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2"/>
    <p:sldMasterId id="2147483670" r:id="rId3"/>
    <p:sldMasterId id="2147483658" r:id="rId4"/>
    <p:sldMasterId id="2147483684" r:id="rId5"/>
    <p:sldMasterId id="2147483699" r:id="rId6"/>
  </p:sldMasterIdLst>
  <p:notesMasterIdLst>
    <p:notesMasterId r:id="rId29"/>
  </p:notesMasterIdLst>
  <p:sldIdLst>
    <p:sldId id="256" r:id="rId7"/>
    <p:sldId id="345" r:id="rId8"/>
    <p:sldId id="295" r:id="rId9"/>
    <p:sldId id="346" r:id="rId10"/>
    <p:sldId id="341" r:id="rId11"/>
    <p:sldId id="312" r:id="rId12"/>
    <p:sldId id="257" r:id="rId13"/>
    <p:sldId id="310" r:id="rId14"/>
    <p:sldId id="311" r:id="rId15"/>
    <p:sldId id="333" r:id="rId16"/>
    <p:sldId id="340" r:id="rId17"/>
    <p:sldId id="285" r:id="rId18"/>
    <p:sldId id="330" r:id="rId19"/>
    <p:sldId id="319" r:id="rId20"/>
    <p:sldId id="320" r:id="rId21"/>
    <p:sldId id="342" r:id="rId22"/>
    <p:sldId id="321" r:id="rId23"/>
    <p:sldId id="337" r:id="rId24"/>
    <p:sldId id="331" r:id="rId25"/>
    <p:sldId id="274" r:id="rId26"/>
    <p:sldId id="344" r:id="rId27"/>
    <p:sldId id="297"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Webdings" panose="05030102010509060703" pitchFamily="18" charset="2"/>
      <p:regular r:id="rId36"/>
    </p:embeddedFont>
    <p:embeddedFont>
      <p:font typeface="Wingdings 2" panose="05020102010507070707" pitchFamily="18" charset="2"/>
      <p:regular r:id="rId37"/>
    </p:embeddedFont>
    <p:embeddedFont>
      <p:font typeface="Wingdings 3" panose="05040102010807070707" pitchFamily="18" charset="2"/>
      <p:regular r:id="rId38"/>
    </p:embeddedFont>
  </p:embeddedFontLst>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F7AF3A-9FCF-B4F2-1653-314F97907AB6}" name="Painter, Randy B - ETA" initials="PRBE" userId="S::Painter.Randy.B@dol.gov::9c6eaacd-f9e0-4881-acb1-871911d948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03" autoAdjust="0"/>
    <p:restoredTop sz="94660"/>
  </p:normalViewPr>
  <p:slideViewPr>
    <p:cSldViewPr snapToGrid="0">
      <p:cViewPr varScale="1">
        <p:scale>
          <a:sx n="81" d="100"/>
          <a:sy n="81" d="100"/>
        </p:scale>
        <p:origin x="1066" y="62"/>
      </p:cViewPr>
      <p:guideLst/>
    </p:cSldViewPr>
  </p:slideViewPr>
  <p:notesTextViewPr>
    <p:cViewPr>
      <p:scale>
        <a:sx n="1" d="1"/>
        <a:sy n="1" d="1"/>
      </p:scale>
      <p:origin x="0" y="0"/>
    </p:cViewPr>
  </p:notesTextViewPr>
  <p:notesViewPr>
    <p:cSldViewPr snapToGrid="0" showGuides="1">
      <p:cViewPr varScale="1">
        <p:scale>
          <a:sx n="51" d="100"/>
          <a:sy n="51" d="100"/>
        </p:scale>
        <p:origin x="2692" y="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21" Type="http://schemas.openxmlformats.org/officeDocument/2006/relationships/slide" Target="slides/slide15.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7.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2.fntdata"/><Relationship Id="rId44" Type="http://schemas.microsoft.com/office/2018/10/relationships/authors" Target="author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4/20/2022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a:t>
            </a:fld>
            <a:endParaRPr lang="en-US"/>
          </a:p>
        </p:txBody>
      </p:sp>
    </p:spTree>
    <p:extLst>
      <p:ext uri="{BB962C8B-B14F-4D97-AF65-F5344CB8AC3E}">
        <p14:creationId xmlns:p14="http://schemas.microsoft.com/office/powerpoint/2010/main" val="58129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3320729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1537591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2957859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3861364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743448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2783349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1351521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3493837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3934590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198936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4204573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740129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938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340818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4117723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1597236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4235242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1146848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333329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2126068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580345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screen">
            <a:alphaModFix amt="70000"/>
            <a:extLs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screen">
            <a:alphaModFix amt="70000"/>
            <a:extLs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screen">
            <a:alphaModFix amt="70000"/>
            <a:extLs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screen">
            <a:alphaModFix amt="70000"/>
            <a:extLs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screen">
            <a:alphaModFix amt="70000"/>
            <a:extLs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screen">
            <a:alphaModFix amt="70000"/>
            <a:extLs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screen">
            <a:alphaModFix amt="70000"/>
            <a:extLs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screen">
            <a:alphaModFix amt="70000"/>
            <a:extLs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screen">
            <a:alphaModFix amt="70000"/>
            <a:extLs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s://www.nased.org/member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hyperlink" Target="https://youthbuild.workforcegps.org/resources/2014/08/21/10/08/leadership-development-at-a-youthbuild-program" TargetMode="External"/><Relationship Id="rId3" Type="http://schemas.openxmlformats.org/officeDocument/2006/relationships/notesSlide" Target="../notesSlides/notesSlide20.xml"/><Relationship Id="rId7" Type="http://schemas.openxmlformats.org/officeDocument/2006/relationships/hyperlink" Target="Information%20about%20voter%20registration%20agencies%20is%20available%20at%20https:/www.justice.gov/crt/national-voter-registration-act-1993-nvra" TargetMode="External"/><Relationship Id="rId2" Type="http://schemas.openxmlformats.org/officeDocument/2006/relationships/slideLayout" Target="../slideLayouts/slideLayout15.xml"/><Relationship Id="rId1" Type="http://schemas.openxmlformats.org/officeDocument/2006/relationships/tags" Target="../tags/tag11.xml"/><Relationship Id="rId6" Type="http://schemas.openxmlformats.org/officeDocument/2006/relationships/hyperlink" Target="https://www.dol.gov/agencies/eta/wioa" TargetMode="External"/><Relationship Id="rId11" Type="http://schemas.openxmlformats.org/officeDocument/2006/relationships/hyperlink" Target="https://www.nased.org/members" TargetMode="External"/><Relationship Id="rId5" Type="http://schemas.openxmlformats.org/officeDocument/2006/relationships/hyperlink" Target="https://www.justice.gov/crt/national-voter-registration-act-1993-nvra" TargetMode="External"/><Relationship Id="rId10" Type="http://schemas.openxmlformats.org/officeDocument/2006/relationships/hyperlink" Target="https://www.eac.gov/voters/register-and-vote-in-your-state" TargetMode="External"/><Relationship Id="rId4" Type="http://schemas.openxmlformats.org/officeDocument/2006/relationships/hyperlink" Target="https://www.federalregister.gov/documents/2021/03/10/2021-05087/promoting-access-to-voting" TargetMode="External"/><Relationship Id="rId9" Type="http://schemas.openxmlformats.org/officeDocument/2006/relationships/hyperlink" Target="http://www.eac.gov/"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12.xml"/><Relationship Id="rId4" Type="http://schemas.openxmlformats.org/officeDocument/2006/relationships/hyperlink" Target="Support@workforceGPS.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9.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a:xfrm>
            <a:off x="5494430" y="2685257"/>
            <a:ext cx="6217920" cy="2230436"/>
          </a:xfrm>
        </p:spPr>
        <p:txBody>
          <a:bodyPr>
            <a:normAutofit fontScale="90000"/>
          </a:bodyPr>
          <a:lstStyle/>
          <a:p>
            <a:r>
              <a:rPr lang="en-US" dirty="0"/>
              <a:t>Providing Access to Voting through the American Job Centers</a:t>
            </a:r>
            <a:br>
              <a:rPr lang="en-US" dirty="0"/>
            </a:br>
            <a:br>
              <a:rPr lang="en-US" dirty="0"/>
            </a:br>
            <a:endParaRPr lang="en-US" dirty="0"/>
          </a:p>
        </p:txBody>
      </p:sp>
      <p:sp>
        <p:nvSpPr>
          <p:cNvPr id="6" name="Subtitle 5">
            <a:extLst>
              <a:ext uri="{FF2B5EF4-FFF2-40B4-BE49-F238E27FC236}">
                <a16:creationId xmlns:a16="http://schemas.microsoft.com/office/drawing/2014/main" id="{58989810-E87A-484E-BA09-1ADABBEB7144}"/>
              </a:ext>
            </a:extLst>
          </p:cNvPr>
          <p:cNvSpPr>
            <a:spLocks noGrp="1"/>
          </p:cNvSpPr>
          <p:nvPr>
            <p:ph type="subTitle" idx="1"/>
          </p:nvPr>
        </p:nvSpPr>
        <p:spPr>
          <a:xfrm>
            <a:off x="5494430" y="4698095"/>
            <a:ext cx="6217920" cy="1135061"/>
          </a:xfrm>
        </p:spPr>
        <p:txBody>
          <a:bodyPr/>
          <a:lstStyle/>
          <a:p>
            <a:r>
              <a:rPr lang="en-US" dirty="0"/>
              <a:t>Training and Employment Guidance Letter (TEGL) No. 8-21</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2022</a:t>
            </a:r>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10</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771225" y="2070014"/>
            <a:ext cx="6553200" cy="2357891"/>
          </a:xfrm>
        </p:spPr>
        <p:txBody>
          <a:bodyPr>
            <a:normAutofit/>
          </a:bodyPr>
          <a:lstStyle/>
          <a:p>
            <a:r>
              <a:rPr lang="en-US" dirty="0"/>
              <a:t>AJCs as Voter Registration Agencies</a:t>
            </a:r>
          </a:p>
        </p:txBody>
      </p:sp>
    </p:spTree>
    <p:extLst>
      <p:ext uri="{BB962C8B-B14F-4D97-AF65-F5344CB8AC3E}">
        <p14:creationId xmlns:p14="http://schemas.microsoft.com/office/powerpoint/2010/main" val="651736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52EAB8-2CA2-4F6C-9EB4-2F2C2887AFFB}"/>
              </a:ext>
            </a:extLst>
          </p:cNvPr>
          <p:cNvSpPr>
            <a:spLocks noGrp="1"/>
          </p:cNvSpPr>
          <p:nvPr>
            <p:ph type="sldNum" sz="quarter" idx="12"/>
          </p:nvPr>
        </p:nvSpPr>
        <p:spPr/>
        <p:txBody>
          <a:bodyPr/>
          <a:lstStyle/>
          <a:p>
            <a:fld id="{158B7785-F6D6-45F8-833E-07BD84680091}" type="slidenum">
              <a:rPr lang="en-US" smtClean="0"/>
              <a:t>11</a:t>
            </a:fld>
            <a:endParaRPr lang="en-US"/>
          </a:p>
        </p:txBody>
      </p:sp>
      <p:sp>
        <p:nvSpPr>
          <p:cNvPr id="3" name="Title 2">
            <a:extLst>
              <a:ext uri="{FF2B5EF4-FFF2-40B4-BE49-F238E27FC236}">
                <a16:creationId xmlns:a16="http://schemas.microsoft.com/office/drawing/2014/main" id="{D01E6CDE-2266-4978-90C9-A66348F9772E}"/>
              </a:ext>
            </a:extLst>
          </p:cNvPr>
          <p:cNvSpPr>
            <a:spLocks noGrp="1"/>
          </p:cNvSpPr>
          <p:nvPr>
            <p:ph type="title"/>
          </p:nvPr>
        </p:nvSpPr>
        <p:spPr/>
        <p:txBody>
          <a:bodyPr/>
          <a:lstStyle/>
          <a:p>
            <a:r>
              <a:rPr lang="en-US" dirty="0"/>
              <a:t>Audience Poll</a:t>
            </a:r>
          </a:p>
        </p:txBody>
      </p:sp>
      <p:sp>
        <p:nvSpPr>
          <p:cNvPr id="4" name="Content Placeholder 3">
            <a:extLst>
              <a:ext uri="{FF2B5EF4-FFF2-40B4-BE49-F238E27FC236}">
                <a16:creationId xmlns:a16="http://schemas.microsoft.com/office/drawing/2014/main" id="{D7682D8C-8015-4848-8C6B-92D23D70A7E9}"/>
              </a:ext>
            </a:extLst>
          </p:cNvPr>
          <p:cNvSpPr>
            <a:spLocks noGrp="1"/>
          </p:cNvSpPr>
          <p:nvPr>
            <p:ph sz="half" idx="1"/>
          </p:nvPr>
        </p:nvSpPr>
        <p:spPr/>
        <p:txBody>
          <a:bodyPr/>
          <a:lstStyle/>
          <a:p>
            <a:r>
              <a:rPr lang="en-US" b="1" dirty="0"/>
              <a:t>Please answer the following question in the chat:</a:t>
            </a:r>
          </a:p>
          <a:p>
            <a:pPr lvl="1"/>
            <a:r>
              <a:rPr lang="en-US" b="1" dirty="0"/>
              <a:t>Is your AJC already a voting registration agency?</a:t>
            </a:r>
          </a:p>
          <a:p>
            <a:pPr lvl="1"/>
            <a:r>
              <a:rPr lang="en-US" b="1" dirty="0"/>
              <a:t>Does your AJC make nonpartisan voter information available?</a:t>
            </a:r>
          </a:p>
          <a:p>
            <a:pPr lvl="1"/>
            <a:r>
              <a:rPr lang="en-US" b="1" dirty="0"/>
              <a:t>Is your AJC or state agency considering seeking designation as a voter registration agency? </a:t>
            </a:r>
          </a:p>
          <a:p>
            <a:endParaRPr lang="en-US" b="1" dirty="0"/>
          </a:p>
        </p:txBody>
      </p:sp>
      <p:pic>
        <p:nvPicPr>
          <p:cNvPr id="7" name="Content Placeholder 6" descr="Bubble sheet test paper and pencil">
            <a:extLst>
              <a:ext uri="{FF2B5EF4-FFF2-40B4-BE49-F238E27FC236}">
                <a16:creationId xmlns:a16="http://schemas.microsoft.com/office/drawing/2014/main" id="{9E0A7AF0-8B9F-49F2-91D8-EB184EBE16C2}"/>
              </a:ext>
            </a:extLst>
          </p:cNvPr>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6346533" y="1301676"/>
            <a:ext cx="5181600" cy="3362473"/>
          </a:xfrm>
        </p:spPr>
      </p:pic>
    </p:spTree>
    <p:extLst>
      <p:ext uri="{BB962C8B-B14F-4D97-AF65-F5344CB8AC3E}">
        <p14:creationId xmlns:p14="http://schemas.microsoft.com/office/powerpoint/2010/main" val="1824982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a:xfrm>
            <a:off x="11384678" y="6356350"/>
            <a:ext cx="652922" cy="365125"/>
          </a:xfrm>
        </p:spPr>
        <p:txBody>
          <a:bodyPr/>
          <a:lstStyle/>
          <a:p>
            <a:fld id="{158B7785-F6D6-45F8-833E-07BD84680091}" type="slidenum">
              <a:rPr lang="en-US" smtClean="0"/>
              <a:pPr/>
              <a:t>12</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a:xfrm>
            <a:off x="805866" y="46208"/>
            <a:ext cx="11081334" cy="786384"/>
          </a:xfrm>
        </p:spPr>
        <p:txBody>
          <a:bodyPr/>
          <a:lstStyle/>
          <a:p>
            <a:r>
              <a:rPr lang="en-US" dirty="0"/>
              <a:t>Checklist for Designating AJCs as voter registration agencies</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729666" y="1090982"/>
            <a:ext cx="5212080" cy="4199785"/>
          </a:xfrm>
        </p:spPr>
        <p:txBody>
          <a:bodyPr/>
          <a:lstStyle/>
          <a:p>
            <a:pPr>
              <a:buFont typeface="Wingdings" panose="05000000000000000000" pitchFamily="2" charset="2"/>
              <a:buChar char="ü"/>
            </a:pPr>
            <a:r>
              <a:rPr lang="en-US" b="1" dirty="0"/>
              <a:t>Step 1: </a:t>
            </a:r>
            <a:r>
              <a:rPr lang="en-US" dirty="0"/>
              <a:t>State or local board should consult with the state’s election official if they are interested in designating AJCs.</a:t>
            </a:r>
          </a:p>
          <a:p>
            <a:pPr lvl="1">
              <a:buFont typeface="Wingdings" panose="05000000000000000000" pitchFamily="2" charset="2"/>
              <a:buChar char="ü"/>
            </a:pPr>
            <a:r>
              <a:rPr lang="en-US" dirty="0"/>
              <a:t>Voting regulations differ state to state</a:t>
            </a:r>
          </a:p>
          <a:p>
            <a:pPr lvl="1">
              <a:buFont typeface="Wingdings" panose="05000000000000000000" pitchFamily="2" charset="2"/>
              <a:buChar char="ü"/>
            </a:pPr>
            <a:r>
              <a:rPr lang="en-US" dirty="0"/>
              <a:t>A full listing of state elections directors can be found at the National Association of State Elections Directors.</a:t>
            </a:r>
          </a:p>
          <a:p>
            <a:pPr>
              <a:buFont typeface="Wingdings" panose="05000000000000000000" pitchFamily="2" charset="2"/>
              <a:buChar char="ü"/>
            </a:pPr>
            <a:r>
              <a:rPr lang="en-US" b="1" dirty="0"/>
              <a:t>Step 2: </a:t>
            </a:r>
            <a:r>
              <a:rPr lang="en-US" dirty="0"/>
              <a:t>Train staff in NVRA requirements.</a:t>
            </a:r>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p:txBody>
      </p:sp>
      <p:sp>
        <p:nvSpPr>
          <p:cNvPr id="8" name="Content Placeholder 7">
            <a:extLst>
              <a:ext uri="{FF2B5EF4-FFF2-40B4-BE49-F238E27FC236}">
                <a16:creationId xmlns:a16="http://schemas.microsoft.com/office/drawing/2014/main" id="{98B54F96-2085-4B1A-9B67-FEEDC23EF0B1}"/>
              </a:ext>
            </a:extLst>
          </p:cNvPr>
          <p:cNvSpPr>
            <a:spLocks noGrp="1"/>
          </p:cNvSpPr>
          <p:nvPr>
            <p:ph sz="quarter" idx="4"/>
          </p:nvPr>
        </p:nvSpPr>
        <p:spPr>
          <a:xfrm>
            <a:off x="6499376" y="1167182"/>
            <a:ext cx="5211763" cy="4200525"/>
          </a:xfrm>
        </p:spPr>
        <p:txBody>
          <a:bodyPr/>
          <a:lstStyle/>
          <a:p>
            <a:pPr marL="228600" marR="0" lvl="0" indent="-228600" algn="l" defTabSz="914400" rtl="0" eaLnBrk="1" fontAlgn="auto" latinLnBrk="0" hangingPunct="1">
              <a:lnSpc>
                <a:spcPct val="95000"/>
              </a:lnSpc>
              <a:spcBef>
                <a:spcPts val="1800"/>
              </a:spcBef>
              <a:spcAft>
                <a:spcPts val="0"/>
              </a:spcAft>
              <a:buClr>
                <a:srgbClr val="7A232F"/>
              </a:buClr>
              <a:buSzTx/>
              <a:buFont typeface="Wingdings" panose="05000000000000000000" pitchFamily="2" charset="2"/>
              <a:buChar char="ü"/>
              <a:tabLst/>
              <a:defRPr/>
            </a:pPr>
            <a:r>
              <a:rPr kumimoji="0" lang="en-US" sz="2400" b="1" i="0" u="none" strike="noStrike" kern="1200" cap="none" spc="0" normalizeH="0" baseline="0" noProof="0" dirty="0">
                <a:ln>
                  <a:noFill/>
                </a:ln>
                <a:solidFill>
                  <a:srgbClr val="242021"/>
                </a:solidFill>
                <a:effectLst/>
                <a:uLnTx/>
                <a:uFillTx/>
                <a:latin typeface="Calibri" panose="020F0502020204030204"/>
                <a:ea typeface="+mn-ea"/>
                <a:cs typeface="+mn-cs"/>
              </a:rPr>
              <a:t>Step 3: </a:t>
            </a:r>
            <a:r>
              <a:rPr kumimoji="0" lang="en-US" sz="2400" b="0" i="0" u="none" strike="noStrike" kern="1200" cap="none" spc="0" normalizeH="0" baseline="0" noProof="0" dirty="0">
                <a:ln>
                  <a:noFill/>
                </a:ln>
                <a:solidFill>
                  <a:srgbClr val="242021"/>
                </a:solidFill>
                <a:effectLst/>
                <a:uLnTx/>
                <a:uFillTx/>
                <a:latin typeface="Calibri" panose="020F0502020204030204"/>
                <a:ea typeface="+mn-ea"/>
                <a:cs typeface="+mn-cs"/>
              </a:rPr>
              <a:t>Document roles and responsibilities of program staff in AJCs.</a:t>
            </a:r>
          </a:p>
          <a:p>
            <a:pPr>
              <a:buFont typeface="Wingdings" panose="05000000000000000000" pitchFamily="2" charset="2"/>
              <a:buChar char="ü"/>
            </a:pPr>
            <a:r>
              <a:rPr lang="en-US" b="1" dirty="0"/>
              <a:t>Step 4: </a:t>
            </a:r>
            <a:r>
              <a:rPr lang="en-US" dirty="0"/>
              <a:t>Develop a system for collecting and transporting voter registration forms.</a:t>
            </a:r>
          </a:p>
          <a:p>
            <a:pPr lvl="1">
              <a:buFont typeface="Wingdings" panose="05000000000000000000" pitchFamily="2" charset="2"/>
              <a:buChar char="ü"/>
            </a:pPr>
            <a:r>
              <a:rPr lang="en-US" dirty="0"/>
              <a:t>Voter registration staff should have a written, clear chain of custody plan (process of transferring coting documents from one location to the next) for forms, developed in consultation with state election officials.</a:t>
            </a:r>
          </a:p>
          <a:p>
            <a:pPr lvl="1">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lvl="1">
              <a:buFont typeface="Wingdings" panose="05000000000000000000" pitchFamily="2" charset="2"/>
              <a:buChar char="ü"/>
            </a:pPr>
            <a:endParaRPr lang="en-US" dirty="0"/>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2848932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a:xfrm>
            <a:off x="11384678" y="6356350"/>
            <a:ext cx="652922" cy="365125"/>
          </a:xfrm>
        </p:spPr>
        <p:txBody>
          <a:bodyPr/>
          <a:lstStyle/>
          <a:p>
            <a:fld id="{158B7785-F6D6-45F8-833E-07BD84680091}" type="slidenum">
              <a:rPr lang="en-US" smtClean="0"/>
              <a:pPr/>
              <a:t>13</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a:xfrm>
            <a:off x="805866" y="46208"/>
            <a:ext cx="11081334" cy="786384"/>
          </a:xfrm>
        </p:spPr>
        <p:txBody>
          <a:bodyPr/>
          <a:lstStyle/>
          <a:p>
            <a:r>
              <a:rPr lang="en-US" dirty="0"/>
              <a:t>Designating AJCs as voter registration agencies</a:t>
            </a:r>
          </a:p>
        </p:txBody>
      </p:sp>
      <p:sp>
        <p:nvSpPr>
          <p:cNvPr id="9" name="Content Placeholder 5">
            <a:extLst>
              <a:ext uri="{FF2B5EF4-FFF2-40B4-BE49-F238E27FC236}">
                <a16:creationId xmlns:a16="http://schemas.microsoft.com/office/drawing/2014/main" id="{ED5D6AA0-FD11-4CE6-B539-D40F9F98E562}"/>
              </a:ext>
            </a:extLst>
          </p:cNvPr>
          <p:cNvSpPr txBox="1">
            <a:spLocks/>
          </p:cNvSpPr>
          <p:nvPr/>
        </p:nvSpPr>
        <p:spPr>
          <a:xfrm>
            <a:off x="732037" y="1193983"/>
            <a:ext cx="10515600" cy="4200525"/>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2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0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18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Some AJCs are operated by state agencies that are already designated as voter registration agencies.</a:t>
            </a:r>
          </a:p>
          <a:p>
            <a:pPr lvl="1"/>
            <a:r>
              <a:rPr lang="en-US" sz="2000" dirty="0"/>
              <a:t>Disability services and public assistance offices are explicitly named as voter registration agencies in the NVRA</a:t>
            </a:r>
          </a:p>
          <a:p>
            <a:pPr lvl="1"/>
            <a:r>
              <a:rPr lang="en-US" sz="2000" dirty="0"/>
              <a:t>Unemployment Compensation offices may be designated</a:t>
            </a:r>
          </a:p>
          <a:p>
            <a:r>
              <a:rPr lang="en-US" dirty="0"/>
              <a:t>If an AJC is already designated, it may be helpful for a state to review and expand the designation so all eligible individuals at an AJC can perform registration duty.</a:t>
            </a:r>
          </a:p>
          <a:p>
            <a:r>
              <a:rPr lang="en-US" dirty="0"/>
              <a:t>State laws regarding designation vary widely; states, localities, and AJCs should regularly connect with state election officials to ensure they are following all state regulations.</a:t>
            </a:r>
          </a:p>
          <a:p>
            <a:endParaRPr lang="en-US" dirty="0"/>
          </a:p>
          <a:p>
            <a:pPr marL="0" indent="0">
              <a:buFont typeface="Wingdings 3" panose="05040102010807070707" pitchFamily="18" charset="2"/>
              <a:buNone/>
            </a:pPr>
            <a:endParaRPr lang="en-US" dirty="0"/>
          </a:p>
        </p:txBody>
      </p:sp>
    </p:spTree>
    <p:custDataLst>
      <p:tags r:id="rId1"/>
    </p:custDataLst>
    <p:extLst>
      <p:ext uri="{BB962C8B-B14F-4D97-AF65-F5344CB8AC3E}">
        <p14:creationId xmlns:p14="http://schemas.microsoft.com/office/powerpoint/2010/main" val="390912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a:xfrm>
            <a:off x="11384678" y="6356350"/>
            <a:ext cx="652922" cy="365125"/>
          </a:xfrm>
        </p:spPr>
        <p:txBody>
          <a:bodyPr/>
          <a:lstStyle/>
          <a:p>
            <a:fld id="{158B7785-F6D6-45F8-833E-07BD84680091}" type="slidenum">
              <a:rPr lang="en-US" smtClean="0"/>
              <a:pPr/>
              <a:t>14</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a:xfrm>
            <a:off x="805866" y="46208"/>
            <a:ext cx="11081334" cy="786384"/>
          </a:xfrm>
        </p:spPr>
        <p:txBody>
          <a:bodyPr/>
          <a:lstStyle/>
          <a:p>
            <a:r>
              <a:rPr lang="en-US" dirty="0"/>
              <a:t>Determining who will be voter registration staff</a:t>
            </a:r>
          </a:p>
        </p:txBody>
      </p:sp>
      <p:sp>
        <p:nvSpPr>
          <p:cNvPr id="9" name="Content Placeholder 5">
            <a:extLst>
              <a:ext uri="{FF2B5EF4-FFF2-40B4-BE49-F238E27FC236}">
                <a16:creationId xmlns:a16="http://schemas.microsoft.com/office/drawing/2014/main" id="{ED5D6AA0-FD11-4CE6-B539-D40F9F98E562}"/>
              </a:ext>
            </a:extLst>
          </p:cNvPr>
          <p:cNvSpPr txBox="1">
            <a:spLocks/>
          </p:cNvSpPr>
          <p:nvPr/>
        </p:nvSpPr>
        <p:spPr>
          <a:xfrm>
            <a:off x="805866" y="1170026"/>
            <a:ext cx="10515600" cy="4200525"/>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2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0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18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Once the state designates AJCs as voter registration agencies, AJC programs should work together to identify voter registration staff. </a:t>
            </a:r>
          </a:p>
          <a:p>
            <a:pPr lvl="1"/>
            <a:r>
              <a:rPr lang="en-US" sz="2400" dirty="0"/>
              <a:t>Voter registration staff are defined as the individuals who work in an AJC and whose programs include voter registration as an allowable activity.</a:t>
            </a:r>
          </a:p>
          <a:p>
            <a:pPr lvl="1"/>
            <a:r>
              <a:rPr lang="en-US" sz="2400" dirty="0"/>
              <a:t>Front desk staff are ideally situated to act as voter registration staff.</a:t>
            </a:r>
          </a:p>
          <a:p>
            <a:pPr lvl="1"/>
            <a:r>
              <a:rPr lang="en-US" sz="2400" dirty="0"/>
              <a:t>Staff whose salaries are cost-allocated across multiple programs may spend a portion of their time on voter registration. </a:t>
            </a:r>
          </a:p>
          <a:p>
            <a:r>
              <a:rPr lang="en-US" dirty="0"/>
              <a:t>Even if a state does not designate an AJC as a voter registration agency, </a:t>
            </a:r>
            <a:r>
              <a:rPr lang="en-US" b="1" dirty="0"/>
              <a:t>basic information on registering to vote and voting can be made available at the AJC</a:t>
            </a:r>
            <a:r>
              <a:rPr lang="en-US" dirty="0"/>
              <a:t>.</a:t>
            </a:r>
          </a:p>
          <a:p>
            <a:r>
              <a:rPr lang="en-US" dirty="0"/>
              <a:t>AJC websites, program websites, and written or electronic communication to participants can include non-partisan sources of information like vote.gov or state election agency websites.</a:t>
            </a:r>
          </a:p>
        </p:txBody>
      </p:sp>
    </p:spTree>
    <p:custDataLst>
      <p:tags r:id="rId1"/>
    </p:custDataLst>
    <p:extLst>
      <p:ext uri="{BB962C8B-B14F-4D97-AF65-F5344CB8AC3E}">
        <p14:creationId xmlns:p14="http://schemas.microsoft.com/office/powerpoint/2010/main" val="4216728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a:xfrm>
            <a:off x="11384678" y="6356350"/>
            <a:ext cx="652922" cy="365125"/>
          </a:xfrm>
        </p:spPr>
        <p:txBody>
          <a:bodyPr/>
          <a:lstStyle/>
          <a:p>
            <a:fld id="{158B7785-F6D6-45F8-833E-07BD84680091}" type="slidenum">
              <a:rPr lang="en-US" smtClean="0"/>
              <a:pPr/>
              <a:t>15</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a:xfrm>
            <a:off x="805866" y="46208"/>
            <a:ext cx="11081334" cy="786384"/>
          </a:xfrm>
        </p:spPr>
        <p:txBody>
          <a:bodyPr/>
          <a:lstStyle/>
          <a:p>
            <a:r>
              <a:rPr lang="en-US" dirty="0"/>
              <a:t>Determining who will be voter registration staff</a:t>
            </a:r>
          </a:p>
        </p:txBody>
      </p:sp>
      <p:sp>
        <p:nvSpPr>
          <p:cNvPr id="9" name="Content Placeholder 5">
            <a:extLst>
              <a:ext uri="{FF2B5EF4-FFF2-40B4-BE49-F238E27FC236}">
                <a16:creationId xmlns:a16="http://schemas.microsoft.com/office/drawing/2014/main" id="{ED5D6AA0-FD11-4CE6-B539-D40F9F98E562}"/>
              </a:ext>
            </a:extLst>
          </p:cNvPr>
          <p:cNvSpPr txBox="1">
            <a:spLocks/>
          </p:cNvSpPr>
          <p:nvPr/>
        </p:nvSpPr>
        <p:spPr>
          <a:xfrm>
            <a:off x="869078" y="1138237"/>
            <a:ext cx="10515600" cy="4200525"/>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2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0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18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Voter registration staff can be:</a:t>
            </a:r>
          </a:p>
          <a:p>
            <a:pPr lvl="1"/>
            <a:r>
              <a:rPr lang="en-US" sz="2400" dirty="0"/>
              <a:t>Representatives from a non-profit, apolitical voter registration group that assists in voter registration at an AJC;</a:t>
            </a:r>
          </a:p>
          <a:p>
            <a:pPr lvl="1"/>
            <a:r>
              <a:rPr lang="en-US" sz="2400" dirty="0"/>
              <a:t>AJC partner programs not funded by DOL, where voter registration in accordance with their own funding’s authorizing statutes; or</a:t>
            </a:r>
          </a:p>
          <a:p>
            <a:pPr lvl="1"/>
            <a:r>
              <a:rPr lang="en-US" sz="2400" dirty="0"/>
              <a:t>DOL-funded programs, even if they are not at a designated AJC, including:</a:t>
            </a:r>
          </a:p>
          <a:p>
            <a:pPr lvl="2"/>
            <a:r>
              <a:rPr lang="en-US" dirty="0"/>
              <a:t>DOL Title I Youth Program</a:t>
            </a:r>
          </a:p>
          <a:p>
            <a:pPr lvl="2"/>
            <a:r>
              <a:rPr lang="en-US" dirty="0" err="1"/>
              <a:t>YouthBuild</a:t>
            </a:r>
            <a:endParaRPr lang="en-US" dirty="0"/>
          </a:p>
          <a:p>
            <a:pPr lvl="2"/>
            <a:r>
              <a:rPr lang="en-US" dirty="0"/>
              <a:t>Indian and Native American Programs</a:t>
            </a:r>
          </a:p>
          <a:p>
            <a:pPr lvl="2"/>
            <a:r>
              <a:rPr lang="en-US" dirty="0"/>
              <a:t>National Farmworker Jobs Program</a:t>
            </a:r>
          </a:p>
          <a:p>
            <a:pPr lvl="2"/>
            <a:r>
              <a:rPr lang="en-US" dirty="0"/>
              <a:t>Reentry Employment Opportunities</a:t>
            </a:r>
          </a:p>
          <a:p>
            <a:pPr lvl="2"/>
            <a:r>
              <a:rPr lang="en-US" dirty="0"/>
              <a:t>Job Corps</a:t>
            </a:r>
          </a:p>
          <a:p>
            <a:endParaRPr lang="en-US" sz="2800" dirty="0"/>
          </a:p>
        </p:txBody>
      </p:sp>
    </p:spTree>
    <p:custDataLst>
      <p:tags r:id="rId1"/>
    </p:custDataLst>
    <p:extLst>
      <p:ext uri="{BB962C8B-B14F-4D97-AF65-F5344CB8AC3E}">
        <p14:creationId xmlns:p14="http://schemas.microsoft.com/office/powerpoint/2010/main" val="2505079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956608-4CF5-48A9-943C-ADBA9E8CEE04}"/>
              </a:ext>
            </a:extLst>
          </p:cNvPr>
          <p:cNvSpPr>
            <a:spLocks noGrp="1"/>
          </p:cNvSpPr>
          <p:nvPr>
            <p:ph type="sldNum" sz="quarter" idx="12"/>
          </p:nvPr>
        </p:nvSpPr>
        <p:spPr/>
        <p:txBody>
          <a:bodyPr/>
          <a:lstStyle/>
          <a:p>
            <a:fld id="{158B7785-F6D6-45F8-833E-07BD84680091}" type="slidenum">
              <a:rPr lang="en-US" smtClean="0"/>
              <a:t>16</a:t>
            </a:fld>
            <a:endParaRPr lang="en-US"/>
          </a:p>
        </p:txBody>
      </p:sp>
      <p:sp>
        <p:nvSpPr>
          <p:cNvPr id="3" name="Title 2">
            <a:extLst>
              <a:ext uri="{FF2B5EF4-FFF2-40B4-BE49-F238E27FC236}">
                <a16:creationId xmlns:a16="http://schemas.microsoft.com/office/drawing/2014/main" id="{4321F9A5-148D-4332-85EE-0183C4082C4C}"/>
              </a:ext>
            </a:extLst>
          </p:cNvPr>
          <p:cNvSpPr>
            <a:spLocks noGrp="1"/>
          </p:cNvSpPr>
          <p:nvPr>
            <p:ph type="title"/>
          </p:nvPr>
        </p:nvSpPr>
        <p:spPr/>
        <p:txBody>
          <a:bodyPr/>
          <a:lstStyle/>
          <a:p>
            <a:r>
              <a:rPr lang="en-US" dirty="0"/>
              <a:t>Registering to Vote via Job Corps</a:t>
            </a:r>
          </a:p>
        </p:txBody>
      </p:sp>
      <p:sp>
        <p:nvSpPr>
          <p:cNvPr id="5" name="Content Placeholder 4">
            <a:extLst>
              <a:ext uri="{FF2B5EF4-FFF2-40B4-BE49-F238E27FC236}">
                <a16:creationId xmlns:a16="http://schemas.microsoft.com/office/drawing/2014/main" id="{8D85F59A-740C-4453-999D-B0F72EE86344}"/>
              </a:ext>
            </a:extLst>
          </p:cNvPr>
          <p:cNvSpPr>
            <a:spLocks noGrp="1"/>
          </p:cNvSpPr>
          <p:nvPr>
            <p:ph sz="half" idx="2"/>
          </p:nvPr>
        </p:nvSpPr>
        <p:spPr>
          <a:xfrm>
            <a:off x="805866" y="1329107"/>
            <a:ext cx="10515600" cy="4199785"/>
          </a:xfrm>
        </p:spPr>
        <p:txBody>
          <a:bodyPr/>
          <a:lstStyle/>
          <a:p>
            <a:pPr marL="0" marR="0">
              <a:spcBef>
                <a:spcPts val="0"/>
              </a:spcBef>
              <a:spcAft>
                <a:spcPts val="0"/>
              </a:spcAft>
            </a:pPr>
            <a:r>
              <a:rPr lang="en-US" dirty="0">
                <a:effectLst/>
                <a:latin typeface="Calibri" panose="020F0502020204030204" pitchFamily="34" charset="0"/>
                <a:ea typeface="Calibri" panose="020F0502020204030204" pitchFamily="34" charset="0"/>
              </a:rPr>
              <a:t>Job Corps Campus (JCC) students can either be:</a:t>
            </a: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endParaRPr>
          </a:p>
          <a:p>
            <a:pPr marL="457200" lvl="1">
              <a:spcBef>
                <a:spcPts val="0"/>
              </a:spcBef>
            </a:pPr>
            <a:r>
              <a:rPr lang="en-US" sz="2400" dirty="0">
                <a:effectLst/>
                <a:latin typeface="Calibri" panose="020F0502020204030204" pitchFamily="34" charset="0"/>
                <a:ea typeface="Times New Roman" panose="02020603050405020304" pitchFamily="18" charset="0"/>
              </a:rPr>
              <a:t>Guided towards the JCC’s nearby comprehensive or affiliate AJC to register to vote;</a:t>
            </a:r>
            <a:endParaRPr lang="en-US" sz="2400" dirty="0">
              <a:latin typeface="Calibri" panose="020F0502020204030204" pitchFamily="34" charset="0"/>
              <a:ea typeface="Times New Roman" panose="02020603050405020304" pitchFamily="18" charset="0"/>
            </a:endParaRPr>
          </a:p>
          <a:p>
            <a:pPr marL="457200" lvl="1">
              <a:spcBef>
                <a:spcPts val="0"/>
              </a:spcBef>
            </a:pPr>
            <a:r>
              <a:rPr lang="en-US" sz="2400" dirty="0">
                <a:effectLst/>
                <a:latin typeface="Calibri" panose="020F0502020204030204" pitchFamily="34" charset="0"/>
                <a:ea typeface="Times New Roman" panose="02020603050405020304" pitchFamily="18" charset="0"/>
              </a:rPr>
              <a:t>Guided toward the comprehensive or affiliate AJC site in their home area, if off-site; or</a:t>
            </a:r>
          </a:p>
          <a:p>
            <a:pPr marL="457200" lvl="1">
              <a:spcBef>
                <a:spcPts val="0"/>
              </a:spcBef>
            </a:pPr>
            <a:r>
              <a:rPr lang="en-US" sz="2400" dirty="0">
                <a:effectLst/>
                <a:latin typeface="Calibri" panose="020F0502020204030204" pitchFamily="34" charset="0"/>
                <a:ea typeface="Times New Roman" panose="02020603050405020304" pitchFamily="18" charset="0"/>
              </a:rPr>
              <a:t>Given access to generally accessible information about registering to vote, either in the JCC Resources Room, through the AJC website, JCC program websites, or through non-partisan sources of information like vote.gov or state election agency websites.</a:t>
            </a:r>
            <a:endParaRPr lang="en-US" sz="24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4098426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a:xfrm>
            <a:off x="11384678" y="6356350"/>
            <a:ext cx="652922" cy="365125"/>
          </a:xfrm>
        </p:spPr>
        <p:txBody>
          <a:bodyPr/>
          <a:lstStyle/>
          <a:p>
            <a:fld id="{158B7785-F6D6-45F8-833E-07BD84680091}" type="slidenum">
              <a:rPr lang="en-US" smtClean="0"/>
              <a:pPr/>
              <a:t>17</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a:xfrm>
            <a:off x="805866" y="46208"/>
            <a:ext cx="11081334" cy="786384"/>
          </a:xfrm>
        </p:spPr>
        <p:txBody>
          <a:bodyPr/>
          <a:lstStyle/>
          <a:p>
            <a:r>
              <a:rPr lang="en-US" dirty="0"/>
              <a:t>Assisting participants with registering to vote</a:t>
            </a:r>
          </a:p>
        </p:txBody>
      </p:sp>
      <p:sp>
        <p:nvSpPr>
          <p:cNvPr id="9" name="Content Placeholder 5">
            <a:extLst>
              <a:ext uri="{FF2B5EF4-FFF2-40B4-BE49-F238E27FC236}">
                <a16:creationId xmlns:a16="http://schemas.microsoft.com/office/drawing/2014/main" id="{ED5D6AA0-FD11-4CE6-B539-D40F9F98E562}"/>
              </a:ext>
            </a:extLst>
          </p:cNvPr>
          <p:cNvSpPr txBox="1">
            <a:spLocks/>
          </p:cNvSpPr>
          <p:nvPr/>
        </p:nvSpPr>
        <p:spPr>
          <a:xfrm>
            <a:off x="805866" y="996470"/>
            <a:ext cx="10515600" cy="4200525"/>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2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0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18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All individuals that enter an AJC designated as a voter registration agency shall receive the opportunity to register to vote. </a:t>
            </a:r>
          </a:p>
          <a:p>
            <a:r>
              <a:rPr lang="en-US" dirty="0"/>
              <a:t>All staff working in an AJC, not just the designated voter registration staff, should be trained on voter registration requirements. </a:t>
            </a:r>
          </a:p>
          <a:p>
            <a:r>
              <a:rPr lang="en-US" dirty="0"/>
              <a:t>It is illegal for any AJC staff to express any partisanship when asking an individual about voting.</a:t>
            </a:r>
          </a:p>
          <a:p>
            <a:r>
              <a:rPr lang="en-US" dirty="0"/>
              <a:t>All staff must also be consistent in the ways in which they offer voter registration services to customers. </a:t>
            </a:r>
          </a:p>
          <a:p>
            <a:r>
              <a:rPr lang="en-US" dirty="0"/>
              <a:t>The AJC operator or other designated staff must monitor staff on site to ensure they are complying with all federal and state voter registration laws. </a:t>
            </a:r>
          </a:p>
          <a:p>
            <a:r>
              <a:rPr lang="en-US" dirty="0"/>
              <a:t>If an AJC is not designated as a voter registration agency, it may include third party voter registration at its site, in accordance with state law.</a:t>
            </a:r>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011801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18</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Roles/Responsibilities: State and Local Workforce System</a:t>
            </a:r>
          </a:p>
        </p:txBody>
      </p:sp>
      <p:sp>
        <p:nvSpPr>
          <p:cNvPr id="2" name="Content Placeholder 1">
            <a:extLst>
              <a:ext uri="{FF2B5EF4-FFF2-40B4-BE49-F238E27FC236}">
                <a16:creationId xmlns:a16="http://schemas.microsoft.com/office/drawing/2014/main" id="{57784CCF-CF95-4BC7-BA58-EAD2A438083D}"/>
              </a:ext>
            </a:extLst>
          </p:cNvPr>
          <p:cNvSpPr>
            <a:spLocks noGrp="1"/>
          </p:cNvSpPr>
          <p:nvPr>
            <p:ph idx="1"/>
          </p:nvPr>
        </p:nvSpPr>
        <p:spPr/>
        <p:txBody>
          <a:bodyPr/>
          <a:lstStyle/>
          <a:p>
            <a:r>
              <a:rPr lang="en-US" dirty="0"/>
              <a:t>If interested in designating an AJC as a voting registration agency, the Workforce System should connect with the state election official to start the conversation.</a:t>
            </a:r>
          </a:p>
          <a:p>
            <a:pPr lvl="1"/>
            <a:r>
              <a:rPr lang="en-US" dirty="0"/>
              <a:t>It may be helpful to start at the National Association of State Election Directors: </a:t>
            </a:r>
            <a:r>
              <a:rPr lang="en-US" dirty="0">
                <a:hlinkClick r:id="rId4"/>
              </a:rPr>
              <a:t>https://www.nased.org/members</a:t>
            </a:r>
            <a:r>
              <a:rPr lang="en-US" dirty="0"/>
              <a:t> </a:t>
            </a:r>
          </a:p>
          <a:p>
            <a:r>
              <a:rPr lang="en-US" dirty="0"/>
              <a:t>The State or Local Board should work in concert with the State Election official to designate the AJC operator or other entity as a voter registration agency.</a:t>
            </a:r>
          </a:p>
          <a:p>
            <a:r>
              <a:rPr lang="en-US" dirty="0"/>
              <a:t>The operator will then designate staff and create a chain of custody plan for registration forms.</a:t>
            </a:r>
          </a:p>
        </p:txBody>
      </p:sp>
      <p:sp>
        <p:nvSpPr>
          <p:cNvPr id="9" name="Content Placeholder 5">
            <a:extLst>
              <a:ext uri="{FF2B5EF4-FFF2-40B4-BE49-F238E27FC236}">
                <a16:creationId xmlns:a16="http://schemas.microsoft.com/office/drawing/2014/main" id="{ED5D6AA0-FD11-4CE6-B539-D40F9F98E562}"/>
              </a:ext>
            </a:extLst>
          </p:cNvPr>
          <p:cNvSpPr txBox="1">
            <a:spLocks/>
          </p:cNvSpPr>
          <p:nvPr/>
        </p:nvSpPr>
        <p:spPr>
          <a:xfrm>
            <a:off x="869078" y="1328737"/>
            <a:ext cx="10515600" cy="4200525"/>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2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0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18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spTree>
    <p:custDataLst>
      <p:tags r:id="rId1"/>
    </p:custDataLst>
    <p:extLst>
      <p:ext uri="{BB962C8B-B14F-4D97-AF65-F5344CB8AC3E}">
        <p14:creationId xmlns:p14="http://schemas.microsoft.com/office/powerpoint/2010/main" val="1196453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19</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771225" y="2070014"/>
            <a:ext cx="6553200" cy="2357891"/>
          </a:xfrm>
        </p:spPr>
        <p:txBody>
          <a:bodyPr>
            <a:normAutofit/>
          </a:bodyPr>
          <a:lstStyle/>
          <a:p>
            <a:r>
              <a:rPr lang="en-US" dirty="0"/>
              <a:t>Resources</a:t>
            </a:r>
          </a:p>
        </p:txBody>
      </p:sp>
    </p:spTree>
    <p:extLst>
      <p:ext uri="{BB962C8B-B14F-4D97-AF65-F5344CB8AC3E}">
        <p14:creationId xmlns:p14="http://schemas.microsoft.com/office/powerpoint/2010/main" val="1926101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EF1564-7FB0-4C50-A0BD-B15968EB4FA6}"/>
              </a:ext>
            </a:extLst>
          </p:cNvPr>
          <p:cNvSpPr>
            <a:spLocks noGrp="1"/>
          </p:cNvSpPr>
          <p:nvPr>
            <p:ph type="sldNum" sz="quarter" idx="12"/>
          </p:nvPr>
        </p:nvSpPr>
        <p:spPr/>
        <p:txBody>
          <a:bodyPr/>
          <a:lstStyle/>
          <a:p>
            <a:fld id="{158B7785-F6D6-45F8-833E-07BD84680091}" type="slidenum">
              <a:rPr lang="en-US" smtClean="0"/>
              <a:pPr/>
              <a:t>2</a:t>
            </a:fld>
            <a:endParaRPr lang="en-US"/>
          </a:p>
        </p:txBody>
      </p:sp>
      <p:sp>
        <p:nvSpPr>
          <p:cNvPr id="3" name="Title 2">
            <a:extLst>
              <a:ext uri="{FF2B5EF4-FFF2-40B4-BE49-F238E27FC236}">
                <a16:creationId xmlns:a16="http://schemas.microsoft.com/office/drawing/2014/main" id="{0E49B013-D43A-42D8-91DD-ECBC0190BF84}"/>
              </a:ext>
            </a:extLst>
          </p:cNvPr>
          <p:cNvSpPr>
            <a:spLocks noGrp="1"/>
          </p:cNvSpPr>
          <p:nvPr>
            <p:ph type="title"/>
          </p:nvPr>
        </p:nvSpPr>
        <p:spPr/>
        <p:txBody>
          <a:bodyPr/>
          <a:lstStyle/>
          <a:p>
            <a:r>
              <a:rPr lang="en-US" dirty="0"/>
              <a:t>Today’s Moderator </a:t>
            </a:r>
          </a:p>
        </p:txBody>
      </p:sp>
      <p:sp>
        <p:nvSpPr>
          <p:cNvPr id="5" name="Content Placeholder 4">
            <a:extLst>
              <a:ext uri="{FF2B5EF4-FFF2-40B4-BE49-F238E27FC236}">
                <a16:creationId xmlns:a16="http://schemas.microsoft.com/office/drawing/2014/main" id="{D666F167-175B-4C57-BCC0-472600D806FF}"/>
              </a:ext>
            </a:extLst>
          </p:cNvPr>
          <p:cNvSpPr>
            <a:spLocks noGrp="1"/>
          </p:cNvSpPr>
          <p:nvPr>
            <p:ph idx="1"/>
          </p:nvPr>
        </p:nvSpPr>
        <p:spPr/>
        <p:txBody>
          <a:bodyPr/>
          <a:lstStyle/>
          <a:p>
            <a:r>
              <a:rPr lang="en-US" dirty="0"/>
              <a:t>Robert Kight</a:t>
            </a:r>
          </a:p>
          <a:p>
            <a:r>
              <a:rPr lang="en-US" dirty="0"/>
              <a:t>Division Chief of Adult Services and Governance, Department of Labor</a:t>
            </a:r>
          </a:p>
          <a:p>
            <a:endParaRPr lang="en-US" dirty="0"/>
          </a:p>
          <a:p>
            <a:endParaRPr lang="en-US" dirty="0"/>
          </a:p>
        </p:txBody>
      </p:sp>
      <p:pic>
        <p:nvPicPr>
          <p:cNvPr id="19" name="Picture 18" descr="A person wearing a suit and tie&#10;&#10;Description automatically generated with medium confidence">
            <a:extLst>
              <a:ext uri="{FF2B5EF4-FFF2-40B4-BE49-F238E27FC236}">
                <a16:creationId xmlns:a16="http://schemas.microsoft.com/office/drawing/2014/main" id="{3B8FC106-90CC-489A-AB33-1DA4244AFBD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08001" y="1487605"/>
            <a:ext cx="3160833" cy="3882789"/>
          </a:xfrm>
          <a:prstGeom prst="rect">
            <a:avLst/>
          </a:prstGeom>
        </p:spPr>
      </p:pic>
    </p:spTree>
    <p:extLst>
      <p:ext uri="{BB962C8B-B14F-4D97-AF65-F5344CB8AC3E}">
        <p14:creationId xmlns:p14="http://schemas.microsoft.com/office/powerpoint/2010/main" val="3407247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20</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838200" y="921090"/>
            <a:ext cx="5181600" cy="5015820"/>
          </a:xfrm>
        </p:spPr>
        <p:txBody>
          <a:bodyPr/>
          <a:lstStyle/>
          <a:p>
            <a:r>
              <a:rPr lang="en-US" sz="1800" dirty="0"/>
              <a:t>Executive Order 14019</a:t>
            </a:r>
          </a:p>
          <a:p>
            <a:pPr marL="228600" marR="0" lvl="1" indent="0" algn="l" defTabSz="914400" rtl="0" eaLnBrk="1" fontAlgn="auto" latinLnBrk="0" hangingPunct="1">
              <a:lnSpc>
                <a:spcPct val="95000"/>
              </a:lnSpc>
              <a:spcBef>
                <a:spcPts val="400"/>
              </a:spcBef>
              <a:spcAft>
                <a:spcPts val="0"/>
              </a:spcAft>
              <a:buClr>
                <a:srgbClr val="005A7C"/>
              </a:buClr>
              <a:buSzTx/>
              <a:buFont typeface="Wingdings 3" panose="05040102010807070707" pitchFamily="18" charset="2"/>
              <a:buNone/>
              <a:tabLst/>
              <a:defRPr/>
            </a:pPr>
            <a:r>
              <a:rPr kumimoji="0" lang="en-US" sz="1400" b="1" i="0" u="none" strike="noStrike" kern="1200" cap="none" spc="0" normalizeH="0" baseline="0" noProof="0" dirty="0">
                <a:ln>
                  <a:noFill/>
                </a:ln>
                <a:solidFill>
                  <a:srgbClr val="303030">
                    <a:lumMod val="75000"/>
                    <a:lumOff val="25000"/>
                  </a:srgbClr>
                </a:solidFill>
                <a:effectLst/>
                <a:uLnTx/>
                <a:uFillTx/>
                <a:latin typeface="+mn-lt"/>
                <a:ea typeface="+mn-ea"/>
                <a:cs typeface="+mn-cs"/>
                <a:hlinkClick r:id="rId4"/>
              </a:rPr>
              <a:t>https://www.federalregister.gov/documents/2021/03/10/2021-05087/promoting-access-to-voting</a:t>
            </a:r>
            <a:endParaRPr lang="en-US" sz="1400" b="1" i="0" dirty="0">
              <a:solidFill>
                <a:srgbClr val="303030">
                  <a:lumMod val="75000"/>
                  <a:lumOff val="25000"/>
                </a:srgbClr>
              </a:solidFill>
              <a:latin typeface="+mn-lt"/>
            </a:endParaRPr>
          </a:p>
          <a:p>
            <a:pPr marL="228600" marR="0" lvl="0" indent="-228600" algn="l" defTabSz="914400" rtl="0" eaLnBrk="1" fontAlgn="auto" latinLnBrk="0" hangingPunct="1">
              <a:lnSpc>
                <a:spcPct val="95000"/>
              </a:lnSpc>
              <a:spcBef>
                <a:spcPts val="1800"/>
              </a:spcBef>
              <a:spcAft>
                <a:spcPts val="0"/>
              </a:spcAft>
              <a:buClr>
                <a:srgbClr val="7A232F"/>
              </a:buClr>
              <a:buSzTx/>
              <a:buFont typeface="Wingdings 3" panose="05040102010807070707" pitchFamily="18" charset="2"/>
              <a:buChar char=""/>
              <a:tabLst/>
              <a:defRPr/>
            </a:pPr>
            <a:r>
              <a:rPr kumimoji="0" lang="en-US" sz="1800" b="0" i="0" u="none" strike="noStrike" kern="1200" cap="none" spc="0" normalizeH="0" baseline="0" noProof="0" dirty="0">
                <a:ln>
                  <a:noFill/>
                </a:ln>
                <a:solidFill>
                  <a:srgbClr val="242021"/>
                </a:solidFill>
                <a:effectLst/>
                <a:uLnTx/>
                <a:uFillTx/>
                <a:ea typeface="+mn-ea"/>
                <a:cs typeface="+mn-cs"/>
              </a:rPr>
              <a:t>The National Voter Registration Act of 1993</a:t>
            </a:r>
          </a:p>
          <a:p>
            <a:pPr lvl="1"/>
            <a:r>
              <a:rPr lang="en-US" sz="1400" b="1" i="0" dirty="0">
                <a:latin typeface="+mn-lt"/>
                <a:hlinkClick r:id="rId5"/>
              </a:rPr>
              <a:t>https://www.justice.gov/crt/national-voter-registration-act-1993-nvra</a:t>
            </a:r>
            <a:endParaRPr lang="en-US" sz="1400" b="1" i="0" dirty="0">
              <a:latin typeface="+mn-lt"/>
            </a:endParaRPr>
          </a:p>
          <a:p>
            <a:r>
              <a:rPr lang="en-US" sz="1800" dirty="0"/>
              <a:t>Workforce Innovation and Opportunity Act (WIOA)</a:t>
            </a:r>
          </a:p>
          <a:p>
            <a:pPr lvl="1"/>
            <a:r>
              <a:rPr lang="en-US" sz="1400" dirty="0">
                <a:latin typeface="+mn-lt"/>
              </a:rPr>
              <a:t>Sec. 170, Pub. L. No. 113-128, 128 STAT. 1425, 1573-1576 (July 22,2014)</a:t>
            </a:r>
          </a:p>
          <a:p>
            <a:pPr marL="228600" lvl="2" indent="0">
              <a:buNone/>
            </a:pPr>
            <a:r>
              <a:rPr lang="en-US" sz="1400" dirty="0">
                <a:hlinkClick r:id="rId6"/>
              </a:rPr>
              <a:t>https://www.dol.gov/agencies/eta/wioa</a:t>
            </a:r>
            <a:endParaRPr lang="en-US" sz="1400" dirty="0"/>
          </a:p>
          <a:p>
            <a:pPr marL="228600" marR="0" lvl="0" indent="-228600" algn="l" defTabSz="914400" rtl="0" eaLnBrk="1" fontAlgn="auto" latinLnBrk="0" hangingPunct="1">
              <a:lnSpc>
                <a:spcPct val="95000"/>
              </a:lnSpc>
              <a:spcBef>
                <a:spcPts val="1800"/>
              </a:spcBef>
              <a:spcAft>
                <a:spcPts val="0"/>
              </a:spcAft>
              <a:buClr>
                <a:srgbClr val="7A232F"/>
              </a:buClr>
              <a:buSzTx/>
              <a:buFont typeface="Wingdings 3" panose="05040102010807070707" pitchFamily="18" charset="2"/>
              <a:buChar char=""/>
              <a:tabLst/>
              <a:defRPr/>
            </a:pPr>
            <a:r>
              <a:rPr kumimoji="0" lang="en-US" sz="1800" b="0" i="0" u="none" strike="noStrike" kern="1200" cap="none" spc="0" normalizeH="0" baseline="0" noProof="0" dirty="0">
                <a:ln>
                  <a:noFill/>
                </a:ln>
                <a:solidFill>
                  <a:srgbClr val="242021"/>
                </a:solidFill>
                <a:effectLst/>
                <a:uLnTx/>
                <a:uFillTx/>
                <a:ea typeface="+mn-ea"/>
                <a:cs typeface="+mn-cs"/>
              </a:rPr>
              <a:t>20 CFR 681.530, 20 CFR 684.310, 20 CFR 685.370</a:t>
            </a:r>
          </a:p>
          <a:p>
            <a:pPr>
              <a:buClr>
                <a:srgbClr val="7A232F"/>
              </a:buClr>
              <a:defRPr/>
            </a:pPr>
            <a:r>
              <a:rPr lang="en-US" sz="1800" dirty="0"/>
              <a:t>Information about voter registration agencies is available at </a:t>
            </a:r>
            <a:r>
              <a:rPr lang="en-US" sz="1800" dirty="0">
                <a:hlinkClick r:id="rId7"/>
              </a:rPr>
              <a:t>https://www.justice.gov/crt/national-voter-registration-act-1993-nvra</a:t>
            </a:r>
            <a:endParaRPr lang="en-US" sz="1800" dirty="0"/>
          </a:p>
          <a:p>
            <a:pPr marL="228600" marR="0" lvl="0" indent="-228600" algn="l" defTabSz="914400" rtl="0" eaLnBrk="1" fontAlgn="auto" latinLnBrk="0" hangingPunct="1">
              <a:lnSpc>
                <a:spcPct val="95000"/>
              </a:lnSpc>
              <a:spcBef>
                <a:spcPts val="1800"/>
              </a:spcBef>
              <a:spcAft>
                <a:spcPts val="0"/>
              </a:spcAft>
              <a:buClr>
                <a:srgbClr val="7A232F"/>
              </a:buClr>
              <a:buSzTx/>
              <a:buFont typeface="Wingdings 3" panose="05040102010807070707" pitchFamily="18" charset="2"/>
              <a:buChar char=""/>
              <a:tabLst/>
              <a:defRPr/>
            </a:pPr>
            <a:endParaRPr lang="en-US" sz="1800" dirty="0"/>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a:xfrm>
            <a:off x="6172200" y="874176"/>
            <a:ext cx="5181600" cy="5015820"/>
          </a:xfrm>
        </p:spPr>
        <p:txBody>
          <a:bodyPr/>
          <a:lstStyle/>
          <a:p>
            <a:r>
              <a:rPr lang="en-US" sz="1800" dirty="0"/>
              <a:t>Leadership Development at a </a:t>
            </a:r>
            <a:r>
              <a:rPr lang="en-US" sz="1800" dirty="0" err="1"/>
              <a:t>YouthBuild</a:t>
            </a:r>
            <a:r>
              <a:rPr lang="en-US" sz="1800" dirty="0"/>
              <a:t> Program Manual</a:t>
            </a:r>
          </a:p>
          <a:p>
            <a:pPr marL="228600" lvl="2" indent="0">
              <a:buNone/>
            </a:pPr>
            <a:r>
              <a:rPr lang="en-US" sz="1400" dirty="0">
                <a:hlinkClick r:id="rId8"/>
              </a:rPr>
              <a:t>https://youthbuild.workforcegps.org/resources/2014/08/21/10/08/leadership-development-at-a-youthbuild-program</a:t>
            </a:r>
            <a:endParaRPr lang="en-US" sz="1400" dirty="0"/>
          </a:p>
          <a:p>
            <a:r>
              <a:rPr lang="en-US" sz="1800" dirty="0"/>
              <a:t>U.S. Election Assistance Commission</a:t>
            </a:r>
          </a:p>
          <a:p>
            <a:pPr marL="228600" lvl="2" indent="0">
              <a:buNone/>
            </a:pPr>
            <a:r>
              <a:rPr lang="en-US" sz="1400" dirty="0">
                <a:hlinkClick r:id="rId9"/>
              </a:rPr>
              <a:t>www.eac.gov</a:t>
            </a:r>
            <a:endParaRPr lang="en-US" sz="1400" dirty="0"/>
          </a:p>
          <a:p>
            <a:pPr marL="228600" marR="0" lvl="0" indent="-228600" algn="l" defTabSz="914400" rtl="0" eaLnBrk="1" fontAlgn="auto" latinLnBrk="0" hangingPunct="1">
              <a:lnSpc>
                <a:spcPct val="95000"/>
              </a:lnSpc>
              <a:spcBef>
                <a:spcPts val="1800"/>
              </a:spcBef>
              <a:spcAft>
                <a:spcPts val="0"/>
              </a:spcAft>
              <a:buClr>
                <a:srgbClr val="7A232F"/>
              </a:buClr>
              <a:buSzTx/>
              <a:buFont typeface="Wingdings 3" panose="05040102010807070707" pitchFamily="18" charset="2"/>
              <a:buChar char=""/>
              <a:tabLst/>
              <a:defRPr/>
            </a:pPr>
            <a:r>
              <a:rPr kumimoji="0" lang="en-US" sz="1800" b="0" i="0" u="none" strike="noStrike" kern="1200" cap="none" spc="0" normalizeH="0" baseline="0" noProof="0" dirty="0">
                <a:ln>
                  <a:noFill/>
                </a:ln>
                <a:solidFill>
                  <a:srgbClr val="242021"/>
                </a:solidFill>
                <a:effectLst/>
                <a:uLnTx/>
                <a:uFillTx/>
                <a:ea typeface="+mn-ea"/>
                <a:cs typeface="+mn-cs"/>
              </a:rPr>
              <a:t>State- specific voting registration information</a:t>
            </a:r>
          </a:p>
          <a:p>
            <a:pPr marL="228600" marR="0" lvl="1" indent="0" algn="l" defTabSz="914400" rtl="0" eaLnBrk="1" fontAlgn="auto" latinLnBrk="0" hangingPunct="1">
              <a:lnSpc>
                <a:spcPct val="95000"/>
              </a:lnSpc>
              <a:spcBef>
                <a:spcPts val="400"/>
              </a:spcBef>
              <a:spcAft>
                <a:spcPts val="0"/>
              </a:spcAft>
              <a:buClr>
                <a:srgbClr val="005A7C"/>
              </a:buClr>
              <a:buSzTx/>
              <a:buFont typeface="Wingdings 3" panose="05040102010807070707" pitchFamily="18" charset="2"/>
              <a:buNone/>
              <a:tabLst/>
              <a:defRPr/>
            </a:pPr>
            <a:r>
              <a:rPr kumimoji="0" lang="en-US" sz="1400" b="0" i="0" u="sng" strike="noStrike" kern="1200" cap="none" spc="0" normalizeH="0" baseline="0" noProof="0" dirty="0">
                <a:ln>
                  <a:noFill/>
                </a:ln>
                <a:solidFill>
                  <a:srgbClr val="005A7C"/>
                </a:solidFill>
                <a:effectLst/>
                <a:uLnTx/>
                <a:uFillTx/>
                <a:latin typeface="+mn-lt"/>
                <a:ea typeface="+mn-ea"/>
                <a:cs typeface="+mn-cs"/>
                <a:hlinkClick r:id="rId10"/>
              </a:rPr>
              <a:t>https://www.eac.gov/voters/register-and-vote-in-your-state </a:t>
            </a:r>
            <a:endParaRPr lang="en-US" sz="1400" dirty="0">
              <a:latin typeface="+mn-lt"/>
            </a:endParaRPr>
          </a:p>
          <a:p>
            <a:r>
              <a:rPr lang="en-US" sz="1800" dirty="0"/>
              <a:t>National Association of State Elections Directors</a:t>
            </a:r>
          </a:p>
          <a:p>
            <a:pPr marL="228600" lvl="2" indent="0">
              <a:buNone/>
            </a:pPr>
            <a:r>
              <a:rPr lang="en-US" sz="1400" dirty="0">
                <a:hlinkClick r:id="rId11"/>
              </a:rPr>
              <a:t>https://www.nased.org/members</a:t>
            </a:r>
            <a:endParaRPr lang="en-US" sz="1400" dirty="0"/>
          </a:p>
        </p:txBody>
      </p:sp>
    </p:spTree>
    <p:custDataLst>
      <p:tags r:id="rId1"/>
    </p:custDataLst>
    <p:extLst>
      <p:ext uri="{BB962C8B-B14F-4D97-AF65-F5344CB8AC3E}">
        <p14:creationId xmlns:p14="http://schemas.microsoft.com/office/powerpoint/2010/main" val="1677857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0307BC-05AC-4B37-9E9F-63A1BA4FA2A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7A232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600" b="1" i="0" u="none" strike="noStrike" kern="1200" cap="none" spc="0" normalizeH="0" baseline="0" noProof="0" dirty="0">
              <a:ln>
                <a:noFill/>
              </a:ln>
              <a:solidFill>
                <a:srgbClr val="7A232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E317CD65-A47E-4DD7-84C5-87F8402A67F5}"/>
              </a:ext>
            </a:extLst>
          </p:cNvPr>
          <p:cNvSpPr>
            <a:spLocks noGrp="1"/>
          </p:cNvSpPr>
          <p:nvPr>
            <p:ph type="title"/>
          </p:nvPr>
        </p:nvSpPr>
        <p:spPr/>
        <p:txBody>
          <a:bodyPr/>
          <a:lstStyle/>
          <a:p>
            <a:r>
              <a:rPr lang="en-US" dirty="0"/>
              <a:t>Questions?</a:t>
            </a:r>
          </a:p>
        </p:txBody>
      </p:sp>
      <p:sp>
        <p:nvSpPr>
          <p:cNvPr id="4" name="Text Placeholder 3">
            <a:extLst>
              <a:ext uri="{FF2B5EF4-FFF2-40B4-BE49-F238E27FC236}">
                <a16:creationId xmlns:a16="http://schemas.microsoft.com/office/drawing/2014/main" id="{5C175C80-3038-4345-862E-CB36381EAA08}"/>
              </a:ext>
            </a:extLst>
          </p:cNvPr>
          <p:cNvSpPr>
            <a:spLocks noGrp="1"/>
          </p:cNvSpPr>
          <p:nvPr>
            <p:ph type="body" sz="quarter" idx="13"/>
          </p:nvPr>
        </p:nvSpPr>
        <p:spPr/>
        <p:txBody>
          <a:bodyPr/>
          <a:lstStyle/>
          <a:p>
            <a:r>
              <a:rPr lang="en-US" dirty="0"/>
              <a:t>Enter your question in the chat or feel free to raise your hand.</a:t>
            </a:r>
          </a:p>
        </p:txBody>
      </p:sp>
    </p:spTree>
    <p:extLst>
      <p:ext uri="{BB962C8B-B14F-4D97-AF65-F5344CB8AC3E}">
        <p14:creationId xmlns:p14="http://schemas.microsoft.com/office/powerpoint/2010/main" val="3580474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4"/>
              </a:rPr>
              <a:t>Support@workforceGPS.org</a:t>
            </a:r>
            <a:endParaRPr lang="en-US" dirty="0"/>
          </a:p>
        </p:txBody>
      </p:sp>
    </p:spTree>
    <p:custDataLst>
      <p:tags r:id="rId1"/>
    </p:custDataLst>
    <p:extLst>
      <p:ext uri="{BB962C8B-B14F-4D97-AF65-F5344CB8AC3E}">
        <p14:creationId xmlns:p14="http://schemas.microsoft.com/office/powerpoint/2010/main" val="84498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a:xfrm>
            <a:off x="805866" y="1316833"/>
            <a:ext cx="11081334" cy="5039517"/>
          </a:xfrm>
        </p:spPr>
        <p:txBody>
          <a:bodyPr/>
          <a:lstStyle/>
          <a:p>
            <a:r>
              <a:rPr lang="en-US" dirty="0"/>
              <a:t>Define the purpose of TEGL No. 8-21;</a:t>
            </a:r>
          </a:p>
          <a:p>
            <a:r>
              <a:rPr lang="en-US" dirty="0"/>
              <a:t>Designating American Job Centers (AJCs) as voting registration agencies; </a:t>
            </a:r>
          </a:p>
          <a:p>
            <a:r>
              <a:rPr lang="en-US" dirty="0"/>
              <a:t>Requirements and allowable activities for voter registration staff; and</a:t>
            </a:r>
          </a:p>
          <a:p>
            <a:r>
              <a:rPr lang="en-US" dirty="0"/>
              <a:t>Outline workforce system responsibilities and reporting.</a:t>
            </a:r>
          </a:p>
          <a:p>
            <a:endParaRPr lang="en-US" dirty="0"/>
          </a:p>
          <a:p>
            <a:endParaRPr lang="en-US" dirty="0"/>
          </a:p>
        </p:txBody>
      </p:sp>
    </p:spTree>
    <p:extLst>
      <p:ext uri="{BB962C8B-B14F-4D97-AF65-F5344CB8AC3E}">
        <p14:creationId xmlns:p14="http://schemas.microsoft.com/office/powerpoint/2010/main" val="409103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6AC7B7-F613-4243-9D74-A2741A690822}"/>
              </a:ext>
            </a:extLst>
          </p:cNvPr>
          <p:cNvSpPr>
            <a:spLocks noGrp="1"/>
          </p:cNvSpPr>
          <p:nvPr>
            <p:ph type="sldNum" sz="quarter" idx="12"/>
          </p:nvPr>
        </p:nvSpPr>
        <p:spPr/>
        <p:txBody>
          <a:bodyPr/>
          <a:lstStyle/>
          <a:p>
            <a:fld id="{158B7785-F6D6-45F8-833E-07BD84680091}" type="slidenum">
              <a:rPr lang="en-US" smtClean="0"/>
              <a:t>4</a:t>
            </a:fld>
            <a:endParaRPr lang="en-US"/>
          </a:p>
        </p:txBody>
      </p:sp>
      <p:sp>
        <p:nvSpPr>
          <p:cNvPr id="3" name="Title 2">
            <a:extLst>
              <a:ext uri="{FF2B5EF4-FFF2-40B4-BE49-F238E27FC236}">
                <a16:creationId xmlns:a16="http://schemas.microsoft.com/office/drawing/2014/main" id="{2E0447D8-8842-4D56-8195-DD84AB4F983F}"/>
              </a:ext>
            </a:extLst>
          </p:cNvPr>
          <p:cNvSpPr>
            <a:spLocks noGrp="1"/>
          </p:cNvSpPr>
          <p:nvPr>
            <p:ph type="title"/>
          </p:nvPr>
        </p:nvSpPr>
        <p:spPr/>
        <p:txBody>
          <a:bodyPr/>
          <a:lstStyle/>
          <a:p>
            <a:r>
              <a:rPr lang="en-US" dirty="0"/>
              <a:t>Opening Remarks</a:t>
            </a:r>
          </a:p>
        </p:txBody>
      </p:sp>
      <p:sp>
        <p:nvSpPr>
          <p:cNvPr id="5" name="Content Placeholder 4">
            <a:extLst>
              <a:ext uri="{FF2B5EF4-FFF2-40B4-BE49-F238E27FC236}">
                <a16:creationId xmlns:a16="http://schemas.microsoft.com/office/drawing/2014/main" id="{24399462-7B09-49E3-B09F-AF42518E9751}"/>
              </a:ext>
            </a:extLst>
          </p:cNvPr>
          <p:cNvSpPr>
            <a:spLocks noGrp="1"/>
          </p:cNvSpPr>
          <p:nvPr>
            <p:ph idx="1"/>
          </p:nvPr>
        </p:nvSpPr>
        <p:spPr/>
        <p:txBody>
          <a:bodyPr/>
          <a:lstStyle/>
          <a:p>
            <a:r>
              <a:rPr lang="en-US" dirty="0"/>
              <a:t>Angela Hanks</a:t>
            </a:r>
          </a:p>
          <a:p>
            <a:r>
              <a:rPr lang="en-US" dirty="0"/>
              <a:t>Acting Assistant Secretary </a:t>
            </a:r>
            <a:r>
              <a:rPr lang="en-US"/>
              <a:t>for Employment and </a:t>
            </a:r>
            <a:r>
              <a:rPr lang="en-US" dirty="0"/>
              <a:t>Training, Department of Labor</a:t>
            </a:r>
          </a:p>
        </p:txBody>
      </p:sp>
      <p:pic>
        <p:nvPicPr>
          <p:cNvPr id="6" name="Picture 5">
            <a:extLst>
              <a:ext uri="{FF2B5EF4-FFF2-40B4-BE49-F238E27FC236}">
                <a16:creationId xmlns:a16="http://schemas.microsoft.com/office/drawing/2014/main" id="{620062D3-25F9-4704-B93B-F6848282088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4800" y="1308847"/>
            <a:ext cx="3531495" cy="4868116"/>
          </a:xfrm>
          <a:prstGeom prst="rect">
            <a:avLst/>
          </a:prstGeom>
        </p:spPr>
      </p:pic>
    </p:spTree>
    <p:extLst>
      <p:ext uri="{BB962C8B-B14F-4D97-AF65-F5344CB8AC3E}">
        <p14:creationId xmlns:p14="http://schemas.microsoft.com/office/powerpoint/2010/main" val="710375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828554-7CE5-4079-858F-4A83058DB944}"/>
              </a:ext>
            </a:extLst>
          </p:cNvPr>
          <p:cNvSpPr>
            <a:spLocks noGrp="1"/>
          </p:cNvSpPr>
          <p:nvPr>
            <p:ph type="sldNum" sz="quarter" idx="12"/>
          </p:nvPr>
        </p:nvSpPr>
        <p:spPr/>
        <p:txBody>
          <a:bodyPr/>
          <a:lstStyle/>
          <a:p>
            <a:fld id="{158B7785-F6D6-45F8-833E-07BD84680091}" type="slidenum">
              <a:rPr lang="en-US" smtClean="0"/>
              <a:t>5</a:t>
            </a:fld>
            <a:endParaRPr lang="en-US" dirty="0"/>
          </a:p>
        </p:txBody>
      </p:sp>
      <p:sp>
        <p:nvSpPr>
          <p:cNvPr id="3" name="Title 2">
            <a:extLst>
              <a:ext uri="{FF2B5EF4-FFF2-40B4-BE49-F238E27FC236}">
                <a16:creationId xmlns:a16="http://schemas.microsoft.com/office/drawing/2014/main" id="{D7FED469-4CC0-4E78-A7AC-EE60D7FE97FC}"/>
              </a:ext>
            </a:extLst>
          </p:cNvPr>
          <p:cNvSpPr>
            <a:spLocks noGrp="1"/>
          </p:cNvSpPr>
          <p:nvPr>
            <p:ph type="title"/>
          </p:nvPr>
        </p:nvSpPr>
        <p:spPr/>
        <p:txBody>
          <a:bodyPr/>
          <a:lstStyle/>
          <a:p>
            <a:r>
              <a:rPr lang="en-US" dirty="0"/>
              <a:t>Today’s Speakers</a:t>
            </a:r>
          </a:p>
        </p:txBody>
      </p:sp>
      <p:pic>
        <p:nvPicPr>
          <p:cNvPr id="13" name="Picture Placeholder 12">
            <a:extLst>
              <a:ext uri="{FF2B5EF4-FFF2-40B4-BE49-F238E27FC236}">
                <a16:creationId xmlns:a16="http://schemas.microsoft.com/office/drawing/2014/main" id="{D54EDC43-5F22-414A-B91B-44BBDCAF70B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a:xfrm>
            <a:off x="712366" y="1295400"/>
            <a:ext cx="2133600" cy="2133600"/>
          </a:xfrm>
          <a:prstGeom prst="rect">
            <a:avLst/>
          </a:prstGeom>
        </p:spPr>
      </p:pic>
      <p:sp>
        <p:nvSpPr>
          <p:cNvPr id="5" name="Content Placeholder 4">
            <a:extLst>
              <a:ext uri="{FF2B5EF4-FFF2-40B4-BE49-F238E27FC236}">
                <a16:creationId xmlns:a16="http://schemas.microsoft.com/office/drawing/2014/main" id="{D823DCAF-0711-4295-84B1-5370D9702E73}"/>
              </a:ext>
            </a:extLst>
          </p:cNvPr>
          <p:cNvSpPr>
            <a:spLocks noGrp="1"/>
          </p:cNvSpPr>
          <p:nvPr>
            <p:ph sz="half" idx="15"/>
          </p:nvPr>
        </p:nvSpPr>
        <p:spPr>
          <a:xfrm>
            <a:off x="423268" y="4154561"/>
            <a:ext cx="3566160" cy="2201789"/>
          </a:xfrm>
        </p:spPr>
        <p:txBody>
          <a:bodyPr/>
          <a:lstStyle/>
          <a:p>
            <a:r>
              <a:rPr lang="en-US" dirty="0"/>
              <a:t>Kimberly Vitelli</a:t>
            </a:r>
          </a:p>
          <a:p>
            <a:r>
              <a:rPr lang="en-US" sz="2000" b="0" dirty="0"/>
              <a:t>Administrator, Office of Workforce Investment, Department of Labor</a:t>
            </a:r>
          </a:p>
          <a:p>
            <a:endParaRPr lang="en-US" dirty="0"/>
          </a:p>
        </p:txBody>
      </p:sp>
      <p:pic>
        <p:nvPicPr>
          <p:cNvPr id="14" name="Picture Placeholder 13">
            <a:extLst>
              <a:ext uri="{FF2B5EF4-FFF2-40B4-BE49-F238E27FC236}">
                <a16:creationId xmlns:a16="http://schemas.microsoft.com/office/drawing/2014/main" id="{A52546DD-B90E-4D3E-9C45-63ED729C5FB6}"/>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xfrm>
            <a:off x="4938209" y="1295400"/>
            <a:ext cx="2133600" cy="2133600"/>
          </a:xfrm>
          <a:prstGeom prst="rect">
            <a:avLst/>
          </a:prstGeom>
        </p:spPr>
      </p:pic>
      <p:sp>
        <p:nvSpPr>
          <p:cNvPr id="7" name="Content Placeholder 6">
            <a:extLst>
              <a:ext uri="{FF2B5EF4-FFF2-40B4-BE49-F238E27FC236}">
                <a16:creationId xmlns:a16="http://schemas.microsoft.com/office/drawing/2014/main" id="{3E2E9ECA-A337-4942-A978-6862F3338E94}"/>
              </a:ext>
            </a:extLst>
          </p:cNvPr>
          <p:cNvSpPr>
            <a:spLocks noGrp="1"/>
          </p:cNvSpPr>
          <p:nvPr>
            <p:ph sz="half" idx="1"/>
          </p:nvPr>
        </p:nvSpPr>
        <p:spPr>
          <a:xfrm>
            <a:off x="4773003" y="4484953"/>
            <a:ext cx="3566160" cy="2201789"/>
          </a:xfrm>
        </p:spPr>
        <p:txBody>
          <a:bodyPr/>
          <a:lstStyle/>
          <a:p>
            <a:r>
              <a:rPr lang="en-US" dirty="0"/>
              <a:t>Charlotte Harris</a:t>
            </a:r>
          </a:p>
          <a:p>
            <a:r>
              <a:rPr lang="en-US" sz="2000" b="0" dirty="0"/>
              <a:t>Supervisory Analyst, Division of Adult Services and Governance, Department of Labor </a:t>
            </a:r>
          </a:p>
          <a:p>
            <a:endParaRPr lang="en-US" dirty="0"/>
          </a:p>
          <a:p>
            <a:endParaRPr lang="en-US" dirty="0"/>
          </a:p>
        </p:txBody>
      </p:sp>
      <p:pic>
        <p:nvPicPr>
          <p:cNvPr id="4" name="Picture Placeholder 3">
            <a:extLst>
              <a:ext uri="{FF2B5EF4-FFF2-40B4-BE49-F238E27FC236}">
                <a16:creationId xmlns:a16="http://schemas.microsoft.com/office/drawing/2014/main" id="{04ED26D7-6CEE-48FE-B142-250A8A872F6A}"/>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a:stretch>
            <a:fillRect/>
          </a:stretch>
        </p:blipFill>
        <p:spPr>
          <a:prstGeom prst="rect">
            <a:avLst/>
          </a:prstGeom>
        </p:spPr>
      </p:pic>
      <p:sp>
        <p:nvSpPr>
          <p:cNvPr id="12" name="Content Placeholder 6">
            <a:extLst>
              <a:ext uri="{FF2B5EF4-FFF2-40B4-BE49-F238E27FC236}">
                <a16:creationId xmlns:a16="http://schemas.microsoft.com/office/drawing/2014/main" id="{12AE584D-D9AA-4B61-A288-219CD3AF6397}"/>
              </a:ext>
            </a:extLst>
          </p:cNvPr>
          <p:cNvSpPr txBox="1">
            <a:spLocks/>
          </p:cNvSpPr>
          <p:nvPr/>
        </p:nvSpPr>
        <p:spPr>
          <a:xfrm>
            <a:off x="8471440" y="4484952"/>
            <a:ext cx="3566160" cy="2201789"/>
          </a:xfrm>
          <a:prstGeom prst="rect">
            <a:avLst/>
          </a:prstGeom>
        </p:spPr>
        <p:txBody>
          <a:bodyPr vert="horz" lIns="91440" tIns="45720" rIns="91440" bIns="45720" rtlCol="0" anchor="ctr">
            <a:noAutofit/>
          </a:bodyPr>
          <a:lstStyle>
            <a:lvl1pPr marL="0" indent="0" algn="l" defTabSz="914400" rtl="0" eaLnBrk="1" latinLnBrk="0" hangingPunct="1">
              <a:lnSpc>
                <a:spcPct val="95000"/>
              </a:lnSpc>
              <a:spcBef>
                <a:spcPts val="3000"/>
              </a:spcBef>
              <a:buClr>
                <a:schemeClr val="accent2"/>
              </a:buClr>
              <a:buFontTx/>
              <a:buNone/>
              <a:defRPr sz="24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0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0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Randy Painter</a:t>
            </a:r>
          </a:p>
          <a:p>
            <a:r>
              <a:rPr lang="en-US" sz="2000" b="0" dirty="0"/>
              <a:t>Supervisory Analyst, Division of Adult Services and Governance, Department of Labor </a:t>
            </a:r>
          </a:p>
          <a:p>
            <a:endParaRPr lang="en-US" dirty="0"/>
          </a:p>
          <a:p>
            <a:endParaRPr lang="en-US" dirty="0"/>
          </a:p>
        </p:txBody>
      </p:sp>
    </p:spTree>
    <p:extLst>
      <p:ext uri="{BB962C8B-B14F-4D97-AF65-F5344CB8AC3E}">
        <p14:creationId xmlns:p14="http://schemas.microsoft.com/office/powerpoint/2010/main" val="96007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6</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771225" y="2070014"/>
            <a:ext cx="6553200" cy="2357891"/>
          </a:xfrm>
        </p:spPr>
        <p:txBody>
          <a:bodyPr>
            <a:normAutofit/>
          </a:bodyPr>
          <a:lstStyle/>
          <a:p>
            <a:r>
              <a:rPr lang="en-US" dirty="0"/>
              <a:t>Purpose and Key Features of TEGL</a:t>
            </a:r>
          </a:p>
        </p:txBody>
      </p:sp>
    </p:spTree>
    <p:extLst>
      <p:ext uri="{BB962C8B-B14F-4D97-AF65-F5344CB8AC3E}">
        <p14:creationId xmlns:p14="http://schemas.microsoft.com/office/powerpoint/2010/main" val="3498481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a:xfrm>
            <a:off x="11384678" y="6356350"/>
            <a:ext cx="652922" cy="365125"/>
          </a:xfrm>
        </p:spPr>
        <p:txBody>
          <a:bodyPr/>
          <a:lstStyle/>
          <a:p>
            <a:fld id="{158B7785-F6D6-45F8-833E-07BD84680091}" type="slidenum">
              <a:rPr lang="en-US" smtClean="0"/>
              <a:pPr/>
              <a:t>7</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a:xfrm>
            <a:off x="805866" y="46208"/>
            <a:ext cx="11081334" cy="786384"/>
          </a:xfrm>
        </p:spPr>
        <p:txBody>
          <a:bodyPr/>
          <a:lstStyle/>
          <a:p>
            <a:r>
              <a:rPr lang="en-US" dirty="0"/>
              <a:t>Purpose of TEGL No. 8-21</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a:xfrm>
            <a:off x="629805" y="1488257"/>
            <a:ext cx="11081334" cy="5039517"/>
          </a:xfrm>
        </p:spPr>
        <p:txBody>
          <a:bodyPr>
            <a:normAutofit/>
          </a:bodyPr>
          <a:lstStyle/>
          <a:p>
            <a:r>
              <a:rPr lang="en-US" dirty="0"/>
              <a:t>The TEGL is written to:</a:t>
            </a:r>
          </a:p>
          <a:p>
            <a:pPr lvl="1"/>
            <a:r>
              <a:rPr lang="en-US" dirty="0"/>
              <a:t>Share nonpartisan information and resources with states and local areas to make access to voting information and services more easily available through the public workforce system; </a:t>
            </a:r>
          </a:p>
          <a:p>
            <a:pPr lvl="1"/>
            <a:r>
              <a:rPr lang="en-US" dirty="0"/>
              <a:t>Outline how states can designate AJCs as voter registration agencies;</a:t>
            </a:r>
          </a:p>
          <a:p>
            <a:pPr lvl="1"/>
            <a:r>
              <a:rPr lang="en-US" dirty="0"/>
              <a:t>Describe the responsibilities of designated AJCs and staff; and</a:t>
            </a:r>
          </a:p>
          <a:p>
            <a:pPr lvl="1"/>
            <a:r>
              <a:rPr lang="en-US" dirty="0"/>
              <a:t>Show how several workforce development programs may assist participants with registering to vote, even if the AJC is not designated.</a:t>
            </a:r>
          </a:p>
        </p:txBody>
      </p:sp>
    </p:spTree>
    <p:custDataLst>
      <p:tags r:id="rId1"/>
    </p:custDataLst>
    <p:extLst>
      <p:ext uri="{BB962C8B-B14F-4D97-AF65-F5344CB8AC3E}">
        <p14:creationId xmlns:p14="http://schemas.microsoft.com/office/powerpoint/2010/main" val="2048083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a:xfrm>
            <a:off x="11384678" y="6356350"/>
            <a:ext cx="652922" cy="365125"/>
          </a:xfrm>
        </p:spPr>
        <p:txBody>
          <a:bodyPr/>
          <a:lstStyle/>
          <a:p>
            <a:fld id="{158B7785-F6D6-45F8-833E-07BD84680091}" type="slidenum">
              <a:rPr lang="en-US" smtClean="0"/>
              <a:pPr/>
              <a:t>8</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a:xfrm>
            <a:off x="805866" y="46208"/>
            <a:ext cx="11081334" cy="786384"/>
          </a:xfrm>
        </p:spPr>
        <p:txBody>
          <a:bodyPr/>
          <a:lstStyle/>
          <a:p>
            <a:r>
              <a:rPr lang="en-US" dirty="0"/>
              <a:t>The National Voting Registration Act (NVRA) of 1993</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05866" y="1181355"/>
            <a:ext cx="10515600" cy="4199785"/>
          </a:xfrm>
        </p:spPr>
        <p:txBody>
          <a:bodyPr/>
          <a:lstStyle/>
          <a:p>
            <a:r>
              <a:rPr lang="en-US" dirty="0"/>
              <a:t>States may designate comprehensive or affiliate AJCs as voter registration agencies under Section 7 of the NVRA.</a:t>
            </a:r>
          </a:p>
          <a:p>
            <a:r>
              <a:rPr lang="en-US" dirty="0"/>
              <a:t>When designated as voter registration agencies, staff or volunteers within the AJC would be considered voter registration staff.</a:t>
            </a:r>
          </a:p>
          <a:p>
            <a:r>
              <a:rPr lang="en-US" dirty="0"/>
              <a:t>At designated voter registration locations, Section 7 of the NVRA requires states to make the following services available: </a:t>
            </a:r>
          </a:p>
          <a:p>
            <a:pPr lvl="1"/>
            <a:r>
              <a:rPr lang="en-US" sz="2000" dirty="0"/>
              <a:t>Distribution of voter registration application forms;</a:t>
            </a:r>
          </a:p>
          <a:p>
            <a:pPr lvl="1"/>
            <a:r>
              <a:rPr lang="en-US" sz="2000" dirty="0"/>
              <a:t>Assistance to applicants completing voter registration forms; and</a:t>
            </a:r>
          </a:p>
          <a:p>
            <a:pPr lvl="1"/>
            <a:r>
              <a:rPr lang="en-US" sz="2000" dirty="0"/>
              <a:t>Acceptance of completed voter registration applications forms for transmittal to the appropriate state election official.</a:t>
            </a:r>
          </a:p>
          <a:p>
            <a:pPr marL="0" indent="0">
              <a:buNone/>
            </a:pPr>
            <a:endParaRPr lang="en-US" dirty="0"/>
          </a:p>
        </p:txBody>
      </p:sp>
    </p:spTree>
    <p:custDataLst>
      <p:tags r:id="rId1"/>
    </p:custDataLst>
    <p:extLst>
      <p:ext uri="{BB962C8B-B14F-4D97-AF65-F5344CB8AC3E}">
        <p14:creationId xmlns:p14="http://schemas.microsoft.com/office/powerpoint/2010/main" val="1825663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a:xfrm>
            <a:off x="11384678" y="6356350"/>
            <a:ext cx="652922" cy="365125"/>
          </a:xfrm>
        </p:spPr>
        <p:txBody>
          <a:bodyPr/>
          <a:lstStyle/>
          <a:p>
            <a:fld id="{158B7785-F6D6-45F8-833E-07BD84680091}" type="slidenum">
              <a:rPr lang="en-US" smtClean="0"/>
              <a:pPr/>
              <a:t>9</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a:xfrm>
            <a:off x="805866" y="46208"/>
            <a:ext cx="11081334" cy="786384"/>
          </a:xfrm>
        </p:spPr>
        <p:txBody>
          <a:bodyPr/>
          <a:lstStyle/>
          <a:p>
            <a:r>
              <a:rPr lang="en-US" dirty="0"/>
              <a:t>Nonpartisan Requirement</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05866" y="1329107"/>
            <a:ext cx="10515600" cy="4199785"/>
          </a:xfrm>
        </p:spPr>
        <p:txBody>
          <a:bodyPr/>
          <a:lstStyle/>
          <a:p>
            <a:pPr marL="0" indent="0">
              <a:buNone/>
            </a:pPr>
            <a:r>
              <a:rPr lang="en-US" b="1" u="sng" dirty="0"/>
              <a:t>Important Reminder:</a:t>
            </a:r>
          </a:p>
          <a:p>
            <a:pPr marL="0" indent="0">
              <a:buNone/>
            </a:pPr>
            <a:r>
              <a:rPr lang="en-US" dirty="0"/>
              <a:t>Voter registration activities </a:t>
            </a:r>
            <a:r>
              <a:rPr lang="en-US" b="1" dirty="0"/>
              <a:t>must not </a:t>
            </a:r>
            <a:r>
              <a:rPr lang="en-US" dirty="0"/>
              <a:t>influence an applicant's political preference or party registration, display any political preference or party allegiance, make any statement or take any action to discourage the applicant from registering to vote, nor make any statement or take any action to lead the applicant to believe that a decision to register or not to register has any bearing on the availability of services or benefits. </a:t>
            </a:r>
          </a:p>
        </p:txBody>
      </p:sp>
    </p:spTree>
    <p:custDataLst>
      <p:tags r:id="rId1"/>
    </p:custDataLst>
    <p:extLst>
      <p:ext uri="{BB962C8B-B14F-4D97-AF65-F5344CB8AC3E}">
        <p14:creationId xmlns:p14="http://schemas.microsoft.com/office/powerpoint/2010/main" val="25719283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Providing Access to Voting through the American Job Centers  &amp;quot;&quot;/&gt;&lt;property id=&quot;20307&quot; value=&quot;256&quot;/&gt;&lt;/object&gt;&lt;object type=&quot;3&quot; unique_id=&quot;10004&quot;&gt;&lt;property id=&quot;20148&quot; value=&quot;5&quot;/&gt;&lt;property id=&quot;20300&quot; value=&quot;Slide 2 - &amp;quot;Today’s Moderator &amp;quot;&quot;/&gt;&lt;property id=&quot;20307&quot; value=&quot;345&quot;/&gt;&lt;/object&gt;&lt;object type=&quot;3&quot; unique_id=&quot;10005&quot;&gt;&lt;property id=&quot;20148&quot; value=&quot;5&quot;/&gt;&lt;property id=&quot;20300&quot; value=&quot;Slide 3 - &amp;quot;Today’s Objectives&amp;quot;&quot;/&gt;&lt;property id=&quot;20307&quot; value=&quot;295&quot;/&gt;&lt;/object&gt;&lt;object type=&quot;3&quot; unique_id=&quot;10006&quot;&gt;&lt;property id=&quot;20148&quot; value=&quot;5&quot;/&gt;&lt;property id=&quot;20300&quot; value=&quot;Slide 4 - &amp;quot;Opening Remarks&amp;quot;&quot;/&gt;&lt;property id=&quot;20307&quot; value=&quot;346&quot;/&gt;&lt;/object&gt;&lt;object type=&quot;3&quot; unique_id=&quot;10007&quot;&gt;&lt;property id=&quot;20148&quot; value=&quot;5&quot;/&gt;&lt;property id=&quot;20300&quot; value=&quot;Slide 5 - &amp;quot;Today’s Speakers&amp;quot;&quot;/&gt;&lt;property id=&quot;20307&quot; value=&quot;341&quot;/&gt;&lt;/object&gt;&lt;object type=&quot;3&quot; unique_id=&quot;10008&quot;&gt;&lt;property id=&quot;20148&quot; value=&quot;5&quot;/&gt;&lt;property id=&quot;20300&quot; value=&quot;Slide 6 - &amp;quot;Purpose and Key Features of TEGL&amp;quot;&quot;/&gt;&lt;property id=&quot;20307&quot; value=&quot;312&quot;/&gt;&lt;/object&gt;&lt;object type=&quot;3&quot; unique_id=&quot;10009&quot;&gt;&lt;property id=&quot;20148&quot; value=&quot;5&quot;/&gt;&lt;property id=&quot;20300&quot; value=&quot;Slide 7 - &amp;quot;Purpose of TEGL No. 8-21&amp;quot;&quot;/&gt;&lt;property id=&quot;20307&quot; value=&quot;257&quot;/&gt;&lt;/object&gt;&lt;object type=&quot;3&quot; unique_id=&quot;10010&quot;&gt;&lt;property id=&quot;20148&quot; value=&quot;5&quot;/&gt;&lt;property id=&quot;20300&quot; value=&quot;Slide 8 - &amp;quot;The National Voting Registration Act (NVRA) of 1993&amp;quot;&quot;/&gt;&lt;property id=&quot;20307&quot; value=&quot;310&quot;/&gt;&lt;/object&gt;&lt;object type=&quot;3&quot; unique_id=&quot;10011&quot;&gt;&lt;property id=&quot;20148&quot; value=&quot;5&quot;/&gt;&lt;property id=&quot;20300&quot; value=&quot;Slide 9 - &amp;quot;Nonpartisan Requirement&amp;quot;&quot;/&gt;&lt;property id=&quot;20307&quot; value=&quot;311&quot;/&gt;&lt;/object&gt;&lt;object type=&quot;3&quot; unique_id=&quot;10012&quot;&gt;&lt;property id=&quot;20148&quot; value=&quot;5&quot;/&gt;&lt;property id=&quot;20300&quot; value=&quot;Slide 10 - &amp;quot;AJCs as Voter Registration Agencies&amp;quot;&quot;/&gt;&lt;property id=&quot;20307&quot; value=&quot;333&quot;/&gt;&lt;/object&gt;&lt;object type=&quot;3&quot; unique_id=&quot;10013&quot;&gt;&lt;property id=&quot;20148&quot; value=&quot;5&quot;/&gt;&lt;property id=&quot;20300&quot; value=&quot;Slide 11 - &amp;quot;Audience Poll&amp;quot;&quot;/&gt;&lt;property id=&quot;20307&quot; value=&quot;340&quot;/&gt;&lt;/object&gt;&lt;object type=&quot;3&quot; unique_id=&quot;10014&quot;&gt;&lt;property id=&quot;20148&quot; value=&quot;5&quot;/&gt;&lt;property id=&quot;20300&quot; value=&quot;Slide 12 - &amp;quot;Checklist for Designating AJCs as voter registration agencies&amp;quot;&quot;/&gt;&lt;property id=&quot;20307&quot; value=&quot;285&quot;/&gt;&lt;/object&gt;&lt;object type=&quot;3&quot; unique_id=&quot;10015&quot;&gt;&lt;property id=&quot;20148&quot; value=&quot;5&quot;/&gt;&lt;property id=&quot;20300&quot; value=&quot;Slide 13 - &amp;quot;Designating AJCs as voter registration agencies&amp;quot;&quot;/&gt;&lt;property id=&quot;20307&quot; value=&quot;330&quot;/&gt;&lt;/object&gt;&lt;object type=&quot;3&quot; unique_id=&quot;10016&quot;&gt;&lt;property id=&quot;20148&quot; value=&quot;5&quot;/&gt;&lt;property id=&quot;20300&quot; value=&quot;Slide 14 - &amp;quot;Determining who will be voter registration staff&amp;quot;&quot;/&gt;&lt;property id=&quot;20307&quot; value=&quot;319&quot;/&gt;&lt;/object&gt;&lt;object type=&quot;3&quot; unique_id=&quot;10017&quot;&gt;&lt;property id=&quot;20148&quot; value=&quot;5&quot;/&gt;&lt;property id=&quot;20300&quot; value=&quot;Slide 15 - &amp;quot;Determining who will be voter registration staff&amp;quot;&quot;/&gt;&lt;property id=&quot;20307&quot; value=&quot;320&quot;/&gt;&lt;/object&gt;&lt;object type=&quot;3&quot; unique_id=&quot;10018&quot;&gt;&lt;property id=&quot;20148&quot; value=&quot;5&quot;/&gt;&lt;property id=&quot;20300&quot; value=&quot;Slide 16 - &amp;quot;Registering to Vote via Job Corps&amp;quot;&quot;/&gt;&lt;property id=&quot;20307&quot; value=&quot;342&quot;/&gt;&lt;/object&gt;&lt;object type=&quot;3&quot; unique_id=&quot;10019&quot;&gt;&lt;property id=&quot;20148&quot; value=&quot;5&quot;/&gt;&lt;property id=&quot;20300&quot; value=&quot;Slide 17 - &amp;quot;Assisting participants with registering to vote&amp;quot;&quot;/&gt;&lt;property id=&quot;20307&quot; value=&quot;321&quot;/&gt;&lt;/object&gt;&lt;object type=&quot;3&quot; unique_id=&quot;10020&quot;&gt;&lt;property id=&quot;20148&quot; value=&quot;5&quot;/&gt;&lt;property id=&quot;20300&quot; value=&quot;Slide 18 - &amp;quot;Roles/Responsibilities: State and Local Workforce System&amp;quot;&quot;/&gt;&lt;property id=&quot;20307&quot; value=&quot;337&quot;/&gt;&lt;/object&gt;&lt;object type=&quot;3&quot; unique_id=&quot;10021&quot;&gt;&lt;property id=&quot;20148&quot; value=&quot;5&quot;/&gt;&lt;property id=&quot;20300&quot; value=&quot;Slide 19 - &amp;quot;Resources&amp;quot;&quot;/&gt;&lt;property id=&quot;20307&quot; value=&quot;331&quot;/&gt;&lt;/object&gt;&lt;object type=&quot;3&quot; unique_id=&quot;10022&quot;&gt;&lt;property id=&quot;20148&quot; value=&quot;5&quot;/&gt;&lt;property id=&quot;20300&quot; value=&quot;Slide 20 - &amp;quot;Resources:&amp;quot;&quot;/&gt;&lt;property id=&quot;20307&quot; value=&quot;274&quot;/&gt;&lt;/object&gt;&lt;object type=&quot;3&quot; unique_id=&quot;10023&quot;&gt;&lt;property id=&quot;20148&quot; value=&quot;5&quot;/&gt;&lt;property id=&quot;20300&quot; value=&quot;Slide 21 - &amp;quot;Questions?&amp;quot;&quot;/&gt;&lt;property id=&quot;20307&quot; value=&quot;344&quot;/&gt;&lt;/object&gt;&lt;object type=&quot;3&quot; unique_id=&quot;10024&quot;&gt;&lt;property id=&quot;20148&quot; value=&quot;5&quot;/&gt;&lt;property id=&quot;20300&quot; value=&quot;Slide 22 - &amp;quot;Thank You!&amp;quot;&quot;/&gt;&lt;property id=&quot;20307&quot; value=&quot;297&quot;/&gt;&lt;/object&gt;&lt;/object&gt;&lt;object type=&quot;8&quot; unique_id=&quot;10048&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3151</TotalTime>
  <Words>1497</Words>
  <Application>Microsoft Office PowerPoint</Application>
  <PresentationFormat>Widescreen</PresentationFormat>
  <Paragraphs>164</Paragraphs>
  <Slides>22</Slides>
  <Notes>22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22</vt:i4>
      </vt:variant>
    </vt:vector>
  </HeadingPairs>
  <TitlesOfParts>
    <vt:vector size="35" baseType="lpstr">
      <vt:lpstr>Calibri</vt:lpstr>
      <vt:lpstr>Wingdings 3</vt:lpstr>
      <vt:lpstr>Arial</vt:lpstr>
      <vt:lpstr>Wingdings</vt:lpstr>
      <vt:lpstr>Times New Roman</vt:lpstr>
      <vt:lpstr>Calibri Light</vt:lpstr>
      <vt:lpstr>Wingdings 2</vt:lpstr>
      <vt:lpstr>Webdings</vt:lpstr>
      <vt:lpstr>General Content</vt:lpstr>
      <vt:lpstr>Special Content</vt:lpstr>
      <vt:lpstr>People Slides</vt:lpstr>
      <vt:lpstr>Interactive Slides</vt:lpstr>
      <vt:lpstr>Infographic Layouts</vt:lpstr>
      <vt:lpstr>Providing Access to Voting through the American Job Centers  </vt:lpstr>
      <vt:lpstr>Today’s Moderator </vt:lpstr>
      <vt:lpstr>Today’s Objectives</vt:lpstr>
      <vt:lpstr>Opening Remarks</vt:lpstr>
      <vt:lpstr>Today’s Speakers</vt:lpstr>
      <vt:lpstr>Purpose and Key Features of TEGL</vt:lpstr>
      <vt:lpstr>Purpose of TEGL No. 8-21</vt:lpstr>
      <vt:lpstr>The National Voting Registration Act (NVRA) of 1993</vt:lpstr>
      <vt:lpstr>Nonpartisan Requirement</vt:lpstr>
      <vt:lpstr>AJCs as Voter Registration Agencies</vt:lpstr>
      <vt:lpstr>Audience Poll</vt:lpstr>
      <vt:lpstr>Checklist for Designating AJCs as voter registration agencies</vt:lpstr>
      <vt:lpstr>Designating AJCs as voter registration agencies</vt:lpstr>
      <vt:lpstr>Determining who will be voter registration staff</vt:lpstr>
      <vt:lpstr>Determining who will be voter registration staff</vt:lpstr>
      <vt:lpstr>Registering to Vote via Job Corps</vt:lpstr>
      <vt:lpstr>Assisting participants with registering to vote</vt:lpstr>
      <vt:lpstr>Roles/Responsibilities: State and Local Workforce System</vt:lpstr>
      <vt:lpstr>Resources</vt:lpstr>
      <vt:lpstr>Resources: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Vehlow, Jonathan</cp:lastModifiedBy>
  <cp:revision>289</cp:revision>
  <dcterms:created xsi:type="dcterms:W3CDTF">2019-06-21T16:58:05Z</dcterms:created>
  <dcterms:modified xsi:type="dcterms:W3CDTF">2022-04-20T16:31:25Z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ies>
</file>