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3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3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3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3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65"/>
  </p:notesMasterIdLst>
  <p:sldIdLst>
    <p:sldId id="305" r:id="rId10"/>
    <p:sldId id="256" r:id="rId11"/>
    <p:sldId id="401" r:id="rId12"/>
    <p:sldId id="404" r:id="rId13"/>
    <p:sldId id="403" r:id="rId14"/>
    <p:sldId id="406" r:id="rId15"/>
    <p:sldId id="400" r:id="rId16"/>
    <p:sldId id="295" r:id="rId17"/>
    <p:sldId id="409" r:id="rId18"/>
    <p:sldId id="411" r:id="rId19"/>
    <p:sldId id="412" r:id="rId20"/>
    <p:sldId id="413" r:id="rId21"/>
    <p:sldId id="414" r:id="rId22"/>
    <p:sldId id="415" r:id="rId23"/>
    <p:sldId id="416" r:id="rId24"/>
    <p:sldId id="418" r:id="rId25"/>
    <p:sldId id="460" r:id="rId26"/>
    <p:sldId id="419" r:id="rId27"/>
    <p:sldId id="420" r:id="rId28"/>
    <p:sldId id="462" r:id="rId29"/>
    <p:sldId id="461" r:id="rId30"/>
    <p:sldId id="423" r:id="rId31"/>
    <p:sldId id="424" r:id="rId32"/>
    <p:sldId id="425" r:id="rId33"/>
    <p:sldId id="427" r:id="rId34"/>
    <p:sldId id="428" r:id="rId35"/>
    <p:sldId id="429" r:id="rId36"/>
    <p:sldId id="430" r:id="rId37"/>
    <p:sldId id="431" r:id="rId38"/>
    <p:sldId id="432" r:id="rId39"/>
    <p:sldId id="433" r:id="rId40"/>
    <p:sldId id="434" r:id="rId41"/>
    <p:sldId id="435" r:id="rId42"/>
    <p:sldId id="436" r:id="rId43"/>
    <p:sldId id="437" r:id="rId44"/>
    <p:sldId id="438" r:id="rId45"/>
    <p:sldId id="439" r:id="rId46"/>
    <p:sldId id="442" r:id="rId47"/>
    <p:sldId id="440" r:id="rId48"/>
    <p:sldId id="443" r:id="rId49"/>
    <p:sldId id="444" r:id="rId50"/>
    <p:sldId id="445" r:id="rId51"/>
    <p:sldId id="446" r:id="rId52"/>
    <p:sldId id="453" r:id="rId53"/>
    <p:sldId id="464" r:id="rId54"/>
    <p:sldId id="454" r:id="rId55"/>
    <p:sldId id="447" r:id="rId56"/>
    <p:sldId id="458" r:id="rId57"/>
    <p:sldId id="456" r:id="rId58"/>
    <p:sldId id="457" r:id="rId59"/>
    <p:sldId id="459" r:id="rId60"/>
    <p:sldId id="449" r:id="rId61"/>
    <p:sldId id="463" r:id="rId62"/>
    <p:sldId id="311" r:id="rId63"/>
    <p:sldId id="297"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ief Evaluation Office" initials="CEO" lastIdx="10" clrIdx="6">
    <p:extLst>
      <p:ext uri="{19B8F6BF-5375-455C-9EA6-DF929625EA0E}">
        <p15:presenceInfo xmlns:p15="http://schemas.microsoft.com/office/powerpoint/2012/main" userId="Chief Evaluation Office" providerId="None"/>
      </p:ext>
    </p:extLst>
  </p:cmAuthor>
  <p:cmAuthor id="1" name="Siobhan Mills" initials="SM" lastIdx="166" clrIdx="0">
    <p:extLst>
      <p:ext uri="{19B8F6BF-5375-455C-9EA6-DF929625EA0E}">
        <p15:presenceInfo xmlns:p15="http://schemas.microsoft.com/office/powerpoint/2012/main" userId="S-1-5-21-4161449151-3199555679-2224323722-26450" providerId="AD"/>
      </p:ext>
    </p:extLst>
  </p:cmAuthor>
  <p:cmAuthor id="2" name="Liz Yadav" initials="LY" lastIdx="61" clrIdx="1">
    <p:extLst>
      <p:ext uri="{19B8F6BF-5375-455C-9EA6-DF929625EA0E}">
        <p15:presenceInfo xmlns:p15="http://schemas.microsoft.com/office/powerpoint/2012/main" userId="Liz Yadav" providerId="None"/>
      </p:ext>
    </p:extLst>
  </p:cmAuthor>
  <p:cmAuthor id="3" name="Phomdaen Souvanna" initials="PS" lastIdx="93" clrIdx="2">
    <p:extLst>
      <p:ext uri="{19B8F6BF-5375-455C-9EA6-DF929625EA0E}">
        <p15:presenceInfo xmlns:p15="http://schemas.microsoft.com/office/powerpoint/2012/main" userId="S-1-5-21-4161449151-3199555679-2224323722-46289" providerId="AD"/>
      </p:ext>
    </p:extLst>
  </p:cmAuthor>
  <p:cmAuthor id="4" name="Jacob Klerman" initials="JK" lastIdx="22" clrIdx="3">
    <p:extLst>
      <p:ext uri="{19B8F6BF-5375-455C-9EA6-DF929625EA0E}">
        <p15:presenceInfo xmlns:p15="http://schemas.microsoft.com/office/powerpoint/2012/main" userId="S-1-5-21-4161449151-3199555679-2224323722-5617" providerId="AD"/>
      </p:ext>
    </p:extLst>
  </p:cmAuthor>
  <p:cmAuthor id="5" name="Andrew Clarkwest" initials="AC" lastIdx="27" clrIdx="4">
    <p:extLst>
      <p:ext uri="{19B8F6BF-5375-455C-9EA6-DF929625EA0E}">
        <p15:presenceInfo xmlns:p15="http://schemas.microsoft.com/office/powerpoint/2012/main" userId="S-1-5-21-4161449151-3199555679-2224323722-66131" providerId="AD"/>
      </p:ext>
    </p:extLst>
  </p:cmAuthor>
  <p:cmAuthor id="6" name="Salas-Kos, Gloria - ETA" initials="SG-E" lastIdx="11" clrIdx="5">
    <p:extLst>
      <p:ext uri="{19B8F6BF-5375-455C-9EA6-DF929625EA0E}">
        <p15:presenceInfo xmlns:p15="http://schemas.microsoft.com/office/powerpoint/2012/main" userId="S-1-5-21-2522062978-2635407418-847139880-46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3D4"/>
    <a:srgbClr val="2C5261"/>
    <a:srgbClr val="698796"/>
    <a:srgbClr val="DA291C"/>
    <a:srgbClr val="9E1C30"/>
    <a:srgbClr val="421C5E"/>
    <a:srgbClr val="532476"/>
    <a:srgbClr val="0B526C"/>
    <a:srgbClr val="7A232F"/>
    <a:srgbClr val="456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54F47-D893-4820-93CC-2ED43EF4A795}" v="14" dt="2022-04-22T17:11:55.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5" autoAdjust="0"/>
    <p:restoredTop sz="31385" autoAdjust="0"/>
  </p:normalViewPr>
  <p:slideViewPr>
    <p:cSldViewPr snapToGrid="0">
      <p:cViewPr varScale="1">
        <p:scale>
          <a:sx n="30" d="100"/>
          <a:sy n="30" d="100"/>
        </p:scale>
        <p:origin x="3792" y="184"/>
      </p:cViewPr>
      <p:guideLst/>
    </p:cSldViewPr>
  </p:slideViewPr>
  <p:notesTextViewPr>
    <p:cViewPr>
      <p:scale>
        <a:sx n="1" d="1"/>
        <a:sy n="1" d="1"/>
      </p:scale>
      <p:origin x="0" y="0"/>
    </p:cViewPr>
  </p:notesTextViewPr>
  <p:notesViewPr>
    <p:cSldViewPr snapToGrid="0">
      <p:cViewPr>
        <p:scale>
          <a:sx n="125" d="100"/>
          <a:sy n="125" d="100"/>
        </p:scale>
        <p:origin x="196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viewProps" Target="viewProps.xml"/><Relationship Id="rId7" Type="http://schemas.openxmlformats.org/officeDocument/2006/relationships/slideMaster" Target="slideMasters/slideMaster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solidFill>
                <a:schemeClr val="bg1"/>
              </a:solidFill>
            </a:ln>
            <a:effectLst/>
          </c:spPr>
          <c:invertIfNegative val="0"/>
          <c:cat>
            <c:strRef>
              <c:f>'State Plans'!$AA$14:$AA$18</c:f>
              <c:strCache>
                <c:ptCount val="5"/>
                <c:pt idx="0">
                  <c:v>&lt;60 minutes</c:v>
                </c:pt>
                <c:pt idx="1">
                  <c:v>60-119 minutes</c:v>
                </c:pt>
                <c:pt idx="2">
                  <c:v>120-179 minutes</c:v>
                </c:pt>
                <c:pt idx="3">
                  <c:v>180-239 minutes</c:v>
                </c:pt>
                <c:pt idx="4">
                  <c:v>≥ 240 minutes</c:v>
                </c:pt>
              </c:strCache>
            </c:strRef>
          </c:cat>
          <c:val>
            <c:numRef>
              <c:f>'State Plans'!$AB$14:$AB$18</c:f>
              <c:numCache>
                <c:formatCode>General</c:formatCode>
                <c:ptCount val="5"/>
                <c:pt idx="0">
                  <c:v>2</c:v>
                </c:pt>
                <c:pt idx="1">
                  <c:v>20</c:v>
                </c:pt>
                <c:pt idx="2">
                  <c:v>17</c:v>
                </c:pt>
                <c:pt idx="3">
                  <c:v>5</c:v>
                </c:pt>
                <c:pt idx="4">
                  <c:v>7</c:v>
                </c:pt>
              </c:numCache>
            </c:numRef>
          </c:val>
          <c:extLst>
            <c:ext xmlns:c16="http://schemas.microsoft.com/office/drawing/2014/chart" uri="{C3380CC4-5D6E-409C-BE32-E72D297353CC}">
              <c16:uniqueId val="{00000000-1FC2-463D-BB17-347A2BCB9B80}"/>
            </c:ext>
          </c:extLst>
        </c:ser>
        <c:dLbls>
          <c:showLegendKey val="0"/>
          <c:showVal val="0"/>
          <c:showCatName val="0"/>
          <c:showSerName val="0"/>
          <c:showPercent val="0"/>
          <c:showBubbleSize val="0"/>
        </c:dLbls>
        <c:gapWidth val="0"/>
        <c:overlap val="-25"/>
        <c:axId val="1606104959"/>
        <c:axId val="1606109119"/>
      </c:barChart>
      <c:catAx>
        <c:axId val="16061049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606109119"/>
        <c:crosses val="autoZero"/>
        <c:auto val="1"/>
        <c:lblAlgn val="ctr"/>
        <c:lblOffset val="100"/>
        <c:noMultiLvlLbl val="0"/>
      </c:catAx>
      <c:valAx>
        <c:axId val="16061091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r>
                  <a:rPr lang="en-US" sz="1050" b="1" dirty="0"/>
                  <a:t>Number of States</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6104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97207945228946"/>
          <c:y val="0.17922068952485951"/>
          <c:w val="0.81827919304731667"/>
          <c:h val="0.66037515792299417"/>
        </c:manualLayout>
      </c:layout>
      <c:lineChart>
        <c:grouping val="standard"/>
        <c:varyColors val="0"/>
        <c:ser>
          <c:idx val="0"/>
          <c:order val="0"/>
          <c:tx>
            <c:strRef>
              <c:f>Sheet1!$B$1</c:f>
              <c:strCache>
                <c:ptCount val="1"/>
                <c:pt idx="0">
                  <c:v>Total meetings completed</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layout>
                <c:manualLayout>
                  <c:x val="-2.1687966544834018E-2"/>
                  <c:y val="4.4084216040610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B7-4941-B9E5-48334838EA92}"/>
                </c:ext>
              </c:extLst>
            </c:dLbl>
            <c:dLbl>
              <c:idx val="1"/>
              <c:layout>
                <c:manualLayout>
                  <c:x val="-6.6124415917500109E-2"/>
                  <c:y val="5.6745095509611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B7-4941-B9E5-48334838EA92}"/>
                </c:ext>
              </c:extLst>
            </c:dLbl>
            <c:dLbl>
              <c:idx val="2"/>
              <c:layout>
                <c:manualLayout>
                  <c:x val="-8.9318839479278392E-2"/>
                  <c:y val="-4.3672883519027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B7-4941-B9E5-48334838EA92}"/>
                </c:ext>
              </c:extLst>
            </c:dLbl>
            <c:dLbl>
              <c:idx val="4"/>
              <c:layout>
                <c:manualLayout>
                  <c:x val="-3.0979802649384106E-2"/>
                  <c:y val="4.1688086856180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B7-4941-B9E5-48334838EA92}"/>
                </c:ext>
              </c:extLst>
            </c:dLbl>
            <c:dLbl>
              <c:idx val="5"/>
              <c:layout>
                <c:manualLayout>
                  <c:x val="-7.0791380872426299E-2"/>
                  <c:y val="-5.6848368514569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B7-4941-B9E5-48334838EA9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2020 Q1</c:v>
                </c:pt>
                <c:pt idx="1">
                  <c:v>Q2</c:v>
                </c:pt>
                <c:pt idx="2">
                  <c:v>Q3</c:v>
                </c:pt>
                <c:pt idx="3">
                  <c:v>Q4</c:v>
                </c:pt>
                <c:pt idx="4">
                  <c:v>2021 Q1</c:v>
                </c:pt>
                <c:pt idx="5">
                  <c:v>Q2</c:v>
                </c:pt>
                <c:pt idx="6">
                  <c:v>Q3</c:v>
                </c:pt>
                <c:pt idx="7">
                  <c:v>Q4</c:v>
                </c:pt>
              </c:strCache>
            </c:strRef>
          </c:cat>
          <c:val>
            <c:numRef>
              <c:f>Sheet1!$B$2:$B$9</c:f>
              <c:numCache>
                <c:formatCode>0%</c:formatCode>
                <c:ptCount val="8"/>
                <c:pt idx="0">
                  <c:v>1.0999999999999999E-2</c:v>
                </c:pt>
                <c:pt idx="1">
                  <c:v>-0.71699999999999997</c:v>
                </c:pt>
                <c:pt idx="2">
                  <c:v>-0.628</c:v>
                </c:pt>
                <c:pt idx="3">
                  <c:v>-0.621</c:v>
                </c:pt>
                <c:pt idx="4">
                  <c:v>-0.46300000000000002</c:v>
                </c:pt>
                <c:pt idx="5">
                  <c:v>-0.30099999999999999</c:v>
                </c:pt>
                <c:pt idx="6" formatCode="0.00%">
                  <c:v>-0.45200000000000001</c:v>
                </c:pt>
                <c:pt idx="7" formatCode="0.00%">
                  <c:v>-0.51700000000000002</c:v>
                </c:pt>
              </c:numCache>
            </c:numRef>
          </c:val>
          <c:smooth val="0"/>
          <c:extLst>
            <c:ext xmlns:c16="http://schemas.microsoft.com/office/drawing/2014/chart" uri="{C3380CC4-5D6E-409C-BE32-E72D297353CC}">
              <c16:uniqueId val="{00000005-02B7-4941-B9E5-48334838EA92}"/>
            </c:ext>
          </c:extLst>
        </c:ser>
        <c:dLbls>
          <c:showLegendKey val="0"/>
          <c:showVal val="0"/>
          <c:showCatName val="0"/>
          <c:showSerName val="0"/>
          <c:showPercent val="0"/>
          <c:showBubbleSize val="0"/>
        </c:dLbls>
        <c:marker val="1"/>
        <c:smooth val="0"/>
        <c:axId val="1804620352"/>
        <c:axId val="1804632416"/>
      </c:lineChart>
      <c:catAx>
        <c:axId val="180462035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04632416"/>
        <c:crosses val="autoZero"/>
        <c:auto val="1"/>
        <c:lblAlgn val="ctr"/>
        <c:lblOffset val="100"/>
        <c:noMultiLvlLbl val="0"/>
      </c:catAx>
      <c:valAx>
        <c:axId val="1804632416"/>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462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Sheet7!$C$7</c:f>
              <c:strCache>
                <c:ptCount val="1"/>
                <c:pt idx="0">
                  <c:v>Wave 3</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(Sheet7!$B$9:$B$10,Sheet7!$B$12)</c:f>
              <c:strCache>
                <c:ptCount val="3"/>
                <c:pt idx="0">
                  <c:v>Remotely by videoconference</c:v>
                </c:pt>
                <c:pt idx="1">
                  <c:v>Remotely by phone call 
(audio, not video)</c:v>
                </c:pt>
                <c:pt idx="2">
                  <c:v>In-person at an AJC</c:v>
                </c:pt>
              </c:strCache>
              <c:extLst/>
            </c:strRef>
          </c:cat>
          <c:val>
            <c:numRef>
              <c:f>(Sheet7!$C$9:$C$10,Sheet7!$C$12)</c:f>
              <c:numCache>
                <c:formatCode>0%</c:formatCode>
                <c:ptCount val="3"/>
                <c:pt idx="0">
                  <c:v>0.5</c:v>
                </c:pt>
                <c:pt idx="1">
                  <c:v>0.8928571428571429</c:v>
                </c:pt>
                <c:pt idx="2">
                  <c:v>0.35714285714285715</c:v>
                </c:pt>
              </c:numCache>
              <c:extLst/>
            </c:numRef>
          </c:val>
          <c:extLst>
            <c:ext xmlns:c16="http://schemas.microsoft.com/office/drawing/2014/chart" uri="{C3380CC4-5D6E-409C-BE32-E72D297353CC}">
              <c16:uniqueId val="{00000000-7630-4817-B11B-CE23E0E7C7B2}"/>
            </c:ext>
          </c:extLst>
        </c:ser>
        <c:ser>
          <c:idx val="1"/>
          <c:order val="1"/>
          <c:tx>
            <c:strRef>
              <c:f>Sheet7!$D$7</c:f>
              <c:strCache>
                <c:ptCount val="1"/>
                <c:pt idx="0">
                  <c:v>Wave 2</c:v>
                </c:pt>
              </c:strCache>
            </c:strRef>
          </c:tx>
          <c:spPr>
            <a:solidFill>
              <a:srgbClr val="48A9C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(Sheet7!$B$9:$B$10,Sheet7!$B$12)</c:f>
              <c:strCache>
                <c:ptCount val="3"/>
                <c:pt idx="0">
                  <c:v>Remotely by videoconference</c:v>
                </c:pt>
                <c:pt idx="1">
                  <c:v>Remotely by phone call 
(audio, not video)</c:v>
                </c:pt>
                <c:pt idx="2">
                  <c:v>In-person at an AJC</c:v>
                </c:pt>
              </c:strCache>
              <c:extLst/>
            </c:strRef>
          </c:cat>
          <c:val>
            <c:numRef>
              <c:f>(Sheet7!$D$9:$D$10,Sheet7!$D$12)</c:f>
              <c:numCache>
                <c:formatCode>0%</c:formatCode>
                <c:ptCount val="3"/>
                <c:pt idx="0">
                  <c:v>0.42857142857142855</c:v>
                </c:pt>
                <c:pt idx="1">
                  <c:v>0.8571428571428571</c:v>
                </c:pt>
                <c:pt idx="2">
                  <c:v>0.5357142857142857</c:v>
                </c:pt>
              </c:numCache>
              <c:extLst/>
            </c:numRef>
          </c:val>
          <c:extLst>
            <c:ext xmlns:c16="http://schemas.microsoft.com/office/drawing/2014/chart" uri="{C3380CC4-5D6E-409C-BE32-E72D297353CC}">
              <c16:uniqueId val="{00000001-7630-4817-B11B-CE23E0E7C7B2}"/>
            </c:ext>
          </c:extLst>
        </c:ser>
        <c:ser>
          <c:idx val="2"/>
          <c:order val="2"/>
          <c:tx>
            <c:strRef>
              <c:f>Sheet7!$E$7</c:f>
              <c:strCache>
                <c:ptCount val="1"/>
                <c:pt idx="0">
                  <c:v>Wave 1</c:v>
                </c:pt>
              </c:strCache>
            </c:strRef>
          </c:tx>
          <c:spPr>
            <a:solidFill>
              <a:schemeClr val="accent3"/>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7630-4817-B11B-CE23E0E7C7B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(Sheet7!$B$9:$B$10,Sheet7!$B$12)</c:f>
              <c:strCache>
                <c:ptCount val="3"/>
                <c:pt idx="0">
                  <c:v>Remotely by videoconference</c:v>
                </c:pt>
                <c:pt idx="1">
                  <c:v>Remotely by phone call 
(audio, not video)</c:v>
                </c:pt>
                <c:pt idx="2">
                  <c:v>In-person at an AJC</c:v>
                </c:pt>
              </c:strCache>
              <c:extLst/>
            </c:strRef>
          </c:cat>
          <c:val>
            <c:numRef>
              <c:f>(Sheet7!$E$9:$E$10,Sheet7!$E$12)</c:f>
              <c:numCache>
                <c:formatCode>0%</c:formatCode>
                <c:ptCount val="3"/>
                <c:pt idx="0">
                  <c:v>7.1428571428571425E-2</c:v>
                </c:pt>
                <c:pt idx="1">
                  <c:v>0.14285714285714285</c:v>
                </c:pt>
                <c:pt idx="2">
                  <c:v>0.9642857142857143</c:v>
                </c:pt>
              </c:numCache>
              <c:extLst/>
            </c:numRef>
          </c:val>
          <c:extLst>
            <c:ext xmlns:c16="http://schemas.microsoft.com/office/drawing/2014/chart" uri="{C3380CC4-5D6E-409C-BE32-E72D297353CC}">
              <c16:uniqueId val="{00000003-7630-4817-B11B-CE23E0E7C7B2}"/>
            </c:ext>
          </c:extLst>
        </c:ser>
        <c:dLbls>
          <c:dLblPos val="outEnd"/>
          <c:showLegendKey val="0"/>
          <c:showVal val="1"/>
          <c:showCatName val="0"/>
          <c:showSerName val="0"/>
          <c:showPercent val="0"/>
          <c:showBubbleSize val="0"/>
        </c:dLbls>
        <c:gapWidth val="50"/>
        <c:axId val="553616511"/>
        <c:axId val="553623999"/>
      </c:barChart>
      <c:catAx>
        <c:axId val="5536165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48A9C5"/>
                </a:solidFill>
                <a:latin typeface="Arial Narrow" panose="020B0606020202030204" pitchFamily="34" charset="0"/>
                <a:ea typeface="+mn-ea"/>
                <a:cs typeface="+mn-cs"/>
              </a:defRPr>
            </a:pPr>
            <a:endParaRPr lang="en-US"/>
          </a:p>
        </c:txPr>
        <c:crossAx val="553623999"/>
        <c:crosses val="autoZero"/>
        <c:auto val="1"/>
        <c:lblAlgn val="ctr"/>
        <c:lblOffset val="100"/>
        <c:noMultiLvlLbl val="0"/>
      </c:catAx>
      <c:valAx>
        <c:axId val="553623999"/>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53616511"/>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Initial</a:t>
            </a:r>
            <a:r>
              <a:rPr lang="en-US" sz="1800" baseline="0" dirty="0"/>
              <a:t> Meeting Staff Time Allocation </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6449016986084284E-2"/>
          <c:y val="7.9415807436378549E-2"/>
          <c:w val="0.90656267023225878"/>
          <c:h val="0.87903646161584525"/>
        </c:manualLayout>
      </c:layout>
      <c:doughnutChart>
        <c:varyColors val="1"/>
        <c:ser>
          <c:idx val="0"/>
          <c:order val="0"/>
          <c:dPt>
            <c:idx val="0"/>
            <c:bubble3D val="0"/>
            <c:spPr>
              <a:solidFill>
                <a:srgbClr val="FF9933"/>
              </a:solidFill>
              <a:ln w="19050">
                <a:solidFill>
                  <a:schemeClr val="lt1"/>
                </a:solidFill>
              </a:ln>
              <a:effectLst/>
            </c:spPr>
            <c:extLst>
              <c:ext xmlns:c16="http://schemas.microsoft.com/office/drawing/2014/chart" uri="{C3380CC4-5D6E-409C-BE32-E72D297353CC}">
                <c16:uniqueId val="{00000001-A795-4379-9184-0979D7F48F0D}"/>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A795-4379-9184-0979D7F48F0D}"/>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A795-4379-9184-0979D7F48F0D}"/>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A795-4379-9184-0979D7F48F0D}"/>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A795-4379-9184-0979D7F48F0D}"/>
              </c:ext>
            </c:extLst>
          </c:dPt>
          <c:dPt>
            <c:idx val="5"/>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B-A795-4379-9184-0979D7F48F0D}"/>
              </c:ext>
            </c:extLst>
          </c:dPt>
          <c:dPt>
            <c:idx val="6"/>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D-A795-4379-9184-0979D7F48F0D}"/>
              </c:ext>
            </c:extLst>
          </c:dPt>
          <c:dPt>
            <c:idx val="7"/>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F-A795-4379-9184-0979D7F48F0D}"/>
              </c:ext>
            </c:extLst>
          </c:dPt>
          <c:dLbls>
            <c:dLbl>
              <c:idx val="0"/>
              <c:layout>
                <c:manualLayout>
                  <c:x val="1.1299435028248588E-2"/>
                  <c:y val="-3.203690524239026E-1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95-4379-9184-0979D7F48F0D}"/>
                </c:ext>
              </c:extLst>
            </c:dLbl>
            <c:dLbl>
              <c:idx val="2"/>
              <c:layout>
                <c:manualLayout>
                  <c:x val="2.7342542767379442E-2"/>
                  <c:y val="6.9900739357345101E-3"/>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928960530877039"/>
                      <c:h val="0.1815815599516454"/>
                    </c:manualLayout>
                  </c15:layout>
                </c:ext>
                <c:ext xmlns:c16="http://schemas.microsoft.com/office/drawing/2014/chart" uri="{C3380CC4-5D6E-409C-BE32-E72D297353CC}">
                  <c16:uniqueId val="{00000005-A795-4379-9184-0979D7F48F0D}"/>
                </c:ext>
              </c:extLst>
            </c:dLbl>
            <c:dLbl>
              <c:idx val="3"/>
              <c:showLegendKey val="0"/>
              <c:showVal val="1"/>
              <c:showCatName val="1"/>
              <c:showSerName val="0"/>
              <c:showPercent val="0"/>
              <c:showBubbleSize val="0"/>
              <c:extLst>
                <c:ext xmlns:c15="http://schemas.microsoft.com/office/drawing/2012/chart" uri="{CE6537A1-D6FC-4f65-9D91-7224C49458BB}">
                  <c15:layout>
                    <c:manualLayout>
                      <c:w val="0.24169811320754714"/>
                      <c:h val="0.15800809831299151"/>
                    </c:manualLayout>
                  </c15:layout>
                </c:ext>
                <c:ext xmlns:c16="http://schemas.microsoft.com/office/drawing/2014/chart" uri="{C3380CC4-5D6E-409C-BE32-E72D297353CC}">
                  <c16:uniqueId val="{00000007-A795-4379-9184-0979D7F48F0D}"/>
                </c:ext>
              </c:extLst>
            </c:dLbl>
            <c:dLbl>
              <c:idx val="4"/>
              <c:showLegendKey val="0"/>
              <c:showVal val="1"/>
              <c:showCatName val="1"/>
              <c:showSerName val="0"/>
              <c:showPercent val="0"/>
              <c:showBubbleSize val="0"/>
              <c:extLst>
                <c:ext xmlns:c15="http://schemas.microsoft.com/office/drawing/2012/chart" uri="{CE6537A1-D6FC-4f65-9D91-7224C49458BB}">
                  <c15:layout>
                    <c:manualLayout>
                      <c:w val="0.21305031446540881"/>
                      <c:h val="0.15800809831299151"/>
                    </c:manualLayout>
                  </c15:layout>
                </c:ext>
                <c:ext xmlns:c16="http://schemas.microsoft.com/office/drawing/2014/chart" uri="{C3380CC4-5D6E-409C-BE32-E72D297353CC}">
                  <c16:uniqueId val="{00000009-A795-4379-9184-0979D7F48F0D}"/>
                </c:ext>
              </c:extLst>
            </c:dLbl>
            <c:dLbl>
              <c:idx val="6"/>
              <c:layout>
                <c:manualLayout>
                  <c:x val="-1.6949152542372881E-2"/>
                  <c:y val="1.048492647342109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795-4379-9184-0979D7F48F0D}"/>
                </c:ext>
              </c:extLst>
            </c:dLbl>
            <c:dLbl>
              <c:idx val="7"/>
              <c:layout>
                <c:manualLayout>
                  <c:x val="-8.5327836378943193E-3"/>
                  <c:y val="-2.6170660001704656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5129401277670476"/>
                      <c:h val="0.19556141380746755"/>
                    </c:manualLayout>
                  </c15:layout>
                </c:ext>
                <c:ext xmlns:c16="http://schemas.microsoft.com/office/drawing/2014/chart" uri="{C3380CC4-5D6E-409C-BE32-E72D297353CC}">
                  <c16:uniqueId val="{0000000F-A795-4379-9184-0979D7F48F0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Sheet3!$B$1:$I$1</c:f>
              <c:strCache>
                <c:ptCount val="8"/>
                <c:pt idx="0">
                  <c:v>Eligibility review</c:v>
                </c:pt>
                <c:pt idx="1">
                  <c:v>Providing info and access to AJC services</c:v>
                </c:pt>
                <c:pt idx="2">
                  <c:v>Providing labor market information</c:v>
                </c:pt>
                <c:pt idx="3">
                  <c:v>Creating individual reemployment plan</c:v>
                </c:pt>
                <c:pt idx="4">
                  <c:v>Individual reemployment plan support</c:v>
                </c:pt>
                <c:pt idx="5">
                  <c:v>Other services provided</c:v>
                </c:pt>
                <c:pt idx="6">
                  <c:v>Enrollment in ES</c:v>
                </c:pt>
                <c:pt idx="7">
                  <c:v>Referrals to other services</c:v>
                </c:pt>
              </c:strCache>
            </c:strRef>
          </c:cat>
          <c:val>
            <c:numRef>
              <c:f>Sheet3!$B$2:$I$2</c:f>
              <c:numCache>
                <c:formatCode>0%</c:formatCode>
                <c:ptCount val="8"/>
                <c:pt idx="0">
                  <c:v>0.12084635035567882</c:v>
                </c:pt>
                <c:pt idx="1">
                  <c:v>0.14101058603067701</c:v>
                </c:pt>
                <c:pt idx="2">
                  <c:v>0.10541028028723194</c:v>
                </c:pt>
                <c:pt idx="3">
                  <c:v>0.16951864336429515</c:v>
                </c:pt>
                <c:pt idx="4">
                  <c:v>0.13127896546353152</c:v>
                </c:pt>
                <c:pt idx="5">
                  <c:v>0.13145399959609488</c:v>
                </c:pt>
                <c:pt idx="6">
                  <c:v>0.11453981181870526</c:v>
                </c:pt>
                <c:pt idx="7">
                  <c:v>8.5941363083785402E-2</c:v>
                </c:pt>
              </c:numCache>
            </c:numRef>
          </c:val>
          <c:extLst>
            <c:ext xmlns:c16="http://schemas.microsoft.com/office/drawing/2014/chart" uri="{C3380CC4-5D6E-409C-BE32-E72D297353CC}">
              <c16:uniqueId val="{00000010-A795-4379-9184-0979D7F48F0D}"/>
            </c:ext>
          </c:extLst>
        </c:ser>
        <c:dLbls>
          <c:showLegendKey val="0"/>
          <c:showVal val="1"/>
          <c:showCatName val="0"/>
          <c:showSerName val="0"/>
          <c:showPercent val="0"/>
          <c:showBubbleSize val="0"/>
          <c:showLeaderLines val="1"/>
        </c:dLbls>
        <c:firstSliceAng val="0"/>
        <c:holeSize val="3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Local RESEA Meeting Staffing Models in Site Visit</a:t>
            </a:r>
            <a:r>
              <a:rPr lang="en-US" sz="1600" baseline="0" dirty="0"/>
              <a:t> States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RESEA-funded staff only</c:v>
                </c:pt>
              </c:strCache>
            </c:strRef>
          </c:tx>
          <c:spPr>
            <a:solidFill>
              <a:schemeClr val="tx2"/>
            </a:solidFill>
            <a:ln>
              <a:noFill/>
            </a:ln>
            <a:effectLst/>
          </c:spPr>
          <c:invertIfNegative val="0"/>
          <c:dLbls>
            <c:dLbl>
              <c:idx val="0"/>
              <c:tx>
                <c:rich>
                  <a:bodyPr/>
                  <a:lstStyle/>
                  <a:p>
                    <a:r>
                      <a:rPr lang="en-US" dirty="0"/>
                      <a:t>UI staff only</a:t>
                    </a:r>
                  </a:p>
                </c:rich>
              </c:tx>
              <c:dLblPos val="outEnd"/>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3B9-4D20-8FBD-E362AF4FCEC0}"/>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2</c:v>
                </c:pt>
              </c:numCache>
            </c:numRef>
          </c:val>
          <c:extLst>
            <c:ext xmlns:c16="http://schemas.microsoft.com/office/drawing/2014/chart" uri="{C3380CC4-5D6E-409C-BE32-E72D297353CC}">
              <c16:uniqueId val="{00000001-B3B9-4D20-8FBD-E362AF4FCEC0}"/>
            </c:ext>
          </c:extLst>
        </c:ser>
        <c:ser>
          <c:idx val="1"/>
          <c:order val="1"/>
          <c:tx>
            <c:strRef>
              <c:f>Sheet1!$C$1</c:f>
              <c:strCache>
                <c:ptCount val="1"/>
                <c:pt idx="0">
                  <c:v>Partner program staff only</c:v>
                </c:pt>
              </c:strCache>
            </c:strRef>
          </c:tx>
          <c:spPr>
            <a:solidFill>
              <a:schemeClr val="accent1"/>
            </a:solidFill>
            <a:ln>
              <a:noFill/>
            </a:ln>
            <a:effectLst/>
          </c:spPr>
          <c:invertIfNegative val="0"/>
          <c:dLbls>
            <c:dLbl>
              <c:idx val="0"/>
              <c:tx>
                <c:rich>
                  <a:bodyPr/>
                  <a:lstStyle/>
                  <a:p>
                    <a:r>
                      <a:rPr lang="en-US" dirty="0"/>
                      <a:t>Non-UI staff only  </a:t>
                    </a:r>
                  </a:p>
                </c:rich>
              </c:tx>
              <c:dLblPos val="outEnd"/>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3B9-4D20-8FBD-E362AF4FCEC0}"/>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3</c:v>
                </c:pt>
              </c:numCache>
            </c:numRef>
          </c:val>
          <c:extLst>
            <c:ext xmlns:c16="http://schemas.microsoft.com/office/drawing/2014/chart" uri="{C3380CC4-5D6E-409C-BE32-E72D297353CC}">
              <c16:uniqueId val="{00000003-B3B9-4D20-8FBD-E362AF4FCEC0}"/>
            </c:ext>
          </c:extLst>
        </c:ser>
        <c:ser>
          <c:idx val="2"/>
          <c:order val="2"/>
          <c:tx>
            <c:strRef>
              <c:f>Sheet1!$D$1</c:f>
              <c:strCache>
                <c:ptCount val="1"/>
                <c:pt idx="0">
                  <c:v>Mixed staffing</c:v>
                </c:pt>
              </c:strCache>
            </c:strRef>
          </c:tx>
          <c:spPr>
            <a:solidFill>
              <a:schemeClr val="accent3"/>
            </a:solidFill>
            <a:ln>
              <a:noFill/>
            </a:ln>
            <a:effectLst/>
          </c:spPr>
          <c:invertIfNegative val="0"/>
          <c:dLbls>
            <c:dLbl>
              <c:idx val="0"/>
              <c:tx>
                <c:rich>
                  <a:bodyPr/>
                  <a:lstStyle/>
                  <a:p>
                    <a:r>
                      <a:rPr lang="en-US" dirty="0"/>
                      <a:t>Mixed staffing</a:t>
                    </a:r>
                  </a:p>
                </c:rich>
              </c:tx>
              <c:dLblPos val="outEnd"/>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3B9-4D20-8FBD-E362AF4FCEC0}"/>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5</c:v>
                </c:pt>
              </c:numCache>
            </c:numRef>
          </c:val>
          <c:extLst>
            <c:ext xmlns:c16="http://schemas.microsoft.com/office/drawing/2014/chart" uri="{C3380CC4-5D6E-409C-BE32-E72D297353CC}">
              <c16:uniqueId val="{00000005-B3B9-4D20-8FBD-E362AF4FCEC0}"/>
            </c:ext>
          </c:extLst>
        </c:ser>
        <c:dLbls>
          <c:showLegendKey val="0"/>
          <c:showVal val="0"/>
          <c:showCatName val="0"/>
          <c:showSerName val="0"/>
          <c:showPercent val="0"/>
          <c:showBubbleSize val="0"/>
        </c:dLbls>
        <c:gapWidth val="219"/>
        <c:overlap val="-27"/>
        <c:axId val="1003375952"/>
        <c:axId val="1003377616"/>
      </c:barChart>
      <c:catAx>
        <c:axId val="100337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3377616"/>
        <c:crosses val="autoZero"/>
        <c:auto val="1"/>
        <c:lblAlgn val="ctr"/>
        <c:lblOffset val="100"/>
        <c:noMultiLvlLbl val="0"/>
      </c:catAx>
      <c:valAx>
        <c:axId val="1003377616"/>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337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Changes Planned</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3"/>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Increase the number of RESEA meetings</c:v>
                </c:pt>
                <c:pt idx="1">
                  <c:v>Conduct more follow-up with claimants to monitor progress finding a job</c:v>
                </c:pt>
                <c:pt idx="2">
                  <c:v>Add or expand virtual services</c:v>
                </c:pt>
                <c:pt idx="3">
                  <c:v>Offer more individualized reemployment services</c:v>
                </c:pt>
                <c:pt idx="4">
                  <c:v>Make more referrals to workshops or other services</c:v>
                </c:pt>
              </c:strCache>
            </c:strRef>
          </c:cat>
          <c:val>
            <c:numRef>
              <c:f>Sheet1!$B$2:$B$6</c:f>
              <c:numCache>
                <c:formatCode>General</c:formatCode>
                <c:ptCount val="5"/>
              </c:numCache>
            </c:numRef>
          </c:val>
          <c:extLst>
            <c:ext xmlns:c16="http://schemas.microsoft.com/office/drawing/2014/chart" uri="{C3380CC4-5D6E-409C-BE32-E72D297353CC}">
              <c16:uniqueId val="{00000000-FCAB-49F8-9C4B-3BCFA0124A1B}"/>
            </c:ext>
          </c:extLst>
        </c:ser>
        <c:ser>
          <c:idx val="1"/>
          <c:order val="1"/>
          <c:tx>
            <c:strRef>
              <c:f>Sheet1!$C$1</c:f>
              <c:strCache>
                <c:ptCount val="1"/>
                <c:pt idx="0">
                  <c:v>Change Made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Increase the number of RESEA meetings</c:v>
                </c:pt>
                <c:pt idx="1">
                  <c:v>Conduct more follow-up with claimants to monitor progress finding a job</c:v>
                </c:pt>
                <c:pt idx="2">
                  <c:v>Add or expand virtual services</c:v>
                </c:pt>
                <c:pt idx="3">
                  <c:v>Offer more individualized reemployment services</c:v>
                </c:pt>
                <c:pt idx="4">
                  <c:v>Make more referrals to workshops or other services</c:v>
                </c:pt>
              </c:strCache>
            </c:strRef>
          </c:cat>
          <c:val>
            <c:numRef>
              <c:f>Sheet1!$C$2:$C$6</c:f>
              <c:numCache>
                <c:formatCode>0%</c:formatCode>
                <c:ptCount val="5"/>
                <c:pt idx="0">
                  <c:v>0.09</c:v>
                </c:pt>
                <c:pt idx="1">
                  <c:v>0.09</c:v>
                </c:pt>
                <c:pt idx="2">
                  <c:v>0.09</c:v>
                </c:pt>
                <c:pt idx="3">
                  <c:v>0.12</c:v>
                </c:pt>
                <c:pt idx="4">
                  <c:v>0.12</c:v>
                </c:pt>
              </c:numCache>
            </c:numRef>
          </c:val>
          <c:extLst>
            <c:ext xmlns:c16="http://schemas.microsoft.com/office/drawing/2014/chart" uri="{C3380CC4-5D6E-409C-BE32-E72D297353CC}">
              <c16:uniqueId val="{00000001-FCAB-49F8-9C4B-3BCFA0124A1B}"/>
            </c:ext>
          </c:extLst>
        </c:ser>
        <c:dLbls>
          <c:dLblPos val="outEnd"/>
          <c:showLegendKey val="0"/>
          <c:showVal val="1"/>
          <c:showCatName val="0"/>
          <c:showSerName val="0"/>
          <c:showPercent val="0"/>
          <c:showBubbleSize val="0"/>
        </c:dLbls>
        <c:gapWidth val="182"/>
        <c:axId val="760047472"/>
        <c:axId val="760062032"/>
      </c:barChart>
      <c:catAx>
        <c:axId val="760047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accent1">
                    <a:lumMod val="75000"/>
                  </a:schemeClr>
                </a:solidFill>
                <a:latin typeface="Arial Narrow" panose="020B0606020202030204" pitchFamily="34" charset="0"/>
                <a:ea typeface="+mn-ea"/>
                <a:cs typeface="+mn-cs"/>
              </a:defRPr>
            </a:pPr>
            <a:endParaRPr lang="en-US"/>
          </a:p>
        </c:txPr>
        <c:crossAx val="760062032"/>
        <c:crosses val="autoZero"/>
        <c:auto val="1"/>
        <c:lblAlgn val="ctr"/>
        <c:lblOffset val="100"/>
        <c:noMultiLvlLbl val="0"/>
      </c:catAx>
      <c:valAx>
        <c:axId val="760062032"/>
        <c:scaling>
          <c:orientation val="minMax"/>
          <c:max val="0.4"/>
        </c:scaling>
        <c:delete val="0"/>
        <c:axPos val="b"/>
        <c:majorGridlines>
          <c:spPr>
            <a:ln w="9525"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60047472"/>
        <c:crosses val="autoZero"/>
        <c:crossBetween val="between"/>
        <c:majorUnit val="0.1"/>
        <c:min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Changes Planned</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3"/>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Increase the number of RESEA meetings</c:v>
                </c:pt>
                <c:pt idx="1">
                  <c:v>Conduct more follow-up with claimants to monitor progress finding a job</c:v>
                </c:pt>
                <c:pt idx="2">
                  <c:v>Add or expand virtual services</c:v>
                </c:pt>
                <c:pt idx="3">
                  <c:v>Offer more individualized reemployment services</c:v>
                </c:pt>
                <c:pt idx="4">
                  <c:v>Make more referrals to workshops or other services</c:v>
                </c:pt>
              </c:strCache>
            </c:strRef>
          </c:cat>
          <c:val>
            <c:numRef>
              <c:f>Sheet1!$B$2:$B$6</c:f>
              <c:numCache>
                <c:formatCode>0%</c:formatCode>
                <c:ptCount val="5"/>
                <c:pt idx="0">
                  <c:v>0.19</c:v>
                </c:pt>
                <c:pt idx="1">
                  <c:v>0.35</c:v>
                </c:pt>
                <c:pt idx="2">
                  <c:v>0.28000000000000003</c:v>
                </c:pt>
                <c:pt idx="3">
                  <c:v>0.23</c:v>
                </c:pt>
                <c:pt idx="4">
                  <c:v>0.21</c:v>
                </c:pt>
              </c:numCache>
            </c:numRef>
          </c:val>
          <c:extLst>
            <c:ext xmlns:c16="http://schemas.microsoft.com/office/drawing/2014/chart" uri="{C3380CC4-5D6E-409C-BE32-E72D297353CC}">
              <c16:uniqueId val="{00000000-96A8-4391-9BB1-3D7FF0C47A53}"/>
            </c:ext>
          </c:extLst>
        </c:ser>
        <c:ser>
          <c:idx val="1"/>
          <c:order val="1"/>
          <c:tx>
            <c:strRef>
              <c:f>Sheet1!$C$1</c:f>
              <c:strCache>
                <c:ptCount val="1"/>
                <c:pt idx="0">
                  <c:v>Changes Made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Increase the number of RESEA meetings</c:v>
                </c:pt>
                <c:pt idx="1">
                  <c:v>Conduct more follow-up with claimants to monitor progress finding a job</c:v>
                </c:pt>
                <c:pt idx="2">
                  <c:v>Add or expand virtual services</c:v>
                </c:pt>
                <c:pt idx="3">
                  <c:v>Offer more individualized reemployment services</c:v>
                </c:pt>
                <c:pt idx="4">
                  <c:v>Make more referrals to workshops or other services</c:v>
                </c:pt>
              </c:strCache>
            </c:strRef>
          </c:cat>
          <c:val>
            <c:numRef>
              <c:f>Sheet1!$C$2:$C$6</c:f>
              <c:numCache>
                <c:formatCode>0%</c:formatCode>
                <c:ptCount val="5"/>
                <c:pt idx="0">
                  <c:v>0.09</c:v>
                </c:pt>
                <c:pt idx="1">
                  <c:v>0.09</c:v>
                </c:pt>
                <c:pt idx="2">
                  <c:v>0.09</c:v>
                </c:pt>
                <c:pt idx="3">
                  <c:v>0.12</c:v>
                </c:pt>
                <c:pt idx="4">
                  <c:v>0.12</c:v>
                </c:pt>
              </c:numCache>
            </c:numRef>
          </c:val>
          <c:extLst>
            <c:ext xmlns:c16="http://schemas.microsoft.com/office/drawing/2014/chart" uri="{C3380CC4-5D6E-409C-BE32-E72D297353CC}">
              <c16:uniqueId val="{00000001-96A8-4391-9BB1-3D7FF0C47A53}"/>
            </c:ext>
          </c:extLst>
        </c:ser>
        <c:dLbls>
          <c:dLblPos val="outEnd"/>
          <c:showLegendKey val="0"/>
          <c:showVal val="1"/>
          <c:showCatName val="0"/>
          <c:showSerName val="0"/>
          <c:showPercent val="0"/>
          <c:showBubbleSize val="0"/>
        </c:dLbls>
        <c:gapWidth val="182"/>
        <c:axId val="760047472"/>
        <c:axId val="760062032"/>
      </c:barChart>
      <c:catAx>
        <c:axId val="760047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accent1">
                    <a:lumMod val="75000"/>
                  </a:schemeClr>
                </a:solidFill>
                <a:latin typeface="Arial Narrow" panose="020B0606020202030204" pitchFamily="34" charset="0"/>
                <a:ea typeface="+mn-ea"/>
                <a:cs typeface="+mn-cs"/>
              </a:defRPr>
            </a:pPr>
            <a:endParaRPr lang="en-US"/>
          </a:p>
        </c:txPr>
        <c:crossAx val="760062032"/>
        <c:crosses val="autoZero"/>
        <c:auto val="1"/>
        <c:lblAlgn val="ctr"/>
        <c:lblOffset val="100"/>
        <c:noMultiLvlLbl val="0"/>
      </c:catAx>
      <c:valAx>
        <c:axId val="760062032"/>
        <c:scaling>
          <c:orientation val="minMax"/>
          <c:max val="0.4"/>
        </c:scaling>
        <c:delete val="0"/>
        <c:axPos val="b"/>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60047472"/>
        <c:crosses val="autoZero"/>
        <c:crossBetween val="between"/>
        <c:majorUnit val="0.1"/>
        <c:min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042442896169816"/>
          <c:y val="3.3367736098229649E-2"/>
          <c:w val="0.47957557103830184"/>
          <c:h val="0.84246248637643339"/>
        </c:manualLayout>
      </c:layout>
      <c:barChart>
        <c:barDir val="bar"/>
        <c:grouping val="clustered"/>
        <c:varyColors val="0"/>
        <c:ser>
          <c:idx val="0"/>
          <c:order val="0"/>
          <c:tx>
            <c:strRef>
              <c:f>Sheet1!$C$1</c:f>
              <c:strCache>
                <c:ptCount val="1"/>
                <c:pt idx="0">
                  <c:v>Wave 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Identify and penalize those claimants who are not complying with work search requirements</c:v>
                </c:pt>
                <c:pt idx="1">
                  <c:v>Help claimants understand and comply with work search requirements  </c:v>
                </c:pt>
                <c:pt idx="2">
                  <c:v>Improve claimants’ work search practices and help them return to work more quickly</c:v>
                </c:pt>
              </c:strCache>
            </c:strRef>
          </c:cat>
          <c:val>
            <c:numRef>
              <c:f>Sheet1!$C$2:$C$4</c:f>
              <c:numCache>
                <c:formatCode>0%</c:formatCode>
                <c:ptCount val="3"/>
                <c:pt idx="0">
                  <c:v>0</c:v>
                </c:pt>
                <c:pt idx="1">
                  <c:v>0.19047619047619099</c:v>
                </c:pt>
                <c:pt idx="2">
                  <c:v>0.80952380952380998</c:v>
                </c:pt>
              </c:numCache>
            </c:numRef>
          </c:val>
          <c:extLst>
            <c:ext xmlns:c16="http://schemas.microsoft.com/office/drawing/2014/chart" uri="{C3380CC4-5D6E-409C-BE32-E72D297353CC}">
              <c16:uniqueId val="{00000000-BF53-4E8F-BB76-6DD5487AA3B6}"/>
            </c:ext>
          </c:extLst>
        </c:ser>
        <c:ser>
          <c:idx val="1"/>
          <c:order val="1"/>
          <c:tx>
            <c:strRef>
              <c:f>Sheet1!$E$1</c:f>
              <c:strCache>
                <c:ptCount val="1"/>
                <c:pt idx="0">
                  <c:v>Wave 1</c:v>
                </c:pt>
              </c:strCache>
            </c:strRef>
          </c:tx>
          <c:spPr>
            <a:solidFill>
              <a:schemeClr val="accent5">
                <a:lumMod val="9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Identify and penalize those claimants who are not complying with work search requirements</c:v>
                </c:pt>
                <c:pt idx="1">
                  <c:v>Help claimants understand and comply with work search requirements  </c:v>
                </c:pt>
                <c:pt idx="2">
                  <c:v>Improve claimants’ work search practices and help them return to work more quickly</c:v>
                </c:pt>
              </c:strCache>
            </c:strRef>
          </c:cat>
          <c:val>
            <c:numRef>
              <c:f>Sheet1!$E$2:$E$4</c:f>
              <c:numCache>
                <c:formatCode>0%</c:formatCode>
                <c:ptCount val="3"/>
                <c:pt idx="0">
                  <c:v>4.7619047619047603E-2</c:v>
                </c:pt>
                <c:pt idx="1">
                  <c:v>0.28571428571428598</c:v>
                </c:pt>
                <c:pt idx="2">
                  <c:v>0.66666666666666696</c:v>
                </c:pt>
              </c:numCache>
            </c:numRef>
          </c:val>
          <c:extLst>
            <c:ext xmlns:c16="http://schemas.microsoft.com/office/drawing/2014/chart" uri="{C3380CC4-5D6E-409C-BE32-E72D297353CC}">
              <c16:uniqueId val="{00000001-BF53-4E8F-BB76-6DD5487AA3B6}"/>
            </c:ext>
          </c:extLst>
        </c:ser>
        <c:dLbls>
          <c:dLblPos val="outEnd"/>
          <c:showLegendKey val="0"/>
          <c:showVal val="1"/>
          <c:showCatName val="0"/>
          <c:showSerName val="0"/>
          <c:showPercent val="0"/>
          <c:showBubbleSize val="0"/>
        </c:dLbls>
        <c:gapWidth val="50"/>
        <c:axId val="2121959896"/>
        <c:axId val="2121963416"/>
      </c:barChart>
      <c:catAx>
        <c:axId val="2121959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accent1">
                    <a:lumMod val="75000"/>
                  </a:schemeClr>
                </a:solidFill>
                <a:latin typeface="Arial Narrow" panose="020B0606020202030204" pitchFamily="34" charset="0"/>
                <a:ea typeface="+mn-ea"/>
                <a:cs typeface="+mn-cs"/>
              </a:defRPr>
            </a:pPr>
            <a:endParaRPr lang="en-US"/>
          </a:p>
        </c:txPr>
        <c:crossAx val="2121963416"/>
        <c:crosses val="autoZero"/>
        <c:auto val="1"/>
        <c:lblAlgn val="ctr"/>
        <c:lblOffset val="100"/>
        <c:noMultiLvlLbl val="0"/>
      </c:catAx>
      <c:valAx>
        <c:axId val="2121963416"/>
        <c:scaling>
          <c:orientation val="minMax"/>
        </c:scaling>
        <c:delete val="1"/>
        <c:axPos val="b"/>
        <c:numFmt formatCode="0%" sourceLinked="1"/>
        <c:majorTickMark val="none"/>
        <c:minorTickMark val="none"/>
        <c:tickLblPos val="nextTo"/>
        <c:crossAx val="2121959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arrow" panose="020B060602020203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Have staff contact claimants to remind them about upcoming meetings</c:v>
                </c:pt>
                <c:pt idx="1">
                  <c:v>Send automated reminders (emails, letters, calls, texts)</c:v>
                </c:pt>
                <c:pt idx="2">
                  <c:v>Use positively themed messaging</c:v>
                </c:pt>
                <c:pt idx="3">
                  <c:v>Use simplified communication</c:v>
                </c:pt>
              </c:strCache>
            </c:strRef>
          </c:cat>
          <c:val>
            <c:numRef>
              <c:f>Sheet1!$B$2:$B$5</c:f>
              <c:numCache>
                <c:formatCode>0%</c:formatCode>
                <c:ptCount val="4"/>
                <c:pt idx="0">
                  <c:v>0.67441860465116277</c:v>
                </c:pt>
                <c:pt idx="1">
                  <c:v>0.34883720930232559</c:v>
                </c:pt>
                <c:pt idx="2">
                  <c:v>0.34883720930232559</c:v>
                </c:pt>
                <c:pt idx="3">
                  <c:v>0.30232558139534882</c:v>
                </c:pt>
              </c:numCache>
            </c:numRef>
          </c:val>
          <c:extLst>
            <c:ext xmlns:c16="http://schemas.microsoft.com/office/drawing/2014/chart" uri="{C3380CC4-5D6E-409C-BE32-E72D297353CC}">
              <c16:uniqueId val="{00000000-EAF0-464F-B4D7-7FCA559E2BF2}"/>
            </c:ext>
          </c:extLst>
        </c:ser>
        <c:dLbls>
          <c:showLegendKey val="0"/>
          <c:showVal val="0"/>
          <c:showCatName val="0"/>
          <c:showSerName val="0"/>
          <c:showPercent val="0"/>
          <c:showBubbleSize val="0"/>
        </c:dLbls>
        <c:gapWidth val="88"/>
        <c:axId val="1020547904"/>
        <c:axId val="1020544160"/>
      </c:barChart>
      <c:catAx>
        <c:axId val="1020547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accent1">
                    <a:lumMod val="75000"/>
                  </a:schemeClr>
                </a:solidFill>
                <a:latin typeface="+mn-lt"/>
                <a:ea typeface="+mn-ea"/>
                <a:cs typeface="+mn-cs"/>
              </a:defRPr>
            </a:pPr>
            <a:endParaRPr lang="en-US"/>
          </a:p>
        </c:txPr>
        <c:crossAx val="1020544160"/>
        <c:crosses val="autoZero"/>
        <c:auto val="1"/>
        <c:lblAlgn val="ctr"/>
        <c:lblOffset val="100"/>
        <c:noMultiLvlLbl val="0"/>
      </c:catAx>
      <c:valAx>
        <c:axId val="1020544160"/>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 of States that</a:t>
                </a:r>
                <a:r>
                  <a:rPr lang="en-US" sz="1200" baseline="0" dirty="0"/>
                  <a:t> use the strategy</a:t>
                </a:r>
                <a:endParaRPr lang="en-US" sz="1200" dirty="0"/>
              </a:p>
            </c:rich>
          </c:tx>
          <c:layout>
            <c:manualLayout>
              <c:xMode val="edge"/>
              <c:yMode val="edge"/>
              <c:x val="0.43388502907724769"/>
              <c:y val="0.904457364341085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0547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Have staff contact claimants to remind them about upcoming meetings</c:v>
                </c:pt>
                <c:pt idx="1">
                  <c:v>Send automated reminders (emails, letters, calls, texts)</c:v>
                </c:pt>
                <c:pt idx="2">
                  <c:v>Use positively themed messaging</c:v>
                </c:pt>
                <c:pt idx="3">
                  <c:v>Use simplified communication</c:v>
                </c:pt>
              </c:strCache>
            </c:strRef>
          </c:cat>
          <c:val>
            <c:numRef>
              <c:f>Sheet1!$B$2:$B$5</c:f>
              <c:numCache>
                <c:formatCode>0%</c:formatCode>
                <c:ptCount val="4"/>
                <c:pt idx="0">
                  <c:v>0.67441860465116277</c:v>
                </c:pt>
                <c:pt idx="1">
                  <c:v>0.34883720930232559</c:v>
                </c:pt>
                <c:pt idx="2">
                  <c:v>0.34883720930232559</c:v>
                </c:pt>
                <c:pt idx="3">
                  <c:v>0.30232558139534882</c:v>
                </c:pt>
              </c:numCache>
            </c:numRef>
          </c:val>
          <c:extLst>
            <c:ext xmlns:c16="http://schemas.microsoft.com/office/drawing/2014/chart" uri="{C3380CC4-5D6E-409C-BE32-E72D297353CC}">
              <c16:uniqueId val="{00000000-0FD9-401A-B33E-8CCBD19201E7}"/>
            </c:ext>
          </c:extLst>
        </c:ser>
        <c:dLbls>
          <c:showLegendKey val="0"/>
          <c:showVal val="0"/>
          <c:showCatName val="0"/>
          <c:showSerName val="0"/>
          <c:showPercent val="0"/>
          <c:showBubbleSize val="0"/>
        </c:dLbls>
        <c:gapWidth val="88"/>
        <c:axId val="1020547904"/>
        <c:axId val="1020544160"/>
      </c:barChart>
      <c:catAx>
        <c:axId val="1020547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accent1">
                    <a:lumMod val="75000"/>
                  </a:schemeClr>
                </a:solidFill>
                <a:latin typeface="+mn-lt"/>
                <a:ea typeface="+mn-ea"/>
                <a:cs typeface="+mn-cs"/>
              </a:defRPr>
            </a:pPr>
            <a:endParaRPr lang="en-US"/>
          </a:p>
        </c:txPr>
        <c:crossAx val="1020544160"/>
        <c:crosses val="autoZero"/>
        <c:auto val="1"/>
        <c:lblAlgn val="ctr"/>
        <c:lblOffset val="100"/>
        <c:noMultiLvlLbl val="0"/>
      </c:catAx>
      <c:valAx>
        <c:axId val="1020544160"/>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 of States that</a:t>
                </a:r>
                <a:r>
                  <a:rPr lang="en-US" sz="1200" baseline="0" dirty="0"/>
                  <a:t> use the strategy</a:t>
                </a:r>
                <a:endParaRPr lang="en-US" sz="1200" dirty="0"/>
              </a:p>
            </c:rich>
          </c:tx>
          <c:layout>
            <c:manualLayout>
              <c:xMode val="edge"/>
              <c:yMode val="edge"/>
              <c:x val="0.43388502907724769"/>
              <c:y val="0.904457364341085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0547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61F6-41A1-9865-A4238907F3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F6-41A1-9865-A4238907F3C6}"/>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1F6-41A1-9865-A4238907F3C6}"/>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61F6-41A1-9865-A4238907F3C6}"/>
              </c:ext>
            </c:extLst>
          </c:dPt>
          <c:dLbls>
            <c:dLbl>
              <c:idx val="0"/>
              <c:layout>
                <c:manualLayout>
                  <c:x val="7.2564102564102562E-2"/>
                  <c:y val="-0.33207662900833046"/>
                </c:manualLayout>
              </c:layout>
              <c:tx>
                <c:rich>
                  <a:bodyPr rot="0" spcFirstLastPara="1" vertOverflow="ellipsis" vert="horz" wrap="square" lIns="38100" tIns="19050" rIns="38100" bIns="19050" anchor="ctr" anchorCtr="1">
                    <a:spAutoFit/>
                  </a:bodyPr>
                  <a:lstStyle/>
                  <a:p>
                    <a:pPr>
                      <a:defRPr sz="1300" b="0" i="0" u="none" strike="noStrike" kern="1200" baseline="0">
                        <a:solidFill>
                          <a:srgbClr val="FF0000"/>
                        </a:solidFill>
                        <a:latin typeface="+mn-lt"/>
                        <a:ea typeface="+mn-ea"/>
                        <a:cs typeface="+mn-cs"/>
                      </a:defRPr>
                    </a:pPr>
                    <a:fld id="{9D54D91F-990C-4291-A683-1B2E767E140C}" type="CATEGORYNAME">
                      <a:rPr lang="en-US" sz="1300" smtClean="0">
                        <a:solidFill>
                          <a:srgbClr val="FF0000"/>
                        </a:solidFill>
                      </a:rPr>
                      <a:pPr>
                        <a:defRPr sz="1300">
                          <a:solidFill>
                            <a:srgbClr val="FF0000"/>
                          </a:solidFill>
                        </a:defRPr>
                      </a:pPr>
                      <a:t>[CATEGORY NAME]</a:t>
                    </a:fld>
                    <a:r>
                      <a:rPr lang="en-US" sz="1300" baseline="0" dirty="0">
                        <a:solidFill>
                          <a:srgbClr val="FF0000"/>
                        </a:solidFill>
                      </a:rPr>
                      <a:t> (</a:t>
                    </a:r>
                    <a:fld id="{8D4DBA95-32A9-4F82-9502-0377373D4716}" type="VALUE">
                      <a:rPr lang="en-US" sz="1300" baseline="0" smtClean="0">
                        <a:solidFill>
                          <a:srgbClr val="FF0000"/>
                        </a:solidFill>
                      </a:rPr>
                      <a:pPr>
                        <a:defRPr sz="1300">
                          <a:solidFill>
                            <a:srgbClr val="FF0000"/>
                          </a:solidFill>
                        </a:defRPr>
                      </a:pPr>
                      <a:t>[VALUE]</a:t>
                    </a:fld>
                    <a:r>
                      <a:rPr lang="en-US" sz="1300" baseline="0" dirty="0">
                        <a:solidFill>
                          <a:srgbClr val="FF0000"/>
                        </a:solidFill>
                      </a:rPr>
                      <a:t>)</a:t>
                    </a:r>
                  </a:p>
                </c:rich>
              </c:tx>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rgbClr val="FF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F6-41A1-9865-A4238907F3C6}"/>
                </c:ext>
              </c:extLst>
            </c:dLbl>
            <c:dLbl>
              <c:idx val="1"/>
              <c:layout>
                <c:manualLayout>
                  <c:x val="5.4487179487179488E-2"/>
                  <c:y val="-0.23550724637681167"/>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accent2"/>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F6-41A1-9865-A4238907F3C6}"/>
                </c:ext>
              </c:extLst>
            </c:dLbl>
            <c:dLbl>
              <c:idx val="2"/>
              <c:layout>
                <c:manualLayout>
                  <c:x val="-0.112327629719362"/>
                  <c:y val="0.21376811594202899"/>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accent4"/>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F6-41A1-9865-A4238907F3C6}"/>
                </c:ext>
              </c:extLst>
            </c:dLbl>
            <c:dLbl>
              <c:idx val="3"/>
              <c:layout>
                <c:manualLayout>
                  <c:x val="-0.15912401574803151"/>
                  <c:y val="-9.2838069154399183E-2"/>
                </c:manualLayout>
              </c:layout>
              <c:tx>
                <c:rich>
                  <a:bodyPr rot="0" spcFirstLastPara="1" vertOverflow="ellipsis" vert="horz" wrap="square" lIns="38100" tIns="19050" rIns="38100" bIns="19050" anchor="ctr" anchorCtr="1">
                    <a:noAutofit/>
                  </a:bodyPr>
                  <a:lstStyle/>
                  <a:p>
                    <a:pPr>
                      <a:defRPr sz="1300" b="0" i="0" u="none" strike="noStrike" kern="1200" baseline="0">
                        <a:solidFill>
                          <a:schemeClr val="accent3"/>
                        </a:solidFill>
                        <a:latin typeface="+mn-lt"/>
                        <a:ea typeface="+mn-ea"/>
                        <a:cs typeface="+mn-cs"/>
                      </a:defRPr>
                    </a:pPr>
                    <a:fld id="{F84D2D1E-ACCB-46DE-AB35-2ADA25A8CE4E}" type="CATEGORYNAME">
                      <a:rPr lang="en-US" sz="1300" smtClean="0">
                        <a:solidFill>
                          <a:schemeClr val="accent3"/>
                        </a:solidFill>
                      </a:rPr>
                      <a:pPr>
                        <a:defRPr sz="1300">
                          <a:solidFill>
                            <a:schemeClr val="accent3"/>
                          </a:solidFill>
                        </a:defRPr>
                      </a:pPr>
                      <a:t>[CATEGORY NAME]</a:t>
                    </a:fld>
                    <a:r>
                      <a:rPr lang="en-US" sz="1300" baseline="0" dirty="0">
                        <a:solidFill>
                          <a:schemeClr val="accent3"/>
                        </a:solidFill>
                      </a:rPr>
                      <a:t> </a:t>
                    </a:r>
                  </a:p>
                  <a:p>
                    <a:pPr>
                      <a:defRPr sz="1300">
                        <a:solidFill>
                          <a:schemeClr val="accent3"/>
                        </a:solidFill>
                      </a:defRPr>
                    </a:pPr>
                    <a:r>
                      <a:rPr lang="en-US" sz="1300" baseline="0" dirty="0">
                        <a:solidFill>
                          <a:schemeClr val="accent3"/>
                        </a:solidFill>
                      </a:rPr>
                      <a:t>(</a:t>
                    </a:r>
                    <a:fld id="{02E18F93-EAB0-49EE-8967-655292D81C1D}" type="VALUE">
                      <a:rPr lang="en-US" sz="1300" baseline="0" smtClean="0">
                        <a:solidFill>
                          <a:schemeClr val="accent3"/>
                        </a:solidFill>
                      </a:rPr>
                      <a:pPr>
                        <a:defRPr sz="1300">
                          <a:solidFill>
                            <a:schemeClr val="accent3"/>
                          </a:solidFill>
                        </a:defRPr>
                      </a:pPr>
                      <a:t>[VALUE]</a:t>
                    </a:fld>
                    <a:r>
                      <a:rPr lang="en-US" sz="1300" baseline="0" dirty="0">
                        <a:solidFill>
                          <a:schemeClr val="accent3"/>
                        </a:solidFill>
                      </a:rPr>
                      <a:t>)</a:t>
                    </a:r>
                  </a:p>
                </c:rich>
              </c:tx>
              <c:spPr>
                <a:noFill/>
                <a:ln>
                  <a:noFill/>
                </a:ln>
                <a:effectLst/>
              </c:spPr>
              <c:txPr>
                <a:bodyPr rot="0" spcFirstLastPara="1" vertOverflow="ellipsis" vert="horz" wrap="square" lIns="38100" tIns="19050" rIns="38100" bIns="19050" anchor="ctr" anchorCtr="1">
                  <a:noAutofit/>
                </a:bodyPr>
                <a:lstStyle/>
                <a:p>
                  <a:pPr>
                    <a:defRPr sz="1300" b="0" i="0" u="none" strike="noStrike" kern="1200" baseline="0">
                      <a:solidFill>
                        <a:schemeClr val="accent3"/>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8894230769230766"/>
                      <c:h val="0.23065217391304349"/>
                    </c:manualLayout>
                  </c15:layout>
                  <c15:dlblFieldTable/>
                  <c15:showDataLabelsRange val="0"/>
                </c:ext>
                <c:ext xmlns:c16="http://schemas.microsoft.com/office/drawing/2014/chart" uri="{C3380CC4-5D6E-409C-BE32-E72D297353CC}">
                  <c16:uniqueId val="{00000007-61F6-41A1-9865-A4238907F3C6}"/>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Immediate suspend until attend</c:v>
                </c:pt>
                <c:pt idx="1">
                  <c:v>Immediate suspend for a week</c:v>
                </c:pt>
                <c:pt idx="2">
                  <c:v>Adjudicate, then suspend for a week</c:v>
                </c:pt>
                <c:pt idx="3">
                  <c:v>Adjudicate, then suspend until attend</c:v>
                </c:pt>
              </c:strCache>
            </c:strRef>
          </c:cat>
          <c:val>
            <c:numRef>
              <c:f>Sheet1!$B$2:$B$5</c:f>
              <c:numCache>
                <c:formatCode>0%</c:formatCode>
                <c:ptCount val="4"/>
                <c:pt idx="0">
                  <c:v>0.51219512195121952</c:v>
                </c:pt>
                <c:pt idx="1">
                  <c:v>7.3170731707317069E-2</c:v>
                </c:pt>
                <c:pt idx="2">
                  <c:v>0.21951219512195122</c:v>
                </c:pt>
                <c:pt idx="3">
                  <c:v>0.1951219512195122</c:v>
                </c:pt>
              </c:numCache>
            </c:numRef>
          </c:val>
          <c:extLst>
            <c:ext xmlns:c16="http://schemas.microsoft.com/office/drawing/2014/chart" uri="{C3380CC4-5D6E-409C-BE32-E72D297353CC}">
              <c16:uniqueId val="{00000008-61F6-41A1-9865-A4238907F3C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4/25/22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dirty="0"/>
          </a:p>
        </p:txBody>
      </p:sp>
    </p:spTree>
    <p:extLst>
      <p:ext uri="{BB962C8B-B14F-4D97-AF65-F5344CB8AC3E}">
        <p14:creationId xmlns:p14="http://schemas.microsoft.com/office/powerpoint/2010/main" val="26890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[DEMETRA]</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dirty="0"/>
          </a:p>
        </p:txBody>
      </p:sp>
    </p:spTree>
    <p:extLst>
      <p:ext uri="{BB962C8B-B14F-4D97-AF65-F5344CB8AC3E}">
        <p14:creationId xmlns:p14="http://schemas.microsoft.com/office/powerpoint/2010/main" val="2807978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[DEMETRA]</a:t>
            </a:r>
          </a:p>
          <a:p>
            <a:endParaRPr lang="en-US" b="0"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dirty="0"/>
          </a:p>
        </p:txBody>
      </p:sp>
    </p:spTree>
    <p:extLst>
      <p:ext uri="{BB962C8B-B14F-4D97-AF65-F5344CB8AC3E}">
        <p14:creationId xmlns:p14="http://schemas.microsoft.com/office/powerpoint/2010/main" val="186815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[DEMETRA]</a:t>
            </a:r>
          </a:p>
          <a:p>
            <a:endParaRPr lang="en-US" b="0"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dirty="0"/>
          </a:p>
        </p:txBody>
      </p:sp>
    </p:spTree>
    <p:extLst>
      <p:ext uri="{BB962C8B-B14F-4D97-AF65-F5344CB8AC3E}">
        <p14:creationId xmlns:p14="http://schemas.microsoft.com/office/powerpoint/2010/main" val="1502455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[DEMETRA]</a:t>
            </a:r>
          </a:p>
          <a:p>
            <a:endParaRPr lang="en-US" b="0"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dirty="0"/>
          </a:p>
        </p:txBody>
      </p:sp>
    </p:spTree>
    <p:extLst>
      <p:ext uri="{BB962C8B-B14F-4D97-AF65-F5344CB8AC3E}">
        <p14:creationId xmlns:p14="http://schemas.microsoft.com/office/powerpoint/2010/main" val="4091813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[DEMETRA]</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dirty="0"/>
          </a:p>
        </p:txBody>
      </p:sp>
    </p:spTree>
    <p:extLst>
      <p:ext uri="{BB962C8B-B14F-4D97-AF65-F5344CB8AC3E}">
        <p14:creationId xmlns:p14="http://schemas.microsoft.com/office/powerpoint/2010/main" val="3882963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[DEMETRA]</a:t>
            </a:r>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dirty="0"/>
          </a:p>
        </p:txBody>
      </p:sp>
    </p:spTree>
    <p:extLst>
      <p:ext uri="{BB962C8B-B14F-4D97-AF65-F5344CB8AC3E}">
        <p14:creationId xmlns:p14="http://schemas.microsoft.com/office/powerpoint/2010/main" val="4270561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[DEMETRA]</a:t>
            </a:r>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dirty="0"/>
          </a:p>
        </p:txBody>
      </p:sp>
    </p:spTree>
    <p:extLst>
      <p:ext uri="{BB962C8B-B14F-4D97-AF65-F5344CB8AC3E}">
        <p14:creationId xmlns:p14="http://schemas.microsoft.com/office/powerpoint/2010/main" val="3224408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[DEMETRA]</a:t>
            </a:r>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dirty="0"/>
          </a:p>
        </p:txBody>
      </p:sp>
    </p:spTree>
    <p:extLst>
      <p:ext uri="{BB962C8B-B14F-4D97-AF65-F5344CB8AC3E}">
        <p14:creationId xmlns:p14="http://schemas.microsoft.com/office/powerpoint/2010/main" val="2111870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[DEMETRA]</a:t>
            </a:r>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dirty="0"/>
          </a:p>
        </p:txBody>
      </p:sp>
    </p:spTree>
    <p:extLst>
      <p:ext uri="{BB962C8B-B14F-4D97-AF65-F5344CB8AC3E}">
        <p14:creationId xmlns:p14="http://schemas.microsoft.com/office/powerpoint/2010/main" val="4250192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[DEMETRA]</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dirty="0"/>
          </a:p>
        </p:txBody>
      </p:sp>
    </p:spTree>
    <p:extLst>
      <p:ext uri="{BB962C8B-B14F-4D97-AF65-F5344CB8AC3E}">
        <p14:creationId xmlns:p14="http://schemas.microsoft.com/office/powerpoint/2010/main" val="24334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dirty="0"/>
          </a:p>
        </p:txBody>
      </p:sp>
    </p:spTree>
    <p:extLst>
      <p:ext uri="{BB962C8B-B14F-4D97-AF65-F5344CB8AC3E}">
        <p14:creationId xmlns:p14="http://schemas.microsoft.com/office/powerpoint/2010/main" val="1746072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[ANDREW]</a:t>
            </a:r>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dirty="0"/>
          </a:p>
        </p:txBody>
      </p:sp>
    </p:spTree>
    <p:extLst>
      <p:ext uri="{BB962C8B-B14F-4D97-AF65-F5344CB8AC3E}">
        <p14:creationId xmlns:p14="http://schemas.microsoft.com/office/powerpoint/2010/main" val="2322815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[ANDREW]</a:t>
            </a:r>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dirty="0"/>
          </a:p>
        </p:txBody>
      </p:sp>
    </p:spTree>
    <p:extLst>
      <p:ext uri="{BB962C8B-B14F-4D97-AF65-F5344CB8AC3E}">
        <p14:creationId xmlns:p14="http://schemas.microsoft.com/office/powerpoint/2010/main" val="527299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[ANDREW]</a:t>
            </a:r>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dirty="0"/>
          </a:p>
        </p:txBody>
      </p:sp>
    </p:spTree>
    <p:extLst>
      <p:ext uri="{BB962C8B-B14F-4D97-AF65-F5344CB8AC3E}">
        <p14:creationId xmlns:p14="http://schemas.microsoft.com/office/powerpoint/2010/main" val="1411450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[ANDREW]</a:t>
            </a:r>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dirty="0"/>
          </a:p>
        </p:txBody>
      </p:sp>
    </p:spTree>
    <p:extLst>
      <p:ext uri="{BB962C8B-B14F-4D97-AF65-F5344CB8AC3E}">
        <p14:creationId xmlns:p14="http://schemas.microsoft.com/office/powerpoint/2010/main" val="1273082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[ANDREW]</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dirty="0"/>
          </a:p>
        </p:txBody>
      </p:sp>
    </p:spTree>
    <p:extLst>
      <p:ext uri="{BB962C8B-B14F-4D97-AF65-F5344CB8AC3E}">
        <p14:creationId xmlns:p14="http://schemas.microsoft.com/office/powerpoint/2010/main" val="533115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[ANDREW]</a:t>
            </a:r>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dirty="0"/>
          </a:p>
        </p:txBody>
      </p:sp>
    </p:spTree>
    <p:extLst>
      <p:ext uri="{BB962C8B-B14F-4D97-AF65-F5344CB8AC3E}">
        <p14:creationId xmlns:p14="http://schemas.microsoft.com/office/powerpoint/2010/main" val="2828856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[ANDREW]</a:t>
            </a:r>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dirty="0"/>
          </a:p>
        </p:txBody>
      </p:sp>
    </p:spTree>
    <p:extLst>
      <p:ext uri="{BB962C8B-B14F-4D97-AF65-F5344CB8AC3E}">
        <p14:creationId xmlns:p14="http://schemas.microsoft.com/office/powerpoint/2010/main" val="3955795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[ANDREW]</a:t>
            </a:r>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dirty="0"/>
          </a:p>
        </p:txBody>
      </p:sp>
    </p:spTree>
    <p:extLst>
      <p:ext uri="{BB962C8B-B14F-4D97-AF65-F5344CB8AC3E}">
        <p14:creationId xmlns:p14="http://schemas.microsoft.com/office/powerpoint/2010/main" val="1455339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[ANDREW]</a:t>
            </a:r>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dirty="0"/>
          </a:p>
        </p:txBody>
      </p:sp>
    </p:spTree>
    <p:extLst>
      <p:ext uri="{BB962C8B-B14F-4D97-AF65-F5344CB8AC3E}">
        <p14:creationId xmlns:p14="http://schemas.microsoft.com/office/powerpoint/2010/main" val="3439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[ANDREW]</a:t>
            </a:r>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dirty="0"/>
          </a:p>
        </p:txBody>
      </p:sp>
    </p:spTree>
    <p:extLst>
      <p:ext uri="{BB962C8B-B14F-4D97-AF65-F5344CB8AC3E}">
        <p14:creationId xmlns:p14="http://schemas.microsoft.com/office/powerpoint/2010/main" val="369439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dirty="0"/>
          </a:p>
        </p:txBody>
      </p:sp>
    </p:spTree>
    <p:extLst>
      <p:ext uri="{BB962C8B-B14F-4D97-AF65-F5344CB8AC3E}">
        <p14:creationId xmlns:p14="http://schemas.microsoft.com/office/powerpoint/2010/main" val="753184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[ANDREW]</a:t>
            </a:r>
          </a:p>
          <a:p>
            <a:endParaRPr lang="en-US" b="0"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dirty="0"/>
          </a:p>
        </p:txBody>
      </p:sp>
    </p:spTree>
    <p:extLst>
      <p:ext uri="{BB962C8B-B14F-4D97-AF65-F5344CB8AC3E}">
        <p14:creationId xmlns:p14="http://schemas.microsoft.com/office/powerpoint/2010/main" val="716695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a:t>
            </a:r>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dirty="0"/>
          </a:p>
        </p:txBody>
      </p:sp>
    </p:spTree>
    <p:extLst>
      <p:ext uri="{BB962C8B-B14F-4D97-AF65-F5344CB8AC3E}">
        <p14:creationId xmlns:p14="http://schemas.microsoft.com/office/powerpoint/2010/main" val="3614322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a:t>
            </a:r>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dirty="0"/>
          </a:p>
        </p:txBody>
      </p:sp>
    </p:spTree>
    <p:extLst>
      <p:ext uri="{BB962C8B-B14F-4D97-AF65-F5344CB8AC3E}">
        <p14:creationId xmlns:p14="http://schemas.microsoft.com/office/powerpoint/2010/main" val="3136117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dirty="0"/>
          </a:p>
        </p:txBody>
      </p:sp>
    </p:spTree>
    <p:extLst>
      <p:ext uri="{BB962C8B-B14F-4D97-AF65-F5344CB8AC3E}">
        <p14:creationId xmlns:p14="http://schemas.microsoft.com/office/powerpoint/2010/main" val="1029196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a:t>
            </a:r>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dirty="0"/>
          </a:p>
        </p:txBody>
      </p:sp>
    </p:spTree>
    <p:extLst>
      <p:ext uri="{BB962C8B-B14F-4D97-AF65-F5344CB8AC3E}">
        <p14:creationId xmlns:p14="http://schemas.microsoft.com/office/powerpoint/2010/main" val="2998217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a:t>
            </a:r>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dirty="0"/>
          </a:p>
        </p:txBody>
      </p:sp>
    </p:spTree>
    <p:extLst>
      <p:ext uri="{BB962C8B-B14F-4D97-AF65-F5344CB8AC3E}">
        <p14:creationId xmlns:p14="http://schemas.microsoft.com/office/powerpoint/2010/main" val="4176641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a:t>
            </a:r>
          </a:p>
        </p:txBody>
      </p:sp>
      <p:sp>
        <p:nvSpPr>
          <p:cNvPr id="4" name="Slide Number Placeholder 3"/>
          <p:cNvSpPr>
            <a:spLocks noGrp="1"/>
          </p:cNvSpPr>
          <p:nvPr>
            <p:ph type="sldNum" sz="quarter" idx="10"/>
          </p:nvPr>
        </p:nvSpPr>
        <p:spPr/>
        <p:txBody>
          <a:bodyPr/>
          <a:lstStyle/>
          <a:p>
            <a:fld id="{9B342BB8-3F7E-4150-BE07-912221E53E6C}" type="slidenum">
              <a:rPr lang="en-US" smtClean="0"/>
              <a:t>36</a:t>
            </a:fld>
            <a:endParaRPr lang="en-US" dirty="0"/>
          </a:p>
        </p:txBody>
      </p:sp>
    </p:spTree>
    <p:extLst>
      <p:ext uri="{BB962C8B-B14F-4D97-AF65-F5344CB8AC3E}">
        <p14:creationId xmlns:p14="http://schemas.microsoft.com/office/powerpoint/2010/main" val="43733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a:t>
            </a:r>
          </a:p>
        </p:txBody>
      </p:sp>
      <p:sp>
        <p:nvSpPr>
          <p:cNvPr id="4" name="Slide Number Placeholder 3"/>
          <p:cNvSpPr>
            <a:spLocks noGrp="1"/>
          </p:cNvSpPr>
          <p:nvPr>
            <p:ph type="sldNum" sz="quarter" idx="10"/>
          </p:nvPr>
        </p:nvSpPr>
        <p:spPr/>
        <p:txBody>
          <a:bodyPr/>
          <a:lstStyle/>
          <a:p>
            <a:fld id="{9B342BB8-3F7E-4150-BE07-912221E53E6C}" type="slidenum">
              <a:rPr lang="en-US" smtClean="0"/>
              <a:t>37</a:t>
            </a:fld>
            <a:endParaRPr lang="en-US" dirty="0"/>
          </a:p>
        </p:txBody>
      </p:sp>
    </p:spTree>
    <p:extLst>
      <p:ext uri="{BB962C8B-B14F-4D97-AF65-F5344CB8AC3E}">
        <p14:creationId xmlns:p14="http://schemas.microsoft.com/office/powerpoint/2010/main" val="3103584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a:t>
            </a:r>
          </a:p>
        </p:txBody>
      </p:sp>
      <p:sp>
        <p:nvSpPr>
          <p:cNvPr id="4" name="Slide Number Placeholder 3"/>
          <p:cNvSpPr>
            <a:spLocks noGrp="1"/>
          </p:cNvSpPr>
          <p:nvPr>
            <p:ph type="sldNum" sz="quarter" idx="10"/>
          </p:nvPr>
        </p:nvSpPr>
        <p:spPr/>
        <p:txBody>
          <a:bodyPr/>
          <a:lstStyle/>
          <a:p>
            <a:fld id="{9B342BB8-3F7E-4150-BE07-912221E53E6C}" type="slidenum">
              <a:rPr lang="en-US" smtClean="0"/>
              <a:t>38</a:t>
            </a:fld>
            <a:endParaRPr lang="en-US" dirty="0"/>
          </a:p>
        </p:txBody>
      </p:sp>
    </p:spTree>
    <p:extLst>
      <p:ext uri="{BB962C8B-B14F-4D97-AF65-F5344CB8AC3E}">
        <p14:creationId xmlns:p14="http://schemas.microsoft.com/office/powerpoint/2010/main" val="1180823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a:t>
            </a:r>
          </a:p>
        </p:txBody>
      </p:sp>
      <p:sp>
        <p:nvSpPr>
          <p:cNvPr id="4" name="Slide Number Placeholder 3"/>
          <p:cNvSpPr>
            <a:spLocks noGrp="1"/>
          </p:cNvSpPr>
          <p:nvPr>
            <p:ph type="sldNum" sz="quarter" idx="10"/>
          </p:nvPr>
        </p:nvSpPr>
        <p:spPr/>
        <p:txBody>
          <a:bodyPr/>
          <a:lstStyle/>
          <a:p>
            <a:fld id="{9B342BB8-3F7E-4150-BE07-912221E53E6C}" type="slidenum">
              <a:rPr lang="en-US" smtClean="0"/>
              <a:t>39</a:t>
            </a:fld>
            <a:endParaRPr lang="en-US" dirty="0"/>
          </a:p>
        </p:txBody>
      </p:sp>
    </p:spTree>
    <p:extLst>
      <p:ext uri="{BB962C8B-B14F-4D97-AF65-F5344CB8AC3E}">
        <p14:creationId xmlns:p14="http://schemas.microsoft.com/office/powerpoint/2010/main" val="1169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dirty="0"/>
          </a:p>
        </p:txBody>
      </p:sp>
    </p:spTree>
    <p:extLst>
      <p:ext uri="{BB962C8B-B14F-4D97-AF65-F5344CB8AC3E}">
        <p14:creationId xmlns:p14="http://schemas.microsoft.com/office/powerpoint/2010/main" val="1253082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[JOHN]</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40</a:t>
            </a:fld>
            <a:endParaRPr lang="en-US" dirty="0"/>
          </a:p>
        </p:txBody>
      </p:sp>
    </p:spTree>
    <p:extLst>
      <p:ext uri="{BB962C8B-B14F-4D97-AF65-F5344CB8AC3E}">
        <p14:creationId xmlns:p14="http://schemas.microsoft.com/office/powerpoint/2010/main" val="528154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41</a:t>
            </a:fld>
            <a:endParaRPr lang="en-US" dirty="0"/>
          </a:p>
        </p:txBody>
      </p:sp>
    </p:spTree>
    <p:extLst>
      <p:ext uri="{BB962C8B-B14F-4D97-AF65-F5344CB8AC3E}">
        <p14:creationId xmlns:p14="http://schemas.microsoft.com/office/powerpoint/2010/main" val="1206838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a:t>
            </a:r>
          </a:p>
        </p:txBody>
      </p:sp>
      <p:sp>
        <p:nvSpPr>
          <p:cNvPr id="4" name="Slide Number Placeholder 3"/>
          <p:cNvSpPr>
            <a:spLocks noGrp="1"/>
          </p:cNvSpPr>
          <p:nvPr>
            <p:ph type="sldNum" sz="quarter" idx="10"/>
          </p:nvPr>
        </p:nvSpPr>
        <p:spPr/>
        <p:txBody>
          <a:bodyPr/>
          <a:lstStyle/>
          <a:p>
            <a:fld id="{9B342BB8-3F7E-4150-BE07-912221E53E6C}" type="slidenum">
              <a:rPr lang="en-US" smtClean="0"/>
              <a:t>42</a:t>
            </a:fld>
            <a:endParaRPr lang="en-US" dirty="0"/>
          </a:p>
        </p:txBody>
      </p:sp>
    </p:spTree>
    <p:extLst>
      <p:ext uri="{BB962C8B-B14F-4D97-AF65-F5344CB8AC3E}">
        <p14:creationId xmlns:p14="http://schemas.microsoft.com/office/powerpoint/2010/main" val="3857887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43</a:t>
            </a:fld>
            <a:endParaRPr lang="en-US" dirty="0"/>
          </a:p>
        </p:txBody>
      </p:sp>
    </p:spTree>
    <p:extLst>
      <p:ext uri="{BB962C8B-B14F-4D97-AF65-F5344CB8AC3E}">
        <p14:creationId xmlns:p14="http://schemas.microsoft.com/office/powerpoint/2010/main" val="1577960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a:t>
            </a:r>
          </a:p>
          <a:p>
            <a:endParaRPr lang="en-US" dirty="0"/>
          </a:p>
          <a:p>
            <a:r>
              <a:rPr lang="en-US" dirty="0"/>
              <a:t>(John hands it to Larry)</a:t>
            </a:r>
          </a:p>
        </p:txBody>
      </p:sp>
      <p:sp>
        <p:nvSpPr>
          <p:cNvPr id="4" name="Slide Number Placeholder 3"/>
          <p:cNvSpPr>
            <a:spLocks noGrp="1"/>
          </p:cNvSpPr>
          <p:nvPr>
            <p:ph type="sldNum" sz="quarter" idx="10"/>
          </p:nvPr>
        </p:nvSpPr>
        <p:spPr/>
        <p:txBody>
          <a:bodyPr/>
          <a:lstStyle/>
          <a:p>
            <a:fld id="{9B342BB8-3F7E-4150-BE07-912221E53E6C}" type="slidenum">
              <a:rPr lang="en-US" smtClean="0"/>
              <a:t>44</a:t>
            </a:fld>
            <a:endParaRPr lang="en-US" dirty="0"/>
          </a:p>
        </p:txBody>
      </p:sp>
    </p:spTree>
    <p:extLst>
      <p:ext uri="{BB962C8B-B14F-4D97-AF65-F5344CB8AC3E}">
        <p14:creationId xmlns:p14="http://schemas.microsoft.com/office/powerpoint/2010/main" val="3707825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45</a:t>
            </a:fld>
            <a:endParaRPr lang="en-US" dirty="0"/>
          </a:p>
        </p:txBody>
      </p:sp>
    </p:spTree>
    <p:extLst>
      <p:ext uri="{BB962C8B-B14F-4D97-AF65-F5344CB8AC3E}">
        <p14:creationId xmlns:p14="http://schemas.microsoft.com/office/powerpoint/2010/main" val="3361587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a:t>
            </a:r>
          </a:p>
        </p:txBody>
      </p:sp>
      <p:sp>
        <p:nvSpPr>
          <p:cNvPr id="4" name="Slide Number Placeholder 3"/>
          <p:cNvSpPr>
            <a:spLocks noGrp="1"/>
          </p:cNvSpPr>
          <p:nvPr>
            <p:ph type="sldNum" sz="quarter" idx="10"/>
          </p:nvPr>
        </p:nvSpPr>
        <p:spPr/>
        <p:txBody>
          <a:bodyPr/>
          <a:lstStyle/>
          <a:p>
            <a:fld id="{9B342BB8-3F7E-4150-BE07-912221E53E6C}" type="slidenum">
              <a:rPr lang="en-US" smtClean="0"/>
              <a:t>46</a:t>
            </a:fld>
            <a:endParaRPr lang="en-US" dirty="0"/>
          </a:p>
        </p:txBody>
      </p:sp>
    </p:spTree>
    <p:extLst>
      <p:ext uri="{BB962C8B-B14F-4D97-AF65-F5344CB8AC3E}">
        <p14:creationId xmlns:p14="http://schemas.microsoft.com/office/powerpoint/2010/main" val="4191997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a:t>
            </a:r>
          </a:p>
        </p:txBody>
      </p:sp>
      <p:sp>
        <p:nvSpPr>
          <p:cNvPr id="4" name="Slide Number Placeholder 3"/>
          <p:cNvSpPr>
            <a:spLocks noGrp="1"/>
          </p:cNvSpPr>
          <p:nvPr>
            <p:ph type="sldNum" sz="quarter" idx="10"/>
          </p:nvPr>
        </p:nvSpPr>
        <p:spPr/>
        <p:txBody>
          <a:bodyPr/>
          <a:lstStyle/>
          <a:p>
            <a:fld id="{9B342BB8-3F7E-4150-BE07-912221E53E6C}" type="slidenum">
              <a:rPr lang="en-US" smtClean="0"/>
              <a:t>47</a:t>
            </a:fld>
            <a:endParaRPr lang="en-US" dirty="0"/>
          </a:p>
        </p:txBody>
      </p:sp>
    </p:spTree>
    <p:extLst>
      <p:ext uri="{BB962C8B-B14F-4D97-AF65-F5344CB8AC3E}">
        <p14:creationId xmlns:p14="http://schemas.microsoft.com/office/powerpoint/2010/main" val="1080933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48</a:t>
            </a:fld>
            <a:endParaRPr lang="en-US" dirty="0"/>
          </a:p>
        </p:txBody>
      </p:sp>
    </p:spTree>
    <p:extLst>
      <p:ext uri="{BB962C8B-B14F-4D97-AF65-F5344CB8AC3E}">
        <p14:creationId xmlns:p14="http://schemas.microsoft.com/office/powerpoint/2010/main" val="2117943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49</a:t>
            </a:fld>
            <a:endParaRPr lang="en-US" dirty="0"/>
          </a:p>
        </p:txBody>
      </p:sp>
    </p:spTree>
    <p:extLst>
      <p:ext uri="{BB962C8B-B14F-4D97-AF65-F5344CB8AC3E}">
        <p14:creationId xmlns:p14="http://schemas.microsoft.com/office/powerpoint/2010/main" val="162769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dirty="0"/>
          </a:p>
        </p:txBody>
      </p:sp>
    </p:spTree>
    <p:extLst>
      <p:ext uri="{BB962C8B-B14F-4D97-AF65-F5344CB8AC3E}">
        <p14:creationId xmlns:p14="http://schemas.microsoft.com/office/powerpoint/2010/main" val="9526671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a:t>
            </a:r>
          </a:p>
        </p:txBody>
      </p:sp>
      <p:sp>
        <p:nvSpPr>
          <p:cNvPr id="4" name="Slide Number Placeholder 3"/>
          <p:cNvSpPr>
            <a:spLocks noGrp="1"/>
          </p:cNvSpPr>
          <p:nvPr>
            <p:ph type="sldNum" sz="quarter" idx="10"/>
          </p:nvPr>
        </p:nvSpPr>
        <p:spPr/>
        <p:txBody>
          <a:bodyPr/>
          <a:lstStyle/>
          <a:p>
            <a:fld id="{9B342BB8-3F7E-4150-BE07-912221E53E6C}" type="slidenum">
              <a:rPr lang="en-US" smtClean="0"/>
              <a:t>50</a:t>
            </a:fld>
            <a:endParaRPr lang="en-US" dirty="0"/>
          </a:p>
        </p:txBody>
      </p:sp>
    </p:spTree>
    <p:extLst>
      <p:ext uri="{BB962C8B-B14F-4D97-AF65-F5344CB8AC3E}">
        <p14:creationId xmlns:p14="http://schemas.microsoft.com/office/powerpoint/2010/main" val="21477012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[MEGAN/LARRY]</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51</a:t>
            </a:fld>
            <a:endParaRPr lang="en-US" dirty="0"/>
          </a:p>
        </p:txBody>
      </p:sp>
    </p:spTree>
    <p:extLst>
      <p:ext uri="{BB962C8B-B14F-4D97-AF65-F5344CB8AC3E}">
        <p14:creationId xmlns:p14="http://schemas.microsoft.com/office/powerpoint/2010/main" val="6037294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52</a:t>
            </a:fld>
            <a:endParaRPr lang="en-US" dirty="0"/>
          </a:p>
        </p:txBody>
      </p:sp>
    </p:spTree>
    <p:extLst>
      <p:ext uri="{BB962C8B-B14F-4D97-AF65-F5344CB8AC3E}">
        <p14:creationId xmlns:p14="http://schemas.microsoft.com/office/powerpoint/2010/main" val="3339546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53</a:t>
            </a:fld>
            <a:endParaRPr lang="en-US" dirty="0"/>
          </a:p>
        </p:txBody>
      </p:sp>
    </p:spTree>
    <p:extLst>
      <p:ext uri="{BB962C8B-B14F-4D97-AF65-F5344CB8AC3E}">
        <p14:creationId xmlns:p14="http://schemas.microsoft.com/office/powerpoint/2010/main" val="2791334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[LARRY]</a:t>
            </a:r>
          </a:p>
        </p:txBody>
      </p:sp>
      <p:sp>
        <p:nvSpPr>
          <p:cNvPr id="4" name="Slide Number Placeholder 3"/>
          <p:cNvSpPr>
            <a:spLocks noGrp="1"/>
          </p:cNvSpPr>
          <p:nvPr>
            <p:ph type="sldNum" sz="quarter" idx="10"/>
          </p:nvPr>
        </p:nvSpPr>
        <p:spPr/>
        <p:txBody>
          <a:bodyPr/>
          <a:lstStyle/>
          <a:p>
            <a:fld id="{9B342BB8-3F7E-4150-BE07-912221E53E6C}" type="slidenum">
              <a:rPr lang="en-US" smtClean="0"/>
              <a:t>54</a:t>
            </a:fld>
            <a:endParaRPr lang="en-US" dirty="0"/>
          </a:p>
        </p:txBody>
      </p:sp>
    </p:spTree>
    <p:extLst>
      <p:ext uri="{BB962C8B-B14F-4D97-AF65-F5344CB8AC3E}">
        <p14:creationId xmlns:p14="http://schemas.microsoft.com/office/powerpoint/2010/main" val="191519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dirty="0"/>
          </a:p>
        </p:txBody>
      </p:sp>
    </p:spTree>
    <p:extLst>
      <p:ext uri="{BB962C8B-B14F-4D97-AF65-F5344CB8AC3E}">
        <p14:creationId xmlns:p14="http://schemas.microsoft.com/office/powerpoint/2010/main" val="97398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dirty="0"/>
          </a:p>
        </p:txBody>
      </p:sp>
    </p:spTree>
    <p:extLst>
      <p:ext uri="{BB962C8B-B14F-4D97-AF65-F5344CB8AC3E}">
        <p14:creationId xmlns:p14="http://schemas.microsoft.com/office/powerpoint/2010/main" val="262620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dirty="0"/>
          </a:p>
        </p:txBody>
      </p:sp>
    </p:spTree>
    <p:extLst>
      <p:ext uri="{BB962C8B-B14F-4D97-AF65-F5344CB8AC3E}">
        <p14:creationId xmlns:p14="http://schemas.microsoft.com/office/powerpoint/2010/main" val="17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[JIM]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dirty="0"/>
          </a:p>
        </p:txBody>
      </p:sp>
    </p:spTree>
    <p:extLst>
      <p:ext uri="{BB962C8B-B14F-4D97-AF65-F5344CB8AC3E}">
        <p14:creationId xmlns:p14="http://schemas.microsoft.com/office/powerpoint/2010/main" val="596667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sv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468258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92773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805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18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679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35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44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157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8625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261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63587" y="832592"/>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meline 3">
    <p:spTree>
      <p:nvGrpSpPr>
        <p:cNvPr id="1" name=""/>
        <p:cNvGrpSpPr/>
        <p:nvPr/>
      </p:nvGrpSpPr>
      <p:grpSpPr>
        <a:xfrm>
          <a:off x="0" y="0"/>
          <a:ext cx="0" cy="0"/>
          <a:chOff x="0" y="0"/>
          <a:chExt cx="0" cy="0"/>
        </a:xfrm>
      </p:grpSpPr>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5741613" y="832592"/>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2093726" y="112049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6041539" y="161897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2093727" y="2117454"/>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6041539" y="2615932"/>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2099584" y="311441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6047397" y="361288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2099585" y="411136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6047397" y="460984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2093726" y="5108325"/>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71966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emf"/><Relationship Id="rId4" Type="http://schemas.openxmlformats.org/officeDocument/2006/relationships/slideLayout" Target="../slideLayouts/slideLayout16.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microsoft.com/office/2007/relationships/hdphoto" Target="../media/hdphoto1.wdp"/><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0" Type="http://schemas.openxmlformats.org/officeDocument/2006/relationships/image" Target="../media/image1.emf"/><Relationship Id="rId4" Type="http://schemas.openxmlformats.org/officeDocument/2006/relationships/slideLayout" Target="../slideLayouts/slideLayout31.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 id="2147483715" r:id="rId12"/>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1" cstate="print">
            <a:alphaModFix amt="70000"/>
            <a:extLst>
              <a:ext uri="{BEBA8EAE-BF5A-486C-A8C5-ECC9F3942E4B}">
                <a14:imgProps xmlns:a14="http://schemas.microsoft.com/office/drawing/2010/main">
                  <a14:imgLayer r:embed="rId12">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 id="2147483717" r:id="rId8"/>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jpe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6.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RESEA@abtassoc.com"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mailto:RESEA@abtassoc.com"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dol.gov/agencies/oasp/evaluation/completedstudies" TargetMode="External"/><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hyperlink" Target="https://wdr.doleta.gov/research/search.cfm?CFID=65123897&amp;CFTOKEN=99709856"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Burns.Lawrence@dol.gov" TargetMode="External"/><Relationship Id="rId2" Type="http://schemas.openxmlformats.org/officeDocument/2006/relationships/notesSlide" Target="../notesSlides/notesSlide54.xml"/><Relationship Id="rId1" Type="http://schemas.openxmlformats.org/officeDocument/2006/relationships/slideLayout" Target="../slideLayouts/slideLayout22.xml"/><Relationship Id="rId5" Type="http://schemas.openxmlformats.org/officeDocument/2006/relationships/hyperlink" Target="mailto:Andrew_Clarkwest@abtassoc.com" TargetMode="External"/><Relationship Id="rId4" Type="http://schemas.openxmlformats.org/officeDocument/2006/relationships/hyperlink" Target="mailto:Lizik.Megan@dol.gov"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Support@workforceGPS.org"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dol.gov/sites/dolgov/files/OASP/evaluation/pdf/RESEA_Toolkit_February2021.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www.dol.gov/agencies/oasp/evaluation/currentstudies/Reemployment-Services-and-Eligibility-Assessments-Research" TargetMode="External"/><Relationship Id="rId5" Type="http://schemas.openxmlformats.org/officeDocument/2006/relationships/hyperlink" Target="https://www.dol.gov/agencies/oasp/evaluation/currentstudies" TargetMode="External"/><Relationship Id="rId4" Type="http://schemas.openxmlformats.org/officeDocument/2006/relationships/hyperlink" Target="https://rc.workforcegps.org/resources/2019/07/30/17/32/RESEA_Evaluation_Evidence_Resourc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dirty="0"/>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normAutofit/>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pic>
        <p:nvPicPr>
          <p:cNvPr id="6" name="Picture 5" descr="Diagram&#10;&#10;Description automatically generated">
            <a:extLst>
              <a:ext uri="{FF2B5EF4-FFF2-40B4-BE49-F238E27FC236}">
                <a16:creationId xmlns:a16="http://schemas.microsoft.com/office/drawing/2014/main" id="{6488A775-EF7A-214B-AB7E-9D443B304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8592003"/>
      </p:ext>
    </p:extLst>
  </p:cSld>
  <p:clrMapOvr>
    <a:masterClrMapping/>
  </p:clrMapOvr>
  <mc:AlternateContent xmlns:mc="http://schemas.openxmlformats.org/markup-compatibility/2006" xmlns:p14="http://schemas.microsoft.com/office/powerpoint/2010/main">
    <mc:Choice Requires="p14">
      <p:transition spd="slow" p14:dur="2000" advTm="3213"/>
    </mc:Choice>
    <mc:Fallback xmlns="">
      <p:transition spd="slow" advTm="32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10</a:t>
            </a:fld>
            <a:endParaRPr lang="en-US" dirty="0"/>
          </a:p>
        </p:txBody>
      </p:sp>
      <p:sp>
        <p:nvSpPr>
          <p:cNvPr id="3" name="Title 2"/>
          <p:cNvSpPr>
            <a:spLocks noGrp="1"/>
          </p:cNvSpPr>
          <p:nvPr>
            <p:ph type="title"/>
          </p:nvPr>
        </p:nvSpPr>
        <p:spPr/>
        <p:txBody>
          <a:bodyPr/>
          <a:lstStyle/>
          <a:p>
            <a:r>
              <a:rPr lang="en-US" dirty="0"/>
              <a:t>Outline</a:t>
            </a:r>
          </a:p>
        </p:txBody>
      </p:sp>
      <p:sp>
        <p:nvSpPr>
          <p:cNvPr id="7" name="Content Placeholder 2">
            <a:extLst>
              <a:ext uri="{FF2B5EF4-FFF2-40B4-BE49-F238E27FC236}">
                <a16:creationId xmlns:a16="http://schemas.microsoft.com/office/drawing/2014/main" id="{520B5AC8-09AB-4337-8FAE-63CEA37343E4}"/>
              </a:ext>
            </a:extLst>
          </p:cNvPr>
          <p:cNvSpPr txBox="1">
            <a:spLocks/>
          </p:cNvSpPr>
          <p:nvPr/>
        </p:nvSpPr>
        <p:spPr>
          <a:xfrm>
            <a:off x="918801" y="1048550"/>
            <a:ext cx="9980108" cy="4976668"/>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0"/>
              </a:spcBef>
            </a:pPr>
            <a:r>
              <a:rPr lang="en-US" sz="2800" dirty="0"/>
              <a:t>Background</a:t>
            </a:r>
          </a:p>
          <a:p>
            <a:pPr>
              <a:spcBef>
                <a:spcPts val="3000"/>
              </a:spcBef>
            </a:pPr>
            <a:r>
              <a:rPr lang="en-US" sz="2800" dirty="0"/>
              <a:t>Program Design &amp; Implementation Findings</a:t>
            </a:r>
          </a:p>
          <a:p>
            <a:pPr>
              <a:spcBef>
                <a:spcPts val="3000"/>
              </a:spcBef>
            </a:pPr>
            <a:r>
              <a:rPr lang="en-US" sz="2800" dirty="0"/>
              <a:t>Findings on COVID Responses</a:t>
            </a:r>
          </a:p>
          <a:p>
            <a:pPr>
              <a:spcBef>
                <a:spcPts val="3000"/>
              </a:spcBef>
            </a:pPr>
            <a:r>
              <a:rPr lang="en-US" sz="2800" dirty="0"/>
              <a:t>Areas for Evidence-Building</a:t>
            </a:r>
          </a:p>
          <a:p>
            <a:pPr>
              <a:spcBef>
                <a:spcPts val="3000"/>
              </a:spcBef>
            </a:pPr>
            <a:r>
              <a:rPr lang="en-US" sz="2800" dirty="0"/>
              <a:t>Discussion</a:t>
            </a:r>
          </a:p>
          <a:p>
            <a:endParaRPr lang="en-US" sz="2200" dirty="0"/>
          </a:p>
        </p:txBody>
      </p:sp>
    </p:spTree>
    <p:extLst>
      <p:ext uri="{BB962C8B-B14F-4D97-AF65-F5344CB8AC3E}">
        <p14:creationId xmlns:p14="http://schemas.microsoft.com/office/powerpoint/2010/main" val="228068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11</a:t>
            </a:fld>
            <a:endParaRPr lang="en-US" dirty="0"/>
          </a:p>
        </p:txBody>
      </p:sp>
      <p:sp>
        <p:nvSpPr>
          <p:cNvPr id="3" name="Title 2"/>
          <p:cNvSpPr>
            <a:spLocks noGrp="1"/>
          </p:cNvSpPr>
          <p:nvPr>
            <p:ph type="title"/>
          </p:nvPr>
        </p:nvSpPr>
        <p:spPr/>
        <p:txBody>
          <a:bodyPr/>
          <a:lstStyle/>
          <a:p>
            <a:r>
              <a:rPr lang="en-US" dirty="0"/>
              <a:t>Outline</a:t>
            </a:r>
          </a:p>
        </p:txBody>
      </p:sp>
      <p:sp>
        <p:nvSpPr>
          <p:cNvPr id="7" name="Content Placeholder 2">
            <a:extLst>
              <a:ext uri="{FF2B5EF4-FFF2-40B4-BE49-F238E27FC236}">
                <a16:creationId xmlns:a16="http://schemas.microsoft.com/office/drawing/2014/main" id="{520B5AC8-09AB-4337-8FAE-63CEA37343E4}"/>
              </a:ext>
            </a:extLst>
          </p:cNvPr>
          <p:cNvSpPr txBox="1">
            <a:spLocks/>
          </p:cNvSpPr>
          <p:nvPr/>
        </p:nvSpPr>
        <p:spPr>
          <a:xfrm>
            <a:off x="918801" y="1048550"/>
            <a:ext cx="9980108" cy="4976668"/>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0"/>
              </a:spcBef>
            </a:pPr>
            <a:r>
              <a:rPr lang="en-US" sz="2800" b="1" i="1" dirty="0">
                <a:solidFill>
                  <a:schemeClr val="accent2"/>
                </a:solidFill>
              </a:rPr>
              <a:t>Background</a:t>
            </a:r>
          </a:p>
          <a:p>
            <a:pPr>
              <a:spcBef>
                <a:spcPts val="3000"/>
              </a:spcBef>
            </a:pPr>
            <a:r>
              <a:rPr lang="en-US" sz="2800" dirty="0"/>
              <a:t>Program Design &amp; Implementation Findings</a:t>
            </a:r>
          </a:p>
          <a:p>
            <a:pPr>
              <a:spcBef>
                <a:spcPts val="3000"/>
              </a:spcBef>
            </a:pPr>
            <a:r>
              <a:rPr lang="en-US" sz="2800" dirty="0"/>
              <a:t>Findings on COVID Responses</a:t>
            </a:r>
          </a:p>
          <a:p>
            <a:pPr>
              <a:spcBef>
                <a:spcPts val="3000"/>
              </a:spcBef>
            </a:pPr>
            <a:r>
              <a:rPr lang="en-US" sz="2800" dirty="0"/>
              <a:t>Areas for Evidence-Building</a:t>
            </a:r>
          </a:p>
          <a:p>
            <a:pPr>
              <a:spcBef>
                <a:spcPts val="3000"/>
              </a:spcBef>
            </a:pPr>
            <a:r>
              <a:rPr lang="en-US" sz="2800" dirty="0"/>
              <a:t>Discussion</a:t>
            </a:r>
          </a:p>
          <a:p>
            <a:endParaRPr lang="en-US" sz="2200" dirty="0"/>
          </a:p>
        </p:txBody>
      </p:sp>
    </p:spTree>
    <p:extLst>
      <p:ext uri="{BB962C8B-B14F-4D97-AF65-F5344CB8AC3E}">
        <p14:creationId xmlns:p14="http://schemas.microsoft.com/office/powerpoint/2010/main" val="472044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12</a:t>
            </a:fld>
            <a:endParaRPr lang="en-US" dirty="0"/>
          </a:p>
        </p:txBody>
      </p:sp>
      <p:sp>
        <p:nvSpPr>
          <p:cNvPr id="3" name="Title 2"/>
          <p:cNvSpPr>
            <a:spLocks noGrp="1"/>
          </p:cNvSpPr>
          <p:nvPr>
            <p:ph type="title"/>
          </p:nvPr>
        </p:nvSpPr>
        <p:spPr/>
        <p:txBody>
          <a:bodyPr/>
          <a:lstStyle/>
          <a:p>
            <a:r>
              <a:rPr lang="en-US" dirty="0"/>
              <a:t>RESEA: Some Context</a:t>
            </a:r>
          </a:p>
        </p:txBody>
      </p:sp>
      <p:sp>
        <p:nvSpPr>
          <p:cNvPr id="5" name="Text Placeholder 1">
            <a:extLst>
              <a:ext uri="{FF2B5EF4-FFF2-40B4-BE49-F238E27FC236}">
                <a16:creationId xmlns:a16="http://schemas.microsoft.com/office/drawing/2014/main" id="{7E0D3841-D105-40C8-A80A-2880C83014C0}"/>
              </a:ext>
            </a:extLst>
          </p:cNvPr>
          <p:cNvSpPr txBox="1">
            <a:spLocks/>
          </p:cNvSpPr>
          <p:nvPr/>
        </p:nvSpPr>
        <p:spPr>
          <a:xfrm>
            <a:off x="893473" y="1203325"/>
            <a:ext cx="4398963" cy="481013"/>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US" sz="2400" u="sng" dirty="0"/>
              <a:t>Statutory Goals</a:t>
            </a:r>
          </a:p>
        </p:txBody>
      </p:sp>
      <p:sp>
        <p:nvSpPr>
          <p:cNvPr id="6" name="Content Placeholder 5">
            <a:extLst>
              <a:ext uri="{FF2B5EF4-FFF2-40B4-BE49-F238E27FC236}">
                <a16:creationId xmlns:a16="http://schemas.microsoft.com/office/drawing/2014/main" id="{45CF6418-DF1A-4056-B99C-1A1F7A8B2C53}"/>
              </a:ext>
            </a:extLst>
          </p:cNvPr>
          <p:cNvSpPr txBox="1">
            <a:spLocks/>
          </p:cNvSpPr>
          <p:nvPr/>
        </p:nvSpPr>
        <p:spPr>
          <a:xfrm>
            <a:off x="893473" y="1785938"/>
            <a:ext cx="4232709" cy="3430587"/>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buFont typeface="+mj-lt"/>
              <a:buAutoNum type="arabicPeriod"/>
            </a:pPr>
            <a:r>
              <a:rPr lang="en-US" sz="2200" dirty="0"/>
              <a:t>Improve employment outcomes and reduce UI duration through employment</a:t>
            </a:r>
          </a:p>
          <a:p>
            <a:pPr marL="396875" indent="-396875">
              <a:buFont typeface="+mj-lt"/>
              <a:buAutoNum type="arabicPeriod"/>
            </a:pPr>
            <a:r>
              <a:rPr lang="en-US" sz="2200" dirty="0"/>
              <a:t>Strengthen program integrity</a:t>
            </a:r>
          </a:p>
          <a:p>
            <a:pPr marL="396875" indent="-396875">
              <a:buFont typeface="+mj-lt"/>
              <a:buAutoNum type="arabicPeriod"/>
            </a:pPr>
            <a:r>
              <a:rPr lang="en-US" sz="2200" dirty="0"/>
              <a:t>Promote alignment with broader workforce system</a:t>
            </a:r>
          </a:p>
          <a:p>
            <a:pPr marL="396875" indent="-396875">
              <a:buFont typeface="+mj-lt"/>
              <a:buAutoNum type="arabicPeriod"/>
            </a:pPr>
            <a:r>
              <a:rPr lang="en-US" sz="2200" dirty="0"/>
              <a:t>Serve as an entry point to other workforce programs</a:t>
            </a:r>
          </a:p>
          <a:p>
            <a:pPr lvl="1"/>
            <a:endParaRPr lang="en-US" sz="1800" dirty="0"/>
          </a:p>
          <a:p>
            <a:pPr lvl="1"/>
            <a:endParaRPr lang="en-US" sz="1800" dirty="0"/>
          </a:p>
        </p:txBody>
      </p:sp>
    </p:spTree>
    <p:extLst>
      <p:ext uri="{BB962C8B-B14F-4D97-AF65-F5344CB8AC3E}">
        <p14:creationId xmlns:p14="http://schemas.microsoft.com/office/powerpoint/2010/main" val="204128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dirty="0"/>
          </a:p>
        </p:txBody>
      </p:sp>
      <p:sp>
        <p:nvSpPr>
          <p:cNvPr id="3" name="Title 2"/>
          <p:cNvSpPr>
            <a:spLocks noGrp="1"/>
          </p:cNvSpPr>
          <p:nvPr>
            <p:ph type="title"/>
          </p:nvPr>
        </p:nvSpPr>
        <p:spPr/>
        <p:txBody>
          <a:bodyPr/>
          <a:lstStyle/>
          <a:p>
            <a:r>
              <a:rPr lang="en-US" dirty="0"/>
              <a:t>RESEA: Some Context</a:t>
            </a:r>
          </a:p>
        </p:txBody>
      </p:sp>
      <p:sp>
        <p:nvSpPr>
          <p:cNvPr id="5" name="Text Placeholder 1">
            <a:extLst>
              <a:ext uri="{FF2B5EF4-FFF2-40B4-BE49-F238E27FC236}">
                <a16:creationId xmlns:a16="http://schemas.microsoft.com/office/drawing/2014/main" id="{7E0D3841-D105-40C8-A80A-2880C83014C0}"/>
              </a:ext>
            </a:extLst>
          </p:cNvPr>
          <p:cNvSpPr txBox="1">
            <a:spLocks/>
          </p:cNvSpPr>
          <p:nvPr/>
        </p:nvSpPr>
        <p:spPr>
          <a:xfrm>
            <a:off x="893473" y="1203325"/>
            <a:ext cx="4398963" cy="481013"/>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US" sz="2400" b="1" u="sng" dirty="0">
                <a:solidFill>
                  <a:schemeClr val="accent2"/>
                </a:solidFill>
              </a:rPr>
              <a:t>Statutory Goals</a:t>
            </a:r>
          </a:p>
        </p:txBody>
      </p:sp>
      <p:sp>
        <p:nvSpPr>
          <p:cNvPr id="6" name="Content Placeholder 5">
            <a:extLst>
              <a:ext uri="{FF2B5EF4-FFF2-40B4-BE49-F238E27FC236}">
                <a16:creationId xmlns:a16="http://schemas.microsoft.com/office/drawing/2014/main" id="{45CF6418-DF1A-4056-B99C-1A1F7A8B2C53}"/>
              </a:ext>
            </a:extLst>
          </p:cNvPr>
          <p:cNvSpPr txBox="1">
            <a:spLocks/>
          </p:cNvSpPr>
          <p:nvPr/>
        </p:nvSpPr>
        <p:spPr>
          <a:xfrm>
            <a:off x="893473" y="1785937"/>
            <a:ext cx="4232709" cy="4239477"/>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buFont typeface="+mj-lt"/>
              <a:buAutoNum type="arabicPeriod"/>
            </a:pPr>
            <a:r>
              <a:rPr lang="en-US" sz="2200" dirty="0"/>
              <a:t>Improve employment outcomes and reduce UI duration through employment</a:t>
            </a:r>
          </a:p>
          <a:p>
            <a:pPr marL="396875" indent="-396875">
              <a:buFont typeface="+mj-lt"/>
              <a:buAutoNum type="arabicPeriod"/>
            </a:pPr>
            <a:r>
              <a:rPr lang="en-US" sz="2200" dirty="0"/>
              <a:t>Strengthen program integrity</a:t>
            </a:r>
          </a:p>
          <a:p>
            <a:pPr marL="396875" indent="-396875">
              <a:buFont typeface="+mj-lt"/>
              <a:buAutoNum type="arabicPeriod"/>
            </a:pPr>
            <a:r>
              <a:rPr lang="en-US" sz="2200" dirty="0"/>
              <a:t>Promote alignment with broader workforce system</a:t>
            </a:r>
          </a:p>
          <a:p>
            <a:pPr marL="396875" indent="-396875">
              <a:buFont typeface="+mj-lt"/>
              <a:buAutoNum type="arabicPeriod"/>
            </a:pPr>
            <a:r>
              <a:rPr lang="en-US" sz="2200" dirty="0"/>
              <a:t>Serve as an entry point to other workforce programs</a:t>
            </a:r>
          </a:p>
          <a:p>
            <a:pPr lvl="1"/>
            <a:endParaRPr lang="en-US" sz="1800" dirty="0"/>
          </a:p>
          <a:p>
            <a:pPr lvl="1"/>
            <a:endParaRPr lang="en-US" sz="1800" dirty="0"/>
          </a:p>
        </p:txBody>
      </p:sp>
      <p:sp>
        <p:nvSpPr>
          <p:cNvPr id="7" name="Text Placeholder 2">
            <a:extLst>
              <a:ext uri="{FF2B5EF4-FFF2-40B4-BE49-F238E27FC236}">
                <a16:creationId xmlns:a16="http://schemas.microsoft.com/office/drawing/2014/main" id="{0FD440D0-55D4-4370-947B-F558D8B51FE8}"/>
              </a:ext>
            </a:extLst>
          </p:cNvPr>
          <p:cNvSpPr txBox="1">
            <a:spLocks/>
          </p:cNvSpPr>
          <p:nvPr/>
        </p:nvSpPr>
        <p:spPr>
          <a:xfrm>
            <a:off x="6075216" y="1198709"/>
            <a:ext cx="5127625" cy="481013"/>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US" sz="2400" b="1" u="sng" dirty="0">
                <a:solidFill>
                  <a:schemeClr val="accent2"/>
                </a:solidFill>
              </a:rPr>
              <a:t>Through …</a:t>
            </a:r>
          </a:p>
        </p:txBody>
      </p:sp>
      <p:sp>
        <p:nvSpPr>
          <p:cNvPr id="8" name="Content Placeholder 9">
            <a:extLst>
              <a:ext uri="{FF2B5EF4-FFF2-40B4-BE49-F238E27FC236}">
                <a16:creationId xmlns:a16="http://schemas.microsoft.com/office/drawing/2014/main" id="{B812D346-DA83-454F-9B1A-8D92B5F107B3}"/>
              </a:ext>
            </a:extLst>
          </p:cNvPr>
          <p:cNvSpPr txBox="1">
            <a:spLocks/>
          </p:cNvSpPr>
          <p:nvPr/>
        </p:nvSpPr>
        <p:spPr>
          <a:xfrm>
            <a:off x="6103804" y="1790847"/>
            <a:ext cx="5127625" cy="3808412"/>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Federal funding of state designed and implemented programs</a:t>
            </a:r>
          </a:p>
          <a:p>
            <a:r>
              <a:rPr lang="en-US" sz="2200" dirty="0"/>
              <a:t>Key activity:  meeting with caseworker</a:t>
            </a:r>
          </a:p>
          <a:p>
            <a:pPr lvl="1"/>
            <a:r>
              <a:rPr lang="en-US" sz="2000" dirty="0"/>
              <a:t>In some states, 1 meeting; in other states, 2+ meetings</a:t>
            </a:r>
          </a:p>
          <a:p>
            <a:pPr lvl="1"/>
            <a:r>
              <a:rPr lang="en-US" sz="2000" dirty="0"/>
              <a:t>Referral to 1+ reemployment activities offered by workforce system partners</a:t>
            </a:r>
          </a:p>
          <a:p>
            <a:r>
              <a:rPr lang="en-US" sz="2200" dirty="0"/>
              <a:t>Mandatory: non-attendance can result in loss of benefits (details vary)</a:t>
            </a:r>
          </a:p>
        </p:txBody>
      </p:sp>
    </p:spTree>
    <p:extLst>
      <p:ext uri="{BB962C8B-B14F-4D97-AF65-F5344CB8AC3E}">
        <p14:creationId xmlns:p14="http://schemas.microsoft.com/office/powerpoint/2010/main" val="854854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14</a:t>
            </a:fld>
            <a:endParaRPr lang="en-US" dirty="0"/>
          </a:p>
        </p:txBody>
      </p:sp>
      <p:sp>
        <p:nvSpPr>
          <p:cNvPr id="3" name="Title 2"/>
          <p:cNvSpPr>
            <a:spLocks noGrp="1"/>
          </p:cNvSpPr>
          <p:nvPr>
            <p:ph type="title"/>
          </p:nvPr>
        </p:nvSpPr>
        <p:spPr/>
        <p:txBody>
          <a:bodyPr/>
          <a:lstStyle/>
          <a:p>
            <a:r>
              <a:rPr lang="en-US" dirty="0"/>
              <a:t>Study Background and Aims</a:t>
            </a:r>
          </a:p>
        </p:txBody>
      </p:sp>
      <p:sp>
        <p:nvSpPr>
          <p:cNvPr id="7" name="Content Placeholder 7">
            <a:extLst>
              <a:ext uri="{FF2B5EF4-FFF2-40B4-BE49-F238E27FC236}">
                <a16:creationId xmlns:a16="http://schemas.microsoft.com/office/drawing/2014/main" id="{76EFD297-3D5C-42D6-B5C4-7A5B6523D73B}"/>
              </a:ext>
            </a:extLst>
          </p:cNvPr>
          <p:cNvSpPr txBox="1">
            <a:spLocks/>
          </p:cNvSpPr>
          <p:nvPr/>
        </p:nvSpPr>
        <p:spPr>
          <a:xfrm>
            <a:off x="921330" y="1262493"/>
            <a:ext cx="9348826" cy="4191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400" b="1" dirty="0">
                <a:solidFill>
                  <a:schemeClr val="accent5"/>
                </a:solidFill>
              </a:rPr>
              <a:t>Evidence requirements and program improvement aims</a:t>
            </a:r>
          </a:p>
          <a:p>
            <a:pPr lvl="1">
              <a:spcBef>
                <a:spcPts val="600"/>
              </a:spcBef>
            </a:pPr>
            <a:r>
              <a:rPr lang="en-US" sz="2200" dirty="0"/>
              <a:t>Law requires states to use interventions proven to be effective based on rigorous evaluations and to evaluate interventions not yet proven effective</a:t>
            </a:r>
            <a:endParaRPr lang="en-US" sz="2200" strike="sngStrike" dirty="0"/>
          </a:p>
          <a:p>
            <a:pPr lvl="1">
              <a:spcBef>
                <a:spcPts val="600"/>
              </a:spcBef>
            </a:pPr>
            <a:r>
              <a:rPr lang="en-US" sz="2200" dirty="0"/>
              <a:t>DOL guidance emphasizes innovation in RESEA program design</a:t>
            </a:r>
          </a:p>
          <a:p>
            <a:pPr>
              <a:spcBef>
                <a:spcPts val="1200"/>
              </a:spcBef>
            </a:pPr>
            <a:r>
              <a:rPr lang="en-US" sz="2400" b="1" dirty="0">
                <a:solidFill>
                  <a:schemeClr val="accent5"/>
                </a:solidFill>
              </a:rPr>
              <a:t>Study roles</a:t>
            </a:r>
          </a:p>
          <a:p>
            <a:pPr lvl="1">
              <a:spcBef>
                <a:spcPts val="600"/>
              </a:spcBef>
            </a:pPr>
            <a:r>
              <a:rPr lang="en-US" sz="2200" dirty="0"/>
              <a:t>Review literature to understand current </a:t>
            </a:r>
            <a:r>
              <a:rPr lang="en-US" sz="2200" b="1" dirty="0"/>
              <a:t>state of evidence</a:t>
            </a:r>
            <a:r>
              <a:rPr lang="en-US" sz="2200" dirty="0"/>
              <a:t> on relevant interventions</a:t>
            </a:r>
          </a:p>
          <a:p>
            <a:pPr lvl="1">
              <a:spcBef>
                <a:spcPts val="600"/>
              </a:spcBef>
            </a:pPr>
            <a:r>
              <a:rPr lang="en-US" sz="2200" dirty="0"/>
              <a:t>Conduct </a:t>
            </a:r>
            <a:r>
              <a:rPr lang="en-US" sz="2200" b="1" dirty="0"/>
              <a:t>implementation study</a:t>
            </a:r>
            <a:r>
              <a:rPr lang="en-US" sz="2200" dirty="0"/>
              <a:t> to document interventions states are using—including potentially promising components and strategies</a:t>
            </a:r>
          </a:p>
          <a:p>
            <a:pPr lvl="1">
              <a:spcBef>
                <a:spcPts val="600"/>
              </a:spcBef>
            </a:pPr>
            <a:r>
              <a:rPr lang="en-US" sz="2200" dirty="0"/>
              <a:t>Produce </a:t>
            </a:r>
            <a:r>
              <a:rPr lang="en-US" sz="2200" b="1" dirty="0"/>
              <a:t>design options </a:t>
            </a:r>
            <a:r>
              <a:rPr lang="en-US" sz="2200" dirty="0"/>
              <a:t>for possible future evidence building activities</a:t>
            </a:r>
          </a:p>
          <a:p>
            <a:pPr lvl="1">
              <a:spcBef>
                <a:spcPts val="600"/>
              </a:spcBef>
            </a:pPr>
            <a:r>
              <a:rPr lang="en-US" sz="2200" b="1" dirty="0"/>
              <a:t>Provide technical assistance </a:t>
            </a:r>
            <a:r>
              <a:rPr lang="en-US" sz="2200" dirty="0"/>
              <a:t>to support states and DOL in building capacity to use and generate new evidence</a:t>
            </a:r>
          </a:p>
        </p:txBody>
      </p:sp>
    </p:spTree>
    <p:extLst>
      <p:ext uri="{BB962C8B-B14F-4D97-AF65-F5344CB8AC3E}">
        <p14:creationId xmlns:p14="http://schemas.microsoft.com/office/powerpoint/2010/main" val="141825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dirty="0"/>
          </a:p>
        </p:txBody>
      </p:sp>
      <p:sp>
        <p:nvSpPr>
          <p:cNvPr id="3" name="Title 2"/>
          <p:cNvSpPr>
            <a:spLocks noGrp="1"/>
          </p:cNvSpPr>
          <p:nvPr>
            <p:ph type="title"/>
          </p:nvPr>
        </p:nvSpPr>
        <p:spPr/>
        <p:txBody>
          <a:bodyPr/>
          <a:lstStyle/>
          <a:p>
            <a:r>
              <a:rPr lang="en-US" dirty="0"/>
              <a:t>Evidence on Reemployment Interventions</a:t>
            </a:r>
          </a:p>
        </p:txBody>
      </p:sp>
      <p:sp>
        <p:nvSpPr>
          <p:cNvPr id="6" name="Content Placeholder 7">
            <a:extLst>
              <a:ext uri="{FF2B5EF4-FFF2-40B4-BE49-F238E27FC236}">
                <a16:creationId xmlns:a16="http://schemas.microsoft.com/office/drawing/2014/main" id="{D5E7F031-B8EA-468C-93D3-F81A4F670402}"/>
              </a:ext>
            </a:extLst>
          </p:cNvPr>
          <p:cNvSpPr txBox="1">
            <a:spLocks/>
          </p:cNvSpPr>
          <p:nvPr/>
        </p:nvSpPr>
        <p:spPr>
          <a:xfrm>
            <a:off x="995256" y="2616862"/>
            <a:ext cx="8686800" cy="440376"/>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lvl="1">
              <a:spcBef>
                <a:spcPts val="600"/>
              </a:spcBef>
            </a:pPr>
            <a:r>
              <a:rPr lang="en-US" sz="2200" dirty="0"/>
              <a:t>Evidence also exists for programs like WPRS and WIA/WIOA</a:t>
            </a:r>
          </a:p>
        </p:txBody>
      </p:sp>
      <p:grpSp>
        <p:nvGrpSpPr>
          <p:cNvPr id="8" name="Group 7">
            <a:extLst>
              <a:ext uri="{FF2B5EF4-FFF2-40B4-BE49-F238E27FC236}">
                <a16:creationId xmlns:a16="http://schemas.microsoft.com/office/drawing/2014/main" id="{94BE7257-5105-4989-84FA-47DE9537A2BA}"/>
              </a:ext>
            </a:extLst>
          </p:cNvPr>
          <p:cNvGrpSpPr/>
          <p:nvPr/>
        </p:nvGrpSpPr>
        <p:grpSpPr>
          <a:xfrm>
            <a:off x="955963" y="1253268"/>
            <a:ext cx="9304568" cy="551655"/>
            <a:chOff x="0" y="51068"/>
            <a:chExt cx="8229600" cy="551655"/>
          </a:xfrm>
        </p:grpSpPr>
        <p:sp>
          <p:nvSpPr>
            <p:cNvPr id="9" name="Rectangle: Rounded Corners 8">
              <a:extLst>
                <a:ext uri="{FF2B5EF4-FFF2-40B4-BE49-F238E27FC236}">
                  <a16:creationId xmlns:a16="http://schemas.microsoft.com/office/drawing/2014/main" id="{A2C2E075-1E93-4F73-8CA2-EB2C0A9821B0}"/>
                </a:ext>
              </a:extLst>
            </p:cNvPr>
            <p:cNvSpPr/>
            <p:nvPr/>
          </p:nvSpPr>
          <p:spPr>
            <a:xfrm>
              <a:off x="0" y="51068"/>
              <a:ext cx="8229600" cy="5516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A2AF849F-DBD3-4297-A401-AAA8C543E07D}"/>
                </a:ext>
              </a:extLst>
            </p:cNvPr>
            <p:cNvSpPr txBox="1"/>
            <p:nvPr/>
          </p:nvSpPr>
          <p:spPr>
            <a:xfrm>
              <a:off x="26930" y="77998"/>
              <a:ext cx="8175740" cy="49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No published findings from evaluations of RESEA as of yet</a:t>
              </a:r>
            </a:p>
          </p:txBody>
        </p:sp>
      </p:grpSp>
      <p:grpSp>
        <p:nvGrpSpPr>
          <p:cNvPr id="11" name="Group 10">
            <a:extLst>
              <a:ext uri="{FF2B5EF4-FFF2-40B4-BE49-F238E27FC236}">
                <a16:creationId xmlns:a16="http://schemas.microsoft.com/office/drawing/2014/main" id="{A04CAA30-B686-4457-BA5B-C64A9E767397}"/>
              </a:ext>
            </a:extLst>
          </p:cNvPr>
          <p:cNvGrpSpPr/>
          <p:nvPr/>
        </p:nvGrpSpPr>
        <p:grpSpPr>
          <a:xfrm>
            <a:off x="929032" y="1958155"/>
            <a:ext cx="9300906" cy="551655"/>
            <a:chOff x="0" y="668963"/>
            <a:chExt cx="8229600" cy="551655"/>
          </a:xfrm>
        </p:grpSpPr>
        <p:sp>
          <p:nvSpPr>
            <p:cNvPr id="12" name="Rectangle: Rounded Corners 11">
              <a:extLst>
                <a:ext uri="{FF2B5EF4-FFF2-40B4-BE49-F238E27FC236}">
                  <a16:creationId xmlns:a16="http://schemas.microsoft.com/office/drawing/2014/main" id="{C00C3EFE-C909-4EED-A04E-9E2B2BCFCA61}"/>
                </a:ext>
              </a:extLst>
            </p:cNvPr>
            <p:cNvSpPr/>
            <p:nvPr/>
          </p:nvSpPr>
          <p:spPr>
            <a:xfrm>
              <a:off x="0" y="668963"/>
              <a:ext cx="8229600" cy="5516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A38627AB-BF06-4995-812E-61C41B6B5DF8}"/>
                </a:ext>
              </a:extLst>
            </p:cNvPr>
            <p:cNvSpPr txBox="1"/>
            <p:nvPr/>
          </p:nvSpPr>
          <p:spPr>
            <a:xfrm>
              <a:off x="26930" y="695893"/>
              <a:ext cx="8175740" cy="49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We do have relevant evidence from REA </a:t>
              </a:r>
            </a:p>
          </p:txBody>
        </p:sp>
      </p:grpSp>
      <p:sp>
        <p:nvSpPr>
          <p:cNvPr id="14" name="Content Placeholder 7">
            <a:extLst>
              <a:ext uri="{FF2B5EF4-FFF2-40B4-BE49-F238E27FC236}">
                <a16:creationId xmlns:a16="http://schemas.microsoft.com/office/drawing/2014/main" id="{27A7A8C2-CC28-474D-A538-9DCF9C19995A}"/>
              </a:ext>
            </a:extLst>
          </p:cNvPr>
          <p:cNvSpPr txBox="1">
            <a:spLocks/>
          </p:cNvSpPr>
          <p:nvPr/>
        </p:nvSpPr>
        <p:spPr>
          <a:xfrm>
            <a:off x="980622" y="3794506"/>
            <a:ext cx="9304568" cy="1525639"/>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lvl="1">
              <a:spcBef>
                <a:spcPts val="600"/>
              </a:spcBef>
            </a:pPr>
            <a:r>
              <a:rPr lang="en-US" sz="2200" dirty="0"/>
              <a:t>REA programs improved employment outcomes and reduced UI duration</a:t>
            </a:r>
          </a:p>
          <a:p>
            <a:pPr marL="230188" lvl="1">
              <a:spcBef>
                <a:spcPts val="600"/>
              </a:spcBef>
            </a:pPr>
            <a:r>
              <a:rPr lang="en-US" sz="2200" dirty="0"/>
              <a:t>Assistance and enforcement of attendance requirement both appear to contribute to program impacts</a:t>
            </a:r>
          </a:p>
          <a:p>
            <a:pPr marL="230188" lvl="1">
              <a:spcBef>
                <a:spcPts val="600"/>
              </a:spcBef>
            </a:pPr>
            <a:r>
              <a:rPr lang="en-US" sz="2200" dirty="0"/>
              <a:t>Little evidence exists on most effective components or strategies to use</a:t>
            </a:r>
          </a:p>
        </p:txBody>
      </p:sp>
      <p:grpSp>
        <p:nvGrpSpPr>
          <p:cNvPr id="15" name="Group 14">
            <a:extLst>
              <a:ext uri="{FF2B5EF4-FFF2-40B4-BE49-F238E27FC236}">
                <a16:creationId xmlns:a16="http://schemas.microsoft.com/office/drawing/2014/main" id="{980A5729-849C-4A25-8BD9-10DB1C8DA3AB}"/>
              </a:ext>
            </a:extLst>
          </p:cNvPr>
          <p:cNvGrpSpPr/>
          <p:nvPr/>
        </p:nvGrpSpPr>
        <p:grpSpPr>
          <a:xfrm>
            <a:off x="911339" y="3138663"/>
            <a:ext cx="9349192" cy="551655"/>
            <a:chOff x="0" y="1601498"/>
            <a:chExt cx="8229600" cy="551655"/>
          </a:xfrm>
        </p:grpSpPr>
        <p:sp>
          <p:nvSpPr>
            <p:cNvPr id="16" name="Rectangle: Rounded Corners 15">
              <a:extLst>
                <a:ext uri="{FF2B5EF4-FFF2-40B4-BE49-F238E27FC236}">
                  <a16:creationId xmlns:a16="http://schemas.microsoft.com/office/drawing/2014/main" id="{C93EAFDA-A4EA-42C2-A51F-7D80A59991CA}"/>
                </a:ext>
              </a:extLst>
            </p:cNvPr>
            <p:cNvSpPr/>
            <p:nvPr/>
          </p:nvSpPr>
          <p:spPr>
            <a:xfrm>
              <a:off x="0" y="1601498"/>
              <a:ext cx="8229600" cy="5516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473B6B5B-ED34-4BD7-8B22-D2EC2263416A}"/>
                </a:ext>
              </a:extLst>
            </p:cNvPr>
            <p:cNvSpPr txBox="1"/>
            <p:nvPr/>
          </p:nvSpPr>
          <p:spPr>
            <a:xfrm>
              <a:off x="26930" y="1628428"/>
              <a:ext cx="8175740" cy="49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Past REA studies find that </a:t>
              </a:r>
            </a:p>
          </p:txBody>
        </p:sp>
      </p:grpSp>
    </p:spTree>
    <p:extLst>
      <p:ext uri="{BB962C8B-B14F-4D97-AF65-F5344CB8AC3E}">
        <p14:creationId xmlns:p14="http://schemas.microsoft.com/office/powerpoint/2010/main" val="91900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dirty="0"/>
          </a:p>
        </p:txBody>
      </p:sp>
      <p:sp>
        <p:nvSpPr>
          <p:cNvPr id="3" name="Title 2"/>
          <p:cNvSpPr>
            <a:spLocks noGrp="1"/>
          </p:cNvSpPr>
          <p:nvPr>
            <p:ph type="title"/>
          </p:nvPr>
        </p:nvSpPr>
        <p:spPr/>
        <p:txBody>
          <a:bodyPr/>
          <a:lstStyle/>
          <a:p>
            <a:r>
              <a:rPr lang="en-US" dirty="0"/>
              <a:t>Implementation Study</a:t>
            </a:r>
          </a:p>
        </p:txBody>
      </p:sp>
      <p:sp>
        <p:nvSpPr>
          <p:cNvPr id="5" name="Text Placeholder 1">
            <a:extLst>
              <a:ext uri="{FF2B5EF4-FFF2-40B4-BE49-F238E27FC236}">
                <a16:creationId xmlns:a16="http://schemas.microsoft.com/office/drawing/2014/main" id="{7E0D3841-D105-40C8-A80A-2880C83014C0}"/>
              </a:ext>
            </a:extLst>
          </p:cNvPr>
          <p:cNvSpPr txBox="1">
            <a:spLocks/>
          </p:cNvSpPr>
          <p:nvPr/>
        </p:nvSpPr>
        <p:spPr>
          <a:xfrm>
            <a:off x="893473" y="1046313"/>
            <a:ext cx="4029509" cy="481013"/>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US" sz="2400" u="sng" dirty="0"/>
              <a:t>Focus</a:t>
            </a:r>
          </a:p>
        </p:txBody>
      </p:sp>
      <p:sp>
        <p:nvSpPr>
          <p:cNvPr id="11" name="Content Placeholder 5">
            <a:extLst>
              <a:ext uri="{FF2B5EF4-FFF2-40B4-BE49-F238E27FC236}">
                <a16:creationId xmlns:a16="http://schemas.microsoft.com/office/drawing/2014/main" id="{93C06248-48EA-4CFC-852E-018E13F494F5}"/>
              </a:ext>
            </a:extLst>
          </p:cNvPr>
          <p:cNvSpPr txBox="1">
            <a:spLocks/>
          </p:cNvSpPr>
          <p:nvPr/>
        </p:nvSpPr>
        <p:spPr>
          <a:xfrm>
            <a:off x="922047" y="1683624"/>
            <a:ext cx="4395788" cy="400598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90000"/>
                    <a:lumOff val="10000"/>
                  </a:schemeClr>
                </a:solidFill>
              </a:rPr>
              <a:t>How RESEA programs: </a:t>
            </a:r>
          </a:p>
          <a:p>
            <a:pPr marL="573088" lvl="1" indent="-342900">
              <a:buClr>
                <a:srgbClr val="9E1C30"/>
              </a:buClr>
              <a:buFont typeface="+mj-lt"/>
              <a:buAutoNum type="arabicPeriod"/>
            </a:pPr>
            <a:r>
              <a:rPr lang="en-US" dirty="0">
                <a:solidFill>
                  <a:schemeClr val="tx1">
                    <a:lumMod val="90000"/>
                    <a:lumOff val="10000"/>
                  </a:schemeClr>
                </a:solidFill>
              </a:rPr>
              <a:t>Allocate time to various activities</a:t>
            </a:r>
          </a:p>
          <a:p>
            <a:pPr marL="573088" lvl="1" indent="-342900">
              <a:buClr>
                <a:srgbClr val="9E1C30"/>
              </a:buClr>
              <a:buFont typeface="+mj-lt"/>
              <a:buAutoNum type="arabicPeriod"/>
            </a:pPr>
            <a:r>
              <a:rPr lang="en-US" dirty="0">
                <a:solidFill>
                  <a:schemeClr val="tx1">
                    <a:lumMod val="90000"/>
                    <a:lumOff val="10000"/>
                  </a:schemeClr>
                </a:solidFill>
              </a:rPr>
              <a:t>Integrate with the broader workforce system</a:t>
            </a:r>
          </a:p>
          <a:p>
            <a:pPr marL="573088" lvl="1" indent="-342900">
              <a:buClr>
                <a:srgbClr val="9E1C30"/>
              </a:buClr>
              <a:buFont typeface="+mj-lt"/>
              <a:buAutoNum type="arabicPeriod"/>
            </a:pPr>
            <a:r>
              <a:rPr lang="en-US" dirty="0">
                <a:solidFill>
                  <a:schemeClr val="tx1">
                    <a:lumMod val="90000"/>
                    <a:lumOff val="10000"/>
                  </a:schemeClr>
                </a:solidFill>
              </a:rPr>
              <a:t>Approach reemployment services delivery</a:t>
            </a:r>
          </a:p>
          <a:p>
            <a:pPr marL="573088" lvl="1" indent="-342900">
              <a:buClr>
                <a:srgbClr val="9E1C30"/>
              </a:buClr>
              <a:buFont typeface="+mj-lt"/>
              <a:buAutoNum type="arabicPeriod"/>
            </a:pPr>
            <a:r>
              <a:rPr lang="en-US" dirty="0">
                <a:solidFill>
                  <a:schemeClr val="tx1">
                    <a:lumMod val="90000"/>
                    <a:lumOff val="10000"/>
                  </a:schemeClr>
                </a:solidFill>
              </a:rPr>
              <a:t>Approach program integrity</a:t>
            </a:r>
          </a:p>
          <a:p>
            <a:pPr marL="573088" lvl="1" indent="-342900">
              <a:buClr>
                <a:srgbClr val="9E1C30"/>
              </a:buClr>
              <a:buFont typeface="+mj-lt"/>
              <a:buAutoNum type="arabicPeriod"/>
            </a:pPr>
            <a:r>
              <a:rPr lang="en-US" dirty="0">
                <a:solidFill>
                  <a:schemeClr val="tx1">
                    <a:lumMod val="90000"/>
                    <a:lumOff val="10000"/>
                  </a:schemeClr>
                </a:solidFill>
              </a:rPr>
              <a:t>Select claimants</a:t>
            </a:r>
          </a:p>
          <a:p>
            <a:pPr marL="573088" lvl="1" indent="-342900">
              <a:buClr>
                <a:srgbClr val="9E1C30"/>
              </a:buClr>
              <a:buFont typeface="+mj-lt"/>
              <a:buAutoNum type="arabicPeriod"/>
            </a:pPr>
            <a:r>
              <a:rPr lang="en-US" dirty="0">
                <a:solidFill>
                  <a:schemeClr val="tx1">
                    <a:lumMod val="90000"/>
                    <a:lumOff val="10000"/>
                  </a:schemeClr>
                </a:solidFill>
              </a:rPr>
              <a:t>Promote attendance at mandated meetings</a:t>
            </a:r>
          </a:p>
          <a:p>
            <a:r>
              <a:rPr lang="en-US" dirty="0">
                <a:solidFill>
                  <a:schemeClr val="tx1">
                    <a:lumMod val="90000"/>
                    <a:lumOff val="10000"/>
                  </a:schemeClr>
                </a:solidFill>
              </a:rPr>
              <a:t>How programs responded to pandemic-related interruptions</a:t>
            </a:r>
          </a:p>
          <a:p>
            <a:endParaRPr lang="en-US" dirty="0">
              <a:solidFill>
                <a:schemeClr val="bg1">
                  <a:lumMod val="65000"/>
                </a:schemeClr>
              </a:solidFill>
            </a:endParaRPr>
          </a:p>
        </p:txBody>
      </p:sp>
    </p:spTree>
    <p:extLst>
      <p:ext uri="{BB962C8B-B14F-4D97-AF65-F5344CB8AC3E}">
        <p14:creationId xmlns:p14="http://schemas.microsoft.com/office/powerpoint/2010/main" val="4218979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17</a:t>
            </a:fld>
            <a:endParaRPr lang="en-US" dirty="0"/>
          </a:p>
        </p:txBody>
      </p:sp>
      <p:sp>
        <p:nvSpPr>
          <p:cNvPr id="3" name="Title 2"/>
          <p:cNvSpPr>
            <a:spLocks noGrp="1"/>
          </p:cNvSpPr>
          <p:nvPr>
            <p:ph type="title"/>
          </p:nvPr>
        </p:nvSpPr>
        <p:spPr/>
        <p:txBody>
          <a:bodyPr/>
          <a:lstStyle/>
          <a:p>
            <a:r>
              <a:rPr lang="en-US" dirty="0"/>
              <a:t>Implementation Study</a:t>
            </a:r>
          </a:p>
        </p:txBody>
      </p:sp>
      <p:sp>
        <p:nvSpPr>
          <p:cNvPr id="5" name="Text Placeholder 1">
            <a:extLst>
              <a:ext uri="{FF2B5EF4-FFF2-40B4-BE49-F238E27FC236}">
                <a16:creationId xmlns:a16="http://schemas.microsoft.com/office/drawing/2014/main" id="{7E0D3841-D105-40C8-A80A-2880C83014C0}"/>
              </a:ext>
            </a:extLst>
          </p:cNvPr>
          <p:cNvSpPr txBox="1">
            <a:spLocks/>
          </p:cNvSpPr>
          <p:nvPr/>
        </p:nvSpPr>
        <p:spPr>
          <a:xfrm>
            <a:off x="893473" y="1046313"/>
            <a:ext cx="4029509" cy="481013"/>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US" sz="2400" u="sng" dirty="0"/>
              <a:t>Focus</a:t>
            </a:r>
          </a:p>
        </p:txBody>
      </p:sp>
      <p:sp>
        <p:nvSpPr>
          <p:cNvPr id="7" name="Text Placeholder 2">
            <a:extLst>
              <a:ext uri="{FF2B5EF4-FFF2-40B4-BE49-F238E27FC236}">
                <a16:creationId xmlns:a16="http://schemas.microsoft.com/office/drawing/2014/main" id="{0FD440D0-55D4-4370-947B-F558D8B51FE8}"/>
              </a:ext>
            </a:extLst>
          </p:cNvPr>
          <p:cNvSpPr txBox="1">
            <a:spLocks/>
          </p:cNvSpPr>
          <p:nvPr/>
        </p:nvSpPr>
        <p:spPr>
          <a:xfrm>
            <a:off x="6075217" y="1041697"/>
            <a:ext cx="4398820" cy="481013"/>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US" sz="2400" u="sng" dirty="0"/>
              <a:t>Data Sources</a:t>
            </a:r>
          </a:p>
        </p:txBody>
      </p:sp>
      <p:sp>
        <p:nvSpPr>
          <p:cNvPr id="11" name="Content Placeholder 5">
            <a:extLst>
              <a:ext uri="{FF2B5EF4-FFF2-40B4-BE49-F238E27FC236}">
                <a16:creationId xmlns:a16="http://schemas.microsoft.com/office/drawing/2014/main" id="{93C06248-48EA-4CFC-852E-018E13F494F5}"/>
              </a:ext>
            </a:extLst>
          </p:cNvPr>
          <p:cNvSpPr txBox="1">
            <a:spLocks/>
          </p:cNvSpPr>
          <p:nvPr/>
        </p:nvSpPr>
        <p:spPr>
          <a:xfrm>
            <a:off x="922047" y="1683624"/>
            <a:ext cx="4395788" cy="400598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90000"/>
                    <a:lumOff val="10000"/>
                  </a:schemeClr>
                </a:solidFill>
              </a:rPr>
              <a:t>How RESEA programs: </a:t>
            </a:r>
          </a:p>
          <a:p>
            <a:pPr marL="573088" lvl="1" indent="-342900">
              <a:buClr>
                <a:srgbClr val="9E1C30"/>
              </a:buClr>
              <a:buFont typeface="+mj-lt"/>
              <a:buAutoNum type="arabicPeriod"/>
            </a:pPr>
            <a:r>
              <a:rPr lang="en-US" dirty="0">
                <a:solidFill>
                  <a:schemeClr val="tx1">
                    <a:lumMod val="90000"/>
                    <a:lumOff val="10000"/>
                  </a:schemeClr>
                </a:solidFill>
              </a:rPr>
              <a:t>Allocate time to various activities</a:t>
            </a:r>
          </a:p>
          <a:p>
            <a:pPr marL="573088" lvl="1" indent="-342900">
              <a:buClr>
                <a:srgbClr val="9E1C30"/>
              </a:buClr>
              <a:buFont typeface="+mj-lt"/>
              <a:buAutoNum type="arabicPeriod"/>
            </a:pPr>
            <a:r>
              <a:rPr lang="en-US" dirty="0">
                <a:solidFill>
                  <a:schemeClr val="tx1">
                    <a:lumMod val="90000"/>
                    <a:lumOff val="10000"/>
                  </a:schemeClr>
                </a:solidFill>
              </a:rPr>
              <a:t>Integrate with the broader workforce system</a:t>
            </a:r>
          </a:p>
          <a:p>
            <a:pPr marL="573088" lvl="1" indent="-342900">
              <a:buClr>
                <a:srgbClr val="9E1C30"/>
              </a:buClr>
              <a:buFont typeface="+mj-lt"/>
              <a:buAutoNum type="arabicPeriod"/>
            </a:pPr>
            <a:r>
              <a:rPr lang="en-US" dirty="0">
                <a:solidFill>
                  <a:schemeClr val="tx1">
                    <a:lumMod val="90000"/>
                    <a:lumOff val="10000"/>
                  </a:schemeClr>
                </a:solidFill>
              </a:rPr>
              <a:t>Approach reemployment services delivery</a:t>
            </a:r>
          </a:p>
          <a:p>
            <a:pPr marL="573088" lvl="1" indent="-342900">
              <a:buClr>
                <a:srgbClr val="9E1C30"/>
              </a:buClr>
              <a:buFont typeface="+mj-lt"/>
              <a:buAutoNum type="arabicPeriod"/>
            </a:pPr>
            <a:r>
              <a:rPr lang="en-US" dirty="0">
                <a:solidFill>
                  <a:schemeClr val="tx1">
                    <a:lumMod val="90000"/>
                    <a:lumOff val="10000"/>
                  </a:schemeClr>
                </a:solidFill>
              </a:rPr>
              <a:t>Approach program integrity</a:t>
            </a:r>
          </a:p>
          <a:p>
            <a:pPr marL="573088" lvl="1" indent="-342900">
              <a:buClr>
                <a:srgbClr val="9E1C30"/>
              </a:buClr>
              <a:buFont typeface="+mj-lt"/>
              <a:buAutoNum type="arabicPeriod"/>
            </a:pPr>
            <a:r>
              <a:rPr lang="en-US" dirty="0">
                <a:solidFill>
                  <a:schemeClr val="tx1">
                    <a:lumMod val="90000"/>
                    <a:lumOff val="10000"/>
                  </a:schemeClr>
                </a:solidFill>
              </a:rPr>
              <a:t>Select claimants</a:t>
            </a:r>
          </a:p>
          <a:p>
            <a:pPr marL="573088" lvl="1" indent="-342900">
              <a:buClr>
                <a:srgbClr val="9E1C30"/>
              </a:buClr>
              <a:buFont typeface="+mj-lt"/>
              <a:buAutoNum type="arabicPeriod"/>
            </a:pPr>
            <a:r>
              <a:rPr lang="en-US" dirty="0">
                <a:solidFill>
                  <a:schemeClr val="tx1">
                    <a:lumMod val="90000"/>
                    <a:lumOff val="10000"/>
                  </a:schemeClr>
                </a:solidFill>
              </a:rPr>
              <a:t>Promote attendance at mandated meetings</a:t>
            </a:r>
          </a:p>
          <a:p>
            <a:r>
              <a:rPr lang="en-US" dirty="0">
                <a:solidFill>
                  <a:schemeClr val="tx1">
                    <a:lumMod val="90000"/>
                    <a:lumOff val="10000"/>
                  </a:schemeClr>
                </a:solidFill>
              </a:rPr>
              <a:t>How programs responded to pandemic-related interruptions</a:t>
            </a:r>
          </a:p>
          <a:p>
            <a:endParaRPr lang="en-US" dirty="0">
              <a:solidFill>
                <a:schemeClr val="bg1">
                  <a:lumMod val="65000"/>
                </a:schemeClr>
              </a:solidFill>
            </a:endParaRPr>
          </a:p>
        </p:txBody>
      </p:sp>
      <p:sp>
        <p:nvSpPr>
          <p:cNvPr id="12" name="Content Placeholder 7">
            <a:extLst>
              <a:ext uri="{FF2B5EF4-FFF2-40B4-BE49-F238E27FC236}">
                <a16:creationId xmlns:a16="http://schemas.microsoft.com/office/drawing/2014/main" id="{9CB406C8-2F55-457B-8FAE-F56C9A9BFF57}"/>
              </a:ext>
            </a:extLst>
          </p:cNvPr>
          <p:cNvSpPr txBox="1">
            <a:spLocks/>
          </p:cNvSpPr>
          <p:nvPr/>
        </p:nvSpPr>
        <p:spPr>
          <a:xfrm>
            <a:off x="5950530" y="1683042"/>
            <a:ext cx="5060771" cy="426518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1473"/>
            <a:r>
              <a:rPr lang="en-US" sz="2800" dirty="0"/>
              <a:t>Web-based </a:t>
            </a:r>
            <a:r>
              <a:rPr lang="en-US" sz="2800" b="1" dirty="0"/>
              <a:t>surveys</a:t>
            </a:r>
            <a:r>
              <a:rPr lang="en-US" sz="2800" dirty="0"/>
              <a:t> w/state RESEA program directors</a:t>
            </a:r>
          </a:p>
          <a:p>
            <a:pPr marL="642938" lvl="1" indent="-342900"/>
            <a:r>
              <a:rPr lang="en-US" sz="2800" dirty="0"/>
              <a:t>Late Winter 2020 (pre-COVID), Fall 2020 and Spring 2021</a:t>
            </a:r>
          </a:p>
          <a:p>
            <a:pPr marL="351473"/>
            <a:r>
              <a:rPr lang="en-US" sz="2800" dirty="0"/>
              <a:t>Virtual site visit </a:t>
            </a:r>
            <a:r>
              <a:rPr lang="en-US" sz="2800" b="1" dirty="0"/>
              <a:t>interviews</a:t>
            </a:r>
            <a:r>
              <a:rPr lang="en-US" sz="2800" dirty="0"/>
              <a:t> w/state and local staff</a:t>
            </a:r>
            <a:endParaRPr lang="en-US" sz="2800" strike="sngStrike" dirty="0">
              <a:solidFill>
                <a:srgbClr val="FF0000"/>
              </a:solidFill>
            </a:endParaRPr>
          </a:p>
          <a:p>
            <a:pPr marL="634365" lvl="1" indent="-342900"/>
            <a:r>
              <a:rPr lang="en-US" sz="2800" dirty="0"/>
              <a:t>10 states:  CT, GA, LA, MD, NC, NY, NV, OH, WA, WI </a:t>
            </a:r>
          </a:p>
          <a:p>
            <a:pPr marL="1034415" lvl="2" indent="-342900"/>
            <a:r>
              <a:rPr lang="en-US" sz="2700" dirty="0"/>
              <a:t>Selected via random stratified sample based on size and region</a:t>
            </a:r>
          </a:p>
          <a:p>
            <a:pPr marL="1034415" lvl="2" indent="-342900"/>
            <a:r>
              <a:rPr lang="en-US" sz="2700" dirty="0"/>
              <a:t>2 local workforce areas per state</a:t>
            </a:r>
          </a:p>
          <a:p>
            <a:pPr marL="351473"/>
            <a:r>
              <a:rPr lang="en-US" sz="2800" b="1" dirty="0"/>
              <a:t>Extant data</a:t>
            </a:r>
            <a:r>
              <a:rPr lang="en-US" sz="2800" dirty="0"/>
              <a:t>:  </a:t>
            </a:r>
          </a:p>
          <a:p>
            <a:pPr marL="642938" lvl="1" indent="-342900"/>
            <a:r>
              <a:rPr lang="en-US" sz="2800" dirty="0"/>
              <a:t>State RESEA plans</a:t>
            </a:r>
          </a:p>
          <a:p>
            <a:pPr marL="642938" lvl="1" indent="-342900"/>
            <a:r>
              <a:rPr lang="en-US" sz="2800" dirty="0"/>
              <a:t>ETA 9128 reports</a:t>
            </a:r>
            <a:endParaRPr lang="en-US" sz="2800" strike="sngStrike" dirty="0"/>
          </a:p>
          <a:p>
            <a:endParaRPr lang="en-US" dirty="0"/>
          </a:p>
        </p:txBody>
      </p:sp>
    </p:spTree>
    <p:extLst>
      <p:ext uri="{BB962C8B-B14F-4D97-AF65-F5344CB8AC3E}">
        <p14:creationId xmlns:p14="http://schemas.microsoft.com/office/powerpoint/2010/main" val="1111401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18</a:t>
            </a:fld>
            <a:endParaRPr lang="en-US" dirty="0"/>
          </a:p>
        </p:txBody>
      </p:sp>
      <p:sp>
        <p:nvSpPr>
          <p:cNvPr id="3" name="Title 2"/>
          <p:cNvSpPr>
            <a:spLocks noGrp="1"/>
          </p:cNvSpPr>
          <p:nvPr>
            <p:ph type="title"/>
          </p:nvPr>
        </p:nvSpPr>
        <p:spPr/>
        <p:txBody>
          <a:bodyPr/>
          <a:lstStyle/>
          <a:p>
            <a:r>
              <a:rPr lang="en-US" dirty="0"/>
              <a:t>Summary Implementation Findings</a:t>
            </a:r>
          </a:p>
        </p:txBody>
      </p:sp>
      <p:grpSp>
        <p:nvGrpSpPr>
          <p:cNvPr id="18" name="Group 17">
            <a:extLst>
              <a:ext uri="{FF2B5EF4-FFF2-40B4-BE49-F238E27FC236}">
                <a16:creationId xmlns:a16="http://schemas.microsoft.com/office/drawing/2014/main" id="{06EEB09F-400F-4152-908E-EE8BBE6F7839}"/>
              </a:ext>
            </a:extLst>
          </p:cNvPr>
          <p:cNvGrpSpPr/>
          <p:nvPr/>
        </p:nvGrpSpPr>
        <p:grpSpPr>
          <a:xfrm>
            <a:off x="974434" y="1020694"/>
            <a:ext cx="4451943" cy="786384"/>
            <a:chOff x="0" y="21902"/>
            <a:chExt cx="4038600" cy="851317"/>
          </a:xfrm>
        </p:grpSpPr>
        <p:sp>
          <p:nvSpPr>
            <p:cNvPr id="19" name="Rectangle: Rounded Corners 18">
              <a:extLst>
                <a:ext uri="{FF2B5EF4-FFF2-40B4-BE49-F238E27FC236}">
                  <a16:creationId xmlns:a16="http://schemas.microsoft.com/office/drawing/2014/main" id="{C13E75CE-2CF0-4AA8-BB27-85D4C7398D41}"/>
                </a:ext>
              </a:extLst>
            </p:cNvPr>
            <p:cNvSpPr/>
            <p:nvPr/>
          </p:nvSpPr>
          <p:spPr>
            <a:xfrm>
              <a:off x="0" y="21902"/>
              <a:ext cx="4038600" cy="8513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1B47A9D3-0097-4B2E-860D-C9CBF309E87A}"/>
                </a:ext>
              </a:extLst>
            </p:cNvPr>
            <p:cNvSpPr txBox="1"/>
            <p:nvPr/>
          </p:nvSpPr>
          <p:spPr>
            <a:xfrm>
              <a:off x="41558" y="63460"/>
              <a:ext cx="3955484" cy="7682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dirty="0"/>
                <a:t>RESEA programs vary substantially across the country in aspects including:</a:t>
              </a:r>
            </a:p>
          </p:txBody>
        </p:sp>
      </p:grpSp>
      <p:sp>
        <p:nvSpPr>
          <p:cNvPr id="21" name="Content Placeholder 7">
            <a:extLst>
              <a:ext uri="{FF2B5EF4-FFF2-40B4-BE49-F238E27FC236}">
                <a16:creationId xmlns:a16="http://schemas.microsoft.com/office/drawing/2014/main" id="{A148359E-83F3-4225-A8E3-3E88201E32F4}"/>
              </a:ext>
            </a:extLst>
          </p:cNvPr>
          <p:cNvSpPr txBox="1">
            <a:spLocks/>
          </p:cNvSpPr>
          <p:nvPr/>
        </p:nvSpPr>
        <p:spPr>
          <a:xfrm>
            <a:off x="927782" y="1859505"/>
            <a:ext cx="4451942" cy="1430955"/>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lvl="1">
              <a:spcBef>
                <a:spcPts val="600"/>
              </a:spcBef>
            </a:pPr>
            <a:r>
              <a:rPr lang="en-US" sz="1600" dirty="0"/>
              <a:t>Staff time per initial meeting</a:t>
            </a:r>
          </a:p>
          <a:p>
            <a:pPr marL="230188" lvl="1">
              <a:spcBef>
                <a:spcPts val="600"/>
              </a:spcBef>
            </a:pPr>
            <a:r>
              <a:rPr lang="en-US" sz="1600" dirty="0"/>
              <a:t>Use of subsequent meetings</a:t>
            </a:r>
          </a:p>
          <a:p>
            <a:pPr marL="230188" lvl="1">
              <a:spcBef>
                <a:spcPts val="600"/>
              </a:spcBef>
            </a:pPr>
            <a:r>
              <a:rPr lang="en-US" sz="1600" dirty="0"/>
              <a:t>Staffing approaches</a:t>
            </a:r>
          </a:p>
          <a:p>
            <a:pPr marL="230188" lvl="1">
              <a:spcBef>
                <a:spcPts val="600"/>
              </a:spcBef>
            </a:pPr>
            <a:r>
              <a:rPr lang="en-US" sz="1600" dirty="0"/>
              <a:t>Attendance promotion strategies</a:t>
            </a:r>
          </a:p>
          <a:p>
            <a:pPr marL="230188" lvl="1">
              <a:spcBef>
                <a:spcPts val="600"/>
              </a:spcBef>
            </a:pPr>
            <a:r>
              <a:rPr lang="en-US" sz="1600" dirty="0"/>
              <a:t>Consequences for failure to attend</a:t>
            </a:r>
          </a:p>
        </p:txBody>
      </p:sp>
      <p:grpSp>
        <p:nvGrpSpPr>
          <p:cNvPr id="22" name="Group 21">
            <a:extLst>
              <a:ext uri="{FF2B5EF4-FFF2-40B4-BE49-F238E27FC236}">
                <a16:creationId xmlns:a16="http://schemas.microsoft.com/office/drawing/2014/main" id="{50ABF958-491D-4AD4-AACE-287318D4CAFA}"/>
              </a:ext>
            </a:extLst>
          </p:cNvPr>
          <p:cNvGrpSpPr/>
          <p:nvPr/>
        </p:nvGrpSpPr>
        <p:grpSpPr>
          <a:xfrm>
            <a:off x="975793" y="3479993"/>
            <a:ext cx="4463734" cy="950990"/>
            <a:chOff x="0" y="1981704"/>
            <a:chExt cx="4038600" cy="950990"/>
          </a:xfrm>
        </p:grpSpPr>
        <p:sp>
          <p:nvSpPr>
            <p:cNvPr id="23" name="Rectangle: Rounded Corners 22">
              <a:extLst>
                <a:ext uri="{FF2B5EF4-FFF2-40B4-BE49-F238E27FC236}">
                  <a16:creationId xmlns:a16="http://schemas.microsoft.com/office/drawing/2014/main" id="{048F4066-70BA-45B2-B208-A80888FF4428}"/>
                </a:ext>
              </a:extLst>
            </p:cNvPr>
            <p:cNvSpPr/>
            <p:nvPr/>
          </p:nvSpPr>
          <p:spPr>
            <a:xfrm>
              <a:off x="0" y="1981704"/>
              <a:ext cx="4038600" cy="9509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1F8656B3-9119-4343-B146-B949FDB2B8EB}"/>
                </a:ext>
              </a:extLst>
            </p:cNvPr>
            <p:cNvSpPr txBox="1"/>
            <p:nvPr/>
          </p:nvSpPr>
          <p:spPr>
            <a:xfrm>
              <a:off x="46424" y="2028128"/>
              <a:ext cx="3945752" cy="858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kern="1200" dirty="0"/>
                <a:t>From 2018 to COVID onset, staff reported few program changes, but indicated interest in more changes, including: </a:t>
              </a:r>
            </a:p>
          </p:txBody>
        </p:sp>
      </p:grpSp>
      <p:grpSp>
        <p:nvGrpSpPr>
          <p:cNvPr id="25" name="Group 24">
            <a:extLst>
              <a:ext uri="{FF2B5EF4-FFF2-40B4-BE49-F238E27FC236}">
                <a16:creationId xmlns:a16="http://schemas.microsoft.com/office/drawing/2014/main" id="{E0F06B9F-E355-48C6-BF7B-C6A0EA16AF36}"/>
              </a:ext>
            </a:extLst>
          </p:cNvPr>
          <p:cNvGrpSpPr/>
          <p:nvPr/>
        </p:nvGrpSpPr>
        <p:grpSpPr>
          <a:xfrm>
            <a:off x="6129123" y="1012658"/>
            <a:ext cx="4706285" cy="788436"/>
            <a:chOff x="0" y="22966"/>
            <a:chExt cx="4038600" cy="676260"/>
          </a:xfrm>
        </p:grpSpPr>
        <p:sp>
          <p:nvSpPr>
            <p:cNvPr id="26" name="Rectangle: Rounded Corners 25">
              <a:extLst>
                <a:ext uri="{FF2B5EF4-FFF2-40B4-BE49-F238E27FC236}">
                  <a16:creationId xmlns:a16="http://schemas.microsoft.com/office/drawing/2014/main" id="{B2AFB8B1-0BF6-417C-9850-C603F7F0ADCE}"/>
                </a:ext>
              </a:extLst>
            </p:cNvPr>
            <p:cNvSpPr/>
            <p:nvPr/>
          </p:nvSpPr>
          <p:spPr>
            <a:xfrm>
              <a:off x="0" y="22966"/>
              <a:ext cx="4038600" cy="6762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6FAC165B-9384-4386-98B4-B38580D44BFC}"/>
                </a:ext>
              </a:extLst>
            </p:cNvPr>
            <p:cNvSpPr txBox="1"/>
            <p:nvPr/>
          </p:nvSpPr>
          <p:spPr>
            <a:xfrm>
              <a:off x="33012" y="55978"/>
              <a:ext cx="3972576" cy="610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kern="1200" dirty="0"/>
                <a:t>Eligibility issues identified during meeting are often not adjudicated</a:t>
              </a:r>
            </a:p>
          </p:txBody>
        </p:sp>
      </p:grpSp>
      <p:sp>
        <p:nvSpPr>
          <p:cNvPr id="28" name="Content Placeholder 7">
            <a:extLst>
              <a:ext uri="{FF2B5EF4-FFF2-40B4-BE49-F238E27FC236}">
                <a16:creationId xmlns:a16="http://schemas.microsoft.com/office/drawing/2014/main" id="{F527CD9E-D89F-439C-B961-9974DE33DE24}"/>
              </a:ext>
            </a:extLst>
          </p:cNvPr>
          <p:cNvSpPr txBox="1">
            <a:spLocks/>
          </p:cNvSpPr>
          <p:nvPr/>
        </p:nvSpPr>
        <p:spPr>
          <a:xfrm>
            <a:off x="6097489" y="1854891"/>
            <a:ext cx="4674054" cy="361837"/>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lvl="1">
              <a:spcBef>
                <a:spcPts val="600"/>
              </a:spcBef>
            </a:pPr>
            <a:r>
              <a:rPr lang="en-US" sz="1600" dirty="0"/>
              <a:t>Staff are reluctant to report issues for adjudication</a:t>
            </a:r>
          </a:p>
        </p:txBody>
      </p:sp>
      <p:grpSp>
        <p:nvGrpSpPr>
          <p:cNvPr id="29" name="Group 28">
            <a:extLst>
              <a:ext uri="{FF2B5EF4-FFF2-40B4-BE49-F238E27FC236}">
                <a16:creationId xmlns:a16="http://schemas.microsoft.com/office/drawing/2014/main" id="{C1AD0E37-1AE4-4EB7-B40D-7262C5045C16}"/>
              </a:ext>
            </a:extLst>
          </p:cNvPr>
          <p:cNvGrpSpPr/>
          <p:nvPr/>
        </p:nvGrpSpPr>
        <p:grpSpPr>
          <a:xfrm>
            <a:off x="6117376" y="2250867"/>
            <a:ext cx="4756916" cy="676260"/>
            <a:chOff x="0" y="980746"/>
            <a:chExt cx="4038600" cy="676260"/>
          </a:xfrm>
        </p:grpSpPr>
        <p:sp>
          <p:nvSpPr>
            <p:cNvPr id="30" name="Rectangle: Rounded Corners 29">
              <a:extLst>
                <a:ext uri="{FF2B5EF4-FFF2-40B4-BE49-F238E27FC236}">
                  <a16:creationId xmlns:a16="http://schemas.microsoft.com/office/drawing/2014/main" id="{16D304D7-7768-4AB8-8E41-69271F78EDCA}"/>
                </a:ext>
              </a:extLst>
            </p:cNvPr>
            <p:cNvSpPr/>
            <p:nvPr/>
          </p:nvSpPr>
          <p:spPr>
            <a:xfrm>
              <a:off x="0" y="980746"/>
              <a:ext cx="4038600" cy="6762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ectangle: Rounded Corners 4">
              <a:extLst>
                <a:ext uri="{FF2B5EF4-FFF2-40B4-BE49-F238E27FC236}">
                  <a16:creationId xmlns:a16="http://schemas.microsoft.com/office/drawing/2014/main" id="{E823AB92-F90B-41FA-BF64-A909E87C98ED}"/>
                </a:ext>
              </a:extLst>
            </p:cNvPr>
            <p:cNvSpPr txBox="1"/>
            <p:nvPr/>
          </p:nvSpPr>
          <p:spPr>
            <a:xfrm>
              <a:off x="33012" y="1013758"/>
              <a:ext cx="3972576" cy="610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kern="1200" dirty="0"/>
                <a:t>With COVID onset, service delivery changed dramatically </a:t>
              </a:r>
            </a:p>
          </p:txBody>
        </p:sp>
      </p:grpSp>
      <p:sp>
        <p:nvSpPr>
          <p:cNvPr id="32" name="Content Placeholder 7">
            <a:extLst>
              <a:ext uri="{FF2B5EF4-FFF2-40B4-BE49-F238E27FC236}">
                <a16:creationId xmlns:a16="http://schemas.microsoft.com/office/drawing/2014/main" id="{42C2A56A-2E40-42DC-911C-4CDA9CFACE87}"/>
              </a:ext>
            </a:extLst>
          </p:cNvPr>
          <p:cNvSpPr txBox="1">
            <a:spLocks/>
          </p:cNvSpPr>
          <p:nvPr/>
        </p:nvSpPr>
        <p:spPr>
          <a:xfrm>
            <a:off x="6102112" y="2995599"/>
            <a:ext cx="4493974" cy="915700"/>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lvl="1">
              <a:spcBef>
                <a:spcPts val="600"/>
              </a:spcBef>
            </a:pPr>
            <a:r>
              <a:rPr lang="en-US" sz="1600" dirty="0"/>
              <a:t>Decreases in number of participants served</a:t>
            </a:r>
          </a:p>
          <a:p>
            <a:pPr marL="230188" lvl="1">
              <a:spcBef>
                <a:spcPts val="600"/>
              </a:spcBef>
            </a:pPr>
            <a:r>
              <a:rPr lang="en-US" sz="1600" dirty="0"/>
              <a:t>Rapid shift to remote and virtual services to maintain or restore ability to provide services</a:t>
            </a:r>
          </a:p>
        </p:txBody>
      </p:sp>
      <p:sp>
        <p:nvSpPr>
          <p:cNvPr id="33" name="Content Placeholder 7">
            <a:extLst>
              <a:ext uri="{FF2B5EF4-FFF2-40B4-BE49-F238E27FC236}">
                <a16:creationId xmlns:a16="http://schemas.microsoft.com/office/drawing/2014/main" id="{2E43E75F-B32F-4184-ACF4-CD743936D30E}"/>
              </a:ext>
            </a:extLst>
          </p:cNvPr>
          <p:cNvSpPr txBox="1">
            <a:spLocks/>
          </p:cNvSpPr>
          <p:nvPr/>
        </p:nvSpPr>
        <p:spPr>
          <a:xfrm>
            <a:off x="946258" y="4501119"/>
            <a:ext cx="4433465" cy="1216198"/>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lvl="1">
              <a:spcBef>
                <a:spcPts val="600"/>
              </a:spcBef>
            </a:pPr>
            <a:r>
              <a:rPr lang="en-US" sz="1600" dirty="0"/>
              <a:t>Strategies to enhance reemployment services</a:t>
            </a:r>
          </a:p>
          <a:p>
            <a:pPr marL="230188" lvl="1">
              <a:spcBef>
                <a:spcPts val="600"/>
              </a:spcBef>
            </a:pPr>
            <a:r>
              <a:rPr lang="en-US" sz="1600" dirty="0"/>
              <a:t>Changes to criteria to select UI claimants for RESEA</a:t>
            </a:r>
          </a:p>
        </p:txBody>
      </p:sp>
      <p:grpSp>
        <p:nvGrpSpPr>
          <p:cNvPr id="34" name="Group 33">
            <a:extLst>
              <a:ext uri="{FF2B5EF4-FFF2-40B4-BE49-F238E27FC236}">
                <a16:creationId xmlns:a16="http://schemas.microsoft.com/office/drawing/2014/main" id="{14322DFA-F89A-40FC-9390-EFF00C98FFBC}"/>
              </a:ext>
            </a:extLst>
          </p:cNvPr>
          <p:cNvGrpSpPr/>
          <p:nvPr/>
        </p:nvGrpSpPr>
        <p:grpSpPr>
          <a:xfrm>
            <a:off x="6129118" y="3931387"/>
            <a:ext cx="4745174" cy="676260"/>
            <a:chOff x="0" y="2290426"/>
            <a:chExt cx="4038600" cy="676260"/>
          </a:xfrm>
        </p:grpSpPr>
        <p:sp>
          <p:nvSpPr>
            <p:cNvPr id="35" name="Rectangle: Rounded Corners 34">
              <a:extLst>
                <a:ext uri="{FF2B5EF4-FFF2-40B4-BE49-F238E27FC236}">
                  <a16:creationId xmlns:a16="http://schemas.microsoft.com/office/drawing/2014/main" id="{032A52D9-2779-4BB2-A516-04A2B22CA964}"/>
                </a:ext>
              </a:extLst>
            </p:cNvPr>
            <p:cNvSpPr/>
            <p:nvPr/>
          </p:nvSpPr>
          <p:spPr>
            <a:xfrm>
              <a:off x="0" y="2290426"/>
              <a:ext cx="4038600" cy="6762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tangle: Rounded Corners 4">
              <a:extLst>
                <a:ext uri="{FF2B5EF4-FFF2-40B4-BE49-F238E27FC236}">
                  <a16:creationId xmlns:a16="http://schemas.microsoft.com/office/drawing/2014/main" id="{694438DE-B81C-48D9-81F7-EC1F98EEA5C7}"/>
                </a:ext>
              </a:extLst>
            </p:cNvPr>
            <p:cNvSpPr txBox="1"/>
            <p:nvPr/>
          </p:nvSpPr>
          <p:spPr>
            <a:xfrm>
              <a:off x="33012" y="2323438"/>
              <a:ext cx="3972576" cy="610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kern="1200" dirty="0"/>
                <a:t>Most states are making progress toward launching evaluations</a:t>
              </a:r>
            </a:p>
          </p:txBody>
        </p:sp>
      </p:grpSp>
      <p:sp>
        <p:nvSpPr>
          <p:cNvPr id="37" name="Content Placeholder 7">
            <a:extLst>
              <a:ext uri="{FF2B5EF4-FFF2-40B4-BE49-F238E27FC236}">
                <a16:creationId xmlns:a16="http://schemas.microsoft.com/office/drawing/2014/main" id="{9D855008-74FC-433A-9D27-CC2C42425635}"/>
              </a:ext>
            </a:extLst>
          </p:cNvPr>
          <p:cNvSpPr txBox="1">
            <a:spLocks/>
          </p:cNvSpPr>
          <p:nvPr/>
        </p:nvSpPr>
        <p:spPr>
          <a:xfrm>
            <a:off x="6092872" y="4648890"/>
            <a:ext cx="4745174" cy="1171748"/>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lvl="1">
              <a:spcBef>
                <a:spcPts val="600"/>
              </a:spcBef>
            </a:pPr>
            <a:r>
              <a:rPr lang="en-US" sz="1600" dirty="0"/>
              <a:t>Interest exists in testing various components and strategies</a:t>
            </a:r>
          </a:p>
          <a:p>
            <a:pPr marL="230188" lvl="1">
              <a:spcBef>
                <a:spcPts val="600"/>
              </a:spcBef>
            </a:pPr>
            <a:r>
              <a:rPr lang="en-US" sz="1600" dirty="0"/>
              <a:t>Challenges exist to implementing those evaluations</a:t>
            </a:r>
          </a:p>
        </p:txBody>
      </p:sp>
    </p:spTree>
    <p:extLst>
      <p:ext uri="{BB962C8B-B14F-4D97-AF65-F5344CB8AC3E}">
        <p14:creationId xmlns:p14="http://schemas.microsoft.com/office/powerpoint/2010/main" val="218821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19</a:t>
            </a:fld>
            <a:endParaRPr lang="en-US" dirty="0"/>
          </a:p>
        </p:txBody>
      </p:sp>
      <p:sp>
        <p:nvSpPr>
          <p:cNvPr id="3" name="Title 2"/>
          <p:cNvSpPr>
            <a:spLocks noGrp="1"/>
          </p:cNvSpPr>
          <p:nvPr>
            <p:ph type="title"/>
          </p:nvPr>
        </p:nvSpPr>
        <p:spPr/>
        <p:txBody>
          <a:bodyPr/>
          <a:lstStyle/>
          <a:p>
            <a:r>
              <a:rPr lang="en-US" dirty="0"/>
              <a:t>Outline</a:t>
            </a:r>
          </a:p>
        </p:txBody>
      </p:sp>
      <p:sp>
        <p:nvSpPr>
          <p:cNvPr id="5" name="Content Placeholder 2">
            <a:extLst>
              <a:ext uri="{FF2B5EF4-FFF2-40B4-BE49-F238E27FC236}">
                <a16:creationId xmlns:a16="http://schemas.microsoft.com/office/drawing/2014/main" id="{08871F84-3852-4F2F-BBBB-C84C63A82B70}"/>
              </a:ext>
            </a:extLst>
          </p:cNvPr>
          <p:cNvSpPr txBox="1">
            <a:spLocks/>
          </p:cNvSpPr>
          <p:nvPr/>
        </p:nvSpPr>
        <p:spPr>
          <a:xfrm>
            <a:off x="951345" y="1315605"/>
            <a:ext cx="4419551" cy="3688556"/>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Background</a:t>
            </a:r>
          </a:p>
          <a:p>
            <a:r>
              <a:rPr lang="en-US" sz="2800" b="1" i="1" dirty="0">
                <a:solidFill>
                  <a:schemeClr val="accent2"/>
                </a:solidFill>
              </a:rPr>
              <a:t>Program Design &amp; Implementation Findings</a:t>
            </a:r>
          </a:p>
          <a:p>
            <a:r>
              <a:rPr lang="en-US" sz="2800" dirty="0"/>
              <a:t>Findings on COVID Responses</a:t>
            </a:r>
          </a:p>
          <a:p>
            <a:r>
              <a:rPr lang="en-US" sz="2800" dirty="0"/>
              <a:t>Areas for evidence-building</a:t>
            </a:r>
          </a:p>
          <a:p>
            <a:r>
              <a:rPr lang="en-US" sz="2800" dirty="0"/>
              <a:t>Discussion</a:t>
            </a:r>
          </a:p>
        </p:txBody>
      </p:sp>
      <p:sp>
        <p:nvSpPr>
          <p:cNvPr id="6" name="Content Placeholder 5">
            <a:extLst>
              <a:ext uri="{FF2B5EF4-FFF2-40B4-BE49-F238E27FC236}">
                <a16:creationId xmlns:a16="http://schemas.microsoft.com/office/drawing/2014/main" id="{9FC784A7-1B49-46B9-B849-CE784BD46737}"/>
              </a:ext>
            </a:extLst>
          </p:cNvPr>
          <p:cNvSpPr txBox="1">
            <a:spLocks/>
          </p:cNvSpPr>
          <p:nvPr/>
        </p:nvSpPr>
        <p:spPr>
          <a:xfrm>
            <a:off x="6123725" y="1356592"/>
            <a:ext cx="4945328" cy="4203699"/>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342900">
              <a:spcBef>
                <a:spcPts val="600"/>
              </a:spcBef>
              <a:spcAft>
                <a:spcPts val="600"/>
              </a:spcAft>
              <a:buClr>
                <a:srgbClr val="9E1C30"/>
              </a:buClr>
              <a:buFont typeface="+mj-lt"/>
              <a:buAutoNum type="arabicPeriod"/>
            </a:pPr>
            <a:r>
              <a:rPr lang="en-US" i="1" dirty="0"/>
              <a:t>RESEA extent and focus</a:t>
            </a:r>
          </a:p>
          <a:p>
            <a:pPr lvl="1" indent="-342900">
              <a:spcBef>
                <a:spcPts val="600"/>
              </a:spcBef>
              <a:spcAft>
                <a:spcPts val="600"/>
              </a:spcAft>
              <a:buClr>
                <a:srgbClr val="9E1C30"/>
              </a:buClr>
              <a:buFont typeface="+mj-lt"/>
              <a:buAutoNum type="arabicPeriod"/>
            </a:pPr>
            <a:r>
              <a:rPr lang="en-US" i="1" dirty="0"/>
              <a:t>Integration with the broader workforce system</a:t>
            </a:r>
          </a:p>
          <a:p>
            <a:pPr lvl="1" indent="-342900">
              <a:spcBef>
                <a:spcPts val="600"/>
              </a:spcBef>
              <a:spcAft>
                <a:spcPts val="600"/>
              </a:spcAft>
              <a:buClr>
                <a:srgbClr val="9E1C30"/>
              </a:buClr>
              <a:buFont typeface="+mj-lt"/>
              <a:buAutoNum type="arabicPeriod"/>
            </a:pPr>
            <a:r>
              <a:rPr lang="en-US" i="1" dirty="0"/>
              <a:t>Delivering reemployment services</a:t>
            </a:r>
          </a:p>
          <a:p>
            <a:pPr lvl="1" indent="-342900">
              <a:spcBef>
                <a:spcPts val="600"/>
              </a:spcBef>
              <a:spcAft>
                <a:spcPts val="600"/>
              </a:spcAft>
              <a:buClr>
                <a:srgbClr val="9E1C30"/>
              </a:buClr>
              <a:buFont typeface="+mj-lt"/>
              <a:buAutoNum type="arabicPeriod"/>
            </a:pPr>
            <a:r>
              <a:rPr lang="en-US" i="1" dirty="0"/>
              <a:t>Strengthening program integrity</a:t>
            </a:r>
          </a:p>
          <a:p>
            <a:pPr lvl="1" indent="-342900">
              <a:spcBef>
                <a:spcPts val="600"/>
              </a:spcBef>
              <a:spcAft>
                <a:spcPts val="600"/>
              </a:spcAft>
              <a:buClr>
                <a:srgbClr val="9E1C30"/>
              </a:buClr>
              <a:buFont typeface="+mj-lt"/>
              <a:buAutoNum type="arabicPeriod"/>
            </a:pPr>
            <a:r>
              <a:rPr lang="en-US" i="1" dirty="0"/>
              <a:t>Promoting attendance at mandated meetings</a:t>
            </a:r>
          </a:p>
          <a:p>
            <a:pPr lvl="1" indent="-342900">
              <a:spcBef>
                <a:spcPts val="600"/>
              </a:spcBef>
              <a:spcAft>
                <a:spcPts val="600"/>
              </a:spcAft>
              <a:buClr>
                <a:srgbClr val="9E1C30"/>
              </a:buClr>
              <a:buFont typeface="+mj-lt"/>
              <a:buAutoNum type="arabicPeriod"/>
            </a:pPr>
            <a:r>
              <a:rPr lang="en-US" i="1" dirty="0"/>
              <a:t>Claimant selection </a:t>
            </a:r>
          </a:p>
          <a:p>
            <a:pPr marL="342900" lvl="1" indent="0">
              <a:buFont typeface="Wingdings 3" panose="05040102010807070707" pitchFamily="18" charset="2"/>
              <a:buNone/>
            </a:pPr>
            <a:endParaRPr lang="en-US" i="1" dirty="0"/>
          </a:p>
          <a:p>
            <a:endParaRPr lang="en-US" dirty="0"/>
          </a:p>
        </p:txBody>
      </p:sp>
    </p:spTree>
    <p:extLst>
      <p:ext uri="{BB962C8B-B14F-4D97-AF65-F5344CB8AC3E}">
        <p14:creationId xmlns:p14="http://schemas.microsoft.com/office/powerpoint/2010/main" val="36546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RESEA Program</a:t>
            </a:r>
            <a:br>
              <a:rPr lang="en-US" dirty="0"/>
            </a:br>
            <a:r>
              <a:rPr lang="en-US" dirty="0"/>
              <a:t>Strategies: State and</a:t>
            </a:r>
            <a:br>
              <a:rPr lang="en-US" dirty="0"/>
            </a:br>
            <a:r>
              <a:rPr lang="en-US" dirty="0"/>
              <a:t>Local Implementation</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April 25, 2022</a:t>
            </a:r>
          </a:p>
        </p:txBody>
      </p:sp>
      <p:grpSp>
        <p:nvGrpSpPr>
          <p:cNvPr id="8" name="Group 7">
            <a:extLst>
              <a:ext uri="{FF2B5EF4-FFF2-40B4-BE49-F238E27FC236}">
                <a16:creationId xmlns:a16="http://schemas.microsoft.com/office/drawing/2014/main" id="{9B04F330-8D65-4EE2-9A42-B24F093B3069}"/>
              </a:ext>
            </a:extLst>
          </p:cNvPr>
          <p:cNvGrpSpPr/>
          <p:nvPr/>
        </p:nvGrpSpPr>
        <p:grpSpPr>
          <a:xfrm>
            <a:off x="5967662" y="5553780"/>
            <a:ext cx="5951145" cy="846148"/>
            <a:chOff x="0" y="0"/>
            <a:chExt cx="4845050" cy="746807"/>
          </a:xfrm>
        </p:grpSpPr>
        <p:sp>
          <p:nvSpPr>
            <p:cNvPr id="10" name="Rectangle 9">
              <a:extLst>
                <a:ext uri="{FF2B5EF4-FFF2-40B4-BE49-F238E27FC236}">
                  <a16:creationId xmlns:a16="http://schemas.microsoft.com/office/drawing/2014/main" id="{5AE0B1CC-64B0-419F-8154-825D0E857A30}"/>
                </a:ext>
              </a:extLst>
            </p:cNvPr>
            <p:cNvSpPr/>
            <p:nvPr/>
          </p:nvSpPr>
          <p:spPr>
            <a:xfrm>
              <a:off x="0" y="0"/>
              <a:ext cx="4845050" cy="746807"/>
            </a:xfrm>
            <a:prstGeom prst="rect">
              <a:avLst/>
            </a:prstGeom>
            <a:solidFill>
              <a:sysClr val="window" lastClr="FFFFFF">
                <a:lumMod val="95000"/>
                <a:alpha val="84000"/>
              </a:sysClr>
            </a:solidFill>
            <a:ln>
              <a:solidFill>
                <a:sysClr val="windowText" lastClr="000000"/>
              </a:solidFill>
            </a:ln>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 </a:t>
              </a:r>
              <a:endPar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11" name="Text Box 36">
              <a:extLst>
                <a:ext uri="{FF2B5EF4-FFF2-40B4-BE49-F238E27FC236}">
                  <a16:creationId xmlns:a16="http://schemas.microsoft.com/office/drawing/2014/main" id="{E1C227BC-0D5E-4278-B4F0-BF8470A82D1C}"/>
                </a:ext>
              </a:extLst>
            </p:cNvPr>
            <p:cNvSpPr txBox="1"/>
            <p:nvPr/>
          </p:nvSpPr>
          <p:spPr>
            <a:xfrm>
              <a:off x="1962985" y="67335"/>
              <a:ext cx="2791067" cy="6116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900"/>
                </a:spcAft>
                <a:buClrTx/>
                <a:buSzTx/>
                <a:buFontTx/>
                <a:buNone/>
                <a:tabLst/>
                <a:defRPr/>
              </a:pPr>
              <a:r>
                <a:rPr kumimoji="0" lang="en-US" sz="800" b="0"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This webinar was prepared for the U.S. Department of Labor (DOL), Chief Evaluation Office by Abt Associates under Contract # 1605DC-18-A-0037. The views expressed are those of the authors and should not be attributed to DOL, nor does mention of trade names, commercial products, or organizations imply endorsement of same by the U.S. Government.</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pic>
        <p:nvPicPr>
          <p:cNvPr id="12" name="Picture 11">
            <a:extLst>
              <a:ext uri="{FF2B5EF4-FFF2-40B4-BE49-F238E27FC236}">
                <a16:creationId xmlns:a16="http://schemas.microsoft.com/office/drawing/2014/main" id="{16A5A379-B4CA-4050-B1BF-41BFEB5D60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4337" y="5796227"/>
            <a:ext cx="2009775" cy="352425"/>
          </a:xfrm>
          <a:prstGeom prst="rect">
            <a:avLst/>
          </a:prstGeom>
          <a:noFill/>
          <a:ln>
            <a:noFill/>
          </a:ln>
        </p:spPr>
      </p:pic>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dirty="0"/>
          </a:p>
        </p:txBody>
      </p:sp>
      <p:sp>
        <p:nvSpPr>
          <p:cNvPr id="3" name="Title 2"/>
          <p:cNvSpPr>
            <a:spLocks noGrp="1"/>
          </p:cNvSpPr>
          <p:nvPr>
            <p:ph type="title"/>
          </p:nvPr>
        </p:nvSpPr>
        <p:spPr/>
        <p:txBody>
          <a:bodyPr/>
          <a:lstStyle/>
          <a:p>
            <a:r>
              <a:rPr lang="en-US" dirty="0"/>
              <a:t>1. RESEA Extent and Focus</a:t>
            </a:r>
          </a:p>
        </p:txBody>
      </p:sp>
      <p:sp>
        <p:nvSpPr>
          <p:cNvPr id="8" name="Content Placeholder 7">
            <a:extLst>
              <a:ext uri="{FF2B5EF4-FFF2-40B4-BE49-F238E27FC236}">
                <a16:creationId xmlns:a16="http://schemas.microsoft.com/office/drawing/2014/main" id="{BE3CEB5F-8DCE-427F-93B0-CD1014A3746B}"/>
              </a:ext>
            </a:extLst>
          </p:cNvPr>
          <p:cNvSpPr txBox="1">
            <a:spLocks/>
          </p:cNvSpPr>
          <p:nvPr/>
        </p:nvSpPr>
        <p:spPr>
          <a:xfrm>
            <a:off x="635267" y="1165811"/>
            <a:ext cx="5340659" cy="508258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1473"/>
            <a:r>
              <a:rPr lang="en-US" sz="2800" dirty="0">
                <a:solidFill>
                  <a:schemeClr val="accent5"/>
                </a:solidFill>
              </a:rPr>
              <a:t>Context</a:t>
            </a:r>
          </a:p>
          <a:p>
            <a:pPr marL="738188" lvl="1" indent="-342900"/>
            <a:r>
              <a:rPr lang="en-US" sz="2600" dirty="0"/>
              <a:t>RESEA has become a permanent program and funding has increased over time ($81m in 2015 to $150m in 2019</a:t>
            </a:r>
          </a:p>
          <a:p>
            <a:pPr marL="351473"/>
            <a:r>
              <a:rPr lang="en-US" sz="2800" dirty="0">
                <a:solidFill>
                  <a:schemeClr val="accent5"/>
                </a:solidFill>
              </a:rPr>
              <a:t>Findings</a:t>
            </a:r>
            <a:endParaRPr lang="en-US" sz="2800" strike="sngStrike" dirty="0">
              <a:solidFill>
                <a:schemeClr val="accent5"/>
              </a:solidFill>
            </a:endParaRPr>
          </a:p>
          <a:p>
            <a:pPr marL="684213" lvl="1" indent="-342900"/>
            <a:r>
              <a:rPr lang="en-US" sz="2600" dirty="0"/>
              <a:t>RESEA funding has grown more than # of claimants served (2015 TO 2019):</a:t>
            </a:r>
          </a:p>
          <a:p>
            <a:pPr marL="1257300" lvl="2" indent="-342900"/>
            <a:r>
              <a:rPr lang="en-US" sz="2400" dirty="0"/>
              <a:t>More states (44 to 51)</a:t>
            </a:r>
          </a:p>
          <a:p>
            <a:pPr marL="1257300" lvl="2" indent="-342900"/>
            <a:r>
              <a:rPr lang="en-US" sz="2400" dirty="0"/>
              <a:t>Increased # of claimants scheduled (1.05m to 1.17m)</a:t>
            </a:r>
          </a:p>
          <a:p>
            <a:pPr marL="341313" lvl="1" indent="0">
              <a:spcBef>
                <a:spcPts val="1800"/>
              </a:spcBef>
              <a:buNone/>
            </a:pPr>
            <a:r>
              <a:rPr lang="en-US" sz="2600" dirty="0">
                <a:solidFill>
                  <a:schemeClr val="bg1"/>
                </a:solidFill>
              </a:rPr>
              <a:t>Large variation in staff time per meeting</a:t>
            </a:r>
          </a:p>
          <a:p>
            <a:pPr marL="341313" lvl="1" indent="0">
              <a:spcBef>
                <a:spcPts val="1800"/>
              </a:spcBef>
              <a:buNone/>
            </a:pPr>
            <a:r>
              <a:rPr lang="en-US" sz="2600" b="1" dirty="0">
                <a:solidFill>
                  <a:schemeClr val="bg1"/>
                </a:solidFill>
              </a:rPr>
              <a:t>Most RESEA staff time is spent on reemployment services</a:t>
            </a:r>
          </a:p>
          <a:p>
            <a:pPr marL="341313" lvl="1" indent="0">
              <a:spcBef>
                <a:spcPts val="1800"/>
              </a:spcBef>
              <a:buNone/>
            </a:pPr>
            <a:r>
              <a:rPr lang="en-US" sz="2600" dirty="0">
                <a:solidFill>
                  <a:schemeClr val="bg1"/>
                </a:solidFill>
              </a:rPr>
              <a:t>States that spend more time on eligibility assessment also tend to spend more time on reemployment services</a:t>
            </a:r>
          </a:p>
          <a:p>
            <a:pPr marL="0" indent="0">
              <a:buNone/>
            </a:pPr>
            <a:endParaRPr lang="en-US" dirty="0"/>
          </a:p>
        </p:txBody>
      </p:sp>
    </p:spTree>
    <p:extLst>
      <p:ext uri="{BB962C8B-B14F-4D97-AF65-F5344CB8AC3E}">
        <p14:creationId xmlns:p14="http://schemas.microsoft.com/office/powerpoint/2010/main" val="3939482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dirty="0"/>
          </a:p>
        </p:txBody>
      </p:sp>
      <p:sp>
        <p:nvSpPr>
          <p:cNvPr id="3" name="Title 2"/>
          <p:cNvSpPr>
            <a:spLocks noGrp="1"/>
          </p:cNvSpPr>
          <p:nvPr>
            <p:ph type="title"/>
          </p:nvPr>
        </p:nvSpPr>
        <p:spPr/>
        <p:txBody>
          <a:bodyPr/>
          <a:lstStyle/>
          <a:p>
            <a:r>
              <a:rPr lang="en-US" dirty="0"/>
              <a:t>1. RESEA Extent and Focus</a:t>
            </a:r>
          </a:p>
        </p:txBody>
      </p:sp>
      <p:sp>
        <p:nvSpPr>
          <p:cNvPr id="4" name="TextBox 3">
            <a:extLst>
              <a:ext uri="{FF2B5EF4-FFF2-40B4-BE49-F238E27FC236}">
                <a16:creationId xmlns:a16="http://schemas.microsoft.com/office/drawing/2014/main" id="{34C2D481-52F2-4EA7-ABDF-4735931FBC35}"/>
              </a:ext>
            </a:extLst>
          </p:cNvPr>
          <p:cNvSpPr txBox="1"/>
          <p:nvPr/>
        </p:nvSpPr>
        <p:spPr>
          <a:xfrm>
            <a:off x="6784135" y="1165811"/>
            <a:ext cx="4392677" cy="369332"/>
          </a:xfrm>
          <a:prstGeom prst="rect">
            <a:avLst/>
          </a:prstGeom>
          <a:noFill/>
        </p:spPr>
        <p:txBody>
          <a:bodyPr wrap="none" rtlCol="0">
            <a:spAutoFit/>
          </a:bodyPr>
          <a:lstStyle/>
          <a:p>
            <a:r>
              <a:rPr lang="en-US" b="1" dirty="0"/>
              <a:t>Planned staff time per initial RESEA meeting</a:t>
            </a:r>
          </a:p>
        </p:txBody>
      </p:sp>
      <p:graphicFrame>
        <p:nvGraphicFramePr>
          <p:cNvPr id="7" name="Chart 6">
            <a:extLst>
              <a:ext uri="{FF2B5EF4-FFF2-40B4-BE49-F238E27FC236}">
                <a16:creationId xmlns:a16="http://schemas.microsoft.com/office/drawing/2014/main" id="{006F733E-FB1D-4379-AD2E-55339C25A0BA}"/>
              </a:ext>
            </a:extLst>
          </p:cNvPr>
          <p:cNvGraphicFramePr/>
          <p:nvPr>
            <p:extLst>
              <p:ext uri="{D42A27DB-BD31-4B8C-83A1-F6EECF244321}">
                <p14:modId xmlns:p14="http://schemas.microsoft.com/office/powerpoint/2010/main" val="1828381047"/>
              </p:ext>
            </p:extLst>
          </p:nvPr>
        </p:nvGraphicFramePr>
        <p:xfrm>
          <a:off x="6673303" y="1868362"/>
          <a:ext cx="4591289" cy="3454401"/>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a:extLst>
              <a:ext uri="{FF2B5EF4-FFF2-40B4-BE49-F238E27FC236}">
                <a16:creationId xmlns:a16="http://schemas.microsoft.com/office/drawing/2014/main" id="{861757EA-6819-45FB-8566-308F19FC60F2}"/>
              </a:ext>
            </a:extLst>
          </p:cNvPr>
          <p:cNvSpPr txBox="1">
            <a:spLocks/>
          </p:cNvSpPr>
          <p:nvPr/>
        </p:nvSpPr>
        <p:spPr>
          <a:xfrm>
            <a:off x="616017" y="1165811"/>
            <a:ext cx="5359909" cy="508258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1473"/>
            <a:r>
              <a:rPr lang="en-US" sz="2800" dirty="0">
                <a:solidFill>
                  <a:schemeClr val="accent5"/>
                </a:solidFill>
              </a:rPr>
              <a:t>Context</a:t>
            </a:r>
          </a:p>
          <a:p>
            <a:pPr marL="738188" lvl="1" indent="-342900"/>
            <a:r>
              <a:rPr lang="en-US" sz="2600" dirty="0"/>
              <a:t>RESEA has become a permanent program and funding has increased over time ($81m in 2015 to $150m in 2019</a:t>
            </a:r>
          </a:p>
          <a:p>
            <a:pPr marL="351473"/>
            <a:r>
              <a:rPr lang="en-US" sz="2800" dirty="0">
                <a:solidFill>
                  <a:schemeClr val="accent5"/>
                </a:solidFill>
              </a:rPr>
              <a:t>Findings</a:t>
            </a:r>
            <a:endParaRPr lang="en-US" sz="2800" strike="sngStrike" dirty="0">
              <a:solidFill>
                <a:schemeClr val="accent5"/>
              </a:solidFill>
            </a:endParaRPr>
          </a:p>
          <a:p>
            <a:pPr marL="684213" lvl="1" indent="-342900"/>
            <a:r>
              <a:rPr lang="en-US" sz="2600" dirty="0"/>
              <a:t>RESEA funding has grown more than # of claimants served (2015 TO 2019):</a:t>
            </a:r>
          </a:p>
          <a:p>
            <a:pPr marL="1257300" lvl="2" indent="-342900"/>
            <a:r>
              <a:rPr lang="en-US" sz="2400" dirty="0"/>
              <a:t>More states (44 to 51)</a:t>
            </a:r>
          </a:p>
          <a:p>
            <a:pPr marL="1257300" lvl="2" indent="-342900"/>
            <a:r>
              <a:rPr lang="en-US" sz="2400" dirty="0"/>
              <a:t>Increased # of claimants scheduled (1.05m to 1.17m)</a:t>
            </a:r>
          </a:p>
          <a:p>
            <a:pPr marL="684213" lvl="1" indent="-342900">
              <a:spcBef>
                <a:spcPts val="1800"/>
              </a:spcBef>
            </a:pPr>
            <a:r>
              <a:rPr lang="en-US" sz="2600" b="1" dirty="0"/>
              <a:t>Large variation in staff time per meeting</a:t>
            </a:r>
          </a:p>
          <a:p>
            <a:pPr marL="341313" lvl="1" indent="0">
              <a:spcBef>
                <a:spcPts val="1800"/>
              </a:spcBef>
              <a:buNone/>
            </a:pPr>
            <a:r>
              <a:rPr lang="en-US" sz="2600" b="1" dirty="0">
                <a:solidFill>
                  <a:schemeClr val="bg1"/>
                </a:solidFill>
              </a:rPr>
              <a:t>Most RESEA staff time is spent on reemployment services</a:t>
            </a:r>
          </a:p>
          <a:p>
            <a:pPr marL="341313" lvl="1" indent="0">
              <a:spcBef>
                <a:spcPts val="1800"/>
              </a:spcBef>
              <a:buNone/>
            </a:pPr>
            <a:r>
              <a:rPr lang="en-US" sz="2600" dirty="0">
                <a:solidFill>
                  <a:schemeClr val="bg1"/>
                </a:solidFill>
              </a:rPr>
              <a:t>States that spend more time on eligibility assessment also tend to spend more time on reemployment services</a:t>
            </a:r>
          </a:p>
          <a:p>
            <a:pPr marL="0" indent="0">
              <a:buNone/>
            </a:pPr>
            <a:endParaRPr lang="en-US" dirty="0"/>
          </a:p>
        </p:txBody>
      </p:sp>
    </p:spTree>
    <p:extLst>
      <p:ext uri="{BB962C8B-B14F-4D97-AF65-F5344CB8AC3E}">
        <p14:creationId xmlns:p14="http://schemas.microsoft.com/office/powerpoint/2010/main" val="105635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dirty="0"/>
          </a:p>
        </p:txBody>
      </p:sp>
      <p:sp>
        <p:nvSpPr>
          <p:cNvPr id="3" name="Title 2"/>
          <p:cNvSpPr>
            <a:spLocks noGrp="1"/>
          </p:cNvSpPr>
          <p:nvPr>
            <p:ph type="title"/>
          </p:nvPr>
        </p:nvSpPr>
        <p:spPr/>
        <p:txBody>
          <a:bodyPr/>
          <a:lstStyle/>
          <a:p>
            <a:r>
              <a:rPr lang="en-US" dirty="0"/>
              <a:t>1. RESEA Extent and Focus</a:t>
            </a:r>
          </a:p>
        </p:txBody>
      </p:sp>
      <p:sp>
        <p:nvSpPr>
          <p:cNvPr id="12" name="Content Placeholder 7">
            <a:extLst>
              <a:ext uri="{FF2B5EF4-FFF2-40B4-BE49-F238E27FC236}">
                <a16:creationId xmlns:a16="http://schemas.microsoft.com/office/drawing/2014/main" id="{9CB406C8-2F55-457B-8FAE-F56C9A9BFF57}"/>
              </a:ext>
            </a:extLst>
          </p:cNvPr>
          <p:cNvSpPr txBox="1">
            <a:spLocks/>
          </p:cNvSpPr>
          <p:nvPr/>
        </p:nvSpPr>
        <p:spPr>
          <a:xfrm>
            <a:off x="625643" y="1165811"/>
            <a:ext cx="5350284" cy="508258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1473"/>
            <a:r>
              <a:rPr lang="en-US" sz="2800" dirty="0">
                <a:solidFill>
                  <a:schemeClr val="accent5"/>
                </a:solidFill>
              </a:rPr>
              <a:t>Context</a:t>
            </a:r>
          </a:p>
          <a:p>
            <a:pPr marL="738188" lvl="1" indent="-342900"/>
            <a:r>
              <a:rPr lang="en-US" sz="2600" dirty="0"/>
              <a:t>RESEA has become a permanent program and funding has increased over time ($81m in 2015 to $150m in 2019</a:t>
            </a:r>
          </a:p>
          <a:p>
            <a:pPr marL="351473"/>
            <a:r>
              <a:rPr lang="en-US" sz="2800" dirty="0">
                <a:solidFill>
                  <a:schemeClr val="accent5"/>
                </a:solidFill>
              </a:rPr>
              <a:t>Findings</a:t>
            </a:r>
            <a:endParaRPr lang="en-US" sz="2800" strike="sngStrike" dirty="0">
              <a:solidFill>
                <a:schemeClr val="accent5"/>
              </a:solidFill>
            </a:endParaRPr>
          </a:p>
          <a:p>
            <a:pPr marL="684213" lvl="1" indent="-342900"/>
            <a:r>
              <a:rPr lang="en-US" sz="2600" dirty="0"/>
              <a:t>RESEA funding has grown more than # of claimants served (2015 TO 2019):</a:t>
            </a:r>
          </a:p>
          <a:p>
            <a:pPr marL="1257300" lvl="2" indent="-342900"/>
            <a:r>
              <a:rPr lang="en-US" sz="2400" dirty="0"/>
              <a:t>More states (44 to 51)</a:t>
            </a:r>
          </a:p>
          <a:p>
            <a:pPr marL="1257300" lvl="2" indent="-342900"/>
            <a:r>
              <a:rPr lang="en-US" sz="2400" dirty="0"/>
              <a:t>Increased # of claimants scheduled (1.05m to 1.17m)</a:t>
            </a:r>
          </a:p>
          <a:p>
            <a:pPr marL="684213" lvl="1" indent="-342900">
              <a:spcBef>
                <a:spcPts val="1800"/>
              </a:spcBef>
            </a:pPr>
            <a:r>
              <a:rPr lang="en-US" sz="2600" dirty="0"/>
              <a:t>Large variation in staff time per meeting</a:t>
            </a:r>
          </a:p>
          <a:p>
            <a:pPr marL="684213" lvl="1" indent="-342900">
              <a:spcBef>
                <a:spcPts val="1800"/>
              </a:spcBef>
            </a:pPr>
            <a:r>
              <a:rPr lang="en-US" sz="2600" b="1" dirty="0"/>
              <a:t>Most RESEA staff time is spent on reemployment services</a:t>
            </a:r>
          </a:p>
          <a:p>
            <a:pPr marL="684213" lvl="1" indent="-342900">
              <a:spcBef>
                <a:spcPts val="1800"/>
              </a:spcBef>
            </a:pPr>
            <a:r>
              <a:rPr lang="en-US" sz="2600" dirty="0"/>
              <a:t>States that spend more time on eligibility assessment also tend to spend more time on reemployment services</a:t>
            </a:r>
          </a:p>
          <a:p>
            <a:pPr marL="0" indent="0">
              <a:buNone/>
            </a:pPr>
            <a:endParaRPr lang="en-US" dirty="0"/>
          </a:p>
        </p:txBody>
      </p:sp>
      <p:graphicFrame>
        <p:nvGraphicFramePr>
          <p:cNvPr id="9" name="Chart 8">
            <a:extLst>
              <a:ext uri="{FF2B5EF4-FFF2-40B4-BE49-F238E27FC236}">
                <a16:creationId xmlns:a16="http://schemas.microsoft.com/office/drawing/2014/main" id="{F23483A6-B2E1-4BD7-B77B-06546883BCAD}"/>
              </a:ext>
            </a:extLst>
          </p:cNvPr>
          <p:cNvGraphicFramePr>
            <a:graphicFrameLocks/>
          </p:cNvGraphicFramePr>
          <p:nvPr>
            <p:extLst>
              <p:ext uri="{D42A27DB-BD31-4B8C-83A1-F6EECF244321}">
                <p14:modId xmlns:p14="http://schemas.microsoft.com/office/powerpoint/2010/main" val="3699964539"/>
              </p:ext>
            </p:extLst>
          </p:nvPr>
        </p:nvGraphicFramePr>
        <p:xfrm>
          <a:off x="6795436" y="1068532"/>
          <a:ext cx="4589242" cy="48317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6601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dirty="0"/>
          </a:p>
        </p:txBody>
      </p:sp>
      <p:sp>
        <p:nvSpPr>
          <p:cNvPr id="3" name="Title 2"/>
          <p:cNvSpPr>
            <a:spLocks noGrp="1"/>
          </p:cNvSpPr>
          <p:nvPr>
            <p:ph type="title"/>
          </p:nvPr>
        </p:nvSpPr>
        <p:spPr/>
        <p:txBody>
          <a:bodyPr/>
          <a:lstStyle/>
          <a:p>
            <a:r>
              <a:rPr lang="en-US" dirty="0"/>
              <a:t>2. Program Integration</a:t>
            </a:r>
          </a:p>
        </p:txBody>
      </p:sp>
      <p:sp>
        <p:nvSpPr>
          <p:cNvPr id="6" name="Content Placeholder 5">
            <a:extLst>
              <a:ext uri="{FF2B5EF4-FFF2-40B4-BE49-F238E27FC236}">
                <a16:creationId xmlns:a16="http://schemas.microsoft.com/office/drawing/2014/main" id="{F53D5254-788F-45AF-A85D-CB6056460B04}"/>
              </a:ext>
            </a:extLst>
          </p:cNvPr>
          <p:cNvSpPr txBox="1">
            <a:spLocks/>
          </p:cNvSpPr>
          <p:nvPr/>
        </p:nvSpPr>
        <p:spPr>
          <a:xfrm>
            <a:off x="615949" y="1273761"/>
            <a:ext cx="5621221" cy="4654599"/>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9E1C30"/>
                </a:solidFill>
              </a:rPr>
              <a:t>Context—Statutory goals include:</a:t>
            </a:r>
          </a:p>
          <a:p>
            <a:pPr lvl="1"/>
            <a:r>
              <a:rPr lang="en-US" sz="1600" i="1" dirty="0"/>
              <a:t>“To promote alignment with the broader vision of WIOA of increased program integration…”; and </a:t>
            </a:r>
          </a:p>
          <a:p>
            <a:pPr lvl="1"/>
            <a:r>
              <a:rPr lang="en-US" sz="1600" i="1" dirty="0"/>
              <a:t>“To establish RESEA as an entry point for UC claimants into other workforce system partner programs.</a:t>
            </a:r>
          </a:p>
          <a:p>
            <a:r>
              <a:rPr lang="en-US" sz="2400" dirty="0">
                <a:solidFill>
                  <a:srgbClr val="9E1C30"/>
                </a:solidFill>
              </a:rPr>
              <a:t>Findings on Integration Strategies</a:t>
            </a:r>
          </a:p>
          <a:p>
            <a:pPr lvl="1"/>
            <a:r>
              <a:rPr lang="en-US" sz="1800" dirty="0"/>
              <a:t>All RESEA programs co-locate in AJCs</a:t>
            </a:r>
          </a:p>
          <a:p>
            <a:pPr lvl="2"/>
            <a:r>
              <a:rPr lang="en-US" sz="1400" dirty="0"/>
              <a:t>Facilitates cross-program staff collaboration </a:t>
            </a:r>
          </a:p>
          <a:p>
            <a:pPr lvl="2"/>
            <a:r>
              <a:rPr lang="en-US" sz="1400" dirty="0"/>
              <a:t>Puts claimants in proximity to partner services</a:t>
            </a:r>
          </a:p>
          <a:p>
            <a:pPr lvl="1"/>
            <a:r>
              <a:rPr lang="en-US" sz="1800" b="1" dirty="0"/>
              <a:t>Many states use partner program staff (ES/WIOA) to conduct RESEA meetings</a:t>
            </a:r>
          </a:p>
          <a:p>
            <a:pPr lvl="1"/>
            <a:r>
              <a:rPr lang="en-US" sz="1800" dirty="0"/>
              <a:t>Some states have integrated data systems</a:t>
            </a:r>
          </a:p>
          <a:p>
            <a:pPr lvl="2"/>
            <a:r>
              <a:rPr lang="en-US" sz="1400" dirty="0"/>
              <a:t>Staff report that data integration is challenging, but helpful</a:t>
            </a:r>
            <a:endParaRPr lang="en-US" sz="1000" dirty="0"/>
          </a:p>
        </p:txBody>
      </p:sp>
      <p:graphicFrame>
        <p:nvGraphicFramePr>
          <p:cNvPr id="8" name="Content Placeholder 3">
            <a:extLst>
              <a:ext uri="{FF2B5EF4-FFF2-40B4-BE49-F238E27FC236}">
                <a16:creationId xmlns:a16="http://schemas.microsoft.com/office/drawing/2014/main" id="{6BDC6B0D-1412-4101-A05E-0689D823FE5B}"/>
              </a:ext>
            </a:extLst>
          </p:cNvPr>
          <p:cNvGraphicFramePr>
            <a:graphicFrameLocks/>
          </p:cNvGraphicFramePr>
          <p:nvPr>
            <p:extLst>
              <p:ext uri="{D42A27DB-BD31-4B8C-83A1-F6EECF244321}">
                <p14:modId xmlns:p14="http://schemas.microsoft.com/office/powerpoint/2010/main" val="4140113188"/>
              </p:ext>
            </p:extLst>
          </p:nvPr>
        </p:nvGraphicFramePr>
        <p:xfrm>
          <a:off x="6997566" y="1273760"/>
          <a:ext cx="4061860" cy="40778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0802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dirty="0"/>
          </a:p>
        </p:txBody>
      </p:sp>
      <p:sp>
        <p:nvSpPr>
          <p:cNvPr id="3" name="Title 2"/>
          <p:cNvSpPr>
            <a:spLocks noGrp="1"/>
          </p:cNvSpPr>
          <p:nvPr>
            <p:ph type="title"/>
          </p:nvPr>
        </p:nvSpPr>
        <p:spPr/>
        <p:txBody>
          <a:bodyPr/>
          <a:lstStyle/>
          <a:p>
            <a:r>
              <a:rPr lang="en-US" dirty="0"/>
              <a:t>3. Reemployment Services: Few Changes Made</a:t>
            </a:r>
          </a:p>
        </p:txBody>
      </p:sp>
      <p:sp>
        <p:nvSpPr>
          <p:cNvPr id="5" name="TextBox 4">
            <a:extLst>
              <a:ext uri="{FF2B5EF4-FFF2-40B4-BE49-F238E27FC236}">
                <a16:creationId xmlns:a16="http://schemas.microsoft.com/office/drawing/2014/main" id="{548C32C6-0762-47AC-9512-A0A66968A07A}"/>
              </a:ext>
            </a:extLst>
          </p:cNvPr>
          <p:cNvSpPr txBox="1"/>
          <p:nvPr/>
        </p:nvSpPr>
        <p:spPr>
          <a:xfrm>
            <a:off x="6821074" y="1206936"/>
            <a:ext cx="4190998" cy="584775"/>
          </a:xfrm>
          <a:prstGeom prst="rect">
            <a:avLst/>
          </a:prstGeom>
          <a:noFill/>
        </p:spPr>
        <p:txBody>
          <a:bodyPr wrap="square" rtlCol="0">
            <a:spAutoFit/>
          </a:bodyPr>
          <a:lstStyle/>
          <a:p>
            <a:pPr algn="ctr"/>
            <a:r>
              <a:rPr lang="en-US" sz="1600" b="1" dirty="0"/>
              <a:t>Program changes </a:t>
            </a:r>
            <a:r>
              <a:rPr lang="en-US" sz="1600" b="1" i="1" dirty="0"/>
              <a:t>made</a:t>
            </a:r>
            <a:r>
              <a:rPr lang="en-US" sz="1600" b="1" dirty="0"/>
              <a:t> in FY19/20 in response to 2018 statutory and guidance changes</a:t>
            </a:r>
          </a:p>
        </p:txBody>
      </p:sp>
      <p:graphicFrame>
        <p:nvGraphicFramePr>
          <p:cNvPr id="8" name="Chart 7">
            <a:extLst>
              <a:ext uri="{FF2B5EF4-FFF2-40B4-BE49-F238E27FC236}">
                <a16:creationId xmlns:a16="http://schemas.microsoft.com/office/drawing/2014/main" id="{50FBE0B2-D664-4474-A494-833148D93E2D}"/>
              </a:ext>
            </a:extLst>
          </p:cNvPr>
          <p:cNvGraphicFramePr/>
          <p:nvPr>
            <p:extLst>
              <p:ext uri="{D42A27DB-BD31-4B8C-83A1-F6EECF244321}">
                <p14:modId xmlns:p14="http://schemas.microsoft.com/office/powerpoint/2010/main" val="765409915"/>
              </p:ext>
            </p:extLst>
          </p:nvPr>
        </p:nvGraphicFramePr>
        <p:xfrm>
          <a:off x="6708809" y="1896177"/>
          <a:ext cx="4533498" cy="385010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5">
            <a:extLst>
              <a:ext uri="{FF2B5EF4-FFF2-40B4-BE49-F238E27FC236}">
                <a16:creationId xmlns:a16="http://schemas.microsoft.com/office/drawing/2014/main" id="{0479DC12-0EDE-4235-90D0-84DCF4311620}"/>
              </a:ext>
            </a:extLst>
          </p:cNvPr>
          <p:cNvSpPr txBox="1">
            <a:spLocks/>
          </p:cNvSpPr>
          <p:nvPr/>
        </p:nvSpPr>
        <p:spPr>
          <a:xfrm>
            <a:off x="717550" y="1386038"/>
            <a:ext cx="5378450" cy="44564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9E1C30"/>
                </a:solidFill>
              </a:rPr>
              <a:t>Context</a:t>
            </a:r>
          </a:p>
          <a:p>
            <a:pPr lvl="1"/>
            <a:r>
              <a:rPr lang="en-US" sz="1800" dirty="0"/>
              <a:t>DOL encouraged innovative service delivery, including more intensive services</a:t>
            </a:r>
          </a:p>
          <a:p>
            <a:r>
              <a:rPr lang="en-US" sz="2000" dirty="0">
                <a:solidFill>
                  <a:srgbClr val="9E1C30"/>
                </a:solidFill>
              </a:rPr>
              <a:t>Findings</a:t>
            </a:r>
          </a:p>
          <a:p>
            <a:pPr lvl="1"/>
            <a:r>
              <a:rPr lang="en-US" sz="1800" dirty="0"/>
              <a:t>States report that services remain largely similar to REA</a:t>
            </a:r>
          </a:p>
          <a:p>
            <a:pPr lvl="2"/>
            <a:r>
              <a:rPr lang="en-US" sz="1400" b="1" dirty="0"/>
              <a:t>Before pandemic, 15 (of 43) states reported making changes since 2018</a:t>
            </a:r>
          </a:p>
          <a:p>
            <a:pPr marL="914400" lvl="2" indent="0">
              <a:buNone/>
            </a:pPr>
            <a:r>
              <a:rPr lang="en-US" sz="1400" dirty="0">
                <a:solidFill>
                  <a:schemeClr val="bg1"/>
                </a:solidFill>
              </a:rPr>
              <a:t>But more states (21 to 43) had changes planned</a:t>
            </a:r>
          </a:p>
          <a:p>
            <a:pPr marL="457200" lvl="1" indent="0">
              <a:buNone/>
            </a:pPr>
            <a:r>
              <a:rPr lang="en-US" sz="1600" dirty="0">
                <a:solidFill>
                  <a:schemeClr val="bg1"/>
                </a:solidFill>
              </a:rPr>
              <a:t>Staff reported some unique strategies, such as:</a:t>
            </a:r>
          </a:p>
          <a:p>
            <a:pPr marL="914400" lvl="2" indent="0">
              <a:buNone/>
            </a:pPr>
            <a:r>
              <a:rPr lang="en-US" sz="1400" dirty="0">
                <a:solidFill>
                  <a:schemeClr val="bg1"/>
                </a:solidFill>
              </a:rPr>
              <a:t>“Your Employment Search” Guide</a:t>
            </a:r>
          </a:p>
          <a:p>
            <a:pPr marL="914400" lvl="2" indent="0">
              <a:buNone/>
            </a:pPr>
            <a:r>
              <a:rPr lang="en-US" sz="1400" dirty="0">
                <a:solidFill>
                  <a:schemeClr val="bg1"/>
                </a:solidFill>
              </a:rPr>
              <a:t>What’s Next” card</a:t>
            </a:r>
          </a:p>
          <a:p>
            <a:pPr marL="457200" lvl="1" indent="0">
              <a:buNone/>
            </a:pPr>
            <a:r>
              <a:rPr lang="en-US" sz="1600" b="1" dirty="0">
                <a:solidFill>
                  <a:schemeClr val="bg1"/>
                </a:solidFill>
              </a:rPr>
              <a:t>To make referrals to partners more effective, staff in two states cite the value of “warm handoffs” to partner staff</a:t>
            </a:r>
          </a:p>
        </p:txBody>
      </p:sp>
      <p:sp>
        <p:nvSpPr>
          <p:cNvPr id="10" name="TextBox 9">
            <a:extLst>
              <a:ext uri="{FF2B5EF4-FFF2-40B4-BE49-F238E27FC236}">
                <a16:creationId xmlns:a16="http://schemas.microsoft.com/office/drawing/2014/main" id="{A0F7C8A1-4905-42E6-85C5-43A2A9A50849}"/>
              </a:ext>
            </a:extLst>
          </p:cNvPr>
          <p:cNvSpPr txBox="1"/>
          <p:nvPr/>
        </p:nvSpPr>
        <p:spPr>
          <a:xfrm>
            <a:off x="7386079" y="5969301"/>
            <a:ext cx="2845575" cy="230832"/>
          </a:xfrm>
          <a:prstGeom prst="rect">
            <a:avLst/>
          </a:prstGeom>
          <a:noFill/>
        </p:spPr>
        <p:txBody>
          <a:bodyPr wrap="square" rtlCol="0">
            <a:spAutoFit/>
          </a:bodyPr>
          <a:lstStyle/>
          <a:p>
            <a:r>
              <a:rPr lang="en-US" sz="900" i="1" dirty="0"/>
              <a:t>Source: Wave 1 RESEA Survey, February-mid-March 2022</a:t>
            </a:r>
          </a:p>
        </p:txBody>
      </p:sp>
    </p:spTree>
    <p:extLst>
      <p:ext uri="{BB962C8B-B14F-4D97-AF65-F5344CB8AC3E}">
        <p14:creationId xmlns:p14="http://schemas.microsoft.com/office/powerpoint/2010/main" val="2456901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dirty="0"/>
          </a:p>
        </p:txBody>
      </p:sp>
      <p:sp>
        <p:nvSpPr>
          <p:cNvPr id="3" name="Title 2"/>
          <p:cNvSpPr>
            <a:spLocks noGrp="1"/>
          </p:cNvSpPr>
          <p:nvPr>
            <p:ph type="title"/>
          </p:nvPr>
        </p:nvSpPr>
        <p:spPr/>
        <p:txBody>
          <a:bodyPr/>
          <a:lstStyle/>
          <a:p>
            <a:r>
              <a:rPr lang="en-US" dirty="0"/>
              <a:t>3. Reemployment Services: Changes Planned</a:t>
            </a:r>
          </a:p>
        </p:txBody>
      </p:sp>
      <p:sp>
        <p:nvSpPr>
          <p:cNvPr id="5" name="TextBox 4">
            <a:extLst>
              <a:ext uri="{FF2B5EF4-FFF2-40B4-BE49-F238E27FC236}">
                <a16:creationId xmlns:a16="http://schemas.microsoft.com/office/drawing/2014/main" id="{548C32C6-0762-47AC-9512-A0A66968A07A}"/>
              </a:ext>
            </a:extLst>
          </p:cNvPr>
          <p:cNvSpPr txBox="1"/>
          <p:nvPr/>
        </p:nvSpPr>
        <p:spPr>
          <a:xfrm>
            <a:off x="6792199" y="1149190"/>
            <a:ext cx="4190998" cy="584775"/>
          </a:xfrm>
          <a:prstGeom prst="rect">
            <a:avLst/>
          </a:prstGeom>
          <a:noFill/>
        </p:spPr>
        <p:txBody>
          <a:bodyPr wrap="square" rtlCol="0">
            <a:spAutoFit/>
          </a:bodyPr>
          <a:lstStyle/>
          <a:p>
            <a:pPr algn="ctr"/>
            <a:r>
              <a:rPr lang="en-US" sz="1600" b="1" dirty="0"/>
              <a:t>Program changes </a:t>
            </a:r>
            <a:r>
              <a:rPr lang="en-US" sz="1600" b="1" i="1" dirty="0"/>
              <a:t>planned</a:t>
            </a:r>
            <a:r>
              <a:rPr lang="en-US" sz="1600" b="1" dirty="0"/>
              <a:t> in response to 2018 statutory and guidance changes</a:t>
            </a:r>
          </a:p>
        </p:txBody>
      </p:sp>
      <p:graphicFrame>
        <p:nvGraphicFramePr>
          <p:cNvPr id="9" name="Chart 8">
            <a:extLst>
              <a:ext uri="{FF2B5EF4-FFF2-40B4-BE49-F238E27FC236}">
                <a16:creationId xmlns:a16="http://schemas.microsoft.com/office/drawing/2014/main" id="{7B48538A-B301-4177-8A4D-9624D8DD8FFE}"/>
              </a:ext>
            </a:extLst>
          </p:cNvPr>
          <p:cNvGraphicFramePr/>
          <p:nvPr>
            <p:extLst>
              <p:ext uri="{D42A27DB-BD31-4B8C-83A1-F6EECF244321}">
                <p14:modId xmlns:p14="http://schemas.microsoft.com/office/powerpoint/2010/main" val="2169726472"/>
              </p:ext>
            </p:extLst>
          </p:nvPr>
        </p:nvGraphicFramePr>
        <p:xfrm>
          <a:off x="6792199" y="1820591"/>
          <a:ext cx="4478984" cy="3850326"/>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5">
            <a:extLst>
              <a:ext uri="{FF2B5EF4-FFF2-40B4-BE49-F238E27FC236}">
                <a16:creationId xmlns:a16="http://schemas.microsoft.com/office/drawing/2014/main" id="{CE862B89-30D0-4A20-833B-5C5E5898888C}"/>
              </a:ext>
            </a:extLst>
          </p:cNvPr>
          <p:cNvSpPr txBox="1">
            <a:spLocks/>
          </p:cNvSpPr>
          <p:nvPr/>
        </p:nvSpPr>
        <p:spPr>
          <a:xfrm>
            <a:off x="717550" y="1386038"/>
            <a:ext cx="5378450" cy="44564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9E1C30"/>
                </a:solidFill>
              </a:rPr>
              <a:t>Context</a:t>
            </a:r>
          </a:p>
          <a:p>
            <a:pPr lvl="1"/>
            <a:r>
              <a:rPr lang="en-US" sz="1800" dirty="0"/>
              <a:t>DOL encouraged innovative service delivery, including more intensive services</a:t>
            </a:r>
          </a:p>
          <a:p>
            <a:r>
              <a:rPr lang="en-US" sz="2000" dirty="0">
                <a:solidFill>
                  <a:srgbClr val="9E1C30"/>
                </a:solidFill>
              </a:rPr>
              <a:t>Findings</a:t>
            </a:r>
          </a:p>
          <a:p>
            <a:pPr lvl="1"/>
            <a:r>
              <a:rPr lang="en-US" sz="1800" dirty="0"/>
              <a:t>States report that services remain largely similar to REA</a:t>
            </a:r>
          </a:p>
          <a:p>
            <a:pPr lvl="2"/>
            <a:r>
              <a:rPr lang="en-US" sz="1400" dirty="0"/>
              <a:t>Before pandemic, 15 (of 43) states reported making changes since 2018</a:t>
            </a:r>
          </a:p>
          <a:p>
            <a:pPr lvl="2"/>
            <a:r>
              <a:rPr lang="en-US" sz="1400" b="1" dirty="0">
                <a:solidFill>
                  <a:schemeClr val="tx1"/>
                </a:solidFill>
              </a:rPr>
              <a:t>But more states (21 of 43) had changes planned</a:t>
            </a:r>
          </a:p>
          <a:p>
            <a:pPr marL="457200" lvl="1" indent="0">
              <a:buNone/>
            </a:pPr>
            <a:r>
              <a:rPr lang="en-US" sz="1600" dirty="0">
                <a:solidFill>
                  <a:schemeClr val="bg1"/>
                </a:solidFill>
              </a:rPr>
              <a:t>Staff reported some unique strategies, such as:</a:t>
            </a:r>
          </a:p>
          <a:p>
            <a:pPr marL="914400" lvl="2" indent="0">
              <a:buNone/>
            </a:pPr>
            <a:r>
              <a:rPr lang="en-US" sz="1400" dirty="0">
                <a:solidFill>
                  <a:schemeClr val="bg1"/>
                </a:solidFill>
              </a:rPr>
              <a:t>“Your Employment Search” Guide</a:t>
            </a:r>
          </a:p>
          <a:p>
            <a:pPr marL="914400" lvl="2" indent="0">
              <a:buNone/>
            </a:pPr>
            <a:r>
              <a:rPr lang="en-US" sz="1400" dirty="0">
                <a:solidFill>
                  <a:schemeClr val="bg1"/>
                </a:solidFill>
              </a:rPr>
              <a:t>What’s Next” card</a:t>
            </a:r>
          </a:p>
          <a:p>
            <a:pPr marL="457200" lvl="1" indent="0">
              <a:buNone/>
            </a:pPr>
            <a:r>
              <a:rPr lang="en-US" sz="1600" b="1" dirty="0">
                <a:solidFill>
                  <a:schemeClr val="bg1"/>
                </a:solidFill>
              </a:rPr>
              <a:t>To make referrals to partners more effective, staff in two states cite the value of “warm handoffs” to partner staff</a:t>
            </a:r>
          </a:p>
        </p:txBody>
      </p:sp>
      <p:sp>
        <p:nvSpPr>
          <p:cNvPr id="11" name="TextBox 10">
            <a:extLst>
              <a:ext uri="{FF2B5EF4-FFF2-40B4-BE49-F238E27FC236}">
                <a16:creationId xmlns:a16="http://schemas.microsoft.com/office/drawing/2014/main" id="{76FFFA48-590E-4A3D-BDC8-571A79FA8852}"/>
              </a:ext>
            </a:extLst>
          </p:cNvPr>
          <p:cNvSpPr txBox="1"/>
          <p:nvPr/>
        </p:nvSpPr>
        <p:spPr>
          <a:xfrm>
            <a:off x="7386079" y="5969301"/>
            <a:ext cx="2845575" cy="230832"/>
          </a:xfrm>
          <a:prstGeom prst="rect">
            <a:avLst/>
          </a:prstGeom>
          <a:noFill/>
        </p:spPr>
        <p:txBody>
          <a:bodyPr wrap="square" rtlCol="0">
            <a:spAutoFit/>
          </a:bodyPr>
          <a:lstStyle/>
          <a:p>
            <a:r>
              <a:rPr lang="en-US" sz="900" i="1" dirty="0"/>
              <a:t>Source: Wave 1 RESEA Survey, February-mid-March 2022</a:t>
            </a:r>
          </a:p>
        </p:txBody>
      </p:sp>
    </p:spTree>
    <p:extLst>
      <p:ext uri="{BB962C8B-B14F-4D97-AF65-F5344CB8AC3E}">
        <p14:creationId xmlns:p14="http://schemas.microsoft.com/office/powerpoint/2010/main" val="2573280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26</a:t>
            </a:fld>
            <a:endParaRPr lang="en-US" dirty="0"/>
          </a:p>
        </p:txBody>
      </p:sp>
      <p:sp>
        <p:nvSpPr>
          <p:cNvPr id="3" name="Title 2"/>
          <p:cNvSpPr>
            <a:spLocks noGrp="1"/>
          </p:cNvSpPr>
          <p:nvPr>
            <p:ph type="title"/>
          </p:nvPr>
        </p:nvSpPr>
        <p:spPr/>
        <p:txBody>
          <a:bodyPr/>
          <a:lstStyle/>
          <a:p>
            <a:r>
              <a:rPr lang="en-US" dirty="0"/>
              <a:t>3. Reemployment Services: Assessment Example</a:t>
            </a:r>
          </a:p>
        </p:txBody>
      </p:sp>
      <p:sp>
        <p:nvSpPr>
          <p:cNvPr id="8" name="Content Placeholder 9">
            <a:extLst>
              <a:ext uri="{FF2B5EF4-FFF2-40B4-BE49-F238E27FC236}">
                <a16:creationId xmlns:a16="http://schemas.microsoft.com/office/drawing/2014/main" id="{D05D4216-3C9C-44E8-A909-BDAF7AF81405}"/>
              </a:ext>
            </a:extLst>
          </p:cNvPr>
          <p:cNvSpPr txBox="1">
            <a:spLocks/>
          </p:cNvSpPr>
          <p:nvPr/>
        </p:nvSpPr>
        <p:spPr>
          <a:xfrm>
            <a:off x="6535555" y="1508125"/>
            <a:ext cx="4504622" cy="4257408"/>
          </a:xfrm>
          <a:prstGeom prst="rect">
            <a:avLst/>
          </a:prstGeom>
          <a:solidFill>
            <a:schemeClr val="tx2">
              <a:lumMod val="10000"/>
              <a:lumOff val="9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625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dk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dk1"/>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dk1"/>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Aft>
                <a:spcPts val="600"/>
              </a:spcAft>
              <a:buFont typeface="Wingdings 3" panose="05040102010807070707" pitchFamily="18" charset="2"/>
              <a:buNone/>
            </a:pPr>
            <a:endParaRPr lang="en-US" sz="800" b="1" u="sng" dirty="0">
              <a:solidFill>
                <a:srgbClr val="9E1C30"/>
              </a:solidFill>
            </a:endParaRPr>
          </a:p>
          <a:p>
            <a:pPr marL="0" indent="0" algn="ctr">
              <a:spcBef>
                <a:spcPts val="0"/>
              </a:spcBef>
              <a:spcAft>
                <a:spcPts val="600"/>
              </a:spcAft>
              <a:buFont typeface="Wingdings 3" panose="05040102010807070707" pitchFamily="18" charset="2"/>
              <a:buNone/>
            </a:pPr>
            <a:r>
              <a:rPr lang="en-US" sz="3200" b="1" u="sng" dirty="0">
                <a:solidFill>
                  <a:srgbClr val="9E1C30"/>
                </a:solidFill>
              </a:rPr>
              <a:t>YES Guide</a:t>
            </a:r>
          </a:p>
          <a:p>
            <a:r>
              <a:rPr lang="en-US" sz="3200" dirty="0"/>
              <a:t>Three steps to improving claimants’ job hunt: </a:t>
            </a:r>
          </a:p>
          <a:p>
            <a:pPr lvl="1"/>
            <a:r>
              <a:rPr lang="en-US" sz="2600" dirty="0"/>
              <a:t>Step 1. Score claimants on:  </a:t>
            </a:r>
          </a:p>
          <a:p>
            <a:pPr marL="1051560" lvl="2"/>
            <a:r>
              <a:rPr lang="en-US" dirty="0"/>
              <a:t>Knowledge of strengths and skills </a:t>
            </a:r>
          </a:p>
          <a:p>
            <a:pPr marL="1051560" lvl="2"/>
            <a:r>
              <a:rPr lang="en-US" dirty="0"/>
              <a:t>Confidence in career direction </a:t>
            </a:r>
          </a:p>
          <a:p>
            <a:pPr marL="1051560" lvl="2"/>
            <a:r>
              <a:rPr lang="en-US" dirty="0"/>
              <a:t>Commitment to &amp; method of job search </a:t>
            </a:r>
          </a:p>
          <a:p>
            <a:pPr marL="1051560" lvl="2"/>
            <a:r>
              <a:rPr lang="en-US" dirty="0"/>
              <a:t>Quality of their resume and cover letter and their job interview tactics </a:t>
            </a:r>
          </a:p>
          <a:p>
            <a:pPr lvl="1"/>
            <a:r>
              <a:rPr lang="en-US" sz="2600" dirty="0"/>
              <a:t>Step 2. Guide interprets the score </a:t>
            </a:r>
          </a:p>
          <a:p>
            <a:pPr lvl="1"/>
            <a:r>
              <a:rPr lang="en-US" sz="2600" dirty="0"/>
              <a:t>Step 3. Offers actions to take to improve in any areas of deficiency </a:t>
            </a:r>
          </a:p>
          <a:p>
            <a:r>
              <a:rPr lang="en-US" sz="3200" dirty="0"/>
              <a:t>Results provide basis for developing a reemployment plan </a:t>
            </a:r>
          </a:p>
        </p:txBody>
      </p:sp>
      <p:sp>
        <p:nvSpPr>
          <p:cNvPr id="6" name="Content Placeholder 5">
            <a:extLst>
              <a:ext uri="{FF2B5EF4-FFF2-40B4-BE49-F238E27FC236}">
                <a16:creationId xmlns:a16="http://schemas.microsoft.com/office/drawing/2014/main" id="{A068227F-2F3C-4B50-A8FD-CC3F991B4878}"/>
              </a:ext>
            </a:extLst>
          </p:cNvPr>
          <p:cNvSpPr txBox="1">
            <a:spLocks/>
          </p:cNvSpPr>
          <p:nvPr/>
        </p:nvSpPr>
        <p:spPr>
          <a:xfrm>
            <a:off x="717550" y="1386038"/>
            <a:ext cx="5378450" cy="44564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9E1C30"/>
                </a:solidFill>
              </a:rPr>
              <a:t>Context</a:t>
            </a:r>
          </a:p>
          <a:p>
            <a:pPr lvl="1"/>
            <a:r>
              <a:rPr lang="en-US" sz="1800" dirty="0"/>
              <a:t>DOL encouraged innovative service delivery, including more intensive services</a:t>
            </a:r>
          </a:p>
          <a:p>
            <a:r>
              <a:rPr lang="en-US" sz="2000" dirty="0">
                <a:solidFill>
                  <a:srgbClr val="9E1C30"/>
                </a:solidFill>
              </a:rPr>
              <a:t>Findings</a:t>
            </a:r>
          </a:p>
          <a:p>
            <a:pPr lvl="1"/>
            <a:r>
              <a:rPr lang="en-US" sz="1800" dirty="0"/>
              <a:t>States report that services remain largely similar to REA</a:t>
            </a:r>
          </a:p>
          <a:p>
            <a:pPr lvl="2"/>
            <a:r>
              <a:rPr lang="en-US" sz="1400" dirty="0"/>
              <a:t>Before pandemic, 15 (of 43) states reported making changes since 2018</a:t>
            </a:r>
          </a:p>
          <a:p>
            <a:pPr lvl="2"/>
            <a:r>
              <a:rPr lang="en-US" sz="1400" dirty="0"/>
              <a:t>But more states (21 of 43) had changes planned</a:t>
            </a:r>
          </a:p>
          <a:p>
            <a:pPr lvl="1"/>
            <a:r>
              <a:rPr lang="en-US" sz="1600" dirty="0"/>
              <a:t>Staff reported some unique strategies, such as:</a:t>
            </a:r>
          </a:p>
          <a:p>
            <a:pPr lvl="2"/>
            <a:r>
              <a:rPr lang="en-US" sz="1400" b="1" dirty="0"/>
              <a:t>“Your Employment Search” Guide</a:t>
            </a:r>
          </a:p>
          <a:p>
            <a:pPr marL="914400" lvl="2" indent="0">
              <a:buNone/>
            </a:pPr>
            <a:r>
              <a:rPr lang="en-US" sz="1400" dirty="0">
                <a:solidFill>
                  <a:schemeClr val="bg1"/>
                </a:solidFill>
              </a:rPr>
              <a:t>What’s Next” card</a:t>
            </a:r>
          </a:p>
          <a:p>
            <a:pPr marL="457200" lvl="1" indent="0">
              <a:buNone/>
            </a:pPr>
            <a:r>
              <a:rPr lang="en-US" sz="1600" b="1" dirty="0">
                <a:solidFill>
                  <a:schemeClr val="bg1"/>
                </a:solidFill>
              </a:rPr>
              <a:t>To make referrals to partners more effective, staff in two states cite the value of “warm handoffs” to partner staff</a:t>
            </a:r>
          </a:p>
        </p:txBody>
      </p:sp>
    </p:spTree>
    <p:extLst>
      <p:ext uri="{BB962C8B-B14F-4D97-AF65-F5344CB8AC3E}">
        <p14:creationId xmlns:p14="http://schemas.microsoft.com/office/powerpoint/2010/main" val="3935598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dirty="0"/>
          </a:p>
        </p:txBody>
      </p:sp>
      <p:sp>
        <p:nvSpPr>
          <p:cNvPr id="3" name="Title 2"/>
          <p:cNvSpPr>
            <a:spLocks noGrp="1"/>
          </p:cNvSpPr>
          <p:nvPr>
            <p:ph type="title"/>
          </p:nvPr>
        </p:nvSpPr>
        <p:spPr/>
        <p:txBody>
          <a:bodyPr/>
          <a:lstStyle/>
          <a:p>
            <a:r>
              <a:rPr lang="en-US" dirty="0"/>
              <a:t>3. Reemployment Services: Assessment Example</a:t>
            </a:r>
          </a:p>
        </p:txBody>
      </p:sp>
      <p:sp>
        <p:nvSpPr>
          <p:cNvPr id="6" name="Content Placeholder 9">
            <a:extLst>
              <a:ext uri="{FF2B5EF4-FFF2-40B4-BE49-F238E27FC236}">
                <a16:creationId xmlns:a16="http://schemas.microsoft.com/office/drawing/2014/main" id="{668434E9-5CAF-4479-8569-D0F77033FFC7}"/>
              </a:ext>
            </a:extLst>
          </p:cNvPr>
          <p:cNvSpPr txBox="1">
            <a:spLocks/>
          </p:cNvSpPr>
          <p:nvPr/>
        </p:nvSpPr>
        <p:spPr>
          <a:xfrm>
            <a:off x="6515099" y="1508125"/>
            <a:ext cx="4592455" cy="4122654"/>
          </a:xfrm>
          <a:prstGeom prst="rect">
            <a:avLst/>
          </a:prstGeom>
          <a:solidFill>
            <a:schemeClr val="tx2">
              <a:lumMod val="10000"/>
              <a:lumOff val="90000"/>
            </a:schemeClr>
          </a:solidFill>
          <a:ln w="6350"/>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550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dk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dk1"/>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dk1"/>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dk1"/>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Aft>
                <a:spcPts val="600"/>
              </a:spcAft>
              <a:buFont typeface="Wingdings 3" panose="05040102010807070707" pitchFamily="18" charset="2"/>
              <a:buNone/>
            </a:pPr>
            <a:endParaRPr lang="en-US" sz="1000" b="1" u="sng" dirty="0">
              <a:solidFill>
                <a:srgbClr val="9E1C30"/>
              </a:solidFill>
            </a:endParaRPr>
          </a:p>
          <a:p>
            <a:pPr marL="0" indent="0" algn="ctr">
              <a:spcBef>
                <a:spcPts val="0"/>
              </a:spcBef>
              <a:spcAft>
                <a:spcPts val="600"/>
              </a:spcAft>
              <a:buFont typeface="Wingdings 3" panose="05040102010807070707" pitchFamily="18" charset="2"/>
              <a:buNone/>
            </a:pPr>
            <a:r>
              <a:rPr lang="en-US" sz="3800" b="1" u="sng" dirty="0">
                <a:solidFill>
                  <a:srgbClr val="9E1C30"/>
                </a:solidFill>
              </a:rPr>
              <a:t>“What’s Next” Card</a:t>
            </a:r>
          </a:p>
          <a:p>
            <a:r>
              <a:rPr lang="en-US" sz="2900" b="1" dirty="0"/>
              <a:t>Physical card</a:t>
            </a:r>
            <a:r>
              <a:rPr lang="en-US" sz="2900" dirty="0"/>
              <a:t> to give to claimant at meeting end</a:t>
            </a:r>
          </a:p>
          <a:p>
            <a:r>
              <a:rPr lang="en-US" sz="2900" b="1" dirty="0"/>
              <a:t>Aim:</a:t>
            </a:r>
            <a:r>
              <a:rPr lang="en-US" sz="2900" dirty="0"/>
              <a:t> Make it easy for claimant to understand and follow through with reemployment plan</a:t>
            </a:r>
          </a:p>
          <a:p>
            <a:r>
              <a:rPr lang="en-US" sz="2900" b="1" dirty="0"/>
              <a:t>Content</a:t>
            </a:r>
            <a:r>
              <a:rPr lang="en-US" sz="2900" dirty="0"/>
              <a:t> is a list of: </a:t>
            </a:r>
          </a:p>
          <a:p>
            <a:pPr lvl="1"/>
            <a:r>
              <a:rPr lang="en-US" sz="2900" dirty="0"/>
              <a:t>All services to be offered at the next service point </a:t>
            </a:r>
          </a:p>
          <a:p>
            <a:pPr lvl="1"/>
            <a:r>
              <a:rPr lang="en-US" sz="2900" dirty="0"/>
              <a:t>Actions the claimant needs to take before receiving further services </a:t>
            </a:r>
          </a:p>
          <a:p>
            <a:pPr lvl="1"/>
            <a:r>
              <a:rPr lang="en-US" sz="2900" dirty="0"/>
              <a:t>At least two specific activities related to reemployment (e.g., computer classes) to accomplish after the meeting </a:t>
            </a:r>
          </a:p>
          <a:p>
            <a:pPr lvl="1"/>
            <a:r>
              <a:rPr lang="en-US" sz="2900" dirty="0"/>
              <a:t>Three steps to improving claimants’ job hunt </a:t>
            </a:r>
            <a:endParaRPr lang="en-US" sz="2600" dirty="0"/>
          </a:p>
        </p:txBody>
      </p:sp>
      <p:sp>
        <p:nvSpPr>
          <p:cNvPr id="8" name="Content Placeholder 5">
            <a:extLst>
              <a:ext uri="{FF2B5EF4-FFF2-40B4-BE49-F238E27FC236}">
                <a16:creationId xmlns:a16="http://schemas.microsoft.com/office/drawing/2014/main" id="{8501A0DD-F1AE-4083-9FA6-C32043273375}"/>
              </a:ext>
            </a:extLst>
          </p:cNvPr>
          <p:cNvSpPr txBox="1">
            <a:spLocks/>
          </p:cNvSpPr>
          <p:nvPr/>
        </p:nvSpPr>
        <p:spPr>
          <a:xfrm>
            <a:off x="717550" y="1386038"/>
            <a:ext cx="5378450" cy="44564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9E1C30"/>
                </a:solidFill>
              </a:rPr>
              <a:t>Context</a:t>
            </a:r>
          </a:p>
          <a:p>
            <a:pPr lvl="1"/>
            <a:r>
              <a:rPr lang="en-US" sz="1800" dirty="0"/>
              <a:t>DOL encouraged innovative service delivery, including more intensive services</a:t>
            </a:r>
          </a:p>
          <a:p>
            <a:r>
              <a:rPr lang="en-US" sz="2000" dirty="0">
                <a:solidFill>
                  <a:srgbClr val="9E1C30"/>
                </a:solidFill>
              </a:rPr>
              <a:t>Findings</a:t>
            </a:r>
          </a:p>
          <a:p>
            <a:pPr lvl="1"/>
            <a:r>
              <a:rPr lang="en-US" sz="1800" dirty="0"/>
              <a:t>States report that services remain largely similar to REA</a:t>
            </a:r>
          </a:p>
          <a:p>
            <a:pPr lvl="2"/>
            <a:r>
              <a:rPr lang="en-US" sz="1400" dirty="0"/>
              <a:t>Before pandemic, 15 (of 43) states reported making changes since 2018</a:t>
            </a:r>
          </a:p>
          <a:p>
            <a:pPr lvl="2"/>
            <a:r>
              <a:rPr lang="en-US" sz="1400" dirty="0"/>
              <a:t>But more states (21 of 43) had changes planned</a:t>
            </a:r>
          </a:p>
          <a:p>
            <a:pPr lvl="1"/>
            <a:r>
              <a:rPr lang="en-US" sz="1600" dirty="0"/>
              <a:t>Staff reported some unique strategies, such as:</a:t>
            </a:r>
          </a:p>
          <a:p>
            <a:pPr lvl="2"/>
            <a:r>
              <a:rPr lang="en-US" sz="1400" dirty="0"/>
              <a:t>“Your Employment Search” Guide</a:t>
            </a:r>
          </a:p>
          <a:p>
            <a:pPr lvl="2"/>
            <a:r>
              <a:rPr lang="en-US" sz="1400" b="1" dirty="0"/>
              <a:t>“What’s Next” card</a:t>
            </a:r>
          </a:p>
          <a:p>
            <a:pPr marL="457200" lvl="1" indent="0">
              <a:buNone/>
            </a:pPr>
            <a:r>
              <a:rPr lang="en-US" sz="1600" b="1" dirty="0">
                <a:solidFill>
                  <a:schemeClr val="bg1"/>
                </a:solidFill>
              </a:rPr>
              <a:t>To make referrals to partners more effective, staff in two states cite the value of “warm handoffs” to partner staff</a:t>
            </a:r>
          </a:p>
        </p:txBody>
      </p:sp>
    </p:spTree>
    <p:extLst>
      <p:ext uri="{BB962C8B-B14F-4D97-AF65-F5344CB8AC3E}">
        <p14:creationId xmlns:p14="http://schemas.microsoft.com/office/powerpoint/2010/main" val="256179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28</a:t>
            </a:fld>
            <a:endParaRPr lang="en-US" dirty="0"/>
          </a:p>
        </p:txBody>
      </p:sp>
      <p:sp>
        <p:nvSpPr>
          <p:cNvPr id="3" name="Title 2"/>
          <p:cNvSpPr>
            <a:spLocks noGrp="1"/>
          </p:cNvSpPr>
          <p:nvPr>
            <p:ph type="title"/>
          </p:nvPr>
        </p:nvSpPr>
        <p:spPr/>
        <p:txBody>
          <a:bodyPr/>
          <a:lstStyle/>
          <a:p>
            <a:r>
              <a:rPr lang="en-US" dirty="0"/>
              <a:t>3. Reemployment Services: Referrals</a:t>
            </a:r>
          </a:p>
        </p:txBody>
      </p:sp>
      <p:sp>
        <p:nvSpPr>
          <p:cNvPr id="7" name="Content Placeholder 5">
            <a:extLst>
              <a:ext uri="{FF2B5EF4-FFF2-40B4-BE49-F238E27FC236}">
                <a16:creationId xmlns:a16="http://schemas.microsoft.com/office/drawing/2014/main" id="{A9D5236C-7B80-4018-A175-B8F616CE3C26}"/>
              </a:ext>
            </a:extLst>
          </p:cNvPr>
          <p:cNvSpPr txBox="1">
            <a:spLocks/>
          </p:cNvSpPr>
          <p:nvPr/>
        </p:nvSpPr>
        <p:spPr>
          <a:xfrm>
            <a:off x="717550" y="1386038"/>
            <a:ext cx="5378450" cy="44564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9E1C30"/>
                </a:solidFill>
              </a:rPr>
              <a:t>Context</a:t>
            </a:r>
          </a:p>
          <a:p>
            <a:pPr lvl="1"/>
            <a:r>
              <a:rPr lang="en-US" sz="1800" dirty="0"/>
              <a:t>DOL encouraged innovative service delivery, including more intensive services</a:t>
            </a:r>
          </a:p>
          <a:p>
            <a:r>
              <a:rPr lang="en-US" sz="2000" dirty="0">
                <a:solidFill>
                  <a:srgbClr val="9E1C30"/>
                </a:solidFill>
              </a:rPr>
              <a:t>Findings</a:t>
            </a:r>
          </a:p>
          <a:p>
            <a:pPr lvl="1"/>
            <a:r>
              <a:rPr lang="en-US" sz="1800" dirty="0"/>
              <a:t>States report that services remain largely similar to REA</a:t>
            </a:r>
          </a:p>
          <a:p>
            <a:pPr lvl="2"/>
            <a:r>
              <a:rPr lang="en-US" sz="1400" dirty="0"/>
              <a:t>Before pandemic, 15 (of 43) states reported making changes since 2018</a:t>
            </a:r>
          </a:p>
          <a:p>
            <a:pPr lvl="2"/>
            <a:r>
              <a:rPr lang="en-US" sz="1400" dirty="0"/>
              <a:t>But more states (21 or 43) had changes planned</a:t>
            </a:r>
          </a:p>
          <a:p>
            <a:pPr lvl="1"/>
            <a:r>
              <a:rPr lang="en-US" sz="1600" dirty="0"/>
              <a:t>Staff reported some unique strategies, such as:</a:t>
            </a:r>
          </a:p>
          <a:p>
            <a:pPr lvl="2"/>
            <a:r>
              <a:rPr lang="en-US" sz="1400" dirty="0"/>
              <a:t>“Your Employment Search” Guide</a:t>
            </a:r>
          </a:p>
          <a:p>
            <a:pPr lvl="2"/>
            <a:r>
              <a:rPr lang="en-US" sz="1400" dirty="0"/>
              <a:t>What’s Next” card</a:t>
            </a:r>
          </a:p>
          <a:p>
            <a:pPr lvl="1"/>
            <a:r>
              <a:rPr lang="en-US" sz="1600" b="1" dirty="0"/>
              <a:t>To make referrals to partners more effective, staff in two states cite the value of “warm handoffs” to partner staff</a:t>
            </a:r>
          </a:p>
        </p:txBody>
      </p:sp>
      <p:pic>
        <p:nvPicPr>
          <p:cNvPr id="6" name="Graphic 5" descr="Handshake with solid fill">
            <a:extLst>
              <a:ext uri="{FF2B5EF4-FFF2-40B4-BE49-F238E27FC236}">
                <a16:creationId xmlns:a16="http://schemas.microsoft.com/office/drawing/2014/main" id="{C5B14203-98E3-493D-8DDF-800B71B36B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8439" y="1619250"/>
            <a:ext cx="3179618" cy="3179618"/>
          </a:xfrm>
          <a:prstGeom prst="rect">
            <a:avLst/>
          </a:prstGeom>
        </p:spPr>
      </p:pic>
    </p:spTree>
    <p:extLst>
      <p:ext uri="{BB962C8B-B14F-4D97-AF65-F5344CB8AC3E}">
        <p14:creationId xmlns:p14="http://schemas.microsoft.com/office/powerpoint/2010/main" val="3189068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29</a:t>
            </a:fld>
            <a:endParaRPr lang="en-US" dirty="0"/>
          </a:p>
        </p:txBody>
      </p:sp>
      <p:sp>
        <p:nvSpPr>
          <p:cNvPr id="3" name="Title 2"/>
          <p:cNvSpPr>
            <a:spLocks noGrp="1"/>
          </p:cNvSpPr>
          <p:nvPr>
            <p:ph type="title"/>
          </p:nvPr>
        </p:nvSpPr>
        <p:spPr/>
        <p:txBody>
          <a:bodyPr/>
          <a:lstStyle/>
          <a:p>
            <a:r>
              <a:rPr lang="en-US" dirty="0"/>
              <a:t>4. Strengthening Program Integrity</a:t>
            </a:r>
          </a:p>
        </p:txBody>
      </p:sp>
      <p:sp>
        <p:nvSpPr>
          <p:cNvPr id="9" name="Content Placeholder 5">
            <a:extLst>
              <a:ext uri="{FF2B5EF4-FFF2-40B4-BE49-F238E27FC236}">
                <a16:creationId xmlns:a16="http://schemas.microsoft.com/office/drawing/2014/main" id="{B52DB38D-66E0-47C4-BD99-B8BD40B8B005}"/>
              </a:ext>
            </a:extLst>
          </p:cNvPr>
          <p:cNvSpPr txBox="1">
            <a:spLocks/>
          </p:cNvSpPr>
          <p:nvPr/>
        </p:nvSpPr>
        <p:spPr>
          <a:xfrm>
            <a:off x="6892490" y="1658975"/>
            <a:ext cx="3429000" cy="3300390"/>
          </a:xfrm>
          <a:prstGeom prst="rect">
            <a:avLst/>
          </a:prstGeom>
        </p:spPr>
        <p:txBody>
          <a:bodyPr vert="horz" lIns="68580" tIns="34290" rIns="68580" bIns="34290" rtlCol="0">
            <a:normAutofit/>
          </a:bodyPr>
          <a:lstStyle>
            <a:lvl1pPr marL="342900" indent="-342900" algn="l" defTabSz="914400" rtl="0" eaLnBrk="1" latinLnBrk="0" hangingPunct="1">
              <a:spcBef>
                <a:spcPts val="1200"/>
              </a:spcBef>
              <a:buFont typeface="Arial" panose="020B0604020202020204" pitchFamily="34" charset="0"/>
              <a:buChar char="•"/>
              <a:defRPr sz="2400" kern="1200">
                <a:solidFill>
                  <a:schemeClr val="tx1"/>
                </a:solidFill>
                <a:latin typeface="Arial"/>
                <a:ea typeface="+mn-ea"/>
                <a:cs typeface="Arial"/>
              </a:defRPr>
            </a:lvl1pPr>
            <a:lvl2pPr marL="742950" indent="-285750" algn="l" defTabSz="914400" rtl="0" eaLnBrk="1" latinLnBrk="0" hangingPunct="1">
              <a:spcBef>
                <a:spcPts val="600"/>
              </a:spcBef>
              <a:buFont typeface="Arial" panose="020B0604020202020204" pitchFamily="34" charset="0"/>
              <a:buChar char="–"/>
              <a:defRPr sz="2000" kern="1200">
                <a:solidFill>
                  <a:schemeClr val="tx1"/>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a:p>
            <a:pPr marL="0" indent="0">
              <a:buNone/>
            </a:pPr>
            <a:endParaRPr lang="en-US" sz="1800" dirty="0"/>
          </a:p>
          <a:p>
            <a:pPr marL="0" indent="0">
              <a:buNone/>
            </a:pPr>
            <a:r>
              <a:rPr lang="en-US" sz="1800" i="1" dirty="0"/>
              <a:t>“It’s hard being the enforcer, obviously, if you want to have that rapport with your customer. It’s a delicate balance.” </a:t>
            </a:r>
          </a:p>
          <a:p>
            <a:pPr marL="0" indent="0">
              <a:buNone/>
            </a:pPr>
            <a:r>
              <a:rPr lang="en-US" sz="1800" i="1" dirty="0"/>
              <a:t>– Local RESEA staff person</a:t>
            </a:r>
          </a:p>
        </p:txBody>
      </p:sp>
      <p:sp>
        <p:nvSpPr>
          <p:cNvPr id="8" name="Content Placeholder 5">
            <a:extLst>
              <a:ext uri="{FF2B5EF4-FFF2-40B4-BE49-F238E27FC236}">
                <a16:creationId xmlns:a16="http://schemas.microsoft.com/office/drawing/2014/main" id="{2C3D9D5A-B2F3-49A8-BDE7-8750C4657BE6}"/>
              </a:ext>
            </a:extLst>
          </p:cNvPr>
          <p:cNvSpPr txBox="1">
            <a:spLocks/>
          </p:cNvSpPr>
          <p:nvPr/>
        </p:nvSpPr>
        <p:spPr>
          <a:xfrm>
            <a:off x="717550" y="1443789"/>
            <a:ext cx="5211612" cy="453349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400" dirty="0">
                <a:solidFill>
                  <a:srgbClr val="9E1C30"/>
                </a:solidFill>
              </a:rPr>
              <a:t>Context</a:t>
            </a:r>
          </a:p>
          <a:p>
            <a:pPr lvl="1"/>
            <a:r>
              <a:rPr lang="en-US" sz="2600" dirty="0"/>
              <a:t>“To strengthen program integrity and reduce improper UC payments” is a program aim</a:t>
            </a:r>
          </a:p>
          <a:p>
            <a:pPr lvl="1"/>
            <a:r>
              <a:rPr lang="en-US" sz="2600" dirty="0"/>
              <a:t>UIPL requires referring eligibility issue for adjudication</a:t>
            </a:r>
          </a:p>
          <a:p>
            <a:r>
              <a:rPr lang="en-US" sz="3400" dirty="0">
                <a:solidFill>
                  <a:srgbClr val="9E1C30"/>
                </a:solidFill>
              </a:rPr>
              <a:t>Findings</a:t>
            </a:r>
          </a:p>
          <a:p>
            <a:pPr lvl="1"/>
            <a:r>
              <a:rPr lang="en-US" sz="2600" b="1" dirty="0"/>
              <a:t>Staff view EA viewed as in conflict with reemployment services</a:t>
            </a:r>
          </a:p>
          <a:p>
            <a:pPr marL="457200" lvl="1" indent="0">
              <a:buNone/>
            </a:pPr>
            <a:r>
              <a:rPr lang="en-US" sz="2600" b="1" dirty="0">
                <a:solidFill>
                  <a:schemeClr val="bg1"/>
                </a:solidFill>
              </a:rPr>
              <a:t>EA is viewed primarily as to help claimants</a:t>
            </a:r>
          </a:p>
          <a:p>
            <a:pPr marL="457200" lvl="1" indent="0">
              <a:buNone/>
            </a:pPr>
            <a:r>
              <a:rPr lang="en-US" sz="2600" dirty="0">
                <a:solidFill>
                  <a:schemeClr val="bg1"/>
                </a:solidFill>
              </a:rPr>
              <a:t>Referral for adjudication is (at best) inconsistent</a:t>
            </a:r>
          </a:p>
          <a:p>
            <a:pPr marL="914400" lvl="2" indent="0">
              <a:buNone/>
            </a:pPr>
            <a:r>
              <a:rPr lang="en-US" sz="2400" dirty="0">
                <a:solidFill>
                  <a:schemeClr val="bg1"/>
                </a:solidFill>
              </a:rPr>
              <a:t>Staff do not want to send claimants for adjudication</a:t>
            </a:r>
          </a:p>
          <a:p>
            <a:pPr marL="914400" lvl="2" indent="0">
              <a:buNone/>
            </a:pPr>
            <a:r>
              <a:rPr lang="en-US" sz="2400" dirty="0">
                <a:solidFill>
                  <a:schemeClr val="bg1"/>
                </a:solidFill>
              </a:rPr>
              <a:t>Lack of integrated systems can deter reporting of compliance issues</a:t>
            </a:r>
          </a:p>
          <a:p>
            <a:pPr lvl="1"/>
            <a:endParaRPr lang="en-US" sz="2600" b="1" dirty="0"/>
          </a:p>
        </p:txBody>
      </p:sp>
    </p:spTree>
    <p:extLst>
      <p:ext uri="{BB962C8B-B14F-4D97-AF65-F5344CB8AC3E}">
        <p14:creationId xmlns:p14="http://schemas.microsoft.com/office/powerpoint/2010/main" val="2495386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a:t>
            </a:fld>
            <a:endParaRPr lang="en-US" dirty="0"/>
          </a:p>
        </p:txBody>
      </p:sp>
      <p:sp>
        <p:nvSpPr>
          <p:cNvPr id="3" name="Title 2"/>
          <p:cNvSpPr>
            <a:spLocks noGrp="1"/>
          </p:cNvSpPr>
          <p:nvPr>
            <p:ph type="title"/>
          </p:nvPr>
        </p:nvSpPr>
        <p:spPr/>
        <p:txBody>
          <a:bodyPr/>
          <a:lstStyle/>
          <a:p>
            <a:r>
              <a:rPr lang="en-US" dirty="0"/>
              <a:t>Today’s Moderators:</a:t>
            </a:r>
          </a:p>
        </p:txBody>
      </p:sp>
      <p:sp>
        <p:nvSpPr>
          <p:cNvPr id="5" name="Content Placeholder 4"/>
          <p:cNvSpPr>
            <a:spLocks noGrp="1"/>
          </p:cNvSpPr>
          <p:nvPr>
            <p:ph sz="half" idx="2"/>
          </p:nvPr>
        </p:nvSpPr>
        <p:spPr>
          <a:xfrm>
            <a:off x="4439823" y="1254649"/>
            <a:ext cx="5866550" cy="1804998"/>
          </a:xfrm>
        </p:spPr>
        <p:txBody>
          <a:bodyPr/>
          <a:lstStyle/>
          <a:p>
            <a:pPr marL="0" indent="0">
              <a:buNone/>
            </a:pPr>
            <a:r>
              <a:rPr lang="en-US" dirty="0">
                <a:solidFill>
                  <a:schemeClr val="accent2"/>
                </a:solidFill>
              </a:rPr>
              <a:t>Megan Lizik</a:t>
            </a:r>
          </a:p>
          <a:p>
            <a:pPr marL="457200" lvl="1" indent="0">
              <a:buNone/>
            </a:pPr>
            <a:r>
              <a:rPr lang="en-US" sz="2000" i="1" dirty="0"/>
              <a:t>Project Officer</a:t>
            </a:r>
          </a:p>
          <a:p>
            <a:pPr marL="457200" lvl="1" indent="0">
              <a:buNone/>
            </a:pPr>
            <a:r>
              <a:rPr lang="en-US" sz="2000" i="1" dirty="0"/>
              <a:t>Chief Evaluation Office</a:t>
            </a:r>
          </a:p>
          <a:p>
            <a:pPr marL="457200" lvl="1" indent="0">
              <a:buNone/>
            </a:pPr>
            <a:r>
              <a:rPr lang="en-US" sz="2000" dirty="0"/>
              <a:t>U.S. Department of Labor</a:t>
            </a:r>
          </a:p>
        </p:txBody>
      </p:sp>
      <p:pic>
        <p:nvPicPr>
          <p:cNvPr id="9" name="Picture Placeholder 8" descr="This is a photo of Lawrence Burns." title="Photo of Lawrence Burns"/>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8775" t="9271" r="8775" b="15702"/>
          <a:stretch/>
        </p:blipFill>
        <p:spPr/>
      </p:pic>
      <p:sp>
        <p:nvSpPr>
          <p:cNvPr id="7" name="Content Placeholder 6"/>
          <p:cNvSpPr>
            <a:spLocks noGrp="1"/>
          </p:cNvSpPr>
          <p:nvPr>
            <p:ph sz="half" idx="1"/>
          </p:nvPr>
        </p:nvSpPr>
        <p:spPr/>
        <p:txBody>
          <a:bodyPr/>
          <a:lstStyle/>
          <a:p>
            <a:pPr marL="0" indent="0">
              <a:buNone/>
            </a:pPr>
            <a:r>
              <a:rPr lang="en-US" dirty="0">
                <a:solidFill>
                  <a:schemeClr val="accent2"/>
                </a:solidFill>
              </a:rPr>
              <a:t>Lawrence Burns</a:t>
            </a:r>
          </a:p>
          <a:p>
            <a:pPr marL="457200" lvl="1" indent="0">
              <a:buNone/>
            </a:pPr>
            <a:r>
              <a:rPr lang="en-US" sz="2000" i="1" dirty="0"/>
              <a:t>Workforce Development Specialist</a:t>
            </a:r>
          </a:p>
          <a:p>
            <a:pPr marL="457200" lvl="1" indent="0">
              <a:buNone/>
            </a:pPr>
            <a:r>
              <a:rPr lang="en-US" sz="2000" dirty="0"/>
              <a:t>Office of Unemployment Insurance</a:t>
            </a:r>
          </a:p>
          <a:p>
            <a:pPr marL="457200" lvl="1" indent="0">
              <a:buNone/>
            </a:pPr>
            <a:r>
              <a:rPr lang="en-US" sz="2000" dirty="0"/>
              <a:t>Employment and Training Administration</a:t>
            </a:r>
          </a:p>
          <a:p>
            <a:pPr marL="457200" lvl="1" indent="0">
              <a:buNone/>
            </a:pPr>
            <a:r>
              <a:rPr lang="en-US" sz="2000" dirty="0"/>
              <a:t>U.S. Department of Labor</a:t>
            </a:r>
          </a:p>
        </p:txBody>
      </p:sp>
      <p:pic>
        <p:nvPicPr>
          <p:cNvPr id="8" name="Picture 7">
            <a:extLst>
              <a:ext uri="{FF2B5EF4-FFF2-40B4-BE49-F238E27FC236}">
                <a16:creationId xmlns:a16="http://schemas.microsoft.com/office/drawing/2014/main" id="{0C9416B7-0DCC-4A95-BF80-153AC4B520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06" b="22962"/>
          <a:stretch/>
        </p:blipFill>
        <p:spPr>
          <a:xfrm>
            <a:off x="1502361" y="1358385"/>
            <a:ext cx="2130552" cy="2133600"/>
          </a:xfrm>
          <a:prstGeom prst="round2DiagRect">
            <a:avLst>
              <a:gd name="adj1" fmla="val 16667"/>
              <a:gd name="adj2" fmla="val 0"/>
            </a:avLst>
          </a:prstGeom>
          <a:ln w="88900" cap="sq">
            <a:noFill/>
            <a:miter lim="800000"/>
          </a:ln>
          <a:effectLst/>
        </p:spPr>
      </p:pic>
    </p:spTree>
    <p:extLst>
      <p:ext uri="{BB962C8B-B14F-4D97-AF65-F5344CB8AC3E}">
        <p14:creationId xmlns:p14="http://schemas.microsoft.com/office/powerpoint/2010/main" val="3334267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30</a:t>
            </a:fld>
            <a:endParaRPr lang="en-US" dirty="0"/>
          </a:p>
        </p:txBody>
      </p:sp>
      <p:sp>
        <p:nvSpPr>
          <p:cNvPr id="3" name="Title 2"/>
          <p:cNvSpPr>
            <a:spLocks noGrp="1"/>
          </p:cNvSpPr>
          <p:nvPr>
            <p:ph type="title"/>
          </p:nvPr>
        </p:nvSpPr>
        <p:spPr/>
        <p:txBody>
          <a:bodyPr/>
          <a:lstStyle/>
          <a:p>
            <a:r>
              <a:rPr lang="en-US" dirty="0"/>
              <a:t>4. Strengthening Program Integrity</a:t>
            </a:r>
          </a:p>
        </p:txBody>
      </p:sp>
      <p:sp>
        <p:nvSpPr>
          <p:cNvPr id="7" name="Content Placeholder 5">
            <a:extLst>
              <a:ext uri="{FF2B5EF4-FFF2-40B4-BE49-F238E27FC236}">
                <a16:creationId xmlns:a16="http://schemas.microsoft.com/office/drawing/2014/main" id="{A9D5236C-7B80-4018-A175-B8F616CE3C26}"/>
              </a:ext>
            </a:extLst>
          </p:cNvPr>
          <p:cNvSpPr txBox="1">
            <a:spLocks/>
          </p:cNvSpPr>
          <p:nvPr/>
        </p:nvSpPr>
        <p:spPr>
          <a:xfrm>
            <a:off x="717550" y="1443789"/>
            <a:ext cx="5211612" cy="453349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400" dirty="0">
                <a:solidFill>
                  <a:srgbClr val="9E1C30"/>
                </a:solidFill>
              </a:rPr>
              <a:t>Context</a:t>
            </a:r>
          </a:p>
          <a:p>
            <a:pPr lvl="1"/>
            <a:r>
              <a:rPr lang="en-US" sz="2600" dirty="0"/>
              <a:t>“To strengthen program integrity and reduce improper UC payments” is a program aim</a:t>
            </a:r>
          </a:p>
          <a:p>
            <a:pPr lvl="1"/>
            <a:r>
              <a:rPr lang="en-US" sz="2600" dirty="0"/>
              <a:t>UIPL requires referring eligibility issue for adjudication</a:t>
            </a:r>
          </a:p>
          <a:p>
            <a:r>
              <a:rPr lang="en-US" sz="3400" dirty="0">
                <a:solidFill>
                  <a:srgbClr val="9E1C30"/>
                </a:solidFill>
              </a:rPr>
              <a:t>Findings</a:t>
            </a:r>
            <a:endParaRPr lang="en-US" sz="2800" dirty="0">
              <a:solidFill>
                <a:srgbClr val="9E1C30"/>
              </a:solidFill>
            </a:endParaRPr>
          </a:p>
          <a:p>
            <a:pPr lvl="1"/>
            <a:r>
              <a:rPr lang="en-US" sz="2600" dirty="0"/>
              <a:t>Staff view EA viewed as in conflict with reemployment services</a:t>
            </a:r>
          </a:p>
          <a:p>
            <a:pPr lvl="1"/>
            <a:r>
              <a:rPr lang="en-US" sz="2600" b="1" dirty="0"/>
              <a:t>EA is viewed primarily as to help claimants</a:t>
            </a:r>
          </a:p>
          <a:p>
            <a:pPr lvl="1"/>
            <a:r>
              <a:rPr lang="en-US" sz="2600" dirty="0"/>
              <a:t>Referral for adjudication is (at best) inconsistent</a:t>
            </a:r>
          </a:p>
          <a:p>
            <a:pPr lvl="2"/>
            <a:r>
              <a:rPr lang="en-US" sz="2400" dirty="0"/>
              <a:t>Staff do not want to send claimants for adjudication</a:t>
            </a:r>
          </a:p>
          <a:p>
            <a:pPr lvl="2"/>
            <a:r>
              <a:rPr lang="en-US" sz="2400" dirty="0"/>
              <a:t>Lack of integrated systems can deter reporting of compliance issues</a:t>
            </a:r>
          </a:p>
          <a:p>
            <a:pPr lvl="1"/>
            <a:endParaRPr lang="en-US" sz="2600" b="1" dirty="0"/>
          </a:p>
        </p:txBody>
      </p:sp>
      <p:sp>
        <p:nvSpPr>
          <p:cNvPr id="6" name="TextBox 5">
            <a:extLst>
              <a:ext uri="{FF2B5EF4-FFF2-40B4-BE49-F238E27FC236}">
                <a16:creationId xmlns:a16="http://schemas.microsoft.com/office/drawing/2014/main" id="{455F8C2E-FBF8-4696-B12D-4733849B8FE9}"/>
              </a:ext>
            </a:extLst>
          </p:cNvPr>
          <p:cNvSpPr txBox="1"/>
          <p:nvPr/>
        </p:nvSpPr>
        <p:spPr>
          <a:xfrm>
            <a:off x="6670399" y="1309036"/>
            <a:ext cx="4081019" cy="830997"/>
          </a:xfrm>
          <a:prstGeom prst="rect">
            <a:avLst/>
          </a:prstGeom>
          <a:noFill/>
        </p:spPr>
        <p:txBody>
          <a:bodyPr wrap="square" rtlCol="0">
            <a:spAutoFit/>
          </a:bodyPr>
          <a:lstStyle/>
          <a:p>
            <a:pPr algn="ctr"/>
            <a:r>
              <a:rPr lang="en-US" sz="1600" b="1" dirty="0"/>
              <a:t>Primary Motivation for Reviewing Claimants’ Work Search Activities </a:t>
            </a:r>
          </a:p>
          <a:p>
            <a:pPr algn="ctr"/>
            <a:r>
              <a:rPr lang="en-US" sz="1600" b="1" dirty="0"/>
              <a:t>(</a:t>
            </a:r>
            <a:r>
              <a:rPr lang="en-US" sz="1600" b="1" i="1" dirty="0"/>
              <a:t>Wave 1 and Wave 3 Surveys</a:t>
            </a:r>
            <a:r>
              <a:rPr lang="en-US" sz="1600" b="1" dirty="0"/>
              <a:t>)</a:t>
            </a:r>
          </a:p>
        </p:txBody>
      </p:sp>
      <p:graphicFrame>
        <p:nvGraphicFramePr>
          <p:cNvPr id="8" name="Content Placeholder 4">
            <a:extLst>
              <a:ext uri="{FF2B5EF4-FFF2-40B4-BE49-F238E27FC236}">
                <a16:creationId xmlns:a16="http://schemas.microsoft.com/office/drawing/2014/main" id="{8258B181-F33E-4FAC-B2A6-BB17E0844F63}"/>
              </a:ext>
            </a:extLst>
          </p:cNvPr>
          <p:cNvGraphicFramePr>
            <a:graphicFrameLocks noGrp="1"/>
          </p:cNvGraphicFramePr>
          <p:nvPr>
            <p:extLst>
              <p:ext uri="{D42A27DB-BD31-4B8C-83A1-F6EECF244321}">
                <p14:modId xmlns:p14="http://schemas.microsoft.com/office/powerpoint/2010/main" val="1451785184"/>
              </p:ext>
            </p:extLst>
          </p:nvPr>
        </p:nvGraphicFramePr>
        <p:xfrm>
          <a:off x="6445365" y="2167190"/>
          <a:ext cx="4537059" cy="368496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37198F7-F164-430E-8F3F-D63BBA86997E}"/>
              </a:ext>
            </a:extLst>
          </p:cNvPr>
          <p:cNvSpPr txBox="1"/>
          <p:nvPr/>
        </p:nvSpPr>
        <p:spPr>
          <a:xfrm>
            <a:off x="6648449" y="6008672"/>
            <a:ext cx="2861311" cy="369332"/>
          </a:xfrm>
          <a:prstGeom prst="rect">
            <a:avLst/>
          </a:prstGeom>
          <a:noFill/>
        </p:spPr>
        <p:txBody>
          <a:bodyPr wrap="square" rtlCol="0">
            <a:spAutoFit/>
          </a:bodyPr>
          <a:lstStyle/>
          <a:p>
            <a:r>
              <a:rPr lang="en-US" sz="900" dirty="0"/>
              <a:t>Sources: Wave 1 RESEA Survey, February-Early March 2020; Wave 3 Survey, March-April 2021</a:t>
            </a:r>
          </a:p>
        </p:txBody>
      </p:sp>
    </p:spTree>
    <p:extLst>
      <p:ext uri="{BB962C8B-B14F-4D97-AF65-F5344CB8AC3E}">
        <p14:creationId xmlns:p14="http://schemas.microsoft.com/office/powerpoint/2010/main" val="1478126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31</a:t>
            </a:fld>
            <a:endParaRPr lang="en-US" dirty="0"/>
          </a:p>
        </p:txBody>
      </p:sp>
      <p:sp>
        <p:nvSpPr>
          <p:cNvPr id="3" name="Title 2"/>
          <p:cNvSpPr>
            <a:spLocks noGrp="1"/>
          </p:cNvSpPr>
          <p:nvPr>
            <p:ph type="title"/>
          </p:nvPr>
        </p:nvSpPr>
        <p:spPr/>
        <p:txBody>
          <a:bodyPr/>
          <a:lstStyle/>
          <a:p>
            <a:r>
              <a:rPr lang="en-US" dirty="0"/>
              <a:t>5. Promoting Meeting Attendance: Communication</a:t>
            </a:r>
          </a:p>
        </p:txBody>
      </p:sp>
      <p:sp>
        <p:nvSpPr>
          <p:cNvPr id="13" name="TextBox 12">
            <a:extLst>
              <a:ext uri="{FF2B5EF4-FFF2-40B4-BE49-F238E27FC236}">
                <a16:creationId xmlns:a16="http://schemas.microsoft.com/office/drawing/2014/main" id="{B22DEDD5-EFAB-48D2-854D-B9BC8B4744EA}"/>
              </a:ext>
            </a:extLst>
          </p:cNvPr>
          <p:cNvSpPr txBox="1"/>
          <p:nvPr/>
        </p:nvSpPr>
        <p:spPr>
          <a:xfrm>
            <a:off x="6334125" y="1418022"/>
            <a:ext cx="42672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rPr>
              <a:t>Strategies Used to Promote Meeting Attendance</a:t>
            </a:r>
          </a:p>
        </p:txBody>
      </p:sp>
      <p:graphicFrame>
        <p:nvGraphicFramePr>
          <p:cNvPr id="14" name="Chart 13">
            <a:extLst>
              <a:ext uri="{FF2B5EF4-FFF2-40B4-BE49-F238E27FC236}">
                <a16:creationId xmlns:a16="http://schemas.microsoft.com/office/drawing/2014/main" id="{BACFE76A-0C60-4567-B451-B30FB5784F45}"/>
              </a:ext>
            </a:extLst>
          </p:cNvPr>
          <p:cNvGraphicFramePr/>
          <p:nvPr>
            <p:extLst>
              <p:ext uri="{D42A27DB-BD31-4B8C-83A1-F6EECF244321}">
                <p14:modId xmlns:p14="http://schemas.microsoft.com/office/powerpoint/2010/main" val="3548699927"/>
              </p:ext>
            </p:extLst>
          </p:nvPr>
        </p:nvGraphicFramePr>
        <p:xfrm>
          <a:off x="6334126" y="1990724"/>
          <a:ext cx="4675372" cy="363042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7D2A281E-7BB5-4CBF-8493-7497CE72B485}"/>
              </a:ext>
            </a:extLst>
          </p:cNvPr>
          <p:cNvSpPr txBox="1"/>
          <p:nvPr/>
        </p:nvSpPr>
        <p:spPr>
          <a:xfrm>
            <a:off x="6648449" y="5999047"/>
            <a:ext cx="3005690" cy="230832"/>
          </a:xfrm>
          <a:prstGeom prst="rect">
            <a:avLst/>
          </a:prstGeom>
          <a:noFill/>
        </p:spPr>
        <p:txBody>
          <a:bodyPr wrap="square" rtlCol="0">
            <a:spAutoFit/>
          </a:bodyPr>
          <a:lstStyle/>
          <a:p>
            <a:r>
              <a:rPr lang="en-US" sz="900" dirty="0"/>
              <a:t>Source: Wave 1 RESEA Survey, February-Early March 2020</a:t>
            </a:r>
          </a:p>
        </p:txBody>
      </p:sp>
      <p:sp>
        <p:nvSpPr>
          <p:cNvPr id="8" name="Content Placeholder 5">
            <a:extLst>
              <a:ext uri="{FF2B5EF4-FFF2-40B4-BE49-F238E27FC236}">
                <a16:creationId xmlns:a16="http://schemas.microsoft.com/office/drawing/2014/main" id="{ECFFA0F7-FF0A-49A4-8A93-44397C2BF0C6}"/>
              </a:ext>
            </a:extLst>
          </p:cNvPr>
          <p:cNvSpPr txBox="1">
            <a:spLocks/>
          </p:cNvSpPr>
          <p:nvPr/>
        </p:nvSpPr>
        <p:spPr>
          <a:xfrm>
            <a:off x="717550" y="1505319"/>
            <a:ext cx="4816476" cy="4337216"/>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9E1C30"/>
                </a:solidFill>
              </a:rPr>
              <a:t>Context</a:t>
            </a:r>
          </a:p>
          <a:p>
            <a:pPr lvl="1"/>
            <a:r>
              <a:rPr lang="en-US" sz="2200" dirty="0"/>
              <a:t>RESEA meetings are mandatory</a:t>
            </a:r>
          </a:p>
          <a:p>
            <a:pPr lvl="1"/>
            <a:r>
              <a:rPr lang="en-US" sz="2200" dirty="0"/>
              <a:t>Non-attendance is common (</a:t>
            </a:r>
            <a:r>
              <a:rPr lang="en-US" sz="2200" i="1" dirty="0"/>
              <a:t>about 30 percent in FY 2019</a:t>
            </a:r>
            <a:r>
              <a:rPr lang="en-US" sz="2200" dirty="0"/>
              <a:t>)</a:t>
            </a:r>
          </a:p>
          <a:p>
            <a:r>
              <a:rPr lang="en-US" sz="2800" dirty="0">
                <a:solidFill>
                  <a:srgbClr val="9E1C30"/>
                </a:solidFill>
              </a:rPr>
              <a:t>Findings on</a:t>
            </a:r>
            <a:r>
              <a:rPr lang="en-US" sz="2800" dirty="0">
                <a:solidFill>
                  <a:schemeClr val="accent5"/>
                </a:solidFill>
              </a:rPr>
              <a:t> strategies to promote attendance</a:t>
            </a:r>
          </a:p>
          <a:p>
            <a:pPr lvl="1"/>
            <a:r>
              <a:rPr lang="en-US" sz="2200" b="1" dirty="0"/>
              <a:t>Communications strategies</a:t>
            </a:r>
          </a:p>
          <a:p>
            <a:pPr marL="457200" lvl="1" indent="0">
              <a:buNone/>
            </a:pPr>
            <a:r>
              <a:rPr lang="en-US" sz="2200" dirty="0">
                <a:solidFill>
                  <a:schemeClr val="bg1"/>
                </a:solidFill>
              </a:rPr>
              <a:t>Allowing self-scheduling</a:t>
            </a:r>
            <a:br>
              <a:rPr lang="en-US" sz="2200" dirty="0">
                <a:solidFill>
                  <a:schemeClr val="bg1"/>
                </a:solidFill>
              </a:rPr>
            </a:br>
            <a:r>
              <a:rPr lang="en-US" sz="2200" i="1" dirty="0">
                <a:solidFill>
                  <a:schemeClr val="bg1"/>
                </a:solidFill>
              </a:rPr>
              <a:t>(11 of 43 states at Wave 1)</a:t>
            </a:r>
          </a:p>
          <a:p>
            <a:pPr marL="457200" lvl="1" indent="0">
              <a:buNone/>
            </a:pPr>
            <a:r>
              <a:rPr lang="en-US" sz="2200" b="1" dirty="0">
                <a:solidFill>
                  <a:schemeClr val="bg1"/>
                </a:solidFill>
              </a:rPr>
              <a:t>Penalties for non-attendance</a:t>
            </a:r>
          </a:p>
          <a:p>
            <a:pPr lvl="1"/>
            <a:endParaRPr lang="en-US" sz="2600" b="1" dirty="0"/>
          </a:p>
        </p:txBody>
      </p:sp>
    </p:spTree>
    <p:extLst>
      <p:ext uri="{BB962C8B-B14F-4D97-AF65-F5344CB8AC3E}">
        <p14:creationId xmlns:p14="http://schemas.microsoft.com/office/powerpoint/2010/main" val="1885842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32</a:t>
            </a:fld>
            <a:endParaRPr lang="en-US" dirty="0"/>
          </a:p>
        </p:txBody>
      </p:sp>
      <p:sp>
        <p:nvSpPr>
          <p:cNvPr id="3" name="Title 2"/>
          <p:cNvSpPr>
            <a:spLocks noGrp="1"/>
          </p:cNvSpPr>
          <p:nvPr>
            <p:ph type="title"/>
          </p:nvPr>
        </p:nvSpPr>
        <p:spPr/>
        <p:txBody>
          <a:bodyPr/>
          <a:lstStyle/>
          <a:p>
            <a:r>
              <a:rPr lang="en-US" dirty="0"/>
              <a:t>5. Promoting Meeting Attendance: Communication</a:t>
            </a:r>
          </a:p>
        </p:txBody>
      </p:sp>
      <p:sp>
        <p:nvSpPr>
          <p:cNvPr id="8" name="Content Placeholder 5">
            <a:extLst>
              <a:ext uri="{FF2B5EF4-FFF2-40B4-BE49-F238E27FC236}">
                <a16:creationId xmlns:a16="http://schemas.microsoft.com/office/drawing/2014/main" id="{8A4782C1-6E94-444A-A686-4B4D4E685FB0}"/>
              </a:ext>
            </a:extLst>
          </p:cNvPr>
          <p:cNvSpPr txBox="1">
            <a:spLocks/>
          </p:cNvSpPr>
          <p:nvPr/>
        </p:nvSpPr>
        <p:spPr>
          <a:xfrm>
            <a:off x="717550" y="1409069"/>
            <a:ext cx="4816476" cy="4337216"/>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9E1C30"/>
                </a:solidFill>
              </a:rPr>
              <a:t>Context</a:t>
            </a:r>
          </a:p>
          <a:p>
            <a:pPr lvl="1"/>
            <a:r>
              <a:rPr lang="en-US" sz="2200" dirty="0"/>
              <a:t>RESEA meetings are mandatory</a:t>
            </a:r>
          </a:p>
          <a:p>
            <a:pPr lvl="1"/>
            <a:r>
              <a:rPr lang="en-US" sz="2200" dirty="0"/>
              <a:t>Non-attendance is common (</a:t>
            </a:r>
            <a:r>
              <a:rPr lang="en-US" sz="2200" i="1" dirty="0"/>
              <a:t>about 30 percent in FY 2019</a:t>
            </a:r>
            <a:r>
              <a:rPr lang="en-US" sz="2200" dirty="0"/>
              <a:t>)</a:t>
            </a:r>
          </a:p>
          <a:p>
            <a:r>
              <a:rPr lang="en-US" sz="2800" dirty="0">
                <a:solidFill>
                  <a:srgbClr val="9E1C30"/>
                </a:solidFill>
              </a:rPr>
              <a:t>Findings on s</a:t>
            </a:r>
            <a:r>
              <a:rPr lang="en-US" sz="2800" dirty="0">
                <a:solidFill>
                  <a:schemeClr val="accent5"/>
                </a:solidFill>
              </a:rPr>
              <a:t>trategies to promote attendance</a:t>
            </a:r>
          </a:p>
          <a:p>
            <a:pPr lvl="1"/>
            <a:r>
              <a:rPr lang="en-US" sz="2200" dirty="0"/>
              <a:t>Communications strategies</a:t>
            </a:r>
          </a:p>
          <a:p>
            <a:pPr lvl="1"/>
            <a:r>
              <a:rPr lang="en-US" sz="2200" dirty="0"/>
              <a:t>Allow self-scheduling</a:t>
            </a:r>
            <a:br>
              <a:rPr lang="en-US" sz="2200" dirty="0"/>
            </a:br>
            <a:r>
              <a:rPr lang="en-US" sz="2200" i="1" dirty="0"/>
              <a:t>(11 of 43 states at Wave 1)</a:t>
            </a:r>
          </a:p>
          <a:p>
            <a:pPr marL="457200" lvl="1" indent="0">
              <a:buNone/>
            </a:pPr>
            <a:r>
              <a:rPr lang="en-US" sz="2200" dirty="0">
                <a:solidFill>
                  <a:schemeClr val="bg1"/>
                </a:solidFill>
              </a:rPr>
              <a:t>Penalties for non-attendance</a:t>
            </a:r>
          </a:p>
          <a:p>
            <a:pPr lvl="1"/>
            <a:endParaRPr lang="en-US" sz="2600" b="1" dirty="0"/>
          </a:p>
        </p:txBody>
      </p:sp>
      <p:sp>
        <p:nvSpPr>
          <p:cNvPr id="10" name="TextBox 9">
            <a:extLst>
              <a:ext uri="{FF2B5EF4-FFF2-40B4-BE49-F238E27FC236}">
                <a16:creationId xmlns:a16="http://schemas.microsoft.com/office/drawing/2014/main" id="{F3F915A1-C356-40D0-AF11-1DD443DC6E27}"/>
              </a:ext>
            </a:extLst>
          </p:cNvPr>
          <p:cNvSpPr txBox="1"/>
          <p:nvPr/>
        </p:nvSpPr>
        <p:spPr>
          <a:xfrm>
            <a:off x="6334125" y="1418022"/>
            <a:ext cx="42672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rPr>
              <a:t>Strategies Used to Promote Meeting Attendance</a:t>
            </a:r>
          </a:p>
        </p:txBody>
      </p:sp>
      <p:graphicFrame>
        <p:nvGraphicFramePr>
          <p:cNvPr id="11" name="Chart 10">
            <a:extLst>
              <a:ext uri="{FF2B5EF4-FFF2-40B4-BE49-F238E27FC236}">
                <a16:creationId xmlns:a16="http://schemas.microsoft.com/office/drawing/2014/main" id="{0F4B7EF7-35F5-43B0-84BF-E68FB4BF9825}"/>
              </a:ext>
            </a:extLst>
          </p:cNvPr>
          <p:cNvGraphicFramePr/>
          <p:nvPr>
            <p:extLst>
              <p:ext uri="{D42A27DB-BD31-4B8C-83A1-F6EECF244321}">
                <p14:modId xmlns:p14="http://schemas.microsoft.com/office/powerpoint/2010/main" val="118104867"/>
              </p:ext>
            </p:extLst>
          </p:nvPr>
        </p:nvGraphicFramePr>
        <p:xfrm>
          <a:off x="6021570" y="1990724"/>
          <a:ext cx="4980106" cy="363042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A7E168AA-0C4C-4863-AAE2-D650114F3385}"/>
              </a:ext>
            </a:extLst>
          </p:cNvPr>
          <p:cNvSpPr txBox="1"/>
          <p:nvPr/>
        </p:nvSpPr>
        <p:spPr>
          <a:xfrm>
            <a:off x="6648449" y="5999047"/>
            <a:ext cx="2928688" cy="230832"/>
          </a:xfrm>
          <a:prstGeom prst="rect">
            <a:avLst/>
          </a:prstGeom>
          <a:noFill/>
        </p:spPr>
        <p:txBody>
          <a:bodyPr wrap="square" rtlCol="0">
            <a:spAutoFit/>
          </a:bodyPr>
          <a:lstStyle/>
          <a:p>
            <a:r>
              <a:rPr lang="en-US" sz="900" dirty="0"/>
              <a:t>Source: Wave 1 RESEA Survey, February-Early March 2020</a:t>
            </a:r>
          </a:p>
        </p:txBody>
      </p:sp>
    </p:spTree>
    <p:extLst>
      <p:ext uri="{BB962C8B-B14F-4D97-AF65-F5344CB8AC3E}">
        <p14:creationId xmlns:p14="http://schemas.microsoft.com/office/powerpoint/2010/main" val="162256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33</a:t>
            </a:fld>
            <a:endParaRPr lang="en-US" dirty="0"/>
          </a:p>
        </p:txBody>
      </p:sp>
      <p:sp>
        <p:nvSpPr>
          <p:cNvPr id="3" name="Title 2"/>
          <p:cNvSpPr>
            <a:spLocks noGrp="1"/>
          </p:cNvSpPr>
          <p:nvPr>
            <p:ph type="title"/>
          </p:nvPr>
        </p:nvSpPr>
        <p:spPr/>
        <p:txBody>
          <a:bodyPr/>
          <a:lstStyle/>
          <a:p>
            <a:r>
              <a:rPr lang="en-US" dirty="0"/>
              <a:t>5. Promoting Meeting Attendance: Penalties</a:t>
            </a:r>
          </a:p>
        </p:txBody>
      </p:sp>
      <p:sp>
        <p:nvSpPr>
          <p:cNvPr id="7" name="Content Placeholder 5">
            <a:extLst>
              <a:ext uri="{FF2B5EF4-FFF2-40B4-BE49-F238E27FC236}">
                <a16:creationId xmlns:a16="http://schemas.microsoft.com/office/drawing/2014/main" id="{A9D5236C-7B80-4018-A175-B8F616CE3C26}"/>
              </a:ext>
            </a:extLst>
          </p:cNvPr>
          <p:cNvSpPr txBox="1">
            <a:spLocks/>
          </p:cNvSpPr>
          <p:nvPr/>
        </p:nvSpPr>
        <p:spPr>
          <a:xfrm>
            <a:off x="717550" y="1409069"/>
            <a:ext cx="4816476" cy="4337216"/>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9E1C30"/>
                </a:solidFill>
              </a:rPr>
              <a:t>Context</a:t>
            </a:r>
          </a:p>
          <a:p>
            <a:pPr lvl="1"/>
            <a:r>
              <a:rPr lang="en-US" sz="2200" dirty="0"/>
              <a:t>RESEA meetings are mandatory</a:t>
            </a:r>
          </a:p>
          <a:p>
            <a:pPr lvl="1"/>
            <a:r>
              <a:rPr lang="en-US" sz="2200" dirty="0"/>
              <a:t>Non-attendance is common (about 30 percent in FY 2019)</a:t>
            </a:r>
          </a:p>
          <a:p>
            <a:r>
              <a:rPr lang="en-US" sz="2800" dirty="0">
                <a:solidFill>
                  <a:srgbClr val="9E1C30"/>
                </a:solidFill>
              </a:rPr>
              <a:t>Findings on s</a:t>
            </a:r>
            <a:r>
              <a:rPr lang="en-US" sz="2800" dirty="0">
                <a:solidFill>
                  <a:schemeClr val="accent5"/>
                </a:solidFill>
              </a:rPr>
              <a:t>trategies to promote attendance</a:t>
            </a:r>
          </a:p>
          <a:p>
            <a:pPr lvl="1"/>
            <a:r>
              <a:rPr lang="en-US" sz="2200" dirty="0"/>
              <a:t>Communications strategies</a:t>
            </a:r>
          </a:p>
          <a:p>
            <a:pPr lvl="1"/>
            <a:r>
              <a:rPr lang="en-US" sz="2200" dirty="0"/>
              <a:t>Allowing self-scheduling</a:t>
            </a:r>
            <a:br>
              <a:rPr lang="en-US" sz="2200" dirty="0"/>
            </a:br>
            <a:r>
              <a:rPr lang="en-US" sz="2200" i="1" dirty="0"/>
              <a:t>(11 of 43 states at Wave 1)</a:t>
            </a:r>
          </a:p>
          <a:p>
            <a:pPr lvl="1"/>
            <a:r>
              <a:rPr lang="en-US" sz="2200" b="1" dirty="0"/>
              <a:t>Penalties for non-attendance</a:t>
            </a:r>
          </a:p>
          <a:p>
            <a:pPr lvl="1"/>
            <a:endParaRPr lang="en-US" sz="2600" b="1" dirty="0"/>
          </a:p>
        </p:txBody>
      </p:sp>
      <p:sp>
        <p:nvSpPr>
          <p:cNvPr id="8" name="TextBox 7">
            <a:extLst>
              <a:ext uri="{FF2B5EF4-FFF2-40B4-BE49-F238E27FC236}">
                <a16:creationId xmlns:a16="http://schemas.microsoft.com/office/drawing/2014/main" id="{1780F94B-7A32-4AE1-963E-E969D0FBECCC}"/>
              </a:ext>
            </a:extLst>
          </p:cNvPr>
          <p:cNvSpPr txBox="1"/>
          <p:nvPr/>
        </p:nvSpPr>
        <p:spPr>
          <a:xfrm>
            <a:off x="6668200" y="1418695"/>
            <a:ext cx="4267200" cy="369332"/>
          </a:xfrm>
          <a:prstGeom prst="rect">
            <a:avLst/>
          </a:prstGeom>
          <a:noFill/>
        </p:spPr>
        <p:txBody>
          <a:bodyPr wrap="square" rtlCol="0">
            <a:spAutoFit/>
          </a:bodyPr>
          <a:lstStyle/>
          <a:p>
            <a:pPr algn="ctr"/>
            <a:r>
              <a:rPr lang="en-US" b="1" dirty="0"/>
              <a:t>State Policies for FTA Consequences</a:t>
            </a:r>
          </a:p>
        </p:txBody>
      </p:sp>
      <p:graphicFrame>
        <p:nvGraphicFramePr>
          <p:cNvPr id="10" name="Content Placeholder 3">
            <a:extLst>
              <a:ext uri="{FF2B5EF4-FFF2-40B4-BE49-F238E27FC236}">
                <a16:creationId xmlns:a16="http://schemas.microsoft.com/office/drawing/2014/main" id="{DA57E888-407E-4523-B3CA-979A36628520}"/>
              </a:ext>
            </a:extLst>
          </p:cNvPr>
          <p:cNvGraphicFramePr>
            <a:graphicFrameLocks/>
          </p:cNvGraphicFramePr>
          <p:nvPr>
            <p:extLst>
              <p:ext uri="{D42A27DB-BD31-4B8C-83A1-F6EECF244321}">
                <p14:modId xmlns:p14="http://schemas.microsoft.com/office/powerpoint/2010/main" val="3606359385"/>
              </p:ext>
            </p:extLst>
          </p:nvPr>
        </p:nvGraphicFramePr>
        <p:xfrm>
          <a:off x="6725350" y="1888723"/>
          <a:ext cx="4210050" cy="369392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79DEA8B-620B-404E-A492-983DDE9060DA}"/>
              </a:ext>
            </a:extLst>
          </p:cNvPr>
          <p:cNvSpPr txBox="1"/>
          <p:nvPr/>
        </p:nvSpPr>
        <p:spPr>
          <a:xfrm>
            <a:off x="6648449" y="6027922"/>
            <a:ext cx="3332949" cy="230832"/>
          </a:xfrm>
          <a:prstGeom prst="rect">
            <a:avLst/>
          </a:prstGeom>
          <a:noFill/>
        </p:spPr>
        <p:txBody>
          <a:bodyPr wrap="square" rtlCol="0">
            <a:spAutoFit/>
          </a:bodyPr>
          <a:lstStyle/>
          <a:p>
            <a:r>
              <a:rPr lang="en-US" sz="900" dirty="0"/>
              <a:t>Source: Wave 1 RESEA Survey, February-Early March 2020</a:t>
            </a:r>
          </a:p>
        </p:txBody>
      </p:sp>
    </p:spTree>
    <p:extLst>
      <p:ext uri="{BB962C8B-B14F-4D97-AF65-F5344CB8AC3E}">
        <p14:creationId xmlns:p14="http://schemas.microsoft.com/office/powerpoint/2010/main" val="622097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34</a:t>
            </a:fld>
            <a:endParaRPr lang="en-US" dirty="0"/>
          </a:p>
        </p:txBody>
      </p:sp>
      <p:sp>
        <p:nvSpPr>
          <p:cNvPr id="3" name="Title 2"/>
          <p:cNvSpPr>
            <a:spLocks noGrp="1"/>
          </p:cNvSpPr>
          <p:nvPr>
            <p:ph type="title"/>
          </p:nvPr>
        </p:nvSpPr>
        <p:spPr/>
        <p:txBody>
          <a:bodyPr/>
          <a:lstStyle/>
          <a:p>
            <a:r>
              <a:rPr lang="en-US" dirty="0"/>
              <a:t>6. Selecting Participants: Few Changes Yet</a:t>
            </a:r>
          </a:p>
        </p:txBody>
      </p:sp>
      <p:sp>
        <p:nvSpPr>
          <p:cNvPr id="5" name="Content Placeholder 5">
            <a:extLst>
              <a:ext uri="{FF2B5EF4-FFF2-40B4-BE49-F238E27FC236}">
                <a16:creationId xmlns:a16="http://schemas.microsoft.com/office/drawing/2014/main" id="{8CBFA383-AE18-49B6-9B3F-F69F0C7788FC}"/>
              </a:ext>
            </a:extLst>
          </p:cNvPr>
          <p:cNvSpPr txBox="1">
            <a:spLocks/>
          </p:cNvSpPr>
          <p:nvPr/>
        </p:nvSpPr>
        <p:spPr>
          <a:xfrm>
            <a:off x="574675" y="1029072"/>
            <a:ext cx="5340350" cy="511184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dirty="0">
                <a:solidFill>
                  <a:srgbClr val="9E1C30"/>
                </a:solidFill>
              </a:rPr>
              <a:t>Context</a:t>
            </a:r>
          </a:p>
          <a:p>
            <a:pPr marL="457200" lvl="1"/>
            <a:r>
              <a:rPr lang="en-US" sz="2600" b="1" dirty="0"/>
              <a:t>Insufficient funds to serve everyone</a:t>
            </a:r>
            <a:r>
              <a:rPr lang="en-US" sz="2600" dirty="0"/>
              <a:t> (median state selects – 10% of claimants)</a:t>
            </a:r>
          </a:p>
          <a:p>
            <a:pPr marL="457200" lvl="1"/>
            <a:r>
              <a:rPr lang="en-US" sz="2600" b="1" dirty="0"/>
              <a:t>No longer required to select claimants with highest profiling scores</a:t>
            </a:r>
            <a:r>
              <a:rPr lang="en-US" sz="2600" dirty="0"/>
              <a:t> (other than to meet WPRS requirement)</a:t>
            </a:r>
          </a:p>
          <a:p>
            <a:pPr marL="0" indent="0">
              <a:buNone/>
            </a:pPr>
            <a:r>
              <a:rPr lang="en-US" sz="2800" dirty="0">
                <a:solidFill>
                  <a:schemeClr val="bg1"/>
                </a:solidFill>
              </a:rPr>
              <a:t>Findings</a:t>
            </a:r>
          </a:p>
          <a:p>
            <a:pPr marL="457200" lvl="1" indent="0">
              <a:buNone/>
            </a:pPr>
            <a:r>
              <a:rPr lang="en-US" sz="2600" dirty="0">
                <a:solidFill>
                  <a:schemeClr val="bg1"/>
                </a:solidFill>
              </a:rPr>
              <a:t>States overwhelmingly continue to serve most likely to exhaust</a:t>
            </a:r>
          </a:p>
          <a:p>
            <a:pPr marL="457200" lvl="1" indent="0">
              <a:buNone/>
            </a:pPr>
            <a:r>
              <a:rPr lang="en-US" sz="2600" b="1" dirty="0">
                <a:solidFill>
                  <a:schemeClr val="bg1"/>
                </a:solidFill>
              </a:rPr>
              <a:t>Many express interest in changing who is selected, including:</a:t>
            </a:r>
          </a:p>
          <a:p>
            <a:pPr marL="914400" lvl="2" indent="0">
              <a:buNone/>
            </a:pPr>
            <a:r>
              <a:rPr lang="en-US" sz="2300" dirty="0">
                <a:solidFill>
                  <a:schemeClr val="bg1"/>
                </a:solidFill>
              </a:rPr>
              <a:t>Focusing on claimants with lower profiling scores</a:t>
            </a:r>
          </a:p>
          <a:p>
            <a:pPr marL="914400" lvl="2" indent="0">
              <a:buNone/>
            </a:pPr>
            <a:r>
              <a:rPr lang="en-US" sz="2300" dirty="0">
                <a:solidFill>
                  <a:schemeClr val="bg1"/>
                </a:solidFill>
              </a:rPr>
              <a:t>Incorporating local labor market information</a:t>
            </a:r>
          </a:p>
          <a:p>
            <a:pPr marL="914400" lvl="2" indent="0">
              <a:buNone/>
            </a:pPr>
            <a:r>
              <a:rPr lang="en-US" sz="2300" dirty="0">
                <a:solidFill>
                  <a:schemeClr val="bg1"/>
                </a:solidFill>
              </a:rPr>
              <a:t>Excluding claimants with seasonal or cyclical employment or who have previously received RESEA services</a:t>
            </a:r>
          </a:p>
          <a:p>
            <a:pPr marL="914400" lvl="2" indent="0">
              <a:buNone/>
            </a:pPr>
            <a:r>
              <a:rPr lang="en-US" sz="2300" dirty="0">
                <a:solidFill>
                  <a:schemeClr val="bg1"/>
                </a:solidFill>
              </a:rPr>
              <a:t>Random selection</a:t>
            </a:r>
          </a:p>
          <a:p>
            <a:pPr marL="457200" lvl="1" indent="0">
              <a:buNone/>
            </a:pPr>
            <a:r>
              <a:rPr lang="en-US" sz="2200" dirty="0">
                <a:solidFill>
                  <a:schemeClr val="bg1"/>
                </a:solidFill>
              </a:rPr>
              <a:t>% incorporating additional factors has grown from 16% in early 2020</a:t>
            </a:r>
          </a:p>
          <a:p>
            <a:pPr marL="457200" lvl="1"/>
            <a:endParaRPr lang="en-US" sz="1600" dirty="0"/>
          </a:p>
          <a:p>
            <a:pPr lvl="1"/>
            <a:endParaRPr lang="en-US" sz="2600" b="1" dirty="0"/>
          </a:p>
        </p:txBody>
      </p:sp>
    </p:spTree>
    <p:extLst>
      <p:ext uri="{BB962C8B-B14F-4D97-AF65-F5344CB8AC3E}">
        <p14:creationId xmlns:p14="http://schemas.microsoft.com/office/powerpoint/2010/main" val="2100370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35</a:t>
            </a:fld>
            <a:endParaRPr lang="en-US" dirty="0"/>
          </a:p>
        </p:txBody>
      </p:sp>
      <p:sp>
        <p:nvSpPr>
          <p:cNvPr id="3" name="Title 2"/>
          <p:cNvSpPr>
            <a:spLocks noGrp="1"/>
          </p:cNvSpPr>
          <p:nvPr>
            <p:ph type="title"/>
          </p:nvPr>
        </p:nvSpPr>
        <p:spPr/>
        <p:txBody>
          <a:bodyPr/>
          <a:lstStyle/>
          <a:p>
            <a:r>
              <a:rPr lang="en-US" dirty="0"/>
              <a:t>6. Selecting Participants: Few Changes Yet</a:t>
            </a:r>
          </a:p>
        </p:txBody>
      </p:sp>
      <p:sp>
        <p:nvSpPr>
          <p:cNvPr id="11" name="TextBox 10">
            <a:extLst>
              <a:ext uri="{FF2B5EF4-FFF2-40B4-BE49-F238E27FC236}">
                <a16:creationId xmlns:a16="http://schemas.microsoft.com/office/drawing/2014/main" id="{8B3B360A-7F53-41D5-B720-4458C88B9B83}"/>
              </a:ext>
            </a:extLst>
          </p:cNvPr>
          <p:cNvSpPr txBox="1"/>
          <p:nvPr/>
        </p:nvSpPr>
        <p:spPr>
          <a:xfrm>
            <a:off x="6800850" y="1080671"/>
            <a:ext cx="4267200" cy="369332"/>
          </a:xfrm>
          <a:prstGeom prst="rect">
            <a:avLst/>
          </a:prstGeom>
          <a:noFill/>
        </p:spPr>
        <p:txBody>
          <a:bodyPr wrap="square" rtlCol="0">
            <a:spAutoFit/>
          </a:bodyPr>
          <a:lstStyle/>
          <a:p>
            <a:pPr algn="ctr"/>
            <a:r>
              <a:rPr lang="en-US" b="1" dirty="0"/>
              <a:t>Criteria for Selecting RESEA Claimants</a:t>
            </a:r>
          </a:p>
        </p:txBody>
      </p:sp>
      <p:sp>
        <p:nvSpPr>
          <p:cNvPr id="12" name="Rectangle 11">
            <a:extLst>
              <a:ext uri="{FF2B5EF4-FFF2-40B4-BE49-F238E27FC236}">
                <a16:creationId xmlns:a16="http://schemas.microsoft.com/office/drawing/2014/main" id="{CD5E3488-ECEA-4A16-95E4-8207B968152D}"/>
              </a:ext>
            </a:extLst>
          </p:cNvPr>
          <p:cNvSpPr/>
          <p:nvPr/>
        </p:nvSpPr>
        <p:spPr>
          <a:xfrm>
            <a:off x="6743701" y="5711109"/>
            <a:ext cx="3581400" cy="3231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25"/>
              </a:spcBef>
            </a:pPr>
            <a:r>
              <a:rPr lang="en-US" sz="750" dirty="0">
                <a:latin typeface="Arial" panose="020B0604020202020204" pitchFamily="34" charset="0"/>
                <a:ea typeface="Times New Roman" panose="02020603050405020304" pitchFamily="18" charset="0"/>
              </a:rPr>
              <a:t>Source: Wave 3 RESEA Survey (March-April 2021</a:t>
            </a:r>
            <a:r>
              <a:rPr lang="en-US" sz="750" i="1" dirty="0">
                <a:latin typeface="Arial" panose="020B0604020202020204" pitchFamily="34" charset="0"/>
                <a:ea typeface="Times New Roman" panose="02020603050405020304" pitchFamily="18" charset="0"/>
              </a:rPr>
              <a:t>). Includes responses from</a:t>
            </a:r>
            <a:br>
              <a:rPr lang="en-US" sz="750" i="1" dirty="0">
                <a:latin typeface="Arial" panose="020B0604020202020204" pitchFamily="34" charset="0"/>
                <a:ea typeface="Times New Roman" panose="02020603050405020304" pitchFamily="18" charset="0"/>
              </a:rPr>
            </a:br>
            <a:r>
              <a:rPr lang="en-US" sz="750" i="1" dirty="0">
                <a:latin typeface="Arial" panose="020B0604020202020204" pitchFamily="34" charset="0"/>
                <a:ea typeface="Times New Roman" panose="02020603050405020304" pitchFamily="18" charset="0"/>
              </a:rPr>
              <a:t>State RESEA administrators in all 50 states that answered the Wave 3 survey.</a:t>
            </a:r>
          </a:p>
        </p:txBody>
      </p:sp>
      <p:graphicFrame>
        <p:nvGraphicFramePr>
          <p:cNvPr id="13" name="Table 12">
            <a:extLst>
              <a:ext uri="{FF2B5EF4-FFF2-40B4-BE49-F238E27FC236}">
                <a16:creationId xmlns:a16="http://schemas.microsoft.com/office/drawing/2014/main" id="{BE0627FD-DBE7-45AE-99ED-2DA044B22962}"/>
              </a:ext>
            </a:extLst>
          </p:cNvPr>
          <p:cNvGraphicFramePr>
            <a:graphicFrameLocks noGrp="1"/>
          </p:cNvGraphicFramePr>
          <p:nvPr>
            <p:extLst>
              <p:ext uri="{D42A27DB-BD31-4B8C-83A1-F6EECF244321}">
                <p14:modId xmlns:p14="http://schemas.microsoft.com/office/powerpoint/2010/main" val="1666048504"/>
              </p:ext>
            </p:extLst>
          </p:nvPr>
        </p:nvGraphicFramePr>
        <p:xfrm>
          <a:off x="6800849" y="1588500"/>
          <a:ext cx="4335580" cy="3743896"/>
        </p:xfrm>
        <a:graphic>
          <a:graphicData uri="http://schemas.openxmlformats.org/drawingml/2006/table">
            <a:tbl>
              <a:tblPr firstRow="1" bandRow="1">
                <a:tableStyleId>{5C22544A-7EE6-4342-B048-85BDC9FD1C3A}</a:tableStyleId>
              </a:tblPr>
              <a:tblGrid>
                <a:gridCol w="3181076">
                  <a:extLst>
                    <a:ext uri="{9D8B030D-6E8A-4147-A177-3AD203B41FA5}">
                      <a16:colId xmlns:a16="http://schemas.microsoft.com/office/drawing/2014/main" val="3901567645"/>
                    </a:ext>
                  </a:extLst>
                </a:gridCol>
                <a:gridCol w="567818">
                  <a:extLst>
                    <a:ext uri="{9D8B030D-6E8A-4147-A177-3AD203B41FA5}">
                      <a16:colId xmlns:a16="http://schemas.microsoft.com/office/drawing/2014/main" val="350735696"/>
                    </a:ext>
                  </a:extLst>
                </a:gridCol>
                <a:gridCol w="586686">
                  <a:extLst>
                    <a:ext uri="{9D8B030D-6E8A-4147-A177-3AD203B41FA5}">
                      <a16:colId xmlns:a16="http://schemas.microsoft.com/office/drawing/2014/main" val="1682425693"/>
                    </a:ext>
                  </a:extLst>
                </a:gridCol>
              </a:tblGrid>
              <a:tr h="752791">
                <a:tc>
                  <a:txBody>
                    <a:bodyPr/>
                    <a:lstStyle/>
                    <a:p>
                      <a:pPr marL="0" marR="0" algn="l" rtl="0">
                        <a:lnSpc>
                          <a:spcPct val="110000"/>
                        </a:lnSpc>
                        <a:spcBef>
                          <a:spcPts val="200"/>
                        </a:spcBef>
                        <a:spcAft>
                          <a:spcPts val="600"/>
                        </a:spcAft>
                      </a:pPr>
                      <a:r>
                        <a:rPr lang="en-US" sz="1400" dirty="0">
                          <a:effectLst/>
                        </a:rPr>
                        <a:t>Criteria</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0000"/>
                        </a:lnSpc>
                        <a:spcBef>
                          <a:spcPts val="200"/>
                        </a:spcBef>
                        <a:spcAft>
                          <a:spcPts val="600"/>
                        </a:spcAft>
                      </a:pPr>
                      <a:r>
                        <a:rPr lang="en-US" sz="1400" dirty="0">
                          <a:effectLst/>
                        </a:rPr>
                        <a:t># of States</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0000"/>
                        </a:lnSpc>
                        <a:spcBef>
                          <a:spcPts val="200"/>
                        </a:spcBef>
                        <a:spcAft>
                          <a:spcPts val="600"/>
                        </a:spcAft>
                      </a:pPr>
                      <a:r>
                        <a:rPr lang="en-US" sz="1400" dirty="0">
                          <a:effectLst/>
                        </a:rPr>
                        <a:t>% of States </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72934309"/>
                  </a:ext>
                </a:extLst>
              </a:tr>
              <a:tr h="752929">
                <a:tc>
                  <a:txBody>
                    <a:bodyPr/>
                    <a:lstStyle/>
                    <a:p>
                      <a:pPr marL="0" marR="0">
                        <a:lnSpc>
                          <a:spcPct val="110000"/>
                        </a:lnSpc>
                        <a:spcBef>
                          <a:spcPts val="200"/>
                        </a:spcBef>
                        <a:spcAft>
                          <a:spcPts val="200"/>
                        </a:spcAft>
                      </a:pPr>
                      <a:r>
                        <a:rPr lang="en-US" sz="1400" dirty="0">
                          <a:effectLst/>
                        </a:rPr>
                        <a:t>Claimants deemed </a:t>
                      </a:r>
                      <a:r>
                        <a:rPr lang="en-US" sz="1400" b="1" dirty="0">
                          <a:effectLst/>
                        </a:rPr>
                        <a:t>most likely or somewhat more likely to exhaust</a:t>
                      </a:r>
                      <a:r>
                        <a:rPr lang="en-US" sz="1400" dirty="0">
                          <a:effectLst/>
                        </a:rPr>
                        <a:t> UI benefits </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a:lnSpc>
                          <a:spcPct val="110000"/>
                        </a:lnSpc>
                        <a:spcBef>
                          <a:spcPts val="200"/>
                        </a:spcBef>
                        <a:spcAft>
                          <a:spcPts val="200"/>
                        </a:spcAft>
                        <a:tabLst>
                          <a:tab pos="343535" algn="dec"/>
                        </a:tabLst>
                      </a:pPr>
                      <a:r>
                        <a:rPr lang="en-US" sz="1400" dirty="0">
                          <a:effectLst/>
                        </a:rPr>
                        <a:t>34</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tc>
                  <a:txBody>
                    <a:bodyPr/>
                    <a:lstStyle/>
                    <a:p>
                      <a:pPr marL="0" marR="0" algn="r">
                        <a:lnSpc>
                          <a:spcPct val="110000"/>
                        </a:lnSpc>
                        <a:spcBef>
                          <a:spcPts val="200"/>
                        </a:spcBef>
                        <a:spcAft>
                          <a:spcPts val="200"/>
                        </a:spcAft>
                        <a:tabLst>
                          <a:tab pos="343535" algn="dec"/>
                        </a:tabLst>
                      </a:pPr>
                      <a:r>
                        <a:rPr lang="en-US" sz="1400" dirty="0">
                          <a:effectLst/>
                        </a:rPr>
                        <a:t>68%</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extLst>
                  <a:ext uri="{0D108BD9-81ED-4DB2-BD59-A6C34878D82A}">
                    <a16:rowId xmlns:a16="http://schemas.microsoft.com/office/drawing/2014/main" val="22853216"/>
                  </a:ext>
                </a:extLst>
              </a:tr>
              <a:tr h="1124834">
                <a:tc>
                  <a:txBody>
                    <a:bodyPr/>
                    <a:lstStyle/>
                    <a:p>
                      <a:pPr marL="0" marR="0">
                        <a:lnSpc>
                          <a:spcPct val="110000"/>
                        </a:lnSpc>
                        <a:spcBef>
                          <a:spcPts val="200"/>
                        </a:spcBef>
                        <a:spcAft>
                          <a:spcPts val="200"/>
                        </a:spcAft>
                      </a:pPr>
                      <a:r>
                        <a:rPr lang="en-US" sz="1400" dirty="0">
                          <a:effectLst/>
                        </a:rPr>
                        <a:t>Claimants who have a </a:t>
                      </a:r>
                      <a:r>
                        <a:rPr lang="en-US" sz="1400" b="1" dirty="0">
                          <a:effectLst/>
                        </a:rPr>
                        <a:t>high risk of UI benefit exhaustion </a:t>
                      </a:r>
                      <a:r>
                        <a:rPr lang="en-US" sz="1400" b="1" u="sng" dirty="0">
                          <a:effectLst/>
                        </a:rPr>
                        <a:t>and</a:t>
                      </a:r>
                      <a:r>
                        <a:rPr lang="en-US" sz="1400" b="1" dirty="0">
                          <a:effectLst/>
                        </a:rPr>
                        <a:t> other characteristics</a:t>
                      </a:r>
                      <a:r>
                        <a:rPr lang="en-US" sz="1400" dirty="0">
                          <a:effectLst/>
                        </a:rPr>
                        <a:t> that make them an appropriate participant </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a:lnSpc>
                          <a:spcPct val="110000"/>
                        </a:lnSpc>
                        <a:spcBef>
                          <a:spcPts val="200"/>
                        </a:spcBef>
                        <a:spcAft>
                          <a:spcPts val="200"/>
                        </a:spcAft>
                        <a:tabLst>
                          <a:tab pos="343535" algn="dec"/>
                        </a:tabLst>
                      </a:pPr>
                      <a:r>
                        <a:rPr lang="en-US" sz="1400" dirty="0">
                          <a:effectLst/>
                        </a:rPr>
                        <a:t>13</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tc>
                  <a:txBody>
                    <a:bodyPr/>
                    <a:lstStyle/>
                    <a:p>
                      <a:pPr marL="0" marR="0" algn="r">
                        <a:lnSpc>
                          <a:spcPct val="110000"/>
                        </a:lnSpc>
                        <a:spcBef>
                          <a:spcPts val="200"/>
                        </a:spcBef>
                        <a:spcAft>
                          <a:spcPts val="200"/>
                        </a:spcAft>
                        <a:tabLst>
                          <a:tab pos="343535" algn="dec"/>
                        </a:tabLst>
                      </a:pPr>
                      <a:r>
                        <a:rPr lang="en-US" sz="1400" dirty="0">
                          <a:effectLst/>
                        </a:rPr>
                        <a:t>26%</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extLst>
                  <a:ext uri="{0D108BD9-81ED-4DB2-BD59-A6C34878D82A}">
                    <a16:rowId xmlns:a16="http://schemas.microsoft.com/office/drawing/2014/main" val="3429705795"/>
                  </a:ext>
                </a:extLst>
              </a:tr>
              <a:tr h="752791">
                <a:tc>
                  <a:txBody>
                    <a:bodyPr/>
                    <a:lstStyle/>
                    <a:p>
                      <a:pPr marL="0" marR="0">
                        <a:lnSpc>
                          <a:spcPct val="110000"/>
                        </a:lnSpc>
                        <a:spcBef>
                          <a:spcPts val="200"/>
                        </a:spcBef>
                        <a:spcAft>
                          <a:spcPts val="200"/>
                        </a:spcAft>
                      </a:pPr>
                      <a:r>
                        <a:rPr lang="en-US" sz="1400" dirty="0">
                          <a:effectLst/>
                        </a:rPr>
                        <a:t>Selection for RESEA </a:t>
                      </a:r>
                      <a:r>
                        <a:rPr lang="en-US" sz="1400" b="1" dirty="0">
                          <a:effectLst/>
                        </a:rPr>
                        <a:t>does not depend on how likely they are to exhaust UI benefits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a:lnSpc>
                          <a:spcPct val="110000"/>
                        </a:lnSpc>
                        <a:spcBef>
                          <a:spcPts val="200"/>
                        </a:spcBef>
                        <a:spcAft>
                          <a:spcPts val="200"/>
                        </a:spcAft>
                        <a:tabLst>
                          <a:tab pos="343535" algn="dec"/>
                        </a:tabLst>
                      </a:pPr>
                      <a:r>
                        <a:rPr lang="en-US" sz="1400" dirty="0">
                          <a:effectLst/>
                        </a:rPr>
                        <a:t>2</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tc>
                  <a:txBody>
                    <a:bodyPr/>
                    <a:lstStyle/>
                    <a:p>
                      <a:pPr marL="0" marR="0" algn="r">
                        <a:lnSpc>
                          <a:spcPct val="110000"/>
                        </a:lnSpc>
                        <a:spcBef>
                          <a:spcPts val="200"/>
                        </a:spcBef>
                        <a:spcAft>
                          <a:spcPts val="200"/>
                        </a:spcAft>
                        <a:tabLst>
                          <a:tab pos="343535" algn="dec"/>
                        </a:tabLst>
                      </a:pPr>
                      <a:r>
                        <a:rPr lang="en-US" sz="1400" dirty="0">
                          <a:effectLst/>
                        </a:rPr>
                        <a:t>4%</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extLst>
                  <a:ext uri="{0D108BD9-81ED-4DB2-BD59-A6C34878D82A}">
                    <a16:rowId xmlns:a16="http://schemas.microsoft.com/office/drawing/2014/main" val="3372847093"/>
                  </a:ext>
                </a:extLst>
              </a:tr>
              <a:tr h="360551">
                <a:tc>
                  <a:txBody>
                    <a:bodyPr/>
                    <a:lstStyle/>
                    <a:p>
                      <a:pPr marL="0" marR="0">
                        <a:lnSpc>
                          <a:spcPct val="110000"/>
                        </a:lnSpc>
                        <a:spcBef>
                          <a:spcPts val="200"/>
                        </a:spcBef>
                        <a:spcAft>
                          <a:spcPts val="200"/>
                        </a:spcAft>
                      </a:pPr>
                      <a:r>
                        <a:rPr lang="en-US" sz="1400" dirty="0">
                          <a:effectLst/>
                        </a:rPr>
                        <a:t>Did not respond </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a:lnSpc>
                          <a:spcPct val="110000"/>
                        </a:lnSpc>
                        <a:spcBef>
                          <a:spcPts val="200"/>
                        </a:spcBef>
                        <a:spcAft>
                          <a:spcPts val="200"/>
                        </a:spcAft>
                        <a:tabLst>
                          <a:tab pos="343535" algn="dec"/>
                        </a:tabLst>
                      </a:pPr>
                      <a:r>
                        <a:rPr lang="en-US" sz="1400" dirty="0">
                          <a:effectLst/>
                        </a:rPr>
                        <a:t>1</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tc>
                  <a:txBody>
                    <a:bodyPr/>
                    <a:lstStyle/>
                    <a:p>
                      <a:pPr marL="0" marR="0" algn="r">
                        <a:lnSpc>
                          <a:spcPct val="110000"/>
                        </a:lnSpc>
                        <a:spcBef>
                          <a:spcPts val="200"/>
                        </a:spcBef>
                        <a:spcAft>
                          <a:spcPts val="200"/>
                        </a:spcAft>
                        <a:tabLst>
                          <a:tab pos="343535" algn="dec"/>
                        </a:tabLst>
                      </a:pPr>
                      <a:r>
                        <a:rPr lang="en-US" sz="1400" dirty="0">
                          <a:effectLst/>
                        </a:rPr>
                        <a:t>2%</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extLst>
                  <a:ext uri="{0D108BD9-81ED-4DB2-BD59-A6C34878D82A}">
                    <a16:rowId xmlns:a16="http://schemas.microsoft.com/office/drawing/2014/main" val="4050309426"/>
                  </a:ext>
                </a:extLst>
              </a:tr>
            </a:tbl>
          </a:graphicData>
        </a:graphic>
      </p:graphicFrame>
      <p:sp>
        <p:nvSpPr>
          <p:cNvPr id="14" name="Content Placeholder 5">
            <a:extLst>
              <a:ext uri="{FF2B5EF4-FFF2-40B4-BE49-F238E27FC236}">
                <a16:creationId xmlns:a16="http://schemas.microsoft.com/office/drawing/2014/main" id="{A3B70776-4C14-4CE3-8518-5D5054D4F01E}"/>
              </a:ext>
            </a:extLst>
          </p:cNvPr>
          <p:cNvSpPr txBox="1">
            <a:spLocks/>
          </p:cNvSpPr>
          <p:nvPr/>
        </p:nvSpPr>
        <p:spPr>
          <a:xfrm>
            <a:off x="574675" y="1029072"/>
            <a:ext cx="5340350" cy="511184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dirty="0">
                <a:solidFill>
                  <a:srgbClr val="9E1C30"/>
                </a:solidFill>
              </a:rPr>
              <a:t>Context</a:t>
            </a:r>
          </a:p>
          <a:p>
            <a:pPr marL="457200" lvl="1"/>
            <a:r>
              <a:rPr lang="en-US" sz="2600" dirty="0"/>
              <a:t>Insufficient funds to serve everyone (median state selects – 10% of claimants)</a:t>
            </a:r>
          </a:p>
          <a:p>
            <a:pPr marL="457200" lvl="1"/>
            <a:r>
              <a:rPr lang="en-US" sz="2600" dirty="0"/>
              <a:t>No longer required to select claimants with highest profiling scores (other than to meet WPRS requirement)</a:t>
            </a:r>
          </a:p>
          <a:p>
            <a:r>
              <a:rPr lang="en-US" sz="2800" dirty="0">
                <a:solidFill>
                  <a:srgbClr val="9E1C30"/>
                </a:solidFill>
              </a:rPr>
              <a:t>Findings</a:t>
            </a:r>
          </a:p>
          <a:p>
            <a:pPr lvl="1"/>
            <a:r>
              <a:rPr lang="en-US" sz="2600" b="1" dirty="0"/>
              <a:t>States overwhelmingly continue to serve most likely to exhaust</a:t>
            </a:r>
          </a:p>
          <a:p>
            <a:pPr marL="457200" lvl="1" indent="0">
              <a:buNone/>
            </a:pPr>
            <a:r>
              <a:rPr lang="en-US" sz="2600" b="1" dirty="0">
                <a:solidFill>
                  <a:schemeClr val="bg1"/>
                </a:solidFill>
              </a:rPr>
              <a:t>Many express interest in changing who is selected, including:</a:t>
            </a:r>
          </a:p>
          <a:p>
            <a:pPr marL="914400" lvl="2" indent="0">
              <a:buNone/>
            </a:pPr>
            <a:r>
              <a:rPr lang="en-US" sz="2300" dirty="0">
                <a:solidFill>
                  <a:schemeClr val="bg1"/>
                </a:solidFill>
              </a:rPr>
              <a:t>Focusing on claimants with lower profiling scores</a:t>
            </a:r>
          </a:p>
          <a:p>
            <a:pPr marL="914400" lvl="2" indent="0">
              <a:buNone/>
            </a:pPr>
            <a:r>
              <a:rPr lang="en-US" sz="2300" dirty="0">
                <a:solidFill>
                  <a:schemeClr val="bg1"/>
                </a:solidFill>
              </a:rPr>
              <a:t>Incorporating local labor market information</a:t>
            </a:r>
          </a:p>
          <a:p>
            <a:pPr marL="914400" lvl="2" indent="0">
              <a:buNone/>
            </a:pPr>
            <a:r>
              <a:rPr lang="en-US" sz="2300" dirty="0">
                <a:solidFill>
                  <a:schemeClr val="bg1"/>
                </a:solidFill>
              </a:rPr>
              <a:t>Excluding claimants with seasonal or cyclical employment or who have previously received RESEA services</a:t>
            </a:r>
          </a:p>
          <a:p>
            <a:pPr marL="914400" lvl="2" indent="0">
              <a:buNone/>
            </a:pPr>
            <a:r>
              <a:rPr lang="en-US" sz="2300" dirty="0">
                <a:solidFill>
                  <a:schemeClr val="bg1"/>
                </a:solidFill>
              </a:rPr>
              <a:t>Random selection</a:t>
            </a:r>
          </a:p>
          <a:p>
            <a:pPr marL="457200" lvl="1" indent="0">
              <a:buNone/>
            </a:pPr>
            <a:r>
              <a:rPr lang="en-US" sz="2200" dirty="0">
                <a:solidFill>
                  <a:schemeClr val="bg1"/>
                </a:solidFill>
              </a:rPr>
              <a:t>% incorporating additional factors has grown from 16% in early 2020</a:t>
            </a:r>
          </a:p>
          <a:p>
            <a:pPr marL="457200" lvl="1"/>
            <a:endParaRPr lang="en-US" sz="1600" dirty="0"/>
          </a:p>
          <a:p>
            <a:pPr lvl="1"/>
            <a:endParaRPr lang="en-US" sz="2600" b="1" dirty="0"/>
          </a:p>
        </p:txBody>
      </p:sp>
    </p:spTree>
    <p:extLst>
      <p:ext uri="{BB962C8B-B14F-4D97-AF65-F5344CB8AC3E}">
        <p14:creationId xmlns:p14="http://schemas.microsoft.com/office/powerpoint/2010/main" val="2890095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36</a:t>
            </a:fld>
            <a:endParaRPr lang="en-US" dirty="0"/>
          </a:p>
        </p:txBody>
      </p:sp>
      <p:sp>
        <p:nvSpPr>
          <p:cNvPr id="3" name="Title 2"/>
          <p:cNvSpPr>
            <a:spLocks noGrp="1"/>
          </p:cNvSpPr>
          <p:nvPr>
            <p:ph type="title"/>
          </p:nvPr>
        </p:nvSpPr>
        <p:spPr/>
        <p:txBody>
          <a:bodyPr/>
          <a:lstStyle/>
          <a:p>
            <a:r>
              <a:rPr lang="en-US" dirty="0"/>
              <a:t>6. Selecting Claimants: Interest in Future Changes </a:t>
            </a:r>
          </a:p>
        </p:txBody>
      </p:sp>
      <p:sp>
        <p:nvSpPr>
          <p:cNvPr id="7" name="Content Placeholder 5">
            <a:extLst>
              <a:ext uri="{FF2B5EF4-FFF2-40B4-BE49-F238E27FC236}">
                <a16:creationId xmlns:a16="http://schemas.microsoft.com/office/drawing/2014/main" id="{A9D5236C-7B80-4018-A175-B8F616CE3C26}"/>
              </a:ext>
            </a:extLst>
          </p:cNvPr>
          <p:cNvSpPr txBox="1">
            <a:spLocks/>
          </p:cNvSpPr>
          <p:nvPr/>
        </p:nvSpPr>
        <p:spPr>
          <a:xfrm>
            <a:off x="574675" y="1029072"/>
            <a:ext cx="5340350" cy="511184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dirty="0">
                <a:solidFill>
                  <a:srgbClr val="9E1C30"/>
                </a:solidFill>
              </a:rPr>
              <a:t>Context</a:t>
            </a:r>
          </a:p>
          <a:p>
            <a:pPr marL="457200" lvl="1"/>
            <a:r>
              <a:rPr lang="en-US" sz="2600" dirty="0"/>
              <a:t>Insufficient funds to serve everyone (median state selects – 10% of claimants)</a:t>
            </a:r>
          </a:p>
          <a:p>
            <a:pPr marL="457200" lvl="1"/>
            <a:r>
              <a:rPr lang="en-US" sz="2600" dirty="0"/>
              <a:t>No longer required to select claimants with highest profiling scores (other than to meet WPRS requirement)</a:t>
            </a:r>
          </a:p>
          <a:p>
            <a:r>
              <a:rPr lang="en-US" sz="2800" dirty="0">
                <a:solidFill>
                  <a:srgbClr val="9E1C30"/>
                </a:solidFill>
              </a:rPr>
              <a:t>Findings</a:t>
            </a:r>
          </a:p>
          <a:p>
            <a:pPr lvl="1"/>
            <a:r>
              <a:rPr lang="en-US" sz="2600" dirty="0"/>
              <a:t>States overwhelmingly continue to serve most likely to exhaust</a:t>
            </a:r>
          </a:p>
          <a:p>
            <a:pPr lvl="1"/>
            <a:r>
              <a:rPr lang="en-US" sz="2600" b="1" dirty="0"/>
              <a:t>Many express interest in changing who is selected, including:</a:t>
            </a:r>
          </a:p>
          <a:p>
            <a:pPr lvl="2"/>
            <a:r>
              <a:rPr lang="en-US" sz="2300" dirty="0"/>
              <a:t>Focusing on claimants with lower profiling scores</a:t>
            </a:r>
          </a:p>
          <a:p>
            <a:pPr lvl="2"/>
            <a:r>
              <a:rPr lang="en-US" sz="2300" dirty="0"/>
              <a:t>Incorporating local labor market information</a:t>
            </a:r>
          </a:p>
          <a:p>
            <a:pPr lvl="2"/>
            <a:r>
              <a:rPr lang="en-US" sz="2300" dirty="0"/>
              <a:t>Excluding claimants with seasonal or cyclical employment or who have previously received RESEA services</a:t>
            </a:r>
          </a:p>
          <a:p>
            <a:pPr lvl="2"/>
            <a:r>
              <a:rPr lang="en-US" sz="2300" dirty="0"/>
              <a:t>Random selection</a:t>
            </a:r>
          </a:p>
          <a:p>
            <a:pPr lvl="1"/>
            <a:r>
              <a:rPr lang="en-US" sz="2200" dirty="0"/>
              <a:t>% incorporating additional factors has grown from 16% in early 2020</a:t>
            </a:r>
          </a:p>
          <a:p>
            <a:pPr marL="457200" lvl="1"/>
            <a:endParaRPr lang="en-US" sz="1600" dirty="0"/>
          </a:p>
          <a:p>
            <a:pPr lvl="1"/>
            <a:endParaRPr lang="en-US" sz="2600" b="1" dirty="0"/>
          </a:p>
        </p:txBody>
      </p:sp>
      <p:sp>
        <p:nvSpPr>
          <p:cNvPr id="6" name="TextBox 5">
            <a:extLst>
              <a:ext uri="{FF2B5EF4-FFF2-40B4-BE49-F238E27FC236}">
                <a16:creationId xmlns:a16="http://schemas.microsoft.com/office/drawing/2014/main" id="{220D1331-3618-4A87-AA64-3C0C8DEEEC13}"/>
              </a:ext>
            </a:extLst>
          </p:cNvPr>
          <p:cNvSpPr txBox="1"/>
          <p:nvPr/>
        </p:nvSpPr>
        <p:spPr>
          <a:xfrm>
            <a:off x="6800850" y="1080671"/>
            <a:ext cx="4267200" cy="369332"/>
          </a:xfrm>
          <a:prstGeom prst="rect">
            <a:avLst/>
          </a:prstGeom>
          <a:noFill/>
        </p:spPr>
        <p:txBody>
          <a:bodyPr wrap="square" rtlCol="0">
            <a:spAutoFit/>
          </a:bodyPr>
          <a:lstStyle/>
          <a:p>
            <a:pPr algn="ctr"/>
            <a:r>
              <a:rPr lang="en-US" b="1" dirty="0"/>
              <a:t>Criteria for Selecting RESEA Claimants</a:t>
            </a:r>
          </a:p>
        </p:txBody>
      </p:sp>
      <p:sp>
        <p:nvSpPr>
          <p:cNvPr id="9" name="Rectangle 8">
            <a:extLst>
              <a:ext uri="{FF2B5EF4-FFF2-40B4-BE49-F238E27FC236}">
                <a16:creationId xmlns:a16="http://schemas.microsoft.com/office/drawing/2014/main" id="{318D76A0-93A0-4AD7-AE65-F52431906490}"/>
              </a:ext>
            </a:extLst>
          </p:cNvPr>
          <p:cNvSpPr/>
          <p:nvPr/>
        </p:nvSpPr>
        <p:spPr>
          <a:xfrm>
            <a:off x="6743701" y="5711109"/>
            <a:ext cx="3581400" cy="3231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25"/>
              </a:spcBef>
            </a:pPr>
            <a:r>
              <a:rPr lang="en-US" sz="750" dirty="0">
                <a:latin typeface="Arial" panose="020B0604020202020204" pitchFamily="34" charset="0"/>
                <a:ea typeface="Times New Roman" panose="02020603050405020304" pitchFamily="18" charset="0"/>
              </a:rPr>
              <a:t>Source: Wave 3 RESEA Survey (March-April 2021</a:t>
            </a:r>
            <a:r>
              <a:rPr lang="en-US" sz="750" i="1" dirty="0">
                <a:latin typeface="Arial" panose="020B0604020202020204" pitchFamily="34" charset="0"/>
                <a:ea typeface="Times New Roman" panose="02020603050405020304" pitchFamily="18" charset="0"/>
              </a:rPr>
              <a:t>). Includes responses from</a:t>
            </a:r>
            <a:br>
              <a:rPr lang="en-US" sz="750" i="1" dirty="0">
                <a:latin typeface="Arial" panose="020B0604020202020204" pitchFamily="34" charset="0"/>
                <a:ea typeface="Times New Roman" panose="02020603050405020304" pitchFamily="18" charset="0"/>
              </a:rPr>
            </a:br>
            <a:r>
              <a:rPr lang="en-US" sz="750" i="1" dirty="0">
                <a:latin typeface="Arial" panose="020B0604020202020204" pitchFamily="34" charset="0"/>
                <a:ea typeface="Times New Roman" panose="02020603050405020304" pitchFamily="18" charset="0"/>
              </a:rPr>
              <a:t>State RESEA administrators in all 50 states that answered the Wave 3 survey.</a:t>
            </a:r>
          </a:p>
        </p:txBody>
      </p:sp>
      <p:graphicFrame>
        <p:nvGraphicFramePr>
          <p:cNvPr id="10" name="Table 9">
            <a:extLst>
              <a:ext uri="{FF2B5EF4-FFF2-40B4-BE49-F238E27FC236}">
                <a16:creationId xmlns:a16="http://schemas.microsoft.com/office/drawing/2014/main" id="{9E65DC8C-4D43-44F0-90A9-E46880BCBDF2}"/>
              </a:ext>
            </a:extLst>
          </p:cNvPr>
          <p:cNvGraphicFramePr>
            <a:graphicFrameLocks noGrp="1"/>
          </p:cNvGraphicFramePr>
          <p:nvPr>
            <p:extLst>
              <p:ext uri="{D42A27DB-BD31-4B8C-83A1-F6EECF244321}">
                <p14:modId xmlns:p14="http://schemas.microsoft.com/office/powerpoint/2010/main" val="3782766990"/>
              </p:ext>
            </p:extLst>
          </p:nvPr>
        </p:nvGraphicFramePr>
        <p:xfrm>
          <a:off x="6800849" y="1588500"/>
          <a:ext cx="4335580" cy="3743896"/>
        </p:xfrm>
        <a:graphic>
          <a:graphicData uri="http://schemas.openxmlformats.org/drawingml/2006/table">
            <a:tbl>
              <a:tblPr firstRow="1" bandRow="1">
                <a:tableStyleId>{5C22544A-7EE6-4342-B048-85BDC9FD1C3A}</a:tableStyleId>
              </a:tblPr>
              <a:tblGrid>
                <a:gridCol w="3181076">
                  <a:extLst>
                    <a:ext uri="{9D8B030D-6E8A-4147-A177-3AD203B41FA5}">
                      <a16:colId xmlns:a16="http://schemas.microsoft.com/office/drawing/2014/main" val="3901567645"/>
                    </a:ext>
                  </a:extLst>
                </a:gridCol>
                <a:gridCol w="567818">
                  <a:extLst>
                    <a:ext uri="{9D8B030D-6E8A-4147-A177-3AD203B41FA5}">
                      <a16:colId xmlns:a16="http://schemas.microsoft.com/office/drawing/2014/main" val="350735696"/>
                    </a:ext>
                  </a:extLst>
                </a:gridCol>
                <a:gridCol w="586686">
                  <a:extLst>
                    <a:ext uri="{9D8B030D-6E8A-4147-A177-3AD203B41FA5}">
                      <a16:colId xmlns:a16="http://schemas.microsoft.com/office/drawing/2014/main" val="1682425693"/>
                    </a:ext>
                  </a:extLst>
                </a:gridCol>
              </a:tblGrid>
              <a:tr h="752791">
                <a:tc>
                  <a:txBody>
                    <a:bodyPr/>
                    <a:lstStyle/>
                    <a:p>
                      <a:pPr marL="0" marR="0" algn="l" rtl="0">
                        <a:lnSpc>
                          <a:spcPct val="110000"/>
                        </a:lnSpc>
                        <a:spcBef>
                          <a:spcPts val="200"/>
                        </a:spcBef>
                        <a:spcAft>
                          <a:spcPts val="600"/>
                        </a:spcAft>
                      </a:pPr>
                      <a:r>
                        <a:rPr lang="en-US" sz="1400" dirty="0">
                          <a:effectLst/>
                        </a:rPr>
                        <a:t>Criteria</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0000"/>
                        </a:lnSpc>
                        <a:spcBef>
                          <a:spcPts val="200"/>
                        </a:spcBef>
                        <a:spcAft>
                          <a:spcPts val="600"/>
                        </a:spcAft>
                      </a:pPr>
                      <a:r>
                        <a:rPr lang="en-US" sz="1400" dirty="0">
                          <a:effectLst/>
                        </a:rPr>
                        <a:t># of States</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0000"/>
                        </a:lnSpc>
                        <a:spcBef>
                          <a:spcPts val="200"/>
                        </a:spcBef>
                        <a:spcAft>
                          <a:spcPts val="600"/>
                        </a:spcAft>
                      </a:pPr>
                      <a:r>
                        <a:rPr lang="en-US" sz="1400" dirty="0">
                          <a:effectLst/>
                        </a:rPr>
                        <a:t>% of States </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72934309"/>
                  </a:ext>
                </a:extLst>
              </a:tr>
              <a:tr h="752929">
                <a:tc>
                  <a:txBody>
                    <a:bodyPr/>
                    <a:lstStyle/>
                    <a:p>
                      <a:pPr marL="0" marR="0">
                        <a:lnSpc>
                          <a:spcPct val="110000"/>
                        </a:lnSpc>
                        <a:spcBef>
                          <a:spcPts val="200"/>
                        </a:spcBef>
                        <a:spcAft>
                          <a:spcPts val="200"/>
                        </a:spcAft>
                      </a:pPr>
                      <a:r>
                        <a:rPr lang="en-US" sz="1400" dirty="0">
                          <a:effectLst/>
                        </a:rPr>
                        <a:t>Claimants deemed </a:t>
                      </a:r>
                      <a:r>
                        <a:rPr lang="en-US" sz="1400" b="1" dirty="0">
                          <a:effectLst/>
                        </a:rPr>
                        <a:t>most likely or somewhat more likely to exhaust</a:t>
                      </a:r>
                      <a:r>
                        <a:rPr lang="en-US" sz="1400" dirty="0">
                          <a:effectLst/>
                        </a:rPr>
                        <a:t> UI benefits </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a:lnSpc>
                          <a:spcPct val="110000"/>
                        </a:lnSpc>
                        <a:spcBef>
                          <a:spcPts val="200"/>
                        </a:spcBef>
                        <a:spcAft>
                          <a:spcPts val="200"/>
                        </a:spcAft>
                        <a:tabLst>
                          <a:tab pos="343535" algn="dec"/>
                        </a:tabLst>
                      </a:pPr>
                      <a:r>
                        <a:rPr lang="en-US" sz="1400" dirty="0">
                          <a:effectLst/>
                        </a:rPr>
                        <a:t>34</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tc>
                  <a:txBody>
                    <a:bodyPr/>
                    <a:lstStyle/>
                    <a:p>
                      <a:pPr marL="0" marR="0" algn="r">
                        <a:lnSpc>
                          <a:spcPct val="110000"/>
                        </a:lnSpc>
                        <a:spcBef>
                          <a:spcPts val="200"/>
                        </a:spcBef>
                        <a:spcAft>
                          <a:spcPts val="200"/>
                        </a:spcAft>
                        <a:tabLst>
                          <a:tab pos="343535" algn="dec"/>
                        </a:tabLst>
                      </a:pPr>
                      <a:r>
                        <a:rPr lang="en-US" sz="1400" dirty="0">
                          <a:effectLst/>
                        </a:rPr>
                        <a:t>68%</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extLst>
                  <a:ext uri="{0D108BD9-81ED-4DB2-BD59-A6C34878D82A}">
                    <a16:rowId xmlns:a16="http://schemas.microsoft.com/office/drawing/2014/main" val="22853216"/>
                  </a:ext>
                </a:extLst>
              </a:tr>
              <a:tr h="1124834">
                <a:tc>
                  <a:txBody>
                    <a:bodyPr/>
                    <a:lstStyle/>
                    <a:p>
                      <a:pPr marL="0" marR="0">
                        <a:lnSpc>
                          <a:spcPct val="110000"/>
                        </a:lnSpc>
                        <a:spcBef>
                          <a:spcPts val="200"/>
                        </a:spcBef>
                        <a:spcAft>
                          <a:spcPts val="200"/>
                        </a:spcAft>
                      </a:pPr>
                      <a:r>
                        <a:rPr lang="en-US" sz="1400" dirty="0">
                          <a:effectLst/>
                        </a:rPr>
                        <a:t>Claimants who have a </a:t>
                      </a:r>
                      <a:r>
                        <a:rPr lang="en-US" sz="1400" b="1" dirty="0">
                          <a:effectLst/>
                        </a:rPr>
                        <a:t>high risk of UI benefit exhaustion </a:t>
                      </a:r>
                      <a:r>
                        <a:rPr lang="en-US" sz="1400" b="1" u="sng" dirty="0">
                          <a:effectLst/>
                        </a:rPr>
                        <a:t>and</a:t>
                      </a:r>
                      <a:r>
                        <a:rPr lang="en-US" sz="1400" b="1" dirty="0">
                          <a:effectLst/>
                        </a:rPr>
                        <a:t> other characteristics</a:t>
                      </a:r>
                      <a:r>
                        <a:rPr lang="en-US" sz="1400" dirty="0">
                          <a:effectLst/>
                        </a:rPr>
                        <a:t> that make them an appropriate participant </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a:lnSpc>
                          <a:spcPct val="110000"/>
                        </a:lnSpc>
                        <a:spcBef>
                          <a:spcPts val="200"/>
                        </a:spcBef>
                        <a:spcAft>
                          <a:spcPts val="200"/>
                        </a:spcAft>
                        <a:tabLst>
                          <a:tab pos="343535" algn="dec"/>
                        </a:tabLst>
                      </a:pPr>
                      <a:r>
                        <a:rPr lang="en-US" sz="1400" dirty="0">
                          <a:effectLst/>
                        </a:rPr>
                        <a:t>13</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tc>
                  <a:txBody>
                    <a:bodyPr/>
                    <a:lstStyle/>
                    <a:p>
                      <a:pPr marL="0" marR="0" algn="r">
                        <a:lnSpc>
                          <a:spcPct val="110000"/>
                        </a:lnSpc>
                        <a:spcBef>
                          <a:spcPts val="200"/>
                        </a:spcBef>
                        <a:spcAft>
                          <a:spcPts val="200"/>
                        </a:spcAft>
                        <a:tabLst>
                          <a:tab pos="343535" algn="dec"/>
                        </a:tabLst>
                      </a:pPr>
                      <a:r>
                        <a:rPr lang="en-US" sz="1400" dirty="0">
                          <a:effectLst/>
                        </a:rPr>
                        <a:t>26%</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extLst>
                  <a:ext uri="{0D108BD9-81ED-4DB2-BD59-A6C34878D82A}">
                    <a16:rowId xmlns:a16="http://schemas.microsoft.com/office/drawing/2014/main" val="3429705795"/>
                  </a:ext>
                </a:extLst>
              </a:tr>
              <a:tr h="752791">
                <a:tc>
                  <a:txBody>
                    <a:bodyPr/>
                    <a:lstStyle/>
                    <a:p>
                      <a:pPr marL="0" marR="0">
                        <a:lnSpc>
                          <a:spcPct val="110000"/>
                        </a:lnSpc>
                        <a:spcBef>
                          <a:spcPts val="200"/>
                        </a:spcBef>
                        <a:spcAft>
                          <a:spcPts val="200"/>
                        </a:spcAft>
                      </a:pPr>
                      <a:r>
                        <a:rPr lang="en-US" sz="1400" dirty="0">
                          <a:effectLst/>
                        </a:rPr>
                        <a:t>Selection for RESEA </a:t>
                      </a:r>
                      <a:r>
                        <a:rPr lang="en-US" sz="1400" b="1" dirty="0">
                          <a:effectLst/>
                        </a:rPr>
                        <a:t>does not depend on how likely they are to exhaust UI benefits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a:lnSpc>
                          <a:spcPct val="110000"/>
                        </a:lnSpc>
                        <a:spcBef>
                          <a:spcPts val="200"/>
                        </a:spcBef>
                        <a:spcAft>
                          <a:spcPts val="200"/>
                        </a:spcAft>
                        <a:tabLst>
                          <a:tab pos="343535" algn="dec"/>
                        </a:tabLst>
                      </a:pPr>
                      <a:r>
                        <a:rPr lang="en-US" sz="1400" dirty="0">
                          <a:effectLst/>
                        </a:rPr>
                        <a:t>2</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tc>
                  <a:txBody>
                    <a:bodyPr/>
                    <a:lstStyle/>
                    <a:p>
                      <a:pPr marL="0" marR="0" algn="r">
                        <a:lnSpc>
                          <a:spcPct val="110000"/>
                        </a:lnSpc>
                        <a:spcBef>
                          <a:spcPts val="200"/>
                        </a:spcBef>
                        <a:spcAft>
                          <a:spcPts val="200"/>
                        </a:spcAft>
                        <a:tabLst>
                          <a:tab pos="343535" algn="dec"/>
                        </a:tabLst>
                      </a:pPr>
                      <a:r>
                        <a:rPr lang="en-US" sz="1400" dirty="0">
                          <a:effectLst/>
                        </a:rPr>
                        <a:t>4%</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extLst>
                  <a:ext uri="{0D108BD9-81ED-4DB2-BD59-A6C34878D82A}">
                    <a16:rowId xmlns:a16="http://schemas.microsoft.com/office/drawing/2014/main" val="3372847093"/>
                  </a:ext>
                </a:extLst>
              </a:tr>
              <a:tr h="360551">
                <a:tc>
                  <a:txBody>
                    <a:bodyPr/>
                    <a:lstStyle/>
                    <a:p>
                      <a:pPr marL="0" marR="0">
                        <a:lnSpc>
                          <a:spcPct val="110000"/>
                        </a:lnSpc>
                        <a:spcBef>
                          <a:spcPts val="200"/>
                        </a:spcBef>
                        <a:spcAft>
                          <a:spcPts val="200"/>
                        </a:spcAft>
                      </a:pPr>
                      <a:r>
                        <a:rPr lang="en-US" sz="1400" dirty="0">
                          <a:effectLst/>
                        </a:rPr>
                        <a:t>Did not respond </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r">
                        <a:lnSpc>
                          <a:spcPct val="110000"/>
                        </a:lnSpc>
                        <a:spcBef>
                          <a:spcPts val="200"/>
                        </a:spcBef>
                        <a:spcAft>
                          <a:spcPts val="200"/>
                        </a:spcAft>
                        <a:tabLst>
                          <a:tab pos="343535" algn="dec"/>
                        </a:tabLst>
                      </a:pPr>
                      <a:r>
                        <a:rPr lang="en-US" sz="1400" dirty="0">
                          <a:effectLst/>
                        </a:rPr>
                        <a:t>1</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tc>
                  <a:txBody>
                    <a:bodyPr/>
                    <a:lstStyle/>
                    <a:p>
                      <a:pPr marL="0" marR="0" algn="r">
                        <a:lnSpc>
                          <a:spcPct val="110000"/>
                        </a:lnSpc>
                        <a:spcBef>
                          <a:spcPts val="200"/>
                        </a:spcBef>
                        <a:spcAft>
                          <a:spcPts val="200"/>
                        </a:spcAft>
                        <a:tabLst>
                          <a:tab pos="343535" algn="dec"/>
                        </a:tabLst>
                      </a:pPr>
                      <a:r>
                        <a:rPr lang="en-US" sz="1400" dirty="0">
                          <a:effectLst/>
                        </a:rPr>
                        <a:t>2%</a:t>
                      </a:r>
                      <a:endPar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182880" marT="0" marB="0" anchor="ctr"/>
                </a:tc>
                <a:extLst>
                  <a:ext uri="{0D108BD9-81ED-4DB2-BD59-A6C34878D82A}">
                    <a16:rowId xmlns:a16="http://schemas.microsoft.com/office/drawing/2014/main" val="4050309426"/>
                  </a:ext>
                </a:extLst>
              </a:tr>
            </a:tbl>
          </a:graphicData>
        </a:graphic>
      </p:graphicFrame>
    </p:spTree>
    <p:extLst>
      <p:ext uri="{BB962C8B-B14F-4D97-AF65-F5344CB8AC3E}">
        <p14:creationId xmlns:p14="http://schemas.microsoft.com/office/powerpoint/2010/main" val="1179138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37</a:t>
            </a:fld>
            <a:endParaRPr lang="en-US" dirty="0"/>
          </a:p>
        </p:txBody>
      </p:sp>
      <p:sp>
        <p:nvSpPr>
          <p:cNvPr id="3" name="Title 2"/>
          <p:cNvSpPr>
            <a:spLocks noGrp="1"/>
          </p:cNvSpPr>
          <p:nvPr>
            <p:ph type="title"/>
          </p:nvPr>
        </p:nvSpPr>
        <p:spPr/>
        <p:txBody>
          <a:bodyPr/>
          <a:lstStyle/>
          <a:p>
            <a:r>
              <a:rPr lang="en-US" dirty="0"/>
              <a:t>Outline</a:t>
            </a:r>
          </a:p>
        </p:txBody>
      </p:sp>
      <p:sp>
        <p:nvSpPr>
          <p:cNvPr id="5" name="Content Placeholder 2">
            <a:extLst>
              <a:ext uri="{FF2B5EF4-FFF2-40B4-BE49-F238E27FC236}">
                <a16:creationId xmlns:a16="http://schemas.microsoft.com/office/drawing/2014/main" id="{08871F84-3852-4F2F-BBBB-C84C63A82B70}"/>
              </a:ext>
            </a:extLst>
          </p:cNvPr>
          <p:cNvSpPr txBox="1">
            <a:spLocks/>
          </p:cNvSpPr>
          <p:nvPr/>
        </p:nvSpPr>
        <p:spPr>
          <a:xfrm>
            <a:off x="951346" y="1315604"/>
            <a:ext cx="5449454" cy="4170795"/>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400" dirty="0"/>
              <a:t>Background</a:t>
            </a:r>
          </a:p>
          <a:p>
            <a:pPr>
              <a:spcAft>
                <a:spcPts val="1200"/>
              </a:spcAft>
            </a:pPr>
            <a:r>
              <a:rPr lang="en-US" sz="2400" dirty="0"/>
              <a:t>Program Design &amp; Implementation Findings</a:t>
            </a:r>
          </a:p>
          <a:p>
            <a:pPr>
              <a:spcAft>
                <a:spcPts val="1200"/>
              </a:spcAft>
            </a:pPr>
            <a:r>
              <a:rPr lang="en-US" sz="2400" b="1" i="1" dirty="0">
                <a:solidFill>
                  <a:schemeClr val="accent2">
                    <a:lumMod val="60000"/>
                    <a:lumOff val="40000"/>
                  </a:schemeClr>
                </a:solidFill>
              </a:rPr>
              <a:t>Findings on COVID Responses</a:t>
            </a:r>
          </a:p>
          <a:p>
            <a:pPr>
              <a:spcAft>
                <a:spcPts val="1200"/>
              </a:spcAft>
            </a:pPr>
            <a:r>
              <a:rPr lang="en-US" sz="2400" dirty="0"/>
              <a:t>Areas for evidence-building</a:t>
            </a:r>
          </a:p>
          <a:p>
            <a:pPr>
              <a:spcAft>
                <a:spcPts val="1200"/>
              </a:spcAft>
            </a:pPr>
            <a:r>
              <a:rPr lang="en-US" sz="2400" dirty="0"/>
              <a:t>Discussion</a:t>
            </a:r>
          </a:p>
        </p:txBody>
      </p:sp>
    </p:spTree>
    <p:extLst>
      <p:ext uri="{BB962C8B-B14F-4D97-AF65-F5344CB8AC3E}">
        <p14:creationId xmlns:p14="http://schemas.microsoft.com/office/powerpoint/2010/main" val="1850455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38</a:t>
            </a:fld>
            <a:endParaRPr lang="en-US" dirty="0"/>
          </a:p>
        </p:txBody>
      </p:sp>
      <p:sp>
        <p:nvSpPr>
          <p:cNvPr id="3" name="Title 2"/>
          <p:cNvSpPr>
            <a:spLocks noGrp="1"/>
          </p:cNvSpPr>
          <p:nvPr>
            <p:ph type="title"/>
          </p:nvPr>
        </p:nvSpPr>
        <p:spPr/>
        <p:txBody>
          <a:bodyPr/>
          <a:lstStyle/>
          <a:p>
            <a:r>
              <a:rPr lang="en-US" dirty="0"/>
              <a:t>COVID Disrupted RESEA Programs</a:t>
            </a:r>
          </a:p>
        </p:txBody>
      </p:sp>
      <p:sp>
        <p:nvSpPr>
          <p:cNvPr id="5" name="TextBox 4">
            <a:extLst>
              <a:ext uri="{FF2B5EF4-FFF2-40B4-BE49-F238E27FC236}">
                <a16:creationId xmlns:a16="http://schemas.microsoft.com/office/drawing/2014/main" id="{2A65F6B2-4666-4A22-BBB3-55464E7C673D}"/>
              </a:ext>
            </a:extLst>
          </p:cNvPr>
          <p:cNvSpPr txBox="1"/>
          <p:nvPr/>
        </p:nvSpPr>
        <p:spPr>
          <a:xfrm>
            <a:off x="7631303" y="1303190"/>
            <a:ext cx="3464625" cy="584775"/>
          </a:xfrm>
          <a:prstGeom prst="rect">
            <a:avLst/>
          </a:prstGeom>
          <a:noFill/>
        </p:spPr>
        <p:txBody>
          <a:bodyPr wrap="square" rtlCol="0">
            <a:spAutoFit/>
          </a:bodyPr>
          <a:lstStyle/>
          <a:p>
            <a:pPr algn="ctr"/>
            <a:r>
              <a:rPr lang="en-US" sz="1600" b="1" dirty="0"/>
              <a:t>Change in Initial Meetings, Compared to corresponding 2019 Quarter</a:t>
            </a:r>
          </a:p>
        </p:txBody>
      </p:sp>
      <p:graphicFrame>
        <p:nvGraphicFramePr>
          <p:cNvPr id="6" name="Chart 5">
            <a:extLst>
              <a:ext uri="{FF2B5EF4-FFF2-40B4-BE49-F238E27FC236}">
                <a16:creationId xmlns:a16="http://schemas.microsoft.com/office/drawing/2014/main" id="{2B74A8C5-36D8-4D8D-A85A-5F19E539FC50}"/>
              </a:ext>
            </a:extLst>
          </p:cNvPr>
          <p:cNvGraphicFramePr/>
          <p:nvPr>
            <p:extLst>
              <p:ext uri="{D42A27DB-BD31-4B8C-83A1-F6EECF244321}">
                <p14:modId xmlns:p14="http://schemas.microsoft.com/office/powerpoint/2010/main" val="1903019919"/>
              </p:ext>
            </p:extLst>
          </p:nvPr>
        </p:nvGraphicFramePr>
        <p:xfrm>
          <a:off x="7212325" y="1973179"/>
          <a:ext cx="4038599" cy="32680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EF521F8A-8B51-481A-85E3-998E133E0719}"/>
              </a:ext>
            </a:extLst>
          </p:cNvPr>
          <p:cNvSpPr txBox="1"/>
          <p:nvPr/>
        </p:nvSpPr>
        <p:spPr>
          <a:xfrm>
            <a:off x="7288403" y="5468998"/>
            <a:ext cx="3700787"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a:t>Source:</a:t>
            </a:r>
            <a:r>
              <a:rPr lang="en-US" sz="800" dirty="0"/>
              <a:t> ETA 9128 reports. Accessed April 2022.</a:t>
            </a:r>
          </a:p>
          <a:p>
            <a:r>
              <a:rPr lang="en-US" sz="800" b="1" dirty="0"/>
              <a:t>Note:</a:t>
            </a:r>
            <a:r>
              <a:rPr lang="en-US" sz="800" dirty="0"/>
              <a:t> Tabulations are by calendar quarter and year. </a:t>
            </a:r>
          </a:p>
          <a:p>
            <a:endParaRPr lang="en-US" sz="1400" dirty="0"/>
          </a:p>
        </p:txBody>
      </p:sp>
      <p:sp>
        <p:nvSpPr>
          <p:cNvPr id="9" name="Content Placeholder 5">
            <a:extLst>
              <a:ext uri="{FF2B5EF4-FFF2-40B4-BE49-F238E27FC236}">
                <a16:creationId xmlns:a16="http://schemas.microsoft.com/office/drawing/2014/main" id="{2DA8787E-2B8E-4DD8-A35C-9837F4D22DB0}"/>
              </a:ext>
            </a:extLst>
          </p:cNvPr>
          <p:cNvSpPr txBox="1">
            <a:spLocks/>
          </p:cNvSpPr>
          <p:nvPr/>
        </p:nvSpPr>
        <p:spPr>
          <a:xfrm>
            <a:off x="574674" y="1029070"/>
            <a:ext cx="6403642" cy="524660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9E1C30"/>
                </a:solidFill>
              </a:rPr>
              <a:t>Context</a:t>
            </a:r>
          </a:p>
          <a:p>
            <a:pPr lvl="1"/>
            <a:r>
              <a:rPr lang="en-US" sz="2200" dirty="0"/>
              <a:t>Sharp increase in UI caseload</a:t>
            </a:r>
          </a:p>
          <a:p>
            <a:pPr lvl="1"/>
            <a:r>
              <a:rPr lang="en-US" sz="2200" dirty="0"/>
              <a:t>RESEA staff diverted to processing UI claims/eligibility </a:t>
            </a:r>
          </a:p>
          <a:p>
            <a:pPr lvl="1"/>
            <a:r>
              <a:rPr lang="en-US" sz="2200" dirty="0"/>
              <a:t>In-person meetings impossible</a:t>
            </a:r>
          </a:p>
          <a:p>
            <a:r>
              <a:rPr lang="en-US" sz="2800" dirty="0">
                <a:solidFill>
                  <a:srgbClr val="9E1C30"/>
                </a:solidFill>
              </a:rPr>
              <a:t>Findings</a:t>
            </a:r>
          </a:p>
          <a:p>
            <a:pPr lvl="1"/>
            <a:r>
              <a:rPr lang="en-US" sz="2200" dirty="0"/>
              <a:t>Many program suspensions</a:t>
            </a:r>
          </a:p>
          <a:p>
            <a:pPr lvl="1"/>
            <a:r>
              <a:rPr lang="en-US" sz="2200" b="1" dirty="0"/>
              <a:t>Fewer claimants served</a:t>
            </a:r>
          </a:p>
          <a:p>
            <a:pPr marL="457200" lvl="1" indent="0">
              <a:buNone/>
            </a:pPr>
            <a:r>
              <a:rPr lang="en-US" sz="2200" dirty="0">
                <a:solidFill>
                  <a:schemeClr val="bg1"/>
                </a:solidFill>
              </a:rPr>
              <a:t>Further deemphasis of “EA”</a:t>
            </a:r>
          </a:p>
          <a:p>
            <a:pPr marL="457200" lvl="1" indent="0">
              <a:buNone/>
            </a:pPr>
            <a:r>
              <a:rPr lang="en-US" sz="2200" dirty="0">
                <a:solidFill>
                  <a:schemeClr val="bg1"/>
                </a:solidFill>
              </a:rPr>
              <a:t>Rapid shift to remote service </a:t>
            </a:r>
            <a:r>
              <a:rPr lang="en-US" sz="2200" i="1" dirty="0">
                <a:solidFill>
                  <a:schemeClr val="bg1"/>
                </a:solidFill>
              </a:rPr>
              <a:t>delivery (like the entire workforce system)</a:t>
            </a:r>
          </a:p>
          <a:p>
            <a:pPr marL="0" indent="0">
              <a:buNone/>
            </a:pPr>
            <a:r>
              <a:rPr lang="en-US" sz="2800" dirty="0">
                <a:solidFill>
                  <a:schemeClr val="bg1"/>
                </a:solidFill>
              </a:rPr>
              <a:t>Questions going forward</a:t>
            </a:r>
          </a:p>
          <a:p>
            <a:pPr marL="457200" lvl="1" indent="0">
              <a:buNone/>
            </a:pPr>
            <a:r>
              <a:rPr lang="en-US" sz="2200" dirty="0">
                <a:solidFill>
                  <a:schemeClr val="bg1"/>
                </a:solidFill>
              </a:rPr>
              <a:t>What use will states make of remote services once in-person are fully viable?</a:t>
            </a:r>
          </a:p>
          <a:p>
            <a:pPr marL="457200" lvl="1" indent="0">
              <a:buNone/>
            </a:pPr>
            <a:r>
              <a:rPr lang="en-US" sz="2200" dirty="0">
                <a:solidFill>
                  <a:schemeClr val="bg1"/>
                </a:solidFill>
              </a:rPr>
              <a:t>How do remote services affect service receipt and participant outcomes?</a:t>
            </a:r>
          </a:p>
        </p:txBody>
      </p:sp>
    </p:spTree>
    <p:extLst>
      <p:ext uri="{BB962C8B-B14F-4D97-AF65-F5344CB8AC3E}">
        <p14:creationId xmlns:p14="http://schemas.microsoft.com/office/powerpoint/2010/main" val="3713531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39</a:t>
            </a:fld>
            <a:endParaRPr lang="en-US" dirty="0"/>
          </a:p>
        </p:txBody>
      </p:sp>
      <p:sp>
        <p:nvSpPr>
          <p:cNvPr id="3" name="Title 2"/>
          <p:cNvSpPr>
            <a:spLocks noGrp="1"/>
          </p:cNvSpPr>
          <p:nvPr>
            <p:ph type="title"/>
          </p:nvPr>
        </p:nvSpPr>
        <p:spPr/>
        <p:txBody>
          <a:bodyPr/>
          <a:lstStyle/>
          <a:p>
            <a:r>
              <a:rPr lang="en-US" dirty="0"/>
              <a:t>Remote Services Developed Rapidly</a:t>
            </a:r>
          </a:p>
        </p:txBody>
      </p:sp>
      <p:sp>
        <p:nvSpPr>
          <p:cNvPr id="9" name="TextBox 8">
            <a:extLst>
              <a:ext uri="{FF2B5EF4-FFF2-40B4-BE49-F238E27FC236}">
                <a16:creationId xmlns:a16="http://schemas.microsoft.com/office/drawing/2014/main" id="{34A93799-0357-42D8-A04D-850F95A63793}"/>
              </a:ext>
            </a:extLst>
          </p:cNvPr>
          <p:cNvSpPr txBox="1"/>
          <p:nvPr/>
        </p:nvSpPr>
        <p:spPr>
          <a:xfrm>
            <a:off x="7307055" y="1396603"/>
            <a:ext cx="3464625" cy="584775"/>
          </a:xfrm>
          <a:prstGeom prst="rect">
            <a:avLst/>
          </a:prstGeom>
          <a:noFill/>
        </p:spPr>
        <p:txBody>
          <a:bodyPr wrap="square" rtlCol="0">
            <a:spAutoFit/>
          </a:bodyPr>
          <a:lstStyle/>
          <a:p>
            <a:pPr algn="ctr"/>
            <a:r>
              <a:rPr lang="en-US" sz="1600" b="1" dirty="0"/>
              <a:t>Locations of RESEA Meetings, </a:t>
            </a:r>
          </a:p>
          <a:p>
            <a:pPr algn="ctr"/>
            <a:r>
              <a:rPr lang="en-US" sz="1600" b="1" dirty="0"/>
              <a:t>Before and During Covid</a:t>
            </a:r>
          </a:p>
        </p:txBody>
      </p:sp>
      <p:graphicFrame>
        <p:nvGraphicFramePr>
          <p:cNvPr id="12" name="Chart 11">
            <a:extLst>
              <a:ext uri="{FF2B5EF4-FFF2-40B4-BE49-F238E27FC236}">
                <a16:creationId xmlns:a16="http://schemas.microsoft.com/office/drawing/2014/main" id="{57F19C57-9B5E-4F24-A80F-73C10A2513E9}"/>
              </a:ext>
            </a:extLst>
          </p:cNvPr>
          <p:cNvGraphicFramePr>
            <a:graphicFrameLocks/>
          </p:cNvGraphicFramePr>
          <p:nvPr>
            <p:extLst>
              <p:ext uri="{D42A27DB-BD31-4B8C-83A1-F6EECF244321}">
                <p14:modId xmlns:p14="http://schemas.microsoft.com/office/powerpoint/2010/main" val="1294997061"/>
              </p:ext>
            </p:extLst>
          </p:nvPr>
        </p:nvGraphicFramePr>
        <p:xfrm>
          <a:off x="7138336" y="1971809"/>
          <a:ext cx="4038600" cy="3171691"/>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5">
            <a:extLst>
              <a:ext uri="{FF2B5EF4-FFF2-40B4-BE49-F238E27FC236}">
                <a16:creationId xmlns:a16="http://schemas.microsoft.com/office/drawing/2014/main" id="{AD1A6D66-D1E0-455F-93D0-48FB59D9B9CB}"/>
              </a:ext>
            </a:extLst>
          </p:cNvPr>
          <p:cNvSpPr txBox="1">
            <a:spLocks/>
          </p:cNvSpPr>
          <p:nvPr/>
        </p:nvSpPr>
        <p:spPr>
          <a:xfrm>
            <a:off x="574674" y="1029070"/>
            <a:ext cx="6403642" cy="524660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9E1C30"/>
                </a:solidFill>
              </a:rPr>
              <a:t>Context</a:t>
            </a:r>
          </a:p>
          <a:p>
            <a:pPr lvl="1"/>
            <a:r>
              <a:rPr lang="en-US" sz="2200" dirty="0"/>
              <a:t>Sharp increase in UI caseload</a:t>
            </a:r>
          </a:p>
          <a:p>
            <a:pPr lvl="1"/>
            <a:r>
              <a:rPr lang="en-US" sz="2200" dirty="0"/>
              <a:t>RESEA staff diverted to processing UI claims/eligibility </a:t>
            </a:r>
          </a:p>
          <a:p>
            <a:pPr lvl="1"/>
            <a:r>
              <a:rPr lang="en-US" sz="2200" dirty="0"/>
              <a:t>In-person meetings impossible</a:t>
            </a:r>
          </a:p>
          <a:p>
            <a:r>
              <a:rPr lang="en-US" sz="2800" dirty="0">
                <a:solidFill>
                  <a:srgbClr val="9E1C30"/>
                </a:solidFill>
              </a:rPr>
              <a:t>Findings</a:t>
            </a:r>
          </a:p>
          <a:p>
            <a:pPr lvl="1"/>
            <a:r>
              <a:rPr lang="en-US" sz="2200" dirty="0"/>
              <a:t>Many program suspensions</a:t>
            </a:r>
          </a:p>
          <a:p>
            <a:pPr lvl="1"/>
            <a:r>
              <a:rPr lang="en-US" sz="2200" dirty="0"/>
              <a:t>Fewer claimants served</a:t>
            </a:r>
          </a:p>
          <a:p>
            <a:pPr lvl="1"/>
            <a:r>
              <a:rPr lang="en-US" sz="2200" dirty="0"/>
              <a:t>Further deemphasis of “EA”</a:t>
            </a:r>
          </a:p>
          <a:p>
            <a:pPr lvl="1"/>
            <a:r>
              <a:rPr lang="en-US" sz="2200" b="1" dirty="0"/>
              <a:t>Rapid shift to remote service </a:t>
            </a:r>
            <a:r>
              <a:rPr lang="en-US" sz="2200" b="1" i="1" dirty="0"/>
              <a:t>delivery </a:t>
            </a:r>
            <a:r>
              <a:rPr lang="en-US" sz="2200" i="1" dirty="0"/>
              <a:t>(like the entire workforce system)</a:t>
            </a:r>
          </a:p>
          <a:p>
            <a:pPr marL="0" indent="0">
              <a:buNone/>
            </a:pPr>
            <a:r>
              <a:rPr lang="en-US" sz="2800" dirty="0">
                <a:solidFill>
                  <a:schemeClr val="bg1"/>
                </a:solidFill>
              </a:rPr>
              <a:t>Questions going forward</a:t>
            </a:r>
          </a:p>
          <a:p>
            <a:pPr marL="457200" lvl="1" indent="0">
              <a:buNone/>
            </a:pPr>
            <a:r>
              <a:rPr lang="en-US" sz="2200" dirty="0">
                <a:solidFill>
                  <a:schemeClr val="bg1"/>
                </a:solidFill>
              </a:rPr>
              <a:t>What use will states make of remote services once in-person are fully viable?</a:t>
            </a:r>
          </a:p>
          <a:p>
            <a:pPr marL="457200" lvl="1" indent="0">
              <a:buNone/>
            </a:pPr>
            <a:r>
              <a:rPr lang="en-US" sz="2200" dirty="0">
                <a:solidFill>
                  <a:schemeClr val="bg1"/>
                </a:solidFill>
              </a:rPr>
              <a:t>How do remote services affect service receipt and participant outcomes?</a:t>
            </a:r>
          </a:p>
        </p:txBody>
      </p:sp>
      <p:sp>
        <p:nvSpPr>
          <p:cNvPr id="10" name="TextBox 1">
            <a:extLst>
              <a:ext uri="{FF2B5EF4-FFF2-40B4-BE49-F238E27FC236}">
                <a16:creationId xmlns:a16="http://schemas.microsoft.com/office/drawing/2014/main" id="{4A5DA82A-3C54-4558-8ADC-189543990E0A}"/>
              </a:ext>
            </a:extLst>
          </p:cNvPr>
          <p:cNvSpPr txBox="1"/>
          <p:nvPr/>
        </p:nvSpPr>
        <p:spPr>
          <a:xfrm>
            <a:off x="7288403" y="5468998"/>
            <a:ext cx="3700787" cy="80021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b="1" dirty="0"/>
              <a:t>Source:</a:t>
            </a:r>
            <a:r>
              <a:rPr lang="en-US" sz="800" dirty="0"/>
              <a:t> Surveys of state RESEA program administrators.</a:t>
            </a:r>
          </a:p>
          <a:p>
            <a:r>
              <a:rPr lang="en-US" sz="800" b="1" dirty="0"/>
              <a:t>Note:</a:t>
            </a:r>
            <a:r>
              <a:rPr lang="en-US" sz="800" dirty="0"/>
              <a:t> Wave 1 = Feb-Early March 2020, Wave 2 = September-October 2020, Wave 3 = March-May 2021.</a:t>
            </a:r>
          </a:p>
          <a:p>
            <a:endParaRPr lang="en-US" sz="800" dirty="0"/>
          </a:p>
          <a:p>
            <a:endParaRPr lang="en-US" sz="1400" dirty="0"/>
          </a:p>
        </p:txBody>
      </p:sp>
    </p:spTree>
    <p:extLst>
      <p:ext uri="{BB962C8B-B14F-4D97-AF65-F5344CB8AC3E}">
        <p14:creationId xmlns:p14="http://schemas.microsoft.com/office/powerpoint/2010/main" val="307348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dirty="0"/>
          </a:p>
        </p:txBody>
      </p:sp>
      <p:sp>
        <p:nvSpPr>
          <p:cNvPr id="3" name="Title 2"/>
          <p:cNvSpPr>
            <a:spLocks noGrp="1"/>
          </p:cNvSpPr>
          <p:nvPr>
            <p:ph type="title"/>
          </p:nvPr>
        </p:nvSpPr>
        <p:spPr/>
        <p:txBody>
          <a:bodyPr/>
          <a:lstStyle/>
          <a:p>
            <a:r>
              <a:rPr lang="en-US" dirty="0"/>
              <a:t>Today’s Presenters:</a:t>
            </a:r>
          </a:p>
        </p:txBody>
      </p:sp>
      <p:sp>
        <p:nvSpPr>
          <p:cNvPr id="5" name="Content Placeholder 4"/>
          <p:cNvSpPr>
            <a:spLocks noGrp="1"/>
          </p:cNvSpPr>
          <p:nvPr>
            <p:ph sz="half" idx="2"/>
          </p:nvPr>
        </p:nvSpPr>
        <p:spPr>
          <a:xfrm>
            <a:off x="2559925" y="1794161"/>
            <a:ext cx="3281777" cy="1313060"/>
          </a:xfrm>
        </p:spPr>
        <p:txBody>
          <a:bodyPr/>
          <a:lstStyle/>
          <a:p>
            <a:pPr marL="0" indent="0">
              <a:buNone/>
            </a:pPr>
            <a:r>
              <a:rPr lang="en-US" dirty="0">
                <a:solidFill>
                  <a:schemeClr val="accent2"/>
                </a:solidFill>
              </a:rPr>
              <a:t>Demetra Nightingale</a:t>
            </a:r>
          </a:p>
          <a:p>
            <a:pPr marL="457200" lvl="1" indent="0">
              <a:buNone/>
            </a:pPr>
            <a:r>
              <a:rPr lang="en-US" sz="2000" i="1" dirty="0"/>
              <a:t>Co-Principal Investigator</a:t>
            </a:r>
          </a:p>
          <a:p>
            <a:pPr marL="457200" lvl="1" indent="0">
              <a:buNone/>
            </a:pPr>
            <a:r>
              <a:rPr lang="en-US" sz="2000" dirty="0"/>
              <a:t>Urban Institute</a:t>
            </a:r>
          </a:p>
        </p:txBody>
      </p:sp>
      <p:sp>
        <p:nvSpPr>
          <p:cNvPr id="7" name="Content Placeholder 6"/>
          <p:cNvSpPr>
            <a:spLocks noGrp="1"/>
          </p:cNvSpPr>
          <p:nvPr>
            <p:ph sz="half" idx="1"/>
          </p:nvPr>
        </p:nvSpPr>
        <p:spPr>
          <a:xfrm>
            <a:off x="4606075" y="4103154"/>
            <a:ext cx="3863669" cy="1411192"/>
          </a:xfrm>
        </p:spPr>
        <p:txBody>
          <a:bodyPr/>
          <a:lstStyle/>
          <a:p>
            <a:pPr marL="0" indent="0">
              <a:buNone/>
            </a:pPr>
            <a:r>
              <a:rPr lang="en-US" dirty="0">
                <a:solidFill>
                  <a:schemeClr val="accent2"/>
                </a:solidFill>
              </a:rPr>
              <a:t>John Trutko</a:t>
            </a:r>
          </a:p>
          <a:p>
            <a:pPr marL="457200" lvl="1" indent="0">
              <a:buNone/>
            </a:pPr>
            <a:r>
              <a:rPr lang="en-US" sz="2000" i="1" dirty="0"/>
              <a:t>Implementation Study Lead</a:t>
            </a:r>
          </a:p>
          <a:p>
            <a:pPr marL="457200" lvl="1" indent="0">
              <a:buNone/>
            </a:pPr>
            <a:r>
              <a:rPr lang="en-US" sz="2000" dirty="0"/>
              <a:t>Capital Research Corporation</a:t>
            </a:r>
          </a:p>
        </p:txBody>
      </p:sp>
      <p:pic>
        <p:nvPicPr>
          <p:cNvPr id="10" name="Picture 9" descr="A picture containing person, building, person, red&#10;&#10;Description automatically generated">
            <a:extLst>
              <a:ext uri="{FF2B5EF4-FFF2-40B4-BE49-F238E27FC236}">
                <a16:creationId xmlns:a16="http://schemas.microsoft.com/office/drawing/2014/main" id="{0022E38A-4801-492B-8BB5-BC40F507FB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51"/>
          <a:stretch/>
        </p:blipFill>
        <p:spPr>
          <a:xfrm>
            <a:off x="1104831" y="1637149"/>
            <a:ext cx="1472113" cy="1710878"/>
          </a:xfrm>
          <a:prstGeom prst="round2DiagRect">
            <a:avLst>
              <a:gd name="adj1" fmla="val 16667"/>
              <a:gd name="adj2" fmla="val 0"/>
            </a:avLst>
          </a:prstGeom>
          <a:ln w="88900" cap="sq">
            <a:noFill/>
            <a:miter lim="800000"/>
          </a:ln>
          <a:effectLst/>
        </p:spPr>
      </p:pic>
      <p:pic>
        <p:nvPicPr>
          <p:cNvPr id="11" name="Picture 10" descr="A bald person in a suit&#10;&#10;Description automatically generated with medium confidence">
            <a:extLst>
              <a:ext uri="{FF2B5EF4-FFF2-40B4-BE49-F238E27FC236}">
                <a16:creationId xmlns:a16="http://schemas.microsoft.com/office/drawing/2014/main" id="{1C1C53E7-46A3-4687-9980-E987D8B8B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0444" y="1628960"/>
            <a:ext cx="1408044" cy="1709928"/>
          </a:xfrm>
          <a:prstGeom prst="round2DiagRect">
            <a:avLst>
              <a:gd name="adj1" fmla="val 16667"/>
              <a:gd name="adj2" fmla="val 0"/>
            </a:avLst>
          </a:prstGeom>
          <a:ln w="88900" cap="sq">
            <a:noFill/>
            <a:miter lim="800000"/>
          </a:ln>
          <a:effectLst/>
        </p:spPr>
      </p:pic>
      <p:sp>
        <p:nvSpPr>
          <p:cNvPr id="12" name="Content Placeholder 4">
            <a:extLst>
              <a:ext uri="{FF2B5EF4-FFF2-40B4-BE49-F238E27FC236}">
                <a16:creationId xmlns:a16="http://schemas.microsoft.com/office/drawing/2014/main" id="{C9429824-028E-4B6B-BD36-4910CF43021A}"/>
              </a:ext>
            </a:extLst>
          </p:cNvPr>
          <p:cNvSpPr txBox="1">
            <a:spLocks/>
          </p:cNvSpPr>
          <p:nvPr/>
        </p:nvSpPr>
        <p:spPr>
          <a:xfrm>
            <a:off x="7496781" y="1752601"/>
            <a:ext cx="3281777" cy="131306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US" dirty="0">
                <a:solidFill>
                  <a:schemeClr val="accent2"/>
                </a:solidFill>
              </a:rPr>
              <a:t>Andrew Clarkwest</a:t>
            </a:r>
          </a:p>
          <a:p>
            <a:pPr marL="457200" lvl="1" indent="0">
              <a:buFont typeface="Wingdings 3" panose="05040102010807070707" pitchFamily="18" charset="2"/>
              <a:buNone/>
            </a:pPr>
            <a:r>
              <a:rPr lang="en-US" sz="2000" i="1" dirty="0"/>
              <a:t>Project Director</a:t>
            </a:r>
          </a:p>
          <a:p>
            <a:pPr marL="457200" lvl="1" indent="0">
              <a:buFont typeface="Wingdings 3" panose="05040102010807070707" pitchFamily="18" charset="2"/>
              <a:buNone/>
            </a:pPr>
            <a:r>
              <a:rPr lang="en-US" sz="2000" dirty="0"/>
              <a:t>Abt Associates</a:t>
            </a:r>
          </a:p>
        </p:txBody>
      </p:sp>
      <p:pic>
        <p:nvPicPr>
          <p:cNvPr id="13" name="Picture 12">
            <a:extLst>
              <a:ext uri="{FF2B5EF4-FFF2-40B4-BE49-F238E27FC236}">
                <a16:creationId xmlns:a16="http://schemas.microsoft.com/office/drawing/2014/main" id="{C562D55F-946A-4C4B-844C-4BDDB303D1F6}"/>
              </a:ext>
            </a:extLst>
          </p:cNvPr>
          <p:cNvPicPr>
            <a:picLocks noChangeAspect="1"/>
          </p:cNvPicPr>
          <p:nvPr/>
        </p:nvPicPr>
        <p:blipFill rotWithShape="1">
          <a:blip r:embed="rId5"/>
          <a:srcRect t="-1" b="5556"/>
          <a:stretch/>
        </p:blipFill>
        <p:spPr>
          <a:xfrm>
            <a:off x="3360526" y="3914146"/>
            <a:ext cx="1205222" cy="1709928"/>
          </a:xfrm>
          <a:prstGeom prst="round2DiagRect">
            <a:avLst>
              <a:gd name="adj1" fmla="val 16667"/>
              <a:gd name="adj2" fmla="val 0"/>
            </a:avLst>
          </a:prstGeom>
          <a:ln w="88900" cap="sq">
            <a:noFill/>
            <a:miter lim="800000"/>
          </a:ln>
          <a:effectLst/>
        </p:spPr>
      </p:pic>
    </p:spTree>
    <p:extLst>
      <p:ext uri="{BB962C8B-B14F-4D97-AF65-F5344CB8AC3E}">
        <p14:creationId xmlns:p14="http://schemas.microsoft.com/office/powerpoint/2010/main" val="1421853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40</a:t>
            </a:fld>
            <a:endParaRPr lang="en-US" dirty="0"/>
          </a:p>
        </p:txBody>
      </p:sp>
      <p:sp>
        <p:nvSpPr>
          <p:cNvPr id="3" name="Title 2"/>
          <p:cNvSpPr>
            <a:spLocks noGrp="1"/>
          </p:cNvSpPr>
          <p:nvPr>
            <p:ph type="title"/>
          </p:nvPr>
        </p:nvSpPr>
        <p:spPr/>
        <p:txBody>
          <a:bodyPr/>
          <a:lstStyle/>
          <a:p>
            <a:r>
              <a:rPr lang="en-US" dirty="0"/>
              <a:t>Future of Remote and Virtual Services</a:t>
            </a:r>
          </a:p>
        </p:txBody>
      </p:sp>
      <p:sp>
        <p:nvSpPr>
          <p:cNvPr id="7" name="Content Placeholder 5">
            <a:extLst>
              <a:ext uri="{FF2B5EF4-FFF2-40B4-BE49-F238E27FC236}">
                <a16:creationId xmlns:a16="http://schemas.microsoft.com/office/drawing/2014/main" id="{A9D5236C-7B80-4018-A175-B8F616CE3C26}"/>
              </a:ext>
            </a:extLst>
          </p:cNvPr>
          <p:cNvSpPr txBox="1">
            <a:spLocks/>
          </p:cNvSpPr>
          <p:nvPr/>
        </p:nvSpPr>
        <p:spPr>
          <a:xfrm>
            <a:off x="574674" y="1029070"/>
            <a:ext cx="6403642" cy="524660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9E1C30"/>
                </a:solidFill>
              </a:rPr>
              <a:t>Context</a:t>
            </a:r>
          </a:p>
          <a:p>
            <a:pPr lvl="1"/>
            <a:r>
              <a:rPr lang="en-US" sz="2200" dirty="0"/>
              <a:t>Sharp increase in UI caseload</a:t>
            </a:r>
          </a:p>
          <a:p>
            <a:pPr lvl="1"/>
            <a:r>
              <a:rPr lang="en-US" sz="2200" dirty="0"/>
              <a:t>RESEA staff diverted to processing UI claims/eligibility </a:t>
            </a:r>
          </a:p>
          <a:p>
            <a:pPr lvl="1"/>
            <a:r>
              <a:rPr lang="en-US" sz="2200" dirty="0"/>
              <a:t>In-person meetings impossible</a:t>
            </a:r>
          </a:p>
          <a:p>
            <a:r>
              <a:rPr lang="en-US" sz="2800" dirty="0">
                <a:solidFill>
                  <a:srgbClr val="9E1C30"/>
                </a:solidFill>
              </a:rPr>
              <a:t>Findings</a:t>
            </a:r>
          </a:p>
          <a:p>
            <a:pPr lvl="1"/>
            <a:r>
              <a:rPr lang="en-US" sz="2200" dirty="0"/>
              <a:t>Many program suspensions</a:t>
            </a:r>
          </a:p>
          <a:p>
            <a:pPr lvl="1"/>
            <a:r>
              <a:rPr lang="en-US" sz="2200" dirty="0"/>
              <a:t>Fewer claimants served</a:t>
            </a:r>
          </a:p>
          <a:p>
            <a:pPr lvl="1"/>
            <a:r>
              <a:rPr lang="en-US" sz="2200" dirty="0"/>
              <a:t>Further deemphasis of “EA”</a:t>
            </a:r>
          </a:p>
          <a:p>
            <a:pPr lvl="1"/>
            <a:r>
              <a:rPr lang="en-US" sz="2200" dirty="0"/>
              <a:t>Rapid shift to remote service </a:t>
            </a:r>
            <a:r>
              <a:rPr lang="en-US" sz="2200" i="1" dirty="0"/>
              <a:t>delivery (like the entire workforce system)</a:t>
            </a:r>
          </a:p>
          <a:p>
            <a:r>
              <a:rPr lang="en-US" sz="2800" dirty="0">
                <a:solidFill>
                  <a:srgbClr val="9E1C30"/>
                </a:solidFill>
              </a:rPr>
              <a:t>Questions going forward</a:t>
            </a:r>
          </a:p>
          <a:p>
            <a:pPr lvl="1"/>
            <a:r>
              <a:rPr lang="en-US" sz="2200" dirty="0"/>
              <a:t>What use will states make of remote services once in-person are fully viable?</a:t>
            </a:r>
          </a:p>
          <a:p>
            <a:pPr lvl="1"/>
            <a:r>
              <a:rPr lang="en-US" sz="2200" dirty="0"/>
              <a:t>How do remote services affect service receipt and participant outcomes?</a:t>
            </a:r>
          </a:p>
        </p:txBody>
      </p:sp>
      <p:pic>
        <p:nvPicPr>
          <p:cNvPr id="8" name="Graphic 7" descr="Question Mark with solid fill">
            <a:extLst>
              <a:ext uri="{FF2B5EF4-FFF2-40B4-BE49-F238E27FC236}">
                <a16:creationId xmlns:a16="http://schemas.microsoft.com/office/drawing/2014/main" id="{5AB913FD-B358-432F-A2C2-34C0525F96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1987" y="1754304"/>
            <a:ext cx="2943225" cy="2943225"/>
          </a:xfrm>
          <a:prstGeom prst="rect">
            <a:avLst/>
          </a:prstGeom>
        </p:spPr>
      </p:pic>
    </p:spTree>
    <p:extLst>
      <p:ext uri="{BB962C8B-B14F-4D97-AF65-F5344CB8AC3E}">
        <p14:creationId xmlns:p14="http://schemas.microsoft.com/office/powerpoint/2010/main" val="1786141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41</a:t>
            </a:fld>
            <a:endParaRPr lang="en-US" dirty="0"/>
          </a:p>
        </p:txBody>
      </p:sp>
      <p:sp>
        <p:nvSpPr>
          <p:cNvPr id="3" name="Title 2"/>
          <p:cNvSpPr>
            <a:spLocks noGrp="1"/>
          </p:cNvSpPr>
          <p:nvPr>
            <p:ph type="title"/>
          </p:nvPr>
        </p:nvSpPr>
        <p:spPr/>
        <p:txBody>
          <a:bodyPr/>
          <a:lstStyle/>
          <a:p>
            <a:r>
              <a:rPr lang="en-US" dirty="0"/>
              <a:t>Possible Consequences of Remote Services</a:t>
            </a:r>
          </a:p>
        </p:txBody>
      </p:sp>
      <p:sp>
        <p:nvSpPr>
          <p:cNvPr id="7" name="Content Placeholder 5">
            <a:extLst>
              <a:ext uri="{FF2B5EF4-FFF2-40B4-BE49-F238E27FC236}">
                <a16:creationId xmlns:a16="http://schemas.microsoft.com/office/drawing/2014/main" id="{A9D5236C-7B80-4018-A175-B8F616CE3C26}"/>
              </a:ext>
            </a:extLst>
          </p:cNvPr>
          <p:cNvSpPr txBox="1">
            <a:spLocks/>
          </p:cNvSpPr>
          <p:nvPr/>
        </p:nvSpPr>
        <p:spPr>
          <a:xfrm>
            <a:off x="869949" y="1096446"/>
            <a:ext cx="10179051" cy="50764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9E1C30"/>
                </a:solidFill>
              </a:rPr>
              <a:t>Possible Positive Consequences</a:t>
            </a:r>
          </a:p>
          <a:p>
            <a:pPr lvl="1"/>
            <a:r>
              <a:rPr lang="en-US" sz="2200" dirty="0"/>
              <a:t>May be able to serve more claimants</a:t>
            </a:r>
          </a:p>
          <a:p>
            <a:pPr lvl="2"/>
            <a:r>
              <a:rPr lang="en-US" sz="2000" dirty="0"/>
              <a:t>Removing geographic constraints --&gt; can take advantage of any excess staff capacity in some areas to serve claimants in others</a:t>
            </a:r>
          </a:p>
          <a:p>
            <a:pPr lvl="2"/>
            <a:r>
              <a:rPr lang="en-US" sz="2000" dirty="0"/>
              <a:t>Virtual orientations free up staff time for more one-on-one meetings</a:t>
            </a:r>
          </a:p>
          <a:p>
            <a:pPr lvl="1"/>
            <a:r>
              <a:rPr lang="en-US" sz="2200" dirty="0"/>
              <a:t>Higher attendance rates for claimants who have barriers to attending in person</a:t>
            </a:r>
          </a:p>
          <a:p>
            <a:r>
              <a:rPr lang="en-US" sz="2400" dirty="0">
                <a:solidFill>
                  <a:srgbClr val="9E1C30"/>
                </a:solidFill>
              </a:rPr>
              <a:t>Possible Negative Consequences</a:t>
            </a:r>
          </a:p>
          <a:p>
            <a:pPr lvl="1"/>
            <a:r>
              <a:rPr lang="en-US" sz="2200" dirty="0"/>
              <a:t>Lower attendance rates for participants who have technology-related barriers</a:t>
            </a:r>
          </a:p>
          <a:p>
            <a:pPr lvl="1"/>
            <a:r>
              <a:rPr lang="en-US" sz="2200" dirty="0"/>
              <a:t>Could weaken RESEA’s role as an entry point to AJC partner services</a:t>
            </a:r>
          </a:p>
          <a:p>
            <a:r>
              <a:rPr lang="en-US" sz="2400" dirty="0">
                <a:solidFill>
                  <a:srgbClr val="9E1C30"/>
                </a:solidFill>
              </a:rPr>
              <a:t>Evaluations are important to understand how remote and virtual services:</a:t>
            </a:r>
            <a:endParaRPr lang="en-US" sz="2200" dirty="0"/>
          </a:p>
          <a:p>
            <a:pPr lvl="1"/>
            <a:r>
              <a:rPr lang="en-US" sz="2200" dirty="0"/>
              <a:t>Affect participants’ experiences and outcomes </a:t>
            </a:r>
          </a:p>
          <a:p>
            <a:pPr lvl="1"/>
            <a:r>
              <a:rPr lang="en-US" sz="2200" dirty="0"/>
              <a:t>Can be deployed most effectively</a:t>
            </a:r>
          </a:p>
        </p:txBody>
      </p:sp>
    </p:spTree>
    <p:extLst>
      <p:ext uri="{BB962C8B-B14F-4D97-AF65-F5344CB8AC3E}">
        <p14:creationId xmlns:p14="http://schemas.microsoft.com/office/powerpoint/2010/main" val="2419148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42</a:t>
            </a:fld>
            <a:endParaRPr lang="en-US" dirty="0"/>
          </a:p>
        </p:txBody>
      </p:sp>
      <p:sp>
        <p:nvSpPr>
          <p:cNvPr id="3" name="Title 2"/>
          <p:cNvSpPr>
            <a:spLocks noGrp="1"/>
          </p:cNvSpPr>
          <p:nvPr>
            <p:ph type="title"/>
          </p:nvPr>
        </p:nvSpPr>
        <p:spPr/>
        <p:txBody>
          <a:bodyPr/>
          <a:lstStyle/>
          <a:p>
            <a:r>
              <a:rPr lang="en-US" dirty="0"/>
              <a:t>Outline</a:t>
            </a:r>
          </a:p>
        </p:txBody>
      </p:sp>
      <p:sp>
        <p:nvSpPr>
          <p:cNvPr id="5" name="Content Placeholder 2">
            <a:extLst>
              <a:ext uri="{FF2B5EF4-FFF2-40B4-BE49-F238E27FC236}">
                <a16:creationId xmlns:a16="http://schemas.microsoft.com/office/drawing/2014/main" id="{08871F84-3852-4F2F-BBBB-C84C63A82B70}"/>
              </a:ext>
            </a:extLst>
          </p:cNvPr>
          <p:cNvSpPr txBox="1">
            <a:spLocks/>
          </p:cNvSpPr>
          <p:nvPr/>
        </p:nvSpPr>
        <p:spPr>
          <a:xfrm>
            <a:off x="951346" y="1315604"/>
            <a:ext cx="5449454" cy="4170795"/>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400" dirty="0"/>
              <a:t>Background</a:t>
            </a:r>
          </a:p>
          <a:p>
            <a:pPr>
              <a:spcAft>
                <a:spcPts val="1200"/>
              </a:spcAft>
            </a:pPr>
            <a:r>
              <a:rPr lang="en-US" sz="2400" dirty="0"/>
              <a:t>Program Design &amp; Implementation Findings</a:t>
            </a:r>
          </a:p>
          <a:p>
            <a:pPr>
              <a:spcAft>
                <a:spcPts val="1200"/>
              </a:spcAft>
            </a:pPr>
            <a:r>
              <a:rPr lang="en-US" sz="2400" dirty="0"/>
              <a:t>Findings on COVID Responses</a:t>
            </a:r>
          </a:p>
          <a:p>
            <a:pPr>
              <a:spcAft>
                <a:spcPts val="1200"/>
              </a:spcAft>
            </a:pPr>
            <a:r>
              <a:rPr lang="en-US" sz="2400" b="1" i="1" dirty="0">
                <a:solidFill>
                  <a:schemeClr val="accent2"/>
                </a:solidFill>
              </a:rPr>
              <a:t>Areas for evidence-building</a:t>
            </a:r>
          </a:p>
          <a:p>
            <a:pPr>
              <a:spcAft>
                <a:spcPts val="1200"/>
              </a:spcAft>
            </a:pPr>
            <a:r>
              <a:rPr lang="en-US" sz="2400" dirty="0"/>
              <a:t>Discussion</a:t>
            </a:r>
          </a:p>
        </p:txBody>
      </p:sp>
    </p:spTree>
    <p:extLst>
      <p:ext uri="{BB962C8B-B14F-4D97-AF65-F5344CB8AC3E}">
        <p14:creationId xmlns:p14="http://schemas.microsoft.com/office/powerpoint/2010/main" val="2098272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43</a:t>
            </a:fld>
            <a:endParaRPr lang="en-US" dirty="0"/>
          </a:p>
        </p:txBody>
      </p:sp>
      <p:sp>
        <p:nvSpPr>
          <p:cNvPr id="3" name="Title 2"/>
          <p:cNvSpPr>
            <a:spLocks noGrp="1"/>
          </p:cNvSpPr>
          <p:nvPr>
            <p:ph type="title"/>
          </p:nvPr>
        </p:nvSpPr>
        <p:spPr/>
        <p:txBody>
          <a:bodyPr/>
          <a:lstStyle/>
          <a:p>
            <a:r>
              <a:rPr lang="en-US" dirty="0"/>
              <a:t>Possibly Promising Topics for Evaluation</a:t>
            </a:r>
          </a:p>
        </p:txBody>
      </p:sp>
      <p:graphicFrame>
        <p:nvGraphicFramePr>
          <p:cNvPr id="7" name="Table 2">
            <a:extLst>
              <a:ext uri="{FF2B5EF4-FFF2-40B4-BE49-F238E27FC236}">
                <a16:creationId xmlns:a16="http://schemas.microsoft.com/office/drawing/2014/main" id="{2B81FCA2-3496-4F15-AEA1-1A5AE69F5ED0}"/>
              </a:ext>
            </a:extLst>
          </p:cNvPr>
          <p:cNvGraphicFramePr>
            <a:graphicFrameLocks/>
          </p:cNvGraphicFramePr>
          <p:nvPr>
            <p:extLst>
              <p:ext uri="{D42A27DB-BD31-4B8C-83A1-F6EECF244321}">
                <p14:modId xmlns:p14="http://schemas.microsoft.com/office/powerpoint/2010/main" val="151627681"/>
              </p:ext>
            </p:extLst>
          </p:nvPr>
        </p:nvGraphicFramePr>
        <p:xfrm>
          <a:off x="885825" y="1186681"/>
          <a:ext cx="9744075" cy="4461644"/>
        </p:xfrm>
        <a:graphic>
          <a:graphicData uri="http://schemas.openxmlformats.org/drawingml/2006/table">
            <a:tbl>
              <a:tblPr firstRow="1" bandRow="1">
                <a:tableStyleId>{5C22544A-7EE6-4342-B048-85BDC9FD1C3A}</a:tableStyleId>
              </a:tblPr>
              <a:tblGrid>
                <a:gridCol w="2393282">
                  <a:extLst>
                    <a:ext uri="{9D8B030D-6E8A-4147-A177-3AD203B41FA5}">
                      <a16:colId xmlns:a16="http://schemas.microsoft.com/office/drawing/2014/main" val="2772074782"/>
                    </a:ext>
                  </a:extLst>
                </a:gridCol>
                <a:gridCol w="7350793">
                  <a:extLst>
                    <a:ext uri="{9D8B030D-6E8A-4147-A177-3AD203B41FA5}">
                      <a16:colId xmlns:a16="http://schemas.microsoft.com/office/drawing/2014/main" val="1274484027"/>
                    </a:ext>
                  </a:extLst>
                </a:gridCol>
              </a:tblGrid>
              <a:tr h="458825">
                <a:tc>
                  <a:txBody>
                    <a:bodyPr/>
                    <a:lstStyle/>
                    <a:p>
                      <a:r>
                        <a:rPr lang="en-US" sz="2000" dirty="0"/>
                        <a:t>Program element</a:t>
                      </a:r>
                    </a:p>
                  </a:txBody>
                  <a:tcPr marL="68580" marR="68580" marT="34290" marB="34290"/>
                </a:tc>
                <a:tc>
                  <a:txBody>
                    <a:bodyPr/>
                    <a:lstStyle/>
                    <a:p>
                      <a:r>
                        <a:rPr lang="en-US" sz="2000" dirty="0"/>
                        <a:t>Specific component or strategy to test</a:t>
                      </a:r>
                    </a:p>
                  </a:txBody>
                  <a:tcPr marL="68580" marR="68580" marT="34290" marB="34290"/>
                </a:tc>
                <a:extLst>
                  <a:ext uri="{0D108BD9-81ED-4DB2-BD59-A6C34878D82A}">
                    <a16:rowId xmlns:a16="http://schemas.microsoft.com/office/drawing/2014/main" val="834187439"/>
                  </a:ext>
                </a:extLst>
              </a:tr>
              <a:tr h="1513370">
                <a:tc>
                  <a:txBody>
                    <a:bodyPr/>
                    <a:lstStyle/>
                    <a:p>
                      <a:r>
                        <a:rPr lang="en-US" sz="2000" b="1" dirty="0"/>
                        <a:t>Number, timing, and venue of RESEA meetings </a:t>
                      </a:r>
                      <a:br>
                        <a:rPr lang="en-US" sz="2000" b="1" dirty="0"/>
                      </a:br>
                      <a:endParaRPr lang="en-US" sz="2000" b="1" dirty="0">
                        <a:solidFill>
                          <a:srgbClr val="00B050"/>
                        </a:solidFill>
                      </a:endParaRPr>
                    </a:p>
                  </a:txBody>
                  <a:tcPr marL="68580" marR="68580" marT="34290" marB="34290"/>
                </a:tc>
                <a:tc>
                  <a:txBody>
                    <a:bodyPr/>
                    <a:lstStyle/>
                    <a:p>
                      <a:pPr marL="102870" indent="-285750">
                        <a:spcAft>
                          <a:spcPts val="400"/>
                        </a:spcAft>
                        <a:buFont typeface="Arial" panose="020B0604020202020204" pitchFamily="34" charset="0"/>
                        <a:buChar char="•"/>
                      </a:pPr>
                      <a:r>
                        <a:rPr lang="en-US" sz="2000" dirty="0"/>
                        <a:t>Remote vs. in-person meetings</a:t>
                      </a:r>
                    </a:p>
                    <a:p>
                      <a:pPr marL="102870" indent="-285750">
                        <a:spcAft>
                          <a:spcPts val="400"/>
                        </a:spcAft>
                        <a:buFont typeface="Arial" panose="020B0604020202020204" pitchFamily="34" charset="0"/>
                        <a:buChar char="•"/>
                      </a:pPr>
                      <a:r>
                        <a:rPr lang="en-US" sz="2000" dirty="0"/>
                        <a:t>Initial meeting timing (earlier vs. later in claim)</a:t>
                      </a:r>
                    </a:p>
                    <a:p>
                      <a:pPr marL="10287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Subsequent meetings (number and timing)</a:t>
                      </a:r>
                    </a:p>
                  </a:txBody>
                  <a:tcPr marL="68580" marR="68580" marT="34290" marB="34290"/>
                </a:tc>
                <a:extLst>
                  <a:ext uri="{0D108BD9-81ED-4DB2-BD59-A6C34878D82A}">
                    <a16:rowId xmlns:a16="http://schemas.microsoft.com/office/drawing/2014/main" val="4252421834"/>
                  </a:ext>
                </a:extLst>
              </a:tr>
              <a:tr h="796982">
                <a:tc>
                  <a:txBody>
                    <a:bodyPr/>
                    <a:lstStyle/>
                    <a:p>
                      <a:r>
                        <a:rPr lang="en-US" sz="2000" b="1" dirty="0"/>
                        <a:t>Integration with workforce system</a:t>
                      </a:r>
                    </a:p>
                  </a:txBody>
                  <a:tcPr marL="68580" marR="68580" marT="34290" marB="34290"/>
                </a:tc>
                <a:tc>
                  <a:txBody>
                    <a:bodyPr/>
                    <a:lstStyle/>
                    <a:p>
                      <a:pPr marL="285750" indent="-285750">
                        <a:buFont typeface="Arial" panose="020B0604020202020204" pitchFamily="34" charset="0"/>
                        <a:buChar char="•"/>
                      </a:pPr>
                      <a:r>
                        <a:rPr lang="en-US" sz="2000" dirty="0"/>
                        <a:t>Staffing strategies (use of ES/WIOA staff to conduct meetings vs. solely dedicated UI staff) </a:t>
                      </a:r>
                    </a:p>
                  </a:txBody>
                  <a:tcPr marL="68580" marR="68580" marT="34290" marB="34290"/>
                </a:tc>
                <a:extLst>
                  <a:ext uri="{0D108BD9-81ED-4DB2-BD59-A6C34878D82A}">
                    <a16:rowId xmlns:a16="http://schemas.microsoft.com/office/drawing/2014/main" val="3313226458"/>
                  </a:ext>
                </a:extLst>
              </a:tr>
              <a:tr h="1692467">
                <a:tc>
                  <a:txBody>
                    <a:bodyPr/>
                    <a:lstStyle/>
                    <a:p>
                      <a:r>
                        <a:rPr lang="en-US" sz="2000" b="1" dirty="0"/>
                        <a:t>Reemployment services </a:t>
                      </a:r>
                    </a:p>
                  </a:txBody>
                  <a:tcPr marL="68580" marR="68580" marT="34290" marB="34290"/>
                </a:tc>
                <a:tc>
                  <a:txBody>
                    <a:bodyPr/>
                    <a:lstStyle/>
                    <a:p>
                      <a:pPr marL="10287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2000" dirty="0"/>
                        <a:t>Different types of assessments</a:t>
                      </a:r>
                    </a:p>
                    <a:p>
                      <a:pPr marL="102870" indent="-285750">
                        <a:spcAft>
                          <a:spcPts val="400"/>
                        </a:spcAft>
                        <a:buFont typeface="Arial" panose="020B0604020202020204" pitchFamily="34" charset="0"/>
                        <a:buChar char="•"/>
                      </a:pPr>
                      <a:r>
                        <a:rPr lang="en-US" sz="2000" dirty="0"/>
                        <a:t>Referrals to partner services</a:t>
                      </a:r>
                    </a:p>
                    <a:p>
                      <a:pPr marL="10287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2000" dirty="0"/>
                        <a:t>More intensive reemployment assistance</a:t>
                      </a:r>
                      <a:endParaRPr lang="en-US" sz="2000" dirty="0">
                        <a:solidFill>
                          <a:schemeClr val="tx1"/>
                        </a:solidFill>
                      </a:endParaRPr>
                    </a:p>
                    <a:p>
                      <a:pPr marL="10287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tx1"/>
                          </a:solidFill>
                        </a:rPr>
                        <a:t>Virtual services (outside of RESEA meetings)</a:t>
                      </a:r>
                    </a:p>
                  </a:txBody>
                  <a:tcPr marL="68580" marR="68580" marT="34290" marB="34290"/>
                </a:tc>
                <a:extLst>
                  <a:ext uri="{0D108BD9-81ED-4DB2-BD59-A6C34878D82A}">
                    <a16:rowId xmlns:a16="http://schemas.microsoft.com/office/drawing/2014/main" val="2841397089"/>
                  </a:ext>
                </a:extLst>
              </a:tr>
            </a:tbl>
          </a:graphicData>
        </a:graphic>
      </p:graphicFrame>
    </p:spTree>
    <p:extLst>
      <p:ext uri="{BB962C8B-B14F-4D97-AF65-F5344CB8AC3E}">
        <p14:creationId xmlns:p14="http://schemas.microsoft.com/office/powerpoint/2010/main" val="1012618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44</a:t>
            </a:fld>
            <a:endParaRPr lang="en-US" dirty="0"/>
          </a:p>
        </p:txBody>
      </p:sp>
      <p:sp>
        <p:nvSpPr>
          <p:cNvPr id="3" name="Title 2"/>
          <p:cNvSpPr>
            <a:spLocks noGrp="1"/>
          </p:cNvSpPr>
          <p:nvPr>
            <p:ph type="title"/>
          </p:nvPr>
        </p:nvSpPr>
        <p:spPr/>
        <p:txBody>
          <a:bodyPr/>
          <a:lstStyle/>
          <a:p>
            <a:r>
              <a:rPr lang="en-US" dirty="0"/>
              <a:t>Possibly Promising Topics for Evaluation</a:t>
            </a:r>
          </a:p>
        </p:txBody>
      </p:sp>
      <p:graphicFrame>
        <p:nvGraphicFramePr>
          <p:cNvPr id="5" name="Table 2">
            <a:extLst>
              <a:ext uri="{FF2B5EF4-FFF2-40B4-BE49-F238E27FC236}">
                <a16:creationId xmlns:a16="http://schemas.microsoft.com/office/drawing/2014/main" id="{9B9DA16D-1D93-4731-970B-CD56F5287BCA}"/>
              </a:ext>
            </a:extLst>
          </p:cNvPr>
          <p:cNvGraphicFramePr>
            <a:graphicFrameLocks/>
          </p:cNvGraphicFramePr>
          <p:nvPr>
            <p:extLst>
              <p:ext uri="{D42A27DB-BD31-4B8C-83A1-F6EECF244321}">
                <p14:modId xmlns:p14="http://schemas.microsoft.com/office/powerpoint/2010/main" val="3539560973"/>
              </p:ext>
            </p:extLst>
          </p:nvPr>
        </p:nvGraphicFramePr>
        <p:xfrm>
          <a:off x="885825" y="1171575"/>
          <a:ext cx="9239250" cy="3771899"/>
        </p:xfrm>
        <a:graphic>
          <a:graphicData uri="http://schemas.openxmlformats.org/drawingml/2006/table">
            <a:tbl>
              <a:tblPr firstRow="1" bandRow="1">
                <a:tableStyleId>{5C22544A-7EE6-4342-B048-85BDC9FD1C3A}</a:tableStyleId>
              </a:tblPr>
              <a:tblGrid>
                <a:gridCol w="2269290">
                  <a:extLst>
                    <a:ext uri="{9D8B030D-6E8A-4147-A177-3AD203B41FA5}">
                      <a16:colId xmlns:a16="http://schemas.microsoft.com/office/drawing/2014/main" val="2772074782"/>
                    </a:ext>
                  </a:extLst>
                </a:gridCol>
                <a:gridCol w="6969960">
                  <a:extLst>
                    <a:ext uri="{9D8B030D-6E8A-4147-A177-3AD203B41FA5}">
                      <a16:colId xmlns:a16="http://schemas.microsoft.com/office/drawing/2014/main" val="1274484027"/>
                    </a:ext>
                  </a:extLst>
                </a:gridCol>
              </a:tblGrid>
              <a:tr h="457621">
                <a:tc>
                  <a:txBody>
                    <a:bodyPr/>
                    <a:lstStyle/>
                    <a:p>
                      <a:r>
                        <a:rPr lang="en-US" sz="2000" dirty="0"/>
                        <a:t>Program element</a:t>
                      </a:r>
                    </a:p>
                  </a:txBody>
                  <a:tcPr marL="68580" marR="68580" marT="34290" marB="34290"/>
                </a:tc>
                <a:tc>
                  <a:txBody>
                    <a:bodyPr/>
                    <a:lstStyle/>
                    <a:p>
                      <a:r>
                        <a:rPr lang="en-US" sz="2000" dirty="0"/>
                        <a:t>Specific component or strategy to test</a:t>
                      </a:r>
                    </a:p>
                  </a:txBody>
                  <a:tcPr marL="68580" marR="68580" marT="34290" marB="34290"/>
                </a:tc>
                <a:extLst>
                  <a:ext uri="{0D108BD9-81ED-4DB2-BD59-A6C34878D82A}">
                    <a16:rowId xmlns:a16="http://schemas.microsoft.com/office/drawing/2014/main" val="834187439"/>
                  </a:ext>
                </a:extLst>
              </a:tr>
              <a:tr h="818605">
                <a:tc>
                  <a:txBody>
                    <a:bodyPr/>
                    <a:lstStyle/>
                    <a:p>
                      <a:r>
                        <a:rPr lang="en-US" sz="2000" b="1" dirty="0"/>
                        <a:t>Eligibility assessment</a:t>
                      </a:r>
                    </a:p>
                  </a:txBody>
                  <a:tcPr marL="68580" marR="68580" marT="34290" marB="34290"/>
                </a:tc>
                <a:tc>
                  <a:txBody>
                    <a:bodyPr/>
                    <a:lstStyle/>
                    <a:p>
                      <a:pPr marL="102870" indent="-285750">
                        <a:buFont typeface="Arial" panose="020B0604020202020204" pitchFamily="34" charset="0"/>
                        <a:buChar char="•"/>
                      </a:pPr>
                      <a:r>
                        <a:rPr lang="en-US" sz="2000" dirty="0"/>
                        <a:t>More consistent referral of issues for adjudication</a:t>
                      </a:r>
                    </a:p>
                  </a:txBody>
                  <a:tcPr marL="68580" marR="68580" marT="34290" marB="34290"/>
                </a:tc>
                <a:extLst>
                  <a:ext uri="{0D108BD9-81ED-4DB2-BD59-A6C34878D82A}">
                    <a16:rowId xmlns:a16="http://schemas.microsoft.com/office/drawing/2014/main" val="2938841462"/>
                  </a:ext>
                </a:extLst>
              </a:tr>
              <a:tr h="818605">
                <a:tc>
                  <a:txBody>
                    <a:bodyPr/>
                    <a:lstStyle/>
                    <a:p>
                      <a:r>
                        <a:rPr lang="en-US" sz="2000" b="1" dirty="0"/>
                        <a:t>Selecting claimants</a:t>
                      </a:r>
                    </a:p>
                  </a:txBody>
                  <a:tcPr marL="68580" marR="68580" marT="34290" marB="34290"/>
                </a:tc>
                <a:tc>
                  <a:txBody>
                    <a:bodyPr/>
                    <a:lstStyle/>
                    <a:p>
                      <a:pPr marL="285750" indent="-285750">
                        <a:buFont typeface="Arial" panose="020B0604020202020204" pitchFamily="34" charset="0"/>
                        <a:buChar char="•"/>
                      </a:pPr>
                      <a:r>
                        <a:rPr lang="en-US" sz="2000" dirty="0"/>
                        <a:t>How impacts differ across claimants with different employment histories</a:t>
                      </a:r>
                    </a:p>
                  </a:txBody>
                  <a:tcPr marL="68580" marR="68580" marT="34290" marB="34290"/>
                </a:tc>
                <a:extLst>
                  <a:ext uri="{0D108BD9-81ED-4DB2-BD59-A6C34878D82A}">
                    <a16:rowId xmlns:a16="http://schemas.microsoft.com/office/drawing/2014/main" val="259436576"/>
                  </a:ext>
                </a:extLst>
              </a:tr>
              <a:tr h="1677068">
                <a:tc>
                  <a:txBody>
                    <a:bodyPr/>
                    <a:lstStyle/>
                    <a:p>
                      <a:r>
                        <a:rPr lang="en-US" sz="2000" b="1" dirty="0"/>
                        <a:t>Promoting attendance</a:t>
                      </a:r>
                    </a:p>
                  </a:txBody>
                  <a:tcPr marL="68580" marR="68580" marT="34290" marB="34290"/>
                </a:tc>
                <a:tc>
                  <a:txBody>
                    <a:bodyPr/>
                    <a:lstStyle/>
                    <a:p>
                      <a:pPr marL="285750" indent="-285750" rtl="0">
                        <a:spcAft>
                          <a:spcPts val="400"/>
                        </a:spcAft>
                        <a:buFont typeface="Arial" panose="020B0604020202020204" pitchFamily="34" charset="0"/>
                        <a:buChar char="•"/>
                      </a:pPr>
                      <a:r>
                        <a:rPr lang="en-US" sz="2000" dirty="0"/>
                        <a:t>Approaches to reminders (behavioral messaging, frequency, mode)</a:t>
                      </a:r>
                    </a:p>
                    <a:p>
                      <a:pPr marL="285750" indent="-285750">
                        <a:spcAft>
                          <a:spcPts val="400"/>
                        </a:spcAft>
                        <a:buFont typeface="Arial" panose="020B0604020202020204" pitchFamily="34" charset="0"/>
                        <a:buChar char="•"/>
                      </a:pPr>
                      <a:r>
                        <a:rPr lang="en-US" sz="2000" dirty="0"/>
                        <a:t>Use of “suspend until attend” enforcement vs. lesser penalties</a:t>
                      </a:r>
                    </a:p>
                    <a:p>
                      <a:pPr marL="285750" indent="-285750">
                        <a:spcAft>
                          <a:spcPts val="600"/>
                        </a:spcAft>
                        <a:buFont typeface="Arial" panose="020B0604020202020204" pitchFamily="34" charset="0"/>
                        <a:buChar char="•"/>
                      </a:pPr>
                      <a:r>
                        <a:rPr lang="en-US" sz="2000" dirty="0"/>
                        <a:t>Self-scheduling</a:t>
                      </a:r>
                    </a:p>
                  </a:txBody>
                  <a:tcPr marL="68580" marR="68580" marT="34290" marB="34290"/>
                </a:tc>
                <a:extLst>
                  <a:ext uri="{0D108BD9-81ED-4DB2-BD59-A6C34878D82A}">
                    <a16:rowId xmlns:a16="http://schemas.microsoft.com/office/drawing/2014/main" val="855716618"/>
                  </a:ext>
                </a:extLst>
              </a:tr>
            </a:tbl>
          </a:graphicData>
        </a:graphic>
      </p:graphicFrame>
    </p:spTree>
    <p:extLst>
      <p:ext uri="{BB962C8B-B14F-4D97-AF65-F5344CB8AC3E}">
        <p14:creationId xmlns:p14="http://schemas.microsoft.com/office/powerpoint/2010/main" val="918885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A90C4-BE69-44CB-9F5C-A3DA26F6B91E}"/>
              </a:ext>
            </a:extLst>
          </p:cNvPr>
          <p:cNvSpPr>
            <a:spLocks noGrp="1"/>
          </p:cNvSpPr>
          <p:nvPr>
            <p:ph type="sldNum" sz="quarter" idx="12"/>
          </p:nvPr>
        </p:nvSpPr>
        <p:spPr/>
        <p:txBody>
          <a:bodyPr/>
          <a:lstStyle/>
          <a:p>
            <a:fld id="{158B7785-F6D6-45F8-833E-07BD84680091}" type="slidenum">
              <a:rPr lang="en-US" smtClean="0"/>
              <a:pPr/>
              <a:t>45</a:t>
            </a:fld>
            <a:endParaRPr lang="en-US" dirty="0"/>
          </a:p>
        </p:txBody>
      </p:sp>
      <p:sp>
        <p:nvSpPr>
          <p:cNvPr id="3" name="Title 2">
            <a:extLst>
              <a:ext uri="{FF2B5EF4-FFF2-40B4-BE49-F238E27FC236}">
                <a16:creationId xmlns:a16="http://schemas.microsoft.com/office/drawing/2014/main" id="{15C9AE3B-2DBA-4065-9DAB-C8E2AD14FA6E}"/>
              </a:ext>
            </a:extLst>
          </p:cNvPr>
          <p:cNvSpPr>
            <a:spLocks noGrp="1"/>
          </p:cNvSpPr>
          <p:nvPr>
            <p:ph type="title"/>
          </p:nvPr>
        </p:nvSpPr>
        <p:spPr/>
        <p:txBody>
          <a:bodyPr/>
          <a:lstStyle/>
          <a:p>
            <a:r>
              <a:rPr lang="en-US" dirty="0"/>
              <a:t>Evidence-Building: Looking Forward</a:t>
            </a:r>
          </a:p>
        </p:txBody>
      </p:sp>
    </p:spTree>
    <p:extLst>
      <p:ext uri="{BB962C8B-B14F-4D97-AF65-F5344CB8AC3E}">
        <p14:creationId xmlns:p14="http://schemas.microsoft.com/office/powerpoint/2010/main" val="4289852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46</a:t>
            </a:fld>
            <a:endParaRPr lang="en-US" dirty="0"/>
          </a:p>
        </p:txBody>
      </p:sp>
      <p:sp>
        <p:nvSpPr>
          <p:cNvPr id="3" name="Title 2"/>
          <p:cNvSpPr>
            <a:spLocks noGrp="1"/>
          </p:cNvSpPr>
          <p:nvPr>
            <p:ph type="title"/>
          </p:nvPr>
        </p:nvSpPr>
        <p:spPr/>
        <p:txBody>
          <a:bodyPr/>
          <a:lstStyle/>
          <a:p>
            <a:r>
              <a:rPr lang="en-US" dirty="0"/>
              <a:t>Evaluation TA Needs and Resources</a:t>
            </a:r>
          </a:p>
        </p:txBody>
      </p:sp>
      <p:sp>
        <p:nvSpPr>
          <p:cNvPr id="7" name="Content Placeholder 5">
            <a:extLst>
              <a:ext uri="{FF2B5EF4-FFF2-40B4-BE49-F238E27FC236}">
                <a16:creationId xmlns:a16="http://schemas.microsoft.com/office/drawing/2014/main" id="{A9D5236C-7B80-4018-A175-B8F616CE3C26}"/>
              </a:ext>
            </a:extLst>
          </p:cNvPr>
          <p:cNvSpPr txBox="1">
            <a:spLocks/>
          </p:cNvSpPr>
          <p:nvPr/>
        </p:nvSpPr>
        <p:spPr>
          <a:xfrm>
            <a:off x="869950" y="1029071"/>
            <a:ext cx="9902826" cy="4771654"/>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9E1C30"/>
                </a:solidFill>
              </a:rPr>
              <a:t>States’ evaluations vary in focus and progress</a:t>
            </a:r>
          </a:p>
          <a:p>
            <a:pPr lvl="1"/>
            <a:r>
              <a:rPr lang="en-US" sz="2800" dirty="0"/>
              <a:t>Mix of subjects and designs</a:t>
            </a:r>
          </a:p>
          <a:p>
            <a:pPr lvl="1"/>
            <a:r>
              <a:rPr lang="en-US" sz="2800" dirty="0"/>
              <a:t>Some have started; others are still in planning stages</a:t>
            </a:r>
          </a:p>
          <a:p>
            <a:pPr lvl="1"/>
            <a:r>
              <a:rPr lang="en-US" sz="2800" dirty="0"/>
              <a:t>States’ challenges vary depending on existing evaluation capacity and state size </a:t>
            </a:r>
          </a:p>
          <a:p>
            <a:r>
              <a:rPr lang="en-US" sz="3200" dirty="0">
                <a:solidFill>
                  <a:srgbClr val="9E1C30"/>
                </a:solidFill>
              </a:rPr>
              <a:t>Available TA help for states</a:t>
            </a:r>
          </a:p>
          <a:p>
            <a:pPr lvl="1"/>
            <a:r>
              <a:rPr lang="en-US" sz="2800" dirty="0"/>
              <a:t>Resources on WorkforceGPS (toolkit, webinars, etc.) </a:t>
            </a:r>
          </a:p>
          <a:p>
            <a:pPr lvl="1"/>
            <a:r>
              <a:rPr lang="en-US" sz="2800" dirty="0"/>
              <a:t>RESEA Evaluation TA Helpline </a:t>
            </a:r>
          </a:p>
          <a:p>
            <a:pPr lvl="1" indent="0">
              <a:spcBef>
                <a:spcPts val="200"/>
              </a:spcBef>
              <a:buNone/>
            </a:pPr>
            <a:r>
              <a:rPr lang="en-US" sz="2800" dirty="0">
                <a:hlinkClick r:id="rId3"/>
              </a:rPr>
              <a:t>(RESEA@abtassoc.com</a:t>
            </a:r>
            <a:r>
              <a:rPr lang="en-US" sz="2800" dirty="0"/>
              <a:t>) </a:t>
            </a:r>
          </a:p>
        </p:txBody>
      </p:sp>
    </p:spTree>
    <p:extLst>
      <p:ext uri="{BB962C8B-B14F-4D97-AF65-F5344CB8AC3E}">
        <p14:creationId xmlns:p14="http://schemas.microsoft.com/office/powerpoint/2010/main" val="3134587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47</a:t>
            </a:fld>
            <a:endParaRPr lang="en-US" dirty="0"/>
          </a:p>
        </p:txBody>
      </p:sp>
      <p:sp>
        <p:nvSpPr>
          <p:cNvPr id="3" name="Title 2"/>
          <p:cNvSpPr>
            <a:spLocks noGrp="1"/>
          </p:cNvSpPr>
          <p:nvPr>
            <p:ph type="title"/>
          </p:nvPr>
        </p:nvSpPr>
        <p:spPr/>
        <p:txBody>
          <a:bodyPr/>
          <a:lstStyle/>
          <a:p>
            <a:r>
              <a:rPr lang="en-US" dirty="0"/>
              <a:t>Looking ahead</a:t>
            </a:r>
          </a:p>
        </p:txBody>
      </p:sp>
      <p:sp>
        <p:nvSpPr>
          <p:cNvPr id="7" name="Content Placeholder 5">
            <a:extLst>
              <a:ext uri="{FF2B5EF4-FFF2-40B4-BE49-F238E27FC236}">
                <a16:creationId xmlns:a16="http://schemas.microsoft.com/office/drawing/2014/main" id="{A9D5236C-7B80-4018-A175-B8F616CE3C26}"/>
              </a:ext>
            </a:extLst>
          </p:cNvPr>
          <p:cNvSpPr txBox="1">
            <a:spLocks/>
          </p:cNvSpPr>
          <p:nvPr/>
        </p:nvSpPr>
        <p:spPr>
          <a:xfrm>
            <a:off x="869950" y="1029071"/>
            <a:ext cx="9902826" cy="4771654"/>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9E1C30"/>
                </a:solidFill>
              </a:rPr>
              <a:t>Beginning summer 2022: next phase of evaluation technical assistance</a:t>
            </a:r>
          </a:p>
          <a:p>
            <a:pPr lvl="1"/>
            <a:r>
              <a:rPr lang="en-US" dirty="0"/>
              <a:t>Priority needs being identified now</a:t>
            </a:r>
          </a:p>
          <a:p>
            <a:pPr lvl="2"/>
            <a:r>
              <a:rPr lang="en-US" sz="2400" dirty="0"/>
              <a:t>RESEA State Plans</a:t>
            </a:r>
          </a:p>
          <a:p>
            <a:pPr lvl="2"/>
            <a:r>
              <a:rPr lang="en-US" sz="2400" dirty="0"/>
              <a:t>State inputs; RESEA study team may reach out</a:t>
            </a:r>
          </a:p>
          <a:p>
            <a:pPr lvl="2"/>
            <a:r>
              <a:rPr lang="en-US" sz="2400" dirty="0"/>
              <a:t>Email us your thoughts (</a:t>
            </a:r>
            <a:r>
              <a:rPr lang="en-US" sz="2400" dirty="0">
                <a:hlinkClick r:id="rId3"/>
              </a:rPr>
              <a:t>RESEA@abtassoc.com</a:t>
            </a:r>
            <a:r>
              <a:rPr lang="en-US" sz="2400" dirty="0"/>
              <a:t>) </a:t>
            </a:r>
          </a:p>
          <a:p>
            <a:pPr lvl="1"/>
            <a:r>
              <a:rPr lang="en-US" dirty="0"/>
              <a:t>Expansion of evaluation learning cohort</a:t>
            </a:r>
          </a:p>
          <a:p>
            <a:r>
              <a:rPr lang="en-US" sz="2800" dirty="0">
                <a:solidFill>
                  <a:srgbClr val="9E1C30"/>
                </a:solidFill>
              </a:rPr>
              <a:t>Looking for partners?</a:t>
            </a:r>
          </a:p>
          <a:p>
            <a:pPr lvl="1"/>
            <a:r>
              <a:rPr lang="en-US" dirty="0"/>
              <a:t>RESEA Evaluation TA Helpline </a:t>
            </a:r>
          </a:p>
          <a:p>
            <a:pPr lvl="1" indent="0">
              <a:spcBef>
                <a:spcPts val="200"/>
              </a:spcBef>
              <a:buNone/>
            </a:pPr>
            <a:r>
              <a:rPr lang="en-US" dirty="0">
                <a:hlinkClick r:id="rId3"/>
              </a:rPr>
              <a:t>RESEA@abtassoc.com</a:t>
            </a:r>
            <a:r>
              <a:rPr lang="en-US" dirty="0"/>
              <a:t> </a:t>
            </a:r>
          </a:p>
        </p:txBody>
      </p:sp>
    </p:spTree>
    <p:extLst>
      <p:ext uri="{BB962C8B-B14F-4D97-AF65-F5344CB8AC3E}">
        <p14:creationId xmlns:p14="http://schemas.microsoft.com/office/powerpoint/2010/main" val="4244681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A90C4-BE69-44CB-9F5C-A3DA26F6B91E}"/>
              </a:ext>
            </a:extLst>
          </p:cNvPr>
          <p:cNvSpPr>
            <a:spLocks noGrp="1"/>
          </p:cNvSpPr>
          <p:nvPr>
            <p:ph type="sldNum" sz="quarter" idx="12"/>
          </p:nvPr>
        </p:nvSpPr>
        <p:spPr/>
        <p:txBody>
          <a:bodyPr/>
          <a:lstStyle/>
          <a:p>
            <a:fld id="{158B7785-F6D6-45F8-833E-07BD84680091}" type="slidenum">
              <a:rPr lang="en-US" smtClean="0"/>
              <a:pPr/>
              <a:t>48</a:t>
            </a:fld>
            <a:endParaRPr lang="en-US" dirty="0"/>
          </a:p>
        </p:txBody>
      </p:sp>
      <p:sp>
        <p:nvSpPr>
          <p:cNvPr id="3" name="Title 2">
            <a:extLst>
              <a:ext uri="{FF2B5EF4-FFF2-40B4-BE49-F238E27FC236}">
                <a16:creationId xmlns:a16="http://schemas.microsoft.com/office/drawing/2014/main" id="{15C9AE3B-2DBA-4065-9DAB-C8E2AD14FA6E}"/>
              </a:ext>
            </a:extLst>
          </p:cNvPr>
          <p:cNvSpPr>
            <a:spLocks noGrp="1"/>
          </p:cNvSpPr>
          <p:nvPr>
            <p:ph type="title"/>
          </p:nvPr>
        </p:nvSpPr>
        <p:spPr>
          <a:xfrm>
            <a:off x="800101" y="1405870"/>
            <a:ext cx="6939642" cy="2357891"/>
          </a:xfrm>
        </p:spPr>
        <p:txBody>
          <a:bodyPr/>
          <a:lstStyle/>
          <a:p>
            <a:r>
              <a:rPr lang="en-US" dirty="0"/>
              <a:t>Your Input – How would you use and share this evidence?</a:t>
            </a:r>
          </a:p>
        </p:txBody>
      </p:sp>
    </p:spTree>
    <p:extLst>
      <p:ext uri="{BB962C8B-B14F-4D97-AF65-F5344CB8AC3E}">
        <p14:creationId xmlns:p14="http://schemas.microsoft.com/office/powerpoint/2010/main" val="3833722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49</a:t>
            </a:fld>
            <a:endParaRPr lang="en-US" dirty="0"/>
          </a:p>
        </p:txBody>
      </p:sp>
      <p:sp>
        <p:nvSpPr>
          <p:cNvPr id="3" name="Title 2"/>
          <p:cNvSpPr>
            <a:spLocks noGrp="1"/>
          </p:cNvSpPr>
          <p:nvPr>
            <p:ph type="title"/>
          </p:nvPr>
        </p:nvSpPr>
        <p:spPr/>
        <p:txBody>
          <a:bodyPr/>
          <a:lstStyle/>
          <a:p>
            <a:r>
              <a:rPr lang="en-US" dirty="0"/>
              <a:t>Poll Question #1</a:t>
            </a:r>
          </a:p>
        </p:txBody>
      </p:sp>
      <p:sp>
        <p:nvSpPr>
          <p:cNvPr id="9" name="Text Placeholder 3">
            <a:extLst>
              <a:ext uri="{FF2B5EF4-FFF2-40B4-BE49-F238E27FC236}">
                <a16:creationId xmlns:a16="http://schemas.microsoft.com/office/drawing/2014/main" id="{A41D3245-EB03-4676-A528-1A50F127E476}"/>
              </a:ext>
            </a:extLst>
          </p:cNvPr>
          <p:cNvSpPr txBox="1">
            <a:spLocks/>
          </p:cNvSpPr>
          <p:nvPr/>
        </p:nvSpPr>
        <p:spPr>
          <a:xfrm>
            <a:off x="958044" y="1238251"/>
            <a:ext cx="3277072" cy="3971924"/>
          </a:xfrm>
          <a:prstGeom prst="rect">
            <a:avLst/>
          </a:prstGeom>
          <a:solidFill>
            <a:srgbClr val="D1D3D4"/>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a:p>
          <a:p>
            <a:pPr marL="114300" indent="0">
              <a:buNone/>
            </a:pPr>
            <a:r>
              <a:rPr lang="en-US" sz="2400" dirty="0"/>
              <a:t>When you revisit this evidence to use in the future, which mode would be most useful to you?</a:t>
            </a:r>
          </a:p>
          <a:p>
            <a:pPr marL="114300" indent="0">
              <a:buNone/>
            </a:pPr>
            <a:r>
              <a:rPr lang="en-US" sz="2400" dirty="0"/>
              <a:t>(</a:t>
            </a:r>
            <a:r>
              <a:rPr lang="en-US" sz="2400" i="1" dirty="0"/>
              <a:t>select 2</a:t>
            </a:r>
            <a:r>
              <a:rPr lang="en-US" sz="2400" dirty="0"/>
              <a:t>)</a:t>
            </a:r>
          </a:p>
        </p:txBody>
      </p:sp>
      <p:sp>
        <p:nvSpPr>
          <p:cNvPr id="10" name="Content Placeholder 3">
            <a:extLst>
              <a:ext uri="{FF2B5EF4-FFF2-40B4-BE49-F238E27FC236}">
                <a16:creationId xmlns:a16="http://schemas.microsoft.com/office/drawing/2014/main" id="{A2AC2135-1870-4EB7-B63E-74618A321017}"/>
              </a:ext>
            </a:extLst>
          </p:cNvPr>
          <p:cNvSpPr>
            <a:spLocks noGrp="1"/>
          </p:cNvSpPr>
          <p:nvPr>
            <p:ph sz="half" idx="2"/>
          </p:nvPr>
        </p:nvSpPr>
        <p:spPr>
          <a:xfrm>
            <a:off x="4987635" y="1219200"/>
            <a:ext cx="5818909" cy="4267199"/>
          </a:xfrm>
        </p:spPr>
        <p:txBody>
          <a:bodyPr>
            <a:noAutofit/>
          </a:bodyPr>
          <a:lstStyle/>
          <a:p>
            <a:pPr marL="514350" indent="-514350">
              <a:spcBef>
                <a:spcPts val="900"/>
              </a:spcBef>
              <a:buClr>
                <a:srgbClr val="9E1C30"/>
              </a:buClr>
              <a:buFont typeface="+mj-lt"/>
              <a:buAutoNum type="arabicPeriod"/>
            </a:pPr>
            <a:r>
              <a:rPr lang="en-US" sz="2400" dirty="0"/>
              <a:t>Recorded webinar</a:t>
            </a:r>
          </a:p>
          <a:p>
            <a:pPr marL="514350" indent="-514350">
              <a:spcBef>
                <a:spcPts val="900"/>
              </a:spcBef>
              <a:buClr>
                <a:srgbClr val="9E1C30"/>
              </a:buClr>
              <a:buFont typeface="+mj-lt"/>
              <a:buAutoNum type="arabicPeriod"/>
            </a:pPr>
            <a:r>
              <a:rPr lang="en-US" sz="2400" dirty="0"/>
              <a:t>Full study reports that include rich details</a:t>
            </a:r>
          </a:p>
          <a:p>
            <a:pPr marL="514350" indent="-514350">
              <a:spcBef>
                <a:spcPts val="900"/>
              </a:spcBef>
              <a:buClr>
                <a:srgbClr val="9E1C30"/>
              </a:buClr>
              <a:buFont typeface="+mj-lt"/>
              <a:buAutoNum type="arabicPeriod"/>
            </a:pPr>
            <a:r>
              <a:rPr lang="en-US" sz="2400" dirty="0"/>
              <a:t>4-6 page briefs summarizing the most important information </a:t>
            </a:r>
          </a:p>
          <a:p>
            <a:pPr marL="514350" indent="-514350">
              <a:spcBef>
                <a:spcPts val="900"/>
              </a:spcBef>
              <a:buClr>
                <a:srgbClr val="9E1C30"/>
              </a:buClr>
              <a:buFont typeface="+mj-lt"/>
              <a:buAutoNum type="arabicPeriod"/>
            </a:pPr>
            <a:r>
              <a:rPr lang="en-US" sz="2400" dirty="0"/>
              <a:t>Short summaries with high-level overviews of information (e.g., 1-page briefs, 3 min. videos) </a:t>
            </a:r>
          </a:p>
          <a:p>
            <a:pPr marL="514350" indent="-514350">
              <a:spcBef>
                <a:spcPts val="900"/>
              </a:spcBef>
              <a:buClr>
                <a:srgbClr val="9E1C30"/>
              </a:buClr>
              <a:buFont typeface="+mj-lt"/>
              <a:buAutoNum type="arabicPeriod"/>
            </a:pPr>
            <a:r>
              <a:rPr lang="en-US" sz="2400" dirty="0"/>
              <a:t>Live Q&amp;A or “office hours”-type sessions</a:t>
            </a:r>
          </a:p>
          <a:p>
            <a:pPr marL="514350" indent="-514350">
              <a:spcBef>
                <a:spcPts val="900"/>
              </a:spcBef>
              <a:buClr>
                <a:srgbClr val="9E1C30"/>
              </a:buClr>
              <a:buFont typeface="+mj-lt"/>
              <a:buAutoNum type="arabicPeriod"/>
            </a:pPr>
            <a:r>
              <a:rPr lang="en-US" sz="2400" dirty="0"/>
              <a:t>Other (please describe in the chat box!)</a:t>
            </a:r>
          </a:p>
        </p:txBody>
      </p:sp>
    </p:spTree>
    <p:extLst>
      <p:ext uri="{BB962C8B-B14F-4D97-AF65-F5344CB8AC3E}">
        <p14:creationId xmlns:p14="http://schemas.microsoft.com/office/powerpoint/2010/main" val="422408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a:t>
            </a:fld>
            <a:endParaRPr lang="en-US" dirty="0"/>
          </a:p>
        </p:txBody>
      </p:sp>
      <p:sp>
        <p:nvSpPr>
          <p:cNvPr id="3" name="Title 2"/>
          <p:cNvSpPr>
            <a:spLocks noGrp="1"/>
          </p:cNvSpPr>
          <p:nvPr>
            <p:ph type="title"/>
          </p:nvPr>
        </p:nvSpPr>
        <p:spPr/>
        <p:txBody>
          <a:bodyPr/>
          <a:lstStyle/>
          <a:p>
            <a:r>
              <a:rPr lang="en-US" dirty="0"/>
              <a:t>Welcome</a:t>
            </a:r>
          </a:p>
        </p:txBody>
      </p:sp>
      <p:sp>
        <p:nvSpPr>
          <p:cNvPr id="14" name="Content Placeholder 4">
            <a:extLst>
              <a:ext uri="{FF2B5EF4-FFF2-40B4-BE49-F238E27FC236}">
                <a16:creationId xmlns:a16="http://schemas.microsoft.com/office/drawing/2014/main" id="{9269B71B-EE03-472B-845E-884736EB3B0F}"/>
              </a:ext>
            </a:extLst>
          </p:cNvPr>
          <p:cNvSpPr>
            <a:spLocks noGrp="1"/>
          </p:cNvSpPr>
          <p:nvPr>
            <p:ph idx="1"/>
          </p:nvPr>
        </p:nvSpPr>
        <p:spPr>
          <a:xfrm>
            <a:off x="966954" y="1280966"/>
            <a:ext cx="8839200" cy="4519472"/>
          </a:xfrm>
        </p:spPr>
        <p:txBody>
          <a:bodyPr>
            <a:noAutofit/>
          </a:bodyPr>
          <a:lstStyle/>
          <a:p>
            <a:pPr marL="0" indent="0">
              <a:spcAft>
                <a:spcPts val="0"/>
              </a:spcAft>
              <a:buNone/>
            </a:pPr>
            <a:r>
              <a:rPr lang="en-US" sz="2200" dirty="0"/>
              <a:t>Every study is a partnership, including expertise from a cross-cutting team</a:t>
            </a:r>
          </a:p>
          <a:p>
            <a:pPr>
              <a:spcAft>
                <a:spcPts val="0"/>
              </a:spcAft>
            </a:pPr>
            <a:r>
              <a:rPr lang="en-US" sz="2000" b="1" dirty="0"/>
              <a:t>DOL Program office:</a:t>
            </a:r>
          </a:p>
          <a:p>
            <a:pPr lvl="1">
              <a:spcBef>
                <a:spcPts val="600"/>
              </a:spcBef>
            </a:pPr>
            <a:r>
              <a:rPr lang="en-US" sz="1900" dirty="0"/>
              <a:t>DOL/OUI Office of Unemployment Insurance (OUI)</a:t>
            </a:r>
          </a:p>
          <a:p>
            <a:pPr>
              <a:spcAft>
                <a:spcPts val="0"/>
              </a:spcAft>
            </a:pPr>
            <a:r>
              <a:rPr lang="en-US" sz="2000" b="1" dirty="0"/>
              <a:t>DOL Evaluation offices:</a:t>
            </a:r>
          </a:p>
          <a:p>
            <a:pPr lvl="1">
              <a:spcBef>
                <a:spcPts val="600"/>
              </a:spcBef>
            </a:pPr>
            <a:r>
              <a:rPr lang="en-US" sz="1900" dirty="0"/>
              <a:t>ETA Office of Policy, Development, and Research (OPDR)</a:t>
            </a:r>
          </a:p>
          <a:p>
            <a:pPr lvl="1">
              <a:spcBef>
                <a:spcPts val="600"/>
              </a:spcBef>
            </a:pPr>
            <a:r>
              <a:rPr lang="en-US" sz="1900" dirty="0"/>
              <a:t>Chief Evaluation Office (CEO) </a:t>
            </a:r>
          </a:p>
          <a:p>
            <a:pPr>
              <a:spcAft>
                <a:spcPts val="0"/>
              </a:spcAft>
            </a:pPr>
            <a:r>
              <a:rPr lang="en-US" sz="2000" b="1" dirty="0"/>
              <a:t>Research team:</a:t>
            </a:r>
          </a:p>
          <a:p>
            <a:pPr lvl="1">
              <a:spcBef>
                <a:spcPts val="600"/>
              </a:spcBef>
            </a:pPr>
            <a:r>
              <a:rPr lang="en-US" sz="1900" dirty="0"/>
              <a:t>Abt Associates</a:t>
            </a:r>
          </a:p>
          <a:p>
            <a:pPr lvl="1">
              <a:spcBef>
                <a:spcPts val="600"/>
              </a:spcBef>
            </a:pPr>
            <a:r>
              <a:rPr lang="en-US" sz="1900" dirty="0"/>
              <a:t>Capital Research Corporation</a:t>
            </a:r>
          </a:p>
          <a:p>
            <a:pPr lvl="1">
              <a:spcBef>
                <a:spcPts val="600"/>
              </a:spcBef>
            </a:pPr>
            <a:r>
              <a:rPr lang="en-US" sz="1900" dirty="0"/>
              <a:t>Urban Institute</a:t>
            </a:r>
          </a:p>
          <a:p>
            <a:pPr lvl="1">
              <a:spcBef>
                <a:spcPts val="600"/>
              </a:spcBef>
            </a:pPr>
            <a:r>
              <a:rPr lang="en-US" sz="1900" dirty="0"/>
              <a:t>National Association of State Workforce Agencies (NASWA)</a:t>
            </a:r>
          </a:p>
          <a:p>
            <a:pPr lvl="1">
              <a:spcAft>
                <a:spcPts val="450"/>
              </a:spcAft>
            </a:pPr>
            <a:endParaRPr lang="en-US" sz="2000" dirty="0"/>
          </a:p>
        </p:txBody>
      </p:sp>
    </p:spTree>
    <p:extLst>
      <p:ext uri="{BB962C8B-B14F-4D97-AF65-F5344CB8AC3E}">
        <p14:creationId xmlns:p14="http://schemas.microsoft.com/office/powerpoint/2010/main" val="2234333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50</a:t>
            </a:fld>
            <a:endParaRPr lang="en-US" dirty="0"/>
          </a:p>
        </p:txBody>
      </p:sp>
      <p:sp>
        <p:nvSpPr>
          <p:cNvPr id="3" name="Title 2"/>
          <p:cNvSpPr>
            <a:spLocks noGrp="1"/>
          </p:cNvSpPr>
          <p:nvPr>
            <p:ph type="title"/>
          </p:nvPr>
        </p:nvSpPr>
        <p:spPr/>
        <p:txBody>
          <a:bodyPr/>
          <a:lstStyle/>
          <a:p>
            <a:r>
              <a:rPr lang="en-US" dirty="0"/>
              <a:t>Poll Question #2</a:t>
            </a:r>
          </a:p>
        </p:txBody>
      </p:sp>
      <p:sp>
        <p:nvSpPr>
          <p:cNvPr id="9" name="Text Placeholder 3">
            <a:extLst>
              <a:ext uri="{FF2B5EF4-FFF2-40B4-BE49-F238E27FC236}">
                <a16:creationId xmlns:a16="http://schemas.microsoft.com/office/drawing/2014/main" id="{A41D3245-EB03-4676-A528-1A50F127E476}"/>
              </a:ext>
            </a:extLst>
          </p:cNvPr>
          <p:cNvSpPr txBox="1">
            <a:spLocks/>
          </p:cNvSpPr>
          <p:nvPr/>
        </p:nvSpPr>
        <p:spPr>
          <a:xfrm>
            <a:off x="958046" y="1219200"/>
            <a:ext cx="3325196" cy="4090726"/>
          </a:xfrm>
          <a:prstGeom prst="rect">
            <a:avLst/>
          </a:prstGeom>
          <a:solidFill>
            <a:srgbClr val="D1D3D4"/>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a:p>
          <a:p>
            <a:pPr marL="114300" indent="0">
              <a:buNone/>
            </a:pPr>
            <a:r>
              <a:rPr lang="en-US" sz="2400" dirty="0"/>
              <a:t>How might we help you share information about this study to your local partners? </a:t>
            </a:r>
          </a:p>
          <a:p>
            <a:pPr marL="114300" indent="0">
              <a:buNone/>
            </a:pPr>
            <a:r>
              <a:rPr lang="en-US" sz="2400" dirty="0"/>
              <a:t>(</a:t>
            </a:r>
            <a:r>
              <a:rPr lang="en-US" sz="2400" i="1" dirty="0"/>
              <a:t>select 2</a:t>
            </a:r>
            <a:r>
              <a:rPr lang="en-US" sz="2400" dirty="0"/>
              <a:t>)</a:t>
            </a:r>
          </a:p>
        </p:txBody>
      </p:sp>
      <p:sp>
        <p:nvSpPr>
          <p:cNvPr id="10" name="Content Placeholder 3">
            <a:extLst>
              <a:ext uri="{FF2B5EF4-FFF2-40B4-BE49-F238E27FC236}">
                <a16:creationId xmlns:a16="http://schemas.microsoft.com/office/drawing/2014/main" id="{A2AC2135-1870-4EB7-B63E-74618A321017}"/>
              </a:ext>
            </a:extLst>
          </p:cNvPr>
          <p:cNvSpPr>
            <a:spLocks noGrp="1"/>
          </p:cNvSpPr>
          <p:nvPr>
            <p:ph sz="half" idx="2"/>
          </p:nvPr>
        </p:nvSpPr>
        <p:spPr>
          <a:xfrm>
            <a:off x="4987636" y="1219200"/>
            <a:ext cx="5818909" cy="4267199"/>
          </a:xfrm>
        </p:spPr>
        <p:txBody>
          <a:bodyPr>
            <a:noAutofit/>
          </a:bodyPr>
          <a:lstStyle/>
          <a:p>
            <a:pPr marL="514350" indent="-514350">
              <a:spcBef>
                <a:spcPts val="800"/>
              </a:spcBef>
              <a:buClr>
                <a:srgbClr val="9E1C30"/>
              </a:buClr>
              <a:buFont typeface="+mj-lt"/>
              <a:buAutoNum type="arabicPeriod"/>
            </a:pPr>
            <a:r>
              <a:rPr lang="en-US" sz="2400" dirty="0"/>
              <a:t>Recorded webinars</a:t>
            </a:r>
          </a:p>
          <a:p>
            <a:pPr marL="514350" indent="-514350">
              <a:spcBef>
                <a:spcPts val="800"/>
              </a:spcBef>
              <a:buClr>
                <a:srgbClr val="9E1C30"/>
              </a:buClr>
              <a:buFont typeface="+mj-lt"/>
              <a:buAutoNum type="arabicPeriod"/>
            </a:pPr>
            <a:r>
              <a:rPr lang="en-US" sz="2400" dirty="0"/>
              <a:t>Email blasts promoting the briefs and reports</a:t>
            </a:r>
          </a:p>
          <a:p>
            <a:pPr marL="514350" indent="-514350">
              <a:spcBef>
                <a:spcPts val="800"/>
              </a:spcBef>
              <a:buClr>
                <a:srgbClr val="9E1C30"/>
              </a:buClr>
              <a:buFont typeface="+mj-lt"/>
              <a:buAutoNum type="arabicPeriod"/>
            </a:pPr>
            <a:r>
              <a:rPr lang="en-US" sz="2400" dirty="0"/>
              <a:t>Short summaries highlighting key findings or practices (e.g., 1-page briefs, 3 min. videos) </a:t>
            </a:r>
          </a:p>
          <a:p>
            <a:pPr marL="514350" indent="-514350">
              <a:spcBef>
                <a:spcPts val="800"/>
              </a:spcBef>
              <a:buClr>
                <a:srgbClr val="9E1C30"/>
              </a:buClr>
              <a:buFont typeface="+mj-lt"/>
              <a:buAutoNum type="arabicPeriod"/>
            </a:pPr>
            <a:r>
              <a:rPr lang="en-US" sz="2400" dirty="0"/>
              <a:t>Specific messaging tailored to their role (e.g., targeted tip sheets, training)</a:t>
            </a:r>
          </a:p>
          <a:p>
            <a:pPr marL="514350" indent="-514350">
              <a:spcBef>
                <a:spcPts val="800"/>
              </a:spcBef>
              <a:buClr>
                <a:srgbClr val="9E1C30"/>
              </a:buClr>
              <a:buFont typeface="+mj-lt"/>
              <a:buAutoNum type="arabicPeriod"/>
            </a:pPr>
            <a:r>
              <a:rPr lang="en-US" sz="2400" dirty="0"/>
              <a:t>Social media (Twitter, LinkedIn, etc.)</a:t>
            </a:r>
          </a:p>
          <a:p>
            <a:pPr marL="514350" indent="-514350">
              <a:spcBef>
                <a:spcPts val="800"/>
              </a:spcBef>
              <a:buClr>
                <a:srgbClr val="9E1C30"/>
              </a:buClr>
              <a:buFont typeface="+mj-lt"/>
              <a:buAutoNum type="arabicPeriod"/>
            </a:pPr>
            <a:r>
              <a:rPr lang="en-US" sz="2400" dirty="0"/>
              <a:t>Other (please describe in the chat box)</a:t>
            </a:r>
          </a:p>
        </p:txBody>
      </p:sp>
    </p:spTree>
    <p:extLst>
      <p:ext uri="{BB962C8B-B14F-4D97-AF65-F5344CB8AC3E}">
        <p14:creationId xmlns:p14="http://schemas.microsoft.com/office/powerpoint/2010/main" val="1199148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A90C4-BE69-44CB-9F5C-A3DA26F6B91E}"/>
              </a:ext>
            </a:extLst>
          </p:cNvPr>
          <p:cNvSpPr>
            <a:spLocks noGrp="1"/>
          </p:cNvSpPr>
          <p:nvPr>
            <p:ph type="sldNum" sz="quarter" idx="12"/>
          </p:nvPr>
        </p:nvSpPr>
        <p:spPr/>
        <p:txBody>
          <a:bodyPr/>
          <a:lstStyle/>
          <a:p>
            <a:fld id="{158B7785-F6D6-45F8-833E-07BD84680091}" type="slidenum">
              <a:rPr lang="en-US" smtClean="0"/>
              <a:pPr/>
              <a:t>51</a:t>
            </a:fld>
            <a:endParaRPr lang="en-US" dirty="0"/>
          </a:p>
        </p:txBody>
      </p:sp>
      <p:sp>
        <p:nvSpPr>
          <p:cNvPr id="3" name="Title 2">
            <a:extLst>
              <a:ext uri="{FF2B5EF4-FFF2-40B4-BE49-F238E27FC236}">
                <a16:creationId xmlns:a16="http://schemas.microsoft.com/office/drawing/2014/main" id="{15C9AE3B-2DBA-4065-9DAB-C8E2AD14FA6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730611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52</a:t>
            </a:fld>
            <a:endParaRPr lang="en-US" dirty="0"/>
          </a:p>
        </p:txBody>
      </p:sp>
      <p:sp>
        <p:nvSpPr>
          <p:cNvPr id="3" name="Title 2"/>
          <p:cNvSpPr>
            <a:spLocks noGrp="1"/>
          </p:cNvSpPr>
          <p:nvPr>
            <p:ph type="title"/>
          </p:nvPr>
        </p:nvSpPr>
        <p:spPr/>
        <p:txBody>
          <a:bodyPr/>
          <a:lstStyle/>
          <a:p>
            <a:r>
              <a:rPr lang="en-US" dirty="0"/>
              <a:t>Forthcoming Evaluation Reports</a:t>
            </a:r>
          </a:p>
        </p:txBody>
      </p:sp>
      <p:sp>
        <p:nvSpPr>
          <p:cNvPr id="7" name="Content Placeholder 5">
            <a:extLst>
              <a:ext uri="{FF2B5EF4-FFF2-40B4-BE49-F238E27FC236}">
                <a16:creationId xmlns:a16="http://schemas.microsoft.com/office/drawing/2014/main" id="{A9D5236C-7B80-4018-A175-B8F616CE3C26}"/>
              </a:ext>
            </a:extLst>
          </p:cNvPr>
          <p:cNvSpPr txBox="1">
            <a:spLocks/>
          </p:cNvSpPr>
          <p:nvPr/>
        </p:nvSpPr>
        <p:spPr>
          <a:xfrm>
            <a:off x="869949" y="1062321"/>
            <a:ext cx="9820217" cy="3333379"/>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900"/>
              </a:spcAft>
            </a:pPr>
            <a:r>
              <a:rPr lang="en-US" sz="2400" b="1" i="1" dirty="0">
                <a:solidFill>
                  <a:srgbClr val="9E1C30"/>
                </a:solidFill>
              </a:rPr>
              <a:t>RESEA Program Strategies: State and Local Implementation</a:t>
            </a:r>
            <a:r>
              <a:rPr lang="en-US" sz="2400" dirty="0">
                <a:solidFill>
                  <a:srgbClr val="9E1C30"/>
                </a:solidFill>
              </a:rPr>
              <a:t> (final implementation study report)</a:t>
            </a:r>
          </a:p>
          <a:p>
            <a:pPr>
              <a:spcAft>
                <a:spcPts val="900"/>
              </a:spcAft>
            </a:pPr>
            <a:r>
              <a:rPr lang="en-US" sz="2400" b="1" i="1" dirty="0">
                <a:solidFill>
                  <a:srgbClr val="9E1C30"/>
                </a:solidFill>
              </a:rPr>
              <a:t>Reemployment Services Evidence: A Collection of Briefs on RESEA Program Components</a:t>
            </a:r>
            <a:r>
              <a:rPr lang="en-US" sz="2400" dirty="0">
                <a:solidFill>
                  <a:srgbClr val="9E1C30"/>
                </a:solidFill>
              </a:rPr>
              <a:t> (compendium of short briefs) </a:t>
            </a:r>
          </a:p>
          <a:p>
            <a:pPr>
              <a:spcAft>
                <a:spcPts val="900"/>
              </a:spcAft>
            </a:pPr>
            <a:r>
              <a:rPr lang="en-US" sz="2400" b="1" i="1" dirty="0">
                <a:solidFill>
                  <a:srgbClr val="9E1C30"/>
                </a:solidFill>
              </a:rPr>
              <a:t>Options for Building Evidence on RESEA Programs</a:t>
            </a:r>
            <a:r>
              <a:rPr lang="en-US" sz="2400" dirty="0">
                <a:solidFill>
                  <a:srgbClr val="9E1C30"/>
                </a:solidFill>
              </a:rPr>
              <a:t> (report)</a:t>
            </a:r>
          </a:p>
          <a:p>
            <a:pPr>
              <a:spcAft>
                <a:spcPts val="900"/>
              </a:spcAft>
            </a:pPr>
            <a:r>
              <a:rPr lang="en-US" sz="2400" b="1" i="1" dirty="0">
                <a:solidFill>
                  <a:srgbClr val="9E1C30"/>
                </a:solidFill>
              </a:rPr>
              <a:t>RESEA and the COVID-19 Pandemic</a:t>
            </a:r>
            <a:r>
              <a:rPr lang="en-US" sz="2400" dirty="0">
                <a:solidFill>
                  <a:srgbClr val="9E1C30"/>
                </a:solidFill>
              </a:rPr>
              <a:t> (brief)</a:t>
            </a:r>
          </a:p>
        </p:txBody>
      </p:sp>
      <p:sp>
        <p:nvSpPr>
          <p:cNvPr id="8" name="Content Placeholder 5">
            <a:extLst>
              <a:ext uri="{FF2B5EF4-FFF2-40B4-BE49-F238E27FC236}">
                <a16:creationId xmlns:a16="http://schemas.microsoft.com/office/drawing/2014/main" id="{83B5BD9C-779B-440A-A8AF-80C0DF5E291B}"/>
              </a:ext>
            </a:extLst>
          </p:cNvPr>
          <p:cNvSpPr txBox="1">
            <a:spLocks/>
          </p:cNvSpPr>
          <p:nvPr/>
        </p:nvSpPr>
        <p:spPr>
          <a:xfrm>
            <a:off x="981075" y="4595200"/>
            <a:ext cx="7429500" cy="1352550"/>
          </a:xfrm>
          <a:prstGeom prst="rect">
            <a:avLst/>
          </a:prstGeom>
          <a:solidFill>
            <a:srgbClr val="D1D3D4"/>
          </a:solidFill>
        </p:spPr>
        <p:txBody>
          <a:bodyPr vert="horz" lIns="91440" tIns="45720" rIns="91440" bIns="45720" rtlCol="0">
            <a:normAutofit lnSpcReduction="100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1900" dirty="0"/>
              <a:t>Reports will be cross-posted for ease of access at:</a:t>
            </a:r>
          </a:p>
          <a:p>
            <a:pPr marL="285750" lvl="1"/>
            <a:r>
              <a:rPr lang="en-US" sz="1900" dirty="0"/>
              <a:t>DOL’s Chief Evaluation Office </a:t>
            </a:r>
            <a:r>
              <a:rPr lang="en-US" sz="1900" dirty="0">
                <a:cs typeface="Arial" panose="020B0604020202020204" pitchFamily="34" charset="0"/>
                <a:hlinkClick r:id="rId3"/>
              </a:rPr>
              <a:t>Completed Reports </a:t>
            </a:r>
            <a:r>
              <a:rPr lang="en-US" sz="1900" dirty="0"/>
              <a:t>webpage, and </a:t>
            </a:r>
          </a:p>
          <a:p>
            <a:pPr marL="285750" lvl="1"/>
            <a:r>
              <a:rPr lang="en-US" sz="1900" dirty="0"/>
              <a:t>ETA’s </a:t>
            </a:r>
            <a:r>
              <a:rPr lang="en-US" sz="1900" dirty="0">
                <a:cs typeface="Arial" panose="020B0604020202020204" pitchFamily="34" charset="0"/>
                <a:hlinkClick r:id="rId4"/>
              </a:rPr>
              <a:t>Publication Database</a:t>
            </a:r>
            <a:r>
              <a:rPr lang="en-US" sz="1900" dirty="0">
                <a:cs typeface="Arial" panose="020B0604020202020204" pitchFamily="34" charset="0"/>
              </a:rPr>
              <a:t> </a:t>
            </a:r>
            <a:r>
              <a:rPr lang="en-US" sz="1900" dirty="0"/>
              <a:t>hosted by the Office of Policy Development and Research’s Division of Research and Evaluation</a:t>
            </a:r>
          </a:p>
        </p:txBody>
      </p:sp>
    </p:spTree>
    <p:extLst>
      <p:ext uri="{BB962C8B-B14F-4D97-AF65-F5344CB8AC3E}">
        <p14:creationId xmlns:p14="http://schemas.microsoft.com/office/powerpoint/2010/main" val="1149640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A90C4-BE69-44CB-9F5C-A3DA26F6B91E}"/>
              </a:ext>
            </a:extLst>
          </p:cNvPr>
          <p:cNvSpPr>
            <a:spLocks noGrp="1"/>
          </p:cNvSpPr>
          <p:nvPr>
            <p:ph type="sldNum" sz="quarter" idx="12"/>
          </p:nvPr>
        </p:nvSpPr>
        <p:spPr/>
        <p:txBody>
          <a:bodyPr/>
          <a:lstStyle/>
          <a:p>
            <a:fld id="{158B7785-F6D6-45F8-833E-07BD84680091}" type="slidenum">
              <a:rPr lang="en-US" smtClean="0"/>
              <a:pPr/>
              <a:t>53</a:t>
            </a:fld>
            <a:endParaRPr lang="en-US" dirty="0"/>
          </a:p>
        </p:txBody>
      </p:sp>
      <p:sp>
        <p:nvSpPr>
          <p:cNvPr id="3" name="Title 2">
            <a:extLst>
              <a:ext uri="{FF2B5EF4-FFF2-40B4-BE49-F238E27FC236}">
                <a16:creationId xmlns:a16="http://schemas.microsoft.com/office/drawing/2014/main" id="{15C9AE3B-2DBA-4065-9DAB-C8E2AD14FA6E}"/>
              </a:ext>
            </a:extLst>
          </p:cNvPr>
          <p:cNvSpPr>
            <a:spLocks noGrp="1"/>
          </p:cNvSpPr>
          <p:nvPr>
            <p:ph type="title"/>
          </p:nvPr>
        </p:nvSpPr>
        <p:spPr/>
        <p:txBody>
          <a:bodyPr/>
          <a:lstStyle/>
          <a:p>
            <a:r>
              <a:rPr lang="en-US" dirty="0"/>
              <a:t>Closing Remarks</a:t>
            </a:r>
          </a:p>
        </p:txBody>
      </p:sp>
    </p:spTree>
    <p:extLst>
      <p:ext uri="{BB962C8B-B14F-4D97-AF65-F5344CB8AC3E}">
        <p14:creationId xmlns:p14="http://schemas.microsoft.com/office/powerpoint/2010/main" val="2085638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54</a:t>
            </a:fld>
            <a:endParaRPr lang="en-US" dirty="0"/>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a:xfrm>
            <a:off x="817734" y="943276"/>
            <a:ext cx="7244177" cy="5233687"/>
          </a:xfrm>
        </p:spPr>
        <p:txBody>
          <a:bodyPr>
            <a:noAutofit/>
          </a:bodyPr>
          <a:lstStyle/>
          <a:p>
            <a:pPr>
              <a:spcBef>
                <a:spcPts val="0"/>
              </a:spcBef>
            </a:pPr>
            <a:r>
              <a:rPr lang="en-US" sz="2800" dirty="0"/>
              <a:t>Lawrence Burns</a:t>
            </a:r>
          </a:p>
          <a:p>
            <a:pPr lvl="2"/>
            <a:r>
              <a:rPr lang="en-US" sz="2400" dirty="0"/>
              <a:t>U.S. DOL – Office of Unemployment Insurance</a:t>
            </a:r>
          </a:p>
          <a:p>
            <a:pPr lvl="3"/>
            <a:r>
              <a:rPr lang="en-US" sz="2400" dirty="0">
                <a:hlinkClick r:id="rId3"/>
              </a:rPr>
              <a:t>Burns.Lawrence@dol.gov</a:t>
            </a:r>
            <a:r>
              <a:rPr lang="en-US" sz="2400" dirty="0"/>
              <a:t> </a:t>
            </a:r>
          </a:p>
          <a:p>
            <a:r>
              <a:rPr lang="en-US" sz="2800" dirty="0"/>
              <a:t>Megan Lizik</a:t>
            </a:r>
          </a:p>
          <a:p>
            <a:pPr lvl="2"/>
            <a:r>
              <a:rPr lang="en-US" sz="2400" dirty="0"/>
              <a:t>U.S. DOL – Chief Evaluation Office</a:t>
            </a:r>
          </a:p>
          <a:p>
            <a:pPr lvl="3"/>
            <a:r>
              <a:rPr lang="en-US" sz="2400" dirty="0">
                <a:hlinkClick r:id="rId4"/>
              </a:rPr>
              <a:t>Lizik.Megan@dol.gov</a:t>
            </a:r>
            <a:r>
              <a:rPr lang="en-US" sz="2400" dirty="0"/>
              <a:t> </a:t>
            </a:r>
          </a:p>
          <a:p>
            <a:r>
              <a:rPr lang="en-US" sz="2800" dirty="0"/>
              <a:t>Andrew Clarkwest</a:t>
            </a:r>
          </a:p>
          <a:p>
            <a:pPr lvl="2"/>
            <a:r>
              <a:rPr lang="en-US" sz="2400" dirty="0"/>
              <a:t>Abt Associates</a:t>
            </a:r>
          </a:p>
          <a:p>
            <a:pPr lvl="3"/>
            <a:r>
              <a:rPr lang="en-US" sz="2400" dirty="0">
                <a:hlinkClick r:id="rId5"/>
              </a:rPr>
              <a:t>Andrew_Clarkwest@abtassoc.com</a:t>
            </a:r>
            <a:r>
              <a:rPr lang="en-US" sz="2400" dirty="0"/>
              <a:t> </a:t>
            </a:r>
          </a:p>
        </p:txBody>
      </p:sp>
      <p:sp>
        <p:nvSpPr>
          <p:cNvPr id="5" name="Content Placeholder 4">
            <a:extLst>
              <a:ext uri="{FF2B5EF4-FFF2-40B4-BE49-F238E27FC236}">
                <a16:creationId xmlns:a16="http://schemas.microsoft.com/office/drawing/2014/main" id="{6EC64D59-29FA-4179-A338-CB713E8B3EEB}"/>
              </a:ext>
            </a:extLst>
          </p:cNvPr>
          <p:cNvSpPr txBox="1">
            <a:spLocks/>
          </p:cNvSpPr>
          <p:nvPr/>
        </p:nvSpPr>
        <p:spPr>
          <a:xfrm>
            <a:off x="8695113" y="4470877"/>
            <a:ext cx="3342487" cy="154491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3000"/>
              </a:spcBef>
              <a:buClr>
                <a:schemeClr val="accent2"/>
              </a:buClr>
              <a:buFont typeface="Wingdings 2" panose="05020102010507070707" pitchFamily="18" charset="2"/>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lgn="l" defTabSz="914400" rtl="0" eaLnBrk="1" latinLnBrk="0" hangingPunct="1">
              <a:lnSpc>
                <a:spcPct val="90000"/>
              </a:lnSpc>
              <a:spcBef>
                <a:spcPts val="300"/>
              </a:spcBef>
              <a:buClr>
                <a:schemeClr val="bg1">
                  <a:lumMod val="65000"/>
                </a:schemeClr>
              </a:buClr>
              <a:buFont typeface="Wingdings 3" panose="05040102010807070707" pitchFamily="18" charset="2"/>
              <a:buNone/>
              <a:defRPr sz="1600" i="1" kern="1200">
                <a:solidFill>
                  <a:schemeClr val="accent3">
                    <a:lumMod val="90000"/>
                    <a:lumOff val="10000"/>
                  </a:schemeClr>
                </a:solidFill>
                <a:latin typeface="+mn-lt"/>
                <a:ea typeface="+mn-ea"/>
                <a:cs typeface="+mn-cs"/>
              </a:defRPr>
            </a:lvl2pPr>
            <a:lvl3pPr marL="365760" indent="0" algn="l" defTabSz="914400" rtl="0" eaLnBrk="1" latinLnBrk="0" hangingPunct="1">
              <a:lnSpc>
                <a:spcPct val="90000"/>
              </a:lnSpc>
              <a:spcBef>
                <a:spcPts val="400"/>
              </a:spcBef>
              <a:buClr>
                <a:schemeClr val="accent1"/>
              </a:buClr>
              <a:buFontTx/>
              <a:buNone/>
              <a:defRPr sz="1400" b="1" kern="1200">
                <a:solidFill>
                  <a:schemeClr val="tx1"/>
                </a:solidFill>
                <a:latin typeface="+mn-lt"/>
                <a:ea typeface="+mn-ea"/>
                <a:cs typeface="+mn-cs"/>
              </a:defRPr>
            </a:lvl3pPr>
            <a:lvl4pPr marL="914400" indent="-274320" algn="l" defTabSz="914400" rtl="0" eaLnBrk="1" latinLnBrk="0" hangingPunct="1">
              <a:lnSpc>
                <a:spcPct val="90000"/>
              </a:lnSpc>
              <a:spcBef>
                <a:spcPts val="1200"/>
              </a:spcBef>
              <a:buClr>
                <a:schemeClr val="accent6"/>
              </a:buClr>
              <a:buSzPct val="90000"/>
              <a:buFont typeface="Wingdings" panose="05000000000000000000" pitchFamily="2" charset="2"/>
              <a:buChar char=""/>
              <a:defRPr sz="1300" i="1" kern="1200">
                <a:solidFill>
                  <a:schemeClr val="accent1"/>
                </a:solidFill>
                <a:latin typeface="+mn-lt"/>
                <a:ea typeface="+mn-ea"/>
                <a:cs typeface="+mn-cs"/>
              </a:defRPr>
            </a:lvl4pPr>
            <a:lvl5pPr marL="914400" indent="-274320" algn="l" defTabSz="914400" rtl="0" eaLnBrk="1" latinLnBrk="0" hangingPunct="1">
              <a:lnSpc>
                <a:spcPct val="90000"/>
              </a:lnSpc>
              <a:spcBef>
                <a:spcPts val="200"/>
              </a:spcBef>
              <a:buClr>
                <a:schemeClr val="accent2"/>
              </a:buClr>
              <a:buSzPct val="120000"/>
              <a:buFont typeface="Wingdings" panose="05000000000000000000" pitchFamily="2" charset="2"/>
              <a:buChar char=""/>
              <a:defRPr sz="1300" b="0" i="0" kern="1200" spc="50" baseline="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en-US" sz="2800" dirty="0"/>
              <a:t>RESEA </a:t>
            </a:r>
            <a:r>
              <a:rPr lang="en-US" sz="2800" dirty="0" err="1"/>
              <a:t>EvalTA</a:t>
            </a:r>
            <a:r>
              <a:rPr lang="en-US" sz="2800" dirty="0"/>
              <a:t> Helpline</a:t>
            </a:r>
          </a:p>
          <a:p>
            <a:pPr marL="801688" lvl="3" indent="-384175"/>
            <a:r>
              <a:rPr lang="en-US" sz="2000" dirty="0"/>
              <a:t>RESEA@abtassoc.com</a:t>
            </a:r>
          </a:p>
        </p:txBody>
      </p:sp>
    </p:spTree>
    <p:extLst>
      <p:ext uri="{BB962C8B-B14F-4D97-AF65-F5344CB8AC3E}">
        <p14:creationId xmlns:p14="http://schemas.microsoft.com/office/powerpoint/2010/main" val="4169602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2"/>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a:t>
            </a:fld>
            <a:endParaRPr lang="en-US" dirty="0"/>
          </a:p>
        </p:txBody>
      </p:sp>
      <p:sp>
        <p:nvSpPr>
          <p:cNvPr id="3" name="Title 2"/>
          <p:cNvSpPr>
            <a:spLocks noGrp="1"/>
          </p:cNvSpPr>
          <p:nvPr>
            <p:ph type="title"/>
          </p:nvPr>
        </p:nvSpPr>
        <p:spPr/>
        <p:txBody>
          <a:bodyPr>
            <a:normAutofit fontScale="90000"/>
          </a:bodyPr>
          <a:lstStyle/>
          <a:p>
            <a:r>
              <a:rPr lang="en-US" dirty="0"/>
              <a:t>RESEA Evidence Building and Implementation Study Overview</a:t>
            </a:r>
          </a:p>
        </p:txBody>
      </p:sp>
      <p:sp>
        <p:nvSpPr>
          <p:cNvPr id="7" name="Content Placeholder 2">
            <a:extLst>
              <a:ext uri="{FF2B5EF4-FFF2-40B4-BE49-F238E27FC236}">
                <a16:creationId xmlns:a16="http://schemas.microsoft.com/office/drawing/2014/main" id="{4442CE32-56A8-4532-8B6B-F13C0631DBA1}"/>
              </a:ext>
            </a:extLst>
          </p:cNvPr>
          <p:cNvSpPr txBox="1">
            <a:spLocks/>
          </p:cNvSpPr>
          <p:nvPr/>
        </p:nvSpPr>
        <p:spPr>
          <a:xfrm>
            <a:off x="939802" y="1098541"/>
            <a:ext cx="10369882" cy="434935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lnSpc>
                <a:spcPct val="100000"/>
              </a:lnSpc>
              <a:spcBef>
                <a:spcPts val="1200"/>
              </a:spcBef>
              <a:spcAft>
                <a:spcPts val="600"/>
              </a:spcAft>
            </a:pPr>
            <a:r>
              <a:rPr lang="en-US" sz="2200" b="1" dirty="0"/>
              <a:t>Tasks included</a:t>
            </a:r>
            <a:r>
              <a:rPr lang="en-US" sz="2200" dirty="0"/>
              <a:t>: supporting DOL in meeting legislative evidence requirements; identifying the state of the evidence; conducting an implementation study; developing options to advance the evidence base; providing evaluation technical assistance to states</a:t>
            </a:r>
          </a:p>
          <a:p>
            <a:pPr marL="914400" lvl="1" indent="-346075">
              <a:lnSpc>
                <a:spcPct val="80000"/>
              </a:lnSpc>
            </a:pPr>
            <a:r>
              <a:rPr lang="en-US" sz="1900" dirty="0"/>
              <a:t>Reports, briefs, many webinars, </a:t>
            </a:r>
            <a:r>
              <a:rPr lang="en-US" sz="1900" dirty="0">
                <a:solidFill>
                  <a:srgbClr val="0000FF"/>
                </a:solidFill>
                <a:hlinkClick r:id="rId3"/>
              </a:rPr>
              <a:t>RESEA evaluation toolkit</a:t>
            </a:r>
            <a:r>
              <a:rPr lang="en-US" sz="1900" dirty="0"/>
              <a:t>, tip sheets/tools/guides</a:t>
            </a:r>
          </a:p>
          <a:p>
            <a:pPr marL="914400" lvl="1" indent="-346075">
              <a:lnSpc>
                <a:spcPct val="80000"/>
              </a:lnSpc>
            </a:pPr>
            <a:r>
              <a:rPr lang="en-US" sz="1900" dirty="0"/>
              <a:t>See: </a:t>
            </a:r>
            <a:r>
              <a:rPr lang="en-US" sz="1900" dirty="0">
                <a:hlinkClick r:id="rId4"/>
              </a:rPr>
              <a:t>RESEA Evaluation and Evidence Resources </a:t>
            </a:r>
            <a:r>
              <a:rPr lang="en-US" sz="1900" dirty="0"/>
              <a:t>page on WorkforceGPS  </a:t>
            </a:r>
          </a:p>
          <a:p>
            <a:pPr marL="914400" lvl="1" indent="-346075">
              <a:lnSpc>
                <a:spcPct val="80000"/>
              </a:lnSpc>
            </a:pPr>
            <a:r>
              <a:rPr lang="en-US" sz="1900" dirty="0"/>
              <a:t>Today’s focus is on </a:t>
            </a:r>
            <a:r>
              <a:rPr lang="en-US" sz="1900" b="1" dirty="0">
                <a:solidFill>
                  <a:srgbClr val="DA1C29"/>
                </a:solidFill>
              </a:rPr>
              <a:t>findings from the implementation study</a:t>
            </a:r>
          </a:p>
          <a:p>
            <a:pPr marL="347472" indent="-347472">
              <a:lnSpc>
                <a:spcPct val="100000"/>
              </a:lnSpc>
              <a:spcBef>
                <a:spcPts val="1200"/>
              </a:spcBef>
            </a:pPr>
            <a:r>
              <a:rPr lang="en-US" sz="2200" b="1" dirty="0"/>
              <a:t>Implementation study data sources</a:t>
            </a:r>
            <a:r>
              <a:rPr lang="en-US" sz="2200" dirty="0"/>
              <a:t>: RESEA State Plans; BLS claimant and ETA 9128 data; interviews with ten state workforce agencies; interviews with local workforce agencies and AJC staff; three rounds of a web-based survey to all state workforce agencies</a:t>
            </a:r>
          </a:p>
          <a:p>
            <a:pPr marL="347472" indent="-347472">
              <a:lnSpc>
                <a:spcPct val="100000"/>
              </a:lnSpc>
              <a:spcBef>
                <a:spcPts val="1200"/>
              </a:spcBef>
            </a:pPr>
            <a:r>
              <a:rPr lang="en-US" sz="2200" b="1" dirty="0"/>
              <a:t>Timeline</a:t>
            </a:r>
            <a:r>
              <a:rPr lang="en-US" sz="2200" dirty="0"/>
              <a:t>: 2018-2021 for most evaluation activities; continues through 2023 for customized evaluation technical assistance to learning cohort</a:t>
            </a:r>
          </a:p>
        </p:txBody>
      </p:sp>
      <p:sp>
        <p:nvSpPr>
          <p:cNvPr id="8" name="TextBox 7">
            <a:extLst>
              <a:ext uri="{FF2B5EF4-FFF2-40B4-BE49-F238E27FC236}">
                <a16:creationId xmlns:a16="http://schemas.microsoft.com/office/drawing/2014/main" id="{DBDFDC8A-87D7-404D-A721-5E156D8C228F}"/>
              </a:ext>
            </a:extLst>
          </p:cNvPr>
          <p:cNvSpPr txBox="1"/>
          <p:nvPr/>
        </p:nvSpPr>
        <p:spPr>
          <a:xfrm>
            <a:off x="1203159" y="5552319"/>
            <a:ext cx="9259502" cy="523220"/>
          </a:xfrm>
          <a:prstGeom prst="rect">
            <a:avLst/>
          </a:prstGeom>
          <a:solidFill>
            <a:srgbClr val="D1D3D4"/>
          </a:solidFill>
        </p:spPr>
        <p:txBody>
          <a:bodyPr wrap="square" rtlCol="0">
            <a:spAutoFit/>
          </a:bodyPr>
          <a:lstStyle/>
          <a:p>
            <a:pPr marL="0" lvl="1"/>
            <a:r>
              <a:rPr lang="en-US" sz="1400" dirty="0">
                <a:latin typeface="Arial" panose="020B0604020202020204" pitchFamily="34" charset="0"/>
                <a:cs typeface="Arial" panose="020B0604020202020204" pitchFamily="34" charset="0"/>
              </a:rPr>
              <a:t>Learn more about this project on DOL’s Chief Evaluation Office </a:t>
            </a:r>
            <a:r>
              <a:rPr lang="en-US" sz="1400" dirty="0">
                <a:latin typeface="Arial" panose="020B0604020202020204" pitchFamily="34" charset="0"/>
                <a:cs typeface="Arial" panose="020B0604020202020204" pitchFamily="34" charset="0"/>
                <a:hlinkClick r:id="rId5"/>
              </a:rPr>
              <a:t>Current Studies</a:t>
            </a:r>
            <a:r>
              <a:rPr lang="en-US" sz="1400" dirty="0">
                <a:latin typeface="Arial" panose="020B0604020202020204" pitchFamily="34" charset="0"/>
                <a:cs typeface="Arial" panose="020B0604020202020204" pitchFamily="34" charset="0"/>
              </a:rPr>
              <a:t> webpage for the </a:t>
            </a:r>
            <a:r>
              <a:rPr lang="en-US" sz="1400" dirty="0">
                <a:latin typeface="Arial" panose="020B0604020202020204" pitchFamily="34" charset="0"/>
                <a:cs typeface="Arial" panose="020B0604020202020204" pitchFamily="34" charset="0"/>
                <a:hlinkClick r:id="rId6"/>
              </a:rPr>
              <a:t>Reemployment Services and Eligibility Assessments (RESEA) Evidence Building and Implementation Study</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15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7</a:t>
            </a:fld>
            <a:endParaRPr lang="en-US" dirty="0"/>
          </a:p>
        </p:txBody>
      </p:sp>
      <p:sp>
        <p:nvSpPr>
          <p:cNvPr id="3" name="Title 2"/>
          <p:cNvSpPr>
            <a:spLocks noGrp="1"/>
          </p:cNvSpPr>
          <p:nvPr>
            <p:ph type="title"/>
          </p:nvPr>
        </p:nvSpPr>
        <p:spPr/>
        <p:txBody>
          <a:bodyPr>
            <a:normAutofit/>
          </a:bodyPr>
          <a:lstStyle/>
          <a:p>
            <a:r>
              <a:rPr lang="en-US" sz="3600" dirty="0"/>
              <a:t>Cycle of Learning and Doing</a:t>
            </a:r>
          </a:p>
        </p:txBody>
      </p:sp>
      <p:grpSp>
        <p:nvGrpSpPr>
          <p:cNvPr id="5" name="Group 4"/>
          <p:cNvGrpSpPr>
            <a:grpSpLocks/>
          </p:cNvGrpSpPr>
          <p:nvPr/>
        </p:nvGrpSpPr>
        <p:grpSpPr>
          <a:xfrm>
            <a:off x="2876385" y="1272221"/>
            <a:ext cx="6940296" cy="4644500"/>
            <a:chOff x="144056" y="2217500"/>
            <a:chExt cx="4330329" cy="3565949"/>
          </a:xfrm>
        </p:grpSpPr>
        <p:sp>
          <p:nvSpPr>
            <p:cNvPr id="6" name="Rounded Rectangle 5"/>
            <p:cNvSpPr/>
            <p:nvPr/>
          </p:nvSpPr>
          <p:spPr>
            <a:xfrm>
              <a:off x="1608844" y="2217500"/>
              <a:ext cx="1536080" cy="100583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solidFill>
                    <a:prstClr val="white"/>
                  </a:solidFill>
                </a:rPr>
                <a:t>Plan Evaluation of Program</a:t>
              </a:r>
            </a:p>
          </p:txBody>
        </p:sp>
        <p:sp>
          <p:nvSpPr>
            <p:cNvPr id="7" name="Rounded Rectangle 6"/>
            <p:cNvSpPr/>
            <p:nvPr/>
          </p:nvSpPr>
          <p:spPr>
            <a:xfrm>
              <a:off x="1499005" y="4777613"/>
              <a:ext cx="1645919" cy="1005836"/>
            </a:xfrm>
            <a:prstGeom prst="roundRect">
              <a:avLst/>
            </a:prstGeom>
            <a:solidFill>
              <a:srgbClr val="2E0DA6"/>
            </a:solidFill>
            <a:ln>
              <a:solidFill>
                <a:srgbClr val="2E0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1200">
                <a:lnSpc>
                  <a:spcPct val="90000"/>
                </a:lnSpc>
                <a:spcBef>
                  <a:spcPct val="0"/>
                </a:spcBef>
                <a:spcAft>
                  <a:spcPct val="35000"/>
                </a:spcAft>
              </a:pPr>
              <a:r>
                <a:rPr lang="en-US" sz="2000" b="1" dirty="0">
                  <a:solidFill>
                    <a:prstClr val="white"/>
                  </a:solidFill>
                </a:rPr>
                <a:t>Reflect on &amp; Communicate Evaluation Findings</a:t>
              </a:r>
            </a:p>
          </p:txBody>
        </p:sp>
        <p:cxnSp>
          <p:nvCxnSpPr>
            <p:cNvPr id="8" name="Curved Connector 7"/>
            <p:cNvCxnSpPr>
              <a:stCxn id="13" idx="0"/>
              <a:endCxn id="6" idx="1"/>
            </p:cNvCxnSpPr>
            <p:nvPr/>
          </p:nvCxnSpPr>
          <p:spPr>
            <a:xfrm rot="5400000" flipH="1" flipV="1">
              <a:off x="848632" y="2783882"/>
              <a:ext cx="823676" cy="696748"/>
            </a:xfrm>
            <a:prstGeom prst="curvedConnector2">
              <a:avLst/>
            </a:prstGeom>
            <a:ln w="25400">
              <a:solidFill>
                <a:srgbClr val="0075BF"/>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938305" y="3544094"/>
              <a:ext cx="1536080" cy="914401"/>
            </a:xfrm>
            <a:prstGeom prst="roundRect">
              <a:avLst/>
            </a:prstGeom>
            <a:solidFill>
              <a:srgbClr val="8F198A"/>
            </a:solidFill>
            <a:ln>
              <a:solidFill>
                <a:srgbClr val="8F198A"/>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solidFill>
                    <a:prstClr val="white"/>
                  </a:solidFill>
                </a:rPr>
                <a:t>Conduct Evaluation</a:t>
              </a:r>
            </a:p>
          </p:txBody>
        </p:sp>
        <p:cxnSp>
          <p:nvCxnSpPr>
            <p:cNvPr id="10" name="Curved Connector 9"/>
            <p:cNvCxnSpPr>
              <a:stCxn id="6" idx="3"/>
              <a:endCxn id="9" idx="0"/>
            </p:cNvCxnSpPr>
            <p:nvPr/>
          </p:nvCxnSpPr>
          <p:spPr>
            <a:xfrm>
              <a:off x="3144924" y="2720418"/>
              <a:ext cx="561421" cy="823676"/>
            </a:xfrm>
            <a:prstGeom prst="curvedConnector2">
              <a:avLst/>
            </a:prstGeom>
            <a:ln w="25400">
              <a:solidFill>
                <a:srgbClr val="7A232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9" idx="2"/>
              <a:endCxn id="7" idx="3"/>
            </p:cNvCxnSpPr>
            <p:nvPr/>
          </p:nvCxnSpPr>
          <p:spPr>
            <a:xfrm rot="5400000">
              <a:off x="3014617" y="4588803"/>
              <a:ext cx="822036" cy="561421"/>
            </a:xfrm>
            <a:prstGeom prst="curvedConnector2">
              <a:avLst/>
            </a:prstGeom>
            <a:ln w="25400">
              <a:solidFill>
                <a:srgbClr val="8F198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7" idx="1"/>
              <a:endCxn id="13" idx="2"/>
            </p:cNvCxnSpPr>
            <p:nvPr/>
          </p:nvCxnSpPr>
          <p:spPr>
            <a:xfrm rot="10800000">
              <a:off x="912097" y="4458495"/>
              <a:ext cx="586909" cy="822036"/>
            </a:xfrm>
            <a:prstGeom prst="curvedConnector2">
              <a:avLst/>
            </a:prstGeom>
            <a:ln w="25400">
              <a:solidFill>
                <a:srgbClr val="2E0DA6"/>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44056" y="3544094"/>
              <a:ext cx="1536080" cy="914401"/>
            </a:xfrm>
            <a:prstGeom prst="roundRect">
              <a:avLst/>
            </a:prstGeom>
            <a:solidFill>
              <a:srgbClr val="0075BF"/>
            </a:solidFill>
            <a:ln>
              <a:solidFill>
                <a:srgbClr val="0075B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solidFill>
                    <a:prstClr val="white"/>
                  </a:solidFill>
                </a:rPr>
                <a:t>Refine Program or Evaluation</a:t>
              </a:r>
            </a:p>
          </p:txBody>
        </p:sp>
      </p:grpSp>
    </p:spTree>
    <p:extLst>
      <p:ext uri="{BB962C8B-B14F-4D97-AF65-F5344CB8AC3E}">
        <p14:creationId xmlns:p14="http://schemas.microsoft.com/office/powerpoint/2010/main" val="274522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8</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905163" y="1626973"/>
            <a:ext cx="10089397" cy="3074335"/>
          </a:xfrm>
        </p:spPr>
        <p:txBody>
          <a:bodyPr/>
          <a:lstStyle/>
          <a:p>
            <a:pPr>
              <a:spcAft>
                <a:spcPts val="1800"/>
              </a:spcAft>
            </a:pPr>
            <a:r>
              <a:rPr lang="en-US" sz="2800" dirty="0"/>
              <a:t>Discuss some key ways that states vary in their approaches to RESEA program design and implementation</a:t>
            </a:r>
          </a:p>
          <a:p>
            <a:pPr>
              <a:spcAft>
                <a:spcPts val="1350"/>
              </a:spcAft>
            </a:pPr>
            <a:r>
              <a:rPr lang="en-US" sz="2800" dirty="0"/>
              <a:t>Note areas where further evidence on effective approaches would be useful to support ongoing program improvement</a:t>
            </a:r>
          </a:p>
        </p:txBody>
      </p:sp>
    </p:spTree>
    <p:extLst>
      <p:ext uri="{BB962C8B-B14F-4D97-AF65-F5344CB8AC3E}">
        <p14:creationId xmlns:p14="http://schemas.microsoft.com/office/powerpoint/2010/main" val="40910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dirty="0"/>
          </a:p>
        </p:txBody>
      </p:sp>
      <p:sp>
        <p:nvSpPr>
          <p:cNvPr id="3" name="Title 2"/>
          <p:cNvSpPr>
            <a:spLocks noGrp="1"/>
          </p:cNvSpPr>
          <p:nvPr>
            <p:ph type="title"/>
          </p:nvPr>
        </p:nvSpPr>
        <p:spPr/>
        <p:txBody>
          <a:bodyPr/>
          <a:lstStyle/>
          <a:p>
            <a:r>
              <a:rPr lang="en-US" dirty="0"/>
              <a:t>Opening Remarks:</a:t>
            </a:r>
          </a:p>
        </p:txBody>
      </p:sp>
      <p:sp>
        <p:nvSpPr>
          <p:cNvPr id="5" name="Content Placeholder 4"/>
          <p:cNvSpPr>
            <a:spLocks noGrp="1"/>
          </p:cNvSpPr>
          <p:nvPr>
            <p:ph sz="half" idx="2"/>
          </p:nvPr>
        </p:nvSpPr>
        <p:spPr>
          <a:xfrm>
            <a:off x="4439823" y="2132104"/>
            <a:ext cx="5866550" cy="2174351"/>
          </a:xfrm>
        </p:spPr>
        <p:txBody>
          <a:bodyPr/>
          <a:lstStyle/>
          <a:p>
            <a:pPr marL="0" indent="0">
              <a:buNone/>
            </a:pPr>
            <a:r>
              <a:rPr lang="en-US" dirty="0">
                <a:solidFill>
                  <a:schemeClr val="accent2"/>
                </a:solidFill>
              </a:rPr>
              <a:t>Jim Garner</a:t>
            </a:r>
          </a:p>
          <a:p>
            <a:pPr marL="457200" lvl="1" indent="0">
              <a:buNone/>
            </a:pPr>
            <a:r>
              <a:rPr lang="en-US" sz="2000" i="1" dirty="0"/>
              <a:t>Administrator</a:t>
            </a:r>
          </a:p>
          <a:p>
            <a:pPr marL="457200" lvl="1" indent="0">
              <a:buNone/>
            </a:pPr>
            <a:r>
              <a:rPr lang="en-US" sz="2000" i="1" dirty="0"/>
              <a:t>Office of Unemployment Insurance,</a:t>
            </a:r>
          </a:p>
          <a:p>
            <a:pPr marL="457200" lvl="1" indent="0">
              <a:buNone/>
            </a:pPr>
            <a:r>
              <a:rPr lang="en-US" sz="2000" i="1" dirty="0"/>
              <a:t>Employment and Training Administration,</a:t>
            </a:r>
          </a:p>
          <a:p>
            <a:pPr marL="457200" lvl="1" indent="0">
              <a:buNone/>
            </a:pPr>
            <a:r>
              <a:rPr lang="en-US" sz="2000" dirty="0"/>
              <a:t>U.S. Department of Labor</a:t>
            </a:r>
          </a:p>
        </p:txBody>
      </p:sp>
      <p:pic>
        <p:nvPicPr>
          <p:cNvPr id="10" name="Picture Placeholder 3" descr="Screen Clipping">
            <a:extLst>
              <a:ext uri="{FF2B5EF4-FFF2-40B4-BE49-F238E27FC236}">
                <a16:creationId xmlns:a16="http://schemas.microsoft.com/office/drawing/2014/main" id="{2EEE085B-4AA0-4A43-AFDF-9662A61966CC}"/>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l="1876" r="1876"/>
          <a:stretch>
            <a:fillRect/>
          </a:stretch>
        </p:blipFill>
        <p:spPr>
          <a:xfrm>
            <a:off x="1294513" y="2132104"/>
            <a:ext cx="2237370" cy="2237370"/>
          </a:xfrm>
          <a:prstGeom prst="round2DiagRect">
            <a:avLst>
              <a:gd name="adj1" fmla="val 16667"/>
              <a:gd name="adj2" fmla="val 0"/>
            </a:avLst>
          </a:prstGeom>
          <a:ln w="88900" cap="sq">
            <a:noFill/>
            <a:miter lim="800000"/>
          </a:ln>
          <a:effectLst/>
        </p:spPr>
      </p:pic>
    </p:spTree>
    <p:extLst>
      <p:ext uri="{BB962C8B-B14F-4D97-AF65-F5344CB8AC3E}">
        <p14:creationId xmlns:p14="http://schemas.microsoft.com/office/powerpoint/2010/main" val="19486915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2aa2ec-dd18-4cda-8fec-2f34292aeb83}&quot; /&gt;&lt;isInvalidForFieldText val=&quot;0&quot; /&gt;&lt;Image&gt;&lt;filename val=&quot;E:\breeze\content\14339732\2806948792-1\input\breezo\data\asimages\{c12aa2ec-dd18-4cda-8fec-2f34292aeb83}.png&quot; /&gt;&lt;left val=&quot;156&quot; /&gt;&lt;top val=&quot;270&quot; /&gt;&lt;width val=&quot;227&quot; /&gt;&lt;height val=&quot;227&quot; /&gt;&lt;hasText val=&quot;1&quot; /&gt;&lt;/Image&gt;&lt;/ThreeDShapeInfo&gt;"/>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bt Theme Colors">
    <a:dk1>
      <a:sysClr val="windowText" lastClr="000000"/>
    </a:dk1>
    <a:lt1>
      <a:sysClr val="window" lastClr="FFFFFF"/>
    </a:lt1>
    <a:dk2>
      <a:srgbClr val="DA291C"/>
    </a:dk2>
    <a:lt2>
      <a:srgbClr val="898D8D"/>
    </a:lt2>
    <a:accent1>
      <a:srgbClr val="48A9C5"/>
    </a:accent1>
    <a:accent2>
      <a:srgbClr val="E87722"/>
    </a:accent2>
    <a:accent3>
      <a:srgbClr val="7566A0"/>
    </a:accent3>
    <a:accent4>
      <a:srgbClr val="789D4A"/>
    </a:accent4>
    <a:accent5>
      <a:srgbClr val="E7E8E8"/>
    </a:accent5>
    <a:accent6>
      <a:srgbClr val="B7C9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bt Theme Colors">
    <a:dk1>
      <a:sysClr val="windowText" lastClr="000000"/>
    </a:dk1>
    <a:lt1>
      <a:sysClr val="window" lastClr="FFFFFF"/>
    </a:lt1>
    <a:dk2>
      <a:srgbClr val="DA291C"/>
    </a:dk2>
    <a:lt2>
      <a:srgbClr val="898D8D"/>
    </a:lt2>
    <a:accent1>
      <a:srgbClr val="48A9C5"/>
    </a:accent1>
    <a:accent2>
      <a:srgbClr val="E87722"/>
    </a:accent2>
    <a:accent3>
      <a:srgbClr val="7566A0"/>
    </a:accent3>
    <a:accent4>
      <a:srgbClr val="789D4A"/>
    </a:accent4>
    <a:accent5>
      <a:srgbClr val="E7E8E8"/>
    </a:accent5>
    <a:accent6>
      <a:srgbClr val="B7C9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bt Theme Colors">
    <a:dk1>
      <a:sysClr val="windowText" lastClr="000000"/>
    </a:dk1>
    <a:lt1>
      <a:sysClr val="window" lastClr="FFFFFF"/>
    </a:lt1>
    <a:dk2>
      <a:srgbClr val="DA291C"/>
    </a:dk2>
    <a:lt2>
      <a:srgbClr val="898D8D"/>
    </a:lt2>
    <a:accent1>
      <a:srgbClr val="48A9C5"/>
    </a:accent1>
    <a:accent2>
      <a:srgbClr val="E87722"/>
    </a:accent2>
    <a:accent3>
      <a:srgbClr val="7566A0"/>
    </a:accent3>
    <a:accent4>
      <a:srgbClr val="789D4A"/>
    </a:accent4>
    <a:accent5>
      <a:srgbClr val="E7E8E8"/>
    </a:accent5>
    <a:accent6>
      <a:srgbClr val="B7C9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bt Theme Colors">
    <a:dk1>
      <a:sysClr val="windowText" lastClr="000000"/>
    </a:dk1>
    <a:lt1>
      <a:sysClr val="window" lastClr="FFFFFF"/>
    </a:lt1>
    <a:dk2>
      <a:srgbClr val="DA291C"/>
    </a:dk2>
    <a:lt2>
      <a:srgbClr val="898D8D"/>
    </a:lt2>
    <a:accent1>
      <a:srgbClr val="48A9C5"/>
    </a:accent1>
    <a:accent2>
      <a:srgbClr val="E87722"/>
    </a:accent2>
    <a:accent3>
      <a:srgbClr val="7566A0"/>
    </a:accent3>
    <a:accent4>
      <a:srgbClr val="789D4A"/>
    </a:accent4>
    <a:accent5>
      <a:srgbClr val="E7E8E8"/>
    </a:accent5>
    <a:accent6>
      <a:srgbClr val="B7C9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bt Theme Colors">
    <a:dk1>
      <a:sysClr val="windowText" lastClr="000000"/>
    </a:dk1>
    <a:lt1>
      <a:sysClr val="window" lastClr="FFFFFF"/>
    </a:lt1>
    <a:dk2>
      <a:srgbClr val="DA291C"/>
    </a:dk2>
    <a:lt2>
      <a:srgbClr val="898D8D"/>
    </a:lt2>
    <a:accent1>
      <a:srgbClr val="48A9C5"/>
    </a:accent1>
    <a:accent2>
      <a:srgbClr val="E87722"/>
    </a:accent2>
    <a:accent3>
      <a:srgbClr val="7566A0"/>
    </a:accent3>
    <a:accent4>
      <a:srgbClr val="789D4A"/>
    </a:accent4>
    <a:accent5>
      <a:srgbClr val="E7E8E8"/>
    </a:accent5>
    <a:accent6>
      <a:srgbClr val="B7C9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bt Theme Colors">
    <a:dk1>
      <a:sysClr val="windowText" lastClr="000000"/>
    </a:dk1>
    <a:lt1>
      <a:sysClr val="window" lastClr="FFFFFF"/>
    </a:lt1>
    <a:dk2>
      <a:srgbClr val="DA291C"/>
    </a:dk2>
    <a:lt2>
      <a:srgbClr val="898D8D"/>
    </a:lt2>
    <a:accent1>
      <a:srgbClr val="48A9C5"/>
    </a:accent1>
    <a:accent2>
      <a:srgbClr val="E87722"/>
    </a:accent2>
    <a:accent3>
      <a:srgbClr val="7566A0"/>
    </a:accent3>
    <a:accent4>
      <a:srgbClr val="789D4A"/>
    </a:accent4>
    <a:accent5>
      <a:srgbClr val="E7E8E8"/>
    </a:accent5>
    <a:accent6>
      <a:srgbClr val="B7C9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bt Theme Colors">
    <a:dk1>
      <a:sysClr val="windowText" lastClr="000000"/>
    </a:dk1>
    <a:lt1>
      <a:sysClr val="window" lastClr="FFFFFF"/>
    </a:lt1>
    <a:dk2>
      <a:srgbClr val="DA291C"/>
    </a:dk2>
    <a:lt2>
      <a:srgbClr val="898D8D"/>
    </a:lt2>
    <a:accent1>
      <a:srgbClr val="48A9C5"/>
    </a:accent1>
    <a:accent2>
      <a:srgbClr val="E87722"/>
    </a:accent2>
    <a:accent3>
      <a:srgbClr val="7566A0"/>
    </a:accent3>
    <a:accent4>
      <a:srgbClr val="789D4A"/>
    </a:accent4>
    <a:accent5>
      <a:srgbClr val="E7E8E8"/>
    </a:accent5>
    <a:accent6>
      <a:srgbClr val="B7C9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Abt Theme Colors">
    <a:dk1>
      <a:sysClr val="windowText" lastClr="000000"/>
    </a:dk1>
    <a:lt1>
      <a:sysClr val="window" lastClr="FFFFFF"/>
    </a:lt1>
    <a:dk2>
      <a:srgbClr val="DA291C"/>
    </a:dk2>
    <a:lt2>
      <a:srgbClr val="898D8D"/>
    </a:lt2>
    <a:accent1>
      <a:srgbClr val="48A9C5"/>
    </a:accent1>
    <a:accent2>
      <a:srgbClr val="E87722"/>
    </a:accent2>
    <a:accent3>
      <a:srgbClr val="7566A0"/>
    </a:accent3>
    <a:accent4>
      <a:srgbClr val="789D4A"/>
    </a:accent4>
    <a:accent5>
      <a:srgbClr val="E7E8E8"/>
    </a:accent5>
    <a:accent6>
      <a:srgbClr val="B7C9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bt Theme Colors">
    <a:dk1>
      <a:sysClr val="windowText" lastClr="000000"/>
    </a:dk1>
    <a:lt1>
      <a:sysClr val="window" lastClr="FFFFFF"/>
    </a:lt1>
    <a:dk2>
      <a:srgbClr val="DA291C"/>
    </a:dk2>
    <a:lt2>
      <a:srgbClr val="898D8D"/>
    </a:lt2>
    <a:accent1>
      <a:srgbClr val="48A9C5"/>
    </a:accent1>
    <a:accent2>
      <a:srgbClr val="E87722"/>
    </a:accent2>
    <a:accent3>
      <a:srgbClr val="7566A0"/>
    </a:accent3>
    <a:accent4>
      <a:srgbClr val="789D4A"/>
    </a:accent4>
    <a:accent5>
      <a:srgbClr val="E7E8E8"/>
    </a:accent5>
    <a:accent6>
      <a:srgbClr val="B7C9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D6200282E8E804DB7E47654D11346C2" ma:contentTypeVersion="9" ma:contentTypeDescription="Create a new document." ma:contentTypeScope="" ma:versionID="6f86775835de7625ee8a1d6d98d18b3d">
  <xsd:schema xmlns:xsd="http://www.w3.org/2001/XMLSchema" xmlns:xs="http://www.w3.org/2001/XMLSchema" xmlns:p="http://schemas.microsoft.com/office/2006/metadata/properties" xmlns:ns2="059b9c67-646b-4b4e-9ab1-2b1c805d0390" xmlns:ns3="c05e7bd6-26a7-41a1-805c-893279a3732f" targetNamespace="http://schemas.microsoft.com/office/2006/metadata/properties" ma:root="true" ma:fieldsID="1759d124753442f99c6f694fe0d8f4f8" ns2:_="" ns3:_="">
    <xsd:import namespace="059b9c67-646b-4b4e-9ab1-2b1c805d0390"/>
    <xsd:import namespace="c05e7bd6-26a7-41a1-805c-893279a373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b9c67-646b-4b4e-9ab1-2b1c805d03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5e7bd6-26a7-41a1-805c-893279a373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921148-D3EF-447E-8200-500F0C6A81B0}">
  <ds:schemaRefs>
    <ds:schemaRef ds:uri="c05e7bd6-26a7-41a1-805c-893279a3732f"/>
    <ds:schemaRef ds:uri="http://schemas.microsoft.com/office/2006/documentManagement/types"/>
    <ds:schemaRef ds:uri="http://purl.org/dc/terms/"/>
    <ds:schemaRef ds:uri="http://schemas.openxmlformats.org/package/2006/metadata/core-properties"/>
    <ds:schemaRef ds:uri="http://purl.org/dc/dcmitype/"/>
    <ds:schemaRef ds:uri="059b9c67-646b-4b4e-9ab1-2b1c805d0390"/>
    <ds:schemaRef ds:uri="http://schemas.microsoft.com/office/infopath/2007/PartnerControl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3.xml><?xml version="1.0" encoding="utf-8"?>
<ds:datastoreItem xmlns:ds="http://schemas.openxmlformats.org/officeDocument/2006/customXml" ds:itemID="{FDCDC5F7-FCC3-41C4-9CB1-EC742EA2F483}">
  <ds:schemaRefs>
    <ds:schemaRef ds:uri="http://schemas.microsoft.com/sharepoint/v3/contenttype/forms"/>
  </ds:schemaRefs>
</ds:datastoreItem>
</file>

<file path=customXml/itemProps4.xml><?xml version="1.0" encoding="utf-8"?>
<ds:datastoreItem xmlns:ds="http://schemas.openxmlformats.org/officeDocument/2006/customXml" ds:itemID="{629027E6-7C28-4885-9764-03B42C1AB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b9c67-646b-4b4e-9ab1-2b1c805d0390"/>
    <ds:schemaRef ds:uri="c05e7bd6-26a7-41a1-805c-893279a373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15724</TotalTime>
  <Words>4486</Words>
  <Application>Microsoft Macintosh PowerPoint</Application>
  <PresentationFormat>Widescreen</PresentationFormat>
  <Paragraphs>757</Paragraphs>
  <Slides>55</Slides>
  <Notes>54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55</vt:i4>
      </vt:variant>
    </vt:vector>
  </HeadingPairs>
  <TitlesOfParts>
    <vt:vector size="69" baseType="lpstr">
      <vt:lpstr>Arial</vt:lpstr>
      <vt:lpstr>Arial Narrow</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RESEA Program Strategies: State and Local Implementation</vt:lpstr>
      <vt:lpstr>Today’s Moderators:</vt:lpstr>
      <vt:lpstr>Today’s Presenters:</vt:lpstr>
      <vt:lpstr>Welcome</vt:lpstr>
      <vt:lpstr>RESEA Evidence Building and Implementation Study Overview</vt:lpstr>
      <vt:lpstr>Cycle of Learning and Doing</vt:lpstr>
      <vt:lpstr>Today’s Objectives</vt:lpstr>
      <vt:lpstr>Opening Remarks:</vt:lpstr>
      <vt:lpstr>Outline</vt:lpstr>
      <vt:lpstr>Outline</vt:lpstr>
      <vt:lpstr>RESEA: Some Context</vt:lpstr>
      <vt:lpstr>RESEA: Some Context</vt:lpstr>
      <vt:lpstr>Study Background and Aims</vt:lpstr>
      <vt:lpstr>Evidence on Reemployment Interventions</vt:lpstr>
      <vt:lpstr>Implementation Study</vt:lpstr>
      <vt:lpstr>Implementation Study</vt:lpstr>
      <vt:lpstr>Summary Implementation Findings</vt:lpstr>
      <vt:lpstr>Outline</vt:lpstr>
      <vt:lpstr>1. RESEA Extent and Focus</vt:lpstr>
      <vt:lpstr>1. RESEA Extent and Focus</vt:lpstr>
      <vt:lpstr>1. RESEA Extent and Focus</vt:lpstr>
      <vt:lpstr>2. Program Integration</vt:lpstr>
      <vt:lpstr>3. Reemployment Services: Few Changes Made</vt:lpstr>
      <vt:lpstr>3. Reemployment Services: Changes Planned</vt:lpstr>
      <vt:lpstr>3. Reemployment Services: Assessment Example</vt:lpstr>
      <vt:lpstr>3. Reemployment Services: Assessment Example</vt:lpstr>
      <vt:lpstr>3. Reemployment Services: Referrals</vt:lpstr>
      <vt:lpstr>4. Strengthening Program Integrity</vt:lpstr>
      <vt:lpstr>4. Strengthening Program Integrity</vt:lpstr>
      <vt:lpstr>5. Promoting Meeting Attendance: Communication</vt:lpstr>
      <vt:lpstr>5. Promoting Meeting Attendance: Communication</vt:lpstr>
      <vt:lpstr>5. Promoting Meeting Attendance: Penalties</vt:lpstr>
      <vt:lpstr>6. Selecting Participants: Few Changes Yet</vt:lpstr>
      <vt:lpstr>6. Selecting Participants: Few Changes Yet</vt:lpstr>
      <vt:lpstr>6. Selecting Claimants: Interest in Future Changes </vt:lpstr>
      <vt:lpstr>Outline</vt:lpstr>
      <vt:lpstr>COVID Disrupted RESEA Programs</vt:lpstr>
      <vt:lpstr>Remote Services Developed Rapidly</vt:lpstr>
      <vt:lpstr>Future of Remote and Virtual Services</vt:lpstr>
      <vt:lpstr>Possible Consequences of Remote Services</vt:lpstr>
      <vt:lpstr>Outline</vt:lpstr>
      <vt:lpstr>Possibly Promising Topics for Evaluation</vt:lpstr>
      <vt:lpstr>Possibly Promising Topics for Evaluation</vt:lpstr>
      <vt:lpstr>Evidence-Building: Looking Forward</vt:lpstr>
      <vt:lpstr>Evaluation TA Needs and Resources</vt:lpstr>
      <vt:lpstr>Looking ahead</vt:lpstr>
      <vt:lpstr>Your Input – How would you use and share this evidence?</vt:lpstr>
      <vt:lpstr>Poll Question #1</vt:lpstr>
      <vt:lpstr>Poll Question #2</vt:lpstr>
      <vt:lpstr>Questions?</vt:lpstr>
      <vt:lpstr>Forthcoming Evaluation Reports</vt:lpstr>
      <vt:lpstr>Closing Remarks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604</cp:revision>
  <dcterms:created xsi:type="dcterms:W3CDTF">2019-06-21T16:58:05Z</dcterms:created>
  <dcterms:modified xsi:type="dcterms:W3CDTF">2022-04-25T14:05:57Z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0x010100AD6200282E8E804DB7E47654D11346C2</vt:lpwstr>
  </property>
</Properties>
</file>