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media/image8.svg" ContentType="image/svg"/>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40"/>
  </p:notesMasterIdLst>
  <p:sldIdLst>
    <p:sldId id="305" r:id="rId10"/>
    <p:sldId id="277" r:id="rId11"/>
    <p:sldId id="369" r:id="rId12"/>
    <p:sldId id="256" r:id="rId13"/>
    <p:sldId id="296" r:id="rId14"/>
    <p:sldId id="265" r:id="rId15"/>
    <p:sldId id="295" r:id="rId16"/>
    <p:sldId id="331" r:id="rId17"/>
    <p:sldId id="324" r:id="rId18"/>
    <p:sldId id="382" r:id="rId19"/>
    <p:sldId id="325" r:id="rId20"/>
    <p:sldId id="357" r:id="rId21"/>
    <p:sldId id="368" r:id="rId22"/>
    <p:sldId id="381" r:id="rId23"/>
    <p:sldId id="341" r:id="rId24"/>
    <p:sldId id="362" r:id="rId25"/>
    <p:sldId id="390" r:id="rId26"/>
    <p:sldId id="375" r:id="rId27"/>
    <p:sldId id="389" r:id="rId28"/>
    <p:sldId id="373" r:id="rId29"/>
    <p:sldId id="380" r:id="rId30"/>
    <p:sldId id="384" r:id="rId31"/>
    <p:sldId id="388" r:id="rId32"/>
    <p:sldId id="347" r:id="rId33"/>
    <p:sldId id="329" r:id="rId34"/>
    <p:sldId id="337" r:id="rId35"/>
    <p:sldId id="274" r:id="rId36"/>
    <p:sldId id="281" r:id="rId37"/>
    <p:sldId id="335" r:id="rId38"/>
    <p:sldId id="336"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3B2516-BDD1-443C-B1AD-755F5060123F}" v="41" dt="2022-01-27T20:47:22.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91" autoAdjust="0"/>
    <p:restoredTop sz="95226" autoAdjust="0"/>
  </p:normalViewPr>
  <p:slideViewPr>
    <p:cSldViewPr snapToGrid="0">
      <p:cViewPr varScale="1">
        <p:scale>
          <a:sx n="86" d="100"/>
          <a:sy n="86" d="100"/>
        </p:scale>
        <p:origin x="830" y="58"/>
      </p:cViewPr>
      <p:guideLst/>
    </p:cSldViewPr>
  </p:slideViewPr>
  <p:notesTextViewPr>
    <p:cViewPr>
      <p:scale>
        <a:sx n="125" d="100"/>
        <a:sy n="125" d="100"/>
      </p:scale>
      <p:origin x="0" y="0"/>
    </p:cViewPr>
  </p:notesTextViewPr>
  <p:sorterViewPr>
    <p:cViewPr>
      <p:scale>
        <a:sx n="100" d="100"/>
        <a:sy n="100" d="100"/>
      </p:scale>
      <p:origin x="0" y="-6840"/>
    </p:cViewPr>
  </p:sorterViewPr>
  <p:notesViewPr>
    <p:cSldViewPr snapToGrid="0" showGuides="1">
      <p:cViewPr>
        <p:scale>
          <a:sx n="100" d="100"/>
          <a:sy n="100" d="100"/>
        </p:scale>
        <p:origin x="1628" y="-3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microsoft.com/office/2016/11/relationships/changesInfo" Target="changesInfos/changesInfo1.xml"/><Relationship Id="rId20" Type="http://schemas.openxmlformats.org/officeDocument/2006/relationships/slide" Target="slides/slide11.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ertano, Laura" userId="1e51e5ff-73a2-4998-864b-caeab63be940" providerId="ADAL" clId="{5C3B2516-BDD1-443C-B1AD-755F5060123F}"/>
    <pc:docChg chg="undo custSel modSld modMainMaster">
      <pc:chgData name="Casertano, Laura" userId="1e51e5ff-73a2-4998-864b-caeab63be940" providerId="ADAL" clId="{5C3B2516-BDD1-443C-B1AD-755F5060123F}" dt="2022-01-27T20:47:22.126" v="119"/>
      <pc:docMkLst>
        <pc:docMk/>
      </pc:docMkLst>
      <pc:sldChg chg="modSp mod">
        <pc:chgData name="Casertano, Laura" userId="1e51e5ff-73a2-4998-864b-caeab63be940" providerId="ADAL" clId="{5C3B2516-BDD1-443C-B1AD-755F5060123F}" dt="2022-01-27T20:47:12.822" v="116" actId="20577"/>
        <pc:sldMkLst>
          <pc:docMk/>
          <pc:sldMk cId="404930690" sldId="296"/>
        </pc:sldMkLst>
        <pc:spChg chg="mod">
          <ac:chgData name="Casertano, Laura" userId="1e51e5ff-73a2-4998-864b-caeab63be940" providerId="ADAL" clId="{5C3B2516-BDD1-443C-B1AD-755F5060123F}" dt="2022-01-27T20:47:12.822" v="116" actId="20577"/>
          <ac:spMkLst>
            <pc:docMk/>
            <pc:sldMk cId="404930690" sldId="296"/>
            <ac:spMk id="9" creationId="{D9A418EB-75AD-44C6-8706-B14F9390C784}"/>
          </ac:spMkLst>
        </pc:spChg>
      </pc:sldChg>
      <pc:sldChg chg="modSp mod">
        <pc:chgData name="Casertano, Laura" userId="1e51e5ff-73a2-4998-864b-caeab63be940" providerId="ADAL" clId="{5C3B2516-BDD1-443C-B1AD-755F5060123F}" dt="2022-01-26T14:55:17.728" v="58" actId="20577"/>
        <pc:sldMkLst>
          <pc:docMk/>
          <pc:sldMk cId="2425307344" sldId="381"/>
        </pc:sldMkLst>
        <pc:spChg chg="mod">
          <ac:chgData name="Casertano, Laura" userId="1e51e5ff-73a2-4998-864b-caeab63be940" providerId="ADAL" clId="{5C3B2516-BDD1-443C-B1AD-755F5060123F}" dt="2022-01-26T14:55:17.728" v="58" actId="20577"/>
          <ac:spMkLst>
            <pc:docMk/>
            <pc:sldMk cId="2425307344" sldId="381"/>
            <ac:spMk id="6" creationId="{00000000-0000-0000-0000-000000000000}"/>
          </ac:spMkLst>
        </pc:spChg>
      </pc:sldChg>
      <pc:sldMasterChg chg="modSp">
        <pc:chgData name="Casertano, Laura" userId="1e51e5ff-73a2-4998-864b-caeab63be940" providerId="ADAL" clId="{5C3B2516-BDD1-443C-B1AD-755F5060123F}" dt="2022-01-27T20:47:22.126" v="119"/>
        <pc:sldMasterMkLst>
          <pc:docMk/>
          <pc:sldMasterMk cId="864336373" sldId="2147483648"/>
        </pc:sldMasterMkLst>
        <pc:spChg chg="mod">
          <ac:chgData name="Casertano, Laura" userId="1e51e5ff-73a2-4998-864b-caeab63be940" providerId="ADAL" clId="{5C3B2516-BDD1-443C-B1AD-755F5060123F}" dt="2022-01-27T20:47:22.126" v="119"/>
          <ac:spMkLst>
            <pc:docMk/>
            <pc:sldMasterMk cId="864336373" sldId="2147483648"/>
            <ac:spMk id="2" creationId="{D0834ABB-946B-471F-87D5-D81FC8FF23DF}"/>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1686793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2215950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566380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2761483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Now let’s look at the performance data that reveals </a:t>
            </a:r>
            <a:r>
              <a:rPr lang="en-US" dirty="0"/>
              <a:t>racial diversity</a:t>
            </a:r>
            <a:r>
              <a:rPr lang="en-US" baseline="0" dirty="0"/>
              <a:t> in youth </a:t>
            </a:r>
            <a:r>
              <a:rPr lang="en-US" dirty="0"/>
              <a:t>WIOA programs serves!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Large numbers: 47% of the total number of participants are White; 37%, Black; and 28%, Hispanic/Latino youth.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racial</a:t>
            </a:r>
            <a:r>
              <a:rPr lang="en-US" baseline="0" dirty="0"/>
              <a:t> groups are smaller: less than 5% </a:t>
            </a:r>
            <a:r>
              <a:rPr lang="en-US" dirty="0"/>
              <a:t>American Indian/Alaskan Native; Asian; and Native Hawaiian/Pacific Islander. Almost 5% are of more than 1 race.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749983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210256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846497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2597454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2513579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2800367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36872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558333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564235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390120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198881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336856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95670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248690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2758103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259907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517587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8.svg"/><Relationship Id="rId4" Type="http://schemas.openxmlformats.org/officeDocument/2006/relationships/tags" Target="../tags/tag5.xml"/><Relationship Id="rId9"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sv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xml"/><Relationship Id="rId7"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1.emf"/><Relationship Id="rId4" Type="http://schemas.openxmlformats.org/officeDocument/2006/relationships/tags" Target="../tags/tag12.xml"/><Relationship Id="rId9"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2"/>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3"/>
            </p:custDataLst>
          </p:nvPr>
        </p:nvSpPr>
        <p:spPr/>
        <p:txBody>
          <a:bodyPr>
            <a:normAutofit/>
          </a:bodyPr>
          <a:lstStyle>
            <a:lvl1pPr>
              <a:defRPr sz="3600"/>
            </a:lvl1pPr>
          </a:lstStyle>
          <a:p>
            <a:r>
              <a:rPr lang="en-US"/>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custDataLst>
              <p:tags r:id="rId4"/>
            </p:custDataLst>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custDataLst>
              <p:tags r:id="rId5"/>
            </p:custDataLst>
          </p:nvPr>
        </p:nvSpPr>
        <p:spPr>
          <a:xfrm>
            <a:off x="805866" y="5021263"/>
            <a:ext cx="4624388" cy="1155700"/>
          </a:xfrm>
        </p:spPr>
        <p:txBody>
          <a:bodyPr anchor="ctr">
            <a:normAutofit/>
          </a:bodyPr>
          <a:lstStyle>
            <a:lvl1pPr marL="0" indent="0" algn="ctr">
              <a:spcBef>
                <a:spcPct val="0"/>
              </a:spcBef>
              <a:spcAft>
                <a:spcPts val="200"/>
              </a:spcAft>
              <a:buNone/>
              <a:defRPr sz="2000" i="1"/>
            </a:lvl1pPr>
            <a:lvl2pPr marL="0" indent="0" algn="ctr">
              <a:spcBef>
                <a:spcPct val="0"/>
              </a:spcBef>
              <a:buNone/>
              <a:defRPr sz="1800" i="1">
                <a:solidFill>
                  <a:schemeClr val="accent4">
                    <a:lumMod val="50000"/>
                  </a:schemeClr>
                </a:solidFill>
                <a:latin typeface="+mj-lt"/>
              </a:defRPr>
            </a:lvl2pPr>
            <a:lvl3pPr marL="914400" indent="0">
              <a:buNone/>
              <a:defRPr/>
            </a:lvl3pPr>
          </a:lstStyle>
          <a:p>
            <a:pPr lvl="0"/>
            <a:r>
              <a:rPr lang="en-US"/>
              <a:t>Enter answering instructions</a:t>
            </a:r>
          </a:p>
          <a:p>
            <a:pPr lvl="1"/>
            <a:r>
              <a:rPr lang="en-US"/>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custDataLst>
              <p:tags r:id="rId6"/>
            </p:custDataLst>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Type your possible choices/answers here.</a:t>
            </a:r>
          </a:p>
          <a:p>
            <a:pPr lvl="1"/>
            <a:r>
              <a:rPr lang="en-US"/>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7"/>
            </p:custDataLst>
          </p:nvPr>
        </p:nvSpPr>
        <p:spPr/>
        <p:txBody>
          <a:bodyPr/>
          <a:lstStyle/>
          <a:p>
            <a:endParaRPr lang="en-US"/>
          </a:p>
        </p:txBody>
      </p:sp>
    </p:spTree>
    <p:extLst>
      <p:ext uri="{BB962C8B-B14F-4D97-AF65-F5344CB8AC3E}">
        <p14:creationId xmlns:p14="http://schemas.microsoft.com/office/powerpoint/2010/main" val="3345919142"/>
      </p:ext>
    </p:extLst>
  </p:cSld>
  <p:clrMapOvr>
    <a:masterClrMapping/>
  </p:clrMapOv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8">
            <a:extLst>
              <a:ext uri="{96DAC541-7B7A-43D3-8B79-37D633B846F1}">
                <asvg:svgBlip xmlns:asvg="http://schemas.microsoft.com/office/drawing/2016/SVG/main" r:embed="rId9"/>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custDataLst>
              <p:tags r:id="rId2"/>
            </p:custDataLst>
          </p:nvPr>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custDataLst>
              <p:tags r:id="rId3"/>
            </p:custDataLst>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custDataLst>
              <p:tags r:id="rId4"/>
            </p:custDataLst>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custDataLst>
              <p:tags r:id="rId5"/>
            </p:custDataLst>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custDataLst>
              <p:tags r:id="rId6"/>
            </p:custDataLst>
          </p:nvPr>
        </p:nvPicPr>
        <p:blipFill>
          <a:blip r:embed="rId10"/>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324135669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microsoft.com/office/2007/relationships/hdphoto" Target="../media/hdphoto1.wdp"/><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6" r:id="rId11"/>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15" r:id="rId5"/>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meo.com/370983870/2afa9e8306" TargetMode="External"/><Relationship Id="rId7" Type="http://schemas.openxmlformats.org/officeDocument/2006/relationships/image" Target="../media/image38.svg"/><Relationship Id="rId2" Type="http://schemas.openxmlformats.org/officeDocument/2006/relationships/slideLayout" Target="../slideLayouts/slideLayout9.xml"/><Relationship Id="rId1" Type="http://schemas.openxmlformats.org/officeDocument/2006/relationships/tags" Target="../tags/tag15.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notesSlide" Target="../notesSlides/notesSlide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11.xml"/><Relationship Id="rId5" Type="http://schemas.openxmlformats.org/officeDocument/2006/relationships/tags" Target="../tags/tag24.xml"/><Relationship Id="rId4" Type="http://schemas.openxmlformats.org/officeDocument/2006/relationships/tags" Target="../tags/tag2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8" Type="http://schemas.openxmlformats.org/officeDocument/2006/relationships/hyperlink" Target="https://vimeo.com/587897333/f8915e5c87" TargetMode="External"/><Relationship Id="rId13" Type="http://schemas.openxmlformats.org/officeDocument/2006/relationships/hyperlink" Target="https://gcc02.safelinks.protection.outlook.com/?url=https%3A%2F%2Fyouth.workforcegps.org%2Fresources%2F2017%2F03%2F22%2F09%2F55%2F~%2F~%2F~%2Flink.aspx%3F_id%3DCD29CE4157714AF2B4B7311FC65196BB%26_z%3Dz&amp;data=04%7C01%7CMeminger.Maisha%40dol.gov%7Cad1313f73c2e477ac20c08d979200f61%7C75a6305472044e0c9126adab971d4aca%7C0%7C0%7C637674000894692531%7CUnknown%7CTWFpbGZsb3d8eyJWIjoiMC4wLjAwMDAiLCJQIjoiV2luMzIiLCJBTiI6Ik1haWwiLCJXVCI6Mn0%3D%7C1000&amp;sdata=wBNnvWnczoDChNlSJIMOyPIN9fP3Lxdvr20cJ7Psy8M%3D&amp;reserved=0" TargetMode="External"/><Relationship Id="rId3" Type="http://schemas.openxmlformats.org/officeDocument/2006/relationships/hyperlink" Target="https://youth.workforcegps.org/resources/2017/03/22/09/55/~/link.aspx?_id=1F942E977D17492983B35FF504F13058&amp;_z=z" TargetMode="External"/><Relationship Id="rId7" Type="http://schemas.openxmlformats.org/officeDocument/2006/relationships/hyperlink" Target="https://youth.workforcegps.org/resources/2021/09/20/15/17/Work-Experiences-for-Youth-Videos" TargetMode="External"/><Relationship Id="rId12" Type="http://schemas.openxmlformats.org/officeDocument/2006/relationships/hyperlink" Target="https://gcc02.safelinks.protection.outlook.com/?url=https%3A%2F%2Fyouth.workforcegps.org%2Fresources%2F2020%2F09%2F28%2F12%2F56%2FCollaboration-Opportunities-WIOA-Youth-Programs-and-Apprenticeship&amp;data=04%7C01%7CMeminger.Maisha%40dol.gov%7Cad1313f73c2e477ac20c08d979200f61%7C75a6305472044e0c9126adab971d4aca%7C0%7C0%7C637674000894702488%7CUnknown%7CTWFpbGZsb3d8eyJWIjoiMC4wLjAwMDAiLCJQIjoiV2luMzIiLCJBTiI6Ik1haWwiLCJXVCI6Mn0%3D%7C1000&amp;sdata=q43UnGhRjDf48n2ld6sU8rqAPsrdozmd7N3G7xcUd50%3D&amp;reserved=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youth.workforcegps.org/resources/2022/01/18/16/56/Civic-Engagement-for-Leadership-Development" TargetMode="External"/><Relationship Id="rId11" Type="http://schemas.openxmlformats.org/officeDocument/2006/relationships/hyperlink" Target="https://gcc02.safelinks.protection.outlook.com/?url=https%3A%2F%2Fyouth.workforcegps.org%2Fresources%2F2021%2F04%2F28%2F17%2F38%2FProviding-Employment-Services-to-Homeless-and-Runaway-Youth&amp;data=04%7C01%7CMeminger.Maisha%40dol.gov%7Cad1313f73c2e477ac20c08d979200f61%7C75a6305472044e0c9126adab971d4aca%7C0%7C0%7C637674000894702488%7CUnknown%7CTWFpbGZsb3d8eyJWIjoiMC4wLjAwMDAiLCJQIjoiV2luMzIiLCJBTiI6Ik1haWwiLCJXVCI6Mn0%3D%7C1000&amp;sdata=dysQoOWsGdCFZY26BU%2B0oWgqHWBQX%2FKotWQFvcynG%2BE%3D&amp;reserved=0" TargetMode="External"/><Relationship Id="rId5" Type="http://schemas.openxmlformats.org/officeDocument/2006/relationships/hyperlink" Target="https://youth.workforcegps.org/resources/2021/02/09/11/50/Strategies-and-Considerations-A-Brief-on-Youth-Assessments" TargetMode="External"/><Relationship Id="rId10" Type="http://schemas.openxmlformats.org/officeDocument/2006/relationships/hyperlink" Target="https://gcc02.safelinks.protection.outlook.com/?url=https%3A%2F%2Fyouth.workforcegps.org%2Fresources%2F2021%2F07%2F12%2F19%2F15%2FStrategies-WIOA-Youth-Programs-Can-Use-When-Serving-Court-Involved-Youth&amp;data=04%7C01%7CMeminger.Maisha%40dol.gov%7Cad1313f73c2e477ac20c08d979200f61%7C75a6305472044e0c9126adab971d4aca%7C0%7C0%7C637674000894702488%7CUnknown%7CTWFpbGZsb3d8eyJWIjoiMC4wLjAwMDAiLCJQIjoiV2luMzIiLCJBTiI6Ik1haWwiLCJXVCI6Mn0%3D%7C1000&amp;sdata=GBf524m%2Fh4nocPbaKlr8tc6QUIcJmxTMOHiq2Jue1CM%3D&amp;reserved=0" TargetMode="External"/><Relationship Id="rId4" Type="http://schemas.openxmlformats.org/officeDocument/2006/relationships/hyperlink" Target="https://youth.workforcegps.org/resources/2019/06/20/18/30/Youth-Individual-Service-Strategy-ISS" TargetMode="External"/><Relationship Id="rId9" Type="http://schemas.openxmlformats.org/officeDocument/2006/relationships/hyperlink" Target="https://gcc02.safelinks.protection.outlook.com/?url=https%3A%2F%2Fyouth.workforcegps.org%2Fsitecore%2Fcontent%2Fglobal%2Fevents%2F2021%2F02%2F24%2F18%2F48%2FSummer-at-a-Glance-Building-Workforce-Opportunities-for-Youth-During-Challenging-Times&amp;data=04%7C01%7CMeminger.Maisha%40dol.gov%7Cad1313f73c2e477ac20c08d979200f61%7C75a6305472044e0c9126adab971d4aca%7C0%7C0%7C637674000894712443%7CUnknown%7CTWFpbGZsb3d8eyJWIjoiMC4wLjAwMDAiLCJQIjoiV2luMzIiLCJBTiI6Ik1haWwiLCJXVCI6Mn0%3D%7C1000&amp;sdata=%2FBj3ogyQSNdqKIKz8VWbGarrJrcYHD%2BGgj0C3W9pKrs%3D&amp;reserved=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11.xml"/><Relationship Id="rId5" Type="http://schemas.openxmlformats.org/officeDocument/2006/relationships/tags" Target="../tags/tag31.xml"/><Relationship Id="rId4" Type="http://schemas.openxmlformats.org/officeDocument/2006/relationships/tags" Target="../tags/tag30.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l.gov/agencies/eta/coronavirus" TargetMode="External"/><Relationship Id="rId2" Type="http://schemas.openxmlformats.org/officeDocument/2006/relationships/slideLayout" Target="../slideLayouts/slideLayout16.xml"/><Relationship Id="rId1" Type="http://schemas.openxmlformats.org/officeDocument/2006/relationships/tags" Target="../tags/tag32.xml"/><Relationship Id="rId4" Type="http://schemas.openxmlformats.org/officeDocument/2006/relationships/hyperlink" Target="https://youthsummerjobs.workforcegps.org/"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7.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36.xml"/><Relationship Id="rId7" Type="http://schemas.openxmlformats.org/officeDocument/2006/relationships/slideLayout" Target="../slideLayouts/slideLayout2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hyperlink" Target="http://www.youth.workforcegps.org/" TargetMode="External"/><Relationship Id="rId4" Type="http://schemas.openxmlformats.org/officeDocument/2006/relationships/tags" Target="../tags/tag37.xml"/><Relationship Id="rId9" Type="http://schemas.openxmlformats.org/officeDocument/2006/relationships/hyperlink" Target="mailto:youth.services@dol.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8" Type="http://schemas.openxmlformats.org/officeDocument/2006/relationships/hyperlink" Target="Support@workforceGPS.org" TargetMode="External"/><Relationship Id="rId3" Type="http://schemas.openxmlformats.org/officeDocument/2006/relationships/tags" Target="../tags/tag42.xml"/><Relationship Id="rId7" Type="http://schemas.openxmlformats.org/officeDocument/2006/relationships/notesSlide" Target="../notesSlides/notesSlide2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2.xml"/><Relationship Id="rId5" Type="http://schemas.openxmlformats.org/officeDocument/2006/relationships/tags" Target="../tags/tag44.xml"/><Relationship Id="rId4" Type="http://schemas.openxmlformats.org/officeDocument/2006/relationships/tags" Target="../tags/tag4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7.xml"/><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9.xml"/><Relationship Id="rId1" Type="http://schemas.openxmlformats.org/officeDocument/2006/relationships/tags" Target="../tags/tag18.xml"/><Relationship Id="rId4" Type="http://schemas.openxmlformats.org/officeDocument/2006/relationships/image" Target="../media/image4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hyperlink" Target="https://www.whitehouse.gov/briefing-room/presidential-actions/2021/01/20/executive-order-advancing-racial-equity-and-support-for-underserved-communities-through-the-federal-government/"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00AFC2C-43E3-4FF4-AB8A-D928780F7D5C}"/>
              </a:ext>
            </a:extLst>
          </p:cNvPr>
          <p:cNvSpPr>
            <a:spLocks noGrp="1"/>
          </p:cNvSpPr>
          <p:nvPr>
            <p:ph idx="1"/>
          </p:nvPr>
        </p:nvSpPr>
        <p:spPr>
          <a:xfrm>
            <a:off x="6770670" y="845177"/>
            <a:ext cx="5188441" cy="5631596"/>
          </a:xfrm>
        </p:spPr>
        <p:txBody>
          <a:bodyPr>
            <a:noAutofit/>
          </a:bodyPr>
          <a:lstStyle/>
          <a:p>
            <a:pPr lvl="0">
              <a:spcBef>
                <a:spcPts val="800"/>
              </a:spcBef>
            </a:pPr>
            <a:r>
              <a:rPr lang="en-US" sz="1400" b="1" dirty="0"/>
              <a:t>Only use tables </a:t>
            </a:r>
            <a:r>
              <a:rPr lang="en-US" sz="1400" dirty="0"/>
              <a:t>when standard content delivery is insufficient, and never merge table cells.</a:t>
            </a:r>
          </a:p>
          <a:p>
            <a:pPr lvl="0">
              <a:spcBef>
                <a:spcPts val="800"/>
              </a:spcBef>
            </a:pPr>
            <a:r>
              <a:rPr lang="en-US" sz="1400" b="1" dirty="0"/>
              <a:t>Do not use screenshots or images of text items</a:t>
            </a:r>
            <a:r>
              <a:rPr lang="en-US" sz="1400" dirty="0"/>
              <a:t>.  All text must be editable and not blur when the screen is zoomed in.</a:t>
            </a:r>
          </a:p>
          <a:p>
            <a:pPr lvl="0">
              <a:spcBef>
                <a:spcPts val="800"/>
              </a:spcBef>
            </a:pPr>
            <a:r>
              <a:rPr lang="en-US" sz="1400" b="1" dirty="0"/>
              <a:t>Avoid</a:t>
            </a:r>
            <a:r>
              <a:rPr lang="en-US" sz="1400" dirty="0"/>
              <a:t> using “</a:t>
            </a:r>
            <a:r>
              <a:rPr lang="en-US" sz="1400" b="1" dirty="0"/>
              <a:t>Smart Art</a:t>
            </a:r>
            <a:r>
              <a:rPr lang="en-US" sz="1400" dirty="0"/>
              <a:t>” or the “</a:t>
            </a:r>
            <a:r>
              <a:rPr lang="en-US" sz="1400" b="1" dirty="0"/>
              <a:t>Design Ideas</a:t>
            </a:r>
            <a:r>
              <a:rPr lang="en-US" sz="1400" dirty="0"/>
              <a:t>” tool.</a:t>
            </a:r>
          </a:p>
          <a:p>
            <a:pPr lvl="0">
              <a:spcBef>
                <a:spcPts val="800"/>
              </a:spcBef>
            </a:pPr>
            <a:r>
              <a:rPr lang="en-US" sz="1400" dirty="0"/>
              <a:t>Do not repurpose slide title boxes for any other use.</a:t>
            </a:r>
          </a:p>
          <a:p>
            <a:pPr lvl="0">
              <a:spcBef>
                <a:spcPts val="800"/>
              </a:spcBef>
              <a:spcAft>
                <a:spcPts val="400"/>
              </a:spcAft>
            </a:pPr>
            <a:r>
              <a:rPr lang="en-US" sz="1400" b="1" dirty="0"/>
              <a:t>Do not use multiple spaces</a:t>
            </a:r>
            <a:r>
              <a:rPr lang="en-US" sz="1400" dirty="0"/>
              <a:t>, </a:t>
            </a:r>
            <a:r>
              <a:rPr lang="en-US" sz="1400" b="1" dirty="0"/>
              <a:t>empty paragraphs</a:t>
            </a:r>
            <a:r>
              <a:rPr lang="en-US" sz="1400" dirty="0"/>
              <a:t>, or </a:t>
            </a:r>
            <a:r>
              <a:rPr lang="en-US" sz="1400" b="1" dirty="0"/>
              <a:t>strings of tabs </a:t>
            </a:r>
            <a:r>
              <a:rPr lang="en-US" sz="1400" dirty="0"/>
              <a:t>to visually adjust your content, as every such repeated character must then be manually stripped from all slides before posting.  Instead:</a:t>
            </a:r>
          </a:p>
          <a:p>
            <a:pPr lvl="1">
              <a:spcBef>
                <a:spcPts val="400"/>
              </a:spcBef>
            </a:pPr>
            <a:r>
              <a:rPr lang="en-US" sz="1300" dirty="0"/>
              <a:t>Use soft returns to bump content to the next line in lieu of spaces (Shift + Enter)</a:t>
            </a:r>
          </a:p>
          <a:p>
            <a:pPr lvl="1">
              <a:spcBef>
                <a:spcPts val="400"/>
              </a:spcBef>
            </a:pPr>
            <a:r>
              <a:rPr lang="en-US" sz="1300" dirty="0"/>
              <a:t>Manage paragraph spacing and tabs in the “Paragraph” panel.</a:t>
            </a:r>
          </a:p>
          <a:p>
            <a:pPr lvl="0">
              <a:spcBef>
                <a:spcPts val="800"/>
              </a:spcBef>
              <a:spcAft>
                <a:spcPts val="400"/>
              </a:spcAft>
            </a:pPr>
            <a:r>
              <a:rPr lang="en-US" sz="1400" b="1" dirty="0"/>
              <a:t>Every image</a:t>
            </a:r>
            <a:r>
              <a:rPr lang="en-US" sz="1400" dirty="0"/>
              <a:t> or visual element used must either have alternative “alt” text applied </a:t>
            </a:r>
            <a:r>
              <a:rPr lang="en-US" sz="1400" i="1" dirty="0"/>
              <a:t>or</a:t>
            </a:r>
            <a:r>
              <a:rPr lang="en-US" sz="1400" dirty="0"/>
              <a:t> be marked as “decorative”. </a:t>
            </a:r>
          </a:p>
          <a:p>
            <a:pPr lvl="1">
              <a:spcBef>
                <a:spcPts val="400"/>
              </a:spcBef>
            </a:pPr>
            <a:r>
              <a:rPr lang="en-US" sz="1300" dirty="0"/>
              <a:t>Alt text translates visual information into verbal information, which is read aloud in screen readers, while items marked “decorative” are skipped.  </a:t>
            </a:r>
          </a:p>
          <a:p>
            <a:pPr lvl="1">
              <a:spcBef>
                <a:spcPts val="400"/>
              </a:spcBef>
            </a:pPr>
            <a:r>
              <a:rPr lang="en-US" sz="1300" dirty="0"/>
              <a:t>This step is required to deliver the full message provided by any graphics.</a:t>
            </a:r>
          </a:p>
          <a:p>
            <a:pPr lvl="1">
              <a:spcBef>
                <a:spcPts val="400"/>
              </a:spcBef>
            </a:pPr>
            <a:r>
              <a:rPr lang="en-US" sz="1300" dirty="0"/>
              <a:t>The person who laid out the content should also provide </a:t>
            </a:r>
            <a:br>
              <a:rPr lang="en-US" sz="1300" dirty="0"/>
            </a:br>
            <a:r>
              <a:rPr lang="en-US" sz="1300" dirty="0"/>
              <a:t>that alternate information to ensure their </a:t>
            </a:r>
            <a:br>
              <a:rPr lang="en-US" sz="1300" dirty="0"/>
            </a:br>
            <a:r>
              <a:rPr lang="en-US" sz="1300" dirty="0"/>
              <a:t>message stays intact.</a:t>
            </a:r>
          </a:p>
        </p:txBody>
      </p:sp>
      <p:sp>
        <p:nvSpPr>
          <p:cNvPr id="10" name="Title 9">
            <a:extLst>
              <a:ext uri="{FF2B5EF4-FFF2-40B4-BE49-F238E27FC236}">
                <a16:creationId xmlns:a16="http://schemas.microsoft.com/office/drawing/2014/main" id="{1DC183B2-9D0B-4E1A-A13C-D984C77F0A35}"/>
              </a:ext>
            </a:extLst>
          </p:cNvPr>
          <p:cNvSpPr>
            <a:spLocks noGrp="1"/>
          </p:cNvSpPr>
          <p:nvPr>
            <p:ph type="title"/>
          </p:nvPr>
        </p:nvSpPr>
        <p:spPr>
          <a:xfrm>
            <a:off x="757597" y="0"/>
            <a:ext cx="5704850" cy="1230593"/>
          </a:xfrm>
        </p:spPr>
        <p:txBody>
          <a:bodyPr>
            <a:noAutofit/>
          </a:bodyPr>
          <a:lstStyle/>
          <a:p>
            <a:r>
              <a:rPr lang="en-US" sz="4000" dirty="0"/>
              <a:t>Read Before You Proceed:</a:t>
            </a:r>
            <a:br>
              <a:rPr lang="en-US" sz="4000" dirty="0"/>
            </a:br>
            <a:r>
              <a:rPr lang="en-US" sz="2600" b="0" dirty="0">
                <a:solidFill>
                  <a:schemeClr val="accent5"/>
                </a:solidFill>
              </a:rPr>
              <a:t>Instructions for Use &amp; Legal Compliance</a:t>
            </a:r>
          </a:p>
        </p:txBody>
      </p:sp>
      <p:sp>
        <p:nvSpPr>
          <p:cNvPr id="4" name="Slide Number Placeholder 3">
            <a:extLst>
              <a:ext uri="{FF2B5EF4-FFF2-40B4-BE49-F238E27FC236}">
                <a16:creationId xmlns:a16="http://schemas.microsoft.com/office/drawing/2014/main" id="{7E016177-F1BF-423A-8D44-AC8FAF48CAFC}"/>
              </a:ext>
            </a:extLst>
          </p:cNvPr>
          <p:cNvSpPr>
            <a:spLocks noGrp="1"/>
          </p:cNvSpPr>
          <p:nvPr>
            <p:ph type="sldNum" sz="quarter" idx="12"/>
          </p:nvPr>
        </p:nvSpPr>
        <p:spPr/>
        <p:txBody>
          <a:bodyPr/>
          <a:lstStyle/>
          <a:p>
            <a:fld id="{158B7785-F6D6-45F8-833E-07BD84680091}" type="slidenum">
              <a:rPr lang="en-US" smtClean="0"/>
              <a:t>1</a:t>
            </a:fld>
            <a:endParaRPr lang="en-US"/>
          </a:p>
        </p:txBody>
      </p:sp>
      <p:grpSp>
        <p:nvGrpSpPr>
          <p:cNvPr id="21" name="Group 20">
            <a:extLst>
              <a:ext uri="{FF2B5EF4-FFF2-40B4-BE49-F238E27FC236}">
                <a16:creationId xmlns:a16="http://schemas.microsoft.com/office/drawing/2014/main" id="{91798838-FC65-4DB5-A0E8-339CA459BF23}"/>
              </a:ext>
            </a:extLst>
          </p:cNvPr>
          <p:cNvGrpSpPr/>
          <p:nvPr/>
        </p:nvGrpSpPr>
        <p:grpSpPr>
          <a:xfrm>
            <a:off x="1169979" y="1563108"/>
            <a:ext cx="4474207" cy="4297942"/>
            <a:chOff x="839788" y="1563108"/>
            <a:chExt cx="4474207" cy="4297942"/>
          </a:xfrm>
        </p:grpSpPr>
        <p:sp>
          <p:nvSpPr>
            <p:cNvPr id="13" name="Text Placeholder 11">
              <a:extLst>
                <a:ext uri="{FF2B5EF4-FFF2-40B4-BE49-F238E27FC236}">
                  <a16:creationId xmlns:a16="http://schemas.microsoft.com/office/drawing/2014/main" id="{5B249FCD-B91F-4598-99BA-5E12CD7DD00A}"/>
                </a:ext>
              </a:extLst>
            </p:cNvPr>
            <p:cNvSpPr txBox="1">
              <a:spLocks/>
            </p:cNvSpPr>
            <p:nvPr/>
          </p:nvSpPr>
          <p:spPr>
            <a:xfrm>
              <a:off x="839788" y="2493235"/>
              <a:ext cx="4474207" cy="2801657"/>
            </a:xfrm>
            <a:prstGeom prst="rect">
              <a:avLst/>
            </a:prstGeom>
            <a:solidFill>
              <a:srgbClr val="F3F4F4"/>
            </a:solidFill>
            <a:ln>
              <a:solidFill>
                <a:schemeClr val="accent4"/>
              </a:solidFill>
            </a:ln>
          </p:spPr>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2200" dirty="0"/>
                <a:t>Please watch this webcast</a:t>
              </a:r>
              <a:br>
                <a:rPr lang="en-US" sz="2200" dirty="0"/>
              </a:br>
              <a:r>
                <a:rPr lang="en-US" sz="2200" dirty="0"/>
                <a:t>before using this template.</a:t>
              </a:r>
            </a:p>
            <a:p>
              <a:r>
                <a:rPr lang="en-US" sz="1800" dirty="0">
                  <a:hlinkClick r:id="rId3"/>
                </a:rPr>
                <a:t>https://vimeo.com/370983870/2afa9e8306</a:t>
              </a:r>
              <a:endParaRPr lang="en-US" sz="1800" dirty="0"/>
            </a:p>
            <a:p>
              <a:pPr>
                <a:spcBef>
                  <a:spcPts val="600"/>
                </a:spcBef>
              </a:pPr>
              <a:r>
                <a:rPr lang="en-US" sz="1600" dirty="0">
                  <a:solidFill>
                    <a:schemeClr val="tx1"/>
                  </a:solidFill>
                </a:rPr>
                <a:t>(Ctrl + Click to open link)</a:t>
              </a:r>
            </a:p>
          </p:txBody>
        </p:sp>
        <p:pic>
          <p:nvPicPr>
            <p:cNvPr id="18" name="Graphic 17" descr="Clapper board">
              <a:extLst>
                <a:ext uri="{FF2B5EF4-FFF2-40B4-BE49-F238E27FC236}">
                  <a16:creationId xmlns:a16="http://schemas.microsoft.com/office/drawing/2014/main" id="{8D1C183F-30AE-4C17-8216-AF8E5DF5064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9691" y="3409732"/>
              <a:ext cx="914400" cy="914400"/>
            </a:xfrm>
            <a:prstGeom prst="rect">
              <a:avLst/>
            </a:prstGeom>
          </p:spPr>
        </p:pic>
        <p:sp>
          <p:nvSpPr>
            <p:cNvPr id="19" name="Text Placeholder 11">
              <a:extLst>
                <a:ext uri="{FF2B5EF4-FFF2-40B4-BE49-F238E27FC236}">
                  <a16:creationId xmlns:a16="http://schemas.microsoft.com/office/drawing/2014/main" id="{5315959E-841F-44D2-A062-7E147543ED69}"/>
                </a:ext>
              </a:extLst>
            </p:cNvPr>
            <p:cNvSpPr txBox="1">
              <a:spLocks/>
            </p:cNvSpPr>
            <p:nvPr/>
          </p:nvSpPr>
          <p:spPr>
            <a:xfrm>
              <a:off x="839788" y="5294891"/>
              <a:ext cx="447420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1800" dirty="0">
                  <a:solidFill>
                    <a:schemeClr val="bg1"/>
                  </a:solidFill>
                </a:rPr>
                <a:t>Duration: 6 minutes</a:t>
              </a:r>
            </a:p>
          </p:txBody>
        </p:sp>
        <p:sp>
          <p:nvSpPr>
            <p:cNvPr id="20" name="Text Placeholder 11">
              <a:extLst>
                <a:ext uri="{FF2B5EF4-FFF2-40B4-BE49-F238E27FC236}">
                  <a16:creationId xmlns:a16="http://schemas.microsoft.com/office/drawing/2014/main" id="{2C34D0C3-D766-442B-B815-010FF64600E2}"/>
                </a:ext>
              </a:extLst>
            </p:cNvPr>
            <p:cNvSpPr txBox="1">
              <a:spLocks/>
            </p:cNvSpPr>
            <p:nvPr/>
          </p:nvSpPr>
          <p:spPr>
            <a:xfrm>
              <a:off x="839788" y="1563108"/>
              <a:ext cx="4474207" cy="930126"/>
            </a:xfrm>
            <a:prstGeom prst="rect">
              <a:avLst/>
            </a:prstGeom>
            <a:ln/>
          </p:spPr>
          <p:style>
            <a:lnRef idx="0">
              <a:schemeClr val="accent2"/>
            </a:lnRef>
            <a:fillRef idx="3">
              <a:schemeClr val="accent2"/>
            </a:fillRef>
            <a:effectRef idx="3">
              <a:schemeClr val="accent2"/>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90000"/>
                </a:lnSpc>
                <a:spcBef>
                  <a:spcPts val="7800"/>
                </a:spcBef>
                <a:spcAft>
                  <a:spcPts val="7800"/>
                </a:spcAft>
              </a:pPr>
              <a:r>
                <a:rPr lang="en-US" sz="2400" b="1" i="0" dirty="0">
                  <a:solidFill>
                    <a:schemeClr val="bg1"/>
                  </a:solidFill>
                </a:rPr>
                <a:t>Learn about the new innovative features!</a:t>
              </a:r>
            </a:p>
          </p:txBody>
        </p:sp>
      </p:grpSp>
      <p:pic>
        <p:nvPicPr>
          <p:cNvPr id="22" name="Graphic 21">
            <a:extLst>
              <a:ext uri="{FF2B5EF4-FFF2-40B4-BE49-F238E27FC236}">
                <a16:creationId xmlns:a16="http://schemas.microsoft.com/office/drawing/2014/main" id="{EE201BAF-B041-4B62-B6A0-2CB76D644998}"/>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276" y="229454"/>
            <a:ext cx="365760" cy="365760"/>
          </a:xfrm>
          <a:prstGeom prst="rect">
            <a:avLst/>
          </a:prstGeom>
        </p:spPr>
      </p:pic>
      <p:cxnSp>
        <p:nvCxnSpPr>
          <p:cNvPr id="25" name="Straight Connector 24">
            <a:extLst>
              <a:ext uri="{FF2B5EF4-FFF2-40B4-BE49-F238E27FC236}">
                <a16:creationId xmlns:a16="http://schemas.microsoft.com/office/drawing/2014/main" id="{270BB380-AE0E-406F-9822-278C0B707AD6}"/>
              </a:ext>
            </a:extLst>
          </p:cNvPr>
          <p:cNvCxnSpPr>
            <a:cxnSpLocks/>
          </p:cNvCxnSpPr>
          <p:nvPr/>
        </p:nvCxnSpPr>
        <p:spPr>
          <a:xfrm>
            <a:off x="6544639" y="0"/>
            <a:ext cx="0" cy="6858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 Placeholder 11">
            <a:extLst>
              <a:ext uri="{FF2B5EF4-FFF2-40B4-BE49-F238E27FC236}">
                <a16:creationId xmlns:a16="http://schemas.microsoft.com/office/drawing/2014/main" id="{F63A8164-E940-4C50-9A7D-C661095C658C}"/>
              </a:ext>
            </a:extLst>
          </p:cNvPr>
          <p:cNvSpPr txBox="1">
            <a:spLocks/>
          </p:cNvSpPr>
          <p:nvPr/>
        </p:nvSpPr>
        <p:spPr>
          <a:xfrm>
            <a:off x="6770671" y="163285"/>
            <a:ext cx="526692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7800"/>
              </a:spcBef>
              <a:spcAft>
                <a:spcPts val="7800"/>
              </a:spcAft>
            </a:pPr>
            <a:r>
              <a:rPr lang="en-US" sz="1850" b="1" i="0" dirty="0">
                <a:solidFill>
                  <a:schemeClr val="bg1"/>
                </a:solidFill>
              </a:rPr>
              <a:t>Legal Accessibility Requirements: </a:t>
            </a:r>
            <a:r>
              <a:rPr lang="en-US" sz="1850" i="0" dirty="0">
                <a:solidFill>
                  <a:schemeClr val="bg1"/>
                </a:solidFill>
              </a:rPr>
              <a:t>508 Compliance</a:t>
            </a:r>
          </a:p>
        </p:txBody>
      </p:sp>
    </p:spTree>
    <p:custDataLst>
      <p:tags r:id="rId1"/>
    </p:custDataLst>
    <p:extLst>
      <p:ext uri="{BB962C8B-B14F-4D97-AF65-F5344CB8AC3E}">
        <p14:creationId xmlns:p14="http://schemas.microsoft.com/office/powerpoint/2010/main" val="203874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158B7785-F6D6-45F8-833E-07BD84680091}" type="slidenum">
              <a:rPr lang="en-US" smtClean="0"/>
              <a:t>10</a:t>
            </a:fld>
            <a:endParaRPr lang="en-US"/>
          </a:p>
        </p:txBody>
      </p:sp>
      <p:sp>
        <p:nvSpPr>
          <p:cNvPr id="3" name="Title 2"/>
          <p:cNvSpPr>
            <a:spLocks noGrp="1"/>
          </p:cNvSpPr>
          <p:nvPr>
            <p:ph type="title"/>
            <p:custDataLst>
              <p:tags r:id="rId3"/>
            </p:custDataLst>
          </p:nvPr>
        </p:nvSpPr>
        <p:spPr/>
        <p:txBody>
          <a:bodyPr/>
          <a:lstStyle/>
          <a:p>
            <a:r>
              <a:rPr lang="en-US" dirty="0"/>
              <a:t>Equity </a:t>
            </a:r>
          </a:p>
        </p:txBody>
      </p:sp>
      <p:sp>
        <p:nvSpPr>
          <p:cNvPr id="4" name="Text Placeholder 3"/>
          <p:cNvSpPr>
            <a:spLocks noGrp="1"/>
          </p:cNvSpPr>
          <p:nvPr>
            <p:ph type="body" idx="14"/>
            <p:custDataLst>
              <p:tags r:id="rId4"/>
            </p:custDataLst>
          </p:nvPr>
        </p:nvSpPr>
        <p:spPr>
          <a:xfrm>
            <a:off x="805866" y="1137446"/>
            <a:ext cx="10578812" cy="3571134"/>
          </a:xfrm>
        </p:spPr>
        <p:txBody>
          <a:bodyPr>
            <a:normAutofit/>
          </a:bodyPr>
          <a:lstStyle/>
          <a:p>
            <a:r>
              <a:rPr lang="en-US" sz="4000" dirty="0"/>
              <a:t>What does equity mean to you? </a:t>
            </a:r>
          </a:p>
        </p:txBody>
      </p:sp>
      <p:sp>
        <p:nvSpPr>
          <p:cNvPr id="5" name="Text Placeholder 4"/>
          <p:cNvSpPr>
            <a:spLocks noGrp="1"/>
          </p:cNvSpPr>
          <p:nvPr>
            <p:ph type="body" sz="quarter" idx="13"/>
            <p:custDataLst>
              <p:tags r:id="rId5"/>
            </p:custDataLst>
          </p:nvPr>
        </p:nvSpPr>
        <p:spPr>
          <a:xfrm>
            <a:off x="805866" y="5021263"/>
            <a:ext cx="10578812" cy="1155700"/>
          </a:xfrm>
        </p:spPr>
        <p:txBody>
          <a:bodyPr>
            <a:normAutofit/>
          </a:bodyPr>
          <a:lstStyle/>
          <a:p>
            <a:r>
              <a:rPr lang="en-US" sz="4000" dirty="0"/>
              <a:t>Type your input into the Chat feature</a:t>
            </a:r>
          </a:p>
        </p:txBody>
      </p:sp>
    </p:spTree>
    <p:custDataLst>
      <p:tags r:id="rId1"/>
    </p:custDataLst>
    <p:extLst>
      <p:ext uri="{BB962C8B-B14F-4D97-AF65-F5344CB8AC3E}">
        <p14:creationId xmlns:p14="http://schemas.microsoft.com/office/powerpoint/2010/main" val="14687995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11</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Definitions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05866" y="1186314"/>
            <a:ext cx="10745774" cy="4885302"/>
          </a:xfrm>
        </p:spPr>
        <p:txBody>
          <a:bodyPr/>
          <a:lstStyle/>
          <a:p>
            <a:r>
              <a:rPr lang="en-US" sz="2600" b="1" dirty="0"/>
              <a:t>Equity</a:t>
            </a:r>
            <a:r>
              <a:rPr lang="en-US" sz="2600" dirty="0"/>
              <a:t> – the consistent and systematic fair, just, and impartial treatment of all individuals, including individuals who belong to underserved communities that have been denied such treatment, such as Black, Latino, and Indigenous and Native American persons, Asian Americans and Pacific Islanders and other persons of color; members of religious minorities; lesbian, gay, bisexual, transgender, and queer (LGBTQ+) persons; persons with disabilities; persons who live in rural areas; and persons otherwise adversely affected by persistent poverty or inequality.</a:t>
            </a:r>
          </a:p>
          <a:p>
            <a:endParaRPr lang="en-US" sz="2600" dirty="0"/>
          </a:p>
          <a:p>
            <a:pPr lvl="1"/>
            <a:endParaRPr lang="en-US" dirty="0"/>
          </a:p>
          <a:p>
            <a:pPr lvl="1"/>
            <a:endParaRPr lang="en-US" dirty="0"/>
          </a:p>
        </p:txBody>
      </p:sp>
    </p:spTree>
    <p:custDataLst>
      <p:tags r:id="rId1"/>
    </p:custDataLst>
    <p:extLst>
      <p:ext uri="{BB962C8B-B14F-4D97-AF65-F5344CB8AC3E}">
        <p14:creationId xmlns:p14="http://schemas.microsoft.com/office/powerpoint/2010/main" val="173052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12</a:t>
            </a:fld>
            <a:endParaRPr lang="en-US"/>
          </a:p>
        </p:txBody>
      </p:sp>
      <p:sp>
        <p:nvSpPr>
          <p:cNvPr id="3" name="Title 2"/>
          <p:cNvSpPr>
            <a:spLocks noGrp="1"/>
          </p:cNvSpPr>
          <p:nvPr>
            <p:ph type="title"/>
          </p:nvPr>
        </p:nvSpPr>
        <p:spPr/>
        <p:txBody>
          <a:bodyPr/>
          <a:lstStyle/>
          <a:p>
            <a:r>
              <a:rPr lang="en-US" dirty="0"/>
              <a:t>Definitions</a:t>
            </a:r>
          </a:p>
        </p:txBody>
      </p:sp>
      <p:sp>
        <p:nvSpPr>
          <p:cNvPr id="4" name="Content Placeholder 3"/>
          <p:cNvSpPr>
            <a:spLocks noGrp="1"/>
          </p:cNvSpPr>
          <p:nvPr>
            <p:ph idx="1"/>
          </p:nvPr>
        </p:nvSpPr>
        <p:spPr/>
        <p:txBody>
          <a:bodyPr/>
          <a:lstStyle/>
          <a:p>
            <a:r>
              <a:rPr lang="en-US" b="1" dirty="0"/>
              <a:t>Underserved Communities - </a:t>
            </a:r>
            <a:r>
              <a:rPr lang="en-US" dirty="0"/>
              <a:t> refers to populations sharing a particular characteristic, as well as geographic communities, that have been systematically denied a full opportunity to participate in aspects of economic, social, and civic life.</a:t>
            </a:r>
          </a:p>
        </p:txBody>
      </p:sp>
    </p:spTree>
    <p:extLst>
      <p:ext uri="{BB962C8B-B14F-4D97-AF65-F5344CB8AC3E}">
        <p14:creationId xmlns:p14="http://schemas.microsoft.com/office/powerpoint/2010/main" val="3007783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13</a:t>
            </a:fld>
            <a:endParaRPr lang="en-US" dirty="0"/>
          </a:p>
        </p:txBody>
      </p:sp>
      <p:sp>
        <p:nvSpPr>
          <p:cNvPr id="3" name="Title 2"/>
          <p:cNvSpPr>
            <a:spLocks noGrp="1"/>
          </p:cNvSpPr>
          <p:nvPr>
            <p:ph type="title"/>
          </p:nvPr>
        </p:nvSpPr>
        <p:spPr/>
        <p:txBody>
          <a:bodyPr/>
          <a:lstStyle/>
          <a:p>
            <a:r>
              <a:rPr lang="en-US" dirty="0"/>
              <a:t>Equity Work In Your Local Area/WIOA Youth Program</a:t>
            </a:r>
          </a:p>
        </p:txBody>
      </p:sp>
      <p:sp>
        <p:nvSpPr>
          <p:cNvPr id="4" name="Text Placeholder 3"/>
          <p:cNvSpPr>
            <a:spLocks noGrp="1"/>
          </p:cNvSpPr>
          <p:nvPr>
            <p:ph type="body" idx="14"/>
          </p:nvPr>
        </p:nvSpPr>
        <p:spPr/>
        <p:txBody>
          <a:bodyPr/>
          <a:lstStyle/>
          <a:p>
            <a:r>
              <a:rPr lang="en-US" dirty="0"/>
              <a:t>Where are you at as it relates to ensuring equity in your WIOA Youth program? </a:t>
            </a:r>
          </a:p>
        </p:txBody>
      </p:sp>
      <p:sp>
        <p:nvSpPr>
          <p:cNvPr id="5" name="Text Placeholder 4"/>
          <p:cNvSpPr>
            <a:spLocks noGrp="1"/>
          </p:cNvSpPr>
          <p:nvPr>
            <p:ph type="body" sz="quarter" idx="13"/>
          </p:nvPr>
        </p:nvSpPr>
        <p:spPr/>
        <p:txBody>
          <a:bodyPr/>
          <a:lstStyle/>
          <a:p>
            <a:r>
              <a:rPr lang="en-US" dirty="0"/>
              <a:t>Select the answer that best applies.</a:t>
            </a:r>
          </a:p>
        </p:txBody>
      </p:sp>
      <p:sp>
        <p:nvSpPr>
          <p:cNvPr id="6" name="Content Placeholder 5"/>
          <p:cNvSpPr>
            <a:spLocks noGrp="1"/>
          </p:cNvSpPr>
          <p:nvPr>
            <p:ph idx="1"/>
          </p:nvPr>
        </p:nvSpPr>
        <p:spPr>
          <a:xfrm>
            <a:off x="5786005" y="1137446"/>
            <a:ext cx="5925134" cy="5218903"/>
          </a:xfrm>
        </p:spPr>
        <p:txBody>
          <a:bodyPr>
            <a:normAutofit fontScale="92500"/>
          </a:bodyPr>
          <a:lstStyle/>
          <a:p>
            <a:r>
              <a:rPr lang="en-US" dirty="0"/>
              <a:t>We have been intentional and explicit about equity in our WIOA Youth program for years.</a:t>
            </a:r>
          </a:p>
          <a:p>
            <a:r>
              <a:rPr lang="en-US" dirty="0"/>
              <a:t>We’ve only recently (in the last year or so) begun to focus on equity in our program.  </a:t>
            </a:r>
          </a:p>
          <a:p>
            <a:r>
              <a:rPr lang="en-US" dirty="0"/>
              <a:t>We have not started our equity work but we have plans to this year.</a:t>
            </a:r>
          </a:p>
          <a:p>
            <a:r>
              <a:rPr lang="en-US" dirty="0"/>
              <a:t>We have not discussed equity as it relates to WIOA Youth programming.</a:t>
            </a:r>
          </a:p>
          <a:p>
            <a:r>
              <a:rPr lang="en-US" dirty="0"/>
              <a:t>No one uses the language of equity but I am pretty sure it is incorporated in how we do our work. </a:t>
            </a:r>
          </a:p>
        </p:txBody>
      </p:sp>
    </p:spTree>
    <p:extLst>
      <p:ext uri="{BB962C8B-B14F-4D97-AF65-F5344CB8AC3E}">
        <p14:creationId xmlns:p14="http://schemas.microsoft.com/office/powerpoint/2010/main" val="37567639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14</a:t>
            </a:fld>
            <a:endParaRPr lang="en-US" dirty="0"/>
          </a:p>
        </p:txBody>
      </p:sp>
      <p:sp>
        <p:nvSpPr>
          <p:cNvPr id="3" name="Title 2"/>
          <p:cNvSpPr>
            <a:spLocks noGrp="1"/>
          </p:cNvSpPr>
          <p:nvPr>
            <p:ph type="title"/>
          </p:nvPr>
        </p:nvSpPr>
        <p:spPr/>
        <p:txBody>
          <a:bodyPr/>
          <a:lstStyle/>
          <a:p>
            <a:r>
              <a:rPr lang="en-US" dirty="0"/>
              <a:t>Equity Work In Your WIOA Youth Programming </a:t>
            </a:r>
          </a:p>
        </p:txBody>
      </p:sp>
      <p:sp>
        <p:nvSpPr>
          <p:cNvPr id="4" name="Text Placeholder 3"/>
          <p:cNvSpPr>
            <a:spLocks noGrp="1"/>
          </p:cNvSpPr>
          <p:nvPr>
            <p:ph type="body" idx="14"/>
          </p:nvPr>
        </p:nvSpPr>
        <p:spPr/>
        <p:txBody>
          <a:bodyPr/>
          <a:lstStyle/>
          <a:p>
            <a:r>
              <a:rPr lang="en-US" dirty="0"/>
              <a:t>What parts of your programming integrate equity strategies?</a:t>
            </a:r>
          </a:p>
        </p:txBody>
      </p:sp>
      <p:sp>
        <p:nvSpPr>
          <p:cNvPr id="5" name="Text Placeholder 4"/>
          <p:cNvSpPr>
            <a:spLocks noGrp="1"/>
          </p:cNvSpPr>
          <p:nvPr>
            <p:ph type="body" sz="quarter" idx="13"/>
          </p:nvPr>
        </p:nvSpPr>
        <p:spPr/>
        <p:txBody>
          <a:bodyPr/>
          <a:lstStyle/>
          <a:p>
            <a:r>
              <a:rPr lang="en-US" dirty="0"/>
              <a:t>Select all that apply</a:t>
            </a:r>
          </a:p>
        </p:txBody>
      </p:sp>
      <p:sp>
        <p:nvSpPr>
          <p:cNvPr id="6" name="Content Placeholder 5"/>
          <p:cNvSpPr>
            <a:spLocks noGrp="1"/>
          </p:cNvSpPr>
          <p:nvPr>
            <p:ph idx="1"/>
          </p:nvPr>
        </p:nvSpPr>
        <p:spPr>
          <a:xfrm>
            <a:off x="5786005" y="1137446"/>
            <a:ext cx="5925134" cy="5218903"/>
          </a:xfrm>
        </p:spPr>
        <p:txBody>
          <a:bodyPr>
            <a:normAutofit/>
          </a:bodyPr>
          <a:lstStyle/>
          <a:p>
            <a:r>
              <a:rPr lang="en-US" dirty="0"/>
              <a:t>Outreach/Recruitment</a:t>
            </a:r>
          </a:p>
          <a:p>
            <a:r>
              <a:rPr lang="en-US" dirty="0"/>
              <a:t>Service Delivery</a:t>
            </a:r>
          </a:p>
          <a:p>
            <a:r>
              <a:rPr lang="en-US" dirty="0"/>
              <a:t>Youth Leadership Opportunities/Youth Voice</a:t>
            </a:r>
          </a:p>
          <a:p>
            <a:r>
              <a:rPr lang="en-US" dirty="0"/>
              <a:t>Staff Development/Training</a:t>
            </a:r>
          </a:p>
          <a:p>
            <a:r>
              <a:rPr lang="en-US" dirty="0"/>
              <a:t>Nothing at this time</a:t>
            </a:r>
          </a:p>
          <a:p>
            <a:r>
              <a:rPr lang="en-US" dirty="0"/>
              <a:t>Other strategies</a:t>
            </a:r>
          </a:p>
        </p:txBody>
      </p:sp>
    </p:spTree>
    <p:extLst>
      <p:ext uri="{BB962C8B-B14F-4D97-AF65-F5344CB8AC3E}">
        <p14:creationId xmlns:p14="http://schemas.microsoft.com/office/powerpoint/2010/main" val="24253073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15</a:t>
            </a:fld>
            <a:endParaRPr lang="en-US" dirty="0"/>
          </a:p>
        </p:txBody>
      </p:sp>
      <p:sp>
        <p:nvSpPr>
          <p:cNvPr id="3" name="Title 2"/>
          <p:cNvSpPr>
            <a:spLocks noGrp="1"/>
          </p:cNvSpPr>
          <p:nvPr>
            <p:ph type="title"/>
          </p:nvPr>
        </p:nvSpPr>
        <p:spPr>
          <a:xfrm>
            <a:off x="800100" y="1366541"/>
            <a:ext cx="6553200" cy="2357891"/>
          </a:xfrm>
        </p:spPr>
        <p:txBody>
          <a:bodyPr>
            <a:normAutofit/>
          </a:bodyPr>
          <a:lstStyle/>
          <a:p>
            <a:r>
              <a:rPr lang="en-US" dirty="0"/>
              <a:t>Who Do We Serve? </a:t>
            </a:r>
          </a:p>
        </p:txBody>
      </p:sp>
      <p:sp>
        <p:nvSpPr>
          <p:cNvPr id="4" name="Text Placeholder 3"/>
          <p:cNvSpPr>
            <a:spLocks noGrp="1"/>
          </p:cNvSpPr>
          <p:nvPr>
            <p:ph type="body" idx="1"/>
          </p:nvPr>
        </p:nvSpPr>
        <p:spPr/>
        <p:txBody>
          <a:bodyPr/>
          <a:lstStyle/>
          <a:p>
            <a:r>
              <a:rPr lang="en-US" dirty="0"/>
              <a:t>Demographic Data Analysis</a:t>
            </a:r>
          </a:p>
        </p:txBody>
      </p:sp>
    </p:spTree>
    <p:extLst>
      <p:ext uri="{BB962C8B-B14F-4D97-AF65-F5344CB8AC3E}">
        <p14:creationId xmlns:p14="http://schemas.microsoft.com/office/powerpoint/2010/main" val="1299882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16</a:t>
            </a:fld>
            <a:endParaRPr lang="en-US"/>
          </a:p>
        </p:txBody>
      </p:sp>
      <p:sp>
        <p:nvSpPr>
          <p:cNvPr id="3" name="Title 2"/>
          <p:cNvSpPr>
            <a:spLocks noGrp="1"/>
          </p:cNvSpPr>
          <p:nvPr>
            <p:ph type="title"/>
          </p:nvPr>
        </p:nvSpPr>
        <p:spPr/>
        <p:txBody>
          <a:bodyPr>
            <a:normAutofit/>
          </a:bodyPr>
          <a:lstStyle/>
          <a:p>
            <a:r>
              <a:rPr lang="en-US" dirty="0"/>
              <a:t>WIOA Youth Eligibility/Target Population </a:t>
            </a:r>
          </a:p>
        </p:txBody>
      </p:sp>
      <p:sp>
        <p:nvSpPr>
          <p:cNvPr id="4" name="Content Placeholder 3"/>
          <p:cNvSpPr>
            <a:spLocks noGrp="1"/>
          </p:cNvSpPr>
          <p:nvPr>
            <p:ph sz="half" idx="1"/>
          </p:nvPr>
        </p:nvSpPr>
        <p:spPr>
          <a:xfrm>
            <a:off x="838200" y="1161144"/>
            <a:ext cx="9677400" cy="5015820"/>
          </a:xfrm>
        </p:spPr>
        <p:txBody>
          <a:bodyPr/>
          <a:lstStyle/>
          <a:p>
            <a:r>
              <a:rPr lang="en-US" sz="3200" dirty="0"/>
              <a:t>Eligibility criteria are low-income in-school youth and out-of-school youth with barriers to employment: basic skills deficient or English language learner; justice system involved; homeless, runaway, or foster care; pregnant or parenting; and with disability. (WIOA Sec. 129)</a:t>
            </a:r>
          </a:p>
          <a:p>
            <a:endParaRPr lang="en-US" dirty="0"/>
          </a:p>
        </p:txBody>
      </p:sp>
    </p:spTree>
    <p:extLst>
      <p:ext uri="{BB962C8B-B14F-4D97-AF65-F5344CB8AC3E}">
        <p14:creationId xmlns:p14="http://schemas.microsoft.com/office/powerpoint/2010/main" val="3243804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17</a:t>
            </a:fld>
            <a:endParaRPr lang="en-US"/>
          </a:p>
        </p:txBody>
      </p:sp>
      <p:pic>
        <p:nvPicPr>
          <p:cNvPr id="5" name="Picture 4" descr="Chart, bar chart, funnel chart&#10;&#10;Description automatically generated">
            <a:extLst>
              <a:ext uri="{FF2B5EF4-FFF2-40B4-BE49-F238E27FC236}">
                <a16:creationId xmlns:a16="http://schemas.microsoft.com/office/drawing/2014/main" id="{1F5E7C50-97BE-4E4C-929A-6CB5758CB58D}"/>
              </a:ext>
            </a:extLst>
          </p:cNvPr>
          <p:cNvPicPr/>
          <p:nvPr/>
        </p:nvPicPr>
        <p:blipFill>
          <a:blip r:embed="rId3"/>
          <a:stretch>
            <a:fillRect/>
          </a:stretch>
        </p:blipFill>
        <p:spPr>
          <a:xfrm>
            <a:off x="1209368" y="324465"/>
            <a:ext cx="9999406" cy="6031885"/>
          </a:xfrm>
          <a:prstGeom prst="rect">
            <a:avLst/>
          </a:prstGeom>
        </p:spPr>
      </p:pic>
    </p:spTree>
    <p:extLst>
      <p:ext uri="{BB962C8B-B14F-4D97-AF65-F5344CB8AC3E}">
        <p14:creationId xmlns:p14="http://schemas.microsoft.com/office/powerpoint/2010/main" val="1340202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18</a:t>
            </a:fld>
            <a:endParaRPr lang="en-US"/>
          </a:p>
        </p:txBody>
      </p:sp>
      <p:pic>
        <p:nvPicPr>
          <p:cNvPr id="5" name="Picture 4">
            <a:extLst>
              <a:ext uri="{FF2B5EF4-FFF2-40B4-BE49-F238E27FC236}">
                <a16:creationId xmlns:a16="http://schemas.microsoft.com/office/drawing/2014/main" id="{E4A256A3-796A-4CE0-8DC8-56D0292B3BCF}"/>
              </a:ext>
            </a:extLst>
          </p:cNvPr>
          <p:cNvPicPr>
            <a:picLocks noChangeAspect="1"/>
          </p:cNvPicPr>
          <p:nvPr/>
        </p:nvPicPr>
        <p:blipFill>
          <a:blip r:embed="rId3"/>
          <a:stretch>
            <a:fillRect/>
          </a:stretch>
        </p:blipFill>
        <p:spPr>
          <a:xfrm>
            <a:off x="232546" y="0"/>
            <a:ext cx="11726907" cy="6858000"/>
          </a:xfrm>
          <a:prstGeom prst="rect">
            <a:avLst/>
          </a:prstGeom>
        </p:spPr>
      </p:pic>
    </p:spTree>
    <p:extLst>
      <p:ext uri="{BB962C8B-B14F-4D97-AF65-F5344CB8AC3E}">
        <p14:creationId xmlns:p14="http://schemas.microsoft.com/office/powerpoint/2010/main" val="2935753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19</a:t>
            </a:fld>
            <a:endParaRPr lang="en-US"/>
          </a:p>
        </p:txBody>
      </p:sp>
      <p:pic>
        <p:nvPicPr>
          <p:cNvPr id="5" name="Picture 4" descr="Chart, bar chart&#10;&#10;Description automatically generated"/>
          <p:cNvPicPr/>
          <p:nvPr/>
        </p:nvPicPr>
        <p:blipFill>
          <a:blip r:embed="rId3"/>
          <a:stretch>
            <a:fillRect/>
          </a:stretch>
        </p:blipFill>
        <p:spPr>
          <a:xfrm>
            <a:off x="3582444" y="75021"/>
            <a:ext cx="5862180" cy="6583823"/>
          </a:xfrm>
          <a:prstGeom prst="rect">
            <a:avLst/>
          </a:prstGeom>
        </p:spPr>
      </p:pic>
    </p:spTree>
    <p:extLst>
      <p:ext uri="{BB962C8B-B14F-4D97-AF65-F5344CB8AC3E}">
        <p14:creationId xmlns:p14="http://schemas.microsoft.com/office/powerpoint/2010/main" val="288905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2</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
        <p:nvSpPr>
          <p:cNvPr id="8" name="Text Placeholder 7">
            <a:extLst>
              <a:ext uri="{FF2B5EF4-FFF2-40B4-BE49-F238E27FC236}">
                <a16:creationId xmlns:a16="http://schemas.microsoft.com/office/drawing/2014/main" id="{DB60730D-C5B5-43CB-9BC0-5768ED578A47}"/>
              </a:ext>
            </a:extLst>
          </p:cNvPr>
          <p:cNvSpPr>
            <a:spLocks noGrp="1"/>
          </p:cNvSpPr>
          <p:nvPr>
            <p:ph type="body" idx="14"/>
          </p:nvPr>
        </p:nvSpPr>
        <p:spPr/>
        <p:txBody>
          <a:bodyPr/>
          <a:lstStyle/>
          <a:p>
            <a:endParaRPr lang="en-US"/>
          </a:p>
        </p:txBody>
      </p:sp>
    </p:spTree>
    <p:extLst>
      <p:ext uri="{BB962C8B-B14F-4D97-AF65-F5344CB8AC3E}">
        <p14:creationId xmlns:p14="http://schemas.microsoft.com/office/powerpoint/2010/main" val="3263777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20</a:t>
            </a:fld>
            <a:endParaRPr lang="en-US"/>
          </a:p>
        </p:txBody>
      </p:sp>
      <p:sp>
        <p:nvSpPr>
          <p:cNvPr id="3" name="Title 2"/>
          <p:cNvSpPr>
            <a:spLocks noGrp="1"/>
          </p:cNvSpPr>
          <p:nvPr>
            <p:ph type="title"/>
          </p:nvPr>
        </p:nvSpPr>
        <p:spPr/>
        <p:txBody>
          <a:bodyPr/>
          <a:lstStyle/>
          <a:p>
            <a:r>
              <a:rPr lang="en-US" dirty="0"/>
              <a:t>Data as a Tool to Help Advance Equity! </a:t>
            </a:r>
          </a:p>
        </p:txBody>
      </p:sp>
      <p:sp>
        <p:nvSpPr>
          <p:cNvPr id="4" name="Content Placeholder 3"/>
          <p:cNvSpPr>
            <a:spLocks noGrp="1"/>
          </p:cNvSpPr>
          <p:nvPr>
            <p:ph idx="1"/>
          </p:nvPr>
        </p:nvSpPr>
        <p:spPr/>
        <p:txBody>
          <a:bodyPr/>
          <a:lstStyle/>
          <a:p>
            <a:r>
              <a:rPr lang="en-US" dirty="0"/>
              <a:t>Important Data Questions to Consider to Meet Equity Goals</a:t>
            </a:r>
          </a:p>
          <a:p>
            <a:pPr lvl="1"/>
            <a:r>
              <a:rPr lang="en-US" dirty="0"/>
              <a:t>Are you serving who you are intending to serve? </a:t>
            </a:r>
          </a:p>
          <a:p>
            <a:pPr lvl="1"/>
            <a:r>
              <a:rPr lang="en-US" dirty="0"/>
              <a:t>Are there data points that surprise you? </a:t>
            </a:r>
          </a:p>
          <a:p>
            <a:pPr lvl="1"/>
            <a:r>
              <a:rPr lang="en-US" dirty="0"/>
              <a:t>Are there populations that you thought you were serving but the data shows otherwise? </a:t>
            </a:r>
          </a:p>
          <a:p>
            <a:pPr lvl="1"/>
            <a:r>
              <a:rPr lang="en-US" dirty="0"/>
              <a:t>What does the data show when you look at performance outcomes by specific groups? And what questions does that raise? </a:t>
            </a:r>
          </a:p>
          <a:p>
            <a:pPr lvl="1"/>
            <a:r>
              <a:rPr lang="en-US" dirty="0"/>
              <a:t>Do you have the right/adequate data to answer all your questions? </a:t>
            </a:r>
          </a:p>
          <a:p>
            <a:pPr lvl="1"/>
            <a:r>
              <a:rPr lang="en-US" dirty="0"/>
              <a:t>And other important data questions to consider!</a:t>
            </a:r>
          </a:p>
          <a:p>
            <a:pPr marL="0" indent="0">
              <a:buNone/>
            </a:pPr>
            <a:endParaRPr lang="en-US" dirty="0"/>
          </a:p>
        </p:txBody>
      </p:sp>
    </p:spTree>
    <p:extLst>
      <p:ext uri="{BB962C8B-B14F-4D97-AF65-F5344CB8AC3E}">
        <p14:creationId xmlns:p14="http://schemas.microsoft.com/office/powerpoint/2010/main" val="4160856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21</a:t>
            </a:fld>
            <a:endParaRPr lang="en-US" dirty="0"/>
          </a:p>
        </p:txBody>
      </p:sp>
      <p:sp>
        <p:nvSpPr>
          <p:cNvPr id="3" name="Title 2"/>
          <p:cNvSpPr>
            <a:spLocks noGrp="1"/>
          </p:cNvSpPr>
          <p:nvPr>
            <p:ph type="title"/>
          </p:nvPr>
        </p:nvSpPr>
        <p:spPr/>
        <p:txBody>
          <a:bodyPr/>
          <a:lstStyle/>
          <a:p>
            <a:r>
              <a:rPr lang="en-US" dirty="0"/>
              <a:t>Equity in WIOA Youth Programs</a:t>
            </a:r>
          </a:p>
        </p:txBody>
      </p:sp>
      <p:sp>
        <p:nvSpPr>
          <p:cNvPr id="4" name="Text Placeholder 3"/>
          <p:cNvSpPr>
            <a:spLocks noGrp="1"/>
          </p:cNvSpPr>
          <p:nvPr>
            <p:ph type="body" idx="1"/>
          </p:nvPr>
        </p:nvSpPr>
        <p:spPr/>
        <p:txBody>
          <a:bodyPr>
            <a:normAutofit/>
          </a:bodyPr>
          <a:lstStyle/>
          <a:p>
            <a:r>
              <a:rPr lang="en-US" dirty="0"/>
              <a:t>What does this look like in your local area?</a:t>
            </a:r>
          </a:p>
          <a:p>
            <a:r>
              <a:rPr lang="en-US" dirty="0"/>
              <a:t>What could this look like in your local area?</a:t>
            </a:r>
          </a:p>
        </p:txBody>
      </p:sp>
    </p:spTree>
    <p:extLst>
      <p:ext uri="{BB962C8B-B14F-4D97-AF65-F5344CB8AC3E}">
        <p14:creationId xmlns:p14="http://schemas.microsoft.com/office/powerpoint/2010/main" val="17269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22</a:t>
            </a:fld>
            <a:endParaRPr lang="en-US"/>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05866" y="1289317"/>
            <a:ext cx="10515600" cy="4174782"/>
          </a:xfrm>
        </p:spPr>
        <p:txBody>
          <a:bodyPr/>
          <a:lstStyle/>
          <a:p>
            <a:pPr>
              <a:lnSpc>
                <a:spcPct val="100000"/>
              </a:lnSpc>
            </a:pPr>
            <a:r>
              <a:rPr lang="en-US" sz="3600" dirty="0"/>
              <a:t>Recruitment and Retention</a:t>
            </a:r>
          </a:p>
          <a:p>
            <a:pPr>
              <a:lnSpc>
                <a:spcPct val="100000"/>
              </a:lnSpc>
            </a:pPr>
            <a:r>
              <a:rPr lang="en-US" sz="3600" dirty="0"/>
              <a:t>Youth Voice/Decision making/Leadership Development</a:t>
            </a:r>
          </a:p>
          <a:p>
            <a:pPr>
              <a:lnSpc>
                <a:spcPct val="100000"/>
              </a:lnSpc>
            </a:pPr>
            <a:r>
              <a:rPr lang="en-US" sz="3600" dirty="0"/>
              <a:t>Work Experience and Employment </a:t>
            </a:r>
          </a:p>
          <a:p>
            <a:pPr>
              <a:lnSpc>
                <a:spcPct val="100000"/>
              </a:lnSpc>
            </a:pPr>
            <a:r>
              <a:rPr lang="en-US" sz="3600" dirty="0"/>
              <a:t>Target Populations and Partnerships</a:t>
            </a:r>
          </a:p>
          <a:p>
            <a:pPr>
              <a:lnSpc>
                <a:spcPct val="100000"/>
              </a:lnSpc>
            </a:pPr>
            <a:endParaRPr lang="en-US" sz="3600" dirty="0"/>
          </a:p>
          <a:p>
            <a:pPr marL="457200" lvl="1" indent="0">
              <a:buNone/>
            </a:pPr>
            <a:endParaRPr lang="en-US" sz="2400" dirty="0"/>
          </a:p>
          <a:p>
            <a:pPr lvl="1"/>
            <a:endParaRPr lang="en-US" dirty="0"/>
          </a:p>
        </p:txBody>
      </p:sp>
      <p:sp>
        <p:nvSpPr>
          <p:cNvPr id="2" name="Title 1"/>
          <p:cNvSpPr>
            <a:spLocks noGrp="1"/>
          </p:cNvSpPr>
          <p:nvPr>
            <p:ph type="title"/>
          </p:nvPr>
        </p:nvSpPr>
        <p:spPr>
          <a:xfrm>
            <a:off x="805866" y="81953"/>
            <a:ext cx="11081334" cy="714895"/>
          </a:xfrm>
        </p:spPr>
        <p:txBody>
          <a:bodyPr>
            <a:noAutofit/>
          </a:bodyPr>
          <a:lstStyle/>
          <a:p>
            <a:br>
              <a:rPr lang="en-US" sz="3600" dirty="0"/>
            </a:br>
            <a:r>
              <a:rPr lang="en-US" sz="3600" dirty="0"/>
              <a:t>How to Incorporate Equity in Programming</a:t>
            </a:r>
            <a:br>
              <a:rPr lang="en-US" sz="3600" dirty="0"/>
            </a:br>
            <a:endParaRPr lang="en-US" sz="3600" dirty="0"/>
          </a:p>
        </p:txBody>
      </p:sp>
      <p:sp>
        <p:nvSpPr>
          <p:cNvPr id="3" name="TextBox 2"/>
          <p:cNvSpPr txBox="1"/>
          <p:nvPr/>
        </p:nvSpPr>
        <p:spPr>
          <a:xfrm>
            <a:off x="8441473" y="2991823"/>
            <a:ext cx="3187283" cy="58477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3200" dirty="0">
                <a:solidFill>
                  <a:srgbClr val="FF0000"/>
                </a:solidFill>
              </a:rPr>
              <a:t>Type into the chat</a:t>
            </a:r>
          </a:p>
        </p:txBody>
      </p:sp>
    </p:spTree>
    <p:custDataLst>
      <p:tags r:id="rId1"/>
    </p:custDataLst>
    <p:extLst>
      <p:ext uri="{BB962C8B-B14F-4D97-AF65-F5344CB8AC3E}">
        <p14:creationId xmlns:p14="http://schemas.microsoft.com/office/powerpoint/2010/main" val="177396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23</a:t>
            </a:fld>
            <a:endParaRPr lang="en-US"/>
          </a:p>
        </p:txBody>
      </p:sp>
      <p:sp>
        <p:nvSpPr>
          <p:cNvPr id="3" name="Title 2"/>
          <p:cNvSpPr>
            <a:spLocks noGrp="1"/>
          </p:cNvSpPr>
          <p:nvPr>
            <p:ph type="title"/>
          </p:nvPr>
        </p:nvSpPr>
        <p:spPr/>
        <p:txBody>
          <a:bodyPr/>
          <a:lstStyle/>
          <a:p>
            <a:r>
              <a:rPr lang="en-US" dirty="0"/>
              <a:t>TA Resources to Help Meet Equity Goals</a:t>
            </a:r>
          </a:p>
        </p:txBody>
      </p:sp>
      <p:sp>
        <p:nvSpPr>
          <p:cNvPr id="4" name="Content Placeholder 3"/>
          <p:cNvSpPr>
            <a:spLocks noGrp="1"/>
          </p:cNvSpPr>
          <p:nvPr>
            <p:ph idx="1"/>
          </p:nvPr>
        </p:nvSpPr>
        <p:spPr/>
        <p:txBody>
          <a:bodyPr>
            <a:normAutofit fontScale="92500" lnSpcReduction="10000"/>
          </a:bodyPr>
          <a:lstStyle/>
          <a:p>
            <a:pPr lvl="1"/>
            <a:r>
              <a:rPr lang="en-US" dirty="0">
                <a:hlinkClick r:id="rId3"/>
              </a:rPr>
              <a:t>Recruitment and Retention</a:t>
            </a:r>
            <a:endParaRPr lang="en-US" dirty="0"/>
          </a:p>
          <a:p>
            <a:pPr lvl="1"/>
            <a:r>
              <a:rPr lang="en-US" dirty="0">
                <a:hlinkClick r:id="rId4"/>
              </a:rPr>
              <a:t>Sample Youth Individual Service Strategy (ISS) from the Employment and Training Administration</a:t>
            </a:r>
            <a:endParaRPr lang="en-US" dirty="0"/>
          </a:p>
          <a:p>
            <a:pPr lvl="1"/>
            <a:r>
              <a:rPr lang="en-US" dirty="0">
                <a:hlinkClick r:id="rId5"/>
              </a:rPr>
              <a:t>Strategies and Considerations: A Brief on Youth Assessments</a:t>
            </a:r>
            <a:endParaRPr lang="en-US" dirty="0"/>
          </a:p>
          <a:p>
            <a:pPr lvl="1"/>
            <a:r>
              <a:rPr lang="en-US" u="sng" dirty="0">
                <a:solidFill>
                  <a:srgbClr val="FF0000"/>
                </a:solidFill>
                <a:hlinkClick r:id="rId6">
                  <a:extLst>
                    <a:ext uri="{A12FA001-AC4F-418D-AE19-62706E023703}">
                      <ahyp:hlinkClr xmlns:ahyp="http://schemas.microsoft.com/office/drawing/2018/hyperlinkcolor" val="tx"/>
                    </a:ext>
                  </a:extLst>
                </a:hlinkClick>
              </a:rPr>
              <a:t>Civic Engagement for Leadership Development</a:t>
            </a:r>
            <a:r>
              <a:rPr lang="en-US" u="sng" dirty="0">
                <a:solidFill>
                  <a:srgbClr val="FF0000"/>
                </a:solidFill>
              </a:rPr>
              <a:t> - NEW</a:t>
            </a:r>
            <a:endParaRPr lang="en-US" u="sng" dirty="0">
              <a:solidFill>
                <a:srgbClr val="FF0000"/>
              </a:solidFill>
              <a:hlinkClick r:id="rId7">
                <a:extLst>
                  <a:ext uri="{A12FA001-AC4F-418D-AE19-62706E023703}">
                    <ahyp:hlinkClr xmlns:ahyp="http://schemas.microsoft.com/office/drawing/2018/hyperlinkcolor" val="tx"/>
                  </a:ext>
                </a:extLst>
              </a:hlinkClick>
            </a:endParaRPr>
          </a:p>
          <a:p>
            <a:pPr lvl="1"/>
            <a:r>
              <a:rPr lang="en-US" u="sng" dirty="0">
                <a:solidFill>
                  <a:srgbClr val="005A7C"/>
                </a:solidFill>
                <a:hlinkClick r:id="rId7">
                  <a:extLst>
                    <a:ext uri="{A12FA001-AC4F-418D-AE19-62706E023703}">
                      <ahyp:hlinkClr xmlns:ahyp="http://schemas.microsoft.com/office/drawing/2018/hyperlinkcolor" val="tx"/>
                    </a:ext>
                  </a:extLst>
                </a:hlinkClick>
              </a:rPr>
              <a:t>Work Experiences for Youth Videos</a:t>
            </a:r>
            <a:endParaRPr lang="en-US" u="sng" dirty="0"/>
          </a:p>
          <a:p>
            <a:pPr lvl="1"/>
            <a:r>
              <a:rPr lang="en-US" dirty="0">
                <a:hlinkClick r:id="rId8"/>
              </a:rPr>
              <a:t>Work Experiences for Youth: Covid-19 Adaptations</a:t>
            </a:r>
            <a:endParaRPr lang="en-US" dirty="0"/>
          </a:p>
          <a:p>
            <a:pPr lvl="1"/>
            <a:r>
              <a:rPr lang="en-US" u="sng" dirty="0">
                <a:hlinkClick r:id="rId9"/>
              </a:rPr>
              <a:t>Summer-at-a-Glance: Building Workforce Opportunities for Youth During Challenging Times</a:t>
            </a:r>
            <a:endParaRPr lang="en-US" u="sng" dirty="0"/>
          </a:p>
          <a:p>
            <a:pPr lvl="1"/>
            <a:r>
              <a:rPr lang="en-US" u="sng" dirty="0">
                <a:hlinkClick r:id="rId10"/>
              </a:rPr>
              <a:t>Strategies WIOA Youth Programs Can Use When Serving Court-Involved Youth</a:t>
            </a:r>
            <a:endParaRPr lang="en-US" dirty="0"/>
          </a:p>
          <a:p>
            <a:pPr lvl="1"/>
            <a:r>
              <a:rPr lang="en-US" u="sng" dirty="0" err="1">
                <a:hlinkClick r:id="rId11"/>
              </a:rPr>
              <a:t>Tipsheet</a:t>
            </a:r>
            <a:r>
              <a:rPr lang="en-US" u="sng" dirty="0">
                <a:hlinkClick r:id="rId11"/>
              </a:rPr>
              <a:t>: Providing Employment Services to Homeless and Runaway Youth</a:t>
            </a:r>
            <a:endParaRPr lang="en-US" u="sng" dirty="0"/>
          </a:p>
          <a:p>
            <a:pPr lvl="1"/>
            <a:r>
              <a:rPr lang="en-US" u="sng" dirty="0">
                <a:hlinkClick r:id="rId12"/>
              </a:rPr>
              <a:t>Collaboration Opportunities: WIOA Youth Programs and Apprenticeship</a:t>
            </a:r>
            <a:endParaRPr lang="en-US" dirty="0"/>
          </a:p>
          <a:p>
            <a:pPr lvl="1"/>
            <a:r>
              <a:rPr lang="en-US" u="sng" dirty="0">
                <a:hlinkClick r:id="rId13"/>
              </a:rPr>
              <a:t>Collaboration Opportunities: Youth Entrepreneurship</a:t>
            </a:r>
            <a:endParaRPr lang="en-US" dirty="0"/>
          </a:p>
          <a:p>
            <a:endParaRPr lang="en-US" dirty="0"/>
          </a:p>
          <a:p>
            <a:endParaRPr lang="en-US" dirty="0"/>
          </a:p>
        </p:txBody>
      </p:sp>
    </p:spTree>
    <p:extLst>
      <p:ext uri="{BB962C8B-B14F-4D97-AF65-F5344CB8AC3E}">
        <p14:creationId xmlns:p14="http://schemas.microsoft.com/office/powerpoint/2010/main" val="1205079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24</a:t>
            </a:fld>
            <a:endParaRPr lang="en-US" dirty="0"/>
          </a:p>
        </p:txBody>
      </p:sp>
      <p:sp>
        <p:nvSpPr>
          <p:cNvPr id="3" name="Title 2"/>
          <p:cNvSpPr>
            <a:spLocks noGrp="1"/>
          </p:cNvSpPr>
          <p:nvPr>
            <p:ph type="title"/>
          </p:nvPr>
        </p:nvSpPr>
        <p:spPr/>
        <p:txBody>
          <a:bodyPr/>
          <a:lstStyle/>
          <a:p>
            <a:r>
              <a:rPr lang="en-US" dirty="0"/>
              <a:t>What TA is Needed Now to Help Advance Equity in WIOA Youth programming?</a:t>
            </a:r>
          </a:p>
        </p:txBody>
      </p:sp>
      <p:sp>
        <p:nvSpPr>
          <p:cNvPr id="4" name="Text Placeholder 3"/>
          <p:cNvSpPr>
            <a:spLocks noGrp="1"/>
          </p:cNvSpPr>
          <p:nvPr>
            <p:ph type="body" idx="1"/>
          </p:nvPr>
        </p:nvSpPr>
        <p:spPr/>
        <p:txBody>
          <a:bodyPr/>
          <a:lstStyle/>
          <a:p>
            <a:r>
              <a:rPr lang="en-US" dirty="0"/>
              <a:t>We want to hear from you</a:t>
            </a:r>
          </a:p>
        </p:txBody>
      </p:sp>
    </p:spTree>
    <p:extLst>
      <p:ext uri="{BB962C8B-B14F-4D97-AF65-F5344CB8AC3E}">
        <p14:creationId xmlns:p14="http://schemas.microsoft.com/office/powerpoint/2010/main" val="2514757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25</a:t>
            </a:fld>
            <a:endParaRPr lang="en-US" dirty="0"/>
          </a:p>
        </p:txBody>
      </p:sp>
      <p:sp>
        <p:nvSpPr>
          <p:cNvPr id="3" name="Title 2"/>
          <p:cNvSpPr>
            <a:spLocks noGrp="1"/>
          </p:cNvSpPr>
          <p:nvPr>
            <p:ph type="title"/>
          </p:nvPr>
        </p:nvSpPr>
        <p:spPr/>
        <p:txBody>
          <a:bodyPr/>
          <a:lstStyle/>
          <a:p>
            <a:r>
              <a:rPr lang="en-US" dirty="0"/>
              <a:t>Technical Assistance Needs</a:t>
            </a:r>
          </a:p>
        </p:txBody>
      </p:sp>
      <p:sp>
        <p:nvSpPr>
          <p:cNvPr id="4" name="Text Placeholder 3"/>
          <p:cNvSpPr>
            <a:spLocks noGrp="1"/>
          </p:cNvSpPr>
          <p:nvPr>
            <p:ph type="body" idx="14"/>
          </p:nvPr>
        </p:nvSpPr>
        <p:spPr/>
        <p:txBody>
          <a:bodyPr>
            <a:normAutofit/>
          </a:bodyPr>
          <a:lstStyle/>
          <a:p>
            <a:r>
              <a:rPr lang="en-US" sz="3600" dirty="0"/>
              <a:t>What are some of your current TA needs, using an equity lens? </a:t>
            </a:r>
          </a:p>
        </p:txBody>
      </p:sp>
      <p:sp>
        <p:nvSpPr>
          <p:cNvPr id="6" name="Content Placeholder 5"/>
          <p:cNvSpPr>
            <a:spLocks noGrp="1"/>
          </p:cNvSpPr>
          <p:nvPr>
            <p:ph idx="1"/>
          </p:nvPr>
        </p:nvSpPr>
        <p:spPr>
          <a:xfrm>
            <a:off x="5786005" y="1549534"/>
            <a:ext cx="5925134" cy="4089874"/>
          </a:xfrm>
        </p:spPr>
        <p:txBody>
          <a:bodyPr>
            <a:normAutofit fontScale="92500"/>
          </a:bodyPr>
          <a:lstStyle/>
          <a:p>
            <a:r>
              <a:rPr lang="en-US" dirty="0"/>
              <a:t>Outreach and Recruitment (type in details)</a:t>
            </a:r>
          </a:p>
          <a:p>
            <a:r>
              <a:rPr lang="en-US" dirty="0"/>
              <a:t>Program Design (type in details)</a:t>
            </a:r>
          </a:p>
          <a:p>
            <a:r>
              <a:rPr lang="en-US" dirty="0"/>
              <a:t>Program Elements (type in which ones)</a:t>
            </a:r>
          </a:p>
          <a:p>
            <a:r>
              <a:rPr lang="en-US" dirty="0"/>
              <a:t>Mental Health (type in details)</a:t>
            </a:r>
          </a:p>
          <a:p>
            <a:r>
              <a:rPr lang="en-US" dirty="0"/>
              <a:t>Partnerships (type in details)</a:t>
            </a:r>
          </a:p>
          <a:p>
            <a:r>
              <a:rPr lang="en-US" dirty="0"/>
              <a:t>Others (type in details)</a:t>
            </a:r>
          </a:p>
          <a:p>
            <a:endParaRPr lang="en-US" dirty="0"/>
          </a:p>
        </p:txBody>
      </p:sp>
      <p:sp>
        <p:nvSpPr>
          <p:cNvPr id="7" name="Text Placeholder 6"/>
          <p:cNvSpPr txBox="1">
            <a:spLocks noGrp="1"/>
          </p:cNvSpPr>
          <p:nvPr>
            <p:ph type="body" sz="quarter" idx="13"/>
          </p:nvPr>
        </p:nvSpPr>
        <p:spPr>
          <a:xfrm>
            <a:off x="806450" y="5060950"/>
            <a:ext cx="4624388" cy="11557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3200" dirty="0">
                <a:solidFill>
                  <a:srgbClr val="FF0000"/>
                </a:solidFill>
              </a:rPr>
              <a:t>Type into the chat</a:t>
            </a:r>
          </a:p>
        </p:txBody>
      </p:sp>
    </p:spTree>
    <p:extLst>
      <p:ext uri="{BB962C8B-B14F-4D97-AF65-F5344CB8AC3E}">
        <p14:creationId xmlns:p14="http://schemas.microsoft.com/office/powerpoint/2010/main" val="1827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158B7785-F6D6-45F8-833E-07BD84680091}" type="slidenum">
              <a:rPr lang="en-US" smtClean="0"/>
              <a:t>26</a:t>
            </a:fld>
            <a:endParaRPr lang="en-US"/>
          </a:p>
        </p:txBody>
      </p:sp>
      <p:sp>
        <p:nvSpPr>
          <p:cNvPr id="3" name="Title 2"/>
          <p:cNvSpPr>
            <a:spLocks noGrp="1"/>
          </p:cNvSpPr>
          <p:nvPr>
            <p:ph type="title"/>
            <p:custDataLst>
              <p:tags r:id="rId3"/>
            </p:custDataLst>
          </p:nvPr>
        </p:nvSpPr>
        <p:spPr/>
        <p:txBody>
          <a:bodyPr/>
          <a:lstStyle/>
          <a:p>
            <a:r>
              <a:rPr lang="en-US"/>
              <a:t>Technical Assistance Needs</a:t>
            </a:r>
          </a:p>
        </p:txBody>
      </p:sp>
      <p:sp>
        <p:nvSpPr>
          <p:cNvPr id="4" name="Text Placeholder 3"/>
          <p:cNvSpPr>
            <a:spLocks noGrp="1"/>
          </p:cNvSpPr>
          <p:nvPr>
            <p:ph type="body" idx="14"/>
            <p:custDataLst>
              <p:tags r:id="rId4"/>
            </p:custDataLst>
          </p:nvPr>
        </p:nvSpPr>
        <p:spPr>
          <a:xfrm>
            <a:off x="805866" y="1137446"/>
            <a:ext cx="10578812" cy="3571134"/>
          </a:xfrm>
        </p:spPr>
        <p:txBody>
          <a:bodyPr>
            <a:normAutofit/>
          </a:bodyPr>
          <a:lstStyle/>
          <a:p>
            <a:r>
              <a:rPr lang="en-US" sz="4000" dirty="0"/>
              <a:t>Are there any other technical assistance needs related to advancing equity? </a:t>
            </a:r>
          </a:p>
        </p:txBody>
      </p:sp>
      <p:sp>
        <p:nvSpPr>
          <p:cNvPr id="5" name="Text Placeholder 4"/>
          <p:cNvSpPr>
            <a:spLocks noGrp="1"/>
          </p:cNvSpPr>
          <p:nvPr>
            <p:ph type="body" sz="quarter" idx="13"/>
            <p:custDataLst>
              <p:tags r:id="rId5"/>
            </p:custDataLst>
          </p:nvPr>
        </p:nvSpPr>
        <p:spPr>
          <a:xfrm>
            <a:off x="805866" y="5021263"/>
            <a:ext cx="10578812" cy="1155700"/>
          </a:xfrm>
        </p:spPr>
        <p:txBody>
          <a:bodyPr>
            <a:normAutofit/>
          </a:bodyPr>
          <a:lstStyle/>
          <a:p>
            <a:r>
              <a:rPr lang="en-US" sz="4000" dirty="0"/>
              <a:t>Type your input into the Chat feature</a:t>
            </a:r>
          </a:p>
        </p:txBody>
      </p:sp>
    </p:spTree>
    <p:custDataLst>
      <p:tags r:id="rId1"/>
    </p:custDataLst>
    <p:extLst>
      <p:ext uri="{BB962C8B-B14F-4D97-AF65-F5344CB8AC3E}">
        <p14:creationId xmlns:p14="http://schemas.microsoft.com/office/powerpoint/2010/main" val="77360771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27</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More Technical Assistance 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6529539" y="977035"/>
            <a:ext cx="5181600" cy="5561877"/>
          </a:xfrm>
        </p:spPr>
        <p:txBody>
          <a:bodyPr/>
          <a:lstStyle/>
          <a:p>
            <a:r>
              <a:rPr lang="en-US" sz="2400" b="1" dirty="0"/>
              <a:t>U.S. Department of Labor Coronavirus Resources  </a:t>
            </a:r>
          </a:p>
          <a:p>
            <a:pPr lvl="1"/>
            <a:r>
              <a:rPr lang="en-US" sz="2400" dirty="0"/>
              <a:t>Technical assistance resources to help workers and employers prepare for the COVID-19 virus</a:t>
            </a:r>
          </a:p>
          <a:p>
            <a:pPr lvl="2"/>
            <a:r>
              <a:rPr lang="en-US" sz="2400" dirty="0">
                <a:hlinkClick r:id="rId3"/>
              </a:rPr>
              <a:t>https://www.dol.gov/agencies/eta/coronavirus</a:t>
            </a:r>
            <a:endParaRPr lang="en-US" sz="2400" dirty="0"/>
          </a:p>
          <a:p>
            <a:r>
              <a:rPr lang="en-US" sz="2400" b="1" dirty="0"/>
              <a:t>Summer Jobs for Youth Resources</a:t>
            </a:r>
          </a:p>
          <a:p>
            <a:pPr lvl="1"/>
            <a:r>
              <a:rPr lang="en-US" sz="2400" dirty="0"/>
              <a:t>Resources and lessons learned from past summers that are relevant to any program and can be used to enhance a summer youth employment program. </a:t>
            </a:r>
          </a:p>
          <a:p>
            <a:pPr lvl="2"/>
            <a:r>
              <a:rPr lang="en-US" sz="2400" dirty="0">
                <a:hlinkClick r:id="rId4"/>
              </a:rPr>
              <a:t>https://youthsummerjobs.workforcegps.org/</a:t>
            </a:r>
            <a:endParaRPr lang="en-US" sz="2400" dirty="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a:xfrm>
            <a:off x="649705" y="991544"/>
            <a:ext cx="5181600" cy="5015820"/>
          </a:xfrm>
        </p:spPr>
        <p:txBody>
          <a:bodyPr/>
          <a:lstStyle/>
          <a:p>
            <a:r>
              <a:rPr lang="en-US" sz="2400" b="1" dirty="0"/>
              <a:t>Youth Connections Community of Practice</a:t>
            </a:r>
          </a:p>
          <a:p>
            <a:pPr lvl="1"/>
            <a:r>
              <a:rPr lang="en-US" sz="2400" dirty="0"/>
              <a:t>An online learning destination for public workforce system staff and partners who serve youth in the Workforce Innovation and Opportunity Act (WIOA) Youth Program</a:t>
            </a:r>
          </a:p>
          <a:p>
            <a:pPr lvl="1"/>
            <a:r>
              <a:rPr lang="en-US" sz="2400" dirty="0"/>
              <a:t>about this resource</a:t>
            </a:r>
          </a:p>
          <a:p>
            <a:pPr lvl="2"/>
            <a:r>
              <a:rPr lang="en-US" sz="2400" dirty="0">
                <a:hlinkClick r:id="" action="ppaction://noaction"/>
              </a:rPr>
              <a:t>https://youth.workforcegps.org/</a:t>
            </a:r>
            <a:r>
              <a:rPr lang="en-US" sz="2400" dirty="0"/>
              <a:t> </a:t>
            </a:r>
          </a:p>
          <a:p>
            <a:pPr lvl="2"/>
            <a:endParaRPr lang="en-US" dirty="0"/>
          </a:p>
        </p:txBody>
      </p:sp>
    </p:spTree>
    <p:custDataLst>
      <p:tags r:id="rId1"/>
    </p:custDataLst>
    <p:extLst>
      <p:ext uri="{BB962C8B-B14F-4D97-AF65-F5344CB8AC3E}">
        <p14:creationId xmlns:p14="http://schemas.microsoft.com/office/powerpoint/2010/main" val="1677857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28</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Add guidance for how to answer questions here.</a:t>
            </a:r>
          </a:p>
          <a:p>
            <a:pPr lvl="1"/>
            <a:r>
              <a:rPr lang="en-US" dirty="0"/>
              <a:t>(If more info is needed as a parenthetical, add here.  If not needed, delete this block.)</a:t>
            </a:r>
          </a:p>
        </p:txBody>
      </p:sp>
    </p:spTree>
    <p:custDataLst>
      <p:tags r:id="rId1"/>
    </p:custDataLst>
    <p:extLst>
      <p:ext uri="{BB962C8B-B14F-4D97-AF65-F5344CB8AC3E}">
        <p14:creationId xmlns:p14="http://schemas.microsoft.com/office/powerpoint/2010/main" val="983620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custDataLst>
              <p:tags r:id="rId2"/>
            </p:custDataLst>
          </p:nvPr>
        </p:nvSpPr>
        <p:spPr/>
        <p:txBody>
          <a:bodyPr/>
          <a:lstStyle/>
          <a:p>
            <a:fld id="{158B7785-F6D6-45F8-833E-07BD84680091}" type="slidenum">
              <a:rPr lang="en-US" smtClean="0"/>
              <a:t>29</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custDataLst>
              <p:tags r:id="rId3"/>
            </p:custDataLst>
          </p:nvPr>
        </p:nvSpPr>
        <p:spPr/>
        <p:txBody>
          <a:bodyPr/>
          <a:lstStyle/>
          <a:p>
            <a:r>
              <a:rPr lang="en-US"/>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custDataLst>
              <p:tags r:id="rId4"/>
            </p:custDataLst>
          </p:nvPr>
        </p:nvSpPr>
        <p:spPr/>
        <p:txBody>
          <a:bodyPr>
            <a:normAutofit fontScale="92500" lnSpcReduction="10000"/>
          </a:bodyPr>
          <a:lstStyle/>
          <a:p>
            <a:endParaRPr lang="en-US" sz="4000"/>
          </a:p>
          <a:p>
            <a:r>
              <a:rPr lang="en-US" sz="4000"/>
              <a:t>Employment and Training Administration’s </a:t>
            </a:r>
          </a:p>
          <a:p>
            <a:r>
              <a:rPr lang="en-US" sz="4000"/>
              <a:t>Division of Youth Services</a:t>
            </a:r>
          </a:p>
          <a:p>
            <a:pPr lvl="3"/>
            <a:r>
              <a:rPr lang="en-US" sz="4000">
                <a:hlinkClick r:id="" action="ppaction://noaction"/>
              </a:rPr>
              <a:t>youth.services@dol.gov</a:t>
            </a:r>
            <a:endParaRPr lang="en-US" sz="4000"/>
          </a:p>
          <a:p>
            <a:pPr lvl="2"/>
            <a:endParaRPr lang="en-US" sz="4200"/>
          </a:p>
          <a:p>
            <a:pPr lvl="2"/>
            <a:r>
              <a:rPr lang="en-US" sz="4200">
                <a:solidFill>
                  <a:schemeClr val="accent5"/>
                </a:solidFill>
              </a:rPr>
              <a:t>Become a member of </a:t>
            </a:r>
            <a:r>
              <a:rPr lang="en-US" sz="4200" b="1">
                <a:solidFill>
                  <a:schemeClr val="accent5"/>
                </a:solidFill>
              </a:rPr>
              <a:t>Youth Connections Community </a:t>
            </a:r>
          </a:p>
          <a:p>
            <a:pPr lvl="2"/>
            <a:r>
              <a:rPr lang="en-US" sz="4200">
                <a:hlinkClick r:id="" action="ppaction://noaction"/>
              </a:rPr>
              <a:t>youth.workforcegps.org</a:t>
            </a:r>
            <a:r>
              <a:rPr lang="en-US" sz="4200"/>
              <a:t>   </a:t>
            </a:r>
          </a:p>
          <a:p>
            <a:pPr lvl="1"/>
            <a:endParaRPr lang="en-US" sz="4200"/>
          </a:p>
          <a:p>
            <a:pPr lvl="1"/>
            <a:endParaRPr lang="en-US" sz="4200"/>
          </a:p>
        </p:txBody>
      </p:sp>
      <p:sp>
        <p:nvSpPr>
          <p:cNvPr id="7" name="New shape"/>
          <p:cNvSpPr/>
          <p:nvPr>
            <p:custDataLst>
              <p:tags r:id="rId5"/>
            </p:custDataLst>
          </p:nvPr>
        </p:nvSpPr>
        <p:spPr>
          <a:xfrm>
            <a:off x="909174" y="2946960"/>
            <a:ext cx="5588000" cy="508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9"/>
              </a:rPr>
              <a:t>_</a:t>
            </a:r>
          </a:p>
        </p:txBody>
      </p:sp>
      <p:sp>
        <p:nvSpPr>
          <p:cNvPr id="8" name="New shape"/>
          <p:cNvSpPr/>
          <p:nvPr>
            <p:custDataLst>
              <p:tags r:id="rId6"/>
            </p:custDataLst>
          </p:nvPr>
        </p:nvSpPr>
        <p:spPr>
          <a:xfrm>
            <a:off x="909174" y="4938309"/>
            <a:ext cx="5867400" cy="5334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0"/>
              </a:rPr>
              <a:t>_</a:t>
            </a:r>
          </a:p>
        </p:txBody>
      </p:sp>
    </p:spTree>
    <p:custDataLst>
      <p:tags r:id="rId1"/>
    </p:custDataLst>
    <p:extLst>
      <p:ext uri="{BB962C8B-B14F-4D97-AF65-F5344CB8AC3E}">
        <p14:creationId xmlns:p14="http://schemas.microsoft.com/office/powerpoint/2010/main" val="109705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a:t>
            </a:fld>
            <a:endParaRPr lang="en-US" dirty="0"/>
          </a:p>
        </p:txBody>
      </p:sp>
      <p:sp>
        <p:nvSpPr>
          <p:cNvPr id="3" name="Title 2"/>
          <p:cNvSpPr>
            <a:spLocks noGrp="1"/>
          </p:cNvSpPr>
          <p:nvPr>
            <p:ph type="title"/>
          </p:nvPr>
        </p:nvSpPr>
        <p:spPr/>
        <p:txBody>
          <a:bodyPr/>
          <a:lstStyle/>
          <a:p>
            <a:r>
              <a:rPr lang="en-US" dirty="0"/>
              <a:t>Who is in the audience? </a:t>
            </a:r>
          </a:p>
        </p:txBody>
      </p:sp>
      <p:sp>
        <p:nvSpPr>
          <p:cNvPr id="4" name="Text Placeholder 3"/>
          <p:cNvSpPr>
            <a:spLocks noGrp="1"/>
          </p:cNvSpPr>
          <p:nvPr>
            <p:ph type="body" idx="14"/>
          </p:nvPr>
        </p:nvSpPr>
        <p:spPr/>
        <p:txBody>
          <a:bodyPr>
            <a:normAutofit/>
          </a:bodyPr>
          <a:lstStyle/>
          <a:p>
            <a:r>
              <a:rPr lang="en-US" sz="4400" dirty="0"/>
              <a:t>What organization do you represent? </a:t>
            </a:r>
          </a:p>
        </p:txBody>
      </p:sp>
      <p:sp>
        <p:nvSpPr>
          <p:cNvPr id="5" name="Text Placeholder 4"/>
          <p:cNvSpPr>
            <a:spLocks noGrp="1"/>
          </p:cNvSpPr>
          <p:nvPr>
            <p:ph type="body" sz="quarter" idx="13"/>
          </p:nvPr>
        </p:nvSpPr>
        <p:spPr/>
        <p:txBody>
          <a:bodyPr/>
          <a:lstStyle/>
          <a:p>
            <a:r>
              <a:rPr lang="en-US" dirty="0"/>
              <a:t>Select the answer that best applies. If “Other” please type role into chat. </a:t>
            </a:r>
          </a:p>
        </p:txBody>
      </p:sp>
      <p:sp>
        <p:nvSpPr>
          <p:cNvPr id="6" name="Content Placeholder 5"/>
          <p:cNvSpPr>
            <a:spLocks noGrp="1"/>
          </p:cNvSpPr>
          <p:nvPr>
            <p:ph idx="1"/>
          </p:nvPr>
        </p:nvSpPr>
        <p:spPr>
          <a:xfrm>
            <a:off x="5786005" y="1137446"/>
            <a:ext cx="5925134" cy="5218903"/>
          </a:xfrm>
        </p:spPr>
        <p:txBody>
          <a:bodyPr>
            <a:normAutofit/>
          </a:bodyPr>
          <a:lstStyle/>
          <a:p>
            <a:r>
              <a:rPr lang="en-US" dirty="0"/>
              <a:t>Youth Program</a:t>
            </a:r>
          </a:p>
          <a:p>
            <a:r>
              <a:rPr lang="en-US" dirty="0"/>
              <a:t>Local Workforce Development Board</a:t>
            </a:r>
          </a:p>
          <a:p>
            <a:r>
              <a:rPr lang="en-US" dirty="0"/>
              <a:t>Youth Committee/Council </a:t>
            </a:r>
          </a:p>
          <a:p>
            <a:r>
              <a:rPr lang="en-US" dirty="0"/>
              <a:t>State Workforce Development Board/Agency</a:t>
            </a:r>
          </a:p>
          <a:p>
            <a:r>
              <a:rPr lang="en-US" dirty="0"/>
              <a:t>Federal Government</a:t>
            </a:r>
          </a:p>
          <a:p>
            <a:r>
              <a:rPr lang="en-US" dirty="0"/>
              <a:t>Foundation</a:t>
            </a:r>
          </a:p>
          <a:p>
            <a:r>
              <a:rPr lang="en-US" dirty="0"/>
              <a:t>Other</a:t>
            </a:r>
          </a:p>
        </p:txBody>
      </p:sp>
    </p:spTree>
    <p:extLst>
      <p:ext uri="{BB962C8B-B14F-4D97-AF65-F5344CB8AC3E}">
        <p14:creationId xmlns:p14="http://schemas.microsoft.com/office/powerpoint/2010/main" val="954742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custDataLst>
              <p:tags r:id="rId2"/>
            </p:custDataLst>
          </p:nvPr>
        </p:nvSpPr>
        <p:spPr/>
        <p:txBody>
          <a:bodyPr/>
          <a:lstStyle/>
          <a:p>
            <a:r>
              <a:rPr lang="en-US"/>
              <a:t>Thank You!</a:t>
            </a:r>
          </a:p>
        </p:txBody>
      </p:sp>
      <p:sp>
        <p:nvSpPr>
          <p:cNvPr id="5" name="Subtitle 4">
            <a:extLst>
              <a:ext uri="{FF2B5EF4-FFF2-40B4-BE49-F238E27FC236}">
                <a16:creationId xmlns:a16="http://schemas.microsoft.com/office/drawing/2014/main" id="{A0A91A61-C603-4E8A-B25F-AE1C6E29E032}"/>
              </a:ext>
            </a:extLst>
          </p:cNvPr>
          <p:cNvSpPr>
            <a:spLocks noGrp="1"/>
          </p:cNvSpPr>
          <p:nvPr>
            <p:ph type="subTitle" idx="1"/>
            <p:custDataLst>
              <p:tags r:id="rId3"/>
            </p:custDataLst>
          </p:nvPr>
        </p:nvSpPr>
        <p:spPr/>
        <p:txBody>
          <a:bodyPr>
            <a:normAutofit fontScale="92500" lnSpcReduction="10000"/>
          </a:bodyPr>
          <a:lstStyle/>
          <a:p>
            <a:r>
              <a:rPr lang="en-US"/>
              <a:t>Thank you for all the work you do on behalf of our nation’s most vulnerable youth!</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custDataLst>
              <p:tags r:id="rId4"/>
            </p:custDataLst>
          </p:nvPr>
        </p:nvSpPr>
        <p:spPr/>
        <p:txBody>
          <a:bodyPr/>
          <a:lstStyle/>
          <a:p>
            <a:r>
              <a:rPr lang="en-US"/>
              <a:t>Need help?  Email: </a:t>
            </a:r>
            <a:r>
              <a:rPr lang="en-US">
                <a:hlinkClick r:id="" action="ppaction://noaction"/>
              </a:rPr>
              <a:t>Support@workforceGPS.org</a:t>
            </a:r>
            <a:endParaRPr lang="en-US"/>
          </a:p>
        </p:txBody>
      </p:sp>
      <p:sp>
        <p:nvSpPr>
          <p:cNvPr id="7" name="New shape"/>
          <p:cNvSpPr/>
          <p:nvPr>
            <p:custDataLst>
              <p:tags r:id="rId5"/>
            </p:custDataLst>
          </p:nvPr>
        </p:nvSpPr>
        <p:spPr>
          <a:xfrm>
            <a:off x="2698955" y="6453683"/>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8"/>
              </a:rPr>
              <a:t>_</a:t>
            </a:r>
          </a:p>
        </p:txBody>
      </p:sp>
    </p:spTree>
    <p:custDataLst>
      <p:tags r:id="rId1"/>
    </p:custDataLst>
    <p:extLst>
      <p:ext uri="{BB962C8B-B14F-4D97-AF65-F5344CB8AC3E}">
        <p14:creationId xmlns:p14="http://schemas.microsoft.com/office/powerpoint/2010/main" val="2403137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a:bodyPr>
          <a:lstStyle/>
          <a:p>
            <a:r>
              <a:rPr lang="en-US" dirty="0"/>
              <a:t>Technical Assistance to Meet Equity Goals in WIOA Youth Programs</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January 20, 2022</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Using an Equity Framework</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Speaker / Today’s Moderator</a:t>
            </a:r>
          </a:p>
        </p:txBody>
      </p:sp>
      <p:pic>
        <p:nvPicPr>
          <p:cNvPr id="2" name="Picture Placeholder 1"/>
          <p:cNvPicPr>
            <a:picLocks noGrp="1" noChangeAspect="1"/>
          </p:cNvPicPr>
          <p:nvPr>
            <p:ph type="pic" sz="quarter" idx="13"/>
          </p:nvPr>
        </p:nvPicPr>
        <p:blipFill>
          <a:blip r:embed="rId4" cstate="hqprint">
            <a:extLst>
              <a:ext uri="{28A0092B-C50C-407E-A947-70E740481C1C}">
                <a14:useLocalDpi xmlns:a14="http://schemas.microsoft.com/office/drawing/2010/main" val="0"/>
              </a:ext>
            </a:extLst>
          </a:blip>
          <a:srcRect t="9998" b="9998"/>
          <a:stretch>
            <a:fillRect/>
          </a:stretch>
        </p:blipFill>
        <p:spPr/>
      </p:pic>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Sara Hastings</a:t>
            </a:r>
          </a:p>
          <a:p>
            <a:pPr lvl="1"/>
            <a:r>
              <a:rPr lang="en-US" dirty="0"/>
              <a:t>Unit Chief, Division of Youth Services</a:t>
            </a:r>
          </a:p>
          <a:p>
            <a:pPr lvl="2"/>
            <a:r>
              <a:rPr lang="en-US" dirty="0"/>
              <a:t>ETA/DOL</a:t>
            </a:r>
          </a:p>
        </p:txBody>
      </p:sp>
    </p:spTree>
    <p:custDataLst>
      <p:tags r:id="rId1"/>
    </p:custDataLst>
    <p:extLst>
      <p:ext uri="{BB962C8B-B14F-4D97-AF65-F5344CB8AC3E}">
        <p14:creationId xmlns:p14="http://schemas.microsoft.com/office/powerpoint/2010/main" val="40493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6</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p:txBody>
          <a:bodyPr/>
          <a:lstStyle/>
          <a:p>
            <a:r>
              <a:rPr lang="en-US" dirty="0"/>
              <a:t>Renee Browne</a:t>
            </a:r>
          </a:p>
          <a:p>
            <a:pPr lvl="1"/>
            <a:r>
              <a:rPr lang="en-US" dirty="0"/>
              <a:t>Workforce Development Specialist / Division of Youth Services</a:t>
            </a:r>
          </a:p>
          <a:p>
            <a:pPr lvl="2"/>
            <a:r>
              <a:rPr lang="en-US" dirty="0"/>
              <a:t>ETA/DOL</a:t>
            </a:r>
          </a:p>
        </p:txBody>
      </p:sp>
      <p:pic>
        <p:nvPicPr>
          <p:cNvPr id="5" name="Picture Placeholder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10000" b="10000"/>
          <a:stretch>
            <a:fillRect/>
          </a:stretch>
        </p:blipFill>
        <p:spPr/>
      </p:pic>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p:txBody>
          <a:bodyPr/>
          <a:lstStyle/>
          <a:p>
            <a:r>
              <a:rPr lang="en-US" dirty="0"/>
              <a:t>Maisha Meminger</a:t>
            </a:r>
          </a:p>
          <a:p>
            <a:pPr lvl="1"/>
            <a:r>
              <a:rPr lang="en-US" dirty="0"/>
              <a:t>Manpower Specialist / Division of Youth Services</a:t>
            </a:r>
          </a:p>
          <a:p>
            <a:pPr lvl="2"/>
            <a:r>
              <a:rPr lang="en-US" dirty="0"/>
              <a:t>ETA/DOL</a:t>
            </a:r>
          </a:p>
          <a:p>
            <a:pPr lvl="2"/>
            <a:endParaRPr lang="en-US" dirty="0"/>
          </a:p>
        </p:txBody>
      </p:sp>
      <p:pic>
        <p:nvPicPr>
          <p:cNvPr id="8"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4583" b="4583"/>
          <a:stretch>
            <a:fillRect/>
          </a:stretch>
        </p:blipFill>
        <p:spPr/>
      </p:pic>
    </p:spTree>
    <p:custDataLst>
      <p:tags r:id="rId1"/>
    </p:custDataLst>
    <p:extLst>
      <p:ext uri="{BB962C8B-B14F-4D97-AF65-F5344CB8AC3E}">
        <p14:creationId xmlns:p14="http://schemas.microsoft.com/office/powerpoint/2010/main" val="3188522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7</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a:xfrm>
            <a:off x="678047" y="1238864"/>
            <a:ext cx="11081334" cy="3876215"/>
          </a:xfrm>
        </p:spPr>
        <p:txBody>
          <a:bodyPr/>
          <a:lstStyle/>
          <a:p>
            <a:r>
              <a:rPr lang="en-US" dirty="0"/>
              <a:t>Shared understanding of equity</a:t>
            </a:r>
          </a:p>
          <a:p>
            <a:r>
              <a:rPr lang="en-US" dirty="0"/>
              <a:t>Brainstorm what equity looks like in WIOA Youth programming</a:t>
            </a:r>
          </a:p>
          <a:p>
            <a:r>
              <a:rPr lang="en-US" dirty="0"/>
              <a:t>Lift up technical assistance (TA) resources </a:t>
            </a:r>
          </a:p>
          <a:p>
            <a:r>
              <a:rPr lang="en-US" dirty="0"/>
              <a:t>Explore what TA is needed</a:t>
            </a:r>
          </a:p>
          <a:p>
            <a:pPr marL="0" indent="0">
              <a:buNone/>
            </a:pPr>
            <a:endParaRPr lang="en-US" dirty="0"/>
          </a:p>
        </p:txBody>
      </p:sp>
    </p:spTree>
    <p:extLst>
      <p:ext uri="{BB962C8B-B14F-4D97-AF65-F5344CB8AC3E}">
        <p14:creationId xmlns:p14="http://schemas.microsoft.com/office/powerpoint/2010/main" val="40910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8</a:t>
            </a:fld>
            <a:endParaRPr lang="en-US" dirty="0"/>
          </a:p>
        </p:txBody>
      </p:sp>
      <p:sp>
        <p:nvSpPr>
          <p:cNvPr id="3" name="Title 2"/>
          <p:cNvSpPr>
            <a:spLocks noGrp="1"/>
          </p:cNvSpPr>
          <p:nvPr>
            <p:ph type="title"/>
          </p:nvPr>
        </p:nvSpPr>
        <p:spPr/>
        <p:txBody>
          <a:bodyPr>
            <a:normAutofit fontScale="90000"/>
          </a:bodyPr>
          <a:lstStyle/>
          <a:p>
            <a:r>
              <a:rPr lang="en-US" dirty="0"/>
              <a:t>Advancing Equity and Supporting Underserved Communities</a:t>
            </a:r>
            <a:br>
              <a:rPr lang="en-US" dirty="0"/>
            </a:br>
            <a:endParaRPr lang="en-US" dirty="0"/>
          </a:p>
        </p:txBody>
      </p:sp>
      <p:sp>
        <p:nvSpPr>
          <p:cNvPr id="4" name="Text Placeholder 3"/>
          <p:cNvSpPr>
            <a:spLocks noGrp="1"/>
          </p:cNvSpPr>
          <p:nvPr>
            <p:ph type="body" idx="1"/>
          </p:nvPr>
        </p:nvSpPr>
        <p:spPr/>
        <p:txBody>
          <a:bodyPr/>
          <a:lstStyle/>
          <a:p>
            <a:r>
              <a:rPr lang="en-US" dirty="0"/>
              <a:t>Background</a:t>
            </a:r>
          </a:p>
        </p:txBody>
      </p:sp>
    </p:spTree>
    <p:extLst>
      <p:ext uri="{BB962C8B-B14F-4D97-AF65-F5344CB8AC3E}">
        <p14:creationId xmlns:p14="http://schemas.microsoft.com/office/powerpoint/2010/main" val="39125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Executive Order  </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05866" y="832592"/>
            <a:ext cx="10578812" cy="4437240"/>
          </a:xfrm>
        </p:spPr>
        <p:txBody>
          <a:bodyPr/>
          <a:lstStyle/>
          <a:p>
            <a:r>
              <a:rPr lang="en-US" sz="2600" dirty="0"/>
              <a:t>On January 20, 2021 President Biden issued Executive Order 13985 on advancing equity and support for underserved communities through the federal government.</a:t>
            </a:r>
          </a:p>
          <a:p>
            <a:r>
              <a:rPr lang="en-US" sz="2600" dirty="0"/>
              <a:t>“The policy of the Federal Government is to pursue a comprehensive approach to advancing equity to include people of color and others who have been historically underserved, marginalized, and adversely affected by persistent poverty and inequity.”</a:t>
            </a:r>
          </a:p>
          <a:p>
            <a:r>
              <a:rPr lang="en-US" sz="2600" dirty="0"/>
              <a:t>“Executive departments and agencies must recognize and work to redress inequities in policies and programs that serve as barriers to equal opportunity.”</a:t>
            </a:r>
          </a:p>
          <a:p>
            <a:r>
              <a:rPr lang="en-US" dirty="0">
                <a:hlinkClick r:id="rId4"/>
              </a:rPr>
              <a:t>https://www.whitehouse.gov/briefing-room/presidential-actions/2021/01/20/executive-order-advancing-racial-equity-and-support-for-underserved-communities-through-the-federal-government/</a:t>
            </a:r>
            <a:endParaRPr lang="en-US" dirty="0"/>
          </a:p>
          <a:p>
            <a:endParaRPr lang="en-US" sz="2600" dirty="0"/>
          </a:p>
        </p:txBody>
      </p:sp>
    </p:spTree>
    <p:custDataLst>
      <p:tags r:id="rId1"/>
    </p:custDataLst>
    <p:extLst>
      <p:ext uri="{BB962C8B-B14F-4D97-AF65-F5344CB8AC3E}">
        <p14:creationId xmlns:p14="http://schemas.microsoft.com/office/powerpoint/2010/main" val="8220910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ad Before You Proceed: Instructions for Use &amp;amp; Legal Compliance&amp;quot;&quot;/&gt;&lt;property id=&quot;20307&quot; value=&quot;305&quot;/&gt;&lt;/object&gt;&lt;object type=&quot;3&quot; unique_id=&quot;10004&quot;&gt;&lt;property id=&quot;20148&quot; value=&quot;5&quot;/&gt;&lt;property id=&quot;20300&quot; value=&quot;Slide 2 - &amp;quot;Where Are You?&amp;quot;&quot;/&gt;&lt;property id=&quot;20307&quot; value=&quot;277&quot;/&gt;&lt;/object&gt;&lt;object type=&quot;3&quot; unique_id=&quot;10005&quot;&gt;&lt;property id=&quot;20148&quot; value=&quot;5&quot;/&gt;&lt;property id=&quot;20300&quot; value=&quot;Slide 3 - &amp;quot;Who is in the audience? &amp;quot;&quot;/&gt;&lt;property id=&quot;20307&quot; value=&quot;369&quot;/&gt;&lt;/object&gt;&lt;object type=&quot;3&quot; unique_id=&quot;10006&quot;&gt;&lt;property id=&quot;20148&quot; value=&quot;5&quot;/&gt;&lt;property id=&quot;20300&quot; value=&quot;Slide 4 - &amp;quot;Technical Assistance to Meet Equity Goals in WIOA Youth Programs&amp;quot;&quot;/&gt;&lt;property id=&quot;20307&quot; value=&quot;256&quot;/&gt;&lt;/object&gt;&lt;object type=&quot;3&quot; unique_id=&quot;10007&quot;&gt;&lt;property id=&quot;20148&quot; value=&quot;5&quot;/&gt;&lt;property id=&quot;20300&quot; value=&quot;Slide 5 - &amp;quot;Today’s Speaker / Today’s Moderator&amp;quot;&quot;/&gt;&lt;property id=&quot;20307&quot; value=&quot;296&quot;/&gt;&lt;/object&gt;&lt;object type=&quot;3&quot; unique_id=&quot;10008&quot;&gt;&lt;property id=&quot;20148&quot; value=&quot;5&quot;/&gt;&lt;property id=&quot;20300&quot; value=&quot;Slide 6 - &amp;quot;Today’s Speakers&amp;quot;&quot;/&gt;&lt;property id=&quot;20307&quot; value=&quot;265&quot;/&gt;&lt;/object&gt;&lt;object type=&quot;3&quot; unique_id=&quot;10009&quot;&gt;&lt;property id=&quot;20148&quot; value=&quot;5&quot;/&gt;&lt;property id=&quot;20300&quot; value=&quot;Slide 7 - &amp;quot;Today’s Objectives&amp;quot;&quot;/&gt;&lt;property id=&quot;20307&quot; value=&quot;295&quot;/&gt;&lt;/object&gt;&lt;object type=&quot;3&quot; unique_id=&quot;10010&quot;&gt;&lt;property id=&quot;20148&quot; value=&quot;5&quot;/&gt;&lt;property id=&quot;20300&quot; value=&quot;Slide 8 - &amp;quot;Advancing Equity and Supporting Underserved Communities &amp;quot;&quot;/&gt;&lt;property id=&quot;20307&quot; value=&quot;331&quot;/&gt;&lt;/object&gt;&lt;object type=&quot;3&quot; unique_id=&quot;10011&quot;&gt;&lt;property id=&quot;20148&quot; value=&quot;5&quot;/&gt;&lt;property id=&quot;20300&quot; value=&quot;Slide 9 - &amp;quot;Executive Order  &amp;quot;&quot;/&gt;&lt;property id=&quot;20307&quot; value=&quot;324&quot;/&gt;&lt;/object&gt;&lt;object type=&quot;3&quot; unique_id=&quot;10012&quot;&gt;&lt;property id=&quot;20148&quot; value=&quot;5&quot;/&gt;&lt;property id=&quot;20300&quot; value=&quot;Slide 10 - &amp;quot;Equity &amp;quot;&quot;/&gt;&lt;property id=&quot;20307&quot; value=&quot;382&quot;/&gt;&lt;/object&gt;&lt;object type=&quot;3&quot; unique_id=&quot;10013&quot;&gt;&lt;property id=&quot;20148&quot; value=&quot;5&quot;/&gt;&lt;property id=&quot;20300&quot; value=&quot;Slide 11 - &amp;quot;Definitions&amp;quot;&quot;/&gt;&lt;property id=&quot;20307&quot; value=&quot;325&quot;/&gt;&lt;/object&gt;&lt;object type=&quot;3&quot; unique_id=&quot;10014&quot;&gt;&lt;property id=&quot;20148&quot; value=&quot;5&quot;/&gt;&lt;property id=&quot;20300&quot; value=&quot;Slide 12 - &amp;quot;Definitions&amp;quot;&quot;/&gt;&lt;property id=&quot;20307&quot; value=&quot;357&quot;/&gt;&lt;/object&gt;&lt;object type=&quot;3&quot; unique_id=&quot;10015&quot;&gt;&lt;property id=&quot;20148&quot; value=&quot;5&quot;/&gt;&lt;property id=&quot;20300&quot; value=&quot;Slide 13 - &amp;quot;Equity Work In Your Local Area/WIOA Youth Program&amp;quot;&quot;/&gt;&lt;property id=&quot;20307&quot; value=&quot;368&quot;/&gt;&lt;/object&gt;&lt;object type=&quot;3&quot; unique_id=&quot;10016&quot;&gt;&lt;property id=&quot;20148&quot; value=&quot;5&quot;/&gt;&lt;property id=&quot;20300&quot; value=&quot;Slide 14 - &amp;quot;Equity Work In Your WIOA Youth Programming &amp;quot;&quot;/&gt;&lt;property id=&quot;20307&quot; value=&quot;381&quot;/&gt;&lt;/object&gt;&lt;object type=&quot;3&quot; unique_id=&quot;10017&quot;&gt;&lt;property id=&quot;20148&quot; value=&quot;5&quot;/&gt;&lt;property id=&quot;20300&quot; value=&quot;Slide 15 - &amp;quot;Who Do We Serve? &amp;quot;&quot;/&gt;&lt;property id=&quot;20307&quot; value=&quot;341&quot;/&gt;&lt;/object&gt;&lt;object type=&quot;3&quot; unique_id=&quot;10018&quot;&gt;&lt;property id=&quot;20148&quot; value=&quot;5&quot;/&gt;&lt;property id=&quot;20300&quot; value=&quot;Slide 16 - &amp;quot;WIOA Youth Eligibility/Target Population &amp;quot;&quot;/&gt;&lt;property id=&quot;20307&quot; value=&quot;362&quot;/&gt;&lt;/object&gt;&lt;object type=&quot;3&quot; unique_id=&quot;10020&quot;&gt;&lt;property id=&quot;20148&quot; value=&quot;5&quot;/&gt;&lt;property id=&quot;20300&quot; value=&quot;Slide 18&quot;/&gt;&lt;property id=&quot;20307&quot; value=&quot;375&quot;/&gt;&lt;/object&gt;&lt;object type=&quot;3&quot; unique_id=&quot;10021&quot;&gt;&lt;property id=&quot;20148&quot; value=&quot;5&quot;/&gt;&lt;property id=&quot;20300&quot; value=&quot;Slide 19&quot;/&gt;&lt;property id=&quot;20307&quot; value=&quot;389&quot;/&gt;&lt;/object&gt;&lt;object type=&quot;3&quot; unique_id=&quot;10022&quot;&gt;&lt;property id=&quot;20148&quot; value=&quot;5&quot;/&gt;&lt;property id=&quot;20300&quot; value=&quot;Slide 20 - &amp;quot;Data as a Tool to Help Advance Equity! &amp;quot;&quot;/&gt;&lt;property id=&quot;20307&quot; value=&quot;373&quot;/&gt;&lt;/object&gt;&lt;object type=&quot;3&quot; unique_id=&quot;10023&quot;&gt;&lt;property id=&quot;20148&quot; value=&quot;5&quot;/&gt;&lt;property id=&quot;20300&quot; value=&quot;Slide 21 - &amp;quot;Equity in WIOA Youth Programs&amp;quot;&quot;/&gt;&lt;property id=&quot;20307&quot; value=&quot;380&quot;/&gt;&lt;/object&gt;&lt;object type=&quot;3&quot; unique_id=&quot;10024&quot;&gt;&lt;property id=&quot;20148&quot; value=&quot;5&quot;/&gt;&lt;property id=&quot;20300&quot; value=&quot;Slide 22 - &amp;quot; How to Incorporate Equity in Programming &amp;quot;&quot;/&gt;&lt;property id=&quot;20307&quot; value=&quot;384&quot;/&gt;&lt;/object&gt;&lt;object type=&quot;3&quot; unique_id=&quot;10025&quot;&gt;&lt;property id=&quot;20148&quot; value=&quot;5&quot;/&gt;&lt;property id=&quot;20300&quot; value=&quot;Slide 23 - &amp;quot;TA Resources to Help Meet Equity Goals&amp;quot;&quot;/&gt;&lt;property id=&quot;20307&quot; value=&quot;388&quot;/&gt;&lt;/object&gt;&lt;object type=&quot;3&quot; unique_id=&quot;10026&quot;&gt;&lt;property id=&quot;20148&quot; value=&quot;5&quot;/&gt;&lt;property id=&quot;20300&quot; value=&quot;Slide 24 - &amp;quot;What TA is Needed Now to Help Advance Equity in WIOA Youth programming?&amp;quot;&quot;/&gt;&lt;property id=&quot;20307&quot; value=&quot;347&quot;/&gt;&lt;/object&gt;&lt;object type=&quot;3&quot; unique_id=&quot;10027&quot;&gt;&lt;property id=&quot;20148&quot; value=&quot;5&quot;/&gt;&lt;property id=&quot;20300&quot; value=&quot;Slide 25 - &amp;quot;Technical Assistance Needs&amp;quot;&quot;/&gt;&lt;property id=&quot;20307&quot; value=&quot;329&quot;/&gt;&lt;/object&gt;&lt;object type=&quot;3&quot; unique_id=&quot;10028&quot;&gt;&lt;property id=&quot;20148&quot; value=&quot;5&quot;/&gt;&lt;property id=&quot;20300&quot; value=&quot;Slide 26 - &amp;quot;Technical Assistance Needs&amp;quot;&quot;/&gt;&lt;property id=&quot;20307&quot; value=&quot;337&quot;/&gt;&lt;/object&gt;&lt;object type=&quot;3&quot; unique_id=&quot;10029&quot;&gt;&lt;property id=&quot;20148&quot; value=&quot;5&quot;/&gt;&lt;property id=&quot;20300&quot; value=&quot;Slide 27 - &amp;quot;More Technical Assistance Resources&amp;quot;&quot;/&gt;&lt;property id=&quot;20307&quot; value=&quot;274&quot;/&gt;&lt;/object&gt;&lt;object type=&quot;3&quot; unique_id=&quot;10030&quot;&gt;&lt;property id=&quot;20148&quot; value=&quot;5&quot;/&gt;&lt;property id=&quot;20300&quot; value=&quot;Slide 28 - &amp;quot;Any Questions?&amp;quot;&quot;/&gt;&lt;property id=&quot;20307&quot; value=&quot;281&quot;/&gt;&lt;/object&gt;&lt;object type=&quot;3&quot; unique_id=&quot;10031&quot;&gt;&lt;property id=&quot;20148&quot; value=&quot;5&quot;/&gt;&lt;property id=&quot;20300&quot; value=&quot;Slide 29 - &amp;quot;Contact Us&amp;quot;&quot;/&gt;&lt;property id=&quot;20307&quot; value=&quot;335&quot;/&gt;&lt;/object&gt;&lt;object type=&quot;3&quot; unique_id=&quot;10032&quot;&gt;&lt;property id=&quot;20148&quot; value=&quot;5&quot;/&gt;&lt;property id=&quot;20300&quot; value=&quot;Slide 30 - &amp;quot;Thank You!&amp;quot;&quot;/&gt;&lt;property id=&quot;20307&quot; value=&quot;336&quot;/&gt;&lt;/object&gt;&lt;object type=&quot;3&quot; unique_id=&quot;10257&quot;&gt;&lt;property id=&quot;20148&quot; value=&quot;5&quot;/&gt;&lt;property id=&quot;20300&quot; value=&quot;Slide 17&quot;/&gt;&lt;property id=&quot;20307&quot; value=&quot;390&quot;/&gt;&lt;/object&gt;&lt;/object&gt;&lt;object type=&quot;8&quot; unique_id=&quot;10064&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2a9974-e61d-4ba4-a102-d8904abb431b}&quot; /&gt;&lt;isInvalidForFieldText val=&quot;0&quot; /&gt;&lt;Image&gt;&lt;filename val=&quot;E:\breeze\content\14339732\1962190371-1\input\breezo\data\asimages\{592a9974-e61d-4ba4-a102-d8904abb431b}.png&quot; /&gt;&lt;left val=&quot;0&quot; /&gt;&lt;top val=&quot;267&quot; /&gt;&lt;width val=&quot;884&quot; /&gt;&lt;height val=&quot;185&quot; /&gt;&lt;hasText val=&quot;1&quot; /&gt;&lt;/Image&gt;&lt;/ThreeDShapeInfo&gt;"/>
  <p:tag name="PRESENTER_SHAPETEXTINFO" val="&lt;ShapeTextInfo&gt;&lt;TableIndex row=&quot;-1&quot; col=&quot;-1&quot;&gt;&lt;linesCount val=&quot;0&quot; /&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1&quot; /&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65&quot; /&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8&quot; /&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ad3d73-111f-4337-960a-9c31e5e52efe}&quot; /&gt;&lt;isInvalidForFieldText val=&quot;0&quot; /&gt;&lt;Image&gt;&lt;filename val=&quot;E:\breeze\content\14339732\1962190371-1\input\breezo\data\asimages\{9ead3d73-111f-4337-960a-9c31e5e52efe}.png&quot; /&gt;&lt;left val=&quot;198&quot; /&gt;&lt;top val=&quot;304&quot; /&gt;&lt;width val=&quot;327&quot; /&gt;&lt;height val=&quot;112&quot; /&gt;&lt;hasText val=&quot;1&quot; /&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a96e67-ae8b-4546-991b-a27fdbf63481}&quot; /&gt;&lt;isInvalidForFieldText val=&quot;0&quot; /&gt;&lt;Image&gt;&lt;filename val=&quot;E:\breeze\content\14339732\1962190371-1\input\breezo\data\asimages\{68a96e67-ae8b-4546-991b-a27fdbf63481}.png&quot; /&gt;&lt;left val=&quot;6&quot; /&gt;&lt;top val=&quot;30&quot; /&gt;&lt;width val=&quot;36&quot; /&gt;&lt;height val=&quot;36&quot; /&gt;&lt;hasText val=&quot;1&quot; /&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9cfc5c-b6ea-4acf-8288-cc2bcbe1f97e}&quot; /&gt;&lt;isInvalidForFieldText val=&quot;0&quot; /&gt;&lt;Image&gt;&lt;filename val=&quot;E:\breeze\content\14339732\1962190371-1\input\breezo\data\asimages\{039cfc5c-b6ea-4acf-8288-cc2bcbe1f97e}.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1ae524-0900-40c1-a1ba-c05df1052de0}&quot; /&gt;&lt;isInvalidForFieldText val=&quot;0&quot; /&gt;&lt;Image&gt;&lt;filename val=&quot;E:\breeze\content\14339732\1962190371-1\input\breezo\data\asimages\{641ae524-0900-40c1-a1ba-c05df1052de0}.png&quot; /&gt;&lt;left val=&quot;103&quot; /&gt;&lt;top val=&quot;27&quot; /&gt;&lt;width val=&quot;537&quot; /&gt;&lt;height val=&quot;35&quot; /&gt;&lt;hasText val=&quot;1&quot; /&gt;&lt;/Image&gt;&lt;/ThreeDShapeInfo&gt;"/>
  <p:tag name="PRESENTER_SHAPETEXTINFO" val="&lt;ShapeTextInfo&gt;&lt;TableIndex row=&quot;-1&quot; col=&quot;-1&quot;&gt;&lt;linesCount val=&quot;1&quot; /&gt;&lt;lineCharCount val=&quot;26&quot; /&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f8d697-29b2-49d2-aab9-ed42e2290bc1}&quot; /&gt;&lt;isInvalidForFieldText val=&quot;0&quot; /&gt;&lt;Image&gt;&lt;filename val=&quot;E:\breeze\content\14339732\1962190371-1\input\breezo\data\asimages\{97f8d697-29b2-49d2-aab9-ed42e2290bc1}.png&quot; /&gt;&lt;left val=&quot;83&quot; /&gt;&lt;top val=&quot;118&quot; /&gt;&lt;width val=&quot;1114&quot; /&gt;&lt;height val=&quot;377&quot; /&gt;&lt;hasText val=&quot;1&quot; /&gt;&lt;/Image&gt;&lt;/ThreeDShapeInfo&gt;"/>
  <p:tag name="PRESENTER_SHAPETEXTINFO" val="&lt;ShapeTextInfo&gt;&lt;TableIndex row=&quot;-1&quot; col=&quot;-1&quot;&gt;&lt;linesCount val=&quot;1&quot; /&gt;&lt;lineCharCount val=&quot;48&quot; /&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28d653-cb06-4771-8996-b5f9708e1a80}&quot; /&gt;&lt;isInvalidForFieldText val=&quot;0&quot; /&gt;&lt;Image&gt;&lt;filename val=&quot;E:\breeze\content\14339732\1962190371-1\input\breezo\data\asimages\{cc28d653-cb06-4771-8996-b5f9708e1a80}.png&quot; /&gt;&lt;left val=&quot;249&quot; /&gt;&lt;top val=&quot;568&quot; /&gt;&lt;width val=&quot;785&quot; /&gt;&lt;height val=&quot;48&quot; /&gt;&lt;hasText val=&quot;1&quot; /&gt;&lt;/Image&gt;&lt;/ThreeDShapeInfo&gt;"/>
  <p:tag name="PRESENTER_SHAPETEXTINFO" val="&lt;ShapeTextInfo&gt;&lt;TableIndex row=&quot;-1&quot; col=&quot;-1&quot;&gt;&lt;linesCount val=&quot;1&quot; /&gt;&lt;lineCharCount val=&quot;37&quot; /&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9cfc5c-b6ea-4acf-8288-cc2bcbe1f97e}&quot; /&gt;&lt;isInvalidForFieldText val=&quot;0&quot; /&gt;&lt;Image&gt;&lt;filename val=&quot;E:\breeze\content\14339732\1962190371-1\input\breezo\data\asimages\{039cfc5c-b6ea-4acf-8288-cc2bcbe1f97e}.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1ae524-0900-40c1-a1ba-c05df1052de0}&quot; /&gt;&lt;isInvalidForFieldText val=&quot;0&quot; /&gt;&lt;Image&gt;&lt;filename val=&quot;E:\breeze\content\14339732\1962190371-1\input\breezo\data\asimages\{641ae524-0900-40c1-a1ba-c05df1052de0}.png&quot; /&gt;&lt;left val=&quot;103&quot; /&gt;&lt;top val=&quot;27&quot; /&gt;&lt;width val=&quot;537&quot; /&gt;&lt;height val=&quot;35&quot; /&gt;&lt;hasText val=&quot;1&quot; /&gt;&lt;/Image&gt;&lt;/ThreeDShapeInfo&gt;"/>
  <p:tag name="PRESENTER_SHAPETEXTINFO" val="&lt;ShapeTextInfo&gt;&lt;TableIndex row=&quot;-1&quot; col=&quot;-1&quot;&gt;&lt;linesCount val=&quot;1&quot; /&gt;&lt;lineCharCount val=&quot;26&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f8d697-29b2-49d2-aab9-ed42e2290bc1}&quot; /&gt;&lt;isInvalidForFieldText val=&quot;0&quot; /&gt;&lt;Image&gt;&lt;filename val=&quot;E:\breeze\content\14339732\1962190371-1\input\breezo\data\asimages\{97f8d697-29b2-49d2-aab9-ed42e2290bc1}.png&quot; /&gt;&lt;left val=&quot;83&quot; /&gt;&lt;top val=&quot;118&quot; /&gt;&lt;width val=&quot;1114&quot; /&gt;&lt;height val=&quot;377&quot; /&gt;&lt;hasText val=&quot;1&quot; /&gt;&lt;/Image&gt;&lt;/ThreeDShapeInfo&gt;"/>
  <p:tag name="PRESENTER_SHAPETEXTINFO" val="&lt;ShapeTextInfo&gt;&lt;TableIndex row=&quot;-1&quot; col=&quot;-1&quot;&gt;&lt;linesCount val=&quot;1&quot; /&gt;&lt;lineCharCount val=&quot;48&quot; /&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28d653-cb06-4771-8996-b5f9708e1a80}&quot; /&gt;&lt;isInvalidForFieldText val=&quot;0&quot; /&gt;&lt;Image&gt;&lt;filename val=&quot;E:\breeze\content\14339732\1962190371-1\input\breezo\data\asimages\{cc28d653-cb06-4771-8996-b5f9708e1a80}.png&quot; /&gt;&lt;left val=&quot;249&quot; /&gt;&lt;top val=&quot;568&quot; /&gt;&lt;width val=&quot;785&quot; /&gt;&lt;height val=&quot;48&quot; /&gt;&lt;hasText val=&quot;1&quot; /&gt;&lt;/Image&gt;&lt;/ThreeDShapeInfo&gt;"/>
  <p:tag name="PRESENTER_SHAPETEXTINFO" val="&lt;ShapeTextInfo&gt;&lt;TableIndex row=&quot;-1&quot; col=&quot;-1&quot;&gt;&lt;linesCount val=&quot;1&quot; /&gt;&lt;lineCharCount val=&quot;37&quot; /&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18517c-50d2-4cda-99d2-79fcf44e3952}&quot; /&gt;&lt;isInvalidForFieldText val=&quot;0&quot; /&gt;&lt;Image&gt;&lt;filename val=&quot;E:\breeze\content\14339732\1962190371-1\input\breezo\data\asimages\{bd18517c-50d2-4cda-99d2-79fcf44e3952}.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2b0924-c84d-4012-8b3d-eb1bb9ee5310}&quot; /&gt;&lt;isInvalidForFieldText val=&quot;0&quot; /&gt;&lt;Image&gt;&lt;filename val=&quot;E:\breeze\content\14339732\1962190371-1\input\breezo\data\asimages\{d22b0924-c84d-4012-8b3d-eb1bb9ee5310}.png&quot; /&gt;&lt;left val=&quot;105&quot; /&gt;&lt;top val=&quot;29&quot; /&gt;&lt;width val=&quot;213&quot; /&gt;&lt;height val=&quot;33&quot; /&gt;&lt;hasText val=&quot;1&quot; /&gt;&lt;/Image&gt;&lt;/ThreeDShapeInfo&gt;"/>
  <p:tag name="PRESENTER_SHAPETEXTINFO" val="&lt;ShapeTextInfo&gt;&lt;TableIndex row=&quot;-1&quot; col=&quot;-1&quot;&gt;&lt;linesCount val=&quot;1&quot; /&gt;&lt;lineCharCount val=&quot;10&quot; /&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7b6eaf-1202-42ff-a287-83306c488dc1}&quot; /&gt;&lt;isInvalidForFieldText val=&quot;0&quot; /&gt;&lt;Image&gt;&lt;filename val=&quot;E:\breeze\content\14339732\1962190371-1\input\breezo\data\asimages\{a37b6eaf-1202-42ff-a287-83306c488dc1}.png&quot; /&gt;&lt;left val=&quot;95&quot; /&gt;&lt;top val=&quot;149&quot; /&gt;&lt;width val=&quot;637&quot; /&gt;&lt;height val=&quot;429&quot; /&gt;&lt;hasText val=&quot;1&quot; /&gt;&lt;/Image&gt;&lt;/ThreeDShapeInfo&gt;"/>
  <p:tag name="PRESENTER_SHAPETEXTINFO" val="&lt;ShapeTextInfo&gt;&lt;TableIndex row=&quot;-1&quot; col=&quot;-1&quot;&gt;&lt;linesCount val=&quot;8&quot; /&gt;&lt;lineCharCount val=&quot;1&quot; /&gt;&lt;lineCharCount val=&quot;42&quot; /&gt;&lt;lineCharCount val=&quot;27&quot; /&gt;&lt;lineCharCount val=&quot;23&quot; /&gt;&lt;lineCharCount val=&quot;1&quot; /&gt;&lt;lineCharCount val=&quot;48&quot; /&gt;&lt;lineCharCount val=&quot;26&quot; /&gt;&lt;lineCharCount val=&quot;1&quot; /&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bad66c-effc-40bd-8c0e-954118220e08}&quot; /&gt;&lt;isInvalidForFieldText val=&quot;0&quot; /&gt;&lt;Image&gt;&lt;filename val=&quot;E:\breeze\content\14339732\1962190371-1\input\breezo\data\asimages\{96bad66c-effc-40bd-8c0e-954118220e08}.png&quot; /&gt;&lt;left val=&quot;94&quot; /&gt;&lt;top val=&quot;308&quot; /&gt;&lt;width val=&quot;591&quot; /&gt;&lt;height val=&quot;57&quot; /&gt;&lt;hasText val=&quot;1&quot; /&gt;&lt;/Image&gt;&lt;/ThreeDShapeInfo&gt;"/>
  <p:tag name="PRESENTER_SHAPETEXTINFO" val="&lt;ShapeTextInfo&gt;&lt;TableIndex row=&quot;-1&quot; col=&quot;-1&quot;&gt;&lt;linesCount val=&quot;1&quot; /&gt;&lt;lineCharCount val=&quot;1&quot; /&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9d69f33-98cd-4c05-90fc-abc10ed081ad}&quot; /&gt;&lt;isInvalidForFieldText val=&quot;0&quot; /&gt;&lt;Image&gt;&lt;filename val=&quot;E:\breeze\content\14339732\1962190371-1\input\breezo\data\asimages\{99d69f33-98cd-4c05-90fc-abc10ed081ad}.png&quot; /&gt;&lt;left val=&quot;94&quot; /&gt;&lt;top val=&quot;516&quot; /&gt;&lt;width val=&quot;620&quot; /&gt;&lt;height val=&quot;60&quot; /&gt;&lt;hasText val=&quot;1&quot; /&gt;&lt;/Image&gt;&lt;/ThreeDShapeInfo&gt;"/>
  <p:tag name="PRESENTER_SHAPETEXTINFO" val="&lt;ShapeTextInfo&gt;&lt;TableIndex row=&quot;-1&quot; col=&quot;-1&quot;&gt;&lt;linesCount val=&quot;1&quot; /&gt;&lt;lineCharCount val=&quot;1&quot; /&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4&quot; /&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3bf5f7-5cec-4c3d-a8a9-135412f75776}&quot; /&gt;&lt;isInvalidForFieldText val=&quot;0&quot; /&gt;&lt;Image&gt;&lt;filename val=&quot;E:\breeze\content\14339732\1962190371-1\input\breezo\data\asimages\{bb3bf5f7-5cec-4c3d-a8a9-135412f75776}.png&quot; /&gt;&lt;left val=&quot;195&quot; /&gt;&lt;top val=&quot;122&quot; /&gt;&lt;width val=&quot;327&quot; /&gt;&lt;height val=&quot;51&quot; /&gt;&lt;hasText val=&quot;1&quot; /&gt;&lt;/Image&gt;&lt;/ThreeDShapeInfo&gt;"/>
  <p:tag name="PRESENTER_SHAPETEXTINFO" val="&lt;ShapeTextInfo&gt;&lt;TableIndex row=&quot;-1&quot; col=&quot;-1&quot;&gt;&lt;linesCount val=&quot;1&quot; /&gt;&lt;lineCharCount val=&quot;10&quot; /&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920d30-9a24-4d9e-9ae8-12115fa97af9}&quot; /&gt;&lt;isInvalidForFieldText val=&quot;0&quot; /&gt;&lt;Image&gt;&lt;filename val=&quot;E:\breeze\content\14339732\1962190371-1\input\breezo\data\asimages\{96920d30-9a24-4d9e-9ae8-12115fa97af9}.png&quot; /&gt;&lt;left val=&quot;74&quot; /&gt;&lt;top val=&quot;505&quot; /&gt;&lt;width val=&quot;535&quot; /&gt;&lt;height val=&quot;103&quot; /&gt;&lt;hasText val=&quot;1&quot; /&gt;&lt;/Image&gt;&lt;/ThreeDShapeInfo&gt;"/>
  <p:tag name="PRESENTER_SHAPETEXTINFO" val="&lt;ShapeTextInfo&gt;&lt;TableIndex row=&quot;-1&quot; col=&quot;-1&quot;&gt;&lt;linesCount val=&quot;1&quot; /&gt;&lt;lineCharCount val=&quot;82&quot; /&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70560f-66f9-437e-b1c0-109ba2e2ed11}&quot; /&gt;&lt;isInvalidForFieldText val=&quot;0&quot; /&gt;&lt;Image&gt;&lt;filename val=&quot;E:\breeze\content\14339732\1962190371-1\input\breezo\data\asimages\{2d70560f-66f9-437e-b1c0-109ba2e2ed11}.png&quot; /&gt;&lt;left val=&quot;76&quot; /&gt;&lt;top val=&quot;684&quot; /&gt;&lt;width val=&quot;513&quot; /&gt;&lt;height val=&quot;25&quot; /&gt;&lt;hasText val=&quot;1&quot; /&gt;&lt;/Image&gt;&lt;/ThreeDShapeInfo&gt;"/>
  <p:tag name="PRESENTER_SHAPETEXTINFO" val="&lt;ShapeTextInfo&gt;&lt;TableIndex row=&quot;-1&quot; col=&quot;-1&quot;&gt;&lt;linesCount val=&quot;1&quot; /&gt;&lt;lineCharCount val=&quot;43&quot; /&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9badcb-4e90-40ea-ba55-86ab8b1ec8a1}&quot; /&gt;&lt;isInvalidForFieldText val=&quot;0&quot; /&gt;&lt;Image&gt;&lt;filename val=&quot;E:\breeze\content\14339732\1962190371-1\input\breezo\data\asimages\{db9badcb-4e90-40ea-ba55-86ab8b1ec8a1}.png&quot; /&gt;&lt;left val=&quot;282&quot; /&gt;&lt;top val=&quot;676&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6&quot; /&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 /&gt;&lt;lineCharCount val=&quot;29&quot; /&gt;&lt;lineCharCount val=&quot;30&quot; /&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 /&gt;&lt;lineCharCount val=&quot;41&quot; /&gt;&lt;lineCharCount val=&quot;28&quot; /&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1426fc-3b95-43bd-9491-cbe6d225fa1f}&quot; /&gt;&lt;isInvalidForFieldText val=&quot;0&quot; /&gt;&lt;Image&gt;&lt;filename val=&quot;E:\breeze\content\14339732\1962190371-1\input\breezo\data\asimages\{9b1426fc-3b95-43bd-9491-cbe6d225fa1f}.png&quot; /&gt;&lt;left val=&quot;628&quot; /&gt;&lt;top val=&quot;0&quot; /&gt;&lt;width val=&quot;652&quot; /&gt;&lt;height val=&quot;720&quot; /&gt;&lt;hasText val=&quot;1&quot; /&gt;&lt;/Image&gt;&lt;/ThreeDShapeInfo&gt;"/>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CF6722584FB9234D8FBB3ECE8E9E0680" ma:contentTypeVersion="45" ma:contentTypeDescription="Create a new document." ma:contentTypeScope="" ma:versionID="742b160e8105547af8ed734074673ab2">
  <xsd:schema xmlns:xsd="http://www.w3.org/2001/XMLSchema" xmlns:xs="http://www.w3.org/2001/XMLSchema" xmlns:p="http://schemas.microsoft.com/office/2006/metadata/properties" xmlns:ns1="http://schemas.microsoft.com/sharepoint/v3" xmlns:ns2="8d2c1b80-c67e-47aa-932c-0090cde62fd8" xmlns:ns3="6a6dab10-933c-46c5-bc7e-2110d87a4d91" xmlns:ns4="ea8d2c3a-2447-4a94-bda7-3fe5615ba979" targetNamespace="http://schemas.microsoft.com/office/2006/metadata/properties" ma:root="true" ma:fieldsID="664a3d386518000e455c7fc9556ae159" ns1:_="" ns2:_="" ns3:_="" ns4:_="">
    <xsd:import namespace="http://schemas.microsoft.com/sharepoint/v3"/>
    <xsd:import namespace="8d2c1b80-c67e-47aa-932c-0090cde62fd8"/>
    <xsd:import namespace="6a6dab10-933c-46c5-bc7e-2110d87a4d91"/>
    <xsd:import namespace="ea8d2c3a-2447-4a94-bda7-3fe5615ba979"/>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2c1b80-c67e-47aa-932c-0090cde62fd8"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6dab10-933c-46c5-bc7e-2110d87a4d91"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8d2c3a-2447-4a94-bda7-3fe5615ba979" elementFormDefault="qualified">
    <xsd:import namespace="http://schemas.microsoft.com/office/2006/documentManagement/types"/>
    <xsd:import namespace="http://schemas.microsoft.com/office/infopath/2007/PartnerControls"/>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2.xml><?xml version="1.0" encoding="utf-8"?>
<ds:datastoreItem xmlns:ds="http://schemas.openxmlformats.org/officeDocument/2006/customXml" ds:itemID="{06F9C55A-3C84-47C8-A553-9899E4E73721}">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5789DBF5-D92B-4B05-A01C-2180C7024A88}">
  <ds:schemaRefs>
    <ds:schemaRef ds:uri="http://schemas.microsoft.com/sharepoint/v3/contenttype/forms"/>
  </ds:schemaRefs>
</ds:datastoreItem>
</file>

<file path=customXml/itemProps4.xml><?xml version="1.0" encoding="utf-8"?>
<ds:datastoreItem xmlns:ds="http://schemas.openxmlformats.org/officeDocument/2006/customXml" ds:itemID="{50BF7524-4677-4119-B7C9-8ACD661CAB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d2c1b80-c67e-47aa-932c-0090cde62fd8"/>
    <ds:schemaRef ds:uri="6a6dab10-933c-46c5-bc7e-2110d87a4d91"/>
    <ds:schemaRef ds:uri="ea8d2c3a-2447-4a94-bda7-3fe5615ba9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19298</TotalTime>
  <Words>1609</Words>
  <Application>Microsoft Office PowerPoint</Application>
  <PresentationFormat>Widescreen</PresentationFormat>
  <Paragraphs>213</Paragraphs>
  <Slides>30</Slides>
  <Notes>21</Notes>
  <HiddenSlides>1</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30</vt:i4>
      </vt:variant>
    </vt:vector>
  </HeadingPairs>
  <TitlesOfParts>
    <vt:vector size="43"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Read Before You Proceed: Instructions for Use &amp; Legal Compliance</vt:lpstr>
      <vt:lpstr>Where Are You?</vt:lpstr>
      <vt:lpstr>Who is in the audience? </vt:lpstr>
      <vt:lpstr>Technical Assistance to Meet Equity Goals in WIOA Youth Programs</vt:lpstr>
      <vt:lpstr>Today’s Speaker / Today’s Moderator</vt:lpstr>
      <vt:lpstr>Today’s Speakers</vt:lpstr>
      <vt:lpstr>Today’s Objectives</vt:lpstr>
      <vt:lpstr>Advancing Equity and Supporting Underserved Communities </vt:lpstr>
      <vt:lpstr>Executive Order  </vt:lpstr>
      <vt:lpstr>Equity </vt:lpstr>
      <vt:lpstr>Definitions</vt:lpstr>
      <vt:lpstr>Definitions</vt:lpstr>
      <vt:lpstr>Equity Work In Your Local Area/WIOA Youth Program</vt:lpstr>
      <vt:lpstr>Equity Work In Your WIOA Youth Programming </vt:lpstr>
      <vt:lpstr>Who Do We Serve? </vt:lpstr>
      <vt:lpstr>WIOA Youth Eligibility/Target Population </vt:lpstr>
      <vt:lpstr>PowerPoint Presentation</vt:lpstr>
      <vt:lpstr>PowerPoint Presentation</vt:lpstr>
      <vt:lpstr>PowerPoint Presentation</vt:lpstr>
      <vt:lpstr>Data as a Tool to Help Advance Equity! </vt:lpstr>
      <vt:lpstr>Equity in WIOA Youth Programs</vt:lpstr>
      <vt:lpstr> How to Incorporate Equity in Programming </vt:lpstr>
      <vt:lpstr>TA Resources to Help Meet Equity Goals</vt:lpstr>
      <vt:lpstr>What TA is Needed Now to Help Advance Equity in WIOA Youth programming?</vt:lpstr>
      <vt:lpstr>Technical Assistance Needs</vt:lpstr>
      <vt:lpstr>Technical Assistance Needs</vt:lpstr>
      <vt:lpstr>More Technical Assistance Resources</vt:lpstr>
      <vt:lpstr>Any Questions?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Casertano, Laura</cp:lastModifiedBy>
  <cp:revision>470</cp:revision>
  <dcterms:created xsi:type="dcterms:W3CDTF">2019-06-21T16:58:05Z</dcterms:created>
  <dcterms:modified xsi:type="dcterms:W3CDTF">2022-01-27T20:47:22Z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y fmtid="{D5CDD505-2E9C-101B-9397-08002B2CF9AE}" pid="4" name="ContentTypeId">
    <vt:lpwstr>0x010100CF6722584FB9234D8FBB3ECE8E9E0680</vt:lpwstr>
  </property>
</Properties>
</file>