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12192000" cy="6858000"/>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6AC550F-6252-9121-66FA-524FDE7CAB38}" name="Clark, Lauren" initials="CL" userId="S::laclark@air.org::baacc53b-c9cc-468d-9fe5-6b1266352bff" providerId="AD"/>
  <p188:author id="{E771D13C-28DD-6669-FC68-3F05B5A27B8A}" name="Seguin, Anne" initials="SA" userId="S::aseguin@air.org::f2d47ff2-c815-4210-83c0-bea46b5fd06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DC8301-011E-C389-CD4D-B2514E57EE05}" v="5" dt="2021-12-15T14:18:55.048"/>
    <p1510:client id="{418A0720-7417-5E68-2252-F0BB0707E119}" v="2" dt="2021-12-14T21:30:12.110"/>
    <p1510:client id="{79DC8A9A-1CFC-4293-84DA-CA74F724141D}" v="4" dt="2021-12-15T15:11:45.797"/>
    <p1510:client id="{D6D38F7A-627E-B003-3C6D-8BDDF5B4F6C7}" v="1" dt="2021-12-15T12:53:13.362"/>
    <p1510:client id="{EF697C05-5F6B-3A51-F6A4-C3088ADC3F7F}" v="58" dt="2021-12-14T20:09:18.4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tags" Target="tags/tag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emf"/><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microsoft.com/office/2007/relationships/hdphoto" Target="../media/hdphoto1.wdp"/></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3F4F4"/>
        </a:solidFill>
        <a:effectLst/>
      </p:bgPr>
    </p:bg>
    <p:spTree>
      <p:nvGrpSpPr>
        <p:cNvPr id="1" name=""/>
        <p:cNvGrpSpPr/>
        <p:nvPr/>
      </p:nvGrpSpPr>
      <p:grpSpPr>
        <a:xfrm>
          <a:off x="0" y="0"/>
          <a:ext cx="0" cy="0"/>
          <a:chOff x="0" y="0"/>
          <a:chExt cx="0" cy="0"/>
        </a:xfrm>
      </p:grpSpPr>
      <p:pic>
        <p:nvPicPr>
          <p:cNvPr id="22" name="Left Side Embellishment">
            <a:extLst>
              <a:ext uri="{FF2B5EF4-FFF2-40B4-BE49-F238E27FC236}">
                <a16:creationId xmlns:a16="http://schemas.microsoft.com/office/drawing/2014/main" id="{53B45ABE-9C34-43C8-AC5A-5BAE3A5ECB0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6210300" cy="6858000"/>
          </a:xfrm>
          <a:prstGeom prst="rect">
            <a:avLst/>
          </a:prstGeom>
        </p:spPr>
      </p:pic>
      <p:sp>
        <p:nvSpPr>
          <p:cNvPr id="2" name="Presentation Title">
            <a:extLst>
              <a:ext uri="{FF2B5EF4-FFF2-40B4-BE49-F238E27FC236}">
                <a16:creationId xmlns:a16="http://schemas.microsoft.com/office/drawing/2014/main" id="{DAE136CE-2099-43E6-A78F-37528C2B1CF3}"/>
              </a:ext>
            </a:extLst>
          </p:cNvPr>
          <p:cNvSpPr>
            <a:spLocks noGrp="1"/>
          </p:cNvSpPr>
          <p:nvPr>
            <p:ph type="ctrTitle" hasCustomPrompt="1"/>
          </p:nvPr>
        </p:nvSpPr>
        <p:spPr>
          <a:xfrm>
            <a:off x="5494430" y="2313782"/>
            <a:ext cx="6217920" cy="2230436"/>
          </a:xfrm>
        </p:spPr>
        <p:txBody>
          <a:bodyPr lIns="91440" anchor="ctr">
            <a:normAutofit/>
          </a:bodyPr>
          <a:lstStyle>
            <a:lvl1pPr algn="l">
              <a:defRPr sz="4800" b="1">
                <a:solidFill>
                  <a:schemeClr val="accent2"/>
                </a:solidFill>
                <a:latin typeface="+mn-lt"/>
              </a:defRPr>
            </a:lvl1pPr>
          </a:lstStyle>
          <a:p>
            <a:r>
              <a:rPr lang="en-US" dirty="0"/>
              <a:t>Click to add Title</a:t>
            </a:r>
          </a:p>
        </p:txBody>
      </p:sp>
      <p:sp>
        <p:nvSpPr>
          <p:cNvPr id="3" name="Presentation Subtitle">
            <a:extLst>
              <a:ext uri="{FF2B5EF4-FFF2-40B4-BE49-F238E27FC236}">
                <a16:creationId xmlns:a16="http://schemas.microsoft.com/office/drawing/2014/main" id="{C25573A4-A9C4-47F0-9576-FF873A4291CD}"/>
              </a:ext>
            </a:extLst>
          </p:cNvPr>
          <p:cNvSpPr>
            <a:spLocks noGrp="1"/>
          </p:cNvSpPr>
          <p:nvPr>
            <p:ph type="subTitle" idx="1" hasCustomPrompt="1"/>
          </p:nvPr>
        </p:nvSpPr>
        <p:spPr>
          <a:xfrm>
            <a:off x="5494430" y="4673599"/>
            <a:ext cx="6217920" cy="1135061"/>
          </a:xfrm>
        </p:spPr>
        <p:txBody>
          <a:bodyPr>
            <a:normAutofit/>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4" name="Event Date">
            <a:extLst>
              <a:ext uri="{FF2B5EF4-FFF2-40B4-BE49-F238E27FC236}">
                <a16:creationId xmlns:a16="http://schemas.microsoft.com/office/drawing/2014/main" id="{A87BC8D1-B522-491F-805B-FA6690AC2AF6}"/>
              </a:ext>
            </a:extLst>
          </p:cNvPr>
          <p:cNvSpPr>
            <a:spLocks noGrp="1"/>
          </p:cNvSpPr>
          <p:nvPr>
            <p:ph type="dt" sz="half" idx="10"/>
          </p:nvPr>
        </p:nvSpPr>
        <p:spPr>
          <a:xfrm>
            <a:off x="1908175" y="5833156"/>
            <a:ext cx="2743200" cy="365125"/>
          </a:xfrm>
          <a:prstGeom prst="rect">
            <a:avLst/>
          </a:prstGeom>
        </p:spPr>
        <p:txBody>
          <a:bodyPr/>
          <a:lstStyle>
            <a:lvl1pPr algn="ctr">
              <a:defRPr sz="2000">
                <a:solidFill>
                  <a:schemeClr val="bg1"/>
                </a:solidFill>
              </a:defRPr>
            </a:lvl1pPr>
          </a:lstStyle>
          <a:p>
            <a:r>
              <a:rPr lang="en-US" dirty="0"/>
              <a:t>Month XX, 20XX</a:t>
            </a:r>
          </a:p>
        </p:txBody>
      </p:sp>
      <p:grpSp>
        <p:nvGrpSpPr>
          <p:cNvPr id="28" name="DOL-ETA Branding">
            <a:extLst>
              <a:ext uri="{FF2B5EF4-FFF2-40B4-BE49-F238E27FC236}">
                <a16:creationId xmlns:a16="http://schemas.microsoft.com/office/drawing/2014/main" id="{725FB689-92DD-491D-8462-FE0AA953385E}"/>
              </a:ext>
            </a:extLst>
          </p:cNvPr>
          <p:cNvGrpSpPr/>
          <p:nvPr userDrawn="1"/>
        </p:nvGrpSpPr>
        <p:grpSpPr>
          <a:xfrm>
            <a:off x="1360737" y="123825"/>
            <a:ext cx="3899036" cy="755650"/>
            <a:chOff x="1595394" y="293690"/>
            <a:chExt cx="3899036" cy="755650"/>
          </a:xfrm>
        </p:grpSpPr>
        <p:pic>
          <p:nvPicPr>
            <p:cNvPr id="25" name="DOL Seal" descr="Official seal of the United States Department of Labor">
              <a:extLst>
                <a:ext uri="{FF2B5EF4-FFF2-40B4-BE49-F238E27FC236}">
                  <a16:creationId xmlns:a16="http://schemas.microsoft.com/office/drawing/2014/main" id="{64621789-AD2B-43C2-B634-7CA4258C100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595394" y="293690"/>
              <a:ext cx="755650" cy="755650"/>
            </a:xfrm>
            <a:prstGeom prst="rect">
              <a:avLst/>
            </a:prstGeom>
          </p:spPr>
        </p:pic>
        <p:pic>
          <p:nvPicPr>
            <p:cNvPr id="27" name="ETA Tagline" descr="Employment and Training Administration, United States Department of Labor">
              <a:extLst>
                <a:ext uri="{FF2B5EF4-FFF2-40B4-BE49-F238E27FC236}">
                  <a16:creationId xmlns:a16="http://schemas.microsoft.com/office/drawing/2014/main" id="{7EAC06E8-608B-4773-B811-5F426901123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463077" y="488047"/>
              <a:ext cx="3031353" cy="366936"/>
            </a:xfrm>
            <a:prstGeom prst="rect">
              <a:avLst/>
            </a:prstGeom>
          </p:spPr>
        </p:pic>
      </p:grpSp>
      <p:pic>
        <p:nvPicPr>
          <p:cNvPr id="10" name="WFGPS Logo" descr="Logo for WorkforceGPS: Navigate to Success">
            <a:extLst>
              <a:ext uri="{FF2B5EF4-FFF2-40B4-BE49-F238E27FC236}">
                <a16:creationId xmlns:a16="http://schemas.microsoft.com/office/drawing/2014/main" id="{A0EDBCB9-034B-4117-97B6-419BF0069DC5}"/>
              </a:ext>
            </a:extLst>
          </p:cNvPr>
          <p:cNvPicPr>
            <a:picLocks noChangeAspect="1"/>
          </p:cNvPicPr>
          <p:nvPr userDrawn="1"/>
        </p:nvPicPr>
        <p:blipFill>
          <a:blip r:embed="rId6"/>
          <a:stretch>
            <a:fillRect/>
          </a:stretch>
        </p:blipFill>
        <p:spPr>
          <a:xfrm>
            <a:off x="7729099" y="630377"/>
            <a:ext cx="3102164" cy="1053028"/>
          </a:xfrm>
          <a:prstGeom prst="rect">
            <a:avLst/>
          </a:prstGeom>
        </p:spPr>
      </p:pic>
      <p:sp>
        <p:nvSpPr>
          <p:cNvPr id="24" name="Date Shadow">
            <a:extLst>
              <a:ext uri="{FF2B5EF4-FFF2-40B4-BE49-F238E27FC236}">
                <a16:creationId xmlns:a16="http://schemas.microsoft.com/office/drawing/2014/main" id="{C56EDC1C-5B01-4E65-95EB-E2F2CD4F99AC}"/>
              </a:ext>
              <a:ext uri="{C183D7F6-B498-43B3-948B-1728B52AA6E4}">
                <adec:decorative xmlns:adec="http://schemas.microsoft.com/office/drawing/2017/decorative" val="1"/>
              </a:ext>
            </a:extLst>
          </p:cNvPr>
          <p:cNvSpPr/>
          <p:nvPr userDrawn="1"/>
        </p:nvSpPr>
        <p:spPr>
          <a:xfrm>
            <a:off x="878681" y="5675086"/>
            <a:ext cx="4802188" cy="681264"/>
          </a:xfrm>
          <a:prstGeom prst="trapezoid">
            <a:avLst>
              <a:gd name="adj" fmla="val 99801"/>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2130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Bottom Corner Embellishment">
            <a:extLst>
              <a:ext uri="{FF2B5EF4-FFF2-40B4-BE49-F238E27FC236}">
                <a16:creationId xmlns:a16="http://schemas.microsoft.com/office/drawing/2014/main" id="{68C2AF08-471A-4949-A6A1-F45470086C28}"/>
              </a:ext>
              <a:ext uri="{C183D7F6-B498-43B3-948B-1728B52AA6E4}">
                <adec:decorative xmlns:adec="http://schemas.microsoft.com/office/drawing/2017/decorative" val="1"/>
              </a:ext>
            </a:extLst>
          </p:cNvPr>
          <p:cNvGrpSpPr/>
          <p:nvPr userDrawn="1"/>
        </p:nvGrpSpPr>
        <p:grpSpPr>
          <a:xfrm>
            <a:off x="11405293" y="5979373"/>
            <a:ext cx="1274472" cy="851703"/>
            <a:chOff x="11405293" y="5979373"/>
            <a:chExt cx="1274472" cy="851703"/>
          </a:xfrm>
        </p:grpSpPr>
        <p:sp>
          <p:nvSpPr>
            <p:cNvPr id="9" name="Freeform: Shape 8">
              <a:extLst>
                <a:ext uri="{FF2B5EF4-FFF2-40B4-BE49-F238E27FC236}">
                  <a16:creationId xmlns:a16="http://schemas.microsoft.com/office/drawing/2014/main" id="{62651369-C661-484B-9FE2-66661E4F996A}"/>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1440254-C3B0-4830-96AF-06C8926280B4}"/>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3" name="Top Corner Embellishment">
            <a:extLst>
              <a:ext uri="{FF2B5EF4-FFF2-40B4-BE49-F238E27FC236}">
                <a16:creationId xmlns:a16="http://schemas.microsoft.com/office/drawing/2014/main" id="{F394876E-3573-4EC0-BB7C-70E02E14CF96}"/>
              </a:ext>
              <a:ext uri="{C183D7F6-B498-43B3-948B-1728B52AA6E4}">
                <adec:decorative xmlns:adec="http://schemas.microsoft.com/office/drawing/2017/decorative" val="1"/>
              </a:ext>
            </a:extLst>
          </p:cNvPr>
          <p:cNvGrpSpPr/>
          <p:nvPr userDrawn="1"/>
        </p:nvGrpSpPr>
        <p:grpSpPr>
          <a:xfrm>
            <a:off x="-473958" y="98902"/>
            <a:ext cx="1110742" cy="882858"/>
            <a:chOff x="-349094" y="75201"/>
            <a:chExt cx="816665" cy="649115"/>
          </a:xfrm>
        </p:grpSpPr>
        <p:sp>
          <p:nvSpPr>
            <p:cNvPr id="14" name="Freeform: Shape 13">
              <a:extLst>
                <a:ext uri="{FF2B5EF4-FFF2-40B4-BE49-F238E27FC236}">
                  <a16:creationId xmlns:a16="http://schemas.microsoft.com/office/drawing/2014/main" id="{6C822380-D571-4572-8696-087937615352}"/>
                </a:ext>
              </a:extLst>
            </p:cNvPr>
            <p:cNvSpPr/>
            <p:nvPr userDrawn="1"/>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5">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9BFD818E-234C-4B59-96E4-F4CDAA9252E6}"/>
                </a:ext>
              </a:extLst>
            </p:cNvPr>
            <p:cNvSpPr/>
            <p:nvPr userDrawn="1"/>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0E2A638-2009-43D7-805B-FB7628B42C76}"/>
                </a:ext>
              </a:extLst>
            </p:cNvPr>
            <p:cNvSpPr/>
            <p:nvPr userDrawn="1"/>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11" name="WFGPS Logo">
            <a:extLst>
              <a:ext uri="{FF2B5EF4-FFF2-40B4-BE49-F238E27FC236}">
                <a16:creationId xmlns:a16="http://schemas.microsoft.com/office/drawing/2014/main" id="{F5E408F6-FF03-48E6-9C0B-999897EAEBA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9622551" y="6284572"/>
            <a:ext cx="1389041" cy="471509"/>
          </a:xfrm>
          <a:prstGeom prst="rect">
            <a:avLst/>
          </a:prstGeom>
        </p:spPr>
      </p:pic>
      <p:pic>
        <p:nvPicPr>
          <p:cNvPr id="12" name="ETA Tagline">
            <a:extLst>
              <a:ext uri="{FF2B5EF4-FFF2-40B4-BE49-F238E27FC236}">
                <a16:creationId xmlns:a16="http://schemas.microsoft.com/office/drawing/2014/main" id="{77D38047-2F79-488F-8A42-8961AF100928}"/>
              </a:ext>
              <a:ext uri="{C183D7F6-B498-43B3-948B-1728B52AA6E4}">
                <adec:decorative xmlns:adec="http://schemas.microsoft.com/office/drawing/2017/decorative" val="1"/>
              </a:ext>
            </a:extLst>
          </p:cNvPr>
          <p:cNvPicPr>
            <a:picLocks noChangeAspect="1"/>
          </p:cNvPicPr>
          <p:nvPr userDrawn="1"/>
        </p:nvPicPr>
        <p:blipFill>
          <a:blip r:embed="rId3">
            <a:alphaModFix amt="70000"/>
            <a:extLst>
              <a:ext uri="{BEBA8EAE-BF5A-486C-A8C5-ECC9F3942E4B}">
                <a14:imgProps xmlns:a14="http://schemas.microsoft.com/office/drawing/2010/main">
                  <a14:imgLayer r:embed="rId4">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sp>
        <p:nvSpPr>
          <p:cNvPr id="7" name="Slide Number">
            <a:extLst>
              <a:ext uri="{FF2B5EF4-FFF2-40B4-BE49-F238E27FC236}">
                <a16:creationId xmlns:a16="http://schemas.microsoft.com/office/drawing/2014/main" id="{B055653F-EAF2-4CBA-949A-2120180C1413}"/>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3CBBA5EA-DF9F-4637-9E25-488F955B71EE}"/>
              </a:ext>
            </a:extLst>
          </p:cNvPr>
          <p:cNvSpPr>
            <a:spLocks noGrp="1"/>
          </p:cNvSpPr>
          <p:nvPr>
            <p:ph type="title"/>
          </p:nvPr>
        </p:nvSpPr>
        <p:spPr>
          <a:xfrm>
            <a:off x="839788" y="457200"/>
            <a:ext cx="3932237" cy="2377440"/>
          </a:xfrm>
        </p:spPr>
        <p:txBody>
          <a:bodyPr anchor="b">
            <a:normAutofit/>
          </a:bodyPr>
          <a:lstStyle>
            <a:lvl1pPr>
              <a:defRPr sz="3600"/>
            </a:lvl1pPr>
          </a:lstStyle>
          <a:p>
            <a:r>
              <a:rPr lang="en-US" dirty="0"/>
              <a:t>Click to edit Master title style</a:t>
            </a:r>
          </a:p>
        </p:txBody>
      </p:sp>
      <p:sp>
        <p:nvSpPr>
          <p:cNvPr id="4" name="Subtitle Caption">
            <a:extLst>
              <a:ext uri="{FF2B5EF4-FFF2-40B4-BE49-F238E27FC236}">
                <a16:creationId xmlns:a16="http://schemas.microsoft.com/office/drawing/2014/main" id="{ACE185BF-D479-4469-B290-584318A7463F}"/>
              </a:ext>
            </a:extLst>
          </p:cNvPr>
          <p:cNvSpPr>
            <a:spLocks noGrp="1"/>
          </p:cNvSpPr>
          <p:nvPr>
            <p:ph type="body" sz="half" idx="2" hasCustomPrompt="1"/>
          </p:nvPr>
        </p:nvSpPr>
        <p:spPr>
          <a:xfrm>
            <a:off x="839788" y="3300730"/>
            <a:ext cx="3932237" cy="2560320"/>
          </a:xfrm>
          <a:solidFill>
            <a:srgbClr val="F3F4F4"/>
          </a:solidFill>
          <a:ln>
            <a:solidFill>
              <a:schemeClr val="accent4"/>
            </a:solidFill>
          </a:ln>
        </p:spPr>
        <p:txBody>
          <a:bodyPr lIns="182880" tIns="182880" rIns="182880" bIns="182880" anchor="ctr">
            <a:noAutofit/>
          </a:bodyPr>
          <a:lstStyle>
            <a:lvl1pPr marL="0" indent="0" algn="ctr">
              <a:buNone/>
              <a:defRPr sz="2000" i="1">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add caption / subtitle</a:t>
            </a:r>
          </a:p>
        </p:txBody>
      </p:sp>
      <p:sp>
        <p:nvSpPr>
          <p:cNvPr id="3" name="Picture Placeholder">
            <a:extLst>
              <a:ext uri="{FF2B5EF4-FFF2-40B4-BE49-F238E27FC236}">
                <a16:creationId xmlns:a16="http://schemas.microsoft.com/office/drawing/2014/main" id="{DABA74C2-14DB-422A-8954-B53A9CACED51}"/>
              </a:ext>
            </a:extLst>
          </p:cNvPr>
          <p:cNvSpPr>
            <a:spLocks noGrp="1"/>
          </p:cNvSpPr>
          <p:nvPr>
            <p:ph type="pic" idx="1" hasCustomPrompt="1"/>
          </p:nvPr>
        </p:nvSpPr>
        <p:spPr>
          <a:xfrm>
            <a:off x="5183188" y="457201"/>
            <a:ext cx="6172200" cy="5403850"/>
          </a:xfrm>
        </p:spPr>
        <p:txBody>
          <a:bodyPr anchor="ctr">
            <a:normAutofit/>
          </a:bodyPr>
          <a:lstStyle>
            <a:lvl1pPr marL="0" marR="0" indent="0" algn="ctr" defTabSz="914400" rtl="0" eaLnBrk="1" fontAlgn="auto" latinLnBrk="0" hangingPunct="1">
              <a:lnSpc>
                <a:spcPct val="95000"/>
              </a:lnSpc>
              <a:spcBef>
                <a:spcPts val="1800"/>
              </a:spcBef>
              <a:spcAft>
                <a:spcPts val="0"/>
              </a:spcAft>
              <a:buClr>
                <a:schemeClr val="accent2"/>
              </a:buClr>
              <a:buSzTx/>
              <a:buFont typeface="Wingdings 3" panose="05040102010807070707" pitchFamily="18" charset="2"/>
              <a:buNone/>
              <a:tabLst/>
              <a:defRPr sz="2000" i="1">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95000"/>
              </a:lnSpc>
              <a:spcBef>
                <a:spcPts val="1800"/>
              </a:spcBef>
              <a:spcAft>
                <a:spcPts val="0"/>
              </a:spcAft>
              <a:buClr>
                <a:schemeClr val="accent2"/>
              </a:buClr>
              <a:buSzTx/>
              <a:buFont typeface="Wingdings 3" panose="05040102010807070707" pitchFamily="18" charset="2"/>
              <a:buNone/>
              <a:tabLst/>
              <a:defRPr/>
            </a:pPr>
            <a:r>
              <a:rPr lang="en-US" dirty="0"/>
              <a:t>Click icon to add picture, or drag and drop from your files.</a:t>
            </a:r>
          </a:p>
        </p:txBody>
      </p:sp>
      <p:sp>
        <p:nvSpPr>
          <p:cNvPr id="6" name="Footer Placeholder">
            <a:extLst>
              <a:ext uri="{FF2B5EF4-FFF2-40B4-BE49-F238E27FC236}">
                <a16:creationId xmlns:a16="http://schemas.microsoft.com/office/drawing/2014/main" id="{9B6039DB-1CBA-4C01-87BE-4FAC63D5E19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102460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a:extLst>
              <a:ext uri="{FF2B5EF4-FFF2-40B4-BE49-F238E27FC236}">
                <a16:creationId xmlns:a16="http://schemas.microsoft.com/office/drawing/2014/main" id="{FEA3DEE6-72F4-49C9-965D-E6F849A5E885}"/>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4" name="Title">
            <a:extLst>
              <a:ext uri="{FF2B5EF4-FFF2-40B4-BE49-F238E27FC236}">
                <a16:creationId xmlns:a16="http://schemas.microsoft.com/office/drawing/2014/main" id="{CF31141F-3166-4574-964B-985B9D39E826}"/>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17AAC5FF-8264-4C60-8AAC-1B83EE2420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a:extLst>
              <a:ext uri="{FF2B5EF4-FFF2-40B4-BE49-F238E27FC236}">
                <a16:creationId xmlns:a16="http://schemas.microsoft.com/office/drawing/2014/main" id="{3E5B53C0-0C47-43AC-BBAB-8355450A49E3}"/>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58410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gradFill flip="none" rotWithShape="1">
          <a:gsLst>
            <a:gs pos="0">
              <a:schemeClr val="accent4">
                <a:lumMod val="5000"/>
                <a:lumOff val="95000"/>
              </a:schemeClr>
            </a:gs>
            <a:gs pos="74000">
              <a:srgbClr val="F3F4F4"/>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16" name="Right Side embellishment">
            <a:extLst>
              <a:ext uri="{FF2B5EF4-FFF2-40B4-BE49-F238E27FC236}">
                <a16:creationId xmlns:a16="http://schemas.microsoft.com/office/drawing/2014/main" id="{4D9AA7DD-14DE-453A-A67E-C2DAC9D360F7}"/>
              </a:ext>
              <a:ext uri="{C183D7F6-B498-43B3-948B-1728B52AA6E4}">
                <adec:decorative xmlns:adec="http://schemas.microsoft.com/office/drawing/2017/decorative" val="1"/>
              </a:ext>
            </a:extLst>
          </p:cNvPr>
          <p:cNvGrpSpPr/>
          <p:nvPr userDrawn="1"/>
        </p:nvGrpSpPr>
        <p:grpSpPr>
          <a:xfrm>
            <a:off x="5981700" y="0"/>
            <a:ext cx="6698065" cy="6858000"/>
            <a:chOff x="5981700" y="0"/>
            <a:chExt cx="6698065" cy="6858000"/>
          </a:xfrm>
        </p:grpSpPr>
        <p:pic>
          <p:nvPicPr>
            <p:cNvPr id="13" name="Graphic 12">
              <a:extLst>
                <a:ext uri="{FF2B5EF4-FFF2-40B4-BE49-F238E27FC236}">
                  <a16:creationId xmlns:a16="http://schemas.microsoft.com/office/drawing/2014/main" id="{1E010900-2E2A-4E1C-AE1E-D9FC0ED6FBC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flipV="1">
              <a:off x="5981700" y="0"/>
              <a:ext cx="6210300" cy="6858000"/>
            </a:xfrm>
            <a:prstGeom prst="rect">
              <a:avLst/>
            </a:prstGeom>
          </p:spPr>
        </p:pic>
        <p:grpSp>
          <p:nvGrpSpPr>
            <p:cNvPr id="10" name="Group 9">
              <a:extLst>
                <a:ext uri="{FF2B5EF4-FFF2-40B4-BE49-F238E27FC236}">
                  <a16:creationId xmlns:a16="http://schemas.microsoft.com/office/drawing/2014/main" id="{F6564B5D-A8E3-417C-B069-A864DB01FA1F}"/>
                </a:ext>
              </a:extLst>
            </p:cNvPr>
            <p:cNvGrpSpPr/>
            <p:nvPr userDrawn="1"/>
          </p:nvGrpSpPr>
          <p:grpSpPr>
            <a:xfrm>
              <a:off x="11405293" y="5979373"/>
              <a:ext cx="1274472" cy="851703"/>
              <a:chOff x="11405293" y="5979373"/>
              <a:chExt cx="1274472" cy="851703"/>
            </a:xfrm>
          </p:grpSpPr>
          <p:sp>
            <p:nvSpPr>
              <p:cNvPr id="11" name="Freeform: Shape 10">
                <a:extLst>
                  <a:ext uri="{FF2B5EF4-FFF2-40B4-BE49-F238E27FC236}">
                    <a16:creationId xmlns:a16="http://schemas.microsoft.com/office/drawing/2014/main" id="{5898DE2C-B504-404F-ADBB-3D6C7D497DA8}"/>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F05CA48E-DA4C-4709-AE39-A21D3EBE096B}"/>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 name="Freeform: Shape 6">
              <a:extLst>
                <a:ext uri="{FF2B5EF4-FFF2-40B4-BE49-F238E27FC236}">
                  <a16:creationId xmlns:a16="http://schemas.microsoft.com/office/drawing/2014/main" id="{D1D4A77C-E949-4CD8-95DA-E57E0880FF3B}"/>
                </a:ext>
              </a:extLst>
            </p:cNvPr>
            <p:cNvSpPr/>
            <p:nvPr/>
          </p:nvSpPr>
          <p:spPr>
            <a:xfrm flipH="1">
              <a:off x="6216734" y="0"/>
              <a:ext cx="5408000" cy="2698134"/>
            </a:xfrm>
            <a:custGeom>
              <a:avLst/>
              <a:gdLst>
                <a:gd name="connsiteX0" fmla="*/ 5865876 w 5854700"/>
                <a:gd name="connsiteY0" fmla="*/ 0 h 2921000"/>
                <a:gd name="connsiteX1" fmla="*/ 0 w 5854700"/>
                <a:gd name="connsiteY1" fmla="*/ 0 h 2921000"/>
                <a:gd name="connsiteX2" fmla="*/ 2932938 w 5854700"/>
                <a:gd name="connsiteY2" fmla="*/ 2932938 h 2921000"/>
              </a:gdLst>
              <a:ahLst/>
              <a:cxnLst>
                <a:cxn ang="0">
                  <a:pos x="connsiteX0" y="connsiteY0"/>
                </a:cxn>
                <a:cxn ang="0">
                  <a:pos x="connsiteX1" y="connsiteY1"/>
                </a:cxn>
                <a:cxn ang="0">
                  <a:pos x="connsiteX2" y="connsiteY2"/>
                </a:cxn>
              </a:cxnLst>
              <a:rect l="l" t="t" r="r" b="b"/>
              <a:pathLst>
                <a:path w="5854700" h="2921000">
                  <a:moveTo>
                    <a:pt x="5865876" y="0"/>
                  </a:moveTo>
                  <a:lnTo>
                    <a:pt x="0" y="0"/>
                  </a:lnTo>
                  <a:lnTo>
                    <a:pt x="2932938" y="2932938"/>
                  </a:lnTo>
                  <a:close/>
                </a:path>
              </a:pathLst>
            </a:custGeom>
            <a:solidFill>
              <a:schemeClr val="bg1"/>
            </a:solidFill>
            <a:ln w="12700" cap="flat">
              <a:noFill/>
              <a:prstDash val="solid"/>
              <a:miter/>
            </a:ln>
            <a:effectLst>
              <a:outerShdw blurRad="50800" dist="38100" dir="5400000" algn="t" rotWithShape="0">
                <a:prstClr val="black">
                  <a:alpha val="20000"/>
                </a:prstClr>
              </a:outerShdw>
            </a:effectLst>
          </p:spPr>
          <p:txBody>
            <a:bodyPr rtlCol="0" anchor="ctr"/>
            <a:lstStyle/>
            <a:p>
              <a:endParaRPr lang="en-US"/>
            </a:p>
          </p:txBody>
        </p:sp>
        <p:sp>
          <p:nvSpPr>
            <p:cNvPr id="14" name="Freeform: Shape 13">
              <a:extLst>
                <a:ext uri="{FF2B5EF4-FFF2-40B4-BE49-F238E27FC236}">
                  <a16:creationId xmlns:a16="http://schemas.microsoft.com/office/drawing/2014/main" id="{4664FABA-999E-4344-ACD0-3A27759584A7}"/>
                </a:ext>
              </a:extLst>
            </p:cNvPr>
            <p:cNvSpPr/>
            <p:nvPr/>
          </p:nvSpPr>
          <p:spPr>
            <a:xfrm flipH="1">
              <a:off x="6216734" y="4150341"/>
              <a:ext cx="5408000" cy="2698134"/>
            </a:xfrm>
            <a:custGeom>
              <a:avLst/>
              <a:gdLst>
                <a:gd name="connsiteX0" fmla="*/ 0 w 5854700"/>
                <a:gd name="connsiteY0" fmla="*/ 2932938 h 2921000"/>
                <a:gd name="connsiteX1" fmla="*/ 5865876 w 5854700"/>
                <a:gd name="connsiteY1" fmla="*/ 2932938 h 2921000"/>
                <a:gd name="connsiteX2" fmla="*/ 2932938 w 5854700"/>
                <a:gd name="connsiteY2" fmla="*/ 0 h 2921000"/>
              </a:gdLst>
              <a:ahLst/>
              <a:cxnLst>
                <a:cxn ang="0">
                  <a:pos x="connsiteX0" y="connsiteY0"/>
                </a:cxn>
                <a:cxn ang="0">
                  <a:pos x="connsiteX1" y="connsiteY1"/>
                </a:cxn>
                <a:cxn ang="0">
                  <a:pos x="connsiteX2" y="connsiteY2"/>
                </a:cxn>
              </a:cxnLst>
              <a:rect l="l" t="t" r="r" b="b"/>
              <a:pathLst>
                <a:path w="5854700" h="2921000">
                  <a:moveTo>
                    <a:pt x="0" y="2932938"/>
                  </a:moveTo>
                  <a:lnTo>
                    <a:pt x="5865876" y="2932938"/>
                  </a:lnTo>
                  <a:lnTo>
                    <a:pt x="2932938" y="0"/>
                  </a:lnTo>
                  <a:close/>
                </a:path>
              </a:pathLst>
            </a:custGeom>
            <a:solidFill>
              <a:schemeClr val="bg1"/>
            </a:solidFill>
            <a:ln w="12700" cap="flat">
              <a:noFill/>
              <a:prstDash val="solid"/>
              <a:miter/>
            </a:ln>
            <a:effectLst>
              <a:outerShdw blurRad="50800" dist="38100" dir="16200000" rotWithShape="0">
                <a:prstClr val="black">
                  <a:alpha val="20000"/>
                </a:prstClr>
              </a:outerShdw>
            </a:effectLst>
          </p:spPr>
          <p:txBody>
            <a:bodyPr rtlCol="0" anchor="ctr"/>
            <a:lstStyle/>
            <a:p>
              <a:endParaRPr lang="en-US"/>
            </a:p>
          </p:txBody>
        </p:sp>
        <p:sp>
          <p:nvSpPr>
            <p:cNvPr id="15" name="Freeform: Shape 14">
              <a:extLst>
                <a:ext uri="{FF2B5EF4-FFF2-40B4-BE49-F238E27FC236}">
                  <a16:creationId xmlns:a16="http://schemas.microsoft.com/office/drawing/2014/main" id="{D4E59E20-FFBA-4E09-9F1A-EAEFEDF2B97B}"/>
                </a:ext>
              </a:extLst>
            </p:cNvPr>
            <p:cNvSpPr/>
            <p:nvPr/>
          </p:nvSpPr>
          <p:spPr>
            <a:xfrm flipH="1">
              <a:off x="9845796" y="782005"/>
              <a:ext cx="2346204" cy="5290688"/>
            </a:xfrm>
            <a:custGeom>
              <a:avLst/>
              <a:gdLst>
                <a:gd name="connsiteX0" fmla="*/ 2316099 w 2540000"/>
                <a:gd name="connsiteY0" fmla="*/ 2315972 h 5727700"/>
                <a:gd name="connsiteX1" fmla="*/ 0 w 2540000"/>
                <a:gd name="connsiteY1" fmla="*/ 0 h 5727700"/>
                <a:gd name="connsiteX2" fmla="*/ 0 w 2540000"/>
                <a:gd name="connsiteY2" fmla="*/ 5732526 h 5727700"/>
                <a:gd name="connsiteX3" fmla="*/ 2316099 w 2540000"/>
                <a:gd name="connsiteY3" fmla="*/ 3416427 h 5727700"/>
                <a:gd name="connsiteX4" fmla="*/ 2316099 w 2540000"/>
                <a:gd name="connsiteY4" fmla="*/ 2315972 h 572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0000" h="5727700">
                  <a:moveTo>
                    <a:pt x="2316099" y="2315972"/>
                  </a:moveTo>
                  <a:lnTo>
                    <a:pt x="0" y="0"/>
                  </a:lnTo>
                  <a:lnTo>
                    <a:pt x="0" y="5732526"/>
                  </a:lnTo>
                  <a:lnTo>
                    <a:pt x="2316099" y="3416427"/>
                  </a:lnTo>
                  <a:cubicBezTo>
                    <a:pt x="2619883" y="3112643"/>
                    <a:pt x="2619883" y="2619883"/>
                    <a:pt x="2316099" y="2315972"/>
                  </a:cubicBezTo>
                  <a:close/>
                </a:path>
              </a:pathLst>
            </a:custGeom>
            <a:solidFill>
              <a:schemeClr val="bg1"/>
            </a:solidFill>
            <a:ln w="12700" cap="flat">
              <a:noFill/>
              <a:prstDash val="solid"/>
              <a:miter/>
            </a:ln>
            <a:effectLst>
              <a:outerShdw blurRad="50800" dist="38100" dir="10800000" algn="r" rotWithShape="0">
                <a:prstClr val="black">
                  <a:alpha val="10000"/>
                </a:prstClr>
              </a:outerShdw>
            </a:effectLst>
          </p:spPr>
          <p:txBody>
            <a:bodyPr rtlCol="0" anchor="ctr"/>
            <a:lstStyle/>
            <a:p>
              <a:endParaRPr lang="en-US"/>
            </a:p>
          </p:txBody>
        </p:sp>
      </p:grpSp>
      <p:pic>
        <p:nvPicPr>
          <p:cNvPr id="17" name="WFGPS Logo">
            <a:extLst>
              <a:ext uri="{FF2B5EF4-FFF2-40B4-BE49-F238E27FC236}">
                <a16:creationId xmlns:a16="http://schemas.microsoft.com/office/drawing/2014/main" id="{9D976868-9CAA-41E5-AF3B-88CCB6DC8D81}"/>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8226213" y="6284572"/>
            <a:ext cx="1389041" cy="471509"/>
          </a:xfrm>
          <a:prstGeom prst="rect">
            <a:avLst/>
          </a:prstGeom>
        </p:spPr>
      </p:pic>
      <p:sp>
        <p:nvSpPr>
          <p:cNvPr id="6" name="Slide Number">
            <a:extLst>
              <a:ext uri="{FF2B5EF4-FFF2-40B4-BE49-F238E27FC236}">
                <a16:creationId xmlns:a16="http://schemas.microsoft.com/office/drawing/2014/main" id="{7F202FB4-F169-4452-A4B3-A923F1681FBF}"/>
              </a:ext>
            </a:extLst>
          </p:cNvPr>
          <p:cNvSpPr>
            <a:spLocks noGrp="1"/>
          </p:cNvSpPr>
          <p:nvPr>
            <p:ph type="sldNum" sz="quarter" idx="12"/>
          </p:nvPr>
        </p:nvSpPr>
        <p:spPr/>
        <p:txBody>
          <a:bodyPr/>
          <a:lstStyle>
            <a:lvl1pPr>
              <a:defRPr>
                <a:solidFill>
                  <a:schemeClr val="accent1"/>
                </a:solidFill>
              </a:defRPr>
            </a:lvl1pPr>
          </a:lstStyle>
          <a:p>
            <a:fld id="{158B7785-F6D6-45F8-833E-07BD84680091}" type="slidenum">
              <a:rPr lang="en-US" smtClean="0"/>
              <a:pPr/>
              <a:t>‹#›</a:t>
            </a:fld>
            <a:endParaRPr lang="en-US" dirty="0"/>
          </a:p>
        </p:txBody>
      </p:sp>
      <p:sp>
        <p:nvSpPr>
          <p:cNvPr id="2" name="Section Title">
            <a:extLst>
              <a:ext uri="{FF2B5EF4-FFF2-40B4-BE49-F238E27FC236}">
                <a16:creationId xmlns:a16="http://schemas.microsoft.com/office/drawing/2014/main" id="{72E288C2-30BA-4AB0-9C9B-92B7CF759799}"/>
              </a:ext>
            </a:extLst>
          </p:cNvPr>
          <p:cNvSpPr>
            <a:spLocks noGrp="1"/>
          </p:cNvSpPr>
          <p:nvPr>
            <p:ph type="title" hasCustomPrompt="1"/>
          </p:nvPr>
        </p:nvSpPr>
        <p:spPr>
          <a:xfrm>
            <a:off x="800101" y="1405870"/>
            <a:ext cx="6553200" cy="2357891"/>
          </a:xfrm>
        </p:spPr>
        <p:txBody>
          <a:bodyPr lIns="91440" anchor="b">
            <a:normAutofit/>
          </a:bodyPr>
          <a:lstStyle>
            <a:lvl1pPr>
              <a:defRPr sz="4400" b="1">
                <a:solidFill>
                  <a:schemeClr val="accent1"/>
                </a:solidFill>
                <a:latin typeface="+mn-lt"/>
              </a:defRPr>
            </a:lvl1pPr>
          </a:lstStyle>
          <a:p>
            <a:r>
              <a:rPr lang="en-US" dirty="0"/>
              <a:t>Add section title here.</a:t>
            </a:r>
          </a:p>
        </p:txBody>
      </p:sp>
      <p:sp>
        <p:nvSpPr>
          <p:cNvPr id="3" name="Section Subtitle">
            <a:extLst>
              <a:ext uri="{FF2B5EF4-FFF2-40B4-BE49-F238E27FC236}">
                <a16:creationId xmlns:a16="http://schemas.microsoft.com/office/drawing/2014/main" id="{B3C775B5-BBF5-4684-873B-88ACF9DA3EF8}"/>
              </a:ext>
            </a:extLst>
          </p:cNvPr>
          <p:cNvSpPr>
            <a:spLocks noGrp="1"/>
          </p:cNvSpPr>
          <p:nvPr>
            <p:ph type="body" idx="1" hasCustomPrompt="1"/>
          </p:nvPr>
        </p:nvSpPr>
        <p:spPr>
          <a:xfrm>
            <a:off x="800100" y="4269493"/>
            <a:ext cx="6553200" cy="1154793"/>
          </a:xfrm>
        </p:spPr>
        <p:txBody>
          <a:bodyPr>
            <a:normAutofit/>
          </a:bodyPr>
          <a:lstStyle>
            <a:lvl1pPr marL="0" indent="0" algn="l">
              <a:buNone/>
              <a:defRPr sz="28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dirty="0"/>
              <a:t>This is a section subtitle if needed.  Otherwise, delete this block.</a:t>
            </a:r>
          </a:p>
        </p:txBody>
      </p:sp>
      <p:sp>
        <p:nvSpPr>
          <p:cNvPr id="5" name="Footer Placeholder">
            <a:extLst>
              <a:ext uri="{FF2B5EF4-FFF2-40B4-BE49-F238E27FC236}">
                <a16:creationId xmlns:a16="http://schemas.microsoft.com/office/drawing/2014/main" id="{E3DA2094-8407-4565-9749-E84DB7A2871B}"/>
              </a:ext>
            </a:extLst>
          </p:cNvPr>
          <p:cNvSpPr>
            <a:spLocks noGrp="1"/>
          </p:cNvSpPr>
          <p:nvPr>
            <p:ph type="ftr" sz="quarter" idx="11"/>
          </p:nvPr>
        </p:nvSpPr>
        <p:spPr>
          <a:xfrm>
            <a:off x="800100" y="6356350"/>
            <a:ext cx="5162552" cy="365125"/>
          </a:xfrm>
        </p:spPr>
        <p:txBody>
          <a:bodyPr/>
          <a:lstStyle>
            <a:lvl1pPr algn="l">
              <a:defRPr sz="1400">
                <a:solidFill>
                  <a:schemeClr val="accent3">
                    <a:lumMod val="90000"/>
                    <a:lumOff val="10000"/>
                  </a:schemeClr>
                </a:solidFill>
              </a:defRPr>
            </a:lvl1pPr>
          </a:lstStyle>
          <a:p>
            <a:endParaRPr lang="en-US" dirty="0"/>
          </a:p>
        </p:txBody>
      </p:sp>
    </p:spTree>
    <p:extLst>
      <p:ext uri="{BB962C8B-B14F-4D97-AF65-F5344CB8AC3E}">
        <p14:creationId xmlns:p14="http://schemas.microsoft.com/office/powerpoint/2010/main" val="3179970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82356CE9-2779-4AFC-864B-2F02513D794E}"/>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10" name="Title">
            <a:extLst>
              <a:ext uri="{FF2B5EF4-FFF2-40B4-BE49-F238E27FC236}">
                <a16:creationId xmlns:a16="http://schemas.microsoft.com/office/drawing/2014/main" id="{9A60AAA4-8433-4C0E-A76C-94627FB47A25}"/>
              </a:ext>
            </a:extLst>
          </p:cNvPr>
          <p:cNvSpPr>
            <a:spLocks noGrp="1"/>
          </p:cNvSpPr>
          <p:nvPr>
            <p:ph type="title"/>
          </p:nvPr>
        </p:nvSpPr>
        <p:spPr>
          <a:xfrm>
            <a:off x="805866" y="46208"/>
            <a:ext cx="11081334" cy="786384"/>
          </a:xfrm>
        </p:spPr>
        <p:txBody>
          <a:bodyPr/>
          <a:lstStyle/>
          <a:p>
            <a:r>
              <a:rPr lang="en-US" dirty="0"/>
              <a:t>Click to edit Master title style</a:t>
            </a:r>
          </a:p>
        </p:txBody>
      </p:sp>
      <p:sp>
        <p:nvSpPr>
          <p:cNvPr id="3" name="Subtitle">
            <a:extLst>
              <a:ext uri="{FF2B5EF4-FFF2-40B4-BE49-F238E27FC236}">
                <a16:creationId xmlns:a16="http://schemas.microsoft.com/office/drawing/2014/main" id="{B32B0E8D-8431-408A-AF8C-044EE0F0A717}"/>
              </a:ext>
            </a:extLst>
          </p:cNvPr>
          <p:cNvSpPr>
            <a:spLocks noGrp="1"/>
          </p:cNvSpPr>
          <p:nvPr>
            <p:ph type="body" idx="1" hasCustomPrompt="1"/>
          </p:nvPr>
        </p:nvSpPr>
        <p:spPr>
          <a:xfrm>
            <a:off x="839788" y="999279"/>
            <a:ext cx="10515600" cy="823912"/>
          </a:xfrm>
          <a:solidFill>
            <a:srgbClr val="F3F4F4"/>
          </a:solidFill>
          <a:ln>
            <a:solidFill>
              <a:schemeClr val="accent4"/>
            </a:solidFill>
          </a:ln>
        </p:spPr>
        <p:txBody>
          <a:bodyPr anchor="ctr">
            <a:normAutofit/>
          </a:bodyPr>
          <a:lstStyle>
            <a:lvl1pPr marL="0" indent="0" algn="l">
              <a:buNone/>
              <a:defRPr sz="2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subtitle </a:t>
            </a:r>
          </a:p>
        </p:txBody>
      </p:sp>
      <p:sp>
        <p:nvSpPr>
          <p:cNvPr id="4" name="Content Placeholder">
            <a:extLst>
              <a:ext uri="{FF2B5EF4-FFF2-40B4-BE49-F238E27FC236}">
                <a16:creationId xmlns:a16="http://schemas.microsoft.com/office/drawing/2014/main" id="{18CFC8C1-67C5-455C-AAC1-338413D4B475}"/>
              </a:ext>
            </a:extLst>
          </p:cNvPr>
          <p:cNvSpPr>
            <a:spLocks noGrp="1"/>
          </p:cNvSpPr>
          <p:nvPr>
            <p:ph sz="half" idx="2"/>
          </p:nvPr>
        </p:nvSpPr>
        <p:spPr>
          <a:xfrm>
            <a:off x="839788" y="1989878"/>
            <a:ext cx="10515600" cy="4199785"/>
          </a:xfrm>
        </p:spPr>
        <p:txBody>
          <a:bodyPr>
            <a:noAutofit/>
          </a:bodyPr>
          <a:lstStyle>
            <a:lvl1pPr>
              <a:defRPr sz="2400"/>
            </a:lvl1pPr>
            <a:lvl2pPr>
              <a:defRPr sz="22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a:extLst>
              <a:ext uri="{FF2B5EF4-FFF2-40B4-BE49-F238E27FC236}">
                <a16:creationId xmlns:a16="http://schemas.microsoft.com/office/drawing/2014/main" id="{A0DC7C72-A8F7-4224-A9B1-BF8B032C26D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3796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a:extLst>
              <a:ext uri="{FF2B5EF4-FFF2-40B4-BE49-F238E27FC236}">
                <a16:creationId xmlns:a16="http://schemas.microsoft.com/office/drawing/2014/main" id="{07E76459-9783-4638-A403-290188AF83C5}"/>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BCC9EA8F-2DFF-4F02-95B9-44E5CC5ED0EF}"/>
              </a:ext>
            </a:extLst>
          </p:cNvPr>
          <p:cNvSpPr>
            <a:spLocks noGrp="1"/>
          </p:cNvSpPr>
          <p:nvPr>
            <p:ph type="title"/>
          </p:nvPr>
        </p:nvSpPr>
        <p:spPr/>
        <p:txBody>
          <a:bodyPr/>
          <a:lstStyle/>
          <a:p>
            <a:r>
              <a:rPr lang="en-US" dirty="0"/>
              <a:t>Click to edit Master title style</a:t>
            </a:r>
          </a:p>
        </p:txBody>
      </p:sp>
      <p:sp>
        <p:nvSpPr>
          <p:cNvPr id="3" name="Content Placeholder Left">
            <a:extLst>
              <a:ext uri="{FF2B5EF4-FFF2-40B4-BE49-F238E27FC236}">
                <a16:creationId xmlns:a16="http://schemas.microsoft.com/office/drawing/2014/main" id="{2BE8F200-D8FA-4BA3-841A-0AA90D44A055}"/>
              </a:ext>
            </a:extLst>
          </p:cNvPr>
          <p:cNvSpPr>
            <a:spLocks noGrp="1"/>
          </p:cNvSpPr>
          <p:nvPr>
            <p:ph sz="half" idx="1"/>
          </p:nvPr>
        </p:nvSpPr>
        <p:spPr>
          <a:xfrm>
            <a:off x="838200" y="1161144"/>
            <a:ext cx="5181600" cy="501582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Right">
            <a:extLst>
              <a:ext uri="{FF2B5EF4-FFF2-40B4-BE49-F238E27FC236}">
                <a16:creationId xmlns:a16="http://schemas.microsoft.com/office/drawing/2014/main" id="{134CD3E4-027C-4B7D-A65C-7DBA57E90025}"/>
              </a:ext>
            </a:extLst>
          </p:cNvPr>
          <p:cNvSpPr>
            <a:spLocks noGrp="1"/>
          </p:cNvSpPr>
          <p:nvPr>
            <p:ph sz="half" idx="2"/>
          </p:nvPr>
        </p:nvSpPr>
        <p:spPr>
          <a:xfrm>
            <a:off x="6172200" y="1161144"/>
            <a:ext cx="5181600" cy="501582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a:extLst>
              <a:ext uri="{FF2B5EF4-FFF2-40B4-BE49-F238E27FC236}">
                <a16:creationId xmlns:a16="http://schemas.microsoft.com/office/drawing/2014/main" id="{1EDEE5CB-3268-42B3-8050-AE7311A60C1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96178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82356CE9-2779-4AFC-864B-2F02513D794E}"/>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10" name="Title">
            <a:extLst>
              <a:ext uri="{FF2B5EF4-FFF2-40B4-BE49-F238E27FC236}">
                <a16:creationId xmlns:a16="http://schemas.microsoft.com/office/drawing/2014/main" id="{9A60AAA4-8433-4C0E-A76C-94627FB47A25}"/>
              </a:ext>
            </a:extLst>
          </p:cNvPr>
          <p:cNvSpPr>
            <a:spLocks noGrp="1"/>
          </p:cNvSpPr>
          <p:nvPr>
            <p:ph type="title"/>
          </p:nvPr>
        </p:nvSpPr>
        <p:spPr/>
        <p:txBody>
          <a:bodyPr/>
          <a:lstStyle/>
          <a:p>
            <a:r>
              <a:rPr lang="en-US" dirty="0"/>
              <a:t>Click to edit Master title style</a:t>
            </a:r>
          </a:p>
        </p:txBody>
      </p:sp>
      <p:sp>
        <p:nvSpPr>
          <p:cNvPr id="3" name="Content Title Left">
            <a:extLst>
              <a:ext uri="{FF2B5EF4-FFF2-40B4-BE49-F238E27FC236}">
                <a16:creationId xmlns:a16="http://schemas.microsoft.com/office/drawing/2014/main" id="{B32B0E8D-8431-408A-AF8C-044EE0F0A717}"/>
              </a:ext>
            </a:extLst>
          </p:cNvPr>
          <p:cNvSpPr>
            <a:spLocks noGrp="1"/>
          </p:cNvSpPr>
          <p:nvPr>
            <p:ph type="body" idx="1" hasCustomPrompt="1"/>
          </p:nvPr>
        </p:nvSpPr>
        <p:spPr>
          <a:xfrm>
            <a:off x="805866" y="999279"/>
            <a:ext cx="5212080" cy="823912"/>
          </a:xfrm>
          <a:solidFill>
            <a:srgbClr val="F3F4F4"/>
          </a:solidFill>
          <a:ln>
            <a:solidFill>
              <a:schemeClr val="accent4"/>
            </a:solidFill>
          </a:ln>
        </p:spPr>
        <p:txBody>
          <a:bodyPr anchor="ctr">
            <a:normAutofit/>
          </a:bodyPr>
          <a:lstStyle>
            <a:lvl1pPr marL="0" indent="0" algn="ctr">
              <a:buNone/>
              <a:defRPr sz="2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left column heading</a:t>
            </a:r>
          </a:p>
        </p:txBody>
      </p:sp>
      <p:sp>
        <p:nvSpPr>
          <p:cNvPr id="4" name="Content Placeholder Left">
            <a:extLst>
              <a:ext uri="{FF2B5EF4-FFF2-40B4-BE49-F238E27FC236}">
                <a16:creationId xmlns:a16="http://schemas.microsoft.com/office/drawing/2014/main" id="{18CFC8C1-67C5-455C-AAC1-338413D4B475}"/>
              </a:ext>
            </a:extLst>
          </p:cNvPr>
          <p:cNvSpPr>
            <a:spLocks noGrp="1"/>
          </p:cNvSpPr>
          <p:nvPr>
            <p:ph sz="half" idx="2"/>
          </p:nvPr>
        </p:nvSpPr>
        <p:spPr>
          <a:xfrm>
            <a:off x="805866" y="1989878"/>
            <a:ext cx="5212080" cy="4199785"/>
          </a:xfrm>
        </p:spPr>
        <p:txBody>
          <a:bodyPr>
            <a:noAutofit/>
          </a:bodyPr>
          <a:lstStyle>
            <a:lvl1pPr>
              <a:defRPr sz="2400"/>
            </a:lvl1pPr>
            <a:lvl2pPr>
              <a:defRPr sz="22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Title Right">
            <a:extLst>
              <a:ext uri="{FF2B5EF4-FFF2-40B4-BE49-F238E27FC236}">
                <a16:creationId xmlns:a16="http://schemas.microsoft.com/office/drawing/2014/main" id="{BA001118-37CB-4927-A349-C0D3178E122D}"/>
              </a:ext>
            </a:extLst>
          </p:cNvPr>
          <p:cNvSpPr>
            <a:spLocks noGrp="1"/>
          </p:cNvSpPr>
          <p:nvPr>
            <p:ph type="body" sz="quarter" idx="3" hasCustomPrompt="1"/>
          </p:nvPr>
        </p:nvSpPr>
        <p:spPr>
          <a:xfrm>
            <a:off x="6172200" y="999279"/>
            <a:ext cx="5212080" cy="823912"/>
          </a:xfrm>
          <a:solidFill>
            <a:srgbClr val="F3F4F4"/>
          </a:solidFill>
          <a:ln>
            <a:solidFill>
              <a:schemeClr val="accent4"/>
            </a:solidFill>
          </a:ln>
        </p:spPr>
        <p:txBody>
          <a:bodyPr anchor="ctr">
            <a:normAutofit/>
          </a:bodyPr>
          <a:lstStyle>
            <a:lvl1pPr marL="0" indent="0" algn="ctr">
              <a:buNone/>
              <a:defRPr sz="2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add right column heading</a:t>
            </a:r>
          </a:p>
        </p:txBody>
      </p:sp>
      <p:sp>
        <p:nvSpPr>
          <p:cNvPr id="6" name="Content Placeholder Right">
            <a:extLst>
              <a:ext uri="{FF2B5EF4-FFF2-40B4-BE49-F238E27FC236}">
                <a16:creationId xmlns:a16="http://schemas.microsoft.com/office/drawing/2014/main" id="{FFD68788-1515-4FDE-890A-643522C68A2A}"/>
              </a:ext>
            </a:extLst>
          </p:cNvPr>
          <p:cNvSpPr>
            <a:spLocks noGrp="1"/>
          </p:cNvSpPr>
          <p:nvPr>
            <p:ph sz="quarter" idx="4"/>
          </p:nvPr>
        </p:nvSpPr>
        <p:spPr>
          <a:xfrm>
            <a:off x="6172200" y="1989878"/>
            <a:ext cx="5212080" cy="4199785"/>
          </a:xfrm>
        </p:spPr>
        <p:txBody>
          <a:bodyPr>
            <a:noAutofit/>
          </a:bodyPr>
          <a:lstStyle>
            <a:lvl1pPr>
              <a:defRPr sz="2400"/>
            </a:lvl1pPr>
            <a:lvl2pPr>
              <a:defRPr sz="22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a:extLst>
              <a:ext uri="{FF2B5EF4-FFF2-40B4-BE49-F238E27FC236}">
                <a16:creationId xmlns:a16="http://schemas.microsoft.com/office/drawing/2014/main" id="{A0DC7C72-A8F7-4224-A9B1-BF8B032C26D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1563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Slide Number">
            <a:extLst>
              <a:ext uri="{FF2B5EF4-FFF2-40B4-BE49-F238E27FC236}">
                <a16:creationId xmlns:a16="http://schemas.microsoft.com/office/drawing/2014/main" id="{50DEA1C2-3B9B-4C61-B9C1-95E92E311634}"/>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0B73BD0A-7F58-4DC5-B1D9-8439C1D6CD73}"/>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A3E6CB-2C77-4659-8ABA-8C2B4BD2288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78312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Bottom Corner Embellishment">
            <a:extLst>
              <a:ext uri="{FF2B5EF4-FFF2-40B4-BE49-F238E27FC236}">
                <a16:creationId xmlns:a16="http://schemas.microsoft.com/office/drawing/2014/main" id="{F32826CD-6407-4BDD-985F-43E59E5627AA}"/>
              </a:ext>
              <a:ext uri="{C183D7F6-B498-43B3-948B-1728B52AA6E4}">
                <adec:decorative xmlns:adec="http://schemas.microsoft.com/office/drawing/2017/decorative" val="1"/>
              </a:ext>
            </a:extLst>
          </p:cNvPr>
          <p:cNvGrpSpPr/>
          <p:nvPr userDrawn="1"/>
        </p:nvGrpSpPr>
        <p:grpSpPr>
          <a:xfrm>
            <a:off x="11405293" y="5979373"/>
            <a:ext cx="1274472" cy="851703"/>
            <a:chOff x="11405293" y="5979373"/>
            <a:chExt cx="1274472" cy="851703"/>
          </a:xfrm>
        </p:grpSpPr>
        <p:sp>
          <p:nvSpPr>
            <p:cNvPr id="6" name="Freeform: Shape 5">
              <a:extLst>
                <a:ext uri="{FF2B5EF4-FFF2-40B4-BE49-F238E27FC236}">
                  <a16:creationId xmlns:a16="http://schemas.microsoft.com/office/drawing/2014/main" id="{149E6F88-C57C-490C-96FC-610856CACBC7}"/>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6">
              <a:extLst>
                <a:ext uri="{FF2B5EF4-FFF2-40B4-BE49-F238E27FC236}">
                  <a16:creationId xmlns:a16="http://schemas.microsoft.com/office/drawing/2014/main" id="{E9277C0B-D04A-43FD-A009-7C0C3C15DB3C}"/>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9" name="ETA Tagline">
            <a:extLst>
              <a:ext uri="{FF2B5EF4-FFF2-40B4-BE49-F238E27FC236}">
                <a16:creationId xmlns:a16="http://schemas.microsoft.com/office/drawing/2014/main" id="{F8CB0E61-E338-4A3F-B0C3-6FE8C56718FA}"/>
              </a:ext>
              <a:ext uri="{C183D7F6-B498-43B3-948B-1728B52AA6E4}">
                <adec:decorative xmlns:adec="http://schemas.microsoft.com/office/drawing/2017/decorative" val="1"/>
              </a:ext>
            </a:extLst>
          </p:cNvPr>
          <p:cNvPicPr>
            <a:picLocks noChangeAspect="1"/>
          </p:cNvPicPr>
          <p:nvPr userDrawn="1"/>
        </p:nvPicPr>
        <p:blipFill>
          <a:blip r:embed="rId2">
            <a:alphaModFix amt="70000"/>
            <a:extLst>
              <a:ext uri="{BEBA8EAE-BF5A-486C-A8C5-ECC9F3942E4B}">
                <a14:imgProps xmlns:a14="http://schemas.microsoft.com/office/drawing/2010/main">
                  <a14:imgLayer r:embed="rId3">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pic>
        <p:nvPicPr>
          <p:cNvPr id="8" name="WFGPS Logo">
            <a:extLst>
              <a:ext uri="{FF2B5EF4-FFF2-40B4-BE49-F238E27FC236}">
                <a16:creationId xmlns:a16="http://schemas.microsoft.com/office/drawing/2014/main" id="{2FC579C9-22DD-4323-A669-4344CCA71A7B}"/>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9622551" y="6284572"/>
            <a:ext cx="1389041" cy="471509"/>
          </a:xfrm>
          <a:prstGeom prst="rect">
            <a:avLst/>
          </a:prstGeom>
        </p:spPr>
      </p:pic>
      <p:sp>
        <p:nvSpPr>
          <p:cNvPr id="4" name="Slide Number">
            <a:extLst>
              <a:ext uri="{FF2B5EF4-FFF2-40B4-BE49-F238E27FC236}">
                <a16:creationId xmlns:a16="http://schemas.microsoft.com/office/drawing/2014/main" id="{4B2BBB3F-DFCB-4306-A3B4-E1931B461831}"/>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3" name="Footer Placeholder">
            <a:extLst>
              <a:ext uri="{FF2B5EF4-FFF2-40B4-BE49-F238E27FC236}">
                <a16:creationId xmlns:a16="http://schemas.microsoft.com/office/drawing/2014/main" id="{21E0F167-436E-4AAC-B149-D0B0439F48F2}"/>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47432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Bottom Corner Embellishment">
            <a:extLst>
              <a:ext uri="{FF2B5EF4-FFF2-40B4-BE49-F238E27FC236}">
                <a16:creationId xmlns:a16="http://schemas.microsoft.com/office/drawing/2014/main" id="{55F230CC-07F9-42BC-9615-CB3A7B6812E0}"/>
              </a:ext>
              <a:ext uri="{C183D7F6-B498-43B3-948B-1728B52AA6E4}">
                <adec:decorative xmlns:adec="http://schemas.microsoft.com/office/drawing/2017/decorative" val="1"/>
              </a:ext>
            </a:extLst>
          </p:cNvPr>
          <p:cNvGrpSpPr/>
          <p:nvPr userDrawn="1"/>
        </p:nvGrpSpPr>
        <p:grpSpPr>
          <a:xfrm>
            <a:off x="11405293" y="5979373"/>
            <a:ext cx="1274472" cy="851703"/>
            <a:chOff x="11405293" y="5979373"/>
            <a:chExt cx="1274472" cy="851703"/>
          </a:xfrm>
        </p:grpSpPr>
        <p:sp>
          <p:nvSpPr>
            <p:cNvPr id="9" name="Freeform: Shape 8">
              <a:extLst>
                <a:ext uri="{FF2B5EF4-FFF2-40B4-BE49-F238E27FC236}">
                  <a16:creationId xmlns:a16="http://schemas.microsoft.com/office/drawing/2014/main" id="{4E22BAF3-80E2-4CF3-AB43-FC0E64F14996}"/>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357098EB-40A6-4336-B0F5-E0AA0FA084AF}"/>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7" name="Top Corner Embellishment">
            <a:extLst>
              <a:ext uri="{FF2B5EF4-FFF2-40B4-BE49-F238E27FC236}">
                <a16:creationId xmlns:a16="http://schemas.microsoft.com/office/drawing/2014/main" id="{31258A17-C871-4FB3-B25D-FD074705B04A}"/>
              </a:ext>
              <a:ext uri="{C183D7F6-B498-43B3-948B-1728B52AA6E4}">
                <adec:decorative xmlns:adec="http://schemas.microsoft.com/office/drawing/2017/decorative" val="1"/>
              </a:ext>
            </a:extLst>
          </p:cNvPr>
          <p:cNvGrpSpPr/>
          <p:nvPr userDrawn="1"/>
        </p:nvGrpSpPr>
        <p:grpSpPr>
          <a:xfrm>
            <a:off x="-473958" y="98902"/>
            <a:ext cx="1110742" cy="882858"/>
            <a:chOff x="-349094" y="75201"/>
            <a:chExt cx="816665" cy="649115"/>
          </a:xfrm>
        </p:grpSpPr>
        <p:sp>
          <p:nvSpPr>
            <p:cNvPr id="18" name="Freeform: Shape 17">
              <a:extLst>
                <a:ext uri="{FF2B5EF4-FFF2-40B4-BE49-F238E27FC236}">
                  <a16:creationId xmlns:a16="http://schemas.microsoft.com/office/drawing/2014/main" id="{285C913B-C918-4648-A2D5-67D36FA0CBFC}"/>
                </a:ext>
              </a:extLst>
            </p:cNvPr>
            <p:cNvSpPr/>
            <p:nvPr userDrawn="1"/>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5">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9BAC7268-14E0-4E40-A27F-5CD1B99EB8C6}"/>
                </a:ext>
              </a:extLst>
            </p:cNvPr>
            <p:cNvSpPr/>
            <p:nvPr userDrawn="1"/>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FED6A5E5-5D92-463C-AACF-EC8C2E9D2591}"/>
                </a:ext>
              </a:extLst>
            </p:cNvPr>
            <p:cNvSpPr/>
            <p:nvPr userDrawn="1"/>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11" name="WFGPS Logo">
            <a:extLst>
              <a:ext uri="{FF2B5EF4-FFF2-40B4-BE49-F238E27FC236}">
                <a16:creationId xmlns:a16="http://schemas.microsoft.com/office/drawing/2014/main" id="{40D1CC92-595A-4C4B-87DC-6E0AC2E48EBD}"/>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9622551" y="6284572"/>
            <a:ext cx="1389041" cy="471509"/>
          </a:xfrm>
          <a:prstGeom prst="rect">
            <a:avLst/>
          </a:prstGeom>
        </p:spPr>
      </p:pic>
      <p:pic>
        <p:nvPicPr>
          <p:cNvPr id="12" name="ETA Tagline">
            <a:extLst>
              <a:ext uri="{FF2B5EF4-FFF2-40B4-BE49-F238E27FC236}">
                <a16:creationId xmlns:a16="http://schemas.microsoft.com/office/drawing/2014/main" id="{2B829376-546E-46B9-98B4-30475B1AD681}"/>
              </a:ext>
              <a:ext uri="{C183D7F6-B498-43B3-948B-1728B52AA6E4}">
                <adec:decorative xmlns:adec="http://schemas.microsoft.com/office/drawing/2017/decorative" val="1"/>
              </a:ext>
            </a:extLst>
          </p:cNvPr>
          <p:cNvPicPr>
            <a:picLocks noChangeAspect="1"/>
          </p:cNvPicPr>
          <p:nvPr userDrawn="1"/>
        </p:nvPicPr>
        <p:blipFill>
          <a:blip r:embed="rId3">
            <a:alphaModFix amt="70000"/>
            <a:extLst>
              <a:ext uri="{BEBA8EAE-BF5A-486C-A8C5-ECC9F3942E4B}">
                <a14:imgProps xmlns:a14="http://schemas.microsoft.com/office/drawing/2010/main">
                  <a14:imgLayer r:embed="rId4">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sp>
        <p:nvSpPr>
          <p:cNvPr id="7" name="Slide Number">
            <a:extLst>
              <a:ext uri="{FF2B5EF4-FFF2-40B4-BE49-F238E27FC236}">
                <a16:creationId xmlns:a16="http://schemas.microsoft.com/office/drawing/2014/main" id="{8090F5B9-C4F2-45B7-BA66-AA5C6B508C37}"/>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7D3B4C49-C6BA-41E7-B71C-22A0C9AE6DAD}"/>
              </a:ext>
            </a:extLst>
          </p:cNvPr>
          <p:cNvSpPr>
            <a:spLocks noGrp="1"/>
          </p:cNvSpPr>
          <p:nvPr>
            <p:ph type="title"/>
          </p:nvPr>
        </p:nvSpPr>
        <p:spPr>
          <a:xfrm>
            <a:off x="839788" y="457200"/>
            <a:ext cx="3932237" cy="2377440"/>
          </a:xfrm>
        </p:spPr>
        <p:txBody>
          <a:bodyPr anchor="b">
            <a:normAutofit/>
          </a:bodyPr>
          <a:lstStyle>
            <a:lvl1pPr>
              <a:defRPr sz="3600"/>
            </a:lvl1pPr>
          </a:lstStyle>
          <a:p>
            <a:r>
              <a:rPr lang="en-US" dirty="0"/>
              <a:t>Click to edit Master title style</a:t>
            </a:r>
          </a:p>
        </p:txBody>
      </p:sp>
      <p:sp>
        <p:nvSpPr>
          <p:cNvPr id="4" name="Subtitle Caption">
            <a:extLst>
              <a:ext uri="{FF2B5EF4-FFF2-40B4-BE49-F238E27FC236}">
                <a16:creationId xmlns:a16="http://schemas.microsoft.com/office/drawing/2014/main" id="{896BE454-1C77-4AE2-9537-397FA5265275}"/>
              </a:ext>
            </a:extLst>
          </p:cNvPr>
          <p:cNvSpPr>
            <a:spLocks noGrp="1"/>
          </p:cNvSpPr>
          <p:nvPr>
            <p:ph type="body" sz="half" idx="2"/>
          </p:nvPr>
        </p:nvSpPr>
        <p:spPr>
          <a:xfrm>
            <a:off x="839788" y="3300731"/>
            <a:ext cx="3932237" cy="2560320"/>
          </a:xfrm>
          <a:solidFill>
            <a:srgbClr val="F3F4F4"/>
          </a:solidFill>
          <a:ln>
            <a:solidFill>
              <a:schemeClr val="accent4"/>
            </a:solidFill>
          </a:ln>
        </p:spPr>
        <p:txBody>
          <a:bodyPr lIns="182880" tIns="182880" rIns="182880" bIns="182880" anchor="ctr">
            <a:noAutofit/>
          </a:bodyPr>
          <a:lstStyle>
            <a:lvl1pPr marL="0" indent="0" algn="ctr">
              <a:buNone/>
              <a:defRPr sz="2000" i="1">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Content Placeholder">
            <a:extLst>
              <a:ext uri="{FF2B5EF4-FFF2-40B4-BE49-F238E27FC236}">
                <a16:creationId xmlns:a16="http://schemas.microsoft.com/office/drawing/2014/main" id="{07FB22A7-9223-4C98-AE44-1CE62BD7ED17}"/>
              </a:ext>
            </a:extLst>
          </p:cNvPr>
          <p:cNvSpPr>
            <a:spLocks noGrp="1"/>
          </p:cNvSpPr>
          <p:nvPr>
            <p:ph idx="1"/>
          </p:nvPr>
        </p:nvSpPr>
        <p:spPr>
          <a:xfrm>
            <a:off x="5183188" y="457201"/>
            <a:ext cx="6172200" cy="5403850"/>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Box 15">
            <a:extLst>
              <a:ext uri="{FF2B5EF4-FFF2-40B4-BE49-F238E27FC236}">
                <a16:creationId xmlns:a16="http://schemas.microsoft.com/office/drawing/2014/main" id="{7FAD5935-C62F-469B-AEE6-204111FA2A0B}"/>
              </a:ext>
            </a:extLst>
          </p:cNvPr>
          <p:cNvSpPr txBox="1"/>
          <p:nvPr userDrawn="1"/>
        </p:nvSpPr>
        <p:spPr>
          <a:xfrm>
            <a:off x="4998328" y="6485449"/>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50C9EEB-758D-4F47-9A52-A0D8ACE4B19F}"/>
              </a:ext>
            </a:extLst>
          </p:cNvPr>
          <p:cNvGrpSpPr/>
          <p:nvPr userDrawn="1"/>
        </p:nvGrpSpPr>
        <p:grpSpPr>
          <a:xfrm>
            <a:off x="4676712" y="6170440"/>
            <a:ext cx="2747570" cy="379698"/>
            <a:chOff x="3233847" y="6334892"/>
            <a:chExt cx="2747570" cy="379698"/>
          </a:xfrm>
        </p:grpSpPr>
        <p:grpSp>
          <p:nvGrpSpPr>
            <p:cNvPr id="22" name="Group 21">
              <a:extLst>
                <a:ext uri="{FF2B5EF4-FFF2-40B4-BE49-F238E27FC236}">
                  <a16:creationId xmlns:a16="http://schemas.microsoft.com/office/drawing/2014/main" id="{35AA9E2F-08C1-44EF-8DA6-FD784488F890}"/>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B53D8AC4-1F27-49E0-8024-39BEC570394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1C2C1BEC-DFB1-46BD-ACAE-47A3063A0141}"/>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CB9B51B6-B6AF-4EE4-A562-8078E2862A96}"/>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73DB67B5-1587-4068-B147-CCA667F01AEA}"/>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54350772-95EC-4E9E-8F38-EDAE2B08F31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CADDE9BF-F7DA-4B2F-A6FB-6A718AC71F45}"/>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1B932F0C-3C7D-4246-923C-297061DF6D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BD9B641A-777E-4057-A047-4D1D2573DE4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877645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6" name="Gray Line">
            <a:extLst>
              <a:ext uri="{FF2B5EF4-FFF2-40B4-BE49-F238E27FC236}">
                <a16:creationId xmlns:a16="http://schemas.microsoft.com/office/drawing/2014/main" id="{2D9CB85B-CDB3-40F6-9772-D467496C5D12}"/>
              </a:ext>
              <a:ext uri="{C183D7F6-B498-43B3-948B-1728B52AA6E4}">
                <adec:decorative xmlns:adec="http://schemas.microsoft.com/office/drawing/2017/decorative" val="1"/>
              </a:ext>
            </a:extLst>
          </p:cNvPr>
          <p:cNvSpPr/>
          <p:nvPr userDrawn="1"/>
        </p:nvSpPr>
        <p:spPr>
          <a:xfrm>
            <a:off x="0" y="854008"/>
            <a:ext cx="12192000" cy="27432"/>
          </a:xfrm>
          <a:prstGeom prst="rect">
            <a:avLst/>
          </a:prstGeom>
          <a:gradFill>
            <a:gsLst>
              <a:gs pos="8000">
                <a:srgbClr val="C8C8C6"/>
              </a:gs>
              <a:gs pos="0">
                <a:schemeClr val="accent4">
                  <a:lumMod val="85000"/>
                </a:schemeClr>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Top Corner Embellishment">
            <a:extLst>
              <a:ext uri="{FF2B5EF4-FFF2-40B4-BE49-F238E27FC236}">
                <a16:creationId xmlns:a16="http://schemas.microsoft.com/office/drawing/2014/main" id="{8F95FEB6-FFF2-4F11-B483-D3D22A0B2F16}"/>
              </a:ext>
              <a:ext uri="{C183D7F6-B498-43B3-948B-1728B52AA6E4}">
                <adec:decorative xmlns:adec="http://schemas.microsoft.com/office/drawing/2017/decorative" val="1"/>
              </a:ext>
            </a:extLst>
          </p:cNvPr>
          <p:cNvGrpSpPr/>
          <p:nvPr userDrawn="1"/>
        </p:nvGrpSpPr>
        <p:grpSpPr>
          <a:xfrm>
            <a:off x="-473958" y="98902"/>
            <a:ext cx="1110742" cy="882858"/>
            <a:chOff x="-349094" y="75201"/>
            <a:chExt cx="816665" cy="649115"/>
          </a:xfrm>
        </p:grpSpPr>
        <p:sp>
          <p:nvSpPr>
            <p:cNvPr id="30" name="Freeform: Shape 29">
              <a:extLst>
                <a:ext uri="{FF2B5EF4-FFF2-40B4-BE49-F238E27FC236}">
                  <a16:creationId xmlns:a16="http://schemas.microsoft.com/office/drawing/2014/main" id="{44D73738-9E9A-48A2-88A3-D975822610A5}"/>
                </a:ext>
              </a:extLst>
            </p:cNvPr>
            <p:cNvSpPr/>
            <p:nvPr userDrawn="1"/>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5">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F92F17B4-EB2C-4036-8F84-536981B24D75}"/>
                </a:ext>
              </a:extLst>
            </p:cNvPr>
            <p:cNvSpPr/>
            <p:nvPr userDrawn="1"/>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62DE680A-B37E-41BD-BB42-D30A6C48656C}"/>
                </a:ext>
              </a:extLst>
            </p:cNvPr>
            <p:cNvSpPr/>
            <p:nvPr userDrawn="1"/>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 name="Bottom Corner Embellishment">
            <a:extLst>
              <a:ext uri="{FF2B5EF4-FFF2-40B4-BE49-F238E27FC236}">
                <a16:creationId xmlns:a16="http://schemas.microsoft.com/office/drawing/2014/main" id="{078C2E71-6627-4326-A3D4-76A3FED4FBE5}"/>
              </a:ext>
              <a:ext uri="{C183D7F6-B498-43B3-948B-1728B52AA6E4}">
                <adec:decorative xmlns:adec="http://schemas.microsoft.com/office/drawing/2017/decorative" val="1"/>
              </a:ext>
            </a:extLst>
          </p:cNvPr>
          <p:cNvGrpSpPr/>
          <p:nvPr userDrawn="1"/>
        </p:nvGrpSpPr>
        <p:grpSpPr>
          <a:xfrm>
            <a:off x="11405293" y="5979373"/>
            <a:ext cx="1274472" cy="851703"/>
            <a:chOff x="11405293" y="5979373"/>
            <a:chExt cx="1274472" cy="851703"/>
          </a:xfrm>
        </p:grpSpPr>
        <p:sp>
          <p:nvSpPr>
            <p:cNvPr id="23" name="Freeform: Shape 22">
              <a:extLst>
                <a:ext uri="{FF2B5EF4-FFF2-40B4-BE49-F238E27FC236}">
                  <a16:creationId xmlns:a16="http://schemas.microsoft.com/office/drawing/2014/main" id="{0F69B7C9-83D1-4F78-A10E-4B6C8CBDFB28}"/>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FDFBB624-8BD4-47AE-8F60-BF3F6F0B0094}"/>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9" name="WFGPS Logo">
            <a:extLst>
              <a:ext uri="{FF2B5EF4-FFF2-40B4-BE49-F238E27FC236}">
                <a16:creationId xmlns:a16="http://schemas.microsoft.com/office/drawing/2014/main" id="{620F4109-A7C5-4DF8-B313-DFB5F6A25EC1}"/>
              </a:ext>
              <a:ext uri="{C183D7F6-B498-43B3-948B-1728B52AA6E4}">
                <adec:decorative xmlns:adec="http://schemas.microsoft.com/office/drawing/2017/decorative" val="1"/>
              </a:ext>
            </a:extLst>
          </p:cNvPr>
          <p:cNvPicPr>
            <a:picLocks noChangeAspect="1"/>
          </p:cNvPicPr>
          <p:nvPr userDrawn="1"/>
        </p:nvPicPr>
        <p:blipFill>
          <a:blip r:embed="rId12"/>
          <a:stretch>
            <a:fillRect/>
          </a:stretch>
        </p:blipFill>
        <p:spPr>
          <a:xfrm>
            <a:off x="9622551" y="6284572"/>
            <a:ext cx="1389041" cy="471509"/>
          </a:xfrm>
          <a:prstGeom prst="rect">
            <a:avLst/>
          </a:prstGeom>
        </p:spPr>
      </p:pic>
      <p:pic>
        <p:nvPicPr>
          <p:cNvPr id="19" name="ETA Tagline">
            <a:extLst>
              <a:ext uri="{FF2B5EF4-FFF2-40B4-BE49-F238E27FC236}">
                <a16:creationId xmlns:a16="http://schemas.microsoft.com/office/drawing/2014/main" id="{B8354039-63F9-4F85-A74E-784D07722FB6}"/>
              </a:ext>
              <a:ext uri="{C183D7F6-B498-43B3-948B-1728B52AA6E4}">
                <adec:decorative xmlns:adec="http://schemas.microsoft.com/office/drawing/2017/decorative" val="1"/>
              </a:ext>
            </a:extLst>
          </p:cNvPr>
          <p:cNvPicPr>
            <a:picLocks noChangeAspect="1"/>
          </p:cNvPicPr>
          <p:nvPr userDrawn="1"/>
        </p:nvPicPr>
        <p:blipFill>
          <a:blip r:embed="rId13">
            <a:alphaModFix amt="70000"/>
            <a:extLst>
              <a:ext uri="{BEBA8EAE-BF5A-486C-A8C5-ECC9F3942E4B}">
                <a14:imgProps xmlns:a14="http://schemas.microsoft.com/office/drawing/2010/main">
                  <a14:imgLayer r:embed="rId14">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sp>
        <p:nvSpPr>
          <p:cNvPr id="6" name="Slide Number">
            <a:extLst>
              <a:ext uri="{FF2B5EF4-FFF2-40B4-BE49-F238E27FC236}">
                <a16:creationId xmlns:a16="http://schemas.microsoft.com/office/drawing/2014/main" id="{A1572889-5393-4231-B195-9251F27C13AF}"/>
              </a:ext>
            </a:extLst>
          </p:cNvPr>
          <p:cNvSpPr>
            <a:spLocks noGrp="1"/>
          </p:cNvSpPr>
          <p:nvPr userDrawn="1">
            <p:ph type="sldNum" sz="quarter" idx="4"/>
          </p:nvPr>
        </p:nvSpPr>
        <p:spPr>
          <a:xfrm>
            <a:off x="11384678" y="6356350"/>
            <a:ext cx="652922" cy="365125"/>
          </a:xfrm>
          <a:prstGeom prst="rect">
            <a:avLst/>
          </a:prstGeom>
        </p:spPr>
        <p:txBody>
          <a:bodyPr vert="horz" lIns="91440" tIns="45720" rIns="91440" bIns="45720" rtlCol="0" anchor="ctr"/>
          <a:lstStyle>
            <a:lvl1pPr algn="ctr">
              <a:defRPr sz="1600" b="1">
                <a:solidFill>
                  <a:schemeClr val="accent1"/>
                </a:solidFill>
              </a:defRPr>
            </a:lvl1pPr>
          </a:lstStyle>
          <a:p>
            <a:fld id="{158B7785-F6D6-45F8-833E-07BD84680091}" type="slidenum">
              <a:rPr lang="en-US" smtClean="0"/>
              <a:pPr/>
              <a:t>‹#›</a:t>
            </a:fld>
            <a:endParaRPr lang="en-US" dirty="0"/>
          </a:p>
        </p:txBody>
      </p:sp>
      <p:sp>
        <p:nvSpPr>
          <p:cNvPr id="2" name="Title Placeholder">
            <a:extLst>
              <a:ext uri="{FF2B5EF4-FFF2-40B4-BE49-F238E27FC236}">
                <a16:creationId xmlns:a16="http://schemas.microsoft.com/office/drawing/2014/main" id="{D0834ABB-946B-471F-87D5-D81FC8FF23DF}"/>
              </a:ext>
            </a:extLst>
          </p:cNvPr>
          <p:cNvSpPr>
            <a:spLocks noGrp="1"/>
          </p:cNvSpPr>
          <p:nvPr userDrawn="1">
            <p:ph type="title"/>
          </p:nvPr>
        </p:nvSpPr>
        <p:spPr>
          <a:xfrm>
            <a:off x="805866" y="46208"/>
            <a:ext cx="11081334" cy="786384"/>
          </a:xfrm>
          <a:prstGeom prst="rect">
            <a:avLst/>
          </a:prstGeom>
        </p:spPr>
        <p:txBody>
          <a:bodyPr vert="horz" lIns="182880" tIns="45720" rIns="91440" bIns="45720" rtlCol="0" anchor="ctr">
            <a:normAutofit/>
          </a:bodyPr>
          <a:lstStyle/>
          <a:p>
            <a:r>
              <a:rPr lang="en-US" dirty="0"/>
              <a:t>Click to edit Master title style</a:t>
            </a:r>
          </a:p>
        </p:txBody>
      </p:sp>
      <p:sp>
        <p:nvSpPr>
          <p:cNvPr id="3" name="Text Placeholder">
            <a:extLst>
              <a:ext uri="{FF2B5EF4-FFF2-40B4-BE49-F238E27FC236}">
                <a16:creationId xmlns:a16="http://schemas.microsoft.com/office/drawing/2014/main" id="{E5CB76F7-62AF-4D93-B023-FFC586BFA1E2}"/>
              </a:ext>
            </a:extLst>
          </p:cNvPr>
          <p:cNvSpPr>
            <a:spLocks noGrp="1"/>
          </p:cNvSpPr>
          <p:nvPr userDrawn="1">
            <p:ph type="body" idx="1"/>
          </p:nvPr>
        </p:nvSpPr>
        <p:spPr>
          <a:xfrm>
            <a:off x="805866" y="1137446"/>
            <a:ext cx="11081334" cy="503951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a:extLst>
              <a:ext uri="{FF2B5EF4-FFF2-40B4-BE49-F238E27FC236}">
                <a16:creationId xmlns:a16="http://schemas.microsoft.com/office/drawing/2014/main" id="{C6F6E286-73CB-45E0-AF89-B50934118376}"/>
              </a:ext>
            </a:extLst>
          </p:cNvPr>
          <p:cNvSpPr>
            <a:spLocks noGrp="1"/>
          </p:cNvSpPr>
          <p:nvPr userDrawn="1">
            <p:ph type="ftr" sz="quarter" idx="3"/>
          </p:nvPr>
        </p:nvSpPr>
        <p:spPr>
          <a:xfrm>
            <a:off x="4439823" y="6356350"/>
            <a:ext cx="4114800" cy="365125"/>
          </a:xfrm>
          <a:prstGeom prst="rect">
            <a:avLst/>
          </a:prstGeom>
        </p:spPr>
        <p:txBody>
          <a:bodyPr vert="horz" lIns="91440" tIns="45720" rIns="91440" bIns="45720" rtlCol="0" anchor="ctr"/>
          <a:lstStyle>
            <a:lvl1pPr algn="ctr">
              <a:defRPr sz="1200">
                <a:solidFill>
                  <a:schemeClr val="accent3">
                    <a:lumMod val="90000"/>
                    <a:lumOff val="10000"/>
                  </a:schemeClr>
                </a:solidFill>
              </a:defRPr>
            </a:lvl1pPr>
          </a:lstStyle>
          <a:p>
            <a:endParaRPr lang="en-US" dirty="0"/>
          </a:p>
        </p:txBody>
      </p:sp>
    </p:spTree>
    <p:extLst>
      <p:ext uri="{BB962C8B-B14F-4D97-AF65-F5344CB8AC3E}">
        <p14:creationId xmlns:p14="http://schemas.microsoft.com/office/powerpoint/2010/main" val="27629453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hdr="0" ftr="0" dt="0"/>
  <p:txStyles>
    <p:titleStyle>
      <a:lvl1pPr algn="l" defTabSz="914400" rtl="0" eaLnBrk="1" latinLnBrk="0" hangingPunct="1">
        <a:lnSpc>
          <a:spcPct val="90000"/>
        </a:lnSpc>
        <a:spcBef>
          <a:spcPct val="0"/>
        </a:spcBef>
        <a:buNone/>
        <a:defRPr sz="3200" b="1" i="0" u="none" kern="1200">
          <a:solidFill>
            <a:schemeClr val="accent1"/>
          </a:solidFill>
          <a:latin typeface="+mn-lt"/>
          <a:ea typeface="+mj-ea"/>
          <a:cs typeface="+mj-cs"/>
        </a:defRPr>
      </a:lvl1pPr>
    </p:titleStyle>
    <p:bodyStyle>
      <a:lvl1pPr marL="228600" indent="-228600" algn="l" defTabSz="914400" rtl="0" eaLnBrk="1" latinLnBrk="0" hangingPunct="1">
        <a:lnSpc>
          <a:spcPct val="95000"/>
        </a:lnSpc>
        <a:spcBef>
          <a:spcPts val="1800"/>
        </a:spcBef>
        <a:buClr>
          <a:schemeClr val="accent2"/>
        </a:buClr>
        <a:buFont typeface="Wingdings 3" panose="05040102010807070707" pitchFamily="18" charset="2"/>
        <a:buChar char=""/>
        <a:defRPr sz="2600" kern="1200">
          <a:solidFill>
            <a:schemeClr val="tx1"/>
          </a:solidFill>
          <a:latin typeface="+mn-lt"/>
          <a:ea typeface="+mn-ea"/>
          <a:cs typeface="+mn-cs"/>
        </a:defRPr>
      </a:lvl1pPr>
      <a:lvl2pPr marL="685800" indent="-228600" algn="l" defTabSz="914400" rtl="0" eaLnBrk="1" latinLnBrk="0" hangingPunct="1">
        <a:lnSpc>
          <a:spcPct val="95000"/>
        </a:lnSpc>
        <a:spcBef>
          <a:spcPts val="800"/>
        </a:spcBef>
        <a:buClr>
          <a:schemeClr val="accent6"/>
        </a:buClr>
        <a:buFont typeface="Wingdings 3" panose="05040102010807070707" pitchFamily="18" charset="2"/>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5000"/>
        </a:lnSpc>
        <a:spcBef>
          <a:spcPts val="500"/>
        </a:spcBef>
        <a:buClr>
          <a:schemeClr val="bg1">
            <a:lumMod val="50000"/>
          </a:schemeClr>
        </a:buClr>
        <a:buFont typeface="Wingdings 3" panose="05040102010807070707" pitchFamily="18" charset="2"/>
        <a:buChar char="ê"/>
        <a:defRPr sz="2200" kern="1200">
          <a:solidFill>
            <a:schemeClr val="bg2">
              <a:lumMod val="25000"/>
            </a:schemeClr>
          </a:solidFill>
          <a:latin typeface="+mn-lt"/>
          <a:ea typeface="+mn-ea"/>
          <a:cs typeface="+mn-cs"/>
        </a:defRPr>
      </a:lvl3pPr>
      <a:lvl4pPr marL="1600200" indent="-228600" algn="l" defTabSz="914400" rtl="0" eaLnBrk="1" latinLnBrk="0" hangingPunct="1">
        <a:lnSpc>
          <a:spcPct val="95000"/>
        </a:lnSpc>
        <a:spcBef>
          <a:spcPts val="500"/>
        </a:spcBef>
        <a:buClr>
          <a:schemeClr val="accent2"/>
        </a:buClr>
        <a:buFont typeface="Wingdings 3" panose="05040102010807070707" pitchFamily="18" charset="2"/>
        <a:buChar char="ê"/>
        <a:defRPr sz="2000" kern="1200">
          <a:solidFill>
            <a:schemeClr val="bg2">
              <a:lumMod val="25000"/>
            </a:schemeClr>
          </a:solidFill>
          <a:latin typeface="+mn-lt"/>
          <a:ea typeface="+mn-ea"/>
          <a:cs typeface="+mn-cs"/>
        </a:defRPr>
      </a:lvl4pPr>
      <a:lvl5pPr marL="2057400" indent="-228600" algn="l" defTabSz="914400" rtl="0" eaLnBrk="1" latinLnBrk="0" hangingPunct="1">
        <a:lnSpc>
          <a:spcPct val="95000"/>
        </a:lnSpc>
        <a:spcBef>
          <a:spcPts val="500"/>
        </a:spcBef>
        <a:buClr>
          <a:schemeClr val="accent6"/>
        </a:buClr>
        <a:buFont typeface="Wingdings 3" panose="05040102010807070707" pitchFamily="18" charset="2"/>
        <a:buChar char="ê"/>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ase.workforcegps.org/resources/2021/12/02/20/54/State-Apprenticeship-Expansion-Acceleration-Strategies"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2150C5-AE68-4815-8B74-870A643F5721}"/>
              </a:ext>
            </a:extLst>
          </p:cNvPr>
          <p:cNvSpPr>
            <a:spLocks noGrp="1"/>
          </p:cNvSpPr>
          <p:nvPr>
            <p:ph type="title"/>
          </p:nvPr>
        </p:nvSpPr>
        <p:spPr>
          <a:xfrm>
            <a:off x="735874" y="292099"/>
            <a:ext cx="3932237" cy="1152525"/>
          </a:xfrm>
        </p:spPr>
        <p:txBody>
          <a:bodyPr>
            <a:normAutofit fontScale="90000"/>
          </a:bodyPr>
          <a:lstStyle/>
          <a:p>
            <a:br>
              <a:rPr lang="en-US" sz="2700" dirty="0"/>
            </a:br>
            <a:br>
              <a:rPr lang="en-US" sz="2200" dirty="0"/>
            </a:br>
            <a:r>
              <a:rPr lang="en-US" sz="2200" dirty="0"/>
              <a:t>Executive Summary</a:t>
            </a:r>
            <a:br>
              <a:rPr lang="en-US" sz="3100" dirty="0"/>
            </a:br>
            <a:r>
              <a:rPr lang="en-US" sz="1300" dirty="0"/>
              <a:t>State Apprenticeship Expansion Accel</a:t>
            </a:r>
            <a:r>
              <a:rPr lang="en-US" sz="1400" dirty="0"/>
              <a:t>eration Strategies </a:t>
            </a:r>
            <a:br>
              <a:rPr lang="en-US" sz="1400" dirty="0"/>
            </a:br>
            <a:r>
              <a:rPr lang="en-US" sz="1400" dirty="0"/>
              <a:t>12/09/2021 </a:t>
            </a:r>
            <a:br>
              <a:rPr lang="en-US" sz="1400" dirty="0"/>
            </a:br>
            <a:r>
              <a:rPr lang="en-US" sz="1400" dirty="0"/>
              <a:t>Moderator(s): Kyle Maguire </a:t>
            </a:r>
            <a:br>
              <a:rPr lang="en-US" sz="1400" dirty="0"/>
            </a:br>
            <a:r>
              <a:rPr lang="en-US" sz="1400" dirty="0"/>
              <a:t>Speaker(s): </a:t>
            </a:r>
            <a:r>
              <a:rPr lang="en-US" sz="1400" i="1" dirty="0">
                <a:solidFill>
                  <a:srgbClr val="7030A0"/>
                </a:solidFill>
              </a:rPr>
              <a:t>Amy Beller, Joe Quick, Lisa Rosendale,  Megan Scott, </a:t>
            </a:r>
            <a:r>
              <a:rPr lang="en-US" sz="1400" i="1" dirty="0">
                <a:solidFill>
                  <a:srgbClr val="FF0000"/>
                </a:solidFill>
              </a:rPr>
              <a:t>Desi Holmes, Gabby Sloss, Helen Carpenter, Rebecca DeMatteis </a:t>
            </a:r>
            <a:endParaRPr lang="en-US" i="1" dirty="0">
              <a:solidFill>
                <a:srgbClr val="FF0000"/>
              </a:solidFill>
            </a:endParaRPr>
          </a:p>
        </p:txBody>
      </p:sp>
      <p:sp>
        <p:nvSpPr>
          <p:cNvPr id="6" name="Text Placeholder 5">
            <a:extLst>
              <a:ext uri="{FF2B5EF4-FFF2-40B4-BE49-F238E27FC236}">
                <a16:creationId xmlns:a16="http://schemas.microsoft.com/office/drawing/2014/main" id="{A97CFD21-AD80-4421-B39E-89EA6C58948C}"/>
              </a:ext>
            </a:extLst>
          </p:cNvPr>
          <p:cNvSpPr>
            <a:spLocks noGrp="1"/>
          </p:cNvSpPr>
          <p:nvPr>
            <p:ph type="body" sz="half" idx="2"/>
          </p:nvPr>
        </p:nvSpPr>
        <p:spPr>
          <a:xfrm>
            <a:off x="639639" y="1396779"/>
            <a:ext cx="6181497" cy="4844140"/>
          </a:xfrm>
        </p:spPr>
        <p:txBody>
          <a:bodyPr anchor="t"/>
          <a:lstStyle/>
          <a:p>
            <a:pPr algn="l"/>
            <a:r>
              <a:rPr lang="en-US" sz="1200" i="0" dirty="0">
                <a:solidFill>
                  <a:schemeClr val="tx1"/>
                </a:solidFill>
              </a:rPr>
              <a:t>The purpose of this webinar was to share a resource guide for states focused on accelerating state apprenticeship expansion strategies. The guide included strategies, tactics and a planning tool to assist in accelerating progress towards grant-funded state expansion goals. The webinar also included peer discussion from state grantees </a:t>
            </a:r>
            <a:r>
              <a:rPr lang="en-US" sz="1200" i="0">
                <a:solidFill>
                  <a:schemeClr val="tx1"/>
                </a:solidFill>
              </a:rPr>
              <a:t>(Texas, Ohio and Oregon) </a:t>
            </a:r>
            <a:r>
              <a:rPr lang="en-US" sz="1200" i="0" dirty="0">
                <a:solidFill>
                  <a:schemeClr val="tx1"/>
                </a:solidFill>
              </a:rPr>
              <a:t>who shared acceleration strategies that worked in their states.</a:t>
            </a:r>
            <a:r>
              <a:rPr lang="en-US" sz="1200" i="0">
                <a:solidFill>
                  <a:schemeClr val="tx1"/>
                </a:solidFill>
              </a:rPr>
              <a:t> </a:t>
            </a:r>
            <a:endParaRPr lang="en-US" sz="1200" i="0" dirty="0">
              <a:solidFill>
                <a:schemeClr val="tx1"/>
              </a:solidFill>
            </a:endParaRPr>
          </a:p>
          <a:p>
            <a:pPr algn="l"/>
            <a:r>
              <a:rPr lang="en-US" sz="1200" i="0">
                <a:solidFill>
                  <a:schemeClr val="tx1"/>
                </a:solidFill>
              </a:rPr>
              <a:t>The webinar explored </a:t>
            </a:r>
            <a:r>
              <a:rPr lang="en-US" sz="1200" i="0" dirty="0">
                <a:solidFill>
                  <a:schemeClr val="tx1"/>
                </a:solidFill>
              </a:rPr>
              <a:t>strategies for expanding Registered Apprenticeship programs and opportunities more quickly to reach goals. Three new acceleration tools were introduced and explained and ways to streamline the program registration process were discussed. The webinar also included a sneak peak at an upcoming Program Registration Acceleration Tool and concluded with a discussion of upcoming related workshops.</a:t>
            </a:r>
            <a:r>
              <a:rPr lang="en-US" sz="1200" i="0">
                <a:solidFill>
                  <a:schemeClr val="tx1"/>
                </a:solidFill>
              </a:rPr>
              <a:t> </a:t>
            </a:r>
            <a:endParaRPr lang="en-US" sz="1200" i="0">
              <a:solidFill>
                <a:schemeClr val="tx1"/>
              </a:solidFill>
              <a:cs typeface="Calibri"/>
            </a:endParaRPr>
          </a:p>
          <a:p>
            <a:pPr algn="l"/>
            <a:r>
              <a:rPr lang="en-US" sz="1200" i="0">
                <a:solidFill>
                  <a:schemeClr val="tx1"/>
                </a:solidFill>
                <a:cs typeface="Calibri"/>
              </a:rPr>
              <a:t>All tools showcased during the webinar can be found here: </a:t>
            </a:r>
            <a:r>
              <a:rPr lang="en-US" sz="1200" i="0">
                <a:solidFill>
                  <a:schemeClr val="tx1"/>
                </a:solidFill>
                <a:ea typeface="+mn-lt"/>
                <a:cs typeface="+mn-lt"/>
              </a:rPr>
              <a:t> </a:t>
            </a:r>
            <a:r>
              <a:rPr lang="en-US" sz="1200" i="0">
                <a:ea typeface="+mn-lt"/>
                <a:cs typeface="+mn-lt"/>
                <a:hlinkClick r:id="rId2"/>
              </a:rPr>
              <a:t>https://ase.workforcegps.org/resources/2021/12/02/20/54/State-Apprenticeship-Expansion-Acceleration-Strategies</a:t>
            </a:r>
            <a:r>
              <a:rPr lang="en-US" sz="1200" i="0">
                <a:ea typeface="+mn-lt"/>
                <a:cs typeface="+mn-lt"/>
              </a:rPr>
              <a:t> </a:t>
            </a:r>
            <a:endParaRPr lang="en-US" sz="1200" i="0">
              <a:solidFill>
                <a:schemeClr val="tx1"/>
              </a:solidFill>
              <a:cs typeface="Calibri"/>
            </a:endParaRPr>
          </a:p>
          <a:p>
            <a:pPr algn="l"/>
            <a:endParaRPr lang="en-US" sz="1200" i="0">
              <a:solidFill>
                <a:schemeClr val="tx1"/>
              </a:solidFill>
              <a:cs typeface="Calibri"/>
            </a:endParaRPr>
          </a:p>
        </p:txBody>
      </p:sp>
      <p:graphicFrame>
        <p:nvGraphicFramePr>
          <p:cNvPr id="8" name="Content Placeholder 2">
            <a:extLst>
              <a:ext uri="{FF2B5EF4-FFF2-40B4-BE49-F238E27FC236}">
                <a16:creationId xmlns:a16="http://schemas.microsoft.com/office/drawing/2014/main" id="{F3294A9E-D28D-4CB3-ACE3-7CA34CE1549C}"/>
              </a:ext>
            </a:extLst>
          </p:cNvPr>
          <p:cNvGraphicFramePr>
            <a:graphicFrameLocks/>
          </p:cNvGraphicFramePr>
          <p:nvPr>
            <p:extLst>
              <p:ext uri="{D42A27DB-BD31-4B8C-83A1-F6EECF244321}">
                <p14:modId xmlns:p14="http://schemas.microsoft.com/office/powerpoint/2010/main" val="3866745929"/>
              </p:ext>
            </p:extLst>
          </p:nvPr>
        </p:nvGraphicFramePr>
        <p:xfrm>
          <a:off x="7276280" y="88667"/>
          <a:ext cx="4179846" cy="6680666"/>
        </p:xfrm>
        <a:graphic>
          <a:graphicData uri="http://schemas.openxmlformats.org/drawingml/2006/table">
            <a:tbl>
              <a:tblPr firstRow="1" bandRow="1">
                <a:tableStyleId>{5C22544A-7EE6-4342-B048-85BDC9FD1C3A}</a:tableStyleId>
              </a:tblPr>
              <a:tblGrid>
                <a:gridCol w="3323337">
                  <a:extLst>
                    <a:ext uri="{9D8B030D-6E8A-4147-A177-3AD203B41FA5}">
                      <a16:colId xmlns:a16="http://schemas.microsoft.com/office/drawing/2014/main" val="4092781157"/>
                    </a:ext>
                  </a:extLst>
                </a:gridCol>
                <a:gridCol w="856509">
                  <a:extLst>
                    <a:ext uri="{9D8B030D-6E8A-4147-A177-3AD203B41FA5}">
                      <a16:colId xmlns:a16="http://schemas.microsoft.com/office/drawing/2014/main" val="106451588"/>
                    </a:ext>
                  </a:extLst>
                </a:gridCol>
              </a:tblGrid>
              <a:tr h="478136">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255006">
                <a:tc>
                  <a:txBody>
                    <a:bodyPr/>
                    <a:lstStyle/>
                    <a:p>
                      <a:pPr marL="0" indent="0">
                        <a:buFont typeface="Arial" panose="020B0604020202020204" pitchFamily="34" charset="0"/>
                        <a:buNone/>
                      </a:pPr>
                      <a:r>
                        <a:rPr lang="en-US" sz="1000" b="0" dirty="0"/>
                        <a:t>Welcome and Introductions </a:t>
                      </a:r>
                    </a:p>
                  </a:txBody>
                  <a:tcPr/>
                </a:tc>
                <a:tc>
                  <a:txBody>
                    <a:bodyPr/>
                    <a:lstStyle/>
                    <a:p>
                      <a:pPr marL="0" indent="0" algn="ctr"/>
                      <a:r>
                        <a:rPr lang="en-US" sz="900" dirty="0"/>
                        <a:t>0:30 </a:t>
                      </a:r>
                    </a:p>
                  </a:txBody>
                  <a:tcPr anchor="ctr"/>
                </a:tc>
                <a:extLst>
                  <a:ext uri="{0D108BD9-81ED-4DB2-BD59-A6C34878D82A}">
                    <a16:rowId xmlns:a16="http://schemas.microsoft.com/office/drawing/2014/main" val="3310568495"/>
                  </a:ext>
                </a:extLst>
              </a:tr>
              <a:tr h="255006">
                <a:tc>
                  <a:txBody>
                    <a:bodyPr/>
                    <a:lstStyle/>
                    <a:p>
                      <a:pPr marL="0" indent="0" algn="l">
                        <a:buFont typeface="Arial" panose="020B0604020202020204" pitchFamily="34" charset="0"/>
                        <a:buNone/>
                      </a:pPr>
                      <a:r>
                        <a:rPr lang="en-US" sz="1000" b="0" dirty="0"/>
                        <a:t>Introduction to Acceleration Strategies Resource</a:t>
                      </a:r>
                    </a:p>
                  </a:txBody>
                  <a:tcPr/>
                </a:tc>
                <a:tc>
                  <a:txBody>
                    <a:bodyPr/>
                    <a:lstStyle/>
                    <a:p>
                      <a:pPr algn="ctr"/>
                      <a:r>
                        <a:rPr lang="en-US" sz="900" dirty="0"/>
                        <a:t>1:55</a:t>
                      </a:r>
                    </a:p>
                  </a:txBody>
                  <a:tcPr anchor="ctr"/>
                </a:tc>
                <a:extLst>
                  <a:ext uri="{0D108BD9-81ED-4DB2-BD59-A6C34878D82A}">
                    <a16:rowId xmlns:a16="http://schemas.microsoft.com/office/drawing/2014/main" val="2075400689"/>
                  </a:ext>
                </a:extLst>
              </a:tr>
              <a:tr h="255006">
                <a:tc>
                  <a:txBody>
                    <a:bodyPr/>
                    <a:lstStyle/>
                    <a:p>
                      <a:pPr marL="0" indent="0">
                        <a:buFont typeface="Arial" panose="020B0604020202020204" pitchFamily="34" charset="0"/>
                        <a:buNone/>
                      </a:pPr>
                      <a:r>
                        <a:rPr lang="en-US" sz="1000" b="0" dirty="0"/>
                        <a:t>Overview of Resource Content and Use</a:t>
                      </a:r>
                    </a:p>
                  </a:txBody>
                  <a:tcPr/>
                </a:tc>
                <a:tc>
                  <a:txBody>
                    <a:bodyPr/>
                    <a:lstStyle/>
                    <a:p>
                      <a:pPr algn="ctr"/>
                      <a:r>
                        <a:rPr lang="en-US" sz="900" dirty="0"/>
                        <a:t>7:05 </a:t>
                      </a:r>
                    </a:p>
                  </a:txBody>
                  <a:tcPr anchor="ctr"/>
                </a:tc>
                <a:extLst>
                  <a:ext uri="{0D108BD9-81ED-4DB2-BD59-A6C34878D82A}">
                    <a16:rowId xmlns:a16="http://schemas.microsoft.com/office/drawing/2014/main" val="812580546"/>
                  </a:ext>
                </a:extLst>
              </a:tr>
              <a:tr h="255006">
                <a:tc>
                  <a:txBody>
                    <a:bodyPr/>
                    <a:lstStyle/>
                    <a:p>
                      <a:pPr marL="0" indent="0">
                        <a:buFont typeface="Arial" panose="020B0604020202020204" pitchFamily="34" charset="0"/>
                        <a:buNone/>
                      </a:pPr>
                      <a:r>
                        <a:rPr lang="en-US" sz="1000" b="0" dirty="0"/>
                        <a:t>Overview of Acceleration Strategies by Element</a:t>
                      </a:r>
                    </a:p>
                  </a:txBody>
                  <a:tcPr/>
                </a:tc>
                <a:tc>
                  <a:txBody>
                    <a:bodyPr/>
                    <a:lstStyle/>
                    <a:p>
                      <a:pPr algn="ctr"/>
                      <a:r>
                        <a:rPr lang="en-US" sz="900" dirty="0"/>
                        <a:t>9:50</a:t>
                      </a:r>
                    </a:p>
                  </a:txBody>
                  <a:tcPr anchor="ctr"/>
                </a:tc>
                <a:extLst>
                  <a:ext uri="{0D108BD9-81ED-4DB2-BD59-A6C34878D82A}">
                    <a16:rowId xmlns:a16="http://schemas.microsoft.com/office/drawing/2014/main" val="10004"/>
                  </a:ext>
                </a:extLst>
              </a:tr>
              <a:tr h="255006">
                <a:tc>
                  <a:txBody>
                    <a:bodyPr/>
                    <a:lstStyle/>
                    <a:p>
                      <a:pPr marL="171450" indent="-171450">
                        <a:buFont typeface="Arial" panose="020B0604020202020204" pitchFamily="34" charset="0"/>
                        <a:buChar char="•"/>
                      </a:pPr>
                      <a:r>
                        <a:rPr lang="en-US" sz="1000" b="0" dirty="0"/>
                        <a:t>Element 1: Strategies Related to State Leadership and Policy </a:t>
                      </a:r>
                    </a:p>
                  </a:txBody>
                  <a:tcPr/>
                </a:tc>
                <a:tc>
                  <a:txBody>
                    <a:bodyPr/>
                    <a:lstStyle/>
                    <a:p>
                      <a:pPr algn="ctr"/>
                      <a:r>
                        <a:rPr lang="en-US" sz="900" dirty="0"/>
                        <a:t>10:25</a:t>
                      </a:r>
                    </a:p>
                  </a:txBody>
                  <a:tcPr anchor="ctr"/>
                </a:tc>
                <a:extLst>
                  <a:ext uri="{0D108BD9-81ED-4DB2-BD59-A6C34878D82A}">
                    <a16:rowId xmlns:a16="http://schemas.microsoft.com/office/drawing/2014/main" val="10005"/>
                  </a:ext>
                </a:extLst>
              </a:tr>
              <a:tr h="255006">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dirty="0"/>
                        <a:t>Element 2: Strategies Related to Outreach and Business Engagement</a:t>
                      </a:r>
                    </a:p>
                  </a:txBody>
                  <a:tcPr/>
                </a:tc>
                <a:tc>
                  <a:txBody>
                    <a:bodyPr/>
                    <a:lstStyle/>
                    <a:p>
                      <a:pPr algn="ctr"/>
                      <a:r>
                        <a:rPr lang="en-US" sz="900" dirty="0"/>
                        <a:t>13:25</a:t>
                      </a:r>
                    </a:p>
                  </a:txBody>
                  <a:tcPr anchor="ctr"/>
                </a:tc>
                <a:extLst>
                  <a:ext uri="{0D108BD9-81ED-4DB2-BD59-A6C34878D82A}">
                    <a16:rowId xmlns:a16="http://schemas.microsoft.com/office/drawing/2014/main" val="10006"/>
                  </a:ext>
                </a:extLst>
              </a:tr>
              <a:tr h="255006">
                <a:tc>
                  <a:txBody>
                    <a:bodyPr/>
                    <a:lstStyle/>
                    <a:p>
                      <a:pPr marL="171450" indent="-171450">
                        <a:buFont typeface="Arial" panose="020B0604020202020204" pitchFamily="34" charset="0"/>
                        <a:buChar char="•"/>
                      </a:pPr>
                      <a:r>
                        <a:rPr lang="en-US" sz="1000" b="0" dirty="0"/>
                        <a:t>Element 3: Strategies Related to Capacity to Develop, Register and Support Programs</a:t>
                      </a:r>
                    </a:p>
                  </a:txBody>
                  <a:tcPr/>
                </a:tc>
                <a:tc>
                  <a:txBody>
                    <a:bodyPr/>
                    <a:lstStyle/>
                    <a:p>
                      <a:pPr algn="ctr"/>
                      <a:r>
                        <a:rPr lang="en-US" sz="900" dirty="0"/>
                        <a:t>15:05</a:t>
                      </a:r>
                    </a:p>
                  </a:txBody>
                  <a:tcPr anchor="ctr"/>
                </a:tc>
                <a:extLst>
                  <a:ext uri="{0D108BD9-81ED-4DB2-BD59-A6C34878D82A}">
                    <a16:rowId xmlns:a16="http://schemas.microsoft.com/office/drawing/2014/main" val="1365116506"/>
                  </a:ext>
                </a:extLst>
              </a:tr>
              <a:tr h="239068">
                <a:tc>
                  <a:txBody>
                    <a:bodyPr/>
                    <a:lstStyle/>
                    <a:p>
                      <a:pPr marL="171450" indent="-171450">
                        <a:buFont typeface="Arial" panose="020B0604020202020204" pitchFamily="34" charset="0"/>
                        <a:buChar char="•"/>
                      </a:pPr>
                      <a:r>
                        <a:rPr lang="en-US" sz="1000" b="0" kern="1200">
                          <a:solidFill>
                            <a:schemeClr val="dk1"/>
                          </a:solidFill>
                          <a:latin typeface="+mn-lt"/>
                          <a:ea typeface="+mn-ea"/>
                          <a:cs typeface="+mn-cs"/>
                        </a:rPr>
                        <a:t>Element 4: Strategies Related to Development of and Support for Diverse Apprentice Pipelines </a:t>
                      </a:r>
                      <a:endParaRPr lang="en-US" sz="1000" b="0" kern="1200" dirty="0">
                        <a:solidFill>
                          <a:schemeClr val="dk1"/>
                        </a:solidFill>
                        <a:latin typeface="+mn-lt"/>
                        <a:ea typeface="+mn-ea"/>
                        <a:cs typeface="+mn-cs"/>
                      </a:endParaRPr>
                    </a:p>
                  </a:txBody>
                  <a:tcPr/>
                </a:tc>
                <a:tc>
                  <a:txBody>
                    <a:bodyPr/>
                    <a:lstStyle/>
                    <a:p>
                      <a:pPr algn="ctr"/>
                      <a:r>
                        <a:rPr lang="en-US" sz="900" dirty="0"/>
                        <a:t>18:25</a:t>
                      </a:r>
                    </a:p>
                  </a:txBody>
                  <a:tcPr anchor="ctr"/>
                </a:tc>
                <a:extLst>
                  <a:ext uri="{0D108BD9-81ED-4DB2-BD59-A6C34878D82A}">
                    <a16:rowId xmlns:a16="http://schemas.microsoft.com/office/drawing/2014/main" val="10009"/>
                  </a:ext>
                </a:extLst>
              </a:tr>
              <a:tr h="255006">
                <a:tc>
                  <a:txBody>
                    <a:bodyPr/>
                    <a:lstStyle/>
                    <a:p>
                      <a:pPr marL="171450" indent="-171450">
                        <a:buFont typeface="Arial" panose="020B0604020202020204" pitchFamily="34" charset="0"/>
                        <a:buChar char="•"/>
                      </a:pPr>
                      <a:r>
                        <a:rPr lang="en-US" sz="1000" b="0" dirty="0"/>
                        <a:t>Element 5: Strategies Related to Alignment with Career Pathways and Postsecondary Education</a:t>
                      </a:r>
                    </a:p>
                  </a:txBody>
                  <a:tcPr/>
                </a:tc>
                <a:tc>
                  <a:txBody>
                    <a:bodyPr/>
                    <a:lstStyle/>
                    <a:p>
                      <a:pPr algn="ctr"/>
                      <a:r>
                        <a:rPr lang="en-US" sz="900" dirty="0"/>
                        <a:t>23:00 </a:t>
                      </a:r>
                    </a:p>
                  </a:txBody>
                  <a:tcPr anchor="ctr"/>
                </a:tc>
                <a:extLst>
                  <a:ext uri="{0D108BD9-81ED-4DB2-BD59-A6C34878D82A}">
                    <a16:rowId xmlns:a16="http://schemas.microsoft.com/office/drawing/2014/main" val="2501489609"/>
                  </a:ext>
                </a:extLst>
              </a:tr>
              <a:tr h="255006">
                <a:tc>
                  <a:txBody>
                    <a:bodyPr/>
                    <a:lstStyle/>
                    <a:p>
                      <a:pPr marL="0" indent="0">
                        <a:buFont typeface="Arial" panose="020B0604020202020204" pitchFamily="34" charset="0"/>
                        <a:buNone/>
                      </a:pPr>
                      <a:r>
                        <a:rPr lang="en-US" sz="1000" b="0" dirty="0"/>
                        <a:t>Apprenticeship Expansion Acceleration Strategies Action Planning Tool </a:t>
                      </a:r>
                    </a:p>
                  </a:txBody>
                  <a:tcPr/>
                </a:tc>
                <a:tc>
                  <a:txBody>
                    <a:bodyPr/>
                    <a:lstStyle/>
                    <a:p>
                      <a:pPr algn="ctr"/>
                      <a:r>
                        <a:rPr lang="en-US" sz="900" dirty="0"/>
                        <a:t>24:55</a:t>
                      </a:r>
                    </a:p>
                  </a:txBody>
                  <a:tcPr anchor="ctr"/>
                </a:tc>
                <a:extLst>
                  <a:ext uri="{0D108BD9-81ED-4DB2-BD59-A6C34878D82A}">
                    <a16:rowId xmlns:a16="http://schemas.microsoft.com/office/drawing/2014/main" val="1577649460"/>
                  </a:ext>
                </a:extLst>
              </a:tr>
              <a:tr h="255006">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Peer Discussion with speakers from Texas, Ohio and Oregon </a:t>
                      </a:r>
                    </a:p>
                  </a:txBody>
                  <a:tcPr/>
                </a:tc>
                <a:tc>
                  <a:txBody>
                    <a:bodyPr/>
                    <a:lstStyle/>
                    <a:p>
                      <a:pPr algn="ctr"/>
                      <a:r>
                        <a:rPr lang="en-US" sz="900" dirty="0"/>
                        <a:t>29:45</a:t>
                      </a:r>
                    </a:p>
                  </a:txBody>
                  <a:tcPr anchor="ctr"/>
                </a:tc>
                <a:extLst>
                  <a:ext uri="{0D108BD9-81ED-4DB2-BD59-A6C34878D82A}">
                    <a16:rowId xmlns:a16="http://schemas.microsoft.com/office/drawing/2014/main" val="3231640449"/>
                  </a:ext>
                </a:extLst>
              </a:tr>
              <a:tr h="255006">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Overview of Program Registration Acceleration Tool </a:t>
                      </a:r>
                    </a:p>
                  </a:txBody>
                  <a:tcPr/>
                </a:tc>
                <a:tc>
                  <a:txBody>
                    <a:bodyPr/>
                    <a:lstStyle/>
                    <a:p>
                      <a:pPr algn="ctr"/>
                      <a:r>
                        <a:rPr lang="en-US" sz="900" dirty="0"/>
                        <a:t>51:00</a:t>
                      </a:r>
                    </a:p>
                  </a:txBody>
                  <a:tcPr anchor="ctr"/>
                </a:tc>
                <a:extLst>
                  <a:ext uri="{0D108BD9-81ED-4DB2-BD59-A6C34878D82A}">
                    <a16:rowId xmlns:a16="http://schemas.microsoft.com/office/drawing/2014/main" val="206804161"/>
                  </a:ext>
                </a:extLst>
              </a:tr>
              <a:tr h="255006">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Next Steps and Resources </a:t>
                      </a:r>
                    </a:p>
                  </a:txBody>
                  <a:tcPr/>
                </a:tc>
                <a:tc>
                  <a:txBody>
                    <a:bodyPr/>
                    <a:lstStyle/>
                    <a:p>
                      <a:pPr algn="ctr"/>
                      <a:r>
                        <a:rPr lang="en-US" sz="900" dirty="0"/>
                        <a:t>55:35</a:t>
                      </a:r>
                    </a:p>
                  </a:txBody>
                  <a:tcPr anchor="ctr"/>
                </a:tc>
                <a:extLst>
                  <a:ext uri="{0D108BD9-81ED-4DB2-BD59-A6C34878D82A}">
                    <a16:rowId xmlns:a16="http://schemas.microsoft.com/office/drawing/2014/main" val="1716858679"/>
                  </a:ext>
                </a:extLst>
              </a:tr>
              <a:tr h="255006">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Thank You and Conclusion </a:t>
                      </a:r>
                    </a:p>
                  </a:txBody>
                  <a:tcPr/>
                </a:tc>
                <a:tc>
                  <a:txBody>
                    <a:bodyPr/>
                    <a:lstStyle/>
                    <a:p>
                      <a:pPr algn="ctr"/>
                      <a:r>
                        <a:rPr lang="en-US" sz="900" dirty="0"/>
                        <a:t>57:00</a:t>
                      </a:r>
                    </a:p>
                  </a:txBody>
                  <a:tcPr anchor="ctr"/>
                </a:tc>
                <a:extLst>
                  <a:ext uri="{0D108BD9-81ED-4DB2-BD59-A6C34878D82A}">
                    <a16:rowId xmlns:a16="http://schemas.microsoft.com/office/drawing/2014/main" val="3995260037"/>
                  </a:ext>
                </a:extLst>
              </a:tr>
              <a:tr h="255006">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130188558"/>
                  </a:ext>
                </a:extLst>
              </a:tr>
              <a:tr h="255006">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2122160807"/>
                  </a:ext>
                </a:extLst>
              </a:tr>
              <a:tr h="255006">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080788399"/>
                  </a:ext>
                </a:extLst>
              </a:tr>
              <a:tr h="255006">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1990730680"/>
                  </a:ext>
                </a:extLst>
              </a:tr>
              <a:tr h="255006">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465298209"/>
                  </a:ext>
                </a:extLst>
              </a:tr>
              <a:tr h="255006">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841098678"/>
                  </a:ext>
                </a:extLst>
              </a:tr>
              <a:tr h="255006">
                <a:tc>
                  <a:txBody>
                    <a:bodyPr/>
                    <a:lstStyle/>
                    <a:p>
                      <a:pPr marL="0" indent="0" algn="l" defTabSz="914400" rtl="0" eaLnBrk="1" latinLnBrk="0" hangingPunct="1">
                        <a:buFont typeface="Arial" panose="020B0604020202020204" pitchFamily="34" charset="0"/>
                        <a:buNone/>
                      </a:pPr>
                      <a:endParaRPr lang="en-US" sz="1000" b="0" kern="1200" dirty="0">
                        <a:solidFill>
                          <a:schemeClr val="dk1"/>
                        </a:solidFill>
                        <a:latin typeface="+mn-lt"/>
                        <a:ea typeface="+mn-ea"/>
                        <a:cs typeface="+mn-cs"/>
                      </a:endParaRPr>
                    </a:p>
                  </a:txBody>
                  <a:tcPr/>
                </a:tc>
                <a:tc>
                  <a:txBody>
                    <a:bodyPr/>
                    <a:lstStyle/>
                    <a:p>
                      <a:pPr algn="ctr"/>
                      <a:endParaRPr lang="en-US" sz="900" dirty="0"/>
                    </a:p>
                  </a:txBody>
                  <a:tcPr anchor="ctr"/>
                </a:tc>
                <a:extLst>
                  <a:ext uri="{0D108BD9-81ED-4DB2-BD59-A6C34878D82A}">
                    <a16:rowId xmlns:a16="http://schemas.microsoft.com/office/drawing/2014/main" val="3294467535"/>
                  </a:ext>
                </a:extLst>
              </a:tr>
            </a:tbl>
          </a:graphicData>
        </a:graphic>
      </p:graphicFrame>
    </p:spTree>
    <p:extLst>
      <p:ext uri="{BB962C8B-B14F-4D97-AF65-F5344CB8AC3E}">
        <p14:creationId xmlns:p14="http://schemas.microsoft.com/office/powerpoint/2010/main" val="36686934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11.0&quot;&gt;&lt;object type=&quot;1&quot; unique_id=&quot;10001&quot;&gt;&lt;object type=&quot;8&quot; unique_id=&quot;10910&quot;&gt;&lt;/object&gt;&lt;object type=&quot;2&quot; unique_id=&quot;10911&quot;&gt;&lt;object type=&quot;3&quot; unique_id=&quot;10912&quot;&gt;&lt;property id=&quot;20148&quot; value=&quot;5&quot;/&gt;&lt;property id=&quot;20300&quot; value=&quot;Slide 1 - &amp;quot;Executive Summary Event Title Date Moderator(s): Speaker(s):&amp;quot;&quot;/&gt;&lt;property id=&quot;20307&quot; value=&quot;257&quot;/&gt;&lt;/object&gt;&lt;/object&gt;&lt;/object&gt;&lt;/database&gt;"/>
  <p:tag name="SECTOMILLISECCONVERTED" val="1"/>
</p:tagLst>
</file>

<file path=ppt/theme/theme1.xml><?xml version="1.0" encoding="utf-8"?>
<a:theme xmlns:a="http://schemas.openxmlformats.org/drawingml/2006/main" name="General Content">
  <a:themeElements>
    <a:clrScheme name="WFGPS 2019">
      <a:dk1>
        <a:srgbClr val="242021"/>
      </a:dk1>
      <a:lt1>
        <a:srgbClr val="FFFFFF"/>
      </a:lt1>
      <a:dk2>
        <a:srgbClr val="073445"/>
      </a:dk2>
      <a:lt2>
        <a:srgbClr val="F3F4F4"/>
      </a:lt2>
      <a:accent1>
        <a:srgbClr val="2C5261"/>
      </a:accent1>
      <a:accent2>
        <a:srgbClr val="7A232F"/>
      </a:accent2>
      <a:accent3>
        <a:srgbClr val="303030"/>
      </a:accent3>
      <a:accent4>
        <a:srgbClr val="C8C8C6"/>
      </a:accent4>
      <a:accent5>
        <a:srgbClr val="9E1C30"/>
      </a:accent5>
      <a:accent6>
        <a:srgbClr val="005A7C"/>
      </a:accent6>
      <a:hlink>
        <a:srgbClr val="005A7C"/>
      </a:hlink>
      <a:folHlink>
        <a:srgbClr val="66666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E7850F678F61140A7B9C38138F609CC" ma:contentTypeVersion="31" ma:contentTypeDescription="Create a new document." ma:contentTypeScope="" ma:versionID="f64475f42cba5b89c0466517036a0eba">
  <xsd:schema xmlns:xsd="http://www.w3.org/2001/XMLSchema" xmlns:xs="http://www.w3.org/2001/XMLSchema" xmlns:p="http://schemas.microsoft.com/office/2006/metadata/properties" xmlns:ns2="bdfd28cc-f485-46e8-bcf6-b555ff9859c5" xmlns:ns3="567f88b7-e539-4125-a6bf-9f5c9d0b8eb9" targetNamespace="http://schemas.microsoft.com/office/2006/metadata/properties" ma:root="true" ma:fieldsID="baec43198aca4fc877d97fd1ac57ab12" ns2:_="" ns3:_="">
    <xsd:import namespace="bdfd28cc-f485-46e8-bcf6-b555ff9859c5"/>
    <xsd:import namespace="567f88b7-e539-4125-a6bf-9f5c9d0b8eb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fd28cc-f485-46e8-bcf6-b555ff9859c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67f88b7-e539-4125-a6bf-9f5c9d0b8eb9"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description="" ma:hidden="true" ma:internalName="MediaServiceEventHashCode" ma:readOnly="true">
      <xsd:simpleType>
        <xsd:restriction base="dms:Text"/>
      </xsd:simpleType>
    </xsd:element>
    <xsd:element name="MediaServiceGenerationTime" ma:index="16" nillable="true" ma:displayName="MediaServiceGenerationTime" ma:description=""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description=""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516626-0A2E-4029-A8DA-440E746703E0}">
  <ds:schemaRefs>
    <ds:schemaRef ds:uri="http://purl.org/dc/terms/"/>
    <ds:schemaRef ds:uri="http://purl.org/dc/dcmitype/"/>
    <ds:schemaRef ds:uri="http://purl.org/dc/elements/1.1/"/>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567f88b7-e539-4125-a6bf-9f5c9d0b8eb9"/>
    <ds:schemaRef ds:uri="bdfd28cc-f485-46e8-bcf6-b555ff9859c5"/>
    <ds:schemaRef ds:uri="http://schemas.microsoft.com/office/2006/metadata/properties"/>
  </ds:schemaRefs>
</ds:datastoreItem>
</file>

<file path=customXml/itemProps2.xml><?xml version="1.0" encoding="utf-8"?>
<ds:datastoreItem xmlns:ds="http://schemas.openxmlformats.org/officeDocument/2006/customXml" ds:itemID="{DB8FE8C0-B59F-49B0-91C6-15575506D0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fd28cc-f485-46e8-bcf6-b555ff9859c5"/>
    <ds:schemaRef ds:uri="567f88b7-e539-4125-a6bf-9f5c9d0b8e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D5EE439-7F6A-40DC-AF2A-A30030479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1086</TotalTime>
  <Words>328</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Wingdings</vt:lpstr>
      <vt:lpstr>Wingdings 3</vt:lpstr>
      <vt:lpstr>General Content</vt:lpstr>
      <vt:lpstr>  Executive Summary State Apprenticeship Expansion Acceleration Strategies  12/09/2021  Moderator(s): Kyle Maguire  Speaker(s): Amy Beller, Joe Quick, Lisa Rosendale,  Megan Scott, Desi Holmes, Gabby Sloss, Helen Carpenter, Rebecca DeMatteis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 Event Title Date Moderator(s): Speaker(s):</dc:title>
  <dc:creator>Jonathan Vehlow</dc:creator>
  <cp:lastModifiedBy>Clark, Lauren</cp:lastModifiedBy>
  <cp:revision>5</cp:revision>
  <dcterms:created xsi:type="dcterms:W3CDTF">2020-01-08T17:12:44Z</dcterms:created>
  <dcterms:modified xsi:type="dcterms:W3CDTF">2021-12-15T15:22:05Z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0x0101003E7850F678F61140A7B9C38138F609CC</vt:lpwstr>
  </property>
</Properties>
</file>