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70" r:id="rId6"/>
    <p:sldMasterId id="2147483658" r:id="rId7"/>
    <p:sldMasterId id="2147483684" r:id="rId8"/>
    <p:sldMasterId id="2147483699" r:id="rId9"/>
  </p:sldMasterIdLst>
  <p:notesMasterIdLst>
    <p:notesMasterId r:id="rId55"/>
  </p:notesMasterIdLst>
  <p:sldIdLst>
    <p:sldId id="324" r:id="rId10"/>
    <p:sldId id="256" r:id="rId11"/>
    <p:sldId id="296" r:id="rId12"/>
    <p:sldId id="266" r:id="rId13"/>
    <p:sldId id="295" r:id="rId14"/>
    <p:sldId id="317" r:id="rId15"/>
    <p:sldId id="344" r:id="rId16"/>
    <p:sldId id="345" r:id="rId17"/>
    <p:sldId id="326" r:id="rId18"/>
    <p:sldId id="327" r:id="rId19"/>
    <p:sldId id="316" r:id="rId20"/>
    <p:sldId id="323" r:id="rId21"/>
    <p:sldId id="318" r:id="rId22"/>
    <p:sldId id="329" r:id="rId23"/>
    <p:sldId id="330" r:id="rId24"/>
    <p:sldId id="331" r:id="rId25"/>
    <p:sldId id="333" r:id="rId26"/>
    <p:sldId id="335" r:id="rId27"/>
    <p:sldId id="337" r:id="rId28"/>
    <p:sldId id="339" r:id="rId29"/>
    <p:sldId id="354" r:id="rId30"/>
    <p:sldId id="355" r:id="rId31"/>
    <p:sldId id="357" r:id="rId32"/>
    <p:sldId id="319" r:id="rId33"/>
    <p:sldId id="353" r:id="rId34"/>
    <p:sldId id="282" r:id="rId35"/>
    <p:sldId id="325" r:id="rId36"/>
    <p:sldId id="286" r:id="rId37"/>
    <p:sldId id="309" r:id="rId38"/>
    <p:sldId id="310" r:id="rId39"/>
    <p:sldId id="311" r:id="rId40"/>
    <p:sldId id="315" r:id="rId41"/>
    <p:sldId id="312" r:id="rId42"/>
    <p:sldId id="313" r:id="rId43"/>
    <p:sldId id="314" r:id="rId44"/>
    <p:sldId id="320" r:id="rId45"/>
    <p:sldId id="321" r:id="rId46"/>
    <p:sldId id="356" r:id="rId47"/>
    <p:sldId id="350" r:id="rId48"/>
    <p:sldId id="351" r:id="rId49"/>
    <p:sldId id="352" r:id="rId50"/>
    <p:sldId id="281" r:id="rId51"/>
    <p:sldId id="346" r:id="rId52"/>
    <p:sldId id="275" r:id="rId53"/>
    <p:sldId id="297" r:id="rId54"/>
  </p:sldIdLst>
  <p:sldSz cx="12192000" cy="6858000"/>
  <p:notesSz cx="6858000" cy="9144000"/>
  <p:custDataLst>
    <p:tags r:id="rId5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4F4"/>
    <a:srgbClr val="8C8C8C"/>
    <a:srgbClr val="2C52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70" autoAdjust="0"/>
    <p:restoredTop sz="89884" autoAdjust="0"/>
  </p:normalViewPr>
  <p:slideViewPr>
    <p:cSldViewPr snapToGrid="0">
      <p:cViewPr varScale="1">
        <p:scale>
          <a:sx n="77" d="100"/>
          <a:sy n="77" d="100"/>
        </p:scale>
        <p:origin x="571" y="62"/>
      </p:cViewPr>
      <p:guideLst/>
    </p:cSldViewPr>
  </p:slideViewPr>
  <p:notesTextViewPr>
    <p:cViewPr>
      <p:scale>
        <a:sx n="1" d="1"/>
        <a:sy n="1" d="1"/>
      </p:scale>
      <p:origin x="0" y="0"/>
    </p:cViewPr>
  </p:notesTextViewPr>
  <p:notesViewPr>
    <p:cSldViewPr snapToGrid="0" showGuides="1">
      <p:cViewPr varScale="1">
        <p:scale>
          <a:sx n="84" d="100"/>
          <a:sy n="84" d="100"/>
        </p:scale>
        <p:origin x="382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notesMaster" Target="notesMasters/notesMaster1.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viewProps" Target="viewProps.xml"/><Relationship Id="rId5" Type="http://schemas.openxmlformats.org/officeDocument/2006/relationships/slideMaster" Target="slideMasters/slideMaster1.xml"/><Relationship Id="rId19" Type="http://schemas.openxmlformats.org/officeDocument/2006/relationships/slide" Target="slides/slide10.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tags" Target="tags/tag1.xml"/><Relationship Id="rId8" Type="http://schemas.openxmlformats.org/officeDocument/2006/relationships/slideMaster" Target="slideMasters/slideMaster4.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theme" Target="theme/theme1.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presProps" Target="presProps.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B57773-3BAA-418C-9BDB-0F9C1E1BF433}" type="datetimeFigureOut">
              <a:rPr lang="en-US" smtClean="0"/>
              <a:t>10/26/2021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342BB8-3F7E-4150-BE07-912221E53E6C}" type="slidenum">
              <a:rPr lang="en-US" smtClean="0"/>
              <a:t>‹#›</a:t>
            </a:fld>
            <a:endParaRPr lang="en-US"/>
          </a:p>
        </p:txBody>
      </p:sp>
    </p:spTree>
    <p:extLst>
      <p:ext uri="{BB962C8B-B14F-4D97-AF65-F5344CB8AC3E}">
        <p14:creationId xmlns:p14="http://schemas.microsoft.com/office/powerpoint/2010/main" val="2760164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12</a:t>
            </a:fld>
            <a:endParaRPr lang="en-US"/>
          </a:p>
        </p:txBody>
      </p:sp>
    </p:spTree>
    <p:extLst>
      <p:ext uri="{BB962C8B-B14F-4D97-AF65-F5344CB8AC3E}">
        <p14:creationId xmlns:p14="http://schemas.microsoft.com/office/powerpoint/2010/main" val="1520914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37</a:t>
            </a:fld>
            <a:endParaRPr lang="en-US"/>
          </a:p>
        </p:txBody>
      </p:sp>
    </p:spTree>
    <p:extLst>
      <p:ext uri="{BB962C8B-B14F-4D97-AF65-F5344CB8AC3E}">
        <p14:creationId xmlns:p14="http://schemas.microsoft.com/office/powerpoint/2010/main" val="2051814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40</a:t>
            </a:fld>
            <a:endParaRPr lang="en-US"/>
          </a:p>
        </p:txBody>
      </p:sp>
    </p:spTree>
    <p:extLst>
      <p:ext uri="{BB962C8B-B14F-4D97-AF65-F5344CB8AC3E}">
        <p14:creationId xmlns:p14="http://schemas.microsoft.com/office/powerpoint/2010/main" val="3445839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42</a:t>
            </a:fld>
            <a:endParaRPr lang="en-US"/>
          </a:p>
        </p:txBody>
      </p:sp>
    </p:spTree>
    <p:extLst>
      <p:ext uri="{BB962C8B-B14F-4D97-AF65-F5344CB8AC3E}">
        <p14:creationId xmlns:p14="http://schemas.microsoft.com/office/powerpoint/2010/main" val="368721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44</a:t>
            </a:fld>
            <a:endParaRPr lang="en-US"/>
          </a:p>
        </p:txBody>
      </p:sp>
    </p:spTree>
    <p:extLst>
      <p:ext uri="{BB962C8B-B14F-4D97-AF65-F5344CB8AC3E}">
        <p14:creationId xmlns:p14="http://schemas.microsoft.com/office/powerpoint/2010/main" val="3773325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45</a:t>
            </a:fld>
            <a:endParaRPr lang="en-US"/>
          </a:p>
        </p:txBody>
      </p:sp>
    </p:spTree>
    <p:extLst>
      <p:ext uri="{BB962C8B-B14F-4D97-AF65-F5344CB8AC3E}">
        <p14:creationId xmlns:p14="http://schemas.microsoft.com/office/powerpoint/2010/main" val="3408180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14</a:t>
            </a:fld>
            <a:endParaRPr lang="en-US"/>
          </a:p>
        </p:txBody>
      </p:sp>
    </p:spTree>
    <p:extLst>
      <p:ext uri="{BB962C8B-B14F-4D97-AF65-F5344CB8AC3E}">
        <p14:creationId xmlns:p14="http://schemas.microsoft.com/office/powerpoint/2010/main" val="3353072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15</a:t>
            </a:fld>
            <a:endParaRPr lang="en-US"/>
          </a:p>
        </p:txBody>
      </p:sp>
    </p:spTree>
    <p:extLst>
      <p:ext uri="{BB962C8B-B14F-4D97-AF65-F5344CB8AC3E}">
        <p14:creationId xmlns:p14="http://schemas.microsoft.com/office/powerpoint/2010/main" val="3543004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DB0D2C8-4E9D-4ABA-936B-5E500A1B423B}" type="slidenum">
              <a:rPr lang="en-US" smtClean="0"/>
              <a:t>17</a:t>
            </a:fld>
            <a:endParaRPr lang="en-US"/>
          </a:p>
        </p:txBody>
      </p:sp>
    </p:spTree>
    <p:extLst>
      <p:ext uri="{BB962C8B-B14F-4D97-AF65-F5344CB8AC3E}">
        <p14:creationId xmlns:p14="http://schemas.microsoft.com/office/powerpoint/2010/main" val="1085196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18</a:t>
            </a:fld>
            <a:endParaRPr lang="en-US"/>
          </a:p>
        </p:txBody>
      </p:sp>
    </p:spTree>
    <p:extLst>
      <p:ext uri="{BB962C8B-B14F-4D97-AF65-F5344CB8AC3E}">
        <p14:creationId xmlns:p14="http://schemas.microsoft.com/office/powerpoint/2010/main" val="1673962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19</a:t>
            </a:fld>
            <a:endParaRPr lang="en-US"/>
          </a:p>
        </p:txBody>
      </p:sp>
    </p:spTree>
    <p:extLst>
      <p:ext uri="{BB962C8B-B14F-4D97-AF65-F5344CB8AC3E}">
        <p14:creationId xmlns:p14="http://schemas.microsoft.com/office/powerpoint/2010/main" val="4238001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20</a:t>
            </a:fld>
            <a:endParaRPr lang="en-US"/>
          </a:p>
        </p:txBody>
      </p:sp>
    </p:spTree>
    <p:extLst>
      <p:ext uri="{BB962C8B-B14F-4D97-AF65-F5344CB8AC3E}">
        <p14:creationId xmlns:p14="http://schemas.microsoft.com/office/powerpoint/2010/main" val="3159920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22</a:t>
            </a:fld>
            <a:endParaRPr lang="en-US"/>
          </a:p>
        </p:txBody>
      </p:sp>
    </p:spTree>
    <p:extLst>
      <p:ext uri="{BB962C8B-B14F-4D97-AF65-F5344CB8AC3E}">
        <p14:creationId xmlns:p14="http://schemas.microsoft.com/office/powerpoint/2010/main" val="1314563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25</a:t>
            </a:fld>
            <a:endParaRPr lang="en-US"/>
          </a:p>
        </p:txBody>
      </p:sp>
    </p:spTree>
    <p:extLst>
      <p:ext uri="{BB962C8B-B14F-4D97-AF65-F5344CB8AC3E}">
        <p14:creationId xmlns:p14="http://schemas.microsoft.com/office/powerpoint/2010/main" val="22725136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7.svg"/><Relationship Id="rId7"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1.emf"/><Relationship Id="rId5" Type="http://schemas.openxmlformats.org/officeDocument/2006/relationships/image" Target="../media/image19.svg"/><Relationship Id="rId4" Type="http://schemas.openxmlformats.org/officeDocument/2006/relationships/image" Target="../media/image1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1.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4.xml"/><Relationship Id="rId4" Type="http://schemas.openxmlformats.org/officeDocument/2006/relationships/image" Target="../media/image32.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11.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emf"/></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3F4F4"/>
        </a:solidFill>
        <a:effectLst/>
      </p:bgPr>
    </p:bg>
    <p:spTree>
      <p:nvGrpSpPr>
        <p:cNvPr id="1" name=""/>
        <p:cNvGrpSpPr/>
        <p:nvPr/>
      </p:nvGrpSpPr>
      <p:grpSpPr>
        <a:xfrm>
          <a:off x="0" y="0"/>
          <a:ext cx="0" cy="0"/>
          <a:chOff x="0" y="0"/>
          <a:chExt cx="0" cy="0"/>
        </a:xfrm>
      </p:grpSpPr>
      <p:pic>
        <p:nvPicPr>
          <p:cNvPr id="22" name="Lef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6210300" cy="6858000"/>
          </a:xfrm>
          <a:prstGeom prst="rect">
            <a:avLst/>
          </a:prstGeom>
        </p:spPr>
      </p:pic>
      <p:sp>
        <p:nvSpPr>
          <p:cNvPr id="2" name="Presentation 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5494430" y="2313782"/>
            <a:ext cx="6217920" cy="2230436"/>
          </a:xfrm>
        </p:spPr>
        <p:txBody>
          <a:bodyPr lIns="91440" anchor="ctr">
            <a:normAutofit/>
          </a:bodyPr>
          <a:lstStyle>
            <a:lvl1pPr algn="l">
              <a:defRPr sz="4800" b="1">
                <a:solidFill>
                  <a:schemeClr val="accent2"/>
                </a:solidFill>
                <a:latin typeface="+mn-lt"/>
              </a:defRPr>
            </a:lvl1pPr>
          </a:lstStyle>
          <a:p>
            <a:r>
              <a:rPr lang="en-US" dirty="0"/>
              <a:t>Click to add Title</a:t>
            </a:r>
          </a:p>
        </p:txBody>
      </p:sp>
      <p:sp>
        <p:nvSpPr>
          <p:cNvPr id="3" name="Presentation Subtitl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5494430" y="4673599"/>
            <a:ext cx="621792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Event Date">
            <a:extLst>
              <a:ext uri="{FF2B5EF4-FFF2-40B4-BE49-F238E27FC236}">
                <a16:creationId xmlns:a16="http://schemas.microsoft.com/office/drawing/2014/main" id="{A87BC8D1-B522-491F-805B-FA6690AC2AF6}"/>
              </a:ext>
            </a:extLst>
          </p:cNvPr>
          <p:cNvSpPr>
            <a:spLocks noGrp="1"/>
          </p:cNvSpPr>
          <p:nvPr>
            <p:ph type="dt" sz="half" idx="10"/>
          </p:nvPr>
        </p:nvSpPr>
        <p:spPr>
          <a:xfrm>
            <a:off x="1908175" y="5833156"/>
            <a:ext cx="2743200" cy="365125"/>
          </a:xfrm>
          <a:prstGeom prst="rect">
            <a:avLst/>
          </a:prstGeom>
        </p:spPr>
        <p:txBody>
          <a:bodyPr/>
          <a:lstStyle>
            <a:lvl1pPr algn="ctr">
              <a:defRPr sz="2000">
                <a:solidFill>
                  <a:schemeClr val="bg1"/>
                </a:solidFill>
              </a:defRPr>
            </a:lvl1pPr>
          </a:lstStyle>
          <a:p>
            <a:r>
              <a:rPr lang="en-US" dirty="0"/>
              <a:t>Month XX, 20XX</a:t>
            </a:r>
          </a:p>
        </p:txBody>
      </p:sp>
      <p:grpSp>
        <p:nvGrpSpPr>
          <p:cNvPr id="28" name="DOL-ETA Branding">
            <a:extLst>
              <a:ext uri="{FF2B5EF4-FFF2-40B4-BE49-F238E27FC236}">
                <a16:creationId xmlns:a16="http://schemas.microsoft.com/office/drawing/2014/main" id="{725FB689-92DD-491D-8462-FE0AA953385E}"/>
              </a:ext>
            </a:extLst>
          </p:cNvPr>
          <p:cNvGrpSpPr/>
          <p:nvPr userDrawn="1"/>
        </p:nvGrpSpPr>
        <p:grpSpPr>
          <a:xfrm>
            <a:off x="1360737" y="123825"/>
            <a:ext cx="3899036" cy="755650"/>
            <a:chOff x="1595394" y="293690"/>
            <a:chExt cx="3899036" cy="755650"/>
          </a:xfrm>
        </p:grpSpPr>
        <p:pic>
          <p:nvPicPr>
            <p:cNvPr id="25" name="DOL Seal" descr="Official seal of the United States Department of Labor">
              <a:extLst>
                <a:ext uri="{FF2B5EF4-FFF2-40B4-BE49-F238E27FC236}">
                  <a16:creationId xmlns:a16="http://schemas.microsoft.com/office/drawing/2014/main" id="{64621789-AD2B-43C2-B634-7CA4258C100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595394" y="293690"/>
              <a:ext cx="755650" cy="755650"/>
            </a:xfrm>
            <a:prstGeom prst="rect">
              <a:avLst/>
            </a:prstGeom>
          </p:spPr>
        </p:pic>
        <p:pic>
          <p:nvPicPr>
            <p:cNvPr id="27" name="ETA Tagline" descr="Employment and Training Administration, United States Department of Labor">
              <a:extLst>
                <a:ext uri="{FF2B5EF4-FFF2-40B4-BE49-F238E27FC236}">
                  <a16:creationId xmlns:a16="http://schemas.microsoft.com/office/drawing/2014/main" id="{7EAC06E8-608B-4773-B811-5F426901123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63077" y="488047"/>
              <a:ext cx="3031353" cy="366936"/>
            </a:xfrm>
            <a:prstGeom prst="rect">
              <a:avLst/>
            </a:prstGeom>
          </p:spPr>
        </p:pic>
      </p:grpSp>
      <p:pic>
        <p:nvPicPr>
          <p:cNvPr id="10" name="WFGPS Logo" descr="Logo for WorkforceGPS: Navigate to Success">
            <a:extLst>
              <a:ext uri="{FF2B5EF4-FFF2-40B4-BE49-F238E27FC236}">
                <a16:creationId xmlns:a16="http://schemas.microsoft.com/office/drawing/2014/main" id="{A0EDBCB9-034B-4117-97B6-419BF0069DC5}"/>
              </a:ext>
            </a:extLst>
          </p:cNvPr>
          <p:cNvPicPr>
            <a:picLocks noChangeAspect="1"/>
          </p:cNvPicPr>
          <p:nvPr userDrawn="1"/>
        </p:nvPicPr>
        <p:blipFill>
          <a:blip r:embed="rId6"/>
          <a:stretch>
            <a:fillRect/>
          </a:stretch>
        </p:blipFill>
        <p:spPr>
          <a:xfrm>
            <a:off x="7729099" y="630377"/>
            <a:ext cx="3102164" cy="1053028"/>
          </a:xfrm>
          <a:prstGeom prst="rect">
            <a:avLst/>
          </a:prstGeom>
        </p:spPr>
      </p:pic>
      <p:sp>
        <p:nvSpPr>
          <p:cNvPr id="24" name="Date Shadow">
            <a:extLst>
              <a:ext uri="{FF2B5EF4-FFF2-40B4-BE49-F238E27FC236}">
                <a16:creationId xmlns:a16="http://schemas.microsoft.com/office/drawing/2014/main" id="{C56EDC1C-5B01-4E65-95EB-E2F2CD4F99AC}"/>
              </a:ext>
              <a:ext uri="{C183D7F6-B498-43B3-948B-1728B52AA6E4}">
                <adec:decorative xmlns:adec="http://schemas.microsoft.com/office/drawing/2017/decorative" val="1"/>
              </a:ext>
            </a:extLst>
          </p:cNvPr>
          <p:cNvSpPr/>
          <p:nvPr userDrawn="1"/>
        </p:nvSpPr>
        <p:spPr>
          <a:xfrm>
            <a:off x="878681" y="5675086"/>
            <a:ext cx="4802188" cy="681264"/>
          </a:xfrm>
          <a:prstGeom prst="trapezoid">
            <a:avLst>
              <a:gd name="adj" fmla="val 998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4304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68C2AF08-471A-4949-A6A1-F45470086C28}"/>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62651369-C661-484B-9FE2-66661E4F996A}"/>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51440254-C3B0-4830-96AF-06C8926280B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Top Corner Embellishment">
            <a:extLst>
              <a:ext uri="{FF2B5EF4-FFF2-40B4-BE49-F238E27FC236}">
                <a16:creationId xmlns:a16="http://schemas.microsoft.com/office/drawing/2014/main" id="{F394876E-3573-4EC0-BB7C-70E02E14CF9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4" name="Freeform: Shape 13">
              <a:extLst>
                <a:ext uri="{FF2B5EF4-FFF2-40B4-BE49-F238E27FC236}">
                  <a16:creationId xmlns:a16="http://schemas.microsoft.com/office/drawing/2014/main" id="{6C822380-D571-4572-8696-08793761535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9BFD818E-234C-4B59-96E4-F4CDAA9252E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0E2A638-2009-43D7-805B-FB7628B42C76}"/>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F5E408F6-FF03-48E6-9C0B-999897EAEBA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77D38047-2F79-488F-8A42-8961AF100928}"/>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B055653F-EAF2-4CBA-949A-2120180C1413}"/>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3CBBA5EA-DF9F-4637-9E25-488F955B71EE}"/>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ACE185BF-D479-4469-B290-584318A7463F}"/>
              </a:ext>
            </a:extLst>
          </p:cNvPr>
          <p:cNvSpPr>
            <a:spLocks noGrp="1"/>
          </p:cNvSpPr>
          <p:nvPr>
            <p:ph type="body" sz="half" idx="2" hasCustomPrompt="1"/>
          </p:nvPr>
        </p:nvSpPr>
        <p:spPr>
          <a:xfrm>
            <a:off x="839788" y="3300730"/>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 / subtitle</a:t>
            </a:r>
          </a:p>
        </p:txBody>
      </p:sp>
      <p:sp>
        <p:nvSpPr>
          <p:cNvPr id="3"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5183188" y="457201"/>
            <a:ext cx="6172200" cy="5403850"/>
          </a:xfrm>
        </p:spPr>
        <p:txBody>
          <a:bodyPr anchor="ctr">
            <a:normAutofit/>
          </a:bodyPr>
          <a:lstStyle>
            <a:lvl1pPr marL="0" marR="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sz="2000" i="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a:pPr>
            <a:r>
              <a:rPr lang="en-US" dirty="0"/>
              <a:t>Click icon to add picture, or drag and drop from your files.</a:t>
            </a:r>
          </a:p>
        </p:txBody>
      </p:sp>
      <p:sp>
        <p:nvSpPr>
          <p:cNvPr id="6" name="Footer Placeholder">
            <a:extLst>
              <a:ext uri="{FF2B5EF4-FFF2-40B4-BE49-F238E27FC236}">
                <a16:creationId xmlns:a16="http://schemas.microsoft.com/office/drawing/2014/main" id="{9B6039DB-1CBA-4C01-87BE-4FAC63D5E19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11116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Poll">
    <p:spTree>
      <p:nvGrpSpPr>
        <p:cNvPr id="1" name=""/>
        <p:cNvGrpSpPr/>
        <p:nvPr/>
      </p:nvGrpSpPr>
      <p:grpSpPr>
        <a:xfrm>
          <a:off x="0" y="0"/>
          <a:ext cx="0" cy="0"/>
          <a:chOff x="0" y="0"/>
          <a:ch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nvPr>
        </p:nvSpPr>
        <p:spPr>
          <a:xfrm>
            <a:off x="805866" y="1137446"/>
            <a:ext cx="4624388"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nvPr>
        </p:nvSpPr>
        <p:spPr>
          <a:xfrm>
            <a:off x="805866" y="5021263"/>
            <a:ext cx="4624388" cy="1155700"/>
          </a:xfrm>
        </p:spPr>
        <p:txBody>
          <a:bodyPr anchor="ctr">
            <a:normAutofit/>
          </a:bodyPr>
          <a:lstStyle>
            <a:lvl1pPr marL="0" indent="0" algn="ctr">
              <a:spcBef>
                <a:spcPts val="0"/>
              </a:spcBef>
              <a:spcAft>
                <a:spcPts val="200"/>
              </a:spcAft>
              <a:buNone/>
              <a:defRPr sz="2000" i="1"/>
            </a:lvl1pPr>
            <a:lvl2pPr marL="0" indent="0" algn="ctr">
              <a:spcBef>
                <a:spcPts val="0"/>
              </a:spcBef>
              <a:buNone/>
              <a:defRPr sz="1800" i="1">
                <a:solidFill>
                  <a:schemeClr val="accent4">
                    <a:lumMod val="50000"/>
                  </a:schemeClr>
                </a:solidFill>
                <a:latin typeface="+mj-lt"/>
              </a:defRPr>
            </a:lvl2pPr>
            <a:lvl3pPr marL="914400" indent="0">
              <a:buNone/>
              <a:defRPr/>
            </a:lvl3pPr>
          </a:lstStyle>
          <a:p>
            <a:pPr lvl="0"/>
            <a:r>
              <a:rPr lang="en-US" dirty="0"/>
              <a:t>Enter answering instructions</a:t>
            </a:r>
          </a:p>
          <a:p>
            <a:pPr lvl="1"/>
            <a:r>
              <a:rPr lang="en-US" dirty="0"/>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nvPr>
        </p:nvSpPr>
        <p:spPr>
          <a:xfrm>
            <a:off x="5786005" y="1137447"/>
            <a:ext cx="5925134" cy="4089874"/>
          </a:xfrm>
        </p:spPr>
        <p:txBody>
          <a:bodyPr anchor="ctr"/>
          <a:lstStyle>
            <a:lvl1pPr marL="457200" indent="-457200">
              <a:spcBef>
                <a:spcPts val="3000"/>
              </a:spcBef>
              <a:buClr>
                <a:schemeClr val="accent5"/>
              </a:buClr>
              <a:buSzPct val="120000"/>
              <a:buFont typeface="+mj-lt"/>
              <a:buAutoNum type="arabicPeriod"/>
              <a:defRPr sz="2400" b="1"/>
            </a:lvl1pPr>
            <a:lvl2pPr marL="914400" indent="-457200">
              <a:spcBef>
                <a:spcPts val="200"/>
              </a:spcBef>
              <a:buFont typeface="+mj-lt"/>
              <a:buAutoNum type="alphaLcParenR"/>
              <a:defRPr sz="2000" i="0">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Type your possible choices/answers here.</a:t>
            </a:r>
          </a:p>
          <a:p>
            <a:pPr lvl="1"/>
            <a:r>
              <a:rPr lang="en-US" dirty="0"/>
              <a:t>Second Level, if applicable.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4224335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7" y="47569"/>
            <a:ext cx="7893633" cy="786384"/>
          </a:xfrm>
        </p:spPr>
        <p:txBody>
          <a:bodyPr>
            <a:normAutofit/>
          </a:bodyPr>
          <a:lstStyle>
            <a:lvl1pPr algn="l">
              <a:defRPr sz="3600"/>
            </a:lvl1pPr>
          </a:lstStyle>
          <a:p>
            <a:r>
              <a:rPr lang="en-US" dirty="0"/>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4267200"/>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dirty="0"/>
              <a:t>Add guidance for how to answer questions here.</a:t>
            </a:r>
          </a:p>
          <a:p>
            <a:pPr lvl="1"/>
            <a:r>
              <a:rPr lang="en-US" dirty="0"/>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375633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7" name="Targe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68051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7" name="Gavel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6" y="46208"/>
            <a:ext cx="11081334" cy="786384"/>
          </a:xfrm>
        </p:spPr>
        <p:txBody>
          <a:bodyPr/>
          <a:lstStyle>
            <a:lvl1pPr>
              <a:defRPr/>
            </a:lvl1pPr>
          </a:lstStyle>
          <a:p>
            <a:r>
              <a:rPr lang="en-US" dirty="0"/>
              <a:t>Section name / Title / Reference Info</a:t>
            </a:r>
          </a:p>
        </p:txBody>
      </p:sp>
      <p:sp>
        <p:nvSpPr>
          <p:cNvPr id="11" name="Subtitle Placeholder">
            <a:extLst>
              <a:ext uri="{FF2B5EF4-FFF2-40B4-BE49-F238E27FC236}">
                <a16:creationId xmlns:a16="http://schemas.microsoft.com/office/drawing/2014/main" id="{A61A414C-2D35-452C-843D-37948489DBBF}"/>
              </a:ext>
            </a:extLst>
          </p:cNvPr>
          <p:cNvSpPr>
            <a:spLocks noGrp="1"/>
          </p:cNvSpPr>
          <p:nvPr>
            <p:ph type="body" sz="quarter" idx="14" hasCustomPrompt="1"/>
          </p:nvPr>
        </p:nvSpPr>
        <p:spPr>
          <a:xfrm>
            <a:off x="805866" y="983171"/>
            <a:ext cx="11080750" cy="533657"/>
          </a:xfrm>
        </p:spPr>
        <p:txBody>
          <a:bodyPr anchor="ctr">
            <a:noAutofit/>
          </a:bodyPr>
          <a:lstStyle>
            <a:lvl1pPr marL="0" indent="0">
              <a:buNone/>
              <a:defRPr sz="2000" i="1">
                <a:solidFill>
                  <a:schemeClr val="accent3">
                    <a:lumMod val="75000"/>
                    <a:lumOff val="25000"/>
                  </a:schemeClr>
                </a:solidFill>
                <a:latin typeface="+mn-lt"/>
                <a:cs typeface="Times New Roman" panose="02020603050405020304" pitchFamily="18" charset="0"/>
              </a:defRPr>
            </a:lvl1pPr>
          </a:lstStyle>
          <a:p>
            <a:pPr lvl="0"/>
            <a:r>
              <a:rPr lang="en-US" dirty="0"/>
              <a:t>Additional info if applicable, otherwise, delete this block.</a:t>
            </a:r>
          </a:p>
        </p:txBody>
      </p:sp>
      <p:sp>
        <p:nvSpPr>
          <p:cNvPr id="8" name="Legal Language">
            <a:extLst>
              <a:ext uri="{FF2B5EF4-FFF2-40B4-BE49-F238E27FC236}">
                <a16:creationId xmlns:a16="http://schemas.microsoft.com/office/drawing/2014/main" id="{8AE1AC09-B139-44BF-A4A9-AF0951E5026E}"/>
              </a:ext>
            </a:extLst>
          </p:cNvPr>
          <p:cNvSpPr>
            <a:spLocks noGrp="1"/>
          </p:cNvSpPr>
          <p:nvPr>
            <p:ph type="body" sz="quarter" idx="13" hasCustomPrompt="1"/>
          </p:nvPr>
        </p:nvSpPr>
        <p:spPr>
          <a:xfrm>
            <a:off x="805866" y="1667407"/>
            <a:ext cx="11080750" cy="3291869"/>
          </a:xfrm>
        </p:spPr>
        <p:txBody>
          <a:bodyPr anchor="ctr"/>
          <a:lstStyle>
            <a:lvl1pPr marL="0" indent="0">
              <a:lnSpc>
                <a:spcPct val="100000"/>
              </a:lnSpc>
              <a:spcBef>
                <a:spcPts val="600"/>
              </a:spcBef>
              <a:spcAft>
                <a:spcPts val="600"/>
              </a:spcAft>
              <a:buNone/>
              <a:defRPr>
                <a:latin typeface="Times New Roman" panose="02020603050405020304" pitchFamily="18" charset="0"/>
                <a:cs typeface="Times New Roman" panose="02020603050405020304" pitchFamily="18" charset="0"/>
              </a:defRPr>
            </a:lvl1pPr>
          </a:lstStyle>
          <a:p>
            <a:pPr lvl="0"/>
            <a:r>
              <a:rPr lang="en-US" dirty="0"/>
              <a:t>This slide format is to draw attention to precise legal language.  Place legal language here.</a:t>
            </a:r>
          </a:p>
        </p:txBody>
      </p:sp>
      <p:sp>
        <p:nvSpPr>
          <p:cNvPr id="12" name="Bottom Callout">
            <a:extLst>
              <a:ext uri="{FF2B5EF4-FFF2-40B4-BE49-F238E27FC236}">
                <a16:creationId xmlns:a16="http://schemas.microsoft.com/office/drawing/2014/main" id="{754DB676-0691-483D-9B70-22D586974A24}"/>
              </a:ext>
            </a:extLst>
          </p:cNvPr>
          <p:cNvSpPr>
            <a:spLocks noGrp="1"/>
          </p:cNvSpPr>
          <p:nvPr>
            <p:ph type="body" idx="1" hasCustomPrompt="1"/>
          </p:nvPr>
        </p:nvSpPr>
        <p:spPr>
          <a:xfrm>
            <a:off x="805866" y="5106992"/>
            <a:ext cx="8983593" cy="1046382"/>
          </a:xfrm>
          <a:solidFill>
            <a:srgbClr val="F3F4F4"/>
          </a:solidFill>
          <a:ln>
            <a:solidFill>
              <a:schemeClr val="accent4"/>
            </a:solidFill>
          </a:ln>
        </p:spPr>
        <p:txBody>
          <a:bodyPr lIns="182880" rIns="182880" anchor="ctr">
            <a:normAutofit/>
          </a:bodyPr>
          <a:lstStyle>
            <a:lvl1pPr marL="0" indent="0" algn="l">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needed, include a callout note about the language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591883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7" name="Series Number Placeholder">
            <a:extLst>
              <a:ext uri="{FF2B5EF4-FFF2-40B4-BE49-F238E27FC236}">
                <a16:creationId xmlns:a16="http://schemas.microsoft.com/office/drawing/2014/main" id="{16070457-0FCD-4498-B260-1DF64FEA1895}"/>
              </a:ext>
            </a:extLst>
          </p:cNvPr>
          <p:cNvSpPr>
            <a:spLocks noGrp="1"/>
          </p:cNvSpPr>
          <p:nvPr>
            <p:ph type="body" sz="quarter" idx="13" hasCustomPrompt="1"/>
          </p:nvPr>
        </p:nvSpPr>
        <p:spPr>
          <a:xfrm>
            <a:off x="0" y="118459"/>
            <a:ext cx="505609" cy="702758"/>
          </a:xfrm>
        </p:spPr>
        <p:txBody>
          <a:bodyPr anchor="ctr"/>
          <a:lstStyle>
            <a:lvl1pPr marL="0" indent="0" algn="r">
              <a:buNone/>
              <a:defRPr>
                <a:solidFill>
                  <a:schemeClr val="bg1"/>
                </a:solidFill>
              </a:defRPr>
            </a:lvl1pPr>
          </a:lstStyle>
          <a:p>
            <a:pPr lvl="0"/>
            <a:r>
              <a:rPr lang="en-US" dirty="0"/>
              <a:t>#</a:t>
            </a: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lstStyle>
            <a:lvl1pPr>
              <a:defRPr/>
            </a:lvl1pPr>
          </a:lstStyle>
          <a:p>
            <a:r>
              <a:rPr lang="en-US" dirty="0"/>
              <a:t>Enter title for series slide, and insert number to the left.</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26791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12" name="Left Quote Mark">
            <a:extLst>
              <a:ext uri="{FF2B5EF4-FFF2-40B4-BE49-F238E27FC236}">
                <a16:creationId xmlns:a16="http://schemas.microsoft.com/office/drawing/2014/main" id="{5D47C9C7-C3BD-40CF-B27A-069A49E88B35}"/>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4158" y="0"/>
            <a:ext cx="914400" cy="914400"/>
          </a:xfrm>
          <a:prstGeom prst="rect">
            <a:avLst/>
          </a:prstGeom>
        </p:spPr>
      </p:pic>
      <p:pic>
        <p:nvPicPr>
          <p:cNvPr id="14" name="Right Quote Mark">
            <a:extLst>
              <a:ext uri="{FF2B5EF4-FFF2-40B4-BE49-F238E27FC236}">
                <a16:creationId xmlns:a16="http://schemas.microsoft.com/office/drawing/2014/main" id="{B80C15CF-8A47-4F88-918A-4CF8B22EBADD}"/>
              </a:ext>
              <a:ext uri="{C183D7F6-B498-43B3-948B-1728B52AA6E4}">
                <adec:decorative xmlns:adec="http://schemas.microsoft.com/office/drawing/2017/decorative" val="1"/>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13443" y="4044115"/>
            <a:ext cx="914400" cy="914400"/>
          </a:xfrm>
          <a:prstGeom prst="rect">
            <a:avLst/>
          </a:prstGeom>
        </p:spPr>
      </p:pic>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Quote">
            <a:extLst>
              <a:ext uri="{FF2B5EF4-FFF2-40B4-BE49-F238E27FC236}">
                <a16:creationId xmlns:a16="http://schemas.microsoft.com/office/drawing/2014/main" id="{F046EAE4-D05C-4D87-919D-EC13480421E8}"/>
              </a:ext>
            </a:extLst>
          </p:cNvPr>
          <p:cNvSpPr>
            <a:spLocks noGrp="1"/>
          </p:cNvSpPr>
          <p:nvPr>
            <p:ph idx="1" hasCustomPrompt="1"/>
          </p:nvPr>
        </p:nvSpPr>
        <p:spPr>
          <a:xfrm>
            <a:off x="1172584" y="235671"/>
            <a:ext cx="9846832" cy="4519209"/>
          </a:xfrm>
          <a:prstGeom prst="rect">
            <a:avLst/>
          </a:prstGeom>
        </p:spPr>
        <p:txBody>
          <a:bodyPr vert="horz" lIns="91440" tIns="45720" rIns="91440" bIns="45720" rtlCol="0" anchor="ctr">
            <a:normAutofit/>
          </a:bodyPr>
          <a:lstStyle>
            <a:lvl1pPr marL="0" indent="0">
              <a:buNone/>
              <a:defRPr sz="3200" i="1">
                <a:solidFill>
                  <a:schemeClr val="accent1"/>
                </a:solidFill>
              </a:defRPr>
            </a:lvl1pPr>
          </a:lstStyle>
          <a:p>
            <a:pPr lvl="0"/>
            <a:r>
              <a:rPr lang="en-US" dirty="0"/>
              <a:t>Type quote here</a:t>
            </a:r>
          </a:p>
        </p:txBody>
      </p:sp>
      <p:sp>
        <p:nvSpPr>
          <p:cNvPr id="11" name="Attribution">
            <a:extLst>
              <a:ext uri="{FF2B5EF4-FFF2-40B4-BE49-F238E27FC236}">
                <a16:creationId xmlns:a16="http://schemas.microsoft.com/office/drawing/2014/main" id="{50375305-F449-4711-B275-BE2947E160BC}"/>
              </a:ext>
            </a:extLst>
          </p:cNvPr>
          <p:cNvSpPr>
            <a:spLocks noGrp="1"/>
          </p:cNvSpPr>
          <p:nvPr>
            <p:ph idx="13" hasCustomPrompt="1"/>
          </p:nvPr>
        </p:nvSpPr>
        <p:spPr>
          <a:xfrm>
            <a:off x="1172584" y="4905487"/>
            <a:ext cx="9846832" cy="1101015"/>
          </a:xfrm>
          <a:prstGeom prst="rect">
            <a:avLst/>
          </a:prstGeom>
          <a:solidFill>
            <a:srgbClr val="F3F4F4"/>
          </a:solidFill>
          <a:ln>
            <a:solidFill>
              <a:schemeClr val="accent4"/>
            </a:solidFill>
          </a:ln>
        </p:spPr>
        <p:txBody>
          <a:bodyPr vert="horz" lIns="91440" tIns="45720" rIns="91440" bIns="45720" rtlCol="0" anchor="ctr">
            <a:normAutofit/>
          </a:bodyPr>
          <a:lstStyle>
            <a:lvl1pPr marL="640080" indent="-640080" algn="r">
              <a:buClr>
                <a:schemeClr val="accent1"/>
              </a:buClr>
              <a:buFont typeface="Webdings" panose="05030102010509060703" pitchFamily="18" charset="2"/>
              <a:buChar char=""/>
              <a:defRPr sz="3200" b="1">
                <a:solidFill>
                  <a:schemeClr val="accent2"/>
                </a:solidFill>
              </a:defRPr>
            </a:lvl1pPr>
            <a:lvl2pPr marL="457200" indent="0" algn="r">
              <a:buNone/>
              <a:defRPr i="1"/>
            </a:lvl2pPr>
            <a:lvl3pPr algn="r">
              <a:defRPr/>
            </a:lvl3pPr>
            <a:lvl4pPr algn="r">
              <a:defRPr/>
            </a:lvl4pPr>
            <a:lvl5pPr algn="r">
              <a:defRPr/>
            </a:lvl5pPr>
          </a:lstStyle>
          <a:p>
            <a:pPr lvl="0"/>
            <a:r>
              <a:rPr lang="en-US" dirty="0"/>
              <a:t>FirstName </a:t>
            </a:r>
            <a:r>
              <a:rPr lang="en-US" dirty="0" err="1"/>
              <a:t>LastName</a:t>
            </a:r>
            <a:endParaRPr lang="en-US" dirty="0"/>
          </a:p>
          <a:p>
            <a:pPr lvl="1"/>
            <a:r>
              <a:rPr lang="en-US" dirty="0"/>
              <a:t>Additional info if applicable, delete line otherwise</a:t>
            </a:r>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8035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pic>
        <p:nvPicPr>
          <p:cNvPr id="8" name="Web Laptop Icon">
            <a:extLst>
              <a:ext uri="{FF2B5EF4-FFF2-40B4-BE49-F238E27FC236}">
                <a16:creationId xmlns:a16="http://schemas.microsoft.com/office/drawing/2014/main" id="{33D34E40-E41B-49F0-BBE4-61974CC8864A}"/>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2696" y="235414"/>
            <a:ext cx="409908" cy="409908"/>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Resources Slide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hasCustomPrompt="1"/>
          </p:nvPr>
        </p:nvSpPr>
        <p:spPr>
          <a:xfrm>
            <a:off x="838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hasCustomPrompt="1"/>
          </p:nvPr>
        </p:nvSpPr>
        <p:spPr>
          <a:xfrm>
            <a:off x="6172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Æ"/>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92449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F3F4F4"/>
        </a:solidFill>
        <a:effectLst/>
      </p:bgPr>
    </p:bg>
    <p:spTree>
      <p:nvGrpSpPr>
        <p:cNvPr id="1" name=""/>
        <p:cNvGrpSpPr/>
        <p:nvPr/>
      </p:nvGrpSpPr>
      <p:grpSpPr>
        <a:xfrm>
          <a:off x="0" y="0"/>
          <a:ext cx="0" cy="0"/>
          <a:chOff x="0" y="0"/>
          <a:chExt cx="0" cy="0"/>
        </a:xfrm>
      </p:grpSpPr>
      <p:pic>
        <p:nvPicPr>
          <p:cNvPr id="22" name="Righ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5981700" y="0"/>
            <a:ext cx="6210300" cy="6858000"/>
          </a:xfrm>
          <a:prstGeom prst="rect">
            <a:avLst/>
          </a:prstGeom>
        </p:spPr>
      </p:pic>
      <p:sp>
        <p:nvSpPr>
          <p:cNvPr id="5" name="Logo Background Arrow - white">
            <a:extLst>
              <a:ext uri="{FF2B5EF4-FFF2-40B4-BE49-F238E27FC236}">
                <a16:creationId xmlns:a16="http://schemas.microsoft.com/office/drawing/2014/main" id="{CFC20D92-2B9E-46E9-A543-1D2608C45B6D}"/>
              </a:ext>
              <a:ext uri="{C183D7F6-B498-43B3-948B-1728B52AA6E4}">
                <adec:decorative xmlns:adec="http://schemas.microsoft.com/office/drawing/2017/decorative" val="1"/>
              </a:ext>
            </a:extLst>
          </p:cNvPr>
          <p:cNvSpPr/>
          <p:nvPr userDrawn="1"/>
        </p:nvSpPr>
        <p:spPr>
          <a:xfrm>
            <a:off x="0" y="2571750"/>
            <a:ext cx="8362950" cy="1714500"/>
          </a:xfrm>
          <a:prstGeom prst="homePlate">
            <a:avLst/>
          </a:prstGeom>
          <a:solidFill>
            <a:schemeClr val="bg1"/>
          </a:solidFill>
          <a:ln>
            <a:noFill/>
          </a:ln>
          <a:effectLst>
            <a:outerShdw blurRad="25400" dist="254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228600" y="685800"/>
            <a:ext cx="6419850" cy="1478758"/>
          </a:xfrm>
        </p:spPr>
        <p:txBody>
          <a:bodyPr lIns="91440" anchor="ctr">
            <a:noAutofit/>
          </a:bodyPr>
          <a:lstStyle>
            <a:lvl1pPr algn="ctr">
              <a:defRPr sz="5400" b="1">
                <a:solidFill>
                  <a:schemeClr val="accent5"/>
                </a:solidFill>
                <a:latin typeface="+mn-lt"/>
              </a:defRPr>
            </a:lvl1pPr>
          </a:lstStyle>
          <a:p>
            <a:r>
              <a:rPr lang="en-US" dirty="0"/>
              <a:t>Add “Thank You” Title</a:t>
            </a:r>
          </a:p>
        </p:txBody>
      </p:sp>
      <p:sp>
        <p:nvSpPr>
          <p:cNvPr id="3" name="Closing Messag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623140" y="4736308"/>
            <a:ext cx="563077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closing message if applicable.  Otherwise, delete this block.</a:t>
            </a:r>
          </a:p>
        </p:txBody>
      </p:sp>
      <p:sp>
        <p:nvSpPr>
          <p:cNvPr id="8" name="Web Link Box">
            <a:extLst>
              <a:ext uri="{FF2B5EF4-FFF2-40B4-BE49-F238E27FC236}">
                <a16:creationId xmlns:a16="http://schemas.microsoft.com/office/drawing/2014/main" id="{88993FED-B01D-4F51-A3E8-62F2BB5B13F7}"/>
              </a:ext>
            </a:extLst>
          </p:cNvPr>
          <p:cNvSpPr>
            <a:spLocks noGrp="1"/>
          </p:cNvSpPr>
          <p:nvPr>
            <p:ph type="body" idx="20" hasCustomPrompt="1"/>
          </p:nvPr>
        </p:nvSpPr>
        <p:spPr>
          <a:xfrm>
            <a:off x="623140" y="5967588"/>
            <a:ext cx="5297600" cy="787542"/>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b">
            <a:noAutofit/>
          </a:bodyPr>
          <a:lstStyle>
            <a:lvl1pPr marL="0" indent="0" algn="l">
              <a:buNone/>
              <a:defRPr sz="2000" b="0" i="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Web support link and info here.</a:t>
            </a:r>
          </a:p>
        </p:txBody>
      </p:sp>
      <p:pic>
        <p:nvPicPr>
          <p:cNvPr id="10" name="WFGPS Logo" descr="Logo for WorkforceGPS: Navigate to Success">
            <a:extLst>
              <a:ext uri="{FF2B5EF4-FFF2-40B4-BE49-F238E27FC236}">
                <a16:creationId xmlns:a16="http://schemas.microsoft.com/office/drawing/2014/main" id="{A0EDBCB9-034B-4117-97B6-419BF0069DC5}"/>
              </a:ext>
              <a:ext uri="{C183D7F6-B498-43B3-948B-1728B52AA6E4}">
                <adec:decorative xmlns:adec="http://schemas.microsoft.com/office/drawing/2017/decorative" val="0"/>
              </a:ext>
            </a:extLst>
          </p:cNvPr>
          <p:cNvPicPr>
            <a:picLocks noChangeAspect="1"/>
          </p:cNvPicPr>
          <p:nvPr userDrawn="1"/>
        </p:nvPicPr>
        <p:blipFill>
          <a:blip r:embed="rId4"/>
          <a:stretch>
            <a:fillRect/>
          </a:stretch>
        </p:blipFill>
        <p:spPr>
          <a:xfrm>
            <a:off x="1887443" y="2902486"/>
            <a:ext cx="3102164" cy="1053028"/>
          </a:xfrm>
          <a:prstGeom prst="rect">
            <a:avLst/>
          </a:prstGeom>
        </p:spPr>
      </p:pic>
    </p:spTree>
    <p:extLst>
      <p:ext uri="{BB962C8B-B14F-4D97-AF65-F5344CB8AC3E}">
        <p14:creationId xmlns:p14="http://schemas.microsoft.com/office/powerpoint/2010/main" val="41877827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7" y="47569"/>
            <a:ext cx="7893633" cy="786384"/>
          </a:xfrm>
        </p:spPr>
        <p:txBody>
          <a:bodyPr>
            <a:normAutofit/>
          </a:bodyPr>
          <a:lstStyle>
            <a:lvl1pPr algn="l">
              <a:defRPr sz="3600"/>
            </a:lvl1pPr>
          </a:lstStyle>
          <a:p>
            <a:r>
              <a:rPr lang="en-US" dirty="0"/>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4267200"/>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dirty="0"/>
              <a:t>Add guidance for how to answer questions here.</a:t>
            </a:r>
          </a:p>
          <a:p>
            <a:pPr lvl="1"/>
            <a:r>
              <a:rPr lang="en-US" dirty="0"/>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1458712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88770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esenter / Moderator">
    <p:spTree>
      <p:nvGrpSpPr>
        <p:cNvPr id="1" name=""/>
        <p:cNvGrpSpPr/>
        <p:nvPr/>
      </p:nvGrpSpPr>
      <p:grpSpPr>
        <a:xfrm>
          <a:off x="0" y="0"/>
          <a:ext cx="0" cy="0"/>
          <a:chOff x="0" y="0"/>
          <a:chExt cx="0" cy="0"/>
        </a:xfrm>
      </p:grpSpPr>
      <p:pic>
        <p:nvPicPr>
          <p:cNvPr id="8" name="Microphone Icon">
            <a:extLst>
              <a:ext uri="{FF2B5EF4-FFF2-40B4-BE49-F238E27FC236}">
                <a16:creationId xmlns:a16="http://schemas.microsoft.com/office/drawing/2014/main" id="{821C247C-8EBB-4D4A-8797-57C42F0B7172}"/>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Speaker / Moderator slide</a:t>
            </a:r>
          </a:p>
        </p:txBody>
      </p:sp>
      <p:sp>
        <p:nvSpPr>
          <p:cNvPr id="7" name="Person Photo">
            <a:extLst>
              <a:ext uri="{FF2B5EF4-FFF2-40B4-BE49-F238E27FC236}">
                <a16:creationId xmlns:a16="http://schemas.microsoft.com/office/drawing/2014/main" id="{B7D89C1E-6C46-426B-BD63-ECEF239257D2}"/>
              </a:ext>
              <a:ext uri="{C183D7F6-B498-43B3-948B-1728B52AA6E4}">
                <adec:decorative xmlns:adec="http://schemas.microsoft.com/office/drawing/2017/decorative" val="1"/>
              </a:ext>
            </a:extLst>
          </p:cNvPr>
          <p:cNvSpPr>
            <a:spLocks noGrp="1"/>
          </p:cNvSpPr>
          <p:nvPr>
            <p:ph type="pic" sz="quarter" idx="13" hasCustomPrompt="1"/>
          </p:nvPr>
        </p:nvSpPr>
        <p:spPr>
          <a:xfrm>
            <a:off x="1502361" y="2590404"/>
            <a:ext cx="2133600" cy="2133600"/>
          </a:xfrm>
          <a:prstGeom prst="round2DiagRect">
            <a:avLst/>
          </a:prstGeom>
          <a:solidFill>
            <a:srgbClr val="F3F4F4"/>
          </a:solidFill>
          <a:ln>
            <a:solidFill>
              <a:schemeClr val="accent4"/>
            </a:solidFill>
          </a:ln>
        </p:spPr>
        <p:txBody>
          <a:bodyPr/>
          <a:lstStyle>
            <a:lvl1pPr algn="ctr">
              <a:defRPr sz="2000" b="0" i="1">
                <a:solidFill>
                  <a:schemeClr val="tx2"/>
                </a:solidFill>
              </a:defRPr>
            </a:lvl1pPr>
          </a:lstStyle>
          <a:p>
            <a:r>
              <a:rPr lang="en-US" dirty="0"/>
              <a:t>Click icon to add picture, or drag and drop from your files.</a:t>
            </a:r>
          </a:p>
        </p:txBody>
      </p:sp>
      <p:sp>
        <p:nvSpPr>
          <p:cNvPr id="3" name="Person Info">
            <a:extLst>
              <a:ext uri="{FF2B5EF4-FFF2-40B4-BE49-F238E27FC236}">
                <a16:creationId xmlns:a16="http://schemas.microsoft.com/office/drawing/2014/main" id="{17AAC5FF-8264-4C60-8AAC-1B83EE24201B}"/>
              </a:ext>
            </a:extLst>
          </p:cNvPr>
          <p:cNvSpPr>
            <a:spLocks noGrp="1"/>
          </p:cNvSpPr>
          <p:nvPr>
            <p:ph idx="1" hasCustomPrompt="1"/>
          </p:nvPr>
        </p:nvSpPr>
        <p:spPr>
          <a:xfrm>
            <a:off x="4439822" y="1137446"/>
            <a:ext cx="7244177" cy="5039517"/>
          </a:xfrm>
        </p:spPr>
        <p:txBody>
          <a:bodyPr anchor="ctr">
            <a:noAutofit/>
          </a:bodyPr>
          <a:lstStyle>
            <a:lvl1pPr>
              <a:defRPr/>
            </a:lvl1pPr>
            <a:lvl2pPr>
              <a:defRPr/>
            </a:lvl2pPr>
            <a:lvl3pPr>
              <a:defRPr/>
            </a:lvl3pPr>
          </a:lstStyle>
          <a:p>
            <a:pPr lvl="0"/>
            <a:r>
              <a:rPr lang="en-US" dirty="0"/>
              <a:t>FirstName LastName</a:t>
            </a:r>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915768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esenters / Moderators (2)">
    <p:spTree>
      <p:nvGrpSpPr>
        <p:cNvPr id="1" name=""/>
        <p:cNvGrpSpPr/>
        <p:nvPr/>
      </p:nvGrpSpPr>
      <p:grpSpPr>
        <a:xfrm>
          <a:off x="0" y="0"/>
          <a:ext cx="0" cy="0"/>
          <a:chOff x="0" y="0"/>
          <a:chExt cx="0" cy="0"/>
        </a:xfrm>
      </p:grpSpPr>
      <p:pic>
        <p:nvPicPr>
          <p:cNvPr id="10" name="Microphone Icon">
            <a:extLst>
              <a:ext uri="{FF2B5EF4-FFF2-40B4-BE49-F238E27FC236}">
                <a16:creationId xmlns:a16="http://schemas.microsoft.com/office/drawing/2014/main" id="{25EC0724-8798-467D-9F8D-322E0B6A7B2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1553029" y="128874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1">
            <a:extLst>
              <a:ext uri="{FF2B5EF4-FFF2-40B4-BE49-F238E27FC236}">
                <a16:creationId xmlns:a16="http://schemas.microsoft.com/office/drawing/2014/main" id="{134CD3E4-027C-4B7D-A65C-7DBA57E90025}"/>
              </a:ext>
            </a:extLst>
          </p:cNvPr>
          <p:cNvSpPr>
            <a:spLocks noGrp="1"/>
          </p:cNvSpPr>
          <p:nvPr>
            <p:ph sz="half" idx="2" hasCustomPrompt="1"/>
          </p:nvPr>
        </p:nvSpPr>
        <p:spPr>
          <a:xfrm>
            <a:off x="4439823" y="1254648"/>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1502361" y="3832448"/>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39822" y="3798354"/>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86250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esenters / Moderators (3)">
    <p:spTree>
      <p:nvGrpSpPr>
        <p:cNvPr id="1" name=""/>
        <p:cNvGrpSpPr/>
        <p:nvPr/>
      </p:nvGrpSpPr>
      <p:grpSpPr>
        <a:xfrm>
          <a:off x="0" y="0"/>
          <a:ext cx="0" cy="0"/>
          <a:chOff x="0" y="0"/>
          <a:chExt cx="0" cy="0"/>
        </a:xfrm>
      </p:grpSpPr>
      <p:pic>
        <p:nvPicPr>
          <p:cNvPr id="12" name="Microphone Icon">
            <a:extLst>
              <a:ext uri="{FF2B5EF4-FFF2-40B4-BE49-F238E27FC236}">
                <a16:creationId xmlns:a16="http://schemas.microsoft.com/office/drawing/2014/main" id="{D88163A2-AAB5-4363-AED9-D71E2DD96B6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961748"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10" name="Person Info 1">
            <a:extLst>
              <a:ext uri="{FF2B5EF4-FFF2-40B4-BE49-F238E27FC236}">
                <a16:creationId xmlns:a16="http://schemas.microsoft.com/office/drawing/2014/main" id="{7AB118E0-BCC7-45C2-8F9E-6934FC665C9E}"/>
              </a:ext>
            </a:extLst>
          </p:cNvPr>
          <p:cNvSpPr>
            <a:spLocks noGrp="1"/>
          </p:cNvSpPr>
          <p:nvPr>
            <p:ph sz="half" idx="15" hasCustomPrompt="1"/>
          </p:nvPr>
        </p:nvSpPr>
        <p:spPr>
          <a:xfrm>
            <a:off x="423268"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4985834"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47354"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11" name="Person Photo 3">
            <a:extLst>
              <a:ext uri="{FF2B5EF4-FFF2-40B4-BE49-F238E27FC236}">
                <a16:creationId xmlns:a16="http://schemas.microsoft.com/office/drawing/2014/main" id="{53A828BF-2A5D-41FD-B227-FAAB818AC598}"/>
              </a:ext>
              <a:ext uri="{C183D7F6-B498-43B3-948B-1728B52AA6E4}">
                <adec:decorative xmlns:adec="http://schemas.microsoft.com/office/drawing/2017/decorative" val="1"/>
              </a:ext>
            </a:extLst>
          </p:cNvPr>
          <p:cNvSpPr>
            <a:spLocks noGrp="1"/>
          </p:cNvSpPr>
          <p:nvPr>
            <p:ph type="pic" sz="quarter" idx="16" hasCustomPrompt="1"/>
          </p:nvPr>
        </p:nvSpPr>
        <p:spPr>
          <a:xfrm>
            <a:off x="9009920"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3">
            <a:extLst>
              <a:ext uri="{FF2B5EF4-FFF2-40B4-BE49-F238E27FC236}">
                <a16:creationId xmlns:a16="http://schemas.microsoft.com/office/drawing/2014/main" id="{134CD3E4-027C-4B7D-A65C-7DBA57E90025}"/>
              </a:ext>
            </a:extLst>
          </p:cNvPr>
          <p:cNvSpPr>
            <a:spLocks noGrp="1"/>
          </p:cNvSpPr>
          <p:nvPr>
            <p:ph sz="half" idx="2" hasCustomPrompt="1"/>
          </p:nvPr>
        </p:nvSpPr>
        <p:spPr>
          <a:xfrm>
            <a:off x="8471440"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326129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9" name="Envelope Icon">
            <a:extLst>
              <a:ext uri="{FF2B5EF4-FFF2-40B4-BE49-F238E27FC236}">
                <a16:creationId xmlns:a16="http://schemas.microsoft.com/office/drawing/2014/main" id="{2359C801-6FA3-4BD2-A600-321070D79C3D}"/>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284" y="266368"/>
            <a:ext cx="400382" cy="400382"/>
          </a:xfrm>
          <a:prstGeom prst="rect">
            <a:avLst/>
          </a:prstGeom>
        </p:spPr>
      </p:pic>
      <p:grpSp>
        <p:nvGrpSpPr>
          <p:cNvPr id="18" name="Email Envelope Icon">
            <a:extLst>
              <a:ext uri="{FF2B5EF4-FFF2-40B4-BE49-F238E27FC236}">
                <a16:creationId xmlns:a16="http://schemas.microsoft.com/office/drawing/2014/main" id="{038B947E-84BB-4262-B5FD-668E7C02CD86}"/>
              </a:ext>
              <a:ext uri="{C183D7F6-B498-43B3-948B-1728B52AA6E4}">
                <adec:decorative xmlns:adec="http://schemas.microsoft.com/office/drawing/2017/decorative" val="1"/>
              </a:ext>
            </a:extLst>
          </p:cNvPr>
          <p:cNvGrpSpPr/>
          <p:nvPr userDrawn="1"/>
        </p:nvGrpSpPr>
        <p:grpSpPr>
          <a:xfrm>
            <a:off x="9415617" y="2376261"/>
            <a:ext cx="1914072" cy="2105479"/>
            <a:chOff x="9415617" y="2376261"/>
            <a:chExt cx="1914072" cy="2105479"/>
          </a:xfrm>
        </p:grpSpPr>
        <p:grpSp>
          <p:nvGrpSpPr>
            <p:cNvPr id="14" name="Group 13">
              <a:extLst>
                <a:ext uri="{FF2B5EF4-FFF2-40B4-BE49-F238E27FC236}">
                  <a16:creationId xmlns:a16="http://schemas.microsoft.com/office/drawing/2014/main" id="{44C3A8A9-9D35-4CBF-B48D-28E6D69B71E5}"/>
                </a:ext>
                <a:ext uri="{C183D7F6-B498-43B3-948B-1728B52AA6E4}">
                  <adec:decorative xmlns:adec="http://schemas.microsoft.com/office/drawing/2017/decorative" val="1"/>
                </a:ext>
              </a:extLst>
            </p:cNvPr>
            <p:cNvGrpSpPr/>
            <p:nvPr userDrawn="1"/>
          </p:nvGrpSpPr>
          <p:grpSpPr>
            <a:xfrm>
              <a:off x="9415617" y="2376261"/>
              <a:ext cx="1914072" cy="2105479"/>
              <a:chOff x="8746030" y="2376261"/>
              <a:chExt cx="1914072" cy="2105479"/>
            </a:xfrm>
          </p:grpSpPr>
          <p:sp>
            <p:nvSpPr>
              <p:cNvPr id="13" name="Rectangle 12">
                <a:extLst>
                  <a:ext uri="{FF2B5EF4-FFF2-40B4-BE49-F238E27FC236}">
                    <a16:creationId xmlns:a16="http://schemas.microsoft.com/office/drawing/2014/main" id="{3385D42F-F634-48D6-A4CA-C3299E3FC6F3}"/>
                  </a:ext>
                </a:extLst>
              </p:cNvPr>
              <p:cNvSpPr/>
              <p:nvPr userDrawn="1"/>
            </p:nvSpPr>
            <p:spPr>
              <a:xfrm>
                <a:off x="9163050" y="2676525"/>
                <a:ext cx="1123950" cy="1127760"/>
              </a:xfrm>
              <a:prstGeom prst="rect">
                <a:avLst/>
              </a:prstGeom>
              <a:gradFill flip="none" rotWithShape="1">
                <a:gsLst>
                  <a:gs pos="97619">
                    <a:schemeClr val="accent4">
                      <a:lumMod val="90000"/>
                    </a:schemeClr>
                  </a:gs>
                  <a:gs pos="3968">
                    <a:srgbClr val="F3F4F4"/>
                  </a:gs>
                  <a:gs pos="26000">
                    <a:schemeClr val="bg1"/>
                  </a:gs>
                  <a:gs pos="77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5A79651-71F3-44A8-A1A3-0EF6414C910A}"/>
                  </a:ext>
                </a:extLst>
              </p:cNvPr>
              <p:cNvSpPr/>
              <p:nvPr userDrawn="1"/>
            </p:nvSpPr>
            <p:spPr>
              <a:xfrm>
                <a:off x="8801100" y="3276600"/>
                <a:ext cx="1790700" cy="1127760"/>
              </a:xfrm>
              <a:custGeom>
                <a:avLst/>
                <a:gdLst>
                  <a:gd name="connsiteX0" fmla="*/ 0 w 1790700"/>
                  <a:gd name="connsiteY0" fmla="*/ 0 h 1127760"/>
                  <a:gd name="connsiteX1" fmla="*/ 1790700 w 1790700"/>
                  <a:gd name="connsiteY1" fmla="*/ 0 h 1127760"/>
                  <a:gd name="connsiteX2" fmla="*/ 1790700 w 1790700"/>
                  <a:gd name="connsiteY2" fmla="*/ 1127760 h 1127760"/>
                  <a:gd name="connsiteX3" fmla="*/ 0 w 1790700"/>
                  <a:gd name="connsiteY3" fmla="*/ 1127760 h 1127760"/>
                  <a:gd name="connsiteX4" fmla="*/ 0 w 1790700"/>
                  <a:gd name="connsiteY4" fmla="*/ 0 h 1127760"/>
                  <a:gd name="connsiteX0" fmla="*/ 0 w 1790700"/>
                  <a:gd name="connsiteY0" fmla="*/ 7144 h 1134904"/>
                  <a:gd name="connsiteX1" fmla="*/ 1316831 w 1790700"/>
                  <a:gd name="connsiteY1" fmla="*/ 0 h 1134904"/>
                  <a:gd name="connsiteX2" fmla="*/ 1790700 w 1790700"/>
                  <a:gd name="connsiteY2" fmla="*/ 7144 h 1134904"/>
                  <a:gd name="connsiteX3" fmla="*/ 1790700 w 1790700"/>
                  <a:gd name="connsiteY3" fmla="*/ 1134904 h 1134904"/>
                  <a:gd name="connsiteX4" fmla="*/ 0 w 1790700"/>
                  <a:gd name="connsiteY4" fmla="*/ 1134904 h 1134904"/>
                  <a:gd name="connsiteX5" fmla="*/ 0 w 1790700"/>
                  <a:gd name="connsiteY5" fmla="*/ 7144 h 1134904"/>
                  <a:gd name="connsiteX0" fmla="*/ 0 w 1790700"/>
                  <a:gd name="connsiteY0" fmla="*/ 7144 h 1134904"/>
                  <a:gd name="connsiteX1" fmla="*/ 497681 w 1790700"/>
                  <a:gd name="connsiteY1" fmla="*/ 4763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7144 h 1134904"/>
                  <a:gd name="connsiteX1" fmla="*/ 628650 w 1790700"/>
                  <a:gd name="connsiteY1" fmla="*/ 542926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127760">
                    <a:moveTo>
                      <a:pt x="0" y="0"/>
                    </a:moveTo>
                    <a:lnTo>
                      <a:pt x="628650" y="535782"/>
                    </a:lnTo>
                    <a:cubicBezTo>
                      <a:pt x="731837" y="447676"/>
                      <a:pt x="937419" y="361950"/>
                      <a:pt x="1188244" y="528638"/>
                    </a:cubicBezTo>
                    <a:lnTo>
                      <a:pt x="1790700" y="0"/>
                    </a:lnTo>
                    <a:lnTo>
                      <a:pt x="1790700" y="1127760"/>
                    </a:lnTo>
                    <a:lnTo>
                      <a:pt x="0" y="1127760"/>
                    </a:lnTo>
                    <a:lnTo>
                      <a:pt x="0" y="0"/>
                    </a:lnTo>
                    <a:close/>
                  </a:path>
                </a:pathLst>
              </a:custGeom>
              <a:gradFill flip="none" rotWithShape="1">
                <a:gsLst>
                  <a:gs pos="0">
                    <a:schemeClr val="bg1"/>
                  </a:gs>
                  <a:gs pos="83000">
                    <a:srgbClr val="F3F4F4"/>
                  </a:gs>
                  <a:gs pos="100000">
                    <a:schemeClr val="accent4">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78684A7-3494-4151-98DE-DB26EB114126}"/>
                  </a:ext>
                </a:extLst>
              </p:cNvPr>
              <p:cNvSpPr/>
              <p:nvPr/>
            </p:nvSpPr>
            <p:spPr>
              <a:xfrm>
                <a:off x="8746030" y="2376261"/>
                <a:ext cx="1914072" cy="2105479"/>
              </a:xfrm>
              <a:custGeom>
                <a:avLst/>
                <a:gdLst>
                  <a:gd name="connsiteX0" fmla="*/ 1770516 w 1914071"/>
                  <a:gd name="connsiteY0" fmla="*/ 1904501 h 2105478"/>
                  <a:gd name="connsiteX1" fmla="*/ 1291998 w 1914071"/>
                  <a:gd name="connsiteY1" fmla="*/ 1449909 h 2105478"/>
                  <a:gd name="connsiteX2" fmla="*/ 1770516 w 1914071"/>
                  <a:gd name="connsiteY2" fmla="*/ 995317 h 2105478"/>
                  <a:gd name="connsiteX3" fmla="*/ 1770516 w 1914071"/>
                  <a:gd name="connsiteY3" fmla="*/ 1904501 h 2105478"/>
                  <a:gd name="connsiteX4" fmla="*/ 220118 w 1914071"/>
                  <a:gd name="connsiteY4" fmla="*/ 1961924 h 2105478"/>
                  <a:gd name="connsiteX5" fmla="*/ 693851 w 1914071"/>
                  <a:gd name="connsiteY5" fmla="*/ 1514509 h 2105478"/>
                  <a:gd name="connsiteX6" fmla="*/ 727347 w 1914071"/>
                  <a:gd name="connsiteY6" fmla="*/ 1483406 h 2105478"/>
                  <a:gd name="connsiteX7" fmla="*/ 1189117 w 1914071"/>
                  <a:gd name="connsiteY7" fmla="*/ 1483406 h 2105478"/>
                  <a:gd name="connsiteX8" fmla="*/ 1222613 w 1914071"/>
                  <a:gd name="connsiteY8" fmla="*/ 1514509 h 2105478"/>
                  <a:gd name="connsiteX9" fmla="*/ 1693954 w 1914071"/>
                  <a:gd name="connsiteY9" fmla="*/ 1961924 h 2105478"/>
                  <a:gd name="connsiteX10" fmla="*/ 220118 w 1914071"/>
                  <a:gd name="connsiteY10" fmla="*/ 1961924 h 2105478"/>
                  <a:gd name="connsiteX11" fmla="*/ 143555 w 1914071"/>
                  <a:gd name="connsiteY11" fmla="*/ 992925 h 2105478"/>
                  <a:gd name="connsiteX12" fmla="*/ 622073 w 1914071"/>
                  <a:gd name="connsiteY12" fmla="*/ 1447517 h 2105478"/>
                  <a:gd name="connsiteX13" fmla="*/ 143555 w 1914071"/>
                  <a:gd name="connsiteY13" fmla="*/ 1902109 h 2105478"/>
                  <a:gd name="connsiteX14" fmla="*/ 143555 w 1914071"/>
                  <a:gd name="connsiteY14" fmla="*/ 992925 h 2105478"/>
                  <a:gd name="connsiteX15" fmla="*/ 478518 w 1914071"/>
                  <a:gd name="connsiteY15" fmla="*/ 382814 h 2105478"/>
                  <a:gd name="connsiteX16" fmla="*/ 1435554 w 1914071"/>
                  <a:gd name="connsiteY16" fmla="*/ 382814 h 2105478"/>
                  <a:gd name="connsiteX17" fmla="*/ 1435554 w 1914071"/>
                  <a:gd name="connsiteY17" fmla="*/ 1179547 h 2105478"/>
                  <a:gd name="connsiteX18" fmla="*/ 1220221 w 1914071"/>
                  <a:gd name="connsiteY18" fmla="*/ 1385309 h 2105478"/>
                  <a:gd name="connsiteX19" fmla="*/ 693851 w 1914071"/>
                  <a:gd name="connsiteY19" fmla="*/ 1385309 h 2105478"/>
                  <a:gd name="connsiteX20" fmla="*/ 478518 w 1914071"/>
                  <a:gd name="connsiteY20" fmla="*/ 1179547 h 2105478"/>
                  <a:gd name="connsiteX21" fmla="*/ 478518 w 1914071"/>
                  <a:gd name="connsiteY21" fmla="*/ 382814 h 2105478"/>
                  <a:gd name="connsiteX22" fmla="*/ 1579109 w 1914071"/>
                  <a:gd name="connsiteY22" fmla="*/ 447414 h 2105478"/>
                  <a:gd name="connsiteX23" fmla="*/ 1579109 w 1914071"/>
                  <a:gd name="connsiteY23" fmla="*/ 239259 h 2105478"/>
                  <a:gd name="connsiteX24" fmla="*/ 1244147 w 1914071"/>
                  <a:gd name="connsiteY24" fmla="*/ 239259 h 2105478"/>
                  <a:gd name="connsiteX25" fmla="*/ 957036 w 1914071"/>
                  <a:gd name="connsiteY25" fmla="*/ 0 h 2105478"/>
                  <a:gd name="connsiteX26" fmla="*/ 669925 w 1914071"/>
                  <a:gd name="connsiteY26" fmla="*/ 239259 h 2105478"/>
                  <a:gd name="connsiteX27" fmla="*/ 334963 w 1914071"/>
                  <a:gd name="connsiteY27" fmla="*/ 239259 h 2105478"/>
                  <a:gd name="connsiteX28" fmla="*/ 334963 w 1914071"/>
                  <a:gd name="connsiteY28" fmla="*/ 449807 h 2105478"/>
                  <a:gd name="connsiteX29" fmla="*/ 0 w 1914071"/>
                  <a:gd name="connsiteY29" fmla="*/ 768021 h 2105478"/>
                  <a:gd name="connsiteX30" fmla="*/ 0 w 1914071"/>
                  <a:gd name="connsiteY30" fmla="*/ 2105479 h 2105478"/>
                  <a:gd name="connsiteX31" fmla="*/ 1914072 w 1914071"/>
                  <a:gd name="connsiteY31" fmla="*/ 2105479 h 2105478"/>
                  <a:gd name="connsiteX32" fmla="*/ 1914072 w 1914071"/>
                  <a:gd name="connsiteY32" fmla="*/ 768021 h 2105478"/>
                  <a:gd name="connsiteX33" fmla="*/ 1579109 w 1914071"/>
                  <a:gd name="connsiteY33" fmla="*/ 447414 h 21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14071" h="2105478">
                    <a:moveTo>
                      <a:pt x="1770516" y="1904501"/>
                    </a:moveTo>
                    <a:lnTo>
                      <a:pt x="1291998" y="1449909"/>
                    </a:lnTo>
                    <a:lnTo>
                      <a:pt x="1770516" y="995317"/>
                    </a:lnTo>
                    <a:lnTo>
                      <a:pt x="1770516" y="1904501"/>
                    </a:lnTo>
                    <a:close/>
                    <a:moveTo>
                      <a:pt x="220118" y="1961924"/>
                    </a:moveTo>
                    <a:lnTo>
                      <a:pt x="693851" y="1514509"/>
                    </a:lnTo>
                    <a:lnTo>
                      <a:pt x="727347" y="1483406"/>
                    </a:lnTo>
                    <a:cubicBezTo>
                      <a:pt x="856547" y="1361384"/>
                      <a:pt x="1059917" y="1361384"/>
                      <a:pt x="1189117" y="1483406"/>
                    </a:cubicBezTo>
                    <a:lnTo>
                      <a:pt x="1222613" y="1514509"/>
                    </a:lnTo>
                    <a:lnTo>
                      <a:pt x="1693954" y="1961924"/>
                    </a:lnTo>
                    <a:lnTo>
                      <a:pt x="220118" y="1961924"/>
                    </a:lnTo>
                    <a:close/>
                    <a:moveTo>
                      <a:pt x="143555" y="992925"/>
                    </a:moveTo>
                    <a:lnTo>
                      <a:pt x="622073" y="1447517"/>
                    </a:lnTo>
                    <a:lnTo>
                      <a:pt x="143555" y="1902109"/>
                    </a:lnTo>
                    <a:lnTo>
                      <a:pt x="143555" y="992925"/>
                    </a:lnTo>
                    <a:close/>
                    <a:moveTo>
                      <a:pt x="478518" y="382814"/>
                    </a:moveTo>
                    <a:lnTo>
                      <a:pt x="1435554" y="382814"/>
                    </a:lnTo>
                    <a:lnTo>
                      <a:pt x="1435554" y="1179547"/>
                    </a:lnTo>
                    <a:lnTo>
                      <a:pt x="1220221" y="1385309"/>
                    </a:lnTo>
                    <a:cubicBezTo>
                      <a:pt x="1064702" y="1265680"/>
                      <a:pt x="849369" y="1265680"/>
                      <a:pt x="693851" y="1385309"/>
                    </a:cubicBezTo>
                    <a:lnTo>
                      <a:pt x="478518" y="1179547"/>
                    </a:lnTo>
                    <a:lnTo>
                      <a:pt x="478518" y="382814"/>
                    </a:lnTo>
                    <a:close/>
                    <a:moveTo>
                      <a:pt x="1579109" y="447414"/>
                    </a:moveTo>
                    <a:lnTo>
                      <a:pt x="1579109" y="239259"/>
                    </a:lnTo>
                    <a:lnTo>
                      <a:pt x="1244147" y="239259"/>
                    </a:lnTo>
                    <a:lnTo>
                      <a:pt x="957036" y="0"/>
                    </a:lnTo>
                    <a:lnTo>
                      <a:pt x="669925" y="239259"/>
                    </a:lnTo>
                    <a:lnTo>
                      <a:pt x="334963" y="239259"/>
                    </a:lnTo>
                    <a:lnTo>
                      <a:pt x="334963" y="449807"/>
                    </a:lnTo>
                    <a:lnTo>
                      <a:pt x="0" y="768021"/>
                    </a:lnTo>
                    <a:lnTo>
                      <a:pt x="0" y="2105479"/>
                    </a:lnTo>
                    <a:lnTo>
                      <a:pt x="1914072" y="2105479"/>
                    </a:lnTo>
                    <a:lnTo>
                      <a:pt x="1914072" y="768021"/>
                    </a:lnTo>
                    <a:lnTo>
                      <a:pt x="1579109" y="447414"/>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r="100000" b="100000"/>
                </a:path>
                <a:tileRect l="-100000" t="-100000"/>
              </a:gradFill>
              <a:ln w="23912"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93B3FC-DDB7-49C5-B0E2-30332216E4A6}"/>
                  </a:ext>
                </a:extLst>
              </p:cNvPr>
              <p:cNvSpPr/>
              <p:nvPr/>
            </p:nvSpPr>
            <p:spPr>
              <a:xfrm>
                <a:off x="9394391" y="2897845"/>
                <a:ext cx="622073" cy="622073"/>
              </a:xfrm>
              <a:custGeom>
                <a:avLst/>
                <a:gdLst>
                  <a:gd name="connsiteX0" fmla="*/ 308675 w 622073"/>
                  <a:gd name="connsiteY0" fmla="*/ 394777 h 622073"/>
                  <a:gd name="connsiteX1" fmla="*/ 232112 w 622073"/>
                  <a:gd name="connsiteY1" fmla="*/ 318214 h 622073"/>
                  <a:gd name="connsiteX2" fmla="*/ 308675 w 622073"/>
                  <a:gd name="connsiteY2" fmla="*/ 241652 h 622073"/>
                  <a:gd name="connsiteX3" fmla="*/ 385237 w 622073"/>
                  <a:gd name="connsiteY3" fmla="*/ 318214 h 622073"/>
                  <a:gd name="connsiteX4" fmla="*/ 308675 w 622073"/>
                  <a:gd name="connsiteY4" fmla="*/ 394777 h 622073"/>
                  <a:gd name="connsiteX5" fmla="*/ 308675 w 622073"/>
                  <a:gd name="connsiteY5" fmla="*/ 626859 h 622073"/>
                  <a:gd name="connsiteX6" fmla="*/ 464193 w 622073"/>
                  <a:gd name="connsiteY6" fmla="*/ 588577 h 622073"/>
                  <a:gd name="connsiteX7" fmla="*/ 480941 w 622073"/>
                  <a:gd name="connsiteY7" fmla="*/ 533547 h 622073"/>
                  <a:gd name="connsiteX8" fmla="*/ 425912 w 622073"/>
                  <a:gd name="connsiteY8" fmla="*/ 516799 h 622073"/>
                  <a:gd name="connsiteX9" fmla="*/ 308675 w 622073"/>
                  <a:gd name="connsiteY9" fmla="*/ 545510 h 622073"/>
                  <a:gd name="connsiteX10" fmla="*/ 78986 w 622073"/>
                  <a:gd name="connsiteY10" fmla="*/ 313429 h 622073"/>
                  <a:gd name="connsiteX11" fmla="*/ 311067 w 622073"/>
                  <a:gd name="connsiteY11" fmla="*/ 81348 h 622073"/>
                  <a:gd name="connsiteX12" fmla="*/ 543148 w 622073"/>
                  <a:gd name="connsiteY12" fmla="*/ 313429 h 622073"/>
                  <a:gd name="connsiteX13" fmla="*/ 543148 w 622073"/>
                  <a:gd name="connsiteY13" fmla="*/ 389992 h 622073"/>
                  <a:gd name="connsiteX14" fmla="*/ 466585 w 622073"/>
                  <a:gd name="connsiteY14" fmla="*/ 313429 h 622073"/>
                  <a:gd name="connsiteX15" fmla="*/ 339778 w 622073"/>
                  <a:gd name="connsiteY15" fmla="*/ 157911 h 622073"/>
                  <a:gd name="connsiteX16" fmla="*/ 165119 w 622073"/>
                  <a:gd name="connsiteY16" fmla="*/ 253615 h 622073"/>
                  <a:gd name="connsiteX17" fmla="*/ 229719 w 622073"/>
                  <a:gd name="connsiteY17" fmla="*/ 442629 h 622073"/>
                  <a:gd name="connsiteX18" fmla="*/ 428304 w 622073"/>
                  <a:gd name="connsiteY18" fmla="*/ 411525 h 622073"/>
                  <a:gd name="connsiteX19" fmla="*/ 545541 w 622073"/>
                  <a:gd name="connsiteY19" fmla="*/ 464162 h 622073"/>
                  <a:gd name="connsiteX20" fmla="*/ 622104 w 622073"/>
                  <a:gd name="connsiteY20" fmla="*/ 387600 h 622073"/>
                  <a:gd name="connsiteX21" fmla="*/ 622104 w 622073"/>
                  <a:gd name="connsiteY21" fmla="*/ 311037 h 622073"/>
                  <a:gd name="connsiteX22" fmla="*/ 311067 w 622073"/>
                  <a:gd name="connsiteY22" fmla="*/ 0 h 622073"/>
                  <a:gd name="connsiteX23" fmla="*/ 30 w 622073"/>
                  <a:gd name="connsiteY23" fmla="*/ 311037 h 622073"/>
                  <a:gd name="connsiteX24" fmla="*/ 308675 w 622073"/>
                  <a:gd name="connsiteY24" fmla="*/ 626859 h 62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073" h="622073">
                    <a:moveTo>
                      <a:pt x="308675" y="394777"/>
                    </a:moveTo>
                    <a:cubicBezTo>
                      <a:pt x="265608" y="394777"/>
                      <a:pt x="232112" y="358888"/>
                      <a:pt x="232112" y="318214"/>
                    </a:cubicBezTo>
                    <a:cubicBezTo>
                      <a:pt x="232112" y="275148"/>
                      <a:pt x="268001" y="241652"/>
                      <a:pt x="308675" y="241652"/>
                    </a:cubicBezTo>
                    <a:cubicBezTo>
                      <a:pt x="351741" y="241652"/>
                      <a:pt x="385237" y="275148"/>
                      <a:pt x="385237" y="318214"/>
                    </a:cubicBezTo>
                    <a:cubicBezTo>
                      <a:pt x="385237" y="361281"/>
                      <a:pt x="351741" y="394777"/>
                      <a:pt x="308675" y="394777"/>
                    </a:cubicBezTo>
                    <a:close/>
                    <a:moveTo>
                      <a:pt x="308675" y="626859"/>
                    </a:moveTo>
                    <a:cubicBezTo>
                      <a:pt x="363704" y="626859"/>
                      <a:pt x="416341" y="612503"/>
                      <a:pt x="464193" y="588577"/>
                    </a:cubicBezTo>
                    <a:cubicBezTo>
                      <a:pt x="483334" y="576614"/>
                      <a:pt x="490511" y="552688"/>
                      <a:pt x="480941" y="533547"/>
                    </a:cubicBezTo>
                    <a:cubicBezTo>
                      <a:pt x="468978" y="514407"/>
                      <a:pt x="445052" y="507229"/>
                      <a:pt x="425912" y="516799"/>
                    </a:cubicBezTo>
                    <a:cubicBezTo>
                      <a:pt x="390023" y="535940"/>
                      <a:pt x="349349" y="545510"/>
                      <a:pt x="308675" y="545510"/>
                    </a:cubicBezTo>
                    <a:cubicBezTo>
                      <a:pt x="181867" y="545510"/>
                      <a:pt x="76593" y="440237"/>
                      <a:pt x="78986" y="313429"/>
                    </a:cubicBezTo>
                    <a:cubicBezTo>
                      <a:pt x="78986" y="186622"/>
                      <a:pt x="184260" y="81348"/>
                      <a:pt x="311067" y="81348"/>
                    </a:cubicBezTo>
                    <a:cubicBezTo>
                      <a:pt x="437874" y="81348"/>
                      <a:pt x="543148" y="184229"/>
                      <a:pt x="543148" y="313429"/>
                    </a:cubicBezTo>
                    <a:lnTo>
                      <a:pt x="543148" y="389992"/>
                    </a:lnTo>
                    <a:cubicBezTo>
                      <a:pt x="500082" y="389992"/>
                      <a:pt x="466585" y="356496"/>
                      <a:pt x="466585" y="313429"/>
                    </a:cubicBezTo>
                    <a:cubicBezTo>
                      <a:pt x="466585" y="236866"/>
                      <a:pt x="413949" y="172266"/>
                      <a:pt x="339778" y="157911"/>
                    </a:cubicBezTo>
                    <a:cubicBezTo>
                      <a:pt x="265608" y="143555"/>
                      <a:pt x="191438" y="184229"/>
                      <a:pt x="165119" y="253615"/>
                    </a:cubicBezTo>
                    <a:cubicBezTo>
                      <a:pt x="138801" y="323000"/>
                      <a:pt x="165119" y="404348"/>
                      <a:pt x="229719" y="442629"/>
                    </a:cubicBezTo>
                    <a:cubicBezTo>
                      <a:pt x="294319" y="480911"/>
                      <a:pt x="378060" y="468948"/>
                      <a:pt x="428304" y="411525"/>
                    </a:cubicBezTo>
                    <a:cubicBezTo>
                      <a:pt x="457015" y="445022"/>
                      <a:pt x="500082" y="464162"/>
                      <a:pt x="545541" y="464162"/>
                    </a:cubicBezTo>
                    <a:cubicBezTo>
                      <a:pt x="588608" y="464162"/>
                      <a:pt x="622104" y="430666"/>
                      <a:pt x="622104" y="387600"/>
                    </a:cubicBezTo>
                    <a:lnTo>
                      <a:pt x="622104" y="311037"/>
                    </a:lnTo>
                    <a:cubicBezTo>
                      <a:pt x="622104" y="138770"/>
                      <a:pt x="483334" y="0"/>
                      <a:pt x="311067" y="0"/>
                    </a:cubicBezTo>
                    <a:cubicBezTo>
                      <a:pt x="138801" y="0"/>
                      <a:pt x="30" y="138770"/>
                      <a:pt x="30" y="311037"/>
                    </a:cubicBezTo>
                    <a:cubicBezTo>
                      <a:pt x="-2362" y="485696"/>
                      <a:pt x="136408" y="624466"/>
                      <a:pt x="308675" y="626859"/>
                    </a:cubicBezTo>
                    <a:close/>
                  </a:path>
                </a:pathLst>
              </a:custGeom>
              <a:solidFill>
                <a:schemeClr val="accent5"/>
              </a:solidFill>
              <a:ln w="23912" cap="flat">
                <a:noFill/>
                <a:prstDash val="solid"/>
                <a:miter/>
              </a:ln>
            </p:spPr>
            <p:txBody>
              <a:bodyPr rtlCol="0" anchor="ctr"/>
              <a:lstStyle/>
              <a:p>
                <a:endParaRPr lang="en-US"/>
              </a:p>
            </p:txBody>
          </p:sp>
        </p:grpSp>
        <p:sp>
          <p:nvSpPr>
            <p:cNvPr id="15" name="Isosceles Triangle 14">
              <a:extLst>
                <a:ext uri="{FF2B5EF4-FFF2-40B4-BE49-F238E27FC236}">
                  <a16:creationId xmlns:a16="http://schemas.microsoft.com/office/drawing/2014/main" id="{9BAC5326-69BC-4DCF-B682-4778B80809E4}"/>
                </a:ext>
              </a:extLst>
            </p:cNvPr>
            <p:cNvSpPr/>
            <p:nvPr userDrawn="1"/>
          </p:nvSpPr>
          <p:spPr>
            <a:xfrm rot="16200000">
              <a:off x="933977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2B9EA639-1876-4B22-BA5A-57AB07E3C79D}"/>
                </a:ext>
              </a:extLst>
            </p:cNvPr>
            <p:cNvSpPr/>
            <p:nvPr userDrawn="1"/>
          </p:nvSpPr>
          <p:spPr>
            <a:xfrm rot="5400000" flipH="1">
              <a:off x="1085384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E4599619-B65E-4720-902B-79FAB6069DDB}"/>
                </a:ext>
              </a:extLst>
            </p:cNvPr>
            <p:cNvSpPr/>
            <p:nvPr userDrawn="1"/>
          </p:nvSpPr>
          <p:spPr>
            <a:xfrm flipH="1">
              <a:off x="10124928" y="2418638"/>
              <a:ext cx="495446" cy="19484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“Contact” slide</a:t>
            </a:r>
          </a:p>
        </p:txBody>
      </p:sp>
      <p:sp>
        <p:nvSpPr>
          <p:cNvPr id="3" name="Contact Content Placeholder">
            <a:extLst>
              <a:ext uri="{FF2B5EF4-FFF2-40B4-BE49-F238E27FC236}">
                <a16:creationId xmlns:a16="http://schemas.microsoft.com/office/drawing/2014/main" id="{17AAC5FF-8264-4C60-8AAC-1B83EE24201B}"/>
              </a:ext>
            </a:extLst>
          </p:cNvPr>
          <p:cNvSpPr>
            <a:spLocks noGrp="1"/>
          </p:cNvSpPr>
          <p:nvPr>
            <p:ph idx="1" hasCustomPrompt="1"/>
          </p:nvPr>
        </p:nvSpPr>
        <p:spPr>
          <a:xfrm>
            <a:off x="817734" y="1137446"/>
            <a:ext cx="7244177" cy="5039517"/>
          </a:xfrm>
        </p:spPr>
        <p:txBody>
          <a:bodyPr anchor="ctr">
            <a:normAutofit/>
          </a:bodyPr>
          <a:lstStyle>
            <a:lvl1pPr>
              <a:spcBef>
                <a:spcPts val="1200"/>
              </a:spcBef>
              <a:defRPr sz="2400"/>
            </a:lvl1pPr>
            <a:lvl2pPr>
              <a:spcBef>
                <a:spcPts val="200"/>
              </a:spcBef>
              <a:defRPr sz="2000"/>
            </a:lvl2pPr>
            <a:lvl3pPr>
              <a:spcBef>
                <a:spcPts val="0"/>
              </a:spcBef>
              <a:defRPr sz="2000"/>
            </a:lvl3pPr>
            <a:lvl4pPr>
              <a:spcBef>
                <a:spcPts val="400"/>
              </a:spcBef>
              <a:defRPr sz="1800"/>
            </a:lvl4pPr>
            <a:lvl5pPr>
              <a:defRPr sz="1800"/>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505657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userDrawn="1"/>
        </p:nvGrpSpPr>
        <p:grpSpPr>
          <a:xfrm>
            <a:off x="5981700"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Freeform: Shape 6">
              <a:extLst>
                <a:ext uri="{FF2B5EF4-FFF2-40B4-BE49-F238E27FC236}">
                  <a16:creationId xmlns:a16="http://schemas.microsoft.com/office/drawing/2014/main" id="{D1D4A77C-E949-4CD8-95DA-E57E0880FF3B}"/>
                </a:ext>
              </a:extLst>
            </p:cNvPr>
            <p:cNvSpPr/>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a:p>
          </p:txBody>
        </p:sp>
        <p:sp>
          <p:nvSpPr>
            <p:cNvPr id="14" name="Freeform: Shape 13">
              <a:extLst>
                <a:ext uri="{FF2B5EF4-FFF2-40B4-BE49-F238E27FC236}">
                  <a16:creationId xmlns:a16="http://schemas.microsoft.com/office/drawing/2014/main" id="{4664FABA-999E-4344-ACD0-3A27759584A7}"/>
                </a:ext>
              </a:extLst>
            </p:cNvPr>
            <p:cNvSpPr/>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a:p>
          </p:txBody>
        </p:sp>
        <p:sp>
          <p:nvSpPr>
            <p:cNvPr id="15" name="Freeform: Shape 14">
              <a:extLst>
                <a:ext uri="{FF2B5EF4-FFF2-40B4-BE49-F238E27FC236}">
                  <a16:creationId xmlns:a16="http://schemas.microsoft.com/office/drawing/2014/main" id="{D4E59E20-FFBA-4E09-9F1A-EAEFEDF2B97B}"/>
                </a:ext>
              </a:extLst>
            </p:cNvPr>
            <p:cNvSpPr/>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226213" y="6284572"/>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nvPr>
        </p:nvSpPr>
        <p:spPr/>
        <p:txBody>
          <a:bodyPr/>
          <a:lstStyle>
            <a:lvl1pPr>
              <a:defRPr>
                <a:solidFill>
                  <a:schemeClr val="accent1"/>
                </a:solidFill>
              </a:defRPr>
            </a:lvl1pPr>
          </a:lstStyle>
          <a:p>
            <a:fld id="{158B7785-F6D6-45F8-833E-07BD84680091}" type="slidenum">
              <a:rPr lang="en-US" smtClean="0"/>
              <a:pPr/>
              <a:t>‹#›</a:t>
            </a:fld>
            <a:endParaRPr lang="en-US" dirty="0"/>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nvPr>
        </p:nvSpPr>
        <p:spPr>
          <a:xfrm>
            <a:off x="800101" y="1405870"/>
            <a:ext cx="6553200" cy="2357891"/>
          </a:xfrm>
        </p:spPr>
        <p:txBody>
          <a:bodyPr lIns="91440" anchor="b">
            <a:normAutofit/>
          </a:bodyPr>
          <a:lstStyle>
            <a:lvl1pPr>
              <a:defRPr sz="4400" b="1">
                <a:solidFill>
                  <a:schemeClr val="accent1"/>
                </a:solidFill>
                <a:latin typeface="+mn-lt"/>
              </a:defRPr>
            </a:lvl1pPr>
          </a:lstStyle>
          <a:p>
            <a:r>
              <a:rPr lang="en-US" dirty="0"/>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nvPr>
        </p:nvSpPr>
        <p:spPr>
          <a:xfrm>
            <a:off x="800100" y="4269493"/>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nvPr>
        </p:nvSpPr>
        <p:spPr>
          <a:xfrm>
            <a:off x="800100" y="6356350"/>
            <a:ext cx="5162552" cy="365125"/>
          </a:xfrm>
        </p:spPr>
        <p:txBody>
          <a:bodyPr/>
          <a:lstStyle>
            <a:lvl1pPr algn="l">
              <a:defRPr sz="14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24787029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Calendar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“Save the Date” Slide</a:t>
            </a:r>
          </a:p>
        </p:txBody>
      </p:sp>
      <p:sp>
        <p:nvSpPr>
          <p:cNvPr id="3" name="Event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1"/>
              </a:buClr>
              <a:buFont typeface="Wingdings" panose="05000000000000000000" pitchFamily="2" charset="2"/>
              <a:buChar char=""/>
              <a:defRPr sz="24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5"/>
              </a:buClr>
              <a:buSzPct val="90000"/>
              <a:buFont typeface="Webdings" panose="05030102010509060703" pitchFamily="18" charset="2"/>
              <a:buChar char=""/>
              <a:defRPr sz="2000" b="1">
                <a:solidFill>
                  <a:schemeClr val="accent2"/>
                </a:solidFill>
              </a:defRPr>
            </a:lvl3pPr>
            <a:lvl4pPr marL="1737360">
              <a:defRPr/>
            </a:lvl4pPr>
            <a:lvl5pPr marL="2194560">
              <a:defRPr/>
            </a:lvl5pPr>
          </a:lstStyle>
          <a:p>
            <a:pPr lvl="0"/>
            <a:r>
              <a:rPr lang="en-US" dirty="0"/>
              <a:t>Event Title Here</a:t>
            </a:r>
          </a:p>
          <a:p>
            <a:pPr lvl="1"/>
            <a:r>
              <a:rPr lang="en-US" dirty="0"/>
              <a:t>Event summary goes here</a:t>
            </a:r>
          </a:p>
          <a:p>
            <a:pPr lvl="2"/>
            <a:r>
              <a:rPr lang="en-US" dirty="0"/>
              <a:t>Event Date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820501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reakout Room List">
    <p:spTree>
      <p:nvGrpSpPr>
        <p:cNvPr id="1" name=""/>
        <p:cNvGrpSpPr/>
        <p:nvPr/>
      </p:nvGrpSpPr>
      <p:grpSpPr>
        <a:xfrm>
          <a:off x="0" y="0"/>
          <a:ext cx="0" cy="0"/>
          <a:chOff x="0" y="0"/>
          <a:chExt cx="0" cy="0"/>
        </a:xfrm>
      </p:grpSpPr>
      <p:pic>
        <p:nvPicPr>
          <p:cNvPr id="7" name="Breakou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Breakout Rooms Slide</a:t>
            </a:r>
          </a:p>
        </p:txBody>
      </p:sp>
      <p:sp>
        <p:nvSpPr>
          <p:cNvPr id="3" name="Breakout Room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5"/>
              </a:buClr>
              <a:buSzPct val="120000"/>
              <a:buFont typeface="+mj-lt"/>
              <a:buAutoNum type="arabicPeriod"/>
              <a:defRPr sz="28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Breakout Room Title</a:t>
            </a:r>
          </a:p>
          <a:p>
            <a:pPr lvl="1"/>
            <a:r>
              <a:rPr lang="en-US" dirty="0"/>
              <a:t>Breakout Room Summary / Description</a:t>
            </a:r>
          </a:p>
          <a:p>
            <a:pPr lvl="2"/>
            <a:r>
              <a:rPr lang="en-US" dirty="0"/>
              <a:t>Phone Keypad Instructions</a:t>
            </a:r>
          </a:p>
          <a:p>
            <a:pPr lvl="3"/>
            <a:r>
              <a:rPr lang="en-US" dirty="0"/>
              <a:t>ROOM #</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16392206"/>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nvPr>
        </p:nvSpPr>
        <p:spPr>
          <a:xfrm>
            <a:off x="805866" y="1137446"/>
            <a:ext cx="4624388"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nvPr>
        </p:nvSpPr>
        <p:spPr>
          <a:xfrm>
            <a:off x="805866" y="5021263"/>
            <a:ext cx="4624388" cy="1155700"/>
          </a:xfrm>
        </p:spPr>
        <p:txBody>
          <a:bodyPr anchor="ctr">
            <a:normAutofit/>
          </a:bodyPr>
          <a:lstStyle>
            <a:lvl1pPr marL="0" indent="0" algn="ctr">
              <a:spcBef>
                <a:spcPts val="0"/>
              </a:spcBef>
              <a:spcAft>
                <a:spcPts val="200"/>
              </a:spcAft>
              <a:buNone/>
              <a:defRPr sz="2000" i="1"/>
            </a:lvl1pPr>
            <a:lvl2pPr marL="0" indent="0" algn="ctr">
              <a:spcBef>
                <a:spcPts val="0"/>
              </a:spcBef>
              <a:buNone/>
              <a:defRPr sz="1800" i="1">
                <a:solidFill>
                  <a:schemeClr val="accent4">
                    <a:lumMod val="50000"/>
                  </a:schemeClr>
                </a:solidFill>
                <a:latin typeface="+mj-lt"/>
              </a:defRPr>
            </a:lvl2pPr>
            <a:lvl3pPr marL="914400" indent="0">
              <a:buNone/>
              <a:defRPr/>
            </a:lvl3pPr>
          </a:lstStyle>
          <a:p>
            <a:pPr lvl="0"/>
            <a:r>
              <a:rPr lang="en-US" dirty="0"/>
              <a:t>Enter answering instructions</a:t>
            </a:r>
          </a:p>
          <a:p>
            <a:pPr lvl="1"/>
            <a:r>
              <a:rPr lang="en-US" dirty="0"/>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nvPr>
        </p:nvSpPr>
        <p:spPr>
          <a:xfrm>
            <a:off x="5786005" y="1137447"/>
            <a:ext cx="5925134" cy="4089874"/>
          </a:xfrm>
        </p:spPr>
        <p:txBody>
          <a:bodyPr anchor="ctr"/>
          <a:lstStyle>
            <a:lvl1pPr marL="457200" indent="-457200">
              <a:spcBef>
                <a:spcPts val="3000"/>
              </a:spcBef>
              <a:buClr>
                <a:schemeClr val="accent5"/>
              </a:buClr>
              <a:buSzPct val="120000"/>
              <a:buFont typeface="+mj-lt"/>
              <a:buAutoNum type="arabicPeriod"/>
              <a:defRPr sz="2400" b="1"/>
            </a:lvl1pPr>
            <a:lvl2pPr marL="914400" indent="-457200">
              <a:spcBef>
                <a:spcPts val="200"/>
              </a:spcBef>
              <a:buFont typeface="+mj-lt"/>
              <a:buAutoNum type="alphaLcParenR"/>
              <a:defRPr sz="2000" i="0">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Type your possible choices/answers here.</a:t>
            </a:r>
          </a:p>
          <a:p>
            <a:pPr lvl="1"/>
            <a:r>
              <a:rPr lang="en-US" dirty="0"/>
              <a:t>Second Level, if applicable.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10522475"/>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pic>
        <p:nvPicPr>
          <p:cNvPr id="12" name="North America Globe">
            <a:extLst>
              <a:ext uri="{FF2B5EF4-FFF2-40B4-BE49-F238E27FC236}">
                <a16:creationId xmlns:a16="http://schemas.microsoft.com/office/drawing/2014/main" id="{6195193A-1C47-4C65-86F9-0DD8AB63A66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1025" y="904966"/>
            <a:ext cx="5040975" cy="5705384"/>
          </a:xfrm>
          <a:prstGeom prst="rect">
            <a:avLst/>
          </a:prstGeom>
        </p:spPr>
      </p:pic>
      <p:pic>
        <p:nvPicPr>
          <p:cNvPr id="7" name="Location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583" y="211763"/>
            <a:ext cx="496892" cy="496892"/>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9" name="Title">
            <a:extLst>
              <a:ext uri="{FF2B5EF4-FFF2-40B4-BE49-F238E27FC236}">
                <a16:creationId xmlns:a16="http://schemas.microsoft.com/office/drawing/2014/main" id="{3CDE5F95-66E6-42DA-B541-F7D630C70EAC}"/>
              </a:ext>
            </a:extLst>
          </p:cNvPr>
          <p:cNvSpPr>
            <a:spLocks noGrp="1"/>
          </p:cNvSpPr>
          <p:nvPr>
            <p:ph type="title" hasCustomPrompt="1"/>
          </p:nvPr>
        </p:nvSpPr>
        <p:spPr>
          <a:xfrm>
            <a:off x="805866" y="46208"/>
            <a:ext cx="10338384" cy="786384"/>
          </a:xfrm>
        </p:spPr>
        <p:txBody>
          <a:bodyPr>
            <a:normAutofit/>
          </a:bodyPr>
          <a:lstStyle>
            <a:lvl1pPr>
              <a:defRPr sz="3600"/>
            </a:lvl1pPr>
          </a:lstStyle>
          <a:p>
            <a:r>
              <a:rPr lang="en-US" dirty="0"/>
              <a:t>Enter Title for “Where Are You?”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990600"/>
            <a:ext cx="5290133" cy="1155700"/>
          </a:xfrm>
        </p:spPr>
        <p:txBody>
          <a:bodyPr anchor="ctr">
            <a:normAutofit/>
          </a:bodyPr>
          <a:lstStyle>
            <a:lvl1pPr marL="0" indent="0" algn="ctr">
              <a:spcBef>
                <a:spcPts val="0"/>
              </a:spcBef>
              <a:spcAft>
                <a:spcPts val="200"/>
              </a:spcAft>
              <a:buNone/>
              <a:defRPr sz="2100" i="1"/>
            </a:lvl1pPr>
            <a:lvl2pPr marL="0" indent="0" algn="ctr">
              <a:spcBef>
                <a:spcPts val="0"/>
              </a:spcBef>
              <a:buNone/>
              <a:defRPr sz="2000" i="1">
                <a:solidFill>
                  <a:schemeClr val="accent4">
                    <a:lumMod val="50000"/>
                  </a:schemeClr>
                </a:solidFill>
                <a:latin typeface="+mj-lt"/>
              </a:defRPr>
            </a:lvl2pPr>
            <a:lvl3pPr marL="914400" indent="0">
              <a:buNone/>
              <a:defRPr/>
            </a:lvl3pPr>
          </a:lstStyle>
          <a:p>
            <a:pPr lvl="0"/>
            <a:r>
              <a:rPr lang="en-US" dirty="0"/>
              <a:t>Enter location directions</a:t>
            </a:r>
          </a:p>
          <a:p>
            <a:pPr lvl="1"/>
            <a:r>
              <a:rPr lang="en-US" dirty="0"/>
              <a:t>Additional location directions</a:t>
            </a:r>
          </a:p>
        </p:txBody>
      </p:sp>
      <p:sp>
        <p:nvSpPr>
          <p:cNvPr id="13" name="Additional Info">
            <a:extLst>
              <a:ext uri="{FF2B5EF4-FFF2-40B4-BE49-F238E27FC236}">
                <a16:creationId xmlns:a16="http://schemas.microsoft.com/office/drawing/2014/main" id="{05DF1696-C866-469D-A7C3-3EB190358704}"/>
              </a:ext>
            </a:extLst>
          </p:cNvPr>
          <p:cNvSpPr>
            <a:spLocks noGrp="1"/>
          </p:cNvSpPr>
          <p:nvPr>
            <p:ph type="body" idx="14" hasCustomPrompt="1"/>
          </p:nvPr>
        </p:nvSpPr>
        <p:spPr>
          <a:xfrm>
            <a:off x="805866" y="2465758"/>
            <a:ext cx="5290134"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additional callout is needed for this topic, enter it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11568588"/>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7" y="47569"/>
            <a:ext cx="7893633" cy="786384"/>
          </a:xfrm>
        </p:spPr>
        <p:txBody>
          <a:bodyPr>
            <a:normAutofit/>
          </a:bodyPr>
          <a:lstStyle>
            <a:lvl1pPr algn="l">
              <a:defRPr sz="3600"/>
            </a:lvl1pPr>
          </a:lstStyle>
          <a:p>
            <a:r>
              <a:rPr lang="en-US" dirty="0"/>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4267200"/>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dirty="0"/>
              <a:t>Add guidance for how to answer questions here.</a:t>
            </a:r>
          </a:p>
          <a:p>
            <a:pPr lvl="1"/>
            <a:r>
              <a:rPr lang="en-US" dirty="0"/>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9462870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userDrawn="1"/>
        </p:nvGrpSpPr>
        <p:grpSpPr>
          <a:xfrm>
            <a:off x="5981700"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Freeform: Shape 6">
              <a:extLst>
                <a:ext uri="{FF2B5EF4-FFF2-40B4-BE49-F238E27FC236}">
                  <a16:creationId xmlns:a16="http://schemas.microsoft.com/office/drawing/2014/main" id="{D1D4A77C-E949-4CD8-95DA-E57E0880FF3B}"/>
                </a:ext>
              </a:extLst>
            </p:cNvPr>
            <p:cNvSpPr/>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a:p>
          </p:txBody>
        </p:sp>
        <p:sp>
          <p:nvSpPr>
            <p:cNvPr id="14" name="Freeform: Shape 13">
              <a:extLst>
                <a:ext uri="{FF2B5EF4-FFF2-40B4-BE49-F238E27FC236}">
                  <a16:creationId xmlns:a16="http://schemas.microsoft.com/office/drawing/2014/main" id="{4664FABA-999E-4344-ACD0-3A27759584A7}"/>
                </a:ext>
              </a:extLst>
            </p:cNvPr>
            <p:cNvSpPr/>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a:p>
          </p:txBody>
        </p:sp>
        <p:sp>
          <p:nvSpPr>
            <p:cNvPr id="15" name="Freeform: Shape 14">
              <a:extLst>
                <a:ext uri="{FF2B5EF4-FFF2-40B4-BE49-F238E27FC236}">
                  <a16:creationId xmlns:a16="http://schemas.microsoft.com/office/drawing/2014/main" id="{D4E59E20-FFBA-4E09-9F1A-EAEFEDF2B97B}"/>
                </a:ext>
              </a:extLst>
            </p:cNvPr>
            <p:cNvSpPr/>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226213" y="6284572"/>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nvPr>
        </p:nvSpPr>
        <p:spPr/>
        <p:txBody>
          <a:bodyPr/>
          <a:lstStyle>
            <a:lvl1pPr>
              <a:defRPr>
                <a:solidFill>
                  <a:schemeClr val="accent1"/>
                </a:solidFill>
              </a:defRPr>
            </a:lvl1pPr>
          </a:lstStyle>
          <a:p>
            <a:fld id="{158B7785-F6D6-45F8-833E-07BD84680091}" type="slidenum">
              <a:rPr lang="en-US" smtClean="0"/>
              <a:pPr/>
              <a:t>‹#›</a:t>
            </a:fld>
            <a:endParaRPr lang="en-US" dirty="0"/>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nvPr>
        </p:nvSpPr>
        <p:spPr>
          <a:xfrm>
            <a:off x="800101" y="1405870"/>
            <a:ext cx="6553200" cy="2357891"/>
          </a:xfrm>
        </p:spPr>
        <p:txBody>
          <a:bodyPr lIns="91440" anchor="b">
            <a:normAutofit/>
          </a:bodyPr>
          <a:lstStyle>
            <a:lvl1pPr>
              <a:defRPr sz="4400" b="1">
                <a:solidFill>
                  <a:schemeClr val="accent1"/>
                </a:solidFill>
                <a:latin typeface="+mn-lt"/>
              </a:defRPr>
            </a:lvl1pPr>
          </a:lstStyle>
          <a:p>
            <a:r>
              <a:rPr lang="en-US" dirty="0"/>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nvPr>
        </p:nvSpPr>
        <p:spPr>
          <a:xfrm>
            <a:off x="800100" y="4269493"/>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nvPr>
        </p:nvSpPr>
        <p:spPr>
          <a:xfrm>
            <a:off x="800100" y="6356350"/>
            <a:ext cx="5162552" cy="365125"/>
          </a:xfrm>
        </p:spPr>
        <p:txBody>
          <a:bodyPr/>
          <a:lstStyle>
            <a:lvl1pPr algn="l">
              <a:defRPr sz="14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784041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userDrawn="1"/>
        </p:nvGrpSpPr>
        <p:grpSpPr>
          <a:xfrm>
            <a:off x="5981700"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Freeform: Shape 6">
              <a:extLst>
                <a:ext uri="{FF2B5EF4-FFF2-40B4-BE49-F238E27FC236}">
                  <a16:creationId xmlns:a16="http://schemas.microsoft.com/office/drawing/2014/main" id="{D1D4A77C-E949-4CD8-95DA-E57E0880FF3B}"/>
                </a:ext>
              </a:extLst>
            </p:cNvPr>
            <p:cNvSpPr/>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a:p>
          </p:txBody>
        </p:sp>
        <p:sp>
          <p:nvSpPr>
            <p:cNvPr id="14" name="Freeform: Shape 13">
              <a:extLst>
                <a:ext uri="{FF2B5EF4-FFF2-40B4-BE49-F238E27FC236}">
                  <a16:creationId xmlns:a16="http://schemas.microsoft.com/office/drawing/2014/main" id="{4664FABA-999E-4344-ACD0-3A27759584A7}"/>
                </a:ext>
              </a:extLst>
            </p:cNvPr>
            <p:cNvSpPr/>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a:p>
          </p:txBody>
        </p:sp>
        <p:sp>
          <p:nvSpPr>
            <p:cNvPr id="15" name="Freeform: Shape 14">
              <a:extLst>
                <a:ext uri="{FF2B5EF4-FFF2-40B4-BE49-F238E27FC236}">
                  <a16:creationId xmlns:a16="http://schemas.microsoft.com/office/drawing/2014/main" id="{D4E59E20-FFBA-4E09-9F1A-EAEFEDF2B97B}"/>
                </a:ext>
              </a:extLst>
            </p:cNvPr>
            <p:cNvSpPr/>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226213" y="6284572"/>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nvPr>
        </p:nvSpPr>
        <p:spPr/>
        <p:txBody>
          <a:bodyPr/>
          <a:lstStyle>
            <a:lvl1pPr>
              <a:defRPr>
                <a:solidFill>
                  <a:schemeClr val="accent1"/>
                </a:solidFill>
              </a:defRPr>
            </a:lvl1pPr>
          </a:lstStyle>
          <a:p>
            <a:fld id="{158B7785-F6D6-45F8-833E-07BD84680091}" type="slidenum">
              <a:rPr lang="en-US" smtClean="0"/>
              <a:pPr/>
              <a:t>‹#›</a:t>
            </a:fld>
            <a:endParaRPr lang="en-US" dirty="0"/>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nvPr>
        </p:nvSpPr>
        <p:spPr>
          <a:xfrm>
            <a:off x="800101" y="1405870"/>
            <a:ext cx="6553200" cy="2357891"/>
          </a:xfrm>
        </p:spPr>
        <p:txBody>
          <a:bodyPr lIns="91440" anchor="b">
            <a:normAutofit/>
          </a:bodyPr>
          <a:lstStyle>
            <a:lvl1pPr>
              <a:defRPr sz="4400" b="1">
                <a:solidFill>
                  <a:schemeClr val="accent1"/>
                </a:solidFill>
                <a:latin typeface="+mn-lt"/>
              </a:defRPr>
            </a:lvl1pPr>
          </a:lstStyle>
          <a:p>
            <a:r>
              <a:rPr lang="en-US" dirty="0"/>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nvPr>
        </p:nvSpPr>
        <p:spPr>
          <a:xfrm>
            <a:off x="800100" y="4269493"/>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nvPr>
        </p:nvSpPr>
        <p:spPr>
          <a:xfrm>
            <a:off x="800100" y="6356350"/>
            <a:ext cx="5162552" cy="365125"/>
          </a:xfrm>
        </p:spPr>
        <p:txBody>
          <a:bodyPr/>
          <a:lstStyle>
            <a:lvl1pPr algn="l">
              <a:defRPr sz="14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17782492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cSld name="Resources">
    <p:spTree>
      <p:nvGrpSpPr>
        <p:cNvPr id="1" name=""/>
        <p:cNvGrpSpPr/>
        <p:nvPr/>
      </p:nvGrpSpPr>
      <p:grpSpPr>
        <a:xfrm>
          <a:off x="0" y="0"/>
          <a:ext cx="0" cy="0"/>
          <a:chOff x="0" y="0"/>
          <a:chExt cx="0" cy="0"/>
        </a:xfrm>
      </p:grpSpPr>
      <p:pic>
        <p:nvPicPr>
          <p:cNvPr id="8" name="Web Laptop Icon">
            <a:extLst>
              <a:ext uri="{FF2B5EF4-FFF2-40B4-BE49-F238E27FC236}">
                <a16:creationId xmlns:a16="http://schemas.microsoft.com/office/drawing/2014/main" id="{33D34E40-E41B-49F0-BBE4-61974CC8864A}"/>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2696" y="235414"/>
            <a:ext cx="409908" cy="409908"/>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Resources Slide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hasCustomPrompt="1"/>
          </p:nvPr>
        </p:nvSpPr>
        <p:spPr>
          <a:xfrm>
            <a:off x="838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hasCustomPrompt="1"/>
          </p:nvPr>
        </p:nvSpPr>
        <p:spPr>
          <a:xfrm>
            <a:off x="6172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Æ"/>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1649323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42846631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Legal Languag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1B4496C-42F2-4A52-9C95-651EE67206F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4300" y="693411"/>
            <a:ext cx="3124200" cy="761532"/>
          </a:xfrm>
          <a:prstGeom prst="rect">
            <a:avLst/>
          </a:prstGeom>
        </p:spPr>
      </p:pic>
      <p:sp>
        <p:nvSpPr>
          <p:cNvPr id="4" name="Text Placeholder 3"/>
          <p:cNvSpPr>
            <a:spLocks noGrp="1"/>
          </p:cNvSpPr>
          <p:nvPr>
            <p:ph type="body" sz="half" idx="2" hasCustomPrompt="1"/>
          </p:nvPr>
        </p:nvSpPr>
        <p:spPr>
          <a:xfrm>
            <a:off x="520700" y="1756800"/>
            <a:ext cx="11076939" cy="3251942"/>
          </a:xfrm>
        </p:spPr>
        <p:txBody>
          <a:bodyPr anchor="ctr" anchorCtr="0">
            <a:normAutofit/>
          </a:bodyPr>
          <a:lstStyle>
            <a:lvl1pPr marL="0" indent="0">
              <a:lnSpc>
                <a:spcPct val="95000"/>
              </a:lnSpc>
              <a:spcBef>
                <a:spcPts val="1000"/>
              </a:spcBef>
              <a:buNone/>
              <a:defRPr sz="2200" b="0">
                <a:latin typeface="Times New Roman" panose="02020603050405020304" pitchFamily="18" charset="0"/>
                <a:cs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This slide format is to draw attention to precise legal language.  Place legal language here.</a:t>
            </a:r>
            <a:endParaRPr lang="en-US" dirty="0"/>
          </a:p>
        </p:txBody>
      </p:sp>
      <p:sp>
        <p:nvSpPr>
          <p:cNvPr id="6" name="Text Placeholder 3"/>
          <p:cNvSpPr>
            <a:spLocks noGrp="1"/>
          </p:cNvSpPr>
          <p:nvPr>
            <p:ph type="body" sz="half" idx="10" hasCustomPrompt="1"/>
          </p:nvPr>
        </p:nvSpPr>
        <p:spPr>
          <a:xfrm>
            <a:off x="3390899" y="1064169"/>
            <a:ext cx="8206740" cy="354865"/>
          </a:xfrm>
        </p:spPr>
        <p:txBody>
          <a:bodyPr anchor="ctr" anchorCtr="0">
            <a:noAutofit/>
          </a:bodyPr>
          <a:lstStyle>
            <a:lvl1pPr marL="0" indent="0" algn="l">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pPr/>
              <a:t>‹#›</a:t>
            </a:fld>
            <a:endParaRPr lang="en-US"/>
          </a:p>
        </p:txBody>
      </p:sp>
      <p:sp>
        <p:nvSpPr>
          <p:cNvPr id="8" name="Rectangle 7">
            <a:extLst>
              <a:ext uri="{FF2B5EF4-FFF2-40B4-BE49-F238E27FC236}">
                <a16:creationId xmlns:a16="http://schemas.microsoft.com/office/drawing/2014/main" id="{4768B8A7-EB81-4FD2-82D4-E645AB5DA130}"/>
              </a:ext>
            </a:extLst>
          </p:cNvPr>
          <p:cNvSpPr/>
          <p:nvPr userDrawn="1"/>
        </p:nvSpPr>
        <p:spPr>
          <a:xfrm rot="5400000">
            <a:off x="6082281" y="-4627312"/>
            <a:ext cx="27432" cy="12192004"/>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a:p>
        </p:txBody>
      </p:sp>
      <p:sp>
        <p:nvSpPr>
          <p:cNvPr id="5" name="Title 4">
            <a:extLst>
              <a:ext uri="{FF2B5EF4-FFF2-40B4-BE49-F238E27FC236}">
                <a16:creationId xmlns:a16="http://schemas.microsoft.com/office/drawing/2014/main" id="{0A81F1B3-A836-409F-B9E6-2E2CAEB1F57F}"/>
              </a:ext>
            </a:extLst>
          </p:cNvPr>
          <p:cNvSpPr>
            <a:spLocks noGrp="1"/>
          </p:cNvSpPr>
          <p:nvPr>
            <p:ph type="title" hasCustomPrompt="1"/>
          </p:nvPr>
        </p:nvSpPr>
        <p:spPr>
          <a:xfrm>
            <a:off x="3098800" y="119319"/>
            <a:ext cx="8498839" cy="862470"/>
          </a:xfrm>
        </p:spPr>
        <p:txBody>
          <a:bodyPr>
            <a:normAutofit/>
          </a:bodyPr>
          <a:lstStyle>
            <a:lvl1pPr>
              <a:defRPr sz="2600"/>
            </a:lvl1pPr>
          </a:lstStyle>
          <a:p>
            <a:r>
              <a:rPr lang="en-US"/>
              <a:t>Section name / Title / Reference Info</a:t>
            </a:r>
          </a:p>
        </p:txBody>
      </p:sp>
      <p:sp>
        <p:nvSpPr>
          <p:cNvPr id="13" name="Text Placeholder 3">
            <a:extLst>
              <a:ext uri="{FF2B5EF4-FFF2-40B4-BE49-F238E27FC236}">
                <a16:creationId xmlns:a16="http://schemas.microsoft.com/office/drawing/2014/main" id="{73153095-E629-4333-A9E6-44B7EAB756CC}"/>
              </a:ext>
            </a:extLst>
          </p:cNvPr>
          <p:cNvSpPr>
            <a:spLocks noGrp="1"/>
          </p:cNvSpPr>
          <p:nvPr>
            <p:ph type="body" sz="half" idx="12" hasCustomPrompt="1"/>
          </p:nvPr>
        </p:nvSpPr>
        <p:spPr>
          <a:xfrm>
            <a:off x="520702" y="5095875"/>
            <a:ext cx="10540999" cy="1197102"/>
          </a:xfrm>
        </p:spPr>
        <p:txBody>
          <a:bodyPr anchor="ctr" anchorCtr="0">
            <a:noAutofit/>
          </a:bodyPr>
          <a:lstStyle>
            <a:lvl1pPr marL="0" indent="0" algn="ctr">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If needed, include a callout note about the legal language here.</a:t>
            </a:r>
            <a:endParaRPr lang="en-US" dirty="0"/>
          </a:p>
        </p:txBody>
      </p:sp>
    </p:spTree>
    <p:extLst>
      <p:ext uri="{BB962C8B-B14F-4D97-AF65-F5344CB8AC3E}">
        <p14:creationId xmlns:p14="http://schemas.microsoft.com/office/powerpoint/2010/main" val="660827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10C90F-ED6C-4D1B-A25F-8C9CF9B83DA2}"/>
              </a:ext>
            </a:extLst>
          </p:cNvPr>
          <p:cNvSpPr/>
          <p:nvPr userDrawn="1"/>
        </p:nvSpPr>
        <p:spPr>
          <a:xfrm rot="5400000">
            <a:off x="5845982" y="-4210037"/>
            <a:ext cx="500034" cy="12192004"/>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9788" y="365126"/>
            <a:ext cx="10515600" cy="1051560"/>
          </a:xfrm>
        </p:spPr>
        <p:txBody>
          <a:bodyPr vert="horz" lIns="91440" tIns="45720" rIns="91440" bIns="45720" rtlCol="0" anchor="b">
            <a:normAutofit/>
          </a:bodyPr>
          <a:lstStyle>
            <a:lvl1pPr>
              <a:defRPr lang="en-US"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defRPr>
            </a:lvl1pPr>
          </a:lstStyle>
          <a:p>
            <a:pPr lvl="0"/>
            <a:r>
              <a:rPr lang="en-US"/>
              <a:t>Click to edit Master title style</a:t>
            </a:r>
            <a:endParaRPr lang="en-US" dirty="0"/>
          </a:p>
        </p:txBody>
      </p:sp>
      <p:sp>
        <p:nvSpPr>
          <p:cNvPr id="3" name="Text Placeholder 2"/>
          <p:cNvSpPr>
            <a:spLocks noGrp="1"/>
          </p:cNvSpPr>
          <p:nvPr>
            <p:ph type="body" idx="1" hasCustomPrompt="1"/>
          </p:nvPr>
        </p:nvSpPr>
        <p:spPr>
          <a:xfrm>
            <a:off x="839789" y="1660047"/>
            <a:ext cx="5157787" cy="447045"/>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4" name="Content Placeholder 3"/>
          <p:cNvSpPr>
            <a:spLocks noGrp="1"/>
          </p:cNvSpPr>
          <p:nvPr>
            <p:ph sz="half" idx="2"/>
          </p:nvPr>
        </p:nvSpPr>
        <p:spPr>
          <a:xfrm>
            <a:off x="954089" y="2350453"/>
            <a:ext cx="4998720" cy="3839211"/>
          </a:xfrm>
        </p:spPr>
        <p:txBody>
          <a:bodyPr/>
          <a:lstStyle>
            <a:lvl1pPr>
              <a:defRPr sz="2300"/>
            </a:lvl1pPr>
            <a:lvl2pPr>
              <a:defRPr sz="2100"/>
            </a:lvl2pPr>
            <a:lvl3pPr>
              <a:defRPr sz="19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172201" y="1660047"/>
            <a:ext cx="5183188" cy="447045"/>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6" name="Content Placeholder 5"/>
          <p:cNvSpPr>
            <a:spLocks noGrp="1"/>
          </p:cNvSpPr>
          <p:nvPr>
            <p:ph sz="quarter" idx="4"/>
          </p:nvPr>
        </p:nvSpPr>
        <p:spPr>
          <a:xfrm>
            <a:off x="6286500" y="2350453"/>
            <a:ext cx="4998720" cy="3839211"/>
          </a:xfrm>
        </p:spPr>
        <p:txBody>
          <a:bodyPr/>
          <a:lstStyle>
            <a:lvl1pPr>
              <a:defRPr sz="23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A0B3D28B-CE3D-4466-9666-609B2668EC89}"/>
              </a:ext>
            </a:extLst>
          </p:cNvPr>
          <p:cNvSpPr/>
          <p:nvPr userDrawn="1"/>
        </p:nvSpPr>
        <p:spPr>
          <a:xfrm>
            <a:off x="6054408" y="1658456"/>
            <a:ext cx="6096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a:p>
        </p:txBody>
      </p:sp>
      <p:sp>
        <p:nvSpPr>
          <p:cNvPr id="7" name="Slide Number Placeholder 6">
            <a:extLst>
              <a:ext uri="{FF2B5EF4-FFF2-40B4-BE49-F238E27FC236}">
                <a16:creationId xmlns:a16="http://schemas.microsoft.com/office/drawing/2014/main" id="{BC407D7D-3897-4B51-871B-6518969A743B}"/>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41280102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Series Set">
    <p:spTree>
      <p:nvGrpSpPr>
        <p:cNvPr id="1" name=""/>
        <p:cNvGrpSpPr/>
        <p:nvPr/>
      </p:nvGrpSpPr>
      <p:grpSpPr>
        <a:xfrm>
          <a:off x="0" y="0"/>
          <a:ext cx="0" cy="0"/>
          <a:chOff x="0" y="0"/>
          <a:chExt cx="0" cy="0"/>
        </a:xfrm>
      </p:grpSpPr>
      <p:sp>
        <p:nvSpPr>
          <p:cNvPr id="2" name="Title 1"/>
          <p:cNvSpPr>
            <a:spLocks noGrp="1"/>
          </p:cNvSpPr>
          <p:nvPr>
            <p:ph type="title"/>
          </p:nvPr>
        </p:nvSpPr>
        <p:spPr>
          <a:xfrm>
            <a:off x="1964267" y="365126"/>
            <a:ext cx="9480973" cy="1051560"/>
          </a:xfrm>
        </p:spPr>
        <p:txBody>
          <a:bodyPr anchor="ct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grpSp>
        <p:nvGrpSpPr>
          <p:cNvPr id="9" name="Group 8">
            <a:extLst>
              <a:ext uri="{FF2B5EF4-FFF2-40B4-BE49-F238E27FC236}">
                <a16:creationId xmlns:a16="http://schemas.microsoft.com/office/drawing/2014/main" id="{C748CE21-7AFE-4E43-95C7-CE54C7F8E328}"/>
              </a:ext>
            </a:extLst>
          </p:cNvPr>
          <p:cNvGrpSpPr/>
          <p:nvPr userDrawn="1"/>
        </p:nvGrpSpPr>
        <p:grpSpPr>
          <a:xfrm>
            <a:off x="545296" y="0"/>
            <a:ext cx="1062603" cy="1591228"/>
            <a:chOff x="628648" y="-1"/>
            <a:chExt cx="1019624" cy="1591228"/>
          </a:xfrm>
          <a:effectLst>
            <a:outerShdw blurRad="50800" dist="25400" dir="8100000" algn="tr" rotWithShape="0">
              <a:prstClr val="black">
                <a:alpha val="30000"/>
              </a:prstClr>
            </a:outerShdw>
          </a:effectLst>
        </p:grpSpPr>
        <p:sp>
          <p:nvSpPr>
            <p:cNvPr id="8" name="Pentagon 3">
              <a:extLst>
                <a:ext uri="{FF2B5EF4-FFF2-40B4-BE49-F238E27FC236}">
                  <a16:creationId xmlns:a16="http://schemas.microsoft.com/office/drawing/2014/main" id="{66EF78EF-7007-4AD8-B0B0-9D842402A112}"/>
                </a:ext>
              </a:extLst>
            </p:cNvPr>
            <p:cNvSpPr/>
            <p:nvPr userDrawn="1"/>
          </p:nvSpPr>
          <p:spPr>
            <a:xfrm rot="5400000">
              <a:off x="342847" y="285802"/>
              <a:ext cx="1591227" cy="1019623"/>
            </a:xfrm>
            <a:prstGeom prst="homePlate">
              <a:avLst>
                <a:gd name="adj" fmla="val 44467"/>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path path="circle">
                <a:fillToRect l="100000" t="100000"/>
              </a:path>
              <a:tileRect r="-100000" b="-100000"/>
            </a:gradFill>
            <a:ln w="254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p>
          </p:txBody>
        </p:sp>
        <p:sp>
          <p:nvSpPr>
            <p:cNvPr id="6" name="Pentagon 3">
              <a:extLst>
                <a:ext uri="{FF2B5EF4-FFF2-40B4-BE49-F238E27FC236}">
                  <a16:creationId xmlns:a16="http://schemas.microsoft.com/office/drawing/2014/main" id="{D523D052-BBAD-4207-B109-48CB7A77CC9E}"/>
                </a:ext>
              </a:extLst>
            </p:cNvPr>
            <p:cNvSpPr/>
            <p:nvPr userDrawn="1"/>
          </p:nvSpPr>
          <p:spPr>
            <a:xfrm rot="5400000">
              <a:off x="430116" y="198531"/>
              <a:ext cx="1416687" cy="1019623"/>
            </a:xfrm>
            <a:prstGeom prst="homePlate">
              <a:avLst>
                <a:gd name="adj" fmla="val 41756"/>
              </a:avLst>
            </a:prstGeom>
            <a:gradFill flip="none" rotWithShape="1">
              <a:gsLst>
                <a:gs pos="0">
                  <a:schemeClr val="bg1">
                    <a:lumMod val="75000"/>
                  </a:schemeClr>
                </a:gs>
                <a:gs pos="53000">
                  <a:srgbClr val="F1F1F1"/>
                </a:gs>
                <a:gs pos="25000">
                  <a:schemeClr val="bg1">
                    <a:lumMod val="95000"/>
                  </a:schemeClr>
                </a:gs>
                <a:gs pos="6000">
                  <a:schemeClr val="bg1">
                    <a:lumMod val="85000"/>
                  </a:schemeClr>
                </a:gs>
                <a:gs pos="77000">
                  <a:srgbClr val="E3E3E3"/>
                </a:gs>
                <a:gs pos="97345">
                  <a:schemeClr val="bg1">
                    <a:lumMod val="75000"/>
                  </a:schemeClr>
                </a:gs>
              </a:gsLst>
              <a:lin ang="0" scaled="1"/>
              <a:tileRect/>
            </a:gradFill>
            <a:ln w="25400">
              <a:gradFill flip="none" rotWithShape="1">
                <a:gsLst>
                  <a:gs pos="100000">
                    <a:schemeClr val="bg1">
                      <a:lumMod val="75000"/>
                    </a:schemeClr>
                  </a:gs>
                  <a:gs pos="0">
                    <a:schemeClr val="accent4">
                      <a:lumMod val="67000"/>
                    </a:schemeClr>
                  </a:gs>
                  <a:gs pos="48000">
                    <a:schemeClr val="accent4">
                      <a:lumMod val="97000"/>
                      <a:lumOff val="3000"/>
                    </a:schemeClr>
                  </a:gs>
                  <a:gs pos="85000">
                    <a:schemeClr val="accent4">
                      <a:lumMod val="60000"/>
                      <a:lumOff val="40000"/>
                    </a:schemeClr>
                  </a:gs>
                </a:gsLst>
                <a:lin ang="10800000" scaled="1"/>
                <a:tileRect/>
              </a:gra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p>
          </p:txBody>
        </p:sp>
      </p:grpSp>
      <p:sp>
        <p:nvSpPr>
          <p:cNvPr id="10" name="Text Placeholder 3">
            <a:extLst>
              <a:ext uri="{FF2B5EF4-FFF2-40B4-BE49-F238E27FC236}">
                <a16:creationId xmlns:a16="http://schemas.microsoft.com/office/drawing/2014/main" id="{121EAC3E-DB16-448B-9877-1345E9FF81BC}"/>
              </a:ext>
            </a:extLst>
          </p:cNvPr>
          <p:cNvSpPr>
            <a:spLocks noGrp="1"/>
          </p:cNvSpPr>
          <p:nvPr>
            <p:ph type="body" sz="half" idx="2" hasCustomPrompt="1"/>
          </p:nvPr>
        </p:nvSpPr>
        <p:spPr>
          <a:xfrm>
            <a:off x="452566" y="528805"/>
            <a:ext cx="1228861" cy="804862"/>
          </a:xfrm>
        </p:spPr>
        <p:txBody>
          <a:bodyPr tIns="73152">
            <a:normAutofit/>
          </a:bodyPr>
          <a:lstStyle>
            <a:lvl1pPr marL="0" indent="0" algn="ctr">
              <a:buNone/>
              <a:defRPr lang="en-US" sz="4000" b="1" i="0" kern="1200" cap="small" spc="40" baseline="0" dirty="0" smtClean="0">
                <a:ln w="15875">
                  <a:gradFill flip="none" rotWithShape="1">
                    <a:gsLst>
                      <a:gs pos="0">
                        <a:schemeClr val="accent2"/>
                      </a:gs>
                      <a:gs pos="100000">
                        <a:schemeClr val="accent5"/>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a:innerShdw blurRad="101600" dist="76200" dir="18900000">
                    <a:prstClr val="black">
                      <a:alpha val="30000"/>
                    </a:prstClr>
                  </a:innerShdw>
                </a:effectLst>
                <a:latin typeface="+mj-lt"/>
                <a:ea typeface="+mj-ea"/>
                <a:cs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t>
            </a:r>
            <a:endParaRPr lang="en-US" dirty="0"/>
          </a:p>
        </p:txBody>
      </p:sp>
    </p:spTree>
    <p:extLst>
      <p:ext uri="{BB962C8B-B14F-4D97-AF65-F5344CB8AC3E}">
        <p14:creationId xmlns:p14="http://schemas.microsoft.com/office/powerpoint/2010/main" val="19818690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77BD7B24-A705-44C8-8854-0D01A5CB6C9F}"/>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42921493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fographic 1">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1262143"/>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1262144"/>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3207228"/>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3207229"/>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5118914"/>
            <a:ext cx="10847914" cy="886397"/>
          </a:xfrm>
          <a:ln/>
        </p:spPr>
        <p:style>
          <a:lnRef idx="0">
            <a:schemeClr val="accent1"/>
          </a:lnRef>
          <a:fillRef idx="3">
            <a:schemeClr val="accent1"/>
          </a:fillRef>
          <a:effectRef idx="3">
            <a:schemeClr val="accent1"/>
          </a:effectRef>
          <a:fontRef idx="minor">
            <a:schemeClr val="lt1"/>
          </a:fontRef>
        </p:style>
        <p:txBody>
          <a:bodyPr wrap="square" lIns="182880" tIns="91440" rIns="182880" bIns="91440" anchor="ctr">
            <a:spAutoFit/>
          </a:bodyPr>
          <a:lstStyle>
            <a:lvl1pPr marL="0" indent="0" algn="l">
              <a:buNone/>
              <a:defRPr sz="1600" b="0"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868525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nfographic 2">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Subtitle">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1111053"/>
            <a:ext cx="10847914" cy="1071062"/>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1600" b="0" i="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2297905"/>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2297906"/>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4242990"/>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4242991"/>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687935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nfographic 3">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384237" y="2037182"/>
            <a:ext cx="4803399" cy="2708434"/>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20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noChangeAspect="1"/>
          </p:cNvSpPr>
          <p:nvPr>
            <p:ph type="pic" sz="quarter" idx="15" hasCustomPrompt="1"/>
          </p:nvPr>
        </p:nvSpPr>
        <p:spPr>
          <a:xfrm>
            <a:off x="5717036" y="110454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586169" y="1323616"/>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6867735" y="2076889"/>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736868" y="2293048"/>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noChangeAspect="1"/>
          </p:cNvSpPr>
          <p:nvPr>
            <p:ph type="pic" sz="quarter" idx="19" hasCustomPrompt="1"/>
          </p:nvPr>
        </p:nvSpPr>
        <p:spPr>
          <a:xfrm>
            <a:off x="5717036" y="3029191"/>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6586169" y="3245350"/>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noChangeAspect="1"/>
          </p:cNvSpPr>
          <p:nvPr>
            <p:ph type="pic" sz="quarter" idx="18" hasCustomPrompt="1"/>
          </p:nvPr>
        </p:nvSpPr>
        <p:spPr>
          <a:xfrm>
            <a:off x="6867735" y="3998623"/>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736868" y="4214782"/>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8" name="Thumbnail 5">
            <a:extLst>
              <a:ext uri="{FF2B5EF4-FFF2-40B4-BE49-F238E27FC236}">
                <a16:creationId xmlns:a16="http://schemas.microsoft.com/office/drawing/2014/main" id="{6C3EC705-A522-4A9C-A013-3722BFD83896}"/>
              </a:ext>
              <a:ext uri="{C183D7F6-B498-43B3-948B-1728B52AA6E4}">
                <adec:decorative xmlns:adec="http://schemas.microsoft.com/office/drawing/2017/decorative" val="1"/>
              </a:ext>
            </a:extLst>
          </p:cNvPr>
          <p:cNvSpPr>
            <a:spLocks noGrp="1" noChangeAspect="1"/>
          </p:cNvSpPr>
          <p:nvPr>
            <p:ph type="pic" sz="quarter" idx="21" hasCustomPrompt="1"/>
          </p:nvPr>
        </p:nvSpPr>
        <p:spPr>
          <a:xfrm>
            <a:off x="5861291" y="495092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5</a:t>
            </a:r>
          </a:p>
        </p:txBody>
      </p:sp>
      <p:sp>
        <p:nvSpPr>
          <p:cNvPr id="17" name="Caption 5">
            <a:extLst>
              <a:ext uri="{FF2B5EF4-FFF2-40B4-BE49-F238E27FC236}">
                <a16:creationId xmlns:a16="http://schemas.microsoft.com/office/drawing/2014/main" id="{1BCF5A12-5949-48DD-8B4A-536478F2CE09}"/>
              </a:ext>
            </a:extLst>
          </p:cNvPr>
          <p:cNvSpPr>
            <a:spLocks noGrp="1"/>
          </p:cNvSpPr>
          <p:nvPr>
            <p:ph type="body" sz="quarter" idx="20" hasCustomPrompt="1"/>
          </p:nvPr>
        </p:nvSpPr>
        <p:spPr>
          <a:xfrm>
            <a:off x="6730424" y="5167084"/>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07761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a:xfrm>
            <a:off x="805866" y="46208"/>
            <a:ext cx="11081334" cy="786384"/>
          </a:xfrm>
        </p:spPr>
        <p:txBody>
          <a:bodyPr/>
          <a:lstStyle/>
          <a:p>
            <a:r>
              <a:rPr lang="en-US" dirty="0"/>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776299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cxnSp>
        <p:nvCxnSpPr>
          <p:cNvPr id="19" name="Process Flow Arrow">
            <a:extLst>
              <a:ext uri="{FF2B5EF4-FFF2-40B4-BE49-F238E27FC236}">
                <a16:creationId xmlns:a16="http://schemas.microsoft.com/office/drawing/2014/main" id="{A125BFDF-FB9E-4CFE-9AFC-6048D15A7707}"/>
              </a:ext>
              <a:ext uri="{C183D7F6-B498-43B3-948B-1728B52AA6E4}">
                <adec:decorative xmlns:adec="http://schemas.microsoft.com/office/drawing/2017/decorative" val="1"/>
              </a:ext>
            </a:extLst>
          </p:cNvPr>
          <p:cNvCxnSpPr>
            <a:cxnSpLocks/>
          </p:cNvCxnSpPr>
          <p:nvPr userDrawn="1"/>
        </p:nvCxnSpPr>
        <p:spPr>
          <a:xfrm>
            <a:off x="1413321" y="1056624"/>
            <a:ext cx="5210826" cy="5210826"/>
          </a:xfrm>
          <a:prstGeom prst="line">
            <a:avLst/>
          </a:prstGeom>
          <a:ln w="73025">
            <a:gradFill>
              <a:gsLst>
                <a:gs pos="1000">
                  <a:schemeClr val="accent4">
                    <a:alpha val="0"/>
                  </a:schemeClr>
                </a:gs>
                <a:gs pos="15000">
                  <a:schemeClr val="accent4"/>
                </a:gs>
                <a:gs pos="100000">
                  <a:schemeClr val="accent4"/>
                </a:gs>
              </a:gsLst>
              <a:lin ang="5400000" scaled="1"/>
            </a:gradFill>
            <a:tailEnd type="triangle" w="lg" len="lg"/>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process graphic slide title. Delete unneeded shapes.  </a:t>
            </a:r>
          </a:p>
        </p:txBody>
      </p:sp>
      <p:sp>
        <p:nvSpPr>
          <p:cNvPr id="25" name="Subtitle">
            <a:extLst>
              <a:ext uri="{FF2B5EF4-FFF2-40B4-BE49-F238E27FC236}">
                <a16:creationId xmlns:a16="http://schemas.microsoft.com/office/drawing/2014/main" id="{40916910-AE40-4E4D-BDB8-E77C8163B8BD}"/>
              </a:ext>
            </a:extLst>
          </p:cNvPr>
          <p:cNvSpPr>
            <a:spLocks noGrp="1"/>
          </p:cNvSpPr>
          <p:nvPr>
            <p:ph type="body" idx="20" hasCustomPrompt="1"/>
          </p:nvPr>
        </p:nvSpPr>
        <p:spPr>
          <a:xfrm>
            <a:off x="7994712" y="1050692"/>
            <a:ext cx="3892488" cy="1451141"/>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t">
            <a:noAutofit/>
          </a:bodyPr>
          <a:lstStyle>
            <a:lvl1pPr marL="0" indent="0" algn="r">
              <a:buNone/>
              <a:defRPr sz="2200" b="1" i="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Use this if additional subtitle is needed.  Otherwise, delete.</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178174" y="3227894"/>
            <a:ext cx="3347169" cy="2942344"/>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t">
            <a:noAutofit/>
          </a:bodyPr>
          <a:lstStyle>
            <a:lvl1pPr marL="0" indent="0" algn="l">
              <a:buNone/>
              <a:defRPr sz="16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24" name="Caption 1">
            <a:extLst>
              <a:ext uri="{FF2B5EF4-FFF2-40B4-BE49-F238E27FC236}">
                <a16:creationId xmlns:a16="http://schemas.microsoft.com/office/drawing/2014/main" id="{6E53E3EF-A315-4552-8CF4-530F162F2215}"/>
              </a:ext>
            </a:extLst>
          </p:cNvPr>
          <p:cNvSpPr>
            <a:spLocks noGrp="1"/>
          </p:cNvSpPr>
          <p:nvPr>
            <p:ph type="body" idx="19" hasCustomPrompt="1"/>
          </p:nvPr>
        </p:nvSpPr>
        <p:spPr>
          <a:xfrm>
            <a:off x="1976311" y="1020559"/>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23" name="Caption 2">
            <a:extLst>
              <a:ext uri="{FF2B5EF4-FFF2-40B4-BE49-F238E27FC236}">
                <a16:creationId xmlns:a16="http://schemas.microsoft.com/office/drawing/2014/main" id="{5785E59E-687B-43E6-AAE8-C7C6B53123EE}"/>
              </a:ext>
            </a:extLst>
          </p:cNvPr>
          <p:cNvSpPr>
            <a:spLocks noGrp="1"/>
          </p:cNvSpPr>
          <p:nvPr>
            <p:ph type="body" idx="18" hasCustomPrompt="1"/>
          </p:nvPr>
        </p:nvSpPr>
        <p:spPr>
          <a:xfrm>
            <a:off x="2791561" y="183687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2 here.</a:t>
            </a:r>
          </a:p>
        </p:txBody>
      </p:sp>
      <p:sp>
        <p:nvSpPr>
          <p:cNvPr id="22" name="Caption 3">
            <a:extLst>
              <a:ext uri="{FF2B5EF4-FFF2-40B4-BE49-F238E27FC236}">
                <a16:creationId xmlns:a16="http://schemas.microsoft.com/office/drawing/2014/main" id="{7F64AC9C-1867-4F45-B435-D0500C668A3F}"/>
              </a:ext>
            </a:extLst>
          </p:cNvPr>
          <p:cNvSpPr>
            <a:spLocks noGrp="1"/>
          </p:cNvSpPr>
          <p:nvPr>
            <p:ph type="body" idx="17" hasCustomPrompt="1"/>
          </p:nvPr>
        </p:nvSpPr>
        <p:spPr>
          <a:xfrm>
            <a:off x="3606811" y="2653185"/>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21" name="Caption 4">
            <a:extLst>
              <a:ext uri="{FF2B5EF4-FFF2-40B4-BE49-F238E27FC236}">
                <a16:creationId xmlns:a16="http://schemas.microsoft.com/office/drawing/2014/main" id="{23B6C41B-B01A-48C4-B1DA-F67135FE81A8}"/>
              </a:ext>
            </a:extLst>
          </p:cNvPr>
          <p:cNvSpPr>
            <a:spLocks noGrp="1"/>
          </p:cNvSpPr>
          <p:nvPr>
            <p:ph type="body" idx="16" hasCustomPrompt="1"/>
          </p:nvPr>
        </p:nvSpPr>
        <p:spPr>
          <a:xfrm>
            <a:off x="4422061" y="3469498"/>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4 here.</a:t>
            </a:r>
          </a:p>
        </p:txBody>
      </p:sp>
      <p:sp>
        <p:nvSpPr>
          <p:cNvPr id="20" name="Caption 5">
            <a:extLst>
              <a:ext uri="{FF2B5EF4-FFF2-40B4-BE49-F238E27FC236}">
                <a16:creationId xmlns:a16="http://schemas.microsoft.com/office/drawing/2014/main" id="{F2F618EA-F6FF-4DD1-A1D3-71BB1704CC59}"/>
              </a:ext>
            </a:extLst>
          </p:cNvPr>
          <p:cNvSpPr>
            <a:spLocks noGrp="1"/>
          </p:cNvSpPr>
          <p:nvPr>
            <p:ph type="body" idx="15" hasCustomPrompt="1"/>
          </p:nvPr>
        </p:nvSpPr>
        <p:spPr>
          <a:xfrm>
            <a:off x="5237311" y="4285811"/>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3" name="Caption 6">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052561" y="510212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6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698966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0" name="Year Righ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1" name="Year Lef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1400153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1" name="Year Righ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0" name="Year Lef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36527489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5" name="Gray Line">
            <a:extLst>
              <a:ext uri="{FF2B5EF4-FFF2-40B4-BE49-F238E27FC236}">
                <a16:creationId xmlns:a16="http://schemas.microsoft.com/office/drawing/2014/main" id="{FB7FF695-611E-4BA6-99FD-A8120740C671}"/>
              </a:ext>
              <a:ext uri="{C183D7F6-B498-43B3-948B-1728B52AA6E4}">
                <adec:decorative xmlns:adec="http://schemas.microsoft.com/office/drawing/2017/decorative" val="1"/>
              </a:ext>
            </a:extLst>
          </p:cNvPr>
          <p:cNvCxnSpPr>
            <a:cxnSpLocks/>
          </p:cNvCxnSpPr>
          <p:nvPr userDrawn="1"/>
        </p:nvCxnSpPr>
        <p:spPr>
          <a:xfrm>
            <a:off x="8248838" y="861170"/>
            <a:ext cx="0" cy="5387230"/>
          </a:xfrm>
          <a:prstGeom prst="line">
            <a:avLst/>
          </a:prstGeom>
          <a:ln w="28575">
            <a:gradFill>
              <a:gsLst>
                <a:gs pos="1000">
                  <a:schemeClr val="accent4">
                    <a:alpha val="0"/>
                  </a:schemeClr>
                </a:gs>
                <a:gs pos="15000">
                  <a:schemeClr val="accent4"/>
                </a:gs>
                <a:gs pos="85000">
                  <a:schemeClr val="accent4"/>
                </a:gs>
                <a:gs pos="99000">
                  <a:schemeClr val="accent4">
                    <a:alpha val="0"/>
                  </a:schemeClr>
                </a:gs>
              </a:gsLst>
              <a:lin ang="5400000" scaled="1"/>
            </a:gradFill>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C2ACF4F6-841C-4EB3-998D-4079B398A4B3}"/>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1" name="Callout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609140" y="1823226"/>
            <a:ext cx="3334023" cy="3263970"/>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noAutofit/>
          </a:bodyPr>
          <a:lstStyle>
            <a:lvl1pPr marL="0" indent="0" algn="l">
              <a:buNone/>
              <a:defRPr sz="18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27" name="Timeline Item 1">
            <a:extLst>
              <a:ext uri="{FF2B5EF4-FFF2-40B4-BE49-F238E27FC236}">
                <a16:creationId xmlns:a16="http://schemas.microsoft.com/office/drawing/2014/main" id="{CF264817-797F-497A-9AC6-81B3EFFB4035}"/>
              </a:ext>
            </a:extLst>
          </p:cNvPr>
          <p:cNvSpPr>
            <a:spLocks noGrp="1"/>
          </p:cNvSpPr>
          <p:nvPr>
            <p:ph type="body" idx="27" hasCustomPrompt="1"/>
          </p:nvPr>
        </p:nvSpPr>
        <p:spPr>
          <a:xfrm>
            <a:off x="4600952" y="1200470"/>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17" name="Timeline Item 2">
            <a:extLst>
              <a:ext uri="{FF2B5EF4-FFF2-40B4-BE49-F238E27FC236}">
                <a16:creationId xmlns:a16="http://schemas.microsoft.com/office/drawing/2014/main" id="{CBB9AAD3-859D-4004-9796-E5E9CF036E58}"/>
              </a:ext>
            </a:extLst>
          </p:cNvPr>
          <p:cNvSpPr>
            <a:spLocks noGrp="1"/>
          </p:cNvSpPr>
          <p:nvPr>
            <p:ph type="body" idx="1" hasCustomPrompt="1"/>
          </p:nvPr>
        </p:nvSpPr>
        <p:spPr>
          <a:xfrm>
            <a:off x="8548765" y="1698948"/>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6" name="Timeline Item 3">
            <a:extLst>
              <a:ext uri="{FF2B5EF4-FFF2-40B4-BE49-F238E27FC236}">
                <a16:creationId xmlns:a16="http://schemas.microsoft.com/office/drawing/2014/main" id="{D8952813-2EC6-42A3-AFCD-D0EB3A46E7FD}"/>
              </a:ext>
            </a:extLst>
          </p:cNvPr>
          <p:cNvSpPr>
            <a:spLocks noGrp="1"/>
          </p:cNvSpPr>
          <p:nvPr>
            <p:ph type="body" idx="26" hasCustomPrompt="1"/>
          </p:nvPr>
        </p:nvSpPr>
        <p:spPr>
          <a:xfrm>
            <a:off x="4600953" y="2197426"/>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8" name="Timeline Item 4">
            <a:extLst>
              <a:ext uri="{FF2B5EF4-FFF2-40B4-BE49-F238E27FC236}">
                <a16:creationId xmlns:a16="http://schemas.microsoft.com/office/drawing/2014/main" id="{D23AED94-E8A9-498E-B8DB-E06B880F3344}"/>
              </a:ext>
            </a:extLst>
          </p:cNvPr>
          <p:cNvSpPr>
            <a:spLocks noGrp="1"/>
          </p:cNvSpPr>
          <p:nvPr>
            <p:ph type="body" idx="28" hasCustomPrompt="1"/>
          </p:nvPr>
        </p:nvSpPr>
        <p:spPr>
          <a:xfrm>
            <a:off x="8548765" y="2695904"/>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34" name="Timeline Item 5">
            <a:extLst>
              <a:ext uri="{FF2B5EF4-FFF2-40B4-BE49-F238E27FC236}">
                <a16:creationId xmlns:a16="http://schemas.microsoft.com/office/drawing/2014/main" id="{D0490684-BF2D-4D43-AF2F-1DF814863A3B}"/>
              </a:ext>
            </a:extLst>
          </p:cNvPr>
          <p:cNvSpPr>
            <a:spLocks noGrp="1"/>
          </p:cNvSpPr>
          <p:nvPr>
            <p:ph type="body" idx="31" hasCustomPrompt="1"/>
          </p:nvPr>
        </p:nvSpPr>
        <p:spPr>
          <a:xfrm>
            <a:off x="4606810" y="3194382"/>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32" name="Timeline Item 6">
            <a:extLst>
              <a:ext uri="{FF2B5EF4-FFF2-40B4-BE49-F238E27FC236}">
                <a16:creationId xmlns:a16="http://schemas.microsoft.com/office/drawing/2014/main" id="{332605F8-B1E8-420F-9AB3-BEA8E983B716}"/>
              </a:ext>
            </a:extLst>
          </p:cNvPr>
          <p:cNvSpPr>
            <a:spLocks noGrp="1"/>
          </p:cNvSpPr>
          <p:nvPr>
            <p:ph type="body" idx="29" hasCustomPrompt="1"/>
          </p:nvPr>
        </p:nvSpPr>
        <p:spPr>
          <a:xfrm>
            <a:off x="8554623" y="3692860"/>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33" name="Timeline Item 7">
            <a:extLst>
              <a:ext uri="{FF2B5EF4-FFF2-40B4-BE49-F238E27FC236}">
                <a16:creationId xmlns:a16="http://schemas.microsoft.com/office/drawing/2014/main" id="{FA272DBF-150C-48C0-9616-14571A3CBAAE}"/>
              </a:ext>
            </a:extLst>
          </p:cNvPr>
          <p:cNvSpPr>
            <a:spLocks noGrp="1"/>
          </p:cNvSpPr>
          <p:nvPr>
            <p:ph type="body" idx="30" hasCustomPrompt="1"/>
          </p:nvPr>
        </p:nvSpPr>
        <p:spPr>
          <a:xfrm>
            <a:off x="4606811" y="4191338"/>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35" name="Timeline Item 8">
            <a:extLst>
              <a:ext uri="{FF2B5EF4-FFF2-40B4-BE49-F238E27FC236}">
                <a16:creationId xmlns:a16="http://schemas.microsoft.com/office/drawing/2014/main" id="{7C824D20-BF3C-46D9-8DF9-3784B7B4CDC4}"/>
              </a:ext>
            </a:extLst>
          </p:cNvPr>
          <p:cNvSpPr>
            <a:spLocks noGrp="1"/>
          </p:cNvSpPr>
          <p:nvPr>
            <p:ph type="body" idx="32" hasCustomPrompt="1"/>
          </p:nvPr>
        </p:nvSpPr>
        <p:spPr>
          <a:xfrm>
            <a:off x="8554623" y="4689816"/>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8 here.</a:t>
            </a:r>
          </a:p>
        </p:txBody>
      </p:sp>
      <p:sp>
        <p:nvSpPr>
          <p:cNvPr id="36" name="Timeline Item 9">
            <a:extLst>
              <a:ext uri="{FF2B5EF4-FFF2-40B4-BE49-F238E27FC236}">
                <a16:creationId xmlns:a16="http://schemas.microsoft.com/office/drawing/2014/main" id="{2CD28ECE-ECF2-4119-AAA7-D9F5245530C4}"/>
              </a:ext>
            </a:extLst>
          </p:cNvPr>
          <p:cNvSpPr>
            <a:spLocks noGrp="1"/>
          </p:cNvSpPr>
          <p:nvPr>
            <p:ph type="body" idx="33" hasCustomPrompt="1"/>
          </p:nvPr>
        </p:nvSpPr>
        <p:spPr>
          <a:xfrm>
            <a:off x="4600952" y="5188297"/>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9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8391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p:nvPr>
        </p:nvSpPr>
        <p:spPr/>
        <p:txBody>
          <a:bodyPr/>
          <a:lstStyle/>
          <a:p>
            <a:r>
              <a:rPr lang="en-US" dirty="0"/>
              <a:t>Click to edit Master title style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p:nvPr>
        </p:nvSpPr>
        <p:spPr>
          <a:xfrm>
            <a:off x="838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p:nvPr>
        </p:nvSpPr>
        <p:spPr>
          <a:xfrm>
            <a:off x="6172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67419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p:txBody>
          <a:bodyPr/>
          <a:lstStyle/>
          <a:p>
            <a:r>
              <a:rPr lang="en-US" dirty="0"/>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05866"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nvPr>
        </p:nvSpPr>
        <p:spPr>
          <a:xfrm>
            <a:off x="805866"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6172200"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nvPr>
        </p:nvSpPr>
        <p:spPr>
          <a:xfrm>
            <a:off x="6172200"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54115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0B73BD0A-7F58-4DC5-B1D9-8439C1D6CD7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A3E6CB-2C77-4659-8ABA-8C2B4BD2288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04960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2" cstate="hqprint">
            <a:alphaModFix amt="70000"/>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9622551" y="6284572"/>
            <a:ext cx="1389041" cy="471509"/>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33020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55F230CC-07F9-42BC-9615-CB3A7B6812E0}"/>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4E22BAF3-80E2-4CF3-AB43-FC0E64F14996}"/>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357098EB-40A6-4336-B0F5-E0AA0FA084AF}"/>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7" name="Top Corner Embellishment">
            <a:extLst>
              <a:ext uri="{FF2B5EF4-FFF2-40B4-BE49-F238E27FC236}">
                <a16:creationId xmlns:a16="http://schemas.microsoft.com/office/drawing/2014/main" id="{31258A17-C871-4FB3-B25D-FD074705B04A}"/>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8" name="Freeform: Shape 17">
              <a:extLst>
                <a:ext uri="{FF2B5EF4-FFF2-40B4-BE49-F238E27FC236}">
                  <a16:creationId xmlns:a16="http://schemas.microsoft.com/office/drawing/2014/main" id="{285C913B-C918-4648-A2D5-67D36FA0CBFC}"/>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9BAC7268-14E0-4E40-A27F-5CD1B99EB8C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FED6A5E5-5D92-463C-AACF-EC8C2E9D2591}"/>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40D1CC92-595A-4C4B-87DC-6E0AC2E48EB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2B829376-546E-46B9-98B4-30475B1AD681}"/>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8090F5B9-C4F2-45B7-BA66-AA5C6B508C37}"/>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7D3B4C49-C6BA-41E7-B71C-22A0C9AE6DAD}"/>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896BE454-1C77-4AE2-9537-397FA5265275}"/>
              </a:ext>
            </a:extLst>
          </p:cNvPr>
          <p:cNvSpPr>
            <a:spLocks noGrp="1"/>
          </p:cNvSpPr>
          <p:nvPr>
            <p:ph type="body" sz="half" idx="2"/>
          </p:nvPr>
        </p:nvSpPr>
        <p:spPr>
          <a:xfrm>
            <a:off x="839788" y="3300731"/>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a:extLst>
              <a:ext uri="{FF2B5EF4-FFF2-40B4-BE49-F238E27FC236}">
                <a16:creationId xmlns:a16="http://schemas.microsoft.com/office/drawing/2014/main" id="{07FB22A7-9223-4C98-AE44-1CE62BD7ED17}"/>
              </a:ext>
            </a:extLst>
          </p:cNvPr>
          <p:cNvSpPr>
            <a:spLocks noGrp="1"/>
          </p:cNvSpPr>
          <p:nvPr>
            <p:ph idx="1"/>
          </p:nvPr>
        </p:nvSpPr>
        <p:spPr>
          <a:xfrm>
            <a:off x="5183188" y="457201"/>
            <a:ext cx="6172200" cy="5403850"/>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01D062C9-4BB1-48A5-9C8D-6735985CC6C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9186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1.emf"/><Relationship Id="rId5" Type="http://schemas.openxmlformats.org/officeDocument/2006/relationships/slideLayout" Target="../slideLayouts/slideLayout17.xml"/><Relationship Id="rId10" Type="http://schemas.microsoft.com/office/2007/relationships/hdphoto" Target="../media/hdphoto1.wdp"/><Relationship Id="rId4" Type="http://schemas.openxmlformats.org/officeDocument/2006/relationships/slideLayout" Target="../slideLayouts/slideLayout16.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2.xml"/><Relationship Id="rId7" Type="http://schemas.openxmlformats.org/officeDocument/2006/relationships/image" Target="../media/image1.emf"/><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3.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microsoft.com/office/2007/relationships/hdphoto" Target="../media/hdphoto1.wdp"/></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4.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microsoft.com/office/2007/relationships/hdphoto" Target="../media/hdphoto1.wdp"/><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microsoft.com/office/2007/relationships/hdphoto" Target="../media/hdphoto1.wdp"/><Relationship Id="rId5" Type="http://schemas.openxmlformats.org/officeDocument/2006/relationships/slideLayout" Target="../slideLayouts/slideLayout41.xml"/><Relationship Id="rId10" Type="http://schemas.openxmlformats.org/officeDocument/2006/relationships/image" Target="../media/image2.png"/><Relationship Id="rId4" Type="http://schemas.openxmlformats.org/officeDocument/2006/relationships/slideLayout" Target="../slideLayouts/slideLayout40.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4"/>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5" cstate="hqprint">
            <a:alphaModFix amt="70000"/>
            <a:extLst>
              <a:ext uri="{BEBA8EAE-BF5A-486C-A8C5-ECC9F3942E4B}">
                <a14:imgProps xmlns:a14="http://schemas.microsoft.com/office/drawing/2010/main">
                  <a14:imgLayer r:embed="rId16">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864336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80" r:id="rId4"/>
    <p:sldLayoutId id="2147483652" r:id="rId5"/>
    <p:sldLayoutId id="2147483653" r:id="rId6"/>
    <p:sldLayoutId id="2147483654" r:id="rId7"/>
    <p:sldLayoutId id="2147483655" r:id="rId8"/>
    <p:sldLayoutId id="2147483656" r:id="rId9"/>
    <p:sldLayoutId id="2147483657" r:id="rId10"/>
    <p:sldLayoutId id="2147483717" r:id="rId11"/>
    <p:sldLayoutId id="2147483718" r:id="rId12"/>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9" cstate="hqprint">
            <a:alphaModFix amt="70000"/>
            <a:extLst>
              <a:ext uri="{BEBA8EAE-BF5A-486C-A8C5-ECC9F3942E4B}">
                <a14:imgProps xmlns:a14="http://schemas.microsoft.com/office/drawing/2010/main">
                  <a14:imgLayer r:embed="rId10">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1"/>
          <a:stretch>
            <a:fillRect/>
          </a:stretch>
        </p:blipFill>
        <p:spPr>
          <a:xfrm>
            <a:off x="9622551" y="6284572"/>
            <a:ext cx="1389041" cy="471509"/>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3402457141"/>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72" r:id="rId3"/>
    <p:sldLayoutId id="2147483682" r:id="rId4"/>
    <p:sldLayoutId id="2147483674" r:id="rId5"/>
    <p:sldLayoutId id="2147483697" r:id="rId6"/>
    <p:sldLayoutId id="2147483719" r:id="rId7"/>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7"/>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chor="ctr">
            <a:noAutofit/>
          </a:body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1036630729"/>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8" r:id="rId3"/>
    <p:sldLayoutId id="2147483669" r:id="rId4"/>
    <p:sldLayoutId id="2147483715" r:id="rId5"/>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0" indent="0" algn="l" defTabSz="914400" rtl="0" eaLnBrk="1" latinLnBrk="0" hangingPunct="1">
        <a:lnSpc>
          <a:spcPct val="95000"/>
        </a:lnSpc>
        <a:spcBef>
          <a:spcPts val="3000"/>
        </a:spcBef>
        <a:buClr>
          <a:schemeClr val="accent2"/>
        </a:buClr>
        <a:buFontTx/>
        <a:buNone/>
        <a:defRPr sz="2800" b="1" kern="1200">
          <a:solidFill>
            <a:schemeClr val="accent5"/>
          </a:solidFill>
          <a:latin typeface="+mn-lt"/>
          <a:ea typeface="+mn-ea"/>
          <a:cs typeface="+mn-cs"/>
        </a:defRPr>
      </a:lvl1pPr>
      <a:lvl2pPr marL="457200" indent="0" algn="l" defTabSz="914400" rtl="0" eaLnBrk="1" latinLnBrk="0" hangingPunct="1">
        <a:lnSpc>
          <a:spcPct val="95000"/>
        </a:lnSpc>
        <a:spcBef>
          <a:spcPts val="400"/>
        </a:spcBef>
        <a:buClr>
          <a:schemeClr val="accent6"/>
        </a:buClr>
        <a:buFont typeface="Wingdings 3" panose="05040102010807070707" pitchFamily="18" charset="2"/>
        <a:buNone/>
        <a:defRPr sz="2200" i="1" kern="1200">
          <a:solidFill>
            <a:schemeClr val="bg2">
              <a:lumMod val="25000"/>
            </a:schemeClr>
          </a:solidFill>
          <a:latin typeface="+mj-lt"/>
          <a:ea typeface="+mn-ea"/>
          <a:cs typeface="+mn-cs"/>
        </a:defRPr>
      </a:lvl2pPr>
      <a:lvl3pPr marL="457200" indent="0" algn="l" defTabSz="914400" rtl="0" eaLnBrk="1" latinLnBrk="0" hangingPunct="1">
        <a:lnSpc>
          <a:spcPct val="95000"/>
        </a:lnSpc>
        <a:spcBef>
          <a:spcPts val="200"/>
        </a:spcBef>
        <a:buClr>
          <a:schemeClr val="bg1">
            <a:lumMod val="50000"/>
          </a:schemeClr>
        </a:buClr>
        <a:buFont typeface="Wingdings 3" panose="05040102010807070707" pitchFamily="18" charset="2"/>
        <a:buNone/>
        <a:defRPr sz="2200" kern="1200">
          <a:solidFill>
            <a:schemeClr val="bg2">
              <a:lumMod val="25000"/>
            </a:schemeClr>
          </a:solidFill>
          <a:latin typeface="+mn-lt"/>
          <a:ea typeface="+mn-ea"/>
          <a:cs typeface="+mn-cs"/>
        </a:defRPr>
      </a:lvl3pPr>
      <a:lvl4pPr marL="914400" indent="-457200" algn="l" defTabSz="914400" rtl="0" eaLnBrk="1" latinLnBrk="0" hangingPunct="1">
        <a:lnSpc>
          <a:spcPct val="95000"/>
        </a:lnSpc>
        <a:spcBef>
          <a:spcPts val="1000"/>
        </a:spcBef>
        <a:buClr>
          <a:schemeClr val="tx2">
            <a:lumMod val="90000"/>
            <a:lumOff val="10000"/>
          </a:schemeClr>
        </a:buClr>
        <a:buFont typeface="Wingdings" panose="05000000000000000000" pitchFamily="2" charset="2"/>
        <a:buChar char=""/>
        <a:defRPr sz="2000" u="sng" kern="1200">
          <a:solidFill>
            <a:schemeClr val="accent6"/>
          </a:solidFill>
          <a:latin typeface="+mn-lt"/>
          <a:ea typeface="+mn-ea"/>
          <a:cs typeface="+mn-cs"/>
        </a:defRPr>
      </a:lvl4pPr>
      <a:lvl5pPr marL="914400" indent="-429768" algn="l" defTabSz="914400" rtl="0" eaLnBrk="1" latinLnBrk="0" hangingPunct="1">
        <a:lnSpc>
          <a:spcPct val="95000"/>
        </a:lnSpc>
        <a:spcBef>
          <a:spcPts val="300"/>
        </a:spcBef>
        <a:buClr>
          <a:schemeClr val="accent5"/>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4"/>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5" cstate="hqprint">
            <a:alphaModFix amt="70000"/>
            <a:extLst>
              <a:ext uri="{BEBA8EAE-BF5A-486C-A8C5-ECC9F3942E4B}">
                <a14:imgProps xmlns:a14="http://schemas.microsoft.com/office/drawing/2010/main">
                  <a14:imgLayer r:embed="rId16">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2"/>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981448211"/>
      </p:ext>
    </p:extLst>
  </p:cSld>
  <p:clrMap bg1="lt1" tx1="dk1" bg2="lt2" tx2="dk2" accent1="accent1" accent2="accent2" accent3="accent3" accent4="accent4" accent5="accent5" accent6="accent6" hlink="hlink" folHlink="folHlink"/>
  <p:sldLayoutIdLst>
    <p:sldLayoutId id="2147483693" r:id="rId1"/>
    <p:sldLayoutId id="2147483692" r:id="rId2"/>
    <p:sldLayoutId id="2147483694" r:id="rId3"/>
    <p:sldLayoutId id="2147483696" r:id="rId4"/>
    <p:sldLayoutId id="2147483691" r:id="rId5"/>
    <p:sldLayoutId id="2147483716" r:id="rId6"/>
    <p:sldLayoutId id="2147483720" r:id="rId7"/>
    <p:sldLayoutId id="2147483721" r:id="rId8"/>
    <p:sldLayoutId id="2147483722" r:id="rId9"/>
    <p:sldLayoutId id="2147483723" r:id="rId10"/>
    <p:sldLayoutId id="2147483724" r:id="rId11"/>
    <p:sldLayoutId id="2147483725" r:id="rId12"/>
  </p:sldLayoutIdLst>
  <p:hf hdr="0" ftr="0" dt="0"/>
  <p:txStyles>
    <p:titleStyle>
      <a:lvl1pPr algn="l" defTabSz="914400" rtl="0" eaLnBrk="1" latinLnBrk="0" hangingPunct="1">
        <a:lnSpc>
          <a:spcPct val="90000"/>
        </a:lnSpc>
        <a:spcBef>
          <a:spcPct val="0"/>
        </a:spcBef>
        <a:buNone/>
        <a:defRPr sz="3200" b="1" kern="1200">
          <a:solidFill>
            <a:schemeClr val="accent5"/>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9"/>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0" cstate="hqprint">
            <a:alphaModFix amt="70000"/>
            <a:extLst>
              <a:ext uri="{BEBA8EAE-BF5A-486C-A8C5-ECC9F3942E4B}">
                <a14:imgProps xmlns:a14="http://schemas.microsoft.com/office/drawing/2010/main">
                  <a14:imgLayer r:embed="rId11">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add infographic slide title. Delete unneeded shapes.</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573027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13" r:id="rId4"/>
    <p:sldLayoutId id="2147483709" r:id="rId5"/>
    <p:sldLayoutId id="2147483711" r:id="rId6"/>
    <p:sldLayoutId id="2147483712" r:id="rId7"/>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9.xml"/><Relationship Id="rId1" Type="http://schemas.openxmlformats.org/officeDocument/2006/relationships/tags" Target="../tags/tag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slideLayout" Target="../slideLayouts/slideLayout20.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hyperlink" Target="https://www.mass.gov/doc/dcs-policy-04-110l-integrated-budget-program-list/download" TargetMode="External"/><Relationship Id="rId2" Type="http://schemas.openxmlformats.org/officeDocument/2006/relationships/image" Target="../media/image43.png"/><Relationship Id="rId1" Type="http://schemas.openxmlformats.org/officeDocument/2006/relationships/slideLayout" Target="../slideLayouts/slideLayout4.xml"/><Relationship Id="rId6" Type="http://schemas.openxmlformats.org/officeDocument/2006/relationships/hyperlink" Target="https://www.mass.gov/doc/dcs-policy-04-110k-integrated-budget-instructions/download" TargetMode="External"/><Relationship Id="rId5" Type="http://schemas.openxmlformats.org/officeDocument/2006/relationships/hyperlink" Target="https://www.mass.gov/doc/dcs-policy-04-110j-integrated-budget-revised-format/download" TargetMode="External"/><Relationship Id="rId4" Type="http://schemas.openxmlformats.org/officeDocument/2006/relationships/hyperlink" Target="https://www.mass.gov/service-details/massworkforce-wioa-local-plan-guidance-policy-issuances"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slideLayout" Target="../slideLayouts/slideLayout22.xml"/><Relationship Id="rId1" Type="http://schemas.openxmlformats.org/officeDocument/2006/relationships/tags" Target="../tags/tag4.xml"/><Relationship Id="rId5" Type="http://schemas.openxmlformats.org/officeDocument/2006/relationships/image" Target="../media/image39.png"/><Relationship Id="rId4" Type="http://schemas.openxmlformats.org/officeDocument/2006/relationships/image" Target="../media/image38.jpeg"/></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hyperlink" Target="https://clear.dol.gov/" TargetMode="External"/><Relationship Id="rId13" Type="http://schemas.openxmlformats.org/officeDocument/2006/relationships/hyperlink" Target="https://rc.workforcegps.org/-/media/Communities/rc/Files/RESEA-Resources-List-2-8-2021.ashx" TargetMode="External"/><Relationship Id="rId3" Type="http://schemas.openxmlformats.org/officeDocument/2006/relationships/hyperlink" Target="https://rc.workforcegps.org/resources/2016/10/03/05/28/My_Reemployment_Plan" TargetMode="External"/><Relationship Id="rId7" Type="http://schemas.openxmlformats.org/officeDocument/2006/relationships/hyperlink" Target="https://rc.workforcegps.org/resources/2016/10/03/06/29/~/-/media/CFEF511ADCEC4A6F9552C0726586229B.ashx" TargetMode="External"/><Relationship Id="rId12" Type="http://schemas.openxmlformats.org/officeDocument/2006/relationships/hyperlink" Target="https://www.workforcegps.org/events/2019/06/05/13/28/Using-the-Clearinghouse-for-Labor-Evaluation-and-Research-CLEAR-A-Demonstration" TargetMode="External"/><Relationship Id="rId2" Type="http://schemas.openxmlformats.org/officeDocument/2006/relationships/slideLayout" Target="../slideLayouts/slideLayout5.xml"/><Relationship Id="rId16" Type="http://schemas.openxmlformats.org/officeDocument/2006/relationships/hyperlink" Target="https://taa.workforcegps.org/" TargetMode="External"/><Relationship Id="rId1" Type="http://schemas.openxmlformats.org/officeDocument/2006/relationships/tags" Target="../tags/tag9.xml"/><Relationship Id="rId6" Type="http://schemas.openxmlformats.org/officeDocument/2006/relationships/hyperlink" Target="https://rc.workforcegps.org/resources/2016/10/03/06/29/~/-/media/60FFB891E6F4453DACB3581B0EA401A5.ashx" TargetMode="External"/><Relationship Id="rId11" Type="http://schemas.openxmlformats.org/officeDocument/2006/relationships/hyperlink" Target="https://rc.workforcegps.org/resources/2019/07/30/17/32/-/media/ADECEAE1B099434997F975F3BB72DF33.ashx" TargetMode="External"/><Relationship Id="rId5" Type="http://schemas.openxmlformats.org/officeDocument/2006/relationships/hyperlink" Target="https://www.dol.gov/agencies/oasp/evaluation/completedstudies/ETA_UI_BI_study" TargetMode="External"/><Relationship Id="rId15" Type="http://schemas.openxmlformats.org/officeDocument/2006/relationships/hyperlink" Target="https://www.dol.gov/agencies/eta/tradeact" TargetMode="External"/><Relationship Id="rId10" Type="http://schemas.openxmlformats.org/officeDocument/2006/relationships/hyperlink" Target="https://clear.dol.gov/reemployment-services-and-eligibility-assessments-resea" TargetMode="External"/><Relationship Id="rId4" Type="http://schemas.openxmlformats.org/officeDocument/2006/relationships/hyperlink" Target="https://rc.workforcegps.org/resources/2016/09/29/10/13/Reenvisioning_Work_Search" TargetMode="External"/><Relationship Id="rId9" Type="http://schemas.openxmlformats.org/officeDocument/2006/relationships/hyperlink" Target="https://clear.dol.gov/topic-area/reemployment" TargetMode="External"/><Relationship Id="rId14" Type="http://schemas.openxmlformats.org/officeDocument/2006/relationships/hyperlink" Target="https://rc.workforcegps.org/resources/2016/10/03/06/29/~/-/media/F0F359D1000345A99FCCB91EF934D2F1.ashx" TargetMode="Externa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9.xml"/><Relationship Id="rId1" Type="http://schemas.openxmlformats.org/officeDocument/2006/relationships/tags" Target="../tags/tag10.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3.xml"/><Relationship Id="rId1" Type="http://schemas.openxmlformats.org/officeDocument/2006/relationships/tags" Target="../tags/tag11.xml"/><Relationship Id="rId6" Type="http://schemas.openxmlformats.org/officeDocument/2006/relationships/hyperlink" Target="mailto:OUI.RESEA@dol.gov" TargetMode="External"/><Relationship Id="rId5" Type="http://schemas.openxmlformats.org/officeDocument/2006/relationships/hyperlink" Target="mailto:Wright.Ellen.D@dol.gov" TargetMode="External"/><Relationship Id="rId4" Type="http://schemas.openxmlformats.org/officeDocument/2006/relationships/hyperlink" Target="mailto:Burns.Lawrence@dol.gov" TargetMode="Externa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8.xml"/><Relationship Id="rId1" Type="http://schemas.openxmlformats.org/officeDocument/2006/relationships/tags" Target="../tags/tag12.xml"/><Relationship Id="rId4" Type="http://schemas.openxmlformats.org/officeDocument/2006/relationships/hyperlink" Target="Support@workforceGPS.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hyperlink" Target="https://vimeo.com/518371590"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a:t>
            </a:fld>
            <a:endParaRPr lang="en-US" dirty="0"/>
          </a:p>
        </p:txBody>
      </p:sp>
      <p:sp>
        <p:nvSpPr>
          <p:cNvPr id="3" name="Title 2"/>
          <p:cNvSpPr>
            <a:spLocks noGrp="1"/>
          </p:cNvSpPr>
          <p:nvPr>
            <p:ph type="title"/>
          </p:nvPr>
        </p:nvSpPr>
        <p:spPr/>
        <p:txBody>
          <a:bodyPr/>
          <a:lstStyle/>
          <a:p>
            <a:r>
              <a:rPr lang="en-US" dirty="0"/>
              <a:t>Poll Question - All</a:t>
            </a:r>
          </a:p>
        </p:txBody>
      </p:sp>
      <p:sp>
        <p:nvSpPr>
          <p:cNvPr id="4" name="Text Placeholder 3"/>
          <p:cNvSpPr>
            <a:spLocks noGrp="1"/>
          </p:cNvSpPr>
          <p:nvPr>
            <p:ph type="body" idx="14"/>
          </p:nvPr>
        </p:nvSpPr>
        <p:spPr/>
        <p:txBody>
          <a:bodyPr/>
          <a:lstStyle/>
          <a:p>
            <a:r>
              <a:rPr lang="en-US" dirty="0"/>
              <a:t>What is your role?</a:t>
            </a:r>
          </a:p>
        </p:txBody>
      </p:sp>
      <p:sp>
        <p:nvSpPr>
          <p:cNvPr id="5" name="Text Placeholder 4"/>
          <p:cNvSpPr>
            <a:spLocks noGrp="1"/>
          </p:cNvSpPr>
          <p:nvPr>
            <p:ph type="body" sz="quarter" idx="13"/>
          </p:nvPr>
        </p:nvSpPr>
        <p:spPr/>
        <p:txBody>
          <a:bodyPr/>
          <a:lstStyle/>
          <a:p>
            <a:r>
              <a:rPr lang="en-US" dirty="0"/>
              <a:t>Please select one answer.</a:t>
            </a:r>
          </a:p>
        </p:txBody>
      </p:sp>
      <p:sp>
        <p:nvSpPr>
          <p:cNvPr id="6" name="Content Placeholder 5"/>
          <p:cNvSpPr>
            <a:spLocks noGrp="1"/>
          </p:cNvSpPr>
          <p:nvPr>
            <p:ph idx="1"/>
          </p:nvPr>
        </p:nvSpPr>
        <p:spPr/>
        <p:txBody>
          <a:bodyPr>
            <a:normAutofit/>
          </a:bodyPr>
          <a:lstStyle/>
          <a:p>
            <a:r>
              <a:rPr lang="en-US" dirty="0"/>
              <a:t>Trade Staff</a:t>
            </a:r>
          </a:p>
          <a:p>
            <a:r>
              <a:rPr lang="en-US" dirty="0"/>
              <a:t>RESEA Staff</a:t>
            </a:r>
          </a:p>
          <a:p>
            <a:r>
              <a:rPr lang="en-US" dirty="0"/>
              <a:t>Trade &amp; RESEA Staff</a:t>
            </a:r>
          </a:p>
          <a:p>
            <a:r>
              <a:rPr lang="en-US" dirty="0"/>
              <a:t>Other</a:t>
            </a:r>
          </a:p>
        </p:txBody>
      </p:sp>
    </p:spTree>
    <p:extLst>
      <p:ext uri="{BB962C8B-B14F-4D97-AF65-F5344CB8AC3E}">
        <p14:creationId xmlns:p14="http://schemas.microsoft.com/office/powerpoint/2010/main" val="1391397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10</a:t>
            </a:fld>
            <a:endParaRPr lang="en-US"/>
          </a:p>
        </p:txBody>
      </p:sp>
      <p:sp>
        <p:nvSpPr>
          <p:cNvPr id="3" name="Title 2"/>
          <p:cNvSpPr>
            <a:spLocks noGrp="1"/>
          </p:cNvSpPr>
          <p:nvPr>
            <p:ph type="title"/>
          </p:nvPr>
        </p:nvSpPr>
        <p:spPr/>
        <p:txBody>
          <a:bodyPr/>
          <a:lstStyle/>
          <a:p>
            <a:r>
              <a:rPr lang="en-US" dirty="0"/>
              <a:t>PIRL 401 Data</a:t>
            </a:r>
          </a:p>
        </p:txBody>
      </p:sp>
      <p:pic>
        <p:nvPicPr>
          <p:cNvPr id="9" name="Content Placeholder 8"/>
          <p:cNvPicPr>
            <a:picLocks noGrp="1" noChangeAspect="1"/>
          </p:cNvPicPr>
          <p:nvPr>
            <p:ph idx="1"/>
          </p:nvPr>
        </p:nvPicPr>
        <p:blipFill>
          <a:blip r:embed="rId2"/>
          <a:stretch>
            <a:fillRect/>
          </a:stretch>
        </p:blipFill>
        <p:spPr>
          <a:xfrm>
            <a:off x="1755560" y="1075108"/>
            <a:ext cx="4188040" cy="5043289"/>
          </a:xfrm>
          <a:prstGeom prst="rect">
            <a:avLst/>
          </a:prstGeom>
        </p:spPr>
      </p:pic>
      <p:sp>
        <p:nvSpPr>
          <p:cNvPr id="10" name="Content Placeholder 4"/>
          <p:cNvSpPr txBox="1">
            <a:spLocks/>
          </p:cNvSpPr>
          <p:nvPr/>
        </p:nvSpPr>
        <p:spPr>
          <a:xfrm>
            <a:off x="6832121" y="2549997"/>
            <a:ext cx="2753264" cy="1659694"/>
          </a:xfrm>
          <a:prstGeom prst="rect">
            <a:avLst/>
          </a:prstGeom>
          <a:ln w="44450">
            <a:solidFill>
              <a:schemeClr val="accent1"/>
            </a:solidFill>
          </a:ln>
        </p:spPr>
        <p:txBody>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400" b="1" dirty="0"/>
              <a:t>0</a:t>
            </a:r>
            <a:r>
              <a:rPr lang="en-US" sz="1400" dirty="0"/>
              <a:t> = Neither Claimant nor </a:t>
            </a:r>
            <a:r>
              <a:rPr lang="en-US" sz="1400" dirty="0" err="1"/>
              <a:t>Exhaustee</a:t>
            </a:r>
            <a:endParaRPr lang="en-US" sz="1400" dirty="0"/>
          </a:p>
          <a:p>
            <a:pPr marL="0" indent="0">
              <a:spcBef>
                <a:spcPts val="0"/>
              </a:spcBef>
              <a:buFont typeface="Wingdings 3" panose="05040102010807070707" pitchFamily="18" charset="2"/>
              <a:buNone/>
            </a:pPr>
            <a:r>
              <a:rPr lang="en-US" sz="1400" b="1" dirty="0"/>
              <a:t>1 </a:t>
            </a:r>
            <a:r>
              <a:rPr lang="en-US" sz="1400" dirty="0"/>
              <a:t>=</a:t>
            </a:r>
            <a:r>
              <a:rPr lang="en-US" sz="1400" b="1" dirty="0"/>
              <a:t> </a:t>
            </a:r>
            <a:r>
              <a:rPr lang="en-US" sz="1400" dirty="0"/>
              <a:t>Claimant Referred by RESEA</a:t>
            </a:r>
          </a:p>
          <a:p>
            <a:pPr marL="0" indent="0">
              <a:spcBef>
                <a:spcPts val="0"/>
              </a:spcBef>
              <a:buFont typeface="Wingdings 3" panose="05040102010807070707" pitchFamily="18" charset="2"/>
              <a:buNone/>
            </a:pPr>
            <a:r>
              <a:rPr lang="en-US" sz="1400" b="1" dirty="0"/>
              <a:t>2</a:t>
            </a:r>
            <a:r>
              <a:rPr lang="en-US" sz="1400" dirty="0"/>
              <a:t> = Claimant Referred by WPRS</a:t>
            </a:r>
          </a:p>
          <a:p>
            <a:pPr marL="0" indent="0">
              <a:spcBef>
                <a:spcPts val="0"/>
              </a:spcBef>
              <a:buFont typeface="Wingdings 3" panose="05040102010807070707" pitchFamily="18" charset="2"/>
              <a:buNone/>
            </a:pPr>
            <a:r>
              <a:rPr lang="en-US" sz="1400" b="1" dirty="0"/>
              <a:t>3</a:t>
            </a:r>
            <a:r>
              <a:rPr lang="en-US" sz="1400" dirty="0"/>
              <a:t> = Claimant Not Referred by          </a:t>
            </a:r>
          </a:p>
          <a:p>
            <a:pPr marL="457200" lvl="1" indent="0">
              <a:spcBef>
                <a:spcPts val="0"/>
              </a:spcBef>
              <a:buFont typeface="Wingdings 3" panose="05040102010807070707" pitchFamily="18" charset="2"/>
              <a:buNone/>
            </a:pPr>
            <a:r>
              <a:rPr lang="en-US" sz="1400" dirty="0"/>
              <a:t>RESEA or WPRS</a:t>
            </a:r>
          </a:p>
          <a:p>
            <a:pPr marL="0" indent="0">
              <a:spcBef>
                <a:spcPts val="0"/>
              </a:spcBef>
              <a:buFont typeface="Wingdings 3" panose="05040102010807070707" pitchFamily="18" charset="2"/>
              <a:buNone/>
            </a:pPr>
            <a:r>
              <a:rPr lang="en-US" sz="1400" b="1" dirty="0"/>
              <a:t>4</a:t>
            </a:r>
            <a:r>
              <a:rPr lang="en-US" sz="1400" dirty="0"/>
              <a:t> = </a:t>
            </a:r>
            <a:r>
              <a:rPr lang="en-US" sz="1400" dirty="0" err="1"/>
              <a:t>Exhaustee</a:t>
            </a:r>
            <a:endParaRPr lang="en-US" sz="1400" dirty="0"/>
          </a:p>
          <a:p>
            <a:pPr marL="0" indent="0">
              <a:spcBef>
                <a:spcPts val="0"/>
              </a:spcBef>
              <a:buFont typeface="Wingdings 3" panose="05040102010807070707" pitchFamily="18" charset="2"/>
              <a:buNone/>
            </a:pPr>
            <a:r>
              <a:rPr lang="en-US" sz="1400" b="1" dirty="0"/>
              <a:t>5</a:t>
            </a:r>
            <a:r>
              <a:rPr lang="en-US" sz="1400" dirty="0"/>
              <a:t> = Claimant is Exempt                                                                  </a:t>
            </a:r>
          </a:p>
        </p:txBody>
      </p:sp>
      <p:sp>
        <p:nvSpPr>
          <p:cNvPr id="4" name="TextBox 3"/>
          <p:cNvSpPr txBox="1"/>
          <p:nvPr/>
        </p:nvSpPr>
        <p:spPr>
          <a:xfrm>
            <a:off x="3269411" y="6356350"/>
            <a:ext cx="5106838" cy="369332"/>
          </a:xfrm>
          <a:prstGeom prst="rect">
            <a:avLst/>
          </a:prstGeom>
          <a:noFill/>
        </p:spPr>
        <p:txBody>
          <a:bodyPr wrap="square" rtlCol="0">
            <a:spAutoFit/>
          </a:bodyPr>
          <a:lstStyle/>
          <a:p>
            <a:r>
              <a:rPr lang="en-US" dirty="0"/>
              <a:t>PIRL Data: 7/1/2020-6/30/2021, as of 10/18/2021</a:t>
            </a:r>
          </a:p>
        </p:txBody>
      </p:sp>
    </p:spTree>
    <p:extLst>
      <p:ext uri="{BB962C8B-B14F-4D97-AF65-F5344CB8AC3E}">
        <p14:creationId xmlns:p14="http://schemas.microsoft.com/office/powerpoint/2010/main" val="3617423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11</a:t>
            </a:fld>
            <a:endParaRPr lang="en-US" dirty="0"/>
          </a:p>
        </p:txBody>
      </p:sp>
      <p:sp>
        <p:nvSpPr>
          <p:cNvPr id="3" name="Title 2"/>
          <p:cNvSpPr>
            <a:spLocks noGrp="1"/>
          </p:cNvSpPr>
          <p:nvPr>
            <p:ph type="title"/>
          </p:nvPr>
        </p:nvSpPr>
        <p:spPr/>
        <p:txBody>
          <a:bodyPr/>
          <a:lstStyle/>
          <a:p>
            <a:r>
              <a:rPr lang="en-US" dirty="0">
                <a:solidFill>
                  <a:schemeClr val="accent6"/>
                </a:solidFill>
              </a:rPr>
              <a:t>Poll Question - All</a:t>
            </a:r>
          </a:p>
        </p:txBody>
      </p:sp>
      <p:sp>
        <p:nvSpPr>
          <p:cNvPr id="4" name="Text Placeholder 3"/>
          <p:cNvSpPr>
            <a:spLocks noGrp="1"/>
          </p:cNvSpPr>
          <p:nvPr>
            <p:ph type="body" idx="14"/>
          </p:nvPr>
        </p:nvSpPr>
        <p:spPr/>
        <p:txBody>
          <a:bodyPr/>
          <a:lstStyle/>
          <a:p>
            <a:r>
              <a:rPr lang="en-US" dirty="0"/>
              <a:t>What is level of integration between RESEA and Trade in your state?</a:t>
            </a:r>
          </a:p>
        </p:txBody>
      </p:sp>
      <p:sp>
        <p:nvSpPr>
          <p:cNvPr id="5" name="Text Placeholder 4"/>
          <p:cNvSpPr>
            <a:spLocks noGrp="1"/>
          </p:cNvSpPr>
          <p:nvPr>
            <p:ph type="body" sz="quarter" idx="13"/>
          </p:nvPr>
        </p:nvSpPr>
        <p:spPr/>
        <p:txBody>
          <a:bodyPr/>
          <a:lstStyle/>
          <a:p>
            <a:r>
              <a:rPr lang="en-US" dirty="0"/>
              <a:t>Please select one answer.</a:t>
            </a:r>
          </a:p>
        </p:txBody>
      </p:sp>
      <p:sp>
        <p:nvSpPr>
          <p:cNvPr id="6" name="Content Placeholder 5"/>
          <p:cNvSpPr>
            <a:spLocks noGrp="1"/>
          </p:cNvSpPr>
          <p:nvPr>
            <p:ph idx="1"/>
          </p:nvPr>
        </p:nvSpPr>
        <p:spPr/>
        <p:txBody>
          <a:bodyPr/>
          <a:lstStyle/>
          <a:p>
            <a:r>
              <a:rPr lang="en-US" dirty="0"/>
              <a:t>None to my knowledge</a:t>
            </a:r>
          </a:p>
          <a:p>
            <a:r>
              <a:rPr lang="en-US" dirty="0"/>
              <a:t>Informal (person to person communication)</a:t>
            </a:r>
          </a:p>
          <a:p>
            <a:r>
              <a:rPr lang="en-US" dirty="0"/>
              <a:t>Formal (includes SOPs, electronic file sharing)</a:t>
            </a:r>
          </a:p>
          <a:p>
            <a:r>
              <a:rPr lang="en-US" dirty="0"/>
              <a:t>Varies from local to local</a:t>
            </a:r>
          </a:p>
          <a:p>
            <a:r>
              <a:rPr lang="en-US" dirty="0"/>
              <a:t>Not sure</a:t>
            </a:r>
          </a:p>
        </p:txBody>
      </p:sp>
    </p:spTree>
    <p:extLst>
      <p:ext uri="{BB962C8B-B14F-4D97-AF65-F5344CB8AC3E}">
        <p14:creationId xmlns:p14="http://schemas.microsoft.com/office/powerpoint/2010/main" val="3899750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fld id="{158B7785-F6D6-45F8-833E-07BD84680091}" type="slidenum">
              <a:rPr lang="en-US" smtClean="0"/>
              <a:pPr/>
              <a:t>12</a:t>
            </a:fld>
            <a:endParaRPr lang="en-US"/>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Any Questions?</a:t>
            </a:r>
          </a:p>
        </p:txBody>
      </p:sp>
    </p:spTree>
    <p:custDataLst>
      <p:tags r:id="rId1"/>
    </p:custDataLst>
    <p:extLst>
      <p:ext uri="{BB962C8B-B14F-4D97-AF65-F5344CB8AC3E}">
        <p14:creationId xmlns:p14="http://schemas.microsoft.com/office/powerpoint/2010/main" val="3474994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13</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p:txBody>
          <a:bodyPr/>
          <a:lstStyle/>
          <a:p>
            <a:r>
              <a:rPr lang="en-US" dirty="0"/>
              <a:t>Overview of RESEA</a:t>
            </a:r>
          </a:p>
        </p:txBody>
      </p:sp>
    </p:spTree>
    <p:extLst>
      <p:ext uri="{BB962C8B-B14F-4D97-AF65-F5344CB8AC3E}">
        <p14:creationId xmlns:p14="http://schemas.microsoft.com/office/powerpoint/2010/main" val="935394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a:t>RESEA Background	</a:t>
            </a:r>
            <a:r>
              <a:rPr lang="en-US" dirty="0"/>
              <a:t>	</a:t>
            </a:r>
          </a:p>
        </p:txBody>
      </p:sp>
      <p:sp>
        <p:nvSpPr>
          <p:cNvPr id="5" name="Content Placeholder 4"/>
          <p:cNvSpPr>
            <a:spLocks noGrp="1"/>
          </p:cNvSpPr>
          <p:nvPr>
            <p:ph idx="1"/>
          </p:nvPr>
        </p:nvSpPr>
        <p:spPr/>
        <p:txBody>
          <a:bodyPr>
            <a:noAutofit/>
          </a:bodyPr>
          <a:lstStyle/>
          <a:p>
            <a:pPr>
              <a:buFont typeface="Arial" panose="020B0604020202020204" pitchFamily="34" charset="0"/>
              <a:buChar char="•"/>
            </a:pPr>
            <a:r>
              <a:rPr lang="en-US" sz="2800" dirty="0"/>
              <a:t>Reemployment Eligibility Assessment (REA) Program- </a:t>
            </a:r>
          </a:p>
          <a:p>
            <a:pPr lvl="1">
              <a:buFont typeface="Arial" panose="020B0604020202020204" pitchFamily="34" charset="0"/>
              <a:buChar char="•"/>
            </a:pPr>
            <a:r>
              <a:rPr lang="en-US" sz="2800" dirty="0"/>
              <a:t>Began in 2005</a:t>
            </a:r>
          </a:p>
          <a:p>
            <a:pPr lvl="1">
              <a:buFont typeface="Arial" panose="020B0604020202020204" pitchFamily="34" charset="0"/>
              <a:buChar char="•"/>
            </a:pPr>
            <a:r>
              <a:rPr lang="en-US" sz="2800" dirty="0"/>
              <a:t>Based on Nevada model combining referrals to reemployment services with eligibility assessment.</a:t>
            </a:r>
            <a:br>
              <a:rPr lang="en-US" sz="2800" dirty="0"/>
            </a:br>
            <a:endParaRPr lang="en-US" sz="2800" dirty="0"/>
          </a:p>
          <a:p>
            <a:pPr>
              <a:buFont typeface="Arial" panose="020B0604020202020204" pitchFamily="34" charset="0"/>
              <a:buChar char="•"/>
            </a:pPr>
            <a:r>
              <a:rPr lang="en-US" sz="2800" dirty="0"/>
              <a:t>RESEA</a:t>
            </a:r>
          </a:p>
          <a:p>
            <a:pPr lvl="1">
              <a:buFont typeface="Arial" panose="020B0604020202020204" pitchFamily="34" charset="0"/>
              <a:buChar char="•"/>
            </a:pPr>
            <a:r>
              <a:rPr lang="en-US" sz="2800" dirty="0"/>
              <a:t>2015-Present- </a:t>
            </a:r>
          </a:p>
          <a:p>
            <a:pPr lvl="1">
              <a:buFont typeface="Arial" panose="020B0604020202020204" pitchFamily="34" charset="0"/>
              <a:buChar char="•"/>
            </a:pPr>
            <a:r>
              <a:rPr lang="en-US" sz="2800" dirty="0"/>
              <a:t>Expanded REA model</a:t>
            </a:r>
          </a:p>
          <a:p>
            <a:pPr lvl="1">
              <a:buFont typeface="Arial" panose="020B0604020202020204" pitchFamily="34" charset="0"/>
              <a:buChar char="•"/>
            </a:pPr>
            <a:r>
              <a:rPr lang="en-US" sz="2800" dirty="0"/>
              <a:t>Historical focus on claimants profiled as likely to exhaust and UCX</a:t>
            </a:r>
          </a:p>
          <a:p>
            <a:pPr lvl="1">
              <a:buFont typeface="Arial" panose="020B0604020202020204" pitchFamily="34" charset="0"/>
              <a:buChar char="•"/>
            </a:pPr>
            <a:r>
              <a:rPr lang="en-US" sz="2800" dirty="0"/>
              <a:t>Permanently authorized in 2018 (§306,SSA) </a:t>
            </a:r>
          </a:p>
        </p:txBody>
      </p:sp>
      <p:sp>
        <p:nvSpPr>
          <p:cNvPr id="3" name="Slide Number Placeholder 2"/>
          <p:cNvSpPr>
            <a:spLocks noGrp="1"/>
          </p:cNvSpPr>
          <p:nvPr>
            <p:ph type="sldNum" sz="quarter" idx="4294967295"/>
          </p:nvPr>
        </p:nvSpPr>
        <p:spPr>
          <a:xfrm>
            <a:off x="11537950" y="6356350"/>
            <a:ext cx="654050" cy="365125"/>
          </a:xfrm>
        </p:spPr>
        <p:txBody>
          <a:bodyPr/>
          <a:lstStyle/>
          <a:p>
            <a:fld id="{706D636C-90A3-4979-BA37-BAB384B22101}" type="slidenum">
              <a:rPr lang="en-US" smtClean="0"/>
              <a:pPr/>
              <a:t>14</a:t>
            </a:fld>
            <a:endParaRPr lang="en-US"/>
          </a:p>
        </p:txBody>
      </p:sp>
    </p:spTree>
    <p:extLst>
      <p:ext uri="{BB962C8B-B14F-4D97-AF65-F5344CB8AC3E}">
        <p14:creationId xmlns:p14="http://schemas.microsoft.com/office/powerpoint/2010/main" val="3613632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487B74-92EE-41C9-96F9-4C2A8F95D158}"/>
              </a:ext>
            </a:extLst>
          </p:cNvPr>
          <p:cNvSpPr>
            <a:spLocks noGrp="1"/>
          </p:cNvSpPr>
          <p:nvPr>
            <p:ph type="body" sz="half" idx="2"/>
          </p:nvPr>
        </p:nvSpPr>
        <p:spPr>
          <a:xfrm>
            <a:off x="520700" y="1427024"/>
            <a:ext cx="11076939" cy="5292181"/>
          </a:xfrm>
        </p:spPr>
        <p:txBody>
          <a:bodyPr>
            <a:normAutofit fontScale="85000" lnSpcReduction="20000"/>
          </a:bodyPr>
          <a:lstStyle/>
          <a:p>
            <a:pPr marL="457200" indent="-457200">
              <a:buAutoNum type="arabicPeriod"/>
            </a:pPr>
            <a:endParaRPr lang="en-US" dirty="0"/>
          </a:p>
          <a:p>
            <a:pPr marL="457200" indent="-457200">
              <a:buAutoNum type="arabicPeriod"/>
            </a:pPr>
            <a:r>
              <a:rPr lang="en-US" sz="3300" dirty="0"/>
              <a:t>“To </a:t>
            </a:r>
            <a:r>
              <a:rPr lang="en-US" sz="3300" b="1" dirty="0"/>
              <a:t>improve employment outcomes </a:t>
            </a:r>
            <a:r>
              <a:rPr lang="en-US" sz="3300" dirty="0"/>
              <a:t>of individuals that receive unemployment compensation and to reduce average duration of receipt of such compensation through employment.”</a:t>
            </a:r>
            <a:br>
              <a:rPr lang="en-US" sz="3300" dirty="0"/>
            </a:br>
            <a:r>
              <a:rPr lang="en-US" sz="3300" dirty="0"/>
              <a:t> </a:t>
            </a:r>
          </a:p>
          <a:p>
            <a:pPr marL="457200" indent="-457200">
              <a:buAutoNum type="arabicPeriod"/>
            </a:pPr>
            <a:r>
              <a:rPr lang="en-US" sz="3300" dirty="0"/>
              <a:t>To </a:t>
            </a:r>
            <a:r>
              <a:rPr lang="en-US" sz="3300" b="1" dirty="0"/>
              <a:t>strengthen program integrity </a:t>
            </a:r>
            <a:r>
              <a:rPr lang="en-US" sz="3300" dirty="0"/>
              <a:t>and reduce improper payments of unemployment compensation</a:t>
            </a:r>
            <a:br>
              <a:rPr lang="en-US" sz="3300" dirty="0"/>
            </a:br>
            <a:endParaRPr lang="en-US" sz="3300" dirty="0"/>
          </a:p>
          <a:p>
            <a:pPr marL="457200" indent="-457200">
              <a:buAutoNum type="arabicPeriod"/>
            </a:pPr>
            <a:r>
              <a:rPr lang="en-US" sz="3300" dirty="0"/>
              <a:t>To promote </a:t>
            </a:r>
            <a:r>
              <a:rPr lang="en-US" sz="3300" b="1" dirty="0"/>
              <a:t>alignment with the vision of the Workforce Innovation and Opportunity Act </a:t>
            </a:r>
            <a:r>
              <a:rPr lang="en-US" sz="3300" dirty="0"/>
              <a:t>of increased program integration and service delivery.</a:t>
            </a:r>
            <a:br>
              <a:rPr lang="en-US" sz="3300" dirty="0"/>
            </a:br>
            <a:endParaRPr lang="en-US" sz="3300" dirty="0"/>
          </a:p>
          <a:p>
            <a:pPr marL="457200" indent="-457200">
              <a:buAutoNum type="arabicPeriod"/>
            </a:pPr>
            <a:r>
              <a:rPr lang="en-US" sz="3300" b="1" dirty="0"/>
              <a:t>Establish</a:t>
            </a:r>
            <a:r>
              <a:rPr lang="en-US" sz="3300" dirty="0"/>
              <a:t> </a:t>
            </a:r>
            <a:r>
              <a:rPr lang="en-US" sz="3300" b="1" dirty="0"/>
              <a:t>RESEA as an entry point </a:t>
            </a:r>
            <a:r>
              <a:rPr lang="en-US" sz="3300" dirty="0"/>
              <a:t>to other workforce system partners.</a:t>
            </a:r>
          </a:p>
          <a:p>
            <a:pPr marL="457200" indent="-457200">
              <a:buAutoNum type="arabicPeriod"/>
            </a:pPr>
            <a:endParaRPr lang="en-US" dirty="0"/>
          </a:p>
          <a:p>
            <a:pPr marL="457200" indent="-457200">
              <a:buAutoNum type="arabicPeriod"/>
            </a:pPr>
            <a:endParaRPr lang="en-US" dirty="0"/>
          </a:p>
        </p:txBody>
      </p:sp>
      <p:sp>
        <p:nvSpPr>
          <p:cNvPr id="3" name="Text Placeholder 2">
            <a:extLst>
              <a:ext uri="{FF2B5EF4-FFF2-40B4-BE49-F238E27FC236}">
                <a16:creationId xmlns:a16="http://schemas.microsoft.com/office/drawing/2014/main" id="{9D2B5D69-EF96-4E38-9521-59A46E765696}"/>
              </a:ext>
            </a:extLst>
          </p:cNvPr>
          <p:cNvSpPr>
            <a:spLocks noGrp="1"/>
          </p:cNvSpPr>
          <p:nvPr>
            <p:ph type="body" sz="half" idx="10"/>
          </p:nvPr>
        </p:nvSpPr>
        <p:spPr>
          <a:xfrm>
            <a:off x="6448426" y="0"/>
            <a:ext cx="2083345" cy="862470"/>
          </a:xfrm>
        </p:spPr>
        <p:txBody>
          <a:bodyPr/>
          <a:lstStyle/>
          <a:p>
            <a:pPr algn="ctr"/>
            <a:r>
              <a:rPr lang="en-US" sz="3600" dirty="0"/>
              <a:t>4 Goals</a:t>
            </a:r>
          </a:p>
        </p:txBody>
      </p:sp>
      <p:sp>
        <p:nvSpPr>
          <p:cNvPr id="4" name="Slide Number Placeholder 3">
            <a:extLst>
              <a:ext uri="{FF2B5EF4-FFF2-40B4-BE49-F238E27FC236}">
                <a16:creationId xmlns:a16="http://schemas.microsoft.com/office/drawing/2014/main" id="{6A898836-9ABF-4E10-896A-C24724D63955}"/>
              </a:ext>
            </a:extLst>
          </p:cNvPr>
          <p:cNvSpPr>
            <a:spLocks noGrp="1"/>
          </p:cNvSpPr>
          <p:nvPr>
            <p:ph type="sldNum" sz="quarter" idx="11"/>
          </p:nvPr>
        </p:nvSpPr>
        <p:spPr/>
        <p:txBody>
          <a:bodyPr/>
          <a:lstStyle/>
          <a:p>
            <a:fld id="{706D636C-90A3-4979-BA37-BAB384B22101}" type="slidenum">
              <a:rPr lang="en-US" smtClean="0"/>
              <a:pPr/>
              <a:t>15</a:t>
            </a:fld>
            <a:endParaRPr lang="en-US"/>
          </a:p>
        </p:txBody>
      </p:sp>
      <p:sp>
        <p:nvSpPr>
          <p:cNvPr id="5" name="Title 4">
            <a:extLst>
              <a:ext uri="{FF2B5EF4-FFF2-40B4-BE49-F238E27FC236}">
                <a16:creationId xmlns:a16="http://schemas.microsoft.com/office/drawing/2014/main" id="{4AA2D095-79B2-48E6-B1BB-FC18BA88E042}"/>
              </a:ext>
            </a:extLst>
          </p:cNvPr>
          <p:cNvSpPr>
            <a:spLocks noGrp="1"/>
          </p:cNvSpPr>
          <p:nvPr>
            <p:ph type="title"/>
          </p:nvPr>
        </p:nvSpPr>
        <p:spPr>
          <a:xfrm>
            <a:off x="-500745" y="0"/>
            <a:ext cx="8498839" cy="862470"/>
          </a:xfrm>
        </p:spPr>
        <p:txBody>
          <a:bodyPr>
            <a:normAutofit/>
          </a:bodyPr>
          <a:lstStyle/>
          <a:p>
            <a:pPr algn="ctr"/>
            <a:r>
              <a:rPr lang="en-US" sz="3600" dirty="0">
                <a:solidFill>
                  <a:schemeClr val="accent1"/>
                </a:solidFill>
              </a:rPr>
              <a:t>SSA Section 306(b) Purposes --</a:t>
            </a:r>
          </a:p>
        </p:txBody>
      </p:sp>
    </p:spTree>
    <p:extLst>
      <p:ext uri="{BB962C8B-B14F-4D97-AF65-F5344CB8AC3E}">
        <p14:creationId xmlns:p14="http://schemas.microsoft.com/office/powerpoint/2010/main" val="889402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06D636C-90A3-4979-BA37-BAB384B22101}" type="slidenum">
              <a:rPr lang="en-US" smtClean="0"/>
              <a:pPr/>
              <a:t>16</a:t>
            </a:fld>
            <a:endParaRPr lang="en-US"/>
          </a:p>
        </p:txBody>
      </p:sp>
      <p:sp>
        <p:nvSpPr>
          <p:cNvPr id="7" name="Title 6"/>
          <p:cNvSpPr>
            <a:spLocks noGrp="1"/>
          </p:cNvSpPr>
          <p:nvPr>
            <p:ph type="title"/>
          </p:nvPr>
        </p:nvSpPr>
        <p:spPr/>
        <p:txBody>
          <a:bodyPr>
            <a:normAutofit/>
          </a:bodyPr>
          <a:lstStyle/>
          <a:p>
            <a:r>
              <a:rPr lang="en-US" sz="3600" dirty="0"/>
              <a:t>Minimum Required RESEA Services</a:t>
            </a:r>
          </a:p>
        </p:txBody>
      </p:sp>
      <p:sp>
        <p:nvSpPr>
          <p:cNvPr id="8" name="Text Placeholder 7"/>
          <p:cNvSpPr>
            <a:spLocks noGrp="1"/>
          </p:cNvSpPr>
          <p:nvPr>
            <p:ph type="body" idx="1"/>
          </p:nvPr>
        </p:nvSpPr>
        <p:spPr/>
        <p:txBody>
          <a:bodyPr>
            <a:normAutofit/>
          </a:bodyPr>
          <a:lstStyle/>
          <a:p>
            <a:r>
              <a:rPr lang="en-US" sz="3200" b="1" dirty="0"/>
              <a:t>Initial Meeting</a:t>
            </a:r>
          </a:p>
        </p:txBody>
      </p:sp>
      <p:sp>
        <p:nvSpPr>
          <p:cNvPr id="9" name="Content Placeholder 8"/>
          <p:cNvSpPr>
            <a:spLocks noGrp="1"/>
          </p:cNvSpPr>
          <p:nvPr>
            <p:ph sz="half" idx="2"/>
          </p:nvPr>
        </p:nvSpPr>
        <p:spPr/>
        <p:txBody>
          <a:bodyPr>
            <a:normAutofit/>
          </a:bodyPr>
          <a:lstStyle/>
          <a:p>
            <a:pPr marL="457200" indent="-457200">
              <a:buFont typeface="+mj-lt"/>
              <a:buAutoNum type="arabicPeriod"/>
            </a:pPr>
            <a:r>
              <a:rPr lang="en-US" sz="2800" dirty="0"/>
              <a:t>UI Eligibility Assessment</a:t>
            </a:r>
          </a:p>
          <a:p>
            <a:pPr marL="457200" indent="-457200">
              <a:buFont typeface="+mj-lt"/>
              <a:buAutoNum type="arabicPeriod"/>
            </a:pPr>
            <a:r>
              <a:rPr lang="en-US" sz="2800" dirty="0"/>
              <a:t>Labor Market Info</a:t>
            </a:r>
          </a:p>
          <a:p>
            <a:pPr marL="457200" indent="-457200">
              <a:buFont typeface="+mj-lt"/>
              <a:buAutoNum type="arabicPeriod"/>
            </a:pPr>
            <a:r>
              <a:rPr lang="en-US" sz="2800" dirty="0"/>
              <a:t>ES enrollment</a:t>
            </a:r>
          </a:p>
          <a:p>
            <a:pPr marL="457200" indent="-457200">
              <a:buFont typeface="+mj-lt"/>
              <a:buAutoNum type="arabicPeriod"/>
            </a:pPr>
            <a:r>
              <a:rPr lang="en-US" sz="2800" dirty="0"/>
              <a:t>Support with individual reemployment plan (IRP)</a:t>
            </a:r>
          </a:p>
          <a:p>
            <a:pPr marL="457200" indent="-457200">
              <a:buFont typeface="+mj-lt"/>
              <a:buAutoNum type="arabicPeriod"/>
            </a:pPr>
            <a:r>
              <a:rPr lang="en-US" sz="2800" dirty="0"/>
              <a:t>Information/Referrals to other services</a:t>
            </a:r>
          </a:p>
        </p:txBody>
      </p:sp>
      <p:sp>
        <p:nvSpPr>
          <p:cNvPr id="10" name="Text Placeholder 9"/>
          <p:cNvSpPr>
            <a:spLocks noGrp="1"/>
          </p:cNvSpPr>
          <p:nvPr>
            <p:ph type="body" sz="quarter" idx="3"/>
          </p:nvPr>
        </p:nvSpPr>
        <p:spPr/>
        <p:txBody>
          <a:bodyPr>
            <a:normAutofit/>
          </a:bodyPr>
          <a:lstStyle/>
          <a:p>
            <a:r>
              <a:rPr lang="en-US" sz="3200" b="1" dirty="0"/>
              <a:t>Subsequent</a:t>
            </a:r>
          </a:p>
        </p:txBody>
      </p:sp>
      <p:sp>
        <p:nvSpPr>
          <p:cNvPr id="11" name="Content Placeholder 10"/>
          <p:cNvSpPr>
            <a:spLocks noGrp="1"/>
          </p:cNvSpPr>
          <p:nvPr>
            <p:ph sz="quarter" idx="4"/>
          </p:nvPr>
        </p:nvSpPr>
        <p:spPr>
          <a:xfrm>
            <a:off x="6172200" y="1989878"/>
            <a:ext cx="5569857" cy="4199785"/>
          </a:xfrm>
        </p:spPr>
        <p:txBody>
          <a:bodyPr>
            <a:noAutofit/>
          </a:bodyPr>
          <a:lstStyle/>
          <a:p>
            <a:pPr marL="457200" indent="-457200">
              <a:buFont typeface="+mj-lt"/>
              <a:buAutoNum type="arabicPeriod"/>
            </a:pPr>
            <a:r>
              <a:rPr lang="en-US" sz="2800" dirty="0"/>
              <a:t>UI Eligibility Assessment</a:t>
            </a:r>
          </a:p>
          <a:p>
            <a:pPr marL="457200" indent="-457200">
              <a:buFont typeface="+mj-lt"/>
              <a:buAutoNum type="arabicPeriod"/>
            </a:pPr>
            <a:r>
              <a:rPr lang="en-US" sz="2800" dirty="0"/>
              <a:t>Review of work search activities/IRP</a:t>
            </a:r>
          </a:p>
          <a:p>
            <a:pPr marL="0" indent="0">
              <a:buNone/>
            </a:pPr>
            <a:r>
              <a:rPr lang="en-US" sz="2800" dirty="0"/>
              <a:t>In the majority of states, additional reemployment services are also provided</a:t>
            </a:r>
          </a:p>
          <a:p>
            <a:pPr marL="0" indent="0">
              <a:buNone/>
            </a:pPr>
            <a:r>
              <a:rPr lang="en-US" sz="2800" dirty="0"/>
              <a:t>RESEA uses WIOA “Career Services” to define reemployment services</a:t>
            </a:r>
          </a:p>
        </p:txBody>
      </p:sp>
    </p:spTree>
    <p:extLst>
      <p:ext uri="{BB962C8B-B14F-4D97-AF65-F5344CB8AC3E}">
        <p14:creationId xmlns:p14="http://schemas.microsoft.com/office/powerpoint/2010/main" val="1934508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New Requirements </a:t>
            </a:r>
          </a:p>
        </p:txBody>
      </p:sp>
      <p:sp>
        <p:nvSpPr>
          <p:cNvPr id="3" name="Content Placeholder 2"/>
          <p:cNvSpPr>
            <a:spLocks noGrp="1"/>
          </p:cNvSpPr>
          <p:nvPr>
            <p:ph idx="1"/>
          </p:nvPr>
        </p:nvSpPr>
        <p:spPr>
          <a:xfrm>
            <a:off x="805866" y="1326128"/>
            <a:ext cx="11081334" cy="5039517"/>
          </a:xfrm>
        </p:spPr>
        <p:txBody>
          <a:bodyPr>
            <a:normAutofit/>
          </a:bodyPr>
          <a:lstStyle/>
          <a:p>
            <a:pPr marL="514350" indent="-514350">
              <a:buFont typeface="+mj-lt"/>
              <a:buAutoNum type="arabicPeriod"/>
            </a:pPr>
            <a:r>
              <a:rPr lang="en-US" sz="3200" b="1" dirty="0">
                <a:solidFill>
                  <a:schemeClr val="accent4">
                    <a:lumMod val="75000"/>
                  </a:schemeClr>
                </a:solidFill>
              </a:rPr>
              <a:t>Required use of evidence-based strategies and evaluations</a:t>
            </a:r>
            <a:br>
              <a:rPr lang="en-US" sz="3200" dirty="0">
                <a:solidFill>
                  <a:schemeClr val="accent4">
                    <a:lumMod val="75000"/>
                  </a:schemeClr>
                </a:solidFill>
              </a:rPr>
            </a:br>
            <a:endParaRPr lang="en-US" sz="3200" dirty="0">
              <a:solidFill>
                <a:schemeClr val="accent4">
                  <a:lumMod val="75000"/>
                </a:schemeClr>
              </a:solidFill>
            </a:endParaRPr>
          </a:p>
          <a:p>
            <a:pPr marL="514350" indent="-514350">
              <a:buFont typeface="+mj-lt"/>
              <a:buAutoNum type="arabicPeriod"/>
            </a:pPr>
            <a:r>
              <a:rPr lang="en-US" sz="3200" b="1" dirty="0"/>
              <a:t>Increased state discretion in participant selection</a:t>
            </a:r>
            <a:br>
              <a:rPr lang="en-US" sz="3200" dirty="0"/>
            </a:br>
            <a:endParaRPr lang="en-US" sz="3200" dirty="0"/>
          </a:p>
          <a:p>
            <a:pPr marL="514350" indent="-514350">
              <a:buFont typeface="+mj-lt"/>
              <a:buAutoNum type="arabicPeriod"/>
            </a:pPr>
            <a:r>
              <a:rPr lang="en-US" sz="3200" b="1" dirty="0"/>
              <a:t>Formula allocation of funding and new funding requirements </a:t>
            </a:r>
            <a:br>
              <a:rPr lang="en-US" sz="3200" dirty="0"/>
            </a:br>
            <a:endParaRPr lang="en-US" sz="3200" dirty="0"/>
          </a:p>
          <a:p>
            <a:pPr marL="514350" indent="-514350">
              <a:buFont typeface="+mj-lt"/>
              <a:buAutoNum type="arabicPeriod"/>
            </a:pPr>
            <a:r>
              <a:rPr lang="en-US" sz="3200" b="1" dirty="0">
                <a:solidFill>
                  <a:schemeClr val="accent4">
                    <a:lumMod val="75000"/>
                  </a:schemeClr>
                </a:solidFill>
              </a:rPr>
              <a:t>Submission and approval of annual RESEA state plan</a:t>
            </a:r>
          </a:p>
          <a:p>
            <a:pPr marL="0" indent="0">
              <a:buNone/>
            </a:pPr>
            <a:endParaRPr lang="en-US" sz="3200" dirty="0"/>
          </a:p>
        </p:txBody>
      </p:sp>
      <p:sp>
        <p:nvSpPr>
          <p:cNvPr id="4" name="Slide Number Placeholder 3"/>
          <p:cNvSpPr>
            <a:spLocks noGrp="1"/>
          </p:cNvSpPr>
          <p:nvPr>
            <p:ph type="sldNum" sz="quarter" idx="4294967295"/>
          </p:nvPr>
        </p:nvSpPr>
        <p:spPr>
          <a:xfrm>
            <a:off x="11537950" y="6356350"/>
            <a:ext cx="654050" cy="365125"/>
          </a:xfrm>
        </p:spPr>
        <p:txBody>
          <a:bodyPr/>
          <a:lstStyle/>
          <a:p>
            <a:fld id="{706D636C-90A3-4979-BA37-BAB384B22101}" type="slidenum">
              <a:rPr lang="en-US" smtClean="0"/>
              <a:pPr/>
              <a:t>17</a:t>
            </a:fld>
            <a:endParaRPr lang="en-US"/>
          </a:p>
        </p:txBody>
      </p:sp>
    </p:spTree>
    <p:extLst>
      <p:ext uri="{BB962C8B-B14F-4D97-AF65-F5344CB8AC3E}">
        <p14:creationId xmlns:p14="http://schemas.microsoft.com/office/powerpoint/2010/main" val="3517138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chemeClr val="accent1"/>
                </a:solidFill>
              </a:rPr>
              <a:t>Targeting Participants</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dirty="0"/>
              <a:t>States now have significant discretion in how RESEA is targeted to UI claimants.</a:t>
            </a:r>
          </a:p>
          <a:p>
            <a:pPr lvl="1">
              <a:buFont typeface="Arial" panose="020B0604020202020204" pitchFamily="34" charset="0"/>
              <a:buChar char="•"/>
            </a:pPr>
            <a:r>
              <a:rPr lang="en-US" sz="2200" dirty="0"/>
              <a:t>Limited to regular UI program and does not include federal or special program (i.e. extended benefits or PUA)</a:t>
            </a:r>
          </a:p>
          <a:p>
            <a:pPr>
              <a:buFont typeface="Arial" panose="020B0604020202020204" pitchFamily="34" charset="0"/>
              <a:buChar char="•"/>
            </a:pPr>
            <a:r>
              <a:rPr lang="en-US" dirty="0"/>
              <a:t>Worker Profiling and Reemployment Services (WPRS) is still a separate statutory requirement  </a:t>
            </a:r>
          </a:p>
          <a:p>
            <a:pPr>
              <a:buFont typeface="Arial" panose="020B0604020202020204" pitchFamily="34" charset="0"/>
              <a:buChar char="•"/>
            </a:pPr>
            <a:r>
              <a:rPr lang="en-US" dirty="0"/>
              <a:t>Generally states use RESEA to meet WPRS by targeting claimants identified as likely to exhaust</a:t>
            </a:r>
          </a:p>
          <a:p>
            <a:pPr marL="0" indent="0">
              <a:buNone/>
            </a:pPr>
            <a:endParaRPr lang="en-US" sz="1400" u="sng" dirty="0"/>
          </a:p>
          <a:p>
            <a:endParaRPr lang="en-US" dirty="0"/>
          </a:p>
        </p:txBody>
      </p:sp>
      <p:sp>
        <p:nvSpPr>
          <p:cNvPr id="4" name="Slide Number Placeholder 3"/>
          <p:cNvSpPr>
            <a:spLocks noGrp="1"/>
          </p:cNvSpPr>
          <p:nvPr>
            <p:ph type="sldNum" sz="quarter" idx="4294967295"/>
          </p:nvPr>
        </p:nvSpPr>
        <p:spPr>
          <a:xfrm>
            <a:off x="11537950" y="6356350"/>
            <a:ext cx="654050" cy="365125"/>
          </a:xfrm>
        </p:spPr>
        <p:txBody>
          <a:bodyPr/>
          <a:lstStyle/>
          <a:p>
            <a:fld id="{706D636C-90A3-4979-BA37-BAB384B22101}" type="slidenum">
              <a:rPr lang="en-US" smtClean="0"/>
              <a:pPr/>
              <a:t>18</a:t>
            </a:fld>
            <a:endParaRPr lang="en-US"/>
          </a:p>
        </p:txBody>
      </p:sp>
    </p:spTree>
    <p:extLst>
      <p:ext uri="{BB962C8B-B14F-4D97-AF65-F5344CB8AC3E}">
        <p14:creationId xmlns:p14="http://schemas.microsoft.com/office/powerpoint/2010/main" val="615112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916" y="199615"/>
            <a:ext cx="11081334" cy="786384"/>
          </a:xfrm>
        </p:spPr>
        <p:txBody>
          <a:bodyPr>
            <a:normAutofit fontScale="90000"/>
          </a:bodyPr>
          <a:lstStyle/>
          <a:p>
            <a:br>
              <a:rPr lang="en-US" dirty="0"/>
            </a:br>
            <a:r>
              <a:rPr lang="en-US" sz="4000" dirty="0">
                <a:solidFill>
                  <a:schemeClr val="accent1"/>
                </a:solidFill>
              </a:rPr>
              <a:t>Funding Outlook (In Millions of Dollars)</a:t>
            </a:r>
            <a:br>
              <a:rPr lang="en-US" sz="4000" dirty="0">
                <a:solidFill>
                  <a:schemeClr val="accent1"/>
                </a:solidFill>
              </a:rPr>
            </a:br>
            <a:endParaRPr lang="en-US" sz="4000" dirty="0">
              <a:solidFill>
                <a:schemeClr val="accent1"/>
              </a:solidFill>
            </a:endParaRPr>
          </a:p>
        </p:txBody>
      </p:sp>
      <p:sp>
        <p:nvSpPr>
          <p:cNvPr id="3" name="Content Placeholder 2"/>
          <p:cNvSpPr>
            <a:spLocks noGrp="1"/>
          </p:cNvSpPr>
          <p:nvPr>
            <p:ph idx="1"/>
          </p:nvPr>
        </p:nvSpPr>
        <p:spPr>
          <a:xfrm>
            <a:off x="541927" y="1168272"/>
            <a:ext cx="7955280" cy="4406348"/>
          </a:xfrm>
        </p:spPr>
        <p:txBody>
          <a:bodyPr/>
          <a:lstStyle/>
          <a:p>
            <a:pPr>
              <a:buFont typeface="Arial" panose="020B0604020202020204" pitchFamily="34" charset="0"/>
              <a:buChar char="•"/>
            </a:pPr>
            <a:r>
              <a:rPr lang="en-US" sz="2800" dirty="0"/>
              <a:t>BBA/SSA provides both authorizations and cap adjustments</a:t>
            </a: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363722154"/>
              </p:ext>
            </p:extLst>
          </p:nvPr>
        </p:nvGraphicFramePr>
        <p:xfrm>
          <a:off x="273380" y="2177143"/>
          <a:ext cx="11632869" cy="4005942"/>
        </p:xfrm>
        <a:graphic>
          <a:graphicData uri="http://schemas.openxmlformats.org/drawingml/2006/table">
            <a:tbl>
              <a:tblPr firstRow="1" bandRow="1">
                <a:tableStyleId>{5C22544A-7EE6-4342-B048-85BDC9FD1C3A}</a:tableStyleId>
              </a:tblPr>
              <a:tblGrid>
                <a:gridCol w="1292541">
                  <a:extLst>
                    <a:ext uri="{9D8B030D-6E8A-4147-A177-3AD203B41FA5}">
                      <a16:colId xmlns:a16="http://schemas.microsoft.com/office/drawing/2014/main" val="20000"/>
                    </a:ext>
                  </a:extLst>
                </a:gridCol>
                <a:gridCol w="1292541">
                  <a:extLst>
                    <a:ext uri="{9D8B030D-6E8A-4147-A177-3AD203B41FA5}">
                      <a16:colId xmlns:a16="http://schemas.microsoft.com/office/drawing/2014/main" val="20001"/>
                    </a:ext>
                  </a:extLst>
                </a:gridCol>
                <a:gridCol w="1292541">
                  <a:extLst>
                    <a:ext uri="{9D8B030D-6E8A-4147-A177-3AD203B41FA5}">
                      <a16:colId xmlns:a16="http://schemas.microsoft.com/office/drawing/2014/main" val="20002"/>
                    </a:ext>
                  </a:extLst>
                </a:gridCol>
                <a:gridCol w="1292541">
                  <a:extLst>
                    <a:ext uri="{9D8B030D-6E8A-4147-A177-3AD203B41FA5}">
                      <a16:colId xmlns:a16="http://schemas.microsoft.com/office/drawing/2014/main" val="20003"/>
                    </a:ext>
                  </a:extLst>
                </a:gridCol>
                <a:gridCol w="1292541">
                  <a:extLst>
                    <a:ext uri="{9D8B030D-6E8A-4147-A177-3AD203B41FA5}">
                      <a16:colId xmlns:a16="http://schemas.microsoft.com/office/drawing/2014/main" val="20004"/>
                    </a:ext>
                  </a:extLst>
                </a:gridCol>
                <a:gridCol w="1292541">
                  <a:extLst>
                    <a:ext uri="{9D8B030D-6E8A-4147-A177-3AD203B41FA5}">
                      <a16:colId xmlns:a16="http://schemas.microsoft.com/office/drawing/2014/main" val="20005"/>
                    </a:ext>
                  </a:extLst>
                </a:gridCol>
                <a:gridCol w="1292541">
                  <a:extLst>
                    <a:ext uri="{9D8B030D-6E8A-4147-A177-3AD203B41FA5}">
                      <a16:colId xmlns:a16="http://schemas.microsoft.com/office/drawing/2014/main" val="20006"/>
                    </a:ext>
                  </a:extLst>
                </a:gridCol>
                <a:gridCol w="1292541">
                  <a:extLst>
                    <a:ext uri="{9D8B030D-6E8A-4147-A177-3AD203B41FA5}">
                      <a16:colId xmlns:a16="http://schemas.microsoft.com/office/drawing/2014/main" val="20007"/>
                    </a:ext>
                  </a:extLst>
                </a:gridCol>
                <a:gridCol w="1292541">
                  <a:extLst>
                    <a:ext uri="{9D8B030D-6E8A-4147-A177-3AD203B41FA5}">
                      <a16:colId xmlns:a16="http://schemas.microsoft.com/office/drawing/2014/main" val="20008"/>
                    </a:ext>
                  </a:extLst>
                </a:gridCol>
              </a:tblGrid>
              <a:tr h="982312">
                <a:tc>
                  <a:txBody>
                    <a:bodyPr/>
                    <a:lstStyle/>
                    <a:p>
                      <a:pPr algn="ctr"/>
                      <a:r>
                        <a:rPr lang="en-US" sz="2800" dirty="0"/>
                        <a:t>FY</a:t>
                      </a:r>
                    </a:p>
                  </a:txBody>
                  <a:tcPr/>
                </a:tc>
                <a:tc>
                  <a:txBody>
                    <a:bodyPr/>
                    <a:lstStyle/>
                    <a:p>
                      <a:pPr algn="ctr"/>
                      <a:r>
                        <a:rPr lang="en-US" sz="2800" dirty="0"/>
                        <a:t>2020 </a:t>
                      </a:r>
                    </a:p>
                  </a:txBody>
                  <a:tcPr/>
                </a:tc>
                <a:tc>
                  <a:txBody>
                    <a:bodyPr/>
                    <a:lstStyle/>
                    <a:p>
                      <a:pPr algn="ctr"/>
                      <a:r>
                        <a:rPr lang="en-US" sz="2800" dirty="0"/>
                        <a:t>2021</a:t>
                      </a:r>
                    </a:p>
                  </a:txBody>
                  <a:tcPr/>
                </a:tc>
                <a:tc>
                  <a:txBody>
                    <a:bodyPr/>
                    <a:lstStyle/>
                    <a:p>
                      <a:pPr algn="ctr"/>
                      <a:r>
                        <a:rPr lang="en-US" sz="2800" dirty="0"/>
                        <a:t>2022</a:t>
                      </a:r>
                    </a:p>
                  </a:txBody>
                  <a:tcPr/>
                </a:tc>
                <a:tc>
                  <a:txBody>
                    <a:bodyPr/>
                    <a:lstStyle/>
                    <a:p>
                      <a:pPr algn="ctr"/>
                      <a:r>
                        <a:rPr lang="en-US" sz="2800" dirty="0"/>
                        <a:t>2023</a:t>
                      </a:r>
                    </a:p>
                  </a:txBody>
                  <a:tcPr/>
                </a:tc>
                <a:tc>
                  <a:txBody>
                    <a:bodyPr/>
                    <a:lstStyle/>
                    <a:p>
                      <a:pPr algn="ctr"/>
                      <a:r>
                        <a:rPr lang="en-US" sz="2800" dirty="0"/>
                        <a:t>2024</a:t>
                      </a:r>
                    </a:p>
                  </a:txBody>
                  <a:tcPr/>
                </a:tc>
                <a:tc>
                  <a:txBody>
                    <a:bodyPr/>
                    <a:lstStyle/>
                    <a:p>
                      <a:pPr algn="ctr"/>
                      <a:r>
                        <a:rPr lang="en-US" sz="2800" dirty="0"/>
                        <a:t>2025</a:t>
                      </a:r>
                    </a:p>
                  </a:txBody>
                  <a:tcPr/>
                </a:tc>
                <a:tc>
                  <a:txBody>
                    <a:bodyPr/>
                    <a:lstStyle/>
                    <a:p>
                      <a:pPr algn="ctr"/>
                      <a:r>
                        <a:rPr lang="en-US" sz="2800" dirty="0"/>
                        <a:t>2026</a:t>
                      </a:r>
                    </a:p>
                  </a:txBody>
                  <a:tcPr/>
                </a:tc>
                <a:tc>
                  <a:txBody>
                    <a:bodyPr/>
                    <a:lstStyle/>
                    <a:p>
                      <a:pPr algn="ctr"/>
                      <a:r>
                        <a:rPr lang="en-US" sz="2800" dirty="0"/>
                        <a:t>2027</a:t>
                      </a:r>
                    </a:p>
                  </a:txBody>
                  <a:tcPr/>
                </a:tc>
                <a:extLst>
                  <a:ext uri="{0D108BD9-81ED-4DB2-BD59-A6C34878D82A}">
                    <a16:rowId xmlns:a16="http://schemas.microsoft.com/office/drawing/2014/main" val="10000"/>
                  </a:ext>
                </a:extLst>
              </a:tr>
              <a:tr h="1059006">
                <a:tc>
                  <a:txBody>
                    <a:bodyPr/>
                    <a:lstStyle/>
                    <a:p>
                      <a:pPr algn="ctr"/>
                      <a:r>
                        <a:rPr lang="en-US" sz="2800" b="1" dirty="0"/>
                        <a:t>Base</a:t>
                      </a:r>
                    </a:p>
                    <a:p>
                      <a:pPr algn="ctr"/>
                      <a:endParaRPr lang="en-US" sz="2800" b="1" dirty="0"/>
                    </a:p>
                  </a:txBody>
                  <a:tcPr/>
                </a:tc>
                <a:tc>
                  <a:txBody>
                    <a:bodyPr/>
                    <a:lstStyle/>
                    <a:p>
                      <a:pPr algn="ctr"/>
                      <a:r>
                        <a:rPr lang="en-US" sz="2800" b="1" u="sng" dirty="0"/>
                        <a:t>$117M</a:t>
                      </a:r>
                    </a:p>
                  </a:txBody>
                  <a:tcPr/>
                </a:tc>
                <a:tc>
                  <a:txBody>
                    <a:bodyPr/>
                    <a:lstStyle/>
                    <a:p>
                      <a:pPr algn="ctr"/>
                      <a:r>
                        <a:rPr lang="en-US" sz="2800" b="1" u="sng" dirty="0"/>
                        <a:t>$117M</a:t>
                      </a:r>
                    </a:p>
                  </a:txBody>
                  <a:tcPr/>
                </a:tc>
                <a:tc>
                  <a:txBody>
                    <a:bodyPr/>
                    <a:lstStyle/>
                    <a:p>
                      <a:pPr algn="ctr"/>
                      <a:r>
                        <a:rPr lang="en-US" sz="2800" dirty="0"/>
                        <a:t>$117M</a:t>
                      </a:r>
                    </a:p>
                  </a:txBody>
                  <a:tcPr/>
                </a:tc>
                <a:tc>
                  <a:txBody>
                    <a:bodyPr/>
                    <a:lstStyle/>
                    <a:p>
                      <a:pPr algn="ctr"/>
                      <a:r>
                        <a:rPr lang="en-US" sz="2800" dirty="0"/>
                        <a:t>$117M</a:t>
                      </a:r>
                    </a:p>
                  </a:txBody>
                  <a:tcPr/>
                </a:tc>
                <a:tc>
                  <a:txBody>
                    <a:bodyPr/>
                    <a:lstStyle/>
                    <a:p>
                      <a:pPr algn="ctr"/>
                      <a:r>
                        <a:rPr lang="en-US" sz="2800" dirty="0"/>
                        <a:t>$117M</a:t>
                      </a:r>
                    </a:p>
                  </a:txBody>
                  <a:tcPr/>
                </a:tc>
                <a:tc>
                  <a:txBody>
                    <a:bodyPr/>
                    <a:lstStyle/>
                    <a:p>
                      <a:pPr algn="ctr"/>
                      <a:r>
                        <a:rPr lang="en-US" sz="2800" dirty="0"/>
                        <a:t>$117M</a:t>
                      </a:r>
                    </a:p>
                  </a:txBody>
                  <a:tcPr/>
                </a:tc>
                <a:tc>
                  <a:txBody>
                    <a:bodyPr/>
                    <a:lstStyle/>
                    <a:p>
                      <a:pPr algn="ctr"/>
                      <a:r>
                        <a:rPr lang="en-US" sz="2800" dirty="0"/>
                        <a:t>$117M</a:t>
                      </a:r>
                    </a:p>
                  </a:txBody>
                  <a:tcPr/>
                </a:tc>
                <a:tc>
                  <a:txBody>
                    <a:bodyPr/>
                    <a:lstStyle/>
                    <a:p>
                      <a:pPr algn="ctr"/>
                      <a:r>
                        <a:rPr lang="en-US" sz="2800" dirty="0"/>
                        <a:t>$117M</a:t>
                      </a:r>
                    </a:p>
                  </a:txBody>
                  <a:tcPr/>
                </a:tc>
                <a:extLst>
                  <a:ext uri="{0D108BD9-81ED-4DB2-BD59-A6C34878D82A}">
                    <a16:rowId xmlns:a16="http://schemas.microsoft.com/office/drawing/2014/main" val="10001"/>
                  </a:ext>
                </a:extLst>
              </a:tr>
              <a:tr h="982312">
                <a:tc>
                  <a:txBody>
                    <a:bodyPr/>
                    <a:lstStyle/>
                    <a:p>
                      <a:pPr algn="ctr"/>
                      <a:r>
                        <a:rPr lang="en-US" sz="2800" b="1" dirty="0"/>
                        <a:t>Cap</a:t>
                      </a:r>
                    </a:p>
                  </a:txBody>
                  <a:tcPr/>
                </a:tc>
                <a:tc>
                  <a:txBody>
                    <a:bodyPr/>
                    <a:lstStyle/>
                    <a:p>
                      <a:pPr algn="ctr"/>
                      <a:r>
                        <a:rPr lang="en-US" sz="2800" b="1" u="sng" dirty="0"/>
                        <a:t>$58M</a:t>
                      </a:r>
                    </a:p>
                  </a:txBody>
                  <a:tcPr/>
                </a:tc>
                <a:tc>
                  <a:txBody>
                    <a:bodyPr/>
                    <a:lstStyle/>
                    <a:p>
                      <a:pPr algn="ctr"/>
                      <a:r>
                        <a:rPr lang="en-US" sz="2800" b="1" u="sng" dirty="0"/>
                        <a:t>$83M</a:t>
                      </a:r>
                    </a:p>
                  </a:txBody>
                  <a:tcPr/>
                </a:tc>
                <a:tc>
                  <a:txBody>
                    <a:bodyPr/>
                    <a:lstStyle/>
                    <a:p>
                      <a:pPr algn="ctr"/>
                      <a:r>
                        <a:rPr lang="en-US" sz="2800" dirty="0"/>
                        <a:t>$133M</a:t>
                      </a:r>
                    </a:p>
                  </a:txBody>
                  <a:tcPr/>
                </a:tc>
                <a:tc>
                  <a:txBody>
                    <a:bodyPr/>
                    <a:lstStyle/>
                    <a:p>
                      <a:pPr algn="ctr"/>
                      <a:r>
                        <a:rPr lang="en-US" sz="2800" dirty="0"/>
                        <a:t>$258M</a:t>
                      </a:r>
                    </a:p>
                  </a:txBody>
                  <a:tcPr/>
                </a:tc>
                <a:tc>
                  <a:txBody>
                    <a:bodyPr/>
                    <a:lstStyle/>
                    <a:p>
                      <a:pPr algn="ctr"/>
                      <a:r>
                        <a:rPr lang="en-US" sz="2800" dirty="0"/>
                        <a:t>$433M</a:t>
                      </a:r>
                    </a:p>
                  </a:txBody>
                  <a:tcPr/>
                </a:tc>
                <a:tc>
                  <a:txBody>
                    <a:bodyPr/>
                    <a:lstStyle/>
                    <a:p>
                      <a:pPr algn="ctr"/>
                      <a:r>
                        <a:rPr lang="en-US" sz="2800" dirty="0"/>
                        <a:t>$533M</a:t>
                      </a:r>
                    </a:p>
                  </a:txBody>
                  <a:tcPr/>
                </a:tc>
                <a:tc>
                  <a:txBody>
                    <a:bodyPr/>
                    <a:lstStyle/>
                    <a:p>
                      <a:pPr algn="ctr"/>
                      <a:r>
                        <a:rPr lang="en-US" sz="2800" dirty="0"/>
                        <a:t>$608M</a:t>
                      </a:r>
                    </a:p>
                  </a:txBody>
                  <a:tcPr/>
                </a:tc>
                <a:tc>
                  <a:txBody>
                    <a:bodyPr/>
                    <a:lstStyle/>
                    <a:p>
                      <a:pPr algn="ctr"/>
                      <a:r>
                        <a:rPr lang="en-US" sz="2800" dirty="0"/>
                        <a:t>$633M</a:t>
                      </a:r>
                    </a:p>
                  </a:txBody>
                  <a:tcPr/>
                </a:tc>
                <a:extLst>
                  <a:ext uri="{0D108BD9-81ED-4DB2-BD59-A6C34878D82A}">
                    <a16:rowId xmlns:a16="http://schemas.microsoft.com/office/drawing/2014/main" val="10002"/>
                  </a:ext>
                </a:extLst>
              </a:tr>
              <a:tr h="982312">
                <a:tc>
                  <a:txBody>
                    <a:bodyPr/>
                    <a:lstStyle/>
                    <a:p>
                      <a:pPr algn="ctr"/>
                      <a:r>
                        <a:rPr lang="en-US" sz="2800" b="1" dirty="0"/>
                        <a:t>Total</a:t>
                      </a:r>
                    </a:p>
                  </a:txBody>
                  <a:tcPr/>
                </a:tc>
                <a:tc>
                  <a:txBody>
                    <a:bodyPr/>
                    <a:lstStyle/>
                    <a:p>
                      <a:pPr algn="ctr"/>
                      <a:r>
                        <a:rPr lang="en-US" sz="2800" b="1" u="sng" dirty="0"/>
                        <a:t>$175M</a:t>
                      </a:r>
                    </a:p>
                  </a:txBody>
                  <a:tcPr/>
                </a:tc>
                <a:tc>
                  <a:txBody>
                    <a:bodyPr/>
                    <a:lstStyle/>
                    <a:p>
                      <a:pPr algn="ctr"/>
                      <a:r>
                        <a:rPr lang="en-US" sz="2800" b="1" u="sng" dirty="0"/>
                        <a:t>$200M</a:t>
                      </a:r>
                    </a:p>
                  </a:txBody>
                  <a:tcPr/>
                </a:tc>
                <a:tc>
                  <a:txBody>
                    <a:bodyPr/>
                    <a:lstStyle/>
                    <a:p>
                      <a:pPr algn="ctr"/>
                      <a:r>
                        <a:rPr lang="en-US" sz="2800" dirty="0"/>
                        <a:t>$250M</a:t>
                      </a:r>
                    </a:p>
                  </a:txBody>
                  <a:tcPr/>
                </a:tc>
                <a:tc>
                  <a:txBody>
                    <a:bodyPr/>
                    <a:lstStyle/>
                    <a:p>
                      <a:pPr algn="ctr"/>
                      <a:r>
                        <a:rPr lang="en-US" sz="2800" dirty="0"/>
                        <a:t>$375M</a:t>
                      </a:r>
                    </a:p>
                  </a:txBody>
                  <a:tcPr/>
                </a:tc>
                <a:tc>
                  <a:txBody>
                    <a:bodyPr/>
                    <a:lstStyle/>
                    <a:p>
                      <a:pPr algn="ctr"/>
                      <a:r>
                        <a:rPr lang="en-US" sz="2800" dirty="0"/>
                        <a:t>$550M</a:t>
                      </a:r>
                    </a:p>
                  </a:txBody>
                  <a:tcPr/>
                </a:tc>
                <a:tc>
                  <a:txBody>
                    <a:bodyPr/>
                    <a:lstStyle/>
                    <a:p>
                      <a:pPr algn="ctr"/>
                      <a:r>
                        <a:rPr lang="en-US" sz="2800" dirty="0"/>
                        <a:t>$650M</a:t>
                      </a:r>
                    </a:p>
                  </a:txBody>
                  <a:tcPr/>
                </a:tc>
                <a:tc>
                  <a:txBody>
                    <a:bodyPr/>
                    <a:lstStyle/>
                    <a:p>
                      <a:pPr algn="ctr"/>
                      <a:r>
                        <a:rPr lang="en-US" sz="2800" dirty="0"/>
                        <a:t>$725M</a:t>
                      </a:r>
                    </a:p>
                  </a:txBody>
                  <a:tcPr/>
                </a:tc>
                <a:tc>
                  <a:txBody>
                    <a:bodyPr/>
                    <a:lstStyle/>
                    <a:p>
                      <a:pPr algn="ctr"/>
                      <a:r>
                        <a:rPr lang="en-US" sz="2800" dirty="0"/>
                        <a:t>$750M</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97564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5FB03-888E-4898-A21E-566F5D1EB9B1}"/>
              </a:ext>
            </a:extLst>
          </p:cNvPr>
          <p:cNvSpPr>
            <a:spLocks noGrp="1"/>
          </p:cNvSpPr>
          <p:nvPr>
            <p:ph type="ctrTitle"/>
          </p:nvPr>
        </p:nvSpPr>
        <p:spPr/>
        <p:txBody>
          <a:bodyPr/>
          <a:lstStyle/>
          <a:p>
            <a:r>
              <a:rPr lang="en-US" dirty="0"/>
              <a:t>RESEA Program and TAA Program Connections</a:t>
            </a:r>
          </a:p>
        </p:txBody>
      </p:sp>
      <p:sp>
        <p:nvSpPr>
          <p:cNvPr id="9" name="Date Placeholder 8">
            <a:extLst>
              <a:ext uri="{FF2B5EF4-FFF2-40B4-BE49-F238E27FC236}">
                <a16:creationId xmlns:a16="http://schemas.microsoft.com/office/drawing/2014/main" id="{F685FEE7-9073-4872-AA27-FBCEF01F2136}"/>
              </a:ext>
            </a:extLst>
          </p:cNvPr>
          <p:cNvSpPr>
            <a:spLocks noGrp="1"/>
          </p:cNvSpPr>
          <p:nvPr>
            <p:ph type="dt" sz="half" idx="10"/>
          </p:nvPr>
        </p:nvSpPr>
        <p:spPr/>
        <p:txBody>
          <a:bodyPr/>
          <a:lstStyle/>
          <a:p>
            <a:r>
              <a:rPr lang="en-US" dirty="0"/>
              <a:t>October 26, 2021</a:t>
            </a:r>
          </a:p>
        </p:txBody>
      </p:sp>
    </p:spTree>
    <p:custDataLst>
      <p:tags r:id="rId1"/>
    </p:custDataLst>
    <p:extLst>
      <p:ext uri="{BB962C8B-B14F-4D97-AF65-F5344CB8AC3E}">
        <p14:creationId xmlns:p14="http://schemas.microsoft.com/office/powerpoint/2010/main" val="2663552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RESEA Performance Measures </a:t>
            </a:r>
          </a:p>
        </p:txBody>
      </p:sp>
      <p:sp>
        <p:nvSpPr>
          <p:cNvPr id="3" name="Content Placeholder 2"/>
          <p:cNvSpPr>
            <a:spLocks noGrp="1"/>
          </p:cNvSpPr>
          <p:nvPr>
            <p:ph idx="1"/>
          </p:nvPr>
        </p:nvSpPr>
        <p:spPr/>
        <p:txBody>
          <a:bodyPr>
            <a:normAutofit/>
          </a:bodyPr>
          <a:lstStyle/>
          <a:p>
            <a:pPr marL="0" indent="0">
              <a:buNone/>
            </a:pPr>
            <a:r>
              <a:rPr lang="en-US" sz="2800" dirty="0"/>
              <a:t>Aligned with WIOA: (TEGL 9-20 and UIPL 07-21)</a:t>
            </a:r>
            <a:br>
              <a:rPr lang="en-US" sz="2800" dirty="0"/>
            </a:br>
            <a:endParaRPr lang="en-US" sz="2800" dirty="0"/>
          </a:p>
          <a:p>
            <a:pPr marL="514350" indent="-514350">
              <a:buFont typeface="+mj-lt"/>
              <a:buAutoNum type="arabicPeriod"/>
            </a:pPr>
            <a:r>
              <a:rPr lang="en-US" sz="2800" b="1" dirty="0"/>
              <a:t>Core Measure</a:t>
            </a:r>
            <a:r>
              <a:rPr lang="en-US" sz="2800" dirty="0"/>
              <a:t>: Reemployment Rate in the 2nd Quarter after Program Exit Quarter for RESEA Participants  </a:t>
            </a:r>
          </a:p>
          <a:p>
            <a:pPr marL="1280160" lvl="2" indent="-457200">
              <a:buFont typeface="Arial" panose="020B0604020202020204" pitchFamily="34" charset="0"/>
              <a:buChar char="•"/>
            </a:pPr>
            <a:r>
              <a:rPr lang="en-US" sz="2800" dirty="0">
                <a:solidFill>
                  <a:schemeClr val="tx1"/>
                </a:solidFill>
              </a:rPr>
              <a:t>Targets currently based on WP</a:t>
            </a:r>
            <a:br>
              <a:rPr lang="en-US" sz="2800" dirty="0"/>
            </a:br>
            <a:endParaRPr lang="en-US" sz="2800" dirty="0"/>
          </a:p>
          <a:p>
            <a:pPr marL="514350" indent="-514350">
              <a:buFont typeface="+mj-lt"/>
              <a:buAutoNum type="arabicPeriod"/>
            </a:pPr>
            <a:r>
              <a:rPr lang="en-US" sz="2800" b="1" dirty="0"/>
              <a:t>Program Performance Measure</a:t>
            </a:r>
            <a:r>
              <a:rPr lang="en-US" sz="2800" dirty="0"/>
              <a:t>: Median Earnings in the 2nd Quarter after Program Exit Quarter for RESEA Program participants.</a:t>
            </a:r>
          </a:p>
          <a:p>
            <a:pPr marL="0" indent="0">
              <a:buNone/>
            </a:pPr>
            <a:r>
              <a:rPr lang="en-US" sz="2800" dirty="0">
                <a:solidFill>
                  <a:srgbClr val="FF0000"/>
                </a:solidFill>
              </a:rPr>
              <a:t>	Data Captured via WP-ES Program </a:t>
            </a:r>
          </a:p>
        </p:txBody>
      </p:sp>
      <p:sp>
        <p:nvSpPr>
          <p:cNvPr id="4" name="Slide Number Placeholder 3"/>
          <p:cNvSpPr>
            <a:spLocks noGrp="1"/>
          </p:cNvSpPr>
          <p:nvPr>
            <p:ph type="sldNum" sz="quarter" idx="4294967295"/>
          </p:nvPr>
        </p:nvSpPr>
        <p:spPr>
          <a:xfrm>
            <a:off x="11537950" y="6356350"/>
            <a:ext cx="654050" cy="365125"/>
          </a:xfrm>
        </p:spPr>
        <p:txBody>
          <a:bodyPr/>
          <a:lstStyle/>
          <a:p>
            <a:fld id="{706D636C-90A3-4979-BA37-BAB384B22101}" type="slidenum">
              <a:rPr lang="en-US" smtClean="0"/>
              <a:pPr/>
              <a:t>20</a:t>
            </a:fld>
            <a:endParaRPr lang="en-US"/>
          </a:p>
        </p:txBody>
      </p:sp>
    </p:spTree>
    <p:extLst>
      <p:ext uri="{BB962C8B-B14F-4D97-AF65-F5344CB8AC3E}">
        <p14:creationId xmlns:p14="http://schemas.microsoft.com/office/powerpoint/2010/main" val="771902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marL="0" indent="0" algn="ctr">
              <a:buNone/>
            </a:pPr>
            <a:endParaRPr lang="en-US" sz="3600" b="1" dirty="0">
              <a:solidFill>
                <a:schemeClr val="tx2"/>
              </a:solidFill>
              <a:latin typeface="Arial (Headings)"/>
            </a:endParaRPr>
          </a:p>
          <a:p>
            <a:pPr marL="0" indent="0" algn="ctr">
              <a:buNone/>
            </a:pPr>
            <a:endParaRPr lang="en-US" sz="3600" b="1" dirty="0">
              <a:solidFill>
                <a:schemeClr val="tx2"/>
              </a:solidFill>
              <a:latin typeface="Arial (Headings)"/>
            </a:endParaRPr>
          </a:p>
          <a:p>
            <a:pPr marL="0" indent="0" algn="ctr">
              <a:buNone/>
            </a:pPr>
            <a:r>
              <a:rPr lang="en-US" sz="3600" b="1" dirty="0">
                <a:solidFill>
                  <a:schemeClr val="tx2"/>
                </a:solidFill>
                <a:latin typeface="Arial (Headings)"/>
              </a:rPr>
              <a:t>Opportunities for Alignment and Integration: RESEA, TAA, WIOA </a:t>
            </a:r>
            <a:endParaRPr lang="en-US" sz="3200" b="1" dirty="0">
              <a:solidFill>
                <a:schemeClr val="tx2"/>
              </a:solidFill>
              <a:latin typeface="Arial (Headings)"/>
            </a:endParaRPr>
          </a:p>
        </p:txBody>
      </p:sp>
      <p:sp>
        <p:nvSpPr>
          <p:cNvPr id="3" name="Slide Number Placeholder 2"/>
          <p:cNvSpPr>
            <a:spLocks noGrp="1"/>
          </p:cNvSpPr>
          <p:nvPr>
            <p:ph type="sldNum" sz="quarter" idx="4294967295"/>
          </p:nvPr>
        </p:nvSpPr>
        <p:spPr>
          <a:xfrm>
            <a:off x="11537950" y="6356350"/>
            <a:ext cx="654050" cy="365125"/>
          </a:xfrm>
        </p:spPr>
        <p:txBody>
          <a:bodyPr/>
          <a:lstStyle/>
          <a:p>
            <a:fld id="{706D636C-90A3-4979-BA37-BAB384B22101}" type="slidenum">
              <a:rPr lang="en-US" smtClean="0"/>
              <a:pPr/>
              <a:t>21</a:t>
            </a:fld>
            <a:endParaRPr lang="en-US"/>
          </a:p>
        </p:txBody>
      </p:sp>
    </p:spTree>
    <p:extLst>
      <p:ext uri="{BB962C8B-B14F-4D97-AF65-F5344CB8AC3E}">
        <p14:creationId xmlns:p14="http://schemas.microsoft.com/office/powerpoint/2010/main" val="34481932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sz="4000" dirty="0"/>
              <a:t>RESEA, TAA, and the WIOA Vision</a:t>
            </a:r>
            <a:br>
              <a:rPr lang="en-US" sz="4000" dirty="0"/>
            </a:br>
            <a:r>
              <a:rPr lang="en-US" dirty="0"/>
              <a:t> </a:t>
            </a:r>
          </a:p>
        </p:txBody>
      </p:sp>
      <p:sp>
        <p:nvSpPr>
          <p:cNvPr id="3" name="Content Placeholder 2"/>
          <p:cNvSpPr>
            <a:spLocks noGrp="1"/>
          </p:cNvSpPr>
          <p:nvPr>
            <p:ph sz="half" idx="1"/>
          </p:nvPr>
        </p:nvSpPr>
        <p:spPr>
          <a:xfrm>
            <a:off x="315686" y="986971"/>
            <a:ext cx="5181600" cy="5631543"/>
          </a:xfrm>
        </p:spPr>
        <p:txBody>
          <a:bodyPr>
            <a:normAutofit fontScale="85000" lnSpcReduction="20000"/>
          </a:bodyPr>
          <a:lstStyle/>
          <a:p>
            <a:pPr marL="0" indent="0">
              <a:buNone/>
            </a:pPr>
            <a:r>
              <a:rPr lang="en-US" sz="3300" b="1" dirty="0"/>
              <a:t>Opportunities</a:t>
            </a:r>
          </a:p>
          <a:p>
            <a:pPr>
              <a:buFont typeface="Arial" panose="020B0604020202020204" pitchFamily="34" charset="0"/>
              <a:buChar char="•"/>
            </a:pPr>
            <a:r>
              <a:rPr lang="en-US" sz="3100" dirty="0"/>
              <a:t>RESEA now more flexible and permanent</a:t>
            </a:r>
          </a:p>
          <a:p>
            <a:pPr>
              <a:buFont typeface="Arial" panose="020B0604020202020204" pitchFamily="34" charset="0"/>
              <a:buChar char="•"/>
            </a:pPr>
            <a:r>
              <a:rPr lang="en-US" sz="3100" dirty="0"/>
              <a:t>Similar Populations</a:t>
            </a:r>
          </a:p>
          <a:p>
            <a:pPr>
              <a:buFont typeface="Arial" panose="020B0604020202020204" pitchFamily="34" charset="0"/>
              <a:buChar char="•"/>
            </a:pPr>
            <a:r>
              <a:rPr lang="en-US" sz="3100" dirty="0"/>
              <a:t>Permanent Program</a:t>
            </a:r>
          </a:p>
          <a:p>
            <a:pPr>
              <a:buFont typeface="Arial" panose="020B0604020202020204" pitchFamily="34" charset="0"/>
              <a:buChar char="•"/>
            </a:pPr>
            <a:r>
              <a:rPr lang="en-US" sz="3100" dirty="0"/>
              <a:t>RESEA Integration with WIOA/Workforce System Partners</a:t>
            </a:r>
          </a:p>
          <a:p>
            <a:pPr>
              <a:buFont typeface="Arial" panose="020B0604020202020204" pitchFamily="34" charset="0"/>
              <a:buChar char="•"/>
            </a:pPr>
            <a:r>
              <a:rPr lang="en-US" sz="3100" dirty="0"/>
              <a:t>Co-enrollment/Informed transition of participants</a:t>
            </a:r>
          </a:p>
          <a:p>
            <a:pPr>
              <a:buFont typeface="Arial" panose="020B0604020202020204" pitchFamily="34" charset="0"/>
              <a:buChar char="•"/>
            </a:pPr>
            <a:r>
              <a:rPr lang="en-US" sz="3100" dirty="0"/>
              <a:t>Virtual/Remote Services</a:t>
            </a:r>
          </a:p>
          <a:p>
            <a:pPr>
              <a:buFont typeface="Arial" panose="020B0604020202020204" pitchFamily="34" charset="0"/>
              <a:buChar char="•"/>
            </a:pPr>
            <a:r>
              <a:rPr lang="en-US" sz="3100" dirty="0"/>
              <a:t>Common definitions and performance</a:t>
            </a:r>
          </a:p>
          <a:p>
            <a:endParaRPr lang="en-US" dirty="0"/>
          </a:p>
          <a:p>
            <a:pPr marL="0" indent="0">
              <a:buNone/>
            </a:pPr>
            <a:endParaRPr lang="en-US" dirty="0"/>
          </a:p>
          <a:p>
            <a:endParaRPr lang="en-US" dirty="0"/>
          </a:p>
          <a:p>
            <a:endParaRPr lang="en-US" dirty="0"/>
          </a:p>
        </p:txBody>
      </p:sp>
      <p:sp>
        <p:nvSpPr>
          <p:cNvPr id="5" name="Content Placeholder 4"/>
          <p:cNvSpPr>
            <a:spLocks noGrp="1"/>
          </p:cNvSpPr>
          <p:nvPr>
            <p:ph sz="half" idx="2"/>
          </p:nvPr>
        </p:nvSpPr>
        <p:spPr>
          <a:xfrm>
            <a:off x="6172200" y="986976"/>
            <a:ext cx="5181600" cy="5015820"/>
          </a:xfrm>
        </p:spPr>
        <p:txBody>
          <a:bodyPr>
            <a:normAutofit fontScale="85000" lnSpcReduction="20000"/>
          </a:bodyPr>
          <a:lstStyle/>
          <a:p>
            <a:pPr marL="0" indent="0">
              <a:buNone/>
            </a:pPr>
            <a:r>
              <a:rPr lang="en-US" sz="3300" b="1" dirty="0"/>
              <a:t>Limitations</a:t>
            </a:r>
          </a:p>
          <a:p>
            <a:pPr>
              <a:buFont typeface="Arial" panose="020B0604020202020204" pitchFamily="34" charset="0"/>
              <a:buChar char="•"/>
            </a:pPr>
            <a:r>
              <a:rPr lang="en-US" sz="3100" dirty="0"/>
              <a:t>WIOA/RESEA State Plans</a:t>
            </a:r>
          </a:p>
          <a:p>
            <a:pPr lvl="1">
              <a:buFont typeface="Arial" panose="020B0604020202020204" pitchFamily="34" charset="0"/>
              <a:buChar char="•"/>
            </a:pPr>
            <a:r>
              <a:rPr lang="en-US" sz="3100" dirty="0"/>
              <a:t>Conflicting timeframes</a:t>
            </a:r>
          </a:p>
          <a:p>
            <a:pPr>
              <a:buFont typeface="Arial" panose="020B0604020202020204" pitchFamily="34" charset="0"/>
              <a:buChar char="•"/>
            </a:pPr>
            <a:r>
              <a:rPr lang="en-US" sz="3100" dirty="0"/>
              <a:t>WIOA &amp; RESEA Evaluations</a:t>
            </a:r>
          </a:p>
          <a:p>
            <a:pPr lvl="1">
              <a:buFont typeface="Arial" panose="020B0604020202020204" pitchFamily="34" charset="0"/>
              <a:buChar char="•"/>
            </a:pPr>
            <a:r>
              <a:rPr lang="en-US" sz="3100" dirty="0"/>
              <a:t>Different Programs</a:t>
            </a:r>
          </a:p>
          <a:p>
            <a:pPr>
              <a:buFont typeface="Arial" panose="020B0604020202020204" pitchFamily="34" charset="0"/>
              <a:buChar char="•"/>
            </a:pPr>
            <a:r>
              <a:rPr lang="en-US" sz="3100" dirty="0"/>
              <a:t>TAA and RESEA Timing of Services</a:t>
            </a:r>
          </a:p>
          <a:p>
            <a:pPr lvl="1">
              <a:buFont typeface="Arial" panose="020B0604020202020204" pitchFamily="34" charset="0"/>
              <a:buChar char="•"/>
            </a:pPr>
            <a:r>
              <a:rPr lang="en-US" sz="3100" dirty="0"/>
              <a:t>Early/Late</a:t>
            </a:r>
          </a:p>
          <a:p>
            <a:pPr>
              <a:buFont typeface="Arial" panose="020B0604020202020204" pitchFamily="34" charset="0"/>
              <a:buChar char="•"/>
            </a:pPr>
            <a:r>
              <a:rPr lang="en-US" sz="3100" u="sng" dirty="0"/>
              <a:t>Supplement not Supplant</a:t>
            </a:r>
          </a:p>
        </p:txBody>
      </p:sp>
    </p:spTree>
    <p:extLst>
      <p:ext uri="{BB962C8B-B14F-4D97-AF65-F5344CB8AC3E}">
        <p14:creationId xmlns:p14="http://schemas.microsoft.com/office/powerpoint/2010/main" val="3432781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23</a:t>
            </a:fld>
            <a:endParaRPr lang="en-US"/>
          </a:p>
        </p:txBody>
      </p:sp>
      <p:sp>
        <p:nvSpPr>
          <p:cNvPr id="3" name="Title 2"/>
          <p:cNvSpPr>
            <a:spLocks noGrp="1"/>
          </p:cNvSpPr>
          <p:nvPr>
            <p:ph type="title"/>
          </p:nvPr>
        </p:nvSpPr>
        <p:spPr/>
        <p:txBody>
          <a:bodyPr>
            <a:normAutofit/>
          </a:bodyPr>
          <a:lstStyle/>
          <a:p>
            <a:r>
              <a:rPr lang="en-US" sz="3600" dirty="0"/>
              <a:t>Examples of Alignment</a:t>
            </a:r>
          </a:p>
        </p:txBody>
      </p:sp>
      <p:sp>
        <p:nvSpPr>
          <p:cNvPr id="5" name="Content Placeholder 4"/>
          <p:cNvSpPr>
            <a:spLocks noGrp="1"/>
          </p:cNvSpPr>
          <p:nvPr>
            <p:ph sz="half" idx="2"/>
          </p:nvPr>
        </p:nvSpPr>
        <p:spPr>
          <a:xfrm>
            <a:off x="433388" y="1293186"/>
            <a:ext cx="10515600" cy="5309901"/>
          </a:xfrm>
        </p:spPr>
        <p:txBody>
          <a:bodyPr/>
          <a:lstStyle/>
          <a:p>
            <a:pPr>
              <a:buFont typeface="Arial" panose="020B0604020202020204" pitchFamily="34" charset="0"/>
              <a:buChar char="•"/>
            </a:pPr>
            <a:r>
              <a:rPr lang="en-US" sz="2800" dirty="0"/>
              <a:t>Trade informs RESEA of pending certifications</a:t>
            </a:r>
            <a:br>
              <a:rPr lang="en-US" sz="2800" dirty="0"/>
            </a:br>
            <a:endParaRPr lang="en-US" sz="2800" dirty="0"/>
          </a:p>
          <a:p>
            <a:pPr>
              <a:buFont typeface="Arial" panose="020B0604020202020204" pitchFamily="34" charset="0"/>
              <a:buChar char="•"/>
            </a:pPr>
            <a:r>
              <a:rPr lang="en-US" sz="2800" dirty="0"/>
              <a:t>RESEA has procedure for transferring participants to Trade</a:t>
            </a:r>
            <a:br>
              <a:rPr lang="en-US" sz="2800" dirty="0"/>
            </a:br>
            <a:endParaRPr lang="en-US" sz="2800" dirty="0"/>
          </a:p>
          <a:p>
            <a:pPr>
              <a:buFont typeface="Arial" panose="020B0604020202020204" pitchFamily="34" charset="0"/>
              <a:buChar char="•"/>
            </a:pPr>
            <a:r>
              <a:rPr lang="en-US" sz="2800" dirty="0"/>
              <a:t>Both programs are included in strategic planning , e.g., State Plans</a:t>
            </a:r>
            <a:br>
              <a:rPr lang="en-US" sz="2800" dirty="0"/>
            </a:br>
            <a:endParaRPr lang="en-US" sz="2800" dirty="0"/>
          </a:p>
          <a:p>
            <a:pPr>
              <a:buFont typeface="Arial" panose="020B0604020202020204" pitchFamily="34" charset="0"/>
              <a:buChar char="•"/>
            </a:pPr>
            <a:r>
              <a:rPr lang="en-US" sz="2800" dirty="0"/>
              <a:t>Cross-Training</a:t>
            </a:r>
            <a:br>
              <a:rPr lang="en-US" sz="2800" dirty="0"/>
            </a:br>
            <a:endParaRPr lang="en-US" sz="2800" dirty="0"/>
          </a:p>
          <a:p>
            <a:pPr>
              <a:buFont typeface="Arial" panose="020B0604020202020204" pitchFamily="34" charset="0"/>
              <a:buChar char="•"/>
            </a:pPr>
            <a:r>
              <a:rPr lang="en-US" sz="2800" dirty="0"/>
              <a:t>Data and funding agreements as needed</a:t>
            </a:r>
          </a:p>
          <a:p>
            <a:endParaRPr lang="en-US" dirty="0"/>
          </a:p>
        </p:txBody>
      </p:sp>
    </p:spTree>
    <p:extLst>
      <p:ext uri="{BB962C8B-B14F-4D97-AF65-F5344CB8AC3E}">
        <p14:creationId xmlns:p14="http://schemas.microsoft.com/office/powerpoint/2010/main" val="25814825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24</a:t>
            </a:fld>
            <a:endParaRPr lang="en-US" dirty="0"/>
          </a:p>
        </p:txBody>
      </p:sp>
      <p:sp>
        <p:nvSpPr>
          <p:cNvPr id="3" name="Title 2"/>
          <p:cNvSpPr>
            <a:spLocks noGrp="1"/>
          </p:cNvSpPr>
          <p:nvPr>
            <p:ph type="title"/>
          </p:nvPr>
        </p:nvSpPr>
        <p:spPr/>
        <p:txBody>
          <a:bodyPr/>
          <a:lstStyle/>
          <a:p>
            <a:r>
              <a:rPr lang="en-US" dirty="0">
                <a:solidFill>
                  <a:schemeClr val="accent6"/>
                </a:solidFill>
              </a:rPr>
              <a:t>Poll Question – TAA Staff</a:t>
            </a:r>
          </a:p>
        </p:txBody>
      </p:sp>
      <p:sp>
        <p:nvSpPr>
          <p:cNvPr id="4" name="Text Placeholder 3"/>
          <p:cNvSpPr>
            <a:spLocks noGrp="1"/>
          </p:cNvSpPr>
          <p:nvPr>
            <p:ph type="body" idx="14"/>
          </p:nvPr>
        </p:nvSpPr>
        <p:spPr/>
        <p:txBody>
          <a:bodyPr/>
          <a:lstStyle/>
          <a:p>
            <a:r>
              <a:rPr lang="en-US" dirty="0"/>
              <a:t>For TAA Staff:</a:t>
            </a:r>
          </a:p>
          <a:p>
            <a:r>
              <a:rPr lang="en-US" dirty="0"/>
              <a:t>At the point of TAA participation, do you have a flag that checks in UI status?</a:t>
            </a:r>
          </a:p>
        </p:txBody>
      </p:sp>
      <p:sp>
        <p:nvSpPr>
          <p:cNvPr id="5" name="Text Placeholder 4"/>
          <p:cNvSpPr>
            <a:spLocks noGrp="1"/>
          </p:cNvSpPr>
          <p:nvPr>
            <p:ph type="body" sz="quarter" idx="13"/>
          </p:nvPr>
        </p:nvSpPr>
        <p:spPr/>
        <p:txBody>
          <a:bodyPr/>
          <a:lstStyle/>
          <a:p>
            <a:r>
              <a:rPr lang="en-US" dirty="0"/>
              <a:t>Please select one answer.</a:t>
            </a:r>
          </a:p>
        </p:txBody>
      </p:sp>
      <p:sp>
        <p:nvSpPr>
          <p:cNvPr id="6" name="Content Placeholder 5"/>
          <p:cNvSpPr>
            <a:spLocks noGrp="1"/>
          </p:cNvSpPr>
          <p:nvPr>
            <p:ph idx="1"/>
          </p:nvPr>
        </p:nvSpPr>
        <p:spPr/>
        <p:txBody>
          <a:bodyPr>
            <a:normAutofit/>
          </a:bodyPr>
          <a:lstStyle/>
          <a:p>
            <a:r>
              <a:rPr lang="en-US" dirty="0"/>
              <a:t>No.  This is completed by another program (e.g. Wagner </a:t>
            </a:r>
            <a:r>
              <a:rPr lang="en-US" dirty="0" err="1"/>
              <a:t>Peyser</a:t>
            </a:r>
            <a:r>
              <a:rPr lang="en-US" dirty="0"/>
              <a:t>)</a:t>
            </a:r>
          </a:p>
          <a:p>
            <a:r>
              <a:rPr lang="en-US" dirty="0"/>
              <a:t>Yes.  We specifically ask about RESEA referral. </a:t>
            </a:r>
          </a:p>
          <a:p>
            <a:r>
              <a:rPr lang="en-US" dirty="0"/>
              <a:t>Not sure</a:t>
            </a:r>
          </a:p>
        </p:txBody>
      </p:sp>
    </p:spTree>
    <p:extLst>
      <p:ext uri="{BB962C8B-B14F-4D97-AF65-F5344CB8AC3E}">
        <p14:creationId xmlns:p14="http://schemas.microsoft.com/office/powerpoint/2010/main" val="10344755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fld id="{158B7785-F6D6-45F8-833E-07BD84680091}" type="slidenum">
              <a:rPr lang="en-US" smtClean="0"/>
              <a:pPr/>
              <a:t>25</a:t>
            </a:fld>
            <a:endParaRPr lang="en-US"/>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Any Questions?</a:t>
            </a:r>
          </a:p>
        </p:txBody>
      </p:sp>
    </p:spTree>
    <p:custDataLst>
      <p:tags r:id="rId1"/>
    </p:custDataLst>
    <p:extLst>
      <p:ext uri="{BB962C8B-B14F-4D97-AF65-F5344CB8AC3E}">
        <p14:creationId xmlns:p14="http://schemas.microsoft.com/office/powerpoint/2010/main" val="28373346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26</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p:txBody>
          <a:bodyPr/>
          <a:lstStyle/>
          <a:p>
            <a:r>
              <a:rPr lang="en-US" dirty="0"/>
              <a:t>Massachusetts Model</a:t>
            </a:r>
          </a:p>
        </p:txBody>
      </p:sp>
      <p:sp>
        <p:nvSpPr>
          <p:cNvPr id="5" name="Text Placeholder 4">
            <a:extLst>
              <a:ext uri="{FF2B5EF4-FFF2-40B4-BE49-F238E27FC236}">
                <a16:creationId xmlns:a16="http://schemas.microsoft.com/office/drawing/2014/main" id="{FD5EED7B-1CC4-483E-BE42-D24C9444940B}"/>
              </a:ext>
            </a:extLst>
          </p:cNvPr>
          <p:cNvSpPr>
            <a:spLocks noGrp="1"/>
          </p:cNvSpPr>
          <p:nvPr>
            <p:ph type="body" idx="1"/>
          </p:nvPr>
        </p:nvSpPr>
        <p:spPr/>
        <p:txBody>
          <a:bodyPr>
            <a:normAutofit fontScale="92500" lnSpcReduction="10000"/>
          </a:bodyPr>
          <a:lstStyle/>
          <a:p>
            <a:pPr algn="ctr">
              <a:lnSpc>
                <a:spcPct val="110000"/>
              </a:lnSpc>
            </a:pPr>
            <a:r>
              <a:rPr lang="en-US" dirty="0"/>
              <a:t>Integration, Cross-training and </a:t>
            </a:r>
          </a:p>
          <a:p>
            <a:pPr algn="ctr">
              <a:lnSpc>
                <a:spcPct val="110000"/>
              </a:lnSpc>
            </a:pPr>
            <a:r>
              <a:rPr lang="en-US" dirty="0"/>
              <a:t>Maximizing Resources</a:t>
            </a:r>
          </a:p>
        </p:txBody>
      </p:sp>
    </p:spTree>
    <p:extLst>
      <p:ext uri="{BB962C8B-B14F-4D97-AF65-F5344CB8AC3E}">
        <p14:creationId xmlns:p14="http://schemas.microsoft.com/office/powerpoint/2010/main" val="31589195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27</a:t>
            </a:fld>
            <a:endParaRPr lang="en-US"/>
          </a:p>
        </p:txBody>
      </p:sp>
      <p:sp>
        <p:nvSpPr>
          <p:cNvPr id="3" name="Title 2"/>
          <p:cNvSpPr>
            <a:spLocks noGrp="1"/>
          </p:cNvSpPr>
          <p:nvPr>
            <p:ph type="title"/>
          </p:nvPr>
        </p:nvSpPr>
        <p:spPr/>
        <p:txBody>
          <a:bodyPr/>
          <a:lstStyle/>
          <a:p>
            <a:r>
              <a:rPr lang="en-US" dirty="0"/>
              <a:t>Massachusetts RESEA Data</a:t>
            </a:r>
          </a:p>
        </p:txBody>
      </p:sp>
      <p:sp>
        <p:nvSpPr>
          <p:cNvPr id="4" name="Content Placeholder 3"/>
          <p:cNvSpPr>
            <a:spLocks noGrp="1"/>
          </p:cNvSpPr>
          <p:nvPr>
            <p:ph idx="1"/>
          </p:nvPr>
        </p:nvSpPr>
        <p:spPr/>
        <p:txBody>
          <a:bodyPr/>
          <a:lstStyle/>
          <a:p>
            <a:pPr>
              <a:buFont typeface="Arial" panose="020B0604020202020204" pitchFamily="34" charset="0"/>
              <a:buChar char="•"/>
            </a:pPr>
            <a:r>
              <a:rPr lang="en-US" dirty="0"/>
              <a:t>Massachusetts has the 3rd highest level of current participants with the client referred by RESEA (PIRL 401 = 1)</a:t>
            </a:r>
          </a:p>
          <a:p>
            <a:pPr lvl="1">
              <a:buFont typeface="Arial" panose="020B0604020202020204" pitchFamily="34" charset="0"/>
              <a:buChar char="•"/>
            </a:pPr>
            <a:r>
              <a:rPr lang="en-US" dirty="0"/>
              <a:t>Nation – 11.4%</a:t>
            </a:r>
          </a:p>
          <a:p>
            <a:pPr lvl="1">
              <a:buFont typeface="Arial" panose="020B0604020202020204" pitchFamily="34" charset="0"/>
              <a:buChar char="•"/>
            </a:pPr>
            <a:r>
              <a:rPr lang="en-US" dirty="0"/>
              <a:t>Massachusetts – 36.8%</a:t>
            </a:r>
          </a:p>
          <a:p>
            <a:pPr lvl="1"/>
            <a:endParaRPr lang="en-US" dirty="0"/>
          </a:p>
          <a:p>
            <a:pPr lvl="1"/>
            <a:endParaRPr lang="en-US" dirty="0"/>
          </a:p>
          <a:p>
            <a:pPr marL="457200" lvl="1" indent="0">
              <a:buNone/>
            </a:pPr>
            <a:r>
              <a:rPr lang="en-US" sz="1600" dirty="0"/>
              <a:t>PIRL Data: 10/1/2020-9/30/2021, as of 10/18/2021</a:t>
            </a:r>
            <a:endParaRPr lang="en-US" dirty="0"/>
          </a:p>
        </p:txBody>
      </p:sp>
    </p:spTree>
    <p:extLst>
      <p:ext uri="{BB962C8B-B14F-4D97-AF65-F5344CB8AC3E}">
        <p14:creationId xmlns:p14="http://schemas.microsoft.com/office/powerpoint/2010/main" val="32122677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28</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Massachusetts’ Model	</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nvPr>
        </p:nvSpPr>
        <p:spPr/>
        <p:txBody>
          <a:bodyPr/>
          <a:lstStyle/>
          <a:p>
            <a:r>
              <a:rPr lang="en-US" dirty="0"/>
              <a:t>Customer Flow for All Customers</a:t>
            </a:r>
          </a:p>
        </p:txBody>
      </p:sp>
      <p:sp>
        <p:nvSpPr>
          <p:cNvPr id="10" name="AutoShape 3" descr="data:image/png;base64,%20iVBORw0KGgoAAAANSUhEUgAAAEoAAABLCAMAAADgUuHmAAAAAXNSR0IArs4c6QAAAARnQU1BAACxjwv8YQUAAADtUExURQAAAACA/wBVqgCZzACf3yCAvxycxhWq1R+ZzB+Z1hOXxhSWyxWh0Bqczxqd0BmYzhiWzhiazhOYzhqj1hWdzhWbzxqczRij2BebzRaYzRabyhqm2xid0xmbzRmd0Rmf0Rme0Rme0xmc0Bif0xmbzBiZzRebzRif1Rie0xig1Rif1Bih2BeazRik2hif0hiczxid0hed0Bec0Bec0Rii1hmj2Bmj2Bmm3Bii1hedzxig1Bme0Rif0xmk2Rqp4Rig1Big1Ree0Rig1Bih1Bie0hid0Bif0hif0xih1hmg1Bmh1hmm2xmn3Rmp4Bmq4VQEFQAAAABGdFJOUwACAwUICBIYGRkbJzE7PD4/P0NFSUpNVldcXGpzenp6e3t8ipueo6ipqaqxtL/AwcHS1Nbm6+zu8PH09/n5+fr6+/v7/f4KNTrqAAAACXBIWXMAAA7DAAAOwwHHb6hkAAAAqklEQVRYR+3MRQ4CQQBE0cGdwd0Gd3d3h/sfh4T0lqaS2dbbVVL5Sro9v17OEsflYtiIm5X/YoVavfpbpdqdnd6TskPcdQn0dq9xyS6WHoZQnykQUzimcEzhmMIxhWMKxxSOKRxTOKZwTOGYwjGFYwrHFI4p3Dc1KlrF1MMYHuye02bE41V/8vndNpP4y6id1eN+228ktod1KyHuMhZXNJXP5iQ0LZMMOpUPrCV2/+KGwDEAAAAASUVORK5CYII="/>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2" descr="data:image/png;base64,%20iVBORw0KGgoAAAANSUhEUgAAAEkAAABVCAMAAAAyuTkOAAAAAXNSR0IArs4c6QAAAARnQU1BAACxjwv8YQUAAAD8UExURQAAAAD//////wBVqiSS2yS22wCAvwCfvyCfvyCf3xGZzBqeyhag0xqd2BqXzxiZzBih0BaZzBiazhqe0hmYyhmayxiZyRiczxqXyxid0hmf0hic0Rif1Bea0Bid0Rmc0Rmdzxmezxad0hid0Baczxeb0BeazhabzRqb0Bii1hmg1hebzhee0xebzRie0Rie0Rid0Rid0Rmf0xmi1hqj2hmd0Rie0Rij2Bik2Bid0Bie0Bed0Bef0xid0Ridzxic0Bie0hie0Rif0xie0Rie0hig0xqn3Rif0xik2hmg1Rmh1hmi2Bmj2Bmk2Bmm3Bmm3Rmm3hql2xqm3Bqq4mTBWEcAAABHdFJOUwABAQMHBwgICAgPHSMnO0FBRklPUlNVVVhgZWpqbXV5ent9go6Sk5SUnaOlu8fLzM3O2Njc4OXm5u3u7+/19vj4+vr7+/v+eGqtygAAAAlwSFlzAAAOwwAADsMBx2+oZAAAAMpJREFUWEftzMdSAkEAhOFdRJAlSFQykoNEQXKQICACgrz/u3BgrjN01V77u3VV16/dY/GUPidf86Xc6nvRLz+Lu5xuFMfbzaz7odLuVPziL6cbhdHh2AxbHx0KtgdxV9CN/PBwrAfFNOFWaoTENIElDEsYljAsYVjCsIRhCcMShiUMSxiWMCxhWMKwhGEJwxKGJQxLGJZA9twALLlfk5m01FsqW5vu/lov4q3y3rucznL/59+f/brqE28VpzeSiCnFowHXk3hLadoVH5KN7NpMrkAAAAAASUVORK5CYII="/>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6" descr="data:image/png;base64,%20iVBORw0KGgoAAAANSUhEUgAAAEoAAABLCAMAAADgUuHmAAAAAXNSR0IArs4c6QAAAARnQU1BAACxjwv8YQUAAADtUExURQAAAACA/wBVqgCZzACf3yCAvxycxhWq1R+ZzB+Z1hOXxhSWyxWh0Bqczxqd0BmYzhiWzhiazhOYzhqj1hWdzhWbzxqczRij2BebzRaYzRabyhqm2xid0xmbzRmd0Rmf0Rme0Rme0xmc0Bif0xmbzBiZzRebzRif1Rie0xig1Rif1Bih2BeazRik2hif0hiczxid0hed0Bec0Bec0Rii1hmj2Bmj2Bmm3Bii1hedzxig1Bme0Rif0xmk2Rqp4Rig1Big1Ree0Rig1Bih1Bie0hid0Bif0hif0xih1hmg1Bmh1hmm2xmn3Rmp4Bmq4VQEFQAAAABGdFJOUwACAwUICBIYGRkbJzE7PD4/P0NFSUpNVldcXGpzenp6e3t8ipueo6ipqaqxtL/AwcHS1Nbm6+zu8PH09/n5+fr6+/v7/f4KNTrqAAAACXBIWXMAAA7DAAAOwwHHb6hkAAAAqklEQVRYR+3MRQ4CQQBE0cGdwd0Gd3d3h/sfh4T0lqaS2dbbVVL5Sro9v17OEsflYtiIm5X/YoVavfpbpdqdnd6TskPcdQn0dq9xyS6WHoZQnykQUzimcEzhmMIxhWMKxxSOKRxTOKZwTOGYwjGFYwrHFI4p3Dc1KlrF1MMYHuye02bE41V/8vndNpP4y6id1eN+228ktod1KyHuMhZXNJXP5iQ0LZMMOpUPrCV2/+KGwDEAAAAASUVORK5CYII="/>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5" descr="data:image/png;base64,%20iVBORw0KGgoAAAANSUhEUgAAAEkAAABVCAMAAAAyuTkOAAAAAXNSR0IArs4c6QAAAARnQU1BAACxjwv8YQUAAAD8UExURQAAAAD//////wBVqiSS2yS22wCAvwCfvyCfvyCf3xGZzBqeyhag0xqd2BqXzxiZzBih0BaZzBiazhqe0hmYyhmayxiZyRiczxqXyxid0hmf0hic0Rif1Bea0Bid0Rmc0Rmdzxmezxad0hid0Baczxeb0BeazhabzRqb0Bii1hmg1hebzhee0xebzRie0Rie0Rid0Rid0Rmf0xmi1hqj2hmd0Rie0Rij2Bik2Bid0Bie0Bed0Bef0xid0Ridzxic0Bie0hie0Rif0xie0Rie0hig0xqn3Rif0xik2hmg1Rmh1hmi2Bmj2Bmk2Bmm3Bmm3Rmm3hql2xqm3Bqq4mTBWEcAAABHdFJOUwABAQMHBwgICAgPHSMnO0FBRklPUlNVVVhgZWpqbXV5ent9go6Sk5SUnaOlu8fLzM3O2Njc4OXm5u3u7+/19vj4+vr7+/v+eGqtygAAAAlwSFlzAAAOwwAADsMBx2+oZAAAAMpJREFUWEftzMdSAkEAhOFdRJAlSFQykoNEQXKQICACgrz/u3BgrjN01V77u3VV16/dY/GUPidf86Xc6nvRLz+Lu5xuFMfbzaz7odLuVPziL6cbhdHh2AxbHx0KtgdxV9CN/PBwrAfFNOFWaoTENIElDEsYljAsYVjCsIRhCcMShiUMSxiWMCxhWMKwhGEJwxKGJQxLGJZA9twALLlfk5m01FsqW5vu/lov4q3y3rucznL/59+f/brqE28VpzeSiCnFowHXk3hLadoVH5KN7NpMrkAAAAAASUVORK5CYII="/>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ectangle 13"/>
          <p:cNvSpPr/>
          <p:nvPr/>
        </p:nvSpPr>
        <p:spPr>
          <a:xfrm>
            <a:off x="5977217" y="3244334"/>
            <a:ext cx="237566" cy="369332"/>
          </a:xfrm>
          <a:prstGeom prst="rect">
            <a:avLst/>
          </a:prstGeom>
        </p:spPr>
        <p:txBody>
          <a:bodyPr wrap="none">
            <a:spAutoFit/>
          </a:bodyPr>
          <a:lstStyle/>
          <a:p>
            <a:r>
              <a:rPr lang="en-US" dirty="0"/>
              <a:t> </a:t>
            </a:r>
          </a:p>
        </p:txBody>
      </p:sp>
      <p:pic>
        <p:nvPicPr>
          <p:cNvPr id="1034" name="Picture 10" descr="https://gbc-powerpoint.officeapps.live.com/pods/GetClipboardImage.ashx?Id=96539782-6d47-4f76-8caa-84ad419deba4&amp;DC=GB1&amp;pkey=0169999b-552c-4843-a71b-f2a168179676&amp;wdwaccluster=GB1"/>
          <p:cNvPicPr>
            <a:picLocks noChangeAspect="1" noChangeArrowheads="1"/>
          </p:cNvPicPr>
          <p:nvPr/>
        </p:nvPicPr>
        <p:blipFill rotWithShape="1">
          <a:blip r:embed="rId3">
            <a:extLst>
              <a:ext uri="{28A0092B-C50C-407E-A947-70E740481C1C}">
                <a14:useLocalDpi xmlns:a14="http://schemas.microsoft.com/office/drawing/2010/main" val="0"/>
              </a:ext>
            </a:extLst>
          </a:blip>
          <a:srcRect l="1767" t="19495" r="1424" b="11425"/>
          <a:stretch/>
        </p:blipFill>
        <p:spPr bwMode="auto">
          <a:xfrm>
            <a:off x="805866" y="1803284"/>
            <a:ext cx="10515600" cy="473562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462020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29</a:t>
            </a:fld>
            <a:endParaRPr lang="en-US"/>
          </a:p>
        </p:txBody>
      </p:sp>
      <p:sp>
        <p:nvSpPr>
          <p:cNvPr id="3" name="Title 2"/>
          <p:cNvSpPr>
            <a:spLocks noGrp="1"/>
          </p:cNvSpPr>
          <p:nvPr>
            <p:ph type="title"/>
          </p:nvPr>
        </p:nvSpPr>
        <p:spPr/>
        <p:txBody>
          <a:bodyPr/>
          <a:lstStyle/>
          <a:p>
            <a:r>
              <a:rPr lang="en-US" dirty="0"/>
              <a:t>Massachusetts’ Model</a:t>
            </a:r>
          </a:p>
        </p:txBody>
      </p:sp>
      <p:sp>
        <p:nvSpPr>
          <p:cNvPr id="4" name="Text Placeholder 3"/>
          <p:cNvSpPr>
            <a:spLocks noGrp="1"/>
          </p:cNvSpPr>
          <p:nvPr>
            <p:ph type="body" idx="1"/>
          </p:nvPr>
        </p:nvSpPr>
        <p:spPr/>
        <p:txBody>
          <a:bodyPr/>
          <a:lstStyle/>
          <a:p>
            <a:r>
              <a:rPr lang="en-US" dirty="0"/>
              <a:t>Key Components of the RESEA Program </a:t>
            </a:r>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667077866"/>
              </p:ext>
            </p:extLst>
          </p:nvPr>
        </p:nvGraphicFramePr>
        <p:xfrm>
          <a:off x="839788" y="2098622"/>
          <a:ext cx="10515600" cy="4206240"/>
        </p:xfrm>
        <a:graphic>
          <a:graphicData uri="http://schemas.openxmlformats.org/drawingml/2006/table">
            <a:tbl>
              <a:tblPr firstRow="1" bandRow="1">
                <a:tableStyleId>{5C22544A-7EE6-4342-B048-85BDC9FD1C3A}</a:tableStyleId>
              </a:tblPr>
              <a:tblGrid>
                <a:gridCol w="2368107">
                  <a:extLst>
                    <a:ext uri="{9D8B030D-6E8A-4147-A177-3AD203B41FA5}">
                      <a16:colId xmlns:a16="http://schemas.microsoft.com/office/drawing/2014/main" val="4053408193"/>
                    </a:ext>
                  </a:extLst>
                </a:gridCol>
                <a:gridCol w="8147493">
                  <a:extLst>
                    <a:ext uri="{9D8B030D-6E8A-4147-A177-3AD203B41FA5}">
                      <a16:colId xmlns:a16="http://schemas.microsoft.com/office/drawing/2014/main" val="1786237577"/>
                    </a:ext>
                  </a:extLst>
                </a:gridCol>
              </a:tblGrid>
              <a:tr h="316098">
                <a:tc>
                  <a:txBody>
                    <a:bodyPr/>
                    <a:lstStyle/>
                    <a:p>
                      <a:r>
                        <a:rPr lang="en-US" dirty="0"/>
                        <a:t>Element</a:t>
                      </a:r>
                    </a:p>
                  </a:txBody>
                  <a:tcPr/>
                </a:tc>
                <a:tc>
                  <a:txBody>
                    <a:bodyPr/>
                    <a:lstStyle/>
                    <a:p>
                      <a:r>
                        <a:rPr lang="en-US" dirty="0"/>
                        <a:t>RESEA</a:t>
                      </a:r>
                    </a:p>
                  </a:txBody>
                  <a:tcPr/>
                </a:tc>
                <a:extLst>
                  <a:ext uri="{0D108BD9-81ED-4DB2-BD59-A6C34878D82A}">
                    <a16:rowId xmlns:a16="http://schemas.microsoft.com/office/drawing/2014/main" val="1720359979"/>
                  </a:ext>
                </a:extLst>
              </a:tr>
              <a:tr h="316098">
                <a:tc>
                  <a:txBody>
                    <a:bodyPr/>
                    <a:lstStyle/>
                    <a:p>
                      <a:r>
                        <a:rPr lang="en-US" dirty="0"/>
                        <a:t>Enrollment</a:t>
                      </a:r>
                      <a:r>
                        <a:rPr lang="en-US" baseline="0" dirty="0"/>
                        <a:t> </a:t>
                      </a:r>
                      <a:endParaRPr lang="en-US" dirty="0"/>
                    </a:p>
                  </a:txBody>
                  <a:tcPr/>
                </a:tc>
                <a:tc>
                  <a:txBody>
                    <a:bodyPr/>
                    <a:lstStyle/>
                    <a:p>
                      <a:pPr marL="285750" indent="-285750">
                        <a:buFont typeface="Arial" panose="020B0604020202020204" pitchFamily="34" charset="0"/>
                        <a:buChar char="•"/>
                      </a:pPr>
                      <a:r>
                        <a:rPr lang="en-US" dirty="0"/>
                        <a:t>RESEA enrollment</a:t>
                      </a:r>
                      <a:r>
                        <a:rPr lang="en-US" baseline="0" dirty="0"/>
                        <a:t> up to 2,000 weekly at the time of first UI payment</a:t>
                      </a:r>
                      <a:endParaRPr lang="en-US" dirty="0"/>
                    </a:p>
                  </a:txBody>
                  <a:tcPr/>
                </a:tc>
                <a:extLst>
                  <a:ext uri="{0D108BD9-81ED-4DB2-BD59-A6C34878D82A}">
                    <a16:rowId xmlns:a16="http://schemas.microsoft.com/office/drawing/2014/main" val="2995497919"/>
                  </a:ext>
                </a:extLst>
              </a:tr>
              <a:tr h="316098">
                <a:tc>
                  <a:txBody>
                    <a:bodyPr/>
                    <a:lstStyle/>
                    <a:p>
                      <a:r>
                        <a:rPr lang="en-US" dirty="0"/>
                        <a:t>Notification</a:t>
                      </a:r>
                      <a:r>
                        <a:rPr lang="en-US" baseline="0" dirty="0"/>
                        <a:t> Letters</a:t>
                      </a:r>
                      <a:endParaRPr lang="en-US" dirty="0"/>
                    </a:p>
                  </a:txBody>
                  <a:tcPr/>
                </a:tc>
                <a:tc>
                  <a:txBody>
                    <a:bodyPr/>
                    <a:lstStyle/>
                    <a:p>
                      <a:pPr marL="285750" indent="-285750">
                        <a:buFont typeface="Arial" panose="020B0604020202020204" pitchFamily="34" charset="0"/>
                        <a:buChar char="•"/>
                      </a:pPr>
                      <a:r>
                        <a:rPr lang="en-US" dirty="0"/>
                        <a:t>Customers are sent notification</a:t>
                      </a:r>
                      <a:r>
                        <a:rPr lang="en-US" baseline="0" dirty="0"/>
                        <a:t> letters from DUA at the time of enrollment </a:t>
                      </a:r>
                      <a:endParaRPr lang="en-US" dirty="0"/>
                    </a:p>
                  </a:txBody>
                  <a:tcPr/>
                </a:tc>
                <a:extLst>
                  <a:ext uri="{0D108BD9-81ED-4DB2-BD59-A6C34878D82A}">
                    <a16:rowId xmlns:a16="http://schemas.microsoft.com/office/drawing/2014/main" val="1268127935"/>
                  </a:ext>
                </a:extLst>
              </a:tr>
              <a:tr h="316098">
                <a:tc>
                  <a:txBody>
                    <a:bodyPr/>
                    <a:lstStyle/>
                    <a:p>
                      <a:r>
                        <a:rPr lang="en-US" dirty="0"/>
                        <a:t>Welcome Letters</a:t>
                      </a:r>
                    </a:p>
                  </a:txBody>
                  <a:tcPr/>
                </a:tc>
                <a:tc>
                  <a:txBody>
                    <a:bodyPr/>
                    <a:lstStyle/>
                    <a:p>
                      <a:pPr marL="285750" indent="-285750">
                        <a:buFont typeface="Arial" panose="020B0604020202020204" pitchFamily="34" charset="0"/>
                        <a:buChar char="•"/>
                      </a:pPr>
                      <a:r>
                        <a:rPr lang="en-US" dirty="0"/>
                        <a:t>Customers are sent welcome emails from DDCS</a:t>
                      </a:r>
                      <a:r>
                        <a:rPr lang="en-US" baseline="0" dirty="0"/>
                        <a:t> on the Tuesday after enrollment welcoming them into </a:t>
                      </a:r>
                      <a:r>
                        <a:rPr lang="en-US" baseline="0" dirty="0" err="1"/>
                        <a:t>MassHire</a:t>
                      </a:r>
                      <a:r>
                        <a:rPr lang="en-US" baseline="0" dirty="0"/>
                        <a:t> Career Center system</a:t>
                      </a:r>
                      <a:endParaRPr lang="en-US" dirty="0"/>
                    </a:p>
                  </a:txBody>
                  <a:tcPr/>
                </a:tc>
                <a:extLst>
                  <a:ext uri="{0D108BD9-81ED-4DB2-BD59-A6C34878D82A}">
                    <a16:rowId xmlns:a16="http://schemas.microsoft.com/office/drawing/2014/main" val="1743037119"/>
                  </a:ext>
                </a:extLst>
              </a:tr>
              <a:tr h="316098">
                <a:tc>
                  <a:txBody>
                    <a:bodyPr/>
                    <a:lstStyle/>
                    <a:p>
                      <a:r>
                        <a:rPr lang="en-US" dirty="0"/>
                        <a:t>Mandatory</a:t>
                      </a:r>
                      <a:r>
                        <a:rPr lang="en-US" baseline="0" dirty="0"/>
                        <a:t> Attendance at a Career Center Seminar (CCS) and initial RESEA </a:t>
                      </a:r>
                      <a:endParaRPr lang="en-US" dirty="0"/>
                    </a:p>
                  </a:txBody>
                  <a:tcPr/>
                </a:tc>
                <a:tc>
                  <a:txBody>
                    <a:bodyPr/>
                    <a:lstStyle/>
                    <a:p>
                      <a:pPr marL="285750" indent="-285750">
                        <a:buFont typeface="Arial" panose="020B0604020202020204" pitchFamily="34" charset="0"/>
                        <a:buChar char="•"/>
                      </a:pPr>
                      <a:r>
                        <a:rPr lang="en-US" dirty="0"/>
                        <a:t>Must attend CCS and complete the initial RESEA by week 3 after enrollment</a:t>
                      </a:r>
                    </a:p>
                    <a:p>
                      <a:pPr marL="285750" indent="-285750">
                        <a:buFont typeface="Arial" panose="020B0604020202020204" pitchFamily="34" charset="0"/>
                        <a:buChar char="•"/>
                      </a:pPr>
                      <a:r>
                        <a:rPr lang="en-US" dirty="0"/>
                        <a:t>May be rescheduled additional week up to week 4 with good cause</a:t>
                      </a:r>
                      <a:r>
                        <a:rPr lang="en-US" baseline="0" dirty="0"/>
                        <a:t> if requested prior to “must attend by date” (in week 3)</a:t>
                      </a:r>
                      <a:endParaRPr lang="en-US" dirty="0"/>
                    </a:p>
                  </a:txBody>
                  <a:tcPr/>
                </a:tc>
                <a:extLst>
                  <a:ext uri="{0D108BD9-81ED-4DB2-BD59-A6C34878D82A}">
                    <a16:rowId xmlns:a16="http://schemas.microsoft.com/office/drawing/2014/main" val="1584940087"/>
                  </a:ext>
                </a:extLst>
              </a:tr>
              <a:tr h="316098">
                <a:tc>
                  <a:txBody>
                    <a:bodyPr/>
                    <a:lstStyle/>
                    <a:p>
                      <a:r>
                        <a:rPr lang="en-US" dirty="0"/>
                        <a:t>Handling 60-Dayers</a:t>
                      </a:r>
                    </a:p>
                  </a:txBody>
                  <a:tcPr/>
                </a:tc>
                <a:tc>
                  <a:txBody>
                    <a:bodyPr/>
                    <a:lstStyle/>
                    <a:p>
                      <a:pPr marL="285750" indent="-285750">
                        <a:buFont typeface="Arial" panose="020B0604020202020204" pitchFamily="34" charset="0"/>
                        <a:buChar char="•"/>
                      </a:pPr>
                      <a:r>
                        <a:rPr lang="en-US" dirty="0"/>
                        <a:t>Waived</a:t>
                      </a:r>
                      <a:r>
                        <a:rPr lang="en-US" baseline="0" dirty="0"/>
                        <a:t> from CCS if they attended in the last 60 days</a:t>
                      </a:r>
                    </a:p>
                    <a:p>
                      <a:pPr marL="285750" indent="-285750">
                        <a:buFont typeface="Arial" panose="020B0604020202020204" pitchFamily="34" charset="0"/>
                        <a:buChar char="•"/>
                      </a:pPr>
                      <a:r>
                        <a:rPr lang="en-US" baseline="0" dirty="0"/>
                        <a:t>Must return to complete initial RESEA and RESEA Review </a:t>
                      </a:r>
                      <a:endParaRPr lang="en-US" dirty="0"/>
                    </a:p>
                  </a:txBody>
                  <a:tcPr/>
                </a:tc>
                <a:extLst>
                  <a:ext uri="{0D108BD9-81ED-4DB2-BD59-A6C34878D82A}">
                    <a16:rowId xmlns:a16="http://schemas.microsoft.com/office/drawing/2014/main" val="2671001497"/>
                  </a:ext>
                </a:extLst>
              </a:tr>
              <a:tr h="316098">
                <a:tc>
                  <a:txBody>
                    <a:bodyPr/>
                    <a:lstStyle/>
                    <a:p>
                      <a:r>
                        <a:rPr lang="en-US" dirty="0"/>
                        <a:t>Reminder Emails</a:t>
                      </a:r>
                      <a:r>
                        <a:rPr lang="en-US" baseline="0" dirty="0"/>
                        <a:t> and Calls</a:t>
                      </a:r>
                      <a:endParaRPr lang="en-US" dirty="0"/>
                    </a:p>
                  </a:txBody>
                  <a:tcPr/>
                </a:tc>
                <a:tc>
                  <a:txBody>
                    <a:bodyPr/>
                    <a:lstStyle/>
                    <a:p>
                      <a:pPr marL="285750" indent="-285750">
                        <a:buFont typeface="Arial" panose="020B0604020202020204" pitchFamily="34" charset="0"/>
                        <a:buChar char="•"/>
                      </a:pPr>
                      <a:r>
                        <a:rPr lang="en-US" dirty="0"/>
                        <a:t>Reminder emails are sent to those that have not </a:t>
                      </a:r>
                      <a:r>
                        <a:rPr lang="en-US" dirty="0" err="1"/>
                        <a:t>attined</a:t>
                      </a:r>
                      <a:r>
                        <a:rPr lang="en-US" dirty="0"/>
                        <a:t> 1 week prior to deadlines and calls are made by local MCCs</a:t>
                      </a:r>
                    </a:p>
                  </a:txBody>
                  <a:tcPr/>
                </a:tc>
                <a:extLst>
                  <a:ext uri="{0D108BD9-81ED-4DB2-BD59-A6C34878D82A}">
                    <a16:rowId xmlns:a16="http://schemas.microsoft.com/office/drawing/2014/main" val="2827936935"/>
                  </a:ext>
                </a:extLst>
              </a:tr>
            </a:tbl>
          </a:graphicData>
        </a:graphic>
      </p:graphicFrame>
    </p:spTree>
    <p:extLst>
      <p:ext uri="{BB962C8B-B14F-4D97-AF65-F5344CB8AC3E}">
        <p14:creationId xmlns:p14="http://schemas.microsoft.com/office/powerpoint/2010/main" val="4193687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6F5827-80B0-4A41-9EDA-E768A3E2AE63}"/>
              </a:ext>
            </a:extLst>
          </p:cNvPr>
          <p:cNvSpPr>
            <a:spLocks noGrp="1"/>
          </p:cNvSpPr>
          <p:nvPr>
            <p:ph type="sldNum" sz="quarter" idx="12"/>
          </p:nvPr>
        </p:nvSpPr>
        <p:spPr/>
        <p:txBody>
          <a:bodyPr/>
          <a:lstStyle/>
          <a:p>
            <a:fld id="{158B7785-F6D6-45F8-833E-07BD84680091}" type="slidenum">
              <a:rPr lang="en-US" smtClean="0"/>
              <a:pPr/>
              <a:t>3</a:t>
            </a:fld>
            <a:endParaRPr lang="en-US"/>
          </a:p>
        </p:txBody>
      </p:sp>
      <p:sp>
        <p:nvSpPr>
          <p:cNvPr id="8" name="Title 7">
            <a:extLst>
              <a:ext uri="{FF2B5EF4-FFF2-40B4-BE49-F238E27FC236}">
                <a16:creationId xmlns:a16="http://schemas.microsoft.com/office/drawing/2014/main" id="{A0DF715D-E369-4178-8CA1-81684719C47D}"/>
              </a:ext>
            </a:extLst>
          </p:cNvPr>
          <p:cNvSpPr>
            <a:spLocks noGrp="1"/>
          </p:cNvSpPr>
          <p:nvPr>
            <p:ph type="title"/>
          </p:nvPr>
        </p:nvSpPr>
        <p:spPr/>
        <p:txBody>
          <a:bodyPr/>
          <a:lstStyle/>
          <a:p>
            <a:r>
              <a:rPr lang="en-US" dirty="0"/>
              <a:t>Today’s Moderator</a:t>
            </a:r>
          </a:p>
        </p:txBody>
      </p:sp>
      <p:sp>
        <p:nvSpPr>
          <p:cNvPr id="9" name="Content Placeholder 8">
            <a:extLst>
              <a:ext uri="{FF2B5EF4-FFF2-40B4-BE49-F238E27FC236}">
                <a16:creationId xmlns:a16="http://schemas.microsoft.com/office/drawing/2014/main" id="{D9A418EB-75AD-44C6-8706-B14F9390C784}"/>
              </a:ext>
            </a:extLst>
          </p:cNvPr>
          <p:cNvSpPr>
            <a:spLocks noGrp="1"/>
          </p:cNvSpPr>
          <p:nvPr>
            <p:ph idx="1"/>
          </p:nvPr>
        </p:nvSpPr>
        <p:spPr/>
        <p:txBody>
          <a:bodyPr/>
          <a:lstStyle/>
          <a:p>
            <a:r>
              <a:rPr lang="en-US" dirty="0"/>
              <a:t>Timothy Theberge</a:t>
            </a:r>
          </a:p>
          <a:p>
            <a:pPr lvl="1"/>
            <a:r>
              <a:rPr lang="en-US" dirty="0"/>
              <a:t>Senior Policy Analyst</a:t>
            </a:r>
          </a:p>
          <a:p>
            <a:pPr lvl="2"/>
            <a:r>
              <a:rPr lang="en-US" dirty="0"/>
              <a:t>OTAA, U.S. DOLETA</a:t>
            </a:r>
          </a:p>
        </p:txBody>
      </p:sp>
      <p:pic>
        <p:nvPicPr>
          <p:cNvPr id="7" name="Picture Placeholder 1"/>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565" b="565"/>
          <a:stretch>
            <a:fillRect/>
          </a:stretch>
        </p:blipFill>
        <p:spPr/>
      </p:pic>
    </p:spTree>
    <p:custDataLst>
      <p:tags r:id="rId1"/>
    </p:custDataLst>
    <p:extLst>
      <p:ext uri="{BB962C8B-B14F-4D97-AF65-F5344CB8AC3E}">
        <p14:creationId xmlns:p14="http://schemas.microsoft.com/office/powerpoint/2010/main" val="4049306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30</a:t>
            </a:fld>
            <a:endParaRPr lang="en-US"/>
          </a:p>
        </p:txBody>
      </p:sp>
      <p:sp>
        <p:nvSpPr>
          <p:cNvPr id="3" name="Title 2"/>
          <p:cNvSpPr>
            <a:spLocks noGrp="1"/>
          </p:cNvSpPr>
          <p:nvPr>
            <p:ph type="title"/>
          </p:nvPr>
        </p:nvSpPr>
        <p:spPr/>
        <p:txBody>
          <a:bodyPr/>
          <a:lstStyle/>
          <a:p>
            <a:r>
              <a:rPr lang="en-US" dirty="0"/>
              <a:t>Massachusetts’ Model</a:t>
            </a:r>
          </a:p>
        </p:txBody>
      </p:sp>
      <p:sp>
        <p:nvSpPr>
          <p:cNvPr id="4" name="Text Placeholder 3"/>
          <p:cNvSpPr>
            <a:spLocks noGrp="1"/>
          </p:cNvSpPr>
          <p:nvPr>
            <p:ph type="body" idx="1"/>
          </p:nvPr>
        </p:nvSpPr>
        <p:spPr/>
        <p:txBody>
          <a:bodyPr/>
          <a:lstStyle/>
          <a:p>
            <a:r>
              <a:rPr lang="en-US" dirty="0"/>
              <a:t>Key Components of the RESEA Program </a:t>
            </a:r>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4094939564"/>
              </p:ext>
            </p:extLst>
          </p:nvPr>
        </p:nvGraphicFramePr>
        <p:xfrm>
          <a:off x="839788" y="2098622"/>
          <a:ext cx="10515600" cy="2834640"/>
        </p:xfrm>
        <a:graphic>
          <a:graphicData uri="http://schemas.openxmlformats.org/drawingml/2006/table">
            <a:tbl>
              <a:tblPr firstRow="1" bandRow="1">
                <a:tableStyleId>{5C22544A-7EE6-4342-B048-85BDC9FD1C3A}</a:tableStyleId>
              </a:tblPr>
              <a:tblGrid>
                <a:gridCol w="2368107">
                  <a:extLst>
                    <a:ext uri="{9D8B030D-6E8A-4147-A177-3AD203B41FA5}">
                      <a16:colId xmlns:a16="http://schemas.microsoft.com/office/drawing/2014/main" val="4053408193"/>
                    </a:ext>
                  </a:extLst>
                </a:gridCol>
                <a:gridCol w="8147493">
                  <a:extLst>
                    <a:ext uri="{9D8B030D-6E8A-4147-A177-3AD203B41FA5}">
                      <a16:colId xmlns:a16="http://schemas.microsoft.com/office/drawing/2014/main" val="1786237577"/>
                    </a:ext>
                  </a:extLst>
                </a:gridCol>
              </a:tblGrid>
              <a:tr h="316098">
                <a:tc>
                  <a:txBody>
                    <a:bodyPr/>
                    <a:lstStyle/>
                    <a:p>
                      <a:r>
                        <a:rPr lang="en-US" dirty="0"/>
                        <a:t>Element</a:t>
                      </a:r>
                    </a:p>
                  </a:txBody>
                  <a:tcPr/>
                </a:tc>
                <a:tc>
                  <a:txBody>
                    <a:bodyPr/>
                    <a:lstStyle/>
                    <a:p>
                      <a:r>
                        <a:rPr lang="en-US" dirty="0"/>
                        <a:t>RESEA</a:t>
                      </a:r>
                    </a:p>
                  </a:txBody>
                  <a:tcPr/>
                </a:tc>
                <a:extLst>
                  <a:ext uri="{0D108BD9-81ED-4DB2-BD59-A6C34878D82A}">
                    <a16:rowId xmlns:a16="http://schemas.microsoft.com/office/drawing/2014/main" val="1720359979"/>
                  </a:ext>
                </a:extLst>
              </a:tr>
              <a:tr h="316098">
                <a:tc>
                  <a:txBody>
                    <a:bodyPr/>
                    <a:lstStyle/>
                    <a:p>
                      <a:r>
                        <a:rPr lang="en-US" dirty="0"/>
                        <a:t>Referral to Appropriate</a:t>
                      </a:r>
                      <a:r>
                        <a:rPr lang="en-US" baseline="0" dirty="0"/>
                        <a:t> Reemployment Services </a:t>
                      </a:r>
                      <a:endParaRPr lang="en-US" dirty="0"/>
                    </a:p>
                  </a:txBody>
                  <a:tcPr/>
                </a:tc>
                <a:tc>
                  <a:txBody>
                    <a:bodyPr/>
                    <a:lstStyle/>
                    <a:p>
                      <a:pPr marL="285750" indent="-285750">
                        <a:buFont typeface="Arial" panose="020B0604020202020204" pitchFamily="34" charset="0"/>
                        <a:buChar char="•"/>
                      </a:pPr>
                      <a:r>
                        <a:rPr lang="en-US" dirty="0"/>
                        <a:t>Must attend prior to RESEA Review </a:t>
                      </a:r>
                    </a:p>
                  </a:txBody>
                  <a:tcPr/>
                </a:tc>
                <a:extLst>
                  <a:ext uri="{0D108BD9-81ED-4DB2-BD59-A6C34878D82A}">
                    <a16:rowId xmlns:a16="http://schemas.microsoft.com/office/drawing/2014/main" val="2995497919"/>
                  </a:ext>
                </a:extLst>
              </a:tr>
              <a:tr h="170330">
                <a:tc>
                  <a:txBody>
                    <a:bodyPr/>
                    <a:lstStyle/>
                    <a:p>
                      <a:r>
                        <a:rPr lang="en-US" dirty="0"/>
                        <a:t>RESEA</a:t>
                      </a:r>
                      <a:r>
                        <a:rPr lang="en-US" baseline="0" dirty="0"/>
                        <a:t> Review </a:t>
                      </a:r>
                      <a:endParaRPr lang="en-US" dirty="0"/>
                    </a:p>
                  </a:txBody>
                  <a:tcPr/>
                </a:tc>
                <a:tc>
                  <a:txBody>
                    <a:bodyPr/>
                    <a:lstStyle/>
                    <a:p>
                      <a:pPr marL="285750" indent="-285750">
                        <a:buFont typeface="Arial" panose="020B0604020202020204" pitchFamily="34" charset="0"/>
                        <a:buChar char="•"/>
                      </a:pPr>
                      <a:r>
                        <a:rPr lang="en-US" dirty="0"/>
                        <a:t>Must attend RESEA Review</a:t>
                      </a:r>
                      <a:r>
                        <a:rPr lang="en-US" baseline="0" dirty="0"/>
                        <a:t> by week 5 after enrollment </a:t>
                      </a:r>
                    </a:p>
                    <a:p>
                      <a:pPr marL="285750" indent="-285750">
                        <a:buFont typeface="Arial" panose="020B0604020202020204" pitchFamily="34" charset="0"/>
                        <a:buChar char="•"/>
                      </a:pPr>
                      <a:r>
                        <a:rPr lang="en-US" baseline="0" dirty="0"/>
                        <a:t>May be rescheduled additional week up to week 6 with good cause if requested prior to “must attend by date” (in week 5) </a:t>
                      </a:r>
                      <a:endParaRPr lang="en-US" dirty="0"/>
                    </a:p>
                  </a:txBody>
                  <a:tcPr/>
                </a:tc>
                <a:extLst>
                  <a:ext uri="{0D108BD9-81ED-4DB2-BD59-A6C34878D82A}">
                    <a16:rowId xmlns:a16="http://schemas.microsoft.com/office/drawing/2014/main" val="1268127935"/>
                  </a:ext>
                </a:extLst>
              </a:tr>
              <a:tr h="316098">
                <a:tc>
                  <a:txBody>
                    <a:bodyPr/>
                    <a:lstStyle/>
                    <a:p>
                      <a:r>
                        <a:rPr lang="en-US" dirty="0"/>
                        <a:t>CCS Sanction – RESEA Review </a:t>
                      </a:r>
                    </a:p>
                  </a:txBody>
                  <a:tcPr/>
                </a:tc>
                <a:tc>
                  <a:txBody>
                    <a:bodyPr/>
                    <a:lstStyle/>
                    <a:p>
                      <a:pPr marL="285750" indent="-285750">
                        <a:buFont typeface="Arial" panose="020B0604020202020204" pitchFamily="34" charset="0"/>
                        <a:buChar char="•"/>
                      </a:pPr>
                      <a:r>
                        <a:rPr lang="en-US" dirty="0"/>
                        <a:t>One-week</a:t>
                      </a:r>
                      <a:r>
                        <a:rPr lang="en-US" baseline="0" dirty="0"/>
                        <a:t> sanction if CCS is not attended by week 3</a:t>
                      </a:r>
                    </a:p>
                    <a:p>
                      <a:pPr marL="285750" indent="-285750">
                        <a:buFont typeface="Arial" panose="020B0604020202020204" pitchFamily="34" charset="0"/>
                        <a:buChar char="•"/>
                      </a:pPr>
                      <a:r>
                        <a:rPr lang="en-US" baseline="0" dirty="0"/>
                        <a:t>Indefinite Sanction if RESEA Review not attained by week 5</a:t>
                      </a:r>
                      <a:endParaRPr lang="en-US" dirty="0"/>
                    </a:p>
                  </a:txBody>
                  <a:tcPr/>
                </a:tc>
                <a:extLst>
                  <a:ext uri="{0D108BD9-81ED-4DB2-BD59-A6C34878D82A}">
                    <a16:rowId xmlns:a16="http://schemas.microsoft.com/office/drawing/2014/main" val="1743037119"/>
                  </a:ext>
                </a:extLst>
              </a:tr>
            </a:tbl>
          </a:graphicData>
        </a:graphic>
      </p:graphicFrame>
    </p:spTree>
    <p:extLst>
      <p:ext uri="{BB962C8B-B14F-4D97-AF65-F5344CB8AC3E}">
        <p14:creationId xmlns:p14="http://schemas.microsoft.com/office/powerpoint/2010/main" val="8357834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31</a:t>
            </a:fld>
            <a:endParaRPr lang="en-US"/>
          </a:p>
        </p:txBody>
      </p:sp>
      <p:sp>
        <p:nvSpPr>
          <p:cNvPr id="3" name="Title 2"/>
          <p:cNvSpPr>
            <a:spLocks noGrp="1"/>
          </p:cNvSpPr>
          <p:nvPr>
            <p:ph type="title"/>
          </p:nvPr>
        </p:nvSpPr>
        <p:spPr/>
        <p:txBody>
          <a:bodyPr/>
          <a:lstStyle/>
          <a:p>
            <a:r>
              <a:rPr lang="en-US" dirty="0"/>
              <a:t>Massachusetts’ Model </a:t>
            </a:r>
          </a:p>
        </p:txBody>
      </p:sp>
      <p:sp>
        <p:nvSpPr>
          <p:cNvPr id="4" name="Text Placeholder 3"/>
          <p:cNvSpPr>
            <a:spLocks noGrp="1"/>
          </p:cNvSpPr>
          <p:nvPr>
            <p:ph type="body" idx="1"/>
          </p:nvPr>
        </p:nvSpPr>
        <p:spPr/>
        <p:txBody>
          <a:bodyPr/>
          <a:lstStyle/>
          <a:p>
            <a:r>
              <a:rPr lang="en-US" dirty="0"/>
              <a:t>RESEA Program Flow </a:t>
            </a:r>
          </a:p>
        </p:txBody>
      </p:sp>
      <p:pic>
        <p:nvPicPr>
          <p:cNvPr id="6" name="Picture 4">
            <a:extLst>
              <a:ext uri="{FF2B5EF4-FFF2-40B4-BE49-F238E27FC236}">
                <a16:creationId xmlns:a16="http://schemas.microsoft.com/office/drawing/2014/main" id="{884EDFC1-26FB-4BDC-82C1-6186E640EDA4}"/>
              </a:ext>
            </a:extLst>
          </p:cNvPr>
          <p:cNvPicPr>
            <a:picLocks noGrp="1" noChangeAspect="1"/>
          </p:cNvPicPr>
          <p:nvPr>
            <p:ph sz="half" idx="2"/>
          </p:nvPr>
        </p:nvPicPr>
        <p:blipFill>
          <a:blip r:embed="rId2"/>
          <a:stretch>
            <a:fillRect/>
          </a:stretch>
        </p:blipFill>
        <p:spPr>
          <a:xfrm>
            <a:off x="1890793" y="1989138"/>
            <a:ext cx="8617058" cy="4200525"/>
          </a:xfrm>
          <a:prstGeom prst="rect">
            <a:avLst/>
          </a:prstGeom>
        </p:spPr>
      </p:pic>
    </p:spTree>
    <p:extLst>
      <p:ext uri="{BB962C8B-B14F-4D97-AF65-F5344CB8AC3E}">
        <p14:creationId xmlns:p14="http://schemas.microsoft.com/office/powerpoint/2010/main" val="39504268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32</a:t>
            </a:fld>
            <a:endParaRPr lang="en-US"/>
          </a:p>
        </p:txBody>
      </p:sp>
      <p:sp>
        <p:nvSpPr>
          <p:cNvPr id="3" name="Title 2"/>
          <p:cNvSpPr>
            <a:spLocks noGrp="1"/>
          </p:cNvSpPr>
          <p:nvPr>
            <p:ph type="title"/>
          </p:nvPr>
        </p:nvSpPr>
        <p:spPr/>
        <p:txBody>
          <a:bodyPr/>
          <a:lstStyle/>
          <a:p>
            <a:r>
              <a:rPr lang="en-US" dirty="0"/>
              <a:t>Massachusetts’ Model 	</a:t>
            </a:r>
          </a:p>
        </p:txBody>
      </p:sp>
      <p:sp>
        <p:nvSpPr>
          <p:cNvPr id="4" name="Text Placeholder 3"/>
          <p:cNvSpPr>
            <a:spLocks noGrp="1"/>
          </p:cNvSpPr>
          <p:nvPr>
            <p:ph type="body" idx="1"/>
          </p:nvPr>
        </p:nvSpPr>
        <p:spPr/>
        <p:txBody>
          <a:bodyPr/>
          <a:lstStyle/>
          <a:p>
            <a:r>
              <a:rPr lang="en-US" dirty="0"/>
              <a:t>TAA Program Flow </a:t>
            </a:r>
          </a:p>
        </p:txBody>
      </p:sp>
      <p:pic>
        <p:nvPicPr>
          <p:cNvPr id="2050" name="Picture 2" descr="https://gbc-powerpoint.officeapps.live.com/pods/GetClipboardImage.ashx?Id=96539782-6d47-4f76-8caa-84ad419deba4&amp;DC=GB1&amp;pkey=0169999b-552c-4843-a71b-f2a168179676&amp;wdwaccluster=GB1"/>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19326" b="11472"/>
          <a:stretch/>
        </p:blipFill>
        <p:spPr bwMode="auto">
          <a:xfrm>
            <a:off x="726868" y="1928912"/>
            <a:ext cx="10217056" cy="424088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flipH="1" flipV="1">
            <a:off x="3811604" y="2935705"/>
            <a:ext cx="211756" cy="4908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2646947" y="2184935"/>
            <a:ext cx="1722922" cy="76039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Review if Company is TAA and file 1666</a:t>
            </a:r>
          </a:p>
        </p:txBody>
      </p:sp>
      <p:sp>
        <p:nvSpPr>
          <p:cNvPr id="10" name="Rectangle 9"/>
          <p:cNvSpPr/>
          <p:nvPr/>
        </p:nvSpPr>
        <p:spPr>
          <a:xfrm>
            <a:off x="4581625" y="5775158"/>
            <a:ext cx="2348564" cy="288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H="1">
            <a:off x="9063788" y="2096703"/>
            <a:ext cx="635268" cy="6362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9211376" y="1336307"/>
            <a:ext cx="2173302" cy="76039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Review for A/RTAA, </a:t>
            </a:r>
          </a:p>
          <a:p>
            <a:pPr algn="ctr"/>
            <a:r>
              <a:rPr lang="en-US" sz="1100" b="1" dirty="0">
                <a:solidFill>
                  <a:schemeClr val="tx1"/>
                </a:solidFill>
              </a:rPr>
              <a:t>Job Search Allowances, etc.</a:t>
            </a:r>
          </a:p>
        </p:txBody>
      </p:sp>
      <p:cxnSp>
        <p:nvCxnSpPr>
          <p:cNvPr id="14" name="Straight Arrow Connector 13"/>
          <p:cNvCxnSpPr/>
          <p:nvPr/>
        </p:nvCxnSpPr>
        <p:spPr>
          <a:xfrm flipH="1">
            <a:off x="8835992" y="5274800"/>
            <a:ext cx="375384" cy="5003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7340866" y="5775158"/>
            <a:ext cx="1722922" cy="76039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Submit to MDCS fro approval</a:t>
            </a:r>
          </a:p>
        </p:txBody>
      </p:sp>
    </p:spTree>
    <p:extLst>
      <p:ext uri="{BB962C8B-B14F-4D97-AF65-F5344CB8AC3E}">
        <p14:creationId xmlns:p14="http://schemas.microsoft.com/office/powerpoint/2010/main" val="38802856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33</a:t>
            </a:fld>
            <a:endParaRPr lang="en-US"/>
          </a:p>
        </p:txBody>
      </p:sp>
      <p:sp>
        <p:nvSpPr>
          <p:cNvPr id="3" name="Title 2"/>
          <p:cNvSpPr>
            <a:spLocks noGrp="1"/>
          </p:cNvSpPr>
          <p:nvPr>
            <p:ph type="title"/>
          </p:nvPr>
        </p:nvSpPr>
        <p:spPr/>
        <p:txBody>
          <a:bodyPr/>
          <a:lstStyle/>
          <a:p>
            <a:r>
              <a:rPr lang="en-US" dirty="0"/>
              <a:t>Massachusetts’ Model</a:t>
            </a:r>
          </a:p>
        </p:txBody>
      </p:sp>
      <p:sp>
        <p:nvSpPr>
          <p:cNvPr id="4" name="Text Placeholder 3"/>
          <p:cNvSpPr>
            <a:spLocks noGrp="1"/>
          </p:cNvSpPr>
          <p:nvPr>
            <p:ph type="body" idx="1"/>
          </p:nvPr>
        </p:nvSpPr>
        <p:spPr/>
        <p:txBody>
          <a:bodyPr/>
          <a:lstStyle/>
          <a:p>
            <a:r>
              <a:rPr lang="en-US" dirty="0"/>
              <a:t>Best Practices 	</a:t>
            </a:r>
          </a:p>
        </p:txBody>
      </p:sp>
      <p:sp>
        <p:nvSpPr>
          <p:cNvPr id="5" name="Content Placeholder 4"/>
          <p:cNvSpPr>
            <a:spLocks noGrp="1"/>
          </p:cNvSpPr>
          <p:nvPr>
            <p:ph sz="half" idx="2"/>
          </p:nvPr>
        </p:nvSpPr>
        <p:spPr/>
        <p:txBody>
          <a:bodyPr/>
          <a:lstStyle/>
          <a:p>
            <a:pPr>
              <a:buFont typeface="Arial" panose="020B0604020202020204" pitchFamily="34" charset="0"/>
              <a:buChar char="•"/>
            </a:pPr>
            <a:r>
              <a:rPr lang="en-US" dirty="0"/>
              <a:t>Central Programs Director </a:t>
            </a:r>
          </a:p>
          <a:p>
            <a:pPr>
              <a:buFont typeface="Arial" panose="020B0604020202020204" pitchFamily="34" charset="0"/>
              <a:buChar char="•"/>
            </a:pPr>
            <a:r>
              <a:rPr lang="en-US" dirty="0"/>
              <a:t>Cross-Training </a:t>
            </a:r>
          </a:p>
          <a:p>
            <a:pPr lvl="1">
              <a:buFont typeface="Arial" panose="020B0604020202020204" pitchFamily="34" charset="0"/>
              <a:buChar char="•"/>
            </a:pPr>
            <a:r>
              <a:rPr lang="en-US" dirty="0"/>
              <a:t>Title I, WIOA </a:t>
            </a:r>
          </a:p>
          <a:p>
            <a:pPr lvl="1">
              <a:buFont typeface="Arial" panose="020B0604020202020204" pitchFamily="34" charset="0"/>
              <a:buChar char="•"/>
            </a:pPr>
            <a:r>
              <a:rPr lang="en-US" dirty="0"/>
              <a:t>TAA </a:t>
            </a:r>
          </a:p>
          <a:p>
            <a:pPr lvl="1">
              <a:buFont typeface="Arial" panose="020B0604020202020204" pitchFamily="34" charset="0"/>
              <a:buChar char="•"/>
            </a:pPr>
            <a:r>
              <a:rPr lang="en-US" dirty="0"/>
              <a:t>Career Planning </a:t>
            </a:r>
          </a:p>
          <a:p>
            <a:pPr>
              <a:buFont typeface="Arial" panose="020B0604020202020204" pitchFamily="34" charset="0"/>
              <a:buChar char="•"/>
            </a:pPr>
            <a:r>
              <a:rPr lang="en-US" dirty="0"/>
              <a:t>RESEA Integration in the MCC </a:t>
            </a:r>
          </a:p>
          <a:p>
            <a:pPr>
              <a:buFont typeface="Arial" panose="020B0604020202020204" pitchFamily="34" charset="0"/>
              <a:buChar char="•"/>
            </a:pPr>
            <a:r>
              <a:rPr lang="en-US" dirty="0"/>
              <a:t>Partnership with DUA </a:t>
            </a:r>
          </a:p>
          <a:p>
            <a:pPr>
              <a:buFont typeface="Arial" panose="020B0604020202020204" pitchFamily="34" charset="0"/>
              <a:buChar char="•"/>
            </a:pPr>
            <a:r>
              <a:rPr lang="en-US" dirty="0"/>
              <a:t>Integrated Budget </a:t>
            </a:r>
          </a:p>
        </p:txBody>
      </p:sp>
    </p:spTree>
    <p:extLst>
      <p:ext uri="{BB962C8B-B14F-4D97-AF65-F5344CB8AC3E}">
        <p14:creationId xmlns:p14="http://schemas.microsoft.com/office/powerpoint/2010/main" val="7743553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34</a:t>
            </a:fld>
            <a:endParaRPr lang="en-US"/>
          </a:p>
        </p:txBody>
      </p:sp>
      <p:sp>
        <p:nvSpPr>
          <p:cNvPr id="3" name="Title 2"/>
          <p:cNvSpPr>
            <a:spLocks noGrp="1"/>
          </p:cNvSpPr>
          <p:nvPr>
            <p:ph type="title"/>
          </p:nvPr>
        </p:nvSpPr>
        <p:spPr/>
        <p:txBody>
          <a:bodyPr/>
          <a:lstStyle/>
          <a:p>
            <a:r>
              <a:rPr lang="en-US" dirty="0"/>
              <a:t>Massachusetts’ Model </a:t>
            </a:r>
          </a:p>
        </p:txBody>
      </p:sp>
      <p:sp>
        <p:nvSpPr>
          <p:cNvPr id="4" name="Text Placeholder 3"/>
          <p:cNvSpPr>
            <a:spLocks noGrp="1"/>
          </p:cNvSpPr>
          <p:nvPr>
            <p:ph type="body" idx="1"/>
          </p:nvPr>
        </p:nvSpPr>
        <p:spPr/>
        <p:txBody>
          <a:bodyPr/>
          <a:lstStyle/>
          <a:p>
            <a:r>
              <a:rPr lang="en-US" dirty="0"/>
              <a:t>Integrated Budget</a:t>
            </a:r>
          </a:p>
        </p:txBody>
      </p:sp>
      <p:pic>
        <p:nvPicPr>
          <p:cNvPr id="6" name="Picture 2">
            <a:extLst>
              <a:ext uri="{FF2B5EF4-FFF2-40B4-BE49-F238E27FC236}">
                <a16:creationId xmlns:a16="http://schemas.microsoft.com/office/drawing/2014/main" id="{533BABE6-FB56-4F80-A39E-BF6ADCCA7EE9}"/>
              </a:ext>
            </a:extLst>
          </p:cNvPr>
          <p:cNvPicPr>
            <a:picLocks noGrp="1" noChangeAspect="1"/>
          </p:cNvPicPr>
          <p:nvPr>
            <p:ph sz="half" idx="2"/>
          </p:nvPr>
        </p:nvPicPr>
        <p:blipFill>
          <a:blip r:embed="rId2"/>
          <a:stretch>
            <a:fillRect/>
          </a:stretch>
        </p:blipFill>
        <p:spPr>
          <a:xfrm>
            <a:off x="839788" y="1989879"/>
            <a:ext cx="5111561" cy="2783600"/>
          </a:xfrm>
          <a:prstGeom prst="rect">
            <a:avLst/>
          </a:prstGeom>
        </p:spPr>
      </p:pic>
      <p:pic>
        <p:nvPicPr>
          <p:cNvPr id="7" name="Picture 4">
            <a:extLst>
              <a:ext uri="{FF2B5EF4-FFF2-40B4-BE49-F238E27FC236}">
                <a16:creationId xmlns:a16="http://schemas.microsoft.com/office/drawing/2014/main" id="{F0ED440A-3D74-4CDE-94D8-D70B3667A207}"/>
              </a:ext>
            </a:extLst>
          </p:cNvPr>
          <p:cNvPicPr>
            <a:picLocks noChangeAspect="1"/>
          </p:cNvPicPr>
          <p:nvPr/>
        </p:nvPicPr>
        <p:blipFill>
          <a:blip r:embed="rId3"/>
          <a:stretch>
            <a:fillRect/>
          </a:stretch>
        </p:blipFill>
        <p:spPr>
          <a:xfrm>
            <a:off x="6467593" y="3636022"/>
            <a:ext cx="4986470" cy="2680133"/>
          </a:xfrm>
          <a:prstGeom prst="rect">
            <a:avLst/>
          </a:prstGeom>
        </p:spPr>
      </p:pic>
      <p:sp>
        <p:nvSpPr>
          <p:cNvPr id="9" name="Rectangle 8"/>
          <p:cNvSpPr/>
          <p:nvPr/>
        </p:nvSpPr>
        <p:spPr>
          <a:xfrm>
            <a:off x="7292360" y="2129442"/>
            <a:ext cx="3084163" cy="1200329"/>
          </a:xfrm>
          <a:prstGeom prst="rect">
            <a:avLst/>
          </a:prstGeom>
        </p:spPr>
        <p:txBody>
          <a:bodyPr wrap="square">
            <a:spAutoFit/>
          </a:bodyPr>
          <a:lstStyle/>
          <a:p>
            <a:r>
              <a:rPr lang="en-US" dirty="0">
                <a:ea typeface="+mn-lt"/>
                <a:cs typeface="+mn-lt"/>
                <a:hlinkClick r:id="rId4"/>
              </a:rPr>
              <a:t>https://www.mass.gov/service-details/massworkforce-wioa-local-plan-guidance-policy-issuances</a:t>
            </a:r>
            <a:r>
              <a:rPr lang="en-US" dirty="0">
                <a:ea typeface="+mn-lt"/>
                <a:cs typeface="+mn-lt"/>
              </a:rPr>
              <a:t> </a:t>
            </a:r>
            <a:endParaRPr lang="en-US" dirty="0"/>
          </a:p>
        </p:txBody>
      </p:sp>
      <p:sp>
        <p:nvSpPr>
          <p:cNvPr id="10" name="Rectangle 9"/>
          <p:cNvSpPr/>
          <p:nvPr/>
        </p:nvSpPr>
        <p:spPr>
          <a:xfrm>
            <a:off x="1126211" y="5056268"/>
            <a:ext cx="6096000" cy="923330"/>
          </a:xfrm>
          <a:prstGeom prst="rect">
            <a:avLst/>
          </a:prstGeom>
        </p:spPr>
        <p:txBody>
          <a:bodyPr>
            <a:spAutoFit/>
          </a:bodyPr>
          <a:lstStyle/>
          <a:p>
            <a:r>
              <a:rPr lang="en-US" dirty="0">
                <a:ea typeface="+mn-lt"/>
                <a:cs typeface="+mn-lt"/>
              </a:rPr>
              <a:t>04-110J: </a:t>
            </a:r>
            <a:r>
              <a:rPr lang="en-US" dirty="0">
                <a:ea typeface="+mn-lt"/>
                <a:cs typeface="+mn-lt"/>
                <a:hlinkClick r:id="rId5"/>
              </a:rPr>
              <a:t>Integrated Budget – Revised Format</a:t>
            </a:r>
            <a:br>
              <a:rPr lang="en-US" dirty="0">
                <a:ea typeface="+mn-lt"/>
                <a:cs typeface="+mn-lt"/>
              </a:rPr>
            </a:br>
            <a:r>
              <a:rPr lang="en-US" dirty="0">
                <a:ea typeface="+mn-lt"/>
                <a:cs typeface="+mn-lt"/>
              </a:rPr>
              <a:t>04-110K: </a:t>
            </a:r>
            <a:r>
              <a:rPr lang="en-US" dirty="0">
                <a:ea typeface="+mn-lt"/>
                <a:cs typeface="+mn-lt"/>
                <a:hlinkClick r:id="rId6"/>
              </a:rPr>
              <a:t>Integrated Budget Instructions</a:t>
            </a:r>
            <a:br>
              <a:rPr lang="en-US" dirty="0">
                <a:ea typeface="+mn-lt"/>
                <a:cs typeface="+mn-lt"/>
              </a:rPr>
            </a:br>
            <a:r>
              <a:rPr lang="en-US" dirty="0">
                <a:ea typeface="+mn-lt"/>
                <a:cs typeface="+mn-lt"/>
              </a:rPr>
              <a:t>04-110L: </a:t>
            </a:r>
            <a:r>
              <a:rPr lang="en-US" dirty="0">
                <a:ea typeface="+mn-lt"/>
                <a:cs typeface="+mn-lt"/>
                <a:hlinkClick r:id="rId7"/>
              </a:rPr>
              <a:t>Integrated Budget Program List</a:t>
            </a:r>
            <a:endParaRPr lang="en-US" dirty="0"/>
          </a:p>
        </p:txBody>
      </p:sp>
    </p:spTree>
    <p:extLst>
      <p:ext uri="{BB962C8B-B14F-4D97-AF65-F5344CB8AC3E}">
        <p14:creationId xmlns:p14="http://schemas.microsoft.com/office/powerpoint/2010/main" val="36438475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35</a:t>
            </a:fld>
            <a:endParaRPr lang="en-US"/>
          </a:p>
        </p:txBody>
      </p:sp>
      <p:sp>
        <p:nvSpPr>
          <p:cNvPr id="3" name="Title 2"/>
          <p:cNvSpPr>
            <a:spLocks noGrp="1"/>
          </p:cNvSpPr>
          <p:nvPr>
            <p:ph type="title"/>
          </p:nvPr>
        </p:nvSpPr>
        <p:spPr/>
        <p:txBody>
          <a:bodyPr/>
          <a:lstStyle/>
          <a:p>
            <a:r>
              <a:rPr lang="en-US" dirty="0"/>
              <a:t>Massachusetts’ Model	</a:t>
            </a:r>
          </a:p>
        </p:txBody>
      </p:sp>
      <p:sp>
        <p:nvSpPr>
          <p:cNvPr id="4" name="Text Placeholder 3"/>
          <p:cNvSpPr>
            <a:spLocks noGrp="1"/>
          </p:cNvSpPr>
          <p:nvPr>
            <p:ph type="body" idx="1"/>
          </p:nvPr>
        </p:nvSpPr>
        <p:spPr/>
        <p:txBody>
          <a:bodyPr/>
          <a:lstStyle/>
          <a:p>
            <a:r>
              <a:rPr lang="en-US" dirty="0"/>
              <a:t>Challenges or Opportunities to Integration </a:t>
            </a:r>
          </a:p>
        </p:txBody>
      </p:sp>
      <p:sp>
        <p:nvSpPr>
          <p:cNvPr id="5" name="Content Placeholder 4"/>
          <p:cNvSpPr>
            <a:spLocks noGrp="1"/>
          </p:cNvSpPr>
          <p:nvPr>
            <p:ph sz="half" idx="2"/>
          </p:nvPr>
        </p:nvSpPr>
        <p:spPr/>
        <p:txBody>
          <a:bodyPr/>
          <a:lstStyle/>
          <a:p>
            <a:pPr>
              <a:buFont typeface="Arial" panose="020B0604020202020204" pitchFamily="34" charset="0"/>
              <a:buChar char="•"/>
            </a:pPr>
            <a:r>
              <a:rPr lang="en-US" sz="3200" dirty="0"/>
              <a:t>Virtual Service Delivery</a:t>
            </a:r>
          </a:p>
          <a:p>
            <a:pPr lvl="1">
              <a:buFont typeface="Arial" panose="020B0604020202020204" pitchFamily="34" charset="0"/>
              <a:buChar char="•"/>
            </a:pPr>
            <a:r>
              <a:rPr lang="en-US" sz="2400" dirty="0"/>
              <a:t>Staff and customer training</a:t>
            </a:r>
          </a:p>
          <a:p>
            <a:pPr>
              <a:buFont typeface="Arial" panose="020B0604020202020204" pitchFamily="34" charset="0"/>
              <a:buChar char="•"/>
            </a:pPr>
            <a:r>
              <a:rPr lang="en-US" sz="3200" dirty="0"/>
              <a:t>Different programs; different missions</a:t>
            </a:r>
            <a:endParaRPr lang="en-US" sz="3000" dirty="0"/>
          </a:p>
          <a:p>
            <a:pPr>
              <a:buFont typeface="Arial" panose="020B0604020202020204" pitchFamily="34" charset="0"/>
              <a:buChar char="•"/>
            </a:pPr>
            <a:r>
              <a:rPr lang="en-US" sz="3200" dirty="0"/>
              <a:t>TAA program is too complicated!</a:t>
            </a:r>
          </a:p>
          <a:p>
            <a:pPr lvl="1">
              <a:buFont typeface="Arial" panose="020B0604020202020204" pitchFamily="34" charset="0"/>
              <a:buChar char="•"/>
            </a:pPr>
            <a:r>
              <a:rPr lang="en-US" sz="2400" dirty="0"/>
              <a:t>Same but different</a:t>
            </a:r>
            <a:r>
              <a:rPr lang="en-US" sz="3000" dirty="0"/>
              <a:t> </a:t>
            </a:r>
          </a:p>
          <a:p>
            <a:pPr>
              <a:buFont typeface="Arial" panose="020B0604020202020204" pitchFamily="34" charset="0"/>
              <a:buChar char="•"/>
            </a:pPr>
            <a:r>
              <a:rPr lang="en-US" sz="3200" dirty="0"/>
              <a:t>Lack of program knowledge</a:t>
            </a:r>
            <a:r>
              <a:rPr lang="en-US" dirty="0"/>
              <a:t> </a:t>
            </a:r>
          </a:p>
          <a:p>
            <a:pPr lvl="1">
              <a:buFont typeface="Arial" panose="020B0604020202020204" pitchFamily="34" charset="0"/>
              <a:buChar char="•"/>
            </a:pPr>
            <a:r>
              <a:rPr lang="en-US" dirty="0"/>
              <a:t>Cross-training</a:t>
            </a:r>
          </a:p>
        </p:txBody>
      </p:sp>
      <p:sp>
        <p:nvSpPr>
          <p:cNvPr id="6" name="Left Arrow 5"/>
          <p:cNvSpPr/>
          <p:nvPr/>
        </p:nvSpPr>
        <p:spPr>
          <a:xfrm rot="20946279">
            <a:off x="7565455" y="2589196"/>
            <a:ext cx="2685449" cy="89514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Misconception</a:t>
            </a:r>
          </a:p>
        </p:txBody>
      </p:sp>
    </p:spTree>
    <p:extLst>
      <p:ext uri="{BB962C8B-B14F-4D97-AF65-F5344CB8AC3E}">
        <p14:creationId xmlns:p14="http://schemas.microsoft.com/office/powerpoint/2010/main" val="1040250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36</a:t>
            </a:fld>
            <a:endParaRPr lang="en-US" dirty="0"/>
          </a:p>
        </p:txBody>
      </p:sp>
      <p:sp>
        <p:nvSpPr>
          <p:cNvPr id="3" name="Title 2"/>
          <p:cNvSpPr>
            <a:spLocks noGrp="1"/>
          </p:cNvSpPr>
          <p:nvPr>
            <p:ph type="title"/>
          </p:nvPr>
        </p:nvSpPr>
        <p:spPr/>
        <p:txBody>
          <a:bodyPr/>
          <a:lstStyle/>
          <a:p>
            <a:r>
              <a:rPr lang="en-US" dirty="0"/>
              <a:t>Poll Question – RESEA Staff</a:t>
            </a:r>
          </a:p>
        </p:txBody>
      </p:sp>
      <p:sp>
        <p:nvSpPr>
          <p:cNvPr id="4" name="Text Placeholder 3"/>
          <p:cNvSpPr>
            <a:spLocks noGrp="1"/>
          </p:cNvSpPr>
          <p:nvPr>
            <p:ph type="body" idx="14"/>
          </p:nvPr>
        </p:nvSpPr>
        <p:spPr/>
        <p:txBody>
          <a:bodyPr/>
          <a:lstStyle/>
          <a:p>
            <a:r>
              <a:rPr lang="en-US" dirty="0"/>
              <a:t>For RESEA Staff:</a:t>
            </a:r>
          </a:p>
          <a:p>
            <a:r>
              <a:rPr lang="en-US" dirty="0"/>
              <a:t>Are RESEA staff aware of TAA applications or other related activities that might affect participants?</a:t>
            </a:r>
          </a:p>
        </p:txBody>
      </p:sp>
      <p:sp>
        <p:nvSpPr>
          <p:cNvPr id="5" name="Text Placeholder 4"/>
          <p:cNvSpPr>
            <a:spLocks noGrp="1"/>
          </p:cNvSpPr>
          <p:nvPr>
            <p:ph type="body" sz="quarter" idx="13"/>
          </p:nvPr>
        </p:nvSpPr>
        <p:spPr/>
        <p:txBody>
          <a:bodyPr/>
          <a:lstStyle/>
          <a:p>
            <a:r>
              <a:rPr lang="en-US" dirty="0"/>
              <a:t>Please select one answer.</a:t>
            </a:r>
          </a:p>
        </p:txBody>
      </p:sp>
      <p:sp>
        <p:nvSpPr>
          <p:cNvPr id="6" name="Content Placeholder 5"/>
          <p:cNvSpPr>
            <a:spLocks noGrp="1"/>
          </p:cNvSpPr>
          <p:nvPr>
            <p:ph idx="1"/>
          </p:nvPr>
        </p:nvSpPr>
        <p:spPr/>
        <p:txBody>
          <a:bodyPr>
            <a:normAutofit/>
          </a:bodyPr>
          <a:lstStyle/>
          <a:p>
            <a:r>
              <a:rPr lang="en-US" dirty="0"/>
              <a:t>No.  There is no intersection. </a:t>
            </a:r>
          </a:p>
          <a:p>
            <a:r>
              <a:rPr lang="en-US" dirty="0"/>
              <a:t>Yes.  There is one or more procedures for such communication.  </a:t>
            </a:r>
          </a:p>
          <a:p>
            <a:r>
              <a:rPr lang="en-US" dirty="0"/>
              <a:t>Yes.  RESEA and Trade are operated by the same agency.</a:t>
            </a:r>
          </a:p>
          <a:p>
            <a:r>
              <a:rPr lang="en-US" dirty="0"/>
              <a:t>Not sure</a:t>
            </a:r>
          </a:p>
        </p:txBody>
      </p:sp>
    </p:spTree>
    <p:extLst>
      <p:ext uri="{BB962C8B-B14F-4D97-AF65-F5344CB8AC3E}">
        <p14:creationId xmlns:p14="http://schemas.microsoft.com/office/powerpoint/2010/main" val="19849739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fld id="{158B7785-F6D6-45F8-833E-07BD84680091}" type="slidenum">
              <a:rPr lang="en-US" smtClean="0"/>
              <a:pPr/>
              <a:t>37</a:t>
            </a:fld>
            <a:endParaRPr lang="en-US"/>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Any Questions?</a:t>
            </a:r>
          </a:p>
        </p:txBody>
      </p:sp>
    </p:spTree>
    <p:custDataLst>
      <p:tags r:id="rId1"/>
    </p:custDataLst>
    <p:extLst>
      <p:ext uri="{BB962C8B-B14F-4D97-AF65-F5344CB8AC3E}">
        <p14:creationId xmlns:p14="http://schemas.microsoft.com/office/powerpoint/2010/main" val="13601656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pPr/>
              <a:t>38</a:t>
            </a:fld>
            <a:endParaRPr lang="en-US" dirty="0"/>
          </a:p>
        </p:txBody>
      </p:sp>
      <p:sp>
        <p:nvSpPr>
          <p:cNvPr id="3" name="Title 2"/>
          <p:cNvSpPr>
            <a:spLocks noGrp="1"/>
          </p:cNvSpPr>
          <p:nvPr>
            <p:ph type="title"/>
          </p:nvPr>
        </p:nvSpPr>
        <p:spPr/>
        <p:txBody>
          <a:bodyPr/>
          <a:lstStyle/>
          <a:p>
            <a:r>
              <a:rPr lang="en-US" dirty="0"/>
              <a:t>Resources</a:t>
            </a:r>
          </a:p>
        </p:txBody>
      </p:sp>
    </p:spTree>
    <p:extLst>
      <p:ext uri="{BB962C8B-B14F-4D97-AF65-F5344CB8AC3E}">
        <p14:creationId xmlns:p14="http://schemas.microsoft.com/office/powerpoint/2010/main" val="31971918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4516"/>
            <a:ext cx="4287520" cy="786384"/>
          </a:xfrm>
        </p:spPr>
        <p:txBody>
          <a:bodyPr>
            <a:normAutofit/>
          </a:bodyPr>
          <a:lstStyle/>
          <a:p>
            <a:pPr algn="ctr"/>
            <a:r>
              <a:rPr lang="en-US" sz="3600" dirty="0"/>
              <a:t>Clear.dol.gov</a:t>
            </a:r>
          </a:p>
        </p:txBody>
      </p:sp>
      <p:pic>
        <p:nvPicPr>
          <p:cNvPr id="5" name="Content Placeholder 4"/>
          <p:cNvPicPr>
            <a:picLocks noGrp="1" noChangeAspect="1"/>
          </p:cNvPicPr>
          <p:nvPr>
            <p:ph idx="1"/>
          </p:nvPr>
        </p:nvPicPr>
        <p:blipFill>
          <a:blip r:embed="rId2"/>
          <a:stretch>
            <a:fillRect/>
          </a:stretch>
        </p:blipFill>
        <p:spPr>
          <a:xfrm>
            <a:off x="3069605" y="1138238"/>
            <a:ext cx="6554439" cy="5038725"/>
          </a:xfrm>
          <a:prstGeom prst="rect">
            <a:avLst/>
          </a:prstGeom>
        </p:spPr>
      </p:pic>
      <p:sp>
        <p:nvSpPr>
          <p:cNvPr id="4" name="Slide Number Placeholder 3"/>
          <p:cNvSpPr>
            <a:spLocks noGrp="1"/>
          </p:cNvSpPr>
          <p:nvPr>
            <p:ph type="sldNum" sz="quarter" idx="4294967295"/>
          </p:nvPr>
        </p:nvSpPr>
        <p:spPr>
          <a:xfrm>
            <a:off x="11537950" y="6356350"/>
            <a:ext cx="654050" cy="365125"/>
          </a:xfrm>
        </p:spPr>
        <p:txBody>
          <a:bodyPr/>
          <a:lstStyle/>
          <a:p>
            <a:fld id="{706D636C-90A3-4979-BA37-BAB384B22101}" type="slidenum">
              <a:rPr lang="en-US" smtClean="0"/>
              <a:pPr/>
              <a:t>39</a:t>
            </a:fld>
            <a:endParaRPr lang="en-US"/>
          </a:p>
        </p:txBody>
      </p:sp>
    </p:spTree>
    <p:extLst>
      <p:ext uri="{BB962C8B-B14F-4D97-AF65-F5344CB8AC3E}">
        <p14:creationId xmlns:p14="http://schemas.microsoft.com/office/powerpoint/2010/main" val="1320371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80BA221-3FF2-4CDA-BE6F-6F5CDFE4871F}"/>
              </a:ext>
            </a:extLst>
          </p:cNvPr>
          <p:cNvSpPr>
            <a:spLocks noGrp="1"/>
          </p:cNvSpPr>
          <p:nvPr>
            <p:ph type="sldNum" sz="quarter" idx="12"/>
          </p:nvPr>
        </p:nvSpPr>
        <p:spPr/>
        <p:txBody>
          <a:bodyPr/>
          <a:lstStyle/>
          <a:p>
            <a:fld id="{158B7785-F6D6-45F8-833E-07BD84680091}" type="slidenum">
              <a:rPr lang="en-US" smtClean="0"/>
              <a:pPr/>
              <a:t>4</a:t>
            </a:fld>
            <a:endParaRPr lang="en-US"/>
          </a:p>
        </p:txBody>
      </p:sp>
      <p:sp>
        <p:nvSpPr>
          <p:cNvPr id="2" name="Title 1">
            <a:extLst>
              <a:ext uri="{FF2B5EF4-FFF2-40B4-BE49-F238E27FC236}">
                <a16:creationId xmlns:a16="http://schemas.microsoft.com/office/drawing/2014/main" id="{BEEED5D4-778F-418B-8852-DBFAE2D24571}"/>
              </a:ext>
            </a:extLst>
          </p:cNvPr>
          <p:cNvSpPr>
            <a:spLocks noGrp="1"/>
          </p:cNvSpPr>
          <p:nvPr>
            <p:ph type="title"/>
          </p:nvPr>
        </p:nvSpPr>
        <p:spPr/>
        <p:txBody>
          <a:bodyPr/>
          <a:lstStyle/>
          <a:p>
            <a:r>
              <a:rPr lang="en-US" dirty="0"/>
              <a:t>Today’s Speakers</a:t>
            </a: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7529" b="7529"/>
          <a:stretch>
            <a:fillRect/>
          </a:stretch>
        </p:blipFill>
        <p:spPr>
          <a:xfrm>
            <a:off x="961747" y="1286773"/>
            <a:ext cx="2133600" cy="2133600"/>
          </a:xfrm>
        </p:spPr>
      </p:pic>
      <p:sp>
        <p:nvSpPr>
          <p:cNvPr id="7" name="Content Placeholder 6">
            <a:extLst>
              <a:ext uri="{FF2B5EF4-FFF2-40B4-BE49-F238E27FC236}">
                <a16:creationId xmlns:a16="http://schemas.microsoft.com/office/drawing/2014/main" id="{90495AA4-C5F4-4FBE-BCE8-903A6E054E5D}"/>
              </a:ext>
            </a:extLst>
          </p:cNvPr>
          <p:cNvSpPr>
            <a:spLocks noGrp="1"/>
          </p:cNvSpPr>
          <p:nvPr>
            <p:ph sz="half" idx="15"/>
          </p:nvPr>
        </p:nvSpPr>
        <p:spPr/>
        <p:txBody>
          <a:bodyPr/>
          <a:lstStyle/>
          <a:p>
            <a:r>
              <a:rPr lang="en-US" dirty="0"/>
              <a:t>Lawrence Burns </a:t>
            </a:r>
          </a:p>
          <a:p>
            <a:pPr lvl="1"/>
            <a:r>
              <a:rPr lang="en-US" dirty="0"/>
              <a:t>Workforce Development Specialist </a:t>
            </a:r>
          </a:p>
          <a:p>
            <a:pPr lvl="2"/>
            <a:r>
              <a:rPr lang="en-US" dirty="0"/>
              <a:t>OUI, U.S. DOLETA</a:t>
            </a:r>
          </a:p>
        </p:txBody>
      </p:sp>
      <p:pic>
        <p:nvPicPr>
          <p:cNvPr id="5" name="Picture Placeholder 4"/>
          <p:cNvPicPr>
            <a:picLocks noGrp="1" noChangeAspect="1"/>
          </p:cNvPicPr>
          <p:nvPr>
            <p:ph type="pic" sz="quarter" idx="14"/>
          </p:nvPr>
        </p:nvPicPr>
        <p:blipFill>
          <a:blip r:embed="rId4" cstate="print">
            <a:extLst>
              <a:ext uri="{28A0092B-C50C-407E-A947-70E740481C1C}">
                <a14:useLocalDpi xmlns:a14="http://schemas.microsoft.com/office/drawing/2010/main" val="0"/>
              </a:ext>
            </a:extLst>
          </a:blip>
          <a:srcRect t="15232" b="15232"/>
          <a:stretch>
            <a:fillRect/>
          </a:stretch>
        </p:blipFill>
        <p:spPr>
          <a:xfrm>
            <a:off x="4985834" y="1286773"/>
            <a:ext cx="2133600" cy="2133600"/>
          </a:xfrm>
        </p:spPr>
      </p:pic>
      <p:sp>
        <p:nvSpPr>
          <p:cNvPr id="3" name="Content Placeholder 2">
            <a:extLst>
              <a:ext uri="{FF2B5EF4-FFF2-40B4-BE49-F238E27FC236}">
                <a16:creationId xmlns:a16="http://schemas.microsoft.com/office/drawing/2014/main" id="{E2BED0D9-11B9-41BB-B610-727CD264CD48}"/>
              </a:ext>
            </a:extLst>
          </p:cNvPr>
          <p:cNvSpPr>
            <a:spLocks noGrp="1"/>
          </p:cNvSpPr>
          <p:nvPr>
            <p:ph sz="half" idx="1"/>
          </p:nvPr>
        </p:nvSpPr>
        <p:spPr/>
        <p:txBody>
          <a:bodyPr/>
          <a:lstStyle/>
          <a:p>
            <a:r>
              <a:rPr lang="en-US" dirty="0"/>
              <a:t>Ellen Wright</a:t>
            </a:r>
          </a:p>
          <a:p>
            <a:pPr lvl="1"/>
            <a:r>
              <a:rPr lang="en-US" dirty="0"/>
              <a:t>Workforce Development Specialist </a:t>
            </a:r>
          </a:p>
          <a:p>
            <a:pPr lvl="2"/>
            <a:r>
              <a:rPr lang="en-US" dirty="0"/>
              <a:t>OUI, U.S. DOLETA </a:t>
            </a:r>
          </a:p>
        </p:txBody>
      </p:sp>
      <p:pic>
        <p:nvPicPr>
          <p:cNvPr id="8" name="Picture Placeholder 7"/>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t="16968" b="16968"/>
          <a:stretch>
            <a:fillRect/>
          </a:stretch>
        </p:blipFill>
        <p:spPr>
          <a:xfrm>
            <a:off x="9009921" y="1287968"/>
            <a:ext cx="2074000" cy="2073969"/>
          </a:xfrm>
        </p:spPr>
      </p:pic>
      <p:sp>
        <p:nvSpPr>
          <p:cNvPr id="4" name="Content Placeholder 3">
            <a:extLst>
              <a:ext uri="{FF2B5EF4-FFF2-40B4-BE49-F238E27FC236}">
                <a16:creationId xmlns:a16="http://schemas.microsoft.com/office/drawing/2014/main" id="{A5DC4EBE-0A00-492E-9CD3-CBE1F6F1C0AF}"/>
              </a:ext>
            </a:extLst>
          </p:cNvPr>
          <p:cNvSpPr>
            <a:spLocks noGrp="1"/>
          </p:cNvSpPr>
          <p:nvPr>
            <p:ph sz="half" idx="2"/>
          </p:nvPr>
        </p:nvSpPr>
        <p:spPr/>
        <p:txBody>
          <a:bodyPr/>
          <a:lstStyle/>
          <a:p>
            <a:r>
              <a:rPr lang="en-US" dirty="0"/>
              <a:t>Beth Goguen </a:t>
            </a:r>
          </a:p>
          <a:p>
            <a:pPr lvl="1"/>
            <a:r>
              <a:rPr lang="en-US" dirty="0"/>
              <a:t>Director of Central Programs </a:t>
            </a:r>
          </a:p>
          <a:p>
            <a:pPr lvl="2"/>
            <a:r>
              <a:rPr lang="en-US" dirty="0" err="1"/>
              <a:t>MassHire</a:t>
            </a:r>
            <a:r>
              <a:rPr lang="en-US" dirty="0"/>
              <a:t> Department of Career Services </a:t>
            </a:r>
          </a:p>
        </p:txBody>
      </p:sp>
    </p:spTree>
    <p:custDataLst>
      <p:tags r:id="rId1"/>
    </p:custDataLst>
    <p:extLst>
      <p:ext uri="{BB962C8B-B14F-4D97-AF65-F5344CB8AC3E}">
        <p14:creationId xmlns:p14="http://schemas.microsoft.com/office/powerpoint/2010/main" val="11244637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913" y="59074"/>
            <a:ext cx="10726058" cy="786384"/>
          </a:xfrm>
        </p:spPr>
        <p:txBody>
          <a:bodyPr>
            <a:noAutofit/>
          </a:bodyPr>
          <a:lstStyle/>
          <a:p>
            <a:pPr algn="ctr"/>
            <a:r>
              <a:rPr lang="en-US" sz="3600" dirty="0"/>
              <a:t>My Reemployment Connections (rc.workforcegps.org)</a:t>
            </a:r>
          </a:p>
        </p:txBody>
      </p:sp>
      <p:sp>
        <p:nvSpPr>
          <p:cNvPr id="4" name="Slide Number Placeholder 3"/>
          <p:cNvSpPr>
            <a:spLocks noGrp="1"/>
          </p:cNvSpPr>
          <p:nvPr>
            <p:ph type="sldNum" sz="quarter" idx="4294967295"/>
          </p:nvPr>
        </p:nvSpPr>
        <p:spPr>
          <a:xfrm>
            <a:off x="11537950" y="6356350"/>
            <a:ext cx="654050" cy="365125"/>
          </a:xfrm>
        </p:spPr>
        <p:txBody>
          <a:bodyPr/>
          <a:lstStyle/>
          <a:p>
            <a:fld id="{706D636C-90A3-4979-BA37-BAB384B22101}" type="slidenum">
              <a:rPr lang="en-US" smtClean="0"/>
              <a:pPr/>
              <a:t>40</a:t>
            </a:fld>
            <a:endParaRPr lang="en-US"/>
          </a:p>
        </p:txBody>
      </p:sp>
      <p:pic>
        <p:nvPicPr>
          <p:cNvPr id="8" name="Picture 7"/>
          <p:cNvPicPr>
            <a:picLocks noChangeAspect="1"/>
          </p:cNvPicPr>
          <p:nvPr/>
        </p:nvPicPr>
        <p:blipFill>
          <a:blip r:embed="rId3"/>
          <a:stretch>
            <a:fillRect/>
          </a:stretch>
        </p:blipFill>
        <p:spPr>
          <a:xfrm>
            <a:off x="2028144" y="918029"/>
            <a:ext cx="8059284" cy="5790356"/>
          </a:xfrm>
          <a:prstGeom prst="rect">
            <a:avLst/>
          </a:prstGeom>
        </p:spPr>
      </p:pic>
    </p:spTree>
    <p:extLst>
      <p:ext uri="{BB962C8B-B14F-4D97-AF65-F5344CB8AC3E}">
        <p14:creationId xmlns:p14="http://schemas.microsoft.com/office/powerpoint/2010/main" val="9798610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E6C701BC-AA68-4071-B560-FC67FEC5DCCF}"/>
              </a:ext>
            </a:extLst>
          </p:cNvPr>
          <p:cNvSpPr>
            <a:spLocks noGrp="1"/>
          </p:cNvSpPr>
          <p:nvPr>
            <p:ph type="sldNum" sz="quarter" idx="12"/>
          </p:nvPr>
        </p:nvSpPr>
        <p:spPr/>
        <p:txBody>
          <a:bodyPr/>
          <a:lstStyle/>
          <a:p>
            <a:fld id="{158B7785-F6D6-45F8-833E-07BD84680091}" type="slidenum">
              <a:rPr lang="en-US" smtClean="0"/>
              <a:pPr/>
              <a:t>41</a:t>
            </a:fld>
            <a:endParaRPr lang="en-US"/>
          </a:p>
        </p:txBody>
      </p:sp>
      <p:sp>
        <p:nvSpPr>
          <p:cNvPr id="7" name="Title 6">
            <a:extLst>
              <a:ext uri="{FF2B5EF4-FFF2-40B4-BE49-F238E27FC236}">
                <a16:creationId xmlns:a16="http://schemas.microsoft.com/office/drawing/2014/main" id="{A5BCE9EE-60B2-42AC-9821-31A68465888F}"/>
              </a:ext>
            </a:extLst>
          </p:cNvPr>
          <p:cNvSpPr>
            <a:spLocks noGrp="1"/>
          </p:cNvSpPr>
          <p:nvPr>
            <p:ph type="title"/>
          </p:nvPr>
        </p:nvSpPr>
        <p:spPr/>
        <p:txBody>
          <a:bodyPr/>
          <a:lstStyle/>
          <a:p>
            <a:r>
              <a:rPr lang="en-US" sz="3600" dirty="0"/>
              <a:t>Resources</a:t>
            </a:r>
            <a:r>
              <a:rPr lang="en-US" dirty="0"/>
              <a:t>:</a:t>
            </a:r>
          </a:p>
        </p:txBody>
      </p:sp>
      <p:sp>
        <p:nvSpPr>
          <p:cNvPr id="3" name="Content Placeholder 2">
            <a:extLst>
              <a:ext uri="{FF2B5EF4-FFF2-40B4-BE49-F238E27FC236}">
                <a16:creationId xmlns:a16="http://schemas.microsoft.com/office/drawing/2014/main" id="{8529379F-2773-44E4-BA78-B9159BAD1D1F}"/>
              </a:ext>
            </a:extLst>
          </p:cNvPr>
          <p:cNvSpPr>
            <a:spLocks noGrp="1"/>
          </p:cNvSpPr>
          <p:nvPr>
            <p:ph sz="half" idx="1"/>
          </p:nvPr>
        </p:nvSpPr>
        <p:spPr>
          <a:xfrm>
            <a:off x="214086" y="830581"/>
            <a:ext cx="5181600" cy="5414932"/>
          </a:xfrm>
        </p:spPr>
        <p:txBody>
          <a:bodyPr/>
          <a:lstStyle/>
          <a:p>
            <a:pPr marL="0" indent="0" algn="ctr">
              <a:buNone/>
            </a:pPr>
            <a:r>
              <a:rPr lang="en-US" sz="2800" b="1" dirty="0">
                <a:solidFill>
                  <a:schemeClr val="accent2"/>
                </a:solidFill>
              </a:rPr>
              <a:t>General</a:t>
            </a:r>
          </a:p>
          <a:p>
            <a:pPr>
              <a:buFont typeface="Arial" panose="020B0604020202020204" pitchFamily="34" charset="0"/>
              <a:buChar char="•"/>
            </a:pPr>
            <a:r>
              <a:rPr lang="en-US" sz="2400" dirty="0">
                <a:hlinkClick r:id="rId3"/>
              </a:rPr>
              <a:t>My Reemployment Plan</a:t>
            </a:r>
            <a:endParaRPr lang="en-US" sz="2400" dirty="0"/>
          </a:p>
          <a:p>
            <a:pPr>
              <a:buFont typeface="Arial" panose="020B0604020202020204" pitchFamily="34" charset="0"/>
              <a:buChar char="•"/>
            </a:pPr>
            <a:r>
              <a:rPr lang="en-US" sz="2400" dirty="0" err="1">
                <a:hlinkClick r:id="rId4"/>
              </a:rPr>
              <a:t>Reenvisioning</a:t>
            </a:r>
            <a:r>
              <a:rPr lang="en-US" sz="2400" dirty="0">
                <a:hlinkClick r:id="rId4"/>
              </a:rPr>
              <a:t> Work Search</a:t>
            </a:r>
            <a:endParaRPr lang="en-US" sz="2400" dirty="0"/>
          </a:p>
          <a:p>
            <a:pPr>
              <a:buFont typeface="Arial" panose="020B0604020202020204" pitchFamily="34" charset="0"/>
              <a:buChar char="•"/>
            </a:pPr>
            <a:r>
              <a:rPr lang="en-US" sz="2400" dirty="0">
                <a:hlinkClick r:id="rId5"/>
              </a:rPr>
              <a:t>Behavioral Interventions (Reemployment)  </a:t>
            </a:r>
            <a:endParaRPr lang="en-US" sz="2400" dirty="0"/>
          </a:p>
          <a:p>
            <a:pPr>
              <a:buFont typeface="Arial" panose="020B0604020202020204" pitchFamily="34" charset="0"/>
              <a:buChar char="•"/>
            </a:pPr>
            <a:r>
              <a:rPr lang="en-US" sz="2400" dirty="0">
                <a:hlinkClick r:id="rId6"/>
              </a:rPr>
              <a:t>RESEA Customer Flow Scenarios</a:t>
            </a:r>
            <a:br>
              <a:rPr lang="en-US" sz="2400" dirty="0"/>
            </a:br>
            <a:endParaRPr lang="en-US" sz="2400" dirty="0"/>
          </a:p>
          <a:p>
            <a:pPr marL="0" indent="0" algn="ctr">
              <a:buNone/>
            </a:pPr>
            <a:r>
              <a:rPr lang="en-US" sz="2800" b="1" dirty="0">
                <a:solidFill>
                  <a:schemeClr val="accent2"/>
                </a:solidFill>
              </a:rPr>
              <a:t>Performance</a:t>
            </a:r>
          </a:p>
          <a:p>
            <a:pPr>
              <a:buFont typeface="Arial" panose="020B0604020202020204" pitchFamily="34" charset="0"/>
              <a:buChar char="•"/>
            </a:pPr>
            <a:r>
              <a:rPr lang="en-US" sz="2400" dirty="0">
                <a:solidFill>
                  <a:schemeClr val="accent2"/>
                </a:solidFill>
                <a:hlinkClick r:id="rId7"/>
              </a:rPr>
              <a:t>RESEA Performance Reporting Guide </a:t>
            </a:r>
            <a:endParaRPr lang="en-US" sz="2400" dirty="0">
              <a:solidFill>
                <a:schemeClr val="accent2"/>
              </a:solidFill>
            </a:endParaRPr>
          </a:p>
        </p:txBody>
      </p:sp>
      <p:sp>
        <p:nvSpPr>
          <p:cNvPr id="4" name="Content Placeholder 3">
            <a:extLst>
              <a:ext uri="{FF2B5EF4-FFF2-40B4-BE49-F238E27FC236}">
                <a16:creationId xmlns:a16="http://schemas.microsoft.com/office/drawing/2014/main" id="{16D6B816-0E1C-463B-99A1-B2E09103B2F1}"/>
              </a:ext>
            </a:extLst>
          </p:cNvPr>
          <p:cNvSpPr>
            <a:spLocks noGrp="1"/>
          </p:cNvSpPr>
          <p:nvPr>
            <p:ph sz="half" idx="2"/>
          </p:nvPr>
        </p:nvSpPr>
        <p:spPr>
          <a:xfrm>
            <a:off x="5927312" y="832592"/>
            <a:ext cx="5181600" cy="5015820"/>
          </a:xfrm>
        </p:spPr>
        <p:txBody>
          <a:bodyPr/>
          <a:lstStyle/>
          <a:p>
            <a:pPr marL="0" indent="0" algn="ctr">
              <a:buNone/>
            </a:pPr>
            <a:r>
              <a:rPr lang="en-US" sz="2800" b="1" dirty="0">
                <a:solidFill>
                  <a:schemeClr val="accent2"/>
                </a:solidFill>
              </a:rPr>
              <a:t>Evaluation and Research</a:t>
            </a:r>
          </a:p>
          <a:p>
            <a:pPr>
              <a:buFont typeface="Arial" panose="020B0604020202020204" pitchFamily="34" charset="0"/>
              <a:buChar char="•"/>
            </a:pPr>
            <a:r>
              <a:rPr lang="en-US" sz="2400" dirty="0">
                <a:hlinkClick r:id="rId8"/>
              </a:rPr>
              <a:t>Clearinghouse for Labor Evaluations and Research (CLEAR)</a:t>
            </a:r>
            <a:endParaRPr lang="en-US" sz="2400" dirty="0"/>
          </a:p>
          <a:p>
            <a:pPr lvl="1">
              <a:buFont typeface="Arial" panose="020B0604020202020204" pitchFamily="34" charset="0"/>
              <a:buChar char="•"/>
            </a:pPr>
            <a:r>
              <a:rPr lang="en-US" dirty="0">
                <a:hlinkClick r:id="rId9"/>
              </a:rPr>
              <a:t>Reemployment Topic Area</a:t>
            </a:r>
            <a:endParaRPr lang="en-US" dirty="0"/>
          </a:p>
          <a:p>
            <a:pPr lvl="1">
              <a:buFont typeface="Arial" panose="020B0604020202020204" pitchFamily="34" charset="0"/>
              <a:buChar char="•"/>
            </a:pPr>
            <a:r>
              <a:rPr lang="en-US" dirty="0">
                <a:hlinkClick r:id="rId10"/>
              </a:rPr>
              <a:t>RESEA Page</a:t>
            </a:r>
            <a:endParaRPr lang="en-US" dirty="0"/>
          </a:p>
          <a:p>
            <a:pPr lvl="1">
              <a:buFont typeface="Arial" panose="020B0604020202020204" pitchFamily="34" charset="0"/>
              <a:buChar char="•"/>
            </a:pPr>
            <a:r>
              <a:rPr lang="en-US" dirty="0">
                <a:hlinkClick r:id="rId11"/>
              </a:rPr>
              <a:t>Plain Language Tool</a:t>
            </a:r>
            <a:endParaRPr lang="en-US" dirty="0"/>
          </a:p>
          <a:p>
            <a:pPr lvl="1">
              <a:buFont typeface="Arial" panose="020B0604020202020204" pitchFamily="34" charset="0"/>
              <a:buChar char="•"/>
            </a:pPr>
            <a:r>
              <a:rPr lang="en-US" dirty="0">
                <a:hlinkClick r:id="rId12"/>
              </a:rPr>
              <a:t>Tutorial</a:t>
            </a:r>
            <a:endParaRPr lang="en-US" dirty="0"/>
          </a:p>
          <a:p>
            <a:pPr>
              <a:buFont typeface="Arial" panose="020B0604020202020204" pitchFamily="34" charset="0"/>
              <a:buChar char="•"/>
            </a:pPr>
            <a:r>
              <a:rPr lang="en-US" sz="2400" dirty="0">
                <a:hlinkClick r:id="rId13"/>
              </a:rPr>
              <a:t>RESEA/Evaluation Technical Assistance</a:t>
            </a:r>
            <a:endParaRPr lang="en-US" sz="2400" dirty="0"/>
          </a:p>
          <a:p>
            <a:pPr>
              <a:buFont typeface="Arial" panose="020B0604020202020204" pitchFamily="34" charset="0"/>
              <a:buChar char="•"/>
            </a:pPr>
            <a:r>
              <a:rPr lang="en-US" sz="2400" dirty="0">
                <a:hlinkClick r:id="rId14"/>
              </a:rPr>
              <a:t>Report to Congress</a:t>
            </a:r>
            <a:endParaRPr lang="en-US" sz="2400" dirty="0"/>
          </a:p>
          <a:p>
            <a:pPr marL="0" indent="0" algn="ctr">
              <a:buNone/>
            </a:pPr>
            <a:r>
              <a:rPr lang="en-US" b="1" dirty="0">
                <a:solidFill>
                  <a:schemeClr val="accent2"/>
                </a:solidFill>
              </a:rPr>
              <a:t>TAA</a:t>
            </a:r>
          </a:p>
          <a:p>
            <a:pPr>
              <a:buFont typeface="Arial" panose="020B0604020202020204" pitchFamily="34" charset="0"/>
              <a:buChar char="•"/>
            </a:pPr>
            <a:r>
              <a:rPr lang="en-US" sz="2400" dirty="0">
                <a:hlinkClick r:id="rId15"/>
              </a:rPr>
              <a:t>TAA Website</a:t>
            </a:r>
            <a:endParaRPr lang="en-US" sz="2400" dirty="0"/>
          </a:p>
          <a:p>
            <a:pPr>
              <a:buFont typeface="Arial" panose="020B0604020202020204" pitchFamily="34" charset="0"/>
              <a:buChar char="•"/>
            </a:pPr>
            <a:r>
              <a:rPr lang="en-US" sz="2400" dirty="0">
                <a:hlinkClick r:id="rId16"/>
              </a:rPr>
              <a:t>TAA WorkforceGPS Community</a:t>
            </a:r>
            <a:endParaRPr lang="en-US" sz="2400" dirty="0"/>
          </a:p>
          <a:p>
            <a:endParaRPr lang="en-US" dirty="0"/>
          </a:p>
        </p:txBody>
      </p:sp>
    </p:spTree>
    <p:custDataLst>
      <p:tags r:id="rId1"/>
    </p:custDataLst>
    <p:extLst>
      <p:ext uri="{BB962C8B-B14F-4D97-AF65-F5344CB8AC3E}">
        <p14:creationId xmlns:p14="http://schemas.microsoft.com/office/powerpoint/2010/main" val="41830500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fld id="{158B7785-F6D6-45F8-833E-07BD84680091}" type="slidenum">
              <a:rPr lang="en-US" smtClean="0"/>
              <a:pPr/>
              <a:t>42</a:t>
            </a:fld>
            <a:endParaRPr lang="en-US"/>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Any Questions?</a:t>
            </a:r>
          </a:p>
        </p:txBody>
      </p:sp>
    </p:spTree>
    <p:custDataLst>
      <p:tags r:id="rId1"/>
    </p:custDataLst>
    <p:extLst>
      <p:ext uri="{BB962C8B-B14F-4D97-AF65-F5344CB8AC3E}">
        <p14:creationId xmlns:p14="http://schemas.microsoft.com/office/powerpoint/2010/main" val="9836207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43</a:t>
            </a:fld>
            <a:endParaRPr lang="en-US"/>
          </a:p>
        </p:txBody>
      </p:sp>
      <p:sp>
        <p:nvSpPr>
          <p:cNvPr id="3" name="Title 2"/>
          <p:cNvSpPr>
            <a:spLocks noGrp="1"/>
          </p:cNvSpPr>
          <p:nvPr>
            <p:ph type="title"/>
          </p:nvPr>
        </p:nvSpPr>
        <p:spPr/>
        <p:txBody>
          <a:bodyPr/>
          <a:lstStyle/>
          <a:p>
            <a:r>
              <a:rPr lang="en-US" dirty="0"/>
              <a:t>PIRL 401 Data</a:t>
            </a:r>
          </a:p>
        </p:txBody>
      </p:sp>
      <p:pic>
        <p:nvPicPr>
          <p:cNvPr id="9" name="Content Placeholder 8"/>
          <p:cNvPicPr>
            <a:picLocks noGrp="1" noChangeAspect="1"/>
          </p:cNvPicPr>
          <p:nvPr>
            <p:ph idx="1"/>
          </p:nvPr>
        </p:nvPicPr>
        <p:blipFill>
          <a:blip r:embed="rId2"/>
          <a:stretch>
            <a:fillRect/>
          </a:stretch>
        </p:blipFill>
        <p:spPr>
          <a:xfrm>
            <a:off x="1755560" y="1075108"/>
            <a:ext cx="4188040" cy="5043289"/>
          </a:xfrm>
          <a:prstGeom prst="rect">
            <a:avLst/>
          </a:prstGeom>
        </p:spPr>
      </p:pic>
      <p:sp>
        <p:nvSpPr>
          <p:cNvPr id="10" name="Content Placeholder 4"/>
          <p:cNvSpPr txBox="1">
            <a:spLocks/>
          </p:cNvSpPr>
          <p:nvPr/>
        </p:nvSpPr>
        <p:spPr>
          <a:xfrm>
            <a:off x="6832121" y="2549997"/>
            <a:ext cx="2753264" cy="1659694"/>
          </a:xfrm>
          <a:prstGeom prst="rect">
            <a:avLst/>
          </a:prstGeom>
          <a:ln w="44450">
            <a:solidFill>
              <a:schemeClr val="accent1"/>
            </a:solidFill>
          </a:ln>
        </p:spPr>
        <p:txBody>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400" b="1" dirty="0"/>
              <a:t>0</a:t>
            </a:r>
            <a:r>
              <a:rPr lang="en-US" sz="1400" dirty="0"/>
              <a:t> = Neither Claimant nor </a:t>
            </a:r>
            <a:r>
              <a:rPr lang="en-US" sz="1400" dirty="0" err="1"/>
              <a:t>Exhaustee</a:t>
            </a:r>
            <a:endParaRPr lang="en-US" sz="1400" dirty="0"/>
          </a:p>
          <a:p>
            <a:pPr marL="0" indent="0">
              <a:spcBef>
                <a:spcPts val="0"/>
              </a:spcBef>
              <a:buFont typeface="Wingdings 3" panose="05040102010807070707" pitchFamily="18" charset="2"/>
              <a:buNone/>
            </a:pPr>
            <a:r>
              <a:rPr lang="en-US" sz="1400" b="1" dirty="0"/>
              <a:t>1 </a:t>
            </a:r>
            <a:r>
              <a:rPr lang="en-US" sz="1400" dirty="0"/>
              <a:t>=</a:t>
            </a:r>
            <a:r>
              <a:rPr lang="en-US" sz="1400" b="1" dirty="0"/>
              <a:t> </a:t>
            </a:r>
            <a:r>
              <a:rPr lang="en-US" sz="1400" dirty="0"/>
              <a:t>Claimant Referred by RESEA</a:t>
            </a:r>
          </a:p>
          <a:p>
            <a:pPr marL="0" indent="0">
              <a:spcBef>
                <a:spcPts val="0"/>
              </a:spcBef>
              <a:buFont typeface="Wingdings 3" panose="05040102010807070707" pitchFamily="18" charset="2"/>
              <a:buNone/>
            </a:pPr>
            <a:r>
              <a:rPr lang="en-US" sz="1400" b="1" dirty="0"/>
              <a:t>2</a:t>
            </a:r>
            <a:r>
              <a:rPr lang="en-US" sz="1400" dirty="0"/>
              <a:t> = Claimant Referred by WPRS</a:t>
            </a:r>
          </a:p>
          <a:p>
            <a:pPr marL="0" indent="0">
              <a:spcBef>
                <a:spcPts val="0"/>
              </a:spcBef>
              <a:buFont typeface="Wingdings 3" panose="05040102010807070707" pitchFamily="18" charset="2"/>
              <a:buNone/>
            </a:pPr>
            <a:r>
              <a:rPr lang="en-US" sz="1400" b="1" dirty="0"/>
              <a:t>3</a:t>
            </a:r>
            <a:r>
              <a:rPr lang="en-US" sz="1400" dirty="0"/>
              <a:t> = Claimant Not Referred by          </a:t>
            </a:r>
          </a:p>
          <a:p>
            <a:pPr marL="457200" lvl="1" indent="0">
              <a:spcBef>
                <a:spcPts val="0"/>
              </a:spcBef>
              <a:buFont typeface="Wingdings 3" panose="05040102010807070707" pitchFamily="18" charset="2"/>
              <a:buNone/>
            </a:pPr>
            <a:r>
              <a:rPr lang="en-US" sz="1400" dirty="0"/>
              <a:t>RESEA or WPRS</a:t>
            </a:r>
          </a:p>
          <a:p>
            <a:pPr marL="0" indent="0">
              <a:spcBef>
                <a:spcPts val="0"/>
              </a:spcBef>
              <a:buFont typeface="Wingdings 3" panose="05040102010807070707" pitchFamily="18" charset="2"/>
              <a:buNone/>
            </a:pPr>
            <a:r>
              <a:rPr lang="en-US" sz="1400" b="1" dirty="0"/>
              <a:t>4</a:t>
            </a:r>
            <a:r>
              <a:rPr lang="en-US" sz="1400" dirty="0"/>
              <a:t> = </a:t>
            </a:r>
            <a:r>
              <a:rPr lang="en-US" sz="1400" dirty="0" err="1"/>
              <a:t>Exhaustee</a:t>
            </a:r>
            <a:endParaRPr lang="en-US" sz="1400" dirty="0"/>
          </a:p>
          <a:p>
            <a:pPr marL="0" indent="0">
              <a:spcBef>
                <a:spcPts val="0"/>
              </a:spcBef>
              <a:buFont typeface="Wingdings 3" panose="05040102010807070707" pitchFamily="18" charset="2"/>
              <a:buNone/>
            </a:pPr>
            <a:r>
              <a:rPr lang="en-US" sz="1400" b="1" dirty="0"/>
              <a:t>5</a:t>
            </a:r>
            <a:r>
              <a:rPr lang="en-US" sz="1400" dirty="0"/>
              <a:t> = Claimant is Exempt                                                                  </a:t>
            </a:r>
          </a:p>
        </p:txBody>
      </p:sp>
      <p:sp>
        <p:nvSpPr>
          <p:cNvPr id="4" name="TextBox 3"/>
          <p:cNvSpPr txBox="1"/>
          <p:nvPr/>
        </p:nvSpPr>
        <p:spPr>
          <a:xfrm>
            <a:off x="3269411" y="6356350"/>
            <a:ext cx="5106838" cy="369332"/>
          </a:xfrm>
          <a:prstGeom prst="rect">
            <a:avLst/>
          </a:prstGeom>
          <a:noFill/>
        </p:spPr>
        <p:txBody>
          <a:bodyPr wrap="square" rtlCol="0">
            <a:spAutoFit/>
          </a:bodyPr>
          <a:lstStyle/>
          <a:p>
            <a:r>
              <a:rPr lang="en-US" dirty="0"/>
              <a:t>PIRL Data: 7/1/2020-6/30/2021, as of 10/18/2021</a:t>
            </a:r>
          </a:p>
        </p:txBody>
      </p:sp>
    </p:spTree>
    <p:extLst>
      <p:ext uri="{BB962C8B-B14F-4D97-AF65-F5344CB8AC3E}">
        <p14:creationId xmlns:p14="http://schemas.microsoft.com/office/powerpoint/2010/main" val="31838227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0239A-EFD5-402F-9334-E74F444BC377}"/>
              </a:ext>
            </a:extLst>
          </p:cNvPr>
          <p:cNvSpPr>
            <a:spLocks noGrp="1"/>
          </p:cNvSpPr>
          <p:nvPr>
            <p:ph type="sldNum" sz="quarter" idx="12"/>
          </p:nvPr>
        </p:nvSpPr>
        <p:spPr/>
        <p:txBody>
          <a:bodyPr/>
          <a:lstStyle/>
          <a:p>
            <a:fld id="{158B7785-F6D6-45F8-833E-07BD84680091}" type="slidenum">
              <a:rPr lang="en-US" smtClean="0"/>
              <a:pPr/>
              <a:t>44</a:t>
            </a:fld>
            <a:endParaRPr lang="en-US"/>
          </a:p>
        </p:txBody>
      </p:sp>
      <p:sp>
        <p:nvSpPr>
          <p:cNvPr id="3" name="Title 2">
            <a:extLst>
              <a:ext uri="{FF2B5EF4-FFF2-40B4-BE49-F238E27FC236}">
                <a16:creationId xmlns:a16="http://schemas.microsoft.com/office/drawing/2014/main" id="{2736EE3D-A03A-4136-8E8D-E53087731073}"/>
              </a:ext>
            </a:extLst>
          </p:cNvPr>
          <p:cNvSpPr>
            <a:spLocks noGrp="1"/>
          </p:cNvSpPr>
          <p:nvPr>
            <p:ph type="title"/>
          </p:nvPr>
        </p:nvSpPr>
        <p:spPr/>
        <p:txBody>
          <a:bodyPr/>
          <a:lstStyle/>
          <a:p>
            <a:r>
              <a:rPr lang="en-US" dirty="0"/>
              <a:t>Contact Us</a:t>
            </a:r>
          </a:p>
        </p:txBody>
      </p:sp>
      <p:sp>
        <p:nvSpPr>
          <p:cNvPr id="2" name="Content Placeholder 1">
            <a:extLst>
              <a:ext uri="{FF2B5EF4-FFF2-40B4-BE49-F238E27FC236}">
                <a16:creationId xmlns:a16="http://schemas.microsoft.com/office/drawing/2014/main" id="{12EEC628-7E2F-40C6-A897-049EE29442C3}"/>
              </a:ext>
            </a:extLst>
          </p:cNvPr>
          <p:cNvSpPr>
            <a:spLocks noGrp="1"/>
          </p:cNvSpPr>
          <p:nvPr>
            <p:ph idx="1"/>
          </p:nvPr>
        </p:nvSpPr>
        <p:spPr/>
        <p:txBody>
          <a:bodyPr>
            <a:normAutofit/>
          </a:bodyPr>
          <a:lstStyle/>
          <a:p>
            <a:r>
              <a:rPr lang="en-US" dirty="0"/>
              <a:t>Lawrence Burns</a:t>
            </a:r>
          </a:p>
          <a:p>
            <a:pPr marL="342900" lvl="1"/>
            <a:r>
              <a:rPr lang="en-US" dirty="0"/>
              <a:t>Office of Unemployment Insurance, U.S. DOL/ETA</a:t>
            </a:r>
          </a:p>
          <a:p>
            <a:pPr marL="342900" lvl="1"/>
            <a:r>
              <a:rPr lang="en-US" dirty="0">
                <a:hlinkClick r:id="rId4"/>
              </a:rPr>
              <a:t>Burns.Lawrence@dol.gov</a:t>
            </a:r>
            <a:r>
              <a:rPr lang="en-US" dirty="0"/>
              <a:t>  </a:t>
            </a:r>
          </a:p>
          <a:p>
            <a:r>
              <a:rPr lang="en-US" dirty="0"/>
              <a:t>Ellen Wright</a:t>
            </a:r>
          </a:p>
          <a:p>
            <a:pPr marL="342900" lvl="1"/>
            <a:r>
              <a:rPr lang="en-US" dirty="0"/>
              <a:t>Office of Unemployment Insurance, U.S. DOL, ETA</a:t>
            </a:r>
          </a:p>
          <a:p>
            <a:pPr marL="342900" lvl="1"/>
            <a:r>
              <a:rPr lang="en-US" dirty="0">
                <a:hlinkClick r:id="rId5"/>
              </a:rPr>
              <a:t>Wright.Ellen.D@dol.gov</a:t>
            </a:r>
            <a:r>
              <a:rPr lang="en-US" dirty="0"/>
              <a:t> </a:t>
            </a:r>
          </a:p>
          <a:p>
            <a:pPr marL="217170" indent="-285750"/>
            <a:r>
              <a:rPr lang="en-US" dirty="0"/>
              <a:t>RESEA Inbox</a:t>
            </a:r>
          </a:p>
          <a:p>
            <a:r>
              <a:rPr lang="en-US" sz="1500" dirty="0">
                <a:solidFill>
                  <a:schemeClr val="accent3">
                    <a:lumMod val="90000"/>
                    <a:lumOff val="10000"/>
                  </a:schemeClr>
                </a:solidFill>
              </a:rPr>
              <a:t>      </a:t>
            </a:r>
            <a:r>
              <a:rPr lang="en-US" sz="1500" dirty="0">
                <a:solidFill>
                  <a:schemeClr val="accent3">
                    <a:lumMod val="90000"/>
                    <a:lumOff val="10000"/>
                  </a:schemeClr>
                </a:solidFill>
                <a:hlinkClick r:id="rId6"/>
              </a:rPr>
              <a:t>OUI.RESEA@dol.gov</a:t>
            </a:r>
            <a:r>
              <a:rPr lang="en-US" sz="1500" dirty="0">
                <a:solidFill>
                  <a:schemeClr val="accent3">
                    <a:lumMod val="90000"/>
                    <a:lumOff val="10000"/>
                  </a:schemeClr>
                </a:solidFill>
              </a:rPr>
              <a:t> </a:t>
            </a:r>
          </a:p>
          <a:p>
            <a:r>
              <a:rPr lang="en-US" dirty="0"/>
              <a:t>Beth Goguen</a:t>
            </a:r>
          </a:p>
          <a:p>
            <a:pPr lvl="1"/>
            <a:r>
              <a:rPr lang="en-US" dirty="0"/>
              <a:t>Director of Central Programs</a:t>
            </a:r>
          </a:p>
          <a:p>
            <a:pPr lvl="2"/>
            <a:r>
              <a:rPr lang="en-US" dirty="0" err="1"/>
              <a:t>MassHire</a:t>
            </a:r>
            <a:r>
              <a:rPr lang="en-US" dirty="0"/>
              <a:t> Department of Career Services</a:t>
            </a:r>
          </a:p>
          <a:p>
            <a:pPr lvl="3"/>
            <a:r>
              <a:rPr lang="en-US" dirty="0"/>
              <a:t>Elizabeth.M.Goguen@state.ma.us</a:t>
            </a:r>
          </a:p>
          <a:p>
            <a:pPr lvl="4"/>
            <a:r>
              <a:rPr lang="en-US" dirty="0"/>
              <a:t>617-626-6053</a:t>
            </a:r>
          </a:p>
        </p:txBody>
      </p:sp>
    </p:spTree>
    <p:custDataLst>
      <p:tags r:id="rId1"/>
    </p:custDataLst>
    <p:extLst>
      <p:ext uri="{BB962C8B-B14F-4D97-AF65-F5344CB8AC3E}">
        <p14:creationId xmlns:p14="http://schemas.microsoft.com/office/powerpoint/2010/main" val="10975839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39D62-3B9E-429C-8022-B738CD9EC0F1}"/>
              </a:ext>
            </a:extLst>
          </p:cNvPr>
          <p:cNvSpPr>
            <a:spLocks noGrp="1"/>
          </p:cNvSpPr>
          <p:nvPr>
            <p:ph type="ctrTitle"/>
          </p:nvPr>
        </p:nvSpPr>
        <p:spPr/>
        <p:txBody>
          <a:bodyPr/>
          <a:lstStyle/>
          <a:p>
            <a:r>
              <a:rPr lang="en-US" dirty="0"/>
              <a:t>Thank You!</a:t>
            </a:r>
          </a:p>
        </p:txBody>
      </p:sp>
      <p:sp>
        <p:nvSpPr>
          <p:cNvPr id="6" name="Text Placeholder 5">
            <a:extLst>
              <a:ext uri="{FF2B5EF4-FFF2-40B4-BE49-F238E27FC236}">
                <a16:creationId xmlns:a16="http://schemas.microsoft.com/office/drawing/2014/main" id="{93CD9FC0-8FC3-45E2-B247-7E10C8F3485B}"/>
              </a:ext>
            </a:extLst>
          </p:cNvPr>
          <p:cNvSpPr>
            <a:spLocks noGrp="1"/>
          </p:cNvSpPr>
          <p:nvPr>
            <p:ph type="body" idx="20"/>
          </p:nvPr>
        </p:nvSpPr>
        <p:spPr/>
        <p:txBody>
          <a:bodyPr/>
          <a:lstStyle/>
          <a:p>
            <a:r>
              <a:rPr lang="en-US" dirty="0"/>
              <a:t>Need help?  Email: </a:t>
            </a:r>
            <a:r>
              <a:rPr lang="en-US" dirty="0">
                <a:hlinkClick r:id="rId4"/>
              </a:rPr>
              <a:t>Support@workforceGPS.org</a:t>
            </a:r>
            <a:endParaRPr lang="en-US" dirty="0"/>
          </a:p>
        </p:txBody>
      </p:sp>
    </p:spTree>
    <p:custDataLst>
      <p:tags r:id="rId1"/>
    </p:custDataLst>
    <p:extLst>
      <p:ext uri="{BB962C8B-B14F-4D97-AF65-F5344CB8AC3E}">
        <p14:creationId xmlns:p14="http://schemas.microsoft.com/office/powerpoint/2010/main" val="844989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913AE7-DBB9-4F3E-9CF6-D8D59C8DF09F}"/>
              </a:ext>
            </a:extLst>
          </p:cNvPr>
          <p:cNvSpPr>
            <a:spLocks noGrp="1"/>
          </p:cNvSpPr>
          <p:nvPr>
            <p:ph type="sldNum" sz="quarter" idx="12"/>
          </p:nvPr>
        </p:nvSpPr>
        <p:spPr/>
        <p:txBody>
          <a:bodyPr/>
          <a:lstStyle/>
          <a:p>
            <a:fld id="{158B7785-F6D6-45F8-833E-07BD84680091}" type="slidenum">
              <a:rPr lang="en-US" smtClean="0"/>
              <a:pPr/>
              <a:t>5</a:t>
            </a:fld>
            <a:endParaRPr lang="en-US"/>
          </a:p>
        </p:txBody>
      </p:sp>
      <p:sp>
        <p:nvSpPr>
          <p:cNvPr id="7" name="Title 6">
            <a:extLst>
              <a:ext uri="{FF2B5EF4-FFF2-40B4-BE49-F238E27FC236}">
                <a16:creationId xmlns:a16="http://schemas.microsoft.com/office/drawing/2014/main" id="{F9714ADB-9C83-40AA-9DB6-1C88CFE957C9}"/>
              </a:ext>
            </a:extLst>
          </p:cNvPr>
          <p:cNvSpPr>
            <a:spLocks noGrp="1"/>
          </p:cNvSpPr>
          <p:nvPr>
            <p:ph type="title"/>
          </p:nvPr>
        </p:nvSpPr>
        <p:spPr/>
        <p:txBody>
          <a:bodyPr/>
          <a:lstStyle/>
          <a:p>
            <a:r>
              <a:rPr lang="en-US" dirty="0"/>
              <a:t>Today’s Objectives</a:t>
            </a:r>
          </a:p>
        </p:txBody>
      </p:sp>
      <p:sp>
        <p:nvSpPr>
          <p:cNvPr id="6" name="Content Placeholder 5">
            <a:extLst>
              <a:ext uri="{FF2B5EF4-FFF2-40B4-BE49-F238E27FC236}">
                <a16:creationId xmlns:a16="http://schemas.microsoft.com/office/drawing/2014/main" id="{3C28BE99-4887-4C69-AC8A-44480A1AFA7E}"/>
              </a:ext>
            </a:extLst>
          </p:cNvPr>
          <p:cNvSpPr>
            <a:spLocks noGrp="1"/>
          </p:cNvSpPr>
          <p:nvPr>
            <p:ph idx="1"/>
          </p:nvPr>
        </p:nvSpPr>
        <p:spPr/>
        <p:txBody>
          <a:bodyPr/>
          <a:lstStyle/>
          <a:p>
            <a:pPr>
              <a:buFont typeface="Wingdings" panose="05000000000000000000" pitchFamily="2" charset="2"/>
              <a:buChar char="Ø"/>
            </a:pPr>
            <a:r>
              <a:rPr lang="en-US" dirty="0"/>
              <a:t>Learn about the Reemployment Services and Eligibility Assessment (RESEA) Program </a:t>
            </a:r>
          </a:p>
          <a:p>
            <a:pPr>
              <a:buFont typeface="Wingdings" panose="05000000000000000000" pitchFamily="2" charset="2"/>
              <a:buChar char="Ø"/>
            </a:pPr>
            <a:r>
              <a:rPr lang="en-US" dirty="0"/>
              <a:t>Learn ways RESEA can partner with TAA </a:t>
            </a:r>
          </a:p>
          <a:p>
            <a:pPr>
              <a:buFont typeface="Wingdings" panose="05000000000000000000" pitchFamily="2" charset="2"/>
              <a:buChar char="Ø"/>
            </a:pPr>
            <a:r>
              <a:rPr lang="en-US" dirty="0"/>
              <a:t>Learn why and how Massachusetts integrates the RESEA and TAA program </a:t>
            </a:r>
          </a:p>
          <a:p>
            <a:pPr>
              <a:buFont typeface="Wingdings" panose="05000000000000000000" pitchFamily="2" charset="2"/>
              <a:buChar char="Ø"/>
            </a:pPr>
            <a:r>
              <a:rPr lang="en-US" dirty="0"/>
              <a:t>Learn about additional resources for RESEA</a:t>
            </a:r>
          </a:p>
        </p:txBody>
      </p:sp>
    </p:spTree>
    <p:extLst>
      <p:ext uri="{BB962C8B-B14F-4D97-AF65-F5344CB8AC3E}">
        <p14:creationId xmlns:p14="http://schemas.microsoft.com/office/powerpoint/2010/main" val="409103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6</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p:txBody>
          <a:bodyPr/>
          <a:lstStyle/>
          <a:p>
            <a:r>
              <a:rPr lang="en-US" dirty="0"/>
              <a:t>What’s Happening in the Trade World?</a:t>
            </a:r>
          </a:p>
        </p:txBody>
      </p:sp>
    </p:spTree>
    <p:extLst>
      <p:ext uri="{BB962C8B-B14F-4D97-AF65-F5344CB8AC3E}">
        <p14:creationId xmlns:p14="http://schemas.microsoft.com/office/powerpoint/2010/main" val="936254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7</a:t>
            </a:fld>
            <a:endParaRPr lang="en-US"/>
          </a:p>
        </p:txBody>
      </p:sp>
      <p:sp>
        <p:nvSpPr>
          <p:cNvPr id="3" name="Title 2"/>
          <p:cNvSpPr>
            <a:spLocks noGrp="1"/>
          </p:cNvSpPr>
          <p:nvPr>
            <p:ph type="title"/>
          </p:nvPr>
        </p:nvSpPr>
        <p:spPr/>
        <p:txBody>
          <a:bodyPr/>
          <a:lstStyle/>
          <a:p>
            <a:r>
              <a:rPr lang="en-US" dirty="0"/>
              <a:t>Trade Overview</a:t>
            </a:r>
          </a:p>
        </p:txBody>
      </p:sp>
      <p:sp>
        <p:nvSpPr>
          <p:cNvPr id="4" name="Content Placeholder 3"/>
          <p:cNvSpPr>
            <a:spLocks noGrp="1"/>
          </p:cNvSpPr>
          <p:nvPr>
            <p:ph idx="1"/>
          </p:nvPr>
        </p:nvSpPr>
        <p:spPr/>
        <p:txBody>
          <a:bodyPr/>
          <a:lstStyle/>
          <a:p>
            <a:pPr>
              <a:buFont typeface="Arial" panose="020B0604020202020204" pitchFamily="34" charset="0"/>
              <a:buChar char="•"/>
            </a:pPr>
            <a:r>
              <a:rPr lang="en-US" i="1" dirty="0">
                <a:hlinkClick r:id="rId2"/>
              </a:rPr>
              <a:t>Video</a:t>
            </a:r>
            <a:endParaRPr lang="en-US" i="1" dirty="0"/>
          </a:p>
        </p:txBody>
      </p:sp>
    </p:spTree>
    <p:extLst>
      <p:ext uri="{BB962C8B-B14F-4D97-AF65-F5344CB8AC3E}">
        <p14:creationId xmlns:p14="http://schemas.microsoft.com/office/powerpoint/2010/main" val="1578508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8</a:t>
            </a:fld>
            <a:endParaRPr lang="en-US"/>
          </a:p>
        </p:txBody>
      </p:sp>
      <p:sp>
        <p:nvSpPr>
          <p:cNvPr id="3" name="Title 2"/>
          <p:cNvSpPr>
            <a:spLocks noGrp="1"/>
          </p:cNvSpPr>
          <p:nvPr>
            <p:ph type="title"/>
          </p:nvPr>
        </p:nvSpPr>
        <p:spPr/>
        <p:txBody>
          <a:bodyPr/>
          <a:lstStyle/>
          <a:p>
            <a:r>
              <a:rPr lang="en-US" dirty="0"/>
              <a:t>Why Trade and RESEA?</a:t>
            </a:r>
          </a:p>
        </p:txBody>
      </p:sp>
      <p:sp>
        <p:nvSpPr>
          <p:cNvPr id="4" name="Content Placeholder 3"/>
          <p:cNvSpPr>
            <a:spLocks noGrp="1"/>
          </p:cNvSpPr>
          <p:nvPr>
            <p:ph idx="1"/>
          </p:nvPr>
        </p:nvSpPr>
        <p:spPr/>
        <p:txBody>
          <a:bodyPr/>
          <a:lstStyle/>
          <a:p>
            <a:pPr>
              <a:buFont typeface="Arial" panose="020B0604020202020204" pitchFamily="34" charset="0"/>
              <a:buChar char="•"/>
            </a:pPr>
            <a:r>
              <a:rPr lang="en-US" dirty="0"/>
              <a:t>Common Demographic Factors</a:t>
            </a:r>
          </a:p>
          <a:p>
            <a:pPr lvl="1">
              <a:buFont typeface="Arial" panose="020B0604020202020204" pitchFamily="34" charset="0"/>
              <a:buChar char="•"/>
            </a:pPr>
            <a:r>
              <a:rPr lang="en-US" dirty="0"/>
              <a:t>Older</a:t>
            </a:r>
          </a:p>
          <a:p>
            <a:pPr lvl="1">
              <a:buFont typeface="Arial" panose="020B0604020202020204" pitchFamily="34" charset="0"/>
              <a:buChar char="•"/>
            </a:pPr>
            <a:r>
              <a:rPr lang="en-US" dirty="0"/>
              <a:t>Less formal education</a:t>
            </a:r>
          </a:p>
          <a:p>
            <a:pPr lvl="1">
              <a:buFont typeface="Arial" panose="020B0604020202020204" pitchFamily="34" charset="0"/>
              <a:buChar char="•"/>
            </a:pPr>
            <a:r>
              <a:rPr lang="en-US" dirty="0"/>
              <a:t>Longer tenure in previous employment</a:t>
            </a:r>
          </a:p>
          <a:p>
            <a:pPr lvl="1">
              <a:buFont typeface="Arial" panose="020B0604020202020204" pitchFamily="34" charset="0"/>
              <a:buChar char="•"/>
            </a:pPr>
            <a:r>
              <a:rPr lang="en-US" dirty="0"/>
              <a:t>Narrower skill sets</a:t>
            </a:r>
          </a:p>
          <a:p>
            <a:pPr marL="0" indent="0">
              <a:buNone/>
            </a:pPr>
            <a:r>
              <a:rPr lang="en-US" dirty="0"/>
              <a:t>These common factors contribute to higher likelihood of long-term unemployment.</a:t>
            </a:r>
          </a:p>
        </p:txBody>
      </p:sp>
    </p:spTree>
    <p:extLst>
      <p:ext uri="{BB962C8B-B14F-4D97-AF65-F5344CB8AC3E}">
        <p14:creationId xmlns:p14="http://schemas.microsoft.com/office/powerpoint/2010/main" val="3813218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9</a:t>
            </a:fld>
            <a:endParaRPr lang="en-US"/>
          </a:p>
        </p:txBody>
      </p:sp>
      <p:sp>
        <p:nvSpPr>
          <p:cNvPr id="3" name="Title 2"/>
          <p:cNvSpPr>
            <a:spLocks noGrp="1"/>
          </p:cNvSpPr>
          <p:nvPr>
            <p:ph type="title"/>
          </p:nvPr>
        </p:nvSpPr>
        <p:spPr/>
        <p:txBody>
          <a:bodyPr/>
          <a:lstStyle/>
          <a:p>
            <a:r>
              <a:rPr lang="en-US" dirty="0"/>
              <a:t>PIRL 401 Element: UC Eligible Status</a:t>
            </a:r>
          </a:p>
        </p:txBody>
      </p:sp>
      <p:sp>
        <p:nvSpPr>
          <p:cNvPr id="4" name="Content Placeholder 3"/>
          <p:cNvSpPr>
            <a:spLocks noGrp="1"/>
          </p:cNvSpPr>
          <p:nvPr>
            <p:ph sz="half" idx="1"/>
          </p:nvPr>
        </p:nvSpPr>
        <p:spPr>
          <a:xfrm>
            <a:off x="310551" y="1161144"/>
            <a:ext cx="8005313" cy="5041248"/>
          </a:xfrm>
        </p:spPr>
        <p:txBody>
          <a:bodyPr>
            <a:noAutofit/>
          </a:bodyPr>
          <a:lstStyle/>
          <a:p>
            <a:pPr>
              <a:buFont typeface="Arial" panose="020B0604020202020204" pitchFamily="34" charset="0"/>
              <a:buChar char="•"/>
            </a:pPr>
            <a:r>
              <a:rPr lang="en-US" sz="1400" dirty="0"/>
              <a:t>Record 0 if the participant was neither a UC Claimant nor an </a:t>
            </a:r>
            <a:r>
              <a:rPr lang="en-US" sz="1400" dirty="0" err="1"/>
              <a:t>Exhaustee</a:t>
            </a:r>
            <a:r>
              <a:rPr lang="en-US" sz="1400" dirty="0"/>
              <a:t>.</a:t>
            </a:r>
          </a:p>
          <a:p>
            <a:pPr>
              <a:buFont typeface="Arial" panose="020B0604020202020204" pitchFamily="34" charset="0"/>
              <a:buChar char="•"/>
            </a:pPr>
            <a:r>
              <a:rPr lang="en-US" sz="1400" dirty="0"/>
              <a:t>Record 1 if the participant is a person who (a) filed a claim and has been determined eligible for benefit payments under one or more State or Federal Unemployment Compensation (UC) programs and whose benefit year or compensation, by reason of an extended duration period, has not ended and who has not exhausted his/her benefit rights, and (b) was referred based on participation in the Reemployment Services and Eligibility Assessment (RESEA) program.</a:t>
            </a:r>
          </a:p>
          <a:p>
            <a:pPr>
              <a:buFont typeface="Arial" panose="020B0604020202020204" pitchFamily="34" charset="0"/>
              <a:buChar char="•"/>
            </a:pPr>
            <a:r>
              <a:rPr lang="en-US" sz="1400" dirty="0"/>
              <a:t>Record 2 if the participant is a person who (a) filed a claim and has been determined eligible for benefit payments under one or more State or Federal Unemployment Compensation (UC) programs and whose benefit year or compensation, by reason of an extended duration period, has not ended and who has not exhausted his/her benefit rights, and (b) was referred to service through the state's Worker Profiling and Reemployment Services (WPRS) system.</a:t>
            </a:r>
          </a:p>
          <a:p>
            <a:pPr>
              <a:buFont typeface="Arial" panose="020B0604020202020204" pitchFamily="34" charset="0"/>
              <a:buChar char="•"/>
            </a:pPr>
            <a:r>
              <a:rPr lang="en-US" sz="1400" dirty="0"/>
              <a:t>Record 3 if the participant is a person who meets condition 2 (a) described above, but was not referred to service through the state's WPRS system or the RESEA program.</a:t>
            </a:r>
          </a:p>
          <a:p>
            <a:pPr>
              <a:buFont typeface="Arial" panose="020B0604020202020204" pitchFamily="34" charset="0"/>
              <a:buChar char="•"/>
            </a:pPr>
            <a:r>
              <a:rPr lang="en-US" sz="1400" dirty="0"/>
              <a:t>Record 4 if the participant meets condition 2(a), but has exhausted all UC benefit rights for which he/she has been determined  eligible, including extended supplemental benefit rights. </a:t>
            </a:r>
          </a:p>
          <a:p>
            <a:pPr>
              <a:buFont typeface="Arial" panose="020B0604020202020204" pitchFamily="34" charset="0"/>
              <a:buChar char="•"/>
            </a:pPr>
            <a:r>
              <a:rPr lang="en-US" sz="1400" dirty="0"/>
              <a:t>Record 5 if the participant is claimant who is exempt from normal work search requirements according state law, and does not have to perform work search activities.</a:t>
            </a:r>
          </a:p>
          <a:p>
            <a:pPr>
              <a:buFont typeface="Arial" panose="020B0604020202020204" pitchFamily="34" charset="0"/>
              <a:buChar char="•"/>
            </a:pPr>
            <a:r>
              <a:rPr lang="en-US" sz="1400" dirty="0"/>
              <a:t>Leave blank if this data element does not apply to the participant.</a:t>
            </a:r>
          </a:p>
        </p:txBody>
      </p:sp>
      <p:sp>
        <p:nvSpPr>
          <p:cNvPr id="5" name="Content Placeholder 4"/>
          <p:cNvSpPr>
            <a:spLocks noGrp="1"/>
          </p:cNvSpPr>
          <p:nvPr>
            <p:ph sz="half" idx="2"/>
          </p:nvPr>
        </p:nvSpPr>
        <p:spPr>
          <a:xfrm>
            <a:off x="8600536" y="1161144"/>
            <a:ext cx="2753264" cy="3384479"/>
          </a:xfrm>
          <a:ln w="44450">
            <a:solidFill>
              <a:schemeClr val="accent1"/>
            </a:solidFill>
          </a:ln>
        </p:spPr>
        <p:txBody>
          <a:bodyPr/>
          <a:lstStyle/>
          <a:p>
            <a:pPr marL="0" indent="0">
              <a:spcBef>
                <a:spcPts val="0"/>
              </a:spcBef>
              <a:buNone/>
            </a:pPr>
            <a:r>
              <a:rPr lang="en-US" sz="2000" b="1" dirty="0"/>
              <a:t>0</a:t>
            </a:r>
            <a:r>
              <a:rPr lang="en-US" sz="2000" dirty="0"/>
              <a:t> = Neither Claimant nor </a:t>
            </a:r>
            <a:r>
              <a:rPr lang="en-US" sz="2000" dirty="0" err="1"/>
              <a:t>Exhaustee</a:t>
            </a:r>
            <a:endParaRPr lang="en-US" sz="2000" dirty="0"/>
          </a:p>
          <a:p>
            <a:pPr marL="0" indent="0">
              <a:spcBef>
                <a:spcPts val="0"/>
              </a:spcBef>
              <a:buNone/>
            </a:pPr>
            <a:r>
              <a:rPr lang="en-US" sz="2000" b="1" dirty="0"/>
              <a:t>1 </a:t>
            </a:r>
            <a:r>
              <a:rPr lang="en-US" sz="2000" dirty="0"/>
              <a:t>=</a:t>
            </a:r>
            <a:r>
              <a:rPr lang="en-US" sz="2000" b="1" dirty="0"/>
              <a:t> </a:t>
            </a:r>
            <a:r>
              <a:rPr lang="en-US" sz="2000" dirty="0"/>
              <a:t>Claimant Referred by RESEA</a:t>
            </a:r>
          </a:p>
          <a:p>
            <a:pPr marL="0" indent="0">
              <a:spcBef>
                <a:spcPts val="0"/>
              </a:spcBef>
              <a:buNone/>
            </a:pPr>
            <a:r>
              <a:rPr lang="en-US" sz="2000" b="1" dirty="0"/>
              <a:t>2</a:t>
            </a:r>
            <a:r>
              <a:rPr lang="en-US" sz="2000" dirty="0"/>
              <a:t> = Claimant Referred by WPRS</a:t>
            </a:r>
          </a:p>
          <a:p>
            <a:pPr marL="0" indent="0">
              <a:spcBef>
                <a:spcPts val="0"/>
              </a:spcBef>
              <a:buNone/>
            </a:pPr>
            <a:r>
              <a:rPr lang="en-US" sz="2000" b="1" dirty="0"/>
              <a:t>3</a:t>
            </a:r>
            <a:r>
              <a:rPr lang="en-US" sz="2000" dirty="0"/>
              <a:t> = Claimant Not Referred by RESEA or WPRS</a:t>
            </a:r>
          </a:p>
          <a:p>
            <a:pPr marL="0" indent="0">
              <a:spcBef>
                <a:spcPts val="0"/>
              </a:spcBef>
              <a:buNone/>
            </a:pPr>
            <a:r>
              <a:rPr lang="en-US" sz="2000" b="1" dirty="0"/>
              <a:t>4</a:t>
            </a:r>
            <a:r>
              <a:rPr lang="en-US" sz="2000" dirty="0"/>
              <a:t> = </a:t>
            </a:r>
            <a:r>
              <a:rPr lang="en-US" sz="2000" dirty="0" err="1"/>
              <a:t>Exhaustee</a:t>
            </a:r>
            <a:endParaRPr lang="en-US" sz="2000" dirty="0"/>
          </a:p>
          <a:p>
            <a:pPr marL="0" indent="0">
              <a:spcBef>
                <a:spcPts val="0"/>
              </a:spcBef>
              <a:buNone/>
            </a:pPr>
            <a:r>
              <a:rPr lang="en-US" sz="2000" b="1" dirty="0"/>
              <a:t>5</a:t>
            </a:r>
            <a:r>
              <a:rPr lang="en-US" sz="2000" dirty="0"/>
              <a:t> = Claimant is Exempt                                                                 </a:t>
            </a:r>
          </a:p>
        </p:txBody>
      </p:sp>
    </p:spTree>
    <p:extLst>
      <p:ext uri="{BB962C8B-B14F-4D97-AF65-F5344CB8AC3E}">
        <p14:creationId xmlns:p14="http://schemas.microsoft.com/office/powerpoint/2010/main" val="39637434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ener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peci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eopl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nteractiv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nfographic Layout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PAW xmlns="http://www.net-centric.com/PAWPP">
  <Shape xmlns="" ID="RLZAEB6ZdNurhurYVXLDHvIiR50=" pdftag="_x005B_Artifact_x005D_" isBookmarkSet="no" bookmark="no"/>
  <Shape xmlns="" ID="usQImVEubLCEI7VaAFnuokKUPtU=" pdftag="H2" isBookmarkSet="no" bookmark="yes" Order="_x0032_"/>
  <Shape xmlns="" ID="OnAWrYt0quhLgNOVTUCqTaSm4F4=" pdftag="H1" isBookmarkSet="no" bookmark="yes" Order="_x0031_"/>
  <Shape xmlns="" ID="tU8LTbvXCMOPJ0aBfPgFoX5oG18=" pdftag="P" isBookmarkSet="no" bookmark="no" Order="_x0032_"/>
  <Shape xmlns="" ID="GVFZTswW6o80uGMa3+G9JbWt+Zk=" pdftag="H2" isBookmarkSet="no" bookmark="yes" Order="_x0031_"/>
  <Shape xmlns="" ID="7EPJJFWpQLEuP5xrN3A/cLfs9HU=" pdftag="" Order="_x0033_"/>
  <Shape xmlns="" ID="rxOKCJRhAmCH7K3dudDFa2rXTn4=" pdftag="P" isBookmarkSet="no" bookmark="no" Order="_x0032_"/>
  <Shape xmlns="" ID="gqPylL6ho2wS7odMpYoYIYa2EiQ=" Order="_x0033_" formula="no" inline="no" isBookmarkSet="no" bookmark="no" artifact="_x0031_" pdftag="_x005B_Artifact_x005D_" validate="no"/>
  <HyperLink xmlns="" ID="KPBWGTdtJeti1SqD66cGM5zW3v0=960207121109.2_144.6287" plainAltText="www.resource-link-here.com" language=""/>
  <Shape xmlns="" ID="dolWTbxVyO411CxLIWEhGSnICww=" pdftag="H2" isBookmarkSet="no" bookmark="yes" Order="_x0031_"/>
  <Shape xmlns="" ID="5NJ2oKvPVRPrT/Jni/5H0IhCzgg=" Order="_x0033_" pdftag="_x005B_Artifact_x005D_" isBookmarkSet="no" bookmark="no"/>
  <Shape xmlns="" ID="doa4/wsaQAY2kRHE4lb9L3WxQDs=" pdftag="P" isBookmarkSet="no" bookmark="no" Order="_x0033_"/>
  <Shape xmlns="" ID="WAXcf6yxnfNfqX8B64SEuxJsOBc=" pdftag="" Order="_x0035_" artifact="_x0031_" validate="no" formula="no" inline="no"/>
  <Shape xmlns="" ID="J3b5Z4uYPFF7klVGoAb7Ylh7lIQ=" pdftag="P" isBookmarkSet="no" bookmark="no" Order="_x0032_"/>
  <Shape xmlns="" ID="0vAyYN3BoFRXt0wJjH8tZ20n0oc=" pdftag="" Order="_x0033_" artifact="_x0031_" validate="no" formula="no" inline="no"/>
  <Shape xmlns="" ID="3nxAZ7+1+YkMjrtp9jGRD7XI02M=" pdftag="H2" isBookmarkSet="no" bookmark="yes" Order="_x0031_"/>
  <Shape xmlns="" ID="VO0T9TIWhEUR2E8vE9ADTMOYvPQ=" Order="_x0036_" pdftag="_x005B_Artifact_x005D_" isBookmarkSet="no" bookmark="no"/>
  <Shape xmlns="" ID="5na1PGEF59SIxs0ohscBTkfoFNo=" pdftag="P" isBookmarkSet="no" bookmark="no" Order="_x0034_"/>
  <Shape xmlns="" ID="zzit0oLDnOFTIKbfVyDCBN86qPA=" formula="no" inline="no" isBookmarkSet="no" bookmark="no" Order="_x0034_" validate="no" pdftag="_x005B_Artifact_x005D_" artifact="_x0031_"/>
  <Shape xmlns="" ID="gprsu1DBmAusXrSWDeQHHrJVPQI=" pdftag="P" isBookmarkSet="no" bookmark="no" Order="_x0033_"/>
  <Shape xmlns="" ID="/O63WHCg5mFCFOjL4SDmg27caTM=" formula="no" inline="no" isBookmarkSet="no" bookmark="no" Order="_x0033_" validate="no" pdftag="_x005B_Artifact_x005D_" artifact="_x0031_"/>
  <Shape xmlns="" ID="FNX/d5oQ5HbjqT54T9orswsQtGU=" pdftag="P" isBookmarkSet="no" bookmark="no" Order="_x0032_"/>
  <Shape xmlns="" ID="99mEfl0uav/ZrKLy0ZL8v/HsgXw=" formula="no" inline="no" isBookmarkSet="no" bookmark="no" Order="_x0032_" validate="no" pdftag="_x005B_Artifact_x005D_" artifact="_x0031_"/>
  <Shape xmlns="" ID="H8XQwSp/BzpWJ3/DHuiNdhmxAAU=" pdftag="H2" isBookmarkSet="no" bookmark="yes" Order="_x0031_"/>
  <Shape xmlns="" ID="Zz+V1Zub2r8w05TOof22obzymb8=" Order="_x0038_" pdftag="_x005B_Artifact_x005D_" isBookmarkSet="no" bookmark="no"/>
  <Shape xmlns="" ID="b1hQCVNjdTvx5it0oMgqQOcT1PE=" formula="no" inline="no" isBookmarkSet="no" bookmark="no" validate="no" pdftag="P" artifact="_x0030_" Order="_x0032_"/>
  <Shape xmlns="" ID="AT5Et8Kkx8y2On8bDn6oyACaK+8=" pdftag="H2" isBookmarkSet="no" bookmark="yes" Order="_x0031_"/>
  <Shape xmlns="" ID="Hminx6H7XkIX4PStfqsBLx5LUS0=" Order="_x0033_" pdftag="_x005B_Artifact_x005D_" isBookmarkSet="no" bookmark="no"/>
  <Shape xmlns="" ID="5rzPkX0UXwLh7m3v+AgM3UIU1T4=" pdftag="" Order="_x0033_" artifact="_x0031_" validate="no"/>
  <Shape xmlns="" ID="0G2RScKFpC7qL1KgS/rpVqsPHqg=" pdftag="P" isBookmarkSet="no" bookmark="no" Order="_x0032_"/>
  <Shape xmlns="" ID="7jvKBCZGJag7Pz58Z23wKCY4K0M=" pdftag="H2" isBookmarkSet="no" bookmark="yes" Order="_x0031_"/>
  <Shape xmlns="" ID="q5wyTcjrXoegY3s9wiHgpCw4elA=" Order="_x0034_" pdftag="_x005B_Artifact_x005D_" isBookmarkSet="no" bookmark="no"/>
  <Shape xmlns="" ID="YYZK/rqcw1y6FSRhMUky5hCvlBc=" formula="no" inline="no" isBookmarkSet="no" validate="no" bookmark="yes" pdftag="P" artifact="_x0030_" Order="_x0032_"/>
  <Shape xmlns="" ID="jwSUrC2q/ZOxpNQklLjFzGCePU8=" formula="no" inline="no" isBookmarkSet="no" pdftag="H2" artifact="_x0031_" validate="no" bookmark="yes" Order="_x0031_"/>
  <Shape xmlns="" ID="+wi9mXoRr0+AFsr4FgR3eBpy6vU=" Order="_x0033_" pdftag="_x005B_Artifact_x005D_" isBookmarkSet="no" bookmark="no"/>
  <Shape xmlns="" ID="hwf3zyCcplTHtXOY9Im189QrWwo=" formula="no" inline="no" isBookmarkSet="no" bookmark="no" validate="no" pdftag="P" artifact="_x0030_" Order="_x0033_"/>
  <Shape xmlns="" ID="MpKY01aTaxpQc0eLAsRLJD/MwKQ=" formula="no" inline="no" isBookmarkSet="no" bookmark="no" validate="no" pdftag="P" artifact="_x0030_" Order="_x0032_"/>
  <Shape xmlns="" ID="uyWr1sUoDFvTJDyqt6KUS0EW0Lw=" formula="no" inline="no" isBookmarkSet="no" bookmark="no" validate="no" pdftag="H2" artifact="_x0030_" Order="_x0031_"/>
  <Shape xmlns="" ID="nPtlJSRki+B+F0rcRFngxxbgE7g=" Order="_x0034_" pdftag="_x005B_Artifact_x005D_" isBookmarkSet="no" bookmark="no"/>
  <Shape xmlns="" ID="Fj7NIhtyy/JpUgNZC9l9+IPMSf4=" formula="no" inline="no" isBookmarkSet="no" bookmark="no" validate="no" pdftag="P" artifact="_x0030_" Order="_x0033_"/>
  <Shape xmlns="" ID="LHoJzOiMfM+p4HtLBzbIWd7HbCQ=" formula="no" inline="no" isBookmarkSet="no" bookmark="no" validate="no" pdftag="P" artifact="_x0030_" Order="_x0032_"/>
  <Shape xmlns="" ID="/Mrs0I4hjUA5YxESRQO8IZ7Hfgk=" formula="no" inline="no" isBookmarkSet="no" pdftag="H2" artifact="_x0031_" validate="no" bookmark="yes" Order="_x0031_"/>
  <Shape xmlns="" ID="+cohKUOpj0HrdpZk2tZ7Zgn589s=" Order="_x0034_" pdftag="_x005B_Artifact_x005D_" isBookmarkSet="no" bookmark="no"/>
  <Shape xmlns="" ID="S+125fqL22DTAIGYpA2r02jE8QY=" formula="no" inline="no" isBookmarkSet="no" bookmark="no" validate="no" pdftag="P" artifact="_x0030_" Order="_x0035_"/>
  <Shape xmlns="" ID="3YV+panle0zAYt4gWJBxeHOB544=" formula="no" inline="no" isBookmarkSet="no" pdftag="H3" artifact="_x0031_" validate="no" bookmark="yes" Order="_x0034_"/>
  <Shape xmlns="" ID="rVCvDw1qsb8Z8iynXRMi+OtvE0g=" formula="no" inline="no" isBookmarkSet="no" bookmark="no" validate="no" pdftag="P" artifact="_x0030_" Order="_x0033_"/>
  <Shape xmlns="" ID="VbDaZtGLtsE1jP9oUUv31g6DngA=" formula="no" inline="no" isBookmarkSet="no" pdftag="H3" artifact="_x0031_" validate="no" bookmark="yes" Order="_x0032_"/>
  <Shape xmlns="" ID="o2fv8p+gsaQrBpkFAcHYjVp+02k=" formula="no" inline="no" isBookmarkSet="no" pdftag="H2" artifact="_x0031_" validate="no" bookmark="yes" Order="_x0031_"/>
  <Shape xmlns="" ID="yWpDRWi7bg3ZFwAVGkelvXTebU0=" Order="_x0036_" pdftag="_x005B_Artifact_x005D_" isBookmarkSet="no" bookmark="no"/>
  <Shape xmlns="" ID="zvgCYiGZ/lf2Wnjqqgxkx4zW5m8=" formula="no" inline="no" isBookmarkSet="no" pdftag="H2" artifact="_x0031_" validate="no" bookmark="yes" Order="_x0031_"/>
  <Shape xmlns="" ID="DaII41640SDDmnQ3aP7/J+qslzk=" Order="_x0032_" pdftag="_x005B_Artifact_x005D_" isBookmarkSet="no" bookmark="no"/>
  <Shape xmlns="" ID="yhrzvkIa7er1ch3Ot2s6ZILcei4=" Order="_x0031_" pdftag="_x005B_Artifact_x005D_" isBookmarkSet="no" bookmark="no"/>
  <Shape xmlns="" ID="iKX+K45oxn+hayBeJ64dJcmRjOA=" pdftag="" Order="_x0032_" artifact="_x0031_" validate="no"/>
  <Shape xmlns="" ID="vaV70jTf/aBbamn5IhqvyYu1GY4=" pdftag="" Order="_x0033_" artifact="_x0031_" validate="no"/>
  <Shape xmlns="" ID="6JKTfDC64Q+wJxaX1GeGgKODPVs=" pdftag="" Order="_x0031_" artifact="_x0031_" validate="no"/>
  <Shape xmlns="" ID="rqzgzAjEizDeu45qqR4m1QdOd/o=" Order="_x0034_" pdftag="_x005B_Artifact_x005D_" isBookmarkSet="no" bookmark="no"/>
  <Shape xmlns="" ID="oYuwvBx49h4c/qWt3Gl3FZnp68I=" artifact="_x0031_" formula="no" inline="no" pdftag="Figure" isBookmarkSet="no" bookmark="no" validate="no" Order="_x0033_"/>
  <Shape xmlns="" ID="Hx4rxvpCWPz2O34OwcJrXGoRlHM=" formula="no" inline="no" isBookmarkSet="no" pdftag="H3" artifact="_x0031_" validate="no" bookmark="yes" Order="_x0032_"/>
  <Shape xmlns="" ID="rsSAAOGSU0w78cXhI3jMYn/ST5Y=" formula="no" inline="no" isBookmarkSet="no" pdftag="H2" artifact="_x0031_" validate="no" bookmark="yes" Order="_x0031_"/>
  <Shape xmlns="" ID="KJqBtIhCQ8rYP4WdQ03WGwx4+LU=" Order="_x0034_" pdftag="_x005B_Artifact_x005D_" isBookmarkSet="no" bookmark="no"/>
  <Shape xmlns="" ID="NiV5v76YMPyQBnvtZtT1sdqAQY8=" formula="no" inline="no" isBookmarkSet="no" bookmark="no" validate="no" pdftag="P" artifact="_x0030_" Order="_x0034_"/>
  <Shape xmlns="" ID="WJzdn5Quh20Md25SXhQKFzW0T+c=" formula="no" inline="no" isBookmarkSet="no" bookmark="no" validate="no" pdftag="P" artifact="_x0030_" Order="_x0033_"/>
  <Shape xmlns="" ID="2YDhIiKe4zgr425UN9wTzDsYLqE=" formula="no" inline="no" isBookmarkSet="no" validate="no" bookmark="no" pdftag="P" artifact="_x0030_" Order="_x0032_"/>
  <Shape xmlns="" ID="Ob7bDmLgDlHcm4Qm0gQQ4P4QcDA=" formula="no" inline="no" isBookmarkSet="no" validate="no" bookmark="no" pdftag="H2" artifact="_x0030_" Order="_x0031_"/>
  <Shape xmlns="" ID="Hd5lD65ALfvss/U9ltdEnqzf3Z8=" Order="_x0035_" pdftag="_x005B_Artifact_x005D_" isBookmarkSet="no" bookmark="no"/>
  <Shape xmlns="" ID="FwQY7YSFQYuKW2Uvsf10hAMuAPQ=" formula="no" inline="no" isBookmarkSet="no" validate="no" bookmark="no" pdftag="P" artifact="_x0030_" Order="_x0033_"/>
  <Shape xmlns="" ID="zTP/IhRt6Cs3eLMsYABxxrEspdg=" formula="no" inline="no" isBookmarkSet="no" validate="no" bookmark="no" pdftag="H2" artifact="_x0030_" Order="_x0032_"/>
  <Shape xmlns="" ID="F1ZrxBRyoKJNete1VDVItcy3388=" formula="no" inline="no" isBookmarkSet="no" validate="no" bookmark="no" pdftag="P" artifact="_x0030_" Order="_x0031_"/>
  <Shape xmlns="" ID="4pHj/2WXkoOj1YkeFdlSP44DJnI=" Order="_x0034_" pdftag="_x005B_Artifact_x005D_" isBookmarkSet="no" bookmark="no"/>
  <Shape xmlns="" ID="Y7jsqzflfSIurTFoeHcs5T0yLR0=" pdftag="P" isBookmarkSet="no" bookmark="no" Order="_x0032_"/>
  <Shape xmlns="" ID="B3/JEmurMo3XL4t6cC5Ewno1wFc=" formula="no" inline="no" isBookmarkSet="no" validate="no" bookmark="no" pdftag="P" artifact="_x0030_" Order="_x0031_"/>
  <Shape xmlns="" ID="8AG3ZfrORZqUEpsmu86U2TKzTK8=" Order="_x0033_" pdftag="_x005B_Artifact_x005D_" isBookmarkSet="no" bookmark="no"/>
  <Shape xmlns="" ID="z+E+z07tlGpEkx+dTHYI/c0MJTM=" pdftag="P" isBookmarkSet="no" bookmark="no" Order="_x0033_"/>
  <Shape xmlns="" ID="KPBWGTdtJeti1SqD66cGM5zW3v0=" pdftag="P" isBookmarkSet="no" bookmark="no" Order="_x0032_"/>
  <Shape xmlns="" ID="syyBsfrFcz5EvlL5WkYZEC7G7RA=" pdftag="H2" isBookmarkSet="no" bookmark="yes" Order="_x0031_"/>
  <Shape xmlns="" ID="YFhVUROdS74oW2sxpDAch7HB0YY=" Order="_x0034_" pdftag="_x005B_Artifact_x005D_" isBookmarkSet="no" bookmark="no"/>
  <Shape xmlns="" ID="FiIK8fZ0zMYHbU2e/l3n+kdzsHQ=" pdftag="P" isBookmarkSet="no" bookmark="no" Order="_x0033_"/>
  <Shape xmlns="" ID="2tYNTlUE1bf7QhdckUXIL4vvRFk=" pdftag="P" isBookmarkSet="no" bookmark="no" Order="_x0032_"/>
  <Shape xmlns="" ID="EbdF7GdjdcpyR1RjoogdZHYYKS4=" pdftag="P" isBookmarkSet="no" bookmark="no" Order="_x0034_"/>
  <Shape xmlns="" ID="JrYb+runwCfg5moRVOeyOsR/DQk=" pdftag="H2" isBookmarkSet="no" bookmark="yes" Order="_x0031_"/>
  <Shape xmlns="" ID="Usnelripj/UGLIUGk93oYcRU5rE=" Order="_x0035_" pdftag="_x005B_Artifact_x005D_" isBookmarkSet="no" bookmark="no"/>
  <Shape xmlns="" ID="z31fCDdAb1ATKnH741WTDvc6zKU=" pdftag="P" isBookmarkSet="no" bookmark="no" Order="_x0032_"/>
  <Shape xmlns="" ID="Wi5ojySte5TUM8kVwC1nc3vKDlo=" pdftag="H2" isBookmarkSet="no" bookmark="yes" Order="_x0031_"/>
  <Shape xmlns="" ID="RrdAFZl8TymOp5z50VWM17V4ypo=" Order="_x0033_" pdftag="_x005B_Artifact_x005D_" isBookmarkSet="no" bookmark="no"/>
  <Shape xmlns="" ID="uTC+vpMlIwvCH7AKJlYXjUfeGg8=" pdftag="P" isBookmarkSet="no" bookmark="no" Order="_x0032_"/>
  <Shape xmlns="" ID="UvreiWJfmYxhHmDj5pn+PYhiFuw=" pdftag="H2" isBookmarkSet="no" bookmark="yes" Order="_x0031_"/>
  <Shape xmlns="" ID="fVNXS4nPeT9VzUzRfeAh4ncbI1c=" Order="_x0033_" pdftag="_x005B_Artifact_x005D_" isBookmarkSet="no" bookmark="no"/>
  <Shape xmlns="" ID="QoaS/6oTAQExiTtqS2ZqIrTtXkY=" pdftag="P" isBookmarkSet="no" bookmark="no" Order="_x0032_"/>
  <Shape xmlns="" ID="J/j+XPEyCXFcOZU+E9xjRBUygEY=" pdftag="H2" isBookmarkSet="no" bookmark="yes" Order="_x0031_"/>
  <Shape xmlns="" ID="mcgtGDvWvFcCCXXiwX3ciF90gTU=" Order="_x0033_" pdftag="_x005B_Artifact_x005D_" isBookmarkSet="no" bookmark="no"/>
  <Shape xmlns="" ID="ssc7OxPv8ygkQQ+klNMKp7MRSpI=" pdftag="P" isBookmarkSet="no" bookmark="no" Order="_x0032_"/>
  <Shape xmlns="" ID="dERBdn42u/TAloA9HpkAr2xTJvA=" pdftag="H2" isBookmarkSet="no" bookmark="yes" Order="_x0031_"/>
  <Shape xmlns="" ID="sLX62fBltEIiF+g1TaRS6Z2x3es=" Order="_x0033_" pdftag="_x005B_Artifact_x005D_" isBookmarkSet="no" bookmark="no"/>
  <Shape xmlns="" ID="jvArq75eBqjxqRTU6nSXJdHJ0tI=" pdftag="P" isBookmarkSet="no" bookmark="no" Order="_x0033_"/>
  <Shape xmlns="" ID="BNgaIUd7fvOMQ8BSE8GDzCGtU5U=" formula="no" inline="no" isBookmarkSet="no" validate="no" bookmark="no" pdftag="P" artifact="_x0030_" Order="_x0032_"/>
  <Shape xmlns="" ID="hqIFM0lVN5G4n9eAxhAeGVxt4uQ=" pdftag="H2" isBookmarkSet="no" bookmark="yes" Order="_x0031_"/>
  <Shape xmlns="" ID="19GU1nuiGkS/q3or7DQTiVjgP+Q=" formula="no" inline="no" isBookmarkSet="no" validate="no" bookmark="no" pdftag="P" artifact="_x0030_" Order="_x0031_0"/>
  <Shape xmlns="" ID="2dITApOTBecGHgPu6kVp8d+GWHk=" formula="no" inline="no" isBookmarkSet="no" validate="no" bookmark="no" pdftag="P" artifact="_x0030_" Order="_x0039_"/>
  <Shape xmlns="" ID="s66vO61aXc6DjvtTXv1oMzQFsM8=" artifact="_x0031_" formula="no" inline="no" pdftag="Figure" isBookmarkSet="no" validate="no" bookmark="no" Order="_x0038_"/>
  <Shape xmlns="" ID="g8gECMnWX0hKI+ti+nQHlJ+Q/ds=" formula="no" inline="no" isBookmarkSet="no" validate="no" bookmark="no" pdftag="P" artifact="_x0030_" Order="_x0037_"/>
  <Shape xmlns="" ID="LMP7KVpzXSOh3LgFlqWjHNgvNV8=" artifact="_x0031_" formula="no" inline="no" pdftag="Figure" isBookmarkSet="no" validate="no" bookmark="no" Order="_x0036_"/>
  <Shape xmlns="" ID="htgF2r6mb03Ok/En47HKtk9o4lM=" formula="no" inline="no" isBookmarkSet="no" validate="no" bookmark="no" pdftag="P" artifact="_x0030_" Order="_x0035_"/>
  <Shape xmlns="" ID="CzqWRoiBHBXDU9qTCBxdO5Q1idE=" artifact="_x0031_" formula="no" inline="no" pdftag="Figure" isBookmarkSet="no" validate="no" bookmark="no" Order="_x0034_"/>
  <Shape xmlns="" ID="mwIHxNr8b9M5lJenRjAPk8RyAyI=" formula="no" inline="no" isBookmarkSet="no" validate="no" bookmark="no" pdftag="P" artifact="_x0030_" Order="_x0033_"/>
  <Shape xmlns="" ID="fTJXjMg19+f76EJd2lzNNv/UTdA=" artifact="_x0031_" formula="no" inline="no" pdftag="Figure" isBookmarkSet="no" validate="no" bookmark="no" Order="_x0032_"/>
  <Shape xmlns="" ID="cN3KzdXKlHoJV7lOAL+VeKIVxhw=" formula="no" inline="no" isBookmarkSet="no" validate="no" bookmark="no" pdftag="H2" artifact="_x0030_" Order="_x0031_"/>
  <Shape xmlns="" ID="bbNWuAQ9bxatOMnKWE8prGOOA6M=" Order="_x0031_1" pdftag="_x005B_Artifact_x005D_" isBookmarkSet="no" bookmark="no"/>
  <Shape xmlns="" ID="+oPPTAFK6ArQoI1UD8eBE9H/xcI=" formula="no" inline="no" isBookmarkSet="no" validate="no" bookmark="no" pdftag="P" artifact="_x0030_" Order="_x0031_0"/>
  <Shape xmlns="" ID="SYTHXZT0IcQSxmCp6FxXUhXN+Tk=" artifact="_x0031_" formula="no" inline="no" pdftag="Figure" isBookmarkSet="no" validate="no" bookmark="no" Order="_x0039_"/>
  <Shape xmlns="" ID="jVzhp4yjBoES3JoPnYT1bMjNTmc=" formula="no" inline="no" isBookmarkSet="no" validate="no" bookmark="no" pdftag="P" artifact="_x0030_" Order="_x0038_"/>
  <Shape xmlns="" ID="5SHCVqG5kTuf4tCvucF2l9LKwU8=" artifact="_x0031_" formula="no" inline="no" pdftag="Figure" isBookmarkSet="no" validate="no" bookmark="no" Order="_x0037_"/>
  <Shape xmlns="" ID="iSpEglb/fQwZMDLvRAi1tp7OV4U=" formula="no" inline="no" isBookmarkSet="no" validate="no" bookmark="no" pdftag="P" artifact="_x0030_" Order="_x0036_"/>
  <Shape xmlns="" ID="n14NIlORoFMs6r8UQGWmt6ZdqDg=" artifact="_x0031_" formula="no" inline="no" pdftag="Figure" isBookmarkSet="no" validate="no" bookmark="no" Order="_x0035_"/>
  <Shape xmlns="" ID="akQ3xEQAM+PCHFH/+7Rb0nVvVQk=" formula="no" inline="no" isBookmarkSet="no" validate="no" bookmark="no" pdftag="P" artifact="_x0030_" Order="_x0034_"/>
  <Shape xmlns="" ID="CbX2Rrw9+BGKu00EExI6jrh1bXA=" artifact="_x0031_" formula="no" inline="no" pdftag="Figure" isBookmarkSet="no" validate="no" bookmark="no" Order="_x0033_"/>
  <Shape xmlns="" ID="7UQRMexUXA+ZQgilBXa1qkU0Bkc=" formula="no" inline="no" isBookmarkSet="no" validate="no" bookmark="no" pdftag="P" artifact="_x0030_" Order="_x0032_"/>
  <Shape xmlns="" ID="p7AkvmviCeh/qV1pubDpEH8ZDv8=" formula="no" inline="no" isBookmarkSet="no" validate="no" bookmark="no" pdftag="H2" artifact="_x0030_" Order="_x0031_"/>
  <Shape xmlns="" ID="9wjHnySfXT9SLdM+f1F2QTmumDw=" Order="_x0031_1" pdftag="_x005B_Artifact_x005D_" isBookmarkSet="no" bookmark="no"/>
  <Shape xmlns="" ID="cHjfB5mBERKo0tfJgRUIyBsLpZ4=" formula="no" inline="no" isBookmarkSet="no" validate="no" bookmark="no" pdftag="P" artifact="_x0030_" Order="_x0031_1"/>
  <Shape xmlns="" ID="9pohZzMyyPSCWu9AxOP4OqXPEDY=" artifact="_x0031_" formula="no" inline="no" pdftag="Figure" isBookmarkSet="no" validate="no" bookmark="no" Order="_x0031_0"/>
  <Shape xmlns="" ID="ugNN/JWQyEyeiokvPM4oFU75+oA=" formula="no" inline="no" isBookmarkSet="no" validate="no" bookmark="no" pdftag="P" artifact="_x0030_" Order="_x0039_"/>
  <Shape xmlns="" ID="GkyGIZFAW0maSUHtxXfYH9pUVVE=" artifact="_x0031_" formula="no" inline="no" pdftag="Figure" isBookmarkSet="no" validate="no" bookmark="no" Order="_x0038_"/>
  <Shape xmlns="" ID="zTSRV7DzBedLt3bEcKJFbG/wt+o=" formula="no" inline="no" isBookmarkSet="no" validate="no" bookmark="no" pdftag="P" artifact="_x0030_" Order="_x0037_"/>
  <Shape xmlns="" ID="DyYjwnfhxSjTUkb78OB4GKFiBws=" artifact="_x0031_" formula="no" inline="no" pdftag="Figure" isBookmarkSet="no" validate="no" bookmark="no" Order="_x0036_"/>
  <Shape xmlns="" ID="kD+9HQ+kaAIVZGoBBOFXZBaDSyE=" formula="no" inline="no" isBookmarkSet="no" validate="no" bookmark="no" pdftag="P" artifact="_x0030_" Order="_x0035_"/>
  <Shape xmlns="" ID="uTqRkfpK7FLGCYJxXn0/4pqyrsE=" artifact="_x0031_" formula="no" inline="no" pdftag="Figure" isBookmarkSet="no" validate="no" bookmark="no" Order="_x0034_"/>
  <Shape xmlns="" ID="Ett5ajy8F2ZQkvBEhjJ1mh96Z6s=" formula="no" inline="no" isBookmarkSet="no" validate="no" bookmark="no" pdftag="P" artifact="_x0030_" Order="_x0033_"/>
  <Shape xmlns="" ID="LWlghF9dBGVAbMkss8TgP9VC+wk=" formula="no" inline="no" isBookmarkSet="no" Order="_x0032_" validate="no" bookmark="no" pdftag="_x005B_Artifact_x005D_" artifact="_x0031_"/>
  <Shape xmlns="" ID="/V2KfqqKtOhZUimsWgfsxzeT8XA=" formula="no" inline="no" isBookmarkSet="no" validate="no" bookmark="no" pdftag="P" artifact="_x0030_" Order="_x0032_"/>
  <Shape xmlns="" ID="OK8fDlh45cC3FQ3MCsyGt7uDaGA=" formula="no" inline="no" isBookmarkSet="no" validate="no" pdftag="H2" artifact="_x0030_" bookmark="yes" Order="_x0031_"/>
  <Shape xmlns="" ID="C1bPKuZZrVGMynXdV1NZKVeAbiU=" Order="_x0031_3" pdftag="_x005B_Artifact_x005D_" isBookmarkSet="no" bookmark="no"/>
  <Shape xmlns="" ID="B8bbTKojVBhy+xkE9KBnBbMq5WA=" formula="no" inline="no" isBookmarkSet="no" validate="no" bookmark="no" pdftag="P" artifact="_x0030_" Order="_x0039_"/>
  <Shape xmlns="" ID="d0KV4ydMWyrqe46MclLKH1MmEEo=" formula="no" inline="no" isBookmarkSet="no" validate="no" bookmark="no" pdftag="P" artifact="_x0030_" Order="_x0038_"/>
  <Shape xmlns="" ID="UsZNsMp9Xr9Gyyc6dkMCo4D2H5g=" formula="no" inline="no" isBookmarkSet="no" validate="no" bookmark="no" pdftag="P" artifact="_x0030_" Order="_x0037_"/>
  <Shape xmlns="" ID="BTJPnuhZ53YebmSrziZoXMdpS4M=" formula="no" inline="no" isBookmarkSet="no" validate="no" bookmark="no" pdftag="P" artifact="_x0030_" Order="_x0036_"/>
  <Shape xmlns="" ID="ljpiZkm/+QtJ6TtCx0/nMp1KZ8w=" formula="no" inline="no" isBookmarkSet="no" validate="no" bookmark="no" pdftag="P" artifact="_x0030_" Order="_x0035_"/>
  <Shape xmlns="" ID="kZH0Ok5ipkvN0FkAN3j6YtzWZ0o=" formula="no" inline="no" isBookmarkSet="no" validate="no" bookmark="no" pdftag="P" artifact="_x0030_" Order="_x0034_"/>
  <Shape xmlns="" ID="oYbE/k8TZfwS/ihit0l4wfpUf18=" formula="no" inline="no" isBookmarkSet="no" validate="no" bookmark="no" pdftag="P" artifact="_x0030_" Order="_x0033_"/>
  <Shape xmlns="" ID="7q7pqaj5ccuGFUB8xe8K1+9CIbs=" formula="no" inline="no" isBookmarkSet="no" validate="no" bookmark="no" pdftag="P" artifact="_x0030_" Order="_x0032_"/>
  <Shape xmlns="" ID="06fgHE22rbrWIXYLReLUpJlI2Lo=" formula="no" inline="no" isBookmarkSet="no" validate="no" pdftag="H2" artifact="_x0030_" bookmark="yes" Order="_x0031_"/>
  <Shape xmlns="" ID="gnjtE6PO3uYW1fIl6+LjiySPNw8=" Order="_x0031_0" pdftag="_x005B_Artifact_x005D_" isBookmarkSet="no" bookmark="no"/>
  <Shape xmlns="" ID="NZs7ujEul47hYVL3ryCSJ6XrrVg=" formula="no" inline="no" isBookmarkSet="no" validate="no" bookmark="no" pdftag="Figure" artifact="_x0030_" Order="_x0039_"/>
  <Shape xmlns="" ID="VZxKRv9RcZ2K+ddOgs7MbJ209Zo=" artifact="_x0031_" formula="no" inline="no" pdftag="Figure" isBookmarkSet="no" validate="no" bookmark="no" Order="_x0031_0"/>
  <Shape xmlns="" ID="P8o92jFNl+qbMwiC+4jxKRL30AY=" formula="no" inline="no" isBookmarkSet="no" validate="no" bookmark="no" pdftag="P" artifact="_x0030_" Order="_x0031_1"/>
  <Shape xmlns="" ID="sC8UtcO69jkzKmktKABqob0Rgoo=" formula="no" inline="no" isBookmarkSet="no" validate="no" bookmark="no" pdftag="P" artifact="_x0030_" Order="_x0038_"/>
  <Shape xmlns="" ID="WI2UGNvdiveVk/5DceCr1Bbt+5w=" formula="no" inline="no" isBookmarkSet="no" validate="no" bookmark="no" pdftag="P" artifact="_x0030_" Order="_x0037_"/>
  <Shape xmlns="" ID="EbH/7DZ/GaXwMPPvJcAA+fRlNKM=" formula="no" inline="no" isBookmarkSet="no" validate="no" bookmark="no" pdftag="P" artifact="_x0030_" Order="_x0036_"/>
  <Shape xmlns="" ID="Y/ldxXXlU5AN+uYb5N6FRB4JGeg=" formula="no" inline="no" isBookmarkSet="no" validate="no" bookmark="no" pdftag="P" artifact="_x0030_" Order="_x0035_"/>
  <Shape xmlns="" ID="PuZQjrBFOkFDxvBoQ+BkhpdseEQ=" formula="no" inline="no" isBookmarkSet="no" validate="no" bookmark="no" pdftag="P" artifact="_x0030_" Order="_x0034_"/>
  <Shape xmlns="" ID="k5X4i5RvYDgiARcKEkf1+aFlvAI=" formula="no" inline="no" isBookmarkSet="no" validate="no" bookmark="no" pdftag="P" artifact="_x0030_" Order="_x0033_"/>
  <Shape xmlns="" ID="Z5v8HpASDPo/Wz/0q/BGJ6ugT5U=" formula="no" inline="no" isBookmarkSet="no" validate="no" bookmark="no" pdftag="P" artifact="_x0030_" Order="_x0032_"/>
  <Shape xmlns="" ID="qg/yRKvPs8ROT+r1Jk5a31WpY/w=" formula="no" inline="no" isBookmarkSet="no" validate="no" bookmark="no" pdftag="H2" artifact="_x0030_" Order="_x0031_"/>
  <Shape xmlns="" ID="YCxz2RypFb5QpuXgkpj+yuhAraQ=" Order="_x0031_2" pdftag="_x005B_Artifact_x005D_" isBookmarkSet="no" bookmark="no"/>
  <Shape xmlns="" ID="JVaVeqwnrJXcfjyxjN23u6U6YjU=" formula="no" inline="no" isBookmarkSet="no" validate="no" bookmark="no" pdftag="P" artifact="_x0030_" Order="_x0031_1"/>
  <Shape xmlns="" ID="1VYlZJxEhUYoBZrPC1K4brZxD4o=" artifact="_x0031_" formula="no" inline="no" pdftag="Figure" isBookmarkSet="no" validate="no" bookmark="no" Order="_x0031_0"/>
  <Shape xmlns="" ID="fcLbEBweMN1jqvR6XEB80Uzn1vI=" artifact="_x0031_" formula="no" inline="no" pdftag="Figure" isBookmarkSet="no" validate="no" bookmark="no" Order="_x0039_"/>
  <Shape xmlns="" ID="gLvMFMxEiDWTy9xz23vSIMFDq7s=" formula="no" inline="no" isBookmarkSet="no" validate="no" bookmark="no" pdftag="P" artifact="_x0030_" Order="_x0038_"/>
  <Shape xmlns="" ID="OAEemmU3Tf/BYnd4sNW+SnhaUvA=" formula="no" inline="no" isBookmarkSet="no" validate="no" bookmark="no" pdftag="P" artifact="_x0030_" Order="_x0037_"/>
  <Shape xmlns="" ID="56JdV7wQqNvSBwuHfa0UR8rHwds=" formula="no" inline="no" isBookmarkSet="no" validate="no" bookmark="no" pdftag="P" artifact="_x0030_" Order="_x0036_"/>
  <Shape xmlns="" ID="+5RFGTA9WgsU+8IpV9j0zuD5b3Y=" formula="no" inline="no" isBookmarkSet="no" validate="no" bookmark="no" pdftag="P" artifact="_x0030_" Order="_x0035_"/>
  <Shape xmlns="" ID="6pTAVe1s1elbalCQHyEHhZhOka8=" formula="no" inline="no" isBookmarkSet="no" validate="no" bookmark="no" pdftag="P" artifact="_x0030_" Order="_x0034_"/>
  <Shape xmlns="" ID="HZ6wPwmBoY1xi70XpuSBjrgzi4o=" formula="no" inline="no" isBookmarkSet="no" validate="no" bookmark="no" pdftag="P" artifact="_x0030_" Order="_x0033_"/>
  <Shape xmlns="" ID="0DLg+oV8Bq9ALt7YjL8qdjZ92lY=" formula="no" inline="no" isBookmarkSet="no" validate="no" bookmark="no" pdftag="P" artifact="_x0030_" Order="_x0032_"/>
  <Shape xmlns="" ID="4Qpe+3raQyAYzBoBw0jiGi1IBRA=" formula="no" inline="no" isBookmarkSet="no" validate="no" bookmark="no" pdftag="H2" artifact="_x0030_" Order="_x0031_"/>
  <Shape xmlns="" ID="orNo5z6Ai1BHwym5+HcTkzXCzn4=" Order="_x0031_2" pdftag="_x005B_Artifact_x005D_" isBookmarkSet="no" bookmark="no"/>
  <Shape xmlns="" ID="/2+v/OfzjyBI0gyUFEsQZQmakrs=" formula="no" inline="no" isBookmarkSet="no" validate="no" bookmark="no" pdftag="P" artifact="_x0030_" Order="_x0031_1"/>
  <Shape xmlns="" ID="yRia6CFwgu5PColb2v862juIANg=" formula="no" inline="no" isBookmarkSet="no" validate="no" bookmark="no" pdftag="P" artifact="_x0030_" Order="_x0031_0"/>
  <Shape xmlns="" ID="3951gZFeWCNFfOMfr9aJS0dmigQ=" formula="no" inline="no" isBookmarkSet="no" validate="no" bookmark="no" pdftag="P" artifact="_x0030_" Order="_x0039_"/>
  <Shape xmlns="" ID="eCd0QjJtXeBNI7lqnfkbDq03nyA=" formula="no" inline="no" isBookmarkSet="no" validate="no" bookmark="no" pdftag="P" artifact="_x0030_" Order="_x0038_"/>
  <Shape xmlns="" ID="5qHzbrLSJyNopwSGa+U9giIOoU0=" formula="no" inline="no" isBookmarkSet="no" validate="no" bookmark="no" pdftag="P" artifact="_x0030_" Order="_x0037_"/>
  <Shape xmlns="" ID="93Ei1wg2lCAYEXL8hM0eglN+JZw=" formula="no" inline="no" isBookmarkSet="no" validate="no" bookmark="no" pdftag="P" artifact="_x0030_" Order="_x0036_"/>
  <Shape xmlns="" ID="hhUUUIquUZX8CXSx4RvuPtTDJr0=" formula="no" inline="no" isBookmarkSet="no" validate="no" bookmark="no" pdftag="P" artifact="_x0030_" Order="_x0035_"/>
  <Shape xmlns="" ID="PFtooTCc9Is2KZjVM+Rv59rDIF4=" formula="no" inline="no" isBookmarkSet="no" validate="no" bookmark="no" pdftag="P" artifact="_x0030_" Order="_x0034_"/>
  <Shape xmlns="" ID="bTTi1JtL2EY98xvmpEOKXfM7aqI=" formula="no" inline="no" isBookmarkSet="no" validate="no" bookmark="no" pdftag="P" artifact="_x0030_" Order="_x0033_"/>
  <Shape xmlns="" ID="HiPUN43njYDy6A8ebvKutKJeQQI=" formula="no" inline="no" isBookmarkSet="no" validate="no" bookmark="no" pdftag="P" artifact="_x0030_" Order="_x0032_"/>
  <Shape xmlns="" ID="QDWzWr8G+ZvEZ4vu2Nre5OoUAq8=" formula="no" inline="no" isBookmarkSet="no" validate="no" bookmark="no" pdftag="H2" artifact="_x0030_" Order="_x0031_"/>
  <Shape xmlns="" ID="vDRhnoKxdxlVXiqTq9epPUfWCQc=" Order="_x0031_2" pdftag="_x005B_Artifact_x005D_" isBookmarkSet="no" bookmark="no"/>
  <SubText xmlns="" ID="gqPylL6ho2wS7odMpYoYIYa2EiQ=" ActualText=""/>
  <Shape xmlns="" ID="q6QEuKcewaQk+H5NwdvXJ7JOfiU=" isBookmarkSet="no" bookmark="yes" pdftag="P" artifact="_x0030_" Order="_x0032_"/>
  <Shape xmlns="" ID="eJbFegz/OsZ8+LOsEs3W59f6SFE=" Order="_x0033_" pdftag="_x005B_Artifact_x005D_" isBookmarkSet="no" bookmark="no"/>
  <Shape xmlns="" ID="P5/P8zix130QuOoA2x8M1/anwoU=" formula="no" inline="no" isBookmarkSet="no" bookmark="no" Order="_x0034_" validate="no" pdftag="_x005B_Artifact_x005D_" artifact="_x0031_"/>
  <Shape xmlns="" ID="g38tpwtlcldDP1d4Sk0fHMlHfA8=" formula="no" inline="no" isBookmarkSet="no" bookmark="no" Order="_x0032_" validate="no" pdftag="_x005B_Artifact_x005D_" artifact="_x0031_"/>
  <Shape xmlns="" ID="/NGazWuJN+U27SgGNMvP/CBdjIY=" formula="no" inline="no" isBookmarkSet="no" bookmark="no" validate="no" pdftag="P" artifact="_x0030_" Order="_x0033_"/>
  <Shape xmlns="" ID="vHg7ht2qgKojnu0Fl6z4ZxLC0YA=" formula="no" inline="no" isBookmarkSet="no" bookmark="no" validate="no" pdftag="P" artifact="_x0030_" Order="_x0033_"/>
  <Shape xmlns="" ID="087xzxITSNs4wfiZyAhvetOzLGc=" formula="no" inline="no" isBookmarkSet="no" pdftag="H3" artifact="_x0031_" validate="no" bookmark="yes" Order="_x0032_"/>
  <Shape xmlns="" ID="pPciIK89Yvxn43UsZgxeMTQ6jjs=" formula="no" inline="no" isBookmarkSet="no" pdftag="H2" artifact="_x0031_" validate="no" bookmark="yes" Order="_x0031_"/>
  <Shape xmlns="" ID="u+bKl0f3uyLlc1fl7b0P2WS1waI=" Order="_x0033_" pdftag="_x005B_Artifact_x005D_" isBookmarkSet="no" bookmark="no"/>
  <SubText xmlns="" ID="YYZK/rqcw1y6FSRhMUky5hCvlBc=" ActualText=""/>
  <SubText xmlns="" ID="jwSUrC2q/ZOxpNQklLjFzGCePU8=" ActualText=""/>
  <SubText xmlns="" ID="/Mrs0I4hjUA5YxESRQO8IZ7Hfgk=" ActualText=""/>
  <SubText xmlns="" ID="3YV+panle0zAYt4gWJBxeHOB544=" ActualText=""/>
  <SubText xmlns="" ID="VbDaZtGLtsE1jP9oUUv31g6DngA=" ActualText=""/>
  <SubText xmlns="" ID="o2fv8p+gsaQrBpkFAcHYjVp+02k=" ActualText=""/>
  <SubText xmlns="" ID="zvgCYiGZ/lf2Wnjqqgxkx4zW5m8=" ActualText=""/>
  <SubText xmlns="" ID="087xzxITSNs4wfiZyAhvetOzLGc=" ActualText=""/>
  <SubText xmlns="" ID="pPciIK89Yvxn43UsZgxeMTQ6jjs=" ActualText=""/>
  <SubText xmlns="" ID="Hx4rxvpCWPz2O34OwcJrXGoRlHM=" ActualText=""/>
  <SubText xmlns="" ID="rsSAAOGSU0w78cXhI3jMYn/ST5Y=" ActualText=""/>
</PAW>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CF6722584FB9234D8FBB3ECE8E9E0680" ma:contentTypeVersion="45" ma:contentTypeDescription="Create a new document." ma:contentTypeScope="" ma:versionID="742b160e8105547af8ed734074673ab2">
  <xsd:schema xmlns:xsd="http://www.w3.org/2001/XMLSchema" xmlns:xs="http://www.w3.org/2001/XMLSchema" xmlns:p="http://schemas.microsoft.com/office/2006/metadata/properties" xmlns:ns1="http://schemas.microsoft.com/sharepoint/v3" xmlns:ns2="8d2c1b80-c67e-47aa-932c-0090cde62fd8" xmlns:ns3="6a6dab10-933c-46c5-bc7e-2110d87a4d91" xmlns:ns4="ea8d2c3a-2447-4a94-bda7-3fe5615ba979" targetNamespace="http://schemas.microsoft.com/office/2006/metadata/properties" ma:root="true" ma:fieldsID="664a3d386518000e455c7fc9556ae159" ns1:_="" ns2:_="" ns3:_="" ns4:_="">
    <xsd:import namespace="http://schemas.microsoft.com/sharepoint/v3"/>
    <xsd:import namespace="8d2c1b80-c67e-47aa-932c-0090cde62fd8"/>
    <xsd:import namespace="6a6dab10-933c-46c5-bc7e-2110d87a4d91"/>
    <xsd:import namespace="ea8d2c3a-2447-4a94-bda7-3fe5615ba979"/>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d2c1b80-c67e-47aa-932c-0090cde62fd8" elementFormDefault="qualified">
    <xsd:import namespace="http://schemas.microsoft.com/office/2006/documentManagement/types"/>
    <xsd:import namespace="http://schemas.microsoft.com/office/infopath/2007/PartnerControls"/>
    <xsd:element name="SharedWithUsers" ma:index="10"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a6dab10-933c-46c5-bc7e-2110d87a4d91"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AutoTags" ma:index="18" nillable="true" ma:displayName="Tags" ma:internalName="MediaServiceAutoTags"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a8d2c3a-2447-4a94-bda7-3fe5615ba979" elementFormDefault="qualified">
    <xsd:import namespace="http://schemas.microsoft.com/office/2006/documentManagement/types"/>
    <xsd:import namespace="http://schemas.microsoft.com/office/infopath/2007/PartnerControls"/>
    <xsd:element name="MediaServiceLocation" ma:index="22"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6D8189-D55C-4F8C-8251-093D213DBBD9}">
  <ds:schemaRefs>
    <ds:schemaRef ds:uri="http://purl.org/dc/dcmitype/"/>
    <ds:schemaRef ds:uri="http://www.w3.org/XML/1998/namespace"/>
    <ds:schemaRef ds:uri="http://schemas.microsoft.com/office/2006/metadata/properties"/>
    <ds:schemaRef ds:uri="http://purl.org/dc/terms/"/>
    <ds:schemaRef ds:uri="2a1ba486-ff2f-4459-80ac-1ab5aa17f8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A870AE42-B7EF-4425-8E23-8E4BA26DAB5C}">
  <ds:schemaRefs>
    <ds:schemaRef ds:uri="http://www.net-centric.com/PAWPP"/>
    <ds:schemaRef ds:uri=""/>
  </ds:schemaRefs>
</ds:datastoreItem>
</file>

<file path=customXml/itemProps3.xml><?xml version="1.0" encoding="utf-8"?>
<ds:datastoreItem xmlns:ds="http://schemas.openxmlformats.org/officeDocument/2006/customXml" ds:itemID="{80E5AB1D-FE98-4896-9D4A-B22EEFC0A5F3}">
  <ds:schemaRefs>
    <ds:schemaRef ds:uri="http://schemas.microsoft.com/sharepoint/v3/contenttype/forms"/>
  </ds:schemaRefs>
</ds:datastoreItem>
</file>

<file path=customXml/itemProps4.xml><?xml version="1.0" encoding="utf-8"?>
<ds:datastoreItem xmlns:ds="http://schemas.openxmlformats.org/officeDocument/2006/customXml" ds:itemID="{63E1FB66-4590-497C-B4CD-DC9B3C69F61C}"/>
</file>

<file path=docProps/app.xml><?xml version="1.0" encoding="utf-8"?>
<Properties xmlns="http://schemas.openxmlformats.org/officeDocument/2006/extended-properties" xmlns:vt="http://schemas.openxmlformats.org/officeDocument/2006/docPropsVTypes">
  <TotalTime>2733</TotalTime>
  <Words>2005</Words>
  <Application>Microsoft Office PowerPoint</Application>
  <PresentationFormat>Widescreen</PresentationFormat>
  <Paragraphs>376</Paragraphs>
  <Slides>45</Slides>
  <Notes>14</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45</vt:i4>
      </vt:variant>
    </vt:vector>
  </HeadingPairs>
  <TitlesOfParts>
    <vt:vector size="59" baseType="lpstr">
      <vt:lpstr>Arial</vt:lpstr>
      <vt:lpstr>Arial (Headings)</vt:lpstr>
      <vt:lpstr>Calibri</vt:lpstr>
      <vt:lpstr>Calibri Light</vt:lpstr>
      <vt:lpstr>Times New Roman</vt:lpstr>
      <vt:lpstr>Webdings</vt:lpstr>
      <vt:lpstr>Wingdings</vt:lpstr>
      <vt:lpstr>Wingdings 2</vt:lpstr>
      <vt:lpstr>Wingdings 3</vt:lpstr>
      <vt:lpstr>General Content</vt:lpstr>
      <vt:lpstr>Special Content</vt:lpstr>
      <vt:lpstr>People Slides</vt:lpstr>
      <vt:lpstr>Interactive Slides</vt:lpstr>
      <vt:lpstr>Infographic Layouts</vt:lpstr>
      <vt:lpstr>Poll Question - All</vt:lpstr>
      <vt:lpstr>RESEA Program and TAA Program Connections</vt:lpstr>
      <vt:lpstr>Today’s Moderator</vt:lpstr>
      <vt:lpstr>Today’s Speakers</vt:lpstr>
      <vt:lpstr>Today’s Objectives</vt:lpstr>
      <vt:lpstr>What’s Happening in the Trade World?</vt:lpstr>
      <vt:lpstr>Trade Overview</vt:lpstr>
      <vt:lpstr>Why Trade and RESEA?</vt:lpstr>
      <vt:lpstr>PIRL 401 Element: UC Eligible Status</vt:lpstr>
      <vt:lpstr>PIRL 401 Data</vt:lpstr>
      <vt:lpstr>Poll Question - All</vt:lpstr>
      <vt:lpstr>Any Questions?</vt:lpstr>
      <vt:lpstr>Overview of RESEA</vt:lpstr>
      <vt:lpstr>RESEA Background  </vt:lpstr>
      <vt:lpstr>SSA Section 306(b) Purposes --</vt:lpstr>
      <vt:lpstr>Minimum Required RESEA Services</vt:lpstr>
      <vt:lpstr>New Requirements </vt:lpstr>
      <vt:lpstr>Targeting Participants</vt:lpstr>
      <vt:lpstr> Funding Outlook (In Millions of Dollars) </vt:lpstr>
      <vt:lpstr>RESEA Performance Measures </vt:lpstr>
      <vt:lpstr>PowerPoint Presentation</vt:lpstr>
      <vt:lpstr> RESEA, TAA, and the WIOA Vision  </vt:lpstr>
      <vt:lpstr>Examples of Alignment</vt:lpstr>
      <vt:lpstr>Poll Question – TAA Staff</vt:lpstr>
      <vt:lpstr>Any Questions?</vt:lpstr>
      <vt:lpstr>Massachusetts Model</vt:lpstr>
      <vt:lpstr>Massachusetts RESEA Data</vt:lpstr>
      <vt:lpstr>Massachusetts’ Model </vt:lpstr>
      <vt:lpstr>Massachusetts’ Model</vt:lpstr>
      <vt:lpstr>Massachusetts’ Model</vt:lpstr>
      <vt:lpstr>Massachusetts’ Model </vt:lpstr>
      <vt:lpstr>Massachusetts’ Model  </vt:lpstr>
      <vt:lpstr>Massachusetts’ Model</vt:lpstr>
      <vt:lpstr>Massachusetts’ Model </vt:lpstr>
      <vt:lpstr>Massachusetts’ Model </vt:lpstr>
      <vt:lpstr>Poll Question – RESEA Staff</vt:lpstr>
      <vt:lpstr>Any Questions?</vt:lpstr>
      <vt:lpstr>Resources</vt:lpstr>
      <vt:lpstr>Clear.dol.gov</vt:lpstr>
      <vt:lpstr>My Reemployment Connections (rc.workforcegps.org)</vt:lpstr>
      <vt:lpstr>Resources:</vt:lpstr>
      <vt:lpstr>Any Questions?</vt:lpstr>
      <vt:lpstr>PIRL 401 Data</vt:lpstr>
      <vt:lpstr>Contact Us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Casertano, Laura</cp:lastModifiedBy>
  <cp:revision>225</cp:revision>
  <dcterms:created xsi:type="dcterms:W3CDTF">2019-06-21T16:58:05Z</dcterms:created>
  <dcterms:modified xsi:type="dcterms:W3CDTF">2021-10-26T16:42:02Z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E3E3652B-E154-4632-AF29-AF74A27B8CCB</vt:lpwstr>
  </property>
  <property fmtid="{D5CDD505-2E9C-101B-9397-08002B2CF9AE}" pid="3" name="ArticulatePath">
    <vt:lpwstr>https://appriver3651000470-my.sharepoint.com/personal/mlamb_mahernet_com/Documents/Marg-WFGPS/Content Thumbnail Images/WFGPS_PPT_Template_20191205</vt:lpwstr>
  </property>
  <property fmtid="{D5CDD505-2E9C-101B-9397-08002B2CF9AE}" pid="4" name="ContentTypeId">
    <vt:lpwstr>0x010100CF6722584FB9234D8FBB3ECE8E9E0680</vt:lpwstr>
  </property>
</Properties>
</file>