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0" r:id="rId5"/>
    <p:sldMasterId id="2147483658" r:id="rId6"/>
    <p:sldMasterId id="2147483684" r:id="rId7"/>
    <p:sldMasterId id="2147483699" r:id="rId8"/>
  </p:sldMasterIdLst>
  <p:notesMasterIdLst>
    <p:notesMasterId r:id="rId73"/>
  </p:notesMasterIdLst>
  <p:sldIdLst>
    <p:sldId id="311" r:id="rId9"/>
    <p:sldId id="256" r:id="rId10"/>
    <p:sldId id="296" r:id="rId11"/>
    <p:sldId id="310" r:id="rId12"/>
    <p:sldId id="282" r:id="rId13"/>
    <p:sldId id="312" r:id="rId14"/>
    <p:sldId id="313" r:id="rId15"/>
    <p:sldId id="314" r:id="rId16"/>
    <p:sldId id="309" r:id="rId17"/>
    <p:sldId id="315" r:id="rId18"/>
    <p:sldId id="316" r:id="rId19"/>
    <p:sldId id="317" r:id="rId20"/>
    <p:sldId id="318" r:id="rId21"/>
    <p:sldId id="340" r:id="rId22"/>
    <p:sldId id="326" r:id="rId23"/>
    <p:sldId id="328" r:id="rId24"/>
    <p:sldId id="327" r:id="rId25"/>
    <p:sldId id="331" r:id="rId26"/>
    <p:sldId id="339" r:id="rId27"/>
    <p:sldId id="329" r:id="rId28"/>
    <p:sldId id="330" r:id="rId29"/>
    <p:sldId id="333" r:id="rId30"/>
    <p:sldId id="334" r:id="rId31"/>
    <p:sldId id="335" r:id="rId32"/>
    <p:sldId id="332" r:id="rId33"/>
    <p:sldId id="341" r:id="rId34"/>
    <p:sldId id="336" r:id="rId35"/>
    <p:sldId id="337"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6" r:id="rId60"/>
    <p:sldId id="367" r:id="rId61"/>
    <p:sldId id="368" r:id="rId62"/>
    <p:sldId id="365" r:id="rId63"/>
    <p:sldId id="320" r:id="rId64"/>
    <p:sldId id="321" r:id="rId65"/>
    <p:sldId id="322" r:id="rId66"/>
    <p:sldId id="323" r:id="rId67"/>
    <p:sldId id="324" r:id="rId68"/>
    <p:sldId id="325" r:id="rId69"/>
    <p:sldId id="281" r:id="rId70"/>
    <p:sldId id="275" r:id="rId71"/>
    <p:sldId id="297" r:id="rId72"/>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7" autoAdjust="0"/>
    <p:restoredTop sz="77889" autoAdjust="0"/>
  </p:normalViewPr>
  <p:slideViewPr>
    <p:cSldViewPr snapToGrid="0">
      <p:cViewPr varScale="1">
        <p:scale>
          <a:sx n="67" d="100"/>
          <a:sy n="67" d="100"/>
        </p:scale>
        <p:origin x="1574" y="48"/>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62</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63</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64</a:t>
            </a:fld>
            <a:endParaRPr lang="en-US"/>
          </a:p>
        </p:txBody>
      </p:sp>
    </p:spTree>
    <p:extLst>
      <p:ext uri="{BB962C8B-B14F-4D97-AF65-F5344CB8AC3E}">
        <p14:creationId xmlns:p14="http://schemas.microsoft.com/office/powerpoint/2010/main" val="3408180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sv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39983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575090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microsoft.com/office/2007/relationships/hdphoto" Target="../media/hdphoto1.wdp"/><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5"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6" r:id="rId6"/>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hoekstra.robert@dol.gov"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hyperlink" Target="mailto:hoekstra.robert@dol.gov"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hyperlink" Target="Support@workforceGPS.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p:cNvSpPr>
            <a:spLocks noGrp="1"/>
          </p:cNvSpPr>
          <p:nvPr>
            <p:ph type="title"/>
          </p:nvPr>
        </p:nvSpPr>
        <p:spPr/>
        <p:txBody>
          <a:bodyPr/>
          <a:lstStyle/>
          <a:p>
            <a:r>
              <a:rPr lang="en-US" dirty="0"/>
              <a:t>Familiarity with 2021 TAAACS</a:t>
            </a:r>
          </a:p>
        </p:txBody>
      </p:sp>
      <p:sp>
        <p:nvSpPr>
          <p:cNvPr id="4" name="Text Placeholder 3"/>
          <p:cNvSpPr>
            <a:spLocks noGrp="1"/>
          </p:cNvSpPr>
          <p:nvPr>
            <p:ph type="body" idx="14"/>
          </p:nvPr>
        </p:nvSpPr>
        <p:spPr/>
        <p:txBody>
          <a:bodyPr/>
          <a:lstStyle/>
          <a:p>
            <a:r>
              <a:rPr lang="en-US" dirty="0"/>
              <a:t>How familiar are you already with the 2021 TAAACS?</a:t>
            </a:r>
          </a:p>
        </p:txBody>
      </p:sp>
      <p:sp>
        <p:nvSpPr>
          <p:cNvPr id="5" name="Text Placeholder 4"/>
          <p:cNvSpPr>
            <a:spLocks noGrp="1"/>
          </p:cNvSpPr>
          <p:nvPr>
            <p:ph type="body" sz="quarter" idx="13"/>
          </p:nvPr>
        </p:nvSpPr>
        <p:spPr/>
        <p:txBody>
          <a:bodyPr/>
          <a:lstStyle/>
          <a:p>
            <a:r>
              <a:rPr lang="en-US" dirty="0"/>
              <a:t>Select the most appropriate response.</a:t>
            </a:r>
          </a:p>
        </p:txBody>
      </p:sp>
      <p:sp>
        <p:nvSpPr>
          <p:cNvPr id="6" name="Content Placeholder 5"/>
          <p:cNvSpPr>
            <a:spLocks noGrp="1"/>
          </p:cNvSpPr>
          <p:nvPr>
            <p:ph idx="1"/>
          </p:nvPr>
        </p:nvSpPr>
        <p:spPr>
          <a:xfrm>
            <a:off x="5786005" y="1137447"/>
            <a:ext cx="5925134" cy="5039516"/>
          </a:xfrm>
        </p:spPr>
        <p:txBody>
          <a:bodyPr>
            <a:normAutofit fontScale="92500"/>
          </a:bodyPr>
          <a:lstStyle/>
          <a:p>
            <a:r>
              <a:rPr lang="en-US" dirty="0"/>
              <a:t>What is TAAACS?</a:t>
            </a:r>
          </a:p>
          <a:p>
            <a:r>
              <a:rPr lang="en-US" dirty="0"/>
              <a:t>I know the old TAAACS, but not the revision.</a:t>
            </a:r>
          </a:p>
          <a:p>
            <a:r>
              <a:rPr lang="en-US" dirty="0"/>
              <a:t>I attended the listening session in the Spring, but haven’t looked at the final version.</a:t>
            </a:r>
          </a:p>
          <a:p>
            <a:r>
              <a:rPr lang="en-US" dirty="0"/>
              <a:t>I have looked through the new TAAACS, but have questions.</a:t>
            </a:r>
          </a:p>
          <a:p>
            <a:r>
              <a:rPr lang="en-US" dirty="0"/>
              <a:t>I was filling it out and got stuck.</a:t>
            </a:r>
          </a:p>
          <a:p>
            <a:r>
              <a:rPr lang="en-US" dirty="0"/>
              <a:t>I’m good with the 2021 TAAACS, but listening to make sure I didn’t miss anything.</a:t>
            </a:r>
          </a:p>
        </p:txBody>
      </p:sp>
    </p:spTree>
    <p:extLst>
      <p:ext uri="{BB962C8B-B14F-4D97-AF65-F5344CB8AC3E}">
        <p14:creationId xmlns:p14="http://schemas.microsoft.com/office/powerpoint/2010/main" val="299001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Why a 2021 Revision?</a:t>
            </a:r>
          </a:p>
        </p:txBody>
      </p:sp>
    </p:spTree>
    <p:extLst>
      <p:ext uri="{BB962C8B-B14F-4D97-AF65-F5344CB8AC3E}">
        <p14:creationId xmlns:p14="http://schemas.microsoft.com/office/powerpoint/2010/main" val="423697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a:p>
        </p:txBody>
      </p:sp>
      <p:sp>
        <p:nvSpPr>
          <p:cNvPr id="3" name="Title 2"/>
          <p:cNvSpPr>
            <a:spLocks noGrp="1"/>
          </p:cNvSpPr>
          <p:nvPr>
            <p:ph type="title"/>
          </p:nvPr>
        </p:nvSpPr>
        <p:spPr/>
        <p:txBody>
          <a:bodyPr/>
          <a:lstStyle/>
          <a:p>
            <a:r>
              <a:rPr lang="en-US" dirty="0"/>
              <a:t>PIRL 2021 Revision</a:t>
            </a:r>
          </a:p>
        </p:txBody>
      </p:sp>
      <p:sp>
        <p:nvSpPr>
          <p:cNvPr id="4" name="Content Placeholder 3"/>
          <p:cNvSpPr>
            <a:spLocks noGrp="1"/>
          </p:cNvSpPr>
          <p:nvPr>
            <p:ph idx="1"/>
          </p:nvPr>
        </p:nvSpPr>
        <p:spPr>
          <a:xfrm>
            <a:off x="805866" y="1137446"/>
            <a:ext cx="10491129" cy="5039517"/>
          </a:xfrm>
        </p:spPr>
        <p:txBody>
          <a:bodyPr>
            <a:normAutofit/>
          </a:bodyPr>
          <a:lstStyle/>
          <a:p>
            <a:pPr>
              <a:buFont typeface="Arial" panose="020B0604020202020204" pitchFamily="34" charset="0"/>
              <a:buChar char="•"/>
            </a:pPr>
            <a:r>
              <a:rPr lang="en-US" dirty="0"/>
              <a:t>Goals:</a:t>
            </a:r>
          </a:p>
          <a:p>
            <a:pPr lvl="1">
              <a:buFont typeface="Arial" panose="020B0604020202020204" pitchFamily="34" charset="0"/>
              <a:buChar char="•"/>
            </a:pPr>
            <a:r>
              <a:rPr lang="en-US" dirty="0"/>
              <a:t>Improve Clarity</a:t>
            </a:r>
          </a:p>
          <a:p>
            <a:pPr lvl="1">
              <a:buFont typeface="Arial" panose="020B0604020202020204" pitchFamily="34" charset="0"/>
              <a:buChar char="•"/>
            </a:pPr>
            <a:r>
              <a:rPr lang="en-US" dirty="0"/>
              <a:t>Improve Data Usability</a:t>
            </a:r>
          </a:p>
          <a:p>
            <a:pPr lvl="1">
              <a:buFont typeface="Arial" panose="020B0604020202020204" pitchFamily="34" charset="0"/>
              <a:buChar char="•"/>
            </a:pPr>
            <a:r>
              <a:rPr lang="en-US" dirty="0"/>
              <a:t>Simplification and Removal of Unhelpful Information</a:t>
            </a:r>
          </a:p>
          <a:p>
            <a:pPr lvl="1">
              <a:buFont typeface="Arial" panose="020B0604020202020204" pitchFamily="34" charset="0"/>
              <a:buChar char="•"/>
            </a:pPr>
            <a:r>
              <a:rPr lang="en-US" dirty="0"/>
              <a:t>Created Consolidated Outreach Section</a:t>
            </a:r>
          </a:p>
          <a:p>
            <a:pPr lvl="1">
              <a:buFont typeface="Arial" panose="020B0604020202020204" pitchFamily="34" charset="0"/>
              <a:buChar char="•"/>
            </a:pPr>
            <a:r>
              <a:rPr lang="en-US" dirty="0"/>
              <a:t>More Integration Information</a:t>
            </a:r>
          </a:p>
          <a:p>
            <a:pPr lvl="1">
              <a:buFont typeface="Arial" panose="020B0604020202020204" pitchFamily="34" charset="0"/>
              <a:buChar char="•"/>
            </a:pPr>
            <a:r>
              <a:rPr lang="en-US" dirty="0"/>
              <a:t>Expanded Barriers and Technical Assistance Information</a:t>
            </a:r>
          </a:p>
          <a:p>
            <a:pPr lvl="1">
              <a:buFont typeface="Arial" panose="020B0604020202020204" pitchFamily="34" charset="0"/>
              <a:buChar char="•"/>
            </a:pPr>
            <a:r>
              <a:rPr lang="en-US" dirty="0"/>
              <a:t>Worker Group Numbers</a:t>
            </a:r>
          </a:p>
          <a:p>
            <a:pPr lvl="1"/>
            <a:endParaRPr lang="en-US" dirty="0"/>
          </a:p>
        </p:txBody>
      </p:sp>
    </p:spTree>
    <p:extLst>
      <p:ext uri="{BB962C8B-B14F-4D97-AF65-F5344CB8AC3E}">
        <p14:creationId xmlns:p14="http://schemas.microsoft.com/office/powerpoint/2010/main" val="359468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12</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1" y="1405870"/>
            <a:ext cx="7254932" cy="2357891"/>
          </a:xfrm>
        </p:spPr>
        <p:txBody>
          <a:bodyPr/>
          <a:lstStyle/>
          <a:p>
            <a:r>
              <a:rPr lang="en-US" dirty="0"/>
              <a:t>Basics of Completing the Form</a:t>
            </a:r>
          </a:p>
        </p:txBody>
      </p:sp>
    </p:spTree>
    <p:extLst>
      <p:ext uri="{BB962C8B-B14F-4D97-AF65-F5344CB8AC3E}">
        <p14:creationId xmlns:p14="http://schemas.microsoft.com/office/powerpoint/2010/main" val="388185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Filling Out the Form Principals</a:t>
            </a:r>
          </a:p>
        </p:txBody>
      </p:sp>
      <p:sp>
        <p:nvSpPr>
          <p:cNvPr id="4" name="Content Placeholder 3"/>
          <p:cNvSpPr>
            <a:spLocks noGrp="1"/>
          </p:cNvSpPr>
          <p:nvPr>
            <p:ph idx="1"/>
          </p:nvPr>
        </p:nvSpPr>
        <p:spPr>
          <a:xfrm>
            <a:off x="805867" y="1137446"/>
            <a:ext cx="5950534" cy="5039517"/>
          </a:xfrm>
        </p:spPr>
        <p:txBody>
          <a:bodyPr>
            <a:normAutofit fontScale="92500" lnSpcReduction="10000"/>
          </a:bodyPr>
          <a:lstStyle/>
          <a:p>
            <a:pPr marL="514350" indent="-514350">
              <a:buFont typeface="+mj-lt"/>
              <a:buAutoNum type="arabicPeriod"/>
            </a:pPr>
            <a:r>
              <a:rPr lang="en-US" dirty="0"/>
              <a:t>Do not modify the form</a:t>
            </a:r>
          </a:p>
          <a:p>
            <a:pPr marL="514350" indent="-514350">
              <a:buFont typeface="+mj-lt"/>
              <a:buAutoNum type="arabicPeriod"/>
            </a:pPr>
            <a:r>
              <a:rPr lang="en-US" dirty="0"/>
              <a:t>Return the form as an Excel to me (</a:t>
            </a:r>
            <a:r>
              <a:rPr lang="en-US" dirty="0">
                <a:hlinkClick r:id="rId2"/>
              </a:rPr>
              <a:t>hoekstra.robert@dol.gov</a:t>
            </a:r>
            <a:r>
              <a:rPr lang="en-US" dirty="0"/>
              <a:t>)</a:t>
            </a:r>
          </a:p>
          <a:p>
            <a:pPr marL="514350" indent="-514350">
              <a:buFont typeface="+mj-lt"/>
              <a:buAutoNum type="arabicPeriod"/>
            </a:pPr>
            <a:r>
              <a:rPr lang="en-US" dirty="0"/>
              <a:t>Only enter information in the yellow fields (no side comments, use comment section if clarification is needed)</a:t>
            </a:r>
          </a:p>
          <a:p>
            <a:pPr marL="514350" indent="-514350">
              <a:buFont typeface="+mj-lt"/>
              <a:buAutoNum type="arabicPeriod"/>
            </a:pPr>
            <a:r>
              <a:rPr lang="en-US" dirty="0"/>
              <a:t>Check field tips explanations</a:t>
            </a:r>
          </a:p>
          <a:p>
            <a:pPr marL="514350" indent="-514350">
              <a:buFont typeface="+mj-lt"/>
              <a:buAutoNum type="arabicPeriod"/>
            </a:pPr>
            <a:r>
              <a:rPr lang="en-US" dirty="0"/>
              <a:t>Select the “best option” in drop downs</a:t>
            </a:r>
          </a:p>
          <a:p>
            <a:pPr marL="514350" indent="-514350">
              <a:buFont typeface="+mj-lt"/>
              <a:buAutoNum type="arabicPeriod"/>
            </a:pPr>
            <a:r>
              <a:rPr lang="en-US" dirty="0"/>
              <a:t>Ask questions!</a:t>
            </a:r>
          </a:p>
          <a:p>
            <a:pPr marL="457200" lvl="1" indent="0">
              <a:buNone/>
            </a:pPr>
            <a:r>
              <a:rPr lang="en-US" dirty="0"/>
              <a:t>(Use Column B to reference question numbers)</a:t>
            </a:r>
          </a:p>
          <a:p>
            <a:pPr lvl="1"/>
            <a:endParaRPr lang="en-US" dirty="0"/>
          </a:p>
        </p:txBody>
      </p:sp>
      <p:pic>
        <p:nvPicPr>
          <p:cNvPr id="5" name="Picture 4"/>
          <p:cNvPicPr>
            <a:picLocks noChangeAspect="1"/>
          </p:cNvPicPr>
          <p:nvPr/>
        </p:nvPicPr>
        <p:blipFill rotWithShape="1">
          <a:blip r:embed="rId3"/>
          <a:srcRect l="49656" t="61742" r="29614" b="17171"/>
          <a:stretch/>
        </p:blipFill>
        <p:spPr>
          <a:xfrm>
            <a:off x="7099300" y="989042"/>
            <a:ext cx="3287561" cy="1823996"/>
          </a:xfrm>
          <a:prstGeom prst="rect">
            <a:avLst/>
          </a:prstGeom>
        </p:spPr>
      </p:pic>
      <p:pic>
        <p:nvPicPr>
          <p:cNvPr id="6" name="Picture 5"/>
          <p:cNvPicPr>
            <a:picLocks noChangeAspect="1"/>
          </p:cNvPicPr>
          <p:nvPr/>
        </p:nvPicPr>
        <p:blipFill rotWithShape="1">
          <a:blip r:embed="rId4"/>
          <a:srcRect l="50068" t="47348" r="31406" b="44571"/>
          <a:stretch/>
        </p:blipFill>
        <p:spPr>
          <a:xfrm>
            <a:off x="8470900" y="2969488"/>
            <a:ext cx="3416300" cy="812800"/>
          </a:xfrm>
          <a:prstGeom prst="rect">
            <a:avLst/>
          </a:prstGeom>
        </p:spPr>
      </p:pic>
      <p:pic>
        <p:nvPicPr>
          <p:cNvPr id="7" name="Picture 6"/>
          <p:cNvPicPr>
            <a:picLocks noChangeAspect="1"/>
          </p:cNvPicPr>
          <p:nvPr/>
        </p:nvPicPr>
        <p:blipFill rotWithShape="1">
          <a:blip r:embed="rId5"/>
          <a:srcRect l="1033" t="32576" r="87879" b="39267"/>
          <a:stretch/>
        </p:blipFill>
        <p:spPr>
          <a:xfrm>
            <a:off x="7000876" y="3946547"/>
            <a:ext cx="2003423" cy="2774928"/>
          </a:xfrm>
          <a:prstGeom prst="rect">
            <a:avLst/>
          </a:prstGeom>
        </p:spPr>
      </p:pic>
    </p:spTree>
    <p:extLst>
      <p:ext uri="{BB962C8B-B14F-4D97-AF65-F5344CB8AC3E}">
        <p14:creationId xmlns:p14="http://schemas.microsoft.com/office/powerpoint/2010/main" val="395188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Definitions!</a:t>
            </a:r>
          </a:p>
        </p:txBody>
      </p:sp>
    </p:spTree>
    <p:extLst>
      <p:ext uri="{BB962C8B-B14F-4D97-AF65-F5344CB8AC3E}">
        <p14:creationId xmlns:p14="http://schemas.microsoft.com/office/powerpoint/2010/main" val="272349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Definitions!</a:t>
            </a:r>
          </a:p>
        </p:txBody>
      </p:sp>
      <p:sp>
        <p:nvSpPr>
          <p:cNvPr id="4" name="Text Placeholder 3"/>
          <p:cNvSpPr>
            <a:spLocks noGrp="1"/>
          </p:cNvSpPr>
          <p:nvPr>
            <p:ph type="body" sz="half" idx="2"/>
          </p:nvPr>
        </p:nvSpPr>
        <p:spPr/>
        <p:txBody>
          <a:bodyPr/>
          <a:lstStyle/>
          <a:p>
            <a:pPr algn="l"/>
            <a:r>
              <a:rPr lang="en-US" dirty="0"/>
              <a:t>Most people skip over these, but they provide some essential information for filling out the form!</a:t>
            </a:r>
          </a:p>
        </p:txBody>
      </p:sp>
      <p:sp>
        <p:nvSpPr>
          <p:cNvPr id="10" name="Content Placeholder 9"/>
          <p:cNvSpPr>
            <a:spLocks noGrp="1"/>
          </p:cNvSpPr>
          <p:nvPr>
            <p:ph idx="1"/>
          </p:nvPr>
        </p:nvSpPr>
        <p:spPr>
          <a:xfrm>
            <a:off x="5183188" y="457201"/>
            <a:ext cx="6348412" cy="5403850"/>
          </a:xfrm>
        </p:spPr>
        <p:txBody>
          <a:bodyPr>
            <a:normAutofit lnSpcReduction="10000"/>
          </a:bodyPr>
          <a:lstStyle/>
          <a:p>
            <a:pPr>
              <a:buFont typeface="Arial" panose="020B0604020202020204" pitchFamily="34" charset="0"/>
              <a:buChar char="•"/>
            </a:pPr>
            <a:r>
              <a:rPr lang="en-US" dirty="0" err="1"/>
              <a:t>TaOA</a:t>
            </a:r>
            <a:r>
              <a:rPr lang="en-US" dirty="0"/>
              <a:t> –</a:t>
            </a:r>
          </a:p>
          <a:p>
            <a:pPr lvl="1">
              <a:buFont typeface="Arial" panose="020B0604020202020204" pitchFamily="34" charset="0"/>
              <a:buChar char="•"/>
            </a:pPr>
            <a:r>
              <a:rPr lang="en-US" dirty="0"/>
              <a:t>Training and Other Activities (</a:t>
            </a:r>
            <a:r>
              <a:rPr lang="en-US" dirty="0" err="1"/>
              <a:t>TaOA</a:t>
            </a:r>
            <a:r>
              <a:rPr lang="en-US" dirty="0"/>
              <a:t>) is one of three grant types that support the TAA program with the other two funding Trade Readjustment Allowance (TRA) and Reemployment Trade Adjustment Assistance (RTAA) benefits.  The </a:t>
            </a:r>
            <a:r>
              <a:rPr lang="en-US" dirty="0" err="1"/>
              <a:t>TaOA</a:t>
            </a:r>
            <a:r>
              <a:rPr lang="en-US" dirty="0"/>
              <a:t> grant is three year funds and has components of administration, case management, job search and relocation, and training funds.  Cost classification requirements are described in 20 CFR 618.860(b).</a:t>
            </a:r>
          </a:p>
        </p:txBody>
      </p:sp>
    </p:spTree>
    <p:extLst>
      <p:ext uri="{BB962C8B-B14F-4D97-AF65-F5344CB8AC3E}">
        <p14:creationId xmlns:p14="http://schemas.microsoft.com/office/powerpoint/2010/main" val="365567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lstStyle/>
          <a:p>
            <a:r>
              <a:rPr lang="en-US" dirty="0"/>
              <a:t>Definitions!</a:t>
            </a:r>
          </a:p>
        </p:txBody>
      </p:sp>
      <p:sp>
        <p:nvSpPr>
          <p:cNvPr id="4" name="Text Placeholder 3"/>
          <p:cNvSpPr>
            <a:spLocks noGrp="1"/>
          </p:cNvSpPr>
          <p:nvPr>
            <p:ph type="body" sz="half" idx="2"/>
          </p:nvPr>
        </p:nvSpPr>
        <p:spPr/>
        <p:txBody>
          <a:bodyPr/>
          <a:lstStyle/>
          <a:p>
            <a:pPr algn="l"/>
            <a:r>
              <a:rPr lang="en-US" dirty="0"/>
              <a:t>Most people skip over these, but they provide some essential information for filling out the form!</a:t>
            </a:r>
          </a:p>
        </p:txBody>
      </p:sp>
      <p:sp>
        <p:nvSpPr>
          <p:cNvPr id="10" name="Content Placeholder 9"/>
          <p:cNvSpPr>
            <a:spLocks noGrp="1"/>
          </p:cNvSpPr>
          <p:nvPr>
            <p:ph idx="1"/>
          </p:nvPr>
        </p:nvSpPr>
        <p:spPr>
          <a:xfrm>
            <a:off x="5183188" y="457201"/>
            <a:ext cx="6348412" cy="5403850"/>
          </a:xfrm>
        </p:spPr>
        <p:txBody>
          <a:bodyPr>
            <a:normAutofit fontScale="92500" lnSpcReduction="20000"/>
          </a:bodyPr>
          <a:lstStyle/>
          <a:p>
            <a:pPr>
              <a:buFont typeface="Arial" panose="020B0604020202020204" pitchFamily="34" charset="0"/>
              <a:buChar char="•"/>
            </a:pPr>
            <a:r>
              <a:rPr lang="en-US" dirty="0"/>
              <a:t>FTE - Full-Time Equivalent workers</a:t>
            </a:r>
          </a:p>
          <a:p>
            <a:pPr lvl="1">
              <a:buFont typeface="Arial" panose="020B0604020202020204" pitchFamily="34" charset="0"/>
              <a:buChar char="•"/>
            </a:pPr>
            <a:r>
              <a:rPr lang="en-US" dirty="0"/>
              <a:t>Staff who work less than full time or split their time between the TAA program and other programs should be recorded by the portion of time they spend on the TAA program.  For example, a staff member who is full time but only spends half their time on TAA should be recorded as 0.5 FTE.  FTE should be counted if they are funded by a current </a:t>
            </a:r>
            <a:r>
              <a:rPr lang="en-US" dirty="0" err="1"/>
              <a:t>TaOA</a:t>
            </a:r>
            <a:r>
              <a:rPr lang="en-US" dirty="0"/>
              <a:t> grant</a:t>
            </a:r>
            <a:r>
              <a:rPr lang="en-US" dirty="0">
                <a:solidFill>
                  <a:schemeClr val="tx1"/>
                </a:solidFill>
              </a:rPr>
              <a:t>.</a:t>
            </a:r>
            <a:r>
              <a:rPr lang="en-US" dirty="0">
                <a:solidFill>
                  <a:srgbClr val="FF0000"/>
                </a:solidFill>
              </a:rPr>
              <a:t>  If the state does not currently have an applicable </a:t>
            </a:r>
            <a:r>
              <a:rPr lang="en-US" dirty="0" err="1">
                <a:solidFill>
                  <a:srgbClr val="FF0000"/>
                </a:solidFill>
              </a:rPr>
              <a:t>TaOA</a:t>
            </a:r>
            <a:r>
              <a:rPr lang="en-US" dirty="0">
                <a:solidFill>
                  <a:srgbClr val="FF0000"/>
                </a:solidFill>
              </a:rPr>
              <a:t> grant, they should report based on who would be funded by such a grant.</a:t>
            </a:r>
          </a:p>
          <a:p>
            <a:pPr>
              <a:buFont typeface="Arial" panose="020B0604020202020204" pitchFamily="34" charset="0"/>
              <a:buChar char="•"/>
            </a:pPr>
            <a:r>
              <a:rPr lang="en-US" dirty="0"/>
              <a:t>Does NOT include TRA and RTAA</a:t>
            </a:r>
          </a:p>
        </p:txBody>
      </p:sp>
    </p:spTree>
    <p:extLst>
      <p:ext uri="{BB962C8B-B14F-4D97-AF65-F5344CB8AC3E}">
        <p14:creationId xmlns:p14="http://schemas.microsoft.com/office/powerpoint/2010/main" val="12590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3" name="Title 2"/>
          <p:cNvSpPr>
            <a:spLocks noGrp="1"/>
          </p:cNvSpPr>
          <p:nvPr>
            <p:ph type="title"/>
          </p:nvPr>
        </p:nvSpPr>
        <p:spPr/>
        <p:txBody>
          <a:bodyPr/>
          <a:lstStyle/>
          <a:p>
            <a:r>
              <a:rPr lang="en-US" dirty="0"/>
              <a:t>Definitions!</a:t>
            </a:r>
          </a:p>
        </p:txBody>
      </p:sp>
      <p:sp>
        <p:nvSpPr>
          <p:cNvPr id="4" name="Text Placeholder 3"/>
          <p:cNvSpPr>
            <a:spLocks noGrp="1"/>
          </p:cNvSpPr>
          <p:nvPr>
            <p:ph type="body" sz="half" idx="2"/>
          </p:nvPr>
        </p:nvSpPr>
        <p:spPr/>
        <p:txBody>
          <a:bodyPr/>
          <a:lstStyle/>
          <a:p>
            <a:pPr algn="l"/>
            <a:r>
              <a:rPr lang="en-US" dirty="0"/>
              <a:t>Most people skip over these, but they provide some essential information for filling out the form!</a:t>
            </a:r>
          </a:p>
        </p:txBody>
      </p:sp>
      <p:sp>
        <p:nvSpPr>
          <p:cNvPr id="10" name="Content Placeholder 9"/>
          <p:cNvSpPr>
            <a:spLocks noGrp="1"/>
          </p:cNvSpPr>
          <p:nvPr>
            <p:ph idx="1"/>
          </p:nvPr>
        </p:nvSpPr>
        <p:spPr>
          <a:xfrm>
            <a:off x="5183188" y="457201"/>
            <a:ext cx="6348412" cy="5403850"/>
          </a:xfrm>
        </p:spPr>
        <p:txBody>
          <a:bodyPr>
            <a:normAutofit fontScale="70000" lnSpcReduction="20000"/>
          </a:bodyPr>
          <a:lstStyle/>
          <a:p>
            <a:pPr>
              <a:buFont typeface="Arial" panose="020B0604020202020204" pitchFamily="34" charset="0"/>
              <a:buChar char="•"/>
            </a:pPr>
            <a:r>
              <a:rPr lang="en-US" dirty="0"/>
              <a:t>TAA Merit FTE - TAA Merit FTE are the subset of FTE that meet the definition of merit staffing under 5 CFR 900.604, which are generally state employees hired through a merit-based hiring system and meeting certain standards of training and fair treatment.</a:t>
            </a:r>
          </a:p>
          <a:p>
            <a:pPr>
              <a:buFont typeface="Arial" panose="020B0604020202020204" pitchFamily="34" charset="0"/>
              <a:buChar char="•"/>
            </a:pPr>
            <a:r>
              <a:rPr lang="en-US" dirty="0"/>
              <a:t>Local Office - A comprehensive or affiliate one-stop center.</a:t>
            </a:r>
          </a:p>
          <a:p>
            <a:pPr>
              <a:buFont typeface="Arial" panose="020B0604020202020204" pitchFamily="34" charset="0"/>
              <a:buChar char="•"/>
            </a:pPr>
            <a:r>
              <a:rPr lang="en-US" dirty="0"/>
              <a:t>Region - A sub-state group of local offices or geographic area for administrative purposes for the TAA program.  This may or may not be the same as regional designations under other programs.</a:t>
            </a:r>
          </a:p>
          <a:p>
            <a:pPr>
              <a:buFont typeface="Arial" panose="020B0604020202020204" pitchFamily="34" charset="0"/>
              <a:buChar char="•"/>
            </a:pPr>
            <a:r>
              <a:rPr lang="en-US" dirty="0"/>
              <a:t>Fiscal - This is the state unit or office that generates fiscal reporting such providing information to be entered on the ETA-9130 form.</a:t>
            </a:r>
          </a:p>
        </p:txBody>
      </p:sp>
    </p:spTree>
    <p:extLst>
      <p:ext uri="{BB962C8B-B14F-4D97-AF65-F5344CB8AC3E}">
        <p14:creationId xmlns:p14="http://schemas.microsoft.com/office/powerpoint/2010/main" val="189764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18</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p:txBody>
          <a:bodyPr/>
          <a:lstStyle/>
          <a:p>
            <a:r>
              <a:rPr lang="en-US" dirty="0"/>
              <a:t>Any questions on definitions?</a:t>
            </a:r>
          </a:p>
        </p:txBody>
      </p:sp>
    </p:spTree>
    <p:extLst>
      <p:ext uri="{BB962C8B-B14F-4D97-AF65-F5344CB8AC3E}">
        <p14:creationId xmlns:p14="http://schemas.microsoft.com/office/powerpoint/2010/main" val="30375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State Organization</a:t>
            </a:r>
          </a:p>
        </p:txBody>
      </p:sp>
    </p:spTree>
    <p:extLst>
      <p:ext uri="{BB962C8B-B14F-4D97-AF65-F5344CB8AC3E}">
        <p14:creationId xmlns:p14="http://schemas.microsoft.com/office/powerpoint/2010/main" val="213988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320145" y="2313782"/>
            <a:ext cx="6392205" cy="2989738"/>
          </a:xfrm>
        </p:spPr>
        <p:txBody>
          <a:bodyPr>
            <a:normAutofit fontScale="90000"/>
          </a:bodyPr>
          <a:lstStyle/>
          <a:p>
            <a:r>
              <a:rPr lang="en-US" dirty="0"/>
              <a:t>TAA Administrative Collection of States (TAAACS):</a:t>
            </a:r>
            <a:br>
              <a:rPr lang="en-US" dirty="0"/>
            </a:br>
            <a:r>
              <a:rPr lang="en-US" dirty="0"/>
              <a:t>Filling out the 2021 Version</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October 14, 2021</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State Organization</a:t>
            </a:r>
          </a:p>
        </p:txBody>
      </p:sp>
      <p:sp>
        <p:nvSpPr>
          <p:cNvPr id="10" name="Content Placeholder 9"/>
          <p:cNvSpPr>
            <a:spLocks noGrp="1"/>
          </p:cNvSpPr>
          <p:nvPr>
            <p:ph type="body" idx="1"/>
          </p:nvPr>
        </p:nvSpPr>
        <p:spPr/>
        <p:txBody>
          <a:bodyPr>
            <a:normAutofit/>
          </a:bodyPr>
          <a:lstStyle/>
          <a:p>
            <a:r>
              <a:rPr lang="en-US" dirty="0"/>
              <a:t>Let’s start out by talking about staffing levels.</a:t>
            </a:r>
          </a:p>
        </p:txBody>
      </p:sp>
      <p:pic>
        <p:nvPicPr>
          <p:cNvPr id="9" name="Content Placeholder 8"/>
          <p:cNvPicPr>
            <a:picLocks noGrp="1" noChangeAspect="1"/>
          </p:cNvPicPr>
          <p:nvPr>
            <p:ph sz="half" idx="2"/>
          </p:nvPr>
        </p:nvPicPr>
        <p:blipFill>
          <a:blip r:embed="rId2"/>
          <a:stretch>
            <a:fillRect/>
          </a:stretch>
        </p:blipFill>
        <p:spPr>
          <a:xfrm>
            <a:off x="667200" y="1989878"/>
            <a:ext cx="11220000" cy="3752232"/>
          </a:xfrm>
          <a:prstGeom prst="rect">
            <a:avLst/>
          </a:prstGeom>
        </p:spPr>
      </p:pic>
    </p:spTree>
    <p:extLst>
      <p:ext uri="{BB962C8B-B14F-4D97-AF65-F5344CB8AC3E}">
        <p14:creationId xmlns:p14="http://schemas.microsoft.com/office/powerpoint/2010/main" val="420248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State Organization</a:t>
            </a:r>
          </a:p>
        </p:txBody>
      </p:sp>
      <p:sp>
        <p:nvSpPr>
          <p:cNvPr id="10" name="Content Placeholder 9"/>
          <p:cNvSpPr>
            <a:spLocks noGrp="1"/>
          </p:cNvSpPr>
          <p:nvPr>
            <p:ph type="body" idx="1"/>
          </p:nvPr>
        </p:nvSpPr>
        <p:spPr/>
        <p:txBody>
          <a:bodyPr>
            <a:normAutofit/>
          </a:bodyPr>
          <a:lstStyle/>
          <a:p>
            <a:r>
              <a:rPr lang="en-US" dirty="0"/>
              <a:t>Let’s start out by talking about staffing levels</a:t>
            </a:r>
          </a:p>
        </p:txBody>
      </p:sp>
      <p:sp>
        <p:nvSpPr>
          <p:cNvPr id="4" name="Content Placeholder 3"/>
          <p:cNvSpPr>
            <a:spLocks noGrp="1"/>
          </p:cNvSpPr>
          <p:nvPr>
            <p:ph sz="half" idx="2"/>
          </p:nvPr>
        </p:nvSpPr>
        <p:spPr>
          <a:xfrm>
            <a:off x="839787" y="1989878"/>
            <a:ext cx="6033623" cy="4199785"/>
          </a:xfrm>
        </p:spPr>
        <p:txBody>
          <a:bodyPr/>
          <a:lstStyle/>
          <a:p>
            <a:pPr>
              <a:buFont typeface="Arial" panose="020B0604020202020204" pitchFamily="34" charset="0"/>
              <a:buChar char="•"/>
            </a:pPr>
            <a:r>
              <a:rPr lang="en-US" dirty="0"/>
              <a:t>Each category is exclusive (unique)</a:t>
            </a:r>
          </a:p>
          <a:p>
            <a:pPr>
              <a:buFont typeface="Arial" panose="020B0604020202020204" pitchFamily="34" charset="0"/>
              <a:buChar char="•"/>
            </a:pPr>
            <a:r>
              <a:rPr lang="en-US" dirty="0"/>
              <a:t>Each category needs counts for Merit and Non-Merit (may be zero)</a:t>
            </a:r>
          </a:p>
          <a:p>
            <a:pPr>
              <a:buFont typeface="Arial" panose="020B0604020202020204" pitchFamily="34" charset="0"/>
              <a:buChar char="•"/>
            </a:pPr>
            <a:r>
              <a:rPr lang="en-US" dirty="0"/>
              <a:t>Pay attention to cost allocation (Admin/CM)</a:t>
            </a:r>
          </a:p>
          <a:p>
            <a:pPr>
              <a:buFont typeface="Arial" panose="020B0604020202020204" pitchFamily="34" charset="0"/>
              <a:buChar char="•"/>
            </a:pPr>
            <a:r>
              <a:rPr lang="en-US" dirty="0"/>
              <a:t>Totals should add up</a:t>
            </a:r>
          </a:p>
          <a:p>
            <a:pPr>
              <a:buFont typeface="Arial" panose="020B0604020202020204" pitchFamily="34" charset="0"/>
              <a:buChar char="•"/>
            </a:pPr>
            <a:r>
              <a:rPr lang="en-US" dirty="0"/>
              <a:t>Only the </a:t>
            </a:r>
            <a:r>
              <a:rPr lang="en-US" dirty="0" err="1"/>
              <a:t>TaOA</a:t>
            </a:r>
            <a:r>
              <a:rPr lang="en-US" dirty="0"/>
              <a:t> grant (not TRA or RTAA)</a:t>
            </a:r>
          </a:p>
          <a:p>
            <a:pPr>
              <a:buFont typeface="Arial" panose="020B0604020202020204" pitchFamily="34" charset="0"/>
              <a:buChar char="•"/>
            </a:pPr>
            <a:r>
              <a:rPr lang="en-US" dirty="0"/>
              <a:t>Questions?  Ask!</a:t>
            </a:r>
          </a:p>
        </p:txBody>
      </p:sp>
      <p:pic>
        <p:nvPicPr>
          <p:cNvPr id="6150" name="Picture 6" descr="5 Staffing Best Practices to Attract Millenn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74" y="2941636"/>
            <a:ext cx="4597353" cy="182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6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State Organization</a:t>
            </a:r>
          </a:p>
        </p:txBody>
      </p:sp>
      <p:sp>
        <p:nvSpPr>
          <p:cNvPr id="10" name="Content Placeholder 9"/>
          <p:cNvSpPr>
            <a:spLocks noGrp="1"/>
          </p:cNvSpPr>
          <p:nvPr>
            <p:ph type="body" idx="1"/>
          </p:nvPr>
        </p:nvSpPr>
        <p:spPr/>
        <p:txBody>
          <a:bodyPr>
            <a:normAutofit/>
          </a:bodyPr>
          <a:lstStyle/>
          <a:p>
            <a:r>
              <a:rPr lang="en-US" dirty="0"/>
              <a:t>Local Offices and Regions</a:t>
            </a:r>
          </a:p>
        </p:txBody>
      </p:sp>
      <p:sp>
        <p:nvSpPr>
          <p:cNvPr id="5" name="Content Placeholder 4">
            <a:extLst>
              <a:ext uri="{FF2B5EF4-FFF2-40B4-BE49-F238E27FC236}">
                <a16:creationId xmlns:a16="http://schemas.microsoft.com/office/drawing/2014/main" id="{12369A56-EE46-1846-ABB7-9642C7E900ED}"/>
              </a:ext>
            </a:extLst>
          </p:cNvPr>
          <p:cNvSpPr>
            <a:spLocks noGrp="1"/>
          </p:cNvSpPr>
          <p:nvPr>
            <p:ph sz="half" idx="2"/>
          </p:nvPr>
        </p:nvSpPr>
        <p:spPr/>
        <p:txBody>
          <a:bodyPr/>
          <a:lstStyle/>
          <a:p>
            <a:pPr>
              <a:buFont typeface="Arial" panose="020B0604020202020204" pitchFamily="34" charset="0"/>
              <a:buChar char="•"/>
            </a:pPr>
            <a:r>
              <a:rPr lang="en-US" dirty="0"/>
              <a:t>Q6: How many local offices?</a:t>
            </a:r>
          </a:p>
          <a:p>
            <a:pPr lvl="1">
              <a:buFont typeface="Arial" panose="020B0604020202020204" pitchFamily="34" charset="0"/>
              <a:buChar char="•"/>
            </a:pPr>
            <a:r>
              <a:rPr lang="en-US" dirty="0"/>
              <a:t>This should include all offices including satellite offices.</a:t>
            </a:r>
          </a:p>
          <a:p>
            <a:pPr>
              <a:buFont typeface="Arial" panose="020B0604020202020204" pitchFamily="34" charset="0"/>
              <a:buChar char="•"/>
            </a:pPr>
            <a:r>
              <a:rPr lang="en-US" dirty="0"/>
              <a:t>Q7: Number of Regions</a:t>
            </a:r>
          </a:p>
          <a:p>
            <a:pPr lvl="1">
              <a:buFont typeface="Arial" panose="020B0604020202020204" pitchFamily="34" charset="0"/>
              <a:buChar char="•"/>
            </a:pPr>
            <a:r>
              <a:rPr lang="en-US" dirty="0"/>
              <a:t>Zero if not setup in regions</a:t>
            </a:r>
          </a:p>
        </p:txBody>
      </p:sp>
    </p:spTree>
    <p:extLst>
      <p:ext uri="{BB962C8B-B14F-4D97-AF65-F5344CB8AC3E}">
        <p14:creationId xmlns:p14="http://schemas.microsoft.com/office/powerpoint/2010/main" val="214512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State Organization</a:t>
            </a:r>
          </a:p>
        </p:txBody>
      </p:sp>
      <p:sp>
        <p:nvSpPr>
          <p:cNvPr id="10" name="Content Placeholder 9"/>
          <p:cNvSpPr>
            <a:spLocks noGrp="1"/>
          </p:cNvSpPr>
          <p:nvPr>
            <p:ph type="body" idx="1"/>
          </p:nvPr>
        </p:nvSpPr>
        <p:spPr/>
        <p:txBody>
          <a:bodyPr>
            <a:normAutofit/>
          </a:bodyPr>
          <a:lstStyle/>
          <a:p>
            <a:r>
              <a:rPr lang="en-US" dirty="0"/>
              <a:t>Expertise</a:t>
            </a:r>
          </a:p>
        </p:txBody>
      </p:sp>
      <p:sp>
        <p:nvSpPr>
          <p:cNvPr id="5" name="Content Placeholder 4">
            <a:extLst>
              <a:ext uri="{FF2B5EF4-FFF2-40B4-BE49-F238E27FC236}">
                <a16:creationId xmlns:a16="http://schemas.microsoft.com/office/drawing/2014/main" id="{12369A56-EE46-1846-ABB7-9642C7E900ED}"/>
              </a:ext>
            </a:extLst>
          </p:cNvPr>
          <p:cNvSpPr>
            <a:spLocks noGrp="1"/>
          </p:cNvSpPr>
          <p:nvPr>
            <p:ph sz="half" idx="2"/>
          </p:nvPr>
        </p:nvSpPr>
        <p:spPr/>
        <p:txBody>
          <a:bodyPr/>
          <a:lstStyle/>
          <a:p>
            <a:pPr>
              <a:buFont typeface="Arial" panose="020B0604020202020204" pitchFamily="34" charset="0"/>
              <a:buChar char="•"/>
            </a:pPr>
            <a:r>
              <a:rPr lang="en-US" dirty="0"/>
              <a:t>Each question should add to 100%</a:t>
            </a:r>
          </a:p>
          <a:p>
            <a:pPr marL="0" indent="0">
              <a:buNone/>
            </a:pPr>
            <a:endParaRPr lang="en-US" dirty="0"/>
          </a:p>
        </p:txBody>
      </p:sp>
      <p:pic>
        <p:nvPicPr>
          <p:cNvPr id="6" name="Picture 5" descr="Table&#10;&#10;Description automatically generated with medium confidence">
            <a:extLst>
              <a:ext uri="{FF2B5EF4-FFF2-40B4-BE49-F238E27FC236}">
                <a16:creationId xmlns:a16="http://schemas.microsoft.com/office/drawing/2014/main" id="{7927B011-2E9D-4042-AFAD-8B43D610D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972" y="2736850"/>
            <a:ext cx="9697813" cy="2297960"/>
          </a:xfrm>
          <a:prstGeom prst="rect">
            <a:avLst/>
          </a:prstGeom>
        </p:spPr>
      </p:pic>
    </p:spTree>
    <p:extLst>
      <p:ext uri="{BB962C8B-B14F-4D97-AF65-F5344CB8AC3E}">
        <p14:creationId xmlns:p14="http://schemas.microsoft.com/office/powerpoint/2010/main" val="206546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dirty="0"/>
          </a:p>
        </p:txBody>
      </p:sp>
      <p:sp>
        <p:nvSpPr>
          <p:cNvPr id="3" name="Title 2"/>
          <p:cNvSpPr>
            <a:spLocks noGrp="1"/>
          </p:cNvSpPr>
          <p:nvPr>
            <p:ph type="title"/>
          </p:nvPr>
        </p:nvSpPr>
        <p:spPr/>
        <p:txBody>
          <a:bodyPr/>
          <a:lstStyle/>
          <a:p>
            <a:r>
              <a:rPr lang="en-US" dirty="0"/>
              <a:t>State Organization</a:t>
            </a:r>
          </a:p>
        </p:txBody>
      </p:sp>
      <p:sp>
        <p:nvSpPr>
          <p:cNvPr id="10" name="Content Placeholder 9"/>
          <p:cNvSpPr>
            <a:spLocks noGrp="1"/>
          </p:cNvSpPr>
          <p:nvPr>
            <p:ph type="body" idx="1"/>
          </p:nvPr>
        </p:nvSpPr>
        <p:spPr/>
        <p:txBody>
          <a:bodyPr>
            <a:normAutofit/>
          </a:bodyPr>
          <a:lstStyle/>
          <a:p>
            <a:r>
              <a:rPr lang="en-US" dirty="0"/>
              <a:t>Other Questions</a:t>
            </a:r>
          </a:p>
        </p:txBody>
      </p:sp>
      <p:sp>
        <p:nvSpPr>
          <p:cNvPr id="5" name="Content Placeholder 4">
            <a:extLst>
              <a:ext uri="{FF2B5EF4-FFF2-40B4-BE49-F238E27FC236}">
                <a16:creationId xmlns:a16="http://schemas.microsoft.com/office/drawing/2014/main" id="{12369A56-EE46-1846-ABB7-9642C7E900ED}"/>
              </a:ext>
            </a:extLst>
          </p:cNvPr>
          <p:cNvSpPr>
            <a:spLocks noGrp="1"/>
          </p:cNvSpPr>
          <p:nvPr>
            <p:ph sz="half" idx="2"/>
          </p:nvPr>
        </p:nvSpPr>
        <p:spPr>
          <a:xfrm>
            <a:off x="839788" y="1989878"/>
            <a:ext cx="3526729" cy="1924575"/>
          </a:xfrm>
        </p:spPr>
        <p:txBody>
          <a:bodyPr/>
          <a:lstStyle/>
          <a:p>
            <a:pPr>
              <a:buFont typeface="Arial" panose="020B0604020202020204" pitchFamily="34" charset="0"/>
              <a:buChar char="•"/>
            </a:pPr>
            <a:r>
              <a:rPr lang="en-US" dirty="0"/>
              <a:t>Merit or Non-Merit?</a:t>
            </a:r>
          </a:p>
          <a:p>
            <a:pPr>
              <a:buFont typeface="Arial" panose="020B0604020202020204" pitchFamily="34" charset="0"/>
              <a:buChar char="•"/>
            </a:pPr>
            <a:r>
              <a:rPr lang="en-US" dirty="0"/>
              <a:t>Local or Centralized?</a:t>
            </a:r>
          </a:p>
          <a:p>
            <a:pPr>
              <a:buFont typeface="Arial" panose="020B0604020202020204" pitchFamily="34" charset="0"/>
              <a:buChar char="•"/>
            </a:pPr>
            <a:r>
              <a:rPr lang="en-US" dirty="0"/>
              <a:t>Cost Allocation Methodology</a:t>
            </a:r>
          </a:p>
          <a:p>
            <a:pPr marL="0" indent="0">
              <a:buNone/>
            </a:pPr>
            <a:endParaRPr lang="en-US" dirty="0"/>
          </a:p>
        </p:txBody>
      </p:sp>
      <p:pic>
        <p:nvPicPr>
          <p:cNvPr id="7" name="Picture 6">
            <a:extLst>
              <a:ext uri="{FF2B5EF4-FFF2-40B4-BE49-F238E27FC236}">
                <a16:creationId xmlns:a16="http://schemas.microsoft.com/office/drawing/2014/main" id="{823D48F3-07C6-B84B-A864-031745532C98}"/>
              </a:ext>
            </a:extLst>
          </p:cNvPr>
          <p:cNvPicPr>
            <a:picLocks noChangeAspect="1"/>
          </p:cNvPicPr>
          <p:nvPr/>
        </p:nvPicPr>
        <p:blipFill rotWithShape="1">
          <a:blip r:embed="rId2"/>
          <a:srcRect r="16078"/>
          <a:stretch/>
        </p:blipFill>
        <p:spPr>
          <a:xfrm>
            <a:off x="1144283" y="4237967"/>
            <a:ext cx="9903434" cy="1552331"/>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2FC69ED5-E75F-F545-83A3-A0EE0CEA4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88" y="2348217"/>
            <a:ext cx="1778000" cy="1422400"/>
          </a:xfrm>
          <a:prstGeom prst="rect">
            <a:avLst/>
          </a:prstGeom>
        </p:spPr>
      </p:pic>
      <p:pic>
        <p:nvPicPr>
          <p:cNvPr id="12" name="Picture 11" descr="A screenshot of a computer&#10;&#10;Description automatically generated with low confidence">
            <a:extLst>
              <a:ext uri="{FF2B5EF4-FFF2-40B4-BE49-F238E27FC236}">
                <a16:creationId xmlns:a16="http://schemas.microsoft.com/office/drawing/2014/main" id="{68412A70-AF68-3540-AD35-427A208DB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012" y="2289698"/>
            <a:ext cx="3721100" cy="1181100"/>
          </a:xfrm>
          <a:prstGeom prst="rect">
            <a:avLst/>
          </a:prstGeom>
        </p:spPr>
      </p:pic>
    </p:spTree>
    <p:extLst>
      <p:ext uri="{BB962C8B-B14F-4D97-AF65-F5344CB8AC3E}">
        <p14:creationId xmlns:p14="http://schemas.microsoft.com/office/powerpoint/2010/main" val="2789790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p:txBody>
          <a:bodyPr/>
          <a:lstStyle/>
          <a:p>
            <a:r>
              <a:rPr lang="en-US" dirty="0"/>
              <a:t>Any questions on state organization?</a:t>
            </a:r>
          </a:p>
        </p:txBody>
      </p:sp>
    </p:spTree>
    <p:extLst>
      <p:ext uri="{BB962C8B-B14F-4D97-AF65-F5344CB8AC3E}">
        <p14:creationId xmlns:p14="http://schemas.microsoft.com/office/powerpoint/2010/main" val="354718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26</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Outreach</a:t>
            </a:r>
          </a:p>
        </p:txBody>
      </p:sp>
    </p:spTree>
    <p:extLst>
      <p:ext uri="{BB962C8B-B14F-4D97-AF65-F5344CB8AC3E}">
        <p14:creationId xmlns:p14="http://schemas.microsoft.com/office/powerpoint/2010/main" val="39025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C74216-D2B3-A949-AD99-A514C8E28A67}"/>
              </a:ext>
            </a:extLst>
          </p:cNvPr>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a:extLst>
              <a:ext uri="{FF2B5EF4-FFF2-40B4-BE49-F238E27FC236}">
                <a16:creationId xmlns:a16="http://schemas.microsoft.com/office/drawing/2014/main" id="{F2D12829-CBBD-8240-BCFF-10CFDEBBF50D}"/>
              </a:ext>
            </a:extLst>
          </p:cNvPr>
          <p:cNvSpPr>
            <a:spLocks noGrp="1"/>
          </p:cNvSpPr>
          <p:nvPr>
            <p:ph type="title"/>
          </p:nvPr>
        </p:nvSpPr>
        <p:spPr/>
        <p:txBody>
          <a:bodyPr/>
          <a:lstStyle/>
          <a:p>
            <a:r>
              <a:rPr lang="en-US" dirty="0"/>
              <a:t>Outreach</a:t>
            </a:r>
          </a:p>
        </p:txBody>
      </p:sp>
      <p:sp>
        <p:nvSpPr>
          <p:cNvPr id="4" name="Text Placeholder 3">
            <a:extLst>
              <a:ext uri="{FF2B5EF4-FFF2-40B4-BE49-F238E27FC236}">
                <a16:creationId xmlns:a16="http://schemas.microsoft.com/office/drawing/2014/main" id="{B03AB352-BB4D-544E-804E-8B1509FDEA8C}"/>
              </a:ext>
            </a:extLst>
          </p:cNvPr>
          <p:cNvSpPr>
            <a:spLocks noGrp="1"/>
          </p:cNvSpPr>
          <p:nvPr>
            <p:ph type="body" sz="half" idx="2"/>
          </p:nvPr>
        </p:nvSpPr>
        <p:spPr/>
        <p:txBody>
          <a:bodyPr/>
          <a:lstStyle/>
          <a:p>
            <a:pPr algn="l"/>
            <a:r>
              <a:rPr lang="en-US" b="1" dirty="0"/>
              <a:t>Steps:</a:t>
            </a:r>
          </a:p>
          <a:p>
            <a:pPr marL="457200" indent="-457200" algn="l">
              <a:buAutoNum type="arabicPeriod"/>
            </a:pPr>
            <a:r>
              <a:rPr lang="en-US" dirty="0"/>
              <a:t>Identifying Layoffs</a:t>
            </a:r>
          </a:p>
          <a:p>
            <a:pPr marL="457200" indent="-457200" algn="l">
              <a:buAutoNum type="arabicPeriod"/>
            </a:pPr>
            <a:r>
              <a:rPr lang="en-US" dirty="0"/>
              <a:t>Petition Filing</a:t>
            </a:r>
          </a:p>
          <a:p>
            <a:pPr marL="457200" indent="-457200" algn="l">
              <a:buAutoNum type="arabicPeriod"/>
            </a:pPr>
            <a:r>
              <a:rPr lang="en-US" dirty="0"/>
              <a:t>Getting Contact Information</a:t>
            </a:r>
          </a:p>
          <a:p>
            <a:pPr marL="457200" indent="-457200" algn="l">
              <a:buAutoNum type="arabicPeriod"/>
            </a:pPr>
            <a:r>
              <a:rPr lang="en-US" dirty="0"/>
              <a:t>Contacting Workers</a:t>
            </a:r>
          </a:p>
        </p:txBody>
      </p:sp>
      <p:sp>
        <p:nvSpPr>
          <p:cNvPr id="5" name="Content Placeholder 4">
            <a:extLst>
              <a:ext uri="{FF2B5EF4-FFF2-40B4-BE49-F238E27FC236}">
                <a16:creationId xmlns:a16="http://schemas.microsoft.com/office/drawing/2014/main" id="{14819AB2-89D4-414F-90D3-55BD1D3CE0EB}"/>
              </a:ext>
            </a:extLst>
          </p:cNvPr>
          <p:cNvSpPr>
            <a:spLocks noGrp="1"/>
          </p:cNvSpPr>
          <p:nvPr>
            <p:ph idx="1"/>
          </p:nvPr>
        </p:nvSpPr>
        <p:spPr>
          <a:xfrm>
            <a:off x="5183188" y="457202"/>
            <a:ext cx="6172200" cy="1928551"/>
          </a:xfrm>
        </p:spPr>
        <p:txBody>
          <a:bodyPr/>
          <a:lstStyle/>
          <a:p>
            <a:pPr>
              <a:buFont typeface="Arial" panose="020B0604020202020204" pitchFamily="34" charset="0"/>
              <a:buChar char="•"/>
            </a:pPr>
            <a:r>
              <a:rPr lang="en-US" dirty="0"/>
              <a:t>Which Unit?</a:t>
            </a:r>
          </a:p>
          <a:p>
            <a:pPr lvl="1">
              <a:buFont typeface="Arial" panose="020B0604020202020204" pitchFamily="34" charset="0"/>
              <a:buChar char="•"/>
            </a:pPr>
            <a:r>
              <a:rPr lang="en-US" dirty="0"/>
              <a:t>RR, TAA, TRA/UI, Local, Other</a:t>
            </a:r>
          </a:p>
          <a:p>
            <a:pPr>
              <a:buFont typeface="Arial" panose="020B0604020202020204" pitchFamily="34" charset="0"/>
              <a:buChar char="•"/>
            </a:pPr>
            <a:r>
              <a:rPr lang="en-US" dirty="0"/>
              <a:t>What is a systematized process?</a:t>
            </a:r>
          </a:p>
        </p:txBody>
      </p:sp>
      <p:pic>
        <p:nvPicPr>
          <p:cNvPr id="7" name="Picture 6" descr="A black sign with white text&#10;&#10;Description automatically generated with low confidence">
            <a:extLst>
              <a:ext uri="{FF2B5EF4-FFF2-40B4-BE49-F238E27FC236}">
                <a16:creationId xmlns:a16="http://schemas.microsoft.com/office/drawing/2014/main" id="{22164067-521D-7E49-BF18-B438A09B5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2541567"/>
            <a:ext cx="3246714" cy="1173511"/>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0B6EB76C-9AF6-4C46-89B3-3741D562C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6" y="3870892"/>
            <a:ext cx="2908300" cy="1012841"/>
          </a:xfrm>
          <a:prstGeom prst="rect">
            <a:avLst/>
          </a:prstGeom>
        </p:spPr>
      </p:pic>
      <p:pic>
        <p:nvPicPr>
          <p:cNvPr id="11" name="Picture 10" descr="A green sign with white text&#10;&#10;Description automatically generated with low confidence">
            <a:extLst>
              <a:ext uri="{FF2B5EF4-FFF2-40B4-BE49-F238E27FC236}">
                <a16:creationId xmlns:a16="http://schemas.microsoft.com/office/drawing/2014/main" id="{97483820-CBCF-2C45-8AC6-21C003667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134" y="5039547"/>
            <a:ext cx="2908300" cy="1143000"/>
          </a:xfrm>
          <a:prstGeom prst="rect">
            <a:avLst/>
          </a:prstGeom>
        </p:spPr>
      </p:pic>
    </p:spTree>
    <p:extLst>
      <p:ext uri="{BB962C8B-B14F-4D97-AF65-F5344CB8AC3E}">
        <p14:creationId xmlns:p14="http://schemas.microsoft.com/office/powerpoint/2010/main" val="2323297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p:txBody>
          <a:bodyPr/>
          <a:lstStyle/>
          <a:p>
            <a:r>
              <a:rPr lang="en-US" dirty="0"/>
              <a:t>Any questions on outreach?</a:t>
            </a:r>
          </a:p>
        </p:txBody>
      </p:sp>
    </p:spTree>
    <p:extLst>
      <p:ext uri="{BB962C8B-B14F-4D97-AF65-F5344CB8AC3E}">
        <p14:creationId xmlns:p14="http://schemas.microsoft.com/office/powerpoint/2010/main" val="3588671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Eligibility and Benefits/Services</a:t>
            </a:r>
          </a:p>
        </p:txBody>
      </p:sp>
    </p:spTree>
    <p:extLst>
      <p:ext uri="{BB962C8B-B14F-4D97-AF65-F5344CB8AC3E}">
        <p14:creationId xmlns:p14="http://schemas.microsoft.com/office/powerpoint/2010/main" val="17627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Robert Hoekstra</a:t>
            </a:r>
          </a:p>
          <a:p>
            <a:pPr lvl="1"/>
            <a:r>
              <a:rPr lang="en-US" dirty="0"/>
              <a:t>Program Analyst (Data Analytics) / Technical Expert</a:t>
            </a:r>
          </a:p>
          <a:p>
            <a:pPr lvl="2"/>
            <a:r>
              <a:rPr lang="en-US" dirty="0"/>
              <a:t>Office of Trade Adjustment Assistance</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9A522-EB79-4F4F-AA92-3737BDF04B94}"/>
              </a:ext>
            </a:extLst>
          </p:cNvPr>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a:extLst>
              <a:ext uri="{FF2B5EF4-FFF2-40B4-BE49-F238E27FC236}">
                <a16:creationId xmlns:a16="http://schemas.microsoft.com/office/drawing/2014/main" id="{C1895A35-D7A2-2D4B-8263-52CBD883A08F}"/>
              </a:ext>
            </a:extLst>
          </p:cNvPr>
          <p:cNvSpPr>
            <a:spLocks noGrp="1"/>
          </p:cNvSpPr>
          <p:nvPr>
            <p:ph type="title"/>
          </p:nvPr>
        </p:nvSpPr>
        <p:spPr/>
        <p:txBody>
          <a:bodyPr/>
          <a:lstStyle/>
          <a:p>
            <a:r>
              <a:rPr lang="en-US" dirty="0"/>
              <a:t>Simple Drop-Downs</a:t>
            </a:r>
          </a:p>
        </p:txBody>
      </p:sp>
      <p:sp>
        <p:nvSpPr>
          <p:cNvPr id="4" name="Content Placeholder 3">
            <a:extLst>
              <a:ext uri="{FF2B5EF4-FFF2-40B4-BE49-F238E27FC236}">
                <a16:creationId xmlns:a16="http://schemas.microsoft.com/office/drawing/2014/main" id="{F6D3D04A-FCBF-E549-A26B-BB8ADE4B2F4C}"/>
              </a:ext>
            </a:extLst>
          </p:cNvPr>
          <p:cNvSpPr>
            <a:spLocks noGrp="1"/>
          </p:cNvSpPr>
          <p:nvPr>
            <p:ph idx="1"/>
          </p:nvPr>
        </p:nvSpPr>
        <p:spPr/>
        <p:txBody>
          <a:bodyPr/>
          <a:lstStyle/>
          <a:p>
            <a:pPr>
              <a:buFont typeface="Arial" panose="020B0604020202020204" pitchFamily="34" charset="0"/>
              <a:buChar char="•"/>
            </a:pPr>
            <a:r>
              <a:rPr lang="en-US" dirty="0"/>
              <a:t>First half is simple drop downs such as Yes/No, State/Local</a:t>
            </a:r>
          </a:p>
          <a:p>
            <a:pPr>
              <a:buFont typeface="Arial" panose="020B0604020202020204" pitchFamily="34" charset="0"/>
              <a:buChar char="•"/>
            </a:pPr>
            <a:r>
              <a:rPr lang="en-US" dirty="0"/>
              <a:t>Expanded information on which staff make certain determinations</a:t>
            </a:r>
          </a:p>
          <a:p>
            <a:pPr>
              <a:buFont typeface="Arial" panose="020B0604020202020204" pitchFamily="34" charset="0"/>
              <a:buChar char="•"/>
            </a:pPr>
            <a:r>
              <a:rPr lang="en-US" dirty="0"/>
              <a:t>Training Threshold</a:t>
            </a:r>
          </a:p>
          <a:p>
            <a:pPr marL="0" indent="0">
              <a:buNone/>
            </a:pPr>
            <a:endParaRPr lang="en-US" dirty="0"/>
          </a:p>
        </p:txBody>
      </p:sp>
      <p:pic>
        <p:nvPicPr>
          <p:cNvPr id="6" name="Picture 5">
            <a:extLst>
              <a:ext uri="{FF2B5EF4-FFF2-40B4-BE49-F238E27FC236}">
                <a16:creationId xmlns:a16="http://schemas.microsoft.com/office/drawing/2014/main" id="{D200599C-1EE2-D14C-B85E-641B8320E6B8}"/>
              </a:ext>
            </a:extLst>
          </p:cNvPr>
          <p:cNvPicPr>
            <a:picLocks noChangeAspect="1"/>
          </p:cNvPicPr>
          <p:nvPr/>
        </p:nvPicPr>
        <p:blipFill>
          <a:blip r:embed="rId2"/>
          <a:stretch>
            <a:fillRect/>
          </a:stretch>
        </p:blipFill>
        <p:spPr>
          <a:xfrm>
            <a:off x="1247239" y="3117054"/>
            <a:ext cx="9944100" cy="2603500"/>
          </a:xfrm>
          <a:prstGeom prst="rect">
            <a:avLst/>
          </a:prstGeom>
        </p:spPr>
      </p:pic>
    </p:spTree>
    <p:extLst>
      <p:ext uri="{BB962C8B-B14F-4D97-AF65-F5344CB8AC3E}">
        <p14:creationId xmlns:p14="http://schemas.microsoft.com/office/powerpoint/2010/main" val="3535159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9A522-EB79-4F4F-AA92-3737BDF04B94}"/>
              </a:ext>
            </a:extLst>
          </p:cNvPr>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a:extLst>
              <a:ext uri="{FF2B5EF4-FFF2-40B4-BE49-F238E27FC236}">
                <a16:creationId xmlns:a16="http://schemas.microsoft.com/office/drawing/2014/main" id="{C1895A35-D7A2-2D4B-8263-52CBD883A08F}"/>
              </a:ext>
            </a:extLst>
          </p:cNvPr>
          <p:cNvSpPr>
            <a:spLocks noGrp="1"/>
          </p:cNvSpPr>
          <p:nvPr>
            <p:ph type="title"/>
          </p:nvPr>
        </p:nvSpPr>
        <p:spPr/>
        <p:txBody>
          <a:bodyPr/>
          <a:lstStyle/>
          <a:p>
            <a:r>
              <a:rPr lang="en-US" dirty="0"/>
              <a:t>Assessment Tool</a:t>
            </a:r>
          </a:p>
        </p:txBody>
      </p:sp>
      <p:sp>
        <p:nvSpPr>
          <p:cNvPr id="4" name="Content Placeholder 3">
            <a:extLst>
              <a:ext uri="{FF2B5EF4-FFF2-40B4-BE49-F238E27FC236}">
                <a16:creationId xmlns:a16="http://schemas.microsoft.com/office/drawing/2014/main" id="{F6D3D04A-FCBF-E549-A26B-BB8ADE4B2F4C}"/>
              </a:ext>
            </a:extLst>
          </p:cNvPr>
          <p:cNvSpPr>
            <a:spLocks noGrp="1"/>
          </p:cNvSpPr>
          <p:nvPr>
            <p:ph idx="1"/>
          </p:nvPr>
        </p:nvSpPr>
        <p:spPr/>
        <p:txBody>
          <a:bodyPr/>
          <a:lstStyle/>
          <a:p>
            <a:pPr>
              <a:buFont typeface="Arial" panose="020B0604020202020204" pitchFamily="34" charset="0"/>
              <a:buChar char="•"/>
            </a:pPr>
            <a:r>
              <a:rPr lang="en-US" dirty="0"/>
              <a:t>Q34: What tool do you use for participant assessments (occupational, soft skills, needs assessments, literacy/numeracy)?</a:t>
            </a:r>
          </a:p>
          <a:p>
            <a:pPr lvl="1">
              <a:buFont typeface="Arial" panose="020B0604020202020204" pitchFamily="34" charset="0"/>
              <a:buChar char="•"/>
            </a:pPr>
            <a:r>
              <a:rPr lang="en-US" dirty="0"/>
              <a:t>Free Text (!!!)</a:t>
            </a:r>
          </a:p>
          <a:p>
            <a:pPr lvl="1">
              <a:buFont typeface="Arial" panose="020B0604020202020204" pitchFamily="34" charset="0"/>
              <a:buChar char="•"/>
            </a:pPr>
            <a:r>
              <a:rPr lang="en-US" dirty="0"/>
              <a:t>Provide the actual name</a:t>
            </a:r>
          </a:p>
        </p:txBody>
      </p:sp>
    </p:spTree>
    <p:extLst>
      <p:ext uri="{BB962C8B-B14F-4D97-AF65-F5344CB8AC3E}">
        <p14:creationId xmlns:p14="http://schemas.microsoft.com/office/powerpoint/2010/main" val="2435233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9A522-EB79-4F4F-AA92-3737BDF04B94}"/>
              </a:ext>
            </a:extLst>
          </p:cNvPr>
          <p:cNvSpPr>
            <a:spLocks noGrp="1"/>
          </p:cNvSpPr>
          <p:nvPr>
            <p:ph type="sldNum" sz="quarter" idx="12"/>
          </p:nvPr>
        </p:nvSpPr>
        <p:spPr/>
        <p:txBody>
          <a:bodyPr/>
          <a:lstStyle/>
          <a:p>
            <a:fld id="{158B7785-F6D6-45F8-833E-07BD84680091}" type="slidenum">
              <a:rPr lang="en-US" smtClean="0"/>
              <a:t>32</a:t>
            </a:fld>
            <a:endParaRPr lang="en-US"/>
          </a:p>
        </p:txBody>
      </p:sp>
      <p:sp>
        <p:nvSpPr>
          <p:cNvPr id="3" name="Title 2">
            <a:extLst>
              <a:ext uri="{FF2B5EF4-FFF2-40B4-BE49-F238E27FC236}">
                <a16:creationId xmlns:a16="http://schemas.microsoft.com/office/drawing/2014/main" id="{C1895A35-D7A2-2D4B-8263-52CBD883A08F}"/>
              </a:ext>
            </a:extLst>
          </p:cNvPr>
          <p:cNvSpPr>
            <a:spLocks noGrp="1"/>
          </p:cNvSpPr>
          <p:nvPr>
            <p:ph type="title"/>
          </p:nvPr>
        </p:nvSpPr>
        <p:spPr/>
        <p:txBody>
          <a:bodyPr/>
          <a:lstStyle/>
          <a:p>
            <a:r>
              <a:rPr lang="en-US" dirty="0"/>
              <a:t>Remote vs. In-Person</a:t>
            </a:r>
          </a:p>
        </p:txBody>
      </p:sp>
      <p:pic>
        <p:nvPicPr>
          <p:cNvPr id="8" name="Picture 7">
            <a:extLst>
              <a:ext uri="{FF2B5EF4-FFF2-40B4-BE49-F238E27FC236}">
                <a16:creationId xmlns:a16="http://schemas.microsoft.com/office/drawing/2014/main" id="{F2494492-1D10-4C42-AA85-C7C5FC70E9FE}"/>
              </a:ext>
            </a:extLst>
          </p:cNvPr>
          <p:cNvPicPr>
            <a:picLocks noChangeAspect="1"/>
          </p:cNvPicPr>
          <p:nvPr/>
        </p:nvPicPr>
        <p:blipFill rotWithShape="1">
          <a:blip r:embed="rId2"/>
          <a:srcRect r="36603"/>
          <a:stretch/>
        </p:blipFill>
        <p:spPr>
          <a:xfrm>
            <a:off x="805866" y="1460000"/>
            <a:ext cx="9083755" cy="1262652"/>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C2B98767-0AB9-C445-A02C-1DEFC69FF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722" y="3429000"/>
            <a:ext cx="3365500" cy="1371600"/>
          </a:xfrm>
          <a:prstGeom prst="rect">
            <a:avLst/>
          </a:prstGeom>
        </p:spPr>
      </p:pic>
      <p:sp>
        <p:nvSpPr>
          <p:cNvPr id="11" name="Content Placeholder 3">
            <a:extLst>
              <a:ext uri="{FF2B5EF4-FFF2-40B4-BE49-F238E27FC236}">
                <a16:creationId xmlns:a16="http://schemas.microsoft.com/office/drawing/2014/main" id="{C702A52B-8343-B84F-B95A-71D53894E00F}"/>
              </a:ext>
            </a:extLst>
          </p:cNvPr>
          <p:cNvSpPr>
            <a:spLocks noGrp="1"/>
          </p:cNvSpPr>
          <p:nvPr>
            <p:ph idx="1"/>
          </p:nvPr>
        </p:nvSpPr>
        <p:spPr>
          <a:xfrm>
            <a:off x="805866" y="3091993"/>
            <a:ext cx="6298058" cy="2598277"/>
          </a:xfrm>
        </p:spPr>
        <p:txBody>
          <a:bodyPr/>
          <a:lstStyle/>
          <a:p>
            <a:pPr>
              <a:buFont typeface="Arial" panose="020B0604020202020204" pitchFamily="34" charset="0"/>
              <a:buChar char="•"/>
            </a:pPr>
            <a:r>
              <a:rPr lang="en-US" dirty="0"/>
              <a:t>“In the Last Year” = Fiscal Year</a:t>
            </a:r>
          </a:p>
          <a:p>
            <a:pPr>
              <a:buFont typeface="Arial" panose="020B0604020202020204" pitchFamily="34" charset="0"/>
              <a:buChar char="•"/>
            </a:pPr>
            <a:r>
              <a:rPr lang="en-US" dirty="0"/>
              <a:t>Select the best Option</a:t>
            </a:r>
          </a:p>
          <a:p>
            <a:pPr>
              <a:buFont typeface="Arial" panose="020B0604020202020204" pitchFamily="34" charset="0"/>
              <a:buChar char="•"/>
            </a:pPr>
            <a:r>
              <a:rPr lang="en-US" dirty="0"/>
              <a:t>Related to new 2021 PIRL elements, but gives an idea in aggregate</a:t>
            </a:r>
          </a:p>
        </p:txBody>
      </p:sp>
    </p:spTree>
    <p:extLst>
      <p:ext uri="{BB962C8B-B14F-4D97-AF65-F5344CB8AC3E}">
        <p14:creationId xmlns:p14="http://schemas.microsoft.com/office/powerpoint/2010/main" val="4043192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9A522-EB79-4F4F-AA92-3737BDF04B94}"/>
              </a:ext>
            </a:extLst>
          </p:cNvPr>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a:extLst>
              <a:ext uri="{FF2B5EF4-FFF2-40B4-BE49-F238E27FC236}">
                <a16:creationId xmlns:a16="http://schemas.microsoft.com/office/drawing/2014/main" id="{C1895A35-D7A2-2D4B-8263-52CBD883A08F}"/>
              </a:ext>
            </a:extLst>
          </p:cNvPr>
          <p:cNvSpPr>
            <a:spLocks noGrp="1"/>
          </p:cNvSpPr>
          <p:nvPr>
            <p:ph type="title"/>
          </p:nvPr>
        </p:nvSpPr>
        <p:spPr/>
        <p:txBody>
          <a:bodyPr/>
          <a:lstStyle/>
          <a:p>
            <a:r>
              <a:rPr lang="en-US" dirty="0"/>
              <a:t>Job Search and Relocation</a:t>
            </a:r>
          </a:p>
        </p:txBody>
      </p:sp>
      <p:sp>
        <p:nvSpPr>
          <p:cNvPr id="5" name="Content Placeholder 4">
            <a:extLst>
              <a:ext uri="{FF2B5EF4-FFF2-40B4-BE49-F238E27FC236}">
                <a16:creationId xmlns:a16="http://schemas.microsoft.com/office/drawing/2014/main" id="{7E523AB2-830F-7545-BC94-6E6AA2744404}"/>
              </a:ext>
            </a:extLst>
          </p:cNvPr>
          <p:cNvSpPr>
            <a:spLocks noGrp="1"/>
          </p:cNvSpPr>
          <p:nvPr>
            <p:ph idx="1"/>
          </p:nvPr>
        </p:nvSpPr>
        <p:spPr>
          <a:xfrm>
            <a:off x="805866" y="1137446"/>
            <a:ext cx="8009360" cy="1838509"/>
          </a:xfrm>
        </p:spPr>
        <p:txBody>
          <a:bodyPr>
            <a:normAutofit/>
          </a:bodyPr>
          <a:lstStyle/>
          <a:p>
            <a:pPr>
              <a:buFont typeface="Arial" panose="020B0604020202020204" pitchFamily="34" charset="0"/>
              <a:buChar char="•"/>
            </a:pPr>
            <a:r>
              <a:rPr lang="en-US" dirty="0"/>
              <a:t>We really need to understand how to improve the utilization of these benefits</a:t>
            </a:r>
          </a:p>
          <a:p>
            <a:pPr lvl="1">
              <a:buFont typeface="Arial" panose="020B0604020202020204" pitchFamily="34" charset="0"/>
              <a:buChar char="•"/>
            </a:pPr>
            <a:r>
              <a:rPr lang="en-US" dirty="0"/>
              <a:t>When Offered</a:t>
            </a:r>
          </a:p>
          <a:p>
            <a:pPr lvl="1">
              <a:buFont typeface="Arial" panose="020B0604020202020204" pitchFamily="34" charset="0"/>
              <a:buChar char="•"/>
            </a:pPr>
            <a:r>
              <a:rPr lang="en-US" dirty="0"/>
              <a:t>Significance of Barriers</a:t>
            </a:r>
          </a:p>
        </p:txBody>
      </p:sp>
      <p:pic>
        <p:nvPicPr>
          <p:cNvPr id="7" name="Picture 6">
            <a:extLst>
              <a:ext uri="{FF2B5EF4-FFF2-40B4-BE49-F238E27FC236}">
                <a16:creationId xmlns:a16="http://schemas.microsoft.com/office/drawing/2014/main" id="{1016F0AD-1C92-0340-AE62-DC4915F36890}"/>
              </a:ext>
            </a:extLst>
          </p:cNvPr>
          <p:cNvPicPr>
            <a:picLocks noChangeAspect="1"/>
          </p:cNvPicPr>
          <p:nvPr/>
        </p:nvPicPr>
        <p:blipFill rotWithShape="1">
          <a:blip r:embed="rId2"/>
          <a:srcRect r="17799"/>
          <a:stretch/>
        </p:blipFill>
        <p:spPr>
          <a:xfrm>
            <a:off x="2307633" y="3280809"/>
            <a:ext cx="8174162" cy="2819400"/>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199D499E-D0ED-4A46-AF5F-4CFE28B49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218" y="1137446"/>
            <a:ext cx="2405750" cy="1664128"/>
          </a:xfrm>
          <a:prstGeom prst="rect">
            <a:avLst/>
          </a:prstGeom>
        </p:spPr>
      </p:pic>
    </p:spTree>
    <p:extLst>
      <p:ext uri="{BB962C8B-B14F-4D97-AF65-F5344CB8AC3E}">
        <p14:creationId xmlns:p14="http://schemas.microsoft.com/office/powerpoint/2010/main" val="1675838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34</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a:xfrm>
            <a:off x="805867" y="47569"/>
            <a:ext cx="9365549" cy="786384"/>
          </a:xfrm>
        </p:spPr>
        <p:txBody>
          <a:bodyPr>
            <a:normAutofit fontScale="90000"/>
          </a:bodyPr>
          <a:lstStyle/>
          <a:p>
            <a:r>
              <a:rPr lang="en-US" dirty="0"/>
              <a:t>Any questions on eligibility, benefits, and services?</a:t>
            </a:r>
          </a:p>
        </p:txBody>
      </p:sp>
    </p:spTree>
    <p:extLst>
      <p:ext uri="{BB962C8B-B14F-4D97-AF65-F5344CB8AC3E}">
        <p14:creationId xmlns:p14="http://schemas.microsoft.com/office/powerpoint/2010/main" val="2859526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35</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Integration</a:t>
            </a:r>
          </a:p>
        </p:txBody>
      </p:sp>
    </p:spTree>
    <p:extLst>
      <p:ext uri="{BB962C8B-B14F-4D97-AF65-F5344CB8AC3E}">
        <p14:creationId xmlns:p14="http://schemas.microsoft.com/office/powerpoint/2010/main" val="2989372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a:p>
        </p:txBody>
      </p:sp>
      <p:sp>
        <p:nvSpPr>
          <p:cNvPr id="3" name="Title 2"/>
          <p:cNvSpPr>
            <a:spLocks noGrp="1"/>
          </p:cNvSpPr>
          <p:nvPr>
            <p:ph type="title"/>
          </p:nvPr>
        </p:nvSpPr>
        <p:spPr/>
        <p:txBody>
          <a:bodyPr/>
          <a:lstStyle/>
          <a:p>
            <a:r>
              <a:rPr lang="en-US" dirty="0"/>
              <a:t>Integration Ratings</a:t>
            </a:r>
          </a:p>
        </p:txBody>
      </p:sp>
      <p:sp>
        <p:nvSpPr>
          <p:cNvPr id="4" name="Content Placeholder 3"/>
          <p:cNvSpPr>
            <a:spLocks noGrp="1"/>
          </p:cNvSpPr>
          <p:nvPr>
            <p:ph idx="1"/>
          </p:nvPr>
        </p:nvSpPr>
        <p:spPr>
          <a:xfrm>
            <a:off x="805866" y="1137446"/>
            <a:ext cx="6168512" cy="5039517"/>
          </a:xfrm>
        </p:spPr>
        <p:txBody>
          <a:bodyPr/>
          <a:lstStyle/>
          <a:p>
            <a:pPr>
              <a:buFont typeface="Arial" panose="020B0604020202020204" pitchFamily="34" charset="0"/>
              <a:buChar char="•"/>
            </a:pPr>
            <a:r>
              <a:rPr lang="en-US" dirty="0"/>
              <a:t>Integration Ratings are modified and expanded</a:t>
            </a:r>
          </a:p>
          <a:p>
            <a:pPr>
              <a:buFont typeface="Arial" panose="020B0604020202020204" pitchFamily="34" charset="0"/>
              <a:buChar char="•"/>
            </a:pPr>
            <a:r>
              <a:rPr lang="en-US" dirty="0"/>
              <a:t>Now a rating from 0 to 3:</a:t>
            </a:r>
          </a:p>
          <a:p>
            <a:pPr lvl="1">
              <a:buFont typeface="Arial" panose="020B0604020202020204" pitchFamily="34" charset="0"/>
              <a:buChar char="•"/>
            </a:pPr>
            <a:r>
              <a:rPr lang="en-US" dirty="0"/>
              <a:t>Adds a zero if there is no interaction with the program</a:t>
            </a:r>
          </a:p>
          <a:p>
            <a:pPr lvl="1">
              <a:buFont typeface="Arial" panose="020B0604020202020204" pitchFamily="34" charset="0"/>
              <a:buChar char="•"/>
            </a:pPr>
            <a:r>
              <a:rPr lang="en-US" dirty="0"/>
              <a:t>Reduces the scale because intermediate values were not used</a:t>
            </a:r>
          </a:p>
          <a:p>
            <a:pPr>
              <a:buFont typeface="Arial" panose="020B0604020202020204" pitchFamily="34" charset="0"/>
              <a:buChar char="•"/>
            </a:pPr>
            <a:r>
              <a:rPr lang="en-US" dirty="0"/>
              <a:t>Number of programs rated were increased such as adding RESEA</a:t>
            </a:r>
          </a:p>
        </p:txBody>
      </p:sp>
      <p:pic>
        <p:nvPicPr>
          <p:cNvPr id="6" name="Picture 5"/>
          <p:cNvPicPr>
            <a:picLocks noChangeAspect="1"/>
          </p:cNvPicPr>
          <p:nvPr/>
        </p:nvPicPr>
        <p:blipFill rotWithShape="1">
          <a:blip r:embed="rId2"/>
          <a:srcRect l="58451" t="54826" r="30454" b="30445"/>
          <a:stretch/>
        </p:blipFill>
        <p:spPr>
          <a:xfrm>
            <a:off x="7348450" y="1579417"/>
            <a:ext cx="4442559" cy="3217026"/>
          </a:xfrm>
          <a:prstGeom prst="rect">
            <a:avLst/>
          </a:prstGeom>
        </p:spPr>
      </p:pic>
    </p:spTree>
    <p:extLst>
      <p:ext uri="{BB962C8B-B14F-4D97-AF65-F5344CB8AC3E}">
        <p14:creationId xmlns:p14="http://schemas.microsoft.com/office/powerpoint/2010/main" val="2922300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a:p>
        </p:txBody>
      </p:sp>
      <p:sp>
        <p:nvSpPr>
          <p:cNvPr id="3" name="Title 2"/>
          <p:cNvSpPr>
            <a:spLocks noGrp="1"/>
          </p:cNvSpPr>
          <p:nvPr>
            <p:ph type="title"/>
          </p:nvPr>
        </p:nvSpPr>
        <p:spPr/>
        <p:txBody>
          <a:bodyPr/>
          <a:lstStyle/>
          <a:p>
            <a:r>
              <a:rPr lang="en-US" dirty="0"/>
              <a:t>Methods of Coordination</a:t>
            </a:r>
          </a:p>
        </p:txBody>
      </p:sp>
      <p:sp>
        <p:nvSpPr>
          <p:cNvPr id="4" name="Content Placeholder 3"/>
          <p:cNvSpPr>
            <a:spLocks noGrp="1"/>
          </p:cNvSpPr>
          <p:nvPr>
            <p:ph idx="1"/>
          </p:nvPr>
        </p:nvSpPr>
        <p:spPr>
          <a:xfrm>
            <a:off x="805865" y="1137447"/>
            <a:ext cx="10906767" cy="2004764"/>
          </a:xfrm>
        </p:spPr>
        <p:txBody>
          <a:bodyPr/>
          <a:lstStyle/>
          <a:p>
            <a:pPr>
              <a:buFont typeface="Arial" panose="020B0604020202020204" pitchFamily="34" charset="0"/>
              <a:buChar char="•"/>
            </a:pPr>
            <a:r>
              <a:rPr lang="en-US" dirty="0"/>
              <a:t>Removed some unhelpful categories</a:t>
            </a:r>
          </a:p>
          <a:p>
            <a:pPr>
              <a:buFont typeface="Arial" panose="020B0604020202020204" pitchFamily="34" charset="0"/>
              <a:buChar char="•"/>
            </a:pPr>
            <a:r>
              <a:rPr lang="en-US" dirty="0"/>
              <a:t>Note “Systematized” specifies electronic in this section</a:t>
            </a:r>
          </a:p>
          <a:p>
            <a:pPr>
              <a:buFont typeface="Arial" panose="020B0604020202020204" pitchFamily="34" charset="0"/>
              <a:buChar char="•"/>
            </a:pPr>
            <a:r>
              <a:rPr lang="en-US" dirty="0"/>
              <a:t>Added “Same Agency” Questions for WIOA DW, WIOA Adult, and RESEA</a:t>
            </a:r>
          </a:p>
          <a:p>
            <a:endParaRPr lang="en-US" dirty="0"/>
          </a:p>
        </p:txBody>
      </p:sp>
      <p:pic>
        <p:nvPicPr>
          <p:cNvPr id="7" name="Picture 6"/>
          <p:cNvPicPr>
            <a:picLocks noChangeAspect="1"/>
          </p:cNvPicPr>
          <p:nvPr/>
        </p:nvPicPr>
        <p:blipFill rotWithShape="1">
          <a:blip r:embed="rId2"/>
          <a:srcRect r="29207"/>
          <a:stretch/>
        </p:blipFill>
        <p:spPr>
          <a:xfrm>
            <a:off x="2719647" y="3254333"/>
            <a:ext cx="5933902" cy="2114550"/>
          </a:xfrm>
          <a:prstGeom prst="rect">
            <a:avLst/>
          </a:prstGeom>
        </p:spPr>
      </p:pic>
    </p:spTree>
    <p:extLst>
      <p:ext uri="{BB962C8B-B14F-4D97-AF65-F5344CB8AC3E}">
        <p14:creationId xmlns:p14="http://schemas.microsoft.com/office/powerpoint/2010/main" val="2530647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38</a:t>
            </a:fld>
            <a:endParaRPr lang="en-US"/>
          </a:p>
        </p:txBody>
      </p:sp>
      <p:sp>
        <p:nvSpPr>
          <p:cNvPr id="3" name="Title 2"/>
          <p:cNvSpPr>
            <a:spLocks noGrp="1"/>
          </p:cNvSpPr>
          <p:nvPr>
            <p:ph type="title"/>
          </p:nvPr>
        </p:nvSpPr>
        <p:spPr/>
        <p:txBody>
          <a:bodyPr/>
          <a:lstStyle/>
          <a:p>
            <a:r>
              <a:rPr lang="en-US" dirty="0"/>
              <a:t>Front-Line Staff and RESEA Procedures</a:t>
            </a:r>
          </a:p>
        </p:txBody>
      </p:sp>
      <p:sp>
        <p:nvSpPr>
          <p:cNvPr id="4" name="Content Placeholder 3"/>
          <p:cNvSpPr>
            <a:spLocks noGrp="1"/>
          </p:cNvSpPr>
          <p:nvPr>
            <p:ph idx="1"/>
          </p:nvPr>
        </p:nvSpPr>
        <p:spPr>
          <a:xfrm>
            <a:off x="805865" y="1137447"/>
            <a:ext cx="5453619" cy="1256618"/>
          </a:xfrm>
        </p:spPr>
        <p:txBody>
          <a:bodyPr/>
          <a:lstStyle/>
          <a:p>
            <a:pPr>
              <a:buFont typeface="Arial" panose="020B0604020202020204" pitchFamily="34" charset="0"/>
              <a:buChar char="•"/>
            </a:pPr>
            <a:r>
              <a:rPr lang="en-US" dirty="0"/>
              <a:t>Are these the same people?</a:t>
            </a:r>
          </a:p>
          <a:p>
            <a:pPr>
              <a:buFont typeface="Arial" panose="020B0604020202020204" pitchFamily="34" charset="0"/>
              <a:buChar char="•"/>
            </a:pPr>
            <a:r>
              <a:rPr lang="en-US" dirty="0"/>
              <a:t>RESEA Focus Questions</a:t>
            </a:r>
          </a:p>
          <a:p>
            <a:endParaRPr lang="en-US" dirty="0"/>
          </a:p>
        </p:txBody>
      </p:sp>
      <p:pic>
        <p:nvPicPr>
          <p:cNvPr id="6" name="Picture 5"/>
          <p:cNvPicPr>
            <a:picLocks noChangeAspect="1"/>
          </p:cNvPicPr>
          <p:nvPr/>
        </p:nvPicPr>
        <p:blipFill rotWithShape="1">
          <a:blip r:embed="rId2"/>
          <a:srcRect r="18893"/>
          <a:stretch/>
        </p:blipFill>
        <p:spPr>
          <a:xfrm>
            <a:off x="2119275" y="2499415"/>
            <a:ext cx="7751619" cy="1216374"/>
          </a:xfrm>
          <a:prstGeom prst="rect">
            <a:avLst/>
          </a:prstGeom>
        </p:spPr>
      </p:pic>
      <p:pic>
        <p:nvPicPr>
          <p:cNvPr id="8" name="Picture 7"/>
          <p:cNvPicPr>
            <a:picLocks noChangeAspect="1"/>
          </p:cNvPicPr>
          <p:nvPr/>
        </p:nvPicPr>
        <p:blipFill rotWithShape="1">
          <a:blip r:embed="rId3"/>
          <a:srcRect l="50000" t="51212" r="31620" b="39091"/>
          <a:stretch/>
        </p:blipFill>
        <p:spPr>
          <a:xfrm>
            <a:off x="3025833" y="4060888"/>
            <a:ext cx="5503328" cy="1583696"/>
          </a:xfrm>
          <a:prstGeom prst="rect">
            <a:avLst/>
          </a:prstGeom>
        </p:spPr>
      </p:pic>
    </p:spTree>
    <p:extLst>
      <p:ext uri="{BB962C8B-B14F-4D97-AF65-F5344CB8AC3E}">
        <p14:creationId xmlns:p14="http://schemas.microsoft.com/office/powerpoint/2010/main" val="5023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39</a:t>
            </a:fld>
            <a:endParaRPr lang="en-US"/>
          </a:p>
        </p:txBody>
      </p:sp>
      <p:sp>
        <p:nvSpPr>
          <p:cNvPr id="3" name="Title 2"/>
          <p:cNvSpPr>
            <a:spLocks noGrp="1"/>
          </p:cNvSpPr>
          <p:nvPr>
            <p:ph type="title"/>
          </p:nvPr>
        </p:nvSpPr>
        <p:spPr/>
        <p:txBody>
          <a:bodyPr/>
          <a:lstStyle/>
          <a:p>
            <a:r>
              <a:rPr lang="en-US" dirty="0"/>
              <a:t>Co-Enrollment and Common Exit</a:t>
            </a:r>
          </a:p>
        </p:txBody>
      </p:sp>
      <p:sp>
        <p:nvSpPr>
          <p:cNvPr id="4" name="Content Placeholder 3"/>
          <p:cNvSpPr>
            <a:spLocks noGrp="1"/>
          </p:cNvSpPr>
          <p:nvPr>
            <p:ph idx="1"/>
          </p:nvPr>
        </p:nvSpPr>
        <p:spPr>
          <a:xfrm>
            <a:off x="805865" y="1137447"/>
            <a:ext cx="10578813" cy="4523520"/>
          </a:xfrm>
        </p:spPr>
        <p:txBody>
          <a:bodyPr/>
          <a:lstStyle/>
          <a:p>
            <a:pPr>
              <a:buFont typeface="Arial" panose="020B0604020202020204" pitchFamily="34" charset="0"/>
              <a:buChar char="•"/>
            </a:pPr>
            <a:r>
              <a:rPr lang="en-US" dirty="0"/>
              <a:t>Do you have a common exit policy with Title I (DW/Adult), Title III (WP), and TAA?</a:t>
            </a:r>
          </a:p>
          <a:p>
            <a:pPr>
              <a:buFont typeface="Arial" panose="020B0604020202020204" pitchFamily="34" charset="0"/>
              <a:buChar char="•"/>
            </a:pPr>
            <a:r>
              <a:rPr lang="en-US" dirty="0"/>
              <a:t>What is your co-enrollment policy with Adult?</a:t>
            </a:r>
          </a:p>
          <a:p>
            <a:pPr>
              <a:buFont typeface="Arial" panose="020B0604020202020204" pitchFamily="34" charset="0"/>
              <a:buChar char="•"/>
            </a:pPr>
            <a:r>
              <a:rPr lang="en-US" dirty="0"/>
              <a:t>What is your co-enrollment policy with DW?*</a:t>
            </a:r>
          </a:p>
          <a:p>
            <a:pPr marL="0" indent="0">
              <a:buNone/>
            </a:pPr>
            <a:endParaRPr lang="en-US" dirty="0"/>
          </a:p>
          <a:p>
            <a:pPr marL="0" indent="0">
              <a:buNone/>
            </a:pPr>
            <a:r>
              <a:rPr lang="en-US" dirty="0"/>
              <a:t>*Yes, this is required by the regulations.  Do you have a policy implemented?</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5402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a:p>
        </p:txBody>
      </p:sp>
      <p:sp>
        <p:nvSpPr>
          <p:cNvPr id="3" name="Title 2"/>
          <p:cNvSpPr>
            <a:spLocks noGrp="1"/>
          </p:cNvSpPr>
          <p:nvPr>
            <p:ph type="title"/>
          </p:nvPr>
        </p:nvSpPr>
        <p:spPr/>
        <p:txBody>
          <a:bodyPr/>
          <a:lstStyle/>
          <a:p>
            <a:r>
              <a:rPr lang="en-US" dirty="0"/>
              <a:t>Objectives</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a:t>What is TAAACS?</a:t>
            </a:r>
          </a:p>
          <a:p>
            <a:pPr>
              <a:buFont typeface="Arial" panose="020B0604020202020204" pitchFamily="34" charset="0"/>
              <a:buChar char="•"/>
            </a:pPr>
            <a:r>
              <a:rPr lang="en-US" sz="2800" dirty="0"/>
              <a:t>Why a 2021 Revision?</a:t>
            </a:r>
          </a:p>
          <a:p>
            <a:pPr>
              <a:buFont typeface="Arial" panose="020B0604020202020204" pitchFamily="34" charset="0"/>
              <a:buChar char="•"/>
            </a:pPr>
            <a:r>
              <a:rPr lang="en-US" sz="2800" dirty="0"/>
              <a:t>Basics of Completing the Form</a:t>
            </a:r>
          </a:p>
          <a:p>
            <a:pPr>
              <a:buFont typeface="Arial" panose="020B0604020202020204" pitchFamily="34" charset="0"/>
              <a:buChar char="•"/>
            </a:pPr>
            <a:r>
              <a:rPr lang="en-US" sz="2800" dirty="0"/>
              <a:t>Section Revisions and Walkthrough</a:t>
            </a:r>
          </a:p>
          <a:p>
            <a:pPr>
              <a:buFont typeface="Arial" panose="020B0604020202020204" pitchFamily="34" charset="0"/>
              <a:buChar char="•"/>
            </a:pPr>
            <a:r>
              <a:rPr lang="en-US" sz="2800" dirty="0"/>
              <a:t>Focus on Worker Lists</a:t>
            </a:r>
          </a:p>
          <a:p>
            <a:pPr>
              <a:buFont typeface="Arial" panose="020B0604020202020204" pitchFamily="34" charset="0"/>
              <a:buChar char="•"/>
            </a:pPr>
            <a:r>
              <a:rPr lang="en-US" sz="2800" dirty="0"/>
              <a:t>Comments/Affirmation/Submission</a:t>
            </a:r>
          </a:p>
        </p:txBody>
      </p:sp>
      <p:pic>
        <p:nvPicPr>
          <p:cNvPr id="1026" name="Picture 2" descr="Objectives Images, Stock Photos &amp;amp; Vectors | Shutterstock"/>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7188142" y="2145319"/>
            <a:ext cx="3829050" cy="241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676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40</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a:xfrm>
            <a:off x="805867" y="47569"/>
            <a:ext cx="9365549" cy="786384"/>
          </a:xfrm>
        </p:spPr>
        <p:txBody>
          <a:bodyPr>
            <a:normAutofit/>
          </a:bodyPr>
          <a:lstStyle/>
          <a:p>
            <a:r>
              <a:rPr lang="en-US" dirty="0"/>
              <a:t>Any questions on integration?</a:t>
            </a:r>
          </a:p>
        </p:txBody>
      </p:sp>
    </p:spTree>
    <p:extLst>
      <p:ext uri="{BB962C8B-B14F-4D97-AF65-F5344CB8AC3E}">
        <p14:creationId xmlns:p14="http://schemas.microsoft.com/office/powerpoint/2010/main" val="2105093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41</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IT Systems and Reporting</a:t>
            </a:r>
          </a:p>
        </p:txBody>
      </p:sp>
    </p:spTree>
    <p:extLst>
      <p:ext uri="{BB962C8B-B14F-4D97-AF65-F5344CB8AC3E}">
        <p14:creationId xmlns:p14="http://schemas.microsoft.com/office/powerpoint/2010/main" val="3518606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42</a:t>
            </a:fld>
            <a:endParaRPr lang="en-US"/>
          </a:p>
        </p:txBody>
      </p:sp>
      <p:sp>
        <p:nvSpPr>
          <p:cNvPr id="3" name="Title 2"/>
          <p:cNvSpPr>
            <a:spLocks noGrp="1"/>
          </p:cNvSpPr>
          <p:nvPr>
            <p:ph type="title"/>
          </p:nvPr>
        </p:nvSpPr>
        <p:spPr/>
        <p:txBody>
          <a:bodyPr/>
          <a:lstStyle/>
          <a:p>
            <a:r>
              <a:rPr lang="en-US" dirty="0"/>
              <a:t>Reporting Basics</a:t>
            </a:r>
          </a:p>
        </p:txBody>
      </p:sp>
      <p:sp>
        <p:nvSpPr>
          <p:cNvPr id="4" name="Content Placeholder 3"/>
          <p:cNvSpPr>
            <a:spLocks noGrp="1"/>
          </p:cNvSpPr>
          <p:nvPr>
            <p:ph idx="1"/>
          </p:nvPr>
        </p:nvSpPr>
        <p:spPr>
          <a:xfrm>
            <a:off x="805866" y="1137446"/>
            <a:ext cx="10507756" cy="5039517"/>
          </a:xfrm>
        </p:spPr>
        <p:txBody>
          <a:bodyPr/>
          <a:lstStyle/>
          <a:p>
            <a:pPr>
              <a:buFont typeface="Arial" panose="020B0604020202020204" pitchFamily="34" charset="0"/>
              <a:buChar char="•"/>
            </a:pPr>
            <a:r>
              <a:rPr lang="en-US" dirty="0"/>
              <a:t>Do you have a data reporting unit and what does it cover?</a:t>
            </a:r>
          </a:p>
          <a:p>
            <a:pPr>
              <a:buFont typeface="Arial" panose="020B0604020202020204" pitchFamily="34" charset="0"/>
              <a:buChar char="•"/>
            </a:pPr>
            <a:r>
              <a:rPr lang="en-US" dirty="0"/>
              <a:t>How many systems?  </a:t>
            </a:r>
            <a:r>
              <a:rPr lang="en-US" dirty="0">
                <a:solidFill>
                  <a:srgbClr val="FF0000"/>
                </a:solidFill>
              </a:rPr>
              <a:t>Important to count all systems needed to generate the TAA PIRL including financial or other systems.</a:t>
            </a:r>
          </a:p>
          <a:p>
            <a:pPr>
              <a:buFont typeface="Arial" panose="020B0604020202020204" pitchFamily="34" charset="0"/>
              <a:buChar char="•"/>
            </a:pPr>
            <a:r>
              <a:rPr lang="en-US" dirty="0"/>
              <a:t>Vendor: Free-Text, but common answers include… </a:t>
            </a:r>
          </a:p>
          <a:p>
            <a:pPr lvl="1">
              <a:buFont typeface="Arial" panose="020B0604020202020204" pitchFamily="34" charset="0"/>
              <a:buChar char="•"/>
            </a:pPr>
            <a:r>
              <a:rPr lang="en-US" dirty="0"/>
              <a:t>Geographic Solutions, Inc., America’s Job Link Alliance (AJLA), etc.</a:t>
            </a:r>
          </a:p>
          <a:p>
            <a:pPr lvl="1">
              <a:buFont typeface="Arial" panose="020B0604020202020204" pitchFamily="34" charset="0"/>
              <a:buChar char="•"/>
            </a:pPr>
            <a:r>
              <a:rPr lang="en-US" dirty="0"/>
              <a:t>Leave blank if not </a:t>
            </a:r>
            <a:r>
              <a:rPr lang="en-US" u="sng" dirty="0"/>
              <a:t>supported</a:t>
            </a:r>
            <a:r>
              <a:rPr lang="en-US" dirty="0"/>
              <a:t> by a vendor</a:t>
            </a:r>
          </a:p>
          <a:p>
            <a:pPr>
              <a:buFont typeface="Arial" panose="020B0604020202020204" pitchFamily="34" charset="0"/>
              <a:buChar char="•"/>
            </a:pPr>
            <a:r>
              <a:rPr lang="en-US" dirty="0"/>
              <a:t>Last Upgrade Dates – </a:t>
            </a:r>
            <a:r>
              <a:rPr lang="en-US" dirty="0">
                <a:solidFill>
                  <a:srgbClr val="FF0000"/>
                </a:solidFill>
              </a:rPr>
              <a:t>REQUIRED</a:t>
            </a:r>
            <a:r>
              <a:rPr lang="en-US" dirty="0"/>
              <a:t>, but old dates can be estimates</a:t>
            </a:r>
          </a:p>
          <a:p>
            <a:pPr>
              <a:buFont typeface="Arial" panose="020B0604020202020204" pitchFamily="34" charset="0"/>
              <a:buChar char="•"/>
            </a:pPr>
            <a:r>
              <a:rPr lang="en-US" dirty="0"/>
              <a:t>Next upgrade – OPTIONAL, because it might not be planned yet</a:t>
            </a:r>
          </a:p>
        </p:txBody>
      </p:sp>
    </p:spTree>
    <p:extLst>
      <p:ext uri="{BB962C8B-B14F-4D97-AF65-F5344CB8AC3E}">
        <p14:creationId xmlns:p14="http://schemas.microsoft.com/office/powerpoint/2010/main" val="1194416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43</a:t>
            </a:fld>
            <a:endParaRPr lang="en-US"/>
          </a:p>
        </p:txBody>
      </p:sp>
      <p:sp>
        <p:nvSpPr>
          <p:cNvPr id="3" name="Title 2"/>
          <p:cNvSpPr>
            <a:spLocks noGrp="1"/>
          </p:cNvSpPr>
          <p:nvPr>
            <p:ph type="title"/>
          </p:nvPr>
        </p:nvSpPr>
        <p:spPr/>
        <p:txBody>
          <a:bodyPr/>
          <a:lstStyle/>
          <a:p>
            <a:r>
              <a:rPr lang="en-US" dirty="0"/>
              <a:t>IT System Use</a:t>
            </a:r>
          </a:p>
        </p:txBody>
      </p:sp>
      <p:sp>
        <p:nvSpPr>
          <p:cNvPr id="4" name="Content Placeholder 3"/>
          <p:cNvSpPr>
            <a:spLocks noGrp="1"/>
          </p:cNvSpPr>
          <p:nvPr>
            <p:ph type="body" idx="1"/>
          </p:nvPr>
        </p:nvSpPr>
        <p:spPr/>
        <p:txBody>
          <a:bodyPr>
            <a:normAutofit lnSpcReduction="10000"/>
          </a:bodyPr>
          <a:lstStyle/>
          <a:p>
            <a:r>
              <a:rPr lang="en-US" dirty="0"/>
              <a:t>Use of Electronic Files by Case Managers</a:t>
            </a:r>
          </a:p>
        </p:txBody>
      </p:sp>
      <p:sp>
        <p:nvSpPr>
          <p:cNvPr id="7" name="Text Placeholder 6"/>
          <p:cNvSpPr>
            <a:spLocks noGrp="1"/>
          </p:cNvSpPr>
          <p:nvPr>
            <p:ph type="body" sz="quarter" idx="3"/>
          </p:nvPr>
        </p:nvSpPr>
        <p:spPr/>
        <p:txBody>
          <a:bodyPr/>
          <a:lstStyle/>
          <a:p>
            <a:r>
              <a:rPr lang="en-US" dirty="0"/>
              <a:t>Collection of Signatures</a:t>
            </a:r>
          </a:p>
        </p:txBody>
      </p:sp>
      <p:pic>
        <p:nvPicPr>
          <p:cNvPr id="9" name="Content Placeholder 8"/>
          <p:cNvPicPr>
            <a:picLocks noGrp="1" noChangeAspect="1"/>
          </p:cNvPicPr>
          <p:nvPr>
            <p:ph sz="half" idx="2"/>
          </p:nvPr>
        </p:nvPicPr>
        <p:blipFill rotWithShape="1">
          <a:blip r:embed="rId2"/>
          <a:srcRect l="50470" t="50450" r="32139" b="38053"/>
          <a:stretch/>
        </p:blipFill>
        <p:spPr>
          <a:xfrm>
            <a:off x="885370" y="2264228"/>
            <a:ext cx="5132575" cy="1850837"/>
          </a:xfrm>
          <a:prstGeom prst="rect">
            <a:avLst/>
          </a:prstGeom>
        </p:spPr>
      </p:pic>
      <p:pic>
        <p:nvPicPr>
          <p:cNvPr id="11" name="Content Placeholder 10"/>
          <p:cNvPicPr>
            <a:picLocks noGrp="1" noChangeAspect="1"/>
          </p:cNvPicPr>
          <p:nvPr>
            <p:ph sz="quarter" idx="4"/>
          </p:nvPr>
        </p:nvPicPr>
        <p:blipFill rotWithShape="1">
          <a:blip r:embed="rId3"/>
          <a:srcRect l="50236" t="51695" r="32054" b="39214"/>
          <a:stretch/>
        </p:blipFill>
        <p:spPr>
          <a:xfrm>
            <a:off x="6172200" y="2264228"/>
            <a:ext cx="5300404" cy="1484091"/>
          </a:xfrm>
          <a:prstGeom prst="rect">
            <a:avLst/>
          </a:prstGeom>
        </p:spPr>
      </p:pic>
    </p:spTree>
    <p:extLst>
      <p:ext uri="{BB962C8B-B14F-4D97-AF65-F5344CB8AC3E}">
        <p14:creationId xmlns:p14="http://schemas.microsoft.com/office/powerpoint/2010/main" val="1409803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44</a:t>
            </a:fld>
            <a:endParaRPr lang="en-US"/>
          </a:p>
        </p:txBody>
      </p:sp>
      <p:sp>
        <p:nvSpPr>
          <p:cNvPr id="3" name="Title 2"/>
          <p:cNvSpPr>
            <a:spLocks noGrp="1"/>
          </p:cNvSpPr>
          <p:nvPr>
            <p:ph type="title"/>
          </p:nvPr>
        </p:nvSpPr>
        <p:spPr/>
        <p:txBody>
          <a:bodyPr/>
          <a:lstStyle/>
          <a:p>
            <a:r>
              <a:rPr lang="en-US" dirty="0"/>
              <a:t>How integrated are your IT systems?</a:t>
            </a:r>
          </a:p>
        </p:txBody>
      </p:sp>
      <p:pic>
        <p:nvPicPr>
          <p:cNvPr id="14" name="Content Placeholder 13"/>
          <p:cNvPicPr>
            <a:picLocks noGrp="1" noChangeAspect="1"/>
          </p:cNvPicPr>
          <p:nvPr>
            <p:ph idx="1"/>
          </p:nvPr>
        </p:nvPicPr>
        <p:blipFill>
          <a:blip r:embed="rId2"/>
          <a:stretch>
            <a:fillRect/>
          </a:stretch>
        </p:blipFill>
        <p:spPr>
          <a:xfrm>
            <a:off x="313124" y="1423407"/>
            <a:ext cx="11574076" cy="2836535"/>
          </a:xfrm>
          <a:prstGeom prst="rect">
            <a:avLst/>
          </a:prstGeom>
        </p:spPr>
      </p:pic>
      <p:sp>
        <p:nvSpPr>
          <p:cNvPr id="15" name="Up Arrow 14"/>
          <p:cNvSpPr/>
          <p:nvPr/>
        </p:nvSpPr>
        <p:spPr>
          <a:xfrm>
            <a:off x="1930400" y="4397829"/>
            <a:ext cx="1161143" cy="103051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TextBox 15"/>
          <p:cNvSpPr txBox="1"/>
          <p:nvPr/>
        </p:nvSpPr>
        <p:spPr>
          <a:xfrm>
            <a:off x="1012532" y="5508173"/>
            <a:ext cx="2996877" cy="646331"/>
          </a:xfrm>
          <a:prstGeom prst="rect">
            <a:avLst/>
          </a:prstGeom>
          <a:noFill/>
        </p:spPr>
        <p:txBody>
          <a:bodyPr wrap="square" rtlCol="0">
            <a:spAutoFit/>
          </a:bodyPr>
          <a:lstStyle/>
          <a:p>
            <a:pPr algn="ctr"/>
            <a:r>
              <a:rPr lang="en-US" sz="3600" dirty="0"/>
              <a:t>Definitions!</a:t>
            </a:r>
          </a:p>
        </p:txBody>
      </p:sp>
    </p:spTree>
    <p:extLst>
      <p:ext uri="{BB962C8B-B14F-4D97-AF65-F5344CB8AC3E}">
        <p14:creationId xmlns:p14="http://schemas.microsoft.com/office/powerpoint/2010/main" val="162240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45</a:t>
            </a:fld>
            <a:endParaRPr lang="en-US"/>
          </a:p>
        </p:txBody>
      </p:sp>
      <p:sp>
        <p:nvSpPr>
          <p:cNvPr id="3" name="Title 2"/>
          <p:cNvSpPr>
            <a:spLocks noGrp="1"/>
          </p:cNvSpPr>
          <p:nvPr>
            <p:ph type="title"/>
          </p:nvPr>
        </p:nvSpPr>
        <p:spPr/>
        <p:txBody>
          <a:bodyPr/>
          <a:lstStyle/>
          <a:p>
            <a:r>
              <a:rPr lang="en-US" dirty="0"/>
              <a:t>Other</a:t>
            </a:r>
          </a:p>
        </p:txBody>
      </p:sp>
      <p:sp>
        <p:nvSpPr>
          <p:cNvPr id="4" name="Content Placeholder 3"/>
          <p:cNvSpPr>
            <a:spLocks noGrp="1"/>
          </p:cNvSpPr>
          <p:nvPr>
            <p:ph idx="1"/>
          </p:nvPr>
        </p:nvSpPr>
        <p:spPr>
          <a:xfrm>
            <a:off x="805866" y="1137446"/>
            <a:ext cx="3330705" cy="4595697"/>
          </a:xfrm>
        </p:spPr>
        <p:txBody>
          <a:bodyPr/>
          <a:lstStyle/>
          <a:p>
            <a:r>
              <a:rPr lang="en-US" dirty="0"/>
              <a:t>Electronic Forms</a:t>
            </a:r>
          </a:p>
          <a:p>
            <a:r>
              <a:rPr lang="en-US" dirty="0"/>
              <a:t>Shared Case Management System?</a:t>
            </a:r>
          </a:p>
          <a:p>
            <a:r>
              <a:rPr lang="en-US" dirty="0"/>
              <a:t>Cost allocation</a:t>
            </a:r>
          </a:p>
          <a:p>
            <a:r>
              <a:rPr lang="en-US" dirty="0"/>
              <a:t>Centralization</a:t>
            </a:r>
          </a:p>
        </p:txBody>
      </p:sp>
      <p:pic>
        <p:nvPicPr>
          <p:cNvPr id="5" name="Picture 4"/>
          <p:cNvPicPr>
            <a:picLocks noChangeAspect="1"/>
          </p:cNvPicPr>
          <p:nvPr/>
        </p:nvPicPr>
        <p:blipFill rotWithShape="1">
          <a:blip r:embed="rId2"/>
          <a:srcRect l="49921" t="64727" r="32055" b="28536"/>
          <a:stretch/>
        </p:blipFill>
        <p:spPr>
          <a:xfrm>
            <a:off x="4209570" y="1193631"/>
            <a:ext cx="5196970" cy="1059541"/>
          </a:xfrm>
          <a:prstGeom prst="rect">
            <a:avLst/>
          </a:prstGeom>
        </p:spPr>
      </p:pic>
      <p:pic>
        <p:nvPicPr>
          <p:cNvPr id="6" name="Picture 5"/>
          <p:cNvPicPr>
            <a:picLocks noChangeAspect="1"/>
          </p:cNvPicPr>
          <p:nvPr/>
        </p:nvPicPr>
        <p:blipFill rotWithShape="1">
          <a:blip r:embed="rId3"/>
          <a:srcRect l="50472" t="66126" r="31897" b="26370"/>
          <a:stretch/>
        </p:blipFill>
        <p:spPr>
          <a:xfrm>
            <a:off x="4818744" y="2409553"/>
            <a:ext cx="5586401" cy="1296845"/>
          </a:xfrm>
          <a:prstGeom prst="rect">
            <a:avLst/>
          </a:prstGeom>
        </p:spPr>
      </p:pic>
      <p:pic>
        <p:nvPicPr>
          <p:cNvPr id="7" name="Picture 6"/>
          <p:cNvPicPr>
            <a:picLocks noChangeAspect="1"/>
          </p:cNvPicPr>
          <p:nvPr/>
        </p:nvPicPr>
        <p:blipFill rotWithShape="1">
          <a:blip r:embed="rId4"/>
          <a:srcRect l="50000" t="68458" r="31582" b="22186"/>
          <a:stretch/>
        </p:blipFill>
        <p:spPr>
          <a:xfrm>
            <a:off x="6117528" y="3830133"/>
            <a:ext cx="4766588" cy="1320800"/>
          </a:xfrm>
          <a:prstGeom prst="rect">
            <a:avLst/>
          </a:prstGeom>
        </p:spPr>
      </p:pic>
      <p:pic>
        <p:nvPicPr>
          <p:cNvPr id="8" name="Picture 7"/>
          <p:cNvPicPr>
            <a:picLocks noChangeAspect="1"/>
          </p:cNvPicPr>
          <p:nvPr/>
        </p:nvPicPr>
        <p:blipFill rotWithShape="1">
          <a:blip r:embed="rId5"/>
          <a:srcRect l="50236" t="70888" r="31897" b="23773"/>
          <a:stretch/>
        </p:blipFill>
        <p:spPr>
          <a:xfrm>
            <a:off x="6853450" y="5265226"/>
            <a:ext cx="5096912" cy="830773"/>
          </a:xfrm>
          <a:prstGeom prst="rect">
            <a:avLst/>
          </a:prstGeom>
        </p:spPr>
      </p:pic>
    </p:spTree>
    <p:extLst>
      <p:ext uri="{BB962C8B-B14F-4D97-AF65-F5344CB8AC3E}">
        <p14:creationId xmlns:p14="http://schemas.microsoft.com/office/powerpoint/2010/main" val="465887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46</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a:xfrm>
            <a:off x="805867" y="47569"/>
            <a:ext cx="9365549" cy="786384"/>
          </a:xfrm>
        </p:spPr>
        <p:txBody>
          <a:bodyPr>
            <a:normAutofit/>
          </a:bodyPr>
          <a:lstStyle/>
          <a:p>
            <a:r>
              <a:rPr lang="en-US" dirty="0"/>
              <a:t>Any questions on IT Systems and Reporting?</a:t>
            </a:r>
          </a:p>
        </p:txBody>
      </p:sp>
    </p:spTree>
    <p:extLst>
      <p:ext uri="{BB962C8B-B14F-4D97-AF65-F5344CB8AC3E}">
        <p14:creationId xmlns:p14="http://schemas.microsoft.com/office/powerpoint/2010/main" val="341078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47</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Training for TAA Staff</a:t>
            </a:r>
          </a:p>
        </p:txBody>
      </p:sp>
    </p:spTree>
    <p:extLst>
      <p:ext uri="{BB962C8B-B14F-4D97-AF65-F5344CB8AC3E}">
        <p14:creationId xmlns:p14="http://schemas.microsoft.com/office/powerpoint/2010/main" val="3803008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48</a:t>
            </a:fld>
            <a:endParaRPr lang="en-US"/>
          </a:p>
        </p:txBody>
      </p:sp>
      <p:sp>
        <p:nvSpPr>
          <p:cNvPr id="3" name="Title 2"/>
          <p:cNvSpPr>
            <a:spLocks noGrp="1"/>
          </p:cNvSpPr>
          <p:nvPr>
            <p:ph type="title"/>
          </p:nvPr>
        </p:nvSpPr>
        <p:spPr/>
        <p:txBody>
          <a:bodyPr/>
          <a:lstStyle/>
          <a:p>
            <a:r>
              <a:rPr lang="en-US" dirty="0"/>
              <a:t>Methods and Frequency of Staff Training</a:t>
            </a:r>
          </a:p>
        </p:txBody>
      </p:sp>
      <p:sp>
        <p:nvSpPr>
          <p:cNvPr id="4" name="Content Placeholder 3"/>
          <p:cNvSpPr>
            <a:spLocks noGrp="1"/>
          </p:cNvSpPr>
          <p:nvPr>
            <p:ph idx="1"/>
          </p:nvPr>
        </p:nvSpPr>
        <p:spPr>
          <a:xfrm>
            <a:off x="805866" y="1137447"/>
            <a:ext cx="3330705" cy="1823468"/>
          </a:xfrm>
        </p:spPr>
        <p:txBody>
          <a:bodyPr/>
          <a:lstStyle/>
          <a:p>
            <a:pPr>
              <a:buFont typeface="Arial" panose="020B0604020202020204" pitchFamily="34" charset="0"/>
              <a:buChar char="•"/>
            </a:pPr>
            <a:r>
              <a:rPr lang="en-US" dirty="0"/>
              <a:t>Questions are:</a:t>
            </a:r>
          </a:p>
          <a:p>
            <a:pPr lvl="1">
              <a:buFont typeface="Arial" panose="020B0604020202020204" pitchFamily="34" charset="0"/>
              <a:buChar char="•"/>
            </a:pPr>
            <a:r>
              <a:rPr lang="en-US" dirty="0"/>
              <a:t>Yes/No</a:t>
            </a:r>
          </a:p>
          <a:p>
            <a:pPr lvl="1">
              <a:buFont typeface="Arial" panose="020B0604020202020204" pitchFamily="34" charset="0"/>
              <a:buChar char="•"/>
            </a:pPr>
            <a:r>
              <a:rPr lang="en-US" dirty="0"/>
              <a:t>Frequency</a:t>
            </a:r>
          </a:p>
        </p:txBody>
      </p:sp>
      <p:pic>
        <p:nvPicPr>
          <p:cNvPr id="10" name="Picture 9"/>
          <p:cNvPicPr>
            <a:picLocks noChangeAspect="1"/>
          </p:cNvPicPr>
          <p:nvPr/>
        </p:nvPicPr>
        <p:blipFill rotWithShape="1">
          <a:blip r:embed="rId2"/>
          <a:srcRect r="27944"/>
          <a:stretch/>
        </p:blipFill>
        <p:spPr>
          <a:xfrm>
            <a:off x="4617097" y="1427731"/>
            <a:ext cx="6767581" cy="3303925"/>
          </a:xfrm>
          <a:prstGeom prst="rect">
            <a:avLst/>
          </a:prstGeom>
        </p:spPr>
      </p:pic>
    </p:spTree>
    <p:extLst>
      <p:ext uri="{BB962C8B-B14F-4D97-AF65-F5344CB8AC3E}">
        <p14:creationId xmlns:p14="http://schemas.microsoft.com/office/powerpoint/2010/main" val="1782708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49</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a:xfrm>
            <a:off x="805867" y="47569"/>
            <a:ext cx="9365549" cy="786384"/>
          </a:xfrm>
        </p:spPr>
        <p:txBody>
          <a:bodyPr>
            <a:normAutofit/>
          </a:bodyPr>
          <a:lstStyle/>
          <a:p>
            <a:r>
              <a:rPr lang="en-US" dirty="0"/>
              <a:t>Any questions on training for TAA staff?</a:t>
            </a:r>
          </a:p>
        </p:txBody>
      </p:sp>
    </p:spTree>
    <p:extLst>
      <p:ext uri="{BB962C8B-B14F-4D97-AF65-F5344CB8AC3E}">
        <p14:creationId xmlns:p14="http://schemas.microsoft.com/office/powerpoint/2010/main" val="221749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What is TAAACS?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800100" y="4269493"/>
            <a:ext cx="4287289" cy="1154793"/>
          </a:xfrm>
        </p:spPr>
        <p:txBody>
          <a:bodyPr/>
          <a:lstStyle/>
          <a:p>
            <a:r>
              <a:rPr lang="en-US" dirty="0"/>
              <a:t>(aka the TAA Administrative Collection of States)</a:t>
            </a:r>
          </a:p>
        </p:txBody>
      </p:sp>
    </p:spTree>
    <p:extLst>
      <p:ext uri="{BB962C8B-B14F-4D97-AF65-F5344CB8AC3E}">
        <p14:creationId xmlns:p14="http://schemas.microsoft.com/office/powerpoint/2010/main" val="3158919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BC0-3809-8F42-9720-40EA497314EA}"/>
              </a:ext>
            </a:extLst>
          </p:cNvPr>
          <p:cNvSpPr>
            <a:spLocks noGrp="1"/>
          </p:cNvSpPr>
          <p:nvPr>
            <p:ph type="sldNum" sz="quarter" idx="12"/>
          </p:nvPr>
        </p:nvSpPr>
        <p:spPr/>
        <p:txBody>
          <a:bodyPr/>
          <a:lstStyle/>
          <a:p>
            <a:fld id="{158B7785-F6D6-45F8-833E-07BD84680091}" type="slidenum">
              <a:rPr lang="en-US" smtClean="0"/>
              <a:pPr/>
              <a:t>50</a:t>
            </a:fld>
            <a:endParaRPr lang="en-US" dirty="0"/>
          </a:p>
        </p:txBody>
      </p:sp>
      <p:sp>
        <p:nvSpPr>
          <p:cNvPr id="3" name="Title 2">
            <a:extLst>
              <a:ext uri="{FF2B5EF4-FFF2-40B4-BE49-F238E27FC236}">
                <a16:creationId xmlns:a16="http://schemas.microsoft.com/office/drawing/2014/main" id="{B8901064-EAE9-CF42-809F-F8A655DE3B99}"/>
              </a:ext>
            </a:extLst>
          </p:cNvPr>
          <p:cNvSpPr>
            <a:spLocks noGrp="1"/>
          </p:cNvSpPr>
          <p:nvPr>
            <p:ph type="title"/>
          </p:nvPr>
        </p:nvSpPr>
        <p:spPr/>
        <p:txBody>
          <a:bodyPr/>
          <a:lstStyle/>
          <a:p>
            <a:r>
              <a:rPr lang="en-US" dirty="0"/>
              <a:t>Section Revisions and Walkthrough</a:t>
            </a:r>
          </a:p>
        </p:txBody>
      </p:sp>
      <p:sp>
        <p:nvSpPr>
          <p:cNvPr id="4" name="Text Placeholder 3">
            <a:extLst>
              <a:ext uri="{FF2B5EF4-FFF2-40B4-BE49-F238E27FC236}">
                <a16:creationId xmlns:a16="http://schemas.microsoft.com/office/drawing/2014/main" id="{56B8A2EA-5BCA-D142-8D4E-BC842D94D0A7}"/>
              </a:ext>
            </a:extLst>
          </p:cNvPr>
          <p:cNvSpPr>
            <a:spLocks noGrp="1"/>
          </p:cNvSpPr>
          <p:nvPr>
            <p:ph type="body" idx="1"/>
          </p:nvPr>
        </p:nvSpPr>
        <p:spPr/>
        <p:txBody>
          <a:bodyPr/>
          <a:lstStyle/>
          <a:p>
            <a:r>
              <a:rPr lang="en-US" dirty="0"/>
              <a:t>Barriers and Technical Assistance</a:t>
            </a:r>
          </a:p>
        </p:txBody>
      </p:sp>
    </p:spTree>
    <p:extLst>
      <p:ext uri="{BB962C8B-B14F-4D97-AF65-F5344CB8AC3E}">
        <p14:creationId xmlns:p14="http://schemas.microsoft.com/office/powerpoint/2010/main" val="4207595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51</a:t>
            </a:fld>
            <a:endParaRPr lang="en-US"/>
          </a:p>
        </p:txBody>
      </p:sp>
      <p:sp>
        <p:nvSpPr>
          <p:cNvPr id="3" name="Title 2"/>
          <p:cNvSpPr>
            <a:spLocks noGrp="1"/>
          </p:cNvSpPr>
          <p:nvPr>
            <p:ph type="title"/>
          </p:nvPr>
        </p:nvSpPr>
        <p:spPr/>
        <p:txBody>
          <a:bodyPr/>
          <a:lstStyle/>
          <a:p>
            <a:r>
              <a:rPr lang="en-US" dirty="0"/>
              <a:t>Rate the Barriers (not a Ranking!)</a:t>
            </a:r>
          </a:p>
        </p:txBody>
      </p:sp>
      <p:pic>
        <p:nvPicPr>
          <p:cNvPr id="7" name="Content Placeholder 6"/>
          <p:cNvPicPr>
            <a:picLocks noGrp="1" noChangeAspect="1"/>
          </p:cNvPicPr>
          <p:nvPr>
            <p:ph idx="1"/>
          </p:nvPr>
        </p:nvPicPr>
        <p:blipFill rotWithShape="1">
          <a:blip r:embed="rId2"/>
          <a:srcRect r="21174"/>
          <a:stretch/>
        </p:blipFill>
        <p:spPr>
          <a:xfrm>
            <a:off x="914401" y="1076050"/>
            <a:ext cx="5675085" cy="5036841"/>
          </a:xfrm>
          <a:prstGeom prst="rect">
            <a:avLst/>
          </a:prstGeom>
        </p:spPr>
      </p:pic>
      <p:pic>
        <p:nvPicPr>
          <p:cNvPr id="8" name="Picture 7"/>
          <p:cNvPicPr>
            <a:picLocks noChangeAspect="1"/>
          </p:cNvPicPr>
          <p:nvPr/>
        </p:nvPicPr>
        <p:blipFill rotWithShape="1">
          <a:blip r:embed="rId3"/>
          <a:srcRect l="50393" t="39574" r="42564" b="53932"/>
          <a:stretch/>
        </p:blipFill>
        <p:spPr>
          <a:xfrm>
            <a:off x="7271656" y="1785257"/>
            <a:ext cx="4300113" cy="2162628"/>
          </a:xfrm>
          <a:prstGeom prst="rect">
            <a:avLst/>
          </a:prstGeom>
        </p:spPr>
      </p:pic>
    </p:spTree>
    <p:extLst>
      <p:ext uri="{BB962C8B-B14F-4D97-AF65-F5344CB8AC3E}">
        <p14:creationId xmlns:p14="http://schemas.microsoft.com/office/powerpoint/2010/main" val="4017739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52</a:t>
            </a:fld>
            <a:endParaRPr lang="en-US"/>
          </a:p>
        </p:txBody>
      </p:sp>
      <p:sp>
        <p:nvSpPr>
          <p:cNvPr id="3" name="Title 2"/>
          <p:cNvSpPr>
            <a:spLocks noGrp="1"/>
          </p:cNvSpPr>
          <p:nvPr>
            <p:ph type="title"/>
          </p:nvPr>
        </p:nvSpPr>
        <p:spPr/>
        <p:txBody>
          <a:bodyPr/>
          <a:lstStyle/>
          <a:p>
            <a:r>
              <a:rPr lang="en-US" dirty="0"/>
              <a:t>Interest in Working with Other States</a:t>
            </a:r>
          </a:p>
        </p:txBody>
      </p:sp>
      <p:sp>
        <p:nvSpPr>
          <p:cNvPr id="4" name="Content Placeholder 3"/>
          <p:cNvSpPr>
            <a:spLocks noGrp="1"/>
          </p:cNvSpPr>
          <p:nvPr>
            <p:ph idx="1"/>
          </p:nvPr>
        </p:nvSpPr>
        <p:spPr>
          <a:xfrm>
            <a:off x="805866" y="1137447"/>
            <a:ext cx="3330705" cy="1199354"/>
          </a:xfrm>
        </p:spPr>
        <p:txBody>
          <a:bodyPr/>
          <a:lstStyle/>
          <a:p>
            <a:pPr>
              <a:buFont typeface="Arial" panose="020B0604020202020204" pitchFamily="34" charset="0"/>
              <a:buChar char="•"/>
            </a:pPr>
            <a:r>
              <a:rPr lang="en-US" dirty="0"/>
              <a:t>Similar/Peer States</a:t>
            </a:r>
          </a:p>
          <a:p>
            <a:pPr>
              <a:buFont typeface="Arial" panose="020B0604020202020204" pitchFamily="34" charset="0"/>
              <a:buChar char="•"/>
            </a:pPr>
            <a:r>
              <a:rPr lang="en-US" dirty="0"/>
              <a:t>Neighbors</a:t>
            </a:r>
          </a:p>
        </p:txBody>
      </p:sp>
      <p:pic>
        <p:nvPicPr>
          <p:cNvPr id="6" name="Picture 5"/>
          <p:cNvPicPr>
            <a:picLocks noChangeAspect="1"/>
          </p:cNvPicPr>
          <p:nvPr/>
        </p:nvPicPr>
        <p:blipFill>
          <a:blip r:embed="rId2"/>
          <a:stretch>
            <a:fillRect/>
          </a:stretch>
        </p:blipFill>
        <p:spPr>
          <a:xfrm>
            <a:off x="1799317" y="2641656"/>
            <a:ext cx="7998997" cy="1074964"/>
          </a:xfrm>
          <a:prstGeom prst="rect">
            <a:avLst/>
          </a:prstGeom>
        </p:spPr>
      </p:pic>
      <p:pic>
        <p:nvPicPr>
          <p:cNvPr id="9" name="Picture 8"/>
          <p:cNvPicPr>
            <a:picLocks noChangeAspect="1"/>
          </p:cNvPicPr>
          <p:nvPr/>
        </p:nvPicPr>
        <p:blipFill rotWithShape="1">
          <a:blip r:embed="rId3"/>
          <a:srcRect l="50472" t="37266" r="42208" b="56962"/>
          <a:stretch/>
        </p:blipFill>
        <p:spPr>
          <a:xfrm>
            <a:off x="4136571" y="4145865"/>
            <a:ext cx="2643779" cy="1137111"/>
          </a:xfrm>
          <a:prstGeom prst="rect">
            <a:avLst/>
          </a:prstGeom>
        </p:spPr>
      </p:pic>
    </p:spTree>
    <p:extLst>
      <p:ext uri="{BB962C8B-B14F-4D97-AF65-F5344CB8AC3E}">
        <p14:creationId xmlns:p14="http://schemas.microsoft.com/office/powerpoint/2010/main" val="2016361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53</a:t>
            </a:fld>
            <a:endParaRPr lang="en-US"/>
          </a:p>
        </p:txBody>
      </p:sp>
      <p:sp>
        <p:nvSpPr>
          <p:cNvPr id="3" name="Title 2"/>
          <p:cNvSpPr>
            <a:spLocks noGrp="1"/>
          </p:cNvSpPr>
          <p:nvPr>
            <p:ph type="title"/>
          </p:nvPr>
        </p:nvSpPr>
        <p:spPr/>
        <p:txBody>
          <a:bodyPr/>
          <a:lstStyle/>
          <a:p>
            <a:r>
              <a:rPr lang="en-US" dirty="0"/>
              <a:t>Strengths Assessment!</a:t>
            </a:r>
          </a:p>
        </p:txBody>
      </p:sp>
      <p:sp>
        <p:nvSpPr>
          <p:cNvPr id="4" name="Content Placeholder 3"/>
          <p:cNvSpPr>
            <a:spLocks noGrp="1"/>
          </p:cNvSpPr>
          <p:nvPr>
            <p:ph idx="1"/>
          </p:nvPr>
        </p:nvSpPr>
        <p:spPr>
          <a:xfrm>
            <a:off x="805867" y="1137446"/>
            <a:ext cx="3795162" cy="2781411"/>
          </a:xfrm>
        </p:spPr>
        <p:txBody>
          <a:bodyPr>
            <a:normAutofit fontScale="92500"/>
          </a:bodyPr>
          <a:lstStyle/>
          <a:p>
            <a:pPr>
              <a:buFont typeface="Arial" panose="020B0604020202020204" pitchFamily="34" charset="0"/>
              <a:buChar char="•"/>
            </a:pPr>
            <a:r>
              <a:rPr lang="en-US" dirty="0"/>
              <a:t>Who needs TA?  What kinds of TA?</a:t>
            </a:r>
          </a:p>
          <a:p>
            <a:pPr>
              <a:buFont typeface="Arial" panose="020B0604020202020204" pitchFamily="34" charset="0"/>
              <a:buChar char="•"/>
            </a:pPr>
            <a:r>
              <a:rPr lang="en-US" dirty="0"/>
              <a:t>Who can we ask about their promising practices?</a:t>
            </a:r>
          </a:p>
          <a:p>
            <a:pPr>
              <a:buFont typeface="Arial" panose="020B0604020202020204" pitchFamily="34" charset="0"/>
              <a:buChar char="•"/>
            </a:pPr>
            <a:r>
              <a:rPr lang="en-US" dirty="0"/>
              <a:t>Would you like this shared?</a:t>
            </a:r>
          </a:p>
        </p:txBody>
      </p:sp>
      <p:pic>
        <p:nvPicPr>
          <p:cNvPr id="7" name="Picture 6"/>
          <p:cNvPicPr>
            <a:picLocks noChangeAspect="1"/>
          </p:cNvPicPr>
          <p:nvPr/>
        </p:nvPicPr>
        <p:blipFill rotWithShape="1">
          <a:blip r:embed="rId2"/>
          <a:srcRect r="31329"/>
          <a:stretch/>
        </p:blipFill>
        <p:spPr>
          <a:xfrm>
            <a:off x="4873426" y="2844801"/>
            <a:ext cx="3217968" cy="3074643"/>
          </a:xfrm>
          <a:prstGeom prst="rect">
            <a:avLst/>
          </a:prstGeom>
        </p:spPr>
      </p:pic>
      <p:pic>
        <p:nvPicPr>
          <p:cNvPr id="10" name="Picture 9"/>
          <p:cNvPicPr>
            <a:picLocks noChangeAspect="1"/>
          </p:cNvPicPr>
          <p:nvPr/>
        </p:nvPicPr>
        <p:blipFill rotWithShape="1">
          <a:blip r:embed="rId3"/>
          <a:srcRect r="39761"/>
          <a:stretch/>
        </p:blipFill>
        <p:spPr>
          <a:xfrm>
            <a:off x="8475567" y="2668414"/>
            <a:ext cx="2778482" cy="3427416"/>
          </a:xfrm>
          <a:prstGeom prst="rect">
            <a:avLst/>
          </a:prstGeom>
        </p:spPr>
      </p:pic>
      <p:pic>
        <p:nvPicPr>
          <p:cNvPr id="11" name="Picture 10"/>
          <p:cNvPicPr>
            <a:picLocks noChangeAspect="1"/>
          </p:cNvPicPr>
          <p:nvPr/>
        </p:nvPicPr>
        <p:blipFill rotWithShape="1">
          <a:blip r:embed="rId4"/>
          <a:srcRect l="50236" t="34668" r="31503" b="58261"/>
          <a:stretch/>
        </p:blipFill>
        <p:spPr>
          <a:xfrm>
            <a:off x="6482410" y="1095799"/>
            <a:ext cx="5154054" cy="1088573"/>
          </a:xfrm>
          <a:prstGeom prst="rect">
            <a:avLst/>
          </a:prstGeom>
        </p:spPr>
      </p:pic>
    </p:spTree>
    <p:extLst>
      <p:ext uri="{BB962C8B-B14F-4D97-AF65-F5344CB8AC3E}">
        <p14:creationId xmlns:p14="http://schemas.microsoft.com/office/powerpoint/2010/main" val="930320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54</a:t>
            </a:fld>
            <a:endParaRPr lang="en-US"/>
          </a:p>
        </p:txBody>
      </p:sp>
      <p:sp>
        <p:nvSpPr>
          <p:cNvPr id="3" name="Title 2"/>
          <p:cNvSpPr>
            <a:spLocks noGrp="1"/>
          </p:cNvSpPr>
          <p:nvPr>
            <p:ph type="title"/>
          </p:nvPr>
        </p:nvSpPr>
        <p:spPr/>
        <p:txBody>
          <a:bodyPr/>
          <a:lstStyle/>
          <a:p>
            <a:r>
              <a:rPr lang="en-US" dirty="0"/>
              <a:t>Use of TA Materials</a:t>
            </a:r>
          </a:p>
        </p:txBody>
      </p:sp>
      <p:sp>
        <p:nvSpPr>
          <p:cNvPr id="4" name="Content Placeholder 3"/>
          <p:cNvSpPr>
            <a:spLocks noGrp="1"/>
          </p:cNvSpPr>
          <p:nvPr>
            <p:ph idx="1"/>
          </p:nvPr>
        </p:nvSpPr>
        <p:spPr>
          <a:xfrm>
            <a:off x="805866" y="1137446"/>
            <a:ext cx="9934705" cy="1678325"/>
          </a:xfrm>
        </p:spPr>
        <p:txBody>
          <a:bodyPr>
            <a:normAutofit/>
          </a:bodyPr>
          <a:lstStyle/>
          <a:p>
            <a:pPr>
              <a:buFont typeface="Arial" panose="020B0604020202020204" pitchFamily="34" charset="0"/>
              <a:buChar char="•"/>
            </a:pPr>
            <a:r>
              <a:rPr lang="en-US" dirty="0"/>
              <a:t>We do a lot of different kinds of TA, but rarely have a good way to know what is reaching people most effectively</a:t>
            </a:r>
          </a:p>
          <a:p>
            <a:pPr>
              <a:buFont typeface="Arial" panose="020B0604020202020204" pitchFamily="34" charset="0"/>
              <a:buChar char="•"/>
            </a:pPr>
            <a:r>
              <a:rPr lang="en-US" dirty="0"/>
              <a:t>Not knowing about a resource is okay</a:t>
            </a:r>
          </a:p>
        </p:txBody>
      </p:sp>
      <p:pic>
        <p:nvPicPr>
          <p:cNvPr id="6" name="Picture 5"/>
          <p:cNvPicPr>
            <a:picLocks noChangeAspect="1"/>
          </p:cNvPicPr>
          <p:nvPr/>
        </p:nvPicPr>
        <p:blipFill rotWithShape="1">
          <a:blip r:embed="rId2"/>
          <a:srcRect r="17103"/>
          <a:stretch/>
        </p:blipFill>
        <p:spPr>
          <a:xfrm>
            <a:off x="4553564" y="2815771"/>
            <a:ext cx="4706550" cy="3725211"/>
          </a:xfrm>
          <a:prstGeom prst="rect">
            <a:avLst/>
          </a:prstGeom>
        </p:spPr>
      </p:pic>
      <p:pic>
        <p:nvPicPr>
          <p:cNvPr id="8" name="Picture 7"/>
          <p:cNvPicPr>
            <a:picLocks noChangeAspect="1"/>
          </p:cNvPicPr>
          <p:nvPr/>
        </p:nvPicPr>
        <p:blipFill rotWithShape="1">
          <a:blip r:embed="rId3"/>
          <a:srcRect l="50236" t="26443" r="40558" b="66775"/>
          <a:stretch/>
        </p:blipFill>
        <p:spPr>
          <a:xfrm>
            <a:off x="805866" y="3401119"/>
            <a:ext cx="3178629" cy="1277257"/>
          </a:xfrm>
          <a:prstGeom prst="rect">
            <a:avLst/>
          </a:prstGeom>
        </p:spPr>
      </p:pic>
    </p:spTree>
    <p:extLst>
      <p:ext uri="{BB962C8B-B14F-4D97-AF65-F5344CB8AC3E}">
        <p14:creationId xmlns:p14="http://schemas.microsoft.com/office/powerpoint/2010/main" val="1954173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63655-BF9A-1F48-BBA5-D9F7AB1AC9F4}"/>
              </a:ext>
            </a:extLst>
          </p:cNvPr>
          <p:cNvSpPr>
            <a:spLocks noGrp="1"/>
          </p:cNvSpPr>
          <p:nvPr>
            <p:ph type="sldNum" sz="quarter" idx="12"/>
          </p:nvPr>
        </p:nvSpPr>
        <p:spPr/>
        <p:txBody>
          <a:bodyPr/>
          <a:lstStyle/>
          <a:p>
            <a:fld id="{158B7785-F6D6-45F8-833E-07BD84680091}" type="slidenum">
              <a:rPr lang="en-US" smtClean="0"/>
              <a:t>55</a:t>
            </a:fld>
            <a:endParaRPr lang="en-US" dirty="0"/>
          </a:p>
        </p:txBody>
      </p:sp>
      <p:sp>
        <p:nvSpPr>
          <p:cNvPr id="3" name="Title 2">
            <a:extLst>
              <a:ext uri="{FF2B5EF4-FFF2-40B4-BE49-F238E27FC236}">
                <a16:creationId xmlns:a16="http://schemas.microsoft.com/office/drawing/2014/main" id="{70CC4248-52E8-0C48-8B89-CAED52CA349F}"/>
              </a:ext>
            </a:extLst>
          </p:cNvPr>
          <p:cNvSpPr>
            <a:spLocks noGrp="1"/>
          </p:cNvSpPr>
          <p:nvPr>
            <p:ph type="title"/>
          </p:nvPr>
        </p:nvSpPr>
        <p:spPr>
          <a:xfrm>
            <a:off x="805867" y="47569"/>
            <a:ext cx="10907162" cy="786384"/>
          </a:xfrm>
        </p:spPr>
        <p:txBody>
          <a:bodyPr>
            <a:normAutofit/>
          </a:bodyPr>
          <a:lstStyle/>
          <a:p>
            <a:r>
              <a:rPr lang="en-US" dirty="0"/>
              <a:t>Any questions on barriers and technical assistance?</a:t>
            </a:r>
          </a:p>
        </p:txBody>
      </p:sp>
    </p:spTree>
    <p:extLst>
      <p:ext uri="{BB962C8B-B14F-4D97-AF65-F5344CB8AC3E}">
        <p14:creationId xmlns:p14="http://schemas.microsoft.com/office/powerpoint/2010/main" val="1592616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56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7378699" cy="2480330"/>
          </a:xfrm>
        </p:spPr>
        <p:txBody>
          <a:bodyPr/>
          <a:lstStyle/>
          <a:p>
            <a:r>
              <a:rPr lang="en-US" dirty="0"/>
              <a:t>Focus on Worker Lists</a:t>
            </a:r>
          </a:p>
        </p:txBody>
      </p:sp>
    </p:spTree>
    <p:extLst>
      <p:ext uri="{BB962C8B-B14F-4D97-AF65-F5344CB8AC3E}">
        <p14:creationId xmlns:p14="http://schemas.microsoft.com/office/powerpoint/2010/main" val="1768362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57</a:t>
            </a:fld>
            <a:endParaRPr lang="en-US"/>
          </a:p>
        </p:txBody>
      </p:sp>
      <p:sp>
        <p:nvSpPr>
          <p:cNvPr id="3" name="Title 2"/>
          <p:cNvSpPr>
            <a:spLocks noGrp="1"/>
          </p:cNvSpPr>
          <p:nvPr>
            <p:ph type="title"/>
          </p:nvPr>
        </p:nvSpPr>
        <p:spPr/>
        <p:txBody>
          <a:bodyPr/>
          <a:lstStyle/>
          <a:p>
            <a:r>
              <a:rPr lang="en-US" dirty="0"/>
              <a:t>Worker Lists</a:t>
            </a:r>
          </a:p>
        </p:txBody>
      </p:sp>
      <p:pic>
        <p:nvPicPr>
          <p:cNvPr id="5" name="Content Placeholder 4"/>
          <p:cNvPicPr>
            <a:picLocks noGrp="1" noChangeAspect="1"/>
          </p:cNvPicPr>
          <p:nvPr>
            <p:ph idx="1"/>
          </p:nvPr>
        </p:nvPicPr>
        <p:blipFill rotWithShape="1">
          <a:blip r:embed="rId2"/>
          <a:srcRect l="2191" t="20762" r="30306" b="38910"/>
          <a:stretch/>
        </p:blipFill>
        <p:spPr>
          <a:xfrm>
            <a:off x="564828" y="1549399"/>
            <a:ext cx="11146311" cy="3632201"/>
          </a:xfrm>
          <a:prstGeom prst="rect">
            <a:avLst/>
          </a:prstGeom>
        </p:spPr>
      </p:pic>
    </p:spTree>
    <p:extLst>
      <p:ext uri="{BB962C8B-B14F-4D97-AF65-F5344CB8AC3E}">
        <p14:creationId xmlns:p14="http://schemas.microsoft.com/office/powerpoint/2010/main" val="369273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58</a:t>
            </a:fld>
            <a:endParaRPr lang="en-US"/>
          </a:p>
        </p:txBody>
      </p:sp>
      <p:sp>
        <p:nvSpPr>
          <p:cNvPr id="3" name="Title 2"/>
          <p:cNvSpPr>
            <a:spLocks noGrp="1"/>
          </p:cNvSpPr>
          <p:nvPr>
            <p:ph type="title"/>
          </p:nvPr>
        </p:nvSpPr>
        <p:spPr/>
        <p:txBody>
          <a:bodyPr/>
          <a:lstStyle/>
          <a:p>
            <a:r>
              <a:rPr lang="en-US" dirty="0"/>
              <a:t>Worker Lists</a:t>
            </a:r>
          </a:p>
        </p:txBody>
      </p:sp>
      <p:sp>
        <p:nvSpPr>
          <p:cNvPr id="4" name="Content Placeholder 3"/>
          <p:cNvSpPr>
            <a:spLocks noGrp="1"/>
          </p:cNvSpPr>
          <p:nvPr>
            <p:ph idx="1"/>
          </p:nvPr>
        </p:nvSpPr>
        <p:spPr/>
        <p:txBody>
          <a:bodyPr>
            <a:normAutofit fontScale="92500" lnSpcReduction="20000"/>
          </a:bodyPr>
          <a:lstStyle/>
          <a:p>
            <a:pPr>
              <a:buFont typeface="Arial" panose="020B0604020202020204" pitchFamily="34" charset="0"/>
              <a:buChar char="•"/>
            </a:pPr>
            <a:r>
              <a:rPr lang="en-US" dirty="0"/>
              <a:t>For any notifications sent during the period, the row should be included</a:t>
            </a:r>
          </a:p>
          <a:p>
            <a:pPr lvl="1">
              <a:buFont typeface="Arial" panose="020B0604020202020204" pitchFamily="34" charset="0"/>
              <a:buChar char="•"/>
            </a:pPr>
            <a:r>
              <a:rPr lang="en-US" dirty="0"/>
              <a:t>A petition may be included in multiple years</a:t>
            </a:r>
          </a:p>
          <a:p>
            <a:pPr lvl="1">
              <a:buFont typeface="Arial" panose="020B0604020202020204" pitchFamily="34" charset="0"/>
              <a:buChar char="•"/>
            </a:pPr>
            <a:r>
              <a:rPr lang="en-US" dirty="0"/>
              <a:t>The petition may not have your state as the primary location (remote workers?)</a:t>
            </a:r>
          </a:p>
          <a:p>
            <a:pPr>
              <a:buFont typeface="Arial" panose="020B0604020202020204" pitchFamily="34" charset="0"/>
              <a:buChar char="•"/>
            </a:pPr>
            <a:r>
              <a:rPr lang="en-US" dirty="0"/>
              <a:t>Date of First Worker List Request</a:t>
            </a:r>
          </a:p>
          <a:p>
            <a:pPr lvl="1">
              <a:buFont typeface="Arial" panose="020B0604020202020204" pitchFamily="34" charset="0"/>
              <a:buChar char="•"/>
            </a:pPr>
            <a:r>
              <a:rPr lang="en-US" dirty="0"/>
              <a:t>“Initial Contact” may be before certification</a:t>
            </a:r>
          </a:p>
          <a:p>
            <a:pPr>
              <a:buFont typeface="Arial" panose="020B0604020202020204" pitchFamily="34" charset="0"/>
              <a:buChar char="•"/>
            </a:pPr>
            <a:r>
              <a:rPr lang="en-US" dirty="0"/>
              <a:t>Did the Company Provide the Worker List?</a:t>
            </a:r>
          </a:p>
          <a:p>
            <a:pPr lvl="1">
              <a:buFont typeface="Arial" panose="020B0604020202020204" pitchFamily="34" charset="0"/>
              <a:buChar char="•"/>
            </a:pPr>
            <a:r>
              <a:rPr lang="en-US" dirty="0"/>
              <a:t>Yes, if any worker list was provided (even if incomplete)</a:t>
            </a:r>
          </a:p>
          <a:p>
            <a:pPr>
              <a:buFont typeface="Arial" panose="020B0604020202020204" pitchFamily="34" charset="0"/>
              <a:buChar char="•"/>
            </a:pPr>
            <a:r>
              <a:rPr lang="en-US" dirty="0"/>
              <a:t># on Worker List</a:t>
            </a:r>
          </a:p>
          <a:p>
            <a:pPr lvl="1">
              <a:buFont typeface="Arial" panose="020B0604020202020204" pitchFamily="34" charset="0"/>
              <a:buChar char="•"/>
            </a:pPr>
            <a:r>
              <a:rPr lang="en-US" dirty="0"/>
              <a:t>Fill out even if the list was not obtained from the firm/company (UI lists?)</a:t>
            </a:r>
          </a:p>
          <a:p>
            <a:pPr>
              <a:buFont typeface="Arial" panose="020B0604020202020204" pitchFamily="34" charset="0"/>
              <a:buChar char="•"/>
            </a:pPr>
            <a:r>
              <a:rPr lang="en-US" dirty="0"/>
              <a:t>Number of Notifications</a:t>
            </a:r>
          </a:p>
          <a:p>
            <a:pPr lvl="1">
              <a:buFont typeface="Arial" panose="020B0604020202020204" pitchFamily="34" charset="0"/>
              <a:buChar char="•"/>
            </a:pPr>
            <a:r>
              <a:rPr lang="en-US" dirty="0"/>
              <a:t>Individualized methods</a:t>
            </a:r>
          </a:p>
          <a:p>
            <a:pPr lvl="1">
              <a:buFont typeface="Arial" panose="020B0604020202020204" pitchFamily="34" charset="0"/>
              <a:buChar char="•"/>
            </a:pPr>
            <a:r>
              <a:rPr lang="en-US" dirty="0"/>
              <a:t>Only notifications in the period</a:t>
            </a:r>
          </a:p>
        </p:txBody>
      </p:sp>
    </p:spTree>
    <p:extLst>
      <p:ext uri="{BB962C8B-B14F-4D97-AF65-F5344CB8AC3E}">
        <p14:creationId xmlns:p14="http://schemas.microsoft.com/office/powerpoint/2010/main" val="1754767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59</a:t>
            </a:fld>
            <a:endParaRPr lang="en-US"/>
          </a:p>
        </p:txBody>
      </p:sp>
      <p:sp>
        <p:nvSpPr>
          <p:cNvPr id="3" name="Title 2"/>
          <p:cNvSpPr>
            <a:spLocks noGrp="1"/>
          </p:cNvSpPr>
          <p:nvPr>
            <p:ph type="title"/>
          </p:nvPr>
        </p:nvSpPr>
        <p:spPr/>
        <p:txBody>
          <a:bodyPr/>
          <a:lstStyle/>
          <a:p>
            <a:r>
              <a:rPr lang="en-US" dirty="0"/>
              <a:t>Worker Lists</a:t>
            </a:r>
          </a:p>
        </p:txBody>
      </p:sp>
      <p:sp>
        <p:nvSpPr>
          <p:cNvPr id="4" name="Content Placeholder 3"/>
          <p:cNvSpPr>
            <a:spLocks noGrp="1"/>
          </p:cNvSpPr>
          <p:nvPr>
            <p:ph idx="1"/>
          </p:nvPr>
        </p:nvSpPr>
        <p:spPr>
          <a:xfrm>
            <a:off x="805866" y="1137446"/>
            <a:ext cx="4871034" cy="5039517"/>
          </a:xfrm>
        </p:spPr>
        <p:txBody>
          <a:bodyPr>
            <a:normAutofit/>
          </a:bodyPr>
          <a:lstStyle/>
          <a:p>
            <a:pPr>
              <a:buFont typeface="Arial" panose="020B0604020202020204" pitchFamily="34" charset="0"/>
              <a:buChar char="•"/>
            </a:pPr>
            <a:r>
              <a:rPr lang="en-US" dirty="0"/>
              <a:t>If the TAW is not listed, we will assume no notifications were made</a:t>
            </a:r>
          </a:p>
          <a:p>
            <a:pPr>
              <a:buFont typeface="Arial" panose="020B0604020202020204" pitchFamily="34" charset="0"/>
              <a:buChar char="•"/>
            </a:pPr>
            <a:r>
              <a:rPr lang="en-US" dirty="0"/>
              <a:t>Need to provide context?  Use the notes!</a:t>
            </a:r>
          </a:p>
          <a:p>
            <a:pPr>
              <a:buFont typeface="Arial" panose="020B0604020202020204" pitchFamily="34" charset="0"/>
              <a:buChar char="•"/>
            </a:pPr>
            <a:r>
              <a:rPr lang="en-US" dirty="0"/>
              <a:t>Total should equal the number of individuals notified in the FY</a:t>
            </a:r>
          </a:p>
          <a:p>
            <a:endParaRPr lang="en-US" dirty="0"/>
          </a:p>
        </p:txBody>
      </p:sp>
      <p:pic>
        <p:nvPicPr>
          <p:cNvPr id="1026" name="Picture 2" descr="5 Must-Know Microsoft Teams Tips and Best Practices - AvePoint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575" y="2043257"/>
            <a:ext cx="5089525" cy="218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4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a:p>
        </p:txBody>
      </p:sp>
      <p:sp>
        <p:nvSpPr>
          <p:cNvPr id="3" name="Title 2"/>
          <p:cNvSpPr>
            <a:spLocks noGrp="1"/>
          </p:cNvSpPr>
          <p:nvPr>
            <p:ph type="title"/>
          </p:nvPr>
        </p:nvSpPr>
        <p:spPr/>
        <p:txBody>
          <a:bodyPr/>
          <a:lstStyle/>
          <a:p>
            <a:r>
              <a:rPr lang="en-US" dirty="0"/>
              <a:t>TAA Administrative Collection of States</a:t>
            </a:r>
          </a:p>
        </p:txBody>
      </p:sp>
      <p:sp>
        <p:nvSpPr>
          <p:cNvPr id="4" name="Content Placeholder 3"/>
          <p:cNvSpPr>
            <a:spLocks noGrp="1"/>
          </p:cNvSpPr>
          <p:nvPr>
            <p:ph idx="1"/>
          </p:nvPr>
        </p:nvSpPr>
        <p:spPr>
          <a:xfrm>
            <a:off x="805866" y="1137446"/>
            <a:ext cx="10578812" cy="5039517"/>
          </a:xfrm>
        </p:spPr>
        <p:txBody>
          <a:bodyPr>
            <a:normAutofit/>
          </a:bodyPr>
          <a:lstStyle/>
          <a:p>
            <a:pPr>
              <a:buFont typeface="Arial" panose="020B0604020202020204" pitchFamily="34" charset="0"/>
              <a:buChar char="•"/>
            </a:pPr>
            <a:r>
              <a:rPr lang="en-US" dirty="0"/>
              <a:t>The TAA Administrative Collection of States (TAAACS):</a:t>
            </a:r>
          </a:p>
          <a:p>
            <a:pPr lvl="1">
              <a:buFont typeface="Arial" panose="020B0604020202020204" pitchFamily="34" charset="0"/>
              <a:buChar char="•"/>
            </a:pPr>
            <a:r>
              <a:rPr lang="en-US" dirty="0"/>
              <a:t>Collects </a:t>
            </a:r>
            <a:r>
              <a:rPr lang="en-US" u="sng" dirty="0"/>
              <a:t>discrete, quantitative</a:t>
            </a:r>
            <a:r>
              <a:rPr lang="en-US" dirty="0"/>
              <a:t> data on state organization and practice for analysis</a:t>
            </a:r>
          </a:p>
          <a:p>
            <a:pPr lvl="1">
              <a:buFont typeface="Arial" panose="020B0604020202020204" pitchFamily="34" charset="0"/>
              <a:buChar char="•"/>
            </a:pPr>
            <a:r>
              <a:rPr lang="en-US" dirty="0"/>
              <a:t>Collected annually to capture changes</a:t>
            </a:r>
          </a:p>
          <a:p>
            <a:pPr lvl="1">
              <a:buFont typeface="Arial" panose="020B0604020202020204" pitchFamily="34" charset="0"/>
              <a:buChar char="•"/>
            </a:pPr>
            <a:r>
              <a:rPr lang="en-US" dirty="0"/>
              <a:t>Primarily filled out by TAA Coordinators, but requires information from fiscal, reporting, and other areas</a:t>
            </a:r>
          </a:p>
          <a:p>
            <a:pPr lvl="1"/>
            <a:endParaRPr lang="en-US" dirty="0"/>
          </a:p>
        </p:txBody>
      </p:sp>
      <p:pic>
        <p:nvPicPr>
          <p:cNvPr id="2050" name="Picture 2" descr="Quantitative vs Qualitative Data- Definition, 13 Differenc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426" y="3884455"/>
            <a:ext cx="3906345" cy="205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31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800100" y="1405870"/>
            <a:ext cx="7378699" cy="2480330"/>
          </a:xfrm>
        </p:spPr>
        <p:txBody>
          <a:bodyPr/>
          <a:lstStyle/>
          <a:p>
            <a:r>
              <a:rPr lang="en-US" dirty="0"/>
              <a:t>Comments, Affirmation, and Submission</a:t>
            </a:r>
          </a:p>
        </p:txBody>
      </p:sp>
    </p:spTree>
    <p:extLst>
      <p:ext uri="{BB962C8B-B14F-4D97-AF65-F5344CB8AC3E}">
        <p14:creationId xmlns:p14="http://schemas.microsoft.com/office/powerpoint/2010/main" val="3262775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61</a:t>
            </a:fld>
            <a:endParaRPr lang="en-US"/>
          </a:p>
        </p:txBody>
      </p:sp>
      <p:sp>
        <p:nvSpPr>
          <p:cNvPr id="3" name="Title 2"/>
          <p:cNvSpPr>
            <a:spLocks noGrp="1"/>
          </p:cNvSpPr>
          <p:nvPr>
            <p:ph type="title"/>
          </p:nvPr>
        </p:nvSpPr>
        <p:spPr/>
        <p:txBody>
          <a:bodyPr/>
          <a:lstStyle/>
          <a:p>
            <a:r>
              <a:rPr lang="en-US" dirty="0"/>
              <a:t>Comments, Affirmation, and Submission</a:t>
            </a:r>
          </a:p>
        </p:txBody>
      </p:sp>
      <p:sp>
        <p:nvSpPr>
          <p:cNvPr id="4" name="Content Placeholder 3"/>
          <p:cNvSpPr>
            <a:spLocks noGrp="1"/>
          </p:cNvSpPr>
          <p:nvPr>
            <p:ph idx="1"/>
          </p:nvPr>
        </p:nvSpPr>
        <p:spPr>
          <a:xfrm>
            <a:off x="805866" y="1137446"/>
            <a:ext cx="5128002" cy="5039517"/>
          </a:xfrm>
        </p:spPr>
        <p:txBody>
          <a:bodyPr>
            <a:normAutofit fontScale="92500"/>
          </a:bodyPr>
          <a:lstStyle/>
          <a:p>
            <a:pPr>
              <a:buFont typeface="Arial" panose="020B0604020202020204" pitchFamily="34" charset="0"/>
              <a:buChar char="•"/>
            </a:pPr>
            <a:r>
              <a:rPr lang="en-US" dirty="0"/>
              <a:t>Need to provide some clarifications?</a:t>
            </a:r>
          </a:p>
          <a:p>
            <a:pPr lvl="1">
              <a:buFont typeface="Arial" panose="020B0604020202020204" pitchFamily="34" charset="0"/>
              <a:buChar char="•"/>
            </a:pPr>
            <a:r>
              <a:rPr lang="en-US" dirty="0"/>
              <a:t>Use the comment box (#93). This will ensure that comments are saved and reviewed.</a:t>
            </a:r>
          </a:p>
          <a:p>
            <a:pPr>
              <a:buFont typeface="Arial" panose="020B0604020202020204" pitchFamily="34" charset="0"/>
              <a:buChar char="•"/>
            </a:pPr>
            <a:r>
              <a:rPr lang="en-US" dirty="0"/>
              <a:t>Affirmation Needs to be Filled Out</a:t>
            </a:r>
          </a:p>
          <a:p>
            <a:pPr lvl="1">
              <a:buFont typeface="Arial" panose="020B0604020202020204" pitchFamily="34" charset="0"/>
              <a:buChar char="•"/>
            </a:pPr>
            <a:r>
              <a:rPr lang="en-US" dirty="0"/>
              <a:t> Signature can just be:</a:t>
            </a:r>
          </a:p>
          <a:p>
            <a:pPr lvl="1">
              <a:buFont typeface="Arial" panose="020B0604020202020204" pitchFamily="34" charset="0"/>
              <a:buChar char="•"/>
            </a:pPr>
            <a:r>
              <a:rPr lang="en-US" dirty="0"/>
              <a:t>	/s/ Robert Hoekstra</a:t>
            </a:r>
          </a:p>
          <a:p>
            <a:pPr>
              <a:buFont typeface="Arial" panose="020B0604020202020204" pitchFamily="34" charset="0"/>
              <a:buChar char="•"/>
            </a:pPr>
            <a:r>
              <a:rPr lang="en-US" dirty="0"/>
              <a:t>Email it to me (</a:t>
            </a:r>
            <a:r>
              <a:rPr lang="en-US" dirty="0">
                <a:hlinkClick r:id="rId2"/>
              </a:rPr>
              <a:t>hoekstra.robert@dol.gov</a:t>
            </a:r>
            <a:r>
              <a:rPr lang="en-US" dirty="0"/>
              <a:t>)</a:t>
            </a:r>
          </a:p>
          <a:p>
            <a:pPr lvl="1">
              <a:buFont typeface="Arial" panose="020B0604020202020204" pitchFamily="34" charset="0"/>
              <a:buChar char="•"/>
            </a:pPr>
            <a:r>
              <a:rPr lang="en-US" dirty="0"/>
              <a:t>I will review and either accept or send back if there is something wrong</a:t>
            </a:r>
          </a:p>
        </p:txBody>
      </p:sp>
      <p:pic>
        <p:nvPicPr>
          <p:cNvPr id="5" name="Picture 4"/>
          <p:cNvPicPr>
            <a:picLocks noChangeAspect="1"/>
          </p:cNvPicPr>
          <p:nvPr/>
        </p:nvPicPr>
        <p:blipFill>
          <a:blip r:embed="rId3"/>
          <a:stretch>
            <a:fillRect/>
          </a:stretch>
        </p:blipFill>
        <p:spPr>
          <a:xfrm>
            <a:off x="6260329" y="2311399"/>
            <a:ext cx="5777271" cy="2035175"/>
          </a:xfrm>
          <a:prstGeom prst="rect">
            <a:avLst/>
          </a:prstGeom>
        </p:spPr>
      </p:pic>
    </p:spTree>
    <p:extLst>
      <p:ext uri="{BB962C8B-B14F-4D97-AF65-F5344CB8AC3E}">
        <p14:creationId xmlns:p14="http://schemas.microsoft.com/office/powerpoint/2010/main" val="3573055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62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63</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(Data Analytics) / Technical Expert</a:t>
            </a:r>
          </a:p>
          <a:p>
            <a:pPr lvl="2"/>
            <a:r>
              <a:rPr lang="en-US" dirty="0"/>
              <a:t>Office of Trade Adjustment Assistance</a:t>
            </a:r>
          </a:p>
          <a:p>
            <a:pPr lvl="3"/>
            <a:r>
              <a:rPr lang="en-US" dirty="0"/>
              <a:t>hoekstra.robert@dol.gov</a:t>
            </a:r>
          </a:p>
          <a:p>
            <a:pPr lvl="4"/>
            <a:r>
              <a:rPr lang="en-US" dirty="0"/>
              <a:t>202-693-3522</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p:cNvSpPr>
            <a:spLocks noGrp="1"/>
          </p:cNvSpPr>
          <p:nvPr>
            <p:ph type="title"/>
          </p:nvPr>
        </p:nvSpPr>
        <p:spPr/>
        <p:txBody>
          <a:bodyPr/>
          <a:lstStyle/>
          <a:p>
            <a:r>
              <a:rPr lang="en-US" dirty="0"/>
              <a:t>TAA Administrative Collection of States</a:t>
            </a:r>
          </a:p>
        </p:txBody>
      </p:sp>
      <p:sp>
        <p:nvSpPr>
          <p:cNvPr id="4" name="Content Placeholder 3"/>
          <p:cNvSpPr>
            <a:spLocks noGrp="1"/>
          </p:cNvSpPr>
          <p:nvPr>
            <p:ph idx="1"/>
          </p:nvPr>
        </p:nvSpPr>
        <p:spPr>
          <a:xfrm>
            <a:off x="805866" y="1137446"/>
            <a:ext cx="5378803" cy="5039517"/>
          </a:xfrm>
        </p:spPr>
        <p:txBody>
          <a:bodyPr>
            <a:normAutofit/>
          </a:bodyPr>
          <a:lstStyle/>
          <a:p>
            <a:pPr>
              <a:buFont typeface="Arial" panose="020B0604020202020204" pitchFamily="34" charset="0"/>
              <a:buChar char="•"/>
            </a:pPr>
            <a:r>
              <a:rPr lang="en-US" dirty="0"/>
              <a:t>TAAACS allows DOL to:</a:t>
            </a:r>
          </a:p>
          <a:p>
            <a:pPr lvl="1">
              <a:buFont typeface="Arial" panose="020B0604020202020204" pitchFamily="34" charset="0"/>
              <a:buChar char="•"/>
            </a:pPr>
            <a:r>
              <a:rPr lang="en-US" dirty="0"/>
              <a:t>Conduct data analysis around state practices</a:t>
            </a:r>
          </a:p>
          <a:p>
            <a:pPr lvl="1">
              <a:buFont typeface="Arial" panose="020B0604020202020204" pitchFamily="34" charset="0"/>
              <a:buChar char="•"/>
            </a:pPr>
            <a:r>
              <a:rPr lang="en-US" dirty="0"/>
              <a:t>Find practices that may be promising</a:t>
            </a:r>
          </a:p>
          <a:p>
            <a:pPr lvl="1">
              <a:buFont typeface="Arial" panose="020B0604020202020204" pitchFamily="34" charset="0"/>
              <a:buChar char="•"/>
            </a:pPr>
            <a:r>
              <a:rPr lang="en-US" dirty="0"/>
              <a:t>Identify outlier states</a:t>
            </a:r>
          </a:p>
          <a:p>
            <a:pPr lvl="1">
              <a:buFont typeface="Arial" panose="020B0604020202020204" pitchFamily="34" charset="0"/>
              <a:buChar char="•"/>
            </a:pPr>
            <a:r>
              <a:rPr lang="en-US" dirty="0"/>
              <a:t>Provides monitoring staff with critical information about how the state is organized</a:t>
            </a:r>
          </a:p>
          <a:p>
            <a:pPr lvl="1">
              <a:buFont typeface="Arial" panose="020B0604020202020204" pitchFamily="34" charset="0"/>
              <a:buChar char="•"/>
            </a:pPr>
            <a:r>
              <a:rPr lang="en-US" dirty="0"/>
              <a:t>Better understand challenges</a:t>
            </a:r>
          </a:p>
          <a:p>
            <a:pPr lvl="1"/>
            <a:endParaRPr lang="en-US" dirty="0"/>
          </a:p>
        </p:txBody>
      </p:sp>
      <p:pic>
        <p:nvPicPr>
          <p:cNvPr id="3074" name="Picture 2" descr="Promising Practices Webinar Series | Forward 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210" y="1858104"/>
            <a:ext cx="28575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9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p:cNvSpPr>
            <a:spLocks noGrp="1"/>
          </p:cNvSpPr>
          <p:nvPr>
            <p:ph type="title"/>
          </p:nvPr>
        </p:nvSpPr>
        <p:spPr/>
        <p:txBody>
          <a:bodyPr/>
          <a:lstStyle/>
          <a:p>
            <a:r>
              <a:rPr lang="en-US" dirty="0"/>
              <a:t>TAA Administrative Collection of States</a:t>
            </a:r>
          </a:p>
        </p:txBody>
      </p:sp>
      <p:sp>
        <p:nvSpPr>
          <p:cNvPr id="4" name="Content Placeholder 3"/>
          <p:cNvSpPr>
            <a:spLocks noGrp="1"/>
          </p:cNvSpPr>
          <p:nvPr>
            <p:ph idx="1"/>
          </p:nvPr>
        </p:nvSpPr>
        <p:spPr>
          <a:xfrm>
            <a:off x="805867" y="1137446"/>
            <a:ext cx="4655596" cy="5039517"/>
          </a:xfrm>
        </p:spPr>
        <p:txBody>
          <a:bodyPr>
            <a:normAutofit/>
          </a:bodyPr>
          <a:lstStyle/>
          <a:p>
            <a:pPr>
              <a:buFont typeface="Arial" panose="020B0604020202020204" pitchFamily="34" charset="0"/>
              <a:buChar char="•"/>
            </a:pPr>
            <a:r>
              <a:rPr lang="en-US" dirty="0"/>
              <a:t>Two-Tabbed Excel Sheet</a:t>
            </a:r>
          </a:p>
          <a:p>
            <a:pPr>
              <a:buFont typeface="Arial" panose="020B0604020202020204" pitchFamily="34" charset="0"/>
              <a:buChar char="•"/>
            </a:pPr>
            <a:r>
              <a:rPr lang="en-US" dirty="0"/>
              <a:t>Completed between 10/1 and 11/30 annually</a:t>
            </a:r>
          </a:p>
          <a:p>
            <a:pPr>
              <a:buFont typeface="Arial" panose="020B0604020202020204" pitchFamily="34" charset="0"/>
              <a:buChar char="•"/>
            </a:pPr>
            <a:r>
              <a:rPr lang="en-US" dirty="0"/>
              <a:t>Emailed back</a:t>
            </a:r>
          </a:p>
          <a:p>
            <a:pPr>
              <a:buFont typeface="Arial" panose="020B0604020202020204" pitchFamily="34" charset="0"/>
              <a:buChar char="•"/>
            </a:pPr>
            <a:r>
              <a:rPr lang="en-US" dirty="0"/>
              <a:t>Must be completely filled out</a:t>
            </a:r>
          </a:p>
          <a:p>
            <a:pPr lvl="1"/>
            <a:endParaRPr lang="en-US" dirty="0"/>
          </a:p>
        </p:txBody>
      </p:sp>
      <p:pic>
        <p:nvPicPr>
          <p:cNvPr id="5" name="Picture 4"/>
          <p:cNvPicPr>
            <a:picLocks noChangeAspect="1"/>
          </p:cNvPicPr>
          <p:nvPr/>
        </p:nvPicPr>
        <p:blipFill rotWithShape="1">
          <a:blip r:embed="rId2"/>
          <a:srcRect t="19369" r="32553"/>
          <a:stretch/>
        </p:blipFill>
        <p:spPr>
          <a:xfrm>
            <a:off x="5683289" y="1689913"/>
            <a:ext cx="5885191" cy="3837584"/>
          </a:xfrm>
          <a:prstGeom prst="rect">
            <a:avLst/>
          </a:prstGeom>
        </p:spPr>
      </p:pic>
    </p:spTree>
    <p:extLst>
      <p:ext uri="{BB962C8B-B14F-4D97-AF65-F5344CB8AC3E}">
        <p14:creationId xmlns:p14="http://schemas.microsoft.com/office/powerpoint/2010/main" val="145994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p:cNvSpPr>
            <a:spLocks noGrp="1"/>
          </p:cNvSpPr>
          <p:nvPr>
            <p:ph type="title"/>
          </p:nvPr>
        </p:nvSpPr>
        <p:spPr/>
        <p:txBody>
          <a:bodyPr/>
          <a:lstStyle/>
          <a:p>
            <a:r>
              <a:rPr lang="en-US" dirty="0"/>
              <a:t>TAAACS Sections</a:t>
            </a:r>
          </a:p>
        </p:txBody>
      </p:sp>
      <p:sp>
        <p:nvSpPr>
          <p:cNvPr id="18" name="Content Placeholder 17"/>
          <p:cNvSpPr>
            <a:spLocks noGrp="1"/>
          </p:cNvSpPr>
          <p:nvPr>
            <p:ph idx="1"/>
          </p:nvPr>
        </p:nvSpPr>
        <p:spPr/>
        <p:txBody>
          <a:bodyPr>
            <a:normAutofit lnSpcReduction="10000"/>
          </a:bodyPr>
          <a:lstStyle/>
          <a:p>
            <a:pPr>
              <a:buFont typeface="Arial" panose="020B0604020202020204" pitchFamily="34" charset="0"/>
              <a:buChar char="•"/>
            </a:pPr>
            <a:r>
              <a:rPr lang="en-US" dirty="0"/>
              <a:t>Definitions!</a:t>
            </a:r>
          </a:p>
          <a:p>
            <a:pPr>
              <a:buFont typeface="Arial" panose="020B0604020202020204" pitchFamily="34" charset="0"/>
              <a:buChar char="•"/>
            </a:pPr>
            <a:r>
              <a:rPr lang="en-US" dirty="0"/>
              <a:t>State Organization</a:t>
            </a:r>
          </a:p>
          <a:p>
            <a:pPr>
              <a:buFont typeface="Arial" panose="020B0604020202020204" pitchFamily="34" charset="0"/>
              <a:buChar char="•"/>
            </a:pPr>
            <a:r>
              <a:rPr lang="en-US" dirty="0"/>
              <a:t>Outreach</a:t>
            </a:r>
          </a:p>
          <a:p>
            <a:pPr>
              <a:buFont typeface="Arial" panose="020B0604020202020204" pitchFamily="34" charset="0"/>
              <a:buChar char="•"/>
            </a:pPr>
            <a:r>
              <a:rPr lang="en-US" dirty="0"/>
              <a:t>Eligibility and Program Benefits/Services</a:t>
            </a:r>
          </a:p>
          <a:p>
            <a:pPr>
              <a:buFont typeface="Arial" panose="020B0604020202020204" pitchFamily="34" charset="0"/>
              <a:buChar char="•"/>
            </a:pPr>
            <a:r>
              <a:rPr lang="en-US" dirty="0"/>
              <a:t>Integration</a:t>
            </a:r>
          </a:p>
          <a:p>
            <a:pPr>
              <a:buFont typeface="Arial" panose="020B0604020202020204" pitchFamily="34" charset="0"/>
              <a:buChar char="•"/>
            </a:pPr>
            <a:r>
              <a:rPr lang="en-US" dirty="0"/>
              <a:t>IT Systems and Reporting</a:t>
            </a:r>
          </a:p>
          <a:p>
            <a:pPr>
              <a:buFont typeface="Arial" panose="020B0604020202020204" pitchFamily="34" charset="0"/>
              <a:buChar char="•"/>
            </a:pPr>
            <a:r>
              <a:rPr lang="en-US" dirty="0"/>
              <a:t>Training for TAA Staff</a:t>
            </a:r>
          </a:p>
          <a:p>
            <a:pPr>
              <a:buFont typeface="Arial" panose="020B0604020202020204" pitchFamily="34" charset="0"/>
              <a:buChar char="•"/>
            </a:pPr>
            <a:r>
              <a:rPr lang="en-US" dirty="0"/>
              <a:t>Barriers and Technical Assistance</a:t>
            </a:r>
          </a:p>
          <a:p>
            <a:pPr>
              <a:buFont typeface="Arial" panose="020B0604020202020204" pitchFamily="34" charset="0"/>
              <a:buChar char="•"/>
            </a:pPr>
            <a:r>
              <a:rPr lang="en-US" dirty="0"/>
              <a:t>Worker Lists!</a:t>
            </a:r>
          </a:p>
        </p:txBody>
      </p:sp>
    </p:spTree>
    <p:extLst>
      <p:ext uri="{BB962C8B-B14F-4D97-AF65-F5344CB8AC3E}">
        <p14:creationId xmlns:p14="http://schemas.microsoft.com/office/powerpoint/2010/main" val="63000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6722584FB9234D8FBB3ECE8E9E0680" ma:contentTypeVersion="45" ma:contentTypeDescription="Create a new document." ma:contentTypeScope="" ma:versionID="742b160e8105547af8ed734074673ab2">
  <xsd:schema xmlns:xsd="http://www.w3.org/2001/XMLSchema" xmlns:xs="http://www.w3.org/2001/XMLSchema" xmlns:p="http://schemas.microsoft.com/office/2006/metadata/properties" xmlns:ns1="http://schemas.microsoft.com/sharepoint/v3" xmlns:ns2="8d2c1b80-c67e-47aa-932c-0090cde62fd8" xmlns:ns3="6a6dab10-933c-46c5-bc7e-2110d87a4d91" xmlns:ns4="ea8d2c3a-2447-4a94-bda7-3fe5615ba979" targetNamespace="http://schemas.microsoft.com/office/2006/metadata/properties" ma:root="true" ma:fieldsID="664a3d386518000e455c7fc9556ae159" ns1:_="" ns2:_="" ns3:_="" ns4:_="">
    <xsd:import namespace="http://schemas.microsoft.com/sharepoint/v3"/>
    <xsd:import namespace="8d2c1b80-c67e-47aa-932c-0090cde62fd8"/>
    <xsd:import namespace="6a6dab10-933c-46c5-bc7e-2110d87a4d91"/>
    <xsd:import namespace="ea8d2c3a-2447-4a94-bda7-3fe5615ba97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6dab10-933c-46c5-bc7e-2110d87a4d9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d2c3a-2447-4a94-bda7-3fe5615ba979" elementFormDefault="qualified">
    <xsd:import namespace="http://schemas.microsoft.com/office/2006/documentManagement/types"/>
    <xsd:import namespace="http://schemas.microsoft.com/office/infopath/2007/PartnerControls"/>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DD523B-73DB-4D2A-A0F4-9B816FEB10A6}">
  <ds:schemaRefs>
    <ds:schemaRef ds:uri="http://schemas.microsoft.com/sharepoint/v3/contenttype/forms"/>
  </ds:schemaRefs>
</ds:datastoreItem>
</file>

<file path=customXml/itemProps2.xml><?xml version="1.0" encoding="utf-8"?>
<ds:datastoreItem xmlns:ds="http://schemas.openxmlformats.org/officeDocument/2006/customXml" ds:itemID="{CFC56844-C80B-49CC-8414-44C454C5BDC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6EB1BD7-17A5-4804-9C2C-7ACCF9455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2c1b80-c67e-47aa-932c-0090cde62fd8"/>
    <ds:schemaRef ds:uri="6a6dab10-933c-46c5-bc7e-2110d87a4d91"/>
    <ds:schemaRef ds:uri="ea8d2c3a-2447-4a94-bda7-3fe5615ba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Widescreen</PresentationFormat>
  <Paragraphs>313</Paragraphs>
  <Slides>64</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64</vt:i4>
      </vt:variant>
    </vt:vector>
  </HeadingPairs>
  <TitlesOfParts>
    <vt:vector size="77"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Familiarity with 2021 TAAACS</vt:lpstr>
      <vt:lpstr>TAA Administrative Collection of States (TAAACS): Filling out the 2021 Version</vt:lpstr>
      <vt:lpstr>Today’s Speaker</vt:lpstr>
      <vt:lpstr>Objectives</vt:lpstr>
      <vt:lpstr>What is TAAACS?</vt:lpstr>
      <vt:lpstr>TAA Administrative Collection of States</vt:lpstr>
      <vt:lpstr>TAA Administrative Collection of States</vt:lpstr>
      <vt:lpstr>TAA Administrative Collection of States</vt:lpstr>
      <vt:lpstr>TAAACS Sections</vt:lpstr>
      <vt:lpstr>Why a 2021 Revision?</vt:lpstr>
      <vt:lpstr>PIRL 2021 Revision</vt:lpstr>
      <vt:lpstr>Basics of Completing the Form</vt:lpstr>
      <vt:lpstr>Filling Out the Form Principals</vt:lpstr>
      <vt:lpstr>Section Revisions and Walkthrough</vt:lpstr>
      <vt:lpstr>Definitions!</vt:lpstr>
      <vt:lpstr>Definitions!</vt:lpstr>
      <vt:lpstr>Definitions!</vt:lpstr>
      <vt:lpstr>Any questions on definitions?</vt:lpstr>
      <vt:lpstr>Section Revisions and Walkthrough</vt:lpstr>
      <vt:lpstr>State Organization</vt:lpstr>
      <vt:lpstr>State Organization</vt:lpstr>
      <vt:lpstr>State Organization</vt:lpstr>
      <vt:lpstr>State Organization</vt:lpstr>
      <vt:lpstr>State Organization</vt:lpstr>
      <vt:lpstr>Any questions on state organization?</vt:lpstr>
      <vt:lpstr>Section Revisions and Walkthrough</vt:lpstr>
      <vt:lpstr>Outreach</vt:lpstr>
      <vt:lpstr>Any questions on outreach?</vt:lpstr>
      <vt:lpstr>Section Revisions and Walkthrough</vt:lpstr>
      <vt:lpstr>Simple Drop-Downs</vt:lpstr>
      <vt:lpstr>Assessment Tool</vt:lpstr>
      <vt:lpstr>Remote vs. In-Person</vt:lpstr>
      <vt:lpstr>Job Search and Relocation</vt:lpstr>
      <vt:lpstr>Any questions on eligibility, benefits, and services?</vt:lpstr>
      <vt:lpstr>Section Revisions and Walkthrough</vt:lpstr>
      <vt:lpstr>Integration Ratings</vt:lpstr>
      <vt:lpstr>Methods of Coordination</vt:lpstr>
      <vt:lpstr>Front-Line Staff and RESEA Procedures</vt:lpstr>
      <vt:lpstr>Co-Enrollment and Common Exit</vt:lpstr>
      <vt:lpstr>Any questions on integration?</vt:lpstr>
      <vt:lpstr>Section Revisions and Walkthrough</vt:lpstr>
      <vt:lpstr>Reporting Basics</vt:lpstr>
      <vt:lpstr>IT System Use</vt:lpstr>
      <vt:lpstr>How integrated are your IT systems?</vt:lpstr>
      <vt:lpstr>Other</vt:lpstr>
      <vt:lpstr>Any questions on IT Systems and Reporting?</vt:lpstr>
      <vt:lpstr>Section Revisions and Walkthrough</vt:lpstr>
      <vt:lpstr>Methods and Frequency of Staff Training</vt:lpstr>
      <vt:lpstr>Any questions on training for TAA staff?</vt:lpstr>
      <vt:lpstr>Section Revisions and Walkthrough</vt:lpstr>
      <vt:lpstr>Rate the Barriers (not a Ranking!)</vt:lpstr>
      <vt:lpstr>Interest in Working with Other States</vt:lpstr>
      <vt:lpstr>Strengths Assessment!</vt:lpstr>
      <vt:lpstr>Use of TA Materials</vt:lpstr>
      <vt:lpstr>Any questions on barriers and technical assistance?</vt:lpstr>
      <vt:lpstr>Focus on Worker Lists</vt:lpstr>
      <vt:lpstr>Worker Lists</vt:lpstr>
      <vt:lpstr>Worker Lists</vt:lpstr>
      <vt:lpstr>Worker Lists</vt:lpstr>
      <vt:lpstr>Comments, Affirmation, and Submission</vt:lpstr>
      <vt:lpstr>Comments, Affirmation, and Submission</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2021-10-13T12:57:32Z</dcterms:created>
  <dcterms:modified xsi:type="dcterms:W3CDTF">2021-10-14T17:07:37Z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0x010100CF6722584FB9234D8FBB3ECE8E9E0680</vt:lpwstr>
  </property>
</Properties>
</file>