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Lst>
  <p:notesMasterIdLst>
    <p:notesMasterId r:id="rId42"/>
  </p:notesMasterIdLst>
  <p:sldIdLst>
    <p:sldId id="256" r:id="rId10"/>
    <p:sldId id="296" r:id="rId11"/>
    <p:sldId id="309" r:id="rId12"/>
    <p:sldId id="295" r:id="rId13"/>
    <p:sldId id="282" r:id="rId14"/>
    <p:sldId id="286" r:id="rId15"/>
    <p:sldId id="310" r:id="rId16"/>
    <p:sldId id="311" r:id="rId17"/>
    <p:sldId id="312" r:id="rId18"/>
    <p:sldId id="313" r:id="rId19"/>
    <p:sldId id="314" r:id="rId20"/>
    <p:sldId id="315" r:id="rId21"/>
    <p:sldId id="316" r:id="rId22"/>
    <p:sldId id="317" r:id="rId23"/>
    <p:sldId id="318" r:id="rId24"/>
    <p:sldId id="290" r:id="rId25"/>
    <p:sldId id="319" r:id="rId26"/>
    <p:sldId id="322" r:id="rId27"/>
    <p:sldId id="321" r:id="rId28"/>
    <p:sldId id="285" r:id="rId29"/>
    <p:sldId id="320" r:id="rId30"/>
    <p:sldId id="323" r:id="rId31"/>
    <p:sldId id="324" r:id="rId32"/>
    <p:sldId id="325" r:id="rId33"/>
    <p:sldId id="326" r:id="rId34"/>
    <p:sldId id="327" r:id="rId35"/>
    <p:sldId id="328" r:id="rId36"/>
    <p:sldId id="329" r:id="rId37"/>
    <p:sldId id="274" r:id="rId38"/>
    <p:sldId id="281" r:id="rId39"/>
    <p:sldId id="275" r:id="rId40"/>
    <p:sldId id="297" r:id="rId41"/>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ikowski, Susan - ETA" initials="MS-E" lastIdx="7" clrIdx="0">
    <p:extLst>
      <p:ext uri="{19B8F6BF-5375-455C-9EA6-DF929625EA0E}">
        <p15:presenceInfo xmlns:p15="http://schemas.microsoft.com/office/powerpoint/2012/main" userId="S-1-5-21-430767753-2305446740-1188461881-723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261"/>
    <a:srgbClr val="0000FF"/>
    <a:srgbClr val="F3F4F4"/>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A0A45-2FF7-4638-91B2-B2C20835A40D}" v="107" dt="2020-01-16T18:53:19.8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0" autoAdjust="0"/>
    <p:restoredTop sz="78643" autoAdjust="0"/>
  </p:normalViewPr>
  <p:slideViewPr>
    <p:cSldViewPr snapToGrid="0">
      <p:cViewPr varScale="1">
        <p:scale>
          <a:sx n="67" d="100"/>
          <a:sy n="67" d="100"/>
        </p:scale>
        <p:origin x="1315" y="62"/>
      </p:cViewPr>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30</a:t>
            </a:fld>
            <a:endParaRPr lang="en-US"/>
          </a:p>
        </p:txBody>
      </p:sp>
    </p:spTree>
    <p:extLst>
      <p:ext uri="{BB962C8B-B14F-4D97-AF65-F5344CB8AC3E}">
        <p14:creationId xmlns:p14="http://schemas.microsoft.com/office/powerpoint/2010/main" val="368721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31</a:t>
            </a:fld>
            <a:endParaRPr lang="en-US"/>
          </a:p>
        </p:txBody>
      </p:sp>
    </p:spTree>
    <p:extLst>
      <p:ext uri="{BB962C8B-B14F-4D97-AF65-F5344CB8AC3E}">
        <p14:creationId xmlns:p14="http://schemas.microsoft.com/office/powerpoint/2010/main" val="377332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32</a:t>
            </a:fld>
            <a:endParaRPr lang="en-US"/>
          </a:p>
        </p:txBody>
      </p:sp>
    </p:spTree>
    <p:extLst>
      <p:ext uri="{BB962C8B-B14F-4D97-AF65-F5344CB8AC3E}">
        <p14:creationId xmlns:p14="http://schemas.microsoft.com/office/powerpoint/2010/main" val="3408180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113992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cstate="hqprint">
            <a:extLst>
              <a:ext uri="{28A0092B-C50C-407E-A947-70E740481C1C}">
                <a14:useLocalDpi xmlns:a14="http://schemas.microsoft.com/office/drawing/2010/main" val="0"/>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51053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emf"/><Relationship Id="rId5" Type="http://schemas.openxmlformats.org/officeDocument/2006/relationships/slideLayout" Target="../slideLayouts/slideLayout15.xml"/><Relationship Id="rId10" Type="http://schemas.microsoft.com/office/2007/relationships/hdphoto" Target="../media/hdphoto1.wdp"/><Relationship Id="rId4" Type="http://schemas.openxmlformats.org/officeDocument/2006/relationships/slideLayout" Target="../slideLayouts/slideLayout14.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image" Target="../media/image1.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image" Target="../media/image1.e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microsoft.com/office/2007/relationships/hdphoto" Target="../media/hdphoto1.wdp"/><Relationship Id="rId5" Type="http://schemas.openxmlformats.org/officeDocument/2006/relationships/slideLayout" Target="../slideLayouts/slideLayout32.xml"/><Relationship Id="rId10"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hq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9" cstate="hqprint">
            <a:alphaModFix amt="70000"/>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1"/>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 id="2147483716"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 id="2147483715" r:id="rId5"/>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7.xml"/><Relationship Id="rId1" Type="http://schemas.openxmlformats.org/officeDocument/2006/relationships/tags" Target="../tags/tag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8.xml"/><Relationship Id="rId4" Type="http://schemas.openxmlformats.org/officeDocument/2006/relationships/hyperlink" Target="Support@workforceGPS.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dirty="0"/>
              <a:t>TAA PIRL 2021 ICR Implementation</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September 07, 2021</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r>
              <a:rPr lang="en-US" dirty="0"/>
              <a:t>A review of TAA PIRL changes to be implemented </a:t>
            </a:r>
            <a:r>
              <a:rPr lang="en-US" b="1" u="sng" dirty="0"/>
              <a:t>7/1/2022</a:t>
            </a:r>
            <a:r>
              <a:rPr lang="en-US" dirty="0"/>
              <a:t>.</a:t>
            </a:r>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B812ED-6657-4FC2-9630-367100B8229B}"/>
              </a:ext>
            </a:extLst>
          </p:cNvPr>
          <p:cNvSpPr>
            <a:spLocks noGrp="1"/>
          </p:cNvSpPr>
          <p:nvPr>
            <p:ph type="sldNum" sz="quarter" idx="12"/>
          </p:nvPr>
        </p:nvSpPr>
        <p:spPr/>
        <p:txBody>
          <a:bodyPr/>
          <a:lstStyle/>
          <a:p>
            <a:fld id="{158B7785-F6D6-45F8-833E-07BD84680091}" type="slidenum">
              <a:rPr lang="en-US" smtClean="0"/>
              <a:pPr/>
              <a:t>10</a:t>
            </a:fld>
            <a:endParaRPr lang="en-US"/>
          </a:p>
        </p:txBody>
      </p:sp>
      <p:sp>
        <p:nvSpPr>
          <p:cNvPr id="3" name="Title 2">
            <a:extLst>
              <a:ext uri="{FF2B5EF4-FFF2-40B4-BE49-F238E27FC236}">
                <a16:creationId xmlns:a16="http://schemas.microsoft.com/office/drawing/2014/main" id="{5F2150C5-AE68-4815-8B74-870A643F5721}"/>
              </a:ext>
            </a:extLst>
          </p:cNvPr>
          <p:cNvSpPr>
            <a:spLocks noGrp="1"/>
          </p:cNvSpPr>
          <p:nvPr>
            <p:ph type="title"/>
          </p:nvPr>
        </p:nvSpPr>
        <p:spPr/>
        <p:txBody>
          <a:bodyPr>
            <a:normAutofit/>
          </a:bodyPr>
          <a:lstStyle/>
          <a:p>
            <a:r>
              <a:rPr lang="en-US" dirty="0">
                <a:solidFill>
                  <a:srgbClr val="2C5261"/>
                </a:solidFill>
              </a:rPr>
              <a:t>Occupational Code Update</a:t>
            </a:r>
          </a:p>
        </p:txBody>
      </p:sp>
      <p:sp>
        <p:nvSpPr>
          <p:cNvPr id="6" name="Text Placeholder 5">
            <a:extLst>
              <a:ext uri="{FF2B5EF4-FFF2-40B4-BE49-F238E27FC236}">
                <a16:creationId xmlns:a16="http://schemas.microsoft.com/office/drawing/2014/main" id="{A97CFD21-AD80-4421-B39E-89EA6C58948C}"/>
              </a:ext>
            </a:extLst>
          </p:cNvPr>
          <p:cNvSpPr>
            <a:spLocks noGrp="1"/>
          </p:cNvSpPr>
          <p:nvPr>
            <p:ph sz="half" idx="2"/>
          </p:nvPr>
        </p:nvSpPr>
        <p:spPr>
          <a:xfrm>
            <a:off x="805866" y="1119580"/>
            <a:ext cx="4456090" cy="5090027"/>
          </a:xfrm>
        </p:spPr>
        <p:txBody>
          <a:bodyPr/>
          <a:lstStyle/>
          <a:p>
            <a:pPr marL="342900" indent="-342900" algn="l">
              <a:buFont typeface="Arial" panose="020B0604020202020204" pitchFamily="34" charset="0"/>
              <a:buChar char="•"/>
            </a:pPr>
            <a:r>
              <a:rPr lang="en-US" sz="2400" dirty="0"/>
              <a:t>Now explicitly states that this is the training employment goal</a:t>
            </a:r>
          </a:p>
          <a:p>
            <a:pPr marL="342900" indent="-342900" algn="l">
              <a:buFont typeface="Arial" panose="020B0604020202020204" pitchFamily="34" charset="0"/>
              <a:buChar char="•"/>
            </a:pPr>
            <a:r>
              <a:rPr lang="en-US" sz="2400" dirty="0"/>
              <a:t>Not available or unknown disallowed (it already was)</a:t>
            </a:r>
          </a:p>
          <a:p>
            <a:pPr marL="342900" indent="-342900" algn="l">
              <a:buFont typeface="Arial" panose="020B0604020202020204" pitchFamily="34" charset="0"/>
              <a:buChar char="•"/>
            </a:pPr>
            <a:r>
              <a:rPr lang="en-US" sz="2400" dirty="0"/>
              <a:t>6 Digits are required</a:t>
            </a:r>
          </a:p>
          <a:p>
            <a:pPr marL="342900" indent="-342900" algn="l">
              <a:buFont typeface="Arial" panose="020B0604020202020204" pitchFamily="34" charset="0"/>
              <a:buChar char="•"/>
            </a:pPr>
            <a:r>
              <a:rPr lang="en-US" sz="2400" dirty="0"/>
              <a:t>Requires 2019 taxonomy with database version 25.1 or later</a:t>
            </a:r>
          </a:p>
          <a:p>
            <a:pPr marL="342900" indent="-342900" algn="l">
              <a:buFont typeface="Arial" panose="020B0604020202020204" pitchFamily="34" charset="0"/>
              <a:buChar char="•"/>
            </a:pPr>
            <a:r>
              <a:rPr lang="en-US" sz="2400" dirty="0"/>
              <a:t>PIRL 1306, 1311, and 1316</a:t>
            </a:r>
          </a:p>
          <a:p>
            <a:pPr marL="342900" indent="-342900" algn="l">
              <a:buFont typeface="Arial" panose="020B0604020202020204" pitchFamily="34" charset="0"/>
              <a:buChar char="•"/>
            </a:pPr>
            <a:r>
              <a:rPr lang="en-US" sz="2400" dirty="0"/>
              <a:t>Also 1610, 1612 (but only if available)</a:t>
            </a:r>
          </a:p>
        </p:txBody>
      </p:sp>
      <p:sp>
        <p:nvSpPr>
          <p:cNvPr id="8" name="Content Placeholder 7"/>
          <p:cNvSpPr>
            <a:spLocks noGrp="1"/>
          </p:cNvSpPr>
          <p:nvPr>
            <p:ph sz="half" idx="1"/>
          </p:nvPr>
        </p:nvSpPr>
        <p:spPr>
          <a:xfrm>
            <a:off x="7329054" y="3626820"/>
            <a:ext cx="4208024" cy="2466409"/>
          </a:xfrm>
          <a:ln>
            <a:solidFill>
              <a:schemeClr val="tx1"/>
            </a:solidFill>
          </a:ln>
        </p:spPr>
        <p:txBody>
          <a:bodyPr/>
          <a:lstStyle/>
          <a:p>
            <a:pPr marL="0" indent="0">
              <a:buNone/>
            </a:pPr>
            <a:r>
              <a:rPr lang="en-US" sz="1200" b="1" dirty="0"/>
              <a:t>Old:</a:t>
            </a:r>
          </a:p>
          <a:p>
            <a:pPr marL="0" indent="0">
              <a:buNone/>
            </a:pPr>
            <a:r>
              <a:rPr lang="en-US" sz="1200" dirty="0"/>
              <a:t>Enter the 8 digit O*NET 4.0 (or later versions) code that best describes the training occupation for which the participant received training services.</a:t>
            </a:r>
          </a:p>
          <a:p>
            <a:pPr marL="0" indent="0">
              <a:buNone/>
            </a:pPr>
            <a:r>
              <a:rPr lang="en-US" sz="1200" dirty="0"/>
              <a:t>Leave blank if occupational code is not available or not known.</a:t>
            </a:r>
          </a:p>
          <a:p>
            <a:pPr marL="0" indent="0">
              <a:buNone/>
            </a:pPr>
            <a:r>
              <a:rPr lang="en-US" sz="1200" dirty="0"/>
              <a:t>Additional Notes: If all 8 digits of the occupational skills code are not collected, record as many digits as are available.  If the participant receives multiple training services, use the occupational skills training code for the most recent training.</a:t>
            </a:r>
          </a:p>
        </p:txBody>
      </p:sp>
      <p:sp>
        <p:nvSpPr>
          <p:cNvPr id="9" name="Content Placeholder 7"/>
          <p:cNvSpPr txBox="1">
            <a:spLocks/>
          </p:cNvSpPr>
          <p:nvPr/>
        </p:nvSpPr>
        <p:spPr>
          <a:xfrm>
            <a:off x="6355478" y="1127461"/>
            <a:ext cx="5181600" cy="2430386"/>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200" kern="1200">
                <a:solidFill>
                  <a:schemeClr val="tx1"/>
                </a:solidFill>
                <a:latin typeface="+mn-lt"/>
                <a:ea typeface="+mn-ea"/>
                <a:cs typeface="+mn-cs"/>
              </a:defRPr>
            </a:lvl1pPr>
            <a:lvl2pPr marL="228600" indent="0" algn="l" defTabSz="914400" rtl="0" eaLnBrk="1" latinLnBrk="0" hangingPunct="1">
              <a:lnSpc>
                <a:spcPct val="95000"/>
              </a:lnSpc>
              <a:spcBef>
                <a:spcPts val="400"/>
              </a:spcBef>
              <a:buClr>
                <a:schemeClr val="accent6"/>
              </a:buClr>
              <a:buFont typeface="Wingdings 3" panose="05040102010807070707" pitchFamily="18" charset="2"/>
              <a:buNone/>
              <a:defRPr sz="1800" i="1" kern="1200">
                <a:solidFill>
                  <a:schemeClr val="accent3">
                    <a:lumMod val="75000"/>
                    <a:lumOff val="25000"/>
                  </a:schemeClr>
                </a:solidFill>
                <a:latin typeface="+mj-lt"/>
                <a:ea typeface="+mn-ea"/>
                <a:cs typeface="+mn-cs"/>
              </a:defRPr>
            </a:lvl2pPr>
            <a:lvl3pPr marL="457200" indent="-228600" algn="l" defTabSz="914400" rtl="0" eaLnBrk="1" latinLnBrk="0" hangingPunct="1">
              <a:lnSpc>
                <a:spcPct val="95000"/>
              </a:lnSpc>
              <a:spcBef>
                <a:spcPts val="500"/>
              </a:spcBef>
              <a:buClr>
                <a:schemeClr val="accent1"/>
              </a:buClr>
              <a:buSzPct val="70000"/>
              <a:buFont typeface="Wingdings 3" panose="05040102010807070707" pitchFamily="18" charset="2"/>
              <a:buChar char=""/>
              <a:defRPr sz="1800" u="sng" kern="1200">
                <a:solidFill>
                  <a:schemeClr val="accent6"/>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3" panose="05040102010807070707" pitchFamily="18" charset="2"/>
              <a:buNone/>
            </a:pPr>
            <a:r>
              <a:rPr lang="en-US" sz="1800" b="1" dirty="0"/>
              <a:t>Revised:</a:t>
            </a:r>
          </a:p>
          <a:p>
            <a:pPr marL="0" indent="0">
              <a:buFont typeface="Wingdings 3" panose="05040102010807070707" pitchFamily="18" charset="2"/>
              <a:buNone/>
            </a:pPr>
            <a:r>
              <a:rPr lang="en-US" sz="1800" dirty="0"/>
              <a:t>Enter the 8 digit O*NET SOC 2019 taxonomy occupational code (database version 25.1 or later) that matches the training participant's employment goal.</a:t>
            </a:r>
          </a:p>
          <a:p>
            <a:pPr marL="0" indent="0">
              <a:buFont typeface="Wingdings 3" panose="05040102010807070707" pitchFamily="18" charset="2"/>
              <a:buNone/>
            </a:pPr>
            <a:r>
              <a:rPr lang="en-US" sz="1800" dirty="0"/>
              <a:t>Note: If all 8 digits of the O*NET occupational code are not collected, record at least the first 6 digits.</a:t>
            </a:r>
          </a:p>
        </p:txBody>
      </p:sp>
      <p:sp>
        <p:nvSpPr>
          <p:cNvPr id="10" name="Right Arrow 9"/>
          <p:cNvSpPr/>
          <p:nvPr/>
        </p:nvSpPr>
        <p:spPr>
          <a:xfrm>
            <a:off x="5419661" y="3832212"/>
            <a:ext cx="1853739" cy="48213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Version Update</a:t>
            </a:r>
          </a:p>
        </p:txBody>
      </p:sp>
      <p:sp>
        <p:nvSpPr>
          <p:cNvPr id="11" name="Right Arrow 10"/>
          <p:cNvSpPr/>
          <p:nvPr/>
        </p:nvSpPr>
        <p:spPr>
          <a:xfrm>
            <a:off x="5428607" y="4287195"/>
            <a:ext cx="1853739" cy="48213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Employment Goal</a:t>
            </a:r>
          </a:p>
        </p:txBody>
      </p:sp>
      <p:sp>
        <p:nvSpPr>
          <p:cNvPr id="12" name="Right Arrow 11"/>
          <p:cNvSpPr/>
          <p:nvPr/>
        </p:nvSpPr>
        <p:spPr>
          <a:xfrm>
            <a:off x="5428608" y="4742178"/>
            <a:ext cx="1853739" cy="48213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No more blank</a:t>
            </a:r>
          </a:p>
        </p:txBody>
      </p:sp>
      <p:sp>
        <p:nvSpPr>
          <p:cNvPr id="13" name="Right Arrow 12"/>
          <p:cNvSpPr/>
          <p:nvPr/>
        </p:nvSpPr>
        <p:spPr>
          <a:xfrm>
            <a:off x="5419661" y="5251726"/>
            <a:ext cx="1853739" cy="48213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Now at least 6</a:t>
            </a:r>
          </a:p>
        </p:txBody>
      </p:sp>
    </p:spTree>
    <p:extLst>
      <p:ext uri="{BB962C8B-B14F-4D97-AF65-F5344CB8AC3E}">
        <p14:creationId xmlns:p14="http://schemas.microsoft.com/office/powerpoint/2010/main" val="3968965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11</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TAA Language Changes</a:t>
            </a:r>
          </a:p>
        </p:txBody>
      </p:sp>
    </p:spTree>
    <p:extLst>
      <p:ext uri="{BB962C8B-B14F-4D97-AF65-F5344CB8AC3E}">
        <p14:creationId xmlns:p14="http://schemas.microsoft.com/office/powerpoint/2010/main" val="2679103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12</a:t>
            </a:fld>
            <a:endParaRPr lang="en-US"/>
          </a:p>
        </p:txBody>
      </p:sp>
      <p:sp>
        <p:nvSpPr>
          <p:cNvPr id="3" name="Title 2"/>
          <p:cNvSpPr>
            <a:spLocks noGrp="1"/>
          </p:cNvSpPr>
          <p:nvPr>
            <p:ph type="title"/>
          </p:nvPr>
        </p:nvSpPr>
        <p:spPr/>
        <p:txBody>
          <a:bodyPr/>
          <a:lstStyle/>
          <a:p>
            <a:r>
              <a:rPr lang="en-US" dirty="0"/>
              <a:t>Case Management</a:t>
            </a:r>
          </a:p>
        </p:txBody>
      </p:sp>
      <p:sp>
        <p:nvSpPr>
          <p:cNvPr id="4" name="Content Placeholder 3"/>
          <p:cNvSpPr>
            <a:spLocks noGrp="1"/>
          </p:cNvSpPr>
          <p:nvPr>
            <p:ph idx="1"/>
          </p:nvPr>
        </p:nvSpPr>
        <p:spPr>
          <a:xfrm>
            <a:off x="805865" y="1137446"/>
            <a:ext cx="6409581" cy="5039517"/>
          </a:xfrm>
        </p:spPr>
        <p:txBody>
          <a:bodyPr/>
          <a:lstStyle/>
          <a:p>
            <a:r>
              <a:rPr lang="en-US" dirty="0"/>
              <a:t>PIRL 1322 Renamed</a:t>
            </a:r>
          </a:p>
          <a:p>
            <a:pPr lvl="1"/>
            <a:r>
              <a:rPr lang="en-US" dirty="0"/>
              <a:t>Old: Date of Most Recent Case Management and </a:t>
            </a:r>
            <a:r>
              <a:rPr lang="en-US" b="1" u="sng" dirty="0"/>
              <a:t>Re</a:t>
            </a:r>
            <a:r>
              <a:rPr lang="en-US" dirty="0"/>
              <a:t>employment Service</a:t>
            </a:r>
          </a:p>
          <a:p>
            <a:pPr lvl="1"/>
            <a:r>
              <a:rPr lang="en-US" dirty="0"/>
              <a:t>New: Date of Most Recent Case Management and Employment Service</a:t>
            </a:r>
          </a:p>
          <a:p>
            <a:r>
              <a:rPr lang="en-US" dirty="0"/>
              <a:t>Aligns with statutory language</a:t>
            </a:r>
          </a:p>
          <a:p>
            <a:r>
              <a:rPr lang="en-US" dirty="0"/>
              <a:t>No reporting difference</a:t>
            </a:r>
          </a:p>
        </p:txBody>
      </p:sp>
      <p:pic>
        <p:nvPicPr>
          <p:cNvPr id="3074" name="Picture 2" descr="What&amp;#39;s in a Name? - Ministry of Choco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536" y="1438102"/>
            <a:ext cx="2853122" cy="2904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994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13</a:t>
            </a:fld>
            <a:endParaRPr lang="en-US"/>
          </a:p>
        </p:txBody>
      </p:sp>
      <p:sp>
        <p:nvSpPr>
          <p:cNvPr id="3" name="Title 2"/>
          <p:cNvSpPr>
            <a:spLocks noGrp="1"/>
          </p:cNvSpPr>
          <p:nvPr>
            <p:ph type="title"/>
          </p:nvPr>
        </p:nvSpPr>
        <p:spPr/>
        <p:txBody>
          <a:bodyPr/>
          <a:lstStyle/>
          <a:p>
            <a:r>
              <a:rPr lang="en-US" dirty="0"/>
              <a:t>Expenditures</a:t>
            </a:r>
          </a:p>
        </p:txBody>
      </p:sp>
      <p:sp>
        <p:nvSpPr>
          <p:cNvPr id="4" name="Content Placeholder 3"/>
          <p:cNvSpPr>
            <a:spLocks noGrp="1"/>
          </p:cNvSpPr>
          <p:nvPr>
            <p:ph idx="1"/>
          </p:nvPr>
        </p:nvSpPr>
        <p:spPr>
          <a:xfrm>
            <a:off x="805866" y="2236124"/>
            <a:ext cx="4954854" cy="2926080"/>
          </a:xfrm>
        </p:spPr>
        <p:txBody>
          <a:bodyPr/>
          <a:lstStyle/>
          <a:p>
            <a:r>
              <a:rPr lang="en-US" dirty="0"/>
              <a:t>All Expenditure Elements (finally) reworded from “paid” to “expenditures accrued”</a:t>
            </a:r>
          </a:p>
          <a:p>
            <a:r>
              <a:rPr lang="en-US" dirty="0"/>
              <a:t>Aligns language with current guidance in TEGL 18-20</a:t>
            </a:r>
          </a:p>
        </p:txBody>
      </p:sp>
      <p:graphicFrame>
        <p:nvGraphicFramePr>
          <p:cNvPr id="5" name="Table 4"/>
          <p:cNvGraphicFramePr>
            <a:graphicFrameLocks noGrp="1"/>
          </p:cNvGraphicFramePr>
          <p:nvPr>
            <p:extLst>
              <p:ext uri="{D42A27DB-BD31-4B8C-83A1-F6EECF244321}">
                <p14:modId xmlns:p14="http://schemas.microsoft.com/office/powerpoint/2010/main" val="1271670017"/>
              </p:ext>
            </p:extLst>
          </p:nvPr>
        </p:nvGraphicFramePr>
        <p:xfrm>
          <a:off x="6003665" y="951201"/>
          <a:ext cx="5118320" cy="5123086"/>
        </p:xfrm>
        <a:graphic>
          <a:graphicData uri="http://schemas.openxmlformats.org/drawingml/2006/table">
            <a:tbl>
              <a:tblPr>
                <a:tableStyleId>{5C22544A-7EE6-4342-B048-85BDC9FD1C3A}</a:tableStyleId>
              </a:tblPr>
              <a:tblGrid>
                <a:gridCol w="479592">
                  <a:extLst>
                    <a:ext uri="{9D8B030D-6E8A-4147-A177-3AD203B41FA5}">
                      <a16:colId xmlns:a16="http://schemas.microsoft.com/office/drawing/2014/main" val="1288121256"/>
                    </a:ext>
                  </a:extLst>
                </a:gridCol>
                <a:gridCol w="3001565">
                  <a:extLst>
                    <a:ext uri="{9D8B030D-6E8A-4147-A177-3AD203B41FA5}">
                      <a16:colId xmlns:a16="http://schemas.microsoft.com/office/drawing/2014/main" val="3435252834"/>
                    </a:ext>
                  </a:extLst>
                </a:gridCol>
                <a:gridCol w="1637163">
                  <a:extLst>
                    <a:ext uri="{9D8B030D-6E8A-4147-A177-3AD203B41FA5}">
                      <a16:colId xmlns:a16="http://schemas.microsoft.com/office/drawing/2014/main" val="3162087984"/>
                    </a:ext>
                  </a:extLst>
                </a:gridCol>
              </a:tblGrid>
              <a:tr h="318961">
                <a:tc>
                  <a:txBody>
                    <a:bodyPr/>
                    <a:lstStyle/>
                    <a:p>
                      <a:pPr algn="ctr" fontAlgn="t"/>
                      <a:r>
                        <a:rPr lang="en-US" sz="1200" u="none" strike="noStrike" dirty="0">
                          <a:effectLst/>
                        </a:rPr>
                        <a:t>1506</a:t>
                      </a:r>
                      <a:endParaRPr lang="en-US" sz="1200" b="0" i="0" u="none" strike="noStrike" dirty="0">
                        <a:solidFill>
                          <a:srgbClr val="000000"/>
                        </a:solidFill>
                        <a:effectLst/>
                        <a:latin typeface="Calibri" panose="020F0502020204030204" pitchFamily="34" charset="0"/>
                      </a:endParaRPr>
                    </a:p>
                  </a:txBody>
                  <a:tcPr marL="4310" marR="4310" marT="4310" marB="0"/>
                </a:tc>
                <a:tc>
                  <a:txBody>
                    <a:bodyPr/>
                    <a:lstStyle/>
                    <a:p>
                      <a:pPr algn="ctr" fontAlgn="t"/>
                      <a:r>
                        <a:rPr lang="en-US" sz="1200" u="none" strike="noStrike">
                          <a:effectLst/>
                        </a:rPr>
                        <a:t>Job Search Allowance Current Quarter - Costs </a:t>
                      </a:r>
                      <a:br>
                        <a:rPr lang="en-US" sz="1200" u="none" strike="noStrike">
                          <a:effectLst/>
                        </a:rPr>
                      </a:br>
                      <a:r>
                        <a:rPr lang="en-US" sz="1200" u="none" strike="noStrike">
                          <a:effectLst/>
                        </a:rPr>
                        <a:t>(TAA)</a:t>
                      </a:r>
                      <a:endParaRPr lang="en-US" sz="1200" b="0" i="0" u="none" strike="noStrike">
                        <a:solidFill>
                          <a:srgbClr val="000000"/>
                        </a:solidFill>
                        <a:effectLst/>
                        <a:latin typeface="Calibri" panose="020F0502020204030204" pitchFamily="34" charset="0"/>
                      </a:endParaRPr>
                    </a:p>
                  </a:txBody>
                  <a:tcPr marL="4310" marR="4310" marT="4310" marB="0"/>
                </a:tc>
                <a:tc>
                  <a:txBody>
                    <a:bodyPr/>
                    <a:lstStyle/>
                    <a:p>
                      <a:pPr algn="l" fontAlgn="t"/>
                      <a:r>
                        <a:rPr lang="en-US" sz="400" u="none" strike="noStrike" dirty="0">
                          <a:effectLst/>
                        </a:rPr>
                        <a:t>Record the dollar value of Job Search Allowance </a:t>
                      </a:r>
                      <a:r>
                        <a:rPr lang="en-US" sz="400" u="none" strike="sngStrike" dirty="0">
                          <a:effectLst/>
                        </a:rPr>
                        <a:t>paid</a:t>
                      </a:r>
                      <a:r>
                        <a:rPr lang="en-US" sz="400" u="none" strike="noStrike" dirty="0">
                          <a:effectLst/>
                        </a:rPr>
                        <a:t> expenditures accrued in the current quarter.</a:t>
                      </a:r>
                      <a:br>
                        <a:rPr lang="en-US" sz="400" u="none" strike="noStrike" dirty="0">
                          <a:effectLst/>
                        </a:rPr>
                      </a:br>
                      <a:r>
                        <a:rPr lang="en-US" sz="400" u="none" strike="noStrike" dirty="0">
                          <a:effectLst/>
                        </a:rPr>
                        <a:t>Leave blank if this data element does not apply to the participant or if the individual is not a TAA participant.</a:t>
                      </a:r>
                      <a:br>
                        <a:rPr lang="en-US" sz="400" u="none" strike="noStrike" dirty="0">
                          <a:effectLst/>
                        </a:rPr>
                      </a:br>
                      <a:endParaRPr lang="en-US" sz="400" b="0" i="0" u="none" strike="noStrike" dirty="0">
                        <a:solidFill>
                          <a:srgbClr val="000000"/>
                        </a:solidFill>
                        <a:effectLst/>
                        <a:latin typeface="Calibri" panose="020F0502020204030204" pitchFamily="34" charset="0"/>
                      </a:endParaRPr>
                    </a:p>
                  </a:txBody>
                  <a:tcPr marL="4310" marR="4310" marT="4310" marB="0"/>
                </a:tc>
                <a:extLst>
                  <a:ext uri="{0D108BD9-81ED-4DB2-BD59-A6C34878D82A}">
                    <a16:rowId xmlns:a16="http://schemas.microsoft.com/office/drawing/2014/main" val="2089908024"/>
                  </a:ext>
                </a:extLst>
              </a:tr>
              <a:tr h="482752">
                <a:tc>
                  <a:txBody>
                    <a:bodyPr/>
                    <a:lstStyle/>
                    <a:p>
                      <a:pPr algn="ctr" fontAlgn="t"/>
                      <a:r>
                        <a:rPr lang="en-US" sz="1200" u="none" strike="noStrike" dirty="0">
                          <a:effectLst/>
                        </a:rPr>
                        <a:t>1507</a:t>
                      </a:r>
                      <a:endParaRPr lang="en-US" sz="1200" b="0" i="0" u="none" strike="noStrike" dirty="0">
                        <a:solidFill>
                          <a:srgbClr val="000000"/>
                        </a:solidFill>
                        <a:effectLst/>
                        <a:latin typeface="Calibri" panose="020F0502020204030204" pitchFamily="34" charset="0"/>
                      </a:endParaRPr>
                    </a:p>
                  </a:txBody>
                  <a:tcPr marL="4310" marR="4310" marT="4310" marB="0"/>
                </a:tc>
                <a:tc>
                  <a:txBody>
                    <a:bodyPr/>
                    <a:lstStyle/>
                    <a:p>
                      <a:pPr algn="ctr" fontAlgn="t"/>
                      <a:r>
                        <a:rPr lang="en-US" sz="1200" u="none" strike="noStrike" dirty="0">
                          <a:effectLst/>
                        </a:rPr>
                        <a:t>Job Search Allowance -Total Costs                                                                                                 (TAA)</a:t>
                      </a:r>
                      <a:endParaRPr lang="en-US" sz="1200" b="0" i="0" u="none" strike="noStrike" dirty="0">
                        <a:solidFill>
                          <a:srgbClr val="000000"/>
                        </a:solidFill>
                        <a:effectLst/>
                        <a:latin typeface="Calibri" panose="020F0502020204030204" pitchFamily="34" charset="0"/>
                      </a:endParaRPr>
                    </a:p>
                  </a:txBody>
                  <a:tcPr marL="4310" marR="4310" marT="4310" marB="0"/>
                </a:tc>
                <a:tc>
                  <a:txBody>
                    <a:bodyPr/>
                    <a:lstStyle/>
                    <a:p>
                      <a:pPr algn="l" fontAlgn="t"/>
                      <a:r>
                        <a:rPr lang="en-US" sz="400" u="none" strike="noStrike" dirty="0">
                          <a:effectLst/>
                        </a:rPr>
                        <a:t>Record the cumulative total dollar amount of job search costs </a:t>
                      </a:r>
                      <a:r>
                        <a:rPr lang="en-US" sz="400" u="none" strike="sngStrike" dirty="0">
                          <a:effectLst/>
                        </a:rPr>
                        <a:t>paid</a:t>
                      </a:r>
                      <a:r>
                        <a:rPr lang="en-US" sz="400" u="none" strike="noStrike" dirty="0">
                          <a:effectLst/>
                        </a:rPr>
                        <a:t> expenditures accrued for the participant.</a:t>
                      </a:r>
                      <a:br>
                        <a:rPr lang="en-US" sz="400" u="none" strike="noStrike" dirty="0">
                          <a:effectLst/>
                        </a:rPr>
                      </a:br>
                      <a:r>
                        <a:rPr lang="en-US" sz="400" u="none" strike="noStrike" dirty="0">
                          <a:effectLst/>
                        </a:rPr>
                        <a:t>This field may be updated for each quarterly submission.</a:t>
                      </a:r>
                      <a:br>
                        <a:rPr lang="en-US" sz="400" u="none" strike="noStrike" dirty="0">
                          <a:effectLst/>
                        </a:rPr>
                      </a:br>
                      <a:r>
                        <a:rPr lang="en-US" sz="400" u="none" strike="noStrike" dirty="0">
                          <a:effectLst/>
                        </a:rPr>
                        <a:t>Leave blank if this data element does not apply to the participant or if the individual is not a TAA participant.</a:t>
                      </a:r>
                      <a:br>
                        <a:rPr lang="en-US" sz="400" u="none" strike="noStrike" dirty="0">
                          <a:effectLst/>
                        </a:rPr>
                      </a:br>
                      <a:endParaRPr lang="en-US" sz="400" b="0" i="0" u="none" strike="noStrike" dirty="0">
                        <a:solidFill>
                          <a:srgbClr val="000000"/>
                        </a:solidFill>
                        <a:effectLst/>
                        <a:latin typeface="Calibri" panose="020F0502020204030204" pitchFamily="34" charset="0"/>
                      </a:endParaRPr>
                    </a:p>
                  </a:txBody>
                  <a:tcPr marL="4310" marR="4310" marT="4310" marB="0"/>
                </a:tc>
                <a:extLst>
                  <a:ext uri="{0D108BD9-81ED-4DB2-BD59-A6C34878D82A}">
                    <a16:rowId xmlns:a16="http://schemas.microsoft.com/office/drawing/2014/main" val="3100520313"/>
                  </a:ext>
                </a:extLst>
              </a:tr>
              <a:tr h="461201">
                <a:tc>
                  <a:txBody>
                    <a:bodyPr/>
                    <a:lstStyle/>
                    <a:p>
                      <a:pPr algn="ctr" fontAlgn="t"/>
                      <a:r>
                        <a:rPr lang="en-US" sz="1200" u="none" strike="noStrike" dirty="0">
                          <a:effectLst/>
                        </a:rPr>
                        <a:t>1509</a:t>
                      </a:r>
                      <a:endParaRPr lang="en-US" sz="1200" b="0" i="0" u="none" strike="noStrike" dirty="0">
                        <a:solidFill>
                          <a:srgbClr val="000000"/>
                        </a:solidFill>
                        <a:effectLst/>
                        <a:latin typeface="Calibri" panose="020F0502020204030204" pitchFamily="34" charset="0"/>
                      </a:endParaRPr>
                    </a:p>
                  </a:txBody>
                  <a:tcPr marL="4310" marR="4310" marT="4310" marB="0"/>
                </a:tc>
                <a:tc>
                  <a:txBody>
                    <a:bodyPr/>
                    <a:lstStyle/>
                    <a:p>
                      <a:pPr algn="ctr" fontAlgn="t"/>
                      <a:r>
                        <a:rPr lang="en-US" sz="1200" u="none" strike="noStrike" dirty="0">
                          <a:effectLst/>
                        </a:rPr>
                        <a:t>Relocation Allowance Current Quarter Costs</a:t>
                      </a:r>
                      <a:br>
                        <a:rPr lang="en-US" sz="1200" u="none" strike="noStrike" dirty="0">
                          <a:effectLst/>
                        </a:rPr>
                      </a:br>
                      <a:r>
                        <a:rPr lang="en-US" sz="1200" u="none" strike="noStrike" dirty="0">
                          <a:effectLst/>
                        </a:rPr>
                        <a:t>(TAA)</a:t>
                      </a:r>
                      <a:endParaRPr lang="en-US" sz="1200" b="0" i="0" u="none" strike="noStrike" dirty="0">
                        <a:solidFill>
                          <a:srgbClr val="000000"/>
                        </a:solidFill>
                        <a:effectLst/>
                        <a:latin typeface="Calibri" panose="020F0502020204030204" pitchFamily="34" charset="0"/>
                      </a:endParaRPr>
                    </a:p>
                  </a:txBody>
                  <a:tcPr marL="4310" marR="4310" marT="4310" marB="0"/>
                </a:tc>
                <a:tc>
                  <a:txBody>
                    <a:bodyPr/>
                    <a:lstStyle/>
                    <a:p>
                      <a:pPr algn="l" fontAlgn="t"/>
                      <a:r>
                        <a:rPr lang="en-US" sz="400" u="none" strike="noStrike">
                          <a:effectLst/>
                        </a:rPr>
                        <a:t>Record the dollar amount of relocation costs expenditures </a:t>
                      </a:r>
                      <a:r>
                        <a:rPr lang="en-US" sz="400" u="none" strike="sngStrike">
                          <a:effectLst/>
                        </a:rPr>
                        <a:t>paid</a:t>
                      </a:r>
                      <a:r>
                        <a:rPr lang="en-US" sz="400" u="none" strike="noStrike">
                          <a:effectLst/>
                        </a:rPr>
                        <a:t> accrued in the current quarter to relocate the participant including any lump sum payments in the quarter.</a:t>
                      </a:r>
                      <a:br>
                        <a:rPr lang="en-US" sz="400" u="none" strike="noStrike">
                          <a:effectLst/>
                        </a:rPr>
                      </a:br>
                      <a:r>
                        <a:rPr lang="en-US" sz="400" u="none" strike="noStrike">
                          <a:effectLst/>
                        </a:rPr>
                        <a:t>Leave blank if this data element does not apply to the participant or if the individual is not a TAA participant.</a:t>
                      </a:r>
                      <a:br>
                        <a:rPr lang="en-US" sz="400" u="none" strike="noStrike">
                          <a:effectLst/>
                        </a:rPr>
                      </a:br>
                      <a:br>
                        <a:rPr lang="en-US" sz="400" u="none" strike="noStrike">
                          <a:effectLst/>
                        </a:rPr>
                      </a:br>
                      <a:endParaRPr lang="en-US" sz="400" b="0" i="0" u="none" strike="noStrike">
                        <a:solidFill>
                          <a:srgbClr val="000000"/>
                        </a:solidFill>
                        <a:effectLst/>
                        <a:latin typeface="Calibri" panose="020F0502020204030204" pitchFamily="34" charset="0"/>
                      </a:endParaRPr>
                    </a:p>
                  </a:txBody>
                  <a:tcPr marL="4310" marR="4310" marT="4310" marB="0"/>
                </a:tc>
                <a:extLst>
                  <a:ext uri="{0D108BD9-81ED-4DB2-BD59-A6C34878D82A}">
                    <a16:rowId xmlns:a16="http://schemas.microsoft.com/office/drawing/2014/main" val="2746335387"/>
                  </a:ext>
                </a:extLst>
              </a:tr>
              <a:tr h="478442">
                <a:tc>
                  <a:txBody>
                    <a:bodyPr/>
                    <a:lstStyle/>
                    <a:p>
                      <a:pPr algn="ctr" fontAlgn="t"/>
                      <a:r>
                        <a:rPr lang="en-US" sz="1200" u="none" strike="noStrike" dirty="0">
                          <a:effectLst/>
                        </a:rPr>
                        <a:t>1510</a:t>
                      </a:r>
                      <a:endParaRPr lang="en-US" sz="1200" b="0" i="0" u="none" strike="noStrike" dirty="0">
                        <a:solidFill>
                          <a:srgbClr val="000000"/>
                        </a:solidFill>
                        <a:effectLst/>
                        <a:latin typeface="Calibri" panose="020F0502020204030204" pitchFamily="34" charset="0"/>
                      </a:endParaRPr>
                    </a:p>
                  </a:txBody>
                  <a:tcPr marL="4310" marR="4310" marT="4310" marB="0"/>
                </a:tc>
                <a:tc>
                  <a:txBody>
                    <a:bodyPr/>
                    <a:lstStyle/>
                    <a:p>
                      <a:pPr algn="ctr" fontAlgn="t"/>
                      <a:r>
                        <a:rPr lang="en-US" sz="1200" u="none" strike="noStrike" dirty="0">
                          <a:effectLst/>
                        </a:rPr>
                        <a:t>Relocation Allowance -Total Cost </a:t>
                      </a:r>
                      <a:br>
                        <a:rPr lang="en-US" sz="1200" u="none" strike="noStrike" dirty="0">
                          <a:effectLst/>
                        </a:rPr>
                      </a:br>
                      <a:r>
                        <a:rPr lang="en-US" sz="1200" u="none" strike="noStrike" dirty="0">
                          <a:effectLst/>
                        </a:rPr>
                        <a:t>(TAA)</a:t>
                      </a:r>
                      <a:endParaRPr lang="en-US" sz="1200" b="0" i="0" u="none" strike="noStrike" dirty="0">
                        <a:solidFill>
                          <a:srgbClr val="000000"/>
                        </a:solidFill>
                        <a:effectLst/>
                        <a:latin typeface="Calibri" panose="020F0502020204030204" pitchFamily="34" charset="0"/>
                      </a:endParaRPr>
                    </a:p>
                  </a:txBody>
                  <a:tcPr marL="4310" marR="4310" marT="4310" marB="0"/>
                </a:tc>
                <a:tc>
                  <a:txBody>
                    <a:bodyPr/>
                    <a:lstStyle/>
                    <a:p>
                      <a:pPr algn="l" fontAlgn="t"/>
                      <a:r>
                        <a:rPr lang="en-US" sz="400" u="none" strike="noStrike">
                          <a:effectLst/>
                        </a:rPr>
                        <a:t>Record the total dollar amount of relocation costs </a:t>
                      </a:r>
                      <a:r>
                        <a:rPr lang="en-US" sz="400" u="none" strike="sngStrike">
                          <a:effectLst/>
                        </a:rPr>
                        <a:t>paid</a:t>
                      </a:r>
                      <a:r>
                        <a:rPr lang="en-US" sz="400" u="none" strike="noStrike">
                          <a:effectLst/>
                        </a:rPr>
                        <a:t> expenditures accrued to relocate the participant</a:t>
                      </a:r>
                      <a:br>
                        <a:rPr lang="en-US" sz="400" u="none" strike="noStrike">
                          <a:effectLst/>
                        </a:rPr>
                      </a:br>
                      <a:r>
                        <a:rPr lang="en-US" sz="400" u="none" strike="noStrike">
                          <a:effectLst/>
                        </a:rPr>
                        <a:t>including the lump sum payment.</a:t>
                      </a:r>
                      <a:br>
                        <a:rPr lang="en-US" sz="400" u="none" strike="noStrike">
                          <a:effectLst/>
                        </a:rPr>
                      </a:br>
                      <a:r>
                        <a:rPr lang="en-US" sz="400" u="none" strike="noStrike">
                          <a:effectLst/>
                        </a:rPr>
                        <a:t>Leave blank if this data element does not apply to the participant or if the individual is not a TAA participant.</a:t>
                      </a:r>
                      <a:br>
                        <a:rPr lang="en-US" sz="400" u="none" strike="noStrike">
                          <a:effectLst/>
                        </a:rPr>
                      </a:br>
                      <a:endParaRPr lang="en-US" sz="400" b="0" i="0" u="none" strike="noStrike">
                        <a:solidFill>
                          <a:srgbClr val="000000"/>
                        </a:solidFill>
                        <a:effectLst/>
                        <a:latin typeface="Calibri" panose="020F0502020204030204" pitchFamily="34" charset="0"/>
                      </a:endParaRPr>
                    </a:p>
                  </a:txBody>
                  <a:tcPr marL="4310" marR="4310" marT="4310" marB="0"/>
                </a:tc>
                <a:extLst>
                  <a:ext uri="{0D108BD9-81ED-4DB2-BD59-A6C34878D82A}">
                    <a16:rowId xmlns:a16="http://schemas.microsoft.com/office/drawing/2014/main" val="3428792939"/>
                  </a:ext>
                </a:extLst>
              </a:tr>
              <a:tr h="314651">
                <a:tc>
                  <a:txBody>
                    <a:bodyPr/>
                    <a:lstStyle/>
                    <a:p>
                      <a:pPr algn="ctr" fontAlgn="t"/>
                      <a:r>
                        <a:rPr lang="en-US" sz="1200" u="none" strike="noStrike">
                          <a:effectLst/>
                        </a:rPr>
                        <a:t>1514</a:t>
                      </a:r>
                      <a:endParaRPr lang="en-US" sz="1200" b="0" i="0" u="none" strike="noStrike">
                        <a:solidFill>
                          <a:srgbClr val="000000"/>
                        </a:solidFill>
                        <a:effectLst/>
                        <a:latin typeface="Calibri" panose="020F0502020204030204" pitchFamily="34" charset="0"/>
                      </a:endParaRPr>
                    </a:p>
                  </a:txBody>
                  <a:tcPr marL="4310" marR="4310" marT="4310" marB="0"/>
                </a:tc>
                <a:tc>
                  <a:txBody>
                    <a:bodyPr/>
                    <a:lstStyle/>
                    <a:p>
                      <a:pPr algn="ctr" fontAlgn="t"/>
                      <a:r>
                        <a:rPr lang="en-US" sz="1200" u="none" strike="noStrike">
                          <a:effectLst/>
                        </a:rPr>
                        <a:t>Amount Paid Current Quarter-TRA Basic </a:t>
                      </a:r>
                      <a:endParaRPr lang="en-US" sz="1200" b="0" i="0" u="none" strike="noStrike">
                        <a:solidFill>
                          <a:srgbClr val="000000"/>
                        </a:solidFill>
                        <a:effectLst/>
                        <a:latin typeface="Calibri" panose="020F0502020204030204" pitchFamily="34" charset="0"/>
                      </a:endParaRPr>
                    </a:p>
                  </a:txBody>
                  <a:tcPr marL="4310" marR="4310" marT="4310" marB="0"/>
                </a:tc>
                <a:tc>
                  <a:txBody>
                    <a:bodyPr/>
                    <a:lstStyle/>
                    <a:p>
                      <a:pPr algn="l" fontAlgn="t"/>
                      <a:r>
                        <a:rPr lang="en-US" sz="400" u="none" strike="noStrike">
                          <a:effectLst/>
                        </a:rPr>
                        <a:t>Record the dollar amount of Basic TRA </a:t>
                      </a:r>
                      <a:r>
                        <a:rPr lang="en-US" sz="400" u="none" strike="sngStrike">
                          <a:effectLst/>
                        </a:rPr>
                        <a:t>paid</a:t>
                      </a:r>
                      <a:r>
                        <a:rPr lang="en-US" sz="400" u="none" strike="noStrike">
                          <a:effectLst/>
                        </a:rPr>
                        <a:t> expenditures accrued in the current report quarter.</a:t>
                      </a:r>
                      <a:br>
                        <a:rPr lang="en-US" sz="400" u="none" strike="noStrike">
                          <a:effectLst/>
                        </a:rPr>
                      </a:br>
                      <a:r>
                        <a:rPr lang="en-US" sz="400" u="none" strike="noStrike">
                          <a:effectLst/>
                        </a:rPr>
                        <a:t>Record 0 if this data element does not apply to the participant.</a:t>
                      </a:r>
                      <a:br>
                        <a:rPr lang="en-US" sz="400" u="none" strike="noStrike">
                          <a:effectLst/>
                        </a:rPr>
                      </a:br>
                      <a:r>
                        <a:rPr lang="en-US" sz="400" u="none" strike="noStrike">
                          <a:effectLst/>
                        </a:rPr>
                        <a:t>Leave blank if the individual is not a TAA participant.</a:t>
                      </a:r>
                      <a:br>
                        <a:rPr lang="en-US" sz="400" u="none" strike="noStrike">
                          <a:effectLst/>
                        </a:rPr>
                      </a:br>
                      <a:endParaRPr lang="en-US" sz="400" b="0" i="0" u="none" strike="noStrike">
                        <a:solidFill>
                          <a:srgbClr val="000000"/>
                        </a:solidFill>
                        <a:effectLst/>
                        <a:latin typeface="Calibri" panose="020F0502020204030204" pitchFamily="34" charset="0"/>
                      </a:endParaRPr>
                    </a:p>
                  </a:txBody>
                  <a:tcPr marL="4310" marR="4310" marT="4310" marB="0"/>
                </a:tc>
                <a:extLst>
                  <a:ext uri="{0D108BD9-81ED-4DB2-BD59-A6C34878D82A}">
                    <a16:rowId xmlns:a16="http://schemas.microsoft.com/office/drawing/2014/main" val="4168403788"/>
                  </a:ext>
                </a:extLst>
              </a:tr>
              <a:tr h="314651">
                <a:tc>
                  <a:txBody>
                    <a:bodyPr/>
                    <a:lstStyle/>
                    <a:p>
                      <a:pPr algn="ctr" fontAlgn="t"/>
                      <a:r>
                        <a:rPr lang="en-US" sz="1200" u="none" strike="noStrike">
                          <a:effectLst/>
                        </a:rPr>
                        <a:t>1515</a:t>
                      </a:r>
                      <a:endParaRPr lang="en-US" sz="1200" b="0" i="0" u="none" strike="noStrike">
                        <a:solidFill>
                          <a:srgbClr val="000000"/>
                        </a:solidFill>
                        <a:effectLst/>
                        <a:latin typeface="Calibri" panose="020F0502020204030204" pitchFamily="34" charset="0"/>
                      </a:endParaRPr>
                    </a:p>
                  </a:txBody>
                  <a:tcPr marL="4310" marR="4310" marT="4310" marB="0"/>
                </a:tc>
                <a:tc>
                  <a:txBody>
                    <a:bodyPr/>
                    <a:lstStyle/>
                    <a:p>
                      <a:pPr algn="ctr" fontAlgn="t"/>
                      <a:r>
                        <a:rPr lang="en-US" sz="1200" u="none" strike="noStrike" dirty="0">
                          <a:effectLst/>
                        </a:rPr>
                        <a:t>Total Amount Paid - Basic TRA </a:t>
                      </a:r>
                      <a:endParaRPr lang="en-US" sz="1200" b="0" i="0" u="none" strike="noStrike" dirty="0">
                        <a:solidFill>
                          <a:srgbClr val="000000"/>
                        </a:solidFill>
                        <a:effectLst/>
                        <a:latin typeface="Calibri" panose="020F0502020204030204" pitchFamily="34" charset="0"/>
                      </a:endParaRPr>
                    </a:p>
                  </a:txBody>
                  <a:tcPr marL="4310" marR="4310" marT="4310" marB="0"/>
                </a:tc>
                <a:tc>
                  <a:txBody>
                    <a:bodyPr/>
                    <a:lstStyle/>
                    <a:p>
                      <a:pPr algn="l" fontAlgn="t"/>
                      <a:r>
                        <a:rPr lang="en-US" sz="400" u="none" strike="noStrike">
                          <a:effectLst/>
                        </a:rPr>
                        <a:t>Record the total dollar amount of Basic TRA </a:t>
                      </a:r>
                      <a:r>
                        <a:rPr lang="en-US" sz="400" u="none" strike="sngStrike">
                          <a:effectLst/>
                        </a:rPr>
                        <a:t>paid</a:t>
                      </a:r>
                      <a:r>
                        <a:rPr lang="en-US" sz="400" u="none" strike="noStrike">
                          <a:effectLst/>
                        </a:rPr>
                        <a:t> expenditures accrued to the individual.</a:t>
                      </a:r>
                      <a:br>
                        <a:rPr lang="en-US" sz="400" u="none" strike="noStrike">
                          <a:effectLst/>
                        </a:rPr>
                      </a:br>
                      <a:r>
                        <a:rPr lang="en-US" sz="400" u="none" strike="noStrike">
                          <a:effectLst/>
                        </a:rPr>
                        <a:t>Record 0 if this data element does not apply to the participant.</a:t>
                      </a:r>
                      <a:br>
                        <a:rPr lang="en-US" sz="400" u="none" strike="noStrike">
                          <a:effectLst/>
                        </a:rPr>
                      </a:br>
                      <a:r>
                        <a:rPr lang="en-US" sz="400" u="none" strike="noStrike">
                          <a:effectLst/>
                        </a:rPr>
                        <a:t>Leave blank if the individual is not a TAA participant.</a:t>
                      </a:r>
                      <a:br>
                        <a:rPr lang="en-US" sz="400" u="none" strike="noStrike">
                          <a:effectLst/>
                        </a:rPr>
                      </a:br>
                      <a:endParaRPr lang="en-US" sz="400" b="0" i="0" u="none" strike="noStrike">
                        <a:solidFill>
                          <a:srgbClr val="000000"/>
                        </a:solidFill>
                        <a:effectLst/>
                        <a:latin typeface="Calibri" panose="020F0502020204030204" pitchFamily="34" charset="0"/>
                      </a:endParaRPr>
                    </a:p>
                  </a:txBody>
                  <a:tcPr marL="4310" marR="4310" marT="4310" marB="0"/>
                </a:tc>
                <a:extLst>
                  <a:ext uri="{0D108BD9-81ED-4DB2-BD59-A6C34878D82A}">
                    <a16:rowId xmlns:a16="http://schemas.microsoft.com/office/drawing/2014/main" val="3203523840"/>
                  </a:ext>
                </a:extLst>
              </a:tr>
              <a:tr h="327582">
                <a:tc>
                  <a:txBody>
                    <a:bodyPr/>
                    <a:lstStyle/>
                    <a:p>
                      <a:pPr algn="ctr" fontAlgn="t"/>
                      <a:r>
                        <a:rPr lang="en-US" sz="1200" u="none" strike="noStrike">
                          <a:effectLst/>
                        </a:rPr>
                        <a:t>1519</a:t>
                      </a:r>
                      <a:endParaRPr lang="en-US" sz="1200" b="0" i="0" u="none" strike="noStrike">
                        <a:solidFill>
                          <a:srgbClr val="000000"/>
                        </a:solidFill>
                        <a:effectLst/>
                        <a:latin typeface="Calibri" panose="020F0502020204030204" pitchFamily="34" charset="0"/>
                      </a:endParaRPr>
                    </a:p>
                  </a:txBody>
                  <a:tcPr marL="4310" marR="4310" marT="4310" marB="0"/>
                </a:tc>
                <a:tc>
                  <a:txBody>
                    <a:bodyPr/>
                    <a:lstStyle/>
                    <a:p>
                      <a:pPr algn="ctr" fontAlgn="t"/>
                      <a:r>
                        <a:rPr lang="en-US" sz="1200" u="none" strike="noStrike" dirty="0">
                          <a:effectLst/>
                        </a:rPr>
                        <a:t>Amount Paid This Quarter - Additional TRA </a:t>
                      </a:r>
                      <a:endParaRPr lang="en-US" sz="1200" b="0" i="0" u="none" strike="noStrike" dirty="0">
                        <a:solidFill>
                          <a:srgbClr val="000000"/>
                        </a:solidFill>
                        <a:effectLst/>
                        <a:latin typeface="Calibri" panose="020F0502020204030204" pitchFamily="34" charset="0"/>
                      </a:endParaRPr>
                    </a:p>
                  </a:txBody>
                  <a:tcPr marL="4310" marR="4310" marT="4310" marB="0"/>
                </a:tc>
                <a:tc>
                  <a:txBody>
                    <a:bodyPr/>
                    <a:lstStyle/>
                    <a:p>
                      <a:pPr algn="l" fontAlgn="t"/>
                      <a:r>
                        <a:rPr lang="en-US" sz="400" u="none" strike="noStrike">
                          <a:effectLst/>
                        </a:rPr>
                        <a:t>Record the dollar amount of Additional TRA </a:t>
                      </a:r>
                      <a:r>
                        <a:rPr lang="en-US" sz="400" u="none" strike="sngStrike">
                          <a:effectLst/>
                        </a:rPr>
                        <a:t>paid</a:t>
                      </a:r>
                      <a:r>
                        <a:rPr lang="en-US" sz="400" u="none" strike="noStrike">
                          <a:effectLst/>
                        </a:rPr>
                        <a:t> expenditures accrued in the current report quarter.</a:t>
                      </a:r>
                      <a:br>
                        <a:rPr lang="en-US" sz="400" u="none" strike="noStrike">
                          <a:effectLst/>
                        </a:rPr>
                      </a:br>
                      <a:r>
                        <a:rPr lang="en-US" sz="400" u="none" strike="noStrike">
                          <a:effectLst/>
                        </a:rPr>
                        <a:t>Record 0 if this data element does not apply to the participant.</a:t>
                      </a:r>
                      <a:br>
                        <a:rPr lang="en-US" sz="400" u="none" strike="noStrike">
                          <a:effectLst/>
                        </a:rPr>
                      </a:br>
                      <a:r>
                        <a:rPr lang="en-US" sz="400" u="none" strike="noStrike">
                          <a:effectLst/>
                        </a:rPr>
                        <a:t>Leave blank if the individual is not a TAA participant.</a:t>
                      </a:r>
                      <a:br>
                        <a:rPr lang="en-US" sz="400" u="none" strike="noStrike">
                          <a:effectLst/>
                        </a:rPr>
                      </a:br>
                      <a:endParaRPr lang="en-US" sz="400" b="0" i="0" u="none" strike="noStrike">
                        <a:solidFill>
                          <a:srgbClr val="000000"/>
                        </a:solidFill>
                        <a:effectLst/>
                        <a:latin typeface="Calibri" panose="020F0502020204030204" pitchFamily="34" charset="0"/>
                      </a:endParaRPr>
                    </a:p>
                  </a:txBody>
                  <a:tcPr marL="4310" marR="4310" marT="4310" marB="0"/>
                </a:tc>
                <a:extLst>
                  <a:ext uri="{0D108BD9-81ED-4DB2-BD59-A6C34878D82A}">
                    <a16:rowId xmlns:a16="http://schemas.microsoft.com/office/drawing/2014/main" val="225576751"/>
                  </a:ext>
                </a:extLst>
              </a:tr>
              <a:tr h="314651">
                <a:tc>
                  <a:txBody>
                    <a:bodyPr/>
                    <a:lstStyle/>
                    <a:p>
                      <a:pPr algn="ctr" fontAlgn="t"/>
                      <a:r>
                        <a:rPr lang="en-US" sz="1200" u="none" strike="noStrike">
                          <a:effectLst/>
                        </a:rPr>
                        <a:t>1520</a:t>
                      </a:r>
                      <a:endParaRPr lang="en-US" sz="1200" b="0" i="0" u="none" strike="noStrike">
                        <a:solidFill>
                          <a:srgbClr val="000000"/>
                        </a:solidFill>
                        <a:effectLst/>
                        <a:latin typeface="Calibri" panose="020F0502020204030204" pitchFamily="34" charset="0"/>
                      </a:endParaRPr>
                    </a:p>
                  </a:txBody>
                  <a:tcPr marL="4310" marR="4310" marT="4310" marB="0"/>
                </a:tc>
                <a:tc>
                  <a:txBody>
                    <a:bodyPr/>
                    <a:lstStyle/>
                    <a:p>
                      <a:pPr algn="ctr" fontAlgn="t"/>
                      <a:r>
                        <a:rPr lang="en-US" sz="1200" u="none" strike="noStrike" dirty="0">
                          <a:effectLst/>
                        </a:rPr>
                        <a:t>Total Amount Paid - Additional TRA </a:t>
                      </a:r>
                      <a:endParaRPr lang="en-US" sz="1200" b="0" i="0" u="none" strike="noStrike" dirty="0">
                        <a:solidFill>
                          <a:srgbClr val="000000"/>
                        </a:solidFill>
                        <a:effectLst/>
                        <a:latin typeface="Calibri" panose="020F0502020204030204" pitchFamily="34" charset="0"/>
                      </a:endParaRPr>
                    </a:p>
                  </a:txBody>
                  <a:tcPr marL="4310" marR="4310" marT="4310" marB="0"/>
                </a:tc>
                <a:tc>
                  <a:txBody>
                    <a:bodyPr/>
                    <a:lstStyle/>
                    <a:p>
                      <a:pPr algn="l" fontAlgn="t"/>
                      <a:r>
                        <a:rPr lang="en-US" sz="400" u="none" strike="noStrike">
                          <a:effectLst/>
                        </a:rPr>
                        <a:t>Record the total dollar amount of Additional TRA </a:t>
                      </a:r>
                      <a:r>
                        <a:rPr lang="en-US" sz="400" u="none" strike="sngStrike">
                          <a:effectLst/>
                        </a:rPr>
                        <a:t>paid</a:t>
                      </a:r>
                      <a:r>
                        <a:rPr lang="en-US" sz="400" u="none" strike="noStrike">
                          <a:effectLst/>
                        </a:rPr>
                        <a:t> expenditures accrued to the individual.</a:t>
                      </a:r>
                      <a:br>
                        <a:rPr lang="en-US" sz="400" u="none" strike="noStrike">
                          <a:effectLst/>
                        </a:rPr>
                      </a:br>
                      <a:r>
                        <a:rPr lang="en-US" sz="400" u="none" strike="noStrike">
                          <a:effectLst/>
                        </a:rPr>
                        <a:t>Record 0 if this data element does not apply to the participant.</a:t>
                      </a:r>
                      <a:br>
                        <a:rPr lang="en-US" sz="400" u="none" strike="noStrike">
                          <a:effectLst/>
                        </a:rPr>
                      </a:br>
                      <a:r>
                        <a:rPr lang="en-US" sz="400" u="none" strike="noStrike">
                          <a:effectLst/>
                        </a:rPr>
                        <a:t>Leave blank if the individual is not a TAA participant.</a:t>
                      </a:r>
                      <a:br>
                        <a:rPr lang="en-US" sz="400" u="none" strike="noStrike">
                          <a:effectLst/>
                        </a:rPr>
                      </a:br>
                      <a:endParaRPr lang="en-US" sz="400" b="0" i="0" u="none" strike="noStrike">
                        <a:solidFill>
                          <a:srgbClr val="000000"/>
                        </a:solidFill>
                        <a:effectLst/>
                        <a:latin typeface="Calibri" panose="020F0502020204030204" pitchFamily="34" charset="0"/>
                      </a:endParaRPr>
                    </a:p>
                  </a:txBody>
                  <a:tcPr marL="4310" marR="4310" marT="4310" marB="0"/>
                </a:tc>
                <a:extLst>
                  <a:ext uri="{0D108BD9-81ED-4DB2-BD59-A6C34878D82A}">
                    <a16:rowId xmlns:a16="http://schemas.microsoft.com/office/drawing/2014/main" val="4163435328"/>
                  </a:ext>
                </a:extLst>
              </a:tr>
              <a:tr h="413787">
                <a:tc>
                  <a:txBody>
                    <a:bodyPr/>
                    <a:lstStyle/>
                    <a:p>
                      <a:pPr algn="ctr" fontAlgn="t"/>
                      <a:r>
                        <a:rPr lang="en-US" sz="1200" u="none" strike="noStrike">
                          <a:effectLst/>
                        </a:rPr>
                        <a:t>1524</a:t>
                      </a:r>
                      <a:endParaRPr lang="en-US" sz="1200" b="0" i="0" u="none" strike="noStrike">
                        <a:solidFill>
                          <a:srgbClr val="000000"/>
                        </a:solidFill>
                        <a:effectLst/>
                        <a:latin typeface="Calibri" panose="020F0502020204030204" pitchFamily="34" charset="0"/>
                      </a:endParaRPr>
                    </a:p>
                  </a:txBody>
                  <a:tcPr marL="4310" marR="4310" marT="4310" marB="0"/>
                </a:tc>
                <a:tc>
                  <a:txBody>
                    <a:bodyPr/>
                    <a:lstStyle/>
                    <a:p>
                      <a:pPr algn="ctr" fontAlgn="t"/>
                      <a:r>
                        <a:rPr lang="en-US" sz="1200" u="none" strike="noStrike">
                          <a:effectLst/>
                        </a:rPr>
                        <a:t>Amount Paid This Quarter - Remedial/Prerequisite TRA </a:t>
                      </a:r>
                      <a:endParaRPr lang="en-US" sz="1200" b="0" i="0" u="none" strike="noStrike">
                        <a:solidFill>
                          <a:srgbClr val="000000"/>
                        </a:solidFill>
                        <a:effectLst/>
                        <a:latin typeface="Calibri" panose="020F0502020204030204" pitchFamily="34" charset="0"/>
                      </a:endParaRPr>
                    </a:p>
                  </a:txBody>
                  <a:tcPr marL="4310" marR="4310" marT="4310" marB="0"/>
                </a:tc>
                <a:tc>
                  <a:txBody>
                    <a:bodyPr/>
                    <a:lstStyle/>
                    <a:p>
                      <a:pPr algn="l" fontAlgn="t"/>
                      <a:r>
                        <a:rPr lang="en-US" sz="400" u="none" strike="noStrike">
                          <a:effectLst/>
                        </a:rPr>
                        <a:t>Record the dollar amount of Remedial/Prerequisite TRA </a:t>
                      </a:r>
                      <a:r>
                        <a:rPr lang="en-US" sz="400" u="none" strike="sngStrike">
                          <a:effectLst/>
                        </a:rPr>
                        <a:t>paid</a:t>
                      </a:r>
                      <a:r>
                        <a:rPr lang="en-US" sz="400" u="none" strike="noStrike">
                          <a:effectLst/>
                        </a:rPr>
                        <a:t> expenditures accrued in the current report</a:t>
                      </a:r>
                      <a:br>
                        <a:rPr lang="en-US" sz="400" u="none" strike="noStrike">
                          <a:effectLst/>
                        </a:rPr>
                      </a:br>
                      <a:r>
                        <a:rPr lang="en-US" sz="400" u="none" strike="noStrike">
                          <a:effectLst/>
                        </a:rPr>
                        <a:t>quarter.</a:t>
                      </a:r>
                      <a:br>
                        <a:rPr lang="en-US" sz="400" u="none" strike="noStrike">
                          <a:effectLst/>
                        </a:rPr>
                      </a:br>
                      <a:r>
                        <a:rPr lang="en-US" sz="400" u="none" strike="noStrike">
                          <a:effectLst/>
                        </a:rPr>
                        <a:t>“0” if this data element does not apply to the participant</a:t>
                      </a:r>
                      <a:br>
                        <a:rPr lang="en-US" sz="400" u="none" strike="noStrike">
                          <a:effectLst/>
                        </a:rPr>
                      </a:br>
                      <a:r>
                        <a:rPr lang="en-US" sz="400" u="none" strike="noStrike">
                          <a:effectLst/>
                        </a:rPr>
                        <a:t>Leave blank if the individual is not a TAA participant.</a:t>
                      </a:r>
                      <a:br>
                        <a:rPr lang="en-US" sz="400" u="none" strike="noStrike">
                          <a:effectLst/>
                        </a:rPr>
                      </a:br>
                      <a:endParaRPr lang="en-US" sz="400" b="0" i="0" u="none" strike="noStrike">
                        <a:solidFill>
                          <a:srgbClr val="000000"/>
                        </a:solidFill>
                        <a:effectLst/>
                        <a:latin typeface="Calibri" panose="020F0502020204030204" pitchFamily="34" charset="0"/>
                      </a:endParaRPr>
                    </a:p>
                  </a:txBody>
                  <a:tcPr marL="4310" marR="4310" marT="4310" marB="0"/>
                </a:tc>
                <a:extLst>
                  <a:ext uri="{0D108BD9-81ED-4DB2-BD59-A6C34878D82A}">
                    <a16:rowId xmlns:a16="http://schemas.microsoft.com/office/drawing/2014/main" val="3938455773"/>
                  </a:ext>
                </a:extLst>
              </a:tr>
              <a:tr h="344823">
                <a:tc>
                  <a:txBody>
                    <a:bodyPr/>
                    <a:lstStyle/>
                    <a:p>
                      <a:pPr algn="ctr" fontAlgn="t"/>
                      <a:r>
                        <a:rPr lang="en-US" sz="1200" u="none" strike="noStrike">
                          <a:effectLst/>
                        </a:rPr>
                        <a:t>1525</a:t>
                      </a:r>
                      <a:endParaRPr lang="en-US" sz="1200" b="0" i="0" u="none" strike="noStrike">
                        <a:solidFill>
                          <a:srgbClr val="000000"/>
                        </a:solidFill>
                        <a:effectLst/>
                        <a:latin typeface="Calibri" panose="020F0502020204030204" pitchFamily="34" charset="0"/>
                      </a:endParaRPr>
                    </a:p>
                  </a:txBody>
                  <a:tcPr marL="4310" marR="4310" marT="4310" marB="0"/>
                </a:tc>
                <a:tc>
                  <a:txBody>
                    <a:bodyPr/>
                    <a:lstStyle/>
                    <a:p>
                      <a:pPr algn="ctr" fontAlgn="t"/>
                      <a:r>
                        <a:rPr lang="en-US" sz="1200" u="none" strike="noStrike" dirty="0">
                          <a:effectLst/>
                        </a:rPr>
                        <a:t>Total Amount Paid - Remedial/Prerequisite TRA </a:t>
                      </a:r>
                      <a:endParaRPr lang="en-US" sz="1200" b="0" i="0" u="none" strike="noStrike" dirty="0">
                        <a:solidFill>
                          <a:srgbClr val="000000"/>
                        </a:solidFill>
                        <a:effectLst/>
                        <a:latin typeface="Calibri" panose="020F0502020204030204" pitchFamily="34" charset="0"/>
                      </a:endParaRPr>
                    </a:p>
                  </a:txBody>
                  <a:tcPr marL="4310" marR="4310" marT="4310" marB="0"/>
                </a:tc>
                <a:tc>
                  <a:txBody>
                    <a:bodyPr/>
                    <a:lstStyle/>
                    <a:p>
                      <a:pPr algn="l" fontAlgn="t"/>
                      <a:r>
                        <a:rPr lang="en-US" sz="400" u="none" strike="noStrike">
                          <a:effectLst/>
                        </a:rPr>
                        <a:t>Record the total dollar amount of Remedial/Prerequisite TRA </a:t>
                      </a:r>
                      <a:r>
                        <a:rPr lang="en-US" sz="400" u="none" strike="sngStrike">
                          <a:effectLst/>
                        </a:rPr>
                        <a:t>paid</a:t>
                      </a:r>
                      <a:r>
                        <a:rPr lang="en-US" sz="400" u="none" strike="noStrike">
                          <a:effectLst/>
                        </a:rPr>
                        <a:t> expenditures accrued to the individual.</a:t>
                      </a:r>
                      <a:br>
                        <a:rPr lang="en-US" sz="400" u="none" strike="noStrike">
                          <a:effectLst/>
                        </a:rPr>
                      </a:br>
                      <a:r>
                        <a:rPr lang="en-US" sz="400" u="none" strike="noStrike">
                          <a:effectLst/>
                        </a:rPr>
                        <a:t>Record 0 if this data element does not apply to the participant.</a:t>
                      </a:r>
                      <a:br>
                        <a:rPr lang="en-US" sz="400" u="none" strike="noStrike">
                          <a:effectLst/>
                        </a:rPr>
                      </a:br>
                      <a:r>
                        <a:rPr lang="en-US" sz="400" u="none" strike="noStrike">
                          <a:effectLst/>
                        </a:rPr>
                        <a:t>Leave blank if the individual is not a TAA participant.</a:t>
                      </a:r>
                      <a:br>
                        <a:rPr lang="en-US" sz="400" u="none" strike="noStrike">
                          <a:effectLst/>
                        </a:rPr>
                      </a:br>
                      <a:endParaRPr lang="en-US" sz="400" b="0" i="0" u="none" strike="noStrike">
                        <a:solidFill>
                          <a:srgbClr val="000000"/>
                        </a:solidFill>
                        <a:effectLst/>
                        <a:latin typeface="Calibri" panose="020F0502020204030204" pitchFamily="34" charset="0"/>
                      </a:endParaRPr>
                    </a:p>
                  </a:txBody>
                  <a:tcPr marL="4310" marR="4310" marT="4310" marB="0"/>
                </a:tc>
                <a:extLst>
                  <a:ext uri="{0D108BD9-81ED-4DB2-BD59-A6C34878D82A}">
                    <a16:rowId xmlns:a16="http://schemas.microsoft.com/office/drawing/2014/main" val="2312886933"/>
                  </a:ext>
                </a:extLst>
              </a:tr>
              <a:tr h="314651">
                <a:tc>
                  <a:txBody>
                    <a:bodyPr/>
                    <a:lstStyle/>
                    <a:p>
                      <a:pPr algn="ctr" fontAlgn="t"/>
                      <a:r>
                        <a:rPr lang="en-US" sz="1200" u="none" strike="noStrike">
                          <a:effectLst/>
                        </a:rPr>
                        <a:t>1529</a:t>
                      </a:r>
                      <a:endParaRPr lang="en-US" sz="1200" b="0" i="0" u="none" strike="noStrike">
                        <a:solidFill>
                          <a:srgbClr val="000000"/>
                        </a:solidFill>
                        <a:effectLst/>
                        <a:latin typeface="Calibri" panose="020F0502020204030204" pitchFamily="34" charset="0"/>
                      </a:endParaRPr>
                    </a:p>
                  </a:txBody>
                  <a:tcPr marL="4310" marR="4310" marT="4310" marB="0"/>
                </a:tc>
                <a:tc>
                  <a:txBody>
                    <a:bodyPr/>
                    <a:lstStyle/>
                    <a:p>
                      <a:pPr algn="ctr" fontAlgn="t"/>
                      <a:r>
                        <a:rPr lang="en-US" sz="1200" u="none" strike="noStrike" dirty="0">
                          <a:effectLst/>
                        </a:rPr>
                        <a:t>Amount Paid Current Quarter - TRA Completion </a:t>
                      </a:r>
                      <a:endParaRPr lang="en-US" sz="1200" b="0" i="0" u="none" strike="noStrike" dirty="0">
                        <a:solidFill>
                          <a:srgbClr val="000000"/>
                        </a:solidFill>
                        <a:effectLst/>
                        <a:latin typeface="Calibri" panose="020F0502020204030204" pitchFamily="34" charset="0"/>
                      </a:endParaRPr>
                    </a:p>
                  </a:txBody>
                  <a:tcPr marL="4310" marR="4310" marT="4310" marB="0"/>
                </a:tc>
                <a:tc>
                  <a:txBody>
                    <a:bodyPr/>
                    <a:lstStyle/>
                    <a:p>
                      <a:pPr algn="l" fontAlgn="t"/>
                      <a:r>
                        <a:rPr lang="en-US" sz="400" u="none" strike="noStrike">
                          <a:effectLst/>
                        </a:rPr>
                        <a:t>Record the dollar amount of Completion TRA </a:t>
                      </a:r>
                      <a:r>
                        <a:rPr lang="en-US" sz="400" u="none" strike="sngStrike">
                          <a:effectLst/>
                        </a:rPr>
                        <a:t>paid</a:t>
                      </a:r>
                      <a:r>
                        <a:rPr lang="en-US" sz="400" u="none" strike="noStrike">
                          <a:effectLst/>
                        </a:rPr>
                        <a:t> expenditures accrued in the current report quarter.</a:t>
                      </a:r>
                      <a:br>
                        <a:rPr lang="en-US" sz="400" u="none" strike="noStrike">
                          <a:effectLst/>
                        </a:rPr>
                      </a:br>
                      <a:r>
                        <a:rPr lang="en-US" sz="400" u="none" strike="noStrike">
                          <a:effectLst/>
                        </a:rPr>
                        <a:t>Record 0 if this data element does not apply to the participant.</a:t>
                      </a:r>
                      <a:br>
                        <a:rPr lang="en-US" sz="400" u="none" strike="noStrike">
                          <a:effectLst/>
                        </a:rPr>
                      </a:br>
                      <a:r>
                        <a:rPr lang="en-US" sz="400" u="none" strike="noStrike">
                          <a:effectLst/>
                        </a:rPr>
                        <a:t>Leave blank if the individual is not a TAA participant.</a:t>
                      </a:r>
                      <a:br>
                        <a:rPr lang="en-US" sz="400" u="none" strike="noStrike">
                          <a:effectLst/>
                        </a:rPr>
                      </a:br>
                      <a:endParaRPr lang="en-US" sz="400" b="0" i="0" u="none" strike="noStrike">
                        <a:solidFill>
                          <a:srgbClr val="000000"/>
                        </a:solidFill>
                        <a:effectLst/>
                        <a:latin typeface="Calibri" panose="020F0502020204030204" pitchFamily="34" charset="0"/>
                      </a:endParaRPr>
                    </a:p>
                  </a:txBody>
                  <a:tcPr marL="4310" marR="4310" marT="4310" marB="0"/>
                </a:tc>
                <a:extLst>
                  <a:ext uri="{0D108BD9-81ED-4DB2-BD59-A6C34878D82A}">
                    <a16:rowId xmlns:a16="http://schemas.microsoft.com/office/drawing/2014/main" val="1517737352"/>
                  </a:ext>
                </a:extLst>
              </a:tr>
              <a:tr h="331892">
                <a:tc>
                  <a:txBody>
                    <a:bodyPr/>
                    <a:lstStyle/>
                    <a:p>
                      <a:pPr algn="ctr" fontAlgn="t"/>
                      <a:r>
                        <a:rPr lang="en-US" sz="1200" u="none" strike="noStrike">
                          <a:effectLst/>
                        </a:rPr>
                        <a:t>1530</a:t>
                      </a:r>
                      <a:endParaRPr lang="en-US" sz="1200" b="0" i="0" u="none" strike="noStrike">
                        <a:solidFill>
                          <a:srgbClr val="000000"/>
                        </a:solidFill>
                        <a:effectLst/>
                        <a:latin typeface="Calibri" panose="020F0502020204030204" pitchFamily="34" charset="0"/>
                      </a:endParaRPr>
                    </a:p>
                  </a:txBody>
                  <a:tcPr marL="4310" marR="4310" marT="4310" marB="0"/>
                </a:tc>
                <a:tc>
                  <a:txBody>
                    <a:bodyPr/>
                    <a:lstStyle/>
                    <a:p>
                      <a:pPr algn="ctr" fontAlgn="t"/>
                      <a:r>
                        <a:rPr lang="en-US" sz="1200" u="none" strike="noStrike" dirty="0">
                          <a:effectLst/>
                        </a:rPr>
                        <a:t>Total Amount Paid - Completion TRA </a:t>
                      </a:r>
                      <a:endParaRPr lang="en-US" sz="1200" b="0" i="0" u="none" strike="noStrike" dirty="0">
                        <a:solidFill>
                          <a:srgbClr val="000000"/>
                        </a:solidFill>
                        <a:effectLst/>
                        <a:latin typeface="Calibri" panose="020F0502020204030204" pitchFamily="34" charset="0"/>
                      </a:endParaRPr>
                    </a:p>
                  </a:txBody>
                  <a:tcPr marL="4310" marR="4310" marT="4310" marB="0"/>
                </a:tc>
                <a:tc>
                  <a:txBody>
                    <a:bodyPr/>
                    <a:lstStyle/>
                    <a:p>
                      <a:pPr algn="l" fontAlgn="t"/>
                      <a:r>
                        <a:rPr lang="en-US" sz="400" u="none" strike="noStrike">
                          <a:effectLst/>
                        </a:rPr>
                        <a:t>Record the total dollar amount of Completion TRA </a:t>
                      </a:r>
                      <a:r>
                        <a:rPr lang="en-US" sz="400" u="none" strike="sngStrike">
                          <a:effectLst/>
                        </a:rPr>
                        <a:t>paid</a:t>
                      </a:r>
                      <a:r>
                        <a:rPr lang="en-US" sz="400" u="none" strike="noStrike">
                          <a:effectLst/>
                        </a:rPr>
                        <a:t> expenditures accrued to the individual.</a:t>
                      </a:r>
                      <a:br>
                        <a:rPr lang="en-US" sz="400" u="none" strike="noStrike">
                          <a:effectLst/>
                        </a:rPr>
                      </a:br>
                      <a:r>
                        <a:rPr lang="en-US" sz="400" u="none" strike="noStrike">
                          <a:effectLst/>
                        </a:rPr>
                        <a:t>Record 0 if this data element does not apply to the participant.</a:t>
                      </a:r>
                      <a:br>
                        <a:rPr lang="en-US" sz="400" u="none" strike="noStrike">
                          <a:effectLst/>
                        </a:rPr>
                      </a:br>
                      <a:r>
                        <a:rPr lang="en-US" sz="400" u="none" strike="noStrike">
                          <a:effectLst/>
                        </a:rPr>
                        <a:t>Leave blank if the individual is not a TAA participant.</a:t>
                      </a:r>
                      <a:br>
                        <a:rPr lang="en-US" sz="400" u="none" strike="noStrike">
                          <a:effectLst/>
                        </a:rPr>
                      </a:br>
                      <a:endParaRPr lang="en-US" sz="400" b="0" i="0" u="none" strike="noStrike">
                        <a:solidFill>
                          <a:srgbClr val="000000"/>
                        </a:solidFill>
                        <a:effectLst/>
                        <a:latin typeface="Calibri" panose="020F0502020204030204" pitchFamily="34" charset="0"/>
                      </a:endParaRPr>
                    </a:p>
                  </a:txBody>
                  <a:tcPr marL="4310" marR="4310" marT="4310" marB="0"/>
                </a:tc>
                <a:extLst>
                  <a:ext uri="{0D108BD9-81ED-4DB2-BD59-A6C34878D82A}">
                    <a16:rowId xmlns:a16="http://schemas.microsoft.com/office/drawing/2014/main" val="1018730394"/>
                  </a:ext>
                </a:extLst>
              </a:tr>
              <a:tr h="344823">
                <a:tc>
                  <a:txBody>
                    <a:bodyPr/>
                    <a:lstStyle/>
                    <a:p>
                      <a:pPr algn="ctr" fontAlgn="t"/>
                      <a:r>
                        <a:rPr lang="en-US" sz="1200" u="none" strike="noStrike">
                          <a:effectLst/>
                        </a:rPr>
                        <a:t>1536</a:t>
                      </a:r>
                      <a:endParaRPr lang="en-US" sz="1200" b="0" i="0" u="none" strike="noStrike">
                        <a:solidFill>
                          <a:srgbClr val="000000"/>
                        </a:solidFill>
                        <a:effectLst/>
                        <a:latin typeface="Calibri" panose="020F0502020204030204" pitchFamily="34" charset="0"/>
                      </a:endParaRPr>
                    </a:p>
                  </a:txBody>
                  <a:tcPr marL="4310" marR="4310" marT="4310" marB="0"/>
                </a:tc>
                <a:tc>
                  <a:txBody>
                    <a:bodyPr/>
                    <a:lstStyle/>
                    <a:p>
                      <a:pPr algn="ctr" fontAlgn="t"/>
                      <a:r>
                        <a:rPr lang="en-US" sz="1200" u="none" strike="noStrike" dirty="0">
                          <a:effectLst/>
                        </a:rPr>
                        <a:t>Current Quarter A/RTAA Payments </a:t>
                      </a:r>
                      <a:endParaRPr lang="en-US" sz="1200" b="0" i="0" u="none" strike="noStrike" dirty="0">
                        <a:solidFill>
                          <a:srgbClr val="000000"/>
                        </a:solidFill>
                        <a:effectLst/>
                        <a:latin typeface="Calibri" panose="020F0502020204030204" pitchFamily="34" charset="0"/>
                      </a:endParaRPr>
                    </a:p>
                  </a:txBody>
                  <a:tcPr marL="4310" marR="4310" marT="4310" marB="0"/>
                </a:tc>
                <a:tc>
                  <a:txBody>
                    <a:bodyPr/>
                    <a:lstStyle/>
                    <a:p>
                      <a:pPr algn="l" fontAlgn="t"/>
                      <a:r>
                        <a:rPr lang="en-US" sz="400" u="none" strike="noStrike">
                          <a:effectLst/>
                        </a:rPr>
                        <a:t>Record the total dollar amount of A/RTAA </a:t>
                      </a:r>
                      <a:r>
                        <a:rPr lang="en-US" sz="400" u="none" strike="sngStrike">
                          <a:effectLst/>
                        </a:rPr>
                        <a:t>paid</a:t>
                      </a:r>
                      <a:r>
                        <a:rPr lang="en-US" sz="400" u="none" strike="noStrike">
                          <a:effectLst/>
                        </a:rPr>
                        <a:t> expenditures accrued to the participant in the report quarter.</a:t>
                      </a:r>
                      <a:br>
                        <a:rPr lang="en-US" sz="400" u="none" strike="noStrike">
                          <a:effectLst/>
                        </a:rPr>
                      </a:br>
                      <a:r>
                        <a:rPr lang="en-US" sz="400" u="none" strike="noStrike">
                          <a:effectLst/>
                        </a:rPr>
                        <a:t>Leave blank if this data element does not apply to the participant or if the individual is not a TAA participant.</a:t>
                      </a:r>
                      <a:br>
                        <a:rPr lang="en-US" sz="400" u="none" strike="noStrike">
                          <a:effectLst/>
                        </a:rPr>
                      </a:br>
                      <a:endParaRPr lang="en-US" sz="400" b="0" i="0" u="none" strike="noStrike">
                        <a:solidFill>
                          <a:srgbClr val="000000"/>
                        </a:solidFill>
                        <a:effectLst/>
                        <a:latin typeface="Calibri" panose="020F0502020204030204" pitchFamily="34" charset="0"/>
                      </a:endParaRPr>
                    </a:p>
                  </a:txBody>
                  <a:tcPr marL="4310" marR="4310" marT="4310" marB="0"/>
                </a:tc>
                <a:extLst>
                  <a:ext uri="{0D108BD9-81ED-4DB2-BD59-A6C34878D82A}">
                    <a16:rowId xmlns:a16="http://schemas.microsoft.com/office/drawing/2014/main" val="3530111100"/>
                  </a:ext>
                </a:extLst>
              </a:tr>
              <a:tr h="275858">
                <a:tc>
                  <a:txBody>
                    <a:bodyPr/>
                    <a:lstStyle/>
                    <a:p>
                      <a:pPr algn="ctr" fontAlgn="t"/>
                      <a:r>
                        <a:rPr lang="en-US" sz="1200" u="none" strike="noStrike">
                          <a:effectLst/>
                        </a:rPr>
                        <a:t>1538</a:t>
                      </a:r>
                      <a:endParaRPr lang="en-US" sz="1200" b="0" i="0" u="none" strike="noStrike">
                        <a:solidFill>
                          <a:srgbClr val="000000"/>
                        </a:solidFill>
                        <a:effectLst/>
                        <a:latin typeface="Calibri" panose="020F0502020204030204" pitchFamily="34" charset="0"/>
                      </a:endParaRPr>
                    </a:p>
                  </a:txBody>
                  <a:tcPr marL="4310" marR="4310" marT="4310" marB="0"/>
                </a:tc>
                <a:tc>
                  <a:txBody>
                    <a:bodyPr/>
                    <a:lstStyle/>
                    <a:p>
                      <a:pPr algn="ctr" fontAlgn="t"/>
                      <a:r>
                        <a:rPr lang="en-US" sz="1200" u="none" strike="noStrike" dirty="0">
                          <a:effectLst/>
                        </a:rPr>
                        <a:t>Total Amount Paid - A/RTAA </a:t>
                      </a:r>
                      <a:endParaRPr lang="en-US" sz="1200" b="0" i="0" u="none" strike="noStrike" dirty="0">
                        <a:solidFill>
                          <a:srgbClr val="000000"/>
                        </a:solidFill>
                        <a:effectLst/>
                        <a:latin typeface="Calibri" panose="020F0502020204030204" pitchFamily="34" charset="0"/>
                      </a:endParaRPr>
                    </a:p>
                  </a:txBody>
                  <a:tcPr marL="4310" marR="4310" marT="4310" marB="0"/>
                </a:tc>
                <a:tc>
                  <a:txBody>
                    <a:bodyPr/>
                    <a:lstStyle/>
                    <a:p>
                      <a:pPr algn="l" fontAlgn="t"/>
                      <a:r>
                        <a:rPr lang="en-US" sz="400" u="none" strike="noStrike" dirty="0">
                          <a:effectLst/>
                        </a:rPr>
                        <a:t>Record the total dollar amount of A/RTAA </a:t>
                      </a:r>
                      <a:r>
                        <a:rPr lang="en-US" sz="400" u="none" strike="sngStrike" dirty="0">
                          <a:effectLst/>
                        </a:rPr>
                        <a:t>paid</a:t>
                      </a:r>
                      <a:r>
                        <a:rPr lang="en-US" sz="400" u="none" strike="noStrike" dirty="0">
                          <a:effectLst/>
                        </a:rPr>
                        <a:t> expenditures accrued to the individual.</a:t>
                      </a:r>
                      <a:br>
                        <a:rPr lang="en-US" sz="400" u="none" strike="noStrike" dirty="0">
                          <a:effectLst/>
                        </a:rPr>
                      </a:br>
                      <a:r>
                        <a:rPr lang="en-US" sz="400" u="none" strike="noStrike" dirty="0">
                          <a:effectLst/>
                        </a:rPr>
                        <a:t>Record 0 if there was no TRA overpayment.</a:t>
                      </a:r>
                      <a:br>
                        <a:rPr lang="en-US" sz="400" u="none" strike="noStrike" dirty="0">
                          <a:effectLst/>
                        </a:rPr>
                      </a:br>
                      <a:r>
                        <a:rPr lang="en-US" sz="400" u="none" strike="noStrike" dirty="0">
                          <a:effectLst/>
                        </a:rPr>
                        <a:t>Leave blank if the individual is not a TAA participant.</a:t>
                      </a:r>
                      <a:br>
                        <a:rPr lang="en-US" sz="400" u="none" strike="noStrike" dirty="0">
                          <a:effectLst/>
                        </a:rPr>
                      </a:br>
                      <a:endParaRPr lang="en-US" sz="400" b="0" i="0" u="none" strike="noStrike" dirty="0">
                        <a:solidFill>
                          <a:srgbClr val="000000"/>
                        </a:solidFill>
                        <a:effectLst/>
                        <a:latin typeface="Calibri" panose="020F0502020204030204" pitchFamily="34" charset="0"/>
                      </a:endParaRPr>
                    </a:p>
                  </a:txBody>
                  <a:tcPr marL="4310" marR="4310" marT="4310" marB="0"/>
                </a:tc>
                <a:extLst>
                  <a:ext uri="{0D108BD9-81ED-4DB2-BD59-A6C34878D82A}">
                    <a16:rowId xmlns:a16="http://schemas.microsoft.com/office/drawing/2014/main" val="1340364375"/>
                  </a:ext>
                </a:extLst>
              </a:tr>
            </a:tbl>
          </a:graphicData>
        </a:graphic>
      </p:graphicFrame>
    </p:spTree>
    <p:extLst>
      <p:ext uri="{BB962C8B-B14F-4D97-AF65-F5344CB8AC3E}">
        <p14:creationId xmlns:p14="http://schemas.microsoft.com/office/powerpoint/2010/main" val="2296658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14</a:t>
            </a:fld>
            <a:endParaRPr lang="en-US"/>
          </a:p>
        </p:txBody>
      </p:sp>
      <p:sp>
        <p:nvSpPr>
          <p:cNvPr id="3" name="Title 2"/>
          <p:cNvSpPr>
            <a:spLocks noGrp="1"/>
          </p:cNvSpPr>
          <p:nvPr>
            <p:ph type="title"/>
          </p:nvPr>
        </p:nvSpPr>
        <p:spPr/>
        <p:txBody>
          <a:bodyPr/>
          <a:lstStyle/>
          <a:p>
            <a:r>
              <a:rPr lang="en-US" dirty="0"/>
              <a:t>Not Really Quarterly Elements</a:t>
            </a:r>
          </a:p>
        </p:txBody>
      </p:sp>
      <p:sp>
        <p:nvSpPr>
          <p:cNvPr id="4" name="Content Placeholder 3"/>
          <p:cNvSpPr>
            <a:spLocks noGrp="1"/>
          </p:cNvSpPr>
          <p:nvPr>
            <p:ph idx="1"/>
          </p:nvPr>
        </p:nvSpPr>
        <p:spPr>
          <a:xfrm>
            <a:off x="805866" y="1113906"/>
            <a:ext cx="10208498" cy="2394065"/>
          </a:xfrm>
        </p:spPr>
        <p:txBody>
          <a:bodyPr>
            <a:normAutofit lnSpcReduction="10000"/>
          </a:bodyPr>
          <a:lstStyle/>
          <a:p>
            <a:r>
              <a:rPr lang="en-US" dirty="0"/>
              <a:t>Two elements had “in the quarter” language that we had provided technical assistance to ignore as it didn’t meet actual reporting requirements.</a:t>
            </a:r>
          </a:p>
          <a:p>
            <a:r>
              <a:rPr lang="en-US" dirty="0"/>
              <a:t>Removed, this is now an on off switch.</a:t>
            </a:r>
          </a:p>
          <a:p>
            <a:r>
              <a:rPr lang="en-US" dirty="0"/>
              <a:t>PIRL 1541 -&gt; this change also makes consistent with TEGL 18-20</a:t>
            </a:r>
          </a:p>
        </p:txBody>
      </p:sp>
      <p:pic>
        <p:nvPicPr>
          <p:cNvPr id="6" name="Picture 5"/>
          <p:cNvPicPr>
            <a:picLocks noChangeAspect="1"/>
          </p:cNvPicPr>
          <p:nvPr/>
        </p:nvPicPr>
        <p:blipFill>
          <a:blip r:embed="rId2"/>
          <a:stretch>
            <a:fillRect/>
          </a:stretch>
        </p:blipFill>
        <p:spPr>
          <a:xfrm>
            <a:off x="405851" y="5050155"/>
            <a:ext cx="10279532" cy="1159452"/>
          </a:xfrm>
          <a:prstGeom prst="rect">
            <a:avLst/>
          </a:prstGeom>
        </p:spPr>
      </p:pic>
      <p:pic>
        <p:nvPicPr>
          <p:cNvPr id="8" name="Picture 7"/>
          <p:cNvPicPr>
            <a:picLocks noChangeAspect="1"/>
          </p:cNvPicPr>
          <p:nvPr/>
        </p:nvPicPr>
        <p:blipFill>
          <a:blip r:embed="rId3"/>
          <a:stretch>
            <a:fillRect/>
          </a:stretch>
        </p:blipFill>
        <p:spPr>
          <a:xfrm>
            <a:off x="405851" y="3603653"/>
            <a:ext cx="10286576" cy="1259292"/>
          </a:xfrm>
          <a:prstGeom prst="rect">
            <a:avLst/>
          </a:prstGeom>
        </p:spPr>
      </p:pic>
    </p:spTree>
    <p:extLst>
      <p:ext uri="{BB962C8B-B14F-4D97-AF65-F5344CB8AC3E}">
        <p14:creationId xmlns:p14="http://schemas.microsoft.com/office/powerpoint/2010/main" val="2281397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15</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Distance / Virtual / Online</a:t>
            </a:r>
          </a:p>
        </p:txBody>
      </p:sp>
    </p:spTree>
    <p:extLst>
      <p:ext uri="{BB962C8B-B14F-4D97-AF65-F5344CB8AC3E}">
        <p14:creationId xmlns:p14="http://schemas.microsoft.com/office/powerpoint/2010/main" val="1958529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16</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lstStyle/>
          <a:p>
            <a:r>
              <a:rPr lang="en-US" dirty="0"/>
              <a:t>Distance / Virtual / Online</a:t>
            </a:r>
          </a:p>
        </p:txBody>
      </p:sp>
      <p:sp>
        <p:nvSpPr>
          <p:cNvPr id="2" name="Content Placeholder 1"/>
          <p:cNvSpPr>
            <a:spLocks noGrp="1"/>
          </p:cNvSpPr>
          <p:nvPr>
            <p:ph sz="half" idx="1"/>
          </p:nvPr>
        </p:nvSpPr>
        <p:spPr>
          <a:xfrm>
            <a:off x="888076" y="955941"/>
            <a:ext cx="10392295" cy="2294335"/>
          </a:xfrm>
        </p:spPr>
        <p:txBody>
          <a:bodyPr/>
          <a:lstStyle/>
          <a:p>
            <a:r>
              <a:rPr lang="en-US" sz="2400" dirty="0"/>
              <a:t>TAA Distance Learning element now cross-program (WIOA/DWG/YB/</a:t>
            </a:r>
            <a:r>
              <a:rPr lang="en-US" sz="2400" dirty="0" err="1"/>
              <a:t>JobCorps</a:t>
            </a:r>
            <a:r>
              <a:rPr lang="en-US" sz="2400" dirty="0"/>
              <a:t>)</a:t>
            </a:r>
          </a:p>
          <a:p>
            <a:r>
              <a:rPr lang="en-US" sz="2400" dirty="0"/>
              <a:t>Now three coding elements</a:t>
            </a:r>
          </a:p>
          <a:p>
            <a:r>
              <a:rPr lang="en-US" sz="2400" dirty="0"/>
              <a:t>Virtual/Online means not anything in-person</a:t>
            </a:r>
          </a:p>
          <a:p>
            <a:r>
              <a:rPr lang="en-US" sz="2400" dirty="0"/>
              <a:t>Training “Mix” only required for trainings started after implementation</a:t>
            </a:r>
          </a:p>
        </p:txBody>
      </p:sp>
      <p:pic>
        <p:nvPicPr>
          <p:cNvPr id="8" name="Content Placeholder 7"/>
          <p:cNvPicPr>
            <a:picLocks noGrp="1" noChangeAspect="1"/>
          </p:cNvPicPr>
          <p:nvPr>
            <p:ph sz="half" idx="2"/>
          </p:nvPr>
        </p:nvPicPr>
        <p:blipFill>
          <a:blip r:embed="rId2"/>
          <a:stretch>
            <a:fillRect/>
          </a:stretch>
        </p:blipFill>
        <p:spPr>
          <a:xfrm>
            <a:off x="1556145" y="3640974"/>
            <a:ext cx="9424968" cy="1961803"/>
          </a:xfrm>
          <a:prstGeom prst="rect">
            <a:avLst/>
          </a:prstGeom>
        </p:spPr>
      </p:pic>
    </p:spTree>
    <p:extLst>
      <p:ext uri="{BB962C8B-B14F-4D97-AF65-F5344CB8AC3E}">
        <p14:creationId xmlns:p14="http://schemas.microsoft.com/office/powerpoint/2010/main" val="3540547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17</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lstStyle/>
          <a:p>
            <a:r>
              <a:rPr lang="en-US" dirty="0"/>
              <a:t>Distance / Virtual / Online</a:t>
            </a:r>
          </a:p>
        </p:txBody>
      </p:sp>
      <p:sp>
        <p:nvSpPr>
          <p:cNvPr id="2" name="Content Placeholder 1"/>
          <p:cNvSpPr>
            <a:spLocks noGrp="1"/>
          </p:cNvSpPr>
          <p:nvPr>
            <p:ph sz="half" idx="1"/>
          </p:nvPr>
        </p:nvSpPr>
        <p:spPr>
          <a:xfrm>
            <a:off x="888076" y="955942"/>
            <a:ext cx="10496602" cy="1255244"/>
          </a:xfrm>
        </p:spPr>
        <p:txBody>
          <a:bodyPr/>
          <a:lstStyle/>
          <a:p>
            <a:r>
              <a:rPr lang="en-US" sz="2400" dirty="0"/>
              <a:t>Individualized Services broadly defined</a:t>
            </a:r>
          </a:p>
          <a:p>
            <a:r>
              <a:rPr lang="en-US" sz="2400" dirty="0"/>
              <a:t>Actual provision of services</a:t>
            </a:r>
          </a:p>
        </p:txBody>
      </p:sp>
      <p:pic>
        <p:nvPicPr>
          <p:cNvPr id="10" name="Picture 9"/>
          <p:cNvPicPr>
            <a:picLocks noChangeAspect="1"/>
          </p:cNvPicPr>
          <p:nvPr/>
        </p:nvPicPr>
        <p:blipFill>
          <a:blip r:embed="rId2"/>
          <a:stretch>
            <a:fillRect/>
          </a:stretch>
        </p:blipFill>
        <p:spPr>
          <a:xfrm>
            <a:off x="698269" y="2576086"/>
            <a:ext cx="10611104" cy="2960190"/>
          </a:xfrm>
          <a:prstGeom prst="rect">
            <a:avLst/>
          </a:prstGeom>
        </p:spPr>
      </p:pic>
    </p:spTree>
    <p:extLst>
      <p:ext uri="{BB962C8B-B14F-4D97-AF65-F5344CB8AC3E}">
        <p14:creationId xmlns:p14="http://schemas.microsoft.com/office/powerpoint/2010/main" val="3921631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18</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Multiple Petitions</a:t>
            </a:r>
          </a:p>
        </p:txBody>
      </p:sp>
    </p:spTree>
    <p:extLst>
      <p:ext uri="{BB962C8B-B14F-4D97-AF65-F5344CB8AC3E}">
        <p14:creationId xmlns:p14="http://schemas.microsoft.com/office/powerpoint/2010/main" val="4059586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19</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lstStyle/>
          <a:p>
            <a:r>
              <a:rPr lang="en-US" dirty="0"/>
              <a:t>Multiple Petitions</a:t>
            </a:r>
          </a:p>
        </p:txBody>
      </p:sp>
      <p:sp>
        <p:nvSpPr>
          <p:cNvPr id="2" name="Content Placeholder 1"/>
          <p:cNvSpPr>
            <a:spLocks noGrp="1"/>
          </p:cNvSpPr>
          <p:nvPr>
            <p:ph sz="half" idx="1"/>
          </p:nvPr>
        </p:nvSpPr>
        <p:spPr>
          <a:xfrm>
            <a:off x="888076" y="955941"/>
            <a:ext cx="10392295" cy="2901164"/>
          </a:xfrm>
        </p:spPr>
        <p:txBody>
          <a:bodyPr/>
          <a:lstStyle/>
          <a:p>
            <a:r>
              <a:rPr lang="en-US" sz="2400" dirty="0"/>
              <a:t>Coding value in PIRL 935 (Exit Status) removed</a:t>
            </a:r>
          </a:p>
          <a:p>
            <a:r>
              <a:rPr lang="en-US" sz="2400" dirty="0"/>
              <a:t>Petition Number now takes a Pipe delimited list</a:t>
            </a:r>
          </a:p>
          <a:p>
            <a:r>
              <a:rPr lang="en-US" sz="2400" dirty="0"/>
              <a:t>Most records will have only one petition number</a:t>
            </a:r>
          </a:p>
          <a:p>
            <a:r>
              <a:rPr lang="en-US" sz="2400" dirty="0"/>
              <a:t>Field takes up to 3 (first, second, final)</a:t>
            </a:r>
          </a:p>
          <a:p>
            <a:r>
              <a:rPr lang="en-US" sz="2400" dirty="0"/>
              <a:t>Now transition with petition (rather than 1 quarter delay)</a:t>
            </a:r>
          </a:p>
        </p:txBody>
      </p:sp>
      <p:pic>
        <p:nvPicPr>
          <p:cNvPr id="6" name="Content Placeholder 5"/>
          <p:cNvPicPr>
            <a:picLocks noGrp="1" noChangeAspect="1"/>
          </p:cNvPicPr>
          <p:nvPr>
            <p:ph sz="half" idx="2"/>
          </p:nvPr>
        </p:nvPicPr>
        <p:blipFill>
          <a:blip r:embed="rId2"/>
          <a:stretch>
            <a:fillRect/>
          </a:stretch>
        </p:blipFill>
        <p:spPr>
          <a:xfrm>
            <a:off x="273852" y="3994813"/>
            <a:ext cx="11405936" cy="1433398"/>
          </a:xfrm>
          <a:prstGeom prst="rect">
            <a:avLst/>
          </a:prstGeom>
        </p:spPr>
      </p:pic>
    </p:spTree>
    <p:extLst>
      <p:ext uri="{BB962C8B-B14F-4D97-AF65-F5344CB8AC3E}">
        <p14:creationId xmlns:p14="http://schemas.microsoft.com/office/powerpoint/2010/main" val="378969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2</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Speaker / Today’s Moderator</a:t>
            </a:r>
          </a:p>
        </p:txBody>
      </p:sp>
      <p:pic>
        <p:nvPicPr>
          <p:cNvPr id="2" name="Picture Placeholder 1"/>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t="6932" b="6932"/>
          <a:stretch>
            <a:fillRect/>
          </a:stretch>
        </p:blipFill>
        <p:spPr/>
      </p:pic>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Robert Hoekstra</a:t>
            </a:r>
          </a:p>
          <a:p>
            <a:pPr lvl="1"/>
            <a:r>
              <a:rPr lang="en-US" dirty="0"/>
              <a:t>Program Analyst</a:t>
            </a:r>
          </a:p>
          <a:p>
            <a:pPr lvl="2"/>
            <a:r>
              <a:rPr lang="en-US" dirty="0"/>
              <a:t>Office of Trade Adjustment Assistance</a:t>
            </a:r>
          </a:p>
        </p:txBody>
      </p:sp>
    </p:spTree>
    <p:custDataLst>
      <p:tags r:id="rId1"/>
    </p:custDataLst>
    <p:extLst>
      <p:ext uri="{BB962C8B-B14F-4D97-AF65-F5344CB8AC3E}">
        <p14:creationId xmlns:p14="http://schemas.microsoft.com/office/powerpoint/2010/main" val="404930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20</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Multiple Petitions</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Old PIRL</a:t>
            </a:r>
          </a:p>
        </p:txBody>
      </p:sp>
      <p:pic>
        <p:nvPicPr>
          <p:cNvPr id="2" name="Content Placeholder 1"/>
          <p:cNvPicPr>
            <a:picLocks noGrp="1" noChangeAspect="1"/>
          </p:cNvPicPr>
          <p:nvPr>
            <p:ph sz="half" idx="2"/>
          </p:nvPr>
        </p:nvPicPr>
        <p:blipFill rotWithShape="1">
          <a:blip r:embed="rId2"/>
          <a:srcRect l="6577" t="48628" r="12762" b="30442"/>
          <a:stretch/>
        </p:blipFill>
        <p:spPr>
          <a:xfrm>
            <a:off x="805866" y="1943793"/>
            <a:ext cx="5942351" cy="1662546"/>
          </a:xfrm>
          <a:prstGeom prst="rect">
            <a:avLst/>
          </a:prstGeom>
        </p:spPr>
      </p:pic>
      <p:sp>
        <p:nvSpPr>
          <p:cNvPr id="6" name="Text Placeholder 5">
            <a:extLst>
              <a:ext uri="{FF2B5EF4-FFF2-40B4-BE49-F238E27FC236}">
                <a16:creationId xmlns:a16="http://schemas.microsoft.com/office/drawing/2014/main" id="{A9C3C87C-DA27-4A41-A0D5-D5D724D8BA35}"/>
              </a:ext>
            </a:extLst>
          </p:cNvPr>
          <p:cNvSpPr>
            <a:spLocks noGrp="1"/>
          </p:cNvSpPr>
          <p:nvPr>
            <p:ph type="body" sz="quarter" idx="3"/>
          </p:nvPr>
        </p:nvSpPr>
        <p:spPr/>
        <p:txBody>
          <a:bodyPr/>
          <a:lstStyle/>
          <a:p>
            <a:r>
              <a:rPr lang="en-US" dirty="0"/>
              <a:t>New PIRL</a:t>
            </a:r>
          </a:p>
        </p:txBody>
      </p:sp>
      <p:pic>
        <p:nvPicPr>
          <p:cNvPr id="11" name="Content Placeholder 10"/>
          <p:cNvPicPr>
            <a:picLocks noGrp="1" noChangeAspect="1"/>
          </p:cNvPicPr>
          <p:nvPr>
            <p:ph sz="quarter" idx="4"/>
          </p:nvPr>
        </p:nvPicPr>
        <p:blipFill rotWithShape="1">
          <a:blip r:embed="rId3"/>
          <a:srcRect t="6949"/>
          <a:stretch/>
        </p:blipFill>
        <p:spPr>
          <a:xfrm>
            <a:off x="3437872" y="3726941"/>
            <a:ext cx="7946408" cy="2003365"/>
          </a:xfrm>
          <a:prstGeom prst="rect">
            <a:avLst/>
          </a:prstGeom>
        </p:spPr>
      </p:pic>
    </p:spTree>
    <p:extLst>
      <p:ext uri="{BB962C8B-B14F-4D97-AF65-F5344CB8AC3E}">
        <p14:creationId xmlns:p14="http://schemas.microsoft.com/office/powerpoint/2010/main" val="2848932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21</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Other Miscellaneous Changes</a:t>
            </a:r>
          </a:p>
        </p:txBody>
      </p:sp>
    </p:spTree>
    <p:extLst>
      <p:ext uri="{BB962C8B-B14F-4D97-AF65-F5344CB8AC3E}">
        <p14:creationId xmlns:p14="http://schemas.microsoft.com/office/powerpoint/2010/main" val="4276727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22</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lstStyle/>
          <a:p>
            <a:r>
              <a:rPr lang="en-US" dirty="0"/>
              <a:t>UC Eligible Status</a:t>
            </a:r>
          </a:p>
        </p:txBody>
      </p:sp>
      <p:sp>
        <p:nvSpPr>
          <p:cNvPr id="2" name="Content Placeholder 1"/>
          <p:cNvSpPr>
            <a:spLocks noGrp="1"/>
          </p:cNvSpPr>
          <p:nvPr>
            <p:ph sz="half" idx="1"/>
          </p:nvPr>
        </p:nvSpPr>
        <p:spPr>
          <a:xfrm>
            <a:off x="888076" y="955942"/>
            <a:ext cx="10496602" cy="407345"/>
          </a:xfrm>
        </p:spPr>
        <p:txBody>
          <a:bodyPr/>
          <a:lstStyle/>
          <a:p>
            <a:r>
              <a:rPr lang="en-US" sz="2400" dirty="0"/>
              <a:t>RESEA now focuses on staff-assisted services</a:t>
            </a:r>
          </a:p>
        </p:txBody>
      </p:sp>
      <p:pic>
        <p:nvPicPr>
          <p:cNvPr id="9" name="Picture 8"/>
          <p:cNvPicPr>
            <a:picLocks noChangeAspect="1"/>
          </p:cNvPicPr>
          <p:nvPr/>
        </p:nvPicPr>
        <p:blipFill>
          <a:blip r:embed="rId2"/>
          <a:stretch>
            <a:fillRect/>
          </a:stretch>
        </p:blipFill>
        <p:spPr>
          <a:xfrm>
            <a:off x="1503217" y="1546168"/>
            <a:ext cx="8867775" cy="3676650"/>
          </a:xfrm>
          <a:prstGeom prst="rect">
            <a:avLst/>
          </a:prstGeom>
        </p:spPr>
      </p:pic>
    </p:spTree>
    <p:extLst>
      <p:ext uri="{BB962C8B-B14F-4D97-AF65-F5344CB8AC3E}">
        <p14:creationId xmlns:p14="http://schemas.microsoft.com/office/powerpoint/2010/main" val="2582928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23</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lstStyle/>
          <a:p>
            <a:r>
              <a:rPr lang="en-US" dirty="0"/>
              <a:t>Rapid Response Event Number</a:t>
            </a:r>
          </a:p>
        </p:txBody>
      </p:sp>
      <p:sp>
        <p:nvSpPr>
          <p:cNvPr id="2" name="Content Placeholder 1"/>
          <p:cNvSpPr>
            <a:spLocks noGrp="1"/>
          </p:cNvSpPr>
          <p:nvPr>
            <p:ph sz="half" idx="1"/>
          </p:nvPr>
        </p:nvSpPr>
        <p:spPr>
          <a:xfrm>
            <a:off x="888076" y="955942"/>
            <a:ext cx="10496602" cy="407345"/>
          </a:xfrm>
        </p:spPr>
        <p:txBody>
          <a:bodyPr/>
          <a:lstStyle/>
          <a:p>
            <a:r>
              <a:rPr lang="en-US" sz="2400" dirty="0"/>
              <a:t>Still Voluntarily Reporting</a:t>
            </a:r>
          </a:p>
          <a:p>
            <a:r>
              <a:rPr lang="en-US" sz="2400" dirty="0"/>
              <a:t>Adds one digit to allow for more than 26 service events</a:t>
            </a:r>
          </a:p>
        </p:txBody>
      </p:sp>
      <p:pic>
        <p:nvPicPr>
          <p:cNvPr id="5" name="Picture 4"/>
          <p:cNvPicPr>
            <a:picLocks noChangeAspect="1"/>
          </p:cNvPicPr>
          <p:nvPr/>
        </p:nvPicPr>
        <p:blipFill>
          <a:blip r:embed="rId2"/>
          <a:stretch>
            <a:fillRect/>
          </a:stretch>
        </p:blipFill>
        <p:spPr>
          <a:xfrm>
            <a:off x="1637174" y="2561359"/>
            <a:ext cx="8867775" cy="2400300"/>
          </a:xfrm>
          <a:prstGeom prst="rect">
            <a:avLst/>
          </a:prstGeom>
        </p:spPr>
      </p:pic>
    </p:spTree>
    <p:extLst>
      <p:ext uri="{BB962C8B-B14F-4D97-AF65-F5344CB8AC3E}">
        <p14:creationId xmlns:p14="http://schemas.microsoft.com/office/powerpoint/2010/main" val="424989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24</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lstStyle/>
          <a:p>
            <a:r>
              <a:rPr lang="en-US" dirty="0"/>
              <a:t>Received Training</a:t>
            </a:r>
          </a:p>
        </p:txBody>
      </p:sp>
      <p:sp>
        <p:nvSpPr>
          <p:cNvPr id="2" name="Content Placeholder 1"/>
          <p:cNvSpPr>
            <a:spLocks noGrp="1"/>
          </p:cNvSpPr>
          <p:nvPr>
            <p:ph sz="half" idx="1"/>
          </p:nvPr>
        </p:nvSpPr>
        <p:spPr>
          <a:xfrm>
            <a:off x="888076" y="955942"/>
            <a:ext cx="10496602" cy="2460589"/>
          </a:xfrm>
        </p:spPr>
        <p:txBody>
          <a:bodyPr/>
          <a:lstStyle/>
          <a:p>
            <a:r>
              <a:rPr lang="en-US" sz="2400" dirty="0"/>
              <a:t>Received Training “as defined by program specific guidance”</a:t>
            </a:r>
          </a:p>
          <a:p>
            <a:r>
              <a:rPr lang="en-US" sz="2400" dirty="0"/>
              <a:t>Clarification for other (think Ed) programs because of training vs. education</a:t>
            </a:r>
          </a:p>
          <a:p>
            <a:r>
              <a:rPr lang="en-US" sz="2400" dirty="0"/>
              <a:t>No change for TAA</a:t>
            </a:r>
          </a:p>
          <a:p>
            <a:r>
              <a:rPr lang="en-US" sz="2400" dirty="0"/>
              <a:t>Still edit checked with PIRL 1302 (Date Entered Training #1)</a:t>
            </a:r>
          </a:p>
        </p:txBody>
      </p:sp>
      <p:pic>
        <p:nvPicPr>
          <p:cNvPr id="8" name="Picture 7"/>
          <p:cNvPicPr>
            <a:picLocks noChangeAspect="1"/>
          </p:cNvPicPr>
          <p:nvPr/>
        </p:nvPicPr>
        <p:blipFill>
          <a:blip r:embed="rId2"/>
          <a:stretch>
            <a:fillRect/>
          </a:stretch>
        </p:blipFill>
        <p:spPr>
          <a:xfrm>
            <a:off x="607342" y="3946034"/>
            <a:ext cx="11058070" cy="700780"/>
          </a:xfrm>
          <a:prstGeom prst="rect">
            <a:avLst/>
          </a:prstGeom>
        </p:spPr>
      </p:pic>
    </p:spTree>
    <p:extLst>
      <p:ext uri="{BB962C8B-B14F-4D97-AF65-F5344CB8AC3E}">
        <p14:creationId xmlns:p14="http://schemas.microsoft.com/office/powerpoint/2010/main" val="2581081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25</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lstStyle/>
          <a:p>
            <a:r>
              <a:rPr lang="en-US" dirty="0"/>
              <a:t>Postsecondary Education</a:t>
            </a:r>
          </a:p>
        </p:txBody>
      </p:sp>
      <p:sp>
        <p:nvSpPr>
          <p:cNvPr id="2" name="Content Placeholder 1"/>
          <p:cNvSpPr>
            <a:spLocks noGrp="1"/>
          </p:cNvSpPr>
          <p:nvPr>
            <p:ph sz="half" idx="1"/>
          </p:nvPr>
        </p:nvSpPr>
        <p:spPr>
          <a:xfrm>
            <a:off x="888076" y="955943"/>
            <a:ext cx="10496602" cy="872858"/>
          </a:xfrm>
        </p:spPr>
        <p:txBody>
          <a:bodyPr/>
          <a:lstStyle/>
          <a:p>
            <a:r>
              <a:rPr lang="en-US" sz="2400" dirty="0"/>
              <a:t>Clarification to report Zero (0) if the program does not lead to a credential or degree</a:t>
            </a:r>
          </a:p>
        </p:txBody>
      </p:sp>
      <p:pic>
        <p:nvPicPr>
          <p:cNvPr id="6" name="Picture 5"/>
          <p:cNvPicPr>
            <a:picLocks noChangeAspect="1"/>
          </p:cNvPicPr>
          <p:nvPr/>
        </p:nvPicPr>
        <p:blipFill>
          <a:blip r:embed="rId2"/>
          <a:stretch>
            <a:fillRect/>
          </a:stretch>
        </p:blipFill>
        <p:spPr>
          <a:xfrm>
            <a:off x="1662112" y="2047875"/>
            <a:ext cx="8867775" cy="2762250"/>
          </a:xfrm>
          <a:prstGeom prst="rect">
            <a:avLst/>
          </a:prstGeom>
        </p:spPr>
      </p:pic>
    </p:spTree>
    <p:extLst>
      <p:ext uri="{BB962C8B-B14F-4D97-AF65-F5344CB8AC3E}">
        <p14:creationId xmlns:p14="http://schemas.microsoft.com/office/powerpoint/2010/main" val="29041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26</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lstStyle/>
          <a:p>
            <a:r>
              <a:rPr lang="en-US" dirty="0"/>
              <a:t> Post Exit</a:t>
            </a:r>
          </a:p>
        </p:txBody>
      </p:sp>
      <p:sp>
        <p:nvSpPr>
          <p:cNvPr id="2" name="Content Placeholder 1"/>
          <p:cNvSpPr>
            <a:spLocks noGrp="1"/>
          </p:cNvSpPr>
          <p:nvPr>
            <p:ph sz="half" idx="1"/>
          </p:nvPr>
        </p:nvSpPr>
        <p:spPr>
          <a:xfrm>
            <a:off x="888076" y="955943"/>
            <a:ext cx="10496602" cy="872858"/>
          </a:xfrm>
        </p:spPr>
        <p:txBody>
          <a:bodyPr/>
          <a:lstStyle/>
          <a:p>
            <a:r>
              <a:rPr lang="en-US" sz="2400" dirty="0"/>
              <a:t>Clarification that post exit means after exit…</a:t>
            </a:r>
          </a:p>
        </p:txBody>
      </p:sp>
      <p:pic>
        <p:nvPicPr>
          <p:cNvPr id="7" name="Picture 6"/>
          <p:cNvPicPr>
            <a:picLocks noChangeAspect="1"/>
          </p:cNvPicPr>
          <p:nvPr/>
        </p:nvPicPr>
        <p:blipFill>
          <a:blip r:embed="rId2"/>
          <a:stretch>
            <a:fillRect/>
          </a:stretch>
        </p:blipFill>
        <p:spPr>
          <a:xfrm>
            <a:off x="361018" y="2119746"/>
            <a:ext cx="11216274" cy="2192655"/>
          </a:xfrm>
          <a:prstGeom prst="rect">
            <a:avLst/>
          </a:prstGeom>
        </p:spPr>
      </p:pic>
    </p:spTree>
    <p:extLst>
      <p:ext uri="{BB962C8B-B14F-4D97-AF65-F5344CB8AC3E}">
        <p14:creationId xmlns:p14="http://schemas.microsoft.com/office/powerpoint/2010/main" val="1856989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27</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lstStyle/>
          <a:p>
            <a:r>
              <a:rPr lang="en-US" dirty="0"/>
              <a:t>Wages and Earnings</a:t>
            </a:r>
          </a:p>
        </p:txBody>
      </p:sp>
      <p:sp>
        <p:nvSpPr>
          <p:cNvPr id="2" name="Content Placeholder 1"/>
          <p:cNvSpPr>
            <a:spLocks noGrp="1"/>
          </p:cNvSpPr>
          <p:nvPr>
            <p:ph sz="half" idx="1"/>
          </p:nvPr>
        </p:nvSpPr>
        <p:spPr>
          <a:xfrm>
            <a:off x="888076" y="955942"/>
            <a:ext cx="3326477" cy="1637629"/>
          </a:xfrm>
        </p:spPr>
        <p:txBody>
          <a:bodyPr/>
          <a:lstStyle/>
          <a:p>
            <a:r>
              <a:rPr lang="en-US" sz="2400" dirty="0"/>
              <a:t>Renamed from “Wages to Earnings”</a:t>
            </a:r>
          </a:p>
          <a:p>
            <a:r>
              <a:rPr lang="en-US" sz="2400" dirty="0"/>
              <a:t>Added a millions digit</a:t>
            </a:r>
          </a:p>
        </p:txBody>
      </p:sp>
      <p:pic>
        <p:nvPicPr>
          <p:cNvPr id="6" name="Picture 5"/>
          <p:cNvPicPr>
            <a:picLocks noChangeAspect="1"/>
          </p:cNvPicPr>
          <p:nvPr/>
        </p:nvPicPr>
        <p:blipFill>
          <a:blip r:embed="rId2"/>
          <a:stretch>
            <a:fillRect/>
          </a:stretch>
        </p:blipFill>
        <p:spPr>
          <a:xfrm>
            <a:off x="4645342" y="1139623"/>
            <a:ext cx="6924675" cy="4429125"/>
          </a:xfrm>
          <a:prstGeom prst="rect">
            <a:avLst/>
          </a:prstGeom>
        </p:spPr>
      </p:pic>
    </p:spTree>
    <p:extLst>
      <p:ext uri="{BB962C8B-B14F-4D97-AF65-F5344CB8AC3E}">
        <p14:creationId xmlns:p14="http://schemas.microsoft.com/office/powerpoint/2010/main" val="107181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28</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lstStyle/>
          <a:p>
            <a:r>
              <a:rPr lang="en-US" dirty="0"/>
              <a:t>Enrolled Leading to Credential or Employment</a:t>
            </a:r>
          </a:p>
        </p:txBody>
      </p:sp>
      <p:sp>
        <p:nvSpPr>
          <p:cNvPr id="2" name="Content Placeholder 1"/>
          <p:cNvSpPr>
            <a:spLocks noGrp="1"/>
          </p:cNvSpPr>
          <p:nvPr>
            <p:ph sz="half" idx="1"/>
          </p:nvPr>
        </p:nvSpPr>
        <p:spPr>
          <a:xfrm>
            <a:off x="888076" y="955942"/>
            <a:ext cx="3326477" cy="2394087"/>
          </a:xfrm>
        </p:spPr>
        <p:txBody>
          <a:bodyPr/>
          <a:lstStyle/>
          <a:p>
            <a:r>
              <a:rPr lang="en-US" sz="2400" dirty="0"/>
              <a:t>PIRL 1811 and PIRL 1813 now include secondary credentials</a:t>
            </a:r>
          </a:p>
          <a:p>
            <a:r>
              <a:rPr lang="en-US" sz="2400" dirty="0"/>
              <a:t>Added Apprenticeship to 1811</a:t>
            </a:r>
          </a:p>
        </p:txBody>
      </p:sp>
      <p:pic>
        <p:nvPicPr>
          <p:cNvPr id="7" name="Picture 6"/>
          <p:cNvPicPr>
            <a:picLocks noChangeAspect="1"/>
          </p:cNvPicPr>
          <p:nvPr/>
        </p:nvPicPr>
        <p:blipFill>
          <a:blip r:embed="rId2"/>
          <a:stretch>
            <a:fillRect/>
          </a:stretch>
        </p:blipFill>
        <p:spPr>
          <a:xfrm>
            <a:off x="4952914" y="955942"/>
            <a:ext cx="5552890" cy="5155709"/>
          </a:xfrm>
          <a:prstGeom prst="rect">
            <a:avLst/>
          </a:prstGeom>
        </p:spPr>
      </p:pic>
    </p:spTree>
    <p:extLst>
      <p:ext uri="{BB962C8B-B14F-4D97-AF65-F5344CB8AC3E}">
        <p14:creationId xmlns:p14="http://schemas.microsoft.com/office/powerpoint/2010/main" val="2187447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29</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838199" y="1161144"/>
            <a:ext cx="10292543" cy="5015820"/>
          </a:xfrm>
        </p:spPr>
        <p:txBody>
          <a:bodyPr/>
          <a:lstStyle/>
          <a:p>
            <a:r>
              <a:rPr lang="en-US" dirty="0"/>
              <a:t>ICR Implementation Resources</a:t>
            </a:r>
          </a:p>
          <a:p>
            <a:pPr lvl="1"/>
            <a:r>
              <a:rPr lang="en-US" dirty="0" err="1"/>
              <a:t>WfGPS</a:t>
            </a:r>
            <a:r>
              <a:rPr lang="en-US" dirty="0"/>
              <a:t> Page with Red-Line edits</a:t>
            </a:r>
          </a:p>
          <a:p>
            <a:pPr lvl="2"/>
            <a:r>
              <a:rPr lang="en-US" dirty="0"/>
              <a:t>https://performancereporting.workforcegps.org/resources/2021/08/06/12/09/Performance-Reporting-Implementation-and-Resources</a:t>
            </a:r>
          </a:p>
          <a:p>
            <a:r>
              <a:rPr lang="en-US"/>
              <a:t>TEN…. COMING </a:t>
            </a:r>
            <a:r>
              <a:rPr lang="en-US" dirty="0"/>
              <a:t>SOON!</a:t>
            </a:r>
          </a:p>
          <a:p>
            <a:r>
              <a:rPr lang="en-US" dirty="0"/>
              <a:t>TAA Reporting Page</a:t>
            </a:r>
          </a:p>
          <a:p>
            <a:pPr lvl="1"/>
            <a:r>
              <a:rPr lang="en-US" dirty="0"/>
              <a:t>Your one-stop shop for TAA reporting stuff!</a:t>
            </a:r>
          </a:p>
          <a:p>
            <a:pPr lvl="2"/>
            <a:r>
              <a:rPr lang="en-US" dirty="0"/>
              <a:t>https://www.dol.gov/agencies/eta/tradeact/practitioners/participant-reporting</a:t>
            </a:r>
          </a:p>
          <a:p>
            <a:r>
              <a:rPr lang="en-US" dirty="0"/>
              <a:t>TAA Multiple Petitions FAQ</a:t>
            </a:r>
          </a:p>
          <a:p>
            <a:pPr lvl="1"/>
            <a:r>
              <a:rPr lang="en-US" dirty="0"/>
              <a:t>FAQ sheet on reporting participants served under more than one TAA petition</a:t>
            </a:r>
          </a:p>
          <a:p>
            <a:pPr lvl="2"/>
            <a:r>
              <a:rPr lang="en-US" dirty="0"/>
              <a:t>https://www.dol.gov/sites/dolgov/files/ETA/tradeact/pdfs/PIRL_Multiple_Petitions.pdf</a:t>
            </a:r>
          </a:p>
        </p:txBody>
      </p:sp>
    </p:spTree>
    <p:custDataLst>
      <p:tags r:id="rId1"/>
    </p:custDataLst>
    <p:extLst>
      <p:ext uri="{BB962C8B-B14F-4D97-AF65-F5344CB8AC3E}">
        <p14:creationId xmlns:p14="http://schemas.microsoft.com/office/powerpoint/2010/main" val="167785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3C5924-30F6-431F-8CE5-85C391C0A4BD}"/>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3" name="Title 2">
            <a:extLst>
              <a:ext uri="{FF2B5EF4-FFF2-40B4-BE49-F238E27FC236}">
                <a16:creationId xmlns:a16="http://schemas.microsoft.com/office/drawing/2014/main" id="{32798D84-7844-4F88-966E-5217D8640B43}"/>
              </a:ext>
            </a:extLst>
          </p:cNvPr>
          <p:cNvSpPr>
            <a:spLocks noGrp="1"/>
          </p:cNvSpPr>
          <p:nvPr>
            <p:ph type="title"/>
          </p:nvPr>
        </p:nvSpPr>
        <p:spPr/>
        <p:txBody>
          <a:bodyPr/>
          <a:lstStyle/>
          <a:p>
            <a:r>
              <a:rPr lang="en-US" dirty="0"/>
              <a:t>Have you looked at it?</a:t>
            </a:r>
          </a:p>
        </p:txBody>
      </p:sp>
      <p:sp>
        <p:nvSpPr>
          <p:cNvPr id="5" name="Text Placeholder 4">
            <a:extLst>
              <a:ext uri="{FF2B5EF4-FFF2-40B4-BE49-F238E27FC236}">
                <a16:creationId xmlns:a16="http://schemas.microsoft.com/office/drawing/2014/main" id="{40128B89-CD9D-4EE7-BFCA-91F7FDE4128A}"/>
              </a:ext>
            </a:extLst>
          </p:cNvPr>
          <p:cNvSpPr>
            <a:spLocks noGrp="1"/>
          </p:cNvSpPr>
          <p:nvPr>
            <p:ph type="body" idx="14"/>
          </p:nvPr>
        </p:nvSpPr>
        <p:spPr>
          <a:xfrm>
            <a:off x="805866" y="1137446"/>
            <a:ext cx="3475189" cy="3571134"/>
          </a:xfrm>
        </p:spPr>
        <p:txBody>
          <a:bodyPr/>
          <a:lstStyle/>
          <a:p>
            <a:r>
              <a:rPr lang="en-US" dirty="0"/>
              <a:t>What is your familiarity with the PIRL changes recently approved?</a:t>
            </a:r>
          </a:p>
        </p:txBody>
      </p:sp>
      <p:sp>
        <p:nvSpPr>
          <p:cNvPr id="2" name="Content Placeholder 1">
            <a:extLst>
              <a:ext uri="{FF2B5EF4-FFF2-40B4-BE49-F238E27FC236}">
                <a16:creationId xmlns:a16="http://schemas.microsoft.com/office/drawing/2014/main" id="{18374A7C-2283-4327-BCE4-A435B5FE4FA0}"/>
              </a:ext>
            </a:extLst>
          </p:cNvPr>
          <p:cNvSpPr>
            <a:spLocks noGrp="1"/>
          </p:cNvSpPr>
          <p:nvPr>
            <p:ph idx="1"/>
          </p:nvPr>
        </p:nvSpPr>
        <p:spPr>
          <a:xfrm>
            <a:off x="4547062" y="1137447"/>
            <a:ext cx="7164077" cy="4914218"/>
          </a:xfrm>
        </p:spPr>
        <p:txBody>
          <a:bodyPr/>
          <a:lstStyle/>
          <a:p>
            <a:r>
              <a:rPr lang="en-US" dirty="0"/>
              <a:t>PIRL Changes?</a:t>
            </a:r>
          </a:p>
          <a:p>
            <a:r>
              <a:rPr lang="en-US" dirty="0"/>
              <a:t>Not sure where to even start</a:t>
            </a:r>
          </a:p>
          <a:p>
            <a:r>
              <a:rPr lang="en-US" dirty="0"/>
              <a:t>I have materials, but haven’t really looked at them</a:t>
            </a:r>
          </a:p>
          <a:p>
            <a:r>
              <a:rPr lang="en-US" dirty="0"/>
              <a:t>I’ve looked through it, but here for questions and clarifications</a:t>
            </a:r>
          </a:p>
          <a:p>
            <a:r>
              <a:rPr lang="en-US" dirty="0"/>
              <a:t>Working on it, but I have TAA-specific questions</a:t>
            </a:r>
          </a:p>
          <a:p>
            <a:r>
              <a:rPr lang="en-US" dirty="0"/>
              <a:t>None of the above, I just like spending time listening to Robert</a:t>
            </a:r>
          </a:p>
        </p:txBody>
      </p:sp>
    </p:spTree>
    <p:extLst>
      <p:ext uri="{BB962C8B-B14F-4D97-AF65-F5344CB8AC3E}">
        <p14:creationId xmlns:p14="http://schemas.microsoft.com/office/powerpoint/2010/main" val="1123287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30</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Tree>
    <p:custDataLst>
      <p:tags r:id="rId1"/>
    </p:custDataLst>
    <p:extLst>
      <p:ext uri="{BB962C8B-B14F-4D97-AF65-F5344CB8AC3E}">
        <p14:creationId xmlns:p14="http://schemas.microsoft.com/office/powerpoint/2010/main" val="983620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31</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p:txBody>
          <a:bodyPr>
            <a:normAutofit/>
          </a:bodyPr>
          <a:lstStyle/>
          <a:p>
            <a:r>
              <a:rPr lang="en-US" dirty="0"/>
              <a:t>Robert Hoekstra</a:t>
            </a:r>
          </a:p>
          <a:p>
            <a:pPr lvl="1"/>
            <a:r>
              <a:rPr lang="en-US" dirty="0"/>
              <a:t>Senior Program Analyst</a:t>
            </a:r>
          </a:p>
          <a:p>
            <a:pPr lvl="2"/>
            <a:r>
              <a:rPr lang="en-US" dirty="0"/>
              <a:t>Office of Trade Adjustment Assistance</a:t>
            </a:r>
          </a:p>
          <a:p>
            <a:pPr lvl="3"/>
            <a:r>
              <a:rPr lang="en-US" dirty="0"/>
              <a:t>hoekstra.robert@dol.gov</a:t>
            </a:r>
          </a:p>
          <a:p>
            <a:pPr lvl="4"/>
            <a:r>
              <a:rPr lang="en-US" dirty="0"/>
              <a:t>202-693-3522</a:t>
            </a:r>
          </a:p>
          <a:p>
            <a:r>
              <a:rPr lang="en-US" dirty="0"/>
              <a:t>Susan Manikowski</a:t>
            </a:r>
          </a:p>
          <a:p>
            <a:pPr lvl="1"/>
            <a:r>
              <a:rPr lang="en-US" dirty="0"/>
              <a:t>Program Analyst</a:t>
            </a:r>
          </a:p>
          <a:p>
            <a:pPr lvl="2"/>
            <a:r>
              <a:rPr lang="en-US" dirty="0"/>
              <a:t>Office of Trade Adjustment Assistance</a:t>
            </a:r>
          </a:p>
          <a:p>
            <a:pPr lvl="3"/>
            <a:r>
              <a:rPr lang="en-US" dirty="0"/>
              <a:t>manikowski.susan@dol.gov</a:t>
            </a:r>
          </a:p>
          <a:p>
            <a:pPr lvl="4"/>
            <a:r>
              <a:rPr lang="en-US" dirty="0"/>
              <a:t>202-693-3545</a:t>
            </a:r>
          </a:p>
        </p:txBody>
      </p:sp>
    </p:spTree>
    <p:custDataLst>
      <p:tags r:id="rId1"/>
    </p:custDataLst>
    <p:extLst>
      <p:ext uri="{BB962C8B-B14F-4D97-AF65-F5344CB8AC3E}">
        <p14:creationId xmlns:p14="http://schemas.microsoft.com/office/powerpoint/2010/main" val="1097583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4"/>
              </a:rPr>
              <a:t>Support@workforceGPS.org</a:t>
            </a:r>
            <a:endParaRPr lang="en-US" dirty="0"/>
          </a:p>
        </p:txBody>
      </p:sp>
    </p:spTree>
    <p:custDataLst>
      <p:tags r:id="rId1"/>
    </p:custDataLst>
    <p:extLst>
      <p:ext uri="{BB962C8B-B14F-4D97-AF65-F5344CB8AC3E}">
        <p14:creationId xmlns:p14="http://schemas.microsoft.com/office/powerpoint/2010/main" val="844989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4</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Plan</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a:xfrm>
            <a:off x="805866" y="1137446"/>
            <a:ext cx="4713785" cy="5039517"/>
          </a:xfrm>
        </p:spPr>
        <p:txBody>
          <a:bodyPr>
            <a:normAutofit/>
          </a:bodyPr>
          <a:lstStyle/>
          <a:p>
            <a:r>
              <a:rPr lang="en-US" dirty="0"/>
              <a:t>Implementation Timeline</a:t>
            </a:r>
          </a:p>
          <a:p>
            <a:pPr lvl="1"/>
            <a:r>
              <a:rPr lang="en-US" dirty="0"/>
              <a:t>Apprenticeship integrated record?</a:t>
            </a:r>
          </a:p>
          <a:p>
            <a:r>
              <a:rPr lang="en-US" dirty="0"/>
              <a:t>Minor(</a:t>
            </a:r>
            <a:r>
              <a:rPr lang="en-US" dirty="0" err="1"/>
              <a:t>ish</a:t>
            </a:r>
            <a:r>
              <a:rPr lang="en-US" dirty="0"/>
              <a:t>) Changes</a:t>
            </a:r>
          </a:p>
          <a:p>
            <a:pPr lvl="1"/>
            <a:r>
              <a:rPr lang="en-US" dirty="0"/>
              <a:t>Removed from TAA</a:t>
            </a:r>
          </a:p>
          <a:p>
            <a:pPr lvl="1"/>
            <a:r>
              <a:rPr lang="en-US" dirty="0"/>
              <a:t>Established Items added to TAA</a:t>
            </a:r>
          </a:p>
          <a:p>
            <a:pPr lvl="1"/>
            <a:r>
              <a:rPr lang="en-US" dirty="0"/>
              <a:t>Occupational Codes</a:t>
            </a:r>
          </a:p>
        </p:txBody>
      </p:sp>
      <p:sp>
        <p:nvSpPr>
          <p:cNvPr id="5" name="Content Placeholder 5">
            <a:extLst>
              <a:ext uri="{FF2B5EF4-FFF2-40B4-BE49-F238E27FC236}">
                <a16:creationId xmlns:a16="http://schemas.microsoft.com/office/drawing/2014/main" id="{3C28BE99-4887-4C69-AC8A-44480A1AFA7E}"/>
              </a:ext>
            </a:extLst>
          </p:cNvPr>
          <p:cNvSpPr txBox="1">
            <a:spLocks/>
          </p:cNvSpPr>
          <p:nvPr/>
        </p:nvSpPr>
        <p:spPr>
          <a:xfrm>
            <a:off x="6167575" y="1144361"/>
            <a:ext cx="4713785" cy="4731339"/>
          </a:xfrm>
          <a:prstGeom prst="rect">
            <a:avLst/>
          </a:prstGeom>
        </p:spPr>
        <p:txBody>
          <a:bodyPr vert="horz" lIns="91440" tIns="45720" rIns="91440" bIns="45720" rtlCol="0" anchor="ctr">
            <a:normAutofit/>
          </a:bodyPr>
          <a:lstStyle>
            <a:lvl1pPr marL="365760" indent="-365760" algn="l" defTabSz="914400" rtl="0" eaLnBrk="1" latinLnBrk="0" hangingPunct="1">
              <a:lnSpc>
                <a:spcPct val="95000"/>
              </a:lnSpc>
              <a:spcBef>
                <a:spcPts val="1800"/>
              </a:spcBef>
              <a:buClr>
                <a:schemeClr val="accent2"/>
              </a:buClr>
              <a:buFont typeface="Wingdings 2" panose="05020102010507070707" pitchFamily="18" charset="2"/>
              <a:buChar char=""/>
              <a:defRPr sz="2600" kern="1200">
                <a:solidFill>
                  <a:schemeClr val="tx1"/>
                </a:solidFill>
                <a:latin typeface="+mn-lt"/>
                <a:ea typeface="+mn-ea"/>
                <a:cs typeface="+mn-cs"/>
              </a:defRPr>
            </a:lvl1pPr>
            <a:lvl2pPr marL="82296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28016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73736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19456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TAA Language Changes</a:t>
            </a:r>
          </a:p>
          <a:p>
            <a:pPr lvl="1"/>
            <a:r>
              <a:rPr lang="en-US" dirty="0"/>
              <a:t>Case Management</a:t>
            </a:r>
          </a:p>
          <a:p>
            <a:pPr lvl="1"/>
            <a:r>
              <a:rPr lang="en-US" dirty="0"/>
              <a:t>Expenditure Element Updates</a:t>
            </a:r>
          </a:p>
          <a:p>
            <a:pPr lvl="1"/>
            <a:r>
              <a:rPr lang="en-US" dirty="0"/>
              <a:t>“Current Quarter” Updates</a:t>
            </a:r>
          </a:p>
          <a:p>
            <a:r>
              <a:rPr lang="en-US" dirty="0"/>
              <a:t>Distance/Virtual/Online</a:t>
            </a:r>
          </a:p>
          <a:p>
            <a:r>
              <a:rPr lang="en-US" dirty="0"/>
              <a:t>Multiple Petitions</a:t>
            </a:r>
          </a:p>
          <a:p>
            <a:r>
              <a:rPr lang="en-US" dirty="0"/>
              <a:t>Miscellaneous Changes</a:t>
            </a:r>
          </a:p>
        </p:txBody>
      </p:sp>
    </p:spTree>
    <p:extLst>
      <p:ext uri="{BB962C8B-B14F-4D97-AF65-F5344CB8AC3E}">
        <p14:creationId xmlns:p14="http://schemas.microsoft.com/office/powerpoint/2010/main" val="409103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5</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Implementation Timeline</a:t>
            </a:r>
          </a:p>
        </p:txBody>
      </p:sp>
    </p:spTree>
    <p:extLst>
      <p:ext uri="{BB962C8B-B14F-4D97-AF65-F5344CB8AC3E}">
        <p14:creationId xmlns:p14="http://schemas.microsoft.com/office/powerpoint/2010/main" val="315891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6</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Implementation Timeline</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213658"/>
            <a:ext cx="10515600" cy="4976005"/>
          </a:xfrm>
        </p:spPr>
        <p:txBody>
          <a:bodyPr/>
          <a:lstStyle/>
          <a:p>
            <a:r>
              <a:rPr lang="en-US" sz="3200" dirty="0"/>
              <a:t>On 06/07/2021, OMB Approved revised PIRL Collection (1205-0521)</a:t>
            </a:r>
          </a:p>
          <a:p>
            <a:r>
              <a:rPr lang="en-US" sz="3200" dirty="0"/>
              <a:t>Most State Programs (including TAA) are implementing the new format starting </a:t>
            </a:r>
            <a:r>
              <a:rPr lang="en-US" sz="3200" b="1" u="sng" dirty="0">
                <a:solidFill>
                  <a:srgbClr val="FF0000"/>
                </a:solidFill>
              </a:rPr>
              <a:t>July 1</a:t>
            </a:r>
            <a:r>
              <a:rPr lang="en-US" sz="3200" b="1" u="sng" baseline="30000" dirty="0">
                <a:solidFill>
                  <a:srgbClr val="FF0000"/>
                </a:solidFill>
              </a:rPr>
              <a:t>st</a:t>
            </a:r>
            <a:r>
              <a:rPr lang="en-US" sz="3200" b="1" u="sng" dirty="0">
                <a:solidFill>
                  <a:srgbClr val="FF0000"/>
                </a:solidFill>
              </a:rPr>
              <a:t>, 2022</a:t>
            </a:r>
            <a:r>
              <a:rPr lang="en-US" sz="3200" dirty="0"/>
              <a:t>.</a:t>
            </a:r>
          </a:p>
          <a:p>
            <a:pPr lvl="1"/>
            <a:r>
              <a:rPr lang="en-US" sz="3000" dirty="0"/>
              <a:t>First Quarter will be 9/30/2022</a:t>
            </a:r>
          </a:p>
          <a:p>
            <a:pPr lvl="1"/>
            <a:r>
              <a:rPr lang="en-US" sz="3000" dirty="0"/>
              <a:t>Most discretionary programs are earlier: 7/1/2021</a:t>
            </a:r>
          </a:p>
          <a:p>
            <a:pPr lvl="1"/>
            <a:r>
              <a:rPr lang="en-US" sz="3000" dirty="0"/>
              <a:t>TEN … to be released shortly</a:t>
            </a:r>
          </a:p>
          <a:p>
            <a:r>
              <a:rPr lang="en-US" sz="3200" dirty="0"/>
              <a:t>Apprenticeship! =&gt; Implementing 7/1/</a:t>
            </a:r>
            <a:r>
              <a:rPr lang="en-US" sz="3200" b="1" u="sng" dirty="0"/>
              <a:t>2021</a:t>
            </a:r>
            <a:r>
              <a:rPr lang="en-US" sz="3200" dirty="0"/>
              <a:t>.  Joint reporting elements can transition to new reporting.</a:t>
            </a:r>
            <a:endParaRPr lang="en-US" sz="3200" b="1" u="sng" dirty="0"/>
          </a:p>
          <a:p>
            <a:endParaRPr lang="en-US" sz="3200" dirty="0"/>
          </a:p>
        </p:txBody>
      </p:sp>
    </p:spTree>
    <p:custDataLst>
      <p:tags r:id="rId1"/>
    </p:custDataLst>
    <p:extLst>
      <p:ext uri="{BB962C8B-B14F-4D97-AF65-F5344CB8AC3E}">
        <p14:creationId xmlns:p14="http://schemas.microsoft.com/office/powerpoint/2010/main" val="446202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7</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Minor (</a:t>
            </a:r>
            <a:r>
              <a:rPr lang="en-US" dirty="0" err="1"/>
              <a:t>ish</a:t>
            </a:r>
            <a:r>
              <a:rPr lang="en-US" dirty="0"/>
              <a:t>) Changes</a:t>
            </a:r>
          </a:p>
        </p:txBody>
      </p:sp>
    </p:spTree>
    <p:extLst>
      <p:ext uri="{BB962C8B-B14F-4D97-AF65-F5344CB8AC3E}">
        <p14:creationId xmlns:p14="http://schemas.microsoft.com/office/powerpoint/2010/main" val="1185978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B812ED-6657-4FC2-9630-367100B8229B}"/>
              </a:ext>
            </a:extLst>
          </p:cNvPr>
          <p:cNvSpPr>
            <a:spLocks noGrp="1"/>
          </p:cNvSpPr>
          <p:nvPr>
            <p:ph type="sldNum" sz="quarter" idx="12"/>
          </p:nvPr>
        </p:nvSpPr>
        <p:spPr/>
        <p:txBody>
          <a:bodyPr/>
          <a:lstStyle/>
          <a:p>
            <a:fld id="{158B7785-F6D6-45F8-833E-07BD84680091}" type="slidenum">
              <a:rPr lang="en-US" smtClean="0"/>
              <a:pPr/>
              <a:t>8</a:t>
            </a:fld>
            <a:endParaRPr lang="en-US"/>
          </a:p>
        </p:txBody>
      </p:sp>
      <p:sp>
        <p:nvSpPr>
          <p:cNvPr id="3" name="Title 2">
            <a:extLst>
              <a:ext uri="{FF2B5EF4-FFF2-40B4-BE49-F238E27FC236}">
                <a16:creationId xmlns:a16="http://schemas.microsoft.com/office/drawing/2014/main" id="{5F2150C5-AE68-4815-8B74-870A643F5721}"/>
              </a:ext>
            </a:extLst>
          </p:cNvPr>
          <p:cNvSpPr>
            <a:spLocks noGrp="1"/>
          </p:cNvSpPr>
          <p:nvPr>
            <p:ph type="title"/>
          </p:nvPr>
        </p:nvSpPr>
        <p:spPr/>
        <p:txBody>
          <a:bodyPr/>
          <a:lstStyle/>
          <a:p>
            <a:r>
              <a:rPr lang="en-US" u="sng" dirty="0">
                <a:solidFill>
                  <a:srgbClr val="FF0000"/>
                </a:solidFill>
              </a:rPr>
              <a:t>Removed</a:t>
            </a:r>
            <a:r>
              <a:rPr lang="en-US" dirty="0"/>
              <a:t> from TAA Reporting</a:t>
            </a:r>
            <a:br>
              <a:rPr lang="en-US" dirty="0"/>
            </a:br>
            <a:r>
              <a:rPr lang="en-US" dirty="0"/>
              <a:t>(and WIOA)</a:t>
            </a:r>
          </a:p>
        </p:txBody>
      </p:sp>
      <p:sp>
        <p:nvSpPr>
          <p:cNvPr id="6" name="Text Placeholder 5">
            <a:extLst>
              <a:ext uri="{FF2B5EF4-FFF2-40B4-BE49-F238E27FC236}">
                <a16:creationId xmlns:a16="http://schemas.microsoft.com/office/drawing/2014/main" id="{A97CFD21-AD80-4421-B39E-89EA6C58948C}"/>
              </a:ext>
            </a:extLst>
          </p:cNvPr>
          <p:cNvSpPr>
            <a:spLocks noGrp="1"/>
          </p:cNvSpPr>
          <p:nvPr>
            <p:ph type="body" sz="half" idx="2"/>
          </p:nvPr>
        </p:nvSpPr>
        <p:spPr>
          <a:xfrm>
            <a:off x="981105" y="2918345"/>
            <a:ext cx="4048096" cy="2809124"/>
          </a:xfrm>
        </p:spPr>
        <p:txBody>
          <a:bodyPr/>
          <a:lstStyle/>
          <a:p>
            <a:pPr marL="342900" indent="-342900" algn="l">
              <a:buFont typeface="Arial" panose="020B0604020202020204" pitchFamily="34" charset="0"/>
              <a:buChar char="•"/>
            </a:pPr>
            <a:r>
              <a:rPr lang="en-US" dirty="0"/>
              <a:t>TAA is no longer collecting Assessment and Pre/Post Test Information</a:t>
            </a:r>
          </a:p>
          <a:p>
            <a:pPr marL="342900" indent="-342900" algn="l">
              <a:buFont typeface="Arial" panose="020B0604020202020204" pitchFamily="34" charset="0"/>
              <a:buChar char="•"/>
            </a:pPr>
            <a:r>
              <a:rPr lang="en-US" dirty="0"/>
              <a:t>States likely will still collect for their own purposes, but MSG reporting satisfies DOL needs</a:t>
            </a:r>
          </a:p>
          <a:p>
            <a:pPr marL="342900" indent="-342900" algn="l">
              <a:buFont typeface="Arial" panose="020B0604020202020204" pitchFamily="34" charset="0"/>
              <a:buChar char="•"/>
            </a:pPr>
            <a:r>
              <a:rPr lang="en-US" dirty="0"/>
              <a:t>Attempting to reduce burden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73436509"/>
              </p:ext>
            </p:extLst>
          </p:nvPr>
        </p:nvGraphicFramePr>
        <p:xfrm>
          <a:off x="5308074" y="1153789"/>
          <a:ext cx="6076604" cy="4080524"/>
        </p:xfrm>
        <a:graphic>
          <a:graphicData uri="http://schemas.openxmlformats.org/drawingml/2006/table">
            <a:tbl>
              <a:tblPr>
                <a:tableStyleId>{5C22544A-7EE6-4342-B048-85BDC9FD1C3A}</a:tableStyleId>
              </a:tblPr>
              <a:tblGrid>
                <a:gridCol w="477584">
                  <a:extLst>
                    <a:ext uri="{9D8B030D-6E8A-4147-A177-3AD203B41FA5}">
                      <a16:colId xmlns:a16="http://schemas.microsoft.com/office/drawing/2014/main" val="999570648"/>
                    </a:ext>
                  </a:extLst>
                </a:gridCol>
                <a:gridCol w="1147157">
                  <a:extLst>
                    <a:ext uri="{9D8B030D-6E8A-4147-A177-3AD203B41FA5}">
                      <a16:colId xmlns:a16="http://schemas.microsoft.com/office/drawing/2014/main" val="542621395"/>
                    </a:ext>
                  </a:extLst>
                </a:gridCol>
                <a:gridCol w="286045">
                  <a:extLst>
                    <a:ext uri="{9D8B030D-6E8A-4147-A177-3AD203B41FA5}">
                      <a16:colId xmlns:a16="http://schemas.microsoft.com/office/drawing/2014/main" val="2512566999"/>
                    </a:ext>
                  </a:extLst>
                </a:gridCol>
                <a:gridCol w="2832408">
                  <a:extLst>
                    <a:ext uri="{9D8B030D-6E8A-4147-A177-3AD203B41FA5}">
                      <a16:colId xmlns:a16="http://schemas.microsoft.com/office/drawing/2014/main" val="1330105861"/>
                    </a:ext>
                  </a:extLst>
                </a:gridCol>
                <a:gridCol w="1333410">
                  <a:extLst>
                    <a:ext uri="{9D8B030D-6E8A-4147-A177-3AD203B41FA5}">
                      <a16:colId xmlns:a16="http://schemas.microsoft.com/office/drawing/2014/main" val="1678337537"/>
                    </a:ext>
                  </a:extLst>
                </a:gridCol>
              </a:tblGrid>
              <a:tr h="0">
                <a:tc>
                  <a:txBody>
                    <a:bodyPr/>
                    <a:lstStyle/>
                    <a:p>
                      <a:pPr algn="ctr" fontAlgn="t"/>
                      <a:r>
                        <a:rPr lang="en-US" sz="1400" u="none" strike="noStrike" dirty="0">
                          <a:effectLst/>
                        </a:rPr>
                        <a:t>1902</a:t>
                      </a:r>
                      <a:endParaRPr lang="en-US" sz="1400" b="0" i="0" u="none" strike="noStrike" dirty="0">
                        <a:solidFill>
                          <a:srgbClr val="000000"/>
                        </a:solidFill>
                        <a:effectLst/>
                        <a:latin typeface="Calibri" panose="020F0502020204030204" pitchFamily="34" charset="0"/>
                      </a:endParaRPr>
                    </a:p>
                  </a:txBody>
                  <a:tcPr marL="3812" marR="3812" marT="3812" marB="0"/>
                </a:tc>
                <a:tc>
                  <a:txBody>
                    <a:bodyPr/>
                    <a:lstStyle/>
                    <a:p>
                      <a:pPr algn="ctr" fontAlgn="t"/>
                      <a:r>
                        <a:rPr lang="en-US" sz="1400" u="none" strike="noStrike" dirty="0">
                          <a:effectLst/>
                        </a:rPr>
                        <a:t>Category of Assessment #1</a:t>
                      </a:r>
                      <a:endParaRPr lang="en-US" sz="1400" b="0" i="0" u="none" strike="noStrike" dirty="0">
                        <a:solidFill>
                          <a:srgbClr val="000000"/>
                        </a:solidFill>
                        <a:effectLst/>
                        <a:latin typeface="Calibri" panose="020F0502020204030204" pitchFamily="34" charset="0"/>
                      </a:endParaRPr>
                    </a:p>
                  </a:txBody>
                  <a:tcPr marL="3812" marR="3812" marT="3812" marB="0"/>
                </a:tc>
                <a:tc>
                  <a:txBody>
                    <a:bodyPr/>
                    <a:lstStyle/>
                    <a:p>
                      <a:pPr algn="ctr" fontAlgn="t"/>
                      <a:r>
                        <a:rPr lang="en-US" sz="400" u="none" strike="noStrike">
                          <a:effectLst/>
                        </a:rPr>
                        <a:t>IN 1</a:t>
                      </a:r>
                      <a:endParaRPr lang="en-US" sz="400" b="0" i="0" u="none" strike="noStrike">
                        <a:solidFill>
                          <a:srgbClr val="000000"/>
                        </a:solidFill>
                        <a:effectLst/>
                        <a:latin typeface="Arial" panose="020B0604020202020204" pitchFamily="34" charset="0"/>
                      </a:endParaRPr>
                    </a:p>
                  </a:txBody>
                  <a:tcPr marL="3812" marR="3812" marT="3812" marB="0"/>
                </a:tc>
                <a:tc>
                  <a:txBody>
                    <a:bodyPr/>
                    <a:lstStyle/>
                    <a:p>
                      <a:pPr algn="l" fontAlgn="t"/>
                      <a:r>
                        <a:rPr lang="en-US" sz="400" u="none" strike="noStrike">
                          <a:effectLst/>
                        </a:rPr>
                        <a:t>Record 1 if the participant was assessed using approved tests for Adult Basic Education (ABE) English Language Arts (ELA).</a:t>
                      </a:r>
                      <a:br>
                        <a:rPr lang="en-US" sz="400" u="none" strike="noStrike">
                          <a:effectLst/>
                        </a:rPr>
                      </a:br>
                      <a:r>
                        <a:rPr lang="en-US" sz="400" u="none" strike="noStrike">
                          <a:effectLst/>
                        </a:rPr>
                        <a:t>Record 2 if the partiipant was assessed using approved tests for ABE Mathematics.</a:t>
                      </a:r>
                      <a:br>
                        <a:rPr lang="en-US" sz="400" u="none" strike="noStrike">
                          <a:effectLst/>
                        </a:rPr>
                      </a:br>
                      <a:r>
                        <a:rPr lang="en-US" sz="400" u="none" strike="noStrike">
                          <a:effectLst/>
                        </a:rPr>
                        <a:t>Record</a:t>
                      </a:r>
                      <a:r>
                        <a:rPr lang="en-US" sz="400" u="none" strike="sngStrike">
                          <a:effectLst/>
                        </a:rPr>
                        <a:t>2</a:t>
                      </a:r>
                      <a:r>
                        <a:rPr lang="en-US" sz="400" u="none" strike="noStrike">
                          <a:effectLst/>
                        </a:rPr>
                        <a:t> 3 if the participant was assessed using approved tests for English-As-A-Second Language (ESL).</a:t>
                      </a:r>
                      <a:br>
                        <a:rPr lang="en-US" sz="400" u="none" strike="noStrike">
                          <a:effectLst/>
                        </a:rPr>
                      </a:br>
                      <a:r>
                        <a:rPr lang="en-US" sz="400" u="none" strike="sngStrike">
                          <a:effectLst/>
                        </a:rPr>
                        <a:t>Record 3 if the participant was assessed using approved tests for both ABE and ESL.</a:t>
                      </a:r>
                      <a:br>
                        <a:rPr lang="en-US" sz="400" u="none" strike="noStrike">
                          <a:effectLst/>
                        </a:rPr>
                      </a:br>
                      <a:r>
                        <a:rPr lang="en-US" sz="400" u="none" strike="noStrike">
                          <a:effectLst/>
                        </a:rPr>
                        <a:t>Record 0  if the participant was not assessed.                                                                                                                                  </a:t>
                      </a:r>
                      <a:br>
                        <a:rPr lang="en-US" sz="400" u="none" strike="noStrike">
                          <a:effectLst/>
                        </a:rPr>
                      </a:br>
                      <a:r>
                        <a:rPr lang="en-US" sz="400" u="none" strike="noStrike">
                          <a:effectLst/>
                        </a:rPr>
                        <a:t>Leave blank if this data element does not apply to the participant.</a:t>
                      </a:r>
                      <a:endParaRPr lang="en-US" sz="400" b="0" i="0" u="none" strike="noStrike">
                        <a:solidFill>
                          <a:srgbClr val="000000"/>
                        </a:solidFill>
                        <a:effectLst/>
                        <a:latin typeface="Calibri" panose="020F0502020204030204" pitchFamily="34" charset="0"/>
                      </a:endParaRPr>
                    </a:p>
                  </a:txBody>
                  <a:tcPr marL="3812" marR="3812" marT="3812" marB="0"/>
                </a:tc>
                <a:tc>
                  <a:txBody>
                    <a:bodyPr/>
                    <a:lstStyle/>
                    <a:p>
                      <a:pPr algn="l" fontAlgn="t"/>
                      <a:r>
                        <a:rPr lang="en-US" sz="400" u="none" strike="noStrike">
                          <a:effectLst/>
                        </a:rPr>
                        <a:t> 1 = ABE ELA</a:t>
                      </a:r>
                      <a:br>
                        <a:rPr lang="en-US" sz="400" u="none" strike="noStrike">
                          <a:effectLst/>
                        </a:rPr>
                      </a:br>
                      <a:r>
                        <a:rPr lang="en-US" sz="400" u="none" strike="noStrike">
                          <a:effectLst/>
                        </a:rPr>
                        <a:t> 2 = </a:t>
                      </a:r>
                      <a:r>
                        <a:rPr lang="en-US" sz="400" u="none" strike="sngStrike">
                          <a:effectLst/>
                        </a:rPr>
                        <a:t>ESL </a:t>
                      </a:r>
                      <a:r>
                        <a:rPr lang="en-US" sz="400" u="none" strike="noStrike">
                          <a:effectLst/>
                        </a:rPr>
                        <a:t>ABE Math</a:t>
                      </a:r>
                      <a:br>
                        <a:rPr lang="en-US" sz="400" u="none" strike="noStrike">
                          <a:effectLst/>
                        </a:rPr>
                      </a:br>
                      <a:r>
                        <a:rPr lang="en-US" sz="400" u="none" strike="noStrike">
                          <a:effectLst/>
                        </a:rPr>
                        <a:t> 3 =</a:t>
                      </a:r>
                      <a:r>
                        <a:rPr lang="en-US" sz="400" u="none" strike="sngStrike">
                          <a:effectLst/>
                        </a:rPr>
                        <a:t> Both ABE and</a:t>
                      </a:r>
                      <a:r>
                        <a:rPr lang="en-US" sz="400" u="none" strike="noStrike">
                          <a:effectLst/>
                        </a:rPr>
                        <a:t> ESL</a:t>
                      </a:r>
                      <a:br>
                        <a:rPr lang="en-US" sz="400" u="none" strike="noStrike">
                          <a:effectLst/>
                        </a:rPr>
                      </a:br>
                      <a:r>
                        <a:rPr lang="en-US" sz="400" u="none" strike="noStrike">
                          <a:effectLst/>
                        </a:rPr>
                        <a:t> 0 = Not assessed</a:t>
                      </a:r>
                      <a:br>
                        <a:rPr lang="en-US" sz="400" u="none" strike="noStrike">
                          <a:effectLst/>
                        </a:rPr>
                      </a:br>
                      <a:endParaRPr lang="en-US" sz="400" b="0" i="0" u="none" strike="noStrike">
                        <a:solidFill>
                          <a:srgbClr val="000000"/>
                        </a:solidFill>
                        <a:effectLst/>
                        <a:latin typeface="Arial" panose="020B0604020202020204" pitchFamily="34" charset="0"/>
                      </a:endParaRPr>
                    </a:p>
                  </a:txBody>
                  <a:tcPr marL="3812" marR="3812" marT="3812" marB="0"/>
                </a:tc>
                <a:extLst>
                  <a:ext uri="{0D108BD9-81ED-4DB2-BD59-A6C34878D82A}">
                    <a16:rowId xmlns:a16="http://schemas.microsoft.com/office/drawing/2014/main" val="65162084"/>
                  </a:ext>
                </a:extLst>
              </a:tr>
              <a:tr h="0">
                <a:tc>
                  <a:txBody>
                    <a:bodyPr/>
                    <a:lstStyle/>
                    <a:p>
                      <a:pPr algn="ctr" fontAlgn="t"/>
                      <a:r>
                        <a:rPr lang="en-US" sz="1400" u="none" strike="noStrike">
                          <a:effectLst/>
                        </a:rPr>
                        <a:t>1903</a:t>
                      </a:r>
                      <a:endParaRPr lang="en-US" sz="1400" b="0" i="0" u="none" strike="noStrike">
                        <a:solidFill>
                          <a:srgbClr val="000000"/>
                        </a:solidFill>
                        <a:effectLst/>
                        <a:latin typeface="Calibri" panose="020F0502020204030204" pitchFamily="34" charset="0"/>
                      </a:endParaRPr>
                    </a:p>
                  </a:txBody>
                  <a:tcPr marL="3812" marR="3812" marT="3812" marB="0"/>
                </a:tc>
                <a:tc>
                  <a:txBody>
                    <a:bodyPr/>
                    <a:lstStyle/>
                    <a:p>
                      <a:pPr algn="ctr" fontAlgn="t"/>
                      <a:r>
                        <a:rPr lang="en-US" sz="1400" u="none" strike="noStrike" dirty="0">
                          <a:effectLst/>
                        </a:rPr>
                        <a:t>Date of Pre-Test Score #1</a:t>
                      </a:r>
                      <a:endParaRPr lang="en-US" sz="1400" b="0" i="0" u="none" strike="noStrike" dirty="0">
                        <a:solidFill>
                          <a:srgbClr val="000000"/>
                        </a:solidFill>
                        <a:effectLst/>
                        <a:latin typeface="Calibri" panose="020F0502020204030204" pitchFamily="34" charset="0"/>
                      </a:endParaRPr>
                    </a:p>
                  </a:txBody>
                  <a:tcPr marL="3812" marR="3812" marT="3812" marB="0"/>
                </a:tc>
                <a:tc>
                  <a:txBody>
                    <a:bodyPr/>
                    <a:lstStyle/>
                    <a:p>
                      <a:pPr algn="ctr" fontAlgn="t"/>
                      <a:r>
                        <a:rPr lang="en-US" sz="400" u="none" strike="noStrike" dirty="0">
                          <a:effectLst/>
                        </a:rPr>
                        <a:t>DT 8</a:t>
                      </a:r>
                      <a:endParaRPr lang="en-US" sz="400" b="0" i="0" u="none" strike="noStrike" dirty="0">
                        <a:solidFill>
                          <a:srgbClr val="000000"/>
                        </a:solidFill>
                        <a:effectLst/>
                        <a:latin typeface="Calibri" panose="020F0502020204030204" pitchFamily="34" charset="0"/>
                      </a:endParaRPr>
                    </a:p>
                  </a:txBody>
                  <a:tcPr marL="3812" marR="3812" marT="3812" marB="0"/>
                </a:tc>
                <a:tc>
                  <a:txBody>
                    <a:bodyPr/>
                    <a:lstStyle/>
                    <a:p>
                      <a:pPr algn="l" fontAlgn="t"/>
                      <a:r>
                        <a:rPr lang="en-US" sz="400" u="none" strike="noStrike">
                          <a:effectLst/>
                        </a:rPr>
                        <a:t>Record the date that the participant took the pre-assessment test.</a:t>
                      </a:r>
                      <a:br>
                        <a:rPr lang="en-US" sz="400" u="none" strike="noStrike">
                          <a:effectLst/>
                        </a:rPr>
                      </a:br>
                      <a:r>
                        <a:rPr lang="en-US" sz="400" u="none" strike="noStrike">
                          <a:effectLst/>
                        </a:rPr>
                        <a:t>Leave blank if the participant did not take a pre-assessment test.</a:t>
                      </a:r>
                      <a:br>
                        <a:rPr lang="en-US" sz="400" u="none" strike="noStrike">
                          <a:effectLst/>
                        </a:rPr>
                      </a:br>
                      <a:br>
                        <a:rPr lang="en-US" sz="400" u="none" strike="noStrike">
                          <a:effectLst/>
                        </a:rPr>
                      </a:br>
                      <a:r>
                        <a:rPr lang="en-US" sz="400" u="none" strike="noStrike">
                          <a:effectLst/>
                        </a:rPr>
                        <a:t>NOTE: This field is only necessary if the program is capturing a measurable skill gain based on an increase in Educational Functioning Level within the Educational Achievement Type of measurable skill gain.</a:t>
                      </a:r>
                      <a:endParaRPr lang="en-US" sz="400" b="0" i="0" u="none" strike="noStrike">
                        <a:solidFill>
                          <a:srgbClr val="000000"/>
                        </a:solidFill>
                        <a:effectLst/>
                        <a:latin typeface="Calibri" panose="020F0502020204030204" pitchFamily="34" charset="0"/>
                      </a:endParaRPr>
                    </a:p>
                  </a:txBody>
                  <a:tcPr marL="3812" marR="3812" marT="3812" marB="0"/>
                </a:tc>
                <a:tc>
                  <a:txBody>
                    <a:bodyPr/>
                    <a:lstStyle/>
                    <a:p>
                      <a:pPr algn="l" fontAlgn="t"/>
                      <a:r>
                        <a:rPr lang="en-US" sz="400" u="none" strike="noStrike">
                          <a:effectLst/>
                        </a:rPr>
                        <a:t>YYYYMMDD</a:t>
                      </a:r>
                      <a:endParaRPr lang="en-US" sz="400" b="0" i="0" u="none" strike="noStrike">
                        <a:solidFill>
                          <a:srgbClr val="000000"/>
                        </a:solidFill>
                        <a:effectLst/>
                        <a:latin typeface="Calibri" panose="020F0502020204030204" pitchFamily="34" charset="0"/>
                      </a:endParaRPr>
                    </a:p>
                  </a:txBody>
                  <a:tcPr marL="3812" marR="3812" marT="3812" marB="0"/>
                </a:tc>
                <a:extLst>
                  <a:ext uri="{0D108BD9-81ED-4DB2-BD59-A6C34878D82A}">
                    <a16:rowId xmlns:a16="http://schemas.microsoft.com/office/drawing/2014/main" val="2683849769"/>
                  </a:ext>
                </a:extLst>
              </a:tr>
              <a:tr h="0">
                <a:tc>
                  <a:txBody>
                    <a:bodyPr/>
                    <a:lstStyle/>
                    <a:p>
                      <a:pPr algn="ctr" fontAlgn="t"/>
                      <a:r>
                        <a:rPr lang="en-US" sz="1400" u="none" strike="noStrike">
                          <a:effectLst/>
                        </a:rPr>
                        <a:t>1904</a:t>
                      </a:r>
                      <a:endParaRPr lang="en-US" sz="1400" b="0" i="0" u="none" strike="noStrike">
                        <a:solidFill>
                          <a:srgbClr val="000000"/>
                        </a:solidFill>
                        <a:effectLst/>
                        <a:latin typeface="Calibri" panose="020F0502020204030204" pitchFamily="34" charset="0"/>
                      </a:endParaRPr>
                    </a:p>
                  </a:txBody>
                  <a:tcPr marL="3812" marR="3812" marT="3812" marB="0"/>
                </a:tc>
                <a:tc>
                  <a:txBody>
                    <a:bodyPr/>
                    <a:lstStyle/>
                    <a:p>
                      <a:pPr algn="ctr" fontAlgn="t"/>
                      <a:r>
                        <a:rPr lang="en-US" sz="1400" u="none" strike="noStrike" dirty="0">
                          <a:effectLst/>
                        </a:rPr>
                        <a:t>Pre-Test Score #1</a:t>
                      </a:r>
                      <a:endParaRPr lang="en-US" sz="1400" b="0" i="0" u="none" strike="noStrike" dirty="0">
                        <a:solidFill>
                          <a:srgbClr val="000000"/>
                        </a:solidFill>
                        <a:effectLst/>
                        <a:latin typeface="Calibri" panose="020F0502020204030204" pitchFamily="34" charset="0"/>
                      </a:endParaRPr>
                    </a:p>
                  </a:txBody>
                  <a:tcPr marL="3812" marR="3812" marT="3812" marB="0"/>
                </a:tc>
                <a:tc>
                  <a:txBody>
                    <a:bodyPr/>
                    <a:lstStyle/>
                    <a:p>
                      <a:pPr algn="ctr" fontAlgn="t"/>
                      <a:r>
                        <a:rPr lang="en-US" sz="400" u="none" strike="noStrike" dirty="0">
                          <a:effectLst/>
                        </a:rPr>
                        <a:t>IN 3</a:t>
                      </a:r>
                      <a:endParaRPr lang="en-US" sz="400" b="0" i="0" u="none" strike="noStrike" dirty="0">
                        <a:solidFill>
                          <a:srgbClr val="000000"/>
                        </a:solidFill>
                        <a:effectLst/>
                        <a:latin typeface="Calibri" panose="020F0502020204030204" pitchFamily="34" charset="0"/>
                      </a:endParaRPr>
                    </a:p>
                  </a:txBody>
                  <a:tcPr marL="3812" marR="3812" marT="3812" marB="0"/>
                </a:tc>
                <a:tc>
                  <a:txBody>
                    <a:bodyPr/>
                    <a:lstStyle/>
                    <a:p>
                      <a:pPr algn="l" fontAlgn="t"/>
                      <a:r>
                        <a:rPr lang="en-US" sz="400" u="none" strike="noStrike" dirty="0">
                          <a:effectLst/>
                        </a:rPr>
                        <a:t>Record the raw scale score achieved by the participant on the pre-assessment test.</a:t>
                      </a:r>
                      <a:br>
                        <a:rPr lang="en-US" sz="400" u="none" strike="noStrike" dirty="0">
                          <a:effectLst/>
                        </a:rPr>
                      </a:br>
                      <a:r>
                        <a:rPr lang="en-US" sz="400" u="none" strike="noStrike" dirty="0">
                          <a:effectLst/>
                        </a:rPr>
                        <a:t>Leave blank if the participant was not assessed in literacy or numeracy or if this data element does not apply to the participant.</a:t>
                      </a:r>
                      <a:br>
                        <a:rPr lang="en-US" sz="400" u="none" strike="noStrike" dirty="0">
                          <a:effectLst/>
                        </a:rPr>
                      </a:br>
                      <a:r>
                        <a:rPr lang="en-US" sz="400" u="none" strike="noStrike" dirty="0">
                          <a:effectLst/>
                        </a:rPr>
                        <a:t>NOTE: This field is only necessary if the program is capturing a measurable skill gain based on an increase in Educational Functioning Level within the Educational Achievement Type of measurable skill gain.</a:t>
                      </a:r>
                      <a:endParaRPr lang="en-US" sz="400" b="0" i="0" u="none" strike="noStrike" dirty="0">
                        <a:solidFill>
                          <a:srgbClr val="000000"/>
                        </a:solidFill>
                        <a:effectLst/>
                        <a:latin typeface="Calibri" panose="020F0502020204030204" pitchFamily="34" charset="0"/>
                      </a:endParaRPr>
                    </a:p>
                  </a:txBody>
                  <a:tcPr marL="3812" marR="3812" marT="3812" marB="0"/>
                </a:tc>
                <a:tc>
                  <a:txBody>
                    <a:bodyPr/>
                    <a:lstStyle/>
                    <a:p>
                      <a:pPr algn="l" fontAlgn="t"/>
                      <a:r>
                        <a:rPr lang="en-US" sz="400" u="none" strike="noStrike">
                          <a:effectLst/>
                        </a:rPr>
                        <a:t>000</a:t>
                      </a:r>
                      <a:endParaRPr lang="en-US" sz="400" b="0" i="0" u="none" strike="noStrike">
                        <a:solidFill>
                          <a:srgbClr val="000000"/>
                        </a:solidFill>
                        <a:effectLst/>
                        <a:latin typeface="Calibri" panose="020F0502020204030204" pitchFamily="34" charset="0"/>
                      </a:endParaRPr>
                    </a:p>
                  </a:txBody>
                  <a:tcPr marL="3812" marR="3812" marT="3812" marB="0"/>
                </a:tc>
                <a:extLst>
                  <a:ext uri="{0D108BD9-81ED-4DB2-BD59-A6C34878D82A}">
                    <a16:rowId xmlns:a16="http://schemas.microsoft.com/office/drawing/2014/main" val="1900938326"/>
                  </a:ext>
                </a:extLst>
              </a:tr>
              <a:tr h="0">
                <a:tc>
                  <a:txBody>
                    <a:bodyPr/>
                    <a:lstStyle/>
                    <a:p>
                      <a:pPr algn="ctr" fontAlgn="t"/>
                      <a:r>
                        <a:rPr lang="en-US" sz="1400" u="none" strike="noStrike">
                          <a:effectLst/>
                        </a:rPr>
                        <a:t>1905</a:t>
                      </a:r>
                      <a:endParaRPr lang="en-US" sz="1400" b="0" i="0" u="none" strike="noStrike">
                        <a:solidFill>
                          <a:srgbClr val="000000"/>
                        </a:solidFill>
                        <a:effectLst/>
                        <a:latin typeface="Calibri" panose="020F0502020204030204" pitchFamily="34" charset="0"/>
                      </a:endParaRPr>
                    </a:p>
                  </a:txBody>
                  <a:tcPr marL="3812" marR="3812" marT="3812" marB="0"/>
                </a:tc>
                <a:tc>
                  <a:txBody>
                    <a:bodyPr/>
                    <a:lstStyle/>
                    <a:p>
                      <a:pPr algn="ctr" fontAlgn="t"/>
                      <a:r>
                        <a:rPr lang="en-US" sz="1400" u="none" strike="noStrike" dirty="0">
                          <a:effectLst/>
                        </a:rPr>
                        <a:t>Educational Functioning Level Pre-Test #1</a:t>
                      </a:r>
                      <a:endParaRPr lang="en-US" sz="1400" b="0" i="0" u="none" strike="noStrike" dirty="0">
                        <a:solidFill>
                          <a:srgbClr val="000000"/>
                        </a:solidFill>
                        <a:effectLst/>
                        <a:latin typeface="Calibri" panose="020F0502020204030204" pitchFamily="34" charset="0"/>
                      </a:endParaRPr>
                    </a:p>
                  </a:txBody>
                  <a:tcPr marL="3812" marR="3812" marT="3812" marB="0"/>
                </a:tc>
                <a:tc>
                  <a:txBody>
                    <a:bodyPr/>
                    <a:lstStyle/>
                    <a:p>
                      <a:pPr algn="ctr" fontAlgn="t"/>
                      <a:r>
                        <a:rPr lang="en-US" sz="400" u="none" strike="noStrike" dirty="0">
                          <a:effectLst/>
                        </a:rPr>
                        <a:t>IN 2</a:t>
                      </a:r>
                      <a:endParaRPr lang="en-US" sz="400" b="0" i="0" u="none" strike="noStrike" dirty="0">
                        <a:solidFill>
                          <a:srgbClr val="000000"/>
                        </a:solidFill>
                        <a:effectLst/>
                        <a:latin typeface="Calibri" panose="020F0502020204030204" pitchFamily="34" charset="0"/>
                      </a:endParaRPr>
                    </a:p>
                  </a:txBody>
                  <a:tcPr marL="3812" marR="3812" marT="3812" marB="0"/>
                </a:tc>
                <a:tc>
                  <a:txBody>
                    <a:bodyPr/>
                    <a:lstStyle/>
                    <a:p>
                      <a:pPr algn="l" fontAlgn="t"/>
                      <a:r>
                        <a:rPr lang="en-US" sz="400" u="none" strike="noStrike" dirty="0">
                          <a:effectLst/>
                        </a:rPr>
                        <a:t>Record the educational functioning level that is associated with the participant's raw scale score.</a:t>
                      </a:r>
                      <a:br>
                        <a:rPr lang="en-US" sz="400" u="none" strike="noStrike" dirty="0">
                          <a:effectLst/>
                        </a:rPr>
                      </a:br>
                      <a:r>
                        <a:rPr lang="en-US" sz="400" u="none" strike="noStrike" dirty="0">
                          <a:effectLst/>
                        </a:rPr>
                        <a:t>Record 0 if the participant was not assessed in literacy or numeracy.</a:t>
                      </a:r>
                      <a:br>
                        <a:rPr lang="en-US" sz="400" u="none" strike="noStrike" dirty="0">
                          <a:effectLst/>
                        </a:rPr>
                      </a:br>
                      <a:r>
                        <a:rPr lang="en-US" sz="400" u="none" strike="noStrike" dirty="0">
                          <a:effectLst/>
                        </a:rPr>
                        <a:t>Leave blank if the data element does not apply to the participant.</a:t>
                      </a:r>
                      <a:br>
                        <a:rPr lang="en-US" sz="400" u="none" strike="noStrike" dirty="0">
                          <a:effectLst/>
                        </a:rPr>
                      </a:br>
                      <a:br>
                        <a:rPr lang="en-US" sz="400" u="none" strike="noStrike" dirty="0">
                          <a:effectLst/>
                        </a:rPr>
                      </a:br>
                      <a:r>
                        <a:rPr lang="en-US" sz="400" u="none" strike="noStrike" dirty="0">
                          <a:effectLst/>
                        </a:rPr>
                        <a:t>NOTE: This field is only necessary if the program is capturing a measurable skill gain based on an increase in Educational Functioning Level within the Educational Achievement Type of measurable skill gain.</a:t>
                      </a:r>
                      <a:endParaRPr lang="en-US" sz="400" b="0" i="0" u="none" strike="noStrike" dirty="0">
                        <a:solidFill>
                          <a:srgbClr val="000000"/>
                        </a:solidFill>
                        <a:effectLst/>
                        <a:latin typeface="Calibri" panose="020F0502020204030204" pitchFamily="34" charset="0"/>
                      </a:endParaRPr>
                    </a:p>
                  </a:txBody>
                  <a:tcPr marL="3812" marR="3812" marT="3812" marB="0"/>
                </a:tc>
                <a:tc>
                  <a:txBody>
                    <a:bodyPr/>
                    <a:lstStyle/>
                    <a:p>
                      <a:pPr algn="l" fontAlgn="t"/>
                      <a:r>
                        <a:rPr lang="en-US" sz="400" u="none" strike="noStrike" dirty="0">
                          <a:effectLst/>
                        </a:rPr>
                        <a:t> 0 = Not Assessed</a:t>
                      </a:r>
                      <a:br>
                        <a:rPr lang="en-US" sz="400" u="none" strike="noStrike" dirty="0">
                          <a:effectLst/>
                        </a:rPr>
                      </a:br>
                      <a:r>
                        <a:rPr lang="en-US" sz="400" u="none" strike="noStrike" dirty="0">
                          <a:effectLst/>
                        </a:rPr>
                        <a:t> 1 = </a:t>
                      </a:r>
                      <a:r>
                        <a:rPr lang="en-US" sz="400" u="none" strike="sngStrike" dirty="0">
                          <a:effectLst/>
                        </a:rPr>
                        <a:t>Beginning</a:t>
                      </a:r>
                      <a:r>
                        <a:rPr lang="en-US" sz="400" u="none" strike="noStrike" dirty="0">
                          <a:effectLst/>
                        </a:rPr>
                        <a:t> ABE Level 1 </a:t>
                      </a:r>
                      <a:r>
                        <a:rPr lang="en-US" sz="400" u="none" strike="sngStrike" dirty="0">
                          <a:effectLst/>
                        </a:rPr>
                        <a:t>Literacy</a:t>
                      </a:r>
                      <a:br>
                        <a:rPr lang="en-US" sz="400" u="none" strike="noStrike" dirty="0">
                          <a:effectLst/>
                        </a:rPr>
                      </a:br>
                      <a:r>
                        <a:rPr lang="en-US" sz="400" u="none" strike="noStrike" dirty="0">
                          <a:effectLst/>
                        </a:rPr>
                        <a:t> 2 = </a:t>
                      </a:r>
                      <a:r>
                        <a:rPr lang="en-US" sz="400" u="none" strike="sngStrike" dirty="0">
                          <a:effectLst/>
                        </a:rPr>
                        <a:t>Beginning Basic Education</a:t>
                      </a:r>
                      <a:r>
                        <a:rPr lang="en-US" sz="400" u="none" strike="noStrike" dirty="0">
                          <a:effectLst/>
                        </a:rPr>
                        <a:t> ABE Level 2</a:t>
                      </a:r>
                      <a:br>
                        <a:rPr lang="en-US" sz="400" u="none" strike="noStrike" dirty="0">
                          <a:effectLst/>
                        </a:rPr>
                      </a:br>
                      <a:r>
                        <a:rPr lang="en-US" sz="400" u="none" strike="noStrike" dirty="0">
                          <a:effectLst/>
                        </a:rPr>
                        <a:t> 3 = </a:t>
                      </a:r>
                      <a:r>
                        <a:rPr lang="en-US" sz="400" u="none" strike="sngStrike" dirty="0">
                          <a:effectLst/>
                        </a:rPr>
                        <a:t>Low Intermediate Basic Education </a:t>
                      </a:r>
                      <a:r>
                        <a:rPr lang="en-US" sz="400" u="none" strike="noStrike" dirty="0">
                          <a:effectLst/>
                        </a:rPr>
                        <a:t>ABE Level 3</a:t>
                      </a:r>
                      <a:br>
                        <a:rPr lang="en-US" sz="400" u="none" strike="noStrike" dirty="0">
                          <a:effectLst/>
                        </a:rPr>
                      </a:br>
                      <a:r>
                        <a:rPr lang="en-US" sz="400" u="none" strike="noStrike" dirty="0">
                          <a:effectLst/>
                        </a:rPr>
                        <a:t> 4 =</a:t>
                      </a:r>
                      <a:r>
                        <a:rPr lang="en-US" sz="400" u="none" strike="sngStrike" dirty="0">
                          <a:effectLst/>
                        </a:rPr>
                        <a:t> High Intermediate Basic Education</a:t>
                      </a:r>
                      <a:r>
                        <a:rPr lang="en-US" sz="400" u="none" strike="noStrike" dirty="0">
                          <a:effectLst/>
                        </a:rPr>
                        <a:t> ABE Level 4</a:t>
                      </a:r>
                      <a:br>
                        <a:rPr lang="en-US" sz="400" u="none" strike="noStrike" dirty="0">
                          <a:effectLst/>
                        </a:rPr>
                      </a:br>
                      <a:r>
                        <a:rPr lang="en-US" sz="400" u="none" strike="noStrike" dirty="0">
                          <a:effectLst/>
                        </a:rPr>
                        <a:t> 5 = </a:t>
                      </a:r>
                      <a:r>
                        <a:rPr lang="en-US" sz="400" u="none" strike="sngStrike" dirty="0">
                          <a:effectLst/>
                        </a:rPr>
                        <a:t>Low Adult Secondary Education </a:t>
                      </a:r>
                      <a:r>
                        <a:rPr lang="en-US" sz="400" u="none" strike="noStrike" dirty="0">
                          <a:effectLst/>
                        </a:rPr>
                        <a:t>ABE Level 5</a:t>
                      </a:r>
                      <a:br>
                        <a:rPr lang="en-US" sz="400" u="none" strike="noStrike" dirty="0">
                          <a:effectLst/>
                        </a:rPr>
                      </a:br>
                      <a:r>
                        <a:rPr lang="en-US" sz="400" u="none" strike="noStrike" dirty="0">
                          <a:effectLst/>
                        </a:rPr>
                        <a:t> 6 = </a:t>
                      </a:r>
                      <a:r>
                        <a:rPr lang="en-US" sz="400" u="none" strike="sngStrike" dirty="0">
                          <a:effectLst/>
                        </a:rPr>
                        <a:t>High Adult Secondary Education </a:t>
                      </a:r>
                      <a:r>
                        <a:rPr lang="en-US" sz="400" u="none" strike="noStrike" dirty="0">
                          <a:effectLst/>
                        </a:rPr>
                        <a:t>ABE Level 6</a:t>
                      </a:r>
                      <a:br>
                        <a:rPr lang="en-US" sz="400" u="none" strike="noStrike" dirty="0">
                          <a:effectLst/>
                        </a:rPr>
                      </a:br>
                      <a:r>
                        <a:rPr lang="en-US" sz="400" u="none" strike="noStrike" dirty="0">
                          <a:effectLst/>
                        </a:rPr>
                        <a:t> 7 = </a:t>
                      </a:r>
                      <a:r>
                        <a:rPr lang="en-US" sz="400" u="none" strike="sngStrike" dirty="0">
                          <a:effectLst/>
                        </a:rPr>
                        <a:t>Beginning</a:t>
                      </a:r>
                      <a:r>
                        <a:rPr lang="en-US" sz="400" u="none" strike="noStrike" dirty="0">
                          <a:effectLst/>
                        </a:rPr>
                        <a:t> ESL Level 1 </a:t>
                      </a:r>
                      <a:r>
                        <a:rPr lang="en-US" sz="400" u="none" strike="sngStrike" dirty="0">
                          <a:effectLst/>
                        </a:rPr>
                        <a:t>Literacy</a:t>
                      </a:r>
                      <a:br>
                        <a:rPr lang="en-US" sz="400" u="none" strike="noStrike" dirty="0">
                          <a:effectLst/>
                        </a:rPr>
                      </a:br>
                      <a:r>
                        <a:rPr lang="en-US" sz="400" u="none" strike="noStrike" dirty="0">
                          <a:effectLst/>
                        </a:rPr>
                        <a:t> 8 = </a:t>
                      </a:r>
                      <a:r>
                        <a:rPr lang="en-US" sz="400" u="none" strike="sngStrike" dirty="0">
                          <a:effectLst/>
                        </a:rPr>
                        <a:t>Low Beginning</a:t>
                      </a:r>
                      <a:r>
                        <a:rPr lang="en-US" sz="400" u="none" strike="noStrike" dirty="0">
                          <a:effectLst/>
                        </a:rPr>
                        <a:t> ESL Level 2</a:t>
                      </a:r>
                      <a:br>
                        <a:rPr lang="en-US" sz="400" u="none" strike="noStrike" dirty="0">
                          <a:effectLst/>
                        </a:rPr>
                      </a:br>
                      <a:r>
                        <a:rPr lang="en-US" sz="400" u="none" strike="noStrike" dirty="0">
                          <a:effectLst/>
                        </a:rPr>
                        <a:t> 9 = </a:t>
                      </a:r>
                      <a:r>
                        <a:rPr lang="en-US" sz="400" u="none" strike="sngStrike" dirty="0">
                          <a:effectLst/>
                        </a:rPr>
                        <a:t>High Beginning</a:t>
                      </a:r>
                      <a:r>
                        <a:rPr lang="en-US" sz="400" u="none" strike="noStrike" dirty="0">
                          <a:effectLst/>
                        </a:rPr>
                        <a:t> ESL Level 3</a:t>
                      </a:r>
                      <a:br>
                        <a:rPr lang="en-US" sz="400" u="none" strike="noStrike" dirty="0">
                          <a:effectLst/>
                        </a:rPr>
                      </a:br>
                      <a:r>
                        <a:rPr lang="en-US" sz="400" u="none" strike="noStrike" dirty="0">
                          <a:effectLst/>
                        </a:rPr>
                        <a:t> 10 = </a:t>
                      </a:r>
                      <a:r>
                        <a:rPr lang="en-US" sz="400" u="none" strike="sngStrike" dirty="0">
                          <a:effectLst/>
                        </a:rPr>
                        <a:t>Low Intermediate </a:t>
                      </a:r>
                      <a:r>
                        <a:rPr lang="en-US" sz="400" u="none" strike="noStrike" dirty="0">
                          <a:effectLst/>
                        </a:rPr>
                        <a:t>ESL Level 4 </a:t>
                      </a:r>
                      <a:br>
                        <a:rPr lang="en-US" sz="400" u="none" strike="noStrike" dirty="0">
                          <a:effectLst/>
                        </a:rPr>
                      </a:br>
                      <a:r>
                        <a:rPr lang="en-US" sz="400" u="none" strike="noStrike" dirty="0">
                          <a:effectLst/>
                        </a:rPr>
                        <a:t> 11 = </a:t>
                      </a:r>
                      <a:r>
                        <a:rPr lang="en-US" sz="400" u="none" strike="sngStrike" dirty="0">
                          <a:effectLst/>
                        </a:rPr>
                        <a:t>High Intermediate</a:t>
                      </a:r>
                      <a:r>
                        <a:rPr lang="en-US" sz="400" u="none" strike="noStrike" dirty="0">
                          <a:effectLst/>
                        </a:rPr>
                        <a:t> ESL Level 5</a:t>
                      </a:r>
                      <a:br>
                        <a:rPr lang="en-US" sz="400" u="none" strike="noStrike" dirty="0">
                          <a:effectLst/>
                        </a:rPr>
                      </a:br>
                      <a:r>
                        <a:rPr lang="en-US" sz="400" u="none" strike="noStrike" dirty="0">
                          <a:effectLst/>
                        </a:rPr>
                        <a:t> 12 = </a:t>
                      </a:r>
                      <a:r>
                        <a:rPr lang="en-US" sz="400" u="none" strike="sngStrike" dirty="0">
                          <a:effectLst/>
                        </a:rPr>
                        <a:t>Advanced </a:t>
                      </a:r>
                      <a:r>
                        <a:rPr lang="en-US" sz="400" u="none" strike="noStrike" dirty="0">
                          <a:effectLst/>
                        </a:rPr>
                        <a:t>ESL Level 6</a:t>
                      </a:r>
                      <a:endParaRPr lang="en-US" sz="400" b="0" i="0" u="none" strike="noStrike" dirty="0">
                        <a:solidFill>
                          <a:srgbClr val="000000"/>
                        </a:solidFill>
                        <a:effectLst/>
                        <a:latin typeface="Calibri" panose="020F0502020204030204" pitchFamily="34" charset="0"/>
                      </a:endParaRPr>
                    </a:p>
                  </a:txBody>
                  <a:tcPr marL="3812" marR="3812" marT="3812" marB="0"/>
                </a:tc>
                <a:extLst>
                  <a:ext uri="{0D108BD9-81ED-4DB2-BD59-A6C34878D82A}">
                    <a16:rowId xmlns:a16="http://schemas.microsoft.com/office/drawing/2014/main" val="3593589120"/>
                  </a:ext>
                </a:extLst>
              </a:tr>
              <a:tr h="0">
                <a:tc>
                  <a:txBody>
                    <a:bodyPr/>
                    <a:lstStyle/>
                    <a:p>
                      <a:pPr algn="ctr" fontAlgn="t"/>
                      <a:r>
                        <a:rPr lang="en-US" sz="1400" u="none" strike="noStrike">
                          <a:effectLst/>
                        </a:rPr>
                        <a:t>1906</a:t>
                      </a:r>
                      <a:endParaRPr lang="en-US" sz="1400" b="0" i="0" u="none" strike="noStrike">
                        <a:solidFill>
                          <a:srgbClr val="000000"/>
                        </a:solidFill>
                        <a:effectLst/>
                        <a:latin typeface="Calibri" panose="020F0502020204030204" pitchFamily="34" charset="0"/>
                      </a:endParaRPr>
                    </a:p>
                  </a:txBody>
                  <a:tcPr marL="3812" marR="3812" marT="3812" marB="0"/>
                </a:tc>
                <a:tc>
                  <a:txBody>
                    <a:bodyPr/>
                    <a:lstStyle/>
                    <a:p>
                      <a:pPr algn="ctr" fontAlgn="t"/>
                      <a:r>
                        <a:rPr lang="en-US" sz="1400" u="none" strike="noStrike">
                          <a:effectLst/>
                        </a:rPr>
                        <a:t>Date of Most Recent Post-Test Score #1</a:t>
                      </a:r>
                      <a:endParaRPr lang="en-US" sz="1400" b="0" i="0" u="none" strike="noStrike">
                        <a:solidFill>
                          <a:srgbClr val="000000"/>
                        </a:solidFill>
                        <a:effectLst/>
                        <a:latin typeface="Calibri" panose="020F0502020204030204" pitchFamily="34" charset="0"/>
                      </a:endParaRPr>
                    </a:p>
                  </a:txBody>
                  <a:tcPr marL="3812" marR="3812" marT="3812" marB="0"/>
                </a:tc>
                <a:tc>
                  <a:txBody>
                    <a:bodyPr/>
                    <a:lstStyle/>
                    <a:p>
                      <a:pPr algn="ctr" fontAlgn="t"/>
                      <a:r>
                        <a:rPr lang="en-US" sz="400" u="none" strike="noStrike">
                          <a:effectLst/>
                        </a:rPr>
                        <a:t>DT 8</a:t>
                      </a:r>
                      <a:endParaRPr lang="en-US" sz="400" b="0" i="0" u="none" strike="noStrike">
                        <a:solidFill>
                          <a:srgbClr val="000000"/>
                        </a:solidFill>
                        <a:effectLst/>
                        <a:latin typeface="Calibri" panose="020F0502020204030204" pitchFamily="34" charset="0"/>
                      </a:endParaRPr>
                    </a:p>
                  </a:txBody>
                  <a:tcPr marL="3812" marR="3812" marT="3812" marB="0"/>
                </a:tc>
                <a:tc>
                  <a:txBody>
                    <a:bodyPr/>
                    <a:lstStyle/>
                    <a:p>
                      <a:pPr algn="l" fontAlgn="t"/>
                      <a:r>
                        <a:rPr lang="en-US" sz="400" u="none" strike="noStrike" dirty="0">
                          <a:effectLst/>
                        </a:rPr>
                        <a:t>Record the date on which the post-test was administered to the participant during his/her first year of participation in the program.  If multiple post-tests were administered, record the most recent date on which the functional area post-test was administered.</a:t>
                      </a:r>
                      <a:br>
                        <a:rPr lang="en-US" sz="400" u="none" strike="noStrike" dirty="0">
                          <a:effectLst/>
                        </a:rPr>
                      </a:br>
                      <a:r>
                        <a:rPr lang="en-US" sz="400" u="none" strike="noStrike" dirty="0">
                          <a:effectLst/>
                        </a:rPr>
                        <a:t>Leave blank if the participant did not receive a post-test during his/her first year of participation in the program or the data element does not apply to the participant.</a:t>
                      </a:r>
                      <a:br>
                        <a:rPr lang="en-US" sz="400" u="none" strike="noStrike" dirty="0">
                          <a:effectLst/>
                        </a:rPr>
                      </a:br>
                      <a:br>
                        <a:rPr lang="en-US" sz="400" u="none" strike="noStrike" dirty="0">
                          <a:effectLst/>
                        </a:rPr>
                      </a:br>
                      <a:r>
                        <a:rPr lang="en-US" sz="400" u="none" strike="noStrike" dirty="0">
                          <a:effectLst/>
                        </a:rPr>
                        <a:t>NOTE: This field is only necessary if the program is capturing a measurable skill gain based on an increase in Educational Functioning Level within the Educational Achievement Type of measurable skill gain.</a:t>
                      </a:r>
                      <a:endParaRPr lang="en-US" sz="400" b="0" i="0" u="none" strike="noStrike" dirty="0">
                        <a:solidFill>
                          <a:srgbClr val="000000"/>
                        </a:solidFill>
                        <a:effectLst/>
                        <a:latin typeface="Calibri" panose="020F0502020204030204" pitchFamily="34" charset="0"/>
                      </a:endParaRPr>
                    </a:p>
                  </a:txBody>
                  <a:tcPr marL="3812" marR="3812" marT="3812" marB="0"/>
                </a:tc>
                <a:tc>
                  <a:txBody>
                    <a:bodyPr/>
                    <a:lstStyle/>
                    <a:p>
                      <a:pPr algn="l" fontAlgn="t"/>
                      <a:r>
                        <a:rPr lang="en-US" sz="400" u="none" strike="noStrike">
                          <a:effectLst/>
                        </a:rPr>
                        <a:t>YYYYMMDD</a:t>
                      </a:r>
                      <a:endParaRPr lang="en-US" sz="400" b="0" i="0" u="none" strike="noStrike">
                        <a:solidFill>
                          <a:srgbClr val="000000"/>
                        </a:solidFill>
                        <a:effectLst/>
                        <a:latin typeface="Calibri" panose="020F0502020204030204" pitchFamily="34" charset="0"/>
                      </a:endParaRPr>
                    </a:p>
                  </a:txBody>
                  <a:tcPr marL="3812" marR="3812" marT="3812" marB="0"/>
                </a:tc>
                <a:extLst>
                  <a:ext uri="{0D108BD9-81ED-4DB2-BD59-A6C34878D82A}">
                    <a16:rowId xmlns:a16="http://schemas.microsoft.com/office/drawing/2014/main" val="3624680743"/>
                  </a:ext>
                </a:extLst>
              </a:tr>
              <a:tr h="0">
                <a:tc>
                  <a:txBody>
                    <a:bodyPr/>
                    <a:lstStyle/>
                    <a:p>
                      <a:pPr algn="ctr" fontAlgn="t"/>
                      <a:r>
                        <a:rPr lang="en-US" sz="1400" u="none" strike="noStrike">
                          <a:effectLst/>
                        </a:rPr>
                        <a:t>1907</a:t>
                      </a:r>
                      <a:endParaRPr lang="en-US" sz="1400" b="0" i="0" u="none" strike="noStrike">
                        <a:solidFill>
                          <a:srgbClr val="000000"/>
                        </a:solidFill>
                        <a:effectLst/>
                        <a:latin typeface="Calibri" panose="020F0502020204030204" pitchFamily="34" charset="0"/>
                      </a:endParaRPr>
                    </a:p>
                  </a:txBody>
                  <a:tcPr marL="3812" marR="3812" marT="3812" marB="0"/>
                </a:tc>
                <a:tc>
                  <a:txBody>
                    <a:bodyPr/>
                    <a:lstStyle/>
                    <a:p>
                      <a:pPr algn="ctr" fontAlgn="t"/>
                      <a:r>
                        <a:rPr lang="en-US" sz="1400" u="none" strike="noStrike">
                          <a:effectLst/>
                        </a:rPr>
                        <a:t>Post-Test Score #1</a:t>
                      </a:r>
                      <a:endParaRPr lang="en-US" sz="1400" b="0" i="0" u="none" strike="noStrike">
                        <a:solidFill>
                          <a:srgbClr val="000000"/>
                        </a:solidFill>
                        <a:effectLst/>
                        <a:latin typeface="Calibri" panose="020F0502020204030204" pitchFamily="34" charset="0"/>
                      </a:endParaRPr>
                    </a:p>
                  </a:txBody>
                  <a:tcPr marL="3812" marR="3812" marT="3812" marB="0"/>
                </a:tc>
                <a:tc>
                  <a:txBody>
                    <a:bodyPr/>
                    <a:lstStyle/>
                    <a:p>
                      <a:pPr algn="ctr" fontAlgn="t"/>
                      <a:r>
                        <a:rPr lang="en-US" sz="400" u="none" strike="noStrike">
                          <a:effectLst/>
                        </a:rPr>
                        <a:t>IN 3</a:t>
                      </a:r>
                      <a:endParaRPr lang="en-US" sz="400" b="0" i="0" u="none" strike="noStrike">
                        <a:solidFill>
                          <a:srgbClr val="000000"/>
                        </a:solidFill>
                        <a:effectLst/>
                        <a:latin typeface="Calibri" panose="020F0502020204030204" pitchFamily="34" charset="0"/>
                      </a:endParaRPr>
                    </a:p>
                  </a:txBody>
                  <a:tcPr marL="3812" marR="3812" marT="3812" marB="0"/>
                </a:tc>
                <a:tc>
                  <a:txBody>
                    <a:bodyPr/>
                    <a:lstStyle/>
                    <a:p>
                      <a:pPr algn="l" fontAlgn="t"/>
                      <a:r>
                        <a:rPr lang="en-US" sz="400" u="none" strike="noStrike" dirty="0">
                          <a:effectLst/>
                        </a:rPr>
                        <a:t>Record the raw scale score achieved by the participant.</a:t>
                      </a:r>
                      <a:br>
                        <a:rPr lang="en-US" sz="400" u="none" strike="noStrike" dirty="0">
                          <a:effectLst/>
                        </a:rPr>
                      </a:br>
                      <a:r>
                        <a:rPr lang="en-US" sz="400" u="none" strike="noStrike" dirty="0">
                          <a:effectLst/>
                        </a:rPr>
                        <a:t>Leave blank if the participant did not receive a post-test during his/her first year of participation in the program or if the data element does not apply to the participant.</a:t>
                      </a:r>
                      <a:br>
                        <a:rPr lang="en-US" sz="400" u="none" strike="noStrike" dirty="0">
                          <a:effectLst/>
                        </a:rPr>
                      </a:br>
                      <a:br>
                        <a:rPr lang="en-US" sz="400" u="none" strike="noStrike" dirty="0">
                          <a:effectLst/>
                        </a:rPr>
                      </a:br>
                      <a:r>
                        <a:rPr lang="en-US" sz="400" u="none" strike="noStrike" dirty="0">
                          <a:effectLst/>
                        </a:rPr>
                        <a:t>NOTE: This field is only necessary if the program is capturing a measurable skill gain based on an increase in Educational Functioning Level within the Educational Achievement Type of measurable skill gain.</a:t>
                      </a:r>
                      <a:endParaRPr lang="en-US" sz="400" b="0" i="0" u="none" strike="noStrike" dirty="0">
                        <a:solidFill>
                          <a:srgbClr val="000000"/>
                        </a:solidFill>
                        <a:effectLst/>
                        <a:latin typeface="Calibri" panose="020F0502020204030204" pitchFamily="34" charset="0"/>
                      </a:endParaRPr>
                    </a:p>
                  </a:txBody>
                  <a:tcPr marL="3812" marR="3812" marT="3812" marB="0"/>
                </a:tc>
                <a:tc>
                  <a:txBody>
                    <a:bodyPr/>
                    <a:lstStyle/>
                    <a:p>
                      <a:pPr algn="l" fontAlgn="t"/>
                      <a:r>
                        <a:rPr lang="en-US" sz="400" u="none" strike="noStrike">
                          <a:effectLst/>
                        </a:rPr>
                        <a:t>000</a:t>
                      </a:r>
                      <a:endParaRPr lang="en-US" sz="400" b="0" i="0" u="none" strike="noStrike">
                        <a:solidFill>
                          <a:srgbClr val="000000"/>
                        </a:solidFill>
                        <a:effectLst/>
                        <a:latin typeface="Calibri" panose="020F0502020204030204" pitchFamily="34" charset="0"/>
                      </a:endParaRPr>
                    </a:p>
                  </a:txBody>
                  <a:tcPr marL="3812" marR="3812" marT="3812" marB="0"/>
                </a:tc>
                <a:extLst>
                  <a:ext uri="{0D108BD9-81ED-4DB2-BD59-A6C34878D82A}">
                    <a16:rowId xmlns:a16="http://schemas.microsoft.com/office/drawing/2014/main" val="2516914229"/>
                  </a:ext>
                </a:extLst>
              </a:tr>
              <a:tr h="0">
                <a:tc>
                  <a:txBody>
                    <a:bodyPr/>
                    <a:lstStyle/>
                    <a:p>
                      <a:pPr algn="ctr" fontAlgn="t"/>
                      <a:r>
                        <a:rPr lang="en-US" sz="1400" u="none" strike="noStrike">
                          <a:effectLst/>
                        </a:rPr>
                        <a:t>1908</a:t>
                      </a:r>
                      <a:endParaRPr lang="en-US" sz="1400" b="0" i="0" u="none" strike="noStrike">
                        <a:solidFill>
                          <a:srgbClr val="000000"/>
                        </a:solidFill>
                        <a:effectLst/>
                        <a:latin typeface="Calibri" panose="020F0502020204030204" pitchFamily="34" charset="0"/>
                      </a:endParaRPr>
                    </a:p>
                  </a:txBody>
                  <a:tcPr marL="3812" marR="3812" marT="3812" marB="0"/>
                </a:tc>
                <a:tc>
                  <a:txBody>
                    <a:bodyPr/>
                    <a:lstStyle/>
                    <a:p>
                      <a:pPr algn="ctr" fontAlgn="t"/>
                      <a:r>
                        <a:rPr lang="en-US" sz="1400" u="none" strike="noStrike" dirty="0">
                          <a:effectLst/>
                        </a:rPr>
                        <a:t>Educational Functioning Level Post-Test #1</a:t>
                      </a:r>
                      <a:endParaRPr lang="en-US" sz="1400" b="0" i="0" u="none" strike="noStrike" dirty="0">
                        <a:solidFill>
                          <a:srgbClr val="000000"/>
                        </a:solidFill>
                        <a:effectLst/>
                        <a:latin typeface="Calibri" panose="020F0502020204030204" pitchFamily="34" charset="0"/>
                      </a:endParaRPr>
                    </a:p>
                  </a:txBody>
                  <a:tcPr marL="3812" marR="3812" marT="3812" marB="0"/>
                </a:tc>
                <a:tc>
                  <a:txBody>
                    <a:bodyPr/>
                    <a:lstStyle/>
                    <a:p>
                      <a:pPr algn="ctr" fontAlgn="t"/>
                      <a:r>
                        <a:rPr lang="en-US" sz="400" u="none" strike="noStrike">
                          <a:effectLst/>
                        </a:rPr>
                        <a:t>IN 2</a:t>
                      </a:r>
                      <a:endParaRPr lang="en-US" sz="400" b="0" i="0" u="none" strike="noStrike">
                        <a:solidFill>
                          <a:srgbClr val="000000"/>
                        </a:solidFill>
                        <a:effectLst/>
                        <a:latin typeface="Calibri" panose="020F0502020204030204" pitchFamily="34" charset="0"/>
                      </a:endParaRPr>
                    </a:p>
                  </a:txBody>
                  <a:tcPr marL="3812" marR="3812" marT="3812" marB="0"/>
                </a:tc>
                <a:tc>
                  <a:txBody>
                    <a:bodyPr/>
                    <a:lstStyle/>
                    <a:p>
                      <a:pPr algn="l" fontAlgn="t"/>
                      <a:r>
                        <a:rPr lang="en-US" sz="400" u="none" strike="noStrike" dirty="0">
                          <a:effectLst/>
                        </a:rPr>
                        <a:t>Record the educational functioning level that is associated with the participant's raw scale score.</a:t>
                      </a:r>
                      <a:br>
                        <a:rPr lang="en-US" sz="400" u="none" strike="noStrike" dirty="0">
                          <a:effectLst/>
                        </a:rPr>
                      </a:br>
                      <a:r>
                        <a:rPr lang="en-US" sz="400" u="none" strike="noStrike" dirty="0">
                          <a:effectLst/>
                        </a:rPr>
                        <a:t>Record 0 if the participant was not assessed in literacy or numeracy.</a:t>
                      </a:r>
                      <a:br>
                        <a:rPr lang="en-US" sz="400" u="none" strike="noStrike" dirty="0">
                          <a:effectLst/>
                        </a:rPr>
                      </a:br>
                      <a:r>
                        <a:rPr lang="en-US" sz="400" u="none" strike="noStrike" dirty="0">
                          <a:effectLst/>
                        </a:rPr>
                        <a:t>Leave blank if the data element does not apply to the participant.</a:t>
                      </a:r>
                      <a:br>
                        <a:rPr lang="en-US" sz="400" u="none" strike="noStrike" dirty="0">
                          <a:effectLst/>
                        </a:rPr>
                      </a:br>
                      <a:br>
                        <a:rPr lang="en-US" sz="400" u="none" strike="noStrike" dirty="0">
                          <a:effectLst/>
                        </a:rPr>
                      </a:br>
                      <a:r>
                        <a:rPr lang="en-US" sz="400" u="none" strike="noStrike" dirty="0">
                          <a:effectLst/>
                        </a:rPr>
                        <a:t>NOTE: This field is only necessary if the program is capturing a measurable skill gain based on an increase in Educational Functioning Level within the Educational Achievement Type of measurable skill gain.</a:t>
                      </a:r>
                      <a:endParaRPr lang="en-US" sz="400" b="0" i="0" u="none" strike="noStrike" dirty="0">
                        <a:solidFill>
                          <a:srgbClr val="000000"/>
                        </a:solidFill>
                        <a:effectLst/>
                        <a:latin typeface="Calibri" panose="020F0502020204030204" pitchFamily="34" charset="0"/>
                      </a:endParaRPr>
                    </a:p>
                  </a:txBody>
                  <a:tcPr marL="3812" marR="3812" marT="3812" marB="0"/>
                </a:tc>
                <a:tc>
                  <a:txBody>
                    <a:bodyPr/>
                    <a:lstStyle/>
                    <a:p>
                      <a:pPr algn="l" fontAlgn="t"/>
                      <a:r>
                        <a:rPr lang="en-US" sz="400" u="none" strike="noStrike" dirty="0">
                          <a:effectLst/>
                        </a:rPr>
                        <a:t> 0 = Not Assessed</a:t>
                      </a:r>
                      <a:br>
                        <a:rPr lang="en-US" sz="400" u="none" strike="noStrike" dirty="0">
                          <a:effectLst/>
                        </a:rPr>
                      </a:br>
                      <a:r>
                        <a:rPr lang="en-US" sz="400" u="none" strike="noStrike" dirty="0">
                          <a:effectLst/>
                        </a:rPr>
                        <a:t> 1 = </a:t>
                      </a:r>
                      <a:r>
                        <a:rPr lang="en-US" sz="400" u="none" strike="sngStrike" dirty="0">
                          <a:effectLst/>
                        </a:rPr>
                        <a:t>Beginning</a:t>
                      </a:r>
                      <a:r>
                        <a:rPr lang="en-US" sz="400" u="none" strike="noStrike" dirty="0">
                          <a:effectLst/>
                        </a:rPr>
                        <a:t> ABE Level 1 </a:t>
                      </a:r>
                      <a:r>
                        <a:rPr lang="en-US" sz="400" u="none" strike="sngStrike" dirty="0">
                          <a:effectLst/>
                        </a:rPr>
                        <a:t>Literacy</a:t>
                      </a:r>
                      <a:br>
                        <a:rPr lang="en-US" sz="400" u="none" strike="noStrike" dirty="0">
                          <a:effectLst/>
                        </a:rPr>
                      </a:br>
                      <a:r>
                        <a:rPr lang="en-US" sz="400" u="none" strike="noStrike" dirty="0">
                          <a:effectLst/>
                        </a:rPr>
                        <a:t> 2 = </a:t>
                      </a:r>
                      <a:r>
                        <a:rPr lang="en-US" sz="400" u="none" strike="sngStrike" dirty="0">
                          <a:effectLst/>
                        </a:rPr>
                        <a:t>Beginning Basic Education</a:t>
                      </a:r>
                      <a:r>
                        <a:rPr lang="en-US" sz="400" u="none" strike="noStrike" dirty="0">
                          <a:effectLst/>
                        </a:rPr>
                        <a:t> ABE Level 2</a:t>
                      </a:r>
                      <a:br>
                        <a:rPr lang="en-US" sz="400" u="none" strike="noStrike" dirty="0">
                          <a:effectLst/>
                        </a:rPr>
                      </a:br>
                      <a:r>
                        <a:rPr lang="en-US" sz="400" u="none" strike="noStrike" dirty="0">
                          <a:effectLst/>
                        </a:rPr>
                        <a:t> 3 = </a:t>
                      </a:r>
                      <a:r>
                        <a:rPr lang="en-US" sz="400" u="none" strike="sngStrike" dirty="0">
                          <a:effectLst/>
                        </a:rPr>
                        <a:t>Low Intermediate Basic Education </a:t>
                      </a:r>
                      <a:r>
                        <a:rPr lang="en-US" sz="400" u="none" strike="noStrike" dirty="0">
                          <a:effectLst/>
                        </a:rPr>
                        <a:t>ABE Level 3</a:t>
                      </a:r>
                      <a:br>
                        <a:rPr lang="en-US" sz="400" u="none" strike="noStrike" dirty="0">
                          <a:effectLst/>
                        </a:rPr>
                      </a:br>
                      <a:r>
                        <a:rPr lang="en-US" sz="400" u="none" strike="noStrike" dirty="0">
                          <a:effectLst/>
                        </a:rPr>
                        <a:t> 4 =</a:t>
                      </a:r>
                      <a:r>
                        <a:rPr lang="en-US" sz="400" u="none" strike="sngStrike" dirty="0">
                          <a:effectLst/>
                        </a:rPr>
                        <a:t> High Intermediate Basic Education</a:t>
                      </a:r>
                      <a:r>
                        <a:rPr lang="en-US" sz="400" u="none" strike="noStrike" dirty="0">
                          <a:effectLst/>
                        </a:rPr>
                        <a:t> ABE Level 4</a:t>
                      </a:r>
                      <a:br>
                        <a:rPr lang="en-US" sz="400" u="none" strike="noStrike" dirty="0">
                          <a:effectLst/>
                        </a:rPr>
                      </a:br>
                      <a:r>
                        <a:rPr lang="en-US" sz="400" u="none" strike="noStrike" dirty="0">
                          <a:effectLst/>
                        </a:rPr>
                        <a:t> 5 = </a:t>
                      </a:r>
                      <a:r>
                        <a:rPr lang="en-US" sz="400" u="none" strike="sngStrike" dirty="0">
                          <a:effectLst/>
                        </a:rPr>
                        <a:t>Low Adult Secondary Education </a:t>
                      </a:r>
                      <a:r>
                        <a:rPr lang="en-US" sz="400" u="none" strike="noStrike" dirty="0">
                          <a:effectLst/>
                        </a:rPr>
                        <a:t>ABE Level 5</a:t>
                      </a:r>
                      <a:br>
                        <a:rPr lang="en-US" sz="400" u="none" strike="noStrike" dirty="0">
                          <a:effectLst/>
                        </a:rPr>
                      </a:br>
                      <a:r>
                        <a:rPr lang="en-US" sz="400" u="none" strike="noStrike" dirty="0">
                          <a:effectLst/>
                        </a:rPr>
                        <a:t> 6 = </a:t>
                      </a:r>
                      <a:r>
                        <a:rPr lang="en-US" sz="400" u="none" strike="sngStrike" dirty="0">
                          <a:effectLst/>
                        </a:rPr>
                        <a:t>High Adult Secondary Education </a:t>
                      </a:r>
                      <a:r>
                        <a:rPr lang="en-US" sz="400" u="none" strike="noStrike" dirty="0">
                          <a:effectLst/>
                        </a:rPr>
                        <a:t>ABE Level 6</a:t>
                      </a:r>
                      <a:br>
                        <a:rPr lang="en-US" sz="400" u="none" strike="noStrike" dirty="0">
                          <a:effectLst/>
                        </a:rPr>
                      </a:br>
                      <a:r>
                        <a:rPr lang="en-US" sz="400" u="none" strike="noStrike" dirty="0">
                          <a:effectLst/>
                        </a:rPr>
                        <a:t> 7 = </a:t>
                      </a:r>
                      <a:r>
                        <a:rPr lang="en-US" sz="400" u="none" strike="sngStrike" dirty="0">
                          <a:effectLst/>
                        </a:rPr>
                        <a:t>Beginning</a:t>
                      </a:r>
                      <a:r>
                        <a:rPr lang="en-US" sz="400" u="none" strike="noStrike" dirty="0">
                          <a:effectLst/>
                        </a:rPr>
                        <a:t> ESL Level 1 </a:t>
                      </a:r>
                      <a:r>
                        <a:rPr lang="en-US" sz="400" u="none" strike="sngStrike" dirty="0">
                          <a:effectLst/>
                        </a:rPr>
                        <a:t>Literacy</a:t>
                      </a:r>
                      <a:br>
                        <a:rPr lang="en-US" sz="400" u="none" strike="noStrike" dirty="0">
                          <a:effectLst/>
                        </a:rPr>
                      </a:br>
                      <a:r>
                        <a:rPr lang="en-US" sz="400" u="none" strike="noStrike" dirty="0">
                          <a:effectLst/>
                        </a:rPr>
                        <a:t> 8 = </a:t>
                      </a:r>
                      <a:r>
                        <a:rPr lang="en-US" sz="400" u="none" strike="sngStrike" dirty="0">
                          <a:effectLst/>
                        </a:rPr>
                        <a:t>Low Beginning</a:t>
                      </a:r>
                      <a:r>
                        <a:rPr lang="en-US" sz="400" u="none" strike="noStrike" dirty="0">
                          <a:effectLst/>
                        </a:rPr>
                        <a:t> ESL Level 2</a:t>
                      </a:r>
                      <a:br>
                        <a:rPr lang="en-US" sz="400" u="none" strike="noStrike" dirty="0">
                          <a:effectLst/>
                        </a:rPr>
                      </a:br>
                      <a:r>
                        <a:rPr lang="en-US" sz="400" u="none" strike="noStrike" dirty="0">
                          <a:effectLst/>
                        </a:rPr>
                        <a:t> 9 = </a:t>
                      </a:r>
                      <a:r>
                        <a:rPr lang="en-US" sz="400" u="none" strike="sngStrike" dirty="0">
                          <a:effectLst/>
                        </a:rPr>
                        <a:t>High Beginning</a:t>
                      </a:r>
                      <a:r>
                        <a:rPr lang="en-US" sz="400" u="none" strike="noStrike" dirty="0">
                          <a:effectLst/>
                        </a:rPr>
                        <a:t> ESL Level 3</a:t>
                      </a:r>
                      <a:br>
                        <a:rPr lang="en-US" sz="400" u="none" strike="noStrike" dirty="0">
                          <a:effectLst/>
                        </a:rPr>
                      </a:br>
                      <a:r>
                        <a:rPr lang="en-US" sz="400" u="none" strike="noStrike" dirty="0">
                          <a:effectLst/>
                        </a:rPr>
                        <a:t> 10 = </a:t>
                      </a:r>
                      <a:r>
                        <a:rPr lang="en-US" sz="400" u="none" strike="sngStrike" dirty="0">
                          <a:effectLst/>
                        </a:rPr>
                        <a:t>Low Intermediate </a:t>
                      </a:r>
                      <a:r>
                        <a:rPr lang="en-US" sz="400" u="none" strike="noStrike" dirty="0">
                          <a:effectLst/>
                        </a:rPr>
                        <a:t>ESL Level 4 </a:t>
                      </a:r>
                      <a:br>
                        <a:rPr lang="en-US" sz="400" u="none" strike="noStrike" dirty="0">
                          <a:effectLst/>
                        </a:rPr>
                      </a:br>
                      <a:r>
                        <a:rPr lang="en-US" sz="400" u="none" strike="noStrike" dirty="0">
                          <a:effectLst/>
                        </a:rPr>
                        <a:t> 11 = </a:t>
                      </a:r>
                      <a:r>
                        <a:rPr lang="en-US" sz="400" u="none" strike="sngStrike" dirty="0">
                          <a:effectLst/>
                        </a:rPr>
                        <a:t>High Intermediate</a:t>
                      </a:r>
                      <a:r>
                        <a:rPr lang="en-US" sz="400" u="none" strike="noStrike" dirty="0">
                          <a:effectLst/>
                        </a:rPr>
                        <a:t> ESL Level 5</a:t>
                      </a:r>
                      <a:br>
                        <a:rPr lang="en-US" sz="400" u="none" strike="noStrike" dirty="0">
                          <a:effectLst/>
                        </a:rPr>
                      </a:br>
                      <a:r>
                        <a:rPr lang="en-US" sz="400" u="none" strike="noStrike" dirty="0">
                          <a:effectLst/>
                        </a:rPr>
                        <a:t> 12 = </a:t>
                      </a:r>
                      <a:r>
                        <a:rPr lang="en-US" sz="400" u="none" strike="sngStrike" dirty="0">
                          <a:effectLst/>
                        </a:rPr>
                        <a:t>Advanced </a:t>
                      </a:r>
                      <a:r>
                        <a:rPr lang="en-US" sz="400" u="none" strike="noStrike" dirty="0">
                          <a:effectLst/>
                        </a:rPr>
                        <a:t>ESL Level 6</a:t>
                      </a:r>
                      <a:endParaRPr lang="en-US" sz="400" b="0" i="0" u="none" strike="noStrike" dirty="0">
                        <a:solidFill>
                          <a:srgbClr val="000000"/>
                        </a:solidFill>
                        <a:effectLst/>
                        <a:latin typeface="Calibri" panose="020F0502020204030204" pitchFamily="34" charset="0"/>
                      </a:endParaRPr>
                    </a:p>
                  </a:txBody>
                  <a:tcPr marL="3812" marR="3812" marT="3812" marB="0"/>
                </a:tc>
                <a:extLst>
                  <a:ext uri="{0D108BD9-81ED-4DB2-BD59-A6C34878D82A}">
                    <a16:rowId xmlns:a16="http://schemas.microsoft.com/office/drawing/2014/main" val="704718038"/>
                  </a:ext>
                </a:extLst>
              </a:tr>
            </a:tbl>
          </a:graphicData>
        </a:graphic>
      </p:graphicFrame>
    </p:spTree>
    <p:extLst>
      <p:ext uri="{BB962C8B-B14F-4D97-AF65-F5344CB8AC3E}">
        <p14:creationId xmlns:p14="http://schemas.microsoft.com/office/powerpoint/2010/main" val="3349974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B812ED-6657-4FC2-9630-367100B8229B}"/>
              </a:ext>
            </a:extLst>
          </p:cNvPr>
          <p:cNvSpPr>
            <a:spLocks noGrp="1"/>
          </p:cNvSpPr>
          <p:nvPr>
            <p:ph type="sldNum" sz="quarter" idx="12"/>
          </p:nvPr>
        </p:nvSpPr>
        <p:spPr/>
        <p:txBody>
          <a:bodyPr/>
          <a:lstStyle/>
          <a:p>
            <a:fld id="{158B7785-F6D6-45F8-833E-07BD84680091}" type="slidenum">
              <a:rPr lang="en-US" smtClean="0"/>
              <a:pPr/>
              <a:t>9</a:t>
            </a:fld>
            <a:endParaRPr lang="en-US"/>
          </a:p>
        </p:txBody>
      </p:sp>
      <p:sp>
        <p:nvSpPr>
          <p:cNvPr id="3" name="Title 2">
            <a:extLst>
              <a:ext uri="{FF2B5EF4-FFF2-40B4-BE49-F238E27FC236}">
                <a16:creationId xmlns:a16="http://schemas.microsoft.com/office/drawing/2014/main" id="{5F2150C5-AE68-4815-8B74-870A643F5721}"/>
              </a:ext>
            </a:extLst>
          </p:cNvPr>
          <p:cNvSpPr>
            <a:spLocks noGrp="1"/>
          </p:cNvSpPr>
          <p:nvPr>
            <p:ph type="title"/>
          </p:nvPr>
        </p:nvSpPr>
        <p:spPr>
          <a:xfrm>
            <a:off x="839788" y="457200"/>
            <a:ext cx="3932237" cy="1704109"/>
          </a:xfrm>
        </p:spPr>
        <p:txBody>
          <a:bodyPr/>
          <a:lstStyle/>
          <a:p>
            <a:r>
              <a:rPr lang="en-US" u="sng" dirty="0">
                <a:solidFill>
                  <a:srgbClr val="0000FF"/>
                </a:solidFill>
              </a:rPr>
              <a:t>Added</a:t>
            </a:r>
            <a:r>
              <a:rPr lang="en-US" dirty="0"/>
              <a:t> to TAA Reporting</a:t>
            </a:r>
            <a:br>
              <a:rPr lang="en-US" dirty="0"/>
            </a:br>
            <a:r>
              <a:rPr lang="en-US" dirty="0"/>
              <a:t>(from WIOA)</a:t>
            </a:r>
          </a:p>
        </p:txBody>
      </p:sp>
      <p:sp>
        <p:nvSpPr>
          <p:cNvPr id="6" name="Text Placeholder 5">
            <a:extLst>
              <a:ext uri="{FF2B5EF4-FFF2-40B4-BE49-F238E27FC236}">
                <a16:creationId xmlns:a16="http://schemas.microsoft.com/office/drawing/2014/main" id="{A97CFD21-AD80-4421-B39E-89EA6C58948C}"/>
              </a:ext>
            </a:extLst>
          </p:cNvPr>
          <p:cNvSpPr>
            <a:spLocks noGrp="1"/>
          </p:cNvSpPr>
          <p:nvPr>
            <p:ph type="body" sz="half" idx="2"/>
          </p:nvPr>
        </p:nvSpPr>
        <p:spPr>
          <a:xfrm>
            <a:off x="981104" y="2161310"/>
            <a:ext cx="4181099" cy="3898668"/>
          </a:xfrm>
        </p:spPr>
        <p:txBody>
          <a:bodyPr/>
          <a:lstStyle/>
          <a:p>
            <a:pPr marL="342900" indent="-342900" algn="l">
              <a:buFont typeface="Arial" panose="020B0604020202020204" pitchFamily="34" charset="0"/>
              <a:buChar char="•"/>
            </a:pPr>
            <a:r>
              <a:rPr lang="en-US" dirty="0"/>
              <a:t>TAA has added 4 established elements to the TAA reporting requirement</a:t>
            </a:r>
          </a:p>
          <a:p>
            <a:pPr marL="342900" indent="-342900" algn="l">
              <a:buFont typeface="Arial" panose="020B0604020202020204" pitchFamily="34" charset="0"/>
              <a:buChar char="•"/>
            </a:pPr>
            <a:r>
              <a:rPr lang="en-US" dirty="0"/>
              <a:t>All are WIOA reporting requirement on WIOA services</a:t>
            </a:r>
          </a:p>
          <a:p>
            <a:pPr marL="342900" indent="-342900" algn="l">
              <a:buFont typeface="Arial" panose="020B0604020202020204" pitchFamily="34" charset="0"/>
              <a:buChar char="•"/>
            </a:pPr>
            <a:r>
              <a:rPr lang="en-US" dirty="0"/>
              <a:t>Better tracking of co-enrollment</a:t>
            </a:r>
          </a:p>
          <a:p>
            <a:pPr marL="800100" lvl="1" indent="-342900">
              <a:buFont typeface="Arial" panose="020B0604020202020204" pitchFamily="34" charset="0"/>
              <a:buChar char="•"/>
            </a:pPr>
            <a:r>
              <a:rPr lang="en-US" sz="1600" dirty="0"/>
              <a:t>First/Most Recent of Basic/Individualized Career Services</a:t>
            </a:r>
          </a:p>
          <a:p>
            <a:pPr marL="800100" lvl="1" indent="-342900">
              <a:buFont typeface="Arial" panose="020B0604020202020204" pitchFamily="34" charset="0"/>
              <a:buChar char="•"/>
            </a:pPr>
            <a:r>
              <a:rPr lang="en-US" sz="1600" dirty="0"/>
              <a:t>Supportive Services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4441573"/>
              </p:ext>
            </p:extLst>
          </p:nvPr>
        </p:nvGraphicFramePr>
        <p:xfrm>
          <a:off x="5299566" y="274320"/>
          <a:ext cx="6172200" cy="5945883"/>
        </p:xfrm>
        <a:graphic>
          <a:graphicData uri="http://schemas.openxmlformats.org/drawingml/2006/table">
            <a:tbl>
              <a:tblPr>
                <a:tableStyleId>{5C22544A-7EE6-4342-B048-85BDC9FD1C3A}</a:tableStyleId>
              </a:tblPr>
              <a:tblGrid>
                <a:gridCol w="510333">
                  <a:extLst>
                    <a:ext uri="{9D8B030D-6E8A-4147-A177-3AD203B41FA5}">
                      <a16:colId xmlns:a16="http://schemas.microsoft.com/office/drawing/2014/main" val="3100722245"/>
                    </a:ext>
                  </a:extLst>
                </a:gridCol>
                <a:gridCol w="1571803">
                  <a:extLst>
                    <a:ext uri="{9D8B030D-6E8A-4147-A177-3AD203B41FA5}">
                      <a16:colId xmlns:a16="http://schemas.microsoft.com/office/drawing/2014/main" val="4146894708"/>
                    </a:ext>
                  </a:extLst>
                </a:gridCol>
                <a:gridCol w="404322">
                  <a:extLst>
                    <a:ext uri="{9D8B030D-6E8A-4147-A177-3AD203B41FA5}">
                      <a16:colId xmlns:a16="http://schemas.microsoft.com/office/drawing/2014/main" val="2524797833"/>
                    </a:ext>
                  </a:extLst>
                </a:gridCol>
                <a:gridCol w="3685742">
                  <a:extLst>
                    <a:ext uri="{9D8B030D-6E8A-4147-A177-3AD203B41FA5}">
                      <a16:colId xmlns:a16="http://schemas.microsoft.com/office/drawing/2014/main" val="1589494874"/>
                    </a:ext>
                  </a:extLst>
                </a:gridCol>
              </a:tblGrid>
              <a:tr h="1361515">
                <a:tc>
                  <a:txBody>
                    <a:bodyPr/>
                    <a:lstStyle/>
                    <a:p>
                      <a:pPr algn="ctr" fontAlgn="t"/>
                      <a:r>
                        <a:rPr lang="en-US" sz="1400" u="none" strike="noStrike" dirty="0">
                          <a:effectLst/>
                          <a:latin typeface="Calibri (body)"/>
                        </a:rPr>
                        <a:t>1000</a:t>
                      </a:r>
                      <a:endParaRPr lang="en-US" sz="1400" b="0" i="0" u="none" strike="noStrike" dirty="0">
                        <a:solidFill>
                          <a:srgbClr val="000000"/>
                        </a:solidFill>
                        <a:effectLst/>
                        <a:latin typeface="Calibri (body)"/>
                      </a:endParaRPr>
                    </a:p>
                  </a:txBody>
                  <a:tcPr marL="8509" marR="8509" marT="8509" marB="0"/>
                </a:tc>
                <a:tc>
                  <a:txBody>
                    <a:bodyPr/>
                    <a:lstStyle/>
                    <a:p>
                      <a:pPr algn="ctr" fontAlgn="t"/>
                      <a:r>
                        <a:rPr lang="en-US" sz="1400" u="none" strike="noStrike">
                          <a:effectLst/>
                          <a:latin typeface="Calibri (body)"/>
                        </a:rPr>
                        <a:t>Date of First Basic Career Service</a:t>
                      </a:r>
                      <a:br>
                        <a:rPr lang="en-US" sz="1400" u="none" strike="noStrike">
                          <a:effectLst/>
                          <a:latin typeface="Calibri (body)"/>
                        </a:rPr>
                      </a:br>
                      <a:r>
                        <a:rPr lang="en-US" sz="1400" u="none" strike="noStrike">
                          <a:effectLst/>
                          <a:latin typeface="Calibri (body)"/>
                        </a:rPr>
                        <a:t> (Self-Service/Information-only)</a:t>
                      </a:r>
                      <a:br>
                        <a:rPr lang="en-US" sz="1400" u="none" strike="noStrike">
                          <a:effectLst/>
                          <a:latin typeface="Calibri (body)"/>
                        </a:rPr>
                      </a:br>
                      <a:endParaRPr lang="en-US" sz="1400" b="0" i="0" u="none" strike="noStrike">
                        <a:solidFill>
                          <a:srgbClr val="000000"/>
                        </a:solidFill>
                        <a:effectLst/>
                        <a:latin typeface="Calibri (body)"/>
                      </a:endParaRPr>
                    </a:p>
                  </a:txBody>
                  <a:tcPr marL="8509" marR="8509" marT="8509" marB="0"/>
                </a:tc>
                <a:tc>
                  <a:txBody>
                    <a:bodyPr/>
                    <a:lstStyle/>
                    <a:p>
                      <a:pPr algn="ctr" fontAlgn="t"/>
                      <a:r>
                        <a:rPr lang="en-US" sz="800" u="none" strike="noStrike">
                          <a:effectLst/>
                          <a:latin typeface="Calibri (body)"/>
                        </a:rPr>
                        <a:t>DT 8</a:t>
                      </a:r>
                      <a:endParaRPr lang="en-US" sz="800" b="0" i="0" u="none" strike="noStrike">
                        <a:solidFill>
                          <a:srgbClr val="000000"/>
                        </a:solidFill>
                        <a:effectLst/>
                        <a:latin typeface="Calibri (body)"/>
                      </a:endParaRPr>
                    </a:p>
                  </a:txBody>
                  <a:tcPr marL="8509" marR="8509" marT="8509" marB="0"/>
                </a:tc>
                <a:tc>
                  <a:txBody>
                    <a:bodyPr/>
                    <a:lstStyle/>
                    <a:p>
                      <a:pPr algn="l" fontAlgn="t"/>
                      <a:r>
                        <a:rPr lang="en-US" sz="800" u="none" strike="noStrike">
                          <a:effectLst/>
                          <a:latin typeface="Calibri (body)"/>
                        </a:rPr>
                        <a:t>Record the first date a job seeker accessed self-services/information-only services or activities during the reporting period, either in a physical location or remotely via the use of electronic technologies. Self-Service does not uniformly apply to all virtually accessed services.  For example, virtually accessed services that provide a level of support beyond independent job or information seeking on the part of the reportable individual would not qualify as self-service.  Information-only activities or services may be either self-service or staff assisted.                                                                                                                                                                                                                                                                                                                                                                                                                                          Leave blank if the reportable individual/participant accessed no self-services/information-only basic career services.  </a:t>
                      </a:r>
                      <a:endParaRPr lang="en-US" sz="800" b="0" i="0" u="none" strike="noStrike">
                        <a:solidFill>
                          <a:srgbClr val="000000"/>
                        </a:solidFill>
                        <a:effectLst/>
                        <a:latin typeface="Calibri (body)"/>
                      </a:endParaRPr>
                    </a:p>
                  </a:txBody>
                  <a:tcPr marL="8509" marR="8509" marT="8509" marB="0"/>
                </a:tc>
                <a:extLst>
                  <a:ext uri="{0D108BD9-81ED-4DB2-BD59-A6C34878D82A}">
                    <a16:rowId xmlns:a16="http://schemas.microsoft.com/office/drawing/2014/main" val="3898282216"/>
                  </a:ext>
                </a:extLst>
              </a:tr>
              <a:tr h="893494">
                <a:tc>
                  <a:txBody>
                    <a:bodyPr/>
                    <a:lstStyle/>
                    <a:p>
                      <a:pPr algn="ctr" fontAlgn="t"/>
                      <a:r>
                        <a:rPr lang="en-US" sz="1400" u="none" strike="noStrike" dirty="0">
                          <a:effectLst/>
                          <a:latin typeface="Calibri (body)"/>
                        </a:rPr>
                        <a:t>1001</a:t>
                      </a:r>
                      <a:endParaRPr lang="en-US" sz="1400" b="0" i="0" u="none" strike="noStrike" dirty="0">
                        <a:solidFill>
                          <a:srgbClr val="000000"/>
                        </a:solidFill>
                        <a:effectLst/>
                        <a:latin typeface="Calibri (body)"/>
                      </a:endParaRPr>
                    </a:p>
                  </a:txBody>
                  <a:tcPr marL="8509" marR="8509" marT="8509" marB="0"/>
                </a:tc>
                <a:tc>
                  <a:txBody>
                    <a:bodyPr/>
                    <a:lstStyle/>
                    <a:p>
                      <a:pPr algn="ctr" fontAlgn="t"/>
                      <a:r>
                        <a:rPr lang="en-US" sz="1400" u="none" strike="noStrike" dirty="0">
                          <a:effectLst/>
                          <a:latin typeface="Calibri (body)"/>
                        </a:rPr>
                        <a:t>Date of First Basic Career Service </a:t>
                      </a:r>
                      <a:br>
                        <a:rPr lang="en-US" sz="1400" u="none" strike="noStrike" dirty="0">
                          <a:effectLst/>
                          <a:latin typeface="Calibri (body)"/>
                        </a:rPr>
                      </a:br>
                      <a:r>
                        <a:rPr lang="en-US" sz="1400" u="none" strike="noStrike" dirty="0">
                          <a:effectLst/>
                          <a:latin typeface="Calibri (body)"/>
                        </a:rPr>
                        <a:t>(Staff-Assisted)</a:t>
                      </a:r>
                      <a:br>
                        <a:rPr lang="en-US" sz="1400" u="none" strike="noStrike" dirty="0">
                          <a:effectLst/>
                          <a:latin typeface="Calibri (body)"/>
                        </a:rPr>
                      </a:br>
                      <a:endParaRPr lang="en-US" sz="1400" b="0" i="0" u="none" strike="noStrike" dirty="0">
                        <a:solidFill>
                          <a:srgbClr val="000000"/>
                        </a:solidFill>
                        <a:effectLst/>
                        <a:latin typeface="Calibri (body)"/>
                      </a:endParaRPr>
                    </a:p>
                  </a:txBody>
                  <a:tcPr marL="8509" marR="8509" marT="8509" marB="0"/>
                </a:tc>
                <a:tc>
                  <a:txBody>
                    <a:bodyPr/>
                    <a:lstStyle/>
                    <a:p>
                      <a:pPr algn="ctr" fontAlgn="t"/>
                      <a:r>
                        <a:rPr lang="en-US" sz="800" u="none" strike="noStrike" dirty="0">
                          <a:effectLst/>
                          <a:latin typeface="Calibri (body)"/>
                        </a:rPr>
                        <a:t>DT 8</a:t>
                      </a:r>
                      <a:endParaRPr lang="en-US" sz="800" b="0" i="0" u="none" strike="noStrike" dirty="0">
                        <a:solidFill>
                          <a:srgbClr val="000000"/>
                        </a:solidFill>
                        <a:effectLst/>
                        <a:latin typeface="Calibri (body)"/>
                      </a:endParaRPr>
                    </a:p>
                  </a:txBody>
                  <a:tcPr marL="8509" marR="8509" marT="8509" marB="0"/>
                </a:tc>
                <a:tc>
                  <a:txBody>
                    <a:bodyPr/>
                    <a:lstStyle/>
                    <a:p>
                      <a:pPr algn="l" fontAlgn="t"/>
                      <a:r>
                        <a:rPr lang="en-US" sz="800" u="none" strike="noStrike" dirty="0">
                          <a:effectLst/>
                          <a:latin typeface="Calibri (body)"/>
                        </a:rPr>
                        <a:t>Record the first date the participant received any staff-assisted basic services (includes any career service under WIOA section 134(c)(2)(A)(i)-(xi) that is not provided via self-service or information-only services and activities)".                                                                                                                                                                                                               Leave blank if the participant did not receive a staff-assisted basic career service. </a:t>
                      </a:r>
                      <a:endParaRPr lang="en-US" sz="800" b="0" i="0" u="none" strike="noStrike" dirty="0">
                        <a:solidFill>
                          <a:srgbClr val="000000"/>
                        </a:solidFill>
                        <a:effectLst/>
                        <a:latin typeface="Calibri (body)"/>
                      </a:endParaRPr>
                    </a:p>
                  </a:txBody>
                  <a:tcPr marL="8509" marR="8509" marT="8509" marB="0"/>
                </a:tc>
                <a:extLst>
                  <a:ext uri="{0D108BD9-81ED-4DB2-BD59-A6C34878D82A}">
                    <a16:rowId xmlns:a16="http://schemas.microsoft.com/office/drawing/2014/main" val="3890157800"/>
                  </a:ext>
                </a:extLst>
              </a:tr>
              <a:tr h="680757">
                <a:tc>
                  <a:txBody>
                    <a:bodyPr/>
                    <a:lstStyle/>
                    <a:p>
                      <a:pPr algn="ctr" fontAlgn="t"/>
                      <a:r>
                        <a:rPr lang="en-US" sz="1400" u="none" strike="noStrike">
                          <a:effectLst/>
                          <a:latin typeface="Calibri (body)"/>
                        </a:rPr>
                        <a:t>1201</a:t>
                      </a:r>
                      <a:endParaRPr lang="en-US" sz="1400" b="0" i="0" u="none" strike="noStrike">
                        <a:solidFill>
                          <a:srgbClr val="000000"/>
                        </a:solidFill>
                        <a:effectLst/>
                        <a:latin typeface="Calibri (body)"/>
                      </a:endParaRPr>
                    </a:p>
                  </a:txBody>
                  <a:tcPr marL="8509" marR="8509" marT="8509" marB="0"/>
                </a:tc>
                <a:tc>
                  <a:txBody>
                    <a:bodyPr/>
                    <a:lstStyle/>
                    <a:p>
                      <a:pPr algn="ctr" fontAlgn="t"/>
                      <a:r>
                        <a:rPr lang="en-US" sz="1400" u="none" strike="noStrike" dirty="0">
                          <a:effectLst/>
                          <a:latin typeface="Calibri (body)"/>
                        </a:rPr>
                        <a:t>Most Recent </a:t>
                      </a:r>
                      <a:br>
                        <a:rPr lang="en-US" sz="1400" u="none" strike="noStrike" dirty="0">
                          <a:effectLst/>
                          <a:latin typeface="Calibri (body)"/>
                        </a:rPr>
                      </a:br>
                      <a:r>
                        <a:rPr lang="en-US" sz="1400" u="none" strike="noStrike" dirty="0">
                          <a:effectLst/>
                          <a:latin typeface="Calibri (body)"/>
                        </a:rPr>
                        <a:t>Date Received Individualized Career Service</a:t>
                      </a:r>
                      <a:br>
                        <a:rPr lang="en-US" sz="1400" u="none" strike="noStrike" dirty="0">
                          <a:effectLst/>
                          <a:latin typeface="Calibri (body)"/>
                        </a:rPr>
                      </a:br>
                      <a:endParaRPr lang="en-US" sz="1400" b="0" i="0" u="none" strike="noStrike" dirty="0">
                        <a:solidFill>
                          <a:srgbClr val="000000"/>
                        </a:solidFill>
                        <a:effectLst/>
                        <a:latin typeface="Calibri (body)"/>
                      </a:endParaRPr>
                    </a:p>
                  </a:txBody>
                  <a:tcPr marL="8509" marR="8509" marT="8509" marB="0"/>
                </a:tc>
                <a:tc>
                  <a:txBody>
                    <a:bodyPr/>
                    <a:lstStyle/>
                    <a:p>
                      <a:pPr algn="ctr" fontAlgn="t"/>
                      <a:r>
                        <a:rPr lang="en-US" sz="800" u="none" strike="noStrike">
                          <a:effectLst/>
                          <a:latin typeface="Calibri (body)"/>
                        </a:rPr>
                        <a:t>DT 8</a:t>
                      </a:r>
                      <a:endParaRPr lang="en-US" sz="800" b="0" i="0" u="none" strike="noStrike">
                        <a:solidFill>
                          <a:srgbClr val="000000"/>
                        </a:solidFill>
                        <a:effectLst/>
                        <a:latin typeface="Calibri (body)"/>
                      </a:endParaRPr>
                    </a:p>
                  </a:txBody>
                  <a:tcPr marL="8509" marR="8509" marT="8509" marB="0"/>
                </a:tc>
                <a:tc>
                  <a:txBody>
                    <a:bodyPr/>
                    <a:lstStyle/>
                    <a:p>
                      <a:pPr algn="l" fontAlgn="t"/>
                      <a:r>
                        <a:rPr lang="en-US" sz="800" u="none" strike="noStrike" dirty="0">
                          <a:effectLst/>
                          <a:latin typeface="Calibri (body)"/>
                        </a:rPr>
                        <a:t>Record the most recent date on which the participant received individualized career services as described in WIOA sec. 134(c)(2)(xii).</a:t>
                      </a:r>
                      <a:endParaRPr lang="en-US" sz="800" b="0" i="0" u="none" strike="noStrike" dirty="0">
                        <a:solidFill>
                          <a:srgbClr val="000000"/>
                        </a:solidFill>
                        <a:effectLst/>
                        <a:latin typeface="Calibri (body)"/>
                      </a:endParaRPr>
                    </a:p>
                  </a:txBody>
                  <a:tcPr marL="8509" marR="8509" marT="8509" marB="0"/>
                </a:tc>
                <a:extLst>
                  <a:ext uri="{0D108BD9-81ED-4DB2-BD59-A6C34878D82A}">
                    <a16:rowId xmlns:a16="http://schemas.microsoft.com/office/drawing/2014/main" val="85623636"/>
                  </a:ext>
                </a:extLst>
              </a:tr>
              <a:tr h="680757">
                <a:tc>
                  <a:txBody>
                    <a:bodyPr/>
                    <a:lstStyle/>
                    <a:p>
                      <a:pPr algn="ctr" fontAlgn="t"/>
                      <a:r>
                        <a:rPr lang="en-US" sz="1400" b="0" i="0" u="none" strike="noStrike" dirty="0">
                          <a:solidFill>
                            <a:srgbClr val="000000"/>
                          </a:solidFill>
                          <a:effectLst/>
                          <a:latin typeface="Calibri (body)"/>
                        </a:rPr>
                        <a:t>1409</a:t>
                      </a:r>
                    </a:p>
                  </a:txBody>
                  <a:tcPr marL="9525" marR="9525" marT="9525" marB="0"/>
                </a:tc>
                <a:tc>
                  <a:txBody>
                    <a:bodyPr/>
                    <a:lstStyle/>
                    <a:p>
                      <a:pPr algn="ctr" fontAlgn="t"/>
                      <a:r>
                        <a:rPr lang="en-US" sz="1400" b="0" i="0" u="none" strike="noStrike" dirty="0">
                          <a:solidFill>
                            <a:srgbClr val="000000"/>
                          </a:solidFill>
                          <a:effectLst/>
                          <a:latin typeface="Calibri (body)"/>
                        </a:rPr>
                        <a:t>Most Recent Date Received Supportive Services</a:t>
                      </a:r>
                    </a:p>
                  </a:txBody>
                  <a:tcPr marL="9525" marR="9525" marT="9525" marB="0"/>
                </a:tc>
                <a:tc>
                  <a:txBody>
                    <a:bodyPr/>
                    <a:lstStyle/>
                    <a:p>
                      <a:pPr algn="ctr" fontAlgn="t"/>
                      <a:r>
                        <a:rPr lang="en-US" sz="900" b="0" i="0" u="none" strike="noStrike">
                          <a:solidFill>
                            <a:srgbClr val="000000"/>
                          </a:solidFill>
                          <a:effectLst/>
                          <a:latin typeface="Calibri (body)"/>
                        </a:rPr>
                        <a:t>DT 8</a:t>
                      </a:r>
                    </a:p>
                  </a:txBody>
                  <a:tcPr marL="9525" marR="9525" marT="9525" marB="0"/>
                </a:tc>
                <a:tc>
                  <a:txBody>
                    <a:bodyPr/>
                    <a:lstStyle/>
                    <a:p>
                      <a:pPr algn="l" fontAlgn="t"/>
                      <a:r>
                        <a:rPr lang="en-US" sz="900" b="0" i="0" u="none" strike="noStrike" dirty="0">
                          <a:solidFill>
                            <a:srgbClr val="000000"/>
                          </a:solidFill>
                          <a:effectLst/>
                          <a:latin typeface="Calibri (body)"/>
                        </a:rPr>
                        <a:t>Record the most recent date on which the participant received a supportive service (WIOA section 134(d)(2)) which include, but are not limited to, assistance with transportation, child care, dependent care, and housing that are necessary to enable the participant to participate in programs which provide career and training services as defined in WIOA sec. 134(c)(2) and 134(c)(3). Support services for youth participants include; (a) linkages to community services; (b) assistance with transportation; (c) assistance with child care and dependent care; (d) assistance with housing; (e) needs-related payments; (f) assistance with educational testing; (g) reasonable accommodations for youth with disabilities; (h) referrals to healthcare; (i) assistance with uniforms or other appropriate work attire and work-related tools, including such items as eye glasses and protective eye gear; (j) assistance with books, fees, school supplies, and other necessary items for students enrolled in postsecondary education classes; and (k) payments and fees for employment and training-related applications, tests, and certifications.                                                                                                              </a:t>
                      </a:r>
                      <a:br>
                        <a:rPr lang="en-US" sz="900" b="0" i="0" u="none" strike="noStrike" dirty="0">
                          <a:solidFill>
                            <a:srgbClr val="000000"/>
                          </a:solidFill>
                          <a:effectLst/>
                          <a:latin typeface="Calibri (body)"/>
                        </a:rPr>
                      </a:br>
                      <a:r>
                        <a:rPr lang="en-US" sz="900" b="0" i="0" u="none" strike="noStrike" dirty="0">
                          <a:solidFill>
                            <a:srgbClr val="000000"/>
                          </a:solidFill>
                          <a:effectLst/>
                          <a:latin typeface="Calibri (body)"/>
                        </a:rPr>
                        <a:t>Leave blank if the participant did not receive supportive services or this data element does not apply to the participant.</a:t>
                      </a:r>
                      <a:br>
                        <a:rPr lang="en-US" sz="900" b="0" i="0" u="none" strike="noStrike" dirty="0">
                          <a:solidFill>
                            <a:srgbClr val="000000"/>
                          </a:solidFill>
                          <a:effectLst/>
                          <a:latin typeface="Calibri (body)"/>
                        </a:rPr>
                      </a:br>
                      <a:endParaRPr lang="en-US" sz="900" b="0" i="0" u="none" strike="noStrike" dirty="0">
                        <a:solidFill>
                          <a:srgbClr val="000000"/>
                        </a:solidFill>
                        <a:effectLst/>
                        <a:latin typeface="Calibri (body)"/>
                      </a:endParaRPr>
                    </a:p>
                  </a:txBody>
                  <a:tcPr marL="9525" marR="9525" marT="9525" marB="0"/>
                </a:tc>
                <a:extLst>
                  <a:ext uri="{0D108BD9-81ED-4DB2-BD59-A6C34878D82A}">
                    <a16:rowId xmlns:a16="http://schemas.microsoft.com/office/drawing/2014/main" val="4225029014"/>
                  </a:ext>
                </a:extLst>
              </a:tr>
            </a:tbl>
          </a:graphicData>
        </a:graphic>
      </p:graphicFrame>
    </p:spTree>
    <p:extLst>
      <p:ext uri="{BB962C8B-B14F-4D97-AF65-F5344CB8AC3E}">
        <p14:creationId xmlns:p14="http://schemas.microsoft.com/office/powerpoint/2010/main" val="14423943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AA PIRL 2021 ICR Implementation&amp;quot;&quot;/&gt;&lt;property id=&quot;20307&quot; value=&quot;256&quot;/&gt;&lt;/object&gt;&lt;object type=&quot;3&quot; unique_id=&quot;10004&quot;&gt;&lt;property id=&quot;20148&quot; value=&quot;5&quot;/&gt;&lt;property id=&quot;20300&quot; value=&quot;Slide 2 - &amp;quot;Today’s Speaker / Today’s Moderator&amp;quot;&quot;/&gt;&lt;property id=&quot;20307&quot; value=&quot;296&quot;/&gt;&lt;/object&gt;&lt;object type=&quot;3&quot; unique_id=&quot;10005&quot;&gt;&lt;property id=&quot;20148&quot; value=&quot;5&quot;/&gt;&lt;property id=&quot;20300&quot; value=&quot;Slide 3 - &amp;quot;Have you looked at it?&amp;quot;&quot;/&gt;&lt;property id=&quot;20307&quot; value=&quot;309&quot;/&gt;&lt;/object&gt;&lt;object type=&quot;3&quot; unique_id=&quot;10006&quot;&gt;&lt;property id=&quot;20148&quot; value=&quot;5&quot;/&gt;&lt;property id=&quot;20300&quot; value=&quot;Slide 4 - &amp;quot;Today’s Plan&amp;quot;&quot;/&gt;&lt;property id=&quot;20307&quot; value=&quot;295&quot;/&gt;&lt;/object&gt;&lt;object type=&quot;3&quot; unique_id=&quot;10007&quot;&gt;&lt;property id=&quot;20148&quot; value=&quot;5&quot;/&gt;&lt;property id=&quot;20300&quot; value=&quot;Slide 5 - &amp;quot;Implementation Timeline&amp;quot;&quot;/&gt;&lt;property id=&quot;20307&quot; value=&quot;282&quot;/&gt;&lt;/object&gt;&lt;object type=&quot;3&quot; unique_id=&quot;10008&quot;&gt;&lt;property id=&quot;20148&quot; value=&quot;5&quot;/&gt;&lt;property id=&quot;20300&quot; value=&quot;Slide 6 - &amp;quot;Implementation Timeline&amp;quot;&quot;/&gt;&lt;property id=&quot;20307&quot; value=&quot;286&quot;/&gt;&lt;/object&gt;&lt;object type=&quot;3&quot; unique_id=&quot;10009&quot;&gt;&lt;property id=&quot;20148&quot; value=&quot;5&quot;/&gt;&lt;property id=&quot;20300&quot; value=&quot;Slide 7 - &amp;quot;Minor (ish) Changes&amp;quot;&quot;/&gt;&lt;property id=&quot;20307&quot; value=&quot;310&quot;/&gt;&lt;/object&gt;&lt;object type=&quot;3&quot; unique_id=&quot;10010&quot;&gt;&lt;property id=&quot;20148&quot; value=&quot;5&quot;/&gt;&lt;property id=&quot;20300&quot; value=&quot;Slide 8 - &amp;quot;Removed from TAA Reporting (and WIOA)&amp;quot;&quot;/&gt;&lt;property id=&quot;20307&quot; value=&quot;311&quot;/&gt;&lt;/object&gt;&lt;object type=&quot;3&quot; unique_id=&quot;10011&quot;&gt;&lt;property id=&quot;20148&quot; value=&quot;5&quot;/&gt;&lt;property id=&quot;20300&quot; value=&quot;Slide 9 - &amp;quot;Added to TAA Reporting (from WIOA)&amp;quot;&quot;/&gt;&lt;property id=&quot;20307&quot; value=&quot;312&quot;/&gt;&lt;/object&gt;&lt;object type=&quot;3&quot; unique_id=&quot;10012&quot;&gt;&lt;property id=&quot;20148&quot; value=&quot;5&quot;/&gt;&lt;property id=&quot;20300&quot; value=&quot;Slide 10 - &amp;quot;Occupational Code Update&amp;quot;&quot;/&gt;&lt;property id=&quot;20307&quot; value=&quot;313&quot;/&gt;&lt;/object&gt;&lt;object type=&quot;3&quot; unique_id=&quot;10013&quot;&gt;&lt;property id=&quot;20148&quot; value=&quot;5&quot;/&gt;&lt;property id=&quot;20300&quot; value=&quot;Slide 11 - &amp;quot;TAA Language Changes&amp;quot;&quot;/&gt;&lt;property id=&quot;20307&quot; value=&quot;314&quot;/&gt;&lt;/object&gt;&lt;object type=&quot;3&quot; unique_id=&quot;10014&quot;&gt;&lt;property id=&quot;20148&quot; value=&quot;5&quot;/&gt;&lt;property id=&quot;20300&quot; value=&quot;Slide 12 - &amp;quot;Case Management&amp;quot;&quot;/&gt;&lt;property id=&quot;20307&quot; value=&quot;315&quot;/&gt;&lt;/object&gt;&lt;object type=&quot;3&quot; unique_id=&quot;10015&quot;&gt;&lt;property id=&quot;20148&quot; value=&quot;5&quot;/&gt;&lt;property id=&quot;20300&quot; value=&quot;Slide 13 - &amp;quot;Expenditures&amp;quot;&quot;/&gt;&lt;property id=&quot;20307&quot; value=&quot;316&quot;/&gt;&lt;/object&gt;&lt;object type=&quot;3&quot; unique_id=&quot;10016&quot;&gt;&lt;property id=&quot;20148&quot; value=&quot;5&quot;/&gt;&lt;property id=&quot;20300&quot; value=&quot;Slide 14 - &amp;quot;Not Really Quarterly Elements&amp;quot;&quot;/&gt;&lt;property id=&quot;20307&quot; value=&quot;317&quot;/&gt;&lt;/object&gt;&lt;object type=&quot;3&quot; unique_id=&quot;10017&quot;&gt;&lt;property id=&quot;20148&quot; value=&quot;5&quot;/&gt;&lt;property id=&quot;20300&quot; value=&quot;Slide 15 - &amp;quot;Distance / Virtual / Online&amp;quot;&quot;/&gt;&lt;property id=&quot;20307&quot; value=&quot;318&quot;/&gt;&lt;/object&gt;&lt;object type=&quot;3&quot; unique_id=&quot;10018&quot;&gt;&lt;property id=&quot;20148&quot; value=&quot;5&quot;/&gt;&lt;property id=&quot;20300&quot; value=&quot;Slide 16 - &amp;quot;Distance / Virtual / Online&amp;quot;&quot;/&gt;&lt;property id=&quot;20307&quot; value=&quot;290&quot;/&gt;&lt;/object&gt;&lt;object type=&quot;3&quot; unique_id=&quot;10019&quot;&gt;&lt;property id=&quot;20148&quot; value=&quot;5&quot;/&gt;&lt;property id=&quot;20300&quot; value=&quot;Slide 17 - &amp;quot;Distance / Virtual / Online&amp;quot;&quot;/&gt;&lt;property id=&quot;20307&quot; value=&quot;319&quot;/&gt;&lt;/object&gt;&lt;object type=&quot;3&quot; unique_id=&quot;10020&quot;&gt;&lt;property id=&quot;20148&quot; value=&quot;5&quot;/&gt;&lt;property id=&quot;20300&quot; value=&quot;Slide 18 - &amp;quot;Multiple Petitions&amp;quot;&quot;/&gt;&lt;property id=&quot;20307&quot; value=&quot;322&quot;/&gt;&lt;/object&gt;&lt;object type=&quot;3&quot; unique_id=&quot;10021&quot;&gt;&lt;property id=&quot;20148&quot; value=&quot;5&quot;/&gt;&lt;property id=&quot;20300&quot; value=&quot;Slide 19 - &amp;quot;Multiple Petitions&amp;quot;&quot;/&gt;&lt;property id=&quot;20307&quot; value=&quot;321&quot;/&gt;&lt;/object&gt;&lt;object type=&quot;3&quot; unique_id=&quot;10022&quot;&gt;&lt;property id=&quot;20148&quot; value=&quot;5&quot;/&gt;&lt;property id=&quot;20300&quot; value=&quot;Slide 20 - &amp;quot;Multiple Petitions&amp;quot;&quot;/&gt;&lt;property id=&quot;20307&quot; value=&quot;285&quot;/&gt;&lt;/object&gt;&lt;object type=&quot;3&quot; unique_id=&quot;10023&quot;&gt;&lt;property id=&quot;20148&quot; value=&quot;5&quot;/&gt;&lt;property id=&quot;20300&quot; value=&quot;Slide 21 - &amp;quot;Other Miscellaneous Changes&amp;quot;&quot;/&gt;&lt;property id=&quot;20307&quot; value=&quot;320&quot;/&gt;&lt;/object&gt;&lt;object type=&quot;3&quot; unique_id=&quot;10024&quot;&gt;&lt;property id=&quot;20148&quot; value=&quot;5&quot;/&gt;&lt;property id=&quot;20300&quot; value=&quot;Slide 22 - &amp;quot;UC Eligible Status&amp;quot;&quot;/&gt;&lt;property id=&quot;20307&quot; value=&quot;323&quot;/&gt;&lt;/object&gt;&lt;object type=&quot;3&quot; unique_id=&quot;10025&quot;&gt;&lt;property id=&quot;20148&quot; value=&quot;5&quot;/&gt;&lt;property id=&quot;20300&quot; value=&quot;Slide 23 - &amp;quot;Rapid Response Event Number&amp;quot;&quot;/&gt;&lt;property id=&quot;20307&quot; value=&quot;324&quot;/&gt;&lt;/object&gt;&lt;object type=&quot;3&quot; unique_id=&quot;10026&quot;&gt;&lt;property id=&quot;20148&quot; value=&quot;5&quot;/&gt;&lt;property id=&quot;20300&quot; value=&quot;Slide 24 - &amp;quot;Received Training&amp;quot;&quot;/&gt;&lt;property id=&quot;20307&quot; value=&quot;325&quot;/&gt;&lt;/object&gt;&lt;object type=&quot;3&quot; unique_id=&quot;10027&quot;&gt;&lt;property id=&quot;20148&quot; value=&quot;5&quot;/&gt;&lt;property id=&quot;20300&quot; value=&quot;Slide 25 - &amp;quot;Postsecondary Education&amp;quot;&quot;/&gt;&lt;property id=&quot;20307&quot; value=&quot;326&quot;/&gt;&lt;/object&gt;&lt;object type=&quot;3&quot; unique_id=&quot;10028&quot;&gt;&lt;property id=&quot;20148&quot; value=&quot;5&quot;/&gt;&lt;property id=&quot;20300&quot; value=&quot;Slide 26 - &amp;quot; Post Exit&amp;quot;&quot;/&gt;&lt;property id=&quot;20307&quot; value=&quot;327&quot;/&gt;&lt;/object&gt;&lt;object type=&quot;3&quot; unique_id=&quot;10029&quot;&gt;&lt;property id=&quot;20148&quot; value=&quot;5&quot;/&gt;&lt;property id=&quot;20300&quot; value=&quot;Slide 27 - &amp;quot;Wages and Earnings&amp;quot;&quot;/&gt;&lt;property id=&quot;20307&quot; value=&quot;328&quot;/&gt;&lt;/object&gt;&lt;object type=&quot;3&quot; unique_id=&quot;10030&quot;&gt;&lt;property id=&quot;20148&quot; value=&quot;5&quot;/&gt;&lt;property id=&quot;20300&quot; value=&quot;Slide 28 - &amp;quot;Enrolled Leading to Credential or Employment&amp;quot;&quot;/&gt;&lt;property id=&quot;20307&quot; value=&quot;329&quot;/&gt;&lt;/object&gt;&lt;object type=&quot;3&quot; unique_id=&quot;10031&quot;&gt;&lt;property id=&quot;20148&quot; value=&quot;5&quot;/&gt;&lt;property id=&quot;20300&quot; value=&quot;Slide 29 - &amp;quot;Resources:&amp;quot;&quot;/&gt;&lt;property id=&quot;20307&quot; value=&quot;274&quot;/&gt;&lt;/object&gt;&lt;object type=&quot;3&quot; unique_id=&quot;10032&quot;&gt;&lt;property id=&quot;20148&quot; value=&quot;5&quot;/&gt;&lt;property id=&quot;20300&quot; value=&quot;Slide 30 - &amp;quot;Any Questions?&amp;quot;&quot;/&gt;&lt;property id=&quot;20307&quot; value=&quot;281&quot;/&gt;&lt;/object&gt;&lt;object type=&quot;3&quot; unique_id=&quot;10033&quot;&gt;&lt;property id=&quot;20148&quot; value=&quot;5&quot;/&gt;&lt;property id=&quot;20300&quot; value=&quot;Slide 31 - &amp;quot;Contact Us&amp;quot;&quot;/&gt;&lt;property id=&quot;20307&quot; value=&quot;275&quot;/&gt;&lt;/object&gt;&lt;object type=&quot;3&quot; unique_id=&quot;10034&quot;&gt;&lt;property id=&quot;20148&quot; value=&quot;5&quot;/&gt;&lt;property id=&quot;20300&quot; value=&quot;Slide 32 - &amp;quot;Thank You!&amp;quot;&quot;/&gt;&lt;property id=&quot;20307&quot; value=&quot;297&quot;/&gt;&lt;/object&gt;&lt;/object&gt;&lt;object type=&quot;8&quot; unique_id=&quot;10068&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6722584FB9234D8FBB3ECE8E9E0680" ma:contentTypeVersion="45" ma:contentTypeDescription="Create a new document." ma:contentTypeScope="" ma:versionID="742b160e8105547af8ed734074673ab2">
  <xsd:schema xmlns:xsd="http://www.w3.org/2001/XMLSchema" xmlns:xs="http://www.w3.org/2001/XMLSchema" xmlns:p="http://schemas.microsoft.com/office/2006/metadata/properties" xmlns:ns1="http://schemas.microsoft.com/sharepoint/v3" xmlns:ns2="8d2c1b80-c67e-47aa-932c-0090cde62fd8" xmlns:ns3="6a6dab10-933c-46c5-bc7e-2110d87a4d91" xmlns:ns4="ea8d2c3a-2447-4a94-bda7-3fe5615ba979" targetNamespace="http://schemas.microsoft.com/office/2006/metadata/properties" ma:root="true" ma:fieldsID="664a3d386518000e455c7fc9556ae159" ns1:_="" ns2:_="" ns3:_="" ns4:_="">
    <xsd:import namespace="http://schemas.microsoft.com/sharepoint/v3"/>
    <xsd:import namespace="8d2c1b80-c67e-47aa-932c-0090cde62fd8"/>
    <xsd:import namespace="6a6dab10-933c-46c5-bc7e-2110d87a4d91"/>
    <xsd:import namespace="ea8d2c3a-2447-4a94-bda7-3fe5615ba979"/>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2c1b80-c67e-47aa-932c-0090cde62fd8"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6dab10-933c-46c5-bc7e-2110d87a4d91"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8d2c3a-2447-4a94-bda7-3fe5615ba979" elementFormDefault="qualified">
    <xsd:import namespace="http://schemas.microsoft.com/office/2006/documentManagement/types"/>
    <xsd:import namespace="http://schemas.microsoft.com/office/infopath/2007/PartnerControls"/>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75C280CB-249A-43C4-8CE9-123A2750D9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d2c1b80-c67e-47aa-932c-0090cde62fd8"/>
    <ds:schemaRef ds:uri="6a6dab10-933c-46c5-bc7e-2110d87a4d91"/>
    <ds:schemaRef ds:uri="ea8d2c3a-2447-4a94-bda7-3fe5615ba9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B83A5-66C0-47A2-8E6D-8F6BB9FF4195}">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246CD37D-03DE-4541-BAEC-3BA774FB755C}">
  <ds:schemaRefs>
    <ds:schemaRef ds:uri="http://schemas.microsoft.com/sharepoint/v3/contenttype/forms"/>
  </ds:schemaRefs>
</ds:datastoreItem>
</file>

<file path=customXml/itemProps4.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3067</TotalTime>
  <Words>3193</Words>
  <Application>Microsoft Office PowerPoint</Application>
  <PresentationFormat>Widescreen</PresentationFormat>
  <Paragraphs>271</Paragraphs>
  <Slides>32</Slides>
  <Notes>3</Notes>
  <HiddenSlides>0</HiddenSlides>
  <MMClips>0</MMClips>
  <ScaleCrop>false</ScaleCrop>
  <HeadingPairs>
    <vt:vector size="4" baseType="variant">
      <vt:variant>
        <vt:lpstr>Theme</vt:lpstr>
      </vt:variant>
      <vt:variant>
        <vt:i4>5</vt:i4>
      </vt:variant>
      <vt:variant>
        <vt:lpstr>Slide Titles</vt:lpstr>
      </vt:variant>
      <vt:variant>
        <vt:i4>32</vt:i4>
      </vt:variant>
    </vt:vector>
  </HeadingPairs>
  <TitlesOfParts>
    <vt:vector size="37" baseType="lpstr">
      <vt:lpstr>General Content</vt:lpstr>
      <vt:lpstr>Special Content</vt:lpstr>
      <vt:lpstr>People Slides</vt:lpstr>
      <vt:lpstr>Interactive Slides</vt:lpstr>
      <vt:lpstr>Infographic Layouts</vt:lpstr>
      <vt:lpstr>TAA PIRL 2021 ICR Implementation</vt:lpstr>
      <vt:lpstr>Today’s Speaker / Today’s Moderator</vt:lpstr>
      <vt:lpstr>Have you looked at it?</vt:lpstr>
      <vt:lpstr>Today’s Plan</vt:lpstr>
      <vt:lpstr>Implementation Timeline</vt:lpstr>
      <vt:lpstr>Implementation Timeline</vt:lpstr>
      <vt:lpstr>Minor (ish) Changes</vt:lpstr>
      <vt:lpstr>Removed from TAA Reporting (and WIOA)</vt:lpstr>
      <vt:lpstr>Added to TAA Reporting (from WIOA)</vt:lpstr>
      <vt:lpstr>Occupational Code Update</vt:lpstr>
      <vt:lpstr>TAA Language Changes</vt:lpstr>
      <vt:lpstr>Case Management</vt:lpstr>
      <vt:lpstr>Expenditures</vt:lpstr>
      <vt:lpstr>Not Really Quarterly Elements</vt:lpstr>
      <vt:lpstr>Distance / Virtual / Online</vt:lpstr>
      <vt:lpstr>Distance / Virtual / Online</vt:lpstr>
      <vt:lpstr>Distance / Virtual / Online</vt:lpstr>
      <vt:lpstr>Multiple Petitions</vt:lpstr>
      <vt:lpstr>Multiple Petitions</vt:lpstr>
      <vt:lpstr>Multiple Petitions</vt:lpstr>
      <vt:lpstr>Other Miscellaneous Changes</vt:lpstr>
      <vt:lpstr>UC Eligible Status</vt:lpstr>
      <vt:lpstr>Rapid Response Event Number</vt:lpstr>
      <vt:lpstr>Received Training</vt:lpstr>
      <vt:lpstr>Postsecondary Education</vt:lpstr>
      <vt:lpstr> Post Exit</vt:lpstr>
      <vt:lpstr>Wages and Earnings</vt:lpstr>
      <vt:lpstr>Enrolled Leading to Credential or Employment</vt:lpstr>
      <vt:lpstr>Resources:</vt:lpstr>
      <vt:lpstr>Any Questions?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Laura Casertano</cp:lastModifiedBy>
  <cp:revision>213</cp:revision>
  <dcterms:created xsi:type="dcterms:W3CDTF">2019-06-21T16:58:05Z</dcterms:created>
  <dcterms:modified xsi:type="dcterms:W3CDTF">2021-09-20T18:55:20Z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y fmtid="{D5CDD505-2E9C-101B-9397-08002B2CF9AE}" pid="4" name="ContentTypeId">
    <vt:lpwstr>0x010100CF6722584FB9234D8FBB3ECE8E9E0680</vt:lpwstr>
  </property>
  <property fmtid="{D5CDD505-2E9C-101B-9397-08002B2CF9AE}" pid="5" name="_ExtendedDescription">
    <vt:lpwstr/>
  </property>
</Properties>
</file>