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8.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7.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26.xml" ContentType="application/vnd.openxmlformats-officedocument.presentationml.notesSlide+xml"/>
  <Override PartName="/ppt/notesSlides/notesSlide52.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customXml/itemProps1.xml" ContentType="application/vnd.openxmlformats-officedocument.customXmlProperties+xml"/>
  <Override PartName="/ppt/tags/tag2.xml" ContentType="application/vnd.openxmlformats-officedocument.presentationml.tags+xml"/>
  <Override PartName="/ppt/tags/tag9.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3.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59"/>
  </p:notesMasterIdLst>
  <p:sldIdLst>
    <p:sldId id="305" r:id="rId7"/>
    <p:sldId id="256" r:id="rId8"/>
    <p:sldId id="277" r:id="rId9"/>
    <p:sldId id="385" r:id="rId10"/>
    <p:sldId id="266" r:id="rId11"/>
    <p:sldId id="357" r:id="rId12"/>
    <p:sldId id="282" r:id="rId13"/>
    <p:sldId id="361" r:id="rId14"/>
    <p:sldId id="286" r:id="rId15"/>
    <p:sldId id="375" r:id="rId16"/>
    <p:sldId id="395" r:id="rId17"/>
    <p:sldId id="315" r:id="rId18"/>
    <p:sldId id="307" r:id="rId19"/>
    <p:sldId id="313" r:id="rId20"/>
    <p:sldId id="340" r:id="rId21"/>
    <p:sldId id="349" r:id="rId22"/>
    <p:sldId id="331" r:id="rId23"/>
    <p:sldId id="330" r:id="rId24"/>
    <p:sldId id="341" r:id="rId25"/>
    <p:sldId id="323" r:id="rId26"/>
    <p:sldId id="402" r:id="rId27"/>
    <p:sldId id="403" r:id="rId28"/>
    <p:sldId id="396" r:id="rId29"/>
    <p:sldId id="328" r:id="rId30"/>
    <p:sldId id="401" r:id="rId31"/>
    <p:sldId id="306" r:id="rId32"/>
    <p:sldId id="317" r:id="rId33"/>
    <p:sldId id="318" r:id="rId34"/>
    <p:sldId id="320" r:id="rId35"/>
    <p:sldId id="319" r:id="rId36"/>
    <p:sldId id="397" r:id="rId37"/>
    <p:sldId id="404" r:id="rId38"/>
    <p:sldId id="399" r:id="rId39"/>
    <p:sldId id="400" r:id="rId40"/>
    <p:sldId id="374" r:id="rId41"/>
    <p:sldId id="362" r:id="rId42"/>
    <p:sldId id="394" r:id="rId43"/>
    <p:sldId id="350" r:id="rId44"/>
    <p:sldId id="332" r:id="rId45"/>
    <p:sldId id="391" r:id="rId46"/>
    <p:sldId id="342" r:id="rId47"/>
    <p:sldId id="325" r:id="rId48"/>
    <p:sldId id="326" r:id="rId49"/>
    <p:sldId id="343" r:id="rId50"/>
    <p:sldId id="346" r:id="rId51"/>
    <p:sldId id="405" r:id="rId52"/>
    <p:sldId id="387" r:id="rId53"/>
    <p:sldId id="406" r:id="rId54"/>
    <p:sldId id="389" r:id="rId55"/>
    <p:sldId id="390" r:id="rId56"/>
    <p:sldId id="281" r:id="rId57"/>
    <p:sldId id="297"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de, Kellen M - ETA" initials="GKM-E" lastIdx="17" clrIdx="0">
    <p:extLst>
      <p:ext uri="{19B8F6BF-5375-455C-9EA6-DF929625EA0E}">
        <p15:presenceInfo xmlns:p15="http://schemas.microsoft.com/office/powerpoint/2012/main" userId="S-1-5-21-430767753-2305446740-1188461881-72694" providerId="AD"/>
      </p:ext>
    </p:extLst>
  </p:cmAuthor>
  <p:cmAuthor id="2" name="Scheib, Gregory - ETA" initials="GPS" lastIdx="15" clrIdx="1">
    <p:extLst>
      <p:ext uri="{19B8F6BF-5375-455C-9EA6-DF929625EA0E}">
        <p15:presenceInfo xmlns:p15="http://schemas.microsoft.com/office/powerpoint/2012/main" userId="Scheib, Gregory - ETA" providerId="None"/>
      </p:ext>
    </p:extLst>
  </p:cmAuthor>
  <p:cmAuthor id="3" name="Frugoli, Pam - ETA" initials="FP-E" lastIdx="4" clrIdx="2">
    <p:extLst>
      <p:ext uri="{19B8F6BF-5375-455C-9EA6-DF929625EA0E}">
        <p15:presenceInfo xmlns:p15="http://schemas.microsoft.com/office/powerpoint/2012/main" userId="S-1-5-21-430767753-2305446740-1188461881-72823" providerId="AD"/>
      </p:ext>
    </p:extLst>
  </p:cmAuthor>
  <p:cmAuthor id="4" name="Matthews, Melika N - ETA" initials="MMN-E" lastIdx="9" clrIdx="3">
    <p:extLst>
      <p:ext uri="{19B8F6BF-5375-455C-9EA6-DF929625EA0E}">
        <p15:presenceInfo xmlns:p15="http://schemas.microsoft.com/office/powerpoint/2012/main" userId="S-1-5-21-430767753-2305446740-1188461881-75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61"/>
    <a:srgbClr val="F7F7BF"/>
    <a:srgbClr val="7A232F"/>
    <a:srgbClr val="DDEAEF"/>
    <a:srgbClr val="C8C8C6"/>
    <a:srgbClr val="000000"/>
    <a:srgbClr val="3A4040"/>
    <a:srgbClr val="B5D2DD"/>
    <a:srgbClr val="F3F4F4"/>
    <a:srgbClr val="E0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47831" autoAdjust="0"/>
  </p:normalViewPr>
  <p:slideViewPr>
    <p:cSldViewPr snapToGrid="0">
      <p:cViewPr varScale="1">
        <p:scale>
          <a:sx n="41" d="100"/>
          <a:sy n="41" d="100"/>
        </p:scale>
        <p:origin x="2208" y="34"/>
      </p:cViewPr>
      <p:guideLst/>
    </p:cSldViewPr>
  </p:slideViewPr>
  <p:outlineViewPr>
    <p:cViewPr>
      <p:scale>
        <a:sx n="33" d="100"/>
        <a:sy n="33" d="100"/>
      </p:scale>
      <p:origin x="0" y="-14514"/>
    </p:cViewPr>
  </p:outlineViewPr>
  <p:notesTextViewPr>
    <p:cViewPr>
      <p:scale>
        <a:sx n="1" d="1"/>
        <a:sy n="1" d="1"/>
      </p:scale>
      <p:origin x="0" y="0"/>
    </p:cViewPr>
  </p:notesTextViewPr>
  <p:sorterViewPr>
    <p:cViewPr>
      <p:scale>
        <a:sx n="70" d="100"/>
        <a:sy n="70" d="100"/>
      </p:scale>
      <p:origin x="0" y="-4596"/>
    </p:cViewPr>
  </p:sorterViewPr>
  <p:notesViewPr>
    <p:cSldViewPr snapToGrid="0" showGuides="1">
      <p:cViewPr varScale="1">
        <p:scale>
          <a:sx n="91" d="100"/>
          <a:sy n="91" d="100"/>
        </p:scale>
        <p:origin x="8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68"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ustomXml" Target="../customXml/item2.xml"/><Relationship Id="rId5" Type="http://schemas.openxmlformats.org/officeDocument/2006/relationships/slideMaster" Target="slideMasters/slideMaster4.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200449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416921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111713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5365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7778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38365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81246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417788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167683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1910442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02860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472034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114637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93842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55164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635561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30499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1435033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76354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1110469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2676441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172554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1729641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2565285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3183889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3057081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532464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170009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506185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3997164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2034832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744545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215923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2368160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3767719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2314085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16678403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199061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2662600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1616399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2040610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1802619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3906516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73495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3183431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2430329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71580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413464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74083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1689481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32018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291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microsoft.com/office/2007/relationships/hdphoto" Target="../media/hdphoto1.wdp"/><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png"/><Relationship Id="rId5" Type="http://schemas.openxmlformats.org/officeDocument/2006/relationships/slideLayout" Target="../slideLayouts/slideLayout31.xml"/><Relationship Id="rId10" Type="http://schemas.openxmlformats.org/officeDocument/2006/relationships/image" Target="../media/image1.emf"/><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1" cstate="hqprint">
            <a:alphaModFix amt="70000"/>
            <a:extLst>
              <a:ext uri="{BEBA8EAE-BF5A-486C-A8C5-ECC9F3942E4B}">
                <a14:imgProps xmlns:a14="http://schemas.microsoft.com/office/drawing/2010/main">
                  <a14:imgLayer r:embed="rId1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 id="2147483715" r:id="rId8"/>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notesSlide" Target="../notesSlides/notesSlide1.xml"/><Relationship Id="rId7"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hyperlink" Target="https://vimeo.com/370983870/2afa9e8306"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areerpathways.workforcegps.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2.ed.gov/admins/finaid/accred/index.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ice.learningbuilder.com/Public/MemberSearch/ProgramVerification" TargetMode="External"/><Relationship Id="rId5" Type="http://schemas.openxmlformats.org/officeDocument/2006/relationships/hyperlink" Target="https://www.ansi.org/Accreditation/credentialing/certificate-issuers/Directory" TargetMode="External"/><Relationship Id="rId4" Type="http://schemas.openxmlformats.org/officeDocument/2006/relationships/hyperlink" Target="https://www.ansica.org/wwwversion2/outside/PERdirectory.asp?menuID=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reeronestop.org/Credentials/default.aspx"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hyperlink" Target="https://www.careeronestop.org/Toolkit/Training/find-local-training-help.aspx"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hyperlink" Target="https://www.careeronestop.org/Toolkit/Training/find-certifications.aspx?keyword=Welders&amp;location=Alabama&amp;direct=0&amp;persist=true&amp;ajax=0"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hyperlink" Target="https://www.careeronestop.org/Toolkit/Training/find-licenses.asp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credentialsmatter.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hyperlink" Target="https://credentialengine.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hyperlink" Target="https://credreg.net/" TargetMode="External"/><Relationship Id="rId4" Type="http://schemas.openxmlformats.org/officeDocument/2006/relationships/hyperlink" Target="https://credentialfinder.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trainingproviderresults.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s://performancereporting.workforcegps.org/resources/2017/10/03/09/56/WIOA-Annual-Performance-Report-ETA-9169" TargetMode="External"/><Relationship Id="rId3" Type="http://schemas.openxmlformats.org/officeDocument/2006/relationships/hyperlink" Target="https://wioacredentialtool.safalapps.com/" TargetMode="External"/><Relationship Id="rId7" Type="http://schemas.openxmlformats.org/officeDocument/2006/relationships/hyperlink" Target="https://www.dol.gov/agencies/eta/performance/reporting"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hyperlink" Target="https://performancereporting.workforcegps.org/resources/2017/09/27/10/00/WIOA-Performance-FAQs" TargetMode="External"/><Relationship Id="rId5" Type="http://schemas.openxmlformats.org/officeDocument/2006/relationships/hyperlink" Target="https://performancereporting.workforcegps.org/resources/2017/10/10/17/25/WIOA-Desk-Reference-Credential-Attainment-Indicator-Decision-Path" TargetMode="External"/><Relationship Id="rId4" Type="http://schemas.openxmlformats.org/officeDocument/2006/relationships/hyperlink" Target="https://cms.workforcegps.org/~/link.aspx?_id=C6B18360F9EE49628692894FA01401B2&amp;_z=z"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wioacredentialtool.safalapps.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0.xml.rels><?xml version="1.0" encoding="UTF-8" standalone="yes"?>
<Relationships xmlns="http://schemas.openxmlformats.org/package/2006/relationships"><Relationship Id="rId3" Type="http://schemas.openxmlformats.org/officeDocument/2006/relationships/hyperlink" Target="https://performancereporting.workforcegps.org/resources/2017/10/10/17/25/WIOA-Desk-Reference-Credential-Attainment-Indicator-Decision-Path"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hyperlink" Target="Support@workforceGPS.org" TargetMode="External"/><Relationship Id="rId4" Type="http://schemas.openxmlformats.org/officeDocument/2006/relationships/hyperlink" Target="mailto:ETAPerforms@dol.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dr.doleta.gov/directives/corr_doc.cfm?DOCN=3255" TargetMode="External"/><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dr.doleta.gov/directives/corr_doc.cfm?DOCN=5953" TargetMode="External"/><Relationship Id="rId5" Type="http://schemas.openxmlformats.org/officeDocument/2006/relationships/image" Target="../media/image43.png"/><Relationship Id="rId4" Type="http://schemas.openxmlformats.org/officeDocument/2006/relationships/hyperlink" Target="https://wdr.doleta.gov/directives/corr_doc.cfm?DOCN=761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4"/>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custDataLst>
      <p:tags r:id="rId1"/>
    </p:custDataLst>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sz="3600" dirty="0"/>
              <a:t>TEGL 14-18</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fontScale="77500" lnSpcReduction="20000"/>
          </a:bodyPr>
          <a:lstStyle/>
          <a:p>
            <a:r>
              <a:rPr lang="en-US" dirty="0"/>
              <a:t>Aligning Performance Accountability Reporting, Definitions, and Policies Across Workforce Employment and Training Programs Administered by the U.S. Department of Labor (DOL)</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1989878"/>
            <a:ext cx="10515600" cy="4410922"/>
          </a:xfrm>
        </p:spPr>
        <p:txBody>
          <a:bodyPr>
            <a:normAutofit fontScale="92500" lnSpcReduction="10000"/>
          </a:bodyPr>
          <a:lstStyle/>
          <a:p>
            <a:r>
              <a:rPr lang="en-US" sz="2600" dirty="0"/>
              <a:t>DOL-specific guidance on performance accountability for DOL programs that are not included in the core programs</a:t>
            </a:r>
          </a:p>
          <a:p>
            <a:pPr lvl="1"/>
            <a:r>
              <a:rPr lang="en-US" dirty="0"/>
              <a:t>Indian and Native American (INA) Program </a:t>
            </a:r>
          </a:p>
          <a:p>
            <a:pPr lvl="1"/>
            <a:r>
              <a:rPr lang="en-US" dirty="0"/>
              <a:t>Job Corps</a:t>
            </a:r>
          </a:p>
          <a:p>
            <a:pPr lvl="1"/>
            <a:r>
              <a:rPr lang="en-US" dirty="0"/>
              <a:t>National Farmworker Jobs Program (NFJP)</a:t>
            </a:r>
          </a:p>
          <a:p>
            <a:pPr lvl="1"/>
            <a:r>
              <a:rPr lang="en-US" dirty="0"/>
              <a:t>YouthBuild</a:t>
            </a:r>
          </a:p>
          <a:p>
            <a:pPr lvl="1"/>
            <a:r>
              <a:rPr lang="en-US" dirty="0"/>
              <a:t>Reentry Employment Opportunities (REO)</a:t>
            </a:r>
          </a:p>
          <a:p>
            <a:pPr lvl="1"/>
            <a:r>
              <a:rPr lang="en-US" dirty="0"/>
              <a:t>National Dislocated Worker Grants (DWG)</a:t>
            </a:r>
          </a:p>
          <a:p>
            <a:pPr lvl="1"/>
            <a:r>
              <a:rPr lang="en-US" dirty="0"/>
              <a:t>H-1B Job Training Programs</a:t>
            </a:r>
          </a:p>
          <a:p>
            <a:pPr lvl="1"/>
            <a:r>
              <a:rPr lang="en-US" dirty="0"/>
              <a:t>Senior Community Service Employment Program (SCSEP)</a:t>
            </a:r>
          </a:p>
          <a:p>
            <a:pPr lvl="1"/>
            <a:r>
              <a:rPr lang="en-US" dirty="0"/>
              <a:t>Trade Adjustment Assistance (TAA)</a:t>
            </a:r>
          </a:p>
          <a:p>
            <a:pPr lvl="1"/>
            <a:r>
              <a:rPr lang="en-US" dirty="0"/>
              <a:t>Jobs for Veterans State Grants (JVSG)</a:t>
            </a:r>
          </a:p>
        </p:txBody>
      </p:sp>
    </p:spTree>
    <p:custDataLst>
      <p:tags r:id="rId1"/>
    </p:custDataLst>
    <p:extLst>
      <p:ext uri="{BB962C8B-B14F-4D97-AF65-F5344CB8AC3E}">
        <p14:creationId xmlns:p14="http://schemas.microsoft.com/office/powerpoint/2010/main" val="152045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a:xfrm>
            <a:off x="10731533" y="6356350"/>
            <a:ext cx="652922" cy="365125"/>
          </a:xfrm>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sz="3600" dirty="0"/>
              <a:t>TEN 25-19</a:t>
            </a:r>
          </a:p>
        </p:txBody>
      </p:sp>
      <p:sp>
        <p:nvSpPr>
          <p:cNvPr id="10" name="Text Placeholder 9"/>
          <p:cNvSpPr>
            <a:spLocks noGrp="1"/>
          </p:cNvSpPr>
          <p:nvPr>
            <p:ph type="body" idx="14"/>
          </p:nvPr>
        </p:nvSpPr>
        <p:spPr>
          <a:xfrm>
            <a:off x="384237" y="2195318"/>
            <a:ext cx="4187763" cy="2708434"/>
          </a:xfrm>
        </p:spPr>
        <p:txBody>
          <a:bodyPr/>
          <a:lstStyle/>
          <a:p>
            <a:pPr algn="ctr"/>
            <a:r>
              <a:rPr lang="en-US" sz="3200" dirty="0"/>
              <a:t>Understanding Postsecondary Credentials in the Public Workforce System</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a:xfrm>
            <a:off x="4805916" y="1132085"/>
            <a:ext cx="6382372" cy="1097280"/>
          </a:xfrm>
        </p:spPr>
        <p:txBody>
          <a:bodyPr lIns="640080">
            <a:normAutofit/>
          </a:bodyPr>
          <a:lstStyle/>
          <a:p>
            <a:r>
              <a:rPr lang="en-US" sz="2400" dirty="0"/>
              <a:t>Complements TEGL 10-16, Change 1 Workforce System</a:t>
            </a:r>
          </a:p>
        </p:txBody>
      </p:sp>
      <p:sp>
        <p:nvSpPr>
          <p:cNvPr id="2" name="Text Placeholder 1"/>
          <p:cNvSpPr>
            <a:spLocks noGrp="1"/>
          </p:cNvSpPr>
          <p:nvPr>
            <p:ph type="body" sz="quarter" idx="3"/>
          </p:nvPr>
        </p:nvSpPr>
        <p:spPr>
          <a:xfrm>
            <a:off x="5164756" y="2452516"/>
            <a:ext cx="5999430" cy="1097280"/>
          </a:xfrm>
        </p:spPr>
        <p:txBody>
          <a:bodyPr lIns="640080">
            <a:normAutofit/>
          </a:bodyPr>
          <a:lstStyle/>
          <a:p>
            <a:r>
              <a:rPr lang="en-US" sz="2400" dirty="0"/>
              <a:t>Provides up-to-date information on various types of credentials</a:t>
            </a:r>
          </a:p>
        </p:txBody>
      </p:sp>
      <p:sp>
        <p:nvSpPr>
          <p:cNvPr id="13" name="Text Placeholder 12"/>
          <p:cNvSpPr>
            <a:spLocks noGrp="1"/>
          </p:cNvSpPr>
          <p:nvPr>
            <p:ph type="body" idx="16"/>
          </p:nvPr>
        </p:nvSpPr>
        <p:spPr>
          <a:xfrm>
            <a:off x="4805916" y="3768982"/>
            <a:ext cx="6382372" cy="1097280"/>
          </a:xfrm>
        </p:spPr>
        <p:txBody>
          <a:bodyPr lIns="640080">
            <a:normAutofit/>
          </a:bodyPr>
          <a:lstStyle/>
          <a:p>
            <a:r>
              <a:rPr lang="en-US" sz="2400" dirty="0"/>
              <a:t>Attributes of high quality credentials</a:t>
            </a:r>
          </a:p>
        </p:txBody>
      </p:sp>
      <p:sp>
        <p:nvSpPr>
          <p:cNvPr id="14" name="Text Placeholder 13"/>
          <p:cNvSpPr>
            <a:spLocks noGrp="1"/>
          </p:cNvSpPr>
          <p:nvPr>
            <p:ph type="body" sz="quarter" idx="17"/>
          </p:nvPr>
        </p:nvSpPr>
        <p:spPr>
          <a:xfrm>
            <a:off x="5164756" y="5064648"/>
            <a:ext cx="5999430" cy="1097280"/>
          </a:xfrm>
        </p:spPr>
        <p:txBody>
          <a:bodyPr lIns="640080">
            <a:normAutofit lnSpcReduction="10000"/>
          </a:bodyPr>
          <a:lstStyle/>
          <a:p>
            <a:r>
              <a:rPr lang="en-US" sz="2400" dirty="0"/>
              <a:t>Ways the public workforce system can expand the use of credentials to meet America’s workforce needs.</a:t>
            </a:r>
          </a:p>
        </p:txBody>
      </p:sp>
    </p:spTree>
    <p:custDataLst>
      <p:tags r:id="rId1"/>
    </p:custDataLst>
    <p:extLst>
      <p:ext uri="{BB962C8B-B14F-4D97-AF65-F5344CB8AC3E}">
        <p14:creationId xmlns:p14="http://schemas.microsoft.com/office/powerpoint/2010/main" val="238090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Autofit/>
          </a:bodyPr>
          <a:lstStyle/>
          <a:p>
            <a:r>
              <a:rPr lang="en-US" sz="2800" dirty="0"/>
              <a:t>The Role of the Public Workforce System in Credential Attainment</a:t>
            </a:r>
          </a:p>
        </p:txBody>
      </p:sp>
      <p:sp>
        <p:nvSpPr>
          <p:cNvPr id="2" name="Content Placeholder 1"/>
          <p:cNvSpPr>
            <a:spLocks noGrp="1"/>
          </p:cNvSpPr>
          <p:nvPr>
            <p:ph idx="1"/>
          </p:nvPr>
        </p:nvSpPr>
        <p:spPr/>
        <p:txBody>
          <a:bodyPr>
            <a:normAutofit/>
          </a:bodyPr>
          <a:lstStyle/>
          <a:p>
            <a:r>
              <a:rPr lang="en-US" sz="2800" dirty="0"/>
              <a:t>Plays a vital role in developing a skilled workforce that meets the needs of business</a:t>
            </a:r>
          </a:p>
          <a:p>
            <a:r>
              <a:rPr lang="en-US" sz="2800" dirty="0"/>
              <a:t>Credentials play an important role in this endeavor. </a:t>
            </a:r>
          </a:p>
          <a:p>
            <a:pPr lvl="1"/>
            <a:r>
              <a:rPr lang="en-US" sz="2800" dirty="0"/>
              <a:t>A strong workforce development strategy should offer training that provides the skills needed for in-demand jobs and leads to credentials that attest to an individual’s skills and competencies. </a:t>
            </a:r>
          </a:p>
          <a:p>
            <a:pPr lvl="1"/>
            <a:r>
              <a:rPr lang="en-US" sz="2800" dirty="0"/>
              <a:t>Such credentials can serve as an important signal to businesses that they are hiring qualified individuals.</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839788" y="1423283"/>
            <a:ext cx="10515600" cy="4766380"/>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2000" dirty="0"/>
          </a:p>
        </p:txBody>
      </p:sp>
    </p:spTree>
    <p:extLst>
      <p:ext uri="{BB962C8B-B14F-4D97-AF65-F5344CB8AC3E}">
        <p14:creationId xmlns:p14="http://schemas.microsoft.com/office/powerpoint/2010/main" val="324036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dirty="0"/>
              <a:t>How Can Credentials Support a Workforce Talent Pipeline?</a:t>
            </a:r>
          </a:p>
        </p:txBody>
      </p:sp>
      <p:sp>
        <p:nvSpPr>
          <p:cNvPr id="2" name="Text Placeholder 1"/>
          <p:cNvSpPr>
            <a:spLocks noGrp="1"/>
          </p:cNvSpPr>
          <p:nvPr>
            <p:ph type="body" idx="1"/>
          </p:nvPr>
        </p:nvSpPr>
        <p:spPr>
          <a:ln>
            <a:solidFill>
              <a:srgbClr val="C8C8C6"/>
            </a:solidFill>
          </a:ln>
        </p:spPr>
        <p:txBody>
          <a:bodyPr/>
          <a:lstStyle/>
          <a:p>
            <a:r>
              <a:rPr lang="en-US" b="1" dirty="0"/>
              <a:t>For Businesses</a:t>
            </a:r>
            <a:r>
              <a:rPr lang="en-US" dirty="0"/>
              <a:t>:</a:t>
            </a:r>
          </a:p>
        </p:txBody>
      </p:sp>
      <p:sp>
        <p:nvSpPr>
          <p:cNvPr id="6" name="Content Placeholder 5"/>
          <p:cNvSpPr>
            <a:spLocks noGrp="1"/>
          </p:cNvSpPr>
          <p:nvPr>
            <p:ph sz="half" idx="2"/>
          </p:nvPr>
        </p:nvSpPr>
        <p:spPr>
          <a:xfrm>
            <a:off x="805866" y="1976318"/>
            <a:ext cx="5212080" cy="4199785"/>
          </a:xfrm>
          <a:solidFill>
            <a:srgbClr val="F3F4F4"/>
          </a:solidFill>
          <a:ln>
            <a:solidFill>
              <a:srgbClr val="C8C8C6"/>
            </a:solidFill>
          </a:ln>
        </p:spPr>
        <p:txBody>
          <a:bodyPr/>
          <a:lstStyle/>
          <a:p>
            <a:r>
              <a:rPr lang="en-US" dirty="0"/>
              <a:t>Credentials can assist in:</a:t>
            </a:r>
          </a:p>
          <a:p>
            <a:pPr lvl="1"/>
            <a:r>
              <a:rPr lang="en-US" dirty="0"/>
              <a:t>Identifying qualified workers;</a:t>
            </a:r>
          </a:p>
          <a:p>
            <a:pPr lvl="1"/>
            <a:r>
              <a:rPr lang="en-US" dirty="0"/>
              <a:t>Upskilling their current workforce; and</a:t>
            </a:r>
          </a:p>
          <a:p>
            <a:pPr lvl="1"/>
            <a:r>
              <a:rPr lang="en-US" dirty="0"/>
              <a:t>Helping them better compete in the marketplace.</a:t>
            </a:r>
          </a:p>
        </p:txBody>
      </p:sp>
      <p:sp>
        <p:nvSpPr>
          <p:cNvPr id="7" name="Text Placeholder 6"/>
          <p:cNvSpPr>
            <a:spLocks noGrp="1"/>
          </p:cNvSpPr>
          <p:nvPr>
            <p:ph type="body" sz="quarter" idx="3"/>
          </p:nvPr>
        </p:nvSpPr>
        <p:spPr>
          <a:solidFill>
            <a:srgbClr val="DDEAEF"/>
          </a:solidFill>
          <a:ln>
            <a:solidFill>
              <a:srgbClr val="C8C8C6"/>
            </a:solidFill>
          </a:ln>
        </p:spPr>
        <p:txBody>
          <a:bodyPr/>
          <a:lstStyle/>
          <a:p>
            <a:r>
              <a:rPr lang="en-US" b="1" dirty="0"/>
              <a:t>For Job Seekers:</a:t>
            </a:r>
            <a:endParaRPr lang="en-US" dirty="0"/>
          </a:p>
        </p:txBody>
      </p:sp>
      <p:sp>
        <p:nvSpPr>
          <p:cNvPr id="8" name="Content Placeholder 7"/>
          <p:cNvSpPr>
            <a:spLocks noGrp="1"/>
          </p:cNvSpPr>
          <p:nvPr>
            <p:ph sz="quarter" idx="4"/>
          </p:nvPr>
        </p:nvSpPr>
        <p:spPr>
          <a:xfrm>
            <a:off x="6172200" y="1972265"/>
            <a:ext cx="5212080" cy="4199785"/>
          </a:xfrm>
          <a:solidFill>
            <a:srgbClr val="DDEAEF"/>
          </a:solidFill>
          <a:ln>
            <a:solidFill>
              <a:srgbClr val="C8C8C6"/>
            </a:solidFill>
          </a:ln>
        </p:spPr>
        <p:txBody>
          <a:bodyPr>
            <a:normAutofit lnSpcReduction="10000"/>
          </a:bodyPr>
          <a:lstStyle/>
          <a:p>
            <a:r>
              <a:rPr lang="en-US" dirty="0"/>
              <a:t>Obtaining credentials can improve employability, and:</a:t>
            </a:r>
          </a:p>
          <a:p>
            <a:pPr lvl="1"/>
            <a:r>
              <a:rPr lang="en-US" dirty="0"/>
              <a:t>Document the skills and competencies they bring to an employer.</a:t>
            </a:r>
          </a:p>
          <a:p>
            <a:pPr lvl="1"/>
            <a:r>
              <a:rPr lang="en-US" dirty="0"/>
              <a:t>Lead to higher earnings, greater advancement opportunities, and enhanced job security.</a:t>
            </a:r>
          </a:p>
          <a:p>
            <a:pPr lvl="1"/>
            <a:r>
              <a:rPr lang="en-US" dirty="0"/>
              <a:t>Can be earned in as little as six months to two years, and offer viable alternatives to more lengthy and costly undergraduate degrees. </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1841652" y="3116784"/>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0601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39788" y="-1"/>
            <a:ext cx="11352212" cy="832591"/>
          </a:xfrm>
        </p:spPr>
        <p:txBody>
          <a:bodyPr>
            <a:noAutofit/>
          </a:bodyPr>
          <a:lstStyle/>
          <a:p>
            <a:r>
              <a:rPr lang="en-US" dirty="0"/>
              <a:t>How Can Credentials Support a Workforce Talent Pipeline?</a:t>
            </a:r>
          </a:p>
        </p:txBody>
      </p:sp>
      <p:sp>
        <p:nvSpPr>
          <p:cNvPr id="2" name="Text Placeholder 1"/>
          <p:cNvSpPr>
            <a:spLocks noGrp="1"/>
          </p:cNvSpPr>
          <p:nvPr>
            <p:ph type="body" idx="1"/>
          </p:nvPr>
        </p:nvSpPr>
        <p:spPr/>
        <p:txBody>
          <a:bodyPr/>
          <a:lstStyle/>
          <a:p>
            <a:r>
              <a:rPr lang="en-US" b="1" dirty="0"/>
              <a:t>Career Pathways</a:t>
            </a:r>
            <a:endParaRPr lang="en-US" dirty="0"/>
          </a:p>
        </p:txBody>
      </p:sp>
      <p:sp>
        <p:nvSpPr>
          <p:cNvPr id="10" name="Content Placeholder 9"/>
          <p:cNvSpPr>
            <a:spLocks noGrp="1"/>
          </p:cNvSpPr>
          <p:nvPr>
            <p:ph sz="half" idx="2"/>
          </p:nvPr>
        </p:nvSpPr>
        <p:spPr>
          <a:xfrm>
            <a:off x="839788" y="1989879"/>
            <a:ext cx="10515600" cy="1710252"/>
          </a:xfrm>
        </p:spPr>
        <p:txBody>
          <a:bodyPr/>
          <a:lstStyle/>
          <a:p>
            <a:r>
              <a:rPr lang="en-US" dirty="0"/>
              <a:t>All workforce development activities occur within the context of a regional labor market and its businesses. </a:t>
            </a:r>
          </a:p>
          <a:p>
            <a:r>
              <a:rPr lang="en-US" dirty="0"/>
              <a:t>A well-designed career pathway leads to the attainment of stackable and portable credentials that are recognized by businesses and used in hiring decisions. </a:t>
            </a:r>
          </a:p>
        </p:txBody>
      </p:sp>
      <p:sp>
        <p:nvSpPr>
          <p:cNvPr id="6" name="Rectangle 5"/>
          <p:cNvSpPr/>
          <p:nvPr/>
        </p:nvSpPr>
        <p:spPr>
          <a:xfrm>
            <a:off x="954028" y="3933921"/>
            <a:ext cx="10401360" cy="2011680"/>
          </a:xfrm>
          <a:prstGeom prst="rect">
            <a:avLst/>
          </a:prstGeom>
          <a:solidFill>
            <a:srgbClr val="F7F7BF"/>
          </a:solidFill>
          <a:ln>
            <a:solidFill>
              <a:srgbClr val="C8C8C6"/>
            </a:solidFill>
          </a:ln>
          <a:effectLst>
            <a:outerShdw blurRad="50800" dist="38100" dir="2700000" algn="tl" rotWithShape="0">
              <a:prstClr val="black">
                <a:alpha val="40000"/>
              </a:prstClr>
            </a:outerShdw>
          </a:effectLst>
        </p:spPr>
        <p:txBody>
          <a:bodyPr wrap="square" anchor="ctr">
            <a:spAutoFit/>
          </a:bodyPr>
          <a:lstStyle/>
          <a:p>
            <a:pPr lvl="0" algn="ctr">
              <a:spcAft>
                <a:spcPts val="1200"/>
              </a:spcAft>
            </a:pPr>
            <a:r>
              <a:rPr lang="en-US" sz="2000" b="1" dirty="0">
                <a:solidFill>
                  <a:srgbClr val="242021"/>
                </a:solidFill>
              </a:rPr>
              <a:t>Pro Tip: </a:t>
            </a:r>
          </a:p>
          <a:p>
            <a:pPr lvl="0" algn="ctr">
              <a:spcAft>
                <a:spcPts val="1200"/>
              </a:spcAft>
            </a:pPr>
            <a:r>
              <a:rPr lang="en-US" sz="2000" dirty="0">
                <a:solidFill>
                  <a:srgbClr val="242021"/>
                </a:solidFill>
              </a:rPr>
              <a:t>Technical assistance about career pathways programs and how to implement a successful framework is available on WorkforceGPS in the Career Pathways Community of Practice at </a:t>
            </a:r>
            <a:r>
              <a:rPr lang="en-US" sz="2000" dirty="0">
                <a:solidFill>
                  <a:srgbClr val="242021"/>
                </a:solidFill>
                <a:hlinkClick r:id="rId3"/>
              </a:rPr>
              <a:t>careerpathways.workforcegps.org</a:t>
            </a:r>
            <a:endParaRPr lang="en-US" sz="2000" dirty="0">
              <a:solidFill>
                <a:srgbClr val="242021"/>
              </a:solidFill>
            </a:endParaRPr>
          </a:p>
        </p:txBody>
      </p:sp>
    </p:spTree>
    <p:extLst>
      <p:ext uri="{BB962C8B-B14F-4D97-AF65-F5344CB8AC3E}">
        <p14:creationId xmlns:p14="http://schemas.microsoft.com/office/powerpoint/2010/main" val="292252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Credentials and Performance</a:t>
            </a:r>
          </a:p>
        </p:txBody>
      </p:sp>
      <p:sp>
        <p:nvSpPr>
          <p:cNvPr id="2" name="Content Placeholder 1"/>
          <p:cNvSpPr>
            <a:spLocks noGrp="1"/>
          </p:cNvSpPr>
          <p:nvPr>
            <p:ph sz="half" idx="1"/>
          </p:nvPr>
        </p:nvSpPr>
        <p:spPr>
          <a:xfrm>
            <a:off x="838200" y="1161144"/>
            <a:ext cx="6551428" cy="5015820"/>
          </a:xfrm>
        </p:spPr>
        <p:txBody>
          <a:bodyPr/>
          <a:lstStyle/>
          <a:p>
            <a:r>
              <a:rPr lang="en-US" dirty="0"/>
              <a:t> There is no comprehensive national list of approved credentials</a:t>
            </a:r>
          </a:p>
          <a:p>
            <a:r>
              <a:rPr lang="en-US" dirty="0"/>
              <a:t> However, there are tools and resources for identifying:</a:t>
            </a:r>
          </a:p>
          <a:p>
            <a:pPr lvl="1"/>
            <a:r>
              <a:rPr lang="en-US" dirty="0"/>
              <a:t>Available credentials related to industries and occupations</a:t>
            </a:r>
          </a:p>
          <a:p>
            <a:pPr lvl="1"/>
            <a:r>
              <a:rPr lang="en-US" dirty="0"/>
              <a:t>Indicators of quality and demand</a:t>
            </a:r>
          </a:p>
          <a:p>
            <a:pPr lvl="1"/>
            <a:r>
              <a:rPr lang="en-US" dirty="0"/>
              <a:t>Additional information on various credentials</a:t>
            </a:r>
          </a:p>
        </p:txBody>
      </p:sp>
      <p:pic>
        <p:nvPicPr>
          <p:cNvPr id="1030" name="Picture 6" descr="Unique linear icon of Tech resource." title="Decorativ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951" t="16802" r="52890" b="11695"/>
          <a:stretch/>
        </p:blipFill>
        <p:spPr>
          <a:xfrm>
            <a:off x="7740502" y="1161144"/>
            <a:ext cx="3644176" cy="3644176"/>
          </a:xfrm>
        </p:spPr>
      </p:pic>
    </p:spTree>
    <p:extLst>
      <p:ext uri="{BB962C8B-B14F-4D97-AF65-F5344CB8AC3E}">
        <p14:creationId xmlns:p14="http://schemas.microsoft.com/office/powerpoint/2010/main" val="368417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Enter your questions into the chat</a:t>
            </a:r>
          </a:p>
        </p:txBody>
      </p:sp>
    </p:spTree>
    <p:custDataLst>
      <p:tags r:id="rId1"/>
    </p:custDataLst>
    <p:extLst>
      <p:ext uri="{BB962C8B-B14F-4D97-AF65-F5344CB8AC3E}">
        <p14:creationId xmlns:p14="http://schemas.microsoft.com/office/powerpoint/2010/main" val="95292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Credential Types and Characteristics</a:t>
            </a:r>
          </a:p>
        </p:txBody>
      </p:sp>
    </p:spTree>
    <p:extLst>
      <p:ext uri="{BB962C8B-B14F-4D97-AF65-F5344CB8AC3E}">
        <p14:creationId xmlns:p14="http://schemas.microsoft.com/office/powerpoint/2010/main" val="3057289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Recognized Postsecondary Credentials</a:t>
            </a:r>
          </a:p>
        </p:txBody>
      </p:sp>
      <p:sp>
        <p:nvSpPr>
          <p:cNvPr id="7" name="Text Placeholder 6"/>
          <p:cNvSpPr>
            <a:spLocks noGrp="1"/>
          </p:cNvSpPr>
          <p:nvPr>
            <p:ph type="body" sz="quarter" idx="14"/>
          </p:nvPr>
        </p:nvSpPr>
        <p:spPr/>
        <p:txBody>
          <a:bodyPr/>
          <a:lstStyle/>
          <a:p>
            <a:r>
              <a:rPr lang="en-US" sz="2800" dirty="0"/>
              <a:t>WIOA defines “recognized postsecondary credential” as:</a:t>
            </a:r>
          </a:p>
        </p:txBody>
      </p:sp>
      <p:sp>
        <p:nvSpPr>
          <p:cNvPr id="6" name="Text Placeholder 5"/>
          <p:cNvSpPr>
            <a:spLocks noGrp="1"/>
          </p:cNvSpPr>
          <p:nvPr>
            <p:ph type="body" sz="quarter" idx="13"/>
          </p:nvPr>
        </p:nvSpPr>
        <p:spPr>
          <a:xfrm>
            <a:off x="805866" y="1614800"/>
            <a:ext cx="11080750" cy="1966093"/>
          </a:xfrm>
        </p:spPr>
        <p:txBody>
          <a:bodyPr/>
          <a:lstStyle/>
          <a:p>
            <a:r>
              <a:rPr lang="en-US" b="1" dirty="0"/>
              <a:t>…</a:t>
            </a:r>
            <a:r>
              <a:rPr lang="en-US" b="1" i="1" dirty="0">
                <a:latin typeface="+mn-lt"/>
              </a:rPr>
              <a:t>a credential consisting of an industry-recognized certificate or certification, a certificate of completion of an apprenticeship, a license recognized by the State involved or Federal Government, or an associate or baccalaureate degree</a:t>
            </a:r>
            <a:r>
              <a:rPr lang="en-US" b="1" dirty="0"/>
              <a:t>.</a:t>
            </a:r>
          </a:p>
        </p:txBody>
      </p:sp>
      <p:sp>
        <p:nvSpPr>
          <p:cNvPr id="2" name="Text Placeholder 1"/>
          <p:cNvSpPr>
            <a:spLocks noGrp="1"/>
          </p:cNvSpPr>
          <p:nvPr>
            <p:ph type="body" idx="1"/>
          </p:nvPr>
        </p:nvSpPr>
        <p:spPr>
          <a:xfrm>
            <a:off x="805866" y="3678865"/>
            <a:ext cx="9507715" cy="2474509"/>
          </a:xfrm>
        </p:spPr>
        <p:txBody>
          <a:bodyPr>
            <a:normAutofit/>
          </a:bodyPr>
          <a:lstStyle/>
          <a:p>
            <a:r>
              <a:rPr lang="en-US" sz="2800" dirty="0"/>
              <a:t>Recognized postsecondary credentials are awarded in recognition of an individual’s attainment of measurable technical or industry/occupational skills necessary to gain employment or advance within an industry/occupation </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7878541" y="2102161"/>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Tree>
    <p:extLst>
      <p:ext uri="{BB962C8B-B14F-4D97-AF65-F5344CB8AC3E}">
        <p14:creationId xmlns:p14="http://schemas.microsoft.com/office/powerpoint/2010/main" val="405892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 Types</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805866" y="1214582"/>
            <a:ext cx="10515600" cy="4402447"/>
          </a:xfrm>
          <a:prstGeom prst="rect">
            <a:avLst/>
          </a:prstGeom>
        </p:spPr>
        <p:txBody>
          <a:bodyPr numCol="2"/>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Educational Diplomas, Degrees and Certificates</a:t>
            </a:r>
            <a:endParaRPr lang="en-US" sz="2000" dirty="0"/>
          </a:p>
          <a:p>
            <a:pPr lvl="1">
              <a:lnSpc>
                <a:spcPct val="100000"/>
              </a:lnSpc>
            </a:pPr>
            <a:r>
              <a:rPr lang="en-US" sz="2000" dirty="0"/>
              <a:t>Associate’s degree</a:t>
            </a:r>
          </a:p>
          <a:p>
            <a:pPr lvl="1">
              <a:lnSpc>
                <a:spcPct val="100000"/>
              </a:lnSpc>
            </a:pPr>
            <a:r>
              <a:rPr lang="en-US" sz="2000" dirty="0"/>
              <a:t>Bachelor’s degree</a:t>
            </a:r>
          </a:p>
          <a:p>
            <a:pPr lvl="1">
              <a:lnSpc>
                <a:spcPct val="100000"/>
              </a:lnSpc>
            </a:pPr>
            <a:r>
              <a:rPr lang="en-US" sz="2000" dirty="0"/>
              <a:t>Educational certificate</a:t>
            </a:r>
          </a:p>
          <a:p>
            <a:r>
              <a:rPr lang="en-US" sz="2000" b="1" dirty="0"/>
              <a:t>Apprenticeship Certificates</a:t>
            </a:r>
          </a:p>
          <a:p>
            <a:pPr lvl="1">
              <a:lnSpc>
                <a:spcPct val="100000"/>
              </a:lnSpc>
            </a:pPr>
            <a:r>
              <a:rPr lang="en-US" sz="2000" dirty="0"/>
              <a:t>Registered Apprenticeship Program Certificates of Completion</a:t>
            </a:r>
          </a:p>
          <a:p>
            <a:pPr lvl="1">
              <a:lnSpc>
                <a:spcPct val="100000"/>
              </a:lnSpc>
            </a:pPr>
            <a:r>
              <a:rPr lang="en-US" sz="2000" dirty="0"/>
              <a:t>Interim credentials</a:t>
            </a:r>
          </a:p>
          <a:p>
            <a:pPr lvl="1">
              <a:lnSpc>
                <a:spcPct val="100000"/>
              </a:lnSpc>
            </a:pPr>
            <a:r>
              <a:rPr lang="en-US" sz="2000" dirty="0"/>
              <a:t>Industry-Recognized Apprenticeship Program (IRAP)</a:t>
            </a:r>
          </a:p>
          <a:p>
            <a:r>
              <a:rPr lang="en-US" sz="2000" b="1" dirty="0"/>
              <a:t>Occupational licenses </a:t>
            </a:r>
            <a:r>
              <a:rPr lang="en-US" sz="2000" dirty="0"/>
              <a:t>issued by government entities</a:t>
            </a:r>
          </a:p>
          <a:p>
            <a:r>
              <a:rPr lang="en-US" sz="2000" b="1" dirty="0"/>
              <a:t>Certifications </a:t>
            </a:r>
            <a:r>
              <a:rPr lang="en-US" sz="2000" dirty="0"/>
              <a:t>– industry or professional association, product-vendor, etc.</a:t>
            </a:r>
            <a:endParaRPr lang="en-US" sz="2000" b="1" dirty="0"/>
          </a:p>
          <a:p>
            <a:r>
              <a:rPr lang="en-US" sz="2000" b="1" dirty="0"/>
              <a:t>Other</a:t>
            </a:r>
            <a:r>
              <a:rPr lang="en-US" sz="2000" dirty="0"/>
              <a:t> recognized certificates of industry/occupational skills completion </a:t>
            </a:r>
            <a:r>
              <a:rPr lang="en-US" sz="2000" u="sng" dirty="0"/>
              <a:t>sufficient to qualify for entry-level or advancement in employment</a:t>
            </a:r>
            <a:endParaRPr lang="en-US" sz="2000" dirty="0"/>
          </a:p>
        </p:txBody>
      </p:sp>
    </p:spTree>
    <p:extLst>
      <p:ext uri="{BB962C8B-B14F-4D97-AF65-F5344CB8AC3E}">
        <p14:creationId xmlns:p14="http://schemas.microsoft.com/office/powerpoint/2010/main" val="36469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Credentials: </a:t>
            </a:r>
            <a:br>
              <a:rPr lang="en-US" dirty="0"/>
            </a:br>
            <a:r>
              <a:rPr lang="en-US" sz="4000" dirty="0"/>
              <a:t>What they are, where to find them, and what counts for performance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July 29, 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endParaRPr lang="en-US" dirty="0"/>
          </a:p>
          <a:p>
            <a:endParaRPr lang="en-US" dirty="0"/>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Characteristics of Credentials</a:t>
            </a:r>
          </a:p>
        </p:txBody>
      </p:sp>
      <p:sp>
        <p:nvSpPr>
          <p:cNvPr id="8" name="Text Placeholder 7"/>
          <p:cNvSpPr>
            <a:spLocks noGrp="1"/>
          </p:cNvSpPr>
          <p:nvPr>
            <p:ph type="body" idx="14"/>
          </p:nvPr>
        </p:nvSpPr>
        <p:spPr>
          <a:xfrm>
            <a:off x="719215" y="1052576"/>
            <a:ext cx="10847914" cy="1188018"/>
          </a:xfrm>
        </p:spPr>
        <p:txBody>
          <a:bodyPr/>
          <a:lstStyle/>
          <a:p>
            <a:r>
              <a:rPr lang="en-US" sz="2800" dirty="0"/>
              <a:t>Four characteristics that strengthen the value of credentials to individuals and businesses are: </a:t>
            </a:r>
          </a:p>
        </p:txBody>
      </p:sp>
      <p:pic>
        <p:nvPicPr>
          <p:cNvPr id="5" name="Picture Placeholder 4" descr="Picture of Number 1" title="Number 1"/>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t="-12431" b="-12431"/>
          <a:stretch/>
        </p:blipFill>
        <p:spPr/>
      </p:pic>
      <p:sp>
        <p:nvSpPr>
          <p:cNvPr id="2" name="Text Placeholder 1"/>
          <p:cNvSpPr>
            <a:spLocks noGrp="1"/>
          </p:cNvSpPr>
          <p:nvPr>
            <p:ph type="body" idx="1"/>
          </p:nvPr>
        </p:nvSpPr>
        <p:spPr/>
        <p:txBody>
          <a:bodyPr>
            <a:normAutofit fontScale="92500"/>
          </a:bodyPr>
          <a:lstStyle/>
          <a:p>
            <a:r>
              <a:rPr lang="en-US" sz="3600" dirty="0"/>
              <a:t>Industry-recognized</a:t>
            </a:r>
          </a:p>
        </p:txBody>
      </p:sp>
      <p:sp>
        <p:nvSpPr>
          <p:cNvPr id="6" name="Text Placeholder 5"/>
          <p:cNvSpPr>
            <a:spLocks noGrp="1"/>
          </p:cNvSpPr>
          <p:nvPr>
            <p:ph type="body" sz="quarter" idx="3"/>
          </p:nvPr>
        </p:nvSpPr>
        <p:spPr/>
        <p:txBody>
          <a:bodyPr>
            <a:normAutofit/>
          </a:bodyPr>
          <a:lstStyle/>
          <a:p>
            <a:r>
              <a:rPr lang="en-US" sz="3600" dirty="0"/>
              <a:t>Stackable</a:t>
            </a:r>
          </a:p>
        </p:txBody>
      </p:sp>
      <p:pic>
        <p:nvPicPr>
          <p:cNvPr id="15" name="Picture Placeholder 14" descr="Picture of Number 3" title="Number 3"/>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rcRect t="-12431" b="-12431"/>
          <a:stretch/>
        </p:blipFill>
        <p:spPr/>
      </p:pic>
      <p:sp>
        <p:nvSpPr>
          <p:cNvPr id="10" name="Text Placeholder 9"/>
          <p:cNvSpPr>
            <a:spLocks noGrp="1"/>
          </p:cNvSpPr>
          <p:nvPr>
            <p:ph type="body" idx="16"/>
          </p:nvPr>
        </p:nvSpPr>
        <p:spPr/>
        <p:txBody>
          <a:bodyPr/>
          <a:lstStyle/>
          <a:p>
            <a:r>
              <a:rPr lang="en-US" sz="3600" dirty="0"/>
              <a:t>Portable</a:t>
            </a:r>
          </a:p>
        </p:txBody>
      </p:sp>
      <p:sp>
        <p:nvSpPr>
          <p:cNvPr id="11" name="Text Placeholder 10"/>
          <p:cNvSpPr>
            <a:spLocks noGrp="1"/>
          </p:cNvSpPr>
          <p:nvPr>
            <p:ph type="body" sz="quarter" idx="17"/>
          </p:nvPr>
        </p:nvSpPr>
        <p:spPr/>
        <p:txBody>
          <a:bodyPr/>
          <a:lstStyle/>
          <a:p>
            <a:r>
              <a:rPr lang="en-US" sz="3600" dirty="0"/>
              <a:t>Accredited</a:t>
            </a:r>
          </a:p>
        </p:txBody>
      </p:sp>
      <p:pic>
        <p:nvPicPr>
          <p:cNvPr id="19" name="Picture Placeholder 18" descr="Picture of Number 4" title="Number 4"/>
          <p:cNvPicPr>
            <a:picLocks noGrp="1" noChangeAspect="1"/>
          </p:cNvPicPr>
          <p:nvPr>
            <p:ph type="pic" sz="quarter" idx="18"/>
          </p:nvPr>
        </p:nvPicPr>
        <p:blipFill rotWithShape="1">
          <a:blip r:embed="rId5" cstate="print">
            <a:extLst>
              <a:ext uri="{28A0092B-C50C-407E-A947-70E740481C1C}">
                <a14:useLocalDpi xmlns:a14="http://schemas.microsoft.com/office/drawing/2010/main" val="0"/>
              </a:ext>
            </a:extLst>
          </a:blip>
          <a:srcRect t="-12431" b="-12431"/>
          <a:stretch/>
        </p:blipFill>
        <p:spPr/>
      </p:pic>
      <p:pic>
        <p:nvPicPr>
          <p:cNvPr id="23" name="Picture Placeholder 22" descr="Picture of Number 2" title="Number 2"/>
          <p:cNvPicPr>
            <a:picLocks noGrp="1" noChangeAspect="1"/>
          </p:cNvPicPr>
          <p:nvPr>
            <p:ph type="pic" sz="quarter" idx="13"/>
          </p:nvPr>
        </p:nvPicPr>
        <p:blipFill rotWithShape="1">
          <a:blip r:embed="rId6" cstate="hqprint">
            <a:extLst>
              <a:ext uri="{BEBA8EAE-BF5A-486C-A8C5-ECC9F3942E4B}">
                <a14:imgProps xmlns:a14="http://schemas.microsoft.com/office/drawing/2010/main">
                  <a14:imgLayer r:embed="rId7">
                    <a14:imgEffect>
                      <a14:backgroundRemoval t="1875" b="98542" l="4624" r="100000"/>
                    </a14:imgEffect>
                  </a14:imgLayer>
                </a14:imgProps>
              </a:ext>
              <a:ext uri="{28A0092B-C50C-407E-A947-70E740481C1C}">
                <a14:useLocalDpi xmlns:a14="http://schemas.microsoft.com/office/drawing/2010/main" val="0"/>
              </a:ext>
            </a:extLst>
          </a:blip>
          <a:srcRect l="-62476" t="-21496" r="-62476" b="-21496"/>
          <a:stretch/>
        </p:blipFill>
        <p:spPr/>
      </p:pic>
    </p:spTree>
    <p:extLst>
      <p:ext uri="{BB962C8B-B14F-4D97-AF65-F5344CB8AC3E}">
        <p14:creationId xmlns:p14="http://schemas.microsoft.com/office/powerpoint/2010/main" val="91359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Characteristics of Credentials</a:t>
            </a:r>
          </a:p>
        </p:txBody>
      </p:sp>
      <p:sp>
        <p:nvSpPr>
          <p:cNvPr id="2" name="Text Placeholder 1"/>
          <p:cNvSpPr>
            <a:spLocks noGrp="1"/>
          </p:cNvSpPr>
          <p:nvPr>
            <p:ph type="body" idx="1"/>
          </p:nvPr>
        </p:nvSpPr>
        <p:spPr/>
        <p:txBody>
          <a:bodyPr/>
          <a:lstStyle/>
          <a:p>
            <a:r>
              <a:rPr lang="en-US"/>
              <a:t>Industry-Recognized</a:t>
            </a:r>
            <a:endParaRPr lang="en-US" dirty="0"/>
          </a:p>
        </p:txBody>
      </p:sp>
      <p:sp>
        <p:nvSpPr>
          <p:cNvPr id="6" name="Content Placeholder 5"/>
          <p:cNvSpPr>
            <a:spLocks noGrp="1"/>
          </p:cNvSpPr>
          <p:nvPr>
            <p:ph sz="half" idx="2"/>
          </p:nvPr>
        </p:nvSpPr>
        <p:spPr>
          <a:xfrm>
            <a:off x="839788" y="1989878"/>
            <a:ext cx="6347821" cy="4199785"/>
          </a:xfrm>
        </p:spPr>
        <p:txBody>
          <a:bodyPr/>
          <a:lstStyle/>
          <a:p>
            <a:pPr marL="0" indent="0">
              <a:buNone/>
            </a:pPr>
            <a:r>
              <a:rPr lang="en-US" dirty="0"/>
              <a:t>An industry-recognized credential is either: </a:t>
            </a:r>
          </a:p>
          <a:p>
            <a:pPr marL="457200" indent="-457200">
              <a:buFont typeface="+mj-lt"/>
              <a:buAutoNum type="arabicParenR"/>
            </a:pPr>
            <a:r>
              <a:rPr lang="en-US" dirty="0"/>
              <a:t>Developed and offered by, or endorsed by, a nationally- or regionally-recognized industry association or organization representing a sizeable portion of the industry sector, or </a:t>
            </a:r>
          </a:p>
          <a:p>
            <a:pPr marL="457200" indent="-457200">
              <a:buFont typeface="+mj-lt"/>
              <a:buAutoNum type="arabicParenR"/>
            </a:pPr>
            <a:r>
              <a:rPr lang="en-US" dirty="0"/>
              <a:t>Is sought or accepted by companies within the industry sector for purposes of hiring or recruitment, which may include credentials from vendors of certain products. </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9728606" y="1503758"/>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1026" name="Picture 2" descr="Documents Vector Line Icons set 2. Included the icons as agreement, contract, license, certificate, indenture, top secret and more." title="Decorativ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26151" y="2238943"/>
            <a:ext cx="3665921" cy="37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9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Characteristics of Credentials</a:t>
            </a:r>
          </a:p>
        </p:txBody>
      </p:sp>
      <p:sp>
        <p:nvSpPr>
          <p:cNvPr id="2" name="Content Placeholder 1"/>
          <p:cNvSpPr>
            <a:spLocks noGrp="1"/>
          </p:cNvSpPr>
          <p:nvPr>
            <p:ph type="body" idx="1"/>
          </p:nvPr>
        </p:nvSpPr>
        <p:spPr/>
        <p:txBody>
          <a:bodyPr>
            <a:normAutofit/>
          </a:bodyPr>
          <a:lstStyle/>
          <a:p>
            <a:r>
              <a:rPr lang="en-US" dirty="0"/>
              <a:t> Stackable</a:t>
            </a:r>
          </a:p>
        </p:txBody>
      </p:sp>
      <p:sp>
        <p:nvSpPr>
          <p:cNvPr id="13" name="Content Placeholder 12"/>
          <p:cNvSpPr>
            <a:spLocks noGrp="1"/>
          </p:cNvSpPr>
          <p:nvPr>
            <p:ph sz="half" idx="2"/>
          </p:nvPr>
        </p:nvSpPr>
        <p:spPr>
          <a:xfrm>
            <a:off x="839788" y="1989878"/>
            <a:ext cx="5873298" cy="4199785"/>
          </a:xfrm>
        </p:spPr>
        <p:txBody>
          <a:bodyPr/>
          <a:lstStyle/>
          <a:p>
            <a:r>
              <a:rPr lang="en-US" dirty="0"/>
              <a:t>Part of a sequence of credentials that can be accumulated over time to build up an individual’s qualifications.</a:t>
            </a:r>
          </a:p>
          <a:p>
            <a:r>
              <a:rPr lang="en-US" dirty="0"/>
              <a:t>Help individuals move along a career pathway or career ladder to different and potentially higher-paying jobs.</a:t>
            </a:r>
          </a:p>
        </p:txBody>
      </p:sp>
      <p:pic>
        <p:nvPicPr>
          <p:cNvPr id="2052" name="Picture 4" descr="One line drawing of pile of books. Stack of book on desk. Tidy books lined up.  Single hand drawn continuous contour art, vector illustration minimalist design." title="Decorative"/>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768" b="89988" l="0" r="10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6713086" y="2067250"/>
            <a:ext cx="4642302" cy="324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40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normAutofit/>
          </a:bodyPr>
          <a:lstStyle/>
          <a:p>
            <a:r>
              <a:rPr lang="en-US" sz="3600" dirty="0"/>
              <a:t>Characteristics of Credentials</a:t>
            </a:r>
          </a:p>
        </p:txBody>
      </p:sp>
      <p:sp>
        <p:nvSpPr>
          <p:cNvPr id="4" name="Text Placeholder 3"/>
          <p:cNvSpPr>
            <a:spLocks noGrp="1"/>
          </p:cNvSpPr>
          <p:nvPr>
            <p:ph type="body" idx="1"/>
          </p:nvPr>
        </p:nvSpPr>
        <p:spPr/>
        <p:txBody>
          <a:bodyPr/>
          <a:lstStyle/>
          <a:p>
            <a:r>
              <a:rPr lang="en-US" dirty="0"/>
              <a:t>Portable</a:t>
            </a:r>
          </a:p>
        </p:txBody>
      </p:sp>
      <p:sp>
        <p:nvSpPr>
          <p:cNvPr id="5" name="Content Placeholder 4"/>
          <p:cNvSpPr>
            <a:spLocks noGrp="1"/>
          </p:cNvSpPr>
          <p:nvPr>
            <p:ph sz="half" idx="2"/>
          </p:nvPr>
        </p:nvSpPr>
        <p:spPr>
          <a:xfrm>
            <a:off x="839788" y="1989878"/>
            <a:ext cx="7219691" cy="4199785"/>
          </a:xfrm>
        </p:spPr>
        <p:txBody>
          <a:bodyPr/>
          <a:lstStyle/>
          <a:p>
            <a:r>
              <a:rPr lang="en-US" dirty="0"/>
              <a:t>Recognized and accepted as verifying the qualifications of an individual in </a:t>
            </a:r>
            <a:r>
              <a:rPr lang="en-US" b="1" dirty="0"/>
              <a:t>other settings</a:t>
            </a:r>
            <a:r>
              <a:rPr lang="en-US" dirty="0"/>
              <a:t>—such as other geographic areas across the country, other educational institutions, or other industries or businesses. </a:t>
            </a:r>
          </a:p>
          <a:p>
            <a:r>
              <a:rPr lang="en-US" dirty="0"/>
              <a:t>Registered Apprenticeship Program (RAP) Certificates of Completion are portable. </a:t>
            </a:r>
          </a:p>
        </p:txBody>
      </p:sp>
      <p:pic>
        <p:nvPicPr>
          <p:cNvPr id="4098" name="Picture 2" descr="Moving hand truck or dolly with boxes flat vector icon for apps and websites" title="Decorative"/>
          <p:cNvPicPr>
            <a:picLocks noChangeAspect="1" noChangeArrowheads="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492677" y="1989878"/>
            <a:ext cx="2626641" cy="326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Characteristics of Credentials</a:t>
            </a:r>
          </a:p>
        </p:txBody>
      </p:sp>
      <p:sp>
        <p:nvSpPr>
          <p:cNvPr id="2" name="Text Placeholder 1"/>
          <p:cNvSpPr>
            <a:spLocks noGrp="1"/>
          </p:cNvSpPr>
          <p:nvPr>
            <p:ph type="body" idx="1"/>
          </p:nvPr>
        </p:nvSpPr>
        <p:spPr/>
        <p:txBody>
          <a:bodyPr/>
          <a:lstStyle/>
          <a:p>
            <a:r>
              <a:rPr lang="en-US"/>
              <a:t>Accredited</a:t>
            </a:r>
            <a:endParaRPr lang="en-US" dirty="0"/>
          </a:p>
        </p:txBody>
      </p:sp>
      <p:sp>
        <p:nvSpPr>
          <p:cNvPr id="6" name="Content Placeholder 5"/>
          <p:cNvSpPr>
            <a:spLocks noGrp="1"/>
          </p:cNvSpPr>
          <p:nvPr>
            <p:ph sz="half" idx="2"/>
          </p:nvPr>
        </p:nvSpPr>
        <p:spPr>
          <a:xfrm>
            <a:off x="839788" y="1989878"/>
            <a:ext cx="7496138" cy="4199785"/>
          </a:xfrm>
        </p:spPr>
        <p:txBody>
          <a:bodyPr/>
          <a:lstStyle/>
          <a:p>
            <a:r>
              <a:rPr lang="en-US" dirty="0"/>
              <a:t>Accreditation by an independent, quality-review body is a valuable attribute and is often required for educational institutions or for specific educational programs in order for students to be eligible for Federal financial aid.</a:t>
            </a:r>
          </a:p>
          <a:p>
            <a:r>
              <a:rPr lang="en-US" dirty="0"/>
              <a:t>Note: Some valuable credentials offered by industry or professional associations, or by product vendors, may not be accredited.</a:t>
            </a:r>
          </a:p>
          <a:p>
            <a:pPr lvl="1"/>
            <a:r>
              <a:rPr lang="en-US" dirty="0"/>
              <a:t>It is important to look for additional markers of quality or labor market value, such as industry-wide recognition, professional association acceptance, or local demand.</a:t>
            </a:r>
          </a:p>
        </p:txBody>
      </p:sp>
      <p:pic>
        <p:nvPicPr>
          <p:cNvPr id="6146" name="Picture 2" descr="Approved certified rosette icon in flat style. Accredited and recommended medal symbol isolated on white background" title="Decorative"/>
          <p:cNvPicPr>
            <a:picLocks noChangeAspect="1" noChangeArrowheads="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243554" y="2047671"/>
            <a:ext cx="3467585" cy="346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0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Characteristics of Credentials</a:t>
            </a:r>
          </a:p>
        </p:txBody>
      </p:sp>
      <p:sp>
        <p:nvSpPr>
          <p:cNvPr id="2" name="Text Placeholder 1"/>
          <p:cNvSpPr>
            <a:spLocks noGrp="1"/>
          </p:cNvSpPr>
          <p:nvPr>
            <p:ph type="body" idx="1"/>
          </p:nvPr>
        </p:nvSpPr>
        <p:spPr/>
        <p:txBody>
          <a:bodyPr/>
          <a:lstStyle/>
          <a:p>
            <a:r>
              <a:rPr lang="en-US"/>
              <a:t>Accredited</a:t>
            </a:r>
            <a:endParaRPr lang="en-US" dirty="0"/>
          </a:p>
        </p:txBody>
      </p:sp>
      <p:sp>
        <p:nvSpPr>
          <p:cNvPr id="6" name="Content Placeholder 5"/>
          <p:cNvSpPr>
            <a:spLocks noGrp="1"/>
          </p:cNvSpPr>
          <p:nvPr>
            <p:ph sz="half" idx="2"/>
          </p:nvPr>
        </p:nvSpPr>
        <p:spPr>
          <a:xfrm>
            <a:off x="839787" y="1989878"/>
            <a:ext cx="10832259" cy="4199785"/>
          </a:xfrm>
        </p:spPr>
        <p:txBody>
          <a:bodyPr/>
          <a:lstStyle/>
          <a:p>
            <a:pPr>
              <a:spcBef>
                <a:spcPts val="200"/>
              </a:spcBef>
            </a:pPr>
            <a:r>
              <a:rPr lang="en-US" sz="2000" b="1" dirty="0"/>
              <a:t>U.S. Department of Education “Accreditation in the United States: ” </a:t>
            </a:r>
            <a:r>
              <a:rPr lang="en-US" sz="2000" dirty="0">
                <a:hlinkClick r:id="rId3"/>
              </a:rPr>
              <a:t>https://www2.ed.gov/admins/finaid/accred/index.html</a:t>
            </a:r>
            <a:endParaRPr lang="en-US" sz="2000" dirty="0"/>
          </a:p>
          <a:p>
            <a:pPr>
              <a:spcBef>
                <a:spcPts val="200"/>
              </a:spcBef>
            </a:pPr>
            <a:endParaRPr lang="en-US" sz="2000" dirty="0"/>
          </a:p>
          <a:p>
            <a:r>
              <a:rPr lang="en-US" sz="2000" dirty="0"/>
              <a:t>T</a:t>
            </a:r>
            <a:r>
              <a:rPr lang="en-US" sz="2000" b="1" dirty="0"/>
              <a:t>he American National Standards Institute </a:t>
            </a:r>
            <a:r>
              <a:rPr lang="en-US" sz="2000" dirty="0">
                <a:hlinkClick r:id="rId4"/>
              </a:rPr>
              <a:t>https://www.ansica.org/wwwversion2/outside/PERdirectory.asp?menuID=2</a:t>
            </a:r>
            <a:endParaRPr lang="en-US" sz="2000" dirty="0"/>
          </a:p>
          <a:p>
            <a:pPr marL="0" indent="0">
              <a:spcBef>
                <a:spcPts val="200"/>
              </a:spcBef>
              <a:buNone/>
            </a:pPr>
            <a:endParaRPr lang="en-US" sz="2000" dirty="0"/>
          </a:p>
          <a:p>
            <a:pPr>
              <a:spcBef>
                <a:spcPts val="600"/>
              </a:spcBef>
            </a:pPr>
            <a:r>
              <a:rPr lang="en-US" sz="2000" b="1" dirty="0"/>
              <a:t>Directory of Accredited Certificate Issuers, Applicants, and Suspended Issuers </a:t>
            </a:r>
            <a:r>
              <a:rPr lang="en-US" sz="2000" dirty="0">
                <a:hlinkClick r:id="rId5"/>
              </a:rPr>
              <a:t>https://www.ansi.org/Accreditation/credentialing/certificate-issuers/Directory</a:t>
            </a:r>
            <a:endParaRPr lang="en-US" sz="2000" dirty="0"/>
          </a:p>
          <a:p>
            <a:pPr marL="0" indent="0">
              <a:spcBef>
                <a:spcPts val="600"/>
              </a:spcBef>
              <a:buNone/>
            </a:pPr>
            <a:endParaRPr lang="en-US" sz="2000" dirty="0"/>
          </a:p>
          <a:p>
            <a:pPr>
              <a:spcBef>
                <a:spcPts val="200"/>
              </a:spcBef>
            </a:pPr>
            <a:r>
              <a:rPr lang="en-US" sz="2000" b="1" dirty="0"/>
              <a:t>The Institute for Credentialing Excellence (ICE)</a:t>
            </a:r>
            <a:r>
              <a:rPr lang="en-US" sz="2000" dirty="0"/>
              <a:t> /</a:t>
            </a:r>
            <a:r>
              <a:rPr lang="en-US" sz="2000" b="1" dirty="0"/>
              <a:t>National Commission for Certifying Agencies:  </a:t>
            </a:r>
            <a:r>
              <a:rPr lang="en-US" sz="2000" dirty="0">
                <a:hlinkClick r:id="rId6" tooltip="https://ice.learningbuilder.com/Public/MemberSearch/ProgramVerification"/>
              </a:rPr>
              <a:t>https://ice.learningbuilder.com/Public/MemberSearch/ProgramVerification</a:t>
            </a:r>
            <a:endParaRPr lang="en-US" sz="2000" dirty="0"/>
          </a:p>
        </p:txBody>
      </p:sp>
    </p:spTree>
    <p:extLst>
      <p:ext uri="{BB962C8B-B14F-4D97-AF65-F5344CB8AC3E}">
        <p14:creationId xmlns:p14="http://schemas.microsoft.com/office/powerpoint/2010/main" val="419289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Identifying Relevant Credentials and their Characteristics</a:t>
            </a:r>
          </a:p>
        </p:txBody>
      </p:sp>
    </p:spTree>
    <p:extLst>
      <p:ext uri="{BB962C8B-B14F-4D97-AF65-F5344CB8AC3E}">
        <p14:creationId xmlns:p14="http://schemas.microsoft.com/office/powerpoint/2010/main" val="282460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Identifying Relevant Credentials</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839788" y="1201782"/>
            <a:ext cx="10515600" cy="4987881"/>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dirty="0"/>
              <a:t>Employment and training grantees will need to consider state and local economic conditions, state and local employer need, and the skill gaps in the state and local workforce</a:t>
            </a:r>
          </a:p>
          <a:p>
            <a:pPr>
              <a:spcBef>
                <a:spcPts val="1200"/>
              </a:spcBef>
              <a:spcAft>
                <a:spcPts val="1200"/>
              </a:spcAft>
            </a:pPr>
            <a:r>
              <a:rPr lang="en-US" dirty="0"/>
              <a:t>Establish guidelines for identifying relevant credentials</a:t>
            </a:r>
          </a:p>
          <a:p>
            <a:pPr>
              <a:spcBef>
                <a:spcPts val="1200"/>
              </a:spcBef>
              <a:spcAft>
                <a:spcPts val="1200"/>
              </a:spcAft>
            </a:pPr>
            <a:r>
              <a:rPr lang="en-US" dirty="0"/>
              <a:t>Employment and training grantees should identify and regularly review valuable credentials that meet the needs of the local economy</a:t>
            </a:r>
          </a:p>
          <a:p>
            <a:pPr lvl="1">
              <a:spcBef>
                <a:spcPts val="1200"/>
              </a:spcBef>
              <a:spcAft>
                <a:spcPts val="1200"/>
              </a:spcAft>
            </a:pPr>
            <a:r>
              <a:rPr lang="en-US" dirty="0"/>
              <a:t>While many credentials are valuable in many economic areas, grantees should analyze local labor market information and job postings data and consult with local employers to validate which credentials are valuable</a:t>
            </a:r>
            <a:endParaRPr lang="en-US" sz="2000" dirty="0"/>
          </a:p>
        </p:txBody>
      </p:sp>
    </p:spTree>
    <p:extLst>
      <p:ext uri="{BB962C8B-B14F-4D97-AF65-F5344CB8AC3E}">
        <p14:creationId xmlns:p14="http://schemas.microsoft.com/office/powerpoint/2010/main" val="415116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28</a:t>
            </a:fld>
            <a:endParaRPr lang="en-US" dirty="0"/>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39788" y="63795"/>
            <a:ext cx="11081334" cy="786384"/>
          </a:xfrm>
        </p:spPr>
        <p:txBody>
          <a:bodyPr>
            <a:normAutofit/>
          </a:bodyPr>
          <a:lstStyle/>
          <a:p>
            <a:r>
              <a:rPr lang="en-US" sz="3600" dirty="0"/>
              <a:t>Identifying Relevant Credentials</a:t>
            </a:r>
          </a:p>
        </p:txBody>
      </p:sp>
      <p:sp>
        <p:nvSpPr>
          <p:cNvPr id="2" name="Text Placeholder 1"/>
          <p:cNvSpPr>
            <a:spLocks noGrp="1"/>
          </p:cNvSpPr>
          <p:nvPr>
            <p:ph type="body" idx="1"/>
          </p:nvPr>
        </p:nvSpPr>
        <p:spPr/>
        <p:txBody>
          <a:bodyPr/>
          <a:lstStyle/>
          <a:p>
            <a:r>
              <a:rPr lang="en-US" dirty="0"/>
              <a:t>Basic Considerations When Selecting Credentials: </a:t>
            </a:r>
          </a:p>
        </p:txBody>
      </p:sp>
      <p:sp>
        <p:nvSpPr>
          <p:cNvPr id="6" name="Content Placeholder 5"/>
          <p:cNvSpPr>
            <a:spLocks noGrp="1"/>
          </p:cNvSpPr>
          <p:nvPr>
            <p:ph sz="half" idx="2"/>
          </p:nvPr>
        </p:nvSpPr>
        <p:spPr/>
        <p:txBody>
          <a:bodyPr>
            <a:normAutofit lnSpcReduction="10000"/>
          </a:bodyPr>
          <a:lstStyle/>
          <a:p>
            <a:r>
              <a:rPr lang="en-US" b="1" dirty="0"/>
              <a:t>What type of credential is it?</a:t>
            </a:r>
          </a:p>
          <a:p>
            <a:pPr lvl="1"/>
            <a:r>
              <a:rPr lang="en-US" dirty="0"/>
              <a:t>If the credential is a certification has it been endorsed by a relevant industry association, or been accredited? </a:t>
            </a:r>
          </a:p>
          <a:p>
            <a:r>
              <a:rPr lang="en-US" b="1" dirty="0"/>
              <a:t>What type of organization is offering the credential? </a:t>
            </a:r>
          </a:p>
          <a:p>
            <a:pPr lvl="1"/>
            <a:r>
              <a:rPr lang="en-US" dirty="0"/>
              <a:t>Is it is offered by an educational institution, is the institution accredited? </a:t>
            </a:r>
          </a:p>
          <a:p>
            <a:pPr lvl="1"/>
            <a:r>
              <a:rPr lang="en-US" dirty="0"/>
              <a:t>Is the training provider offering the credential included on the WIOA Eligible Training Provider (ETP) list? </a:t>
            </a:r>
          </a:p>
          <a:p>
            <a:r>
              <a:rPr lang="en-US" b="1" dirty="0"/>
              <a:t>Is the credential valued by industry? </a:t>
            </a:r>
          </a:p>
          <a:p>
            <a:pPr lvl="1"/>
            <a:r>
              <a:rPr lang="en-US" dirty="0"/>
              <a:t>Is the credential endorsed by an industry or professional association? </a:t>
            </a:r>
          </a:p>
          <a:p>
            <a:pPr lvl="1"/>
            <a:r>
              <a:rPr lang="en-US" dirty="0"/>
              <a:t>Do employers prefer job seekers who have earned the credential? </a:t>
            </a:r>
          </a:p>
          <a:p>
            <a:pPr lvl="1"/>
            <a:endParaRPr lang="en-US" dirty="0"/>
          </a:p>
        </p:txBody>
      </p:sp>
    </p:spTree>
    <p:extLst>
      <p:ext uri="{BB962C8B-B14F-4D97-AF65-F5344CB8AC3E}">
        <p14:creationId xmlns:p14="http://schemas.microsoft.com/office/powerpoint/2010/main" val="92031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Identifying Relevant Credentials</a:t>
            </a:r>
          </a:p>
        </p:txBody>
      </p:sp>
      <p:sp>
        <p:nvSpPr>
          <p:cNvPr id="5" name="Text Placeholder 4"/>
          <p:cNvSpPr>
            <a:spLocks noGrp="1"/>
          </p:cNvSpPr>
          <p:nvPr>
            <p:ph type="body" idx="1"/>
          </p:nvPr>
        </p:nvSpPr>
        <p:spPr/>
        <p:txBody>
          <a:bodyPr/>
          <a:lstStyle/>
          <a:p>
            <a:r>
              <a:rPr lang="en-US" dirty="0"/>
              <a:t>Basic Considerations When Selecting Credentials: </a:t>
            </a:r>
          </a:p>
        </p:txBody>
      </p:sp>
      <p:sp>
        <p:nvSpPr>
          <p:cNvPr id="6" name="Content Placeholder 5"/>
          <p:cNvSpPr>
            <a:spLocks noGrp="1"/>
          </p:cNvSpPr>
          <p:nvPr>
            <p:ph sz="half" idx="2"/>
          </p:nvPr>
        </p:nvSpPr>
        <p:spPr/>
        <p:txBody>
          <a:bodyPr/>
          <a:lstStyle/>
          <a:p>
            <a:r>
              <a:rPr lang="en-US" b="1" dirty="0"/>
              <a:t>Is there evidence that the credential leads to positive employment outcomes and earnings? </a:t>
            </a:r>
          </a:p>
          <a:p>
            <a:pPr lvl="1"/>
            <a:r>
              <a:rPr lang="en-US" dirty="0"/>
              <a:t>Performance data that is reported under WIOA for Eligible Training Providers (ETP) may provide relevant information regarding credential attainment and/or other outcomes. </a:t>
            </a:r>
          </a:p>
          <a:p>
            <a:r>
              <a:rPr lang="en-US" b="1" dirty="0"/>
              <a:t>Is the credential portable to other employers or other geographic areas? </a:t>
            </a:r>
          </a:p>
          <a:p>
            <a:pPr lvl="1"/>
            <a:r>
              <a:rPr lang="en-US" dirty="0"/>
              <a:t>While state occupational licenses may not always be portable to other states, they still have high value as they are typically required to obtain employment in the licensed occupation.</a:t>
            </a:r>
          </a:p>
        </p:txBody>
      </p:sp>
    </p:spTree>
    <p:extLst>
      <p:ext uri="{BB962C8B-B14F-4D97-AF65-F5344CB8AC3E}">
        <p14:creationId xmlns:p14="http://schemas.microsoft.com/office/powerpoint/2010/main" val="195234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a:xfrm>
            <a:off x="805866" y="2102224"/>
            <a:ext cx="5290133" cy="2828364"/>
          </a:xfrm>
        </p:spPr>
        <p:txBody>
          <a:bodyPr>
            <a:normAutofit/>
          </a:bodyPr>
          <a:lstStyle/>
          <a:p>
            <a:r>
              <a:rPr lang="en-US" sz="2800" dirty="0"/>
              <a:t>Please enter your location in the chat window</a:t>
            </a:r>
          </a:p>
          <a:p>
            <a:pPr lvl="1"/>
            <a:r>
              <a:rPr lang="en-US" sz="2800"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30</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39788" y="0"/>
            <a:ext cx="11081334" cy="786384"/>
          </a:xfrm>
        </p:spPr>
        <p:txBody>
          <a:bodyPr>
            <a:normAutofit/>
          </a:bodyPr>
          <a:lstStyle/>
          <a:p>
            <a:r>
              <a:rPr lang="en-US" sz="3600" dirty="0"/>
              <a:t>Identifying Relevant Credentials</a:t>
            </a:r>
          </a:p>
        </p:txBody>
      </p:sp>
      <p:sp>
        <p:nvSpPr>
          <p:cNvPr id="7" name="Content Placeholder 6"/>
          <p:cNvSpPr>
            <a:spLocks noGrp="1"/>
          </p:cNvSpPr>
          <p:nvPr>
            <p:ph type="body" idx="1"/>
          </p:nvPr>
        </p:nvSpPr>
        <p:spPr/>
        <p:txBody>
          <a:bodyPr>
            <a:normAutofit/>
          </a:bodyPr>
          <a:lstStyle/>
          <a:p>
            <a:r>
              <a:rPr lang="en-US" dirty="0"/>
              <a:t>Basic Considerations When Selecting Credentials: </a:t>
            </a:r>
          </a:p>
        </p:txBody>
      </p:sp>
      <p:sp>
        <p:nvSpPr>
          <p:cNvPr id="2" name="Content Placeholder 1"/>
          <p:cNvSpPr>
            <a:spLocks noGrp="1"/>
          </p:cNvSpPr>
          <p:nvPr>
            <p:ph sz="half" idx="2"/>
          </p:nvPr>
        </p:nvSpPr>
        <p:spPr/>
        <p:txBody>
          <a:bodyPr/>
          <a:lstStyle/>
          <a:p>
            <a:r>
              <a:rPr lang="en-US" b="1" dirty="0"/>
              <a:t>Does the credential result in occupational or technical skills that prepare for entry into or advancement in an occupation? </a:t>
            </a:r>
          </a:p>
          <a:p>
            <a:pPr lvl="1"/>
            <a:r>
              <a:rPr lang="en-US" sz="2000" dirty="0"/>
              <a:t>WIOA funds can be used to provide training for credentials attesting to general skills such as work readiness, hygiene or safety, </a:t>
            </a:r>
            <a:r>
              <a:rPr lang="en-US" sz="2000" b="1" dirty="0"/>
              <a:t>but</a:t>
            </a:r>
            <a:r>
              <a:rPr lang="en-US" sz="2000" dirty="0"/>
              <a:t> </a:t>
            </a:r>
          </a:p>
          <a:p>
            <a:pPr lvl="1"/>
            <a:r>
              <a:rPr lang="en-US" sz="2000" dirty="0"/>
              <a:t>Credentials can only be counted toward recognized postsecondary credential attainment if they prepare a person with the competencies required to perform a specific occupation. </a:t>
            </a:r>
          </a:p>
          <a:p>
            <a:r>
              <a:rPr lang="en-US" b="1" dirty="0"/>
              <a:t>Is the credential cost-effective, readily available, and can it be completed in a reasonably short period of time? </a:t>
            </a:r>
          </a:p>
        </p:txBody>
      </p:sp>
    </p:spTree>
    <p:extLst>
      <p:ext uri="{BB962C8B-B14F-4D97-AF65-F5344CB8AC3E}">
        <p14:creationId xmlns:p14="http://schemas.microsoft.com/office/powerpoint/2010/main" val="163234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p:cNvSpPr>
            <a:spLocks noGrp="1"/>
          </p:cNvSpPr>
          <p:nvPr>
            <p:ph type="title"/>
          </p:nvPr>
        </p:nvSpPr>
        <p:spPr/>
        <p:txBody>
          <a:bodyPr>
            <a:normAutofit/>
          </a:bodyPr>
          <a:lstStyle/>
          <a:p>
            <a:r>
              <a:rPr lang="en-US" sz="3600" dirty="0"/>
              <a:t>Identifying Relevant Credentials</a:t>
            </a:r>
          </a:p>
        </p:txBody>
      </p:sp>
      <p:sp>
        <p:nvSpPr>
          <p:cNvPr id="4" name="Text Placeholder 3"/>
          <p:cNvSpPr>
            <a:spLocks noGrp="1"/>
          </p:cNvSpPr>
          <p:nvPr>
            <p:ph type="body" idx="1"/>
          </p:nvPr>
        </p:nvSpPr>
        <p:spPr/>
        <p:txBody>
          <a:bodyPr/>
          <a:lstStyle/>
          <a:p>
            <a:r>
              <a:rPr lang="en-US" dirty="0">
                <a:hlinkClick r:id="rId3"/>
              </a:rPr>
              <a:t>CareerOneStop Credentials Center</a:t>
            </a:r>
            <a:endParaRPr lang="en-US" dirty="0"/>
          </a:p>
        </p:txBody>
      </p:sp>
      <p:sp>
        <p:nvSpPr>
          <p:cNvPr id="5" name="Content Placeholder 4"/>
          <p:cNvSpPr>
            <a:spLocks noGrp="1"/>
          </p:cNvSpPr>
          <p:nvPr>
            <p:ph sz="half" idx="2"/>
          </p:nvPr>
        </p:nvSpPr>
        <p:spPr>
          <a:xfrm>
            <a:off x="839788" y="1989879"/>
            <a:ext cx="4658401" cy="3562916"/>
          </a:xfrm>
        </p:spPr>
        <p:txBody>
          <a:bodyPr anchor="ctr"/>
          <a:lstStyle/>
          <a:p>
            <a:r>
              <a:rPr lang="en-US" sz="3200" dirty="0"/>
              <a:t>Local Training Finder</a:t>
            </a:r>
          </a:p>
          <a:p>
            <a:r>
              <a:rPr lang="en-US" sz="3200" dirty="0"/>
              <a:t>Certification Finder</a:t>
            </a:r>
          </a:p>
          <a:p>
            <a:r>
              <a:rPr lang="en-US" sz="3200" dirty="0"/>
              <a:t>License Finder</a:t>
            </a:r>
          </a:p>
          <a:p>
            <a:r>
              <a:rPr lang="en-US" sz="3200" dirty="0"/>
              <a:t>and more</a:t>
            </a:r>
          </a:p>
        </p:txBody>
      </p:sp>
      <p:pic>
        <p:nvPicPr>
          <p:cNvPr id="6" name="Content Placeholder 7" descr="Screenshot of CareerOneStop Credentials Center webpage" title="decorative"/>
          <p:cNvPicPr>
            <a:picLocks/>
          </p:cNvPicPr>
          <p:nvPr/>
        </p:nvPicPr>
        <p:blipFill rotWithShape="1">
          <a:blip r:embed="rId4"/>
          <a:srcRect l="17628" t="8927" r="19445" b="14150"/>
          <a:stretch/>
        </p:blipFill>
        <p:spPr bwMode="auto">
          <a:xfrm>
            <a:off x="5498189" y="1989878"/>
            <a:ext cx="5181600" cy="356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256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32</a:t>
            </a:fld>
            <a:endParaRPr lang="en-US"/>
          </a:p>
        </p:txBody>
      </p:sp>
      <p:sp>
        <p:nvSpPr>
          <p:cNvPr id="26" name="Title 25"/>
          <p:cNvSpPr>
            <a:spLocks noGrp="1"/>
          </p:cNvSpPr>
          <p:nvPr>
            <p:ph type="title"/>
          </p:nvPr>
        </p:nvSpPr>
        <p:spPr/>
        <p:txBody>
          <a:bodyPr>
            <a:normAutofit/>
          </a:bodyPr>
          <a:lstStyle/>
          <a:p>
            <a:r>
              <a:rPr lang="en-US" sz="3600" dirty="0"/>
              <a:t>Identifying Relevant Credentials</a:t>
            </a:r>
          </a:p>
        </p:txBody>
      </p:sp>
      <p:sp>
        <p:nvSpPr>
          <p:cNvPr id="4" name="Text Placeholder 3"/>
          <p:cNvSpPr>
            <a:spLocks noGrp="1"/>
          </p:cNvSpPr>
          <p:nvPr>
            <p:ph type="body" idx="1"/>
          </p:nvPr>
        </p:nvSpPr>
        <p:spPr/>
        <p:txBody>
          <a:bodyPr/>
          <a:lstStyle/>
          <a:p>
            <a:r>
              <a:rPr lang="en-US" dirty="0">
                <a:hlinkClick r:id="rId3"/>
              </a:rPr>
              <a:t>CareerOneStop Local Training Finder</a:t>
            </a:r>
            <a:endParaRPr lang="en-US" dirty="0"/>
          </a:p>
        </p:txBody>
      </p:sp>
      <p:sp>
        <p:nvSpPr>
          <p:cNvPr id="5" name="Content Placeholder 4"/>
          <p:cNvSpPr>
            <a:spLocks noGrp="1"/>
          </p:cNvSpPr>
          <p:nvPr>
            <p:ph sz="half" idx="2"/>
          </p:nvPr>
        </p:nvSpPr>
        <p:spPr>
          <a:xfrm>
            <a:off x="839788" y="1989878"/>
            <a:ext cx="4561552" cy="4199785"/>
          </a:xfrm>
        </p:spPr>
        <p:txBody>
          <a:bodyPr/>
          <a:lstStyle/>
          <a:p>
            <a:r>
              <a:rPr lang="en-US" sz="3200" dirty="0"/>
              <a:t>Find postsecondary degree and certificate programs</a:t>
            </a:r>
          </a:p>
          <a:p>
            <a:r>
              <a:rPr lang="en-US" sz="3200" dirty="0"/>
              <a:t>Search by:</a:t>
            </a:r>
          </a:p>
          <a:p>
            <a:pPr lvl="1"/>
            <a:r>
              <a:rPr lang="en-US" sz="2800" dirty="0"/>
              <a:t>Occupation title</a:t>
            </a:r>
          </a:p>
          <a:p>
            <a:pPr lvl="1"/>
            <a:r>
              <a:rPr lang="en-US" sz="2800" dirty="0"/>
              <a:t>School name</a:t>
            </a:r>
          </a:p>
          <a:p>
            <a:pPr lvl="1"/>
            <a:r>
              <a:rPr lang="en-US" sz="2800" dirty="0"/>
              <a:t>Program name</a:t>
            </a:r>
          </a:p>
          <a:p>
            <a:endParaRPr lang="en-US" sz="3200" dirty="0"/>
          </a:p>
        </p:txBody>
      </p:sp>
      <p:pic>
        <p:nvPicPr>
          <p:cNvPr id="27" name="Content Placeholder 6" descr="Screenshot of CareerOneStop Local Training Finder webpage" title="decorative"/>
          <p:cNvPicPr>
            <a:picLocks/>
          </p:cNvPicPr>
          <p:nvPr/>
        </p:nvPicPr>
        <p:blipFill rotWithShape="1">
          <a:blip r:embed="rId4"/>
          <a:srcRect l="28633" t="12727" r="28953" b="13960"/>
          <a:stretch/>
        </p:blipFill>
        <p:spPr bwMode="auto">
          <a:xfrm>
            <a:off x="6562301" y="1989878"/>
            <a:ext cx="4346520" cy="39228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124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normAutofit/>
          </a:bodyPr>
          <a:lstStyle/>
          <a:p>
            <a:r>
              <a:rPr lang="en-US" altLang="en-US" sz="3600" dirty="0"/>
              <a:t>Identifying Relevant Credentials</a:t>
            </a:r>
            <a:endParaRPr lang="en-US" sz="3600" dirty="0"/>
          </a:p>
        </p:txBody>
      </p:sp>
      <p:sp>
        <p:nvSpPr>
          <p:cNvPr id="4" name="Text Placeholder 3"/>
          <p:cNvSpPr>
            <a:spLocks noGrp="1"/>
          </p:cNvSpPr>
          <p:nvPr>
            <p:ph type="body" idx="1"/>
          </p:nvPr>
        </p:nvSpPr>
        <p:spPr/>
        <p:txBody>
          <a:bodyPr/>
          <a:lstStyle/>
          <a:p>
            <a:r>
              <a:rPr lang="en-US" altLang="en-US" dirty="0">
                <a:hlinkClick r:id="rId3"/>
              </a:rPr>
              <a:t>CareerOneStop Certification Finder</a:t>
            </a:r>
            <a:endParaRPr lang="en-US" dirty="0"/>
          </a:p>
        </p:txBody>
      </p:sp>
      <p:sp>
        <p:nvSpPr>
          <p:cNvPr id="5" name="Content Placeholder 4"/>
          <p:cNvSpPr>
            <a:spLocks noGrp="1"/>
          </p:cNvSpPr>
          <p:nvPr>
            <p:ph sz="half" idx="2"/>
          </p:nvPr>
        </p:nvSpPr>
        <p:spPr>
          <a:xfrm>
            <a:off x="6507126" y="1989878"/>
            <a:ext cx="4848262" cy="4199785"/>
          </a:xfrm>
        </p:spPr>
        <p:txBody>
          <a:bodyPr/>
          <a:lstStyle/>
          <a:p>
            <a:r>
              <a:rPr lang="en-US" dirty="0"/>
              <a:t>Information on accreditation</a:t>
            </a:r>
          </a:p>
          <a:p>
            <a:pPr lvl="1"/>
            <a:r>
              <a:rPr lang="en-US" dirty="0"/>
              <a:t>A for ANSI accreditation	</a:t>
            </a:r>
          </a:p>
          <a:p>
            <a:pPr lvl="1"/>
            <a:r>
              <a:rPr lang="en-US" dirty="0"/>
              <a:t>N for NCCA accreditation</a:t>
            </a:r>
          </a:p>
          <a:p>
            <a:r>
              <a:rPr lang="en-US" dirty="0"/>
              <a:t>“I” indicates </a:t>
            </a:r>
            <a:r>
              <a:rPr lang="en-US" b="1" dirty="0"/>
              <a:t>formal</a:t>
            </a:r>
            <a:r>
              <a:rPr lang="en-US" dirty="0"/>
              <a:t> industry association recognition </a:t>
            </a:r>
          </a:p>
          <a:p>
            <a:pPr lvl="1"/>
            <a:r>
              <a:rPr lang="en-US" dirty="0"/>
              <a:t>Local employers may also demand certain credentials</a:t>
            </a:r>
          </a:p>
          <a:p>
            <a:r>
              <a:rPr lang="en-US" dirty="0"/>
              <a:t>Chile pepper indicates in-demand based on national job postings</a:t>
            </a:r>
          </a:p>
        </p:txBody>
      </p:sp>
      <p:pic>
        <p:nvPicPr>
          <p:cNvPr id="6" name="Content Placeholder 4" descr="Screenshot of CareerOneStop Certification Finder webpage" title="decorative"/>
          <p:cNvPicPr>
            <a:picLocks noChangeAspect="1"/>
          </p:cNvPicPr>
          <p:nvPr/>
        </p:nvPicPr>
        <p:blipFill rotWithShape="1">
          <a:blip r:embed="rId4">
            <a:extLst>
              <a:ext uri="{28A0092B-C50C-407E-A947-70E740481C1C}">
                <a14:useLocalDpi xmlns:a14="http://schemas.microsoft.com/office/drawing/2010/main" val="0"/>
              </a:ext>
            </a:extLst>
          </a:blip>
          <a:srcRect l="21488" t="17008" r="20566"/>
          <a:stretch/>
        </p:blipFill>
        <p:spPr>
          <a:xfrm>
            <a:off x="839788" y="1989878"/>
            <a:ext cx="4651876" cy="3926191"/>
          </a:xfrm>
          <a:prstGeom prst="rect">
            <a:avLst/>
          </a:prstGeom>
          <a:solidFill>
            <a:srgbClr val="F3F4F4"/>
          </a:solidFill>
          <a:ln>
            <a:solidFill>
              <a:schemeClr val="accent4"/>
            </a:solidFill>
          </a:ln>
        </p:spPr>
      </p:pic>
      <p:pic>
        <p:nvPicPr>
          <p:cNvPr id="7" name="Picture 5" title="decorative"/>
          <p:cNvPicPr>
            <a:picLocks noChangeAspect="1" noChangeArrowheads="1"/>
          </p:cNvPicPr>
          <p:nvPr/>
        </p:nvPicPr>
        <p:blipFill>
          <a:blip r:embed="rId5">
            <a:extLst>
              <a:ext uri="{28A0092B-C50C-407E-A947-70E740481C1C}">
                <a14:useLocalDpi xmlns:a14="http://schemas.microsoft.com/office/drawing/2010/main" val="0"/>
              </a:ext>
            </a:extLst>
          </a:blip>
          <a:srcRect l="35786" t="58438" r="22144" b="30093"/>
          <a:stretch>
            <a:fillRect/>
          </a:stretch>
        </p:blipFill>
        <p:spPr bwMode="auto">
          <a:xfrm>
            <a:off x="3848019" y="6166478"/>
            <a:ext cx="443673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055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normAutofit/>
          </a:bodyPr>
          <a:lstStyle/>
          <a:p>
            <a:r>
              <a:rPr lang="en-US" sz="3600" dirty="0"/>
              <a:t>Identifying Relevant Credentials</a:t>
            </a:r>
          </a:p>
        </p:txBody>
      </p:sp>
      <p:sp>
        <p:nvSpPr>
          <p:cNvPr id="4" name="Text Placeholder 3"/>
          <p:cNvSpPr>
            <a:spLocks noGrp="1"/>
          </p:cNvSpPr>
          <p:nvPr>
            <p:ph type="body" idx="1"/>
          </p:nvPr>
        </p:nvSpPr>
        <p:spPr/>
        <p:txBody>
          <a:bodyPr/>
          <a:lstStyle/>
          <a:p>
            <a:r>
              <a:rPr lang="en-US" dirty="0"/>
              <a:t>Occupational Licenses</a:t>
            </a:r>
          </a:p>
        </p:txBody>
      </p:sp>
      <p:sp>
        <p:nvSpPr>
          <p:cNvPr id="5" name="Content Placeholder 4"/>
          <p:cNvSpPr>
            <a:spLocks noGrp="1"/>
          </p:cNvSpPr>
          <p:nvPr>
            <p:ph sz="half" idx="2"/>
          </p:nvPr>
        </p:nvSpPr>
        <p:spPr>
          <a:xfrm>
            <a:off x="839788" y="1989878"/>
            <a:ext cx="5497217" cy="4199785"/>
          </a:xfrm>
        </p:spPr>
        <p:txBody>
          <a:bodyPr/>
          <a:lstStyle/>
          <a:p>
            <a:r>
              <a:rPr lang="en-US" dirty="0"/>
              <a:t>Awarded by a government agency —typically a State licensing board</a:t>
            </a:r>
          </a:p>
          <a:p>
            <a:r>
              <a:rPr lang="en-US" b="1" dirty="0"/>
              <a:t>Required</a:t>
            </a:r>
            <a:r>
              <a:rPr lang="en-US" dirty="0"/>
              <a:t> to practice in the occupation in that jurisdiction</a:t>
            </a:r>
          </a:p>
          <a:p>
            <a:pPr>
              <a:spcBef>
                <a:spcPts val="600"/>
              </a:spcBef>
            </a:pPr>
            <a:r>
              <a:rPr lang="en-US" dirty="0"/>
              <a:t>License may require other</a:t>
            </a:r>
          </a:p>
          <a:p>
            <a:pPr marL="0" indent="0">
              <a:spcBef>
                <a:spcPts val="600"/>
              </a:spcBef>
              <a:buNone/>
            </a:pPr>
            <a:r>
              <a:rPr lang="en-US" dirty="0"/>
              <a:t>   specified educational credentials </a:t>
            </a:r>
          </a:p>
          <a:p>
            <a:pPr marL="0" indent="0">
              <a:spcBef>
                <a:spcPts val="600"/>
              </a:spcBef>
              <a:buNone/>
            </a:pPr>
            <a:r>
              <a:rPr lang="en-US" dirty="0"/>
              <a:t>   or examinations</a:t>
            </a:r>
          </a:p>
          <a:p>
            <a:pPr>
              <a:spcBef>
                <a:spcPts val="600"/>
              </a:spcBef>
            </a:pPr>
            <a:r>
              <a:rPr lang="en-US" dirty="0"/>
              <a:t>Searchable database in </a:t>
            </a:r>
          </a:p>
          <a:p>
            <a:pPr marL="0" indent="0">
              <a:spcBef>
                <a:spcPts val="600"/>
              </a:spcBef>
              <a:buNone/>
            </a:pPr>
            <a:r>
              <a:rPr lang="en-US" dirty="0"/>
              <a:t>   </a:t>
            </a:r>
            <a:r>
              <a:rPr lang="en-US" dirty="0">
                <a:hlinkClick r:id="rId3"/>
              </a:rPr>
              <a:t>CareerOneStop License Finder</a:t>
            </a:r>
            <a:endParaRPr lang="en-US" dirty="0"/>
          </a:p>
        </p:txBody>
      </p:sp>
      <p:pic>
        <p:nvPicPr>
          <p:cNvPr id="6" name="Content Placeholder 9" descr="Screenshot of CareerOneStop License Finder webpage" title="decorative"/>
          <p:cNvPicPr>
            <a:picLocks/>
          </p:cNvPicPr>
          <p:nvPr/>
        </p:nvPicPr>
        <p:blipFill rotWithShape="1">
          <a:blip r:embed="rId4"/>
          <a:srcRect l="18376" t="9307" r="19765" b="13011"/>
          <a:stretch/>
        </p:blipFill>
        <p:spPr bwMode="auto">
          <a:xfrm>
            <a:off x="6514030" y="2246255"/>
            <a:ext cx="4841358" cy="33893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584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sp>
        <p:nvSpPr>
          <p:cNvPr id="6" name="Title 5"/>
          <p:cNvSpPr>
            <a:spLocks noGrp="1"/>
          </p:cNvSpPr>
          <p:nvPr>
            <p:ph type="title"/>
          </p:nvPr>
        </p:nvSpPr>
        <p:spPr/>
        <p:txBody>
          <a:bodyPr>
            <a:normAutofit/>
          </a:bodyPr>
          <a:lstStyle/>
          <a:p>
            <a:r>
              <a:rPr lang="en-US" sz="3600" dirty="0"/>
              <a:t>Identifying Relevant Credentials</a:t>
            </a:r>
          </a:p>
        </p:txBody>
      </p:sp>
      <p:sp>
        <p:nvSpPr>
          <p:cNvPr id="3" name="Text Placeholder 2"/>
          <p:cNvSpPr>
            <a:spLocks noGrp="1"/>
          </p:cNvSpPr>
          <p:nvPr>
            <p:ph type="body" idx="1"/>
          </p:nvPr>
        </p:nvSpPr>
        <p:spPr/>
        <p:txBody>
          <a:bodyPr/>
          <a:lstStyle/>
          <a:p>
            <a:r>
              <a:rPr lang="en-US" dirty="0">
                <a:hlinkClick r:id="rId3"/>
              </a:rPr>
              <a:t>Credentials Matter</a:t>
            </a:r>
            <a:endParaRPr lang="en-US" dirty="0"/>
          </a:p>
        </p:txBody>
      </p:sp>
      <p:sp>
        <p:nvSpPr>
          <p:cNvPr id="4" name="Content Placeholder 3"/>
          <p:cNvSpPr>
            <a:spLocks noGrp="1"/>
          </p:cNvSpPr>
          <p:nvPr>
            <p:ph sz="half" idx="2"/>
          </p:nvPr>
        </p:nvSpPr>
        <p:spPr>
          <a:xfrm>
            <a:off x="5741582" y="1989878"/>
            <a:ext cx="5613806" cy="4199785"/>
          </a:xfrm>
        </p:spPr>
        <p:txBody>
          <a:bodyPr/>
          <a:lstStyle/>
          <a:p>
            <a:r>
              <a:rPr lang="en-US" dirty="0"/>
              <a:t>Provides information on career and technical education credentials</a:t>
            </a:r>
          </a:p>
          <a:p>
            <a:r>
              <a:rPr lang="en-US" dirty="0"/>
              <a:t>Identifies national trends </a:t>
            </a:r>
          </a:p>
          <a:p>
            <a:r>
              <a:rPr lang="en-US" dirty="0"/>
              <a:t>Shares state-level information about</a:t>
            </a:r>
          </a:p>
          <a:p>
            <a:pPr lvl="1"/>
            <a:r>
              <a:rPr lang="en-US" dirty="0"/>
              <a:t>The credentials students earn</a:t>
            </a:r>
          </a:p>
          <a:p>
            <a:pPr lvl="1"/>
            <a:r>
              <a:rPr lang="en-US" dirty="0"/>
              <a:t>The credentials employers demand</a:t>
            </a:r>
          </a:p>
          <a:p>
            <a:pPr lvl="1"/>
            <a:r>
              <a:rPr lang="en-US" dirty="0"/>
              <a:t>For select states</a:t>
            </a:r>
          </a:p>
          <a:p>
            <a:endParaRPr lang="en-US" dirty="0"/>
          </a:p>
        </p:txBody>
      </p:sp>
      <p:pic>
        <p:nvPicPr>
          <p:cNvPr id="7" name="Content Placeholder 6" descr="Screenshot od Credentials Matter webpage" title="decorative"/>
          <p:cNvPicPr>
            <a:picLocks noGrp="1"/>
          </p:cNvPicPr>
          <p:nvPr>
            <p:ph sz="half" idx="4294967295"/>
          </p:nvPr>
        </p:nvPicPr>
        <p:blipFill rotWithShape="1">
          <a:blip r:embed="rId4"/>
          <a:srcRect l="21688" t="10067" r="28953" b="5413"/>
          <a:stretch/>
        </p:blipFill>
        <p:spPr bwMode="auto">
          <a:xfrm>
            <a:off x="915988" y="1989878"/>
            <a:ext cx="4485352" cy="4199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58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a:p>
        </p:txBody>
      </p:sp>
      <p:sp>
        <p:nvSpPr>
          <p:cNvPr id="3" name="Title 2"/>
          <p:cNvSpPr>
            <a:spLocks noGrp="1"/>
          </p:cNvSpPr>
          <p:nvPr>
            <p:ph type="title"/>
          </p:nvPr>
        </p:nvSpPr>
        <p:spPr/>
        <p:txBody>
          <a:bodyPr>
            <a:normAutofit/>
          </a:bodyPr>
          <a:lstStyle/>
          <a:p>
            <a:r>
              <a:rPr lang="en-US" sz="3600" dirty="0"/>
              <a:t>Identifying Relevant Credentials</a:t>
            </a:r>
            <a:endParaRPr lang="en-US" sz="3600" b="0" dirty="0"/>
          </a:p>
        </p:txBody>
      </p:sp>
      <p:sp>
        <p:nvSpPr>
          <p:cNvPr id="4" name="Text Placeholder 3"/>
          <p:cNvSpPr>
            <a:spLocks noGrp="1"/>
          </p:cNvSpPr>
          <p:nvPr>
            <p:ph type="body" idx="1"/>
          </p:nvPr>
        </p:nvSpPr>
        <p:spPr/>
        <p:txBody>
          <a:bodyPr/>
          <a:lstStyle/>
          <a:p>
            <a:r>
              <a:rPr lang="en-US" dirty="0">
                <a:hlinkClick r:id="rId3"/>
              </a:rPr>
              <a:t>Credential Engine</a:t>
            </a:r>
            <a:r>
              <a:rPr lang="en-US" dirty="0"/>
              <a:t> and </a:t>
            </a:r>
            <a:r>
              <a:rPr lang="en-US" dirty="0">
                <a:hlinkClick r:id="rId4"/>
              </a:rPr>
              <a:t>Credential Finder</a:t>
            </a:r>
            <a:endParaRPr lang="en-US" dirty="0"/>
          </a:p>
        </p:txBody>
      </p:sp>
      <p:sp>
        <p:nvSpPr>
          <p:cNvPr id="6" name="Content Placeholder 5"/>
          <p:cNvSpPr>
            <a:spLocks noGrp="1"/>
          </p:cNvSpPr>
          <p:nvPr>
            <p:ph sz="half" idx="2"/>
          </p:nvPr>
        </p:nvSpPr>
        <p:spPr>
          <a:xfrm>
            <a:off x="6804836" y="1989878"/>
            <a:ext cx="4550551" cy="4199785"/>
          </a:xfrm>
        </p:spPr>
        <p:txBody>
          <a:bodyPr/>
          <a:lstStyle/>
          <a:p>
            <a:r>
              <a:rPr lang="en-US" dirty="0"/>
              <a:t>Identified </a:t>
            </a:r>
            <a:r>
              <a:rPr lang="en-US" b="1" u="sng" dirty="0"/>
              <a:t>hundreds</a:t>
            </a:r>
            <a:r>
              <a:rPr lang="en-US" b="1" dirty="0"/>
              <a:t> </a:t>
            </a:r>
            <a:r>
              <a:rPr lang="en-US" b="1" u="sng" dirty="0"/>
              <a:t>of</a:t>
            </a:r>
            <a:r>
              <a:rPr lang="en-US" b="1" dirty="0"/>
              <a:t> </a:t>
            </a:r>
            <a:r>
              <a:rPr lang="en-US" b="1" u="sng" dirty="0"/>
              <a:t>thousands </a:t>
            </a:r>
            <a:r>
              <a:rPr lang="en-US" dirty="0"/>
              <a:t>of credentials available in the U.S.</a:t>
            </a:r>
          </a:p>
          <a:p>
            <a:r>
              <a:rPr lang="en-US" dirty="0"/>
              <a:t>Some of them are listed in the </a:t>
            </a:r>
            <a:r>
              <a:rPr lang="en-US" dirty="0">
                <a:hlinkClick r:id="rId5"/>
              </a:rPr>
              <a:t>Credential Registry</a:t>
            </a:r>
            <a:r>
              <a:rPr lang="en-US" dirty="0"/>
              <a:t> and appear in the Credential Finder tool at:  </a:t>
            </a:r>
            <a:r>
              <a:rPr lang="en-US" dirty="0">
                <a:hlinkClick r:id="rId4"/>
              </a:rPr>
              <a:t>credentialfinder.org</a:t>
            </a:r>
            <a:r>
              <a:rPr lang="en-US" dirty="0"/>
              <a:t>.</a:t>
            </a:r>
          </a:p>
          <a:p>
            <a:r>
              <a:rPr lang="en-US" dirty="0"/>
              <a:t>New credentials emerge regularly.</a:t>
            </a:r>
          </a:p>
        </p:txBody>
      </p:sp>
      <p:pic>
        <p:nvPicPr>
          <p:cNvPr id="7" name="Content Placeholder 6" descr="Screenshot of Credential Engine webpage" title="decorative"/>
          <p:cNvPicPr>
            <a:picLocks noGrp="1"/>
          </p:cNvPicPr>
          <p:nvPr>
            <p:ph sz="half" idx="4294967295"/>
          </p:nvPr>
        </p:nvPicPr>
        <p:blipFill rotWithShape="1">
          <a:blip r:embed="rId6"/>
          <a:srcRect l="2884" t="10219" r="5021" b="13927"/>
          <a:stretch/>
        </p:blipFill>
        <p:spPr bwMode="auto">
          <a:xfrm>
            <a:off x="902918" y="2238746"/>
            <a:ext cx="5646738" cy="2711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8637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37</a:t>
            </a:fld>
            <a:endParaRPr lang="en-US"/>
          </a:p>
        </p:txBody>
      </p:sp>
      <p:sp>
        <p:nvSpPr>
          <p:cNvPr id="3" name="Title 2"/>
          <p:cNvSpPr>
            <a:spLocks noGrp="1"/>
          </p:cNvSpPr>
          <p:nvPr>
            <p:ph type="title"/>
          </p:nvPr>
        </p:nvSpPr>
        <p:spPr/>
        <p:txBody>
          <a:bodyPr>
            <a:normAutofit/>
          </a:bodyPr>
          <a:lstStyle/>
          <a:p>
            <a:r>
              <a:rPr lang="en-US" sz="3600" dirty="0"/>
              <a:t>Identifying Relevant Credentials</a:t>
            </a:r>
          </a:p>
        </p:txBody>
      </p:sp>
      <p:sp>
        <p:nvSpPr>
          <p:cNvPr id="5" name="Content Placeholder 4"/>
          <p:cNvSpPr>
            <a:spLocks noGrp="1"/>
          </p:cNvSpPr>
          <p:nvPr>
            <p:ph type="body" idx="1"/>
          </p:nvPr>
        </p:nvSpPr>
        <p:spPr/>
        <p:txBody>
          <a:bodyPr/>
          <a:lstStyle/>
          <a:p>
            <a:r>
              <a:rPr lang="en-US">
                <a:hlinkClick r:id="rId3"/>
              </a:rPr>
              <a:t>TrainingProviderResults.gov</a:t>
            </a:r>
            <a:endParaRPr lang="en-US" dirty="0"/>
          </a:p>
        </p:txBody>
      </p:sp>
      <p:sp>
        <p:nvSpPr>
          <p:cNvPr id="10" name="Content Placeholder 3"/>
          <p:cNvSpPr txBox="1">
            <a:spLocks/>
          </p:cNvSpPr>
          <p:nvPr/>
        </p:nvSpPr>
        <p:spPr>
          <a:xfrm>
            <a:off x="6521116" y="1892968"/>
            <a:ext cx="5253789" cy="4331369"/>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Searchable list of training providers eligible under WIOA to provide training </a:t>
            </a:r>
          </a:p>
          <a:p>
            <a:r>
              <a:rPr lang="en-US" dirty="0"/>
              <a:t>Includes information and outcomes on training programs reported to USDOL</a:t>
            </a:r>
          </a:p>
          <a:p>
            <a:pPr lvl="1"/>
            <a:r>
              <a:rPr lang="en-US" dirty="0"/>
              <a:t>Includes information on credential names, types, and credential attainment rates</a:t>
            </a:r>
          </a:p>
          <a:p>
            <a:r>
              <a:rPr lang="en-US" dirty="0"/>
              <a:t>Allows job seekers and AJC staff to view and compare different training programs</a:t>
            </a:r>
          </a:p>
          <a:p>
            <a:endParaRPr lang="en-US" dirty="0"/>
          </a:p>
          <a:p>
            <a:endParaRPr lang="en-US" dirty="0"/>
          </a:p>
        </p:txBody>
      </p:sp>
      <p:pic>
        <p:nvPicPr>
          <p:cNvPr id="8" name="Picture 7" descr="Screenshot of TraningProviderResults.gov webpage" title="decorative"/>
          <p:cNvPicPr>
            <a:picLocks noChangeAspect="1"/>
          </p:cNvPicPr>
          <p:nvPr/>
        </p:nvPicPr>
        <p:blipFill>
          <a:blip r:embed="rId4"/>
          <a:stretch>
            <a:fillRect/>
          </a:stretch>
        </p:blipFill>
        <p:spPr>
          <a:xfrm>
            <a:off x="2619037" y="2434211"/>
            <a:ext cx="3478551" cy="3790126"/>
          </a:xfrm>
          <a:prstGeom prst="rect">
            <a:avLst/>
          </a:prstGeom>
        </p:spPr>
      </p:pic>
      <p:pic>
        <p:nvPicPr>
          <p:cNvPr id="6" name="Content Placeholder 5" descr="Screenshot of TraningProviderResults.gov webpage" title="decorative"/>
          <p:cNvPicPr>
            <a:picLocks noGrp="1" noChangeAspect="1"/>
          </p:cNvPicPr>
          <p:nvPr>
            <p:ph sz="half" idx="2"/>
          </p:nvPr>
        </p:nvPicPr>
        <p:blipFill>
          <a:blip r:embed="rId5"/>
          <a:stretch>
            <a:fillRect/>
          </a:stretch>
        </p:blipFill>
        <p:spPr>
          <a:xfrm>
            <a:off x="839788" y="1989878"/>
            <a:ext cx="3456968" cy="2484113"/>
          </a:xfrm>
          <a:prstGeom prst="rect">
            <a:avLst/>
          </a:prstGeom>
        </p:spPr>
      </p:pic>
    </p:spTree>
    <p:extLst>
      <p:ext uri="{BB962C8B-B14F-4D97-AF65-F5344CB8AC3E}">
        <p14:creationId xmlns:p14="http://schemas.microsoft.com/office/powerpoint/2010/main" val="2461835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Enter your questions into the chat</a:t>
            </a:r>
          </a:p>
        </p:txBody>
      </p:sp>
    </p:spTree>
    <p:custDataLst>
      <p:tags r:id="rId1"/>
    </p:custDataLst>
    <p:extLst>
      <p:ext uri="{BB962C8B-B14F-4D97-AF65-F5344CB8AC3E}">
        <p14:creationId xmlns:p14="http://schemas.microsoft.com/office/powerpoint/2010/main" val="638115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39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7323173" cy="2357891"/>
          </a:xfrm>
        </p:spPr>
        <p:txBody>
          <a:bodyPr>
            <a:normAutofit/>
          </a:bodyPr>
          <a:lstStyle/>
          <a:p>
            <a:r>
              <a:rPr lang="en-US" dirty="0"/>
              <a:t>Credentials and Performance:</a:t>
            </a:r>
          </a:p>
        </p:txBody>
      </p:sp>
      <p:sp>
        <p:nvSpPr>
          <p:cNvPr id="6" name="Text Placeholder 5"/>
          <p:cNvSpPr>
            <a:spLocks noGrp="1"/>
          </p:cNvSpPr>
          <p:nvPr>
            <p:ph type="body" idx="1"/>
          </p:nvPr>
        </p:nvSpPr>
        <p:spPr/>
        <p:txBody>
          <a:bodyPr>
            <a:noAutofit/>
          </a:bodyPr>
          <a:lstStyle/>
          <a:p>
            <a:r>
              <a:rPr lang="en-US" sz="3600" dirty="0"/>
              <a:t>Recognized Postsecondary Credentials </a:t>
            </a:r>
          </a:p>
        </p:txBody>
      </p:sp>
    </p:spTree>
    <p:extLst>
      <p:ext uri="{BB962C8B-B14F-4D97-AF65-F5344CB8AC3E}">
        <p14:creationId xmlns:p14="http://schemas.microsoft.com/office/powerpoint/2010/main" val="163940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4</a:t>
            </a:fld>
            <a:endParaRPr lang="en-US" dirty="0"/>
          </a:p>
        </p:txBody>
      </p:sp>
      <p:sp>
        <p:nvSpPr>
          <p:cNvPr id="3" name="Title 2"/>
          <p:cNvSpPr>
            <a:spLocks noGrp="1"/>
          </p:cNvSpPr>
          <p:nvPr>
            <p:ph type="title"/>
          </p:nvPr>
        </p:nvSpPr>
        <p:spPr/>
        <p:txBody>
          <a:bodyPr/>
          <a:lstStyle/>
          <a:p>
            <a:r>
              <a:rPr lang="en-US"/>
              <a:t>Today’s Moderator</a:t>
            </a:r>
            <a:endParaRPr lang="en-US" dirty="0"/>
          </a:p>
        </p:txBody>
      </p:sp>
      <p:pic>
        <p:nvPicPr>
          <p:cNvPr id="8" name="Picture Placeholder 7" title="Photo of Christina Eckenroth"/>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3333" b="13333"/>
          <a:stretch/>
        </p:blipFill>
        <p:spPr/>
      </p:pic>
      <p:sp>
        <p:nvSpPr>
          <p:cNvPr id="6" name="Content Placeholder 5"/>
          <p:cNvSpPr>
            <a:spLocks noGrp="1"/>
          </p:cNvSpPr>
          <p:nvPr>
            <p:ph idx="1"/>
          </p:nvPr>
        </p:nvSpPr>
        <p:spPr/>
        <p:txBody>
          <a:bodyPr/>
          <a:lstStyle/>
          <a:p>
            <a:r>
              <a:rPr lang="en-US" dirty="0"/>
              <a:t>Christina Eckenroth</a:t>
            </a:r>
          </a:p>
          <a:p>
            <a:pPr marL="0" lvl="1"/>
            <a:r>
              <a:rPr lang="en-US" dirty="0"/>
              <a:t>Workforce Analyst</a:t>
            </a:r>
          </a:p>
          <a:p>
            <a:pPr marL="0" lvl="2"/>
            <a:r>
              <a:rPr lang="en-US" dirty="0"/>
              <a:t>Office of Policy Development and Research</a:t>
            </a:r>
          </a:p>
        </p:txBody>
      </p:sp>
    </p:spTree>
    <p:extLst>
      <p:ext uri="{BB962C8B-B14F-4D97-AF65-F5344CB8AC3E}">
        <p14:creationId xmlns:p14="http://schemas.microsoft.com/office/powerpoint/2010/main" val="163528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40</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Credentials and Performance</a:t>
            </a:r>
          </a:p>
        </p:txBody>
      </p:sp>
      <p:sp>
        <p:nvSpPr>
          <p:cNvPr id="7" name="Text Placeholder 6"/>
          <p:cNvSpPr>
            <a:spLocks noGrp="1"/>
          </p:cNvSpPr>
          <p:nvPr>
            <p:ph type="body" sz="quarter" idx="14"/>
          </p:nvPr>
        </p:nvSpPr>
        <p:spPr>
          <a:xfrm>
            <a:off x="805866" y="983171"/>
            <a:ext cx="11080750" cy="1246495"/>
          </a:xfrm>
        </p:spPr>
        <p:txBody>
          <a:bodyPr/>
          <a:lstStyle/>
          <a:p>
            <a:r>
              <a:rPr lang="en-US" sz="2800" b="1" dirty="0"/>
              <a:t>Remember at the start of our webinar</a:t>
            </a:r>
          </a:p>
          <a:p>
            <a:r>
              <a:rPr lang="en-US" sz="2800" dirty="0"/>
              <a:t>WIOA defines “recognized postsecondary credential” as:</a:t>
            </a:r>
          </a:p>
        </p:txBody>
      </p:sp>
      <p:sp>
        <p:nvSpPr>
          <p:cNvPr id="6" name="Text Placeholder 5"/>
          <p:cNvSpPr>
            <a:spLocks noGrp="1"/>
          </p:cNvSpPr>
          <p:nvPr>
            <p:ph type="body" sz="quarter" idx="13"/>
          </p:nvPr>
        </p:nvSpPr>
        <p:spPr>
          <a:xfrm>
            <a:off x="805866" y="2380245"/>
            <a:ext cx="11080750" cy="1702657"/>
          </a:xfrm>
        </p:spPr>
        <p:txBody>
          <a:bodyPr/>
          <a:lstStyle/>
          <a:p>
            <a:r>
              <a:rPr lang="en-US" b="1" i="1" dirty="0">
                <a:latin typeface="+mn-lt"/>
              </a:rPr>
              <a:t>…a credential consisting of an industry-recognized certificate or certification, a certificate of completion of an apprenticeship, a license recognized by the State involved or Federal Government, or an associate or baccalaureate degree.</a:t>
            </a:r>
          </a:p>
        </p:txBody>
      </p:sp>
      <p:sp>
        <p:nvSpPr>
          <p:cNvPr id="2" name="Text Placeholder 1"/>
          <p:cNvSpPr>
            <a:spLocks noGrp="1"/>
          </p:cNvSpPr>
          <p:nvPr>
            <p:ph type="body" idx="1"/>
          </p:nvPr>
        </p:nvSpPr>
        <p:spPr>
          <a:xfrm>
            <a:off x="805866" y="4233481"/>
            <a:ext cx="8983593" cy="1919893"/>
          </a:xfrm>
        </p:spPr>
        <p:txBody>
          <a:bodyPr>
            <a:normAutofit/>
          </a:bodyPr>
          <a:lstStyle/>
          <a:p>
            <a:r>
              <a:rPr lang="en-US"/>
              <a:t>Recognized postsecondary credentials are awarded in recognition of an individual’s attainment of measurable technical or industry/occupational skills necessary to gain employment or advance within an industry/occupation </a:t>
            </a:r>
            <a:endParaRPr lang="en-US" dirty="0"/>
          </a:p>
        </p:txBody>
      </p:sp>
    </p:spTree>
    <p:extLst>
      <p:ext uri="{BB962C8B-B14F-4D97-AF65-F5344CB8AC3E}">
        <p14:creationId xmlns:p14="http://schemas.microsoft.com/office/powerpoint/2010/main" val="121239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41</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Credentials and Performance</a:t>
            </a:r>
          </a:p>
        </p:txBody>
      </p:sp>
      <p:sp>
        <p:nvSpPr>
          <p:cNvPr id="2" name="Text Placeholder 1"/>
          <p:cNvSpPr>
            <a:spLocks noGrp="1"/>
          </p:cNvSpPr>
          <p:nvPr>
            <p:ph type="body" idx="1"/>
          </p:nvPr>
        </p:nvSpPr>
        <p:spPr/>
        <p:txBody>
          <a:bodyPr/>
          <a:lstStyle/>
          <a:p>
            <a:r>
              <a:rPr lang="en-US" dirty="0"/>
              <a:t>For Grants Serving Youth: Recognized Secondary Credentials </a:t>
            </a:r>
          </a:p>
        </p:txBody>
      </p:sp>
      <p:sp>
        <p:nvSpPr>
          <p:cNvPr id="6" name="Content Placeholder 5"/>
          <p:cNvSpPr>
            <a:spLocks noGrp="1"/>
          </p:cNvSpPr>
          <p:nvPr>
            <p:ph sz="half" idx="2"/>
          </p:nvPr>
        </p:nvSpPr>
        <p:spPr>
          <a:xfrm>
            <a:off x="839788" y="1989878"/>
            <a:ext cx="5348741" cy="4199785"/>
          </a:xfrm>
        </p:spPr>
        <p:txBody>
          <a:bodyPr/>
          <a:lstStyle/>
          <a:p>
            <a:r>
              <a:rPr lang="en-US" dirty="0"/>
              <a:t>A secondary school diploma (or alternate diploma) (commonly referred to as high school diploma) </a:t>
            </a:r>
          </a:p>
          <a:p>
            <a:r>
              <a:rPr lang="en-US" dirty="0"/>
              <a:t>A secondary school equivalency certification signifies that a student has completed the requirements for a high school education</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5183188" y="2340254"/>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26" name="Picture 2" descr="Degree Scroll with Red Ribbon and Diploma Medal Isolated on White Background." title="decorativ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9857" y="2246341"/>
            <a:ext cx="4455531" cy="269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51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42</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Credentials and Performance</a:t>
            </a:r>
          </a:p>
        </p:txBody>
      </p:sp>
      <p:sp>
        <p:nvSpPr>
          <p:cNvPr id="2" name="Text Placeholder 1"/>
          <p:cNvSpPr>
            <a:spLocks noGrp="1"/>
          </p:cNvSpPr>
          <p:nvPr>
            <p:ph type="body" idx="1"/>
          </p:nvPr>
        </p:nvSpPr>
        <p:spPr/>
        <p:txBody>
          <a:bodyPr/>
          <a:lstStyle/>
          <a:p>
            <a:r>
              <a:rPr lang="en-US" dirty="0"/>
              <a:t>For Grants Serving Youth: Recognized Secondary Credentials</a:t>
            </a:r>
          </a:p>
        </p:txBody>
      </p:sp>
      <p:sp>
        <p:nvSpPr>
          <p:cNvPr id="6" name="Content Placeholder 5"/>
          <p:cNvSpPr>
            <a:spLocks noGrp="1"/>
          </p:cNvSpPr>
          <p:nvPr>
            <p:ph sz="half" idx="2"/>
          </p:nvPr>
        </p:nvSpPr>
        <p:spPr/>
        <p:txBody>
          <a:bodyPr/>
          <a:lstStyle/>
          <a:p>
            <a:r>
              <a:rPr lang="en-US" sz="2800" dirty="0"/>
              <a:t>Examples of secondary school diplomas, alternate diplomas, and recognized equivalents recognized by individual states include: </a:t>
            </a:r>
          </a:p>
          <a:p>
            <a:pPr lvl="1"/>
            <a:r>
              <a:rPr lang="en-US" sz="2400" dirty="0"/>
              <a:t>Obtaining certification of attaining passing scores on a State-recognized high school equivalency test</a:t>
            </a:r>
          </a:p>
          <a:p>
            <a:pPr lvl="1"/>
            <a:r>
              <a:rPr lang="en-US" sz="2400" dirty="0"/>
              <a:t>Earning a secondary school diploma or State-recognized equivalent through a credit bearing secondary education program sanctioned by State law, code, or regulation</a:t>
            </a:r>
          </a:p>
          <a:p>
            <a:pPr lvl="1"/>
            <a:r>
              <a:rPr lang="en-US" sz="2400" dirty="0"/>
              <a:t>Obtaining certification of passing a State-recognized competency-based assessment; and </a:t>
            </a:r>
          </a:p>
          <a:p>
            <a:pPr lvl="1"/>
            <a:r>
              <a:rPr lang="en-US" sz="2400" dirty="0"/>
              <a:t>Completion of a specified number of college credits</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8203974" y="2748468"/>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buNone/>
            </a:pPr>
            <a:endParaRPr lang="en-US" sz="1800" dirty="0"/>
          </a:p>
        </p:txBody>
      </p:sp>
    </p:spTree>
    <p:extLst>
      <p:ext uri="{BB962C8B-B14F-4D97-AF65-F5344CB8AC3E}">
        <p14:creationId xmlns:p14="http://schemas.microsoft.com/office/powerpoint/2010/main" val="3202785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43</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Credentials and Performance</a:t>
            </a:r>
          </a:p>
        </p:txBody>
      </p:sp>
      <p:sp>
        <p:nvSpPr>
          <p:cNvPr id="2" name="Text Placeholder 1"/>
          <p:cNvSpPr>
            <a:spLocks noGrp="1"/>
          </p:cNvSpPr>
          <p:nvPr>
            <p:ph type="body" idx="1"/>
          </p:nvPr>
        </p:nvSpPr>
        <p:spPr/>
        <p:txBody>
          <a:bodyPr>
            <a:normAutofit/>
          </a:bodyPr>
          <a:lstStyle/>
          <a:p>
            <a:r>
              <a:rPr lang="en-US" dirty="0"/>
              <a:t>What </a:t>
            </a:r>
            <a:r>
              <a:rPr lang="en-US" b="1" dirty="0"/>
              <a:t>Does Not </a:t>
            </a:r>
            <a:r>
              <a:rPr lang="en-US" dirty="0"/>
              <a:t>Count</a:t>
            </a:r>
            <a:r>
              <a:rPr lang="en-US" b="1" dirty="0"/>
              <a:t> </a:t>
            </a:r>
            <a:r>
              <a:rPr lang="en-US" dirty="0"/>
              <a:t>as a Credential for Performance Purposes?</a:t>
            </a:r>
          </a:p>
        </p:txBody>
      </p:sp>
      <p:sp>
        <p:nvSpPr>
          <p:cNvPr id="6" name="Content Placeholder 5"/>
          <p:cNvSpPr>
            <a:spLocks noGrp="1"/>
          </p:cNvSpPr>
          <p:nvPr>
            <p:ph sz="half" idx="2"/>
          </p:nvPr>
        </p:nvSpPr>
        <p:spPr>
          <a:xfrm>
            <a:off x="839788" y="1989879"/>
            <a:ext cx="10515600" cy="2033482"/>
          </a:xfrm>
        </p:spPr>
        <p:txBody>
          <a:bodyPr/>
          <a:lstStyle/>
          <a:p>
            <a:pPr>
              <a:spcBef>
                <a:spcPts val="0"/>
              </a:spcBef>
            </a:pPr>
            <a:r>
              <a:rPr lang="en-US" dirty="0"/>
              <a:t>Certificates awarded by Local Workforce Development Boards</a:t>
            </a:r>
          </a:p>
          <a:p>
            <a:r>
              <a:rPr lang="en-US" dirty="0"/>
              <a:t>Work readiness certificates related to general hygiene (handwashing), general safety, cardiopulmonary resuscitation (CPR), work readiness, and food-handling certificates even if such general skills certificates are broadly required to qualify for entry-level employment or advancement in employment.</a:t>
            </a:r>
          </a:p>
        </p:txBody>
      </p:sp>
      <p:sp>
        <p:nvSpPr>
          <p:cNvPr id="8" name="Rectangle 7"/>
          <p:cNvSpPr/>
          <p:nvPr/>
        </p:nvSpPr>
        <p:spPr>
          <a:xfrm>
            <a:off x="805866" y="4223663"/>
            <a:ext cx="10809668" cy="1828800"/>
          </a:xfrm>
          <a:prstGeom prst="rect">
            <a:avLst/>
          </a:prstGeom>
          <a:solidFill>
            <a:srgbClr val="F7F7BF"/>
          </a:solidFill>
          <a:ln>
            <a:solidFill>
              <a:schemeClr val="accent4"/>
            </a:solidFill>
          </a:ln>
          <a:effectLst>
            <a:outerShdw blurRad="50800" dist="38100" dir="2700000" algn="tl" rotWithShape="0">
              <a:prstClr val="black">
                <a:alpha val="40000"/>
              </a:prstClr>
            </a:outerShdw>
          </a:effectLst>
        </p:spPr>
        <p:txBody>
          <a:bodyPr wrap="square">
            <a:spAutoFit/>
          </a:bodyPr>
          <a:lstStyle/>
          <a:p>
            <a:pPr lvl="0" algn="ctr">
              <a:lnSpc>
                <a:spcPct val="95000"/>
              </a:lnSpc>
              <a:spcBef>
                <a:spcPts val="1800"/>
              </a:spcBef>
              <a:buClr>
                <a:srgbClr val="7A232F"/>
              </a:buClr>
            </a:pPr>
            <a:r>
              <a:rPr lang="en-US" sz="2400" b="1" dirty="0">
                <a:solidFill>
                  <a:srgbClr val="242021"/>
                </a:solidFill>
              </a:rPr>
              <a:t>Why Not? </a:t>
            </a:r>
          </a:p>
          <a:p>
            <a:pPr lvl="0" algn="ctr">
              <a:lnSpc>
                <a:spcPct val="95000"/>
              </a:lnSpc>
              <a:spcBef>
                <a:spcPts val="1800"/>
              </a:spcBef>
              <a:buClr>
                <a:srgbClr val="7A232F"/>
              </a:buClr>
            </a:pPr>
            <a:r>
              <a:rPr lang="en-US" sz="2400" dirty="0">
                <a:solidFill>
                  <a:srgbClr val="242021"/>
                </a:solidFill>
              </a:rPr>
              <a:t>While these can be useful in obtaining employment, neither type of certificate documents measurable technical or industry/occupational skills necessary to gain employment or advance within an occupation, nor are they recognized industry-wide</a:t>
            </a:r>
            <a:endParaRPr lang="en-US" sz="2800" dirty="0">
              <a:solidFill>
                <a:srgbClr val="242021"/>
              </a:solidFill>
            </a:endParaRPr>
          </a:p>
        </p:txBody>
      </p:sp>
    </p:spTree>
    <p:extLst>
      <p:ext uri="{BB962C8B-B14F-4D97-AF65-F5344CB8AC3E}">
        <p14:creationId xmlns:p14="http://schemas.microsoft.com/office/powerpoint/2010/main" val="387871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44</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Credentials and Performance</a:t>
            </a:r>
          </a:p>
        </p:txBody>
      </p:sp>
      <p:sp>
        <p:nvSpPr>
          <p:cNvPr id="2" name="Text Placeholder 1"/>
          <p:cNvSpPr>
            <a:spLocks noGrp="1"/>
          </p:cNvSpPr>
          <p:nvPr>
            <p:ph type="body" idx="1"/>
          </p:nvPr>
        </p:nvSpPr>
        <p:spPr/>
        <p:txBody>
          <a:bodyPr/>
          <a:lstStyle/>
          <a:p>
            <a:r>
              <a:rPr lang="en-US"/>
              <a:t>What Does Not Count?</a:t>
            </a:r>
            <a:endParaRPr lang="en-US" dirty="0"/>
          </a:p>
        </p:txBody>
      </p:sp>
      <p:sp>
        <p:nvSpPr>
          <p:cNvPr id="6" name="Content Placeholder 5"/>
          <p:cNvSpPr>
            <a:spLocks noGrp="1"/>
          </p:cNvSpPr>
          <p:nvPr>
            <p:ph sz="half" idx="2"/>
          </p:nvPr>
        </p:nvSpPr>
        <p:spPr/>
        <p:txBody>
          <a:bodyPr/>
          <a:lstStyle/>
          <a:p>
            <a:pPr>
              <a:spcBef>
                <a:spcPts val="0"/>
              </a:spcBef>
            </a:pPr>
            <a:r>
              <a:rPr lang="en-US" dirty="0"/>
              <a:t>Certificates for discrete skills such as general hygiene (handwashing), general safety, cardiopulmonary resuscitation (CPR), work readiness, and food-handling certificates have value.</a:t>
            </a:r>
          </a:p>
          <a:p>
            <a:pPr marL="0" indent="0">
              <a:spcBef>
                <a:spcPts val="0"/>
              </a:spcBef>
              <a:buNone/>
            </a:pPr>
            <a:endParaRPr lang="en-US" dirty="0"/>
          </a:p>
          <a:p>
            <a:pPr>
              <a:spcBef>
                <a:spcPts val="0"/>
              </a:spcBef>
            </a:pPr>
            <a:r>
              <a:rPr lang="en-US" dirty="0"/>
              <a:t>Typically these certificates may be offered as a grant funded service depending on the needs of the grant and the participant’s needs.</a:t>
            </a:r>
          </a:p>
          <a:p>
            <a:pPr marL="0" indent="0">
              <a:spcBef>
                <a:spcPts val="0"/>
              </a:spcBef>
              <a:buNone/>
            </a:pPr>
            <a:r>
              <a:rPr lang="en-US" dirty="0"/>
              <a:t> </a:t>
            </a:r>
          </a:p>
          <a:p>
            <a:pPr>
              <a:spcBef>
                <a:spcPts val="0"/>
              </a:spcBef>
            </a:pPr>
            <a:r>
              <a:rPr lang="en-US" dirty="0"/>
              <a:t>However, they are typically </a:t>
            </a:r>
            <a:r>
              <a:rPr lang="en-US" b="1" dirty="0"/>
              <a:t>not eligible </a:t>
            </a:r>
            <a:r>
              <a:rPr lang="en-US" dirty="0"/>
              <a:t>to be counted towards the credential attainment indicator since they do not prepare individuals with the competencies required to perform a specific occupation.</a:t>
            </a:r>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5509759" y="3124026"/>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2000" dirty="0"/>
          </a:p>
        </p:txBody>
      </p:sp>
    </p:spTree>
    <p:extLst>
      <p:ext uri="{BB962C8B-B14F-4D97-AF65-F5344CB8AC3E}">
        <p14:creationId xmlns:p14="http://schemas.microsoft.com/office/powerpoint/2010/main" val="3729060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45</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br>
              <a:rPr lang="en-US" b="0" dirty="0"/>
            </a:br>
            <a:r>
              <a:rPr lang="en-US" sz="3600" dirty="0"/>
              <a:t>Credential Attainment Resources</a:t>
            </a:r>
            <a:br>
              <a:rPr lang="en-US" sz="3600" dirty="0"/>
            </a:br>
            <a:endParaRPr lang="en-US" sz="3600" dirty="0"/>
          </a:p>
        </p:txBody>
      </p:sp>
      <p:sp>
        <p:nvSpPr>
          <p:cNvPr id="5" name="Content Placeholder 5">
            <a:extLst>
              <a:ext uri="{FF2B5EF4-FFF2-40B4-BE49-F238E27FC236}">
                <a16:creationId xmlns:a16="http://schemas.microsoft.com/office/drawing/2014/main" id="{F5B89379-CC2D-4E48-8ADF-B69AB282013D}"/>
              </a:ext>
            </a:extLst>
          </p:cNvPr>
          <p:cNvSpPr txBox="1">
            <a:spLocks/>
          </p:cNvSpPr>
          <p:nvPr/>
        </p:nvSpPr>
        <p:spPr>
          <a:xfrm>
            <a:off x="839788" y="1017640"/>
            <a:ext cx="10515600" cy="5172024"/>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2000" dirty="0"/>
          </a:p>
          <a:p>
            <a:pPr>
              <a:spcBef>
                <a:spcPts val="0"/>
              </a:spcBef>
            </a:pPr>
            <a:endParaRPr lang="en-US" sz="2000" dirty="0"/>
          </a:p>
        </p:txBody>
      </p:sp>
      <p:pic>
        <p:nvPicPr>
          <p:cNvPr id="7" name="Content Placeholder 5" descr="Screenshot of Credential Attainment Resource Page on WorkforceGPS" title="decorative"/>
          <p:cNvPicPr>
            <a:picLocks noGrp="1"/>
          </p:cNvPicPr>
          <p:nvPr>
            <p:ph idx="1"/>
          </p:nvPr>
        </p:nvPicPr>
        <p:blipFill rotWithShape="1">
          <a:blip r:embed="rId3"/>
          <a:srcRect l="15920" t="12345" r="18055" b="13770"/>
          <a:stretch/>
        </p:blipFill>
        <p:spPr bwMode="auto">
          <a:xfrm>
            <a:off x="839788" y="3452594"/>
            <a:ext cx="4630810" cy="2956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4157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46</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normAutofit/>
          </a:bodyPr>
          <a:lstStyle/>
          <a:p>
            <a:r>
              <a:rPr lang="en-US" sz="3600" dirty="0"/>
              <a:t>Credential Attainment Resources</a:t>
            </a:r>
          </a:p>
        </p:txBody>
      </p:sp>
      <p:sp>
        <p:nvSpPr>
          <p:cNvPr id="2" name="Text Placeholder 1"/>
          <p:cNvSpPr>
            <a:spLocks noGrp="1"/>
          </p:cNvSpPr>
          <p:nvPr>
            <p:ph type="body" idx="1"/>
          </p:nvPr>
        </p:nvSpPr>
        <p:spPr/>
        <p:txBody>
          <a:bodyPr/>
          <a:lstStyle/>
          <a:p>
            <a:r>
              <a:rPr lang="en-US"/>
              <a:t>Important Note</a:t>
            </a:r>
            <a:endParaRPr lang="en-US" dirty="0"/>
          </a:p>
        </p:txBody>
      </p:sp>
      <p:sp>
        <p:nvSpPr>
          <p:cNvPr id="6" name="Content Placeholder 5"/>
          <p:cNvSpPr>
            <a:spLocks noGrp="1"/>
          </p:cNvSpPr>
          <p:nvPr>
            <p:ph sz="half" idx="2"/>
          </p:nvPr>
        </p:nvSpPr>
        <p:spPr>
          <a:xfrm>
            <a:off x="839788" y="1989879"/>
            <a:ext cx="10515600" cy="661882"/>
          </a:xfrm>
        </p:spPr>
        <p:txBody>
          <a:bodyPr/>
          <a:lstStyle/>
          <a:p>
            <a:r>
              <a:rPr lang="en-US" sz="2800" b="1"/>
              <a:t>There is no comprehensive national list of approved credentials. </a:t>
            </a:r>
            <a:endParaRPr lang="en-US" sz="2800" b="1" dirty="0"/>
          </a:p>
        </p:txBody>
      </p:sp>
      <p:pic>
        <p:nvPicPr>
          <p:cNvPr id="3074" name="Picture 2" descr="Vector sign of No Entry in basic colors" title="decorative"/>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4209027" y="2714713"/>
            <a:ext cx="3777121" cy="37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54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47</a:t>
            </a:fld>
            <a:endParaRPr lang="en-US"/>
          </a:p>
        </p:txBody>
      </p:sp>
      <p:sp>
        <p:nvSpPr>
          <p:cNvPr id="5" name="Title 4"/>
          <p:cNvSpPr>
            <a:spLocks noGrp="1"/>
          </p:cNvSpPr>
          <p:nvPr>
            <p:ph type="title"/>
          </p:nvPr>
        </p:nvSpPr>
        <p:spPr/>
        <p:txBody>
          <a:bodyPr/>
          <a:lstStyle/>
          <a:p>
            <a:r>
              <a:rPr lang="en-US" dirty="0"/>
              <a:t>Linked Resources on WorkforceGPS</a:t>
            </a:r>
          </a:p>
        </p:txBody>
      </p:sp>
      <p:sp>
        <p:nvSpPr>
          <p:cNvPr id="3" name="Content Placeholder 2"/>
          <p:cNvSpPr>
            <a:spLocks noGrp="1"/>
          </p:cNvSpPr>
          <p:nvPr>
            <p:ph sz="half" idx="1"/>
          </p:nvPr>
        </p:nvSpPr>
        <p:spPr/>
        <p:txBody>
          <a:bodyPr/>
          <a:lstStyle/>
          <a:p>
            <a:pPr lvl="0"/>
            <a:r>
              <a:rPr lang="en-US" sz="2400" b="1" dirty="0">
                <a:hlinkClick r:id="rId3"/>
              </a:rPr>
              <a:t>Credential Attainment Decision Tree</a:t>
            </a:r>
            <a:br>
              <a:rPr lang="en-US" sz="2400" dirty="0"/>
            </a:br>
            <a:r>
              <a:rPr lang="en-US" sz="2400" dirty="0"/>
              <a:t>Interactive tool and accompanying guide</a:t>
            </a:r>
          </a:p>
          <a:p>
            <a:pPr lvl="0"/>
            <a:r>
              <a:rPr lang="en-US" sz="2400" b="1" dirty="0">
                <a:hlinkClick r:id="rId4"/>
              </a:rPr>
              <a:t>Credential Attainment e-Learning Module</a:t>
            </a:r>
            <a:br>
              <a:rPr lang="en-US" sz="2400" dirty="0"/>
            </a:br>
            <a:r>
              <a:rPr lang="en-US" sz="2400" dirty="0"/>
              <a:t>Explains Credentials and recognized equivalents</a:t>
            </a:r>
          </a:p>
          <a:p>
            <a:pPr lvl="0"/>
            <a:r>
              <a:rPr lang="en-US" sz="2400" b="1" dirty="0">
                <a:hlinkClick r:id="rId5"/>
              </a:rPr>
              <a:t>Credential Attainment Decision Pathway</a:t>
            </a:r>
            <a:br>
              <a:rPr lang="en-US" sz="2400" dirty="0"/>
            </a:br>
            <a:r>
              <a:rPr lang="en-US" sz="2400" dirty="0"/>
              <a:t>Based on how an individual is coded in the PIRL, determine whether they are included in the Credential Attainment Denominator</a:t>
            </a:r>
          </a:p>
        </p:txBody>
      </p:sp>
      <p:sp>
        <p:nvSpPr>
          <p:cNvPr id="4" name="Content Placeholder 3"/>
          <p:cNvSpPr>
            <a:spLocks noGrp="1"/>
          </p:cNvSpPr>
          <p:nvPr>
            <p:ph sz="half" idx="2"/>
          </p:nvPr>
        </p:nvSpPr>
        <p:spPr/>
        <p:txBody>
          <a:bodyPr/>
          <a:lstStyle/>
          <a:p>
            <a:pPr lvl="0"/>
            <a:endParaRPr lang="en-US" sz="2400" dirty="0">
              <a:hlinkClick r:id="rId6" tooltip="link"/>
            </a:endParaRPr>
          </a:p>
          <a:p>
            <a:pPr lvl="0"/>
            <a:r>
              <a:rPr lang="en-US" sz="2400" b="1" dirty="0">
                <a:hlinkClick r:id="rId6" tooltip="link"/>
              </a:rPr>
              <a:t>WIOA Performance FAQs</a:t>
            </a:r>
            <a:br>
              <a:rPr lang="en-US" sz="2400" dirty="0"/>
            </a:br>
            <a:endParaRPr lang="en-US" sz="2400" dirty="0"/>
          </a:p>
          <a:p>
            <a:pPr lvl="0"/>
            <a:r>
              <a:rPr lang="en-US" sz="2400" b="1" dirty="0">
                <a:hlinkClick r:id="rId7" tooltip="link"/>
              </a:rPr>
              <a:t>WIOA Quarterly Performance Report ETA-9173</a:t>
            </a:r>
            <a:br>
              <a:rPr lang="en-US" sz="2400" dirty="0"/>
            </a:br>
            <a:r>
              <a:rPr lang="en-US" sz="2400" dirty="0"/>
              <a:t> </a:t>
            </a:r>
          </a:p>
          <a:p>
            <a:pPr lvl="0"/>
            <a:r>
              <a:rPr lang="en-US" sz="2400" b="1" dirty="0">
                <a:hlinkClick r:id="rId8" tooltip="link"/>
              </a:rPr>
              <a:t>WIOA Annual Performance Report ETA-9169</a:t>
            </a:r>
            <a:br>
              <a:rPr lang="en-US" sz="2400" dirty="0"/>
            </a:br>
            <a:endParaRPr lang="en-US" sz="2400" dirty="0"/>
          </a:p>
          <a:p>
            <a:pPr lvl="0"/>
            <a:r>
              <a:rPr lang="en-US" sz="2400" b="1" dirty="0"/>
              <a:t>Related Webinars</a:t>
            </a:r>
          </a:p>
        </p:txBody>
      </p:sp>
    </p:spTree>
    <p:extLst>
      <p:ext uri="{BB962C8B-B14F-4D97-AF65-F5344CB8AC3E}">
        <p14:creationId xmlns:p14="http://schemas.microsoft.com/office/powerpoint/2010/main" val="3742411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WINTAC Credential Checklist</a:t>
            </a:r>
          </a:p>
        </p:txBody>
      </p:sp>
      <p:pic>
        <p:nvPicPr>
          <p:cNvPr id="5" name="Content Placeholder 4" descr="Image of WINTAC Credential Checklist" title="decorative"/>
          <p:cNvPicPr>
            <a:picLocks noGrp="1" noChangeAspect="1"/>
          </p:cNvPicPr>
          <p:nvPr>
            <p:ph sz="half" idx="1"/>
          </p:nvPr>
        </p:nvPicPr>
        <p:blipFill>
          <a:blip r:embed="rId3"/>
          <a:stretch>
            <a:fillRect/>
          </a:stretch>
        </p:blipFill>
        <p:spPr>
          <a:xfrm>
            <a:off x="975122" y="1160463"/>
            <a:ext cx="6770384" cy="5016500"/>
          </a:xfrm>
          <a:prstGeom prst="rect">
            <a:avLst/>
          </a:prstGeom>
        </p:spPr>
      </p:pic>
      <p:sp>
        <p:nvSpPr>
          <p:cNvPr id="3" name="Content Placeholder 2"/>
          <p:cNvSpPr>
            <a:spLocks noGrp="1"/>
          </p:cNvSpPr>
          <p:nvPr>
            <p:ph sz="half" idx="2"/>
          </p:nvPr>
        </p:nvSpPr>
        <p:spPr>
          <a:xfrm>
            <a:off x="7745506" y="2079812"/>
            <a:ext cx="3608294" cy="4097152"/>
          </a:xfrm>
        </p:spPr>
        <p:txBody>
          <a:bodyPr>
            <a:normAutofit fontScale="85000" lnSpcReduction="20000"/>
          </a:bodyPr>
          <a:lstStyle/>
          <a:p>
            <a:pPr marL="171450" indent="-171450">
              <a:buFont typeface="Arial" panose="020B0604020202020204" pitchFamily="34" charset="0"/>
              <a:buChar char="•"/>
            </a:pPr>
            <a:r>
              <a:rPr lang="en-US" dirty="0"/>
              <a:t>Is the training program offered by one of these types of organizations and institutions that award postsecondary credentials?</a:t>
            </a:r>
          </a:p>
          <a:p>
            <a:pPr marL="171450" indent="-171450">
              <a:buFont typeface="Arial" panose="020B0604020202020204" pitchFamily="34" charset="0"/>
              <a:buChar char="•"/>
            </a:pPr>
            <a:r>
              <a:rPr lang="en-US" dirty="0"/>
              <a:t>Is the credential one of the WIOA types of acceptable credentials?</a:t>
            </a:r>
          </a:p>
          <a:p>
            <a:pPr marL="171450" indent="-171450">
              <a:buFont typeface="Arial" panose="020B0604020202020204" pitchFamily="34" charset="0"/>
              <a:buChar char="•"/>
            </a:pPr>
            <a:r>
              <a:rPr lang="en-US" dirty="0"/>
              <a:t>Have you verified that the credential results in industry-wide, measurable technical or industry/occupation skills?</a:t>
            </a:r>
          </a:p>
          <a:p>
            <a:pPr marL="171450" indent="-171450">
              <a:buFont typeface="Arial" panose="020B0604020202020204" pitchFamily="34" charset="0"/>
              <a:buChar char="•"/>
            </a:pPr>
            <a:r>
              <a:rPr lang="en-US" dirty="0"/>
              <a:t>Are you confident that the training is not excluded from the indicator?</a:t>
            </a:r>
          </a:p>
        </p:txBody>
      </p:sp>
    </p:spTree>
    <p:extLst>
      <p:ext uri="{BB962C8B-B14F-4D97-AF65-F5344CB8AC3E}">
        <p14:creationId xmlns:p14="http://schemas.microsoft.com/office/powerpoint/2010/main" val="1103342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49</a:t>
            </a:fld>
            <a:endParaRPr lang="en-US"/>
          </a:p>
        </p:txBody>
      </p:sp>
      <p:sp>
        <p:nvSpPr>
          <p:cNvPr id="6" name="Title 5"/>
          <p:cNvSpPr>
            <a:spLocks noGrp="1"/>
          </p:cNvSpPr>
          <p:nvPr>
            <p:ph type="title"/>
          </p:nvPr>
        </p:nvSpPr>
        <p:spPr/>
        <p:txBody>
          <a:bodyPr>
            <a:normAutofit/>
          </a:bodyPr>
          <a:lstStyle/>
          <a:p>
            <a:r>
              <a:rPr lang="en-US" sz="3600" dirty="0">
                <a:hlinkClick r:id="rId3"/>
              </a:rPr>
              <a:t>Credential Decision Tree Tool</a:t>
            </a:r>
            <a:endParaRPr lang="en-US" sz="3600" dirty="0"/>
          </a:p>
        </p:txBody>
      </p:sp>
      <p:pic>
        <p:nvPicPr>
          <p:cNvPr id="9" name="Content Placeholder 7" descr="Screenshot of Postsecondary Credential Attainment Decision Tree webpage" title="decorative"/>
          <p:cNvPicPr>
            <a:picLocks noGrp="1"/>
          </p:cNvPicPr>
          <p:nvPr>
            <p:ph idx="1"/>
          </p:nvPr>
        </p:nvPicPr>
        <p:blipFill rotWithShape="1">
          <a:blip r:embed="rId4"/>
          <a:srcRect l="1923" t="14055" r="4061" b="6552"/>
          <a:stretch/>
        </p:blipFill>
        <p:spPr bwMode="auto">
          <a:xfrm>
            <a:off x="1043019" y="1138239"/>
            <a:ext cx="10341660" cy="4879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261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pic>
        <p:nvPicPr>
          <p:cNvPr id="11" name="Picture Placeholder 10" title="Photo of Pam Frugoli"/>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t="12445" b="12445"/>
          <a:stretch>
            <a:fillRect/>
          </a:stretch>
        </p:blipFill>
        <p:spPr/>
      </p:pic>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p:txBody>
          <a:bodyPr anchor="t"/>
          <a:lstStyle/>
          <a:p>
            <a:pPr algn="ctr"/>
            <a:r>
              <a:rPr lang="en-US" dirty="0"/>
              <a:t>Pam Frugoli</a:t>
            </a:r>
          </a:p>
          <a:p>
            <a:pPr marL="0" lvl="1" algn="ctr"/>
            <a:r>
              <a:rPr lang="en-US" dirty="0"/>
              <a:t>Workforce Analyst </a:t>
            </a:r>
          </a:p>
          <a:p>
            <a:pPr marL="0" lvl="2" algn="ctr"/>
            <a:r>
              <a:rPr lang="en-US" dirty="0"/>
              <a:t>Office of Workforce Investment</a:t>
            </a:r>
          </a:p>
        </p:txBody>
      </p:sp>
      <p:pic>
        <p:nvPicPr>
          <p:cNvPr id="6" name="Picture Placeholder 5" title="Photo of Kellen Grode"/>
          <p:cNvPicPr>
            <a:picLocks noGrp="1" noChangeAspect="1"/>
          </p:cNvPicPr>
          <p:nvPr>
            <p:ph type="pic" sz="quarter" idx="14"/>
          </p:nvPr>
        </p:nvPicPr>
        <p:blipFill>
          <a:blip r:embed="rId5" cstate="hqprint">
            <a:extLst>
              <a:ext uri="{28A0092B-C50C-407E-A947-70E740481C1C}">
                <a14:useLocalDpi xmlns:a14="http://schemas.microsoft.com/office/drawing/2010/main" val="0"/>
              </a:ext>
            </a:extLst>
          </a:blip>
          <a:srcRect/>
          <a:stretch>
            <a:fillRect/>
          </a:stretch>
        </p:blipFill>
        <p:spPr/>
      </p:pic>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p:txBody>
          <a:bodyPr anchor="t"/>
          <a:lstStyle/>
          <a:p>
            <a:pPr algn="ctr"/>
            <a:r>
              <a:rPr lang="en-US" dirty="0"/>
              <a:t>Kellen Grode </a:t>
            </a:r>
          </a:p>
          <a:p>
            <a:pPr marL="0" lvl="1" algn="ctr"/>
            <a:r>
              <a:rPr lang="en-US" dirty="0"/>
              <a:t>Economist</a:t>
            </a:r>
          </a:p>
          <a:p>
            <a:pPr marL="0" lvl="2" algn="ctr"/>
            <a:r>
              <a:rPr lang="en-US" dirty="0"/>
              <a:t>Office of Policy Development and Research</a:t>
            </a:r>
          </a:p>
        </p:txBody>
      </p:sp>
      <p:pic>
        <p:nvPicPr>
          <p:cNvPr id="5" name="Picture Placeholder 4" title="Photo of Gregory Scheib"/>
          <p:cNvPicPr>
            <a:picLocks noGrp="1" noChangeAspect="1"/>
          </p:cNvPicPr>
          <p:nvPr>
            <p:ph type="pic" sz="quarter" idx="16"/>
          </p:nvPr>
        </p:nvPicPr>
        <p:blipFill>
          <a:blip r:embed="rId6" cstate="hqprint">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p:txBody>
          <a:bodyPr anchor="t"/>
          <a:lstStyle/>
          <a:p>
            <a:pPr algn="ctr"/>
            <a:r>
              <a:rPr lang="en-US" dirty="0"/>
              <a:t>Gregory Scheib</a:t>
            </a:r>
          </a:p>
          <a:p>
            <a:pPr marL="0" lvl="1" algn="ctr"/>
            <a:r>
              <a:rPr lang="en-US" dirty="0"/>
              <a:t>Workforce Analyst </a:t>
            </a:r>
          </a:p>
          <a:p>
            <a:pPr marL="0" lvl="2" algn="ctr"/>
            <a:r>
              <a:rPr lang="en-US" dirty="0"/>
              <a:t>Office of Workforce Investment</a:t>
            </a:r>
          </a:p>
        </p:txBody>
      </p:sp>
    </p:spTree>
    <p:custDataLst>
      <p:tags r:id="rId1"/>
    </p:custDataLst>
    <p:extLst>
      <p:ext uri="{BB962C8B-B14F-4D97-AF65-F5344CB8AC3E}">
        <p14:creationId xmlns:p14="http://schemas.microsoft.com/office/powerpoint/2010/main" val="1124463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50</a:t>
            </a:fld>
            <a:endParaRPr lang="en-US"/>
          </a:p>
        </p:txBody>
      </p:sp>
      <p:sp>
        <p:nvSpPr>
          <p:cNvPr id="3" name="Title 2"/>
          <p:cNvSpPr>
            <a:spLocks noGrp="1"/>
          </p:cNvSpPr>
          <p:nvPr>
            <p:ph type="title"/>
          </p:nvPr>
        </p:nvSpPr>
        <p:spPr/>
        <p:txBody>
          <a:bodyPr/>
          <a:lstStyle/>
          <a:p>
            <a:pPr algn="ctr"/>
            <a:r>
              <a:rPr lang="en-US" dirty="0">
                <a:hlinkClick r:id="rId3"/>
              </a:rPr>
              <a:t>Credential Attainment Decision Path</a:t>
            </a:r>
            <a:endParaRPr lang="en-US" b="0" dirty="0"/>
          </a:p>
        </p:txBody>
      </p:sp>
      <p:sp>
        <p:nvSpPr>
          <p:cNvPr id="4" name="Text Placeholder 3"/>
          <p:cNvSpPr>
            <a:spLocks noGrp="1"/>
          </p:cNvSpPr>
          <p:nvPr>
            <p:ph type="body" sz="half" idx="2"/>
          </p:nvPr>
        </p:nvSpPr>
        <p:spPr/>
        <p:txBody>
          <a:bodyPr/>
          <a:lstStyle/>
          <a:p>
            <a:r>
              <a:rPr lang="en-US" sz="2400" dirty="0"/>
              <a:t>How is this measure calculated? </a:t>
            </a:r>
          </a:p>
          <a:p>
            <a:r>
              <a:rPr lang="en-US" sz="2400" b="1" dirty="0"/>
              <a:t>There's a tool for that!</a:t>
            </a:r>
          </a:p>
        </p:txBody>
      </p:sp>
      <p:grpSp>
        <p:nvGrpSpPr>
          <p:cNvPr id="17" name="Group 16" descr="Image of Credential Attainment Decision Path tool" title="decorative"/>
          <p:cNvGrpSpPr/>
          <p:nvPr/>
        </p:nvGrpSpPr>
        <p:grpSpPr>
          <a:xfrm>
            <a:off x="5357367" y="758808"/>
            <a:ext cx="5216235" cy="5314609"/>
            <a:chOff x="5778046" y="979715"/>
            <a:chExt cx="4454525" cy="5410199"/>
          </a:xfrm>
        </p:grpSpPr>
        <p:pic>
          <p:nvPicPr>
            <p:cNvPr id="18" name="Picture 17"/>
            <p:cNvPicPr/>
            <p:nvPr/>
          </p:nvPicPr>
          <p:blipFill rotWithShape="1">
            <a:blip r:embed="rId4"/>
            <a:srcRect l="41132" t="23931" r="19231" b="35233"/>
            <a:stretch/>
          </p:blipFill>
          <p:spPr bwMode="auto">
            <a:xfrm>
              <a:off x="5778046" y="979715"/>
              <a:ext cx="4454525" cy="2620282"/>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5"/>
            <a:srcRect l="41453" t="46725" r="18910" b="16962"/>
            <a:stretch/>
          </p:blipFill>
          <p:spPr bwMode="auto">
            <a:xfrm>
              <a:off x="5832467" y="3570520"/>
              <a:ext cx="4334788" cy="2819394"/>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0960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51</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Enter your questions into the chat</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normAutofit/>
          </a:bodyPr>
          <a:lstStyle/>
          <a:p>
            <a:r>
              <a:rPr lang="en-US" dirty="0"/>
              <a:t>Please send any questions to </a:t>
            </a:r>
            <a:r>
              <a:rPr lang="en-US" dirty="0">
                <a:hlinkClick r:id="rId4"/>
              </a:rPr>
              <a:t>ETAPerforms@dol.gov</a:t>
            </a:r>
            <a:endParaRPr lang="en-US" dirty="0"/>
          </a:p>
          <a:p>
            <a:endParaRPr lang="en-US" dirty="0"/>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5"/>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a:p>
        </p:txBody>
      </p:sp>
      <p:sp>
        <p:nvSpPr>
          <p:cNvPr id="3" name="Title 2"/>
          <p:cNvSpPr>
            <a:spLocks noGrp="1"/>
          </p:cNvSpPr>
          <p:nvPr>
            <p:ph type="title"/>
          </p:nvPr>
        </p:nvSpPr>
        <p:spPr>
          <a:xfrm>
            <a:off x="805866" y="0"/>
            <a:ext cx="11081334" cy="786384"/>
          </a:xfrm>
        </p:spPr>
        <p:txBody>
          <a:bodyPr>
            <a:normAutofit/>
          </a:bodyPr>
          <a:lstStyle/>
          <a:p>
            <a:r>
              <a:rPr lang="en-US" sz="3600" dirty="0"/>
              <a:t>Framing the Conversation on Credentials</a:t>
            </a:r>
          </a:p>
        </p:txBody>
      </p:sp>
      <p:sp>
        <p:nvSpPr>
          <p:cNvPr id="4" name="Content Placeholder 3"/>
          <p:cNvSpPr>
            <a:spLocks noGrp="1"/>
          </p:cNvSpPr>
          <p:nvPr>
            <p:ph type="body" idx="1"/>
          </p:nvPr>
        </p:nvSpPr>
        <p:spPr>
          <a:xfrm>
            <a:off x="805866" y="999279"/>
            <a:ext cx="5212080" cy="990598"/>
          </a:xfrm>
          <a:ln>
            <a:solidFill>
              <a:srgbClr val="C8C8C6"/>
            </a:solidFill>
          </a:ln>
        </p:spPr>
        <p:txBody>
          <a:bodyPr>
            <a:normAutofit/>
          </a:bodyPr>
          <a:lstStyle/>
          <a:p>
            <a:r>
              <a:rPr lang="en-US"/>
              <a:t>What are Credentials?</a:t>
            </a:r>
            <a:endParaRPr lang="en-US" dirty="0"/>
          </a:p>
        </p:txBody>
      </p:sp>
      <p:sp>
        <p:nvSpPr>
          <p:cNvPr id="5" name="Content Placeholder 4"/>
          <p:cNvSpPr>
            <a:spLocks noGrp="1"/>
          </p:cNvSpPr>
          <p:nvPr>
            <p:ph sz="half" idx="2"/>
          </p:nvPr>
        </p:nvSpPr>
        <p:spPr>
          <a:xfrm>
            <a:off x="805866" y="2156564"/>
            <a:ext cx="5212080" cy="3998546"/>
          </a:xfrm>
          <a:solidFill>
            <a:srgbClr val="DDEAEF"/>
          </a:solidFill>
          <a:ln>
            <a:solidFill>
              <a:srgbClr val="C8C8C6"/>
            </a:solidFill>
          </a:ln>
        </p:spPr>
        <p:txBody>
          <a:bodyPr>
            <a:normAutofit/>
          </a:bodyPr>
          <a:lstStyle/>
          <a:p>
            <a:r>
              <a:rPr lang="en-US" dirty="0"/>
              <a:t>The universe of credentials is vast and stretches beyond those credentials that are recognized under the Workforce Innovation and Opportunity Act (WIOA).</a:t>
            </a:r>
          </a:p>
          <a:p>
            <a:r>
              <a:rPr lang="en-US" dirty="0"/>
              <a:t>Credentials that do not fall under the WIOA criteria for performance may often be valuable and can often result from allowable services under ETA workforce programs. </a:t>
            </a:r>
          </a:p>
        </p:txBody>
      </p:sp>
      <p:sp>
        <p:nvSpPr>
          <p:cNvPr id="6" name="Text Placeholder 5"/>
          <p:cNvSpPr>
            <a:spLocks noGrp="1"/>
          </p:cNvSpPr>
          <p:nvPr>
            <p:ph type="body" sz="quarter" idx="3"/>
          </p:nvPr>
        </p:nvSpPr>
        <p:spPr>
          <a:xfrm>
            <a:off x="6172200" y="999278"/>
            <a:ext cx="5212080" cy="990599"/>
          </a:xfrm>
        </p:spPr>
        <p:txBody>
          <a:bodyPr>
            <a:normAutofit/>
          </a:bodyPr>
          <a:lstStyle/>
          <a:p>
            <a:r>
              <a:rPr lang="en-US"/>
              <a:t>What Credentials Count in ETA Program Performance Indicators?</a:t>
            </a:r>
            <a:endParaRPr lang="en-US" dirty="0"/>
          </a:p>
        </p:txBody>
      </p:sp>
      <p:sp>
        <p:nvSpPr>
          <p:cNvPr id="7" name="Content Placeholder 6"/>
          <p:cNvSpPr>
            <a:spLocks noGrp="1"/>
          </p:cNvSpPr>
          <p:nvPr>
            <p:ph sz="quarter" idx="4"/>
          </p:nvPr>
        </p:nvSpPr>
        <p:spPr>
          <a:xfrm>
            <a:off x="6172200" y="2156563"/>
            <a:ext cx="5212080" cy="3998547"/>
          </a:xfrm>
          <a:solidFill>
            <a:srgbClr val="DDEAEF"/>
          </a:solidFill>
          <a:ln>
            <a:solidFill>
              <a:srgbClr val="C8C8C6"/>
            </a:solidFill>
          </a:ln>
        </p:spPr>
        <p:txBody>
          <a:bodyPr/>
          <a:lstStyle/>
          <a:p>
            <a:r>
              <a:rPr lang="en-US"/>
              <a:t>Not all credentials and certificates count for performance purposes</a:t>
            </a:r>
          </a:p>
          <a:p>
            <a:r>
              <a:rPr lang="en-US"/>
              <a:t> Those that count are based on WIOA statutory definitions and requirements. </a:t>
            </a:r>
            <a:endParaRPr lang="en-US" dirty="0"/>
          </a:p>
        </p:txBody>
      </p:sp>
    </p:spTree>
    <p:extLst>
      <p:ext uri="{BB962C8B-B14F-4D97-AF65-F5344CB8AC3E}">
        <p14:creationId xmlns:p14="http://schemas.microsoft.com/office/powerpoint/2010/main" val="80428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Guidance on Credentials</a:t>
            </a:r>
          </a:p>
        </p:txBody>
      </p:sp>
    </p:spTree>
    <p:extLst>
      <p:ext uri="{BB962C8B-B14F-4D97-AF65-F5344CB8AC3E}">
        <p14:creationId xmlns:p14="http://schemas.microsoft.com/office/powerpoint/2010/main" val="31589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p:cNvSpPr>
            <a:spLocks noGrp="1"/>
          </p:cNvSpPr>
          <p:nvPr>
            <p:ph type="title"/>
          </p:nvPr>
        </p:nvSpPr>
        <p:spPr/>
        <p:txBody>
          <a:bodyPr>
            <a:normAutofit/>
          </a:bodyPr>
          <a:lstStyle/>
          <a:p>
            <a:r>
              <a:rPr lang="en-US" sz="3600" dirty="0"/>
              <a:t>Overview of Guidance on Credentials</a:t>
            </a:r>
          </a:p>
        </p:txBody>
      </p:sp>
      <p:sp>
        <p:nvSpPr>
          <p:cNvPr id="4" name="Text Placeholder 3"/>
          <p:cNvSpPr>
            <a:spLocks noGrp="1"/>
          </p:cNvSpPr>
          <p:nvPr>
            <p:ph type="body" idx="1"/>
          </p:nvPr>
        </p:nvSpPr>
        <p:spPr>
          <a:xfrm>
            <a:off x="805866" y="999279"/>
            <a:ext cx="3566160" cy="823912"/>
          </a:xfrm>
        </p:spPr>
        <p:txBody>
          <a:bodyPr/>
          <a:lstStyle/>
          <a:p>
            <a:pPr marL="228600" lvl="0" indent="-228600">
              <a:buClr>
                <a:srgbClr val="7A232F"/>
              </a:buClr>
              <a:buFont typeface="Wingdings 3" panose="05040102010807070707" pitchFamily="18" charset="2"/>
              <a:buChar char=""/>
            </a:pPr>
            <a:r>
              <a:rPr lang="en-US" dirty="0">
                <a:solidFill>
                  <a:srgbClr val="242021"/>
                </a:solidFill>
                <a:hlinkClick r:id="rId3"/>
              </a:rPr>
              <a:t>TEGL 10-16, Change 1</a:t>
            </a:r>
            <a:endParaRPr lang="en-US" dirty="0">
              <a:solidFill>
                <a:srgbClr val="242021"/>
              </a:solidFill>
            </a:endParaRPr>
          </a:p>
        </p:txBody>
      </p:sp>
      <p:sp>
        <p:nvSpPr>
          <p:cNvPr id="7" name="Text Placeholder 6"/>
          <p:cNvSpPr>
            <a:spLocks noGrp="1"/>
          </p:cNvSpPr>
          <p:nvPr>
            <p:ph type="body" sz="quarter" idx="3"/>
          </p:nvPr>
        </p:nvSpPr>
        <p:spPr>
          <a:xfrm>
            <a:off x="4563453" y="999279"/>
            <a:ext cx="3566160" cy="823912"/>
          </a:xfrm>
        </p:spPr>
        <p:txBody>
          <a:bodyPr/>
          <a:lstStyle/>
          <a:p>
            <a:pPr marL="228600" lvl="0" indent="-228600">
              <a:buClr>
                <a:srgbClr val="7A232F"/>
              </a:buClr>
              <a:buFont typeface="Wingdings 3" panose="05040102010807070707" pitchFamily="18" charset="2"/>
              <a:buChar char=""/>
            </a:pPr>
            <a:r>
              <a:rPr lang="en-US" dirty="0">
                <a:solidFill>
                  <a:srgbClr val="242021"/>
                </a:solidFill>
                <a:hlinkClick r:id="rId4"/>
              </a:rPr>
              <a:t>TEGL 14-18</a:t>
            </a:r>
            <a:endParaRPr lang="en-US" dirty="0">
              <a:solidFill>
                <a:srgbClr val="242021"/>
              </a:solidFill>
            </a:endParaRPr>
          </a:p>
        </p:txBody>
      </p:sp>
      <p:pic>
        <p:nvPicPr>
          <p:cNvPr id="10" name="Picture 9" title="Image of TEGL 25-19"/>
          <p:cNvPicPr>
            <a:picLocks noChangeAspect="1"/>
          </p:cNvPicPr>
          <p:nvPr/>
        </p:nvPicPr>
        <p:blipFill>
          <a:blip r:embed="rId5"/>
          <a:stretch>
            <a:fillRect/>
          </a:stretch>
        </p:blipFill>
        <p:spPr>
          <a:xfrm>
            <a:off x="8488888" y="1985708"/>
            <a:ext cx="3230463" cy="419709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5" name="Text Placeholder 6"/>
          <p:cNvSpPr txBox="1">
            <a:spLocks/>
          </p:cNvSpPr>
          <p:nvPr/>
        </p:nvSpPr>
        <p:spPr>
          <a:xfrm>
            <a:off x="8321040" y="999279"/>
            <a:ext cx="3566160" cy="823912"/>
          </a:xfrm>
          <a:prstGeom prst="rect">
            <a:avLst/>
          </a:prstGeom>
          <a:solidFill>
            <a:srgbClr val="F3F4F4"/>
          </a:solidFill>
          <a:ln>
            <a:solidFill>
              <a:schemeClr val="accent4"/>
            </a:solidFill>
          </a:ln>
        </p:spPr>
        <p:txBody>
          <a:bodyPr vert="horz" lIns="91440" tIns="45720" rIns="91440" bIns="45720" rtlCol="0" anchor="ctr">
            <a:norm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800" b="0"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28600" lvl="0" indent="-228600">
              <a:buClr>
                <a:srgbClr val="7A232F"/>
              </a:buClr>
              <a:buFont typeface="Wingdings 3" panose="05040102010807070707" pitchFamily="18" charset="2"/>
              <a:buChar char=""/>
            </a:pPr>
            <a:r>
              <a:rPr lang="en-US" dirty="0">
                <a:solidFill>
                  <a:srgbClr val="242021"/>
                </a:solidFill>
                <a:hlinkClick r:id="rId6"/>
              </a:rPr>
              <a:t>TEN 25-19</a:t>
            </a:r>
            <a:endParaRPr lang="en-US" dirty="0">
              <a:solidFill>
                <a:srgbClr val="242021"/>
              </a:solidFill>
            </a:endParaRPr>
          </a:p>
        </p:txBody>
      </p:sp>
      <p:sp>
        <p:nvSpPr>
          <p:cNvPr id="17" name="Content Placeholder 11"/>
          <p:cNvSpPr txBox="1">
            <a:spLocks/>
          </p:cNvSpPr>
          <p:nvPr/>
        </p:nvSpPr>
        <p:spPr>
          <a:xfrm>
            <a:off x="8321040" y="1989877"/>
            <a:ext cx="3566160" cy="419978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8" name="Content Placeholder 17" title="Image of TEGL 10-16, Change 1"/>
          <p:cNvPicPr>
            <a:picLocks noGrp="1" noChangeAspect="1"/>
          </p:cNvPicPr>
          <p:nvPr>
            <p:ph sz="half" idx="2"/>
          </p:nvPr>
        </p:nvPicPr>
        <p:blipFill>
          <a:blip r:embed="rId7"/>
          <a:stretch>
            <a:fillRect/>
          </a:stretch>
        </p:blipFill>
        <p:spPr>
          <a:xfrm>
            <a:off x="972541" y="1985709"/>
            <a:ext cx="3232809" cy="420052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0" name="Content Placeholder 19" title="Image of TEGL 14-18"/>
          <p:cNvPicPr>
            <a:picLocks noGrp="1"/>
          </p:cNvPicPr>
          <p:nvPr>
            <p:ph sz="quarter" idx="4"/>
          </p:nvPr>
        </p:nvPicPr>
        <p:blipFill>
          <a:blip r:embed="rId8"/>
          <a:stretch>
            <a:fillRect/>
          </a:stretch>
        </p:blipFill>
        <p:spPr>
          <a:xfrm>
            <a:off x="4726331" y="1985708"/>
            <a:ext cx="3240404" cy="420052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326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sz="3600" dirty="0"/>
              <a:t>TEGL 10-16, Change 1</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a:xfrm>
            <a:off x="839788" y="999278"/>
            <a:ext cx="11047412" cy="1063437"/>
          </a:xfrm>
        </p:spPr>
        <p:txBody>
          <a:bodyPr>
            <a:noAutofit/>
          </a:bodyPr>
          <a:lstStyle/>
          <a:p>
            <a:r>
              <a:rPr lang="en-US" sz="2400" dirty="0"/>
              <a:t>Performance Accountability Guidance for Workforce Innovation and Opportunity Act (WIOA): </a:t>
            </a:r>
            <a:br>
              <a:rPr lang="en-US" sz="2400" dirty="0"/>
            </a:br>
            <a:r>
              <a:rPr lang="en-US" sz="2400" dirty="0"/>
              <a:t>Title I, Title II, Title III, and Title IV Core Programs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8" y="2275367"/>
            <a:ext cx="10515600" cy="3914296"/>
          </a:xfrm>
        </p:spPr>
        <p:txBody>
          <a:bodyPr/>
          <a:lstStyle/>
          <a:p>
            <a:r>
              <a:rPr lang="en-US" b="1" dirty="0"/>
              <a:t>Title I Adult, Dislocated Worker, and Youth programs</a:t>
            </a:r>
            <a:r>
              <a:rPr lang="en-US" dirty="0"/>
              <a:t>;</a:t>
            </a:r>
          </a:p>
          <a:p>
            <a:r>
              <a:rPr lang="en-US" b="1" dirty="0"/>
              <a:t>Adult Education and Family Literacy Act (AEFLA) program</a:t>
            </a:r>
            <a:r>
              <a:rPr lang="en-US" dirty="0"/>
              <a:t>; </a:t>
            </a:r>
          </a:p>
          <a:p>
            <a:r>
              <a:rPr lang="en-US" b="1" dirty="0"/>
              <a:t>Employment Service program authorized under the Wagner-</a:t>
            </a:r>
            <a:r>
              <a:rPr lang="en-US" b="1" dirty="0" err="1"/>
              <a:t>Peyser</a:t>
            </a:r>
            <a:r>
              <a:rPr lang="en-US" b="1" dirty="0"/>
              <a:t> Act</a:t>
            </a:r>
            <a:r>
              <a:rPr lang="en-US" dirty="0"/>
              <a:t>; and</a:t>
            </a:r>
          </a:p>
          <a:p>
            <a:r>
              <a:rPr lang="en-US" b="1" dirty="0"/>
              <a:t>Vocational Rehabilitation (VR) program</a:t>
            </a:r>
          </a:p>
          <a:p>
            <a:r>
              <a:rPr lang="en-US" dirty="0"/>
              <a:t>Provides guidance on the performance accountability requirements for ETA performance reporting including: </a:t>
            </a:r>
          </a:p>
          <a:p>
            <a:pPr lvl="1"/>
            <a:r>
              <a:rPr lang="en-US" dirty="0"/>
              <a:t>Methodology for calculating the six primary indicators of performance including </a:t>
            </a:r>
            <a:r>
              <a:rPr lang="en-US" b="1" dirty="0"/>
              <a:t>Credential Attainment</a:t>
            </a:r>
          </a:p>
          <a:p>
            <a:endParaRPr lang="en-US" dirty="0"/>
          </a:p>
          <a:p>
            <a:pPr lvl="1"/>
            <a:endParaRPr lang="en-US" dirty="0"/>
          </a:p>
        </p:txBody>
      </p:sp>
    </p:spTree>
    <p:custDataLst>
      <p:tags r:id="rId1"/>
    </p:custDataLst>
    <p:extLst>
      <p:ext uri="{BB962C8B-B14F-4D97-AF65-F5344CB8AC3E}">
        <p14:creationId xmlns:p14="http://schemas.microsoft.com/office/powerpoint/2010/main" val="44620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Credentials:  What they are, where to find them, and what counts for performance &amp;quot;&quot;/&gt;&lt;property id=&quot;20307&quot; value=&quot;256&quot;/&gt;&lt;/object&gt;&lt;object type=&quot;3&quot; unique_id=&quot;10005&quot;&gt;&lt;property id=&quot;20148&quot; value=&quot;5&quot;/&gt;&lt;property id=&quot;20300&quot; value=&quot;Slide 3 - &amp;quot;Where Are You?&amp;quot;&quot;/&gt;&lt;property id=&quot;20307&quot; value=&quot;277&quot;/&gt;&lt;/object&gt;&lt;object type=&quot;3&quot; unique_id=&quot;10006&quot;&gt;&lt;property id=&quot;20148&quot; value=&quot;5&quot;/&gt;&lt;property id=&quot;20300&quot; value=&quot;Slide 4 - &amp;quot;Today’s Moderator&amp;quot;&quot;/&gt;&lt;property id=&quot;20307&quot; value=&quot;385&quot;/&gt;&lt;/object&gt;&lt;object type=&quot;3&quot; unique_id=&quot;10007&quot;&gt;&lt;property id=&quot;20148&quot; value=&quot;5&quot;/&gt;&lt;property id=&quot;20300&quot; value=&quot;Slide 5 - &amp;quot;Today’s Speakers&amp;quot;&quot;/&gt;&lt;property id=&quot;20307&quot; value=&quot;266&quot;/&gt;&lt;/object&gt;&lt;object type=&quot;3&quot; unique_id=&quot;10008&quot;&gt;&lt;property id=&quot;20148&quot; value=&quot;5&quot;/&gt;&lt;property id=&quot;20300&quot; value=&quot;Slide 6 - &amp;quot;Framing the Conversation on Credentials&amp;quot;&quot;/&gt;&lt;property id=&quot;20307&quot; value=&quot;357&quot;/&gt;&lt;/object&gt;&lt;object type=&quot;3&quot; unique_id=&quot;10009&quot;&gt;&lt;property id=&quot;20148&quot; value=&quot;5&quot;/&gt;&lt;property id=&quot;20300&quot; value=&quot;Slide 7 - &amp;quot;Guidance on Credentials&amp;quot;&quot;/&gt;&lt;property id=&quot;20307&quot; value=&quot;282&quot;/&gt;&lt;/object&gt;&lt;object type=&quot;3&quot; unique_id=&quot;10010&quot;&gt;&lt;property id=&quot;20148&quot; value=&quot;5&quot;/&gt;&lt;property id=&quot;20300&quot; value=&quot;Slide 8 - &amp;quot;Overview of Guidance on Credentials&amp;quot;&quot;/&gt;&lt;property id=&quot;20307&quot; value=&quot;361&quot;/&gt;&lt;/object&gt;&lt;object type=&quot;3&quot; unique_id=&quot;10011&quot;&gt;&lt;property id=&quot;20148&quot; value=&quot;5&quot;/&gt;&lt;property id=&quot;20300&quot; value=&quot;Slide 9 - &amp;quot;TEGL 10-16, Change 1&amp;quot;&quot;/&gt;&lt;property id=&quot;20307&quot; value=&quot;286&quot;/&gt;&lt;/object&gt;&lt;object type=&quot;3&quot; unique_id=&quot;10012&quot;&gt;&lt;property id=&quot;20148&quot; value=&quot;5&quot;/&gt;&lt;property id=&quot;20300&quot; value=&quot;Slide 10 - &amp;quot;TEGL 14-18&amp;quot;&quot;/&gt;&lt;property id=&quot;20307&quot; value=&quot;375&quot;/&gt;&lt;/object&gt;&lt;object type=&quot;3&quot; unique_id=&quot;10013&quot;&gt;&lt;property id=&quot;20148&quot; value=&quot;5&quot;/&gt;&lt;property id=&quot;20300&quot; value=&quot;Slide 11 - &amp;quot;TEN 25-19&amp;quot;&quot;/&gt;&lt;property id=&quot;20307&quot; value=&quot;395&quot;/&gt;&lt;/object&gt;&lt;object type=&quot;3&quot; unique_id=&quot;10014&quot;&gt;&lt;property id=&quot;20148&quot; value=&quot;5&quot;/&gt;&lt;property id=&quot;20300&quot; value=&quot;Slide 12 - &amp;quot;The Role of the Public Workforce System in Credential Attainment&amp;quot;&quot;/&gt;&lt;property id=&quot;20307&quot; value=&quot;315&quot;/&gt;&lt;/object&gt;&lt;object type=&quot;3&quot; unique_id=&quot;10015&quot;&gt;&lt;property id=&quot;20148&quot; value=&quot;5&quot;/&gt;&lt;property id=&quot;20300&quot; value=&quot;Slide 13 - &amp;quot;How Can Credentials Support a Workforce Talent Pipeline?&amp;quot;&quot;/&gt;&lt;property id=&quot;20307&quot; value=&quot;307&quot;/&gt;&lt;/object&gt;&lt;object type=&quot;3&quot; unique_id=&quot;10016&quot;&gt;&lt;property id=&quot;20148&quot; value=&quot;5&quot;/&gt;&lt;property id=&quot;20300&quot; value=&quot;Slide 14 - &amp;quot;How Can Credentials Support a Workforce Talent Pipeline?&amp;quot;&quot;/&gt;&lt;property id=&quot;20307&quot; value=&quot;313&quot;/&gt;&lt;/object&gt;&lt;object type=&quot;3&quot; unique_id=&quot;10017&quot;&gt;&lt;property id=&quot;20148&quot; value=&quot;5&quot;/&gt;&lt;property id=&quot;20300&quot; value=&quot;Slide 15 - &amp;quot;Credentials and Performance&amp;quot;&quot;/&gt;&lt;property id=&quot;20307&quot; value=&quot;340&quot;/&gt;&lt;/object&gt;&lt;object type=&quot;3&quot; unique_id=&quot;10018&quot;&gt;&lt;property id=&quot;20148&quot; value=&quot;5&quot;/&gt;&lt;property id=&quot;20300&quot; value=&quot;Slide 16 - &amp;quot;Any Questions?&amp;quot;&quot;/&gt;&lt;property id=&quot;20307&quot; value=&quot;349&quot;/&gt;&lt;/object&gt;&lt;object type=&quot;3&quot; unique_id=&quot;10019&quot;&gt;&lt;property id=&quot;20148&quot; value=&quot;5&quot;/&gt;&lt;property id=&quot;20300&quot; value=&quot;Slide 17 - &amp;quot;Credential Types and Characteristics&amp;quot;&quot;/&gt;&lt;property id=&quot;20307&quot; value=&quot;331&quot;/&gt;&lt;/object&gt;&lt;object type=&quot;3&quot; unique_id=&quot;10020&quot;&gt;&lt;property id=&quot;20148&quot; value=&quot;5&quot;/&gt;&lt;property id=&quot;20300&quot; value=&quot;Slide 18 - &amp;quot;Recognized Postsecondary Credentials&amp;quot;&quot;/&gt;&lt;property id=&quot;20307&quot; value=&quot;330&quot;/&gt;&lt;/object&gt;&lt;object type=&quot;3&quot; unique_id=&quot;10021&quot;&gt;&lt;property id=&quot;20148&quot; value=&quot;5&quot;/&gt;&lt;property id=&quot;20300&quot; value=&quot;Slide 19 - &amp;quot;Credential Types&amp;quot;&quot;/&gt;&lt;property id=&quot;20307&quot; value=&quot;341&quot;/&gt;&lt;/object&gt;&lt;object type=&quot;3&quot; unique_id=&quot;10022&quot;&gt;&lt;property id=&quot;20148&quot; value=&quot;5&quot;/&gt;&lt;property id=&quot;20300&quot; value=&quot;Slide 20 - &amp;quot;Characteristics of Credentials&amp;quot;&quot;/&gt;&lt;property id=&quot;20307&quot; value=&quot;323&quot;/&gt;&lt;/object&gt;&lt;object type=&quot;3&quot; unique_id=&quot;10023&quot;&gt;&lt;property id=&quot;20148&quot; value=&quot;5&quot;/&gt;&lt;property id=&quot;20300&quot; value=&quot;Slide 21 - &amp;quot;Characteristics of Credentials&amp;quot;&quot;/&gt;&lt;property id=&quot;20307&quot; value=&quot;402&quot;/&gt;&lt;/object&gt;&lt;object type=&quot;3&quot; unique_id=&quot;10024&quot;&gt;&lt;property id=&quot;20148&quot; value=&quot;5&quot;/&gt;&lt;property id=&quot;20300&quot; value=&quot;Slide 22 - &amp;quot;Characteristics of Credentials&amp;quot;&quot;/&gt;&lt;property id=&quot;20307&quot; value=&quot;403&quot;/&gt;&lt;/object&gt;&lt;object type=&quot;3&quot; unique_id=&quot;10025&quot;&gt;&lt;property id=&quot;20148&quot; value=&quot;5&quot;/&gt;&lt;property id=&quot;20300&quot; value=&quot;Slide 23 - &amp;quot;Characteristics of Credentials&amp;quot;&quot;/&gt;&lt;property id=&quot;20307&quot; value=&quot;396&quot;/&gt;&lt;/object&gt;&lt;object type=&quot;3&quot; unique_id=&quot;10026&quot;&gt;&lt;property id=&quot;20148&quot; value=&quot;5&quot;/&gt;&lt;property id=&quot;20300&quot; value=&quot;Slide 24 - &amp;quot;Characteristics of Credentials&amp;quot;&quot;/&gt;&lt;property id=&quot;20307&quot; value=&quot;328&quot;/&gt;&lt;/object&gt;&lt;object type=&quot;3&quot; unique_id=&quot;10027&quot;&gt;&lt;property id=&quot;20148&quot; value=&quot;5&quot;/&gt;&lt;property id=&quot;20300&quot; value=&quot;Slide 25 - &amp;quot;Characteristics of Credentials&amp;quot;&quot;/&gt;&lt;property id=&quot;20307&quot; value=&quot;401&quot;/&gt;&lt;/object&gt;&lt;object type=&quot;3&quot; unique_id=&quot;10028&quot;&gt;&lt;property id=&quot;20148&quot; value=&quot;5&quot;/&gt;&lt;property id=&quot;20300&quot; value=&quot;Slide 26 - &amp;quot;Identifying Relevant Credentials and their Characteristics&amp;quot;&quot;/&gt;&lt;property id=&quot;20307&quot; value=&quot;306&quot;/&gt;&lt;/object&gt;&lt;object type=&quot;3&quot; unique_id=&quot;10029&quot;&gt;&lt;property id=&quot;20148&quot; value=&quot;5&quot;/&gt;&lt;property id=&quot;20300&quot; value=&quot;Slide 27 - &amp;quot;Identifying Relevant Credentials&amp;quot;&quot;/&gt;&lt;property id=&quot;20307&quot; value=&quot;317&quot;/&gt;&lt;/object&gt;&lt;object type=&quot;3&quot; unique_id=&quot;10030&quot;&gt;&lt;property id=&quot;20148&quot; value=&quot;5&quot;/&gt;&lt;property id=&quot;20300&quot; value=&quot;Slide 28 - &amp;quot;Identifying Relevant Credentials&amp;quot;&quot;/&gt;&lt;property id=&quot;20307&quot; value=&quot;318&quot;/&gt;&lt;/object&gt;&lt;object type=&quot;3&quot; unique_id=&quot;10031&quot;&gt;&lt;property id=&quot;20148&quot; value=&quot;5&quot;/&gt;&lt;property id=&quot;20300&quot; value=&quot;Slide 29 - &amp;quot;Identifying Relevant Credentials&amp;quot;&quot;/&gt;&lt;property id=&quot;20307&quot; value=&quot;320&quot;/&gt;&lt;/object&gt;&lt;object type=&quot;3&quot; unique_id=&quot;10032&quot;&gt;&lt;property id=&quot;20148&quot; value=&quot;5&quot;/&gt;&lt;property id=&quot;20300&quot; value=&quot;Slide 30 - &amp;quot;Identifying Relevant Credentials&amp;quot;&quot;/&gt;&lt;property id=&quot;20307&quot; value=&quot;319&quot;/&gt;&lt;/object&gt;&lt;object type=&quot;3&quot; unique_id=&quot;10033&quot;&gt;&lt;property id=&quot;20148&quot; value=&quot;5&quot;/&gt;&lt;property id=&quot;20300&quot; value=&quot;Slide 31 - &amp;quot;Identifying Relevant Credentials&amp;quot;&quot;/&gt;&lt;property id=&quot;20307&quot; value=&quot;397&quot;/&gt;&lt;/object&gt;&lt;object type=&quot;3&quot; unique_id=&quot;10034&quot;&gt;&lt;property id=&quot;20148&quot; value=&quot;5&quot;/&gt;&lt;property id=&quot;20300&quot; value=&quot;Slide 32 - &amp;quot;Identifying Relevant Credentials&amp;quot;&quot;/&gt;&lt;property id=&quot;20307&quot; value=&quot;404&quot;/&gt;&lt;/object&gt;&lt;object type=&quot;3&quot; unique_id=&quot;10035&quot;&gt;&lt;property id=&quot;20148&quot; value=&quot;5&quot;/&gt;&lt;property id=&quot;20300&quot; value=&quot;Slide 33 - &amp;quot;Identifying Relevant Credentials&amp;quot;&quot;/&gt;&lt;property id=&quot;20307&quot; value=&quot;399&quot;/&gt;&lt;/object&gt;&lt;object type=&quot;3&quot; unique_id=&quot;10036&quot;&gt;&lt;property id=&quot;20148&quot; value=&quot;5&quot;/&gt;&lt;property id=&quot;20300&quot; value=&quot;Slide 34 - &amp;quot;Identifying Relevant Credentials&amp;quot;&quot;/&gt;&lt;property id=&quot;20307&quot; value=&quot;400&quot;/&gt;&lt;/object&gt;&lt;object type=&quot;3&quot; unique_id=&quot;10037&quot;&gt;&lt;property id=&quot;20148&quot; value=&quot;5&quot;/&gt;&lt;property id=&quot;20300&quot; value=&quot;Slide 35 - &amp;quot;Identifying Relevant Credentials&amp;quot;&quot;/&gt;&lt;property id=&quot;20307&quot; value=&quot;374&quot;/&gt;&lt;/object&gt;&lt;object type=&quot;3&quot; unique_id=&quot;10038&quot;&gt;&lt;property id=&quot;20148&quot; value=&quot;5&quot;/&gt;&lt;property id=&quot;20300&quot; value=&quot;Slide 36 - &amp;quot;Identifying Relevant Credentials&amp;quot;&quot;/&gt;&lt;property id=&quot;20307&quot; value=&quot;362&quot;/&gt;&lt;/object&gt;&lt;object type=&quot;3&quot; unique_id=&quot;10039&quot;&gt;&lt;property id=&quot;20148&quot; value=&quot;5&quot;/&gt;&lt;property id=&quot;20300&quot; value=&quot;Slide 37 - &amp;quot;Identifying Relevant Credentials&amp;quot;&quot;/&gt;&lt;property id=&quot;20307&quot; value=&quot;394&quot;/&gt;&lt;/object&gt;&lt;object type=&quot;3&quot; unique_id=&quot;10040&quot;&gt;&lt;property id=&quot;20148&quot; value=&quot;5&quot;/&gt;&lt;property id=&quot;20300&quot; value=&quot;Slide 38 - &amp;quot;Any Questions?&amp;quot;&quot;/&gt;&lt;property id=&quot;20307&quot; value=&quot;350&quot;/&gt;&lt;/object&gt;&lt;object type=&quot;3&quot; unique_id=&quot;10041&quot;&gt;&lt;property id=&quot;20148&quot; value=&quot;5&quot;/&gt;&lt;property id=&quot;20300&quot; value=&quot;Slide 39 - &amp;quot;Credentials and Performance:&amp;quot;&quot;/&gt;&lt;property id=&quot;20307&quot; value=&quot;332&quot;/&gt;&lt;/object&gt;&lt;object type=&quot;3&quot; unique_id=&quot;10042&quot;&gt;&lt;property id=&quot;20148&quot; value=&quot;5&quot;/&gt;&lt;property id=&quot;20300&quot; value=&quot;Slide 40 - &amp;quot;Credentials and Performance&amp;quot;&quot;/&gt;&lt;property id=&quot;20307&quot; value=&quot;391&quot;/&gt;&lt;/object&gt;&lt;object type=&quot;3&quot; unique_id=&quot;10043&quot;&gt;&lt;property id=&quot;20148&quot; value=&quot;5&quot;/&gt;&lt;property id=&quot;20300&quot; value=&quot;Slide 41 - &amp;quot;Credentials and Performance&amp;quot;&quot;/&gt;&lt;property id=&quot;20307&quot; value=&quot;342&quot;/&gt;&lt;/object&gt;&lt;object type=&quot;3&quot; unique_id=&quot;10044&quot;&gt;&lt;property id=&quot;20148&quot; value=&quot;5&quot;/&gt;&lt;property id=&quot;20300&quot; value=&quot;Slide 42 - &amp;quot;Credentials and Performance&amp;quot;&quot;/&gt;&lt;property id=&quot;20307&quot; value=&quot;325&quot;/&gt;&lt;/object&gt;&lt;object type=&quot;3&quot; unique_id=&quot;10045&quot;&gt;&lt;property id=&quot;20148&quot; value=&quot;5&quot;/&gt;&lt;property id=&quot;20300&quot; value=&quot;Slide 43 - &amp;quot;Credentials and Performance&amp;quot;&quot;/&gt;&lt;property id=&quot;20307&quot; value=&quot;326&quot;/&gt;&lt;/object&gt;&lt;object type=&quot;3&quot; unique_id=&quot;10046&quot;&gt;&lt;property id=&quot;20148&quot; value=&quot;5&quot;/&gt;&lt;property id=&quot;20300&quot; value=&quot;Slide 44 - &amp;quot;Credentials and Performance&amp;quot;&quot;/&gt;&lt;property id=&quot;20307&quot; value=&quot;343&quot;/&gt;&lt;/object&gt;&lt;object type=&quot;3&quot; unique_id=&quot;10047&quot;&gt;&lt;property id=&quot;20148&quot; value=&quot;5&quot;/&gt;&lt;property id=&quot;20300&quot; value=&quot;Slide 45 - &amp;quot; Credential Attainment Resources &amp;quot;&quot;/&gt;&lt;property id=&quot;20307&quot; value=&quot;346&quot;/&gt;&lt;/object&gt;&lt;object type=&quot;3&quot; unique_id=&quot;10048&quot;&gt;&lt;property id=&quot;20148&quot; value=&quot;5&quot;/&gt;&lt;property id=&quot;20300&quot; value=&quot;Slide 46 - &amp;quot;Credential Attainment Resources&amp;quot;&quot;/&gt;&lt;property id=&quot;20307&quot; value=&quot;405&quot;/&gt;&lt;/object&gt;&lt;object type=&quot;3&quot; unique_id=&quot;10049&quot;&gt;&lt;property id=&quot;20148&quot; value=&quot;5&quot;/&gt;&lt;property id=&quot;20300&quot; value=&quot;Slide 47 - &amp;quot;Linked Resources on WorkforceGPS&amp;quot;&quot;/&gt;&lt;property id=&quot;20307&quot; value=&quot;387&quot;/&gt;&lt;/object&gt;&lt;object type=&quot;3&quot; unique_id=&quot;10050&quot;&gt;&lt;property id=&quot;20148&quot; value=&quot;5&quot;/&gt;&lt;property id=&quot;20300&quot; value=&quot;Slide 48 - &amp;quot;WINTAC Credential Checklist&amp;quot;&quot;/&gt;&lt;property id=&quot;20307&quot; value=&quot;406&quot;/&gt;&lt;/object&gt;&lt;object type=&quot;3&quot; unique_id=&quot;10051&quot;&gt;&lt;property id=&quot;20148&quot; value=&quot;5&quot;/&gt;&lt;property id=&quot;20300&quot; value=&quot;Slide 49 - &amp;quot;Credential Decision Tree Tool&amp;quot;&quot;/&gt;&lt;property id=&quot;20307&quot; value=&quot;389&quot;/&gt;&lt;/object&gt;&lt;object type=&quot;3&quot; unique_id=&quot;10052&quot;&gt;&lt;property id=&quot;20148&quot; value=&quot;5&quot;/&gt;&lt;property id=&quot;20300&quot; value=&quot;Slide 50 - &amp;quot;Credential Attainment Decision Path&amp;quot;&quot;/&gt;&lt;property id=&quot;20307&quot; value=&quot;390&quot;/&gt;&lt;/object&gt;&lt;object type=&quot;3&quot; unique_id=&quot;10053&quot;&gt;&lt;property id=&quot;20148&quot; value=&quot;5&quot;/&gt;&lt;property id=&quot;20300&quot; value=&quot;Slide 51 - &amp;quot;Any Questions?&amp;quot;&quot;/&gt;&lt;property id=&quot;20307&quot; value=&quot;281&quot;/&gt;&lt;/object&gt;&lt;object type=&quot;3&quot; unique_id=&quot;10054&quot;&gt;&lt;property id=&quot;20148&quot; value=&quot;5&quot;/&gt;&lt;property id=&quot;20300&quot; value=&quot;Slide 52 - &amp;quot;Thank You!&amp;quot;&quot;/&gt;&lt;property id=&quot;20307&quot; value=&quot;297&quot;/&gt;&lt;/object&gt;&lt;/object&gt;&lt;object type=&quot;8&quot; unique_id=&quot;1010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ct:contentTypeSchema xmlns:ct="http://schemas.microsoft.com/office/2006/metadata/contentType" xmlns:ma="http://schemas.microsoft.com/office/2006/metadata/properties/metaAttributes" ct:_="" ma:_="" ma:contentTypeName="Document" ma:contentTypeID="0x010100F2053964B432124484D06FC4578B0C8F" ma:contentTypeVersion="14" ma:contentTypeDescription="Create a new document." ma:contentTypeScope="" ma:versionID="d871a6b96d4361e366c5c3829d898667">
  <xsd:schema xmlns:xsd="http://www.w3.org/2001/XMLSchema" xmlns:xs="http://www.w3.org/2001/XMLSchema" xmlns:p="http://schemas.microsoft.com/office/2006/metadata/properties" xmlns:ns1="http://schemas.microsoft.com/sharepoint/v3" xmlns:ns2="e9383cf3-6c95-48c0-84cb-ffd9d14604cc" xmlns:ns3="ea8d2c3a-2447-4a94-bda7-3fe5615ba979" targetNamespace="http://schemas.microsoft.com/office/2006/metadata/properties" ma:root="true" ma:fieldsID="e87102991f25b823fcc02ef7b769911c" ns1:_="" ns2:_="" ns3:_="">
    <xsd:import namespace="http://schemas.microsoft.com/sharepoint/v3"/>
    <xsd:import namespace="e9383cf3-6c95-48c0-84cb-ffd9d14604cc"/>
    <xsd:import namespace="ea8d2c3a-2447-4a94-bda7-3fe5615ba97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d2c3a-2447-4a94-bda7-3fe5615ba97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61A9BD16-B662-40BC-9CBD-064EC8133D1C}"/>
</file>

<file path=customXml/itemProps3.xml><?xml version="1.0" encoding="utf-8"?>
<ds:datastoreItem xmlns:ds="http://schemas.openxmlformats.org/officeDocument/2006/customXml" ds:itemID="{29F130E3-A0FA-482D-8254-C05FDE45F421}"/>
</file>

<file path=customXml/itemProps4.xml><?xml version="1.0" encoding="utf-8"?>
<ds:datastoreItem xmlns:ds="http://schemas.openxmlformats.org/officeDocument/2006/customXml" ds:itemID="{8AFABC02-3ED9-4676-9629-6F859D537998}"/>
</file>

<file path=docProps/app.xml><?xml version="1.0" encoding="utf-8"?>
<Properties xmlns="http://schemas.openxmlformats.org/officeDocument/2006/extended-properties" xmlns:vt="http://schemas.openxmlformats.org/officeDocument/2006/docPropsVTypes">
  <TotalTime>6904</TotalTime>
  <Words>2924</Words>
  <Application>Microsoft Office PowerPoint</Application>
  <PresentationFormat>Widescreen</PresentationFormat>
  <Paragraphs>394</Paragraphs>
  <Slides>52</Slides>
  <Notes>52</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52</vt:i4>
      </vt:variant>
    </vt:vector>
  </HeadingPairs>
  <TitlesOfParts>
    <vt:vector size="65"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Credentials:  What they are, where to find them, and what counts for performance </vt:lpstr>
      <vt:lpstr>Where Are You?</vt:lpstr>
      <vt:lpstr>Today’s Moderator</vt:lpstr>
      <vt:lpstr>Today’s Speakers</vt:lpstr>
      <vt:lpstr>Framing the Conversation on Credentials</vt:lpstr>
      <vt:lpstr>Guidance on Credentials</vt:lpstr>
      <vt:lpstr>Overview of Guidance on Credentials</vt:lpstr>
      <vt:lpstr>TEGL 10-16, Change 1</vt:lpstr>
      <vt:lpstr>TEGL 14-18</vt:lpstr>
      <vt:lpstr>TEN 25-19</vt:lpstr>
      <vt:lpstr>The Role of the Public Workforce System in Credential Attainment</vt:lpstr>
      <vt:lpstr>How Can Credentials Support a Workforce Talent Pipeline?</vt:lpstr>
      <vt:lpstr>How Can Credentials Support a Workforce Talent Pipeline?</vt:lpstr>
      <vt:lpstr>Credentials and Performance</vt:lpstr>
      <vt:lpstr>Any Questions?</vt:lpstr>
      <vt:lpstr>Credential Types and Characteristics</vt:lpstr>
      <vt:lpstr>Recognized Postsecondary Credentials</vt:lpstr>
      <vt:lpstr>Credential Types</vt:lpstr>
      <vt:lpstr>Characteristics of Credentials</vt:lpstr>
      <vt:lpstr>Characteristics of Credentials</vt:lpstr>
      <vt:lpstr>Characteristics of Credentials</vt:lpstr>
      <vt:lpstr>Characteristics of Credentials</vt:lpstr>
      <vt:lpstr>Characteristics of Credentials</vt:lpstr>
      <vt:lpstr>Characteristics of Credentials</vt:lpstr>
      <vt:lpstr>Identifying Relevant Credentials and their Characteristics</vt:lpstr>
      <vt:lpstr>Identifying Relevant Credentials</vt:lpstr>
      <vt:lpstr>Identifying Relevant Credentials</vt:lpstr>
      <vt:lpstr>Identifying Relevant Credentials</vt:lpstr>
      <vt:lpstr>Identifying Relevant Credentials</vt:lpstr>
      <vt:lpstr>Identifying Relevant Credentials</vt:lpstr>
      <vt:lpstr>Identifying Relevant Credentials</vt:lpstr>
      <vt:lpstr>Identifying Relevant Credentials</vt:lpstr>
      <vt:lpstr>Identifying Relevant Credentials</vt:lpstr>
      <vt:lpstr>Identifying Relevant Credentials</vt:lpstr>
      <vt:lpstr>Identifying Relevant Credentials</vt:lpstr>
      <vt:lpstr>Identifying Relevant Credentials</vt:lpstr>
      <vt:lpstr>Any Questions?</vt:lpstr>
      <vt:lpstr>Credentials and Performance:</vt:lpstr>
      <vt:lpstr>Credentials and Performance</vt:lpstr>
      <vt:lpstr>Credentials and Performance</vt:lpstr>
      <vt:lpstr>Credentials and Performance</vt:lpstr>
      <vt:lpstr>Credentials and Performance</vt:lpstr>
      <vt:lpstr>Credentials and Performance</vt:lpstr>
      <vt:lpstr> Credential Attainment Resources </vt:lpstr>
      <vt:lpstr>Credential Attainment Resources</vt:lpstr>
      <vt:lpstr>Linked Resources on WorkforceGPS</vt:lpstr>
      <vt:lpstr>WINTAC Credential Checklist</vt:lpstr>
      <vt:lpstr>Credential Decision Tree Tool</vt:lpstr>
      <vt:lpstr>Credential Attainment Decision Path</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480</cp:revision>
  <dcterms:created xsi:type="dcterms:W3CDTF">2019-06-21T16:58:05Z</dcterms:created>
  <dcterms:modified xsi:type="dcterms:W3CDTF">2021-07-29T17:21:03Z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0x010100F2053964B432124484D06FC4578B0C8F</vt:lpwstr>
  </property>
</Properties>
</file>