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58" r:id="rId3"/>
    <p:sldMasterId id="2147483684" r:id="rId4"/>
    <p:sldMasterId id="2147483699" r:id="rId5"/>
  </p:sldMasterIdLst>
  <p:notesMasterIdLst>
    <p:notesMasterId r:id="rId40"/>
  </p:notesMasterIdLst>
  <p:sldIdLst>
    <p:sldId id="256" r:id="rId6"/>
    <p:sldId id="420" r:id="rId7"/>
    <p:sldId id="295" r:id="rId8"/>
    <p:sldId id="436" r:id="rId9"/>
    <p:sldId id="437" r:id="rId10"/>
    <p:sldId id="454" r:id="rId11"/>
    <p:sldId id="443" r:id="rId12"/>
    <p:sldId id="444" r:id="rId13"/>
    <p:sldId id="445" r:id="rId14"/>
    <p:sldId id="446" r:id="rId15"/>
    <p:sldId id="416" r:id="rId16"/>
    <p:sldId id="453" r:id="rId17"/>
    <p:sldId id="447" r:id="rId18"/>
    <p:sldId id="457" r:id="rId19"/>
    <p:sldId id="448" r:id="rId20"/>
    <p:sldId id="440" r:id="rId21"/>
    <p:sldId id="405" r:id="rId22"/>
    <p:sldId id="449" r:id="rId23"/>
    <p:sldId id="417" r:id="rId24"/>
    <p:sldId id="409" r:id="rId25"/>
    <p:sldId id="432" r:id="rId26"/>
    <p:sldId id="309" r:id="rId27"/>
    <p:sldId id="455" r:id="rId28"/>
    <p:sldId id="456" r:id="rId29"/>
    <p:sldId id="428" r:id="rId30"/>
    <p:sldId id="452" r:id="rId31"/>
    <p:sldId id="429" r:id="rId32"/>
    <p:sldId id="430" r:id="rId33"/>
    <p:sldId id="433" r:id="rId34"/>
    <p:sldId id="311" r:id="rId35"/>
    <p:sldId id="355" r:id="rId36"/>
    <p:sldId id="292" r:id="rId37"/>
    <p:sldId id="315" r:id="rId38"/>
    <p:sldId id="297" r:id="rId39"/>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las-Kos, Gloria - ETA" initials="SG-E [2]" lastIdx="20" clrIdx="6">
    <p:extLst>
      <p:ext uri="{19B8F6BF-5375-455C-9EA6-DF929625EA0E}">
        <p15:presenceInfo xmlns:p15="http://schemas.microsoft.com/office/powerpoint/2012/main" userId="S-1-5-21-430767753-2305446740-1188461881-73546" providerId="AD"/>
      </p:ext>
    </p:extLst>
  </p:cmAuthor>
  <p:cmAuthor id="1" name="margaret researchallies.org" initials="mr" lastIdx="8" clrIdx="0">
    <p:extLst>
      <p:ext uri="{19B8F6BF-5375-455C-9EA6-DF929625EA0E}">
        <p15:presenceInfo xmlns:p15="http://schemas.microsoft.com/office/powerpoint/2012/main" userId="margaret researchallies.org" providerId="None"/>
      </p:ext>
    </p:extLst>
  </p:cmAuthor>
  <p:cmAuthor id="8" name="Cynthia Forland" initials="CF [2]" lastIdx="1" clrIdx="7">
    <p:extLst>
      <p:ext uri="{19B8F6BF-5375-455C-9EA6-DF929625EA0E}">
        <p15:presenceInfo xmlns:p15="http://schemas.microsoft.com/office/powerpoint/2012/main" userId="Cynthia Forland" providerId="None"/>
      </p:ext>
    </p:extLst>
  </p:cmAuthor>
  <p:cmAuthor id="2" name="Cynthia Forland" initials="CF" lastIdx="10" clrIdx="1">
    <p:extLst>
      <p:ext uri="{19B8F6BF-5375-455C-9EA6-DF929625EA0E}">
        <p15:presenceInfo xmlns:p15="http://schemas.microsoft.com/office/powerpoint/2012/main" userId="756a90f5ec104add" providerId="Windows Live"/>
      </p:ext>
    </p:extLst>
  </p:cmAuthor>
  <p:cmAuthor id="3" name="Salas-Kos, Gloria - ETA" initials="SG-E" lastIdx="45" clrIdx="2">
    <p:extLst>
      <p:ext uri="{19B8F6BF-5375-455C-9EA6-DF929625EA0E}">
        <p15:presenceInfo xmlns:p15="http://schemas.microsoft.com/office/powerpoint/2012/main" userId="S-1-5-21-2522062978-2635407418-847139880-4677" providerId="AD"/>
      </p:ext>
    </p:extLst>
  </p:cmAuthor>
  <p:cmAuthor id="4" name="Margaret Patterson" initials="MP" lastIdx="7" clrIdx="3">
    <p:extLst>
      <p:ext uri="{19B8F6BF-5375-455C-9EA6-DF929625EA0E}">
        <p15:presenceInfo xmlns:p15="http://schemas.microsoft.com/office/powerpoint/2012/main" userId="a074158b3f6257b6" providerId="Windows Live"/>
      </p:ext>
    </p:extLst>
  </p:cmAuthor>
  <p:cmAuthor id="5" name="Michelle Carson" initials="MC" lastIdx="14" clrIdx="4">
    <p:extLst>
      <p:ext uri="{19B8F6BF-5375-455C-9EA6-DF929625EA0E}">
        <p15:presenceInfo xmlns:p15="http://schemas.microsoft.com/office/powerpoint/2012/main" userId="S::Michelle.Carson@safalpartners.com::c12fad4d-602b-46c9-b455-39d7a6962d12" providerId="AD"/>
      </p:ext>
    </p:extLst>
  </p:cmAuthor>
  <p:cmAuthor id="6" name="Placido Gomez" initials="PG" lastIdx="8" clrIdx="5">
    <p:extLst>
      <p:ext uri="{19B8F6BF-5375-455C-9EA6-DF929625EA0E}">
        <p15:presenceInfo xmlns:p15="http://schemas.microsoft.com/office/powerpoint/2012/main" userId="S::placido.gomez@safalpartners.com::a39698ba-644a-47d2-b22f-4c06269a43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565DA-48BA-496C-9254-1C5E1D87502C}" v="4" dt="2021-07-23T16:40:37.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53555" autoAdjust="0"/>
  </p:normalViewPr>
  <p:slideViewPr>
    <p:cSldViewPr snapToGrid="0">
      <p:cViewPr varScale="1">
        <p:scale>
          <a:sx n="56" d="100"/>
          <a:sy n="56" d="100"/>
        </p:scale>
        <p:origin x="2128" y="18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Forland" userId="S::cynthia.forland@safalpartners.com::7b779662-ab9b-4534-aa02-86e2a5bee502" providerId="AD" clId="Web-{879396C5-00E9-B3D2-20C5-DD619D23BFC3}"/>
    <pc:docChg chg="modSld">
      <pc:chgData name="Cynthia Forland" userId="S::cynthia.forland@safalpartners.com::7b779662-ab9b-4534-aa02-86e2a5bee502" providerId="AD" clId="Web-{879396C5-00E9-B3D2-20C5-DD619D23BFC3}" dt="2021-07-23T16:44:55.847" v="38" actId="20577"/>
      <pc:docMkLst>
        <pc:docMk/>
      </pc:docMkLst>
      <pc:sldChg chg="modSp">
        <pc:chgData name="Cynthia Forland" userId="S::cynthia.forland@safalpartners.com::7b779662-ab9b-4534-aa02-86e2a5bee502" providerId="AD" clId="Web-{879396C5-00E9-B3D2-20C5-DD619D23BFC3}" dt="2021-07-23T16:40:36.300" v="0"/>
        <pc:sldMkLst>
          <pc:docMk/>
          <pc:sldMk cId="1177205192" sldId="436"/>
        </pc:sldMkLst>
        <pc:picChg chg="mod">
          <ac:chgData name="Cynthia Forland" userId="S::cynthia.forland@safalpartners.com::7b779662-ab9b-4534-aa02-86e2a5bee502" providerId="AD" clId="Web-{879396C5-00E9-B3D2-20C5-DD619D23BFC3}" dt="2021-07-23T16:40:36.300" v="0"/>
          <ac:picMkLst>
            <pc:docMk/>
            <pc:sldMk cId="1177205192" sldId="436"/>
            <ac:picMk id="7" creationId="{3333C3F8-6570-4245-9E87-D7FEA8E79EA2}"/>
          </ac:picMkLst>
        </pc:picChg>
      </pc:sldChg>
      <pc:sldChg chg="modSp">
        <pc:chgData name="Cynthia Forland" userId="S::cynthia.forland@safalpartners.com::7b779662-ab9b-4534-aa02-86e2a5bee502" providerId="AD" clId="Web-{879396C5-00E9-B3D2-20C5-DD619D23BFC3}" dt="2021-07-23T16:42:29.019" v="18" actId="20577"/>
        <pc:sldMkLst>
          <pc:docMk/>
          <pc:sldMk cId="3627929204" sldId="447"/>
        </pc:sldMkLst>
        <pc:spChg chg="mod">
          <ac:chgData name="Cynthia Forland" userId="S::cynthia.forland@safalpartners.com::7b779662-ab9b-4534-aa02-86e2a5bee502" providerId="AD" clId="Web-{879396C5-00E9-B3D2-20C5-DD619D23BFC3}" dt="2021-07-23T16:42:29.019" v="18" actId="20577"/>
          <ac:spMkLst>
            <pc:docMk/>
            <pc:sldMk cId="3627929204" sldId="447"/>
            <ac:spMk id="3" creationId="{5F2150C5-AE68-4815-8B74-870A643F5721}"/>
          </ac:spMkLst>
        </pc:spChg>
      </pc:sldChg>
      <pc:sldChg chg="modSp">
        <pc:chgData name="Cynthia Forland" userId="S::cynthia.forland@safalpartners.com::7b779662-ab9b-4534-aa02-86e2a5bee502" providerId="AD" clId="Web-{879396C5-00E9-B3D2-20C5-DD619D23BFC3}" dt="2021-07-23T16:44:55.847" v="38" actId="20577"/>
        <pc:sldMkLst>
          <pc:docMk/>
          <pc:sldMk cId="1341795735" sldId="452"/>
        </pc:sldMkLst>
        <pc:spChg chg="mod">
          <ac:chgData name="Cynthia Forland" userId="S::cynthia.forland@safalpartners.com::7b779662-ab9b-4534-aa02-86e2a5bee502" providerId="AD" clId="Web-{879396C5-00E9-B3D2-20C5-DD619D23BFC3}" dt="2021-07-23T16:44:50.378" v="33" actId="20577"/>
          <ac:spMkLst>
            <pc:docMk/>
            <pc:sldMk cId="1341795735" sldId="452"/>
            <ac:spMk id="5" creationId="{E9E5C153-9C6D-48B4-B17C-B87F892476F7}"/>
          </ac:spMkLst>
        </pc:spChg>
        <pc:spChg chg="mod">
          <ac:chgData name="Cynthia Forland" userId="S::cynthia.forland@safalpartners.com::7b779662-ab9b-4534-aa02-86e2a5bee502" providerId="AD" clId="Web-{879396C5-00E9-B3D2-20C5-DD619D23BFC3}" dt="2021-07-23T16:44:55.847" v="38" actId="20577"/>
          <ac:spMkLst>
            <pc:docMk/>
            <pc:sldMk cId="1341795735" sldId="452"/>
            <ac:spMk id="7" creationId="{9D79EE73-F8EB-4AD2-A112-821788565161}"/>
          </ac:spMkLst>
        </pc:spChg>
      </pc:sldChg>
      <pc:sldChg chg="modSp">
        <pc:chgData name="Cynthia Forland" userId="S::cynthia.forland@safalpartners.com::7b779662-ab9b-4534-aa02-86e2a5bee502" providerId="AD" clId="Web-{879396C5-00E9-B3D2-20C5-DD619D23BFC3}" dt="2021-07-23T16:43:51.347" v="21" actId="20577"/>
        <pc:sldMkLst>
          <pc:docMk/>
          <pc:sldMk cId="1385165791" sldId="455"/>
        </pc:sldMkLst>
        <pc:spChg chg="mod">
          <ac:chgData name="Cynthia Forland" userId="S::cynthia.forland@safalpartners.com::7b779662-ab9b-4534-aa02-86e2a5bee502" providerId="AD" clId="Web-{879396C5-00E9-B3D2-20C5-DD619D23BFC3}" dt="2021-07-23T16:43:51.347" v="21" actId="20577"/>
          <ac:spMkLst>
            <pc:docMk/>
            <pc:sldMk cId="1385165791" sldId="455"/>
            <ac:spMk id="3" creationId="{1FDBC71A-0DD3-40BC-B8C0-7EEF92C7089B}"/>
          </ac:spMkLst>
        </pc:spChg>
      </pc:sldChg>
      <pc:sldChg chg="modSp">
        <pc:chgData name="Cynthia Forland" userId="S::cynthia.forland@safalpartners.com::7b779662-ab9b-4534-aa02-86e2a5bee502" providerId="AD" clId="Web-{879396C5-00E9-B3D2-20C5-DD619D23BFC3}" dt="2021-07-23T16:44:22.097" v="25" actId="20577"/>
        <pc:sldMkLst>
          <pc:docMk/>
          <pc:sldMk cId="2275461926" sldId="456"/>
        </pc:sldMkLst>
        <pc:spChg chg="mod">
          <ac:chgData name="Cynthia Forland" userId="S::cynthia.forland@safalpartners.com::7b779662-ab9b-4534-aa02-86e2a5bee502" providerId="AD" clId="Web-{879396C5-00E9-B3D2-20C5-DD619D23BFC3}" dt="2021-07-23T16:44:22.097" v="25" actId="20577"/>
          <ac:spMkLst>
            <pc:docMk/>
            <pc:sldMk cId="2275461926" sldId="456"/>
            <ac:spMk id="4" creationId="{00000000-0000-0000-0000-000000000000}"/>
          </ac:spMkLst>
        </pc:spChg>
      </pc:sldChg>
    </pc:docChg>
  </pc:docChgLst>
  <pc:docChgLst>
    <pc:chgData name="Placido Gomez" userId="a39698ba-644a-47d2-b22f-4c06269a43ce" providerId="ADAL" clId="{780565DA-48BA-496C-9254-1C5E1D87502C}"/>
    <pc:docChg chg="custSel">
      <pc:chgData name="Placido Gomez" userId="a39698ba-644a-47d2-b22f-4c06269a43ce" providerId="ADAL" clId="{780565DA-48BA-496C-9254-1C5E1D87502C}" dt="2021-07-26T21:35:31.835" v="3" actId="1592"/>
      <pc:docMkLst>
        <pc:docMk/>
      </pc:docMkLst>
      <pc:sldChg chg="delCm">
        <pc:chgData name="Placido Gomez" userId="a39698ba-644a-47d2-b22f-4c06269a43ce" providerId="ADAL" clId="{780565DA-48BA-496C-9254-1C5E1D87502C}" dt="2021-07-26T21:35:24.349" v="1" actId="1592"/>
        <pc:sldMkLst>
          <pc:docMk/>
          <pc:sldMk cId="2663552957" sldId="256"/>
        </pc:sldMkLst>
      </pc:sldChg>
      <pc:sldChg chg="delCm">
        <pc:chgData name="Placido Gomez" userId="a39698ba-644a-47d2-b22f-4c06269a43ce" providerId="ADAL" clId="{780565DA-48BA-496C-9254-1C5E1D87502C}" dt="2021-07-26T21:35:31.835" v="3" actId="1592"/>
        <pc:sldMkLst>
          <pc:docMk/>
          <pc:sldMk cId="409103388" sldId="295"/>
        </pc:sldMkLst>
      </pc:sldChg>
      <pc:sldChg chg="delCm">
        <pc:chgData name="Placido Gomez" userId="a39698ba-644a-47d2-b22f-4c06269a43ce" providerId="ADAL" clId="{780565DA-48BA-496C-9254-1C5E1D87502C}" dt="2021-07-26T21:35:27.725" v="2" actId="1592"/>
        <pc:sldMkLst>
          <pc:docMk/>
          <pc:sldMk cId="3964729129" sldId="42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mma%20Patterson\Desktop\ERA%20and%20EDA%20PreWork%20Graph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Evaluation Readiness Components</a:t>
            </a:r>
            <a:r>
              <a:rPr lang="en-US" baseline="0" dirty="0"/>
              <a:t> by State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6"/>
            </a:solidFill>
            <a:ln>
              <a:noFill/>
            </a:ln>
            <a:effectLst/>
          </c:spPr>
          <c:invertIfNegative val="0"/>
          <c:val>
            <c:numRef>
              <c:f>'ERA Composite Graphics'!$C$2:$C$7</c:f>
              <c:numCache>
                <c:formatCode>General</c:formatCode>
                <c:ptCount val="6"/>
                <c:pt idx="0">
                  <c:v>13</c:v>
                </c:pt>
                <c:pt idx="1">
                  <c:v>8</c:v>
                </c:pt>
                <c:pt idx="2">
                  <c:v>9</c:v>
                </c:pt>
                <c:pt idx="3">
                  <c:v>12</c:v>
                </c:pt>
                <c:pt idx="4">
                  <c:v>12</c:v>
                </c:pt>
                <c:pt idx="5">
                  <c:v>8</c:v>
                </c:pt>
              </c:numCache>
            </c:numRef>
          </c:val>
          <c:extLst>
            <c:ext xmlns:c15="http://schemas.microsoft.com/office/drawing/2012/chart" uri="{02D57815-91ED-43cb-92C2-25804820EDAC}">
              <c15:filteredSeriesTitle>
                <c15:tx>
                  <c:strRef>
                    <c:extLst>
                      <c:ext uri="{02D57815-91ED-43cb-92C2-25804820EDAC}">
                        <c15:formulaRef>
                          <c15:sqref>'ERA Composite Graphics'!$C$1</c15:sqref>
                        </c15:formulaRef>
                      </c:ext>
                    </c:extLst>
                    <c:strCache>
                      <c:ptCount val="1"/>
                      <c:pt idx="0">
                        <c:v>Evaluation Culture and Awareness </c:v>
                      </c:pt>
                    </c:strCache>
                  </c:strRef>
                </c15:tx>
              </c15:filteredSeriesTitle>
            </c:ext>
            <c:ext xmlns:c15="http://schemas.microsoft.com/office/drawing/2012/chart" uri="{02D57815-91ED-43cb-92C2-25804820EDAC}">
              <c15:filteredCategoryTitle>
                <c15:cat>
                  <c:strRef>
                    <c:extLst>
                      <c:ext uri="{02D57815-91ED-43cb-92C2-25804820EDAC}">
                        <c15:formulaRef>
                          <c15:sqref>'ERA Composite Graphics'!$A$2:$A$7</c15:sqref>
                        </c15:formulaRef>
                      </c:ext>
                    </c:extLst>
                    <c:strCache>
                      <c:ptCount val="6"/>
                      <c:pt idx="0">
                        <c:v>Illinois</c:v>
                      </c:pt>
                      <c:pt idx="1">
                        <c:v>Kentucky</c:v>
                      </c:pt>
                      <c:pt idx="2">
                        <c:v>New Jersey</c:v>
                      </c:pt>
                      <c:pt idx="3">
                        <c:v>Oklahoma</c:v>
                      </c:pt>
                      <c:pt idx="4">
                        <c:v>Texas</c:v>
                      </c:pt>
                      <c:pt idx="5">
                        <c:v>Wisconsin</c:v>
                      </c:pt>
                    </c:strCache>
                  </c:strRef>
                </c15:cat>
              </c15:filteredCategoryTitle>
            </c:ext>
            <c:ext xmlns:c16="http://schemas.microsoft.com/office/drawing/2014/chart" uri="{C3380CC4-5D6E-409C-BE32-E72D297353CC}">
              <c16:uniqueId val="{00000000-734F-4DF3-A417-53B49C147004}"/>
            </c:ext>
          </c:extLst>
        </c:ser>
        <c:ser>
          <c:idx val="1"/>
          <c:order val="1"/>
          <c:spPr>
            <a:solidFill>
              <a:schemeClr val="accent5"/>
            </a:solidFill>
            <a:ln>
              <a:noFill/>
            </a:ln>
            <a:effectLst/>
          </c:spPr>
          <c:invertIfNegative val="0"/>
          <c:val>
            <c:numRef>
              <c:f>'ERA Composite Graphics'!$D$2:$D$7</c:f>
              <c:numCache>
                <c:formatCode>General</c:formatCode>
                <c:ptCount val="6"/>
                <c:pt idx="0">
                  <c:v>7</c:v>
                </c:pt>
                <c:pt idx="1">
                  <c:v>8</c:v>
                </c:pt>
                <c:pt idx="2">
                  <c:v>10</c:v>
                </c:pt>
                <c:pt idx="3">
                  <c:v>13</c:v>
                </c:pt>
                <c:pt idx="4">
                  <c:v>7</c:v>
                </c:pt>
                <c:pt idx="5">
                  <c:v>12</c:v>
                </c:pt>
              </c:numCache>
            </c:numRef>
          </c:val>
          <c:extLst>
            <c:ext xmlns:c15="http://schemas.microsoft.com/office/drawing/2012/chart" uri="{02D57815-91ED-43cb-92C2-25804820EDAC}">
              <c15:filteredSeriesTitle>
                <c15:tx>
                  <c:strRef>
                    <c:extLst>
                      <c:ext uri="{02D57815-91ED-43cb-92C2-25804820EDAC}">
                        <c15:formulaRef>
                          <c15:sqref>'ERA Composite Graphics'!$D$1</c15:sqref>
                        </c15:formulaRef>
                      </c:ext>
                    </c:extLst>
                    <c:strCache>
                      <c:ptCount val="1"/>
                      <c:pt idx="0">
                        <c:v>Funding Strategies</c:v>
                      </c:pt>
                    </c:strCache>
                  </c:strRef>
                </c15:tx>
              </c15:filteredSeriesTitle>
            </c:ext>
            <c:ext xmlns:c15="http://schemas.microsoft.com/office/drawing/2012/chart" uri="{02D57815-91ED-43cb-92C2-25804820EDAC}">
              <c15:filteredCategoryTitle>
                <c15:cat>
                  <c:strRef>
                    <c:extLst>
                      <c:ext uri="{02D57815-91ED-43cb-92C2-25804820EDAC}">
                        <c15:formulaRef>
                          <c15:sqref>'ERA Composite Graphics'!$A$2:$A$7</c15:sqref>
                        </c15:formulaRef>
                      </c:ext>
                    </c:extLst>
                    <c:strCache>
                      <c:ptCount val="6"/>
                      <c:pt idx="0">
                        <c:v>Illinois</c:v>
                      </c:pt>
                      <c:pt idx="1">
                        <c:v>Kentucky</c:v>
                      </c:pt>
                      <c:pt idx="2">
                        <c:v>New Jersey</c:v>
                      </c:pt>
                      <c:pt idx="3">
                        <c:v>Oklahoma</c:v>
                      </c:pt>
                      <c:pt idx="4">
                        <c:v>Texas</c:v>
                      </c:pt>
                      <c:pt idx="5">
                        <c:v>Wisconsin</c:v>
                      </c:pt>
                    </c:strCache>
                  </c:strRef>
                </c15:cat>
              </c15:filteredCategoryTitle>
            </c:ext>
            <c:ext xmlns:c16="http://schemas.microsoft.com/office/drawing/2014/chart" uri="{C3380CC4-5D6E-409C-BE32-E72D297353CC}">
              <c16:uniqueId val="{00000001-734F-4DF3-A417-53B49C147004}"/>
            </c:ext>
          </c:extLst>
        </c:ser>
        <c:ser>
          <c:idx val="2"/>
          <c:order val="2"/>
          <c:spPr>
            <a:solidFill>
              <a:schemeClr val="accent4"/>
            </a:solidFill>
            <a:ln>
              <a:noFill/>
            </a:ln>
            <a:effectLst/>
          </c:spPr>
          <c:invertIfNegative val="0"/>
          <c:val>
            <c:numRef>
              <c:f>'ERA Composite Graphics'!$E$2:$E$7</c:f>
              <c:numCache>
                <c:formatCode>General</c:formatCode>
                <c:ptCount val="6"/>
                <c:pt idx="0">
                  <c:v>12</c:v>
                </c:pt>
                <c:pt idx="1">
                  <c:v>13</c:v>
                </c:pt>
                <c:pt idx="2">
                  <c:v>12</c:v>
                </c:pt>
                <c:pt idx="3">
                  <c:v>11</c:v>
                </c:pt>
                <c:pt idx="4">
                  <c:v>14</c:v>
                </c:pt>
                <c:pt idx="5">
                  <c:v>12</c:v>
                </c:pt>
              </c:numCache>
            </c:numRef>
          </c:val>
          <c:extLst>
            <c:ext xmlns:c15="http://schemas.microsoft.com/office/drawing/2012/chart" uri="{02D57815-91ED-43cb-92C2-25804820EDAC}">
              <c15:filteredSeriesTitle>
                <c15:tx>
                  <c:strRef>
                    <c:extLst>
                      <c:ext uri="{02D57815-91ED-43cb-92C2-25804820EDAC}">
                        <c15:formulaRef>
                          <c15:sqref>'ERA Composite Graphics'!$E$1</c15:sqref>
                        </c15:formulaRef>
                      </c:ext>
                    </c:extLst>
                    <c:strCache>
                      <c:ptCount val="1"/>
                      <c:pt idx="0">
                        <c:v>Data Management</c:v>
                      </c:pt>
                    </c:strCache>
                  </c:strRef>
                </c15:tx>
              </c15:filteredSeriesTitle>
            </c:ext>
            <c:ext xmlns:c15="http://schemas.microsoft.com/office/drawing/2012/chart" uri="{02D57815-91ED-43cb-92C2-25804820EDAC}">
              <c15:filteredCategoryTitle>
                <c15:cat>
                  <c:strRef>
                    <c:extLst>
                      <c:ext uri="{02D57815-91ED-43cb-92C2-25804820EDAC}">
                        <c15:formulaRef>
                          <c15:sqref>'ERA Composite Graphics'!$A$2:$A$7</c15:sqref>
                        </c15:formulaRef>
                      </c:ext>
                    </c:extLst>
                    <c:strCache>
                      <c:ptCount val="6"/>
                      <c:pt idx="0">
                        <c:v>Illinois</c:v>
                      </c:pt>
                      <c:pt idx="1">
                        <c:v>Kentucky</c:v>
                      </c:pt>
                      <c:pt idx="2">
                        <c:v>New Jersey</c:v>
                      </c:pt>
                      <c:pt idx="3">
                        <c:v>Oklahoma</c:v>
                      </c:pt>
                      <c:pt idx="4">
                        <c:v>Texas</c:v>
                      </c:pt>
                      <c:pt idx="5">
                        <c:v>Wisconsin</c:v>
                      </c:pt>
                    </c:strCache>
                  </c:strRef>
                </c15:cat>
              </c15:filteredCategoryTitle>
            </c:ext>
            <c:ext xmlns:c16="http://schemas.microsoft.com/office/drawing/2014/chart" uri="{C3380CC4-5D6E-409C-BE32-E72D297353CC}">
              <c16:uniqueId val="{00000002-734F-4DF3-A417-53B49C147004}"/>
            </c:ext>
          </c:extLst>
        </c:ser>
        <c:ser>
          <c:idx val="3"/>
          <c:order val="3"/>
          <c:spPr>
            <a:solidFill>
              <a:schemeClr val="accent6">
                <a:lumMod val="60000"/>
              </a:schemeClr>
            </a:solidFill>
            <a:ln>
              <a:noFill/>
            </a:ln>
            <a:effectLst/>
          </c:spPr>
          <c:invertIfNegative val="0"/>
          <c:val>
            <c:numRef>
              <c:f>'ERA Composite Graphics'!$F$2:$F$7</c:f>
              <c:numCache>
                <c:formatCode>General</c:formatCode>
                <c:ptCount val="6"/>
                <c:pt idx="0">
                  <c:v>16</c:v>
                </c:pt>
                <c:pt idx="1">
                  <c:v>24</c:v>
                </c:pt>
                <c:pt idx="2">
                  <c:v>12</c:v>
                </c:pt>
                <c:pt idx="3">
                  <c:v>20</c:v>
                </c:pt>
                <c:pt idx="4">
                  <c:v>18</c:v>
                </c:pt>
                <c:pt idx="5">
                  <c:v>14</c:v>
                </c:pt>
              </c:numCache>
            </c:numRef>
          </c:val>
          <c:extLst>
            <c:ext xmlns:c15="http://schemas.microsoft.com/office/drawing/2012/chart" uri="{02D57815-91ED-43cb-92C2-25804820EDAC}">
              <c15:filteredSeriesTitle>
                <c15:tx>
                  <c:strRef>
                    <c:extLst>
                      <c:ext uri="{02D57815-91ED-43cb-92C2-25804820EDAC}">
                        <c15:formulaRef>
                          <c15:sqref>'ERA Composite Graphics'!$F$1</c15:sqref>
                        </c15:formulaRef>
                      </c:ext>
                    </c:extLst>
                    <c:strCache>
                      <c:ptCount val="1"/>
                      <c:pt idx="0">
                        <c:v>Staff Skills, Capacity, and Knowledge</c:v>
                      </c:pt>
                    </c:strCache>
                  </c:strRef>
                </c15:tx>
              </c15:filteredSeriesTitle>
            </c:ext>
            <c:ext xmlns:c15="http://schemas.microsoft.com/office/drawing/2012/chart" uri="{02D57815-91ED-43cb-92C2-25804820EDAC}">
              <c15:filteredCategoryTitle>
                <c15:cat>
                  <c:strRef>
                    <c:extLst>
                      <c:ext uri="{02D57815-91ED-43cb-92C2-25804820EDAC}">
                        <c15:formulaRef>
                          <c15:sqref>'ERA Composite Graphics'!$A$2:$A$7</c15:sqref>
                        </c15:formulaRef>
                      </c:ext>
                    </c:extLst>
                    <c:strCache>
                      <c:ptCount val="6"/>
                      <c:pt idx="0">
                        <c:v>Illinois</c:v>
                      </c:pt>
                      <c:pt idx="1">
                        <c:v>Kentucky</c:v>
                      </c:pt>
                      <c:pt idx="2">
                        <c:v>New Jersey</c:v>
                      </c:pt>
                      <c:pt idx="3">
                        <c:v>Oklahoma</c:v>
                      </c:pt>
                      <c:pt idx="4">
                        <c:v>Texas</c:v>
                      </c:pt>
                      <c:pt idx="5">
                        <c:v>Wisconsin</c:v>
                      </c:pt>
                    </c:strCache>
                  </c:strRef>
                </c15:cat>
              </c15:filteredCategoryTitle>
            </c:ext>
            <c:ext xmlns:c16="http://schemas.microsoft.com/office/drawing/2014/chart" uri="{C3380CC4-5D6E-409C-BE32-E72D297353CC}">
              <c16:uniqueId val="{00000003-734F-4DF3-A417-53B49C147004}"/>
            </c:ext>
          </c:extLst>
        </c:ser>
        <c:ser>
          <c:idx val="4"/>
          <c:order val="4"/>
          <c:spPr>
            <a:solidFill>
              <a:schemeClr val="accent5">
                <a:lumMod val="60000"/>
              </a:schemeClr>
            </a:solidFill>
            <a:ln>
              <a:noFill/>
            </a:ln>
            <a:effectLst/>
          </c:spPr>
          <c:invertIfNegative val="0"/>
          <c:val>
            <c:numRef>
              <c:f>'ERA Composite Graphics'!$G$2:$G$7</c:f>
              <c:numCache>
                <c:formatCode>General</c:formatCode>
                <c:ptCount val="6"/>
                <c:pt idx="0">
                  <c:v>4</c:v>
                </c:pt>
                <c:pt idx="1">
                  <c:v>5</c:v>
                </c:pt>
                <c:pt idx="2">
                  <c:v>2</c:v>
                </c:pt>
                <c:pt idx="3">
                  <c:v>5</c:v>
                </c:pt>
                <c:pt idx="4">
                  <c:v>5</c:v>
                </c:pt>
                <c:pt idx="5">
                  <c:v>4</c:v>
                </c:pt>
              </c:numCache>
            </c:numRef>
          </c:val>
          <c:extLst>
            <c:ext xmlns:c15="http://schemas.microsoft.com/office/drawing/2012/chart" uri="{02D57815-91ED-43cb-92C2-25804820EDAC}">
              <c15:filteredSeriesTitle>
                <c15:tx>
                  <c:strRef>
                    <c:extLst>
                      <c:ext uri="{02D57815-91ED-43cb-92C2-25804820EDAC}">
                        <c15:formulaRef>
                          <c15:sqref>'ERA Composite Graphics'!$G$1</c15:sqref>
                        </c15:formulaRef>
                      </c:ext>
                    </c:extLst>
                    <c:strCache>
                      <c:ptCount val="1"/>
                      <c:pt idx="0">
                        <c:v>Strategic Planning</c:v>
                      </c:pt>
                    </c:strCache>
                  </c:strRef>
                </c15:tx>
              </c15:filteredSeriesTitle>
            </c:ext>
            <c:ext xmlns:c15="http://schemas.microsoft.com/office/drawing/2012/chart" uri="{02D57815-91ED-43cb-92C2-25804820EDAC}">
              <c15:filteredCategoryTitle>
                <c15:cat>
                  <c:strRef>
                    <c:extLst>
                      <c:ext uri="{02D57815-91ED-43cb-92C2-25804820EDAC}">
                        <c15:formulaRef>
                          <c15:sqref>'ERA Composite Graphics'!$A$2:$A$7</c15:sqref>
                        </c15:formulaRef>
                      </c:ext>
                    </c:extLst>
                    <c:strCache>
                      <c:ptCount val="6"/>
                      <c:pt idx="0">
                        <c:v>Illinois</c:v>
                      </c:pt>
                      <c:pt idx="1">
                        <c:v>Kentucky</c:v>
                      </c:pt>
                      <c:pt idx="2">
                        <c:v>New Jersey</c:v>
                      </c:pt>
                      <c:pt idx="3">
                        <c:v>Oklahoma</c:v>
                      </c:pt>
                      <c:pt idx="4">
                        <c:v>Texas</c:v>
                      </c:pt>
                      <c:pt idx="5">
                        <c:v>Wisconsin</c:v>
                      </c:pt>
                    </c:strCache>
                  </c:strRef>
                </c15:cat>
              </c15:filteredCategoryTitle>
            </c:ext>
            <c:ext xmlns:c16="http://schemas.microsoft.com/office/drawing/2014/chart" uri="{C3380CC4-5D6E-409C-BE32-E72D297353CC}">
              <c16:uniqueId val="{00000004-734F-4DF3-A417-53B49C147004}"/>
            </c:ext>
          </c:extLst>
        </c:ser>
        <c:dLbls>
          <c:showLegendKey val="0"/>
          <c:showVal val="0"/>
          <c:showCatName val="0"/>
          <c:showSerName val="0"/>
          <c:showPercent val="0"/>
          <c:showBubbleSize val="0"/>
        </c:dLbls>
        <c:gapWidth val="150"/>
        <c:overlap val="100"/>
        <c:axId val="702893832"/>
        <c:axId val="702894160"/>
      </c:barChart>
      <c:catAx>
        <c:axId val="70289383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State</a:t>
                </a:r>
                <a:r>
                  <a:rPr lang="en-US" baseline="0" dirty="0"/>
                  <a:t> A               State B               State C              State D               State E               State F</a:t>
                </a:r>
                <a:endParaRPr lang="en-US" dirty="0"/>
              </a:p>
            </c:rich>
          </c:tx>
          <c:layout>
            <c:manualLayout>
              <c:xMode val="edge"/>
              <c:yMode val="edge"/>
              <c:x val="0.13725687832766081"/>
              <c:y val="0.795551269815041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02894160"/>
        <c:crosses val="autoZero"/>
        <c:auto val="1"/>
        <c:lblAlgn val="ctr"/>
        <c:lblOffset val="100"/>
        <c:noMultiLvlLbl val="0"/>
      </c:catAx>
      <c:valAx>
        <c:axId val="70289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Self-rated Points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289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0"/>
          </a:xfrm>
          <a:prstGeom prst="rect">
            <a:avLst/>
          </a:prstGeom>
        </p:spPr>
        <p:txBody>
          <a:bodyPr vert="horz" lIns="93177" tIns="46589" rIns="93177" bIns="46589" rtlCol="0"/>
          <a:lstStyle>
            <a:lvl1pPr algn="r">
              <a:defRPr sz="1200"/>
            </a:lvl1pPr>
          </a:lstStyle>
          <a:p>
            <a:fld id="{E9B57773-3BAA-418C-9BDB-0F9C1E1BF433}" type="datetimeFigureOut">
              <a:rPr lang="en-US" smtClean="0"/>
              <a:t>7/28/21</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239319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dirty="0"/>
          </a:p>
        </p:txBody>
      </p:sp>
    </p:spTree>
    <p:extLst>
      <p:ext uri="{BB962C8B-B14F-4D97-AF65-F5344CB8AC3E}">
        <p14:creationId xmlns:p14="http://schemas.microsoft.com/office/powerpoint/2010/main" val="120452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174593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180878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323853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293819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109468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22530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dirty="0"/>
          </a:p>
        </p:txBody>
      </p:sp>
    </p:spTree>
    <p:extLst>
      <p:ext uri="{BB962C8B-B14F-4D97-AF65-F5344CB8AC3E}">
        <p14:creationId xmlns:p14="http://schemas.microsoft.com/office/powerpoint/2010/main" val="209610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156939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351219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1719423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311700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1384271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dirty="0"/>
          </a:p>
        </p:txBody>
      </p:sp>
    </p:spTree>
    <p:extLst>
      <p:ext uri="{BB962C8B-B14F-4D97-AF65-F5344CB8AC3E}">
        <p14:creationId xmlns:p14="http://schemas.microsoft.com/office/powerpoint/2010/main" val="845084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392693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235990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dirty="0"/>
          </a:p>
        </p:txBody>
      </p:sp>
    </p:spTree>
    <p:extLst>
      <p:ext uri="{BB962C8B-B14F-4D97-AF65-F5344CB8AC3E}">
        <p14:creationId xmlns:p14="http://schemas.microsoft.com/office/powerpoint/2010/main" val="2798841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dirty="0"/>
          </a:p>
        </p:txBody>
      </p:sp>
    </p:spTree>
    <p:extLst>
      <p:ext uri="{BB962C8B-B14F-4D97-AF65-F5344CB8AC3E}">
        <p14:creationId xmlns:p14="http://schemas.microsoft.com/office/powerpoint/2010/main" val="68162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dirty="0"/>
          </a:p>
        </p:txBody>
      </p:sp>
    </p:spTree>
    <p:extLst>
      <p:ext uri="{BB962C8B-B14F-4D97-AF65-F5344CB8AC3E}">
        <p14:creationId xmlns:p14="http://schemas.microsoft.com/office/powerpoint/2010/main" val="1644823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33</a:t>
            </a:fld>
            <a:endParaRPr lang="en-US" dirty="0"/>
          </a:p>
        </p:txBody>
      </p:sp>
    </p:spTree>
    <p:extLst>
      <p:ext uri="{BB962C8B-B14F-4D97-AF65-F5344CB8AC3E}">
        <p14:creationId xmlns:p14="http://schemas.microsoft.com/office/powerpoint/2010/main" val="276770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34</a:t>
            </a:fld>
            <a:endParaRPr lang="en-US" dirty="0"/>
          </a:p>
        </p:txBody>
      </p:sp>
    </p:spTree>
    <p:extLst>
      <p:ext uri="{BB962C8B-B14F-4D97-AF65-F5344CB8AC3E}">
        <p14:creationId xmlns:p14="http://schemas.microsoft.com/office/powerpoint/2010/main" val="314443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96966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166610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3496867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251332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210564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373875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477671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129081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a:t>
            </a:r>
            <a:r>
              <a:rPr lang="en-US" err="1"/>
              <a:t>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3693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31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8492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39266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85407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74387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microsoft.com/office/2007/relationships/hdphoto" Target="../media/hdphoto1.wdp"/><Relationship Id="rId5" Type="http://schemas.openxmlformats.org/officeDocument/2006/relationships/slideLayout" Target="../slideLayouts/slideLayout37.xml"/><Relationship Id="rId10"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3"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21" r:id="rId5"/>
    <p:sldLayoutId id="2147483722" r:id="rId6"/>
    <p:sldLayoutId id="2147483725" r:id="rId7"/>
    <p:sldLayoutId id="2147483726" r:id="rId8"/>
    <p:sldLayoutId id="2147483727" r:id="rId9"/>
    <p:sldLayoutId id="2147483728" r:id="rId1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trategies.workforcegps.org/resources/2018/08/03/22/55/Explore-Employer-Engagement-Strategies"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evalhub.workforcegps.org/"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hemeOverride" Target="../theme/themeOverride1.xml"/><Relationship Id="rId5" Type="http://schemas.openxmlformats.org/officeDocument/2006/relationships/hyperlink" Target="https://evalhub.workforcegps.org/resources/2018/09/07/19/58/WIOA-Evaluation-Toolkit" TargetMode="External"/><Relationship Id="rId4" Type="http://schemas.openxmlformats.org/officeDocument/2006/relationships/hyperlink" Target="https://evalhub.workforcegps.org/resources/2019/10/09/02/41/Evaluation_Peer_Learning_Cohort_Applicatio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valhub.workforcegps.org/" TargetMode="External"/><Relationship Id="rId2" Type="http://schemas.openxmlformats.org/officeDocument/2006/relationships/hyperlink" Target="about:blank"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mailto:Gordon.Wayne@dol.gov"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062549" y="2313782"/>
            <a:ext cx="7649801" cy="2230436"/>
          </a:xfrm>
        </p:spPr>
        <p:txBody>
          <a:bodyPr>
            <a:normAutofit fontScale="90000"/>
          </a:bodyPr>
          <a:lstStyle/>
          <a:p>
            <a:r>
              <a:rPr lang="en-US" dirty="0"/>
              <a:t>Building Evaluation Capacity through Communities of Practice and Peer Learning Cohorts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July 28, 2021</a:t>
            </a:r>
          </a:p>
        </p:txBody>
      </p:sp>
      <p:pic>
        <p:nvPicPr>
          <p:cNvPr id="4" name="Picture 3">
            <a:extLst>
              <a:ext uri="{FF2B5EF4-FFF2-40B4-BE49-F238E27FC236}">
                <a16:creationId xmlns:a16="http://schemas.microsoft.com/office/drawing/2014/main" id="{417E9A80-9A34-744D-ADE9-0E5EAB08C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50F9B-4F4A-4833-8144-861708FEC180}"/>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p:cNvSpPr>
            <a:spLocks noGrp="1"/>
          </p:cNvSpPr>
          <p:nvPr>
            <p:ph type="title"/>
          </p:nvPr>
        </p:nvSpPr>
        <p:spPr/>
        <p:txBody>
          <a:bodyPr>
            <a:normAutofit/>
          </a:bodyPr>
          <a:lstStyle/>
          <a:p>
            <a:r>
              <a:rPr lang="en-US" sz="3000" dirty="0">
                <a:solidFill>
                  <a:schemeClr val="accent1">
                    <a:lumMod val="75000"/>
                  </a:schemeClr>
                </a:solidFill>
              </a:rPr>
              <a:t>Workforce Innovation and Opportunity Act (WIOA)*</a:t>
            </a:r>
            <a:endParaRPr lang="en-US" sz="3000" dirty="0"/>
          </a:p>
        </p:txBody>
      </p:sp>
      <p:sp>
        <p:nvSpPr>
          <p:cNvPr id="4" name="Content Placeholder 3"/>
          <p:cNvSpPr>
            <a:spLocks noGrp="1"/>
          </p:cNvSpPr>
          <p:nvPr>
            <p:ph idx="1"/>
          </p:nvPr>
        </p:nvSpPr>
        <p:spPr>
          <a:xfrm>
            <a:off x="1084739" y="1428750"/>
            <a:ext cx="10299939" cy="4650242"/>
          </a:xfrm>
        </p:spPr>
        <p:txBody>
          <a:bodyPr/>
          <a:lstStyle/>
          <a:p>
            <a:pPr>
              <a:buFont typeface="Wingdings" panose="05000000000000000000" pitchFamily="2" charset="2"/>
              <a:buChar char="Ø"/>
            </a:pPr>
            <a:r>
              <a:rPr lang="en-US" sz="3200" b="0" dirty="0">
                <a:solidFill>
                  <a:schemeClr val="tx1"/>
                </a:solidFill>
              </a:rPr>
              <a:t>“The State, local boards, and State agencies shall conduct evaluations…in order to achieve high-level performance within, and high-level outcomes from, the workforce development system.”</a:t>
            </a:r>
          </a:p>
          <a:p>
            <a:pPr>
              <a:buFont typeface="Wingdings" panose="05000000000000000000" pitchFamily="2" charset="2"/>
              <a:buChar char="Ø"/>
            </a:pPr>
            <a:r>
              <a:rPr lang="en-US" sz="3200" b="0" dirty="0">
                <a:solidFill>
                  <a:schemeClr val="tx2"/>
                </a:solidFill>
              </a:rPr>
              <a:t>“</a:t>
            </a:r>
            <a:r>
              <a:rPr lang="en-US" sz="3200" b="0" dirty="0">
                <a:solidFill>
                  <a:schemeClr val="tx1"/>
                </a:solidFill>
              </a:rPr>
              <a:t>Results of evaluations…are to be used to promote the efficiency and effectiveness of the workforce development system.”</a:t>
            </a:r>
          </a:p>
          <a:p>
            <a:r>
              <a:rPr lang="en-US" sz="3200" b="0" i="1" dirty="0">
                <a:solidFill>
                  <a:schemeClr val="accent5">
                    <a:lumMod val="75000"/>
                  </a:schemeClr>
                </a:solidFill>
              </a:rPr>
              <a:t>*</a:t>
            </a:r>
            <a:r>
              <a:rPr lang="en-US" sz="3200" b="0" i="1" dirty="0">
                <a:solidFill>
                  <a:schemeClr val="tx2"/>
                </a:solidFill>
              </a:rPr>
              <a:t> </a:t>
            </a:r>
            <a:r>
              <a:rPr lang="en-US" sz="2000" b="0" i="1" dirty="0">
                <a:solidFill>
                  <a:schemeClr val="tx2"/>
                </a:solidFill>
              </a:rPr>
              <a:t>WIOA Section 116(e) and 20CFR 668.220</a:t>
            </a:r>
          </a:p>
        </p:txBody>
      </p:sp>
    </p:spTree>
    <p:extLst>
      <p:ext uri="{BB962C8B-B14F-4D97-AF65-F5344CB8AC3E}">
        <p14:creationId xmlns:p14="http://schemas.microsoft.com/office/powerpoint/2010/main" val="247141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42B1E-A2EF-40F8-A2D0-6121AEDE3376}"/>
              </a:ext>
            </a:extLst>
          </p:cNvPr>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a:extLst>
              <a:ext uri="{FF2B5EF4-FFF2-40B4-BE49-F238E27FC236}">
                <a16:creationId xmlns:a16="http://schemas.microsoft.com/office/drawing/2014/main" id="{0A1CF710-B001-4DB9-81A4-269FDF32ED4F}"/>
              </a:ext>
            </a:extLst>
          </p:cNvPr>
          <p:cNvSpPr>
            <a:spLocks noGrp="1"/>
          </p:cNvSpPr>
          <p:nvPr>
            <p:ph type="title"/>
          </p:nvPr>
        </p:nvSpPr>
        <p:spPr/>
        <p:txBody>
          <a:bodyPr>
            <a:normAutofit/>
          </a:bodyPr>
          <a:lstStyle/>
          <a:p>
            <a:r>
              <a:rPr lang="en-US" sz="3600" dirty="0"/>
              <a:t>Polling Question</a:t>
            </a:r>
          </a:p>
        </p:txBody>
      </p:sp>
      <p:sp>
        <p:nvSpPr>
          <p:cNvPr id="6" name="Text Placeholder 5"/>
          <p:cNvSpPr>
            <a:spLocks noGrp="1"/>
          </p:cNvSpPr>
          <p:nvPr>
            <p:ph type="body" idx="14"/>
          </p:nvPr>
        </p:nvSpPr>
        <p:spPr/>
        <p:txBody>
          <a:bodyPr>
            <a:normAutofit/>
          </a:bodyPr>
          <a:lstStyle/>
          <a:p>
            <a:r>
              <a:rPr lang="en-US" sz="3200" dirty="0">
                <a:latin typeface="Bahnschrift" panose="020B0502040204020203" pitchFamily="34" charset="0"/>
              </a:rPr>
              <a:t>What is your agency’s capacity to conduct research and evaluation?</a:t>
            </a:r>
          </a:p>
        </p:txBody>
      </p:sp>
      <p:sp>
        <p:nvSpPr>
          <p:cNvPr id="5" name="Text Placeholder 4"/>
          <p:cNvSpPr>
            <a:spLocks noGrp="1"/>
          </p:cNvSpPr>
          <p:nvPr>
            <p:ph type="body" sz="quarter" idx="13"/>
          </p:nvPr>
        </p:nvSpPr>
        <p:spPr/>
        <p:txBody>
          <a:bodyPr/>
          <a:lstStyle/>
          <a:p>
            <a:r>
              <a:rPr lang="en-US" dirty="0"/>
              <a:t>Select the answer that best fits your understanding of the evaluation capacity.</a:t>
            </a:r>
          </a:p>
        </p:txBody>
      </p:sp>
      <p:sp>
        <p:nvSpPr>
          <p:cNvPr id="4" name="Content Placeholder 3">
            <a:extLst>
              <a:ext uri="{FF2B5EF4-FFF2-40B4-BE49-F238E27FC236}">
                <a16:creationId xmlns:a16="http://schemas.microsoft.com/office/drawing/2014/main" id="{C5A3EA7A-4AB7-4252-9E91-11B15374822C}"/>
              </a:ext>
            </a:extLst>
          </p:cNvPr>
          <p:cNvSpPr>
            <a:spLocks noGrp="1"/>
          </p:cNvSpPr>
          <p:nvPr>
            <p:ph idx="1"/>
          </p:nvPr>
        </p:nvSpPr>
        <p:spPr>
          <a:xfrm>
            <a:off x="5717179" y="1225883"/>
            <a:ext cx="5925134" cy="4512716"/>
          </a:xfrm>
        </p:spPr>
        <p:txBody>
          <a:bodyPr>
            <a:normAutofit fontScale="70000" lnSpcReduction="20000"/>
          </a:bodyPr>
          <a:lstStyle/>
          <a:p>
            <a:pPr marL="457200" indent="-457200">
              <a:buFont typeface="+mj-lt"/>
              <a:buAutoNum type="arabicPeriod"/>
            </a:pPr>
            <a:r>
              <a:rPr lang="en-US" sz="3400" b="0" dirty="0"/>
              <a:t>We have capacity for evaluation and are coordinating evaluations of programs and services across all four WIOA titles.</a:t>
            </a:r>
          </a:p>
          <a:p>
            <a:pPr marL="457200" indent="-457200">
              <a:buFont typeface="+mj-lt"/>
              <a:buAutoNum type="arabicPeriod"/>
            </a:pPr>
            <a:r>
              <a:rPr lang="en-US" sz="3400" b="0" dirty="0"/>
              <a:t>We have capacity for evaluation and are ready initiate evaluations of our programs and services.</a:t>
            </a:r>
          </a:p>
          <a:p>
            <a:pPr marL="457200" indent="-457200">
              <a:buFont typeface="+mj-lt"/>
              <a:buAutoNum type="arabicPeriod"/>
            </a:pPr>
            <a:r>
              <a:rPr lang="en-US" sz="3400" b="0" dirty="0"/>
              <a:t>We have some capacity for evaluation and plan to start.</a:t>
            </a:r>
          </a:p>
          <a:p>
            <a:pPr marL="457200" indent="-457200">
              <a:buFont typeface="+mj-lt"/>
              <a:buAutoNum type="arabicPeriod"/>
            </a:pPr>
            <a:r>
              <a:rPr lang="en-US" sz="3400" b="0" dirty="0"/>
              <a:t>We have little or no capacity for evaluation. </a:t>
            </a:r>
          </a:p>
        </p:txBody>
      </p:sp>
    </p:spTree>
    <p:extLst>
      <p:ext uri="{BB962C8B-B14F-4D97-AF65-F5344CB8AC3E}">
        <p14:creationId xmlns:p14="http://schemas.microsoft.com/office/powerpoint/2010/main" val="26925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854443"/>
            <a:ext cx="7136201" cy="2357891"/>
          </a:xfrm>
        </p:spPr>
        <p:txBody>
          <a:bodyPr>
            <a:normAutofit/>
          </a:bodyPr>
          <a:lstStyle/>
          <a:p>
            <a:r>
              <a:rPr lang="en-US" dirty="0"/>
              <a:t>Evaluation and Research Resources</a:t>
            </a:r>
          </a:p>
        </p:txBody>
      </p:sp>
    </p:spTree>
    <p:extLst>
      <p:ext uri="{BB962C8B-B14F-4D97-AF65-F5344CB8AC3E}">
        <p14:creationId xmlns:p14="http://schemas.microsoft.com/office/powerpoint/2010/main" val="332126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B812ED-6657-4FC2-9630-367100B8229B}"/>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5F2150C5-AE68-4815-8B74-870A643F5721}"/>
              </a:ext>
            </a:extLst>
          </p:cNvPr>
          <p:cNvSpPr>
            <a:spLocks noGrp="1"/>
          </p:cNvSpPr>
          <p:nvPr>
            <p:ph type="title"/>
          </p:nvPr>
        </p:nvSpPr>
        <p:spPr>
          <a:xfrm>
            <a:off x="839787" y="733245"/>
            <a:ext cx="4424636" cy="2285999"/>
          </a:xfrm>
          <a:solidFill>
            <a:schemeClr val="accent1">
              <a:lumMod val="60000"/>
              <a:lumOff val="40000"/>
            </a:schemeClr>
          </a:solidFill>
        </p:spPr>
        <p:txBody>
          <a:bodyPr anchor="ctr">
            <a:normAutofit/>
          </a:bodyPr>
          <a:lstStyle/>
          <a:p>
            <a:r>
              <a:rPr lang="en-US" sz="3200" dirty="0">
                <a:solidFill>
                  <a:schemeClr val="bg1"/>
                </a:solidFill>
                <a:latin typeface="Bahnschrift"/>
              </a:rPr>
              <a:t>Explore research topics for program evaluations.</a:t>
            </a:r>
          </a:p>
        </p:txBody>
      </p:sp>
      <p:sp>
        <p:nvSpPr>
          <p:cNvPr id="6" name="Text Placeholder 5">
            <a:extLst>
              <a:ext uri="{FF2B5EF4-FFF2-40B4-BE49-F238E27FC236}">
                <a16:creationId xmlns:a16="http://schemas.microsoft.com/office/drawing/2014/main" id="{A97CFD21-AD80-4421-B39E-89EA6C58948C}"/>
              </a:ext>
            </a:extLst>
          </p:cNvPr>
          <p:cNvSpPr>
            <a:spLocks noGrp="1"/>
          </p:cNvSpPr>
          <p:nvPr>
            <p:ph type="body" sz="half" idx="2"/>
          </p:nvPr>
        </p:nvSpPr>
        <p:spPr>
          <a:xfrm>
            <a:off x="839787" y="3019245"/>
            <a:ext cx="4424637" cy="2950234"/>
          </a:xfrm>
        </p:spPr>
        <p:txBody>
          <a:bodyPr/>
          <a:lstStyle/>
          <a:p>
            <a:r>
              <a:rPr lang="en-US" sz="4000" b="0" dirty="0">
                <a:hlinkClick r:id="rId3"/>
              </a:rPr>
              <a:t>Workforce System Strategies</a:t>
            </a:r>
            <a:endParaRPr lang="en-US" sz="4000" b="0" dirty="0"/>
          </a:p>
        </p:txBody>
      </p:sp>
      <p:pic>
        <p:nvPicPr>
          <p:cNvPr id="7" name="Content Placeholder 5"/>
          <p:cNvPicPr>
            <a:picLocks noGrp="1" noChangeAspect="1"/>
          </p:cNvPicPr>
          <p:nvPr>
            <p:ph idx="1"/>
          </p:nvPr>
        </p:nvPicPr>
        <p:blipFill>
          <a:blip r:embed="rId4"/>
          <a:stretch>
            <a:fillRect/>
          </a:stretch>
        </p:blipFill>
        <p:spPr>
          <a:xfrm>
            <a:off x="5264425" y="474453"/>
            <a:ext cx="6379046" cy="5572664"/>
          </a:xfrm>
          <a:prstGeom prst="rect">
            <a:avLst/>
          </a:prstGeom>
        </p:spPr>
      </p:pic>
    </p:spTree>
    <p:extLst>
      <p:ext uri="{BB962C8B-B14F-4D97-AF65-F5344CB8AC3E}">
        <p14:creationId xmlns:p14="http://schemas.microsoft.com/office/powerpoint/2010/main" val="362792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dirty="0"/>
          </a:p>
        </p:txBody>
      </p:sp>
      <p:sp>
        <p:nvSpPr>
          <p:cNvPr id="3" name="Title 2"/>
          <p:cNvSpPr>
            <a:spLocks noGrp="1"/>
          </p:cNvSpPr>
          <p:nvPr>
            <p:ph type="title"/>
          </p:nvPr>
        </p:nvSpPr>
        <p:spPr>
          <a:xfrm>
            <a:off x="847919" y="78999"/>
            <a:ext cx="9378261" cy="786384"/>
          </a:xfrm>
        </p:spPr>
        <p:txBody>
          <a:bodyPr>
            <a:normAutofit/>
          </a:bodyPr>
          <a:lstStyle/>
          <a:p>
            <a:r>
              <a:rPr lang="en-US" dirty="0">
                <a:solidFill>
                  <a:schemeClr val="tx1"/>
                </a:solidFill>
                <a:latin typeface="Bahnschrift" panose="020B0502040204020203" pitchFamily="34" charset="0"/>
              </a:rPr>
              <a:t>Explore Evaluation Capacity Resources</a:t>
            </a:r>
            <a:endParaRPr lang="en-US" dirty="0"/>
          </a:p>
        </p:txBody>
      </p:sp>
      <p:pic>
        <p:nvPicPr>
          <p:cNvPr id="5" name="Content Placeholder 4"/>
          <p:cNvPicPr>
            <a:picLocks noGrp="1" noChangeAspect="1"/>
          </p:cNvPicPr>
          <p:nvPr>
            <p:ph idx="1"/>
          </p:nvPr>
        </p:nvPicPr>
        <p:blipFill>
          <a:blip r:embed="rId3"/>
          <a:stretch>
            <a:fillRect/>
          </a:stretch>
        </p:blipFill>
        <p:spPr>
          <a:xfrm>
            <a:off x="2634141" y="1175776"/>
            <a:ext cx="6633243" cy="5038725"/>
          </a:xfrm>
          <a:prstGeom prst="rect">
            <a:avLst/>
          </a:prstGeom>
        </p:spPr>
      </p:pic>
    </p:spTree>
    <p:extLst>
      <p:ext uri="{BB962C8B-B14F-4D97-AF65-F5344CB8AC3E}">
        <p14:creationId xmlns:p14="http://schemas.microsoft.com/office/powerpoint/2010/main" val="203458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D9E8C0-8B1E-44AA-B634-829B3A5A1D34}"/>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a:extLst>
              <a:ext uri="{FF2B5EF4-FFF2-40B4-BE49-F238E27FC236}">
                <a16:creationId xmlns:a16="http://schemas.microsoft.com/office/drawing/2014/main" id="{FF5D05DF-684C-41CB-91D0-AE512FA3379C}"/>
              </a:ext>
            </a:extLst>
          </p:cNvPr>
          <p:cNvSpPr>
            <a:spLocks noGrp="1"/>
          </p:cNvSpPr>
          <p:nvPr>
            <p:ph type="title"/>
          </p:nvPr>
        </p:nvSpPr>
        <p:spPr>
          <a:xfrm>
            <a:off x="891547" y="3157602"/>
            <a:ext cx="3921992" cy="2844298"/>
          </a:xfrm>
          <a:solidFill>
            <a:schemeClr val="accent1">
              <a:lumMod val="60000"/>
              <a:lumOff val="40000"/>
            </a:schemeClr>
          </a:solidFill>
        </p:spPr>
        <p:txBody>
          <a:bodyPr anchor="ctr"/>
          <a:lstStyle/>
          <a:p>
            <a:pPr algn="ctr">
              <a:lnSpc>
                <a:spcPct val="100000"/>
              </a:lnSpc>
            </a:pPr>
            <a:r>
              <a:rPr lang="en-US" sz="4000" b="0" i="1" dirty="0">
                <a:solidFill>
                  <a:schemeClr val="tx1"/>
                </a:solidFill>
                <a:hlinkClick r:id="rId3">
                  <a:extLst>
                    <a:ext uri="{A12FA001-AC4F-418D-AE19-62706E023703}">
                      <ahyp:hlinkClr xmlns:ahyp="http://schemas.microsoft.com/office/drawing/2018/hyperlinkcolor" val="tx"/>
                    </a:ext>
                  </a:extLst>
                </a:hlinkClick>
              </a:rPr>
              <a:t>Evaluation and Research Hub</a:t>
            </a:r>
            <a:endParaRPr lang="en-US" sz="4000" b="0" i="1" dirty="0">
              <a:solidFill>
                <a:schemeClr val="tx1"/>
              </a:solidFill>
            </a:endParaRPr>
          </a:p>
        </p:txBody>
      </p:sp>
      <p:sp>
        <p:nvSpPr>
          <p:cNvPr id="6" name="Text Placeholder 5">
            <a:extLst>
              <a:ext uri="{FF2B5EF4-FFF2-40B4-BE49-F238E27FC236}">
                <a16:creationId xmlns:a16="http://schemas.microsoft.com/office/drawing/2014/main" id="{F90129E2-A979-43CD-97C7-2D1B81E136FB}"/>
              </a:ext>
            </a:extLst>
          </p:cNvPr>
          <p:cNvSpPr>
            <a:spLocks noGrp="1"/>
          </p:cNvSpPr>
          <p:nvPr>
            <p:ph type="body" sz="half" idx="2"/>
          </p:nvPr>
        </p:nvSpPr>
        <p:spPr>
          <a:xfrm>
            <a:off x="891547" y="677637"/>
            <a:ext cx="3921992" cy="2479966"/>
          </a:xfrm>
        </p:spPr>
        <p:txBody>
          <a:bodyPr/>
          <a:lstStyle/>
          <a:p>
            <a:pPr algn="l"/>
            <a:r>
              <a:rPr lang="en-US" sz="2800" i="0" dirty="0">
                <a:solidFill>
                  <a:schemeClr val="tx1"/>
                </a:solidFill>
                <a:latin typeface="Bahnschrift" panose="020B0502040204020203" pitchFamily="34" charset="0"/>
              </a:rPr>
              <a:t>Learn more about the Evaluation Toolkit.</a:t>
            </a:r>
          </a:p>
        </p:txBody>
      </p:sp>
      <p:pic>
        <p:nvPicPr>
          <p:cNvPr id="2" name="Picture Placeholder 1"/>
          <p:cNvPicPr>
            <a:picLocks noGrp="1" noChangeAspect="1"/>
          </p:cNvPicPr>
          <p:nvPr>
            <p:ph type="pic" idx="1"/>
          </p:nvPr>
        </p:nvPicPr>
        <p:blipFill>
          <a:blip r:embed="rId4"/>
          <a:srcRect l="9766" r="9766"/>
          <a:stretch>
            <a:fillRect/>
          </a:stretch>
        </p:blipFill>
        <p:spPr>
          <a:xfrm>
            <a:off x="5098211" y="677636"/>
            <a:ext cx="6538823" cy="5324263"/>
          </a:xfrm>
          <a:prstGeom prst="rect">
            <a:avLst/>
          </a:prstGeom>
        </p:spPr>
      </p:pic>
    </p:spTree>
    <p:extLst>
      <p:ext uri="{BB962C8B-B14F-4D97-AF65-F5344CB8AC3E}">
        <p14:creationId xmlns:p14="http://schemas.microsoft.com/office/powerpoint/2010/main" val="79021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16</a:t>
            </a:fld>
            <a:endParaRPr lang="en-US" dirty="0"/>
          </a:p>
        </p:txBody>
      </p:sp>
      <p:sp>
        <p:nvSpPr>
          <p:cNvPr id="8" name="Title 7"/>
          <p:cNvSpPr>
            <a:spLocks noGrp="1"/>
          </p:cNvSpPr>
          <p:nvPr>
            <p:ph type="title"/>
          </p:nvPr>
        </p:nvSpPr>
        <p:spPr>
          <a:xfrm>
            <a:off x="839788" y="707923"/>
            <a:ext cx="4096006" cy="2831690"/>
          </a:xfrm>
        </p:spPr>
        <p:txBody>
          <a:bodyPr>
            <a:normAutofit/>
          </a:bodyPr>
          <a:lstStyle/>
          <a:p>
            <a:r>
              <a:rPr lang="en-US" b="0" dirty="0">
                <a:latin typeface="Bahnschrift" panose="020B0502040204020203" pitchFamily="34" charset="0"/>
              </a:rPr>
              <a:t>What types of resources would you like to see on the Evaluation and Research Hub?</a:t>
            </a:r>
          </a:p>
        </p:txBody>
      </p:sp>
      <p:sp>
        <p:nvSpPr>
          <p:cNvPr id="10" name="Text Placeholder 9"/>
          <p:cNvSpPr>
            <a:spLocks noGrp="1"/>
          </p:cNvSpPr>
          <p:nvPr>
            <p:ph type="body" sz="half" idx="2"/>
          </p:nvPr>
        </p:nvSpPr>
        <p:spPr>
          <a:xfrm>
            <a:off x="839788" y="4049485"/>
            <a:ext cx="3932237" cy="1324489"/>
          </a:xfrm>
        </p:spPr>
        <p:txBody>
          <a:bodyPr/>
          <a:lstStyle/>
          <a:p>
            <a:r>
              <a:rPr lang="en-US" sz="2400" dirty="0"/>
              <a:t>Select the two responses that are the most helpful for your work.</a:t>
            </a:r>
          </a:p>
        </p:txBody>
      </p:sp>
      <p:sp>
        <p:nvSpPr>
          <p:cNvPr id="9" name="Content Placeholder 8"/>
          <p:cNvSpPr>
            <a:spLocks noGrp="1"/>
          </p:cNvSpPr>
          <p:nvPr>
            <p:ph idx="1"/>
          </p:nvPr>
        </p:nvSpPr>
        <p:spPr/>
        <p:txBody>
          <a:bodyPr>
            <a:normAutofit/>
          </a:bodyPr>
          <a:lstStyle/>
          <a:p>
            <a:pPr marL="514350" lvl="0" indent="-514350">
              <a:lnSpc>
                <a:spcPct val="100000"/>
              </a:lnSpc>
              <a:buFont typeface="+mj-lt"/>
              <a:buAutoNum type="arabicPeriod"/>
            </a:pPr>
            <a:r>
              <a:rPr lang="en-US" sz="2600" dirty="0"/>
              <a:t>More how-to tools and guides.</a:t>
            </a:r>
          </a:p>
          <a:p>
            <a:pPr marL="514350" lvl="0" indent="-514350">
              <a:lnSpc>
                <a:spcPct val="100000"/>
              </a:lnSpc>
              <a:buFont typeface="+mj-lt"/>
              <a:buAutoNum type="arabicPeriod"/>
            </a:pPr>
            <a:r>
              <a:rPr lang="en-US" sz="2600" dirty="0"/>
              <a:t>Podcasts or videos with “Voices of Experience.”</a:t>
            </a:r>
          </a:p>
          <a:p>
            <a:pPr marL="514350" lvl="0" indent="-514350">
              <a:lnSpc>
                <a:spcPct val="100000"/>
              </a:lnSpc>
              <a:buFont typeface="+mj-lt"/>
              <a:buAutoNum type="arabicPeriod"/>
            </a:pPr>
            <a:r>
              <a:rPr lang="en-US" sz="2600" dirty="0"/>
              <a:t>Templates and examples of statements of work, evaluation reports, and relevant research questions and/or findings.</a:t>
            </a:r>
          </a:p>
          <a:p>
            <a:pPr marL="514350" lvl="0" indent="-514350">
              <a:lnSpc>
                <a:spcPct val="100000"/>
              </a:lnSpc>
              <a:buFont typeface="+mj-lt"/>
              <a:buAutoNum type="arabicPeriod"/>
            </a:pPr>
            <a:r>
              <a:rPr lang="en-US" sz="2600" dirty="0"/>
              <a:t>Professional development resources.</a:t>
            </a:r>
          </a:p>
          <a:p>
            <a:pPr marL="514350" lvl="0" indent="-514350">
              <a:lnSpc>
                <a:spcPct val="100000"/>
              </a:lnSpc>
              <a:buFont typeface="+mj-lt"/>
              <a:buAutoNum type="arabicPeriod"/>
            </a:pPr>
            <a:r>
              <a:rPr lang="en-US" sz="2600" dirty="0"/>
              <a:t>Other (please type your response into the chat).</a:t>
            </a:r>
          </a:p>
        </p:txBody>
      </p:sp>
    </p:spTree>
    <p:extLst>
      <p:ext uri="{BB962C8B-B14F-4D97-AF65-F5344CB8AC3E}">
        <p14:creationId xmlns:p14="http://schemas.microsoft.com/office/powerpoint/2010/main" val="384179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854443"/>
            <a:ext cx="7136201" cy="2357891"/>
          </a:xfrm>
        </p:spPr>
        <p:txBody>
          <a:bodyPr>
            <a:normAutofit/>
          </a:bodyPr>
          <a:lstStyle/>
          <a:p>
            <a:r>
              <a:rPr lang="en-US" dirty="0"/>
              <a:t>2019 and 2020 Evaluation Peer Learning Cohorts: State Teams’ Experiences</a:t>
            </a:r>
          </a:p>
        </p:txBody>
      </p:sp>
    </p:spTree>
    <p:extLst>
      <p:ext uri="{BB962C8B-B14F-4D97-AF65-F5344CB8AC3E}">
        <p14:creationId xmlns:p14="http://schemas.microsoft.com/office/powerpoint/2010/main" val="56427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9" name="Title 8"/>
          <p:cNvSpPr>
            <a:spLocks noGrp="1"/>
          </p:cNvSpPr>
          <p:nvPr>
            <p:ph type="title"/>
          </p:nvPr>
        </p:nvSpPr>
        <p:spPr/>
        <p:txBody>
          <a:bodyPr/>
          <a:lstStyle/>
          <a:p>
            <a:r>
              <a:rPr lang="en-US" dirty="0"/>
              <a:t>Highlights from the EvalPLC State Team Activities</a:t>
            </a:r>
          </a:p>
        </p:txBody>
      </p:sp>
      <p:sp>
        <p:nvSpPr>
          <p:cNvPr id="11" name="Content Placeholder 10"/>
          <p:cNvSpPr>
            <a:spLocks noGrp="1"/>
          </p:cNvSpPr>
          <p:nvPr>
            <p:ph sz="half" idx="2"/>
          </p:nvPr>
        </p:nvSpPr>
        <p:spPr>
          <a:xfrm>
            <a:off x="5889523" y="1074284"/>
            <a:ext cx="5668107" cy="5246263"/>
          </a:xfrm>
        </p:spPr>
        <p:txBody>
          <a:bodyPr/>
          <a:lstStyle/>
          <a:p>
            <a:pPr marL="287338" indent="-287338">
              <a:lnSpc>
                <a:spcPct val="100000"/>
              </a:lnSpc>
              <a:spcBef>
                <a:spcPts val="1800"/>
              </a:spcBef>
              <a:buFont typeface="Wingdings" panose="05000000000000000000" pitchFamily="2" charset="2"/>
              <a:buChar char="q"/>
            </a:pPr>
            <a:r>
              <a:rPr lang="en-US" sz="2000" b="0" dirty="0">
                <a:solidFill>
                  <a:schemeClr val="accent6">
                    <a:lumMod val="50000"/>
                  </a:schemeClr>
                </a:solidFill>
              </a:rPr>
              <a:t>Five states chose to focus on evaluation culture and awareness.</a:t>
            </a:r>
          </a:p>
          <a:p>
            <a:pPr marL="287338" indent="-287338">
              <a:lnSpc>
                <a:spcPct val="100000"/>
              </a:lnSpc>
              <a:spcBef>
                <a:spcPts val="1800"/>
              </a:spcBef>
              <a:buFont typeface="Wingdings" panose="05000000000000000000" pitchFamily="2" charset="2"/>
              <a:buChar char="q"/>
            </a:pPr>
            <a:r>
              <a:rPr lang="en-US" sz="2000" b="0" dirty="0">
                <a:solidFill>
                  <a:schemeClr val="accent6">
                    <a:lumMod val="50000"/>
                  </a:schemeClr>
                </a:solidFill>
              </a:rPr>
              <a:t>Four of the state teams identified funding strategies.</a:t>
            </a:r>
          </a:p>
          <a:p>
            <a:pPr marL="287338" indent="-287338">
              <a:lnSpc>
                <a:spcPct val="100000"/>
              </a:lnSpc>
              <a:spcBef>
                <a:spcPts val="1800"/>
              </a:spcBef>
              <a:buFont typeface="Wingdings" panose="05000000000000000000" pitchFamily="2" charset="2"/>
              <a:buChar char="q"/>
            </a:pPr>
            <a:r>
              <a:rPr lang="en-US" sz="2000" b="0" dirty="0">
                <a:solidFill>
                  <a:schemeClr val="accent6">
                    <a:lumMod val="50000"/>
                  </a:schemeClr>
                </a:solidFill>
              </a:rPr>
              <a:t>Three states considered updates to existing data mechanisms or implement new data processes, use, dissemination, and documentation.</a:t>
            </a:r>
          </a:p>
          <a:p>
            <a:pPr marL="287338" indent="-287338">
              <a:lnSpc>
                <a:spcPct val="100000"/>
              </a:lnSpc>
              <a:spcBef>
                <a:spcPts val="1800"/>
              </a:spcBef>
              <a:buFont typeface="Wingdings" panose="05000000000000000000" pitchFamily="2" charset="2"/>
              <a:buChar char="q"/>
            </a:pPr>
            <a:r>
              <a:rPr lang="en-US" sz="2000" b="0" dirty="0">
                <a:solidFill>
                  <a:schemeClr val="accent6">
                    <a:lumMod val="50000"/>
                  </a:schemeClr>
                </a:solidFill>
              </a:rPr>
              <a:t>Five states began planning for ways to build in-house research and evaluation capacity.</a:t>
            </a:r>
          </a:p>
          <a:p>
            <a:pPr marL="287338" indent="-287338">
              <a:lnSpc>
                <a:spcPct val="100000"/>
              </a:lnSpc>
              <a:spcBef>
                <a:spcPts val="1800"/>
              </a:spcBef>
              <a:buFont typeface="Wingdings" panose="05000000000000000000" pitchFamily="2" charset="2"/>
              <a:buChar char="q"/>
            </a:pPr>
            <a:r>
              <a:rPr lang="en-US" sz="2000" b="0" dirty="0">
                <a:solidFill>
                  <a:schemeClr val="accent6">
                    <a:lumMod val="50000"/>
                  </a:schemeClr>
                </a:solidFill>
              </a:rPr>
              <a:t>Three states identified goals for integrating strategic evaluation planning into their evaluation action plans.</a:t>
            </a:r>
          </a:p>
        </p:txBody>
      </p:sp>
      <p:graphicFrame>
        <p:nvGraphicFramePr>
          <p:cNvPr id="12" name="Chart 11">
            <a:extLst>
              <a:ext uri="{FF2B5EF4-FFF2-40B4-BE49-F238E27FC236}">
                <a16:creationId xmlns:a16="http://schemas.microsoft.com/office/drawing/2014/main" id="{B5DD3815-A974-4D50-9751-A14493A9ADFF}"/>
              </a:ext>
            </a:extLst>
          </p:cNvPr>
          <p:cNvGraphicFramePr/>
          <p:nvPr>
            <p:extLst>
              <p:ext uri="{D42A27DB-BD31-4B8C-83A1-F6EECF244321}">
                <p14:modId xmlns:p14="http://schemas.microsoft.com/office/powerpoint/2010/main" val="245389335"/>
              </p:ext>
            </p:extLst>
          </p:nvPr>
        </p:nvGraphicFramePr>
        <p:xfrm>
          <a:off x="526212" y="1311217"/>
          <a:ext cx="5068344" cy="4814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355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vert="horz" lIns="91440" tIns="45720" rIns="91440" bIns="45720" rtlCol="0" anchor="ctr">
            <a:normAutofit/>
          </a:bodyPr>
          <a:lstStyle/>
          <a:p>
            <a:pPr algn="l">
              <a:spcAft>
                <a:spcPts val="600"/>
              </a:spcAft>
              <a:defRPr/>
            </a:pPr>
            <a:fld id="{158B7785-F6D6-45F8-833E-07BD84680091}" type="slidenum">
              <a:rPr lang="en-US" sz="1200" b="0">
                <a:solidFill>
                  <a:srgbClr val="FFFFFF"/>
                </a:solidFill>
                <a:latin typeface="Calibri" panose="020F0502020204030204"/>
              </a:rPr>
              <a:pPr algn="l">
                <a:spcAft>
                  <a:spcPts val="600"/>
                </a:spcAft>
                <a:defRPr/>
              </a:pPr>
              <a:t>19</a:t>
            </a:fld>
            <a:endParaRPr lang="en-US" sz="1200" b="0" dirty="0">
              <a:solidFill>
                <a:srgbClr val="FFFFFF"/>
              </a:solidFill>
              <a:latin typeface="Calibri" panose="020F0502020204030204"/>
            </a:endParaRPr>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vert="horz" lIns="91440" tIns="45720" rIns="91440" bIns="45720" rtlCol="0" anchor="ctr">
            <a:normAutofit/>
          </a:bodyPr>
          <a:lstStyle/>
          <a:p>
            <a:r>
              <a:rPr lang="en-US" sz="3600" dirty="0">
                <a:solidFill>
                  <a:schemeClr val="tx2"/>
                </a:solidFill>
              </a:rPr>
              <a:t>The Massachusetts Team’s EvalPLC Experience</a:t>
            </a:r>
          </a:p>
        </p:txBody>
      </p:sp>
      <p:sp>
        <p:nvSpPr>
          <p:cNvPr id="4" name="Text Placeholder 3">
            <a:extLst>
              <a:ext uri="{FF2B5EF4-FFF2-40B4-BE49-F238E27FC236}">
                <a16:creationId xmlns:a16="http://schemas.microsoft.com/office/drawing/2014/main" id="{36D034AD-292C-48A8-B1AD-684383954DFC}"/>
              </a:ext>
            </a:extLst>
          </p:cNvPr>
          <p:cNvSpPr>
            <a:spLocks noGrp="1"/>
          </p:cNvSpPr>
          <p:nvPr>
            <p:ph type="body" idx="1"/>
          </p:nvPr>
        </p:nvSpPr>
        <p:spPr/>
        <p:txBody>
          <a:bodyPr>
            <a:normAutofit lnSpcReduction="10000"/>
          </a:bodyPr>
          <a:lstStyle/>
          <a:p>
            <a:r>
              <a:rPr lang="en-US" dirty="0">
                <a:solidFill>
                  <a:schemeClr val="tx2"/>
                </a:solidFill>
              </a:rPr>
              <a:t>Began with s</a:t>
            </a:r>
            <a:r>
              <a:rPr lang="en-US" sz="2800" dirty="0">
                <a:solidFill>
                  <a:schemeClr val="tx2"/>
                </a:solidFill>
              </a:rPr>
              <a:t>trong </a:t>
            </a:r>
            <a:r>
              <a:rPr lang="en-US" b="1" dirty="0">
                <a:solidFill>
                  <a:schemeClr val="tx2"/>
                </a:solidFill>
              </a:rPr>
              <a:t>F</a:t>
            </a:r>
            <a:r>
              <a:rPr lang="en-US" sz="2800" b="1" dirty="0">
                <a:solidFill>
                  <a:schemeClr val="tx2"/>
                </a:solidFill>
              </a:rPr>
              <a:t>unding Strategies </a:t>
            </a:r>
            <a:r>
              <a:rPr lang="en-US" sz="2800" dirty="0">
                <a:solidFill>
                  <a:schemeClr val="tx2"/>
                </a:solidFill>
              </a:rPr>
              <a:t>and </a:t>
            </a:r>
            <a:r>
              <a:rPr lang="en-US" sz="2800" b="1" dirty="0">
                <a:solidFill>
                  <a:schemeClr val="tx2"/>
                </a:solidFill>
              </a:rPr>
              <a:t>Data Collection and Analysis Planning</a:t>
            </a:r>
            <a:endParaRPr lang="en-US" b="1" dirty="0"/>
          </a:p>
        </p:txBody>
      </p:sp>
      <p:sp>
        <p:nvSpPr>
          <p:cNvPr id="3" name="Content Placeholder 2">
            <a:extLst>
              <a:ext uri="{FF2B5EF4-FFF2-40B4-BE49-F238E27FC236}">
                <a16:creationId xmlns:a16="http://schemas.microsoft.com/office/drawing/2014/main" id="{110ACCFF-F9B9-4862-9FFA-675E8E70BCED}"/>
              </a:ext>
            </a:extLst>
          </p:cNvPr>
          <p:cNvSpPr>
            <a:spLocks noGrp="1"/>
          </p:cNvSpPr>
          <p:nvPr>
            <p:ph sz="half" idx="2"/>
          </p:nvPr>
        </p:nvSpPr>
        <p:spPr/>
        <p:txBody>
          <a:bodyPr vert="horz" lIns="91440" tIns="45720" rIns="91440" bIns="45720" rtlCol="0">
            <a:noAutofit/>
          </a:bodyPr>
          <a:lstStyle/>
          <a:p>
            <a:pPr marL="457200" lvl="0" indent="-457200">
              <a:buFont typeface="Wingdings" panose="05000000000000000000" pitchFamily="2" charset="2"/>
              <a:buChar char="Ø"/>
            </a:pPr>
            <a:r>
              <a:rPr lang="en-US" sz="4000" dirty="0"/>
              <a:t>Describe 1-2 lessons learned from your state’s participation in the 2020 EvalPLC.</a:t>
            </a:r>
          </a:p>
          <a:p>
            <a:pPr marL="457200" lvl="0" indent="-457200">
              <a:buFont typeface="Wingdings" panose="05000000000000000000" pitchFamily="2" charset="2"/>
              <a:buChar char="Ø"/>
            </a:pPr>
            <a:r>
              <a:rPr lang="en-US" sz="4000" dirty="0"/>
              <a:t>Talk about 1-2 steps from your action plan that Massachusetts implemented.  </a:t>
            </a:r>
          </a:p>
          <a:p>
            <a:pPr marL="457200" indent="-457200">
              <a:buFont typeface="Wingdings" panose="05000000000000000000" pitchFamily="2" charset="2"/>
              <a:buChar char="Ø"/>
            </a:pPr>
            <a:r>
              <a:rPr lang="en-US" sz="4000" dirty="0"/>
              <a:t>Share how the EvalPLC helped build your state’s capacity for conducting evaluation. </a:t>
            </a:r>
          </a:p>
        </p:txBody>
      </p:sp>
    </p:spTree>
    <p:extLst>
      <p:ext uri="{BB962C8B-B14F-4D97-AF65-F5344CB8AC3E}">
        <p14:creationId xmlns:p14="http://schemas.microsoft.com/office/powerpoint/2010/main" val="328773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1F7E19-664D-497D-B73A-00071E52890C}"/>
              </a:ext>
            </a:extLst>
          </p:cNvPr>
          <p:cNvSpPr>
            <a:spLocks noGrp="1"/>
          </p:cNvSpPr>
          <p:nvPr>
            <p:ph type="sldNum" sz="quarter" idx="12"/>
          </p:nvPr>
        </p:nvSpPr>
        <p:spPr/>
        <p:txBody>
          <a:bodyPr/>
          <a:lstStyle/>
          <a:p>
            <a:fld id="{158B7785-F6D6-45F8-833E-07BD84680091}" type="slidenum">
              <a:rPr lang="en-US" smtClean="0"/>
              <a:t>2</a:t>
            </a:fld>
            <a:endParaRPr lang="en-US" dirty="0"/>
          </a:p>
        </p:txBody>
      </p:sp>
      <p:sp>
        <p:nvSpPr>
          <p:cNvPr id="3" name="Title 2">
            <a:extLst>
              <a:ext uri="{FF2B5EF4-FFF2-40B4-BE49-F238E27FC236}">
                <a16:creationId xmlns:a16="http://schemas.microsoft.com/office/drawing/2014/main" id="{982FB0C8-BC0F-4427-910A-61D1B600BE31}"/>
              </a:ext>
            </a:extLst>
          </p:cNvPr>
          <p:cNvSpPr>
            <a:spLocks noGrp="1"/>
          </p:cNvSpPr>
          <p:nvPr>
            <p:ph type="title"/>
          </p:nvPr>
        </p:nvSpPr>
        <p:spPr/>
        <p:txBody>
          <a:bodyPr/>
          <a:lstStyle/>
          <a:p>
            <a:r>
              <a:rPr lang="en-US" dirty="0"/>
              <a:t>Facilitators</a:t>
            </a:r>
          </a:p>
        </p:txBody>
      </p:sp>
      <p:pic>
        <p:nvPicPr>
          <p:cNvPr id="8" name="Picture Placeholder 7">
            <a:extLst>
              <a:ext uri="{FF2B5EF4-FFF2-40B4-BE49-F238E27FC236}">
                <a16:creationId xmlns:a16="http://schemas.microsoft.com/office/drawing/2014/main" id="{72C61E38-D353-4ABC-A06F-8D0B29D62941}"/>
              </a:ext>
            </a:extLst>
          </p:cNvPr>
          <p:cNvPicPr>
            <a:picLocks noGrp="1" noChangeAspect="1"/>
          </p:cNvPicPr>
          <p:nvPr>
            <p:ph type="pic" sz="quarter" idx="13"/>
          </p:nvPr>
        </p:nvPicPr>
        <p:blipFill>
          <a:blip r:embed="rId3"/>
          <a:srcRect l="4096" r="4096"/>
          <a:stretch>
            <a:fillRect/>
          </a:stretch>
        </p:blipFill>
        <p:spPr>
          <a:prstGeom prst="rect">
            <a:avLst/>
          </a:prstGeom>
        </p:spPr>
      </p:pic>
      <p:sp>
        <p:nvSpPr>
          <p:cNvPr id="5" name="Content Placeholder 4">
            <a:extLst>
              <a:ext uri="{FF2B5EF4-FFF2-40B4-BE49-F238E27FC236}">
                <a16:creationId xmlns:a16="http://schemas.microsoft.com/office/drawing/2014/main" id="{8E5BE66E-A21E-4332-B891-B3B453555B46}"/>
              </a:ext>
            </a:extLst>
          </p:cNvPr>
          <p:cNvSpPr>
            <a:spLocks noGrp="1"/>
          </p:cNvSpPr>
          <p:nvPr>
            <p:ph sz="half" idx="2"/>
          </p:nvPr>
        </p:nvSpPr>
        <p:spPr/>
        <p:txBody>
          <a:bodyPr/>
          <a:lstStyle/>
          <a:p>
            <a:pPr>
              <a:lnSpc>
                <a:spcPct val="100000"/>
              </a:lnSpc>
            </a:pPr>
            <a:r>
              <a:rPr lang="en-US" dirty="0"/>
              <a:t>Gloria Salas-Kos</a:t>
            </a:r>
          </a:p>
          <a:p>
            <a:pPr marL="0" lvl="1">
              <a:spcBef>
                <a:spcPts val="0"/>
              </a:spcBef>
            </a:pPr>
            <a:r>
              <a:rPr lang="en-US" sz="2000" dirty="0"/>
              <a:t>Senior Program Analyst/Evaluation Technical Assistance Coordinator</a:t>
            </a:r>
          </a:p>
          <a:p>
            <a:pPr marL="0" lvl="1">
              <a:lnSpc>
                <a:spcPct val="100000"/>
              </a:lnSpc>
              <a:spcBef>
                <a:spcPts val="0"/>
              </a:spcBef>
            </a:pPr>
            <a:r>
              <a:rPr lang="en-US" sz="2000" dirty="0"/>
              <a:t>Office of Policy Development and Research </a:t>
            </a:r>
          </a:p>
          <a:p>
            <a:pPr marL="0" lvl="2">
              <a:lnSpc>
                <a:spcPct val="100000"/>
              </a:lnSpc>
            </a:pPr>
            <a:r>
              <a:rPr lang="en-US" sz="2000" dirty="0">
                <a:solidFill>
                  <a:schemeClr val="tx1"/>
                </a:solidFill>
              </a:rPr>
              <a:t>Employment and Training Administration/U.S. DOL</a:t>
            </a:r>
            <a:endParaRPr lang="en-US" dirty="0"/>
          </a:p>
        </p:txBody>
      </p:sp>
      <p:pic>
        <p:nvPicPr>
          <p:cNvPr id="9" name="Picture Placeholder 8">
            <a:extLst>
              <a:ext uri="{FF2B5EF4-FFF2-40B4-BE49-F238E27FC236}">
                <a16:creationId xmlns:a16="http://schemas.microsoft.com/office/drawing/2014/main" id="{DA32DD5C-B0DB-45F6-A13E-650AE8897E27}"/>
              </a:ext>
            </a:extLst>
          </p:cNvPr>
          <p:cNvPicPr>
            <a:picLocks noGrp="1" noChangeAspect="1"/>
          </p:cNvPicPr>
          <p:nvPr>
            <p:ph type="pic" sz="quarter" idx="14"/>
          </p:nvPr>
        </p:nvPicPr>
        <p:blipFill>
          <a:blip r:embed="rId4"/>
          <a:srcRect/>
          <a:stretch>
            <a:fillRect/>
          </a:stretch>
        </p:blipFill>
        <p:spPr>
          <a:prstGeom prst="rect">
            <a:avLst/>
          </a:prstGeom>
        </p:spPr>
      </p:pic>
      <p:sp>
        <p:nvSpPr>
          <p:cNvPr id="7" name="Content Placeholder 6">
            <a:extLst>
              <a:ext uri="{FF2B5EF4-FFF2-40B4-BE49-F238E27FC236}">
                <a16:creationId xmlns:a16="http://schemas.microsoft.com/office/drawing/2014/main" id="{397C7539-E7D6-482F-A485-036C86C91123}"/>
              </a:ext>
            </a:extLst>
          </p:cNvPr>
          <p:cNvSpPr>
            <a:spLocks noGrp="1"/>
          </p:cNvSpPr>
          <p:nvPr>
            <p:ph sz="half" idx="1"/>
          </p:nvPr>
        </p:nvSpPr>
        <p:spPr/>
        <p:txBody>
          <a:bodyPr/>
          <a:lstStyle/>
          <a:p>
            <a:pPr>
              <a:lnSpc>
                <a:spcPct val="100000"/>
              </a:lnSpc>
            </a:pPr>
            <a:r>
              <a:rPr lang="en-US" dirty="0"/>
              <a:t>Wayne Gordon</a:t>
            </a:r>
          </a:p>
          <a:p>
            <a:pPr marL="0" lvl="1">
              <a:lnSpc>
                <a:spcPct val="100000"/>
              </a:lnSpc>
              <a:spcBef>
                <a:spcPts val="0"/>
              </a:spcBef>
            </a:pPr>
            <a:r>
              <a:rPr lang="en-US" sz="2000" dirty="0"/>
              <a:t>Director, Division of Research and Evaluation</a:t>
            </a:r>
          </a:p>
          <a:p>
            <a:pPr marL="0" lvl="1">
              <a:lnSpc>
                <a:spcPct val="100000"/>
              </a:lnSpc>
              <a:spcBef>
                <a:spcPts val="0"/>
              </a:spcBef>
            </a:pPr>
            <a:r>
              <a:rPr lang="en-US" sz="2000" dirty="0"/>
              <a:t>Office of Policy Development and Research </a:t>
            </a:r>
          </a:p>
          <a:p>
            <a:pPr marL="0" lvl="2">
              <a:lnSpc>
                <a:spcPct val="100000"/>
              </a:lnSpc>
            </a:pPr>
            <a:r>
              <a:rPr lang="en-US" sz="2000" dirty="0"/>
              <a:t>Employment and Training Administration/U.S. DOL</a:t>
            </a:r>
          </a:p>
        </p:txBody>
      </p:sp>
    </p:spTree>
    <p:extLst>
      <p:ext uri="{BB962C8B-B14F-4D97-AF65-F5344CB8AC3E}">
        <p14:creationId xmlns:p14="http://schemas.microsoft.com/office/powerpoint/2010/main" val="3964729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vert="horz" lIns="91440" tIns="45720" rIns="91440" bIns="45720" rtlCol="0" anchor="ctr">
            <a:normAutofit/>
          </a:bodyPr>
          <a:lstStyle/>
          <a:p>
            <a:pPr algn="l">
              <a:spcAft>
                <a:spcPts val="600"/>
              </a:spcAft>
              <a:defRPr/>
            </a:pPr>
            <a:fld id="{158B7785-F6D6-45F8-833E-07BD84680091}" type="slidenum">
              <a:rPr lang="en-US" sz="1200" b="0">
                <a:solidFill>
                  <a:srgbClr val="FFFFFF"/>
                </a:solidFill>
                <a:latin typeface="Calibri" panose="020F0502020204030204"/>
              </a:rPr>
              <a:pPr algn="l">
                <a:spcAft>
                  <a:spcPts val="600"/>
                </a:spcAft>
                <a:defRPr/>
              </a:pPr>
              <a:t>20</a:t>
            </a:fld>
            <a:endParaRPr lang="en-US" sz="1200" b="0" dirty="0">
              <a:solidFill>
                <a:srgbClr val="FFFFFF"/>
              </a:solidFill>
              <a:latin typeface="Calibri" panose="020F0502020204030204"/>
            </a:endParaRPr>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vert="horz" lIns="91440" tIns="45720" rIns="91440" bIns="45720" rtlCol="0" anchor="ctr">
            <a:normAutofit/>
          </a:bodyPr>
          <a:lstStyle/>
          <a:p>
            <a:r>
              <a:rPr lang="en-US" sz="3600" dirty="0">
                <a:solidFill>
                  <a:schemeClr val="tx2"/>
                </a:solidFill>
              </a:rPr>
              <a:t>How Wisconsin Built on its EvalPLC Participation</a:t>
            </a:r>
          </a:p>
        </p:txBody>
      </p:sp>
      <p:sp>
        <p:nvSpPr>
          <p:cNvPr id="4" name="Text Placeholder 3">
            <a:extLst>
              <a:ext uri="{FF2B5EF4-FFF2-40B4-BE49-F238E27FC236}">
                <a16:creationId xmlns:a16="http://schemas.microsoft.com/office/drawing/2014/main" id="{03BE390F-3E63-4FB5-978F-392AEE674011}"/>
              </a:ext>
            </a:extLst>
          </p:cNvPr>
          <p:cNvSpPr>
            <a:spLocks noGrp="1"/>
          </p:cNvSpPr>
          <p:nvPr>
            <p:ph type="body" idx="1"/>
          </p:nvPr>
        </p:nvSpPr>
        <p:spPr/>
        <p:txBody>
          <a:bodyPr>
            <a:normAutofit lnSpcReduction="10000"/>
          </a:bodyPr>
          <a:lstStyle/>
          <a:p>
            <a:r>
              <a:rPr lang="en-US" dirty="0">
                <a:solidFill>
                  <a:schemeClr val="tx2"/>
                </a:solidFill>
              </a:rPr>
              <a:t>Began with s</a:t>
            </a:r>
            <a:r>
              <a:rPr lang="en-US" sz="2800" dirty="0">
                <a:solidFill>
                  <a:schemeClr val="tx2"/>
                </a:solidFill>
              </a:rPr>
              <a:t>trong </a:t>
            </a:r>
            <a:r>
              <a:rPr lang="en-US" dirty="0">
                <a:solidFill>
                  <a:schemeClr val="tx2"/>
                </a:solidFill>
              </a:rPr>
              <a:t>F</a:t>
            </a:r>
            <a:r>
              <a:rPr lang="en-US" sz="2800" dirty="0">
                <a:solidFill>
                  <a:schemeClr val="tx2"/>
                </a:solidFill>
              </a:rPr>
              <a:t>unding Strategies and Data Collection and Analysis Planning</a:t>
            </a:r>
            <a:endParaRPr lang="en-US" dirty="0"/>
          </a:p>
        </p:txBody>
      </p:sp>
      <p:sp>
        <p:nvSpPr>
          <p:cNvPr id="3" name="Content Placeholder 2">
            <a:extLst>
              <a:ext uri="{FF2B5EF4-FFF2-40B4-BE49-F238E27FC236}">
                <a16:creationId xmlns:a16="http://schemas.microsoft.com/office/drawing/2014/main" id="{110ACCFF-F9B9-4862-9FFA-675E8E70BCED}"/>
              </a:ext>
            </a:extLst>
          </p:cNvPr>
          <p:cNvSpPr>
            <a:spLocks noGrp="1"/>
          </p:cNvSpPr>
          <p:nvPr>
            <p:ph sz="half" idx="2"/>
          </p:nvPr>
        </p:nvSpPr>
        <p:spPr/>
        <p:txBody>
          <a:bodyPr vert="horz" lIns="91440" tIns="45720" rIns="91440" bIns="45720" rtlCol="0">
            <a:noAutofit/>
          </a:bodyPr>
          <a:lstStyle/>
          <a:p>
            <a:pPr marL="457200" lvl="0" indent="-457200">
              <a:buFont typeface="Wingdings" panose="05000000000000000000" pitchFamily="2" charset="2"/>
              <a:buChar char="Ø"/>
            </a:pPr>
            <a:r>
              <a:rPr lang="en-US" sz="3600" dirty="0"/>
              <a:t>Describe 1-2 lessons learned from the state’s participation in the 2019 EvalPLC.</a:t>
            </a:r>
          </a:p>
          <a:p>
            <a:pPr marL="457200" indent="-457200">
              <a:buFont typeface="Wingdings" panose="05000000000000000000" pitchFamily="2" charset="2"/>
              <a:buChar char="Ø"/>
            </a:pPr>
            <a:r>
              <a:rPr lang="en-US" sz="3600" dirty="0"/>
              <a:t>Explain how the evaluation planning activities have progressed since your participation.</a:t>
            </a:r>
          </a:p>
          <a:p>
            <a:pPr marL="457200" indent="-457200">
              <a:buFont typeface="Wingdings" panose="05000000000000000000" pitchFamily="2" charset="2"/>
              <a:buChar char="Ø"/>
            </a:pPr>
            <a:r>
              <a:rPr lang="en-US" sz="3600" dirty="0"/>
              <a:t>What is one thing a state considering participation in the EvalPLC should know. </a:t>
            </a:r>
          </a:p>
        </p:txBody>
      </p:sp>
    </p:spTree>
    <p:extLst>
      <p:ext uri="{BB962C8B-B14F-4D97-AF65-F5344CB8AC3E}">
        <p14:creationId xmlns:p14="http://schemas.microsoft.com/office/powerpoint/2010/main" val="3758084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3867150"/>
            <a:ext cx="5290133" cy="1999951"/>
          </a:xfrm>
        </p:spPr>
        <p:txBody>
          <a:bodyPr>
            <a:normAutofit/>
          </a:bodyPr>
          <a:lstStyle/>
          <a:p>
            <a:r>
              <a:rPr lang="en-US" sz="2600" i="0" dirty="0"/>
              <a:t>What questions do you have for Sacha-Massachusetts and Bryan-Wisconsin about their states’ EvalPLC participation or evaluation activities? </a:t>
            </a:r>
          </a:p>
        </p:txBody>
      </p:sp>
    </p:spTree>
    <p:extLst>
      <p:ext uri="{BB962C8B-B14F-4D97-AF65-F5344CB8AC3E}">
        <p14:creationId xmlns:p14="http://schemas.microsoft.com/office/powerpoint/2010/main" val="150735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22</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2021 Evaluation Peer Learning Cohort</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927846" y="4269493"/>
            <a:ext cx="6425453" cy="825021"/>
          </a:xfrm>
        </p:spPr>
        <p:txBody>
          <a:bodyPr>
            <a:normAutofit/>
          </a:bodyPr>
          <a:lstStyle/>
          <a:p>
            <a:r>
              <a:rPr lang="en-US" sz="3200" dirty="0"/>
              <a:t>Application Process</a:t>
            </a:r>
          </a:p>
        </p:txBody>
      </p:sp>
    </p:spTree>
    <p:extLst>
      <p:ext uri="{BB962C8B-B14F-4D97-AF65-F5344CB8AC3E}">
        <p14:creationId xmlns:p14="http://schemas.microsoft.com/office/powerpoint/2010/main" val="262843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23</a:t>
            </a:fld>
            <a:endParaRPr lang="en-US" dirty="0"/>
          </a:p>
        </p:txBody>
      </p:sp>
      <p:sp>
        <p:nvSpPr>
          <p:cNvPr id="5" name="Title 4"/>
          <p:cNvSpPr>
            <a:spLocks noGrp="1"/>
          </p:cNvSpPr>
          <p:nvPr>
            <p:ph type="title"/>
          </p:nvPr>
        </p:nvSpPr>
        <p:spPr/>
        <p:txBody>
          <a:bodyPr>
            <a:normAutofit/>
          </a:bodyPr>
          <a:lstStyle/>
          <a:p>
            <a:r>
              <a:rPr lang="en-US" dirty="0"/>
              <a:t>Evaluation Peer Learning Cohort: Application Questions</a:t>
            </a:r>
          </a:p>
        </p:txBody>
      </p:sp>
      <p:sp>
        <p:nvSpPr>
          <p:cNvPr id="3" name="Content Placeholder 2">
            <a:extLst>
              <a:ext uri="{FF2B5EF4-FFF2-40B4-BE49-F238E27FC236}">
                <a16:creationId xmlns:a16="http://schemas.microsoft.com/office/drawing/2014/main" id="{1FDBC71A-0DD3-40BC-B8C0-7EEF92C7089B}"/>
              </a:ext>
            </a:extLst>
          </p:cNvPr>
          <p:cNvSpPr>
            <a:spLocks noGrp="1"/>
          </p:cNvSpPr>
          <p:nvPr>
            <p:ph idx="1"/>
          </p:nvPr>
        </p:nvSpPr>
        <p:spPr>
          <a:xfrm>
            <a:off x="930728" y="1023458"/>
            <a:ext cx="10335687" cy="5153506"/>
          </a:xfrm>
        </p:spPr>
        <p:txBody>
          <a:bodyPr vert="horz" lIns="91440" tIns="45720" rIns="91440" bIns="45720" rtlCol="0" anchor="t">
            <a:normAutofit fontScale="92500" lnSpcReduction="10000"/>
          </a:bodyPr>
          <a:lstStyle/>
          <a:p>
            <a:pPr fontAlgn="base"/>
            <a:r>
              <a:rPr lang="en-US" b="0" i="0" dirty="0">
                <a:solidFill>
                  <a:srgbClr val="000000"/>
                </a:solidFill>
                <a:effectLst/>
                <a:latin typeface="Calibri"/>
                <a:cs typeface="Calibri"/>
              </a:rPr>
              <a:t>What does your state workforce agency (SWA) want to gain from participation in this cohort? </a:t>
            </a:r>
          </a:p>
          <a:p>
            <a:pPr fontAlgn="base"/>
            <a:r>
              <a:rPr lang="en-US" dirty="0"/>
              <a:t>How does your SWA use evaluations and other evidence to improve or support programs, policies or services?</a:t>
            </a:r>
            <a:r>
              <a:rPr lang="en-US" b="0" i="0" dirty="0">
                <a:solidFill>
                  <a:srgbClr val="000000"/>
                </a:solidFill>
                <a:effectLst/>
                <a:latin typeface="Calibri"/>
                <a:cs typeface="Calibri"/>
              </a:rPr>
              <a:t> </a:t>
            </a:r>
          </a:p>
          <a:p>
            <a:pPr fontAlgn="base"/>
            <a:r>
              <a:rPr lang="en-US" b="0" i="0" dirty="0">
                <a:solidFill>
                  <a:srgbClr val="000000"/>
                </a:solidFill>
                <a:effectLst/>
                <a:latin typeface="Calibri"/>
                <a:cs typeface="Calibri"/>
              </a:rPr>
              <a:t>Excluding labor market research, what do you see as the primary benefits of research and evaluation for your workforce development programs and services?  </a:t>
            </a:r>
          </a:p>
          <a:p>
            <a:pPr fontAlgn="base"/>
            <a:r>
              <a:rPr lang="en-US" b="0" i="0" dirty="0">
                <a:solidFill>
                  <a:srgbClr val="000000"/>
                </a:solidFill>
                <a:effectLst/>
                <a:latin typeface="Calibri"/>
                <a:cs typeface="Calibri"/>
              </a:rPr>
              <a:t>To what extent have you partnered with your WIOA core programs to</a:t>
            </a:r>
          </a:p>
          <a:p>
            <a:pPr lvl="1" fontAlgn="base"/>
            <a:r>
              <a:rPr lang="en-US" sz="2600" dirty="0">
                <a:solidFill>
                  <a:srgbClr val="000000"/>
                </a:solidFill>
                <a:latin typeface="Calibri"/>
                <a:cs typeface="Calibri"/>
              </a:rPr>
              <a:t> </a:t>
            </a:r>
            <a:r>
              <a:rPr lang="en-US" sz="2600" b="0" i="0" dirty="0">
                <a:solidFill>
                  <a:srgbClr val="000000"/>
                </a:solidFill>
                <a:effectLst/>
                <a:latin typeface="Calibri"/>
                <a:cs typeface="Calibri"/>
              </a:rPr>
              <a:t>conduct evaluations,</a:t>
            </a:r>
          </a:p>
          <a:p>
            <a:pPr lvl="1" fontAlgn="base"/>
            <a:r>
              <a:rPr lang="en-US" sz="2600" dirty="0">
                <a:solidFill>
                  <a:schemeClr val="tx1"/>
                </a:solidFill>
              </a:rPr>
              <a:t>coordinate on evaluations with partners, and</a:t>
            </a:r>
            <a:endParaRPr lang="en-US" sz="2600" dirty="0">
              <a:solidFill>
                <a:schemeClr val="tx1"/>
              </a:solidFill>
              <a:cs typeface="Calibri"/>
            </a:endParaRPr>
          </a:p>
          <a:p>
            <a:pPr lvl="1" fontAlgn="base"/>
            <a:r>
              <a:rPr lang="en-US" sz="2600" dirty="0">
                <a:solidFill>
                  <a:schemeClr val="tx1"/>
                </a:solidFill>
              </a:rPr>
              <a:t>collaborate with Federal evaluations?</a:t>
            </a:r>
            <a:endParaRPr lang="en-US" sz="2600" b="0" i="0" dirty="0">
              <a:solidFill>
                <a:schemeClr val="tx1"/>
              </a:solidFill>
              <a:effectLst/>
              <a:latin typeface="Calibri" panose="020F0502020204030204" pitchFamily="34" charset="0"/>
            </a:endParaRPr>
          </a:p>
          <a:p>
            <a:pPr fontAlgn="base"/>
            <a:r>
              <a:rPr lang="en-US" b="0" i="0" dirty="0">
                <a:solidFill>
                  <a:srgbClr val="000000"/>
                </a:solidFill>
                <a:effectLst/>
                <a:latin typeface="Calibri"/>
                <a:cs typeface="Calibri"/>
              </a:rPr>
              <a:t>How are evaluation plans and results incorporated into your WIOA State Plan?</a:t>
            </a:r>
            <a:r>
              <a:rPr lang="en-US" sz="2200" b="0" i="0" dirty="0">
                <a:solidFill>
                  <a:srgbClr val="000000"/>
                </a:solidFill>
                <a:effectLst/>
                <a:latin typeface="Calibri"/>
                <a:cs typeface="Calibri"/>
              </a:rPr>
              <a:t>  </a:t>
            </a:r>
            <a:endParaRPr lang="en-US" sz="2200" dirty="0">
              <a:latin typeface="Calibri"/>
              <a:cs typeface="Calibri"/>
            </a:endParaRPr>
          </a:p>
        </p:txBody>
      </p:sp>
    </p:spTree>
    <p:extLst>
      <p:ext uri="{BB962C8B-B14F-4D97-AF65-F5344CB8AC3E}">
        <p14:creationId xmlns:p14="http://schemas.microsoft.com/office/powerpoint/2010/main" val="138516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dirty="0"/>
          </a:p>
        </p:txBody>
      </p:sp>
      <p:sp>
        <p:nvSpPr>
          <p:cNvPr id="3" name="Title 2"/>
          <p:cNvSpPr>
            <a:spLocks noGrp="1"/>
          </p:cNvSpPr>
          <p:nvPr>
            <p:ph type="title"/>
          </p:nvPr>
        </p:nvSpPr>
        <p:spPr/>
        <p:txBody>
          <a:bodyPr/>
          <a:lstStyle/>
          <a:p>
            <a:r>
              <a:rPr lang="en-US" dirty="0"/>
              <a:t>Evaluation Peer Learning Cohort: Structure </a:t>
            </a:r>
          </a:p>
        </p:txBody>
      </p:sp>
      <p:sp>
        <p:nvSpPr>
          <p:cNvPr id="4" name="Content Placeholder 3"/>
          <p:cNvSpPr>
            <a:spLocks noGrp="1"/>
          </p:cNvSpPr>
          <p:nvPr>
            <p:ph idx="1"/>
          </p:nvPr>
        </p:nvSpPr>
        <p:spPr>
          <a:xfrm>
            <a:off x="865414" y="1137446"/>
            <a:ext cx="10238015" cy="5039517"/>
          </a:xfrm>
        </p:spPr>
        <p:txBody>
          <a:bodyPr vert="horz" lIns="91440" tIns="45720" rIns="91440" bIns="45720" rtlCol="0" anchor="t">
            <a:normAutofit/>
          </a:bodyPr>
          <a:lstStyle/>
          <a:p>
            <a:r>
              <a:rPr lang="en-US" dirty="0"/>
              <a:t>Interactive, customized technical assistance forum comprised of cross-agency representatives from up to six states. </a:t>
            </a:r>
          </a:p>
          <a:p>
            <a:r>
              <a:rPr lang="en-US" dirty="0"/>
              <a:t>State teams who represent core WIOA programs have opportunity to collaborate and develop a capstone project (e.g., evaluation design or statement of work for a specific project, and/or state evaluation action plan).</a:t>
            </a:r>
            <a:endParaRPr lang="en-US" dirty="0">
              <a:cs typeface="Calibri"/>
            </a:endParaRPr>
          </a:p>
          <a:p>
            <a:r>
              <a:rPr lang="en-US" dirty="0"/>
              <a:t>Participants learn from Federal evaluation and research staff, subject matter experts from the evaluation community, dedicated coaches, and fellow state workforce and program partner representatives.</a:t>
            </a:r>
            <a:endParaRPr lang="en-US" dirty="0">
              <a:cs typeface="Calibri"/>
            </a:endParaRPr>
          </a:p>
        </p:txBody>
      </p:sp>
    </p:spTree>
    <p:extLst>
      <p:ext uri="{BB962C8B-B14F-4D97-AF65-F5344CB8AC3E}">
        <p14:creationId xmlns:p14="http://schemas.microsoft.com/office/powerpoint/2010/main" val="227546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F02D06-C797-4A31-AA43-0BF1E5664CAF}"/>
              </a:ext>
            </a:extLst>
          </p:cNvPr>
          <p:cNvSpPr>
            <a:spLocks noGrp="1"/>
          </p:cNvSpPr>
          <p:nvPr>
            <p:ph type="sldNum" sz="quarter" idx="12"/>
          </p:nvPr>
        </p:nvSpPr>
        <p:spPr/>
        <p:txBody>
          <a:bodyPr/>
          <a:lstStyle/>
          <a:p>
            <a:fld id="{158B7785-F6D6-45F8-833E-07BD84680091}" type="slidenum">
              <a:rPr lang="en-US" smtClean="0"/>
              <a:t>25</a:t>
            </a:fld>
            <a:endParaRPr lang="en-US" dirty="0"/>
          </a:p>
        </p:txBody>
      </p:sp>
      <p:sp>
        <p:nvSpPr>
          <p:cNvPr id="3" name="Title 2">
            <a:extLst>
              <a:ext uri="{FF2B5EF4-FFF2-40B4-BE49-F238E27FC236}">
                <a16:creationId xmlns:a16="http://schemas.microsoft.com/office/drawing/2014/main" id="{CA636866-5B9B-4C3F-A839-3D03646AB8FA}"/>
              </a:ext>
            </a:extLst>
          </p:cNvPr>
          <p:cNvSpPr>
            <a:spLocks noGrp="1"/>
          </p:cNvSpPr>
          <p:nvPr>
            <p:ph type="title"/>
          </p:nvPr>
        </p:nvSpPr>
        <p:spPr/>
        <p:txBody>
          <a:bodyPr/>
          <a:lstStyle/>
          <a:p>
            <a:r>
              <a:rPr lang="en-US" dirty="0"/>
              <a:t>Evaluation Peer Learning Cohort: Technical Assistance</a:t>
            </a:r>
          </a:p>
        </p:txBody>
      </p:sp>
      <p:sp>
        <p:nvSpPr>
          <p:cNvPr id="4" name="Content Placeholder 3">
            <a:extLst>
              <a:ext uri="{FF2B5EF4-FFF2-40B4-BE49-F238E27FC236}">
                <a16:creationId xmlns:a16="http://schemas.microsoft.com/office/drawing/2014/main" id="{7CBFB540-0522-458B-9F39-C5FD7DF171A6}"/>
              </a:ext>
            </a:extLst>
          </p:cNvPr>
          <p:cNvSpPr>
            <a:spLocks noGrp="1"/>
          </p:cNvSpPr>
          <p:nvPr>
            <p:ph idx="1"/>
          </p:nvPr>
        </p:nvSpPr>
        <p:spPr>
          <a:xfrm>
            <a:off x="805866" y="1137446"/>
            <a:ext cx="10354713" cy="5039517"/>
          </a:xfrm>
        </p:spPr>
        <p:txBody>
          <a:bodyPr>
            <a:normAutofit/>
          </a:bodyPr>
          <a:lstStyle/>
          <a:p>
            <a:r>
              <a:rPr lang="en-US" dirty="0"/>
              <a:t>Identify a range of research and evaluation experience and capacity to create, test, and exchange promising evaluation practices with their peers.  </a:t>
            </a:r>
          </a:p>
          <a:p>
            <a:r>
              <a:rPr lang="en-US" dirty="0"/>
              <a:t>State teams will have access to technical assistance coaches to:</a:t>
            </a:r>
          </a:p>
          <a:p>
            <a:pPr lvl="1"/>
            <a:r>
              <a:rPr lang="en-US" sz="2600" dirty="0"/>
              <a:t>Help evaluate their states’ readiness to conduct rigorous, relevant, independent, and transparent evaluations that inform policy and practices, and </a:t>
            </a:r>
          </a:p>
          <a:p>
            <a:pPr lvl="1"/>
            <a:r>
              <a:rPr lang="en-US" sz="2600" dirty="0"/>
              <a:t>Support designing research and evaluation activities and building evaluation capacity</a:t>
            </a:r>
            <a:r>
              <a:rPr lang="en-US" sz="3000" dirty="0"/>
              <a:t>. </a:t>
            </a:r>
          </a:p>
        </p:txBody>
      </p:sp>
    </p:spTree>
    <p:extLst>
      <p:ext uri="{BB962C8B-B14F-4D97-AF65-F5344CB8AC3E}">
        <p14:creationId xmlns:p14="http://schemas.microsoft.com/office/powerpoint/2010/main" val="299742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D17C41-84FF-41B4-8D87-C752A4203EEE}"/>
              </a:ext>
            </a:extLst>
          </p:cNvPr>
          <p:cNvSpPr>
            <a:spLocks noGrp="1"/>
          </p:cNvSpPr>
          <p:nvPr>
            <p:ph type="sldNum" sz="quarter" idx="12"/>
          </p:nvPr>
        </p:nvSpPr>
        <p:spPr/>
        <p:txBody>
          <a:bodyPr/>
          <a:lstStyle/>
          <a:p>
            <a:fld id="{158B7785-F6D6-45F8-833E-07BD84680091}" type="slidenum">
              <a:rPr lang="en-US" smtClean="0"/>
              <a:t>26</a:t>
            </a:fld>
            <a:endParaRPr lang="en-US" dirty="0"/>
          </a:p>
        </p:txBody>
      </p:sp>
      <p:sp>
        <p:nvSpPr>
          <p:cNvPr id="3" name="Title 2">
            <a:extLst>
              <a:ext uri="{FF2B5EF4-FFF2-40B4-BE49-F238E27FC236}">
                <a16:creationId xmlns:a16="http://schemas.microsoft.com/office/drawing/2014/main" id="{24B4F209-FB04-4BAD-9DFD-C8C93FEE7C7A}"/>
              </a:ext>
            </a:extLst>
          </p:cNvPr>
          <p:cNvSpPr>
            <a:spLocks noGrp="1"/>
          </p:cNvSpPr>
          <p:nvPr>
            <p:ph type="title"/>
          </p:nvPr>
        </p:nvSpPr>
        <p:spPr/>
        <p:txBody>
          <a:bodyPr/>
          <a:lstStyle/>
          <a:p>
            <a:r>
              <a:rPr lang="en-US" dirty="0"/>
              <a:t>Evaluation Peer Learning Cohort: Expectations and Benefits</a:t>
            </a:r>
          </a:p>
        </p:txBody>
      </p:sp>
      <p:sp>
        <p:nvSpPr>
          <p:cNvPr id="4" name="Text Placeholder 3">
            <a:extLst>
              <a:ext uri="{FF2B5EF4-FFF2-40B4-BE49-F238E27FC236}">
                <a16:creationId xmlns:a16="http://schemas.microsoft.com/office/drawing/2014/main" id="{07D840DB-437D-42E1-A736-51F3D69B9C1B}"/>
              </a:ext>
            </a:extLst>
          </p:cNvPr>
          <p:cNvSpPr>
            <a:spLocks noGrp="1"/>
          </p:cNvSpPr>
          <p:nvPr>
            <p:ph type="body" idx="1"/>
          </p:nvPr>
        </p:nvSpPr>
        <p:spPr>
          <a:xfrm>
            <a:off x="805866" y="999279"/>
            <a:ext cx="5212080" cy="633578"/>
          </a:xfrm>
        </p:spPr>
        <p:txBody>
          <a:bodyPr/>
          <a:lstStyle/>
          <a:p>
            <a:r>
              <a:rPr lang="en-US" dirty="0"/>
              <a:t>Expectations</a:t>
            </a:r>
          </a:p>
        </p:txBody>
      </p:sp>
      <p:sp>
        <p:nvSpPr>
          <p:cNvPr id="5" name="Content Placeholder 4">
            <a:extLst>
              <a:ext uri="{FF2B5EF4-FFF2-40B4-BE49-F238E27FC236}">
                <a16:creationId xmlns:a16="http://schemas.microsoft.com/office/drawing/2014/main" id="{E9E5C153-9C6D-48B4-B17C-B87F892476F7}"/>
              </a:ext>
            </a:extLst>
          </p:cNvPr>
          <p:cNvSpPr>
            <a:spLocks noGrp="1"/>
          </p:cNvSpPr>
          <p:nvPr>
            <p:ph sz="half" idx="2"/>
          </p:nvPr>
        </p:nvSpPr>
        <p:spPr>
          <a:xfrm>
            <a:off x="805866" y="1712293"/>
            <a:ext cx="5212080" cy="4199785"/>
          </a:xfrm>
        </p:spPr>
        <p:txBody>
          <a:bodyPr vert="horz" lIns="91440" tIns="45720" rIns="91440" bIns="45720" rtlCol="0" anchor="t">
            <a:noAutofit/>
          </a:bodyPr>
          <a:lstStyle/>
          <a:p>
            <a:r>
              <a:rPr lang="en-US" dirty="0">
                <a:cs typeface="Calibri"/>
              </a:rPr>
              <a:t>Establish a cross-agency state team.</a:t>
            </a:r>
          </a:p>
          <a:p>
            <a:r>
              <a:rPr lang="en-US" dirty="0">
                <a:cs typeface="Calibri"/>
              </a:rPr>
              <a:t>Complete self-assessments of state evaluation readiness and design/implementation.</a:t>
            </a:r>
          </a:p>
          <a:p>
            <a:r>
              <a:rPr lang="en-US" dirty="0">
                <a:cs typeface="Calibri"/>
              </a:rPr>
              <a:t>Prepare for and actively participate in five virtual EvalPLC sessions.</a:t>
            </a:r>
          </a:p>
          <a:p>
            <a:r>
              <a:rPr lang="en-US" dirty="0">
                <a:cs typeface="Calibri"/>
              </a:rPr>
              <a:t>Hold state team meetings in between EvalPLC virtual sessions.</a:t>
            </a:r>
          </a:p>
          <a:p>
            <a:r>
              <a:rPr lang="en-US" dirty="0">
                <a:cs typeface="Calibri"/>
              </a:rPr>
              <a:t>Develop capstone project.</a:t>
            </a:r>
          </a:p>
        </p:txBody>
      </p:sp>
      <p:sp>
        <p:nvSpPr>
          <p:cNvPr id="6" name="Text Placeholder 5">
            <a:extLst>
              <a:ext uri="{FF2B5EF4-FFF2-40B4-BE49-F238E27FC236}">
                <a16:creationId xmlns:a16="http://schemas.microsoft.com/office/drawing/2014/main" id="{C9594303-38D1-44A8-AD33-C4558D4DC1F0}"/>
              </a:ext>
            </a:extLst>
          </p:cNvPr>
          <p:cNvSpPr>
            <a:spLocks noGrp="1"/>
          </p:cNvSpPr>
          <p:nvPr>
            <p:ph type="body" sz="quarter" idx="3"/>
          </p:nvPr>
        </p:nvSpPr>
        <p:spPr>
          <a:xfrm>
            <a:off x="6172200" y="999279"/>
            <a:ext cx="5212080" cy="633578"/>
          </a:xfrm>
        </p:spPr>
        <p:txBody>
          <a:bodyPr/>
          <a:lstStyle/>
          <a:p>
            <a:r>
              <a:rPr lang="en-US" dirty="0"/>
              <a:t>Benefits</a:t>
            </a:r>
          </a:p>
        </p:txBody>
      </p:sp>
      <p:sp>
        <p:nvSpPr>
          <p:cNvPr id="7" name="Content Placeholder 6">
            <a:extLst>
              <a:ext uri="{FF2B5EF4-FFF2-40B4-BE49-F238E27FC236}">
                <a16:creationId xmlns:a16="http://schemas.microsoft.com/office/drawing/2014/main" id="{9D79EE73-F8EB-4AD2-A112-821788565161}"/>
              </a:ext>
            </a:extLst>
          </p:cNvPr>
          <p:cNvSpPr>
            <a:spLocks noGrp="1"/>
          </p:cNvSpPr>
          <p:nvPr>
            <p:ph sz="quarter" idx="4"/>
          </p:nvPr>
        </p:nvSpPr>
        <p:spPr>
          <a:xfrm>
            <a:off x="6172200" y="1712293"/>
            <a:ext cx="5212080" cy="4199785"/>
          </a:xfrm>
        </p:spPr>
        <p:txBody>
          <a:bodyPr vert="horz" lIns="91440" tIns="45720" rIns="91440" bIns="45720" rtlCol="0" anchor="t">
            <a:noAutofit/>
          </a:bodyPr>
          <a:lstStyle/>
          <a:p>
            <a:r>
              <a:rPr lang="en-US" dirty="0">
                <a:cs typeface="Calibri"/>
              </a:rPr>
              <a:t>Learn directly from Federal research and evaluation staff, subject matter experts, and fellow cohort states.</a:t>
            </a:r>
          </a:p>
          <a:p>
            <a:r>
              <a:rPr lang="en-US" dirty="0">
                <a:cs typeface="Calibri"/>
              </a:rPr>
              <a:t>Participate in five virtual sessions designed specifically to meet the needs of the six cohort states.</a:t>
            </a:r>
          </a:p>
          <a:p>
            <a:r>
              <a:rPr lang="en-US" dirty="0">
                <a:cs typeface="Calibri"/>
              </a:rPr>
              <a:t>Access to assigned coach throughout the process.</a:t>
            </a:r>
            <a:endParaRPr lang="en-US" dirty="0"/>
          </a:p>
          <a:p>
            <a:r>
              <a:rPr lang="en-US" dirty="0">
                <a:cs typeface="Calibri"/>
              </a:rPr>
              <a:t>Access to private community of practice website.</a:t>
            </a:r>
          </a:p>
          <a:p>
            <a:endParaRPr lang="en-US" dirty="0">
              <a:cs typeface="Calibri"/>
            </a:endParaRPr>
          </a:p>
        </p:txBody>
      </p:sp>
    </p:spTree>
    <p:extLst>
      <p:ext uri="{BB962C8B-B14F-4D97-AF65-F5344CB8AC3E}">
        <p14:creationId xmlns:p14="http://schemas.microsoft.com/office/powerpoint/2010/main" val="134179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CD235B-34EA-47B9-A964-3432437EF1F9}"/>
              </a:ext>
            </a:extLst>
          </p:cNvPr>
          <p:cNvSpPr>
            <a:spLocks noGrp="1"/>
          </p:cNvSpPr>
          <p:nvPr>
            <p:ph type="sldNum" sz="quarter" idx="12"/>
          </p:nvPr>
        </p:nvSpPr>
        <p:spPr/>
        <p:txBody>
          <a:bodyPr/>
          <a:lstStyle/>
          <a:p>
            <a:fld id="{158B7785-F6D6-45F8-833E-07BD84680091}" type="slidenum">
              <a:rPr lang="en-US" smtClean="0"/>
              <a:t>27</a:t>
            </a:fld>
            <a:endParaRPr lang="en-US" dirty="0"/>
          </a:p>
        </p:txBody>
      </p:sp>
      <p:sp>
        <p:nvSpPr>
          <p:cNvPr id="3" name="Title 2">
            <a:extLst>
              <a:ext uri="{FF2B5EF4-FFF2-40B4-BE49-F238E27FC236}">
                <a16:creationId xmlns:a16="http://schemas.microsoft.com/office/drawing/2014/main" id="{EAC10CB2-946A-44CE-A338-DF29D55B6E06}"/>
              </a:ext>
            </a:extLst>
          </p:cNvPr>
          <p:cNvSpPr>
            <a:spLocks noGrp="1"/>
          </p:cNvSpPr>
          <p:nvPr>
            <p:ph type="title"/>
          </p:nvPr>
        </p:nvSpPr>
        <p:spPr/>
        <p:txBody>
          <a:bodyPr/>
          <a:lstStyle/>
          <a:p>
            <a:r>
              <a:rPr lang="en-US" dirty="0"/>
              <a:t>Evaluation Peer Learning Cohort: Application Timeline</a:t>
            </a:r>
          </a:p>
        </p:txBody>
      </p:sp>
      <p:sp>
        <p:nvSpPr>
          <p:cNvPr id="4" name="Content Placeholder 3">
            <a:extLst>
              <a:ext uri="{FF2B5EF4-FFF2-40B4-BE49-F238E27FC236}">
                <a16:creationId xmlns:a16="http://schemas.microsoft.com/office/drawing/2014/main" id="{1F628708-160B-451E-BBCD-F5C1A2A1AFD7}"/>
              </a:ext>
            </a:extLst>
          </p:cNvPr>
          <p:cNvSpPr>
            <a:spLocks noGrp="1"/>
          </p:cNvSpPr>
          <p:nvPr>
            <p:ph idx="1"/>
          </p:nvPr>
        </p:nvSpPr>
        <p:spPr>
          <a:xfrm>
            <a:off x="948906" y="1137446"/>
            <a:ext cx="10435772" cy="5039517"/>
          </a:xfrm>
        </p:spPr>
        <p:txBody>
          <a:bodyPr>
            <a:normAutofit/>
          </a:bodyPr>
          <a:lstStyle/>
          <a:p>
            <a:pPr marL="457200" indent="-457200"/>
            <a:r>
              <a:rPr lang="en-US" sz="3200" dirty="0"/>
              <a:t>Compose a state team consisting of at least four state and local representatives from WIOA, titles I and III, and at least two representatives from WIOA, titles II and IV or other partners.</a:t>
            </a:r>
          </a:p>
          <a:p>
            <a:pPr marL="914400" lvl="2" indent="-457200"/>
            <a:r>
              <a:rPr lang="en-US" sz="2800" i="1" dirty="0">
                <a:solidFill>
                  <a:schemeClr val="accent2"/>
                </a:solidFill>
              </a:rPr>
              <a:t>Complete the online application by August 31, 2021.</a:t>
            </a:r>
          </a:p>
          <a:p>
            <a:pPr marL="457200" indent="-457200"/>
            <a:r>
              <a:rPr lang="en-US" sz="3200" dirty="0"/>
              <a:t>A panel of ETA staff will review applications and select up to six state teams to participate. </a:t>
            </a:r>
          </a:p>
          <a:p>
            <a:pPr marL="457200" indent="-457200"/>
            <a:r>
              <a:rPr lang="en-US" sz="3200" dirty="0"/>
              <a:t>Applicant states will be notified in September. </a:t>
            </a:r>
          </a:p>
        </p:txBody>
      </p:sp>
    </p:spTree>
    <p:extLst>
      <p:ext uri="{BB962C8B-B14F-4D97-AF65-F5344CB8AC3E}">
        <p14:creationId xmlns:p14="http://schemas.microsoft.com/office/powerpoint/2010/main" val="1168398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4E665B-FDFD-4529-B8B7-C60252B98190}"/>
              </a:ext>
            </a:extLst>
          </p:cNvPr>
          <p:cNvSpPr>
            <a:spLocks noGrp="1"/>
          </p:cNvSpPr>
          <p:nvPr>
            <p:ph type="sldNum" sz="quarter" idx="12"/>
          </p:nvPr>
        </p:nvSpPr>
        <p:spPr/>
        <p:txBody>
          <a:bodyPr/>
          <a:lstStyle/>
          <a:p>
            <a:fld id="{158B7785-F6D6-45F8-833E-07BD84680091}" type="slidenum">
              <a:rPr lang="en-US" smtClean="0"/>
              <a:t>28</a:t>
            </a:fld>
            <a:endParaRPr lang="en-US" dirty="0"/>
          </a:p>
        </p:txBody>
      </p:sp>
      <p:sp>
        <p:nvSpPr>
          <p:cNvPr id="3" name="Title 2">
            <a:extLst>
              <a:ext uri="{FF2B5EF4-FFF2-40B4-BE49-F238E27FC236}">
                <a16:creationId xmlns:a16="http://schemas.microsoft.com/office/drawing/2014/main" id="{E38D7A66-E420-4ED5-9D9C-27EDBF9C9513}"/>
              </a:ext>
            </a:extLst>
          </p:cNvPr>
          <p:cNvSpPr>
            <a:spLocks noGrp="1"/>
          </p:cNvSpPr>
          <p:nvPr>
            <p:ph type="title"/>
          </p:nvPr>
        </p:nvSpPr>
        <p:spPr/>
        <p:txBody>
          <a:bodyPr/>
          <a:lstStyle/>
          <a:p>
            <a:r>
              <a:rPr lang="en-US" dirty="0"/>
              <a:t>Evaluation Peer Learning Cohort: Activities</a:t>
            </a:r>
          </a:p>
        </p:txBody>
      </p:sp>
      <p:sp>
        <p:nvSpPr>
          <p:cNvPr id="4" name="Content Placeholder 3">
            <a:extLst>
              <a:ext uri="{FF2B5EF4-FFF2-40B4-BE49-F238E27FC236}">
                <a16:creationId xmlns:a16="http://schemas.microsoft.com/office/drawing/2014/main" id="{958B919B-6DFB-4930-94B6-7CEE0C31A1F6}"/>
              </a:ext>
            </a:extLst>
          </p:cNvPr>
          <p:cNvSpPr>
            <a:spLocks noGrp="1"/>
          </p:cNvSpPr>
          <p:nvPr>
            <p:ph idx="1"/>
          </p:nvPr>
        </p:nvSpPr>
        <p:spPr>
          <a:xfrm>
            <a:off x="805866" y="1137446"/>
            <a:ext cx="10284380" cy="5039517"/>
          </a:xfrm>
        </p:spPr>
        <p:txBody>
          <a:bodyPr>
            <a:normAutofit fontScale="92500" lnSpcReduction="20000"/>
          </a:bodyPr>
          <a:lstStyle/>
          <a:p>
            <a:r>
              <a:rPr lang="en-US" sz="3200" dirty="0"/>
              <a:t>After being selected to participate, state teams will: </a:t>
            </a:r>
          </a:p>
          <a:p>
            <a:pPr marL="461963" lvl="1"/>
            <a:r>
              <a:rPr lang="en-US" sz="3000" dirty="0"/>
              <a:t>Participate in initials calls with assigned coach to set up regular meeting times, discuss the state’s needs, and identify what each team hopes to gain from participation.</a:t>
            </a:r>
          </a:p>
          <a:p>
            <a:pPr marL="461963" lvl="1"/>
            <a:r>
              <a:rPr lang="en-US" sz="3000" dirty="0"/>
              <a:t>Finish the cohort with a capstone project selected by the state team with a goal to build capacity and conduct evaluations. </a:t>
            </a:r>
          </a:p>
          <a:p>
            <a:r>
              <a:rPr lang="en-US" sz="3200" dirty="0"/>
              <a:t>All meetings will be virtual: </a:t>
            </a:r>
          </a:p>
          <a:p>
            <a:pPr marL="461963" lvl="1"/>
            <a:r>
              <a:rPr lang="en-US" sz="3000" dirty="0"/>
              <a:t>EvalPLC state teams will meet five times as a group from October 2021 through March 2022.</a:t>
            </a:r>
          </a:p>
          <a:p>
            <a:pPr marL="461963" lvl="1"/>
            <a:r>
              <a:rPr lang="en-US" sz="3000" dirty="0"/>
              <a:t>In between meetings, the state teams will meet with their coaches to facilitate ongoing progress in building evaluation capacity and conducting evaluations. </a:t>
            </a:r>
          </a:p>
        </p:txBody>
      </p:sp>
    </p:spTree>
    <p:extLst>
      <p:ext uri="{BB962C8B-B14F-4D97-AF65-F5344CB8AC3E}">
        <p14:creationId xmlns:p14="http://schemas.microsoft.com/office/powerpoint/2010/main" val="2388812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29</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4002658"/>
            <a:ext cx="5732956" cy="2264494"/>
          </a:xfrm>
        </p:spPr>
        <p:txBody>
          <a:bodyPr>
            <a:normAutofit lnSpcReduction="10000"/>
          </a:bodyPr>
          <a:lstStyle/>
          <a:p>
            <a:r>
              <a:rPr lang="en-US" i="0" dirty="0">
                <a:solidFill>
                  <a:schemeClr val="accent6">
                    <a:lumMod val="75000"/>
                  </a:schemeClr>
                </a:solidFill>
              </a:rPr>
              <a:t>What questions do you have about the—</a:t>
            </a:r>
          </a:p>
          <a:p>
            <a:r>
              <a:rPr lang="en-US" i="0" dirty="0">
                <a:solidFill>
                  <a:schemeClr val="accent6">
                    <a:lumMod val="75000"/>
                  </a:schemeClr>
                </a:solidFill>
              </a:rPr>
              <a:t>Expectations for the 2021 Evaluation Peer Learning Cohort or the application process? </a:t>
            </a:r>
          </a:p>
          <a:p>
            <a:r>
              <a:rPr lang="en-US" i="0" dirty="0">
                <a:solidFill>
                  <a:schemeClr val="accent6">
                    <a:lumMod val="75000"/>
                  </a:schemeClr>
                </a:solidFill>
              </a:rPr>
              <a:t>State evaluation capacity or available evaluation resources? </a:t>
            </a:r>
          </a:p>
          <a:p>
            <a:endParaRPr lang="en-US" i="0" dirty="0"/>
          </a:p>
        </p:txBody>
      </p:sp>
    </p:spTree>
    <p:extLst>
      <p:ext uri="{BB962C8B-B14F-4D97-AF65-F5344CB8AC3E}">
        <p14:creationId xmlns:p14="http://schemas.microsoft.com/office/powerpoint/2010/main" val="333594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4294967295"/>
          </p:nvPr>
        </p:nvSpPr>
        <p:spPr>
          <a:xfrm>
            <a:off x="805866" y="1234877"/>
            <a:ext cx="10218692" cy="4719188"/>
          </a:xfrm>
        </p:spPr>
        <p:txBody>
          <a:bodyPr>
            <a:noAutofit/>
          </a:bodyPr>
          <a:lstStyle/>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Introductions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Evaluation and Research Background and Resources </a:t>
            </a:r>
          </a:p>
          <a:p>
            <a:pPr marL="914400" lvl="1" indent="-457200">
              <a:lnSpc>
                <a:spcPct val="100000"/>
              </a:lnSpc>
              <a:spcBef>
                <a:spcPts val="600"/>
              </a:spcBef>
              <a:buSzPct val="100000"/>
              <a:buFont typeface="Wingdings" panose="05000000000000000000" pitchFamily="2" charset="2"/>
              <a:buChar char="ü"/>
            </a:pPr>
            <a:r>
              <a:rPr lang="en-US" sz="2800" b="0" dirty="0">
                <a:solidFill>
                  <a:schemeClr val="tx1"/>
                </a:solidFill>
                <a:latin typeface="Calibri" panose="020F0502020204030204" pitchFamily="34" charset="0"/>
                <a:cs typeface="Calibri" panose="020F0502020204030204" pitchFamily="34" charset="0"/>
              </a:rPr>
              <a:t>Setting Expectations</a:t>
            </a:r>
          </a:p>
          <a:p>
            <a:pPr marL="914400" lvl="1" indent="-457200">
              <a:lnSpc>
                <a:spcPct val="100000"/>
              </a:lnSpc>
              <a:spcBef>
                <a:spcPts val="600"/>
              </a:spcBef>
              <a:buSzPct val="100000"/>
              <a:buFont typeface="Wingdings" panose="05000000000000000000" pitchFamily="2" charset="2"/>
              <a:buChar char="ü"/>
            </a:pPr>
            <a:r>
              <a:rPr lang="en-US" sz="2800" b="0" dirty="0">
                <a:solidFill>
                  <a:schemeClr val="tx1"/>
                </a:solidFill>
                <a:latin typeface="Calibri" panose="020F0502020204030204" pitchFamily="34" charset="0"/>
                <a:cs typeface="Calibri" panose="020F0502020204030204" pitchFamily="34" charset="0"/>
              </a:rPr>
              <a:t>Communities of Practice</a:t>
            </a:r>
          </a:p>
          <a:p>
            <a:pPr marL="914400" lvl="1" indent="-457200">
              <a:lnSpc>
                <a:spcPct val="100000"/>
              </a:lnSpc>
              <a:spcBef>
                <a:spcPts val="600"/>
              </a:spcBef>
              <a:buSzPct val="100000"/>
              <a:buFont typeface="Wingdings" panose="05000000000000000000" pitchFamily="2" charset="2"/>
              <a:buChar char="ü"/>
            </a:pPr>
            <a:r>
              <a:rPr lang="en-US" sz="2800" b="0" dirty="0">
                <a:solidFill>
                  <a:schemeClr val="tx1"/>
                </a:solidFill>
                <a:latin typeface="Calibri" panose="020F0502020204030204" pitchFamily="34" charset="0"/>
                <a:cs typeface="Calibri" panose="020F0502020204030204" pitchFamily="34" charset="0"/>
              </a:rPr>
              <a:t>Capacity-Building Tools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Peer Learning Cohort – State Experiences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2021 Evaluation Peer Learning Cohort Applications</a:t>
            </a:r>
          </a:p>
          <a:p>
            <a:pPr marL="457200" indent="-457200">
              <a:lnSpc>
                <a:spcPct val="100000"/>
              </a:lnSpc>
              <a:spcBef>
                <a:spcPts val="600"/>
              </a:spcBef>
              <a:buSzPct val="100000"/>
              <a:buFont typeface="Wingdings" panose="05000000000000000000" pitchFamily="2" charset="2"/>
              <a:buChar char="ü"/>
            </a:pPr>
            <a:r>
              <a:rPr lang="en-US" sz="3400" b="0" dirty="0">
                <a:solidFill>
                  <a:schemeClr val="tx1"/>
                </a:solidFill>
                <a:latin typeface="Calibri" panose="020F0502020204030204" pitchFamily="34" charset="0"/>
                <a:cs typeface="Calibri" panose="020F0502020204030204" pitchFamily="34" charset="0"/>
              </a:rPr>
              <a:t>Open Chat for Questions</a:t>
            </a:r>
          </a:p>
        </p:txBody>
      </p:sp>
    </p:spTree>
    <p:extLst>
      <p:ext uri="{BB962C8B-B14F-4D97-AF65-F5344CB8AC3E}">
        <p14:creationId xmlns:p14="http://schemas.microsoft.com/office/powerpoint/2010/main" val="40910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30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Additional Evaluation Resources</a:t>
            </a:r>
          </a:p>
        </p:txBody>
      </p:sp>
    </p:spTree>
    <p:extLst>
      <p:ext uri="{BB962C8B-B14F-4D97-AF65-F5344CB8AC3E}">
        <p14:creationId xmlns:p14="http://schemas.microsoft.com/office/powerpoint/2010/main" val="1056866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dirty="0"/>
          </a:p>
        </p:txBody>
      </p:sp>
      <p:sp>
        <p:nvSpPr>
          <p:cNvPr id="3" name="Title 2"/>
          <p:cNvSpPr>
            <a:spLocks noGrp="1"/>
          </p:cNvSpPr>
          <p:nvPr>
            <p:ph type="title"/>
          </p:nvPr>
        </p:nvSpPr>
        <p:spPr/>
        <p:txBody>
          <a:bodyPr/>
          <a:lstStyle/>
          <a:p>
            <a:r>
              <a:rPr lang="en-US" dirty="0"/>
              <a:t>Evaluation Capacity-Building Resource Links</a:t>
            </a:r>
          </a:p>
        </p:txBody>
      </p:sp>
      <p:sp>
        <p:nvSpPr>
          <p:cNvPr id="5" name="Content Placeholder 4"/>
          <p:cNvSpPr>
            <a:spLocks noGrp="1"/>
          </p:cNvSpPr>
          <p:nvPr>
            <p:ph sz="half" idx="2"/>
          </p:nvPr>
        </p:nvSpPr>
        <p:spPr>
          <a:xfrm>
            <a:off x="963385" y="1276722"/>
            <a:ext cx="9984248" cy="3381004"/>
          </a:xfrm>
        </p:spPr>
        <p:txBody>
          <a:bodyPr/>
          <a:lstStyle/>
          <a:p>
            <a:pPr marL="7938" lvl="2" indent="0">
              <a:buNone/>
            </a:pPr>
            <a:r>
              <a:rPr lang="en-US" sz="2800" b="1" i="1" u="none" dirty="0">
                <a:solidFill>
                  <a:schemeClr val="tx1"/>
                </a:solidFill>
              </a:rPr>
              <a:t>2021 Evaluation Peer Learning Cohort </a:t>
            </a:r>
            <a:endParaRPr lang="en-US" sz="2800" i="1" u="none" dirty="0">
              <a:solidFill>
                <a:schemeClr val="tx1"/>
              </a:solidFill>
            </a:endParaRPr>
          </a:p>
          <a:p>
            <a:pPr marL="236538" lvl="2"/>
            <a:r>
              <a:rPr lang="en-US" sz="2400" dirty="0">
                <a:hlinkClick r:id="rId4"/>
              </a:rPr>
              <a:t>https://evalhub.workforcegps.org/resources/2019/10/09/02/41/Evaluation_Peer_Learning_Cohort_Application</a:t>
            </a:r>
            <a:endParaRPr lang="en-US" sz="2400" dirty="0"/>
          </a:p>
          <a:p>
            <a:pPr marL="0" indent="0">
              <a:buNone/>
            </a:pPr>
            <a:endParaRPr lang="en-US" sz="1000" b="1" i="1" dirty="0"/>
          </a:p>
          <a:p>
            <a:pPr marL="0" indent="0">
              <a:buNone/>
            </a:pPr>
            <a:r>
              <a:rPr lang="en-US" sz="2800" b="1" i="1" dirty="0"/>
              <a:t>Evaluation Toolkit for State Workforce Agencies</a:t>
            </a:r>
          </a:p>
          <a:p>
            <a:pPr marL="236538" lvl="2"/>
            <a:r>
              <a:rPr lang="en-US" sz="2400" dirty="0">
                <a:hlinkClick r:id="rId5"/>
              </a:rPr>
              <a:t>https://evalhub.workforcegps.org/resources/2018/09/07/19/58/WIOA-Evaluation-Toolkit</a:t>
            </a:r>
            <a:endParaRPr lang="en-US" sz="2400" dirty="0"/>
          </a:p>
          <a:p>
            <a:pPr marL="0" indent="0">
              <a:buNone/>
            </a:pPr>
            <a:endParaRPr lang="en-US" sz="1050" b="1" i="1" dirty="0"/>
          </a:p>
        </p:txBody>
      </p:sp>
    </p:spTree>
    <p:extLst>
      <p:ext uri="{BB962C8B-B14F-4D97-AF65-F5344CB8AC3E}">
        <p14:creationId xmlns:p14="http://schemas.microsoft.com/office/powerpoint/2010/main" val="422330146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B2736-6E2D-43F3-B639-B3C526A2070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solidFill>
                  <a:schemeClr val="accent2"/>
                </a:solidFill>
              </a:rPr>
              <a:t>Where to find DOL Evaluation Reports and other Studies</a:t>
            </a:r>
            <a:endParaRPr lang="en-US" dirty="0"/>
          </a:p>
        </p:txBody>
      </p:sp>
      <p:sp>
        <p:nvSpPr>
          <p:cNvPr id="7" name="Content Placeholder 6"/>
          <p:cNvSpPr>
            <a:spLocks noGrp="1"/>
          </p:cNvSpPr>
          <p:nvPr>
            <p:ph sz="half" idx="1"/>
          </p:nvPr>
        </p:nvSpPr>
        <p:spPr/>
        <p:txBody>
          <a:bodyPr/>
          <a:lstStyle/>
          <a:p>
            <a:pPr marL="457200" indent="-457200">
              <a:lnSpc>
                <a:spcPct val="100000"/>
              </a:lnSpc>
              <a:buFont typeface="Wingdings" panose="05000000000000000000" pitchFamily="2" charset="2"/>
              <a:buChar char="v"/>
            </a:pPr>
            <a:r>
              <a:rPr lang="en-US" sz="2400" dirty="0"/>
              <a:t>USDOL-ETA Division of Research and Evaluation</a:t>
            </a:r>
          </a:p>
          <a:p>
            <a:pPr marL="475488" lvl="2" indent="0">
              <a:lnSpc>
                <a:spcPct val="100000"/>
              </a:lnSpc>
              <a:buNone/>
            </a:pPr>
            <a:r>
              <a:rPr lang="en-US" u="none" dirty="0"/>
              <a:t>Contains numerous resources and links, rigorous research and evaluation publications, public data sets, and current projects.</a:t>
            </a:r>
          </a:p>
          <a:p>
            <a:pPr marL="475488" lvl="2" indent="0">
              <a:lnSpc>
                <a:spcPct val="100000"/>
              </a:lnSpc>
              <a:buNone/>
            </a:pPr>
            <a:r>
              <a:rPr lang="en-US" dirty="0">
                <a:hlinkClick r:id="rId2"/>
              </a:rPr>
              <a:t>https://www.doleta.gov/research/</a:t>
            </a:r>
            <a:endParaRPr lang="en-US" dirty="0"/>
          </a:p>
          <a:p>
            <a:pPr marL="457200" indent="-457200">
              <a:lnSpc>
                <a:spcPct val="100000"/>
              </a:lnSpc>
              <a:spcBef>
                <a:spcPts val="600"/>
              </a:spcBef>
              <a:buFont typeface="Wingdings" panose="05000000000000000000" pitchFamily="2" charset="2"/>
              <a:buChar char="v"/>
            </a:pPr>
            <a:r>
              <a:rPr lang="en-US" sz="2400" dirty="0"/>
              <a:t>Workforce Systems Strategies</a:t>
            </a:r>
          </a:p>
          <a:p>
            <a:pPr marL="475488" lvl="2" indent="0">
              <a:lnSpc>
                <a:spcPct val="100000"/>
              </a:lnSpc>
              <a:spcBef>
                <a:spcPts val="600"/>
              </a:spcBef>
              <a:buNone/>
            </a:pPr>
            <a:r>
              <a:rPr lang="en-US" u="none" dirty="0"/>
              <a:t>Contains over 1400 profiles of workforce development research and evaluation studies, toolkits, and other resources to support program management and operations, education and training, and employment, retention or advancement activities.</a:t>
            </a:r>
          </a:p>
          <a:p>
            <a:pPr marL="548640" lvl="4" indent="0">
              <a:buNone/>
            </a:pPr>
            <a:r>
              <a:rPr lang="en-US" dirty="0">
                <a:hlinkClick r:id="rId2"/>
              </a:rPr>
              <a:t>https://strategies.workforcegps.org/</a:t>
            </a:r>
            <a:endParaRPr lang="en-US" dirty="0"/>
          </a:p>
        </p:txBody>
      </p:sp>
      <p:sp>
        <p:nvSpPr>
          <p:cNvPr id="8" name="Content Placeholder 7"/>
          <p:cNvSpPr>
            <a:spLocks noGrp="1"/>
          </p:cNvSpPr>
          <p:nvPr>
            <p:ph sz="half" idx="2"/>
          </p:nvPr>
        </p:nvSpPr>
        <p:spPr>
          <a:xfrm>
            <a:off x="6172200" y="1161144"/>
            <a:ext cx="5181600" cy="4887231"/>
          </a:xfrm>
        </p:spPr>
        <p:txBody>
          <a:bodyPr/>
          <a:lstStyle/>
          <a:p>
            <a:pPr>
              <a:lnSpc>
                <a:spcPct val="100000"/>
              </a:lnSpc>
              <a:spcBef>
                <a:spcPts val="600"/>
              </a:spcBef>
              <a:buFont typeface="Wingdings" panose="05000000000000000000" pitchFamily="2" charset="2"/>
              <a:buChar char="v"/>
              <a:tabLst>
                <a:tab pos="465138" algn="l"/>
              </a:tabLst>
            </a:pPr>
            <a:r>
              <a:rPr lang="en-US" sz="2800" dirty="0"/>
              <a:t> </a:t>
            </a:r>
            <a:r>
              <a:rPr lang="en-US" sz="2400" dirty="0"/>
              <a:t>Chief Evaluation Office</a:t>
            </a:r>
          </a:p>
          <a:p>
            <a:pPr marL="447675" lvl="1">
              <a:lnSpc>
                <a:spcPct val="100000"/>
              </a:lnSpc>
              <a:spcBef>
                <a:spcPts val="600"/>
              </a:spcBef>
            </a:pPr>
            <a:r>
              <a:rPr lang="en-US" sz="1600" b="1" dirty="0"/>
              <a:t>Current studies: </a:t>
            </a:r>
            <a:r>
              <a:rPr lang="en-US" b="1" dirty="0">
                <a:hlinkClick r:id="rId2"/>
              </a:rPr>
              <a:t>https://www.dol.gov/agencies/oasp/evaluation/currentstudies</a:t>
            </a:r>
            <a:endParaRPr lang="en-US" b="1" dirty="0"/>
          </a:p>
          <a:p>
            <a:pPr marL="447675" lvl="1">
              <a:lnSpc>
                <a:spcPct val="100000"/>
              </a:lnSpc>
              <a:spcBef>
                <a:spcPts val="600"/>
              </a:spcBef>
            </a:pPr>
            <a:r>
              <a:rPr lang="en-US" sz="1600" b="1" dirty="0"/>
              <a:t>Completed reports: </a:t>
            </a:r>
            <a:r>
              <a:rPr lang="en-US" b="1" dirty="0">
                <a:hlinkClick r:id="rId2"/>
              </a:rPr>
              <a:t>https://www.dol.gov/agencies/oasp/evaluation/completedstudies</a:t>
            </a:r>
            <a:endParaRPr lang="en-US" b="1" dirty="0"/>
          </a:p>
          <a:p>
            <a:pPr>
              <a:buFont typeface="Wingdings" panose="05000000000000000000" pitchFamily="2" charset="2"/>
              <a:buChar char="v"/>
            </a:pPr>
            <a:r>
              <a:rPr lang="en-US" sz="2400" dirty="0"/>
              <a:t> Evaluation and Research Hub</a:t>
            </a:r>
          </a:p>
          <a:p>
            <a:pPr marL="384048" lvl="2" indent="0">
              <a:buNone/>
            </a:pPr>
            <a:r>
              <a:rPr lang="en-US" u="none" dirty="0"/>
              <a:t>A community point of access to support policymakers and program managers with their efforts to use evaluations to improve services and choose evaluations and research to inform program policies and evidence-based practices</a:t>
            </a:r>
          </a:p>
          <a:p>
            <a:pPr marL="384048" lvl="2" indent="0">
              <a:buNone/>
            </a:pPr>
            <a:r>
              <a:rPr lang="en-US" dirty="0">
                <a:hlinkClick r:id="rId3"/>
              </a:rPr>
              <a:t>https://evalhub.workforcegps.org/</a:t>
            </a:r>
            <a:endParaRPr lang="en-US" dirty="0"/>
          </a:p>
        </p:txBody>
      </p:sp>
    </p:spTree>
    <p:extLst>
      <p:ext uri="{BB962C8B-B14F-4D97-AF65-F5344CB8AC3E}">
        <p14:creationId xmlns:p14="http://schemas.microsoft.com/office/powerpoint/2010/main" val="2469210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33</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a:xfrm>
            <a:off x="960609" y="1094584"/>
            <a:ext cx="7526166" cy="4763292"/>
          </a:xfrm>
        </p:spPr>
        <p:txBody>
          <a:bodyPr>
            <a:normAutofit/>
          </a:bodyPr>
          <a:lstStyle/>
          <a:p>
            <a:r>
              <a:rPr lang="en-US" dirty="0"/>
              <a:t>Gloria Salas-Kos</a:t>
            </a:r>
          </a:p>
          <a:p>
            <a:pPr lvl="2" indent="-457200"/>
            <a:r>
              <a:rPr lang="en-US" dirty="0"/>
              <a:t>        </a:t>
            </a:r>
            <a:r>
              <a:rPr lang="en-US" i="1" dirty="0"/>
              <a:t>Senior Program Analyst/Evaluation Technical Assistance Coordinator</a:t>
            </a:r>
          </a:p>
          <a:p>
            <a:pPr marL="0" lvl="2"/>
            <a:r>
              <a:rPr lang="en-US" b="1" dirty="0"/>
              <a:t>        Employment and Training Administration/U.S. DOL</a:t>
            </a:r>
          </a:p>
          <a:p>
            <a:pPr lvl="3"/>
            <a:r>
              <a:rPr lang="en-US" dirty="0"/>
              <a:t>Salas-Kos.Gloria@dol.gov</a:t>
            </a:r>
          </a:p>
          <a:p>
            <a:r>
              <a:rPr lang="en-US" dirty="0"/>
              <a:t>Wayne Gordon</a:t>
            </a:r>
          </a:p>
          <a:p>
            <a:pPr lvl="1"/>
            <a:r>
              <a:rPr lang="en-US" dirty="0"/>
              <a:t>Director, Research and Evaluation</a:t>
            </a:r>
          </a:p>
          <a:p>
            <a:pPr lvl="1"/>
            <a:r>
              <a:rPr lang="en-US" b="1" i="0" dirty="0"/>
              <a:t>Employment and Training Administration/U.S. DOL</a:t>
            </a:r>
          </a:p>
          <a:p>
            <a:pPr lvl="3"/>
            <a:r>
              <a:rPr lang="en-US" u="none" dirty="0">
                <a:hlinkClick r:id="rId3"/>
              </a:rPr>
              <a:t>Gordon.Wayne@dol.gov</a:t>
            </a:r>
            <a:endParaRPr lang="en-US" u="none" dirty="0"/>
          </a:p>
          <a:p>
            <a:r>
              <a:rPr lang="en-US" dirty="0"/>
              <a:t>EvalHub Technical Assistance</a:t>
            </a:r>
          </a:p>
          <a:p>
            <a:pPr lvl="1"/>
            <a:r>
              <a:rPr lang="en-US" dirty="0"/>
              <a:t>Safal Partners</a:t>
            </a:r>
          </a:p>
          <a:p>
            <a:pPr lvl="3"/>
            <a:r>
              <a:rPr lang="en-US" dirty="0"/>
              <a:t>EvalPLC@SafalPartners.com</a:t>
            </a:r>
          </a:p>
        </p:txBody>
      </p:sp>
    </p:spTree>
    <p:extLst>
      <p:ext uri="{BB962C8B-B14F-4D97-AF65-F5344CB8AC3E}">
        <p14:creationId xmlns:p14="http://schemas.microsoft.com/office/powerpoint/2010/main" val="4249817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26570-52F0-494F-8129-72DDC41C2493}"/>
              </a:ext>
            </a:extLst>
          </p:cNvPr>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a:extLst>
              <a:ext uri="{FF2B5EF4-FFF2-40B4-BE49-F238E27FC236}">
                <a16:creationId xmlns:a16="http://schemas.microsoft.com/office/drawing/2014/main" id="{D171AC11-3E8C-41A9-A586-EBD26FE4F7C3}"/>
              </a:ext>
            </a:extLst>
          </p:cNvPr>
          <p:cNvSpPr>
            <a:spLocks noGrp="1"/>
          </p:cNvSpPr>
          <p:nvPr>
            <p:ph type="title"/>
          </p:nvPr>
        </p:nvSpPr>
        <p:spPr/>
        <p:txBody>
          <a:bodyPr/>
          <a:lstStyle/>
          <a:p>
            <a:r>
              <a:rPr lang="en-US" dirty="0"/>
              <a:t>Moderator</a:t>
            </a:r>
          </a:p>
        </p:txBody>
      </p:sp>
      <p:pic>
        <p:nvPicPr>
          <p:cNvPr id="7" name="Picture Placeholder 6">
            <a:extLst>
              <a:ext uri="{FF2B5EF4-FFF2-40B4-BE49-F238E27FC236}">
                <a16:creationId xmlns:a16="http://schemas.microsoft.com/office/drawing/2014/main" id="{3333C3F8-6570-4245-9E87-D7FEA8E79EA2}"/>
              </a:ext>
            </a:extLst>
          </p:cNvPr>
          <p:cNvPicPr>
            <a:picLocks noGrp="1" noChangeAspect="1"/>
          </p:cNvPicPr>
          <p:nvPr>
            <p:ph type="pic" sz="quarter" idx="13"/>
          </p:nvPr>
        </p:nvPicPr>
        <p:blipFill>
          <a:blip r:embed="rId3"/>
          <a:srcRect/>
          <a:stretch>
            <a:fillRect/>
          </a:stretch>
        </p:blipFill>
        <p:spPr>
          <a:xfrm>
            <a:off x="2160714" y="2136049"/>
            <a:ext cx="2699359" cy="2916843"/>
          </a:xfrm>
          <a:prstGeom prst="rect">
            <a:avLst/>
          </a:prstGeom>
          <a:noFill/>
          <a:ln>
            <a:noFill/>
          </a:ln>
        </p:spPr>
      </p:pic>
      <p:sp>
        <p:nvSpPr>
          <p:cNvPr id="5" name="Content Placeholder 4">
            <a:extLst>
              <a:ext uri="{FF2B5EF4-FFF2-40B4-BE49-F238E27FC236}">
                <a16:creationId xmlns:a16="http://schemas.microsoft.com/office/drawing/2014/main" id="{9E298E00-74CA-4F4C-B8E4-476CA7552BD4}"/>
              </a:ext>
            </a:extLst>
          </p:cNvPr>
          <p:cNvSpPr>
            <a:spLocks noGrp="1"/>
          </p:cNvSpPr>
          <p:nvPr>
            <p:ph idx="1"/>
          </p:nvPr>
        </p:nvSpPr>
        <p:spPr>
          <a:xfrm>
            <a:off x="5802797" y="1774297"/>
            <a:ext cx="5170004" cy="3640348"/>
          </a:xfrm>
        </p:spPr>
        <p:txBody>
          <a:bodyPr/>
          <a:lstStyle/>
          <a:p>
            <a:pPr>
              <a:lnSpc>
                <a:spcPct val="100000"/>
              </a:lnSpc>
            </a:pPr>
            <a:endParaRPr lang="en-US" dirty="0"/>
          </a:p>
          <a:p>
            <a:pPr>
              <a:lnSpc>
                <a:spcPct val="100000"/>
              </a:lnSpc>
            </a:pPr>
            <a:r>
              <a:rPr lang="en-US" sz="3200" dirty="0"/>
              <a:t>Cynthia Forland</a:t>
            </a:r>
          </a:p>
          <a:p>
            <a:pPr marL="0" lvl="1">
              <a:spcBef>
                <a:spcPts val="0"/>
              </a:spcBef>
            </a:pPr>
            <a:r>
              <a:rPr lang="en-US" sz="2400" dirty="0"/>
              <a:t>Senior Consultant</a:t>
            </a:r>
          </a:p>
          <a:p>
            <a:pPr marL="0" lvl="2">
              <a:lnSpc>
                <a:spcPct val="100000"/>
              </a:lnSpc>
            </a:pPr>
            <a:r>
              <a:rPr lang="en-US" sz="2400" dirty="0">
                <a:solidFill>
                  <a:schemeClr val="tx1"/>
                </a:solidFill>
              </a:rPr>
              <a:t>Employment and Training Administration/Maher &amp; Maher</a:t>
            </a:r>
            <a:endParaRPr lang="en-US" sz="2400" dirty="0"/>
          </a:p>
          <a:p>
            <a:endParaRPr lang="en-US" dirty="0"/>
          </a:p>
        </p:txBody>
      </p:sp>
    </p:spTree>
    <p:extLst>
      <p:ext uri="{BB962C8B-B14F-4D97-AF65-F5344CB8AC3E}">
        <p14:creationId xmlns:p14="http://schemas.microsoft.com/office/powerpoint/2010/main" val="117720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4C03B-2C8C-49E6-960F-A3CD61B797A5}"/>
              </a:ext>
            </a:extLst>
          </p:cNvPr>
          <p:cNvSpPr>
            <a:spLocks noGrp="1"/>
          </p:cNvSpPr>
          <p:nvPr>
            <p:ph type="sldNum" sz="quarter" idx="12"/>
          </p:nvPr>
        </p:nvSpPr>
        <p:spPr/>
        <p:txBody>
          <a:bodyPr/>
          <a:lstStyle/>
          <a:p>
            <a:fld id="{158B7785-F6D6-45F8-833E-07BD84680091}" type="slidenum">
              <a:rPr lang="en-US" smtClean="0"/>
              <a:t>5</a:t>
            </a:fld>
            <a:endParaRPr lang="en-US" dirty="0"/>
          </a:p>
        </p:txBody>
      </p:sp>
      <p:sp>
        <p:nvSpPr>
          <p:cNvPr id="3" name="Title 2">
            <a:extLst>
              <a:ext uri="{FF2B5EF4-FFF2-40B4-BE49-F238E27FC236}">
                <a16:creationId xmlns:a16="http://schemas.microsoft.com/office/drawing/2014/main" id="{B4439BEA-4341-4531-AAA2-6BEFBBA06B8B}"/>
              </a:ext>
            </a:extLst>
          </p:cNvPr>
          <p:cNvSpPr>
            <a:spLocks noGrp="1"/>
          </p:cNvSpPr>
          <p:nvPr>
            <p:ph type="title"/>
          </p:nvPr>
        </p:nvSpPr>
        <p:spPr/>
        <p:txBody>
          <a:bodyPr/>
          <a:lstStyle/>
          <a:p>
            <a:r>
              <a:rPr lang="en-US" dirty="0"/>
              <a:t>Featured State Representatives</a:t>
            </a:r>
          </a:p>
        </p:txBody>
      </p:sp>
      <p:pic>
        <p:nvPicPr>
          <p:cNvPr id="10" name="Picture Placeholder 9">
            <a:extLst>
              <a:ext uri="{FF2B5EF4-FFF2-40B4-BE49-F238E27FC236}">
                <a16:creationId xmlns:a16="http://schemas.microsoft.com/office/drawing/2014/main" id="{2766F8FC-7BCE-4A81-8ED1-B153C75EE63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1863924" y="1624989"/>
            <a:ext cx="1463040" cy="1757729"/>
          </a:xfrm>
        </p:spPr>
      </p:pic>
      <p:sp>
        <p:nvSpPr>
          <p:cNvPr id="5" name="Content Placeholder 4">
            <a:extLst>
              <a:ext uri="{FF2B5EF4-FFF2-40B4-BE49-F238E27FC236}">
                <a16:creationId xmlns:a16="http://schemas.microsoft.com/office/drawing/2014/main" id="{60B22CA1-3FF8-4C3E-8F89-D72E5F3417B6}"/>
              </a:ext>
            </a:extLst>
          </p:cNvPr>
          <p:cNvSpPr>
            <a:spLocks noGrp="1"/>
          </p:cNvSpPr>
          <p:nvPr>
            <p:ph sz="half" idx="2"/>
          </p:nvPr>
        </p:nvSpPr>
        <p:spPr/>
        <p:txBody>
          <a:bodyPr/>
          <a:lstStyle/>
          <a:p>
            <a:pPr>
              <a:lnSpc>
                <a:spcPct val="100000"/>
              </a:lnSpc>
            </a:pPr>
            <a:endParaRPr lang="en-US" dirty="0"/>
          </a:p>
          <a:p>
            <a:pPr>
              <a:lnSpc>
                <a:spcPct val="100000"/>
              </a:lnSpc>
            </a:pPr>
            <a:r>
              <a:rPr lang="en-US" dirty="0"/>
              <a:t>Bryan Huebsch</a:t>
            </a:r>
          </a:p>
          <a:p>
            <a:pPr marL="0" lvl="1">
              <a:spcBef>
                <a:spcPts val="0"/>
              </a:spcBef>
            </a:pPr>
            <a:r>
              <a:rPr lang="en-US" dirty="0"/>
              <a:t>Data Integration and Governance Manager</a:t>
            </a:r>
          </a:p>
          <a:p>
            <a:pPr marL="0" lvl="2">
              <a:lnSpc>
                <a:spcPct val="100000"/>
              </a:lnSpc>
            </a:pPr>
            <a:r>
              <a:rPr lang="en-US" dirty="0">
                <a:solidFill>
                  <a:schemeClr val="tx1"/>
                </a:solidFill>
              </a:rPr>
              <a:t>Wisconsin Department of Workforce Development</a:t>
            </a:r>
            <a:endParaRPr lang="en-US" dirty="0"/>
          </a:p>
          <a:p>
            <a:endParaRPr lang="en-US" dirty="0"/>
          </a:p>
        </p:txBody>
      </p:sp>
      <p:sp>
        <p:nvSpPr>
          <p:cNvPr id="7" name="Content Placeholder 6">
            <a:extLst>
              <a:ext uri="{FF2B5EF4-FFF2-40B4-BE49-F238E27FC236}">
                <a16:creationId xmlns:a16="http://schemas.microsoft.com/office/drawing/2014/main" id="{2655BDCD-1743-458C-97C9-E09EECC0D4AB}"/>
              </a:ext>
            </a:extLst>
          </p:cNvPr>
          <p:cNvSpPr>
            <a:spLocks noGrp="1"/>
          </p:cNvSpPr>
          <p:nvPr>
            <p:ph sz="half" idx="1"/>
          </p:nvPr>
        </p:nvSpPr>
        <p:spPr/>
        <p:txBody>
          <a:bodyPr/>
          <a:lstStyle/>
          <a:p>
            <a:pPr>
              <a:lnSpc>
                <a:spcPct val="100000"/>
              </a:lnSpc>
            </a:pPr>
            <a:r>
              <a:rPr lang="en-US" dirty="0"/>
              <a:t>Sacha Stadhard</a:t>
            </a:r>
          </a:p>
          <a:p>
            <a:pPr marL="0" lvl="1">
              <a:spcBef>
                <a:spcPts val="0"/>
              </a:spcBef>
            </a:pPr>
            <a:r>
              <a:rPr lang="en-US" dirty="0"/>
              <a:t>Manager, Special Grants and Youth Policy</a:t>
            </a:r>
          </a:p>
          <a:p>
            <a:pPr marL="0" lvl="2">
              <a:lnSpc>
                <a:spcPct val="100000"/>
              </a:lnSpc>
            </a:pPr>
            <a:r>
              <a:rPr lang="en-US" dirty="0">
                <a:solidFill>
                  <a:schemeClr val="tx1"/>
                </a:solidFill>
              </a:rPr>
              <a:t>MassHire Department of Career Services</a:t>
            </a:r>
            <a:endParaRPr lang="en-US" dirty="0"/>
          </a:p>
        </p:txBody>
      </p:sp>
      <p:pic>
        <p:nvPicPr>
          <p:cNvPr id="12" name="Picture Placeholder 11" descr="A picture containing smiling, posing&#10;&#10;Description automatically generated">
            <a:extLst>
              <a:ext uri="{FF2B5EF4-FFF2-40B4-BE49-F238E27FC236}">
                <a16:creationId xmlns:a16="http://schemas.microsoft.com/office/drawing/2014/main" id="{6ACA63FE-8E42-47A8-8037-AA9B19FE6D00}"/>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a:stretch>
            <a:fillRect/>
          </a:stretch>
        </p:blipFill>
        <p:spPr>
          <a:xfrm>
            <a:off x="1705561" y="3958365"/>
            <a:ext cx="1824603" cy="1824603"/>
          </a:xfrm>
        </p:spPr>
      </p:pic>
    </p:spTree>
    <p:extLst>
      <p:ext uri="{BB962C8B-B14F-4D97-AF65-F5344CB8AC3E}">
        <p14:creationId xmlns:p14="http://schemas.microsoft.com/office/powerpoint/2010/main" val="398960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p:cNvSpPr>
            <a:spLocks noGrp="1"/>
          </p:cNvSpPr>
          <p:nvPr>
            <p:ph type="title"/>
          </p:nvPr>
        </p:nvSpPr>
        <p:spPr>
          <a:xfrm>
            <a:off x="800101" y="1405871"/>
            <a:ext cx="6553200" cy="1859844"/>
          </a:xfrm>
        </p:spPr>
        <p:txBody>
          <a:bodyPr/>
          <a:lstStyle/>
          <a:p>
            <a:r>
              <a:rPr lang="en-US" dirty="0"/>
              <a:t>Setting Expectations</a:t>
            </a:r>
          </a:p>
        </p:txBody>
      </p:sp>
      <p:sp>
        <p:nvSpPr>
          <p:cNvPr id="4" name="Text Placeholder 3"/>
          <p:cNvSpPr>
            <a:spLocks noGrp="1"/>
          </p:cNvSpPr>
          <p:nvPr>
            <p:ph type="body" idx="1"/>
          </p:nvPr>
        </p:nvSpPr>
        <p:spPr>
          <a:xfrm>
            <a:off x="800101" y="3412243"/>
            <a:ext cx="6553200" cy="1154793"/>
          </a:xfrm>
        </p:spPr>
        <p:txBody>
          <a:bodyPr/>
          <a:lstStyle/>
          <a:p>
            <a:r>
              <a:rPr lang="en-US" dirty="0">
                <a:solidFill>
                  <a:schemeClr val="accent5">
                    <a:lumMod val="75000"/>
                  </a:schemeClr>
                </a:solidFill>
              </a:rPr>
              <a:t>“Research and evaluation begins where performance reporting and results end.”</a:t>
            </a:r>
          </a:p>
        </p:txBody>
      </p:sp>
    </p:spTree>
    <p:extLst>
      <p:ext uri="{BB962C8B-B14F-4D97-AF65-F5344CB8AC3E}">
        <p14:creationId xmlns:p14="http://schemas.microsoft.com/office/powerpoint/2010/main" val="298265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7" name="Title 6"/>
          <p:cNvSpPr txBox="1">
            <a:spLocks noGrp="1"/>
          </p:cNvSpPr>
          <p:nvPr>
            <p:ph type="title"/>
          </p:nvPr>
        </p:nvSpPr>
        <p:spPr>
          <a:xfrm>
            <a:off x="857625" y="251093"/>
            <a:ext cx="11081334" cy="480131"/>
          </a:xfrm>
          <a:prstGeom prst="rect">
            <a:avLst/>
          </a:prstGeom>
          <a:noFill/>
        </p:spPr>
        <p:txBody>
          <a:bodyPr wrap="square" rtlCol="0">
            <a:spAutoFit/>
          </a:bodyPr>
          <a:lstStyle/>
          <a:p>
            <a:r>
              <a:rPr lang="en-US" sz="2800" dirty="0"/>
              <a:t>Using Evidence to Inform Policy and Practice</a:t>
            </a:r>
          </a:p>
        </p:txBody>
      </p:sp>
      <p:pic>
        <p:nvPicPr>
          <p:cNvPr id="8" name="Picture 7"/>
          <p:cNvPicPr>
            <a:picLocks noChangeAspect="1"/>
          </p:cNvPicPr>
          <p:nvPr/>
        </p:nvPicPr>
        <p:blipFill>
          <a:blip r:embed="rId3"/>
          <a:stretch>
            <a:fillRect/>
          </a:stretch>
        </p:blipFill>
        <p:spPr>
          <a:xfrm>
            <a:off x="1985966" y="769482"/>
            <a:ext cx="8151058" cy="5701737"/>
          </a:xfrm>
          <a:prstGeom prst="rect">
            <a:avLst/>
          </a:prstGeom>
        </p:spPr>
      </p:pic>
    </p:spTree>
    <p:extLst>
      <p:ext uri="{BB962C8B-B14F-4D97-AF65-F5344CB8AC3E}">
        <p14:creationId xmlns:p14="http://schemas.microsoft.com/office/powerpoint/2010/main" val="407374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8</a:t>
            </a:fld>
            <a:endParaRPr lang="en-US" dirty="0"/>
          </a:p>
        </p:txBody>
      </p:sp>
      <p:pic>
        <p:nvPicPr>
          <p:cNvPr id="10" name="Content Placeholder 3">
            <a:extLst>
              <a:ext uri="{FF2B5EF4-FFF2-40B4-BE49-F238E27FC236}">
                <a16:creationId xmlns:a16="http://schemas.microsoft.com/office/drawing/2014/main" id="{FCC250C4-0458-4849-9F92-FE4A9C89F503}"/>
              </a:ext>
            </a:extLst>
          </p:cNvPr>
          <p:cNvPicPr>
            <a:picLocks noChangeAspect="1"/>
          </p:cNvPicPr>
          <p:nvPr/>
        </p:nvPicPr>
        <p:blipFill>
          <a:blip r:embed="rId3"/>
          <a:stretch>
            <a:fillRect/>
          </a:stretch>
        </p:blipFill>
        <p:spPr>
          <a:xfrm>
            <a:off x="1380587" y="83566"/>
            <a:ext cx="9202496" cy="6272784"/>
          </a:xfrm>
          <a:prstGeom prst="rect">
            <a:avLst/>
          </a:prstGeom>
        </p:spPr>
      </p:pic>
    </p:spTree>
    <p:extLst>
      <p:ext uri="{BB962C8B-B14F-4D97-AF65-F5344CB8AC3E}">
        <p14:creationId xmlns:p14="http://schemas.microsoft.com/office/powerpoint/2010/main" val="284893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9</a:t>
            </a:fld>
            <a:endParaRPr lang="en-US" dirty="0"/>
          </a:p>
        </p:txBody>
      </p:sp>
      <p:sp>
        <p:nvSpPr>
          <p:cNvPr id="2" name="Title 1"/>
          <p:cNvSpPr>
            <a:spLocks noGrp="1"/>
          </p:cNvSpPr>
          <p:nvPr>
            <p:ph type="title"/>
          </p:nvPr>
        </p:nvSpPr>
        <p:spPr>
          <a:xfrm>
            <a:off x="805866" y="46208"/>
            <a:ext cx="10330836" cy="786384"/>
          </a:xfrm>
        </p:spPr>
        <p:txBody>
          <a:bodyPr/>
          <a:lstStyle/>
          <a:p>
            <a:r>
              <a:rPr lang="en-US" dirty="0">
                <a:solidFill>
                  <a:schemeClr val="accent1">
                    <a:lumMod val="75000"/>
                  </a:schemeClr>
                </a:solidFill>
              </a:rPr>
              <a:t>Relevant Research and Evaluation Questions</a:t>
            </a:r>
            <a:endParaRPr lang="en-US" dirty="0"/>
          </a:p>
        </p:txBody>
      </p:sp>
      <p:sp>
        <p:nvSpPr>
          <p:cNvPr id="5" name="Content Placeholder 4"/>
          <p:cNvSpPr>
            <a:spLocks noGrp="1"/>
          </p:cNvSpPr>
          <p:nvPr>
            <p:ph idx="1"/>
          </p:nvPr>
        </p:nvSpPr>
        <p:spPr>
          <a:xfrm>
            <a:off x="914400" y="1147313"/>
            <a:ext cx="10334445" cy="5029650"/>
          </a:xfrm>
        </p:spPr>
        <p:txBody>
          <a:bodyPr>
            <a:normAutofit/>
          </a:bodyPr>
          <a:lstStyle/>
          <a:p>
            <a:pPr marL="457200" lvl="0" indent="-457200">
              <a:lnSpc>
                <a:spcPct val="100000"/>
              </a:lnSpc>
              <a:spcBef>
                <a:spcPts val="600"/>
              </a:spcBef>
              <a:buFont typeface="Wingdings" panose="05000000000000000000" pitchFamily="2" charset="2"/>
              <a:buChar char="q"/>
            </a:pPr>
            <a:r>
              <a:rPr lang="en-US" sz="3000" b="0" dirty="0">
                <a:solidFill>
                  <a:schemeClr val="tx1"/>
                </a:solidFill>
              </a:rPr>
              <a:t>What does past research suggest are effective service strategies?</a:t>
            </a:r>
          </a:p>
          <a:p>
            <a:pPr marL="457200" lvl="0" indent="-457200">
              <a:lnSpc>
                <a:spcPct val="100000"/>
              </a:lnSpc>
              <a:spcBef>
                <a:spcPts val="600"/>
              </a:spcBef>
              <a:buFont typeface="Wingdings" panose="05000000000000000000" pitchFamily="2" charset="2"/>
              <a:buChar char="q"/>
            </a:pPr>
            <a:r>
              <a:rPr lang="en-US" sz="3000" b="0" dirty="0">
                <a:solidFill>
                  <a:schemeClr val="tx1"/>
                </a:solidFill>
              </a:rPr>
              <a:t>How is a program or service component being implemented? </a:t>
            </a:r>
          </a:p>
          <a:p>
            <a:pPr marL="457200" lvl="0" indent="-457200">
              <a:lnSpc>
                <a:spcPct val="100000"/>
              </a:lnSpc>
              <a:spcBef>
                <a:spcPts val="600"/>
              </a:spcBef>
              <a:buFont typeface="Wingdings" panose="05000000000000000000" pitchFamily="2" charset="2"/>
              <a:buChar char="q"/>
            </a:pPr>
            <a:r>
              <a:rPr lang="en-US" sz="3000" b="0" dirty="0">
                <a:solidFill>
                  <a:schemeClr val="tx1"/>
                </a:solidFill>
              </a:rPr>
              <a:t>Did the program or activities contribute to the intended outcomes in the short, medium and long term?</a:t>
            </a:r>
          </a:p>
          <a:p>
            <a:pPr marL="457200" lvl="0" indent="-457200">
              <a:lnSpc>
                <a:spcPct val="100000"/>
              </a:lnSpc>
              <a:spcBef>
                <a:spcPts val="600"/>
              </a:spcBef>
              <a:buFont typeface="Wingdings" panose="05000000000000000000" pitchFamily="2" charset="2"/>
              <a:buChar char="q"/>
            </a:pPr>
            <a:r>
              <a:rPr lang="en-US" sz="3000" b="0" dirty="0">
                <a:solidFill>
                  <a:schemeClr val="tx1"/>
                </a:solidFill>
              </a:rPr>
              <a:t>What features of the program or intervention made a difference?</a:t>
            </a:r>
          </a:p>
          <a:p>
            <a:pPr marL="457200" lvl="0" indent="-457200">
              <a:lnSpc>
                <a:spcPct val="100000"/>
              </a:lnSpc>
              <a:spcBef>
                <a:spcPts val="600"/>
              </a:spcBef>
              <a:buFont typeface="Wingdings" panose="05000000000000000000" pitchFamily="2" charset="2"/>
              <a:buChar char="q"/>
            </a:pPr>
            <a:r>
              <a:rPr lang="en-US" sz="3000" b="0" dirty="0">
                <a:solidFill>
                  <a:schemeClr val="tx1"/>
                </a:solidFill>
              </a:rPr>
              <a:t>How do customers experience or view a service?</a:t>
            </a:r>
          </a:p>
          <a:p>
            <a:pPr marL="457200" indent="-457200">
              <a:lnSpc>
                <a:spcPct val="100000"/>
              </a:lnSpc>
              <a:spcBef>
                <a:spcPts val="600"/>
              </a:spcBef>
              <a:buFont typeface="Wingdings" panose="05000000000000000000" pitchFamily="2" charset="2"/>
              <a:buChar char="q"/>
            </a:pPr>
            <a:r>
              <a:rPr lang="en-US" sz="3000" b="0" dirty="0">
                <a:solidFill>
                  <a:schemeClr val="tx1"/>
                </a:solidFill>
              </a:rPr>
              <a:t>Was the service effective?</a:t>
            </a:r>
          </a:p>
        </p:txBody>
      </p:sp>
    </p:spTree>
    <p:extLst>
      <p:ext uri="{BB962C8B-B14F-4D97-AF65-F5344CB8AC3E}">
        <p14:creationId xmlns:p14="http://schemas.microsoft.com/office/powerpoint/2010/main" val="3540547011"/>
      </p:ext>
    </p:extLst>
  </p:cSld>
  <p:clrMapOvr>
    <a:masterClrMapping/>
  </p:clrMapOvr>
</p:sld>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themeOverride>
</file>

<file path=docProps/app.xml><?xml version="1.0" encoding="utf-8"?>
<Properties xmlns="http://schemas.openxmlformats.org/officeDocument/2006/extended-properties" xmlns:vt="http://schemas.openxmlformats.org/officeDocument/2006/docPropsVTypes">
  <TotalTime>522</TotalTime>
  <Words>1427</Words>
  <Application>Microsoft Macintosh PowerPoint</Application>
  <PresentationFormat>Widescreen</PresentationFormat>
  <Paragraphs>232</Paragraphs>
  <Slides>34</Slides>
  <Notes>29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34</vt:i4>
      </vt:variant>
    </vt:vector>
  </HeadingPairs>
  <TitlesOfParts>
    <vt:vector size="48" baseType="lpstr">
      <vt:lpstr>Arial</vt:lpstr>
      <vt:lpstr>Bahnschrift</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Building Evaluation Capacity through Communities of Practice and Peer Learning Cohorts </vt:lpstr>
      <vt:lpstr>Facilitators</vt:lpstr>
      <vt:lpstr>Objectives</vt:lpstr>
      <vt:lpstr>Moderator</vt:lpstr>
      <vt:lpstr>Featured State Representatives</vt:lpstr>
      <vt:lpstr>Setting Expectations</vt:lpstr>
      <vt:lpstr>Using Evidence to Inform Policy and Practice</vt:lpstr>
      <vt:lpstr>PowerPoint Presentation</vt:lpstr>
      <vt:lpstr>Relevant Research and Evaluation Questions</vt:lpstr>
      <vt:lpstr>Workforce Innovation and Opportunity Act (WIOA)*</vt:lpstr>
      <vt:lpstr>Polling Question</vt:lpstr>
      <vt:lpstr>Evaluation and Research Resources</vt:lpstr>
      <vt:lpstr>Explore research topics for program evaluations.</vt:lpstr>
      <vt:lpstr>Explore Evaluation Capacity Resources</vt:lpstr>
      <vt:lpstr>Evaluation and Research Hub</vt:lpstr>
      <vt:lpstr>What types of resources would you like to see on the Evaluation and Research Hub?</vt:lpstr>
      <vt:lpstr>2019 and 2020 Evaluation Peer Learning Cohorts: State Teams’ Experiences</vt:lpstr>
      <vt:lpstr>Highlights from the EvalPLC State Team Activities</vt:lpstr>
      <vt:lpstr>The Massachusetts Team’s EvalPLC Experience</vt:lpstr>
      <vt:lpstr>How Wisconsin Built on its EvalPLC Participation</vt:lpstr>
      <vt:lpstr>Any Questions?</vt:lpstr>
      <vt:lpstr>2021 Evaluation Peer Learning Cohort</vt:lpstr>
      <vt:lpstr>Evaluation Peer Learning Cohort: Application Questions</vt:lpstr>
      <vt:lpstr>Evaluation Peer Learning Cohort: Structure </vt:lpstr>
      <vt:lpstr>Evaluation Peer Learning Cohort: Technical Assistance</vt:lpstr>
      <vt:lpstr>Evaluation Peer Learning Cohort: Expectations and Benefits</vt:lpstr>
      <vt:lpstr>Evaluation Peer Learning Cohort: Application Timeline</vt:lpstr>
      <vt:lpstr>Evaluation Peer Learning Cohort: Activities</vt:lpstr>
      <vt:lpstr>Any Questions?</vt:lpstr>
      <vt:lpstr>Additional Evaluation Resources</vt:lpstr>
      <vt:lpstr>Evaluation Capacity-Building Resource Links</vt:lpstr>
      <vt:lpstr>Where to find DOL Evaluation Reports and other Studies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Peer Learning Cohort (EvalPLC) 5:</dc:title>
  <dc:creator>Michelle Carson</dc:creator>
  <cp:lastModifiedBy>Grace McCall</cp:lastModifiedBy>
  <cp:revision>28</cp:revision>
  <dcterms:created xsi:type="dcterms:W3CDTF">2020-04-01T02:33:13Z</dcterms:created>
  <dcterms:modified xsi:type="dcterms:W3CDTF">2021-07-28T16:18:56Z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0x01010099416B97E551424E934D0FD78FD81C8C</vt:lpwstr>
  </property>
</Properties>
</file>