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7.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8.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9.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0.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1.xml" ContentType="application/vnd.openxmlformats-officedocument.presentationml.tags+xml"/>
  <Override PartName="/ppt/notesSlides/notesSlide30.xml" ContentType="application/vnd.openxmlformats-officedocument.presentationml.notesSlide+xml"/>
  <Override PartName="/ppt/tags/tag12.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13.xml" ContentType="application/vnd.openxmlformats-officedocument.presentationml.tags+xml"/>
  <Override PartName="/ppt/notesSlides/notesSlide34.xml" ContentType="application/vnd.openxmlformats-officedocument.presentationml.notesSlide+xml"/>
  <Override PartName="/ppt/tags/tag14.xml" ContentType="application/vnd.openxmlformats-officedocument.presentationml.tags+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70" r:id="rId3"/>
    <p:sldMasterId id="2147483658" r:id="rId4"/>
    <p:sldMasterId id="2147483684" r:id="rId5"/>
    <p:sldMasterId id="2147483699" r:id="rId6"/>
  </p:sldMasterIdLst>
  <p:notesMasterIdLst>
    <p:notesMasterId r:id="rId42"/>
  </p:notesMasterIdLst>
  <p:sldIdLst>
    <p:sldId id="400" r:id="rId7"/>
    <p:sldId id="256" r:id="rId8"/>
    <p:sldId id="356" r:id="rId9"/>
    <p:sldId id="361" r:id="rId10"/>
    <p:sldId id="416" r:id="rId11"/>
    <p:sldId id="401" r:id="rId12"/>
    <p:sldId id="362" r:id="rId13"/>
    <p:sldId id="363" r:id="rId14"/>
    <p:sldId id="365" r:id="rId15"/>
    <p:sldId id="368" r:id="rId16"/>
    <p:sldId id="410" r:id="rId17"/>
    <p:sldId id="376" r:id="rId18"/>
    <p:sldId id="369" r:id="rId19"/>
    <p:sldId id="370" r:id="rId20"/>
    <p:sldId id="392" r:id="rId21"/>
    <p:sldId id="377" r:id="rId22"/>
    <p:sldId id="378" r:id="rId23"/>
    <p:sldId id="394" r:id="rId24"/>
    <p:sldId id="412" r:id="rId25"/>
    <p:sldId id="395" r:id="rId26"/>
    <p:sldId id="408" r:id="rId27"/>
    <p:sldId id="413" r:id="rId28"/>
    <p:sldId id="396" r:id="rId29"/>
    <p:sldId id="407" r:id="rId30"/>
    <p:sldId id="414" r:id="rId31"/>
    <p:sldId id="398" r:id="rId32"/>
    <p:sldId id="415" r:id="rId33"/>
    <p:sldId id="402" r:id="rId34"/>
    <p:sldId id="403" r:id="rId35"/>
    <p:sldId id="399" r:id="rId36"/>
    <p:sldId id="404" r:id="rId37"/>
    <p:sldId id="405" r:id="rId38"/>
    <p:sldId id="406" r:id="rId39"/>
    <p:sldId id="350" r:id="rId40"/>
    <p:sldId id="353" r:id="rId41"/>
  </p:sldIdLst>
  <p:sldSz cx="12192000" cy="6858000"/>
  <p:notesSz cx="6858000" cy="91440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shefski, Stanley S - OPA" initials="OSS-O" lastIdx="11" clrIdx="0">
    <p:extLst>
      <p:ext uri="{19B8F6BF-5375-455C-9EA6-DF929625EA0E}">
        <p15:presenceInfo xmlns:p15="http://schemas.microsoft.com/office/powerpoint/2012/main" userId="S-1-5-21-625881431-3029617060-3355961844-125259" providerId="AD"/>
      </p:ext>
    </p:extLst>
  </p:cmAuthor>
  <p:cmAuthor id="2" name="Kinglock, Hope - ETA" initials="KH-E" lastIdx="8" clrIdx="1">
    <p:extLst>
      <p:ext uri="{19B8F6BF-5375-455C-9EA6-DF929625EA0E}">
        <p15:presenceInfo xmlns:p15="http://schemas.microsoft.com/office/powerpoint/2012/main" userId="S-1-5-21-430767753-2305446740-1188461881-72499" providerId="AD"/>
      </p:ext>
    </p:extLst>
  </p:cmAuthor>
  <p:cmAuthor id="3" name="Mendelsohn, Jacquelyn - ETA" initials="MJ-E" lastIdx="14" clrIdx="2">
    <p:extLst>
      <p:ext uri="{19B8F6BF-5375-455C-9EA6-DF929625EA0E}">
        <p15:presenceInfo xmlns:p15="http://schemas.microsoft.com/office/powerpoint/2012/main" userId="S-1-5-21-430767753-2305446740-1188461881-72272" providerId="AD"/>
      </p:ext>
    </p:extLst>
  </p:cmAuthor>
  <p:cmAuthor id="4" name="Webster, Jessica - ETA" initials="WJ-E" lastIdx="6" clrIdx="3">
    <p:extLst>
      <p:ext uri="{19B8F6BF-5375-455C-9EA6-DF929625EA0E}">
        <p15:presenceInfo xmlns:p15="http://schemas.microsoft.com/office/powerpoint/2012/main" userId="S-1-5-21-430767753-2305446740-1188461881-719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4F4"/>
    <a:srgbClr val="8C8C8C"/>
    <a:srgbClr val="2C52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8A0A45-2FF7-4638-91B2-B2C20835A40D}" v="107" dt="2020-01-16T18:53:19.8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84" autoAdjust="0"/>
    <p:restoredTop sz="78223" autoAdjust="0"/>
  </p:normalViewPr>
  <p:slideViewPr>
    <p:cSldViewPr snapToGrid="0">
      <p:cViewPr varScale="1">
        <p:scale>
          <a:sx n="67" d="100"/>
          <a:sy n="67" d="100"/>
        </p:scale>
        <p:origin x="1358" y="62"/>
      </p:cViewPr>
      <p:guideLst/>
    </p:cSldViewPr>
  </p:slideViewPr>
  <p:notesTextViewPr>
    <p:cViewPr>
      <p:scale>
        <a:sx n="1" d="1"/>
        <a:sy n="1" d="1"/>
      </p:scale>
      <p:origin x="0" y="0"/>
    </p:cViewPr>
  </p:notesTextViewPr>
  <p:notesViewPr>
    <p:cSldViewPr snapToGrid="0" showGuides="1">
      <p:cViewPr varScale="1">
        <p:scale>
          <a:sx n="84" d="100"/>
          <a:sy n="84" d="100"/>
        </p:scale>
        <p:origin x="382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1.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4.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commentAuthors" Target="commentAuthors.xml"/><Relationship Id="rId4" Type="http://schemas.openxmlformats.org/officeDocument/2006/relationships/slideMaster" Target="slideMasters/slideMaster3.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gs" Target="tags/tag1.xml"/><Relationship Id="rId48"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slideMaster" Target="slideMasters/slideMaster2.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57773-3BAA-418C-9BDB-0F9C1E1BF433}" type="datetimeFigureOut">
              <a:rPr lang="en-US" smtClean="0"/>
              <a:t>6/9/2021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42BB8-3F7E-4150-BE07-912221E53E6C}" type="slidenum">
              <a:rPr lang="en-US" smtClean="0"/>
              <a:t>‹#›</a:t>
            </a:fld>
            <a:endParaRPr lang="en-US"/>
          </a:p>
        </p:txBody>
      </p:sp>
    </p:spTree>
    <p:extLst>
      <p:ext uri="{BB962C8B-B14F-4D97-AF65-F5344CB8AC3E}">
        <p14:creationId xmlns:p14="http://schemas.microsoft.com/office/powerpoint/2010/main" val="276016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a:t>
            </a:fld>
            <a:endParaRPr lang="en-US"/>
          </a:p>
        </p:txBody>
      </p:sp>
    </p:spTree>
    <p:extLst>
      <p:ext uri="{BB962C8B-B14F-4D97-AF65-F5344CB8AC3E}">
        <p14:creationId xmlns:p14="http://schemas.microsoft.com/office/powerpoint/2010/main" val="1608152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10</a:t>
            </a:fld>
            <a:endParaRPr lang="en-US"/>
          </a:p>
        </p:txBody>
      </p:sp>
    </p:spTree>
    <p:extLst>
      <p:ext uri="{BB962C8B-B14F-4D97-AF65-F5344CB8AC3E}">
        <p14:creationId xmlns:p14="http://schemas.microsoft.com/office/powerpoint/2010/main" val="4121329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342BB8-3F7E-4150-BE07-912221E53E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9777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342BB8-3F7E-4150-BE07-912221E53E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9716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342BB8-3F7E-4150-BE07-912221E53E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6384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342BB8-3F7E-4150-BE07-912221E53E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2737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15</a:t>
            </a:fld>
            <a:endParaRPr lang="en-US"/>
          </a:p>
        </p:txBody>
      </p:sp>
    </p:spTree>
    <p:extLst>
      <p:ext uri="{BB962C8B-B14F-4D97-AF65-F5344CB8AC3E}">
        <p14:creationId xmlns:p14="http://schemas.microsoft.com/office/powerpoint/2010/main" val="1139607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342BB8-3F7E-4150-BE07-912221E53E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797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342BB8-3F7E-4150-BE07-912221E53E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9129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18</a:t>
            </a:fld>
            <a:endParaRPr lang="en-US"/>
          </a:p>
        </p:txBody>
      </p:sp>
    </p:spTree>
    <p:extLst>
      <p:ext uri="{BB962C8B-B14F-4D97-AF65-F5344CB8AC3E}">
        <p14:creationId xmlns:p14="http://schemas.microsoft.com/office/powerpoint/2010/main" val="2306224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342BB8-3F7E-4150-BE07-912221E53E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8567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a:t>
            </a:fld>
            <a:endParaRPr lang="en-US"/>
          </a:p>
        </p:txBody>
      </p:sp>
    </p:spTree>
    <p:extLst>
      <p:ext uri="{BB962C8B-B14F-4D97-AF65-F5344CB8AC3E}">
        <p14:creationId xmlns:p14="http://schemas.microsoft.com/office/powerpoint/2010/main" val="26705709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20</a:t>
            </a:fld>
            <a:endParaRPr lang="en-US"/>
          </a:p>
        </p:txBody>
      </p:sp>
    </p:spTree>
    <p:extLst>
      <p:ext uri="{BB962C8B-B14F-4D97-AF65-F5344CB8AC3E}">
        <p14:creationId xmlns:p14="http://schemas.microsoft.com/office/powerpoint/2010/main" val="214087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21</a:t>
            </a:fld>
            <a:endParaRPr lang="en-US"/>
          </a:p>
        </p:txBody>
      </p:sp>
    </p:spTree>
    <p:extLst>
      <p:ext uri="{BB962C8B-B14F-4D97-AF65-F5344CB8AC3E}">
        <p14:creationId xmlns:p14="http://schemas.microsoft.com/office/powerpoint/2010/main" val="39041564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342BB8-3F7E-4150-BE07-912221E53E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9905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23</a:t>
            </a:fld>
            <a:endParaRPr lang="en-US"/>
          </a:p>
        </p:txBody>
      </p:sp>
    </p:spTree>
    <p:extLst>
      <p:ext uri="{BB962C8B-B14F-4D97-AF65-F5344CB8AC3E}">
        <p14:creationId xmlns:p14="http://schemas.microsoft.com/office/powerpoint/2010/main" val="3741534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24</a:t>
            </a:fld>
            <a:endParaRPr lang="en-US"/>
          </a:p>
        </p:txBody>
      </p:sp>
    </p:spTree>
    <p:extLst>
      <p:ext uri="{BB962C8B-B14F-4D97-AF65-F5344CB8AC3E}">
        <p14:creationId xmlns:p14="http://schemas.microsoft.com/office/powerpoint/2010/main" val="15440074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342BB8-3F7E-4150-BE07-912221E53E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93645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26</a:t>
            </a:fld>
            <a:endParaRPr lang="en-US"/>
          </a:p>
        </p:txBody>
      </p:sp>
    </p:spTree>
    <p:extLst>
      <p:ext uri="{BB962C8B-B14F-4D97-AF65-F5344CB8AC3E}">
        <p14:creationId xmlns:p14="http://schemas.microsoft.com/office/powerpoint/2010/main" val="24393323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342BB8-3F7E-4150-BE07-912221E53E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57105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pPr>
              <a:buFont typeface="Wingdings" pitchFamily="2" charset="2"/>
              <a:buNone/>
            </a:pPr>
            <a:endParaRPr lang="en-US" dirty="0"/>
          </a:p>
        </p:txBody>
      </p:sp>
    </p:spTree>
    <p:extLst>
      <p:ext uri="{BB962C8B-B14F-4D97-AF65-F5344CB8AC3E}">
        <p14:creationId xmlns:p14="http://schemas.microsoft.com/office/powerpoint/2010/main" val="39458148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29</a:t>
            </a:fld>
            <a:endParaRPr lang="en-US"/>
          </a:p>
        </p:txBody>
      </p:sp>
    </p:spTree>
    <p:extLst>
      <p:ext uri="{BB962C8B-B14F-4D97-AF65-F5344CB8AC3E}">
        <p14:creationId xmlns:p14="http://schemas.microsoft.com/office/powerpoint/2010/main" val="2720865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a:t>
            </a:fld>
            <a:endParaRPr lang="en-US"/>
          </a:p>
        </p:txBody>
      </p:sp>
    </p:spTree>
    <p:extLst>
      <p:ext uri="{BB962C8B-B14F-4D97-AF65-F5344CB8AC3E}">
        <p14:creationId xmlns:p14="http://schemas.microsoft.com/office/powerpoint/2010/main" val="135678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30</a:t>
            </a:fld>
            <a:endParaRPr lang="en-US"/>
          </a:p>
        </p:txBody>
      </p:sp>
    </p:spTree>
    <p:extLst>
      <p:ext uri="{BB962C8B-B14F-4D97-AF65-F5344CB8AC3E}">
        <p14:creationId xmlns:p14="http://schemas.microsoft.com/office/powerpoint/2010/main" val="11208698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31</a:t>
            </a:fld>
            <a:endParaRPr lang="en-US"/>
          </a:p>
        </p:txBody>
      </p:sp>
    </p:spTree>
    <p:extLst>
      <p:ext uri="{BB962C8B-B14F-4D97-AF65-F5344CB8AC3E}">
        <p14:creationId xmlns:p14="http://schemas.microsoft.com/office/powerpoint/2010/main" val="15924722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342BB8-3F7E-4150-BE07-912221E53E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24351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342BB8-3F7E-4150-BE07-912221E53E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14085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342BB8-3F7E-4150-BE07-912221E53E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14832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342BB8-3F7E-4150-BE07-912221E53E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767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4</a:t>
            </a:fld>
            <a:endParaRPr lang="en-US"/>
          </a:p>
        </p:txBody>
      </p:sp>
    </p:spTree>
    <p:extLst>
      <p:ext uri="{BB962C8B-B14F-4D97-AF65-F5344CB8AC3E}">
        <p14:creationId xmlns:p14="http://schemas.microsoft.com/office/powerpoint/2010/main" val="174995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5</a:t>
            </a:fld>
            <a:endParaRPr lang="en-US"/>
          </a:p>
        </p:txBody>
      </p:sp>
    </p:spTree>
    <p:extLst>
      <p:ext uri="{BB962C8B-B14F-4D97-AF65-F5344CB8AC3E}">
        <p14:creationId xmlns:p14="http://schemas.microsoft.com/office/powerpoint/2010/main" val="2292866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6</a:t>
            </a:fld>
            <a:endParaRPr lang="en-US"/>
          </a:p>
        </p:txBody>
      </p:sp>
    </p:spTree>
    <p:extLst>
      <p:ext uri="{BB962C8B-B14F-4D97-AF65-F5344CB8AC3E}">
        <p14:creationId xmlns:p14="http://schemas.microsoft.com/office/powerpoint/2010/main" val="1055653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7</a:t>
            </a:fld>
            <a:endParaRPr lang="en-US"/>
          </a:p>
        </p:txBody>
      </p:sp>
    </p:spTree>
    <p:extLst>
      <p:ext uri="{BB962C8B-B14F-4D97-AF65-F5344CB8AC3E}">
        <p14:creationId xmlns:p14="http://schemas.microsoft.com/office/powerpoint/2010/main" val="1218886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8</a:t>
            </a:fld>
            <a:endParaRPr lang="en-US"/>
          </a:p>
        </p:txBody>
      </p:sp>
    </p:spTree>
    <p:extLst>
      <p:ext uri="{BB962C8B-B14F-4D97-AF65-F5344CB8AC3E}">
        <p14:creationId xmlns:p14="http://schemas.microsoft.com/office/powerpoint/2010/main" val="3864807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9</a:t>
            </a:fld>
            <a:endParaRPr lang="en-US"/>
          </a:p>
        </p:txBody>
      </p:sp>
    </p:spTree>
    <p:extLst>
      <p:ext uri="{BB962C8B-B14F-4D97-AF65-F5344CB8AC3E}">
        <p14:creationId xmlns:p14="http://schemas.microsoft.com/office/powerpoint/2010/main" val="32332385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2.svg"/><Relationship Id="rId7"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emf"/><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3.xml"/><Relationship Id="rId4" Type="http://schemas.openxmlformats.org/officeDocument/2006/relationships/image" Target="../media/image23.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4.xml"/><Relationship Id="rId4" Type="http://schemas.openxmlformats.org/officeDocument/2006/relationships/image" Target="../media/image23.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4.xml"/><Relationship Id="rId4" Type="http://schemas.openxmlformats.org/officeDocument/2006/relationships/image" Target="../media/image32.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5494430" y="2313782"/>
            <a:ext cx="6217920" cy="2230436"/>
          </a:xfrm>
        </p:spPr>
        <p:txBody>
          <a:bodyPr lIns="91440" anchor="ctr">
            <a:normAutofit/>
          </a:bodyPr>
          <a:lstStyle>
            <a:lvl1pPr algn="l">
              <a:defRPr sz="4800" b="1">
                <a:solidFill>
                  <a:schemeClr val="accent2"/>
                </a:solidFill>
                <a:latin typeface="+mn-lt"/>
              </a:defRPr>
            </a:lvl1pPr>
          </a:lstStyle>
          <a:p>
            <a:r>
              <a:rPr lang="en-US" dirty="0"/>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5494430" y="4673599"/>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nvPr>
        </p:nvSpPr>
        <p:spPr>
          <a:xfrm>
            <a:off x="1908175" y="5833156"/>
            <a:ext cx="2743200" cy="365125"/>
          </a:xfrm>
          <a:prstGeom prst="rect">
            <a:avLst/>
          </a:prstGeom>
        </p:spPr>
        <p:txBody>
          <a:bodyPr/>
          <a:lstStyle>
            <a:lvl1pPr algn="ctr">
              <a:defRPr sz="2000">
                <a:solidFill>
                  <a:schemeClr val="bg1"/>
                </a:solidFill>
              </a:defRPr>
            </a:lvl1pPr>
          </a:lstStyle>
          <a:p>
            <a:r>
              <a:rPr lang="en-US"/>
              <a:t>Month XX, 20XX</a:t>
            </a:r>
            <a:endParaRPr lang="en-US" dirty="0"/>
          </a:p>
        </p:txBody>
      </p:sp>
      <p:grpSp>
        <p:nvGrpSpPr>
          <p:cNvPr id="28" name="DOL-ETA Branding">
            <a:extLst>
              <a:ext uri="{FF2B5EF4-FFF2-40B4-BE49-F238E27FC236}">
                <a16:creationId xmlns:a16="http://schemas.microsoft.com/office/drawing/2014/main" id="{725FB689-92DD-491D-8462-FE0AA953385E}"/>
              </a:ext>
            </a:extLst>
          </p:cNvPr>
          <p:cNvGrpSpPr/>
          <p:nvPr userDrawn="1"/>
        </p:nvGrpSpPr>
        <p:grpSpPr>
          <a:xfrm>
            <a:off x="1360737"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nvPicPr>
        <p:blipFill>
          <a:blip r:embed="rId6"/>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userDrawn="1"/>
        </p:nvSpPr>
        <p:spPr>
          <a:xfrm>
            <a:off x="878681"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430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11116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ave the Date">
    <p:spTree>
      <p:nvGrpSpPr>
        <p:cNvPr id="1" name=""/>
        <p:cNvGrpSpPr/>
        <p:nvPr/>
      </p:nvGrpSpPr>
      <p:grpSpPr>
        <a:xfrm>
          <a:off x="0" y="0"/>
          <a:ext cx="0" cy="0"/>
          <a:chOff x="0" y="0"/>
          <a:chExt cx="0" cy="0"/>
        </a:xfrm>
      </p:grpSpPr>
      <p:pic>
        <p:nvPicPr>
          <p:cNvPr id="7" name="Calendar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cstate="hqprint">
            <a:extLst>
              <a:ext uri="{28A0092B-C50C-407E-A947-70E740481C1C}">
                <a14:useLocalDpi xmlns:a14="http://schemas.microsoft.com/office/drawing/2010/main" val="0"/>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“Save the Date” Slide</a:t>
            </a:r>
          </a:p>
        </p:txBody>
      </p:sp>
      <p:sp>
        <p:nvSpPr>
          <p:cNvPr id="3" name="Event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1"/>
              </a:buClr>
              <a:buFont typeface="Wingdings" panose="05000000000000000000" pitchFamily="2" charset="2"/>
              <a:buChar char=""/>
              <a:defRPr sz="24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5"/>
              </a:buClr>
              <a:buSzPct val="90000"/>
              <a:buFont typeface="Webdings" panose="05030102010509060703" pitchFamily="18" charset="2"/>
              <a:buChar char=""/>
              <a:defRPr sz="2000" b="1">
                <a:solidFill>
                  <a:schemeClr val="accent2"/>
                </a:solidFill>
              </a:defRPr>
            </a:lvl3pPr>
            <a:lvl4pPr marL="1737360">
              <a:defRPr/>
            </a:lvl4pPr>
            <a:lvl5pPr marL="2194560">
              <a:defRPr/>
            </a:lvl5pPr>
          </a:lstStyle>
          <a:p>
            <a:pPr lvl="0"/>
            <a:r>
              <a:rPr lang="en-US" dirty="0"/>
              <a:t>Event Title Here</a:t>
            </a:r>
          </a:p>
          <a:p>
            <a:pPr lvl="1"/>
            <a:r>
              <a:rPr lang="en-US" dirty="0"/>
              <a:t>Event summary goes here</a:t>
            </a:r>
          </a:p>
          <a:p>
            <a:pPr lvl="2"/>
            <a:r>
              <a:rPr lang="en-US" dirty="0"/>
              <a:t>Event Date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3864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68051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7" name="Gavel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6" y="46208"/>
            <a:ext cx="11081334" cy="786384"/>
          </a:xfrm>
        </p:spPr>
        <p:txBody>
          <a:bodyPr/>
          <a:lstStyle>
            <a:lvl1pPr>
              <a:defRPr/>
            </a:lvl1pPr>
          </a:lstStyle>
          <a:p>
            <a:r>
              <a:rPr lang="en-US" dirty="0"/>
              <a:t>Section name / Title / Reference Info</a:t>
            </a:r>
          </a:p>
        </p:txBody>
      </p:sp>
      <p:sp>
        <p:nvSpPr>
          <p:cNvPr id="11" name="Subtitle Placeholder">
            <a:extLst>
              <a:ext uri="{FF2B5EF4-FFF2-40B4-BE49-F238E27FC236}">
                <a16:creationId xmlns:a16="http://schemas.microsoft.com/office/drawing/2014/main" id="{A61A414C-2D35-452C-843D-37948489DBBF}"/>
              </a:ext>
            </a:extLst>
          </p:cNvPr>
          <p:cNvSpPr>
            <a:spLocks noGrp="1"/>
          </p:cNvSpPr>
          <p:nvPr>
            <p:ph type="body" sz="quarter" idx="14" hasCustomPrompt="1"/>
          </p:nvPr>
        </p:nvSpPr>
        <p:spPr>
          <a:xfrm>
            <a:off x="805866" y="983171"/>
            <a:ext cx="11080750" cy="533657"/>
          </a:xfrm>
        </p:spPr>
        <p:txBody>
          <a:bodyPr anchor="ctr">
            <a:noAutofit/>
          </a:bodyPr>
          <a:lstStyle>
            <a:lvl1pPr marL="0" indent="0">
              <a:buNone/>
              <a:defRPr sz="2000" i="1">
                <a:solidFill>
                  <a:schemeClr val="accent3">
                    <a:lumMod val="75000"/>
                    <a:lumOff val="25000"/>
                  </a:schemeClr>
                </a:solidFill>
                <a:latin typeface="+mn-lt"/>
                <a:cs typeface="Times New Roman" panose="02020603050405020304" pitchFamily="18" charset="0"/>
              </a:defRPr>
            </a:lvl1pPr>
          </a:lstStyle>
          <a:p>
            <a:pPr lvl="0"/>
            <a:r>
              <a:rPr lang="en-US" dirty="0"/>
              <a:t>Additional info if applicable, otherwise, delete this block.</a:t>
            </a:r>
          </a:p>
        </p:txBody>
      </p:sp>
      <p:sp>
        <p:nvSpPr>
          <p:cNvPr id="8" name="Legal Language">
            <a:extLst>
              <a:ext uri="{FF2B5EF4-FFF2-40B4-BE49-F238E27FC236}">
                <a16:creationId xmlns:a16="http://schemas.microsoft.com/office/drawing/2014/main" id="{8AE1AC09-B139-44BF-A4A9-AF0951E5026E}"/>
              </a:ext>
            </a:extLst>
          </p:cNvPr>
          <p:cNvSpPr>
            <a:spLocks noGrp="1"/>
          </p:cNvSpPr>
          <p:nvPr>
            <p:ph type="body" sz="quarter" idx="13" hasCustomPrompt="1"/>
          </p:nvPr>
        </p:nvSpPr>
        <p:spPr>
          <a:xfrm>
            <a:off x="805866" y="1667407"/>
            <a:ext cx="11080750" cy="3291869"/>
          </a:xfrm>
        </p:spPr>
        <p:txBody>
          <a:bodyPr anchor="ctr"/>
          <a:lstStyle>
            <a:lvl1pPr marL="0" indent="0">
              <a:lnSpc>
                <a:spcPct val="100000"/>
              </a:lnSpc>
              <a:spcBef>
                <a:spcPts val="600"/>
              </a:spcBef>
              <a:spcAft>
                <a:spcPts val="600"/>
              </a:spcAft>
              <a:buNone/>
              <a:defRPr>
                <a:latin typeface="Times New Roman" panose="02020603050405020304" pitchFamily="18" charset="0"/>
                <a:cs typeface="Times New Roman" panose="02020603050405020304" pitchFamily="18" charset="0"/>
              </a:defRPr>
            </a:lvl1pPr>
          </a:lstStyle>
          <a:p>
            <a:pPr lvl="0"/>
            <a:r>
              <a:rPr lang="en-US" dirty="0"/>
              <a:t>This slide format is to draw attention to precise legal language.  Place legal language here.</a:t>
            </a:r>
          </a:p>
        </p:txBody>
      </p:sp>
      <p:sp>
        <p:nvSpPr>
          <p:cNvPr id="12" name="Bottom Callout">
            <a:extLst>
              <a:ext uri="{FF2B5EF4-FFF2-40B4-BE49-F238E27FC236}">
                <a16:creationId xmlns:a16="http://schemas.microsoft.com/office/drawing/2014/main" id="{754DB676-0691-483D-9B70-22D586974A24}"/>
              </a:ext>
            </a:extLst>
          </p:cNvPr>
          <p:cNvSpPr>
            <a:spLocks noGrp="1"/>
          </p:cNvSpPr>
          <p:nvPr>
            <p:ph type="body" idx="1" hasCustomPrompt="1"/>
          </p:nvPr>
        </p:nvSpPr>
        <p:spPr>
          <a:xfrm>
            <a:off x="805866" y="5106992"/>
            <a:ext cx="8983593" cy="1046382"/>
          </a:xfrm>
          <a:solidFill>
            <a:srgbClr val="F3F4F4"/>
          </a:solidFill>
          <a:ln>
            <a:solidFill>
              <a:schemeClr val="accent4"/>
            </a:solidFill>
          </a:ln>
        </p:spPr>
        <p:txBody>
          <a:bodyPr lIns="182880" rIns="182880" anchor="ctr">
            <a:normAutofit/>
          </a:bodyPr>
          <a:lstStyle>
            <a:lvl1pPr marL="0" indent="0" algn="l">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needed, include a callout note about the language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59188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7" name="Series Number Placeholder">
            <a:extLst>
              <a:ext uri="{FF2B5EF4-FFF2-40B4-BE49-F238E27FC236}">
                <a16:creationId xmlns:a16="http://schemas.microsoft.com/office/drawing/2014/main" id="{16070457-0FCD-4498-B260-1DF64FEA1895}"/>
              </a:ext>
            </a:extLst>
          </p:cNvPr>
          <p:cNvSpPr>
            <a:spLocks noGrp="1"/>
          </p:cNvSpPr>
          <p:nvPr>
            <p:ph type="body" sz="quarter" idx="13" hasCustomPrompt="1"/>
          </p:nvPr>
        </p:nvSpPr>
        <p:spPr>
          <a:xfrm>
            <a:off x="0" y="118459"/>
            <a:ext cx="505609" cy="702758"/>
          </a:xfrm>
        </p:spPr>
        <p:txBody>
          <a:bodyPr anchor="ctr"/>
          <a:lstStyle>
            <a:lvl1pPr marL="0" indent="0" algn="r">
              <a:buNone/>
              <a:defRPr>
                <a:solidFill>
                  <a:schemeClr val="bg1"/>
                </a:solidFill>
              </a:defRPr>
            </a:lvl1pPr>
          </a:lstStyle>
          <a:p>
            <a:pPr lvl="0"/>
            <a:r>
              <a:rPr lang="en-US" dirty="0"/>
              <a:t>#</a:t>
            </a: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lstStyle>
            <a:lvl1pPr>
              <a:defRPr/>
            </a:lvl1pPr>
          </a:lstStyle>
          <a:p>
            <a:r>
              <a:rPr lang="en-US" dirty="0"/>
              <a:t>Enter title for series slide, and insert number to the left.</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26791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12" name="Left Quote Mark">
            <a:extLst>
              <a:ext uri="{FF2B5EF4-FFF2-40B4-BE49-F238E27FC236}">
                <a16:creationId xmlns:a16="http://schemas.microsoft.com/office/drawing/2014/main" id="{5D47C9C7-C3BD-40CF-B27A-069A49E88B35}"/>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158" y="0"/>
            <a:ext cx="914400" cy="914400"/>
          </a:xfrm>
          <a:prstGeom prst="rect">
            <a:avLst/>
          </a:prstGeom>
        </p:spPr>
      </p:pic>
      <p:pic>
        <p:nvPicPr>
          <p:cNvPr id="14" name="Right Quote Mark">
            <a:extLst>
              <a:ext uri="{FF2B5EF4-FFF2-40B4-BE49-F238E27FC236}">
                <a16:creationId xmlns:a16="http://schemas.microsoft.com/office/drawing/2014/main" id="{B80C15CF-8A47-4F88-918A-4CF8B22EBADD}"/>
              </a:ext>
              <a:ext uri="{C183D7F6-B498-43B3-948B-1728B52AA6E4}">
                <adec:decorative xmlns:adec="http://schemas.microsoft.com/office/drawing/2017/decorative" val="1"/>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13443" y="4044115"/>
            <a:ext cx="914400" cy="914400"/>
          </a:xfrm>
          <a:prstGeom prst="rect">
            <a:avLst/>
          </a:prstGeom>
        </p:spPr>
      </p:pic>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Quote">
            <a:extLst>
              <a:ext uri="{FF2B5EF4-FFF2-40B4-BE49-F238E27FC236}">
                <a16:creationId xmlns:a16="http://schemas.microsoft.com/office/drawing/2014/main" id="{F046EAE4-D05C-4D87-919D-EC13480421E8}"/>
              </a:ext>
            </a:extLst>
          </p:cNvPr>
          <p:cNvSpPr>
            <a:spLocks noGrp="1"/>
          </p:cNvSpPr>
          <p:nvPr>
            <p:ph idx="1" hasCustomPrompt="1"/>
          </p:nvPr>
        </p:nvSpPr>
        <p:spPr>
          <a:xfrm>
            <a:off x="1172584" y="235671"/>
            <a:ext cx="9846832" cy="4519209"/>
          </a:xfrm>
          <a:prstGeom prst="rect">
            <a:avLst/>
          </a:prstGeom>
        </p:spPr>
        <p:txBody>
          <a:bodyPr vert="horz" lIns="91440" tIns="45720" rIns="91440" bIns="45720" rtlCol="0" anchor="ctr">
            <a:normAutofit/>
          </a:bodyPr>
          <a:lstStyle>
            <a:lvl1pPr marL="0" indent="0">
              <a:buNone/>
              <a:defRPr sz="3200" i="1">
                <a:solidFill>
                  <a:schemeClr val="accent1"/>
                </a:solidFill>
              </a:defRPr>
            </a:lvl1pPr>
          </a:lstStyle>
          <a:p>
            <a:pPr lvl="0"/>
            <a:r>
              <a:rPr lang="en-US" dirty="0"/>
              <a:t>Type quote here</a:t>
            </a:r>
          </a:p>
        </p:txBody>
      </p:sp>
      <p:sp>
        <p:nvSpPr>
          <p:cNvPr id="11" name="Attribution">
            <a:extLst>
              <a:ext uri="{FF2B5EF4-FFF2-40B4-BE49-F238E27FC236}">
                <a16:creationId xmlns:a16="http://schemas.microsoft.com/office/drawing/2014/main" id="{50375305-F449-4711-B275-BE2947E160BC}"/>
              </a:ext>
            </a:extLst>
          </p:cNvPr>
          <p:cNvSpPr>
            <a:spLocks noGrp="1"/>
          </p:cNvSpPr>
          <p:nvPr>
            <p:ph idx="13" hasCustomPrompt="1"/>
          </p:nvPr>
        </p:nvSpPr>
        <p:spPr>
          <a:xfrm>
            <a:off x="1172584" y="4905487"/>
            <a:ext cx="9846832" cy="1101015"/>
          </a:xfrm>
          <a:prstGeom prst="rect">
            <a:avLst/>
          </a:prstGeom>
          <a:solidFill>
            <a:srgbClr val="F3F4F4"/>
          </a:solidFill>
          <a:ln>
            <a:solidFill>
              <a:schemeClr val="accent4"/>
            </a:solidFill>
          </a:ln>
        </p:spPr>
        <p:txBody>
          <a:bodyPr vert="horz" lIns="91440" tIns="45720" rIns="91440" bIns="45720" rtlCol="0" anchor="ctr">
            <a:normAutofit/>
          </a:bodyPr>
          <a:lstStyle>
            <a:lvl1pPr marL="640080" indent="-640080" algn="r">
              <a:buClr>
                <a:schemeClr val="accent1"/>
              </a:buClr>
              <a:buFont typeface="Webdings" panose="05030102010509060703" pitchFamily="18" charset="2"/>
              <a:buChar char=""/>
              <a:defRPr sz="3200" b="1">
                <a:solidFill>
                  <a:schemeClr val="accent2"/>
                </a:solidFill>
              </a:defRPr>
            </a:lvl1pPr>
            <a:lvl2pPr marL="457200" indent="0" algn="r">
              <a:buNone/>
              <a:defRPr i="1"/>
            </a:lvl2pPr>
            <a:lvl3pPr algn="r">
              <a:defRPr/>
            </a:lvl3pPr>
            <a:lvl4pPr algn="r">
              <a:defRPr/>
            </a:lvl4pPr>
            <a:lvl5pPr algn="r">
              <a:defRPr/>
            </a:lvl5pPr>
          </a:lstStyle>
          <a:p>
            <a:pPr lvl="0"/>
            <a:r>
              <a:rPr lang="en-US" dirty="0"/>
              <a:t>FirstName </a:t>
            </a:r>
            <a:r>
              <a:rPr lang="en-US" dirty="0" err="1"/>
              <a:t>LastName</a:t>
            </a:r>
            <a:endParaRPr lang="en-US" dirty="0"/>
          </a:p>
          <a:p>
            <a:pPr lvl="1"/>
            <a:r>
              <a:rPr lang="en-US" dirty="0"/>
              <a:t>Additional info if applicable, delete line otherwise</a:t>
            </a: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80353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pic>
        <p:nvPicPr>
          <p:cNvPr id="8" name="Web Laptop Icon">
            <a:extLst>
              <a:ext uri="{FF2B5EF4-FFF2-40B4-BE49-F238E27FC236}">
                <a16:creationId xmlns:a16="http://schemas.microsoft.com/office/drawing/2014/main" id="{33D34E40-E41B-49F0-BBE4-61974CC8864A}"/>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2696" y="235414"/>
            <a:ext cx="409908" cy="409908"/>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Resources Slide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hasCustomPrompt="1"/>
          </p:nvPr>
        </p:nvSpPr>
        <p:spPr>
          <a:xfrm>
            <a:off x="838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hasCustomPrompt="1"/>
          </p:nvPr>
        </p:nvSpPr>
        <p:spPr>
          <a:xfrm>
            <a:off x="6172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Æ"/>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92449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F3F4F4"/>
        </a:solidFill>
        <a:effectLst/>
      </p:bgPr>
    </p:bg>
    <p:spTree>
      <p:nvGrpSpPr>
        <p:cNvPr id="1" name=""/>
        <p:cNvGrpSpPr/>
        <p:nvPr/>
      </p:nvGrpSpPr>
      <p:grpSpPr>
        <a:xfrm>
          <a:off x="0" y="0"/>
          <a:ext cx="0" cy="0"/>
          <a:chOff x="0" y="0"/>
          <a:ch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981700"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adec="http://schemas.microsoft.com/office/drawing/2017/decorative" val="1"/>
              </a:ext>
            </a:extLst>
          </p:cNvPr>
          <p:cNvSpPr/>
          <p:nvPr userDrawn="1"/>
        </p:nvSpPr>
        <p:spPr>
          <a:xfrm>
            <a:off x="0" y="2571750"/>
            <a:ext cx="8362950"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228600" y="685800"/>
            <a:ext cx="6419850" cy="1478758"/>
          </a:xfrm>
        </p:spPr>
        <p:txBody>
          <a:bodyPr lIns="91440" anchor="ctr">
            <a:noAutofit/>
          </a:bodyPr>
          <a:lstStyle>
            <a:lvl1pPr algn="ctr">
              <a:defRPr sz="5400" b="1">
                <a:solidFill>
                  <a:schemeClr val="accent5"/>
                </a:solidFill>
                <a:latin typeface="+mn-lt"/>
              </a:defRPr>
            </a:lvl1pPr>
          </a:lstStyle>
          <a:p>
            <a:r>
              <a:rPr lang="en-US" dirty="0"/>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623140" y="4736308"/>
            <a:ext cx="563077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adec="http://schemas.microsoft.com/office/drawing/2017/decorative" val="0"/>
              </a:ext>
            </a:extLst>
          </p:cNvPr>
          <p:cNvPicPr>
            <a:picLocks noChangeAspect="1"/>
          </p:cNvPicPr>
          <p:nvPr userDrawn="1"/>
        </p:nvPicPr>
        <p:blipFill>
          <a:blip r:embed="rId4"/>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4187782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esenter / Moderator">
    <p:spTree>
      <p:nvGrpSpPr>
        <p:cNvPr id="1" name=""/>
        <p:cNvGrpSpPr/>
        <p:nvPr/>
      </p:nvGrpSpPr>
      <p:grpSpPr>
        <a:xfrm>
          <a:off x="0" y="0"/>
          <a:ext cx="0" cy="0"/>
          <a:chOff x="0" y="0"/>
          <a:chExt cx="0" cy="0"/>
        </a:xfrm>
      </p:grpSpPr>
      <p:pic>
        <p:nvPicPr>
          <p:cNvPr id="8" name="Microphone Icon">
            <a:extLst>
              <a:ext uri="{FF2B5EF4-FFF2-40B4-BE49-F238E27FC236}">
                <a16:creationId xmlns:a16="http://schemas.microsoft.com/office/drawing/2014/main" id="{821C247C-8EBB-4D4A-8797-57C42F0B7172}"/>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Speaker / Moderator slide</a:t>
            </a:r>
          </a:p>
        </p:txBody>
      </p:sp>
      <p:sp>
        <p:nvSpPr>
          <p:cNvPr id="7" name="Person Photo">
            <a:extLst>
              <a:ext uri="{FF2B5EF4-FFF2-40B4-BE49-F238E27FC236}">
                <a16:creationId xmlns:a16="http://schemas.microsoft.com/office/drawing/2014/main" id="{B7D89C1E-6C46-426B-BD63-ECEF239257D2}"/>
              </a:ext>
              <a:ext uri="{C183D7F6-B498-43B3-948B-1728B52AA6E4}">
                <adec:decorative xmlns:adec="http://schemas.microsoft.com/office/drawing/2017/decorative" val="1"/>
              </a:ext>
            </a:extLst>
          </p:cNvPr>
          <p:cNvSpPr>
            <a:spLocks noGrp="1"/>
          </p:cNvSpPr>
          <p:nvPr>
            <p:ph type="pic" sz="quarter" idx="13" hasCustomPrompt="1"/>
          </p:nvPr>
        </p:nvSpPr>
        <p:spPr>
          <a:xfrm>
            <a:off x="1502361" y="2590404"/>
            <a:ext cx="2133600" cy="2133600"/>
          </a:xfrm>
          <a:prstGeom prst="round2DiagRect">
            <a:avLst/>
          </a:prstGeom>
          <a:solidFill>
            <a:srgbClr val="F3F4F4"/>
          </a:solidFill>
          <a:ln>
            <a:solidFill>
              <a:schemeClr val="accent4"/>
            </a:solidFill>
          </a:ln>
        </p:spPr>
        <p:txBody>
          <a:bodyPr/>
          <a:lstStyle>
            <a:lvl1pPr algn="ctr">
              <a:defRPr sz="2000" b="0" i="1">
                <a:solidFill>
                  <a:schemeClr val="tx2"/>
                </a:solidFill>
              </a:defRPr>
            </a:lvl1pPr>
          </a:lstStyle>
          <a:p>
            <a:r>
              <a:rPr lang="en-US" dirty="0"/>
              <a:t>Click icon to add picture, or drag and drop from your files.</a:t>
            </a:r>
          </a:p>
        </p:txBody>
      </p:sp>
      <p:sp>
        <p:nvSpPr>
          <p:cNvPr id="3" name="Person Info">
            <a:extLst>
              <a:ext uri="{FF2B5EF4-FFF2-40B4-BE49-F238E27FC236}">
                <a16:creationId xmlns:a16="http://schemas.microsoft.com/office/drawing/2014/main" id="{17AAC5FF-8264-4C60-8AAC-1B83EE24201B}"/>
              </a:ext>
            </a:extLst>
          </p:cNvPr>
          <p:cNvSpPr>
            <a:spLocks noGrp="1"/>
          </p:cNvSpPr>
          <p:nvPr>
            <p:ph idx="1" hasCustomPrompt="1"/>
          </p:nvPr>
        </p:nvSpPr>
        <p:spPr>
          <a:xfrm>
            <a:off x="4439822" y="1137446"/>
            <a:ext cx="7244177" cy="5039517"/>
          </a:xfrm>
        </p:spPr>
        <p:txBody>
          <a:bodyPr anchor="ctr">
            <a:noAutofit/>
          </a:bodyPr>
          <a:lstStyle>
            <a:lvl1pPr>
              <a:defRPr/>
            </a:lvl1pPr>
            <a:lvl2pPr>
              <a:defRPr/>
            </a:lvl2pPr>
            <a:lvl3pPr>
              <a:defRPr/>
            </a:lvl3pPr>
          </a:lstStyle>
          <a:p>
            <a:pPr lvl="0"/>
            <a:r>
              <a:rPr lang="en-US" dirty="0"/>
              <a:t>FirstName LastName</a:t>
            </a:r>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915768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enters / Moderators (2)">
    <p:spTree>
      <p:nvGrpSpPr>
        <p:cNvPr id="1" name=""/>
        <p:cNvGrpSpPr/>
        <p:nvPr/>
      </p:nvGrpSpPr>
      <p:grpSpPr>
        <a:xfrm>
          <a:off x="0" y="0"/>
          <a:ext cx="0" cy="0"/>
          <a:chOff x="0" y="0"/>
          <a:chExt cx="0" cy="0"/>
        </a:xfrm>
      </p:grpSpPr>
      <p:pic>
        <p:nvPicPr>
          <p:cNvPr id="10" name="Microphone Icon">
            <a:extLst>
              <a:ext uri="{FF2B5EF4-FFF2-40B4-BE49-F238E27FC236}">
                <a16:creationId xmlns:a16="http://schemas.microsoft.com/office/drawing/2014/main" id="{25EC0724-8798-467D-9F8D-322E0B6A7B2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1553029" y="128874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4439823" y="1254648"/>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1502361" y="3832448"/>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39822" y="3798354"/>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8625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88770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esenters / Moderators (3)">
    <p:spTree>
      <p:nvGrpSpPr>
        <p:cNvPr id="1" name=""/>
        <p:cNvGrpSpPr/>
        <p:nvPr/>
      </p:nvGrpSpPr>
      <p:grpSpPr>
        <a:xfrm>
          <a:off x="0" y="0"/>
          <a:ext cx="0" cy="0"/>
          <a:chOff x="0" y="0"/>
          <a:chExt cx="0" cy="0"/>
        </a:xfrm>
      </p:grpSpPr>
      <p:pic>
        <p:nvPicPr>
          <p:cNvPr id="12" name="Microphone Icon">
            <a:extLst>
              <a:ext uri="{FF2B5EF4-FFF2-40B4-BE49-F238E27FC236}">
                <a16:creationId xmlns:a16="http://schemas.microsoft.com/office/drawing/2014/main" id="{D88163A2-AAB5-4363-AED9-D71E2DD96B6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961748"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10" name="Person Info 1">
            <a:extLst>
              <a:ext uri="{FF2B5EF4-FFF2-40B4-BE49-F238E27FC236}">
                <a16:creationId xmlns:a16="http://schemas.microsoft.com/office/drawing/2014/main" id="{7AB118E0-BCC7-45C2-8F9E-6934FC665C9E}"/>
              </a:ext>
            </a:extLst>
          </p:cNvPr>
          <p:cNvSpPr>
            <a:spLocks noGrp="1"/>
          </p:cNvSpPr>
          <p:nvPr>
            <p:ph sz="half" idx="15" hasCustomPrompt="1"/>
          </p:nvPr>
        </p:nvSpPr>
        <p:spPr>
          <a:xfrm>
            <a:off x="423268"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4985834"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47354"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11" name="Person Photo 3">
            <a:extLst>
              <a:ext uri="{FF2B5EF4-FFF2-40B4-BE49-F238E27FC236}">
                <a16:creationId xmlns:a16="http://schemas.microsoft.com/office/drawing/2014/main" id="{53A828BF-2A5D-41FD-B227-FAAB818AC598}"/>
              </a:ext>
              <a:ext uri="{C183D7F6-B498-43B3-948B-1728B52AA6E4}">
                <adec:decorative xmlns:adec="http://schemas.microsoft.com/office/drawing/2017/decorative" val="1"/>
              </a:ext>
            </a:extLst>
          </p:cNvPr>
          <p:cNvSpPr>
            <a:spLocks noGrp="1"/>
          </p:cNvSpPr>
          <p:nvPr>
            <p:ph type="pic" sz="quarter" idx="16" hasCustomPrompt="1"/>
          </p:nvPr>
        </p:nvSpPr>
        <p:spPr>
          <a:xfrm>
            <a:off x="9009920"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3">
            <a:extLst>
              <a:ext uri="{FF2B5EF4-FFF2-40B4-BE49-F238E27FC236}">
                <a16:creationId xmlns:a16="http://schemas.microsoft.com/office/drawing/2014/main" id="{134CD3E4-027C-4B7D-A65C-7DBA57E90025}"/>
              </a:ext>
            </a:extLst>
          </p:cNvPr>
          <p:cNvSpPr>
            <a:spLocks noGrp="1"/>
          </p:cNvSpPr>
          <p:nvPr>
            <p:ph sz="half" idx="2" hasCustomPrompt="1"/>
          </p:nvPr>
        </p:nvSpPr>
        <p:spPr>
          <a:xfrm>
            <a:off x="8471440"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32612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9" name="Envelope Icon">
            <a:extLst>
              <a:ext uri="{FF2B5EF4-FFF2-40B4-BE49-F238E27FC236}">
                <a16:creationId xmlns:a16="http://schemas.microsoft.com/office/drawing/2014/main" id="{2359C801-6FA3-4BD2-A600-321070D79C3D}"/>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284" y="266368"/>
            <a:ext cx="400382" cy="400382"/>
          </a:xfrm>
          <a:prstGeom prst="rect">
            <a:avLst/>
          </a:prstGeom>
        </p:spPr>
      </p:pic>
      <p:grpSp>
        <p:nvGrpSpPr>
          <p:cNvPr id="18" name="Email Envelope Icon">
            <a:extLst>
              <a:ext uri="{FF2B5EF4-FFF2-40B4-BE49-F238E27FC236}">
                <a16:creationId xmlns:a16="http://schemas.microsoft.com/office/drawing/2014/main" id="{038B947E-84BB-4262-B5FD-668E7C02CD86}"/>
              </a:ext>
              <a:ext uri="{C183D7F6-B498-43B3-948B-1728B52AA6E4}">
                <adec:decorative xmlns:adec="http://schemas.microsoft.com/office/drawing/2017/decorative" val="1"/>
              </a:ext>
            </a:extLst>
          </p:cNvPr>
          <p:cNvGrpSpPr/>
          <p:nvPr userDrawn="1"/>
        </p:nvGrpSpPr>
        <p:grpSpPr>
          <a:xfrm>
            <a:off x="9415617" y="2376261"/>
            <a:ext cx="1914072" cy="2105479"/>
            <a:chOff x="9415617" y="2376261"/>
            <a:chExt cx="1914072" cy="2105479"/>
          </a:xfrm>
        </p:grpSpPr>
        <p:grpSp>
          <p:nvGrpSpPr>
            <p:cNvPr id="14" name="Group 13">
              <a:extLst>
                <a:ext uri="{FF2B5EF4-FFF2-40B4-BE49-F238E27FC236}">
                  <a16:creationId xmlns:a16="http://schemas.microsoft.com/office/drawing/2014/main" id="{44C3A8A9-9D35-4CBF-B48D-28E6D69B71E5}"/>
                </a:ext>
                <a:ext uri="{C183D7F6-B498-43B3-948B-1728B52AA6E4}">
                  <adec:decorative xmlns:adec="http://schemas.microsoft.com/office/drawing/2017/decorative" val="1"/>
                </a:ext>
              </a:extLst>
            </p:cNvPr>
            <p:cNvGrpSpPr/>
            <p:nvPr userDrawn="1"/>
          </p:nvGrpSpPr>
          <p:grpSpPr>
            <a:xfrm>
              <a:off x="9415617" y="2376261"/>
              <a:ext cx="1914072" cy="2105479"/>
              <a:chOff x="8746030" y="2376261"/>
              <a:chExt cx="1914072" cy="2105479"/>
            </a:xfrm>
          </p:grpSpPr>
          <p:sp>
            <p:nvSpPr>
              <p:cNvPr id="13" name="Rectangle 12">
                <a:extLst>
                  <a:ext uri="{FF2B5EF4-FFF2-40B4-BE49-F238E27FC236}">
                    <a16:creationId xmlns:a16="http://schemas.microsoft.com/office/drawing/2014/main" id="{3385D42F-F634-48D6-A4CA-C3299E3FC6F3}"/>
                  </a:ext>
                </a:extLst>
              </p:cNvPr>
              <p:cNvSpPr/>
              <p:nvPr userDrawn="1"/>
            </p:nvSpPr>
            <p:spPr>
              <a:xfrm>
                <a:off x="9163050" y="2676525"/>
                <a:ext cx="1123950" cy="1127760"/>
              </a:xfrm>
              <a:prstGeom prst="rect">
                <a:avLst/>
              </a:prstGeom>
              <a:gradFill flip="none" rotWithShape="1">
                <a:gsLst>
                  <a:gs pos="97619">
                    <a:schemeClr val="accent4">
                      <a:lumMod val="90000"/>
                    </a:schemeClr>
                  </a:gs>
                  <a:gs pos="3968">
                    <a:srgbClr val="F3F4F4"/>
                  </a:gs>
                  <a:gs pos="26000">
                    <a:schemeClr val="bg1"/>
                  </a:gs>
                  <a:gs pos="77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5A79651-71F3-44A8-A1A3-0EF6414C910A}"/>
                  </a:ext>
                </a:extLst>
              </p:cNvPr>
              <p:cNvSpPr/>
              <p:nvPr userDrawn="1"/>
            </p:nvSpPr>
            <p:spPr>
              <a:xfrm>
                <a:off x="8801100" y="3276600"/>
                <a:ext cx="1790700" cy="1127760"/>
              </a:xfrm>
              <a:custGeom>
                <a:avLst/>
                <a:gdLst>
                  <a:gd name="connsiteX0" fmla="*/ 0 w 1790700"/>
                  <a:gd name="connsiteY0" fmla="*/ 0 h 1127760"/>
                  <a:gd name="connsiteX1" fmla="*/ 1790700 w 1790700"/>
                  <a:gd name="connsiteY1" fmla="*/ 0 h 1127760"/>
                  <a:gd name="connsiteX2" fmla="*/ 1790700 w 1790700"/>
                  <a:gd name="connsiteY2" fmla="*/ 1127760 h 1127760"/>
                  <a:gd name="connsiteX3" fmla="*/ 0 w 1790700"/>
                  <a:gd name="connsiteY3" fmla="*/ 1127760 h 1127760"/>
                  <a:gd name="connsiteX4" fmla="*/ 0 w 1790700"/>
                  <a:gd name="connsiteY4" fmla="*/ 0 h 1127760"/>
                  <a:gd name="connsiteX0" fmla="*/ 0 w 1790700"/>
                  <a:gd name="connsiteY0" fmla="*/ 7144 h 1134904"/>
                  <a:gd name="connsiteX1" fmla="*/ 1316831 w 1790700"/>
                  <a:gd name="connsiteY1" fmla="*/ 0 h 1134904"/>
                  <a:gd name="connsiteX2" fmla="*/ 1790700 w 1790700"/>
                  <a:gd name="connsiteY2" fmla="*/ 7144 h 1134904"/>
                  <a:gd name="connsiteX3" fmla="*/ 1790700 w 1790700"/>
                  <a:gd name="connsiteY3" fmla="*/ 1134904 h 1134904"/>
                  <a:gd name="connsiteX4" fmla="*/ 0 w 1790700"/>
                  <a:gd name="connsiteY4" fmla="*/ 1134904 h 1134904"/>
                  <a:gd name="connsiteX5" fmla="*/ 0 w 1790700"/>
                  <a:gd name="connsiteY5" fmla="*/ 7144 h 1134904"/>
                  <a:gd name="connsiteX0" fmla="*/ 0 w 1790700"/>
                  <a:gd name="connsiteY0" fmla="*/ 7144 h 1134904"/>
                  <a:gd name="connsiteX1" fmla="*/ 497681 w 1790700"/>
                  <a:gd name="connsiteY1" fmla="*/ 4763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7144 h 1134904"/>
                  <a:gd name="connsiteX1" fmla="*/ 628650 w 1790700"/>
                  <a:gd name="connsiteY1" fmla="*/ 542926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accent4">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78684A7-3494-4151-98DE-DB26EB114126}"/>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r="100000" b="100000"/>
                </a:path>
                <a:tileRect l="-100000" t="-100000"/>
              </a:gradFill>
              <a:ln w="23912"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93B3FC-DDB7-49C5-B0E2-30332216E4A6}"/>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solidFill>
                <a:schemeClr val="accent5"/>
              </a:solidFill>
              <a:ln w="23912" cap="flat">
                <a:noFill/>
                <a:prstDash val="solid"/>
                <a:miter/>
              </a:ln>
            </p:spPr>
            <p:txBody>
              <a:bodyPr rtlCol="0" anchor="ctr"/>
              <a:lstStyle/>
              <a:p>
                <a:endParaRPr lang="en-US"/>
              </a:p>
            </p:txBody>
          </p:sp>
        </p:grpSp>
        <p:sp>
          <p:nvSpPr>
            <p:cNvPr id="15" name="Isosceles Triangle 14">
              <a:extLst>
                <a:ext uri="{FF2B5EF4-FFF2-40B4-BE49-F238E27FC236}">
                  <a16:creationId xmlns:a16="http://schemas.microsoft.com/office/drawing/2014/main" id="{9BAC5326-69BC-4DCF-B682-4778B80809E4}"/>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2B9EA639-1876-4B22-BA5A-57AB07E3C79D}"/>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E4599619-B65E-4720-902B-79FAB6069DDB}"/>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“Contact” slide</a:t>
            </a:r>
          </a:p>
        </p:txBody>
      </p:sp>
      <p:sp>
        <p:nvSpPr>
          <p:cNvPr id="3" name="Contact Content Placeholder">
            <a:extLst>
              <a:ext uri="{FF2B5EF4-FFF2-40B4-BE49-F238E27FC236}">
                <a16:creationId xmlns:a16="http://schemas.microsoft.com/office/drawing/2014/main" id="{17AAC5FF-8264-4C60-8AAC-1B83EE24201B}"/>
              </a:ext>
            </a:extLst>
          </p:cNvPr>
          <p:cNvSpPr>
            <a:spLocks noGrp="1"/>
          </p:cNvSpPr>
          <p:nvPr>
            <p:ph idx="1" hasCustomPrompt="1"/>
          </p:nvPr>
        </p:nvSpPr>
        <p:spPr>
          <a:xfrm>
            <a:off x="817734" y="1137446"/>
            <a:ext cx="7244177" cy="5039517"/>
          </a:xfrm>
        </p:spPr>
        <p:txBody>
          <a:bodyPr anchor="ctr">
            <a:normAutofit/>
          </a:bodyPr>
          <a:lstStyle>
            <a:lvl1pPr>
              <a:spcBef>
                <a:spcPts val="1200"/>
              </a:spcBef>
              <a:defRPr sz="2400"/>
            </a:lvl1pPr>
            <a:lvl2pPr>
              <a:spcBef>
                <a:spcPts val="200"/>
              </a:spcBef>
              <a:defRPr sz="2000"/>
            </a:lvl2pPr>
            <a:lvl3pPr>
              <a:spcBef>
                <a:spcPts val="0"/>
              </a:spcBef>
              <a:defRPr sz="2000"/>
            </a:lvl3pPr>
            <a:lvl4pPr>
              <a:spcBef>
                <a:spcPts val="400"/>
              </a:spcBef>
              <a:defRPr sz="1800"/>
            </a:lvl4pPr>
            <a:lvl5pPr>
              <a:defRPr sz="1800"/>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50565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025"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6" y="46208"/>
            <a:ext cx="10338384" cy="786384"/>
          </a:xfrm>
        </p:spPr>
        <p:txBody>
          <a:bodyPr>
            <a:normAutofit/>
          </a:bodyPr>
          <a:lstStyle>
            <a:lvl1pPr>
              <a:defRPr sz="3600"/>
            </a:lvl1pPr>
          </a:lstStyle>
          <a:p>
            <a:r>
              <a:rPr lang="en-US" dirty="0"/>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990600"/>
            <a:ext cx="5290133" cy="1155700"/>
          </a:xfrm>
        </p:spPr>
        <p:txBody>
          <a:bodyPr anchor="ctr">
            <a:normAutofit/>
          </a:bodyPr>
          <a:lstStyle>
            <a:lvl1pPr marL="0" indent="0" algn="ctr">
              <a:spcBef>
                <a:spcPts val="0"/>
              </a:spcBef>
              <a:spcAft>
                <a:spcPts val="200"/>
              </a:spcAft>
              <a:buNone/>
              <a:defRPr sz="2100" i="1"/>
            </a:lvl1pPr>
            <a:lvl2pPr marL="0" indent="0" algn="ctr">
              <a:spcBef>
                <a:spcPts val="0"/>
              </a:spcBef>
              <a:buNone/>
              <a:defRPr sz="2000" i="1">
                <a:solidFill>
                  <a:schemeClr val="accent4">
                    <a:lumMod val="50000"/>
                  </a:schemeClr>
                </a:solidFill>
                <a:latin typeface="+mj-lt"/>
              </a:defRPr>
            </a:lvl2pPr>
            <a:lvl3pPr marL="914400" indent="0">
              <a:buNone/>
              <a:defRPr/>
            </a:lvl3pPr>
          </a:lstStyle>
          <a:p>
            <a:pPr lvl="0"/>
            <a:r>
              <a:rPr lang="en-US" dirty="0"/>
              <a:t>Enter location directions</a:t>
            </a:r>
          </a:p>
          <a:p>
            <a:pPr lvl="1"/>
            <a:r>
              <a:rPr lang="en-US" dirty="0"/>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66" y="2465758"/>
            <a:ext cx="5290134"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54131640"/>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pPr/>
              <a:t>‹#›</a:t>
            </a:fld>
            <a:endParaRPr lang="en-US" dirty="0"/>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10822356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524229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Calendar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“Save the Date” Slide</a:t>
            </a:r>
          </a:p>
        </p:txBody>
      </p:sp>
      <p:sp>
        <p:nvSpPr>
          <p:cNvPr id="3" name="Event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1"/>
              </a:buClr>
              <a:buFont typeface="Wingdings" panose="05000000000000000000" pitchFamily="2" charset="2"/>
              <a:buChar char=""/>
              <a:defRPr sz="24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5"/>
              </a:buClr>
              <a:buSzPct val="90000"/>
              <a:buFont typeface="Webdings" panose="05030102010509060703" pitchFamily="18" charset="2"/>
              <a:buChar char=""/>
              <a:defRPr sz="2000" b="1">
                <a:solidFill>
                  <a:schemeClr val="accent2"/>
                </a:solidFill>
              </a:defRPr>
            </a:lvl3pPr>
            <a:lvl4pPr marL="1737360">
              <a:defRPr/>
            </a:lvl4pPr>
            <a:lvl5pPr marL="2194560">
              <a:defRPr/>
            </a:lvl5pPr>
          </a:lstStyle>
          <a:p>
            <a:pPr lvl="0"/>
            <a:r>
              <a:rPr lang="en-US" dirty="0"/>
              <a:t>Event Title Here</a:t>
            </a:r>
          </a:p>
          <a:p>
            <a:pPr lvl="1"/>
            <a:r>
              <a:rPr lang="en-US" dirty="0"/>
              <a:t>Event summary goes here</a:t>
            </a:r>
          </a:p>
          <a:p>
            <a:pPr lvl="2"/>
            <a:r>
              <a:rPr lang="en-US" dirty="0"/>
              <a:t>Event Date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820501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reakout Room List">
    <p:spTree>
      <p:nvGrpSpPr>
        <p:cNvPr id="1" name=""/>
        <p:cNvGrpSpPr/>
        <p:nvPr/>
      </p:nvGrpSpPr>
      <p:grpSpPr>
        <a:xfrm>
          <a:off x="0" y="0"/>
          <a:ext cx="0" cy="0"/>
          <a:chOff x="0" y="0"/>
          <a:chExt cx="0" cy="0"/>
        </a:xfrm>
      </p:grpSpPr>
      <p:pic>
        <p:nvPicPr>
          <p:cNvPr id="7" name="Breakou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Breakout Rooms Slide</a:t>
            </a:r>
          </a:p>
        </p:txBody>
      </p:sp>
      <p:sp>
        <p:nvSpPr>
          <p:cNvPr id="3" name="Breakout Room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5"/>
              </a:buClr>
              <a:buSzPct val="120000"/>
              <a:buFont typeface="+mj-lt"/>
              <a:buAutoNum type="arabicPeriod"/>
              <a:defRPr sz="28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Breakout Room Title</a:t>
            </a:r>
          </a:p>
          <a:p>
            <a:pPr lvl="1"/>
            <a:r>
              <a:rPr lang="en-US" dirty="0"/>
              <a:t>Breakout Room Summary / Description</a:t>
            </a:r>
          </a:p>
          <a:p>
            <a:pPr lvl="2"/>
            <a:r>
              <a:rPr lang="en-US" dirty="0"/>
              <a:t>Phone Keypad Instructions</a:t>
            </a:r>
          </a:p>
          <a:p>
            <a:pPr lvl="3"/>
            <a:r>
              <a:rPr lang="en-US" dirty="0"/>
              <a:t>ROOM #</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16392206"/>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6"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dirty="0"/>
              <a:t>Enter answering instructions</a:t>
            </a:r>
          </a:p>
          <a:p>
            <a:pPr lvl="1"/>
            <a:r>
              <a:rPr lang="en-US" dirty="0"/>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Type your possible choices/answers here.</a:t>
            </a:r>
          </a:p>
          <a:p>
            <a:pPr lvl="1"/>
            <a:r>
              <a:rPr lang="en-US" dirty="0"/>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10522475"/>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025"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6" y="46208"/>
            <a:ext cx="10338384" cy="786384"/>
          </a:xfrm>
        </p:spPr>
        <p:txBody>
          <a:bodyPr>
            <a:normAutofit/>
          </a:bodyPr>
          <a:lstStyle>
            <a:lvl1pPr>
              <a:defRPr sz="3600"/>
            </a:lvl1pPr>
          </a:lstStyle>
          <a:p>
            <a:r>
              <a:rPr lang="en-US" dirty="0"/>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990600"/>
            <a:ext cx="5290133" cy="1155700"/>
          </a:xfrm>
        </p:spPr>
        <p:txBody>
          <a:bodyPr anchor="ctr">
            <a:normAutofit/>
          </a:bodyPr>
          <a:lstStyle>
            <a:lvl1pPr marL="0" indent="0" algn="ctr">
              <a:spcBef>
                <a:spcPts val="0"/>
              </a:spcBef>
              <a:spcAft>
                <a:spcPts val="200"/>
              </a:spcAft>
              <a:buNone/>
              <a:defRPr sz="2100" i="1"/>
            </a:lvl1pPr>
            <a:lvl2pPr marL="0" indent="0" algn="ctr">
              <a:spcBef>
                <a:spcPts val="0"/>
              </a:spcBef>
              <a:buNone/>
              <a:defRPr sz="2000" i="1">
                <a:solidFill>
                  <a:schemeClr val="accent4">
                    <a:lumMod val="50000"/>
                  </a:schemeClr>
                </a:solidFill>
                <a:latin typeface="+mj-lt"/>
              </a:defRPr>
            </a:lvl2pPr>
            <a:lvl3pPr marL="914400" indent="0">
              <a:buNone/>
              <a:defRPr/>
            </a:lvl3pPr>
          </a:lstStyle>
          <a:p>
            <a:pPr lvl="0"/>
            <a:r>
              <a:rPr lang="en-US" dirty="0"/>
              <a:t>Enter location directions</a:t>
            </a:r>
          </a:p>
          <a:p>
            <a:pPr lvl="1"/>
            <a:r>
              <a:rPr lang="en-US" dirty="0"/>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66" y="2465758"/>
            <a:ext cx="5290134"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11568588"/>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9462870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pPr/>
              <a:t>‹#›</a:t>
            </a:fld>
            <a:endParaRPr lang="en-US" dirty="0"/>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784041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1262143"/>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1262144"/>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3207228"/>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3207229"/>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5118914"/>
            <a:ext cx="10847914" cy="886397"/>
          </a:xfrm>
          <a:ln/>
        </p:spPr>
        <p:style>
          <a:lnRef idx="0">
            <a:schemeClr val="accent1"/>
          </a:lnRef>
          <a:fillRef idx="3">
            <a:schemeClr val="accent1"/>
          </a:fillRef>
          <a:effectRef idx="3">
            <a:schemeClr val="accent1"/>
          </a:effectRef>
          <a:fontRef idx="minor">
            <a:schemeClr val="lt1"/>
          </a:fontRef>
        </p:style>
        <p:txBody>
          <a:bodyPr wrap="square" lIns="182880" tIns="91440" rIns="182880" bIns="91440" anchor="ctr">
            <a:spAutoFit/>
          </a:bodyPr>
          <a:lstStyle>
            <a:lvl1pPr marL="0" indent="0" algn="l">
              <a:buNone/>
              <a:defRPr sz="1600" b="0"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868525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fographic 2">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Subtitle">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1111053"/>
            <a:ext cx="10847914" cy="1071062"/>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1600" b="0" i="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2297905"/>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2297906"/>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4242990"/>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4242991"/>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687935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fographic 3">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384237" y="2037182"/>
            <a:ext cx="4803399" cy="2708434"/>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20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noChangeAspect="1"/>
          </p:cNvSpPr>
          <p:nvPr>
            <p:ph type="pic" sz="quarter" idx="15" hasCustomPrompt="1"/>
          </p:nvPr>
        </p:nvSpPr>
        <p:spPr>
          <a:xfrm>
            <a:off x="5717036" y="110454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586169" y="1323616"/>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6867735" y="2076889"/>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736868" y="2293048"/>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noChangeAspect="1"/>
          </p:cNvSpPr>
          <p:nvPr>
            <p:ph type="pic" sz="quarter" idx="19" hasCustomPrompt="1"/>
          </p:nvPr>
        </p:nvSpPr>
        <p:spPr>
          <a:xfrm>
            <a:off x="5717036" y="3029191"/>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6586169" y="3245350"/>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noChangeAspect="1"/>
          </p:cNvSpPr>
          <p:nvPr>
            <p:ph type="pic" sz="quarter" idx="18" hasCustomPrompt="1"/>
          </p:nvPr>
        </p:nvSpPr>
        <p:spPr>
          <a:xfrm>
            <a:off x="6867735" y="3998623"/>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736868" y="4214782"/>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8" name="Thumbnail 5">
            <a:extLst>
              <a:ext uri="{FF2B5EF4-FFF2-40B4-BE49-F238E27FC236}">
                <a16:creationId xmlns:a16="http://schemas.microsoft.com/office/drawing/2014/main" id="{6C3EC705-A522-4A9C-A013-3722BFD83896}"/>
              </a:ext>
              <a:ext uri="{C183D7F6-B498-43B3-948B-1728B52AA6E4}">
                <adec:decorative xmlns:adec="http://schemas.microsoft.com/office/drawing/2017/decorative" val="1"/>
              </a:ext>
            </a:extLst>
          </p:cNvPr>
          <p:cNvSpPr>
            <a:spLocks noGrp="1" noChangeAspect="1"/>
          </p:cNvSpPr>
          <p:nvPr>
            <p:ph type="pic" sz="quarter" idx="21" hasCustomPrompt="1"/>
          </p:nvPr>
        </p:nvSpPr>
        <p:spPr>
          <a:xfrm>
            <a:off x="5861291" y="495092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5</a:t>
            </a:r>
          </a:p>
        </p:txBody>
      </p:sp>
      <p:sp>
        <p:nvSpPr>
          <p:cNvPr id="17" name="Caption 5">
            <a:extLst>
              <a:ext uri="{FF2B5EF4-FFF2-40B4-BE49-F238E27FC236}">
                <a16:creationId xmlns:a16="http://schemas.microsoft.com/office/drawing/2014/main" id="{1BCF5A12-5949-48DD-8B4A-536478F2CE09}"/>
              </a:ext>
            </a:extLst>
          </p:cNvPr>
          <p:cNvSpPr>
            <a:spLocks noGrp="1"/>
          </p:cNvSpPr>
          <p:nvPr>
            <p:ph type="body" sz="quarter" idx="20" hasCustomPrompt="1"/>
          </p:nvPr>
        </p:nvSpPr>
        <p:spPr>
          <a:xfrm>
            <a:off x="6730424" y="5167084"/>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077618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cxnSp>
        <p:nvCxnSpPr>
          <p:cNvPr id="19" name="Process Flow Arrow">
            <a:extLst>
              <a:ext uri="{FF2B5EF4-FFF2-40B4-BE49-F238E27FC236}">
                <a16:creationId xmlns:a16="http://schemas.microsoft.com/office/drawing/2014/main" id="{A125BFDF-FB9E-4CFE-9AFC-6048D15A7707}"/>
              </a:ext>
              <a:ext uri="{C183D7F6-B498-43B3-948B-1728B52AA6E4}">
                <adec:decorative xmlns:adec="http://schemas.microsoft.com/office/drawing/2017/decorative" val="1"/>
              </a:ext>
            </a:extLst>
          </p:cNvPr>
          <p:cNvCxnSpPr>
            <a:cxnSpLocks/>
          </p:cNvCxnSpPr>
          <p:nvPr userDrawn="1"/>
        </p:nvCxnSpPr>
        <p:spPr>
          <a:xfrm>
            <a:off x="1413321" y="1056624"/>
            <a:ext cx="5210826" cy="5210826"/>
          </a:xfrm>
          <a:prstGeom prst="line">
            <a:avLst/>
          </a:prstGeom>
          <a:ln w="73025">
            <a:gradFill>
              <a:gsLst>
                <a:gs pos="1000">
                  <a:schemeClr val="accent4">
                    <a:alpha val="0"/>
                  </a:schemeClr>
                </a:gs>
                <a:gs pos="15000">
                  <a:schemeClr val="accent4"/>
                </a:gs>
                <a:gs pos="100000">
                  <a:schemeClr val="accent4"/>
                </a:gs>
              </a:gsLst>
              <a:lin ang="5400000" scaled="1"/>
            </a:gradFill>
            <a:tailEnd type="triangle" w="lg" len="lg"/>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process graphic slide title. Delete unneeded shapes.  </a:t>
            </a:r>
          </a:p>
        </p:txBody>
      </p:sp>
      <p:sp>
        <p:nvSpPr>
          <p:cNvPr id="25" name="Subtitle">
            <a:extLst>
              <a:ext uri="{FF2B5EF4-FFF2-40B4-BE49-F238E27FC236}">
                <a16:creationId xmlns:a16="http://schemas.microsoft.com/office/drawing/2014/main" id="{40916910-AE40-4E4D-BDB8-E77C8163B8BD}"/>
              </a:ext>
            </a:extLst>
          </p:cNvPr>
          <p:cNvSpPr>
            <a:spLocks noGrp="1"/>
          </p:cNvSpPr>
          <p:nvPr>
            <p:ph type="body" idx="20" hasCustomPrompt="1"/>
          </p:nvPr>
        </p:nvSpPr>
        <p:spPr>
          <a:xfrm>
            <a:off x="7994712" y="1050692"/>
            <a:ext cx="3892488" cy="1451141"/>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t">
            <a:noAutofit/>
          </a:bodyPr>
          <a:lstStyle>
            <a:lvl1pPr marL="0" indent="0" algn="r">
              <a:buNone/>
              <a:defRPr sz="2200" b="1" i="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Use this if additional subtitle is needed.  Otherwise, delete.</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178174" y="3227894"/>
            <a:ext cx="3347169" cy="2942344"/>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t">
            <a:noAutofit/>
          </a:bodyPr>
          <a:lstStyle>
            <a:lvl1pPr marL="0" indent="0" algn="l">
              <a:buNone/>
              <a:defRPr sz="16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24" name="Caption 1">
            <a:extLst>
              <a:ext uri="{FF2B5EF4-FFF2-40B4-BE49-F238E27FC236}">
                <a16:creationId xmlns:a16="http://schemas.microsoft.com/office/drawing/2014/main" id="{6E53E3EF-A315-4552-8CF4-530F162F2215}"/>
              </a:ext>
            </a:extLst>
          </p:cNvPr>
          <p:cNvSpPr>
            <a:spLocks noGrp="1"/>
          </p:cNvSpPr>
          <p:nvPr>
            <p:ph type="body" idx="19" hasCustomPrompt="1"/>
          </p:nvPr>
        </p:nvSpPr>
        <p:spPr>
          <a:xfrm>
            <a:off x="1976311" y="1020559"/>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23" name="Caption 2">
            <a:extLst>
              <a:ext uri="{FF2B5EF4-FFF2-40B4-BE49-F238E27FC236}">
                <a16:creationId xmlns:a16="http://schemas.microsoft.com/office/drawing/2014/main" id="{5785E59E-687B-43E6-AAE8-C7C6B53123EE}"/>
              </a:ext>
            </a:extLst>
          </p:cNvPr>
          <p:cNvSpPr>
            <a:spLocks noGrp="1"/>
          </p:cNvSpPr>
          <p:nvPr>
            <p:ph type="body" idx="18" hasCustomPrompt="1"/>
          </p:nvPr>
        </p:nvSpPr>
        <p:spPr>
          <a:xfrm>
            <a:off x="2791561" y="183687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2 here.</a:t>
            </a:r>
          </a:p>
        </p:txBody>
      </p:sp>
      <p:sp>
        <p:nvSpPr>
          <p:cNvPr id="22" name="Caption 3">
            <a:extLst>
              <a:ext uri="{FF2B5EF4-FFF2-40B4-BE49-F238E27FC236}">
                <a16:creationId xmlns:a16="http://schemas.microsoft.com/office/drawing/2014/main" id="{7F64AC9C-1867-4F45-B435-D0500C668A3F}"/>
              </a:ext>
            </a:extLst>
          </p:cNvPr>
          <p:cNvSpPr>
            <a:spLocks noGrp="1"/>
          </p:cNvSpPr>
          <p:nvPr>
            <p:ph type="body" idx="17" hasCustomPrompt="1"/>
          </p:nvPr>
        </p:nvSpPr>
        <p:spPr>
          <a:xfrm>
            <a:off x="3606811" y="2653185"/>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21" name="Caption 4">
            <a:extLst>
              <a:ext uri="{FF2B5EF4-FFF2-40B4-BE49-F238E27FC236}">
                <a16:creationId xmlns:a16="http://schemas.microsoft.com/office/drawing/2014/main" id="{23B6C41B-B01A-48C4-B1DA-F67135FE81A8}"/>
              </a:ext>
            </a:extLst>
          </p:cNvPr>
          <p:cNvSpPr>
            <a:spLocks noGrp="1"/>
          </p:cNvSpPr>
          <p:nvPr>
            <p:ph type="body" idx="16" hasCustomPrompt="1"/>
          </p:nvPr>
        </p:nvSpPr>
        <p:spPr>
          <a:xfrm>
            <a:off x="4422061" y="3469498"/>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4 here.</a:t>
            </a:r>
          </a:p>
        </p:txBody>
      </p:sp>
      <p:sp>
        <p:nvSpPr>
          <p:cNvPr id="20" name="Caption 5">
            <a:extLst>
              <a:ext uri="{FF2B5EF4-FFF2-40B4-BE49-F238E27FC236}">
                <a16:creationId xmlns:a16="http://schemas.microsoft.com/office/drawing/2014/main" id="{F2F618EA-F6FF-4DD1-A1D3-71BB1704CC59}"/>
              </a:ext>
            </a:extLst>
          </p:cNvPr>
          <p:cNvSpPr>
            <a:spLocks noGrp="1"/>
          </p:cNvSpPr>
          <p:nvPr>
            <p:ph type="body" idx="15" hasCustomPrompt="1"/>
          </p:nvPr>
        </p:nvSpPr>
        <p:spPr>
          <a:xfrm>
            <a:off x="5237311" y="4285811"/>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3" name="Caption 6">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052561" y="510212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6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698966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0" name="Year Righ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1" name="Year Lef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1400153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1" name="Year Righ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0" name="Year Lef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36527489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5" name="Gray Line">
            <a:extLst>
              <a:ext uri="{FF2B5EF4-FFF2-40B4-BE49-F238E27FC236}">
                <a16:creationId xmlns:a16="http://schemas.microsoft.com/office/drawing/2014/main" id="{FB7FF695-611E-4BA6-99FD-A8120740C671}"/>
              </a:ext>
              <a:ext uri="{C183D7F6-B498-43B3-948B-1728B52AA6E4}">
                <adec:decorative xmlns:adec="http://schemas.microsoft.com/office/drawing/2017/decorative" val="1"/>
              </a:ext>
            </a:extLst>
          </p:cNvPr>
          <p:cNvCxnSpPr>
            <a:cxnSpLocks/>
          </p:cNvCxnSpPr>
          <p:nvPr userDrawn="1"/>
        </p:nvCxnSpPr>
        <p:spPr>
          <a:xfrm>
            <a:off x="8248838" y="861170"/>
            <a:ext cx="0" cy="5387230"/>
          </a:xfrm>
          <a:prstGeom prst="line">
            <a:avLst/>
          </a:prstGeom>
          <a:ln w="28575">
            <a:gradFill>
              <a:gsLst>
                <a:gs pos="1000">
                  <a:schemeClr val="accent4">
                    <a:alpha val="0"/>
                  </a:schemeClr>
                </a:gs>
                <a:gs pos="15000">
                  <a:schemeClr val="accent4"/>
                </a:gs>
                <a:gs pos="85000">
                  <a:schemeClr val="accent4"/>
                </a:gs>
                <a:gs pos="99000">
                  <a:schemeClr val="accent4">
                    <a:alpha val="0"/>
                  </a:schemeClr>
                </a:gs>
              </a:gsLst>
              <a:lin ang="5400000" scaled="1"/>
            </a:gradFill>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C2ACF4F6-841C-4EB3-998D-4079B398A4B3}"/>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1" name="Callout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609140" y="1823226"/>
            <a:ext cx="3334023" cy="3263970"/>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noAutofit/>
          </a:bodyPr>
          <a:lstStyle>
            <a:lvl1pPr marL="0" indent="0" algn="l">
              <a:buNone/>
              <a:defRPr sz="18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27" name="Timeline Item 1">
            <a:extLst>
              <a:ext uri="{FF2B5EF4-FFF2-40B4-BE49-F238E27FC236}">
                <a16:creationId xmlns:a16="http://schemas.microsoft.com/office/drawing/2014/main" id="{CF264817-797F-497A-9AC6-81B3EFFB4035}"/>
              </a:ext>
            </a:extLst>
          </p:cNvPr>
          <p:cNvSpPr>
            <a:spLocks noGrp="1"/>
          </p:cNvSpPr>
          <p:nvPr>
            <p:ph type="body" idx="27" hasCustomPrompt="1"/>
          </p:nvPr>
        </p:nvSpPr>
        <p:spPr>
          <a:xfrm>
            <a:off x="4600952" y="1200470"/>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17" name="Timeline Item 2">
            <a:extLst>
              <a:ext uri="{FF2B5EF4-FFF2-40B4-BE49-F238E27FC236}">
                <a16:creationId xmlns:a16="http://schemas.microsoft.com/office/drawing/2014/main" id="{CBB9AAD3-859D-4004-9796-E5E9CF036E58}"/>
              </a:ext>
            </a:extLst>
          </p:cNvPr>
          <p:cNvSpPr>
            <a:spLocks noGrp="1"/>
          </p:cNvSpPr>
          <p:nvPr>
            <p:ph type="body" idx="1" hasCustomPrompt="1"/>
          </p:nvPr>
        </p:nvSpPr>
        <p:spPr>
          <a:xfrm>
            <a:off x="8548765" y="1698948"/>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6" name="Timeline Item 3">
            <a:extLst>
              <a:ext uri="{FF2B5EF4-FFF2-40B4-BE49-F238E27FC236}">
                <a16:creationId xmlns:a16="http://schemas.microsoft.com/office/drawing/2014/main" id="{D8952813-2EC6-42A3-AFCD-D0EB3A46E7FD}"/>
              </a:ext>
            </a:extLst>
          </p:cNvPr>
          <p:cNvSpPr>
            <a:spLocks noGrp="1"/>
          </p:cNvSpPr>
          <p:nvPr>
            <p:ph type="body" idx="26" hasCustomPrompt="1"/>
          </p:nvPr>
        </p:nvSpPr>
        <p:spPr>
          <a:xfrm>
            <a:off x="4600953" y="2197426"/>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8" name="Timeline Item 4">
            <a:extLst>
              <a:ext uri="{FF2B5EF4-FFF2-40B4-BE49-F238E27FC236}">
                <a16:creationId xmlns:a16="http://schemas.microsoft.com/office/drawing/2014/main" id="{D23AED94-E8A9-498E-B8DB-E06B880F3344}"/>
              </a:ext>
            </a:extLst>
          </p:cNvPr>
          <p:cNvSpPr>
            <a:spLocks noGrp="1"/>
          </p:cNvSpPr>
          <p:nvPr>
            <p:ph type="body" idx="28" hasCustomPrompt="1"/>
          </p:nvPr>
        </p:nvSpPr>
        <p:spPr>
          <a:xfrm>
            <a:off x="8548765" y="2695904"/>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34" name="Timeline Item 5">
            <a:extLst>
              <a:ext uri="{FF2B5EF4-FFF2-40B4-BE49-F238E27FC236}">
                <a16:creationId xmlns:a16="http://schemas.microsoft.com/office/drawing/2014/main" id="{D0490684-BF2D-4D43-AF2F-1DF814863A3B}"/>
              </a:ext>
            </a:extLst>
          </p:cNvPr>
          <p:cNvSpPr>
            <a:spLocks noGrp="1"/>
          </p:cNvSpPr>
          <p:nvPr>
            <p:ph type="body" idx="31" hasCustomPrompt="1"/>
          </p:nvPr>
        </p:nvSpPr>
        <p:spPr>
          <a:xfrm>
            <a:off x="4606810" y="3194382"/>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32" name="Timeline Item 6">
            <a:extLst>
              <a:ext uri="{FF2B5EF4-FFF2-40B4-BE49-F238E27FC236}">
                <a16:creationId xmlns:a16="http://schemas.microsoft.com/office/drawing/2014/main" id="{332605F8-B1E8-420F-9AB3-BEA8E983B716}"/>
              </a:ext>
            </a:extLst>
          </p:cNvPr>
          <p:cNvSpPr>
            <a:spLocks noGrp="1"/>
          </p:cNvSpPr>
          <p:nvPr>
            <p:ph type="body" idx="29" hasCustomPrompt="1"/>
          </p:nvPr>
        </p:nvSpPr>
        <p:spPr>
          <a:xfrm>
            <a:off x="8554623" y="3692860"/>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33" name="Timeline Item 7">
            <a:extLst>
              <a:ext uri="{FF2B5EF4-FFF2-40B4-BE49-F238E27FC236}">
                <a16:creationId xmlns:a16="http://schemas.microsoft.com/office/drawing/2014/main" id="{FA272DBF-150C-48C0-9616-14571A3CBAAE}"/>
              </a:ext>
            </a:extLst>
          </p:cNvPr>
          <p:cNvSpPr>
            <a:spLocks noGrp="1"/>
          </p:cNvSpPr>
          <p:nvPr>
            <p:ph type="body" idx="30" hasCustomPrompt="1"/>
          </p:nvPr>
        </p:nvSpPr>
        <p:spPr>
          <a:xfrm>
            <a:off x="4606811" y="4191338"/>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35" name="Timeline Item 8">
            <a:extLst>
              <a:ext uri="{FF2B5EF4-FFF2-40B4-BE49-F238E27FC236}">
                <a16:creationId xmlns:a16="http://schemas.microsoft.com/office/drawing/2014/main" id="{7C824D20-BF3C-46D9-8DF9-3784B7B4CDC4}"/>
              </a:ext>
            </a:extLst>
          </p:cNvPr>
          <p:cNvSpPr>
            <a:spLocks noGrp="1"/>
          </p:cNvSpPr>
          <p:nvPr>
            <p:ph type="body" idx="32" hasCustomPrompt="1"/>
          </p:nvPr>
        </p:nvSpPr>
        <p:spPr>
          <a:xfrm>
            <a:off x="8554623" y="4689816"/>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8 here.</a:t>
            </a:r>
          </a:p>
        </p:txBody>
      </p:sp>
      <p:sp>
        <p:nvSpPr>
          <p:cNvPr id="36" name="Timeline Item 9">
            <a:extLst>
              <a:ext uri="{FF2B5EF4-FFF2-40B4-BE49-F238E27FC236}">
                <a16:creationId xmlns:a16="http://schemas.microsoft.com/office/drawing/2014/main" id="{2CD28ECE-ECF2-4119-AAA7-D9F5245530C4}"/>
              </a:ext>
            </a:extLst>
          </p:cNvPr>
          <p:cNvSpPr>
            <a:spLocks noGrp="1"/>
          </p:cNvSpPr>
          <p:nvPr>
            <p:ph type="body" idx="33" hasCustomPrompt="1"/>
          </p:nvPr>
        </p:nvSpPr>
        <p:spPr>
          <a:xfrm>
            <a:off x="4600952" y="5188297"/>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9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839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66" y="46208"/>
            <a:ext cx="11081334"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77629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dirty="0"/>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67419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dirty="0"/>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6"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6"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54115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04960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2" cstate="hqprint">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622551" y="6284572"/>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33020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9186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emf"/><Relationship Id="rId4" Type="http://schemas.openxmlformats.org/officeDocument/2006/relationships/slideLayout" Target="../slideLayouts/slideLayout15.xml"/><Relationship Id="rId9"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microsoft.com/office/2007/relationships/hdphoto" Target="../media/hdphoto1.wdp"/><Relationship Id="rId5" Type="http://schemas.openxmlformats.org/officeDocument/2006/relationships/slideLayout" Target="../slideLayouts/slideLayout22.xml"/><Relationship Id="rId10" Type="http://schemas.openxmlformats.org/officeDocument/2006/relationships/image" Target="../media/image2.png"/><Relationship Id="rId4" Type="http://schemas.openxmlformats.org/officeDocument/2006/relationships/slideLayout" Target="../slideLayouts/slideLayout21.xml"/><Relationship Id="rId9"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7.xml"/><Relationship Id="rId7" Type="http://schemas.openxmlformats.org/officeDocument/2006/relationships/image" Target="../media/image1.emf"/><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4.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microsoft.com/office/2007/relationships/hdphoto" Target="../media/hdphoto1.wdp"/></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microsoft.com/office/2007/relationships/hdphoto" Target="../media/hdphoto1.wdp"/><Relationship Id="rId5" Type="http://schemas.openxmlformats.org/officeDocument/2006/relationships/slideLayout" Target="../slideLayouts/slideLayout34.xml"/><Relationship Id="rId10" Type="http://schemas.openxmlformats.org/officeDocument/2006/relationships/image" Target="../media/image2.png"/><Relationship Id="rId4" Type="http://schemas.openxmlformats.org/officeDocument/2006/relationships/slideLayout" Target="../slideLayouts/slideLayout33.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3"/>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4" cstate="hqprint">
            <a:alphaModFix amt="70000"/>
            <a:extLst>
              <a:ext uri="{BEBA8EAE-BF5A-486C-A8C5-ECC9F3942E4B}">
                <a14:imgProps xmlns:a14="http://schemas.microsoft.com/office/drawing/2010/main">
                  <a14:imgLayer r:embed="rId15">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864336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0" r:id="rId4"/>
    <p:sldLayoutId id="2147483652" r:id="rId5"/>
    <p:sldLayoutId id="2147483653" r:id="rId6"/>
    <p:sldLayoutId id="2147483654" r:id="rId7"/>
    <p:sldLayoutId id="2147483655" r:id="rId8"/>
    <p:sldLayoutId id="2147483656" r:id="rId9"/>
    <p:sldLayoutId id="2147483657" r:id="rId10"/>
    <p:sldLayoutId id="2147483717" r:id="rId11"/>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0"/>
          <a:stretch>
            <a:fillRect/>
          </a:stretch>
        </p:blipFill>
        <p:spPr>
          <a:xfrm>
            <a:off x="9622551" y="6284572"/>
            <a:ext cx="1389041" cy="471509"/>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3402457141"/>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72" r:id="rId3"/>
    <p:sldLayoutId id="2147483682" r:id="rId4"/>
    <p:sldLayoutId id="2147483674" r:id="rId5"/>
    <p:sldLayoutId id="2147483697" r:id="rId6"/>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9"/>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0" cstate="hqprint">
            <a:alphaModFix amt="70000"/>
            <a:extLst>
              <a:ext uri="{BEBA8EAE-BF5A-486C-A8C5-ECC9F3942E4B}">
                <a14:imgProps xmlns:a14="http://schemas.microsoft.com/office/drawing/2010/main">
                  <a14:imgLayer r:embed="rId1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chor="ctr">
            <a:noAutofit/>
          </a:body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1036630729"/>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8" r:id="rId3"/>
    <p:sldLayoutId id="2147483669" r:id="rId4"/>
    <p:sldLayoutId id="2147483714" r:id="rId5"/>
    <p:sldLayoutId id="2147483715" r:id="rId6"/>
    <p:sldLayoutId id="2147483716" r:id="rId7"/>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2"/>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981448211"/>
      </p:ext>
    </p:extLst>
  </p:cSld>
  <p:clrMap bg1="lt1" tx1="dk1" bg2="lt2" tx2="dk2" accent1="accent1" accent2="accent2" accent3="accent3" accent4="accent4" accent5="accent5" accent6="accent6" hlink="hlink" folHlink="folHlink"/>
  <p:sldLayoutIdLst>
    <p:sldLayoutId id="2147483693" r:id="rId1"/>
    <p:sldLayoutId id="2147483692" r:id="rId2"/>
    <p:sldLayoutId id="2147483694" r:id="rId3"/>
    <p:sldLayoutId id="2147483696" r:id="rId4"/>
    <p:sldLayoutId id="2147483691" r:id="rId5"/>
  </p:sldLayoutIdLst>
  <p:hf hdr="0" ftr="0" dt="0"/>
  <p:txStyles>
    <p:titleStyle>
      <a:lvl1pPr algn="l" defTabSz="914400" rtl="0" eaLnBrk="1" latinLnBrk="0" hangingPunct="1">
        <a:lnSpc>
          <a:spcPct val="90000"/>
        </a:lnSpc>
        <a:spcBef>
          <a:spcPct val="0"/>
        </a:spcBef>
        <a:buNone/>
        <a:defRPr sz="3200" b="1" kern="1200">
          <a:solidFill>
            <a:schemeClr val="accent5"/>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9"/>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0" cstate="hqprint">
            <a:alphaModFix amt="70000"/>
            <a:extLst>
              <a:ext uri="{BEBA8EAE-BF5A-486C-A8C5-ECC9F3942E4B}">
                <a14:imgProps xmlns:a14="http://schemas.microsoft.com/office/drawing/2010/main">
                  <a14:imgLayer r:embed="rId1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add infographic slide title. Delete unneeded shapes.</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573027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13" r:id="rId4"/>
    <p:sldLayoutId id="2147483709" r:id="rId5"/>
    <p:sldLayoutId id="2147483711" r:id="rId6"/>
    <p:sldLayoutId id="2147483712" r:id="rId7"/>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9.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ustr.gov/trade-agreements/free-trade-agreement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help.cbp.gov/s/article/Article-325?language=en_U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ustr.gov/issue-areas/preference-programs/african-growth-and-opportunity-act-agoa/list-eligible-countrie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ustr.gov/issue-areas/trade-development/preference-programs/caribbean-basin-initiative-cbi"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9.xml"/><Relationship Id="rId1" Type="http://schemas.openxmlformats.org/officeDocument/2006/relationships/tags" Target="../tags/tag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9.xml"/><Relationship Id="rId1" Type="http://schemas.openxmlformats.org/officeDocument/2006/relationships/tags" Target="../tags/tag8.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9.xml"/><Relationship Id="rId1" Type="http://schemas.openxmlformats.org/officeDocument/2006/relationships/tags" Target="../tags/tag9.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9.xml"/><Relationship Id="rId1" Type="http://schemas.openxmlformats.org/officeDocument/2006/relationships/tags" Target="../tags/tag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tags" Target="../tags/tag3.xml"/><Relationship Id="rId4" Type="http://schemas.openxmlformats.org/officeDocument/2006/relationships/image" Target="../media/image35.jp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6.xml"/><Relationship Id="rId1" Type="http://schemas.openxmlformats.org/officeDocument/2006/relationships/tags" Target="../tags/tag1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tags" Target="../tags/tag12.xml"/><Relationship Id="rId6" Type="http://schemas.openxmlformats.org/officeDocument/2006/relationships/hyperlink" Target="https://wdr.doleta.gov/directives/corr_doc.cfm?DOCN=6175" TargetMode="External"/><Relationship Id="rId5" Type="http://schemas.openxmlformats.org/officeDocument/2006/relationships/hyperlink" Target="http://www.dol.gov/agencies/eta/tradeact" TargetMode="External"/><Relationship Id="rId4" Type="http://schemas.openxmlformats.org/officeDocument/2006/relationships/hyperlink" Target="https://taa.workforcegps.org/"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9.xml"/><Relationship Id="rId1" Type="http://schemas.openxmlformats.org/officeDocument/2006/relationships/tags" Target="../tags/tag13.xml"/><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7.xml"/><Relationship Id="rId1" Type="http://schemas.openxmlformats.org/officeDocument/2006/relationships/tags" Target="../tags/tag1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9.xml"/><Relationship Id="rId1" Type="http://schemas.openxmlformats.org/officeDocument/2006/relationships/tags" Target="../tags/tag4.xml"/><Relationship Id="rId5" Type="http://schemas.openxmlformats.org/officeDocument/2006/relationships/image" Target="../media/image37.jpg"/><Relationship Id="rId4" Type="http://schemas.openxmlformats.org/officeDocument/2006/relationships/image" Target="../media/image36.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9.xml"/><Relationship Id="rId1" Type="http://schemas.openxmlformats.org/officeDocument/2006/relationships/tags" Target="../tags/tag5.xml"/><Relationship Id="rId4" Type="http://schemas.openxmlformats.org/officeDocument/2006/relationships/image" Target="../media/image38.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hyperlink" Target="http://www.dol.gov/agencies/eta/tradeact" TargetMode="External"/><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hyperlink" Target="mailto:taa.petition@dol.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11B7818-C123-4CF9-B8D5-062A839522B2}"/>
              </a:ext>
            </a:extLst>
          </p:cNvPr>
          <p:cNvSpPr>
            <a:spLocks noGrp="1"/>
          </p:cNvSpPr>
          <p:nvPr>
            <p:ph type="sldNum" sz="quarter" idx="12"/>
          </p:nvPr>
        </p:nvSpPr>
        <p:spPr/>
        <p:txBody>
          <a:bodyPr/>
          <a:lstStyle/>
          <a:p>
            <a:fld id="{158B7785-F6D6-45F8-833E-07BD84680091}" type="slidenum">
              <a:rPr lang="en-US" smtClean="0"/>
              <a:pPr/>
              <a:t>1</a:t>
            </a:fld>
            <a:endParaRPr lang="en-US"/>
          </a:p>
        </p:txBody>
      </p:sp>
      <p:sp>
        <p:nvSpPr>
          <p:cNvPr id="3" name="Title 2">
            <a:extLst>
              <a:ext uri="{FF2B5EF4-FFF2-40B4-BE49-F238E27FC236}">
                <a16:creationId xmlns:a16="http://schemas.microsoft.com/office/drawing/2014/main" id="{DCF752CF-6FCB-42A1-A1C5-EEF678B33718}"/>
              </a:ext>
            </a:extLst>
          </p:cNvPr>
          <p:cNvSpPr>
            <a:spLocks noGrp="1"/>
          </p:cNvSpPr>
          <p:nvPr>
            <p:ph type="title"/>
          </p:nvPr>
        </p:nvSpPr>
        <p:spPr/>
        <p:txBody>
          <a:bodyPr/>
          <a:lstStyle/>
          <a:p>
            <a:r>
              <a:rPr lang="en-US" dirty="0"/>
              <a:t>Where Are You?</a:t>
            </a:r>
          </a:p>
        </p:txBody>
      </p:sp>
      <p:sp>
        <p:nvSpPr>
          <p:cNvPr id="2" name="Text Placeholder 1">
            <a:extLst>
              <a:ext uri="{FF2B5EF4-FFF2-40B4-BE49-F238E27FC236}">
                <a16:creationId xmlns:a16="http://schemas.microsoft.com/office/drawing/2014/main" id="{F9657500-EFA7-4B4C-BA82-1BC2FA8AF541}"/>
              </a:ext>
            </a:extLst>
          </p:cNvPr>
          <p:cNvSpPr>
            <a:spLocks noGrp="1"/>
          </p:cNvSpPr>
          <p:nvPr>
            <p:ph type="body" sz="quarter" idx="13"/>
          </p:nvPr>
        </p:nvSpPr>
        <p:spPr/>
        <p:txBody>
          <a:bodyPr/>
          <a:lstStyle/>
          <a:p>
            <a:r>
              <a:rPr lang="en-US" dirty="0"/>
              <a:t>Please enter your location in the chat window</a:t>
            </a:r>
          </a:p>
          <a:p>
            <a:pPr lvl="1"/>
            <a:r>
              <a:rPr lang="en-US" dirty="0"/>
              <a:t>(lower left of screen)</a:t>
            </a:r>
          </a:p>
        </p:txBody>
      </p:sp>
      <p:sp>
        <p:nvSpPr>
          <p:cNvPr id="8" name="Text Placeholder 7">
            <a:extLst>
              <a:ext uri="{FF2B5EF4-FFF2-40B4-BE49-F238E27FC236}">
                <a16:creationId xmlns:a16="http://schemas.microsoft.com/office/drawing/2014/main" id="{DB60730D-C5B5-43CB-9BC0-5768ED578A47}"/>
              </a:ext>
            </a:extLst>
          </p:cNvPr>
          <p:cNvSpPr>
            <a:spLocks noGrp="1"/>
          </p:cNvSpPr>
          <p:nvPr>
            <p:ph type="body" idx="14"/>
          </p:nvPr>
        </p:nvSpPr>
        <p:spPr/>
        <p:txBody>
          <a:bodyPr>
            <a:normAutofit/>
          </a:bodyPr>
          <a:lstStyle/>
          <a:p>
            <a:r>
              <a:rPr lang="en-US" dirty="0"/>
              <a:t>What program do you work with:</a:t>
            </a:r>
          </a:p>
          <a:p>
            <a:r>
              <a:rPr lang="en-US" dirty="0"/>
              <a:t>TAA</a:t>
            </a:r>
            <a:br>
              <a:rPr lang="en-US" dirty="0"/>
            </a:br>
            <a:r>
              <a:rPr lang="en-US" dirty="0"/>
              <a:t>TRA</a:t>
            </a:r>
            <a:br>
              <a:rPr lang="en-US" dirty="0"/>
            </a:br>
            <a:r>
              <a:rPr lang="en-US" dirty="0"/>
              <a:t>TAA/TRA</a:t>
            </a:r>
            <a:br>
              <a:rPr lang="en-US" dirty="0"/>
            </a:br>
            <a:r>
              <a:rPr lang="en-US" dirty="0"/>
              <a:t>WIOA</a:t>
            </a:r>
            <a:br>
              <a:rPr lang="en-US" dirty="0"/>
            </a:br>
            <a:r>
              <a:rPr lang="en-US" dirty="0"/>
              <a:t>ES</a:t>
            </a:r>
            <a:br>
              <a:rPr lang="en-US" dirty="0"/>
            </a:br>
            <a:r>
              <a:rPr lang="en-US" dirty="0"/>
              <a:t>UI</a:t>
            </a:r>
            <a:br>
              <a:rPr lang="en-US" dirty="0"/>
            </a:br>
            <a:r>
              <a:rPr lang="en-US" dirty="0"/>
              <a:t>Other</a:t>
            </a:r>
          </a:p>
        </p:txBody>
      </p:sp>
    </p:spTree>
    <p:extLst>
      <p:ext uri="{BB962C8B-B14F-4D97-AF65-F5344CB8AC3E}">
        <p14:creationId xmlns:p14="http://schemas.microsoft.com/office/powerpoint/2010/main" val="3245090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Quality Petitions</a:t>
            </a:r>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US" dirty="0">
                <a:solidFill>
                  <a:schemeClr val="tx1"/>
                </a:solidFill>
              </a:rPr>
              <a:t>Location</a:t>
            </a:r>
            <a:r>
              <a:rPr lang="en-US" i="1" dirty="0">
                <a:solidFill>
                  <a:schemeClr val="tx1"/>
                </a:solidFill>
              </a:rPr>
              <a:t> </a:t>
            </a:r>
            <a:r>
              <a:rPr lang="en-US" dirty="0">
                <a:solidFill>
                  <a:schemeClr val="tx1"/>
                </a:solidFill>
              </a:rPr>
              <a:t>of the impacted group of workers clearly identified </a:t>
            </a:r>
          </a:p>
          <a:p>
            <a:pPr marL="457200" indent="-457200">
              <a:buFont typeface="Arial" panose="020B0604020202020204" pitchFamily="34" charset="0"/>
              <a:buChar char="•"/>
            </a:pPr>
            <a:r>
              <a:rPr lang="en-US" dirty="0">
                <a:solidFill>
                  <a:schemeClr val="tx1"/>
                </a:solidFill>
              </a:rPr>
              <a:t>Appropriate subdivision clearly identified</a:t>
            </a:r>
          </a:p>
          <a:p>
            <a:pPr marL="457200" indent="-457200">
              <a:buFont typeface="Arial" panose="020B0604020202020204" pitchFamily="34" charset="0"/>
              <a:buChar char="•"/>
            </a:pPr>
            <a:r>
              <a:rPr lang="en-US" dirty="0">
                <a:solidFill>
                  <a:schemeClr val="tx1"/>
                </a:solidFill>
              </a:rPr>
              <a:t>Type of work is clear</a:t>
            </a:r>
          </a:p>
          <a:p>
            <a:pPr marL="457200" indent="-457200">
              <a:buFont typeface="Arial" panose="020B0604020202020204" pitchFamily="34" charset="0"/>
              <a:buChar char="•"/>
            </a:pPr>
            <a:r>
              <a:rPr lang="en-US" dirty="0">
                <a:solidFill>
                  <a:schemeClr val="tx1"/>
                </a:solidFill>
              </a:rPr>
              <a:t>Alleged trade impact is clear </a:t>
            </a:r>
          </a:p>
          <a:p>
            <a:pPr marL="457200" indent="-457200">
              <a:buFont typeface="Arial" panose="020B0604020202020204" pitchFamily="34" charset="0"/>
              <a:buChar char="•"/>
            </a:pPr>
            <a:r>
              <a:rPr lang="en-US" dirty="0">
                <a:solidFill>
                  <a:schemeClr val="tx1"/>
                </a:solidFill>
              </a:rPr>
              <a:t>Company contact info, </a:t>
            </a:r>
            <a:r>
              <a:rPr lang="en-US" i="1" dirty="0">
                <a:solidFill>
                  <a:schemeClr val="tx1"/>
                </a:solidFill>
              </a:rPr>
              <a:t>especially email address, </a:t>
            </a:r>
            <a:r>
              <a:rPr lang="en-US" dirty="0">
                <a:solidFill>
                  <a:schemeClr val="tx1"/>
                </a:solidFill>
              </a:rPr>
              <a:t>is included</a:t>
            </a:r>
          </a:p>
          <a:p>
            <a:pPr marL="457200" indent="-457200">
              <a:buFont typeface="Arial" panose="020B0604020202020204" pitchFamily="34" charset="0"/>
              <a:buChar char="•"/>
            </a:pPr>
            <a:r>
              <a:rPr lang="en-US" dirty="0">
                <a:solidFill>
                  <a:schemeClr val="tx1"/>
                </a:solidFill>
              </a:rPr>
              <a:t>Petition must be valid for investigation to begin – </a:t>
            </a:r>
            <a:r>
              <a:rPr lang="en-US" b="1" dirty="0">
                <a:solidFill>
                  <a:schemeClr val="tx1"/>
                </a:solidFill>
              </a:rPr>
              <a:t>20 CFR 618.205(b)</a:t>
            </a:r>
          </a:p>
          <a:p>
            <a:pPr marL="457200" indent="-457200">
              <a:buFont typeface="Arial" panose="020B0604020202020204" pitchFamily="34" charset="0"/>
              <a:buChar char="•"/>
            </a:pPr>
            <a:endParaRPr lang="en-US" b="1" dirty="0">
              <a:solidFill>
                <a:schemeClr val="tx1"/>
              </a:solidFill>
            </a:endParaRPr>
          </a:p>
        </p:txBody>
      </p:sp>
      <p:sp>
        <p:nvSpPr>
          <p:cNvPr id="4" name="Slide Number Placeholder 3"/>
          <p:cNvSpPr>
            <a:spLocks noGrp="1"/>
          </p:cNvSpPr>
          <p:nvPr>
            <p:ph type="sldNum" sz="quarter" idx="12"/>
          </p:nvPr>
        </p:nvSpPr>
        <p:spPr/>
        <p:txBody>
          <a:bodyPr/>
          <a:lstStyle/>
          <a:p>
            <a:r>
              <a:rPr lang="en-US"/>
              <a:t> </a:t>
            </a:r>
            <a:fld id="{C1E75B9B-FDBA-4BAE-88A1-6B5CD0E77A91}" type="slidenum">
              <a:rPr lang="en-US" smtClean="0"/>
              <a:pPr/>
              <a:t>10</a:t>
            </a:fld>
            <a:endParaRPr lang="en-US" dirty="0"/>
          </a:p>
        </p:txBody>
      </p:sp>
    </p:spTree>
    <p:extLst>
      <p:ext uri="{BB962C8B-B14F-4D97-AF65-F5344CB8AC3E}">
        <p14:creationId xmlns:p14="http://schemas.microsoft.com/office/powerpoint/2010/main" val="3149127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58B7785-F6D6-45F8-833E-07BD84680091}" type="slidenum">
              <a:rPr kumimoji="0" lang="en-US" sz="1600" b="1" i="0" u="none" strike="noStrike" kern="1200" cap="none" spc="0" normalizeH="0" baseline="0" noProof="0" smtClean="0">
                <a:ln>
                  <a:noFill/>
                </a:ln>
                <a:solidFill>
                  <a:srgbClr val="7A232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600" b="1" i="0" u="none" strike="noStrike" kern="1200" cap="none" spc="0" normalizeH="0" baseline="0" noProof="0">
              <a:ln>
                <a:noFill/>
              </a:ln>
              <a:solidFill>
                <a:srgbClr val="7A232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
        <p:nvSpPr>
          <p:cNvPr id="5" name="Text Placeholder 4"/>
          <p:cNvSpPr>
            <a:spLocks noGrp="1"/>
          </p:cNvSpPr>
          <p:nvPr>
            <p:ph type="body" sz="quarter" idx="13"/>
          </p:nvPr>
        </p:nvSpPr>
        <p:spPr/>
        <p:txBody>
          <a:bodyPr>
            <a:noAutofit/>
          </a:bodyPr>
          <a:lstStyle/>
          <a:p>
            <a:r>
              <a:rPr lang="en-US" sz="2800" dirty="0"/>
              <a:t>Please add questions to the chat.</a:t>
            </a:r>
          </a:p>
        </p:txBody>
      </p:sp>
    </p:spTree>
    <p:custDataLst>
      <p:tags r:id="rId1"/>
    </p:custDataLst>
    <p:extLst>
      <p:ext uri="{BB962C8B-B14F-4D97-AF65-F5344CB8AC3E}">
        <p14:creationId xmlns:p14="http://schemas.microsoft.com/office/powerpoint/2010/main" val="2128389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b"/>
          <a:lstStyle/>
          <a:p>
            <a:r>
              <a:rPr lang="en-US" sz="3600" dirty="0">
                <a:ln w="17780" cmpd="sng">
                  <a:noFill/>
                  <a:prstDash val="solid"/>
                  <a:miter lim="800000"/>
                </a:ln>
                <a:solidFill>
                  <a:schemeClr val="tx2"/>
                </a:solidFill>
                <a:ea typeface="ＭＳ Ｐゴシック"/>
              </a:rPr>
              <a:t>Certification Criteria</a:t>
            </a:r>
          </a:p>
        </p:txBody>
      </p:sp>
      <p:sp>
        <p:nvSpPr>
          <p:cNvPr id="7" name="Text Placeholder 6"/>
          <p:cNvSpPr>
            <a:spLocks noGrp="1"/>
          </p:cNvSpPr>
          <p:nvPr>
            <p:ph type="body" idx="1"/>
          </p:nvPr>
        </p:nvSpPr>
        <p:spPr/>
        <p:txBody>
          <a:bodyPr>
            <a:normAutofit/>
          </a:bodyPr>
          <a:lstStyle/>
          <a:p>
            <a:r>
              <a:rPr lang="en-US" dirty="0"/>
              <a:t>Reversion 2021</a:t>
            </a: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1723B91-CE10-4F20-890A-0852E2246859}" type="slidenum">
              <a:rPr kumimoji="0" lang="en-US" sz="1600" b="1" i="0" u="none" strike="noStrike" kern="1200" cap="none" spc="0" normalizeH="0" baseline="0" noProof="0" smtClean="0">
                <a:ln>
                  <a:noFill/>
                </a:ln>
                <a:solidFill>
                  <a:srgbClr val="2C5261"/>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600" b="1" i="0" u="none" strike="noStrike" kern="1200" cap="none" spc="0" normalizeH="0" baseline="0" noProof="0" dirty="0">
              <a:ln>
                <a:noFill/>
              </a:ln>
              <a:solidFill>
                <a:srgbClr val="2C526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5476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Certification Criteria is Different Under Reversion 2021</a:t>
            </a:r>
          </a:p>
        </p:txBody>
      </p:sp>
      <p:sp>
        <p:nvSpPr>
          <p:cNvPr id="3" name="Content Placeholder 2"/>
          <p:cNvSpPr>
            <a:spLocks noGrp="1"/>
          </p:cNvSpPr>
          <p:nvPr>
            <p:ph idx="1"/>
          </p:nvPr>
        </p:nvSpPr>
        <p:spPr/>
        <p:txBody>
          <a:bodyPr>
            <a:normAutofit/>
          </a:bodyPr>
          <a:lstStyle/>
          <a:p>
            <a:r>
              <a:rPr lang="en-US" b="1" dirty="0"/>
              <a:t>Shifts of production to </a:t>
            </a:r>
            <a:r>
              <a:rPr lang="en-US" b="1" i="1" u="sng" dirty="0"/>
              <a:t>certain foreign countries</a:t>
            </a:r>
            <a:r>
              <a:rPr lang="en-US" b="1" i="1" dirty="0"/>
              <a:t> </a:t>
            </a:r>
            <a:r>
              <a:rPr lang="en-US" b="1" dirty="0"/>
              <a:t>unless there are actual or likely increased imports</a:t>
            </a:r>
          </a:p>
          <a:p>
            <a:r>
              <a:rPr lang="en-US" b="1" dirty="0"/>
              <a:t>No path to certification for service sector workers</a:t>
            </a:r>
          </a:p>
          <a:p>
            <a:r>
              <a:rPr lang="en-US" b="1" dirty="0"/>
              <a:t>International Trade Commission (ITC) is no longer a path to certification</a:t>
            </a:r>
          </a:p>
          <a:p>
            <a:r>
              <a:rPr lang="en-US" b="1" dirty="0"/>
              <a:t>No path to certification of increased imports of finished articles containing components</a:t>
            </a:r>
          </a:p>
          <a:p>
            <a:r>
              <a:rPr lang="en-US" b="1" dirty="0"/>
              <a:t>Downstream Producer impacts from Canada and Mexico</a:t>
            </a:r>
          </a:p>
          <a:p>
            <a:r>
              <a:rPr lang="en-US" b="1" dirty="0"/>
              <a:t>Alternative Trade Adjustment Assistance (ATAA) is specific to Reversion 2021</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2C5261"/>
                </a:solidFill>
                <a:effectLst/>
                <a:uLnTx/>
                <a:uFillTx/>
                <a:latin typeface="Calibri" panose="020F0502020204030204"/>
                <a:ea typeface="+mn-ea"/>
                <a:cs typeface="+mn-cs"/>
              </a:rPr>
              <a:t> </a:t>
            </a:r>
            <a:fld id="{C1E75B9B-FDBA-4BAE-88A1-6B5CD0E77A91}" type="slidenum">
              <a:rPr kumimoji="0" lang="en-US" sz="1600" b="1" i="0" u="none" strike="noStrike" kern="1200" cap="none" spc="0" normalizeH="0" baseline="0" noProof="0" smtClean="0">
                <a:ln>
                  <a:noFill/>
                </a:ln>
                <a:solidFill>
                  <a:srgbClr val="2C5261"/>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600" b="1" i="0" u="none" strike="noStrike" kern="1200" cap="none" spc="0" normalizeH="0" baseline="0" noProof="0" dirty="0">
              <a:ln>
                <a:noFill/>
              </a:ln>
              <a:solidFill>
                <a:srgbClr val="2C526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4262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Certification Criteria Reversion 2021</a:t>
            </a:r>
          </a:p>
        </p:txBody>
      </p:sp>
      <p:sp>
        <p:nvSpPr>
          <p:cNvPr id="3" name="Content Placeholder 2"/>
          <p:cNvSpPr>
            <a:spLocks noGrp="1"/>
          </p:cNvSpPr>
          <p:nvPr>
            <p:ph idx="1"/>
          </p:nvPr>
        </p:nvSpPr>
        <p:spPr/>
        <p:txBody>
          <a:bodyPr>
            <a:normAutofit/>
          </a:bodyPr>
          <a:lstStyle/>
          <a:p>
            <a:r>
              <a:rPr lang="en-US" sz="2800" b="1" dirty="0"/>
              <a:t>Primary Path</a:t>
            </a:r>
          </a:p>
          <a:p>
            <a:pPr lvl="1"/>
            <a:r>
              <a:rPr lang="en-US" sz="2600" dirty="0"/>
              <a:t>Shift in production to free trade agreement or beneficiary foreign countries</a:t>
            </a:r>
          </a:p>
          <a:p>
            <a:pPr lvl="1"/>
            <a:r>
              <a:rPr lang="en-US" sz="2600" dirty="0"/>
              <a:t>Shift in production to non-free trade agreement or beneficiary countries followed by actual or likely increased imports</a:t>
            </a:r>
          </a:p>
          <a:p>
            <a:pPr lvl="1"/>
            <a:r>
              <a:rPr lang="en-US" sz="2800" dirty="0"/>
              <a:t>Increased imports</a:t>
            </a:r>
          </a:p>
          <a:p>
            <a:r>
              <a:rPr lang="en-US" sz="2800" b="1" dirty="0"/>
              <a:t>Secondary Path</a:t>
            </a:r>
          </a:p>
          <a:p>
            <a:pPr lvl="1"/>
            <a:r>
              <a:rPr lang="en-US" sz="2600" dirty="0"/>
              <a:t>Upstream Supplier</a:t>
            </a:r>
          </a:p>
          <a:p>
            <a:pPr lvl="1"/>
            <a:r>
              <a:rPr lang="en-US" sz="2600" dirty="0"/>
              <a:t>Downstream Producer</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2C5261"/>
                </a:solidFill>
                <a:effectLst/>
                <a:uLnTx/>
                <a:uFillTx/>
                <a:latin typeface="Calibri" panose="020F0502020204030204"/>
                <a:ea typeface="+mn-ea"/>
                <a:cs typeface="+mn-cs"/>
              </a:rPr>
              <a:t> </a:t>
            </a:r>
            <a:fld id="{C1E75B9B-FDBA-4BAE-88A1-6B5CD0E77A91}" type="slidenum">
              <a:rPr kumimoji="0" lang="en-US" sz="1600" b="1" i="0" u="none" strike="noStrike" kern="1200" cap="none" spc="0" normalizeH="0" baseline="0" noProof="0" smtClean="0">
                <a:ln>
                  <a:noFill/>
                </a:ln>
                <a:solidFill>
                  <a:srgbClr val="2C5261"/>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600" b="1" i="0" u="none" strike="noStrike" kern="1200" cap="none" spc="0" normalizeH="0" baseline="0" noProof="0" dirty="0">
              <a:ln>
                <a:noFill/>
              </a:ln>
              <a:solidFill>
                <a:srgbClr val="2C526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1506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5866" y="1072461"/>
            <a:ext cx="9370100" cy="4518442"/>
          </a:xfrm>
        </p:spPr>
        <p:txBody>
          <a:bodyPr>
            <a:noAutofit/>
          </a:bodyPr>
          <a:lstStyle/>
          <a:p>
            <a:pPr lvl="1">
              <a:tabLst>
                <a:tab pos="804863" algn="l"/>
              </a:tabLst>
            </a:pPr>
            <a:r>
              <a:rPr lang="en-US" sz="2800" b="1" dirty="0"/>
              <a:t>Criterion 1: </a:t>
            </a:r>
          </a:p>
          <a:p>
            <a:pPr lvl="2">
              <a:tabLst>
                <a:tab pos="804863" algn="l"/>
              </a:tabLst>
            </a:pPr>
            <a:r>
              <a:rPr lang="en-US" sz="2800" dirty="0"/>
              <a:t>Significant number/proportion of workers totally or partially separated or threatened with total or partial separation</a:t>
            </a:r>
          </a:p>
          <a:p>
            <a:pPr lvl="1">
              <a:tabLst>
                <a:tab pos="804863" algn="l"/>
              </a:tabLst>
            </a:pPr>
            <a:r>
              <a:rPr lang="en-US" sz="2800" b="1" dirty="0"/>
              <a:t>Criterion 2: </a:t>
            </a:r>
          </a:p>
          <a:p>
            <a:pPr lvl="2">
              <a:tabLst>
                <a:tab pos="804863" algn="l"/>
              </a:tabLst>
            </a:pPr>
            <a:r>
              <a:rPr lang="en-US" sz="2800" dirty="0"/>
              <a:t>There has been a shift of production by workers’ firm of like or directly competitive articles to certain foreign countries and contribute importantly OR if not shifting to certain foreign countries, an actual or likely increase in imports is required</a:t>
            </a:r>
          </a:p>
        </p:txBody>
      </p:sp>
      <p:sp>
        <p:nvSpPr>
          <p:cNvPr id="8" name="Title 7"/>
          <p:cNvSpPr>
            <a:spLocks noGrp="1"/>
          </p:cNvSpPr>
          <p:nvPr>
            <p:ph type="title"/>
          </p:nvPr>
        </p:nvSpPr>
        <p:spPr/>
        <p:txBody>
          <a:bodyPr/>
          <a:lstStyle/>
          <a:p>
            <a:r>
              <a:rPr lang="en-US" dirty="0"/>
              <a:t>Shift in Production</a:t>
            </a:r>
          </a:p>
        </p:txBody>
      </p:sp>
      <p:sp>
        <p:nvSpPr>
          <p:cNvPr id="11" name="Slide Number Placeholder 10"/>
          <p:cNvSpPr>
            <a:spLocks noGrp="1"/>
          </p:cNvSpPr>
          <p:nvPr>
            <p:ph type="sldNum" sz="quarter" idx="4294967295"/>
          </p:nvPr>
        </p:nvSpPr>
        <p:spPr>
          <a:xfrm>
            <a:off x="9391650" y="6356351"/>
            <a:ext cx="1276350" cy="365125"/>
          </a:xfrm>
        </p:spPr>
        <p:txBody>
          <a:bodyPr/>
          <a:lstStyle/>
          <a:p>
            <a:fld id="{78651A17-9376-40A4-9325-34268FB0E92D}" type="slidenum">
              <a:rPr lang="en-US" smtClean="0"/>
              <a:pPr/>
              <a:t>15</a:t>
            </a:fld>
            <a:endParaRPr lang="en-US" dirty="0"/>
          </a:p>
        </p:txBody>
      </p:sp>
      <p:sp>
        <p:nvSpPr>
          <p:cNvPr id="5" name="Slide Number Placeholder 4"/>
          <p:cNvSpPr>
            <a:spLocks noGrp="1"/>
          </p:cNvSpPr>
          <p:nvPr>
            <p:ph type="sldNum" sz="quarter" idx="12"/>
          </p:nvPr>
        </p:nvSpPr>
        <p:spPr>
          <a:xfrm>
            <a:off x="11384678" y="6356350"/>
            <a:ext cx="652922" cy="365125"/>
          </a:xfrm>
        </p:spPr>
        <p:txBody>
          <a:bodyPr/>
          <a:lstStyle/>
          <a:p>
            <a:fld id="{01723B91-CE10-4F20-890A-0852E2246859}" type="slidenum">
              <a:rPr lang="en-US" smtClean="0"/>
              <a:pPr/>
              <a:t>15</a:t>
            </a:fld>
            <a:endParaRPr lang="en-US" dirty="0"/>
          </a:p>
        </p:txBody>
      </p:sp>
    </p:spTree>
    <p:extLst>
      <p:ext uri="{BB962C8B-B14F-4D97-AF65-F5344CB8AC3E}">
        <p14:creationId xmlns:p14="http://schemas.microsoft.com/office/powerpoint/2010/main" val="1468571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Shift in Production</a:t>
            </a:r>
          </a:p>
        </p:txBody>
      </p:sp>
      <p:sp>
        <p:nvSpPr>
          <p:cNvPr id="3" name="Content Placeholder 2"/>
          <p:cNvSpPr>
            <a:spLocks noGrp="1"/>
          </p:cNvSpPr>
          <p:nvPr>
            <p:ph idx="1"/>
          </p:nvPr>
        </p:nvSpPr>
        <p:spPr/>
        <p:txBody>
          <a:bodyPr>
            <a:normAutofit/>
          </a:bodyPr>
          <a:lstStyle/>
          <a:p>
            <a:pPr lvl="0"/>
            <a:r>
              <a:rPr lang="en-US" b="1" dirty="0"/>
              <a:t>Nations with Free Trade Agreements with the United States</a:t>
            </a:r>
            <a:r>
              <a:rPr lang="en-US" dirty="0"/>
              <a:t> </a:t>
            </a:r>
            <a:br>
              <a:rPr lang="en-US" dirty="0"/>
            </a:br>
            <a:r>
              <a:rPr lang="en-US" i="1" dirty="0"/>
              <a:t>Sec. 222(a)(2)(B)(ii) (I)</a:t>
            </a:r>
            <a:endParaRPr lang="en-US" dirty="0"/>
          </a:p>
          <a:p>
            <a:pPr lvl="1"/>
            <a:r>
              <a:rPr lang="en-US" dirty="0"/>
              <a:t>Australia, Bahrain, Canada, Chile, Colombia, Costa Rica, Dominican Republic, El Salvador, Guatemala, Honduras, Israel, Jordan, South Korea, Mexico, Morocco, Nicaragua, Oman, Panama, Peru, Singapore. </a:t>
            </a:r>
          </a:p>
          <a:p>
            <a:pPr lvl="1"/>
            <a:r>
              <a:rPr lang="en-US" dirty="0">
                <a:hlinkClick r:id="rId3"/>
              </a:rPr>
              <a:t>https://ustr.gov/trade-agreements/free-trade-agreements</a:t>
            </a:r>
            <a:r>
              <a:rPr lang="en-US" dirty="0"/>
              <a:t> </a:t>
            </a:r>
          </a:p>
          <a:p>
            <a:r>
              <a:rPr lang="en-US" b="1" dirty="0"/>
              <a:t>Andean Trade Preference Act </a:t>
            </a:r>
            <a:br>
              <a:rPr lang="en-US" b="1" dirty="0"/>
            </a:br>
            <a:r>
              <a:rPr lang="en-US" i="1" dirty="0"/>
              <a:t>Sec. 222(a)(2)(B)(ii)(II)</a:t>
            </a:r>
            <a:endParaRPr lang="en-US" dirty="0"/>
          </a:p>
          <a:p>
            <a:pPr lvl="1"/>
            <a:r>
              <a:rPr lang="en-US" dirty="0"/>
              <a:t>Currently expired.</a:t>
            </a:r>
          </a:p>
          <a:p>
            <a:pPr lvl="1"/>
            <a:r>
              <a:rPr lang="en-US" dirty="0">
                <a:hlinkClick r:id="rId4"/>
              </a:rPr>
              <a:t>https://help.cbp.gov/s/article/Article-325?language=en_US</a:t>
            </a:r>
            <a:r>
              <a:rPr lang="en-US" dirty="0"/>
              <a:t> </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2C5261"/>
                </a:solidFill>
                <a:effectLst/>
                <a:uLnTx/>
                <a:uFillTx/>
                <a:latin typeface="Calibri" panose="020F0502020204030204"/>
                <a:ea typeface="+mn-ea"/>
                <a:cs typeface="+mn-cs"/>
              </a:rPr>
              <a:t> </a:t>
            </a:r>
            <a:fld id="{C1E75B9B-FDBA-4BAE-88A1-6B5CD0E77A91}" type="slidenum">
              <a:rPr kumimoji="0" lang="en-US" sz="1600" b="1" i="0" u="none" strike="noStrike" kern="1200" cap="none" spc="0" normalizeH="0" baseline="0" noProof="0" smtClean="0">
                <a:ln>
                  <a:noFill/>
                </a:ln>
                <a:solidFill>
                  <a:srgbClr val="2C5261"/>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600" b="1" i="0" u="none" strike="noStrike" kern="1200" cap="none" spc="0" normalizeH="0" baseline="0" noProof="0" dirty="0">
              <a:ln>
                <a:noFill/>
              </a:ln>
              <a:solidFill>
                <a:srgbClr val="2C526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4169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Shift in Production</a:t>
            </a:r>
          </a:p>
        </p:txBody>
      </p:sp>
      <p:sp>
        <p:nvSpPr>
          <p:cNvPr id="3" name="Content Placeholder 2"/>
          <p:cNvSpPr>
            <a:spLocks noGrp="1"/>
          </p:cNvSpPr>
          <p:nvPr>
            <p:ph idx="1"/>
          </p:nvPr>
        </p:nvSpPr>
        <p:spPr/>
        <p:txBody>
          <a:bodyPr>
            <a:normAutofit fontScale="85000" lnSpcReduction="10000"/>
          </a:bodyPr>
          <a:lstStyle/>
          <a:p>
            <a:pPr lvl="0"/>
            <a:r>
              <a:rPr lang="en-US" b="1" dirty="0"/>
              <a:t>African Growth and Opportunity Act</a:t>
            </a:r>
            <a:br>
              <a:rPr lang="en-US" b="1" dirty="0"/>
            </a:br>
            <a:r>
              <a:rPr lang="en-US" i="1" dirty="0"/>
              <a:t>Sec. 222(a)(2)(B)(ii)(II)</a:t>
            </a:r>
            <a:endParaRPr lang="en-US" dirty="0"/>
          </a:p>
          <a:p>
            <a:pPr lvl="1"/>
            <a:r>
              <a:rPr lang="en-US" dirty="0"/>
              <a:t>Angola, Benin, Botswana, Burkina Faso, Cabo Verde, Central African Republic, Chad, Comoros, Democratic Republic of the Congo, Republic of Congo, Côte d’Ivoire, Djibouti, </a:t>
            </a:r>
            <a:r>
              <a:rPr lang="en-US" dirty="0" err="1"/>
              <a:t>Eswatini</a:t>
            </a:r>
            <a:r>
              <a:rPr lang="en-US" dirty="0"/>
              <a:t> (Swaziland), Ethiopia, Gabon, The Gambia, Ghana, Guinea, Guinea-Bissau, Kenya, Lesotho, Liberia, Madagascar, Malawi, Mali, Mauritius, Mozambique, Namibia, Niger, Nigeria, Rwanda, São Tomé and Príncipe, Senegal, Sierra Leone, South Africa, Tanzania, Togo, Uganda, Zambia</a:t>
            </a:r>
          </a:p>
          <a:p>
            <a:pPr lvl="1"/>
            <a:r>
              <a:rPr lang="en-US" dirty="0">
                <a:hlinkClick r:id="rId3"/>
              </a:rPr>
              <a:t>https://ustr.gov/issue-areas/preference-programs/african-growth-and-opportunity-act-agoa/list-eligible-countries</a:t>
            </a:r>
            <a:r>
              <a:rPr lang="en-US" dirty="0"/>
              <a:t> </a:t>
            </a:r>
          </a:p>
          <a:p>
            <a:r>
              <a:rPr lang="en-US" b="1" dirty="0"/>
              <a:t>Caribbean Basin Economic Recovery Act </a:t>
            </a:r>
            <a:br>
              <a:rPr lang="en-US" b="1" dirty="0"/>
            </a:br>
            <a:r>
              <a:rPr lang="en-US" i="1" dirty="0"/>
              <a:t>Sec. 222(a)(2)(B)(ii)(II)</a:t>
            </a:r>
            <a:endParaRPr lang="en-US" dirty="0"/>
          </a:p>
          <a:p>
            <a:pPr lvl="1"/>
            <a:r>
              <a:rPr lang="en-US" dirty="0"/>
              <a:t>Antigua and Barbuda, Aruba, The Bahamas, Barbados, Belize, Curacao, Dominica, Grenada, Guyana, Haiti, Jamaica, Saint Lucia, Saint Vincent and the Grenadines, Trinidad and Tobago, Montserrat, St. Kitts and Nevis, British Virgin Islands</a:t>
            </a:r>
          </a:p>
          <a:p>
            <a:pPr lvl="1"/>
            <a:r>
              <a:rPr lang="en-US" dirty="0">
                <a:hlinkClick r:id="rId4"/>
              </a:rPr>
              <a:t>https://ustr.gov/issue-areas/trade-development/preference-programs/caribbean-basin-initiative-cbi</a:t>
            </a:r>
            <a:r>
              <a:rPr lang="en-US" dirty="0"/>
              <a:t> </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2C5261"/>
                </a:solidFill>
                <a:effectLst/>
                <a:uLnTx/>
                <a:uFillTx/>
                <a:latin typeface="Calibri" panose="020F0502020204030204"/>
                <a:ea typeface="+mn-ea"/>
                <a:cs typeface="+mn-cs"/>
              </a:rPr>
              <a:t> </a:t>
            </a:r>
            <a:fld id="{C1E75B9B-FDBA-4BAE-88A1-6B5CD0E77A91}" type="slidenum">
              <a:rPr kumimoji="0" lang="en-US" sz="1600" b="1" i="0" u="none" strike="noStrike" kern="1200" cap="none" spc="0" normalizeH="0" baseline="0" noProof="0" smtClean="0">
                <a:ln>
                  <a:noFill/>
                </a:ln>
                <a:solidFill>
                  <a:srgbClr val="2C5261"/>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600" b="1" i="0" u="none" strike="noStrike" kern="1200" cap="none" spc="0" normalizeH="0" baseline="0" noProof="0" dirty="0">
              <a:ln>
                <a:noFill/>
              </a:ln>
              <a:solidFill>
                <a:srgbClr val="2C526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1927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5866" y="1072461"/>
            <a:ext cx="9370100" cy="4518442"/>
          </a:xfrm>
        </p:spPr>
        <p:txBody>
          <a:bodyPr>
            <a:noAutofit/>
          </a:bodyPr>
          <a:lstStyle/>
          <a:p>
            <a:pPr lvl="1">
              <a:tabLst>
                <a:tab pos="804863" algn="l"/>
              </a:tabLst>
            </a:pPr>
            <a:r>
              <a:rPr lang="en-US" sz="3000" b="1" dirty="0"/>
              <a:t>Criterion 1: </a:t>
            </a:r>
          </a:p>
          <a:p>
            <a:pPr lvl="2">
              <a:tabLst>
                <a:tab pos="804863" algn="l"/>
              </a:tabLst>
            </a:pPr>
            <a:r>
              <a:rPr lang="en-US" sz="2800" dirty="0"/>
              <a:t>Significant number/proportion of workers totally or partially separated or threatened with total or partial separation</a:t>
            </a:r>
          </a:p>
          <a:p>
            <a:pPr lvl="1">
              <a:tabLst>
                <a:tab pos="804863" algn="l"/>
              </a:tabLst>
            </a:pPr>
            <a:r>
              <a:rPr lang="en-US" sz="3000" b="1" dirty="0"/>
              <a:t>Criterion 2: </a:t>
            </a:r>
          </a:p>
          <a:p>
            <a:pPr lvl="2">
              <a:lnSpc>
                <a:spcPct val="90000"/>
              </a:lnSpc>
            </a:pPr>
            <a:r>
              <a:rPr lang="en-US" sz="2800" dirty="0"/>
              <a:t>Sales or production have decreased;</a:t>
            </a:r>
          </a:p>
          <a:p>
            <a:pPr lvl="2">
              <a:lnSpc>
                <a:spcPct val="90000"/>
              </a:lnSpc>
            </a:pPr>
            <a:r>
              <a:rPr lang="en-US" altLang="en-US" sz="2800" dirty="0"/>
              <a:t>Imports of like or directly competitive articles have increased; and </a:t>
            </a:r>
          </a:p>
          <a:p>
            <a:pPr lvl="2">
              <a:lnSpc>
                <a:spcPct val="90000"/>
              </a:lnSpc>
            </a:pPr>
            <a:r>
              <a:rPr lang="en-US" altLang="en-US" sz="2800" dirty="0"/>
              <a:t>The increase in imports contributed importantly to </a:t>
            </a:r>
            <a:r>
              <a:rPr lang="en-US" sz="2800" dirty="0"/>
              <a:t>the worker group separations and sales/production declines </a:t>
            </a:r>
          </a:p>
          <a:p>
            <a:pPr lvl="2">
              <a:tabLst>
                <a:tab pos="804863" algn="l"/>
              </a:tabLst>
            </a:pPr>
            <a:endParaRPr lang="en-US" sz="2800" dirty="0"/>
          </a:p>
          <a:p>
            <a:pPr lvl="2">
              <a:tabLst>
                <a:tab pos="804863" algn="l"/>
              </a:tabLst>
            </a:pPr>
            <a:endParaRPr lang="en-US" sz="2800" dirty="0"/>
          </a:p>
        </p:txBody>
      </p:sp>
      <p:sp>
        <p:nvSpPr>
          <p:cNvPr id="8" name="Title 7"/>
          <p:cNvSpPr>
            <a:spLocks noGrp="1"/>
          </p:cNvSpPr>
          <p:nvPr>
            <p:ph type="title"/>
          </p:nvPr>
        </p:nvSpPr>
        <p:spPr/>
        <p:txBody>
          <a:bodyPr/>
          <a:lstStyle/>
          <a:p>
            <a:r>
              <a:rPr lang="en-US" dirty="0"/>
              <a:t>Increased Imports</a:t>
            </a:r>
          </a:p>
        </p:txBody>
      </p:sp>
      <p:sp>
        <p:nvSpPr>
          <p:cNvPr id="11" name="Slide Number Placeholder 10"/>
          <p:cNvSpPr>
            <a:spLocks noGrp="1"/>
          </p:cNvSpPr>
          <p:nvPr>
            <p:ph type="sldNum" sz="quarter" idx="4294967295"/>
          </p:nvPr>
        </p:nvSpPr>
        <p:spPr>
          <a:xfrm>
            <a:off x="9417050" y="6461125"/>
            <a:ext cx="1276350" cy="365125"/>
          </a:xfrm>
        </p:spPr>
        <p:txBody>
          <a:bodyPr/>
          <a:lstStyle/>
          <a:p>
            <a:fld id="{78651A17-9376-40A4-9325-34268FB0E92D}" type="slidenum">
              <a:rPr lang="en-US" smtClean="0"/>
              <a:pPr/>
              <a:t>18</a:t>
            </a:fld>
            <a:endParaRPr lang="en-US" dirty="0"/>
          </a:p>
        </p:txBody>
      </p:sp>
      <p:sp>
        <p:nvSpPr>
          <p:cNvPr id="5" name="Slide Number Placeholder 4"/>
          <p:cNvSpPr>
            <a:spLocks noGrp="1"/>
          </p:cNvSpPr>
          <p:nvPr>
            <p:ph type="sldNum" sz="quarter" idx="12"/>
          </p:nvPr>
        </p:nvSpPr>
        <p:spPr>
          <a:xfrm>
            <a:off x="11384678" y="6356350"/>
            <a:ext cx="652922" cy="365125"/>
          </a:xfrm>
        </p:spPr>
        <p:txBody>
          <a:bodyPr/>
          <a:lstStyle/>
          <a:p>
            <a:fld id="{01723B91-CE10-4F20-890A-0852E2246859}" type="slidenum">
              <a:rPr lang="en-US" smtClean="0"/>
              <a:pPr/>
              <a:t>18</a:t>
            </a:fld>
            <a:endParaRPr lang="en-US" dirty="0"/>
          </a:p>
        </p:txBody>
      </p:sp>
    </p:spTree>
    <p:extLst>
      <p:ext uri="{BB962C8B-B14F-4D97-AF65-F5344CB8AC3E}">
        <p14:creationId xmlns:p14="http://schemas.microsoft.com/office/powerpoint/2010/main" val="3345658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58B7785-F6D6-45F8-833E-07BD84680091}" type="slidenum">
              <a:rPr kumimoji="0" lang="en-US" sz="1600" b="1" i="0" u="none" strike="noStrike" kern="1200" cap="none" spc="0" normalizeH="0" baseline="0" noProof="0" smtClean="0">
                <a:ln>
                  <a:noFill/>
                </a:ln>
                <a:solidFill>
                  <a:srgbClr val="7A232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600" b="1" i="0" u="none" strike="noStrike" kern="1200" cap="none" spc="0" normalizeH="0" baseline="0" noProof="0">
              <a:ln>
                <a:noFill/>
              </a:ln>
              <a:solidFill>
                <a:srgbClr val="7A232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
        <p:nvSpPr>
          <p:cNvPr id="5" name="Text Placeholder 4"/>
          <p:cNvSpPr>
            <a:spLocks noGrp="1"/>
          </p:cNvSpPr>
          <p:nvPr>
            <p:ph type="body" sz="quarter" idx="13"/>
          </p:nvPr>
        </p:nvSpPr>
        <p:spPr/>
        <p:txBody>
          <a:bodyPr>
            <a:noAutofit/>
          </a:bodyPr>
          <a:lstStyle/>
          <a:p>
            <a:r>
              <a:rPr lang="en-US" sz="2800" dirty="0"/>
              <a:t>Please provide questions in the chat.</a:t>
            </a:r>
          </a:p>
        </p:txBody>
      </p:sp>
    </p:spTree>
    <p:custDataLst>
      <p:tags r:id="rId1"/>
    </p:custDataLst>
    <p:extLst>
      <p:ext uri="{BB962C8B-B14F-4D97-AF65-F5344CB8AC3E}">
        <p14:creationId xmlns:p14="http://schemas.microsoft.com/office/powerpoint/2010/main" val="2486424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FB03-888E-4898-A21E-566F5D1EB9B1}"/>
              </a:ext>
            </a:extLst>
          </p:cNvPr>
          <p:cNvSpPr>
            <a:spLocks noGrp="1"/>
          </p:cNvSpPr>
          <p:nvPr>
            <p:ph type="ctrTitle"/>
          </p:nvPr>
        </p:nvSpPr>
        <p:spPr/>
        <p:txBody>
          <a:bodyPr/>
          <a:lstStyle/>
          <a:p>
            <a:r>
              <a:rPr lang="en-US" dirty="0"/>
              <a:t>Trade Adjustment Assistance for Workers:</a:t>
            </a:r>
            <a:br>
              <a:rPr lang="en-US" dirty="0"/>
            </a:br>
            <a:r>
              <a:rPr lang="en-US" dirty="0"/>
              <a:t>Reversion 2021</a:t>
            </a:r>
            <a:endParaRPr lang="en-US" i="1" dirty="0"/>
          </a:p>
        </p:txBody>
      </p:sp>
      <p:sp>
        <p:nvSpPr>
          <p:cNvPr id="9" name="Date Placeholder 8">
            <a:extLst>
              <a:ext uri="{FF2B5EF4-FFF2-40B4-BE49-F238E27FC236}">
                <a16:creationId xmlns:a16="http://schemas.microsoft.com/office/drawing/2014/main" id="{F685FEE7-9073-4872-AA27-FBCEF01F2136}"/>
              </a:ext>
            </a:extLst>
          </p:cNvPr>
          <p:cNvSpPr>
            <a:spLocks noGrp="1"/>
          </p:cNvSpPr>
          <p:nvPr>
            <p:ph type="dt" sz="half" idx="10"/>
          </p:nvPr>
        </p:nvSpPr>
        <p:spPr/>
        <p:txBody>
          <a:bodyPr/>
          <a:lstStyle/>
          <a:p>
            <a:r>
              <a:rPr lang="en-US" dirty="0"/>
              <a:t>June 2021</a:t>
            </a:r>
          </a:p>
        </p:txBody>
      </p:sp>
      <p:sp>
        <p:nvSpPr>
          <p:cNvPr id="5" name="Subtitle 4">
            <a:extLst>
              <a:ext uri="{FF2B5EF4-FFF2-40B4-BE49-F238E27FC236}">
                <a16:creationId xmlns:a16="http://schemas.microsoft.com/office/drawing/2014/main" id="{3D419B2D-5403-4628-81B9-81B43B949B23}"/>
              </a:ext>
            </a:extLst>
          </p:cNvPr>
          <p:cNvSpPr>
            <a:spLocks noGrp="1"/>
          </p:cNvSpPr>
          <p:nvPr>
            <p:ph type="subTitle" idx="1"/>
          </p:nvPr>
        </p:nvSpPr>
        <p:spPr/>
        <p:txBody>
          <a:bodyPr/>
          <a:lstStyle/>
          <a:p>
            <a:r>
              <a:rPr lang="en-US" dirty="0"/>
              <a:t>Group Eligibility</a:t>
            </a:r>
          </a:p>
          <a:p>
            <a:r>
              <a:rPr lang="en-US" dirty="0"/>
              <a:t>TEGL 24-20</a:t>
            </a:r>
          </a:p>
        </p:txBody>
      </p:sp>
    </p:spTree>
    <p:custDataLst>
      <p:tags r:id="rId1"/>
    </p:custDataLst>
    <p:extLst>
      <p:ext uri="{BB962C8B-B14F-4D97-AF65-F5344CB8AC3E}">
        <p14:creationId xmlns:p14="http://schemas.microsoft.com/office/powerpoint/2010/main" val="2663552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5866" y="1072461"/>
            <a:ext cx="9370100" cy="4518442"/>
          </a:xfrm>
        </p:spPr>
        <p:txBody>
          <a:bodyPr>
            <a:noAutofit/>
          </a:bodyPr>
          <a:lstStyle/>
          <a:p>
            <a:pPr lvl="1">
              <a:tabLst>
                <a:tab pos="804863" algn="l"/>
              </a:tabLst>
            </a:pPr>
            <a:r>
              <a:rPr lang="en-US" sz="3000" b="1" dirty="0"/>
              <a:t>Criterion 1: </a:t>
            </a:r>
          </a:p>
          <a:p>
            <a:pPr lvl="2">
              <a:tabLst>
                <a:tab pos="804863" algn="l"/>
              </a:tabLst>
            </a:pPr>
            <a:r>
              <a:rPr lang="en-US" sz="2800" dirty="0"/>
              <a:t>Significant number/proportion of workers totally or partially separated or threatened with total or partial separation</a:t>
            </a:r>
          </a:p>
          <a:p>
            <a:pPr lvl="1">
              <a:tabLst>
                <a:tab pos="804863" algn="l"/>
              </a:tabLst>
            </a:pPr>
            <a:r>
              <a:rPr lang="en-US" sz="3000" b="1" dirty="0"/>
              <a:t>Criterion 2: </a:t>
            </a:r>
          </a:p>
          <a:p>
            <a:pPr lvl="2">
              <a:lnSpc>
                <a:spcPct val="90000"/>
              </a:lnSpc>
            </a:pPr>
            <a:r>
              <a:rPr lang="en-US" altLang="en-US" sz="2800" dirty="0"/>
              <a:t>The workers’ firm is a Supplier to a firm that employed a group of workers who </a:t>
            </a:r>
            <a:r>
              <a:rPr lang="en-US" sz="2800" dirty="0"/>
              <a:t>received a certification of eligibility under Section 222(a) of the Act, and such supply is related to the actual finished article that was the basis for such certification.</a:t>
            </a:r>
          </a:p>
          <a:p>
            <a:pPr lvl="2">
              <a:lnSpc>
                <a:spcPct val="90000"/>
              </a:lnSpc>
            </a:pPr>
            <a:r>
              <a:rPr lang="en-US" altLang="en-US" sz="2800" dirty="0"/>
              <a:t>The Trade certified firm consisted of </a:t>
            </a:r>
            <a:r>
              <a:rPr lang="en-US" altLang="en-US" sz="2800" i="1" u="sng" dirty="0"/>
              <a:t>20 percent </a:t>
            </a:r>
            <a:r>
              <a:rPr lang="en-US" altLang="en-US" sz="2800" dirty="0"/>
              <a:t>of the workers’ firm total sales or contributed importantly </a:t>
            </a:r>
          </a:p>
          <a:p>
            <a:pPr lvl="2">
              <a:tabLst>
                <a:tab pos="804863" algn="l"/>
              </a:tabLst>
            </a:pPr>
            <a:endParaRPr lang="en-US" sz="2800" dirty="0"/>
          </a:p>
          <a:p>
            <a:pPr lvl="2">
              <a:tabLst>
                <a:tab pos="804863" algn="l"/>
              </a:tabLst>
            </a:pPr>
            <a:endParaRPr lang="en-US" sz="2800" dirty="0"/>
          </a:p>
        </p:txBody>
      </p:sp>
      <p:sp>
        <p:nvSpPr>
          <p:cNvPr id="8" name="Title 7"/>
          <p:cNvSpPr>
            <a:spLocks noGrp="1"/>
          </p:cNvSpPr>
          <p:nvPr>
            <p:ph type="title"/>
          </p:nvPr>
        </p:nvSpPr>
        <p:spPr/>
        <p:txBody>
          <a:bodyPr/>
          <a:lstStyle/>
          <a:p>
            <a:r>
              <a:rPr lang="en-US" dirty="0"/>
              <a:t>Upstream Supplier</a:t>
            </a:r>
          </a:p>
        </p:txBody>
      </p:sp>
      <p:sp>
        <p:nvSpPr>
          <p:cNvPr id="11" name="Slide Number Placeholder 10"/>
          <p:cNvSpPr>
            <a:spLocks noGrp="1"/>
          </p:cNvSpPr>
          <p:nvPr>
            <p:ph type="sldNum" sz="quarter" idx="4294967295"/>
          </p:nvPr>
        </p:nvSpPr>
        <p:spPr>
          <a:xfrm>
            <a:off x="9417050" y="6461125"/>
            <a:ext cx="1276350" cy="365125"/>
          </a:xfrm>
        </p:spPr>
        <p:txBody>
          <a:bodyPr/>
          <a:lstStyle/>
          <a:p>
            <a:fld id="{78651A17-9376-40A4-9325-34268FB0E92D}" type="slidenum">
              <a:rPr lang="en-US" smtClean="0"/>
              <a:pPr/>
              <a:t>20</a:t>
            </a:fld>
            <a:endParaRPr lang="en-US" dirty="0"/>
          </a:p>
        </p:txBody>
      </p:sp>
      <p:sp>
        <p:nvSpPr>
          <p:cNvPr id="5" name="Slide Number Placeholder 4"/>
          <p:cNvSpPr>
            <a:spLocks noGrp="1"/>
          </p:cNvSpPr>
          <p:nvPr>
            <p:ph type="sldNum" sz="quarter" idx="12"/>
          </p:nvPr>
        </p:nvSpPr>
        <p:spPr>
          <a:xfrm>
            <a:off x="11384678" y="6356350"/>
            <a:ext cx="652922" cy="365125"/>
          </a:xfrm>
        </p:spPr>
        <p:txBody>
          <a:bodyPr/>
          <a:lstStyle/>
          <a:p>
            <a:fld id="{01723B91-CE10-4F20-890A-0852E2246859}" type="slidenum">
              <a:rPr lang="en-US" smtClean="0"/>
              <a:pPr/>
              <a:t>20</a:t>
            </a:fld>
            <a:endParaRPr lang="en-US" dirty="0"/>
          </a:p>
        </p:txBody>
      </p:sp>
    </p:spTree>
    <p:extLst>
      <p:ext uri="{BB962C8B-B14F-4D97-AF65-F5344CB8AC3E}">
        <p14:creationId xmlns:p14="http://schemas.microsoft.com/office/powerpoint/2010/main" val="3597148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5866" y="1072461"/>
            <a:ext cx="9370100" cy="4518442"/>
          </a:xfrm>
        </p:spPr>
        <p:txBody>
          <a:bodyPr>
            <a:noAutofit/>
          </a:bodyPr>
          <a:lstStyle/>
          <a:p>
            <a:pPr lvl="2">
              <a:tabLst>
                <a:tab pos="804863" algn="l"/>
              </a:tabLst>
            </a:pPr>
            <a:endParaRPr lang="en-US" sz="3200" dirty="0"/>
          </a:p>
          <a:p>
            <a:pPr lvl="2">
              <a:tabLst>
                <a:tab pos="804863" algn="l"/>
              </a:tabLst>
            </a:pPr>
            <a:r>
              <a:rPr lang="en-US" sz="3200" b="1" i="1" dirty="0">
                <a:solidFill>
                  <a:schemeClr val="tx1"/>
                </a:solidFill>
              </a:rPr>
              <a:t>‘Supplier' </a:t>
            </a:r>
            <a:r>
              <a:rPr lang="en-US" sz="3200" dirty="0">
                <a:solidFill>
                  <a:schemeClr val="tx1"/>
                </a:solidFill>
              </a:rPr>
              <a:t>means a firm that produces and supplies directly to another firm (or subdivision)</a:t>
            </a:r>
            <a:br>
              <a:rPr lang="en-US" sz="3200" dirty="0">
                <a:solidFill>
                  <a:schemeClr val="tx1"/>
                </a:solidFill>
              </a:rPr>
            </a:br>
            <a:r>
              <a:rPr lang="en-US" sz="3200" dirty="0">
                <a:solidFill>
                  <a:schemeClr val="tx1"/>
                </a:solidFill>
              </a:rPr>
              <a:t>component parts for articles that were the basis for a certification of eligibility under subsection (a) of a group of workers employed by such other firm."</a:t>
            </a:r>
          </a:p>
          <a:p>
            <a:pPr lvl="2">
              <a:tabLst>
                <a:tab pos="804863" algn="l"/>
              </a:tabLst>
            </a:pPr>
            <a:endParaRPr lang="en-US" sz="2800" dirty="0"/>
          </a:p>
          <a:p>
            <a:pPr lvl="2">
              <a:tabLst>
                <a:tab pos="804863" algn="l"/>
              </a:tabLst>
            </a:pPr>
            <a:endParaRPr lang="en-US" sz="2800" dirty="0"/>
          </a:p>
        </p:txBody>
      </p:sp>
      <p:sp>
        <p:nvSpPr>
          <p:cNvPr id="8" name="Title 7"/>
          <p:cNvSpPr>
            <a:spLocks noGrp="1"/>
          </p:cNvSpPr>
          <p:nvPr>
            <p:ph type="title"/>
          </p:nvPr>
        </p:nvSpPr>
        <p:spPr/>
        <p:txBody>
          <a:bodyPr/>
          <a:lstStyle/>
          <a:p>
            <a:r>
              <a:rPr lang="en-US" dirty="0"/>
              <a:t>Upstream Supplier</a:t>
            </a:r>
          </a:p>
        </p:txBody>
      </p:sp>
      <p:sp>
        <p:nvSpPr>
          <p:cNvPr id="11" name="Slide Number Placeholder 10"/>
          <p:cNvSpPr>
            <a:spLocks noGrp="1"/>
          </p:cNvSpPr>
          <p:nvPr>
            <p:ph type="sldNum" sz="quarter" idx="4294967295"/>
          </p:nvPr>
        </p:nvSpPr>
        <p:spPr>
          <a:xfrm>
            <a:off x="9417050" y="6461125"/>
            <a:ext cx="1276350" cy="365125"/>
          </a:xfrm>
        </p:spPr>
        <p:txBody>
          <a:bodyPr/>
          <a:lstStyle/>
          <a:p>
            <a:fld id="{78651A17-9376-40A4-9325-34268FB0E92D}" type="slidenum">
              <a:rPr lang="en-US" smtClean="0"/>
              <a:pPr/>
              <a:t>21</a:t>
            </a:fld>
            <a:endParaRPr lang="en-US" dirty="0"/>
          </a:p>
        </p:txBody>
      </p:sp>
      <p:sp>
        <p:nvSpPr>
          <p:cNvPr id="5" name="Slide Number Placeholder 4"/>
          <p:cNvSpPr>
            <a:spLocks noGrp="1"/>
          </p:cNvSpPr>
          <p:nvPr>
            <p:ph type="sldNum" sz="quarter" idx="12"/>
          </p:nvPr>
        </p:nvSpPr>
        <p:spPr>
          <a:xfrm>
            <a:off x="11384678" y="6356350"/>
            <a:ext cx="652922" cy="365125"/>
          </a:xfrm>
        </p:spPr>
        <p:txBody>
          <a:bodyPr/>
          <a:lstStyle/>
          <a:p>
            <a:fld id="{01723B91-CE10-4F20-890A-0852E2246859}" type="slidenum">
              <a:rPr lang="en-US" smtClean="0"/>
              <a:pPr/>
              <a:t>21</a:t>
            </a:fld>
            <a:endParaRPr lang="en-US" dirty="0"/>
          </a:p>
        </p:txBody>
      </p:sp>
    </p:spTree>
    <p:extLst>
      <p:ext uri="{BB962C8B-B14F-4D97-AF65-F5344CB8AC3E}">
        <p14:creationId xmlns:p14="http://schemas.microsoft.com/office/powerpoint/2010/main" val="2051050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58B7785-F6D6-45F8-833E-07BD84680091}" type="slidenum">
              <a:rPr kumimoji="0" lang="en-US" sz="1600" b="1" i="0" u="none" strike="noStrike" kern="1200" cap="none" spc="0" normalizeH="0" baseline="0" noProof="0" smtClean="0">
                <a:ln>
                  <a:noFill/>
                </a:ln>
                <a:solidFill>
                  <a:srgbClr val="7A232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1600" b="1" i="0" u="none" strike="noStrike" kern="1200" cap="none" spc="0" normalizeH="0" baseline="0" noProof="0">
              <a:ln>
                <a:noFill/>
              </a:ln>
              <a:solidFill>
                <a:srgbClr val="7A232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pic>
        <p:nvPicPr>
          <p:cNvPr id="6" name="Picture 5"/>
          <p:cNvPicPr>
            <a:picLocks noChangeAspect="1"/>
          </p:cNvPicPr>
          <p:nvPr/>
        </p:nvPicPr>
        <p:blipFill>
          <a:blip r:embed="rId4"/>
          <a:stretch>
            <a:fillRect/>
          </a:stretch>
        </p:blipFill>
        <p:spPr>
          <a:xfrm>
            <a:off x="693572" y="2854285"/>
            <a:ext cx="5005250" cy="1999661"/>
          </a:xfrm>
          <a:prstGeom prst="rect">
            <a:avLst/>
          </a:prstGeom>
        </p:spPr>
      </p:pic>
    </p:spTree>
    <p:custDataLst>
      <p:tags r:id="rId1"/>
    </p:custDataLst>
    <p:extLst>
      <p:ext uri="{BB962C8B-B14F-4D97-AF65-F5344CB8AC3E}">
        <p14:creationId xmlns:p14="http://schemas.microsoft.com/office/powerpoint/2010/main" val="131061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5866" y="1072461"/>
            <a:ext cx="9370100" cy="4518442"/>
          </a:xfrm>
        </p:spPr>
        <p:txBody>
          <a:bodyPr>
            <a:noAutofit/>
          </a:bodyPr>
          <a:lstStyle/>
          <a:p>
            <a:pPr lvl="1">
              <a:tabLst>
                <a:tab pos="804863" algn="l"/>
              </a:tabLst>
            </a:pPr>
            <a:r>
              <a:rPr lang="en-US" sz="3000" b="1" dirty="0"/>
              <a:t>Criterion 1: </a:t>
            </a:r>
          </a:p>
          <a:p>
            <a:pPr lvl="2">
              <a:tabLst>
                <a:tab pos="804863" algn="l"/>
              </a:tabLst>
            </a:pPr>
            <a:r>
              <a:rPr lang="en-US" sz="2800" dirty="0"/>
              <a:t>Significant number/proportion of workers totally or partially separated or threatened with total or partial separation</a:t>
            </a:r>
          </a:p>
          <a:p>
            <a:pPr lvl="1">
              <a:tabLst>
                <a:tab pos="804863" algn="l"/>
              </a:tabLst>
            </a:pPr>
            <a:r>
              <a:rPr lang="en-US" sz="3000" b="1" dirty="0"/>
              <a:t>Criterion 2: </a:t>
            </a:r>
          </a:p>
          <a:p>
            <a:pPr lvl="2">
              <a:lnSpc>
                <a:spcPct val="90000"/>
              </a:lnSpc>
            </a:pPr>
            <a:r>
              <a:rPr lang="en-US" altLang="en-US" sz="2800" dirty="0"/>
              <a:t>The workers’ firm is a Downstream Producer to a firm that employed a group of workers who </a:t>
            </a:r>
            <a:r>
              <a:rPr lang="en-US" sz="2800" dirty="0"/>
              <a:t>received a certification of eligibility under Section 222(a) of the Act, </a:t>
            </a:r>
            <a:r>
              <a:rPr lang="en-US" sz="2800" b="1" dirty="0">
                <a:solidFill>
                  <a:schemeClr val="tx1"/>
                </a:solidFill>
              </a:rPr>
              <a:t>based on an increase in imports from, or a shift in production to, Canada or Mexico, </a:t>
            </a:r>
            <a:r>
              <a:rPr lang="en-US" sz="2800" dirty="0"/>
              <a:t>and</a:t>
            </a:r>
            <a:r>
              <a:rPr lang="en-US" sz="2800" b="1" dirty="0"/>
              <a:t> </a:t>
            </a:r>
            <a:r>
              <a:rPr lang="en-US" sz="2800" dirty="0"/>
              <a:t>such supply is related to the actual finished article that was the basis for such certification and the loss of business contributed importantly.</a:t>
            </a:r>
          </a:p>
          <a:p>
            <a:pPr lvl="2">
              <a:tabLst>
                <a:tab pos="804863" algn="l"/>
              </a:tabLst>
            </a:pPr>
            <a:endParaRPr lang="en-US" sz="2800" dirty="0"/>
          </a:p>
          <a:p>
            <a:pPr lvl="2">
              <a:tabLst>
                <a:tab pos="804863" algn="l"/>
              </a:tabLst>
            </a:pPr>
            <a:endParaRPr lang="en-US" sz="2800" dirty="0"/>
          </a:p>
        </p:txBody>
      </p:sp>
      <p:sp>
        <p:nvSpPr>
          <p:cNvPr id="8" name="Title 7"/>
          <p:cNvSpPr>
            <a:spLocks noGrp="1"/>
          </p:cNvSpPr>
          <p:nvPr>
            <p:ph type="title"/>
          </p:nvPr>
        </p:nvSpPr>
        <p:spPr/>
        <p:txBody>
          <a:bodyPr/>
          <a:lstStyle/>
          <a:p>
            <a:r>
              <a:rPr lang="en-US" dirty="0"/>
              <a:t>Downstream Producer</a:t>
            </a:r>
          </a:p>
        </p:txBody>
      </p:sp>
      <p:sp>
        <p:nvSpPr>
          <p:cNvPr id="11" name="Slide Number Placeholder 10"/>
          <p:cNvSpPr>
            <a:spLocks noGrp="1"/>
          </p:cNvSpPr>
          <p:nvPr>
            <p:ph type="sldNum" sz="quarter" idx="4294967295"/>
          </p:nvPr>
        </p:nvSpPr>
        <p:spPr>
          <a:xfrm>
            <a:off x="9417050" y="6461125"/>
            <a:ext cx="1276350" cy="365125"/>
          </a:xfrm>
        </p:spPr>
        <p:txBody>
          <a:bodyPr/>
          <a:lstStyle/>
          <a:p>
            <a:fld id="{78651A17-9376-40A4-9325-34268FB0E92D}" type="slidenum">
              <a:rPr lang="en-US" smtClean="0"/>
              <a:pPr/>
              <a:t>23</a:t>
            </a:fld>
            <a:endParaRPr lang="en-US" dirty="0"/>
          </a:p>
        </p:txBody>
      </p:sp>
      <p:sp>
        <p:nvSpPr>
          <p:cNvPr id="5" name="Slide Number Placeholder 4"/>
          <p:cNvSpPr>
            <a:spLocks noGrp="1"/>
          </p:cNvSpPr>
          <p:nvPr>
            <p:ph type="sldNum" sz="quarter" idx="12"/>
          </p:nvPr>
        </p:nvSpPr>
        <p:spPr>
          <a:xfrm>
            <a:off x="11384678" y="6356350"/>
            <a:ext cx="652922" cy="365125"/>
          </a:xfrm>
        </p:spPr>
        <p:txBody>
          <a:bodyPr/>
          <a:lstStyle/>
          <a:p>
            <a:fld id="{01723B91-CE10-4F20-890A-0852E2246859}" type="slidenum">
              <a:rPr lang="en-US" smtClean="0"/>
              <a:pPr/>
              <a:t>23</a:t>
            </a:fld>
            <a:endParaRPr lang="en-US" dirty="0"/>
          </a:p>
        </p:txBody>
      </p:sp>
    </p:spTree>
    <p:extLst>
      <p:ext uri="{BB962C8B-B14F-4D97-AF65-F5344CB8AC3E}">
        <p14:creationId xmlns:p14="http://schemas.microsoft.com/office/powerpoint/2010/main" val="1633550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5866" y="1072461"/>
            <a:ext cx="9370100" cy="4518442"/>
          </a:xfrm>
        </p:spPr>
        <p:txBody>
          <a:bodyPr>
            <a:noAutofit/>
          </a:bodyPr>
          <a:lstStyle/>
          <a:p>
            <a:pPr lvl="1">
              <a:tabLst>
                <a:tab pos="804863" algn="l"/>
              </a:tabLst>
            </a:pPr>
            <a:endParaRPr lang="en-US" sz="2800" dirty="0"/>
          </a:p>
          <a:p>
            <a:pPr lvl="1">
              <a:tabLst>
                <a:tab pos="804863" algn="l"/>
              </a:tabLst>
            </a:pPr>
            <a:r>
              <a:rPr lang="en-US" sz="2800" b="1" i="1" dirty="0"/>
              <a:t>Downstream producer- </a:t>
            </a:r>
            <a:r>
              <a:rPr lang="en-US" sz="2800" dirty="0"/>
              <a:t>means a firm that performs additional, value-added production processes for a firm or subdivision, including a firm that performs final assembly or finishing, directly for another firm (or subdivision), for articles that were the basis for a certification of eligibility under subsection (a) of a group of workers employed by such other firm, if the certification of eligibility under subsection (a) is based on an increase in imports from, or a shift in production to, Canada or Mexico. </a:t>
            </a:r>
          </a:p>
          <a:p>
            <a:pPr lvl="1">
              <a:tabLst>
                <a:tab pos="804863" algn="l"/>
              </a:tabLst>
            </a:pPr>
            <a:endParaRPr lang="en-US" sz="2800" dirty="0"/>
          </a:p>
        </p:txBody>
      </p:sp>
      <p:sp>
        <p:nvSpPr>
          <p:cNvPr id="8" name="Title 7"/>
          <p:cNvSpPr>
            <a:spLocks noGrp="1"/>
          </p:cNvSpPr>
          <p:nvPr>
            <p:ph type="title"/>
          </p:nvPr>
        </p:nvSpPr>
        <p:spPr/>
        <p:txBody>
          <a:bodyPr/>
          <a:lstStyle/>
          <a:p>
            <a:r>
              <a:rPr lang="en-US" dirty="0"/>
              <a:t>Downstream Producer</a:t>
            </a:r>
          </a:p>
        </p:txBody>
      </p:sp>
      <p:sp>
        <p:nvSpPr>
          <p:cNvPr id="11" name="Slide Number Placeholder 10"/>
          <p:cNvSpPr>
            <a:spLocks noGrp="1"/>
          </p:cNvSpPr>
          <p:nvPr>
            <p:ph type="sldNum" sz="quarter" idx="4294967295"/>
          </p:nvPr>
        </p:nvSpPr>
        <p:spPr>
          <a:xfrm>
            <a:off x="9417050" y="6461125"/>
            <a:ext cx="1276350" cy="365125"/>
          </a:xfrm>
        </p:spPr>
        <p:txBody>
          <a:bodyPr/>
          <a:lstStyle/>
          <a:p>
            <a:fld id="{78651A17-9376-40A4-9325-34268FB0E92D}" type="slidenum">
              <a:rPr lang="en-US" smtClean="0"/>
              <a:pPr/>
              <a:t>24</a:t>
            </a:fld>
            <a:endParaRPr lang="en-US" dirty="0"/>
          </a:p>
        </p:txBody>
      </p:sp>
      <p:sp>
        <p:nvSpPr>
          <p:cNvPr id="5" name="Slide Number Placeholder 4"/>
          <p:cNvSpPr>
            <a:spLocks noGrp="1"/>
          </p:cNvSpPr>
          <p:nvPr>
            <p:ph type="sldNum" sz="quarter" idx="12"/>
          </p:nvPr>
        </p:nvSpPr>
        <p:spPr>
          <a:xfrm>
            <a:off x="11384678" y="6356350"/>
            <a:ext cx="652922" cy="365125"/>
          </a:xfrm>
        </p:spPr>
        <p:txBody>
          <a:bodyPr/>
          <a:lstStyle/>
          <a:p>
            <a:fld id="{01723B91-CE10-4F20-890A-0852E2246859}" type="slidenum">
              <a:rPr lang="en-US" smtClean="0"/>
              <a:pPr/>
              <a:t>24</a:t>
            </a:fld>
            <a:endParaRPr lang="en-US" dirty="0"/>
          </a:p>
        </p:txBody>
      </p:sp>
    </p:spTree>
    <p:extLst>
      <p:ext uri="{BB962C8B-B14F-4D97-AF65-F5344CB8AC3E}">
        <p14:creationId xmlns:p14="http://schemas.microsoft.com/office/powerpoint/2010/main" val="20827485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58B7785-F6D6-45F8-833E-07BD84680091}" type="slidenum">
              <a:rPr kumimoji="0" lang="en-US" sz="1600" b="1" i="0" u="none" strike="noStrike" kern="1200" cap="none" spc="0" normalizeH="0" baseline="0" noProof="0" smtClean="0">
                <a:ln>
                  <a:noFill/>
                </a:ln>
                <a:solidFill>
                  <a:srgbClr val="7A232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sz="1600" b="1" i="0" u="none" strike="noStrike" kern="1200" cap="none" spc="0" normalizeH="0" baseline="0" noProof="0">
              <a:ln>
                <a:noFill/>
              </a:ln>
              <a:solidFill>
                <a:srgbClr val="7A232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pic>
        <p:nvPicPr>
          <p:cNvPr id="3" name="Picture 2"/>
          <p:cNvPicPr>
            <a:picLocks noChangeAspect="1"/>
          </p:cNvPicPr>
          <p:nvPr/>
        </p:nvPicPr>
        <p:blipFill>
          <a:blip r:embed="rId4"/>
          <a:stretch>
            <a:fillRect/>
          </a:stretch>
        </p:blipFill>
        <p:spPr>
          <a:xfrm>
            <a:off x="693572" y="2854285"/>
            <a:ext cx="5005250" cy="1999661"/>
          </a:xfrm>
          <a:prstGeom prst="rect">
            <a:avLst/>
          </a:prstGeom>
        </p:spPr>
      </p:pic>
    </p:spTree>
    <p:custDataLst>
      <p:tags r:id="rId1"/>
    </p:custDataLst>
    <p:extLst>
      <p:ext uri="{BB962C8B-B14F-4D97-AF65-F5344CB8AC3E}">
        <p14:creationId xmlns:p14="http://schemas.microsoft.com/office/powerpoint/2010/main" val="36647270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5866" y="1072461"/>
            <a:ext cx="9370100" cy="4518442"/>
          </a:xfrm>
        </p:spPr>
        <p:txBody>
          <a:bodyPr>
            <a:noAutofit/>
          </a:bodyPr>
          <a:lstStyle/>
          <a:p>
            <a:pPr marL="0" lvl="0" indent="0">
              <a:buNone/>
            </a:pPr>
            <a:r>
              <a:rPr lang="en-US" sz="2800" dirty="0"/>
              <a:t>Requirements for </a:t>
            </a:r>
            <a:r>
              <a:rPr lang="en-US" sz="2800" b="1" u="sng" dirty="0"/>
              <a:t>ATAA</a:t>
            </a:r>
            <a:r>
              <a:rPr lang="en-US" sz="2800" dirty="0"/>
              <a:t> are as follows:</a:t>
            </a:r>
          </a:p>
          <a:p>
            <a:pPr lvl="0"/>
            <a:r>
              <a:rPr lang="en-US" sz="2800" dirty="0"/>
              <a:t>Whether a significant number of workers in the workers' firm are 50 years of age or older;</a:t>
            </a:r>
          </a:p>
          <a:p>
            <a:pPr lvl="0"/>
            <a:r>
              <a:rPr lang="en-US" sz="2800" dirty="0"/>
              <a:t>Whether the workers in the workers' firm possess skills that are not easily transferable; and</a:t>
            </a:r>
          </a:p>
          <a:p>
            <a:pPr lvl="0"/>
            <a:r>
              <a:rPr lang="en-US" sz="2800" dirty="0"/>
              <a:t>The competitive conditions within the workers' industry (i.e., conditions within the industry are adverse).</a:t>
            </a:r>
          </a:p>
          <a:p>
            <a:pPr lvl="2">
              <a:tabLst>
                <a:tab pos="804863" algn="l"/>
              </a:tabLst>
            </a:pPr>
            <a:endParaRPr lang="en-US" sz="2800" dirty="0"/>
          </a:p>
          <a:p>
            <a:pPr lvl="2">
              <a:tabLst>
                <a:tab pos="804863" algn="l"/>
              </a:tabLst>
            </a:pPr>
            <a:endParaRPr lang="en-US" sz="2800" dirty="0"/>
          </a:p>
        </p:txBody>
      </p:sp>
      <p:sp>
        <p:nvSpPr>
          <p:cNvPr id="8" name="Title 7"/>
          <p:cNvSpPr>
            <a:spLocks noGrp="1"/>
          </p:cNvSpPr>
          <p:nvPr>
            <p:ph type="title"/>
          </p:nvPr>
        </p:nvSpPr>
        <p:spPr/>
        <p:txBody>
          <a:bodyPr/>
          <a:lstStyle/>
          <a:p>
            <a:r>
              <a:rPr lang="en-US" dirty="0"/>
              <a:t>Alternative Trade Adjustment Assistance (ATAA)</a:t>
            </a:r>
          </a:p>
        </p:txBody>
      </p:sp>
      <p:sp>
        <p:nvSpPr>
          <p:cNvPr id="11" name="Slide Number Placeholder 10"/>
          <p:cNvSpPr>
            <a:spLocks noGrp="1"/>
          </p:cNvSpPr>
          <p:nvPr>
            <p:ph type="sldNum" sz="quarter" idx="4294967295"/>
          </p:nvPr>
        </p:nvSpPr>
        <p:spPr>
          <a:xfrm>
            <a:off x="9417050" y="6461125"/>
            <a:ext cx="1276350" cy="365125"/>
          </a:xfrm>
        </p:spPr>
        <p:txBody>
          <a:bodyPr/>
          <a:lstStyle/>
          <a:p>
            <a:fld id="{78651A17-9376-40A4-9325-34268FB0E92D}" type="slidenum">
              <a:rPr lang="en-US" smtClean="0"/>
              <a:pPr/>
              <a:t>26</a:t>
            </a:fld>
            <a:endParaRPr lang="en-US" dirty="0"/>
          </a:p>
        </p:txBody>
      </p:sp>
      <p:sp>
        <p:nvSpPr>
          <p:cNvPr id="5" name="Slide Number Placeholder 4"/>
          <p:cNvSpPr>
            <a:spLocks noGrp="1"/>
          </p:cNvSpPr>
          <p:nvPr>
            <p:ph type="sldNum" sz="quarter" idx="12"/>
          </p:nvPr>
        </p:nvSpPr>
        <p:spPr>
          <a:xfrm>
            <a:off x="11384678" y="6356350"/>
            <a:ext cx="652922" cy="365125"/>
          </a:xfrm>
        </p:spPr>
        <p:txBody>
          <a:bodyPr/>
          <a:lstStyle/>
          <a:p>
            <a:fld id="{01723B91-CE10-4F20-890A-0852E2246859}" type="slidenum">
              <a:rPr lang="en-US" smtClean="0"/>
              <a:pPr/>
              <a:t>26</a:t>
            </a:fld>
            <a:endParaRPr lang="en-US" dirty="0"/>
          </a:p>
        </p:txBody>
      </p:sp>
    </p:spTree>
    <p:extLst>
      <p:ext uri="{BB962C8B-B14F-4D97-AF65-F5344CB8AC3E}">
        <p14:creationId xmlns:p14="http://schemas.microsoft.com/office/powerpoint/2010/main" val="1371498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58B7785-F6D6-45F8-833E-07BD84680091}" type="slidenum">
              <a:rPr kumimoji="0" lang="en-US" sz="1600" b="1" i="0" u="none" strike="noStrike" kern="1200" cap="none" spc="0" normalizeH="0" baseline="0" noProof="0" smtClean="0">
                <a:ln>
                  <a:noFill/>
                </a:ln>
                <a:solidFill>
                  <a:srgbClr val="7A232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1600" b="1" i="0" u="none" strike="noStrike" kern="1200" cap="none" spc="0" normalizeH="0" baseline="0" noProof="0">
              <a:ln>
                <a:noFill/>
              </a:ln>
              <a:solidFill>
                <a:srgbClr val="7A232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
        <p:nvSpPr>
          <p:cNvPr id="5" name="Text Placeholder 4"/>
          <p:cNvSpPr>
            <a:spLocks noGrp="1"/>
          </p:cNvSpPr>
          <p:nvPr>
            <p:ph type="body" sz="quarter" idx="13"/>
          </p:nvPr>
        </p:nvSpPr>
        <p:spPr/>
        <p:txBody>
          <a:bodyPr>
            <a:noAutofit/>
          </a:bodyPr>
          <a:lstStyle/>
          <a:p>
            <a:r>
              <a:rPr lang="en-US" sz="2800" dirty="0"/>
              <a:t>Please add your questions to the chat.</a:t>
            </a:r>
          </a:p>
        </p:txBody>
      </p:sp>
    </p:spTree>
    <p:custDataLst>
      <p:tags r:id="rId1"/>
    </p:custDataLst>
    <p:extLst>
      <p:ext uri="{BB962C8B-B14F-4D97-AF65-F5344CB8AC3E}">
        <p14:creationId xmlns:p14="http://schemas.microsoft.com/office/powerpoint/2010/main" val="20767833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z="2800" dirty="0">
                <a:ea typeface="ＭＳ Ｐゴシック"/>
              </a:rPr>
              <a:t>TAA Program Worker Group Eligibility Matrix</a:t>
            </a:r>
          </a:p>
        </p:txBody>
      </p:sp>
      <p:graphicFrame>
        <p:nvGraphicFramePr>
          <p:cNvPr id="3" name="Content Placeholder 2"/>
          <p:cNvGraphicFramePr>
            <a:graphicFrameLocks noGrp="1"/>
          </p:cNvGraphicFramePr>
          <p:nvPr>
            <p:ph idx="1"/>
            <p:extLst/>
          </p:nvPr>
        </p:nvGraphicFramePr>
        <p:xfrm>
          <a:off x="805863" y="1057834"/>
          <a:ext cx="11081336" cy="4679580"/>
        </p:xfrm>
        <a:graphic>
          <a:graphicData uri="http://schemas.openxmlformats.org/drawingml/2006/table">
            <a:tbl>
              <a:tblPr firstRow="1" bandRow="1">
                <a:tableStyleId>{5C22544A-7EE6-4342-B048-85BDC9FD1C3A}</a:tableStyleId>
              </a:tblPr>
              <a:tblGrid>
                <a:gridCol w="2674806">
                  <a:extLst>
                    <a:ext uri="{9D8B030D-6E8A-4147-A177-3AD203B41FA5}">
                      <a16:colId xmlns:a16="http://schemas.microsoft.com/office/drawing/2014/main" val="20000"/>
                    </a:ext>
                  </a:extLst>
                </a:gridCol>
                <a:gridCol w="1432931">
                  <a:extLst>
                    <a:ext uri="{9D8B030D-6E8A-4147-A177-3AD203B41FA5}">
                      <a16:colId xmlns:a16="http://schemas.microsoft.com/office/drawing/2014/main" val="20001"/>
                    </a:ext>
                  </a:extLst>
                </a:gridCol>
                <a:gridCol w="1241874">
                  <a:extLst>
                    <a:ext uri="{9D8B030D-6E8A-4147-A177-3AD203B41FA5}">
                      <a16:colId xmlns:a16="http://schemas.microsoft.com/office/drawing/2014/main" val="20002"/>
                    </a:ext>
                  </a:extLst>
                </a:gridCol>
                <a:gridCol w="1528459">
                  <a:extLst>
                    <a:ext uri="{9D8B030D-6E8A-4147-A177-3AD203B41FA5}">
                      <a16:colId xmlns:a16="http://schemas.microsoft.com/office/drawing/2014/main" val="20003"/>
                    </a:ext>
                  </a:extLst>
                </a:gridCol>
                <a:gridCol w="1432931">
                  <a:extLst>
                    <a:ext uri="{9D8B030D-6E8A-4147-A177-3AD203B41FA5}">
                      <a16:colId xmlns:a16="http://schemas.microsoft.com/office/drawing/2014/main" val="2118037073"/>
                    </a:ext>
                  </a:extLst>
                </a:gridCol>
                <a:gridCol w="1241874">
                  <a:extLst>
                    <a:ext uri="{9D8B030D-6E8A-4147-A177-3AD203B41FA5}">
                      <a16:colId xmlns:a16="http://schemas.microsoft.com/office/drawing/2014/main" val="20004"/>
                    </a:ext>
                  </a:extLst>
                </a:gridCol>
                <a:gridCol w="1528461">
                  <a:extLst>
                    <a:ext uri="{9D8B030D-6E8A-4147-A177-3AD203B41FA5}">
                      <a16:colId xmlns:a16="http://schemas.microsoft.com/office/drawing/2014/main" val="2932717770"/>
                    </a:ext>
                  </a:extLst>
                </a:gridCol>
              </a:tblGrid>
              <a:tr h="880040">
                <a:tc>
                  <a:txBody>
                    <a:bodyPr/>
                    <a:lstStyle/>
                    <a:p>
                      <a:r>
                        <a:rPr lang="en-US" sz="2000" dirty="0"/>
                        <a:t>Program</a:t>
                      </a:r>
                      <a:r>
                        <a:rPr lang="en-US" sz="2000" baseline="0" dirty="0"/>
                        <a:t> Version</a:t>
                      </a:r>
                      <a:endParaRPr lang="en-US" sz="2000" dirty="0"/>
                    </a:p>
                  </a:txBody>
                  <a:tcPr anchor="ctr"/>
                </a:tc>
                <a:tc>
                  <a:txBody>
                    <a:bodyPr/>
                    <a:lstStyle/>
                    <a:p>
                      <a:pPr algn="ctr"/>
                      <a:r>
                        <a:rPr lang="en-US" sz="2000" dirty="0"/>
                        <a:t>2002</a:t>
                      </a:r>
                    </a:p>
                  </a:txBody>
                  <a:tcPr anchor="ctr"/>
                </a:tc>
                <a:tc>
                  <a:txBody>
                    <a:bodyPr/>
                    <a:lstStyle/>
                    <a:p>
                      <a:pPr algn="ctr"/>
                      <a:r>
                        <a:rPr lang="en-US" sz="2000" dirty="0"/>
                        <a:t>2009</a:t>
                      </a:r>
                    </a:p>
                  </a:txBody>
                  <a:tcPr anchor="ctr"/>
                </a:tc>
                <a:tc>
                  <a:txBody>
                    <a:bodyPr/>
                    <a:lstStyle/>
                    <a:p>
                      <a:pPr algn="ctr"/>
                      <a:r>
                        <a:rPr lang="en-US" sz="2000" dirty="0"/>
                        <a:t>2011</a:t>
                      </a:r>
                    </a:p>
                  </a:txBody>
                  <a:tcPr anchor="ctr"/>
                </a:tc>
                <a:tc>
                  <a:txBody>
                    <a:bodyPr/>
                    <a:lstStyle/>
                    <a:p>
                      <a:pPr algn="ctr"/>
                      <a:r>
                        <a:rPr lang="en-US" sz="2000" dirty="0"/>
                        <a:t>Reversion 2014</a:t>
                      </a:r>
                    </a:p>
                  </a:txBody>
                  <a:tcPr anchor="ctr"/>
                </a:tc>
                <a:tc>
                  <a:txBody>
                    <a:bodyPr/>
                    <a:lstStyle/>
                    <a:p>
                      <a:pPr algn="ctr"/>
                      <a:r>
                        <a:rPr lang="en-US" sz="2000" dirty="0"/>
                        <a:t>2015</a:t>
                      </a:r>
                    </a:p>
                  </a:txBody>
                  <a:tcPr anchor="ctr"/>
                </a:tc>
                <a:tc>
                  <a:txBody>
                    <a:bodyPr/>
                    <a:lstStyle/>
                    <a:p>
                      <a:pPr algn="ctr"/>
                      <a:r>
                        <a:rPr lang="en-US" sz="2000" dirty="0"/>
                        <a:t>Reversion 2021</a:t>
                      </a:r>
                    </a:p>
                  </a:txBody>
                  <a:tcPr anchor="ctr"/>
                </a:tc>
                <a:extLst>
                  <a:ext uri="{0D108BD9-81ED-4DB2-BD59-A6C34878D82A}">
                    <a16:rowId xmlns:a16="http://schemas.microsoft.com/office/drawing/2014/main" val="10000"/>
                  </a:ext>
                </a:extLst>
              </a:tr>
              <a:tr h="509865">
                <a:tc>
                  <a:txBody>
                    <a:bodyPr/>
                    <a:lstStyle/>
                    <a:p>
                      <a:r>
                        <a:rPr lang="en-US" sz="2000" dirty="0"/>
                        <a:t>Production</a:t>
                      </a:r>
                    </a:p>
                  </a:txBody>
                  <a:tcPr anchor="ctr"/>
                </a:tc>
                <a:tc>
                  <a:txBody>
                    <a:bodyPr/>
                    <a:lstStyle/>
                    <a:p>
                      <a:pPr algn="ctr"/>
                      <a:r>
                        <a:rPr lang="en-US" sz="2000" dirty="0"/>
                        <a:t>YES</a:t>
                      </a:r>
                    </a:p>
                  </a:txBody>
                  <a:tcPr anchor="ctr"/>
                </a:tc>
                <a:tc>
                  <a:txBody>
                    <a:bodyPr/>
                    <a:lstStyle/>
                    <a:p>
                      <a:pPr algn="ctr"/>
                      <a:r>
                        <a:rPr lang="en-US" sz="2000" dirty="0"/>
                        <a:t>YES</a:t>
                      </a:r>
                    </a:p>
                  </a:txBody>
                  <a:tcPr anchor="ctr"/>
                </a:tc>
                <a:tc>
                  <a:txBody>
                    <a:bodyPr/>
                    <a:lstStyle/>
                    <a:p>
                      <a:pPr algn="ctr"/>
                      <a:r>
                        <a:rPr lang="en-US" sz="2000" dirty="0"/>
                        <a:t>YES</a:t>
                      </a:r>
                    </a:p>
                  </a:txBody>
                  <a:tcPr anchor="ctr"/>
                </a:tc>
                <a:tc>
                  <a:txBody>
                    <a:bodyPr/>
                    <a:lstStyle/>
                    <a:p>
                      <a:pPr algn="ctr"/>
                      <a:r>
                        <a:rPr lang="en-US" sz="2000" dirty="0"/>
                        <a:t>YES</a:t>
                      </a:r>
                    </a:p>
                  </a:txBody>
                  <a:tcPr anchor="ctr"/>
                </a:tc>
                <a:tc>
                  <a:txBody>
                    <a:bodyPr/>
                    <a:lstStyle/>
                    <a:p>
                      <a:pPr algn="ctr"/>
                      <a:r>
                        <a:rPr lang="en-US" sz="2000" dirty="0"/>
                        <a:t>YES</a:t>
                      </a:r>
                    </a:p>
                  </a:txBody>
                  <a:tcPr anchor="ctr"/>
                </a:tc>
                <a:tc>
                  <a:txBody>
                    <a:bodyPr/>
                    <a:lstStyle/>
                    <a:p>
                      <a:pPr algn="ctr"/>
                      <a:r>
                        <a:rPr lang="en-US" sz="2000" dirty="0"/>
                        <a:t>YES</a:t>
                      </a:r>
                    </a:p>
                  </a:txBody>
                  <a:tcPr anchor="ctr"/>
                </a:tc>
                <a:extLst>
                  <a:ext uri="{0D108BD9-81ED-4DB2-BD59-A6C34878D82A}">
                    <a16:rowId xmlns:a16="http://schemas.microsoft.com/office/drawing/2014/main" val="10001"/>
                  </a:ext>
                </a:extLst>
              </a:tr>
              <a:tr h="509865">
                <a:tc>
                  <a:txBody>
                    <a:bodyPr/>
                    <a:lstStyle/>
                    <a:p>
                      <a:r>
                        <a:rPr lang="en-US" sz="2000" dirty="0"/>
                        <a:t>Services</a:t>
                      </a:r>
                    </a:p>
                  </a:txBody>
                  <a:tcPr anchor="ctr"/>
                </a:tc>
                <a:tc>
                  <a:txBody>
                    <a:bodyPr/>
                    <a:lstStyle/>
                    <a:p>
                      <a:pPr algn="ctr"/>
                      <a:r>
                        <a:rPr lang="en-US" sz="2000" dirty="0"/>
                        <a:t>NO</a:t>
                      </a:r>
                    </a:p>
                  </a:txBody>
                  <a:tcPr anchor="ctr"/>
                </a:tc>
                <a:tc>
                  <a:txBody>
                    <a:bodyPr/>
                    <a:lstStyle/>
                    <a:p>
                      <a:pPr algn="ctr"/>
                      <a:r>
                        <a:rPr lang="en-US" sz="2000" dirty="0"/>
                        <a:t>YES</a:t>
                      </a:r>
                    </a:p>
                  </a:txBody>
                  <a:tcPr anchor="ctr"/>
                </a:tc>
                <a:tc>
                  <a:txBody>
                    <a:bodyPr/>
                    <a:lstStyle/>
                    <a:p>
                      <a:pPr algn="ctr"/>
                      <a:r>
                        <a:rPr lang="en-US" sz="2000" dirty="0"/>
                        <a:t>YES</a:t>
                      </a:r>
                    </a:p>
                  </a:txBody>
                  <a:tcPr anchor="ctr"/>
                </a:tc>
                <a:tc>
                  <a:txBody>
                    <a:bodyPr/>
                    <a:lstStyle/>
                    <a:p>
                      <a:pPr algn="ctr"/>
                      <a:r>
                        <a:rPr lang="en-US" sz="2000" dirty="0"/>
                        <a:t>NO</a:t>
                      </a:r>
                    </a:p>
                  </a:txBody>
                  <a:tcPr anchor="ctr"/>
                </a:tc>
                <a:tc>
                  <a:txBody>
                    <a:bodyPr/>
                    <a:lstStyle/>
                    <a:p>
                      <a:pPr algn="ctr"/>
                      <a:r>
                        <a:rPr lang="en-US" sz="2000" dirty="0"/>
                        <a:t>YES</a:t>
                      </a:r>
                    </a:p>
                  </a:txBody>
                  <a:tcPr anchor="ctr"/>
                </a:tc>
                <a:tc>
                  <a:txBody>
                    <a:bodyPr/>
                    <a:lstStyle/>
                    <a:p>
                      <a:pPr algn="ctr"/>
                      <a:r>
                        <a:rPr lang="en-US" sz="2000" b="1" dirty="0"/>
                        <a:t>NO</a:t>
                      </a:r>
                    </a:p>
                  </a:txBody>
                  <a:tcPr anchor="ctr"/>
                </a:tc>
                <a:extLst>
                  <a:ext uri="{0D108BD9-81ED-4DB2-BD59-A6C34878D82A}">
                    <a16:rowId xmlns:a16="http://schemas.microsoft.com/office/drawing/2014/main" val="10002"/>
                  </a:ext>
                </a:extLst>
              </a:tr>
              <a:tr h="509865">
                <a:tc>
                  <a:txBody>
                    <a:bodyPr/>
                    <a:lstStyle/>
                    <a:p>
                      <a:r>
                        <a:rPr lang="en-US" sz="2000" dirty="0"/>
                        <a:t>Public Sector</a:t>
                      </a:r>
                    </a:p>
                  </a:txBody>
                  <a:tcPr anchor="ctr"/>
                </a:tc>
                <a:tc>
                  <a:txBody>
                    <a:bodyPr/>
                    <a:lstStyle/>
                    <a:p>
                      <a:pPr algn="ctr"/>
                      <a:r>
                        <a:rPr lang="en-US" sz="2000" dirty="0"/>
                        <a:t>NO</a:t>
                      </a:r>
                    </a:p>
                  </a:txBody>
                  <a:tcPr anchor="ctr"/>
                </a:tc>
                <a:tc>
                  <a:txBody>
                    <a:bodyPr/>
                    <a:lstStyle/>
                    <a:p>
                      <a:pPr algn="ctr"/>
                      <a:r>
                        <a:rPr lang="en-US" sz="2000" dirty="0"/>
                        <a:t>YES</a:t>
                      </a:r>
                    </a:p>
                  </a:txBody>
                  <a:tcPr anchor="ctr"/>
                </a:tc>
                <a:tc>
                  <a:txBody>
                    <a:bodyPr/>
                    <a:lstStyle/>
                    <a:p>
                      <a:pPr algn="ctr"/>
                      <a:r>
                        <a:rPr lang="en-US" sz="2000" dirty="0"/>
                        <a:t>NO</a:t>
                      </a:r>
                    </a:p>
                  </a:txBody>
                  <a:tcPr anchor="ctr"/>
                </a:tc>
                <a:tc>
                  <a:txBody>
                    <a:bodyPr/>
                    <a:lstStyle/>
                    <a:p>
                      <a:pPr algn="ctr"/>
                      <a:r>
                        <a:rPr lang="en-US" sz="2000" dirty="0"/>
                        <a:t>NO</a:t>
                      </a:r>
                    </a:p>
                  </a:txBody>
                  <a:tcPr anchor="ctr"/>
                </a:tc>
                <a:tc>
                  <a:txBody>
                    <a:bodyPr/>
                    <a:lstStyle/>
                    <a:p>
                      <a:pPr algn="ctr"/>
                      <a:r>
                        <a:rPr lang="en-US" sz="2000" dirty="0"/>
                        <a:t>NO</a:t>
                      </a:r>
                    </a:p>
                  </a:txBody>
                  <a:tcPr anchor="ctr"/>
                </a:tc>
                <a:tc>
                  <a:txBody>
                    <a:bodyPr/>
                    <a:lstStyle/>
                    <a:p>
                      <a:pPr algn="ctr"/>
                      <a:r>
                        <a:rPr lang="en-US" sz="2000" b="1" dirty="0"/>
                        <a:t>NO</a:t>
                      </a:r>
                    </a:p>
                  </a:txBody>
                  <a:tcPr anchor="ctr"/>
                </a:tc>
                <a:extLst>
                  <a:ext uri="{0D108BD9-81ED-4DB2-BD59-A6C34878D82A}">
                    <a16:rowId xmlns:a16="http://schemas.microsoft.com/office/drawing/2014/main" val="10003"/>
                  </a:ext>
                </a:extLst>
              </a:tr>
              <a:tr h="509865">
                <a:tc>
                  <a:txBody>
                    <a:bodyPr/>
                    <a:lstStyle/>
                    <a:p>
                      <a:r>
                        <a:rPr lang="en-US" sz="2000" dirty="0"/>
                        <a:t>ITC-based Petition</a:t>
                      </a:r>
                    </a:p>
                  </a:txBody>
                  <a:tcPr anchor="ctr"/>
                </a:tc>
                <a:tc>
                  <a:txBody>
                    <a:bodyPr/>
                    <a:lstStyle/>
                    <a:p>
                      <a:pPr algn="ctr"/>
                      <a:r>
                        <a:rPr lang="en-US" sz="2000" dirty="0"/>
                        <a:t>NO</a:t>
                      </a:r>
                    </a:p>
                  </a:txBody>
                  <a:tcPr anchor="ctr"/>
                </a:tc>
                <a:tc>
                  <a:txBody>
                    <a:bodyPr/>
                    <a:lstStyle/>
                    <a:p>
                      <a:pPr algn="ctr"/>
                      <a:r>
                        <a:rPr lang="en-US" sz="2000" dirty="0"/>
                        <a:t>YES</a:t>
                      </a:r>
                    </a:p>
                  </a:txBody>
                  <a:tcPr anchor="ctr"/>
                </a:tc>
                <a:tc>
                  <a:txBody>
                    <a:bodyPr/>
                    <a:lstStyle/>
                    <a:p>
                      <a:pPr algn="ctr"/>
                      <a:r>
                        <a:rPr lang="en-US" sz="2000" dirty="0"/>
                        <a:t>YES</a:t>
                      </a:r>
                    </a:p>
                  </a:txBody>
                  <a:tcPr anchor="ctr"/>
                </a:tc>
                <a:tc>
                  <a:txBody>
                    <a:bodyPr/>
                    <a:lstStyle/>
                    <a:p>
                      <a:pPr algn="ctr"/>
                      <a:r>
                        <a:rPr lang="en-US" sz="2000" dirty="0"/>
                        <a:t>NO</a:t>
                      </a:r>
                    </a:p>
                  </a:txBody>
                  <a:tcPr anchor="ctr"/>
                </a:tc>
                <a:tc>
                  <a:txBody>
                    <a:bodyPr/>
                    <a:lstStyle/>
                    <a:p>
                      <a:pPr algn="ctr"/>
                      <a:r>
                        <a:rPr lang="en-US" sz="2000" dirty="0"/>
                        <a:t>YES</a:t>
                      </a:r>
                    </a:p>
                  </a:txBody>
                  <a:tcPr anchor="ctr"/>
                </a:tc>
                <a:tc>
                  <a:txBody>
                    <a:bodyPr/>
                    <a:lstStyle/>
                    <a:p>
                      <a:pPr algn="ctr"/>
                      <a:r>
                        <a:rPr lang="en-US" sz="2000" b="1" dirty="0"/>
                        <a:t>NO</a:t>
                      </a:r>
                    </a:p>
                  </a:txBody>
                  <a:tcPr anchor="ctr"/>
                </a:tc>
                <a:extLst>
                  <a:ext uri="{0D108BD9-81ED-4DB2-BD59-A6C34878D82A}">
                    <a16:rowId xmlns:a16="http://schemas.microsoft.com/office/drawing/2014/main" val="10004"/>
                  </a:ext>
                </a:extLst>
              </a:tr>
              <a:tr h="880040">
                <a:tc>
                  <a:txBody>
                    <a:bodyPr/>
                    <a:lstStyle/>
                    <a:p>
                      <a:r>
                        <a:rPr lang="en-US" sz="2000" dirty="0"/>
                        <a:t>Shift in Production / Secondary Certs</a:t>
                      </a:r>
                    </a:p>
                  </a:txBody>
                  <a:tcPr anchor="ctr"/>
                </a:tc>
                <a:tc>
                  <a:txBody>
                    <a:bodyPr/>
                    <a:lstStyle/>
                    <a:p>
                      <a:pPr algn="ctr"/>
                      <a:r>
                        <a:rPr lang="en-US" sz="2000" dirty="0"/>
                        <a:t>Limited</a:t>
                      </a:r>
                    </a:p>
                    <a:p>
                      <a:pPr algn="ctr"/>
                      <a:r>
                        <a:rPr lang="en-US" sz="2000" dirty="0"/>
                        <a:t>Countries</a:t>
                      </a:r>
                    </a:p>
                  </a:txBody>
                  <a:tcPr anchor="ctr"/>
                </a:tc>
                <a:tc>
                  <a:txBody>
                    <a:bodyPr/>
                    <a:lstStyle/>
                    <a:p>
                      <a:pPr algn="ctr"/>
                      <a:r>
                        <a:rPr lang="en-US" sz="2000" dirty="0"/>
                        <a:t>Any</a:t>
                      </a:r>
                    </a:p>
                    <a:p>
                      <a:pPr algn="ctr"/>
                      <a:r>
                        <a:rPr lang="en-US" sz="2000" dirty="0"/>
                        <a:t>Country</a:t>
                      </a:r>
                    </a:p>
                  </a:txBody>
                  <a:tcPr anchor="ctr"/>
                </a:tc>
                <a:tc>
                  <a:txBody>
                    <a:bodyPr/>
                    <a:lstStyle/>
                    <a:p>
                      <a:pPr algn="ctr"/>
                      <a:r>
                        <a:rPr lang="en-US" sz="2000" dirty="0"/>
                        <a:t>Any</a:t>
                      </a:r>
                    </a:p>
                    <a:p>
                      <a:pPr algn="ctr"/>
                      <a:r>
                        <a:rPr lang="en-US" sz="2000" dirty="0"/>
                        <a:t>Country</a:t>
                      </a:r>
                    </a:p>
                  </a:txBody>
                  <a:tcPr anchor="ctr"/>
                </a:tc>
                <a:tc>
                  <a:txBody>
                    <a:bodyPr/>
                    <a:lstStyle/>
                    <a:p>
                      <a:pPr algn="ctr"/>
                      <a:r>
                        <a:rPr lang="en-US" sz="2000" dirty="0"/>
                        <a:t>Limited</a:t>
                      </a:r>
                    </a:p>
                    <a:p>
                      <a:pPr algn="ctr"/>
                      <a:r>
                        <a:rPr lang="en-US" sz="2000" dirty="0"/>
                        <a:t>Countries</a:t>
                      </a:r>
                    </a:p>
                  </a:txBody>
                  <a:tcPr anchor="ctr"/>
                </a:tc>
                <a:tc>
                  <a:txBody>
                    <a:bodyPr/>
                    <a:lstStyle/>
                    <a:p>
                      <a:pPr algn="ctr"/>
                      <a:r>
                        <a:rPr lang="en-US" sz="2000" dirty="0"/>
                        <a:t>Any</a:t>
                      </a:r>
                    </a:p>
                    <a:p>
                      <a:pPr algn="ctr"/>
                      <a:r>
                        <a:rPr lang="en-US" sz="2000" dirty="0"/>
                        <a:t>Country</a:t>
                      </a:r>
                    </a:p>
                  </a:txBody>
                  <a:tcPr anchor="ctr"/>
                </a:tc>
                <a:tc>
                  <a:txBody>
                    <a:bodyPr/>
                    <a:lstStyle/>
                    <a:p>
                      <a:pPr algn="ctr"/>
                      <a:r>
                        <a:rPr lang="en-US" sz="2000" b="1" dirty="0"/>
                        <a:t>Limited</a:t>
                      </a:r>
                    </a:p>
                    <a:p>
                      <a:pPr algn="ctr"/>
                      <a:r>
                        <a:rPr lang="en-US" sz="2000" b="1" dirty="0"/>
                        <a:t>Countries</a:t>
                      </a:r>
                    </a:p>
                  </a:txBody>
                  <a:tcPr anchor="ctr"/>
                </a:tc>
                <a:extLst>
                  <a:ext uri="{0D108BD9-81ED-4DB2-BD59-A6C34878D82A}">
                    <a16:rowId xmlns:a16="http://schemas.microsoft.com/office/drawing/2014/main" val="2719511370"/>
                  </a:ext>
                </a:extLst>
              </a:tr>
              <a:tr h="880040">
                <a:tc>
                  <a:txBody>
                    <a:bodyPr/>
                    <a:lstStyle/>
                    <a:p>
                      <a:r>
                        <a:rPr lang="en-US" sz="2000" dirty="0"/>
                        <a:t>ATAA</a:t>
                      </a:r>
                      <a:r>
                        <a:rPr lang="en-US" sz="2000" baseline="0" dirty="0"/>
                        <a:t> Group Eligibility</a:t>
                      </a:r>
                      <a:endParaRPr lang="en-US" sz="2000" dirty="0"/>
                    </a:p>
                  </a:txBody>
                  <a:tcPr anchor="ctr"/>
                </a:tc>
                <a:tc>
                  <a:txBody>
                    <a:bodyPr/>
                    <a:lstStyle/>
                    <a:p>
                      <a:pPr algn="ctr"/>
                      <a:r>
                        <a:rPr lang="en-US" sz="2000" dirty="0"/>
                        <a:t>YES</a:t>
                      </a:r>
                    </a:p>
                  </a:txBody>
                  <a:tcPr anchor="ctr"/>
                </a:tc>
                <a:tc>
                  <a:txBody>
                    <a:bodyPr/>
                    <a:lstStyle/>
                    <a:p>
                      <a:pPr algn="ctr"/>
                      <a:r>
                        <a:rPr lang="en-US" sz="2000" dirty="0"/>
                        <a:t>NO</a:t>
                      </a:r>
                    </a:p>
                  </a:txBody>
                  <a:tcPr anchor="ctr"/>
                </a:tc>
                <a:tc>
                  <a:txBody>
                    <a:bodyPr/>
                    <a:lstStyle/>
                    <a:p>
                      <a:pPr algn="ctr"/>
                      <a:r>
                        <a:rPr lang="en-US" sz="2000" dirty="0"/>
                        <a:t>NO</a:t>
                      </a:r>
                    </a:p>
                  </a:txBody>
                  <a:tcPr anchor="ctr"/>
                </a:tc>
                <a:tc>
                  <a:txBody>
                    <a:bodyPr/>
                    <a:lstStyle/>
                    <a:p>
                      <a:pPr algn="ctr"/>
                      <a:r>
                        <a:rPr lang="en-US" sz="2000" dirty="0"/>
                        <a:t>YES</a:t>
                      </a:r>
                    </a:p>
                  </a:txBody>
                  <a:tcPr anchor="ctr"/>
                </a:tc>
                <a:tc>
                  <a:txBody>
                    <a:bodyPr/>
                    <a:lstStyle/>
                    <a:p>
                      <a:pPr algn="ctr"/>
                      <a:r>
                        <a:rPr lang="en-US" sz="2000" dirty="0"/>
                        <a:t>NO</a:t>
                      </a:r>
                    </a:p>
                  </a:txBody>
                  <a:tcPr anchor="ctr"/>
                </a:tc>
                <a:tc>
                  <a:txBody>
                    <a:bodyPr/>
                    <a:lstStyle/>
                    <a:p>
                      <a:pPr algn="ctr"/>
                      <a:r>
                        <a:rPr lang="en-US" sz="2000" b="1" dirty="0"/>
                        <a:t>YES</a:t>
                      </a:r>
                    </a:p>
                  </a:txBody>
                  <a:tcPr anchor="ctr"/>
                </a:tc>
                <a:extLst>
                  <a:ext uri="{0D108BD9-81ED-4DB2-BD59-A6C34878D82A}">
                    <a16:rowId xmlns:a16="http://schemas.microsoft.com/office/drawing/2014/main" val="270876952"/>
                  </a:ext>
                </a:extLst>
              </a:tr>
            </a:tbl>
          </a:graphicData>
        </a:graphic>
      </p:graphicFrame>
      <p:sp>
        <p:nvSpPr>
          <p:cNvPr id="2" name="Slide Number Placeholder 1"/>
          <p:cNvSpPr>
            <a:spLocks noGrp="1"/>
          </p:cNvSpPr>
          <p:nvPr>
            <p:ph type="sldNum" sz="quarter" idx="12"/>
          </p:nvPr>
        </p:nvSpPr>
        <p:spPr/>
        <p:txBody>
          <a:bodyPr/>
          <a:lstStyle/>
          <a:p>
            <a:fld id="{01723B91-CE10-4F20-890A-0852E2246859}" type="slidenum">
              <a:rPr lang="en-US" smtClean="0"/>
              <a:pPr/>
              <a:t>28</a:t>
            </a:fld>
            <a:endParaRPr lang="en-US" dirty="0"/>
          </a:p>
        </p:txBody>
      </p:sp>
    </p:spTree>
    <p:extLst>
      <p:ext uri="{BB962C8B-B14F-4D97-AF65-F5344CB8AC3E}">
        <p14:creationId xmlns:p14="http://schemas.microsoft.com/office/powerpoint/2010/main" val="4136092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b"/>
          <a:lstStyle/>
          <a:p>
            <a:r>
              <a:rPr lang="en-US" sz="3600" dirty="0">
                <a:ln w="17780" cmpd="sng">
                  <a:noFill/>
                  <a:prstDash val="solid"/>
                  <a:miter lim="800000"/>
                </a:ln>
                <a:solidFill>
                  <a:schemeClr val="tx2"/>
                </a:solidFill>
                <a:ea typeface="ＭＳ Ｐゴシック"/>
              </a:rPr>
              <a:t>Wrapping Up</a:t>
            </a:r>
          </a:p>
        </p:txBody>
      </p:sp>
      <p:sp>
        <p:nvSpPr>
          <p:cNvPr id="7" name="Text Placeholder 6"/>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29</a:t>
            </a:fld>
            <a:endParaRPr lang="en-US" dirty="0"/>
          </a:p>
        </p:txBody>
      </p:sp>
    </p:spTree>
    <p:extLst>
      <p:ext uri="{BB962C8B-B14F-4D97-AF65-F5344CB8AC3E}">
        <p14:creationId xmlns:p14="http://schemas.microsoft.com/office/powerpoint/2010/main" val="2803167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6F5827-80B0-4A41-9EDA-E768A3E2AE63}"/>
              </a:ext>
            </a:extLst>
          </p:cNvPr>
          <p:cNvSpPr>
            <a:spLocks noGrp="1"/>
          </p:cNvSpPr>
          <p:nvPr>
            <p:ph type="sldNum" sz="quarter" idx="12"/>
          </p:nvPr>
        </p:nvSpPr>
        <p:spPr/>
        <p:txBody>
          <a:bodyPr/>
          <a:lstStyle/>
          <a:p>
            <a:fld id="{158B7785-F6D6-45F8-833E-07BD84680091}" type="slidenum">
              <a:rPr lang="en-US" smtClean="0"/>
              <a:pPr/>
              <a:t>3</a:t>
            </a:fld>
            <a:endParaRPr lang="en-US"/>
          </a:p>
        </p:txBody>
      </p:sp>
      <p:sp>
        <p:nvSpPr>
          <p:cNvPr id="8" name="Title 7">
            <a:extLst>
              <a:ext uri="{FF2B5EF4-FFF2-40B4-BE49-F238E27FC236}">
                <a16:creationId xmlns:a16="http://schemas.microsoft.com/office/drawing/2014/main" id="{A0DF715D-E369-4178-8CA1-81684719C47D}"/>
              </a:ext>
            </a:extLst>
          </p:cNvPr>
          <p:cNvSpPr>
            <a:spLocks noGrp="1"/>
          </p:cNvSpPr>
          <p:nvPr>
            <p:ph type="title"/>
          </p:nvPr>
        </p:nvSpPr>
        <p:spPr/>
        <p:txBody>
          <a:bodyPr/>
          <a:lstStyle/>
          <a:p>
            <a:r>
              <a:rPr lang="en-US" dirty="0"/>
              <a:t>Today’s Moderator</a:t>
            </a:r>
          </a:p>
        </p:txBody>
      </p:sp>
      <p:pic>
        <p:nvPicPr>
          <p:cNvPr id="2" name="Picture Placeholder 1"/>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t="565" b="565"/>
          <a:stretch>
            <a:fillRect/>
          </a:stretch>
        </p:blipFill>
        <p:spPr/>
      </p:pic>
      <p:sp>
        <p:nvSpPr>
          <p:cNvPr id="9" name="Content Placeholder 8">
            <a:extLst>
              <a:ext uri="{FF2B5EF4-FFF2-40B4-BE49-F238E27FC236}">
                <a16:creationId xmlns:a16="http://schemas.microsoft.com/office/drawing/2014/main" id="{D9A418EB-75AD-44C6-8706-B14F9390C784}"/>
              </a:ext>
            </a:extLst>
          </p:cNvPr>
          <p:cNvSpPr>
            <a:spLocks noGrp="1"/>
          </p:cNvSpPr>
          <p:nvPr>
            <p:ph idx="1"/>
          </p:nvPr>
        </p:nvSpPr>
        <p:spPr/>
        <p:txBody>
          <a:bodyPr/>
          <a:lstStyle/>
          <a:p>
            <a:r>
              <a:rPr lang="en-US" dirty="0"/>
              <a:t>Tim Theberge</a:t>
            </a:r>
          </a:p>
          <a:p>
            <a:pPr lvl="1"/>
            <a:r>
              <a:rPr lang="en-US" dirty="0"/>
              <a:t>Lead Program Analyst</a:t>
            </a:r>
          </a:p>
          <a:p>
            <a:pPr lvl="2"/>
            <a:r>
              <a:rPr lang="en-US" dirty="0"/>
              <a:t>OTAA / ETA</a:t>
            </a:r>
          </a:p>
        </p:txBody>
      </p:sp>
    </p:spTree>
    <p:custDataLst>
      <p:tags r:id="rId1"/>
    </p:custDataLst>
    <p:extLst>
      <p:ext uri="{BB962C8B-B14F-4D97-AF65-F5344CB8AC3E}">
        <p14:creationId xmlns:p14="http://schemas.microsoft.com/office/powerpoint/2010/main" val="24481864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E6C701BC-AA68-4071-B560-FC67FEC5DCCF}"/>
              </a:ext>
            </a:extLst>
          </p:cNvPr>
          <p:cNvSpPr>
            <a:spLocks noGrp="1"/>
          </p:cNvSpPr>
          <p:nvPr>
            <p:ph type="sldNum" sz="quarter" idx="12"/>
          </p:nvPr>
        </p:nvSpPr>
        <p:spPr/>
        <p:txBody>
          <a:bodyPr/>
          <a:lstStyle/>
          <a:p>
            <a:fld id="{158B7785-F6D6-45F8-833E-07BD84680091}" type="slidenum">
              <a:rPr lang="en-US" smtClean="0"/>
              <a:pPr/>
              <a:t>30</a:t>
            </a:fld>
            <a:endParaRPr lang="en-US"/>
          </a:p>
        </p:txBody>
      </p:sp>
      <p:sp>
        <p:nvSpPr>
          <p:cNvPr id="7" name="Title 6">
            <a:extLst>
              <a:ext uri="{FF2B5EF4-FFF2-40B4-BE49-F238E27FC236}">
                <a16:creationId xmlns:a16="http://schemas.microsoft.com/office/drawing/2014/main" id="{A5BCE9EE-60B2-42AC-9821-31A68465888F}"/>
              </a:ext>
            </a:extLst>
          </p:cNvPr>
          <p:cNvSpPr>
            <a:spLocks noGrp="1"/>
          </p:cNvSpPr>
          <p:nvPr>
            <p:ph type="title"/>
          </p:nvPr>
        </p:nvSpPr>
        <p:spPr/>
        <p:txBody>
          <a:bodyPr/>
          <a:lstStyle/>
          <a:p>
            <a:r>
              <a:rPr lang="en-US" dirty="0"/>
              <a:t>Today we covered: </a:t>
            </a:r>
          </a:p>
        </p:txBody>
      </p:sp>
      <p:sp>
        <p:nvSpPr>
          <p:cNvPr id="3" name="Content Placeholder 2">
            <a:extLst>
              <a:ext uri="{FF2B5EF4-FFF2-40B4-BE49-F238E27FC236}">
                <a16:creationId xmlns:a16="http://schemas.microsoft.com/office/drawing/2014/main" id="{8529379F-2773-44E4-BA78-B9159BAD1D1F}"/>
              </a:ext>
            </a:extLst>
          </p:cNvPr>
          <p:cNvSpPr>
            <a:spLocks noGrp="1"/>
          </p:cNvSpPr>
          <p:nvPr>
            <p:ph sz="half" idx="1"/>
          </p:nvPr>
        </p:nvSpPr>
        <p:spPr>
          <a:xfrm>
            <a:off x="838200" y="1161144"/>
            <a:ext cx="7337612" cy="5015820"/>
          </a:xfrm>
        </p:spPr>
        <p:txBody>
          <a:bodyPr/>
          <a:lstStyle/>
          <a:p>
            <a:r>
              <a:rPr lang="en-US" sz="2800" b="1" dirty="0"/>
              <a:t>Petition Quick Review</a:t>
            </a:r>
          </a:p>
          <a:p>
            <a:r>
              <a:rPr lang="en-US" sz="2800" b="1" dirty="0"/>
              <a:t>Investigations: </a:t>
            </a:r>
            <a:r>
              <a:rPr lang="en-US" sz="2800" b="1" dirty="0">
                <a:solidFill>
                  <a:schemeClr val="tx1"/>
                </a:solidFill>
              </a:rPr>
              <a:t>What’s New? </a:t>
            </a:r>
          </a:p>
          <a:p>
            <a:pPr marL="571500" lvl="1" indent="-342900">
              <a:buFont typeface="Arial" panose="020B0604020202020204" pitchFamily="34" charset="0"/>
              <a:buChar char="•"/>
            </a:pPr>
            <a:r>
              <a:rPr lang="en-US" sz="2800" dirty="0">
                <a:solidFill>
                  <a:schemeClr val="tx1"/>
                </a:solidFill>
                <a:latin typeface="+mn-lt"/>
              </a:rPr>
              <a:t>Paths to Certification are Limited</a:t>
            </a:r>
          </a:p>
          <a:p>
            <a:pPr marL="571500" lvl="1" indent="-342900">
              <a:buFont typeface="Arial" panose="020B0604020202020204" pitchFamily="34" charset="0"/>
              <a:buChar char="•"/>
            </a:pPr>
            <a:r>
              <a:rPr lang="en-US" sz="2800" dirty="0">
                <a:solidFill>
                  <a:schemeClr val="tx1"/>
                </a:solidFill>
                <a:latin typeface="+mn-lt"/>
              </a:rPr>
              <a:t>Alternative Trade Adjustment Assistance (ATAA)</a:t>
            </a:r>
          </a:p>
          <a:p>
            <a:pPr marL="0" indent="0">
              <a:buNone/>
            </a:pPr>
            <a:endParaRPr lang="en-US" dirty="0"/>
          </a:p>
        </p:txBody>
      </p:sp>
    </p:spTree>
    <p:custDataLst>
      <p:tags r:id="rId1"/>
    </p:custDataLst>
    <p:extLst>
      <p:ext uri="{BB962C8B-B14F-4D97-AF65-F5344CB8AC3E}">
        <p14:creationId xmlns:p14="http://schemas.microsoft.com/office/powerpoint/2010/main" val="17601933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E6C701BC-AA68-4071-B560-FC67FEC5DCCF}"/>
              </a:ext>
            </a:extLst>
          </p:cNvPr>
          <p:cNvSpPr>
            <a:spLocks noGrp="1"/>
          </p:cNvSpPr>
          <p:nvPr>
            <p:ph type="sldNum" sz="quarter" idx="12"/>
          </p:nvPr>
        </p:nvSpPr>
        <p:spPr/>
        <p:txBody>
          <a:bodyPr/>
          <a:lstStyle/>
          <a:p>
            <a:fld id="{158B7785-F6D6-45F8-833E-07BD84680091}" type="slidenum">
              <a:rPr lang="en-US" smtClean="0"/>
              <a:pPr/>
              <a:t>31</a:t>
            </a:fld>
            <a:endParaRPr lang="en-US"/>
          </a:p>
        </p:txBody>
      </p:sp>
      <p:sp>
        <p:nvSpPr>
          <p:cNvPr id="7" name="Title 6">
            <a:extLst>
              <a:ext uri="{FF2B5EF4-FFF2-40B4-BE49-F238E27FC236}">
                <a16:creationId xmlns:a16="http://schemas.microsoft.com/office/drawing/2014/main" id="{A5BCE9EE-60B2-42AC-9821-31A68465888F}"/>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8529379F-2773-44E4-BA78-B9159BAD1D1F}"/>
              </a:ext>
            </a:extLst>
          </p:cNvPr>
          <p:cNvSpPr>
            <a:spLocks noGrp="1"/>
          </p:cNvSpPr>
          <p:nvPr>
            <p:ph sz="half" idx="1"/>
          </p:nvPr>
        </p:nvSpPr>
        <p:spPr>
          <a:xfrm>
            <a:off x="838199" y="1161144"/>
            <a:ext cx="9596719" cy="5015820"/>
          </a:xfrm>
        </p:spPr>
        <p:txBody>
          <a:bodyPr/>
          <a:lstStyle/>
          <a:p>
            <a:r>
              <a:rPr lang="en-US" b="1" dirty="0"/>
              <a:t>TAA Community</a:t>
            </a:r>
          </a:p>
          <a:p>
            <a:pPr lvl="1"/>
            <a:r>
              <a:rPr lang="en-US" dirty="0"/>
              <a:t>Workforce GPS TAA Program Community</a:t>
            </a:r>
          </a:p>
          <a:p>
            <a:pPr lvl="2"/>
            <a:r>
              <a:rPr lang="en-US" dirty="0">
                <a:hlinkClick r:id="rId4"/>
              </a:rPr>
              <a:t>taa.workforcegps.org</a:t>
            </a:r>
            <a:r>
              <a:rPr lang="en-US" dirty="0"/>
              <a:t> </a:t>
            </a:r>
          </a:p>
          <a:p>
            <a:r>
              <a:rPr lang="en-US" b="1" dirty="0"/>
              <a:t>TAA Program Website</a:t>
            </a:r>
          </a:p>
          <a:p>
            <a:pPr lvl="1"/>
            <a:r>
              <a:rPr lang="en-US" dirty="0"/>
              <a:t>Official website of the TAA Program</a:t>
            </a:r>
          </a:p>
          <a:p>
            <a:pPr lvl="2"/>
            <a:r>
              <a:rPr lang="en-US" dirty="0">
                <a:hlinkClick r:id="rId5"/>
              </a:rPr>
              <a:t>www.dol.gov/agencies/eta/tradeact</a:t>
            </a:r>
            <a:endParaRPr lang="en-US" dirty="0"/>
          </a:p>
          <a:p>
            <a:r>
              <a:rPr lang="en-US" b="1" dirty="0"/>
              <a:t>TEGL 24-20</a:t>
            </a:r>
          </a:p>
          <a:p>
            <a:pPr lvl="1"/>
            <a:r>
              <a:rPr lang="en-US" dirty="0"/>
              <a:t>Reversion 2021 Operating Instructions</a:t>
            </a:r>
          </a:p>
          <a:p>
            <a:pPr lvl="2"/>
            <a:r>
              <a:rPr lang="en-US" dirty="0">
                <a:hlinkClick r:id="rId6"/>
              </a:rPr>
              <a:t>https://wdr.doleta.gov/directives/corr_doc.cfm?DOCN=6175</a:t>
            </a:r>
            <a:r>
              <a:rPr lang="en-US" dirty="0"/>
              <a:t> </a:t>
            </a:r>
          </a:p>
        </p:txBody>
      </p:sp>
    </p:spTree>
    <p:custDataLst>
      <p:tags r:id="rId1"/>
    </p:custDataLst>
    <p:extLst>
      <p:ext uri="{BB962C8B-B14F-4D97-AF65-F5344CB8AC3E}">
        <p14:creationId xmlns:p14="http://schemas.microsoft.com/office/powerpoint/2010/main" val="20517229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ED89B93-B9B9-4D91-AFEB-DF6FAA5D557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58B7785-F6D6-45F8-833E-07BD84680091}" type="slidenum">
              <a:rPr kumimoji="0" lang="en-US" sz="1600" b="1" i="0" u="none" strike="noStrike" kern="1200" cap="none" spc="0" normalizeH="0" baseline="0" noProof="0" smtClean="0">
                <a:ln>
                  <a:noFill/>
                </a:ln>
                <a:solidFill>
                  <a:srgbClr val="7A232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US" sz="1600" b="1" i="0" u="none" strike="noStrike" kern="1200" cap="none" spc="0" normalizeH="0" baseline="0" noProof="0">
              <a:ln>
                <a:noFill/>
              </a:ln>
              <a:solidFill>
                <a:srgbClr val="7A232F"/>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20EE82FF-9A84-43EB-86F4-852011A1A6BE}"/>
              </a:ext>
            </a:extLst>
          </p:cNvPr>
          <p:cNvSpPr>
            <a:spLocks noGrp="1"/>
          </p:cNvSpPr>
          <p:nvPr>
            <p:ph type="title"/>
          </p:nvPr>
        </p:nvSpPr>
        <p:spPr/>
        <p:txBody>
          <a:bodyPr/>
          <a:lstStyle/>
          <a:p>
            <a:r>
              <a:rPr lang="en-US" dirty="0"/>
              <a:t>Save the Date: Webinars</a:t>
            </a:r>
          </a:p>
        </p:txBody>
      </p:sp>
      <p:sp>
        <p:nvSpPr>
          <p:cNvPr id="6" name="Content Placeholder 5">
            <a:extLst>
              <a:ext uri="{FF2B5EF4-FFF2-40B4-BE49-F238E27FC236}">
                <a16:creationId xmlns:a16="http://schemas.microsoft.com/office/drawing/2014/main" id="{66A7687B-37A7-4648-AEC7-722F9CB8BA11}"/>
              </a:ext>
            </a:extLst>
          </p:cNvPr>
          <p:cNvSpPr>
            <a:spLocks noGrp="1"/>
          </p:cNvSpPr>
          <p:nvPr>
            <p:ph idx="1"/>
          </p:nvPr>
        </p:nvSpPr>
        <p:spPr/>
        <p:txBody>
          <a:bodyPr/>
          <a:lstStyle/>
          <a:p>
            <a:r>
              <a:rPr lang="en-US" dirty="0"/>
              <a:t>Benefits and Services under Reversion 2021</a:t>
            </a:r>
          </a:p>
          <a:p>
            <a:pPr lvl="2"/>
            <a:r>
              <a:rPr lang="en-US" dirty="0"/>
              <a:t>Tuesday, June 15, 2021 – 2 p.m. Eastern</a:t>
            </a:r>
          </a:p>
          <a:p>
            <a:pPr lvl="2"/>
            <a:endParaRPr lang="en-US" dirty="0"/>
          </a:p>
        </p:txBody>
      </p:sp>
    </p:spTree>
    <p:extLst>
      <p:ext uri="{BB962C8B-B14F-4D97-AF65-F5344CB8AC3E}">
        <p14:creationId xmlns:p14="http://schemas.microsoft.com/office/powerpoint/2010/main" val="10435782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ED89B93-B9B9-4D91-AFEB-DF6FAA5D557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58B7785-F6D6-45F8-833E-07BD84680091}" type="slidenum">
              <a:rPr kumimoji="0" lang="en-US" sz="1600" b="1" i="0" u="none" strike="noStrike" kern="1200" cap="none" spc="0" normalizeH="0" baseline="0" noProof="0" smtClean="0">
                <a:ln>
                  <a:noFill/>
                </a:ln>
                <a:solidFill>
                  <a:srgbClr val="7A232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US" sz="1600" b="1" i="0" u="none" strike="noStrike" kern="1200" cap="none" spc="0" normalizeH="0" baseline="0" noProof="0">
              <a:ln>
                <a:noFill/>
              </a:ln>
              <a:solidFill>
                <a:srgbClr val="7A232F"/>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20EE82FF-9A84-43EB-86F4-852011A1A6BE}"/>
              </a:ext>
            </a:extLst>
          </p:cNvPr>
          <p:cNvSpPr>
            <a:spLocks noGrp="1"/>
          </p:cNvSpPr>
          <p:nvPr>
            <p:ph type="title"/>
          </p:nvPr>
        </p:nvSpPr>
        <p:spPr/>
        <p:txBody>
          <a:bodyPr/>
          <a:lstStyle/>
          <a:p>
            <a:r>
              <a:rPr lang="en-US" dirty="0"/>
              <a:t>Save the Date: Regional Roundtables</a:t>
            </a:r>
          </a:p>
        </p:txBody>
      </p:sp>
      <p:sp>
        <p:nvSpPr>
          <p:cNvPr id="6" name="Content Placeholder 5">
            <a:extLst>
              <a:ext uri="{FF2B5EF4-FFF2-40B4-BE49-F238E27FC236}">
                <a16:creationId xmlns:a16="http://schemas.microsoft.com/office/drawing/2014/main" id="{66A7687B-37A7-4648-AEC7-722F9CB8BA11}"/>
              </a:ext>
            </a:extLst>
          </p:cNvPr>
          <p:cNvSpPr>
            <a:spLocks noGrp="1"/>
          </p:cNvSpPr>
          <p:nvPr>
            <p:ph idx="1"/>
          </p:nvPr>
        </p:nvSpPr>
        <p:spPr/>
        <p:txBody>
          <a:bodyPr/>
          <a:lstStyle/>
          <a:p>
            <a:r>
              <a:rPr lang="en-US" dirty="0"/>
              <a:t>Region 3</a:t>
            </a:r>
          </a:p>
          <a:p>
            <a:pPr lvl="2"/>
            <a:r>
              <a:rPr lang="en-US" dirty="0"/>
              <a:t>Thursday, June 10, 2021</a:t>
            </a:r>
          </a:p>
          <a:p>
            <a:r>
              <a:rPr lang="en-US" dirty="0"/>
              <a:t>Region 4</a:t>
            </a:r>
          </a:p>
          <a:p>
            <a:pPr lvl="2"/>
            <a:r>
              <a:rPr lang="en-US" dirty="0"/>
              <a:t>Monday, June 14, 2021</a:t>
            </a:r>
          </a:p>
          <a:p>
            <a:r>
              <a:rPr lang="en-US" dirty="0"/>
              <a:t>Region 5</a:t>
            </a:r>
          </a:p>
          <a:p>
            <a:pPr lvl="2"/>
            <a:r>
              <a:rPr lang="en-US" dirty="0"/>
              <a:t>Wednesday, June 16, 2021</a:t>
            </a:r>
          </a:p>
          <a:p>
            <a:r>
              <a:rPr lang="en-US" dirty="0"/>
              <a:t>Region 6</a:t>
            </a:r>
          </a:p>
          <a:p>
            <a:pPr lvl="2"/>
            <a:r>
              <a:rPr lang="en-US" dirty="0"/>
              <a:t>Thursday, June 17, 2021</a:t>
            </a:r>
          </a:p>
          <a:p>
            <a:pPr lvl="2"/>
            <a:endParaRPr lang="en-US" dirty="0"/>
          </a:p>
          <a:p>
            <a:pPr lvl="2"/>
            <a:endParaRPr lang="en-US" dirty="0"/>
          </a:p>
        </p:txBody>
      </p:sp>
    </p:spTree>
    <p:extLst>
      <p:ext uri="{BB962C8B-B14F-4D97-AF65-F5344CB8AC3E}">
        <p14:creationId xmlns:p14="http://schemas.microsoft.com/office/powerpoint/2010/main" val="21632609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58B7785-F6D6-45F8-833E-07BD84680091}" type="slidenum">
              <a:rPr kumimoji="0" lang="en-US" sz="1600" b="1" i="0" u="none" strike="noStrike" kern="1200" cap="none" spc="0" normalizeH="0" baseline="0" noProof="0" smtClean="0">
                <a:ln>
                  <a:noFill/>
                </a:ln>
                <a:solidFill>
                  <a:srgbClr val="7A232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en-US" sz="1600" b="1" i="0" u="none" strike="noStrike" kern="1200" cap="none" spc="0" normalizeH="0" baseline="0" noProof="0">
              <a:ln>
                <a:noFill/>
              </a:ln>
              <a:solidFill>
                <a:srgbClr val="7A232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pic>
        <p:nvPicPr>
          <p:cNvPr id="3" name="Picture 2"/>
          <p:cNvPicPr>
            <a:picLocks noChangeAspect="1"/>
          </p:cNvPicPr>
          <p:nvPr/>
        </p:nvPicPr>
        <p:blipFill>
          <a:blip r:embed="rId4"/>
          <a:stretch>
            <a:fillRect/>
          </a:stretch>
        </p:blipFill>
        <p:spPr>
          <a:xfrm>
            <a:off x="805867" y="3708400"/>
            <a:ext cx="5005250" cy="1999661"/>
          </a:xfrm>
          <a:prstGeom prst="rect">
            <a:avLst/>
          </a:prstGeom>
        </p:spPr>
      </p:pic>
    </p:spTree>
    <p:custDataLst>
      <p:tags r:id="rId1"/>
    </p:custDataLst>
    <p:extLst>
      <p:ext uri="{BB962C8B-B14F-4D97-AF65-F5344CB8AC3E}">
        <p14:creationId xmlns:p14="http://schemas.microsoft.com/office/powerpoint/2010/main" val="26614893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39D62-3B9E-429C-8022-B738CD9EC0F1}"/>
              </a:ext>
            </a:extLst>
          </p:cNvPr>
          <p:cNvSpPr>
            <a:spLocks noGrp="1"/>
          </p:cNvSpPr>
          <p:nvPr>
            <p:ph type="ctrTitle"/>
          </p:nvPr>
        </p:nvSpPr>
        <p:spPr/>
        <p:txBody>
          <a:bodyPr/>
          <a:lstStyle/>
          <a:p>
            <a:r>
              <a:rPr lang="en-US" dirty="0"/>
              <a:t>Thank You!</a:t>
            </a:r>
          </a:p>
        </p:txBody>
      </p:sp>
      <p:sp>
        <p:nvSpPr>
          <p:cNvPr id="3" name="Text Placeholder 2"/>
          <p:cNvSpPr>
            <a:spLocks noGrp="1"/>
          </p:cNvSpPr>
          <p:nvPr>
            <p:ph type="body" idx="20"/>
          </p:nvPr>
        </p:nvSpPr>
        <p:spPr/>
        <p:txBody>
          <a:bodyPr/>
          <a:lstStyle/>
          <a:p>
            <a:endParaRPr lang="en-US" dirty="0"/>
          </a:p>
        </p:txBody>
      </p:sp>
    </p:spTree>
    <p:custDataLst>
      <p:tags r:id="rId1"/>
    </p:custDataLst>
    <p:extLst>
      <p:ext uri="{BB962C8B-B14F-4D97-AF65-F5344CB8AC3E}">
        <p14:creationId xmlns:p14="http://schemas.microsoft.com/office/powerpoint/2010/main" val="1873699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D113DD-CA7F-4B1A-9EFF-561149CE7516}"/>
              </a:ext>
            </a:extLst>
          </p:cNvPr>
          <p:cNvSpPr>
            <a:spLocks noGrp="1"/>
          </p:cNvSpPr>
          <p:nvPr>
            <p:ph type="sldNum" sz="quarter" idx="12"/>
          </p:nvPr>
        </p:nvSpPr>
        <p:spPr/>
        <p:txBody>
          <a:bodyPr/>
          <a:lstStyle/>
          <a:p>
            <a:fld id="{158B7785-F6D6-45F8-833E-07BD84680091}" type="slidenum">
              <a:rPr lang="en-US" smtClean="0"/>
              <a:pPr/>
              <a:t>4</a:t>
            </a:fld>
            <a:endParaRPr lang="en-US"/>
          </a:p>
        </p:txBody>
      </p:sp>
      <p:sp>
        <p:nvSpPr>
          <p:cNvPr id="2" name="Title 1">
            <a:extLst>
              <a:ext uri="{FF2B5EF4-FFF2-40B4-BE49-F238E27FC236}">
                <a16:creationId xmlns:a16="http://schemas.microsoft.com/office/drawing/2014/main" id="{5E9387FA-E20A-45B4-92AD-1D44FFC8C58B}"/>
              </a:ext>
            </a:extLst>
          </p:cNvPr>
          <p:cNvSpPr>
            <a:spLocks noGrp="1"/>
          </p:cNvSpPr>
          <p:nvPr>
            <p:ph type="title"/>
          </p:nvPr>
        </p:nvSpPr>
        <p:spPr/>
        <p:txBody>
          <a:bodyPr/>
          <a:lstStyle/>
          <a:p>
            <a:r>
              <a:rPr lang="en-US" dirty="0"/>
              <a:t>Today’s Speakers</a:t>
            </a:r>
          </a:p>
        </p:txBody>
      </p:sp>
      <p:sp>
        <p:nvSpPr>
          <p:cNvPr id="4" name="Content Placeholder 3">
            <a:extLst>
              <a:ext uri="{FF2B5EF4-FFF2-40B4-BE49-F238E27FC236}">
                <a16:creationId xmlns:a16="http://schemas.microsoft.com/office/drawing/2014/main" id="{298036D9-27CC-4B0A-8B6E-D5790E6B7F12}"/>
              </a:ext>
            </a:extLst>
          </p:cNvPr>
          <p:cNvSpPr>
            <a:spLocks noGrp="1"/>
          </p:cNvSpPr>
          <p:nvPr>
            <p:ph sz="half" idx="2"/>
          </p:nvPr>
        </p:nvSpPr>
        <p:spPr/>
        <p:txBody>
          <a:bodyPr/>
          <a:lstStyle/>
          <a:p>
            <a:r>
              <a:rPr lang="en-US" dirty="0"/>
              <a:t>Jessica Webster</a:t>
            </a:r>
            <a:endParaRPr lang="en-US" b="1" dirty="0"/>
          </a:p>
          <a:p>
            <a:pPr lvl="1"/>
            <a:r>
              <a:rPr lang="en-US" dirty="0"/>
              <a:t>Program Analyst / Technical Expert/Certifying Officer</a:t>
            </a:r>
          </a:p>
          <a:p>
            <a:pPr lvl="2"/>
            <a:r>
              <a:rPr lang="en-US" dirty="0"/>
              <a:t>OTAA / ETA</a:t>
            </a:r>
          </a:p>
        </p:txBody>
      </p:sp>
      <p:sp>
        <p:nvSpPr>
          <p:cNvPr id="3" name="Content Placeholder 2">
            <a:extLst>
              <a:ext uri="{FF2B5EF4-FFF2-40B4-BE49-F238E27FC236}">
                <a16:creationId xmlns:a16="http://schemas.microsoft.com/office/drawing/2014/main" id="{97050536-9415-4670-BC57-2C187410CDB3}"/>
              </a:ext>
            </a:extLst>
          </p:cNvPr>
          <p:cNvSpPr>
            <a:spLocks noGrp="1"/>
          </p:cNvSpPr>
          <p:nvPr>
            <p:ph sz="half" idx="1"/>
          </p:nvPr>
        </p:nvSpPr>
        <p:spPr/>
        <p:txBody>
          <a:bodyPr/>
          <a:lstStyle/>
          <a:p>
            <a:r>
              <a:rPr lang="en-US" dirty="0"/>
              <a:t>Jacquelyn Mendelsohn</a:t>
            </a:r>
            <a:endParaRPr lang="en-US" b="1" dirty="0"/>
          </a:p>
          <a:p>
            <a:pPr lvl="1"/>
            <a:r>
              <a:rPr lang="en-US" dirty="0"/>
              <a:t>Program Analyst /Technical Expert/Certifying Officer</a:t>
            </a:r>
          </a:p>
          <a:p>
            <a:pPr lvl="2"/>
            <a:r>
              <a:rPr lang="en-US" dirty="0"/>
              <a:t>OTAA / ETA</a:t>
            </a:r>
          </a:p>
        </p:txBody>
      </p:sp>
      <p:pic>
        <p:nvPicPr>
          <p:cNvPr id="6" name="Picture Placeholder 5"/>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173" b="6173"/>
          <a:stretch>
            <a:fillRect/>
          </a:stretch>
        </p:blipFill>
        <p:spPr>
          <a:xfrm>
            <a:off x="1520825" y="1460871"/>
            <a:ext cx="2133600" cy="2133600"/>
          </a:xfrm>
        </p:spPr>
      </p:pic>
      <p:pic>
        <p:nvPicPr>
          <p:cNvPr id="12" name="Picture Placeholder 11"/>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a:stretch>
            <a:fillRect/>
          </a:stretch>
        </p:blipFill>
        <p:spPr/>
      </p:pic>
    </p:spTree>
    <p:custDataLst>
      <p:tags r:id="rId1"/>
    </p:custDataLst>
    <p:extLst>
      <p:ext uri="{BB962C8B-B14F-4D97-AF65-F5344CB8AC3E}">
        <p14:creationId xmlns:p14="http://schemas.microsoft.com/office/powerpoint/2010/main" val="3927779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D113DD-CA7F-4B1A-9EFF-561149CE7516}"/>
              </a:ext>
            </a:extLst>
          </p:cNvPr>
          <p:cNvSpPr>
            <a:spLocks noGrp="1"/>
          </p:cNvSpPr>
          <p:nvPr>
            <p:ph type="sldNum" sz="quarter" idx="12"/>
          </p:nvPr>
        </p:nvSpPr>
        <p:spPr/>
        <p:txBody>
          <a:bodyPr/>
          <a:lstStyle/>
          <a:p>
            <a:fld id="{158B7785-F6D6-45F8-833E-07BD84680091}" type="slidenum">
              <a:rPr lang="en-US" smtClean="0"/>
              <a:pPr/>
              <a:t>5</a:t>
            </a:fld>
            <a:endParaRPr lang="en-US"/>
          </a:p>
        </p:txBody>
      </p:sp>
      <p:sp>
        <p:nvSpPr>
          <p:cNvPr id="2" name="Title 1">
            <a:extLst>
              <a:ext uri="{FF2B5EF4-FFF2-40B4-BE49-F238E27FC236}">
                <a16:creationId xmlns:a16="http://schemas.microsoft.com/office/drawing/2014/main" id="{5E9387FA-E20A-45B4-92AD-1D44FFC8C58B}"/>
              </a:ext>
            </a:extLst>
          </p:cNvPr>
          <p:cNvSpPr>
            <a:spLocks noGrp="1"/>
          </p:cNvSpPr>
          <p:nvPr>
            <p:ph type="title"/>
          </p:nvPr>
        </p:nvSpPr>
        <p:spPr/>
        <p:txBody>
          <a:bodyPr/>
          <a:lstStyle/>
          <a:p>
            <a:r>
              <a:rPr lang="en-US" dirty="0"/>
              <a:t>Today’s Speakers</a:t>
            </a:r>
          </a:p>
        </p:txBody>
      </p:sp>
      <p:sp>
        <p:nvSpPr>
          <p:cNvPr id="4" name="Content Placeholder 3">
            <a:extLst>
              <a:ext uri="{FF2B5EF4-FFF2-40B4-BE49-F238E27FC236}">
                <a16:creationId xmlns:a16="http://schemas.microsoft.com/office/drawing/2014/main" id="{298036D9-27CC-4B0A-8B6E-D5790E6B7F12}"/>
              </a:ext>
            </a:extLst>
          </p:cNvPr>
          <p:cNvSpPr>
            <a:spLocks noGrp="1"/>
          </p:cNvSpPr>
          <p:nvPr>
            <p:ph sz="half" idx="2"/>
          </p:nvPr>
        </p:nvSpPr>
        <p:spPr/>
        <p:txBody>
          <a:bodyPr/>
          <a:lstStyle/>
          <a:p>
            <a:r>
              <a:rPr lang="en-US" dirty="0"/>
              <a:t>Amy Chen</a:t>
            </a:r>
            <a:endParaRPr lang="en-US" b="1" dirty="0"/>
          </a:p>
          <a:p>
            <a:pPr lvl="1"/>
            <a:r>
              <a:rPr lang="en-US" dirty="0"/>
              <a:t>Certifying Officer</a:t>
            </a:r>
          </a:p>
          <a:p>
            <a:pPr lvl="2"/>
            <a:r>
              <a:rPr lang="en-US" dirty="0"/>
              <a:t>OTAA / ETA</a:t>
            </a:r>
          </a:p>
        </p:txBody>
      </p:sp>
      <p:pic>
        <p:nvPicPr>
          <p:cNvPr id="10" name="Picture Placeholder 9"/>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0000" b="20000"/>
          <a:stretch>
            <a:fillRect/>
          </a:stretch>
        </p:blipFill>
        <p:spPr>
          <a:xfrm>
            <a:off x="1476375" y="1322388"/>
            <a:ext cx="2133600" cy="2133600"/>
          </a:xfrm>
        </p:spPr>
      </p:pic>
    </p:spTree>
    <p:custDataLst>
      <p:tags r:id="rId1"/>
    </p:custDataLst>
    <p:extLst>
      <p:ext uri="{BB962C8B-B14F-4D97-AF65-F5344CB8AC3E}">
        <p14:creationId xmlns:p14="http://schemas.microsoft.com/office/powerpoint/2010/main" val="1737754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0" indent="-457200">
              <a:buFont typeface="Arial" panose="020B0604020202020204" pitchFamily="34" charset="0"/>
              <a:buChar char="•"/>
            </a:pPr>
            <a:r>
              <a:rPr lang="en-US" sz="3200" dirty="0">
                <a:solidFill>
                  <a:schemeClr val="tx1"/>
                </a:solidFill>
              </a:rPr>
              <a:t>Petition Quick Review</a:t>
            </a:r>
          </a:p>
          <a:p>
            <a:pPr marL="457200" indent="-457200">
              <a:buFont typeface="Arial" panose="020B0604020202020204" pitchFamily="34" charset="0"/>
              <a:buChar char="•"/>
            </a:pPr>
            <a:r>
              <a:rPr lang="en-US" sz="3200" dirty="0">
                <a:solidFill>
                  <a:schemeClr val="tx1"/>
                </a:solidFill>
              </a:rPr>
              <a:t>Investigations-What’s New?</a:t>
            </a:r>
          </a:p>
          <a:p>
            <a:pPr marL="914400" lvl="1" indent="-457200">
              <a:buFont typeface="Arial" panose="020B0604020202020204" pitchFamily="34" charset="0"/>
              <a:buChar char="•"/>
            </a:pPr>
            <a:r>
              <a:rPr lang="en-US" sz="2800" dirty="0">
                <a:solidFill>
                  <a:schemeClr val="tx1"/>
                </a:solidFill>
              </a:rPr>
              <a:t>Limited Pathways to Certification</a:t>
            </a:r>
          </a:p>
          <a:p>
            <a:pPr marL="914400" lvl="1" indent="-457200">
              <a:buFont typeface="Arial" panose="020B0604020202020204" pitchFamily="34" charset="0"/>
              <a:buChar char="•"/>
            </a:pPr>
            <a:r>
              <a:rPr lang="en-US" sz="2800" dirty="0">
                <a:solidFill>
                  <a:schemeClr val="tx1"/>
                </a:solidFill>
              </a:rPr>
              <a:t>Alternative Trade Adjustment Assistance (ATAA)</a:t>
            </a:r>
          </a:p>
        </p:txBody>
      </p:sp>
      <p:sp>
        <p:nvSpPr>
          <p:cNvPr id="8" name="Title 7"/>
          <p:cNvSpPr>
            <a:spLocks noGrp="1"/>
          </p:cNvSpPr>
          <p:nvPr>
            <p:ph type="title"/>
          </p:nvPr>
        </p:nvSpPr>
        <p:spPr/>
        <p:txBody>
          <a:bodyPr/>
          <a:lstStyle/>
          <a:p>
            <a:r>
              <a:rPr lang="en-US" dirty="0"/>
              <a:t>Learning Objectives</a:t>
            </a:r>
          </a:p>
        </p:txBody>
      </p:sp>
      <p:sp>
        <p:nvSpPr>
          <p:cNvPr id="11" name="Slide Number Placeholder 10"/>
          <p:cNvSpPr>
            <a:spLocks noGrp="1"/>
          </p:cNvSpPr>
          <p:nvPr>
            <p:ph type="sldNum" sz="quarter" idx="4294967295"/>
          </p:nvPr>
        </p:nvSpPr>
        <p:spPr>
          <a:xfrm>
            <a:off x="9391650" y="6356351"/>
            <a:ext cx="1276350" cy="365125"/>
          </a:xfrm>
        </p:spPr>
        <p:txBody>
          <a:bodyPr/>
          <a:lstStyle/>
          <a:p>
            <a:fld id="{78651A17-9376-40A4-9325-34268FB0E92D}" type="slidenum">
              <a:rPr lang="en-US" smtClean="0"/>
              <a:pPr/>
              <a:t>6</a:t>
            </a:fld>
            <a:endParaRPr lang="en-US" dirty="0"/>
          </a:p>
        </p:txBody>
      </p:sp>
      <p:sp>
        <p:nvSpPr>
          <p:cNvPr id="5" name="Slide Number Placeholder 4"/>
          <p:cNvSpPr>
            <a:spLocks noGrp="1"/>
          </p:cNvSpPr>
          <p:nvPr>
            <p:ph type="sldNum" sz="quarter" idx="12"/>
          </p:nvPr>
        </p:nvSpPr>
        <p:spPr>
          <a:xfrm>
            <a:off x="11384678" y="6356350"/>
            <a:ext cx="652922" cy="365125"/>
          </a:xfrm>
        </p:spPr>
        <p:txBody>
          <a:bodyPr/>
          <a:lstStyle/>
          <a:p>
            <a:fld id="{01723B91-CE10-4F20-890A-0852E2246859}" type="slidenum">
              <a:rPr lang="en-US" smtClean="0"/>
              <a:pPr/>
              <a:t>6</a:t>
            </a:fld>
            <a:endParaRPr lang="en-US" dirty="0"/>
          </a:p>
        </p:txBody>
      </p:sp>
    </p:spTree>
    <p:extLst>
      <p:ext uri="{BB962C8B-B14F-4D97-AF65-F5344CB8AC3E}">
        <p14:creationId xmlns:p14="http://schemas.microsoft.com/office/powerpoint/2010/main" val="1504782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b"/>
          <a:lstStyle/>
          <a:p>
            <a:r>
              <a:rPr lang="en-US" sz="3600" dirty="0">
                <a:ln w="17780" cmpd="sng">
                  <a:noFill/>
                  <a:prstDash val="solid"/>
                  <a:miter lim="800000"/>
                </a:ln>
                <a:solidFill>
                  <a:schemeClr val="tx2"/>
                </a:solidFill>
                <a:ea typeface="ＭＳ Ｐゴシック"/>
              </a:rPr>
              <a:t>Petition Quick Review</a:t>
            </a:r>
          </a:p>
        </p:txBody>
      </p:sp>
      <p:sp>
        <p:nvSpPr>
          <p:cNvPr id="5" name="Slide Number Placeholder 4"/>
          <p:cNvSpPr>
            <a:spLocks noGrp="1"/>
          </p:cNvSpPr>
          <p:nvPr>
            <p:ph type="sldNum" sz="quarter" idx="12"/>
          </p:nvPr>
        </p:nvSpPr>
        <p:spPr/>
        <p:txBody>
          <a:bodyPr/>
          <a:lstStyle/>
          <a:p>
            <a:fld id="{01723B91-CE10-4F20-890A-0852E2246859}" type="slidenum">
              <a:rPr lang="en-US" smtClean="0"/>
              <a:pPr/>
              <a:t>7</a:t>
            </a:fld>
            <a:endParaRPr lang="en-US" dirty="0"/>
          </a:p>
        </p:txBody>
      </p:sp>
    </p:spTree>
    <p:extLst>
      <p:ext uri="{BB962C8B-B14F-4D97-AF65-F5344CB8AC3E}">
        <p14:creationId xmlns:p14="http://schemas.microsoft.com/office/powerpoint/2010/main" val="1815410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0" indent="-457200">
              <a:buFont typeface="Arial" panose="020B0604020202020204" pitchFamily="34" charset="0"/>
              <a:buChar char="•"/>
            </a:pPr>
            <a:r>
              <a:rPr lang="en-US" sz="3200" dirty="0">
                <a:solidFill>
                  <a:schemeClr val="tx1"/>
                </a:solidFill>
              </a:rPr>
              <a:t>State Agency – One-Stop Partner – Rapid Response</a:t>
            </a:r>
          </a:p>
          <a:p>
            <a:pPr marL="457200" indent="-457200">
              <a:buFont typeface="Arial" panose="020B0604020202020204" pitchFamily="34" charset="0"/>
              <a:buChar char="•"/>
            </a:pPr>
            <a:r>
              <a:rPr lang="en-US" sz="3200" dirty="0">
                <a:solidFill>
                  <a:schemeClr val="tx1"/>
                </a:solidFill>
              </a:rPr>
              <a:t>Union</a:t>
            </a:r>
          </a:p>
          <a:p>
            <a:pPr marL="457200" indent="-457200">
              <a:buFont typeface="Arial" panose="020B0604020202020204" pitchFamily="34" charset="0"/>
              <a:buChar char="•"/>
            </a:pPr>
            <a:r>
              <a:rPr lang="en-US" sz="3200" dirty="0">
                <a:solidFill>
                  <a:schemeClr val="tx1"/>
                </a:solidFill>
              </a:rPr>
              <a:t>Employer (Firm)</a:t>
            </a:r>
          </a:p>
          <a:p>
            <a:pPr marL="457200" indent="-457200">
              <a:buFont typeface="Arial" panose="020B0604020202020204" pitchFamily="34" charset="0"/>
              <a:buChar char="•"/>
            </a:pPr>
            <a:r>
              <a:rPr lang="en-US" sz="3200" dirty="0">
                <a:solidFill>
                  <a:schemeClr val="tx1"/>
                </a:solidFill>
              </a:rPr>
              <a:t>Group of </a:t>
            </a:r>
            <a:r>
              <a:rPr lang="en-US" sz="3200" b="1" u="sng" dirty="0">
                <a:solidFill>
                  <a:schemeClr val="tx1"/>
                </a:solidFill>
              </a:rPr>
              <a:t>2</a:t>
            </a:r>
            <a:r>
              <a:rPr lang="en-US" sz="3200" dirty="0">
                <a:solidFill>
                  <a:schemeClr val="tx1"/>
                </a:solidFill>
              </a:rPr>
              <a:t> Workers</a:t>
            </a:r>
          </a:p>
          <a:p>
            <a:pPr marL="457200" indent="-457200">
              <a:buFont typeface="Arial" panose="020B0604020202020204" pitchFamily="34" charset="0"/>
              <a:buChar char="•"/>
            </a:pPr>
            <a:r>
              <a:rPr lang="en-US" sz="3200" dirty="0">
                <a:solidFill>
                  <a:schemeClr val="tx1"/>
                </a:solidFill>
              </a:rPr>
              <a:t>Or a “duly authorized representative”</a:t>
            </a:r>
          </a:p>
        </p:txBody>
      </p:sp>
      <p:sp>
        <p:nvSpPr>
          <p:cNvPr id="3" name="Slide Number Placeholder 2"/>
          <p:cNvSpPr>
            <a:spLocks noGrp="1"/>
          </p:cNvSpPr>
          <p:nvPr>
            <p:ph type="sldNum" sz="quarter" idx="12"/>
          </p:nvPr>
        </p:nvSpPr>
        <p:spPr/>
        <p:txBody>
          <a:bodyPr/>
          <a:lstStyle/>
          <a:p>
            <a:fld id="{01723B91-CE10-4F20-890A-0852E2246859}" type="slidenum">
              <a:rPr lang="en-US" smtClean="0"/>
              <a:pPr/>
              <a:t>8</a:t>
            </a:fld>
            <a:endParaRPr lang="en-US" dirty="0"/>
          </a:p>
        </p:txBody>
      </p:sp>
      <p:sp>
        <p:nvSpPr>
          <p:cNvPr id="4" name="Title 3"/>
          <p:cNvSpPr>
            <a:spLocks noGrp="1"/>
          </p:cNvSpPr>
          <p:nvPr>
            <p:ph type="title"/>
          </p:nvPr>
        </p:nvSpPr>
        <p:spPr/>
        <p:txBody>
          <a:bodyPr/>
          <a:lstStyle/>
          <a:p>
            <a:r>
              <a:rPr lang="en-US" dirty="0"/>
              <a:t>Who Can File? </a:t>
            </a:r>
          </a:p>
        </p:txBody>
      </p:sp>
    </p:spTree>
    <p:extLst>
      <p:ext uri="{BB962C8B-B14F-4D97-AF65-F5344CB8AC3E}">
        <p14:creationId xmlns:p14="http://schemas.microsoft.com/office/powerpoint/2010/main" val="3661348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lnSpc>
                <a:spcPct val="100000"/>
              </a:lnSpc>
              <a:spcBef>
                <a:spcPts val="0"/>
              </a:spcBef>
            </a:pPr>
            <a:r>
              <a:rPr lang="en-US" dirty="0">
                <a:solidFill>
                  <a:schemeClr val="tx1"/>
                </a:solidFill>
              </a:rPr>
              <a:t>Online: </a:t>
            </a:r>
            <a:r>
              <a:rPr lang="en-US" dirty="0">
                <a:solidFill>
                  <a:schemeClr val="tx1"/>
                </a:solidFill>
                <a:hlinkClick r:id="rId3"/>
              </a:rPr>
              <a:t>www.dol.gov/agencies/eta/tradeact</a:t>
            </a:r>
            <a:r>
              <a:rPr lang="en-US" dirty="0">
                <a:solidFill>
                  <a:schemeClr val="tx1"/>
                </a:solidFill>
              </a:rPr>
              <a:t> </a:t>
            </a:r>
          </a:p>
          <a:p>
            <a:pPr>
              <a:lnSpc>
                <a:spcPct val="100000"/>
              </a:lnSpc>
              <a:spcBef>
                <a:spcPts val="0"/>
              </a:spcBef>
            </a:pPr>
            <a:r>
              <a:rPr lang="en-US" dirty="0">
                <a:solidFill>
                  <a:schemeClr val="tx1"/>
                </a:solidFill>
              </a:rPr>
              <a:t>Via email: </a:t>
            </a:r>
            <a:r>
              <a:rPr lang="en-US" dirty="0">
                <a:solidFill>
                  <a:schemeClr val="tx1"/>
                </a:solidFill>
                <a:hlinkClick r:id="rId4"/>
              </a:rPr>
              <a:t>taa.petition@dol.gov</a:t>
            </a:r>
            <a:r>
              <a:rPr lang="en-US" dirty="0">
                <a:solidFill>
                  <a:schemeClr val="tx1"/>
                </a:solidFill>
              </a:rPr>
              <a:t> </a:t>
            </a:r>
          </a:p>
          <a:p>
            <a:pPr>
              <a:lnSpc>
                <a:spcPct val="100000"/>
              </a:lnSpc>
              <a:spcBef>
                <a:spcPts val="0"/>
              </a:spcBef>
            </a:pPr>
            <a:r>
              <a:rPr lang="en-US" dirty="0">
                <a:solidFill>
                  <a:schemeClr val="tx1"/>
                </a:solidFill>
              </a:rPr>
              <a:t>Via fax: </a:t>
            </a:r>
            <a:r>
              <a:rPr lang="en-US" b="0" dirty="0">
                <a:solidFill>
                  <a:schemeClr val="tx1"/>
                </a:solidFill>
              </a:rPr>
              <a:t>(202) 693-3986</a:t>
            </a:r>
          </a:p>
          <a:p>
            <a:pPr>
              <a:lnSpc>
                <a:spcPct val="100000"/>
              </a:lnSpc>
              <a:spcBef>
                <a:spcPts val="0"/>
              </a:spcBef>
            </a:pPr>
            <a:r>
              <a:rPr lang="en-US" dirty="0">
                <a:solidFill>
                  <a:schemeClr val="tx1"/>
                </a:solidFill>
              </a:rPr>
              <a:t>Via mail: </a:t>
            </a:r>
          </a:p>
          <a:p>
            <a:pPr marL="0" indent="0">
              <a:lnSpc>
                <a:spcPct val="100000"/>
              </a:lnSpc>
              <a:spcBef>
                <a:spcPts val="0"/>
              </a:spcBef>
              <a:buNone/>
            </a:pPr>
            <a:r>
              <a:rPr lang="en-US" dirty="0">
                <a:solidFill>
                  <a:schemeClr val="tx1"/>
                </a:solidFill>
              </a:rPr>
              <a:t>	</a:t>
            </a:r>
            <a:r>
              <a:rPr lang="en-US" b="0" dirty="0">
                <a:solidFill>
                  <a:schemeClr val="tx1"/>
                </a:solidFill>
              </a:rPr>
              <a:t>U.S. Department of Labor,</a:t>
            </a:r>
            <a:br>
              <a:rPr lang="en-US" b="0" dirty="0">
                <a:solidFill>
                  <a:schemeClr val="tx1"/>
                </a:solidFill>
              </a:rPr>
            </a:br>
            <a:r>
              <a:rPr lang="en-US" b="0" dirty="0">
                <a:solidFill>
                  <a:schemeClr val="tx1"/>
                </a:solidFill>
              </a:rPr>
              <a:t>	Office of Trade Adjustment Assistance</a:t>
            </a:r>
            <a:br>
              <a:rPr lang="en-US" b="0" dirty="0">
                <a:solidFill>
                  <a:schemeClr val="tx1"/>
                </a:solidFill>
              </a:rPr>
            </a:br>
            <a:r>
              <a:rPr lang="en-US" b="0" dirty="0">
                <a:solidFill>
                  <a:schemeClr val="tx1"/>
                </a:solidFill>
              </a:rPr>
              <a:t>	200 Constitution Ave NW</a:t>
            </a:r>
            <a:br>
              <a:rPr lang="en-US" b="0" dirty="0">
                <a:solidFill>
                  <a:schemeClr val="tx1"/>
                </a:solidFill>
              </a:rPr>
            </a:br>
            <a:r>
              <a:rPr lang="en-US" b="0" dirty="0">
                <a:solidFill>
                  <a:schemeClr val="tx1"/>
                </a:solidFill>
              </a:rPr>
              <a:t>	Room N-5428</a:t>
            </a:r>
            <a:br>
              <a:rPr lang="en-US" b="0" dirty="0">
                <a:solidFill>
                  <a:schemeClr val="tx1"/>
                </a:solidFill>
              </a:rPr>
            </a:br>
            <a:r>
              <a:rPr lang="en-US" b="0" dirty="0">
                <a:solidFill>
                  <a:schemeClr val="tx1"/>
                </a:solidFill>
              </a:rPr>
              <a:t>	Washington, DC 20210</a:t>
            </a:r>
          </a:p>
          <a:p>
            <a:pPr marL="0" indent="0">
              <a:lnSpc>
                <a:spcPct val="100000"/>
              </a:lnSpc>
              <a:spcBef>
                <a:spcPts val="0"/>
              </a:spcBef>
              <a:buNone/>
            </a:pPr>
            <a:endParaRPr lang="en-US" dirty="0">
              <a:solidFill>
                <a:schemeClr val="tx1"/>
              </a:solidFill>
            </a:endParaRPr>
          </a:p>
          <a:p>
            <a:pPr marL="0" indent="0">
              <a:lnSpc>
                <a:spcPct val="100000"/>
              </a:lnSpc>
              <a:spcBef>
                <a:spcPts val="0"/>
              </a:spcBef>
              <a:buNone/>
            </a:pPr>
            <a:endParaRPr lang="en-US" dirty="0">
              <a:solidFill>
                <a:schemeClr val="tx1"/>
              </a:solidFill>
            </a:endParaRPr>
          </a:p>
        </p:txBody>
      </p:sp>
      <p:sp>
        <p:nvSpPr>
          <p:cNvPr id="3" name="Slide Number Placeholder 2"/>
          <p:cNvSpPr>
            <a:spLocks noGrp="1"/>
          </p:cNvSpPr>
          <p:nvPr>
            <p:ph type="sldNum" sz="quarter" idx="12"/>
          </p:nvPr>
        </p:nvSpPr>
        <p:spPr/>
        <p:txBody>
          <a:bodyPr/>
          <a:lstStyle/>
          <a:p>
            <a:fld id="{01723B91-CE10-4F20-890A-0852E2246859}" type="slidenum">
              <a:rPr lang="en-US" smtClean="0"/>
              <a:pPr/>
              <a:t>9</a:t>
            </a:fld>
            <a:endParaRPr lang="en-US" dirty="0"/>
          </a:p>
        </p:txBody>
      </p:sp>
      <p:sp>
        <p:nvSpPr>
          <p:cNvPr id="4" name="Title 3"/>
          <p:cNvSpPr>
            <a:spLocks noGrp="1"/>
          </p:cNvSpPr>
          <p:nvPr>
            <p:ph type="title"/>
          </p:nvPr>
        </p:nvSpPr>
        <p:spPr/>
        <p:txBody>
          <a:bodyPr/>
          <a:lstStyle/>
          <a:p>
            <a:r>
              <a:rPr lang="en-US" dirty="0"/>
              <a:t>How to File</a:t>
            </a:r>
          </a:p>
        </p:txBody>
      </p:sp>
    </p:spTree>
    <p:extLst>
      <p:ext uri="{BB962C8B-B14F-4D97-AF65-F5344CB8AC3E}">
        <p14:creationId xmlns:p14="http://schemas.microsoft.com/office/powerpoint/2010/main" val="11560924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4"/>
  <p:tag name="MMPROD_UIDATA" val="&lt;database version=&quot;11.0&quot;&gt;&lt;object type=&quot;1&quot; unique_id=&quot;10001&quot;&gt;&lt;object type=&quot;2&quot; unique_id=&quot;11613&quot;&gt;&lt;object type=&quot;3&quot; unique_id=&quot;11614&quot;&gt;&lt;property id=&quot;20148&quot; value=&quot;5&quot;/&gt;&lt;property id=&quot;20300&quot; value=&quot;Slide 1 - &amp;quot;Where Are You?&amp;quot;&quot;/&gt;&lt;property id=&quot;20307&quot; value=&quot;400&quot;/&gt;&lt;/object&gt;&lt;object type=&quot;3&quot; unique_id=&quot;11615&quot;&gt;&lt;property id=&quot;20148&quot; value=&quot;5&quot;/&gt;&lt;property id=&quot;20300&quot; value=&quot;Slide 2 - &amp;quot;Trade Adjustment Assistance for Workers: Reversion 2021&amp;quot;&quot;/&gt;&lt;property id=&quot;20307&quot; value=&quot;256&quot;/&gt;&lt;/object&gt;&lt;object type=&quot;3&quot; unique_id=&quot;11616&quot;&gt;&lt;property id=&quot;20148&quot; value=&quot;5&quot;/&gt;&lt;property id=&quot;20300&quot; value=&quot;Slide 3 - &amp;quot;Today’s Moderator&amp;quot;&quot;/&gt;&lt;property id=&quot;20307&quot; value=&quot;356&quot;/&gt;&lt;/object&gt;&lt;object type=&quot;3&quot; unique_id=&quot;11617&quot;&gt;&lt;property id=&quot;20148&quot; value=&quot;5&quot;/&gt;&lt;property id=&quot;20300&quot; value=&quot;Slide 4 - &amp;quot;Today’s Speakers&amp;quot;&quot;/&gt;&lt;property id=&quot;20307&quot; value=&quot;361&quot;/&gt;&lt;/object&gt;&lt;object type=&quot;3&quot; unique_id=&quot;11618&quot;&gt;&lt;property id=&quot;20148&quot; value=&quot;5&quot;/&gt;&lt;property id=&quot;20300&quot; value=&quot;Slide 5 - &amp;quot;Today’s Speakers&amp;quot;&quot;/&gt;&lt;property id=&quot;20307&quot; value=&quot;416&quot;/&gt;&lt;/object&gt;&lt;object type=&quot;3&quot; unique_id=&quot;11619&quot;&gt;&lt;property id=&quot;20148&quot; value=&quot;5&quot;/&gt;&lt;property id=&quot;20300&quot; value=&quot;Slide 6 - &amp;quot;Learning Objectives&amp;quot;&quot;/&gt;&lt;property id=&quot;20307&quot; value=&quot;401&quot;/&gt;&lt;/object&gt;&lt;object type=&quot;3&quot; unique_id=&quot;11620&quot;&gt;&lt;property id=&quot;20148&quot; value=&quot;5&quot;/&gt;&lt;property id=&quot;20300&quot; value=&quot;Slide 7 - &amp;quot;Petition Quick Review&amp;quot;&quot;/&gt;&lt;property id=&quot;20307&quot; value=&quot;362&quot;/&gt;&lt;/object&gt;&lt;object type=&quot;3&quot; unique_id=&quot;11621&quot;&gt;&lt;property id=&quot;20148&quot; value=&quot;5&quot;/&gt;&lt;property id=&quot;20300&quot; value=&quot;Slide 8 - &amp;quot;Who Can File? &amp;quot;&quot;/&gt;&lt;property id=&quot;20307&quot; value=&quot;363&quot;/&gt;&lt;/object&gt;&lt;object type=&quot;3&quot; unique_id=&quot;11622&quot;&gt;&lt;property id=&quot;20148&quot; value=&quot;5&quot;/&gt;&lt;property id=&quot;20300&quot; value=&quot;Slide 9 - &amp;quot;How to File&amp;quot;&quot;/&gt;&lt;property id=&quot;20307&quot; value=&quot;365&quot;/&gt;&lt;/object&gt;&lt;object type=&quot;3&quot; unique_id=&quot;11623&quot;&gt;&lt;property id=&quot;20148&quot; value=&quot;5&quot;/&gt;&lt;property id=&quot;20300&quot; value=&quot;Slide 10 - &amp;quot;Elements of Quality Petitions&amp;quot;&quot;/&gt;&lt;property id=&quot;20307&quot; value=&quot;368&quot;/&gt;&lt;/object&gt;&lt;object type=&quot;3&quot; unique_id=&quot;11624&quot;&gt;&lt;property id=&quot;20148&quot; value=&quot;5&quot;/&gt;&lt;property id=&quot;20300&quot; value=&quot;Slide 11 - &amp;quot;Any Questions?&amp;quot;&quot;/&gt;&lt;property id=&quot;20307&quot; value=&quot;410&quot;/&gt;&lt;/object&gt;&lt;object type=&quot;3&quot; unique_id=&quot;11625&quot;&gt;&lt;property id=&quot;20148&quot; value=&quot;5&quot;/&gt;&lt;property id=&quot;20300&quot; value=&quot;Slide 12 - &amp;quot;Certification Criteria&amp;quot;&quot;/&gt;&lt;property id=&quot;20307&quot; value=&quot;376&quot;/&gt;&lt;/object&gt;&lt;object type=&quot;3&quot; unique_id=&quot;11626&quot;&gt;&lt;property id=&quot;20148&quot; value=&quot;5&quot;/&gt;&lt;property id=&quot;20300&quot; value=&quot;Slide 13 - &amp;quot;How Certification Criteria is Different Under Reversion 2021&amp;quot;&quot;/&gt;&lt;property id=&quot;20307&quot; value=&quot;369&quot;/&gt;&lt;/object&gt;&lt;object type=&quot;3&quot; unique_id=&quot;11627&quot;&gt;&lt;property id=&quot;20148&quot; value=&quot;5&quot;/&gt;&lt;property id=&quot;20300&quot; value=&quot;Slide 14 - &amp;quot;Certification Criteria Reversion 2021&amp;quot;&quot;/&gt;&lt;property id=&quot;20307&quot; value=&quot;370&quot;/&gt;&lt;/object&gt;&lt;object type=&quot;3&quot; unique_id=&quot;11628&quot;&gt;&lt;property id=&quot;20148&quot; value=&quot;5&quot;/&gt;&lt;property id=&quot;20300&quot; value=&quot;Slide 15 - &amp;quot;Shift in Production&amp;quot;&quot;/&gt;&lt;property id=&quot;20307&quot; value=&quot;392&quot;/&gt;&lt;/object&gt;&lt;object type=&quot;3&quot; unique_id=&quot;11629&quot;&gt;&lt;property id=&quot;20148&quot; value=&quot;5&quot;/&gt;&lt;property id=&quot;20300&quot; value=&quot;Slide 16 - &amp;quot;Shift in Production&amp;quot;&quot;/&gt;&lt;property id=&quot;20307&quot; value=&quot;377&quot;/&gt;&lt;/object&gt;&lt;object type=&quot;3&quot; unique_id=&quot;11630&quot;&gt;&lt;property id=&quot;20148&quot; value=&quot;5&quot;/&gt;&lt;property id=&quot;20300&quot; value=&quot;Slide 17 - &amp;quot;Shift in Production&amp;quot;&quot;/&gt;&lt;property id=&quot;20307&quot; value=&quot;378&quot;/&gt;&lt;/object&gt;&lt;object type=&quot;3&quot; unique_id=&quot;11631&quot;&gt;&lt;property id=&quot;20148&quot; value=&quot;5&quot;/&gt;&lt;property id=&quot;20300&quot; value=&quot;Slide 18 - &amp;quot;Increased Imports&amp;quot;&quot;/&gt;&lt;property id=&quot;20307&quot; value=&quot;394&quot;/&gt;&lt;/object&gt;&lt;object type=&quot;3&quot; unique_id=&quot;11632&quot;&gt;&lt;property id=&quot;20148&quot; value=&quot;5&quot;/&gt;&lt;property id=&quot;20300&quot; value=&quot;Slide 19 - &amp;quot;Any Questions?&amp;quot;&quot;/&gt;&lt;property id=&quot;20307&quot; value=&quot;412&quot;/&gt;&lt;/object&gt;&lt;object type=&quot;3&quot; unique_id=&quot;11633&quot;&gt;&lt;property id=&quot;20148&quot; value=&quot;5&quot;/&gt;&lt;property id=&quot;20300&quot; value=&quot;Slide 20 - &amp;quot;Upstream Supplier&amp;quot;&quot;/&gt;&lt;property id=&quot;20307&quot; value=&quot;395&quot;/&gt;&lt;/object&gt;&lt;object type=&quot;3&quot; unique_id=&quot;11634&quot;&gt;&lt;property id=&quot;20148&quot; value=&quot;5&quot;/&gt;&lt;property id=&quot;20300&quot; value=&quot;Slide 21 - &amp;quot;Upstream Supplier&amp;quot;&quot;/&gt;&lt;property id=&quot;20307&quot; value=&quot;408&quot;/&gt;&lt;/object&gt;&lt;object type=&quot;3&quot; unique_id=&quot;11635&quot;&gt;&lt;property id=&quot;20148&quot; value=&quot;5&quot;/&gt;&lt;property id=&quot;20300&quot; value=&quot;Slide 22 - &amp;quot;Any Questions?&amp;quot;&quot;/&gt;&lt;property id=&quot;20307&quot; value=&quot;413&quot;/&gt;&lt;/object&gt;&lt;object type=&quot;3&quot; unique_id=&quot;11636&quot;&gt;&lt;property id=&quot;20148&quot; value=&quot;5&quot;/&gt;&lt;property id=&quot;20300&quot; value=&quot;Slide 23 - &amp;quot;Downstream Producer&amp;quot;&quot;/&gt;&lt;property id=&quot;20307&quot; value=&quot;396&quot;/&gt;&lt;/object&gt;&lt;object type=&quot;3&quot; unique_id=&quot;11637&quot;&gt;&lt;property id=&quot;20148&quot; value=&quot;5&quot;/&gt;&lt;property id=&quot;20300&quot; value=&quot;Slide 24 - &amp;quot;Downstream Producer&amp;quot;&quot;/&gt;&lt;property id=&quot;20307&quot; value=&quot;407&quot;/&gt;&lt;/object&gt;&lt;object type=&quot;3&quot; unique_id=&quot;11638&quot;&gt;&lt;property id=&quot;20148&quot; value=&quot;5&quot;/&gt;&lt;property id=&quot;20300&quot; value=&quot;Slide 25 - &amp;quot;Any Questions?&amp;quot;&quot;/&gt;&lt;property id=&quot;20307&quot; value=&quot;414&quot;/&gt;&lt;/object&gt;&lt;object type=&quot;3&quot; unique_id=&quot;11639&quot;&gt;&lt;property id=&quot;20148&quot; value=&quot;5&quot;/&gt;&lt;property id=&quot;20300&quot; value=&quot;Slide 26 - &amp;quot;Alternative Trade Adjustment Assistance (ATAA)&amp;quot;&quot;/&gt;&lt;property id=&quot;20307&quot; value=&quot;398&quot;/&gt;&lt;/object&gt;&lt;object type=&quot;3&quot; unique_id=&quot;11640&quot;&gt;&lt;property id=&quot;20148&quot; value=&quot;5&quot;/&gt;&lt;property id=&quot;20300&quot; value=&quot;Slide 27 - &amp;quot;Any Questions?&amp;quot;&quot;/&gt;&lt;property id=&quot;20307&quot; value=&quot;415&quot;/&gt;&lt;/object&gt;&lt;object type=&quot;3&quot; unique_id=&quot;11641&quot;&gt;&lt;property id=&quot;20148&quot; value=&quot;5&quot;/&gt;&lt;property id=&quot;20300&quot; value=&quot;Slide 28 - &amp;quot;TAA Program Worker Group Eligibility Matrix&amp;quot;&quot;/&gt;&lt;property id=&quot;20307&quot; value=&quot;402&quot;/&gt;&lt;/object&gt;&lt;object type=&quot;3&quot; unique_id=&quot;11642&quot;&gt;&lt;property id=&quot;20148&quot; value=&quot;5&quot;/&gt;&lt;property id=&quot;20300&quot; value=&quot;Slide 29 - &amp;quot;Wrapping Up&amp;quot;&quot;/&gt;&lt;property id=&quot;20307&quot; value=&quot;403&quot;/&gt;&lt;/object&gt;&lt;object type=&quot;3&quot; unique_id=&quot;11643&quot;&gt;&lt;property id=&quot;20148&quot; value=&quot;5&quot;/&gt;&lt;property id=&quot;20300&quot; value=&quot;Slide 30 - &amp;quot;Today we covered: &amp;quot;&quot;/&gt;&lt;property id=&quot;20307&quot; value=&quot;399&quot;/&gt;&lt;/object&gt;&lt;object type=&quot;3&quot; unique_id=&quot;11644&quot;&gt;&lt;property id=&quot;20148&quot; value=&quot;5&quot;/&gt;&lt;property id=&quot;20300&quot; value=&quot;Slide 31 - &amp;quot;Resources&amp;quot;&quot;/&gt;&lt;property id=&quot;20307&quot; value=&quot;404&quot;/&gt;&lt;/object&gt;&lt;object type=&quot;3&quot; unique_id=&quot;11645&quot;&gt;&lt;property id=&quot;20148&quot; value=&quot;5&quot;/&gt;&lt;property id=&quot;20300&quot; value=&quot;Slide 32 - &amp;quot;Save the Date: Webinars&amp;quot;&quot;/&gt;&lt;property id=&quot;20307&quot; value=&quot;405&quot;/&gt;&lt;/object&gt;&lt;object type=&quot;3&quot; unique_id=&quot;11646&quot;&gt;&lt;property id=&quot;20148&quot; value=&quot;5&quot;/&gt;&lt;property id=&quot;20300&quot; value=&quot;Slide 33 - &amp;quot;Save the Date: Regional Roundtables&amp;quot;&quot;/&gt;&lt;property id=&quot;20307&quot; value=&quot;406&quot;/&gt;&lt;/object&gt;&lt;object type=&quot;3&quot; unique_id=&quot;11647&quot;&gt;&lt;property id=&quot;20148&quot; value=&quot;5&quot;/&gt;&lt;property id=&quot;20300&quot; value=&quot;Slide 34 - &amp;quot;Any Questions?&amp;quot;&quot;/&gt;&lt;property id=&quot;20307&quot; value=&quot;350&quot;/&gt;&lt;/object&gt;&lt;object type=&quot;3&quot; unique_id=&quot;11648&quot;&gt;&lt;property id=&quot;20148&quot; value=&quot;5&quot;/&gt;&lt;property id=&quot;20300&quot; value=&quot;Slide 35 - &amp;quot;Thank You!&amp;quot;&quot;/&gt;&lt;property id=&quot;20307&quot; value=&quot;353&quot;/&gt;&lt;/object&gt;&lt;/object&gt;&lt;object type=&quot;8&quot; unique_id=&quot;11685&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peci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eopl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eractiv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nfographic Layout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AW xmlns="http://www.net-centric.com/PAWPP">
  <Shape xmlns="" ID="RLZAEB6ZdNurhurYVXLDHvIiR50=" pdftag="_x005B_Artifact_x005D_" isBookmarkSet="no" bookmark="no"/>
  <Shape xmlns="" ID="usQImVEubLCEI7VaAFnuokKUPtU=" pdftag="H2" isBookmarkSet="no" bookmark="yes" Order="_x0032_"/>
  <Shape xmlns="" ID="OnAWrYt0quhLgNOVTUCqTaSm4F4=" pdftag="H1" isBookmarkSet="no" bookmark="yes" Order="_x0031_"/>
  <Shape xmlns="" ID="tU8LTbvXCMOPJ0aBfPgFoX5oG18=" pdftag="P" isBookmarkSet="no" bookmark="no" Order="_x0032_"/>
  <Shape xmlns="" ID="GVFZTswW6o80uGMa3+G9JbWt+Zk=" pdftag="H2" isBookmarkSet="no" bookmark="yes" Order="_x0031_"/>
  <Shape xmlns="" ID="7EPJJFWpQLEuP5xrN3A/cLfs9HU=" pdftag="" Order="_x0033_"/>
  <Shape xmlns="" ID="rxOKCJRhAmCH7K3dudDFa2rXTn4=" pdftag="P" isBookmarkSet="no" bookmark="no" Order="_x0032_"/>
  <Shape xmlns="" ID="gqPylL6ho2wS7odMpYoYIYa2EiQ=" Order="_x0033_" formula="no" inline="no" isBookmarkSet="no" bookmark="no" artifact="_x0031_" pdftag="_x005B_Artifact_x005D_" validate="no"/>
  <HyperLink xmlns="" ID="KPBWGTdtJeti1SqD66cGM5zW3v0=960207121109.2_144.6287" plainAltText="www.resource-link-here.com" language=""/>
  <Shape xmlns="" ID="dolWTbxVyO411CxLIWEhGSnICww=" pdftag="H2" isBookmarkSet="no" bookmark="yes" Order="_x0031_"/>
  <Shape xmlns="" ID="5NJ2oKvPVRPrT/Jni/5H0IhCzgg=" Order="_x0033_" pdftag="_x005B_Artifact_x005D_" isBookmarkSet="no" bookmark="no"/>
  <Shape xmlns="" ID="doa4/wsaQAY2kRHE4lb9L3WxQDs=" pdftag="P" isBookmarkSet="no" bookmark="no" Order="_x0033_"/>
  <Shape xmlns="" ID="WAXcf6yxnfNfqX8B64SEuxJsOBc=" pdftag="" Order="_x0035_" artifact="_x0031_" validate="no" formula="no" inline="no"/>
  <Shape xmlns="" ID="J3b5Z4uYPFF7klVGoAb7Ylh7lIQ=" pdftag="P" isBookmarkSet="no" bookmark="no" Order="_x0032_"/>
  <Shape xmlns="" ID="0vAyYN3BoFRXt0wJjH8tZ20n0oc=" pdftag="" Order="_x0033_" artifact="_x0031_" validate="no" formula="no" inline="no"/>
  <Shape xmlns="" ID="3nxAZ7+1+YkMjrtp9jGRD7XI02M=" pdftag="H2" isBookmarkSet="no" bookmark="yes" Order="_x0031_"/>
  <Shape xmlns="" ID="VO0T9TIWhEUR2E8vE9ADTMOYvPQ=" Order="_x0036_" pdftag="_x005B_Artifact_x005D_" isBookmarkSet="no" bookmark="no"/>
  <Shape xmlns="" ID="5na1PGEF59SIxs0ohscBTkfoFNo=" pdftag="P" isBookmarkSet="no" bookmark="no" Order="_x0034_"/>
  <Shape xmlns="" ID="zzit0oLDnOFTIKbfVyDCBN86qPA=" formula="no" inline="no" isBookmarkSet="no" bookmark="no" Order="_x0034_" validate="no" pdftag="_x005B_Artifact_x005D_" artifact="_x0031_"/>
  <Shape xmlns="" ID="gprsu1DBmAusXrSWDeQHHrJVPQI=" pdftag="P" isBookmarkSet="no" bookmark="no" Order="_x0033_"/>
  <Shape xmlns="" ID="/O63WHCg5mFCFOjL4SDmg27caTM=" formula="no" inline="no" isBookmarkSet="no" bookmark="no" Order="_x0033_" validate="no" pdftag="_x005B_Artifact_x005D_" artifact="_x0031_"/>
  <Shape xmlns="" ID="FNX/d5oQ5HbjqT54T9orswsQtGU=" pdftag="P" isBookmarkSet="no" bookmark="no" Order="_x0032_"/>
  <Shape xmlns="" ID="99mEfl0uav/ZrKLy0ZL8v/HsgXw=" formula="no" inline="no" isBookmarkSet="no" bookmark="no" Order="_x0032_" validate="no" pdftag="_x005B_Artifact_x005D_" artifact="_x0031_"/>
  <Shape xmlns="" ID="H8XQwSp/BzpWJ3/DHuiNdhmxAAU=" pdftag="H2" isBookmarkSet="no" bookmark="yes" Order="_x0031_"/>
  <Shape xmlns="" ID="Zz+V1Zub2r8w05TOof22obzymb8=" Order="_x0038_" pdftag="_x005B_Artifact_x005D_" isBookmarkSet="no" bookmark="no"/>
  <Shape xmlns="" ID="b1hQCVNjdTvx5it0oMgqQOcT1PE=" formula="no" inline="no" isBookmarkSet="no" bookmark="no" validate="no" pdftag="P" artifact="_x0030_" Order="_x0032_"/>
  <Shape xmlns="" ID="AT5Et8Kkx8y2On8bDn6oyACaK+8=" pdftag="H2" isBookmarkSet="no" bookmark="yes" Order="_x0031_"/>
  <Shape xmlns="" ID="Hminx6H7XkIX4PStfqsBLx5LUS0=" Order="_x0033_" pdftag="_x005B_Artifact_x005D_" isBookmarkSet="no" bookmark="no"/>
  <Shape xmlns="" ID="5rzPkX0UXwLh7m3v+AgM3UIU1T4=" pdftag="" Order="_x0033_" artifact="_x0031_" validate="no"/>
  <Shape xmlns="" ID="0G2RScKFpC7qL1KgS/rpVqsPHqg=" pdftag="P" isBookmarkSet="no" bookmark="no" Order="_x0032_"/>
  <Shape xmlns="" ID="7jvKBCZGJag7Pz58Z23wKCY4K0M=" pdftag="H2" isBookmarkSet="no" bookmark="yes" Order="_x0031_"/>
  <Shape xmlns="" ID="q5wyTcjrXoegY3s9wiHgpCw4elA=" Order="_x0034_" pdftag="_x005B_Artifact_x005D_" isBookmarkSet="no" bookmark="no"/>
  <Shape xmlns="" ID="YYZK/rqcw1y6FSRhMUky5hCvlBc=" formula="no" inline="no" isBookmarkSet="no" validate="no" bookmark="yes" pdftag="P" artifact="_x0030_" Order="_x0032_"/>
  <Shape xmlns="" ID="jwSUrC2q/ZOxpNQklLjFzGCePU8=" formula="no" inline="no" isBookmarkSet="no" pdftag="H2" artifact="_x0031_" validate="no" bookmark="yes" Order="_x0031_"/>
  <Shape xmlns="" ID="+wi9mXoRr0+AFsr4FgR3eBpy6vU=" Order="_x0033_" pdftag="_x005B_Artifact_x005D_" isBookmarkSet="no" bookmark="no"/>
  <Shape xmlns="" ID="hwf3zyCcplTHtXOY9Im189QrWwo=" formula="no" inline="no" isBookmarkSet="no" bookmark="no" validate="no" pdftag="P" artifact="_x0030_" Order="_x0033_"/>
  <Shape xmlns="" ID="MpKY01aTaxpQc0eLAsRLJD/MwKQ=" formula="no" inline="no" isBookmarkSet="no" bookmark="no" validate="no" pdftag="P" artifact="_x0030_" Order="_x0032_"/>
  <Shape xmlns="" ID="uyWr1sUoDFvTJDyqt6KUS0EW0Lw=" formula="no" inline="no" isBookmarkSet="no" bookmark="no" validate="no" pdftag="H2" artifact="_x0030_" Order="_x0031_"/>
  <Shape xmlns="" ID="nPtlJSRki+B+F0rcRFngxxbgE7g=" Order="_x0034_" pdftag="_x005B_Artifact_x005D_" isBookmarkSet="no" bookmark="no"/>
  <Shape xmlns="" ID="Fj7NIhtyy/JpUgNZC9l9+IPMSf4=" formula="no" inline="no" isBookmarkSet="no" bookmark="no" validate="no" pdftag="P" artifact="_x0030_" Order="_x0033_"/>
  <Shape xmlns="" ID="LHoJzOiMfM+p4HtLBzbIWd7HbCQ=" formula="no" inline="no" isBookmarkSet="no" bookmark="no" validate="no" pdftag="P" artifact="_x0030_" Order="_x0032_"/>
  <Shape xmlns="" ID="/Mrs0I4hjUA5YxESRQO8IZ7Hfgk=" formula="no" inline="no" isBookmarkSet="no" pdftag="H2" artifact="_x0031_" validate="no" bookmark="yes" Order="_x0031_"/>
  <Shape xmlns="" ID="+cohKUOpj0HrdpZk2tZ7Zgn589s=" Order="_x0034_" pdftag="_x005B_Artifact_x005D_" isBookmarkSet="no" bookmark="no"/>
  <Shape xmlns="" ID="S+125fqL22DTAIGYpA2r02jE8QY=" formula="no" inline="no" isBookmarkSet="no" bookmark="no" validate="no" pdftag="P" artifact="_x0030_" Order="_x0035_"/>
  <Shape xmlns="" ID="3YV+panle0zAYt4gWJBxeHOB544=" formula="no" inline="no" isBookmarkSet="no" pdftag="H3" artifact="_x0031_" validate="no" bookmark="yes" Order="_x0034_"/>
  <Shape xmlns="" ID="rVCvDw1qsb8Z8iynXRMi+OtvE0g=" formula="no" inline="no" isBookmarkSet="no" bookmark="no" validate="no" pdftag="P" artifact="_x0030_" Order="_x0033_"/>
  <Shape xmlns="" ID="VbDaZtGLtsE1jP9oUUv31g6DngA=" formula="no" inline="no" isBookmarkSet="no" pdftag="H3" artifact="_x0031_" validate="no" bookmark="yes" Order="_x0032_"/>
  <Shape xmlns="" ID="o2fv8p+gsaQrBpkFAcHYjVp+02k=" formula="no" inline="no" isBookmarkSet="no" pdftag="H2" artifact="_x0031_" validate="no" bookmark="yes" Order="_x0031_"/>
  <Shape xmlns="" ID="yWpDRWi7bg3ZFwAVGkelvXTebU0=" Order="_x0036_" pdftag="_x005B_Artifact_x005D_" isBookmarkSet="no" bookmark="no"/>
  <Shape xmlns="" ID="zvgCYiGZ/lf2Wnjqqgxkx4zW5m8=" formula="no" inline="no" isBookmarkSet="no" pdftag="H2" artifact="_x0031_" validate="no" bookmark="yes" Order="_x0031_"/>
  <Shape xmlns="" ID="DaII41640SDDmnQ3aP7/J+qslzk=" Order="_x0032_" pdftag="_x005B_Artifact_x005D_" isBookmarkSet="no" bookmark="no"/>
  <Shape xmlns="" ID="yhrzvkIa7er1ch3Ot2s6ZILcei4=" Order="_x0031_" pdftag="_x005B_Artifact_x005D_" isBookmarkSet="no" bookmark="no"/>
  <Shape xmlns="" ID="iKX+K45oxn+hayBeJ64dJcmRjOA=" pdftag="" Order="_x0032_" artifact="_x0031_" validate="no"/>
  <Shape xmlns="" ID="vaV70jTf/aBbamn5IhqvyYu1GY4=" pdftag="" Order="_x0033_" artifact="_x0031_" validate="no"/>
  <Shape xmlns="" ID="6JKTfDC64Q+wJxaX1GeGgKODPVs=" pdftag="" Order="_x0031_" artifact="_x0031_" validate="no"/>
  <Shape xmlns="" ID="rqzgzAjEizDeu45qqR4m1QdOd/o=" Order="_x0034_" pdftag="_x005B_Artifact_x005D_" isBookmarkSet="no" bookmark="no"/>
  <Shape xmlns="" ID="oYuwvBx49h4c/qWt3Gl3FZnp68I=" artifact="_x0031_" formula="no" inline="no" pdftag="Figure" isBookmarkSet="no" bookmark="no" validate="no" Order="_x0033_"/>
  <Shape xmlns="" ID="Hx4rxvpCWPz2O34OwcJrXGoRlHM=" formula="no" inline="no" isBookmarkSet="no" pdftag="H3" artifact="_x0031_" validate="no" bookmark="yes" Order="_x0032_"/>
  <Shape xmlns="" ID="rsSAAOGSU0w78cXhI3jMYn/ST5Y=" formula="no" inline="no" isBookmarkSet="no" pdftag="H2" artifact="_x0031_" validate="no" bookmark="yes" Order="_x0031_"/>
  <Shape xmlns="" ID="KJqBtIhCQ8rYP4WdQ03WGwx4+LU=" Order="_x0034_" pdftag="_x005B_Artifact_x005D_" isBookmarkSet="no" bookmark="no"/>
  <Shape xmlns="" ID="NiV5v76YMPyQBnvtZtT1sdqAQY8=" formula="no" inline="no" isBookmarkSet="no" bookmark="no" validate="no" pdftag="P" artifact="_x0030_" Order="_x0034_"/>
  <Shape xmlns="" ID="WJzdn5Quh20Md25SXhQKFzW0T+c=" formula="no" inline="no" isBookmarkSet="no" bookmark="no" validate="no" pdftag="P" artifact="_x0030_" Order="_x0033_"/>
  <Shape xmlns="" ID="2YDhIiKe4zgr425UN9wTzDsYLqE=" formula="no" inline="no" isBookmarkSet="no" validate="no" bookmark="no" pdftag="P" artifact="_x0030_" Order="_x0032_"/>
  <Shape xmlns="" ID="Ob7bDmLgDlHcm4Qm0gQQ4P4QcDA=" formula="no" inline="no" isBookmarkSet="no" validate="no" bookmark="no" pdftag="H2" artifact="_x0030_" Order="_x0031_"/>
  <Shape xmlns="" ID="Hd5lD65ALfvss/U9ltdEnqzf3Z8=" Order="_x0035_" pdftag="_x005B_Artifact_x005D_" isBookmarkSet="no" bookmark="no"/>
  <Shape xmlns="" ID="FwQY7YSFQYuKW2Uvsf10hAMuAPQ=" formula="no" inline="no" isBookmarkSet="no" validate="no" bookmark="no" pdftag="P" artifact="_x0030_" Order="_x0033_"/>
  <Shape xmlns="" ID="zTP/IhRt6Cs3eLMsYABxxrEspdg=" formula="no" inline="no" isBookmarkSet="no" validate="no" bookmark="no" pdftag="H2" artifact="_x0030_" Order="_x0032_"/>
  <Shape xmlns="" ID="F1ZrxBRyoKJNete1VDVItcy3388=" formula="no" inline="no" isBookmarkSet="no" validate="no" bookmark="no" pdftag="P" artifact="_x0030_" Order="_x0031_"/>
  <Shape xmlns="" ID="4pHj/2WXkoOj1YkeFdlSP44DJnI=" Order="_x0034_" pdftag="_x005B_Artifact_x005D_" isBookmarkSet="no" bookmark="no"/>
  <Shape xmlns="" ID="Y7jsqzflfSIurTFoeHcs5T0yLR0=" pdftag="P" isBookmarkSet="no" bookmark="no" Order="_x0032_"/>
  <Shape xmlns="" ID="B3/JEmurMo3XL4t6cC5Ewno1wFc=" formula="no" inline="no" isBookmarkSet="no" validate="no" bookmark="no" pdftag="P" artifact="_x0030_" Order="_x0031_"/>
  <Shape xmlns="" ID="8AG3ZfrORZqUEpsmu86U2TKzTK8=" Order="_x0033_" pdftag="_x005B_Artifact_x005D_" isBookmarkSet="no" bookmark="no"/>
  <Shape xmlns="" ID="z+E+z07tlGpEkx+dTHYI/c0MJTM=" pdftag="P" isBookmarkSet="no" bookmark="no" Order="_x0033_"/>
  <Shape xmlns="" ID="KPBWGTdtJeti1SqD66cGM5zW3v0=" pdftag="P" isBookmarkSet="no" bookmark="no" Order="_x0032_"/>
  <Shape xmlns="" ID="syyBsfrFcz5EvlL5WkYZEC7G7RA=" pdftag="H2" isBookmarkSet="no" bookmark="yes" Order="_x0031_"/>
  <Shape xmlns="" ID="YFhVUROdS74oW2sxpDAch7HB0YY=" Order="_x0034_" pdftag="_x005B_Artifact_x005D_" isBookmarkSet="no" bookmark="no"/>
  <Shape xmlns="" ID="FiIK8fZ0zMYHbU2e/l3n+kdzsHQ=" pdftag="P" isBookmarkSet="no" bookmark="no" Order="_x0033_"/>
  <Shape xmlns="" ID="2tYNTlUE1bf7QhdckUXIL4vvRFk=" pdftag="P" isBookmarkSet="no" bookmark="no" Order="_x0032_"/>
  <Shape xmlns="" ID="EbdF7GdjdcpyR1RjoogdZHYYKS4=" pdftag="P" isBookmarkSet="no" bookmark="no" Order="_x0034_"/>
  <Shape xmlns="" ID="JrYb+runwCfg5moRVOeyOsR/DQk=" pdftag="H2" isBookmarkSet="no" bookmark="yes" Order="_x0031_"/>
  <Shape xmlns="" ID="Usnelripj/UGLIUGk93oYcRU5rE=" Order="_x0035_" pdftag="_x005B_Artifact_x005D_" isBookmarkSet="no" bookmark="no"/>
  <Shape xmlns="" ID="z31fCDdAb1ATKnH741WTDvc6zKU=" pdftag="P" isBookmarkSet="no" bookmark="no" Order="_x0032_"/>
  <Shape xmlns="" ID="Wi5ojySte5TUM8kVwC1nc3vKDlo=" pdftag="H2" isBookmarkSet="no" bookmark="yes" Order="_x0031_"/>
  <Shape xmlns="" ID="RrdAFZl8TymOp5z50VWM17V4ypo=" Order="_x0033_" pdftag="_x005B_Artifact_x005D_" isBookmarkSet="no" bookmark="no"/>
  <Shape xmlns="" ID="uTC+vpMlIwvCH7AKJlYXjUfeGg8=" pdftag="P" isBookmarkSet="no" bookmark="no" Order="_x0032_"/>
  <Shape xmlns="" ID="UvreiWJfmYxhHmDj5pn+PYhiFuw=" pdftag="H2" isBookmarkSet="no" bookmark="yes" Order="_x0031_"/>
  <Shape xmlns="" ID="fVNXS4nPeT9VzUzRfeAh4ncbI1c=" Order="_x0033_" pdftag="_x005B_Artifact_x005D_" isBookmarkSet="no" bookmark="no"/>
  <Shape xmlns="" ID="QoaS/6oTAQExiTtqS2ZqIrTtXkY=" pdftag="P" isBookmarkSet="no" bookmark="no" Order="_x0032_"/>
  <Shape xmlns="" ID="J/j+XPEyCXFcOZU+E9xjRBUygEY=" pdftag="H2" isBookmarkSet="no" bookmark="yes" Order="_x0031_"/>
  <Shape xmlns="" ID="mcgtGDvWvFcCCXXiwX3ciF90gTU=" Order="_x0033_" pdftag="_x005B_Artifact_x005D_" isBookmarkSet="no" bookmark="no"/>
  <Shape xmlns="" ID="ssc7OxPv8ygkQQ+klNMKp7MRSpI=" pdftag="P" isBookmarkSet="no" bookmark="no" Order="_x0032_"/>
  <Shape xmlns="" ID="dERBdn42u/TAloA9HpkAr2xTJvA=" pdftag="H2" isBookmarkSet="no" bookmark="yes" Order="_x0031_"/>
  <Shape xmlns="" ID="sLX62fBltEIiF+g1TaRS6Z2x3es=" Order="_x0033_" pdftag="_x005B_Artifact_x005D_" isBookmarkSet="no" bookmark="no"/>
  <Shape xmlns="" ID="jvArq75eBqjxqRTU6nSXJdHJ0tI=" pdftag="P" isBookmarkSet="no" bookmark="no" Order="_x0033_"/>
  <Shape xmlns="" ID="BNgaIUd7fvOMQ8BSE8GDzCGtU5U=" formula="no" inline="no" isBookmarkSet="no" validate="no" bookmark="no" pdftag="P" artifact="_x0030_" Order="_x0032_"/>
  <Shape xmlns="" ID="hqIFM0lVN5G4n9eAxhAeGVxt4uQ=" pdftag="H2" isBookmarkSet="no" bookmark="yes" Order="_x0031_"/>
  <Shape xmlns="" ID="19GU1nuiGkS/q3or7DQTiVjgP+Q=" formula="no" inline="no" isBookmarkSet="no" validate="no" bookmark="no" pdftag="P" artifact="_x0030_" Order="_x0031_0"/>
  <Shape xmlns="" ID="2dITApOTBecGHgPu6kVp8d+GWHk=" formula="no" inline="no" isBookmarkSet="no" validate="no" bookmark="no" pdftag="P" artifact="_x0030_" Order="_x0039_"/>
  <Shape xmlns="" ID="s66vO61aXc6DjvtTXv1oMzQFsM8=" artifact="_x0031_" formula="no" inline="no" pdftag="Figure" isBookmarkSet="no" validate="no" bookmark="no" Order="_x0038_"/>
  <Shape xmlns="" ID="g8gECMnWX0hKI+ti+nQHlJ+Q/ds=" formula="no" inline="no" isBookmarkSet="no" validate="no" bookmark="no" pdftag="P" artifact="_x0030_" Order="_x0037_"/>
  <Shape xmlns="" ID="LMP7KVpzXSOh3LgFlqWjHNgvNV8=" artifact="_x0031_" formula="no" inline="no" pdftag="Figure" isBookmarkSet="no" validate="no" bookmark="no" Order="_x0036_"/>
  <Shape xmlns="" ID="htgF2r6mb03Ok/En47HKtk9o4lM=" formula="no" inline="no" isBookmarkSet="no" validate="no" bookmark="no" pdftag="P" artifact="_x0030_" Order="_x0035_"/>
  <Shape xmlns="" ID="CzqWRoiBHBXDU9qTCBxdO5Q1idE=" artifact="_x0031_" formula="no" inline="no" pdftag="Figure" isBookmarkSet="no" validate="no" bookmark="no" Order="_x0034_"/>
  <Shape xmlns="" ID="mwIHxNr8b9M5lJenRjAPk8RyAyI=" formula="no" inline="no" isBookmarkSet="no" validate="no" bookmark="no" pdftag="P" artifact="_x0030_" Order="_x0033_"/>
  <Shape xmlns="" ID="fTJXjMg19+f76EJd2lzNNv/UTdA=" artifact="_x0031_" formula="no" inline="no" pdftag="Figure" isBookmarkSet="no" validate="no" bookmark="no" Order="_x0032_"/>
  <Shape xmlns="" ID="cN3KzdXKlHoJV7lOAL+VeKIVxhw=" formula="no" inline="no" isBookmarkSet="no" validate="no" bookmark="no" pdftag="H2" artifact="_x0030_" Order="_x0031_"/>
  <Shape xmlns="" ID="bbNWuAQ9bxatOMnKWE8prGOOA6M=" Order="_x0031_1" pdftag="_x005B_Artifact_x005D_" isBookmarkSet="no" bookmark="no"/>
  <Shape xmlns="" ID="+oPPTAFK6ArQoI1UD8eBE9H/xcI=" formula="no" inline="no" isBookmarkSet="no" validate="no" bookmark="no" pdftag="P" artifact="_x0030_" Order="_x0031_0"/>
  <Shape xmlns="" ID="SYTHXZT0IcQSxmCp6FxXUhXN+Tk=" artifact="_x0031_" formula="no" inline="no" pdftag="Figure" isBookmarkSet="no" validate="no" bookmark="no" Order="_x0039_"/>
  <Shape xmlns="" ID="jVzhp4yjBoES3JoPnYT1bMjNTmc=" formula="no" inline="no" isBookmarkSet="no" validate="no" bookmark="no" pdftag="P" artifact="_x0030_" Order="_x0038_"/>
  <Shape xmlns="" ID="5SHCVqG5kTuf4tCvucF2l9LKwU8=" artifact="_x0031_" formula="no" inline="no" pdftag="Figure" isBookmarkSet="no" validate="no" bookmark="no" Order="_x0037_"/>
  <Shape xmlns="" ID="iSpEglb/fQwZMDLvRAi1tp7OV4U=" formula="no" inline="no" isBookmarkSet="no" validate="no" bookmark="no" pdftag="P" artifact="_x0030_" Order="_x0036_"/>
  <Shape xmlns="" ID="n14NIlORoFMs6r8UQGWmt6ZdqDg=" artifact="_x0031_" formula="no" inline="no" pdftag="Figure" isBookmarkSet="no" validate="no" bookmark="no" Order="_x0035_"/>
  <Shape xmlns="" ID="akQ3xEQAM+PCHFH/+7Rb0nVvVQk=" formula="no" inline="no" isBookmarkSet="no" validate="no" bookmark="no" pdftag="P" artifact="_x0030_" Order="_x0034_"/>
  <Shape xmlns="" ID="CbX2Rrw9+BGKu00EExI6jrh1bXA=" artifact="_x0031_" formula="no" inline="no" pdftag="Figure" isBookmarkSet="no" validate="no" bookmark="no" Order="_x0033_"/>
  <Shape xmlns="" ID="7UQRMexUXA+ZQgilBXa1qkU0Bkc=" formula="no" inline="no" isBookmarkSet="no" validate="no" bookmark="no" pdftag="P" artifact="_x0030_" Order="_x0032_"/>
  <Shape xmlns="" ID="p7AkvmviCeh/qV1pubDpEH8ZDv8=" formula="no" inline="no" isBookmarkSet="no" validate="no" bookmark="no" pdftag="H2" artifact="_x0030_" Order="_x0031_"/>
  <Shape xmlns="" ID="9wjHnySfXT9SLdM+f1F2QTmumDw=" Order="_x0031_1" pdftag="_x005B_Artifact_x005D_" isBookmarkSet="no" bookmark="no"/>
  <Shape xmlns="" ID="cHjfB5mBERKo0tfJgRUIyBsLpZ4=" formula="no" inline="no" isBookmarkSet="no" validate="no" bookmark="no" pdftag="P" artifact="_x0030_" Order="_x0031_1"/>
  <Shape xmlns="" ID="9pohZzMyyPSCWu9AxOP4OqXPEDY=" artifact="_x0031_" formula="no" inline="no" pdftag="Figure" isBookmarkSet="no" validate="no" bookmark="no" Order="_x0031_0"/>
  <Shape xmlns="" ID="ugNN/JWQyEyeiokvPM4oFU75+oA=" formula="no" inline="no" isBookmarkSet="no" validate="no" bookmark="no" pdftag="P" artifact="_x0030_" Order="_x0039_"/>
  <Shape xmlns="" ID="GkyGIZFAW0maSUHtxXfYH9pUVVE=" artifact="_x0031_" formula="no" inline="no" pdftag="Figure" isBookmarkSet="no" validate="no" bookmark="no" Order="_x0038_"/>
  <Shape xmlns="" ID="zTSRV7DzBedLt3bEcKJFbG/wt+o=" formula="no" inline="no" isBookmarkSet="no" validate="no" bookmark="no" pdftag="P" artifact="_x0030_" Order="_x0037_"/>
  <Shape xmlns="" ID="DyYjwnfhxSjTUkb78OB4GKFiBws=" artifact="_x0031_" formula="no" inline="no" pdftag="Figure" isBookmarkSet="no" validate="no" bookmark="no" Order="_x0036_"/>
  <Shape xmlns="" ID="kD+9HQ+kaAIVZGoBBOFXZBaDSyE=" formula="no" inline="no" isBookmarkSet="no" validate="no" bookmark="no" pdftag="P" artifact="_x0030_" Order="_x0035_"/>
  <Shape xmlns="" ID="uTqRkfpK7FLGCYJxXn0/4pqyrsE=" artifact="_x0031_" formula="no" inline="no" pdftag="Figure" isBookmarkSet="no" validate="no" bookmark="no" Order="_x0034_"/>
  <Shape xmlns="" ID="Ett5ajy8F2ZQkvBEhjJ1mh96Z6s=" formula="no" inline="no" isBookmarkSet="no" validate="no" bookmark="no" pdftag="P" artifact="_x0030_" Order="_x0033_"/>
  <Shape xmlns="" ID="LWlghF9dBGVAbMkss8TgP9VC+wk=" formula="no" inline="no" isBookmarkSet="no" Order="_x0032_" validate="no" bookmark="no" pdftag="_x005B_Artifact_x005D_" artifact="_x0031_"/>
  <Shape xmlns="" ID="/V2KfqqKtOhZUimsWgfsxzeT8XA=" formula="no" inline="no" isBookmarkSet="no" validate="no" bookmark="no" pdftag="P" artifact="_x0030_" Order="_x0032_"/>
  <Shape xmlns="" ID="OK8fDlh45cC3FQ3MCsyGt7uDaGA=" formula="no" inline="no" isBookmarkSet="no" validate="no" pdftag="H2" artifact="_x0030_" bookmark="yes" Order="_x0031_"/>
  <Shape xmlns="" ID="C1bPKuZZrVGMynXdV1NZKVeAbiU=" Order="_x0031_3" pdftag="_x005B_Artifact_x005D_" isBookmarkSet="no" bookmark="no"/>
  <Shape xmlns="" ID="B8bbTKojVBhy+xkE9KBnBbMq5WA=" formula="no" inline="no" isBookmarkSet="no" validate="no" bookmark="no" pdftag="P" artifact="_x0030_" Order="_x0039_"/>
  <Shape xmlns="" ID="d0KV4ydMWyrqe46MclLKH1MmEEo=" formula="no" inline="no" isBookmarkSet="no" validate="no" bookmark="no" pdftag="P" artifact="_x0030_" Order="_x0038_"/>
  <Shape xmlns="" ID="UsZNsMp9Xr9Gyyc6dkMCo4D2H5g=" formula="no" inline="no" isBookmarkSet="no" validate="no" bookmark="no" pdftag="P" artifact="_x0030_" Order="_x0037_"/>
  <Shape xmlns="" ID="BTJPnuhZ53YebmSrziZoXMdpS4M=" formula="no" inline="no" isBookmarkSet="no" validate="no" bookmark="no" pdftag="P" artifact="_x0030_" Order="_x0036_"/>
  <Shape xmlns="" ID="ljpiZkm/+QtJ6TtCx0/nMp1KZ8w=" formula="no" inline="no" isBookmarkSet="no" validate="no" bookmark="no" pdftag="P" artifact="_x0030_" Order="_x0035_"/>
  <Shape xmlns="" ID="kZH0Ok5ipkvN0FkAN3j6YtzWZ0o=" formula="no" inline="no" isBookmarkSet="no" validate="no" bookmark="no" pdftag="P" artifact="_x0030_" Order="_x0034_"/>
  <Shape xmlns="" ID="oYbE/k8TZfwS/ihit0l4wfpUf18=" formula="no" inline="no" isBookmarkSet="no" validate="no" bookmark="no" pdftag="P" artifact="_x0030_" Order="_x0033_"/>
  <Shape xmlns="" ID="7q7pqaj5ccuGFUB8xe8K1+9CIbs=" formula="no" inline="no" isBookmarkSet="no" validate="no" bookmark="no" pdftag="P" artifact="_x0030_" Order="_x0032_"/>
  <Shape xmlns="" ID="06fgHE22rbrWIXYLReLUpJlI2Lo=" formula="no" inline="no" isBookmarkSet="no" validate="no" pdftag="H2" artifact="_x0030_" bookmark="yes" Order="_x0031_"/>
  <Shape xmlns="" ID="gnjtE6PO3uYW1fIl6+LjiySPNw8=" Order="_x0031_0" pdftag="_x005B_Artifact_x005D_" isBookmarkSet="no" bookmark="no"/>
  <Shape xmlns="" ID="NZs7ujEul47hYVL3ryCSJ6XrrVg=" formula="no" inline="no" isBookmarkSet="no" validate="no" bookmark="no" pdftag="Figure" artifact="_x0030_" Order="_x0039_"/>
  <Shape xmlns="" ID="VZxKRv9RcZ2K+ddOgs7MbJ209Zo=" artifact="_x0031_" formula="no" inline="no" pdftag="Figure" isBookmarkSet="no" validate="no" bookmark="no" Order="_x0031_0"/>
  <Shape xmlns="" ID="P8o92jFNl+qbMwiC+4jxKRL30AY=" formula="no" inline="no" isBookmarkSet="no" validate="no" bookmark="no" pdftag="P" artifact="_x0030_" Order="_x0031_1"/>
  <Shape xmlns="" ID="sC8UtcO69jkzKmktKABqob0Rgoo=" formula="no" inline="no" isBookmarkSet="no" validate="no" bookmark="no" pdftag="P" artifact="_x0030_" Order="_x0038_"/>
  <Shape xmlns="" ID="WI2UGNvdiveVk/5DceCr1Bbt+5w=" formula="no" inline="no" isBookmarkSet="no" validate="no" bookmark="no" pdftag="P" artifact="_x0030_" Order="_x0037_"/>
  <Shape xmlns="" ID="EbH/7DZ/GaXwMPPvJcAA+fRlNKM=" formula="no" inline="no" isBookmarkSet="no" validate="no" bookmark="no" pdftag="P" artifact="_x0030_" Order="_x0036_"/>
  <Shape xmlns="" ID="Y/ldxXXlU5AN+uYb5N6FRB4JGeg=" formula="no" inline="no" isBookmarkSet="no" validate="no" bookmark="no" pdftag="P" artifact="_x0030_" Order="_x0035_"/>
  <Shape xmlns="" ID="PuZQjrBFOkFDxvBoQ+BkhpdseEQ=" formula="no" inline="no" isBookmarkSet="no" validate="no" bookmark="no" pdftag="P" artifact="_x0030_" Order="_x0034_"/>
  <Shape xmlns="" ID="k5X4i5RvYDgiARcKEkf1+aFlvAI=" formula="no" inline="no" isBookmarkSet="no" validate="no" bookmark="no" pdftag="P" artifact="_x0030_" Order="_x0033_"/>
  <Shape xmlns="" ID="Z5v8HpASDPo/Wz/0q/BGJ6ugT5U=" formula="no" inline="no" isBookmarkSet="no" validate="no" bookmark="no" pdftag="P" artifact="_x0030_" Order="_x0032_"/>
  <Shape xmlns="" ID="qg/yRKvPs8ROT+r1Jk5a31WpY/w=" formula="no" inline="no" isBookmarkSet="no" validate="no" bookmark="no" pdftag="H2" artifact="_x0030_" Order="_x0031_"/>
  <Shape xmlns="" ID="YCxz2RypFb5QpuXgkpj+yuhAraQ=" Order="_x0031_2" pdftag="_x005B_Artifact_x005D_" isBookmarkSet="no" bookmark="no"/>
  <Shape xmlns="" ID="JVaVeqwnrJXcfjyxjN23u6U6YjU=" formula="no" inline="no" isBookmarkSet="no" validate="no" bookmark="no" pdftag="P" artifact="_x0030_" Order="_x0031_1"/>
  <Shape xmlns="" ID="1VYlZJxEhUYoBZrPC1K4brZxD4o=" artifact="_x0031_" formula="no" inline="no" pdftag="Figure" isBookmarkSet="no" validate="no" bookmark="no" Order="_x0031_0"/>
  <Shape xmlns="" ID="fcLbEBweMN1jqvR6XEB80Uzn1vI=" artifact="_x0031_" formula="no" inline="no" pdftag="Figure" isBookmarkSet="no" validate="no" bookmark="no" Order="_x0039_"/>
  <Shape xmlns="" ID="gLvMFMxEiDWTy9xz23vSIMFDq7s=" formula="no" inline="no" isBookmarkSet="no" validate="no" bookmark="no" pdftag="P" artifact="_x0030_" Order="_x0038_"/>
  <Shape xmlns="" ID="OAEemmU3Tf/BYnd4sNW+SnhaUvA=" formula="no" inline="no" isBookmarkSet="no" validate="no" bookmark="no" pdftag="P" artifact="_x0030_" Order="_x0037_"/>
  <Shape xmlns="" ID="56JdV7wQqNvSBwuHfa0UR8rHwds=" formula="no" inline="no" isBookmarkSet="no" validate="no" bookmark="no" pdftag="P" artifact="_x0030_" Order="_x0036_"/>
  <Shape xmlns="" ID="+5RFGTA9WgsU+8IpV9j0zuD5b3Y=" formula="no" inline="no" isBookmarkSet="no" validate="no" bookmark="no" pdftag="P" artifact="_x0030_" Order="_x0035_"/>
  <Shape xmlns="" ID="6pTAVe1s1elbalCQHyEHhZhOka8=" formula="no" inline="no" isBookmarkSet="no" validate="no" bookmark="no" pdftag="P" artifact="_x0030_" Order="_x0034_"/>
  <Shape xmlns="" ID="HZ6wPwmBoY1xi70XpuSBjrgzi4o=" formula="no" inline="no" isBookmarkSet="no" validate="no" bookmark="no" pdftag="P" artifact="_x0030_" Order="_x0033_"/>
  <Shape xmlns="" ID="0DLg+oV8Bq9ALt7YjL8qdjZ92lY=" formula="no" inline="no" isBookmarkSet="no" validate="no" bookmark="no" pdftag="P" artifact="_x0030_" Order="_x0032_"/>
  <Shape xmlns="" ID="4Qpe+3raQyAYzBoBw0jiGi1IBRA=" formula="no" inline="no" isBookmarkSet="no" validate="no" bookmark="no" pdftag="H2" artifact="_x0030_" Order="_x0031_"/>
  <Shape xmlns="" ID="orNo5z6Ai1BHwym5+HcTkzXCzn4=" Order="_x0031_2" pdftag="_x005B_Artifact_x005D_" isBookmarkSet="no" bookmark="no"/>
  <Shape xmlns="" ID="/2+v/OfzjyBI0gyUFEsQZQmakrs=" formula="no" inline="no" isBookmarkSet="no" validate="no" bookmark="no" pdftag="P" artifact="_x0030_" Order="_x0031_1"/>
  <Shape xmlns="" ID="yRia6CFwgu5PColb2v862juIANg=" formula="no" inline="no" isBookmarkSet="no" validate="no" bookmark="no" pdftag="P" artifact="_x0030_" Order="_x0031_0"/>
  <Shape xmlns="" ID="3951gZFeWCNFfOMfr9aJS0dmigQ=" formula="no" inline="no" isBookmarkSet="no" validate="no" bookmark="no" pdftag="P" artifact="_x0030_" Order="_x0039_"/>
  <Shape xmlns="" ID="eCd0QjJtXeBNI7lqnfkbDq03nyA=" formula="no" inline="no" isBookmarkSet="no" validate="no" bookmark="no" pdftag="P" artifact="_x0030_" Order="_x0038_"/>
  <Shape xmlns="" ID="5qHzbrLSJyNopwSGa+U9giIOoU0=" formula="no" inline="no" isBookmarkSet="no" validate="no" bookmark="no" pdftag="P" artifact="_x0030_" Order="_x0037_"/>
  <Shape xmlns="" ID="93Ei1wg2lCAYEXL8hM0eglN+JZw=" formula="no" inline="no" isBookmarkSet="no" validate="no" bookmark="no" pdftag="P" artifact="_x0030_" Order="_x0036_"/>
  <Shape xmlns="" ID="hhUUUIquUZX8CXSx4RvuPtTDJr0=" formula="no" inline="no" isBookmarkSet="no" validate="no" bookmark="no" pdftag="P" artifact="_x0030_" Order="_x0035_"/>
  <Shape xmlns="" ID="PFtooTCc9Is2KZjVM+Rv59rDIF4=" formula="no" inline="no" isBookmarkSet="no" validate="no" bookmark="no" pdftag="P" artifact="_x0030_" Order="_x0034_"/>
  <Shape xmlns="" ID="bTTi1JtL2EY98xvmpEOKXfM7aqI=" formula="no" inline="no" isBookmarkSet="no" validate="no" bookmark="no" pdftag="P" artifact="_x0030_" Order="_x0033_"/>
  <Shape xmlns="" ID="HiPUN43njYDy6A8ebvKutKJeQQI=" formula="no" inline="no" isBookmarkSet="no" validate="no" bookmark="no" pdftag="P" artifact="_x0030_" Order="_x0032_"/>
  <Shape xmlns="" ID="QDWzWr8G+ZvEZ4vu2Nre5OoUAq8=" formula="no" inline="no" isBookmarkSet="no" validate="no" bookmark="no" pdftag="H2" artifact="_x0030_" Order="_x0031_"/>
  <Shape xmlns="" ID="vDRhnoKxdxlVXiqTq9epPUfWCQc=" Order="_x0031_2" pdftag="_x005B_Artifact_x005D_" isBookmarkSet="no" bookmark="no"/>
  <SubText xmlns="" ID="gqPylL6ho2wS7odMpYoYIYa2EiQ=" ActualText=""/>
  <Shape xmlns="" ID="q6QEuKcewaQk+H5NwdvXJ7JOfiU=" isBookmarkSet="no" bookmark="yes" pdftag="P" artifact="_x0030_" Order="_x0032_"/>
  <Shape xmlns="" ID="eJbFegz/OsZ8+LOsEs3W59f6SFE=" Order="_x0033_" pdftag="_x005B_Artifact_x005D_" isBookmarkSet="no" bookmark="no"/>
  <Shape xmlns="" ID="P5/P8zix130QuOoA2x8M1/anwoU=" formula="no" inline="no" isBookmarkSet="no" bookmark="no" Order="_x0034_" validate="no" pdftag="_x005B_Artifact_x005D_" artifact="_x0031_"/>
  <Shape xmlns="" ID="g38tpwtlcldDP1d4Sk0fHMlHfA8=" formula="no" inline="no" isBookmarkSet="no" bookmark="no" Order="_x0032_" validate="no" pdftag="_x005B_Artifact_x005D_" artifact="_x0031_"/>
  <Shape xmlns="" ID="/NGazWuJN+U27SgGNMvP/CBdjIY=" formula="no" inline="no" isBookmarkSet="no" bookmark="no" validate="no" pdftag="P" artifact="_x0030_" Order="_x0033_"/>
  <Shape xmlns="" ID="vHg7ht2qgKojnu0Fl6z4ZxLC0YA=" formula="no" inline="no" isBookmarkSet="no" bookmark="no" validate="no" pdftag="P" artifact="_x0030_" Order="_x0033_"/>
  <Shape xmlns="" ID="087xzxITSNs4wfiZyAhvetOzLGc=" formula="no" inline="no" isBookmarkSet="no" pdftag="H3" artifact="_x0031_" validate="no" bookmark="yes" Order="_x0032_"/>
  <Shape xmlns="" ID="pPciIK89Yvxn43UsZgxeMTQ6jjs=" formula="no" inline="no" isBookmarkSet="no" pdftag="H2" artifact="_x0031_" validate="no" bookmark="yes" Order="_x0031_"/>
  <Shape xmlns="" ID="u+bKl0f3uyLlc1fl7b0P2WS1waI=" Order="_x0033_" pdftag="_x005B_Artifact_x005D_" isBookmarkSet="no" bookmark="no"/>
  <SubText xmlns="" ID="YYZK/rqcw1y6FSRhMUky5hCvlBc=" ActualText=""/>
  <SubText xmlns="" ID="jwSUrC2q/ZOxpNQklLjFzGCePU8=" ActualText=""/>
  <SubText xmlns="" ID="/Mrs0I4hjUA5YxESRQO8IZ7Hfgk=" ActualText=""/>
  <SubText xmlns="" ID="3YV+panle0zAYt4gWJBxeHOB544=" ActualText=""/>
  <SubText xmlns="" ID="VbDaZtGLtsE1jP9oUUv31g6DngA=" ActualText=""/>
  <SubText xmlns="" ID="o2fv8p+gsaQrBpkFAcHYjVp+02k=" ActualText=""/>
  <SubText xmlns="" ID="zvgCYiGZ/lf2Wnjqqgxkx4zW5m8=" ActualText=""/>
  <SubText xmlns="" ID="087xzxITSNs4wfiZyAhvetOzLGc=" ActualText=""/>
  <SubText xmlns="" ID="pPciIK89Yvxn43UsZgxeMTQ6jjs=" ActualText=""/>
  <SubText xmlns="" ID="Hx4rxvpCWPz2O34OwcJrXGoRlHM=" ActualText=""/>
  <SubText xmlns="" ID="rsSAAOGSU0w78cXhI3jMYn/ST5Y=" ActualText=""/>
</PAW>
</file>

<file path=customXml/itemProps1.xml><?xml version="1.0" encoding="utf-8"?>
<ds:datastoreItem xmlns:ds="http://schemas.openxmlformats.org/officeDocument/2006/customXml" ds:itemID="{A870AE42-B7EF-4425-8E23-8E4BA26DAB5C}">
  <ds:schemaRefs>
    <ds:schemaRef ds:uri="http://www.net-centric.com/PAWPP"/>
    <ds:schemaRef ds:uri=""/>
  </ds:schemaRefs>
</ds:datastoreItem>
</file>

<file path=docProps/app.xml><?xml version="1.0" encoding="utf-8"?>
<Properties xmlns="http://schemas.openxmlformats.org/officeDocument/2006/extended-properties" xmlns:vt="http://schemas.openxmlformats.org/officeDocument/2006/docPropsVTypes">
  <TotalTime>4165</TotalTime>
  <Words>1212</Words>
  <Application>Microsoft Office PowerPoint</Application>
  <PresentationFormat>Widescreen</PresentationFormat>
  <Paragraphs>283</Paragraphs>
  <Slides>35</Slides>
  <Notes>35</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35</vt:i4>
      </vt:variant>
    </vt:vector>
  </HeadingPairs>
  <TitlesOfParts>
    <vt:vector size="49" baseType="lpstr">
      <vt:lpstr>ＭＳ Ｐゴシック</vt:lpstr>
      <vt:lpstr>Arial</vt:lpstr>
      <vt:lpstr>Calibri</vt:lpstr>
      <vt:lpstr>Calibri Light</vt:lpstr>
      <vt:lpstr>Times New Roman</vt:lpstr>
      <vt:lpstr>Webdings</vt:lpstr>
      <vt:lpstr>Wingdings</vt:lpstr>
      <vt:lpstr>Wingdings 2</vt:lpstr>
      <vt:lpstr>Wingdings 3</vt:lpstr>
      <vt:lpstr>General Content</vt:lpstr>
      <vt:lpstr>Special Content</vt:lpstr>
      <vt:lpstr>People Slides</vt:lpstr>
      <vt:lpstr>Interactive Slides</vt:lpstr>
      <vt:lpstr>Infographic Layouts</vt:lpstr>
      <vt:lpstr>Where Are You?</vt:lpstr>
      <vt:lpstr>Trade Adjustment Assistance for Workers: Reversion 2021</vt:lpstr>
      <vt:lpstr>Today’s Moderator</vt:lpstr>
      <vt:lpstr>Today’s Speakers</vt:lpstr>
      <vt:lpstr>Today’s Speakers</vt:lpstr>
      <vt:lpstr>Learning Objectives</vt:lpstr>
      <vt:lpstr>Petition Quick Review</vt:lpstr>
      <vt:lpstr>Who Can File? </vt:lpstr>
      <vt:lpstr>How to File</vt:lpstr>
      <vt:lpstr>Elements of Quality Petitions</vt:lpstr>
      <vt:lpstr>Any Questions?</vt:lpstr>
      <vt:lpstr>Certification Criteria</vt:lpstr>
      <vt:lpstr>How Certification Criteria is Different Under Reversion 2021</vt:lpstr>
      <vt:lpstr>Certification Criteria Reversion 2021</vt:lpstr>
      <vt:lpstr>Shift in Production</vt:lpstr>
      <vt:lpstr>Shift in Production</vt:lpstr>
      <vt:lpstr>Shift in Production</vt:lpstr>
      <vt:lpstr>Increased Imports</vt:lpstr>
      <vt:lpstr>Any Questions?</vt:lpstr>
      <vt:lpstr>Upstream Supplier</vt:lpstr>
      <vt:lpstr>Upstream Supplier</vt:lpstr>
      <vt:lpstr>Any Questions?</vt:lpstr>
      <vt:lpstr>Downstream Producer</vt:lpstr>
      <vt:lpstr>Downstream Producer</vt:lpstr>
      <vt:lpstr>Any Questions?</vt:lpstr>
      <vt:lpstr>Alternative Trade Adjustment Assistance (ATAA)</vt:lpstr>
      <vt:lpstr>Any Questions?</vt:lpstr>
      <vt:lpstr>TAA Program Worker Group Eligibility Matrix</vt:lpstr>
      <vt:lpstr>Wrapping Up</vt:lpstr>
      <vt:lpstr>Today we covered: </vt:lpstr>
      <vt:lpstr>Resources</vt:lpstr>
      <vt:lpstr>Save the Date: Webinars</vt:lpstr>
      <vt:lpstr>Save the Date: Regional Roundtables</vt:lpstr>
      <vt:lpstr>Any 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Laura Casertano</cp:lastModifiedBy>
  <cp:revision>408</cp:revision>
  <dcterms:created xsi:type="dcterms:W3CDTF">2019-06-21T16:58:05Z</dcterms:created>
  <dcterms:modified xsi:type="dcterms:W3CDTF">2021-06-09T15:58:11Z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E3E3652B-E154-4632-AF29-AF74A27B8CCB</vt:lpwstr>
  </property>
  <property fmtid="{D5CDD505-2E9C-101B-9397-08002B2CF9AE}" pid="3" name="ArticulatePath">
    <vt:lpwstr>https://appriver3651000470-my.sharepoint.com/personal/mlamb_mahernet_com/Documents/Marg-WFGPS/Content Thumbnail Images/WFGPS_PPT_Template_20191205</vt:lpwstr>
  </property>
</Properties>
</file>