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15"/>
  </p:notesMasterIdLst>
  <p:handoutMasterIdLst>
    <p:handoutMasterId r:id="rId16"/>
  </p:handoutMasterIdLst>
  <p:sldIdLst>
    <p:sldId id="256" r:id="rId5"/>
    <p:sldId id="556" r:id="rId6"/>
    <p:sldId id="557" r:id="rId7"/>
    <p:sldId id="558" r:id="rId8"/>
    <p:sldId id="554" r:id="rId9"/>
    <p:sldId id="559" r:id="rId10"/>
    <p:sldId id="560" r:id="rId11"/>
    <p:sldId id="562" r:id="rId12"/>
    <p:sldId id="518" r:id="rId13"/>
    <p:sldId id="561" r:id="rId1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EEE38E"/>
    <a:srgbClr val="3366CC"/>
    <a:srgbClr val="DC5EA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7" autoAdjust="0"/>
    <p:restoredTop sz="85913" autoAdjust="0"/>
  </p:normalViewPr>
  <p:slideViewPr>
    <p:cSldViewPr>
      <p:cViewPr varScale="1">
        <p:scale>
          <a:sx n="63" d="100"/>
          <a:sy n="63" d="100"/>
        </p:scale>
        <p:origin x="15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7478"/>
    </p:cViewPr>
  </p:sorterViewPr>
  <p:notesViewPr>
    <p:cSldViewPr>
      <p:cViewPr varScale="1">
        <p:scale>
          <a:sx n="42" d="100"/>
          <a:sy n="42" d="100"/>
        </p:scale>
        <p:origin x="-1502" y="-77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006" cy="51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defTabSz="990477">
              <a:defRPr sz="13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687" y="0"/>
            <a:ext cx="3077006" cy="51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algn="r" defTabSz="990477">
              <a:defRPr sz="13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0785"/>
            <a:ext cx="3077006" cy="51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defTabSz="990477">
              <a:defRPr sz="13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687" y="9720785"/>
            <a:ext cx="3077006" cy="51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algn="r" defTabSz="990477">
              <a:defRPr sz="13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6147B62-9FF2-4CF7-A2CD-D7A04F75A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23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006" cy="51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defTabSz="990477">
              <a:defRPr sz="13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687" y="0"/>
            <a:ext cx="3077006" cy="51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algn="r" defTabSz="990477">
              <a:defRPr sz="13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73" y="4862141"/>
            <a:ext cx="5678154" cy="4605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0785"/>
            <a:ext cx="3077006" cy="51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defTabSz="990477">
              <a:defRPr sz="13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687" y="9720785"/>
            <a:ext cx="3077006" cy="51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algn="r" defTabSz="990477">
              <a:defRPr sz="13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C8CF865-97CB-4182-BCF4-2F5EA10E3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27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0E8116-3203-4002-B75F-05F96075E87B}" type="slidenum">
              <a:rPr lang="en-US" smtClean="0">
                <a:latin typeface="Arial" pitchFamily="34" charset="0"/>
                <a:ea typeface="ＭＳ Ｐゴシック"/>
                <a:cs typeface="ＭＳ Ｐゴシック"/>
              </a:rPr>
              <a:pPr/>
              <a:t>1</a:t>
            </a:fld>
            <a:endParaRPr lang="en-US" dirty="0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itchFamily="2" charset="2"/>
              <a:buChar char="v"/>
            </a:pPr>
            <a:endParaRPr lang="en-US" smtClean="0">
              <a:latin typeface="Arial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15287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42BB8-3F7E-4150-BE07-912221E53E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73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"/>
          <p:cNvSpPr/>
          <p:nvPr userDrawn="1"/>
        </p:nvSpPr>
        <p:spPr>
          <a:xfrm>
            <a:off x="-14288" y="13386"/>
            <a:ext cx="9144000" cy="2653614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Middle BG"/>
          <p:cNvSpPr/>
          <p:nvPr/>
        </p:nvSpPr>
        <p:spPr>
          <a:xfrm>
            <a:off x="0" y="2667000"/>
            <a:ext cx="9144000" cy="241958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ooter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ubTitle Back"/>
          <p:cNvSpPr/>
          <p:nvPr/>
        </p:nvSpPr>
        <p:spPr>
          <a:xfrm>
            <a:off x="4176712" y="4545808"/>
            <a:ext cx="4953000" cy="1828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381000" y="2869408"/>
            <a:ext cx="8458200" cy="1676400"/>
          </a:xfrm>
          <a:prstGeom prst="rect">
            <a:avLst/>
          </a:prstGeom>
        </p:spPr>
        <p:txBody>
          <a:bodyPr>
            <a:normAutofit/>
            <a:scene3d>
              <a:camera prst="perspectiveAbove"/>
              <a:lightRig rig="threePt" dir="t"/>
            </a:scene3d>
          </a:bodyPr>
          <a:lstStyle>
            <a:lvl1pPr>
              <a:defRPr sz="3200" b="1" cap="none" spc="0" baseline="0">
                <a:ln w="17780" cmpd="sng">
                  <a:noFill/>
                  <a:prstDash val="solid"/>
                  <a:miter lim="800000"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4724400" y="4876800"/>
            <a:ext cx="4343400" cy="1143000"/>
          </a:xfrm>
        </p:spPr>
        <p:txBody>
          <a:bodyPr/>
          <a:lstStyle>
            <a:lvl1pPr marL="0" indent="0" algn="ctr">
              <a:buNone/>
              <a:defRPr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Sub-Title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01723B91-CE10-4F20-890A-0852E2246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304800" y="860595"/>
            <a:ext cx="6248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Helvetica" pitchFamily="50" charset="0"/>
              </a:rPr>
              <a:t>EMPLOYMENT AND TRAINING</a:t>
            </a:r>
            <a:r>
              <a:rPr lang="en-US" sz="2000" b="1" baseline="0" dirty="0" smtClean="0">
                <a:solidFill>
                  <a:schemeClr val="bg1"/>
                </a:solidFill>
                <a:latin typeface="Helvetica" pitchFamily="50" charset="0"/>
              </a:rPr>
              <a:t> ADMINSTRATION</a:t>
            </a:r>
            <a:endParaRPr lang="en-US" sz="2000" b="1" dirty="0" smtClean="0">
              <a:solidFill>
                <a:schemeClr val="bg1"/>
              </a:solidFill>
              <a:latin typeface="Helvetica" pitchFamily="50" charset="0"/>
            </a:endParaRPr>
          </a:p>
          <a:p>
            <a:r>
              <a:rPr lang="en-US" sz="1800" b="0" dirty="0" smtClean="0">
                <a:solidFill>
                  <a:schemeClr val="bg1"/>
                </a:solidFill>
                <a:latin typeface="Helvetica" pitchFamily="50" charset="0"/>
              </a:rPr>
              <a:t>UNITED</a:t>
            </a:r>
            <a:r>
              <a:rPr lang="en-US" sz="1800" b="0" baseline="0" dirty="0" smtClean="0">
                <a:solidFill>
                  <a:schemeClr val="bg1"/>
                </a:solidFill>
                <a:latin typeface="Helvetica" pitchFamily="50" charset="0"/>
              </a:rPr>
              <a:t> STATES DEPARTMENT OF LABOR</a:t>
            </a:r>
            <a:endParaRPr lang="en-US" sz="1800" b="0" dirty="0" smtClean="0">
              <a:solidFill>
                <a:schemeClr val="bg1"/>
              </a:solidFill>
              <a:latin typeface="Helvetica" pitchFamily="50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35293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67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>
              <a:defRPr sz="2800" baseline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Not Official Guidance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2133600" cy="365125"/>
          </a:xfrm>
        </p:spPr>
        <p:txBody>
          <a:bodyPr/>
          <a:lstStyle/>
          <a:p>
            <a:fld id="{01723B91-CE10-4F20-890A-0852E22468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3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Not Official Guidance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B91-CE10-4F20-890A-0852E224685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76200"/>
            <a:ext cx="2209800" cy="2209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79" y="76200"/>
            <a:ext cx="939521" cy="88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0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 anchor="ctr" anchorCtr="1"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2800" b="1" kern="1200" cap="none" spc="0" baseline="0" dirty="0">
                <a:ln w="12700">
                  <a:noFill/>
                  <a:prstDash val="solid"/>
                </a:ln>
                <a:solidFill>
                  <a:schemeClr val="bg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Not Official Guidance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B91-CE10-4F20-890A-0852E22468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7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66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Webinar Title Here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B91-CE10-4F20-890A-0852E22468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5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Webinar Title Here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24600" y="6400800"/>
            <a:ext cx="2133600" cy="365125"/>
          </a:xfrm>
        </p:spPr>
        <p:txBody>
          <a:bodyPr/>
          <a:lstStyle/>
          <a:p>
            <a:fld id="{01723B91-CE10-4F20-890A-0852E22468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5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Webinar Title Here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B91-CE10-4F20-890A-0852E22468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62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Webinar Title Here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B91-CE10-4F20-890A-0852E22468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2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BG Accent 1"/>
          <p:cNvSpPr/>
          <p:nvPr/>
        </p:nvSpPr>
        <p:spPr>
          <a:xfrm>
            <a:off x="-9526" y="0"/>
            <a:ext cx="9153525" cy="1097280"/>
          </a:xfrm>
          <a:prstGeom prst="rect">
            <a:avLst/>
          </a:prstGeom>
          <a:solidFill>
            <a:srgbClr val="376092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Not Official Guidance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63246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5B75F7A-516D-4850-9A30-35A47BF649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9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 cap="none" spc="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chemeClr val="bg1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sz="32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sz="28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sz="24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»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aa.workforcegps.org/sitecore/content/global/events/2021/05/25/16/33/TAA-Reversion-2021-Group-Eligibility" TargetMode="External"/><Relationship Id="rId2" Type="http://schemas.openxmlformats.org/officeDocument/2006/relationships/hyperlink" Target="https://taa.workforcegps.org/sitecore/content/global/events/2021/05/21/15/04/TAA-Reversion-2021-Operating-Instructions-Walkthroug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aa.workforcegps.org/sitecore/content/global/events/2021/05/25/17/20/TAA-Reversion-2021-Benefits-and-Service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eaLnBrk="1" hangingPunct="1"/>
            <a:r>
              <a:rPr lang="en-US" sz="3600" b="1" dirty="0" smtClean="0">
                <a:solidFill>
                  <a:schemeClr val="tx2"/>
                </a:solidFill>
                <a:ea typeface="ＭＳ Ｐゴシック"/>
              </a:rPr>
              <a:t>Trade Adjustment Assistance for Workers</a:t>
            </a:r>
            <a:br>
              <a:rPr lang="en-US" sz="3600" b="1" dirty="0" smtClean="0">
                <a:solidFill>
                  <a:schemeClr val="tx2"/>
                </a:solidFill>
                <a:ea typeface="ＭＳ Ｐゴシック"/>
              </a:rPr>
            </a:br>
            <a:r>
              <a:rPr lang="en-US" sz="3600" dirty="0" smtClean="0">
                <a:ea typeface="ＭＳ Ｐゴシック"/>
              </a:rPr>
              <a:t>Reversion 2021</a:t>
            </a:r>
            <a:endParaRPr lang="en-US" sz="3600" dirty="0" smtClean="0">
              <a:solidFill>
                <a:schemeClr val="tx2"/>
              </a:solidFill>
              <a:ea typeface="ＭＳ Ｐゴシック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n-US" sz="1600" dirty="0" smtClean="0">
              <a:ea typeface="ＭＳ Ｐゴシック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800" dirty="0" smtClean="0">
                <a:ea typeface="ＭＳ Ｐゴシック"/>
              </a:rPr>
              <a:t>June </a:t>
            </a:r>
            <a:r>
              <a:rPr lang="en-US" sz="2800" dirty="0" smtClean="0">
                <a:ea typeface="ＭＳ Ｐゴシック"/>
              </a:rPr>
              <a:t>2021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800" dirty="0" smtClean="0">
                <a:ea typeface="ＭＳ Ｐゴシック"/>
              </a:rPr>
              <a:t>Matrices of Programs</a:t>
            </a:r>
            <a:endParaRPr lang="en-US" sz="2800" dirty="0" smtClean="0">
              <a:ea typeface="ＭＳ Ｐゴシック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800" dirty="0" smtClean="0"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Training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924800" cy="4525963"/>
          </a:xfrm>
        </p:spPr>
        <p:txBody>
          <a:bodyPr>
            <a:noAutofit/>
          </a:bodyPr>
          <a:lstStyle/>
          <a:p>
            <a:r>
              <a:rPr lang="en-US" sz="1600" u="sng" dirty="0">
                <a:hlinkClick r:id="rId2"/>
              </a:rPr>
              <a:t>Tuesday, June 8, 2021 – </a:t>
            </a:r>
            <a:r>
              <a:rPr lang="en-US" sz="1600" u="sng" dirty="0" err="1">
                <a:hlinkClick r:id="rId2"/>
              </a:rPr>
              <a:t>WorkforceGPS</a:t>
            </a:r>
            <a:r>
              <a:rPr lang="en-US" sz="1600" u="sng" dirty="0">
                <a:hlinkClick r:id="rId2"/>
              </a:rPr>
              <a:t> – Walkthrough of the Operating Instructions </a:t>
            </a:r>
            <a:endParaRPr lang="en-US" sz="1600" dirty="0"/>
          </a:p>
          <a:p>
            <a:r>
              <a:rPr lang="en-US" sz="1600" i="1" dirty="0"/>
              <a:t>Wednesday, June 9, 2021 – Teams – Invite Only – Northeast </a:t>
            </a:r>
            <a:r>
              <a:rPr lang="en-US" sz="1600" i="1" dirty="0" smtClean="0"/>
              <a:t>Trade </a:t>
            </a:r>
            <a:r>
              <a:rPr lang="en-US" sz="1600" i="1" dirty="0"/>
              <a:t>Office </a:t>
            </a:r>
            <a:r>
              <a:rPr lang="en-US" sz="1600" i="1" dirty="0" smtClean="0"/>
              <a:t>Hours</a:t>
            </a:r>
          </a:p>
          <a:p>
            <a:r>
              <a:rPr lang="en-US" sz="1600" u="sng" dirty="0" smtClean="0">
                <a:hlinkClick r:id="rId3"/>
              </a:rPr>
              <a:t>Wednesday</a:t>
            </a:r>
            <a:r>
              <a:rPr lang="en-US" sz="1600" u="sng" dirty="0">
                <a:hlinkClick r:id="rId3"/>
              </a:rPr>
              <a:t>, June 9, 2021 – </a:t>
            </a:r>
            <a:r>
              <a:rPr lang="en-US" sz="1600" u="sng" dirty="0" err="1">
                <a:hlinkClick r:id="rId3"/>
              </a:rPr>
              <a:t>WorkforceGPS</a:t>
            </a:r>
            <a:r>
              <a:rPr lang="en-US" sz="1600" u="sng" dirty="0">
                <a:hlinkClick r:id="rId3"/>
              </a:rPr>
              <a:t> – Group Eligibility under Reversion 2021</a:t>
            </a:r>
            <a:endParaRPr lang="en-US" sz="1600" dirty="0"/>
          </a:p>
          <a:p>
            <a:r>
              <a:rPr lang="en-US" sz="1600" i="1" dirty="0"/>
              <a:t>Thursday, June 10, 2021 – Teams – Invite Only – Region 3 Trade Office </a:t>
            </a:r>
            <a:r>
              <a:rPr lang="en-US" sz="1600" i="1" dirty="0" smtClean="0"/>
              <a:t>Hours</a:t>
            </a:r>
          </a:p>
          <a:p>
            <a:r>
              <a:rPr lang="en-US" sz="1600" i="1" dirty="0" smtClean="0"/>
              <a:t>Monday</a:t>
            </a:r>
            <a:r>
              <a:rPr lang="en-US" sz="1600" i="1" dirty="0"/>
              <a:t>, June 14, 2021 – Teams – Invite Only – Region 4 Trade Office </a:t>
            </a:r>
            <a:r>
              <a:rPr lang="en-US" sz="1600" i="1" dirty="0" smtClean="0"/>
              <a:t>Hours</a:t>
            </a:r>
            <a:endParaRPr lang="en-US" sz="1600" dirty="0"/>
          </a:p>
          <a:p>
            <a:r>
              <a:rPr lang="en-US" sz="1600" u="sng" dirty="0">
                <a:hlinkClick r:id="rId4"/>
              </a:rPr>
              <a:t>Tuesday, June 15, 2021 – </a:t>
            </a:r>
            <a:r>
              <a:rPr lang="en-US" sz="1600" u="sng" dirty="0" err="1">
                <a:hlinkClick r:id="rId4"/>
              </a:rPr>
              <a:t>WorkforceGPS</a:t>
            </a:r>
            <a:r>
              <a:rPr lang="en-US" sz="1600" u="sng" dirty="0">
                <a:hlinkClick r:id="rId4"/>
              </a:rPr>
              <a:t> – Benefits and Services under Reversion 2021</a:t>
            </a:r>
            <a:endParaRPr lang="en-US" sz="1600" dirty="0"/>
          </a:p>
          <a:p>
            <a:r>
              <a:rPr lang="en-US" sz="1600" i="1" dirty="0"/>
              <a:t>Wednesday, June 16, 2021 – Teams – </a:t>
            </a:r>
            <a:r>
              <a:rPr lang="en-US" sz="1600" i="1" dirty="0" smtClean="0"/>
              <a:t>Invite Only - Region </a:t>
            </a:r>
            <a:r>
              <a:rPr lang="en-US" sz="1600" i="1" dirty="0"/>
              <a:t>5 Trade Office </a:t>
            </a:r>
            <a:r>
              <a:rPr lang="en-US" sz="1600" i="1" dirty="0" smtClean="0"/>
              <a:t>Hours </a:t>
            </a:r>
          </a:p>
          <a:p>
            <a:r>
              <a:rPr lang="en-US" sz="1600" i="1" dirty="0" smtClean="0"/>
              <a:t>Thursday, June 17, 2021 – Teams – Invite Only - Region 6 Trade Office Hours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B91-CE10-4F20-890A-0852E224685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90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/>
              </a:rPr>
              <a:t>TAA Program Worker Group Eligibility Matrix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5155169"/>
              </p:ext>
            </p:extLst>
          </p:nvPr>
        </p:nvGraphicFramePr>
        <p:xfrm>
          <a:off x="152399" y="1600200"/>
          <a:ext cx="8839202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11803707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932717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r>
                        <a:rPr lang="en-US" baseline="0" dirty="0" smtClean="0"/>
                        <a:t> Version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Reversion 2014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Reversion 2021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Articles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Services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Sector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ITC-based Petition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Shift in Production / Secondary Certs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Limited</a:t>
                      </a:r>
                    </a:p>
                    <a:p>
                      <a:pPr algn="ctr"/>
                      <a:r>
                        <a:rPr lang="en-US" dirty="0" smtClean="0"/>
                        <a:t>Countries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</a:t>
                      </a:r>
                    </a:p>
                    <a:p>
                      <a:pPr algn="ctr"/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</a:t>
                      </a:r>
                    </a:p>
                    <a:p>
                      <a:pPr algn="ctr"/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Limited</a:t>
                      </a:r>
                    </a:p>
                    <a:p>
                      <a:pPr algn="ctr"/>
                      <a:r>
                        <a:rPr lang="en-US" dirty="0" smtClean="0"/>
                        <a:t>Countries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</a:t>
                      </a:r>
                    </a:p>
                    <a:p>
                      <a:pPr algn="ctr"/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Limited</a:t>
                      </a:r>
                    </a:p>
                    <a:p>
                      <a:pPr algn="ctr"/>
                      <a:r>
                        <a:rPr lang="en-US" b="1" dirty="0" smtClean="0"/>
                        <a:t>Countries</a:t>
                      </a:r>
                      <a:endParaRPr lang="en-US" b="1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19511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ATAA</a:t>
                      </a:r>
                      <a:r>
                        <a:rPr lang="en-US" baseline="0" dirty="0" smtClean="0"/>
                        <a:t> Group Eligibility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87695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B91-CE10-4F20-890A-0852E224685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1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TAA Program Training Matrix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500062"/>
              </p:ext>
            </p:extLst>
          </p:nvPr>
        </p:nvGraphicFramePr>
        <p:xfrm>
          <a:off x="152400" y="1199515"/>
          <a:ext cx="88392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1937973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Reversion 2014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Reversion 2021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Weeks of Approved Training*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Part-Time Training Allowable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Breaks in Training (Days) for TRA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Remedial Training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/ Prerequisite</a:t>
                      </a:r>
                      <a:r>
                        <a:rPr lang="en-US" baseline="0" dirty="0" smtClean="0"/>
                        <a:t>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Online</a:t>
                      </a:r>
                      <a:r>
                        <a:rPr lang="en-US" baseline="0" dirty="0" smtClean="0"/>
                        <a:t>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41461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B91-CE10-4F20-890A-0852E224685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9180" y="5638800"/>
            <a:ext cx="742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OJT and apprenticeships are treated differently under the various versions of the program.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1996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TRA Matrix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937051"/>
              </p:ext>
            </p:extLst>
          </p:nvPr>
        </p:nvGraphicFramePr>
        <p:xfrm>
          <a:off x="228598" y="1600200"/>
          <a:ext cx="8610602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Reversion 2014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Reversion 2021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Weeks Payable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Payable Within Weeks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 Election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Earnings Disregard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Remedial</a:t>
                      </a:r>
                      <a:r>
                        <a:rPr lang="en-US" baseline="0" dirty="0" smtClean="0"/>
                        <a:t> / Prerequisite TRA (Weeks)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</a:p>
                    <a:p>
                      <a:pPr algn="ctr"/>
                      <a:r>
                        <a:rPr lang="en-US" dirty="0" smtClean="0"/>
                        <a:t>(26 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YES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(26 R/P)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77111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Completion</a:t>
                      </a:r>
                      <a:r>
                        <a:rPr lang="en-US" baseline="0" dirty="0" smtClean="0"/>
                        <a:t> TRA (Weeks)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</a:p>
                    <a:p>
                      <a:pPr algn="ctr"/>
                      <a:r>
                        <a:rPr lang="en-US" dirty="0" smtClean="0"/>
                        <a:t>(13)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</a:p>
                    <a:p>
                      <a:pPr algn="ctr"/>
                      <a:r>
                        <a:rPr lang="en-US" dirty="0" smtClean="0"/>
                        <a:t>(13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 (13)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r>
                        <a:rPr lang="en-US" baseline="0" dirty="0" smtClean="0"/>
                        <a:t>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(13)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80978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B91-CE10-4F20-890A-0852E224685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 Deadline Related Provisions Matrix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768176"/>
              </p:ext>
            </p:extLst>
          </p:nvPr>
        </p:nvGraphicFramePr>
        <p:xfrm>
          <a:off x="152400" y="1219200"/>
          <a:ext cx="8686800" cy="3436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7500305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072769868"/>
                    </a:ext>
                  </a:extLst>
                </a:gridCol>
              </a:tblGrid>
              <a:tr h="3923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Enrollment</a:t>
                      </a:r>
                      <a:r>
                        <a:rPr lang="en-US" sz="1600" baseline="0" dirty="0" smtClean="0"/>
                        <a:t> Deadline Provisions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Reversion 2014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Reversion</a:t>
                      </a:r>
                    </a:p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68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45-day Extenuating Circumstances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Extension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 Good Cause Provisions Allowable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3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Federal</a:t>
                      </a:r>
                      <a:r>
                        <a:rPr lang="en-US" sz="1600" baseline="0" dirty="0" smtClean="0"/>
                        <a:t> Good Cause Provisions Allowable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3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Military Service Deadline Extension Available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3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210-day Bona Fide Application for Training Rule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3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Equitable Tolling Allowable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941650"/>
              </p:ext>
            </p:extLst>
          </p:nvPr>
        </p:nvGraphicFramePr>
        <p:xfrm>
          <a:off x="152400" y="4807994"/>
          <a:ext cx="8686800" cy="1942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76148397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854825910"/>
                    </a:ext>
                  </a:extLst>
                </a:gridCol>
              </a:tblGrid>
              <a:tr h="3923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Allowable Grounds for Extension of 104 Week</a:t>
                      </a:r>
                      <a:r>
                        <a:rPr lang="en-US" sz="1600" baseline="0" dirty="0" smtClean="0"/>
                        <a:t> Eligibility Period for Basic TRA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Reversion 2014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Reversion 2021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3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Judicial or Administrative Review Extension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3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Justifiable Cause to Extend the Period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Military Service Deadline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05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ATAA / </a:t>
            </a:r>
            <a:r>
              <a:rPr lang="en-US" dirty="0"/>
              <a:t>R</a:t>
            </a:r>
            <a:r>
              <a:rPr lang="en-US" dirty="0" smtClean="0"/>
              <a:t>TAA Matrix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669778"/>
              </p:ext>
            </p:extLst>
          </p:nvPr>
        </p:nvGraphicFramePr>
        <p:xfrm>
          <a:off x="76200" y="1648639"/>
          <a:ext cx="8991599" cy="36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082">
                  <a:extLst>
                    <a:ext uri="{9D8B030D-6E8A-4147-A177-3AD203B41FA5}">
                      <a16:colId xmlns:a16="http://schemas.microsoft.com/office/drawing/2014/main" val="284822352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34240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Trade</a:t>
                      </a:r>
                    </a:p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Reversion 2014</a:t>
                      </a:r>
                      <a:endParaRPr 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Reversion 2021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Time</a:t>
                      </a:r>
                      <a:r>
                        <a:rPr lang="en-US" baseline="0" dirty="0" smtClean="0"/>
                        <a:t> Employment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Part</a:t>
                      </a:r>
                      <a:r>
                        <a:rPr lang="en-US" baseline="0" dirty="0" smtClean="0"/>
                        <a:t> Time Employment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NO*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 + RTAA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$10,000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$10,000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$10,000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 for Reemployment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26 weeks from separation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104-week period to qualify for and claim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104-week period to qualify for and claim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26 weeks from separation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104-week period to qualify for and claim</a:t>
                      </a:r>
                      <a:endParaRPr lang="en-US" sz="1200" b="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26 weeks from separation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62544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B91-CE10-4F20-890A-0852E224685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5943600"/>
            <a:ext cx="6134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Under ATAA, multiple jobs can be combined to equal full-time employment.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940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Search / Relocation Matrix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369472"/>
              </p:ext>
            </p:extLst>
          </p:nvPr>
        </p:nvGraphicFramePr>
        <p:xfrm>
          <a:off x="228603" y="1247457"/>
          <a:ext cx="8762996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6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967">
                  <a:extLst>
                    <a:ext uri="{9D8B030D-6E8A-4147-A177-3AD203B41FA5}">
                      <a16:colId xmlns:a16="http://schemas.microsoft.com/office/drawing/2014/main" val="4084708246"/>
                    </a:ext>
                  </a:extLst>
                </a:gridCol>
                <a:gridCol w="1118967">
                  <a:extLst>
                    <a:ext uri="{9D8B030D-6E8A-4147-A177-3AD203B41FA5}">
                      <a16:colId xmlns:a16="http://schemas.microsoft.com/office/drawing/2014/main" val="3830613699"/>
                    </a:ext>
                  </a:extLst>
                </a:gridCol>
                <a:gridCol w="1118967">
                  <a:extLst>
                    <a:ext uri="{9D8B030D-6E8A-4147-A177-3AD203B41FA5}">
                      <a16:colId xmlns:a16="http://schemas.microsoft.com/office/drawing/2014/main" val="89333722"/>
                    </a:ext>
                  </a:extLst>
                </a:gridCol>
                <a:gridCol w="1118967">
                  <a:extLst>
                    <a:ext uri="{9D8B030D-6E8A-4147-A177-3AD203B41FA5}">
                      <a16:colId xmlns:a16="http://schemas.microsoft.com/office/drawing/2014/main" val="178616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Job 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Reversion 2014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Reversion 2021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Reimbursement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 to 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$1,250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$1,250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$1,250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B91-CE10-4F20-890A-0852E2246859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07352"/>
              </p:ext>
            </p:extLst>
          </p:nvPr>
        </p:nvGraphicFramePr>
        <p:xfrm>
          <a:off x="259083" y="2971800"/>
          <a:ext cx="8762997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7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967">
                  <a:extLst>
                    <a:ext uri="{9D8B030D-6E8A-4147-A177-3AD203B41FA5}">
                      <a16:colId xmlns:a16="http://schemas.microsoft.com/office/drawing/2014/main" val="2503764374"/>
                    </a:ext>
                  </a:extLst>
                </a:gridCol>
                <a:gridCol w="1118967">
                  <a:extLst>
                    <a:ext uri="{9D8B030D-6E8A-4147-A177-3AD203B41FA5}">
                      <a16:colId xmlns:a16="http://schemas.microsoft.com/office/drawing/2014/main" val="163013434"/>
                    </a:ext>
                  </a:extLst>
                </a:gridCol>
                <a:gridCol w="1118967">
                  <a:extLst>
                    <a:ext uri="{9D8B030D-6E8A-4147-A177-3AD203B41FA5}">
                      <a16:colId xmlns:a16="http://schemas.microsoft.com/office/drawing/2014/main" val="1610091933"/>
                    </a:ext>
                  </a:extLst>
                </a:gridCol>
                <a:gridCol w="1118967">
                  <a:extLst>
                    <a:ext uri="{9D8B030D-6E8A-4147-A177-3AD203B41FA5}">
                      <a16:colId xmlns:a16="http://schemas.microsoft.com/office/drawing/2014/main" val="29995929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Reversion</a:t>
                      </a:r>
                      <a:r>
                        <a:rPr lang="en-US" baseline="0" dirty="0" smtClean="0"/>
                        <a:t> 2014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Reversion 2021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Reimbursement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 to Amount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(Lump Sum)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$1,250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$1,250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$1,250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$1,250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$1,250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70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Summary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/>
          </p:nvPr>
        </p:nvGraphicFramePr>
        <p:xfrm>
          <a:off x="205064" y="1644294"/>
          <a:ext cx="8710334" cy="3522924"/>
        </p:xfrm>
        <a:graphic>
          <a:graphicData uri="http://schemas.openxmlformats.org/drawingml/2006/table">
            <a:tbl>
              <a:tblPr firstRow="1" bandRow="1"/>
              <a:tblGrid>
                <a:gridCol w="150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4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4333">
                  <a:extLst>
                    <a:ext uri="{9D8B030D-6E8A-4147-A177-3AD203B41FA5}">
                      <a16:colId xmlns:a16="http://schemas.microsoft.com/office/drawing/2014/main" val="2848223524"/>
                    </a:ext>
                  </a:extLst>
                </a:gridCol>
                <a:gridCol w="1244333">
                  <a:extLst>
                    <a:ext uri="{9D8B030D-6E8A-4147-A177-3AD203B41FA5}">
                      <a16:colId xmlns:a16="http://schemas.microsoft.com/office/drawing/2014/main" val="3034240627"/>
                    </a:ext>
                  </a:extLst>
                </a:gridCol>
              </a:tblGrid>
              <a:tr h="5257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500" dirty="0" smtClean="0"/>
                        <a:t>Program</a:t>
                      </a:r>
                      <a:endParaRPr lang="en-US" sz="15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dirty="0" smtClean="0"/>
                        <a:t>2002</a:t>
                      </a:r>
                      <a:endParaRPr lang="en-US" sz="15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dirty="0" smtClean="0"/>
                        <a:t>2009</a:t>
                      </a:r>
                      <a:endParaRPr lang="en-US" sz="15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dirty="0" smtClean="0"/>
                        <a:t>2011</a:t>
                      </a:r>
                      <a:endParaRPr lang="en-US" sz="15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dirty="0" smtClean="0"/>
                        <a:t>Reversion 2014</a:t>
                      </a:r>
                      <a:endParaRPr lang="en-US" sz="15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dirty="0" smtClean="0"/>
                        <a:t>2015</a:t>
                      </a:r>
                      <a:endParaRPr lang="en-US" sz="1500" dirty="0"/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dirty="0" smtClean="0"/>
                        <a:t>Reversion 2021</a:t>
                      </a:r>
                      <a:endParaRPr lang="en-US" sz="15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b="1" dirty="0" smtClean="0"/>
                        <a:t>Training</a:t>
                      </a:r>
                      <a:r>
                        <a:rPr lang="en-US" sz="1200" b="1" baseline="0" dirty="0" smtClean="0"/>
                        <a:t> and Other Activities (</a:t>
                      </a:r>
                      <a:r>
                        <a:rPr lang="en-US" sz="1200" b="1" baseline="0" dirty="0" err="1" smtClean="0"/>
                        <a:t>TaOA</a:t>
                      </a:r>
                      <a:r>
                        <a:rPr lang="en-US" sz="1200" b="1" baseline="0" dirty="0" smtClean="0"/>
                        <a:t>)</a:t>
                      </a:r>
                      <a:endParaRPr lang="en-US" sz="1200" b="1" dirty="0"/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$220 million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$575 million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$575 million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$220 million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$450 million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$220 million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b="1" dirty="0" smtClean="0"/>
                        <a:t>Use </a:t>
                      </a:r>
                      <a:r>
                        <a:rPr lang="en-US" sz="1200" b="1" dirty="0" err="1" smtClean="0"/>
                        <a:t>TaOA</a:t>
                      </a:r>
                      <a:r>
                        <a:rPr lang="en-US" sz="1200" b="1" dirty="0" smtClean="0"/>
                        <a:t> Funds for </a:t>
                      </a:r>
                      <a:r>
                        <a:rPr lang="en-US" sz="1200" b="1" baseline="0" dirty="0" smtClean="0"/>
                        <a:t>Case Management </a:t>
                      </a:r>
                      <a:endParaRPr lang="en-US" sz="1200" b="1" dirty="0"/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No, except for initial assessment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03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b="1" dirty="0" smtClean="0"/>
                        <a:t>Case Management Funding and Limitations</a:t>
                      </a:r>
                      <a:endParaRPr lang="en-US" sz="1200" b="1" dirty="0"/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funds available case management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Additional 15% above the amount provided for training available for  Admin and case management; states also received $350,000/yr. for case management</a:t>
                      </a:r>
                      <a:endParaRPr lang="en-US" sz="1400" dirty="0"/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less than 5% of the amount provided may be spent for case management</a:t>
                      </a:r>
                    </a:p>
                    <a:p>
                      <a:pPr algn="l"/>
                      <a:endParaRPr lang="en-U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No funds available case management</a:t>
                      </a:r>
                      <a:endParaRPr lang="en-U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less than 5% of the amount provided may be spent for case management</a:t>
                      </a:r>
                    </a:p>
                    <a:p>
                      <a:pPr algn="l"/>
                      <a:endParaRPr lang="en-U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TAA-funded case management not available for petitions filed under Reversion 2021. </a:t>
                      </a:r>
                      <a:endParaRPr lang="en-U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25443"/>
                  </a:ext>
                </a:extLst>
              </a:tr>
              <a:tr h="719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b="1" dirty="0" smtClean="0"/>
                        <a:t>State Administration Funding and Limitations</a:t>
                      </a:r>
                      <a:endParaRPr lang="en-US" sz="1200" b="1" dirty="0"/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Additional 15% above </a:t>
                      </a:r>
                      <a:r>
                        <a:rPr lang="en-US" sz="9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TaOA</a:t>
                      </a:r>
                      <a:endParaRPr lang="en-US" sz="9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Additional 15% above </a:t>
                      </a:r>
                      <a:r>
                        <a:rPr lang="en-US" sz="9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TaOA</a:t>
                      </a:r>
                      <a:endParaRPr lang="en-US" sz="9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TaOA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contains admin; no more than 10% of </a:t>
                      </a:r>
                      <a:r>
                        <a:rPr lang="en-US" sz="9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TaOA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may be spent for Admin.	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Additional 11% to 13% above </a:t>
                      </a:r>
                      <a:r>
                        <a:rPr lang="en-US" sz="9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TaOA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9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TaOA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contains admin; no more than 10% of </a:t>
                      </a:r>
                      <a:r>
                        <a:rPr lang="en-US" sz="9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TaOA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may be spent for Admin.</a:t>
                      </a:r>
                      <a:endParaRPr lang="en-U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FY19-21 </a:t>
                      </a:r>
                      <a:r>
                        <a:rPr lang="en-US" sz="9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TaOA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funds contain admin; up to 10% of </a:t>
                      </a:r>
                      <a:r>
                        <a:rPr lang="en-US" sz="9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TaOA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may be spent for State Admin.*</a:t>
                      </a:r>
                      <a:endParaRPr lang="en-U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49054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88659" y="5375380"/>
            <a:ext cx="710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* OMB decision regarding admin under FY 2022 is pending.</a:t>
            </a:r>
          </a:p>
        </p:txBody>
      </p:sp>
    </p:spTree>
    <p:extLst>
      <p:ext uri="{BB962C8B-B14F-4D97-AF65-F5344CB8AC3E}">
        <p14:creationId xmlns:p14="http://schemas.microsoft.com/office/powerpoint/2010/main" val="2352361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TAA Program Major Element Matrix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212843"/>
              </p:ext>
            </p:extLst>
          </p:nvPr>
        </p:nvGraphicFramePr>
        <p:xfrm>
          <a:off x="190500" y="1219199"/>
          <a:ext cx="8763000" cy="5623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4180592697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854105681"/>
                    </a:ext>
                  </a:extLst>
                </a:gridCol>
              </a:tblGrid>
              <a:tr h="58160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Reversion 2014</a:t>
                      </a:r>
                      <a:endParaRPr 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Reversion 2021</a:t>
                      </a:r>
                      <a:endParaRPr 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Service Sector Workers Eligible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7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Limited Countries for Shift in Production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9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Maximum Length</a:t>
                      </a:r>
                      <a:r>
                        <a:rPr lang="en-US" sz="1600" baseline="0" dirty="0" smtClean="0"/>
                        <a:t> of Training (Weeks)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130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130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130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9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Part-time Training Allowable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9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Earnings Disregard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9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 Election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87397149"/>
                  </a:ext>
                </a:extLst>
              </a:tr>
              <a:tr h="3939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</a:t>
                      </a:r>
                      <a:r>
                        <a:rPr lang="en-US" sz="1600" baseline="0" dirty="0" smtClean="0"/>
                        <a:t> of Waiver Types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9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Training Enrollment Deadlines (Weeks)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8/16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26/26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26/26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8/16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26/26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8/16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9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Prerequisite/Remedial</a:t>
                      </a:r>
                      <a:r>
                        <a:rPr lang="en-US" sz="1600" baseline="0" dirty="0" smtClean="0"/>
                        <a:t> Training Allowable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9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Remedial TRA Available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9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Prerequisite</a:t>
                      </a:r>
                      <a:r>
                        <a:rPr lang="en-US" sz="1600" baseline="0" dirty="0" smtClean="0"/>
                        <a:t> TRA Available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9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Completion TRA Available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9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Group Eligibility Required for ATAA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72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ing trio design 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79646"/>
      </a:accent2>
      <a:accent3>
        <a:srgbClr val="9BBB59"/>
      </a:accent3>
      <a:accent4>
        <a:srgbClr val="8064A2"/>
      </a:accent4>
      <a:accent5>
        <a:srgbClr val="4BACC6"/>
      </a:accent5>
      <a:accent6>
        <a:srgbClr val="C0504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3699B210B3744A6A1F5EA1A237C90" ma:contentTypeVersion="8" ma:contentTypeDescription="Create a new document." ma:contentTypeScope="" ma:versionID="a6ca3ae2102594d3bde3e5c501d15aec">
  <xsd:schema xmlns:xsd="http://www.w3.org/2001/XMLSchema" xmlns:xs="http://www.w3.org/2001/XMLSchema" xmlns:p="http://schemas.microsoft.com/office/2006/metadata/properties" xmlns:ns3="6310d5a0-4d82-4e0c-9aaf-cacbd190259c" xmlns:ns4="44242dd1-4d91-452a-bafc-0ac2ef64d0b3" targetNamespace="http://schemas.microsoft.com/office/2006/metadata/properties" ma:root="true" ma:fieldsID="656b259cbc128caa3a617bb8da8ade1e" ns3:_="" ns4:_="">
    <xsd:import namespace="6310d5a0-4d82-4e0c-9aaf-cacbd190259c"/>
    <xsd:import namespace="44242dd1-4d91-452a-bafc-0ac2ef64d0b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10d5a0-4d82-4e0c-9aaf-cacbd19025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42dd1-4d91-452a-bafc-0ac2ef64d0b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8EAC96-0CBA-486D-BFD9-56088F23E3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10d5a0-4d82-4e0c-9aaf-cacbd190259c"/>
    <ds:schemaRef ds:uri="44242dd1-4d91-452a-bafc-0ac2ef64d0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150275-D6D1-4B2D-A28B-FE050B4AD88F}">
  <ds:schemaRefs>
    <ds:schemaRef ds:uri="http://www.w3.org/XML/1998/namespace"/>
    <ds:schemaRef ds:uri="http://purl.org/dc/dcmitype/"/>
    <ds:schemaRef ds:uri="6310d5a0-4d82-4e0c-9aaf-cacbd190259c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44242dd1-4d91-452a-bafc-0ac2ef64d0b3"/>
  </ds:schemaRefs>
</ds:datastoreItem>
</file>

<file path=customXml/itemProps3.xml><?xml version="1.0" encoding="utf-8"?>
<ds:datastoreItem xmlns:ds="http://schemas.openxmlformats.org/officeDocument/2006/customXml" ds:itemID="{F00ED657-CFF6-4E65-81F3-4BFFEFDE3E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14750</TotalTime>
  <Words>1096</Words>
  <Application>Microsoft Office PowerPoint</Application>
  <PresentationFormat>On-screen Show (4:3)</PresentationFormat>
  <Paragraphs>479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Helvetica</vt:lpstr>
      <vt:lpstr>Verdana</vt:lpstr>
      <vt:lpstr>Wingdings</vt:lpstr>
      <vt:lpstr>Networking trio design template</vt:lpstr>
      <vt:lpstr>Trade Adjustment Assistance for Workers Reversion 2021</vt:lpstr>
      <vt:lpstr>TAA Program Worker Group Eligibility Matrix</vt:lpstr>
      <vt:lpstr>TAA Program Training Matrix</vt:lpstr>
      <vt:lpstr>Additional TRA Matrix</vt:lpstr>
      <vt:lpstr>TRA Deadline Related Provisions Matrix</vt:lpstr>
      <vt:lpstr>ATAA / RTAA Matrix</vt:lpstr>
      <vt:lpstr>Job Search / Relocation Matrix</vt:lpstr>
      <vt:lpstr>Funding Summary</vt:lpstr>
      <vt:lpstr>TAA Program Major Element Matrix</vt:lpstr>
      <vt:lpstr>Upcoming Training Events</vt:lpstr>
    </vt:vector>
  </TitlesOfParts>
  <Company>Employment &amp; Training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Trade Adjustment Assistance (TAA) Program</dc:title>
  <dc:creator>adamopoulos.niko</dc:creator>
  <cp:lastModifiedBy>Theberge, Timothy - ETA</cp:lastModifiedBy>
  <cp:revision>668</cp:revision>
  <cp:lastPrinted>2021-06-07T12:38:49Z</cp:lastPrinted>
  <dcterms:created xsi:type="dcterms:W3CDTF">2011-10-25T03:43:20Z</dcterms:created>
  <dcterms:modified xsi:type="dcterms:W3CDTF">2021-06-07T12:39:18Z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0x0101004853699B210B3744A6A1F5EA1A237C90</vt:lpwstr>
  </property>
</Properties>
</file>