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36"/>
  </p:notesMasterIdLst>
  <p:handoutMasterIdLst>
    <p:handoutMasterId r:id="rId37"/>
  </p:handoutMasterIdLst>
  <p:sldIdLst>
    <p:sldId id="256" r:id="rId7"/>
    <p:sldId id="296" r:id="rId8"/>
    <p:sldId id="265" r:id="rId9"/>
    <p:sldId id="384" r:id="rId10"/>
    <p:sldId id="278" r:id="rId11"/>
    <p:sldId id="385" r:id="rId12"/>
    <p:sldId id="386" r:id="rId13"/>
    <p:sldId id="387" r:id="rId14"/>
    <p:sldId id="367" r:id="rId15"/>
    <p:sldId id="368" r:id="rId16"/>
    <p:sldId id="372" r:id="rId17"/>
    <p:sldId id="388" r:id="rId18"/>
    <p:sldId id="375" r:id="rId19"/>
    <p:sldId id="369" r:id="rId20"/>
    <p:sldId id="390" r:id="rId21"/>
    <p:sldId id="374" r:id="rId22"/>
    <p:sldId id="391" r:id="rId23"/>
    <p:sldId id="389" r:id="rId24"/>
    <p:sldId id="376" r:id="rId25"/>
    <p:sldId id="379" r:id="rId26"/>
    <p:sldId id="392" r:id="rId27"/>
    <p:sldId id="377" r:id="rId28"/>
    <p:sldId id="381" r:id="rId29"/>
    <p:sldId id="382" r:id="rId30"/>
    <p:sldId id="378" r:id="rId31"/>
    <p:sldId id="393" r:id="rId32"/>
    <p:sldId id="394" r:id="rId33"/>
    <p:sldId id="383" r:id="rId34"/>
    <p:sldId id="297" r:id="rId35"/>
  </p:sldIdLst>
  <p:sldSz cx="12192000" cy="6858000"/>
  <p:notesSz cx="7102475" cy="9388475"/>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9" autoAdjust="0"/>
    <p:restoredTop sz="94660" autoAdjust="0"/>
  </p:normalViewPr>
  <p:slideViewPr>
    <p:cSldViewPr snapToGrid="0">
      <p:cViewPr>
        <p:scale>
          <a:sx n="75" d="100"/>
          <a:sy n="75" d="100"/>
        </p:scale>
        <p:origin x="220" y="-104"/>
      </p:cViewPr>
      <p:guideLst/>
    </p:cSldViewPr>
  </p:slideViewPr>
  <p:outlineViewPr>
    <p:cViewPr>
      <p:scale>
        <a:sx n="33" d="100"/>
        <a:sy n="33" d="100"/>
      </p:scale>
      <p:origin x="0" y="-9294"/>
    </p:cViewPr>
  </p:outlineViewPr>
  <p:notesTextViewPr>
    <p:cViewPr>
      <p:scale>
        <a:sx n="1" d="1"/>
        <a:sy n="1" d="1"/>
      </p:scale>
      <p:origin x="0" y="0"/>
    </p:cViewPr>
  </p:notesTextViewPr>
  <p:sorterViewPr>
    <p:cViewPr>
      <p:scale>
        <a:sx n="100" d="100"/>
        <a:sy n="100" d="100"/>
      </p:scale>
      <p:origin x="0" y="-36"/>
    </p:cViewPr>
  </p:sorterViewPr>
  <p:notesViewPr>
    <p:cSldViewPr snapToGrid="0" showGuides="1">
      <p:cViewPr varScale="1">
        <p:scale>
          <a:sx n="120" d="100"/>
          <a:sy n="120" d="100"/>
        </p:scale>
        <p:origin x="4950" y="9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C8BFB9-3573-45E2-8D08-86CFC3FF8898}"/>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3F8399F6-414B-4606-A235-1DDED06D6C2E}"/>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F97EFA35-73A0-4059-905B-4966D59226C6}" type="datetimeFigureOut">
              <a:rPr lang="en-US" smtClean="0"/>
              <a:t>6/2/2021</a:t>
            </a:fld>
            <a:endParaRPr lang="en-US"/>
          </a:p>
        </p:txBody>
      </p:sp>
      <p:sp>
        <p:nvSpPr>
          <p:cNvPr id="4" name="Footer Placeholder 3">
            <a:extLst>
              <a:ext uri="{FF2B5EF4-FFF2-40B4-BE49-F238E27FC236}">
                <a16:creationId xmlns:a16="http://schemas.microsoft.com/office/drawing/2014/main" id="{A16CBB62-617E-4136-8D6D-3323414981D7}"/>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D30C947-D85F-4DA5-BF61-D723DE82D305}"/>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E94016AC-BA0F-4709-A124-21F3C75BFC0D}" type="slidenum">
              <a:rPr lang="en-US" smtClean="0"/>
              <a:t>‹#›</a:t>
            </a:fld>
            <a:endParaRPr lang="en-US"/>
          </a:p>
        </p:txBody>
      </p:sp>
    </p:spTree>
    <p:extLst>
      <p:ext uri="{BB962C8B-B14F-4D97-AF65-F5344CB8AC3E}">
        <p14:creationId xmlns:p14="http://schemas.microsoft.com/office/powerpoint/2010/main" val="169259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9B57773-3BAA-418C-9BDB-0F9C1E1BF433}" type="datetimeFigureOut">
              <a:rPr lang="en-US" smtClean="0"/>
              <a:t>6/2/2021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a:t>
            </a:fld>
            <a:endParaRPr lang="en-US"/>
          </a:p>
        </p:txBody>
      </p:sp>
    </p:spTree>
    <p:extLst>
      <p:ext uri="{BB962C8B-B14F-4D97-AF65-F5344CB8AC3E}">
        <p14:creationId xmlns:p14="http://schemas.microsoft.com/office/powerpoint/2010/main" val="269353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373000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4162520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2943012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1768465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2199978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1041074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3408180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 xmlns:adec="http://schemas.microsoft.com/office/drawing/2017/decorative" val="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0917153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 xmlns:adec="http://schemas.microsoft.com/office/drawing/2017/decorative" val="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 xmlns:adec="http://schemas.microsoft.com/office/drawing/2017/decorative" val="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432247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54437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 xmlns:adec="http://schemas.microsoft.com/office/drawing/2017/decorative" val="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emf"/><Relationship Id="rId4" Type="http://schemas.openxmlformats.org/officeDocument/2006/relationships/slideLayout" Target="../slideLayouts/slideLayout15.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microsoft.com/office/2007/relationships/hdphoto" Target="../media/hdphoto1.wdp"/><Relationship Id="rId5" Type="http://schemas.openxmlformats.org/officeDocument/2006/relationships/slideLayout" Target="../slideLayouts/slideLayout26.xml"/><Relationship Id="rId10" Type="http://schemas.openxmlformats.org/officeDocument/2006/relationships/image" Target="../media/image2.png"/><Relationship Id="rId4" Type="http://schemas.openxmlformats.org/officeDocument/2006/relationships/slideLayout" Target="../slideLayouts/slideLayout25.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microsoft.com/office/2007/relationships/hdphoto" Target="../media/hdphoto1.wdp"/><Relationship Id="rId5" Type="http://schemas.openxmlformats.org/officeDocument/2006/relationships/slideLayout" Target="../slideLayouts/slideLayout33.xml"/><Relationship Id="rId10"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13"/>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14" cstate="hqprint">
            <a:alphaModFix amt="70000"/>
            <a:extLst>
              <a:ext uri="{BEBA8EAE-BF5A-486C-A8C5-ECC9F3942E4B}">
                <a14:imgProps xmlns:a14="http://schemas.microsoft.com/office/drawing/2010/main">
                  <a14:imgLayer r:embed="rId1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4" r:id="rId11"/>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 id="2147483715" r:id="rId6"/>
    <p:sldLayoutId id="2147483716" r:id="rId7"/>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youth.workforcegps.org/resources/2018/10/30/15/56/Work-Experience-Activities" TargetMode="External"/><Relationship Id="rId2" Type="http://schemas.openxmlformats.org/officeDocument/2006/relationships/hyperlink" Target="https://youth.workforcegps.org/resources/2021/03/12/11/30/FORMS-OF-PAYMENTS-FOR-WIOA-YOUTH-PROGRAM-PARTICIPANT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h.workforcegps.org/resources/2019/07/22/15/50/Tracking-and-Reporting-of-Workforce-Innovation-and-Opportunity-Act-WIOA-Youth-Expenditures" TargetMode="External"/><Relationship Id="rId2" Type="http://schemas.openxmlformats.org/officeDocument/2006/relationships/hyperlink" Target="https://wdr.doleta.gov/directives/corr_doc.cfm?docn=715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youth.services@dol.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dr.doleta.gov/directives/corr_doc.cfm?DOCN=6073" TargetMode="External"/><Relationship Id="rId2" Type="http://schemas.openxmlformats.org/officeDocument/2006/relationships/hyperlink" Target="https://www.dol.gov/agencies/eta/coronavirus#Youth" TargetMode="External"/><Relationship Id="rId1" Type="http://schemas.openxmlformats.org/officeDocument/2006/relationships/slideLayout" Target="../slideLayouts/slideLayout28.xml"/><Relationship Id="rId4" Type="http://schemas.openxmlformats.org/officeDocument/2006/relationships/hyperlink" Target="https://wdr.doleta.gov/directives/corr_doc.cfm?DOCN=7159"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5.xml"/><Relationship Id="rId4" Type="http://schemas.openxmlformats.org/officeDocument/2006/relationships/hyperlink" Target="mailto:Youth.services@dol.gov"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ags" Target="../tags/tag6.xml"/><Relationship Id="rId4" Type="http://schemas.openxmlformats.org/officeDocument/2006/relationships/hyperlink" Target="Support@workforceGPS.org"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4.xml"/><Relationship Id="rId5" Type="http://schemas.openxmlformats.org/officeDocument/2006/relationships/image" Target="../media/image23.jp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normAutofit fontScale="90000"/>
          </a:bodyPr>
          <a:lstStyle/>
          <a:p>
            <a:r>
              <a:rPr lang="en-US" dirty="0" smtClean="0"/>
              <a:t>Let’s Chat: What Counts Toward the Work Experience Expenditure Requirement</a:t>
            </a:r>
            <a:endParaRPr lang="en-US" dirty="0"/>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June </a:t>
            </a:r>
            <a:r>
              <a:rPr lang="en-US" dirty="0" smtClean="0"/>
              <a:t>3, </a:t>
            </a:r>
            <a:r>
              <a:rPr lang="en-US" dirty="0"/>
              <a:t>2021</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r>
              <a:rPr lang="en-US" dirty="0"/>
              <a:t>WIOA Youth </a:t>
            </a:r>
            <a:r>
              <a:rPr lang="en-US" dirty="0" smtClean="0"/>
              <a:t>Program</a:t>
            </a:r>
            <a:endParaRPr lang="en-US" dirty="0"/>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8E047C-36BB-49CA-B74A-585EC320073C}"/>
              </a:ext>
            </a:extLst>
          </p:cNvPr>
          <p:cNvSpPr>
            <a:spLocks noGrp="1"/>
          </p:cNvSpPr>
          <p:nvPr>
            <p:ph type="sldNum" sz="quarter" idx="12"/>
          </p:nvPr>
        </p:nvSpPr>
        <p:spPr/>
        <p:txBody>
          <a:bodyPr/>
          <a:lstStyle/>
          <a:p>
            <a:fld id="{158B7785-F6D6-45F8-833E-07BD84680091}" type="slidenum">
              <a:rPr lang="en-US" smtClean="0"/>
              <a:t>10</a:t>
            </a:fld>
            <a:endParaRPr lang="en-US"/>
          </a:p>
        </p:txBody>
      </p:sp>
      <p:sp>
        <p:nvSpPr>
          <p:cNvPr id="3" name="Title 2">
            <a:extLst>
              <a:ext uri="{FF2B5EF4-FFF2-40B4-BE49-F238E27FC236}">
                <a16:creationId xmlns:a16="http://schemas.microsoft.com/office/drawing/2014/main" id="{9A341CFC-0CB7-4DA1-82F5-162346E90BE0}"/>
              </a:ext>
            </a:extLst>
          </p:cNvPr>
          <p:cNvSpPr>
            <a:spLocks noGrp="1"/>
          </p:cNvSpPr>
          <p:nvPr>
            <p:ph type="title"/>
          </p:nvPr>
        </p:nvSpPr>
        <p:spPr/>
        <p:txBody>
          <a:bodyPr/>
          <a:lstStyle/>
          <a:p>
            <a:r>
              <a:rPr lang="en-US" dirty="0"/>
              <a:t>Work Experiences </a:t>
            </a:r>
            <a:r>
              <a:rPr lang="en-US" dirty="0" smtClean="0"/>
              <a:t>Priority</a:t>
            </a:r>
            <a:endParaRPr lang="en-US" dirty="0"/>
          </a:p>
        </p:txBody>
      </p:sp>
      <p:sp>
        <p:nvSpPr>
          <p:cNvPr id="4" name="Content Placeholder 3">
            <a:extLst>
              <a:ext uri="{FF2B5EF4-FFF2-40B4-BE49-F238E27FC236}">
                <a16:creationId xmlns:a16="http://schemas.microsoft.com/office/drawing/2014/main" id="{0B523E5E-0810-4638-B0DF-CBDC21D384F4}"/>
              </a:ext>
            </a:extLst>
          </p:cNvPr>
          <p:cNvSpPr>
            <a:spLocks noGrp="1"/>
          </p:cNvSpPr>
          <p:nvPr>
            <p:ph idx="1"/>
          </p:nvPr>
        </p:nvSpPr>
        <p:spPr/>
        <p:txBody>
          <a:bodyPr/>
          <a:lstStyle/>
          <a:p>
            <a:r>
              <a:rPr lang="en-US" dirty="0"/>
              <a:t>The percentage of funds spent of work experiences is calculated based on the </a:t>
            </a:r>
            <a:r>
              <a:rPr lang="en-US" dirty="0" smtClean="0"/>
              <a:t>total local </a:t>
            </a:r>
            <a:r>
              <a:rPr lang="en-US" dirty="0"/>
              <a:t>area youth funds expended for work experience and not separately for ISY and OSY.</a:t>
            </a:r>
          </a:p>
          <a:p>
            <a:r>
              <a:rPr lang="en-US" dirty="0"/>
              <a:t>Administrative costs are not subject to the 20% minimum requirement for work experience. </a:t>
            </a:r>
          </a:p>
        </p:txBody>
      </p:sp>
    </p:spTree>
    <p:extLst>
      <p:ext uri="{BB962C8B-B14F-4D97-AF65-F5344CB8AC3E}">
        <p14:creationId xmlns:p14="http://schemas.microsoft.com/office/powerpoint/2010/main" val="1010449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C72544-8DC5-4731-A351-092F89137E0D}"/>
              </a:ext>
            </a:extLst>
          </p:cNvPr>
          <p:cNvSpPr>
            <a:spLocks noGrp="1"/>
          </p:cNvSpPr>
          <p:nvPr>
            <p:ph type="sldNum" sz="quarter" idx="12"/>
          </p:nvPr>
        </p:nvSpPr>
        <p:spPr/>
        <p:txBody>
          <a:bodyPr/>
          <a:lstStyle/>
          <a:p>
            <a:fld id="{158B7785-F6D6-45F8-833E-07BD84680091}" type="slidenum">
              <a:rPr lang="en-US" smtClean="0"/>
              <a:t>11</a:t>
            </a:fld>
            <a:endParaRPr lang="en-US"/>
          </a:p>
        </p:txBody>
      </p:sp>
      <p:sp>
        <p:nvSpPr>
          <p:cNvPr id="3" name="Title 2">
            <a:extLst>
              <a:ext uri="{FF2B5EF4-FFF2-40B4-BE49-F238E27FC236}">
                <a16:creationId xmlns:a16="http://schemas.microsoft.com/office/drawing/2014/main" id="{B17C258C-BE2F-44FF-8F4D-E57FEDBE7570}"/>
              </a:ext>
            </a:extLst>
          </p:cNvPr>
          <p:cNvSpPr>
            <a:spLocks noGrp="1"/>
          </p:cNvSpPr>
          <p:nvPr>
            <p:ph type="title"/>
          </p:nvPr>
        </p:nvSpPr>
        <p:spPr/>
        <p:txBody>
          <a:bodyPr>
            <a:normAutofit/>
          </a:bodyPr>
          <a:lstStyle/>
          <a:p>
            <a:r>
              <a:rPr lang="en-US" dirty="0"/>
              <a:t>What Counts as a Work Experience Expenditure?</a:t>
            </a:r>
          </a:p>
        </p:txBody>
      </p:sp>
      <p:sp>
        <p:nvSpPr>
          <p:cNvPr id="4" name="Text Placeholder 3">
            <a:extLst>
              <a:ext uri="{FF2B5EF4-FFF2-40B4-BE49-F238E27FC236}">
                <a16:creationId xmlns:a16="http://schemas.microsoft.com/office/drawing/2014/main" id="{E48F238F-989D-43DC-83F5-BDF4EB910934}"/>
              </a:ext>
            </a:extLst>
          </p:cNvPr>
          <p:cNvSpPr>
            <a:spLocks noGrp="1"/>
          </p:cNvSpPr>
          <p:nvPr>
            <p:ph type="body" idx="1"/>
          </p:nvPr>
        </p:nvSpPr>
        <p:spPr/>
        <p:txBody>
          <a:bodyPr/>
          <a:lstStyle/>
          <a:p>
            <a:r>
              <a:rPr lang="en-US" dirty="0"/>
              <a:t>Training and Employment </a:t>
            </a:r>
            <a:r>
              <a:rPr lang="en-US" dirty="0" smtClean="0"/>
              <a:t>Guidance </a:t>
            </a:r>
            <a:r>
              <a:rPr lang="en-US" dirty="0"/>
              <a:t>Letter (TEGL) 21-16</a:t>
            </a:r>
          </a:p>
        </p:txBody>
      </p:sp>
      <p:sp>
        <p:nvSpPr>
          <p:cNvPr id="5" name="Content Placeholder 4">
            <a:extLst>
              <a:ext uri="{FF2B5EF4-FFF2-40B4-BE49-F238E27FC236}">
                <a16:creationId xmlns:a16="http://schemas.microsoft.com/office/drawing/2014/main" id="{7F1412D6-0812-42E9-A263-AE241BA833F4}"/>
              </a:ext>
            </a:extLst>
          </p:cNvPr>
          <p:cNvSpPr>
            <a:spLocks noGrp="1"/>
          </p:cNvSpPr>
          <p:nvPr>
            <p:ph sz="half" idx="2"/>
          </p:nvPr>
        </p:nvSpPr>
        <p:spPr/>
        <p:txBody>
          <a:bodyPr/>
          <a:lstStyle/>
          <a:p>
            <a:r>
              <a:rPr lang="en-US" dirty="0" smtClean="0"/>
              <a:t>Wages/stipends paid for participation in a work experience;</a:t>
            </a:r>
            <a:endParaRPr lang="en-US" dirty="0"/>
          </a:p>
          <a:p>
            <a:r>
              <a:rPr lang="en-US" dirty="0"/>
              <a:t>Staff </a:t>
            </a:r>
            <a:r>
              <a:rPr lang="en-US" dirty="0" smtClean="0"/>
              <a:t>time: </a:t>
            </a:r>
            <a:r>
              <a:rPr lang="en-US" dirty="0"/>
              <a:t>working to identify and develop a work experience, spent managing the work experience, and spent evaluating the work </a:t>
            </a:r>
            <a:r>
              <a:rPr lang="en-US" dirty="0" smtClean="0"/>
              <a:t>experience;</a:t>
            </a:r>
            <a:endParaRPr lang="en-US" dirty="0"/>
          </a:p>
          <a:p>
            <a:r>
              <a:rPr lang="en-US" dirty="0"/>
              <a:t>Orientation sessions for participants and </a:t>
            </a:r>
            <a:r>
              <a:rPr lang="en-US" dirty="0" smtClean="0"/>
              <a:t>employers;</a:t>
            </a:r>
            <a:endParaRPr lang="en-US" dirty="0"/>
          </a:p>
          <a:p>
            <a:r>
              <a:rPr lang="en-US" dirty="0"/>
              <a:t>Classroom training or the required academic education component directly related to the work </a:t>
            </a:r>
            <a:r>
              <a:rPr lang="en-US" dirty="0" smtClean="0"/>
              <a:t>experience;</a:t>
            </a:r>
            <a:endParaRPr lang="en-US" dirty="0"/>
          </a:p>
          <a:p>
            <a:r>
              <a:rPr lang="en-US" dirty="0"/>
              <a:t>Incentive payments </a:t>
            </a:r>
            <a:r>
              <a:rPr lang="en-US" dirty="0" smtClean="0"/>
              <a:t>directly tied to </a:t>
            </a:r>
            <a:r>
              <a:rPr lang="en-US" dirty="0"/>
              <a:t>completion of work </a:t>
            </a:r>
            <a:r>
              <a:rPr lang="en-US" dirty="0" smtClean="0"/>
              <a:t>experience;</a:t>
            </a:r>
            <a:endParaRPr lang="en-US" dirty="0"/>
          </a:p>
          <a:p>
            <a:r>
              <a:rPr lang="en-US" dirty="0"/>
              <a:t>Employability skills/job readiness training to prepare youth for work experience</a:t>
            </a:r>
          </a:p>
          <a:p>
            <a:endParaRPr lang="en-US" dirty="0"/>
          </a:p>
          <a:p>
            <a:endParaRPr lang="en-US" dirty="0"/>
          </a:p>
        </p:txBody>
      </p:sp>
    </p:spTree>
    <p:extLst>
      <p:ext uri="{BB962C8B-B14F-4D97-AF65-F5344CB8AC3E}">
        <p14:creationId xmlns:p14="http://schemas.microsoft.com/office/powerpoint/2010/main" val="1696831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12</a:t>
            </a:fld>
            <a:endParaRPr lang="en-US" dirty="0"/>
          </a:p>
        </p:txBody>
      </p:sp>
      <p:sp>
        <p:nvSpPr>
          <p:cNvPr id="3" name="Title 2"/>
          <p:cNvSpPr>
            <a:spLocks noGrp="1"/>
          </p:cNvSpPr>
          <p:nvPr>
            <p:ph type="title"/>
          </p:nvPr>
        </p:nvSpPr>
        <p:spPr/>
        <p:txBody>
          <a:bodyPr/>
          <a:lstStyle/>
          <a:p>
            <a:r>
              <a:rPr lang="en-US" dirty="0" smtClean="0"/>
              <a:t>Technical Assistance Resources</a:t>
            </a:r>
            <a:endParaRPr lang="en-US" dirty="0"/>
          </a:p>
        </p:txBody>
      </p:sp>
    </p:spTree>
    <p:extLst>
      <p:ext uri="{BB962C8B-B14F-4D97-AF65-F5344CB8AC3E}">
        <p14:creationId xmlns:p14="http://schemas.microsoft.com/office/powerpoint/2010/main" val="983595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13</a:t>
            </a:fld>
            <a:endParaRPr lang="en-US"/>
          </a:p>
        </p:txBody>
      </p:sp>
      <p:sp>
        <p:nvSpPr>
          <p:cNvPr id="3" name="Title 2"/>
          <p:cNvSpPr>
            <a:spLocks noGrp="1"/>
          </p:cNvSpPr>
          <p:nvPr>
            <p:ph type="title"/>
          </p:nvPr>
        </p:nvSpPr>
        <p:spPr/>
        <p:txBody>
          <a:bodyPr/>
          <a:lstStyle/>
          <a:p>
            <a:r>
              <a:rPr lang="en-US" dirty="0" smtClean="0"/>
              <a:t>Technical </a:t>
            </a:r>
            <a:r>
              <a:rPr lang="en-US" dirty="0" smtClean="0"/>
              <a:t>Assistance on Work Experience</a:t>
            </a:r>
            <a:endParaRPr lang="en-US" dirty="0"/>
          </a:p>
        </p:txBody>
      </p:sp>
      <p:sp>
        <p:nvSpPr>
          <p:cNvPr id="4" name="Content Placeholder 3"/>
          <p:cNvSpPr>
            <a:spLocks noGrp="1"/>
          </p:cNvSpPr>
          <p:nvPr>
            <p:ph idx="1"/>
          </p:nvPr>
        </p:nvSpPr>
        <p:spPr/>
        <p:txBody>
          <a:bodyPr>
            <a:normAutofit/>
          </a:bodyPr>
          <a:lstStyle/>
          <a:p>
            <a:r>
              <a:rPr lang="en-US" b="1" dirty="0"/>
              <a:t>Forms of Payments for WIOA Youth Program </a:t>
            </a:r>
            <a:r>
              <a:rPr lang="en-US" b="1" dirty="0" smtClean="0"/>
              <a:t>Participants </a:t>
            </a:r>
            <a:r>
              <a:rPr lang="en-US" dirty="0" smtClean="0"/>
              <a:t>provides information on (</a:t>
            </a:r>
            <a:r>
              <a:rPr lang="en-US" dirty="0"/>
              <a:t>1) WHAT is the distinction between a wage and a stipend</a:t>
            </a:r>
            <a:r>
              <a:rPr lang="en-US" dirty="0" smtClean="0"/>
              <a:t>; (</a:t>
            </a:r>
            <a:r>
              <a:rPr lang="en-US" dirty="0"/>
              <a:t>2) HOW to identify the employer-employee relationship</a:t>
            </a:r>
            <a:r>
              <a:rPr lang="en-US" dirty="0" smtClean="0"/>
              <a:t>; (</a:t>
            </a:r>
            <a:r>
              <a:rPr lang="en-US" dirty="0"/>
              <a:t>3) WHEN to award an incentive; </a:t>
            </a:r>
            <a:r>
              <a:rPr lang="en-US" dirty="0" smtClean="0"/>
              <a:t>and (</a:t>
            </a:r>
            <a:r>
              <a:rPr lang="en-US" dirty="0"/>
              <a:t>4) WHY the need for policies governing </a:t>
            </a:r>
            <a:r>
              <a:rPr lang="en-US" dirty="0" smtClean="0"/>
              <a:t>payments, </a:t>
            </a:r>
            <a:r>
              <a:rPr lang="en-US" dirty="0" smtClean="0">
                <a:hlinkClick r:id="rId2"/>
              </a:rPr>
              <a:t>https</a:t>
            </a:r>
            <a:r>
              <a:rPr lang="en-US" dirty="0">
                <a:hlinkClick r:id="rId2"/>
              </a:rPr>
              <a:t>://</a:t>
            </a:r>
            <a:r>
              <a:rPr lang="en-US" dirty="0" smtClean="0">
                <a:hlinkClick r:id="rId2"/>
              </a:rPr>
              <a:t>youth.workforcegps.org/resources/2021/03/12/11/30/FORMS-OF-PAYMENTS-FOR-WIOA-YOUTH-PROGRAM-PARTICIPANTS</a:t>
            </a:r>
            <a:endParaRPr lang="en-US" dirty="0" smtClean="0"/>
          </a:p>
          <a:p>
            <a:r>
              <a:rPr lang="en-US" b="1" dirty="0" smtClean="0"/>
              <a:t>Our </a:t>
            </a:r>
            <a:r>
              <a:rPr lang="en-US" b="1" dirty="0"/>
              <a:t>Journey Together: Work Experience Activities Brief</a:t>
            </a:r>
            <a:r>
              <a:rPr lang="en-US" dirty="0"/>
              <a:t> which provides a summary of the policies and program design considerations to assist local program operators developing work experience activities for WIOA Youth program </a:t>
            </a:r>
            <a:r>
              <a:rPr lang="en-US" dirty="0" smtClean="0"/>
              <a:t>participants</a:t>
            </a:r>
            <a:r>
              <a:rPr lang="en-US" dirty="0"/>
              <a:t>, </a:t>
            </a:r>
            <a:r>
              <a:rPr lang="en-US" dirty="0">
                <a:hlinkClick r:id="rId3"/>
              </a:rPr>
              <a:t>https://</a:t>
            </a:r>
            <a:r>
              <a:rPr lang="en-US" dirty="0" smtClean="0">
                <a:hlinkClick r:id="rId3"/>
              </a:rPr>
              <a:t>youth.workforcegps.org/resources/2018/10/30/15/56/Work-Experience-Activities</a:t>
            </a:r>
            <a:r>
              <a:rPr lang="en-US" dirty="0" smtClean="0"/>
              <a:t> </a:t>
            </a:r>
            <a:endParaRPr lang="en-US" dirty="0"/>
          </a:p>
          <a:p>
            <a:endParaRPr lang="en-US" dirty="0"/>
          </a:p>
        </p:txBody>
      </p:sp>
    </p:spTree>
    <p:extLst>
      <p:ext uri="{BB962C8B-B14F-4D97-AF65-F5344CB8AC3E}">
        <p14:creationId xmlns:p14="http://schemas.microsoft.com/office/powerpoint/2010/main" val="3348802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02A6C2-7BBD-43B1-8327-3FD57788AA8F}"/>
              </a:ext>
            </a:extLst>
          </p:cNvPr>
          <p:cNvSpPr>
            <a:spLocks noGrp="1"/>
          </p:cNvSpPr>
          <p:nvPr>
            <p:ph type="sldNum" sz="quarter" idx="12"/>
          </p:nvPr>
        </p:nvSpPr>
        <p:spPr/>
        <p:txBody>
          <a:bodyPr/>
          <a:lstStyle/>
          <a:p>
            <a:fld id="{158B7785-F6D6-45F8-833E-07BD84680091}" type="slidenum">
              <a:rPr lang="en-US" smtClean="0"/>
              <a:t>14</a:t>
            </a:fld>
            <a:endParaRPr lang="en-US"/>
          </a:p>
        </p:txBody>
      </p:sp>
      <p:sp>
        <p:nvSpPr>
          <p:cNvPr id="3" name="Title 2">
            <a:extLst>
              <a:ext uri="{FF2B5EF4-FFF2-40B4-BE49-F238E27FC236}">
                <a16:creationId xmlns:a16="http://schemas.microsoft.com/office/drawing/2014/main" id="{F5960F1F-CE37-499A-89EF-DA1914141F63}"/>
              </a:ext>
            </a:extLst>
          </p:cNvPr>
          <p:cNvSpPr>
            <a:spLocks noGrp="1"/>
          </p:cNvSpPr>
          <p:nvPr>
            <p:ph type="title"/>
          </p:nvPr>
        </p:nvSpPr>
        <p:spPr/>
        <p:txBody>
          <a:bodyPr/>
          <a:lstStyle/>
          <a:p>
            <a:r>
              <a:rPr lang="en-US" dirty="0"/>
              <a:t>Past Technical Assistance on Work Experience </a:t>
            </a:r>
          </a:p>
        </p:txBody>
      </p:sp>
      <p:sp>
        <p:nvSpPr>
          <p:cNvPr id="4" name="Content Placeholder 3">
            <a:extLst>
              <a:ext uri="{FF2B5EF4-FFF2-40B4-BE49-F238E27FC236}">
                <a16:creationId xmlns:a16="http://schemas.microsoft.com/office/drawing/2014/main" id="{84B45B56-FD3B-4D79-B632-803AFF976DAC}"/>
              </a:ext>
            </a:extLst>
          </p:cNvPr>
          <p:cNvSpPr>
            <a:spLocks noGrp="1"/>
          </p:cNvSpPr>
          <p:nvPr>
            <p:ph idx="1"/>
          </p:nvPr>
        </p:nvSpPr>
        <p:spPr/>
        <p:txBody>
          <a:bodyPr>
            <a:normAutofit/>
          </a:bodyPr>
          <a:lstStyle/>
          <a:p>
            <a:r>
              <a:rPr lang="en-US" b="1" dirty="0"/>
              <a:t>TEGL 21-16, Third Workforce Innovation and Opportunity Act (WIOA) Title I Youth Formula Program Guidance </a:t>
            </a:r>
            <a:r>
              <a:rPr lang="en-US" dirty="0"/>
              <a:t>discusses the 20 percent work experience expenditure policy, </a:t>
            </a:r>
            <a:r>
              <a:rPr lang="en-US" dirty="0">
                <a:hlinkClick r:id="rId2"/>
              </a:rPr>
              <a:t>https://wdr.doleta.gov/directives/corr_doc.cfm?docn=7159</a:t>
            </a:r>
            <a:r>
              <a:rPr lang="en-US" dirty="0"/>
              <a:t> </a:t>
            </a:r>
            <a:endParaRPr lang="en-US" dirty="0" smtClean="0"/>
          </a:p>
          <a:p>
            <a:r>
              <a:rPr lang="en-US" b="1" dirty="0" smtClean="0"/>
              <a:t>Tracking </a:t>
            </a:r>
            <a:r>
              <a:rPr lang="en-US" b="1" dirty="0"/>
              <a:t>and Reporting Youth </a:t>
            </a:r>
            <a:r>
              <a:rPr lang="en-US" b="1" dirty="0" smtClean="0"/>
              <a:t>Expenditures </a:t>
            </a:r>
            <a:r>
              <a:rPr lang="en-US" dirty="0" smtClean="0"/>
              <a:t>Provides </a:t>
            </a:r>
            <a:r>
              <a:rPr lang="en-US" dirty="0"/>
              <a:t>basic tools for States and local areas to use in tracking and reporting the 75% out-of-school youth and 20% work experience expenditure </a:t>
            </a:r>
            <a:r>
              <a:rPr lang="en-US" dirty="0" smtClean="0"/>
              <a:t>requirements, </a:t>
            </a:r>
            <a:r>
              <a:rPr lang="en-US" dirty="0" smtClean="0">
                <a:hlinkClick r:id="rId3"/>
              </a:rPr>
              <a:t> </a:t>
            </a:r>
            <a:r>
              <a:rPr lang="en-US" dirty="0">
                <a:hlinkClick r:id="rId3"/>
              </a:rPr>
              <a:t>https://</a:t>
            </a:r>
            <a:r>
              <a:rPr lang="en-US" dirty="0" smtClean="0">
                <a:hlinkClick r:id="rId3"/>
              </a:rPr>
              <a:t>youth.workforcegps.org/resources/2019/07/22/15/50/Tracking-and-Reporting-of-Workforce-Innovation-and-Opportunity-Act-WIOA-Youth-Expenditures</a:t>
            </a:r>
            <a:endParaRPr lang="en-US" dirty="0"/>
          </a:p>
        </p:txBody>
      </p:sp>
    </p:spTree>
    <p:extLst>
      <p:ext uri="{BB962C8B-B14F-4D97-AF65-F5344CB8AC3E}">
        <p14:creationId xmlns:p14="http://schemas.microsoft.com/office/powerpoint/2010/main" val="4188605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15</a:t>
            </a:fld>
            <a:endParaRPr lang="en-US"/>
          </a:p>
        </p:txBody>
      </p:sp>
      <p:sp>
        <p:nvSpPr>
          <p:cNvPr id="3" name="Title 2"/>
          <p:cNvSpPr>
            <a:spLocks noGrp="1"/>
          </p:cNvSpPr>
          <p:nvPr>
            <p:ph type="title"/>
          </p:nvPr>
        </p:nvSpPr>
        <p:spPr/>
        <p:txBody>
          <a:bodyPr/>
          <a:lstStyle/>
          <a:p>
            <a:r>
              <a:rPr lang="en-US" dirty="0" smtClean="0"/>
              <a:t>Future </a:t>
            </a:r>
            <a:r>
              <a:rPr lang="en-US" dirty="0"/>
              <a:t>Technical Assistance on Work Experience</a:t>
            </a:r>
          </a:p>
        </p:txBody>
      </p:sp>
      <p:sp>
        <p:nvSpPr>
          <p:cNvPr id="4" name="Content Placeholder 3"/>
          <p:cNvSpPr>
            <a:spLocks noGrp="1"/>
          </p:cNvSpPr>
          <p:nvPr>
            <p:ph idx="1"/>
          </p:nvPr>
        </p:nvSpPr>
        <p:spPr/>
        <p:txBody>
          <a:bodyPr>
            <a:normAutofit/>
          </a:bodyPr>
          <a:lstStyle/>
          <a:p>
            <a:r>
              <a:rPr lang="en-US" sz="2800" b="1" dirty="0"/>
              <a:t>V</a:t>
            </a:r>
            <a:r>
              <a:rPr lang="en-US" sz="2800" b="1" dirty="0" smtClean="0"/>
              <a:t>oices </a:t>
            </a:r>
            <a:r>
              <a:rPr lang="en-US" sz="2800" b="1" dirty="0"/>
              <a:t>of </a:t>
            </a:r>
            <a:r>
              <a:rPr lang="en-US" sz="2800" b="1" dirty="0" smtClean="0"/>
              <a:t>Experience </a:t>
            </a:r>
          </a:p>
          <a:p>
            <a:pPr lvl="1"/>
            <a:r>
              <a:rPr lang="en-US" sz="2800" dirty="0" smtClean="0"/>
              <a:t>Upcoming TA will </a:t>
            </a:r>
            <a:r>
              <a:rPr lang="en-US" sz="2800" dirty="0"/>
              <a:t>provide examples </a:t>
            </a:r>
            <a:r>
              <a:rPr lang="en-US" sz="2800" dirty="0" smtClean="0"/>
              <a:t>and models </a:t>
            </a:r>
            <a:r>
              <a:rPr lang="en-US" sz="2800" dirty="0"/>
              <a:t>of work </a:t>
            </a:r>
            <a:r>
              <a:rPr lang="en-US" sz="2800" dirty="0" smtClean="0"/>
              <a:t>experience, including the academic and occupational education component. </a:t>
            </a:r>
            <a:endParaRPr lang="en-US" sz="2800" dirty="0"/>
          </a:p>
          <a:p>
            <a:pPr lvl="1"/>
            <a:r>
              <a:rPr lang="en-US" sz="2800" dirty="0"/>
              <a:t>W</a:t>
            </a:r>
            <a:r>
              <a:rPr lang="en-US" sz="2800" dirty="0" smtClean="0"/>
              <a:t>e are currently seeking program nominations. </a:t>
            </a:r>
            <a:r>
              <a:rPr lang="en-US" sz="2800" dirty="0"/>
              <a:t>I</a:t>
            </a:r>
            <a:r>
              <a:rPr lang="en-US" sz="2800" dirty="0" smtClean="0"/>
              <a:t>f you think you have a strong example of: </a:t>
            </a:r>
          </a:p>
          <a:p>
            <a:pPr lvl="2"/>
            <a:r>
              <a:rPr lang="en-US" sz="2600" dirty="0" smtClean="0"/>
              <a:t>Apprenticeship/Pre-apprenticeship</a:t>
            </a:r>
          </a:p>
          <a:p>
            <a:pPr lvl="2"/>
            <a:r>
              <a:rPr lang="en-US" sz="2600" dirty="0" smtClean="0"/>
              <a:t>Job Shadow</a:t>
            </a:r>
          </a:p>
          <a:p>
            <a:pPr lvl="2"/>
            <a:r>
              <a:rPr lang="en-US" sz="2600" dirty="0" smtClean="0"/>
              <a:t>In-Person Summer </a:t>
            </a:r>
            <a:r>
              <a:rPr lang="en-US" sz="2600" dirty="0" smtClean="0"/>
              <a:t>or Year-Round Work Experience Program</a:t>
            </a:r>
          </a:p>
          <a:p>
            <a:pPr lvl="2"/>
            <a:r>
              <a:rPr lang="en-US" sz="2600" dirty="0"/>
              <a:t>V</a:t>
            </a:r>
            <a:r>
              <a:rPr lang="en-US" sz="2600" dirty="0" smtClean="0"/>
              <a:t>irtual Work </a:t>
            </a:r>
            <a:r>
              <a:rPr lang="en-US" sz="2600" dirty="0"/>
              <a:t>E</a:t>
            </a:r>
            <a:r>
              <a:rPr lang="en-US" sz="2600" dirty="0" smtClean="0"/>
              <a:t>xperience</a:t>
            </a:r>
          </a:p>
          <a:p>
            <a:pPr marL="457200" lvl="1" indent="0">
              <a:buNone/>
            </a:pPr>
            <a:r>
              <a:rPr lang="en-US" sz="2800" dirty="0" smtClean="0"/>
              <a:t>Please send a paragraph and contact information to: </a:t>
            </a:r>
            <a:r>
              <a:rPr lang="en-US" sz="2800" dirty="0" smtClean="0">
                <a:hlinkClick r:id="rId2"/>
              </a:rPr>
              <a:t>youth.services@dol.gov</a:t>
            </a:r>
            <a:r>
              <a:rPr lang="en-US" sz="2800" dirty="0" smtClean="0"/>
              <a:t>.  </a:t>
            </a:r>
            <a:endParaRPr lang="en-US" sz="2800" dirty="0"/>
          </a:p>
        </p:txBody>
      </p:sp>
    </p:spTree>
    <p:extLst>
      <p:ext uri="{BB962C8B-B14F-4D97-AF65-F5344CB8AC3E}">
        <p14:creationId xmlns:p14="http://schemas.microsoft.com/office/powerpoint/2010/main" val="344041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3C5924-30F6-431F-8CE5-85C391C0A4BD}"/>
              </a:ext>
            </a:extLst>
          </p:cNvPr>
          <p:cNvSpPr>
            <a:spLocks noGrp="1"/>
          </p:cNvSpPr>
          <p:nvPr>
            <p:ph type="sldNum" sz="quarter" idx="12"/>
          </p:nvPr>
        </p:nvSpPr>
        <p:spPr/>
        <p:txBody>
          <a:bodyPr/>
          <a:lstStyle/>
          <a:p>
            <a:fld id="{158B7785-F6D6-45F8-833E-07BD84680091}" type="slidenum">
              <a:rPr lang="en-US" smtClean="0"/>
              <a:pPr/>
              <a:t>16</a:t>
            </a:fld>
            <a:endParaRPr lang="en-US"/>
          </a:p>
        </p:txBody>
      </p:sp>
      <p:sp>
        <p:nvSpPr>
          <p:cNvPr id="3" name="Title 2">
            <a:extLst>
              <a:ext uri="{FF2B5EF4-FFF2-40B4-BE49-F238E27FC236}">
                <a16:creationId xmlns:a16="http://schemas.microsoft.com/office/drawing/2014/main" id="{32798D84-7844-4F88-966E-5217D8640B43}"/>
              </a:ext>
            </a:extLst>
          </p:cNvPr>
          <p:cNvSpPr>
            <a:spLocks noGrp="1"/>
          </p:cNvSpPr>
          <p:nvPr>
            <p:ph type="title"/>
          </p:nvPr>
        </p:nvSpPr>
        <p:spPr/>
        <p:txBody>
          <a:bodyPr>
            <a:normAutofit/>
          </a:bodyPr>
          <a:lstStyle/>
          <a:p>
            <a:r>
              <a:rPr lang="en-US" dirty="0"/>
              <a:t>Work Experience Expenditures</a:t>
            </a:r>
          </a:p>
        </p:txBody>
      </p:sp>
      <p:sp>
        <p:nvSpPr>
          <p:cNvPr id="5" name="Text Placeholder 4">
            <a:extLst>
              <a:ext uri="{FF2B5EF4-FFF2-40B4-BE49-F238E27FC236}">
                <a16:creationId xmlns:a16="http://schemas.microsoft.com/office/drawing/2014/main" id="{40128B89-CD9D-4EE7-BFCA-91F7FDE4128A}"/>
              </a:ext>
            </a:extLst>
          </p:cNvPr>
          <p:cNvSpPr>
            <a:spLocks noGrp="1"/>
          </p:cNvSpPr>
          <p:nvPr>
            <p:ph type="body" idx="14"/>
          </p:nvPr>
        </p:nvSpPr>
        <p:spPr/>
        <p:txBody>
          <a:bodyPr/>
          <a:lstStyle/>
          <a:p>
            <a:r>
              <a:rPr lang="en-US" dirty="0"/>
              <a:t>Which of these </a:t>
            </a:r>
            <a:r>
              <a:rPr lang="en-US" dirty="0" smtClean="0"/>
              <a:t>does not count </a:t>
            </a:r>
            <a:r>
              <a:rPr lang="en-US" dirty="0"/>
              <a:t>as a work experience expenditure?</a:t>
            </a:r>
          </a:p>
        </p:txBody>
      </p:sp>
      <p:sp>
        <p:nvSpPr>
          <p:cNvPr id="2" name="Content Placeholder 1">
            <a:extLst>
              <a:ext uri="{FF2B5EF4-FFF2-40B4-BE49-F238E27FC236}">
                <a16:creationId xmlns:a16="http://schemas.microsoft.com/office/drawing/2014/main" id="{18374A7C-2283-4327-BCE4-A435B5FE4FA0}"/>
              </a:ext>
            </a:extLst>
          </p:cNvPr>
          <p:cNvSpPr>
            <a:spLocks noGrp="1"/>
          </p:cNvSpPr>
          <p:nvPr>
            <p:ph idx="1"/>
          </p:nvPr>
        </p:nvSpPr>
        <p:spPr>
          <a:xfrm>
            <a:off x="5712114" y="1137446"/>
            <a:ext cx="5925134" cy="5401466"/>
          </a:xfrm>
        </p:spPr>
        <p:txBody>
          <a:bodyPr>
            <a:normAutofit/>
          </a:bodyPr>
          <a:lstStyle/>
          <a:p>
            <a:endParaRPr lang="en-US" dirty="0" smtClean="0"/>
          </a:p>
          <a:p>
            <a:r>
              <a:rPr lang="en-US" dirty="0" smtClean="0"/>
              <a:t>Supportive </a:t>
            </a:r>
            <a:r>
              <a:rPr lang="en-US" dirty="0"/>
              <a:t>services </a:t>
            </a:r>
            <a:endParaRPr lang="en-US" dirty="0" smtClean="0"/>
          </a:p>
          <a:p>
            <a:r>
              <a:rPr lang="en-US" dirty="0" smtClean="0"/>
              <a:t>Incentive payments directly tied to completion of the work experience</a:t>
            </a:r>
          </a:p>
          <a:p>
            <a:r>
              <a:rPr lang="en-US" dirty="0" smtClean="0"/>
              <a:t>Staff time spent on conducting an employer orientation for employers who provide work experience </a:t>
            </a:r>
          </a:p>
          <a:p>
            <a:r>
              <a:rPr lang="en-US" dirty="0" smtClean="0"/>
              <a:t>All of the above</a:t>
            </a:r>
          </a:p>
          <a:p>
            <a:r>
              <a:rPr lang="en-US" dirty="0" smtClean="0"/>
              <a:t>None of the above</a:t>
            </a:r>
          </a:p>
          <a:p>
            <a:endParaRPr lang="en-US" dirty="0"/>
          </a:p>
          <a:p>
            <a:endParaRPr lang="en-US" dirty="0"/>
          </a:p>
        </p:txBody>
      </p:sp>
    </p:spTree>
    <p:extLst>
      <p:ext uri="{BB962C8B-B14F-4D97-AF65-F5344CB8AC3E}">
        <p14:creationId xmlns:p14="http://schemas.microsoft.com/office/powerpoint/2010/main" val="3786979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17</a:t>
            </a:fld>
            <a:endParaRPr lang="en-US" dirty="0"/>
          </a:p>
        </p:txBody>
      </p:sp>
      <p:sp>
        <p:nvSpPr>
          <p:cNvPr id="3" name="Title 2"/>
          <p:cNvSpPr>
            <a:spLocks noGrp="1"/>
          </p:cNvSpPr>
          <p:nvPr>
            <p:ph type="title"/>
          </p:nvPr>
        </p:nvSpPr>
        <p:spPr/>
        <p:txBody>
          <a:bodyPr/>
          <a:lstStyle/>
          <a:p>
            <a:r>
              <a:rPr lang="en-US" dirty="0" smtClean="0"/>
              <a:t>Pre-Submitted Q &amp; A </a:t>
            </a:r>
            <a:endParaRPr lang="en-US" dirty="0"/>
          </a:p>
        </p:txBody>
      </p:sp>
    </p:spTree>
    <p:extLst>
      <p:ext uri="{BB962C8B-B14F-4D97-AF65-F5344CB8AC3E}">
        <p14:creationId xmlns:p14="http://schemas.microsoft.com/office/powerpoint/2010/main" val="4024129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18</a:t>
            </a:fld>
            <a:endParaRPr lang="en-US"/>
          </a:p>
        </p:txBody>
      </p:sp>
      <p:sp>
        <p:nvSpPr>
          <p:cNvPr id="3" name="Title 2"/>
          <p:cNvSpPr>
            <a:spLocks noGrp="1"/>
          </p:cNvSpPr>
          <p:nvPr>
            <p:ph type="title"/>
          </p:nvPr>
        </p:nvSpPr>
        <p:spPr/>
        <p:txBody>
          <a:bodyPr/>
          <a:lstStyle/>
          <a:p>
            <a:r>
              <a:rPr lang="en-US" dirty="0"/>
              <a:t>Questions Received Prior to the Webinar</a:t>
            </a:r>
          </a:p>
        </p:txBody>
      </p:sp>
      <p:sp>
        <p:nvSpPr>
          <p:cNvPr id="4" name="Content Placeholder 3"/>
          <p:cNvSpPr>
            <a:spLocks noGrp="1"/>
          </p:cNvSpPr>
          <p:nvPr>
            <p:ph idx="1"/>
          </p:nvPr>
        </p:nvSpPr>
        <p:spPr/>
        <p:txBody>
          <a:bodyPr>
            <a:normAutofit fontScale="92500" lnSpcReduction="10000"/>
          </a:bodyPr>
          <a:lstStyle/>
          <a:p>
            <a:r>
              <a:rPr lang="en-US" b="1" dirty="0" smtClean="0"/>
              <a:t>Can </a:t>
            </a:r>
            <a:r>
              <a:rPr lang="en-US" b="1" dirty="0"/>
              <a:t>the work experience definition and/or work experience expenditure minimum be relaxed during COVID-19? (</a:t>
            </a:r>
            <a:r>
              <a:rPr lang="en-US" b="1" dirty="0">
                <a:hlinkClick r:id="rId2"/>
              </a:rPr>
              <a:t>https://</a:t>
            </a:r>
            <a:r>
              <a:rPr lang="en-US" b="1" dirty="0" smtClean="0">
                <a:hlinkClick r:id="rId2"/>
              </a:rPr>
              <a:t>www.dol.gov/agencies/eta/coronavirus#Youth</a:t>
            </a:r>
            <a:r>
              <a:rPr lang="en-US" b="1" dirty="0" smtClean="0"/>
              <a:t>) </a:t>
            </a:r>
            <a:endParaRPr lang="en-US" b="1" dirty="0"/>
          </a:p>
          <a:p>
            <a:pPr lvl="1"/>
            <a:r>
              <a:rPr lang="en-US" dirty="0" smtClean="0"/>
              <a:t>A: </a:t>
            </a:r>
            <a:r>
              <a:rPr lang="en-US" i="1" dirty="0" smtClean="0"/>
              <a:t>ETA </a:t>
            </a:r>
            <a:r>
              <a:rPr lang="en-US" i="1" dirty="0"/>
              <a:t>acknowledges the tremendous impact that COVID-19 is having on all states and local areas’ abilities to implement the WIOA Youth program and, in particular, to provide work experiences in person at a workplace. States that believe they will not meet the requirement should first ensure they have exhausted all means of providing work experience opportunities, including telework and virtual work experience, as well as reviewing the list of expenditures that count towards the work experience expenditure requirement (i.e., those expenditures beyond just wages or stipends). When determining the types of expenditures that are allowable to help meet this requirement, additional information can be found in </a:t>
            </a:r>
            <a:r>
              <a:rPr lang="en-US" i="1" u="sng" dirty="0">
                <a:hlinkClick r:id="rId3"/>
              </a:rPr>
              <a:t>TEGL 08-15</a:t>
            </a:r>
            <a:r>
              <a:rPr lang="en-US" i="1" dirty="0"/>
              <a:t> and </a:t>
            </a:r>
            <a:r>
              <a:rPr lang="en-US" i="1" u="sng" dirty="0">
                <a:hlinkClick r:id="rId4"/>
              </a:rPr>
              <a:t>TEGL 21-16</a:t>
            </a:r>
            <a:r>
              <a:rPr lang="en-US" i="1" dirty="0"/>
              <a:t>, p.15.  When monitoring states for compliance, ETA will take into account the months that COVID-19 impacted the ability for local areas to place youth in work experiences. ETA is also available for technical assistance to help states meet or increase their work experience expenditure requirements.</a:t>
            </a:r>
          </a:p>
          <a:p>
            <a:pPr lvl="1"/>
            <a:endParaRPr lang="en-US" dirty="0"/>
          </a:p>
          <a:p>
            <a:endParaRPr lang="en-US" dirty="0"/>
          </a:p>
        </p:txBody>
      </p:sp>
    </p:spTree>
    <p:extLst>
      <p:ext uri="{BB962C8B-B14F-4D97-AF65-F5344CB8AC3E}">
        <p14:creationId xmlns:p14="http://schemas.microsoft.com/office/powerpoint/2010/main" val="3056399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19</a:t>
            </a:fld>
            <a:endParaRPr lang="en-US"/>
          </a:p>
        </p:txBody>
      </p:sp>
      <p:sp>
        <p:nvSpPr>
          <p:cNvPr id="3" name="Title 2"/>
          <p:cNvSpPr>
            <a:spLocks noGrp="1"/>
          </p:cNvSpPr>
          <p:nvPr>
            <p:ph type="title"/>
          </p:nvPr>
        </p:nvSpPr>
        <p:spPr/>
        <p:txBody>
          <a:bodyPr/>
          <a:lstStyle/>
          <a:p>
            <a:r>
              <a:rPr lang="en-US" dirty="0" smtClean="0"/>
              <a:t>Questions Received Prior to the Webinar</a:t>
            </a:r>
            <a:endParaRPr lang="en-US" dirty="0"/>
          </a:p>
        </p:txBody>
      </p:sp>
      <p:sp>
        <p:nvSpPr>
          <p:cNvPr id="4" name="Content Placeholder 3"/>
          <p:cNvSpPr>
            <a:spLocks noGrp="1"/>
          </p:cNvSpPr>
          <p:nvPr>
            <p:ph idx="1"/>
          </p:nvPr>
        </p:nvSpPr>
        <p:spPr/>
        <p:txBody>
          <a:bodyPr>
            <a:normAutofit/>
          </a:bodyPr>
          <a:lstStyle/>
          <a:p>
            <a:r>
              <a:rPr lang="en-US" b="1" dirty="0" smtClean="0"/>
              <a:t>Are virtual work experiences allowed and will they continue to be allowed after the end of the COVID-19 pandemic?  Must there be specific circumstances in place in order to do a virtual work experience?</a:t>
            </a:r>
          </a:p>
          <a:p>
            <a:pPr lvl="1"/>
            <a:r>
              <a:rPr lang="en-US" dirty="0" smtClean="0"/>
              <a:t>A: </a:t>
            </a:r>
            <a:r>
              <a:rPr lang="en-US" i="1" dirty="0"/>
              <a:t>Yes, virtual work experiences are allowable under the WIOA youth program</a:t>
            </a:r>
            <a:r>
              <a:rPr lang="en-US" i="1" dirty="0" smtClean="0"/>
              <a:t>. </a:t>
            </a:r>
            <a:r>
              <a:rPr lang="en-US" i="1" dirty="0"/>
              <a:t>When due to the rural nature of a local area or during times of a pandemic (such as COVID-19), if it is not possible to provide work experiences on a work site, it is acceptable to provide remote or virtual work experiences for youth</a:t>
            </a:r>
            <a:r>
              <a:rPr lang="en-US" i="1" dirty="0" smtClean="0"/>
              <a:t>.  </a:t>
            </a:r>
            <a:r>
              <a:rPr lang="en-US" dirty="0" smtClean="0">
                <a:solidFill>
                  <a:srgbClr val="FF0000"/>
                </a:solidFill>
              </a:rPr>
              <a:t>Virtual work experiences will continue to be allowed post-pandemic and there are not special circumstances that must be in place in order to do a virtual work experience.</a:t>
            </a:r>
          </a:p>
        </p:txBody>
      </p:sp>
    </p:spTree>
    <p:extLst>
      <p:ext uri="{BB962C8B-B14F-4D97-AF65-F5344CB8AC3E}">
        <p14:creationId xmlns:p14="http://schemas.microsoft.com/office/powerpoint/2010/main" val="324421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2</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Speaker / Today’s Moderator</a:t>
            </a:r>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Maisha Meminger</a:t>
            </a:r>
          </a:p>
          <a:p>
            <a:pPr lvl="1"/>
            <a:r>
              <a:rPr lang="en-US" dirty="0"/>
              <a:t>Workforce Analyst</a:t>
            </a:r>
          </a:p>
          <a:p>
            <a:pPr lvl="2"/>
            <a:r>
              <a:rPr lang="en-US" dirty="0"/>
              <a:t>Youth Policy and Performance</a:t>
            </a:r>
          </a:p>
          <a:p>
            <a:pPr lvl="2"/>
            <a:r>
              <a:rPr lang="en-US" dirty="0"/>
              <a:t>Employment and Training Administration</a:t>
            </a:r>
          </a:p>
          <a:p>
            <a:pPr lvl="2"/>
            <a:r>
              <a:rPr lang="en-US" dirty="0"/>
              <a:t>U.S. Department of Labor</a:t>
            </a:r>
          </a:p>
          <a:p>
            <a:pPr lvl="2"/>
            <a:endParaRPr lang="en-US" dirty="0"/>
          </a:p>
        </p:txBody>
      </p:sp>
      <p:pic>
        <p:nvPicPr>
          <p:cNvPr id="7" name="Picture Placeholder 6"/>
          <p:cNvPicPr>
            <a:picLocks noGrp="1" noChangeAspect="1"/>
          </p:cNvPicPr>
          <p:nvPr>
            <p:ph type="pic" sz="quarter" idx="13"/>
          </p:nvPr>
        </p:nvPicPr>
        <p:blipFill>
          <a:blip r:embed="rId4"/>
          <a:srcRect/>
          <a:stretch>
            <a:fillRect/>
          </a:stretch>
        </p:blipFill>
        <p:spPr>
          <a:prstGeom prst="rect">
            <a:avLst/>
          </a:prstGeom>
        </p:spPr>
      </p:pic>
    </p:spTree>
    <p:custDataLst>
      <p:tags r:id="rId1"/>
    </p:custDataLst>
    <p:extLst>
      <p:ext uri="{BB962C8B-B14F-4D97-AF65-F5344CB8AC3E}">
        <p14:creationId xmlns:p14="http://schemas.microsoft.com/office/powerpoint/2010/main" val="404930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20</a:t>
            </a:fld>
            <a:endParaRPr lang="en-US"/>
          </a:p>
        </p:txBody>
      </p:sp>
      <p:sp>
        <p:nvSpPr>
          <p:cNvPr id="3" name="Title 2"/>
          <p:cNvSpPr>
            <a:spLocks noGrp="1"/>
          </p:cNvSpPr>
          <p:nvPr>
            <p:ph type="title"/>
          </p:nvPr>
        </p:nvSpPr>
        <p:spPr/>
        <p:txBody>
          <a:bodyPr/>
          <a:lstStyle/>
          <a:p>
            <a:r>
              <a:rPr lang="en-US" dirty="0"/>
              <a:t>Questions Received Prior to the Webinar</a:t>
            </a:r>
          </a:p>
        </p:txBody>
      </p:sp>
      <p:sp>
        <p:nvSpPr>
          <p:cNvPr id="4" name="Content Placeholder 3"/>
          <p:cNvSpPr>
            <a:spLocks noGrp="1"/>
          </p:cNvSpPr>
          <p:nvPr>
            <p:ph idx="1"/>
          </p:nvPr>
        </p:nvSpPr>
        <p:spPr/>
        <p:txBody>
          <a:bodyPr/>
          <a:lstStyle/>
          <a:p>
            <a:r>
              <a:rPr lang="en-US" b="1" dirty="0" smtClean="0"/>
              <a:t>Is </a:t>
            </a:r>
            <a:r>
              <a:rPr lang="en-US" b="1" dirty="0"/>
              <a:t>there a maximum number of hours a participant can be in a work experience in a program year</a:t>
            </a:r>
            <a:r>
              <a:rPr lang="en-US" b="1" dirty="0" smtClean="0"/>
              <a:t>?</a:t>
            </a:r>
          </a:p>
          <a:p>
            <a:pPr lvl="1"/>
            <a:r>
              <a:rPr lang="en-US" dirty="0" smtClean="0"/>
              <a:t> A: There is no maximum number of hours a participant can be in a work experience.  This is a local program decision.</a:t>
            </a:r>
            <a:endParaRPr lang="en-US" dirty="0"/>
          </a:p>
        </p:txBody>
      </p:sp>
    </p:spTree>
    <p:extLst>
      <p:ext uri="{BB962C8B-B14F-4D97-AF65-F5344CB8AC3E}">
        <p14:creationId xmlns:p14="http://schemas.microsoft.com/office/powerpoint/2010/main" val="2205903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21</a:t>
            </a:fld>
            <a:endParaRPr lang="en-US"/>
          </a:p>
        </p:txBody>
      </p:sp>
      <p:sp>
        <p:nvSpPr>
          <p:cNvPr id="3" name="Title 2"/>
          <p:cNvSpPr>
            <a:spLocks noGrp="1"/>
          </p:cNvSpPr>
          <p:nvPr>
            <p:ph type="title"/>
          </p:nvPr>
        </p:nvSpPr>
        <p:spPr/>
        <p:txBody>
          <a:bodyPr/>
          <a:lstStyle/>
          <a:p>
            <a:r>
              <a:rPr lang="en-US" dirty="0"/>
              <a:t>Questions Received Prior to the Webinar</a:t>
            </a:r>
          </a:p>
        </p:txBody>
      </p:sp>
      <p:sp>
        <p:nvSpPr>
          <p:cNvPr id="4" name="Content Placeholder 3"/>
          <p:cNvSpPr>
            <a:spLocks noGrp="1"/>
          </p:cNvSpPr>
          <p:nvPr>
            <p:ph idx="1"/>
          </p:nvPr>
        </p:nvSpPr>
        <p:spPr/>
        <p:txBody>
          <a:bodyPr/>
          <a:lstStyle/>
          <a:p>
            <a:r>
              <a:rPr lang="en-US" dirty="0"/>
              <a:t>Our youth provider charges staff time based on the actual time spent in the program area he/she is working on.  So they charge staff time to work experience because that staff member is working on work experience at that time.  That amount charged increases their work experience expenditure rate.  </a:t>
            </a:r>
            <a:r>
              <a:rPr lang="en-US" b="1" dirty="0"/>
              <a:t>Is staff time allowed to be charged to work experience?  Can they charge expenditures to work experience if that expenditure is not spent on a client?</a:t>
            </a:r>
          </a:p>
          <a:p>
            <a:pPr lvl="1"/>
            <a:r>
              <a:rPr lang="en-US" dirty="0"/>
              <a:t>A: Yes.  Staff time spent on a work experience counts toward the work experience expenditure rate, even if the expenditure is not spent on a client.</a:t>
            </a:r>
          </a:p>
          <a:p>
            <a:endParaRPr lang="en-US" dirty="0"/>
          </a:p>
        </p:txBody>
      </p:sp>
    </p:spTree>
    <p:extLst>
      <p:ext uri="{BB962C8B-B14F-4D97-AF65-F5344CB8AC3E}">
        <p14:creationId xmlns:p14="http://schemas.microsoft.com/office/powerpoint/2010/main" val="3158786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22</a:t>
            </a:fld>
            <a:endParaRPr lang="en-US"/>
          </a:p>
        </p:txBody>
      </p:sp>
      <p:sp>
        <p:nvSpPr>
          <p:cNvPr id="3" name="Title 2"/>
          <p:cNvSpPr>
            <a:spLocks noGrp="1"/>
          </p:cNvSpPr>
          <p:nvPr>
            <p:ph type="title"/>
          </p:nvPr>
        </p:nvSpPr>
        <p:spPr/>
        <p:txBody>
          <a:bodyPr/>
          <a:lstStyle/>
          <a:p>
            <a:r>
              <a:rPr lang="en-US" dirty="0"/>
              <a:t>Questions Received Prior to the Webinar</a:t>
            </a:r>
          </a:p>
        </p:txBody>
      </p:sp>
      <p:sp>
        <p:nvSpPr>
          <p:cNvPr id="4" name="Content Placeholder 3"/>
          <p:cNvSpPr>
            <a:spLocks noGrp="1"/>
          </p:cNvSpPr>
          <p:nvPr>
            <p:ph idx="1"/>
          </p:nvPr>
        </p:nvSpPr>
        <p:spPr/>
        <p:txBody>
          <a:bodyPr>
            <a:normAutofit/>
          </a:bodyPr>
          <a:lstStyle/>
          <a:p>
            <a:r>
              <a:rPr lang="en-US" b="1" dirty="0" smtClean="0"/>
              <a:t>Are </a:t>
            </a:r>
            <a:r>
              <a:rPr lang="en-US" b="1" dirty="0"/>
              <a:t>incentives allowed for a work experience?  Is there a maximum incentive amount a participant can receive for successfully completing a work experience</a:t>
            </a:r>
            <a:r>
              <a:rPr lang="en-US" b="1" dirty="0" smtClean="0"/>
              <a:t>?</a:t>
            </a:r>
          </a:p>
          <a:p>
            <a:pPr lvl="1"/>
            <a:r>
              <a:rPr lang="en-US" dirty="0" smtClean="0"/>
              <a:t>A: Incentives are permitted for recognition and achievement directly tied to training and work experience.  DOL does not a have a maximum incentive amount a participant can receive for successfully completing a work experience.  Incentives must be in accordance with requirements contained in 2 CFR </a:t>
            </a:r>
            <a:r>
              <a:rPr lang="en-US" dirty="0"/>
              <a:t>part 200. The policies and procedures should also define the parameters or limitations to establish reasonableness. These policies and procedures may establish dollar thresholds on how much, in total or per participant, to spend on </a:t>
            </a:r>
            <a:r>
              <a:rPr lang="en-US" dirty="0" smtClean="0"/>
              <a:t>incentives</a:t>
            </a:r>
            <a:r>
              <a:rPr lang="en-US" dirty="0"/>
              <a:t>. </a:t>
            </a: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4218318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23</a:t>
            </a:fld>
            <a:endParaRPr lang="en-US"/>
          </a:p>
        </p:txBody>
      </p:sp>
      <p:sp>
        <p:nvSpPr>
          <p:cNvPr id="3" name="Title 2"/>
          <p:cNvSpPr>
            <a:spLocks noGrp="1"/>
          </p:cNvSpPr>
          <p:nvPr>
            <p:ph type="title"/>
          </p:nvPr>
        </p:nvSpPr>
        <p:spPr/>
        <p:txBody>
          <a:bodyPr/>
          <a:lstStyle/>
          <a:p>
            <a:r>
              <a:rPr lang="en-US" dirty="0"/>
              <a:t>Questions Received Prior to the Webinar</a:t>
            </a:r>
          </a:p>
        </p:txBody>
      </p:sp>
      <p:sp>
        <p:nvSpPr>
          <p:cNvPr id="4" name="Content Placeholder 3"/>
          <p:cNvSpPr>
            <a:spLocks noGrp="1"/>
          </p:cNvSpPr>
          <p:nvPr>
            <p:ph idx="1"/>
          </p:nvPr>
        </p:nvSpPr>
        <p:spPr/>
        <p:txBody>
          <a:bodyPr>
            <a:normAutofit fontScale="85000" lnSpcReduction="10000"/>
          </a:bodyPr>
          <a:lstStyle/>
          <a:p>
            <a:r>
              <a:rPr lang="en-US" b="1" dirty="0" smtClean="0"/>
              <a:t>For </a:t>
            </a:r>
            <a:r>
              <a:rPr lang="en-US" b="1" dirty="0"/>
              <a:t>pre-apprenticeship trainings, are those required to be on the approved training provider directory? Are there specific qualifications to consider a training a “pre-apprenticeship?” </a:t>
            </a:r>
          </a:p>
          <a:p>
            <a:pPr lvl="1"/>
            <a:r>
              <a:rPr lang="en-US" dirty="0" smtClean="0"/>
              <a:t>A: Pre-apprenticeships are considered a work experience, and not a training, in WIOA Youth and therefore are not required to be on the approved eligible training provider list.  A pre-apprenticeship is defined in the WIOA final rule at 681.480 and includes the following elements: </a:t>
            </a:r>
          </a:p>
          <a:p>
            <a:pPr marL="457200" lvl="1" indent="0">
              <a:buNone/>
            </a:pPr>
            <a:r>
              <a:rPr lang="en-US" b="1" dirty="0" smtClean="0"/>
              <a:t>	(</a:t>
            </a:r>
            <a:r>
              <a:rPr lang="en-US" b="1" dirty="0"/>
              <a:t>a)</a:t>
            </a:r>
            <a:r>
              <a:rPr lang="en-US" dirty="0"/>
              <a:t> Training and curriculum that aligns with the skill needs of </a:t>
            </a:r>
            <a:r>
              <a:rPr lang="en-US" dirty="0" smtClean="0"/>
              <a:t>employers in </a:t>
            </a:r>
            <a:r>
              <a:rPr lang="en-US" dirty="0"/>
              <a:t>the economy of </a:t>
            </a:r>
            <a:r>
              <a:rPr lang="en-US" dirty="0" smtClean="0"/>
              <a:t>	the</a:t>
            </a:r>
            <a:r>
              <a:rPr lang="en-US" dirty="0"/>
              <a:t> </a:t>
            </a:r>
            <a:r>
              <a:rPr lang="en-US" dirty="0" smtClean="0"/>
              <a:t>State or </a:t>
            </a:r>
            <a:r>
              <a:rPr lang="en-US" dirty="0"/>
              <a:t>region involved;</a:t>
            </a:r>
          </a:p>
          <a:p>
            <a:pPr marL="457200" lvl="1" indent="0">
              <a:buNone/>
            </a:pPr>
            <a:r>
              <a:rPr lang="en-US" b="1" dirty="0" smtClean="0"/>
              <a:t>	(</a:t>
            </a:r>
            <a:r>
              <a:rPr lang="en-US" b="1" dirty="0"/>
              <a:t>b)</a:t>
            </a:r>
            <a:r>
              <a:rPr lang="en-US" dirty="0"/>
              <a:t> Access to educational and career counseling and other </a:t>
            </a:r>
            <a:r>
              <a:rPr lang="en-US" dirty="0" smtClean="0"/>
              <a:t>supportive services, </a:t>
            </a:r>
            <a:r>
              <a:rPr lang="en-US" dirty="0"/>
              <a:t>directly or </a:t>
            </a:r>
            <a:r>
              <a:rPr lang="en-US" dirty="0" smtClean="0"/>
              <a:t>	indirectly</a:t>
            </a:r>
            <a:r>
              <a:rPr lang="en-US" dirty="0"/>
              <a:t>;</a:t>
            </a:r>
          </a:p>
          <a:p>
            <a:pPr marL="457200" lvl="1" indent="0">
              <a:buNone/>
            </a:pPr>
            <a:r>
              <a:rPr lang="en-US" b="1" dirty="0" smtClean="0"/>
              <a:t>	(</a:t>
            </a:r>
            <a:r>
              <a:rPr lang="en-US" b="1" dirty="0"/>
              <a:t>c)</a:t>
            </a:r>
            <a:r>
              <a:rPr lang="en-US" dirty="0"/>
              <a:t> Hands-on, meaningful learning activities that are connected to education and training </a:t>
            </a:r>
            <a:r>
              <a:rPr lang="en-US" dirty="0" smtClean="0"/>
              <a:t>	activities</a:t>
            </a:r>
            <a:r>
              <a:rPr lang="en-US" dirty="0"/>
              <a:t>, such as exploring career options, and understanding how the skills acquired through </a:t>
            </a:r>
            <a:r>
              <a:rPr lang="en-US" dirty="0" smtClean="0"/>
              <a:t>	coursework </a:t>
            </a:r>
            <a:r>
              <a:rPr lang="en-US" dirty="0"/>
              <a:t>can be applied toward a future career;</a:t>
            </a:r>
          </a:p>
          <a:p>
            <a:pPr marL="457200" lvl="1" indent="0">
              <a:buNone/>
            </a:pPr>
            <a:r>
              <a:rPr lang="en-US" b="1" dirty="0" smtClean="0"/>
              <a:t>	(</a:t>
            </a:r>
            <a:r>
              <a:rPr lang="en-US" b="1" dirty="0"/>
              <a:t>d)</a:t>
            </a:r>
            <a:r>
              <a:rPr lang="en-US" dirty="0"/>
              <a:t> Opportunities to attain at least one industry-recognized credential; and</a:t>
            </a:r>
          </a:p>
          <a:p>
            <a:pPr marL="457200" lvl="1" indent="0">
              <a:buNone/>
            </a:pPr>
            <a:r>
              <a:rPr lang="en-US" b="1" dirty="0" smtClean="0"/>
              <a:t>	(</a:t>
            </a:r>
            <a:r>
              <a:rPr lang="en-US" b="1" dirty="0"/>
              <a:t>e)</a:t>
            </a:r>
            <a:r>
              <a:rPr lang="en-US" dirty="0"/>
              <a:t> A partnership with one or more </a:t>
            </a:r>
            <a:r>
              <a:rPr lang="en-US" dirty="0" smtClean="0"/>
              <a:t>registered</a:t>
            </a:r>
            <a:r>
              <a:rPr lang="en-US" dirty="0"/>
              <a:t> apprenticeship programs that assists in placing </a:t>
            </a:r>
            <a:r>
              <a:rPr lang="en-US" dirty="0" smtClean="0"/>
              <a:t>	individuals </a:t>
            </a:r>
            <a:r>
              <a:rPr lang="en-US" dirty="0"/>
              <a:t>who complete the </a:t>
            </a:r>
            <a:r>
              <a:rPr lang="en-US" dirty="0" smtClean="0"/>
              <a:t>pre-apprenticeship</a:t>
            </a:r>
            <a:r>
              <a:rPr lang="en-US" dirty="0"/>
              <a:t> program in a </a:t>
            </a:r>
            <a:r>
              <a:rPr lang="en-US" dirty="0" smtClean="0"/>
              <a:t>registered apprenticeship 	program.</a:t>
            </a:r>
            <a:endParaRPr lang="en-US" dirty="0"/>
          </a:p>
          <a:p>
            <a:pPr lvl="1"/>
            <a:endParaRPr lang="en-US" dirty="0" smtClean="0"/>
          </a:p>
          <a:p>
            <a:endParaRPr lang="en-US" dirty="0"/>
          </a:p>
        </p:txBody>
      </p:sp>
    </p:spTree>
    <p:extLst>
      <p:ext uri="{BB962C8B-B14F-4D97-AF65-F5344CB8AC3E}">
        <p14:creationId xmlns:p14="http://schemas.microsoft.com/office/powerpoint/2010/main" val="3625733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24</a:t>
            </a:fld>
            <a:endParaRPr lang="en-US"/>
          </a:p>
        </p:txBody>
      </p:sp>
      <p:sp>
        <p:nvSpPr>
          <p:cNvPr id="3" name="Title 2"/>
          <p:cNvSpPr>
            <a:spLocks noGrp="1"/>
          </p:cNvSpPr>
          <p:nvPr>
            <p:ph type="title"/>
          </p:nvPr>
        </p:nvSpPr>
        <p:spPr/>
        <p:txBody>
          <a:bodyPr/>
          <a:lstStyle/>
          <a:p>
            <a:r>
              <a:rPr lang="en-US" dirty="0"/>
              <a:t>Questions Received Prior to the Webinar</a:t>
            </a:r>
          </a:p>
        </p:txBody>
      </p:sp>
      <p:sp>
        <p:nvSpPr>
          <p:cNvPr id="4" name="Content Placeholder 3"/>
          <p:cNvSpPr>
            <a:spLocks noGrp="1"/>
          </p:cNvSpPr>
          <p:nvPr>
            <p:ph idx="1"/>
          </p:nvPr>
        </p:nvSpPr>
        <p:spPr/>
        <p:txBody>
          <a:bodyPr/>
          <a:lstStyle/>
          <a:p>
            <a:r>
              <a:rPr lang="en-US" b="1" dirty="0" smtClean="0"/>
              <a:t>Can </a:t>
            </a:r>
            <a:r>
              <a:rPr lang="en-US" b="1" dirty="0"/>
              <a:t>expenses for Registered Apprenticeship count toward the 20 percent work experience expenditure requirement</a:t>
            </a:r>
            <a:r>
              <a:rPr lang="en-US" b="1" dirty="0" smtClean="0"/>
              <a:t>?</a:t>
            </a:r>
          </a:p>
          <a:p>
            <a:pPr lvl="1"/>
            <a:r>
              <a:rPr lang="en-US" dirty="0" smtClean="0"/>
              <a:t>A: Yes.  While not explicitly recognized in the WIOA as a type of work experience, Registered Apprenticeship is a type of work experience.  Expenses for a Registered Apprenticeship that occur prior to a participant’s exit from the WIOA Youth program can be counted toward the work experience expenditure requirement.  Expenses for the Registered Apprenticeship after participant exit cannot be counted toward the work experience expenditure requirement.</a:t>
            </a:r>
            <a:endParaRPr lang="en-US" dirty="0"/>
          </a:p>
          <a:p>
            <a:endParaRPr lang="en-US" dirty="0"/>
          </a:p>
        </p:txBody>
      </p:sp>
    </p:spTree>
    <p:extLst>
      <p:ext uri="{BB962C8B-B14F-4D97-AF65-F5344CB8AC3E}">
        <p14:creationId xmlns:p14="http://schemas.microsoft.com/office/powerpoint/2010/main" val="295631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25</a:t>
            </a:fld>
            <a:endParaRPr lang="en-US"/>
          </a:p>
        </p:txBody>
      </p:sp>
      <p:sp>
        <p:nvSpPr>
          <p:cNvPr id="3" name="Title 2"/>
          <p:cNvSpPr>
            <a:spLocks noGrp="1"/>
          </p:cNvSpPr>
          <p:nvPr>
            <p:ph type="title"/>
          </p:nvPr>
        </p:nvSpPr>
        <p:spPr/>
        <p:txBody>
          <a:bodyPr/>
          <a:lstStyle/>
          <a:p>
            <a:r>
              <a:rPr lang="en-US" dirty="0"/>
              <a:t>Questions Received Prior to the Webinar</a:t>
            </a:r>
          </a:p>
        </p:txBody>
      </p:sp>
      <p:sp>
        <p:nvSpPr>
          <p:cNvPr id="4" name="Content Placeholder 3"/>
          <p:cNvSpPr>
            <a:spLocks noGrp="1"/>
          </p:cNvSpPr>
          <p:nvPr>
            <p:ph idx="1"/>
          </p:nvPr>
        </p:nvSpPr>
        <p:spPr/>
        <p:txBody>
          <a:bodyPr>
            <a:normAutofit lnSpcReduction="10000"/>
          </a:bodyPr>
          <a:lstStyle/>
          <a:p>
            <a:r>
              <a:rPr lang="en-US" b="1" dirty="0" smtClean="0"/>
              <a:t>Please provide your thoughts on the following:</a:t>
            </a:r>
            <a:r>
              <a:rPr lang="en-US" dirty="0" smtClean="0"/>
              <a:t> Our organization </a:t>
            </a:r>
            <a:r>
              <a:rPr lang="en-US" dirty="0"/>
              <a:t>understands that it is allowable to pay stipends to youth within a work experience; however last year </a:t>
            </a:r>
            <a:r>
              <a:rPr lang="en-US" dirty="0" smtClean="0"/>
              <a:t>we </a:t>
            </a:r>
            <a:r>
              <a:rPr lang="en-US" dirty="0"/>
              <a:t>operated a Work Readiness and Exploration virtual program.  Youth attended 6 weeks, their attendance and assignments were tracked and we involved a variety of employers through virtual talent tours, presentations, FAQs, etc.  Youth earned a minimum of $160/week for attendance and were issued a 1099.  </a:t>
            </a:r>
            <a:r>
              <a:rPr lang="en-US" b="1" dirty="0"/>
              <a:t>Because there was not an employer/employee relationship (and therefore “wages” were not paid), we </a:t>
            </a:r>
            <a:r>
              <a:rPr lang="en-US" b="1" i="1" dirty="0" smtClean="0"/>
              <a:t>(THOUGHT WE) </a:t>
            </a:r>
            <a:r>
              <a:rPr lang="en-US" b="1" dirty="0" smtClean="0"/>
              <a:t>could </a:t>
            </a:r>
            <a:r>
              <a:rPr lang="en-US" b="1" dirty="0"/>
              <a:t>not justify that our program met the federal definition of a work experience and therefore none of the funds spent for staff time or youth expenses were charged to our 20% WEX requirement</a:t>
            </a:r>
            <a:r>
              <a:rPr lang="en-US" b="1" dirty="0" smtClean="0"/>
              <a:t>.</a:t>
            </a:r>
          </a:p>
          <a:p>
            <a:pPr lvl="1"/>
            <a:r>
              <a:rPr lang="en-US" dirty="0" smtClean="0"/>
              <a:t>A: The described program activity is job shadowing and job shadowing is a type of work experience.  All of the costs associated with the described program activity can be counted toward the work experience expenditure requirement.</a:t>
            </a:r>
            <a:endParaRPr lang="en-US" dirty="0"/>
          </a:p>
          <a:p>
            <a:endParaRPr lang="en-US" dirty="0"/>
          </a:p>
        </p:txBody>
      </p:sp>
    </p:spTree>
    <p:extLst>
      <p:ext uri="{BB962C8B-B14F-4D97-AF65-F5344CB8AC3E}">
        <p14:creationId xmlns:p14="http://schemas.microsoft.com/office/powerpoint/2010/main" val="2261180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26</a:t>
            </a:fld>
            <a:endParaRPr lang="en-US"/>
          </a:p>
        </p:txBody>
      </p:sp>
      <p:sp>
        <p:nvSpPr>
          <p:cNvPr id="3" name="Title 2"/>
          <p:cNvSpPr>
            <a:spLocks noGrp="1"/>
          </p:cNvSpPr>
          <p:nvPr>
            <p:ph type="title"/>
          </p:nvPr>
        </p:nvSpPr>
        <p:spPr/>
        <p:txBody>
          <a:bodyPr/>
          <a:lstStyle/>
          <a:p>
            <a:r>
              <a:rPr lang="en-US" dirty="0"/>
              <a:t>Questions Received Prior to the Webinar</a:t>
            </a:r>
          </a:p>
        </p:txBody>
      </p:sp>
      <p:sp>
        <p:nvSpPr>
          <p:cNvPr id="5" name="Content Placeholder 4"/>
          <p:cNvSpPr>
            <a:spLocks noGrp="1"/>
          </p:cNvSpPr>
          <p:nvPr>
            <p:ph sz="half" idx="2"/>
          </p:nvPr>
        </p:nvSpPr>
        <p:spPr>
          <a:xfrm>
            <a:off x="805866" y="1260205"/>
            <a:ext cx="10515600" cy="4199785"/>
          </a:xfrm>
        </p:spPr>
        <p:txBody>
          <a:bodyPr/>
          <a:lstStyle/>
          <a:p>
            <a:r>
              <a:rPr lang="en-US" dirty="0" smtClean="0"/>
              <a:t>TEGL </a:t>
            </a:r>
            <a:r>
              <a:rPr lang="en-US" dirty="0"/>
              <a:t>21-16 page 15 “Program Element 3: Paid and unpaid work experience”, second paragraph indicates “Leveraged resources cannot be used to fulfill any part of the 20 percent minimum.” </a:t>
            </a:r>
            <a:r>
              <a:rPr lang="en-US" b="1" dirty="0" smtClean="0"/>
              <a:t>Can you please clarify what this means?</a:t>
            </a:r>
          </a:p>
          <a:p>
            <a:pPr lvl="1"/>
            <a:r>
              <a:rPr lang="en-US" dirty="0" smtClean="0"/>
              <a:t>A: Only local area WIOA Youth funds are included in the work experience expenditure calculation.  Additional leveraged funds that are not part of the WIOA youth program funds are not included in the work experience expenditure calculation. </a:t>
            </a:r>
            <a:endParaRPr lang="en-US" dirty="0"/>
          </a:p>
          <a:p>
            <a:endParaRPr lang="en-US" dirty="0"/>
          </a:p>
        </p:txBody>
      </p:sp>
    </p:spTree>
    <p:extLst>
      <p:ext uri="{BB962C8B-B14F-4D97-AF65-F5344CB8AC3E}">
        <p14:creationId xmlns:p14="http://schemas.microsoft.com/office/powerpoint/2010/main" val="2898444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27</a:t>
            </a:fld>
            <a:endParaRPr lang="en-US"/>
          </a:p>
        </p:txBody>
      </p:sp>
      <p:sp>
        <p:nvSpPr>
          <p:cNvPr id="3" name="Title 2"/>
          <p:cNvSpPr>
            <a:spLocks noGrp="1"/>
          </p:cNvSpPr>
          <p:nvPr>
            <p:ph type="title"/>
          </p:nvPr>
        </p:nvSpPr>
        <p:spPr/>
        <p:txBody>
          <a:bodyPr/>
          <a:lstStyle/>
          <a:p>
            <a:r>
              <a:rPr lang="en-US" dirty="0"/>
              <a:t>Questions Received Prior to the Webinar</a:t>
            </a:r>
          </a:p>
        </p:txBody>
      </p:sp>
      <p:sp>
        <p:nvSpPr>
          <p:cNvPr id="4" name="Content Placeholder 3"/>
          <p:cNvSpPr>
            <a:spLocks noGrp="1"/>
          </p:cNvSpPr>
          <p:nvPr>
            <p:ph idx="1"/>
          </p:nvPr>
        </p:nvSpPr>
        <p:spPr>
          <a:xfrm>
            <a:off x="805866" y="948266"/>
            <a:ext cx="11081334" cy="5408083"/>
          </a:xfrm>
        </p:spPr>
        <p:txBody>
          <a:bodyPr>
            <a:normAutofit fontScale="70000" lnSpcReduction="20000"/>
          </a:bodyPr>
          <a:lstStyle/>
          <a:p>
            <a:r>
              <a:rPr lang="en-US" sz="2900" dirty="0" smtClean="0"/>
              <a:t>Program </a:t>
            </a:r>
            <a:r>
              <a:rPr lang="en-US" sz="2900" dirty="0"/>
              <a:t>Element 3: Paid and unpaid work experience”, indicates program expenditures on this program element may include more than just wages paid to youth. Of the bulleted list provided, “Classroom training or the required academic education component directly related to the work experience” is included. Additionally, “Employability skills or job readiness training to prepare youth for a work experience” is included.  </a:t>
            </a:r>
          </a:p>
          <a:p>
            <a:r>
              <a:rPr lang="en-US" sz="2900" dirty="0" smtClean="0"/>
              <a:t>Can </a:t>
            </a:r>
            <a:r>
              <a:rPr lang="en-US" sz="2900" dirty="0"/>
              <a:t>you please provide examples of these two items? </a:t>
            </a:r>
            <a:endParaRPr lang="en-US" sz="2900" dirty="0" smtClean="0"/>
          </a:p>
          <a:p>
            <a:pPr lvl="1"/>
            <a:r>
              <a:rPr lang="en-US" sz="2900" dirty="0" smtClean="0"/>
              <a:t>A: </a:t>
            </a:r>
            <a:r>
              <a:rPr lang="en-US" sz="2900" i="1" dirty="0" smtClean="0"/>
              <a:t>Classroom training on intro to health care along with a health care related work experience. Employability skills workshop (team work, time management, etc.) directly connect to a work experience. </a:t>
            </a:r>
            <a:endParaRPr lang="en-US" sz="2900" i="1" dirty="0"/>
          </a:p>
          <a:p>
            <a:r>
              <a:rPr lang="en-US" sz="2900" dirty="0" smtClean="0"/>
              <a:t>Are </a:t>
            </a:r>
            <a:r>
              <a:rPr lang="en-US" sz="2900" dirty="0"/>
              <a:t>employability skills workshops, offered through the American Job Center, an example of what is allowable</a:t>
            </a:r>
            <a:r>
              <a:rPr lang="en-US" sz="2900" dirty="0" smtClean="0"/>
              <a:t>? </a:t>
            </a:r>
          </a:p>
          <a:p>
            <a:pPr lvl="1"/>
            <a:r>
              <a:rPr lang="en-US" sz="2900" i="1" dirty="0" smtClean="0"/>
              <a:t>A: Yes, if directly tied to a work experience. </a:t>
            </a:r>
            <a:endParaRPr lang="en-US" sz="2900" i="1" dirty="0"/>
          </a:p>
          <a:p>
            <a:r>
              <a:rPr lang="en-US" sz="2900" dirty="0" smtClean="0"/>
              <a:t>As </a:t>
            </a:r>
            <a:r>
              <a:rPr lang="en-US" sz="2900" dirty="0"/>
              <a:t>it relates to preparing for a work experience, is participation and the successful completion of short-term trainings, such as </a:t>
            </a:r>
            <a:r>
              <a:rPr lang="en-US" sz="2900" dirty="0" err="1"/>
              <a:t>ServSafe</a:t>
            </a:r>
            <a:r>
              <a:rPr lang="en-US" sz="2900" dirty="0"/>
              <a:t> and OSHA, an example of what is allowable</a:t>
            </a:r>
            <a:r>
              <a:rPr lang="en-US" sz="2900" dirty="0" smtClean="0"/>
              <a:t>?</a:t>
            </a:r>
            <a:r>
              <a:rPr lang="en-US" sz="2900" i="1" dirty="0"/>
              <a:t> </a:t>
            </a:r>
            <a:endParaRPr lang="en-US" sz="2900" i="1" dirty="0" smtClean="0"/>
          </a:p>
          <a:p>
            <a:pPr lvl="1"/>
            <a:r>
              <a:rPr lang="en-US" sz="2900" i="1" dirty="0" smtClean="0"/>
              <a:t>A: Yes</a:t>
            </a:r>
            <a:r>
              <a:rPr lang="en-US" sz="2900" i="1" dirty="0"/>
              <a:t>, if directly tied to a work experience. </a:t>
            </a:r>
            <a:endParaRPr lang="en-US" sz="2900" dirty="0"/>
          </a:p>
          <a:p>
            <a:r>
              <a:rPr lang="en-US" sz="2900" dirty="0" smtClean="0"/>
              <a:t>Are </a:t>
            </a:r>
            <a:r>
              <a:rPr lang="en-US" sz="2900" dirty="0"/>
              <a:t>hours spent in Adult Education classes an example of what is allowable</a:t>
            </a:r>
            <a:r>
              <a:rPr lang="en-US" sz="2900" dirty="0" smtClean="0"/>
              <a:t>? </a:t>
            </a:r>
          </a:p>
          <a:p>
            <a:pPr lvl="1"/>
            <a:r>
              <a:rPr lang="en-US" sz="2900" i="1" dirty="0" smtClean="0"/>
              <a:t>A: No.</a:t>
            </a:r>
            <a:endParaRPr lang="en-US" sz="2900" i="1" dirty="0"/>
          </a:p>
          <a:p>
            <a:endParaRPr lang="en-US" sz="2900" dirty="0"/>
          </a:p>
          <a:p>
            <a:endParaRPr lang="en-US" dirty="0"/>
          </a:p>
        </p:txBody>
      </p:sp>
    </p:spTree>
    <p:extLst>
      <p:ext uri="{BB962C8B-B14F-4D97-AF65-F5344CB8AC3E}">
        <p14:creationId xmlns:p14="http://schemas.microsoft.com/office/powerpoint/2010/main" val="2256666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28</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smtClean="0"/>
              <a:t>Additional questions can be sent to: </a:t>
            </a:r>
          </a:p>
          <a:p>
            <a:r>
              <a:rPr lang="en-US" dirty="0" smtClean="0">
                <a:hlinkClick r:id="rId4"/>
              </a:rPr>
              <a:t>Youth.services@dol.gov</a:t>
            </a:r>
            <a:r>
              <a:rPr lang="en-US" dirty="0" smtClean="0"/>
              <a:t>. </a:t>
            </a:r>
            <a:endParaRPr lang="en-US" dirty="0"/>
          </a:p>
        </p:txBody>
      </p:sp>
    </p:spTree>
    <p:custDataLst>
      <p:tags r:id="rId1"/>
    </p:custDataLst>
    <p:extLst>
      <p:ext uri="{BB962C8B-B14F-4D97-AF65-F5344CB8AC3E}">
        <p14:creationId xmlns:p14="http://schemas.microsoft.com/office/powerpoint/2010/main" val="3049863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4"/>
              </a:rPr>
              <a:t>Support@workforceGPS.org</a:t>
            </a:r>
            <a:endParaRPr lang="en-US" dirty="0"/>
          </a:p>
        </p:txBody>
      </p:sp>
    </p:spTree>
    <p:custDataLst>
      <p:tags r:id="rId1"/>
    </p:custDataLst>
    <p:extLst>
      <p:ext uri="{BB962C8B-B14F-4D97-AF65-F5344CB8AC3E}">
        <p14:creationId xmlns:p14="http://schemas.microsoft.com/office/powerpoint/2010/main" val="84498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Speakers</a:t>
            </a:r>
          </a:p>
        </p:txBody>
      </p:sp>
      <p:sp>
        <p:nvSpPr>
          <p:cNvPr id="4" name="Content Placeholder 3">
            <a:extLst>
              <a:ext uri="{FF2B5EF4-FFF2-40B4-BE49-F238E27FC236}">
                <a16:creationId xmlns:a16="http://schemas.microsoft.com/office/drawing/2014/main" id="{298036D9-27CC-4B0A-8B6E-D5790E6B7F12}"/>
              </a:ext>
            </a:extLst>
          </p:cNvPr>
          <p:cNvSpPr>
            <a:spLocks noGrp="1"/>
          </p:cNvSpPr>
          <p:nvPr>
            <p:ph sz="half" idx="2"/>
          </p:nvPr>
        </p:nvSpPr>
        <p:spPr/>
        <p:txBody>
          <a:bodyPr/>
          <a:lstStyle/>
          <a:p>
            <a:r>
              <a:rPr lang="en-US" dirty="0"/>
              <a:t>Sara Hastings</a:t>
            </a:r>
          </a:p>
          <a:p>
            <a:pPr lvl="1"/>
            <a:r>
              <a:rPr lang="en-US" dirty="0"/>
              <a:t>Unit Chief</a:t>
            </a:r>
          </a:p>
          <a:p>
            <a:pPr lvl="2"/>
            <a:r>
              <a:rPr lang="en-US" dirty="0"/>
              <a:t>Youth Policy and Performance</a:t>
            </a:r>
          </a:p>
          <a:p>
            <a:pPr lvl="2"/>
            <a:r>
              <a:rPr lang="en-US" dirty="0"/>
              <a:t>Employment and Training Administration</a:t>
            </a:r>
          </a:p>
          <a:p>
            <a:pPr lvl="2"/>
            <a:r>
              <a:rPr lang="en-US" dirty="0"/>
              <a:t>U.S. Department of Labor</a:t>
            </a:r>
          </a:p>
        </p:txBody>
      </p:sp>
      <p:sp>
        <p:nvSpPr>
          <p:cNvPr id="3" name="Content Placeholder 2">
            <a:extLst>
              <a:ext uri="{FF2B5EF4-FFF2-40B4-BE49-F238E27FC236}">
                <a16:creationId xmlns:a16="http://schemas.microsoft.com/office/drawing/2014/main" id="{97050536-9415-4670-BC57-2C187410CDB3}"/>
              </a:ext>
            </a:extLst>
          </p:cNvPr>
          <p:cNvSpPr>
            <a:spLocks noGrp="1"/>
          </p:cNvSpPr>
          <p:nvPr>
            <p:ph sz="half" idx="1"/>
          </p:nvPr>
        </p:nvSpPr>
        <p:spPr/>
        <p:txBody>
          <a:bodyPr/>
          <a:lstStyle/>
          <a:p>
            <a:r>
              <a:rPr lang="en-US" dirty="0"/>
              <a:t>Evan Rosenberg</a:t>
            </a:r>
          </a:p>
          <a:p>
            <a:pPr lvl="1"/>
            <a:r>
              <a:rPr lang="en-US" dirty="0"/>
              <a:t>Workforce Development Specialist</a:t>
            </a:r>
          </a:p>
          <a:p>
            <a:pPr lvl="2"/>
            <a:r>
              <a:rPr lang="en-US" dirty="0"/>
              <a:t>Youth Policy and Performance</a:t>
            </a:r>
          </a:p>
          <a:p>
            <a:pPr lvl="2"/>
            <a:r>
              <a:rPr lang="en-US" dirty="0"/>
              <a:t>Employment and Training Administration</a:t>
            </a:r>
          </a:p>
          <a:p>
            <a:pPr lvl="2"/>
            <a:r>
              <a:rPr lang="en-US" dirty="0"/>
              <a:t>U.S. Department of Labor</a:t>
            </a:r>
          </a:p>
          <a:p>
            <a:pPr lvl="2"/>
            <a:endParaRPr lang="en-US" dirty="0"/>
          </a:p>
        </p:txBody>
      </p:sp>
      <p:pic>
        <p:nvPicPr>
          <p:cNvPr id="8" name="Picture Placeholder 3"/>
          <p:cNvPicPr>
            <a:picLocks noGrp="1" noChangeAspect="1"/>
          </p:cNvPicPr>
          <p:nvPr>
            <p:ph type="pic" sz="quarter" idx="13"/>
          </p:nvPr>
        </p:nvPicPr>
        <p:blipFill>
          <a:blip r:embed="rId4"/>
          <a:srcRect t="6173" b="6173"/>
          <a:stretch>
            <a:fillRect/>
          </a:stretch>
        </p:blipFill>
        <p:spPr>
          <a:prstGeom prst="rect">
            <a:avLst/>
          </a:prstGeom>
        </p:spPr>
      </p:pic>
      <p:pic>
        <p:nvPicPr>
          <p:cNvPr id="6" name="Picture Placeholder 5"/>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88522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a:t>
            </a:fld>
            <a:endParaRPr lang="en-US"/>
          </a:p>
        </p:txBody>
      </p:sp>
      <p:sp>
        <p:nvSpPr>
          <p:cNvPr id="3" name="Title 2"/>
          <p:cNvSpPr>
            <a:spLocks noGrp="1"/>
          </p:cNvSpPr>
          <p:nvPr>
            <p:ph type="title"/>
          </p:nvPr>
        </p:nvSpPr>
        <p:spPr/>
        <p:txBody>
          <a:bodyPr/>
          <a:lstStyle/>
          <a:p>
            <a:r>
              <a:rPr lang="en-US" dirty="0" smtClean="0"/>
              <a:t>Objectives for Today’s Webinar</a:t>
            </a:r>
            <a:endParaRPr lang="en-US" dirty="0"/>
          </a:p>
        </p:txBody>
      </p:sp>
      <p:sp>
        <p:nvSpPr>
          <p:cNvPr id="4" name="Content Placeholder 3"/>
          <p:cNvSpPr>
            <a:spLocks noGrp="1"/>
          </p:cNvSpPr>
          <p:nvPr>
            <p:ph idx="1"/>
          </p:nvPr>
        </p:nvSpPr>
        <p:spPr/>
        <p:txBody>
          <a:bodyPr/>
          <a:lstStyle/>
          <a:p>
            <a:r>
              <a:rPr lang="en-US" dirty="0" smtClean="0"/>
              <a:t>Review the definition of and priority around work experience</a:t>
            </a:r>
          </a:p>
          <a:p>
            <a:r>
              <a:rPr lang="en-US" dirty="0" smtClean="0"/>
              <a:t>Review what counts as a work experience expenditure</a:t>
            </a:r>
          </a:p>
          <a:p>
            <a:r>
              <a:rPr lang="en-US" dirty="0" smtClean="0"/>
              <a:t>Cover pre-submitted questions on the work experience expenditure requirement</a:t>
            </a:r>
          </a:p>
          <a:p>
            <a:r>
              <a:rPr lang="en-US" dirty="0" smtClean="0"/>
              <a:t>Address live questions on the work experience expenditure requirement</a:t>
            </a:r>
          </a:p>
          <a:p>
            <a:r>
              <a:rPr lang="en-US" dirty="0" smtClean="0"/>
              <a:t>REMINDER: When you post a question, please include your e-mail address (Closed Chat) </a:t>
            </a:r>
            <a:endParaRPr lang="en-US" dirty="0"/>
          </a:p>
        </p:txBody>
      </p:sp>
    </p:spTree>
    <p:extLst>
      <p:ext uri="{BB962C8B-B14F-4D97-AF65-F5344CB8AC3E}">
        <p14:creationId xmlns:p14="http://schemas.microsoft.com/office/powerpoint/2010/main" val="4181020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3C5924-30F6-431F-8CE5-85C391C0A4BD}"/>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3" name="Title 2">
            <a:extLst>
              <a:ext uri="{FF2B5EF4-FFF2-40B4-BE49-F238E27FC236}">
                <a16:creationId xmlns:a16="http://schemas.microsoft.com/office/drawing/2014/main" id="{32798D84-7844-4F88-966E-5217D8640B43}"/>
              </a:ext>
            </a:extLst>
          </p:cNvPr>
          <p:cNvSpPr>
            <a:spLocks noGrp="1"/>
          </p:cNvSpPr>
          <p:nvPr>
            <p:ph type="title"/>
          </p:nvPr>
        </p:nvSpPr>
        <p:spPr/>
        <p:txBody>
          <a:bodyPr>
            <a:normAutofit/>
          </a:bodyPr>
          <a:lstStyle/>
          <a:p>
            <a:r>
              <a:rPr lang="en-US" dirty="0"/>
              <a:t>Work Experiences</a:t>
            </a:r>
          </a:p>
        </p:txBody>
      </p:sp>
      <p:sp>
        <p:nvSpPr>
          <p:cNvPr id="5" name="Text Placeholder 4">
            <a:extLst>
              <a:ext uri="{FF2B5EF4-FFF2-40B4-BE49-F238E27FC236}">
                <a16:creationId xmlns:a16="http://schemas.microsoft.com/office/drawing/2014/main" id="{40128B89-CD9D-4EE7-BFCA-91F7FDE4128A}"/>
              </a:ext>
            </a:extLst>
          </p:cNvPr>
          <p:cNvSpPr>
            <a:spLocks noGrp="1"/>
          </p:cNvSpPr>
          <p:nvPr>
            <p:ph type="body" idx="14"/>
          </p:nvPr>
        </p:nvSpPr>
        <p:spPr/>
        <p:txBody>
          <a:bodyPr/>
          <a:lstStyle/>
          <a:p>
            <a:r>
              <a:rPr lang="en-US" dirty="0"/>
              <a:t>Which of these is a type of work experience?</a:t>
            </a:r>
          </a:p>
        </p:txBody>
      </p:sp>
      <p:sp>
        <p:nvSpPr>
          <p:cNvPr id="4" name="Text Placeholder 3">
            <a:extLst>
              <a:ext uri="{FF2B5EF4-FFF2-40B4-BE49-F238E27FC236}">
                <a16:creationId xmlns:a16="http://schemas.microsoft.com/office/drawing/2014/main" id="{7C4F72F3-DCD2-4D70-808D-A9265DB33125}"/>
              </a:ext>
            </a:extLst>
          </p:cNvPr>
          <p:cNvSpPr>
            <a:spLocks noGrp="1"/>
          </p:cNvSpPr>
          <p:nvPr>
            <p:ph type="body" sz="quarter" idx="13"/>
          </p:nvPr>
        </p:nvSpPr>
        <p:spPr/>
        <p:txBody>
          <a:bodyPr/>
          <a:lstStyle/>
          <a:p>
            <a:r>
              <a:rPr lang="en-US" dirty="0"/>
              <a:t>Pick one or more of the choices</a:t>
            </a:r>
          </a:p>
          <a:p>
            <a:pPr lvl="1"/>
            <a:r>
              <a:rPr lang="en-US" dirty="0"/>
              <a:t>(All may apply) </a:t>
            </a:r>
          </a:p>
        </p:txBody>
      </p:sp>
      <p:sp>
        <p:nvSpPr>
          <p:cNvPr id="2" name="Content Placeholder 1">
            <a:extLst>
              <a:ext uri="{FF2B5EF4-FFF2-40B4-BE49-F238E27FC236}">
                <a16:creationId xmlns:a16="http://schemas.microsoft.com/office/drawing/2014/main" id="{18374A7C-2283-4327-BCE4-A435B5FE4FA0}"/>
              </a:ext>
            </a:extLst>
          </p:cNvPr>
          <p:cNvSpPr>
            <a:spLocks noGrp="1"/>
          </p:cNvSpPr>
          <p:nvPr>
            <p:ph idx="1"/>
          </p:nvPr>
        </p:nvSpPr>
        <p:spPr>
          <a:xfrm>
            <a:off x="5786004" y="1137446"/>
            <a:ext cx="6251595" cy="4746117"/>
          </a:xfrm>
        </p:spPr>
        <p:txBody>
          <a:bodyPr/>
          <a:lstStyle/>
          <a:p>
            <a:r>
              <a:rPr lang="en-US" dirty="0"/>
              <a:t>Year-round employment</a:t>
            </a:r>
          </a:p>
          <a:p>
            <a:r>
              <a:rPr lang="en-US" dirty="0"/>
              <a:t>On-the-job </a:t>
            </a:r>
            <a:r>
              <a:rPr lang="en-US" dirty="0" smtClean="0"/>
              <a:t>training opportunities</a:t>
            </a:r>
            <a:endParaRPr lang="en-US" dirty="0"/>
          </a:p>
          <a:p>
            <a:r>
              <a:rPr lang="en-US" dirty="0"/>
              <a:t>Internships and job shadowing</a:t>
            </a:r>
          </a:p>
          <a:p>
            <a:r>
              <a:rPr lang="en-US" dirty="0"/>
              <a:t>Summer employment</a:t>
            </a:r>
          </a:p>
          <a:p>
            <a:r>
              <a:rPr lang="en-US" dirty="0"/>
              <a:t>Pre-apprenticeship </a:t>
            </a:r>
            <a:r>
              <a:rPr lang="en-US" dirty="0" smtClean="0"/>
              <a:t>programs</a:t>
            </a:r>
          </a:p>
          <a:p>
            <a:r>
              <a:rPr lang="en-US" dirty="0" smtClean="0"/>
              <a:t>All of the above</a:t>
            </a:r>
            <a:endParaRPr lang="en-US" dirty="0"/>
          </a:p>
          <a:p>
            <a:endParaRPr lang="en-US" dirty="0"/>
          </a:p>
        </p:txBody>
      </p:sp>
    </p:spTree>
    <p:extLst>
      <p:ext uri="{BB962C8B-B14F-4D97-AF65-F5344CB8AC3E}">
        <p14:creationId xmlns:p14="http://schemas.microsoft.com/office/powerpoint/2010/main" val="3683455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6</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What </a:t>
            </a:r>
            <a:r>
              <a:rPr lang="en-US" dirty="0" smtClean="0"/>
              <a:t>is a </a:t>
            </a:r>
            <a:r>
              <a:rPr lang="en-US" dirty="0"/>
              <a:t>Work </a:t>
            </a:r>
            <a:r>
              <a:rPr lang="en-US" dirty="0" smtClean="0"/>
              <a:t>Experience?</a:t>
            </a:r>
            <a:endParaRPr lang="en-US" dirty="0"/>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lstStyle/>
          <a:p>
            <a:r>
              <a:rPr lang="en-US" dirty="0"/>
              <a:t>20 CFR 681.600</a:t>
            </a:r>
          </a:p>
        </p:txBody>
      </p:sp>
    </p:spTree>
    <p:extLst>
      <p:ext uri="{BB962C8B-B14F-4D97-AF65-F5344CB8AC3E}">
        <p14:creationId xmlns:p14="http://schemas.microsoft.com/office/powerpoint/2010/main" val="3436882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424E43-9DE9-4A77-AC7C-5995DA06A0C1}"/>
              </a:ext>
            </a:extLst>
          </p:cNvPr>
          <p:cNvSpPr>
            <a:spLocks noGrp="1"/>
          </p:cNvSpPr>
          <p:nvPr>
            <p:ph type="sldNum" sz="quarter" idx="12"/>
          </p:nvPr>
        </p:nvSpPr>
        <p:spPr/>
        <p:txBody>
          <a:bodyPr/>
          <a:lstStyle/>
          <a:p>
            <a:fld id="{158B7785-F6D6-45F8-833E-07BD84680091}" type="slidenum">
              <a:rPr lang="en-US" smtClean="0"/>
              <a:t>7</a:t>
            </a:fld>
            <a:endParaRPr lang="en-US"/>
          </a:p>
        </p:txBody>
      </p:sp>
      <p:sp>
        <p:nvSpPr>
          <p:cNvPr id="3" name="Title 2">
            <a:extLst>
              <a:ext uri="{FF2B5EF4-FFF2-40B4-BE49-F238E27FC236}">
                <a16:creationId xmlns:a16="http://schemas.microsoft.com/office/drawing/2014/main" id="{A6D73288-F225-4035-9580-5D3CB137A296}"/>
              </a:ext>
            </a:extLst>
          </p:cNvPr>
          <p:cNvSpPr>
            <a:spLocks noGrp="1"/>
          </p:cNvSpPr>
          <p:nvPr>
            <p:ph type="title"/>
          </p:nvPr>
        </p:nvSpPr>
        <p:spPr/>
        <p:txBody>
          <a:bodyPr/>
          <a:lstStyle/>
          <a:p>
            <a:r>
              <a:rPr lang="en-US" dirty="0"/>
              <a:t>What is a Work Experience (WEX)?</a:t>
            </a:r>
          </a:p>
        </p:txBody>
      </p:sp>
      <p:sp>
        <p:nvSpPr>
          <p:cNvPr id="4" name="Content Placeholder 3">
            <a:extLst>
              <a:ext uri="{FF2B5EF4-FFF2-40B4-BE49-F238E27FC236}">
                <a16:creationId xmlns:a16="http://schemas.microsoft.com/office/drawing/2014/main" id="{94CECE72-7A17-43B4-BFBF-6A53A4B40A20}"/>
              </a:ext>
            </a:extLst>
          </p:cNvPr>
          <p:cNvSpPr>
            <a:spLocks noGrp="1"/>
          </p:cNvSpPr>
          <p:nvPr>
            <p:ph idx="1"/>
          </p:nvPr>
        </p:nvSpPr>
        <p:spPr/>
        <p:txBody>
          <a:bodyPr/>
          <a:lstStyle/>
          <a:p>
            <a:r>
              <a:rPr lang="en-US" dirty="0"/>
              <a:t>Work experience is a planned, structured learning experience that takes place in a workplace for a limited period of time.</a:t>
            </a:r>
          </a:p>
          <a:p>
            <a:r>
              <a:rPr lang="en-US" dirty="0"/>
              <a:t>Work experience may be paid or unpaid.</a:t>
            </a:r>
          </a:p>
          <a:p>
            <a:r>
              <a:rPr lang="en-US" dirty="0"/>
              <a:t>Work experience may take place in a private for-profit sector, non-profit sector, or public sector.</a:t>
            </a:r>
          </a:p>
          <a:p>
            <a:r>
              <a:rPr lang="en-US" dirty="0"/>
              <a:t>Labor standards apply in any work experience where an employee/employer relationship, as defined by the Fair Labor Standards Act or state law, exists.</a:t>
            </a:r>
          </a:p>
          <a:p>
            <a:endParaRPr lang="en-US" dirty="0"/>
          </a:p>
        </p:txBody>
      </p:sp>
    </p:spTree>
    <p:extLst>
      <p:ext uri="{BB962C8B-B14F-4D97-AF65-F5344CB8AC3E}">
        <p14:creationId xmlns:p14="http://schemas.microsoft.com/office/powerpoint/2010/main" val="421085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0DF511-FD0A-41A6-9A7E-35D6C32B5242}"/>
              </a:ext>
            </a:extLst>
          </p:cNvPr>
          <p:cNvSpPr>
            <a:spLocks noGrp="1"/>
          </p:cNvSpPr>
          <p:nvPr>
            <p:ph type="sldNum" sz="quarter" idx="12"/>
          </p:nvPr>
        </p:nvSpPr>
        <p:spPr/>
        <p:txBody>
          <a:bodyPr/>
          <a:lstStyle/>
          <a:p>
            <a:fld id="{158B7785-F6D6-45F8-833E-07BD84680091}" type="slidenum">
              <a:rPr lang="en-US" smtClean="0"/>
              <a:t>8</a:t>
            </a:fld>
            <a:endParaRPr lang="en-US"/>
          </a:p>
        </p:txBody>
      </p:sp>
      <p:sp>
        <p:nvSpPr>
          <p:cNvPr id="3" name="Title 2">
            <a:extLst>
              <a:ext uri="{FF2B5EF4-FFF2-40B4-BE49-F238E27FC236}">
                <a16:creationId xmlns:a16="http://schemas.microsoft.com/office/drawing/2014/main" id="{A4C1FEB6-9258-467A-A87D-4860FC8CE652}"/>
              </a:ext>
            </a:extLst>
          </p:cNvPr>
          <p:cNvSpPr>
            <a:spLocks noGrp="1"/>
          </p:cNvSpPr>
          <p:nvPr>
            <p:ph type="title"/>
          </p:nvPr>
        </p:nvSpPr>
        <p:spPr/>
        <p:txBody>
          <a:bodyPr/>
          <a:lstStyle/>
          <a:p>
            <a:r>
              <a:rPr lang="en-US" dirty="0"/>
              <a:t>What is a Work Experience (WEX</a:t>
            </a:r>
            <a:r>
              <a:rPr lang="en-US" dirty="0" smtClean="0"/>
              <a:t>)?</a:t>
            </a:r>
            <a:endParaRPr lang="en-US" dirty="0"/>
          </a:p>
        </p:txBody>
      </p:sp>
      <p:sp>
        <p:nvSpPr>
          <p:cNvPr id="4" name="Content Placeholder 3">
            <a:extLst>
              <a:ext uri="{FF2B5EF4-FFF2-40B4-BE49-F238E27FC236}">
                <a16:creationId xmlns:a16="http://schemas.microsoft.com/office/drawing/2014/main" id="{4981A8AE-CFF4-497E-AFB8-EC4F844E4FED}"/>
              </a:ext>
            </a:extLst>
          </p:cNvPr>
          <p:cNvSpPr>
            <a:spLocks noGrp="1"/>
          </p:cNvSpPr>
          <p:nvPr>
            <p:ph idx="1"/>
          </p:nvPr>
        </p:nvSpPr>
        <p:spPr/>
        <p:txBody>
          <a:bodyPr/>
          <a:lstStyle/>
          <a:p>
            <a:r>
              <a:rPr lang="en-US" dirty="0"/>
              <a:t>Work experiences must have academic and occupational education components.</a:t>
            </a:r>
          </a:p>
          <a:p>
            <a:r>
              <a:rPr lang="en-US" dirty="0"/>
              <a:t>Work experiences may include -</a:t>
            </a:r>
          </a:p>
          <a:p>
            <a:pPr lvl="1"/>
            <a:r>
              <a:rPr lang="en-US" dirty="0"/>
              <a:t>Summer employment and other employment opportunities throughout the school </a:t>
            </a:r>
            <a:r>
              <a:rPr lang="en-US" dirty="0" smtClean="0"/>
              <a:t>year;</a:t>
            </a:r>
            <a:endParaRPr lang="en-US" dirty="0"/>
          </a:p>
          <a:p>
            <a:pPr lvl="1"/>
            <a:r>
              <a:rPr lang="en-US" dirty="0"/>
              <a:t>Pre-apprenticeship </a:t>
            </a:r>
            <a:r>
              <a:rPr lang="en-US" dirty="0" smtClean="0"/>
              <a:t>programs;</a:t>
            </a:r>
            <a:endParaRPr lang="en-US" dirty="0"/>
          </a:p>
          <a:p>
            <a:pPr lvl="1"/>
            <a:r>
              <a:rPr lang="en-US" dirty="0"/>
              <a:t>Internships and job </a:t>
            </a:r>
            <a:r>
              <a:rPr lang="en-US" dirty="0" smtClean="0"/>
              <a:t>shadowing;</a:t>
            </a:r>
            <a:endParaRPr lang="en-US" dirty="0"/>
          </a:p>
          <a:p>
            <a:pPr lvl="1"/>
            <a:r>
              <a:rPr lang="en-US" dirty="0"/>
              <a:t>On-the-job training</a:t>
            </a:r>
          </a:p>
        </p:txBody>
      </p:sp>
    </p:spTree>
    <p:extLst>
      <p:ext uri="{BB962C8B-B14F-4D97-AF65-F5344CB8AC3E}">
        <p14:creationId xmlns:p14="http://schemas.microsoft.com/office/powerpoint/2010/main" val="1406808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617307-0398-47C0-9322-C8F3B8F9B211}"/>
              </a:ext>
            </a:extLst>
          </p:cNvPr>
          <p:cNvSpPr>
            <a:spLocks noGrp="1"/>
          </p:cNvSpPr>
          <p:nvPr>
            <p:ph type="sldNum" sz="quarter" idx="12"/>
          </p:nvPr>
        </p:nvSpPr>
        <p:spPr/>
        <p:txBody>
          <a:bodyPr/>
          <a:lstStyle/>
          <a:p>
            <a:fld id="{158B7785-F6D6-45F8-833E-07BD84680091}" type="slidenum">
              <a:rPr lang="en-US" smtClean="0"/>
              <a:t>9</a:t>
            </a:fld>
            <a:endParaRPr lang="en-US"/>
          </a:p>
        </p:txBody>
      </p:sp>
      <p:sp>
        <p:nvSpPr>
          <p:cNvPr id="3" name="Title 2">
            <a:extLst>
              <a:ext uri="{FF2B5EF4-FFF2-40B4-BE49-F238E27FC236}">
                <a16:creationId xmlns:a16="http://schemas.microsoft.com/office/drawing/2014/main" id="{3F32CEE5-1C02-4EE1-84E0-78F0EECDBDFE}"/>
              </a:ext>
            </a:extLst>
          </p:cNvPr>
          <p:cNvSpPr>
            <a:spLocks noGrp="1"/>
          </p:cNvSpPr>
          <p:nvPr>
            <p:ph type="title"/>
          </p:nvPr>
        </p:nvSpPr>
        <p:spPr/>
        <p:txBody>
          <a:bodyPr/>
          <a:lstStyle/>
          <a:p>
            <a:r>
              <a:rPr lang="en-US" dirty="0"/>
              <a:t>Work </a:t>
            </a:r>
            <a:r>
              <a:rPr lang="en-US" dirty="0" smtClean="0"/>
              <a:t>Experience </a:t>
            </a:r>
            <a:r>
              <a:rPr lang="en-US" dirty="0"/>
              <a:t>Priority</a:t>
            </a:r>
          </a:p>
        </p:txBody>
      </p:sp>
      <p:sp>
        <p:nvSpPr>
          <p:cNvPr id="4" name="Content Placeholder 3">
            <a:extLst>
              <a:ext uri="{FF2B5EF4-FFF2-40B4-BE49-F238E27FC236}">
                <a16:creationId xmlns:a16="http://schemas.microsoft.com/office/drawing/2014/main" id="{98850AEE-DB2B-4415-A830-F3B0090A836C}"/>
              </a:ext>
            </a:extLst>
          </p:cNvPr>
          <p:cNvSpPr>
            <a:spLocks noGrp="1"/>
          </p:cNvSpPr>
          <p:nvPr>
            <p:ph idx="1"/>
          </p:nvPr>
        </p:nvSpPr>
        <p:spPr/>
        <p:txBody>
          <a:bodyPr/>
          <a:lstStyle/>
          <a:p>
            <a:r>
              <a:rPr lang="en-US" dirty="0"/>
              <a:t>Not less than </a:t>
            </a:r>
            <a:r>
              <a:rPr lang="en-US" dirty="0" smtClean="0"/>
              <a:t>20 percent </a:t>
            </a:r>
            <a:r>
              <a:rPr lang="en-US" dirty="0"/>
              <a:t>of local </a:t>
            </a:r>
            <a:r>
              <a:rPr lang="en-US" dirty="0" smtClean="0"/>
              <a:t>area WIOA youth funds are </a:t>
            </a:r>
            <a:r>
              <a:rPr lang="en-US" dirty="0"/>
              <a:t>to be used to provide youth with paid or unpaid work experiences listed in 20 CFR 681.460 (a)(3)</a:t>
            </a:r>
          </a:p>
          <a:p>
            <a:r>
              <a:rPr lang="en-US" dirty="0"/>
              <a:t>Local programs must track program funds spent on paid and unpaid work experiences including wages and staff costs for development and management of work experiences</a:t>
            </a:r>
          </a:p>
          <a:p>
            <a:r>
              <a:rPr lang="en-US" dirty="0"/>
              <a:t>They must also report expenditures as part of the local financial reporting </a:t>
            </a:r>
            <a:r>
              <a:rPr lang="en-US" dirty="0" smtClean="0"/>
              <a:t>requirements.</a:t>
            </a:r>
            <a:endParaRPr lang="en-US" dirty="0"/>
          </a:p>
        </p:txBody>
      </p:sp>
    </p:spTree>
    <p:extLst>
      <p:ext uri="{BB962C8B-B14F-4D97-AF65-F5344CB8AC3E}">
        <p14:creationId xmlns:p14="http://schemas.microsoft.com/office/powerpoint/2010/main" val="12035459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16730</TotalTime>
  <Words>2324</Words>
  <Application>Microsoft Office PowerPoint</Application>
  <PresentationFormat>Widescreen</PresentationFormat>
  <Paragraphs>173</Paragraphs>
  <Slides>29</Slides>
  <Notes>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29</vt:i4>
      </vt:variant>
    </vt:vector>
  </HeadingPairs>
  <TitlesOfParts>
    <vt:vector size="42"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Let’s Chat: What Counts Toward the Work Experience Expenditure Requirement</vt:lpstr>
      <vt:lpstr>Today’s Speaker / Today’s Moderator</vt:lpstr>
      <vt:lpstr>Today’s Speakers</vt:lpstr>
      <vt:lpstr>Objectives for Today’s Webinar</vt:lpstr>
      <vt:lpstr>Work Experiences</vt:lpstr>
      <vt:lpstr>What is a Work Experience?</vt:lpstr>
      <vt:lpstr>What is a Work Experience (WEX)?</vt:lpstr>
      <vt:lpstr>What is a Work Experience (WEX)?</vt:lpstr>
      <vt:lpstr>Work Experience Priority</vt:lpstr>
      <vt:lpstr>Work Experiences Priority</vt:lpstr>
      <vt:lpstr>What Counts as a Work Experience Expenditure?</vt:lpstr>
      <vt:lpstr>Technical Assistance Resources</vt:lpstr>
      <vt:lpstr>Technical Assistance on Work Experience</vt:lpstr>
      <vt:lpstr>Past Technical Assistance on Work Experience </vt:lpstr>
      <vt:lpstr>Future Technical Assistance on Work Experience</vt:lpstr>
      <vt:lpstr>Work Experience Expenditures</vt:lpstr>
      <vt:lpstr>Pre-Submitted Q &amp; A </vt:lpstr>
      <vt:lpstr>Questions Received Prior to the Webinar</vt:lpstr>
      <vt:lpstr>Questions Received Prior to the Webinar</vt:lpstr>
      <vt:lpstr>Questions Received Prior to the Webinar</vt:lpstr>
      <vt:lpstr>Questions Received Prior to the Webinar</vt:lpstr>
      <vt:lpstr>Questions Received Prior to the Webinar</vt:lpstr>
      <vt:lpstr>Questions Received Prior to the Webinar</vt:lpstr>
      <vt:lpstr>Questions Received Prior to the Webinar</vt:lpstr>
      <vt:lpstr>Questions Received Prior to the Webinar</vt:lpstr>
      <vt:lpstr>Questions Received Prior to the Webinar</vt:lpstr>
      <vt:lpstr>Questions Received Prior to the Webinar</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Hastings, Sara - ETA</cp:lastModifiedBy>
  <cp:revision>410</cp:revision>
  <cp:lastPrinted>2021-05-03T16:37:05Z</cp:lastPrinted>
  <dcterms:created xsi:type="dcterms:W3CDTF">2019-06-21T16:58:05Z</dcterms:created>
  <dcterms:modified xsi:type="dcterms:W3CDTF">2021-06-02T17:40:04Z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ies>
</file>