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94" r:id="rId5"/>
  </p:sldMasterIdLst>
  <p:notesMasterIdLst>
    <p:notesMasterId r:id="rId7"/>
  </p:notesMasterIdLst>
  <p:handoutMasterIdLst>
    <p:handoutMasterId r:id="rId8"/>
  </p:handoutMasterIdLst>
  <p:sldIdLst>
    <p:sldId id="265" r:id="rId6"/>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67" d="100"/>
          <a:sy n="67" d="100"/>
        </p:scale>
        <p:origin x="1168" y="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5/26/2021</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5/26/2021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21/05/12/22/37/dol-Advisory-Committee-on-Apprenticeship-ACA-Public-Interest-Session"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4" Type="http://schemas.openxmlformats.org/officeDocument/2006/relationships/hyperlink" Target="https://www.workforcegps.org/MemberDirectory/MemberDetails?uid=10057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554183"/>
            <a:ext cx="5200164" cy="1237672"/>
          </a:xfrm>
        </p:spPr>
        <p:txBody>
          <a:bodyPr>
            <a:normAutofit fontScale="90000"/>
          </a:bodyPr>
          <a:lstStyle/>
          <a:p>
            <a:r>
              <a:rPr lang="en-US" sz="900" dirty="0"/>
              <a:t>Executive Summary</a:t>
            </a:r>
            <a:br>
              <a:rPr lang="en-US" sz="900" dirty="0"/>
            </a:br>
            <a:r>
              <a:rPr lang="en-US" sz="900" dirty="0">
                <a:effectLst/>
              </a:rPr>
              <a:t>Event title:  </a:t>
            </a:r>
            <a:r>
              <a:rPr lang="en-US" sz="900" u="sng" dirty="0">
                <a:effectLst/>
                <a:hlinkClick r:id="rId3"/>
              </a:rPr>
              <a:t>Department of Labor’s (DOL) Advisory Committee on Apprenticeship (ACA) - Public Interest Session!</a:t>
            </a:r>
            <a:br>
              <a:rPr lang="en-US" sz="900" dirty="0">
                <a:effectLst/>
              </a:rPr>
            </a:br>
            <a:r>
              <a:rPr lang="en-US" sz="900" dirty="0">
                <a:effectLst/>
              </a:rPr>
              <a:t>Date:  05/20/ 2021</a:t>
            </a:r>
            <a:br>
              <a:rPr lang="en-US" sz="900" dirty="0">
                <a:effectLst/>
              </a:rPr>
            </a:br>
            <a:r>
              <a:rPr lang="en-US" sz="900" dirty="0">
                <a:effectLst/>
              </a:rPr>
              <a:t>Moderator(s):  </a:t>
            </a:r>
            <a:r>
              <a:rPr lang="en-US" sz="900" u="sng" dirty="0">
                <a:effectLst/>
                <a:hlinkClick r:id="rId4"/>
              </a:rPr>
              <a:t>Kenya Huckaby</a:t>
            </a:r>
            <a:br>
              <a:rPr lang="en-US" sz="900" dirty="0">
                <a:effectLst/>
              </a:rPr>
            </a:br>
            <a:r>
              <a:rPr lang="en-US" sz="900" dirty="0">
                <a:effectLst/>
              </a:rPr>
              <a:t>Speakers: Suzan </a:t>
            </a:r>
            <a:r>
              <a:rPr lang="en-US" sz="900" dirty="0" err="1">
                <a:effectLst/>
              </a:rPr>
              <a:t>LeVine</a:t>
            </a:r>
            <a:r>
              <a:rPr lang="en-US" sz="900" dirty="0">
                <a:effectLst/>
              </a:rPr>
              <a:t>, John Ladd, Administrator, Brent Parton</a:t>
            </a:r>
            <a:br>
              <a:rPr lang="en-US" sz="1600" dirty="0"/>
            </a:br>
            <a:br>
              <a:rPr lang="en-US" sz="2400" dirty="0"/>
            </a:br>
            <a:endParaRPr lang="en-US" sz="2400" dirty="0"/>
          </a:p>
        </p:txBody>
      </p:sp>
      <p:sp>
        <p:nvSpPr>
          <p:cNvPr id="35" name="Text Placeholder 34"/>
          <p:cNvSpPr>
            <a:spLocks noGrp="1"/>
          </p:cNvSpPr>
          <p:nvPr>
            <p:ph type="body" sz="half" idx="2"/>
          </p:nvPr>
        </p:nvSpPr>
        <p:spPr>
          <a:xfrm>
            <a:off x="-1" y="1413164"/>
            <a:ext cx="6086765" cy="4932218"/>
          </a:xfrm>
          <a:ln w="12700"/>
        </p:spPr>
        <p:txBody>
          <a:bodyPr lIns="182880" anchor="t">
            <a:noAutofit/>
          </a:bodyPr>
          <a:lstStyle/>
          <a:p>
            <a:pPr marL="0" indent="0">
              <a:buNone/>
            </a:pPr>
            <a:r>
              <a:rPr lang="en-US" sz="650" b="1" dirty="0"/>
              <a:t>Summary</a:t>
            </a:r>
            <a:r>
              <a:rPr lang="en-US" sz="650" dirty="0"/>
              <a:t>:  The Department of Labor’s (DOL) Advisory Committee on Apprenticeship (ACA) - Public Interest Session provided an opportunity for individuals interested in applying and serving on the Secretary’s Advisory Committee on Apprenticeship (ACA) to learn more about the focus and structure of the committee, expectations for committee members, as well as the importance of selecting a diverse set of candidates to support the Department’s efforts to strengthen and modernize Registered Apprenticeship.</a:t>
            </a:r>
          </a:p>
          <a:p>
            <a:pPr marL="0" indent="0">
              <a:lnSpc>
                <a:spcPct val="100000"/>
              </a:lnSpc>
              <a:buNone/>
            </a:pPr>
            <a:r>
              <a:rPr lang="en-US" sz="650" b="1" dirty="0"/>
              <a:t>Key Takeaways: </a:t>
            </a:r>
          </a:p>
          <a:p>
            <a:pPr>
              <a:lnSpc>
                <a:spcPct val="100000"/>
              </a:lnSpc>
            </a:pPr>
            <a:r>
              <a:rPr lang="en-US" sz="650" dirty="0"/>
              <a:t>The Biden Administration is supportive of apprenticeship and hearing from stakeholder groups like the ACA, as evidenced by the issuance of the Executive Order on Strengthening Registered Apprenticeship as well as DOL announcement of the re-establishment of the ACA a few weeks after the Senate confirmation of Secretary Marty Walsh.</a:t>
            </a:r>
          </a:p>
          <a:p>
            <a:pPr>
              <a:lnSpc>
                <a:spcPct val="100000"/>
              </a:lnSpc>
            </a:pPr>
            <a:r>
              <a:rPr lang="en-US" sz="650" dirty="0"/>
              <a:t>The Department of Labor is currently experiencing an apprenticeship renaissance and is charged with growing and expanding this earn-and-learn model. The ACA will be tasked with providing recommendations regarding achieving greater equity in apprenticeship, expanding apprenticeship into new industries, as well as opportunities to modernize and strengthen Registered Apprenticeship.</a:t>
            </a:r>
          </a:p>
          <a:p>
            <a:pPr>
              <a:lnSpc>
                <a:spcPct val="100000"/>
              </a:lnSpc>
            </a:pPr>
            <a:r>
              <a:rPr lang="en-US" sz="650" dirty="0"/>
              <a:t>The ACA is a long-standing discretionary Federal Advisory Committee Act (FACA) committee that continues to provide valuable advice and recommendations to the Department of Labor.  Principal Deputy Assistant Secretary, Susan LeVine and the ETA Leadership communicated the Department’s commitment to this important work and the value in recruiting and identifying a diverse membership to serve on the committee. </a:t>
            </a:r>
          </a:p>
          <a:p>
            <a:pPr>
              <a:lnSpc>
                <a:spcPct val="100000"/>
              </a:lnSpc>
            </a:pPr>
            <a:r>
              <a:rPr lang="en-US" sz="650" dirty="0"/>
              <a:t>Nominations for the ACA will be open until June 3, 2021. </a:t>
            </a:r>
          </a:p>
          <a:p>
            <a:pPr marL="0" indent="0">
              <a:buNone/>
            </a:pPr>
            <a:r>
              <a:rPr lang="en-US" sz="650" b="1" dirty="0"/>
              <a:t>Overview on the speaker(s) relation/expertise/real world application on the topic.</a:t>
            </a:r>
            <a:endParaRPr lang="en-US" sz="650" dirty="0"/>
          </a:p>
          <a:p>
            <a:pPr marL="0" indent="0">
              <a:buNone/>
            </a:pPr>
            <a:r>
              <a:rPr lang="en-US" sz="650" b="1" dirty="0"/>
              <a:t>Moderator(s):</a:t>
            </a:r>
            <a:r>
              <a:rPr lang="en-US" sz="650" dirty="0"/>
              <a:t>  </a:t>
            </a:r>
            <a:r>
              <a:rPr lang="en-US" sz="650" b="1" dirty="0"/>
              <a:t>Kenya Huckaby</a:t>
            </a:r>
            <a:r>
              <a:rPr lang="en-US" sz="650" dirty="0"/>
              <a:t>, Office of Apprenticeship Lead on the Advisory Committee on Apprenticeship (ACA).</a:t>
            </a:r>
          </a:p>
          <a:p>
            <a:pPr marL="0" indent="0">
              <a:buNone/>
            </a:pPr>
            <a:r>
              <a:rPr lang="en-US" sz="650" b="1" dirty="0"/>
              <a:t>Suzan LeVine</a:t>
            </a:r>
            <a:r>
              <a:rPr lang="en-US" sz="650" dirty="0"/>
              <a:t>, Principal Deputy Assistant Secretary provides leadership to the Employment and Training Administration, the DOL agency that oversees the Office of Apprenticeship. </a:t>
            </a:r>
          </a:p>
          <a:p>
            <a:pPr marL="0" indent="0">
              <a:buNone/>
            </a:pPr>
            <a:r>
              <a:rPr lang="en-US" sz="650" b="1" dirty="0"/>
              <a:t>John Ladd</a:t>
            </a:r>
            <a:r>
              <a:rPr lang="en-US" sz="650" dirty="0"/>
              <a:t>, Administrator, Office of Apprenticeship, has oversight responsibility for the National Apprenticeship system and the management of OA staff in the National Office, 6 Regional Offices, and numerous field offices across the country.</a:t>
            </a:r>
          </a:p>
          <a:p>
            <a:pPr marL="0" indent="0">
              <a:buNone/>
            </a:pPr>
            <a:r>
              <a:rPr lang="en-US" sz="650" b="1" dirty="0"/>
              <a:t>Brent Parton</a:t>
            </a:r>
            <a:r>
              <a:rPr lang="en-US" sz="650" dirty="0"/>
              <a:t>, Special Assistant, for the Employment and Training Administration and serves as a </a:t>
            </a:r>
            <a:r>
              <a:rPr lang="en-US" sz="650" i="1" dirty="0"/>
              <a:t>senior</a:t>
            </a:r>
            <a:r>
              <a:rPr lang="en-US" sz="650" dirty="0"/>
              <a:t> policy </a:t>
            </a:r>
            <a:r>
              <a:rPr lang="en-US" sz="650" i="1" dirty="0"/>
              <a:t>advisor</a:t>
            </a:r>
            <a:r>
              <a:rPr lang="en-US" sz="650" dirty="0"/>
              <a:t> on a variety of Departmental workforces issues. </a:t>
            </a:r>
          </a:p>
          <a:p>
            <a:pPr marL="0" indent="0">
              <a:buNone/>
            </a:pPr>
            <a:endParaRPr lang="en-US" sz="900" dirty="0">
              <a:solidFill>
                <a:schemeClr val="tx1"/>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1201654891"/>
              </p:ext>
            </p:extLst>
          </p:nvPr>
        </p:nvGraphicFramePr>
        <p:xfrm>
          <a:off x="6086764" y="657880"/>
          <a:ext cx="2822343" cy="7482840"/>
        </p:xfrm>
        <a:graphic>
          <a:graphicData uri="http://schemas.openxmlformats.org/drawingml/2006/table">
            <a:tbl>
              <a:tblPr firstRow="1" bandRow="1">
                <a:tableStyleId>{5C22544A-7EE6-4342-B048-85BDC9FD1C3A}</a:tableStyleId>
              </a:tblPr>
              <a:tblGrid>
                <a:gridCol w="2244005">
                  <a:extLst>
                    <a:ext uri="{9D8B030D-6E8A-4147-A177-3AD203B41FA5}">
                      <a16:colId xmlns:a16="http://schemas.microsoft.com/office/drawing/2014/main" val="4092781157"/>
                    </a:ext>
                  </a:extLst>
                </a:gridCol>
                <a:gridCol w="578338">
                  <a:extLst>
                    <a:ext uri="{9D8B030D-6E8A-4147-A177-3AD203B41FA5}">
                      <a16:colId xmlns:a16="http://schemas.microsoft.com/office/drawing/2014/main" val="106451588"/>
                    </a:ext>
                  </a:extLst>
                </a:gridCol>
              </a:tblGrid>
              <a:tr h="205263">
                <a:tc gridSpan="2">
                  <a:txBody>
                    <a:bodyPr/>
                    <a:lstStyle/>
                    <a:p>
                      <a:pPr algn="ctr"/>
                      <a:r>
                        <a:rPr lang="en-US" sz="12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1" kern="1200" dirty="0">
                          <a:solidFill>
                            <a:schemeClr val="dk1"/>
                          </a:solidFill>
                          <a:effectLst/>
                          <a:latin typeface="+mn-lt"/>
                          <a:ea typeface="+mn-ea"/>
                          <a:cs typeface="+mn-cs"/>
                        </a:rPr>
                        <a:t>Opening Remarks</a:t>
                      </a:r>
                      <a:r>
                        <a:rPr lang="en-US" sz="1200" kern="1200" dirty="0">
                          <a:solidFill>
                            <a:schemeClr val="dk1"/>
                          </a:solidFill>
                          <a:effectLst/>
                          <a:latin typeface="+mn-lt"/>
                          <a:ea typeface="+mn-ea"/>
                          <a:cs typeface="+mn-cs"/>
                        </a:rPr>
                        <a:t> </a:t>
                      </a:r>
                      <a:r>
                        <a:rPr lang="en-US" sz="1200" b="1" kern="1200" dirty="0">
                          <a:solidFill>
                            <a:schemeClr val="dk1"/>
                          </a:solidFill>
                          <a:effectLst/>
                          <a:latin typeface="+mn-lt"/>
                          <a:ea typeface="+mn-ea"/>
                          <a:cs typeface="+mn-cs"/>
                        </a:rPr>
                        <a:t>Suzan LeVine</a:t>
                      </a:r>
                      <a:r>
                        <a:rPr lang="en-US" sz="1200" kern="1200" dirty="0">
                          <a:solidFill>
                            <a:schemeClr val="dk1"/>
                          </a:solidFill>
                          <a:effectLst/>
                          <a:latin typeface="+mn-lt"/>
                          <a:ea typeface="+mn-ea"/>
                          <a:cs typeface="+mn-cs"/>
                        </a:rPr>
                        <a:t>, Principal Deputy Assistant Secretary</a:t>
                      </a:r>
                    </a:p>
                    <a:p>
                      <a:pPr marL="0" indent="0">
                        <a:buFont typeface="Arial" panose="020B0604020202020204" pitchFamily="34" charset="0"/>
                        <a:buNone/>
                      </a:pPr>
                      <a:endParaRPr lang="en-US" sz="1200" b="0" dirty="0"/>
                    </a:p>
                  </a:txBody>
                  <a:tcPr/>
                </a:tc>
                <a:tc>
                  <a:txBody>
                    <a:bodyPr/>
                    <a:lstStyle/>
                    <a:p>
                      <a:pPr marL="0" indent="0" algn="ctr"/>
                      <a:r>
                        <a:rPr lang="en-US" sz="900" dirty="0"/>
                        <a:t>6.21</a:t>
                      </a:r>
                    </a:p>
                  </a:txBody>
                  <a:tcPr anchor="ctr"/>
                </a:tc>
                <a:extLst>
                  <a:ext uri="{0D108BD9-81ED-4DB2-BD59-A6C34878D82A}">
                    <a16:rowId xmlns:a16="http://schemas.microsoft.com/office/drawing/2014/main" val="3310568495"/>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1" kern="1200" dirty="0">
                          <a:solidFill>
                            <a:schemeClr val="dk1"/>
                          </a:solidFill>
                          <a:effectLst/>
                          <a:latin typeface="+mn-lt"/>
                          <a:ea typeface="+mn-ea"/>
                          <a:cs typeface="+mn-cs"/>
                        </a:rPr>
                        <a:t>Overview of the ACA</a:t>
                      </a:r>
                      <a:r>
                        <a:rPr lang="en-US" sz="1200" kern="1200" dirty="0">
                          <a:solidFill>
                            <a:schemeClr val="dk1"/>
                          </a:solidFill>
                          <a:effectLst/>
                          <a:latin typeface="+mn-lt"/>
                          <a:ea typeface="+mn-ea"/>
                          <a:cs typeface="+mn-cs"/>
                        </a:rPr>
                        <a:t>, </a:t>
                      </a:r>
                      <a:r>
                        <a:rPr lang="en-US" sz="1200" b="1" kern="1200" dirty="0">
                          <a:solidFill>
                            <a:schemeClr val="dk1"/>
                          </a:solidFill>
                          <a:effectLst/>
                          <a:latin typeface="+mn-lt"/>
                          <a:ea typeface="+mn-ea"/>
                          <a:cs typeface="+mn-cs"/>
                        </a:rPr>
                        <a:t>John Ladd</a:t>
                      </a:r>
                      <a:r>
                        <a:rPr lang="en-US" sz="1200" kern="1200" dirty="0">
                          <a:solidFill>
                            <a:schemeClr val="dk1"/>
                          </a:solidFill>
                          <a:effectLst/>
                          <a:latin typeface="+mn-lt"/>
                          <a:ea typeface="+mn-ea"/>
                          <a:cs typeface="+mn-cs"/>
                        </a:rPr>
                        <a:t>, Administrator, Office of Apprenticeship, U.S. Department of Labor, </a:t>
                      </a:r>
                    </a:p>
                    <a:p>
                      <a:pPr marL="0" indent="0" algn="l">
                        <a:buFont typeface="Arial" panose="020B0604020202020204" pitchFamily="34" charset="0"/>
                        <a:buNone/>
                      </a:pPr>
                      <a:endParaRPr lang="en-US" sz="1200" b="0" dirty="0"/>
                    </a:p>
                  </a:txBody>
                  <a:tcPr/>
                </a:tc>
                <a:tc>
                  <a:txBody>
                    <a:bodyPr/>
                    <a:lstStyle/>
                    <a:p>
                      <a:pPr algn="ctr"/>
                      <a:r>
                        <a:rPr lang="en-US" sz="900" dirty="0"/>
                        <a:t>6.26</a:t>
                      </a:r>
                    </a:p>
                  </a:txBody>
                  <a:tcPr anchor="ctr"/>
                </a:tc>
                <a:extLst>
                  <a:ext uri="{0D108BD9-81ED-4DB2-BD59-A6C34878D82A}">
                    <a16:rowId xmlns:a16="http://schemas.microsoft.com/office/drawing/2014/main" val="2075400689"/>
                  </a:ext>
                </a:extLst>
              </a:tr>
              <a:tr h="189094">
                <a:tc>
                  <a:txBody>
                    <a:bodyPr/>
                    <a:lstStyle/>
                    <a:p>
                      <a:r>
                        <a:rPr lang="en-US" sz="1200" b="1" kern="1200" dirty="0">
                          <a:solidFill>
                            <a:schemeClr val="dk1"/>
                          </a:solidFill>
                          <a:effectLst/>
                          <a:latin typeface="+mn-lt"/>
                          <a:ea typeface="+mn-ea"/>
                          <a:cs typeface="+mn-cs"/>
                        </a:rPr>
                        <a:t>Q &amp; A Session - Brent Parton</a:t>
                      </a:r>
                      <a:r>
                        <a:rPr lang="en-US" sz="1200" kern="1200" dirty="0">
                          <a:solidFill>
                            <a:schemeClr val="dk1"/>
                          </a:solidFill>
                          <a:effectLst/>
                          <a:latin typeface="+mn-lt"/>
                          <a:ea typeface="+mn-ea"/>
                          <a:cs typeface="+mn-cs"/>
                        </a:rPr>
                        <a:t>, Special Assistant, U.S. Department of Labor, Employment and Training Administration</a:t>
                      </a:r>
                    </a:p>
                  </a:txBody>
                  <a:tcPr/>
                </a:tc>
                <a:tc>
                  <a:txBody>
                    <a:bodyPr/>
                    <a:lstStyle/>
                    <a:p>
                      <a:pPr algn="ctr"/>
                      <a:r>
                        <a:rPr lang="en-US" sz="900" b="1" kern="1200" dirty="0">
                          <a:solidFill>
                            <a:schemeClr val="dk1"/>
                          </a:solidFill>
                          <a:effectLst/>
                          <a:latin typeface="+mn-lt"/>
                          <a:ea typeface="+mn-ea"/>
                          <a:cs typeface="+mn-cs"/>
                        </a:rPr>
                        <a:t>29.08</a:t>
                      </a:r>
                      <a:endParaRPr lang="en-US" sz="900" dirty="0"/>
                    </a:p>
                  </a:txBody>
                  <a:tcPr anchor="ctr"/>
                </a:tc>
                <a:extLst>
                  <a:ext uri="{0D108BD9-81ED-4DB2-BD59-A6C34878D82A}">
                    <a16:rowId xmlns:a16="http://schemas.microsoft.com/office/drawing/2014/main" val="812580546"/>
                  </a:ext>
                </a:extLst>
              </a:tr>
              <a:tr h="189094">
                <a:tc>
                  <a:txBody>
                    <a:bodyPr/>
                    <a:lstStyle/>
                    <a:p>
                      <a:pPr marL="0" indent="0">
                        <a:buFont typeface="Arial" panose="020B0604020202020204" pitchFamily="34" charset="0"/>
                        <a:buNone/>
                      </a:pPr>
                      <a:endParaRPr lang="en-US" sz="1000" b="0" dirty="0"/>
                    </a:p>
                  </a:txBody>
                  <a:tcPr/>
                </a:tc>
                <a:tc>
                  <a:txBody>
                    <a:bodyPr/>
                    <a:lstStyle/>
                    <a:p>
                      <a:pPr algn="ctr"/>
                      <a:endParaRPr lang="en-US" sz="900" dirty="0"/>
                    </a:p>
                  </a:txBody>
                  <a:tcPr anchor="ctr"/>
                </a:tc>
                <a:extLst>
                  <a:ext uri="{0D108BD9-81ED-4DB2-BD59-A6C34878D82A}">
                    <a16:rowId xmlns:a16="http://schemas.microsoft.com/office/drawing/2014/main" val="10004"/>
                  </a:ext>
                </a:extLst>
              </a:tr>
              <a:tr h="189094">
                <a:tc>
                  <a:txBody>
                    <a:bodyPr/>
                    <a:lstStyle/>
                    <a:p>
                      <a:pPr marL="0" indent="0">
                        <a:buFont typeface="Arial" panose="020B0604020202020204" pitchFamily="34" charset="0"/>
                        <a:buNone/>
                      </a:pPr>
                      <a:endParaRPr lang="en-US" sz="1000" b="0" dirty="0"/>
                    </a:p>
                  </a:txBody>
                  <a:tcPr/>
                </a:tc>
                <a:tc>
                  <a:txBody>
                    <a:bodyPr/>
                    <a:lstStyle/>
                    <a:p>
                      <a:pPr algn="ctr"/>
                      <a:endParaRPr lang="en-US" sz="900" dirty="0"/>
                    </a:p>
                  </a:txBody>
                  <a:tcPr anchor="ctr"/>
                </a:tc>
                <a:extLst>
                  <a:ext uri="{0D108BD9-81ED-4DB2-BD59-A6C34878D82A}">
                    <a16:rowId xmlns:a16="http://schemas.microsoft.com/office/drawing/2014/main" val="10005"/>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dirty="0"/>
                    </a:p>
                  </a:txBody>
                  <a:tcPr/>
                </a:tc>
                <a:tc>
                  <a:txBody>
                    <a:bodyPr/>
                    <a:lstStyle/>
                    <a:p>
                      <a:pPr algn="ctr"/>
                      <a:endParaRPr lang="en-US" sz="900" dirty="0"/>
                    </a:p>
                  </a:txBody>
                  <a:tcPr anchor="ctr"/>
                </a:tc>
                <a:extLst>
                  <a:ext uri="{0D108BD9-81ED-4DB2-BD59-A6C34878D82A}">
                    <a16:rowId xmlns:a16="http://schemas.microsoft.com/office/drawing/2014/main" val="10006"/>
                  </a:ext>
                </a:extLst>
              </a:tr>
              <a:tr h="189094">
                <a:tc>
                  <a:txBody>
                    <a:bodyPr/>
                    <a:lstStyle/>
                    <a:p>
                      <a:pPr marL="0" indent="0">
                        <a:buFont typeface="Arial" panose="020B0604020202020204" pitchFamily="34" charset="0"/>
                        <a:buNone/>
                      </a:pPr>
                      <a:endParaRPr lang="en-US" sz="1000" b="0" dirty="0"/>
                    </a:p>
                  </a:txBody>
                  <a:tcPr/>
                </a:tc>
                <a:tc>
                  <a:txBody>
                    <a:bodyPr/>
                    <a:lstStyle/>
                    <a:p>
                      <a:pPr algn="ctr"/>
                      <a:endParaRPr lang="en-US" sz="900" dirty="0"/>
                    </a:p>
                  </a:txBody>
                  <a:tcPr anchor="ctr"/>
                </a:tc>
                <a:extLst>
                  <a:ext uri="{0D108BD9-81ED-4DB2-BD59-A6C34878D82A}">
                    <a16:rowId xmlns:a16="http://schemas.microsoft.com/office/drawing/2014/main" val="1365116506"/>
                  </a:ext>
                </a:extLst>
              </a:tr>
              <a:tr h="189094">
                <a:tc>
                  <a:txBody>
                    <a:bodyPr/>
                    <a:lstStyle/>
                    <a:p>
                      <a:pPr marL="0" indent="0">
                        <a:buFont typeface="Arial" panose="020B0604020202020204" pitchFamily="34" charset="0"/>
                        <a:buNone/>
                      </a:pPr>
                      <a:endParaRPr lang="en-US" sz="900" b="0" dirty="0"/>
                    </a:p>
                  </a:txBody>
                  <a:tcPr/>
                </a:tc>
                <a:tc>
                  <a:txBody>
                    <a:bodyPr/>
                    <a:lstStyle/>
                    <a:p>
                      <a:pPr algn="ctr"/>
                      <a:endParaRPr lang="en-US" sz="900" dirty="0"/>
                    </a:p>
                  </a:txBody>
                  <a:tcPr anchor="ctr"/>
                </a:tc>
                <a:extLst>
                  <a:ext uri="{0D108BD9-81ED-4DB2-BD59-A6C34878D82A}">
                    <a16:rowId xmlns:a16="http://schemas.microsoft.com/office/drawing/2014/main" val="10009"/>
                  </a:ext>
                </a:extLst>
              </a:tr>
              <a:tr h="189094">
                <a:tc>
                  <a:txBody>
                    <a:bodyPr/>
                    <a:lstStyle/>
                    <a:p>
                      <a:pPr marL="0" indent="0">
                        <a:buFont typeface="Arial" panose="020B0604020202020204" pitchFamily="34" charset="0"/>
                        <a:buNone/>
                      </a:pPr>
                      <a:endParaRPr lang="en-US" sz="1000" b="0" dirty="0"/>
                    </a:p>
                  </a:txBody>
                  <a:tcPr/>
                </a:tc>
                <a:tc>
                  <a:txBody>
                    <a:bodyPr/>
                    <a:lstStyle/>
                    <a:p>
                      <a:pPr algn="ctr"/>
                      <a:endParaRPr lang="en-US" sz="900" dirty="0"/>
                    </a:p>
                  </a:txBody>
                  <a:tcPr anchor="ctr"/>
                </a:tc>
                <a:extLst>
                  <a:ext uri="{0D108BD9-81ED-4DB2-BD59-A6C34878D82A}">
                    <a16:rowId xmlns:a16="http://schemas.microsoft.com/office/drawing/2014/main" val="2501489609"/>
                  </a:ext>
                </a:extLst>
              </a:tr>
              <a:tr h="189094">
                <a:tc>
                  <a:txBody>
                    <a:bodyPr/>
                    <a:lstStyle/>
                    <a:p>
                      <a:pPr marL="0" indent="0">
                        <a:buFont typeface="Arial" panose="020B0604020202020204" pitchFamily="34" charset="0"/>
                        <a:buNone/>
                      </a:pPr>
                      <a:endParaRPr lang="en-US" sz="1000" b="0" dirty="0"/>
                    </a:p>
                  </a:txBody>
                  <a:tcPr/>
                </a:tc>
                <a:tc>
                  <a:txBody>
                    <a:bodyPr/>
                    <a:lstStyle/>
                    <a:p>
                      <a:pPr algn="ctr"/>
                      <a:endParaRPr lang="en-US" sz="900" dirty="0"/>
                    </a:p>
                  </a:txBody>
                  <a:tcPr anchor="ctr"/>
                </a:tc>
                <a:extLst>
                  <a:ext uri="{0D108BD9-81ED-4DB2-BD59-A6C34878D82A}">
                    <a16:rowId xmlns:a16="http://schemas.microsoft.com/office/drawing/2014/main" val="1577649460"/>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dirty="0"/>
                    </a:p>
                  </a:txBody>
                  <a:tcPr/>
                </a:tc>
                <a:tc>
                  <a:txBody>
                    <a:bodyPr/>
                    <a:lstStyle/>
                    <a:p>
                      <a:pPr algn="ctr"/>
                      <a:endParaRPr lang="en-US" sz="900" dirty="0"/>
                    </a:p>
                  </a:txBody>
                  <a:tcPr anchor="ctr"/>
                </a:tc>
                <a:extLst>
                  <a:ext uri="{0D108BD9-81ED-4DB2-BD59-A6C34878D82A}">
                    <a16:rowId xmlns:a16="http://schemas.microsoft.com/office/drawing/2014/main" val="323164044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206804161"/>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71685867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995260037"/>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130188558"/>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2122160807"/>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08078839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990730680"/>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46529820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841098678"/>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294467535"/>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Event title:  Department of Labor’s (DOL) Advisory Committee on Apprenticeship (ACA) - Public Int&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DE94DBB4537C745B96B9CBFA1A70BC9" ma:contentTypeVersion="10" ma:contentTypeDescription="Create a new document." ma:contentTypeScope="" ma:versionID="e682263ab12abace22ef35c35b4d0918">
  <xsd:schema xmlns:xsd="http://www.w3.org/2001/XMLSchema" xmlns:xs="http://www.w3.org/2001/XMLSchema" xmlns:p="http://schemas.microsoft.com/office/2006/metadata/properties" xmlns:ns3="16f9e27e-aab3-4168-8fde-8a8cbb4972e5" xmlns:ns4="2c8ff188-3e1d-4912-ad79-08feb725fede" targetNamespace="http://schemas.microsoft.com/office/2006/metadata/properties" ma:root="true" ma:fieldsID="26a9fa193c246b285d45dfd1b439ed8a" ns3:_="" ns4:_="">
    <xsd:import namespace="16f9e27e-aab3-4168-8fde-8a8cbb4972e5"/>
    <xsd:import namespace="2c8ff188-3e1d-4912-ad79-08feb725fed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f9e27e-aab3-4168-8fde-8a8cbb4972e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c8ff188-3e1d-4912-ad79-08feb725fed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433EE1-C62D-4863-AB0E-C5FA60F4C83B}">
  <ds:schemaRefs>
    <ds:schemaRef ds:uri="http://schemas.microsoft.com/sharepoint/v3/contenttype/forms"/>
  </ds:schemaRefs>
</ds:datastoreItem>
</file>

<file path=customXml/itemProps2.xml><?xml version="1.0" encoding="utf-8"?>
<ds:datastoreItem xmlns:ds="http://schemas.openxmlformats.org/officeDocument/2006/customXml" ds:itemID="{AA4C0225-8D31-4D9C-A87E-43153CA71180}">
  <ds:schemaRefs>
    <ds:schemaRef ds:uri="2c8ff188-3e1d-4912-ad79-08feb725fede"/>
    <ds:schemaRef ds:uri="http://purl.org/dc/terms/"/>
    <ds:schemaRef ds:uri="16f9e27e-aab3-4168-8fde-8a8cbb4972e5"/>
    <ds:schemaRef ds:uri="http://purl.org/dc/elements/1.1/"/>
    <ds:schemaRef ds:uri="http://schemas.microsoft.com/office/2006/metadata/properties"/>
    <ds:schemaRef ds:uri="http://www.w3.org/XML/1998/namespace"/>
    <ds:schemaRef ds:uri="http://purl.org/dc/dcmitype/"/>
    <ds:schemaRef ds:uri="http://schemas.microsoft.com/office/2006/documentManagement/type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A5E87131-0148-46EA-8E08-1F75826651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f9e27e-aab3-4168-8fde-8a8cbb4972e5"/>
    <ds:schemaRef ds:uri="2c8ff188-3e1d-4912-ad79-08feb725fe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6169</TotalTime>
  <Words>509</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Event title:  Department of Labor’s (DOL) Advisory Committee on Apprenticeship (ACA) - Public Interest Session! Date:  05/20/ 2021 Moderator(s):  Kenya Huckaby Speakers: Suzan LeVine, John Ladd, Administrator, Brent Parton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99</cp:revision>
  <dcterms:created xsi:type="dcterms:W3CDTF">2017-09-27T21:43:17Z</dcterms:created>
  <dcterms:modified xsi:type="dcterms:W3CDTF">2021-05-26T19:04:10Z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0x010100FDE94DBB4537C745B96B9CBFA1A70BC9</vt:lpwstr>
  </property>
</Properties>
</file>