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8" r:id="rId5"/>
    <p:sldId id="520" r:id="rId6"/>
    <p:sldId id="521" r:id="rId7"/>
    <p:sldId id="522" r:id="rId8"/>
    <p:sldId id="510" r:id="rId9"/>
    <p:sldId id="524" r:id="rId10"/>
    <p:sldId id="260" r:id="rId11"/>
    <p:sldId id="272" r:id="rId12"/>
    <p:sldId id="259" r:id="rId13"/>
    <p:sldId id="261" r:id="rId14"/>
    <p:sldId id="512" r:id="rId15"/>
    <p:sldId id="262" r:id="rId16"/>
    <p:sldId id="505" r:id="rId17"/>
    <p:sldId id="517" r:id="rId18"/>
    <p:sldId id="523" r:id="rId19"/>
    <p:sldId id="264" r:id="rId20"/>
    <p:sldId id="497" r:id="rId21"/>
    <p:sldId id="518" r:id="rId22"/>
    <p:sldId id="519" r:id="rId23"/>
    <p:sldId id="266" r:id="rId24"/>
    <p:sldId id="267" r:id="rId25"/>
    <p:sldId id="268" r:id="rId26"/>
    <p:sldId id="515" r:id="rId27"/>
    <p:sldId id="269" r:id="rId28"/>
    <p:sldId id="508" r:id="rId29"/>
    <p:sldId id="516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Herbert" initials="DH" lastIdx="6" clrIdx="0">
    <p:extLst>
      <p:ext uri="{19B8F6BF-5375-455C-9EA6-DF929625EA0E}">
        <p15:presenceInfo xmlns:p15="http://schemas.microsoft.com/office/powerpoint/2012/main" userId="Danielle Herbert" providerId="None"/>
      </p:ext>
    </p:extLst>
  </p:cmAuthor>
  <p:cmAuthor id="2" name="Marilia Mochel" initials="MM" lastIdx="1" clrIdx="1">
    <p:extLst>
      <p:ext uri="{19B8F6BF-5375-455C-9EA6-DF929625EA0E}">
        <p15:presenceInfo xmlns:p15="http://schemas.microsoft.com/office/powerpoint/2012/main" userId="S::mmochel@manhattanstrategy.com::ced830fb-0ed1-4261-8d19-ffd59b910aed" providerId="AD"/>
      </p:ext>
    </p:extLst>
  </p:cmAuthor>
  <p:cmAuthor id="3" name="Dina Igoe" initials="DI" lastIdx="2" clrIdx="2">
    <p:extLst>
      <p:ext uri="{19B8F6BF-5375-455C-9EA6-DF929625EA0E}">
        <p15:presenceInfo xmlns:p15="http://schemas.microsoft.com/office/powerpoint/2012/main" userId="S::digoe@nims-skills.org::d5772d52-b460-4efd-a191-cbe66e5d5b76" providerId="AD"/>
      </p:ext>
    </p:extLst>
  </p:cmAuthor>
  <p:cmAuthor id="4" name="Makonnen, Zewditu - ETA" initials="MZ-E" lastIdx="6" clrIdx="3">
    <p:extLst>
      <p:ext uri="{19B8F6BF-5375-455C-9EA6-DF929625EA0E}">
        <p15:presenceInfo xmlns:p15="http://schemas.microsoft.com/office/powerpoint/2012/main" userId="S-1-5-21-430767753-2305446740-1188461881-72387" providerId="AD"/>
      </p:ext>
    </p:extLst>
  </p:cmAuthor>
  <p:cmAuthor id="5" name="Herbert, Danielle T - ETA CTR" initials="HDT-EC" lastIdx="1" clrIdx="4">
    <p:extLst>
      <p:ext uri="{19B8F6BF-5375-455C-9EA6-DF929625EA0E}">
        <p15:presenceInfo xmlns:p15="http://schemas.microsoft.com/office/powerpoint/2012/main" userId="S-1-5-21-430767753-2305446740-1188461881-726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 snapToGrid="0">
      <p:cViewPr varScale="1">
        <p:scale>
          <a:sx n="51" d="100"/>
          <a:sy n="51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B1779-C2C5-4861-83E8-C66889D732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64C148-2158-4C7B-8561-CDC242221169}">
      <dgm:prSet/>
      <dgm:spPr/>
      <dgm:t>
        <a:bodyPr/>
        <a:lstStyle/>
        <a:p>
          <a:r>
            <a:rPr lang="en-US" dirty="0"/>
            <a:t>NIMS is a nationally recognized organization that develops training solutions in manufacturing trades for registered apprenticeships.  </a:t>
          </a:r>
        </a:p>
      </dgm:t>
    </dgm:pt>
    <dgm:pt modelId="{13A13B83-9449-4B98-9ED9-CB80DAB20CE0}" type="parTrans" cxnId="{69ED4BF3-2001-48D4-B416-848A1250277A}">
      <dgm:prSet/>
      <dgm:spPr/>
      <dgm:t>
        <a:bodyPr/>
        <a:lstStyle/>
        <a:p>
          <a:endParaRPr lang="en-US"/>
        </a:p>
      </dgm:t>
    </dgm:pt>
    <dgm:pt modelId="{CF7E77E5-E5EF-4869-806F-68DEB632371C}" type="sibTrans" cxnId="{69ED4BF3-2001-48D4-B416-848A1250277A}">
      <dgm:prSet/>
      <dgm:spPr/>
      <dgm:t>
        <a:bodyPr/>
        <a:lstStyle/>
        <a:p>
          <a:endParaRPr lang="en-US"/>
        </a:p>
      </dgm:t>
    </dgm:pt>
    <dgm:pt modelId="{839E7CF7-9843-45FB-82C0-88D2F95064F2}">
      <dgm:prSet/>
      <dgm:spPr/>
      <dgm:t>
        <a:bodyPr/>
        <a:lstStyle/>
        <a:p>
          <a:r>
            <a:rPr lang="en-US" dirty="0"/>
            <a:t>MedCerts is a national provider of online health care and IT training solutions including registered apprenticeships.   </a:t>
          </a:r>
          <a:br>
            <a:rPr lang="en-US" dirty="0"/>
          </a:br>
          <a:endParaRPr lang="en-US" dirty="0"/>
        </a:p>
      </dgm:t>
    </dgm:pt>
    <dgm:pt modelId="{DE5D0C6E-7F77-4098-974A-7505D0400BD3}" type="parTrans" cxnId="{1563EB6E-214D-489B-BCC2-8452AB948E33}">
      <dgm:prSet/>
      <dgm:spPr/>
      <dgm:t>
        <a:bodyPr/>
        <a:lstStyle/>
        <a:p>
          <a:endParaRPr lang="en-US"/>
        </a:p>
      </dgm:t>
    </dgm:pt>
    <dgm:pt modelId="{EF5D92FD-CC1F-481A-AB6C-E93864CA94CD}" type="sibTrans" cxnId="{1563EB6E-214D-489B-BCC2-8452AB948E33}">
      <dgm:prSet/>
      <dgm:spPr/>
      <dgm:t>
        <a:bodyPr/>
        <a:lstStyle/>
        <a:p>
          <a:endParaRPr lang="en-US"/>
        </a:p>
      </dgm:t>
    </dgm:pt>
    <dgm:pt modelId="{7D7BA0D0-F8E5-4FB8-B5EE-57D0BD84EBC4}" type="pres">
      <dgm:prSet presAssocID="{0D1B1779-C2C5-4861-83E8-C66889D7323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7A36439-0B5D-4E6E-A2BA-44C8B37AC3FA}" type="pres">
      <dgm:prSet presAssocID="{DC64C148-2158-4C7B-8561-CDC242221169}" presName="thickLine" presStyleLbl="alignNode1" presStyleIdx="0" presStyleCnt="2"/>
      <dgm:spPr/>
    </dgm:pt>
    <dgm:pt modelId="{D5E6D8DB-0A88-4030-ADF4-D6849F6B0CCC}" type="pres">
      <dgm:prSet presAssocID="{DC64C148-2158-4C7B-8561-CDC242221169}" presName="horz1" presStyleCnt="0"/>
      <dgm:spPr/>
    </dgm:pt>
    <dgm:pt modelId="{10717600-58DD-4C7C-87DE-78273D6C87D6}" type="pres">
      <dgm:prSet presAssocID="{DC64C148-2158-4C7B-8561-CDC242221169}" presName="tx1" presStyleLbl="revTx" presStyleIdx="0" presStyleCnt="2"/>
      <dgm:spPr/>
      <dgm:t>
        <a:bodyPr/>
        <a:lstStyle/>
        <a:p>
          <a:endParaRPr lang="en-US"/>
        </a:p>
      </dgm:t>
    </dgm:pt>
    <dgm:pt modelId="{1AA29E2B-7F2C-46B6-ADA1-370A2BEBA01A}" type="pres">
      <dgm:prSet presAssocID="{DC64C148-2158-4C7B-8561-CDC242221169}" presName="vert1" presStyleCnt="0"/>
      <dgm:spPr/>
    </dgm:pt>
    <dgm:pt modelId="{1189A3B1-EA69-4602-9633-E6BC6627C19E}" type="pres">
      <dgm:prSet presAssocID="{839E7CF7-9843-45FB-82C0-88D2F95064F2}" presName="thickLine" presStyleLbl="alignNode1" presStyleIdx="1" presStyleCnt="2"/>
      <dgm:spPr/>
    </dgm:pt>
    <dgm:pt modelId="{A9C0CB63-9C19-4770-8EA7-82E64E0511DA}" type="pres">
      <dgm:prSet presAssocID="{839E7CF7-9843-45FB-82C0-88D2F95064F2}" presName="horz1" presStyleCnt="0"/>
      <dgm:spPr/>
    </dgm:pt>
    <dgm:pt modelId="{1C5077AD-CFD9-4622-B3FA-DA679A6427BE}" type="pres">
      <dgm:prSet presAssocID="{839E7CF7-9843-45FB-82C0-88D2F95064F2}" presName="tx1" presStyleLbl="revTx" presStyleIdx="1" presStyleCnt="2"/>
      <dgm:spPr/>
      <dgm:t>
        <a:bodyPr/>
        <a:lstStyle/>
        <a:p>
          <a:endParaRPr lang="en-US"/>
        </a:p>
      </dgm:t>
    </dgm:pt>
    <dgm:pt modelId="{3A1FB88E-CB53-4357-B30B-4C4EDFB217F3}" type="pres">
      <dgm:prSet presAssocID="{839E7CF7-9843-45FB-82C0-88D2F95064F2}" presName="vert1" presStyleCnt="0"/>
      <dgm:spPr/>
    </dgm:pt>
  </dgm:ptLst>
  <dgm:cxnLst>
    <dgm:cxn modelId="{07EA615D-D160-4207-924F-6A0E0C906955}" type="presOf" srcId="{DC64C148-2158-4C7B-8561-CDC242221169}" destId="{10717600-58DD-4C7C-87DE-78273D6C87D6}" srcOrd="0" destOrd="0" presId="urn:microsoft.com/office/officeart/2008/layout/LinedList"/>
    <dgm:cxn modelId="{1563EB6E-214D-489B-BCC2-8452AB948E33}" srcId="{0D1B1779-C2C5-4861-83E8-C66889D73232}" destId="{839E7CF7-9843-45FB-82C0-88D2F95064F2}" srcOrd="1" destOrd="0" parTransId="{DE5D0C6E-7F77-4098-974A-7505D0400BD3}" sibTransId="{EF5D92FD-CC1F-481A-AB6C-E93864CA94CD}"/>
    <dgm:cxn modelId="{69ED4BF3-2001-48D4-B416-848A1250277A}" srcId="{0D1B1779-C2C5-4861-83E8-C66889D73232}" destId="{DC64C148-2158-4C7B-8561-CDC242221169}" srcOrd="0" destOrd="0" parTransId="{13A13B83-9449-4B98-9ED9-CB80DAB20CE0}" sibTransId="{CF7E77E5-E5EF-4869-806F-68DEB632371C}"/>
    <dgm:cxn modelId="{55327A4C-2CFB-4C35-945A-DDED59F4734B}" type="presOf" srcId="{0D1B1779-C2C5-4861-83E8-C66889D73232}" destId="{7D7BA0D0-F8E5-4FB8-B5EE-57D0BD84EBC4}" srcOrd="0" destOrd="0" presId="urn:microsoft.com/office/officeart/2008/layout/LinedList"/>
    <dgm:cxn modelId="{4AEA6F58-7F73-4D26-8C01-7388D3A9CB29}" type="presOf" srcId="{839E7CF7-9843-45FB-82C0-88D2F95064F2}" destId="{1C5077AD-CFD9-4622-B3FA-DA679A6427BE}" srcOrd="0" destOrd="0" presId="urn:microsoft.com/office/officeart/2008/layout/LinedList"/>
    <dgm:cxn modelId="{82EF57F6-2661-47B3-8E89-845452C06B8B}" type="presParOf" srcId="{7D7BA0D0-F8E5-4FB8-B5EE-57D0BD84EBC4}" destId="{37A36439-0B5D-4E6E-A2BA-44C8B37AC3FA}" srcOrd="0" destOrd="0" presId="urn:microsoft.com/office/officeart/2008/layout/LinedList"/>
    <dgm:cxn modelId="{B8914C2C-1170-4C35-A95E-05D350112B28}" type="presParOf" srcId="{7D7BA0D0-F8E5-4FB8-B5EE-57D0BD84EBC4}" destId="{D5E6D8DB-0A88-4030-ADF4-D6849F6B0CCC}" srcOrd="1" destOrd="0" presId="urn:microsoft.com/office/officeart/2008/layout/LinedList"/>
    <dgm:cxn modelId="{B52936C0-A225-428D-87F6-979B1C3EC44A}" type="presParOf" srcId="{D5E6D8DB-0A88-4030-ADF4-D6849F6B0CCC}" destId="{10717600-58DD-4C7C-87DE-78273D6C87D6}" srcOrd="0" destOrd="0" presId="urn:microsoft.com/office/officeart/2008/layout/LinedList"/>
    <dgm:cxn modelId="{609F137E-3F92-4822-91BF-4BA9385F73B3}" type="presParOf" srcId="{D5E6D8DB-0A88-4030-ADF4-D6849F6B0CCC}" destId="{1AA29E2B-7F2C-46B6-ADA1-370A2BEBA01A}" srcOrd="1" destOrd="0" presId="urn:microsoft.com/office/officeart/2008/layout/LinedList"/>
    <dgm:cxn modelId="{F6F9F4B3-64F5-4E7E-8847-712920F6C8D0}" type="presParOf" srcId="{7D7BA0D0-F8E5-4FB8-B5EE-57D0BD84EBC4}" destId="{1189A3B1-EA69-4602-9633-E6BC6627C19E}" srcOrd="2" destOrd="0" presId="urn:microsoft.com/office/officeart/2008/layout/LinedList"/>
    <dgm:cxn modelId="{F208D34A-0EAB-43FC-BB14-80399339ECC2}" type="presParOf" srcId="{7D7BA0D0-F8E5-4FB8-B5EE-57D0BD84EBC4}" destId="{A9C0CB63-9C19-4770-8EA7-82E64E0511DA}" srcOrd="3" destOrd="0" presId="urn:microsoft.com/office/officeart/2008/layout/LinedList"/>
    <dgm:cxn modelId="{33BF8C59-E34A-492E-8BAD-28F4A186582D}" type="presParOf" srcId="{A9C0CB63-9C19-4770-8EA7-82E64E0511DA}" destId="{1C5077AD-CFD9-4622-B3FA-DA679A6427BE}" srcOrd="0" destOrd="0" presId="urn:microsoft.com/office/officeart/2008/layout/LinedList"/>
    <dgm:cxn modelId="{5C607946-6265-4F95-A458-064DBE714827}" type="presParOf" srcId="{A9C0CB63-9C19-4770-8EA7-82E64E0511DA}" destId="{3A1FB88E-CB53-4357-B30B-4C4EDFB217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36439-0B5D-4E6E-A2BA-44C8B37AC3FA}">
      <dsp:nvSpPr>
        <dsp:cNvPr id="0" name=""/>
        <dsp:cNvSpPr/>
      </dsp:nvSpPr>
      <dsp:spPr>
        <a:xfrm>
          <a:off x="0" y="0"/>
          <a:ext cx="105098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17600-58DD-4C7C-87DE-78273D6C87D6}">
      <dsp:nvSpPr>
        <dsp:cNvPr id="0" name=""/>
        <dsp:cNvSpPr/>
      </dsp:nvSpPr>
      <dsp:spPr>
        <a:xfrm>
          <a:off x="0" y="0"/>
          <a:ext cx="10509834" cy="2519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NIMS is a nationally recognized organization that develops training solutions in manufacturing trades for registered apprenticeships.  </a:t>
          </a:r>
        </a:p>
      </dsp:txBody>
      <dsp:txXfrm>
        <a:off x="0" y="0"/>
        <a:ext cx="10509834" cy="2519758"/>
      </dsp:txXfrm>
    </dsp:sp>
    <dsp:sp modelId="{1189A3B1-EA69-4602-9633-E6BC6627C19E}">
      <dsp:nvSpPr>
        <dsp:cNvPr id="0" name=""/>
        <dsp:cNvSpPr/>
      </dsp:nvSpPr>
      <dsp:spPr>
        <a:xfrm>
          <a:off x="0" y="2519758"/>
          <a:ext cx="105098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077AD-CFD9-4622-B3FA-DA679A6427BE}">
      <dsp:nvSpPr>
        <dsp:cNvPr id="0" name=""/>
        <dsp:cNvSpPr/>
      </dsp:nvSpPr>
      <dsp:spPr>
        <a:xfrm>
          <a:off x="0" y="2519758"/>
          <a:ext cx="10509834" cy="2519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MedCerts is a national provider of online health care and IT training solutions including registered apprenticeships.   </a:t>
          </a:r>
          <a:br>
            <a:rPr lang="en-US" sz="3900" kern="1200" dirty="0"/>
          </a:br>
          <a:endParaRPr lang="en-US" sz="3900" kern="1200" dirty="0"/>
        </a:p>
      </dsp:txBody>
      <dsp:txXfrm>
        <a:off x="0" y="2519758"/>
        <a:ext cx="10509834" cy="2519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343AE-1AC2-4FA6-9665-F156980D22C6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25C99-8F03-48A5-B5E1-42A292D269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7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5C99-8F03-48A5-B5E1-42A292D269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0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eft Side Embellishment">
            <a:extLst>
              <a:ext uri="{FF2B5EF4-FFF2-40B4-BE49-F238E27FC236}">
                <a16:creationId xmlns:a16="http://schemas.microsoft.com/office/drawing/2014/main" id="{53B45ABE-9C34-43C8-AC5A-5BAE3A5EC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DAE136CE-2099-43E6-A78F-37528C2B1C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4430" y="2313782"/>
            <a:ext cx="6217920" cy="2230436"/>
          </a:xfrm>
        </p:spPr>
        <p:txBody>
          <a:bodyPr lIns="91440" anchor="ctr">
            <a:normAutofit/>
          </a:bodyPr>
          <a:lstStyle>
            <a:lvl1pPr algn="l">
              <a:defRPr sz="4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resentation Subtitle">
            <a:extLst>
              <a:ext uri="{FF2B5EF4-FFF2-40B4-BE49-F238E27FC236}">
                <a16:creationId xmlns:a16="http://schemas.microsoft.com/office/drawing/2014/main" id="{C25573A4-A9C4-47F0-9576-FF873A4291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4430" y="4673599"/>
            <a:ext cx="6217920" cy="113506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Event Date">
            <a:extLst>
              <a:ext uri="{FF2B5EF4-FFF2-40B4-BE49-F238E27FC236}">
                <a16:creationId xmlns:a16="http://schemas.microsoft.com/office/drawing/2014/main" id="{A87BC8D1-B522-491F-805B-FA6690AC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08175" y="583315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XX, 20XX</a:t>
            </a:r>
          </a:p>
        </p:txBody>
      </p:sp>
      <p:grpSp>
        <p:nvGrpSpPr>
          <p:cNvPr id="28" name="DOL-ETA Branding">
            <a:extLst>
              <a:ext uri="{FF2B5EF4-FFF2-40B4-BE49-F238E27FC236}">
                <a16:creationId xmlns:a16="http://schemas.microsoft.com/office/drawing/2014/main" id="{725FB689-92DD-491D-8462-FE0AA953385E}"/>
              </a:ext>
            </a:extLst>
          </p:cNvPr>
          <p:cNvGrpSpPr/>
          <p:nvPr userDrawn="1"/>
        </p:nvGrpSpPr>
        <p:grpSpPr>
          <a:xfrm>
            <a:off x="1360737" y="123825"/>
            <a:ext cx="3899036" cy="755650"/>
            <a:chOff x="1595394" y="293690"/>
            <a:chExt cx="3899036" cy="755650"/>
          </a:xfrm>
        </p:grpSpPr>
        <p:pic>
          <p:nvPicPr>
            <p:cNvPr id="25" name="DOL Seal" descr="Official seal of the United States Department of Labor">
              <a:extLst>
                <a:ext uri="{FF2B5EF4-FFF2-40B4-BE49-F238E27FC236}">
                  <a16:creationId xmlns:a16="http://schemas.microsoft.com/office/drawing/2014/main" id="{64621789-AD2B-43C2-B634-7CA4258C10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394" y="293690"/>
              <a:ext cx="755650" cy="755650"/>
            </a:xfrm>
            <a:prstGeom prst="rect">
              <a:avLst/>
            </a:prstGeom>
          </p:spPr>
        </p:pic>
        <p:pic>
          <p:nvPicPr>
            <p:cNvPr id="27" name="ETA Tagline" descr="Employment and Training Administration, United States Department of Labor">
              <a:extLst>
                <a:ext uri="{FF2B5EF4-FFF2-40B4-BE49-F238E27FC236}">
                  <a16:creationId xmlns:a16="http://schemas.microsoft.com/office/drawing/2014/main" id="{7EAC06E8-608B-4773-B811-5F42690112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077" y="488047"/>
              <a:ext cx="3031353" cy="366936"/>
            </a:xfrm>
            <a:prstGeom prst="rect">
              <a:avLst/>
            </a:prstGeom>
          </p:spPr>
        </p:pic>
      </p:grpSp>
      <p:pic>
        <p:nvPicPr>
          <p:cNvPr id="10" name="WFGPS Logo" descr="Logo for WorkforceGPS: Navigate to Success">
            <a:extLst>
              <a:ext uri="{FF2B5EF4-FFF2-40B4-BE49-F238E27FC236}">
                <a16:creationId xmlns:a16="http://schemas.microsoft.com/office/drawing/2014/main" id="{A0EDBCB9-034B-4117-97B6-419BF0069D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29099" y="630377"/>
            <a:ext cx="3102164" cy="1053028"/>
          </a:xfrm>
          <a:prstGeom prst="rect">
            <a:avLst/>
          </a:prstGeom>
        </p:spPr>
      </p:pic>
      <p:sp>
        <p:nvSpPr>
          <p:cNvPr id="24" name="Date Shadow">
            <a:extLst>
              <a:ext uri="{FF2B5EF4-FFF2-40B4-BE49-F238E27FC236}">
                <a16:creationId xmlns:a16="http://schemas.microsoft.com/office/drawing/2014/main" id="{C56EDC1C-5B01-4E65-95EB-E2F2CD4F9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78681" y="5675086"/>
            <a:ext cx="4802188" cy="681264"/>
          </a:xfrm>
          <a:prstGeom prst="trapezoid">
            <a:avLst>
              <a:gd name="adj" fmla="val 998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3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68C2AF08-471A-4949-A6A1-F45470086C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2651369-C661-484B-9FE2-66661E4F996A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avLst/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440254-C3B0-4830-96AF-06C8926280B4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avLst/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3" name="Top Corner Embellishment">
            <a:extLst>
              <a:ext uri="{FF2B5EF4-FFF2-40B4-BE49-F238E27FC236}">
                <a16:creationId xmlns:a16="http://schemas.microsoft.com/office/drawing/2014/main" id="{F394876E-3573-4EC0-BB7C-70E02E14CF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822380-D571-4572-8696-08793761535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FD818E-234C-4B59-96E4-F4CDAA9252E6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0E2A638-2009-43D7-805B-FB7628B42C76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1" name="WFGPS Logo">
            <a:extLst>
              <a:ext uri="{FF2B5EF4-FFF2-40B4-BE49-F238E27FC236}">
                <a16:creationId xmlns:a16="http://schemas.microsoft.com/office/drawing/2014/main" id="{F5E408F6-FF03-48E6-9C0B-999897EAEB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2" name="ETA Tagline">
            <a:extLst>
              <a:ext uri="{FF2B5EF4-FFF2-40B4-BE49-F238E27FC236}">
                <a16:creationId xmlns:a16="http://schemas.microsoft.com/office/drawing/2014/main" id="{77D38047-2F79-488F-8A42-8961AF100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B055653F-EAF2-4CBA-949A-2120180C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CBBA5EA-DF9F-4637-9E25-488F955B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37744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Caption">
            <a:extLst>
              <a:ext uri="{FF2B5EF4-FFF2-40B4-BE49-F238E27FC236}">
                <a16:creationId xmlns:a16="http://schemas.microsoft.com/office/drawing/2014/main" id="{ACE185BF-D479-4469-B290-584318A746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300730"/>
            <a:ext cx="3932237" cy="2560320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tIns="182880" rIns="182880" bIns="182880" anchor="ctr">
            <a:noAutofit/>
          </a:bodyPr>
          <a:lstStyle>
            <a:lvl1pPr marL="0" indent="0" algn="ctr">
              <a:buNone/>
              <a:defRPr sz="2000" i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 / subtitle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DABA74C2-14DB-422A-8954-B53A9CACED5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None/>
              <a:tabLst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en-US" dirty="0"/>
              <a:t>Click icon to add picture, or drag and drop from your files.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B6039DB-1CBA-4C01-87BE-4FAC63D5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6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orth America Globe">
            <a:extLst>
              <a:ext uri="{FF2B5EF4-FFF2-40B4-BE49-F238E27FC236}">
                <a16:creationId xmlns:a16="http://schemas.microsoft.com/office/drawing/2014/main" id="{6195193A-1C47-4C65-86F9-0DD8AB63A6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25" y="904966"/>
            <a:ext cx="5040975" cy="5705384"/>
          </a:xfrm>
          <a:prstGeom prst="rect">
            <a:avLst/>
          </a:prstGeom>
        </p:spPr>
      </p:pic>
      <p:pic>
        <p:nvPicPr>
          <p:cNvPr id="7" name="Location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583" y="211763"/>
            <a:ext cx="496892" cy="496892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3CDE5F95-66E6-42DA-B541-F7D630C70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866" y="46208"/>
            <a:ext cx="10338384" cy="7863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Enter Title for “Where Are You?” Slide</a:t>
            </a:r>
          </a:p>
        </p:txBody>
      </p:sp>
      <p:sp>
        <p:nvSpPr>
          <p:cNvPr id="10" name="Location Directions">
            <a:extLst>
              <a:ext uri="{FF2B5EF4-FFF2-40B4-BE49-F238E27FC236}">
                <a16:creationId xmlns:a16="http://schemas.microsoft.com/office/drawing/2014/main" id="{E2EFCACF-26B6-4BE9-B76E-41C89E3B18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867" y="990600"/>
            <a:ext cx="5290133" cy="11557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200"/>
              </a:spcAft>
              <a:buNone/>
              <a:defRPr sz="2100" i="1"/>
            </a:lvl1pPr>
            <a:lvl2pPr marL="0" indent="0" algn="ctr">
              <a:spcBef>
                <a:spcPts val="0"/>
              </a:spcBef>
              <a:buNone/>
              <a:defRPr sz="20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Enter location directions</a:t>
            </a:r>
          </a:p>
          <a:p>
            <a:pPr lvl="1"/>
            <a:r>
              <a:rPr lang="en-US" dirty="0"/>
              <a:t>Additional location directions</a:t>
            </a:r>
          </a:p>
        </p:txBody>
      </p:sp>
      <p:sp>
        <p:nvSpPr>
          <p:cNvPr id="13" name="Additional Info">
            <a:extLst>
              <a:ext uri="{FF2B5EF4-FFF2-40B4-BE49-F238E27FC236}">
                <a16:creationId xmlns:a16="http://schemas.microsoft.com/office/drawing/2014/main" id="{05DF1696-C866-469D-A7C3-3EB19035870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5866" y="2465758"/>
            <a:ext cx="5290134" cy="3571134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If additional callout is needed for this topic, enter it here.  Otherwise, delete this block.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6808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 /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icrophone Icon">
            <a:extLst>
              <a:ext uri="{FF2B5EF4-FFF2-40B4-BE49-F238E27FC236}">
                <a16:creationId xmlns:a16="http://schemas.microsoft.com/office/drawing/2014/main" id="{821C247C-8EBB-4D4A-8797-57C42F0B7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Enter title for Speaker / Moderator slide</a:t>
            </a:r>
          </a:p>
        </p:txBody>
      </p:sp>
      <p:sp>
        <p:nvSpPr>
          <p:cNvPr id="7" name="Person Photo">
            <a:extLst>
              <a:ext uri="{FF2B5EF4-FFF2-40B4-BE49-F238E27FC236}">
                <a16:creationId xmlns:a16="http://schemas.microsoft.com/office/drawing/2014/main" id="{B7D89C1E-6C46-426B-BD63-ECEF23925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02361" y="2590404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algn="ctr">
              <a:defRPr sz="2000" b="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picture, or drag and drop from your files.</a:t>
            </a:r>
          </a:p>
        </p:txBody>
      </p:sp>
      <p:sp>
        <p:nvSpPr>
          <p:cNvPr id="3" name="Person Info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39822" y="1137446"/>
            <a:ext cx="7244177" cy="5039517"/>
          </a:xfrm>
        </p:spPr>
        <p:txBody>
          <a:bodyPr anchor="ctr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1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rgbClr val="F3F4F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ight Side embellishment">
            <a:extLst>
              <a:ext uri="{FF2B5EF4-FFF2-40B4-BE49-F238E27FC236}">
                <a16:creationId xmlns:a16="http://schemas.microsoft.com/office/drawing/2014/main" id="{4D9AA7DD-14DE-453A-A67E-C2DAC9D36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981700" y="0"/>
            <a:ext cx="6698065" cy="6858000"/>
            <a:chOff x="5981700" y="0"/>
            <a:chExt cx="6698065" cy="685800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E010900-2E2A-4E1C-AE1E-D9FC0ED6F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flipH="1" flipV="1">
              <a:off x="5981700" y="0"/>
              <a:ext cx="6210300" cy="68580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564B5D-A8E3-417C-B069-A864DB01FA1F}"/>
                </a:ext>
              </a:extLst>
            </p:cNvPr>
            <p:cNvGrpSpPr/>
            <p:nvPr userDrawn="1"/>
          </p:nvGrpSpPr>
          <p:grpSpPr>
            <a:xfrm>
              <a:off x="11405293" y="5979373"/>
              <a:ext cx="1274472" cy="851703"/>
              <a:chOff x="11405293" y="5979373"/>
              <a:chExt cx="1274472" cy="851703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898DE2C-B504-404F-ADBB-3D6C7D497DA8}"/>
                  </a:ext>
                </a:extLst>
              </p:cNvPr>
              <p:cNvSpPr/>
              <p:nvPr userDrawn="1"/>
            </p:nvSpPr>
            <p:spPr>
              <a:xfrm rot="13500000">
                <a:off x="11616677" y="5767989"/>
                <a:ext cx="851703" cy="1274472"/>
              </a:xfrm>
              <a:custGeom>
                <a:avLst/>
                <a:gdLst>
                  <a:gd name="connsiteX0" fmla="*/ 851703 w 851703"/>
                  <a:gd name="connsiteY0" fmla="*/ 1274472 h 1274472"/>
                  <a:gd name="connsiteX1" fmla="*/ 0 w 851703"/>
                  <a:gd name="connsiteY1" fmla="*/ 422768 h 1274472"/>
                  <a:gd name="connsiteX2" fmla="*/ 422768 w 851703"/>
                  <a:gd name="connsiteY2" fmla="*/ 0 h 1274472"/>
                  <a:gd name="connsiteX3" fmla="*/ 851703 w 851703"/>
                  <a:gd name="connsiteY3" fmla="*/ 0 h 127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03" h="1274472">
                    <a:moveTo>
                      <a:pt x="851703" y="1274472"/>
                    </a:moveTo>
                    <a:lnTo>
                      <a:pt x="0" y="422768"/>
                    </a:lnTo>
                    <a:lnTo>
                      <a:pt x="422768" y="0"/>
                    </a:lnTo>
                    <a:lnTo>
                      <a:pt x="8517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05CA48E-DA4C-4709-AE39-A21D3EBE096B}"/>
                  </a:ext>
                </a:extLst>
              </p:cNvPr>
              <p:cNvSpPr/>
              <p:nvPr userDrawn="1"/>
            </p:nvSpPr>
            <p:spPr>
              <a:xfrm rot="13500000">
                <a:off x="11639672" y="5804455"/>
                <a:ext cx="824763" cy="1220593"/>
              </a:xfrm>
              <a:custGeom>
                <a:avLst/>
                <a:gdLst>
                  <a:gd name="connsiteX0" fmla="*/ 824763 w 824763"/>
                  <a:gd name="connsiteY0" fmla="*/ 1220593 h 1220593"/>
                  <a:gd name="connsiteX1" fmla="*/ 0 w 824763"/>
                  <a:gd name="connsiteY1" fmla="*/ 395830 h 1220593"/>
                  <a:gd name="connsiteX2" fmla="*/ 395829 w 824763"/>
                  <a:gd name="connsiteY2" fmla="*/ 0 h 1220593"/>
                  <a:gd name="connsiteX3" fmla="*/ 824763 w 824763"/>
                  <a:gd name="connsiteY3" fmla="*/ 0 h 122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763" h="1220593">
                    <a:moveTo>
                      <a:pt x="824763" y="1220593"/>
                    </a:moveTo>
                    <a:lnTo>
                      <a:pt x="0" y="395830"/>
                    </a:lnTo>
                    <a:lnTo>
                      <a:pt x="395829" y="0"/>
                    </a:lnTo>
                    <a:lnTo>
                      <a:pt x="824763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D4A77C-E949-4CD8-95DA-E57E0880FF3B}"/>
                </a:ext>
              </a:extLst>
            </p:cNvPr>
            <p:cNvSpPr/>
            <p:nvPr/>
          </p:nvSpPr>
          <p:spPr>
            <a:xfrm flipH="1">
              <a:off x="6216734" y="0"/>
              <a:ext cx="5408000" cy="2698134"/>
            </a:xfrm>
            <a:custGeom>
              <a:avLst/>
              <a:gdLst>
                <a:gd name="connsiteX0" fmla="*/ 5865876 w 5854700"/>
                <a:gd name="connsiteY0" fmla="*/ 0 h 2921000"/>
                <a:gd name="connsiteX1" fmla="*/ 0 w 5854700"/>
                <a:gd name="connsiteY1" fmla="*/ 0 h 2921000"/>
                <a:gd name="connsiteX2" fmla="*/ 2932938 w 5854700"/>
                <a:gd name="connsiteY2" fmla="*/ 2932938 h 29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4700" h="2921000">
                  <a:moveTo>
                    <a:pt x="5865876" y="0"/>
                  </a:moveTo>
                  <a:lnTo>
                    <a:pt x="0" y="0"/>
                  </a:lnTo>
                  <a:lnTo>
                    <a:pt x="2932938" y="2932938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64FABA-999E-4344-ACD0-3A27759584A7}"/>
                </a:ext>
              </a:extLst>
            </p:cNvPr>
            <p:cNvSpPr/>
            <p:nvPr/>
          </p:nvSpPr>
          <p:spPr>
            <a:xfrm flipH="1">
              <a:off x="6216734" y="4150341"/>
              <a:ext cx="5408000" cy="2698134"/>
            </a:xfrm>
            <a:custGeom>
              <a:avLst/>
              <a:gdLst>
                <a:gd name="connsiteX0" fmla="*/ 0 w 5854700"/>
                <a:gd name="connsiteY0" fmla="*/ 2932938 h 2921000"/>
                <a:gd name="connsiteX1" fmla="*/ 5865876 w 5854700"/>
                <a:gd name="connsiteY1" fmla="*/ 2932938 h 2921000"/>
                <a:gd name="connsiteX2" fmla="*/ 2932938 w 5854700"/>
                <a:gd name="connsiteY2" fmla="*/ 0 h 292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4700" h="2921000">
                  <a:moveTo>
                    <a:pt x="0" y="2932938"/>
                  </a:moveTo>
                  <a:lnTo>
                    <a:pt x="5865876" y="2932938"/>
                  </a:lnTo>
                  <a:lnTo>
                    <a:pt x="2932938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6200000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E59E20-FFBA-4E09-9F1A-EAEFEDF2B97B}"/>
                </a:ext>
              </a:extLst>
            </p:cNvPr>
            <p:cNvSpPr/>
            <p:nvPr/>
          </p:nvSpPr>
          <p:spPr>
            <a:xfrm flipH="1">
              <a:off x="9845796" y="782005"/>
              <a:ext cx="2346204" cy="5290688"/>
            </a:xfrm>
            <a:custGeom>
              <a:avLst/>
              <a:gdLst>
                <a:gd name="connsiteX0" fmla="*/ 2316099 w 2540000"/>
                <a:gd name="connsiteY0" fmla="*/ 2315972 h 5727700"/>
                <a:gd name="connsiteX1" fmla="*/ 0 w 2540000"/>
                <a:gd name="connsiteY1" fmla="*/ 0 h 5727700"/>
                <a:gd name="connsiteX2" fmla="*/ 0 w 2540000"/>
                <a:gd name="connsiteY2" fmla="*/ 5732526 h 5727700"/>
                <a:gd name="connsiteX3" fmla="*/ 2316099 w 2540000"/>
                <a:gd name="connsiteY3" fmla="*/ 3416427 h 5727700"/>
                <a:gd name="connsiteX4" fmla="*/ 2316099 w 2540000"/>
                <a:gd name="connsiteY4" fmla="*/ 2315972 h 572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0" h="5727700">
                  <a:moveTo>
                    <a:pt x="2316099" y="2315972"/>
                  </a:moveTo>
                  <a:lnTo>
                    <a:pt x="0" y="0"/>
                  </a:lnTo>
                  <a:lnTo>
                    <a:pt x="0" y="5732526"/>
                  </a:lnTo>
                  <a:lnTo>
                    <a:pt x="2316099" y="3416427"/>
                  </a:lnTo>
                  <a:cubicBezTo>
                    <a:pt x="2619883" y="3112643"/>
                    <a:pt x="2619883" y="2619883"/>
                    <a:pt x="2316099" y="231597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7" name="WFGPS Logo">
            <a:extLst>
              <a:ext uri="{FF2B5EF4-FFF2-40B4-BE49-F238E27FC236}">
                <a16:creationId xmlns:a16="http://schemas.microsoft.com/office/drawing/2014/main" id="{9D976868-9CAA-41E5-AF3B-88CCB6DC8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26213" y="6284572"/>
            <a:ext cx="1389041" cy="471509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7F202FB4-F169-4452-A4B3-A923F168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ection Title">
            <a:extLst>
              <a:ext uri="{FF2B5EF4-FFF2-40B4-BE49-F238E27FC236}">
                <a16:creationId xmlns:a16="http://schemas.microsoft.com/office/drawing/2014/main" id="{72E288C2-30BA-4AB0-9C9B-92B7CF759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1" y="1405870"/>
            <a:ext cx="6553200" cy="2357891"/>
          </a:xfrm>
        </p:spPr>
        <p:txBody>
          <a:bodyPr lIns="9144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Add section title here.</a:t>
            </a:r>
          </a:p>
        </p:txBody>
      </p:sp>
      <p:sp>
        <p:nvSpPr>
          <p:cNvPr id="3" name="Section Subtitle">
            <a:extLst>
              <a:ext uri="{FF2B5EF4-FFF2-40B4-BE49-F238E27FC236}">
                <a16:creationId xmlns:a16="http://schemas.microsoft.com/office/drawing/2014/main" id="{B3C775B5-BBF5-4684-873B-88ACF9DA3E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0100" y="4269493"/>
            <a:ext cx="6553200" cy="115479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is a section subtitle if needed.  Otherwise, delete this block.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3DA2094-8407-4565-9749-E84DB7A2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356350"/>
            <a:ext cx="5162552" cy="365125"/>
          </a:xfrm>
        </p:spPr>
        <p:txBody>
          <a:bodyPr/>
          <a:lstStyle>
            <a:lvl1pPr algn="l">
              <a:defRPr sz="14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7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82356CE9-2779-4AFC-864B-2F02513D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9A60AAA4-8433-4C0E-A76C-94627FB4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66" y="46208"/>
            <a:ext cx="11081334" cy="7863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32B0E8D-8431-408A-AF8C-044EE0F0A7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999279"/>
            <a:ext cx="10515600" cy="82391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 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18CFC8C1-67C5-455C-AAC1-338413D4B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89878"/>
            <a:ext cx="10515600" cy="41997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A0DC7C72-A8F7-4224-A9B1-BF8B032C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6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Left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1144"/>
            <a:ext cx="5181600" cy="501582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Right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1144"/>
            <a:ext cx="5181600" cy="501582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7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82356CE9-2779-4AFC-864B-2F02513D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9A60AAA4-8433-4C0E-A76C-94627FB4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Title Left">
            <a:extLst>
              <a:ext uri="{FF2B5EF4-FFF2-40B4-BE49-F238E27FC236}">
                <a16:creationId xmlns:a16="http://schemas.microsoft.com/office/drawing/2014/main" id="{B32B0E8D-8431-408A-AF8C-044EE0F0A7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866" y="999279"/>
            <a:ext cx="5212080" cy="82391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left column heading</a:t>
            </a:r>
          </a:p>
        </p:txBody>
      </p:sp>
      <p:sp>
        <p:nvSpPr>
          <p:cNvPr id="4" name="Content Placeholder Left">
            <a:extLst>
              <a:ext uri="{FF2B5EF4-FFF2-40B4-BE49-F238E27FC236}">
                <a16:creationId xmlns:a16="http://schemas.microsoft.com/office/drawing/2014/main" id="{18CFC8C1-67C5-455C-AAC1-338413D4B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866" y="1989878"/>
            <a:ext cx="5212080" cy="41997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Title Right">
            <a:extLst>
              <a:ext uri="{FF2B5EF4-FFF2-40B4-BE49-F238E27FC236}">
                <a16:creationId xmlns:a16="http://schemas.microsoft.com/office/drawing/2014/main" id="{BA001118-37CB-4927-A349-C0D3178E1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99279"/>
            <a:ext cx="5212080" cy="82391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right column heading</a:t>
            </a:r>
          </a:p>
        </p:txBody>
      </p:sp>
      <p:sp>
        <p:nvSpPr>
          <p:cNvPr id="6" name="Content Placeholder Right">
            <a:extLst>
              <a:ext uri="{FF2B5EF4-FFF2-40B4-BE49-F238E27FC236}">
                <a16:creationId xmlns:a16="http://schemas.microsoft.com/office/drawing/2014/main" id="{FFD68788-1515-4FDE-890A-643522C68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9878"/>
            <a:ext cx="5212080" cy="41997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A0DC7C72-A8F7-4224-A9B1-BF8B032C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3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50DEA1C2-3B9B-4C61-B9C1-95E92E31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B73BD0A-7F58-4DC5-B1D9-8439C1D6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3E6CB-2C77-4659-8ABA-8C2B4BD2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1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Bottom Corner Embellishment">
            <a:extLst>
              <a:ext uri="{FF2B5EF4-FFF2-40B4-BE49-F238E27FC236}">
                <a16:creationId xmlns:a16="http://schemas.microsoft.com/office/drawing/2014/main" id="{F32826CD-6407-4BDD-985F-43E59E562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9E6F88-C57C-490C-96FC-610856CACBC7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avLst/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277C0B-D04A-43FD-A009-7C0C3C15DB3C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avLst/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ETA Tagline">
            <a:extLst>
              <a:ext uri="{FF2B5EF4-FFF2-40B4-BE49-F238E27FC236}">
                <a16:creationId xmlns:a16="http://schemas.microsoft.com/office/drawing/2014/main" id="{F8CB0E61-E338-4A3F-B0C3-6FE8C56718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pic>
        <p:nvPicPr>
          <p:cNvPr id="8" name="WFGPS Logo">
            <a:extLst>
              <a:ext uri="{FF2B5EF4-FFF2-40B4-BE49-F238E27FC236}">
                <a16:creationId xmlns:a16="http://schemas.microsoft.com/office/drawing/2014/main" id="{2FC579C9-22DD-4323-A669-4344CCA71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4B2BBB3F-DFCB-4306-A3B4-E1931B46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21E0F167-436E-4AAC-B149-D0B0439F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3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55F230CC-07F9-42BC-9615-CB3A7B6812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22BAF3-80E2-4CF3-AB43-FC0E64F14996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avLst/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7098EB-40A6-4336-B0F5-E0AA0FA084AF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avLst/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7" name="Top Corner Embellishment">
            <a:extLst>
              <a:ext uri="{FF2B5EF4-FFF2-40B4-BE49-F238E27FC236}">
                <a16:creationId xmlns:a16="http://schemas.microsoft.com/office/drawing/2014/main" id="{31258A17-C871-4FB3-B25D-FD074705B0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5C913B-C918-4648-A2D5-67D36FA0CBFC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AC7268-14E0-4E40-A27F-5CD1B99EB8C6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ED6A5E5-5D92-463C-AACF-EC8C2E9D2591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1" name="WFGPS Logo">
            <a:extLst>
              <a:ext uri="{FF2B5EF4-FFF2-40B4-BE49-F238E27FC236}">
                <a16:creationId xmlns:a16="http://schemas.microsoft.com/office/drawing/2014/main" id="{40D1CC92-595A-4C4B-87DC-6E0AC2E48E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2" name="ETA Tagline">
            <a:extLst>
              <a:ext uri="{FF2B5EF4-FFF2-40B4-BE49-F238E27FC236}">
                <a16:creationId xmlns:a16="http://schemas.microsoft.com/office/drawing/2014/main" id="{2B829376-546E-46B9-98B4-30475B1AD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8090F5B9-C4F2-45B7-BA66-AA5C6B50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D3B4C49-C6BA-41E7-B71C-22A0C9AE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37744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Caption">
            <a:extLst>
              <a:ext uri="{FF2B5EF4-FFF2-40B4-BE49-F238E27FC236}">
                <a16:creationId xmlns:a16="http://schemas.microsoft.com/office/drawing/2014/main" id="{896BE454-1C77-4AE2-9537-397FA5265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00731"/>
            <a:ext cx="3932237" cy="2560320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tIns="182880" rIns="182880" bIns="182880" anchor="ctr">
            <a:noAutofit/>
          </a:bodyPr>
          <a:lstStyle>
            <a:lvl1pPr marL="0" indent="0" algn="ctr">
              <a:buNone/>
              <a:defRPr sz="2000" i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07FB22A7-9223-4C98-AE44-1CE62BD7E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D5935-C62F-469B-AEE6-204111FA2A0B}"/>
              </a:ext>
            </a:extLst>
          </p:cNvPr>
          <p:cNvSpPr txBox="1"/>
          <p:nvPr userDrawn="1"/>
        </p:nvSpPr>
        <p:spPr>
          <a:xfrm>
            <a:off x="4998328" y="6485449"/>
            <a:ext cx="2882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*timestamps are not hyperlinked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0C9EEB-758D-4F47-9A52-A0D8ACE4B19F}"/>
              </a:ext>
            </a:extLst>
          </p:cNvPr>
          <p:cNvGrpSpPr/>
          <p:nvPr userDrawn="1"/>
        </p:nvGrpSpPr>
        <p:grpSpPr>
          <a:xfrm>
            <a:off x="4676712" y="6170440"/>
            <a:ext cx="2747570" cy="379698"/>
            <a:chOff x="3233847" y="6334892"/>
            <a:chExt cx="2747570" cy="37969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5AA9E2F-08C1-44EF-8DA6-FD784488F890}"/>
                </a:ext>
              </a:extLst>
            </p:cNvPr>
            <p:cNvGrpSpPr/>
            <p:nvPr/>
          </p:nvGrpSpPr>
          <p:grpSpPr>
            <a:xfrm>
              <a:off x="4099087" y="6345258"/>
              <a:ext cx="1200746" cy="369332"/>
              <a:chOff x="4665581" y="6488668"/>
              <a:chExt cx="1059951" cy="36933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3D8AC4-1F27-49E0-8024-39BEC5703940}"/>
                  </a:ext>
                </a:extLst>
              </p:cNvPr>
              <p:cNvSpPr txBox="1"/>
              <p:nvPr/>
            </p:nvSpPr>
            <p:spPr>
              <a:xfrm>
                <a:off x="4852770" y="6532888"/>
                <a:ext cx="8727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150000"/>
                </a:pPr>
                <a:r>
                  <a:rPr lang="en-US" sz="1200" i="1" dirty="0">
                    <a:solidFill>
                      <a:srgbClr val="C00000"/>
                    </a:solidFill>
                  </a:rPr>
                  <a:t>State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2C1BEC-DFB1-46BD-ACAE-47A3063A0141}"/>
                  </a:ext>
                </a:extLst>
              </p:cNvPr>
              <p:cNvSpPr txBox="1"/>
              <p:nvPr/>
            </p:nvSpPr>
            <p:spPr>
              <a:xfrm>
                <a:off x="4665581" y="6488668"/>
                <a:ext cx="156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C0000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i="1" dirty="0"/>
                  <a:t> 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B9B51B6-B6AF-4EE4-A562-8078E2862A96}"/>
                </a:ext>
              </a:extLst>
            </p:cNvPr>
            <p:cNvGrpSpPr/>
            <p:nvPr/>
          </p:nvGrpSpPr>
          <p:grpSpPr>
            <a:xfrm>
              <a:off x="3233847" y="6334892"/>
              <a:ext cx="1266258" cy="369332"/>
              <a:chOff x="3225796" y="6520666"/>
              <a:chExt cx="1051015" cy="50540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DB67B5-1587-4068-B147-CCA667F01AEA}"/>
                  </a:ext>
                </a:extLst>
              </p:cNvPr>
              <p:cNvSpPr txBox="1"/>
              <p:nvPr/>
            </p:nvSpPr>
            <p:spPr>
              <a:xfrm>
                <a:off x="3404049" y="6603992"/>
                <a:ext cx="872762" cy="37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150000"/>
                </a:pPr>
                <a:r>
                  <a:rPr lang="en-US" sz="1200" b="1" dirty="0">
                    <a:solidFill>
                      <a:schemeClr val="accent1"/>
                    </a:solidFill>
                  </a:rPr>
                  <a:t>Federal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350772-95EC-4E9E-8F38-EDAE2B08F31E}"/>
                  </a:ext>
                </a:extLst>
              </p:cNvPr>
              <p:cNvSpPr txBox="1"/>
              <p:nvPr/>
            </p:nvSpPr>
            <p:spPr>
              <a:xfrm>
                <a:off x="3225796" y="6520666"/>
                <a:ext cx="156861" cy="505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i="1" dirty="0"/>
                  <a:t>  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ADDE9BF-F7DA-4B2F-A6FB-6A718AC71F45}"/>
                </a:ext>
              </a:extLst>
            </p:cNvPr>
            <p:cNvGrpSpPr/>
            <p:nvPr/>
          </p:nvGrpSpPr>
          <p:grpSpPr>
            <a:xfrm>
              <a:off x="4780668" y="6343311"/>
              <a:ext cx="1200749" cy="369332"/>
              <a:chOff x="4665581" y="6488668"/>
              <a:chExt cx="1059954" cy="36933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932F0C-3C7D-4246-923C-297061DF6D9D}"/>
                  </a:ext>
                </a:extLst>
              </p:cNvPr>
              <p:cNvSpPr txBox="1"/>
              <p:nvPr/>
            </p:nvSpPr>
            <p:spPr>
              <a:xfrm>
                <a:off x="4852773" y="6532888"/>
                <a:ext cx="8727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150000"/>
                </a:pPr>
                <a:r>
                  <a:rPr lang="en-US" sz="1200" b="1" i="1" dirty="0">
                    <a:solidFill>
                      <a:srgbClr val="7030A0"/>
                    </a:solidFill>
                  </a:rPr>
                  <a:t>Other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9B641A-777E-4057-A047-4D1D2573DE40}"/>
                  </a:ext>
                </a:extLst>
              </p:cNvPr>
              <p:cNvSpPr txBox="1"/>
              <p:nvPr/>
            </p:nvSpPr>
            <p:spPr>
              <a:xfrm>
                <a:off x="4665581" y="6488668"/>
                <a:ext cx="156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7030A0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en-US" i="1" dirty="0">
                    <a:solidFill>
                      <a:srgbClr val="00B050"/>
                    </a:solidFill>
                  </a:rPr>
                  <a:t>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764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avLst/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avLst/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4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800"/>
        </a:spcBef>
        <a:buClr>
          <a:schemeClr val="accent6"/>
        </a:buClr>
        <a:buFont typeface="Wingdings 3" panose="05040102010807070707" pitchFamily="18" charset="2"/>
        <a:buChar char="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Wingdings 3" panose="05040102010807070707" pitchFamily="18" charset="2"/>
        <a:buChar char="ê"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 3" panose="05040102010807070707" pitchFamily="18" charset="2"/>
        <a:buChar char="ê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Wingdings 3" panose="05040102010807070707" pitchFamily="18" charset="2"/>
        <a:buChar char="ê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imeo.com/370983870/2afa9e8306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7E2F4-A8BD-4EDF-BC12-354F549EE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1" y="2313782"/>
            <a:ext cx="7045100" cy="22304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cs typeface="Calibri"/>
              </a:rPr>
              <a:t>Employer-Centered Strategies to Engage New Employers in Apprenticeships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cs typeface="Calibri"/>
              </a:rPr>
            </a:br>
            <a:endParaRPr lang="en-US" sz="31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4492" y="5638800"/>
            <a:ext cx="4314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Office of Workforce Investment, Division of Strategic Investments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0527" y="5800721"/>
            <a:ext cx="14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May 10, 2021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5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E6A96E-F6BE-407A-93E9-FB2CC970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0ED217-BB19-4C54-B181-A53641B2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Poll Question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947A5-05AC-4365-887B-C34C733B5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What are common employer engagement pain points for the SA Grant? (check all that apply)</a:t>
            </a:r>
            <a:endParaRPr lang="en-US" sz="3200" dirty="0">
              <a:solidFill>
                <a:srgbClr val="242021"/>
              </a:solidFill>
              <a:ea typeface="+mn-lt"/>
              <a:cs typeface="+mn-lt"/>
            </a:endParaRPr>
          </a:p>
          <a:p>
            <a:pPr marL="0" indent="0">
              <a:buClr>
                <a:srgbClr val="7A232F"/>
              </a:buClr>
              <a:buNone/>
            </a:pPr>
            <a:endParaRPr lang="en-US" sz="2000" dirty="0">
              <a:solidFill>
                <a:srgbClr val="242021"/>
              </a:solidFill>
              <a:ea typeface="+mn-lt"/>
              <a:cs typeface="+mn-lt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Employers do not believe apprenticeship is a viable approach for their workforce needs</a:t>
            </a:r>
          </a:p>
          <a:p>
            <a:pPr lvl="1">
              <a:buClr>
                <a:srgbClr val="005A7C"/>
              </a:buClr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Employers want fully trained workers</a:t>
            </a:r>
          </a:p>
          <a:p>
            <a:pPr lvl="1">
              <a:buClr>
                <a:srgbClr val="005A7C"/>
              </a:buClr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Employers find the apprenticeship requirements arduous </a:t>
            </a:r>
          </a:p>
          <a:p>
            <a:pPr lvl="1">
              <a:buClr>
                <a:srgbClr val="005A7C"/>
              </a:buClr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Uncertainty due to the pandemic</a:t>
            </a:r>
            <a:endParaRPr lang="en-US" sz="28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04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F1AF6A-BDAC-472A-94E3-7462473D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54D077-42E9-47FB-AB99-68B2F842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09" y="2734616"/>
            <a:ext cx="6200775" cy="1306311"/>
          </a:xfrm>
        </p:spPr>
        <p:txBody>
          <a:bodyPr/>
          <a:lstStyle/>
          <a:p>
            <a:r>
              <a:rPr lang="en-US" dirty="0"/>
              <a:t>Employer Engagement Process and How It Works </a:t>
            </a:r>
          </a:p>
        </p:txBody>
      </p:sp>
    </p:spTree>
    <p:extLst>
      <p:ext uri="{BB962C8B-B14F-4D97-AF65-F5344CB8AC3E}">
        <p14:creationId xmlns:p14="http://schemas.microsoft.com/office/powerpoint/2010/main" val="219402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E0CB5-F85C-4949-8F8A-473B4B6D6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38" y="1295177"/>
            <a:ext cx="5034318" cy="40997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Overview of Employer Engagement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What is a modernized apprenticeship?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How is quality measured?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E72C4-46D4-4C09-B963-A154025B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158B7785-F6D6-45F8-833E-07BD84680091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12</a:t>
            </a:fld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5B013F-49ED-46ED-AB7B-6AB2B8BDFAAD}"/>
              </a:ext>
            </a:extLst>
          </p:cNvPr>
          <p:cNvSpPr txBox="1"/>
          <p:nvPr/>
        </p:nvSpPr>
        <p:spPr>
          <a:xfrm>
            <a:off x="790574" y="136525"/>
            <a:ext cx="8543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Employer Engagement Process and How it Works 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41DCF0B-56C9-4750-8CB2-328CF4E79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82" r="38218"/>
          <a:stretch/>
        </p:blipFill>
        <p:spPr>
          <a:xfrm>
            <a:off x="7482445" y="1295177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3335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2AA6EB-8F0B-4C3B-8C08-15C15BEE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172720"/>
            <a:ext cx="8326120" cy="6819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Modernized Apprenticeship </a:t>
            </a:r>
          </a:p>
        </p:txBody>
      </p:sp>
      <p:sp>
        <p:nvSpPr>
          <p:cNvPr id="4102" name="Freeform: Shape 72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DOL Supports Industry-Certified Apprenticeship Programs">
            <a:extLst>
              <a:ext uri="{FF2B5EF4-FFF2-40B4-BE49-F238E27FC236}">
                <a16:creationId xmlns:a16="http://schemas.microsoft.com/office/drawing/2014/main" id="{C3499DA2-FEA2-48F1-A6FE-AD8233AD2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8" r="5204"/>
          <a:stretch/>
        </p:blipFill>
        <p:spPr bwMode="auto">
          <a:xfrm>
            <a:off x="1" y="1691640"/>
            <a:ext cx="5931454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Freeform: Shape 74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E0CB5-F85C-4949-8F8A-473B4B6D6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248" y="2173288"/>
            <a:ext cx="5507009" cy="33470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pprenticeships are earn and learn programs that allow individuals to combine their education with on-the-job work experience.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FFFFFF"/>
                </a:solidFill>
                <a:effectLst/>
              </a:rPr>
              <a:t>Modernization of apprenticeship refers to wrapping your choice of methods and tools around </a:t>
            </a:r>
            <a:r>
              <a:rPr lang="en-US" sz="2000" dirty="0">
                <a:solidFill>
                  <a:srgbClr val="FFFFFF"/>
                </a:solidFill>
              </a:rPr>
              <a:t>your apprenticeship programs to ensure you are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training towards specific roles within occupations.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b="0" i="0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E72C4-46D4-4C09-B963-A154025B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2584" y="6356350"/>
            <a:ext cx="961215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fld id="{158B7785-F6D6-45F8-833E-07BD84680091}" type="slidenum">
              <a:rPr lang="en-US" sz="1200" b="0">
                <a:solidFill>
                  <a:srgbClr val="FFFFFF">
                    <a:alpha val="80000"/>
                  </a:srgbClr>
                </a:solidFill>
                <a:latin typeface="Calibri" panose="020F0502020204030204"/>
              </a:rPr>
              <a:pPr algn="r">
                <a:lnSpc>
                  <a:spcPct val="90000"/>
                </a:lnSpc>
                <a:spcAft>
                  <a:spcPts val="600"/>
                </a:spcAft>
                <a:defRPr/>
              </a:pPr>
              <a:t>13</a:t>
            </a:fld>
            <a:endParaRPr lang="en-US" sz="1200" b="0" dirty="0">
              <a:solidFill>
                <a:srgbClr val="FFFFFF">
                  <a:alpha val="80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273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2AA6EB-8F0B-4C3B-8C08-15C15BEE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172720"/>
            <a:ext cx="8326120" cy="6819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Modernized Apprenticeship </a:t>
            </a:r>
          </a:p>
        </p:txBody>
      </p:sp>
      <p:sp>
        <p:nvSpPr>
          <p:cNvPr id="4102" name="Freeform: Shape 72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DOL Supports Industry-Certified Apprenticeship Programs">
            <a:extLst>
              <a:ext uri="{FF2B5EF4-FFF2-40B4-BE49-F238E27FC236}">
                <a16:creationId xmlns:a16="http://schemas.microsoft.com/office/drawing/2014/main" id="{C3499DA2-FEA2-48F1-A6FE-AD8233AD2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8" r="5204"/>
          <a:stretch/>
        </p:blipFill>
        <p:spPr bwMode="auto">
          <a:xfrm>
            <a:off x="1" y="1691640"/>
            <a:ext cx="5931454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Freeform: Shape 74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E0CB5-F85C-4949-8F8A-473B4B6D6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248" y="2173288"/>
            <a:ext cx="5507009" cy="4002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FFFFFF"/>
                </a:solidFill>
                <a:effectLst/>
              </a:rPr>
              <a:t>The overarching truth is… 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how</a:t>
            </a:r>
            <a:r>
              <a:rPr lang="en-US" sz="2000" b="0" i="1" dirty="0">
                <a:solidFill>
                  <a:srgbClr val="FFFFFF"/>
                </a:solidFill>
                <a:effectLst/>
              </a:rPr>
              <a:t> 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we carry out training does not define apprenticeship and is not the same from one organization to the next.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FFFFFF"/>
                </a:solidFill>
                <a:effectLst/>
              </a:rPr>
              <a:t>When we recognize the true definition of apprenticeship, we will understand the true number of apprenticeships and apprentices in our country.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FFFFFF"/>
                </a:solidFill>
                <a:effectLst/>
              </a:rPr>
              <a:t>Modern apprenticeships are the future of our nation’s training systems.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E72C4-46D4-4C09-B963-A154025B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2584" y="6356350"/>
            <a:ext cx="961215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fld id="{158B7785-F6D6-45F8-833E-07BD84680091}" type="slidenum">
              <a:rPr lang="en-US" sz="1200" b="0">
                <a:solidFill>
                  <a:srgbClr val="FFFFFF">
                    <a:alpha val="80000"/>
                  </a:srgbClr>
                </a:solidFill>
                <a:latin typeface="Calibri" panose="020F0502020204030204"/>
              </a:rPr>
              <a:pPr algn="r">
                <a:lnSpc>
                  <a:spcPct val="90000"/>
                </a:lnSpc>
                <a:spcAft>
                  <a:spcPts val="600"/>
                </a:spcAft>
                <a:defRPr/>
              </a:pPr>
              <a:t>14</a:t>
            </a:fld>
            <a:endParaRPr lang="en-US" sz="1200" b="0" dirty="0">
              <a:solidFill>
                <a:srgbClr val="FFFFFF">
                  <a:alpha val="80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167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#1: It Takes Time!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Relationship-building is important!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Communicate the value of apprenticeship to employers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Make clear the drivers and motivations for engaging in apprenticeship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Connect apprenticeships to business planning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Common Challenges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Navigating the program design process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Insufficient funding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Misperceptions about the time required to develop apprenticeships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Ensuring necessary infrastructure</a:t>
            </a:r>
          </a:p>
        </p:txBody>
      </p:sp>
      <p:pic>
        <p:nvPicPr>
          <p:cNvPr id="6" name="Content Placeholder 5" descr="Business people moving gears depicting process">
            <a:extLst>
              <a:ext uri="{FF2B5EF4-FFF2-40B4-BE49-F238E27FC236}">
                <a16:creationId xmlns:a16="http://schemas.microsoft.com/office/drawing/2014/main" id="{32440D1B-B343-4604-901E-530A2CB870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6" y="1678674"/>
            <a:ext cx="4700714" cy="31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8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9E9C39-512D-4079-8ECD-6FBED2F2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D1DF76-A48E-4881-A640-D8477A6E8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Lesson #2: Learn About the Business!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0EB17-A3DF-476A-A2F1-8AA15216D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866" y="2004222"/>
            <a:ext cx="5394909" cy="257730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3200" dirty="0">
                <a:ea typeface="+mn-lt"/>
                <a:cs typeface="+mn-lt"/>
              </a:rPr>
              <a:t>Knowledge = credibility</a:t>
            </a:r>
            <a:endParaRPr lang="en-US" sz="3200" dirty="0">
              <a:cs typeface="Calibri" panose="020F0502020204030204"/>
            </a:endParaRPr>
          </a:p>
          <a:p>
            <a:r>
              <a:rPr lang="en-US" sz="3200" dirty="0">
                <a:ea typeface="+mn-lt"/>
                <a:cs typeface="+mn-lt"/>
              </a:rPr>
              <a:t>Prescribed Process – 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Familiarize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Discover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Analyze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Enhance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ea typeface="+mn-lt"/>
                <a:cs typeface="+mn-lt"/>
              </a:rPr>
              <a:t>Recognize</a:t>
            </a:r>
            <a:endParaRPr lang="en-US" sz="3000" dirty="0">
              <a:solidFill>
                <a:schemeClr val="tx1"/>
              </a:solidFill>
              <a:cs typeface="Calibri"/>
            </a:endParaRPr>
          </a:p>
          <a:p>
            <a:endParaRPr lang="en-US" sz="3200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EE729-04E3-4339-9EB3-71D372150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7" y="1433117"/>
            <a:ext cx="4387202" cy="44481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8141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06879ED2-9E60-4B4D-973B-29C96922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Forks in the Road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6670BD-2D84-4E41-8FFC-22332BFF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AFA8-B4BC-411E-9E50-3CE908CE0627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6D69D9C-3351-4EF7-849A-7EDDCB184638}"/>
              </a:ext>
            </a:extLst>
          </p:cNvPr>
          <p:cNvGrpSpPr/>
          <p:nvPr/>
        </p:nvGrpSpPr>
        <p:grpSpPr>
          <a:xfrm>
            <a:off x="3248026" y="1282592"/>
            <a:ext cx="6353174" cy="4432407"/>
            <a:chOff x="4243526" y="1070530"/>
            <a:chExt cx="6463893" cy="440345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287AE25-2954-40D1-B3BD-1B72704D02B4}"/>
                </a:ext>
              </a:extLst>
            </p:cNvPr>
            <p:cNvGrpSpPr/>
            <p:nvPr/>
          </p:nvGrpSpPr>
          <p:grpSpPr>
            <a:xfrm>
              <a:off x="4243526" y="1070530"/>
              <a:ext cx="6463893" cy="3920998"/>
              <a:chOff x="4680162" y="1711061"/>
              <a:chExt cx="7939741" cy="487936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5EB85F3-2A15-47CA-BE06-639E0670E13E}"/>
                  </a:ext>
                </a:extLst>
              </p:cNvPr>
              <p:cNvGrpSpPr/>
              <p:nvPr/>
            </p:nvGrpSpPr>
            <p:grpSpPr>
              <a:xfrm>
                <a:off x="4680162" y="1906631"/>
                <a:ext cx="3719642" cy="4233779"/>
                <a:chOff x="1679510" y="2124873"/>
                <a:chExt cx="3719642" cy="4233779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E7722CF0-9B02-44A6-B879-C5C194B8F1DE}"/>
                    </a:ext>
                  </a:extLst>
                </p:cNvPr>
                <p:cNvGrpSpPr/>
                <p:nvPr/>
              </p:nvGrpSpPr>
              <p:grpSpPr>
                <a:xfrm>
                  <a:off x="1679510" y="2124873"/>
                  <a:ext cx="1783636" cy="1109739"/>
                  <a:chOff x="6900760" y="3652887"/>
                  <a:chExt cx="3726520" cy="2405835"/>
                </a:xfrm>
              </p:grpSpPr>
              <p:sp>
                <p:nvSpPr>
                  <p:cNvPr id="5" name="Flowchart: Process 4">
                    <a:extLst>
                      <a:ext uri="{FF2B5EF4-FFF2-40B4-BE49-F238E27FC236}">
                        <a16:creationId xmlns:a16="http://schemas.microsoft.com/office/drawing/2014/main" id="{A1B74DD1-E7DF-4B78-8A38-2DBE89E602C1}"/>
                      </a:ext>
                    </a:extLst>
                  </p:cNvPr>
                  <p:cNvSpPr/>
                  <p:nvPr/>
                </p:nvSpPr>
                <p:spPr>
                  <a:xfrm>
                    <a:off x="8243170" y="3652887"/>
                    <a:ext cx="1032810" cy="388126"/>
                  </a:xfrm>
                  <a:prstGeom prst="flowChart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" name="Flowchart: Decision 5">
                    <a:extLst>
                      <a:ext uri="{FF2B5EF4-FFF2-40B4-BE49-F238E27FC236}">
                        <a16:creationId xmlns:a16="http://schemas.microsoft.com/office/drawing/2014/main" id="{828B051A-48FA-493E-B2D4-AE9CFC2E7853}"/>
                      </a:ext>
                    </a:extLst>
                  </p:cNvPr>
                  <p:cNvSpPr/>
                  <p:nvPr/>
                </p:nvSpPr>
                <p:spPr>
                  <a:xfrm>
                    <a:off x="8206843" y="4708392"/>
                    <a:ext cx="1105465" cy="651263"/>
                  </a:xfrm>
                  <a:prstGeom prst="flowChartDecisi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" name="Flowchart: Terminator 6">
                    <a:extLst>
                      <a:ext uri="{FF2B5EF4-FFF2-40B4-BE49-F238E27FC236}">
                        <a16:creationId xmlns:a16="http://schemas.microsoft.com/office/drawing/2014/main" id="{7A3C25E5-4366-4960-9860-A7AD9F91677A}"/>
                      </a:ext>
                    </a:extLst>
                  </p:cNvPr>
                  <p:cNvSpPr/>
                  <p:nvPr/>
                </p:nvSpPr>
                <p:spPr>
                  <a:xfrm>
                    <a:off x="6900760" y="5670596"/>
                    <a:ext cx="1032811" cy="388126"/>
                  </a:xfrm>
                  <a:prstGeom prst="flowChartTermina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52CFFEDF-DB14-4AE0-8B39-F87576135810}"/>
                      </a:ext>
                    </a:extLst>
                  </p:cNvPr>
                  <p:cNvCxnSpPr>
                    <a:cxnSpLocks/>
                    <a:stCxn id="5" idx="2"/>
                    <a:endCxn id="6" idx="0"/>
                  </p:cNvCxnSpPr>
                  <p:nvPr/>
                </p:nvCxnSpPr>
                <p:spPr>
                  <a:xfrm>
                    <a:off x="8759575" y="4041013"/>
                    <a:ext cx="1" cy="667379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Connector: Elbow 8">
                    <a:extLst>
                      <a:ext uri="{FF2B5EF4-FFF2-40B4-BE49-F238E27FC236}">
                        <a16:creationId xmlns:a16="http://schemas.microsoft.com/office/drawing/2014/main" id="{A21179AC-DC09-4F8F-BBC1-B58737BE7406}"/>
                      </a:ext>
                    </a:extLst>
                  </p:cNvPr>
                  <p:cNvCxnSpPr>
                    <a:stCxn id="6" idx="1"/>
                    <a:endCxn id="7" idx="0"/>
                  </p:cNvCxnSpPr>
                  <p:nvPr/>
                </p:nvCxnSpPr>
                <p:spPr>
                  <a:xfrm rot="10800000" flipV="1">
                    <a:off x="7417167" y="5034024"/>
                    <a:ext cx="789677" cy="636572"/>
                  </a:xfrm>
                  <a:prstGeom prst="bentConnector2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Connector: Elbow 9">
                    <a:extLst>
                      <a:ext uri="{FF2B5EF4-FFF2-40B4-BE49-F238E27FC236}">
                        <a16:creationId xmlns:a16="http://schemas.microsoft.com/office/drawing/2014/main" id="{6755EF38-75A8-48F1-9354-ED8110A54D39}"/>
                      </a:ext>
                    </a:extLst>
                  </p:cNvPr>
                  <p:cNvCxnSpPr>
                    <a:cxnSpLocks/>
                    <a:stCxn id="6" idx="3"/>
                    <a:endCxn id="11" idx="0"/>
                  </p:cNvCxnSpPr>
                  <p:nvPr/>
                </p:nvCxnSpPr>
                <p:spPr>
                  <a:xfrm>
                    <a:off x="9312308" y="5034024"/>
                    <a:ext cx="798567" cy="624329"/>
                  </a:xfrm>
                  <a:prstGeom prst="bentConnector2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Flowchart: Process 10">
                    <a:extLst>
                      <a:ext uri="{FF2B5EF4-FFF2-40B4-BE49-F238E27FC236}">
                        <a16:creationId xmlns:a16="http://schemas.microsoft.com/office/drawing/2014/main" id="{33144D45-8031-4A4F-A610-AE0749BA660D}"/>
                      </a:ext>
                    </a:extLst>
                  </p:cNvPr>
                  <p:cNvSpPr/>
                  <p:nvPr/>
                </p:nvSpPr>
                <p:spPr>
                  <a:xfrm>
                    <a:off x="9594470" y="5658353"/>
                    <a:ext cx="1032810" cy="388126"/>
                  </a:xfrm>
                  <a:prstGeom prst="flowChart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52B3D6D3-4AE9-4E42-AA4E-A344416F0423}"/>
                    </a:ext>
                  </a:extLst>
                </p:cNvPr>
                <p:cNvGrpSpPr/>
                <p:nvPr/>
              </p:nvGrpSpPr>
              <p:grpSpPr>
                <a:xfrm>
                  <a:off x="2322032" y="3228965"/>
                  <a:ext cx="1783636" cy="1044456"/>
                  <a:chOff x="6900760" y="3794415"/>
                  <a:chExt cx="3726520" cy="2264307"/>
                </a:xfrm>
              </p:grpSpPr>
              <p:sp>
                <p:nvSpPr>
                  <p:cNvPr id="15" name="Flowchart: Decision 14">
                    <a:extLst>
                      <a:ext uri="{FF2B5EF4-FFF2-40B4-BE49-F238E27FC236}">
                        <a16:creationId xmlns:a16="http://schemas.microsoft.com/office/drawing/2014/main" id="{CBCA39E0-B2A7-479D-8328-445EFE8F2A2E}"/>
                      </a:ext>
                    </a:extLst>
                  </p:cNvPr>
                  <p:cNvSpPr/>
                  <p:nvPr/>
                </p:nvSpPr>
                <p:spPr>
                  <a:xfrm>
                    <a:off x="8206843" y="4708392"/>
                    <a:ext cx="1105465" cy="651263"/>
                  </a:xfrm>
                  <a:prstGeom prst="flowChartDecisi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" name="Flowchart: Terminator 15">
                    <a:extLst>
                      <a:ext uri="{FF2B5EF4-FFF2-40B4-BE49-F238E27FC236}">
                        <a16:creationId xmlns:a16="http://schemas.microsoft.com/office/drawing/2014/main" id="{673A8FB4-E2DD-4CB2-A8F8-7CC677872CF4}"/>
                      </a:ext>
                    </a:extLst>
                  </p:cNvPr>
                  <p:cNvSpPr/>
                  <p:nvPr/>
                </p:nvSpPr>
                <p:spPr>
                  <a:xfrm>
                    <a:off x="6900760" y="5670596"/>
                    <a:ext cx="1032811" cy="388126"/>
                  </a:xfrm>
                  <a:prstGeom prst="flowChartTermina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C6C336CD-4A36-4F50-8836-47D2BADE7E04}"/>
                      </a:ext>
                    </a:extLst>
                  </p:cNvPr>
                  <p:cNvCxnSpPr>
                    <a:cxnSpLocks/>
                    <a:stCxn id="11" idx="2"/>
                    <a:endCxn id="15" idx="0"/>
                  </p:cNvCxnSpPr>
                  <p:nvPr/>
                </p:nvCxnSpPr>
                <p:spPr>
                  <a:xfrm flipH="1">
                    <a:off x="8759576" y="3794415"/>
                    <a:ext cx="4446" cy="91397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Connector: Elbow 17">
                    <a:extLst>
                      <a:ext uri="{FF2B5EF4-FFF2-40B4-BE49-F238E27FC236}">
                        <a16:creationId xmlns:a16="http://schemas.microsoft.com/office/drawing/2014/main" id="{70A6E8BB-B36C-48FB-9250-B9B212E59488}"/>
                      </a:ext>
                    </a:extLst>
                  </p:cNvPr>
                  <p:cNvCxnSpPr>
                    <a:stCxn id="15" idx="1"/>
                    <a:endCxn id="16" idx="0"/>
                  </p:cNvCxnSpPr>
                  <p:nvPr/>
                </p:nvCxnSpPr>
                <p:spPr>
                  <a:xfrm rot="10800000" flipV="1">
                    <a:off x="7417167" y="5034024"/>
                    <a:ext cx="789677" cy="636572"/>
                  </a:xfrm>
                  <a:prstGeom prst="bentConnector2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nector: Elbow 18">
                    <a:extLst>
                      <a:ext uri="{FF2B5EF4-FFF2-40B4-BE49-F238E27FC236}">
                        <a16:creationId xmlns:a16="http://schemas.microsoft.com/office/drawing/2014/main" id="{4517F184-3967-446C-8309-61D2BA19653B}"/>
                      </a:ext>
                    </a:extLst>
                  </p:cNvPr>
                  <p:cNvCxnSpPr>
                    <a:cxnSpLocks/>
                    <a:stCxn id="15" idx="3"/>
                    <a:endCxn id="20" idx="0"/>
                  </p:cNvCxnSpPr>
                  <p:nvPr/>
                </p:nvCxnSpPr>
                <p:spPr>
                  <a:xfrm>
                    <a:off x="9312308" y="5034024"/>
                    <a:ext cx="798567" cy="624329"/>
                  </a:xfrm>
                  <a:prstGeom prst="bentConnector2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Flowchart: Process 19">
                    <a:extLst>
                      <a:ext uri="{FF2B5EF4-FFF2-40B4-BE49-F238E27FC236}">
                        <a16:creationId xmlns:a16="http://schemas.microsoft.com/office/drawing/2014/main" id="{BFD1CAA5-C9D0-485A-BB64-D833F07516D9}"/>
                      </a:ext>
                    </a:extLst>
                  </p:cNvPr>
                  <p:cNvSpPr/>
                  <p:nvPr/>
                </p:nvSpPr>
                <p:spPr>
                  <a:xfrm>
                    <a:off x="9594470" y="5658353"/>
                    <a:ext cx="1032810" cy="388126"/>
                  </a:xfrm>
                  <a:prstGeom prst="flowChart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3A9B21AD-B34D-495E-A184-23718D74AD3A}"/>
                    </a:ext>
                  </a:extLst>
                </p:cNvPr>
                <p:cNvGrpSpPr/>
                <p:nvPr/>
              </p:nvGrpSpPr>
              <p:grpSpPr>
                <a:xfrm>
                  <a:off x="2966681" y="4279345"/>
                  <a:ext cx="1783636" cy="1044456"/>
                  <a:chOff x="6900760" y="3794415"/>
                  <a:chExt cx="3726520" cy="2264307"/>
                </a:xfrm>
              </p:grpSpPr>
              <p:sp>
                <p:nvSpPr>
                  <p:cNvPr id="23" name="Flowchart: Decision 22">
                    <a:extLst>
                      <a:ext uri="{FF2B5EF4-FFF2-40B4-BE49-F238E27FC236}">
                        <a16:creationId xmlns:a16="http://schemas.microsoft.com/office/drawing/2014/main" id="{9B9F3E80-1F2C-4ED7-B7D7-14C9219750CF}"/>
                      </a:ext>
                    </a:extLst>
                  </p:cNvPr>
                  <p:cNvSpPr/>
                  <p:nvPr/>
                </p:nvSpPr>
                <p:spPr>
                  <a:xfrm>
                    <a:off x="8206843" y="4708392"/>
                    <a:ext cx="1105465" cy="651263"/>
                  </a:xfrm>
                  <a:prstGeom prst="flowChartDecisi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" name="Flowchart: Terminator 23">
                    <a:extLst>
                      <a:ext uri="{FF2B5EF4-FFF2-40B4-BE49-F238E27FC236}">
                        <a16:creationId xmlns:a16="http://schemas.microsoft.com/office/drawing/2014/main" id="{1CAA4573-205B-4635-AC7A-7829AAC0AF52}"/>
                      </a:ext>
                    </a:extLst>
                  </p:cNvPr>
                  <p:cNvSpPr/>
                  <p:nvPr/>
                </p:nvSpPr>
                <p:spPr>
                  <a:xfrm>
                    <a:off x="6900760" y="5670596"/>
                    <a:ext cx="1032811" cy="388126"/>
                  </a:xfrm>
                  <a:prstGeom prst="flowChartTermina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22617F28-CD7C-4A0F-AE8C-178069376716}"/>
                      </a:ext>
                    </a:extLst>
                  </p:cNvPr>
                  <p:cNvCxnSpPr>
                    <a:cxnSpLocks/>
                    <a:endCxn id="23" idx="0"/>
                  </p:cNvCxnSpPr>
                  <p:nvPr/>
                </p:nvCxnSpPr>
                <p:spPr>
                  <a:xfrm flipH="1">
                    <a:off x="8759576" y="3794415"/>
                    <a:ext cx="4446" cy="91397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Connector: Elbow 25">
                    <a:extLst>
                      <a:ext uri="{FF2B5EF4-FFF2-40B4-BE49-F238E27FC236}">
                        <a16:creationId xmlns:a16="http://schemas.microsoft.com/office/drawing/2014/main" id="{88B154AA-FFE6-4A10-8391-29E9E127E696}"/>
                      </a:ext>
                    </a:extLst>
                  </p:cNvPr>
                  <p:cNvCxnSpPr>
                    <a:stCxn id="23" idx="1"/>
                    <a:endCxn id="24" idx="0"/>
                  </p:cNvCxnSpPr>
                  <p:nvPr/>
                </p:nvCxnSpPr>
                <p:spPr>
                  <a:xfrm rot="10800000" flipV="1">
                    <a:off x="7417167" y="5034024"/>
                    <a:ext cx="789677" cy="636572"/>
                  </a:xfrm>
                  <a:prstGeom prst="bentConnector2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nector: Elbow 26">
                    <a:extLst>
                      <a:ext uri="{FF2B5EF4-FFF2-40B4-BE49-F238E27FC236}">
                        <a16:creationId xmlns:a16="http://schemas.microsoft.com/office/drawing/2014/main" id="{4A8B11B8-03DE-4B32-B3AB-53BC85702AE3}"/>
                      </a:ext>
                    </a:extLst>
                  </p:cNvPr>
                  <p:cNvCxnSpPr>
                    <a:cxnSpLocks/>
                    <a:stCxn id="23" idx="3"/>
                    <a:endCxn id="28" idx="0"/>
                  </p:cNvCxnSpPr>
                  <p:nvPr/>
                </p:nvCxnSpPr>
                <p:spPr>
                  <a:xfrm>
                    <a:off x="9312308" y="5034024"/>
                    <a:ext cx="798567" cy="624329"/>
                  </a:xfrm>
                  <a:prstGeom prst="bentConnector2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Flowchart: Process 27">
                    <a:extLst>
                      <a:ext uri="{FF2B5EF4-FFF2-40B4-BE49-F238E27FC236}">
                        <a16:creationId xmlns:a16="http://schemas.microsoft.com/office/drawing/2014/main" id="{CD07ED13-273D-48A2-82F9-AF25B8D8F461}"/>
                      </a:ext>
                    </a:extLst>
                  </p:cNvPr>
                  <p:cNvSpPr/>
                  <p:nvPr/>
                </p:nvSpPr>
                <p:spPr>
                  <a:xfrm>
                    <a:off x="9594470" y="5658353"/>
                    <a:ext cx="1032810" cy="388126"/>
                  </a:xfrm>
                  <a:prstGeom prst="flowChart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34E32103-630E-4893-A5A3-5437389B2B6F}"/>
                    </a:ext>
                  </a:extLst>
                </p:cNvPr>
                <p:cNvGrpSpPr/>
                <p:nvPr/>
              </p:nvGrpSpPr>
              <p:grpSpPr>
                <a:xfrm>
                  <a:off x="3615516" y="5314196"/>
                  <a:ext cx="1783636" cy="1044456"/>
                  <a:chOff x="6900760" y="3794415"/>
                  <a:chExt cx="3726520" cy="2264307"/>
                </a:xfrm>
              </p:grpSpPr>
              <p:sp>
                <p:nvSpPr>
                  <p:cNvPr id="30" name="Flowchart: Decision 29">
                    <a:extLst>
                      <a:ext uri="{FF2B5EF4-FFF2-40B4-BE49-F238E27FC236}">
                        <a16:creationId xmlns:a16="http://schemas.microsoft.com/office/drawing/2014/main" id="{11757332-035C-459C-A8F8-EB9102699D44}"/>
                      </a:ext>
                    </a:extLst>
                  </p:cNvPr>
                  <p:cNvSpPr/>
                  <p:nvPr/>
                </p:nvSpPr>
                <p:spPr>
                  <a:xfrm>
                    <a:off x="8206843" y="4708392"/>
                    <a:ext cx="1105465" cy="651263"/>
                  </a:xfrm>
                  <a:prstGeom prst="flowChartDecisio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Flowchart: Terminator 30">
                    <a:extLst>
                      <a:ext uri="{FF2B5EF4-FFF2-40B4-BE49-F238E27FC236}">
                        <a16:creationId xmlns:a16="http://schemas.microsoft.com/office/drawing/2014/main" id="{3CB43769-C3A1-4ACA-B709-C433037F0506}"/>
                      </a:ext>
                    </a:extLst>
                  </p:cNvPr>
                  <p:cNvSpPr/>
                  <p:nvPr/>
                </p:nvSpPr>
                <p:spPr>
                  <a:xfrm>
                    <a:off x="6900760" y="5670596"/>
                    <a:ext cx="1032811" cy="388126"/>
                  </a:xfrm>
                  <a:prstGeom prst="flowChartTermina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FB1FB76F-DE4F-4BC3-B66E-18843A5D5712}"/>
                      </a:ext>
                    </a:extLst>
                  </p:cNvPr>
                  <p:cNvCxnSpPr>
                    <a:cxnSpLocks/>
                    <a:endCxn id="30" idx="0"/>
                  </p:cNvCxnSpPr>
                  <p:nvPr/>
                </p:nvCxnSpPr>
                <p:spPr>
                  <a:xfrm flipH="1">
                    <a:off x="8759576" y="3794415"/>
                    <a:ext cx="4446" cy="91397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nector: Elbow 32">
                    <a:extLst>
                      <a:ext uri="{FF2B5EF4-FFF2-40B4-BE49-F238E27FC236}">
                        <a16:creationId xmlns:a16="http://schemas.microsoft.com/office/drawing/2014/main" id="{519268E3-6CAB-41F5-8752-93F728730022}"/>
                      </a:ext>
                    </a:extLst>
                  </p:cNvPr>
                  <p:cNvCxnSpPr>
                    <a:stCxn id="30" idx="1"/>
                    <a:endCxn id="31" idx="0"/>
                  </p:cNvCxnSpPr>
                  <p:nvPr/>
                </p:nvCxnSpPr>
                <p:spPr>
                  <a:xfrm rot="10800000" flipV="1">
                    <a:off x="7417167" y="5034024"/>
                    <a:ext cx="789677" cy="636572"/>
                  </a:xfrm>
                  <a:prstGeom prst="bentConnector2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ctor: Elbow 33">
                    <a:extLst>
                      <a:ext uri="{FF2B5EF4-FFF2-40B4-BE49-F238E27FC236}">
                        <a16:creationId xmlns:a16="http://schemas.microsoft.com/office/drawing/2014/main" id="{7B8CF363-2CC8-4358-A67C-0173A93A093A}"/>
                      </a:ext>
                    </a:extLst>
                  </p:cNvPr>
                  <p:cNvCxnSpPr>
                    <a:cxnSpLocks/>
                    <a:stCxn id="30" idx="3"/>
                    <a:endCxn id="35" idx="0"/>
                  </p:cNvCxnSpPr>
                  <p:nvPr/>
                </p:nvCxnSpPr>
                <p:spPr>
                  <a:xfrm>
                    <a:off x="9312308" y="5034024"/>
                    <a:ext cx="798567" cy="624329"/>
                  </a:xfrm>
                  <a:prstGeom prst="bentConnector2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Flowchart: Process 34">
                    <a:extLst>
                      <a:ext uri="{FF2B5EF4-FFF2-40B4-BE49-F238E27FC236}">
                        <a16:creationId xmlns:a16="http://schemas.microsoft.com/office/drawing/2014/main" id="{194C7986-891D-4F52-B88E-FBFF8A76BD4C}"/>
                      </a:ext>
                    </a:extLst>
                  </p:cNvPr>
                  <p:cNvSpPr/>
                  <p:nvPr/>
                </p:nvSpPr>
                <p:spPr>
                  <a:xfrm>
                    <a:off x="9594470" y="5658353"/>
                    <a:ext cx="1032810" cy="388126"/>
                  </a:xfrm>
                  <a:prstGeom prst="flowChart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70D1E0-6264-48D5-9A79-36AC291606AB}"/>
                  </a:ext>
                </a:extLst>
              </p:cNvPr>
              <p:cNvSpPr txBox="1"/>
              <p:nvPr/>
            </p:nvSpPr>
            <p:spPr>
              <a:xfrm>
                <a:off x="6611983" y="1711061"/>
                <a:ext cx="2660753" cy="900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Step 1 </a:t>
                </a:r>
                <a:r>
                  <a:rPr lang="en-US" dirty="0"/>
                  <a:t>Familiarization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A748519-DD3F-4626-B46D-B277E6514633}"/>
                  </a:ext>
                </a:extLst>
              </p:cNvPr>
              <p:cNvSpPr txBox="1"/>
              <p:nvPr/>
            </p:nvSpPr>
            <p:spPr>
              <a:xfrm>
                <a:off x="7241303" y="2642594"/>
                <a:ext cx="2106617" cy="900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Step 2 </a:t>
                </a:r>
                <a:r>
                  <a:rPr lang="en-US" dirty="0"/>
                  <a:t>Discovery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36A9674-F6A5-4BFC-BA74-98970A9B8736}"/>
                  </a:ext>
                </a:extLst>
              </p:cNvPr>
              <p:cNvSpPr txBox="1"/>
              <p:nvPr/>
            </p:nvSpPr>
            <p:spPr>
              <a:xfrm>
                <a:off x="7888080" y="3610821"/>
                <a:ext cx="2708696" cy="900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Step 3</a:t>
                </a:r>
              </a:p>
              <a:p>
                <a:r>
                  <a:rPr lang="en-US" dirty="0"/>
                  <a:t>Analysis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23B8037-9778-4A6D-9BAF-6CD237475A4D}"/>
                  </a:ext>
                </a:extLst>
              </p:cNvPr>
              <p:cNvSpPr txBox="1"/>
              <p:nvPr/>
            </p:nvSpPr>
            <p:spPr>
              <a:xfrm>
                <a:off x="8545931" y="4661588"/>
                <a:ext cx="3429397" cy="900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Step 4</a:t>
                </a:r>
              </a:p>
              <a:p>
                <a:r>
                  <a:rPr lang="en-US" dirty="0"/>
                  <a:t>Enhancements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736BBE-71F1-4182-A8B4-F99E5F0D4EB8}"/>
                  </a:ext>
                </a:extLst>
              </p:cNvPr>
              <p:cNvSpPr txBox="1"/>
              <p:nvPr/>
            </p:nvSpPr>
            <p:spPr>
              <a:xfrm>
                <a:off x="9194764" y="5689863"/>
                <a:ext cx="3425139" cy="900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Step 5</a:t>
                </a:r>
              </a:p>
              <a:p>
                <a:r>
                  <a:rPr lang="en-US" dirty="0"/>
                  <a:t>Recognition</a:t>
                </a:r>
              </a:p>
            </p:txBody>
          </p:sp>
        </p:grpSp>
        <p:sp>
          <p:nvSpPr>
            <p:cNvPr id="50" name="Flowchart: Decision 49">
              <a:extLst>
                <a:ext uri="{FF2B5EF4-FFF2-40B4-BE49-F238E27FC236}">
                  <a16:creationId xmlns:a16="http://schemas.microsoft.com/office/drawing/2014/main" id="{23785318-01D4-465C-ADF8-1A187B163403}"/>
                </a:ext>
              </a:extLst>
            </p:cNvPr>
            <p:cNvSpPr/>
            <p:nvPr/>
          </p:nvSpPr>
          <p:spPr>
            <a:xfrm>
              <a:off x="6855152" y="4973454"/>
              <a:ext cx="430760" cy="24140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lowchart: Terminator 50">
              <a:extLst>
                <a:ext uri="{FF2B5EF4-FFF2-40B4-BE49-F238E27FC236}">
                  <a16:creationId xmlns:a16="http://schemas.microsoft.com/office/drawing/2014/main" id="{B82308BE-F780-4575-B0EE-972AE0D6F8F2}"/>
                </a:ext>
              </a:extLst>
            </p:cNvPr>
            <p:cNvSpPr/>
            <p:nvPr/>
          </p:nvSpPr>
          <p:spPr>
            <a:xfrm>
              <a:off x="6346218" y="5330115"/>
              <a:ext cx="402450" cy="143867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EAE2A2B-E8DD-4F7A-8FA5-C5C9DB1812A2}"/>
                </a:ext>
              </a:extLst>
            </p:cNvPr>
            <p:cNvCxnSpPr>
              <a:cxnSpLocks/>
              <a:endCxn id="50" idx="0"/>
            </p:cNvCxnSpPr>
            <p:nvPr/>
          </p:nvCxnSpPr>
          <p:spPr>
            <a:xfrm flipH="1">
              <a:off x="7070532" y="4634669"/>
              <a:ext cx="1732" cy="3387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72B9646F-EB44-4373-955B-023556F785E5}"/>
                </a:ext>
              </a:extLst>
            </p:cNvPr>
            <p:cNvCxnSpPr>
              <a:stCxn id="50" idx="1"/>
              <a:endCxn id="51" idx="0"/>
            </p:cNvCxnSpPr>
            <p:nvPr/>
          </p:nvCxnSpPr>
          <p:spPr>
            <a:xfrm rot="10800000" flipV="1">
              <a:off x="6547443" y="5094156"/>
              <a:ext cx="307709" cy="235959"/>
            </a:xfrm>
            <a:prstGeom prst="bent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72963559-57B8-4E8E-96F9-DF70770CB296}"/>
                </a:ext>
              </a:extLst>
            </p:cNvPr>
            <p:cNvCxnSpPr>
              <a:cxnSpLocks/>
              <a:stCxn id="50" idx="3"/>
              <a:endCxn id="55" idx="0"/>
            </p:cNvCxnSpPr>
            <p:nvPr/>
          </p:nvCxnSpPr>
          <p:spPr>
            <a:xfrm>
              <a:off x="7285912" y="5094156"/>
              <a:ext cx="311173" cy="231421"/>
            </a:xfrm>
            <a:prstGeom prst="bent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Flowchart: Process 54">
              <a:extLst>
                <a:ext uri="{FF2B5EF4-FFF2-40B4-BE49-F238E27FC236}">
                  <a16:creationId xmlns:a16="http://schemas.microsoft.com/office/drawing/2014/main" id="{73655CB6-7F82-406D-B5CB-162A6B952C6F}"/>
                </a:ext>
              </a:extLst>
            </p:cNvPr>
            <p:cNvSpPr/>
            <p:nvPr/>
          </p:nvSpPr>
          <p:spPr>
            <a:xfrm>
              <a:off x="7395861" y="5325577"/>
              <a:ext cx="402449" cy="14386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865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F1AF6A-BDAC-472A-94E3-7462473D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54D077-42E9-47FB-AB99-68B2F842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09" y="2734616"/>
            <a:ext cx="6200775" cy="1306311"/>
          </a:xfrm>
        </p:spPr>
        <p:txBody>
          <a:bodyPr/>
          <a:lstStyle/>
          <a:p>
            <a:r>
              <a:rPr lang="en-US" dirty="0"/>
              <a:t>Strategies That Work for Us</a:t>
            </a:r>
          </a:p>
        </p:txBody>
      </p:sp>
    </p:spTree>
    <p:extLst>
      <p:ext uri="{BB962C8B-B14F-4D97-AF65-F5344CB8AC3E}">
        <p14:creationId xmlns:p14="http://schemas.microsoft.com/office/powerpoint/2010/main" val="394025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90866" y="1086561"/>
            <a:ext cx="5956281" cy="501582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Making apprenticeship a win-win proposition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Win for employer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Improve overall performance and productivity through apprenticeship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Win for employee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Advancement in career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pportunities 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Leveraging Resources to Move Past Barriers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Offering Innovative Solutions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E74C1E-DD8D-4333-92F7-2868A56C84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384" r="5384"/>
          <a:stretch/>
        </p:blipFill>
        <p:spPr>
          <a:xfrm>
            <a:off x="943392" y="1085881"/>
            <a:ext cx="3388076" cy="5016500"/>
          </a:xfrm>
          <a:prstGeom prst="rect">
            <a:avLst/>
          </a:prstGeom>
          <a:effectLst/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that Work for Us</a:t>
            </a:r>
          </a:p>
        </p:txBody>
      </p:sp>
    </p:spTree>
    <p:extLst>
      <p:ext uri="{BB962C8B-B14F-4D97-AF65-F5344CB8AC3E}">
        <p14:creationId xmlns:p14="http://schemas.microsoft.com/office/powerpoint/2010/main" val="375507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00AFC2C-43E3-4FF4-AB8A-D928780F7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670" y="845177"/>
            <a:ext cx="5188441" cy="5631596"/>
          </a:xfrm>
        </p:spPr>
        <p:txBody>
          <a:bodyPr>
            <a:noAutofit/>
          </a:bodyPr>
          <a:lstStyle/>
          <a:p>
            <a:pPr lvl="0">
              <a:spcBef>
                <a:spcPts val="800"/>
              </a:spcBef>
            </a:pPr>
            <a:r>
              <a:rPr lang="en-US" sz="1400" b="1" dirty="0"/>
              <a:t>Only use tables </a:t>
            </a:r>
            <a:r>
              <a:rPr lang="en-US" sz="1400" dirty="0"/>
              <a:t>when standard content delivery is insufficient, and never merge table cells.</a:t>
            </a:r>
          </a:p>
          <a:p>
            <a:pPr lvl="0">
              <a:spcBef>
                <a:spcPts val="800"/>
              </a:spcBef>
            </a:pPr>
            <a:r>
              <a:rPr lang="en-US" sz="1400" b="1" dirty="0"/>
              <a:t>Do not use screenshots or images of text items</a:t>
            </a:r>
            <a:r>
              <a:rPr lang="en-US" sz="1400" dirty="0"/>
              <a:t>.  All text must be editable and not blur when the screen is zoomed in.</a:t>
            </a:r>
          </a:p>
          <a:p>
            <a:pPr lvl="0">
              <a:spcBef>
                <a:spcPts val="800"/>
              </a:spcBef>
            </a:pPr>
            <a:r>
              <a:rPr lang="en-US" sz="1400" b="1" dirty="0"/>
              <a:t>Avoid</a:t>
            </a:r>
            <a:r>
              <a:rPr lang="en-US" sz="1400" dirty="0"/>
              <a:t> using “</a:t>
            </a:r>
            <a:r>
              <a:rPr lang="en-US" sz="1400" b="1" dirty="0"/>
              <a:t>Smart Art</a:t>
            </a:r>
            <a:r>
              <a:rPr lang="en-US" sz="1400" dirty="0"/>
              <a:t>” or the “</a:t>
            </a:r>
            <a:r>
              <a:rPr lang="en-US" sz="1400" b="1" dirty="0"/>
              <a:t>Design Ideas</a:t>
            </a:r>
            <a:r>
              <a:rPr lang="en-US" sz="1400" dirty="0"/>
              <a:t>” tool.</a:t>
            </a:r>
          </a:p>
          <a:p>
            <a:pPr lvl="0">
              <a:spcBef>
                <a:spcPts val="800"/>
              </a:spcBef>
            </a:pPr>
            <a:r>
              <a:rPr lang="en-US" sz="1400" dirty="0"/>
              <a:t>Do not repurpose slide title boxes for any other use.</a:t>
            </a:r>
          </a:p>
          <a:p>
            <a:pPr lvl="0">
              <a:spcBef>
                <a:spcPts val="800"/>
              </a:spcBef>
              <a:spcAft>
                <a:spcPts val="400"/>
              </a:spcAft>
            </a:pPr>
            <a:r>
              <a:rPr lang="en-US" sz="1400" b="1" dirty="0"/>
              <a:t>Do not use multiple spaces</a:t>
            </a:r>
            <a:r>
              <a:rPr lang="en-US" sz="1400" dirty="0"/>
              <a:t>, </a:t>
            </a:r>
            <a:r>
              <a:rPr lang="en-US" sz="1400" b="1" dirty="0"/>
              <a:t>empty paragraphs</a:t>
            </a:r>
            <a:r>
              <a:rPr lang="en-US" sz="1400" dirty="0"/>
              <a:t>, or </a:t>
            </a:r>
            <a:r>
              <a:rPr lang="en-US" sz="1400" b="1" dirty="0"/>
              <a:t>strings of tabs </a:t>
            </a:r>
            <a:r>
              <a:rPr lang="en-US" sz="1400" dirty="0"/>
              <a:t>to visually adjust your content, as every such repeated character must then be manually stripped from all slides before posting.  Instead:</a:t>
            </a:r>
          </a:p>
          <a:p>
            <a:pPr lvl="1">
              <a:spcBef>
                <a:spcPts val="400"/>
              </a:spcBef>
            </a:pPr>
            <a:r>
              <a:rPr lang="en-US" sz="1300" dirty="0"/>
              <a:t>Use soft returns to bump content to the next line in lieu of spaces (Shift + Enter)</a:t>
            </a:r>
          </a:p>
          <a:p>
            <a:pPr lvl="1">
              <a:spcBef>
                <a:spcPts val="400"/>
              </a:spcBef>
            </a:pPr>
            <a:r>
              <a:rPr lang="en-US" sz="1300" dirty="0"/>
              <a:t>Manage paragraph spacing and tabs in the “Paragraph” panel.</a:t>
            </a:r>
          </a:p>
          <a:p>
            <a:pPr lvl="0">
              <a:spcBef>
                <a:spcPts val="800"/>
              </a:spcBef>
              <a:spcAft>
                <a:spcPts val="400"/>
              </a:spcAft>
            </a:pPr>
            <a:r>
              <a:rPr lang="en-US" sz="1400" b="1" dirty="0"/>
              <a:t>Every image</a:t>
            </a:r>
            <a:r>
              <a:rPr lang="en-US" sz="1400" dirty="0"/>
              <a:t> or visual element used must either have alternative “alt” text applied </a:t>
            </a:r>
            <a:r>
              <a:rPr lang="en-US" sz="1400" i="1" dirty="0"/>
              <a:t>or</a:t>
            </a:r>
            <a:r>
              <a:rPr lang="en-US" sz="1400" dirty="0"/>
              <a:t> be marked as “decorative”. </a:t>
            </a:r>
          </a:p>
          <a:p>
            <a:pPr lvl="1">
              <a:spcBef>
                <a:spcPts val="400"/>
              </a:spcBef>
            </a:pPr>
            <a:r>
              <a:rPr lang="en-US" sz="1300" dirty="0"/>
              <a:t>Alt text translates visual information into verbal information, which is read aloud in screen readers, while items marked “decorative” are skipped.  </a:t>
            </a:r>
          </a:p>
          <a:p>
            <a:pPr lvl="1">
              <a:spcBef>
                <a:spcPts val="400"/>
              </a:spcBef>
            </a:pPr>
            <a:r>
              <a:rPr lang="en-US" sz="1300" dirty="0"/>
              <a:t>This step is required to deliver the full message provided by any graphics.</a:t>
            </a:r>
          </a:p>
          <a:p>
            <a:pPr lvl="1">
              <a:spcBef>
                <a:spcPts val="400"/>
              </a:spcBef>
            </a:pPr>
            <a:r>
              <a:rPr lang="en-US" sz="1300" dirty="0"/>
              <a:t>The person who laid out the content should also provide </a:t>
            </a:r>
            <a:br>
              <a:rPr lang="en-US" sz="1300" dirty="0"/>
            </a:br>
            <a:r>
              <a:rPr lang="en-US" sz="1300" dirty="0"/>
              <a:t>that alternate information to ensure their </a:t>
            </a:r>
            <a:br>
              <a:rPr lang="en-US" sz="1300" dirty="0"/>
            </a:br>
            <a:r>
              <a:rPr lang="en-US" sz="1300" dirty="0"/>
              <a:t>message stays intact.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DC183B2-9D0B-4E1A-A13C-D984C77F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97" y="0"/>
            <a:ext cx="5704850" cy="1230593"/>
          </a:xfrm>
        </p:spPr>
        <p:txBody>
          <a:bodyPr>
            <a:noAutofit/>
          </a:bodyPr>
          <a:lstStyle/>
          <a:p>
            <a:r>
              <a:rPr lang="en-US" sz="4000" dirty="0"/>
              <a:t>Read Before You Proceed:</a:t>
            </a:r>
            <a:br>
              <a:rPr lang="en-US" sz="4000" dirty="0"/>
            </a:br>
            <a:r>
              <a:rPr lang="en-US" sz="2600" b="0" dirty="0">
                <a:solidFill>
                  <a:schemeClr val="accent5"/>
                </a:solidFill>
              </a:rPr>
              <a:t>Instructions for Use &amp; Legal Compliance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6177-F1BF-423A-8D44-AC8FAF48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798838-FC65-4DB5-A0E8-339CA459BF23}"/>
              </a:ext>
            </a:extLst>
          </p:cNvPr>
          <p:cNvGrpSpPr/>
          <p:nvPr/>
        </p:nvGrpSpPr>
        <p:grpSpPr>
          <a:xfrm>
            <a:off x="1169979" y="1563108"/>
            <a:ext cx="4474207" cy="4297942"/>
            <a:chOff x="839788" y="1563108"/>
            <a:chExt cx="4474207" cy="4297942"/>
          </a:xfrm>
        </p:grpSpPr>
        <p:sp>
          <p:nvSpPr>
            <p:cNvPr id="13" name="Text Placeholder 11">
              <a:extLst>
                <a:ext uri="{FF2B5EF4-FFF2-40B4-BE49-F238E27FC236}">
                  <a16:creationId xmlns:a16="http://schemas.microsoft.com/office/drawing/2014/main" id="{5B249FCD-B91F-4598-99BA-5E12CD7DD00A}"/>
                </a:ext>
              </a:extLst>
            </p:cNvPr>
            <p:cNvSpPr txBox="1">
              <a:spLocks/>
            </p:cNvSpPr>
            <p:nvPr/>
          </p:nvSpPr>
          <p:spPr>
            <a:xfrm>
              <a:off x="839788" y="2493235"/>
              <a:ext cx="4474207" cy="2801657"/>
            </a:xfrm>
            <a:prstGeom prst="rect">
              <a:avLst/>
            </a:prstGeom>
            <a:solidFill>
              <a:srgbClr val="F3F4F4"/>
            </a:solidFill>
            <a:ln>
              <a:solidFill>
                <a:schemeClr val="accent4"/>
              </a:solidFill>
            </a:ln>
          </p:spPr>
          <p:txBody>
            <a:bodyPr vert="horz" lIns="182880" tIns="182880" rIns="182880" bIns="18288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5000"/>
                </a:lnSpc>
                <a:spcBef>
                  <a:spcPts val="1800"/>
                </a:spcBef>
                <a:buClr>
                  <a:schemeClr val="accent2"/>
                </a:buClr>
                <a:buFont typeface="Wingdings 3" panose="05040102010807070707" pitchFamily="18" charset="2"/>
                <a:buNone/>
                <a:defRPr sz="2000" i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5000"/>
                </a:lnSpc>
                <a:spcBef>
                  <a:spcPts val="800"/>
                </a:spcBef>
                <a:buClr>
                  <a:schemeClr val="accent6"/>
                </a:buClr>
                <a:buFont typeface="Wingdings 3" panose="05040102010807070707" pitchFamily="18" charset="2"/>
                <a:buNone/>
                <a:defRPr sz="1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Wingdings 3" panose="05040102010807070707" pitchFamily="18" charset="2"/>
                <a:buNone/>
                <a:defRPr sz="12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accent2"/>
                </a:buClr>
                <a:buFont typeface="Wingdings 3" panose="05040102010807070707" pitchFamily="18" charset="2"/>
                <a:buNone/>
                <a:defRPr sz="10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accent6"/>
                </a:buClr>
                <a:buFont typeface="Wingdings 3" panose="05040102010807070707" pitchFamily="18" charset="2"/>
                <a:buNone/>
                <a:defRPr sz="10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7800"/>
                </a:spcBef>
                <a:spcAft>
                  <a:spcPts val="7800"/>
                </a:spcAft>
              </a:pPr>
              <a:r>
                <a:rPr lang="en-US" sz="2200" dirty="0"/>
                <a:t>Please watch this webcast</a:t>
              </a:r>
              <a:br>
                <a:rPr lang="en-US" sz="2200" dirty="0"/>
              </a:br>
              <a:r>
                <a:rPr lang="en-US" sz="2200" dirty="0"/>
                <a:t>before using this template.</a:t>
              </a:r>
            </a:p>
            <a:p>
              <a:r>
                <a:rPr lang="en-US" sz="1800" dirty="0">
                  <a:hlinkClick r:id="rId2"/>
                </a:rPr>
                <a:t>https://vimeo.com/370983870/2afa9e8306</a:t>
              </a:r>
              <a:endParaRPr lang="en-US" sz="1800" dirty="0"/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(Ctrl + Click to open link)</a:t>
              </a:r>
            </a:p>
          </p:txBody>
        </p:sp>
        <p:pic>
          <p:nvPicPr>
            <p:cNvPr id="18" name="Graphic 17" descr="Clapper board">
              <a:extLst>
                <a:ext uri="{FF2B5EF4-FFF2-40B4-BE49-F238E27FC236}">
                  <a16:creationId xmlns:a16="http://schemas.microsoft.com/office/drawing/2014/main" id="{8D1C183F-30AE-4C17-8216-AF8E5DF50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619691" y="3409732"/>
              <a:ext cx="914400" cy="914400"/>
            </a:xfrm>
            <a:prstGeom prst="rect">
              <a:avLst/>
            </a:prstGeom>
          </p:spPr>
        </p:pic>
        <p:sp>
          <p:nvSpPr>
            <p:cNvPr id="19" name="Text Placeholder 11">
              <a:extLst>
                <a:ext uri="{FF2B5EF4-FFF2-40B4-BE49-F238E27FC236}">
                  <a16:creationId xmlns:a16="http://schemas.microsoft.com/office/drawing/2014/main" id="{5315959E-841F-44D2-A062-7E147543ED69}"/>
                </a:ext>
              </a:extLst>
            </p:cNvPr>
            <p:cNvSpPr txBox="1">
              <a:spLocks/>
            </p:cNvSpPr>
            <p:nvPr/>
          </p:nvSpPr>
          <p:spPr>
            <a:xfrm>
              <a:off x="839788" y="5294891"/>
              <a:ext cx="4474207" cy="56615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lIns="182880" tIns="182880" rIns="182880" bIns="18288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5000"/>
                </a:lnSpc>
                <a:spcBef>
                  <a:spcPts val="1800"/>
                </a:spcBef>
                <a:buClr>
                  <a:schemeClr val="accent2"/>
                </a:buClr>
                <a:buFont typeface="Wingdings 3" panose="05040102010807070707" pitchFamily="18" charset="2"/>
                <a:buNone/>
                <a:defRPr sz="2000" i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5000"/>
                </a:lnSpc>
                <a:spcBef>
                  <a:spcPts val="800"/>
                </a:spcBef>
                <a:buClr>
                  <a:schemeClr val="accent6"/>
                </a:buClr>
                <a:buFont typeface="Wingdings 3" panose="05040102010807070707" pitchFamily="18" charset="2"/>
                <a:buNone/>
                <a:defRPr sz="1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Wingdings 3" panose="05040102010807070707" pitchFamily="18" charset="2"/>
                <a:buNone/>
                <a:defRPr sz="12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accent2"/>
                </a:buClr>
                <a:buFont typeface="Wingdings 3" panose="05040102010807070707" pitchFamily="18" charset="2"/>
                <a:buNone/>
                <a:defRPr sz="10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accent6"/>
                </a:buClr>
                <a:buFont typeface="Wingdings 3" panose="05040102010807070707" pitchFamily="18" charset="2"/>
                <a:buNone/>
                <a:defRPr sz="10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7800"/>
                </a:spcBef>
                <a:spcAft>
                  <a:spcPts val="7800"/>
                </a:spcAft>
              </a:pPr>
              <a:r>
                <a:rPr lang="en-US" sz="1800" dirty="0">
                  <a:solidFill>
                    <a:schemeClr val="bg1"/>
                  </a:solidFill>
                </a:rPr>
                <a:t>Duration: 6 minutes</a:t>
              </a:r>
            </a:p>
          </p:txBody>
        </p:sp>
        <p:sp>
          <p:nvSpPr>
            <p:cNvPr id="20" name="Text Placeholder 11">
              <a:extLst>
                <a:ext uri="{FF2B5EF4-FFF2-40B4-BE49-F238E27FC236}">
                  <a16:creationId xmlns:a16="http://schemas.microsoft.com/office/drawing/2014/main" id="{2C34D0C3-D766-442B-B815-010FF64600E2}"/>
                </a:ext>
              </a:extLst>
            </p:cNvPr>
            <p:cNvSpPr txBox="1">
              <a:spLocks/>
            </p:cNvSpPr>
            <p:nvPr/>
          </p:nvSpPr>
          <p:spPr>
            <a:xfrm>
              <a:off x="839788" y="1563108"/>
              <a:ext cx="4474207" cy="930126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182880" tIns="182880" rIns="182880" bIns="18288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5000"/>
                </a:lnSpc>
                <a:spcBef>
                  <a:spcPts val="1800"/>
                </a:spcBef>
                <a:buClr>
                  <a:schemeClr val="accent2"/>
                </a:buClr>
                <a:buFont typeface="Wingdings 3" panose="05040102010807070707" pitchFamily="18" charset="2"/>
                <a:buNone/>
                <a:defRPr sz="2000" i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5000"/>
                </a:lnSpc>
                <a:spcBef>
                  <a:spcPts val="800"/>
                </a:spcBef>
                <a:buClr>
                  <a:schemeClr val="accent6"/>
                </a:buClr>
                <a:buFont typeface="Wingdings 3" panose="05040102010807070707" pitchFamily="18" charset="2"/>
                <a:buNone/>
                <a:defRPr sz="14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Wingdings 3" panose="05040102010807070707" pitchFamily="18" charset="2"/>
                <a:buNone/>
                <a:defRPr sz="12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accent2"/>
                </a:buClr>
                <a:buFont typeface="Wingdings 3" panose="05040102010807070707" pitchFamily="18" charset="2"/>
                <a:buNone/>
                <a:defRPr sz="10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accent6"/>
                </a:buClr>
                <a:buFont typeface="Wingdings 3" panose="05040102010807070707" pitchFamily="18" charset="2"/>
                <a:buNone/>
                <a:defRPr sz="1000" kern="120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7800"/>
                </a:spcBef>
                <a:spcAft>
                  <a:spcPts val="7800"/>
                </a:spcAft>
              </a:pPr>
              <a:r>
                <a:rPr lang="en-US" sz="2400" b="1" i="0" dirty="0">
                  <a:solidFill>
                    <a:schemeClr val="bg1"/>
                  </a:solidFill>
                </a:rPr>
                <a:t>Learn about the new innovative features!</a:t>
              </a:r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EE201BAF-B041-4B62-B6A0-2CB76D6449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276" y="229454"/>
            <a:ext cx="365760" cy="36576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0BB380-AE0E-406F-9822-278C0B707AD6}"/>
              </a:ext>
            </a:extLst>
          </p:cNvPr>
          <p:cNvCxnSpPr>
            <a:cxnSpLocks/>
          </p:cNvCxnSpPr>
          <p:nvPr/>
        </p:nvCxnSpPr>
        <p:spPr>
          <a:xfrm>
            <a:off x="6544639" y="0"/>
            <a:ext cx="0" cy="685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F63A8164-E940-4C50-9A7D-C661095C658C}"/>
              </a:ext>
            </a:extLst>
          </p:cNvPr>
          <p:cNvSpPr txBox="1">
            <a:spLocks/>
          </p:cNvSpPr>
          <p:nvPr/>
        </p:nvSpPr>
        <p:spPr>
          <a:xfrm>
            <a:off x="6770671" y="163285"/>
            <a:ext cx="5266927" cy="56615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2"/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/>
              </a:buClr>
              <a:buFont typeface="Wingdings 3" panose="05040102010807070707" pitchFamily="18" charset="2"/>
              <a:buNone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None/>
              <a:defRPr sz="1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None/>
              <a:defRPr sz="1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None/>
              <a:defRPr sz="1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7800"/>
              </a:spcBef>
              <a:spcAft>
                <a:spcPts val="7800"/>
              </a:spcAft>
            </a:pPr>
            <a:r>
              <a:rPr lang="en-US" sz="1850" b="1" i="0" dirty="0">
                <a:solidFill>
                  <a:schemeClr val="bg1"/>
                </a:solidFill>
              </a:rPr>
              <a:t>Legal Accessibility Requirements: </a:t>
            </a:r>
            <a:r>
              <a:rPr lang="en-US" sz="1850" i="0" dirty="0">
                <a:solidFill>
                  <a:schemeClr val="bg1"/>
                </a:solidFill>
              </a:rPr>
              <a:t>508 Compliance</a:t>
            </a:r>
          </a:p>
        </p:txBody>
      </p:sp>
    </p:spTree>
    <p:extLst>
      <p:ext uri="{BB962C8B-B14F-4D97-AF65-F5344CB8AC3E}">
        <p14:creationId xmlns:p14="http://schemas.microsoft.com/office/powerpoint/2010/main" val="22260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5F9BD5-49D4-4EA6-ABC4-325958BA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1462170"/>
            <a:ext cx="6864619" cy="5680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Assessing Employer Needs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52D51-F6B1-47EA-A665-DA96C57B3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560" y="2343149"/>
            <a:ext cx="6309360" cy="327533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Listening to employers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Employer self-assessment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Employer discovery leads to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770E5-1F4C-42BE-BFFD-BD1CC2D0B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8"/>
          <a:stretch/>
        </p:blipFill>
        <p:spPr>
          <a:xfrm>
            <a:off x="385446" y="1118057"/>
            <a:ext cx="4460240" cy="5238293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6B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B66C6-7BA6-41DC-9CA5-2B15E2BF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158B7785-F6D6-45F8-833E-07BD84680091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20</a:t>
            </a:fld>
            <a:endParaRPr lang="en-US" sz="1200" b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u="none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Strategies that Work for Us</a:t>
            </a:r>
          </a:p>
        </p:txBody>
      </p:sp>
    </p:spTree>
    <p:extLst>
      <p:ext uri="{BB962C8B-B14F-4D97-AF65-F5344CB8AC3E}">
        <p14:creationId xmlns:p14="http://schemas.microsoft.com/office/powerpoint/2010/main" val="324958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FFA8F4-8286-4BCE-B2C2-80DEA026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53203B-06FB-4EC4-9E28-00DF2C3C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06" y="40112"/>
            <a:ext cx="11081334" cy="786384"/>
          </a:xfrm>
        </p:spPr>
        <p:txBody>
          <a:bodyPr/>
          <a:lstStyle/>
          <a:p>
            <a:r>
              <a:rPr lang="en-US" dirty="0"/>
              <a:t>Strategies that Work for 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C5089-CFEE-4C27-A586-B6FB1CD63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36" y="1226760"/>
            <a:ext cx="6146800" cy="3931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Letting Employers know how the program is working</a:t>
            </a:r>
            <a:endParaRPr lang="en-US" sz="3200" dirty="0">
              <a:cs typeface="Calibri" panose="020F0502020204030204"/>
            </a:endParaRPr>
          </a:p>
          <a:p>
            <a:pPr lvl="1"/>
            <a:r>
              <a:rPr lang="en-US" sz="3200" dirty="0">
                <a:ea typeface="+mn-lt"/>
                <a:cs typeface="+mn-lt"/>
              </a:rPr>
              <a:t>Performance Measures</a:t>
            </a:r>
            <a:endParaRPr lang="en-US" sz="3200" dirty="0">
              <a:cs typeface="Calibri"/>
            </a:endParaRPr>
          </a:p>
          <a:p>
            <a:pPr lvl="1"/>
            <a:r>
              <a:rPr lang="en-US" sz="3200" dirty="0">
                <a:ea typeface="+mn-lt"/>
                <a:cs typeface="+mn-lt"/>
              </a:rPr>
              <a:t>Understanding Employer’s KPIs</a:t>
            </a:r>
            <a:endParaRPr lang="en-US" sz="3200" dirty="0">
              <a:cs typeface="Calibri"/>
            </a:endParaRPr>
          </a:p>
          <a:p>
            <a:pPr lvl="1"/>
            <a:r>
              <a:rPr lang="en-US" sz="3200" dirty="0">
                <a:ea typeface="+mn-lt"/>
                <a:cs typeface="+mn-lt"/>
              </a:rPr>
              <a:t>Collecting Data of Significant Importance</a:t>
            </a:r>
            <a:endParaRPr lang="en-US" sz="3200" dirty="0">
              <a:cs typeface="Calibri"/>
            </a:endParaRPr>
          </a:p>
          <a:p>
            <a:endParaRPr lang="en-US" dirty="0"/>
          </a:p>
        </p:txBody>
      </p:sp>
      <p:pic>
        <p:nvPicPr>
          <p:cNvPr id="13" name="Picture 12" descr="Group of people communicating around a table">
            <a:extLst>
              <a:ext uri="{FF2B5EF4-FFF2-40B4-BE49-F238E27FC236}">
                <a16:creationId xmlns:a16="http://schemas.microsoft.com/office/drawing/2014/main" id="{EC277F40-D6D5-4F9B-ABC4-24D287EBE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8" r="19748"/>
          <a:stretch/>
        </p:blipFill>
        <p:spPr>
          <a:xfrm>
            <a:off x="7154777" y="1226760"/>
            <a:ext cx="4229901" cy="39268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5188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A100B-4887-4AF0-8749-1B5D8056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2439F1-43FC-46DC-A48C-2B0B1A92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66" y="136524"/>
            <a:ext cx="11081334" cy="696067"/>
          </a:xfrm>
        </p:spPr>
        <p:txBody>
          <a:bodyPr/>
          <a:lstStyle/>
          <a:p>
            <a:r>
              <a:rPr lang="en-US" dirty="0">
                <a:cs typeface="Calibri"/>
              </a:rPr>
              <a:t>Poll Question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EA760-23C5-4F6E-8EA7-0C2F8E4E9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5" y="1137446"/>
            <a:ext cx="8305800" cy="50395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+mn-lt"/>
                <a:cs typeface="+mn-lt"/>
              </a:rPr>
              <a:t>Does your grant have a dedicated staff or team member working on employer engagement?</a:t>
            </a:r>
            <a:endParaRPr lang="en-US" sz="3200" dirty="0">
              <a:cs typeface="Calibri" panose="020F0502020204030204"/>
            </a:endParaRP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 lvl="1"/>
            <a:r>
              <a:rPr lang="en-US" sz="3200" dirty="0">
                <a:ea typeface="+mn-lt"/>
                <a:cs typeface="+mn-lt"/>
              </a:rPr>
              <a:t>Yes </a:t>
            </a:r>
            <a:endParaRPr lang="en-US" sz="3200" dirty="0">
              <a:cs typeface="Calibri"/>
            </a:endParaRPr>
          </a:p>
          <a:p>
            <a:pPr lvl="1"/>
            <a:r>
              <a:rPr lang="en-US" sz="3200" dirty="0">
                <a:solidFill>
                  <a:srgbClr val="242021"/>
                </a:solidFill>
                <a:ea typeface="+mn-lt"/>
                <a:cs typeface="+mn-lt"/>
              </a:rPr>
              <a:t>No</a:t>
            </a:r>
            <a:endParaRPr lang="en-US" sz="3200" dirty="0">
              <a:solidFill>
                <a:srgbClr val="24202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2687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A29329-D0B1-4C19-94C4-B0F96BB7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B8C541-E65E-4860-A490-369E5799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24" y="2521300"/>
            <a:ext cx="6677025" cy="1296786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Word </a:t>
            </a:r>
            <a:r>
              <a:rPr lang="en-US" dirty="0" smtClean="0"/>
              <a:t>– </a:t>
            </a:r>
            <a:r>
              <a:rPr lang="en-US" dirty="0" smtClean="0"/>
              <a:t>Let Them </a:t>
            </a:r>
            <a:r>
              <a:rPr lang="en-US" dirty="0" smtClean="0"/>
              <a:t>Build </a:t>
            </a:r>
            <a:r>
              <a:rPr lang="en-US" dirty="0"/>
              <a:t>It </a:t>
            </a:r>
            <a:br>
              <a:rPr lang="en-US" dirty="0"/>
            </a:br>
            <a:r>
              <a:rPr lang="en-US" dirty="0"/>
              <a:t>and They Will </a:t>
            </a:r>
            <a:r>
              <a:rPr lang="en-US" dirty="0" smtClean="0"/>
              <a:t>Use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3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Intersecting roads">
            <a:extLst>
              <a:ext uri="{FF2B5EF4-FFF2-40B4-BE49-F238E27FC236}">
                <a16:creationId xmlns:a16="http://schemas.microsoft.com/office/drawing/2014/main" id="{80B6AD0B-D5CE-451C-A82A-59F27DC311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5" r="13818" b="3056"/>
          <a:stretch/>
        </p:blipFill>
        <p:spPr>
          <a:xfrm>
            <a:off x="4476750" y="813816"/>
            <a:ext cx="7715250" cy="60441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CB247-2775-451E-A5EF-BA841256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" y="26289"/>
            <a:ext cx="10277856" cy="73152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Final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Word–</a:t>
            </a:r>
            <a:r>
              <a:rPr lang="en-US" dirty="0"/>
              <a:t>Let Them Build It </a:t>
            </a:r>
            <a:r>
              <a:rPr lang="en-US" dirty="0" smtClean="0"/>
              <a:t>and </a:t>
            </a:r>
            <a:r>
              <a:rPr lang="en-US" dirty="0"/>
              <a:t>They Will Use It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3A9B-67E2-45A2-B7DD-B33297AA4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666875"/>
            <a:ext cx="4333875" cy="4258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Best methods and tools to build program</a:t>
            </a:r>
          </a:p>
          <a:p>
            <a:pPr marL="0">
              <a:lnSpc>
                <a:spcPct val="90000"/>
              </a:lnSpc>
              <a:buClr>
                <a:srgbClr val="7A232F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Provide</a:t>
            </a:r>
            <a:r>
              <a:rPr lang="en-US" dirty="0">
                <a:solidFill>
                  <a:schemeClr val="tx1"/>
                </a:solidFill>
              </a:rPr>
              <a:t> them with best methods and tools to build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Have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 infrastructure that allows them to choose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F7F13B-04BB-4F3B-A74F-5A8F2C2B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158B7785-F6D6-45F8-833E-07BD84680091}" type="slidenum">
              <a:rPr lang="en-US" sz="1200" b="0">
                <a:solidFill>
                  <a:schemeClr val="bg1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24</a:t>
            </a:fld>
            <a:endParaRPr lang="en-US" sz="1200" b="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8529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1C72D-1D8E-4310-A3D4-C27C3DE9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07EE76-9676-47E1-9E4C-E747EFE2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pic>
        <p:nvPicPr>
          <p:cNvPr id="4" name="Picture 3" descr="Question mark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74" y="832592"/>
            <a:ext cx="7046795" cy="52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94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ABC965-5F2E-4EF0-B319-34A74993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825D80-543F-4A67-9BD7-D2B2C6CE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66" y="46208"/>
            <a:ext cx="6285814" cy="786384"/>
          </a:xfrm>
        </p:spPr>
        <p:txBody>
          <a:bodyPr/>
          <a:lstStyle/>
          <a:p>
            <a:r>
              <a:rPr lang="en-US" dirty="0"/>
              <a:t>Thank you! Contact Information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3F50F2-E21F-4A46-9017-617307FF8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1237403"/>
            <a:ext cx="10268298" cy="503004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Montez King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National Institute of Metalworking Skills (NIMS)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Executive Director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(703) 352-4971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mking@nims-skills.org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Regina Serrano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MedCerts, Director Strategic Initiatives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(619) 733-1091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rserrano@medcerts.com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D3C33-D797-4D88-B006-227B68C65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23946"/>
            <a:ext cx="4991797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9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7818-C123-4CF9-B8D5-062A8395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F752CF-6FCB-42A1-A1C5-EEF678B33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You?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657500-EFA7-4B4C-BA82-1BC2FA8AF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3290" y="1727578"/>
            <a:ext cx="5290133" cy="3308445"/>
          </a:xfrm>
        </p:spPr>
        <p:txBody>
          <a:bodyPr>
            <a:normAutofit/>
          </a:bodyPr>
          <a:lstStyle/>
          <a:p>
            <a:r>
              <a:rPr lang="en-US" sz="2800" dirty="0"/>
              <a:t>Hello! Please enter your location in the chat window</a:t>
            </a:r>
          </a:p>
          <a:p>
            <a:pPr lvl="1"/>
            <a:r>
              <a:rPr lang="en-US" sz="2800" dirty="0"/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349873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F5827-80B0-4A41-9EDA-E768A3E2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DF715D-E369-4178-8CA1-81684719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Moderator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A418EB-75AD-44C6-8706-B14F9390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422" y="1137445"/>
            <a:ext cx="7244177" cy="5039517"/>
          </a:xfrm>
        </p:spPr>
        <p:txBody>
          <a:bodyPr/>
          <a:lstStyle/>
          <a:p>
            <a:r>
              <a:rPr lang="en-US" dirty="0"/>
              <a:t>Zodie Makonnen</a:t>
            </a:r>
          </a:p>
          <a:p>
            <a:pPr lvl="1"/>
            <a:r>
              <a:rPr lang="en-US" dirty="0"/>
              <a:t>Grant Lead - Scaling Apprenticeship Through Sector-Based Strategies</a:t>
            </a:r>
          </a:p>
          <a:p>
            <a:pPr lvl="2"/>
            <a:r>
              <a:rPr lang="en-US" dirty="0"/>
              <a:t>Division of Strategic Investments</a:t>
            </a:r>
          </a:p>
          <a:p>
            <a:pPr lvl="2"/>
            <a:r>
              <a:rPr lang="en-US" dirty="0"/>
              <a:t>Employment and Training Administration</a:t>
            </a:r>
          </a:p>
        </p:txBody>
      </p:sp>
      <p:pic>
        <p:nvPicPr>
          <p:cNvPr id="7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2" b="12952"/>
          <a:stretch>
            <a:fillRect/>
          </a:stretch>
        </p:blipFill>
        <p:spPr>
          <a:xfrm>
            <a:off x="1502361" y="2590404"/>
            <a:ext cx="2133600" cy="2343546"/>
          </a:xfrm>
        </p:spPr>
      </p:pic>
    </p:spTree>
    <p:extLst>
      <p:ext uri="{BB962C8B-B14F-4D97-AF65-F5344CB8AC3E}">
        <p14:creationId xmlns:p14="http://schemas.microsoft.com/office/powerpoint/2010/main" val="375930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3C027-1152-487A-BCFC-15072B45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3AA296-0A30-4E2F-83B1-57CD3897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56" y="2799495"/>
            <a:ext cx="5124451" cy="902027"/>
          </a:xfrm>
        </p:spPr>
        <p:txBody>
          <a:bodyPr/>
          <a:lstStyle/>
          <a:p>
            <a:r>
              <a:rPr lang="en-US" dirty="0"/>
              <a:t>Meet the Panelists</a:t>
            </a:r>
          </a:p>
        </p:txBody>
      </p:sp>
    </p:spTree>
    <p:extLst>
      <p:ext uri="{BB962C8B-B14F-4D97-AF65-F5344CB8AC3E}">
        <p14:creationId xmlns:p14="http://schemas.microsoft.com/office/powerpoint/2010/main" val="361622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C2EAEC-645B-4BA9-B8C7-6C9F74C0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DD183-4395-4DC4-8189-3A893A44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Meet the </a:t>
            </a:r>
            <a:r>
              <a:rPr lang="en-US" dirty="0" smtClean="0">
                <a:cs typeface="Calibri"/>
              </a:rPr>
              <a:t>Panelists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6" b="8706"/>
          <a:stretch>
            <a:fillRect/>
          </a:stretch>
        </p:blipFill>
        <p:spPr>
          <a:xfrm>
            <a:off x="1123949" y="2266554"/>
            <a:ext cx="2683461" cy="2781300"/>
          </a:xfr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Jeffrey Brown</a:t>
            </a:r>
          </a:p>
          <a:p>
            <a:pPr lvl="1"/>
            <a:r>
              <a:rPr lang="en-US" dirty="0" smtClean="0"/>
              <a:t>SA TA Coach</a:t>
            </a:r>
          </a:p>
          <a:p>
            <a:pPr lvl="1"/>
            <a:r>
              <a:rPr lang="en-US" dirty="0" smtClean="0"/>
              <a:t>Manhattan Strategy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2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C2EAEC-645B-4BA9-B8C7-6C9F74C0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DD183-4395-4DC4-8189-3A893A44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Meet the Panelists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5" b="10515"/>
          <a:stretch>
            <a:fillRect/>
          </a:stretch>
        </p:blipFill>
        <p:spPr>
          <a:xfrm>
            <a:off x="1666262" y="1132915"/>
            <a:ext cx="2133600" cy="229155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FFDE5-A183-4476-A8FB-1328A8A8D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622" y="1137446"/>
            <a:ext cx="2709821" cy="19677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Montez King </a:t>
            </a:r>
          </a:p>
          <a:p>
            <a:pPr lvl="1">
              <a:spcBef>
                <a:spcPts val="1800"/>
              </a:spcBef>
              <a:buClr>
                <a:schemeClr val="accent2"/>
              </a:buClr>
              <a:buFont typeface="Wingdings 3" panose="05040102010807070707" pitchFamily="18" charset="2"/>
              <a:buChar char=""/>
            </a:pPr>
            <a:r>
              <a:rPr lang="en-US" dirty="0" smtClean="0"/>
              <a:t>Executive Director</a:t>
            </a:r>
          </a:p>
          <a:p>
            <a:pPr lvl="1">
              <a:spcBef>
                <a:spcPts val="1800"/>
              </a:spcBef>
              <a:buClr>
                <a:schemeClr val="accent2"/>
              </a:buClr>
              <a:buFont typeface="Wingdings 3" panose="05040102010807070707" pitchFamily="18" charset="2"/>
              <a:buChar char=""/>
            </a:pPr>
            <a:r>
              <a:rPr lang="en-US" dirty="0" smtClean="0"/>
              <a:t>NIMS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3D55B-57E3-44E7-9ADA-ECAC160F9DE6}"/>
              </a:ext>
            </a:extLst>
          </p:cNvPr>
          <p:cNvSpPr txBox="1"/>
          <p:nvPr/>
        </p:nvSpPr>
        <p:spPr>
          <a:xfrm>
            <a:off x="4991622" y="3763636"/>
            <a:ext cx="3669055" cy="23514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5000"/>
              </a:lnSpc>
              <a:spcBef>
                <a:spcPts val="1800"/>
              </a:spcBef>
              <a:buClr>
                <a:schemeClr val="accent2"/>
              </a:buClr>
              <a:buFont typeface="Wingdings 3" panose="05040102010807070707" pitchFamily="18" charset="2"/>
              <a:buChar char=""/>
            </a:pPr>
            <a:r>
              <a:rPr lang="en-US" sz="2600" dirty="0"/>
              <a:t>Regina Serrano</a:t>
            </a:r>
          </a:p>
          <a:p>
            <a:pPr marL="685800" lvl="1" indent="-228600">
              <a:lnSpc>
                <a:spcPct val="95000"/>
              </a:lnSpc>
              <a:spcBef>
                <a:spcPts val="1800"/>
              </a:spcBef>
              <a:buClr>
                <a:schemeClr val="accent2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Director Strategic Initiatives</a:t>
            </a:r>
          </a:p>
          <a:p>
            <a:pPr marL="685800" lvl="1" indent="-228600">
              <a:lnSpc>
                <a:spcPct val="95000"/>
              </a:lnSpc>
              <a:spcBef>
                <a:spcPts val="1800"/>
              </a:spcBef>
              <a:buClr>
                <a:schemeClr val="accent2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MedCerts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12" name="Picture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62" y="3724792"/>
            <a:ext cx="2133600" cy="2390257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52250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7F7D-BB1B-4982-9382-05A04A2D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25664E-FADB-4AC2-B243-E0A06B95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Expert Advice</a:t>
            </a:r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6FA93D3-C360-4F41-9072-FB41A7397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232735"/>
              </p:ext>
            </p:extLst>
          </p:nvPr>
        </p:nvGraphicFramePr>
        <p:xfrm>
          <a:off x="805866" y="1137446"/>
          <a:ext cx="10509834" cy="503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39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191551-F42F-4962-9208-51BF8F6E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398"/>
            <a:ext cx="5340605" cy="731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Webinar Objectives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Apprenticeships Are Opportunities | White House Hispanic Prosperity  Initiative">
            <a:extLst>
              <a:ext uri="{FF2B5EF4-FFF2-40B4-BE49-F238E27FC236}">
                <a16:creationId xmlns:a16="http://schemas.microsoft.com/office/drawing/2014/main" id="{E027D5BD-3058-4C5C-9689-6E03629A3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r="7168" b="-2"/>
          <a:stretch/>
        </p:blipFill>
        <p:spPr bwMode="auto">
          <a:xfrm>
            <a:off x="1" y="1691640"/>
            <a:ext cx="5931454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C7219-EB43-4BBE-8AC7-51D7EFB10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248" y="1809750"/>
            <a:ext cx="5507009" cy="43662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An awareness and understanding of the need to view apprenticeship programs through the eyes of industry sector employers.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Concrete strategies and solutions from leaders in different H-1B industries (manufacturing, IT, and health care) that help engage employers to participate in building strong, successful, and sustainable apprenticeship programs.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7A4756-FCD9-46B5-BC04-10E8A319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2584" y="6356350"/>
            <a:ext cx="961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158B7785-F6D6-45F8-833E-07BD84680091}" type="slidenum">
              <a:rPr lang="en-US" sz="1200" b="0">
                <a:solidFill>
                  <a:srgbClr val="FFFFFF">
                    <a:alpha val="80000"/>
                  </a:srgb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9</a:t>
            </a:fld>
            <a:endParaRPr lang="en-US" sz="1200" b="0" dirty="0">
              <a:solidFill>
                <a:srgbClr val="FFFFFF">
                  <a:alpha val="80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2535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8&quot; unique_id=&quot;10910&quot;&gt;&lt;/object&gt;&lt;object type=&quot;2&quot; unique_id=&quot;10911&quot;&gt;&lt;object type=&quot;3&quot; unique_id=&quot;10912&quot;&gt;&lt;property id=&quot;20148&quot; value=&quot;5&quot;/&gt;&lt;property id=&quot;20300&quot; value=&quot;Slide 1 - &amp;quot;Executive Summary Event Title Date Moderator(s): Speaker(s):&amp;quot;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eneral Content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F574A3AC15E4DBA146DB87C2FCBA5" ma:contentTypeVersion="13" ma:contentTypeDescription="Create a new document." ma:contentTypeScope="" ma:versionID="9a58d811b5bc898e4767527d68b37fff">
  <xsd:schema xmlns:xsd="http://www.w3.org/2001/XMLSchema" xmlns:xs="http://www.w3.org/2001/XMLSchema" xmlns:p="http://schemas.microsoft.com/office/2006/metadata/properties" xmlns:ns1="http://schemas.microsoft.com/sharepoint/v3" xmlns:ns2="72bc99b7-ab69-4252-8ce8-2b0f2d55b091" xmlns:ns3="a045569c-852c-4728-97ba-6a34c0832149" targetNamespace="http://schemas.microsoft.com/office/2006/metadata/properties" ma:root="true" ma:fieldsID="328672e2ef1968b713a7e2586822333d" ns1:_="" ns2:_="" ns3:_="">
    <xsd:import namespace="http://schemas.microsoft.com/sharepoint/v3"/>
    <xsd:import namespace="72bc99b7-ab69-4252-8ce8-2b0f2d55b091"/>
    <xsd:import namespace="a045569c-852c-4728-97ba-6a34c08321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c99b7-ab69-4252-8ce8-2b0f2d55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5569c-852c-4728-97ba-6a34c08321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5025A2-3158-48AD-9785-C5E4D0ECBAAA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2bc99b7-ab69-4252-8ce8-2b0f2d55b091"/>
    <ds:schemaRef ds:uri="http://purl.org/dc/terms/"/>
    <ds:schemaRef ds:uri="http://schemas.microsoft.com/office/infopath/2007/PartnerControls"/>
    <ds:schemaRef ds:uri="a045569c-852c-4728-97ba-6a34c0832149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BC0F2AE-78DF-4558-B614-CE7DD89BE6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E5A754-EF83-4116-8E5B-62EA9C534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2bc99b7-ab69-4252-8ce8-2b0f2d55b091"/>
    <ds:schemaRef ds:uri="a045569c-852c-4728-97ba-6a34c08321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9224</TotalTime>
  <Words>969</Words>
  <Application>Microsoft Office PowerPoint</Application>
  <PresentationFormat>Widescreen</PresentationFormat>
  <Paragraphs>163</Paragraphs>
  <Slides>26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Wingdings 3</vt:lpstr>
      <vt:lpstr>General Content</vt:lpstr>
      <vt:lpstr>Employer-Centered Strategies to Engage New Employers in Apprenticeships </vt:lpstr>
      <vt:lpstr>Read Before You Proceed: Instructions for Use &amp; Legal Compliance</vt:lpstr>
      <vt:lpstr>Where Are You?</vt:lpstr>
      <vt:lpstr>Today’s Moderator</vt:lpstr>
      <vt:lpstr>Meet the Panelists</vt:lpstr>
      <vt:lpstr>Meet the Panelists</vt:lpstr>
      <vt:lpstr>Meet the Panelists</vt:lpstr>
      <vt:lpstr>Expert Advice</vt:lpstr>
      <vt:lpstr>Webinar Objectives</vt:lpstr>
      <vt:lpstr>Poll Question</vt:lpstr>
      <vt:lpstr>Employer Engagement Process and How It Works </vt:lpstr>
      <vt:lpstr>PowerPoint Presentation</vt:lpstr>
      <vt:lpstr>Modernized Apprenticeship </vt:lpstr>
      <vt:lpstr>Modernized Apprenticeship </vt:lpstr>
      <vt:lpstr>Lesson #1: It Takes Time!</vt:lpstr>
      <vt:lpstr>Lesson #2: Learn About the Business!</vt:lpstr>
      <vt:lpstr>Forks in the Road Framework</vt:lpstr>
      <vt:lpstr>Strategies That Work for Us</vt:lpstr>
      <vt:lpstr>Strategies that Work for Us</vt:lpstr>
      <vt:lpstr>Assessing Employer Needs</vt:lpstr>
      <vt:lpstr>Strategies that Work for Us</vt:lpstr>
      <vt:lpstr>Poll Question</vt:lpstr>
      <vt:lpstr>Final Word – Let Them Build It  and They Will Use It</vt:lpstr>
      <vt:lpstr>Final Word–Let Them Build It and They Will Use It</vt:lpstr>
      <vt:lpstr>Questions </vt:lpstr>
      <vt:lpstr>Thank you! 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Summary Event Title Date Moderator(s): Speaker(s):</dc:title>
  <dc:creator>Jonathan Vehlow</dc:creator>
  <cp:lastModifiedBy>Herbert, Danielle T - ETA CTR</cp:lastModifiedBy>
  <cp:revision>514</cp:revision>
  <dcterms:created xsi:type="dcterms:W3CDTF">2020-01-08T17:12:44Z</dcterms:created>
  <dcterms:modified xsi:type="dcterms:W3CDTF">2021-05-10T12:45:46Z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0x010100309F574A3AC15E4DBA146DB87C2FCBA5</vt:lpwstr>
  </property>
</Properties>
</file>