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69" d="100"/>
          <a:sy n="69" d="100"/>
        </p:scale>
        <p:origin x="1108" y="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4/30/2021</a:t>
            </a:fld>
            <a:endParaRPr lang="en-US" dirty="0"/>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dirty="0"/>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4/30/2021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dirty="0"/>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dirty="0"/>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Moderator: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Contact Information:</a:t>
            </a:r>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dirty="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standard offerings,</a:t>
            </a:r>
          </a:p>
          <a:p>
            <a:pPr marL="0" indent="0">
              <a:spcAft>
                <a:spcPts val="1000"/>
              </a:spcAft>
              <a:buFont typeface="Arial" panose="020B0604020202020204" pitchFamily="34" charset="0"/>
              <a:buNone/>
            </a:pPr>
            <a:r>
              <a:rPr lang="en-US" sz="1150" b="0" baseline="0" dirty="0">
                <a:latin typeface="Arial" panose="020B0604020202020204" pitchFamily="34" charset="0"/>
                <a:cs typeface="Arial" panose="020B0604020202020204" pitchFamily="34" charset="0"/>
              </a:rPr>
              <a:t>t</a:t>
            </a:r>
            <a:r>
              <a:rPr lang="en-US" sz="1150" b="0" dirty="0">
                <a:latin typeface="Arial" panose="020B0604020202020204" pitchFamily="34" charset="0"/>
                <a:cs typeface="Arial" panose="020B0604020202020204" pitchFamily="34" charset="0"/>
              </a:rPr>
              <a:t>his</a:t>
            </a:r>
            <a:r>
              <a:rPr lang="en-US" sz="1150" b="0" baseline="0" dirty="0">
                <a:latin typeface="Arial" panose="020B0604020202020204" pitchFamily="34" charset="0"/>
                <a:cs typeface="Arial" panose="020B0604020202020204" pitchFamily="34" charset="0"/>
              </a:rPr>
              <a:t> 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3 Speaker Slide choices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r>
              <a:rPr lang="en-US" sz="1050" b="0" baseline="0" dirty="0">
                <a:latin typeface="Arial" panose="020B0604020202020204" pitchFamily="34" charset="0"/>
                <a:cs typeface="Arial" panose="020B0604020202020204" pitchFamily="34" charset="0"/>
              </a:rPr>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Today’s Objectives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dirty="0">
                <a:solidFill>
                  <a:schemeClr val="accent1"/>
                </a:solidFill>
                <a:latin typeface="Arial" panose="020B0604020202020204" pitchFamily="34" charset="0"/>
                <a:cs typeface="Arial" panose="020B0604020202020204" pitchFamily="34" charset="0"/>
              </a:rPr>
              <a:t>Resources &amp; Name / Occupation / Org boxes:</a:t>
            </a:r>
          </a:p>
          <a:p>
            <a:pPr marL="0" indent="0">
              <a:spcBef>
                <a:spcPts val="400"/>
              </a:spcBef>
              <a:spcAft>
                <a:spcPts val="800"/>
              </a:spcAft>
              <a:buFont typeface="Arial" panose="020B0604020202020204" pitchFamily="34" charset="0"/>
              <a:buNone/>
            </a:pPr>
            <a:r>
              <a:rPr lang="en-US" sz="1050" baseline="0" dirty="0">
                <a:latin typeface="Arial" panose="020B0604020202020204" pitchFamily="34" charset="0"/>
                <a:cs typeface="Arial" panose="020B0604020202020204" pitchFamily="34" charset="0"/>
              </a:rPr>
              <a:t>This works like a multi-level bulleted list.  Use the list level buttons on your “Home” tab to</a:t>
            </a:r>
            <a:br>
              <a:rPr lang="en-US" sz="1050" baseline="0" dirty="0">
                <a:latin typeface="Arial" panose="020B0604020202020204" pitchFamily="34" charset="0"/>
                <a:cs typeface="Arial" panose="020B0604020202020204" pitchFamily="34" charset="0"/>
              </a:rPr>
            </a:br>
            <a:r>
              <a:rPr lang="en-US" sz="1050" baseline="0" dirty="0">
                <a:latin typeface="Arial" panose="020B0604020202020204" pitchFamily="34" charset="0"/>
                <a:cs typeface="Arial" panose="020B0604020202020204" pitchFamily="34" charset="0"/>
              </a:rPr>
              <a:t>change formatting levels.</a:t>
            </a: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available.</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Select 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of an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existing slide, click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“Layout” button right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next to the “New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dirty="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dirty="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or location for standard content slide material</a:t>
            </a:r>
            <a:r>
              <a:rPr lang="en-US" sz="1050" b="0" baseline="0" dirty="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dirty="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 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this template, and is hidden. </a:t>
            </a:r>
          </a:p>
          <a:p>
            <a:pPr algn="l">
              <a:spcBef>
                <a:spcPts val="300"/>
              </a:spcBef>
            </a:pP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the presentation.</a:t>
            </a: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dirty="0">
                <a:latin typeface="Arial" panose="020B0604020202020204" pitchFamily="34" charset="0"/>
                <a:cs typeface="Arial" panose="020B0604020202020204" pitchFamily="34" charset="0"/>
              </a:rPr>
              <a:t>Legal Language</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Poll</a:t>
            </a:r>
          </a:p>
          <a:p>
            <a:pPr marL="0" lvl="1" indent="-171450">
              <a:lnSpc>
                <a:spcPct val="90000"/>
              </a:lnSpc>
              <a:spcAft>
                <a:spcPts val="400"/>
              </a:spcAft>
              <a:buFont typeface="Arial" panose="020B0604020202020204" pitchFamily="34" charset="0"/>
              <a:buChar char="•"/>
            </a:pPr>
            <a:r>
              <a:rPr lang="en-US" sz="1100" b="0" baseline="0" dirty="0"/>
              <a:t>Save the Date</a:t>
            </a:r>
          </a:p>
          <a:p>
            <a:pPr marL="0" lvl="1" indent="-171450">
              <a:lnSpc>
                <a:spcPct val="90000"/>
              </a:lnSpc>
              <a:spcAft>
                <a:spcPts val="400"/>
              </a:spcAft>
              <a:buFont typeface="Arial" panose="020B0604020202020204" pitchFamily="34" charset="0"/>
              <a:buChar char="•"/>
            </a:pPr>
            <a:r>
              <a:rPr lang="en-US" sz="1100" b="0" baseline="0" dirty="0"/>
              <a:t>Questions</a:t>
            </a:r>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dirty="0">
                  <a:solidFill>
                    <a:schemeClr val="tx1">
                      <a:lumMod val="85000"/>
                      <a:lumOff val="15000"/>
                    </a:schemeClr>
                  </a:solidFill>
                  <a:latin typeface="+mj-lt"/>
                </a:rPr>
                <a:t>Don’t delete 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in the template.</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Moderator: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youthbuild.workforcegps.org/sitecore/content/global/events/2021/04/02/15/24/COVID-19-Lessons-Learned-Structuring-DOL-YouthBuild-Work-Experiences-In-and-Out-of-Pandemic-Times"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COVID-19 Lessons Learned: Structuring DOL YouthBuild Work Experience In and Out of Pandemic Times</a:t>
            </a:r>
            <a:br>
              <a:rPr lang="en-US" sz="1600" dirty="0"/>
            </a:br>
            <a:r>
              <a:rPr lang="en-US" sz="1100" dirty="0"/>
              <a:t>Date: 4/27/21</a:t>
            </a:r>
            <a:r>
              <a:rPr lang="en-US" sz="1600" dirty="0"/>
              <a:t/>
            </a:r>
            <a:br>
              <a:rPr lang="en-US" sz="1600" dirty="0"/>
            </a:br>
            <a:r>
              <a:rPr lang="en-US" sz="1100" dirty="0"/>
              <a:t>Moderator(s): Toni Wilson	</a:t>
            </a:r>
            <a:br>
              <a:rPr lang="en-US" sz="1100" dirty="0"/>
            </a:br>
            <a:r>
              <a:rPr lang="en-US" sz="1100" dirty="0"/>
              <a:t>Speaker(s): Phoebe Reeves, Soni Waterman, Lisa Newman, Jeffrey Higgs, Malcolm Wallace, Jacques Hamilton</a:t>
            </a:r>
            <a:br>
              <a:rPr lang="en-US" sz="1100" dirty="0"/>
            </a:br>
            <a:r>
              <a:rPr lang="en-US" sz="1600" dirty="0"/>
              <a:t/>
            </a:r>
            <a:br>
              <a:rPr lang="en-US" sz="1600" dirty="0"/>
            </a:br>
            <a:r>
              <a:rPr lang="en-US" sz="2400" dirty="0"/>
              <a:t/>
            </a:r>
            <a:br>
              <a:rPr lang="en-US" sz="2400" dirty="0"/>
            </a:br>
            <a:endParaRPr lang="en-US" sz="2400" dirty="0"/>
          </a:p>
        </p:txBody>
      </p:sp>
      <p:sp>
        <p:nvSpPr>
          <p:cNvPr id="35" name="Text Placeholder 34"/>
          <p:cNvSpPr>
            <a:spLocks noGrp="1"/>
          </p:cNvSpPr>
          <p:nvPr>
            <p:ph type="body" sz="half" idx="2"/>
          </p:nvPr>
        </p:nvSpPr>
        <p:spPr>
          <a:xfrm>
            <a:off x="306098" y="1300122"/>
            <a:ext cx="5079403" cy="5025423"/>
          </a:xfrm>
          <a:ln w="12700"/>
        </p:spPr>
        <p:txBody>
          <a:bodyPr lIns="182880" anchor="t">
            <a:noAutofit/>
          </a:bodyPr>
          <a:lstStyle/>
          <a:p>
            <a:pPr marL="0" indent="0">
              <a:lnSpc>
                <a:spcPct val="120000"/>
              </a:lnSpc>
              <a:buNone/>
            </a:pPr>
            <a:r>
              <a:rPr lang="en-US" sz="1100" dirty="0">
                <a:solidFill>
                  <a:schemeClr val="tx1"/>
                </a:solidFill>
              </a:rPr>
              <a:t>YouthBuild programs and partners should examine their core strategy and purpose for attracting young people to enter jobs in a particular industry. In order to ensure effective training and retention in employment, participants need to have a true understanding of what the work involves. Work experience provides the opportunity to YouthBuild participants to sample work in their career fields of interest, while also gauging their aptitude and engagement with the work. This can support better placement outcomes for both employers and employees by reducing misunderstandings or “romanticized” views of a chose profession. </a:t>
            </a:r>
          </a:p>
          <a:p>
            <a:pPr marL="0" indent="0">
              <a:lnSpc>
                <a:spcPct val="120000"/>
              </a:lnSpc>
              <a:buNone/>
            </a:pPr>
            <a:r>
              <a:rPr lang="en-US" sz="1100" dirty="0">
                <a:solidFill>
                  <a:schemeClr val="tx1"/>
                </a:solidFill>
              </a:rPr>
              <a:t>This webinar:</a:t>
            </a:r>
          </a:p>
          <a:p>
            <a:pPr marL="174625" indent="-174625">
              <a:lnSpc>
                <a:spcPct val="100000"/>
              </a:lnSpc>
              <a:spcBef>
                <a:spcPts val="0"/>
              </a:spcBef>
            </a:pPr>
            <a:r>
              <a:rPr lang="en-US" sz="1100" dirty="0">
                <a:solidFill>
                  <a:schemeClr val="tx1"/>
                </a:solidFill>
              </a:rPr>
              <a:t>Introduced grantees to what a DOL YouthBuild professional work experience is and how it differs from hands-on training;</a:t>
            </a:r>
          </a:p>
          <a:p>
            <a:pPr marL="174625" indent="-174625">
              <a:lnSpc>
                <a:spcPct val="100000"/>
              </a:lnSpc>
              <a:spcBef>
                <a:spcPts val="0"/>
              </a:spcBef>
            </a:pPr>
            <a:r>
              <a:rPr lang="en-US" sz="1100" dirty="0">
                <a:solidFill>
                  <a:schemeClr val="tx1"/>
                </a:solidFill>
              </a:rPr>
              <a:t>Engaged participants to think more strategically about developing relevant work experiences both during the pandemic and once restrictions are lifted;</a:t>
            </a:r>
          </a:p>
          <a:p>
            <a:pPr marL="174625" indent="-174625">
              <a:lnSpc>
                <a:spcPct val="100000"/>
              </a:lnSpc>
              <a:spcBef>
                <a:spcPts val="0"/>
              </a:spcBef>
            </a:pPr>
            <a:r>
              <a:rPr lang="en-US" sz="1100" dirty="0">
                <a:solidFill>
                  <a:schemeClr val="tx1"/>
                </a:solidFill>
              </a:rPr>
              <a:t>Provided the steps for building a meaningful professional work experience; and</a:t>
            </a:r>
          </a:p>
          <a:p>
            <a:pPr marL="174625" indent="-174625">
              <a:lnSpc>
                <a:spcPct val="100000"/>
              </a:lnSpc>
              <a:spcBef>
                <a:spcPts val="0"/>
              </a:spcBef>
            </a:pPr>
            <a:r>
              <a:rPr lang="en-US" sz="1100" dirty="0">
                <a:solidFill>
                  <a:schemeClr val="tx1"/>
                </a:solidFill>
              </a:rPr>
              <a:t>Shared peer practices.</a:t>
            </a:r>
          </a:p>
          <a:p>
            <a:pPr marL="0" indent="0">
              <a:lnSpc>
                <a:spcPct val="120000"/>
              </a:lnSpc>
              <a:buNone/>
            </a:pPr>
            <a:r>
              <a:rPr lang="en-US" sz="1100" dirty="0">
                <a:solidFill>
                  <a:schemeClr val="tx1"/>
                </a:solidFill>
              </a:rPr>
              <a:t>Grantees left the webinar with an adaptable work experience planning, implementation, and assessment checklist. </a:t>
            </a:r>
          </a:p>
          <a:p>
            <a:pPr marL="0" indent="0">
              <a:buNone/>
            </a:pPr>
            <a:r>
              <a:rPr lang="en-US" sz="1100" dirty="0">
                <a:solidFill>
                  <a:schemeClr val="tx1"/>
                </a:solidFill>
              </a:rPr>
              <a:t>WFGPS Link: </a:t>
            </a:r>
            <a:r>
              <a:rPr lang="en-US" sz="1100" dirty="0">
                <a:solidFill>
                  <a:schemeClr val="tx1"/>
                </a:solidFill>
                <a:hlinkClick r:id="rId3"/>
              </a:rPr>
              <a:t>COVID-19 Lessons Learned: Structuring DOL YouthBuild Work Experience In and Out Pandemic Times </a:t>
            </a:r>
            <a:endParaRPr lang="en-US" sz="1100"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179314099"/>
              </p:ext>
            </p:extLst>
          </p:nvPr>
        </p:nvGraphicFramePr>
        <p:xfrm>
          <a:off x="5578764" y="129311"/>
          <a:ext cx="3251200" cy="6196230"/>
        </p:xfrm>
        <a:graphic>
          <a:graphicData uri="http://schemas.openxmlformats.org/drawingml/2006/table">
            <a:tbl>
              <a:tblPr firstRow="1" bandRow="1">
                <a:tableStyleId>{5C22544A-7EE6-4342-B048-85BDC9FD1C3A}</a:tableStyleId>
              </a:tblPr>
              <a:tblGrid>
                <a:gridCol w="2584984">
                  <a:extLst>
                    <a:ext uri="{9D8B030D-6E8A-4147-A177-3AD203B41FA5}">
                      <a16:colId xmlns:a16="http://schemas.microsoft.com/office/drawing/2014/main" val="4092781157"/>
                    </a:ext>
                  </a:extLst>
                </a:gridCol>
                <a:gridCol w="666216">
                  <a:extLst>
                    <a:ext uri="{9D8B030D-6E8A-4147-A177-3AD203B41FA5}">
                      <a16:colId xmlns:a16="http://schemas.microsoft.com/office/drawing/2014/main" val="106451588"/>
                    </a:ext>
                  </a:extLst>
                </a:gridCol>
              </a:tblGrid>
              <a:tr h="570205">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304109">
                <a:tc>
                  <a:txBody>
                    <a:bodyPr/>
                    <a:lstStyle/>
                    <a:p>
                      <a:pPr marL="0" indent="0">
                        <a:buFont typeface="Arial" panose="020B0604020202020204" pitchFamily="34" charset="0"/>
                        <a:buNone/>
                      </a:pPr>
                      <a:r>
                        <a:rPr lang="en-US" sz="1000" b="0" dirty="0"/>
                        <a:t>Objectives</a:t>
                      </a:r>
                    </a:p>
                  </a:txBody>
                  <a:tcPr/>
                </a:tc>
                <a:tc>
                  <a:txBody>
                    <a:bodyPr/>
                    <a:lstStyle/>
                    <a:p>
                      <a:pPr marL="0" indent="0" algn="ctr"/>
                      <a:r>
                        <a:rPr lang="en-US" sz="900" dirty="0" smtClean="0"/>
                        <a:t>2:38</a:t>
                      </a:r>
                      <a:endParaRPr lang="en-US" sz="900" dirty="0"/>
                    </a:p>
                  </a:txBody>
                  <a:tcPr anchor="ctr"/>
                </a:tc>
                <a:extLst>
                  <a:ext uri="{0D108BD9-81ED-4DB2-BD59-A6C34878D82A}">
                    <a16:rowId xmlns:a16="http://schemas.microsoft.com/office/drawing/2014/main" val="3310568495"/>
                  </a:ext>
                </a:extLst>
              </a:tr>
              <a:tr h="494178">
                <a:tc>
                  <a:txBody>
                    <a:bodyPr/>
                    <a:lstStyle/>
                    <a:p>
                      <a:pPr marL="0" indent="0" algn="l">
                        <a:buFont typeface="Arial" panose="020B0604020202020204" pitchFamily="34" charset="0"/>
                        <a:buNone/>
                      </a:pPr>
                      <a:r>
                        <a:rPr lang="en-US" sz="1000" b="0" dirty="0"/>
                        <a:t>Successful Work Experience: Staff and Participants </a:t>
                      </a:r>
                    </a:p>
                  </a:txBody>
                  <a:tcPr/>
                </a:tc>
                <a:tc>
                  <a:txBody>
                    <a:bodyPr/>
                    <a:lstStyle/>
                    <a:p>
                      <a:pPr algn="ctr"/>
                      <a:r>
                        <a:rPr lang="en-US" sz="900" dirty="0" smtClean="0"/>
                        <a:t>5:32</a:t>
                      </a:r>
                      <a:endParaRPr lang="en-US" sz="900" dirty="0"/>
                    </a:p>
                  </a:txBody>
                  <a:tcPr anchor="ctr"/>
                </a:tc>
                <a:extLst>
                  <a:ext uri="{0D108BD9-81ED-4DB2-BD59-A6C34878D82A}">
                    <a16:rowId xmlns:a16="http://schemas.microsoft.com/office/drawing/2014/main" val="2075400689"/>
                  </a:ext>
                </a:extLst>
              </a:tr>
              <a:tr h="494178">
                <a:tc>
                  <a:txBody>
                    <a:bodyPr/>
                    <a:lstStyle/>
                    <a:p>
                      <a:pPr marL="0" indent="0">
                        <a:buFont typeface="Arial" panose="020B0604020202020204" pitchFamily="34" charset="0"/>
                        <a:buNone/>
                      </a:pPr>
                      <a:r>
                        <a:rPr lang="en-US" sz="1000" b="0" dirty="0"/>
                        <a:t>What Makes a YouthBuild</a:t>
                      </a:r>
                      <a:r>
                        <a:rPr lang="en-US" sz="1000" b="0" baseline="0" dirty="0"/>
                        <a:t> Work Experience So Important?</a:t>
                      </a:r>
                      <a:endParaRPr lang="en-US" sz="1000" b="0" dirty="0"/>
                    </a:p>
                  </a:txBody>
                  <a:tcPr/>
                </a:tc>
                <a:tc>
                  <a:txBody>
                    <a:bodyPr/>
                    <a:lstStyle/>
                    <a:p>
                      <a:pPr algn="ctr"/>
                      <a:r>
                        <a:rPr lang="en-US" sz="900" dirty="0" smtClean="0"/>
                        <a:t>5:45</a:t>
                      </a:r>
                      <a:endParaRPr lang="en-US" sz="900" dirty="0"/>
                    </a:p>
                  </a:txBody>
                  <a:tcPr anchor="ctr"/>
                </a:tc>
                <a:extLst>
                  <a:ext uri="{0D108BD9-81ED-4DB2-BD59-A6C34878D82A}">
                    <a16:rowId xmlns:a16="http://schemas.microsoft.com/office/drawing/2014/main" val="812580546"/>
                  </a:ext>
                </a:extLst>
              </a:tr>
              <a:tr h="304109">
                <a:tc>
                  <a:txBody>
                    <a:bodyPr/>
                    <a:lstStyle/>
                    <a:p>
                      <a:pPr marL="0" indent="0">
                        <a:buFont typeface="Arial" panose="020B0604020202020204" pitchFamily="34" charset="0"/>
                        <a:buNone/>
                      </a:pPr>
                      <a:r>
                        <a:rPr lang="en-US" sz="1000" b="0" dirty="0"/>
                        <a:t>Goals for the YouthBuild</a:t>
                      </a:r>
                      <a:r>
                        <a:rPr lang="en-US" sz="1000" b="0" baseline="0" dirty="0"/>
                        <a:t> Work Experience </a:t>
                      </a:r>
                      <a:endParaRPr lang="en-US" sz="1000" b="0" dirty="0"/>
                    </a:p>
                  </a:txBody>
                  <a:tcPr/>
                </a:tc>
                <a:tc>
                  <a:txBody>
                    <a:bodyPr/>
                    <a:lstStyle/>
                    <a:p>
                      <a:pPr algn="ctr"/>
                      <a:r>
                        <a:rPr lang="en-US" sz="900" dirty="0" smtClean="0"/>
                        <a:t>10:40</a:t>
                      </a:r>
                      <a:endParaRPr lang="en-US" sz="900" dirty="0"/>
                    </a:p>
                  </a:txBody>
                  <a:tcPr anchor="ctr"/>
                </a:tc>
                <a:extLst>
                  <a:ext uri="{0D108BD9-81ED-4DB2-BD59-A6C34878D82A}">
                    <a16:rowId xmlns:a16="http://schemas.microsoft.com/office/drawing/2014/main" val="10004"/>
                  </a:ext>
                </a:extLst>
              </a:tr>
              <a:tr h="494178">
                <a:tc>
                  <a:txBody>
                    <a:bodyPr/>
                    <a:lstStyle/>
                    <a:p>
                      <a:pPr marL="0" indent="0">
                        <a:buFont typeface="Arial" panose="020B0604020202020204" pitchFamily="34" charset="0"/>
                        <a:buNone/>
                      </a:pPr>
                      <a:r>
                        <a:rPr lang="en-US" sz="1000" b="0" dirty="0"/>
                        <a:t>Construction YouthBuild Model/ Construction Plus</a:t>
                      </a:r>
                      <a:r>
                        <a:rPr lang="en-US" sz="1000" b="0" baseline="0" dirty="0"/>
                        <a:t> YouthBuild Model</a:t>
                      </a:r>
                      <a:endParaRPr lang="en-US" sz="1000" b="0" dirty="0"/>
                    </a:p>
                  </a:txBody>
                  <a:tcPr/>
                </a:tc>
                <a:tc>
                  <a:txBody>
                    <a:bodyPr/>
                    <a:lstStyle/>
                    <a:p>
                      <a:pPr algn="ctr"/>
                      <a:r>
                        <a:rPr lang="en-US" sz="900" dirty="0" smtClean="0"/>
                        <a:t>11:49</a:t>
                      </a:r>
                      <a:endParaRPr lang="en-US" sz="900" dirty="0"/>
                    </a:p>
                  </a:txBody>
                  <a:tcPr anchor="ctr"/>
                </a:tc>
                <a:extLst>
                  <a:ext uri="{0D108BD9-81ED-4DB2-BD59-A6C34878D82A}">
                    <a16:rowId xmlns:a16="http://schemas.microsoft.com/office/drawing/2014/main" val="10005"/>
                  </a:ext>
                </a:extLst>
              </a:tr>
              <a:tr h="494178">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YouthBuild</a:t>
                      </a:r>
                      <a:r>
                        <a:rPr lang="en-US" sz="1000" b="0" baseline="0" dirty="0"/>
                        <a:t> Quality Work Experiences Framework</a:t>
                      </a:r>
                      <a:endParaRPr lang="en-US" sz="1000" b="0" dirty="0"/>
                    </a:p>
                  </a:txBody>
                  <a:tcPr/>
                </a:tc>
                <a:tc>
                  <a:txBody>
                    <a:bodyPr/>
                    <a:lstStyle/>
                    <a:p>
                      <a:pPr algn="ctr"/>
                      <a:r>
                        <a:rPr lang="en-US" sz="900" dirty="0" smtClean="0"/>
                        <a:t>17:16</a:t>
                      </a:r>
                      <a:endParaRPr lang="en-US" sz="900" dirty="0"/>
                    </a:p>
                  </a:txBody>
                  <a:tcPr anchor="ctr"/>
                </a:tc>
                <a:extLst>
                  <a:ext uri="{0D108BD9-81ED-4DB2-BD59-A6C34878D82A}">
                    <a16:rowId xmlns:a16="http://schemas.microsoft.com/office/drawing/2014/main" val="10006"/>
                  </a:ext>
                </a:extLst>
              </a:tr>
              <a:tr h="494178">
                <a:tc>
                  <a:txBody>
                    <a:bodyPr/>
                    <a:lstStyle/>
                    <a:p>
                      <a:pPr marL="0" indent="0">
                        <a:buFont typeface="Arial" panose="020B0604020202020204" pitchFamily="34" charset="0"/>
                        <a:buNone/>
                      </a:pPr>
                      <a:r>
                        <a:rPr lang="en-US" sz="1000" b="0" dirty="0"/>
                        <a:t>Work Experience vs. Hands-On Training- What Is the</a:t>
                      </a:r>
                      <a:r>
                        <a:rPr lang="en-US" sz="1000" b="0" baseline="0" dirty="0"/>
                        <a:t> Difference?</a:t>
                      </a:r>
                      <a:endParaRPr lang="en-US" sz="1000" b="0" dirty="0"/>
                    </a:p>
                  </a:txBody>
                  <a:tcPr/>
                </a:tc>
                <a:tc>
                  <a:txBody>
                    <a:bodyPr/>
                    <a:lstStyle/>
                    <a:p>
                      <a:pPr algn="ctr"/>
                      <a:r>
                        <a:rPr lang="en-US" sz="900" dirty="0" smtClean="0"/>
                        <a:t>20:13</a:t>
                      </a:r>
                      <a:endParaRPr lang="en-US" sz="900" dirty="0"/>
                    </a:p>
                  </a:txBody>
                  <a:tcPr anchor="ctr"/>
                </a:tc>
                <a:extLst>
                  <a:ext uri="{0D108BD9-81ED-4DB2-BD59-A6C34878D82A}">
                    <a16:rowId xmlns:a16="http://schemas.microsoft.com/office/drawing/2014/main" val="1365116506"/>
                  </a:ext>
                </a:extLst>
              </a:tr>
              <a:tr h="456165">
                <a:tc>
                  <a:txBody>
                    <a:bodyPr/>
                    <a:lstStyle/>
                    <a:p>
                      <a:pPr marL="0" indent="0">
                        <a:buFont typeface="Arial" panose="020B0604020202020204" pitchFamily="34" charset="0"/>
                        <a:buNone/>
                      </a:pPr>
                      <a:r>
                        <a:rPr lang="en-US" sz="900" b="0" dirty="0"/>
                        <a:t>YouthBuild Work Experiences with YouthBuild Helena</a:t>
                      </a:r>
                    </a:p>
                  </a:txBody>
                  <a:tcPr/>
                </a:tc>
                <a:tc>
                  <a:txBody>
                    <a:bodyPr/>
                    <a:lstStyle/>
                    <a:p>
                      <a:pPr algn="ctr"/>
                      <a:r>
                        <a:rPr lang="en-US" sz="900" dirty="0" smtClean="0"/>
                        <a:t>22:22</a:t>
                      </a:r>
                      <a:endParaRPr lang="en-US" sz="900" dirty="0"/>
                    </a:p>
                  </a:txBody>
                  <a:tcPr anchor="ctr"/>
                </a:tc>
                <a:extLst>
                  <a:ext uri="{0D108BD9-81ED-4DB2-BD59-A6C34878D82A}">
                    <a16:rowId xmlns:a16="http://schemas.microsoft.com/office/drawing/2014/main" val="10009"/>
                  </a:ext>
                </a:extLst>
              </a:tr>
              <a:tr h="494178">
                <a:tc>
                  <a:txBody>
                    <a:bodyPr/>
                    <a:lstStyle/>
                    <a:p>
                      <a:pPr marL="0" indent="0">
                        <a:buFont typeface="Arial" panose="020B0604020202020204" pitchFamily="34" charset="0"/>
                        <a:buNone/>
                      </a:pPr>
                      <a:r>
                        <a:rPr lang="en-US" sz="1000" b="0" dirty="0"/>
                        <a:t>Sample Script for Marketing</a:t>
                      </a:r>
                      <a:r>
                        <a:rPr lang="en-US" sz="1000" b="0" baseline="0" dirty="0"/>
                        <a:t> YouthBuild Work Experiences to </a:t>
                      </a:r>
                      <a:r>
                        <a:rPr lang="en-US" sz="1000" b="0" baseline="0" dirty="0" smtClean="0"/>
                        <a:t>Employers</a:t>
                      </a:r>
                      <a:endParaRPr lang="en-US" sz="1000" b="0" dirty="0"/>
                    </a:p>
                  </a:txBody>
                  <a:tcPr/>
                </a:tc>
                <a:tc>
                  <a:txBody>
                    <a:bodyPr/>
                    <a:lstStyle/>
                    <a:p>
                      <a:pPr algn="ctr"/>
                      <a:r>
                        <a:rPr lang="en-US" sz="900" dirty="0" smtClean="0"/>
                        <a:t>38:24</a:t>
                      </a:r>
                      <a:endParaRPr lang="en-US" sz="900" dirty="0"/>
                    </a:p>
                  </a:txBody>
                  <a:tcPr anchor="ctr"/>
                </a:tc>
                <a:extLst>
                  <a:ext uri="{0D108BD9-81ED-4DB2-BD59-A6C34878D82A}">
                    <a16:rowId xmlns:a16="http://schemas.microsoft.com/office/drawing/2014/main" val="2501489609"/>
                  </a:ext>
                </a:extLst>
              </a:tr>
              <a:tr h="494178">
                <a:tc>
                  <a:txBody>
                    <a:bodyPr/>
                    <a:lstStyle/>
                    <a:p>
                      <a:pPr marL="0" indent="0">
                        <a:buFont typeface="Arial" panose="020B0604020202020204" pitchFamily="34" charset="0"/>
                        <a:buNone/>
                      </a:pPr>
                      <a:r>
                        <a:rPr lang="en-US" sz="1000" b="0" dirty="0"/>
                        <a:t>YouthBuild</a:t>
                      </a:r>
                      <a:r>
                        <a:rPr lang="en-US" sz="1000" b="0" baseline="0" dirty="0"/>
                        <a:t> Work Experiences with YouthBuild Memphis</a:t>
                      </a:r>
                      <a:endParaRPr lang="en-US" sz="1000" b="0" dirty="0"/>
                    </a:p>
                  </a:txBody>
                  <a:tcPr/>
                </a:tc>
                <a:tc>
                  <a:txBody>
                    <a:bodyPr/>
                    <a:lstStyle/>
                    <a:p>
                      <a:pPr algn="ctr"/>
                      <a:r>
                        <a:rPr lang="en-US" sz="900" dirty="0" smtClean="0"/>
                        <a:t>44:50</a:t>
                      </a:r>
                      <a:endParaRPr lang="en-US" sz="900" dirty="0"/>
                    </a:p>
                  </a:txBody>
                  <a:tcPr anchor="ctr"/>
                </a:tc>
                <a:extLst>
                  <a:ext uri="{0D108BD9-81ED-4DB2-BD59-A6C34878D82A}">
                    <a16:rowId xmlns:a16="http://schemas.microsoft.com/office/drawing/2014/main" val="1577649460"/>
                  </a:ext>
                </a:extLst>
              </a:tr>
              <a:tr h="494178">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Final Considerations</a:t>
                      </a:r>
                      <a:r>
                        <a:rPr lang="en-US" sz="1000" b="0" baseline="0" dirty="0"/>
                        <a:t> for How to Make Successful YouthBuild Work Experiences</a:t>
                      </a:r>
                      <a:endParaRPr lang="en-US" sz="1000" b="0" dirty="0"/>
                    </a:p>
                  </a:txBody>
                  <a:tcPr/>
                </a:tc>
                <a:tc>
                  <a:txBody>
                    <a:bodyPr/>
                    <a:lstStyle/>
                    <a:p>
                      <a:pPr algn="ctr"/>
                      <a:r>
                        <a:rPr lang="en-US" sz="900" dirty="0" smtClean="0"/>
                        <a:t>1:03:38</a:t>
                      </a:r>
                      <a:endParaRPr lang="en-US" sz="900" dirty="0"/>
                    </a:p>
                  </a:txBody>
                  <a:tcPr anchor="ctr"/>
                </a:tc>
                <a:extLst>
                  <a:ext uri="{0D108BD9-81ED-4DB2-BD59-A6C34878D82A}">
                    <a16:rowId xmlns:a16="http://schemas.microsoft.com/office/drawing/2014/main" val="3231640449"/>
                  </a:ext>
                </a:extLst>
              </a:tr>
              <a:tr h="304109">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Lessons Learned from COVID-19</a:t>
                      </a:r>
                    </a:p>
                  </a:txBody>
                  <a:tcPr/>
                </a:tc>
                <a:tc>
                  <a:txBody>
                    <a:bodyPr/>
                    <a:lstStyle/>
                    <a:p>
                      <a:pPr algn="ctr"/>
                      <a:r>
                        <a:rPr lang="en-US" sz="900" dirty="0" smtClean="0"/>
                        <a:t>1:08:55</a:t>
                      </a:r>
                      <a:endParaRPr lang="en-US" sz="900" dirty="0"/>
                    </a:p>
                  </a:txBody>
                  <a:tcPr anchor="ctr"/>
                </a:tc>
                <a:extLst>
                  <a:ext uri="{0D108BD9-81ED-4DB2-BD59-A6C34878D82A}">
                    <a16:rowId xmlns:a16="http://schemas.microsoft.com/office/drawing/2014/main" val="206804161"/>
                  </a:ext>
                </a:extLst>
              </a:tr>
              <a:tr h="304109">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Resources</a:t>
                      </a:r>
                    </a:p>
                  </a:txBody>
                  <a:tcPr/>
                </a:tc>
                <a:tc>
                  <a:txBody>
                    <a:bodyPr/>
                    <a:lstStyle/>
                    <a:p>
                      <a:pPr algn="ctr"/>
                      <a:r>
                        <a:rPr lang="en-US" sz="900" dirty="0" smtClean="0"/>
                        <a:t>1:20:03</a:t>
                      </a:r>
                      <a:endParaRPr lang="en-US" sz="900" dirty="0"/>
                    </a:p>
                  </a:txBody>
                  <a:tcPr anchor="ctr"/>
                </a:tc>
                <a:extLst>
                  <a:ext uri="{0D108BD9-81ED-4DB2-BD59-A6C34878D82A}">
                    <a16:rowId xmlns:a16="http://schemas.microsoft.com/office/drawing/2014/main" val="171685867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Date Moderator(s): Speaker(s):   &amp;quo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6232</TotalTime>
  <Words>347</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Impact</vt:lpstr>
      <vt:lpstr>Times New Roman</vt:lpstr>
      <vt:lpstr>Webdings</vt:lpstr>
      <vt:lpstr>Wingdings</vt:lpstr>
      <vt:lpstr>Wingdings 2</vt:lpstr>
      <vt:lpstr>Wingdings 3</vt:lpstr>
      <vt:lpstr>Standard Slides</vt:lpstr>
      <vt:lpstr>2_Standard Slides</vt:lpstr>
      <vt:lpstr>Executive Summary Event Title: COVID-19 Lessons Learned: Structuring DOL YouthBuild Work Experience In and Out of Pandemic Times Date: 4/27/21 Moderator(s): Toni Wilson  Speaker(s): Phoebe Reeves, Soni Waterman, Lisa Newman, Jeffrey Higgs, Malcolm Wallace, Jacques Hamilton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Mixson, Amber J - ETA CTR</cp:lastModifiedBy>
  <cp:revision>105</cp:revision>
  <dcterms:created xsi:type="dcterms:W3CDTF">2017-09-27T21:43:17Z</dcterms:created>
  <dcterms:modified xsi:type="dcterms:W3CDTF">2021-04-30T15:32:35Z</dcterms:modified>
</cp:coreProperties>
</file>