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70" r:id="rId6"/>
    <p:sldMasterId id="2147483658" r:id="rId7"/>
    <p:sldMasterId id="2147483684" r:id="rId8"/>
    <p:sldMasterId id="2147483699" r:id="rId9"/>
  </p:sldMasterIdLst>
  <p:notesMasterIdLst>
    <p:notesMasterId r:id="rId68"/>
  </p:notesMasterIdLst>
  <p:handoutMasterIdLst>
    <p:handoutMasterId r:id="rId69"/>
  </p:handoutMasterIdLst>
  <p:sldIdLst>
    <p:sldId id="305" r:id="rId10"/>
    <p:sldId id="277" r:id="rId11"/>
    <p:sldId id="256" r:id="rId12"/>
    <p:sldId id="296" r:id="rId13"/>
    <p:sldId id="266" r:id="rId14"/>
    <p:sldId id="295" r:id="rId15"/>
    <p:sldId id="278" r:id="rId16"/>
    <p:sldId id="306" r:id="rId17"/>
    <p:sldId id="282" r:id="rId18"/>
    <p:sldId id="347" r:id="rId19"/>
    <p:sldId id="369" r:id="rId20"/>
    <p:sldId id="346" r:id="rId21"/>
    <p:sldId id="368" r:id="rId22"/>
    <p:sldId id="349" r:id="rId23"/>
    <p:sldId id="350" r:id="rId24"/>
    <p:sldId id="351" r:id="rId25"/>
    <p:sldId id="352" r:id="rId26"/>
    <p:sldId id="353" r:id="rId27"/>
    <p:sldId id="354" r:id="rId28"/>
    <p:sldId id="378" r:id="rId29"/>
    <p:sldId id="262" r:id="rId30"/>
    <p:sldId id="264" r:id="rId31"/>
    <p:sldId id="382" r:id="rId32"/>
    <p:sldId id="258" r:id="rId33"/>
    <p:sldId id="259" r:id="rId34"/>
    <p:sldId id="260" r:id="rId35"/>
    <p:sldId id="261" r:id="rId36"/>
    <p:sldId id="329" r:id="rId37"/>
    <p:sldId id="332" r:id="rId38"/>
    <p:sldId id="312" r:id="rId39"/>
    <p:sldId id="355" r:id="rId40"/>
    <p:sldId id="356" r:id="rId41"/>
    <p:sldId id="357" r:id="rId42"/>
    <p:sldId id="358" r:id="rId43"/>
    <p:sldId id="359" r:id="rId44"/>
    <p:sldId id="360" r:id="rId45"/>
    <p:sldId id="361" r:id="rId46"/>
    <p:sldId id="363" r:id="rId47"/>
    <p:sldId id="293" r:id="rId48"/>
    <p:sldId id="330" r:id="rId49"/>
    <p:sldId id="331" r:id="rId50"/>
    <p:sldId id="383" r:id="rId51"/>
    <p:sldId id="384" r:id="rId52"/>
    <p:sldId id="371" r:id="rId53"/>
    <p:sldId id="376" r:id="rId54"/>
    <p:sldId id="308" r:id="rId55"/>
    <p:sldId id="377" r:id="rId56"/>
    <p:sldId id="389" r:id="rId57"/>
    <p:sldId id="374" r:id="rId58"/>
    <p:sldId id="379" r:id="rId59"/>
    <p:sldId id="387" r:id="rId60"/>
    <p:sldId id="375" r:id="rId61"/>
    <p:sldId id="281" r:id="rId62"/>
    <p:sldId id="274" r:id="rId63"/>
    <p:sldId id="275" r:id="rId64"/>
    <p:sldId id="385" r:id="rId65"/>
    <p:sldId id="294" r:id="rId66"/>
    <p:sldId id="297" r:id="rId67"/>
  </p:sldIdLst>
  <p:sldSz cx="12192000" cy="6858000"/>
  <p:notesSz cx="6858000" cy="9144000"/>
  <p:custDataLst>
    <p:tags r:id="rId7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ary McRae" initials="MM [2]" lastIdx="4" clrIdx="6">
    <p:extLst>
      <p:ext uri="{19B8F6BF-5375-455C-9EA6-DF929625EA0E}">
        <p15:presenceInfo xmlns:p15="http://schemas.microsoft.com/office/powerpoint/2012/main" userId="S::mmcrae@youthbuild.org::95e7d41d-b158-441d-9c93-6d5cbf9b5b3e" providerId="AD"/>
      </p:ext>
    </p:extLst>
  </p:cmAuthor>
  <p:cmAuthor id="1" name="Lisa Reddy" initials="LR" lastIdx="1" clrIdx="0">
    <p:extLst>
      <p:ext uri="{19B8F6BF-5375-455C-9EA6-DF929625EA0E}">
        <p15:presenceInfo xmlns:p15="http://schemas.microsoft.com/office/powerpoint/2012/main" userId="Lisa Reddy" providerId="None"/>
      </p:ext>
    </p:extLst>
  </p:cmAuthor>
  <p:cmAuthor id="2" name="Mary McRae" initials="MM" lastIdx="16" clrIdx="1">
    <p:extLst>
      <p:ext uri="{19B8F6BF-5375-455C-9EA6-DF929625EA0E}">
        <p15:presenceInfo xmlns:p15="http://schemas.microsoft.com/office/powerpoint/2012/main" userId="b62f4be08f3b59dd" providerId="Windows Live"/>
      </p:ext>
    </p:extLst>
  </p:cmAuthor>
  <p:cmAuthor id="3" name="Phoebe Reeves" initials="PR" lastIdx="31" clrIdx="2">
    <p:extLst>
      <p:ext uri="{19B8F6BF-5375-455C-9EA6-DF929625EA0E}">
        <p15:presenceInfo xmlns:p15="http://schemas.microsoft.com/office/powerpoint/2012/main" userId="S::phoebereeves@youthbuild.org::ddc2ed8c-1dab-4448-870f-0709d9550383" providerId="AD"/>
      </p:ext>
    </p:extLst>
  </p:cmAuthor>
  <p:cmAuthor id="4" name="Lisa Reddy" initials="LR [2]" lastIdx="14" clrIdx="3">
    <p:extLst>
      <p:ext uri="{19B8F6BF-5375-455C-9EA6-DF929625EA0E}">
        <p15:presenceInfo xmlns:p15="http://schemas.microsoft.com/office/powerpoint/2012/main" userId="S::lreddy@youthbuild.org::9d262cb0-e196-40e0-a04e-bcd5fac37d55" providerId="AD"/>
      </p:ext>
    </p:extLst>
  </p:cmAuthor>
  <p:cmAuthor id="5" name="Tiffany Murphy" initials="TM" lastIdx="2" clrIdx="4">
    <p:extLst>
      <p:ext uri="{19B8F6BF-5375-455C-9EA6-DF929625EA0E}">
        <p15:presenceInfo xmlns:p15="http://schemas.microsoft.com/office/powerpoint/2012/main" userId="S::tmurphy@youthbuild.org::864f7eca-98fc-49cf-acdf-d76a4afaebc9" providerId="AD"/>
      </p:ext>
    </p:extLst>
  </p:cmAuthor>
  <p:cmAuthor id="6" name="Smith, Jenn - ETA" initials="SJ-E" lastIdx="14" clrIdx="5">
    <p:extLst>
      <p:ext uri="{19B8F6BF-5375-455C-9EA6-DF929625EA0E}">
        <p15:presenceInfo xmlns:p15="http://schemas.microsoft.com/office/powerpoint/2012/main" userId="S-1-5-21-430767753-2305446740-1188461881-721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4F4"/>
    <a:srgbClr val="8C8C8C"/>
    <a:srgbClr val="2C52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68A20A-2DED-4E26-8E5A-9EB56C247A38}" v="1" dt="2021-03-22T17:01:00.7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31" autoAdjust="0"/>
    <p:restoredTop sz="88934" autoAdjust="0"/>
  </p:normalViewPr>
  <p:slideViewPr>
    <p:cSldViewPr snapToGrid="0">
      <p:cViewPr varScale="1">
        <p:scale>
          <a:sx n="76" d="100"/>
          <a:sy n="76" d="100"/>
        </p:scale>
        <p:origin x="946" y="6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theme" Target="theme/theme1.xml"/><Relationship Id="rId5" Type="http://schemas.openxmlformats.org/officeDocument/2006/relationships/slideMaster" Target="slideMasters/slideMaster1.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handoutMaster" Target="handoutMasters/handoutMaster1.xml"/><Relationship Id="rId8" Type="http://schemas.openxmlformats.org/officeDocument/2006/relationships/slideMaster" Target="slideMasters/slideMaster4.xml"/><Relationship Id="rId51" Type="http://schemas.openxmlformats.org/officeDocument/2006/relationships/slide" Target="slides/slide42.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tags" Target="tags/tag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microsoft.com/office/2015/10/relationships/revisionInfo" Target="revisionInfo.xml"/><Relationship Id="rId7" Type="http://schemas.openxmlformats.org/officeDocument/2006/relationships/slideMaster" Target="slideMasters/slideMaster3.xml"/><Relationship Id="rId71"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A6D879-E8B3-4CC6-A8B4-1D896010D1BE}"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en-US"/>
        </a:p>
      </dgm:t>
    </dgm:pt>
    <dgm:pt modelId="{8D85D9F4-0EAD-4040-8B88-46935319B570}">
      <dgm:prSet phldrT="[Text]" custT="1"/>
      <dgm:spPr/>
      <dgm:t>
        <a:bodyPr/>
        <a:lstStyle/>
        <a:p>
          <a:r>
            <a:rPr lang="en-US" sz="2400" b="1" dirty="0"/>
            <a:t>4. Emergency Medical Technician (EMT)</a:t>
          </a:r>
        </a:p>
      </dgm:t>
    </dgm:pt>
    <dgm:pt modelId="{F05B4C98-5F82-4D7E-9AB1-1ED9E757AFEE}" type="parTrans" cxnId="{BBACEA6F-8786-4CAE-BB03-6D679B766E51}">
      <dgm:prSet/>
      <dgm:spPr/>
      <dgm:t>
        <a:bodyPr/>
        <a:lstStyle/>
        <a:p>
          <a:endParaRPr lang="en-US"/>
        </a:p>
      </dgm:t>
    </dgm:pt>
    <dgm:pt modelId="{64058096-CEC1-4F60-8A99-E632B8A22073}" type="sibTrans" cxnId="{BBACEA6F-8786-4CAE-BB03-6D679B766E51}">
      <dgm:prSet/>
      <dgm:spPr/>
      <dgm:t>
        <a:bodyPr/>
        <a:lstStyle/>
        <a:p>
          <a:endParaRPr lang="en-US"/>
        </a:p>
      </dgm:t>
    </dgm:pt>
    <dgm:pt modelId="{FF5E8E6A-031B-4C81-96F7-46604FAB24E9}">
      <dgm:prSet phldrT="[Text]" custT="1"/>
      <dgm:spPr/>
      <dgm:t>
        <a:bodyPr/>
        <a:lstStyle/>
        <a:p>
          <a:r>
            <a:rPr lang="en-US" sz="2400" b="1" dirty="0"/>
            <a:t>3. Certified Nursing Assistant (CNA)</a:t>
          </a:r>
        </a:p>
      </dgm:t>
    </dgm:pt>
    <dgm:pt modelId="{8A74B26E-44DD-4939-8317-CB5D3827E304}" type="parTrans" cxnId="{F765A853-490B-4A83-90D4-228A517DD83E}">
      <dgm:prSet/>
      <dgm:spPr/>
      <dgm:t>
        <a:bodyPr/>
        <a:lstStyle/>
        <a:p>
          <a:endParaRPr lang="en-US"/>
        </a:p>
      </dgm:t>
    </dgm:pt>
    <dgm:pt modelId="{8C2BEF0B-1A4B-4960-BA71-9B7AA0E94C7E}" type="sibTrans" cxnId="{F765A853-490B-4A83-90D4-228A517DD83E}">
      <dgm:prSet/>
      <dgm:spPr/>
      <dgm:t>
        <a:bodyPr/>
        <a:lstStyle/>
        <a:p>
          <a:endParaRPr lang="en-US"/>
        </a:p>
      </dgm:t>
    </dgm:pt>
    <dgm:pt modelId="{05CA3C3D-5BF5-40E3-A685-4E275FAFF970}">
      <dgm:prSet custT="1"/>
      <dgm:spPr/>
      <dgm:t>
        <a:bodyPr/>
        <a:lstStyle/>
        <a:p>
          <a:r>
            <a:rPr lang="en-US" sz="2400" b="1" dirty="0"/>
            <a:t>1. Foundation Courses – Healthcare Training Curriculum</a:t>
          </a:r>
        </a:p>
      </dgm:t>
    </dgm:pt>
    <dgm:pt modelId="{FB4A3117-9106-4A8B-AEC2-D1A8FF3410B5}" type="parTrans" cxnId="{06ECA43C-ADD4-4B7D-B5E8-F0F34EACDD30}">
      <dgm:prSet/>
      <dgm:spPr/>
      <dgm:t>
        <a:bodyPr/>
        <a:lstStyle/>
        <a:p>
          <a:endParaRPr lang="en-US"/>
        </a:p>
      </dgm:t>
    </dgm:pt>
    <dgm:pt modelId="{E34CB232-081A-4795-9D2C-F8D74230390F}" type="sibTrans" cxnId="{06ECA43C-ADD4-4B7D-B5E8-F0F34EACDD30}">
      <dgm:prSet/>
      <dgm:spPr/>
      <dgm:t>
        <a:bodyPr/>
        <a:lstStyle/>
        <a:p>
          <a:endParaRPr lang="en-US"/>
        </a:p>
      </dgm:t>
    </dgm:pt>
    <dgm:pt modelId="{C6213FD7-6FD1-4694-82A8-6691E4A5998C}">
      <dgm:prSet custT="1"/>
      <dgm:spPr/>
      <dgm:t>
        <a:bodyPr/>
        <a:lstStyle/>
        <a:p>
          <a:pPr algn="ctr"/>
          <a:r>
            <a:rPr lang="en-US" sz="2400" b="1" dirty="0"/>
            <a:t>2. Personal Care Assistant (PCA)</a:t>
          </a:r>
        </a:p>
      </dgm:t>
    </dgm:pt>
    <dgm:pt modelId="{3FEF208E-96A2-4BE3-A7C0-B9991C7B0BE3}" type="sibTrans" cxnId="{81B9105B-10F2-4D88-A34A-C59E7345AC33}">
      <dgm:prSet/>
      <dgm:spPr/>
      <dgm:t>
        <a:bodyPr/>
        <a:lstStyle/>
        <a:p>
          <a:endParaRPr lang="en-US"/>
        </a:p>
      </dgm:t>
    </dgm:pt>
    <dgm:pt modelId="{A9E0BD57-9022-46E0-B43E-FFD69C97196C}" type="parTrans" cxnId="{81B9105B-10F2-4D88-A34A-C59E7345AC33}">
      <dgm:prSet/>
      <dgm:spPr/>
      <dgm:t>
        <a:bodyPr/>
        <a:lstStyle/>
        <a:p>
          <a:endParaRPr lang="en-US"/>
        </a:p>
      </dgm:t>
    </dgm:pt>
    <dgm:pt modelId="{3F96FA69-23EA-465E-B797-8EABB321D5FC}" type="pres">
      <dgm:prSet presAssocID="{C3A6D879-E8B3-4CC6-A8B4-1D896010D1BE}" presName="compositeShape" presStyleCnt="0">
        <dgm:presLayoutVars>
          <dgm:dir/>
          <dgm:resizeHandles/>
        </dgm:presLayoutVars>
      </dgm:prSet>
      <dgm:spPr/>
    </dgm:pt>
    <dgm:pt modelId="{778907DD-82CB-4AC3-BC85-6FAF7B560A88}" type="pres">
      <dgm:prSet presAssocID="{C3A6D879-E8B3-4CC6-A8B4-1D896010D1BE}" presName="pyramid" presStyleLbl="node1" presStyleIdx="0" presStyleCnt="1"/>
      <dgm:spPr/>
    </dgm:pt>
    <dgm:pt modelId="{EA0A0571-8AAC-4B2F-B649-649AA13EB7F7}" type="pres">
      <dgm:prSet presAssocID="{C3A6D879-E8B3-4CC6-A8B4-1D896010D1BE}" presName="theList" presStyleCnt="0"/>
      <dgm:spPr/>
    </dgm:pt>
    <dgm:pt modelId="{2CD6A263-7ABB-45FC-AE57-617A9C9F0503}" type="pres">
      <dgm:prSet presAssocID="{8D85D9F4-0EAD-4040-8B88-46935319B570}" presName="aNode" presStyleLbl="fgAcc1" presStyleIdx="0" presStyleCnt="4" custScaleX="120400" custLinFactY="16874" custLinFactNeighborX="15119" custLinFactNeighborY="100000">
        <dgm:presLayoutVars>
          <dgm:bulletEnabled val="1"/>
        </dgm:presLayoutVars>
      </dgm:prSet>
      <dgm:spPr/>
    </dgm:pt>
    <dgm:pt modelId="{72F6DE07-7790-4877-AB93-16090EEBDDB9}" type="pres">
      <dgm:prSet presAssocID="{8D85D9F4-0EAD-4040-8B88-46935319B570}" presName="aSpace" presStyleCnt="0"/>
      <dgm:spPr/>
    </dgm:pt>
    <dgm:pt modelId="{E7C5AB08-4284-41A5-B8F2-6C0A9E7F7CF6}" type="pres">
      <dgm:prSet presAssocID="{FF5E8E6A-031B-4C81-96F7-46604FAB24E9}" presName="aNode" presStyleLbl="fgAcc1" presStyleIdx="1" presStyleCnt="4" custScaleX="158859" custScaleY="97205" custLinFactY="28218" custLinFactNeighborX="13741" custLinFactNeighborY="100000">
        <dgm:presLayoutVars>
          <dgm:bulletEnabled val="1"/>
        </dgm:presLayoutVars>
      </dgm:prSet>
      <dgm:spPr/>
    </dgm:pt>
    <dgm:pt modelId="{C3C340C5-F672-4B7B-965D-F462FF68ACEB}" type="pres">
      <dgm:prSet presAssocID="{FF5E8E6A-031B-4C81-96F7-46604FAB24E9}" presName="aSpace" presStyleCnt="0"/>
      <dgm:spPr/>
    </dgm:pt>
    <dgm:pt modelId="{C7EAFA6E-7623-442E-BA1D-0FAF70A7E8BD}" type="pres">
      <dgm:prSet presAssocID="{C6213FD7-6FD1-4694-82A8-6691E4A5998C}" presName="aNode" presStyleLbl="fgAcc1" presStyleIdx="2" presStyleCnt="4" custScaleX="182669" custLinFactY="42440" custLinFactNeighborX="14194" custLinFactNeighborY="100000">
        <dgm:presLayoutVars>
          <dgm:bulletEnabled val="1"/>
        </dgm:presLayoutVars>
      </dgm:prSet>
      <dgm:spPr/>
    </dgm:pt>
    <dgm:pt modelId="{5E76D1A9-29A7-4EFB-A5F1-35C49AD40FD7}" type="pres">
      <dgm:prSet presAssocID="{C6213FD7-6FD1-4694-82A8-6691E4A5998C}" presName="aSpace" presStyleCnt="0"/>
      <dgm:spPr/>
    </dgm:pt>
    <dgm:pt modelId="{831BAF48-A56E-4672-89FA-1C39199BF6C6}" type="pres">
      <dgm:prSet presAssocID="{05CA3C3D-5BF5-40E3-A685-4E275FAFF970}" presName="aNode" presStyleLbl="fgAcc1" presStyleIdx="3" presStyleCnt="4" custScaleX="214514" custLinFactY="45027" custLinFactNeighborX="5455" custLinFactNeighborY="100000">
        <dgm:presLayoutVars>
          <dgm:bulletEnabled val="1"/>
        </dgm:presLayoutVars>
      </dgm:prSet>
      <dgm:spPr/>
    </dgm:pt>
    <dgm:pt modelId="{A7303806-D4CD-47D7-8F53-80A0033316E2}" type="pres">
      <dgm:prSet presAssocID="{05CA3C3D-5BF5-40E3-A685-4E275FAFF970}" presName="aSpace" presStyleCnt="0"/>
      <dgm:spPr/>
    </dgm:pt>
  </dgm:ptLst>
  <dgm:cxnLst>
    <dgm:cxn modelId="{107D192F-E626-49A5-BBD4-5377B920AE04}" type="presOf" srcId="{05CA3C3D-5BF5-40E3-A685-4E275FAFF970}" destId="{831BAF48-A56E-4672-89FA-1C39199BF6C6}" srcOrd="0" destOrd="0" presId="urn:microsoft.com/office/officeart/2005/8/layout/pyramid2"/>
    <dgm:cxn modelId="{06ECA43C-ADD4-4B7D-B5E8-F0F34EACDD30}" srcId="{C3A6D879-E8B3-4CC6-A8B4-1D896010D1BE}" destId="{05CA3C3D-5BF5-40E3-A685-4E275FAFF970}" srcOrd="3" destOrd="0" parTransId="{FB4A3117-9106-4A8B-AEC2-D1A8FF3410B5}" sibTransId="{E34CB232-081A-4795-9D2C-F8D74230390F}"/>
    <dgm:cxn modelId="{81B9105B-10F2-4D88-A34A-C59E7345AC33}" srcId="{C3A6D879-E8B3-4CC6-A8B4-1D896010D1BE}" destId="{C6213FD7-6FD1-4694-82A8-6691E4A5998C}" srcOrd="2" destOrd="0" parTransId="{A9E0BD57-9022-46E0-B43E-FFD69C97196C}" sibTransId="{3FEF208E-96A2-4BE3-A7C0-B9991C7B0BE3}"/>
    <dgm:cxn modelId="{A2BAF94E-7C87-42EF-A0E1-4FF38DC9BEB8}" type="presOf" srcId="{C6213FD7-6FD1-4694-82A8-6691E4A5998C}" destId="{C7EAFA6E-7623-442E-BA1D-0FAF70A7E8BD}" srcOrd="0" destOrd="0" presId="urn:microsoft.com/office/officeart/2005/8/layout/pyramid2"/>
    <dgm:cxn modelId="{BBACEA6F-8786-4CAE-BB03-6D679B766E51}" srcId="{C3A6D879-E8B3-4CC6-A8B4-1D896010D1BE}" destId="{8D85D9F4-0EAD-4040-8B88-46935319B570}" srcOrd="0" destOrd="0" parTransId="{F05B4C98-5F82-4D7E-9AB1-1ED9E757AFEE}" sibTransId="{64058096-CEC1-4F60-8A99-E632B8A22073}"/>
    <dgm:cxn modelId="{F765A853-490B-4A83-90D4-228A517DD83E}" srcId="{C3A6D879-E8B3-4CC6-A8B4-1D896010D1BE}" destId="{FF5E8E6A-031B-4C81-96F7-46604FAB24E9}" srcOrd="1" destOrd="0" parTransId="{8A74B26E-44DD-4939-8317-CB5D3827E304}" sibTransId="{8C2BEF0B-1A4B-4960-BA71-9B7AA0E94C7E}"/>
    <dgm:cxn modelId="{85644983-B24B-4AF8-9312-B9C723F6957C}" type="presOf" srcId="{FF5E8E6A-031B-4C81-96F7-46604FAB24E9}" destId="{E7C5AB08-4284-41A5-B8F2-6C0A9E7F7CF6}" srcOrd="0" destOrd="0" presId="urn:microsoft.com/office/officeart/2005/8/layout/pyramid2"/>
    <dgm:cxn modelId="{DF4FB889-3134-41E5-B6EA-A483A2CA5A4B}" type="presOf" srcId="{C3A6D879-E8B3-4CC6-A8B4-1D896010D1BE}" destId="{3F96FA69-23EA-465E-B797-8EABB321D5FC}" srcOrd="0" destOrd="0" presId="urn:microsoft.com/office/officeart/2005/8/layout/pyramid2"/>
    <dgm:cxn modelId="{12E961CF-953F-425E-9420-4FD504D75BE7}" type="presOf" srcId="{8D85D9F4-0EAD-4040-8B88-46935319B570}" destId="{2CD6A263-7ABB-45FC-AE57-617A9C9F0503}" srcOrd="0" destOrd="0" presId="urn:microsoft.com/office/officeart/2005/8/layout/pyramid2"/>
    <dgm:cxn modelId="{BC832CD1-FDF5-4310-B655-C00D5542A38C}" type="presParOf" srcId="{3F96FA69-23EA-465E-B797-8EABB321D5FC}" destId="{778907DD-82CB-4AC3-BC85-6FAF7B560A88}" srcOrd="0" destOrd="0" presId="urn:microsoft.com/office/officeart/2005/8/layout/pyramid2"/>
    <dgm:cxn modelId="{0A47784D-7B3D-4BA1-BDA7-4C0CAA80E266}" type="presParOf" srcId="{3F96FA69-23EA-465E-B797-8EABB321D5FC}" destId="{EA0A0571-8AAC-4B2F-B649-649AA13EB7F7}" srcOrd="1" destOrd="0" presId="urn:microsoft.com/office/officeart/2005/8/layout/pyramid2"/>
    <dgm:cxn modelId="{3118DB20-05E6-493D-B07F-242ED665D53E}" type="presParOf" srcId="{EA0A0571-8AAC-4B2F-B649-649AA13EB7F7}" destId="{2CD6A263-7ABB-45FC-AE57-617A9C9F0503}" srcOrd="0" destOrd="0" presId="urn:microsoft.com/office/officeart/2005/8/layout/pyramid2"/>
    <dgm:cxn modelId="{164AED10-42A2-4193-8020-FEE670094E84}" type="presParOf" srcId="{EA0A0571-8AAC-4B2F-B649-649AA13EB7F7}" destId="{72F6DE07-7790-4877-AB93-16090EEBDDB9}" srcOrd="1" destOrd="0" presId="urn:microsoft.com/office/officeart/2005/8/layout/pyramid2"/>
    <dgm:cxn modelId="{26C4268B-7528-441B-B686-D35BEFC309C1}" type="presParOf" srcId="{EA0A0571-8AAC-4B2F-B649-649AA13EB7F7}" destId="{E7C5AB08-4284-41A5-B8F2-6C0A9E7F7CF6}" srcOrd="2" destOrd="0" presId="urn:microsoft.com/office/officeart/2005/8/layout/pyramid2"/>
    <dgm:cxn modelId="{09E5C26B-53B5-42BF-84AF-BF6E94420734}" type="presParOf" srcId="{EA0A0571-8AAC-4B2F-B649-649AA13EB7F7}" destId="{C3C340C5-F672-4B7B-965D-F462FF68ACEB}" srcOrd="3" destOrd="0" presId="urn:microsoft.com/office/officeart/2005/8/layout/pyramid2"/>
    <dgm:cxn modelId="{3605714B-41E2-4CA8-828D-3B87B8EE2ABB}" type="presParOf" srcId="{EA0A0571-8AAC-4B2F-B649-649AA13EB7F7}" destId="{C7EAFA6E-7623-442E-BA1D-0FAF70A7E8BD}" srcOrd="4" destOrd="0" presId="urn:microsoft.com/office/officeart/2005/8/layout/pyramid2"/>
    <dgm:cxn modelId="{9B61B646-E552-4133-99EB-144BAF94B58C}" type="presParOf" srcId="{EA0A0571-8AAC-4B2F-B649-649AA13EB7F7}" destId="{5E76D1A9-29A7-4EFB-A5F1-35C49AD40FD7}" srcOrd="5" destOrd="0" presId="urn:microsoft.com/office/officeart/2005/8/layout/pyramid2"/>
    <dgm:cxn modelId="{4D8AD96C-AAD3-4C23-82F0-302FABDBF326}" type="presParOf" srcId="{EA0A0571-8AAC-4B2F-B649-649AA13EB7F7}" destId="{831BAF48-A56E-4672-89FA-1C39199BF6C6}" srcOrd="6" destOrd="0" presId="urn:microsoft.com/office/officeart/2005/8/layout/pyramid2"/>
    <dgm:cxn modelId="{5B235719-F8FB-4BA3-B314-2A67DCF72B06}" type="presParOf" srcId="{EA0A0571-8AAC-4B2F-B649-649AA13EB7F7}" destId="{A7303806-D4CD-47D7-8F53-80A0033316E2}"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8907DD-82CB-4AC3-BC85-6FAF7B560A88}">
      <dsp:nvSpPr>
        <dsp:cNvPr id="0" name=""/>
        <dsp:cNvSpPr/>
      </dsp:nvSpPr>
      <dsp:spPr>
        <a:xfrm>
          <a:off x="975137" y="0"/>
          <a:ext cx="4556748" cy="4556748"/>
        </a:xfrm>
        <a:prstGeom prst="triangl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D6A263-7ABB-45FC-AE57-617A9C9F0503}">
      <dsp:nvSpPr>
        <dsp:cNvPr id="0" name=""/>
        <dsp:cNvSpPr/>
      </dsp:nvSpPr>
      <dsp:spPr>
        <a:xfrm>
          <a:off x="3399206" y="696692"/>
          <a:ext cx="3566110" cy="814340"/>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4. Emergency Medical Technician (EMT)</a:t>
          </a:r>
        </a:p>
      </dsp:txBody>
      <dsp:txXfrm>
        <a:off x="3438959" y="736445"/>
        <a:ext cx="3486604" cy="734834"/>
      </dsp:txXfrm>
    </dsp:sp>
    <dsp:sp modelId="{E7C5AB08-4284-41A5-B8F2-6C0A9E7F7CF6}">
      <dsp:nvSpPr>
        <dsp:cNvPr id="0" name=""/>
        <dsp:cNvSpPr/>
      </dsp:nvSpPr>
      <dsp:spPr>
        <a:xfrm>
          <a:off x="2788836" y="1705204"/>
          <a:ext cx="4705222" cy="791579"/>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3. Certified Nursing Assistant (CNA)</a:t>
          </a:r>
        </a:p>
      </dsp:txBody>
      <dsp:txXfrm>
        <a:off x="2827478" y="1743846"/>
        <a:ext cx="4627938" cy="714295"/>
      </dsp:txXfrm>
    </dsp:sp>
    <dsp:sp modelId="{C7EAFA6E-7623-442E-BA1D-0FAF70A7E8BD}">
      <dsp:nvSpPr>
        <dsp:cNvPr id="0" name=""/>
        <dsp:cNvSpPr/>
      </dsp:nvSpPr>
      <dsp:spPr>
        <a:xfrm>
          <a:off x="2449641" y="2714392"/>
          <a:ext cx="5410447" cy="814340"/>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2. Personal Care Assistant (PCA)</a:t>
          </a:r>
        </a:p>
      </dsp:txBody>
      <dsp:txXfrm>
        <a:off x="2489394" y="2754145"/>
        <a:ext cx="5330941" cy="734834"/>
      </dsp:txXfrm>
    </dsp:sp>
    <dsp:sp modelId="{831BAF48-A56E-4672-89FA-1C39199BF6C6}">
      <dsp:nvSpPr>
        <dsp:cNvPr id="0" name=""/>
        <dsp:cNvSpPr/>
      </dsp:nvSpPr>
      <dsp:spPr>
        <a:xfrm>
          <a:off x="1719195" y="3651592"/>
          <a:ext cx="6353660" cy="814340"/>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1. Foundation Courses – Healthcare Training Curriculum</a:t>
          </a:r>
        </a:p>
      </dsp:txBody>
      <dsp:txXfrm>
        <a:off x="1758948" y="3691345"/>
        <a:ext cx="6274154" cy="734834"/>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ECBF09B-ED57-4D7C-9F5D-00350037E84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7CD2B9C-B5ED-46D3-8671-7ACBEBAF195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A844F17-64B2-4FAF-9209-A7BE18C478F9}" type="datetimeFigureOut">
              <a:rPr lang="en-US" smtClean="0"/>
              <a:t>3/30/2021</a:t>
            </a:fld>
            <a:endParaRPr lang="en-US" dirty="0"/>
          </a:p>
        </p:txBody>
      </p:sp>
      <p:sp>
        <p:nvSpPr>
          <p:cNvPr id="4" name="Footer Placeholder 3">
            <a:extLst>
              <a:ext uri="{FF2B5EF4-FFF2-40B4-BE49-F238E27FC236}">
                <a16:creationId xmlns:a16="http://schemas.microsoft.com/office/drawing/2014/main" id="{A5445697-421F-40C8-8FC3-029B211C350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E5AAD36-9D47-434C-914A-20228E19314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B242BA-68B7-4360-86DC-120B3BEDEAF1}" type="slidenum">
              <a:rPr lang="en-US" smtClean="0"/>
              <a:t>‹#›</a:t>
            </a:fld>
            <a:endParaRPr lang="en-US" dirty="0"/>
          </a:p>
        </p:txBody>
      </p:sp>
    </p:spTree>
    <p:extLst>
      <p:ext uri="{BB962C8B-B14F-4D97-AF65-F5344CB8AC3E}">
        <p14:creationId xmlns:p14="http://schemas.microsoft.com/office/powerpoint/2010/main" val="2586168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57773-3BAA-418C-9BDB-0F9C1E1BF433}" type="datetimeFigureOut">
              <a:rPr lang="en-US" smtClean="0"/>
              <a:t>3/30/2021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42BB8-3F7E-4150-BE07-912221E53E6C}" type="slidenum">
              <a:rPr lang="en-US" smtClean="0"/>
              <a:t>‹#›</a:t>
            </a:fld>
            <a:endParaRPr lang="en-US" dirty="0"/>
          </a:p>
        </p:txBody>
      </p:sp>
    </p:spTree>
    <p:extLst>
      <p:ext uri="{BB962C8B-B14F-4D97-AF65-F5344CB8AC3E}">
        <p14:creationId xmlns:p14="http://schemas.microsoft.com/office/powerpoint/2010/main" val="276016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11</a:t>
            </a:fld>
            <a:endParaRPr lang="en-US" dirty="0"/>
          </a:p>
        </p:txBody>
      </p:sp>
    </p:spTree>
    <p:extLst>
      <p:ext uri="{BB962C8B-B14F-4D97-AF65-F5344CB8AC3E}">
        <p14:creationId xmlns:p14="http://schemas.microsoft.com/office/powerpoint/2010/main" val="670264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46</a:t>
            </a:fld>
            <a:endParaRPr lang="en-US" dirty="0"/>
          </a:p>
        </p:txBody>
      </p:sp>
    </p:spTree>
    <p:extLst>
      <p:ext uri="{BB962C8B-B14F-4D97-AF65-F5344CB8AC3E}">
        <p14:creationId xmlns:p14="http://schemas.microsoft.com/office/powerpoint/2010/main" val="2442602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50</a:t>
            </a:fld>
            <a:endParaRPr lang="en-US" dirty="0"/>
          </a:p>
        </p:txBody>
      </p:sp>
    </p:spTree>
    <p:extLst>
      <p:ext uri="{BB962C8B-B14F-4D97-AF65-F5344CB8AC3E}">
        <p14:creationId xmlns:p14="http://schemas.microsoft.com/office/powerpoint/2010/main" val="3606737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51</a:t>
            </a:fld>
            <a:endParaRPr lang="en-US" dirty="0"/>
          </a:p>
        </p:txBody>
      </p:sp>
    </p:spTree>
    <p:extLst>
      <p:ext uri="{BB962C8B-B14F-4D97-AF65-F5344CB8AC3E}">
        <p14:creationId xmlns:p14="http://schemas.microsoft.com/office/powerpoint/2010/main" val="3902805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21</a:t>
            </a:fld>
            <a:endParaRPr lang="en-US" dirty="0"/>
          </a:p>
        </p:txBody>
      </p:sp>
    </p:spTree>
    <p:extLst>
      <p:ext uri="{BB962C8B-B14F-4D97-AF65-F5344CB8AC3E}">
        <p14:creationId xmlns:p14="http://schemas.microsoft.com/office/powerpoint/2010/main" val="2509190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5673-3BAF-46C0-BE33-325A08925E66}" type="slidenum">
              <a:rPr lang="en-US" smtClean="0"/>
              <a:t>24</a:t>
            </a:fld>
            <a:endParaRPr lang="en-US" dirty="0"/>
          </a:p>
        </p:txBody>
      </p:sp>
    </p:spTree>
    <p:extLst>
      <p:ext uri="{BB962C8B-B14F-4D97-AF65-F5344CB8AC3E}">
        <p14:creationId xmlns:p14="http://schemas.microsoft.com/office/powerpoint/2010/main" val="480396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5673-3BAF-46C0-BE33-325A08925E66}" type="slidenum">
              <a:rPr lang="en-US" smtClean="0"/>
              <a:t>25</a:t>
            </a:fld>
            <a:endParaRPr lang="en-US" dirty="0"/>
          </a:p>
        </p:txBody>
      </p:sp>
    </p:spTree>
    <p:extLst>
      <p:ext uri="{BB962C8B-B14F-4D97-AF65-F5344CB8AC3E}">
        <p14:creationId xmlns:p14="http://schemas.microsoft.com/office/powerpoint/2010/main" val="3245689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5673-3BAF-46C0-BE33-325A08925E66}" type="slidenum">
              <a:rPr lang="en-US" smtClean="0"/>
              <a:t>26</a:t>
            </a:fld>
            <a:endParaRPr lang="en-US" dirty="0"/>
          </a:p>
        </p:txBody>
      </p:sp>
    </p:spTree>
    <p:extLst>
      <p:ext uri="{BB962C8B-B14F-4D97-AF65-F5344CB8AC3E}">
        <p14:creationId xmlns:p14="http://schemas.microsoft.com/office/powerpoint/2010/main" val="2476356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5673-3BAF-46C0-BE33-325A08925E66}" type="slidenum">
              <a:rPr lang="en-US" smtClean="0"/>
              <a:t>27</a:t>
            </a:fld>
            <a:endParaRPr lang="en-US" dirty="0"/>
          </a:p>
        </p:txBody>
      </p:sp>
    </p:spTree>
    <p:extLst>
      <p:ext uri="{BB962C8B-B14F-4D97-AF65-F5344CB8AC3E}">
        <p14:creationId xmlns:p14="http://schemas.microsoft.com/office/powerpoint/2010/main" val="3718443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33</a:t>
            </a:fld>
            <a:endParaRPr lang="en-US" dirty="0"/>
          </a:p>
        </p:txBody>
      </p:sp>
    </p:spTree>
    <p:extLst>
      <p:ext uri="{BB962C8B-B14F-4D97-AF65-F5344CB8AC3E}">
        <p14:creationId xmlns:p14="http://schemas.microsoft.com/office/powerpoint/2010/main" val="3332711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34</a:t>
            </a:fld>
            <a:endParaRPr lang="en-US" dirty="0"/>
          </a:p>
        </p:txBody>
      </p:sp>
    </p:spTree>
    <p:extLst>
      <p:ext uri="{BB962C8B-B14F-4D97-AF65-F5344CB8AC3E}">
        <p14:creationId xmlns:p14="http://schemas.microsoft.com/office/powerpoint/2010/main" val="2786152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40</a:t>
            </a:fld>
            <a:endParaRPr lang="en-US" dirty="0"/>
          </a:p>
        </p:txBody>
      </p:sp>
    </p:spTree>
    <p:extLst>
      <p:ext uri="{BB962C8B-B14F-4D97-AF65-F5344CB8AC3E}">
        <p14:creationId xmlns:p14="http://schemas.microsoft.com/office/powerpoint/2010/main" val="12965165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8.svg"/><Relationship Id="rId7"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10.sv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8.svg"/><Relationship Id="rId7"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emf"/><Relationship Id="rId5" Type="http://schemas.openxmlformats.org/officeDocument/2006/relationships/image" Target="../media/image10.sv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4.xml"/><Relationship Id="rId4" Type="http://schemas.openxmlformats.org/officeDocument/2006/relationships/image" Target="../media/image29.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4.xml"/><Relationship Id="rId4" Type="http://schemas.openxmlformats.org/officeDocument/2006/relationships/image" Target="../media/image32.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5494430" y="2313782"/>
            <a:ext cx="6217920" cy="2230436"/>
          </a:xfrm>
        </p:spPr>
        <p:txBody>
          <a:bodyPr lIns="91440" anchor="ctr">
            <a:normAutofit/>
          </a:bodyPr>
          <a:lstStyle>
            <a:lvl1pPr algn="l">
              <a:defRPr sz="4800" b="1">
                <a:solidFill>
                  <a:schemeClr val="accent2"/>
                </a:solidFill>
                <a:latin typeface="+mn-lt"/>
              </a:defRPr>
            </a:lvl1pPr>
          </a:lstStyle>
          <a:p>
            <a:r>
              <a:rPr lang="en-US"/>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5494430" y="4673599"/>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nvPr>
        </p:nvSpPr>
        <p:spPr>
          <a:xfrm>
            <a:off x="1908175" y="5833156"/>
            <a:ext cx="2743200" cy="365125"/>
          </a:xfrm>
          <a:prstGeom prst="rect">
            <a:avLst/>
          </a:prstGeom>
        </p:spPr>
        <p:txBody>
          <a:bodyPr/>
          <a:lstStyle>
            <a:lvl1pPr algn="ctr">
              <a:defRPr sz="2000">
                <a:solidFill>
                  <a:schemeClr val="bg1"/>
                </a:solidFill>
              </a:defRPr>
            </a:lvl1pPr>
          </a:lstStyle>
          <a:p>
            <a:r>
              <a:rPr lang="en-US" dirty="0"/>
              <a:t>Month XX, 20XX</a:t>
            </a:r>
          </a:p>
        </p:txBody>
      </p:sp>
      <p:grpSp>
        <p:nvGrpSpPr>
          <p:cNvPr id="28" name="DOL-ETA Branding">
            <a:extLst>
              <a:ext uri="{FF2B5EF4-FFF2-40B4-BE49-F238E27FC236}">
                <a16:creationId xmlns:a16="http://schemas.microsoft.com/office/drawing/2014/main" id="{725FB689-92DD-491D-8462-FE0AA953385E}"/>
              </a:ext>
            </a:extLst>
          </p:cNvPr>
          <p:cNvGrpSpPr/>
          <p:nvPr userDrawn="1"/>
        </p:nvGrpSpPr>
        <p:grpSpPr>
          <a:xfrm>
            <a:off x="1360737"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nvPicPr>
        <p:blipFill>
          <a:blip r:embed="rId6"/>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userDrawn="1"/>
        </p:nvSpPr>
        <p:spPr>
          <a:xfrm>
            <a:off x="878681"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7430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711116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Quote">
    <p:spTree>
      <p:nvGrpSpPr>
        <p:cNvPr id="1" name=""/>
        <p:cNvGrpSpPr/>
        <p:nvPr/>
      </p:nvGrpSpPr>
      <p:grpSpPr>
        <a:xfrm>
          <a:off x="0" y="0"/>
          <a:ext cx="0" cy="0"/>
          <a:chOff x="0" y="0"/>
          <a:chExt cx="0" cy="0"/>
        </a:xfrm>
      </p:grpSpPr>
      <p:pic>
        <p:nvPicPr>
          <p:cNvPr id="12" name="Left Quote Mark">
            <a:extLst>
              <a:ext uri="{FF2B5EF4-FFF2-40B4-BE49-F238E27FC236}">
                <a16:creationId xmlns:a16="http://schemas.microsoft.com/office/drawing/2014/main" id="{5D47C9C7-C3BD-40CF-B27A-069A49E88B35}"/>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158" y="0"/>
            <a:ext cx="914400" cy="914400"/>
          </a:xfrm>
          <a:prstGeom prst="rect">
            <a:avLst/>
          </a:prstGeom>
        </p:spPr>
      </p:pic>
      <p:pic>
        <p:nvPicPr>
          <p:cNvPr id="14" name="Right Quote Mark">
            <a:extLst>
              <a:ext uri="{FF2B5EF4-FFF2-40B4-BE49-F238E27FC236}">
                <a16:creationId xmlns:a16="http://schemas.microsoft.com/office/drawing/2014/main" id="{B80C15CF-8A47-4F88-918A-4CF8B22EBADD}"/>
              </a:ex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13443" y="4044115"/>
            <a:ext cx="914400" cy="914400"/>
          </a:xfrm>
          <a:prstGeom prst="rect">
            <a:avLst/>
          </a:prstGeom>
        </p:spPr>
      </p:pic>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Quote">
            <a:extLst>
              <a:ext uri="{FF2B5EF4-FFF2-40B4-BE49-F238E27FC236}">
                <a16:creationId xmlns:a16="http://schemas.microsoft.com/office/drawing/2014/main" id="{F046EAE4-D05C-4D87-919D-EC13480421E8}"/>
              </a:ext>
            </a:extLst>
          </p:cNvPr>
          <p:cNvSpPr>
            <a:spLocks noGrp="1"/>
          </p:cNvSpPr>
          <p:nvPr>
            <p:ph idx="1" hasCustomPrompt="1"/>
          </p:nvPr>
        </p:nvSpPr>
        <p:spPr>
          <a:xfrm>
            <a:off x="1172584" y="235671"/>
            <a:ext cx="9846832" cy="4519209"/>
          </a:xfrm>
          <a:prstGeom prst="rect">
            <a:avLst/>
          </a:prstGeom>
        </p:spPr>
        <p:txBody>
          <a:bodyPr vert="horz" lIns="91440" tIns="45720" rIns="91440" bIns="45720" rtlCol="0" anchor="ctr">
            <a:normAutofit/>
          </a:bodyPr>
          <a:lstStyle>
            <a:lvl1pPr marL="0" indent="0">
              <a:buNone/>
              <a:defRPr sz="3200" i="1">
                <a:solidFill>
                  <a:schemeClr val="accent1"/>
                </a:solidFill>
              </a:defRPr>
            </a:lvl1pPr>
          </a:lstStyle>
          <a:p>
            <a:pPr lvl="0"/>
            <a:r>
              <a:rPr lang="en-US"/>
              <a:t>Type quote here</a:t>
            </a:r>
          </a:p>
        </p:txBody>
      </p:sp>
      <p:sp>
        <p:nvSpPr>
          <p:cNvPr id="11" name="Attribution">
            <a:extLst>
              <a:ext uri="{FF2B5EF4-FFF2-40B4-BE49-F238E27FC236}">
                <a16:creationId xmlns:a16="http://schemas.microsoft.com/office/drawing/2014/main" id="{50375305-F449-4711-B275-BE2947E160BC}"/>
              </a:ext>
            </a:extLst>
          </p:cNvPr>
          <p:cNvSpPr>
            <a:spLocks noGrp="1"/>
          </p:cNvSpPr>
          <p:nvPr>
            <p:ph idx="13" hasCustomPrompt="1"/>
          </p:nvPr>
        </p:nvSpPr>
        <p:spPr>
          <a:xfrm>
            <a:off x="1172584" y="4905487"/>
            <a:ext cx="9846832" cy="1101015"/>
          </a:xfrm>
          <a:prstGeom prst="rect">
            <a:avLst/>
          </a:prstGeom>
          <a:solidFill>
            <a:srgbClr val="F3F4F4"/>
          </a:solidFill>
          <a:ln>
            <a:solidFill>
              <a:schemeClr val="accent4"/>
            </a:solidFill>
          </a:ln>
        </p:spPr>
        <p:txBody>
          <a:bodyPr vert="horz" lIns="91440" tIns="45720" rIns="91440" bIns="45720" rtlCol="0" anchor="ctr">
            <a:normAutofit/>
          </a:bodyPr>
          <a:lstStyle>
            <a:lvl1pPr marL="640080" indent="-640080" algn="r">
              <a:buClr>
                <a:schemeClr val="accent1"/>
              </a:buClr>
              <a:buFont typeface="Webdings" panose="05030102010509060703" pitchFamily="18" charset="2"/>
              <a:buChar char=""/>
              <a:defRPr sz="3200" b="1">
                <a:solidFill>
                  <a:schemeClr val="accent2"/>
                </a:solidFill>
              </a:defRPr>
            </a:lvl1pPr>
            <a:lvl2pPr marL="457200" indent="0" algn="r">
              <a:buNone/>
              <a:defRPr i="1"/>
            </a:lvl2pPr>
            <a:lvl3pPr algn="r">
              <a:defRPr/>
            </a:lvl3pPr>
            <a:lvl4pPr algn="r">
              <a:defRPr/>
            </a:lvl4pPr>
            <a:lvl5pPr algn="r">
              <a:defRPr/>
            </a:lvl5pPr>
          </a:lstStyle>
          <a:p>
            <a:pPr lvl="0"/>
            <a:r>
              <a:rPr lang="en-US"/>
              <a:t>FirstName </a:t>
            </a:r>
            <a:r>
              <a:rPr lang="en-US" err="1"/>
              <a:t>LastName</a:t>
            </a:r>
            <a:endParaRPr lang="en-US"/>
          </a:p>
          <a:p>
            <a:pPr lvl="1"/>
            <a:r>
              <a:rPr lang="en-US"/>
              <a:t>Additional info if applicable, delete line otherwise</a:t>
            </a: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835412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568051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7" name="Gavel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6" y="46208"/>
            <a:ext cx="11081334" cy="786384"/>
          </a:xfrm>
        </p:spPr>
        <p:txBody>
          <a:bodyPr/>
          <a:lstStyle>
            <a:lvl1pPr>
              <a:defRPr/>
            </a:lvl1pPr>
          </a:lstStyle>
          <a:p>
            <a:r>
              <a:rPr lang="en-US"/>
              <a:t>Section name / Title / Reference Info</a:t>
            </a:r>
          </a:p>
        </p:txBody>
      </p:sp>
      <p:sp>
        <p:nvSpPr>
          <p:cNvPr id="11" name="Subtitle Placeholder">
            <a:extLst>
              <a:ext uri="{FF2B5EF4-FFF2-40B4-BE49-F238E27FC236}">
                <a16:creationId xmlns:a16="http://schemas.microsoft.com/office/drawing/2014/main" id="{A61A414C-2D35-452C-843D-37948489DBBF}"/>
              </a:ext>
            </a:extLst>
          </p:cNvPr>
          <p:cNvSpPr>
            <a:spLocks noGrp="1"/>
          </p:cNvSpPr>
          <p:nvPr>
            <p:ph type="body" sz="quarter" idx="14" hasCustomPrompt="1"/>
          </p:nvPr>
        </p:nvSpPr>
        <p:spPr>
          <a:xfrm>
            <a:off x="805866" y="983171"/>
            <a:ext cx="11080750" cy="533657"/>
          </a:xfrm>
        </p:spPr>
        <p:txBody>
          <a:bodyPr anchor="ctr">
            <a:noAutofit/>
          </a:bodyPr>
          <a:lstStyle>
            <a:lvl1pPr marL="0" indent="0">
              <a:buNone/>
              <a:defRPr sz="2000" i="1">
                <a:solidFill>
                  <a:schemeClr val="accent3">
                    <a:lumMod val="75000"/>
                    <a:lumOff val="25000"/>
                  </a:schemeClr>
                </a:solidFill>
                <a:latin typeface="+mn-lt"/>
                <a:cs typeface="Times New Roman" panose="02020603050405020304" pitchFamily="18" charset="0"/>
              </a:defRPr>
            </a:lvl1pPr>
          </a:lstStyle>
          <a:p>
            <a:pPr lvl="0"/>
            <a:r>
              <a:rPr lang="en-US"/>
              <a:t>Additional info if applicable, otherwise, delete this block.</a:t>
            </a:r>
          </a:p>
        </p:txBody>
      </p:sp>
      <p:sp>
        <p:nvSpPr>
          <p:cNvPr id="8" name="Legal Language">
            <a:extLst>
              <a:ext uri="{FF2B5EF4-FFF2-40B4-BE49-F238E27FC236}">
                <a16:creationId xmlns:a16="http://schemas.microsoft.com/office/drawing/2014/main" id="{8AE1AC09-B139-44BF-A4A9-AF0951E5026E}"/>
              </a:ext>
            </a:extLst>
          </p:cNvPr>
          <p:cNvSpPr>
            <a:spLocks noGrp="1"/>
          </p:cNvSpPr>
          <p:nvPr>
            <p:ph type="body" sz="quarter" idx="13" hasCustomPrompt="1"/>
          </p:nvPr>
        </p:nvSpPr>
        <p:spPr>
          <a:xfrm>
            <a:off x="805866" y="1667407"/>
            <a:ext cx="11080750" cy="3291869"/>
          </a:xfrm>
        </p:spPr>
        <p:txBody>
          <a:bodyPr anchor="ctr"/>
          <a:lstStyle>
            <a:lvl1pPr marL="0" indent="0">
              <a:lnSpc>
                <a:spcPct val="100000"/>
              </a:lnSpc>
              <a:spcBef>
                <a:spcPts val="600"/>
              </a:spcBef>
              <a:spcAft>
                <a:spcPts val="600"/>
              </a:spcAft>
              <a:buNone/>
              <a:defRPr>
                <a:latin typeface="Times New Roman" panose="02020603050405020304" pitchFamily="18" charset="0"/>
                <a:cs typeface="Times New Roman" panose="02020603050405020304" pitchFamily="18" charset="0"/>
              </a:defRPr>
            </a:lvl1pPr>
          </a:lstStyle>
          <a:p>
            <a:pPr lvl="0"/>
            <a:r>
              <a:rPr lang="en-US"/>
              <a:t>This slide format is to draw attention to precise legal language.  Place legal language here.</a:t>
            </a:r>
          </a:p>
        </p:txBody>
      </p:sp>
      <p:sp>
        <p:nvSpPr>
          <p:cNvPr id="12" name="Bottom Callout">
            <a:extLst>
              <a:ext uri="{FF2B5EF4-FFF2-40B4-BE49-F238E27FC236}">
                <a16:creationId xmlns:a16="http://schemas.microsoft.com/office/drawing/2014/main" id="{754DB676-0691-483D-9B70-22D586974A24}"/>
              </a:ext>
            </a:extLst>
          </p:cNvPr>
          <p:cNvSpPr>
            <a:spLocks noGrp="1"/>
          </p:cNvSpPr>
          <p:nvPr>
            <p:ph type="body" idx="1" hasCustomPrompt="1"/>
          </p:nvPr>
        </p:nvSpPr>
        <p:spPr>
          <a:xfrm>
            <a:off x="805866" y="5106992"/>
            <a:ext cx="8983593" cy="1046382"/>
          </a:xfrm>
          <a:solidFill>
            <a:srgbClr val="F3F4F4"/>
          </a:solidFill>
          <a:ln>
            <a:solidFill>
              <a:schemeClr val="accent4"/>
            </a:solidFill>
          </a:ln>
        </p:spPr>
        <p:txBody>
          <a:bodyPr lIns="182880" rIns="182880" anchor="ctr">
            <a:normAutofit/>
          </a:bodyPr>
          <a:lstStyle>
            <a:lvl1pPr marL="0" indent="0" algn="l">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If needed, include a callout note about the language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859188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7" name="Series Number Placeholder">
            <a:extLst>
              <a:ext uri="{FF2B5EF4-FFF2-40B4-BE49-F238E27FC236}">
                <a16:creationId xmlns:a16="http://schemas.microsoft.com/office/drawing/2014/main" id="{16070457-0FCD-4498-B260-1DF64FEA1895}"/>
              </a:ext>
            </a:extLst>
          </p:cNvPr>
          <p:cNvSpPr>
            <a:spLocks noGrp="1"/>
          </p:cNvSpPr>
          <p:nvPr>
            <p:ph type="body" sz="quarter" idx="13" hasCustomPrompt="1"/>
          </p:nvPr>
        </p:nvSpPr>
        <p:spPr>
          <a:xfrm>
            <a:off x="0" y="118459"/>
            <a:ext cx="505609" cy="702758"/>
          </a:xfrm>
        </p:spPr>
        <p:txBody>
          <a:bodyPr anchor="ctr"/>
          <a:lstStyle>
            <a:lvl1pPr marL="0" indent="0" algn="r">
              <a:buNone/>
              <a:defRPr>
                <a:solidFill>
                  <a:schemeClr val="bg1"/>
                </a:solidFill>
              </a:defRPr>
            </a:lvl1pPr>
          </a:lstStyle>
          <a:p>
            <a:pPr lvl="0"/>
            <a:r>
              <a:rPr lang="en-US"/>
              <a:t>#</a:t>
            </a: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lstStyle>
            <a:lvl1pPr>
              <a:defRPr/>
            </a:lvl1pPr>
          </a:lstStyle>
          <a:p>
            <a:r>
              <a:rPr lang="en-US"/>
              <a:t>Enter title for series slide, and insert number to the left.</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226791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12" name="Left Quote Mark">
            <a:extLst>
              <a:ext uri="{FF2B5EF4-FFF2-40B4-BE49-F238E27FC236}">
                <a16:creationId xmlns:a16="http://schemas.microsoft.com/office/drawing/2014/main" id="{5D47C9C7-C3BD-40CF-B27A-069A49E88B35}"/>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158" y="0"/>
            <a:ext cx="914400" cy="914400"/>
          </a:xfrm>
          <a:prstGeom prst="rect">
            <a:avLst/>
          </a:prstGeom>
        </p:spPr>
      </p:pic>
      <p:pic>
        <p:nvPicPr>
          <p:cNvPr id="14" name="Right Quote Mark">
            <a:extLst>
              <a:ext uri="{FF2B5EF4-FFF2-40B4-BE49-F238E27FC236}">
                <a16:creationId xmlns:a16="http://schemas.microsoft.com/office/drawing/2014/main" id="{B80C15CF-8A47-4F88-918A-4CF8B22EBADD}"/>
              </a:ex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13443" y="4044115"/>
            <a:ext cx="914400" cy="914400"/>
          </a:xfrm>
          <a:prstGeom prst="rect">
            <a:avLst/>
          </a:prstGeom>
        </p:spPr>
      </p:pic>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Quote">
            <a:extLst>
              <a:ext uri="{FF2B5EF4-FFF2-40B4-BE49-F238E27FC236}">
                <a16:creationId xmlns:a16="http://schemas.microsoft.com/office/drawing/2014/main" id="{F046EAE4-D05C-4D87-919D-EC13480421E8}"/>
              </a:ext>
            </a:extLst>
          </p:cNvPr>
          <p:cNvSpPr>
            <a:spLocks noGrp="1"/>
          </p:cNvSpPr>
          <p:nvPr>
            <p:ph idx="1" hasCustomPrompt="1"/>
          </p:nvPr>
        </p:nvSpPr>
        <p:spPr>
          <a:xfrm>
            <a:off x="1172584" y="235671"/>
            <a:ext cx="9846832" cy="4519209"/>
          </a:xfrm>
          <a:prstGeom prst="rect">
            <a:avLst/>
          </a:prstGeom>
        </p:spPr>
        <p:txBody>
          <a:bodyPr vert="horz" lIns="91440" tIns="45720" rIns="91440" bIns="45720" rtlCol="0" anchor="ctr">
            <a:normAutofit/>
          </a:bodyPr>
          <a:lstStyle>
            <a:lvl1pPr marL="0" indent="0">
              <a:buNone/>
              <a:defRPr sz="3200" i="1">
                <a:solidFill>
                  <a:schemeClr val="accent1"/>
                </a:solidFill>
              </a:defRPr>
            </a:lvl1pPr>
          </a:lstStyle>
          <a:p>
            <a:pPr lvl="0"/>
            <a:r>
              <a:rPr lang="en-US"/>
              <a:t>Type quote here</a:t>
            </a:r>
          </a:p>
        </p:txBody>
      </p:sp>
      <p:sp>
        <p:nvSpPr>
          <p:cNvPr id="11" name="Attribution">
            <a:extLst>
              <a:ext uri="{FF2B5EF4-FFF2-40B4-BE49-F238E27FC236}">
                <a16:creationId xmlns:a16="http://schemas.microsoft.com/office/drawing/2014/main" id="{50375305-F449-4711-B275-BE2947E160BC}"/>
              </a:ext>
            </a:extLst>
          </p:cNvPr>
          <p:cNvSpPr>
            <a:spLocks noGrp="1"/>
          </p:cNvSpPr>
          <p:nvPr>
            <p:ph idx="13" hasCustomPrompt="1"/>
          </p:nvPr>
        </p:nvSpPr>
        <p:spPr>
          <a:xfrm>
            <a:off x="1172584" y="4905487"/>
            <a:ext cx="9846832" cy="1101015"/>
          </a:xfrm>
          <a:prstGeom prst="rect">
            <a:avLst/>
          </a:prstGeom>
          <a:solidFill>
            <a:srgbClr val="F3F4F4"/>
          </a:solidFill>
          <a:ln>
            <a:solidFill>
              <a:schemeClr val="accent4"/>
            </a:solidFill>
          </a:ln>
        </p:spPr>
        <p:txBody>
          <a:bodyPr vert="horz" lIns="91440" tIns="45720" rIns="91440" bIns="45720" rtlCol="0" anchor="ctr">
            <a:normAutofit/>
          </a:bodyPr>
          <a:lstStyle>
            <a:lvl1pPr marL="640080" indent="-640080" algn="r">
              <a:buClr>
                <a:schemeClr val="accent1"/>
              </a:buClr>
              <a:buFont typeface="Webdings" panose="05030102010509060703" pitchFamily="18" charset="2"/>
              <a:buChar char=""/>
              <a:defRPr sz="3200" b="1">
                <a:solidFill>
                  <a:schemeClr val="accent2"/>
                </a:solidFill>
              </a:defRPr>
            </a:lvl1pPr>
            <a:lvl2pPr marL="457200" indent="0" algn="r">
              <a:buNone/>
              <a:defRPr i="1"/>
            </a:lvl2pPr>
            <a:lvl3pPr algn="r">
              <a:defRPr/>
            </a:lvl3pPr>
            <a:lvl4pPr algn="r">
              <a:defRPr/>
            </a:lvl4pPr>
            <a:lvl5pPr algn="r">
              <a:defRPr/>
            </a:lvl5pPr>
          </a:lstStyle>
          <a:p>
            <a:pPr lvl="0"/>
            <a:r>
              <a:rPr lang="en-US"/>
              <a:t>FirstName </a:t>
            </a:r>
            <a:r>
              <a:rPr lang="en-US" err="1"/>
              <a:t>LastName</a:t>
            </a:r>
            <a:endParaRPr lang="en-US"/>
          </a:p>
          <a:p>
            <a:pPr lvl="1"/>
            <a:r>
              <a:rPr lang="en-US"/>
              <a:t>Additional info if applicable, delete line otherwise</a:t>
            </a: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780353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pic>
        <p:nvPicPr>
          <p:cNvPr id="8" name="Web Laptop Icon">
            <a:extLst>
              <a:ext uri="{FF2B5EF4-FFF2-40B4-BE49-F238E27FC236}">
                <a16:creationId xmlns:a16="http://schemas.microsoft.com/office/drawing/2014/main" id="{33D34E40-E41B-49F0-BBE4-61974CC8864A}"/>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2696" y="235414"/>
            <a:ext cx="409908" cy="409908"/>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a:t>Enter Title for Resources Slide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hasCustomPrompt="1"/>
          </p:nvPr>
        </p:nvSpPr>
        <p:spPr>
          <a:xfrm>
            <a:off x="838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
              <a:defRPr sz="1800" u="sng">
                <a:solidFill>
                  <a:schemeClr val="accent6"/>
                </a:solidFill>
              </a:defRPr>
            </a:lvl3pPr>
          </a:lstStyle>
          <a:p>
            <a:pPr lvl="0"/>
            <a:r>
              <a:rPr lang="en-US"/>
              <a:t>Name of Reference Item</a:t>
            </a:r>
          </a:p>
          <a:p>
            <a:pPr lvl="1"/>
            <a:r>
              <a:rPr lang="en-US"/>
              <a:t>Details about resource here</a:t>
            </a:r>
          </a:p>
          <a:p>
            <a:pPr lvl="2"/>
            <a:r>
              <a:rPr lang="en-US"/>
              <a:t>www.address.com</a:t>
            </a:r>
          </a:p>
          <a:p>
            <a:pPr lvl="3"/>
            <a:r>
              <a:rPr lang="en-US"/>
              <a:t>Fourth level</a:t>
            </a:r>
          </a:p>
          <a:p>
            <a:pPr lvl="4"/>
            <a:r>
              <a:rPr lang="en-US"/>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hasCustomPrompt="1"/>
          </p:nvPr>
        </p:nvSpPr>
        <p:spPr>
          <a:xfrm>
            <a:off x="6172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Æ"/>
              <a:defRPr sz="1800" u="sng">
                <a:solidFill>
                  <a:schemeClr val="accent6"/>
                </a:solidFill>
              </a:defRPr>
            </a:lvl3pPr>
          </a:lstStyle>
          <a:p>
            <a:pPr lvl="0"/>
            <a:r>
              <a:rPr lang="en-US"/>
              <a:t>Name of Reference Item</a:t>
            </a:r>
          </a:p>
          <a:p>
            <a:pPr lvl="1"/>
            <a:r>
              <a:rPr lang="en-US"/>
              <a:t>Details about resource here</a:t>
            </a:r>
          </a:p>
          <a:p>
            <a:pPr lvl="2"/>
            <a:r>
              <a:rPr lang="en-US"/>
              <a:t>www.address.com</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392449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F3F4F4"/>
        </a:solidFill>
        <a:effectLst/>
      </p:bgPr>
    </p:bg>
    <p:spTree>
      <p:nvGrpSpPr>
        <p:cNvPr id="1" name=""/>
        <p:cNvGrpSpPr/>
        <p:nvPr/>
      </p:nvGrpSpPr>
      <p:grpSpPr>
        <a:xfrm>
          <a:off x="0" y="0"/>
          <a:ext cx="0" cy="0"/>
          <a:chOff x="0" y="0"/>
          <a:ch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981700"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adec="http://schemas.microsoft.com/office/drawing/2017/decorative" val="1"/>
              </a:ext>
            </a:extLst>
          </p:cNvPr>
          <p:cNvSpPr/>
          <p:nvPr userDrawn="1"/>
        </p:nvSpPr>
        <p:spPr>
          <a:xfrm>
            <a:off x="0" y="2571750"/>
            <a:ext cx="8362950"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228600" y="685800"/>
            <a:ext cx="6419850" cy="1478758"/>
          </a:xfrm>
        </p:spPr>
        <p:txBody>
          <a:bodyPr lIns="91440" anchor="ctr">
            <a:noAutofit/>
          </a:bodyPr>
          <a:lstStyle>
            <a:lvl1pPr algn="ctr">
              <a:defRPr sz="5400" b="1">
                <a:solidFill>
                  <a:schemeClr val="accent5"/>
                </a:solidFill>
                <a:latin typeface="+mn-lt"/>
              </a:defRPr>
            </a:lvl1pPr>
          </a:lstStyle>
          <a:p>
            <a:r>
              <a:rPr lang="en-US"/>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623140" y="4736308"/>
            <a:ext cx="563077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adec="http://schemas.microsoft.com/office/drawing/2017/decorative" val="0"/>
              </a:ext>
            </a:extLst>
          </p:cNvPr>
          <p:cNvPicPr>
            <a:picLocks noChangeAspect="1"/>
          </p:cNvPicPr>
          <p:nvPr userDrawn="1"/>
        </p:nvPicPr>
        <p:blipFill>
          <a:blip r:embed="rId4"/>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4187782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esenter / Moderator">
    <p:spTree>
      <p:nvGrpSpPr>
        <p:cNvPr id="1" name=""/>
        <p:cNvGrpSpPr/>
        <p:nvPr/>
      </p:nvGrpSpPr>
      <p:grpSpPr>
        <a:xfrm>
          <a:off x="0" y="0"/>
          <a:ext cx="0" cy="0"/>
          <a:chOff x="0" y="0"/>
          <a:chExt cx="0" cy="0"/>
        </a:xfrm>
      </p:grpSpPr>
      <p:pic>
        <p:nvPicPr>
          <p:cNvPr id="8" name="Microphone Icon">
            <a:extLst>
              <a:ext uri="{FF2B5EF4-FFF2-40B4-BE49-F238E27FC236}">
                <a16:creationId xmlns:a16="http://schemas.microsoft.com/office/drawing/2014/main" id="{821C247C-8EBB-4D4A-8797-57C42F0B7172}"/>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for Speaker / Moderator slide</a:t>
            </a:r>
          </a:p>
        </p:txBody>
      </p:sp>
      <p:sp>
        <p:nvSpPr>
          <p:cNvPr id="7" name="Person Photo">
            <a:extLst>
              <a:ext uri="{FF2B5EF4-FFF2-40B4-BE49-F238E27FC236}">
                <a16:creationId xmlns:a16="http://schemas.microsoft.com/office/drawing/2014/main" id="{B7D89C1E-6C46-426B-BD63-ECEF239257D2}"/>
              </a:ext>
              <a:ext uri="{C183D7F6-B498-43B3-948B-1728B52AA6E4}">
                <adec:decorative xmlns:adec="http://schemas.microsoft.com/office/drawing/2017/decorative" val="1"/>
              </a:ext>
            </a:extLst>
          </p:cNvPr>
          <p:cNvSpPr>
            <a:spLocks noGrp="1"/>
          </p:cNvSpPr>
          <p:nvPr>
            <p:ph type="pic" sz="quarter" idx="13" hasCustomPrompt="1"/>
          </p:nvPr>
        </p:nvSpPr>
        <p:spPr>
          <a:xfrm>
            <a:off x="1502361" y="2590404"/>
            <a:ext cx="2133600" cy="2133600"/>
          </a:xfrm>
          <a:prstGeom prst="round2DiagRect">
            <a:avLst/>
          </a:prstGeom>
          <a:solidFill>
            <a:srgbClr val="F3F4F4"/>
          </a:solidFill>
          <a:ln>
            <a:solidFill>
              <a:schemeClr val="accent4"/>
            </a:solidFill>
          </a:ln>
        </p:spPr>
        <p:txBody>
          <a:bodyPr/>
          <a:lstStyle>
            <a:lvl1pPr algn="ctr">
              <a:defRPr sz="2000" b="0" i="1">
                <a:solidFill>
                  <a:schemeClr val="tx2"/>
                </a:solidFill>
              </a:defRPr>
            </a:lvl1pPr>
          </a:lstStyle>
          <a:p>
            <a:r>
              <a:rPr lang="en-US" dirty="0"/>
              <a:t>Click icon to add picture, or drag and drop from your files.</a:t>
            </a:r>
          </a:p>
        </p:txBody>
      </p:sp>
      <p:sp>
        <p:nvSpPr>
          <p:cNvPr id="3" name="Person Info">
            <a:extLst>
              <a:ext uri="{FF2B5EF4-FFF2-40B4-BE49-F238E27FC236}">
                <a16:creationId xmlns:a16="http://schemas.microsoft.com/office/drawing/2014/main" id="{17AAC5FF-8264-4C60-8AAC-1B83EE24201B}"/>
              </a:ext>
            </a:extLst>
          </p:cNvPr>
          <p:cNvSpPr>
            <a:spLocks noGrp="1"/>
          </p:cNvSpPr>
          <p:nvPr>
            <p:ph idx="1" hasCustomPrompt="1"/>
          </p:nvPr>
        </p:nvSpPr>
        <p:spPr>
          <a:xfrm>
            <a:off x="4439822" y="1137446"/>
            <a:ext cx="7244177" cy="5039517"/>
          </a:xfrm>
        </p:spPr>
        <p:txBody>
          <a:bodyPr anchor="ctr">
            <a:noAutofit/>
          </a:bodyPr>
          <a:lstStyle>
            <a:lvl1pPr>
              <a:defRPr/>
            </a:lvl1pPr>
            <a:lvl2pPr>
              <a:defRPr/>
            </a:lvl2pPr>
            <a:lvl3pPr>
              <a:defRPr/>
            </a:lvl3pPr>
          </a:lstStyle>
          <a:p>
            <a:pPr lvl="0"/>
            <a:r>
              <a:rPr lang="en-US"/>
              <a:t>FirstName LastName</a:t>
            </a:r>
          </a:p>
          <a:p>
            <a:pPr lvl="1"/>
            <a:r>
              <a:rPr lang="en-US"/>
              <a:t>Position</a:t>
            </a:r>
          </a:p>
          <a:p>
            <a:pPr lvl="2"/>
            <a:r>
              <a:rPr lang="en-US"/>
              <a:t>Organization</a:t>
            </a:r>
          </a:p>
          <a:p>
            <a:pPr lvl="3"/>
            <a:r>
              <a:rPr lang="en-US"/>
              <a:t>Email</a:t>
            </a:r>
          </a:p>
          <a:p>
            <a:pPr lvl="4"/>
            <a:r>
              <a:rPr lang="en-US"/>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915768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enters / Moderators (2)">
    <p:spTree>
      <p:nvGrpSpPr>
        <p:cNvPr id="1" name=""/>
        <p:cNvGrpSpPr/>
        <p:nvPr/>
      </p:nvGrpSpPr>
      <p:grpSpPr>
        <a:xfrm>
          <a:off x="0" y="0"/>
          <a:ext cx="0" cy="0"/>
          <a:chOff x="0" y="0"/>
          <a:chExt cx="0" cy="0"/>
        </a:xfrm>
      </p:grpSpPr>
      <p:pic>
        <p:nvPicPr>
          <p:cNvPr id="10" name="Microphone Icon">
            <a:extLst>
              <a:ext uri="{FF2B5EF4-FFF2-40B4-BE49-F238E27FC236}">
                <a16:creationId xmlns:a16="http://schemas.microsoft.com/office/drawing/2014/main" id="{25EC0724-8798-467D-9F8D-322E0B6A7B2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1553029" y="128874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4439823" y="1254648"/>
            <a:ext cx="5646057" cy="2201789"/>
          </a:xfrm>
        </p:spPr>
        <p:txBody>
          <a:bodyPr>
            <a:noAutofit/>
          </a:bodyPr>
          <a:lstStyle>
            <a:lvl1pPr>
              <a:defRPr/>
            </a:lvl1pPr>
            <a:lvl2pPr>
              <a:defRPr/>
            </a:lvl2pPr>
            <a:lvl3pPr>
              <a:defRPr/>
            </a:lvl3pPr>
            <a:lvl4pPr>
              <a:defRPr/>
            </a:lvl4pPr>
            <a:lvl5pPr>
              <a:defRPr/>
            </a:lvl5pPr>
          </a:lstStyle>
          <a:p>
            <a:pPr lvl="0"/>
            <a:r>
              <a:rPr lang="en-US"/>
              <a:t>FirstName </a:t>
            </a:r>
            <a:r>
              <a:rPr lang="en-US" err="1"/>
              <a:t>LastName</a:t>
            </a:r>
            <a:endParaRPr lang="en-US"/>
          </a:p>
          <a:p>
            <a:pPr lvl="1"/>
            <a:r>
              <a:rPr lang="en-US"/>
              <a:t>Position</a:t>
            </a:r>
          </a:p>
          <a:p>
            <a:pPr lvl="2"/>
            <a:r>
              <a:rPr lang="en-US"/>
              <a:t>Organization</a:t>
            </a:r>
          </a:p>
          <a:p>
            <a:pPr lvl="3"/>
            <a:r>
              <a:rPr lang="en-US"/>
              <a:t>Email</a:t>
            </a:r>
          </a:p>
          <a:p>
            <a:pPr lvl="4"/>
            <a:r>
              <a:rPr lang="en-US"/>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1502361" y="3832448"/>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39822" y="3798354"/>
            <a:ext cx="5646057" cy="2201789"/>
          </a:xfrm>
        </p:spPr>
        <p:txBody>
          <a:bodyPr>
            <a:noAutofit/>
          </a:bodyPr>
          <a:lstStyle>
            <a:lvl1pPr>
              <a:defRPr/>
            </a:lvl1pPr>
            <a:lvl2pPr>
              <a:defRPr/>
            </a:lvl2pPr>
            <a:lvl3pPr>
              <a:defRPr/>
            </a:lvl3pPr>
            <a:lvl4pPr>
              <a:defRPr/>
            </a:lvl4pPr>
            <a:lvl5pPr>
              <a:defRPr/>
            </a:lvl5pPr>
          </a:lstStyle>
          <a:p>
            <a:pPr lvl="0"/>
            <a:r>
              <a:rPr lang="en-US"/>
              <a:t>FirstName </a:t>
            </a:r>
            <a:r>
              <a:rPr lang="en-US" err="1"/>
              <a:t>LastName</a:t>
            </a:r>
            <a:endParaRPr lang="en-US"/>
          </a:p>
          <a:p>
            <a:pPr lvl="1"/>
            <a:r>
              <a:rPr lang="en-US"/>
              <a:t>Position</a:t>
            </a:r>
          </a:p>
          <a:p>
            <a:pPr lvl="2"/>
            <a:r>
              <a:rPr lang="en-US"/>
              <a:t>Organization</a:t>
            </a:r>
          </a:p>
          <a:p>
            <a:pPr lvl="3"/>
            <a:r>
              <a:rPr lang="en-US"/>
              <a:t>Email</a:t>
            </a:r>
          </a:p>
          <a:p>
            <a:pPr lvl="4"/>
            <a:r>
              <a:rPr lang="en-US"/>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588625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088770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esenters / Moderators (3)">
    <p:spTree>
      <p:nvGrpSpPr>
        <p:cNvPr id="1" name=""/>
        <p:cNvGrpSpPr/>
        <p:nvPr/>
      </p:nvGrpSpPr>
      <p:grpSpPr>
        <a:xfrm>
          <a:off x="0" y="0"/>
          <a:ext cx="0" cy="0"/>
          <a:chOff x="0" y="0"/>
          <a:chExt cx="0" cy="0"/>
        </a:xfrm>
      </p:grpSpPr>
      <p:pic>
        <p:nvPicPr>
          <p:cNvPr id="12" name="Microphone Icon">
            <a:extLst>
              <a:ext uri="{FF2B5EF4-FFF2-40B4-BE49-F238E27FC236}">
                <a16:creationId xmlns:a16="http://schemas.microsoft.com/office/drawing/2014/main" id="{D88163A2-AAB5-4363-AED9-D71E2DD96B6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961748"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10" name="Person Info 1">
            <a:extLst>
              <a:ext uri="{FF2B5EF4-FFF2-40B4-BE49-F238E27FC236}">
                <a16:creationId xmlns:a16="http://schemas.microsoft.com/office/drawing/2014/main" id="{7AB118E0-BCC7-45C2-8F9E-6934FC665C9E}"/>
              </a:ext>
            </a:extLst>
          </p:cNvPr>
          <p:cNvSpPr>
            <a:spLocks noGrp="1"/>
          </p:cNvSpPr>
          <p:nvPr>
            <p:ph sz="half" idx="15" hasCustomPrompt="1"/>
          </p:nvPr>
        </p:nvSpPr>
        <p:spPr>
          <a:xfrm>
            <a:off x="423268"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a:t>FirstName </a:t>
            </a:r>
            <a:r>
              <a:rPr lang="en-US" err="1"/>
              <a:t>LastName</a:t>
            </a:r>
            <a:endParaRPr lang="en-US"/>
          </a:p>
          <a:p>
            <a:pPr lvl="1"/>
            <a:r>
              <a:rPr lang="en-US"/>
              <a:t>Position</a:t>
            </a:r>
          </a:p>
          <a:p>
            <a:pPr lvl="2"/>
            <a:r>
              <a:rPr lang="en-US"/>
              <a:t>Organization</a:t>
            </a:r>
          </a:p>
          <a:p>
            <a:pPr lvl="3"/>
            <a:r>
              <a:rPr lang="en-US"/>
              <a:t>Email</a:t>
            </a:r>
          </a:p>
          <a:p>
            <a:pPr lvl="4"/>
            <a:r>
              <a:rPr lang="en-US"/>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4985834"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47354"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a:t>FirstName </a:t>
            </a:r>
            <a:r>
              <a:rPr lang="en-US" err="1"/>
              <a:t>LastName</a:t>
            </a:r>
            <a:endParaRPr lang="en-US"/>
          </a:p>
          <a:p>
            <a:pPr lvl="1"/>
            <a:r>
              <a:rPr lang="en-US"/>
              <a:t>Position</a:t>
            </a:r>
          </a:p>
          <a:p>
            <a:pPr lvl="2"/>
            <a:r>
              <a:rPr lang="en-US"/>
              <a:t>Organization</a:t>
            </a:r>
          </a:p>
          <a:p>
            <a:pPr lvl="3"/>
            <a:r>
              <a:rPr lang="en-US"/>
              <a:t>Email</a:t>
            </a:r>
          </a:p>
          <a:p>
            <a:pPr lvl="4"/>
            <a:r>
              <a:rPr lang="en-US"/>
              <a:t>Phone</a:t>
            </a:r>
          </a:p>
        </p:txBody>
      </p:sp>
      <p:sp>
        <p:nvSpPr>
          <p:cNvPr id="11" name="Person Photo 3">
            <a:extLst>
              <a:ext uri="{FF2B5EF4-FFF2-40B4-BE49-F238E27FC236}">
                <a16:creationId xmlns:a16="http://schemas.microsoft.com/office/drawing/2014/main" id="{53A828BF-2A5D-41FD-B227-FAAB818AC598}"/>
              </a:ext>
              <a:ext uri="{C183D7F6-B498-43B3-948B-1728B52AA6E4}">
                <adec:decorative xmlns:adec="http://schemas.microsoft.com/office/drawing/2017/decorative" val="1"/>
              </a:ext>
            </a:extLst>
          </p:cNvPr>
          <p:cNvSpPr>
            <a:spLocks noGrp="1"/>
          </p:cNvSpPr>
          <p:nvPr>
            <p:ph type="pic" sz="quarter" idx="16" hasCustomPrompt="1"/>
          </p:nvPr>
        </p:nvSpPr>
        <p:spPr>
          <a:xfrm>
            <a:off x="9009920"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3">
            <a:extLst>
              <a:ext uri="{FF2B5EF4-FFF2-40B4-BE49-F238E27FC236}">
                <a16:creationId xmlns:a16="http://schemas.microsoft.com/office/drawing/2014/main" id="{134CD3E4-027C-4B7D-A65C-7DBA57E90025}"/>
              </a:ext>
            </a:extLst>
          </p:cNvPr>
          <p:cNvSpPr>
            <a:spLocks noGrp="1"/>
          </p:cNvSpPr>
          <p:nvPr>
            <p:ph sz="half" idx="2" hasCustomPrompt="1"/>
          </p:nvPr>
        </p:nvSpPr>
        <p:spPr>
          <a:xfrm>
            <a:off x="8471440"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a:t>FirstName </a:t>
            </a:r>
            <a:r>
              <a:rPr lang="en-US" err="1"/>
              <a:t>LastName</a:t>
            </a:r>
            <a:endParaRPr lang="en-US"/>
          </a:p>
          <a:p>
            <a:pPr lvl="1"/>
            <a:r>
              <a:rPr lang="en-US"/>
              <a:t>Position</a:t>
            </a:r>
          </a:p>
          <a:p>
            <a:pPr lvl="2"/>
            <a:r>
              <a:rPr lang="en-US"/>
              <a:t>Organization</a:t>
            </a:r>
          </a:p>
          <a:p>
            <a:pPr lvl="3"/>
            <a:r>
              <a:rPr lang="en-US"/>
              <a:t>Email</a:t>
            </a:r>
          </a:p>
          <a:p>
            <a:pPr lvl="4"/>
            <a:r>
              <a:rPr lang="en-US"/>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32612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9" name="Envelope Icon">
            <a:extLst>
              <a:ext uri="{FF2B5EF4-FFF2-40B4-BE49-F238E27FC236}">
                <a16:creationId xmlns:a16="http://schemas.microsoft.com/office/drawing/2014/main" id="{2359C801-6FA3-4BD2-A600-321070D79C3D}"/>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284" y="266368"/>
            <a:ext cx="400382" cy="400382"/>
          </a:xfrm>
          <a:prstGeom prst="rect">
            <a:avLst/>
          </a:prstGeom>
        </p:spPr>
      </p:pic>
      <p:grpSp>
        <p:nvGrpSpPr>
          <p:cNvPr id="18" name="Email Envelope Icon">
            <a:extLst>
              <a:ext uri="{FF2B5EF4-FFF2-40B4-BE49-F238E27FC236}">
                <a16:creationId xmlns:a16="http://schemas.microsoft.com/office/drawing/2014/main" id="{038B947E-84BB-4262-B5FD-668E7C02CD86}"/>
              </a:ext>
              <a:ext uri="{C183D7F6-B498-43B3-948B-1728B52AA6E4}">
                <adec:decorative xmlns:adec="http://schemas.microsoft.com/office/drawing/2017/decorative" val="1"/>
              </a:ext>
            </a:extLst>
          </p:cNvPr>
          <p:cNvGrpSpPr/>
          <p:nvPr userDrawn="1"/>
        </p:nvGrpSpPr>
        <p:grpSpPr>
          <a:xfrm>
            <a:off x="9415617" y="2376261"/>
            <a:ext cx="1914072" cy="2105479"/>
            <a:chOff x="9415617" y="2376261"/>
            <a:chExt cx="1914072" cy="2105479"/>
          </a:xfrm>
        </p:grpSpPr>
        <p:grpSp>
          <p:nvGrpSpPr>
            <p:cNvPr id="14" name="Group 13">
              <a:extLst>
                <a:ext uri="{FF2B5EF4-FFF2-40B4-BE49-F238E27FC236}">
                  <a16:creationId xmlns:a16="http://schemas.microsoft.com/office/drawing/2014/main" id="{44C3A8A9-9D35-4CBF-B48D-28E6D69B71E5}"/>
                </a:ext>
                <a:ext uri="{C183D7F6-B498-43B3-948B-1728B52AA6E4}">
                  <adec:decorative xmlns:adec="http://schemas.microsoft.com/office/drawing/2017/decorative" val="1"/>
                </a:ext>
              </a:extLst>
            </p:cNvPr>
            <p:cNvGrpSpPr/>
            <p:nvPr userDrawn="1"/>
          </p:nvGrpSpPr>
          <p:grpSpPr>
            <a:xfrm>
              <a:off x="9415617" y="2376261"/>
              <a:ext cx="1914072" cy="2105479"/>
              <a:chOff x="8746030" y="2376261"/>
              <a:chExt cx="1914072" cy="2105479"/>
            </a:xfrm>
          </p:grpSpPr>
          <p:sp>
            <p:nvSpPr>
              <p:cNvPr id="13" name="Rectangle 12">
                <a:extLst>
                  <a:ext uri="{FF2B5EF4-FFF2-40B4-BE49-F238E27FC236}">
                    <a16:creationId xmlns:a16="http://schemas.microsoft.com/office/drawing/2014/main" id="{3385D42F-F634-48D6-A4CA-C3299E3FC6F3}"/>
                  </a:ext>
                </a:extLst>
              </p:cNvPr>
              <p:cNvSpPr/>
              <p:nvPr userDrawn="1"/>
            </p:nvSpPr>
            <p:spPr>
              <a:xfrm>
                <a:off x="9163050" y="2676525"/>
                <a:ext cx="1123950" cy="1127760"/>
              </a:xfrm>
              <a:prstGeom prst="rect">
                <a:avLst/>
              </a:prstGeom>
              <a:gradFill flip="none" rotWithShape="1">
                <a:gsLst>
                  <a:gs pos="97619">
                    <a:schemeClr val="accent4">
                      <a:lumMod val="90000"/>
                    </a:schemeClr>
                  </a:gs>
                  <a:gs pos="3968">
                    <a:srgbClr val="F3F4F4"/>
                  </a:gs>
                  <a:gs pos="26000">
                    <a:schemeClr val="bg1"/>
                  </a:gs>
                  <a:gs pos="77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5A79651-71F3-44A8-A1A3-0EF6414C910A}"/>
                  </a:ext>
                </a:extLst>
              </p:cNvPr>
              <p:cNvSpPr/>
              <p:nvPr userDrawn="1"/>
            </p:nvSpPr>
            <p:spPr>
              <a:xfrm>
                <a:off x="8801100" y="3276600"/>
                <a:ext cx="1790700" cy="1127760"/>
              </a:xfrm>
              <a:custGeom>
                <a:avLst/>
                <a:gdLst>
                  <a:gd name="connsiteX0" fmla="*/ 0 w 1790700"/>
                  <a:gd name="connsiteY0" fmla="*/ 0 h 1127760"/>
                  <a:gd name="connsiteX1" fmla="*/ 1790700 w 1790700"/>
                  <a:gd name="connsiteY1" fmla="*/ 0 h 1127760"/>
                  <a:gd name="connsiteX2" fmla="*/ 1790700 w 1790700"/>
                  <a:gd name="connsiteY2" fmla="*/ 1127760 h 1127760"/>
                  <a:gd name="connsiteX3" fmla="*/ 0 w 1790700"/>
                  <a:gd name="connsiteY3" fmla="*/ 1127760 h 1127760"/>
                  <a:gd name="connsiteX4" fmla="*/ 0 w 1790700"/>
                  <a:gd name="connsiteY4" fmla="*/ 0 h 1127760"/>
                  <a:gd name="connsiteX0" fmla="*/ 0 w 1790700"/>
                  <a:gd name="connsiteY0" fmla="*/ 7144 h 1134904"/>
                  <a:gd name="connsiteX1" fmla="*/ 1316831 w 1790700"/>
                  <a:gd name="connsiteY1" fmla="*/ 0 h 1134904"/>
                  <a:gd name="connsiteX2" fmla="*/ 1790700 w 1790700"/>
                  <a:gd name="connsiteY2" fmla="*/ 7144 h 1134904"/>
                  <a:gd name="connsiteX3" fmla="*/ 1790700 w 1790700"/>
                  <a:gd name="connsiteY3" fmla="*/ 1134904 h 1134904"/>
                  <a:gd name="connsiteX4" fmla="*/ 0 w 1790700"/>
                  <a:gd name="connsiteY4" fmla="*/ 1134904 h 1134904"/>
                  <a:gd name="connsiteX5" fmla="*/ 0 w 1790700"/>
                  <a:gd name="connsiteY5" fmla="*/ 7144 h 1134904"/>
                  <a:gd name="connsiteX0" fmla="*/ 0 w 1790700"/>
                  <a:gd name="connsiteY0" fmla="*/ 7144 h 1134904"/>
                  <a:gd name="connsiteX1" fmla="*/ 497681 w 1790700"/>
                  <a:gd name="connsiteY1" fmla="*/ 4763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7144 h 1134904"/>
                  <a:gd name="connsiteX1" fmla="*/ 628650 w 1790700"/>
                  <a:gd name="connsiteY1" fmla="*/ 542926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accent4">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978684A7-3494-4151-98DE-DB26EB114126}"/>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r="100000" b="100000"/>
                </a:path>
                <a:tileRect l="-100000" t="-100000"/>
              </a:gradFill>
              <a:ln w="23912"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ED93B3FC-DDB7-49C5-B0E2-30332216E4A6}"/>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solidFill>
                <a:schemeClr val="accent5"/>
              </a:solidFill>
              <a:ln w="23912" cap="flat">
                <a:noFill/>
                <a:prstDash val="solid"/>
                <a:miter/>
              </a:ln>
            </p:spPr>
            <p:txBody>
              <a:bodyPr rtlCol="0" anchor="ctr"/>
              <a:lstStyle/>
              <a:p>
                <a:endParaRPr lang="en-US" dirty="0"/>
              </a:p>
            </p:txBody>
          </p:sp>
        </p:grpSp>
        <p:sp>
          <p:nvSpPr>
            <p:cNvPr id="15" name="Isosceles Triangle 14">
              <a:extLst>
                <a:ext uri="{FF2B5EF4-FFF2-40B4-BE49-F238E27FC236}">
                  <a16:creationId xmlns:a16="http://schemas.microsoft.com/office/drawing/2014/main" id="{9BAC5326-69BC-4DCF-B682-4778B80809E4}"/>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sosceles Triangle 15">
              <a:extLst>
                <a:ext uri="{FF2B5EF4-FFF2-40B4-BE49-F238E27FC236}">
                  <a16:creationId xmlns:a16="http://schemas.microsoft.com/office/drawing/2014/main" id="{2B9EA639-1876-4B22-BA5A-57AB07E3C79D}"/>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a:extLst>
                <a:ext uri="{FF2B5EF4-FFF2-40B4-BE49-F238E27FC236}">
                  <a16:creationId xmlns:a16="http://schemas.microsoft.com/office/drawing/2014/main" id="{E4599619-B65E-4720-902B-79FAB6069DDB}"/>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for “Contact” slide</a:t>
            </a:r>
          </a:p>
        </p:txBody>
      </p:sp>
      <p:sp>
        <p:nvSpPr>
          <p:cNvPr id="3" name="Contact Content Placeholder">
            <a:extLst>
              <a:ext uri="{FF2B5EF4-FFF2-40B4-BE49-F238E27FC236}">
                <a16:creationId xmlns:a16="http://schemas.microsoft.com/office/drawing/2014/main" id="{17AAC5FF-8264-4C60-8AAC-1B83EE24201B}"/>
              </a:ext>
            </a:extLst>
          </p:cNvPr>
          <p:cNvSpPr>
            <a:spLocks noGrp="1"/>
          </p:cNvSpPr>
          <p:nvPr>
            <p:ph idx="1" hasCustomPrompt="1"/>
          </p:nvPr>
        </p:nvSpPr>
        <p:spPr>
          <a:xfrm>
            <a:off x="817734" y="1137446"/>
            <a:ext cx="7244177" cy="5039517"/>
          </a:xfrm>
        </p:spPr>
        <p:txBody>
          <a:bodyPr anchor="ctr">
            <a:normAutofit/>
          </a:bodyPr>
          <a:lstStyle>
            <a:lvl1pPr>
              <a:spcBef>
                <a:spcPts val="1200"/>
              </a:spcBef>
              <a:defRPr sz="2400"/>
            </a:lvl1pPr>
            <a:lvl2pPr>
              <a:spcBef>
                <a:spcPts val="200"/>
              </a:spcBef>
              <a:defRPr sz="2000"/>
            </a:lvl2pPr>
            <a:lvl3pPr>
              <a:spcBef>
                <a:spcPts val="0"/>
              </a:spcBef>
              <a:defRPr sz="2000"/>
            </a:lvl3pPr>
            <a:lvl4pPr>
              <a:spcBef>
                <a:spcPts val="400"/>
              </a:spcBef>
              <a:defRPr sz="1800"/>
            </a:lvl4pPr>
            <a:lvl5pPr>
              <a:defRPr sz="1800"/>
            </a:lvl5pPr>
          </a:lstStyle>
          <a:p>
            <a:pPr lvl="0"/>
            <a:r>
              <a:rPr lang="en-US"/>
              <a:t>FirstName </a:t>
            </a:r>
            <a:r>
              <a:rPr lang="en-US" err="1"/>
              <a:t>LastName</a:t>
            </a:r>
            <a:endParaRPr lang="en-US"/>
          </a:p>
          <a:p>
            <a:pPr lvl="1"/>
            <a:r>
              <a:rPr lang="en-US"/>
              <a:t>Position</a:t>
            </a:r>
          </a:p>
          <a:p>
            <a:pPr lvl="2"/>
            <a:r>
              <a:rPr lang="en-US"/>
              <a:t>Organization</a:t>
            </a:r>
          </a:p>
          <a:p>
            <a:pPr lvl="3"/>
            <a:r>
              <a:rPr lang="en-US"/>
              <a:t>Email</a:t>
            </a:r>
          </a:p>
          <a:p>
            <a:pPr lvl="4"/>
            <a:r>
              <a:rPr lang="en-US"/>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50565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Calendar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for “Save the Date” Slide</a:t>
            </a:r>
          </a:p>
        </p:txBody>
      </p:sp>
      <p:sp>
        <p:nvSpPr>
          <p:cNvPr id="3" name="Event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1"/>
              </a:buClr>
              <a:buFont typeface="Wingdings" panose="05000000000000000000" pitchFamily="2" charset="2"/>
              <a:buChar char=""/>
              <a:defRPr sz="24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5"/>
              </a:buClr>
              <a:buSzPct val="90000"/>
              <a:buFont typeface="Webdings" panose="05030102010509060703" pitchFamily="18" charset="2"/>
              <a:buChar char=""/>
              <a:defRPr sz="2000" b="1">
                <a:solidFill>
                  <a:schemeClr val="accent2"/>
                </a:solidFill>
              </a:defRPr>
            </a:lvl3pPr>
            <a:lvl4pPr marL="1737360">
              <a:defRPr/>
            </a:lvl4pPr>
            <a:lvl5pPr marL="2194560">
              <a:defRPr/>
            </a:lvl5pPr>
          </a:lstStyle>
          <a:p>
            <a:pPr lvl="0"/>
            <a:r>
              <a:rPr lang="en-US"/>
              <a:t>Event Title Here</a:t>
            </a:r>
          </a:p>
          <a:p>
            <a:pPr lvl="1"/>
            <a:r>
              <a:rPr lang="en-US"/>
              <a:t>Event summary goes here</a:t>
            </a:r>
          </a:p>
          <a:p>
            <a:pPr lvl="2"/>
            <a:r>
              <a:rPr lang="en-US"/>
              <a:t>Event Date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82050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eakout Room List">
    <p:spTree>
      <p:nvGrpSpPr>
        <p:cNvPr id="1" name=""/>
        <p:cNvGrpSpPr/>
        <p:nvPr/>
      </p:nvGrpSpPr>
      <p:grpSpPr>
        <a:xfrm>
          <a:off x="0" y="0"/>
          <a:ext cx="0" cy="0"/>
          <a:chOff x="0" y="0"/>
          <a:chExt cx="0" cy="0"/>
        </a:xfrm>
      </p:grpSpPr>
      <p:pic>
        <p:nvPicPr>
          <p:cNvPr id="7" name="Breakou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for Breakout Rooms Slide</a:t>
            </a:r>
          </a:p>
        </p:txBody>
      </p:sp>
      <p:sp>
        <p:nvSpPr>
          <p:cNvPr id="3" name="Breakout Room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5"/>
              </a:buClr>
              <a:buSzPct val="120000"/>
              <a:buFont typeface="+mj-lt"/>
              <a:buAutoNum type="arabicPeriod"/>
              <a:defRPr sz="28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a:t>Breakout Room Title</a:t>
            </a:r>
          </a:p>
          <a:p>
            <a:pPr lvl="1"/>
            <a:r>
              <a:rPr lang="en-US"/>
              <a:t>Breakout Room Summary / Description</a:t>
            </a:r>
          </a:p>
          <a:p>
            <a:pPr lvl="2"/>
            <a:r>
              <a:rPr lang="en-US"/>
              <a:t>Phone Keypad Instructions</a:t>
            </a:r>
          </a:p>
          <a:p>
            <a:pPr lvl="3"/>
            <a:r>
              <a:rPr lang="en-US"/>
              <a:t>ROOM #</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16392206"/>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6"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a:t>Enter answering instructions</a:t>
            </a:r>
          </a:p>
          <a:p>
            <a:pPr lvl="1"/>
            <a:r>
              <a:rPr lang="en-US"/>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a:t>Type your possible choices/answers here.</a:t>
            </a:r>
          </a:p>
          <a:p>
            <a:pPr lvl="1"/>
            <a:r>
              <a:rPr lang="en-US"/>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510522475"/>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025"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6" y="46208"/>
            <a:ext cx="10338384" cy="786384"/>
          </a:xfrm>
        </p:spPr>
        <p:txBody>
          <a:bodyPr>
            <a:normAutofit/>
          </a:bodyPr>
          <a:lstStyle>
            <a:lvl1pPr>
              <a:defRPr sz="3600"/>
            </a:lvl1pPr>
          </a:lstStyle>
          <a:p>
            <a:r>
              <a:rPr lang="en-US"/>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990600"/>
            <a:ext cx="5290133" cy="1155700"/>
          </a:xfrm>
        </p:spPr>
        <p:txBody>
          <a:bodyPr anchor="ctr">
            <a:normAutofit/>
          </a:bodyPr>
          <a:lstStyle>
            <a:lvl1pPr marL="0" indent="0" algn="ctr">
              <a:spcBef>
                <a:spcPts val="0"/>
              </a:spcBef>
              <a:spcAft>
                <a:spcPts val="200"/>
              </a:spcAft>
              <a:buNone/>
              <a:defRPr sz="2100" i="1"/>
            </a:lvl1pPr>
            <a:lvl2pPr marL="0" indent="0" algn="ctr">
              <a:spcBef>
                <a:spcPts val="0"/>
              </a:spcBef>
              <a:buNone/>
              <a:defRPr sz="2000" i="1">
                <a:solidFill>
                  <a:schemeClr val="accent4">
                    <a:lumMod val="50000"/>
                  </a:schemeClr>
                </a:solidFill>
                <a:latin typeface="+mj-lt"/>
              </a:defRPr>
            </a:lvl2pPr>
            <a:lvl3pPr marL="914400" indent="0">
              <a:buNone/>
              <a:defRPr/>
            </a:lvl3pPr>
          </a:lstStyle>
          <a:p>
            <a:pPr lvl="0"/>
            <a:r>
              <a:rPr lang="en-US"/>
              <a:t>Enter location directions</a:t>
            </a:r>
          </a:p>
          <a:p>
            <a:pPr lvl="1"/>
            <a:r>
              <a:rPr lang="en-US"/>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66" y="2465758"/>
            <a:ext cx="5290134"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911568588"/>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a:t>Add guidance for how to answer questions here.</a:t>
            </a:r>
          </a:p>
          <a:p>
            <a:pPr lvl="1"/>
            <a:r>
              <a:rPr lang="en-US"/>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94628704"/>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dirty="0"/>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dirty="0"/>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dirty="0"/>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pPr/>
              <a:t>‹#›</a:t>
            </a:fld>
            <a:endParaRPr lang="en-US" dirty="0"/>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32029370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2567322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a:t>Click to add infographic slide title. Delete unneeded shapes.  </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1262143"/>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1262144"/>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3207228"/>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3207229"/>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4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5118914"/>
            <a:ext cx="10847914" cy="886397"/>
          </a:xfrm>
          <a:ln/>
        </p:spPr>
        <p:style>
          <a:lnRef idx="0">
            <a:schemeClr val="accent1"/>
          </a:lnRef>
          <a:fillRef idx="3">
            <a:schemeClr val="accent1"/>
          </a:fillRef>
          <a:effectRef idx="3">
            <a:schemeClr val="accent1"/>
          </a:effectRef>
          <a:fontRef idx="minor">
            <a:schemeClr val="lt1"/>
          </a:fontRef>
        </p:style>
        <p:txBody>
          <a:bodyPr wrap="square" lIns="182880" tIns="91440" rIns="182880" bIns="91440" anchor="ctr">
            <a:spAutoFit/>
          </a:bodyPr>
          <a:lstStyle>
            <a:lvl1pPr marL="0" indent="0" algn="l">
              <a:buNone/>
              <a:defRPr sz="1600" b="0"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86852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dirty="0"/>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dirty="0"/>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dirty="0"/>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pPr/>
              <a:t>‹#›</a:t>
            </a:fld>
            <a:endParaRPr lang="en-US" dirty="0"/>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784041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fographic 2">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a:t>Click to add infographic slide title. Delete unneeded shapes.  </a:t>
            </a:r>
          </a:p>
        </p:txBody>
      </p:sp>
      <p:sp>
        <p:nvSpPr>
          <p:cNvPr id="11" name="Subtitle">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1111053"/>
            <a:ext cx="10847914" cy="1071062"/>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1600" b="0" i="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2297905"/>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2297906"/>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4242990"/>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4242991"/>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4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4687935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fographic 3">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a:t>Click to add infographic slide title. Delete unneeded shapes.  </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384237" y="2037182"/>
            <a:ext cx="4803399" cy="2708434"/>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20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noChangeAspect="1"/>
          </p:cNvSpPr>
          <p:nvPr>
            <p:ph type="pic" sz="quarter" idx="15" hasCustomPrompt="1"/>
          </p:nvPr>
        </p:nvSpPr>
        <p:spPr>
          <a:xfrm>
            <a:off x="5717036" y="110454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586169" y="1323616"/>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6867735" y="2076889"/>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736868" y="2293048"/>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noChangeAspect="1"/>
          </p:cNvSpPr>
          <p:nvPr>
            <p:ph type="pic" sz="quarter" idx="19" hasCustomPrompt="1"/>
          </p:nvPr>
        </p:nvSpPr>
        <p:spPr>
          <a:xfrm>
            <a:off x="5717036" y="3029191"/>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6586169" y="3245350"/>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noChangeAspect="1"/>
          </p:cNvSpPr>
          <p:nvPr>
            <p:ph type="pic" sz="quarter" idx="18" hasCustomPrompt="1"/>
          </p:nvPr>
        </p:nvSpPr>
        <p:spPr>
          <a:xfrm>
            <a:off x="6867735" y="3998623"/>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736868" y="4214782"/>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4 here.</a:t>
            </a:r>
          </a:p>
        </p:txBody>
      </p:sp>
      <p:sp>
        <p:nvSpPr>
          <p:cNvPr id="18" name="Thumbnail 5">
            <a:extLst>
              <a:ext uri="{FF2B5EF4-FFF2-40B4-BE49-F238E27FC236}">
                <a16:creationId xmlns:a16="http://schemas.microsoft.com/office/drawing/2014/main" id="{6C3EC705-A522-4A9C-A013-3722BFD83896}"/>
              </a:ext>
              <a:ext uri="{C183D7F6-B498-43B3-948B-1728B52AA6E4}">
                <adec:decorative xmlns:adec="http://schemas.microsoft.com/office/drawing/2017/decorative" val="1"/>
              </a:ext>
            </a:extLst>
          </p:cNvPr>
          <p:cNvSpPr>
            <a:spLocks noGrp="1" noChangeAspect="1"/>
          </p:cNvSpPr>
          <p:nvPr>
            <p:ph type="pic" sz="quarter" idx="21" hasCustomPrompt="1"/>
          </p:nvPr>
        </p:nvSpPr>
        <p:spPr>
          <a:xfrm>
            <a:off x="5861291" y="495092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5</a:t>
            </a:r>
          </a:p>
        </p:txBody>
      </p:sp>
      <p:sp>
        <p:nvSpPr>
          <p:cNvPr id="17" name="Caption 5">
            <a:extLst>
              <a:ext uri="{FF2B5EF4-FFF2-40B4-BE49-F238E27FC236}">
                <a16:creationId xmlns:a16="http://schemas.microsoft.com/office/drawing/2014/main" id="{1BCF5A12-5949-48DD-8B4A-536478F2CE09}"/>
              </a:ext>
            </a:extLst>
          </p:cNvPr>
          <p:cNvSpPr>
            <a:spLocks noGrp="1"/>
          </p:cNvSpPr>
          <p:nvPr>
            <p:ph type="body" sz="quarter" idx="20" hasCustomPrompt="1"/>
          </p:nvPr>
        </p:nvSpPr>
        <p:spPr>
          <a:xfrm>
            <a:off x="6730424" y="5167084"/>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5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7077618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cxnSp>
        <p:nvCxnSpPr>
          <p:cNvPr id="19" name="Process Flow Arrow">
            <a:extLst>
              <a:ext uri="{FF2B5EF4-FFF2-40B4-BE49-F238E27FC236}">
                <a16:creationId xmlns:a16="http://schemas.microsoft.com/office/drawing/2014/main" id="{A125BFDF-FB9E-4CFE-9AFC-6048D15A7707}"/>
              </a:ext>
              <a:ext uri="{C183D7F6-B498-43B3-948B-1728B52AA6E4}">
                <adec:decorative xmlns:adec="http://schemas.microsoft.com/office/drawing/2017/decorative" val="1"/>
              </a:ext>
            </a:extLst>
          </p:cNvPr>
          <p:cNvCxnSpPr>
            <a:cxnSpLocks/>
          </p:cNvCxnSpPr>
          <p:nvPr userDrawn="1"/>
        </p:nvCxnSpPr>
        <p:spPr>
          <a:xfrm>
            <a:off x="1413321" y="1056624"/>
            <a:ext cx="5210826" cy="5210826"/>
          </a:xfrm>
          <a:prstGeom prst="line">
            <a:avLst/>
          </a:prstGeom>
          <a:ln w="73025">
            <a:gradFill>
              <a:gsLst>
                <a:gs pos="1000">
                  <a:schemeClr val="accent4">
                    <a:alpha val="0"/>
                  </a:schemeClr>
                </a:gs>
                <a:gs pos="15000">
                  <a:schemeClr val="accent4"/>
                </a:gs>
                <a:gs pos="100000">
                  <a:schemeClr val="accent4"/>
                </a:gs>
              </a:gsLst>
              <a:lin ang="5400000" scaled="1"/>
            </a:gradFill>
            <a:tailEnd type="triangle" w="lg" len="lg"/>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a:t>Click to add process graphic slide title. Delete unneeded shapes.  </a:t>
            </a:r>
          </a:p>
        </p:txBody>
      </p:sp>
      <p:sp>
        <p:nvSpPr>
          <p:cNvPr id="25" name="Subtitle">
            <a:extLst>
              <a:ext uri="{FF2B5EF4-FFF2-40B4-BE49-F238E27FC236}">
                <a16:creationId xmlns:a16="http://schemas.microsoft.com/office/drawing/2014/main" id="{40916910-AE40-4E4D-BDB8-E77C8163B8BD}"/>
              </a:ext>
            </a:extLst>
          </p:cNvPr>
          <p:cNvSpPr>
            <a:spLocks noGrp="1"/>
          </p:cNvSpPr>
          <p:nvPr>
            <p:ph type="body" idx="20" hasCustomPrompt="1"/>
          </p:nvPr>
        </p:nvSpPr>
        <p:spPr>
          <a:xfrm>
            <a:off x="7994712" y="1050692"/>
            <a:ext cx="3892488" cy="1451141"/>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t">
            <a:noAutofit/>
          </a:bodyPr>
          <a:lstStyle>
            <a:lvl1pPr marL="0" indent="0" algn="r">
              <a:buNone/>
              <a:defRPr sz="2200" b="1" i="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Use this if additional subtitle is needed.  Otherwise, delete.</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178174" y="3227894"/>
            <a:ext cx="3347169" cy="2942344"/>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t">
            <a:noAutofit/>
          </a:bodyPr>
          <a:lstStyle>
            <a:lvl1pPr marL="0" indent="0" algn="l">
              <a:buNone/>
              <a:defRPr sz="16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24" name="Caption 1">
            <a:extLst>
              <a:ext uri="{FF2B5EF4-FFF2-40B4-BE49-F238E27FC236}">
                <a16:creationId xmlns:a16="http://schemas.microsoft.com/office/drawing/2014/main" id="{6E53E3EF-A315-4552-8CF4-530F162F2215}"/>
              </a:ext>
            </a:extLst>
          </p:cNvPr>
          <p:cNvSpPr>
            <a:spLocks noGrp="1"/>
          </p:cNvSpPr>
          <p:nvPr>
            <p:ph type="body" idx="19" hasCustomPrompt="1"/>
          </p:nvPr>
        </p:nvSpPr>
        <p:spPr>
          <a:xfrm>
            <a:off x="1976311" y="1020559"/>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1 here.</a:t>
            </a:r>
          </a:p>
        </p:txBody>
      </p:sp>
      <p:sp>
        <p:nvSpPr>
          <p:cNvPr id="23" name="Caption 2">
            <a:extLst>
              <a:ext uri="{FF2B5EF4-FFF2-40B4-BE49-F238E27FC236}">
                <a16:creationId xmlns:a16="http://schemas.microsoft.com/office/drawing/2014/main" id="{5785E59E-687B-43E6-AAE8-C7C6B53123EE}"/>
              </a:ext>
            </a:extLst>
          </p:cNvPr>
          <p:cNvSpPr>
            <a:spLocks noGrp="1"/>
          </p:cNvSpPr>
          <p:nvPr>
            <p:ph type="body" idx="18" hasCustomPrompt="1"/>
          </p:nvPr>
        </p:nvSpPr>
        <p:spPr>
          <a:xfrm>
            <a:off x="2791561" y="183687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a:t>Add caption 2 here.</a:t>
            </a:r>
          </a:p>
        </p:txBody>
      </p:sp>
      <p:sp>
        <p:nvSpPr>
          <p:cNvPr id="22" name="Caption 3">
            <a:extLst>
              <a:ext uri="{FF2B5EF4-FFF2-40B4-BE49-F238E27FC236}">
                <a16:creationId xmlns:a16="http://schemas.microsoft.com/office/drawing/2014/main" id="{7F64AC9C-1867-4F45-B435-D0500C668A3F}"/>
              </a:ext>
            </a:extLst>
          </p:cNvPr>
          <p:cNvSpPr>
            <a:spLocks noGrp="1"/>
          </p:cNvSpPr>
          <p:nvPr>
            <p:ph type="body" idx="17" hasCustomPrompt="1"/>
          </p:nvPr>
        </p:nvSpPr>
        <p:spPr>
          <a:xfrm>
            <a:off x="3606811" y="2653185"/>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3 here.</a:t>
            </a:r>
          </a:p>
        </p:txBody>
      </p:sp>
      <p:sp>
        <p:nvSpPr>
          <p:cNvPr id="21" name="Caption 4">
            <a:extLst>
              <a:ext uri="{FF2B5EF4-FFF2-40B4-BE49-F238E27FC236}">
                <a16:creationId xmlns:a16="http://schemas.microsoft.com/office/drawing/2014/main" id="{23B6C41B-B01A-48C4-B1DA-F67135FE81A8}"/>
              </a:ext>
            </a:extLst>
          </p:cNvPr>
          <p:cNvSpPr>
            <a:spLocks noGrp="1"/>
          </p:cNvSpPr>
          <p:nvPr>
            <p:ph type="body" idx="16" hasCustomPrompt="1"/>
          </p:nvPr>
        </p:nvSpPr>
        <p:spPr>
          <a:xfrm>
            <a:off x="4422061" y="3469498"/>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a:t>Add caption 4 here.</a:t>
            </a:r>
          </a:p>
        </p:txBody>
      </p:sp>
      <p:sp>
        <p:nvSpPr>
          <p:cNvPr id="20" name="Caption 5">
            <a:extLst>
              <a:ext uri="{FF2B5EF4-FFF2-40B4-BE49-F238E27FC236}">
                <a16:creationId xmlns:a16="http://schemas.microsoft.com/office/drawing/2014/main" id="{F2F618EA-F6FF-4DD1-A1D3-71BB1704CC59}"/>
              </a:ext>
            </a:extLst>
          </p:cNvPr>
          <p:cNvSpPr>
            <a:spLocks noGrp="1"/>
          </p:cNvSpPr>
          <p:nvPr>
            <p:ph type="body" idx="15" hasCustomPrompt="1"/>
          </p:nvPr>
        </p:nvSpPr>
        <p:spPr>
          <a:xfrm>
            <a:off x="5237311" y="4285811"/>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caption 5 here.</a:t>
            </a:r>
          </a:p>
        </p:txBody>
      </p:sp>
      <p:sp>
        <p:nvSpPr>
          <p:cNvPr id="3" name="Caption 6">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052561" y="510212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a:t>Add caption 6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8698966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0" name="Year Righ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20XX</a:t>
            </a:r>
          </a:p>
        </p:txBody>
      </p:sp>
      <p:sp>
        <p:nvSpPr>
          <p:cNvPr id="31" name="Year Lef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1400153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1" name="Year Righ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20XX</a:t>
            </a:r>
          </a:p>
        </p:txBody>
      </p:sp>
      <p:sp>
        <p:nvSpPr>
          <p:cNvPr id="30" name="Year Lef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36527489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5" name="Gray Line">
            <a:extLst>
              <a:ext uri="{FF2B5EF4-FFF2-40B4-BE49-F238E27FC236}">
                <a16:creationId xmlns:a16="http://schemas.microsoft.com/office/drawing/2014/main" id="{FB7FF695-611E-4BA6-99FD-A8120740C671}"/>
              </a:ext>
              <a:ext uri="{C183D7F6-B498-43B3-948B-1728B52AA6E4}">
                <adec:decorative xmlns:adec="http://schemas.microsoft.com/office/drawing/2017/decorative" val="1"/>
              </a:ext>
            </a:extLst>
          </p:cNvPr>
          <p:cNvCxnSpPr>
            <a:cxnSpLocks/>
          </p:cNvCxnSpPr>
          <p:nvPr userDrawn="1"/>
        </p:nvCxnSpPr>
        <p:spPr>
          <a:xfrm>
            <a:off x="8248838" y="861170"/>
            <a:ext cx="0" cy="5387230"/>
          </a:xfrm>
          <a:prstGeom prst="line">
            <a:avLst/>
          </a:prstGeom>
          <a:ln w="28575">
            <a:gradFill>
              <a:gsLst>
                <a:gs pos="1000">
                  <a:schemeClr val="accent4">
                    <a:alpha val="0"/>
                  </a:schemeClr>
                </a:gs>
                <a:gs pos="15000">
                  <a:schemeClr val="accent4"/>
                </a:gs>
                <a:gs pos="85000">
                  <a:schemeClr val="accent4"/>
                </a:gs>
                <a:gs pos="99000">
                  <a:schemeClr val="accent4">
                    <a:alpha val="0"/>
                  </a:schemeClr>
                </a:gs>
              </a:gsLst>
              <a:lin ang="5400000" scaled="1"/>
            </a:gradFill>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C2ACF4F6-841C-4EB3-998D-4079B398A4B3}"/>
              </a:ext>
            </a:extLst>
          </p:cNvPr>
          <p:cNvSpPr>
            <a:spLocks noGrp="1"/>
          </p:cNvSpPr>
          <p:nvPr>
            <p:ph type="title" hasCustomPrompt="1"/>
          </p:nvPr>
        </p:nvSpPr>
        <p:spPr/>
        <p:txBody>
          <a:bodyPr/>
          <a:lstStyle>
            <a:lvl1pPr>
              <a:defRPr/>
            </a:lvl1pPr>
          </a:lstStyle>
          <a:p>
            <a:r>
              <a:rPr lang="en-US"/>
              <a:t>Click to add timeline slide title. Delete unneeded shapes. </a:t>
            </a:r>
          </a:p>
        </p:txBody>
      </p:sp>
      <p:sp>
        <p:nvSpPr>
          <p:cNvPr id="11" name="Callout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609140" y="1823226"/>
            <a:ext cx="3334023" cy="3263970"/>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noAutofit/>
          </a:bodyPr>
          <a:lstStyle>
            <a:lvl1pPr marL="0" indent="0" algn="l">
              <a:buNone/>
              <a:defRPr sz="18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27" name="Timeline Item 1">
            <a:extLst>
              <a:ext uri="{FF2B5EF4-FFF2-40B4-BE49-F238E27FC236}">
                <a16:creationId xmlns:a16="http://schemas.microsoft.com/office/drawing/2014/main" id="{CF264817-797F-497A-9AC6-81B3EFFB4035}"/>
              </a:ext>
            </a:extLst>
          </p:cNvPr>
          <p:cNvSpPr>
            <a:spLocks noGrp="1"/>
          </p:cNvSpPr>
          <p:nvPr>
            <p:ph type="body" idx="27" hasCustomPrompt="1"/>
          </p:nvPr>
        </p:nvSpPr>
        <p:spPr>
          <a:xfrm>
            <a:off x="4600952" y="1200470"/>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1 here.</a:t>
            </a:r>
          </a:p>
        </p:txBody>
      </p:sp>
      <p:sp>
        <p:nvSpPr>
          <p:cNvPr id="17" name="Timeline Item 2">
            <a:extLst>
              <a:ext uri="{FF2B5EF4-FFF2-40B4-BE49-F238E27FC236}">
                <a16:creationId xmlns:a16="http://schemas.microsoft.com/office/drawing/2014/main" id="{CBB9AAD3-859D-4004-9796-E5E9CF036E58}"/>
              </a:ext>
            </a:extLst>
          </p:cNvPr>
          <p:cNvSpPr>
            <a:spLocks noGrp="1"/>
          </p:cNvSpPr>
          <p:nvPr>
            <p:ph type="body" idx="1" hasCustomPrompt="1"/>
          </p:nvPr>
        </p:nvSpPr>
        <p:spPr>
          <a:xfrm>
            <a:off x="8548765" y="1698948"/>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2 here.</a:t>
            </a:r>
          </a:p>
        </p:txBody>
      </p:sp>
      <p:sp>
        <p:nvSpPr>
          <p:cNvPr id="26" name="Timeline Item 3">
            <a:extLst>
              <a:ext uri="{FF2B5EF4-FFF2-40B4-BE49-F238E27FC236}">
                <a16:creationId xmlns:a16="http://schemas.microsoft.com/office/drawing/2014/main" id="{D8952813-2EC6-42A3-AFCD-D0EB3A46E7FD}"/>
              </a:ext>
            </a:extLst>
          </p:cNvPr>
          <p:cNvSpPr>
            <a:spLocks noGrp="1"/>
          </p:cNvSpPr>
          <p:nvPr>
            <p:ph type="body" idx="26" hasCustomPrompt="1"/>
          </p:nvPr>
        </p:nvSpPr>
        <p:spPr>
          <a:xfrm>
            <a:off x="4600953" y="2197426"/>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3 here.</a:t>
            </a:r>
          </a:p>
        </p:txBody>
      </p:sp>
      <p:sp>
        <p:nvSpPr>
          <p:cNvPr id="28" name="Timeline Item 4">
            <a:extLst>
              <a:ext uri="{FF2B5EF4-FFF2-40B4-BE49-F238E27FC236}">
                <a16:creationId xmlns:a16="http://schemas.microsoft.com/office/drawing/2014/main" id="{D23AED94-E8A9-498E-B8DB-E06B880F3344}"/>
              </a:ext>
            </a:extLst>
          </p:cNvPr>
          <p:cNvSpPr>
            <a:spLocks noGrp="1"/>
          </p:cNvSpPr>
          <p:nvPr>
            <p:ph type="body" idx="28" hasCustomPrompt="1"/>
          </p:nvPr>
        </p:nvSpPr>
        <p:spPr>
          <a:xfrm>
            <a:off x="8548765" y="2695904"/>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4 here.</a:t>
            </a:r>
          </a:p>
        </p:txBody>
      </p:sp>
      <p:sp>
        <p:nvSpPr>
          <p:cNvPr id="34" name="Timeline Item 5">
            <a:extLst>
              <a:ext uri="{FF2B5EF4-FFF2-40B4-BE49-F238E27FC236}">
                <a16:creationId xmlns:a16="http://schemas.microsoft.com/office/drawing/2014/main" id="{D0490684-BF2D-4D43-AF2F-1DF814863A3B}"/>
              </a:ext>
            </a:extLst>
          </p:cNvPr>
          <p:cNvSpPr>
            <a:spLocks noGrp="1"/>
          </p:cNvSpPr>
          <p:nvPr>
            <p:ph type="body" idx="31" hasCustomPrompt="1"/>
          </p:nvPr>
        </p:nvSpPr>
        <p:spPr>
          <a:xfrm>
            <a:off x="4606810" y="3194382"/>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5 here.</a:t>
            </a:r>
          </a:p>
        </p:txBody>
      </p:sp>
      <p:sp>
        <p:nvSpPr>
          <p:cNvPr id="32" name="Timeline Item 6">
            <a:extLst>
              <a:ext uri="{FF2B5EF4-FFF2-40B4-BE49-F238E27FC236}">
                <a16:creationId xmlns:a16="http://schemas.microsoft.com/office/drawing/2014/main" id="{332605F8-B1E8-420F-9AB3-BEA8E983B716}"/>
              </a:ext>
            </a:extLst>
          </p:cNvPr>
          <p:cNvSpPr>
            <a:spLocks noGrp="1"/>
          </p:cNvSpPr>
          <p:nvPr>
            <p:ph type="body" idx="29" hasCustomPrompt="1"/>
          </p:nvPr>
        </p:nvSpPr>
        <p:spPr>
          <a:xfrm>
            <a:off x="8554623" y="3692860"/>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6 here.</a:t>
            </a:r>
          </a:p>
        </p:txBody>
      </p:sp>
      <p:sp>
        <p:nvSpPr>
          <p:cNvPr id="33" name="Timeline Item 7">
            <a:extLst>
              <a:ext uri="{FF2B5EF4-FFF2-40B4-BE49-F238E27FC236}">
                <a16:creationId xmlns:a16="http://schemas.microsoft.com/office/drawing/2014/main" id="{FA272DBF-150C-48C0-9616-14571A3CBAAE}"/>
              </a:ext>
            </a:extLst>
          </p:cNvPr>
          <p:cNvSpPr>
            <a:spLocks noGrp="1"/>
          </p:cNvSpPr>
          <p:nvPr>
            <p:ph type="body" idx="30" hasCustomPrompt="1"/>
          </p:nvPr>
        </p:nvSpPr>
        <p:spPr>
          <a:xfrm>
            <a:off x="4606811" y="4191338"/>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7 here.</a:t>
            </a:r>
          </a:p>
        </p:txBody>
      </p:sp>
      <p:sp>
        <p:nvSpPr>
          <p:cNvPr id="35" name="Timeline Item 8">
            <a:extLst>
              <a:ext uri="{FF2B5EF4-FFF2-40B4-BE49-F238E27FC236}">
                <a16:creationId xmlns:a16="http://schemas.microsoft.com/office/drawing/2014/main" id="{7C824D20-BF3C-46D9-8DF9-3784B7B4CDC4}"/>
              </a:ext>
            </a:extLst>
          </p:cNvPr>
          <p:cNvSpPr>
            <a:spLocks noGrp="1"/>
          </p:cNvSpPr>
          <p:nvPr>
            <p:ph type="body" idx="32" hasCustomPrompt="1"/>
          </p:nvPr>
        </p:nvSpPr>
        <p:spPr>
          <a:xfrm>
            <a:off x="8554623" y="4689816"/>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8 here.</a:t>
            </a:r>
          </a:p>
        </p:txBody>
      </p:sp>
      <p:sp>
        <p:nvSpPr>
          <p:cNvPr id="36" name="Timeline Item 9">
            <a:extLst>
              <a:ext uri="{FF2B5EF4-FFF2-40B4-BE49-F238E27FC236}">
                <a16:creationId xmlns:a16="http://schemas.microsoft.com/office/drawing/2014/main" id="{2CD28ECE-ECF2-4119-AAA7-D9F5245530C4}"/>
              </a:ext>
            </a:extLst>
          </p:cNvPr>
          <p:cNvSpPr>
            <a:spLocks noGrp="1"/>
          </p:cNvSpPr>
          <p:nvPr>
            <p:ph type="body" idx="33" hasCustomPrompt="1"/>
          </p:nvPr>
        </p:nvSpPr>
        <p:spPr>
          <a:xfrm>
            <a:off x="4600952" y="5188297"/>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Add Timeline Item 9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839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66" y="46208"/>
            <a:ext cx="11081334" cy="786384"/>
          </a:xfrm>
        </p:spPr>
        <p:txBody>
          <a:bodyPr/>
          <a:lstStyle/>
          <a:p>
            <a:r>
              <a:rPr lang="en-US"/>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177629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67419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6"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6"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954115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904960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2" cstate="hqprint">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622551" y="6284572"/>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833020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69186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emf"/><Relationship Id="rId4" Type="http://schemas.openxmlformats.org/officeDocument/2006/relationships/slideLayout" Target="../slideLayouts/slideLayout15.xml"/><Relationship Id="rId9"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20.xml"/><Relationship Id="rId7" Type="http://schemas.openxmlformats.org/officeDocument/2006/relationships/image" Target="../media/image2.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1.emf"/><Relationship Id="rId5" Type="http://schemas.openxmlformats.org/officeDocument/2006/relationships/theme" Target="../theme/theme3.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microsoft.com/office/2007/relationships/hdphoto" Target="../media/hdphoto1.wdp"/><Relationship Id="rId5" Type="http://schemas.openxmlformats.org/officeDocument/2006/relationships/slideLayout" Target="../slideLayouts/slideLayout26.xml"/><Relationship Id="rId10" Type="http://schemas.openxmlformats.org/officeDocument/2006/relationships/image" Target="../media/image2.png"/><Relationship Id="rId4" Type="http://schemas.openxmlformats.org/officeDocument/2006/relationships/slideLayout" Target="../slideLayouts/slideLayout25.xml"/><Relationship Id="rId9"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microsoft.com/office/2007/relationships/hdphoto" Target="../media/hdphoto1.wdp"/><Relationship Id="rId5" Type="http://schemas.openxmlformats.org/officeDocument/2006/relationships/slideLayout" Target="../slideLayouts/slideLayout33.xml"/><Relationship Id="rId10" Type="http://schemas.openxmlformats.org/officeDocument/2006/relationships/image" Target="../media/image2.png"/><Relationship Id="rId4" Type="http://schemas.openxmlformats.org/officeDocument/2006/relationships/slideLayout" Target="../slideLayouts/slideLayout32.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3"/>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4" cstate="hqprint">
            <a:alphaModFix amt="70000"/>
            <a:extLst>
              <a:ext uri="{BEBA8EAE-BF5A-486C-A8C5-ECC9F3942E4B}">
                <a14:imgProps xmlns:a14="http://schemas.microsoft.com/office/drawing/2010/main">
                  <a14:imgLayer r:embed="rId15">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864336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0" r:id="rId4"/>
    <p:sldLayoutId id="2147483652" r:id="rId5"/>
    <p:sldLayoutId id="2147483653" r:id="rId6"/>
    <p:sldLayoutId id="2147483654" r:id="rId7"/>
    <p:sldLayoutId id="2147483655" r:id="rId8"/>
    <p:sldLayoutId id="2147483656" r:id="rId9"/>
    <p:sldLayoutId id="2147483657" r:id="rId10"/>
    <p:sldLayoutId id="2147483714" r:id="rId11"/>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0"/>
          <a:stretch>
            <a:fillRect/>
          </a:stretch>
        </p:blipFill>
        <p:spPr>
          <a:xfrm>
            <a:off x="9622551" y="6284572"/>
            <a:ext cx="1389041" cy="471509"/>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3402457141"/>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72" r:id="rId3"/>
    <p:sldLayoutId id="2147483682" r:id="rId4"/>
    <p:sldLayoutId id="2147483674" r:id="rId5"/>
    <p:sldLayoutId id="2147483697" r:id="rId6"/>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chor="ctr">
            <a:noAutofit/>
          </a:bodyPr>
          <a:lstStyle/>
          <a:p>
            <a:pPr lvl="0"/>
            <a:r>
              <a:rPr lang="en-US"/>
              <a:t>FirstName </a:t>
            </a:r>
            <a:r>
              <a:rPr lang="en-US" err="1"/>
              <a:t>LastName</a:t>
            </a:r>
            <a:endParaRPr lang="en-US"/>
          </a:p>
          <a:p>
            <a:pPr lvl="1"/>
            <a:r>
              <a:rPr lang="en-US"/>
              <a:t>Position</a:t>
            </a:r>
          </a:p>
          <a:p>
            <a:pPr lvl="2"/>
            <a:r>
              <a:rPr lang="en-US"/>
              <a:t>Organization</a:t>
            </a:r>
          </a:p>
          <a:p>
            <a:pPr lvl="3"/>
            <a:r>
              <a:rPr lang="en-US"/>
              <a:t>Email</a:t>
            </a:r>
          </a:p>
          <a:p>
            <a:pPr lvl="4"/>
            <a:r>
              <a:rPr lang="en-US"/>
              <a:t>Phone</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1036630729"/>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8" r:id="rId3"/>
    <p:sldLayoutId id="2147483669" r:id="rId4"/>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9"/>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0" cstate="hqprint">
            <a:alphaModFix amt="70000"/>
            <a:extLst>
              <a:ext uri="{BEBA8EAE-BF5A-486C-A8C5-ECC9F3942E4B}">
                <a14:imgProps xmlns:a14="http://schemas.microsoft.com/office/drawing/2010/main">
                  <a14:imgLayer r:embed="rId1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2"/>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981448211"/>
      </p:ext>
    </p:extLst>
  </p:cSld>
  <p:clrMap bg1="lt1" tx1="dk1" bg2="lt2" tx2="dk2" accent1="accent1" accent2="accent2" accent3="accent3" accent4="accent4" accent5="accent5" accent6="accent6" hlink="hlink" folHlink="folHlink"/>
  <p:sldLayoutIdLst>
    <p:sldLayoutId id="2147483693" r:id="rId1"/>
    <p:sldLayoutId id="2147483692" r:id="rId2"/>
    <p:sldLayoutId id="2147483694" r:id="rId3"/>
    <p:sldLayoutId id="2147483696" r:id="rId4"/>
    <p:sldLayoutId id="2147483691" r:id="rId5"/>
    <p:sldLayoutId id="2147483715" r:id="rId6"/>
    <p:sldLayoutId id="2147483716" r:id="rId7"/>
  </p:sldLayoutIdLst>
  <p:hf hdr="0" ftr="0" dt="0"/>
  <p:txStyles>
    <p:titleStyle>
      <a:lvl1pPr algn="l" defTabSz="914400" rtl="0" eaLnBrk="1" latinLnBrk="0" hangingPunct="1">
        <a:lnSpc>
          <a:spcPct val="90000"/>
        </a:lnSpc>
        <a:spcBef>
          <a:spcPct val="0"/>
        </a:spcBef>
        <a:buNone/>
        <a:defRPr sz="3200" b="1" kern="1200">
          <a:solidFill>
            <a:schemeClr val="accent5"/>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9"/>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0" cstate="hqprint">
            <a:alphaModFix amt="70000"/>
            <a:extLst>
              <a:ext uri="{BEBA8EAE-BF5A-486C-A8C5-ECC9F3942E4B}">
                <a14:imgProps xmlns:a14="http://schemas.microsoft.com/office/drawing/2010/main">
                  <a14:imgLayer r:embed="rId1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a:t>Click to add infographic slide title. Delete unneeded shapes.</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573027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13" r:id="rId4"/>
    <p:sldLayoutId id="2147483709" r:id="rId5"/>
    <p:sldLayoutId id="2147483711" r:id="rId6"/>
    <p:sldLayoutId id="2147483712" r:id="rId7"/>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vimeo.com/370983870/2afa9e8306" TargetMode="External"/><Relationship Id="rId1" Type="http://schemas.openxmlformats.org/officeDocument/2006/relationships/slideLayout" Target="../slideLayouts/slideLayout9.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slides/_rels/slide10.xml.rels><?xml version="1.0" encoding="UTF-8" standalone="yes"?>
<Relationships xmlns="http://schemas.openxmlformats.org/package/2006/relationships"><Relationship Id="rId2" Type="http://schemas.openxmlformats.org/officeDocument/2006/relationships/hyperlink" Target="https://businessengagement.workforcegps.org/-/media/Communities/rapidresponse/Files/Sector-Strategies/etas_sector_strategies_framework_201503015_final.ashx?sc_lang=en" TargetMode="Externa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hyperlink" Target="https://technofaq.org/posts/2016/08/here-is-why-you-need-to-formulate-driving-strategies-for-your-company/"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s://www.ey.com/en_sg/covid-19/covid-19--changing-industry-fortunes-and-how-businesses-can-thri" TargetMode="Externa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hyperlink" Target="https://www.burning-glass.com/wp-content/uploads/2021/02/after_the_storm_recovery_jobs_executive_summary.pdf" TargetMode="Externa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thresholdglobalworks.com/about/social-resilienc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forbes.com/sites/jacobmorgan/2014/05/13/simple-explanation-internet-things-that-anyone-can-understand/?sh=21e020201d09"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hyperlink" Target="https://www.brookings.edu/research/explaining-the-economic-impact-of-covid-19-core-industries-and-the-hispanic-workforce/" TargetMode="Externa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hyperlink" Target="https://en.wikipedia.org/wiki/File:Google_Chat.svg"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hyperlink" Target="https://wdr.doleta.gov/directives/attach/TEN/TEN_17-15_Attachment_Acc.pdf" TargetMode="External"/><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hyperlink" Target="https://businessengagement.workforcegps.org/-/media/Communities/rapidresponse/Files/Sector-Strategies/Skill_Building_Resources/SS-CP_Mutually-Beneficial-Allicance_20161109_FINAL.ashx?sc_lang=en" TargetMode="External"/><Relationship Id="rId2" Type="http://schemas.openxmlformats.org/officeDocument/2006/relationships/hyperlink" Target="https://businessengagement.workforcegps.org/resources/2016/05/12/13/09/Integrating-Implementing-Career-Pathways-Apprenticeship-within-a-Sector-Strateg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0.xml"/><Relationship Id="rId4" Type="http://schemas.openxmlformats.org/officeDocument/2006/relationships/image" Target="../media/image42.png"/></Relationships>
</file>

<file path=ppt/slides/_rels/slide50.xml.rels><?xml version="1.0" encoding="UTF-8" standalone="yes"?>
<Relationships xmlns="http://schemas.openxmlformats.org/package/2006/relationships"><Relationship Id="rId3" Type="http://schemas.openxmlformats.org/officeDocument/2006/relationships/hyperlink" Target="https://businessengagement.workforcegps.org/resources/2016/05/12/13/09/Integrating-Implementing-Career-Pathways-Apprenticeship-within-a-Sector-Strategy"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businessengagement.workforcegps.org/-/media/Communities/rapidresponse/Files/Sector-Strategies/Skill_Building_Resources/SS-CP_Mutually-Beneficial-Allicance_20161109_FINAL.ashx?sc_lang=en"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ww.dol.gov/sites/dolgov/files/ETA/skillstraining/OW-One-Pager-Grant-Award-Abstracts.pdf" TargetMode="External"/><Relationship Id="rId2" Type="http://schemas.openxmlformats.org/officeDocument/2006/relationships/hyperlink" Target="https://www.dol.gov/sites/dolgov/files/ETA/skillstraining/SCC-Overview-and-Abstracts.pdf"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3" Type="http://schemas.openxmlformats.org/officeDocument/2006/relationships/hyperlink" Target="https://www.careeronestop.org/CompetencyModel/" TargetMode="External"/><Relationship Id="rId2" Type="http://schemas.openxmlformats.org/officeDocument/2006/relationships/hyperlink" Target="https://youthbuild.workforcegps.org/resources/2021/02/07/17/17/Sector-Strategies-Resources.resource-link-here.com" TargetMode="External"/><Relationship Id="rId1" Type="http://schemas.openxmlformats.org/officeDocument/2006/relationships/slideLayout" Target="../slideLayouts/slideLayout16.xml"/><Relationship Id="rId4" Type="http://schemas.openxmlformats.org/officeDocument/2006/relationships/hyperlink" Target="https://www.nationalskillscoalition.org/wp-content/uploads/2021/01/Sector-Partnership-Policy-Toolkit-Summary.pdf"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7.xml.rels><?xml version="1.0" encoding="UTF-8" standalone="yes"?>
<Relationships xmlns="http://schemas.openxmlformats.org/package/2006/relationships"><Relationship Id="rId3" Type="http://schemas.openxmlformats.org/officeDocument/2006/relationships/hyperlink" Target="https://youthbuild.workforcegps.org/events/2021/03/10/16/29/NCCER-Your-Role-in-the-Green-Environment" TargetMode="External"/><Relationship Id="rId2" Type="http://schemas.openxmlformats.org/officeDocument/2006/relationships/hyperlink" Target="https://youthbuild.workforcegps.org/events/2021/03/10/16/03/NCCER-Instructor-Certification-Training-Program-amp-35-40-ICTP-41" TargetMode="External"/><Relationship Id="rId1" Type="http://schemas.openxmlformats.org/officeDocument/2006/relationships/slideLayout" Target="../slideLayouts/slideLayout22.xml"/></Relationships>
</file>

<file path=ppt/slides/_rels/slide58.xml.rels><?xml version="1.0" encoding="UTF-8" standalone="yes"?>
<Relationships xmlns="http://schemas.openxmlformats.org/package/2006/relationships"><Relationship Id="rId2" Type="http://schemas.openxmlformats.org/officeDocument/2006/relationships/hyperlink" Target="Support@workforceGPS.org" TargetMode="Externa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300AFC2C-43E3-4FF4-AB8A-D928780F7D5C}"/>
              </a:ext>
            </a:extLst>
          </p:cNvPr>
          <p:cNvSpPr>
            <a:spLocks noGrp="1"/>
          </p:cNvSpPr>
          <p:nvPr>
            <p:ph idx="1"/>
          </p:nvPr>
        </p:nvSpPr>
        <p:spPr>
          <a:xfrm>
            <a:off x="6770670" y="845177"/>
            <a:ext cx="5188441" cy="5631596"/>
          </a:xfrm>
        </p:spPr>
        <p:txBody>
          <a:bodyPr>
            <a:noAutofit/>
          </a:bodyPr>
          <a:lstStyle/>
          <a:p>
            <a:pPr lvl="0">
              <a:spcBef>
                <a:spcPts val="800"/>
              </a:spcBef>
            </a:pPr>
            <a:r>
              <a:rPr lang="en-US" sz="1400" b="1" dirty="0"/>
              <a:t>Only use tables </a:t>
            </a:r>
            <a:r>
              <a:rPr lang="en-US" sz="1400" dirty="0"/>
              <a:t>when standard content delivery is insufficient, and never merge table cells.</a:t>
            </a:r>
          </a:p>
          <a:p>
            <a:pPr lvl="0">
              <a:spcBef>
                <a:spcPts val="800"/>
              </a:spcBef>
            </a:pPr>
            <a:r>
              <a:rPr lang="en-US" sz="1400" b="1" dirty="0"/>
              <a:t>Do not use screenshots or images of text items</a:t>
            </a:r>
            <a:r>
              <a:rPr lang="en-US" sz="1400" dirty="0"/>
              <a:t>.  All text must be editable and not blur when the screen is zoomed in.</a:t>
            </a:r>
          </a:p>
          <a:p>
            <a:pPr lvl="0">
              <a:spcBef>
                <a:spcPts val="800"/>
              </a:spcBef>
            </a:pPr>
            <a:r>
              <a:rPr lang="en-US" sz="1400" b="1" dirty="0"/>
              <a:t>Avoid</a:t>
            </a:r>
            <a:r>
              <a:rPr lang="en-US" sz="1400" dirty="0"/>
              <a:t> using “</a:t>
            </a:r>
            <a:r>
              <a:rPr lang="en-US" sz="1400" b="1" dirty="0"/>
              <a:t>Smart Art</a:t>
            </a:r>
            <a:r>
              <a:rPr lang="en-US" sz="1400" dirty="0"/>
              <a:t>” or the “</a:t>
            </a:r>
            <a:r>
              <a:rPr lang="en-US" sz="1400" b="1" dirty="0"/>
              <a:t>Design Ideas</a:t>
            </a:r>
            <a:r>
              <a:rPr lang="en-US" sz="1400" dirty="0"/>
              <a:t>” tool.</a:t>
            </a:r>
          </a:p>
          <a:p>
            <a:pPr lvl="0">
              <a:spcBef>
                <a:spcPts val="800"/>
              </a:spcBef>
            </a:pPr>
            <a:r>
              <a:rPr lang="en-US" sz="1400" dirty="0"/>
              <a:t>Do not repurpose slide title boxes for any other use.</a:t>
            </a:r>
          </a:p>
          <a:p>
            <a:pPr lvl="0">
              <a:spcBef>
                <a:spcPts val="800"/>
              </a:spcBef>
              <a:spcAft>
                <a:spcPts val="400"/>
              </a:spcAft>
            </a:pPr>
            <a:r>
              <a:rPr lang="en-US" sz="1400" b="1" dirty="0"/>
              <a:t>Do not use multiple spaces</a:t>
            </a:r>
            <a:r>
              <a:rPr lang="en-US" sz="1400" dirty="0"/>
              <a:t>, </a:t>
            </a:r>
            <a:r>
              <a:rPr lang="en-US" sz="1400" b="1" dirty="0"/>
              <a:t>empty paragraphs</a:t>
            </a:r>
            <a:r>
              <a:rPr lang="en-US" sz="1400" dirty="0"/>
              <a:t>, or </a:t>
            </a:r>
            <a:r>
              <a:rPr lang="en-US" sz="1400" b="1" dirty="0"/>
              <a:t>strings of tabs </a:t>
            </a:r>
            <a:r>
              <a:rPr lang="en-US" sz="1400" dirty="0"/>
              <a:t>to visually adjust your content, as every such repeated character must then be manually stripped from all slides before posting.  Instead:</a:t>
            </a:r>
          </a:p>
          <a:p>
            <a:pPr lvl="1">
              <a:spcBef>
                <a:spcPts val="400"/>
              </a:spcBef>
            </a:pPr>
            <a:r>
              <a:rPr lang="en-US" sz="1300" dirty="0"/>
              <a:t>Use soft returns to bump content to the next line in lieu of spaces (Shift + Enter)</a:t>
            </a:r>
          </a:p>
          <a:p>
            <a:pPr lvl="1">
              <a:spcBef>
                <a:spcPts val="400"/>
              </a:spcBef>
            </a:pPr>
            <a:r>
              <a:rPr lang="en-US" sz="1300" dirty="0"/>
              <a:t>Manage paragraph spacing and tabs in the “Paragraph” panel.</a:t>
            </a:r>
          </a:p>
          <a:p>
            <a:pPr lvl="0">
              <a:spcBef>
                <a:spcPts val="800"/>
              </a:spcBef>
              <a:spcAft>
                <a:spcPts val="400"/>
              </a:spcAft>
            </a:pPr>
            <a:r>
              <a:rPr lang="en-US" sz="1400" b="1" dirty="0"/>
              <a:t>Every image</a:t>
            </a:r>
            <a:r>
              <a:rPr lang="en-US" sz="1400" dirty="0"/>
              <a:t> or visual element used must either have alternative “alt” text applied </a:t>
            </a:r>
            <a:r>
              <a:rPr lang="en-US" sz="1400" i="1" dirty="0"/>
              <a:t>or</a:t>
            </a:r>
            <a:r>
              <a:rPr lang="en-US" sz="1400" dirty="0"/>
              <a:t> be marked as “decorative”. </a:t>
            </a:r>
          </a:p>
          <a:p>
            <a:pPr lvl="1">
              <a:spcBef>
                <a:spcPts val="400"/>
              </a:spcBef>
            </a:pPr>
            <a:r>
              <a:rPr lang="en-US" sz="1300" dirty="0"/>
              <a:t>Alt text translates visual information into verbal information, which is read aloud in screen readers, while items marked “decorative” are skipped.  </a:t>
            </a:r>
          </a:p>
          <a:p>
            <a:pPr lvl="1">
              <a:spcBef>
                <a:spcPts val="400"/>
              </a:spcBef>
            </a:pPr>
            <a:r>
              <a:rPr lang="en-US" sz="1300" dirty="0"/>
              <a:t>This step is required to deliver the full message provided by any graphics.</a:t>
            </a:r>
          </a:p>
          <a:p>
            <a:pPr lvl="1">
              <a:spcBef>
                <a:spcPts val="400"/>
              </a:spcBef>
            </a:pPr>
            <a:r>
              <a:rPr lang="en-US" sz="1300" dirty="0"/>
              <a:t>The person who laid out the content should also provide </a:t>
            </a:r>
            <a:br>
              <a:rPr lang="en-US" sz="1300" dirty="0"/>
            </a:br>
            <a:r>
              <a:rPr lang="en-US" sz="1300" dirty="0"/>
              <a:t>that alternate information to ensure their </a:t>
            </a:r>
            <a:br>
              <a:rPr lang="en-US" sz="1300" dirty="0"/>
            </a:br>
            <a:r>
              <a:rPr lang="en-US" sz="1300" dirty="0"/>
              <a:t>message stays intact.</a:t>
            </a:r>
          </a:p>
        </p:txBody>
      </p:sp>
      <p:sp>
        <p:nvSpPr>
          <p:cNvPr id="10" name="Title 9">
            <a:extLst>
              <a:ext uri="{FF2B5EF4-FFF2-40B4-BE49-F238E27FC236}">
                <a16:creationId xmlns:a16="http://schemas.microsoft.com/office/drawing/2014/main" id="{1DC183B2-9D0B-4E1A-A13C-D984C77F0A35}"/>
              </a:ext>
            </a:extLst>
          </p:cNvPr>
          <p:cNvSpPr>
            <a:spLocks noGrp="1"/>
          </p:cNvSpPr>
          <p:nvPr>
            <p:ph type="title"/>
          </p:nvPr>
        </p:nvSpPr>
        <p:spPr>
          <a:xfrm>
            <a:off x="757597" y="0"/>
            <a:ext cx="5704850" cy="1230593"/>
          </a:xfrm>
        </p:spPr>
        <p:txBody>
          <a:bodyPr>
            <a:noAutofit/>
          </a:bodyPr>
          <a:lstStyle/>
          <a:p>
            <a:r>
              <a:rPr lang="en-US" sz="4000" dirty="0"/>
              <a:t>Read Before You Proceed:</a:t>
            </a:r>
            <a:br>
              <a:rPr lang="en-US" sz="4000" dirty="0"/>
            </a:br>
            <a:r>
              <a:rPr lang="en-US" sz="2600" b="0" dirty="0">
                <a:solidFill>
                  <a:schemeClr val="accent5"/>
                </a:solidFill>
              </a:rPr>
              <a:t>Instructions for Use &amp; Legal Compliance</a:t>
            </a:r>
          </a:p>
        </p:txBody>
      </p:sp>
      <p:sp>
        <p:nvSpPr>
          <p:cNvPr id="4" name="Slide Number Placeholder 3">
            <a:extLst>
              <a:ext uri="{FF2B5EF4-FFF2-40B4-BE49-F238E27FC236}">
                <a16:creationId xmlns:a16="http://schemas.microsoft.com/office/drawing/2014/main" id="{7E016177-F1BF-423A-8D44-AC8FAF48CAFC}"/>
              </a:ext>
            </a:extLst>
          </p:cNvPr>
          <p:cNvSpPr>
            <a:spLocks noGrp="1"/>
          </p:cNvSpPr>
          <p:nvPr>
            <p:ph type="sldNum" sz="quarter" idx="12"/>
          </p:nvPr>
        </p:nvSpPr>
        <p:spPr/>
        <p:txBody>
          <a:bodyPr/>
          <a:lstStyle/>
          <a:p>
            <a:fld id="{158B7785-F6D6-45F8-833E-07BD84680091}" type="slidenum">
              <a:rPr lang="en-US" smtClean="0"/>
              <a:t>1</a:t>
            </a:fld>
            <a:endParaRPr lang="en-US" dirty="0"/>
          </a:p>
        </p:txBody>
      </p:sp>
      <p:grpSp>
        <p:nvGrpSpPr>
          <p:cNvPr id="21" name="Group 20">
            <a:extLst>
              <a:ext uri="{FF2B5EF4-FFF2-40B4-BE49-F238E27FC236}">
                <a16:creationId xmlns:a16="http://schemas.microsoft.com/office/drawing/2014/main" id="{91798838-FC65-4DB5-A0E8-339CA459BF23}"/>
              </a:ext>
            </a:extLst>
          </p:cNvPr>
          <p:cNvGrpSpPr/>
          <p:nvPr/>
        </p:nvGrpSpPr>
        <p:grpSpPr>
          <a:xfrm>
            <a:off x="1169979" y="1563108"/>
            <a:ext cx="4474207" cy="4297942"/>
            <a:chOff x="839788" y="1563108"/>
            <a:chExt cx="4474207" cy="4297942"/>
          </a:xfrm>
        </p:grpSpPr>
        <p:sp>
          <p:nvSpPr>
            <p:cNvPr id="13" name="Text Placeholder 11">
              <a:extLst>
                <a:ext uri="{FF2B5EF4-FFF2-40B4-BE49-F238E27FC236}">
                  <a16:creationId xmlns:a16="http://schemas.microsoft.com/office/drawing/2014/main" id="{5B249FCD-B91F-4598-99BA-5E12CD7DD00A}"/>
                </a:ext>
              </a:extLst>
            </p:cNvPr>
            <p:cNvSpPr txBox="1">
              <a:spLocks/>
            </p:cNvSpPr>
            <p:nvPr/>
          </p:nvSpPr>
          <p:spPr>
            <a:xfrm>
              <a:off x="839788" y="2493235"/>
              <a:ext cx="4474207" cy="2801657"/>
            </a:xfrm>
            <a:prstGeom prst="rect">
              <a:avLst/>
            </a:prstGeom>
            <a:solidFill>
              <a:srgbClr val="F3F4F4"/>
            </a:solidFill>
            <a:ln>
              <a:solidFill>
                <a:schemeClr val="accent4"/>
              </a:solidFill>
            </a:ln>
          </p:spPr>
          <p:txBody>
            <a:bodyPr vert="horz" lIns="182880" tIns="182880" rIns="182880" bIns="182880" rtlCol="0" anchor="ctr">
              <a:noAutofit/>
            </a:bodyPr>
            <a:lstStyle>
              <a:lvl1pPr marL="0" indent="0" algn="ctr" defTabSz="914400" rtl="0" eaLnBrk="1" latinLnBrk="0" hangingPunct="1">
                <a:lnSpc>
                  <a:spcPct val="95000"/>
                </a:lnSpc>
                <a:spcBef>
                  <a:spcPts val="1800"/>
                </a:spcBef>
                <a:buClr>
                  <a:schemeClr val="accent2"/>
                </a:buClr>
                <a:buFont typeface="Wingdings 3" panose="05040102010807070707" pitchFamily="18" charset="2"/>
                <a:buNone/>
                <a:defRPr sz="2000" i="1" kern="1200">
                  <a:solidFill>
                    <a:schemeClr val="accent2"/>
                  </a:solidFill>
                  <a:latin typeface="+mn-lt"/>
                  <a:ea typeface="+mn-ea"/>
                  <a:cs typeface="+mn-cs"/>
                </a:defRPr>
              </a:lvl1pPr>
              <a:lvl2pPr marL="457200" indent="0" algn="l" defTabSz="914400" rtl="0" eaLnBrk="1" latinLnBrk="0" hangingPunct="1">
                <a:lnSpc>
                  <a:spcPct val="95000"/>
                </a:lnSpc>
                <a:spcBef>
                  <a:spcPts val="800"/>
                </a:spcBef>
                <a:buClr>
                  <a:schemeClr val="accent6"/>
                </a:buClr>
                <a:buFont typeface="Wingdings 3" panose="05040102010807070707" pitchFamily="18" charset="2"/>
                <a:buNone/>
                <a:defRPr sz="1400" kern="1200">
                  <a:solidFill>
                    <a:schemeClr val="bg2">
                      <a:lumMod val="25000"/>
                    </a:schemeClr>
                  </a:solidFill>
                  <a:latin typeface="+mn-lt"/>
                  <a:ea typeface="+mn-ea"/>
                  <a:cs typeface="+mn-cs"/>
                </a:defRPr>
              </a:lvl2pPr>
              <a:lvl3pPr marL="914400" indent="0" algn="l" defTabSz="914400" rtl="0" eaLnBrk="1" latinLnBrk="0" hangingPunct="1">
                <a:lnSpc>
                  <a:spcPct val="95000"/>
                </a:lnSpc>
                <a:spcBef>
                  <a:spcPts val="500"/>
                </a:spcBef>
                <a:buClr>
                  <a:schemeClr val="bg1">
                    <a:lumMod val="50000"/>
                  </a:schemeClr>
                </a:buClr>
                <a:buFont typeface="Wingdings 3" panose="05040102010807070707" pitchFamily="18" charset="2"/>
                <a:buNone/>
                <a:defRPr sz="1200" kern="1200">
                  <a:solidFill>
                    <a:schemeClr val="bg2">
                      <a:lumMod val="25000"/>
                    </a:schemeClr>
                  </a:solidFill>
                  <a:latin typeface="+mn-lt"/>
                  <a:ea typeface="+mn-ea"/>
                  <a:cs typeface="+mn-cs"/>
                </a:defRPr>
              </a:lvl3pPr>
              <a:lvl4pPr marL="1371600" indent="0" algn="l" defTabSz="914400" rtl="0" eaLnBrk="1" latinLnBrk="0" hangingPunct="1">
                <a:lnSpc>
                  <a:spcPct val="95000"/>
                </a:lnSpc>
                <a:spcBef>
                  <a:spcPts val="500"/>
                </a:spcBef>
                <a:buClr>
                  <a:schemeClr val="accent2"/>
                </a:buClr>
                <a:buFont typeface="Wingdings 3" panose="05040102010807070707" pitchFamily="18" charset="2"/>
                <a:buNone/>
                <a:defRPr sz="1000" kern="1200">
                  <a:solidFill>
                    <a:schemeClr val="bg2">
                      <a:lumMod val="25000"/>
                    </a:schemeClr>
                  </a:solidFill>
                  <a:latin typeface="+mn-lt"/>
                  <a:ea typeface="+mn-ea"/>
                  <a:cs typeface="+mn-cs"/>
                </a:defRPr>
              </a:lvl4pPr>
              <a:lvl5pPr marL="1828800" indent="0" algn="l" defTabSz="914400" rtl="0" eaLnBrk="1" latinLnBrk="0" hangingPunct="1">
                <a:lnSpc>
                  <a:spcPct val="95000"/>
                </a:lnSpc>
                <a:spcBef>
                  <a:spcPts val="500"/>
                </a:spcBef>
                <a:buClr>
                  <a:schemeClr val="accent6"/>
                </a:buClr>
                <a:buFont typeface="Wingdings 3" panose="05040102010807070707" pitchFamily="18" charset="2"/>
                <a:buNone/>
                <a:defRPr sz="1000" kern="1200">
                  <a:solidFill>
                    <a:schemeClr val="bg2">
                      <a:lumMod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7800"/>
                </a:spcBef>
                <a:spcAft>
                  <a:spcPts val="7800"/>
                </a:spcAft>
              </a:pPr>
              <a:r>
                <a:rPr lang="en-US" sz="2200" dirty="0"/>
                <a:t>Please watch this webcast</a:t>
              </a:r>
              <a:br>
                <a:rPr lang="en-US" sz="2200" dirty="0"/>
              </a:br>
              <a:r>
                <a:rPr lang="en-US" sz="2200" dirty="0"/>
                <a:t>before using this template.</a:t>
              </a:r>
            </a:p>
            <a:p>
              <a:r>
                <a:rPr lang="en-US" sz="1800" dirty="0">
                  <a:hlinkClick r:id="rId2"/>
                </a:rPr>
                <a:t>https://vimeo.com/370983870/2afa9e8306</a:t>
              </a:r>
              <a:endParaRPr lang="en-US" sz="1800" dirty="0"/>
            </a:p>
            <a:p>
              <a:pPr>
                <a:spcBef>
                  <a:spcPts val="600"/>
                </a:spcBef>
              </a:pPr>
              <a:r>
                <a:rPr lang="en-US" sz="1600" dirty="0">
                  <a:solidFill>
                    <a:schemeClr val="tx1"/>
                  </a:solidFill>
                </a:rPr>
                <a:t>(Ctrl + Click to open link)</a:t>
              </a:r>
            </a:p>
          </p:txBody>
        </p:sp>
        <p:pic>
          <p:nvPicPr>
            <p:cNvPr id="18" name="Graphic 17" descr="Clapper board">
              <a:extLst>
                <a:ext uri="{FF2B5EF4-FFF2-40B4-BE49-F238E27FC236}">
                  <a16:creationId xmlns:a16="http://schemas.microsoft.com/office/drawing/2014/main" id="{8D1C183F-30AE-4C17-8216-AF8E5DF5064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19691" y="3409732"/>
              <a:ext cx="914400" cy="914400"/>
            </a:xfrm>
            <a:prstGeom prst="rect">
              <a:avLst/>
            </a:prstGeom>
          </p:spPr>
        </p:pic>
        <p:sp>
          <p:nvSpPr>
            <p:cNvPr id="19" name="Text Placeholder 11">
              <a:extLst>
                <a:ext uri="{FF2B5EF4-FFF2-40B4-BE49-F238E27FC236}">
                  <a16:creationId xmlns:a16="http://schemas.microsoft.com/office/drawing/2014/main" id="{5315959E-841F-44D2-A062-7E147543ED69}"/>
                </a:ext>
              </a:extLst>
            </p:cNvPr>
            <p:cNvSpPr txBox="1">
              <a:spLocks/>
            </p:cNvSpPr>
            <p:nvPr/>
          </p:nvSpPr>
          <p:spPr>
            <a:xfrm>
              <a:off x="839788" y="5294891"/>
              <a:ext cx="4474207" cy="566159"/>
            </a:xfrm>
            <a:prstGeom prst="rect">
              <a:avLst/>
            </a:prstGeom>
            <a:ln/>
          </p:spPr>
          <p:style>
            <a:lnRef idx="0">
              <a:schemeClr val="accent1"/>
            </a:lnRef>
            <a:fillRef idx="3">
              <a:schemeClr val="accent1"/>
            </a:fillRef>
            <a:effectRef idx="3">
              <a:schemeClr val="accent1"/>
            </a:effectRef>
            <a:fontRef idx="minor">
              <a:schemeClr val="lt1"/>
            </a:fontRef>
          </p:style>
          <p:txBody>
            <a:bodyPr vert="horz" lIns="182880" tIns="182880" rIns="182880" bIns="182880" rtlCol="0" anchor="ctr">
              <a:noAutofit/>
            </a:bodyPr>
            <a:lstStyle>
              <a:lvl1pPr marL="0" indent="0" algn="ctr" defTabSz="914400" rtl="0" eaLnBrk="1" latinLnBrk="0" hangingPunct="1">
                <a:lnSpc>
                  <a:spcPct val="95000"/>
                </a:lnSpc>
                <a:spcBef>
                  <a:spcPts val="1800"/>
                </a:spcBef>
                <a:buClr>
                  <a:schemeClr val="accent2"/>
                </a:buClr>
                <a:buFont typeface="Wingdings 3" panose="05040102010807070707" pitchFamily="18" charset="2"/>
                <a:buNone/>
                <a:defRPr sz="2000" i="1" kern="1200">
                  <a:solidFill>
                    <a:schemeClr val="accent2"/>
                  </a:solidFill>
                  <a:latin typeface="+mn-lt"/>
                  <a:ea typeface="+mn-ea"/>
                  <a:cs typeface="+mn-cs"/>
                </a:defRPr>
              </a:lvl1pPr>
              <a:lvl2pPr marL="457200" indent="0" algn="l" defTabSz="914400" rtl="0" eaLnBrk="1" latinLnBrk="0" hangingPunct="1">
                <a:lnSpc>
                  <a:spcPct val="95000"/>
                </a:lnSpc>
                <a:spcBef>
                  <a:spcPts val="800"/>
                </a:spcBef>
                <a:buClr>
                  <a:schemeClr val="accent6"/>
                </a:buClr>
                <a:buFont typeface="Wingdings 3" panose="05040102010807070707" pitchFamily="18" charset="2"/>
                <a:buNone/>
                <a:defRPr sz="1400" kern="1200">
                  <a:solidFill>
                    <a:schemeClr val="bg2">
                      <a:lumMod val="25000"/>
                    </a:schemeClr>
                  </a:solidFill>
                  <a:latin typeface="+mn-lt"/>
                  <a:ea typeface="+mn-ea"/>
                  <a:cs typeface="+mn-cs"/>
                </a:defRPr>
              </a:lvl2pPr>
              <a:lvl3pPr marL="914400" indent="0" algn="l" defTabSz="914400" rtl="0" eaLnBrk="1" latinLnBrk="0" hangingPunct="1">
                <a:lnSpc>
                  <a:spcPct val="95000"/>
                </a:lnSpc>
                <a:spcBef>
                  <a:spcPts val="500"/>
                </a:spcBef>
                <a:buClr>
                  <a:schemeClr val="bg1">
                    <a:lumMod val="50000"/>
                  </a:schemeClr>
                </a:buClr>
                <a:buFont typeface="Wingdings 3" panose="05040102010807070707" pitchFamily="18" charset="2"/>
                <a:buNone/>
                <a:defRPr sz="1200" kern="1200">
                  <a:solidFill>
                    <a:schemeClr val="bg2">
                      <a:lumMod val="25000"/>
                    </a:schemeClr>
                  </a:solidFill>
                  <a:latin typeface="+mn-lt"/>
                  <a:ea typeface="+mn-ea"/>
                  <a:cs typeface="+mn-cs"/>
                </a:defRPr>
              </a:lvl3pPr>
              <a:lvl4pPr marL="1371600" indent="0" algn="l" defTabSz="914400" rtl="0" eaLnBrk="1" latinLnBrk="0" hangingPunct="1">
                <a:lnSpc>
                  <a:spcPct val="95000"/>
                </a:lnSpc>
                <a:spcBef>
                  <a:spcPts val="500"/>
                </a:spcBef>
                <a:buClr>
                  <a:schemeClr val="accent2"/>
                </a:buClr>
                <a:buFont typeface="Wingdings 3" panose="05040102010807070707" pitchFamily="18" charset="2"/>
                <a:buNone/>
                <a:defRPr sz="1000" kern="1200">
                  <a:solidFill>
                    <a:schemeClr val="bg2">
                      <a:lumMod val="25000"/>
                    </a:schemeClr>
                  </a:solidFill>
                  <a:latin typeface="+mn-lt"/>
                  <a:ea typeface="+mn-ea"/>
                  <a:cs typeface="+mn-cs"/>
                </a:defRPr>
              </a:lvl4pPr>
              <a:lvl5pPr marL="1828800" indent="0" algn="l" defTabSz="914400" rtl="0" eaLnBrk="1" latinLnBrk="0" hangingPunct="1">
                <a:lnSpc>
                  <a:spcPct val="95000"/>
                </a:lnSpc>
                <a:spcBef>
                  <a:spcPts val="500"/>
                </a:spcBef>
                <a:buClr>
                  <a:schemeClr val="accent6"/>
                </a:buClr>
                <a:buFont typeface="Wingdings 3" panose="05040102010807070707" pitchFamily="18" charset="2"/>
                <a:buNone/>
                <a:defRPr sz="1000" kern="1200">
                  <a:solidFill>
                    <a:schemeClr val="bg2">
                      <a:lumMod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7800"/>
                </a:spcBef>
                <a:spcAft>
                  <a:spcPts val="7800"/>
                </a:spcAft>
              </a:pPr>
              <a:r>
                <a:rPr lang="en-US" sz="1800" dirty="0">
                  <a:solidFill>
                    <a:schemeClr val="bg1"/>
                  </a:solidFill>
                </a:rPr>
                <a:t>Duration: 6 minutes</a:t>
              </a:r>
            </a:p>
          </p:txBody>
        </p:sp>
        <p:sp>
          <p:nvSpPr>
            <p:cNvPr id="20" name="Text Placeholder 11">
              <a:extLst>
                <a:ext uri="{FF2B5EF4-FFF2-40B4-BE49-F238E27FC236}">
                  <a16:creationId xmlns:a16="http://schemas.microsoft.com/office/drawing/2014/main" id="{2C34D0C3-D766-442B-B815-010FF64600E2}"/>
                </a:ext>
              </a:extLst>
            </p:cNvPr>
            <p:cNvSpPr txBox="1">
              <a:spLocks/>
            </p:cNvSpPr>
            <p:nvPr/>
          </p:nvSpPr>
          <p:spPr>
            <a:xfrm>
              <a:off x="839788" y="1563108"/>
              <a:ext cx="4474207" cy="930126"/>
            </a:xfrm>
            <a:prstGeom prst="rect">
              <a:avLst/>
            </a:prstGeom>
            <a:ln/>
          </p:spPr>
          <p:style>
            <a:lnRef idx="0">
              <a:schemeClr val="accent2"/>
            </a:lnRef>
            <a:fillRef idx="3">
              <a:schemeClr val="accent2"/>
            </a:fillRef>
            <a:effectRef idx="3">
              <a:schemeClr val="accent2"/>
            </a:effectRef>
            <a:fontRef idx="minor">
              <a:schemeClr val="lt1"/>
            </a:fontRef>
          </p:style>
          <p:txBody>
            <a:bodyPr vert="horz" lIns="182880" tIns="182880" rIns="182880" bIns="182880" rtlCol="0" anchor="ctr">
              <a:noAutofit/>
            </a:bodyPr>
            <a:lstStyle>
              <a:lvl1pPr marL="0" indent="0" algn="ctr" defTabSz="914400" rtl="0" eaLnBrk="1" latinLnBrk="0" hangingPunct="1">
                <a:lnSpc>
                  <a:spcPct val="95000"/>
                </a:lnSpc>
                <a:spcBef>
                  <a:spcPts val="1800"/>
                </a:spcBef>
                <a:buClr>
                  <a:schemeClr val="accent2"/>
                </a:buClr>
                <a:buFont typeface="Wingdings 3" panose="05040102010807070707" pitchFamily="18" charset="2"/>
                <a:buNone/>
                <a:defRPr sz="2000" i="1" kern="1200">
                  <a:solidFill>
                    <a:schemeClr val="accent2"/>
                  </a:solidFill>
                  <a:latin typeface="+mn-lt"/>
                  <a:ea typeface="+mn-ea"/>
                  <a:cs typeface="+mn-cs"/>
                </a:defRPr>
              </a:lvl1pPr>
              <a:lvl2pPr marL="457200" indent="0" algn="l" defTabSz="914400" rtl="0" eaLnBrk="1" latinLnBrk="0" hangingPunct="1">
                <a:lnSpc>
                  <a:spcPct val="95000"/>
                </a:lnSpc>
                <a:spcBef>
                  <a:spcPts val="800"/>
                </a:spcBef>
                <a:buClr>
                  <a:schemeClr val="accent6"/>
                </a:buClr>
                <a:buFont typeface="Wingdings 3" panose="05040102010807070707" pitchFamily="18" charset="2"/>
                <a:buNone/>
                <a:defRPr sz="1400" kern="1200">
                  <a:solidFill>
                    <a:schemeClr val="bg2">
                      <a:lumMod val="25000"/>
                    </a:schemeClr>
                  </a:solidFill>
                  <a:latin typeface="+mn-lt"/>
                  <a:ea typeface="+mn-ea"/>
                  <a:cs typeface="+mn-cs"/>
                </a:defRPr>
              </a:lvl2pPr>
              <a:lvl3pPr marL="914400" indent="0" algn="l" defTabSz="914400" rtl="0" eaLnBrk="1" latinLnBrk="0" hangingPunct="1">
                <a:lnSpc>
                  <a:spcPct val="95000"/>
                </a:lnSpc>
                <a:spcBef>
                  <a:spcPts val="500"/>
                </a:spcBef>
                <a:buClr>
                  <a:schemeClr val="bg1">
                    <a:lumMod val="50000"/>
                  </a:schemeClr>
                </a:buClr>
                <a:buFont typeface="Wingdings 3" panose="05040102010807070707" pitchFamily="18" charset="2"/>
                <a:buNone/>
                <a:defRPr sz="1200" kern="1200">
                  <a:solidFill>
                    <a:schemeClr val="bg2">
                      <a:lumMod val="25000"/>
                    </a:schemeClr>
                  </a:solidFill>
                  <a:latin typeface="+mn-lt"/>
                  <a:ea typeface="+mn-ea"/>
                  <a:cs typeface="+mn-cs"/>
                </a:defRPr>
              </a:lvl3pPr>
              <a:lvl4pPr marL="1371600" indent="0" algn="l" defTabSz="914400" rtl="0" eaLnBrk="1" latinLnBrk="0" hangingPunct="1">
                <a:lnSpc>
                  <a:spcPct val="95000"/>
                </a:lnSpc>
                <a:spcBef>
                  <a:spcPts val="500"/>
                </a:spcBef>
                <a:buClr>
                  <a:schemeClr val="accent2"/>
                </a:buClr>
                <a:buFont typeface="Wingdings 3" panose="05040102010807070707" pitchFamily="18" charset="2"/>
                <a:buNone/>
                <a:defRPr sz="1000" kern="1200">
                  <a:solidFill>
                    <a:schemeClr val="bg2">
                      <a:lumMod val="25000"/>
                    </a:schemeClr>
                  </a:solidFill>
                  <a:latin typeface="+mn-lt"/>
                  <a:ea typeface="+mn-ea"/>
                  <a:cs typeface="+mn-cs"/>
                </a:defRPr>
              </a:lvl4pPr>
              <a:lvl5pPr marL="1828800" indent="0" algn="l" defTabSz="914400" rtl="0" eaLnBrk="1" latinLnBrk="0" hangingPunct="1">
                <a:lnSpc>
                  <a:spcPct val="95000"/>
                </a:lnSpc>
                <a:spcBef>
                  <a:spcPts val="500"/>
                </a:spcBef>
                <a:buClr>
                  <a:schemeClr val="accent6"/>
                </a:buClr>
                <a:buFont typeface="Wingdings 3" panose="05040102010807070707" pitchFamily="18" charset="2"/>
                <a:buNone/>
                <a:defRPr sz="1000" kern="1200">
                  <a:solidFill>
                    <a:schemeClr val="bg2">
                      <a:lumMod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90000"/>
                </a:lnSpc>
                <a:spcBef>
                  <a:spcPts val="7800"/>
                </a:spcBef>
                <a:spcAft>
                  <a:spcPts val="7800"/>
                </a:spcAft>
              </a:pPr>
              <a:r>
                <a:rPr lang="en-US" sz="2400" b="1" i="0" dirty="0">
                  <a:solidFill>
                    <a:schemeClr val="bg1"/>
                  </a:solidFill>
                </a:rPr>
                <a:t>Learn about the new innovative features!</a:t>
              </a:r>
            </a:p>
          </p:txBody>
        </p:sp>
      </p:grpSp>
      <p:pic>
        <p:nvPicPr>
          <p:cNvPr id="22" name="Graphic 21">
            <a:extLst>
              <a:ext uri="{FF2B5EF4-FFF2-40B4-BE49-F238E27FC236}">
                <a16:creationId xmlns:a16="http://schemas.microsoft.com/office/drawing/2014/main" id="{EE201BAF-B041-4B62-B6A0-2CB76D644998}"/>
              </a:ext>
              <a:ext uri="{C183D7F6-B498-43B3-948B-1728B52AA6E4}">
                <adec:decorative xmlns:adec="http://schemas.microsoft.com/office/drawing/2017/decorative" val="1"/>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276" y="229454"/>
            <a:ext cx="365760" cy="365760"/>
          </a:xfrm>
          <a:prstGeom prst="rect">
            <a:avLst/>
          </a:prstGeom>
        </p:spPr>
      </p:pic>
      <p:cxnSp>
        <p:nvCxnSpPr>
          <p:cNvPr id="25" name="Straight Connector 24">
            <a:extLst>
              <a:ext uri="{FF2B5EF4-FFF2-40B4-BE49-F238E27FC236}">
                <a16:creationId xmlns:a16="http://schemas.microsoft.com/office/drawing/2014/main" id="{270BB380-AE0E-406F-9822-278C0B707AD6}"/>
              </a:ext>
            </a:extLst>
          </p:cNvPr>
          <p:cNvCxnSpPr>
            <a:cxnSpLocks/>
          </p:cNvCxnSpPr>
          <p:nvPr/>
        </p:nvCxnSpPr>
        <p:spPr>
          <a:xfrm>
            <a:off x="6544639" y="0"/>
            <a:ext cx="0" cy="685800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8" name="Text Placeholder 11">
            <a:extLst>
              <a:ext uri="{FF2B5EF4-FFF2-40B4-BE49-F238E27FC236}">
                <a16:creationId xmlns:a16="http://schemas.microsoft.com/office/drawing/2014/main" id="{F63A8164-E940-4C50-9A7D-C661095C658C}"/>
              </a:ext>
            </a:extLst>
          </p:cNvPr>
          <p:cNvSpPr txBox="1">
            <a:spLocks/>
          </p:cNvSpPr>
          <p:nvPr/>
        </p:nvSpPr>
        <p:spPr>
          <a:xfrm>
            <a:off x="6770671" y="163285"/>
            <a:ext cx="5266927" cy="566159"/>
          </a:xfrm>
          <a:prstGeom prst="rect">
            <a:avLst/>
          </a:prstGeom>
          <a:ln/>
        </p:spPr>
        <p:style>
          <a:lnRef idx="0">
            <a:schemeClr val="accent1"/>
          </a:lnRef>
          <a:fillRef idx="3">
            <a:schemeClr val="accent1"/>
          </a:fillRef>
          <a:effectRef idx="3">
            <a:schemeClr val="accent1"/>
          </a:effectRef>
          <a:fontRef idx="minor">
            <a:schemeClr val="lt1"/>
          </a:fontRef>
        </p:style>
        <p:txBody>
          <a:bodyPr vert="horz" lIns="182880" tIns="182880" rIns="182880" bIns="182880" rtlCol="0" anchor="ctr">
            <a:noAutofit/>
          </a:bodyPr>
          <a:lstStyle>
            <a:lvl1pPr marL="0" indent="0" algn="ctr" defTabSz="914400" rtl="0" eaLnBrk="1" latinLnBrk="0" hangingPunct="1">
              <a:lnSpc>
                <a:spcPct val="95000"/>
              </a:lnSpc>
              <a:spcBef>
                <a:spcPts val="1800"/>
              </a:spcBef>
              <a:buClr>
                <a:schemeClr val="accent2"/>
              </a:buClr>
              <a:buFont typeface="Wingdings 3" panose="05040102010807070707" pitchFamily="18" charset="2"/>
              <a:buNone/>
              <a:defRPr sz="2000" i="1" kern="1200">
                <a:solidFill>
                  <a:schemeClr val="accent2"/>
                </a:solidFill>
                <a:latin typeface="+mn-lt"/>
                <a:ea typeface="+mn-ea"/>
                <a:cs typeface="+mn-cs"/>
              </a:defRPr>
            </a:lvl1pPr>
            <a:lvl2pPr marL="457200" indent="0" algn="l" defTabSz="914400" rtl="0" eaLnBrk="1" latinLnBrk="0" hangingPunct="1">
              <a:lnSpc>
                <a:spcPct val="95000"/>
              </a:lnSpc>
              <a:spcBef>
                <a:spcPts val="800"/>
              </a:spcBef>
              <a:buClr>
                <a:schemeClr val="accent6"/>
              </a:buClr>
              <a:buFont typeface="Wingdings 3" panose="05040102010807070707" pitchFamily="18" charset="2"/>
              <a:buNone/>
              <a:defRPr sz="1400" kern="1200">
                <a:solidFill>
                  <a:schemeClr val="bg2">
                    <a:lumMod val="25000"/>
                  </a:schemeClr>
                </a:solidFill>
                <a:latin typeface="+mn-lt"/>
                <a:ea typeface="+mn-ea"/>
                <a:cs typeface="+mn-cs"/>
              </a:defRPr>
            </a:lvl2pPr>
            <a:lvl3pPr marL="914400" indent="0" algn="l" defTabSz="914400" rtl="0" eaLnBrk="1" latinLnBrk="0" hangingPunct="1">
              <a:lnSpc>
                <a:spcPct val="95000"/>
              </a:lnSpc>
              <a:spcBef>
                <a:spcPts val="500"/>
              </a:spcBef>
              <a:buClr>
                <a:schemeClr val="bg1">
                  <a:lumMod val="50000"/>
                </a:schemeClr>
              </a:buClr>
              <a:buFont typeface="Wingdings 3" panose="05040102010807070707" pitchFamily="18" charset="2"/>
              <a:buNone/>
              <a:defRPr sz="1200" kern="1200">
                <a:solidFill>
                  <a:schemeClr val="bg2">
                    <a:lumMod val="25000"/>
                  </a:schemeClr>
                </a:solidFill>
                <a:latin typeface="+mn-lt"/>
                <a:ea typeface="+mn-ea"/>
                <a:cs typeface="+mn-cs"/>
              </a:defRPr>
            </a:lvl3pPr>
            <a:lvl4pPr marL="1371600" indent="0" algn="l" defTabSz="914400" rtl="0" eaLnBrk="1" latinLnBrk="0" hangingPunct="1">
              <a:lnSpc>
                <a:spcPct val="95000"/>
              </a:lnSpc>
              <a:spcBef>
                <a:spcPts val="500"/>
              </a:spcBef>
              <a:buClr>
                <a:schemeClr val="accent2"/>
              </a:buClr>
              <a:buFont typeface="Wingdings 3" panose="05040102010807070707" pitchFamily="18" charset="2"/>
              <a:buNone/>
              <a:defRPr sz="1000" kern="1200">
                <a:solidFill>
                  <a:schemeClr val="bg2">
                    <a:lumMod val="25000"/>
                  </a:schemeClr>
                </a:solidFill>
                <a:latin typeface="+mn-lt"/>
                <a:ea typeface="+mn-ea"/>
                <a:cs typeface="+mn-cs"/>
              </a:defRPr>
            </a:lvl4pPr>
            <a:lvl5pPr marL="1828800" indent="0" algn="l" defTabSz="914400" rtl="0" eaLnBrk="1" latinLnBrk="0" hangingPunct="1">
              <a:lnSpc>
                <a:spcPct val="95000"/>
              </a:lnSpc>
              <a:spcBef>
                <a:spcPts val="500"/>
              </a:spcBef>
              <a:buClr>
                <a:schemeClr val="accent6"/>
              </a:buClr>
              <a:buFont typeface="Wingdings 3" panose="05040102010807070707" pitchFamily="18" charset="2"/>
              <a:buNone/>
              <a:defRPr sz="1000" kern="1200">
                <a:solidFill>
                  <a:schemeClr val="bg2">
                    <a:lumMod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l">
              <a:spcBef>
                <a:spcPts val="7800"/>
              </a:spcBef>
              <a:spcAft>
                <a:spcPts val="7800"/>
              </a:spcAft>
            </a:pPr>
            <a:r>
              <a:rPr lang="en-US" sz="1850" b="1" i="0" dirty="0">
                <a:solidFill>
                  <a:schemeClr val="bg1"/>
                </a:solidFill>
              </a:rPr>
              <a:t>Legal Accessibility Requirements: </a:t>
            </a:r>
            <a:r>
              <a:rPr lang="en-US" sz="1850" i="0" dirty="0">
                <a:solidFill>
                  <a:schemeClr val="bg1"/>
                </a:solidFill>
              </a:rPr>
              <a:t>508 Compliance</a:t>
            </a:r>
          </a:p>
        </p:txBody>
      </p:sp>
    </p:spTree>
    <p:extLst>
      <p:ext uri="{BB962C8B-B14F-4D97-AF65-F5344CB8AC3E}">
        <p14:creationId xmlns:p14="http://schemas.microsoft.com/office/powerpoint/2010/main" val="2038743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DEF9FE-8A5B-4E76-93D3-EFDC759FBB5D}"/>
              </a:ext>
            </a:extLst>
          </p:cNvPr>
          <p:cNvSpPr>
            <a:spLocks noGrp="1"/>
          </p:cNvSpPr>
          <p:nvPr>
            <p:ph type="sldNum" sz="quarter" idx="12"/>
          </p:nvPr>
        </p:nvSpPr>
        <p:spPr/>
        <p:txBody>
          <a:bodyPr/>
          <a:lstStyle/>
          <a:p>
            <a:fld id="{158B7785-F6D6-45F8-833E-07BD84680091}" type="slidenum">
              <a:rPr lang="en-US" smtClean="0"/>
              <a:pPr/>
              <a:t>10</a:t>
            </a:fld>
            <a:endParaRPr lang="en-US" dirty="0"/>
          </a:p>
        </p:txBody>
      </p:sp>
      <p:sp>
        <p:nvSpPr>
          <p:cNvPr id="6" name="Content Placeholder 5">
            <a:extLst>
              <a:ext uri="{FF2B5EF4-FFF2-40B4-BE49-F238E27FC236}">
                <a16:creationId xmlns:a16="http://schemas.microsoft.com/office/drawing/2014/main" id="{3FE2A809-09B2-4548-ABBC-1ECF1E80F592}"/>
              </a:ext>
            </a:extLst>
          </p:cNvPr>
          <p:cNvSpPr>
            <a:spLocks noGrp="1"/>
          </p:cNvSpPr>
          <p:nvPr>
            <p:ph idx="1"/>
          </p:nvPr>
        </p:nvSpPr>
        <p:spPr>
          <a:xfrm>
            <a:off x="1172584" y="740496"/>
            <a:ext cx="9846832" cy="4519209"/>
          </a:xfrm>
        </p:spPr>
        <p:txBody>
          <a:bodyPr/>
          <a:lstStyle/>
          <a:p>
            <a:r>
              <a:rPr lang="en-US" dirty="0"/>
              <a:t>A sector strategy is a partnership of multiple employers within a critical industry that brings together education, economic development, workforce systems, and community organizations to identify and collaboratively meet the workforce needs of that industry within a regional labor market.</a:t>
            </a:r>
          </a:p>
        </p:txBody>
      </p:sp>
      <p:sp>
        <p:nvSpPr>
          <p:cNvPr id="5" name="Title 4">
            <a:extLst>
              <a:ext uri="{FF2B5EF4-FFF2-40B4-BE49-F238E27FC236}">
                <a16:creationId xmlns:a16="http://schemas.microsoft.com/office/drawing/2014/main" id="{BD8E8278-EA57-4CBC-B565-4F1031BBBD8E}"/>
              </a:ext>
            </a:extLst>
          </p:cNvPr>
          <p:cNvSpPr>
            <a:spLocks noGrp="1"/>
          </p:cNvSpPr>
          <p:nvPr>
            <p:ph type="title" idx="4294967295"/>
          </p:nvPr>
        </p:nvSpPr>
        <p:spPr>
          <a:xfrm>
            <a:off x="1111250" y="198438"/>
            <a:ext cx="11080750" cy="785812"/>
          </a:xfrm>
        </p:spPr>
        <p:txBody>
          <a:bodyPr>
            <a:normAutofit/>
          </a:bodyPr>
          <a:lstStyle/>
          <a:p>
            <a:r>
              <a:rPr lang="en-US" dirty="0"/>
              <a:t>Defining Sector Strategy</a:t>
            </a:r>
          </a:p>
        </p:txBody>
      </p:sp>
      <p:sp>
        <p:nvSpPr>
          <p:cNvPr id="8" name="TextBox 7">
            <a:extLst>
              <a:ext uri="{FF2B5EF4-FFF2-40B4-BE49-F238E27FC236}">
                <a16:creationId xmlns:a16="http://schemas.microsoft.com/office/drawing/2014/main" id="{512CD528-D280-4128-9112-9C3B59DE633F}"/>
              </a:ext>
            </a:extLst>
          </p:cNvPr>
          <p:cNvSpPr txBox="1"/>
          <p:nvPr/>
        </p:nvSpPr>
        <p:spPr>
          <a:xfrm>
            <a:off x="515923" y="5733686"/>
            <a:ext cx="9945148" cy="338554"/>
          </a:xfrm>
          <a:prstGeom prst="rect">
            <a:avLst/>
          </a:prstGeom>
          <a:noFill/>
        </p:spPr>
        <p:txBody>
          <a:bodyPr wrap="square">
            <a:spAutoFit/>
          </a:bodyPr>
          <a:lstStyle/>
          <a:p>
            <a:pPr marL="0" indent="0">
              <a:buNone/>
            </a:pPr>
            <a:r>
              <a:rPr lang="en-US" sz="1600" b="0" dirty="0">
                <a:solidFill>
                  <a:srgbClr val="005A7C"/>
                </a:solidFill>
                <a:hlinkClick r:id="rId2"/>
              </a:rPr>
              <a:t>ETA Sector Strategies Technical Assistance Initiative: Sector Strategy Implementation </a:t>
            </a:r>
            <a:r>
              <a:rPr lang="en-US" sz="1600" b="0" dirty="0">
                <a:solidFill>
                  <a:schemeClr val="tx2">
                    <a:lumMod val="90000"/>
                    <a:lumOff val="10000"/>
                  </a:schemeClr>
                </a:solidFill>
                <a:hlinkClick r:id="rId2"/>
              </a:rPr>
              <a:t>Framework, </a:t>
            </a:r>
            <a:r>
              <a:rPr lang="en-US" sz="1600" b="0" dirty="0">
                <a:hlinkClick r:id="rId2"/>
              </a:rPr>
              <a:t>2016</a:t>
            </a:r>
            <a:r>
              <a:rPr lang="en-US" sz="1600" b="0" u="sng" dirty="0">
                <a:solidFill>
                  <a:schemeClr val="tx2">
                    <a:lumMod val="90000"/>
                    <a:lumOff val="10000"/>
                  </a:schemeClr>
                </a:solidFill>
                <a:hlinkClick r:id="rId2"/>
              </a:rPr>
              <a:t> </a:t>
            </a:r>
            <a:r>
              <a:rPr lang="en-US" sz="1600" b="0" dirty="0">
                <a:solidFill>
                  <a:schemeClr val="tx2">
                    <a:lumMod val="90000"/>
                    <a:lumOff val="10000"/>
                  </a:schemeClr>
                </a:solidFill>
                <a:hlinkClick r:id="rId2"/>
              </a:rPr>
              <a:t>  </a:t>
            </a:r>
            <a:endParaRPr lang="en-US" sz="1600" b="0" dirty="0">
              <a:solidFill>
                <a:schemeClr val="tx2">
                  <a:lumMod val="90000"/>
                  <a:lumOff val="10000"/>
                </a:schemeClr>
              </a:solidFill>
            </a:endParaRPr>
          </a:p>
        </p:txBody>
      </p:sp>
    </p:spTree>
    <p:extLst>
      <p:ext uri="{BB962C8B-B14F-4D97-AF65-F5344CB8AC3E}">
        <p14:creationId xmlns:p14="http://schemas.microsoft.com/office/powerpoint/2010/main" val="3888169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E857AB-3642-4A33-AB95-D79873055CC3}"/>
              </a:ext>
            </a:extLst>
          </p:cNvPr>
          <p:cNvSpPr>
            <a:spLocks noGrp="1"/>
          </p:cNvSpPr>
          <p:nvPr>
            <p:ph type="sldNum" sz="quarter" idx="12"/>
          </p:nvPr>
        </p:nvSpPr>
        <p:spPr/>
        <p:txBody>
          <a:bodyPr/>
          <a:lstStyle/>
          <a:p>
            <a:fld id="{158B7785-F6D6-45F8-833E-07BD84680091}" type="slidenum">
              <a:rPr lang="en-US" smtClean="0"/>
              <a:pPr/>
              <a:t>11</a:t>
            </a:fld>
            <a:endParaRPr lang="en-US" dirty="0"/>
          </a:p>
        </p:txBody>
      </p:sp>
      <p:sp>
        <p:nvSpPr>
          <p:cNvPr id="5" name="Title 4">
            <a:extLst>
              <a:ext uri="{FF2B5EF4-FFF2-40B4-BE49-F238E27FC236}">
                <a16:creationId xmlns:a16="http://schemas.microsoft.com/office/drawing/2014/main" id="{81061957-05CB-41EF-BB8D-50FE52AD38D6}"/>
              </a:ext>
            </a:extLst>
          </p:cNvPr>
          <p:cNvSpPr>
            <a:spLocks noGrp="1"/>
          </p:cNvSpPr>
          <p:nvPr>
            <p:ph type="title"/>
          </p:nvPr>
        </p:nvSpPr>
        <p:spPr>
          <a:xfrm>
            <a:off x="773113" y="457199"/>
            <a:ext cx="4076161" cy="2478947"/>
          </a:xfrm>
        </p:spPr>
        <p:txBody>
          <a:bodyPr/>
          <a:lstStyle/>
          <a:p>
            <a:r>
              <a:rPr lang="en-US" dirty="0"/>
              <a:t>Why Use a Sector Strategy Approach?</a:t>
            </a:r>
          </a:p>
        </p:txBody>
      </p:sp>
      <p:sp>
        <p:nvSpPr>
          <p:cNvPr id="3" name="Content Placeholder 2">
            <a:extLst>
              <a:ext uri="{FF2B5EF4-FFF2-40B4-BE49-F238E27FC236}">
                <a16:creationId xmlns:a16="http://schemas.microsoft.com/office/drawing/2014/main" id="{AF039EA5-1BD8-46F6-99D9-F951401172C8}"/>
              </a:ext>
            </a:extLst>
          </p:cNvPr>
          <p:cNvSpPr>
            <a:spLocks noGrp="1"/>
          </p:cNvSpPr>
          <p:nvPr>
            <p:ph idx="1"/>
          </p:nvPr>
        </p:nvSpPr>
        <p:spPr>
          <a:xfrm>
            <a:off x="5060731" y="457201"/>
            <a:ext cx="6294657" cy="5403850"/>
          </a:xfrm>
          <a:ln>
            <a:solidFill>
              <a:schemeClr val="accent1">
                <a:lumMod val="75000"/>
              </a:schemeClr>
            </a:solidFill>
          </a:ln>
        </p:spPr>
        <p:txBody>
          <a:bodyPr/>
          <a:lstStyle/>
          <a:p>
            <a:pPr marL="111125" indent="0">
              <a:buNone/>
            </a:pPr>
            <a:r>
              <a:rPr lang="en-US" dirty="0"/>
              <a:t>A sector strategy integrates education and professional training approaches and directly connects these approaches to industry, economic, and career pathways.</a:t>
            </a:r>
          </a:p>
        </p:txBody>
      </p:sp>
      <p:pic>
        <p:nvPicPr>
          <p:cNvPr id="7" name="Picture 6">
            <a:extLst>
              <a:ext uri="{FF2B5EF4-FFF2-40B4-BE49-F238E27FC236}">
                <a16:creationId xmlns:a16="http://schemas.microsoft.com/office/drawing/2014/main" id="{18EBBF92-7A33-484C-A9BA-F47C939E72F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9391" y="3356234"/>
            <a:ext cx="3773437" cy="23016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21704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AC9F5F-3981-4854-9362-5F484A024379}"/>
              </a:ext>
            </a:extLst>
          </p:cNvPr>
          <p:cNvSpPr>
            <a:spLocks noGrp="1"/>
          </p:cNvSpPr>
          <p:nvPr>
            <p:ph type="sldNum" sz="quarter" idx="12"/>
          </p:nvPr>
        </p:nvSpPr>
        <p:spPr/>
        <p:txBody>
          <a:bodyPr/>
          <a:lstStyle/>
          <a:p>
            <a:fld id="{158B7785-F6D6-45F8-833E-07BD84680091}" type="slidenum">
              <a:rPr lang="en-US" smtClean="0">
                <a:solidFill>
                  <a:schemeClr val="tx2">
                    <a:lumMod val="90000"/>
                    <a:lumOff val="10000"/>
                  </a:schemeClr>
                </a:solidFill>
              </a:rPr>
              <a:t>12</a:t>
            </a:fld>
            <a:endParaRPr lang="en-US" dirty="0">
              <a:solidFill>
                <a:schemeClr val="tx2">
                  <a:lumMod val="90000"/>
                  <a:lumOff val="10000"/>
                </a:schemeClr>
              </a:solidFill>
            </a:endParaRPr>
          </a:p>
        </p:txBody>
      </p:sp>
      <p:sp>
        <p:nvSpPr>
          <p:cNvPr id="3" name="Title 2">
            <a:extLst>
              <a:ext uri="{FF2B5EF4-FFF2-40B4-BE49-F238E27FC236}">
                <a16:creationId xmlns:a16="http://schemas.microsoft.com/office/drawing/2014/main" id="{1C581218-626F-4DDD-A94A-71FBEA079736}"/>
              </a:ext>
            </a:extLst>
          </p:cNvPr>
          <p:cNvSpPr>
            <a:spLocks noGrp="1"/>
          </p:cNvSpPr>
          <p:nvPr>
            <p:ph type="title"/>
          </p:nvPr>
        </p:nvSpPr>
        <p:spPr/>
        <p:txBody>
          <a:bodyPr>
            <a:normAutofit/>
          </a:bodyPr>
          <a:lstStyle/>
          <a:p>
            <a:r>
              <a:rPr lang="en-US" dirty="0">
                <a:solidFill>
                  <a:schemeClr val="tx2">
                    <a:lumMod val="90000"/>
                    <a:lumOff val="10000"/>
                  </a:schemeClr>
                </a:solidFill>
              </a:rPr>
              <a:t>ETA Sector Strategy Implementation Framework  </a:t>
            </a:r>
          </a:p>
        </p:txBody>
      </p:sp>
      <p:sp>
        <p:nvSpPr>
          <p:cNvPr id="4" name="Content Placeholder 3">
            <a:extLst>
              <a:ext uri="{FF2B5EF4-FFF2-40B4-BE49-F238E27FC236}">
                <a16:creationId xmlns:a16="http://schemas.microsoft.com/office/drawing/2014/main" id="{BD01E98D-9A69-4748-8EA4-DE88DCCFB1D4}"/>
              </a:ext>
            </a:extLst>
          </p:cNvPr>
          <p:cNvSpPr>
            <a:spLocks noGrp="1"/>
          </p:cNvSpPr>
          <p:nvPr>
            <p:ph idx="1"/>
          </p:nvPr>
        </p:nvSpPr>
        <p:spPr>
          <a:xfrm>
            <a:off x="805866" y="1238114"/>
            <a:ext cx="11081334" cy="5039517"/>
          </a:xfrm>
        </p:spPr>
        <p:txBody>
          <a:bodyPr/>
          <a:lstStyle/>
          <a:p>
            <a:pPr marL="0" indent="0">
              <a:buNone/>
            </a:pPr>
            <a:r>
              <a:rPr lang="en-US" sz="2800" dirty="0"/>
              <a:t>Successful sector strategies have the following traits:</a:t>
            </a:r>
          </a:p>
          <a:p>
            <a:r>
              <a:rPr lang="en-US" dirty="0"/>
              <a:t>Serve the dual purpose of aligning education, training, and support services to the needs of employers in an industry sector while ensuring that those services are accessible to a range of workers</a:t>
            </a:r>
          </a:p>
          <a:p>
            <a:r>
              <a:rPr lang="en-US" dirty="0"/>
              <a:t>Require a strong intermediary organization</a:t>
            </a:r>
          </a:p>
          <a:p>
            <a:r>
              <a:rPr lang="en-US" dirty="0"/>
              <a:t>Are employer-driven</a:t>
            </a:r>
          </a:p>
          <a:p>
            <a:r>
              <a:rPr lang="en-US" dirty="0"/>
              <a:t>Promote systemic change</a:t>
            </a:r>
          </a:p>
          <a:p>
            <a:r>
              <a:rPr lang="en-US" dirty="0"/>
              <a:t>Include the workforce system</a:t>
            </a:r>
          </a:p>
        </p:txBody>
      </p:sp>
    </p:spTree>
    <p:extLst>
      <p:ext uri="{BB962C8B-B14F-4D97-AF65-F5344CB8AC3E}">
        <p14:creationId xmlns:p14="http://schemas.microsoft.com/office/powerpoint/2010/main" val="545798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05F1F3-40B4-4DA8-B80D-8AAF1F889241}"/>
              </a:ext>
            </a:extLst>
          </p:cNvPr>
          <p:cNvSpPr>
            <a:spLocks noGrp="1"/>
          </p:cNvSpPr>
          <p:nvPr>
            <p:ph type="sldNum" sz="quarter" idx="12"/>
          </p:nvPr>
        </p:nvSpPr>
        <p:spPr/>
        <p:txBody>
          <a:bodyPr/>
          <a:lstStyle/>
          <a:p>
            <a:fld id="{158B7785-F6D6-45F8-833E-07BD84680091}" type="slidenum">
              <a:rPr lang="en-US" smtClean="0"/>
              <a:t>13</a:t>
            </a:fld>
            <a:endParaRPr lang="en-US" dirty="0"/>
          </a:p>
        </p:txBody>
      </p:sp>
      <p:sp>
        <p:nvSpPr>
          <p:cNvPr id="7" name="Title 6">
            <a:extLst>
              <a:ext uri="{FF2B5EF4-FFF2-40B4-BE49-F238E27FC236}">
                <a16:creationId xmlns:a16="http://schemas.microsoft.com/office/drawing/2014/main" id="{82DFD93D-6EB4-4801-B9A0-0994826790E1}"/>
              </a:ext>
            </a:extLst>
          </p:cNvPr>
          <p:cNvSpPr>
            <a:spLocks noGrp="1"/>
          </p:cNvSpPr>
          <p:nvPr>
            <p:ph type="title"/>
          </p:nvPr>
        </p:nvSpPr>
        <p:spPr>
          <a:xfrm>
            <a:off x="814470" y="66466"/>
            <a:ext cx="11249113" cy="786384"/>
          </a:xfrm>
        </p:spPr>
        <p:txBody>
          <a:bodyPr>
            <a:normAutofit fontScale="90000"/>
          </a:bodyPr>
          <a:lstStyle/>
          <a:p>
            <a:r>
              <a:rPr lang="en-US" dirty="0"/>
              <a:t>Five Key Capabilities and Capacities of Successful Sector-Focused Organizations</a:t>
            </a:r>
          </a:p>
        </p:txBody>
      </p:sp>
      <p:grpSp>
        <p:nvGrpSpPr>
          <p:cNvPr id="4" name="Group 3">
            <a:extLst>
              <a:ext uri="{FF2B5EF4-FFF2-40B4-BE49-F238E27FC236}">
                <a16:creationId xmlns:a16="http://schemas.microsoft.com/office/drawing/2014/main" id="{8E888EA6-E625-4B51-A637-A1054DAFA9C8}"/>
              </a:ext>
            </a:extLst>
          </p:cNvPr>
          <p:cNvGrpSpPr>
            <a:grpSpLocks/>
          </p:cNvGrpSpPr>
          <p:nvPr/>
        </p:nvGrpSpPr>
        <p:grpSpPr bwMode="auto">
          <a:xfrm>
            <a:off x="1232452" y="1321904"/>
            <a:ext cx="9933295" cy="4532244"/>
            <a:chOff x="658" y="4382"/>
            <a:chExt cx="10927" cy="5592"/>
          </a:xfrm>
        </p:grpSpPr>
        <p:pic>
          <p:nvPicPr>
            <p:cNvPr id="5" name="Picture 4">
              <a:extLst>
                <a:ext uri="{FF2B5EF4-FFF2-40B4-BE49-F238E27FC236}">
                  <a16:creationId xmlns:a16="http://schemas.microsoft.com/office/drawing/2014/main" id="{685A27F2-C2C8-4D77-BF5A-2BFA51FD9A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 y="4382"/>
              <a:ext cx="10927" cy="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45">
              <a:extLst>
                <a:ext uri="{FF2B5EF4-FFF2-40B4-BE49-F238E27FC236}">
                  <a16:creationId xmlns:a16="http://schemas.microsoft.com/office/drawing/2014/main" id="{B5606A67-A1E0-4F97-9105-A1A5557CF619}"/>
                </a:ext>
              </a:extLst>
            </p:cNvPr>
            <p:cNvSpPr>
              <a:spLocks/>
            </p:cNvSpPr>
            <p:nvPr/>
          </p:nvSpPr>
          <p:spPr bwMode="auto">
            <a:xfrm>
              <a:off x="4628" y="8392"/>
              <a:ext cx="2813" cy="1582"/>
            </a:xfrm>
            <a:custGeom>
              <a:avLst/>
              <a:gdLst>
                <a:gd name="T0" fmla="+- 0 5960 4629"/>
                <a:gd name="T1" fmla="*/ T0 w 2813"/>
                <a:gd name="T2" fmla="+- 0 8395 8393"/>
                <a:gd name="T3" fmla="*/ 8395 h 1582"/>
                <a:gd name="T4" fmla="+- 0 5814 4629"/>
                <a:gd name="T5" fmla="*/ T4 w 2813"/>
                <a:gd name="T6" fmla="+- 0 8410 8393"/>
                <a:gd name="T7" fmla="*/ 8410 h 1582"/>
                <a:gd name="T8" fmla="+- 0 5673 4629"/>
                <a:gd name="T9" fmla="*/ T8 w 2813"/>
                <a:gd name="T10" fmla="+- 0 8440 8393"/>
                <a:gd name="T11" fmla="*/ 8440 h 1582"/>
                <a:gd name="T12" fmla="+- 0 5537 4629"/>
                <a:gd name="T13" fmla="*/ T12 w 2813"/>
                <a:gd name="T14" fmla="+- 0 8483 8393"/>
                <a:gd name="T15" fmla="*/ 8483 h 1582"/>
                <a:gd name="T16" fmla="+- 0 5408 4629"/>
                <a:gd name="T17" fmla="*/ T16 w 2813"/>
                <a:gd name="T18" fmla="+- 0 8540 8393"/>
                <a:gd name="T19" fmla="*/ 8540 h 1582"/>
                <a:gd name="T20" fmla="+- 0 5285 4629"/>
                <a:gd name="T21" fmla="*/ T20 w 2813"/>
                <a:gd name="T22" fmla="+- 0 8609 8393"/>
                <a:gd name="T23" fmla="*/ 8609 h 1582"/>
                <a:gd name="T24" fmla="+- 0 5171 4629"/>
                <a:gd name="T25" fmla="*/ T24 w 2813"/>
                <a:gd name="T26" fmla="+- 0 8689 8393"/>
                <a:gd name="T27" fmla="*/ 8689 h 1582"/>
                <a:gd name="T28" fmla="+- 0 5066 4629"/>
                <a:gd name="T29" fmla="*/ T28 w 2813"/>
                <a:gd name="T30" fmla="+- 0 8780 8393"/>
                <a:gd name="T31" fmla="*/ 8780 h 1582"/>
                <a:gd name="T32" fmla="+- 0 4970 4629"/>
                <a:gd name="T33" fmla="*/ T32 w 2813"/>
                <a:gd name="T34" fmla="+- 0 8881 8393"/>
                <a:gd name="T35" fmla="*/ 8881 h 1582"/>
                <a:gd name="T36" fmla="+- 0 4884 4629"/>
                <a:gd name="T37" fmla="*/ T36 w 2813"/>
                <a:gd name="T38" fmla="+- 0 8991 8393"/>
                <a:gd name="T39" fmla="*/ 8991 h 1582"/>
                <a:gd name="T40" fmla="+- 0 4809 4629"/>
                <a:gd name="T41" fmla="*/ T40 w 2813"/>
                <a:gd name="T42" fmla="+- 0 9109 8393"/>
                <a:gd name="T43" fmla="*/ 9109 h 1582"/>
                <a:gd name="T44" fmla="+- 0 4746 4629"/>
                <a:gd name="T45" fmla="*/ T44 w 2813"/>
                <a:gd name="T46" fmla="+- 0 9235 8393"/>
                <a:gd name="T47" fmla="*/ 9235 h 1582"/>
                <a:gd name="T48" fmla="+- 0 4696 4629"/>
                <a:gd name="T49" fmla="*/ T48 w 2813"/>
                <a:gd name="T50" fmla="+- 0 9368 8393"/>
                <a:gd name="T51" fmla="*/ 9368 h 1582"/>
                <a:gd name="T52" fmla="+- 0 4659 4629"/>
                <a:gd name="T53" fmla="*/ T52 w 2813"/>
                <a:gd name="T54" fmla="+- 0 9506 8393"/>
                <a:gd name="T55" fmla="*/ 9506 h 1582"/>
                <a:gd name="T56" fmla="+- 0 4637 4629"/>
                <a:gd name="T57" fmla="*/ T56 w 2813"/>
                <a:gd name="T58" fmla="+- 0 9650 8393"/>
                <a:gd name="T59" fmla="*/ 9650 h 1582"/>
                <a:gd name="T60" fmla="+- 0 4629 4629"/>
                <a:gd name="T61" fmla="*/ T60 w 2813"/>
                <a:gd name="T62" fmla="+- 0 9798 8393"/>
                <a:gd name="T63" fmla="*/ 9798 h 1582"/>
                <a:gd name="T64" fmla="+- 0 4722 4629"/>
                <a:gd name="T65" fmla="*/ T64 w 2813"/>
                <a:gd name="T66" fmla="+- 0 9849 8393"/>
                <a:gd name="T67" fmla="*/ 9849 h 1582"/>
                <a:gd name="T68" fmla="+- 0 4881 4629"/>
                <a:gd name="T69" fmla="*/ T68 w 2813"/>
                <a:gd name="T70" fmla="+- 0 9892 8393"/>
                <a:gd name="T71" fmla="*/ 9892 h 1582"/>
                <a:gd name="T72" fmla="+- 0 5018 4629"/>
                <a:gd name="T73" fmla="*/ T72 w 2813"/>
                <a:gd name="T74" fmla="+- 0 9915 8393"/>
                <a:gd name="T75" fmla="*/ 9915 h 1582"/>
                <a:gd name="T76" fmla="+- 0 5175 4629"/>
                <a:gd name="T77" fmla="*/ T76 w 2813"/>
                <a:gd name="T78" fmla="+- 0 9935 8393"/>
                <a:gd name="T79" fmla="*/ 9935 h 1582"/>
                <a:gd name="T80" fmla="+- 0 5349 4629"/>
                <a:gd name="T81" fmla="*/ T80 w 2813"/>
                <a:gd name="T82" fmla="+- 0 9950 8393"/>
                <a:gd name="T83" fmla="*/ 9950 h 1582"/>
                <a:gd name="T84" fmla="+- 0 5536 4629"/>
                <a:gd name="T85" fmla="*/ T84 w 2813"/>
                <a:gd name="T86" fmla="+- 0 9962 8393"/>
                <a:gd name="T87" fmla="*/ 9962 h 1582"/>
                <a:gd name="T88" fmla="+- 0 5732 4629"/>
                <a:gd name="T89" fmla="*/ T88 w 2813"/>
                <a:gd name="T90" fmla="+- 0 9970 8393"/>
                <a:gd name="T91" fmla="*/ 9970 h 1582"/>
                <a:gd name="T92" fmla="+- 0 6035 4629"/>
                <a:gd name="T93" fmla="*/ T92 w 2813"/>
                <a:gd name="T94" fmla="+- 0 9974 8393"/>
                <a:gd name="T95" fmla="*/ 9974 h 1582"/>
                <a:gd name="T96" fmla="+- 0 6338 4629"/>
                <a:gd name="T97" fmla="*/ T96 w 2813"/>
                <a:gd name="T98" fmla="+- 0 9970 8393"/>
                <a:gd name="T99" fmla="*/ 9970 h 1582"/>
                <a:gd name="T100" fmla="+- 0 6534 4629"/>
                <a:gd name="T101" fmla="*/ T100 w 2813"/>
                <a:gd name="T102" fmla="+- 0 9962 8393"/>
                <a:gd name="T103" fmla="*/ 9962 h 1582"/>
                <a:gd name="T104" fmla="+- 0 6721 4629"/>
                <a:gd name="T105" fmla="*/ T104 w 2813"/>
                <a:gd name="T106" fmla="+- 0 9950 8393"/>
                <a:gd name="T107" fmla="*/ 9950 h 1582"/>
                <a:gd name="T108" fmla="+- 0 6895 4629"/>
                <a:gd name="T109" fmla="*/ T108 w 2813"/>
                <a:gd name="T110" fmla="+- 0 9935 8393"/>
                <a:gd name="T111" fmla="*/ 9935 h 1582"/>
                <a:gd name="T112" fmla="+- 0 7052 4629"/>
                <a:gd name="T113" fmla="*/ T112 w 2813"/>
                <a:gd name="T114" fmla="+- 0 9915 8393"/>
                <a:gd name="T115" fmla="*/ 9915 h 1582"/>
                <a:gd name="T116" fmla="+- 0 7189 4629"/>
                <a:gd name="T117" fmla="*/ T116 w 2813"/>
                <a:gd name="T118" fmla="+- 0 9892 8393"/>
                <a:gd name="T119" fmla="*/ 9892 h 1582"/>
                <a:gd name="T120" fmla="+- 0 7349 4629"/>
                <a:gd name="T121" fmla="*/ T120 w 2813"/>
                <a:gd name="T122" fmla="+- 0 9849 8393"/>
                <a:gd name="T123" fmla="*/ 9849 h 1582"/>
                <a:gd name="T124" fmla="+- 0 7441 4629"/>
                <a:gd name="T125" fmla="*/ T124 w 2813"/>
                <a:gd name="T126" fmla="+- 0 9798 8393"/>
                <a:gd name="T127" fmla="*/ 9798 h 1582"/>
                <a:gd name="T128" fmla="+- 0 7434 4629"/>
                <a:gd name="T129" fmla="*/ T128 w 2813"/>
                <a:gd name="T130" fmla="+- 0 9650 8393"/>
                <a:gd name="T131" fmla="*/ 9650 h 1582"/>
                <a:gd name="T132" fmla="+- 0 7411 4629"/>
                <a:gd name="T133" fmla="*/ T132 w 2813"/>
                <a:gd name="T134" fmla="+- 0 9506 8393"/>
                <a:gd name="T135" fmla="*/ 9506 h 1582"/>
                <a:gd name="T136" fmla="+- 0 7374 4629"/>
                <a:gd name="T137" fmla="*/ T136 w 2813"/>
                <a:gd name="T138" fmla="+- 0 9368 8393"/>
                <a:gd name="T139" fmla="*/ 9368 h 1582"/>
                <a:gd name="T140" fmla="+- 0 7324 4629"/>
                <a:gd name="T141" fmla="*/ T140 w 2813"/>
                <a:gd name="T142" fmla="+- 0 9235 8393"/>
                <a:gd name="T143" fmla="*/ 9235 h 1582"/>
                <a:gd name="T144" fmla="+- 0 7261 4629"/>
                <a:gd name="T145" fmla="*/ T144 w 2813"/>
                <a:gd name="T146" fmla="+- 0 9109 8393"/>
                <a:gd name="T147" fmla="*/ 9109 h 1582"/>
                <a:gd name="T148" fmla="+- 0 7186 4629"/>
                <a:gd name="T149" fmla="*/ T148 w 2813"/>
                <a:gd name="T150" fmla="+- 0 8991 8393"/>
                <a:gd name="T151" fmla="*/ 8991 h 1582"/>
                <a:gd name="T152" fmla="+- 0 7101 4629"/>
                <a:gd name="T153" fmla="*/ T152 w 2813"/>
                <a:gd name="T154" fmla="+- 0 8881 8393"/>
                <a:gd name="T155" fmla="*/ 8881 h 1582"/>
                <a:gd name="T156" fmla="+- 0 7005 4629"/>
                <a:gd name="T157" fmla="*/ T156 w 2813"/>
                <a:gd name="T158" fmla="+- 0 8780 8393"/>
                <a:gd name="T159" fmla="*/ 8780 h 1582"/>
                <a:gd name="T160" fmla="+- 0 6899 4629"/>
                <a:gd name="T161" fmla="*/ T160 w 2813"/>
                <a:gd name="T162" fmla="+- 0 8689 8393"/>
                <a:gd name="T163" fmla="*/ 8689 h 1582"/>
                <a:gd name="T164" fmla="+- 0 6785 4629"/>
                <a:gd name="T165" fmla="*/ T164 w 2813"/>
                <a:gd name="T166" fmla="+- 0 8609 8393"/>
                <a:gd name="T167" fmla="*/ 8609 h 1582"/>
                <a:gd name="T168" fmla="+- 0 6663 4629"/>
                <a:gd name="T169" fmla="*/ T168 w 2813"/>
                <a:gd name="T170" fmla="+- 0 8540 8393"/>
                <a:gd name="T171" fmla="*/ 8540 h 1582"/>
                <a:gd name="T172" fmla="+- 0 6533 4629"/>
                <a:gd name="T173" fmla="*/ T172 w 2813"/>
                <a:gd name="T174" fmla="+- 0 8483 8393"/>
                <a:gd name="T175" fmla="*/ 8483 h 1582"/>
                <a:gd name="T176" fmla="+- 0 6397 4629"/>
                <a:gd name="T177" fmla="*/ T176 w 2813"/>
                <a:gd name="T178" fmla="+- 0 8440 8393"/>
                <a:gd name="T179" fmla="*/ 8440 h 1582"/>
                <a:gd name="T180" fmla="+- 0 6256 4629"/>
                <a:gd name="T181" fmla="*/ T180 w 2813"/>
                <a:gd name="T182" fmla="+- 0 8410 8393"/>
                <a:gd name="T183" fmla="*/ 8410 h 1582"/>
                <a:gd name="T184" fmla="+- 0 6110 4629"/>
                <a:gd name="T185" fmla="*/ T184 w 2813"/>
                <a:gd name="T186" fmla="+- 0 8395 8393"/>
                <a:gd name="T187" fmla="*/ 8395 h 15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Lst>
              <a:rect l="0" t="0" r="r" b="b"/>
              <a:pathLst>
                <a:path w="2813" h="1582">
                  <a:moveTo>
                    <a:pt x="1406" y="0"/>
                  </a:moveTo>
                  <a:lnTo>
                    <a:pt x="1331" y="2"/>
                  </a:lnTo>
                  <a:lnTo>
                    <a:pt x="1258" y="8"/>
                  </a:lnTo>
                  <a:lnTo>
                    <a:pt x="1185" y="17"/>
                  </a:lnTo>
                  <a:lnTo>
                    <a:pt x="1114" y="30"/>
                  </a:lnTo>
                  <a:lnTo>
                    <a:pt x="1044" y="47"/>
                  </a:lnTo>
                  <a:lnTo>
                    <a:pt x="975" y="67"/>
                  </a:lnTo>
                  <a:lnTo>
                    <a:pt x="908" y="90"/>
                  </a:lnTo>
                  <a:lnTo>
                    <a:pt x="842" y="117"/>
                  </a:lnTo>
                  <a:lnTo>
                    <a:pt x="779" y="147"/>
                  </a:lnTo>
                  <a:lnTo>
                    <a:pt x="717" y="180"/>
                  </a:lnTo>
                  <a:lnTo>
                    <a:pt x="656" y="216"/>
                  </a:lnTo>
                  <a:lnTo>
                    <a:pt x="598" y="255"/>
                  </a:lnTo>
                  <a:lnTo>
                    <a:pt x="542" y="296"/>
                  </a:lnTo>
                  <a:lnTo>
                    <a:pt x="488" y="340"/>
                  </a:lnTo>
                  <a:lnTo>
                    <a:pt x="437" y="387"/>
                  </a:lnTo>
                  <a:lnTo>
                    <a:pt x="387" y="436"/>
                  </a:lnTo>
                  <a:lnTo>
                    <a:pt x="341" y="488"/>
                  </a:lnTo>
                  <a:lnTo>
                    <a:pt x="296" y="542"/>
                  </a:lnTo>
                  <a:lnTo>
                    <a:pt x="255" y="598"/>
                  </a:lnTo>
                  <a:lnTo>
                    <a:pt x="216" y="656"/>
                  </a:lnTo>
                  <a:lnTo>
                    <a:pt x="180" y="716"/>
                  </a:lnTo>
                  <a:lnTo>
                    <a:pt x="147" y="778"/>
                  </a:lnTo>
                  <a:lnTo>
                    <a:pt x="117" y="842"/>
                  </a:lnTo>
                  <a:lnTo>
                    <a:pt x="91" y="908"/>
                  </a:lnTo>
                  <a:lnTo>
                    <a:pt x="67" y="975"/>
                  </a:lnTo>
                  <a:lnTo>
                    <a:pt x="47" y="1043"/>
                  </a:lnTo>
                  <a:lnTo>
                    <a:pt x="30" y="1113"/>
                  </a:lnTo>
                  <a:lnTo>
                    <a:pt x="17" y="1185"/>
                  </a:lnTo>
                  <a:lnTo>
                    <a:pt x="8" y="1257"/>
                  </a:lnTo>
                  <a:lnTo>
                    <a:pt x="2" y="1331"/>
                  </a:lnTo>
                  <a:lnTo>
                    <a:pt x="0" y="1405"/>
                  </a:lnTo>
                  <a:lnTo>
                    <a:pt x="23" y="1423"/>
                  </a:lnTo>
                  <a:lnTo>
                    <a:pt x="93" y="1456"/>
                  </a:lnTo>
                  <a:lnTo>
                    <a:pt x="192" y="1486"/>
                  </a:lnTo>
                  <a:lnTo>
                    <a:pt x="252" y="1499"/>
                  </a:lnTo>
                  <a:lnTo>
                    <a:pt x="318" y="1511"/>
                  </a:lnTo>
                  <a:lnTo>
                    <a:pt x="389" y="1522"/>
                  </a:lnTo>
                  <a:lnTo>
                    <a:pt x="465" y="1532"/>
                  </a:lnTo>
                  <a:lnTo>
                    <a:pt x="546" y="1542"/>
                  </a:lnTo>
                  <a:lnTo>
                    <a:pt x="631" y="1550"/>
                  </a:lnTo>
                  <a:lnTo>
                    <a:pt x="720" y="1557"/>
                  </a:lnTo>
                  <a:lnTo>
                    <a:pt x="812" y="1564"/>
                  </a:lnTo>
                  <a:lnTo>
                    <a:pt x="907" y="1569"/>
                  </a:lnTo>
                  <a:lnTo>
                    <a:pt x="1004" y="1573"/>
                  </a:lnTo>
                  <a:lnTo>
                    <a:pt x="1103" y="1577"/>
                  </a:lnTo>
                  <a:lnTo>
                    <a:pt x="1203" y="1579"/>
                  </a:lnTo>
                  <a:lnTo>
                    <a:pt x="1406" y="1581"/>
                  </a:lnTo>
                  <a:lnTo>
                    <a:pt x="1609" y="1579"/>
                  </a:lnTo>
                  <a:lnTo>
                    <a:pt x="1709" y="1577"/>
                  </a:lnTo>
                  <a:lnTo>
                    <a:pt x="1808" y="1573"/>
                  </a:lnTo>
                  <a:lnTo>
                    <a:pt x="1905" y="1569"/>
                  </a:lnTo>
                  <a:lnTo>
                    <a:pt x="2000" y="1564"/>
                  </a:lnTo>
                  <a:lnTo>
                    <a:pt x="2092" y="1557"/>
                  </a:lnTo>
                  <a:lnTo>
                    <a:pt x="2181" y="1550"/>
                  </a:lnTo>
                  <a:lnTo>
                    <a:pt x="2266" y="1542"/>
                  </a:lnTo>
                  <a:lnTo>
                    <a:pt x="2347" y="1532"/>
                  </a:lnTo>
                  <a:lnTo>
                    <a:pt x="2423" y="1522"/>
                  </a:lnTo>
                  <a:lnTo>
                    <a:pt x="2494" y="1511"/>
                  </a:lnTo>
                  <a:lnTo>
                    <a:pt x="2560" y="1499"/>
                  </a:lnTo>
                  <a:lnTo>
                    <a:pt x="2620" y="1486"/>
                  </a:lnTo>
                  <a:lnTo>
                    <a:pt x="2720" y="1456"/>
                  </a:lnTo>
                  <a:lnTo>
                    <a:pt x="2790" y="1423"/>
                  </a:lnTo>
                  <a:lnTo>
                    <a:pt x="2812" y="1405"/>
                  </a:lnTo>
                  <a:lnTo>
                    <a:pt x="2810" y="1331"/>
                  </a:lnTo>
                  <a:lnTo>
                    <a:pt x="2805" y="1257"/>
                  </a:lnTo>
                  <a:lnTo>
                    <a:pt x="2795" y="1185"/>
                  </a:lnTo>
                  <a:lnTo>
                    <a:pt x="2782" y="1113"/>
                  </a:lnTo>
                  <a:lnTo>
                    <a:pt x="2765" y="1043"/>
                  </a:lnTo>
                  <a:lnTo>
                    <a:pt x="2745" y="975"/>
                  </a:lnTo>
                  <a:lnTo>
                    <a:pt x="2722" y="908"/>
                  </a:lnTo>
                  <a:lnTo>
                    <a:pt x="2695" y="842"/>
                  </a:lnTo>
                  <a:lnTo>
                    <a:pt x="2665" y="778"/>
                  </a:lnTo>
                  <a:lnTo>
                    <a:pt x="2632" y="716"/>
                  </a:lnTo>
                  <a:lnTo>
                    <a:pt x="2596" y="656"/>
                  </a:lnTo>
                  <a:lnTo>
                    <a:pt x="2557" y="598"/>
                  </a:lnTo>
                  <a:lnTo>
                    <a:pt x="2516" y="542"/>
                  </a:lnTo>
                  <a:lnTo>
                    <a:pt x="2472" y="488"/>
                  </a:lnTo>
                  <a:lnTo>
                    <a:pt x="2425" y="436"/>
                  </a:lnTo>
                  <a:lnTo>
                    <a:pt x="2376" y="387"/>
                  </a:lnTo>
                  <a:lnTo>
                    <a:pt x="2324" y="340"/>
                  </a:lnTo>
                  <a:lnTo>
                    <a:pt x="2270" y="296"/>
                  </a:lnTo>
                  <a:lnTo>
                    <a:pt x="2214" y="255"/>
                  </a:lnTo>
                  <a:lnTo>
                    <a:pt x="2156" y="216"/>
                  </a:lnTo>
                  <a:lnTo>
                    <a:pt x="2096" y="180"/>
                  </a:lnTo>
                  <a:lnTo>
                    <a:pt x="2034" y="147"/>
                  </a:lnTo>
                  <a:lnTo>
                    <a:pt x="1970" y="117"/>
                  </a:lnTo>
                  <a:lnTo>
                    <a:pt x="1904" y="90"/>
                  </a:lnTo>
                  <a:lnTo>
                    <a:pt x="1837" y="67"/>
                  </a:lnTo>
                  <a:lnTo>
                    <a:pt x="1768" y="47"/>
                  </a:lnTo>
                  <a:lnTo>
                    <a:pt x="1698" y="30"/>
                  </a:lnTo>
                  <a:lnTo>
                    <a:pt x="1627" y="17"/>
                  </a:lnTo>
                  <a:lnTo>
                    <a:pt x="1554" y="8"/>
                  </a:lnTo>
                  <a:lnTo>
                    <a:pt x="1481" y="2"/>
                  </a:lnTo>
                  <a:lnTo>
                    <a:pt x="140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3381146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5ED3F0A-08B8-4911-9180-71EEBE10AB81}"/>
              </a:ext>
            </a:extLst>
          </p:cNvPr>
          <p:cNvSpPr>
            <a:spLocks noGrp="1"/>
          </p:cNvSpPr>
          <p:nvPr>
            <p:ph type="sldNum" sz="quarter" idx="12"/>
          </p:nvPr>
        </p:nvSpPr>
        <p:spPr/>
        <p:txBody>
          <a:bodyPr/>
          <a:lstStyle/>
          <a:p>
            <a:fld id="{158B7785-F6D6-45F8-833E-07BD84680091}" type="slidenum">
              <a:rPr lang="en-US" smtClean="0">
                <a:solidFill>
                  <a:schemeClr val="tx2">
                    <a:lumMod val="90000"/>
                    <a:lumOff val="10000"/>
                  </a:schemeClr>
                </a:solidFill>
              </a:rPr>
              <a:t>14</a:t>
            </a:fld>
            <a:endParaRPr lang="en-US" dirty="0">
              <a:solidFill>
                <a:schemeClr val="tx2">
                  <a:lumMod val="90000"/>
                  <a:lumOff val="10000"/>
                </a:schemeClr>
              </a:solidFill>
            </a:endParaRPr>
          </a:p>
        </p:txBody>
      </p:sp>
      <p:sp>
        <p:nvSpPr>
          <p:cNvPr id="3" name="Title 2">
            <a:extLst>
              <a:ext uri="{FF2B5EF4-FFF2-40B4-BE49-F238E27FC236}">
                <a16:creationId xmlns:a16="http://schemas.microsoft.com/office/drawing/2014/main" id="{509973CB-7073-4CCB-9AAF-18184CBCFD99}"/>
              </a:ext>
            </a:extLst>
          </p:cNvPr>
          <p:cNvSpPr>
            <a:spLocks noGrp="1"/>
          </p:cNvSpPr>
          <p:nvPr>
            <p:ph type="title"/>
          </p:nvPr>
        </p:nvSpPr>
        <p:spPr/>
        <p:txBody>
          <a:bodyPr>
            <a:normAutofit fontScale="90000"/>
          </a:bodyPr>
          <a:lstStyle/>
          <a:p>
            <a:br>
              <a:rPr lang="en-US" dirty="0"/>
            </a:br>
            <a:r>
              <a:rPr lang="en-US" sz="3600" dirty="0">
                <a:solidFill>
                  <a:schemeClr val="tx2">
                    <a:lumMod val="90000"/>
                    <a:lumOff val="10000"/>
                  </a:schemeClr>
                </a:solidFill>
              </a:rPr>
              <a:t>1.  Data-Informed Decision Making</a:t>
            </a:r>
            <a:br>
              <a:rPr lang="en-US" dirty="0"/>
            </a:br>
            <a:endParaRPr lang="en-US" dirty="0"/>
          </a:p>
        </p:txBody>
      </p:sp>
      <p:sp>
        <p:nvSpPr>
          <p:cNvPr id="4" name="Content Placeholder 3">
            <a:extLst>
              <a:ext uri="{FF2B5EF4-FFF2-40B4-BE49-F238E27FC236}">
                <a16:creationId xmlns:a16="http://schemas.microsoft.com/office/drawing/2014/main" id="{33B6BB95-1E3F-4228-8681-EC27FBEE73DA}"/>
              </a:ext>
            </a:extLst>
          </p:cNvPr>
          <p:cNvSpPr>
            <a:spLocks noGrp="1"/>
          </p:cNvSpPr>
          <p:nvPr>
            <p:ph idx="1"/>
          </p:nvPr>
        </p:nvSpPr>
        <p:spPr>
          <a:xfrm>
            <a:off x="805866" y="1439449"/>
            <a:ext cx="11081334" cy="5039517"/>
          </a:xfrm>
        </p:spPr>
        <p:txBody>
          <a:bodyPr>
            <a:normAutofit/>
          </a:bodyPr>
          <a:lstStyle/>
          <a:p>
            <a:pPr marL="0" indent="0">
              <a:buNone/>
            </a:pPr>
            <a:r>
              <a:rPr lang="en-US" sz="3200" dirty="0"/>
              <a:t>Is your organization using rigorous data to make decisions about target industries and training investments?</a:t>
            </a:r>
          </a:p>
          <a:p>
            <a:pPr lvl="1">
              <a:buClr>
                <a:schemeClr val="accent5"/>
              </a:buClr>
              <a:buFont typeface="Wingdings 3" panose="05040102010807070707" pitchFamily="18" charset="2"/>
              <a:buChar char=""/>
            </a:pPr>
            <a:r>
              <a:rPr lang="en-US" sz="3200" dirty="0"/>
              <a:t>Understanding of the region’s most important industry sector(s)</a:t>
            </a:r>
          </a:p>
          <a:p>
            <a:pPr lvl="1">
              <a:buClr>
                <a:schemeClr val="accent5"/>
              </a:buClr>
              <a:buFont typeface="Wingdings 3" panose="05040102010807070707" pitchFamily="18" charset="2"/>
              <a:buChar char=""/>
            </a:pPr>
            <a:r>
              <a:rPr lang="en-US" sz="3200" dirty="0"/>
              <a:t>Use of traditional and real-time Labor Market Information (LMI) and workforce planning information</a:t>
            </a:r>
          </a:p>
          <a:p>
            <a:pPr lvl="1">
              <a:buClr>
                <a:schemeClr val="accent5"/>
              </a:buClr>
              <a:buFont typeface="Wingdings 3" panose="05040102010807070707" pitchFamily="18" charset="2"/>
              <a:buChar char=""/>
            </a:pPr>
            <a:r>
              <a:rPr lang="en-US" sz="3200" dirty="0"/>
              <a:t>Provision of data that is understandable and shared across partners</a:t>
            </a:r>
          </a:p>
        </p:txBody>
      </p:sp>
    </p:spTree>
    <p:extLst>
      <p:ext uri="{BB962C8B-B14F-4D97-AF65-F5344CB8AC3E}">
        <p14:creationId xmlns:p14="http://schemas.microsoft.com/office/powerpoint/2010/main" val="2285178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5ED3F0A-08B8-4911-9180-71EEBE10AB81}"/>
              </a:ext>
            </a:extLst>
          </p:cNvPr>
          <p:cNvSpPr>
            <a:spLocks noGrp="1"/>
          </p:cNvSpPr>
          <p:nvPr>
            <p:ph type="sldNum" sz="quarter" idx="12"/>
          </p:nvPr>
        </p:nvSpPr>
        <p:spPr/>
        <p:txBody>
          <a:bodyPr/>
          <a:lstStyle/>
          <a:p>
            <a:fld id="{158B7785-F6D6-45F8-833E-07BD84680091}" type="slidenum">
              <a:rPr lang="en-US" smtClean="0">
                <a:solidFill>
                  <a:schemeClr val="tx2">
                    <a:lumMod val="90000"/>
                    <a:lumOff val="10000"/>
                  </a:schemeClr>
                </a:solidFill>
              </a:rPr>
              <a:t>15</a:t>
            </a:fld>
            <a:endParaRPr lang="en-US" dirty="0">
              <a:solidFill>
                <a:schemeClr val="tx2">
                  <a:lumMod val="90000"/>
                  <a:lumOff val="10000"/>
                </a:schemeClr>
              </a:solidFill>
            </a:endParaRPr>
          </a:p>
        </p:txBody>
      </p:sp>
      <p:sp>
        <p:nvSpPr>
          <p:cNvPr id="3" name="Title 2">
            <a:extLst>
              <a:ext uri="{FF2B5EF4-FFF2-40B4-BE49-F238E27FC236}">
                <a16:creationId xmlns:a16="http://schemas.microsoft.com/office/drawing/2014/main" id="{509973CB-7073-4CCB-9AAF-18184CBCFD99}"/>
              </a:ext>
            </a:extLst>
          </p:cNvPr>
          <p:cNvSpPr>
            <a:spLocks noGrp="1"/>
          </p:cNvSpPr>
          <p:nvPr>
            <p:ph type="title"/>
          </p:nvPr>
        </p:nvSpPr>
        <p:spPr/>
        <p:txBody>
          <a:bodyPr>
            <a:normAutofit fontScale="90000"/>
          </a:bodyPr>
          <a:lstStyle/>
          <a:p>
            <a:br>
              <a:rPr lang="en-US" dirty="0"/>
            </a:br>
            <a:r>
              <a:rPr lang="en-US" sz="3600" dirty="0">
                <a:solidFill>
                  <a:schemeClr val="tx2">
                    <a:lumMod val="90000"/>
                    <a:lumOff val="10000"/>
                  </a:schemeClr>
                </a:solidFill>
              </a:rPr>
              <a:t>2.  Industry Engagement</a:t>
            </a:r>
            <a:br>
              <a:rPr lang="en-US" dirty="0"/>
            </a:br>
            <a:endParaRPr lang="en-US" dirty="0"/>
          </a:p>
        </p:txBody>
      </p:sp>
      <p:sp>
        <p:nvSpPr>
          <p:cNvPr id="4" name="Content Placeholder 3">
            <a:extLst>
              <a:ext uri="{FF2B5EF4-FFF2-40B4-BE49-F238E27FC236}">
                <a16:creationId xmlns:a16="http://schemas.microsoft.com/office/drawing/2014/main" id="{33B6BB95-1E3F-4228-8681-EC27FBEE73DA}"/>
              </a:ext>
            </a:extLst>
          </p:cNvPr>
          <p:cNvSpPr>
            <a:spLocks noGrp="1"/>
          </p:cNvSpPr>
          <p:nvPr>
            <p:ph idx="1"/>
          </p:nvPr>
        </p:nvSpPr>
        <p:spPr>
          <a:xfrm>
            <a:off x="805866" y="1316833"/>
            <a:ext cx="11081334" cy="5039517"/>
          </a:xfrm>
        </p:spPr>
        <p:txBody>
          <a:bodyPr>
            <a:normAutofit/>
          </a:bodyPr>
          <a:lstStyle/>
          <a:p>
            <a:pPr marL="0" indent="0">
              <a:buNone/>
            </a:pPr>
            <a:r>
              <a:rPr lang="en-US" sz="3200" dirty="0"/>
              <a:t>How broad and deep is the involvement of targeted industry sector employers in designing and delivering programs and services?</a:t>
            </a:r>
          </a:p>
          <a:p>
            <a:pPr lvl="1">
              <a:buClr>
                <a:schemeClr val="accent5"/>
              </a:buClr>
              <a:buFont typeface="Wingdings 3" panose="05040102010807070707" pitchFamily="18" charset="2"/>
              <a:buChar char=""/>
            </a:pPr>
            <a:r>
              <a:rPr lang="en-US" sz="3200" dirty="0"/>
              <a:t>Regional influence to bring key industry leaders to the table</a:t>
            </a:r>
          </a:p>
          <a:p>
            <a:pPr lvl="1">
              <a:buClr>
                <a:schemeClr val="accent5"/>
              </a:buClr>
              <a:buFont typeface="Wingdings 3" panose="05040102010807070707" pitchFamily="18" charset="2"/>
              <a:buChar char=""/>
            </a:pPr>
            <a:r>
              <a:rPr lang="en-US" sz="3200" dirty="0"/>
              <a:t>Industry as a strategic partner</a:t>
            </a:r>
          </a:p>
          <a:p>
            <a:pPr lvl="1">
              <a:buClr>
                <a:schemeClr val="accent5"/>
              </a:buClr>
              <a:buFont typeface="Wingdings 3" panose="05040102010807070707" pitchFamily="18" charset="2"/>
              <a:buChar char=""/>
            </a:pPr>
            <a:r>
              <a:rPr lang="en-US" sz="3200" dirty="0"/>
              <a:t>Capability to take on the sector partnership intermediary role</a:t>
            </a:r>
          </a:p>
        </p:txBody>
      </p:sp>
    </p:spTree>
    <p:extLst>
      <p:ext uri="{BB962C8B-B14F-4D97-AF65-F5344CB8AC3E}">
        <p14:creationId xmlns:p14="http://schemas.microsoft.com/office/powerpoint/2010/main" val="1000315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5ED3F0A-08B8-4911-9180-71EEBE10AB81}"/>
              </a:ext>
            </a:extLst>
          </p:cNvPr>
          <p:cNvSpPr>
            <a:spLocks noGrp="1"/>
          </p:cNvSpPr>
          <p:nvPr>
            <p:ph type="sldNum" sz="quarter" idx="12"/>
          </p:nvPr>
        </p:nvSpPr>
        <p:spPr/>
        <p:txBody>
          <a:bodyPr/>
          <a:lstStyle/>
          <a:p>
            <a:fld id="{158B7785-F6D6-45F8-833E-07BD84680091}" type="slidenum">
              <a:rPr lang="en-US" smtClean="0">
                <a:solidFill>
                  <a:schemeClr val="tx2">
                    <a:lumMod val="90000"/>
                    <a:lumOff val="10000"/>
                  </a:schemeClr>
                </a:solidFill>
              </a:rPr>
              <a:t>16</a:t>
            </a:fld>
            <a:endParaRPr lang="en-US" dirty="0">
              <a:solidFill>
                <a:schemeClr val="tx2">
                  <a:lumMod val="90000"/>
                  <a:lumOff val="10000"/>
                </a:schemeClr>
              </a:solidFill>
            </a:endParaRPr>
          </a:p>
        </p:txBody>
      </p:sp>
      <p:sp>
        <p:nvSpPr>
          <p:cNvPr id="3" name="Title 2">
            <a:extLst>
              <a:ext uri="{FF2B5EF4-FFF2-40B4-BE49-F238E27FC236}">
                <a16:creationId xmlns:a16="http://schemas.microsoft.com/office/drawing/2014/main" id="{509973CB-7073-4CCB-9AAF-18184CBCFD99}"/>
              </a:ext>
            </a:extLst>
          </p:cNvPr>
          <p:cNvSpPr>
            <a:spLocks noGrp="1"/>
          </p:cNvSpPr>
          <p:nvPr>
            <p:ph type="title"/>
          </p:nvPr>
        </p:nvSpPr>
        <p:spPr/>
        <p:txBody>
          <a:bodyPr>
            <a:normAutofit fontScale="90000"/>
          </a:bodyPr>
          <a:lstStyle/>
          <a:p>
            <a:br>
              <a:rPr lang="en-US" dirty="0"/>
            </a:br>
            <a:r>
              <a:rPr lang="en-US" sz="3600" dirty="0">
                <a:solidFill>
                  <a:schemeClr val="tx2">
                    <a:lumMod val="90000"/>
                    <a:lumOff val="10000"/>
                  </a:schemeClr>
                </a:solidFill>
              </a:rPr>
              <a:t>3.  Sector-Based Service Delivery</a:t>
            </a:r>
            <a:br>
              <a:rPr lang="en-US" dirty="0"/>
            </a:br>
            <a:endParaRPr lang="en-US" dirty="0"/>
          </a:p>
        </p:txBody>
      </p:sp>
      <p:sp>
        <p:nvSpPr>
          <p:cNvPr id="4" name="Content Placeholder 3">
            <a:extLst>
              <a:ext uri="{FF2B5EF4-FFF2-40B4-BE49-F238E27FC236}">
                <a16:creationId xmlns:a16="http://schemas.microsoft.com/office/drawing/2014/main" id="{33B6BB95-1E3F-4228-8681-EC27FBEE73DA}"/>
              </a:ext>
            </a:extLst>
          </p:cNvPr>
          <p:cNvSpPr>
            <a:spLocks noGrp="1"/>
          </p:cNvSpPr>
          <p:nvPr>
            <p:ph idx="1"/>
          </p:nvPr>
        </p:nvSpPr>
        <p:spPr/>
        <p:txBody>
          <a:bodyPr>
            <a:normAutofit/>
          </a:bodyPr>
          <a:lstStyle/>
          <a:p>
            <a:pPr marL="0" indent="0">
              <a:buNone/>
            </a:pPr>
            <a:r>
              <a:rPr lang="en-US" sz="3200" dirty="0"/>
              <a:t>How well are you and your partners facilitating the delivery of workforce solutions that are responsive to the needs of workers and the targeted industry sector(s)?</a:t>
            </a:r>
          </a:p>
          <a:p>
            <a:pPr lvl="1">
              <a:buClr>
                <a:schemeClr val="accent5"/>
              </a:buClr>
              <a:buFont typeface="Wingdings 3" panose="05040102010807070707" pitchFamily="18" charset="2"/>
              <a:buChar char=""/>
            </a:pPr>
            <a:r>
              <a:rPr lang="en-US" sz="3200" dirty="0"/>
              <a:t>Capability to fill the industry’s near-term workforce needs</a:t>
            </a:r>
          </a:p>
          <a:p>
            <a:pPr lvl="1">
              <a:buClr>
                <a:schemeClr val="accent5"/>
              </a:buClr>
              <a:buFont typeface="Wingdings 3" panose="05040102010807070707" pitchFamily="18" charset="2"/>
              <a:buChar char=""/>
            </a:pPr>
            <a:r>
              <a:rPr lang="en-US" sz="3200" dirty="0"/>
              <a:t>Capability to meet the industry’s longer-term pipeline needs</a:t>
            </a:r>
          </a:p>
          <a:p>
            <a:pPr lvl="1">
              <a:buClr>
                <a:schemeClr val="accent5"/>
              </a:buClr>
              <a:buFont typeface="Wingdings 3" panose="05040102010807070707" pitchFamily="18" charset="2"/>
              <a:buChar char=""/>
            </a:pPr>
            <a:r>
              <a:rPr lang="en-US" sz="3200" dirty="0"/>
              <a:t>Experience with and capability to develop effective, employer-validated career pathways</a:t>
            </a:r>
          </a:p>
          <a:p>
            <a:pPr lvl="1">
              <a:buClr>
                <a:schemeClr val="accent5"/>
              </a:buClr>
              <a:buFont typeface="Wingdings 3" panose="05040102010807070707" pitchFamily="18" charset="2"/>
              <a:buChar char=""/>
            </a:pPr>
            <a:r>
              <a:rPr lang="en-US" sz="3200" dirty="0"/>
              <a:t>Partnership with the right regional organizations</a:t>
            </a:r>
          </a:p>
          <a:p>
            <a:pPr lvl="1">
              <a:buClr>
                <a:schemeClr val="accent5"/>
              </a:buClr>
              <a:buFont typeface="Wingdings 3" panose="05040102010807070707" pitchFamily="18" charset="2"/>
              <a:buChar char=""/>
            </a:pPr>
            <a:r>
              <a:rPr lang="en-US" sz="3200" dirty="0"/>
              <a:t>Willingness and ability to respond to non-workforce needs</a:t>
            </a:r>
          </a:p>
        </p:txBody>
      </p:sp>
    </p:spTree>
    <p:extLst>
      <p:ext uri="{BB962C8B-B14F-4D97-AF65-F5344CB8AC3E}">
        <p14:creationId xmlns:p14="http://schemas.microsoft.com/office/powerpoint/2010/main" val="3567847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5ED3F0A-08B8-4911-9180-71EEBE10AB81}"/>
              </a:ext>
            </a:extLst>
          </p:cNvPr>
          <p:cNvSpPr>
            <a:spLocks noGrp="1"/>
          </p:cNvSpPr>
          <p:nvPr>
            <p:ph type="sldNum" sz="quarter" idx="12"/>
          </p:nvPr>
        </p:nvSpPr>
        <p:spPr/>
        <p:txBody>
          <a:bodyPr/>
          <a:lstStyle/>
          <a:p>
            <a:fld id="{158B7785-F6D6-45F8-833E-07BD84680091}" type="slidenum">
              <a:rPr lang="en-US" smtClean="0">
                <a:solidFill>
                  <a:schemeClr val="tx2">
                    <a:lumMod val="90000"/>
                    <a:lumOff val="10000"/>
                  </a:schemeClr>
                </a:solidFill>
              </a:rPr>
              <a:t>17</a:t>
            </a:fld>
            <a:endParaRPr lang="en-US" dirty="0">
              <a:solidFill>
                <a:schemeClr val="tx2">
                  <a:lumMod val="90000"/>
                  <a:lumOff val="10000"/>
                </a:schemeClr>
              </a:solidFill>
            </a:endParaRPr>
          </a:p>
        </p:txBody>
      </p:sp>
      <p:sp>
        <p:nvSpPr>
          <p:cNvPr id="3" name="Title 2">
            <a:extLst>
              <a:ext uri="{FF2B5EF4-FFF2-40B4-BE49-F238E27FC236}">
                <a16:creationId xmlns:a16="http://schemas.microsoft.com/office/drawing/2014/main" id="{509973CB-7073-4CCB-9AAF-18184CBCFD99}"/>
              </a:ext>
            </a:extLst>
          </p:cNvPr>
          <p:cNvSpPr>
            <a:spLocks noGrp="1"/>
          </p:cNvSpPr>
          <p:nvPr>
            <p:ph type="title"/>
          </p:nvPr>
        </p:nvSpPr>
        <p:spPr/>
        <p:txBody>
          <a:bodyPr>
            <a:normAutofit fontScale="90000"/>
          </a:bodyPr>
          <a:lstStyle/>
          <a:p>
            <a:br>
              <a:rPr lang="en-US" dirty="0"/>
            </a:br>
            <a:r>
              <a:rPr lang="en-US" sz="3600" dirty="0">
                <a:solidFill>
                  <a:schemeClr val="tx2">
                    <a:lumMod val="90000"/>
                    <a:lumOff val="10000"/>
                  </a:schemeClr>
                </a:solidFill>
              </a:rPr>
              <a:t>4.  Sustainability and Continuous Improvement</a:t>
            </a:r>
            <a:br>
              <a:rPr lang="en-US" dirty="0"/>
            </a:br>
            <a:endParaRPr lang="en-US" dirty="0"/>
          </a:p>
        </p:txBody>
      </p:sp>
      <p:sp>
        <p:nvSpPr>
          <p:cNvPr id="4" name="Content Placeholder 3">
            <a:extLst>
              <a:ext uri="{FF2B5EF4-FFF2-40B4-BE49-F238E27FC236}">
                <a16:creationId xmlns:a16="http://schemas.microsoft.com/office/drawing/2014/main" id="{33B6BB95-1E3F-4228-8681-EC27FBEE73DA}"/>
              </a:ext>
            </a:extLst>
          </p:cNvPr>
          <p:cNvSpPr>
            <a:spLocks noGrp="1"/>
          </p:cNvSpPr>
          <p:nvPr>
            <p:ph idx="1"/>
          </p:nvPr>
        </p:nvSpPr>
        <p:spPr/>
        <p:txBody>
          <a:bodyPr>
            <a:normAutofit/>
          </a:bodyPr>
          <a:lstStyle/>
          <a:p>
            <a:pPr marL="0" indent="0">
              <a:buNone/>
            </a:pPr>
            <a:r>
              <a:rPr lang="en-US" sz="3200" dirty="0"/>
              <a:t>How well is your organization able to measure sector strategy outcomes?  Are you positioned to financially sustain sector work for the long run?</a:t>
            </a:r>
          </a:p>
          <a:p>
            <a:pPr lvl="1">
              <a:buClr>
                <a:schemeClr val="accent5"/>
              </a:buClr>
              <a:buFont typeface="Wingdings 3" panose="05040102010807070707" pitchFamily="18" charset="2"/>
              <a:buChar char=""/>
            </a:pPr>
            <a:r>
              <a:rPr lang="en-US" sz="3200" dirty="0"/>
              <a:t>Ability to “build the buzz” about the value of sector partnerships</a:t>
            </a:r>
          </a:p>
          <a:p>
            <a:pPr lvl="1">
              <a:buClr>
                <a:schemeClr val="accent5"/>
              </a:buClr>
              <a:buFont typeface="Wingdings 3" panose="05040102010807070707" pitchFamily="18" charset="2"/>
              <a:buChar char=""/>
            </a:pPr>
            <a:r>
              <a:rPr lang="en-US" sz="3200" dirty="0"/>
              <a:t>Sector partnership indicators of successful outcomes identified</a:t>
            </a:r>
          </a:p>
          <a:p>
            <a:pPr lvl="1">
              <a:buClr>
                <a:schemeClr val="accent5"/>
              </a:buClr>
              <a:buFont typeface="Wingdings 3" panose="05040102010807070707" pitchFamily="18" charset="2"/>
              <a:buChar char=""/>
            </a:pPr>
            <a:r>
              <a:rPr lang="en-US" sz="3200" dirty="0"/>
              <a:t>Sustainable funding source(s)</a:t>
            </a:r>
          </a:p>
        </p:txBody>
      </p:sp>
    </p:spTree>
    <p:extLst>
      <p:ext uri="{BB962C8B-B14F-4D97-AF65-F5344CB8AC3E}">
        <p14:creationId xmlns:p14="http://schemas.microsoft.com/office/powerpoint/2010/main" val="2893768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5ED3F0A-08B8-4911-9180-71EEBE10AB81}"/>
              </a:ext>
            </a:extLst>
          </p:cNvPr>
          <p:cNvSpPr>
            <a:spLocks noGrp="1"/>
          </p:cNvSpPr>
          <p:nvPr>
            <p:ph type="sldNum" sz="quarter" idx="12"/>
          </p:nvPr>
        </p:nvSpPr>
        <p:spPr/>
        <p:txBody>
          <a:bodyPr/>
          <a:lstStyle/>
          <a:p>
            <a:fld id="{158B7785-F6D6-45F8-833E-07BD84680091}" type="slidenum">
              <a:rPr lang="en-US" smtClean="0">
                <a:solidFill>
                  <a:schemeClr val="tx2">
                    <a:lumMod val="90000"/>
                    <a:lumOff val="10000"/>
                  </a:schemeClr>
                </a:solidFill>
              </a:rPr>
              <a:t>18</a:t>
            </a:fld>
            <a:endParaRPr lang="en-US" dirty="0">
              <a:solidFill>
                <a:schemeClr val="tx2">
                  <a:lumMod val="90000"/>
                  <a:lumOff val="10000"/>
                </a:schemeClr>
              </a:solidFill>
            </a:endParaRPr>
          </a:p>
        </p:txBody>
      </p:sp>
      <p:sp>
        <p:nvSpPr>
          <p:cNvPr id="3" name="Title 2">
            <a:extLst>
              <a:ext uri="{FF2B5EF4-FFF2-40B4-BE49-F238E27FC236}">
                <a16:creationId xmlns:a16="http://schemas.microsoft.com/office/drawing/2014/main" id="{509973CB-7073-4CCB-9AAF-18184CBCFD99}"/>
              </a:ext>
            </a:extLst>
          </p:cNvPr>
          <p:cNvSpPr>
            <a:spLocks noGrp="1"/>
          </p:cNvSpPr>
          <p:nvPr>
            <p:ph type="title"/>
          </p:nvPr>
        </p:nvSpPr>
        <p:spPr/>
        <p:txBody>
          <a:bodyPr>
            <a:normAutofit fontScale="90000"/>
          </a:bodyPr>
          <a:lstStyle/>
          <a:p>
            <a:br>
              <a:rPr lang="en-US" dirty="0"/>
            </a:br>
            <a:r>
              <a:rPr lang="en-US" sz="3600" dirty="0">
                <a:solidFill>
                  <a:schemeClr val="tx2">
                    <a:lumMod val="90000"/>
                    <a:lumOff val="10000"/>
                  </a:schemeClr>
                </a:solidFill>
              </a:rPr>
              <a:t>5.  Organizational Capacity and Alignment</a:t>
            </a:r>
            <a:br>
              <a:rPr lang="en-US" dirty="0"/>
            </a:br>
            <a:endParaRPr lang="en-US" dirty="0"/>
          </a:p>
        </p:txBody>
      </p:sp>
      <p:sp>
        <p:nvSpPr>
          <p:cNvPr id="4" name="Content Placeholder 3">
            <a:extLst>
              <a:ext uri="{FF2B5EF4-FFF2-40B4-BE49-F238E27FC236}">
                <a16:creationId xmlns:a16="http://schemas.microsoft.com/office/drawing/2014/main" id="{33B6BB95-1E3F-4228-8681-EC27FBEE73DA}"/>
              </a:ext>
            </a:extLst>
          </p:cNvPr>
          <p:cNvSpPr>
            <a:spLocks noGrp="1"/>
          </p:cNvSpPr>
          <p:nvPr>
            <p:ph idx="1"/>
          </p:nvPr>
        </p:nvSpPr>
        <p:spPr/>
        <p:txBody>
          <a:bodyPr>
            <a:normAutofit/>
          </a:bodyPr>
          <a:lstStyle/>
          <a:p>
            <a:pPr marL="0" indent="0">
              <a:buNone/>
            </a:pPr>
            <a:r>
              <a:rPr lang="en-US" sz="3200" dirty="0"/>
              <a:t>Does your organization have the personnel, policies, vision, and resources in place to continually support sector strategy outcomes?	</a:t>
            </a:r>
          </a:p>
          <a:p>
            <a:pPr lvl="1">
              <a:buClr>
                <a:schemeClr val="accent5"/>
              </a:buClr>
              <a:buFont typeface="Wingdings 3" panose="05040102010807070707" pitchFamily="18" charset="2"/>
              <a:buChar char=""/>
            </a:pPr>
            <a:r>
              <a:rPr lang="en-US" sz="3200" dirty="0"/>
              <a:t>Organizational commitment</a:t>
            </a:r>
          </a:p>
          <a:p>
            <a:pPr lvl="1">
              <a:buClr>
                <a:schemeClr val="accent5"/>
              </a:buClr>
              <a:buFont typeface="Wingdings 3" panose="05040102010807070707" pitchFamily="18" charset="2"/>
              <a:buChar char=""/>
            </a:pPr>
            <a:r>
              <a:rPr lang="en-US" sz="3200" dirty="0"/>
              <a:t>Organizational culture</a:t>
            </a:r>
          </a:p>
          <a:p>
            <a:pPr lvl="1">
              <a:buClr>
                <a:schemeClr val="accent5"/>
              </a:buClr>
              <a:buFont typeface="Wingdings 3" panose="05040102010807070707" pitchFamily="18" charset="2"/>
              <a:buChar char=""/>
            </a:pPr>
            <a:r>
              <a:rPr lang="en-US" sz="3200" dirty="0"/>
              <a:t>Organizational structure</a:t>
            </a:r>
          </a:p>
          <a:p>
            <a:pPr lvl="1">
              <a:buClr>
                <a:schemeClr val="accent5"/>
              </a:buClr>
              <a:buFont typeface="Wingdings 3" panose="05040102010807070707" pitchFamily="18" charset="2"/>
              <a:buChar char=""/>
            </a:pPr>
            <a:r>
              <a:rPr lang="en-US" sz="3200" dirty="0"/>
              <a:t>Staff expertise</a:t>
            </a:r>
          </a:p>
        </p:txBody>
      </p:sp>
    </p:spTree>
    <p:extLst>
      <p:ext uri="{BB962C8B-B14F-4D97-AF65-F5344CB8AC3E}">
        <p14:creationId xmlns:p14="http://schemas.microsoft.com/office/powerpoint/2010/main" val="4256717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5D62E0-25DE-4F92-AC57-0F98ABD0C223}"/>
              </a:ext>
            </a:extLst>
          </p:cNvPr>
          <p:cNvSpPr>
            <a:spLocks noGrp="1"/>
          </p:cNvSpPr>
          <p:nvPr>
            <p:ph type="sldNum" sz="quarter" idx="12"/>
          </p:nvPr>
        </p:nvSpPr>
        <p:spPr/>
        <p:txBody>
          <a:bodyPr/>
          <a:lstStyle/>
          <a:p>
            <a:fld id="{158B7785-F6D6-45F8-833E-07BD84680091}" type="slidenum">
              <a:rPr lang="en-US" smtClean="0">
                <a:solidFill>
                  <a:schemeClr val="tx2">
                    <a:lumMod val="90000"/>
                    <a:lumOff val="10000"/>
                  </a:schemeClr>
                </a:solidFill>
              </a:rPr>
              <a:t>19</a:t>
            </a:fld>
            <a:endParaRPr lang="en-US" dirty="0">
              <a:solidFill>
                <a:schemeClr val="tx2">
                  <a:lumMod val="90000"/>
                  <a:lumOff val="10000"/>
                </a:schemeClr>
              </a:solidFill>
            </a:endParaRPr>
          </a:p>
        </p:txBody>
      </p:sp>
      <p:sp>
        <p:nvSpPr>
          <p:cNvPr id="3" name="Title 2">
            <a:extLst>
              <a:ext uri="{FF2B5EF4-FFF2-40B4-BE49-F238E27FC236}">
                <a16:creationId xmlns:a16="http://schemas.microsoft.com/office/drawing/2014/main" id="{0F680A44-66F9-460F-BB5E-E9658AF1CC56}"/>
              </a:ext>
            </a:extLst>
          </p:cNvPr>
          <p:cNvSpPr>
            <a:spLocks noGrp="1"/>
          </p:cNvSpPr>
          <p:nvPr>
            <p:ph type="title"/>
          </p:nvPr>
        </p:nvSpPr>
        <p:spPr/>
        <p:txBody>
          <a:bodyPr>
            <a:normAutofit/>
          </a:bodyPr>
          <a:lstStyle/>
          <a:p>
            <a:r>
              <a:rPr lang="en-US" sz="3200" dirty="0"/>
              <a:t>Poll - Sector Strategy Readiness</a:t>
            </a:r>
          </a:p>
        </p:txBody>
      </p:sp>
      <p:sp>
        <p:nvSpPr>
          <p:cNvPr id="4" name="Text Placeholder 3">
            <a:extLst>
              <a:ext uri="{FF2B5EF4-FFF2-40B4-BE49-F238E27FC236}">
                <a16:creationId xmlns:a16="http://schemas.microsoft.com/office/drawing/2014/main" id="{921237AE-4E55-45F0-854F-5B08FB4CADFF}"/>
              </a:ext>
            </a:extLst>
          </p:cNvPr>
          <p:cNvSpPr>
            <a:spLocks noGrp="1"/>
          </p:cNvSpPr>
          <p:nvPr>
            <p:ph type="body" idx="14"/>
          </p:nvPr>
        </p:nvSpPr>
        <p:spPr/>
        <p:txBody>
          <a:bodyPr/>
          <a:lstStyle/>
          <a:p>
            <a:r>
              <a:rPr lang="en-US" dirty="0"/>
              <a:t>Which of the following sector strategy actions are you already taking in your program/organization?</a:t>
            </a:r>
          </a:p>
          <a:p>
            <a:endParaRPr lang="en-US" dirty="0"/>
          </a:p>
        </p:txBody>
      </p:sp>
      <p:sp>
        <p:nvSpPr>
          <p:cNvPr id="6" name="Content Placeholder 5">
            <a:extLst>
              <a:ext uri="{FF2B5EF4-FFF2-40B4-BE49-F238E27FC236}">
                <a16:creationId xmlns:a16="http://schemas.microsoft.com/office/drawing/2014/main" id="{CF1DA755-27C4-4DB0-9730-6F4AF148CF75}"/>
              </a:ext>
            </a:extLst>
          </p:cNvPr>
          <p:cNvSpPr>
            <a:spLocks noGrp="1"/>
          </p:cNvSpPr>
          <p:nvPr>
            <p:ph idx="1"/>
          </p:nvPr>
        </p:nvSpPr>
        <p:spPr/>
        <p:txBody>
          <a:bodyPr/>
          <a:lstStyle/>
          <a:p>
            <a:r>
              <a:rPr lang="en-US" dirty="0"/>
              <a:t>Data-informed decision making</a:t>
            </a:r>
          </a:p>
          <a:p>
            <a:r>
              <a:rPr lang="en-US" dirty="0"/>
              <a:t>Industry engagement</a:t>
            </a:r>
          </a:p>
          <a:p>
            <a:r>
              <a:rPr lang="en-US" dirty="0"/>
              <a:t>Sector-based service delivery</a:t>
            </a:r>
          </a:p>
          <a:p>
            <a:r>
              <a:rPr lang="en-US" dirty="0"/>
              <a:t>Sustainability and continuous improvement</a:t>
            </a:r>
          </a:p>
          <a:p>
            <a:r>
              <a:rPr lang="en-US" dirty="0"/>
              <a:t>Organizational capacity and alignment</a:t>
            </a:r>
          </a:p>
        </p:txBody>
      </p:sp>
    </p:spTree>
    <p:extLst>
      <p:ext uri="{BB962C8B-B14F-4D97-AF65-F5344CB8AC3E}">
        <p14:creationId xmlns:p14="http://schemas.microsoft.com/office/powerpoint/2010/main" val="445470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11B7818-C123-4CF9-B8D5-062A839522B2}"/>
              </a:ext>
            </a:extLst>
          </p:cNvPr>
          <p:cNvSpPr>
            <a:spLocks noGrp="1"/>
          </p:cNvSpPr>
          <p:nvPr>
            <p:ph type="sldNum" sz="quarter" idx="12"/>
          </p:nvPr>
        </p:nvSpPr>
        <p:spPr/>
        <p:txBody>
          <a:bodyPr/>
          <a:lstStyle/>
          <a:p>
            <a:fld id="{158B7785-F6D6-45F8-833E-07BD84680091}" type="slidenum">
              <a:rPr lang="en-US" smtClean="0"/>
              <a:pPr/>
              <a:t>2</a:t>
            </a:fld>
            <a:endParaRPr lang="en-US" dirty="0"/>
          </a:p>
        </p:txBody>
      </p:sp>
      <p:sp>
        <p:nvSpPr>
          <p:cNvPr id="3" name="Title 2">
            <a:extLst>
              <a:ext uri="{FF2B5EF4-FFF2-40B4-BE49-F238E27FC236}">
                <a16:creationId xmlns:a16="http://schemas.microsoft.com/office/drawing/2014/main" id="{DCF752CF-6FCB-42A1-A1C5-EEF678B33718}"/>
              </a:ext>
            </a:extLst>
          </p:cNvPr>
          <p:cNvSpPr>
            <a:spLocks noGrp="1"/>
          </p:cNvSpPr>
          <p:nvPr>
            <p:ph type="title"/>
          </p:nvPr>
        </p:nvSpPr>
        <p:spPr/>
        <p:txBody>
          <a:bodyPr/>
          <a:lstStyle/>
          <a:p>
            <a:r>
              <a:rPr lang="en-US" dirty="0"/>
              <a:t>Where Are You?</a:t>
            </a:r>
          </a:p>
        </p:txBody>
      </p:sp>
      <p:sp>
        <p:nvSpPr>
          <p:cNvPr id="2" name="Text Placeholder 1">
            <a:extLst>
              <a:ext uri="{FF2B5EF4-FFF2-40B4-BE49-F238E27FC236}">
                <a16:creationId xmlns:a16="http://schemas.microsoft.com/office/drawing/2014/main" id="{F9657500-EFA7-4B4C-BA82-1BC2FA8AF541}"/>
              </a:ext>
            </a:extLst>
          </p:cNvPr>
          <p:cNvSpPr>
            <a:spLocks noGrp="1"/>
          </p:cNvSpPr>
          <p:nvPr>
            <p:ph type="body" sz="quarter" idx="13"/>
          </p:nvPr>
        </p:nvSpPr>
        <p:spPr/>
        <p:txBody>
          <a:bodyPr/>
          <a:lstStyle/>
          <a:p>
            <a:r>
              <a:rPr lang="en-US" dirty="0"/>
              <a:t>Please enter your location in the chat window</a:t>
            </a:r>
          </a:p>
          <a:p>
            <a:pPr lvl="1"/>
            <a:r>
              <a:rPr lang="en-US" dirty="0"/>
              <a:t>(lower left of screen)</a:t>
            </a:r>
          </a:p>
        </p:txBody>
      </p:sp>
    </p:spTree>
    <p:extLst>
      <p:ext uri="{BB962C8B-B14F-4D97-AF65-F5344CB8AC3E}">
        <p14:creationId xmlns:p14="http://schemas.microsoft.com/office/powerpoint/2010/main" val="3263777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152EBFB-DB0E-4DBF-BCAB-E2A9823CDD81}"/>
              </a:ext>
            </a:extLst>
          </p:cNvPr>
          <p:cNvSpPr>
            <a:spLocks noGrp="1"/>
          </p:cNvSpPr>
          <p:nvPr>
            <p:ph type="title"/>
          </p:nvPr>
        </p:nvSpPr>
        <p:spPr/>
        <p:txBody>
          <a:bodyPr/>
          <a:lstStyle/>
          <a:p>
            <a:r>
              <a:rPr lang="en-US" dirty="0"/>
              <a:t>How Sector Strategy Connects to Career Pathways</a:t>
            </a:r>
          </a:p>
        </p:txBody>
      </p:sp>
      <p:sp>
        <p:nvSpPr>
          <p:cNvPr id="8" name="Content Placeholder 7">
            <a:extLst>
              <a:ext uri="{FF2B5EF4-FFF2-40B4-BE49-F238E27FC236}">
                <a16:creationId xmlns:a16="http://schemas.microsoft.com/office/drawing/2014/main" id="{6887C0C6-2399-4367-B6A9-86F01D0675C4}"/>
              </a:ext>
            </a:extLst>
          </p:cNvPr>
          <p:cNvSpPr>
            <a:spLocks noGrp="1"/>
          </p:cNvSpPr>
          <p:nvPr>
            <p:ph idx="1"/>
          </p:nvPr>
        </p:nvSpPr>
        <p:spPr>
          <a:xfrm>
            <a:off x="805866" y="1450805"/>
            <a:ext cx="10703647" cy="4905545"/>
          </a:xfrm>
        </p:spPr>
        <p:txBody>
          <a:bodyPr>
            <a:normAutofit/>
          </a:bodyPr>
          <a:lstStyle/>
          <a:p>
            <a:r>
              <a:rPr lang="en-US" sz="3200" dirty="0"/>
              <a:t>Sets real-world industry context</a:t>
            </a:r>
          </a:p>
          <a:p>
            <a:r>
              <a:rPr lang="en-US" sz="3200" dirty="0"/>
              <a:t>Identifies specific career placement steps for participants</a:t>
            </a:r>
          </a:p>
          <a:p>
            <a:r>
              <a:rPr lang="en-US" sz="3200" dirty="0"/>
              <a:t>Focuses on employer partner needs</a:t>
            </a:r>
          </a:p>
        </p:txBody>
      </p:sp>
      <p:sp>
        <p:nvSpPr>
          <p:cNvPr id="6" name="Slide Number Placeholder 1">
            <a:extLst>
              <a:ext uri="{FF2B5EF4-FFF2-40B4-BE49-F238E27FC236}">
                <a16:creationId xmlns:a16="http://schemas.microsoft.com/office/drawing/2014/main" id="{D076D41C-FB92-4AD0-9783-A8A7EDA80801}"/>
              </a:ext>
            </a:extLst>
          </p:cNvPr>
          <p:cNvSpPr>
            <a:spLocks noGrp="1"/>
          </p:cNvSpPr>
          <p:nvPr>
            <p:ph type="sldNum" sz="quarter" idx="12"/>
          </p:nvPr>
        </p:nvSpPr>
        <p:spPr>
          <a:xfrm>
            <a:off x="11384678" y="6069724"/>
            <a:ext cx="652922" cy="880351"/>
          </a:xfrm>
        </p:spPr>
        <p:txBody>
          <a:bodyPr/>
          <a:lstStyle/>
          <a:p>
            <a:fld id="{158B7785-F6D6-45F8-833E-07BD84680091}" type="slidenum">
              <a:rPr lang="en-US" smtClean="0">
                <a:solidFill>
                  <a:schemeClr val="tx2">
                    <a:lumMod val="90000"/>
                    <a:lumOff val="10000"/>
                  </a:schemeClr>
                </a:solidFill>
              </a:rPr>
              <a:t>20</a:t>
            </a:fld>
            <a:endParaRPr lang="en-US" dirty="0">
              <a:solidFill>
                <a:schemeClr val="tx2">
                  <a:lumMod val="90000"/>
                  <a:lumOff val="10000"/>
                </a:schemeClr>
              </a:solidFill>
            </a:endParaRPr>
          </a:p>
        </p:txBody>
      </p:sp>
    </p:spTree>
    <p:extLst>
      <p:ext uri="{BB962C8B-B14F-4D97-AF65-F5344CB8AC3E}">
        <p14:creationId xmlns:p14="http://schemas.microsoft.com/office/powerpoint/2010/main" val="2682308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4115" y="115540"/>
            <a:ext cx="8172668" cy="667014"/>
          </a:xfrm>
        </p:spPr>
        <p:txBody>
          <a:bodyPr>
            <a:noAutofit/>
          </a:bodyPr>
          <a:lstStyle/>
          <a:p>
            <a:br>
              <a:rPr lang="en-US" dirty="0"/>
            </a:br>
            <a:r>
              <a:rPr lang="en-US" dirty="0"/>
              <a:t>New York State Energy Market Sector</a:t>
            </a:r>
            <a:br>
              <a:rPr lang="en-US" dirty="0"/>
            </a:br>
            <a:endParaRPr lang="en-US" dirty="0"/>
          </a:p>
        </p:txBody>
      </p:sp>
      <p:sp>
        <p:nvSpPr>
          <p:cNvPr id="34" name="Rounded Rectangle 33"/>
          <p:cNvSpPr/>
          <p:nvPr/>
        </p:nvSpPr>
        <p:spPr>
          <a:xfrm>
            <a:off x="2973049" y="4909767"/>
            <a:ext cx="1447800" cy="685800"/>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defRPr/>
            </a:pPr>
            <a:r>
              <a:rPr lang="en-US" b="1" kern="0" dirty="0">
                <a:solidFill>
                  <a:srgbClr val="FFFFFF"/>
                </a:solidFill>
                <a:latin typeface="Calibri"/>
              </a:rPr>
              <a:t>Basic Math</a:t>
            </a:r>
          </a:p>
        </p:txBody>
      </p:sp>
      <p:sp>
        <p:nvSpPr>
          <p:cNvPr id="35" name="Rounded Rectangle 34"/>
          <p:cNvSpPr/>
          <p:nvPr/>
        </p:nvSpPr>
        <p:spPr>
          <a:xfrm>
            <a:off x="4649449" y="4909767"/>
            <a:ext cx="1447800" cy="685800"/>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defRPr/>
            </a:pPr>
            <a:r>
              <a:rPr lang="en-US" b="1" kern="0" dirty="0">
                <a:solidFill>
                  <a:srgbClr val="FFFFFF"/>
                </a:solidFill>
                <a:latin typeface="Calibri"/>
              </a:rPr>
              <a:t>Reading/</a:t>
            </a:r>
          </a:p>
          <a:p>
            <a:pPr algn="ctr">
              <a:defRPr/>
            </a:pPr>
            <a:r>
              <a:rPr lang="en-US" b="1" kern="0" dirty="0">
                <a:solidFill>
                  <a:srgbClr val="FFFFFF"/>
                </a:solidFill>
                <a:latin typeface="Calibri"/>
              </a:rPr>
              <a:t>Literacy</a:t>
            </a:r>
          </a:p>
        </p:txBody>
      </p:sp>
      <p:sp>
        <p:nvSpPr>
          <p:cNvPr id="36" name="Rounded Rectangle 35"/>
          <p:cNvSpPr/>
          <p:nvPr/>
        </p:nvSpPr>
        <p:spPr>
          <a:xfrm>
            <a:off x="6249649" y="4909767"/>
            <a:ext cx="1752600" cy="685800"/>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defRPr/>
            </a:pPr>
            <a:r>
              <a:rPr lang="en-US" b="1" kern="0" dirty="0">
                <a:solidFill>
                  <a:srgbClr val="FFFFFF"/>
                </a:solidFill>
                <a:latin typeface="Calibri"/>
              </a:rPr>
              <a:t>Graphs/ Measurement</a:t>
            </a:r>
          </a:p>
        </p:txBody>
      </p:sp>
      <p:sp>
        <p:nvSpPr>
          <p:cNvPr id="37" name="Rounded Rectangle 36"/>
          <p:cNvSpPr/>
          <p:nvPr/>
        </p:nvSpPr>
        <p:spPr>
          <a:xfrm>
            <a:off x="8137172" y="4909767"/>
            <a:ext cx="1634604" cy="685800"/>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defRPr/>
            </a:pPr>
            <a:r>
              <a:rPr lang="en-US" b="1" kern="0" dirty="0">
                <a:solidFill>
                  <a:srgbClr val="FFFFFF"/>
                </a:solidFill>
                <a:latin typeface="Calibri"/>
              </a:rPr>
              <a:t>Presentation Skills</a:t>
            </a:r>
          </a:p>
        </p:txBody>
      </p:sp>
      <p:sp>
        <p:nvSpPr>
          <p:cNvPr id="39" name="Trapezoid 38"/>
          <p:cNvSpPr/>
          <p:nvPr/>
        </p:nvSpPr>
        <p:spPr>
          <a:xfrm>
            <a:off x="4649449" y="3461967"/>
            <a:ext cx="1371600" cy="1219200"/>
          </a:xfrm>
          <a:prstGeom prst="trapezoid">
            <a:avLst/>
          </a:prstGeom>
          <a:gradFill flip="none" rotWithShape="1">
            <a:gsLst>
              <a:gs pos="0">
                <a:schemeClr val="accent1">
                  <a:tint val="20000"/>
                  <a:satMod val="180000"/>
                  <a:lumMod val="98000"/>
                </a:schemeClr>
              </a:gs>
              <a:gs pos="40000">
                <a:schemeClr val="accent1">
                  <a:tint val="30000"/>
                  <a:satMod val="260000"/>
                  <a:lumMod val="84000"/>
                </a:schemeClr>
              </a:gs>
              <a:gs pos="100000">
                <a:schemeClr val="accent1">
                  <a:tint val="100000"/>
                  <a:satMod val="110000"/>
                  <a:lumMod val="100000"/>
                </a:schemeClr>
              </a:gs>
            </a:gsLst>
            <a:lin ang="5400000" scaled="1"/>
            <a:tileRect/>
          </a:gra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defRPr/>
            </a:pPr>
            <a:r>
              <a:rPr lang="en-US" sz="1400" b="1" kern="0" dirty="0">
                <a:solidFill>
                  <a:schemeClr val="tx1"/>
                </a:solidFill>
                <a:latin typeface="Calibri"/>
              </a:rPr>
              <a:t>Intro </a:t>
            </a:r>
          </a:p>
          <a:p>
            <a:pPr algn="ctr">
              <a:defRPr/>
            </a:pPr>
            <a:r>
              <a:rPr lang="en-US" sz="1400" b="1" kern="0" dirty="0">
                <a:solidFill>
                  <a:schemeClr val="tx1"/>
                </a:solidFill>
                <a:latin typeface="Calibri"/>
              </a:rPr>
              <a:t>to </a:t>
            </a:r>
          </a:p>
          <a:p>
            <a:pPr algn="ctr">
              <a:defRPr/>
            </a:pPr>
            <a:r>
              <a:rPr lang="en-US" sz="1400" b="1" kern="0" dirty="0">
                <a:solidFill>
                  <a:schemeClr val="tx1"/>
                </a:solidFill>
                <a:latin typeface="Calibri"/>
              </a:rPr>
              <a:t>Green</a:t>
            </a:r>
          </a:p>
        </p:txBody>
      </p:sp>
      <p:sp>
        <p:nvSpPr>
          <p:cNvPr id="40" name="Trapezoid 39"/>
          <p:cNvSpPr/>
          <p:nvPr/>
        </p:nvSpPr>
        <p:spPr>
          <a:xfrm>
            <a:off x="6249649" y="3461967"/>
            <a:ext cx="1447800" cy="1219200"/>
          </a:xfrm>
          <a:prstGeom prst="trapezoid">
            <a:avLst/>
          </a:prstGeom>
          <a:gradFill flip="none" rotWithShape="1">
            <a:gsLst>
              <a:gs pos="0">
                <a:schemeClr val="accent1">
                  <a:tint val="20000"/>
                  <a:satMod val="180000"/>
                  <a:lumMod val="98000"/>
                </a:schemeClr>
              </a:gs>
              <a:gs pos="46000">
                <a:schemeClr val="accent1">
                  <a:tint val="30000"/>
                  <a:satMod val="260000"/>
                  <a:lumMod val="84000"/>
                </a:schemeClr>
              </a:gs>
              <a:gs pos="100000">
                <a:schemeClr val="accent1">
                  <a:tint val="100000"/>
                  <a:satMod val="110000"/>
                  <a:lumMod val="100000"/>
                </a:schemeClr>
              </a:gs>
            </a:gsLst>
            <a:lin ang="2700000" scaled="1"/>
            <a:tileRect/>
          </a:gra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defRPr/>
            </a:pPr>
            <a:r>
              <a:rPr lang="en-US" sz="1400" b="1" kern="0" dirty="0">
                <a:solidFill>
                  <a:schemeClr val="tx1"/>
                </a:solidFill>
                <a:latin typeface="Calibri"/>
              </a:rPr>
              <a:t>Intro </a:t>
            </a:r>
          </a:p>
          <a:p>
            <a:pPr algn="ctr">
              <a:defRPr/>
            </a:pPr>
            <a:r>
              <a:rPr lang="en-US" sz="1400" b="1" kern="0" dirty="0">
                <a:solidFill>
                  <a:schemeClr val="tx1"/>
                </a:solidFill>
                <a:latin typeface="Calibri"/>
              </a:rPr>
              <a:t>to </a:t>
            </a:r>
          </a:p>
          <a:p>
            <a:pPr algn="ctr">
              <a:defRPr/>
            </a:pPr>
            <a:r>
              <a:rPr lang="en-US" sz="1400" b="1" kern="0" dirty="0">
                <a:solidFill>
                  <a:schemeClr val="tx1"/>
                </a:solidFill>
                <a:latin typeface="Calibri"/>
              </a:rPr>
              <a:t>Renewable</a:t>
            </a:r>
          </a:p>
          <a:p>
            <a:pPr algn="ctr">
              <a:defRPr/>
            </a:pPr>
            <a:r>
              <a:rPr lang="en-US" sz="1400" b="1" kern="0" dirty="0">
                <a:solidFill>
                  <a:schemeClr val="tx1"/>
                </a:solidFill>
                <a:latin typeface="Calibri"/>
              </a:rPr>
              <a:t>Energy</a:t>
            </a:r>
          </a:p>
        </p:txBody>
      </p:sp>
      <p:sp>
        <p:nvSpPr>
          <p:cNvPr id="41" name="Trapezoid 40"/>
          <p:cNvSpPr/>
          <p:nvPr/>
        </p:nvSpPr>
        <p:spPr>
          <a:xfrm>
            <a:off x="8073006" y="3430398"/>
            <a:ext cx="1447800" cy="1219200"/>
          </a:xfrm>
          <a:prstGeom prst="trapezoid">
            <a:avLst/>
          </a:prstGeom>
          <a:gradFill flip="none" rotWithShape="1">
            <a:gsLst>
              <a:gs pos="0">
                <a:schemeClr val="accent1">
                  <a:tint val="20000"/>
                  <a:satMod val="180000"/>
                  <a:lumMod val="98000"/>
                </a:schemeClr>
              </a:gs>
              <a:gs pos="46000">
                <a:schemeClr val="accent1">
                  <a:tint val="30000"/>
                  <a:satMod val="260000"/>
                  <a:lumMod val="84000"/>
                </a:schemeClr>
              </a:gs>
              <a:gs pos="100000">
                <a:schemeClr val="accent1">
                  <a:tint val="100000"/>
                  <a:satMod val="110000"/>
                  <a:lumMod val="100000"/>
                </a:schemeClr>
              </a:gs>
            </a:gsLst>
            <a:lin ang="2700000" scaled="1"/>
            <a:tileRect/>
          </a:gra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defRPr/>
            </a:pPr>
            <a:r>
              <a:rPr lang="en-US" sz="1400" b="1" kern="0" dirty="0">
                <a:solidFill>
                  <a:schemeClr val="tx1"/>
                </a:solidFill>
                <a:latin typeface="Calibri"/>
              </a:rPr>
              <a:t>Whole Building Science</a:t>
            </a:r>
          </a:p>
        </p:txBody>
      </p:sp>
      <p:sp>
        <p:nvSpPr>
          <p:cNvPr id="42" name="Rectangle 41"/>
          <p:cNvSpPr/>
          <p:nvPr/>
        </p:nvSpPr>
        <p:spPr>
          <a:xfrm>
            <a:off x="2668249" y="2166567"/>
            <a:ext cx="2362200" cy="1143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defRPr/>
            </a:pPr>
            <a:r>
              <a:rPr lang="en-US" u="sng" kern="0" dirty="0">
                <a:solidFill>
                  <a:srgbClr val="151515"/>
                </a:solidFill>
                <a:latin typeface="Calibri"/>
              </a:rPr>
              <a:t>Weatherization</a:t>
            </a:r>
          </a:p>
          <a:p>
            <a:pPr algn="ctr">
              <a:defRPr/>
            </a:pPr>
            <a:r>
              <a:rPr lang="en-US" sz="1600" kern="0" dirty="0">
                <a:solidFill>
                  <a:srgbClr val="151515"/>
                </a:solidFill>
                <a:latin typeface="Calibri"/>
              </a:rPr>
              <a:t>Building Diagnostics</a:t>
            </a:r>
          </a:p>
          <a:p>
            <a:pPr algn="ctr">
              <a:defRPr/>
            </a:pPr>
            <a:r>
              <a:rPr lang="en-US" sz="1600" kern="0" dirty="0">
                <a:solidFill>
                  <a:srgbClr val="151515"/>
                </a:solidFill>
                <a:latin typeface="Calibri"/>
              </a:rPr>
              <a:t>Duct Testing and Sealing</a:t>
            </a:r>
          </a:p>
        </p:txBody>
      </p:sp>
      <p:sp>
        <p:nvSpPr>
          <p:cNvPr id="43" name="Rectangle 42"/>
          <p:cNvSpPr/>
          <p:nvPr/>
        </p:nvSpPr>
        <p:spPr>
          <a:xfrm>
            <a:off x="5182849" y="2166567"/>
            <a:ext cx="2362200" cy="1143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defRPr/>
            </a:pPr>
            <a:r>
              <a:rPr lang="en-US" u="sng" kern="0" dirty="0">
                <a:solidFill>
                  <a:srgbClr val="151515"/>
                </a:solidFill>
                <a:latin typeface="Calibri"/>
              </a:rPr>
              <a:t>EE/RE/Retrofits</a:t>
            </a:r>
          </a:p>
          <a:p>
            <a:pPr algn="ctr">
              <a:defRPr/>
            </a:pPr>
            <a:r>
              <a:rPr lang="en-US" sz="1600" kern="0" dirty="0">
                <a:solidFill>
                  <a:srgbClr val="151515"/>
                </a:solidFill>
                <a:latin typeface="Calibri"/>
              </a:rPr>
              <a:t>HVAC Installation</a:t>
            </a:r>
          </a:p>
          <a:p>
            <a:pPr algn="ctr">
              <a:defRPr/>
            </a:pPr>
            <a:r>
              <a:rPr lang="en-US" sz="1600" kern="0" dirty="0">
                <a:solidFill>
                  <a:srgbClr val="151515"/>
                </a:solidFill>
                <a:latin typeface="Calibri"/>
              </a:rPr>
              <a:t>Lighting and Controls</a:t>
            </a:r>
          </a:p>
          <a:p>
            <a:pPr algn="ctr">
              <a:defRPr/>
            </a:pPr>
            <a:r>
              <a:rPr lang="en-US" sz="1600" kern="0" dirty="0">
                <a:solidFill>
                  <a:srgbClr val="151515"/>
                </a:solidFill>
                <a:latin typeface="Calibri"/>
              </a:rPr>
              <a:t>Solar Installer</a:t>
            </a:r>
          </a:p>
        </p:txBody>
      </p:sp>
      <p:sp>
        <p:nvSpPr>
          <p:cNvPr id="44" name="Rectangle 43"/>
          <p:cNvSpPr/>
          <p:nvPr/>
        </p:nvSpPr>
        <p:spPr>
          <a:xfrm>
            <a:off x="7697449" y="2166567"/>
            <a:ext cx="2362200" cy="1143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defRPr/>
            </a:pPr>
            <a:endParaRPr lang="en-US" kern="0" dirty="0">
              <a:solidFill>
                <a:srgbClr val="FFFFFF"/>
              </a:solidFill>
              <a:latin typeface="Calibri"/>
            </a:endParaRPr>
          </a:p>
          <a:p>
            <a:pPr algn="ctr">
              <a:defRPr/>
            </a:pPr>
            <a:r>
              <a:rPr lang="en-US" u="sng" kern="0" dirty="0">
                <a:solidFill>
                  <a:srgbClr val="151515"/>
                </a:solidFill>
                <a:latin typeface="Calibri"/>
              </a:rPr>
              <a:t>New Construction</a:t>
            </a:r>
          </a:p>
          <a:p>
            <a:pPr algn="ctr">
              <a:defRPr/>
            </a:pPr>
            <a:r>
              <a:rPr lang="en-US" sz="1600" kern="0" dirty="0">
                <a:solidFill>
                  <a:srgbClr val="151515"/>
                </a:solidFill>
                <a:latin typeface="Calibri"/>
              </a:rPr>
              <a:t>Energy Star 3.0</a:t>
            </a:r>
          </a:p>
          <a:p>
            <a:pPr algn="ctr">
              <a:defRPr/>
            </a:pPr>
            <a:r>
              <a:rPr lang="en-US" sz="1600" kern="0" dirty="0">
                <a:solidFill>
                  <a:srgbClr val="151515"/>
                </a:solidFill>
                <a:latin typeface="Calibri"/>
              </a:rPr>
              <a:t>HPwES</a:t>
            </a:r>
          </a:p>
          <a:p>
            <a:pPr algn="ctr">
              <a:defRPr/>
            </a:pPr>
            <a:endParaRPr lang="en-US" kern="0" dirty="0">
              <a:solidFill>
                <a:srgbClr val="FFFFFF"/>
              </a:solidFill>
              <a:latin typeface="Calibri"/>
            </a:endParaRPr>
          </a:p>
        </p:txBody>
      </p:sp>
      <p:sp>
        <p:nvSpPr>
          <p:cNvPr id="45" name="Rectangle 44"/>
          <p:cNvSpPr/>
          <p:nvPr/>
        </p:nvSpPr>
        <p:spPr>
          <a:xfrm>
            <a:off x="2668249" y="1099767"/>
            <a:ext cx="2362200" cy="9906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defRPr/>
            </a:pPr>
            <a:r>
              <a:rPr lang="en-US" sz="1400" u="sng" kern="0" dirty="0">
                <a:solidFill>
                  <a:srgbClr val="FFFFFF"/>
                </a:solidFill>
                <a:latin typeface="Calibri"/>
              </a:rPr>
              <a:t>Weatherization Technician</a:t>
            </a:r>
          </a:p>
          <a:p>
            <a:pPr algn="ctr">
              <a:defRPr/>
            </a:pPr>
            <a:r>
              <a:rPr lang="en-US" sz="1400" u="sng" kern="0" dirty="0">
                <a:solidFill>
                  <a:srgbClr val="FFFFFF"/>
                </a:solidFill>
                <a:latin typeface="Calibri"/>
              </a:rPr>
              <a:t>Certified Rater</a:t>
            </a:r>
          </a:p>
          <a:p>
            <a:pPr algn="ctr">
              <a:defRPr/>
            </a:pPr>
            <a:r>
              <a:rPr lang="en-US" sz="1400" kern="0" dirty="0">
                <a:solidFill>
                  <a:srgbClr val="FFFFFF"/>
                </a:solidFill>
                <a:latin typeface="Calibri"/>
              </a:rPr>
              <a:t>-HERS  -RESNET -BPI</a:t>
            </a:r>
          </a:p>
          <a:p>
            <a:pPr algn="ctr">
              <a:defRPr/>
            </a:pPr>
            <a:r>
              <a:rPr lang="en-US" sz="1400" kern="0" dirty="0">
                <a:solidFill>
                  <a:srgbClr val="FFFFFF"/>
                </a:solidFill>
                <a:latin typeface="Calibri"/>
              </a:rPr>
              <a:t>Air Sealing Technician, </a:t>
            </a:r>
          </a:p>
          <a:p>
            <a:pPr algn="ctr">
              <a:defRPr/>
            </a:pPr>
            <a:r>
              <a:rPr lang="en-US" sz="1400" kern="0" dirty="0">
                <a:solidFill>
                  <a:srgbClr val="FFFFFF"/>
                </a:solidFill>
                <a:latin typeface="Calibri"/>
              </a:rPr>
              <a:t>Crew Chief, Supervisor</a:t>
            </a:r>
          </a:p>
        </p:txBody>
      </p:sp>
      <p:sp>
        <p:nvSpPr>
          <p:cNvPr id="46" name="Rectangle 45"/>
          <p:cNvSpPr/>
          <p:nvPr/>
        </p:nvSpPr>
        <p:spPr>
          <a:xfrm>
            <a:off x="5182849" y="1099767"/>
            <a:ext cx="2362200" cy="9906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defRPr/>
            </a:pPr>
            <a:r>
              <a:rPr lang="en-US" sz="1600" u="sng" kern="0" dirty="0">
                <a:solidFill>
                  <a:srgbClr val="FFFFFF"/>
                </a:solidFill>
                <a:latin typeface="Calibri"/>
              </a:rPr>
              <a:t>Building Performance Contractor</a:t>
            </a:r>
          </a:p>
          <a:p>
            <a:pPr algn="ctr">
              <a:buFontTx/>
              <a:buChar char="-"/>
              <a:defRPr/>
            </a:pPr>
            <a:r>
              <a:rPr lang="en-US" sz="1400" kern="0" dirty="0">
                <a:solidFill>
                  <a:srgbClr val="FFFFFF"/>
                </a:solidFill>
                <a:latin typeface="Calibri"/>
              </a:rPr>
              <a:t>BPI Energy Auditor</a:t>
            </a:r>
          </a:p>
          <a:p>
            <a:pPr algn="ctr">
              <a:buFontTx/>
              <a:buChar char="-"/>
              <a:defRPr/>
            </a:pPr>
            <a:r>
              <a:rPr lang="en-US" sz="1400" kern="0" dirty="0">
                <a:solidFill>
                  <a:srgbClr val="FFFFFF"/>
                </a:solidFill>
                <a:latin typeface="Calibri"/>
              </a:rPr>
              <a:t>Technician Installer</a:t>
            </a:r>
          </a:p>
        </p:txBody>
      </p:sp>
      <p:sp>
        <p:nvSpPr>
          <p:cNvPr id="47" name="Rectangle 46"/>
          <p:cNvSpPr/>
          <p:nvPr/>
        </p:nvSpPr>
        <p:spPr>
          <a:xfrm>
            <a:off x="7697449" y="1099767"/>
            <a:ext cx="2362200" cy="9906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defRPr/>
            </a:pPr>
            <a:r>
              <a:rPr lang="en-US" sz="1600" u="sng" kern="0" dirty="0">
                <a:solidFill>
                  <a:srgbClr val="FFFFFF"/>
                </a:solidFill>
                <a:latin typeface="Calibri"/>
              </a:rPr>
              <a:t>Building Services</a:t>
            </a:r>
          </a:p>
          <a:p>
            <a:pPr algn="ctr">
              <a:buFontTx/>
              <a:buChar char="-"/>
              <a:defRPr/>
            </a:pPr>
            <a:r>
              <a:rPr lang="en-US" sz="1600" kern="0" dirty="0">
                <a:solidFill>
                  <a:srgbClr val="FFFFFF"/>
                </a:solidFill>
                <a:latin typeface="Calibri"/>
              </a:rPr>
              <a:t>USGBC LEED AP</a:t>
            </a:r>
          </a:p>
          <a:p>
            <a:pPr algn="ctr">
              <a:buFontTx/>
              <a:buChar char="-"/>
              <a:defRPr/>
            </a:pPr>
            <a:r>
              <a:rPr lang="en-US" sz="1600" kern="0" dirty="0">
                <a:solidFill>
                  <a:srgbClr val="FFFFFF"/>
                </a:solidFill>
                <a:latin typeface="Calibri"/>
              </a:rPr>
              <a:t>Building Operations</a:t>
            </a:r>
          </a:p>
        </p:txBody>
      </p:sp>
      <p:sp>
        <p:nvSpPr>
          <p:cNvPr id="48" name="TextBox 47"/>
          <p:cNvSpPr txBox="1"/>
          <p:nvPr/>
        </p:nvSpPr>
        <p:spPr>
          <a:xfrm>
            <a:off x="1412574" y="5010793"/>
            <a:ext cx="1117101" cy="584775"/>
          </a:xfrm>
          <a:prstGeom prst="rect">
            <a:avLst/>
          </a:prstGeom>
          <a:noFill/>
        </p:spPr>
        <p:txBody>
          <a:bodyPr wrap="none" rtlCol="0">
            <a:spAutoFit/>
          </a:bodyPr>
          <a:lstStyle/>
          <a:p>
            <a:pPr algn="r">
              <a:defRPr/>
            </a:pPr>
            <a:r>
              <a:rPr lang="en-US" sz="1600" kern="0" dirty="0">
                <a:solidFill>
                  <a:sysClr val="windowText" lastClr="000000"/>
                </a:solidFill>
              </a:rPr>
              <a:t>Workforce</a:t>
            </a:r>
          </a:p>
          <a:p>
            <a:pPr algn="r">
              <a:defRPr/>
            </a:pPr>
            <a:r>
              <a:rPr lang="en-US" sz="1600" kern="0" dirty="0">
                <a:solidFill>
                  <a:sysClr val="windowText" lastClr="000000"/>
                </a:solidFill>
              </a:rPr>
              <a:t>Entry</a:t>
            </a:r>
          </a:p>
        </p:txBody>
      </p:sp>
      <p:sp>
        <p:nvSpPr>
          <p:cNvPr id="49" name="TextBox 48"/>
          <p:cNvSpPr txBox="1"/>
          <p:nvPr/>
        </p:nvSpPr>
        <p:spPr>
          <a:xfrm>
            <a:off x="1302169" y="3779180"/>
            <a:ext cx="1366080" cy="584775"/>
          </a:xfrm>
          <a:prstGeom prst="rect">
            <a:avLst/>
          </a:prstGeom>
          <a:noFill/>
        </p:spPr>
        <p:txBody>
          <a:bodyPr wrap="none" rtlCol="0">
            <a:spAutoFit/>
          </a:bodyPr>
          <a:lstStyle/>
          <a:p>
            <a:pPr algn="r">
              <a:defRPr/>
            </a:pPr>
            <a:r>
              <a:rPr lang="en-US" sz="1600" kern="0" dirty="0">
                <a:solidFill>
                  <a:sysClr val="windowText" lastClr="000000"/>
                </a:solidFill>
              </a:rPr>
              <a:t>Energy </a:t>
            </a:r>
          </a:p>
          <a:p>
            <a:pPr algn="r">
              <a:defRPr/>
            </a:pPr>
            <a:r>
              <a:rPr lang="en-US" sz="1600" kern="0" dirty="0">
                <a:solidFill>
                  <a:sysClr val="windowText" lastClr="000000"/>
                </a:solidFill>
              </a:rPr>
              <a:t>Fundamentals</a:t>
            </a:r>
          </a:p>
        </p:txBody>
      </p:sp>
      <p:sp>
        <p:nvSpPr>
          <p:cNvPr id="50" name="TextBox 49"/>
          <p:cNvSpPr txBox="1"/>
          <p:nvPr/>
        </p:nvSpPr>
        <p:spPr>
          <a:xfrm>
            <a:off x="1488120" y="2461359"/>
            <a:ext cx="982961" cy="584775"/>
          </a:xfrm>
          <a:prstGeom prst="rect">
            <a:avLst/>
          </a:prstGeom>
          <a:noFill/>
        </p:spPr>
        <p:txBody>
          <a:bodyPr wrap="none" rtlCol="0">
            <a:spAutoFit/>
          </a:bodyPr>
          <a:lstStyle/>
          <a:p>
            <a:pPr algn="r">
              <a:defRPr/>
            </a:pPr>
            <a:r>
              <a:rPr lang="en-US" sz="1600" kern="0" dirty="0">
                <a:solidFill>
                  <a:sysClr val="windowText" lastClr="000000"/>
                </a:solidFill>
              </a:rPr>
              <a:t>Career </a:t>
            </a:r>
          </a:p>
          <a:p>
            <a:pPr algn="r">
              <a:defRPr/>
            </a:pPr>
            <a:r>
              <a:rPr lang="en-US" sz="1600" kern="0" dirty="0">
                <a:solidFill>
                  <a:sysClr val="windowText" lastClr="000000"/>
                </a:solidFill>
              </a:rPr>
              <a:t>Pathways</a:t>
            </a:r>
          </a:p>
        </p:txBody>
      </p:sp>
      <p:sp>
        <p:nvSpPr>
          <p:cNvPr id="51" name="TextBox 50"/>
          <p:cNvSpPr txBox="1"/>
          <p:nvPr/>
        </p:nvSpPr>
        <p:spPr>
          <a:xfrm>
            <a:off x="1259147" y="1409976"/>
            <a:ext cx="1218603" cy="338554"/>
          </a:xfrm>
          <a:prstGeom prst="rect">
            <a:avLst/>
          </a:prstGeom>
          <a:noFill/>
        </p:spPr>
        <p:txBody>
          <a:bodyPr wrap="none" lIns="91440" tIns="45720" rIns="91440" bIns="45720" rtlCol="0" anchor="t">
            <a:spAutoFit/>
          </a:bodyPr>
          <a:lstStyle/>
          <a:p>
            <a:pPr algn="r">
              <a:defRPr/>
            </a:pPr>
            <a:r>
              <a:rPr lang="en-US" sz="1600" kern="0" dirty="0"/>
              <a:t>Occupations</a:t>
            </a:r>
            <a:endParaRPr lang="en-US" sz="1600" kern="0" dirty="0">
              <a:cs typeface="Calibri"/>
            </a:endParaRPr>
          </a:p>
        </p:txBody>
      </p:sp>
      <p:sp>
        <p:nvSpPr>
          <p:cNvPr id="52" name="TextBox 51"/>
          <p:cNvSpPr txBox="1"/>
          <p:nvPr/>
        </p:nvSpPr>
        <p:spPr>
          <a:xfrm>
            <a:off x="2981758" y="6021554"/>
            <a:ext cx="5029200" cy="523220"/>
          </a:xfrm>
          <a:prstGeom prst="rect">
            <a:avLst/>
          </a:prstGeom>
          <a:solidFill>
            <a:schemeClr val="bg1">
              <a:lumMod val="8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dirty="0">
                <a:solidFill>
                  <a:schemeClr val="bg2">
                    <a:lumMod val="25000"/>
                  </a:schemeClr>
                </a:solidFill>
              </a:rPr>
              <a:t>Schenectady YouthBuild</a:t>
            </a:r>
          </a:p>
        </p:txBody>
      </p:sp>
      <p:cxnSp>
        <p:nvCxnSpPr>
          <p:cNvPr id="79" name="Straight Arrow Connector 78"/>
          <p:cNvCxnSpPr/>
          <p:nvPr/>
        </p:nvCxnSpPr>
        <p:spPr>
          <a:xfrm flipV="1">
            <a:off x="3690418" y="5706601"/>
            <a:ext cx="0" cy="21880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flipV="1">
            <a:off x="5335249" y="5726196"/>
            <a:ext cx="0" cy="21880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flipV="1">
            <a:off x="7082406" y="5706602"/>
            <a:ext cx="0" cy="21880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9" name="Trapezoid 28"/>
          <p:cNvSpPr/>
          <p:nvPr/>
        </p:nvSpPr>
        <p:spPr>
          <a:xfrm>
            <a:off x="2967606" y="3430398"/>
            <a:ext cx="1447800" cy="1219200"/>
          </a:xfrm>
          <a:prstGeom prst="trapezoid">
            <a:avLst/>
          </a:prstGeom>
          <a:gradFill flip="none" rotWithShape="1">
            <a:gsLst>
              <a:gs pos="0">
                <a:schemeClr val="accent1">
                  <a:tint val="20000"/>
                  <a:satMod val="180000"/>
                  <a:lumMod val="98000"/>
                </a:schemeClr>
              </a:gs>
              <a:gs pos="46000">
                <a:schemeClr val="accent1">
                  <a:tint val="30000"/>
                  <a:satMod val="260000"/>
                  <a:lumMod val="84000"/>
                </a:schemeClr>
              </a:gs>
              <a:gs pos="100000">
                <a:schemeClr val="accent1">
                  <a:tint val="100000"/>
                  <a:satMod val="110000"/>
                  <a:lumMod val="100000"/>
                </a:schemeClr>
              </a:gs>
            </a:gsLst>
            <a:lin ang="2700000" scaled="1"/>
            <a:tileRect/>
          </a:gradFill>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defRPr/>
            </a:pPr>
            <a:r>
              <a:rPr lang="en-US" sz="1400" b="1" kern="0" dirty="0">
                <a:solidFill>
                  <a:schemeClr val="tx1"/>
                </a:solidFill>
                <a:latin typeface="Calibri"/>
              </a:rPr>
              <a:t>Basic Energy Concepts</a:t>
            </a:r>
          </a:p>
        </p:txBody>
      </p:sp>
      <p:sp>
        <p:nvSpPr>
          <p:cNvPr id="26" name="Slide Number Placeholder 1">
            <a:extLst>
              <a:ext uri="{FF2B5EF4-FFF2-40B4-BE49-F238E27FC236}">
                <a16:creationId xmlns:a16="http://schemas.microsoft.com/office/drawing/2014/main" id="{AEDF5B97-B68A-4E92-A90C-649B98DEDC2C}"/>
              </a:ext>
            </a:extLst>
          </p:cNvPr>
          <p:cNvSpPr>
            <a:spLocks noGrp="1"/>
          </p:cNvSpPr>
          <p:nvPr>
            <p:ph type="sldNum" sz="quarter" idx="12"/>
          </p:nvPr>
        </p:nvSpPr>
        <p:spPr>
          <a:xfrm>
            <a:off x="11435478" y="6362211"/>
            <a:ext cx="652922" cy="365125"/>
          </a:xfrm>
        </p:spPr>
        <p:txBody>
          <a:bodyPr/>
          <a:lstStyle/>
          <a:p>
            <a:fld id="{158B7785-F6D6-45F8-833E-07BD84680091}" type="slidenum">
              <a:rPr lang="en-US" smtClean="0">
                <a:solidFill>
                  <a:schemeClr val="tx2">
                    <a:lumMod val="90000"/>
                    <a:lumOff val="10000"/>
                  </a:schemeClr>
                </a:solidFill>
              </a:rPr>
              <a:t>21</a:t>
            </a:fld>
            <a:endParaRPr lang="en-US" dirty="0">
              <a:solidFill>
                <a:schemeClr val="tx2">
                  <a:lumMod val="90000"/>
                  <a:lumOff val="10000"/>
                </a:schemeClr>
              </a:solidFill>
            </a:endParaRPr>
          </a:p>
        </p:txBody>
      </p:sp>
    </p:spTree>
    <p:extLst>
      <p:ext uri="{BB962C8B-B14F-4D97-AF65-F5344CB8AC3E}">
        <p14:creationId xmlns:p14="http://schemas.microsoft.com/office/powerpoint/2010/main" val="3230908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932" y="139016"/>
            <a:ext cx="8229600" cy="715962"/>
          </a:xfrm>
        </p:spPr>
        <p:txBody>
          <a:bodyPr>
            <a:normAutofit/>
          </a:bodyPr>
          <a:lstStyle/>
          <a:p>
            <a:r>
              <a:rPr lang="en-US" dirty="0"/>
              <a:t>Dynamic Market</a:t>
            </a:r>
          </a:p>
        </p:txBody>
      </p:sp>
      <p:sp>
        <p:nvSpPr>
          <p:cNvPr id="4" name="Flowchart: Process 3"/>
          <p:cNvSpPr/>
          <p:nvPr/>
        </p:nvSpPr>
        <p:spPr>
          <a:xfrm>
            <a:off x="2057400" y="1143000"/>
            <a:ext cx="3200400" cy="1143000"/>
          </a:xfrm>
          <a:prstGeom prst="flowChartProcess">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t>The need for residential energy efficiency services in targeted communities </a:t>
            </a:r>
          </a:p>
        </p:txBody>
      </p:sp>
      <p:sp>
        <p:nvSpPr>
          <p:cNvPr id="5" name="Flowchart: Process 4"/>
          <p:cNvSpPr/>
          <p:nvPr/>
        </p:nvSpPr>
        <p:spPr>
          <a:xfrm>
            <a:off x="2095500" y="3124200"/>
            <a:ext cx="3200400" cy="1143000"/>
          </a:xfrm>
          <a:prstGeom prst="flowChartProcess">
            <a:avLst/>
          </a:prstGeom>
        </p:spPr>
        <p:style>
          <a:lnRef idx="0">
            <a:schemeClr val="accent1"/>
          </a:lnRef>
          <a:fillRef idx="3">
            <a:schemeClr val="accent1"/>
          </a:fillRef>
          <a:effectRef idx="3">
            <a:schemeClr val="accent1"/>
          </a:effectRef>
          <a:fontRef idx="minor">
            <a:schemeClr val="lt1"/>
          </a:fontRef>
        </p:style>
        <p:txBody>
          <a:bodyPr lIns="91440" tIns="45720" rIns="91440" bIns="45720" rtlCol="0" anchor="ctr"/>
          <a:lstStyle/>
          <a:p>
            <a:pPr algn="ctr"/>
            <a:r>
              <a:rPr lang="en-US" b="1" dirty="0"/>
              <a:t>Supply workforce pipeline of underrepresented youth</a:t>
            </a:r>
          </a:p>
        </p:txBody>
      </p:sp>
      <p:sp>
        <p:nvSpPr>
          <p:cNvPr id="6" name="Plus 5"/>
          <p:cNvSpPr/>
          <p:nvPr/>
        </p:nvSpPr>
        <p:spPr>
          <a:xfrm>
            <a:off x="3429000" y="2438400"/>
            <a:ext cx="533400" cy="457200"/>
          </a:xfrm>
          <a:prstGeom prst="mathPlus">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7" name="Plus 6"/>
          <p:cNvSpPr/>
          <p:nvPr/>
        </p:nvSpPr>
        <p:spPr>
          <a:xfrm>
            <a:off x="3429000" y="4435504"/>
            <a:ext cx="533400" cy="457200"/>
          </a:xfrm>
          <a:prstGeom prst="mathPlus">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8" name="Flowchart: Process 7"/>
          <p:cNvSpPr/>
          <p:nvPr/>
        </p:nvSpPr>
        <p:spPr>
          <a:xfrm>
            <a:off x="2057400" y="5029200"/>
            <a:ext cx="3200400" cy="1143000"/>
          </a:xfrm>
          <a:prstGeom prst="flowChartProcess">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t>The availability of funding for energy retrofits and training</a:t>
            </a:r>
          </a:p>
        </p:txBody>
      </p:sp>
      <p:sp>
        <p:nvSpPr>
          <p:cNvPr id="9" name="Equal 8"/>
          <p:cNvSpPr/>
          <p:nvPr/>
        </p:nvSpPr>
        <p:spPr>
          <a:xfrm>
            <a:off x="5867400" y="3505200"/>
            <a:ext cx="762000" cy="381000"/>
          </a:xfrm>
          <a:prstGeom prst="mathEqual">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solidFill>
                <a:schemeClr val="tx1"/>
              </a:solidFill>
            </a:endParaRPr>
          </a:p>
        </p:txBody>
      </p:sp>
      <p:sp>
        <p:nvSpPr>
          <p:cNvPr id="11" name="Flowchart: Alternate Process 10">
            <a:extLst>
              <a:ext uri="{FF2B5EF4-FFF2-40B4-BE49-F238E27FC236}">
                <a16:creationId xmlns:a16="http://schemas.microsoft.com/office/drawing/2014/main" id="{78045272-5121-4543-B8DC-4A91CAE5DB6C}"/>
              </a:ext>
            </a:extLst>
          </p:cNvPr>
          <p:cNvSpPr/>
          <p:nvPr/>
        </p:nvSpPr>
        <p:spPr>
          <a:xfrm>
            <a:off x="7339434" y="3016891"/>
            <a:ext cx="2921000" cy="1524000"/>
          </a:xfrm>
          <a:prstGeom prst="flowChartAlternateProcess">
            <a:avLst/>
          </a:prstGeom>
        </p:spPr>
        <p:style>
          <a:lnRef idx="0">
            <a:schemeClr val="accent1"/>
          </a:lnRef>
          <a:fillRef idx="3">
            <a:schemeClr val="accent1"/>
          </a:fillRef>
          <a:effectRef idx="3">
            <a:schemeClr val="accent1"/>
          </a:effectRef>
          <a:fontRef idx="minor">
            <a:schemeClr val="lt1"/>
          </a:fontRef>
        </p:style>
        <p:txBody>
          <a:bodyPr rtlCol="0" anchor="ctr"/>
          <a:lstStyle/>
          <a:p>
            <a:pPr marL="227013" lvl="2"/>
            <a:r>
              <a:rPr lang="en-US" b="1" dirty="0"/>
              <a:t>An expanded energy efficiency market sector</a:t>
            </a:r>
          </a:p>
        </p:txBody>
      </p:sp>
      <p:sp>
        <p:nvSpPr>
          <p:cNvPr id="14" name="Slide Number Placeholder 1">
            <a:extLst>
              <a:ext uri="{FF2B5EF4-FFF2-40B4-BE49-F238E27FC236}">
                <a16:creationId xmlns:a16="http://schemas.microsoft.com/office/drawing/2014/main" id="{D8926545-2664-463D-A761-188689D5CCB5}"/>
              </a:ext>
            </a:extLst>
          </p:cNvPr>
          <p:cNvSpPr>
            <a:spLocks noGrp="1"/>
          </p:cNvSpPr>
          <p:nvPr>
            <p:ph type="sldNum" sz="quarter" idx="12"/>
          </p:nvPr>
        </p:nvSpPr>
        <p:spPr>
          <a:xfrm>
            <a:off x="11422778" y="6318250"/>
            <a:ext cx="652922" cy="365125"/>
          </a:xfrm>
        </p:spPr>
        <p:txBody>
          <a:bodyPr/>
          <a:lstStyle/>
          <a:p>
            <a:fld id="{158B7785-F6D6-45F8-833E-07BD84680091}" type="slidenum">
              <a:rPr lang="en-US" smtClean="0">
                <a:solidFill>
                  <a:schemeClr val="tx2">
                    <a:lumMod val="90000"/>
                    <a:lumOff val="10000"/>
                  </a:schemeClr>
                </a:solidFill>
              </a:rPr>
              <a:t>22</a:t>
            </a:fld>
            <a:endParaRPr lang="en-US" dirty="0">
              <a:solidFill>
                <a:schemeClr val="tx2">
                  <a:lumMod val="90000"/>
                  <a:lumOff val="10000"/>
                </a:schemeClr>
              </a:solidFill>
            </a:endParaRPr>
          </a:p>
        </p:txBody>
      </p:sp>
    </p:spTree>
    <p:extLst>
      <p:ext uri="{BB962C8B-B14F-4D97-AF65-F5344CB8AC3E}">
        <p14:creationId xmlns:p14="http://schemas.microsoft.com/office/powerpoint/2010/main" val="3409881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8BE374-044A-44F6-A02B-90D712CA89FB}"/>
              </a:ext>
            </a:extLst>
          </p:cNvPr>
          <p:cNvSpPr>
            <a:spLocks noGrp="1"/>
          </p:cNvSpPr>
          <p:nvPr>
            <p:ph type="sldNum" sz="quarter" idx="12"/>
          </p:nvPr>
        </p:nvSpPr>
        <p:spPr/>
        <p:txBody>
          <a:bodyPr/>
          <a:lstStyle/>
          <a:p>
            <a:fld id="{158B7785-F6D6-45F8-833E-07BD84680091}" type="slidenum">
              <a:rPr lang="en-US" smtClean="0"/>
              <a:t>23</a:t>
            </a:fld>
            <a:endParaRPr lang="en-US" dirty="0"/>
          </a:p>
        </p:txBody>
      </p:sp>
      <p:sp>
        <p:nvSpPr>
          <p:cNvPr id="3" name="Title 2">
            <a:extLst>
              <a:ext uri="{FF2B5EF4-FFF2-40B4-BE49-F238E27FC236}">
                <a16:creationId xmlns:a16="http://schemas.microsoft.com/office/drawing/2014/main" id="{F352CFAC-BE5A-4EE4-9DC6-6582993BF677}"/>
              </a:ext>
            </a:extLst>
          </p:cNvPr>
          <p:cNvSpPr>
            <a:spLocks noGrp="1"/>
          </p:cNvSpPr>
          <p:nvPr>
            <p:ph type="title"/>
          </p:nvPr>
        </p:nvSpPr>
        <p:spPr/>
        <p:txBody>
          <a:bodyPr/>
          <a:lstStyle/>
          <a:p>
            <a:r>
              <a:rPr lang="en-US" dirty="0"/>
              <a:t>Sample Construction Plus Healthcare Career Track</a:t>
            </a:r>
          </a:p>
        </p:txBody>
      </p:sp>
      <p:graphicFrame>
        <p:nvGraphicFramePr>
          <p:cNvPr id="4" name="Diagram 3">
            <a:extLst>
              <a:ext uri="{FF2B5EF4-FFF2-40B4-BE49-F238E27FC236}">
                <a16:creationId xmlns:a16="http://schemas.microsoft.com/office/drawing/2014/main" id="{5CA353C5-71B7-4C43-9CD1-15D82C7364F1}"/>
              </a:ext>
            </a:extLst>
          </p:cNvPr>
          <p:cNvGraphicFramePr/>
          <p:nvPr>
            <p:extLst>
              <p:ext uri="{D42A27DB-BD31-4B8C-83A1-F6EECF244321}">
                <p14:modId xmlns:p14="http://schemas.microsoft.com/office/powerpoint/2010/main" val="1668736790"/>
              </p:ext>
            </p:extLst>
          </p:nvPr>
        </p:nvGraphicFramePr>
        <p:xfrm>
          <a:off x="2179567" y="1316097"/>
          <a:ext cx="8886423" cy="4556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98507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56266" y="61342"/>
            <a:ext cx="11081334" cy="786384"/>
          </a:xfrm>
        </p:spPr>
        <p:txBody>
          <a:bodyPr>
            <a:normAutofit fontScale="90000"/>
          </a:bodyPr>
          <a:lstStyle/>
          <a:p>
            <a:pPr lvl="0"/>
            <a:br>
              <a:rPr lang="en-US" b="1" dirty="0"/>
            </a:br>
            <a:r>
              <a:rPr lang="en-US" sz="3300" b="1" dirty="0">
                <a:solidFill>
                  <a:schemeClr val="tx2">
                    <a:lumMod val="90000"/>
                    <a:lumOff val="10000"/>
                  </a:schemeClr>
                </a:solidFill>
              </a:rPr>
              <a:t>Annotated Box 1:  Foundation Courses - Healthcare Training Curriculum</a:t>
            </a:r>
            <a:br>
              <a:rPr lang="en-US" sz="3300" b="1" dirty="0"/>
            </a:br>
            <a:endParaRPr lang="en-US" sz="3300" dirty="0"/>
          </a:p>
        </p:txBody>
      </p:sp>
      <p:sp>
        <p:nvSpPr>
          <p:cNvPr id="5" name="Content Placeholder 4"/>
          <p:cNvSpPr>
            <a:spLocks noGrp="1"/>
          </p:cNvSpPr>
          <p:nvPr>
            <p:ph idx="1"/>
          </p:nvPr>
        </p:nvSpPr>
        <p:spPr>
          <a:xfrm>
            <a:off x="805866" y="1363949"/>
            <a:ext cx="11081334" cy="5039517"/>
          </a:xfrm>
        </p:spPr>
        <p:txBody>
          <a:bodyPr>
            <a:normAutofit/>
          </a:bodyPr>
          <a:lstStyle/>
          <a:p>
            <a:pPr>
              <a:buClr>
                <a:schemeClr val="accent5"/>
              </a:buClr>
            </a:pPr>
            <a:r>
              <a:rPr lang="en-US" dirty="0"/>
              <a:t>Participants enter track at enrollment</a:t>
            </a:r>
          </a:p>
          <a:p>
            <a:pPr>
              <a:buClr>
                <a:schemeClr val="accent5"/>
              </a:buClr>
            </a:pPr>
            <a:r>
              <a:rPr lang="en-US" dirty="0"/>
              <a:t>Foundation courses offered during </a:t>
            </a:r>
            <a:r>
              <a:rPr lang="en-US" u="sng" dirty="0"/>
              <a:t>core YouthBuild programming</a:t>
            </a:r>
          </a:p>
          <a:p>
            <a:pPr lvl="1">
              <a:buClr>
                <a:schemeClr val="accent5"/>
              </a:buClr>
            </a:pPr>
            <a:r>
              <a:rPr lang="en-US" dirty="0"/>
              <a:t>Introduction to healthcare field; lifting and transfer techniques; therapeutic dining/prevention of choking and aspiration; aging with an intellectual disability; and virtual dementia tour</a:t>
            </a:r>
          </a:p>
          <a:p>
            <a:pPr>
              <a:buClr>
                <a:schemeClr val="accent5"/>
              </a:buClr>
            </a:pPr>
            <a:r>
              <a:rPr lang="en-US" dirty="0"/>
              <a:t>Enhanced science curriculum also provided to increase participants’ knowledge</a:t>
            </a:r>
          </a:p>
          <a:p>
            <a:pPr>
              <a:buClr>
                <a:schemeClr val="accent5"/>
              </a:buClr>
            </a:pPr>
            <a:r>
              <a:rPr lang="en-US" dirty="0"/>
              <a:t>Certifications (</a:t>
            </a:r>
            <a:r>
              <a:rPr lang="en-US" i="1" dirty="0"/>
              <a:t>stackable but do not count as DOL performance measure certification</a:t>
            </a:r>
            <a:r>
              <a:rPr lang="en-US" dirty="0"/>
              <a:t>):  OSHA Blood Borne Pathogens, First Aid, CPR, Universal Health Precautions</a:t>
            </a:r>
          </a:p>
          <a:p>
            <a:pPr>
              <a:buFont typeface="Wingdings" panose="05000000000000000000" pitchFamily="2" charset="2"/>
              <a:buChar char="Ø"/>
            </a:pPr>
            <a:endParaRPr lang="en-US" dirty="0"/>
          </a:p>
        </p:txBody>
      </p:sp>
      <p:sp>
        <p:nvSpPr>
          <p:cNvPr id="6" name="Slide Number Placeholder 1">
            <a:extLst>
              <a:ext uri="{FF2B5EF4-FFF2-40B4-BE49-F238E27FC236}">
                <a16:creationId xmlns:a16="http://schemas.microsoft.com/office/drawing/2014/main" id="{92418C08-43CD-4957-9C86-204BF0FFD49E}"/>
              </a:ext>
            </a:extLst>
          </p:cNvPr>
          <p:cNvSpPr>
            <a:spLocks noGrp="1"/>
          </p:cNvSpPr>
          <p:nvPr>
            <p:ph type="sldNum" sz="quarter" idx="12"/>
          </p:nvPr>
        </p:nvSpPr>
        <p:spPr>
          <a:xfrm>
            <a:off x="11384678" y="6356350"/>
            <a:ext cx="652922" cy="365125"/>
          </a:xfrm>
        </p:spPr>
        <p:txBody>
          <a:bodyPr/>
          <a:lstStyle/>
          <a:p>
            <a:fld id="{158B7785-F6D6-45F8-833E-07BD84680091}" type="slidenum">
              <a:rPr lang="en-US" smtClean="0"/>
              <a:t>24</a:t>
            </a:fld>
            <a:endParaRPr lang="en-US" dirty="0"/>
          </a:p>
        </p:txBody>
      </p:sp>
    </p:spTree>
    <p:extLst>
      <p:ext uri="{BB962C8B-B14F-4D97-AF65-F5344CB8AC3E}">
        <p14:creationId xmlns:p14="http://schemas.microsoft.com/office/powerpoint/2010/main" val="3081108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06" y="62986"/>
            <a:ext cx="11081334" cy="786384"/>
          </a:xfrm>
        </p:spPr>
        <p:txBody>
          <a:bodyPr>
            <a:normAutofit/>
          </a:bodyPr>
          <a:lstStyle/>
          <a:p>
            <a:pPr lvl="0" algn="ctr"/>
            <a:r>
              <a:rPr lang="en-US" b="1" dirty="0">
                <a:solidFill>
                  <a:schemeClr val="tx2">
                    <a:lumMod val="90000"/>
                    <a:lumOff val="10000"/>
                  </a:schemeClr>
                </a:solidFill>
              </a:rPr>
              <a:t>Annotated Box 2: Personal Care Assistant (PCA)</a:t>
            </a:r>
          </a:p>
        </p:txBody>
      </p:sp>
      <p:sp>
        <p:nvSpPr>
          <p:cNvPr id="3" name="Content Placeholder 2"/>
          <p:cNvSpPr>
            <a:spLocks noGrp="1"/>
          </p:cNvSpPr>
          <p:nvPr>
            <p:ph idx="1"/>
          </p:nvPr>
        </p:nvSpPr>
        <p:spPr>
          <a:xfrm>
            <a:off x="805866" y="1499395"/>
            <a:ext cx="11081334" cy="5039517"/>
          </a:xfrm>
        </p:spPr>
        <p:txBody>
          <a:bodyPr vert="horz" lIns="91440" tIns="45720" rIns="91440" bIns="45720" rtlCol="0" anchor="t">
            <a:normAutofit/>
          </a:bodyPr>
          <a:lstStyle/>
          <a:p>
            <a:pPr>
              <a:buClr>
                <a:schemeClr val="accent5"/>
              </a:buClr>
            </a:pPr>
            <a:r>
              <a:rPr lang="en-US" sz="2800" dirty="0"/>
              <a:t>40 hours of classroom and clinical time</a:t>
            </a:r>
          </a:p>
          <a:p>
            <a:pPr>
              <a:buClr>
                <a:schemeClr val="accent5"/>
              </a:buClr>
            </a:pPr>
            <a:r>
              <a:rPr lang="en-US" sz="2800" dirty="0"/>
              <a:t>Offered during </a:t>
            </a:r>
            <a:r>
              <a:rPr lang="en-US" sz="2800" u="sng" dirty="0"/>
              <a:t>core YouthBuild programming</a:t>
            </a:r>
            <a:r>
              <a:rPr lang="en-US" sz="2800" dirty="0"/>
              <a:t> </a:t>
            </a:r>
          </a:p>
          <a:p>
            <a:pPr>
              <a:buClr>
                <a:schemeClr val="accent5"/>
              </a:buClr>
            </a:pPr>
            <a:r>
              <a:rPr lang="en-US" sz="2800" u="sng" dirty="0"/>
              <a:t>Credential and training placement</a:t>
            </a:r>
            <a:r>
              <a:rPr lang="en-US" sz="2800" dirty="0"/>
              <a:t> - Personal care assistant with community organization partner (i.e., mental health residential, nursing home, etc.)</a:t>
            </a:r>
            <a:endParaRPr lang="en-US" sz="2800" dirty="0">
              <a:cs typeface="Calibri"/>
            </a:endParaRPr>
          </a:p>
          <a:p>
            <a:pPr>
              <a:buClr>
                <a:schemeClr val="accent5"/>
              </a:buClr>
            </a:pPr>
            <a:r>
              <a:rPr lang="en-US" sz="2800" dirty="0"/>
              <a:t>Can result in </a:t>
            </a:r>
            <a:r>
              <a:rPr lang="en-US" sz="2800" u="sng" dirty="0"/>
              <a:t>job placement</a:t>
            </a:r>
            <a:r>
              <a:rPr lang="en-US" sz="2800" dirty="0"/>
              <a:t> with this partner or other health-related organization</a:t>
            </a:r>
            <a:endParaRPr lang="en-US" sz="2800" dirty="0">
              <a:cs typeface="Calibri"/>
            </a:endParaRPr>
          </a:p>
          <a:p>
            <a:pPr marL="0" indent="0">
              <a:buNone/>
            </a:pPr>
            <a:endParaRPr lang="en-US" dirty="0"/>
          </a:p>
        </p:txBody>
      </p:sp>
      <p:sp>
        <p:nvSpPr>
          <p:cNvPr id="4" name="Slide Number Placeholder 1">
            <a:extLst>
              <a:ext uri="{FF2B5EF4-FFF2-40B4-BE49-F238E27FC236}">
                <a16:creationId xmlns:a16="http://schemas.microsoft.com/office/drawing/2014/main" id="{B3BF7F7B-E868-4A91-BA75-ECCB166C243F}"/>
              </a:ext>
            </a:extLst>
          </p:cNvPr>
          <p:cNvSpPr>
            <a:spLocks noGrp="1"/>
          </p:cNvSpPr>
          <p:nvPr>
            <p:ph type="sldNum" sz="quarter" idx="12"/>
          </p:nvPr>
        </p:nvSpPr>
        <p:spPr>
          <a:xfrm>
            <a:off x="11384678" y="6356350"/>
            <a:ext cx="652922" cy="365125"/>
          </a:xfrm>
        </p:spPr>
        <p:txBody>
          <a:bodyPr/>
          <a:lstStyle/>
          <a:p>
            <a:fld id="{158B7785-F6D6-45F8-833E-07BD84680091}" type="slidenum">
              <a:rPr lang="en-US" smtClean="0"/>
              <a:t>25</a:t>
            </a:fld>
            <a:endParaRPr lang="en-US" dirty="0"/>
          </a:p>
        </p:txBody>
      </p:sp>
    </p:spTree>
    <p:extLst>
      <p:ext uri="{BB962C8B-B14F-4D97-AF65-F5344CB8AC3E}">
        <p14:creationId xmlns:p14="http://schemas.microsoft.com/office/powerpoint/2010/main" val="3544354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536" y="62986"/>
            <a:ext cx="11081334" cy="786384"/>
          </a:xfrm>
        </p:spPr>
        <p:txBody>
          <a:bodyPr>
            <a:normAutofit/>
          </a:bodyPr>
          <a:lstStyle/>
          <a:p>
            <a:pPr lvl="0" algn="ctr"/>
            <a:r>
              <a:rPr lang="en-US" b="1" dirty="0">
                <a:solidFill>
                  <a:schemeClr val="tx2">
                    <a:lumMod val="90000"/>
                    <a:lumOff val="10000"/>
                  </a:schemeClr>
                </a:solidFill>
              </a:rPr>
              <a:t>Annotated Box 3: Certified Nursing Assistant (CNA)</a:t>
            </a:r>
          </a:p>
        </p:txBody>
      </p:sp>
      <p:sp>
        <p:nvSpPr>
          <p:cNvPr id="3" name="Content Placeholder 2"/>
          <p:cNvSpPr>
            <a:spLocks noGrp="1"/>
          </p:cNvSpPr>
          <p:nvPr>
            <p:ph idx="1"/>
          </p:nvPr>
        </p:nvSpPr>
        <p:spPr>
          <a:xfrm>
            <a:off x="805866" y="1316833"/>
            <a:ext cx="11081334" cy="5039517"/>
          </a:xfrm>
        </p:spPr>
        <p:txBody>
          <a:bodyPr vert="horz" lIns="91440" tIns="45720" rIns="91440" bIns="45720" rtlCol="0" anchor="t">
            <a:normAutofit/>
          </a:bodyPr>
          <a:lstStyle/>
          <a:p>
            <a:pPr>
              <a:buClr>
                <a:schemeClr val="accent5"/>
              </a:buClr>
            </a:pPr>
            <a:r>
              <a:rPr lang="en-US" dirty="0"/>
              <a:t>90 hours of classroom and 30 hours of clinical time (</a:t>
            </a:r>
            <a:r>
              <a:rPr lang="en-US" u="sng" dirty="0"/>
              <a:t>may occur as part of core YouthBuild programming or after exit</a:t>
            </a:r>
            <a:r>
              <a:rPr lang="en-US" dirty="0"/>
              <a:t>)</a:t>
            </a:r>
          </a:p>
          <a:p>
            <a:pPr>
              <a:buClr>
                <a:schemeClr val="accent5"/>
              </a:buClr>
            </a:pPr>
            <a:r>
              <a:rPr lang="en-US" dirty="0"/>
              <a:t>Participants may need to attain a GED or HSD – this requirement varies state to state</a:t>
            </a:r>
            <a:endParaRPr lang="en-US" dirty="0">
              <a:cs typeface="Calibri"/>
            </a:endParaRPr>
          </a:p>
          <a:p>
            <a:pPr>
              <a:buClr>
                <a:schemeClr val="accent5"/>
              </a:buClr>
            </a:pPr>
            <a:r>
              <a:rPr lang="en-US" u="sng" dirty="0"/>
              <a:t>Postsecondary education (PSE) placement</a:t>
            </a:r>
            <a:r>
              <a:rPr lang="en-US" dirty="0"/>
              <a:t> – credential as certified nursing assistant with a community college partner</a:t>
            </a:r>
            <a:endParaRPr lang="en-US" dirty="0">
              <a:cs typeface="Calibri"/>
            </a:endParaRPr>
          </a:p>
          <a:p>
            <a:pPr>
              <a:buClr>
                <a:schemeClr val="accent5"/>
              </a:buClr>
            </a:pPr>
            <a:r>
              <a:rPr lang="en-US" u="sng" dirty="0"/>
              <a:t>Job placement/retention</a:t>
            </a:r>
            <a:r>
              <a:rPr lang="en-US" dirty="0"/>
              <a:t> with local human services and/or healthcare provider</a:t>
            </a:r>
            <a:endParaRPr lang="en-US" dirty="0">
              <a:cs typeface="Calibri"/>
            </a:endParaRPr>
          </a:p>
          <a:p>
            <a:pPr marL="0" indent="0">
              <a:buNone/>
            </a:pPr>
            <a:endParaRPr lang="en-US" dirty="0"/>
          </a:p>
        </p:txBody>
      </p:sp>
      <p:sp>
        <p:nvSpPr>
          <p:cNvPr id="4" name="Slide Number Placeholder 1">
            <a:extLst>
              <a:ext uri="{FF2B5EF4-FFF2-40B4-BE49-F238E27FC236}">
                <a16:creationId xmlns:a16="http://schemas.microsoft.com/office/drawing/2014/main" id="{9DD4D393-6C45-4ACC-AB71-3D69823BAC55}"/>
              </a:ext>
            </a:extLst>
          </p:cNvPr>
          <p:cNvSpPr>
            <a:spLocks noGrp="1"/>
          </p:cNvSpPr>
          <p:nvPr>
            <p:ph type="sldNum" sz="quarter" idx="12"/>
          </p:nvPr>
        </p:nvSpPr>
        <p:spPr>
          <a:xfrm>
            <a:off x="11384678" y="6356350"/>
            <a:ext cx="652922" cy="365125"/>
          </a:xfrm>
        </p:spPr>
        <p:txBody>
          <a:bodyPr/>
          <a:lstStyle/>
          <a:p>
            <a:fld id="{158B7785-F6D6-45F8-833E-07BD84680091}" type="slidenum">
              <a:rPr lang="en-US" smtClean="0"/>
              <a:t>26</a:t>
            </a:fld>
            <a:endParaRPr lang="en-US" dirty="0"/>
          </a:p>
        </p:txBody>
      </p:sp>
    </p:spTree>
    <p:extLst>
      <p:ext uri="{BB962C8B-B14F-4D97-AF65-F5344CB8AC3E}">
        <p14:creationId xmlns:p14="http://schemas.microsoft.com/office/powerpoint/2010/main" val="36635315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065170" cy="983973"/>
          </a:xfrm>
        </p:spPr>
        <p:txBody>
          <a:bodyPr>
            <a:noAutofit/>
          </a:bodyPr>
          <a:lstStyle/>
          <a:p>
            <a:pPr lvl="0" algn="ctr"/>
            <a:br>
              <a:rPr lang="en-US" b="1" dirty="0">
                <a:solidFill>
                  <a:schemeClr val="tx2">
                    <a:lumMod val="90000"/>
                    <a:lumOff val="10000"/>
                  </a:schemeClr>
                </a:solidFill>
              </a:rPr>
            </a:br>
            <a:r>
              <a:rPr lang="en-US" b="1" dirty="0">
                <a:solidFill>
                  <a:schemeClr val="tx2">
                    <a:lumMod val="90000"/>
                    <a:lumOff val="10000"/>
                  </a:schemeClr>
                </a:solidFill>
              </a:rPr>
              <a:t>Annotated Box 4: Emergency Medical Technician (EMT)</a:t>
            </a:r>
            <a:br>
              <a:rPr lang="en-US" b="1" dirty="0">
                <a:solidFill>
                  <a:schemeClr val="tx2">
                    <a:lumMod val="90000"/>
                    <a:lumOff val="10000"/>
                  </a:schemeClr>
                </a:solidFill>
              </a:rPr>
            </a:br>
            <a:endParaRPr lang="en-US" dirty="0">
              <a:solidFill>
                <a:schemeClr val="tx2">
                  <a:lumMod val="90000"/>
                  <a:lumOff val="10000"/>
                </a:schemeClr>
              </a:solidFill>
            </a:endParaRPr>
          </a:p>
        </p:txBody>
      </p:sp>
      <p:sp>
        <p:nvSpPr>
          <p:cNvPr id="3" name="Content Placeholder 2"/>
          <p:cNvSpPr>
            <a:spLocks noGrp="1"/>
          </p:cNvSpPr>
          <p:nvPr>
            <p:ph idx="1"/>
          </p:nvPr>
        </p:nvSpPr>
        <p:spPr>
          <a:xfrm>
            <a:off x="947257" y="1413851"/>
            <a:ext cx="10515600" cy="4710112"/>
          </a:xfrm>
        </p:spPr>
        <p:txBody>
          <a:bodyPr>
            <a:normAutofit/>
          </a:bodyPr>
          <a:lstStyle/>
          <a:p>
            <a:pPr>
              <a:buClr>
                <a:schemeClr val="accent5"/>
              </a:buClr>
            </a:pPr>
            <a:r>
              <a:rPr lang="en-US" dirty="0"/>
              <a:t>Those participants with PCA, CAN, and GED/HSD apply and have </a:t>
            </a:r>
            <a:r>
              <a:rPr lang="en-US" i="1" u="sng" dirty="0"/>
              <a:t>exited  </a:t>
            </a:r>
            <a:r>
              <a:rPr lang="en-US" dirty="0"/>
              <a:t>YouthBuild program</a:t>
            </a:r>
          </a:p>
          <a:p>
            <a:pPr>
              <a:buClr>
                <a:schemeClr val="accent5"/>
              </a:buClr>
            </a:pPr>
            <a:r>
              <a:rPr lang="en-US" u="sng" dirty="0"/>
              <a:t>PSE Placement/Retention</a:t>
            </a:r>
            <a:r>
              <a:rPr lang="en-US" dirty="0"/>
              <a:t> - 152 hours classroom/lab and 144 hours internship with local ambulance partner</a:t>
            </a:r>
          </a:p>
          <a:p>
            <a:pPr>
              <a:buClr>
                <a:schemeClr val="accent5"/>
              </a:buClr>
            </a:pPr>
            <a:r>
              <a:rPr lang="en-US" dirty="0"/>
              <a:t>Classroom/lab offered through community college partner</a:t>
            </a:r>
          </a:p>
          <a:p>
            <a:pPr>
              <a:buClr>
                <a:schemeClr val="accent5"/>
              </a:buClr>
            </a:pPr>
            <a:r>
              <a:rPr lang="en-US" dirty="0"/>
              <a:t>Credential as Emergency Medical Technician with college credit</a:t>
            </a:r>
          </a:p>
          <a:p>
            <a:pPr>
              <a:buClr>
                <a:schemeClr val="accent5"/>
              </a:buClr>
            </a:pPr>
            <a:r>
              <a:rPr lang="en-US" u="sng" dirty="0"/>
              <a:t>Job Placement/Retention</a:t>
            </a:r>
            <a:r>
              <a:rPr lang="en-US" dirty="0"/>
              <a:t> with local ambulance partner</a:t>
            </a:r>
          </a:p>
        </p:txBody>
      </p:sp>
      <p:sp>
        <p:nvSpPr>
          <p:cNvPr id="4" name="Slide Number Placeholder 1">
            <a:extLst>
              <a:ext uri="{FF2B5EF4-FFF2-40B4-BE49-F238E27FC236}">
                <a16:creationId xmlns:a16="http://schemas.microsoft.com/office/drawing/2014/main" id="{0537EEEE-BB85-4902-A583-052062FC2B13}"/>
              </a:ext>
            </a:extLst>
          </p:cNvPr>
          <p:cNvSpPr>
            <a:spLocks noGrp="1"/>
          </p:cNvSpPr>
          <p:nvPr>
            <p:ph type="sldNum" sz="quarter" idx="12"/>
          </p:nvPr>
        </p:nvSpPr>
        <p:spPr>
          <a:xfrm>
            <a:off x="11384678" y="6356350"/>
            <a:ext cx="652922" cy="365125"/>
          </a:xfrm>
        </p:spPr>
        <p:txBody>
          <a:bodyPr/>
          <a:lstStyle/>
          <a:p>
            <a:fld id="{158B7785-F6D6-45F8-833E-07BD84680091}" type="slidenum">
              <a:rPr lang="en-US" smtClean="0"/>
              <a:t>27</a:t>
            </a:fld>
            <a:endParaRPr lang="en-US" dirty="0"/>
          </a:p>
        </p:txBody>
      </p:sp>
    </p:spTree>
    <p:extLst>
      <p:ext uri="{BB962C8B-B14F-4D97-AF65-F5344CB8AC3E}">
        <p14:creationId xmlns:p14="http://schemas.microsoft.com/office/powerpoint/2010/main" val="1080180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43C5924-30F6-431F-8CE5-85C391C0A4BD}"/>
              </a:ext>
            </a:extLst>
          </p:cNvPr>
          <p:cNvSpPr>
            <a:spLocks noGrp="1"/>
          </p:cNvSpPr>
          <p:nvPr>
            <p:ph type="sldNum" sz="quarter" idx="12"/>
          </p:nvPr>
        </p:nvSpPr>
        <p:spPr/>
        <p:txBody>
          <a:bodyPr/>
          <a:lstStyle/>
          <a:p>
            <a:fld id="{158B7785-F6D6-45F8-833E-07BD84680091}" type="slidenum">
              <a:rPr lang="en-US" smtClean="0">
                <a:solidFill>
                  <a:schemeClr val="tx2">
                    <a:lumMod val="90000"/>
                    <a:lumOff val="10000"/>
                  </a:schemeClr>
                </a:solidFill>
              </a:rPr>
              <a:pPr/>
              <a:t>28</a:t>
            </a:fld>
            <a:endParaRPr lang="en-US" dirty="0">
              <a:solidFill>
                <a:schemeClr val="tx2">
                  <a:lumMod val="90000"/>
                  <a:lumOff val="10000"/>
                </a:schemeClr>
              </a:solidFill>
            </a:endParaRPr>
          </a:p>
        </p:txBody>
      </p:sp>
      <p:sp>
        <p:nvSpPr>
          <p:cNvPr id="3" name="Title 2">
            <a:extLst>
              <a:ext uri="{FF2B5EF4-FFF2-40B4-BE49-F238E27FC236}">
                <a16:creationId xmlns:a16="http://schemas.microsoft.com/office/drawing/2014/main" id="{32798D84-7844-4F88-966E-5217D8640B43}"/>
              </a:ext>
            </a:extLst>
          </p:cNvPr>
          <p:cNvSpPr>
            <a:spLocks noGrp="1"/>
          </p:cNvSpPr>
          <p:nvPr>
            <p:ph type="title"/>
          </p:nvPr>
        </p:nvSpPr>
        <p:spPr/>
        <p:txBody>
          <a:bodyPr>
            <a:normAutofit/>
          </a:bodyPr>
          <a:lstStyle/>
          <a:p>
            <a:r>
              <a:rPr lang="en-US" sz="3200" dirty="0"/>
              <a:t>Poll - Career Pathway</a:t>
            </a:r>
          </a:p>
        </p:txBody>
      </p:sp>
      <p:sp>
        <p:nvSpPr>
          <p:cNvPr id="5" name="Text Placeholder 4">
            <a:extLst>
              <a:ext uri="{FF2B5EF4-FFF2-40B4-BE49-F238E27FC236}">
                <a16:creationId xmlns:a16="http://schemas.microsoft.com/office/drawing/2014/main" id="{40128B89-CD9D-4EE7-BFCA-91F7FDE4128A}"/>
              </a:ext>
            </a:extLst>
          </p:cNvPr>
          <p:cNvSpPr>
            <a:spLocks noGrp="1"/>
          </p:cNvSpPr>
          <p:nvPr>
            <p:ph type="body" idx="14"/>
          </p:nvPr>
        </p:nvSpPr>
        <p:spPr>
          <a:xfrm>
            <a:off x="805866" y="1565285"/>
            <a:ext cx="4624388" cy="3571134"/>
          </a:xfrm>
        </p:spPr>
        <p:txBody>
          <a:bodyPr/>
          <a:lstStyle/>
          <a:p>
            <a:r>
              <a:rPr lang="en-US" dirty="0"/>
              <a:t>What are the top three ingredients of a career pathway?</a:t>
            </a:r>
          </a:p>
        </p:txBody>
      </p:sp>
      <p:sp>
        <p:nvSpPr>
          <p:cNvPr id="2" name="Content Placeholder 1">
            <a:extLst>
              <a:ext uri="{FF2B5EF4-FFF2-40B4-BE49-F238E27FC236}">
                <a16:creationId xmlns:a16="http://schemas.microsoft.com/office/drawing/2014/main" id="{18374A7C-2283-4327-BCE4-A435B5FE4FA0}"/>
              </a:ext>
            </a:extLst>
          </p:cNvPr>
          <p:cNvSpPr>
            <a:spLocks noGrp="1"/>
          </p:cNvSpPr>
          <p:nvPr>
            <p:ph idx="1"/>
          </p:nvPr>
        </p:nvSpPr>
        <p:spPr>
          <a:xfrm>
            <a:off x="5786005" y="1137446"/>
            <a:ext cx="5925134" cy="5005901"/>
          </a:xfrm>
        </p:spPr>
        <p:txBody>
          <a:bodyPr>
            <a:normAutofit fontScale="25000" lnSpcReduction="20000"/>
          </a:bodyPr>
          <a:lstStyle/>
          <a:p>
            <a:pPr marL="274320" indent="0">
              <a:lnSpc>
                <a:spcPct val="120000"/>
              </a:lnSpc>
              <a:spcBef>
                <a:spcPts val="1200"/>
              </a:spcBef>
            </a:pPr>
            <a:endParaRPr lang="en-US" sz="2000" dirty="0"/>
          </a:p>
          <a:p>
            <a:pPr marL="274320" indent="0">
              <a:lnSpc>
                <a:spcPct val="120000"/>
              </a:lnSpc>
              <a:spcBef>
                <a:spcPts val="1200"/>
              </a:spcBef>
            </a:pPr>
            <a:endParaRPr lang="en-US" sz="2000" dirty="0"/>
          </a:p>
          <a:p>
            <a:pPr marL="569595" indent="-296545">
              <a:lnSpc>
                <a:spcPct val="120000"/>
              </a:lnSpc>
              <a:spcBef>
                <a:spcPts val="1200"/>
              </a:spcBef>
            </a:pPr>
            <a:r>
              <a:rPr lang="en-US" sz="7200" dirty="0"/>
              <a:t>First placement in an entry-level position in an industry </a:t>
            </a:r>
            <a:endParaRPr lang="en-US" sz="7200" dirty="0">
              <a:cs typeface="Calibri"/>
            </a:endParaRPr>
          </a:p>
          <a:p>
            <a:pPr marL="569595" indent="-296545">
              <a:lnSpc>
                <a:spcPct val="120000"/>
              </a:lnSpc>
              <a:spcBef>
                <a:spcPts val="1200"/>
              </a:spcBef>
            </a:pPr>
            <a:r>
              <a:rPr lang="en-US" sz="7200" dirty="0"/>
              <a:t>Second placement in a next tier position in an industry</a:t>
            </a:r>
            <a:endParaRPr lang="en-US" sz="7200" dirty="0">
              <a:cs typeface="Calibri" panose="020F0502020204030204"/>
            </a:endParaRPr>
          </a:p>
          <a:p>
            <a:pPr marL="569595" indent="-296545">
              <a:lnSpc>
                <a:spcPct val="120000"/>
              </a:lnSpc>
              <a:spcBef>
                <a:spcPts val="1200"/>
              </a:spcBef>
            </a:pPr>
            <a:r>
              <a:rPr lang="en-US" sz="7200" dirty="0"/>
              <a:t>Career assessment </a:t>
            </a:r>
            <a:endParaRPr lang="en-US" sz="7200" dirty="0">
              <a:cs typeface="Calibri" panose="020F0502020204030204"/>
            </a:endParaRPr>
          </a:p>
          <a:p>
            <a:pPr marL="569595" indent="-296545">
              <a:lnSpc>
                <a:spcPct val="120000"/>
              </a:lnSpc>
              <a:spcBef>
                <a:spcPts val="1200"/>
              </a:spcBef>
            </a:pPr>
            <a:r>
              <a:rPr lang="en-US" sz="7200" dirty="0"/>
              <a:t>Job shadow</a:t>
            </a:r>
            <a:endParaRPr lang="en-US" sz="7200" dirty="0">
              <a:cs typeface="Calibri" panose="020F0502020204030204"/>
            </a:endParaRPr>
          </a:p>
          <a:p>
            <a:pPr marL="569595" indent="-296545">
              <a:lnSpc>
                <a:spcPct val="120000"/>
              </a:lnSpc>
              <a:spcBef>
                <a:spcPts val="1200"/>
              </a:spcBef>
            </a:pPr>
            <a:r>
              <a:rPr lang="en-US" sz="7200" dirty="0"/>
              <a:t>Work experience</a:t>
            </a:r>
            <a:endParaRPr lang="en-US" sz="7200" dirty="0">
              <a:cs typeface="Calibri" panose="020F0502020204030204"/>
            </a:endParaRPr>
          </a:p>
          <a:p>
            <a:pPr marL="569595" indent="-296545">
              <a:lnSpc>
                <a:spcPct val="120000"/>
              </a:lnSpc>
              <a:spcBef>
                <a:spcPts val="1200"/>
              </a:spcBef>
            </a:pPr>
            <a:r>
              <a:rPr lang="en-US" sz="7200" dirty="0"/>
              <a:t>Stackable and/or portable credentials and/or  certificates</a:t>
            </a:r>
            <a:endParaRPr lang="en-US" sz="7200" dirty="0">
              <a:cs typeface="Calibri" panose="020F0502020204030204"/>
            </a:endParaRPr>
          </a:p>
          <a:p>
            <a:pPr marL="569595" indent="-296545">
              <a:lnSpc>
                <a:spcPct val="120000"/>
              </a:lnSpc>
              <a:spcBef>
                <a:spcPts val="1200"/>
              </a:spcBef>
            </a:pPr>
            <a:r>
              <a:rPr lang="en-US" sz="7200" dirty="0"/>
              <a:t>Soft skills</a:t>
            </a:r>
            <a:endParaRPr lang="en-US" sz="7200" dirty="0">
              <a:cs typeface="Calibri" panose="020F0502020204030204"/>
            </a:endParaRPr>
          </a:p>
          <a:p>
            <a:pPr marL="569595" indent="-296545">
              <a:lnSpc>
                <a:spcPct val="120000"/>
              </a:lnSpc>
              <a:spcBef>
                <a:spcPts val="1200"/>
              </a:spcBef>
            </a:pPr>
            <a:r>
              <a:rPr lang="en-US" sz="7200" dirty="0"/>
              <a:t>Transportation/tools/uniforms, other supportive services</a:t>
            </a:r>
            <a:endParaRPr lang="en-US" sz="7200" dirty="0">
              <a:cs typeface="Calibri" panose="020F0502020204030204"/>
            </a:endParaRPr>
          </a:p>
          <a:p>
            <a:pPr marL="274320" indent="0">
              <a:lnSpc>
                <a:spcPct val="120000"/>
              </a:lnSpc>
              <a:spcBef>
                <a:spcPts val="1200"/>
              </a:spcBef>
            </a:pPr>
            <a:endParaRPr lang="en-US" dirty="0"/>
          </a:p>
          <a:p>
            <a:pPr marL="274320" indent="0">
              <a:lnSpc>
                <a:spcPct val="120000"/>
              </a:lnSpc>
              <a:spcBef>
                <a:spcPts val="1200"/>
              </a:spcBef>
            </a:pPr>
            <a:endParaRPr lang="en-US" dirty="0"/>
          </a:p>
          <a:p>
            <a:pPr marL="274320" indent="0">
              <a:lnSpc>
                <a:spcPct val="120000"/>
              </a:lnSpc>
              <a:spcBef>
                <a:spcPts val="1200"/>
              </a:spcBef>
            </a:pPr>
            <a:endParaRPr lang="en-US" dirty="0"/>
          </a:p>
        </p:txBody>
      </p:sp>
    </p:spTree>
    <p:extLst>
      <p:ext uri="{BB962C8B-B14F-4D97-AF65-F5344CB8AC3E}">
        <p14:creationId xmlns:p14="http://schemas.microsoft.com/office/powerpoint/2010/main" val="41097920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CB1C30-4EAA-4C0D-B655-A0CFB81CB9D4}"/>
              </a:ext>
            </a:extLst>
          </p:cNvPr>
          <p:cNvSpPr>
            <a:spLocks noGrp="1"/>
          </p:cNvSpPr>
          <p:nvPr>
            <p:ph type="sldNum" sz="quarter" idx="12"/>
          </p:nvPr>
        </p:nvSpPr>
        <p:spPr/>
        <p:txBody>
          <a:bodyPr/>
          <a:lstStyle/>
          <a:p>
            <a:fld id="{158B7785-F6D6-45F8-833E-07BD84680091}" type="slidenum">
              <a:rPr lang="en-US" smtClean="0"/>
              <a:t>29</a:t>
            </a:fld>
            <a:endParaRPr lang="en-US" dirty="0"/>
          </a:p>
        </p:txBody>
      </p:sp>
      <p:sp>
        <p:nvSpPr>
          <p:cNvPr id="7" name="Title 6">
            <a:extLst>
              <a:ext uri="{FF2B5EF4-FFF2-40B4-BE49-F238E27FC236}">
                <a16:creationId xmlns:a16="http://schemas.microsoft.com/office/drawing/2014/main" id="{9AF30AE5-2784-477B-8E11-A3CC6152455F}"/>
              </a:ext>
            </a:extLst>
          </p:cNvPr>
          <p:cNvSpPr>
            <a:spLocks noGrp="1"/>
          </p:cNvSpPr>
          <p:nvPr>
            <p:ph type="title"/>
          </p:nvPr>
        </p:nvSpPr>
        <p:spPr>
          <a:xfrm>
            <a:off x="800101" y="1590427"/>
            <a:ext cx="6553200" cy="2357891"/>
          </a:xfrm>
        </p:spPr>
        <p:txBody>
          <a:bodyPr>
            <a:normAutofit/>
          </a:bodyPr>
          <a:lstStyle/>
          <a:p>
            <a:r>
              <a:rPr lang="en-US" dirty="0"/>
              <a:t>Impact of COVID-19 on an Industry and its Workforce Now and in the Future</a:t>
            </a:r>
          </a:p>
        </p:txBody>
      </p:sp>
    </p:spTree>
    <p:extLst>
      <p:ext uri="{BB962C8B-B14F-4D97-AF65-F5344CB8AC3E}">
        <p14:creationId xmlns:p14="http://schemas.microsoft.com/office/powerpoint/2010/main" val="2918796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FB03-888E-4898-A21E-566F5D1EB9B1}"/>
              </a:ext>
            </a:extLst>
          </p:cNvPr>
          <p:cNvSpPr>
            <a:spLocks noGrp="1"/>
          </p:cNvSpPr>
          <p:nvPr>
            <p:ph type="ctrTitle"/>
          </p:nvPr>
        </p:nvSpPr>
        <p:spPr/>
        <p:txBody>
          <a:bodyPr>
            <a:normAutofit fontScale="90000"/>
          </a:bodyPr>
          <a:lstStyle/>
          <a:p>
            <a:r>
              <a:rPr lang="en-US" dirty="0">
                <a:cs typeface="Calibri"/>
              </a:rPr>
              <a:t>Lessons Learned From COVID-19</a:t>
            </a:r>
            <a:br>
              <a:rPr lang="en-US" sz="1800" dirty="0">
                <a:cs typeface="Calibri"/>
              </a:rPr>
            </a:br>
            <a:r>
              <a:rPr lang="en-US" sz="2000" dirty="0">
                <a:cs typeface="Calibri"/>
              </a:rPr>
              <a:t>         </a:t>
            </a:r>
            <a:br>
              <a:rPr lang="en-US" dirty="0">
                <a:cs typeface="Calibri"/>
              </a:rPr>
            </a:br>
            <a:r>
              <a:rPr lang="en-US" sz="3600" dirty="0">
                <a:cs typeface="Calibri"/>
              </a:rPr>
              <a:t>Using a Sector Strategy as the Compass for Finding Successful YouthBuild Career Pathways</a:t>
            </a:r>
          </a:p>
        </p:txBody>
      </p:sp>
      <p:sp>
        <p:nvSpPr>
          <p:cNvPr id="9" name="Date Placeholder 8">
            <a:extLst>
              <a:ext uri="{FF2B5EF4-FFF2-40B4-BE49-F238E27FC236}">
                <a16:creationId xmlns:a16="http://schemas.microsoft.com/office/drawing/2014/main" id="{F685FEE7-9073-4872-AA27-FBCEF01F2136}"/>
              </a:ext>
            </a:extLst>
          </p:cNvPr>
          <p:cNvSpPr>
            <a:spLocks noGrp="1"/>
          </p:cNvSpPr>
          <p:nvPr>
            <p:ph type="dt" sz="half" idx="10"/>
          </p:nvPr>
        </p:nvSpPr>
        <p:spPr/>
        <p:txBody>
          <a:bodyPr/>
          <a:lstStyle/>
          <a:p>
            <a:r>
              <a:rPr lang="en-US" dirty="0"/>
              <a:t>March 30, 2021</a:t>
            </a:r>
          </a:p>
        </p:txBody>
      </p:sp>
    </p:spTree>
    <p:extLst>
      <p:ext uri="{BB962C8B-B14F-4D97-AF65-F5344CB8AC3E}">
        <p14:creationId xmlns:p14="http://schemas.microsoft.com/office/powerpoint/2010/main" val="26635529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69480B0-EB59-44FF-91FF-A30589A88973}"/>
              </a:ext>
            </a:extLst>
          </p:cNvPr>
          <p:cNvSpPr>
            <a:spLocks noGrp="1"/>
          </p:cNvSpPr>
          <p:nvPr>
            <p:ph type="sldNum" sz="quarter" idx="12"/>
          </p:nvPr>
        </p:nvSpPr>
        <p:spPr/>
        <p:txBody>
          <a:bodyPr/>
          <a:lstStyle/>
          <a:p>
            <a:fld id="{158B7785-F6D6-45F8-833E-07BD84680091}" type="slidenum">
              <a:rPr lang="en-US" smtClean="0"/>
              <a:pPr/>
              <a:t>30</a:t>
            </a:fld>
            <a:endParaRPr lang="en-US" dirty="0"/>
          </a:p>
        </p:txBody>
      </p:sp>
      <p:sp>
        <p:nvSpPr>
          <p:cNvPr id="5" name="Content Placeholder 4">
            <a:extLst>
              <a:ext uri="{FF2B5EF4-FFF2-40B4-BE49-F238E27FC236}">
                <a16:creationId xmlns:a16="http://schemas.microsoft.com/office/drawing/2014/main" id="{A9E5832E-2E6F-4A02-9CF6-44B589CC2D0A}"/>
              </a:ext>
            </a:extLst>
          </p:cNvPr>
          <p:cNvSpPr>
            <a:spLocks noGrp="1"/>
          </p:cNvSpPr>
          <p:nvPr>
            <p:ph idx="1"/>
          </p:nvPr>
        </p:nvSpPr>
        <p:spPr>
          <a:xfrm>
            <a:off x="1172584" y="235671"/>
            <a:ext cx="9846832" cy="5204076"/>
          </a:xfrm>
        </p:spPr>
        <p:txBody>
          <a:bodyPr>
            <a:noAutofit/>
          </a:bodyPr>
          <a:lstStyle/>
          <a:p>
            <a:r>
              <a:rPr lang="en-US" sz="2400" b="0" dirty="0">
                <a:solidFill>
                  <a:srgbClr val="2E2E38"/>
                </a:solidFill>
                <a:effectLst/>
              </a:rPr>
              <a:t>With the COVID-19 pandemic causing unprecedented disruptions, many companies have been compelled to respond with new ways of working and doing business</a:t>
            </a:r>
            <a:r>
              <a:rPr lang="en-US" sz="2400" dirty="0">
                <a:solidFill>
                  <a:srgbClr val="2E2E38"/>
                </a:solidFill>
              </a:rPr>
              <a:t>…</a:t>
            </a:r>
            <a:r>
              <a:rPr lang="en-US" sz="2400" dirty="0"/>
              <a:t> </a:t>
            </a:r>
          </a:p>
          <a:p>
            <a:r>
              <a:rPr lang="en-US" sz="2400" b="0" dirty="0">
                <a:solidFill>
                  <a:srgbClr val="2E2E38"/>
                </a:solidFill>
                <a:effectLst/>
              </a:rPr>
              <a:t>The Fourth Industrial Revolution has also gathered pace, with the pandemic highlighting the role of technologies, such as the Internet of Things, big data, artificial intelligence and robotics, in enabling new ways of business and life in the new normal. From the rise in virtual learning and telecommuting to online banking and telemedicine, these are just some of the pervasive changes that on one hand, empower people and drive innovation, but on the other, erode established notions of work, service and customer experience . . .</a:t>
            </a:r>
          </a:p>
          <a:p>
            <a:r>
              <a:rPr lang="en-US" sz="2400" b="0" dirty="0">
                <a:solidFill>
                  <a:srgbClr val="2E2E38"/>
                </a:solidFill>
                <a:effectLst/>
              </a:rPr>
              <a:t>We expect industries to emerge from the crisis in one of these four states: strong, transformed, reshaped or uncertain.</a:t>
            </a:r>
            <a:endParaRPr lang="en-US" sz="2400" dirty="0"/>
          </a:p>
        </p:txBody>
      </p:sp>
      <p:sp>
        <p:nvSpPr>
          <p:cNvPr id="7" name="TextBox 6">
            <a:extLst>
              <a:ext uri="{FF2B5EF4-FFF2-40B4-BE49-F238E27FC236}">
                <a16:creationId xmlns:a16="http://schemas.microsoft.com/office/drawing/2014/main" id="{223C4ED0-5779-41C6-AA46-1C3B8F249D88}"/>
              </a:ext>
            </a:extLst>
          </p:cNvPr>
          <p:cNvSpPr txBox="1"/>
          <p:nvPr/>
        </p:nvSpPr>
        <p:spPr>
          <a:xfrm>
            <a:off x="826314" y="5951800"/>
            <a:ext cx="8418353" cy="338554"/>
          </a:xfrm>
          <a:prstGeom prst="rect">
            <a:avLst/>
          </a:prstGeom>
          <a:noFill/>
        </p:spPr>
        <p:txBody>
          <a:bodyPr wrap="square">
            <a:spAutoFit/>
          </a:bodyPr>
          <a:lstStyle/>
          <a:p>
            <a:pPr algn="l"/>
            <a:r>
              <a:rPr lang="en-US" sz="1600" dirty="0"/>
              <a:t>Liew</a:t>
            </a:r>
            <a:r>
              <a:rPr lang="en-US" sz="1600" b="1" i="0" u="none" strike="noStrike" dirty="0">
                <a:solidFill>
                  <a:srgbClr val="2E2E38"/>
                </a:solidFill>
                <a:effectLst/>
                <a:latin typeface="EYInterstate"/>
              </a:rPr>
              <a:t>, </a:t>
            </a:r>
            <a:r>
              <a:rPr lang="en-US" sz="1600" dirty="0"/>
              <a:t>Nam Soon, </a:t>
            </a:r>
            <a:r>
              <a:rPr lang="en-US" sz="1600" dirty="0">
                <a:hlinkClick r:id="rId2"/>
              </a:rPr>
              <a:t>COVID-19: Changing Industry Fortunes and How Businesses Can </a:t>
            </a:r>
            <a:r>
              <a:rPr lang="en-US" sz="1600" u="sng" dirty="0">
                <a:hlinkClick r:id="rId2"/>
              </a:rPr>
              <a:t>Thrive</a:t>
            </a:r>
            <a:r>
              <a:rPr lang="en-US" sz="1600" dirty="0"/>
              <a:t>, EY, 2020. </a:t>
            </a:r>
            <a:r>
              <a:rPr lang="en-US" sz="1600" i="1" u="sng" dirty="0"/>
              <a:t> </a:t>
            </a:r>
            <a:endParaRPr lang="en-US" sz="1600" b="1" dirty="0"/>
          </a:p>
        </p:txBody>
      </p:sp>
    </p:spTree>
    <p:extLst>
      <p:ext uri="{BB962C8B-B14F-4D97-AF65-F5344CB8AC3E}">
        <p14:creationId xmlns:p14="http://schemas.microsoft.com/office/powerpoint/2010/main" val="33088682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8ECF4E-E27C-4AC5-B755-551B8947501F}"/>
              </a:ext>
            </a:extLst>
          </p:cNvPr>
          <p:cNvSpPr>
            <a:spLocks noGrp="1"/>
          </p:cNvSpPr>
          <p:nvPr>
            <p:ph type="sldNum" sz="quarter" idx="12"/>
          </p:nvPr>
        </p:nvSpPr>
        <p:spPr/>
        <p:txBody>
          <a:bodyPr/>
          <a:lstStyle/>
          <a:p>
            <a:fld id="{158B7785-F6D6-45F8-833E-07BD84680091}" type="slidenum">
              <a:rPr lang="en-US" smtClean="0"/>
              <a:t>31</a:t>
            </a:fld>
            <a:endParaRPr lang="en-US" dirty="0"/>
          </a:p>
        </p:txBody>
      </p:sp>
      <p:sp>
        <p:nvSpPr>
          <p:cNvPr id="3" name="Content Placeholder 2">
            <a:extLst>
              <a:ext uri="{FF2B5EF4-FFF2-40B4-BE49-F238E27FC236}">
                <a16:creationId xmlns:a16="http://schemas.microsoft.com/office/drawing/2014/main" id="{EC73DAE9-F638-4602-8A44-A95BE6DD7EC0}"/>
              </a:ext>
            </a:extLst>
          </p:cNvPr>
          <p:cNvSpPr>
            <a:spLocks noGrp="1"/>
          </p:cNvSpPr>
          <p:nvPr>
            <p:ph idx="1"/>
          </p:nvPr>
        </p:nvSpPr>
        <p:spPr/>
        <p:txBody>
          <a:bodyPr/>
          <a:lstStyle/>
          <a:p>
            <a:r>
              <a:rPr lang="en-US" dirty="0"/>
              <a:t>If the U.S. is going to have a recovery that not only brings the economy back to where it was but also ensures a more equitable future, it is crucial to understand what jobs and skills are likely to drive the recovery.</a:t>
            </a:r>
          </a:p>
        </p:txBody>
      </p:sp>
      <p:sp>
        <p:nvSpPr>
          <p:cNvPr id="6" name="TextBox 5">
            <a:extLst>
              <a:ext uri="{FF2B5EF4-FFF2-40B4-BE49-F238E27FC236}">
                <a16:creationId xmlns:a16="http://schemas.microsoft.com/office/drawing/2014/main" id="{9F21D396-0F61-4ACA-AB6F-00930B353CD4}"/>
              </a:ext>
            </a:extLst>
          </p:cNvPr>
          <p:cNvSpPr txBox="1"/>
          <p:nvPr/>
        </p:nvSpPr>
        <p:spPr>
          <a:xfrm>
            <a:off x="406866" y="5595186"/>
            <a:ext cx="10691768" cy="338554"/>
          </a:xfrm>
          <a:prstGeom prst="rect">
            <a:avLst/>
          </a:prstGeom>
          <a:noFill/>
        </p:spPr>
        <p:txBody>
          <a:bodyPr wrap="square">
            <a:spAutoFit/>
          </a:bodyPr>
          <a:lstStyle/>
          <a:p>
            <a:pPr marL="0" indent="0">
              <a:buNone/>
            </a:pPr>
            <a:r>
              <a:rPr lang="en-US" sz="1600" b="0" dirty="0"/>
              <a:t>Burning Glass Technologies, </a:t>
            </a:r>
            <a:r>
              <a:rPr lang="en-US" sz="1600" b="0" dirty="0">
                <a:solidFill>
                  <a:srgbClr val="005A7C"/>
                </a:solidFill>
                <a:hlinkClick r:id="rId2">
                  <a:extLst>
                    <a:ext uri="{A12FA001-AC4F-418D-AE19-62706E023703}">
                      <ahyp:hlinkClr xmlns:ahyp="http://schemas.microsoft.com/office/drawing/2018/hyperlinkcolor" val="tx"/>
                    </a:ext>
                  </a:extLst>
                </a:hlinkClick>
              </a:rPr>
              <a:t>After the Storm: The Jobs and Skills that will Drive the Post-Pandemic Recovery</a:t>
            </a:r>
            <a:r>
              <a:rPr lang="en-US" sz="1600" dirty="0"/>
              <a:t>, 2</a:t>
            </a:r>
            <a:r>
              <a:rPr lang="en-US" sz="1600" b="0" dirty="0"/>
              <a:t>021</a:t>
            </a:r>
          </a:p>
        </p:txBody>
      </p:sp>
    </p:spTree>
    <p:extLst>
      <p:ext uri="{BB962C8B-B14F-4D97-AF65-F5344CB8AC3E}">
        <p14:creationId xmlns:p14="http://schemas.microsoft.com/office/powerpoint/2010/main" val="10083439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90E7E9-1E74-4117-B014-4016788AD6FD}"/>
              </a:ext>
            </a:extLst>
          </p:cNvPr>
          <p:cNvSpPr>
            <a:spLocks noGrp="1"/>
          </p:cNvSpPr>
          <p:nvPr>
            <p:ph type="sldNum" sz="quarter" idx="12"/>
          </p:nvPr>
        </p:nvSpPr>
        <p:spPr/>
        <p:txBody>
          <a:bodyPr/>
          <a:lstStyle/>
          <a:p>
            <a:fld id="{158B7785-F6D6-45F8-833E-07BD84680091}" type="slidenum">
              <a:rPr lang="en-US" smtClean="0"/>
              <a:t>32</a:t>
            </a:fld>
            <a:endParaRPr lang="en-US" dirty="0"/>
          </a:p>
        </p:txBody>
      </p:sp>
      <p:sp>
        <p:nvSpPr>
          <p:cNvPr id="5" name="Title 4">
            <a:extLst>
              <a:ext uri="{FF2B5EF4-FFF2-40B4-BE49-F238E27FC236}">
                <a16:creationId xmlns:a16="http://schemas.microsoft.com/office/drawing/2014/main" id="{039E8C5B-5693-44EC-8877-053AC8C3A75E}"/>
              </a:ext>
            </a:extLst>
          </p:cNvPr>
          <p:cNvSpPr>
            <a:spLocks noGrp="1"/>
          </p:cNvSpPr>
          <p:nvPr>
            <p:ph type="title"/>
          </p:nvPr>
        </p:nvSpPr>
        <p:spPr/>
        <p:txBody>
          <a:bodyPr>
            <a:normAutofit fontScale="90000"/>
          </a:bodyPr>
          <a:lstStyle/>
          <a:p>
            <a:r>
              <a:rPr lang="en-US" dirty="0"/>
              <a:t>The “After the Storm” R</a:t>
            </a:r>
            <a:r>
              <a:rPr lang="en-US" dirty="0">
                <a:solidFill>
                  <a:schemeClr val="tx2">
                    <a:lumMod val="90000"/>
                    <a:lumOff val="10000"/>
                  </a:schemeClr>
                </a:solidFill>
              </a:rPr>
              <a:t>e</a:t>
            </a:r>
            <a:r>
              <a:rPr lang="en-US" dirty="0"/>
              <a:t>port Identifies Five Distinct Economies That Will Shape the Recovery</a:t>
            </a:r>
          </a:p>
        </p:txBody>
      </p:sp>
      <p:sp>
        <p:nvSpPr>
          <p:cNvPr id="6" name="Content Placeholder 5">
            <a:extLst>
              <a:ext uri="{FF2B5EF4-FFF2-40B4-BE49-F238E27FC236}">
                <a16:creationId xmlns:a16="http://schemas.microsoft.com/office/drawing/2014/main" id="{773CC989-AD65-4523-A2EA-4178D1831B39}"/>
              </a:ext>
            </a:extLst>
          </p:cNvPr>
          <p:cNvSpPr>
            <a:spLocks noGrp="1"/>
          </p:cNvSpPr>
          <p:nvPr>
            <p:ph idx="1"/>
          </p:nvPr>
        </p:nvSpPr>
        <p:spPr>
          <a:xfrm>
            <a:off x="805866" y="1316833"/>
            <a:ext cx="11081334" cy="5039517"/>
          </a:xfrm>
        </p:spPr>
        <p:txBody>
          <a:bodyPr>
            <a:normAutofit/>
          </a:bodyPr>
          <a:lstStyle/>
          <a:p>
            <a:pPr marL="514350" indent="-514350">
              <a:buFont typeface="+mj-lt"/>
              <a:buAutoNum type="arabicPeriod"/>
            </a:pPr>
            <a:r>
              <a:rPr lang="en-US" sz="3200" dirty="0"/>
              <a:t>The Readiness Economy</a:t>
            </a:r>
          </a:p>
          <a:p>
            <a:pPr marL="514350" indent="-514350">
              <a:buFont typeface="+mj-lt"/>
              <a:buAutoNum type="arabicPeriod"/>
            </a:pPr>
            <a:r>
              <a:rPr lang="en-US" sz="3200" dirty="0"/>
              <a:t>The Logistics Economy</a:t>
            </a:r>
          </a:p>
          <a:p>
            <a:pPr marL="514350" indent="-514350">
              <a:buFont typeface="+mj-lt"/>
              <a:buAutoNum type="arabicPeriod"/>
            </a:pPr>
            <a:r>
              <a:rPr lang="en-US" sz="3200" dirty="0"/>
              <a:t>The Green Economy</a:t>
            </a:r>
          </a:p>
          <a:p>
            <a:pPr marL="514350" indent="-514350">
              <a:buFont typeface="+mj-lt"/>
              <a:buAutoNum type="arabicPeriod"/>
            </a:pPr>
            <a:r>
              <a:rPr lang="en-US" sz="3200" dirty="0"/>
              <a:t>The Remote Economy</a:t>
            </a:r>
          </a:p>
          <a:p>
            <a:pPr marL="514350" indent="-514350">
              <a:buFont typeface="+mj-lt"/>
              <a:buAutoNum type="arabicPeriod"/>
            </a:pPr>
            <a:r>
              <a:rPr lang="en-US" sz="3200" dirty="0"/>
              <a:t>The Automated Economy</a:t>
            </a:r>
          </a:p>
        </p:txBody>
      </p:sp>
    </p:spTree>
    <p:extLst>
      <p:ext uri="{BB962C8B-B14F-4D97-AF65-F5344CB8AC3E}">
        <p14:creationId xmlns:p14="http://schemas.microsoft.com/office/powerpoint/2010/main" val="35152902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25AD58-EC3D-4598-A21C-74D18A66F127}"/>
              </a:ext>
            </a:extLst>
          </p:cNvPr>
          <p:cNvSpPr>
            <a:spLocks noGrp="1"/>
          </p:cNvSpPr>
          <p:nvPr>
            <p:ph type="sldNum" sz="quarter" idx="12"/>
          </p:nvPr>
        </p:nvSpPr>
        <p:spPr/>
        <p:txBody>
          <a:bodyPr/>
          <a:lstStyle/>
          <a:p>
            <a:fld id="{158B7785-F6D6-45F8-833E-07BD84680091}" type="slidenum">
              <a:rPr lang="en-US" smtClean="0"/>
              <a:t>33</a:t>
            </a:fld>
            <a:endParaRPr lang="en-US" dirty="0"/>
          </a:p>
        </p:txBody>
      </p:sp>
      <p:sp>
        <p:nvSpPr>
          <p:cNvPr id="3" name="Title 2">
            <a:extLst>
              <a:ext uri="{FF2B5EF4-FFF2-40B4-BE49-F238E27FC236}">
                <a16:creationId xmlns:a16="http://schemas.microsoft.com/office/drawing/2014/main" id="{BDE5ECF9-BDF3-4E24-8B07-CAD77B058C48}"/>
              </a:ext>
            </a:extLst>
          </p:cNvPr>
          <p:cNvSpPr>
            <a:spLocks noGrp="1"/>
          </p:cNvSpPr>
          <p:nvPr>
            <p:ph type="title"/>
          </p:nvPr>
        </p:nvSpPr>
        <p:spPr/>
        <p:txBody>
          <a:bodyPr>
            <a:normAutofit fontScale="90000"/>
          </a:bodyPr>
          <a:lstStyle/>
          <a:p>
            <a:br>
              <a:rPr lang="en-US" dirty="0"/>
            </a:br>
            <a:r>
              <a:rPr lang="en-US" sz="3600" dirty="0"/>
              <a:t>1.  The Readiness Economy</a:t>
            </a:r>
            <a:br>
              <a:rPr lang="en-US" dirty="0"/>
            </a:br>
            <a:endParaRPr lang="en-US" dirty="0"/>
          </a:p>
        </p:txBody>
      </p:sp>
      <p:sp>
        <p:nvSpPr>
          <p:cNvPr id="4" name="Content Placeholder 3">
            <a:extLst>
              <a:ext uri="{FF2B5EF4-FFF2-40B4-BE49-F238E27FC236}">
                <a16:creationId xmlns:a16="http://schemas.microsoft.com/office/drawing/2014/main" id="{A3FAC55D-F8CF-4BE5-B241-DCAF0AF2129F}"/>
              </a:ext>
            </a:extLst>
          </p:cNvPr>
          <p:cNvSpPr>
            <a:spLocks noGrp="1"/>
          </p:cNvSpPr>
          <p:nvPr>
            <p:ph idx="1"/>
          </p:nvPr>
        </p:nvSpPr>
        <p:spPr>
          <a:xfrm>
            <a:off x="805866" y="1137447"/>
            <a:ext cx="11081334" cy="4040946"/>
          </a:xfrm>
        </p:spPr>
        <p:txBody>
          <a:bodyPr>
            <a:normAutofit/>
          </a:bodyPr>
          <a:lstStyle/>
          <a:p>
            <a:r>
              <a:rPr lang="en-US" sz="2800" dirty="0"/>
              <a:t>The pandemic highlighted weaknesses in a wide range of industries that provide social resilience (defined as: “</a:t>
            </a:r>
            <a:r>
              <a:rPr lang="en-US" sz="2800" dirty="0">
                <a:latin typeface="Calibri" panose="020F0502020204030204" pitchFamily="34" charset="0"/>
                <a:cs typeface="Calibri" panose="020F0502020204030204" pitchFamily="34" charset="0"/>
              </a:rPr>
              <a:t>[t]</a:t>
            </a:r>
            <a:r>
              <a:rPr lang="en-US" sz="2800" b="0" i="0" dirty="0">
                <a:effectLst/>
                <a:latin typeface="Calibri" panose="020F0502020204030204" pitchFamily="34" charset="0"/>
                <a:cs typeface="Calibri" panose="020F0502020204030204" pitchFamily="34" charset="0"/>
              </a:rPr>
              <a:t>he timely capacity of individuals and groups–family, community, country, and enterprise–to be more generative during times of stability and to adapt, reorganize, and grow in response to disruption.” </a:t>
            </a:r>
            <a:r>
              <a:rPr lang="en-US" sz="2800" b="0" i="0" dirty="0">
                <a:solidFill>
                  <a:srgbClr val="555555"/>
                </a:solidFill>
                <a:effectLst/>
                <a:latin typeface="Calibri" panose="020F0502020204030204" pitchFamily="34" charset="0"/>
                <a:cs typeface="Calibri" panose="020F0502020204030204" pitchFamily="34" charset="0"/>
              </a:rPr>
              <a:t>)  </a:t>
            </a:r>
            <a:endParaRPr lang="en-US" sz="2800" dirty="0"/>
          </a:p>
          <a:p>
            <a:r>
              <a:rPr lang="en-US" sz="2800" dirty="0">
                <a:latin typeface="Calibri" panose="020F0502020204030204" pitchFamily="34" charset="0"/>
                <a:cs typeface="Calibri" panose="020F0502020204030204" pitchFamily="34" charset="0"/>
              </a:rPr>
              <a:t>Industries include healthcare, cybersecurity, and insurance.</a:t>
            </a:r>
          </a:p>
          <a:p>
            <a:r>
              <a:rPr lang="en-US" sz="2800" dirty="0">
                <a:latin typeface="Calibri" panose="020F0502020204030204" pitchFamily="34" charset="0"/>
                <a:cs typeface="Calibri" panose="020F0502020204030204" pitchFamily="34" charset="0"/>
              </a:rPr>
              <a:t>Project managers and other organizers of work will be in demand.</a:t>
            </a:r>
          </a:p>
          <a:p>
            <a:endParaRPr lang="en-US" sz="2800" dirty="0">
              <a:latin typeface="Calibri" panose="020F0502020204030204" pitchFamily="34" charset="0"/>
              <a:cs typeface="Calibri" panose="020F0502020204030204" pitchFamily="34" charset="0"/>
            </a:endParaRPr>
          </a:p>
          <a:p>
            <a:pPr marL="0" indent="0">
              <a:buNone/>
            </a:pPr>
            <a:endParaRPr lang="en-US" sz="1600" b="0" i="0" u="sng" dirty="0">
              <a:solidFill>
                <a:srgbClr val="555555"/>
              </a:solidFill>
              <a:effectLst/>
              <a:latin typeface="Calibri" panose="020F0502020204030204" pitchFamily="34" charset="0"/>
              <a:cs typeface="Calibri" panose="020F0502020204030204" pitchFamily="34" charset="0"/>
              <a:hlinkClick r:id="rId3"/>
            </a:endParaRPr>
          </a:p>
        </p:txBody>
      </p:sp>
      <p:sp>
        <p:nvSpPr>
          <p:cNvPr id="6" name="TextBox 5">
            <a:extLst>
              <a:ext uri="{FF2B5EF4-FFF2-40B4-BE49-F238E27FC236}">
                <a16:creationId xmlns:a16="http://schemas.microsoft.com/office/drawing/2014/main" id="{63806421-97D9-4A78-81B8-AFB7F44D19F9}"/>
              </a:ext>
            </a:extLst>
          </p:cNvPr>
          <p:cNvSpPr txBox="1"/>
          <p:nvPr/>
        </p:nvSpPr>
        <p:spPr>
          <a:xfrm>
            <a:off x="728863" y="5875506"/>
            <a:ext cx="7308231" cy="338554"/>
          </a:xfrm>
          <a:prstGeom prst="rect">
            <a:avLst/>
          </a:prstGeom>
          <a:noFill/>
        </p:spPr>
        <p:txBody>
          <a:bodyPr wrap="square">
            <a:spAutoFit/>
          </a:bodyPr>
          <a:lstStyle/>
          <a:p>
            <a:pPr marL="0" indent="0">
              <a:buNone/>
            </a:pPr>
            <a:r>
              <a:rPr lang="en-US" sz="1600" dirty="0"/>
              <a:t>Threshold GlobalWorks, </a:t>
            </a:r>
            <a:r>
              <a:rPr lang="en-US" sz="1600" u="sng" dirty="0">
                <a:solidFill>
                  <a:schemeClr val="tx2">
                    <a:lumMod val="90000"/>
                    <a:lumOff val="10000"/>
                  </a:schemeClr>
                </a:solidFill>
                <a:hlinkClick r:id="rId3">
                  <a:extLst>
                    <a:ext uri="{A12FA001-AC4F-418D-AE19-62706E023703}">
                      <ahyp:hlinkClr xmlns:ahyp="http://schemas.microsoft.com/office/drawing/2018/hyperlinkcolor" val="tx"/>
                    </a:ext>
                  </a:extLst>
                </a:hlinkClick>
              </a:rPr>
              <a:t>An Introduction to the Social Resiliency Model</a:t>
            </a:r>
            <a:r>
              <a:rPr lang="en-US" sz="1600" dirty="0"/>
              <a:t>, 2019.</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538611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25AD58-EC3D-4598-A21C-74D18A66F127}"/>
              </a:ext>
            </a:extLst>
          </p:cNvPr>
          <p:cNvSpPr>
            <a:spLocks noGrp="1"/>
          </p:cNvSpPr>
          <p:nvPr>
            <p:ph type="sldNum" sz="quarter" idx="12"/>
          </p:nvPr>
        </p:nvSpPr>
        <p:spPr/>
        <p:txBody>
          <a:bodyPr/>
          <a:lstStyle/>
          <a:p>
            <a:fld id="{158B7785-F6D6-45F8-833E-07BD84680091}" type="slidenum">
              <a:rPr lang="en-US" smtClean="0"/>
              <a:t>34</a:t>
            </a:fld>
            <a:endParaRPr lang="en-US" dirty="0"/>
          </a:p>
        </p:txBody>
      </p:sp>
      <p:sp>
        <p:nvSpPr>
          <p:cNvPr id="3" name="Title 2">
            <a:extLst>
              <a:ext uri="{FF2B5EF4-FFF2-40B4-BE49-F238E27FC236}">
                <a16:creationId xmlns:a16="http://schemas.microsoft.com/office/drawing/2014/main" id="{BDE5ECF9-BDF3-4E24-8B07-CAD77B058C48}"/>
              </a:ext>
            </a:extLst>
          </p:cNvPr>
          <p:cNvSpPr>
            <a:spLocks noGrp="1"/>
          </p:cNvSpPr>
          <p:nvPr>
            <p:ph type="title"/>
          </p:nvPr>
        </p:nvSpPr>
        <p:spPr/>
        <p:txBody>
          <a:bodyPr>
            <a:normAutofit fontScale="90000"/>
          </a:bodyPr>
          <a:lstStyle/>
          <a:p>
            <a:br>
              <a:rPr lang="en-US" dirty="0"/>
            </a:br>
            <a:r>
              <a:rPr lang="en-US" sz="3600" dirty="0"/>
              <a:t>2.  The Logistics Economy</a:t>
            </a:r>
            <a:br>
              <a:rPr lang="en-US" dirty="0"/>
            </a:br>
            <a:endParaRPr lang="en-US" dirty="0"/>
          </a:p>
        </p:txBody>
      </p:sp>
      <p:sp>
        <p:nvSpPr>
          <p:cNvPr id="4" name="Content Placeholder 3">
            <a:extLst>
              <a:ext uri="{FF2B5EF4-FFF2-40B4-BE49-F238E27FC236}">
                <a16:creationId xmlns:a16="http://schemas.microsoft.com/office/drawing/2014/main" id="{A3FAC55D-F8CF-4BE5-B241-DCAF0AF2129F}"/>
              </a:ext>
            </a:extLst>
          </p:cNvPr>
          <p:cNvSpPr>
            <a:spLocks noGrp="1"/>
          </p:cNvSpPr>
          <p:nvPr>
            <p:ph idx="1"/>
          </p:nvPr>
        </p:nvSpPr>
        <p:spPr>
          <a:xfrm>
            <a:off x="735683" y="1192680"/>
            <a:ext cx="11151517" cy="4718070"/>
          </a:xfrm>
        </p:spPr>
        <p:txBody>
          <a:bodyPr vert="horz" lIns="91440" tIns="45720" rIns="91440" bIns="45720" rtlCol="0" anchor="t">
            <a:normAutofit/>
          </a:bodyPr>
          <a:lstStyle/>
          <a:p>
            <a:r>
              <a:rPr lang="en-US" sz="2700" dirty="0"/>
              <a:t>The pandemic exposed the failure of supply chains to keep up with high demand.</a:t>
            </a:r>
          </a:p>
          <a:p>
            <a:r>
              <a:rPr lang="en-US" sz="2700" dirty="0"/>
              <a:t>There will be a new demand for advanced logistics skills, advanced manufacturing, and "the ‘Internet of Things’ (IoT) will become more critical to creating chains that are both efficient and resilient.” </a:t>
            </a:r>
          </a:p>
          <a:p>
            <a:r>
              <a:rPr lang="en-US" sz="2700" dirty="0"/>
              <a:t>Internet of Things is defined as: “</a:t>
            </a:r>
            <a:r>
              <a:rPr lang="en-US" sz="2700" b="0" i="0" dirty="0">
                <a:solidFill>
                  <a:srgbClr val="333333"/>
                </a:solidFill>
                <a:effectLst/>
              </a:rPr>
              <a:t>the concept of basically connecting any device with an on and off switch to the Internet (and/or to each other) . . . </a:t>
            </a:r>
            <a:r>
              <a:rPr lang="en-US" sz="2700" b="0" i="0" dirty="0">
                <a:solidFill>
                  <a:srgbClr val="333333"/>
                </a:solidFill>
                <a:effectLst/>
                <a:latin typeface="Calibri" panose="020F0502020204030204" pitchFamily="34" charset="0"/>
                <a:cs typeface="Calibri" panose="020F0502020204030204" pitchFamily="34" charset="0"/>
              </a:rPr>
              <a:t>The IoT is a giant network of connected ‘things’ (which also includes people).  The relationship will be between people-people, people-things, and things-things.” </a:t>
            </a:r>
            <a:endParaRPr lang="en-US" sz="27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549B61FF-9E0D-494E-86C2-27AAE660F79B}"/>
              </a:ext>
            </a:extLst>
          </p:cNvPr>
          <p:cNvSpPr txBox="1"/>
          <p:nvPr/>
        </p:nvSpPr>
        <p:spPr>
          <a:xfrm>
            <a:off x="805866" y="5910750"/>
            <a:ext cx="9789429" cy="338554"/>
          </a:xfrm>
          <a:prstGeom prst="rect">
            <a:avLst/>
          </a:prstGeom>
          <a:noFill/>
        </p:spPr>
        <p:txBody>
          <a:bodyPr wrap="square" lIns="91440" tIns="45720" rIns="91440" bIns="45720" anchor="t">
            <a:spAutoFit/>
          </a:bodyPr>
          <a:lstStyle/>
          <a:p>
            <a:r>
              <a:rPr lang="en-US" sz="1600" dirty="0">
                <a:solidFill>
                  <a:srgbClr val="333333"/>
                </a:solidFill>
                <a:latin typeface="Calibri"/>
                <a:cs typeface="Calibri"/>
              </a:rPr>
              <a:t>Jacob Morgan, </a:t>
            </a:r>
            <a:r>
              <a:rPr lang="en-US" sz="1600" dirty="0">
                <a:solidFill>
                  <a:schemeClr val="tx2">
                    <a:lumMod val="90000"/>
                    <a:lumOff val="10000"/>
                  </a:schemeClr>
                </a:solidFill>
                <a:latin typeface="Calibri"/>
                <a:cs typeface="Calibri"/>
                <a:hlinkClick r:id="rId3">
                  <a:extLst>
                    <a:ext uri="{A12FA001-AC4F-418D-AE19-62706E023703}">
                      <ahyp:hlinkClr xmlns:ahyp="http://schemas.microsoft.com/office/drawing/2018/hyperlinkcolor" val="tx"/>
                    </a:ext>
                  </a:extLst>
                </a:hlinkClick>
              </a:rPr>
              <a:t>A Simple Explanation of 'The Internet of Things</a:t>
            </a:r>
            <a:r>
              <a:rPr lang="en-US" sz="1600" dirty="0">
                <a:solidFill>
                  <a:srgbClr val="333333"/>
                </a:solidFill>
                <a:latin typeface="Calibri"/>
                <a:cs typeface="Calibri"/>
              </a:rPr>
              <a:t>,' Forbes, 2013</a:t>
            </a:r>
            <a:endParaRPr lang="en-US" sz="1600" i="0" dirty="0">
              <a:solidFill>
                <a:schemeClr val="tx2">
                  <a:lumMod val="90000"/>
                  <a:lumOff val="10000"/>
                </a:schemeClr>
              </a:solidFill>
              <a:effectLst/>
              <a:latin typeface="Calibri"/>
              <a:cs typeface="Calibri"/>
            </a:endParaRPr>
          </a:p>
        </p:txBody>
      </p:sp>
    </p:spTree>
    <p:extLst>
      <p:ext uri="{BB962C8B-B14F-4D97-AF65-F5344CB8AC3E}">
        <p14:creationId xmlns:p14="http://schemas.microsoft.com/office/powerpoint/2010/main" val="4404610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25AD58-EC3D-4598-A21C-74D18A66F127}"/>
              </a:ext>
            </a:extLst>
          </p:cNvPr>
          <p:cNvSpPr>
            <a:spLocks noGrp="1"/>
          </p:cNvSpPr>
          <p:nvPr>
            <p:ph type="sldNum" sz="quarter" idx="12"/>
          </p:nvPr>
        </p:nvSpPr>
        <p:spPr/>
        <p:txBody>
          <a:bodyPr/>
          <a:lstStyle/>
          <a:p>
            <a:fld id="{158B7785-F6D6-45F8-833E-07BD84680091}" type="slidenum">
              <a:rPr lang="en-US" smtClean="0"/>
              <a:t>35</a:t>
            </a:fld>
            <a:endParaRPr lang="en-US" dirty="0"/>
          </a:p>
        </p:txBody>
      </p:sp>
      <p:sp>
        <p:nvSpPr>
          <p:cNvPr id="3" name="Title 2">
            <a:extLst>
              <a:ext uri="{FF2B5EF4-FFF2-40B4-BE49-F238E27FC236}">
                <a16:creationId xmlns:a16="http://schemas.microsoft.com/office/drawing/2014/main" id="{BDE5ECF9-BDF3-4E24-8B07-CAD77B058C48}"/>
              </a:ext>
            </a:extLst>
          </p:cNvPr>
          <p:cNvSpPr>
            <a:spLocks noGrp="1"/>
          </p:cNvSpPr>
          <p:nvPr>
            <p:ph type="title"/>
          </p:nvPr>
        </p:nvSpPr>
        <p:spPr/>
        <p:txBody>
          <a:bodyPr>
            <a:normAutofit fontScale="90000"/>
          </a:bodyPr>
          <a:lstStyle/>
          <a:p>
            <a:br>
              <a:rPr lang="en-US" dirty="0"/>
            </a:br>
            <a:r>
              <a:rPr lang="en-US" sz="3600" dirty="0"/>
              <a:t>3.  The Green Economy</a:t>
            </a:r>
            <a:br>
              <a:rPr lang="en-US" dirty="0"/>
            </a:br>
            <a:endParaRPr lang="en-US" dirty="0"/>
          </a:p>
        </p:txBody>
      </p:sp>
      <p:sp>
        <p:nvSpPr>
          <p:cNvPr id="4" name="Content Placeholder 3">
            <a:extLst>
              <a:ext uri="{FF2B5EF4-FFF2-40B4-BE49-F238E27FC236}">
                <a16:creationId xmlns:a16="http://schemas.microsoft.com/office/drawing/2014/main" id="{A3FAC55D-F8CF-4BE5-B241-DCAF0AF2129F}"/>
              </a:ext>
            </a:extLst>
          </p:cNvPr>
          <p:cNvSpPr>
            <a:spLocks noGrp="1"/>
          </p:cNvSpPr>
          <p:nvPr>
            <p:ph idx="1"/>
          </p:nvPr>
        </p:nvSpPr>
        <p:spPr>
          <a:xfrm>
            <a:off x="805866" y="1316833"/>
            <a:ext cx="11081334" cy="5039517"/>
          </a:xfrm>
        </p:spPr>
        <p:txBody>
          <a:bodyPr>
            <a:normAutofit/>
          </a:bodyPr>
          <a:lstStyle/>
          <a:p>
            <a:r>
              <a:rPr lang="en-US" sz="3400" dirty="0"/>
              <a:t>Nation’s energy system is now moving to renewables.</a:t>
            </a:r>
          </a:p>
          <a:p>
            <a:r>
              <a:rPr lang="en-US" sz="3400" dirty="0"/>
              <a:t>New administration goals around climate and incentives for businesses will likely speed up the shift.</a:t>
            </a:r>
          </a:p>
        </p:txBody>
      </p:sp>
    </p:spTree>
    <p:extLst>
      <p:ext uri="{BB962C8B-B14F-4D97-AF65-F5344CB8AC3E}">
        <p14:creationId xmlns:p14="http://schemas.microsoft.com/office/powerpoint/2010/main" val="10085470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25AD58-EC3D-4598-A21C-74D18A66F127}"/>
              </a:ext>
            </a:extLst>
          </p:cNvPr>
          <p:cNvSpPr>
            <a:spLocks noGrp="1"/>
          </p:cNvSpPr>
          <p:nvPr>
            <p:ph type="sldNum" sz="quarter" idx="12"/>
          </p:nvPr>
        </p:nvSpPr>
        <p:spPr/>
        <p:txBody>
          <a:bodyPr/>
          <a:lstStyle/>
          <a:p>
            <a:fld id="{158B7785-F6D6-45F8-833E-07BD84680091}" type="slidenum">
              <a:rPr lang="en-US" smtClean="0"/>
              <a:t>36</a:t>
            </a:fld>
            <a:endParaRPr lang="en-US" dirty="0"/>
          </a:p>
        </p:txBody>
      </p:sp>
      <p:sp>
        <p:nvSpPr>
          <p:cNvPr id="3" name="Title 2">
            <a:extLst>
              <a:ext uri="{FF2B5EF4-FFF2-40B4-BE49-F238E27FC236}">
                <a16:creationId xmlns:a16="http://schemas.microsoft.com/office/drawing/2014/main" id="{BDE5ECF9-BDF3-4E24-8B07-CAD77B058C48}"/>
              </a:ext>
            </a:extLst>
          </p:cNvPr>
          <p:cNvSpPr>
            <a:spLocks noGrp="1"/>
          </p:cNvSpPr>
          <p:nvPr>
            <p:ph type="title"/>
          </p:nvPr>
        </p:nvSpPr>
        <p:spPr/>
        <p:txBody>
          <a:bodyPr>
            <a:normAutofit fontScale="90000"/>
          </a:bodyPr>
          <a:lstStyle/>
          <a:p>
            <a:br>
              <a:rPr lang="en-US" dirty="0"/>
            </a:br>
            <a:r>
              <a:rPr lang="en-US" sz="3600" dirty="0"/>
              <a:t>4.  The Remote Economy</a:t>
            </a:r>
            <a:br>
              <a:rPr lang="en-US" dirty="0"/>
            </a:br>
            <a:endParaRPr lang="en-US" dirty="0"/>
          </a:p>
        </p:txBody>
      </p:sp>
      <p:sp>
        <p:nvSpPr>
          <p:cNvPr id="4" name="Content Placeholder 3">
            <a:extLst>
              <a:ext uri="{FF2B5EF4-FFF2-40B4-BE49-F238E27FC236}">
                <a16:creationId xmlns:a16="http://schemas.microsoft.com/office/drawing/2014/main" id="{A3FAC55D-F8CF-4BE5-B241-DCAF0AF2129F}"/>
              </a:ext>
            </a:extLst>
          </p:cNvPr>
          <p:cNvSpPr>
            <a:spLocks noGrp="1"/>
          </p:cNvSpPr>
          <p:nvPr>
            <p:ph idx="1"/>
          </p:nvPr>
        </p:nvSpPr>
        <p:spPr/>
        <p:txBody>
          <a:bodyPr>
            <a:normAutofit/>
          </a:bodyPr>
          <a:lstStyle/>
          <a:p>
            <a:r>
              <a:rPr lang="en-US" sz="3200" dirty="0"/>
              <a:t>The pandemic forced the workforce to move to remote.</a:t>
            </a:r>
          </a:p>
          <a:p>
            <a:r>
              <a:rPr lang="en-US" sz="3200" dirty="0"/>
              <a:t>For many, it will become permanent.</a:t>
            </a:r>
          </a:p>
          <a:p>
            <a:r>
              <a:rPr lang="en-US" sz="3200" dirty="0"/>
              <a:t>Growing dependence on data, software, and networks will drive change.</a:t>
            </a:r>
          </a:p>
          <a:p>
            <a:r>
              <a:rPr lang="en-US" sz="3200" dirty="0"/>
              <a:t>Eventually artificial and virtual reality will play a larger role.</a:t>
            </a:r>
          </a:p>
        </p:txBody>
      </p:sp>
    </p:spTree>
    <p:extLst>
      <p:ext uri="{BB962C8B-B14F-4D97-AF65-F5344CB8AC3E}">
        <p14:creationId xmlns:p14="http://schemas.microsoft.com/office/powerpoint/2010/main" val="23153078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25AD58-EC3D-4598-A21C-74D18A66F127}"/>
              </a:ext>
            </a:extLst>
          </p:cNvPr>
          <p:cNvSpPr>
            <a:spLocks noGrp="1"/>
          </p:cNvSpPr>
          <p:nvPr>
            <p:ph type="sldNum" sz="quarter" idx="12"/>
          </p:nvPr>
        </p:nvSpPr>
        <p:spPr/>
        <p:txBody>
          <a:bodyPr/>
          <a:lstStyle/>
          <a:p>
            <a:fld id="{158B7785-F6D6-45F8-833E-07BD84680091}" type="slidenum">
              <a:rPr lang="en-US" smtClean="0"/>
              <a:t>37</a:t>
            </a:fld>
            <a:endParaRPr lang="en-US" dirty="0"/>
          </a:p>
        </p:txBody>
      </p:sp>
      <p:sp>
        <p:nvSpPr>
          <p:cNvPr id="3" name="Title 2">
            <a:extLst>
              <a:ext uri="{FF2B5EF4-FFF2-40B4-BE49-F238E27FC236}">
                <a16:creationId xmlns:a16="http://schemas.microsoft.com/office/drawing/2014/main" id="{BDE5ECF9-BDF3-4E24-8B07-CAD77B058C48}"/>
              </a:ext>
            </a:extLst>
          </p:cNvPr>
          <p:cNvSpPr>
            <a:spLocks noGrp="1"/>
          </p:cNvSpPr>
          <p:nvPr>
            <p:ph type="title"/>
          </p:nvPr>
        </p:nvSpPr>
        <p:spPr/>
        <p:txBody>
          <a:bodyPr>
            <a:normAutofit fontScale="90000"/>
          </a:bodyPr>
          <a:lstStyle/>
          <a:p>
            <a:br>
              <a:rPr lang="en-US" dirty="0"/>
            </a:br>
            <a:r>
              <a:rPr lang="en-US" sz="3600" dirty="0"/>
              <a:t>5.  The Automated Economy</a:t>
            </a:r>
            <a:br>
              <a:rPr lang="en-US" dirty="0"/>
            </a:br>
            <a:endParaRPr lang="en-US" dirty="0"/>
          </a:p>
        </p:txBody>
      </p:sp>
      <p:sp>
        <p:nvSpPr>
          <p:cNvPr id="4" name="Content Placeholder 3">
            <a:extLst>
              <a:ext uri="{FF2B5EF4-FFF2-40B4-BE49-F238E27FC236}">
                <a16:creationId xmlns:a16="http://schemas.microsoft.com/office/drawing/2014/main" id="{A3FAC55D-F8CF-4BE5-B241-DCAF0AF2129F}"/>
              </a:ext>
            </a:extLst>
          </p:cNvPr>
          <p:cNvSpPr>
            <a:spLocks noGrp="1"/>
          </p:cNvSpPr>
          <p:nvPr>
            <p:ph idx="1"/>
          </p:nvPr>
        </p:nvSpPr>
        <p:spPr/>
        <p:txBody>
          <a:bodyPr>
            <a:normAutofit/>
          </a:bodyPr>
          <a:lstStyle/>
          <a:p>
            <a:r>
              <a:rPr lang="en-US" sz="3200" dirty="0"/>
              <a:t>The pandemic has accelerated the adoption of automation and artificial intelligence.</a:t>
            </a:r>
          </a:p>
          <a:p>
            <a:r>
              <a:rPr lang="en-US" sz="3200" dirty="0"/>
              <a:t>Employers will prioritize automation over hiring back low-skill workers.</a:t>
            </a:r>
          </a:p>
          <a:p>
            <a:r>
              <a:rPr lang="en-US" sz="3200" dirty="0"/>
              <a:t>Jobs developing and driving automation will thrive.</a:t>
            </a:r>
          </a:p>
        </p:txBody>
      </p:sp>
    </p:spTree>
    <p:extLst>
      <p:ext uri="{BB962C8B-B14F-4D97-AF65-F5344CB8AC3E}">
        <p14:creationId xmlns:p14="http://schemas.microsoft.com/office/powerpoint/2010/main" val="7820353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90E7E9-1E74-4117-B014-4016788AD6FD}"/>
              </a:ext>
            </a:extLst>
          </p:cNvPr>
          <p:cNvSpPr>
            <a:spLocks noGrp="1"/>
          </p:cNvSpPr>
          <p:nvPr>
            <p:ph type="sldNum" sz="quarter" idx="12"/>
          </p:nvPr>
        </p:nvSpPr>
        <p:spPr/>
        <p:txBody>
          <a:bodyPr/>
          <a:lstStyle/>
          <a:p>
            <a:fld id="{158B7785-F6D6-45F8-833E-07BD84680091}" type="slidenum">
              <a:rPr lang="en-US" smtClean="0"/>
              <a:t>38</a:t>
            </a:fld>
            <a:endParaRPr lang="en-US" dirty="0"/>
          </a:p>
        </p:txBody>
      </p:sp>
      <p:sp>
        <p:nvSpPr>
          <p:cNvPr id="5" name="Title 4">
            <a:extLst>
              <a:ext uri="{FF2B5EF4-FFF2-40B4-BE49-F238E27FC236}">
                <a16:creationId xmlns:a16="http://schemas.microsoft.com/office/drawing/2014/main" id="{039E8C5B-5693-44EC-8877-053AC8C3A75E}"/>
              </a:ext>
            </a:extLst>
          </p:cNvPr>
          <p:cNvSpPr>
            <a:spLocks noGrp="1"/>
          </p:cNvSpPr>
          <p:nvPr>
            <p:ph type="title"/>
          </p:nvPr>
        </p:nvSpPr>
        <p:spPr/>
        <p:txBody>
          <a:bodyPr>
            <a:normAutofit fontScale="90000"/>
          </a:bodyPr>
          <a:lstStyle/>
          <a:p>
            <a:r>
              <a:rPr lang="en-US" dirty="0"/>
              <a:t>The Report Identified Five Distinct Fields That Will Shape the Recovery</a:t>
            </a:r>
          </a:p>
        </p:txBody>
      </p:sp>
      <p:graphicFrame>
        <p:nvGraphicFramePr>
          <p:cNvPr id="4" name="Table 6">
            <a:extLst>
              <a:ext uri="{FF2B5EF4-FFF2-40B4-BE49-F238E27FC236}">
                <a16:creationId xmlns:a16="http://schemas.microsoft.com/office/drawing/2014/main" id="{0CB6F16A-6048-424F-A608-0D7F0FAEF13B}"/>
              </a:ext>
            </a:extLst>
          </p:cNvPr>
          <p:cNvGraphicFramePr>
            <a:graphicFrameLocks noGrp="1"/>
          </p:cNvGraphicFramePr>
          <p:nvPr>
            <p:extLst>
              <p:ext uri="{D42A27DB-BD31-4B8C-83A1-F6EECF244321}">
                <p14:modId xmlns:p14="http://schemas.microsoft.com/office/powerpoint/2010/main" val="447739175"/>
              </p:ext>
            </p:extLst>
          </p:nvPr>
        </p:nvGraphicFramePr>
        <p:xfrm>
          <a:off x="837765" y="1509828"/>
          <a:ext cx="10464646" cy="4274286"/>
        </p:xfrm>
        <a:graphic>
          <a:graphicData uri="http://schemas.openxmlformats.org/drawingml/2006/table">
            <a:tbl>
              <a:tblPr firstRow="1" bandRow="1">
                <a:tableStyleId>{5C22544A-7EE6-4342-B048-85BDC9FD1C3A}</a:tableStyleId>
              </a:tblPr>
              <a:tblGrid>
                <a:gridCol w="5232323">
                  <a:extLst>
                    <a:ext uri="{9D8B030D-6E8A-4147-A177-3AD203B41FA5}">
                      <a16:colId xmlns:a16="http://schemas.microsoft.com/office/drawing/2014/main" val="1691907180"/>
                    </a:ext>
                  </a:extLst>
                </a:gridCol>
                <a:gridCol w="5232323">
                  <a:extLst>
                    <a:ext uri="{9D8B030D-6E8A-4147-A177-3AD203B41FA5}">
                      <a16:colId xmlns:a16="http://schemas.microsoft.com/office/drawing/2014/main" val="1672714135"/>
                    </a:ext>
                  </a:extLst>
                </a:gridCol>
              </a:tblGrid>
              <a:tr h="566757">
                <a:tc>
                  <a:txBody>
                    <a:bodyPr/>
                    <a:lstStyle/>
                    <a:p>
                      <a:pPr algn="ctr"/>
                      <a:r>
                        <a:rPr lang="en-US" sz="2400" dirty="0"/>
                        <a:t>ECONOMY</a:t>
                      </a:r>
                    </a:p>
                  </a:txBody>
                  <a:tcPr>
                    <a:solidFill>
                      <a:schemeClr val="accent1"/>
                    </a:solidFill>
                  </a:tcPr>
                </a:tc>
                <a:tc>
                  <a:txBody>
                    <a:bodyPr/>
                    <a:lstStyle/>
                    <a:p>
                      <a:pPr algn="ctr"/>
                      <a:r>
                        <a:rPr lang="en-US" sz="2400" dirty="0"/>
                        <a:t>RELATED FIELD</a:t>
                      </a:r>
                    </a:p>
                  </a:txBody>
                  <a:tcPr>
                    <a:solidFill>
                      <a:schemeClr val="accent1"/>
                    </a:solidFill>
                  </a:tcPr>
                </a:tc>
                <a:extLst>
                  <a:ext uri="{0D108BD9-81ED-4DB2-BD59-A6C34878D82A}">
                    <a16:rowId xmlns:a16="http://schemas.microsoft.com/office/drawing/2014/main" val="1344812414"/>
                  </a:ext>
                </a:extLst>
              </a:tr>
              <a:tr h="574627">
                <a:tc>
                  <a:txBody>
                    <a:bodyPr/>
                    <a:lstStyle/>
                    <a:p>
                      <a:r>
                        <a:rPr lang="en-US" sz="2400" dirty="0"/>
                        <a:t>1. The Readiness Economy</a:t>
                      </a:r>
                    </a:p>
                  </a:txBody>
                  <a:tcPr/>
                </a:tc>
                <a:tc>
                  <a:txBody>
                    <a:bodyPr/>
                    <a:lstStyle/>
                    <a:p>
                      <a:r>
                        <a:rPr lang="en-US" sz="2400" dirty="0"/>
                        <a:t>Healthcare, IT, Culinary, Hospitality</a:t>
                      </a:r>
                    </a:p>
                  </a:txBody>
                  <a:tcPr/>
                </a:tc>
                <a:extLst>
                  <a:ext uri="{0D108BD9-81ED-4DB2-BD59-A6C34878D82A}">
                    <a16:rowId xmlns:a16="http://schemas.microsoft.com/office/drawing/2014/main" val="2862889145"/>
                  </a:ext>
                </a:extLst>
              </a:tr>
              <a:tr h="574627">
                <a:tc>
                  <a:txBody>
                    <a:bodyPr/>
                    <a:lstStyle/>
                    <a:p>
                      <a:r>
                        <a:rPr lang="en-US" sz="2400" dirty="0"/>
                        <a:t>2. The Logistics Economy</a:t>
                      </a:r>
                    </a:p>
                  </a:txBody>
                  <a:tcPr/>
                </a:tc>
                <a:tc>
                  <a:txBody>
                    <a:bodyPr/>
                    <a:lstStyle/>
                    <a:p>
                      <a:r>
                        <a:rPr lang="en-US" sz="2400" dirty="0"/>
                        <a:t>Logistics, Manufacturing, IT, Retail</a:t>
                      </a:r>
                    </a:p>
                  </a:txBody>
                  <a:tcPr/>
                </a:tc>
                <a:extLst>
                  <a:ext uri="{0D108BD9-81ED-4DB2-BD59-A6C34878D82A}">
                    <a16:rowId xmlns:a16="http://schemas.microsoft.com/office/drawing/2014/main" val="3351648306"/>
                  </a:ext>
                </a:extLst>
              </a:tr>
              <a:tr h="991824">
                <a:tc>
                  <a:txBody>
                    <a:bodyPr/>
                    <a:lstStyle/>
                    <a:p>
                      <a:r>
                        <a:rPr lang="en-US" sz="2400" dirty="0"/>
                        <a:t>3. The Green Economy</a:t>
                      </a:r>
                    </a:p>
                  </a:txBody>
                  <a:tcPr/>
                </a:tc>
                <a:tc>
                  <a:txBody>
                    <a:bodyPr/>
                    <a:lstStyle/>
                    <a:p>
                      <a:r>
                        <a:rPr lang="en-US" sz="2400" dirty="0"/>
                        <a:t>Construction, Manufacturing, Forestry, Renewable Energy/Materials</a:t>
                      </a:r>
                    </a:p>
                  </a:txBody>
                  <a:tcPr/>
                </a:tc>
                <a:extLst>
                  <a:ext uri="{0D108BD9-81ED-4DB2-BD59-A6C34878D82A}">
                    <a16:rowId xmlns:a16="http://schemas.microsoft.com/office/drawing/2014/main" val="3726117101"/>
                  </a:ext>
                </a:extLst>
              </a:tr>
              <a:tr h="991824">
                <a:tc>
                  <a:txBody>
                    <a:bodyPr/>
                    <a:lstStyle/>
                    <a:p>
                      <a:r>
                        <a:rPr lang="en-US" sz="2400" dirty="0"/>
                        <a:t>4. The Remote Economy</a:t>
                      </a:r>
                    </a:p>
                  </a:txBody>
                  <a:tcPr/>
                </a:tc>
                <a:tc>
                  <a:txBody>
                    <a:bodyPr/>
                    <a:lstStyle/>
                    <a:p>
                      <a:r>
                        <a:rPr lang="en-US" sz="2400" dirty="0"/>
                        <a:t>Retail, IT, Manufacturing, Culinary, Customer Service</a:t>
                      </a:r>
                    </a:p>
                  </a:txBody>
                  <a:tcPr/>
                </a:tc>
                <a:extLst>
                  <a:ext uri="{0D108BD9-81ED-4DB2-BD59-A6C34878D82A}">
                    <a16:rowId xmlns:a16="http://schemas.microsoft.com/office/drawing/2014/main" val="1675251092"/>
                  </a:ext>
                </a:extLst>
              </a:tr>
              <a:tr h="574627">
                <a:tc>
                  <a:txBody>
                    <a:bodyPr/>
                    <a:lstStyle/>
                    <a:p>
                      <a:r>
                        <a:rPr lang="en-US" sz="2400" dirty="0"/>
                        <a:t>5. The Automated Economy</a:t>
                      </a:r>
                    </a:p>
                  </a:txBody>
                  <a:tcPr/>
                </a:tc>
                <a:tc>
                  <a:txBody>
                    <a:bodyPr/>
                    <a:lstStyle/>
                    <a:p>
                      <a:r>
                        <a:rPr lang="en-US" sz="2400" dirty="0"/>
                        <a:t>IT, Manufacturing, Retail</a:t>
                      </a:r>
                    </a:p>
                  </a:txBody>
                  <a:tcPr/>
                </a:tc>
                <a:extLst>
                  <a:ext uri="{0D108BD9-81ED-4DB2-BD59-A6C34878D82A}">
                    <a16:rowId xmlns:a16="http://schemas.microsoft.com/office/drawing/2014/main" val="3152733673"/>
                  </a:ext>
                </a:extLst>
              </a:tr>
            </a:tbl>
          </a:graphicData>
        </a:graphic>
      </p:graphicFrame>
    </p:spTree>
    <p:extLst>
      <p:ext uri="{BB962C8B-B14F-4D97-AF65-F5344CB8AC3E}">
        <p14:creationId xmlns:p14="http://schemas.microsoft.com/office/powerpoint/2010/main" val="17188558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69480B0-EB59-44FF-91FF-A30589A88973}"/>
              </a:ext>
            </a:extLst>
          </p:cNvPr>
          <p:cNvSpPr>
            <a:spLocks noGrp="1"/>
          </p:cNvSpPr>
          <p:nvPr>
            <p:ph type="sldNum" sz="quarter" idx="12"/>
          </p:nvPr>
        </p:nvSpPr>
        <p:spPr/>
        <p:txBody>
          <a:bodyPr/>
          <a:lstStyle/>
          <a:p>
            <a:fld id="{158B7785-F6D6-45F8-833E-07BD84680091}" type="slidenum">
              <a:rPr lang="en-US" smtClean="0"/>
              <a:pPr/>
              <a:t>39</a:t>
            </a:fld>
            <a:endParaRPr lang="en-US" dirty="0"/>
          </a:p>
        </p:txBody>
      </p:sp>
      <p:sp>
        <p:nvSpPr>
          <p:cNvPr id="5" name="Content Placeholder 4">
            <a:extLst>
              <a:ext uri="{FF2B5EF4-FFF2-40B4-BE49-F238E27FC236}">
                <a16:creationId xmlns:a16="http://schemas.microsoft.com/office/drawing/2014/main" id="{A9E5832E-2E6F-4A02-9CF6-44B589CC2D0A}"/>
              </a:ext>
            </a:extLst>
          </p:cNvPr>
          <p:cNvSpPr>
            <a:spLocks noGrp="1"/>
          </p:cNvSpPr>
          <p:nvPr>
            <p:ph idx="1"/>
          </p:nvPr>
        </p:nvSpPr>
        <p:spPr>
          <a:xfrm>
            <a:off x="1172584" y="317863"/>
            <a:ext cx="9846832" cy="4519209"/>
          </a:xfrm>
        </p:spPr>
        <p:txBody>
          <a:bodyPr/>
          <a:lstStyle/>
          <a:p>
            <a:r>
              <a:rPr lang="en-US" dirty="0"/>
              <a:t>We find that areas with economies that rely on the movement of people—like Las Vegas with tourism—faced substantially higher unemployment at the end of 2020 than cities with core industries based on the movement of information. Further, we find the hardest-hit areas have larger Hispanic or Latino communities, reflecting the demographic composition of workers in heavily impacted industries and susceptible areas.</a:t>
            </a:r>
          </a:p>
        </p:txBody>
      </p:sp>
      <p:sp>
        <p:nvSpPr>
          <p:cNvPr id="8" name="TextBox 7">
            <a:extLst>
              <a:ext uri="{FF2B5EF4-FFF2-40B4-BE49-F238E27FC236}">
                <a16:creationId xmlns:a16="http://schemas.microsoft.com/office/drawing/2014/main" id="{3C6257CC-EB59-47D9-BCDB-64E3A9209938}"/>
              </a:ext>
            </a:extLst>
          </p:cNvPr>
          <p:cNvSpPr txBox="1"/>
          <p:nvPr/>
        </p:nvSpPr>
        <p:spPr>
          <a:xfrm>
            <a:off x="286845" y="5593494"/>
            <a:ext cx="11288110" cy="584775"/>
          </a:xfrm>
          <a:prstGeom prst="rect">
            <a:avLst/>
          </a:prstGeom>
          <a:noFill/>
        </p:spPr>
        <p:txBody>
          <a:bodyPr wrap="square">
            <a:spAutoFit/>
          </a:bodyPr>
          <a:lstStyle/>
          <a:p>
            <a:pPr lvl="1" algn="l"/>
            <a:r>
              <a:rPr lang="en-US" sz="1600" i="0" dirty="0"/>
              <a:t>Klein, Aaron and Smith, Ember, </a:t>
            </a:r>
            <a:r>
              <a:rPr lang="en-US" sz="1600" dirty="0">
                <a:hlinkClick r:id="rId2"/>
              </a:rPr>
              <a:t>Explaining the economic impact of COVID-19: Core industries and the Hispanic workforce</a:t>
            </a:r>
            <a:r>
              <a:rPr lang="en-US" sz="1600" dirty="0"/>
              <a:t>,</a:t>
            </a:r>
            <a:r>
              <a:rPr lang="en-US" sz="1600" i="0" dirty="0"/>
              <a:t> </a:t>
            </a:r>
            <a:r>
              <a:rPr lang="en-US" sz="1600" dirty="0"/>
              <a:t>Brookings, 2021</a:t>
            </a:r>
          </a:p>
        </p:txBody>
      </p:sp>
    </p:spTree>
    <p:extLst>
      <p:ext uri="{BB962C8B-B14F-4D97-AF65-F5344CB8AC3E}">
        <p14:creationId xmlns:p14="http://schemas.microsoft.com/office/powerpoint/2010/main" val="2174429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6F5827-80B0-4A41-9EDA-E768A3E2AE63}"/>
              </a:ext>
            </a:extLst>
          </p:cNvPr>
          <p:cNvSpPr>
            <a:spLocks noGrp="1"/>
          </p:cNvSpPr>
          <p:nvPr>
            <p:ph type="sldNum" sz="quarter" idx="12"/>
          </p:nvPr>
        </p:nvSpPr>
        <p:spPr/>
        <p:txBody>
          <a:bodyPr/>
          <a:lstStyle/>
          <a:p>
            <a:fld id="{158B7785-F6D6-45F8-833E-07BD84680091}" type="slidenum">
              <a:rPr lang="en-US" smtClean="0"/>
              <a:pPr/>
              <a:t>4</a:t>
            </a:fld>
            <a:endParaRPr lang="en-US" dirty="0"/>
          </a:p>
        </p:txBody>
      </p:sp>
      <p:sp>
        <p:nvSpPr>
          <p:cNvPr id="8" name="Title 7">
            <a:extLst>
              <a:ext uri="{FF2B5EF4-FFF2-40B4-BE49-F238E27FC236}">
                <a16:creationId xmlns:a16="http://schemas.microsoft.com/office/drawing/2014/main" id="{A0DF715D-E369-4178-8CA1-81684719C47D}"/>
              </a:ext>
            </a:extLst>
          </p:cNvPr>
          <p:cNvSpPr>
            <a:spLocks noGrp="1"/>
          </p:cNvSpPr>
          <p:nvPr>
            <p:ph type="title"/>
          </p:nvPr>
        </p:nvSpPr>
        <p:spPr/>
        <p:txBody>
          <a:bodyPr>
            <a:normAutofit/>
          </a:bodyPr>
          <a:lstStyle/>
          <a:p>
            <a:r>
              <a:rPr lang="en-US" sz="3200" dirty="0"/>
              <a:t>Today’s Moderator</a:t>
            </a:r>
          </a:p>
        </p:txBody>
      </p:sp>
      <p:sp>
        <p:nvSpPr>
          <p:cNvPr id="9" name="Content Placeholder 8">
            <a:extLst>
              <a:ext uri="{FF2B5EF4-FFF2-40B4-BE49-F238E27FC236}">
                <a16:creationId xmlns:a16="http://schemas.microsoft.com/office/drawing/2014/main" id="{D9A418EB-75AD-44C6-8706-B14F9390C784}"/>
              </a:ext>
            </a:extLst>
          </p:cNvPr>
          <p:cNvSpPr>
            <a:spLocks noGrp="1"/>
          </p:cNvSpPr>
          <p:nvPr>
            <p:ph idx="1"/>
          </p:nvPr>
        </p:nvSpPr>
        <p:spPr/>
        <p:txBody>
          <a:bodyPr/>
          <a:lstStyle/>
          <a:p>
            <a:r>
              <a:rPr lang="en-US" dirty="0"/>
              <a:t>Jenn Smith</a:t>
            </a:r>
          </a:p>
          <a:p>
            <a:pPr lvl="1"/>
            <a:r>
              <a:rPr lang="en-US" dirty="0"/>
              <a:t>YouthBuild Director</a:t>
            </a:r>
          </a:p>
          <a:p>
            <a:pPr lvl="2"/>
            <a:r>
              <a:rPr lang="en-US" dirty="0"/>
              <a:t>U.S. Department of Labor, Employment and Training Administration</a:t>
            </a:r>
          </a:p>
        </p:txBody>
      </p:sp>
      <p:pic>
        <p:nvPicPr>
          <p:cNvPr id="3" name="Picture Placeholder 2"/>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0000" b="10000"/>
          <a:stretch>
            <a:fillRect/>
          </a:stretch>
        </p:blipFill>
        <p:spPr/>
      </p:pic>
    </p:spTree>
    <p:extLst>
      <p:ext uri="{BB962C8B-B14F-4D97-AF65-F5344CB8AC3E}">
        <p14:creationId xmlns:p14="http://schemas.microsoft.com/office/powerpoint/2010/main" val="4049306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AA6DFE-85E4-46AB-95EF-3233C90C6081}"/>
              </a:ext>
            </a:extLst>
          </p:cNvPr>
          <p:cNvSpPr>
            <a:spLocks noGrp="1"/>
          </p:cNvSpPr>
          <p:nvPr>
            <p:ph type="sldNum" sz="quarter" idx="12"/>
          </p:nvPr>
        </p:nvSpPr>
        <p:spPr/>
        <p:txBody>
          <a:bodyPr/>
          <a:lstStyle/>
          <a:p>
            <a:fld id="{158B7785-F6D6-45F8-833E-07BD84680091}" type="slidenum">
              <a:rPr lang="en-US" smtClean="0"/>
              <a:t>40</a:t>
            </a:fld>
            <a:endParaRPr lang="en-US" dirty="0"/>
          </a:p>
        </p:txBody>
      </p:sp>
      <p:sp>
        <p:nvSpPr>
          <p:cNvPr id="9" name="Content Placeholder 8">
            <a:extLst>
              <a:ext uri="{FF2B5EF4-FFF2-40B4-BE49-F238E27FC236}">
                <a16:creationId xmlns:a16="http://schemas.microsoft.com/office/drawing/2014/main" id="{CBAD8A7B-6571-4244-A4F7-6476E767413C}"/>
              </a:ext>
            </a:extLst>
          </p:cNvPr>
          <p:cNvSpPr>
            <a:spLocks noGrp="1"/>
          </p:cNvSpPr>
          <p:nvPr>
            <p:ph idx="4294967295"/>
          </p:nvPr>
        </p:nvSpPr>
        <p:spPr>
          <a:xfrm>
            <a:off x="408511" y="2201348"/>
            <a:ext cx="11080750" cy="5038725"/>
          </a:xfrm>
        </p:spPr>
        <p:txBody>
          <a:bodyPr/>
          <a:lstStyle/>
          <a:p>
            <a:pPr marL="0" indent="0" algn="ctr">
              <a:buNone/>
            </a:pPr>
            <a:endParaRPr lang="en-US" sz="3600" dirty="0"/>
          </a:p>
          <a:p>
            <a:pPr marL="0" indent="0" algn="ctr">
              <a:buNone/>
            </a:pPr>
            <a:endParaRPr lang="en-US" sz="3600" dirty="0"/>
          </a:p>
          <a:p>
            <a:pPr marL="0" indent="0" algn="ctr">
              <a:buNone/>
            </a:pPr>
            <a:r>
              <a:rPr lang="en-US" sz="3600" dirty="0"/>
              <a:t>Where do these economies leave our young people?</a:t>
            </a:r>
          </a:p>
          <a:p>
            <a:endParaRPr lang="en-US" dirty="0"/>
          </a:p>
        </p:txBody>
      </p:sp>
      <p:pic>
        <p:nvPicPr>
          <p:cNvPr id="4" name="Picture 3">
            <a:extLst>
              <a:ext uri="{FF2B5EF4-FFF2-40B4-BE49-F238E27FC236}">
                <a16:creationId xmlns:a16="http://schemas.microsoft.com/office/drawing/2014/main" id="{1ED3DFDB-AB76-45A3-92BE-0095EAA700E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304967" y="1128099"/>
            <a:ext cx="5030855" cy="2146498"/>
          </a:xfrm>
          <a:prstGeom prst="rect">
            <a:avLst/>
          </a:prstGeom>
        </p:spPr>
      </p:pic>
    </p:spTree>
    <p:extLst>
      <p:ext uri="{BB962C8B-B14F-4D97-AF65-F5344CB8AC3E}">
        <p14:creationId xmlns:p14="http://schemas.microsoft.com/office/powerpoint/2010/main" val="13426109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B0EB18-0106-4DEC-9D8C-18BD15FD7521}"/>
              </a:ext>
            </a:extLst>
          </p:cNvPr>
          <p:cNvSpPr>
            <a:spLocks noGrp="1"/>
          </p:cNvSpPr>
          <p:nvPr>
            <p:ph type="sldNum" sz="quarter" idx="12"/>
          </p:nvPr>
        </p:nvSpPr>
        <p:spPr/>
        <p:txBody>
          <a:bodyPr/>
          <a:lstStyle/>
          <a:p>
            <a:fld id="{158B7785-F6D6-45F8-833E-07BD84680091}" type="slidenum">
              <a:rPr lang="en-US" smtClean="0"/>
              <a:t>41</a:t>
            </a:fld>
            <a:endParaRPr lang="en-US" dirty="0"/>
          </a:p>
        </p:txBody>
      </p:sp>
      <p:sp>
        <p:nvSpPr>
          <p:cNvPr id="7" name="Title 6">
            <a:extLst>
              <a:ext uri="{FF2B5EF4-FFF2-40B4-BE49-F238E27FC236}">
                <a16:creationId xmlns:a16="http://schemas.microsoft.com/office/drawing/2014/main" id="{A8B3C678-F6C3-4D9C-8225-B0A73838F4B5}"/>
              </a:ext>
            </a:extLst>
          </p:cNvPr>
          <p:cNvSpPr>
            <a:spLocks noGrp="1"/>
          </p:cNvSpPr>
          <p:nvPr>
            <p:ph type="title"/>
          </p:nvPr>
        </p:nvSpPr>
        <p:spPr/>
        <p:txBody>
          <a:bodyPr/>
          <a:lstStyle/>
          <a:p>
            <a:r>
              <a:rPr lang="en-US" dirty="0"/>
              <a:t>The Intersectionality of Sector Strategy, Career Pathways, and YouthBuild</a:t>
            </a:r>
          </a:p>
        </p:txBody>
      </p:sp>
    </p:spTree>
    <p:extLst>
      <p:ext uri="{BB962C8B-B14F-4D97-AF65-F5344CB8AC3E}">
        <p14:creationId xmlns:p14="http://schemas.microsoft.com/office/powerpoint/2010/main" val="40671752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919BBCC-BD47-4C13-A8A8-451C510533CC}"/>
              </a:ext>
            </a:extLst>
          </p:cNvPr>
          <p:cNvSpPr>
            <a:spLocks noGrp="1"/>
          </p:cNvSpPr>
          <p:nvPr>
            <p:ph type="sldNum" sz="quarter" idx="12"/>
          </p:nvPr>
        </p:nvSpPr>
        <p:spPr/>
        <p:txBody>
          <a:bodyPr/>
          <a:lstStyle/>
          <a:p>
            <a:fld id="{158B7785-F6D6-45F8-833E-07BD84680091}" type="slidenum">
              <a:rPr lang="en-US" smtClean="0"/>
              <a:t>42</a:t>
            </a:fld>
            <a:endParaRPr lang="en-US" dirty="0"/>
          </a:p>
        </p:txBody>
      </p:sp>
      <p:sp>
        <p:nvSpPr>
          <p:cNvPr id="3" name="Title 2">
            <a:extLst>
              <a:ext uri="{FF2B5EF4-FFF2-40B4-BE49-F238E27FC236}">
                <a16:creationId xmlns:a16="http://schemas.microsoft.com/office/drawing/2014/main" id="{28F171FD-6FF9-4490-95EA-3EDA57BE04A4}"/>
              </a:ext>
            </a:extLst>
          </p:cNvPr>
          <p:cNvSpPr>
            <a:spLocks noGrp="1"/>
          </p:cNvSpPr>
          <p:nvPr>
            <p:ph type="title"/>
          </p:nvPr>
        </p:nvSpPr>
        <p:spPr>
          <a:xfrm>
            <a:off x="805866" y="-4126"/>
            <a:ext cx="11081334" cy="786384"/>
          </a:xfrm>
        </p:spPr>
        <p:txBody>
          <a:bodyPr/>
          <a:lstStyle/>
          <a:p>
            <a:r>
              <a:rPr lang="en-US" dirty="0"/>
              <a:t>Course and Career Map – Sector Foundation</a:t>
            </a:r>
          </a:p>
        </p:txBody>
      </p:sp>
      <p:sp>
        <p:nvSpPr>
          <p:cNvPr id="4" name="Slide Number Placeholder 1">
            <a:extLst>
              <a:ext uri="{FF2B5EF4-FFF2-40B4-BE49-F238E27FC236}">
                <a16:creationId xmlns:a16="http://schemas.microsoft.com/office/drawing/2014/main" id="{AC707116-303F-4B93-B402-5BA3B0FE5D48}"/>
              </a:ext>
            </a:extLst>
          </p:cNvPr>
          <p:cNvSpPr txBox="1">
            <a:spLocks/>
          </p:cNvSpPr>
          <p:nvPr/>
        </p:nvSpPr>
        <p:spPr>
          <a:xfrm>
            <a:off x="11384678" y="6356350"/>
            <a:ext cx="652922"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8B7785-F6D6-45F8-833E-07BD84680091}" type="slidenum">
              <a:rPr lang="en-US" smtClean="0"/>
              <a:pPr/>
              <a:t>42</a:t>
            </a:fld>
            <a:endParaRPr lang="en-US" dirty="0"/>
          </a:p>
        </p:txBody>
      </p:sp>
      <p:graphicFrame>
        <p:nvGraphicFramePr>
          <p:cNvPr id="6" name="Content Placeholder 11">
            <a:extLst>
              <a:ext uri="{FF2B5EF4-FFF2-40B4-BE49-F238E27FC236}">
                <a16:creationId xmlns:a16="http://schemas.microsoft.com/office/drawing/2014/main" id="{0EFC1058-E070-4EEC-9777-F1FDC4B196AA}"/>
              </a:ext>
            </a:extLst>
          </p:cNvPr>
          <p:cNvGraphicFramePr>
            <a:graphicFrameLocks/>
          </p:cNvGraphicFramePr>
          <p:nvPr>
            <p:extLst>
              <p:ext uri="{D42A27DB-BD31-4B8C-83A1-F6EECF244321}">
                <p14:modId xmlns:p14="http://schemas.microsoft.com/office/powerpoint/2010/main" val="826211001"/>
              </p:ext>
            </p:extLst>
          </p:nvPr>
        </p:nvGraphicFramePr>
        <p:xfrm>
          <a:off x="655091" y="1432154"/>
          <a:ext cx="10614339" cy="3842888"/>
        </p:xfrm>
        <a:graphic>
          <a:graphicData uri="http://schemas.openxmlformats.org/drawingml/2006/table">
            <a:tbl>
              <a:tblPr firstRow="1" firstCol="1" bandRow="1">
                <a:tableStyleId>{5C22544A-7EE6-4342-B048-85BDC9FD1C3A}</a:tableStyleId>
              </a:tblPr>
              <a:tblGrid>
                <a:gridCol w="1190355">
                  <a:extLst>
                    <a:ext uri="{9D8B030D-6E8A-4147-A177-3AD203B41FA5}">
                      <a16:colId xmlns:a16="http://schemas.microsoft.com/office/drawing/2014/main" val="3673029634"/>
                    </a:ext>
                  </a:extLst>
                </a:gridCol>
                <a:gridCol w="1344748">
                  <a:extLst>
                    <a:ext uri="{9D8B030D-6E8A-4147-A177-3AD203B41FA5}">
                      <a16:colId xmlns:a16="http://schemas.microsoft.com/office/drawing/2014/main" val="1379520291"/>
                    </a:ext>
                  </a:extLst>
                </a:gridCol>
                <a:gridCol w="1363344">
                  <a:extLst>
                    <a:ext uri="{9D8B030D-6E8A-4147-A177-3AD203B41FA5}">
                      <a16:colId xmlns:a16="http://schemas.microsoft.com/office/drawing/2014/main" val="2605520704"/>
                    </a:ext>
                  </a:extLst>
                </a:gridCol>
                <a:gridCol w="1326153">
                  <a:extLst>
                    <a:ext uri="{9D8B030D-6E8A-4147-A177-3AD203B41FA5}">
                      <a16:colId xmlns:a16="http://schemas.microsoft.com/office/drawing/2014/main" val="3982263906"/>
                    </a:ext>
                  </a:extLst>
                </a:gridCol>
                <a:gridCol w="1344748">
                  <a:extLst>
                    <a:ext uri="{9D8B030D-6E8A-4147-A177-3AD203B41FA5}">
                      <a16:colId xmlns:a16="http://schemas.microsoft.com/office/drawing/2014/main" val="3768010169"/>
                    </a:ext>
                  </a:extLst>
                </a:gridCol>
                <a:gridCol w="1344748">
                  <a:extLst>
                    <a:ext uri="{9D8B030D-6E8A-4147-A177-3AD203B41FA5}">
                      <a16:colId xmlns:a16="http://schemas.microsoft.com/office/drawing/2014/main" val="4137242766"/>
                    </a:ext>
                  </a:extLst>
                </a:gridCol>
                <a:gridCol w="1344748">
                  <a:extLst>
                    <a:ext uri="{9D8B030D-6E8A-4147-A177-3AD203B41FA5}">
                      <a16:colId xmlns:a16="http://schemas.microsoft.com/office/drawing/2014/main" val="1993857162"/>
                    </a:ext>
                  </a:extLst>
                </a:gridCol>
                <a:gridCol w="1355495">
                  <a:extLst>
                    <a:ext uri="{9D8B030D-6E8A-4147-A177-3AD203B41FA5}">
                      <a16:colId xmlns:a16="http://schemas.microsoft.com/office/drawing/2014/main" val="1024319308"/>
                    </a:ext>
                  </a:extLst>
                </a:gridCol>
              </a:tblGrid>
              <a:tr h="1921444">
                <a:tc>
                  <a:txBody>
                    <a:bodyPr/>
                    <a:lstStyle/>
                    <a:p>
                      <a:pPr marL="0" marR="0">
                        <a:lnSpc>
                          <a:spcPct val="100000"/>
                        </a:lnSpc>
                        <a:spcBef>
                          <a:spcPts val="600"/>
                        </a:spcBef>
                        <a:spcAft>
                          <a:spcPts val="600"/>
                        </a:spcAft>
                      </a:pPr>
                      <a:r>
                        <a:rPr lang="en-US" sz="1600" dirty="0">
                          <a:effectLst/>
                        </a:rPr>
                        <a:t>Degree/ Certificate</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778" marR="42778" marT="0" marB="0"/>
                </a:tc>
                <a:tc>
                  <a:txBody>
                    <a:bodyPr/>
                    <a:lstStyle/>
                    <a:p>
                      <a:pPr marL="0" marR="0">
                        <a:lnSpc>
                          <a:spcPct val="100000"/>
                        </a:lnSpc>
                        <a:spcBef>
                          <a:spcPts val="600"/>
                        </a:spcBef>
                        <a:spcAft>
                          <a:spcPts val="600"/>
                        </a:spcAft>
                      </a:pPr>
                      <a:r>
                        <a:rPr lang="en-US" sz="1600" dirty="0">
                          <a:effectLst/>
                        </a:rPr>
                        <a:t>Whole House Air Leakage Control Installer,</a:t>
                      </a:r>
                      <a:r>
                        <a:rPr lang="en-US" sz="1600" baseline="0" dirty="0">
                          <a:effectLst/>
                        </a:rPr>
                        <a:t> </a:t>
                      </a:r>
                      <a:r>
                        <a:rPr lang="en-US" sz="1600" dirty="0">
                          <a:effectLst/>
                        </a:rPr>
                        <a:t>BPI Certification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778" marR="42778" marT="0" marB="0"/>
                </a:tc>
                <a:tc>
                  <a:txBody>
                    <a:bodyPr/>
                    <a:lstStyle/>
                    <a:p>
                      <a:pPr marL="0" marR="0">
                        <a:lnSpc>
                          <a:spcPct val="100000"/>
                        </a:lnSpc>
                        <a:spcBef>
                          <a:spcPts val="600"/>
                        </a:spcBef>
                        <a:spcAft>
                          <a:spcPts val="600"/>
                        </a:spcAft>
                      </a:pPr>
                      <a:r>
                        <a:rPr lang="en-US" sz="1600" dirty="0">
                          <a:effectLst/>
                        </a:rPr>
                        <a:t>Heating/Air Conditioning/ Refrigeration Technical Services, AOS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778" marR="42778" marT="0" marB="0"/>
                </a:tc>
                <a:tc>
                  <a:txBody>
                    <a:bodyPr/>
                    <a:lstStyle/>
                    <a:p>
                      <a:pPr marL="0" marR="0">
                        <a:lnSpc>
                          <a:spcPct val="100000"/>
                        </a:lnSpc>
                        <a:spcBef>
                          <a:spcPts val="600"/>
                        </a:spcBef>
                        <a:spcAft>
                          <a:spcPts val="600"/>
                        </a:spcAft>
                      </a:pPr>
                      <a:r>
                        <a:rPr lang="en-US" sz="1600" dirty="0">
                          <a:effectLst/>
                        </a:rPr>
                        <a:t>Photovoltaic Installation Certificate</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778" marR="42778" marT="0" marB="0"/>
                </a:tc>
                <a:tc>
                  <a:txBody>
                    <a:bodyPr/>
                    <a:lstStyle/>
                    <a:p>
                      <a:pPr marL="0" marR="0">
                        <a:lnSpc>
                          <a:spcPct val="100000"/>
                        </a:lnSpc>
                        <a:spcBef>
                          <a:spcPts val="600"/>
                        </a:spcBef>
                        <a:spcAft>
                          <a:spcPts val="600"/>
                        </a:spcAft>
                      </a:pPr>
                      <a:r>
                        <a:rPr lang="en-US" sz="1600" dirty="0">
                          <a:effectLst/>
                        </a:rPr>
                        <a:t>Construction Technology, AAS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778" marR="42778" marT="0" marB="0"/>
                </a:tc>
                <a:tc>
                  <a:txBody>
                    <a:bodyPr/>
                    <a:lstStyle/>
                    <a:p>
                      <a:pPr marL="0" marR="0">
                        <a:lnSpc>
                          <a:spcPct val="100000"/>
                        </a:lnSpc>
                        <a:spcBef>
                          <a:spcPts val="600"/>
                        </a:spcBef>
                        <a:spcAft>
                          <a:spcPts val="600"/>
                        </a:spcAft>
                      </a:pPr>
                      <a:r>
                        <a:rPr lang="en-US" sz="1600" dirty="0">
                          <a:effectLst/>
                        </a:rPr>
                        <a:t>Architectural Technology, AAS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778" marR="42778" marT="0" marB="0"/>
                </a:tc>
                <a:tc>
                  <a:txBody>
                    <a:bodyPr/>
                    <a:lstStyle/>
                    <a:p>
                      <a:pPr marL="0" marR="0">
                        <a:lnSpc>
                          <a:spcPct val="100000"/>
                        </a:lnSpc>
                        <a:spcBef>
                          <a:spcPts val="600"/>
                        </a:spcBef>
                        <a:spcAft>
                          <a:spcPts val="600"/>
                        </a:spcAft>
                      </a:pPr>
                      <a:r>
                        <a:rPr lang="en-US" sz="1600" dirty="0">
                          <a:effectLst/>
                        </a:rPr>
                        <a:t>Wind Technician Certificate</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778" marR="42778" marT="0" marB="0"/>
                </a:tc>
                <a:tc>
                  <a:txBody>
                    <a:bodyPr/>
                    <a:lstStyle/>
                    <a:p>
                      <a:pPr marL="0" marR="0">
                        <a:lnSpc>
                          <a:spcPct val="100000"/>
                        </a:lnSpc>
                        <a:spcBef>
                          <a:spcPts val="600"/>
                        </a:spcBef>
                        <a:spcAft>
                          <a:spcPts val="600"/>
                        </a:spcAft>
                      </a:pPr>
                      <a:r>
                        <a:rPr lang="en-US" sz="1600" dirty="0">
                          <a:effectLst/>
                        </a:rPr>
                        <a:t>Plant Utilities Technology, AAS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778" marR="42778" marT="0" marB="0"/>
                </a:tc>
                <a:extLst>
                  <a:ext uri="{0D108BD9-81ED-4DB2-BD59-A6C34878D82A}">
                    <a16:rowId xmlns:a16="http://schemas.microsoft.com/office/drawing/2014/main" val="2946049783"/>
                  </a:ext>
                </a:extLst>
              </a:tr>
              <a:tr h="1921444">
                <a:tc>
                  <a:txBody>
                    <a:bodyPr/>
                    <a:lstStyle/>
                    <a:p>
                      <a:pPr marL="0" marR="0">
                        <a:lnSpc>
                          <a:spcPct val="100000"/>
                        </a:lnSpc>
                        <a:spcBef>
                          <a:spcPts val="600"/>
                        </a:spcBef>
                        <a:spcAft>
                          <a:spcPts val="600"/>
                        </a:spcAft>
                      </a:pPr>
                      <a:r>
                        <a:rPr lang="en-US" sz="1600" dirty="0">
                          <a:effectLst/>
                        </a:rPr>
                        <a:t>Applicable Careers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778" marR="42778" marT="0" marB="0"/>
                </a:tc>
                <a:tc>
                  <a:txBody>
                    <a:bodyPr/>
                    <a:lstStyle/>
                    <a:p>
                      <a:pPr marL="0" marR="0">
                        <a:lnSpc>
                          <a:spcPct val="100000"/>
                        </a:lnSpc>
                        <a:spcBef>
                          <a:spcPts val="600"/>
                        </a:spcBef>
                        <a:spcAft>
                          <a:spcPts val="600"/>
                        </a:spcAft>
                      </a:pPr>
                      <a:r>
                        <a:rPr lang="en-US" sz="1600" dirty="0">
                          <a:effectLst/>
                        </a:rPr>
                        <a:t>Crew Chief, Project Manager</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778" marR="42778" marT="0" marB="0"/>
                </a:tc>
                <a:tc>
                  <a:txBody>
                    <a:bodyPr/>
                    <a:lstStyle/>
                    <a:p>
                      <a:pPr marL="0" marR="0">
                        <a:lnSpc>
                          <a:spcPct val="100000"/>
                        </a:lnSpc>
                        <a:spcBef>
                          <a:spcPts val="600"/>
                        </a:spcBef>
                        <a:spcAft>
                          <a:spcPts val="600"/>
                        </a:spcAft>
                      </a:pPr>
                      <a:r>
                        <a:rPr lang="en-US" sz="1600" dirty="0">
                          <a:effectLst/>
                        </a:rPr>
                        <a:t>HVAC Service Technician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778" marR="42778" marT="0" marB="0"/>
                </a:tc>
                <a:tc>
                  <a:txBody>
                    <a:bodyPr/>
                    <a:lstStyle/>
                    <a:p>
                      <a:pPr marL="0" marR="0">
                        <a:lnSpc>
                          <a:spcPct val="100000"/>
                        </a:lnSpc>
                        <a:spcBef>
                          <a:spcPts val="600"/>
                        </a:spcBef>
                        <a:spcAft>
                          <a:spcPts val="600"/>
                        </a:spcAft>
                      </a:pPr>
                      <a:r>
                        <a:rPr lang="en-US" sz="1600" dirty="0">
                          <a:effectLst/>
                        </a:rPr>
                        <a:t>Solar Panel Installer and Technician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778" marR="42778" marT="0" marB="0"/>
                </a:tc>
                <a:tc>
                  <a:txBody>
                    <a:bodyPr/>
                    <a:lstStyle/>
                    <a:p>
                      <a:pPr marL="0" marR="0">
                        <a:lnSpc>
                          <a:spcPct val="100000"/>
                        </a:lnSpc>
                        <a:spcBef>
                          <a:spcPts val="600"/>
                        </a:spcBef>
                        <a:spcAft>
                          <a:spcPts val="600"/>
                        </a:spcAft>
                      </a:pPr>
                      <a:r>
                        <a:rPr lang="en-US" sz="1600" dirty="0">
                          <a:effectLst/>
                        </a:rPr>
                        <a:t>Construction Manager</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778" marR="42778" marT="0" marB="0"/>
                </a:tc>
                <a:tc>
                  <a:txBody>
                    <a:bodyPr/>
                    <a:lstStyle/>
                    <a:p>
                      <a:pPr marL="0" marR="0">
                        <a:lnSpc>
                          <a:spcPct val="100000"/>
                        </a:lnSpc>
                        <a:spcBef>
                          <a:spcPts val="600"/>
                        </a:spcBef>
                        <a:spcAft>
                          <a:spcPts val="600"/>
                        </a:spcAft>
                      </a:pPr>
                      <a:r>
                        <a:rPr lang="en-US" sz="1600" dirty="0">
                          <a:effectLst/>
                        </a:rPr>
                        <a:t>Architectural Related – Architect, Assistant to Architect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778" marR="42778" marT="0" marB="0"/>
                </a:tc>
                <a:tc>
                  <a:txBody>
                    <a:bodyPr/>
                    <a:lstStyle/>
                    <a:p>
                      <a:pPr marL="0" marR="0">
                        <a:lnSpc>
                          <a:spcPct val="100000"/>
                        </a:lnSpc>
                        <a:spcBef>
                          <a:spcPts val="600"/>
                        </a:spcBef>
                        <a:spcAft>
                          <a:spcPts val="600"/>
                        </a:spcAft>
                      </a:pPr>
                      <a:r>
                        <a:rPr lang="en-US" sz="1600" dirty="0">
                          <a:effectLst/>
                        </a:rPr>
                        <a:t>Wind Turbine Installer and Technician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778" marR="42778" marT="0" marB="0"/>
                </a:tc>
                <a:tc>
                  <a:txBody>
                    <a:bodyPr/>
                    <a:lstStyle/>
                    <a:p>
                      <a:pPr marL="0" marR="0">
                        <a:lnSpc>
                          <a:spcPct val="100000"/>
                        </a:lnSpc>
                        <a:spcBef>
                          <a:spcPts val="600"/>
                        </a:spcBef>
                        <a:spcAft>
                          <a:spcPts val="600"/>
                        </a:spcAft>
                      </a:pPr>
                      <a:r>
                        <a:rPr lang="en-US" sz="1600" dirty="0">
                          <a:effectLst/>
                        </a:rPr>
                        <a:t>Power Plant Operator, Project Manager</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778" marR="42778" marT="0" marB="0"/>
                </a:tc>
                <a:extLst>
                  <a:ext uri="{0D108BD9-81ED-4DB2-BD59-A6C34878D82A}">
                    <a16:rowId xmlns:a16="http://schemas.microsoft.com/office/drawing/2014/main" val="1442548956"/>
                  </a:ext>
                </a:extLst>
              </a:tr>
            </a:tbl>
          </a:graphicData>
        </a:graphic>
      </p:graphicFrame>
      <p:sp>
        <p:nvSpPr>
          <p:cNvPr id="7" name="TextBox 6">
            <a:extLst>
              <a:ext uri="{FF2B5EF4-FFF2-40B4-BE49-F238E27FC236}">
                <a16:creationId xmlns:a16="http://schemas.microsoft.com/office/drawing/2014/main" id="{8B6E89AA-CE44-466C-9BAA-98CCA2B63DCC}"/>
              </a:ext>
            </a:extLst>
          </p:cNvPr>
          <p:cNvSpPr txBox="1"/>
          <p:nvPr/>
        </p:nvSpPr>
        <p:spPr>
          <a:xfrm>
            <a:off x="4562668" y="5624856"/>
            <a:ext cx="2799184" cy="60016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AAS – Associate in Applied Science</a:t>
            </a:r>
            <a:endParaRPr kumimoji="0" lang="en-US" altLang="en-US"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AOS – Associate in Occupational Studies</a:t>
            </a:r>
            <a:endParaRPr kumimoji="0" lang="en-US" altLang="en-US"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BPI – Building Performance Institute </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155423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48835C-38DD-49C6-BAF2-C93C4A175963}"/>
              </a:ext>
            </a:extLst>
          </p:cNvPr>
          <p:cNvSpPr>
            <a:spLocks noGrp="1"/>
          </p:cNvSpPr>
          <p:nvPr>
            <p:ph type="sldNum" sz="quarter" idx="12"/>
          </p:nvPr>
        </p:nvSpPr>
        <p:spPr/>
        <p:txBody>
          <a:bodyPr/>
          <a:lstStyle/>
          <a:p>
            <a:fld id="{158B7785-F6D6-45F8-833E-07BD84680091}" type="slidenum">
              <a:rPr lang="en-US" smtClean="0"/>
              <a:t>43</a:t>
            </a:fld>
            <a:endParaRPr lang="en-US" dirty="0"/>
          </a:p>
        </p:txBody>
      </p:sp>
      <p:sp>
        <p:nvSpPr>
          <p:cNvPr id="3" name="Title 2">
            <a:extLst>
              <a:ext uri="{FF2B5EF4-FFF2-40B4-BE49-F238E27FC236}">
                <a16:creationId xmlns:a16="http://schemas.microsoft.com/office/drawing/2014/main" id="{5A66A8C2-E38F-4645-B21A-20F4EE48F316}"/>
              </a:ext>
            </a:extLst>
          </p:cNvPr>
          <p:cNvSpPr>
            <a:spLocks noGrp="1"/>
          </p:cNvSpPr>
          <p:nvPr>
            <p:ph type="title"/>
          </p:nvPr>
        </p:nvSpPr>
        <p:spPr/>
        <p:txBody>
          <a:bodyPr/>
          <a:lstStyle/>
          <a:p>
            <a:r>
              <a:rPr lang="en-US" dirty="0"/>
              <a:t>Course and Career Map – Career Pathway Foundation </a:t>
            </a:r>
          </a:p>
        </p:txBody>
      </p:sp>
      <p:graphicFrame>
        <p:nvGraphicFramePr>
          <p:cNvPr id="6" name="Content Placeholder 11">
            <a:extLst>
              <a:ext uri="{FF2B5EF4-FFF2-40B4-BE49-F238E27FC236}">
                <a16:creationId xmlns:a16="http://schemas.microsoft.com/office/drawing/2014/main" id="{7B201081-299C-41CC-AA0F-60632840E345}"/>
              </a:ext>
            </a:extLst>
          </p:cNvPr>
          <p:cNvGraphicFramePr>
            <a:graphicFrameLocks/>
          </p:cNvGraphicFramePr>
          <p:nvPr>
            <p:extLst>
              <p:ext uri="{D42A27DB-BD31-4B8C-83A1-F6EECF244321}">
                <p14:modId xmlns:p14="http://schemas.microsoft.com/office/powerpoint/2010/main" val="2251068631"/>
              </p:ext>
            </p:extLst>
          </p:nvPr>
        </p:nvGraphicFramePr>
        <p:xfrm>
          <a:off x="552894" y="1265300"/>
          <a:ext cx="10983434" cy="5063696"/>
        </p:xfrm>
        <a:graphic>
          <a:graphicData uri="http://schemas.openxmlformats.org/drawingml/2006/table">
            <a:tbl>
              <a:tblPr firstRow="1" firstCol="1" bandRow="1">
                <a:tableStyleId>{5C22544A-7EE6-4342-B048-85BDC9FD1C3A}</a:tableStyleId>
              </a:tblPr>
              <a:tblGrid>
                <a:gridCol w="1232994">
                  <a:extLst>
                    <a:ext uri="{9D8B030D-6E8A-4147-A177-3AD203B41FA5}">
                      <a16:colId xmlns:a16="http://schemas.microsoft.com/office/drawing/2014/main" val="3673029634"/>
                    </a:ext>
                  </a:extLst>
                </a:gridCol>
                <a:gridCol w="1392920">
                  <a:extLst>
                    <a:ext uri="{9D8B030D-6E8A-4147-A177-3AD203B41FA5}">
                      <a16:colId xmlns:a16="http://schemas.microsoft.com/office/drawing/2014/main" val="1379520291"/>
                    </a:ext>
                  </a:extLst>
                </a:gridCol>
                <a:gridCol w="1392920">
                  <a:extLst>
                    <a:ext uri="{9D8B030D-6E8A-4147-A177-3AD203B41FA5}">
                      <a16:colId xmlns:a16="http://schemas.microsoft.com/office/drawing/2014/main" val="2605520704"/>
                    </a:ext>
                  </a:extLst>
                </a:gridCol>
                <a:gridCol w="1392920">
                  <a:extLst>
                    <a:ext uri="{9D8B030D-6E8A-4147-A177-3AD203B41FA5}">
                      <a16:colId xmlns:a16="http://schemas.microsoft.com/office/drawing/2014/main" val="3982263906"/>
                    </a:ext>
                  </a:extLst>
                </a:gridCol>
                <a:gridCol w="1392920">
                  <a:extLst>
                    <a:ext uri="{9D8B030D-6E8A-4147-A177-3AD203B41FA5}">
                      <a16:colId xmlns:a16="http://schemas.microsoft.com/office/drawing/2014/main" val="3768010169"/>
                    </a:ext>
                  </a:extLst>
                </a:gridCol>
                <a:gridCol w="1392920">
                  <a:extLst>
                    <a:ext uri="{9D8B030D-6E8A-4147-A177-3AD203B41FA5}">
                      <a16:colId xmlns:a16="http://schemas.microsoft.com/office/drawing/2014/main" val="4137242766"/>
                    </a:ext>
                  </a:extLst>
                </a:gridCol>
                <a:gridCol w="1392920">
                  <a:extLst>
                    <a:ext uri="{9D8B030D-6E8A-4147-A177-3AD203B41FA5}">
                      <a16:colId xmlns:a16="http://schemas.microsoft.com/office/drawing/2014/main" val="1993857162"/>
                    </a:ext>
                  </a:extLst>
                </a:gridCol>
                <a:gridCol w="1392920">
                  <a:extLst>
                    <a:ext uri="{9D8B030D-6E8A-4147-A177-3AD203B41FA5}">
                      <a16:colId xmlns:a16="http://schemas.microsoft.com/office/drawing/2014/main" val="1024319308"/>
                    </a:ext>
                  </a:extLst>
                </a:gridCol>
              </a:tblGrid>
              <a:tr h="2857534">
                <a:tc>
                  <a:txBody>
                    <a:bodyPr/>
                    <a:lstStyle/>
                    <a:p>
                      <a:pPr marL="0" marR="0">
                        <a:lnSpc>
                          <a:spcPct val="100000"/>
                        </a:lnSpc>
                        <a:spcBef>
                          <a:spcPts val="0"/>
                        </a:spcBef>
                        <a:spcAft>
                          <a:spcPts val="0"/>
                        </a:spcAft>
                      </a:pPr>
                      <a:r>
                        <a:rPr lang="en-US" sz="1400" dirty="0">
                          <a:effectLst/>
                        </a:rPr>
                        <a:t>Entry Requirements</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778" marR="42778" marT="0" marB="0"/>
                </a:tc>
                <a:tc>
                  <a:txBody>
                    <a:bodyPr/>
                    <a:lstStyle/>
                    <a:p>
                      <a:pPr marL="0" marR="0">
                        <a:lnSpc>
                          <a:spcPct val="100000"/>
                        </a:lnSpc>
                        <a:spcBef>
                          <a:spcPts val="600"/>
                        </a:spcBef>
                        <a:spcAft>
                          <a:spcPts val="600"/>
                        </a:spcAft>
                      </a:pPr>
                      <a:r>
                        <a:rPr lang="en-US" sz="1400" dirty="0">
                          <a:effectLst/>
                        </a:rPr>
                        <a:t>High School Diploma/ GED; understanding of at least eighth grade math</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778" marR="42778" marT="0" marB="0"/>
                </a:tc>
                <a:tc>
                  <a:txBody>
                    <a:bodyPr/>
                    <a:lstStyle/>
                    <a:p>
                      <a:pPr marL="0" marR="0">
                        <a:lnSpc>
                          <a:spcPct val="100000"/>
                        </a:lnSpc>
                        <a:spcBef>
                          <a:spcPts val="600"/>
                        </a:spcBef>
                        <a:spcAft>
                          <a:spcPts val="600"/>
                        </a:spcAft>
                      </a:pPr>
                      <a:r>
                        <a:rPr lang="en-US" sz="1400" dirty="0">
                          <a:effectLst/>
                        </a:rPr>
                        <a:t>70% or better in one course of Math I, Algebra, or an equivalent academic math class</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778" marR="42778" marT="0" marB="0"/>
                </a:tc>
                <a:tc>
                  <a:txBody>
                    <a:bodyPr/>
                    <a:lstStyle/>
                    <a:p>
                      <a:pPr marL="0" marR="0">
                        <a:lnSpc>
                          <a:spcPct val="100000"/>
                        </a:lnSpc>
                        <a:spcBef>
                          <a:spcPts val="600"/>
                        </a:spcBef>
                        <a:spcAft>
                          <a:spcPts val="600"/>
                        </a:spcAft>
                      </a:pPr>
                      <a:r>
                        <a:rPr lang="en-US" sz="1400" dirty="0">
                          <a:effectLst/>
                        </a:rPr>
                        <a:t>70% or better in one course of any math</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778" marR="42778" marT="0" marB="0"/>
                </a:tc>
                <a:tc>
                  <a:txBody>
                    <a:bodyPr/>
                    <a:lstStyle/>
                    <a:p>
                      <a:pPr marL="0" marR="0">
                        <a:lnSpc>
                          <a:spcPct val="100000"/>
                        </a:lnSpc>
                        <a:spcBef>
                          <a:spcPts val="600"/>
                        </a:spcBef>
                        <a:spcAft>
                          <a:spcPts val="600"/>
                        </a:spcAft>
                      </a:pPr>
                      <a:r>
                        <a:rPr lang="en-US" sz="1400" dirty="0">
                          <a:effectLst/>
                        </a:rPr>
                        <a:t>70% or better in Math I and Math II or Equivalent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778" marR="42778" marT="0" marB="0"/>
                </a:tc>
                <a:tc>
                  <a:txBody>
                    <a:bodyPr/>
                    <a:lstStyle/>
                    <a:p>
                      <a:pPr marL="0" marR="0">
                        <a:lnSpc>
                          <a:spcPct val="100000"/>
                        </a:lnSpc>
                        <a:spcBef>
                          <a:spcPts val="600"/>
                        </a:spcBef>
                        <a:spcAft>
                          <a:spcPts val="600"/>
                        </a:spcAft>
                      </a:pPr>
                      <a:r>
                        <a:rPr lang="en-US" sz="1400" dirty="0">
                          <a:effectLst/>
                        </a:rPr>
                        <a:t>70% or better in Math I and Math II or Equivalent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778" marR="42778" marT="0" marB="0"/>
                </a:tc>
                <a:tc>
                  <a:txBody>
                    <a:bodyPr/>
                    <a:lstStyle/>
                    <a:p>
                      <a:pPr marL="0" marR="0">
                        <a:lnSpc>
                          <a:spcPct val="100000"/>
                        </a:lnSpc>
                        <a:spcBef>
                          <a:spcPts val="600"/>
                        </a:spcBef>
                        <a:spcAft>
                          <a:spcPts val="600"/>
                        </a:spcAft>
                      </a:pPr>
                      <a:r>
                        <a:rPr lang="en-US" sz="1400" dirty="0">
                          <a:effectLst/>
                        </a:rPr>
                        <a:t>Must be a Hudson Valley Community College Electrical Construction and Maintenance graduate or graduate of an academically equivalent program, or by assessment and approval of the department chairperson.</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778" marR="42778" marT="0" marB="0"/>
                </a:tc>
                <a:tc>
                  <a:txBody>
                    <a:bodyPr/>
                    <a:lstStyle/>
                    <a:p>
                      <a:pPr marL="0" marR="0">
                        <a:lnSpc>
                          <a:spcPct val="100000"/>
                        </a:lnSpc>
                        <a:spcBef>
                          <a:spcPts val="600"/>
                        </a:spcBef>
                        <a:spcAft>
                          <a:spcPts val="600"/>
                        </a:spcAft>
                      </a:pPr>
                      <a:r>
                        <a:rPr lang="en-US" sz="1400" dirty="0">
                          <a:effectLst/>
                        </a:rPr>
                        <a:t>70% or better in one course of Math I, Algebra, or an equivalent academic math class</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778" marR="42778" marT="0" marB="0"/>
                </a:tc>
                <a:extLst>
                  <a:ext uri="{0D108BD9-81ED-4DB2-BD59-A6C34878D82A}">
                    <a16:rowId xmlns:a16="http://schemas.microsoft.com/office/drawing/2014/main" val="2998031561"/>
                  </a:ext>
                </a:extLst>
              </a:tr>
              <a:tr h="1863296">
                <a:tc>
                  <a:txBody>
                    <a:bodyPr/>
                    <a:lstStyle/>
                    <a:p>
                      <a:pPr marL="0" marR="0">
                        <a:lnSpc>
                          <a:spcPct val="100000"/>
                        </a:lnSpc>
                        <a:spcBef>
                          <a:spcPts val="0"/>
                        </a:spcBef>
                        <a:spcAft>
                          <a:spcPts val="0"/>
                        </a:spcAft>
                      </a:pPr>
                      <a:r>
                        <a:rPr lang="en-US" sz="1400" dirty="0">
                          <a:effectLst/>
                        </a:rPr>
                        <a:t>Other Recommended Training</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778" marR="42778" marT="0" marB="0"/>
                </a:tc>
                <a:tc>
                  <a:txBody>
                    <a:bodyPr/>
                    <a:lstStyle/>
                    <a:p>
                      <a:pPr marL="0" marR="0">
                        <a:lnSpc>
                          <a:spcPct val="100000"/>
                        </a:lnSpc>
                        <a:spcBef>
                          <a:spcPts val="1200"/>
                        </a:spcBef>
                        <a:spcAft>
                          <a:spcPts val="0"/>
                        </a:spcAft>
                      </a:pPr>
                      <a:r>
                        <a:rPr lang="en-US" sz="1400" dirty="0">
                          <a:effectLst/>
                        </a:rPr>
                        <a:t>Conflict Resolution; internship in project management and/or as a crew chief</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778" marR="42778" marT="0" marB="0"/>
                </a:tc>
                <a:tc>
                  <a:txBody>
                    <a:bodyPr/>
                    <a:lstStyle/>
                    <a:p>
                      <a:pPr marL="0" marR="0">
                        <a:lnSpc>
                          <a:spcPct val="100000"/>
                        </a:lnSpc>
                        <a:spcBef>
                          <a:spcPts val="1200"/>
                        </a:spcBef>
                        <a:spcAft>
                          <a:spcPts val="0"/>
                        </a:spcAft>
                      </a:pPr>
                      <a:r>
                        <a:rPr lang="en-US" sz="1400" dirty="0">
                          <a:effectLst/>
                        </a:rPr>
                        <a:t>Internship with an HVAC company</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778" marR="42778" marT="0" marB="0"/>
                </a:tc>
                <a:tc>
                  <a:txBody>
                    <a:bodyPr/>
                    <a:lstStyle/>
                    <a:p>
                      <a:pPr marL="0" marR="0">
                        <a:lnSpc>
                          <a:spcPct val="100000"/>
                        </a:lnSpc>
                        <a:spcBef>
                          <a:spcPts val="1200"/>
                        </a:spcBef>
                        <a:spcAft>
                          <a:spcPts val="0"/>
                        </a:spcAft>
                      </a:pPr>
                      <a:r>
                        <a:rPr lang="en-US" sz="1400" dirty="0">
                          <a:effectLst/>
                        </a:rPr>
                        <a:t>Internship with a solar panel installation and/ or technician company</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778" marR="42778" marT="0" marB="0"/>
                </a:tc>
                <a:tc>
                  <a:txBody>
                    <a:bodyPr/>
                    <a:lstStyle/>
                    <a:p>
                      <a:pPr marL="0" marR="0">
                        <a:lnSpc>
                          <a:spcPct val="100000"/>
                        </a:lnSpc>
                        <a:spcBef>
                          <a:spcPts val="1200"/>
                        </a:spcBef>
                        <a:spcAft>
                          <a:spcPts val="0"/>
                        </a:spcAft>
                      </a:pPr>
                      <a:r>
                        <a:rPr lang="en-US" sz="1400" dirty="0">
                          <a:effectLst/>
                        </a:rPr>
                        <a:t>Internship with a commercial or residential construction company</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778" marR="42778" marT="0" marB="0"/>
                </a:tc>
                <a:tc>
                  <a:txBody>
                    <a:bodyPr/>
                    <a:lstStyle/>
                    <a:p>
                      <a:pPr marL="0" marR="0">
                        <a:lnSpc>
                          <a:spcPct val="100000"/>
                        </a:lnSpc>
                        <a:spcBef>
                          <a:spcPts val="1200"/>
                        </a:spcBef>
                        <a:spcAft>
                          <a:spcPts val="0"/>
                        </a:spcAft>
                      </a:pPr>
                      <a:r>
                        <a:rPr lang="en-US" sz="1400" dirty="0">
                          <a:effectLst/>
                        </a:rPr>
                        <a:t>If pursuing a career as an architect, you should continue your education at a four-year architecture college</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778" marR="42778" marT="0" marB="0"/>
                </a:tc>
                <a:tc>
                  <a:txBody>
                    <a:bodyPr/>
                    <a:lstStyle/>
                    <a:p>
                      <a:pPr marL="0" marR="0">
                        <a:lnSpc>
                          <a:spcPct val="100000"/>
                        </a:lnSpc>
                        <a:spcBef>
                          <a:spcPts val="1200"/>
                        </a:spcBef>
                        <a:spcAft>
                          <a:spcPts val="0"/>
                        </a:spcAft>
                      </a:pPr>
                      <a:r>
                        <a:rPr lang="en-US" sz="1400" dirty="0">
                          <a:effectLst/>
                        </a:rPr>
                        <a:t>Internship with a wind turbine installation and/or technician company</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778" marR="42778" marT="0" marB="0"/>
                </a:tc>
                <a:tc>
                  <a:txBody>
                    <a:bodyPr/>
                    <a:lstStyle/>
                    <a:p>
                      <a:pPr marL="0" marR="0">
                        <a:lnSpc>
                          <a:spcPct val="100000"/>
                        </a:lnSpc>
                        <a:spcBef>
                          <a:spcPts val="1200"/>
                        </a:spcBef>
                        <a:spcAft>
                          <a:spcPts val="0"/>
                        </a:spcAft>
                      </a:pPr>
                      <a:r>
                        <a:rPr lang="en-US" sz="1400" dirty="0">
                          <a:effectLst/>
                        </a:rPr>
                        <a:t>Internship with power plant transmission, infrastructure, and/ or operations company</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778" marR="42778" marT="0" marB="0"/>
                </a:tc>
                <a:extLst>
                  <a:ext uri="{0D108BD9-81ED-4DB2-BD59-A6C34878D82A}">
                    <a16:rowId xmlns:a16="http://schemas.microsoft.com/office/drawing/2014/main" val="1262574936"/>
                  </a:ext>
                </a:extLst>
              </a:tr>
            </a:tbl>
          </a:graphicData>
        </a:graphic>
      </p:graphicFrame>
      <p:sp>
        <p:nvSpPr>
          <p:cNvPr id="7" name="Rectangle 6">
            <a:extLst>
              <a:ext uri="{FF2B5EF4-FFF2-40B4-BE49-F238E27FC236}">
                <a16:creationId xmlns:a16="http://schemas.microsoft.com/office/drawing/2014/main" id="{C1D3E886-1EA8-4C62-8919-7685393B6282}"/>
              </a:ext>
            </a:extLst>
          </p:cNvPr>
          <p:cNvSpPr>
            <a:spLocks noChangeArrowheads="1"/>
          </p:cNvSpPr>
          <p:nvPr/>
        </p:nvSpPr>
        <p:spPr bwMode="auto">
          <a:xfrm>
            <a:off x="-4178381" y="136525"/>
            <a:ext cx="205371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AAS – Associate in Applied Science</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AOS – Associate in Occupational Studies</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BPI – Building Performance Institute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938097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05F1F3-40B4-4DA8-B80D-8AAF1F889241}"/>
              </a:ext>
            </a:extLst>
          </p:cNvPr>
          <p:cNvSpPr>
            <a:spLocks noGrp="1"/>
          </p:cNvSpPr>
          <p:nvPr>
            <p:ph type="sldNum" sz="quarter" idx="12"/>
          </p:nvPr>
        </p:nvSpPr>
        <p:spPr/>
        <p:txBody>
          <a:bodyPr/>
          <a:lstStyle/>
          <a:p>
            <a:fld id="{158B7785-F6D6-45F8-833E-07BD84680091}" type="slidenum">
              <a:rPr lang="en-US" smtClean="0"/>
              <a:t>44</a:t>
            </a:fld>
            <a:endParaRPr lang="en-US" dirty="0"/>
          </a:p>
        </p:txBody>
      </p:sp>
      <p:sp>
        <p:nvSpPr>
          <p:cNvPr id="7" name="Title 6">
            <a:extLst>
              <a:ext uri="{FF2B5EF4-FFF2-40B4-BE49-F238E27FC236}">
                <a16:creationId xmlns:a16="http://schemas.microsoft.com/office/drawing/2014/main" id="{82DFD93D-6EB4-4801-B9A0-0994826790E1}"/>
              </a:ext>
            </a:extLst>
          </p:cNvPr>
          <p:cNvSpPr>
            <a:spLocks noGrp="1"/>
          </p:cNvSpPr>
          <p:nvPr>
            <p:ph type="title"/>
          </p:nvPr>
        </p:nvSpPr>
        <p:spPr/>
        <p:txBody>
          <a:bodyPr>
            <a:normAutofit/>
          </a:bodyPr>
          <a:lstStyle/>
          <a:p>
            <a:r>
              <a:rPr lang="en-US" dirty="0"/>
              <a:t>1.  Five Key Capabilities and Capacities</a:t>
            </a:r>
          </a:p>
        </p:txBody>
      </p:sp>
      <p:grpSp>
        <p:nvGrpSpPr>
          <p:cNvPr id="4" name="Group 3">
            <a:extLst>
              <a:ext uri="{FF2B5EF4-FFF2-40B4-BE49-F238E27FC236}">
                <a16:creationId xmlns:a16="http://schemas.microsoft.com/office/drawing/2014/main" id="{8E888EA6-E625-4B51-A637-A1054DAFA9C8}"/>
              </a:ext>
            </a:extLst>
          </p:cNvPr>
          <p:cNvGrpSpPr>
            <a:grpSpLocks/>
          </p:cNvGrpSpPr>
          <p:nvPr/>
        </p:nvGrpSpPr>
        <p:grpSpPr bwMode="auto">
          <a:xfrm>
            <a:off x="1789043" y="1372237"/>
            <a:ext cx="8816009" cy="3882239"/>
            <a:chOff x="658" y="4382"/>
            <a:chExt cx="10927" cy="5592"/>
          </a:xfrm>
        </p:grpSpPr>
        <p:pic>
          <p:nvPicPr>
            <p:cNvPr id="5" name="Picture 4">
              <a:extLst>
                <a:ext uri="{FF2B5EF4-FFF2-40B4-BE49-F238E27FC236}">
                  <a16:creationId xmlns:a16="http://schemas.microsoft.com/office/drawing/2014/main" id="{685A27F2-C2C8-4D77-BF5A-2BFA51FD9A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 y="4382"/>
              <a:ext cx="10927" cy="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45">
              <a:extLst>
                <a:ext uri="{FF2B5EF4-FFF2-40B4-BE49-F238E27FC236}">
                  <a16:creationId xmlns:a16="http://schemas.microsoft.com/office/drawing/2014/main" id="{B5606A67-A1E0-4F97-9105-A1A5557CF619}"/>
                </a:ext>
              </a:extLst>
            </p:cNvPr>
            <p:cNvSpPr>
              <a:spLocks/>
            </p:cNvSpPr>
            <p:nvPr/>
          </p:nvSpPr>
          <p:spPr bwMode="auto">
            <a:xfrm>
              <a:off x="4628" y="8392"/>
              <a:ext cx="2813" cy="1582"/>
            </a:xfrm>
            <a:custGeom>
              <a:avLst/>
              <a:gdLst>
                <a:gd name="T0" fmla="+- 0 5960 4629"/>
                <a:gd name="T1" fmla="*/ T0 w 2813"/>
                <a:gd name="T2" fmla="+- 0 8395 8393"/>
                <a:gd name="T3" fmla="*/ 8395 h 1582"/>
                <a:gd name="T4" fmla="+- 0 5814 4629"/>
                <a:gd name="T5" fmla="*/ T4 w 2813"/>
                <a:gd name="T6" fmla="+- 0 8410 8393"/>
                <a:gd name="T7" fmla="*/ 8410 h 1582"/>
                <a:gd name="T8" fmla="+- 0 5673 4629"/>
                <a:gd name="T9" fmla="*/ T8 w 2813"/>
                <a:gd name="T10" fmla="+- 0 8440 8393"/>
                <a:gd name="T11" fmla="*/ 8440 h 1582"/>
                <a:gd name="T12" fmla="+- 0 5537 4629"/>
                <a:gd name="T13" fmla="*/ T12 w 2813"/>
                <a:gd name="T14" fmla="+- 0 8483 8393"/>
                <a:gd name="T15" fmla="*/ 8483 h 1582"/>
                <a:gd name="T16" fmla="+- 0 5408 4629"/>
                <a:gd name="T17" fmla="*/ T16 w 2813"/>
                <a:gd name="T18" fmla="+- 0 8540 8393"/>
                <a:gd name="T19" fmla="*/ 8540 h 1582"/>
                <a:gd name="T20" fmla="+- 0 5285 4629"/>
                <a:gd name="T21" fmla="*/ T20 w 2813"/>
                <a:gd name="T22" fmla="+- 0 8609 8393"/>
                <a:gd name="T23" fmla="*/ 8609 h 1582"/>
                <a:gd name="T24" fmla="+- 0 5171 4629"/>
                <a:gd name="T25" fmla="*/ T24 w 2813"/>
                <a:gd name="T26" fmla="+- 0 8689 8393"/>
                <a:gd name="T27" fmla="*/ 8689 h 1582"/>
                <a:gd name="T28" fmla="+- 0 5066 4629"/>
                <a:gd name="T29" fmla="*/ T28 w 2813"/>
                <a:gd name="T30" fmla="+- 0 8780 8393"/>
                <a:gd name="T31" fmla="*/ 8780 h 1582"/>
                <a:gd name="T32" fmla="+- 0 4970 4629"/>
                <a:gd name="T33" fmla="*/ T32 w 2813"/>
                <a:gd name="T34" fmla="+- 0 8881 8393"/>
                <a:gd name="T35" fmla="*/ 8881 h 1582"/>
                <a:gd name="T36" fmla="+- 0 4884 4629"/>
                <a:gd name="T37" fmla="*/ T36 w 2813"/>
                <a:gd name="T38" fmla="+- 0 8991 8393"/>
                <a:gd name="T39" fmla="*/ 8991 h 1582"/>
                <a:gd name="T40" fmla="+- 0 4809 4629"/>
                <a:gd name="T41" fmla="*/ T40 w 2813"/>
                <a:gd name="T42" fmla="+- 0 9109 8393"/>
                <a:gd name="T43" fmla="*/ 9109 h 1582"/>
                <a:gd name="T44" fmla="+- 0 4746 4629"/>
                <a:gd name="T45" fmla="*/ T44 w 2813"/>
                <a:gd name="T46" fmla="+- 0 9235 8393"/>
                <a:gd name="T47" fmla="*/ 9235 h 1582"/>
                <a:gd name="T48" fmla="+- 0 4696 4629"/>
                <a:gd name="T49" fmla="*/ T48 w 2813"/>
                <a:gd name="T50" fmla="+- 0 9368 8393"/>
                <a:gd name="T51" fmla="*/ 9368 h 1582"/>
                <a:gd name="T52" fmla="+- 0 4659 4629"/>
                <a:gd name="T53" fmla="*/ T52 w 2813"/>
                <a:gd name="T54" fmla="+- 0 9506 8393"/>
                <a:gd name="T55" fmla="*/ 9506 h 1582"/>
                <a:gd name="T56" fmla="+- 0 4637 4629"/>
                <a:gd name="T57" fmla="*/ T56 w 2813"/>
                <a:gd name="T58" fmla="+- 0 9650 8393"/>
                <a:gd name="T59" fmla="*/ 9650 h 1582"/>
                <a:gd name="T60" fmla="+- 0 4629 4629"/>
                <a:gd name="T61" fmla="*/ T60 w 2813"/>
                <a:gd name="T62" fmla="+- 0 9798 8393"/>
                <a:gd name="T63" fmla="*/ 9798 h 1582"/>
                <a:gd name="T64" fmla="+- 0 4722 4629"/>
                <a:gd name="T65" fmla="*/ T64 w 2813"/>
                <a:gd name="T66" fmla="+- 0 9849 8393"/>
                <a:gd name="T67" fmla="*/ 9849 h 1582"/>
                <a:gd name="T68" fmla="+- 0 4881 4629"/>
                <a:gd name="T69" fmla="*/ T68 w 2813"/>
                <a:gd name="T70" fmla="+- 0 9892 8393"/>
                <a:gd name="T71" fmla="*/ 9892 h 1582"/>
                <a:gd name="T72" fmla="+- 0 5018 4629"/>
                <a:gd name="T73" fmla="*/ T72 w 2813"/>
                <a:gd name="T74" fmla="+- 0 9915 8393"/>
                <a:gd name="T75" fmla="*/ 9915 h 1582"/>
                <a:gd name="T76" fmla="+- 0 5175 4629"/>
                <a:gd name="T77" fmla="*/ T76 w 2813"/>
                <a:gd name="T78" fmla="+- 0 9935 8393"/>
                <a:gd name="T79" fmla="*/ 9935 h 1582"/>
                <a:gd name="T80" fmla="+- 0 5349 4629"/>
                <a:gd name="T81" fmla="*/ T80 w 2813"/>
                <a:gd name="T82" fmla="+- 0 9950 8393"/>
                <a:gd name="T83" fmla="*/ 9950 h 1582"/>
                <a:gd name="T84" fmla="+- 0 5536 4629"/>
                <a:gd name="T85" fmla="*/ T84 w 2813"/>
                <a:gd name="T86" fmla="+- 0 9962 8393"/>
                <a:gd name="T87" fmla="*/ 9962 h 1582"/>
                <a:gd name="T88" fmla="+- 0 5732 4629"/>
                <a:gd name="T89" fmla="*/ T88 w 2813"/>
                <a:gd name="T90" fmla="+- 0 9970 8393"/>
                <a:gd name="T91" fmla="*/ 9970 h 1582"/>
                <a:gd name="T92" fmla="+- 0 6035 4629"/>
                <a:gd name="T93" fmla="*/ T92 w 2813"/>
                <a:gd name="T94" fmla="+- 0 9974 8393"/>
                <a:gd name="T95" fmla="*/ 9974 h 1582"/>
                <a:gd name="T96" fmla="+- 0 6338 4629"/>
                <a:gd name="T97" fmla="*/ T96 w 2813"/>
                <a:gd name="T98" fmla="+- 0 9970 8393"/>
                <a:gd name="T99" fmla="*/ 9970 h 1582"/>
                <a:gd name="T100" fmla="+- 0 6534 4629"/>
                <a:gd name="T101" fmla="*/ T100 w 2813"/>
                <a:gd name="T102" fmla="+- 0 9962 8393"/>
                <a:gd name="T103" fmla="*/ 9962 h 1582"/>
                <a:gd name="T104" fmla="+- 0 6721 4629"/>
                <a:gd name="T105" fmla="*/ T104 w 2813"/>
                <a:gd name="T106" fmla="+- 0 9950 8393"/>
                <a:gd name="T107" fmla="*/ 9950 h 1582"/>
                <a:gd name="T108" fmla="+- 0 6895 4629"/>
                <a:gd name="T109" fmla="*/ T108 w 2813"/>
                <a:gd name="T110" fmla="+- 0 9935 8393"/>
                <a:gd name="T111" fmla="*/ 9935 h 1582"/>
                <a:gd name="T112" fmla="+- 0 7052 4629"/>
                <a:gd name="T113" fmla="*/ T112 w 2813"/>
                <a:gd name="T114" fmla="+- 0 9915 8393"/>
                <a:gd name="T115" fmla="*/ 9915 h 1582"/>
                <a:gd name="T116" fmla="+- 0 7189 4629"/>
                <a:gd name="T117" fmla="*/ T116 w 2813"/>
                <a:gd name="T118" fmla="+- 0 9892 8393"/>
                <a:gd name="T119" fmla="*/ 9892 h 1582"/>
                <a:gd name="T120" fmla="+- 0 7349 4629"/>
                <a:gd name="T121" fmla="*/ T120 w 2813"/>
                <a:gd name="T122" fmla="+- 0 9849 8393"/>
                <a:gd name="T123" fmla="*/ 9849 h 1582"/>
                <a:gd name="T124" fmla="+- 0 7441 4629"/>
                <a:gd name="T125" fmla="*/ T124 w 2813"/>
                <a:gd name="T126" fmla="+- 0 9798 8393"/>
                <a:gd name="T127" fmla="*/ 9798 h 1582"/>
                <a:gd name="T128" fmla="+- 0 7434 4629"/>
                <a:gd name="T129" fmla="*/ T128 w 2813"/>
                <a:gd name="T130" fmla="+- 0 9650 8393"/>
                <a:gd name="T131" fmla="*/ 9650 h 1582"/>
                <a:gd name="T132" fmla="+- 0 7411 4629"/>
                <a:gd name="T133" fmla="*/ T132 w 2813"/>
                <a:gd name="T134" fmla="+- 0 9506 8393"/>
                <a:gd name="T135" fmla="*/ 9506 h 1582"/>
                <a:gd name="T136" fmla="+- 0 7374 4629"/>
                <a:gd name="T137" fmla="*/ T136 w 2813"/>
                <a:gd name="T138" fmla="+- 0 9368 8393"/>
                <a:gd name="T139" fmla="*/ 9368 h 1582"/>
                <a:gd name="T140" fmla="+- 0 7324 4629"/>
                <a:gd name="T141" fmla="*/ T140 w 2813"/>
                <a:gd name="T142" fmla="+- 0 9235 8393"/>
                <a:gd name="T143" fmla="*/ 9235 h 1582"/>
                <a:gd name="T144" fmla="+- 0 7261 4629"/>
                <a:gd name="T145" fmla="*/ T144 w 2813"/>
                <a:gd name="T146" fmla="+- 0 9109 8393"/>
                <a:gd name="T147" fmla="*/ 9109 h 1582"/>
                <a:gd name="T148" fmla="+- 0 7186 4629"/>
                <a:gd name="T149" fmla="*/ T148 w 2813"/>
                <a:gd name="T150" fmla="+- 0 8991 8393"/>
                <a:gd name="T151" fmla="*/ 8991 h 1582"/>
                <a:gd name="T152" fmla="+- 0 7101 4629"/>
                <a:gd name="T153" fmla="*/ T152 w 2813"/>
                <a:gd name="T154" fmla="+- 0 8881 8393"/>
                <a:gd name="T155" fmla="*/ 8881 h 1582"/>
                <a:gd name="T156" fmla="+- 0 7005 4629"/>
                <a:gd name="T157" fmla="*/ T156 w 2813"/>
                <a:gd name="T158" fmla="+- 0 8780 8393"/>
                <a:gd name="T159" fmla="*/ 8780 h 1582"/>
                <a:gd name="T160" fmla="+- 0 6899 4629"/>
                <a:gd name="T161" fmla="*/ T160 w 2813"/>
                <a:gd name="T162" fmla="+- 0 8689 8393"/>
                <a:gd name="T163" fmla="*/ 8689 h 1582"/>
                <a:gd name="T164" fmla="+- 0 6785 4629"/>
                <a:gd name="T165" fmla="*/ T164 w 2813"/>
                <a:gd name="T166" fmla="+- 0 8609 8393"/>
                <a:gd name="T167" fmla="*/ 8609 h 1582"/>
                <a:gd name="T168" fmla="+- 0 6663 4629"/>
                <a:gd name="T169" fmla="*/ T168 w 2813"/>
                <a:gd name="T170" fmla="+- 0 8540 8393"/>
                <a:gd name="T171" fmla="*/ 8540 h 1582"/>
                <a:gd name="T172" fmla="+- 0 6533 4629"/>
                <a:gd name="T173" fmla="*/ T172 w 2813"/>
                <a:gd name="T174" fmla="+- 0 8483 8393"/>
                <a:gd name="T175" fmla="*/ 8483 h 1582"/>
                <a:gd name="T176" fmla="+- 0 6397 4629"/>
                <a:gd name="T177" fmla="*/ T176 w 2813"/>
                <a:gd name="T178" fmla="+- 0 8440 8393"/>
                <a:gd name="T179" fmla="*/ 8440 h 1582"/>
                <a:gd name="T180" fmla="+- 0 6256 4629"/>
                <a:gd name="T181" fmla="*/ T180 w 2813"/>
                <a:gd name="T182" fmla="+- 0 8410 8393"/>
                <a:gd name="T183" fmla="*/ 8410 h 1582"/>
                <a:gd name="T184" fmla="+- 0 6110 4629"/>
                <a:gd name="T185" fmla="*/ T184 w 2813"/>
                <a:gd name="T186" fmla="+- 0 8395 8393"/>
                <a:gd name="T187" fmla="*/ 8395 h 15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Lst>
              <a:rect l="0" t="0" r="r" b="b"/>
              <a:pathLst>
                <a:path w="2813" h="1582">
                  <a:moveTo>
                    <a:pt x="1406" y="0"/>
                  </a:moveTo>
                  <a:lnTo>
                    <a:pt x="1331" y="2"/>
                  </a:lnTo>
                  <a:lnTo>
                    <a:pt x="1258" y="8"/>
                  </a:lnTo>
                  <a:lnTo>
                    <a:pt x="1185" y="17"/>
                  </a:lnTo>
                  <a:lnTo>
                    <a:pt x="1114" y="30"/>
                  </a:lnTo>
                  <a:lnTo>
                    <a:pt x="1044" y="47"/>
                  </a:lnTo>
                  <a:lnTo>
                    <a:pt x="975" y="67"/>
                  </a:lnTo>
                  <a:lnTo>
                    <a:pt x="908" y="90"/>
                  </a:lnTo>
                  <a:lnTo>
                    <a:pt x="842" y="117"/>
                  </a:lnTo>
                  <a:lnTo>
                    <a:pt x="779" y="147"/>
                  </a:lnTo>
                  <a:lnTo>
                    <a:pt x="717" y="180"/>
                  </a:lnTo>
                  <a:lnTo>
                    <a:pt x="656" y="216"/>
                  </a:lnTo>
                  <a:lnTo>
                    <a:pt x="598" y="255"/>
                  </a:lnTo>
                  <a:lnTo>
                    <a:pt x="542" y="296"/>
                  </a:lnTo>
                  <a:lnTo>
                    <a:pt x="488" y="340"/>
                  </a:lnTo>
                  <a:lnTo>
                    <a:pt x="437" y="387"/>
                  </a:lnTo>
                  <a:lnTo>
                    <a:pt x="387" y="436"/>
                  </a:lnTo>
                  <a:lnTo>
                    <a:pt x="341" y="488"/>
                  </a:lnTo>
                  <a:lnTo>
                    <a:pt x="296" y="542"/>
                  </a:lnTo>
                  <a:lnTo>
                    <a:pt x="255" y="598"/>
                  </a:lnTo>
                  <a:lnTo>
                    <a:pt x="216" y="656"/>
                  </a:lnTo>
                  <a:lnTo>
                    <a:pt x="180" y="716"/>
                  </a:lnTo>
                  <a:lnTo>
                    <a:pt x="147" y="778"/>
                  </a:lnTo>
                  <a:lnTo>
                    <a:pt x="117" y="842"/>
                  </a:lnTo>
                  <a:lnTo>
                    <a:pt x="91" y="908"/>
                  </a:lnTo>
                  <a:lnTo>
                    <a:pt x="67" y="975"/>
                  </a:lnTo>
                  <a:lnTo>
                    <a:pt x="47" y="1043"/>
                  </a:lnTo>
                  <a:lnTo>
                    <a:pt x="30" y="1113"/>
                  </a:lnTo>
                  <a:lnTo>
                    <a:pt x="17" y="1185"/>
                  </a:lnTo>
                  <a:lnTo>
                    <a:pt x="8" y="1257"/>
                  </a:lnTo>
                  <a:lnTo>
                    <a:pt x="2" y="1331"/>
                  </a:lnTo>
                  <a:lnTo>
                    <a:pt x="0" y="1405"/>
                  </a:lnTo>
                  <a:lnTo>
                    <a:pt x="23" y="1423"/>
                  </a:lnTo>
                  <a:lnTo>
                    <a:pt x="93" y="1456"/>
                  </a:lnTo>
                  <a:lnTo>
                    <a:pt x="192" y="1486"/>
                  </a:lnTo>
                  <a:lnTo>
                    <a:pt x="252" y="1499"/>
                  </a:lnTo>
                  <a:lnTo>
                    <a:pt x="318" y="1511"/>
                  </a:lnTo>
                  <a:lnTo>
                    <a:pt x="389" y="1522"/>
                  </a:lnTo>
                  <a:lnTo>
                    <a:pt x="465" y="1532"/>
                  </a:lnTo>
                  <a:lnTo>
                    <a:pt x="546" y="1542"/>
                  </a:lnTo>
                  <a:lnTo>
                    <a:pt x="631" y="1550"/>
                  </a:lnTo>
                  <a:lnTo>
                    <a:pt x="720" y="1557"/>
                  </a:lnTo>
                  <a:lnTo>
                    <a:pt x="812" y="1564"/>
                  </a:lnTo>
                  <a:lnTo>
                    <a:pt x="907" y="1569"/>
                  </a:lnTo>
                  <a:lnTo>
                    <a:pt x="1004" y="1573"/>
                  </a:lnTo>
                  <a:lnTo>
                    <a:pt x="1103" y="1577"/>
                  </a:lnTo>
                  <a:lnTo>
                    <a:pt x="1203" y="1579"/>
                  </a:lnTo>
                  <a:lnTo>
                    <a:pt x="1406" y="1581"/>
                  </a:lnTo>
                  <a:lnTo>
                    <a:pt x="1609" y="1579"/>
                  </a:lnTo>
                  <a:lnTo>
                    <a:pt x="1709" y="1577"/>
                  </a:lnTo>
                  <a:lnTo>
                    <a:pt x="1808" y="1573"/>
                  </a:lnTo>
                  <a:lnTo>
                    <a:pt x="1905" y="1569"/>
                  </a:lnTo>
                  <a:lnTo>
                    <a:pt x="2000" y="1564"/>
                  </a:lnTo>
                  <a:lnTo>
                    <a:pt x="2092" y="1557"/>
                  </a:lnTo>
                  <a:lnTo>
                    <a:pt x="2181" y="1550"/>
                  </a:lnTo>
                  <a:lnTo>
                    <a:pt x="2266" y="1542"/>
                  </a:lnTo>
                  <a:lnTo>
                    <a:pt x="2347" y="1532"/>
                  </a:lnTo>
                  <a:lnTo>
                    <a:pt x="2423" y="1522"/>
                  </a:lnTo>
                  <a:lnTo>
                    <a:pt x="2494" y="1511"/>
                  </a:lnTo>
                  <a:lnTo>
                    <a:pt x="2560" y="1499"/>
                  </a:lnTo>
                  <a:lnTo>
                    <a:pt x="2620" y="1486"/>
                  </a:lnTo>
                  <a:lnTo>
                    <a:pt x="2720" y="1456"/>
                  </a:lnTo>
                  <a:lnTo>
                    <a:pt x="2790" y="1423"/>
                  </a:lnTo>
                  <a:lnTo>
                    <a:pt x="2812" y="1405"/>
                  </a:lnTo>
                  <a:lnTo>
                    <a:pt x="2810" y="1331"/>
                  </a:lnTo>
                  <a:lnTo>
                    <a:pt x="2805" y="1257"/>
                  </a:lnTo>
                  <a:lnTo>
                    <a:pt x="2795" y="1185"/>
                  </a:lnTo>
                  <a:lnTo>
                    <a:pt x="2782" y="1113"/>
                  </a:lnTo>
                  <a:lnTo>
                    <a:pt x="2765" y="1043"/>
                  </a:lnTo>
                  <a:lnTo>
                    <a:pt x="2745" y="975"/>
                  </a:lnTo>
                  <a:lnTo>
                    <a:pt x="2722" y="908"/>
                  </a:lnTo>
                  <a:lnTo>
                    <a:pt x="2695" y="842"/>
                  </a:lnTo>
                  <a:lnTo>
                    <a:pt x="2665" y="778"/>
                  </a:lnTo>
                  <a:lnTo>
                    <a:pt x="2632" y="716"/>
                  </a:lnTo>
                  <a:lnTo>
                    <a:pt x="2596" y="656"/>
                  </a:lnTo>
                  <a:lnTo>
                    <a:pt x="2557" y="598"/>
                  </a:lnTo>
                  <a:lnTo>
                    <a:pt x="2516" y="542"/>
                  </a:lnTo>
                  <a:lnTo>
                    <a:pt x="2472" y="488"/>
                  </a:lnTo>
                  <a:lnTo>
                    <a:pt x="2425" y="436"/>
                  </a:lnTo>
                  <a:lnTo>
                    <a:pt x="2376" y="387"/>
                  </a:lnTo>
                  <a:lnTo>
                    <a:pt x="2324" y="340"/>
                  </a:lnTo>
                  <a:lnTo>
                    <a:pt x="2270" y="296"/>
                  </a:lnTo>
                  <a:lnTo>
                    <a:pt x="2214" y="255"/>
                  </a:lnTo>
                  <a:lnTo>
                    <a:pt x="2156" y="216"/>
                  </a:lnTo>
                  <a:lnTo>
                    <a:pt x="2096" y="180"/>
                  </a:lnTo>
                  <a:lnTo>
                    <a:pt x="2034" y="147"/>
                  </a:lnTo>
                  <a:lnTo>
                    <a:pt x="1970" y="117"/>
                  </a:lnTo>
                  <a:lnTo>
                    <a:pt x="1904" y="90"/>
                  </a:lnTo>
                  <a:lnTo>
                    <a:pt x="1837" y="67"/>
                  </a:lnTo>
                  <a:lnTo>
                    <a:pt x="1768" y="47"/>
                  </a:lnTo>
                  <a:lnTo>
                    <a:pt x="1698" y="30"/>
                  </a:lnTo>
                  <a:lnTo>
                    <a:pt x="1627" y="17"/>
                  </a:lnTo>
                  <a:lnTo>
                    <a:pt x="1554" y="8"/>
                  </a:lnTo>
                  <a:lnTo>
                    <a:pt x="1481" y="2"/>
                  </a:lnTo>
                  <a:lnTo>
                    <a:pt x="140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14677733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52763F-2658-49F6-B92C-1EEC93A6A697}"/>
              </a:ext>
            </a:extLst>
          </p:cNvPr>
          <p:cNvSpPr>
            <a:spLocks noGrp="1"/>
          </p:cNvSpPr>
          <p:nvPr>
            <p:ph type="sldNum" sz="quarter" idx="12"/>
          </p:nvPr>
        </p:nvSpPr>
        <p:spPr/>
        <p:txBody>
          <a:bodyPr/>
          <a:lstStyle/>
          <a:p>
            <a:fld id="{158B7785-F6D6-45F8-833E-07BD84680091}" type="slidenum">
              <a:rPr lang="en-US" smtClean="0"/>
              <a:t>45</a:t>
            </a:fld>
            <a:endParaRPr lang="en-US" dirty="0"/>
          </a:p>
        </p:txBody>
      </p:sp>
      <p:sp>
        <p:nvSpPr>
          <p:cNvPr id="3" name="Title 2">
            <a:extLst>
              <a:ext uri="{FF2B5EF4-FFF2-40B4-BE49-F238E27FC236}">
                <a16:creationId xmlns:a16="http://schemas.microsoft.com/office/drawing/2014/main" id="{51AA65A9-4855-4B65-9E6F-C2522ACABB98}"/>
              </a:ext>
            </a:extLst>
          </p:cNvPr>
          <p:cNvSpPr>
            <a:spLocks noGrp="1"/>
          </p:cNvSpPr>
          <p:nvPr>
            <p:ph type="title"/>
          </p:nvPr>
        </p:nvSpPr>
        <p:spPr/>
        <p:txBody>
          <a:bodyPr/>
          <a:lstStyle/>
          <a:p>
            <a:r>
              <a:rPr lang="en-US" dirty="0"/>
              <a:t>2.  YouthBuild Construction Plus Framework</a:t>
            </a:r>
          </a:p>
        </p:txBody>
      </p:sp>
      <p:pic>
        <p:nvPicPr>
          <p:cNvPr id="5" name="Picture 6" descr="A close up of a logo&#10;&#10;Description automatically generated">
            <a:extLst>
              <a:ext uri="{FF2B5EF4-FFF2-40B4-BE49-F238E27FC236}">
                <a16:creationId xmlns:a16="http://schemas.microsoft.com/office/drawing/2014/main" id="{636E4B5B-5F3D-4302-A1C8-2390F125B59D}"/>
              </a:ext>
            </a:extLst>
          </p:cNvPr>
          <p:cNvPicPr>
            <a:picLocks noGrp="1" noChangeAspect="1"/>
          </p:cNvPicPr>
          <p:nvPr>
            <p:ph idx="1"/>
          </p:nvPr>
        </p:nvPicPr>
        <p:blipFill>
          <a:blip r:embed="rId2"/>
          <a:stretch>
            <a:fillRect/>
          </a:stretch>
        </p:blipFill>
        <p:spPr>
          <a:xfrm>
            <a:off x="3082834" y="953151"/>
            <a:ext cx="6413863" cy="5403199"/>
          </a:xfrm>
        </p:spPr>
      </p:pic>
    </p:spTree>
    <p:extLst>
      <p:ext uri="{BB962C8B-B14F-4D97-AF65-F5344CB8AC3E}">
        <p14:creationId xmlns:p14="http://schemas.microsoft.com/office/powerpoint/2010/main" val="3224815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EF80E-4076-4A0D-B739-499308778504}"/>
              </a:ext>
            </a:extLst>
          </p:cNvPr>
          <p:cNvSpPr>
            <a:spLocks noGrp="1"/>
          </p:cNvSpPr>
          <p:nvPr>
            <p:ph type="title"/>
          </p:nvPr>
        </p:nvSpPr>
        <p:spPr/>
        <p:txBody>
          <a:bodyPr/>
          <a:lstStyle/>
          <a:p>
            <a:r>
              <a:rPr lang="en-US" dirty="0"/>
              <a:t>3.  YouthBuild Model</a:t>
            </a:r>
          </a:p>
        </p:txBody>
      </p:sp>
      <p:pic>
        <p:nvPicPr>
          <p:cNvPr id="3" name="Picture 2" descr="Diagram&#10;&#10;Description automatically generated">
            <a:extLst>
              <a:ext uri="{FF2B5EF4-FFF2-40B4-BE49-F238E27FC236}">
                <a16:creationId xmlns:a16="http://schemas.microsoft.com/office/drawing/2014/main" id="{8812DD34-BF3A-46CA-B147-29444EC05DA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9223"/>
          <a:stretch/>
        </p:blipFill>
        <p:spPr>
          <a:xfrm>
            <a:off x="3490165" y="893275"/>
            <a:ext cx="5626403" cy="5785227"/>
          </a:xfrm>
          <a:prstGeom prst="rect">
            <a:avLst/>
          </a:prstGeom>
        </p:spPr>
      </p:pic>
      <p:sp>
        <p:nvSpPr>
          <p:cNvPr id="4" name="Slide Number Placeholder 1">
            <a:extLst>
              <a:ext uri="{FF2B5EF4-FFF2-40B4-BE49-F238E27FC236}">
                <a16:creationId xmlns:a16="http://schemas.microsoft.com/office/drawing/2014/main" id="{7E9E0E93-2239-4004-AD6F-B652CC023A40}"/>
              </a:ext>
            </a:extLst>
          </p:cNvPr>
          <p:cNvSpPr>
            <a:spLocks noGrp="1"/>
          </p:cNvSpPr>
          <p:nvPr>
            <p:ph type="sldNum" sz="quarter" idx="12"/>
          </p:nvPr>
        </p:nvSpPr>
        <p:spPr>
          <a:xfrm>
            <a:off x="11384678" y="6356350"/>
            <a:ext cx="652922" cy="365125"/>
          </a:xfrm>
        </p:spPr>
        <p:txBody>
          <a:bodyPr/>
          <a:lstStyle/>
          <a:p>
            <a:fld id="{158B7785-F6D6-45F8-833E-07BD84680091}" type="slidenum">
              <a:rPr lang="en-US" smtClean="0"/>
              <a:t>46</a:t>
            </a:fld>
            <a:endParaRPr lang="en-US" dirty="0"/>
          </a:p>
        </p:txBody>
      </p:sp>
    </p:spTree>
    <p:extLst>
      <p:ext uri="{BB962C8B-B14F-4D97-AF65-F5344CB8AC3E}">
        <p14:creationId xmlns:p14="http://schemas.microsoft.com/office/powerpoint/2010/main" val="3789595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5D9376-75E9-4943-9531-86AA4D319037}"/>
              </a:ext>
            </a:extLst>
          </p:cNvPr>
          <p:cNvSpPr>
            <a:spLocks noGrp="1"/>
          </p:cNvSpPr>
          <p:nvPr>
            <p:ph type="sldNum" sz="quarter" idx="12"/>
          </p:nvPr>
        </p:nvSpPr>
        <p:spPr/>
        <p:txBody>
          <a:bodyPr/>
          <a:lstStyle/>
          <a:p>
            <a:fld id="{158B7785-F6D6-45F8-833E-07BD84680091}" type="slidenum">
              <a:rPr lang="en-US" smtClean="0"/>
              <a:t>47</a:t>
            </a:fld>
            <a:endParaRPr lang="en-US" dirty="0"/>
          </a:p>
        </p:txBody>
      </p:sp>
      <p:sp>
        <p:nvSpPr>
          <p:cNvPr id="5" name="Oval 4">
            <a:extLst>
              <a:ext uri="{FF2B5EF4-FFF2-40B4-BE49-F238E27FC236}">
                <a16:creationId xmlns:a16="http://schemas.microsoft.com/office/drawing/2014/main" id="{95471A71-0D3F-436F-B199-79EDB78BDE9C}"/>
              </a:ext>
            </a:extLst>
          </p:cNvPr>
          <p:cNvSpPr/>
          <p:nvPr/>
        </p:nvSpPr>
        <p:spPr>
          <a:xfrm>
            <a:off x="914400" y="447261"/>
            <a:ext cx="10157791" cy="576469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6" name="TextBox 5">
            <a:extLst>
              <a:ext uri="{FF2B5EF4-FFF2-40B4-BE49-F238E27FC236}">
                <a16:creationId xmlns:a16="http://schemas.microsoft.com/office/drawing/2014/main" id="{8BF3E541-E711-4247-8EFD-305371BADD20}"/>
              </a:ext>
            </a:extLst>
          </p:cNvPr>
          <p:cNvSpPr txBox="1"/>
          <p:nvPr/>
        </p:nvSpPr>
        <p:spPr>
          <a:xfrm>
            <a:off x="1726368" y="1729349"/>
            <a:ext cx="1789043" cy="646331"/>
          </a:xfrm>
          <a:prstGeom prst="rect">
            <a:avLst/>
          </a:prstGeom>
          <a:noFill/>
        </p:spPr>
        <p:txBody>
          <a:bodyPr wrap="square" rtlCol="0">
            <a:spAutoFit/>
          </a:bodyPr>
          <a:lstStyle/>
          <a:p>
            <a:r>
              <a:rPr lang="en-US" b="1" dirty="0"/>
              <a:t>Sector </a:t>
            </a:r>
          </a:p>
          <a:p>
            <a:r>
              <a:rPr lang="en-US" b="1" dirty="0"/>
              <a:t>Strategy</a:t>
            </a:r>
          </a:p>
        </p:txBody>
      </p:sp>
      <p:sp>
        <p:nvSpPr>
          <p:cNvPr id="7" name="Oval 6">
            <a:extLst>
              <a:ext uri="{FF2B5EF4-FFF2-40B4-BE49-F238E27FC236}">
                <a16:creationId xmlns:a16="http://schemas.microsoft.com/office/drawing/2014/main" id="{D2A57D20-1BDE-4373-AB18-F79EF5633E58}"/>
              </a:ext>
            </a:extLst>
          </p:cNvPr>
          <p:cNvSpPr/>
          <p:nvPr/>
        </p:nvSpPr>
        <p:spPr>
          <a:xfrm>
            <a:off x="2365513" y="974035"/>
            <a:ext cx="7523922" cy="448254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8ABC6624-DA47-491E-B5B6-F5F97EFF0615}"/>
              </a:ext>
            </a:extLst>
          </p:cNvPr>
          <p:cNvSpPr txBox="1"/>
          <p:nvPr/>
        </p:nvSpPr>
        <p:spPr>
          <a:xfrm>
            <a:off x="4076836" y="1242455"/>
            <a:ext cx="2011017" cy="646331"/>
          </a:xfrm>
          <a:prstGeom prst="rect">
            <a:avLst/>
          </a:prstGeom>
          <a:noFill/>
        </p:spPr>
        <p:txBody>
          <a:bodyPr wrap="square" rtlCol="0">
            <a:spAutoFit/>
          </a:bodyPr>
          <a:lstStyle/>
          <a:p>
            <a:r>
              <a:rPr lang="en-US" b="1" dirty="0"/>
              <a:t>Career Pathway Pre-Apprenticeship</a:t>
            </a:r>
          </a:p>
        </p:txBody>
      </p:sp>
      <p:sp>
        <p:nvSpPr>
          <p:cNvPr id="9" name="Oval 8">
            <a:extLst>
              <a:ext uri="{FF2B5EF4-FFF2-40B4-BE49-F238E27FC236}">
                <a16:creationId xmlns:a16="http://schemas.microsoft.com/office/drawing/2014/main" id="{3B9A8407-5D18-4953-B85F-6AA5FAFBB427}"/>
              </a:ext>
            </a:extLst>
          </p:cNvPr>
          <p:cNvSpPr/>
          <p:nvPr/>
        </p:nvSpPr>
        <p:spPr>
          <a:xfrm>
            <a:off x="4025349" y="1978462"/>
            <a:ext cx="4303643" cy="2385391"/>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608BB780-027B-4175-B223-112C46E14D21}"/>
              </a:ext>
            </a:extLst>
          </p:cNvPr>
          <p:cNvSpPr txBox="1"/>
          <p:nvPr/>
        </p:nvSpPr>
        <p:spPr>
          <a:xfrm>
            <a:off x="5095982" y="2801825"/>
            <a:ext cx="2149644" cy="400110"/>
          </a:xfrm>
          <a:prstGeom prst="rect">
            <a:avLst/>
          </a:prstGeom>
          <a:noFill/>
        </p:spPr>
        <p:txBody>
          <a:bodyPr wrap="square" rtlCol="0">
            <a:spAutoFit/>
          </a:bodyPr>
          <a:lstStyle/>
          <a:p>
            <a:pPr algn="ctr"/>
            <a:r>
              <a:rPr lang="en-US" b="1" dirty="0"/>
              <a:t> </a:t>
            </a:r>
            <a:r>
              <a:rPr lang="en-US" sz="2000" b="1" dirty="0"/>
              <a:t>YouthBuild Model</a:t>
            </a:r>
            <a:endParaRPr lang="en-US" b="1" dirty="0"/>
          </a:p>
        </p:txBody>
      </p:sp>
    </p:spTree>
    <p:extLst>
      <p:ext uri="{BB962C8B-B14F-4D97-AF65-F5344CB8AC3E}">
        <p14:creationId xmlns:p14="http://schemas.microsoft.com/office/powerpoint/2010/main" val="8678997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C1FC206-8532-4E04-9131-D7ADAB4A3779}"/>
              </a:ext>
            </a:extLst>
          </p:cNvPr>
          <p:cNvSpPr txBox="1"/>
          <p:nvPr/>
        </p:nvSpPr>
        <p:spPr>
          <a:xfrm>
            <a:off x="1473719" y="1029810"/>
            <a:ext cx="1961965" cy="646331"/>
          </a:xfrm>
          <a:prstGeom prst="rect">
            <a:avLst/>
          </a:prstGeom>
          <a:solidFill>
            <a:schemeClr val="accent1">
              <a:lumMod val="40000"/>
              <a:lumOff val="60000"/>
            </a:schemeClr>
          </a:solidFill>
          <a:ln>
            <a:solidFill>
              <a:schemeClr val="accent1">
                <a:lumMod val="75000"/>
              </a:schemeClr>
            </a:solidFill>
          </a:ln>
        </p:spPr>
        <p:txBody>
          <a:bodyPr wrap="square" rtlCol="0">
            <a:spAutoFit/>
          </a:bodyPr>
          <a:lstStyle/>
          <a:p>
            <a:pPr algn="ctr"/>
            <a:r>
              <a:rPr lang="en-US" dirty="0"/>
              <a:t>Industry Demand for Skills</a:t>
            </a:r>
          </a:p>
        </p:txBody>
      </p:sp>
      <p:sp>
        <p:nvSpPr>
          <p:cNvPr id="7" name="TextBox 6">
            <a:extLst>
              <a:ext uri="{FF2B5EF4-FFF2-40B4-BE49-F238E27FC236}">
                <a16:creationId xmlns:a16="http://schemas.microsoft.com/office/drawing/2014/main" id="{E6A15FE2-14BC-4EB8-9E4A-518E2222F691}"/>
              </a:ext>
            </a:extLst>
          </p:cNvPr>
          <p:cNvSpPr txBox="1"/>
          <p:nvPr/>
        </p:nvSpPr>
        <p:spPr>
          <a:xfrm>
            <a:off x="1571347" y="2077375"/>
            <a:ext cx="1961965" cy="646331"/>
          </a:xfrm>
          <a:prstGeom prst="rect">
            <a:avLst/>
          </a:prstGeom>
          <a:solidFill>
            <a:schemeClr val="accent2">
              <a:lumMod val="60000"/>
              <a:lumOff val="40000"/>
            </a:schemeClr>
          </a:solidFill>
          <a:ln>
            <a:solidFill>
              <a:schemeClr val="accent1">
                <a:lumMod val="75000"/>
              </a:schemeClr>
            </a:solidFill>
          </a:ln>
        </p:spPr>
        <p:txBody>
          <a:bodyPr wrap="square" rtlCol="0">
            <a:spAutoFit/>
          </a:bodyPr>
          <a:lstStyle/>
          <a:p>
            <a:pPr algn="ctr"/>
            <a:r>
              <a:rPr lang="en-US" dirty="0"/>
              <a:t>Identifies Industry Requirements</a:t>
            </a:r>
          </a:p>
        </p:txBody>
      </p:sp>
      <p:sp>
        <p:nvSpPr>
          <p:cNvPr id="8" name="TextBox 7">
            <a:extLst>
              <a:ext uri="{FF2B5EF4-FFF2-40B4-BE49-F238E27FC236}">
                <a16:creationId xmlns:a16="http://schemas.microsoft.com/office/drawing/2014/main" id="{8866A7F8-9B80-4CC4-AB92-045C86A7A08F}"/>
              </a:ext>
            </a:extLst>
          </p:cNvPr>
          <p:cNvSpPr txBox="1"/>
          <p:nvPr/>
        </p:nvSpPr>
        <p:spPr>
          <a:xfrm>
            <a:off x="1012054" y="816747"/>
            <a:ext cx="492443" cy="1970841"/>
          </a:xfrm>
          <a:prstGeom prst="rect">
            <a:avLst/>
          </a:prstGeom>
          <a:noFill/>
        </p:spPr>
        <p:txBody>
          <a:bodyPr vert="vert270" wrap="square" rtlCol="0">
            <a:spAutoFit/>
          </a:bodyPr>
          <a:lstStyle/>
          <a:p>
            <a:r>
              <a:rPr lang="en-US" sz="2000" b="1" dirty="0"/>
              <a:t>Sector Strategies</a:t>
            </a:r>
          </a:p>
        </p:txBody>
      </p:sp>
      <p:sp>
        <p:nvSpPr>
          <p:cNvPr id="10" name="TextBox 9">
            <a:extLst>
              <a:ext uri="{FF2B5EF4-FFF2-40B4-BE49-F238E27FC236}">
                <a16:creationId xmlns:a16="http://schemas.microsoft.com/office/drawing/2014/main" id="{EBF0978D-891A-4286-A8C5-ED7F4EEDBC15}"/>
              </a:ext>
            </a:extLst>
          </p:cNvPr>
          <p:cNvSpPr txBox="1"/>
          <p:nvPr/>
        </p:nvSpPr>
        <p:spPr>
          <a:xfrm>
            <a:off x="3151573" y="301841"/>
            <a:ext cx="6596109" cy="461665"/>
          </a:xfrm>
          <a:prstGeom prst="rect">
            <a:avLst/>
          </a:prstGeom>
          <a:noFill/>
        </p:spPr>
        <p:txBody>
          <a:bodyPr wrap="square" rtlCol="0">
            <a:spAutoFit/>
          </a:bodyPr>
          <a:lstStyle/>
          <a:p>
            <a:r>
              <a:rPr lang="en-US" sz="2400" b="1" dirty="0"/>
              <a:t>Partnership of Sector Strategy and Career Pathway</a:t>
            </a:r>
          </a:p>
        </p:txBody>
      </p:sp>
      <p:sp>
        <p:nvSpPr>
          <p:cNvPr id="11" name="TextBox 10">
            <a:extLst>
              <a:ext uri="{FF2B5EF4-FFF2-40B4-BE49-F238E27FC236}">
                <a16:creationId xmlns:a16="http://schemas.microsoft.com/office/drawing/2014/main" id="{BEFF6F1A-CE3A-43B3-844E-B0C1702D575D}"/>
              </a:ext>
            </a:extLst>
          </p:cNvPr>
          <p:cNvSpPr txBox="1"/>
          <p:nvPr/>
        </p:nvSpPr>
        <p:spPr>
          <a:xfrm>
            <a:off x="1012054" y="3351588"/>
            <a:ext cx="3022858" cy="2893100"/>
          </a:xfrm>
          <a:prstGeom prst="rect">
            <a:avLst/>
          </a:prstGeom>
          <a:noFill/>
          <a:ln>
            <a:solidFill>
              <a:schemeClr val="accent1">
                <a:lumMod val="75000"/>
              </a:schemeClr>
            </a:solidFill>
          </a:ln>
        </p:spPr>
        <p:txBody>
          <a:bodyPr wrap="square" rtlCol="0">
            <a:spAutoFit/>
          </a:bodyPr>
          <a:lstStyle/>
          <a:p>
            <a:pPr algn="ctr"/>
            <a:r>
              <a:rPr lang="en-US" sz="1400" b="1" i="1" dirty="0"/>
              <a:t>INDUSTRY REQUIREMENTS</a:t>
            </a:r>
          </a:p>
          <a:p>
            <a:pPr marL="285750" indent="-285750">
              <a:buFont typeface="Wingdings" panose="05000000000000000000" pitchFamily="2" charset="2"/>
              <a:buChar char="q"/>
            </a:pPr>
            <a:r>
              <a:rPr lang="en-US" sz="1400" dirty="0"/>
              <a:t>Rigorous Collection &amp; Analysis of Labor Market Data</a:t>
            </a:r>
          </a:p>
          <a:p>
            <a:pPr marL="285750" indent="-285750">
              <a:buFont typeface="Wingdings" panose="05000000000000000000" pitchFamily="2" charset="2"/>
              <a:buChar char="q"/>
            </a:pPr>
            <a:r>
              <a:rPr lang="en-US" sz="1400" dirty="0"/>
              <a:t>Sets Skill Requirements of Jobs Within Industry</a:t>
            </a:r>
          </a:p>
          <a:p>
            <a:pPr marL="285750" indent="-285750">
              <a:buFont typeface="Wingdings" panose="05000000000000000000" pitchFamily="2" charset="2"/>
              <a:buChar char="q"/>
            </a:pPr>
            <a:r>
              <a:rPr lang="en-US" sz="1400" dirty="0"/>
              <a:t>Identifies Natural Progression of Jobs Within Industry</a:t>
            </a:r>
          </a:p>
          <a:p>
            <a:pPr marL="285750" indent="-285750">
              <a:buFont typeface="Wingdings" panose="05000000000000000000" pitchFamily="2" charset="2"/>
              <a:buChar char="q"/>
            </a:pPr>
            <a:r>
              <a:rPr lang="en-US" sz="1400" dirty="0"/>
              <a:t>Verifies Competency Models</a:t>
            </a:r>
          </a:p>
          <a:p>
            <a:pPr marL="285750" indent="-285750">
              <a:buFont typeface="Wingdings" panose="05000000000000000000" pitchFamily="2" charset="2"/>
              <a:buChar char="q"/>
            </a:pPr>
            <a:r>
              <a:rPr lang="en-US" sz="1400" dirty="0"/>
              <a:t>Provides Work-based Learning Options</a:t>
            </a:r>
          </a:p>
          <a:p>
            <a:pPr marL="285750" indent="-285750">
              <a:buFont typeface="Wingdings" panose="05000000000000000000" pitchFamily="2" charset="2"/>
              <a:buChar char="q"/>
            </a:pPr>
            <a:r>
              <a:rPr lang="en-US" sz="1400" dirty="0"/>
              <a:t>Establishes Industry Credential Requirement</a:t>
            </a:r>
          </a:p>
          <a:p>
            <a:pPr marL="285750" indent="-285750">
              <a:buFont typeface="Wingdings" panose="05000000000000000000" pitchFamily="2" charset="2"/>
              <a:buChar char="q"/>
            </a:pPr>
            <a:r>
              <a:rPr lang="en-US" sz="1400" dirty="0"/>
              <a:t>Sets Global Skill Standards</a:t>
            </a:r>
          </a:p>
        </p:txBody>
      </p:sp>
      <p:sp>
        <p:nvSpPr>
          <p:cNvPr id="12" name="TextBox 11">
            <a:extLst>
              <a:ext uri="{FF2B5EF4-FFF2-40B4-BE49-F238E27FC236}">
                <a16:creationId xmlns:a16="http://schemas.microsoft.com/office/drawing/2014/main" id="{1E10752C-33E9-46A9-9E83-481B258310D6}"/>
              </a:ext>
            </a:extLst>
          </p:cNvPr>
          <p:cNvSpPr txBox="1"/>
          <p:nvPr/>
        </p:nvSpPr>
        <p:spPr>
          <a:xfrm>
            <a:off x="8300621" y="1029810"/>
            <a:ext cx="2086253" cy="646331"/>
          </a:xfrm>
          <a:prstGeom prst="rect">
            <a:avLst/>
          </a:prstGeom>
          <a:solidFill>
            <a:schemeClr val="accent1">
              <a:lumMod val="40000"/>
              <a:lumOff val="60000"/>
            </a:schemeClr>
          </a:solidFill>
          <a:ln>
            <a:solidFill>
              <a:schemeClr val="accent1">
                <a:lumMod val="75000"/>
              </a:schemeClr>
            </a:solidFill>
          </a:ln>
        </p:spPr>
        <p:txBody>
          <a:bodyPr wrap="square" rtlCol="0">
            <a:spAutoFit/>
          </a:bodyPr>
          <a:lstStyle/>
          <a:p>
            <a:pPr algn="ctr"/>
            <a:r>
              <a:rPr lang="en-US" dirty="0"/>
              <a:t>Workforce Supply of Skills</a:t>
            </a:r>
          </a:p>
        </p:txBody>
      </p:sp>
      <p:sp>
        <p:nvSpPr>
          <p:cNvPr id="13" name="TextBox 12">
            <a:extLst>
              <a:ext uri="{FF2B5EF4-FFF2-40B4-BE49-F238E27FC236}">
                <a16:creationId xmlns:a16="http://schemas.microsoft.com/office/drawing/2014/main" id="{7F637840-F9EF-4669-93A3-E1C206EBA22F}"/>
              </a:ext>
            </a:extLst>
          </p:cNvPr>
          <p:cNvSpPr txBox="1"/>
          <p:nvPr/>
        </p:nvSpPr>
        <p:spPr>
          <a:xfrm>
            <a:off x="8300621" y="2077375"/>
            <a:ext cx="2086253" cy="646331"/>
          </a:xfrm>
          <a:prstGeom prst="rect">
            <a:avLst/>
          </a:prstGeom>
          <a:solidFill>
            <a:schemeClr val="accent2">
              <a:lumMod val="60000"/>
              <a:lumOff val="40000"/>
            </a:schemeClr>
          </a:solidFill>
          <a:ln>
            <a:solidFill>
              <a:schemeClr val="accent1">
                <a:lumMod val="75000"/>
              </a:schemeClr>
            </a:solidFill>
          </a:ln>
        </p:spPr>
        <p:txBody>
          <a:bodyPr wrap="square" rtlCol="0">
            <a:spAutoFit/>
          </a:bodyPr>
          <a:lstStyle/>
          <a:p>
            <a:pPr algn="ctr"/>
            <a:r>
              <a:rPr lang="en-US" dirty="0"/>
              <a:t>Provides Educational Options</a:t>
            </a:r>
          </a:p>
        </p:txBody>
      </p:sp>
      <p:sp>
        <p:nvSpPr>
          <p:cNvPr id="14" name="TextBox 13">
            <a:extLst>
              <a:ext uri="{FF2B5EF4-FFF2-40B4-BE49-F238E27FC236}">
                <a16:creationId xmlns:a16="http://schemas.microsoft.com/office/drawing/2014/main" id="{BE5C9699-23ED-47B4-B3FC-F07599F091B3}"/>
              </a:ext>
            </a:extLst>
          </p:cNvPr>
          <p:cNvSpPr txBox="1"/>
          <p:nvPr/>
        </p:nvSpPr>
        <p:spPr>
          <a:xfrm>
            <a:off x="10573305" y="816747"/>
            <a:ext cx="492443" cy="1906960"/>
          </a:xfrm>
          <a:prstGeom prst="rect">
            <a:avLst/>
          </a:prstGeom>
          <a:noFill/>
        </p:spPr>
        <p:txBody>
          <a:bodyPr vert="vert270" wrap="square" rtlCol="0">
            <a:spAutoFit/>
          </a:bodyPr>
          <a:lstStyle/>
          <a:p>
            <a:r>
              <a:rPr lang="en-US" sz="2000" b="1" dirty="0"/>
              <a:t>Career Pathways</a:t>
            </a:r>
          </a:p>
        </p:txBody>
      </p:sp>
      <p:sp>
        <p:nvSpPr>
          <p:cNvPr id="15" name="TextBox 14">
            <a:extLst>
              <a:ext uri="{FF2B5EF4-FFF2-40B4-BE49-F238E27FC236}">
                <a16:creationId xmlns:a16="http://schemas.microsoft.com/office/drawing/2014/main" id="{2B1A1B54-6250-460C-A146-46096029383D}"/>
              </a:ext>
            </a:extLst>
          </p:cNvPr>
          <p:cNvSpPr txBox="1"/>
          <p:nvPr/>
        </p:nvSpPr>
        <p:spPr>
          <a:xfrm>
            <a:off x="7892251" y="3329127"/>
            <a:ext cx="3173497" cy="2954655"/>
          </a:xfrm>
          <a:prstGeom prst="rect">
            <a:avLst/>
          </a:prstGeom>
          <a:noFill/>
          <a:ln>
            <a:solidFill>
              <a:schemeClr val="accent1">
                <a:lumMod val="75000"/>
              </a:schemeClr>
            </a:solidFill>
          </a:ln>
        </p:spPr>
        <p:txBody>
          <a:bodyPr wrap="square" rtlCol="0">
            <a:spAutoFit/>
          </a:bodyPr>
          <a:lstStyle/>
          <a:p>
            <a:pPr algn="ctr"/>
            <a:r>
              <a:rPr lang="en-US" sz="1400" b="1" i="1" dirty="0"/>
              <a:t>KEY FEATURES</a:t>
            </a:r>
          </a:p>
          <a:p>
            <a:pPr marL="285750" indent="-285750">
              <a:buFont typeface="Wingdings" panose="05000000000000000000" pitchFamily="2" charset="2"/>
              <a:buChar char="q"/>
            </a:pPr>
            <a:r>
              <a:rPr lang="en-US" sz="1400" dirty="0"/>
              <a:t>Registered Apprenticeships</a:t>
            </a:r>
          </a:p>
          <a:p>
            <a:pPr marL="285750" indent="-285750">
              <a:buFont typeface="Wingdings" panose="05000000000000000000" pitchFamily="2" charset="2"/>
              <a:buChar char="q"/>
            </a:pPr>
            <a:r>
              <a:rPr lang="en-US" sz="1400" dirty="0"/>
              <a:t>Contextualized Learning</a:t>
            </a:r>
          </a:p>
          <a:p>
            <a:pPr marL="285750" indent="-285750">
              <a:buFont typeface="Wingdings" panose="05000000000000000000" pitchFamily="2" charset="2"/>
              <a:buChar char="q"/>
            </a:pPr>
            <a:r>
              <a:rPr lang="en-US" sz="1400" dirty="0"/>
              <a:t>Integrated Education and Training</a:t>
            </a:r>
          </a:p>
          <a:p>
            <a:pPr marL="285750" indent="-285750">
              <a:buFont typeface="Wingdings" panose="05000000000000000000" pitchFamily="2" charset="2"/>
              <a:buChar char="q"/>
            </a:pPr>
            <a:r>
              <a:rPr lang="en-US" sz="1400" dirty="0"/>
              <a:t>Career Ladders/Lattices/Roadmaps to Careers</a:t>
            </a:r>
          </a:p>
          <a:p>
            <a:pPr marL="285750" indent="-285750">
              <a:buFont typeface="Wingdings" panose="05000000000000000000" pitchFamily="2" charset="2"/>
              <a:buChar char="q"/>
            </a:pPr>
            <a:r>
              <a:rPr lang="en-US" sz="1400" dirty="0"/>
              <a:t>Competency Models</a:t>
            </a:r>
          </a:p>
          <a:p>
            <a:pPr marL="285750" indent="-285750">
              <a:buFont typeface="Wingdings" panose="05000000000000000000" pitchFamily="2" charset="2"/>
              <a:buChar char="q"/>
            </a:pPr>
            <a:r>
              <a:rPr lang="en-US" sz="1400" dirty="0"/>
              <a:t>Multiple Entry/Exit Points</a:t>
            </a:r>
          </a:p>
          <a:p>
            <a:pPr marL="285750" indent="-285750">
              <a:buFont typeface="Wingdings" panose="05000000000000000000" pitchFamily="2" charset="2"/>
              <a:buChar char="q"/>
            </a:pPr>
            <a:r>
              <a:rPr lang="en-US" sz="1400" dirty="0"/>
              <a:t>Stackable Educational/Training Options</a:t>
            </a:r>
          </a:p>
          <a:p>
            <a:pPr marL="285750" indent="-285750">
              <a:buFont typeface="Wingdings" panose="05000000000000000000" pitchFamily="2" charset="2"/>
              <a:buChar char="q"/>
            </a:pPr>
            <a:r>
              <a:rPr lang="en-US" sz="1400" dirty="0"/>
              <a:t>Supportive Services</a:t>
            </a:r>
          </a:p>
          <a:p>
            <a:pPr marL="285750" indent="-285750">
              <a:buFont typeface="Wingdings" panose="05000000000000000000" pitchFamily="2" charset="2"/>
              <a:buChar char="q"/>
            </a:pPr>
            <a:r>
              <a:rPr lang="en-US" sz="1400" dirty="0"/>
              <a:t>Degree/Certificate Attainment</a:t>
            </a:r>
          </a:p>
          <a:p>
            <a:endParaRPr lang="en-US" dirty="0"/>
          </a:p>
        </p:txBody>
      </p:sp>
      <p:pic>
        <p:nvPicPr>
          <p:cNvPr id="16" name="Picture 15" descr="Diagram&#10;&#10;Description automatically generated">
            <a:extLst>
              <a:ext uri="{FF2B5EF4-FFF2-40B4-BE49-F238E27FC236}">
                <a16:creationId xmlns:a16="http://schemas.microsoft.com/office/drawing/2014/main" id="{DC6DF69F-C7B5-4824-9B21-6967CE587EBE}"/>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19223"/>
          <a:stretch/>
        </p:blipFill>
        <p:spPr>
          <a:xfrm>
            <a:off x="4833915" y="1831604"/>
            <a:ext cx="2317075" cy="2382483"/>
          </a:xfrm>
          <a:prstGeom prst="rect">
            <a:avLst/>
          </a:prstGeom>
        </p:spPr>
      </p:pic>
      <p:cxnSp>
        <p:nvCxnSpPr>
          <p:cNvPr id="18" name="Straight Arrow Connector 17">
            <a:extLst>
              <a:ext uri="{FF2B5EF4-FFF2-40B4-BE49-F238E27FC236}">
                <a16:creationId xmlns:a16="http://schemas.microsoft.com/office/drawing/2014/main" id="{45CCD45A-9DAD-42BF-BBF7-6E16902082FA}"/>
              </a:ext>
            </a:extLst>
          </p:cNvPr>
          <p:cNvCxnSpPr>
            <a:cxnSpLocks/>
          </p:cNvCxnSpPr>
          <p:nvPr/>
        </p:nvCxnSpPr>
        <p:spPr>
          <a:xfrm>
            <a:off x="2530136" y="2787588"/>
            <a:ext cx="0" cy="47051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41D7F12-26DA-4241-8D54-449049F5CE20}"/>
              </a:ext>
            </a:extLst>
          </p:cNvPr>
          <p:cNvCxnSpPr>
            <a:cxnSpLocks/>
          </p:cNvCxnSpPr>
          <p:nvPr/>
        </p:nvCxnSpPr>
        <p:spPr>
          <a:xfrm>
            <a:off x="9367422" y="2787588"/>
            <a:ext cx="0" cy="47051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DB210CA-8B9A-4D71-A90A-477C9A3C1BFA}"/>
              </a:ext>
            </a:extLst>
          </p:cNvPr>
          <p:cNvCxnSpPr/>
          <p:nvPr/>
        </p:nvCxnSpPr>
        <p:spPr>
          <a:xfrm>
            <a:off x="3915053" y="1251751"/>
            <a:ext cx="3977197"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74BFAED-837C-4F6D-B9C0-1F4CA2F07ACF}"/>
              </a:ext>
            </a:extLst>
          </p:cNvPr>
          <p:cNvCxnSpPr>
            <a:cxnSpLocks/>
          </p:cNvCxnSpPr>
          <p:nvPr/>
        </p:nvCxnSpPr>
        <p:spPr>
          <a:xfrm>
            <a:off x="4518738" y="4816442"/>
            <a:ext cx="2752078" cy="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8828261-75B0-4995-B433-75EC5BAB5374}"/>
              </a:ext>
            </a:extLst>
          </p:cNvPr>
          <p:cNvCxnSpPr/>
          <p:nvPr/>
        </p:nvCxnSpPr>
        <p:spPr>
          <a:xfrm flipV="1">
            <a:off x="7182049" y="1676141"/>
            <a:ext cx="967652" cy="57878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CCFCFFA-EECC-4A25-95BD-58C7D5EA912B}"/>
              </a:ext>
            </a:extLst>
          </p:cNvPr>
          <p:cNvCxnSpPr>
            <a:cxnSpLocks/>
          </p:cNvCxnSpPr>
          <p:nvPr/>
        </p:nvCxnSpPr>
        <p:spPr>
          <a:xfrm flipH="1" flipV="1">
            <a:off x="3630941" y="1676141"/>
            <a:ext cx="1171916" cy="57878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979684" y="6333885"/>
            <a:ext cx="6387738" cy="584775"/>
          </a:xfrm>
          <a:prstGeom prst="rect">
            <a:avLst/>
          </a:prstGeom>
          <a:noFill/>
        </p:spPr>
        <p:txBody>
          <a:bodyPr wrap="square" rtlCol="0">
            <a:spAutoFit/>
          </a:bodyPr>
          <a:lstStyle/>
          <a:p>
            <a:r>
              <a:rPr lang="en-US" sz="1400" dirty="0">
                <a:hlinkClick r:id="rId3"/>
              </a:rPr>
              <a:t>https://wdr.doleta.gov/directives/attach/TEN/TEN_17-15_Attachment_Acc.pdf</a:t>
            </a:r>
            <a:endParaRPr lang="en-US" sz="1400" dirty="0"/>
          </a:p>
          <a:p>
            <a:endParaRPr lang="en-US" dirty="0"/>
          </a:p>
        </p:txBody>
      </p:sp>
    </p:spTree>
    <p:extLst>
      <p:ext uri="{BB962C8B-B14F-4D97-AF65-F5344CB8AC3E}">
        <p14:creationId xmlns:p14="http://schemas.microsoft.com/office/powerpoint/2010/main" val="5044948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73891D-720A-4440-995B-118A1082853E}"/>
              </a:ext>
            </a:extLst>
          </p:cNvPr>
          <p:cNvSpPr>
            <a:spLocks noGrp="1"/>
          </p:cNvSpPr>
          <p:nvPr>
            <p:ph type="sldNum" sz="quarter" idx="12"/>
          </p:nvPr>
        </p:nvSpPr>
        <p:spPr/>
        <p:txBody>
          <a:bodyPr/>
          <a:lstStyle/>
          <a:p>
            <a:fld id="{158B7785-F6D6-45F8-833E-07BD84680091}" type="slidenum">
              <a:rPr lang="en-US" smtClean="0"/>
              <a:t>49</a:t>
            </a:fld>
            <a:endParaRPr lang="en-US" dirty="0"/>
          </a:p>
        </p:txBody>
      </p:sp>
      <p:sp>
        <p:nvSpPr>
          <p:cNvPr id="3" name="Title 2">
            <a:extLst>
              <a:ext uri="{FF2B5EF4-FFF2-40B4-BE49-F238E27FC236}">
                <a16:creationId xmlns:a16="http://schemas.microsoft.com/office/drawing/2014/main" id="{1C793BF3-D123-4547-B15A-00D1D84C723D}"/>
              </a:ext>
            </a:extLst>
          </p:cNvPr>
          <p:cNvSpPr>
            <a:spLocks noGrp="1"/>
          </p:cNvSpPr>
          <p:nvPr>
            <p:ph type="title"/>
          </p:nvPr>
        </p:nvSpPr>
        <p:spPr>
          <a:xfrm>
            <a:off x="805866" y="59523"/>
            <a:ext cx="11081334" cy="786384"/>
          </a:xfrm>
        </p:spPr>
        <p:txBody>
          <a:bodyPr>
            <a:noAutofit/>
          </a:bodyPr>
          <a:lstStyle/>
          <a:p>
            <a:r>
              <a:rPr lang="en-US" sz="2900" dirty="0">
                <a:effectLst/>
                <a:latin typeface="Calibri" panose="020F0502020204030204" pitchFamily="34" charset="0"/>
                <a:ea typeface="SimSun" panose="02010600030101010101" pitchFamily="2" charset="-122"/>
                <a:cs typeface="Calibri" panose="020F0502020204030204" pitchFamily="34" charset="0"/>
              </a:rPr>
              <a:t>Successes and Challenges of the Operational Intersectionality of Sector Strategy and Career Pathways </a:t>
            </a:r>
            <a:endParaRPr lang="en-US" sz="2900" dirty="0">
              <a:latin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1C7B8519-C919-4DA2-A336-5A23EE216611}"/>
              </a:ext>
            </a:extLst>
          </p:cNvPr>
          <p:cNvSpPr>
            <a:spLocks noGrp="1"/>
          </p:cNvSpPr>
          <p:nvPr>
            <p:ph idx="1"/>
          </p:nvPr>
        </p:nvSpPr>
        <p:spPr/>
        <p:txBody>
          <a:bodyPr>
            <a:normAutofit fontScale="92500" lnSpcReduction="20000"/>
          </a:bodyPr>
          <a:lstStyle/>
          <a:p>
            <a:pPr marL="0" marR="0" indent="0">
              <a:spcBef>
                <a:spcPts val="0"/>
              </a:spcBef>
              <a:spcAft>
                <a:spcPts val="600"/>
              </a:spcAft>
              <a:buNone/>
            </a:pPr>
            <a:r>
              <a:rPr lang="en-US" b="1" kern="150" dirty="0">
                <a:effectLst/>
                <a:ea typeface="SimSun" panose="02010600030101010101" pitchFamily="2" charset="-122"/>
                <a:cs typeface="Lucida Sans" panose="020B0602030504020204" pitchFamily="34" charset="0"/>
              </a:rPr>
              <a:t>Sector Work</a:t>
            </a:r>
          </a:p>
          <a:p>
            <a:pPr marL="0" marR="0">
              <a:spcBef>
                <a:spcPts val="0"/>
              </a:spcBef>
              <a:spcAft>
                <a:spcPts val="600"/>
              </a:spcAft>
            </a:pPr>
            <a:endParaRPr lang="en-US" sz="2400" b="1" kern="150" dirty="0">
              <a:effectLst/>
              <a:ea typeface="SimSun" panose="02010600030101010101" pitchFamily="2" charset="-122"/>
              <a:cs typeface="Lucida Sans" panose="020B0602030504020204" pitchFamily="34" charset="0"/>
            </a:endParaRPr>
          </a:p>
          <a:p>
            <a:pPr>
              <a:spcBef>
                <a:spcPts val="0"/>
              </a:spcBef>
              <a:spcAft>
                <a:spcPts val="600"/>
              </a:spcAft>
            </a:pPr>
            <a:r>
              <a:rPr lang="en-US" b="1" kern="150" dirty="0">
                <a:effectLst/>
                <a:ea typeface="SimSun" panose="02010600030101010101" pitchFamily="2" charset="-122"/>
                <a:cs typeface="Lucida Sans" panose="020B0602030504020204" pitchFamily="34" charset="0"/>
              </a:rPr>
              <a:t>The Ideal:</a:t>
            </a:r>
            <a:r>
              <a:rPr lang="en-US" kern="150" dirty="0">
                <a:effectLst/>
                <a:ea typeface="SimSun" panose="02010600030101010101" pitchFamily="2" charset="-122"/>
                <a:cs typeface="Lucida Sans" panose="020B0602030504020204" pitchFamily="34" charset="0"/>
              </a:rPr>
              <a:t> </a:t>
            </a:r>
            <a:r>
              <a:rPr lang="en-US" kern="150" dirty="0">
                <a:ea typeface="SimSun" panose="02010600030101010101" pitchFamily="2" charset="-122"/>
                <a:cs typeface="Lucida Sans" panose="020B0602030504020204" pitchFamily="34" charset="0"/>
              </a:rPr>
              <a:t>I</a:t>
            </a:r>
            <a:r>
              <a:rPr lang="en-US" kern="150" dirty="0">
                <a:effectLst/>
                <a:ea typeface="SimSun" panose="02010600030101010101" pitchFamily="2" charset="-122"/>
                <a:cs typeface="Lucida Sans" panose="020B0602030504020204" pitchFamily="34" charset="0"/>
              </a:rPr>
              <a:t>ndustry </a:t>
            </a:r>
            <a:r>
              <a:rPr lang="en-US" kern="150" dirty="0">
                <a:ea typeface="SimSun" panose="02010600030101010101" pitchFamily="2" charset="-122"/>
                <a:cs typeface="Lucida Sans" panose="020B0602030504020204" pitchFamily="34" charset="0"/>
              </a:rPr>
              <a:t>leads</a:t>
            </a:r>
            <a:r>
              <a:rPr lang="en-US" kern="150" dirty="0">
                <a:effectLst/>
                <a:ea typeface="SimSun" panose="02010600030101010101" pitchFamily="2" charset="-122"/>
                <a:cs typeface="Lucida Sans" panose="020B0602030504020204" pitchFamily="34" charset="0"/>
              </a:rPr>
              <a:t> voice their critical human resource needs and form customized regional education and workforce development solutions for workers and businesses. </a:t>
            </a:r>
          </a:p>
          <a:p>
            <a:pPr>
              <a:spcBef>
                <a:spcPts val="0"/>
              </a:spcBef>
              <a:spcAft>
                <a:spcPts val="600"/>
              </a:spcAft>
            </a:pPr>
            <a:r>
              <a:rPr lang="en-US" b="1" kern="150" dirty="0">
                <a:effectLst/>
                <a:ea typeface="SimSun" panose="02010600030101010101" pitchFamily="2" charset="-122"/>
                <a:cs typeface="Lucida Sans" panose="020B0602030504020204" pitchFamily="34" charset="0"/>
              </a:rPr>
              <a:t>The Ideal: </a:t>
            </a:r>
            <a:r>
              <a:rPr lang="en-US" kern="150" dirty="0">
                <a:effectLst/>
                <a:ea typeface="SimSun" panose="02010600030101010101" pitchFamily="2" charset="-122"/>
                <a:cs typeface="Lucida Sans" panose="020B0602030504020204" pitchFamily="34" charset="0"/>
              </a:rPr>
              <a:t>The workforce development system should respond with a focus on long-range career development; the advancement of individuals through industry-defined career pathways; and the integration of work-based learning experiences as an essential part of training, including the expansion of registered apprenticeship programs, the “gold standard” of work-based learning.</a:t>
            </a:r>
          </a:p>
          <a:p>
            <a:pPr>
              <a:spcBef>
                <a:spcPts val="0"/>
              </a:spcBef>
              <a:spcAft>
                <a:spcPts val="600"/>
              </a:spcAft>
            </a:pPr>
            <a:r>
              <a:rPr lang="en-US" b="1" kern="150" dirty="0">
                <a:effectLst/>
                <a:ea typeface="SimSun" panose="02010600030101010101" pitchFamily="2" charset="-122"/>
                <a:cs typeface="Lucida Sans" panose="020B0602030504020204" pitchFamily="34" charset="0"/>
              </a:rPr>
              <a:t>The Reality: </a:t>
            </a:r>
            <a:r>
              <a:rPr lang="en-US" kern="150" dirty="0">
                <a:effectLst/>
                <a:ea typeface="SimSun" panose="02010600030101010101" pitchFamily="2" charset="-122"/>
                <a:cs typeface="Lucida Sans" panose="020B0602030504020204" pitchFamily="34" charset="0"/>
              </a:rPr>
              <a:t>Successful sector initiatives require systemic changes in business and employer behavior; and in the organization and delivery of workforce, education, and training systems.</a:t>
            </a:r>
          </a:p>
          <a:p>
            <a:pPr marL="0" marR="0">
              <a:spcBef>
                <a:spcPts val="0"/>
              </a:spcBef>
              <a:spcAft>
                <a:spcPts val="600"/>
              </a:spcAft>
            </a:pPr>
            <a:endParaRPr lang="en-US" sz="2400" kern="150" dirty="0">
              <a:latin typeface="Calibri" panose="020F0502020204030204" pitchFamily="34" charset="0"/>
              <a:ea typeface="SimSun" panose="02010600030101010101" pitchFamily="2" charset="-122"/>
              <a:cs typeface="Calibri" panose="020F0502020204030204" pitchFamily="34" charset="0"/>
            </a:endParaRPr>
          </a:p>
          <a:p>
            <a:pPr marL="0" marR="0" indent="0">
              <a:spcBef>
                <a:spcPts val="0"/>
              </a:spcBef>
              <a:spcAft>
                <a:spcPts val="600"/>
              </a:spcAft>
              <a:buNone/>
            </a:pPr>
            <a:endParaRPr lang="en-US" sz="1700" dirty="0">
              <a:effectLst/>
              <a:latin typeface="Calibri" panose="020F0502020204030204" pitchFamily="34" charset="0"/>
              <a:ea typeface="SimSun" panose="02010600030101010101" pitchFamily="2" charset="-122"/>
              <a:cs typeface="Calibri" panose="020F0502020204030204" pitchFamily="34" charset="0"/>
              <a:hlinkClick r:id="rId2"/>
            </a:endParaRPr>
          </a:p>
          <a:p>
            <a:pPr marL="0" indent="0">
              <a:spcBef>
                <a:spcPts val="0"/>
              </a:spcBef>
              <a:spcAft>
                <a:spcPts val="600"/>
              </a:spcAft>
              <a:buNone/>
            </a:pPr>
            <a:r>
              <a:rPr lang="en-US" sz="1700" dirty="0">
                <a:effectLst/>
                <a:latin typeface="Calibri" panose="020F0502020204030204" pitchFamily="34" charset="0"/>
                <a:ea typeface="SimSun" panose="02010600030101010101" pitchFamily="2" charset="-122"/>
                <a:cs typeface="Calibri" panose="020F0502020204030204" pitchFamily="34" charset="0"/>
              </a:rPr>
              <a:t>U.S. Department of Labor, Employment and Training Administration, </a:t>
            </a:r>
            <a:r>
              <a:rPr lang="en-US" sz="1700" dirty="0">
                <a:effectLst/>
                <a:latin typeface="Calibri" panose="020F0502020204030204" pitchFamily="34" charset="0"/>
                <a:ea typeface="SimSun" panose="02010600030101010101" pitchFamily="2" charset="-122"/>
                <a:cs typeface="Calibri" panose="020F0502020204030204" pitchFamily="34" charset="0"/>
                <a:hlinkClick r:id="rId3"/>
              </a:rPr>
              <a:t>Sector Strategies and Career Pathways: A Mutually-Beneficial-Alliance</a:t>
            </a:r>
            <a:r>
              <a:rPr lang="en-US" sz="1700" dirty="0">
                <a:effectLst/>
                <a:latin typeface="Calibri" panose="020F0502020204030204" pitchFamily="34" charset="0"/>
                <a:ea typeface="SimSun" panose="02010600030101010101" pitchFamily="2" charset="-122"/>
                <a:cs typeface="Calibri" panose="020F0502020204030204" pitchFamily="34" charset="0"/>
              </a:rPr>
              <a:t>, Mary Clagett et al, Maher &amp; Maher</a:t>
            </a:r>
            <a:endParaRPr lang="en-US" sz="1700" dirty="0"/>
          </a:p>
        </p:txBody>
      </p:sp>
    </p:spTree>
    <p:extLst>
      <p:ext uri="{BB962C8B-B14F-4D97-AF65-F5344CB8AC3E}">
        <p14:creationId xmlns:p14="http://schemas.microsoft.com/office/powerpoint/2010/main" val="2267163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80BA221-3FF2-4CDA-BE6F-6F5CDFE4871F}"/>
              </a:ext>
            </a:extLst>
          </p:cNvPr>
          <p:cNvSpPr>
            <a:spLocks noGrp="1"/>
          </p:cNvSpPr>
          <p:nvPr>
            <p:ph type="sldNum" sz="quarter" idx="12"/>
          </p:nvPr>
        </p:nvSpPr>
        <p:spPr/>
        <p:txBody>
          <a:bodyPr/>
          <a:lstStyle/>
          <a:p>
            <a:fld id="{158B7785-F6D6-45F8-833E-07BD84680091}" type="slidenum">
              <a:rPr lang="en-US" smtClean="0"/>
              <a:pPr/>
              <a:t>5</a:t>
            </a:fld>
            <a:endParaRPr lang="en-US" dirty="0"/>
          </a:p>
        </p:txBody>
      </p:sp>
      <p:sp>
        <p:nvSpPr>
          <p:cNvPr id="2" name="Title 1">
            <a:extLst>
              <a:ext uri="{FF2B5EF4-FFF2-40B4-BE49-F238E27FC236}">
                <a16:creationId xmlns:a16="http://schemas.microsoft.com/office/drawing/2014/main" id="{BEEED5D4-778F-418B-8852-DBFAE2D24571}"/>
              </a:ext>
            </a:extLst>
          </p:cNvPr>
          <p:cNvSpPr>
            <a:spLocks noGrp="1"/>
          </p:cNvSpPr>
          <p:nvPr>
            <p:ph type="title"/>
          </p:nvPr>
        </p:nvSpPr>
        <p:spPr/>
        <p:txBody>
          <a:bodyPr>
            <a:normAutofit/>
          </a:bodyPr>
          <a:lstStyle/>
          <a:p>
            <a:r>
              <a:rPr lang="en-US" sz="3200" dirty="0"/>
              <a:t>Today’s Speakers</a:t>
            </a:r>
          </a:p>
        </p:txBody>
      </p:sp>
      <p:sp>
        <p:nvSpPr>
          <p:cNvPr id="7" name="Content Placeholder 6">
            <a:extLst>
              <a:ext uri="{FF2B5EF4-FFF2-40B4-BE49-F238E27FC236}">
                <a16:creationId xmlns:a16="http://schemas.microsoft.com/office/drawing/2014/main" id="{90495AA4-C5F4-4FBE-BCE8-903A6E054E5D}"/>
              </a:ext>
            </a:extLst>
          </p:cNvPr>
          <p:cNvSpPr>
            <a:spLocks noGrp="1"/>
          </p:cNvSpPr>
          <p:nvPr>
            <p:ph sz="half" idx="15"/>
          </p:nvPr>
        </p:nvSpPr>
        <p:spPr>
          <a:xfrm>
            <a:off x="839192" y="3170032"/>
            <a:ext cx="3566160" cy="2670591"/>
          </a:xfrm>
        </p:spPr>
        <p:txBody>
          <a:bodyPr/>
          <a:lstStyle/>
          <a:p>
            <a:r>
              <a:rPr lang="en-US" dirty="0"/>
              <a:t>Phoebe Reeves</a:t>
            </a:r>
          </a:p>
          <a:p>
            <a:pPr lvl="1"/>
            <a:r>
              <a:rPr lang="en-US" dirty="0"/>
              <a:t>Associate Director of Technical Assistance</a:t>
            </a:r>
          </a:p>
          <a:p>
            <a:pPr lvl="2"/>
            <a:r>
              <a:rPr lang="en-US" dirty="0"/>
              <a:t>YouthBuild USA</a:t>
            </a:r>
          </a:p>
        </p:txBody>
      </p:sp>
      <p:pic>
        <p:nvPicPr>
          <p:cNvPr id="6" name="Picture Placeholder 5" descr="A person wearing glasses&#10;&#10;Description automatically generated with medium confidence">
            <a:extLst>
              <a:ext uri="{FF2B5EF4-FFF2-40B4-BE49-F238E27FC236}">
                <a16:creationId xmlns:a16="http://schemas.microsoft.com/office/drawing/2014/main" id="{4FA5B6A0-D26E-4BDB-94B0-46781A33C64F}"/>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3073" b="3073"/>
          <a:stretch>
            <a:fillRect/>
          </a:stretch>
        </p:blipFill>
        <p:spPr/>
      </p:pic>
      <p:sp>
        <p:nvSpPr>
          <p:cNvPr id="3" name="Content Placeholder 2">
            <a:extLst>
              <a:ext uri="{FF2B5EF4-FFF2-40B4-BE49-F238E27FC236}">
                <a16:creationId xmlns:a16="http://schemas.microsoft.com/office/drawing/2014/main" id="{E2BED0D9-11B9-41BB-B610-727CD264CD48}"/>
              </a:ext>
            </a:extLst>
          </p:cNvPr>
          <p:cNvSpPr>
            <a:spLocks noGrp="1"/>
          </p:cNvSpPr>
          <p:nvPr>
            <p:ph sz="half" idx="1"/>
          </p:nvPr>
        </p:nvSpPr>
        <p:spPr>
          <a:xfrm>
            <a:off x="4985834" y="3773886"/>
            <a:ext cx="3566160" cy="2201789"/>
          </a:xfrm>
        </p:spPr>
        <p:txBody>
          <a:bodyPr/>
          <a:lstStyle/>
          <a:p>
            <a:r>
              <a:rPr lang="en-US" dirty="0"/>
              <a:t>Mary McRae</a:t>
            </a:r>
          </a:p>
          <a:p>
            <a:pPr lvl="1"/>
            <a:r>
              <a:rPr lang="en-US" dirty="0"/>
              <a:t>Senior Manager, DOL Coaching</a:t>
            </a:r>
          </a:p>
          <a:p>
            <a:pPr lvl="2"/>
            <a:r>
              <a:rPr lang="en-US" dirty="0"/>
              <a:t>YouthBuild USA</a:t>
            </a:r>
          </a:p>
          <a:p>
            <a:endParaRPr lang="en-US" dirty="0"/>
          </a:p>
        </p:txBody>
      </p:sp>
      <p:pic>
        <p:nvPicPr>
          <p:cNvPr id="10" name="Picture Placeholder 9" descr="A person smiling for the camera&#10;&#10;Description automatically generated with medium confidence">
            <a:extLst>
              <a:ext uri="{FF2B5EF4-FFF2-40B4-BE49-F238E27FC236}">
                <a16:creationId xmlns:a16="http://schemas.microsoft.com/office/drawing/2014/main" id="{328A0C2E-A526-4C71-B980-7E53F7C9F9B7}"/>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794" b="794"/>
          <a:stretch>
            <a:fillRect/>
          </a:stretch>
        </p:blipFill>
        <p:spPr/>
      </p:pic>
      <p:sp>
        <p:nvSpPr>
          <p:cNvPr id="4" name="Content Placeholder 3">
            <a:extLst>
              <a:ext uri="{FF2B5EF4-FFF2-40B4-BE49-F238E27FC236}">
                <a16:creationId xmlns:a16="http://schemas.microsoft.com/office/drawing/2014/main" id="{A5DC4EBE-0A00-492E-9CD3-CBE1F6F1C0AF}"/>
              </a:ext>
            </a:extLst>
          </p:cNvPr>
          <p:cNvSpPr>
            <a:spLocks noGrp="1"/>
          </p:cNvSpPr>
          <p:nvPr>
            <p:ph sz="half" idx="2"/>
          </p:nvPr>
        </p:nvSpPr>
        <p:spPr>
          <a:xfrm>
            <a:off x="8551994" y="3967316"/>
            <a:ext cx="3566160" cy="2079785"/>
          </a:xfrm>
        </p:spPr>
        <p:txBody>
          <a:bodyPr/>
          <a:lstStyle/>
          <a:p>
            <a:r>
              <a:rPr lang="en-US" dirty="0"/>
              <a:t>Jennifer Lawrence</a:t>
            </a:r>
          </a:p>
          <a:p>
            <a:pPr lvl="1"/>
            <a:r>
              <a:rPr lang="en-US" dirty="0"/>
              <a:t>Executive Director</a:t>
            </a:r>
          </a:p>
          <a:p>
            <a:pPr lvl="2"/>
            <a:r>
              <a:rPr lang="en-US" dirty="0"/>
              <a:t>Social Enterprise &amp; Training (SEAT) Center</a:t>
            </a:r>
          </a:p>
          <a:p>
            <a:pPr lvl="2"/>
            <a:r>
              <a:rPr lang="en-US" dirty="0"/>
              <a:t>Schenectady, NY</a:t>
            </a:r>
          </a:p>
          <a:p>
            <a:endParaRPr lang="en-US" dirty="0"/>
          </a:p>
        </p:txBody>
      </p:sp>
      <p:pic>
        <p:nvPicPr>
          <p:cNvPr id="1026" name="Picture 2">
            <a:extLst>
              <a:ext uri="{FF2B5EF4-FFF2-40B4-BE49-F238E27FC236}">
                <a16:creationId xmlns:a16="http://schemas.microsoft.com/office/drawing/2014/main" id="{5E53C53A-3F37-475A-901D-19956E19E741}"/>
              </a:ext>
            </a:extLst>
          </p:cNvPr>
          <p:cNvPicPr>
            <a:picLocks noGrp="1" noChangeAspect="1" noChangeArrowheads="1"/>
          </p:cNvPicPr>
          <p:nvPr>
            <p:ph type="pic" sz="quarter" idx="13"/>
          </p:nvPr>
        </p:nvPicPr>
        <p:blipFill>
          <a:blip r:embed="rId4">
            <a:extLst>
              <a:ext uri="{28A0092B-C50C-407E-A947-70E740481C1C}">
                <a14:useLocalDpi xmlns:a14="http://schemas.microsoft.com/office/drawing/2010/main" val="0"/>
              </a:ext>
            </a:extLst>
          </a:blip>
          <a:srcRect l="1765" r="1765"/>
          <a:stretch>
            <a:fillRect/>
          </a:stretch>
        </p:blipFill>
        <p:spPr bwMode="auto">
          <a:xfrm>
            <a:off x="969726" y="1272152"/>
            <a:ext cx="21336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4637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73891D-720A-4440-995B-118A1082853E}"/>
              </a:ext>
            </a:extLst>
          </p:cNvPr>
          <p:cNvSpPr>
            <a:spLocks noGrp="1"/>
          </p:cNvSpPr>
          <p:nvPr>
            <p:ph type="sldNum" sz="quarter" idx="12"/>
          </p:nvPr>
        </p:nvSpPr>
        <p:spPr/>
        <p:txBody>
          <a:bodyPr/>
          <a:lstStyle/>
          <a:p>
            <a:fld id="{158B7785-F6D6-45F8-833E-07BD84680091}" type="slidenum">
              <a:rPr lang="en-US" smtClean="0"/>
              <a:t>50</a:t>
            </a:fld>
            <a:endParaRPr lang="en-US" dirty="0"/>
          </a:p>
        </p:txBody>
      </p:sp>
      <p:sp>
        <p:nvSpPr>
          <p:cNvPr id="3" name="Title 2">
            <a:extLst>
              <a:ext uri="{FF2B5EF4-FFF2-40B4-BE49-F238E27FC236}">
                <a16:creationId xmlns:a16="http://schemas.microsoft.com/office/drawing/2014/main" id="{1C793BF3-D123-4547-B15A-00D1D84C723D}"/>
              </a:ext>
            </a:extLst>
          </p:cNvPr>
          <p:cNvSpPr>
            <a:spLocks noGrp="1"/>
          </p:cNvSpPr>
          <p:nvPr>
            <p:ph type="title"/>
          </p:nvPr>
        </p:nvSpPr>
        <p:spPr/>
        <p:txBody>
          <a:bodyPr>
            <a:normAutofit fontScale="90000"/>
          </a:bodyPr>
          <a:lstStyle/>
          <a:p>
            <a:r>
              <a:rPr lang="en-US" sz="3200" dirty="0">
                <a:effectLst/>
                <a:latin typeface="Calibri" panose="020F0502020204030204" pitchFamily="34" charset="0"/>
                <a:ea typeface="SimSun" panose="02010600030101010101" pitchFamily="2" charset="-122"/>
                <a:cs typeface="Calibri" panose="020F0502020204030204" pitchFamily="34" charset="0"/>
              </a:rPr>
              <a:t>Successes and Challenges of the Operational Intersectionality of Sector Strategy and Career Pathways </a:t>
            </a:r>
            <a:endParaRPr lang="en-US" dirty="0">
              <a:latin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1C7B8519-C919-4DA2-A336-5A23EE216611}"/>
              </a:ext>
            </a:extLst>
          </p:cNvPr>
          <p:cNvSpPr>
            <a:spLocks noGrp="1"/>
          </p:cNvSpPr>
          <p:nvPr>
            <p:ph idx="1"/>
          </p:nvPr>
        </p:nvSpPr>
        <p:spPr>
          <a:xfrm>
            <a:off x="805866" y="1137446"/>
            <a:ext cx="11081334" cy="3917154"/>
          </a:xfrm>
        </p:spPr>
        <p:txBody>
          <a:bodyPr vert="horz" lIns="91440" tIns="45720" rIns="91440" bIns="45720" rtlCol="0" anchor="t">
            <a:normAutofit fontScale="25000" lnSpcReduction="20000"/>
          </a:bodyPr>
          <a:lstStyle/>
          <a:p>
            <a:pPr marL="0" marR="0" indent="0">
              <a:spcBef>
                <a:spcPts val="0"/>
              </a:spcBef>
              <a:spcAft>
                <a:spcPts val="600"/>
              </a:spcAft>
              <a:buNone/>
            </a:pPr>
            <a:r>
              <a:rPr lang="en-US" sz="9600" b="1" kern="150" dirty="0">
                <a:effectLst/>
                <a:ea typeface="SimSun" panose="02010600030101010101" pitchFamily="2" charset="-122"/>
                <a:cs typeface="Lucida Sans" panose="020B0602030504020204" pitchFamily="34" charset="0"/>
              </a:rPr>
              <a:t>Career Pathways Work</a:t>
            </a:r>
          </a:p>
          <a:p>
            <a:pPr marL="0" marR="0" indent="0">
              <a:spcBef>
                <a:spcPts val="0"/>
              </a:spcBef>
              <a:spcAft>
                <a:spcPts val="600"/>
              </a:spcAft>
              <a:buNone/>
            </a:pPr>
            <a:endParaRPr lang="en-US" sz="4600" kern="150" dirty="0">
              <a:effectLst/>
              <a:ea typeface="SimSun" panose="02010600030101010101" pitchFamily="2" charset="-122"/>
              <a:cs typeface="Lucida Sans" panose="020B0602030504020204" pitchFamily="34" charset="0"/>
            </a:endParaRPr>
          </a:p>
          <a:p>
            <a:pPr>
              <a:lnSpc>
                <a:spcPct val="120000"/>
              </a:lnSpc>
              <a:spcBef>
                <a:spcPts val="600"/>
              </a:spcBef>
              <a:spcAft>
                <a:spcPts val="600"/>
              </a:spcAft>
            </a:pPr>
            <a:r>
              <a:rPr lang="en-US" sz="9600" b="1" kern="150" dirty="0">
                <a:effectLst/>
                <a:ea typeface="SimSun"/>
                <a:cs typeface="Lucida Sans" panose="020B0602030504020204" pitchFamily="34" charset="0"/>
              </a:rPr>
              <a:t>The Ideal: </a:t>
            </a:r>
            <a:r>
              <a:rPr lang="en-US" sz="9600" kern="150" dirty="0">
                <a:effectLst/>
                <a:ea typeface="SimSun"/>
                <a:cs typeface="Lucida Sans" panose="020B0602030504020204" pitchFamily="34" charset="0"/>
              </a:rPr>
              <a:t>The most successful career pathways systems provide multiple entry and exit points; sequenced, modularized, and contextualized coursework that aligns with stackable credentials and jobs; and the careful articulation of each education level ending in the attainment of industry-recognized credentials. Career pathways also offer flexible scheduling, opportunities for acceleration, work-based learning, and extensive supports and counseling services. This includes navigation services that help participants identify and access the most efficient routes to credential attainment and careers (often through career and course mapping).</a:t>
            </a:r>
          </a:p>
          <a:p>
            <a:pPr marL="0" indent="0" algn="ctr">
              <a:buNone/>
            </a:pPr>
            <a:endParaRPr lang="en-US" sz="5600" dirty="0">
              <a:effectLst/>
              <a:ea typeface="SimSun" panose="02010600030101010101" pitchFamily="2" charset="-122"/>
              <a:cs typeface="Lucida Sans" panose="020B0602030504020204" pitchFamily="34" charset="0"/>
              <a:hlinkClick r:id="rId3"/>
            </a:endParaRPr>
          </a:p>
          <a:p>
            <a:pPr marL="0" indent="0">
              <a:buNone/>
            </a:pPr>
            <a:endParaRPr lang="en-US" sz="6400" dirty="0">
              <a:ea typeface="SimSun" panose="02010600030101010101" pitchFamily="2" charset="-122"/>
              <a:cs typeface="Lucida Sans" panose="020B0602030504020204" pitchFamily="34" charset="0"/>
              <a:hlinkClick r:id="rId3"/>
            </a:endParaRPr>
          </a:p>
          <a:p>
            <a:pPr marL="0" indent="0">
              <a:spcBef>
                <a:spcPts val="0"/>
              </a:spcBef>
              <a:spcAft>
                <a:spcPts val="600"/>
              </a:spcAft>
              <a:buNone/>
            </a:pPr>
            <a:endParaRPr lang="en-US" sz="6600" dirty="0">
              <a:effectLst/>
              <a:latin typeface="Calibri" panose="020F0502020204030204" pitchFamily="34" charset="0"/>
              <a:ea typeface="SimSun" panose="02010600030101010101" pitchFamily="2" charset="-122"/>
              <a:cs typeface="Calibri" panose="020F0502020204030204" pitchFamily="34" charset="0"/>
            </a:endParaRPr>
          </a:p>
          <a:p>
            <a:pPr marL="0" indent="0">
              <a:spcBef>
                <a:spcPts val="0"/>
              </a:spcBef>
              <a:spcAft>
                <a:spcPts val="600"/>
              </a:spcAft>
              <a:buNone/>
            </a:pPr>
            <a:r>
              <a:rPr lang="en-US" sz="6400" dirty="0">
                <a:effectLst/>
                <a:latin typeface="Calibri" panose="020F0502020204030204" pitchFamily="34" charset="0"/>
                <a:ea typeface="SimSun" panose="02010600030101010101" pitchFamily="2" charset="-122"/>
                <a:cs typeface="Calibri" panose="020F0502020204030204" pitchFamily="34" charset="0"/>
              </a:rPr>
              <a:t>U.S. Department of Labor, Employment and Training Administration, </a:t>
            </a:r>
            <a:r>
              <a:rPr lang="en-US" sz="6400" dirty="0">
                <a:effectLst/>
                <a:latin typeface="Calibri" panose="020F0502020204030204" pitchFamily="34" charset="0"/>
                <a:ea typeface="SimSun" panose="02010600030101010101" pitchFamily="2" charset="-122"/>
                <a:cs typeface="Calibri" panose="020F0502020204030204" pitchFamily="34" charset="0"/>
                <a:hlinkClick r:id="rId4"/>
              </a:rPr>
              <a:t>Sector Strategies and Career Pathways: A Mutually-Beneficial-Alliance</a:t>
            </a:r>
            <a:r>
              <a:rPr lang="en-US" sz="6400" dirty="0">
                <a:effectLst/>
                <a:latin typeface="Calibri" panose="020F0502020204030204" pitchFamily="34" charset="0"/>
                <a:ea typeface="SimSun" panose="02010600030101010101" pitchFamily="2" charset="-122"/>
                <a:cs typeface="Calibri" panose="020F0502020204030204" pitchFamily="34" charset="0"/>
              </a:rPr>
              <a:t>, Mary Clagett et al, Maher &amp; Maher</a:t>
            </a:r>
            <a:endParaRPr lang="en-US" sz="6400" dirty="0"/>
          </a:p>
          <a:p>
            <a:pPr algn="ctr"/>
            <a:endParaRPr lang="en-US" sz="6400" dirty="0"/>
          </a:p>
        </p:txBody>
      </p:sp>
    </p:spTree>
    <p:extLst>
      <p:ext uri="{BB962C8B-B14F-4D97-AF65-F5344CB8AC3E}">
        <p14:creationId xmlns:p14="http://schemas.microsoft.com/office/powerpoint/2010/main" val="24848997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73891D-720A-4440-995B-118A1082853E}"/>
              </a:ext>
            </a:extLst>
          </p:cNvPr>
          <p:cNvSpPr>
            <a:spLocks noGrp="1"/>
          </p:cNvSpPr>
          <p:nvPr>
            <p:ph type="sldNum" sz="quarter" idx="12"/>
          </p:nvPr>
        </p:nvSpPr>
        <p:spPr/>
        <p:txBody>
          <a:bodyPr/>
          <a:lstStyle/>
          <a:p>
            <a:fld id="{158B7785-F6D6-45F8-833E-07BD84680091}" type="slidenum">
              <a:rPr lang="en-US" smtClean="0"/>
              <a:t>51</a:t>
            </a:fld>
            <a:endParaRPr lang="en-US" dirty="0"/>
          </a:p>
        </p:txBody>
      </p:sp>
      <p:sp>
        <p:nvSpPr>
          <p:cNvPr id="3" name="Title 2">
            <a:extLst>
              <a:ext uri="{FF2B5EF4-FFF2-40B4-BE49-F238E27FC236}">
                <a16:creationId xmlns:a16="http://schemas.microsoft.com/office/drawing/2014/main" id="{1C793BF3-D123-4547-B15A-00D1D84C723D}"/>
              </a:ext>
            </a:extLst>
          </p:cNvPr>
          <p:cNvSpPr>
            <a:spLocks noGrp="1"/>
          </p:cNvSpPr>
          <p:nvPr>
            <p:ph type="title"/>
          </p:nvPr>
        </p:nvSpPr>
        <p:spPr/>
        <p:txBody>
          <a:bodyPr>
            <a:normAutofit fontScale="90000"/>
          </a:bodyPr>
          <a:lstStyle/>
          <a:p>
            <a:r>
              <a:rPr lang="en-US" sz="3200" dirty="0">
                <a:effectLst/>
                <a:latin typeface="Calibri" panose="020F0502020204030204" pitchFamily="34" charset="0"/>
                <a:ea typeface="SimSun" panose="02010600030101010101" pitchFamily="2" charset="-122"/>
                <a:cs typeface="Calibri" panose="020F0502020204030204" pitchFamily="34" charset="0"/>
              </a:rPr>
              <a:t>Successes and Challenges of the Operational Intersectionality of Sector Strategy and Career Pathways </a:t>
            </a:r>
            <a:endParaRPr lang="en-US" dirty="0">
              <a:latin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1C7B8519-C919-4DA2-A336-5A23EE216611}"/>
              </a:ext>
            </a:extLst>
          </p:cNvPr>
          <p:cNvSpPr>
            <a:spLocks noGrp="1"/>
          </p:cNvSpPr>
          <p:nvPr>
            <p:ph idx="1"/>
          </p:nvPr>
        </p:nvSpPr>
        <p:spPr>
          <a:xfrm>
            <a:off x="805866" y="1137446"/>
            <a:ext cx="11081334" cy="5218904"/>
          </a:xfrm>
        </p:spPr>
        <p:txBody>
          <a:bodyPr vert="horz" lIns="91440" tIns="45720" rIns="91440" bIns="45720" rtlCol="0" anchor="t">
            <a:normAutofit/>
          </a:bodyPr>
          <a:lstStyle/>
          <a:p>
            <a:pPr marL="0" marR="0" indent="0">
              <a:spcBef>
                <a:spcPts val="0"/>
              </a:spcBef>
              <a:spcAft>
                <a:spcPts val="600"/>
              </a:spcAft>
              <a:buNone/>
            </a:pPr>
            <a:r>
              <a:rPr lang="en-US" sz="2800" b="1" kern="150" dirty="0">
                <a:effectLst/>
                <a:ea typeface="SimSun" panose="02010600030101010101" pitchFamily="2" charset="-122"/>
                <a:cs typeface="Lucida Sans" panose="020B0602030504020204" pitchFamily="34" charset="0"/>
              </a:rPr>
              <a:t>Career Pathways Work</a:t>
            </a:r>
          </a:p>
          <a:p>
            <a:pPr marL="0" marR="0" indent="0">
              <a:spcBef>
                <a:spcPts val="0"/>
              </a:spcBef>
              <a:spcAft>
                <a:spcPts val="600"/>
              </a:spcAft>
              <a:buNone/>
            </a:pPr>
            <a:endParaRPr lang="en-US" sz="2400" kern="150" dirty="0">
              <a:effectLst/>
              <a:ea typeface="SimSun" panose="02010600030101010101" pitchFamily="2" charset="-122"/>
              <a:cs typeface="Lucida Sans" panose="020B0602030504020204" pitchFamily="34" charset="0"/>
            </a:endParaRPr>
          </a:p>
          <a:p>
            <a:pPr>
              <a:lnSpc>
                <a:spcPct val="120000"/>
              </a:lnSpc>
              <a:spcBef>
                <a:spcPts val="600"/>
              </a:spcBef>
              <a:spcAft>
                <a:spcPts val="600"/>
              </a:spcAft>
            </a:pPr>
            <a:r>
              <a:rPr lang="en-US" sz="2400" b="1" kern="150" dirty="0">
                <a:effectLst/>
                <a:ea typeface="SimSun"/>
                <a:cs typeface="Lucida Sans" panose="020B0602030504020204" pitchFamily="34" charset="0"/>
              </a:rPr>
              <a:t>The Reality: </a:t>
            </a:r>
            <a:r>
              <a:rPr lang="en-US" sz="2400" kern="150" dirty="0">
                <a:effectLst/>
                <a:ea typeface="SimSun"/>
                <a:cs typeface="Lucida Sans" panose="020B0602030504020204" pitchFamily="34" charset="0"/>
              </a:rPr>
              <a:t>Career pathways systems require systemic changes on the part of education and workforce development systems, who must agree to make significant changes in the delivery, organization, and culture of education and training—regardless of which specific sector is the focus.</a:t>
            </a:r>
          </a:p>
          <a:p>
            <a:pPr algn="ctr"/>
            <a:endParaRPr lang="en-US" dirty="0"/>
          </a:p>
        </p:txBody>
      </p:sp>
    </p:spTree>
    <p:extLst>
      <p:ext uri="{BB962C8B-B14F-4D97-AF65-F5344CB8AC3E}">
        <p14:creationId xmlns:p14="http://schemas.microsoft.com/office/powerpoint/2010/main" val="395615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EC874F-5B1C-4A0E-9669-516D081D333E}"/>
              </a:ext>
            </a:extLst>
          </p:cNvPr>
          <p:cNvSpPr>
            <a:spLocks noGrp="1"/>
          </p:cNvSpPr>
          <p:nvPr>
            <p:ph type="sldNum" sz="quarter" idx="12"/>
          </p:nvPr>
        </p:nvSpPr>
        <p:spPr/>
        <p:txBody>
          <a:bodyPr/>
          <a:lstStyle/>
          <a:p>
            <a:fld id="{158B7785-F6D6-45F8-833E-07BD84680091}" type="slidenum">
              <a:rPr lang="en-US" smtClean="0"/>
              <a:t>52</a:t>
            </a:fld>
            <a:endParaRPr lang="en-US" dirty="0"/>
          </a:p>
        </p:txBody>
      </p:sp>
      <p:sp>
        <p:nvSpPr>
          <p:cNvPr id="3" name="Title 2">
            <a:extLst>
              <a:ext uri="{FF2B5EF4-FFF2-40B4-BE49-F238E27FC236}">
                <a16:creationId xmlns:a16="http://schemas.microsoft.com/office/drawing/2014/main" id="{A6931745-4FA7-4ADF-B5B8-E5DF88609759}"/>
              </a:ext>
            </a:extLst>
          </p:cNvPr>
          <p:cNvSpPr>
            <a:spLocks noGrp="1"/>
          </p:cNvSpPr>
          <p:nvPr>
            <p:ph type="title"/>
          </p:nvPr>
        </p:nvSpPr>
        <p:spPr/>
        <p:txBody>
          <a:bodyPr/>
          <a:lstStyle/>
          <a:p>
            <a:r>
              <a:rPr lang="en-US" dirty="0"/>
              <a:t>Recent DOL Sector Initiatives</a:t>
            </a:r>
          </a:p>
        </p:txBody>
      </p:sp>
      <p:sp>
        <p:nvSpPr>
          <p:cNvPr id="4" name="Content Placeholder 3">
            <a:extLst>
              <a:ext uri="{FF2B5EF4-FFF2-40B4-BE49-F238E27FC236}">
                <a16:creationId xmlns:a16="http://schemas.microsoft.com/office/drawing/2014/main" id="{AA151444-4ACB-45BE-A7A6-7136C66DAFD6}"/>
              </a:ext>
            </a:extLst>
          </p:cNvPr>
          <p:cNvSpPr>
            <a:spLocks noGrp="1"/>
          </p:cNvSpPr>
          <p:nvPr>
            <p:ph idx="1"/>
          </p:nvPr>
        </p:nvSpPr>
        <p:spPr/>
        <p:txBody>
          <a:bodyPr vert="horz" lIns="91440" tIns="45720" rIns="91440" bIns="45720" rtlCol="0" anchor="t">
            <a:normAutofit lnSpcReduction="10000"/>
          </a:bodyPr>
          <a:lstStyle/>
          <a:p>
            <a:endParaRPr lang="en-US" sz="2400" dirty="0">
              <a:solidFill>
                <a:srgbClr val="212121"/>
              </a:solidFill>
            </a:endParaRPr>
          </a:p>
          <a:p>
            <a:r>
              <a:rPr lang="en-US" sz="2400" b="0" i="0" dirty="0">
                <a:solidFill>
                  <a:srgbClr val="212121"/>
                </a:solidFill>
                <a:effectLst/>
                <a:hlinkClick r:id="rId2">
                  <a:extLst>
                    <a:ext uri="{A12FA001-AC4F-418D-AE19-62706E023703}">
                      <ahyp:hlinkClr xmlns:ahyp="http://schemas.microsoft.com/office/drawing/2018/hyperlinkcolor" val="tx"/>
                    </a:ext>
                  </a:extLst>
                </a:hlinkClick>
              </a:rPr>
              <a:t>The Strengthening Community Colleges Training Grants Program</a:t>
            </a:r>
            <a:r>
              <a:rPr lang="en-US" sz="2400" b="0" i="0" dirty="0">
                <a:solidFill>
                  <a:srgbClr val="212121"/>
                </a:solidFill>
                <a:effectLst/>
              </a:rPr>
              <a:t> (referred to as Strengthening Community Colleges or SCC) aims to build the capacity of community colleges to collaborate with employers and the public workforce development system to meet local and regional labor market demand for a skilled workforce. The grants also build the capacity of community colleges to address challenges associated with the COVID-19 health crisis, such as expanding online and technology-enabled learning and migrating services to a virtual environment.</a:t>
            </a:r>
          </a:p>
          <a:p>
            <a:r>
              <a:rPr lang="en-US" sz="2400" dirty="0">
                <a:solidFill>
                  <a:srgbClr val="212121"/>
                </a:solidFill>
                <a:ea typeface="+mn-lt"/>
                <a:cs typeface="+mn-lt"/>
                <a:hlinkClick r:id="rId3"/>
              </a:rPr>
              <a:t>H-1B One Workforce Grants</a:t>
            </a:r>
            <a:r>
              <a:rPr lang="en-US" sz="2400" dirty="0">
                <a:solidFill>
                  <a:srgbClr val="212121"/>
                </a:solidFill>
                <a:ea typeface="+mn-lt"/>
                <a:cs typeface="+mn-lt"/>
              </a:rPr>
              <a:t> - </a:t>
            </a:r>
            <a:r>
              <a:rPr lang="en-US" sz="2400" dirty="0">
                <a:ea typeface="+mn-lt"/>
                <a:cs typeface="+mn-lt"/>
              </a:rPr>
              <a:t>The U.S. Department of Labor (DOL) awarded $145 million in the H-1B One Workforce Grant Program to invest in training for key sectors in the U.S. economy including information technology, advanced manufacturing, and transportation sectors to upskill its present workforce and train a new generation of workers to build a pipeline for the future workforce. </a:t>
            </a:r>
          </a:p>
          <a:p>
            <a:pPr marL="0" indent="0">
              <a:buNone/>
            </a:pPr>
            <a:endParaRPr lang="en-US" sz="2400" dirty="0"/>
          </a:p>
          <a:p>
            <a:pPr marL="0" indent="0">
              <a:buNone/>
            </a:pPr>
            <a:endParaRPr lang="en-US" dirty="0">
              <a:cs typeface="Calibri" panose="020F0502020204030204"/>
            </a:endParaRPr>
          </a:p>
          <a:p>
            <a:pPr marL="0" indent="0">
              <a:buNone/>
            </a:pPr>
            <a:endParaRPr lang="en-US" dirty="0">
              <a:cs typeface="Calibri" panose="020F0502020204030204"/>
            </a:endParaRPr>
          </a:p>
        </p:txBody>
      </p:sp>
    </p:spTree>
    <p:extLst>
      <p:ext uri="{BB962C8B-B14F-4D97-AF65-F5344CB8AC3E}">
        <p14:creationId xmlns:p14="http://schemas.microsoft.com/office/powerpoint/2010/main" val="26521634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solidFill>
                  <a:schemeClr val="tx2">
                    <a:lumMod val="90000"/>
                    <a:lumOff val="10000"/>
                  </a:schemeClr>
                </a:solidFill>
              </a:rPr>
              <a:pPr/>
              <a:t>53</a:t>
            </a:fld>
            <a:endParaRPr lang="en-US" dirty="0">
              <a:solidFill>
                <a:schemeClr val="tx2">
                  <a:lumMod val="90000"/>
                  <a:lumOff val="10000"/>
                </a:schemeClr>
              </a:solidFill>
            </a:endParaRPr>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
        <p:nvSpPr>
          <p:cNvPr id="3" name="Text Placeholder 2">
            <a:extLst>
              <a:ext uri="{FF2B5EF4-FFF2-40B4-BE49-F238E27FC236}">
                <a16:creationId xmlns:a16="http://schemas.microsoft.com/office/drawing/2014/main" id="{A186E04C-09C1-4820-ABBD-537C6D8FF612}"/>
              </a:ext>
            </a:extLst>
          </p:cNvPr>
          <p:cNvSpPr>
            <a:spLocks noGrp="1"/>
          </p:cNvSpPr>
          <p:nvPr>
            <p:ph type="body" sz="quarter" idx="13"/>
          </p:nvPr>
        </p:nvSpPr>
        <p:spPr/>
        <p:txBody>
          <a:bodyPr/>
          <a:lstStyle/>
          <a:p>
            <a:r>
              <a:rPr lang="en-US" dirty="0"/>
              <a:t>Place your questions in the chat box.</a:t>
            </a:r>
          </a:p>
          <a:p>
            <a:pPr lvl="1"/>
            <a:endParaRPr lang="en-US" dirty="0"/>
          </a:p>
        </p:txBody>
      </p:sp>
    </p:spTree>
    <p:extLst>
      <p:ext uri="{BB962C8B-B14F-4D97-AF65-F5344CB8AC3E}">
        <p14:creationId xmlns:p14="http://schemas.microsoft.com/office/powerpoint/2010/main" val="9836207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E6C701BC-AA68-4071-B560-FC67FEC5DCCF}"/>
              </a:ext>
            </a:extLst>
          </p:cNvPr>
          <p:cNvSpPr>
            <a:spLocks noGrp="1"/>
          </p:cNvSpPr>
          <p:nvPr>
            <p:ph type="sldNum" sz="quarter" idx="12"/>
          </p:nvPr>
        </p:nvSpPr>
        <p:spPr/>
        <p:txBody>
          <a:bodyPr/>
          <a:lstStyle/>
          <a:p>
            <a:fld id="{158B7785-F6D6-45F8-833E-07BD84680091}" type="slidenum">
              <a:rPr lang="en-US" smtClean="0"/>
              <a:pPr/>
              <a:t>54</a:t>
            </a:fld>
            <a:endParaRPr lang="en-US" dirty="0"/>
          </a:p>
        </p:txBody>
      </p:sp>
      <p:sp>
        <p:nvSpPr>
          <p:cNvPr id="7" name="Title 6">
            <a:extLst>
              <a:ext uri="{FF2B5EF4-FFF2-40B4-BE49-F238E27FC236}">
                <a16:creationId xmlns:a16="http://schemas.microsoft.com/office/drawing/2014/main" id="{A5BCE9EE-60B2-42AC-9821-31A68465888F}"/>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8529379F-2773-44E4-BA78-B9159BAD1D1F}"/>
              </a:ext>
            </a:extLst>
          </p:cNvPr>
          <p:cNvSpPr>
            <a:spLocks noGrp="1"/>
          </p:cNvSpPr>
          <p:nvPr>
            <p:ph sz="half" idx="1"/>
          </p:nvPr>
        </p:nvSpPr>
        <p:spPr>
          <a:xfrm>
            <a:off x="304800" y="1281582"/>
            <a:ext cx="5791200" cy="5015820"/>
          </a:xfrm>
        </p:spPr>
        <p:txBody>
          <a:bodyPr/>
          <a:lstStyle/>
          <a:p>
            <a:r>
              <a:rPr lang="en-US" dirty="0"/>
              <a:t>Sector Strategies Resources</a:t>
            </a:r>
          </a:p>
          <a:p>
            <a:pPr lvl="2"/>
            <a:r>
              <a:rPr lang="en-US" dirty="0">
                <a:hlinkClick r:id="rId2"/>
              </a:rPr>
              <a:t>https://youthbuild.workforcegps.org/resources/2021/02/07/17/17/Sector-Strategies-Resources</a:t>
            </a:r>
            <a:endParaRPr lang="en-US" dirty="0"/>
          </a:p>
          <a:p>
            <a:r>
              <a:rPr lang="en-US" dirty="0"/>
              <a:t>Sector Strategy Implementation Toolkit</a:t>
            </a:r>
          </a:p>
          <a:p>
            <a:pPr lvl="2"/>
            <a:r>
              <a:rPr lang="en-US" dirty="0"/>
              <a:t>https://businessengagement.workforcegps.org/-/media/Communities/rapidresponse/Files/Sector-Strategies/etas_sector_strategies_framework_201503015_final.ashx?sc_lang=en</a:t>
            </a:r>
          </a:p>
          <a:p>
            <a:r>
              <a:rPr lang="en-US" dirty="0"/>
              <a:t>Career Pathways Toolkit</a:t>
            </a:r>
            <a:endParaRPr lang="en-US" dirty="0">
              <a:cs typeface="Calibri"/>
            </a:endParaRPr>
          </a:p>
          <a:p>
            <a:pPr lvl="2"/>
            <a:r>
              <a:rPr lang="en-US" u="none" dirty="0">
                <a:ea typeface="+mn-lt"/>
                <a:cs typeface="+mn-lt"/>
                <a:hlinkClick r:id="rId3"/>
              </a:rPr>
              <a:t>https://www.careeronestop.org/CompetencyModel/</a:t>
            </a:r>
            <a:endParaRPr lang="en-US" u="none" dirty="0">
              <a:ea typeface="+mn-lt"/>
              <a:cs typeface="+mn-lt"/>
            </a:endParaRPr>
          </a:p>
          <a:p>
            <a:r>
              <a:rPr lang="en-US" dirty="0"/>
              <a:t>Competency Model Clearinghouse</a:t>
            </a:r>
            <a:endParaRPr lang="en-US" dirty="0">
              <a:cs typeface="Calibri"/>
            </a:endParaRPr>
          </a:p>
          <a:p>
            <a:pPr lvl="2"/>
            <a:r>
              <a:rPr lang="en-US" sz="1600" dirty="0">
                <a:effectLst/>
                <a:latin typeface="Segoe UI" panose="020B0502040204020203" pitchFamily="34" charset="0"/>
              </a:rPr>
              <a:t>https://careerpathways.workforcegps.org/resources/2016/10/20/10/11/Enhanced_Career_Pathways_Toolkit</a:t>
            </a:r>
            <a:endParaRPr lang="en-US" sz="1600" dirty="0">
              <a:effectLst/>
              <a:latin typeface="Arial" panose="020B0604020202020204" pitchFamily="34" charset="0"/>
            </a:endParaRPr>
          </a:p>
          <a:p>
            <a:pPr marL="228600" lvl="2" indent="0">
              <a:buNone/>
            </a:pPr>
            <a:endParaRPr lang="en-US" u="none" dirty="0">
              <a:ea typeface="+mn-lt"/>
              <a:cs typeface="+mn-lt"/>
            </a:endParaRPr>
          </a:p>
          <a:p>
            <a:pPr lvl="2"/>
            <a:endParaRPr lang="en-US" dirty="0"/>
          </a:p>
        </p:txBody>
      </p:sp>
      <p:sp>
        <p:nvSpPr>
          <p:cNvPr id="4" name="Content Placeholder 3">
            <a:extLst>
              <a:ext uri="{FF2B5EF4-FFF2-40B4-BE49-F238E27FC236}">
                <a16:creationId xmlns:a16="http://schemas.microsoft.com/office/drawing/2014/main" id="{16D6B816-0E1C-463B-99A1-B2E09103B2F1}"/>
              </a:ext>
            </a:extLst>
          </p:cNvPr>
          <p:cNvSpPr>
            <a:spLocks noGrp="1"/>
          </p:cNvSpPr>
          <p:nvPr>
            <p:ph sz="half" idx="2"/>
          </p:nvPr>
        </p:nvSpPr>
        <p:spPr>
          <a:xfrm>
            <a:off x="6705600" y="1281582"/>
            <a:ext cx="5181600" cy="5015820"/>
          </a:xfrm>
        </p:spPr>
        <p:txBody>
          <a:bodyPr vert="horz" lIns="91440" tIns="45720" rIns="91440" bIns="45720" rtlCol="0" anchor="t">
            <a:noAutofit/>
          </a:bodyPr>
          <a:lstStyle/>
          <a:p>
            <a:r>
              <a:rPr lang="en-US" dirty="0"/>
              <a:t>Sector Strategies Overview</a:t>
            </a:r>
          </a:p>
          <a:p>
            <a:pPr lvl="2"/>
            <a:r>
              <a:rPr lang="en-US" dirty="0"/>
              <a:t>https://businessengagement.workforcegps.org/resources/2016/05/11/09/49/Sector-Strategies-An-Overview</a:t>
            </a:r>
            <a:endParaRPr lang="en-US" dirty="0">
              <a:cs typeface="Calibri"/>
            </a:endParaRPr>
          </a:p>
          <a:p>
            <a:r>
              <a:rPr lang="en-US" dirty="0"/>
              <a:t>Sector Partnership Policy Toolkit</a:t>
            </a:r>
            <a:endParaRPr lang="en-US" dirty="0">
              <a:cs typeface="Calibri"/>
            </a:endParaRPr>
          </a:p>
          <a:p>
            <a:pPr lvl="2"/>
            <a:r>
              <a:rPr lang="en-US" dirty="0">
                <a:hlinkClick r:id="rId4"/>
              </a:rPr>
              <a:t>https://www.nationalskillscoalition.org/wp-content/uploads/2021/01/Sector-Partnership-Policy-Toolkit-Summary.pdf</a:t>
            </a:r>
            <a:endParaRPr lang="en-US" dirty="0"/>
          </a:p>
          <a:p>
            <a:r>
              <a:rPr lang="en-US" dirty="0"/>
              <a:t>Deeper Dive Into Demand-Side Data: Identifying Target Sectors</a:t>
            </a:r>
            <a:endParaRPr lang="en-US" dirty="0">
              <a:cs typeface="Calibri"/>
            </a:endParaRPr>
          </a:p>
          <a:p>
            <a:pPr lvl="2"/>
            <a:r>
              <a:rPr lang="en-US" dirty="0"/>
              <a:t>https://businessengagement.workforcegps.org/resources/2016/03/16/10/34/Sectors_Data_IDTargetSectors</a:t>
            </a:r>
            <a:endParaRPr lang="en-US" dirty="0">
              <a:cs typeface="Calibri"/>
            </a:endParaRPr>
          </a:p>
          <a:p>
            <a:pPr lvl="2"/>
            <a:endParaRPr lang="en-US" dirty="0">
              <a:cs typeface="Calibri"/>
            </a:endParaRPr>
          </a:p>
        </p:txBody>
      </p:sp>
    </p:spTree>
    <p:extLst>
      <p:ext uri="{BB962C8B-B14F-4D97-AF65-F5344CB8AC3E}">
        <p14:creationId xmlns:p14="http://schemas.microsoft.com/office/powerpoint/2010/main" val="16778578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0239A-EFD5-402F-9334-E74F444BC377}"/>
              </a:ext>
            </a:extLst>
          </p:cNvPr>
          <p:cNvSpPr>
            <a:spLocks noGrp="1"/>
          </p:cNvSpPr>
          <p:nvPr>
            <p:ph type="sldNum" sz="quarter" idx="12"/>
          </p:nvPr>
        </p:nvSpPr>
        <p:spPr/>
        <p:txBody>
          <a:bodyPr/>
          <a:lstStyle/>
          <a:p>
            <a:fld id="{158B7785-F6D6-45F8-833E-07BD84680091}" type="slidenum">
              <a:rPr lang="en-US" smtClean="0"/>
              <a:pPr/>
              <a:t>55</a:t>
            </a:fld>
            <a:endParaRPr lang="en-US" dirty="0"/>
          </a:p>
        </p:txBody>
      </p:sp>
      <p:sp>
        <p:nvSpPr>
          <p:cNvPr id="3" name="Title 2">
            <a:extLst>
              <a:ext uri="{FF2B5EF4-FFF2-40B4-BE49-F238E27FC236}">
                <a16:creationId xmlns:a16="http://schemas.microsoft.com/office/drawing/2014/main" id="{2736EE3D-A03A-4136-8E8D-E53087731073}"/>
              </a:ext>
            </a:extLst>
          </p:cNvPr>
          <p:cNvSpPr>
            <a:spLocks noGrp="1"/>
          </p:cNvSpPr>
          <p:nvPr>
            <p:ph type="title"/>
          </p:nvPr>
        </p:nvSpPr>
        <p:spPr/>
        <p:txBody>
          <a:bodyPr/>
          <a:lstStyle/>
          <a:p>
            <a:r>
              <a:rPr lang="en-US" dirty="0"/>
              <a:t>Contact Us</a:t>
            </a:r>
          </a:p>
        </p:txBody>
      </p:sp>
      <p:sp>
        <p:nvSpPr>
          <p:cNvPr id="2" name="Content Placeholder 1">
            <a:extLst>
              <a:ext uri="{FF2B5EF4-FFF2-40B4-BE49-F238E27FC236}">
                <a16:creationId xmlns:a16="http://schemas.microsoft.com/office/drawing/2014/main" id="{12EEC628-7E2F-40C6-A897-049EE29442C3}"/>
              </a:ext>
            </a:extLst>
          </p:cNvPr>
          <p:cNvSpPr>
            <a:spLocks noGrp="1"/>
          </p:cNvSpPr>
          <p:nvPr>
            <p:ph idx="1"/>
          </p:nvPr>
        </p:nvSpPr>
        <p:spPr/>
        <p:txBody>
          <a:bodyPr>
            <a:normAutofit/>
          </a:bodyPr>
          <a:lstStyle/>
          <a:p>
            <a:r>
              <a:rPr lang="en-US" dirty="0"/>
              <a:t>Jenn Smith</a:t>
            </a:r>
          </a:p>
          <a:p>
            <a:pPr lvl="1"/>
            <a:r>
              <a:rPr lang="en-US" dirty="0"/>
              <a:t>YouthBuild Director</a:t>
            </a:r>
          </a:p>
          <a:p>
            <a:pPr lvl="2"/>
            <a:r>
              <a:rPr lang="en-US" dirty="0"/>
              <a:t>U.S. Department of Labor, Employment and Training Administration</a:t>
            </a:r>
          </a:p>
          <a:p>
            <a:pPr lvl="3"/>
            <a:r>
              <a:rPr lang="en-US" dirty="0"/>
              <a:t>smith.jenn@dol.gov</a:t>
            </a:r>
          </a:p>
          <a:p>
            <a:pPr lvl="4"/>
            <a:r>
              <a:rPr lang="en-US" dirty="0"/>
              <a:t>202.693.3597</a:t>
            </a:r>
          </a:p>
          <a:p>
            <a:r>
              <a:rPr lang="en-US" dirty="0"/>
              <a:t>Phoebe Reeves</a:t>
            </a:r>
          </a:p>
          <a:p>
            <a:pPr lvl="1"/>
            <a:r>
              <a:rPr lang="en-US" dirty="0"/>
              <a:t>Associate Director of Technical Services</a:t>
            </a:r>
          </a:p>
          <a:p>
            <a:pPr lvl="2"/>
            <a:r>
              <a:rPr lang="en-US" dirty="0"/>
              <a:t>YouthBuild USA</a:t>
            </a:r>
          </a:p>
          <a:p>
            <a:pPr lvl="3"/>
            <a:r>
              <a:rPr lang="en-US" dirty="0"/>
              <a:t>phoebereeves@youthbuild.org</a:t>
            </a:r>
          </a:p>
          <a:p>
            <a:pPr lvl="4"/>
            <a:r>
              <a:rPr lang="en-US" dirty="0"/>
              <a:t>207.744.9951</a:t>
            </a:r>
          </a:p>
          <a:p>
            <a:endParaRPr lang="en-US" dirty="0"/>
          </a:p>
        </p:txBody>
      </p:sp>
    </p:spTree>
    <p:extLst>
      <p:ext uri="{BB962C8B-B14F-4D97-AF65-F5344CB8AC3E}">
        <p14:creationId xmlns:p14="http://schemas.microsoft.com/office/powerpoint/2010/main" val="10975839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ECE0DD-3B48-4A9D-A3FA-56B3506CECD3}"/>
              </a:ext>
            </a:extLst>
          </p:cNvPr>
          <p:cNvSpPr>
            <a:spLocks noGrp="1"/>
          </p:cNvSpPr>
          <p:nvPr>
            <p:ph type="sldNum" sz="quarter" idx="12"/>
          </p:nvPr>
        </p:nvSpPr>
        <p:spPr/>
        <p:txBody>
          <a:bodyPr/>
          <a:lstStyle/>
          <a:p>
            <a:fld id="{158B7785-F6D6-45F8-833E-07BD84680091}" type="slidenum">
              <a:rPr lang="en-US" smtClean="0"/>
              <a:t>56</a:t>
            </a:fld>
            <a:endParaRPr lang="en-US" dirty="0"/>
          </a:p>
        </p:txBody>
      </p:sp>
      <p:sp>
        <p:nvSpPr>
          <p:cNvPr id="3" name="Title 2">
            <a:extLst>
              <a:ext uri="{FF2B5EF4-FFF2-40B4-BE49-F238E27FC236}">
                <a16:creationId xmlns:a16="http://schemas.microsoft.com/office/drawing/2014/main" id="{C0932749-ACCF-46BF-9ACF-1E7EF2FE64EB}"/>
              </a:ext>
            </a:extLst>
          </p:cNvPr>
          <p:cNvSpPr>
            <a:spLocks noGrp="1"/>
          </p:cNvSpPr>
          <p:nvPr>
            <p:ph type="title"/>
          </p:nvPr>
        </p:nvSpPr>
        <p:spPr/>
        <p:txBody>
          <a:bodyPr/>
          <a:lstStyle/>
          <a:p>
            <a:r>
              <a:rPr lang="en-US" dirty="0"/>
              <a:t>Contact US</a:t>
            </a:r>
          </a:p>
        </p:txBody>
      </p:sp>
      <p:sp>
        <p:nvSpPr>
          <p:cNvPr id="5" name="Content Placeholder 1">
            <a:extLst>
              <a:ext uri="{FF2B5EF4-FFF2-40B4-BE49-F238E27FC236}">
                <a16:creationId xmlns:a16="http://schemas.microsoft.com/office/drawing/2014/main" id="{AB99796A-C92F-4B99-89E6-D34D599104EA}"/>
              </a:ext>
            </a:extLst>
          </p:cNvPr>
          <p:cNvSpPr>
            <a:spLocks noGrp="1"/>
          </p:cNvSpPr>
          <p:nvPr>
            <p:ph idx="1"/>
          </p:nvPr>
        </p:nvSpPr>
        <p:spPr>
          <a:xfrm>
            <a:off x="805866" y="909241"/>
            <a:ext cx="7244177" cy="5039517"/>
          </a:xfrm>
        </p:spPr>
        <p:txBody>
          <a:bodyPr>
            <a:normAutofit/>
          </a:bodyPr>
          <a:lstStyle/>
          <a:p>
            <a:r>
              <a:rPr lang="en-US" dirty="0"/>
              <a:t>Mary McRae</a:t>
            </a:r>
          </a:p>
          <a:p>
            <a:pPr lvl="1"/>
            <a:r>
              <a:rPr lang="en-US" dirty="0"/>
              <a:t>Senior Manager of Technical Assistance</a:t>
            </a:r>
          </a:p>
          <a:p>
            <a:pPr lvl="2"/>
            <a:r>
              <a:rPr lang="en-US" dirty="0"/>
              <a:t>YouthBuild USA</a:t>
            </a:r>
          </a:p>
          <a:p>
            <a:pPr lvl="3"/>
            <a:r>
              <a:rPr lang="en-US" dirty="0"/>
              <a:t>mmcrae@youthbuild.org</a:t>
            </a:r>
          </a:p>
          <a:p>
            <a:pPr lvl="4"/>
            <a:r>
              <a:rPr lang="en-US" dirty="0"/>
              <a:t>413.426.0961</a:t>
            </a:r>
          </a:p>
          <a:p>
            <a:r>
              <a:rPr lang="en-US" dirty="0"/>
              <a:t>Jennifer Lawrence</a:t>
            </a:r>
          </a:p>
          <a:p>
            <a:pPr lvl="1"/>
            <a:r>
              <a:rPr lang="en-US" dirty="0"/>
              <a:t>Executive Director</a:t>
            </a:r>
          </a:p>
          <a:p>
            <a:pPr lvl="2"/>
            <a:r>
              <a:rPr lang="en-US" dirty="0"/>
              <a:t>SEAT Center</a:t>
            </a:r>
          </a:p>
          <a:p>
            <a:pPr lvl="3"/>
            <a:r>
              <a:rPr lang="en-US" dirty="0"/>
              <a:t>jlawrence@seatcenter.org</a:t>
            </a:r>
          </a:p>
          <a:p>
            <a:pPr lvl="4"/>
            <a:r>
              <a:rPr lang="en-US" b="0" i="0" dirty="0">
                <a:solidFill>
                  <a:schemeClr val="tx1"/>
                </a:solidFill>
                <a:effectLst/>
              </a:rPr>
              <a:t>518.342.4100 ext. 2803</a:t>
            </a:r>
            <a:endParaRPr lang="en-US" dirty="0">
              <a:solidFill>
                <a:schemeClr val="tx1"/>
              </a:solidFill>
            </a:endParaRPr>
          </a:p>
        </p:txBody>
      </p:sp>
    </p:spTree>
    <p:extLst>
      <p:ext uri="{BB962C8B-B14F-4D97-AF65-F5344CB8AC3E}">
        <p14:creationId xmlns:p14="http://schemas.microsoft.com/office/powerpoint/2010/main" val="21715290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ED89B93-B9B9-4D91-AFEB-DF6FAA5D557F}"/>
              </a:ext>
            </a:extLst>
          </p:cNvPr>
          <p:cNvSpPr>
            <a:spLocks noGrp="1"/>
          </p:cNvSpPr>
          <p:nvPr>
            <p:ph type="sldNum" sz="quarter" idx="12"/>
          </p:nvPr>
        </p:nvSpPr>
        <p:spPr/>
        <p:txBody>
          <a:bodyPr/>
          <a:lstStyle/>
          <a:p>
            <a:fld id="{158B7785-F6D6-45F8-833E-07BD84680091}" type="slidenum">
              <a:rPr lang="en-US" smtClean="0">
                <a:solidFill>
                  <a:schemeClr val="tx2">
                    <a:lumMod val="90000"/>
                    <a:lumOff val="10000"/>
                  </a:schemeClr>
                </a:solidFill>
              </a:rPr>
              <a:pPr/>
              <a:t>57</a:t>
            </a:fld>
            <a:endParaRPr lang="en-US" dirty="0">
              <a:solidFill>
                <a:schemeClr val="tx2">
                  <a:lumMod val="90000"/>
                  <a:lumOff val="10000"/>
                </a:schemeClr>
              </a:solidFill>
            </a:endParaRPr>
          </a:p>
        </p:txBody>
      </p:sp>
      <p:sp>
        <p:nvSpPr>
          <p:cNvPr id="5" name="Title 4">
            <a:extLst>
              <a:ext uri="{FF2B5EF4-FFF2-40B4-BE49-F238E27FC236}">
                <a16:creationId xmlns:a16="http://schemas.microsoft.com/office/drawing/2014/main" id="{20EE82FF-9A84-43EB-86F4-852011A1A6BE}"/>
              </a:ext>
            </a:extLst>
          </p:cNvPr>
          <p:cNvSpPr>
            <a:spLocks noGrp="1"/>
          </p:cNvSpPr>
          <p:nvPr>
            <p:ph type="title"/>
          </p:nvPr>
        </p:nvSpPr>
        <p:spPr/>
        <p:txBody>
          <a:bodyPr/>
          <a:lstStyle/>
          <a:p>
            <a:r>
              <a:rPr lang="en-US" dirty="0"/>
              <a:t>Save the Date:</a:t>
            </a:r>
          </a:p>
        </p:txBody>
      </p:sp>
      <p:sp>
        <p:nvSpPr>
          <p:cNvPr id="6" name="Content Placeholder 5">
            <a:extLst>
              <a:ext uri="{FF2B5EF4-FFF2-40B4-BE49-F238E27FC236}">
                <a16:creationId xmlns:a16="http://schemas.microsoft.com/office/drawing/2014/main" id="{66A7687B-37A7-4648-AEC7-722F9CB8BA11}"/>
              </a:ext>
            </a:extLst>
          </p:cNvPr>
          <p:cNvSpPr>
            <a:spLocks noGrp="1"/>
          </p:cNvSpPr>
          <p:nvPr>
            <p:ph idx="1"/>
          </p:nvPr>
        </p:nvSpPr>
        <p:spPr>
          <a:xfrm>
            <a:off x="629805" y="1632807"/>
            <a:ext cx="11081334" cy="5039517"/>
          </a:xfrm>
        </p:spPr>
        <p:txBody>
          <a:bodyPr/>
          <a:lstStyle/>
          <a:p>
            <a:r>
              <a:rPr lang="en-US" dirty="0">
                <a:hlinkClick r:id="rId2"/>
              </a:rPr>
              <a:t>NCCER Certification Training</a:t>
            </a:r>
            <a:endParaRPr lang="en-US" dirty="0"/>
          </a:p>
          <a:p>
            <a:pPr lvl="2"/>
            <a:r>
              <a:rPr lang="en-US" sz="2400" dirty="0"/>
              <a:t>April 20-28 2021</a:t>
            </a:r>
          </a:p>
          <a:p>
            <a:r>
              <a:rPr lang="en-US" dirty="0">
                <a:ea typeface="+mn-lt"/>
                <a:cs typeface="+mn-lt"/>
              </a:rPr>
              <a:t>Work Experience Webinar</a:t>
            </a:r>
            <a:endParaRPr lang="en-US" b="0" dirty="0">
              <a:ea typeface="+mn-lt"/>
              <a:cs typeface="+mn-lt"/>
            </a:endParaRPr>
          </a:p>
          <a:p>
            <a:pPr lvl="2">
              <a:buFont typeface="Webdings" panose="05000000000000000000" pitchFamily="2" charset="2"/>
            </a:pPr>
            <a:r>
              <a:rPr lang="en-US" sz="2400" dirty="0">
                <a:ea typeface="+mn-lt"/>
                <a:cs typeface="+mn-lt"/>
              </a:rPr>
              <a:t>April 27, 2021</a:t>
            </a:r>
            <a:endParaRPr lang="en-US" sz="2400" b="0" dirty="0">
              <a:ea typeface="+mn-lt"/>
              <a:cs typeface="+mn-lt"/>
            </a:endParaRPr>
          </a:p>
          <a:p>
            <a:r>
              <a:rPr lang="en-US" dirty="0">
                <a:ea typeface="+mn-lt"/>
                <a:cs typeface="+mn-lt"/>
              </a:rPr>
              <a:t>Virtual and Hybrid Learning Webinar</a:t>
            </a:r>
            <a:endParaRPr lang="en-US" b="0" dirty="0">
              <a:ea typeface="+mn-lt"/>
              <a:cs typeface="+mn-lt"/>
            </a:endParaRPr>
          </a:p>
          <a:p>
            <a:pPr lvl="2">
              <a:buFont typeface="Webdings" panose="05000000000000000000" pitchFamily="2" charset="2"/>
            </a:pPr>
            <a:r>
              <a:rPr lang="en-US" sz="2400" dirty="0">
                <a:ea typeface="+mn-lt"/>
                <a:cs typeface="+mn-lt"/>
              </a:rPr>
              <a:t>May 11, 2021</a:t>
            </a:r>
            <a:endParaRPr lang="en-US" sz="2400" b="0" dirty="0">
              <a:ea typeface="+mn-lt"/>
              <a:cs typeface="+mn-lt"/>
            </a:endParaRPr>
          </a:p>
          <a:p>
            <a:r>
              <a:rPr lang="en-US" dirty="0">
                <a:ea typeface="+mn-lt"/>
                <a:cs typeface="+mn-lt"/>
                <a:hlinkClick r:id="rId3"/>
              </a:rPr>
              <a:t>NCCER Your Role in the Green Environment</a:t>
            </a:r>
            <a:endParaRPr lang="en-US" b="0" dirty="0">
              <a:ea typeface="+mn-lt"/>
              <a:cs typeface="+mn-lt"/>
            </a:endParaRPr>
          </a:p>
          <a:p>
            <a:pPr lvl="2">
              <a:buFont typeface="Webdings" panose="05000000000000000000" pitchFamily="2" charset="2"/>
            </a:pPr>
            <a:r>
              <a:rPr lang="en-US" sz="2400" dirty="0">
                <a:ea typeface="+mn-lt"/>
                <a:cs typeface="+mn-lt"/>
              </a:rPr>
              <a:t>May 18-19, 2021</a:t>
            </a:r>
            <a:endParaRPr lang="en-US" sz="2400" b="0" dirty="0">
              <a:ea typeface="+mn-lt"/>
              <a:cs typeface="+mn-lt"/>
            </a:endParaRPr>
          </a:p>
          <a:p>
            <a:pPr>
              <a:buClr>
                <a:srgbClr val="2C5261"/>
              </a:buClr>
            </a:pPr>
            <a:endParaRPr lang="en-US" dirty="0">
              <a:solidFill>
                <a:srgbClr val="242021"/>
              </a:solidFill>
              <a:cs typeface="Calibri"/>
            </a:endParaRPr>
          </a:p>
          <a:p>
            <a:pPr>
              <a:buClr>
                <a:srgbClr val="2C5261"/>
              </a:buClr>
            </a:pPr>
            <a:endParaRPr lang="en-US" i="0" dirty="0">
              <a:solidFill>
                <a:srgbClr val="242021"/>
              </a:solidFill>
              <a:latin typeface="Calibri"/>
              <a:cs typeface="Calibri"/>
            </a:endParaRPr>
          </a:p>
          <a:p>
            <a:pPr lvl="1">
              <a:buClr>
                <a:srgbClr val="2C5261"/>
              </a:buClr>
            </a:pPr>
            <a:endParaRPr lang="en-US" i="0" dirty="0">
              <a:solidFill>
                <a:srgbClr val="242021"/>
              </a:solidFill>
              <a:cs typeface="Calibri"/>
            </a:endParaRPr>
          </a:p>
        </p:txBody>
      </p:sp>
    </p:spTree>
    <p:extLst>
      <p:ext uri="{BB962C8B-B14F-4D97-AF65-F5344CB8AC3E}">
        <p14:creationId xmlns:p14="http://schemas.microsoft.com/office/powerpoint/2010/main" val="19195176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39D62-3B9E-429C-8022-B738CD9EC0F1}"/>
              </a:ext>
            </a:extLst>
          </p:cNvPr>
          <p:cNvSpPr>
            <a:spLocks noGrp="1"/>
          </p:cNvSpPr>
          <p:nvPr>
            <p:ph type="ctrTitle"/>
          </p:nvPr>
        </p:nvSpPr>
        <p:spPr/>
        <p:txBody>
          <a:bodyPr/>
          <a:lstStyle/>
          <a:p>
            <a:r>
              <a:rPr lang="en-US" dirty="0"/>
              <a:t>Thank You!</a:t>
            </a:r>
          </a:p>
        </p:txBody>
      </p:sp>
      <p:sp>
        <p:nvSpPr>
          <p:cNvPr id="6" name="Text Placeholder 5">
            <a:extLst>
              <a:ext uri="{FF2B5EF4-FFF2-40B4-BE49-F238E27FC236}">
                <a16:creationId xmlns:a16="http://schemas.microsoft.com/office/drawing/2014/main" id="{93CD9FC0-8FC3-45E2-B247-7E10C8F3485B}"/>
              </a:ext>
            </a:extLst>
          </p:cNvPr>
          <p:cNvSpPr>
            <a:spLocks noGrp="1"/>
          </p:cNvSpPr>
          <p:nvPr>
            <p:ph type="body" idx="20"/>
          </p:nvPr>
        </p:nvSpPr>
        <p:spPr/>
        <p:txBody>
          <a:bodyPr/>
          <a:lstStyle/>
          <a:p>
            <a:r>
              <a:rPr lang="en-US" dirty="0"/>
              <a:t>Need help?  Email: </a:t>
            </a:r>
            <a:r>
              <a:rPr lang="en-US" dirty="0">
                <a:hlinkClick r:id="rId2"/>
              </a:rPr>
              <a:t>Support@workforceGPS.org</a:t>
            </a:r>
            <a:endParaRPr lang="en-US" dirty="0"/>
          </a:p>
        </p:txBody>
      </p:sp>
    </p:spTree>
    <p:extLst>
      <p:ext uri="{BB962C8B-B14F-4D97-AF65-F5344CB8AC3E}">
        <p14:creationId xmlns:p14="http://schemas.microsoft.com/office/powerpoint/2010/main" val="844989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913AE7-DBB9-4F3E-9CF6-D8D59C8DF09F}"/>
              </a:ext>
            </a:extLst>
          </p:cNvPr>
          <p:cNvSpPr>
            <a:spLocks noGrp="1"/>
          </p:cNvSpPr>
          <p:nvPr>
            <p:ph type="sldNum" sz="quarter" idx="12"/>
          </p:nvPr>
        </p:nvSpPr>
        <p:spPr/>
        <p:txBody>
          <a:bodyPr/>
          <a:lstStyle/>
          <a:p>
            <a:fld id="{158B7785-F6D6-45F8-833E-07BD84680091}" type="slidenum">
              <a:rPr lang="en-US" smtClean="0"/>
              <a:pPr/>
              <a:t>6</a:t>
            </a:fld>
            <a:endParaRPr lang="en-US" dirty="0"/>
          </a:p>
        </p:txBody>
      </p:sp>
      <p:sp>
        <p:nvSpPr>
          <p:cNvPr id="7" name="Title 6">
            <a:extLst>
              <a:ext uri="{FF2B5EF4-FFF2-40B4-BE49-F238E27FC236}">
                <a16:creationId xmlns:a16="http://schemas.microsoft.com/office/drawing/2014/main" id="{F9714ADB-9C83-40AA-9DB6-1C88CFE957C9}"/>
              </a:ext>
            </a:extLst>
          </p:cNvPr>
          <p:cNvSpPr>
            <a:spLocks noGrp="1"/>
          </p:cNvSpPr>
          <p:nvPr>
            <p:ph type="title"/>
          </p:nvPr>
        </p:nvSpPr>
        <p:spPr/>
        <p:txBody>
          <a:bodyPr/>
          <a:lstStyle/>
          <a:p>
            <a:r>
              <a:rPr lang="en-US" dirty="0"/>
              <a:t>Today’s Objectives</a:t>
            </a:r>
          </a:p>
        </p:txBody>
      </p:sp>
      <p:sp>
        <p:nvSpPr>
          <p:cNvPr id="6" name="Content Placeholder 5">
            <a:extLst>
              <a:ext uri="{FF2B5EF4-FFF2-40B4-BE49-F238E27FC236}">
                <a16:creationId xmlns:a16="http://schemas.microsoft.com/office/drawing/2014/main" id="{3C28BE99-4887-4C69-AC8A-44480A1AFA7E}"/>
              </a:ext>
            </a:extLst>
          </p:cNvPr>
          <p:cNvSpPr>
            <a:spLocks noGrp="1"/>
          </p:cNvSpPr>
          <p:nvPr>
            <p:ph idx="1"/>
          </p:nvPr>
        </p:nvSpPr>
        <p:spPr/>
        <p:txBody>
          <a:bodyPr/>
          <a:lstStyle/>
          <a:p>
            <a:pPr marL="404813" indent="-404813">
              <a:buFont typeface="+mj-lt"/>
              <a:buAutoNum type="arabicPeriod"/>
            </a:pPr>
            <a:r>
              <a:rPr lang="en-US" dirty="0"/>
              <a:t>Define “sector strategy” and show its value-added approach to creating pre-apprenticeship to apprenticeship career pathways for YouthBuild programs</a:t>
            </a:r>
          </a:p>
          <a:p>
            <a:pPr marL="404813" indent="-404813">
              <a:buFont typeface="+mj-lt"/>
              <a:buAutoNum type="arabicPeriod"/>
            </a:pPr>
            <a:r>
              <a:rPr lang="en-US" dirty="0"/>
              <a:t>Share SEAT Center’s specific sector strategy experience and its successes and challenges</a:t>
            </a:r>
          </a:p>
          <a:p>
            <a:pPr marL="404813" indent="-404813">
              <a:buFont typeface="+mj-lt"/>
              <a:buAutoNum type="arabicPeriod"/>
            </a:pPr>
            <a:r>
              <a:rPr lang="en-US" dirty="0"/>
              <a:t>Summarize several key COVID-19 challenges and how they are changing the nature of industries in the United States</a:t>
            </a:r>
          </a:p>
          <a:p>
            <a:pPr marL="404813" indent="-404813">
              <a:buFont typeface="+mj-lt"/>
              <a:buAutoNum type="arabicPeriod"/>
            </a:pPr>
            <a:r>
              <a:rPr lang="en-US" dirty="0"/>
              <a:t>Introduce an adaptable sector strategy mapping tool for immediate use</a:t>
            </a:r>
          </a:p>
        </p:txBody>
      </p:sp>
    </p:spTree>
    <p:extLst>
      <p:ext uri="{BB962C8B-B14F-4D97-AF65-F5344CB8AC3E}">
        <p14:creationId xmlns:p14="http://schemas.microsoft.com/office/powerpoint/2010/main" val="409103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798D84-7844-4F88-966E-5217D8640B43}"/>
              </a:ext>
            </a:extLst>
          </p:cNvPr>
          <p:cNvSpPr>
            <a:spLocks noGrp="1"/>
          </p:cNvSpPr>
          <p:nvPr>
            <p:ph type="title"/>
          </p:nvPr>
        </p:nvSpPr>
        <p:spPr/>
        <p:txBody>
          <a:bodyPr>
            <a:normAutofit/>
          </a:bodyPr>
          <a:lstStyle/>
          <a:p>
            <a:r>
              <a:rPr lang="en-US" sz="3200" dirty="0"/>
              <a:t>Poll - Construction Plus (C+) Offerings</a:t>
            </a:r>
          </a:p>
        </p:txBody>
      </p:sp>
      <p:sp>
        <p:nvSpPr>
          <p:cNvPr id="5" name="Text Placeholder 4">
            <a:extLst>
              <a:ext uri="{FF2B5EF4-FFF2-40B4-BE49-F238E27FC236}">
                <a16:creationId xmlns:a16="http://schemas.microsoft.com/office/drawing/2014/main" id="{40128B89-CD9D-4EE7-BFCA-91F7FDE4128A}"/>
              </a:ext>
            </a:extLst>
          </p:cNvPr>
          <p:cNvSpPr>
            <a:spLocks noGrp="1"/>
          </p:cNvSpPr>
          <p:nvPr>
            <p:ph type="body" idx="14"/>
          </p:nvPr>
        </p:nvSpPr>
        <p:spPr>
          <a:xfrm>
            <a:off x="805866" y="1137447"/>
            <a:ext cx="4624388" cy="3571134"/>
          </a:xfrm>
        </p:spPr>
        <p:txBody>
          <a:bodyPr/>
          <a:lstStyle/>
          <a:p>
            <a:pPr algn="ctr"/>
            <a:r>
              <a:rPr lang="en-US" dirty="0"/>
              <a:t>How many C+ tracks are you offering?</a:t>
            </a:r>
          </a:p>
        </p:txBody>
      </p:sp>
      <p:sp>
        <p:nvSpPr>
          <p:cNvPr id="2" name="Content Placeholder 1">
            <a:extLst>
              <a:ext uri="{FF2B5EF4-FFF2-40B4-BE49-F238E27FC236}">
                <a16:creationId xmlns:a16="http://schemas.microsoft.com/office/drawing/2014/main" id="{18374A7C-2283-4327-BCE4-A435B5FE4FA0}"/>
              </a:ext>
            </a:extLst>
          </p:cNvPr>
          <p:cNvSpPr>
            <a:spLocks noGrp="1"/>
          </p:cNvSpPr>
          <p:nvPr>
            <p:ph idx="1"/>
          </p:nvPr>
        </p:nvSpPr>
        <p:spPr/>
        <p:txBody>
          <a:bodyPr/>
          <a:lstStyle/>
          <a:p>
            <a:r>
              <a:rPr lang="en-US" dirty="0"/>
              <a:t>One track</a:t>
            </a:r>
          </a:p>
          <a:p>
            <a:r>
              <a:rPr lang="en-US" dirty="0"/>
              <a:t>Two tracks</a:t>
            </a:r>
          </a:p>
          <a:p>
            <a:r>
              <a:rPr lang="en-US" dirty="0"/>
              <a:t>Three or more tracks</a:t>
            </a:r>
          </a:p>
          <a:p>
            <a:r>
              <a:rPr lang="en-US" dirty="0"/>
              <a:t>Not currently offering a C+ track</a:t>
            </a:r>
          </a:p>
        </p:txBody>
      </p:sp>
      <p:sp>
        <p:nvSpPr>
          <p:cNvPr id="7" name="Slide Number Placeholder 1">
            <a:extLst>
              <a:ext uri="{FF2B5EF4-FFF2-40B4-BE49-F238E27FC236}">
                <a16:creationId xmlns:a16="http://schemas.microsoft.com/office/drawing/2014/main" id="{7770B6C2-E44A-493F-A5A4-487371993D84}"/>
              </a:ext>
            </a:extLst>
          </p:cNvPr>
          <p:cNvSpPr>
            <a:spLocks noGrp="1"/>
          </p:cNvSpPr>
          <p:nvPr>
            <p:ph type="sldNum" sz="quarter" idx="12"/>
          </p:nvPr>
        </p:nvSpPr>
        <p:spPr>
          <a:xfrm>
            <a:off x="11384678" y="6356350"/>
            <a:ext cx="652922" cy="365125"/>
          </a:xfrm>
        </p:spPr>
        <p:txBody>
          <a:bodyPr/>
          <a:lstStyle/>
          <a:p>
            <a:fld id="{158B7785-F6D6-45F8-833E-07BD84680091}" type="slidenum">
              <a:rPr lang="en-US" smtClean="0">
                <a:solidFill>
                  <a:schemeClr val="tx2">
                    <a:lumMod val="90000"/>
                    <a:lumOff val="10000"/>
                  </a:schemeClr>
                </a:solidFill>
              </a:rPr>
              <a:t>7</a:t>
            </a:fld>
            <a:endParaRPr lang="en-US" dirty="0">
              <a:solidFill>
                <a:schemeClr val="tx2">
                  <a:lumMod val="90000"/>
                  <a:lumOff val="10000"/>
                </a:schemeClr>
              </a:solidFill>
            </a:endParaRPr>
          </a:p>
        </p:txBody>
      </p:sp>
    </p:spTree>
    <p:extLst>
      <p:ext uri="{BB962C8B-B14F-4D97-AF65-F5344CB8AC3E}">
        <p14:creationId xmlns:p14="http://schemas.microsoft.com/office/powerpoint/2010/main" val="3683455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43C5924-30F6-431F-8CE5-85C391C0A4BD}"/>
              </a:ext>
            </a:extLst>
          </p:cNvPr>
          <p:cNvSpPr>
            <a:spLocks noGrp="1"/>
          </p:cNvSpPr>
          <p:nvPr>
            <p:ph type="sldNum" sz="quarter" idx="12"/>
          </p:nvPr>
        </p:nvSpPr>
        <p:spPr/>
        <p:txBody>
          <a:bodyPr/>
          <a:lstStyle/>
          <a:p>
            <a:fld id="{158B7785-F6D6-45F8-833E-07BD84680091}" type="slidenum">
              <a:rPr lang="en-US" smtClean="0">
                <a:solidFill>
                  <a:schemeClr val="tx2">
                    <a:lumMod val="90000"/>
                    <a:lumOff val="10000"/>
                  </a:schemeClr>
                </a:solidFill>
              </a:rPr>
              <a:pPr/>
              <a:t>8</a:t>
            </a:fld>
            <a:endParaRPr lang="en-US" dirty="0">
              <a:solidFill>
                <a:schemeClr val="tx2">
                  <a:lumMod val="90000"/>
                  <a:lumOff val="10000"/>
                </a:schemeClr>
              </a:solidFill>
            </a:endParaRPr>
          </a:p>
        </p:txBody>
      </p:sp>
      <p:sp>
        <p:nvSpPr>
          <p:cNvPr id="3" name="Title 2">
            <a:extLst>
              <a:ext uri="{FF2B5EF4-FFF2-40B4-BE49-F238E27FC236}">
                <a16:creationId xmlns:a16="http://schemas.microsoft.com/office/drawing/2014/main" id="{32798D84-7844-4F88-966E-5217D8640B43}"/>
              </a:ext>
            </a:extLst>
          </p:cNvPr>
          <p:cNvSpPr>
            <a:spLocks noGrp="1"/>
          </p:cNvSpPr>
          <p:nvPr>
            <p:ph type="title"/>
          </p:nvPr>
        </p:nvSpPr>
        <p:spPr/>
        <p:txBody>
          <a:bodyPr>
            <a:normAutofit/>
          </a:bodyPr>
          <a:lstStyle/>
          <a:p>
            <a:r>
              <a:rPr lang="en-US" sz="3200" dirty="0"/>
              <a:t>Poll - Construction Plus (C+) Offerings </a:t>
            </a:r>
          </a:p>
        </p:txBody>
      </p:sp>
      <p:sp>
        <p:nvSpPr>
          <p:cNvPr id="5" name="Text Placeholder 4">
            <a:extLst>
              <a:ext uri="{FF2B5EF4-FFF2-40B4-BE49-F238E27FC236}">
                <a16:creationId xmlns:a16="http://schemas.microsoft.com/office/drawing/2014/main" id="{40128B89-CD9D-4EE7-BFCA-91F7FDE4128A}"/>
              </a:ext>
            </a:extLst>
          </p:cNvPr>
          <p:cNvSpPr>
            <a:spLocks noGrp="1"/>
          </p:cNvSpPr>
          <p:nvPr>
            <p:ph type="body" idx="14"/>
          </p:nvPr>
        </p:nvSpPr>
        <p:spPr>
          <a:xfrm>
            <a:off x="805866" y="1137447"/>
            <a:ext cx="4624388" cy="3571134"/>
          </a:xfrm>
        </p:spPr>
        <p:txBody>
          <a:bodyPr/>
          <a:lstStyle/>
          <a:p>
            <a:r>
              <a:rPr lang="en-US" dirty="0"/>
              <a:t>If you are offering one or more C+ tracks, what industry or industries are you targeting?</a:t>
            </a:r>
          </a:p>
        </p:txBody>
      </p:sp>
      <p:sp>
        <p:nvSpPr>
          <p:cNvPr id="2" name="Content Placeholder 1">
            <a:extLst>
              <a:ext uri="{FF2B5EF4-FFF2-40B4-BE49-F238E27FC236}">
                <a16:creationId xmlns:a16="http://schemas.microsoft.com/office/drawing/2014/main" id="{18374A7C-2283-4327-BCE4-A435B5FE4FA0}"/>
              </a:ext>
            </a:extLst>
          </p:cNvPr>
          <p:cNvSpPr>
            <a:spLocks noGrp="1"/>
          </p:cNvSpPr>
          <p:nvPr>
            <p:ph idx="1"/>
          </p:nvPr>
        </p:nvSpPr>
        <p:spPr>
          <a:xfrm>
            <a:off x="5786005" y="1137446"/>
            <a:ext cx="5925134" cy="5005901"/>
          </a:xfrm>
        </p:spPr>
        <p:txBody>
          <a:bodyPr>
            <a:normAutofit fontScale="92500" lnSpcReduction="20000"/>
          </a:bodyPr>
          <a:lstStyle/>
          <a:p>
            <a:r>
              <a:rPr lang="en-US" dirty="0"/>
              <a:t>Healthcare</a:t>
            </a:r>
          </a:p>
          <a:p>
            <a:r>
              <a:rPr lang="en-US" dirty="0"/>
              <a:t>Culinary</a:t>
            </a:r>
          </a:p>
          <a:p>
            <a:r>
              <a:rPr lang="en-US" dirty="0"/>
              <a:t>Hospitality</a:t>
            </a:r>
          </a:p>
          <a:p>
            <a:r>
              <a:rPr lang="en-US" dirty="0"/>
              <a:t>Manufacturing</a:t>
            </a:r>
          </a:p>
          <a:p>
            <a:r>
              <a:rPr lang="en-US" dirty="0"/>
              <a:t>Logistics</a:t>
            </a:r>
          </a:p>
          <a:p>
            <a:r>
              <a:rPr lang="en-US" dirty="0"/>
              <a:t>Information Technology</a:t>
            </a:r>
          </a:p>
          <a:p>
            <a:r>
              <a:rPr lang="en-US" dirty="0"/>
              <a:t>Customer Service/Retail</a:t>
            </a:r>
          </a:p>
          <a:p>
            <a:r>
              <a:rPr lang="en-US" dirty="0"/>
              <a:t>Other</a:t>
            </a:r>
          </a:p>
        </p:txBody>
      </p:sp>
    </p:spTree>
    <p:extLst>
      <p:ext uri="{BB962C8B-B14F-4D97-AF65-F5344CB8AC3E}">
        <p14:creationId xmlns:p14="http://schemas.microsoft.com/office/powerpoint/2010/main" val="3546624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9</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a:xfrm>
            <a:off x="1743377" y="1473247"/>
            <a:ext cx="6553200" cy="2357891"/>
          </a:xfrm>
        </p:spPr>
        <p:txBody>
          <a:bodyPr/>
          <a:lstStyle/>
          <a:p>
            <a:r>
              <a:rPr lang="en-US" dirty="0"/>
              <a:t>Introduction to a </a:t>
            </a:r>
            <a:br>
              <a:rPr lang="en-US" dirty="0"/>
            </a:br>
            <a:r>
              <a:rPr lang="en-US" dirty="0"/>
              <a:t>Sector Strategy</a:t>
            </a:r>
          </a:p>
        </p:txBody>
      </p:sp>
    </p:spTree>
    <p:extLst>
      <p:ext uri="{BB962C8B-B14F-4D97-AF65-F5344CB8AC3E}">
        <p14:creationId xmlns:p14="http://schemas.microsoft.com/office/powerpoint/2010/main" val="32763683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Read Before You Proceed: Instructions for Use &amp;amp; Legal Compliance&amp;quot;&quot;/&gt;&lt;property id=&quot;20307&quot; value=&quot;305&quot;/&gt;&lt;/object&gt;&lt;object type=&quot;3&quot; unique_id=&quot;10004&quot;&gt;&lt;property id=&quot;20148&quot; value=&quot;5&quot;/&gt;&lt;property id=&quot;20300&quot; value=&quot;Slide 2 - &amp;quot;Where Are You?&amp;quot;&quot;/&gt;&lt;property id=&quot;20307&quot; value=&quot;277&quot;/&gt;&lt;/object&gt;&lt;object type=&quot;3&quot; unique_id=&quot;10005&quot;&gt;&lt;property id=&quot;20148&quot; value=&quot;5&quot;/&gt;&lt;property id=&quot;20300&quot; value=&quot;Slide 3 - &amp;quot;Lessons Learned From COVID-19           Using a Sector Strategy as the Compass for Finding Successful YouthBuild Ca&quot;/&gt;&lt;property id=&quot;20307&quot; value=&quot;256&quot;/&gt;&lt;/object&gt;&lt;object type=&quot;3&quot; unique_id=&quot;10006&quot;&gt;&lt;property id=&quot;20148&quot; value=&quot;5&quot;/&gt;&lt;property id=&quot;20300&quot; value=&quot;Slide 4 - &amp;quot;Today’s Moderator&amp;quot;&quot;/&gt;&lt;property id=&quot;20307&quot; value=&quot;296&quot;/&gt;&lt;/object&gt;&lt;object type=&quot;3&quot; unique_id=&quot;10007&quot;&gt;&lt;property id=&quot;20148&quot; value=&quot;5&quot;/&gt;&lt;property id=&quot;20300&quot; value=&quot;Slide 5 - &amp;quot;Today’s Speakers&amp;quot;&quot;/&gt;&lt;property id=&quot;20307&quot; value=&quot;266&quot;/&gt;&lt;/object&gt;&lt;object type=&quot;3&quot; unique_id=&quot;10008&quot;&gt;&lt;property id=&quot;20148&quot; value=&quot;5&quot;/&gt;&lt;property id=&quot;20300&quot; value=&quot;Slide 6 - &amp;quot;Today’s Objectives&amp;quot;&quot;/&gt;&lt;property id=&quot;20307&quot; value=&quot;295&quot;/&gt;&lt;/object&gt;&lt;object type=&quot;3&quot; unique_id=&quot;10009&quot;&gt;&lt;property id=&quot;20148&quot; value=&quot;5&quot;/&gt;&lt;property id=&quot;20300&quot; value=&quot;Slide 7 - &amp;quot;Poll - Construction Plus (C+) Offerings&amp;quot;&quot;/&gt;&lt;property id=&quot;20307&quot; value=&quot;278&quot;/&gt;&lt;/object&gt;&lt;object type=&quot;3&quot; unique_id=&quot;10010&quot;&gt;&lt;property id=&quot;20148&quot; value=&quot;5&quot;/&gt;&lt;property id=&quot;20300&quot; value=&quot;Slide 8 - &amp;quot;Poll - Construction Plus (C+) Offerings &amp;quot;&quot;/&gt;&lt;property id=&quot;20307&quot; value=&quot;306&quot;/&gt;&lt;/object&gt;&lt;object type=&quot;3&quot; unique_id=&quot;10011&quot;&gt;&lt;property id=&quot;20148&quot; value=&quot;5&quot;/&gt;&lt;property id=&quot;20300&quot; value=&quot;Slide 9 - &amp;quot;Introduction to a  Sector Strategy&amp;quot;&quot;/&gt;&lt;property id=&quot;20307&quot; value=&quot;282&quot;/&gt;&lt;/object&gt;&lt;object type=&quot;3&quot; unique_id=&quot;10012&quot;&gt;&lt;property id=&quot;20148&quot; value=&quot;5&quot;/&gt;&lt;property id=&quot;20300&quot; value=&quot;Slide 10 - &amp;quot;Defining Sector Strategy&amp;quot;&quot;/&gt;&lt;property id=&quot;20307&quot; value=&quot;347&quot;/&gt;&lt;/object&gt;&lt;object type=&quot;3&quot; unique_id=&quot;10013&quot;&gt;&lt;property id=&quot;20148&quot; value=&quot;5&quot;/&gt;&lt;property id=&quot;20300&quot; value=&quot;Slide 11 - &amp;quot;Why Use a Sector Strategy Approach?&amp;quot;&quot;/&gt;&lt;property id=&quot;20307&quot; value=&quot;369&quot;/&gt;&lt;/object&gt;&lt;object type=&quot;3&quot; unique_id=&quot;10014&quot;&gt;&lt;property id=&quot;20148&quot; value=&quot;5&quot;/&gt;&lt;property id=&quot;20300&quot; value=&quot;Slide 12 - &amp;quot;ETA Sector Strategy Implementation Framework  &amp;quot;&quot;/&gt;&lt;property id=&quot;20307&quot; value=&quot;346&quot;/&gt;&lt;/object&gt;&lt;object type=&quot;3&quot; unique_id=&quot;10015&quot;&gt;&lt;property id=&quot;20148&quot; value=&quot;5&quot;/&gt;&lt;property id=&quot;20300&quot; value=&quot;Slide 13 - &amp;quot;Five Key Capabilities and Capacities of Successful Sector-Focused Organizations&amp;quot;&quot;/&gt;&lt;property id=&quot;20307&quot; value=&quot;368&quot;/&gt;&lt;/object&gt;&lt;object type=&quot;3&quot; unique_id=&quot;10016&quot;&gt;&lt;property id=&quot;20148&quot; value=&quot;5&quot;/&gt;&lt;property id=&quot;20300&quot; value=&quot;Slide 14 - &amp;quot; 1.  Data-Informed Decision Making &amp;quot;&quot;/&gt;&lt;property id=&quot;20307&quot; value=&quot;349&quot;/&gt;&lt;/object&gt;&lt;object type=&quot;3&quot; unique_id=&quot;10017&quot;&gt;&lt;property id=&quot;20148&quot; value=&quot;5&quot;/&gt;&lt;property id=&quot;20300&quot; value=&quot;Slide 15 - &amp;quot; 2.  Industry Engagement &amp;quot;&quot;/&gt;&lt;property id=&quot;20307&quot; value=&quot;350&quot;/&gt;&lt;/object&gt;&lt;object type=&quot;3&quot; unique_id=&quot;10018&quot;&gt;&lt;property id=&quot;20148&quot; value=&quot;5&quot;/&gt;&lt;property id=&quot;20300&quot; value=&quot;Slide 16 - &amp;quot; 3.  Sector-Based Service Delivery &amp;quot;&quot;/&gt;&lt;property id=&quot;20307&quot; value=&quot;351&quot;/&gt;&lt;/object&gt;&lt;object type=&quot;3&quot; unique_id=&quot;10019&quot;&gt;&lt;property id=&quot;20148&quot; value=&quot;5&quot;/&gt;&lt;property id=&quot;20300&quot; value=&quot;Slide 17 - &amp;quot; 4.  Sustainability and Continuous Improvement &amp;quot;&quot;/&gt;&lt;property id=&quot;20307&quot; value=&quot;352&quot;/&gt;&lt;/object&gt;&lt;object type=&quot;3&quot; unique_id=&quot;10020&quot;&gt;&lt;property id=&quot;20148&quot; value=&quot;5&quot;/&gt;&lt;property id=&quot;20300&quot; value=&quot;Slide 18 - &amp;quot; 5.  Organizational Capacity and Alignment &amp;quot;&quot;/&gt;&lt;property id=&quot;20307&quot; value=&quot;353&quot;/&gt;&lt;/object&gt;&lt;object type=&quot;3&quot; unique_id=&quot;10021&quot;&gt;&lt;property id=&quot;20148&quot; value=&quot;5&quot;/&gt;&lt;property id=&quot;20300&quot; value=&quot;Slide 19 - &amp;quot;Poll - Sector Strategy Readiness&amp;quot;&quot;/&gt;&lt;property id=&quot;20307&quot; value=&quot;354&quot;/&gt;&lt;/object&gt;&lt;object type=&quot;3&quot; unique_id=&quot;10022&quot;&gt;&lt;property id=&quot;20148&quot; value=&quot;5&quot;/&gt;&lt;property id=&quot;20300&quot; value=&quot;Slide 20 - &amp;quot;How Sector Strategy Connects to Career Pathways&amp;quot;&quot;/&gt;&lt;property id=&quot;20307&quot; value=&quot;378&quot;/&gt;&lt;/object&gt;&lt;object type=&quot;3&quot; unique_id=&quot;10023&quot;&gt;&lt;property id=&quot;20148&quot; value=&quot;5&quot;/&gt;&lt;property id=&quot;20300&quot; value=&quot;Slide 21 - &amp;quot; New York State Energy Market Sector &amp;quot;&quot;/&gt;&lt;property id=&quot;20307&quot; value=&quot;262&quot;/&gt;&lt;/object&gt;&lt;object type=&quot;3&quot; unique_id=&quot;10024&quot;&gt;&lt;property id=&quot;20148&quot; value=&quot;5&quot;/&gt;&lt;property id=&quot;20300&quot; value=&quot;Slide 22 - &amp;quot;Dynamic Market&amp;quot;&quot;/&gt;&lt;property id=&quot;20307&quot; value=&quot;264&quot;/&gt;&lt;/object&gt;&lt;object type=&quot;3&quot; unique_id=&quot;10025&quot;&gt;&lt;property id=&quot;20148&quot; value=&quot;5&quot;/&gt;&lt;property id=&quot;20300&quot; value=&quot;Slide 23 - &amp;quot;Sample Construction Plus Healthcare Career Track&amp;quot;&quot;/&gt;&lt;property id=&quot;20307&quot; value=&quot;382&quot;/&gt;&lt;/object&gt;&lt;object type=&quot;3&quot; unique_id=&quot;10026&quot;&gt;&lt;property id=&quot;20148&quot; value=&quot;5&quot;/&gt;&lt;property id=&quot;20300&quot; value=&quot;Slide 24 - &amp;quot; Annotated Box 1:  Foundation Courses - Healthcare Training Curriculum &amp;quot;&quot;/&gt;&lt;property id=&quot;20307&quot; value=&quot;258&quot;/&gt;&lt;/object&gt;&lt;object type=&quot;3&quot; unique_id=&quot;10027&quot;&gt;&lt;property id=&quot;20148&quot; value=&quot;5&quot;/&gt;&lt;property id=&quot;20300&quot; value=&quot;Slide 25 - &amp;quot;Annotated Box 2: Personal Care Assistant (PCA)&amp;quot;&quot;/&gt;&lt;property id=&quot;20307&quot; value=&quot;259&quot;/&gt;&lt;/object&gt;&lt;object type=&quot;3&quot; unique_id=&quot;10028&quot;&gt;&lt;property id=&quot;20148&quot; value=&quot;5&quot;/&gt;&lt;property id=&quot;20300&quot; value=&quot;Slide 26 - &amp;quot;Annotated Box 3: Certified Nursing Assistant (CNA)&amp;quot;&quot;/&gt;&lt;property id=&quot;20307&quot; value=&quot;260&quot;/&gt;&lt;/object&gt;&lt;object type=&quot;3&quot; unique_id=&quot;10029&quot;&gt;&lt;property id=&quot;20148&quot; value=&quot;5&quot;/&gt;&lt;property id=&quot;20300&quot; value=&quot;Slide 27 - &amp;quot; Annotated Box 4: Emergency Medical Technician (EMT) &amp;quot;&quot;/&gt;&lt;property id=&quot;20307&quot; value=&quot;261&quot;/&gt;&lt;/object&gt;&lt;object type=&quot;3&quot; unique_id=&quot;10030&quot;&gt;&lt;property id=&quot;20148&quot; value=&quot;5&quot;/&gt;&lt;property id=&quot;20300&quot; value=&quot;Slide 28 - &amp;quot;Poll - Career Pathway&amp;quot;&quot;/&gt;&lt;property id=&quot;20307&quot; value=&quot;329&quot;/&gt;&lt;/object&gt;&lt;object type=&quot;3&quot; unique_id=&quot;10031&quot;&gt;&lt;property id=&quot;20148&quot; value=&quot;5&quot;/&gt;&lt;property id=&quot;20300&quot; value=&quot;Slide 29 - &amp;quot;Impact of COVID-19 on an Industry and its Workforce Now and in the Future&amp;quot;&quot;/&gt;&lt;property id=&quot;20307&quot; value=&quot;332&quot;/&gt;&lt;/object&gt;&lt;object type=&quot;3&quot; unique_id=&quot;10032&quot;&gt;&lt;property id=&quot;20148&quot; value=&quot;5&quot;/&gt;&lt;property id=&quot;20300&quot; value=&quot;Slide 30&quot;/&gt;&lt;property id=&quot;20307&quot; value=&quot;312&quot;/&gt;&lt;/object&gt;&lt;object type=&quot;3&quot; unique_id=&quot;10033&quot;&gt;&lt;property id=&quot;20148&quot; value=&quot;5&quot;/&gt;&lt;property id=&quot;20300&quot; value=&quot;Slide 31&quot;/&gt;&lt;property id=&quot;20307&quot; value=&quot;355&quot;/&gt;&lt;/object&gt;&lt;object type=&quot;3&quot; unique_id=&quot;10034&quot;&gt;&lt;property id=&quot;20148&quot; value=&quot;5&quot;/&gt;&lt;property id=&quot;20300&quot; value=&quot;Slide 32 - &amp;quot;The “After the Storm” Report Identifies Five Distinct Economies That Will Shape the Recovery&amp;quot;&quot;/&gt;&lt;property id=&quot;20307&quot; value=&quot;356&quot;/&gt;&lt;/object&gt;&lt;object type=&quot;3&quot; unique_id=&quot;10035&quot;&gt;&lt;property id=&quot;20148&quot; value=&quot;5&quot;/&gt;&lt;property id=&quot;20300&quot; value=&quot;Slide 33 - &amp;quot; 1.  The Readiness Economy &amp;quot;&quot;/&gt;&lt;property id=&quot;20307&quot; value=&quot;357&quot;/&gt;&lt;/object&gt;&lt;object type=&quot;3&quot; unique_id=&quot;10036&quot;&gt;&lt;property id=&quot;20148&quot; value=&quot;5&quot;/&gt;&lt;property id=&quot;20300&quot; value=&quot;Slide 34 - &amp;quot; 2.  The Logistics Economy &amp;quot;&quot;/&gt;&lt;property id=&quot;20307&quot; value=&quot;358&quot;/&gt;&lt;/object&gt;&lt;object type=&quot;3&quot; unique_id=&quot;10037&quot;&gt;&lt;property id=&quot;20148&quot; value=&quot;5&quot;/&gt;&lt;property id=&quot;20300&quot; value=&quot;Slide 35 - &amp;quot; 3.  The Green Economy &amp;quot;&quot;/&gt;&lt;property id=&quot;20307&quot; value=&quot;359&quot;/&gt;&lt;/object&gt;&lt;object type=&quot;3&quot; unique_id=&quot;10038&quot;&gt;&lt;property id=&quot;20148&quot; value=&quot;5&quot;/&gt;&lt;property id=&quot;20300&quot; value=&quot;Slide 36 - &amp;quot; 4.  The Remote Economy &amp;quot;&quot;/&gt;&lt;property id=&quot;20307&quot; value=&quot;360&quot;/&gt;&lt;/object&gt;&lt;object type=&quot;3&quot; unique_id=&quot;10039&quot;&gt;&lt;property id=&quot;20148&quot; value=&quot;5&quot;/&gt;&lt;property id=&quot;20300&quot; value=&quot;Slide 37 - &amp;quot; 5.  The Automated Economy &amp;quot;&quot;/&gt;&lt;property id=&quot;20307&quot; value=&quot;361&quot;/&gt;&lt;/object&gt;&lt;object type=&quot;3&quot; unique_id=&quot;10040&quot;&gt;&lt;property id=&quot;20148&quot; value=&quot;5&quot;/&gt;&lt;property id=&quot;20300&quot; value=&quot;Slide 38 - &amp;quot;The Report Identified Five Distinct Fields That Will Shape the Recovery&amp;quot;&quot;/&gt;&lt;property id=&quot;20307&quot; value=&quot;363&quot;/&gt;&lt;/object&gt;&lt;object type=&quot;3&quot; unique_id=&quot;10041&quot;&gt;&lt;property id=&quot;20148&quot; value=&quot;5&quot;/&gt;&lt;property id=&quot;20300&quot; value=&quot;Slide 39&quot;/&gt;&lt;property id=&quot;20307&quot; value=&quot;293&quot;/&gt;&lt;/object&gt;&lt;object type=&quot;3&quot; unique_id=&quot;10042&quot;&gt;&lt;property id=&quot;20148&quot; value=&quot;5&quot;/&gt;&lt;property id=&quot;20300&quot; value=&quot;Slide 40&quot;/&gt;&lt;property id=&quot;20307&quot; value=&quot;330&quot;/&gt;&lt;/object&gt;&lt;object type=&quot;3&quot; unique_id=&quot;10043&quot;&gt;&lt;property id=&quot;20148&quot; value=&quot;5&quot;/&gt;&lt;property id=&quot;20300&quot; value=&quot;Slide 41 - &amp;quot;The Intersectionality of Sector Strategy, Career Pathways, and YouthBuild&amp;quot;&quot;/&gt;&lt;property id=&quot;20307&quot; value=&quot;331&quot;/&gt;&lt;/object&gt;&lt;object type=&quot;3&quot; unique_id=&quot;10044&quot;&gt;&lt;property id=&quot;20148&quot; value=&quot;5&quot;/&gt;&lt;property id=&quot;20300&quot; value=&quot;Slide 42 - &amp;quot;Course and Career Map – Sector Foundation&amp;quot;&quot;/&gt;&lt;property id=&quot;20307&quot; value=&quot;383&quot;/&gt;&lt;/object&gt;&lt;object type=&quot;3&quot; unique_id=&quot;10045&quot;&gt;&lt;property id=&quot;20148&quot; value=&quot;5&quot;/&gt;&lt;property id=&quot;20300&quot; value=&quot;Slide 43 - &amp;quot;Course and Career Map – Career Pathway Foundation &amp;quot;&quot;/&gt;&lt;property id=&quot;20307&quot; value=&quot;384&quot;/&gt;&lt;/object&gt;&lt;object type=&quot;3&quot; unique_id=&quot;10046&quot;&gt;&lt;property id=&quot;20148&quot; value=&quot;5&quot;/&gt;&lt;property id=&quot;20300&quot; value=&quot;Slide 44 - &amp;quot;1.  Five Key Capabilities and Capacities&amp;quot;&quot;/&gt;&lt;property id=&quot;20307&quot; value=&quot;371&quot;/&gt;&lt;/object&gt;&lt;object type=&quot;3&quot; unique_id=&quot;10047&quot;&gt;&lt;property id=&quot;20148&quot; value=&quot;5&quot;/&gt;&lt;property id=&quot;20300&quot; value=&quot;Slide 45 - &amp;quot;2.  YouthBuild Construction Plus Framework&amp;quot;&quot;/&gt;&lt;property id=&quot;20307&quot; value=&quot;376&quot;/&gt;&lt;/object&gt;&lt;object type=&quot;3&quot; unique_id=&quot;10048&quot;&gt;&lt;property id=&quot;20148&quot; value=&quot;5&quot;/&gt;&lt;property id=&quot;20300&quot; value=&quot;Slide 46 - &amp;quot;3.  YouthBuild Model&amp;quot;&quot;/&gt;&lt;property id=&quot;20307&quot; value=&quot;308&quot;/&gt;&lt;/object&gt;&lt;object type=&quot;3&quot; unique_id=&quot;10049&quot;&gt;&lt;property id=&quot;20148&quot; value=&quot;5&quot;/&gt;&lt;property id=&quot;20300&quot; value=&quot;Slide 47&quot;/&gt;&lt;property id=&quot;20307&quot; value=&quot;377&quot;/&gt;&lt;/object&gt;&lt;object type=&quot;3&quot; unique_id=&quot;10050&quot;&gt;&lt;property id=&quot;20148&quot; value=&quot;5&quot;/&gt;&lt;property id=&quot;20300&quot; value=&quot;Slide 48&quot;/&gt;&lt;property id=&quot;20307&quot; value=&quot;389&quot;/&gt;&lt;/object&gt;&lt;object type=&quot;3&quot; unique_id=&quot;10051&quot;&gt;&lt;property id=&quot;20148&quot; value=&quot;5&quot;/&gt;&lt;property id=&quot;20300&quot; value=&quot;Slide 49 - &amp;quot;Successes and Challenges of the Operational Intersectionality of Sector Strategy and Career Pathways &amp;quot;&quot;/&gt;&lt;property id=&quot;20307&quot; value=&quot;374&quot;/&gt;&lt;/object&gt;&lt;object type=&quot;3&quot; unique_id=&quot;10052&quot;&gt;&lt;property id=&quot;20148&quot; value=&quot;5&quot;/&gt;&lt;property id=&quot;20300&quot; value=&quot;Slide 50 - &amp;quot;Successes and Challenges of the Operational Intersectionality of Sector Strategy and Career Pathways &amp;quot;&quot;/&gt;&lt;property id=&quot;20307&quot; value=&quot;379&quot;/&gt;&lt;/object&gt;&lt;object type=&quot;3&quot; unique_id=&quot;10053&quot;&gt;&lt;property id=&quot;20148&quot; value=&quot;5&quot;/&gt;&lt;property id=&quot;20300&quot; value=&quot;Slide 51 - &amp;quot;Successes and Challenges of the Operational Intersectionality of Sector Strategy and Career Pathways &amp;quot;&quot;/&gt;&lt;property id=&quot;20307&quot; value=&quot;387&quot;/&gt;&lt;/object&gt;&lt;object type=&quot;3&quot; unique_id=&quot;10054&quot;&gt;&lt;property id=&quot;20148&quot; value=&quot;5&quot;/&gt;&lt;property id=&quot;20300&quot; value=&quot;Slide 52 - &amp;quot;Recent DOL Sector Initiatives&amp;quot;&quot;/&gt;&lt;property id=&quot;20307&quot; value=&quot;375&quot;/&gt;&lt;/object&gt;&lt;object type=&quot;3&quot; unique_id=&quot;10055&quot;&gt;&lt;property id=&quot;20148&quot; value=&quot;5&quot;/&gt;&lt;property id=&quot;20300&quot; value=&quot;Slide 53 - &amp;quot;Any Questions?&amp;quot;&quot;/&gt;&lt;property id=&quot;20307&quot; value=&quot;281&quot;/&gt;&lt;/object&gt;&lt;object type=&quot;3&quot; unique_id=&quot;10056&quot;&gt;&lt;property id=&quot;20148&quot; value=&quot;5&quot;/&gt;&lt;property id=&quot;20300&quot; value=&quot;Slide 54 - &amp;quot;Resources:&amp;quot;&quot;/&gt;&lt;property id=&quot;20307&quot; value=&quot;274&quot;/&gt;&lt;/object&gt;&lt;object type=&quot;3&quot; unique_id=&quot;10057&quot;&gt;&lt;property id=&quot;20148&quot; value=&quot;5&quot;/&gt;&lt;property id=&quot;20300&quot; value=&quot;Slide 55 - &amp;quot;Contact Us&amp;quot;&quot;/&gt;&lt;property id=&quot;20307&quot; value=&quot;275&quot;/&gt;&lt;/object&gt;&lt;object type=&quot;3&quot; unique_id=&quot;10058&quot;&gt;&lt;property id=&quot;20148&quot; value=&quot;5&quot;/&gt;&lt;property id=&quot;20300&quot; value=&quot;Slide 56 - &amp;quot;Contact US&amp;quot;&quot;/&gt;&lt;property id=&quot;20307&quot; value=&quot;385&quot;/&gt;&lt;/object&gt;&lt;object type=&quot;3&quot; unique_id=&quot;10059&quot;&gt;&lt;property id=&quot;20148&quot; value=&quot;5&quot;/&gt;&lt;property id=&quot;20300&quot; value=&quot;Slide 57 - &amp;quot;Save the Date:&amp;quot;&quot;/&gt;&lt;property id=&quot;20307&quot; value=&quot;294&quot;/&gt;&lt;/object&gt;&lt;object type=&quot;3&quot; unique_id=&quot;10060&quot;&gt;&lt;property id=&quot;20148&quot; value=&quot;5&quot;/&gt;&lt;property id=&quot;20300&quot; value=&quot;Slide 58 - &amp;quot;Thank You!&amp;quot;&quot;/&gt;&lt;property id=&quot;20307&quot; value=&quot;297&quot;/&gt;&lt;/object&gt;&lt;/object&gt;&lt;object type=&quot;8&quot; unique_id=&quot;10120&quot;&gt;&lt;/object&gt;&lt;/object&gt;&lt;/database&gt;"/>
  <p:tag name="SECTOMILLISECCONVERTED" val="1"/>
</p:tagLst>
</file>

<file path=ppt/theme/theme1.xml><?xml version="1.0" encoding="utf-8"?>
<a:theme xmlns:a="http://schemas.openxmlformats.org/drawingml/2006/main" name="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peci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eopl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eractiv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nfographic Layout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AW xmlns="http://www.net-centric.com/PAWPP">
  <Shape xmlns="" ID="RLZAEB6ZdNurhurYVXLDHvIiR50=" pdftag="_x005B_Artifact_x005D_" isBookmarkSet="no" bookmark="no"/>
  <Shape xmlns="" ID="usQImVEubLCEI7VaAFnuokKUPtU=" pdftag="H2" isBookmarkSet="no" bookmark="yes" Order="_x0032_"/>
  <Shape xmlns="" ID="OnAWrYt0quhLgNOVTUCqTaSm4F4=" pdftag="H1" isBookmarkSet="no" bookmark="yes" Order="_x0031_"/>
  <Shape xmlns="" ID="tU8LTbvXCMOPJ0aBfPgFoX5oG18=" pdftag="P" isBookmarkSet="no" bookmark="no" Order="_x0032_"/>
  <Shape xmlns="" ID="GVFZTswW6o80uGMa3+G9JbWt+Zk=" pdftag="H2" isBookmarkSet="no" bookmark="yes" Order="_x0031_"/>
  <Shape xmlns="" ID="7EPJJFWpQLEuP5xrN3A/cLfs9HU=" pdftag="" Order="_x0033_"/>
  <Shape xmlns="" ID="rxOKCJRhAmCH7K3dudDFa2rXTn4=" pdftag="P" isBookmarkSet="no" bookmark="no" Order="_x0032_"/>
  <Shape xmlns="" ID="gqPylL6ho2wS7odMpYoYIYa2EiQ=" Order="_x0033_" formula="no" inline="no" isBookmarkSet="no" bookmark="no" artifact="_x0031_" pdftag="_x005B_Artifact_x005D_" validate="no"/>
  <HyperLink xmlns="" ID="KPBWGTdtJeti1SqD66cGM5zW3v0=960207121109.2_144.6287" plainAltText="www.resource-link-here.com" language=""/>
  <Shape xmlns="" ID="dolWTbxVyO411CxLIWEhGSnICww=" pdftag="H2" isBookmarkSet="no" bookmark="yes" Order="_x0031_"/>
  <Shape xmlns="" ID="5NJ2oKvPVRPrT/Jni/5H0IhCzgg=" Order="_x0033_" pdftag="_x005B_Artifact_x005D_" isBookmarkSet="no" bookmark="no"/>
  <Shape xmlns="" ID="doa4/wsaQAY2kRHE4lb9L3WxQDs=" pdftag="P" isBookmarkSet="no" bookmark="no" Order="_x0033_"/>
  <Shape xmlns="" ID="WAXcf6yxnfNfqX8B64SEuxJsOBc=" pdftag="" Order="_x0035_" artifact="_x0031_" validate="no" formula="no" inline="no"/>
  <Shape xmlns="" ID="J3b5Z4uYPFF7klVGoAb7Ylh7lIQ=" pdftag="P" isBookmarkSet="no" bookmark="no" Order="_x0032_"/>
  <Shape xmlns="" ID="0vAyYN3BoFRXt0wJjH8tZ20n0oc=" pdftag="" Order="_x0033_" artifact="_x0031_" validate="no" formula="no" inline="no"/>
  <Shape xmlns="" ID="3nxAZ7+1+YkMjrtp9jGRD7XI02M=" pdftag="H2" isBookmarkSet="no" bookmark="yes" Order="_x0031_"/>
  <Shape xmlns="" ID="VO0T9TIWhEUR2E8vE9ADTMOYvPQ=" Order="_x0036_" pdftag="_x005B_Artifact_x005D_" isBookmarkSet="no" bookmark="no"/>
  <Shape xmlns="" ID="5na1PGEF59SIxs0ohscBTkfoFNo=" pdftag="P" isBookmarkSet="no" bookmark="no" Order="_x0034_"/>
  <Shape xmlns="" ID="zzit0oLDnOFTIKbfVyDCBN86qPA=" formula="no" inline="no" isBookmarkSet="no" bookmark="no" Order="_x0034_" validate="no" pdftag="_x005B_Artifact_x005D_" artifact="_x0031_"/>
  <Shape xmlns="" ID="gprsu1DBmAusXrSWDeQHHrJVPQI=" pdftag="P" isBookmarkSet="no" bookmark="no" Order="_x0033_"/>
  <Shape xmlns="" ID="/O63WHCg5mFCFOjL4SDmg27caTM=" formula="no" inline="no" isBookmarkSet="no" bookmark="no" Order="_x0033_" validate="no" pdftag="_x005B_Artifact_x005D_" artifact="_x0031_"/>
  <Shape xmlns="" ID="FNX/d5oQ5HbjqT54T9orswsQtGU=" pdftag="P" isBookmarkSet="no" bookmark="no" Order="_x0032_"/>
  <Shape xmlns="" ID="99mEfl0uav/ZrKLy0ZL8v/HsgXw=" formula="no" inline="no" isBookmarkSet="no" bookmark="no" Order="_x0032_" validate="no" pdftag="_x005B_Artifact_x005D_" artifact="_x0031_"/>
  <Shape xmlns="" ID="H8XQwSp/BzpWJ3/DHuiNdhmxAAU=" pdftag="H2" isBookmarkSet="no" bookmark="yes" Order="_x0031_"/>
  <Shape xmlns="" ID="Zz+V1Zub2r8w05TOof22obzymb8=" Order="_x0038_" pdftag="_x005B_Artifact_x005D_" isBookmarkSet="no" bookmark="no"/>
  <Shape xmlns="" ID="b1hQCVNjdTvx5it0oMgqQOcT1PE=" formula="no" inline="no" isBookmarkSet="no" bookmark="no" validate="no" pdftag="P" artifact="_x0030_" Order="_x0032_"/>
  <Shape xmlns="" ID="AT5Et8Kkx8y2On8bDn6oyACaK+8=" pdftag="H2" isBookmarkSet="no" bookmark="yes" Order="_x0031_"/>
  <Shape xmlns="" ID="Hminx6H7XkIX4PStfqsBLx5LUS0=" Order="_x0033_" pdftag="_x005B_Artifact_x005D_" isBookmarkSet="no" bookmark="no"/>
  <Shape xmlns="" ID="5rzPkX0UXwLh7m3v+AgM3UIU1T4=" pdftag="" Order="_x0033_" artifact="_x0031_" validate="no"/>
  <Shape xmlns="" ID="0G2RScKFpC7qL1KgS/rpVqsPHqg=" pdftag="P" isBookmarkSet="no" bookmark="no" Order="_x0032_"/>
  <Shape xmlns="" ID="7jvKBCZGJag7Pz58Z23wKCY4K0M=" pdftag="H2" isBookmarkSet="no" bookmark="yes" Order="_x0031_"/>
  <Shape xmlns="" ID="q5wyTcjrXoegY3s9wiHgpCw4elA=" Order="_x0034_" pdftag="_x005B_Artifact_x005D_" isBookmarkSet="no" bookmark="no"/>
  <Shape xmlns="" ID="YYZK/rqcw1y6FSRhMUky5hCvlBc=" formula="no" inline="no" isBookmarkSet="no" validate="no" bookmark="yes" pdftag="P" artifact="_x0030_" Order="_x0032_"/>
  <Shape xmlns="" ID="jwSUrC2q/ZOxpNQklLjFzGCePU8=" formula="no" inline="no" isBookmarkSet="no" pdftag="H2" artifact="_x0031_" validate="no" bookmark="yes" Order="_x0031_"/>
  <Shape xmlns="" ID="+wi9mXoRr0+AFsr4FgR3eBpy6vU=" Order="_x0033_" pdftag="_x005B_Artifact_x005D_" isBookmarkSet="no" bookmark="no"/>
  <Shape xmlns="" ID="hwf3zyCcplTHtXOY9Im189QrWwo=" formula="no" inline="no" isBookmarkSet="no" bookmark="no" validate="no" pdftag="P" artifact="_x0030_" Order="_x0033_"/>
  <Shape xmlns="" ID="MpKY01aTaxpQc0eLAsRLJD/MwKQ=" formula="no" inline="no" isBookmarkSet="no" bookmark="no" validate="no" pdftag="P" artifact="_x0030_" Order="_x0032_"/>
  <Shape xmlns="" ID="uyWr1sUoDFvTJDyqt6KUS0EW0Lw=" formula="no" inline="no" isBookmarkSet="no" bookmark="no" validate="no" pdftag="H2" artifact="_x0030_" Order="_x0031_"/>
  <Shape xmlns="" ID="nPtlJSRki+B+F0rcRFngxxbgE7g=" Order="_x0034_" pdftag="_x005B_Artifact_x005D_" isBookmarkSet="no" bookmark="no"/>
  <Shape xmlns="" ID="Fj7NIhtyy/JpUgNZC9l9+IPMSf4=" formula="no" inline="no" isBookmarkSet="no" bookmark="no" validate="no" pdftag="P" artifact="_x0030_" Order="_x0033_"/>
  <Shape xmlns="" ID="LHoJzOiMfM+p4HtLBzbIWd7HbCQ=" formula="no" inline="no" isBookmarkSet="no" bookmark="no" validate="no" pdftag="P" artifact="_x0030_" Order="_x0032_"/>
  <Shape xmlns="" ID="/Mrs0I4hjUA5YxESRQO8IZ7Hfgk=" formula="no" inline="no" isBookmarkSet="no" pdftag="H2" artifact="_x0031_" validate="no" bookmark="yes" Order="_x0031_"/>
  <Shape xmlns="" ID="+cohKUOpj0HrdpZk2tZ7Zgn589s=" Order="_x0034_" pdftag="_x005B_Artifact_x005D_" isBookmarkSet="no" bookmark="no"/>
  <Shape xmlns="" ID="S+125fqL22DTAIGYpA2r02jE8QY=" formula="no" inline="no" isBookmarkSet="no" bookmark="no" validate="no" pdftag="P" artifact="_x0030_" Order="_x0035_"/>
  <Shape xmlns="" ID="3YV+panle0zAYt4gWJBxeHOB544=" formula="no" inline="no" isBookmarkSet="no" pdftag="H3" artifact="_x0031_" validate="no" bookmark="yes" Order="_x0034_"/>
  <Shape xmlns="" ID="rVCvDw1qsb8Z8iynXRMi+OtvE0g=" formula="no" inline="no" isBookmarkSet="no" bookmark="no" validate="no" pdftag="P" artifact="_x0030_" Order="_x0033_"/>
  <Shape xmlns="" ID="VbDaZtGLtsE1jP9oUUv31g6DngA=" formula="no" inline="no" isBookmarkSet="no" pdftag="H3" artifact="_x0031_" validate="no" bookmark="yes" Order="_x0032_"/>
  <Shape xmlns="" ID="o2fv8p+gsaQrBpkFAcHYjVp+02k=" formula="no" inline="no" isBookmarkSet="no" pdftag="H2" artifact="_x0031_" validate="no" bookmark="yes" Order="_x0031_"/>
  <Shape xmlns="" ID="yWpDRWi7bg3ZFwAVGkelvXTebU0=" Order="_x0036_" pdftag="_x005B_Artifact_x005D_" isBookmarkSet="no" bookmark="no"/>
  <Shape xmlns="" ID="zvgCYiGZ/lf2Wnjqqgxkx4zW5m8=" formula="no" inline="no" isBookmarkSet="no" pdftag="H2" artifact="_x0031_" validate="no" bookmark="yes" Order="_x0031_"/>
  <Shape xmlns="" ID="DaII41640SDDmnQ3aP7/J+qslzk=" Order="_x0032_" pdftag="_x005B_Artifact_x005D_" isBookmarkSet="no" bookmark="no"/>
  <Shape xmlns="" ID="yhrzvkIa7er1ch3Ot2s6ZILcei4=" Order="_x0031_" pdftag="_x005B_Artifact_x005D_" isBookmarkSet="no" bookmark="no"/>
  <Shape xmlns="" ID="iKX+K45oxn+hayBeJ64dJcmRjOA=" pdftag="" Order="_x0032_" artifact="_x0031_" validate="no"/>
  <Shape xmlns="" ID="vaV70jTf/aBbamn5IhqvyYu1GY4=" pdftag="" Order="_x0033_" artifact="_x0031_" validate="no"/>
  <Shape xmlns="" ID="6JKTfDC64Q+wJxaX1GeGgKODPVs=" pdftag="" Order="_x0031_" artifact="_x0031_" validate="no"/>
  <Shape xmlns="" ID="rqzgzAjEizDeu45qqR4m1QdOd/o=" Order="_x0034_" pdftag="_x005B_Artifact_x005D_" isBookmarkSet="no" bookmark="no"/>
  <Shape xmlns="" ID="oYuwvBx49h4c/qWt3Gl3FZnp68I=" artifact="_x0031_" formula="no" inline="no" pdftag="Figure" isBookmarkSet="no" bookmark="no" validate="no" Order="_x0033_"/>
  <Shape xmlns="" ID="Hx4rxvpCWPz2O34OwcJrXGoRlHM=" formula="no" inline="no" isBookmarkSet="no" pdftag="H3" artifact="_x0031_" validate="no" bookmark="yes" Order="_x0032_"/>
  <Shape xmlns="" ID="rsSAAOGSU0w78cXhI3jMYn/ST5Y=" formula="no" inline="no" isBookmarkSet="no" pdftag="H2" artifact="_x0031_" validate="no" bookmark="yes" Order="_x0031_"/>
  <Shape xmlns="" ID="KJqBtIhCQ8rYP4WdQ03WGwx4+LU=" Order="_x0034_" pdftag="_x005B_Artifact_x005D_" isBookmarkSet="no" bookmark="no"/>
  <Shape xmlns="" ID="NiV5v76YMPyQBnvtZtT1sdqAQY8=" formula="no" inline="no" isBookmarkSet="no" bookmark="no" validate="no" pdftag="P" artifact="_x0030_" Order="_x0034_"/>
  <Shape xmlns="" ID="WJzdn5Quh20Md25SXhQKFzW0T+c=" formula="no" inline="no" isBookmarkSet="no" bookmark="no" validate="no" pdftag="P" artifact="_x0030_" Order="_x0033_"/>
  <Shape xmlns="" ID="2YDhIiKe4zgr425UN9wTzDsYLqE=" formula="no" inline="no" isBookmarkSet="no" validate="no" bookmark="no" pdftag="P" artifact="_x0030_" Order="_x0032_"/>
  <Shape xmlns="" ID="Ob7bDmLgDlHcm4Qm0gQQ4P4QcDA=" formula="no" inline="no" isBookmarkSet="no" validate="no" bookmark="no" pdftag="H2" artifact="_x0030_" Order="_x0031_"/>
  <Shape xmlns="" ID="Hd5lD65ALfvss/U9ltdEnqzf3Z8=" Order="_x0035_" pdftag="_x005B_Artifact_x005D_" isBookmarkSet="no" bookmark="no"/>
  <Shape xmlns="" ID="FwQY7YSFQYuKW2Uvsf10hAMuAPQ=" formula="no" inline="no" isBookmarkSet="no" validate="no" bookmark="no" pdftag="P" artifact="_x0030_" Order="_x0033_"/>
  <Shape xmlns="" ID="zTP/IhRt6Cs3eLMsYABxxrEspdg=" formula="no" inline="no" isBookmarkSet="no" validate="no" bookmark="no" pdftag="H2" artifact="_x0030_" Order="_x0032_"/>
  <Shape xmlns="" ID="F1ZrxBRyoKJNete1VDVItcy3388=" formula="no" inline="no" isBookmarkSet="no" validate="no" bookmark="no" pdftag="P" artifact="_x0030_" Order="_x0031_"/>
  <Shape xmlns="" ID="4pHj/2WXkoOj1YkeFdlSP44DJnI=" Order="_x0034_" pdftag="_x005B_Artifact_x005D_" isBookmarkSet="no" bookmark="no"/>
  <Shape xmlns="" ID="Y7jsqzflfSIurTFoeHcs5T0yLR0=" pdftag="P" isBookmarkSet="no" bookmark="no" Order="_x0032_"/>
  <Shape xmlns="" ID="B3/JEmurMo3XL4t6cC5Ewno1wFc=" formula="no" inline="no" isBookmarkSet="no" validate="no" bookmark="no" pdftag="P" artifact="_x0030_" Order="_x0031_"/>
  <Shape xmlns="" ID="8AG3ZfrORZqUEpsmu86U2TKzTK8=" Order="_x0033_" pdftag="_x005B_Artifact_x005D_" isBookmarkSet="no" bookmark="no"/>
  <Shape xmlns="" ID="z+E+z07tlGpEkx+dTHYI/c0MJTM=" pdftag="P" isBookmarkSet="no" bookmark="no" Order="_x0033_"/>
  <Shape xmlns="" ID="KPBWGTdtJeti1SqD66cGM5zW3v0=" pdftag="P" isBookmarkSet="no" bookmark="no" Order="_x0032_"/>
  <Shape xmlns="" ID="syyBsfrFcz5EvlL5WkYZEC7G7RA=" pdftag="H2" isBookmarkSet="no" bookmark="yes" Order="_x0031_"/>
  <Shape xmlns="" ID="YFhVUROdS74oW2sxpDAch7HB0YY=" Order="_x0034_" pdftag="_x005B_Artifact_x005D_" isBookmarkSet="no" bookmark="no"/>
  <Shape xmlns="" ID="FiIK8fZ0zMYHbU2e/l3n+kdzsHQ=" pdftag="P" isBookmarkSet="no" bookmark="no" Order="_x0033_"/>
  <Shape xmlns="" ID="2tYNTlUE1bf7QhdckUXIL4vvRFk=" pdftag="P" isBookmarkSet="no" bookmark="no" Order="_x0032_"/>
  <Shape xmlns="" ID="EbdF7GdjdcpyR1RjoogdZHYYKS4=" pdftag="P" isBookmarkSet="no" bookmark="no" Order="_x0034_"/>
  <Shape xmlns="" ID="JrYb+runwCfg5moRVOeyOsR/DQk=" pdftag="H2" isBookmarkSet="no" bookmark="yes" Order="_x0031_"/>
  <Shape xmlns="" ID="Usnelripj/UGLIUGk93oYcRU5rE=" Order="_x0035_" pdftag="_x005B_Artifact_x005D_" isBookmarkSet="no" bookmark="no"/>
  <Shape xmlns="" ID="z31fCDdAb1ATKnH741WTDvc6zKU=" pdftag="P" isBookmarkSet="no" bookmark="no" Order="_x0032_"/>
  <Shape xmlns="" ID="Wi5ojySte5TUM8kVwC1nc3vKDlo=" pdftag="H2" isBookmarkSet="no" bookmark="yes" Order="_x0031_"/>
  <Shape xmlns="" ID="RrdAFZl8TymOp5z50VWM17V4ypo=" Order="_x0033_" pdftag="_x005B_Artifact_x005D_" isBookmarkSet="no" bookmark="no"/>
  <Shape xmlns="" ID="uTC+vpMlIwvCH7AKJlYXjUfeGg8=" pdftag="P" isBookmarkSet="no" bookmark="no" Order="_x0032_"/>
  <Shape xmlns="" ID="UvreiWJfmYxhHmDj5pn+PYhiFuw=" pdftag="H2" isBookmarkSet="no" bookmark="yes" Order="_x0031_"/>
  <Shape xmlns="" ID="fVNXS4nPeT9VzUzRfeAh4ncbI1c=" Order="_x0033_" pdftag="_x005B_Artifact_x005D_" isBookmarkSet="no" bookmark="no"/>
  <Shape xmlns="" ID="QoaS/6oTAQExiTtqS2ZqIrTtXkY=" pdftag="P" isBookmarkSet="no" bookmark="no" Order="_x0032_"/>
  <Shape xmlns="" ID="J/j+XPEyCXFcOZU+E9xjRBUygEY=" pdftag="H2" isBookmarkSet="no" bookmark="yes" Order="_x0031_"/>
  <Shape xmlns="" ID="mcgtGDvWvFcCCXXiwX3ciF90gTU=" Order="_x0033_" pdftag="_x005B_Artifact_x005D_" isBookmarkSet="no" bookmark="no"/>
  <Shape xmlns="" ID="ssc7OxPv8ygkQQ+klNMKp7MRSpI=" pdftag="P" isBookmarkSet="no" bookmark="no" Order="_x0032_"/>
  <Shape xmlns="" ID="dERBdn42u/TAloA9HpkAr2xTJvA=" pdftag="H2" isBookmarkSet="no" bookmark="yes" Order="_x0031_"/>
  <Shape xmlns="" ID="sLX62fBltEIiF+g1TaRS6Z2x3es=" Order="_x0033_" pdftag="_x005B_Artifact_x005D_" isBookmarkSet="no" bookmark="no"/>
  <Shape xmlns="" ID="jvArq75eBqjxqRTU6nSXJdHJ0tI=" pdftag="P" isBookmarkSet="no" bookmark="no" Order="_x0033_"/>
  <Shape xmlns="" ID="BNgaIUd7fvOMQ8BSE8GDzCGtU5U=" formula="no" inline="no" isBookmarkSet="no" validate="no" bookmark="no" pdftag="P" artifact="_x0030_" Order="_x0032_"/>
  <Shape xmlns="" ID="hqIFM0lVN5G4n9eAxhAeGVxt4uQ=" pdftag="H2" isBookmarkSet="no" bookmark="yes" Order="_x0031_"/>
  <Shape xmlns="" ID="19GU1nuiGkS/q3or7DQTiVjgP+Q=" formula="no" inline="no" isBookmarkSet="no" validate="no" bookmark="no" pdftag="P" artifact="_x0030_" Order="_x0031_0"/>
  <Shape xmlns="" ID="2dITApOTBecGHgPu6kVp8d+GWHk=" formula="no" inline="no" isBookmarkSet="no" validate="no" bookmark="no" pdftag="P" artifact="_x0030_" Order="_x0039_"/>
  <Shape xmlns="" ID="s66vO61aXc6DjvtTXv1oMzQFsM8=" artifact="_x0031_" formula="no" inline="no" pdftag="Figure" isBookmarkSet="no" validate="no" bookmark="no" Order="_x0038_"/>
  <Shape xmlns="" ID="g8gECMnWX0hKI+ti+nQHlJ+Q/ds=" formula="no" inline="no" isBookmarkSet="no" validate="no" bookmark="no" pdftag="P" artifact="_x0030_" Order="_x0037_"/>
  <Shape xmlns="" ID="LMP7KVpzXSOh3LgFlqWjHNgvNV8=" artifact="_x0031_" formula="no" inline="no" pdftag="Figure" isBookmarkSet="no" validate="no" bookmark="no" Order="_x0036_"/>
  <Shape xmlns="" ID="htgF2r6mb03Ok/En47HKtk9o4lM=" formula="no" inline="no" isBookmarkSet="no" validate="no" bookmark="no" pdftag="P" artifact="_x0030_" Order="_x0035_"/>
  <Shape xmlns="" ID="CzqWRoiBHBXDU9qTCBxdO5Q1idE=" artifact="_x0031_" formula="no" inline="no" pdftag="Figure" isBookmarkSet="no" validate="no" bookmark="no" Order="_x0034_"/>
  <Shape xmlns="" ID="mwIHxNr8b9M5lJenRjAPk8RyAyI=" formula="no" inline="no" isBookmarkSet="no" validate="no" bookmark="no" pdftag="P" artifact="_x0030_" Order="_x0033_"/>
  <Shape xmlns="" ID="fTJXjMg19+f76EJd2lzNNv/UTdA=" artifact="_x0031_" formula="no" inline="no" pdftag="Figure" isBookmarkSet="no" validate="no" bookmark="no" Order="_x0032_"/>
  <Shape xmlns="" ID="cN3KzdXKlHoJV7lOAL+VeKIVxhw=" formula="no" inline="no" isBookmarkSet="no" validate="no" bookmark="no" pdftag="H2" artifact="_x0030_" Order="_x0031_"/>
  <Shape xmlns="" ID="bbNWuAQ9bxatOMnKWE8prGOOA6M=" Order="_x0031_1" pdftag="_x005B_Artifact_x005D_" isBookmarkSet="no" bookmark="no"/>
  <Shape xmlns="" ID="+oPPTAFK6ArQoI1UD8eBE9H/xcI=" formula="no" inline="no" isBookmarkSet="no" validate="no" bookmark="no" pdftag="P" artifact="_x0030_" Order="_x0031_0"/>
  <Shape xmlns="" ID="SYTHXZT0IcQSxmCp6FxXUhXN+Tk=" artifact="_x0031_" formula="no" inline="no" pdftag="Figure" isBookmarkSet="no" validate="no" bookmark="no" Order="_x0039_"/>
  <Shape xmlns="" ID="jVzhp4yjBoES3JoPnYT1bMjNTmc=" formula="no" inline="no" isBookmarkSet="no" validate="no" bookmark="no" pdftag="P" artifact="_x0030_" Order="_x0038_"/>
  <Shape xmlns="" ID="5SHCVqG5kTuf4tCvucF2l9LKwU8=" artifact="_x0031_" formula="no" inline="no" pdftag="Figure" isBookmarkSet="no" validate="no" bookmark="no" Order="_x0037_"/>
  <Shape xmlns="" ID="iSpEglb/fQwZMDLvRAi1tp7OV4U=" formula="no" inline="no" isBookmarkSet="no" validate="no" bookmark="no" pdftag="P" artifact="_x0030_" Order="_x0036_"/>
  <Shape xmlns="" ID="n14NIlORoFMs6r8UQGWmt6ZdqDg=" artifact="_x0031_" formula="no" inline="no" pdftag="Figure" isBookmarkSet="no" validate="no" bookmark="no" Order="_x0035_"/>
  <Shape xmlns="" ID="akQ3xEQAM+PCHFH/+7Rb0nVvVQk=" formula="no" inline="no" isBookmarkSet="no" validate="no" bookmark="no" pdftag="P" artifact="_x0030_" Order="_x0034_"/>
  <Shape xmlns="" ID="CbX2Rrw9+BGKu00EExI6jrh1bXA=" artifact="_x0031_" formula="no" inline="no" pdftag="Figure" isBookmarkSet="no" validate="no" bookmark="no" Order="_x0033_"/>
  <Shape xmlns="" ID="7UQRMexUXA+ZQgilBXa1qkU0Bkc=" formula="no" inline="no" isBookmarkSet="no" validate="no" bookmark="no" pdftag="P" artifact="_x0030_" Order="_x0032_"/>
  <Shape xmlns="" ID="p7AkvmviCeh/qV1pubDpEH8ZDv8=" formula="no" inline="no" isBookmarkSet="no" validate="no" bookmark="no" pdftag="H2" artifact="_x0030_" Order="_x0031_"/>
  <Shape xmlns="" ID="9wjHnySfXT9SLdM+f1F2QTmumDw=" Order="_x0031_1" pdftag="_x005B_Artifact_x005D_" isBookmarkSet="no" bookmark="no"/>
  <Shape xmlns="" ID="cHjfB5mBERKo0tfJgRUIyBsLpZ4=" formula="no" inline="no" isBookmarkSet="no" validate="no" bookmark="no" pdftag="P" artifact="_x0030_" Order="_x0031_1"/>
  <Shape xmlns="" ID="9pohZzMyyPSCWu9AxOP4OqXPEDY=" artifact="_x0031_" formula="no" inline="no" pdftag="Figure" isBookmarkSet="no" validate="no" bookmark="no" Order="_x0031_0"/>
  <Shape xmlns="" ID="ugNN/JWQyEyeiokvPM4oFU75+oA=" formula="no" inline="no" isBookmarkSet="no" validate="no" bookmark="no" pdftag="P" artifact="_x0030_" Order="_x0039_"/>
  <Shape xmlns="" ID="GkyGIZFAW0maSUHtxXfYH9pUVVE=" artifact="_x0031_" formula="no" inline="no" pdftag="Figure" isBookmarkSet="no" validate="no" bookmark="no" Order="_x0038_"/>
  <Shape xmlns="" ID="zTSRV7DzBedLt3bEcKJFbG/wt+o=" formula="no" inline="no" isBookmarkSet="no" validate="no" bookmark="no" pdftag="P" artifact="_x0030_" Order="_x0037_"/>
  <Shape xmlns="" ID="DyYjwnfhxSjTUkb78OB4GKFiBws=" artifact="_x0031_" formula="no" inline="no" pdftag="Figure" isBookmarkSet="no" validate="no" bookmark="no" Order="_x0036_"/>
  <Shape xmlns="" ID="kD+9HQ+kaAIVZGoBBOFXZBaDSyE=" formula="no" inline="no" isBookmarkSet="no" validate="no" bookmark="no" pdftag="P" artifact="_x0030_" Order="_x0035_"/>
  <Shape xmlns="" ID="uTqRkfpK7FLGCYJxXn0/4pqyrsE=" artifact="_x0031_" formula="no" inline="no" pdftag="Figure" isBookmarkSet="no" validate="no" bookmark="no" Order="_x0034_"/>
  <Shape xmlns="" ID="Ett5ajy8F2ZQkvBEhjJ1mh96Z6s=" formula="no" inline="no" isBookmarkSet="no" validate="no" bookmark="no" pdftag="P" artifact="_x0030_" Order="_x0033_"/>
  <Shape xmlns="" ID="LWlghF9dBGVAbMkss8TgP9VC+wk=" formula="no" inline="no" isBookmarkSet="no" Order="_x0032_" validate="no" bookmark="no" pdftag="_x005B_Artifact_x005D_" artifact="_x0031_"/>
  <Shape xmlns="" ID="/V2KfqqKtOhZUimsWgfsxzeT8XA=" formula="no" inline="no" isBookmarkSet="no" validate="no" bookmark="no" pdftag="P" artifact="_x0030_" Order="_x0032_"/>
  <Shape xmlns="" ID="OK8fDlh45cC3FQ3MCsyGt7uDaGA=" formula="no" inline="no" isBookmarkSet="no" validate="no" pdftag="H2" artifact="_x0030_" bookmark="yes" Order="_x0031_"/>
  <Shape xmlns="" ID="C1bPKuZZrVGMynXdV1NZKVeAbiU=" Order="_x0031_3" pdftag="_x005B_Artifact_x005D_" isBookmarkSet="no" bookmark="no"/>
  <Shape xmlns="" ID="B8bbTKojVBhy+xkE9KBnBbMq5WA=" formula="no" inline="no" isBookmarkSet="no" validate="no" bookmark="no" pdftag="P" artifact="_x0030_" Order="_x0039_"/>
  <Shape xmlns="" ID="d0KV4ydMWyrqe46MclLKH1MmEEo=" formula="no" inline="no" isBookmarkSet="no" validate="no" bookmark="no" pdftag="P" artifact="_x0030_" Order="_x0038_"/>
  <Shape xmlns="" ID="UsZNsMp9Xr9Gyyc6dkMCo4D2H5g=" formula="no" inline="no" isBookmarkSet="no" validate="no" bookmark="no" pdftag="P" artifact="_x0030_" Order="_x0037_"/>
  <Shape xmlns="" ID="BTJPnuhZ53YebmSrziZoXMdpS4M=" formula="no" inline="no" isBookmarkSet="no" validate="no" bookmark="no" pdftag="P" artifact="_x0030_" Order="_x0036_"/>
  <Shape xmlns="" ID="ljpiZkm/+QtJ6TtCx0/nMp1KZ8w=" formula="no" inline="no" isBookmarkSet="no" validate="no" bookmark="no" pdftag="P" artifact="_x0030_" Order="_x0035_"/>
  <Shape xmlns="" ID="kZH0Ok5ipkvN0FkAN3j6YtzWZ0o=" formula="no" inline="no" isBookmarkSet="no" validate="no" bookmark="no" pdftag="P" artifact="_x0030_" Order="_x0034_"/>
  <Shape xmlns="" ID="oYbE/k8TZfwS/ihit0l4wfpUf18=" formula="no" inline="no" isBookmarkSet="no" validate="no" bookmark="no" pdftag="P" artifact="_x0030_" Order="_x0033_"/>
  <Shape xmlns="" ID="7q7pqaj5ccuGFUB8xe8K1+9CIbs=" formula="no" inline="no" isBookmarkSet="no" validate="no" bookmark="no" pdftag="P" artifact="_x0030_" Order="_x0032_"/>
  <Shape xmlns="" ID="06fgHE22rbrWIXYLReLUpJlI2Lo=" formula="no" inline="no" isBookmarkSet="no" validate="no" pdftag="H2" artifact="_x0030_" bookmark="yes" Order="_x0031_"/>
  <Shape xmlns="" ID="gnjtE6PO3uYW1fIl6+LjiySPNw8=" Order="_x0031_0" pdftag="_x005B_Artifact_x005D_" isBookmarkSet="no" bookmark="no"/>
  <Shape xmlns="" ID="NZs7ujEul47hYVL3ryCSJ6XrrVg=" formula="no" inline="no" isBookmarkSet="no" validate="no" bookmark="no" pdftag="Figure" artifact="_x0030_" Order="_x0039_"/>
  <Shape xmlns="" ID="VZxKRv9RcZ2K+ddOgs7MbJ209Zo=" artifact="_x0031_" formula="no" inline="no" pdftag="Figure" isBookmarkSet="no" validate="no" bookmark="no" Order="_x0031_0"/>
  <Shape xmlns="" ID="P8o92jFNl+qbMwiC+4jxKRL30AY=" formula="no" inline="no" isBookmarkSet="no" validate="no" bookmark="no" pdftag="P" artifact="_x0030_" Order="_x0031_1"/>
  <Shape xmlns="" ID="sC8UtcO69jkzKmktKABqob0Rgoo=" formula="no" inline="no" isBookmarkSet="no" validate="no" bookmark="no" pdftag="P" artifact="_x0030_" Order="_x0038_"/>
  <Shape xmlns="" ID="WI2UGNvdiveVk/5DceCr1Bbt+5w=" formula="no" inline="no" isBookmarkSet="no" validate="no" bookmark="no" pdftag="P" artifact="_x0030_" Order="_x0037_"/>
  <Shape xmlns="" ID="EbH/7DZ/GaXwMPPvJcAA+fRlNKM=" formula="no" inline="no" isBookmarkSet="no" validate="no" bookmark="no" pdftag="P" artifact="_x0030_" Order="_x0036_"/>
  <Shape xmlns="" ID="Y/ldxXXlU5AN+uYb5N6FRB4JGeg=" formula="no" inline="no" isBookmarkSet="no" validate="no" bookmark="no" pdftag="P" artifact="_x0030_" Order="_x0035_"/>
  <Shape xmlns="" ID="PuZQjrBFOkFDxvBoQ+BkhpdseEQ=" formula="no" inline="no" isBookmarkSet="no" validate="no" bookmark="no" pdftag="P" artifact="_x0030_" Order="_x0034_"/>
  <Shape xmlns="" ID="k5X4i5RvYDgiARcKEkf1+aFlvAI=" formula="no" inline="no" isBookmarkSet="no" validate="no" bookmark="no" pdftag="P" artifact="_x0030_" Order="_x0033_"/>
  <Shape xmlns="" ID="Z5v8HpASDPo/Wz/0q/BGJ6ugT5U=" formula="no" inline="no" isBookmarkSet="no" validate="no" bookmark="no" pdftag="P" artifact="_x0030_" Order="_x0032_"/>
  <Shape xmlns="" ID="qg/yRKvPs8ROT+r1Jk5a31WpY/w=" formula="no" inline="no" isBookmarkSet="no" validate="no" bookmark="no" pdftag="H2" artifact="_x0030_" Order="_x0031_"/>
  <Shape xmlns="" ID="YCxz2RypFb5QpuXgkpj+yuhAraQ=" Order="_x0031_2" pdftag="_x005B_Artifact_x005D_" isBookmarkSet="no" bookmark="no"/>
  <Shape xmlns="" ID="JVaVeqwnrJXcfjyxjN23u6U6YjU=" formula="no" inline="no" isBookmarkSet="no" validate="no" bookmark="no" pdftag="P" artifact="_x0030_" Order="_x0031_1"/>
  <Shape xmlns="" ID="1VYlZJxEhUYoBZrPC1K4brZxD4o=" artifact="_x0031_" formula="no" inline="no" pdftag="Figure" isBookmarkSet="no" validate="no" bookmark="no" Order="_x0031_0"/>
  <Shape xmlns="" ID="fcLbEBweMN1jqvR6XEB80Uzn1vI=" artifact="_x0031_" formula="no" inline="no" pdftag="Figure" isBookmarkSet="no" validate="no" bookmark="no" Order="_x0039_"/>
  <Shape xmlns="" ID="gLvMFMxEiDWTy9xz23vSIMFDq7s=" formula="no" inline="no" isBookmarkSet="no" validate="no" bookmark="no" pdftag="P" artifact="_x0030_" Order="_x0038_"/>
  <Shape xmlns="" ID="OAEemmU3Tf/BYnd4sNW+SnhaUvA=" formula="no" inline="no" isBookmarkSet="no" validate="no" bookmark="no" pdftag="P" artifact="_x0030_" Order="_x0037_"/>
  <Shape xmlns="" ID="56JdV7wQqNvSBwuHfa0UR8rHwds=" formula="no" inline="no" isBookmarkSet="no" validate="no" bookmark="no" pdftag="P" artifact="_x0030_" Order="_x0036_"/>
  <Shape xmlns="" ID="+5RFGTA9WgsU+8IpV9j0zuD5b3Y=" formula="no" inline="no" isBookmarkSet="no" validate="no" bookmark="no" pdftag="P" artifact="_x0030_" Order="_x0035_"/>
  <Shape xmlns="" ID="6pTAVe1s1elbalCQHyEHhZhOka8=" formula="no" inline="no" isBookmarkSet="no" validate="no" bookmark="no" pdftag="P" artifact="_x0030_" Order="_x0034_"/>
  <Shape xmlns="" ID="HZ6wPwmBoY1xi70XpuSBjrgzi4o=" formula="no" inline="no" isBookmarkSet="no" validate="no" bookmark="no" pdftag="P" artifact="_x0030_" Order="_x0033_"/>
  <Shape xmlns="" ID="0DLg+oV8Bq9ALt7YjL8qdjZ92lY=" formula="no" inline="no" isBookmarkSet="no" validate="no" bookmark="no" pdftag="P" artifact="_x0030_" Order="_x0032_"/>
  <Shape xmlns="" ID="4Qpe+3raQyAYzBoBw0jiGi1IBRA=" formula="no" inline="no" isBookmarkSet="no" validate="no" bookmark="no" pdftag="H2" artifact="_x0030_" Order="_x0031_"/>
  <Shape xmlns="" ID="orNo5z6Ai1BHwym5+HcTkzXCzn4=" Order="_x0031_2" pdftag="_x005B_Artifact_x005D_" isBookmarkSet="no" bookmark="no"/>
  <Shape xmlns="" ID="/2+v/OfzjyBI0gyUFEsQZQmakrs=" formula="no" inline="no" isBookmarkSet="no" validate="no" bookmark="no" pdftag="P" artifact="_x0030_" Order="_x0031_1"/>
  <Shape xmlns="" ID="yRia6CFwgu5PColb2v862juIANg=" formula="no" inline="no" isBookmarkSet="no" validate="no" bookmark="no" pdftag="P" artifact="_x0030_" Order="_x0031_0"/>
  <Shape xmlns="" ID="3951gZFeWCNFfOMfr9aJS0dmigQ=" formula="no" inline="no" isBookmarkSet="no" validate="no" bookmark="no" pdftag="P" artifact="_x0030_" Order="_x0039_"/>
  <Shape xmlns="" ID="eCd0QjJtXeBNI7lqnfkbDq03nyA=" formula="no" inline="no" isBookmarkSet="no" validate="no" bookmark="no" pdftag="P" artifact="_x0030_" Order="_x0038_"/>
  <Shape xmlns="" ID="5qHzbrLSJyNopwSGa+U9giIOoU0=" formula="no" inline="no" isBookmarkSet="no" validate="no" bookmark="no" pdftag="P" artifact="_x0030_" Order="_x0037_"/>
  <Shape xmlns="" ID="93Ei1wg2lCAYEXL8hM0eglN+JZw=" formula="no" inline="no" isBookmarkSet="no" validate="no" bookmark="no" pdftag="P" artifact="_x0030_" Order="_x0036_"/>
  <Shape xmlns="" ID="hhUUUIquUZX8CXSx4RvuPtTDJr0=" formula="no" inline="no" isBookmarkSet="no" validate="no" bookmark="no" pdftag="P" artifact="_x0030_" Order="_x0035_"/>
  <Shape xmlns="" ID="PFtooTCc9Is2KZjVM+Rv59rDIF4=" formula="no" inline="no" isBookmarkSet="no" validate="no" bookmark="no" pdftag="P" artifact="_x0030_" Order="_x0034_"/>
  <Shape xmlns="" ID="bTTi1JtL2EY98xvmpEOKXfM7aqI=" formula="no" inline="no" isBookmarkSet="no" validate="no" bookmark="no" pdftag="P" artifact="_x0030_" Order="_x0033_"/>
  <Shape xmlns="" ID="HiPUN43njYDy6A8ebvKutKJeQQI=" formula="no" inline="no" isBookmarkSet="no" validate="no" bookmark="no" pdftag="P" artifact="_x0030_" Order="_x0032_"/>
  <Shape xmlns="" ID="QDWzWr8G+ZvEZ4vu2Nre5OoUAq8=" formula="no" inline="no" isBookmarkSet="no" validate="no" bookmark="no" pdftag="H2" artifact="_x0030_" Order="_x0031_"/>
  <Shape xmlns="" ID="vDRhnoKxdxlVXiqTq9epPUfWCQc=" Order="_x0031_2" pdftag="_x005B_Artifact_x005D_" isBookmarkSet="no" bookmark="no"/>
  <SubText xmlns="" ID="gqPylL6ho2wS7odMpYoYIYa2EiQ=" ActualText=""/>
  <Shape xmlns="" ID="q6QEuKcewaQk+H5NwdvXJ7JOfiU=" isBookmarkSet="no" bookmark="yes" pdftag="P" artifact="_x0030_" Order="_x0032_"/>
  <Shape xmlns="" ID="eJbFegz/OsZ8+LOsEs3W59f6SFE=" Order="_x0033_" pdftag="_x005B_Artifact_x005D_" isBookmarkSet="no" bookmark="no"/>
  <Shape xmlns="" ID="P5/P8zix130QuOoA2x8M1/anwoU=" formula="no" inline="no" isBookmarkSet="no" bookmark="no" Order="_x0034_" validate="no" pdftag="_x005B_Artifact_x005D_" artifact="_x0031_"/>
  <Shape xmlns="" ID="g38tpwtlcldDP1d4Sk0fHMlHfA8=" formula="no" inline="no" isBookmarkSet="no" bookmark="no" Order="_x0032_" validate="no" pdftag="_x005B_Artifact_x005D_" artifact="_x0031_"/>
  <Shape xmlns="" ID="/NGazWuJN+U27SgGNMvP/CBdjIY=" formula="no" inline="no" isBookmarkSet="no" bookmark="no" validate="no" pdftag="P" artifact="_x0030_" Order="_x0033_"/>
  <Shape xmlns="" ID="vHg7ht2qgKojnu0Fl6z4ZxLC0YA=" formula="no" inline="no" isBookmarkSet="no" bookmark="no" validate="no" pdftag="P" artifact="_x0030_" Order="_x0033_"/>
  <Shape xmlns="" ID="087xzxITSNs4wfiZyAhvetOzLGc=" formula="no" inline="no" isBookmarkSet="no" pdftag="H3" artifact="_x0031_" validate="no" bookmark="yes" Order="_x0032_"/>
  <Shape xmlns="" ID="pPciIK89Yvxn43UsZgxeMTQ6jjs=" formula="no" inline="no" isBookmarkSet="no" pdftag="H2" artifact="_x0031_" validate="no" bookmark="yes" Order="_x0031_"/>
  <Shape xmlns="" ID="u+bKl0f3uyLlc1fl7b0P2WS1waI=" Order="_x0033_" pdftag="_x005B_Artifact_x005D_" isBookmarkSet="no" bookmark="no"/>
  <SubText xmlns="" ID="YYZK/rqcw1y6FSRhMUky5hCvlBc=" ActualText=""/>
  <SubText xmlns="" ID="jwSUrC2q/ZOxpNQklLjFzGCePU8=" ActualText=""/>
  <SubText xmlns="" ID="/Mrs0I4hjUA5YxESRQO8IZ7Hfgk=" ActualText=""/>
  <SubText xmlns="" ID="3YV+panle0zAYt4gWJBxeHOB544=" ActualText=""/>
  <SubText xmlns="" ID="VbDaZtGLtsE1jP9oUUv31g6DngA=" ActualText=""/>
  <SubText xmlns="" ID="o2fv8p+gsaQrBpkFAcHYjVp+02k=" ActualText=""/>
  <SubText xmlns="" ID="zvgCYiGZ/lf2Wnjqqgxkx4zW5m8=" ActualText=""/>
  <SubText xmlns="" ID="087xzxITSNs4wfiZyAhvetOzLGc=" ActualText=""/>
  <SubText xmlns="" ID="pPciIK89Yvxn43UsZgxeMTQ6jjs=" ActualText=""/>
  <SubText xmlns="" ID="Hx4rxvpCWPz2O34OwcJrXGoRlHM=" ActualText=""/>
  <SubText xmlns="" ID="rsSAAOGSU0w78cXhI3jMYn/ST5Y=" ActualText=""/>
</PAW>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DF8804E9BD7F64285B99CD2CB1C4B50" ma:contentTypeVersion="12" ma:contentTypeDescription="Create a new document." ma:contentTypeScope="" ma:versionID="2476f915372d9d016e3aa1c9e7051251">
  <xsd:schema xmlns:xsd="http://www.w3.org/2001/XMLSchema" xmlns:xs="http://www.w3.org/2001/XMLSchema" xmlns:p="http://schemas.microsoft.com/office/2006/metadata/properties" xmlns:ns2="61c9bd80-a33c-42bd-8868-2bf360eb401f" xmlns:ns3="06b3155c-15ce-4148-b05d-995c16985bca" targetNamespace="http://schemas.microsoft.com/office/2006/metadata/properties" ma:root="true" ma:fieldsID="6b0a496dd63a223bb535cd577cacca16" ns2:_="" ns3:_="">
    <xsd:import namespace="61c9bd80-a33c-42bd-8868-2bf360eb401f"/>
    <xsd:import namespace="06b3155c-15ce-4148-b05d-995c16985bc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c9bd80-a33c-42bd-8868-2bf360eb40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6b3155c-15ce-4148-b05d-995c16985bc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870AE42-B7EF-4425-8E23-8E4BA26DAB5C}">
  <ds:schemaRefs>
    <ds:schemaRef ds:uri=""/>
    <ds:schemaRef ds:uri="http://www.net-centric.com/PAWPP"/>
  </ds:schemaRefs>
</ds:datastoreItem>
</file>

<file path=customXml/itemProps2.xml><?xml version="1.0" encoding="utf-8"?>
<ds:datastoreItem xmlns:ds="http://schemas.openxmlformats.org/officeDocument/2006/customXml" ds:itemID="{8EE9461E-56EB-4410-9F63-F4DAB048182F}">
  <ds:schemaRefs>
    <ds:schemaRef ds:uri="06b3155c-15ce-4148-b05d-995c16985bca"/>
    <ds:schemaRef ds:uri="61c9bd80-a33c-42bd-8868-2bf360eb401f"/>
    <ds:schemaRef ds:uri="http://www.w3.org/XML/1998/namespace"/>
    <ds:schemaRef ds:uri="http://purl.org/dc/elements/1.1/"/>
    <ds:schemaRef ds:uri="http://schemas.microsoft.com/office/infopath/2007/PartnerControls"/>
    <ds:schemaRef ds:uri="http://schemas.openxmlformats.org/package/2006/metadata/core-properties"/>
    <ds:schemaRef ds:uri="http://purl.org/dc/terms/"/>
    <ds:schemaRef ds:uri="http://schemas.microsoft.com/office/2006/documentManagement/typ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F0771ECE-1B6B-4C37-A8E5-D5AEE893F547}">
  <ds:schemaRefs>
    <ds:schemaRef ds:uri="06b3155c-15ce-4148-b05d-995c16985bca"/>
    <ds:schemaRef ds:uri="61c9bd80-a33c-42bd-8868-2bf360eb401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2FF3C0CA-CDBD-4EDF-A4B4-C3C04601500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5838</TotalTime>
  <Words>3720</Words>
  <Application>Microsoft Office PowerPoint</Application>
  <PresentationFormat>Widescreen</PresentationFormat>
  <Paragraphs>474</Paragraphs>
  <Slides>58</Slides>
  <Notes>12</Notes>
  <HiddenSlides>1</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58</vt:i4>
      </vt:variant>
    </vt:vector>
  </HeadingPairs>
  <TitlesOfParts>
    <vt:vector size="73" baseType="lpstr">
      <vt:lpstr>Arial</vt:lpstr>
      <vt:lpstr>Calibri</vt:lpstr>
      <vt:lpstr>Calibri Light</vt:lpstr>
      <vt:lpstr>EYInterstate</vt:lpstr>
      <vt:lpstr>Segoe UI</vt:lpstr>
      <vt:lpstr>Times New Roman</vt:lpstr>
      <vt:lpstr>Webdings</vt:lpstr>
      <vt:lpstr>Wingdings</vt:lpstr>
      <vt:lpstr>Wingdings 2</vt:lpstr>
      <vt:lpstr>Wingdings 3</vt:lpstr>
      <vt:lpstr>General Content</vt:lpstr>
      <vt:lpstr>Special Content</vt:lpstr>
      <vt:lpstr>People Slides</vt:lpstr>
      <vt:lpstr>Interactive Slides</vt:lpstr>
      <vt:lpstr>Infographic Layouts</vt:lpstr>
      <vt:lpstr>Read Before You Proceed: Instructions for Use &amp; Legal Compliance</vt:lpstr>
      <vt:lpstr>Where Are You?</vt:lpstr>
      <vt:lpstr>Lessons Learned From COVID-19           Using a Sector Strategy as the Compass for Finding Successful YouthBuild Career Pathways</vt:lpstr>
      <vt:lpstr>Today’s Moderator</vt:lpstr>
      <vt:lpstr>Today’s Speakers</vt:lpstr>
      <vt:lpstr>Today’s Objectives</vt:lpstr>
      <vt:lpstr>Poll - Construction Plus (C+) Offerings</vt:lpstr>
      <vt:lpstr>Poll - Construction Plus (C+) Offerings </vt:lpstr>
      <vt:lpstr>Introduction to a  Sector Strategy</vt:lpstr>
      <vt:lpstr>Defining Sector Strategy</vt:lpstr>
      <vt:lpstr>Why Use a Sector Strategy Approach?</vt:lpstr>
      <vt:lpstr>ETA Sector Strategy Implementation Framework  </vt:lpstr>
      <vt:lpstr>Five Key Capabilities and Capacities of Successful Sector-Focused Organizations</vt:lpstr>
      <vt:lpstr> 1.  Data-Informed Decision Making </vt:lpstr>
      <vt:lpstr> 2.  Industry Engagement </vt:lpstr>
      <vt:lpstr> 3.  Sector-Based Service Delivery </vt:lpstr>
      <vt:lpstr> 4.  Sustainability and Continuous Improvement </vt:lpstr>
      <vt:lpstr> 5.  Organizational Capacity and Alignment </vt:lpstr>
      <vt:lpstr>Poll - Sector Strategy Readiness</vt:lpstr>
      <vt:lpstr>How Sector Strategy Connects to Career Pathways</vt:lpstr>
      <vt:lpstr> New York State Energy Market Sector </vt:lpstr>
      <vt:lpstr>Dynamic Market</vt:lpstr>
      <vt:lpstr>Sample Construction Plus Healthcare Career Track</vt:lpstr>
      <vt:lpstr> Annotated Box 1:  Foundation Courses - Healthcare Training Curriculum </vt:lpstr>
      <vt:lpstr>Annotated Box 2: Personal Care Assistant (PCA)</vt:lpstr>
      <vt:lpstr>Annotated Box 3: Certified Nursing Assistant (CNA)</vt:lpstr>
      <vt:lpstr> Annotated Box 4: Emergency Medical Technician (EMT) </vt:lpstr>
      <vt:lpstr>Poll - Career Pathway</vt:lpstr>
      <vt:lpstr>Impact of COVID-19 on an Industry and its Workforce Now and in the Future</vt:lpstr>
      <vt:lpstr>PowerPoint Presentation</vt:lpstr>
      <vt:lpstr>PowerPoint Presentation</vt:lpstr>
      <vt:lpstr>The “After the Storm” Report Identifies Five Distinct Economies That Will Shape the Recovery</vt:lpstr>
      <vt:lpstr> 1.  The Readiness Economy </vt:lpstr>
      <vt:lpstr> 2.  The Logistics Economy </vt:lpstr>
      <vt:lpstr> 3.  The Green Economy </vt:lpstr>
      <vt:lpstr> 4.  The Remote Economy </vt:lpstr>
      <vt:lpstr> 5.  The Automated Economy </vt:lpstr>
      <vt:lpstr>The Report Identified Five Distinct Fields That Will Shape the Recovery</vt:lpstr>
      <vt:lpstr>PowerPoint Presentation</vt:lpstr>
      <vt:lpstr>PowerPoint Presentation</vt:lpstr>
      <vt:lpstr>The Intersectionality of Sector Strategy, Career Pathways, and YouthBuild</vt:lpstr>
      <vt:lpstr>Course and Career Map – Sector Foundation</vt:lpstr>
      <vt:lpstr>Course and Career Map – Career Pathway Foundation </vt:lpstr>
      <vt:lpstr>1.  Five Key Capabilities and Capacities</vt:lpstr>
      <vt:lpstr>2.  YouthBuild Construction Plus Framework</vt:lpstr>
      <vt:lpstr>3.  YouthBuild Model</vt:lpstr>
      <vt:lpstr>PowerPoint Presentation</vt:lpstr>
      <vt:lpstr>PowerPoint Presentation</vt:lpstr>
      <vt:lpstr>Successes and Challenges of the Operational Intersectionality of Sector Strategy and Career Pathways </vt:lpstr>
      <vt:lpstr>Successes and Challenges of the Operational Intersectionality of Sector Strategy and Career Pathways </vt:lpstr>
      <vt:lpstr>Successes and Challenges of the Operational Intersectionality of Sector Strategy and Career Pathways </vt:lpstr>
      <vt:lpstr>Recent DOL Sector Initiatives</vt:lpstr>
      <vt:lpstr>Any Questions?</vt:lpstr>
      <vt:lpstr>Resources:</vt:lpstr>
      <vt:lpstr>Contact Us</vt:lpstr>
      <vt:lpstr>Contact US</vt:lpstr>
      <vt:lpstr>Save the Date: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Laura Casertano</cp:lastModifiedBy>
  <cp:revision>18</cp:revision>
  <dcterms:created xsi:type="dcterms:W3CDTF">2019-06-21T16:58:05Z</dcterms:created>
  <dcterms:modified xsi:type="dcterms:W3CDTF">2021-03-30T16:25:33Z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0x0101004DF8804E9BD7F64285B99CD2CB1C4B50</vt:lpwstr>
  </property>
</Properties>
</file>