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media/image9.svg" ContentType="image/sv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25"/>
  </p:notesMasterIdLst>
  <p:sldIdLst>
    <p:sldId id="311" r:id="rId7"/>
    <p:sldId id="256" r:id="rId8"/>
    <p:sldId id="296" r:id="rId9"/>
    <p:sldId id="337" r:id="rId10"/>
    <p:sldId id="338" r:id="rId11"/>
    <p:sldId id="295" r:id="rId12"/>
    <p:sldId id="282" r:id="rId13"/>
    <p:sldId id="320" r:id="rId14"/>
    <p:sldId id="286" r:id="rId15"/>
    <p:sldId id="336" r:id="rId16"/>
    <p:sldId id="315" r:id="rId17"/>
    <p:sldId id="316" r:id="rId18"/>
    <p:sldId id="317" r:id="rId19"/>
    <p:sldId id="340" r:id="rId20"/>
    <p:sldId id="339" r:id="rId21"/>
    <p:sldId id="341" r:id="rId22"/>
    <p:sldId id="334" r:id="rId23"/>
    <p:sldId id="335"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Vehlow" userId="40d0c0a0-ae58-4816-9718-8d11842a4e5b" providerId="ADAL" clId="{0887F4CA-4FE6-446B-94CC-652F5A366F4A}"/>
    <pc:docChg chg="delSld">
      <pc:chgData name="Jonathan Vehlow" userId="40d0c0a0-ae58-4816-9718-8d11842a4e5b" providerId="ADAL" clId="{0887F4CA-4FE6-446B-94CC-652F5A366F4A}" dt="2021-03-31T13:51:44.902" v="0" actId="2696"/>
      <pc:docMkLst>
        <pc:docMk/>
      </pc:docMkLst>
      <pc:sldChg chg="del">
        <pc:chgData name="Jonathan Vehlow" userId="40d0c0a0-ae58-4816-9718-8d11842a4e5b" providerId="ADAL" clId="{0887F4CA-4FE6-446B-94CC-652F5A366F4A}" dt="2021-03-31T13:51:44.902" v="0" actId="2696"/>
        <pc:sldMkLst>
          <pc:docMk/>
          <pc:sldMk cId="2038743162"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19556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02957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svg"/><Relationship Id="rId5" Type="http://schemas.openxmlformats.org/officeDocument/2006/relationships/tags" Target="../tags/tag6.xml"/><Relationship Id="rId10" Type="http://schemas.openxmlformats.org/officeDocument/2006/relationships/image" Target="../media/image8.png"/><Relationship Id="rId4" Type="http://schemas.openxmlformats.org/officeDocument/2006/relationships/tags" Target="../tags/tag5.xml"/><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3.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2.png"/><Relationship Id="rId5" Type="http://schemas.openxmlformats.org/officeDocument/2006/relationships/tags" Target="../tags/tag13.xml"/><Relationship Id="rId10" Type="http://schemas.openxmlformats.org/officeDocument/2006/relationships/slideMaster" Target="../slideMasters/slideMaster4.xml"/><Relationship Id="rId4" Type="http://schemas.openxmlformats.org/officeDocument/2006/relationships/tags" Target="../tags/tag12.xml"/><Relationship Id="rId9"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emf"/><Relationship Id="rId4" Type="http://schemas.openxmlformats.org/officeDocument/2006/relationships/tags" Target="../tags/tag21.xml"/><Relationship Id="rId9"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3"/>
            </p:custDataLst>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custDataLst>
              <p:tags r:id="rId4"/>
            </p:custDataLst>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5"/>
            </p:custDataLst>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custDataLst>
              <p:tags r:id="rId6"/>
            </p:custDataLst>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2612933319"/>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2"/>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7"/>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8"/>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9"/>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3"/>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4"/>
            </p:custDataLst>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5"/>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6"/>
            </p:custDataLst>
          </p:nvPr>
        </p:nvSpPr>
        <p:spPr/>
        <p:txBody>
          <a:bodyPr/>
          <a:lstStyle/>
          <a:p>
            <a:endParaRPr lang="en-US"/>
          </a:p>
        </p:txBody>
      </p:sp>
    </p:spTree>
    <p:extLst>
      <p:ext uri="{BB962C8B-B14F-4D97-AF65-F5344CB8AC3E}">
        <p14:creationId xmlns:p14="http://schemas.microsoft.com/office/powerpoint/2010/main" val="39405725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2"/>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3"/>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4"/>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5"/>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6"/>
            </p:custDataLst>
          </p:nvPr>
        </p:nvPicPr>
        <p:blipFill>
          <a:blip r:embed="rId10"/>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72326474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microsoft.com/office/2007/relationships/hdphoto" Target="../media/hdphoto1.wdp"/><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1.xml"/><Relationship Id="rId5" Type="http://schemas.openxmlformats.org/officeDocument/2006/relationships/tags" Target="../tags/tag28.xml"/><Relationship Id="rId4" Type="http://schemas.openxmlformats.org/officeDocument/2006/relationships/tags" Target="../tags/tag2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hyperlink" Target="mailto:Youth.services@dol.gov" TargetMode="Externa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reeronestop.org/LocalHelp/service-locator.aspx" TargetMode="External"/><Relationship Id="rId3" Type="http://schemas.openxmlformats.org/officeDocument/2006/relationships/hyperlink" Target="https://youth.workforcegps.org/resources/2020/06/18/13/10/Resources-on-Virtual-Engagement" TargetMode="External"/><Relationship Id="rId7" Type="http://schemas.openxmlformats.org/officeDocument/2006/relationships/hyperlink" Target="https://www.workforcegps.org/events/2020/10/20/14/23/Youth-Listening-Session-Youth-Voice-How-Workforce-Development-Programming-Best-Supports-Me" TargetMode="External"/><Relationship Id="rId2" Type="http://schemas.openxmlformats.org/officeDocument/2006/relationships/hyperlink" Target="https://youth.workforcegps.org/resources/2020/06/15/18/59/WIOA-Youth-Program-COVID-19-Session-Lessons-Shared" TargetMode="External"/><Relationship Id="rId1" Type="http://schemas.openxmlformats.org/officeDocument/2006/relationships/slideLayout" Target="../slideLayouts/slideLayout5.xml"/><Relationship Id="rId6" Type="http://schemas.openxmlformats.org/officeDocument/2006/relationships/hyperlink" Target="https://youth.workforcegps.org/resources/2020/10/27/20/09/Summer-2020-Webcasts" TargetMode="External"/><Relationship Id="rId5" Type="http://schemas.openxmlformats.org/officeDocument/2006/relationships/hyperlink" Target="https://youthasready.workforcegps.org/resources/2021/02/01/01/02/Tips-for-Engaging-Youth-in-Virtual-Spaces" TargetMode="External"/><Relationship Id="rId4" Type="http://schemas.openxmlformats.org/officeDocument/2006/relationships/hyperlink" Target="https://www.workforcegps.org/events/2020/06/10/13/52/Staying-Connected-Engaging-Youth-Virtually" TargetMode="External"/><Relationship Id="rId9" Type="http://schemas.openxmlformats.org/officeDocument/2006/relationships/hyperlink" Target="https://www.careeronestop.org/GetMyFuture/default.aspx?frd=tru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payne@springfieldmo.gov" TargetMode="External"/><Relationship Id="rId2" Type="http://schemas.openxmlformats.org/officeDocument/2006/relationships/hyperlink" Target="mailto:Heather.Pipkin@arkansas.gov" TargetMode="External"/><Relationship Id="rId1" Type="http://schemas.openxmlformats.org/officeDocument/2006/relationships/slideLayout" Target="../slideLayouts/slideLayout21.xml"/><Relationship Id="rId4" Type="http://schemas.openxmlformats.org/officeDocument/2006/relationships/hyperlink" Target="mailto:bbrunner@pa-cl.com" TargetMode="Externa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9.xml"/><Relationship Id="rId7" Type="http://schemas.openxmlformats.org/officeDocument/2006/relationships/slideLayout" Target="../slideLayouts/slideLayout2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youth.workforcegps.org/" TargetMode="External"/><Relationship Id="rId4" Type="http://schemas.openxmlformats.org/officeDocument/2006/relationships/tags" Target="../tags/tag40.xml"/><Relationship Id="rId9" Type="http://schemas.openxmlformats.org/officeDocument/2006/relationships/hyperlink" Target="mailto:youth.services@dol.gov"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Support@workforceGPS.org" TargetMode="External"/><Relationship Id="rId3" Type="http://schemas.openxmlformats.org/officeDocument/2006/relationships/tags" Target="../tags/tag45.xml"/><Relationship Id="rId7" Type="http://schemas.openxmlformats.org/officeDocument/2006/relationships/notesSlide" Target="../notesSlides/notesSlide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8.xml"/><Relationship Id="rId5" Type="http://schemas.openxmlformats.org/officeDocument/2006/relationships/tags" Target="../tags/tag47.xml"/><Relationship Id="rId4" Type="http://schemas.openxmlformats.org/officeDocument/2006/relationships/tags" Target="../tags/tag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custDataLst>
              <p:tags r:id="rId2"/>
            </p:custDataLst>
          </p:nvPr>
        </p:nvSpPr>
        <p:spPr/>
        <p:txBody>
          <a:bodyPr/>
          <a:lstStyle/>
          <a:p>
            <a:fld id="{158B7785-F6D6-45F8-833E-07BD84680091}" type="slidenum">
              <a:rPr lang="en-US" smtClean="0"/>
              <a:t>1</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custDataLst>
              <p:tags r:id="rId3"/>
            </p:custDataLst>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custDataLst>
              <p:tags r:id="rId4"/>
            </p:custDataLst>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custDataLst>
              <p:tags r:id="rId5"/>
            </p:custDataLst>
          </p:nvPr>
        </p:nvSpPr>
        <p:spPr/>
        <p:txBody>
          <a:bodyPr/>
          <a:lstStyle/>
          <a:p>
            <a:r>
              <a:rPr lang="en-US" dirty="0"/>
              <a:t>Please tell us where you’re listening in from! Also, are any of you in “virtual groups” listening in together?  </a:t>
            </a:r>
          </a:p>
        </p:txBody>
      </p:sp>
    </p:spTree>
    <p:custDataLst>
      <p:tags r:id="rId1"/>
    </p:custDataLst>
    <p:extLst>
      <p:ext uri="{BB962C8B-B14F-4D97-AF65-F5344CB8AC3E}">
        <p14:creationId xmlns:p14="http://schemas.microsoft.com/office/powerpoint/2010/main" val="38928489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pPr lvl="0"/>
            <a:endParaRPr lang="en-US" sz="2800" dirty="0"/>
          </a:p>
          <a:p>
            <a:pPr lvl="0"/>
            <a:r>
              <a:rPr lang="en-US" sz="2800" dirty="0"/>
              <a:t>What type of innovative practices did your program implement to:</a:t>
            </a:r>
          </a:p>
          <a:p>
            <a:pPr lvl="1"/>
            <a:r>
              <a:rPr lang="en-US" sz="2400" dirty="0"/>
              <a:t>(1) engage community and business partners </a:t>
            </a:r>
          </a:p>
          <a:p>
            <a:pPr lvl="1"/>
            <a:r>
              <a:rPr lang="en-US" sz="2400" dirty="0"/>
              <a:t>(2) build work experiences opportunities including virtual, and</a:t>
            </a:r>
          </a:p>
          <a:p>
            <a:pPr lvl="1"/>
            <a:r>
              <a:rPr lang="en-US" sz="2400" dirty="0"/>
              <a:t>(3) increase supportive services</a:t>
            </a:r>
          </a:p>
        </p:txBody>
      </p:sp>
    </p:spTree>
    <p:custDataLst>
      <p:tags r:id="rId1"/>
    </p:custDataLst>
    <p:extLst>
      <p:ext uri="{BB962C8B-B14F-4D97-AF65-F5344CB8AC3E}">
        <p14:creationId xmlns:p14="http://schemas.microsoft.com/office/powerpoint/2010/main" val="237240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endParaRPr lang="en-US" sz="3200" dirty="0"/>
          </a:p>
          <a:p>
            <a:r>
              <a:rPr lang="en-US" sz="3200" dirty="0"/>
              <a:t>What role did technology play in expanding the virtual opportunities to youth served in your program? </a:t>
            </a:r>
          </a:p>
          <a:p>
            <a:pPr lvl="0"/>
            <a:endParaRPr lang="en-US" dirty="0"/>
          </a:p>
        </p:txBody>
      </p:sp>
    </p:spTree>
    <p:custDataLst>
      <p:tags r:id="rId1"/>
    </p:custDataLst>
    <p:extLst>
      <p:ext uri="{BB962C8B-B14F-4D97-AF65-F5344CB8AC3E}">
        <p14:creationId xmlns:p14="http://schemas.microsoft.com/office/powerpoint/2010/main" val="346083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lvl="0"/>
            <a:endParaRPr lang="en-US" sz="3600" dirty="0"/>
          </a:p>
          <a:p>
            <a:pPr lvl="0"/>
            <a:endParaRPr lang="en-US" sz="3600" dirty="0"/>
          </a:p>
          <a:p>
            <a:r>
              <a:rPr lang="en-US" sz="3600" dirty="0"/>
              <a:t>What are your plans for summer 2021? </a:t>
            </a:r>
          </a:p>
        </p:txBody>
      </p:sp>
    </p:spTree>
    <p:custDataLst>
      <p:tags r:id="rId1"/>
    </p:custDataLst>
    <p:extLst>
      <p:ext uri="{BB962C8B-B14F-4D97-AF65-F5344CB8AC3E}">
        <p14:creationId xmlns:p14="http://schemas.microsoft.com/office/powerpoint/2010/main" val="309676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pPr lvl="0"/>
            <a:endParaRPr lang="en-US" sz="3200" dirty="0"/>
          </a:p>
          <a:p>
            <a:pPr lvl="0"/>
            <a:r>
              <a:rPr lang="en-US" sz="3200" dirty="0"/>
              <a:t>Are there any other achievements or best practices you want to share?</a:t>
            </a:r>
          </a:p>
          <a:p>
            <a:pPr lvl="1"/>
            <a:r>
              <a:rPr lang="en-US" sz="3000" dirty="0">
                <a:hlinkClick r:id="rId3"/>
              </a:rPr>
              <a:t>Youth.services@dol.gov</a:t>
            </a:r>
            <a:r>
              <a:rPr lang="en-US" sz="3000" dirty="0"/>
              <a:t> </a:t>
            </a:r>
          </a:p>
          <a:p>
            <a:endParaRPr lang="en-US" dirty="0"/>
          </a:p>
        </p:txBody>
      </p:sp>
    </p:spTree>
    <p:custDataLst>
      <p:tags r:id="rId1"/>
    </p:custDataLst>
    <p:extLst>
      <p:ext uri="{BB962C8B-B14F-4D97-AF65-F5344CB8AC3E}">
        <p14:creationId xmlns:p14="http://schemas.microsoft.com/office/powerpoint/2010/main" val="213149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p:cNvSpPr>
            <a:spLocks noGrp="1"/>
          </p:cNvSpPr>
          <p:nvPr>
            <p:ph type="title"/>
          </p:nvPr>
        </p:nvSpPr>
        <p:spPr/>
        <p:txBody>
          <a:bodyPr/>
          <a:lstStyle/>
          <a:p>
            <a:r>
              <a:rPr lang="en-US" dirty="0"/>
              <a:t>Questions</a:t>
            </a:r>
          </a:p>
        </p:txBody>
      </p:sp>
      <p:sp>
        <p:nvSpPr>
          <p:cNvPr id="4" name="Text Placeholder 3"/>
          <p:cNvSpPr>
            <a:spLocks noGrp="1"/>
          </p:cNvSpPr>
          <p:nvPr>
            <p:ph type="body" sz="quarter" idx="13"/>
          </p:nvPr>
        </p:nvSpPr>
        <p:spPr/>
        <p:txBody>
          <a:bodyPr/>
          <a:lstStyle/>
          <a:p>
            <a:r>
              <a:rPr lang="en-US" dirty="0"/>
              <a:t>Do you have any additional questions? </a:t>
            </a:r>
          </a:p>
        </p:txBody>
      </p:sp>
    </p:spTree>
    <p:extLst>
      <p:ext uri="{BB962C8B-B14F-4D97-AF65-F5344CB8AC3E}">
        <p14:creationId xmlns:p14="http://schemas.microsoft.com/office/powerpoint/2010/main" val="3404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Resources </a:t>
            </a:r>
          </a:p>
        </p:txBody>
      </p:sp>
      <p:sp>
        <p:nvSpPr>
          <p:cNvPr id="4" name="Content Placeholder 3"/>
          <p:cNvSpPr>
            <a:spLocks noGrp="1"/>
          </p:cNvSpPr>
          <p:nvPr>
            <p:ph sz="half" idx="1"/>
          </p:nvPr>
        </p:nvSpPr>
        <p:spPr/>
        <p:txBody>
          <a:bodyPr/>
          <a:lstStyle/>
          <a:p>
            <a:r>
              <a:rPr lang="en-US" sz="2000" dirty="0"/>
              <a:t>WIOA Youth Program COVID-19 Session Lessons Shared </a:t>
            </a:r>
            <a:r>
              <a:rPr lang="en-US" sz="2000" u="sng" dirty="0">
                <a:hlinkClick r:id="rId2"/>
              </a:rPr>
              <a:t>https://youth.workforcegps.org/resources/2020/06/15/18/59/WIOA-Youth-Program-COVID-19-Session-Lessons-Shared</a:t>
            </a:r>
            <a:r>
              <a:rPr lang="en-US" sz="2000" dirty="0"/>
              <a:t> </a:t>
            </a:r>
          </a:p>
          <a:p>
            <a:r>
              <a:rPr lang="en-US" sz="2000" dirty="0"/>
              <a:t>Staying Connected: Resources on Virtual Engagement </a:t>
            </a:r>
            <a:r>
              <a:rPr lang="en-US" sz="2000" u="sng" dirty="0">
                <a:hlinkClick r:id="rId3"/>
              </a:rPr>
              <a:t>https://youth.workforcegps.org/resources/2020/06/18/13/10/Resources-on-Virtual-Engagement</a:t>
            </a:r>
            <a:r>
              <a:rPr lang="en-US" sz="2000" dirty="0"/>
              <a:t> </a:t>
            </a:r>
          </a:p>
          <a:p>
            <a:r>
              <a:rPr lang="en-US" sz="2000" dirty="0"/>
              <a:t>Staying Connected: Engaging Youth Virtually </a:t>
            </a:r>
            <a:r>
              <a:rPr lang="en-US" sz="2000" dirty="0">
                <a:hlinkClick r:id="rId4"/>
              </a:rPr>
              <a:t>https://www.workforcegps.org/events/2020/06/10/13/52/Staying-Connected-Engaging-Youth-Virtually</a:t>
            </a:r>
            <a:r>
              <a:rPr lang="en-US" sz="2000" dirty="0"/>
              <a:t> </a:t>
            </a:r>
          </a:p>
          <a:p>
            <a:endParaRPr lang="en-US" b="1" dirty="0"/>
          </a:p>
          <a:p>
            <a:endParaRPr lang="en-US" dirty="0"/>
          </a:p>
        </p:txBody>
      </p:sp>
      <p:sp>
        <p:nvSpPr>
          <p:cNvPr id="5" name="Content Placeholder 4"/>
          <p:cNvSpPr>
            <a:spLocks noGrp="1"/>
          </p:cNvSpPr>
          <p:nvPr>
            <p:ph sz="half" idx="2"/>
          </p:nvPr>
        </p:nvSpPr>
        <p:spPr/>
        <p:txBody>
          <a:bodyPr/>
          <a:lstStyle/>
          <a:p>
            <a:r>
              <a:rPr lang="en-US" sz="1800" dirty="0"/>
              <a:t>Tips for Engaging Youth in Virtual Spaces </a:t>
            </a:r>
            <a:r>
              <a:rPr lang="en-US" sz="1800" u="sng" dirty="0">
                <a:hlinkClick r:id="rId5"/>
              </a:rPr>
              <a:t>https://youthasready.workforcegps.org/resources/2021/02/01/01/02/Tips-for-Engaging-Youth-in-Virtual-Spaces</a:t>
            </a:r>
            <a:r>
              <a:rPr lang="en-US" sz="1800" dirty="0"/>
              <a:t> </a:t>
            </a:r>
          </a:p>
          <a:p>
            <a:r>
              <a:rPr lang="en-US" sz="1800" dirty="0"/>
              <a:t>Summer 2020 Webcasts </a:t>
            </a:r>
            <a:r>
              <a:rPr lang="en-US" sz="1800" dirty="0">
                <a:hlinkClick r:id="rId6"/>
              </a:rPr>
              <a:t>https://youth.workforcegps.org/resources/2020/10/27/20/09/Summer-2020-Webcasts</a:t>
            </a:r>
            <a:r>
              <a:rPr lang="en-US" sz="1800" dirty="0"/>
              <a:t> </a:t>
            </a:r>
          </a:p>
          <a:p>
            <a:r>
              <a:rPr lang="en-US" sz="1800" dirty="0"/>
              <a:t>Youth Listening Session "Youth Voice: How Workforce Development Programming Best Supports Me!" </a:t>
            </a:r>
            <a:r>
              <a:rPr lang="en-US" sz="1800" u="sng" dirty="0">
                <a:hlinkClick r:id="rId7"/>
              </a:rPr>
              <a:t>https://www.workforcegps.org/events/2020/10/20/14/23/Youth-Listening-Session-Youth-Voice-How-Workforce-Development-Programming-Best-Supports-Me</a:t>
            </a:r>
            <a:endParaRPr lang="en-US" sz="1800" dirty="0"/>
          </a:p>
          <a:p>
            <a:r>
              <a:rPr lang="en-US" sz="1800" u="sng" dirty="0">
                <a:hlinkClick r:id="rId8" tooltip="new"/>
              </a:rPr>
              <a:t>CareerOneStop.org </a:t>
            </a:r>
            <a:endParaRPr lang="en-US" sz="1800" dirty="0"/>
          </a:p>
          <a:p>
            <a:r>
              <a:rPr lang="en-US" sz="1800" dirty="0">
                <a:hlinkClick r:id="rId9" tooltip="new"/>
              </a:rPr>
              <a:t>Getmyfuture.org</a:t>
            </a:r>
            <a:endParaRPr lang="en-US" sz="1800" dirty="0"/>
          </a:p>
          <a:p>
            <a:endParaRPr lang="en-US" dirty="0"/>
          </a:p>
        </p:txBody>
      </p:sp>
    </p:spTree>
    <p:extLst>
      <p:ext uri="{BB962C8B-B14F-4D97-AF65-F5344CB8AC3E}">
        <p14:creationId xmlns:p14="http://schemas.microsoft.com/office/powerpoint/2010/main" val="26862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3" name="Title 2"/>
          <p:cNvSpPr>
            <a:spLocks noGrp="1"/>
          </p:cNvSpPr>
          <p:nvPr>
            <p:ph type="title"/>
          </p:nvPr>
        </p:nvSpPr>
        <p:spPr/>
        <p:txBody>
          <a:bodyPr/>
          <a:lstStyle/>
          <a:p>
            <a:r>
              <a:rPr lang="en-US" dirty="0"/>
              <a:t>Contacts</a:t>
            </a:r>
          </a:p>
        </p:txBody>
      </p:sp>
      <p:sp>
        <p:nvSpPr>
          <p:cNvPr id="4" name="Content Placeholder 3"/>
          <p:cNvSpPr>
            <a:spLocks noGrp="1"/>
          </p:cNvSpPr>
          <p:nvPr>
            <p:ph idx="1"/>
          </p:nvPr>
        </p:nvSpPr>
        <p:spPr/>
        <p:txBody>
          <a:bodyPr/>
          <a:lstStyle/>
          <a:p>
            <a:r>
              <a:rPr lang="en-US" dirty="0"/>
              <a:t>Heather </a:t>
            </a:r>
            <a:r>
              <a:rPr lang="en-US" dirty="0" err="1"/>
              <a:t>Pipkin</a:t>
            </a:r>
            <a:r>
              <a:rPr lang="en-US" dirty="0"/>
              <a:t>, Workforce Development Board of Eastern Arkansas, Director of Programs, </a:t>
            </a:r>
            <a:r>
              <a:rPr lang="en-US" u="sng" dirty="0">
                <a:hlinkClick r:id="rId2"/>
              </a:rPr>
              <a:t>Heather.Pipkin@arkansas.gov</a:t>
            </a:r>
            <a:endParaRPr lang="en-US" u="sng" dirty="0"/>
          </a:p>
          <a:p>
            <a:endParaRPr lang="en-US" dirty="0"/>
          </a:p>
          <a:p>
            <a:r>
              <a:rPr lang="en-US" dirty="0"/>
              <a:t>Sally Payne, Ozark Career Academy, Executive Director, </a:t>
            </a:r>
            <a:r>
              <a:rPr lang="en-US" u="sng" dirty="0">
                <a:hlinkClick r:id="rId3"/>
              </a:rPr>
              <a:t>spayne@springfieldmo.gov</a:t>
            </a:r>
            <a:r>
              <a:rPr lang="en-US" dirty="0"/>
              <a:t> </a:t>
            </a:r>
          </a:p>
          <a:p>
            <a:r>
              <a:rPr lang="en-US" dirty="0"/>
              <a:t>  </a:t>
            </a:r>
          </a:p>
          <a:p>
            <a:r>
              <a:rPr lang="en-US" dirty="0"/>
              <a:t>Blythe Brunner, Workforce Solutions for North Central PA—PA </a:t>
            </a:r>
            <a:r>
              <a:rPr lang="en-US" dirty="0" err="1"/>
              <a:t>CareerLink</a:t>
            </a:r>
            <a:r>
              <a:rPr lang="en-US" dirty="0"/>
              <a:t>, Project Director,                  </a:t>
            </a:r>
            <a:r>
              <a:rPr lang="en-US" u="sng" dirty="0">
                <a:hlinkClick r:id="rId4"/>
              </a:rPr>
              <a:t>bbrunner@pa-cl.com</a:t>
            </a:r>
            <a:endParaRPr lang="en-US" dirty="0"/>
          </a:p>
          <a:p>
            <a:endParaRPr lang="en-US" dirty="0"/>
          </a:p>
        </p:txBody>
      </p:sp>
    </p:spTree>
    <p:extLst>
      <p:ext uri="{BB962C8B-B14F-4D97-AF65-F5344CB8AC3E}">
        <p14:creationId xmlns:p14="http://schemas.microsoft.com/office/powerpoint/2010/main" val="38251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2"/>
            </p:custDataLst>
          </p:nvPr>
        </p:nvSpPr>
        <p:spPr/>
        <p:txBody>
          <a:bodyPr/>
          <a:lstStyle/>
          <a:p>
            <a:fld id="{158B7785-F6D6-45F8-833E-07BD84680091}" type="slidenum">
              <a:rPr lang="en-US" smtClean="0"/>
              <a:t>17</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3"/>
            </p:custDataLst>
          </p:nvPr>
        </p:nvSpPr>
        <p:spPr/>
        <p:txBody>
          <a:bodyPr/>
          <a:lstStyle/>
          <a:p>
            <a:r>
              <a:rPr lang="en-US"/>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4"/>
            </p:custDataLst>
          </p:nvPr>
        </p:nvSpPr>
        <p:spPr/>
        <p:txBody>
          <a:bodyPr>
            <a:normAutofit fontScale="92500" lnSpcReduction="10000"/>
          </a:bodyPr>
          <a:lstStyle/>
          <a:p>
            <a:endParaRPr lang="en-US" sz="4000" dirty="0"/>
          </a:p>
          <a:p>
            <a:r>
              <a:rPr lang="en-US" sz="4000" dirty="0"/>
              <a:t>Employment and Training Administration’s </a:t>
            </a:r>
          </a:p>
          <a:p>
            <a:r>
              <a:rPr lang="en-US" sz="4000" dirty="0"/>
              <a:t>Division of Youth Services</a:t>
            </a:r>
          </a:p>
          <a:p>
            <a:pPr lvl="3"/>
            <a:r>
              <a:rPr lang="en-US" sz="4000" dirty="0">
                <a:hlinkClick r:id="" action="ppaction://noaction"/>
              </a:rPr>
              <a:t>youth.services@dol.gov</a:t>
            </a:r>
            <a:endParaRPr lang="en-US" sz="4000" dirty="0"/>
          </a:p>
          <a:p>
            <a:pPr lvl="2"/>
            <a:endParaRPr lang="en-US" sz="4200" dirty="0"/>
          </a:p>
          <a:p>
            <a:pPr lvl="2"/>
            <a:r>
              <a:rPr lang="en-US" sz="4200" dirty="0">
                <a:solidFill>
                  <a:schemeClr val="accent5"/>
                </a:solidFill>
              </a:rPr>
              <a:t>Become a member of </a:t>
            </a:r>
            <a:r>
              <a:rPr lang="en-US" sz="4200" b="1" dirty="0">
                <a:solidFill>
                  <a:schemeClr val="accent5"/>
                </a:solidFill>
              </a:rPr>
              <a:t>Youth Connections Community </a:t>
            </a:r>
          </a:p>
          <a:p>
            <a:pPr lvl="2"/>
            <a:r>
              <a:rPr lang="en-US" sz="4200" dirty="0">
                <a:hlinkClick r:id="" action="ppaction://noaction"/>
              </a:rPr>
              <a:t>youth.workforcegps.org</a:t>
            </a:r>
            <a:r>
              <a:rPr lang="en-US" sz="4200" dirty="0"/>
              <a:t>   </a:t>
            </a:r>
          </a:p>
          <a:p>
            <a:pPr lvl="1"/>
            <a:endParaRPr lang="en-US" sz="4200" dirty="0"/>
          </a:p>
          <a:p>
            <a:pPr lvl="1"/>
            <a:endParaRPr lang="en-US" sz="4200" dirty="0"/>
          </a:p>
        </p:txBody>
      </p:sp>
      <p:sp>
        <p:nvSpPr>
          <p:cNvPr id="7" name="New shape"/>
          <p:cNvSpPr/>
          <p:nvPr>
            <p:custDataLst>
              <p:tags r:id="rId5"/>
            </p:custDataLst>
          </p:nvPr>
        </p:nvSpPr>
        <p:spPr>
          <a:xfrm>
            <a:off x="909174" y="2946960"/>
            <a:ext cx="5588000" cy="508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8" name="New shape"/>
          <p:cNvSpPr/>
          <p:nvPr>
            <p:custDataLst>
              <p:tags r:id="rId6"/>
            </p:custDataLst>
          </p:nvPr>
        </p:nvSpPr>
        <p:spPr>
          <a:xfrm>
            <a:off x="909174" y="4938309"/>
            <a:ext cx="5867400" cy="5334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
    </p:custDataLst>
    <p:extLst>
      <p:ext uri="{BB962C8B-B14F-4D97-AF65-F5344CB8AC3E}">
        <p14:creationId xmlns:p14="http://schemas.microsoft.com/office/powerpoint/2010/main" val="3537510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p:txBody>
          <a:bodyPr/>
          <a:lstStyle/>
          <a:p>
            <a:r>
              <a:rPr lang="en-US"/>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custDataLst>
              <p:tags r:id="rId3"/>
            </p:custDataLst>
          </p:nvPr>
        </p:nvSpPr>
        <p:spPr/>
        <p:txBody>
          <a:bodyPr>
            <a:normAutofit fontScale="92500" lnSpcReduction="10000"/>
          </a:bodyPr>
          <a:lstStyle/>
          <a:p>
            <a:r>
              <a:rPr lang="en-US"/>
              <a:t>Thank you for all the work you do on behalf of our nation’s most vulnerable youth!</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4"/>
            </p:custDataLst>
          </p:nvPr>
        </p:nvSpPr>
        <p:spPr/>
        <p:txBody>
          <a:bodyPr/>
          <a:lstStyle/>
          <a:p>
            <a:r>
              <a:rPr lang="en-US"/>
              <a:t>Need help?  Email: </a:t>
            </a:r>
            <a:r>
              <a:rPr lang="en-US">
                <a:hlinkClick r:id="" action="ppaction://noaction"/>
              </a:rPr>
              <a:t>Support@workforceGPS.org</a:t>
            </a:r>
            <a:endParaRPr lang="en-US"/>
          </a:p>
        </p:txBody>
      </p:sp>
      <p:sp>
        <p:nvSpPr>
          <p:cNvPr id="7" name="New shape"/>
          <p:cNvSpPr/>
          <p:nvPr>
            <p:custDataLst>
              <p:tags r:id="rId5"/>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1211868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SUMMER AT A GLANCE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23,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normAutofit/>
          </a:bodyPr>
          <a:lstStyle/>
          <a:p>
            <a:r>
              <a:rPr lang="en-US" dirty="0"/>
              <a:t>Building Workforce Opportunities During  Challenging Times  </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6" name="Picture Placeholder 5">
            <a:extLst>
              <a:ext uri="{FF2B5EF4-FFF2-40B4-BE49-F238E27FC236}">
                <a16:creationId xmlns:a16="http://schemas.microsoft.com/office/drawing/2014/main" id="{2423311F-3F39-4C52-9EFD-2CD7F9C15525}"/>
              </a:ext>
            </a:extLst>
          </p:cNvPr>
          <p:cNvSpPr>
            <a:spLocks noGrp="1"/>
          </p:cNvSpPr>
          <p:nvPr>
            <p:ph type="pic" sz="quarter" idx="13"/>
          </p:nvPr>
        </p:nvSpPr>
        <p:spPr/>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Maisha Meminger</a:t>
            </a:r>
          </a:p>
          <a:p>
            <a:pPr lvl="1"/>
            <a:r>
              <a:rPr lang="en-US" dirty="0"/>
              <a:t>Manpower Analyst</a:t>
            </a:r>
          </a:p>
          <a:p>
            <a:pPr lvl="2"/>
            <a:r>
              <a:rPr lang="en-US" dirty="0"/>
              <a:t>Division of Youth Services</a:t>
            </a:r>
          </a:p>
          <a:p>
            <a:pPr lvl="2"/>
            <a:r>
              <a:rPr lang="en-US" dirty="0"/>
              <a:t>Employment &amp; Training Administration</a:t>
            </a:r>
          </a:p>
          <a:p>
            <a:pPr lvl="2"/>
            <a:r>
              <a:rPr lang="en-US" dirty="0"/>
              <a:t>U.S. Department of Labor</a:t>
            </a:r>
          </a:p>
          <a:p>
            <a:pPr lvl="2"/>
            <a:endParaRPr lang="en-US" dirty="0"/>
          </a:p>
        </p:txBody>
      </p:sp>
      <p:pic>
        <p:nvPicPr>
          <p:cNvPr id="2" name="Picture 1"/>
          <p:cNvPicPr>
            <a:picLocks noChangeAspect="1"/>
          </p:cNvPicPr>
          <p:nvPr/>
        </p:nvPicPr>
        <p:blipFill>
          <a:blip r:embed="rId3"/>
          <a:stretch>
            <a:fillRect/>
          </a:stretch>
        </p:blipFill>
        <p:spPr>
          <a:xfrm>
            <a:off x="1477790" y="2590404"/>
            <a:ext cx="2158171" cy="2158171"/>
          </a:xfrm>
          <a:prstGeom prst="rect">
            <a:avLst/>
          </a:prstGeom>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Today’s Speakers </a:t>
            </a: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370" r="16370"/>
          <a:stretch>
            <a:fillRect/>
          </a:stretch>
        </p:blipFill>
        <p:spPr/>
      </p:pic>
      <p:sp>
        <p:nvSpPr>
          <p:cNvPr id="5" name="Content Placeholder 4"/>
          <p:cNvSpPr>
            <a:spLocks noGrp="1"/>
          </p:cNvSpPr>
          <p:nvPr>
            <p:ph sz="half" idx="2"/>
          </p:nvPr>
        </p:nvSpPr>
        <p:spPr/>
        <p:txBody>
          <a:bodyPr/>
          <a:lstStyle/>
          <a:p>
            <a:r>
              <a:rPr lang="en-US" dirty="0"/>
              <a:t>Mariama Sesay</a:t>
            </a:r>
          </a:p>
          <a:p>
            <a:pPr lvl="1"/>
            <a:r>
              <a:rPr lang="en-US" dirty="0"/>
              <a:t>Division of Youth Services Virtual Intern</a:t>
            </a:r>
          </a:p>
          <a:p>
            <a:endParaRPr lang="en-US" dirty="0"/>
          </a:p>
        </p:txBody>
      </p:sp>
      <p:pic>
        <p:nvPicPr>
          <p:cNvPr id="9" name="Picture Placeholder 8"/>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t="12500" b="12500"/>
          <a:stretch>
            <a:fillRect/>
          </a:stretch>
        </p:blipFill>
        <p:spPr/>
      </p:pic>
      <p:sp>
        <p:nvSpPr>
          <p:cNvPr id="7" name="Content Placeholder 6"/>
          <p:cNvSpPr>
            <a:spLocks noGrp="1"/>
          </p:cNvSpPr>
          <p:nvPr>
            <p:ph sz="half" idx="1"/>
          </p:nvPr>
        </p:nvSpPr>
        <p:spPr/>
        <p:txBody>
          <a:bodyPr/>
          <a:lstStyle/>
          <a:p>
            <a:r>
              <a:rPr lang="en-US" dirty="0"/>
              <a:t>Heather Pipkin</a:t>
            </a:r>
          </a:p>
          <a:p>
            <a:pPr lvl="1"/>
            <a:r>
              <a:rPr lang="en-US" dirty="0"/>
              <a:t>Workforce Development Board of Eastern Arkansas</a:t>
            </a:r>
          </a:p>
          <a:p>
            <a:endParaRPr lang="en-US" dirty="0"/>
          </a:p>
        </p:txBody>
      </p:sp>
    </p:spTree>
    <p:extLst>
      <p:ext uri="{BB962C8B-B14F-4D97-AF65-F5344CB8AC3E}">
        <p14:creationId xmlns:p14="http://schemas.microsoft.com/office/powerpoint/2010/main" val="314868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dirty="0"/>
          </a:p>
        </p:txBody>
      </p:sp>
      <p:sp>
        <p:nvSpPr>
          <p:cNvPr id="4" name="Title 3"/>
          <p:cNvSpPr>
            <a:spLocks noGrp="1"/>
          </p:cNvSpPr>
          <p:nvPr>
            <p:ph type="title"/>
          </p:nvPr>
        </p:nvSpPr>
        <p:spPr/>
        <p:txBody>
          <a:bodyPr/>
          <a:lstStyle/>
          <a:p>
            <a:r>
              <a:rPr lang="en-US"/>
              <a:t>Today’s Speakers </a:t>
            </a:r>
          </a:p>
        </p:txBody>
      </p:sp>
      <p:pic>
        <p:nvPicPr>
          <p:cNvPr id="8" name="Picture Placeholder 7"/>
          <p:cNvPicPr>
            <a:picLocks noGrp="1" noChangeAspect="1"/>
          </p:cNvPicPr>
          <p:nvPr>
            <p:ph type="pic" sz="quarter" idx="13"/>
          </p:nvPr>
        </p:nvPicPr>
        <p:blipFill rotWithShape="1">
          <a:blip r:embed="rId2" cstate="hqprint">
            <a:extLst>
              <a:ext uri="{28A0092B-C50C-407E-A947-70E740481C1C}">
                <a14:useLocalDpi xmlns:a14="http://schemas.microsoft.com/office/drawing/2010/main" val="0"/>
              </a:ext>
            </a:extLst>
          </a:blip>
          <a:srcRect t="2713" b="14774"/>
          <a:stretch/>
        </p:blipFill>
        <p:spPr>
          <a:xfrm>
            <a:off x="1571196" y="1053679"/>
            <a:ext cx="2133600" cy="2201789"/>
          </a:xfrm>
        </p:spPr>
      </p:pic>
      <p:sp>
        <p:nvSpPr>
          <p:cNvPr id="5" name="Content Placeholder 4"/>
          <p:cNvSpPr>
            <a:spLocks noGrp="1"/>
          </p:cNvSpPr>
          <p:nvPr>
            <p:ph sz="half" idx="2"/>
          </p:nvPr>
        </p:nvSpPr>
        <p:spPr/>
        <p:txBody>
          <a:bodyPr/>
          <a:lstStyle/>
          <a:p>
            <a:r>
              <a:rPr lang="en-US" dirty="0"/>
              <a:t>Sally Payne</a:t>
            </a:r>
          </a:p>
          <a:p>
            <a:pPr lvl="1"/>
            <a:r>
              <a:rPr lang="en-US" dirty="0"/>
              <a:t>Ozark Career Academy </a:t>
            </a:r>
          </a:p>
        </p:txBody>
      </p:sp>
      <p:pic>
        <p:nvPicPr>
          <p:cNvPr id="11" name="Picture Placeholder 10"/>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t="-11" b="12500"/>
          <a:stretch/>
        </p:blipFill>
        <p:spPr>
          <a:xfrm>
            <a:off x="1502361" y="3476555"/>
            <a:ext cx="2133600" cy="2489493"/>
          </a:xfrm>
        </p:spPr>
      </p:pic>
      <p:sp>
        <p:nvSpPr>
          <p:cNvPr id="7" name="Content Placeholder 6"/>
          <p:cNvSpPr>
            <a:spLocks noGrp="1"/>
          </p:cNvSpPr>
          <p:nvPr>
            <p:ph sz="half" idx="1"/>
          </p:nvPr>
        </p:nvSpPr>
        <p:spPr/>
        <p:txBody>
          <a:bodyPr/>
          <a:lstStyle/>
          <a:p>
            <a:r>
              <a:rPr lang="en-US" dirty="0"/>
              <a:t>Blythe Brunner</a:t>
            </a:r>
          </a:p>
          <a:p>
            <a:pPr lvl="1"/>
            <a:r>
              <a:rPr lang="en-US" dirty="0"/>
              <a:t>Workforce Solutions  for North Central PA </a:t>
            </a:r>
          </a:p>
        </p:txBody>
      </p:sp>
    </p:spTree>
    <p:extLst>
      <p:ext uri="{BB962C8B-B14F-4D97-AF65-F5344CB8AC3E}">
        <p14:creationId xmlns:p14="http://schemas.microsoft.com/office/powerpoint/2010/main" val="268056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r>
              <a:rPr lang="en-US" dirty="0"/>
              <a:t>Provide youth program practitioners with information to build successful summer  initiatives for WIOA youth participants. </a:t>
            </a:r>
          </a:p>
          <a:p>
            <a:r>
              <a:rPr lang="en-US" dirty="0"/>
              <a:t>Share effective practices and operating plans to strengthen local program ability to serve youth during challenging times. </a:t>
            </a:r>
          </a:p>
          <a:p>
            <a:r>
              <a:rPr lang="en-US" dirty="0"/>
              <a:t>Encourage peer sharing opportunities among webinar participants. </a:t>
            </a:r>
          </a:p>
          <a:p>
            <a:pPr lvl="1"/>
            <a:r>
              <a:rPr lang="en-US" dirty="0"/>
              <a:t>Participants please add your comments in the Open Chat to share what you all have done!  </a:t>
            </a:r>
          </a:p>
          <a:p>
            <a:endParaRPr lang="en-US" dirty="0"/>
          </a:p>
          <a:p>
            <a:pPr lvl="1"/>
            <a:endParaRPr lang="en-US" dirty="0"/>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a:t>Youth Summer </a:t>
            </a:r>
            <a:r>
              <a:rPr lang="en-US" dirty="0"/>
              <a:t>Jobs Experience</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00100" y="4269493"/>
            <a:ext cx="6553200" cy="1154793"/>
          </a:xfrm>
        </p:spPr>
        <p:txBody>
          <a:bodyPr/>
          <a:lstStyle/>
          <a:p>
            <a:r>
              <a:rPr lang="en-US" dirty="0"/>
              <a:t>Mariama Sesay, Division of Youth Services Virtual Intern</a:t>
            </a:r>
          </a:p>
          <a:p>
            <a:endParaRPr lang="en-US" dirty="0"/>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pPr marL="0" indent="0" algn="ctr">
              <a:buNone/>
            </a:pPr>
            <a:r>
              <a:rPr lang="en-US" sz="4800" dirty="0"/>
              <a:t> </a:t>
            </a:r>
          </a:p>
          <a:p>
            <a:pPr marL="0" indent="0" algn="ctr">
              <a:buNone/>
            </a:pPr>
            <a:r>
              <a:rPr lang="en-US" sz="4800" dirty="0"/>
              <a:t>PANEL QUESTIONS</a:t>
            </a:r>
          </a:p>
        </p:txBody>
      </p:sp>
    </p:spTree>
    <p:custDataLst>
      <p:tags r:id="rId1"/>
    </p:custDataLst>
    <p:extLst>
      <p:ext uri="{BB962C8B-B14F-4D97-AF65-F5344CB8AC3E}">
        <p14:creationId xmlns:p14="http://schemas.microsoft.com/office/powerpoint/2010/main" val="166464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Summer At A Glance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lvl="0"/>
            <a:endParaRPr lang="en-US" sz="3600" dirty="0"/>
          </a:p>
          <a:p>
            <a:pPr lvl="0"/>
            <a:endParaRPr lang="en-US" sz="3600" dirty="0"/>
          </a:p>
          <a:p>
            <a:pPr lvl="0"/>
            <a:r>
              <a:rPr lang="en-US" sz="3600" dirty="0"/>
              <a:t>How did your program differ from previous years?</a:t>
            </a:r>
          </a:p>
        </p:txBody>
      </p:sp>
    </p:spTree>
    <p:custDataLst>
      <p:tags r:id="rId1"/>
    </p:custDataLst>
    <p:extLst>
      <p:ext uri="{BB962C8B-B14F-4D97-AF65-F5344CB8AC3E}">
        <p14:creationId xmlns:p14="http://schemas.microsoft.com/office/powerpoint/2010/main" val="44620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962190371-1\input\breezo\data\asimages\{b2b065b6-6e41-4f18-9012-1c31a8ce23d5}.png&quot; /&gt;&lt;left val=&quot;988&quot; /&gt;&lt;top val=&quot;249&quot; /&gt;&lt;width val=&quot;203&quot; /&gt;&lt;height val=&quot;223&quot; /&gt;&lt;hasText val=&quot;1&quot; /&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1426fc-3b95-43bd-9491-cbe6d225fa1f}&quot; /&gt;&lt;isInvalidForFieldText val=&quot;0&quot; /&gt;&lt;Image&gt;&lt;filename val=&quot;E:\breeze\content\14339732\1962190371-1\input\breezo\data\asimages\{9b1426fc-3b95-43bd-9491-cbe6d225fa1f}.png&quot; /&gt;&lt;left val=&quot;628&quot; /&gt;&lt;top val=&quot;0&quot; /&gt;&lt;width val=&quot;652&quot; /&gt;&lt;height val=&quot;720&quot; /&gt;&lt;hasText val=&quot;1&quot; /&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2a9974-e61d-4ba4-a102-d8904abb431b}&quot; /&gt;&lt;isInvalidForFieldText val=&quot;0&quot; /&gt;&lt;Image&gt;&lt;filename val=&quot;E:\breeze\content\14339732\1962190371-1\input\breezo\data\asimages\{592a9974-e61d-4ba4-a102-d8904abb431b}.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4a0d7a-b94f-4a18-b197-0e064dc8fa45}&quot; /&gt;&lt;isInvalidForFieldText val=&quot;0&quot; /&gt;&lt;Image&gt;&lt;filename val=&quot;E:\breeze\content\14339732\1962190371-1\input\breezo\data\asimages\{a34a0d7a-b94f-4a18-b197-0e064dc8fa45}.png&quot; /&gt;&lt;left val=&quot;750&quot; /&gt;&lt;top val=&quot;94&quot; /&gt;&lt;width val=&quot;530&quot; /&gt;&lt;height val=&quot;600&quot; /&gt;&lt;hasText val=&quot;1&quot; /&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5&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ad3d73-111f-4337-960a-9c31e5e52efe}&quot; /&gt;&lt;isInvalidForFieldText val=&quot;0&quot; /&gt;&lt;Image&gt;&lt;filename val=&quot;E:\breeze\content\14339732\1962190371-1\input\breezo\data\asimages\{9ead3d73-111f-4337-960a-9c31e5e52efe}.png&quot; /&gt;&lt;left val=&quot;198&quot; /&gt;&lt;top val=&quot;304&quot; /&gt;&lt;width val=&quot;327&quot; /&gt;&lt;height val=&quot;112&quot; /&gt;&lt;hasText val=&quot;1&quot; /&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789f9a-f472-43eb-a0a8-d2c8c5c6f39e}&quot; /&gt;&lt;isInvalidForFieldText val=&quot;0&quot; /&gt;&lt;Image&gt;&lt;filename val=&quot;E:\breeze\content\14339732\1962190371-1\input\breezo\data\asimages\{09789f9a-f472-43eb-a0a8-d2c8c5c6f39e}.png&quot; /&gt;&lt;left val=&quot;1225&quot; /&gt;&lt;top val=&quot;679&quot; /&gt;&lt;width val=&quot;10&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b45cc-28d3-4834-972a-367a24a9f906}&quot; /&gt;&lt;isInvalidForFieldText val=&quot;0&quot; /&gt;&lt;Image&gt;&lt;filename val=&quot;E:\breeze\content\14339732\1962190371-1\input\breezo\data\asimages\{87cb45cc-28d3-4834-972a-367a24a9f906}.png&quot; /&gt;&lt;left val=&quot;104&quot; /&gt;&lt;top val=&quot;27&quot; /&gt;&lt;width val=&quot;319&quot; /&gt;&lt;height val=&quot;35&quot; /&gt;&lt;hasText val=&quot;1&quot; /&gt;&lt;/Image&gt;&lt;/ThreeDShapeInfo&gt;"/>
  <p:tag name="PRESENTER_SHAPETEXTINFO" val="&lt;ShapeTextInfo&gt;&lt;TableIndex row=&quot;-1&quot; col=&quot;-1&quot;&gt;&lt;linesCount val=&quot;1&quot; /&gt;&lt;lineCharCount val=&quot;14&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f833b-9bad-4d19-b64b-5d1b8aef8cd4}&quot; /&gt;&lt;isInvalidForFieldText val=&quot;0&quot; /&gt;&lt;Image&gt;&lt;filename val=&quot;E:\breeze\content\14339732\1962190371-1\input\breezo\data\asimages\{516f833b-9bad-4d19-b64b-5d1b8aef8cd4}.png&quot; /&gt;&lt;left val=&quot;105&quot; /&gt;&lt;top val=&quot;137&quot; /&gt;&lt;width val=&quot;517&quot; /&gt;&lt;height val=&quot;59&quot; /&gt;&lt;hasText val=&quot;1&quot; /&gt;&lt;/Image&gt;&lt;/ThreeDShapeInfo&gt;"/>
  <p:tag name="PRESENTER_SHAPETEXTINFO" val="&lt;ShapeTextInfo&gt;&lt;TableIndex row=&quot;-1&quot; col=&quot;-1&quot;&gt;&lt;linesCount val=&quot;2&quot; /&gt;&lt;lineCharCount val=&quot;46&quot; /&gt;&lt;lineCharCount val=&quot;22&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b239c6-d890-4dbc-b3e8-8d79f7471621}&quot; /&gt;&lt;isInvalidForFieldText val=&quot;0&quot; /&gt;&lt;Image&gt;&lt;filename val=&quot;E:\breeze\content\14339732\1962190371-1\input\breezo\data\asimages\{d2b239c6-d890-4dbc-b3e8-8d79f7471621}.png&quot; /&gt;&lt;left val=&quot;83&quot; /&gt;&lt;top val=&quot;258&quot; /&gt;&lt;width val=&quot;559&quot; /&gt;&lt;height val=&quot;377&quot; /&gt;&lt;hasText val=&quot;1&quot; /&gt;&lt;/Image&gt;&lt;/ThreeDShapeInfo&gt;"/>
  <p:tag name="PRESENTER_SHAPETEXTINFO" val="&lt;ShapeTextInfo&gt;&lt;TableIndex row=&quot;-1&quot; col=&quot;-1&quot;&gt;&lt;linesCount val=&quot;1&quot; /&gt;&lt;lineCharCount val=&quot;11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609b86-c289-4832-84ba-0af1746db70b}&quot; /&gt;&lt;isInvalidForFieldText val=&quot;0&quot; /&gt;&lt;Image&gt;&lt;filename val=&quot;E:\breeze\content\14339732\1962190371-1\input\breezo\data\asimages\{1a609b86-c289-4832-84ba-0af1746db70b}.png&quot; /&gt;&lt;left val=&quot;14&quot; /&gt;&lt;top val=&quot;28&quot; /&gt;&lt;width val=&quot;25&quot; /&gt;&lt;height val=&quot;39&quot; /&gt;&lt;hasText val=&quot;1&quot; /&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18517c-50d2-4cda-99d2-79fcf44e3952}&quot; /&gt;&lt;isInvalidForFieldText val=&quot;0&quot; /&gt;&lt;Image&gt;&lt;filename val=&quot;E:\breeze\content\14339732\1962190371-1\input\breezo\data\asimages\{bd18517c-50d2-4cda-99d2-79fcf44e3952}.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2b0924-c84d-4012-8b3d-eb1bb9ee5310}&quot; /&gt;&lt;isInvalidForFieldText val=&quot;0&quot; /&gt;&lt;Image&gt;&lt;filename val=&quot;E:\breeze\content\14339732\1962190371-1\input\breezo\data\asimages\{d22b0924-c84d-4012-8b3d-eb1bb9ee5310}.png&quot; /&gt;&lt;left val=&quot;105&quot; /&gt;&lt;top val=&quot;29&quot; /&gt;&lt;width val=&quot;213&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b6eaf-1202-42ff-a287-83306c488dc1}&quot; /&gt;&lt;isInvalidForFieldText val=&quot;0&quot; /&gt;&lt;Image&gt;&lt;filename val=&quot;E:\breeze\content\14339732\1962190371-1\input\breezo\data\asimages\{a37b6eaf-1202-42ff-a287-83306c488dc1}.png&quot; /&gt;&lt;left val=&quot;95&quot; /&gt;&lt;top val=&quot;149&quot; /&gt;&lt;width val=&quot;637&quot; /&gt;&lt;height val=&quot;429&quot; /&gt;&lt;hasText val=&quot;1&quot; /&gt;&lt;/Image&gt;&lt;/ThreeDShapeInfo&gt;"/>
  <p:tag name="PRESENTER_SHAPETEXTINFO" val="&lt;ShapeTextInfo&gt;&lt;TableIndex row=&quot;-1&quot; col=&quot;-1&quot;&gt;&lt;linesCount val=&quot;8&quot; /&gt;&lt;lineCharCount val=&quot;1&quot; /&gt;&lt;lineCharCount val=&quot;42&quot; /&gt;&lt;lineCharCount val=&quot;27&quot; /&gt;&lt;lineCharCount val=&quot;23&quot; /&gt;&lt;lineCharCount val=&quot;1&quot; /&gt;&lt;lineCharCount val=&quot;48&quot; /&gt;&lt;lineCharCount val=&quot;26&quot; /&gt;&lt;lineCharCount val=&quot;1&quot; /&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bad66c-effc-40bd-8c0e-954118220e08}&quot; /&gt;&lt;isInvalidForFieldText val=&quot;0&quot; /&gt;&lt;Image&gt;&lt;filename val=&quot;E:\breeze\content\14339732\1962190371-1\input\breezo\data\asimages\{96bad66c-effc-40bd-8c0e-954118220e08}.png&quot; /&gt;&lt;left val=&quot;94&quot; /&gt;&lt;top val=&quot;308&quot; /&gt;&lt;width val=&quot;591&quot; /&gt;&lt;height val=&quot;57&quot; /&gt;&lt;hasText val=&quot;1&quot; /&gt;&lt;/Image&gt;&lt;/ThreeDShapeInfo&gt;"/>
  <p:tag name="PRESENTER_SHAPETEXTINFO" val="&lt;ShapeTextInfo&gt;&lt;TableIndex row=&quot;-1&quot; col=&quot;-1&quot;&gt;&lt;linesCount val=&quot;1&quot; /&gt;&lt;lineCharCount val=&quot;1&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d69f33-98cd-4c05-90fc-abc10ed081ad}&quot; /&gt;&lt;isInvalidForFieldText val=&quot;0&quot; /&gt;&lt;Image&gt;&lt;filename val=&quot;E:\breeze\content\14339732\1962190371-1\input\breezo\data\asimages\{99d69f33-98cd-4c05-90fc-abc10ed081ad}.png&quot; /&gt;&lt;left val=&quot;94&quot; /&gt;&lt;top val=&quot;516&quot; /&gt;&lt;width val=&quot;620&quot; /&gt;&lt;height val=&quot;60&quot; /&gt;&lt;hasText val=&quot;1&quot; /&gt;&lt;/Image&gt;&lt;/ThreeDShapeInfo&gt;"/>
  <p:tag name="PRESENTER_SHAPETEXTINFO" val="&lt;ShapeTextInfo&gt;&lt;TableIndex row=&quot;-1&quot; col=&quot;-1&quot;&gt;&lt;linesCount val=&quot;1&quot; /&gt;&lt;lineCharCount val=&quot;1&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3bf5f7-5cec-4c3d-a8a9-135412f75776}&quot; /&gt;&lt;isInvalidForFieldText val=&quot;0&quot; /&gt;&lt;Image&gt;&lt;filename val=&quot;E:\breeze\content\14339732\1962190371-1\input\breezo\data\asimages\{bb3bf5f7-5cec-4c3d-a8a9-135412f75776}.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920d30-9a24-4d9e-9ae8-12115fa97af9}&quot; /&gt;&lt;isInvalidForFieldText val=&quot;0&quot; /&gt;&lt;Image&gt;&lt;filename val=&quot;E:\breeze\content\14339732\1962190371-1\input\breezo\data\asimages\{96920d30-9a24-4d9e-9ae8-12115fa97af9}.png&quot; /&gt;&lt;left val=&quot;74&quot; /&gt;&lt;top val=&quot;505&quot; /&gt;&lt;width val=&quot;535&quot; /&gt;&lt;height val=&quot;103&quot; /&gt;&lt;hasText val=&quot;1&quot; /&gt;&lt;/Image&gt;&lt;/ThreeDShapeInfo&gt;"/>
  <p:tag name="PRESENTER_SHAPETEXTINFO" val="&lt;ShapeTextInfo&gt;&lt;TableIndex row=&quot;-1&quot; col=&quot;-1&quot;&gt;&lt;linesCount val=&quot;1&quot; /&gt;&lt;lineCharCount val=&quot;82&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70560f-66f9-437e-b1c0-109ba2e2ed11}&quot; /&gt;&lt;isInvalidForFieldText val=&quot;0&quot; /&gt;&lt;Image&gt;&lt;filename val=&quot;E:\breeze\content\14339732\1962190371-1\input\breezo\data\asimages\{2d70560f-66f9-437e-b1c0-109ba2e2ed11}.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9badcb-4e90-40ea-ba55-86ab8b1ec8a1}&quot; /&gt;&lt;isInvalidForFieldText val=&quot;0&quot; /&gt;&lt;Image&gt;&lt;filename val=&quot;E:\breeze\content\14339732\1962190371-1\input\breezo\data\asimages\{db9badcb-4e90-40ea-ba55-86ab8b1ec8a1}.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26&quot; /&gt;&lt;lineCharCount val=&quot;3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3&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dcf31-453c-4665-8ba3-cb2eed845d30}&quot; /&gt;&lt;isInvalidForFieldText val=&quot;0&quot; /&gt;&lt;Image&gt;&lt;filename val=&quot;E:\breeze\content\14339732\1962190371-1\input\breezo\data\asimages\{6ffdcf31-453c-4665-8ba3-cb2eed845d30}.png&quot; /&gt;&lt;left val=&quot;7&quot; /&gt;&lt;top val=&quot;36&quot; /&gt;&lt;width val=&quot;37&quot; /&gt;&lt;height val=&quot;27&quot; /&gt;&lt;hasText val=&quot;1&quot; /&gt;&lt;/Image&gt;&lt;/ThreeDShape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14668</TotalTime>
  <Words>588</Words>
  <Application>Microsoft Office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SUMMER AT A GLANCE </vt:lpstr>
      <vt:lpstr>Today’s Moderator</vt:lpstr>
      <vt:lpstr>Today’s Speakers </vt:lpstr>
      <vt:lpstr>Today’s Speakers </vt:lpstr>
      <vt:lpstr>Today’s Objectives</vt:lpstr>
      <vt:lpstr>Youth Summer Jobs Experience</vt:lpstr>
      <vt:lpstr>Summer At A Glance</vt:lpstr>
      <vt:lpstr>Summer At A Glance</vt:lpstr>
      <vt:lpstr>Summer At A Glance</vt:lpstr>
      <vt:lpstr>Summer At A Glance </vt:lpstr>
      <vt:lpstr>Summer At A Glance</vt:lpstr>
      <vt:lpstr>Summer At A Glance</vt:lpstr>
      <vt:lpstr>Questions</vt:lpstr>
      <vt:lpstr>Resources </vt:lpstr>
      <vt:lpstr>Contacts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246</cp:revision>
  <dcterms:created xsi:type="dcterms:W3CDTF">2019-06-21T16:58:05Z</dcterms:created>
  <dcterms:modified xsi:type="dcterms:W3CDTF">2021-03-31T13:52:00Z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