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31"/>
  </p:notesMasterIdLst>
  <p:sldIdLst>
    <p:sldId id="305" r:id="rId10"/>
    <p:sldId id="277" r:id="rId11"/>
    <p:sldId id="256" r:id="rId12"/>
    <p:sldId id="296" r:id="rId13"/>
    <p:sldId id="295" r:id="rId14"/>
    <p:sldId id="307" r:id="rId15"/>
    <p:sldId id="312" r:id="rId16"/>
    <p:sldId id="306" r:id="rId17"/>
    <p:sldId id="789" r:id="rId18"/>
    <p:sldId id="790" r:id="rId19"/>
    <p:sldId id="787" r:id="rId20"/>
    <p:sldId id="788" r:id="rId21"/>
    <p:sldId id="282" r:id="rId22"/>
    <p:sldId id="791" r:id="rId23"/>
    <p:sldId id="792" r:id="rId24"/>
    <p:sldId id="793" r:id="rId25"/>
    <p:sldId id="785" r:id="rId26"/>
    <p:sldId id="782" r:id="rId27"/>
    <p:sldId id="794" r:id="rId28"/>
    <p:sldId id="281"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rd, Megan - ETA" initials="BM-E" lastIdx="1" clrIdx="0">
    <p:extLst>
      <p:ext uri="{19B8F6BF-5375-455C-9EA6-DF929625EA0E}">
        <p15:presenceInfo xmlns:p15="http://schemas.microsoft.com/office/powerpoint/2012/main" userId="S-1-5-21-430767753-2305446740-1188461881-73188" providerId="AD"/>
      </p:ext>
    </p:extLst>
  </p:cmAuthor>
  <p:cmAuthor id="2" name="Herbert, Danielle T - ETA CTR" initials="HDT-EC" lastIdx="3" clrIdx="1">
    <p:extLst>
      <p:ext uri="{19B8F6BF-5375-455C-9EA6-DF929625EA0E}">
        <p15:presenceInfo xmlns:p15="http://schemas.microsoft.com/office/powerpoint/2012/main" userId="S-1-5-21-430767753-2305446740-1188461881-72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660"/>
  </p:normalViewPr>
  <p:slideViewPr>
    <p:cSldViewPr snapToGrid="0">
      <p:cViewPr varScale="1">
        <p:scale>
          <a:sx n="87" d="100"/>
          <a:sy n="87" d="100"/>
        </p:scale>
        <p:origin x="9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575653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9291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07245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microsoft.com/office/2007/relationships/hdphoto" Target="../media/hdphoto1.wdp"/><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7"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22.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gcc02.safelinks.protection.outlook.com/?url=http%3A%2F%2Fwww.westpharma.com%2F&amp;data=04%7C01%7CHerbert.Danielle.T%40dol.gov%7C1a500a4efa7040e8b98908d8e7f246e9%7C75a6305472044e0c9126adab971d4aca%7C0%7C0%7C637514375068940034%7CUnknown%7CTWFpbGZsb3d8eyJWIjoiMC4wLjAwMDAiLCJQIjoiV2luMzIiLCJBTiI6Ik1haWwiLCJXVCI6Mn0%3D%7C1000&amp;sdata=X1Svgg7vWHaXgBlr9dhfThjZty6MjG4pVgpTOVamAPE%3D&amp;reserved=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renticeshipusa.workforcegps.org/resources/2018/05/11/17/01/Apprenticeship-Business-Engagement-Tools" TargetMode="External"/><Relationship Id="rId2" Type="http://schemas.openxmlformats.org/officeDocument/2006/relationships/hyperlink" Target="https://gcc02.safelinks.protection.outlook.com/?url=https%3A%2F%2Fh1bsa.workforcegps.org%2Fresources%2F2020%2F01%2F06%2F20%2F18%2FEmployers-and-Apprenticeships&amp;data=04%7C01%7CHerbert.Danielle.T%40dol.gov%7Cf72221c8f81d4902f54408d8e96bee6c%7C75a6305472044e0c9126adab971d4aca%7C0%7C1%7C637515997078226093%7CUnknown%7CTWFpbGZsb3d8eyJWIjoiMC4wLjAwMDAiLCJQIjoiV2luMzIiLCJBTiI6Ik1haWwiLCJXVCI6Mn0%3D%7C1000&amp;sdata=POFrcMq95KTW2RpJDJIVSmxb73punNMeNrIbUO%2BNv1s%3D&amp;reserved=0" TargetMode="External"/><Relationship Id="rId1" Type="http://schemas.openxmlformats.org/officeDocument/2006/relationships/slideLayout" Target="../slideLayouts/slideLayout2.xml"/><Relationship Id="rId4" Type="http://schemas.openxmlformats.org/officeDocument/2006/relationships/hyperlink" Target="https://businessengagement.workforcegps.org/resources/2016/05/11/14/33/Industry-Engagement-An-Over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dirty="0"/>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A61B4-C37D-4A80-A769-CC5754AF6B03}"/>
              </a:ext>
            </a:extLst>
          </p:cNvPr>
          <p:cNvSpPr>
            <a:spLocks noGrp="1"/>
          </p:cNvSpPr>
          <p:nvPr>
            <p:ph type="sldNum" sz="quarter" idx="12"/>
          </p:nvPr>
        </p:nvSpPr>
        <p:spPr/>
        <p:txBody>
          <a:bodyPr/>
          <a:lstStyle/>
          <a:p>
            <a:fld id="{158B7785-F6D6-45F8-833E-07BD84680091}" type="slidenum">
              <a:rPr lang="en-US" smtClean="0"/>
              <a:t>10</a:t>
            </a:fld>
            <a:endParaRPr lang="en-US" dirty="0"/>
          </a:p>
        </p:txBody>
      </p:sp>
      <p:sp>
        <p:nvSpPr>
          <p:cNvPr id="8" name="Title 7">
            <a:extLst>
              <a:ext uri="{FF2B5EF4-FFF2-40B4-BE49-F238E27FC236}">
                <a16:creationId xmlns:a16="http://schemas.microsoft.com/office/drawing/2014/main" id="{532EA460-279B-41B1-8806-41D57749312D}"/>
              </a:ext>
            </a:extLst>
          </p:cNvPr>
          <p:cNvSpPr>
            <a:spLocks noGrp="1"/>
          </p:cNvSpPr>
          <p:nvPr>
            <p:ph type="title"/>
          </p:nvPr>
        </p:nvSpPr>
        <p:spPr/>
        <p:txBody>
          <a:bodyPr/>
          <a:lstStyle/>
          <a:p>
            <a:r>
              <a:rPr lang="en-US" dirty="0"/>
              <a:t>Today’s Speakers</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p:pic>
      <p:sp>
        <p:nvSpPr>
          <p:cNvPr id="9" name="Content Placeholder 8">
            <a:extLst>
              <a:ext uri="{FF2B5EF4-FFF2-40B4-BE49-F238E27FC236}">
                <a16:creationId xmlns:a16="http://schemas.microsoft.com/office/drawing/2014/main" id="{A5D8E731-0C75-4716-8B85-4257B2EC9352}"/>
              </a:ext>
            </a:extLst>
          </p:cNvPr>
          <p:cNvSpPr>
            <a:spLocks noGrp="1"/>
          </p:cNvSpPr>
          <p:nvPr>
            <p:ph idx="1"/>
          </p:nvPr>
        </p:nvSpPr>
        <p:spPr/>
        <p:txBody>
          <a:bodyPr/>
          <a:lstStyle/>
          <a:p>
            <a:pPr>
              <a:lnSpc>
                <a:spcPct val="100000"/>
              </a:lnSpc>
              <a:spcBef>
                <a:spcPts val="0"/>
              </a:spcBef>
            </a:pPr>
            <a:r>
              <a:rPr lang="en-US" dirty="0"/>
              <a:t>Sean Welsh</a:t>
            </a:r>
          </a:p>
          <a:p>
            <a:pPr lvl="2"/>
            <a:r>
              <a:rPr lang="en-US" i="1" dirty="0"/>
              <a:t>Sr. Learning and Development Specialist, West Pharmaceuticals, Pennsylvania</a:t>
            </a:r>
          </a:p>
          <a:p>
            <a:pPr lvl="2"/>
            <a:r>
              <a:rPr lang="en-US" dirty="0"/>
              <a:t>Partner: Pennsylvania College of Technology</a:t>
            </a:r>
          </a:p>
        </p:txBody>
      </p:sp>
    </p:spTree>
    <p:extLst>
      <p:ext uri="{BB962C8B-B14F-4D97-AF65-F5344CB8AC3E}">
        <p14:creationId xmlns:p14="http://schemas.microsoft.com/office/powerpoint/2010/main" val="262484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40B54D-2861-41C6-A31B-4DFEE7B72887}"/>
              </a:ext>
            </a:extLst>
          </p:cNvPr>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a:extLst>
              <a:ext uri="{FF2B5EF4-FFF2-40B4-BE49-F238E27FC236}">
                <a16:creationId xmlns:a16="http://schemas.microsoft.com/office/drawing/2014/main" id="{E18D6FA0-70F1-4EEA-9D9C-A1ED06DA739D}"/>
              </a:ext>
            </a:extLst>
          </p:cNvPr>
          <p:cNvSpPr>
            <a:spLocks noGrp="1"/>
          </p:cNvSpPr>
          <p:nvPr>
            <p:ph type="title"/>
          </p:nvPr>
        </p:nvSpPr>
        <p:spPr/>
        <p:txBody>
          <a:bodyPr/>
          <a:lstStyle/>
          <a:p>
            <a:r>
              <a:rPr lang="en-US" dirty="0"/>
              <a:t>Our Process Today</a:t>
            </a:r>
          </a:p>
        </p:txBody>
      </p:sp>
      <p:sp>
        <p:nvSpPr>
          <p:cNvPr id="4" name="Content Placeholder 3">
            <a:extLst>
              <a:ext uri="{FF2B5EF4-FFF2-40B4-BE49-F238E27FC236}">
                <a16:creationId xmlns:a16="http://schemas.microsoft.com/office/drawing/2014/main" id="{CCDA8C29-DDE6-4402-B0BE-53C164DE7A8B}"/>
              </a:ext>
            </a:extLst>
          </p:cNvPr>
          <p:cNvSpPr>
            <a:spLocks noGrp="1"/>
          </p:cNvSpPr>
          <p:nvPr>
            <p:ph idx="1"/>
          </p:nvPr>
        </p:nvSpPr>
        <p:spPr/>
        <p:txBody>
          <a:bodyPr>
            <a:normAutofit/>
          </a:bodyPr>
          <a:lstStyle/>
          <a:p>
            <a:r>
              <a:rPr lang="en-US" dirty="0">
                <a:latin typeface="Arial" panose="020B0604020202020204" pitchFamily="34" charset="0"/>
              </a:rPr>
              <a:t>Introduce Employer Partner Companies and Scaling Apprenticeship Project </a:t>
            </a:r>
            <a:r>
              <a:rPr lang="en-US" dirty="0" smtClean="0">
                <a:latin typeface="Arial" panose="020B0604020202020204" pitchFamily="34" charset="0"/>
              </a:rPr>
              <a:t>Interactions</a:t>
            </a:r>
            <a:endParaRPr lang="en-US" strike="sngStrike" dirty="0">
              <a:solidFill>
                <a:srgbClr val="FF0000"/>
              </a:solidFill>
              <a:latin typeface="Arial" panose="020B0604020202020204" pitchFamily="34" charset="0"/>
            </a:endParaRPr>
          </a:p>
          <a:p>
            <a:r>
              <a:rPr lang="en-US" dirty="0" smtClean="0">
                <a:latin typeface="Arial" panose="020B0604020202020204" pitchFamily="34" charset="0"/>
              </a:rPr>
              <a:t>Discussion</a:t>
            </a:r>
            <a:r>
              <a:rPr lang="en-US" dirty="0">
                <a:latin typeface="Arial" panose="020B0604020202020204" pitchFamily="34" charset="0"/>
              </a:rPr>
              <a:t>: Employer Engagement Process and How it Works</a:t>
            </a:r>
          </a:p>
          <a:p>
            <a:pPr algn="l"/>
            <a:r>
              <a:rPr lang="en-US" dirty="0">
                <a:latin typeface="Arial" panose="020B0604020202020204" pitchFamily="34" charset="0"/>
              </a:rPr>
              <a:t>Question and Answer</a:t>
            </a:r>
          </a:p>
          <a:p>
            <a:pPr algn="l"/>
            <a:r>
              <a:rPr lang="en-US" dirty="0">
                <a:latin typeface="Arial" panose="020B0604020202020204" pitchFamily="34" charset="0"/>
              </a:rPr>
              <a:t>Next Steps</a:t>
            </a:r>
          </a:p>
          <a:p>
            <a:endParaRPr lang="en-US" dirty="0"/>
          </a:p>
        </p:txBody>
      </p:sp>
    </p:spTree>
    <p:extLst>
      <p:ext uri="{BB962C8B-B14F-4D97-AF65-F5344CB8AC3E}">
        <p14:creationId xmlns:p14="http://schemas.microsoft.com/office/powerpoint/2010/main" val="271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4CF872-5464-4763-AD7D-208DDE031128}"/>
              </a:ext>
            </a:extLst>
          </p:cNvPr>
          <p:cNvSpPr>
            <a:spLocks noGrp="1"/>
          </p:cNvSpPr>
          <p:nvPr>
            <p:ph type="sldNum" sz="quarter" idx="12"/>
          </p:nvPr>
        </p:nvSpPr>
        <p:spPr/>
        <p:txBody>
          <a:bodyPr/>
          <a:lstStyle/>
          <a:p>
            <a:fld id="{158B7785-F6D6-45F8-833E-07BD84680091}" type="slidenum">
              <a:rPr lang="en-US" smtClean="0"/>
              <a:t>12</a:t>
            </a:fld>
            <a:endParaRPr lang="en-US" dirty="0"/>
          </a:p>
        </p:txBody>
      </p:sp>
      <p:sp>
        <p:nvSpPr>
          <p:cNvPr id="3" name="Title 2">
            <a:extLst>
              <a:ext uri="{FF2B5EF4-FFF2-40B4-BE49-F238E27FC236}">
                <a16:creationId xmlns:a16="http://schemas.microsoft.com/office/drawing/2014/main" id="{9F9BCD78-87AD-49EF-A8EE-1B388D677FB0}"/>
              </a:ext>
            </a:extLst>
          </p:cNvPr>
          <p:cNvSpPr>
            <a:spLocks noGrp="1"/>
          </p:cNvSpPr>
          <p:nvPr>
            <p:ph type="title"/>
          </p:nvPr>
        </p:nvSpPr>
        <p:spPr/>
        <p:txBody>
          <a:bodyPr/>
          <a:lstStyle/>
          <a:p>
            <a:r>
              <a:rPr lang="en-US" dirty="0"/>
              <a:t>General Strategies for Employer Engagement</a:t>
            </a:r>
          </a:p>
        </p:txBody>
      </p:sp>
      <p:sp>
        <p:nvSpPr>
          <p:cNvPr id="4" name="Content Placeholder 3">
            <a:extLst>
              <a:ext uri="{FF2B5EF4-FFF2-40B4-BE49-F238E27FC236}">
                <a16:creationId xmlns:a16="http://schemas.microsoft.com/office/drawing/2014/main" id="{1DA6406A-8ED9-45E4-9D04-E7B5356706D4}"/>
              </a:ext>
            </a:extLst>
          </p:cNvPr>
          <p:cNvSpPr>
            <a:spLocks noGrp="1"/>
          </p:cNvSpPr>
          <p:nvPr>
            <p:ph idx="1"/>
          </p:nvPr>
        </p:nvSpPr>
        <p:spPr/>
        <p:txBody>
          <a:bodyPr>
            <a:normAutofit fontScale="92500" lnSpcReduction="20000"/>
          </a:bodyPr>
          <a:lstStyle/>
          <a:p>
            <a:r>
              <a:rPr lang="en-US" b="0" i="0" dirty="0">
                <a:solidFill>
                  <a:srgbClr val="1B1B1B"/>
                </a:solidFill>
                <a:effectLst/>
                <a:latin typeface="Calibri" panose="020F0502020204030204" pitchFamily="34" charset="0"/>
              </a:rPr>
              <a:t>Remember that the bottom line for </a:t>
            </a:r>
            <a:r>
              <a:rPr lang="en-US" dirty="0">
                <a:solidFill>
                  <a:srgbClr val="1B1B1B"/>
                </a:solidFill>
                <a:latin typeface="Calibri" panose="020F0502020204030204" pitchFamily="34" charset="0"/>
              </a:rPr>
              <a:t>employers </a:t>
            </a:r>
            <a:r>
              <a:rPr lang="en-US" b="0" i="0" dirty="0" smtClean="0">
                <a:solidFill>
                  <a:srgbClr val="1B1B1B"/>
                </a:solidFill>
                <a:effectLst/>
                <a:latin typeface="Calibri" panose="020F0502020204030204" pitchFamily="34" charset="0"/>
              </a:rPr>
              <a:t>is </a:t>
            </a:r>
            <a:r>
              <a:rPr lang="en-US" b="0" i="0" dirty="0">
                <a:solidFill>
                  <a:srgbClr val="1B1B1B"/>
                </a:solidFill>
                <a:effectLst/>
                <a:latin typeface="Calibri" panose="020F0502020204030204" pitchFamily="34" charset="0"/>
              </a:rPr>
              <a:t>their ROI.</a:t>
            </a:r>
          </a:p>
          <a:p>
            <a:r>
              <a:rPr lang="en-US" dirty="0"/>
              <a:t>Monitor for changing labor market trends by utilizing job postings and real-time labor market data to determine if businesses are currently hiring for “apprentice-able” occupations. </a:t>
            </a:r>
          </a:p>
          <a:p>
            <a:r>
              <a:rPr lang="en-US" dirty="0"/>
              <a:t>Understand the Levels of Engagement:</a:t>
            </a:r>
          </a:p>
          <a:p>
            <a:pPr lvl="1">
              <a:buFont typeface="Arial" panose="020B0604020202020204" pitchFamily="34" charset="0"/>
              <a:buChar char="•"/>
            </a:pPr>
            <a:r>
              <a:rPr lang="en-US" dirty="0">
                <a:solidFill>
                  <a:schemeClr val="accent5">
                    <a:lumMod val="50000"/>
                  </a:schemeClr>
                </a:solidFill>
              </a:rPr>
              <a:t>Advising</a:t>
            </a:r>
            <a:r>
              <a:rPr lang="en-US" dirty="0"/>
              <a:t>- </a:t>
            </a:r>
            <a:r>
              <a:rPr lang="en-US" dirty="0" smtClean="0"/>
              <a:t>Developed </a:t>
            </a:r>
            <a:r>
              <a:rPr lang="en-US" dirty="0"/>
              <a:t>for information </a:t>
            </a:r>
            <a:r>
              <a:rPr lang="en-US" dirty="0" smtClean="0"/>
              <a:t>exchange </a:t>
            </a:r>
            <a:endParaRPr lang="en-US" dirty="0"/>
          </a:p>
          <a:p>
            <a:pPr lvl="2">
              <a:buFont typeface="Arial" panose="020B0604020202020204" pitchFamily="34" charset="0"/>
              <a:buChar char="•"/>
            </a:pPr>
            <a:r>
              <a:rPr lang="en-US" dirty="0"/>
              <a:t>Assess the employer’s needs and </a:t>
            </a:r>
            <a:r>
              <a:rPr lang="en-US" dirty="0" smtClean="0"/>
              <a:t>introducing </a:t>
            </a:r>
            <a:r>
              <a:rPr lang="en-US" dirty="0"/>
              <a:t>them to your program processes and potential. </a:t>
            </a:r>
          </a:p>
          <a:p>
            <a:pPr lvl="1">
              <a:buFont typeface="Arial" panose="020B0604020202020204" pitchFamily="34" charset="0"/>
              <a:buChar char="•"/>
            </a:pPr>
            <a:r>
              <a:rPr lang="en-US" dirty="0">
                <a:solidFill>
                  <a:schemeClr val="accent5">
                    <a:lumMod val="50000"/>
                  </a:schemeClr>
                </a:solidFill>
              </a:rPr>
              <a:t>Working Relationship </a:t>
            </a:r>
            <a:r>
              <a:rPr lang="en-US" dirty="0"/>
              <a:t>– Participate for capacity-building &amp; </a:t>
            </a:r>
            <a:r>
              <a:rPr lang="en-US" dirty="0" smtClean="0"/>
              <a:t>co-designing </a:t>
            </a:r>
            <a:endParaRPr lang="en-US" dirty="0"/>
          </a:p>
          <a:p>
            <a:pPr lvl="2">
              <a:buFont typeface="Arial" panose="020B0604020202020204" pitchFamily="34" charset="0"/>
              <a:buChar char="•"/>
            </a:pPr>
            <a:r>
              <a:rPr lang="en-US" dirty="0"/>
              <a:t>Working on building </a:t>
            </a:r>
            <a:r>
              <a:rPr lang="en-US" dirty="0" smtClean="0"/>
              <a:t>employer </a:t>
            </a:r>
            <a:r>
              <a:rPr lang="en-US" dirty="0"/>
              <a:t>trust </a:t>
            </a:r>
            <a:r>
              <a:rPr lang="en-US" dirty="0" smtClean="0"/>
              <a:t>helps to </a:t>
            </a:r>
            <a:r>
              <a:rPr lang="en-US" dirty="0"/>
              <a:t>solidify </a:t>
            </a:r>
            <a:r>
              <a:rPr lang="en-US" dirty="0" smtClean="0"/>
              <a:t>working </a:t>
            </a:r>
            <a:r>
              <a:rPr lang="en-US" dirty="0"/>
              <a:t>relationships </a:t>
            </a:r>
          </a:p>
          <a:p>
            <a:pPr lvl="2">
              <a:buFont typeface="Arial" panose="020B0604020202020204" pitchFamily="34" charset="0"/>
              <a:buChar char="•"/>
            </a:pPr>
            <a:r>
              <a:rPr lang="en-US" dirty="0" smtClean="0"/>
              <a:t>This can lead to substantial contributions: speakers; loan or donation of resources; curriculum development. </a:t>
            </a:r>
          </a:p>
          <a:p>
            <a:pPr lvl="1">
              <a:buFont typeface="Arial" panose="020B0604020202020204" pitchFamily="34" charset="0"/>
              <a:buChar char="•"/>
            </a:pPr>
            <a:r>
              <a:rPr lang="en-US" dirty="0" smtClean="0">
                <a:solidFill>
                  <a:schemeClr val="accent5">
                    <a:lumMod val="50000"/>
                  </a:schemeClr>
                </a:solidFill>
              </a:rPr>
              <a:t>Strategic </a:t>
            </a:r>
            <a:r>
              <a:rPr lang="en-US" dirty="0">
                <a:solidFill>
                  <a:schemeClr val="accent5">
                    <a:lumMod val="50000"/>
                  </a:schemeClr>
                </a:solidFill>
              </a:rPr>
              <a:t>Partnership </a:t>
            </a:r>
            <a:r>
              <a:rPr lang="en-US" dirty="0"/>
              <a:t>– Designed for convening &amp; </a:t>
            </a:r>
            <a:r>
              <a:rPr lang="en-US" dirty="0" smtClean="0"/>
              <a:t>leading </a:t>
            </a:r>
            <a:endParaRPr lang="en-US" dirty="0"/>
          </a:p>
          <a:p>
            <a:pPr lvl="2">
              <a:buFont typeface="Arial" panose="020B0604020202020204" pitchFamily="34" charset="0"/>
              <a:buChar char="•"/>
            </a:pPr>
            <a:r>
              <a:rPr lang="en-US" dirty="0"/>
              <a:t>Act as a valuable resource to employer.</a:t>
            </a:r>
          </a:p>
          <a:p>
            <a:pPr lvl="2">
              <a:buFont typeface="Arial" panose="020B0604020202020204" pitchFamily="34" charset="0"/>
              <a:buChar char="•"/>
            </a:pPr>
            <a:r>
              <a:rPr lang="en-US" dirty="0"/>
              <a:t>In this stage you and the employer representatives become more reliant on and to each other and are working together as full-fledged partners. </a:t>
            </a:r>
          </a:p>
        </p:txBody>
      </p:sp>
    </p:spTree>
    <p:extLst>
      <p:ext uri="{BB962C8B-B14F-4D97-AF65-F5344CB8AC3E}">
        <p14:creationId xmlns:p14="http://schemas.microsoft.com/office/powerpoint/2010/main" val="141625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Who we are and how we are involved in the Scaling Apprenticeship program?</a:t>
            </a:r>
          </a:p>
        </p:txBody>
      </p:sp>
    </p:spTree>
    <p:extLst>
      <p:ext uri="{BB962C8B-B14F-4D97-AF65-F5344CB8AC3E}">
        <p14:creationId xmlns:p14="http://schemas.microsoft.com/office/powerpoint/2010/main" val="315891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14</a:t>
            </a:fld>
            <a:endParaRPr lang="en-US" dirty="0"/>
          </a:p>
        </p:txBody>
      </p:sp>
      <p:sp>
        <p:nvSpPr>
          <p:cNvPr id="5" name="Title 4"/>
          <p:cNvSpPr>
            <a:spLocks noGrp="1"/>
          </p:cNvSpPr>
          <p:nvPr>
            <p:ph type="title"/>
          </p:nvPr>
        </p:nvSpPr>
        <p:spPr/>
        <p:txBody>
          <a:bodyPr/>
          <a:lstStyle/>
          <a:p>
            <a:r>
              <a:rPr lang="en-US" dirty="0" smtClean="0"/>
              <a:t>Franklin Covey, </a:t>
            </a:r>
            <a:r>
              <a:rPr lang="en-US" dirty="0"/>
              <a:t>Utah</a:t>
            </a:r>
          </a:p>
        </p:txBody>
      </p:sp>
      <p:sp>
        <p:nvSpPr>
          <p:cNvPr id="7" name="Content Placeholder 5">
            <a:extLst>
              <a:ext uri="{FF2B5EF4-FFF2-40B4-BE49-F238E27FC236}">
                <a16:creationId xmlns:a16="http://schemas.microsoft.com/office/drawing/2014/main" id="{0985DD30-CD0E-4483-86CA-A02D764332F2}"/>
              </a:ext>
            </a:extLst>
          </p:cNvPr>
          <p:cNvSpPr txBox="1">
            <a:spLocks/>
          </p:cNvSpPr>
          <p:nvPr/>
        </p:nvSpPr>
        <p:spPr>
          <a:xfrm>
            <a:off x="805866" y="1137446"/>
            <a:ext cx="11081334" cy="5039517"/>
          </a:xfrm>
          <a:prstGeom prst="rect">
            <a:avLst/>
          </a:prstGeom>
        </p:spPr>
        <p:txBody>
          <a:bodyPr>
            <a:normAutofit fontScale="25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endParaRPr lang="en-US" sz="2800" dirty="0" smtClean="0">
              <a:solidFill>
                <a:srgbClr val="500050"/>
              </a:solidFill>
              <a:latin typeface="Calibri" panose="020F0502020204030204" pitchFamily="34" charset="0"/>
            </a:endParaRPr>
          </a:p>
          <a:p>
            <a:pPr marL="0"/>
            <a:r>
              <a:rPr lang="en-US" sz="9600" dirty="0" smtClean="0">
                <a:solidFill>
                  <a:srgbClr val="4D4D4D"/>
                </a:solidFill>
              </a:rPr>
              <a:t>World leader in helping organizations achieve results that require lasting changes in human behavior, often the most difficult challenge any organization faces. </a:t>
            </a:r>
            <a:r>
              <a:rPr lang="en-US" sz="9600" dirty="0" smtClean="0">
                <a:solidFill>
                  <a:srgbClr val="500050"/>
                </a:solidFill>
              </a:rPr>
              <a:t> </a:t>
            </a:r>
          </a:p>
          <a:p>
            <a:pPr marL="0"/>
            <a:r>
              <a:rPr lang="en-US" sz="9600" dirty="0" smtClean="0">
                <a:solidFill>
                  <a:srgbClr val="500050"/>
                </a:solidFill>
              </a:rPr>
              <a:t> </a:t>
            </a:r>
            <a:r>
              <a:rPr lang="en-US" sz="9600" dirty="0" smtClean="0">
                <a:solidFill>
                  <a:srgbClr val="4D4D4D"/>
                </a:solidFill>
              </a:rPr>
              <a:t>Franklin Covey’s Continuing Education Department offers continuing education credits to those who participate in its world-class seminars. </a:t>
            </a:r>
          </a:p>
          <a:p>
            <a:pPr marL="457200" lvl="1"/>
            <a:r>
              <a:rPr lang="en-US" sz="9400" dirty="0" smtClean="0">
                <a:solidFill>
                  <a:srgbClr val="4D4D4D"/>
                </a:solidFill>
              </a:rPr>
              <a:t>The goal is to help individuals obtain credit by providing high quality delivery, tools, and materials.</a:t>
            </a:r>
          </a:p>
          <a:p>
            <a:pPr marL="0"/>
            <a:r>
              <a:rPr lang="en-US" sz="9600" dirty="0" smtClean="0">
                <a:solidFill>
                  <a:srgbClr val="4D4D4D"/>
                </a:solidFill>
              </a:rPr>
              <a:t>Many global Fortune 500 companies engage with Franklin Covey’s certified trainers and “All Access” online portal to deliver customized leadership, culture and diversity training to their teams.</a:t>
            </a:r>
          </a:p>
          <a:p>
            <a:pPr marL="0"/>
            <a:r>
              <a:rPr lang="en-US" sz="9600" dirty="0" smtClean="0">
                <a:solidFill>
                  <a:srgbClr val="4D4D4D"/>
                </a:solidFill>
              </a:rPr>
              <a:t>Franklin Covey offers education to K-12 teachers and administrators through its Leader In Me program</a:t>
            </a:r>
          </a:p>
          <a:p>
            <a:pPr marL="0"/>
            <a:endParaRPr lang="en-US" sz="9600" dirty="0" smtClean="0">
              <a:solidFill>
                <a:srgbClr val="222222"/>
              </a:solidFill>
            </a:endParaRPr>
          </a:p>
          <a:p>
            <a:pPr marL="0"/>
            <a:endParaRPr lang="en-US" sz="2800" dirty="0" smtClean="0">
              <a:solidFill>
                <a:srgbClr val="500050"/>
              </a:solidFill>
              <a:latin typeface="Times New Roman" panose="02020603050405020304" pitchFamily="18" charset="0"/>
            </a:endParaRPr>
          </a:p>
          <a:p>
            <a:pPr marL="0" indent="0">
              <a:buFont typeface="Wingdings 3" panose="05040102010807070707" pitchFamily="18" charset="2"/>
              <a:buNone/>
            </a:pPr>
            <a:r>
              <a:rPr lang="en-US" dirty="0" smtClean="0">
                <a:solidFill>
                  <a:srgbClr val="222222"/>
                </a:solidFill>
                <a:latin typeface="Arial" panose="020B0604020202020204" pitchFamily="34" charset="0"/>
              </a:rPr>
              <a:t/>
            </a:r>
            <a:br>
              <a:rPr lang="en-US" dirty="0" smtClean="0">
                <a:solidFill>
                  <a:srgbClr val="222222"/>
                </a:solidFill>
                <a:latin typeface="Arial" panose="020B0604020202020204" pitchFamily="34" charset="0"/>
              </a:rPr>
            </a:br>
            <a:endParaRPr lang="en-US" dirty="0"/>
          </a:p>
        </p:txBody>
      </p:sp>
    </p:spTree>
    <p:extLst>
      <p:ext uri="{BB962C8B-B14F-4D97-AF65-F5344CB8AC3E}">
        <p14:creationId xmlns:p14="http://schemas.microsoft.com/office/powerpoint/2010/main" val="305899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dirty="0"/>
          </a:p>
        </p:txBody>
      </p:sp>
      <p:sp>
        <p:nvSpPr>
          <p:cNvPr id="3" name="Title 2"/>
          <p:cNvSpPr>
            <a:spLocks noGrp="1"/>
          </p:cNvSpPr>
          <p:nvPr>
            <p:ph type="title"/>
          </p:nvPr>
        </p:nvSpPr>
        <p:spPr/>
        <p:txBody>
          <a:bodyPr/>
          <a:lstStyle/>
          <a:p>
            <a:r>
              <a:rPr lang="en-US" dirty="0"/>
              <a:t>Centura Health, Colorado</a:t>
            </a:r>
          </a:p>
        </p:txBody>
      </p:sp>
      <p:sp>
        <p:nvSpPr>
          <p:cNvPr id="4" name="Content Placeholder 5">
            <a:extLst>
              <a:ext uri="{FF2B5EF4-FFF2-40B4-BE49-F238E27FC236}">
                <a16:creationId xmlns:a16="http://schemas.microsoft.com/office/drawing/2014/main" id="{FB25141D-BC66-4A95-BC6C-3F754C34D5DD}"/>
              </a:ext>
            </a:extLst>
          </p:cNvPr>
          <p:cNvSpPr txBox="1">
            <a:spLocks/>
          </p:cNvSpPr>
          <p:nvPr/>
        </p:nvSpPr>
        <p:spPr>
          <a:xfrm>
            <a:off x="805866" y="1137446"/>
            <a:ext cx="11081334" cy="5039517"/>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r>
              <a:rPr lang="en-US" sz="2800" dirty="0" smtClean="0">
                <a:solidFill>
                  <a:srgbClr val="222222"/>
                </a:solidFill>
                <a:latin typeface="Calibri" panose="020F0502020204030204" pitchFamily="34" charset="0"/>
              </a:rPr>
              <a:t>Non-profit, faith based healthcare company with 17 hospitals with over 200 outpatient practices</a:t>
            </a:r>
          </a:p>
          <a:p>
            <a:pPr marL="457200"/>
            <a:r>
              <a:rPr lang="en-US" sz="2800" dirty="0">
                <a:solidFill>
                  <a:srgbClr val="222222"/>
                </a:solidFill>
                <a:latin typeface="Calibri" panose="020F0502020204030204" pitchFamily="34" charset="0"/>
              </a:rPr>
              <a:t>21,000 associates employed across Colorado and Western </a:t>
            </a:r>
            <a:r>
              <a:rPr lang="en-US" sz="2800" dirty="0" smtClean="0">
                <a:solidFill>
                  <a:srgbClr val="222222"/>
                </a:solidFill>
                <a:latin typeface="Calibri" panose="020F0502020204030204" pitchFamily="34" charset="0"/>
              </a:rPr>
              <a:t>Kansas </a:t>
            </a:r>
            <a:endParaRPr lang="en-US" sz="2800" dirty="0">
              <a:solidFill>
                <a:srgbClr val="222222"/>
              </a:solidFill>
              <a:latin typeface="Calibri" panose="020F0502020204030204" pitchFamily="34" charset="0"/>
            </a:endParaRPr>
          </a:p>
          <a:p>
            <a:pPr marL="457200"/>
            <a:r>
              <a:rPr lang="en-US" sz="2800" dirty="0" smtClean="0">
                <a:solidFill>
                  <a:srgbClr val="222222"/>
                </a:solidFill>
                <a:latin typeface="Calibri" panose="020F0502020204030204" pitchFamily="34" charset="0"/>
              </a:rPr>
              <a:t>Five (5) registered apprenticeships: </a:t>
            </a:r>
          </a:p>
          <a:p>
            <a:pPr marL="914400" lvl="1">
              <a:lnSpc>
                <a:spcPct val="100000"/>
              </a:lnSpc>
              <a:spcBef>
                <a:spcPts val="0"/>
              </a:spcBef>
            </a:pPr>
            <a:r>
              <a:rPr lang="en-US" sz="2000" dirty="0" smtClean="0">
                <a:solidFill>
                  <a:srgbClr val="222222"/>
                </a:solidFill>
                <a:latin typeface="Calibri" panose="020F0502020204030204" pitchFamily="34" charset="0"/>
              </a:rPr>
              <a:t>Medical Assistant</a:t>
            </a:r>
          </a:p>
          <a:p>
            <a:pPr marL="914400" lvl="1">
              <a:lnSpc>
                <a:spcPct val="100000"/>
              </a:lnSpc>
              <a:spcBef>
                <a:spcPts val="0"/>
              </a:spcBef>
            </a:pPr>
            <a:r>
              <a:rPr lang="en-US" sz="2000" dirty="0" smtClean="0">
                <a:solidFill>
                  <a:srgbClr val="222222"/>
                </a:solidFill>
                <a:latin typeface="Calibri" panose="020F0502020204030204" pitchFamily="34" charset="0"/>
              </a:rPr>
              <a:t>Sterile Processing Tech</a:t>
            </a:r>
          </a:p>
          <a:p>
            <a:pPr marL="914400" lvl="1">
              <a:lnSpc>
                <a:spcPct val="100000"/>
              </a:lnSpc>
              <a:spcBef>
                <a:spcPts val="0"/>
              </a:spcBef>
            </a:pPr>
            <a:r>
              <a:rPr lang="en-US" sz="2000" dirty="0" smtClean="0">
                <a:solidFill>
                  <a:srgbClr val="222222"/>
                </a:solidFill>
                <a:latin typeface="Calibri" panose="020F0502020204030204" pitchFamily="34" charset="0"/>
              </a:rPr>
              <a:t>Pharmacy Tech</a:t>
            </a:r>
          </a:p>
          <a:p>
            <a:pPr marL="914400" lvl="1">
              <a:lnSpc>
                <a:spcPct val="100000"/>
              </a:lnSpc>
              <a:spcBef>
                <a:spcPts val="0"/>
              </a:spcBef>
            </a:pPr>
            <a:r>
              <a:rPr lang="en-US" sz="2000" dirty="0" smtClean="0">
                <a:solidFill>
                  <a:srgbClr val="222222"/>
                </a:solidFill>
                <a:latin typeface="Calibri" panose="020F0502020204030204" pitchFamily="34" charset="0"/>
              </a:rPr>
              <a:t>Medical Lab Tech</a:t>
            </a:r>
          </a:p>
          <a:p>
            <a:pPr marL="914400" lvl="1">
              <a:lnSpc>
                <a:spcPct val="100000"/>
              </a:lnSpc>
              <a:spcBef>
                <a:spcPts val="0"/>
              </a:spcBef>
            </a:pPr>
            <a:r>
              <a:rPr lang="en-US" sz="2000" dirty="0" smtClean="0">
                <a:solidFill>
                  <a:srgbClr val="222222"/>
                </a:solidFill>
                <a:latin typeface="Calibri" panose="020F0502020204030204" pitchFamily="34" charset="0"/>
              </a:rPr>
              <a:t>Surgical Tech</a:t>
            </a:r>
          </a:p>
          <a:p>
            <a:pPr marL="457200"/>
            <a:r>
              <a:rPr lang="en-US" sz="2800" dirty="0" smtClean="0">
                <a:solidFill>
                  <a:srgbClr val="222222"/>
                </a:solidFill>
                <a:latin typeface="Calibri" panose="020F0502020204030204" pitchFamily="34" charset="0"/>
              </a:rPr>
              <a:t>Partner with local community colleges, online training providers and workforce centers across the state of CO</a:t>
            </a:r>
          </a:p>
          <a:p>
            <a:endParaRPr lang="en-US" dirty="0"/>
          </a:p>
        </p:txBody>
      </p:sp>
    </p:spTree>
    <p:extLst>
      <p:ext uri="{BB962C8B-B14F-4D97-AF65-F5344CB8AC3E}">
        <p14:creationId xmlns:p14="http://schemas.microsoft.com/office/powerpoint/2010/main" val="398906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dirty="0"/>
          </a:p>
        </p:txBody>
      </p:sp>
      <p:sp>
        <p:nvSpPr>
          <p:cNvPr id="4" name="Title 2">
            <a:extLst>
              <a:ext uri="{FF2B5EF4-FFF2-40B4-BE49-F238E27FC236}">
                <a16:creationId xmlns:a16="http://schemas.microsoft.com/office/drawing/2014/main" id="{11FB0BC9-C97C-4015-BD80-41B0882AD79A}"/>
              </a:ext>
            </a:extLst>
          </p:cNvPr>
          <p:cNvSpPr>
            <a:spLocks noGrp="1"/>
          </p:cNvSpPr>
          <p:nvPr>
            <p:ph type="title"/>
          </p:nvPr>
        </p:nvSpPr>
        <p:spPr/>
        <p:txBody>
          <a:bodyPr/>
          <a:lstStyle/>
          <a:p>
            <a:r>
              <a:rPr lang="en-US" dirty="0"/>
              <a:t>West </a:t>
            </a:r>
            <a:r>
              <a:rPr lang="en-US" dirty="0" smtClean="0"/>
              <a:t>Pharmaceuticals Services</a:t>
            </a:r>
            <a:endParaRPr lang="en-US" dirty="0"/>
          </a:p>
        </p:txBody>
      </p:sp>
      <p:sp>
        <p:nvSpPr>
          <p:cNvPr id="5" name="Content Placeholder 3">
            <a:extLst>
              <a:ext uri="{FF2B5EF4-FFF2-40B4-BE49-F238E27FC236}">
                <a16:creationId xmlns:a16="http://schemas.microsoft.com/office/drawing/2014/main" id="{49EB8190-6C66-4548-819E-6106C069D70F}"/>
              </a:ext>
            </a:extLst>
          </p:cNvPr>
          <p:cNvSpPr txBox="1">
            <a:spLocks/>
          </p:cNvSpPr>
          <p:nvPr/>
        </p:nvSpPr>
        <p:spPr>
          <a:xfrm>
            <a:off x="805866" y="1137446"/>
            <a:ext cx="11081334" cy="5039517"/>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dirty="0" smtClean="0">
              <a:solidFill>
                <a:srgbClr val="222222"/>
              </a:solidFill>
              <a:latin typeface="Calibri" panose="020F0502020204030204" pitchFamily="34" charset="0"/>
            </a:endParaRPr>
          </a:p>
          <a:p>
            <a:pPr marL="0"/>
            <a:r>
              <a:rPr lang="en-US" dirty="0">
                <a:solidFill>
                  <a:srgbClr val="222222"/>
                </a:solidFill>
                <a:latin typeface="Calibri" panose="020F0502020204030204" pitchFamily="34" charset="0"/>
              </a:rPr>
              <a:t>Produces injectable drug delivery and plastic packaging, and delivery system components for the healthcare and consumer products </a:t>
            </a:r>
            <a:r>
              <a:rPr lang="en-US" dirty="0" smtClean="0">
                <a:solidFill>
                  <a:srgbClr val="222222"/>
                </a:solidFill>
                <a:latin typeface="Calibri" panose="020F0502020204030204" pitchFamily="34" charset="0"/>
              </a:rPr>
              <a:t>markets</a:t>
            </a:r>
            <a:endParaRPr lang="en-US" dirty="0">
              <a:solidFill>
                <a:srgbClr val="222222"/>
              </a:solidFill>
              <a:latin typeface="Calibri" panose="020F0502020204030204" pitchFamily="34" charset="0"/>
            </a:endParaRPr>
          </a:p>
          <a:p>
            <a:pPr marL="0"/>
            <a:r>
              <a:rPr lang="en-US" dirty="0" smtClean="0">
                <a:solidFill>
                  <a:srgbClr val="222222"/>
                </a:solidFill>
                <a:latin typeface="Calibri" panose="020F0502020204030204" pitchFamily="34" charset="0"/>
              </a:rPr>
              <a:t>More than 8,000 employees</a:t>
            </a:r>
          </a:p>
          <a:p>
            <a:pPr marL="0"/>
            <a:r>
              <a:rPr lang="en-US" dirty="0" smtClean="0">
                <a:solidFill>
                  <a:srgbClr val="222222"/>
                </a:solidFill>
                <a:latin typeface="Calibri" panose="020F0502020204030204" pitchFamily="34" charset="0"/>
              </a:rPr>
              <a:t>Presence in seven (7) States and PR. Also present in more than 15 </a:t>
            </a:r>
            <a:r>
              <a:rPr lang="en-US" dirty="0" smtClean="0">
                <a:solidFill>
                  <a:srgbClr val="222222"/>
                </a:solidFill>
                <a:latin typeface="Calibri" panose="020F0502020204030204" pitchFamily="34" charset="0"/>
              </a:rPr>
              <a:t>countries</a:t>
            </a:r>
          </a:p>
          <a:p>
            <a:pPr marL="0"/>
            <a:r>
              <a:rPr lang="en-US" dirty="0">
                <a:solidFill>
                  <a:srgbClr val="222222"/>
                </a:solidFill>
              </a:rPr>
              <a:t>145 Team Members across 12 sites enrolled in 6 programs with Pennsylvania College of Technology</a:t>
            </a:r>
          </a:p>
          <a:p>
            <a:pPr marL="0"/>
            <a:r>
              <a:rPr lang="en-US" dirty="0" smtClean="0">
                <a:solidFill>
                  <a:srgbClr val="222222"/>
                </a:solidFill>
                <a:latin typeface="Calibri" panose="020F0502020204030204" pitchFamily="34" charset="0"/>
              </a:rPr>
              <a:t>Headquartered </a:t>
            </a:r>
            <a:r>
              <a:rPr lang="en-US" dirty="0">
                <a:solidFill>
                  <a:srgbClr val="222222"/>
                </a:solidFill>
                <a:latin typeface="Calibri" panose="020F0502020204030204" pitchFamily="34" charset="0"/>
              </a:rPr>
              <a:t>in Exton, Pennsylvania, West is traded on the New York Stock Exchange (NYSE: WST) and is included on the Standard &amp; Poor's 500 index. For more information, visit </a:t>
            </a:r>
            <a:r>
              <a:rPr lang="en-US" dirty="0">
                <a:solidFill>
                  <a:srgbClr val="1155CC"/>
                </a:solidFill>
                <a:latin typeface="Calibri" panose="020F0502020204030204" pitchFamily="34" charset="0"/>
                <a:hlinkClick r:id="rId2"/>
              </a:rPr>
              <a:t>www.westpharma.com</a:t>
            </a:r>
            <a:endParaRPr lang="en-US" dirty="0">
              <a:solidFill>
                <a:srgbClr val="222222"/>
              </a:solidFill>
              <a:latin typeface="Calibri" panose="020F0502020204030204" pitchFamily="34" charset="0"/>
            </a:endParaRPr>
          </a:p>
          <a:p>
            <a:pPr marL="0" indent="0">
              <a:buNone/>
            </a:pPr>
            <a:endParaRPr lang="en-US" dirty="0" smtClean="0">
              <a:solidFill>
                <a:srgbClr val="222222"/>
              </a:solidFill>
              <a:latin typeface="Arial" panose="020B0604020202020204" pitchFamily="34" charset="0"/>
            </a:endParaRPr>
          </a:p>
          <a:p>
            <a:endParaRPr lang="en-US" dirty="0"/>
          </a:p>
        </p:txBody>
      </p:sp>
    </p:spTree>
    <p:extLst>
      <p:ext uri="{BB962C8B-B14F-4D97-AF65-F5344CB8AC3E}">
        <p14:creationId xmlns:p14="http://schemas.microsoft.com/office/powerpoint/2010/main" val="88182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Building Strong Relationships with Employers	</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Our </a:t>
            </a:r>
            <a:r>
              <a:rPr lang="en-US" dirty="0" smtClean="0"/>
              <a:t>Experience:  A Discussion</a:t>
            </a:r>
            <a:endParaRPr lang="en-US" dirty="0"/>
          </a:p>
        </p:txBody>
      </p:sp>
    </p:spTree>
    <p:extLst>
      <p:ext uri="{BB962C8B-B14F-4D97-AF65-F5344CB8AC3E}">
        <p14:creationId xmlns:p14="http://schemas.microsoft.com/office/powerpoint/2010/main" val="313483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Apprenticeship?</a:t>
            </a:r>
          </a:p>
        </p:txBody>
      </p:sp>
      <p:sp>
        <p:nvSpPr>
          <p:cNvPr id="3" name="Content Placeholder 2"/>
          <p:cNvSpPr>
            <a:spLocks noGrp="1"/>
          </p:cNvSpPr>
          <p:nvPr>
            <p:ph idx="1"/>
          </p:nvPr>
        </p:nvSpPr>
        <p:spPr>
          <a:xfrm>
            <a:off x="838200" y="1051034"/>
            <a:ext cx="10515600" cy="5368685"/>
          </a:xfrm>
        </p:spPr>
        <p:txBody>
          <a:bodyPr>
            <a:normAutofit/>
          </a:bodyPr>
          <a:lstStyle/>
          <a:p>
            <a:r>
              <a:rPr lang="en-US" dirty="0">
                <a:latin typeface="Arial" panose="020B0604020202020204" pitchFamily="34" charset="0"/>
              </a:rPr>
              <a:t>W</a:t>
            </a:r>
            <a:r>
              <a:rPr lang="en-US" b="0" i="0" dirty="0">
                <a:effectLst/>
                <a:latin typeface="Arial" panose="020B0604020202020204" pitchFamily="34" charset="0"/>
              </a:rPr>
              <a:t>hat is keeping you engaged with apprenticeship programs?</a:t>
            </a:r>
          </a:p>
          <a:p>
            <a:r>
              <a:rPr lang="en-US" dirty="0">
                <a:latin typeface="Arial" panose="020B0604020202020204" pitchFamily="34" charset="0"/>
              </a:rPr>
              <a:t>What do you feel are the benefits of partnering with the </a:t>
            </a:r>
            <a:r>
              <a:rPr lang="en-US" dirty="0" smtClean="0">
                <a:latin typeface="Arial" panose="020B0604020202020204" pitchFamily="34" charset="0"/>
              </a:rPr>
              <a:t>college?</a:t>
            </a:r>
          </a:p>
          <a:p>
            <a:r>
              <a:rPr lang="en-US" dirty="0" smtClean="0">
                <a:latin typeface="Arial" panose="020B0604020202020204" pitchFamily="34" charset="0"/>
              </a:rPr>
              <a:t>What </a:t>
            </a:r>
            <a:r>
              <a:rPr lang="en-US" dirty="0">
                <a:latin typeface="Arial" panose="020B0604020202020204" pitchFamily="34" charset="0"/>
              </a:rPr>
              <a:t>made a difference when you developed and continued this partnership?</a:t>
            </a:r>
          </a:p>
          <a:p>
            <a:r>
              <a:rPr lang="en-US" dirty="0">
                <a:latin typeface="Arial" panose="020B0604020202020204" pitchFamily="34" charset="0"/>
              </a:rPr>
              <a:t>What are some of the evolving issues you are facing?</a:t>
            </a:r>
          </a:p>
          <a:p>
            <a:r>
              <a:rPr lang="en-US" dirty="0">
                <a:latin typeface="Arial" panose="020B0604020202020204" pitchFamily="34" charset="0"/>
              </a:rPr>
              <a:t>What is the value of apprenticeships to employer ROI? </a:t>
            </a:r>
          </a:p>
          <a:p>
            <a:r>
              <a:rPr lang="en-US" dirty="0">
                <a:latin typeface="Arial" panose="020B0604020202020204" pitchFamily="34" charset="0"/>
              </a:rPr>
              <a:t>What has been the impact of Covid-19 on your operations, and did it impact your plans for developing or expanding apprenticeship?</a:t>
            </a:r>
          </a:p>
        </p:txBody>
      </p:sp>
    </p:spTree>
    <p:extLst>
      <p:ext uri="{BB962C8B-B14F-4D97-AF65-F5344CB8AC3E}">
        <p14:creationId xmlns:p14="http://schemas.microsoft.com/office/powerpoint/2010/main" val="16758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dirty="0"/>
          </a:p>
        </p:txBody>
      </p:sp>
      <p:sp>
        <p:nvSpPr>
          <p:cNvPr id="3" name="Title 2"/>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idx="1"/>
          </p:nvPr>
        </p:nvSpPr>
        <p:spPr/>
        <p:txBody>
          <a:bodyPr>
            <a:normAutofit/>
          </a:bodyPr>
          <a:lstStyle/>
          <a:p>
            <a:r>
              <a:rPr lang="en-US" dirty="0"/>
              <a:t>SA Community Page: Employers and Apprenticeship</a:t>
            </a:r>
          </a:p>
          <a:p>
            <a:pPr lvl="1"/>
            <a:r>
              <a:rPr lang="en-US" u="sng" dirty="0">
                <a:hlinkClick r:id="rId2"/>
              </a:rPr>
              <a:t>https://h1bsa.workforcegps.org/resources/2020/01/06/20/18/Employers-and-Apprenticeships</a:t>
            </a:r>
            <a:endParaRPr lang="en-US" dirty="0"/>
          </a:p>
          <a:p>
            <a:r>
              <a:rPr lang="en-US" dirty="0" smtClean="0"/>
              <a:t>Apprenticeship </a:t>
            </a:r>
            <a:r>
              <a:rPr lang="en-US" dirty="0"/>
              <a:t>Business Engagement Tools</a:t>
            </a:r>
          </a:p>
          <a:p>
            <a:pPr lvl="1"/>
            <a:r>
              <a:rPr lang="en-US" u="sng" dirty="0">
                <a:hlinkClick r:id="rId3"/>
              </a:rPr>
              <a:t>https://</a:t>
            </a:r>
            <a:r>
              <a:rPr lang="en-US" u="sng" dirty="0" smtClean="0">
                <a:hlinkClick r:id="rId3"/>
              </a:rPr>
              <a:t>apprenticeshipusa.workforcegps.org/resources/2018/05/11/17/01/Apprenticeship-Business-Engagement-Tools</a:t>
            </a:r>
            <a:endParaRPr lang="en-US" dirty="0"/>
          </a:p>
          <a:p>
            <a:r>
              <a:rPr lang="en-US" dirty="0" smtClean="0"/>
              <a:t>Industry </a:t>
            </a:r>
            <a:r>
              <a:rPr lang="en-US" dirty="0"/>
              <a:t>Engagement: An Overview</a:t>
            </a:r>
          </a:p>
          <a:p>
            <a:pPr lvl="1"/>
            <a:r>
              <a:rPr lang="en-US" u="sng" dirty="0">
                <a:hlinkClick r:id="rId4"/>
              </a:rPr>
              <a:t>https://businessengagement.workforcegps.org/resources/2016/05/11/14/33/Industry-Engagement-An-Overview</a:t>
            </a:r>
            <a:endParaRPr lang="en-US" dirty="0"/>
          </a:p>
          <a:p>
            <a:endParaRPr lang="en-US" dirty="0"/>
          </a:p>
        </p:txBody>
      </p:sp>
    </p:spTree>
    <p:extLst>
      <p:ext uri="{BB962C8B-B14F-4D97-AF65-F5344CB8AC3E}">
        <p14:creationId xmlns:p14="http://schemas.microsoft.com/office/powerpoint/2010/main" val="354852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lstStyle/>
          <a:p>
            <a:endParaRPr lang="en-US" dirty="0"/>
          </a:p>
        </p:txBody>
      </p:sp>
    </p:spTree>
    <p:extLst>
      <p:ext uri="{BB962C8B-B14F-4D97-AF65-F5344CB8AC3E}">
        <p14:creationId xmlns:p14="http://schemas.microsoft.com/office/powerpoint/2010/main" val="32637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20</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Remember to put your questions in the “Chat”</a:t>
            </a:r>
          </a:p>
        </p:txBody>
      </p:sp>
    </p:spTree>
    <p:extLst>
      <p:ext uri="{BB962C8B-B14F-4D97-AF65-F5344CB8AC3E}">
        <p14:creationId xmlns:p14="http://schemas.microsoft.com/office/powerpoint/2010/main" val="98362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a:bodyPr>
          <a:lstStyle/>
          <a:p>
            <a:r>
              <a:rPr lang="en-US" dirty="0"/>
              <a:t>Engaging Employers to Scale Apprenticeships</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a:xfrm>
            <a:off x="5606473" y="4234836"/>
            <a:ext cx="6253659" cy="618764"/>
          </a:xfrm>
        </p:spPr>
        <p:txBody>
          <a:bodyPr>
            <a:normAutofit fontScale="25000" lnSpcReduction="20000"/>
          </a:bodyPr>
          <a:lstStyle/>
          <a:p>
            <a:r>
              <a:rPr lang="en-US" sz="11200" dirty="0"/>
              <a:t>The Employers’ </a:t>
            </a:r>
            <a:r>
              <a:rPr lang="en-US" sz="11200" dirty="0" smtClean="0"/>
              <a:t>Perspective</a:t>
            </a:r>
          </a:p>
          <a:p>
            <a:endParaRPr lang="en-US" sz="11200" dirty="0"/>
          </a:p>
          <a:p>
            <a:pPr>
              <a:spcBef>
                <a:spcPts val="0"/>
              </a:spcBef>
            </a:pPr>
            <a:r>
              <a:rPr lang="en-US" sz="10400" i="1" dirty="0"/>
              <a:t>Presented B</a:t>
            </a:r>
            <a:r>
              <a:rPr lang="en-US" sz="10400" i="1" dirty="0" smtClean="0"/>
              <a:t>y</a:t>
            </a:r>
            <a:r>
              <a:rPr lang="en-US" sz="10400" i="1" dirty="0"/>
              <a:t>:</a:t>
            </a:r>
          </a:p>
          <a:p>
            <a:pPr>
              <a:spcBef>
                <a:spcPts val="0"/>
              </a:spcBef>
            </a:pPr>
            <a:r>
              <a:rPr lang="en-US" sz="10400" dirty="0"/>
              <a:t>Office of Workforce Investment, </a:t>
            </a:r>
            <a:endParaRPr lang="en-US" sz="10400" dirty="0" smtClean="0"/>
          </a:p>
          <a:p>
            <a:pPr>
              <a:spcBef>
                <a:spcPts val="0"/>
              </a:spcBef>
            </a:pPr>
            <a:r>
              <a:rPr lang="en-US" sz="10400" dirty="0" smtClean="0"/>
              <a:t>Division </a:t>
            </a:r>
            <a:r>
              <a:rPr lang="en-US" sz="10400" dirty="0"/>
              <a:t>of Strategic Investments</a:t>
            </a:r>
          </a:p>
          <a:p>
            <a:endParaRPr lang="en-US" dirty="0"/>
          </a:p>
          <a:p>
            <a:endParaRPr lang="en-US" dirty="0" smtClean="0"/>
          </a:p>
          <a:p>
            <a:endParaRPr lang="en-US" dirty="0"/>
          </a:p>
          <a:p>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March 22, 2021</a:t>
            </a:r>
          </a:p>
        </p:txBody>
      </p:sp>
    </p:spTree>
    <p:extLst>
      <p:ext uri="{BB962C8B-B14F-4D97-AF65-F5344CB8AC3E}">
        <p14:creationId xmlns:p14="http://schemas.microsoft.com/office/powerpoint/2010/main" val="266355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a:xfrm>
            <a:off x="4033422" y="1137445"/>
            <a:ext cx="7244177" cy="5039517"/>
          </a:xfrm>
        </p:spPr>
        <p:txBody>
          <a:bodyPr/>
          <a:lstStyle/>
          <a:p>
            <a:r>
              <a:rPr lang="en-US" dirty="0"/>
              <a:t>Zodie Makonnen</a:t>
            </a:r>
          </a:p>
          <a:p>
            <a:pPr lvl="1"/>
            <a:r>
              <a:rPr lang="en-US" dirty="0"/>
              <a:t>Grant Lead - Scaling Apprenticeship Through Sector-Based Strategies</a:t>
            </a:r>
          </a:p>
          <a:p>
            <a:pPr lvl="2"/>
            <a:r>
              <a:rPr lang="en-US" dirty="0"/>
              <a:t>Division of Strategic Investments</a:t>
            </a:r>
          </a:p>
          <a:p>
            <a:pPr lvl="2"/>
            <a:r>
              <a:rPr lang="en-US" dirty="0"/>
              <a:t>Employment and Training Administration</a:t>
            </a:r>
          </a:p>
        </p:txBody>
      </p:sp>
      <p:pic>
        <p:nvPicPr>
          <p:cNvPr id="7"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952" b="12952"/>
          <a:stretch>
            <a:fillRect/>
          </a:stretch>
        </p:blipFill>
        <p:spPr/>
      </p:pic>
    </p:spTree>
    <p:extLst>
      <p:ext uri="{BB962C8B-B14F-4D97-AF65-F5344CB8AC3E}">
        <p14:creationId xmlns:p14="http://schemas.microsoft.com/office/powerpoint/2010/main" val="40493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pPr>
              <a:lnSpc>
                <a:spcPct val="100000"/>
              </a:lnSpc>
            </a:pPr>
            <a:r>
              <a:rPr lang="en-US" sz="2400" b="0" dirty="0">
                <a:solidFill>
                  <a:schemeClr val="tx1"/>
                </a:solidFill>
                <a:latin typeface="arial" panose="020B0604020202020204" pitchFamily="34" charset="0"/>
              </a:rPr>
              <a:t>Help Scaling Apprenticeship grantees understand evolving issues being faced by employers;</a:t>
            </a:r>
          </a:p>
          <a:p>
            <a:pPr>
              <a:lnSpc>
                <a:spcPct val="100000"/>
              </a:lnSpc>
            </a:pPr>
            <a:r>
              <a:rPr lang="en-US" sz="2400" b="0" dirty="0">
                <a:solidFill>
                  <a:schemeClr val="tx1"/>
                </a:solidFill>
                <a:latin typeface="arial" panose="020B0604020202020204" pitchFamily="34" charset="0"/>
              </a:rPr>
              <a:t>Hear from employers about the value of apprenticeship and how to connect the value of apprenticeships to employer Return on Investment (ROI</a:t>
            </a:r>
            <a:r>
              <a:rPr lang="en-US" sz="2400" b="0" dirty="0" smtClean="0">
                <a:solidFill>
                  <a:schemeClr val="tx1"/>
                </a:solidFill>
                <a:latin typeface="arial" panose="020B0604020202020204" pitchFamily="34" charset="0"/>
              </a:rPr>
              <a:t>); </a:t>
            </a:r>
            <a:r>
              <a:rPr lang="en-US" sz="2400" b="0" dirty="0" smtClean="0">
                <a:solidFill>
                  <a:srgbClr val="FF0000"/>
                </a:solidFill>
                <a:latin typeface="arial" panose="020B0604020202020204" pitchFamily="34" charset="0"/>
              </a:rPr>
              <a:t>and</a:t>
            </a:r>
            <a:endParaRPr lang="en-US" sz="2400" b="0" dirty="0">
              <a:solidFill>
                <a:schemeClr val="tx1"/>
              </a:solidFill>
              <a:latin typeface="arial" panose="020B0604020202020204" pitchFamily="34" charset="0"/>
            </a:endParaRPr>
          </a:p>
          <a:p>
            <a:pPr>
              <a:lnSpc>
                <a:spcPct val="100000"/>
              </a:lnSpc>
            </a:pPr>
            <a:r>
              <a:rPr lang="en-US" sz="2400" b="0" dirty="0">
                <a:solidFill>
                  <a:schemeClr val="tx1"/>
                </a:solidFill>
                <a:latin typeface="arial" panose="020B0604020202020204" pitchFamily="34" charset="0"/>
              </a:rPr>
              <a:t>Learn about the impact of Covid-19 on employer operations. </a:t>
            </a:r>
          </a:p>
          <a:p>
            <a:pPr>
              <a:lnSpc>
                <a:spcPct val="100000"/>
              </a:lnSpc>
            </a:pPr>
            <a:endParaRPr lang="en-US" sz="2400" b="0" dirty="0">
              <a:solidFill>
                <a:schemeClr val="tx1"/>
              </a:solidFill>
              <a:latin typeface="arial" panose="020B0604020202020204" pitchFamily="34" charset="0"/>
            </a:endParaRPr>
          </a:p>
          <a:p>
            <a:pPr>
              <a:lnSpc>
                <a:spcPct val="100000"/>
              </a:lnSpc>
            </a:pPr>
            <a:endParaRPr lang="en-US" sz="2400" b="0" dirty="0">
              <a:solidFill>
                <a:schemeClr val="tx1"/>
              </a:solidFill>
              <a:latin typeface="arial" panose="020B0604020202020204" pitchFamily="34" charset="0"/>
            </a:endParaRPr>
          </a:p>
          <a:p>
            <a:pPr marL="0" indent="0">
              <a:lnSpc>
                <a:spcPct val="100000"/>
              </a:lnSpc>
              <a:buNone/>
            </a:pPr>
            <a:endParaRPr lang="en-US" sz="24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24783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A61B4-C37D-4A80-A769-CC5754AF6B03}"/>
              </a:ext>
            </a:extLst>
          </p:cNvPr>
          <p:cNvSpPr>
            <a:spLocks noGrp="1"/>
          </p:cNvSpPr>
          <p:nvPr>
            <p:ph type="sldNum" sz="quarter" idx="12"/>
          </p:nvPr>
        </p:nvSpPr>
        <p:spPr/>
        <p:txBody>
          <a:bodyPr/>
          <a:lstStyle/>
          <a:p>
            <a:fld id="{158B7785-F6D6-45F8-833E-07BD84680091}" type="slidenum">
              <a:rPr lang="en-US" smtClean="0"/>
              <a:t>6</a:t>
            </a:fld>
            <a:endParaRPr lang="en-US" dirty="0"/>
          </a:p>
        </p:txBody>
      </p:sp>
      <p:sp>
        <p:nvSpPr>
          <p:cNvPr id="8" name="Title 7">
            <a:extLst>
              <a:ext uri="{FF2B5EF4-FFF2-40B4-BE49-F238E27FC236}">
                <a16:creationId xmlns:a16="http://schemas.microsoft.com/office/drawing/2014/main" id="{532EA460-279B-41B1-8806-41D57749312D}"/>
              </a:ext>
            </a:extLst>
          </p:cNvPr>
          <p:cNvSpPr>
            <a:spLocks noGrp="1"/>
          </p:cNvSpPr>
          <p:nvPr>
            <p:ph type="title"/>
          </p:nvPr>
        </p:nvSpPr>
        <p:spPr/>
        <p:txBody>
          <a:bodyPr/>
          <a:lstStyle/>
          <a:p>
            <a:r>
              <a:rPr lang="en-US" dirty="0"/>
              <a:t>Today’s Speakers</a:t>
            </a:r>
          </a:p>
        </p:txBody>
      </p:sp>
      <p:sp>
        <p:nvSpPr>
          <p:cNvPr id="9" name="Content Placeholder 8">
            <a:extLst>
              <a:ext uri="{FF2B5EF4-FFF2-40B4-BE49-F238E27FC236}">
                <a16:creationId xmlns:a16="http://schemas.microsoft.com/office/drawing/2014/main" id="{A5D8E731-0C75-4716-8B85-4257B2EC9352}"/>
              </a:ext>
            </a:extLst>
          </p:cNvPr>
          <p:cNvSpPr>
            <a:spLocks noGrp="1"/>
          </p:cNvSpPr>
          <p:nvPr>
            <p:ph idx="1"/>
          </p:nvPr>
        </p:nvSpPr>
        <p:spPr/>
        <p:txBody>
          <a:bodyPr/>
          <a:lstStyle/>
          <a:p>
            <a:r>
              <a:rPr lang="en-US" dirty="0"/>
              <a:t>      </a:t>
            </a:r>
            <a:r>
              <a:rPr lang="en-US" dirty="0" smtClean="0"/>
              <a:t>Jan </a:t>
            </a:r>
            <a:r>
              <a:rPr lang="en-US" dirty="0"/>
              <a:t>Bray</a:t>
            </a:r>
          </a:p>
          <a:p>
            <a:pPr lvl="1"/>
            <a:r>
              <a:rPr lang="en-US" dirty="0"/>
              <a:t>H-1B Scaling Apprenticeship TA Coach</a:t>
            </a:r>
          </a:p>
          <a:p>
            <a:pPr lvl="2"/>
            <a:r>
              <a:rPr lang="en-US" dirty="0"/>
              <a:t>Manhattan Strategy Group</a:t>
            </a:r>
          </a:p>
        </p:txBody>
      </p:sp>
      <p:pic>
        <p:nvPicPr>
          <p:cNvPr id="3" name="Picture Placeholder 2"/>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0491" t="36077" r="61310" b="35523"/>
          <a:stretch/>
        </p:blipFill>
        <p:spPr>
          <a:xfrm>
            <a:off x="2031974" y="2498293"/>
            <a:ext cx="1790903" cy="2095741"/>
          </a:xfrm>
        </p:spPr>
      </p:pic>
    </p:spTree>
    <p:extLst>
      <p:ext uri="{BB962C8B-B14F-4D97-AF65-F5344CB8AC3E}">
        <p14:creationId xmlns:p14="http://schemas.microsoft.com/office/powerpoint/2010/main" val="291255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A22C5B-2804-49AF-AEF8-41CEA4988E9A}"/>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5" name="Title 4">
            <a:extLst>
              <a:ext uri="{FF2B5EF4-FFF2-40B4-BE49-F238E27FC236}">
                <a16:creationId xmlns:a16="http://schemas.microsoft.com/office/drawing/2014/main" id="{FDFD0323-7A15-456D-8B88-F7861A418C86}"/>
              </a:ext>
            </a:extLst>
          </p:cNvPr>
          <p:cNvSpPr>
            <a:spLocks noGrp="1"/>
          </p:cNvSpPr>
          <p:nvPr>
            <p:ph type="title"/>
          </p:nvPr>
        </p:nvSpPr>
        <p:spPr/>
        <p:txBody>
          <a:bodyPr/>
          <a:lstStyle/>
          <a:p>
            <a:r>
              <a:rPr lang="en-US" dirty="0"/>
              <a:t>Our Context Today</a:t>
            </a:r>
          </a:p>
        </p:txBody>
      </p:sp>
      <p:sp>
        <p:nvSpPr>
          <p:cNvPr id="6" name="Text Placeholder 5">
            <a:extLst>
              <a:ext uri="{FF2B5EF4-FFF2-40B4-BE49-F238E27FC236}">
                <a16:creationId xmlns:a16="http://schemas.microsoft.com/office/drawing/2014/main" id="{63370459-55D4-4B3B-990E-61D869D93CD2}"/>
              </a:ext>
            </a:extLst>
          </p:cNvPr>
          <p:cNvSpPr>
            <a:spLocks noGrp="1"/>
          </p:cNvSpPr>
          <p:nvPr>
            <p:ph type="body" idx="1"/>
          </p:nvPr>
        </p:nvSpPr>
        <p:spPr/>
        <p:txBody>
          <a:bodyPr>
            <a:normAutofit fontScale="25000" lnSpcReduction="20000"/>
          </a:bodyPr>
          <a:lstStyle/>
          <a:p>
            <a:endParaRPr lang="en-US" sz="4000" b="1" dirty="0"/>
          </a:p>
          <a:p>
            <a:r>
              <a:rPr lang="en-US" sz="7200" b="1" dirty="0"/>
              <a:t>Apprenticeship programs succeed when there are effective partnerships with employers.</a:t>
            </a:r>
          </a:p>
          <a:p>
            <a:endParaRPr lang="en-US" dirty="0"/>
          </a:p>
        </p:txBody>
      </p:sp>
      <p:sp>
        <p:nvSpPr>
          <p:cNvPr id="7" name="Content Placeholder 6">
            <a:extLst>
              <a:ext uri="{FF2B5EF4-FFF2-40B4-BE49-F238E27FC236}">
                <a16:creationId xmlns:a16="http://schemas.microsoft.com/office/drawing/2014/main" id="{AFBF750F-2CC0-43EF-9912-25CB1F85408B}"/>
              </a:ext>
            </a:extLst>
          </p:cNvPr>
          <p:cNvSpPr>
            <a:spLocks noGrp="1"/>
          </p:cNvSpPr>
          <p:nvPr>
            <p:ph sz="half" idx="2"/>
          </p:nvPr>
        </p:nvSpPr>
        <p:spPr/>
        <p:txBody>
          <a:bodyPr/>
          <a:lstStyle/>
          <a:p>
            <a:pPr marL="342900" indent="-342900">
              <a:buFont typeface="Arial" panose="020B0604020202020204" pitchFamily="34" charset="0"/>
              <a:buChar char="•"/>
            </a:pPr>
            <a:r>
              <a:rPr lang="en-US" b="0" dirty="0">
                <a:solidFill>
                  <a:schemeClr val="accent6">
                    <a:lumMod val="50000"/>
                  </a:schemeClr>
                </a:solidFill>
              </a:rPr>
              <a:t>The employers we have today represent the three industry sectors of the Scaling Apprenticeship grants: Advanced Manufacturing, Health Services, </a:t>
            </a:r>
            <a:r>
              <a:rPr lang="en-US" b="0" dirty="0" smtClean="0">
                <a:solidFill>
                  <a:schemeClr val="accent6">
                    <a:lumMod val="50000"/>
                  </a:schemeClr>
                </a:solidFill>
              </a:rPr>
              <a:t>and </a:t>
            </a:r>
            <a:r>
              <a:rPr lang="en-US" b="0" dirty="0">
                <a:solidFill>
                  <a:schemeClr val="accent6">
                    <a:lumMod val="50000"/>
                  </a:schemeClr>
                </a:solidFill>
              </a:rPr>
              <a:t>IT/Cybersecurity.</a:t>
            </a:r>
          </a:p>
          <a:p>
            <a:pPr marL="342900" indent="-342900">
              <a:buFont typeface="Arial" panose="020B0604020202020204" pitchFamily="34" charset="0"/>
              <a:buChar char="•"/>
            </a:pPr>
            <a:r>
              <a:rPr lang="en-US" b="0" dirty="0">
                <a:solidFill>
                  <a:schemeClr val="accent6">
                    <a:lumMod val="50000"/>
                  </a:schemeClr>
                </a:solidFill>
              </a:rPr>
              <a:t>These employers have strong partnerships with </a:t>
            </a:r>
            <a:r>
              <a:rPr lang="en-US" b="0" dirty="0" smtClean="0">
                <a:solidFill>
                  <a:schemeClr val="accent6">
                    <a:lumMod val="50000"/>
                  </a:schemeClr>
                </a:solidFill>
              </a:rPr>
              <a:t>three Scaling Apprenticeship </a:t>
            </a:r>
            <a:r>
              <a:rPr lang="en-US" b="0" dirty="0">
                <a:solidFill>
                  <a:schemeClr val="accent6">
                    <a:lumMod val="50000"/>
                  </a:schemeClr>
                </a:solidFill>
              </a:rPr>
              <a:t>grantees.</a:t>
            </a:r>
          </a:p>
          <a:p>
            <a:pPr marL="342900" indent="-342900">
              <a:buFont typeface="Arial" panose="020B0604020202020204" pitchFamily="34" charset="0"/>
              <a:buChar char="•"/>
            </a:pPr>
            <a:r>
              <a:rPr lang="en-US" b="0" dirty="0">
                <a:solidFill>
                  <a:schemeClr val="accent6">
                    <a:lumMod val="50000"/>
                  </a:schemeClr>
                </a:solidFill>
              </a:rPr>
              <a:t>The employers have extensive experience working with the colleges to develop and implement successful registered apprenticeship programs. </a:t>
            </a:r>
          </a:p>
          <a:p>
            <a:endParaRPr lang="en-US" b="0" dirty="0">
              <a:solidFill>
                <a:schemeClr val="accent6">
                  <a:lumMod val="50000"/>
                </a:schemeClr>
              </a:solidFill>
            </a:endParaRPr>
          </a:p>
        </p:txBody>
      </p:sp>
    </p:spTree>
    <p:extLst>
      <p:ext uri="{BB962C8B-B14F-4D97-AF65-F5344CB8AC3E}">
        <p14:creationId xmlns:p14="http://schemas.microsoft.com/office/powerpoint/2010/main" val="178562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A61B4-C37D-4A80-A769-CC5754AF6B03}"/>
              </a:ext>
            </a:extLst>
          </p:cNvPr>
          <p:cNvSpPr>
            <a:spLocks noGrp="1"/>
          </p:cNvSpPr>
          <p:nvPr>
            <p:ph type="sldNum" sz="quarter" idx="12"/>
          </p:nvPr>
        </p:nvSpPr>
        <p:spPr/>
        <p:txBody>
          <a:bodyPr/>
          <a:lstStyle/>
          <a:p>
            <a:fld id="{158B7785-F6D6-45F8-833E-07BD84680091}" type="slidenum">
              <a:rPr lang="en-US" smtClean="0"/>
              <a:t>8</a:t>
            </a:fld>
            <a:endParaRPr lang="en-US" dirty="0"/>
          </a:p>
        </p:txBody>
      </p:sp>
      <p:sp>
        <p:nvSpPr>
          <p:cNvPr id="8" name="Title 7">
            <a:extLst>
              <a:ext uri="{FF2B5EF4-FFF2-40B4-BE49-F238E27FC236}">
                <a16:creationId xmlns:a16="http://schemas.microsoft.com/office/drawing/2014/main" id="{532EA460-279B-41B1-8806-41D57749312D}"/>
              </a:ext>
            </a:extLst>
          </p:cNvPr>
          <p:cNvSpPr>
            <a:spLocks noGrp="1"/>
          </p:cNvSpPr>
          <p:nvPr>
            <p:ph type="title"/>
          </p:nvPr>
        </p:nvSpPr>
        <p:spPr/>
        <p:txBody>
          <a:bodyPr/>
          <a:lstStyle/>
          <a:p>
            <a:r>
              <a:rPr lang="en-US" dirty="0"/>
              <a:t>Today’s Speakers</a:t>
            </a:r>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454" b="11454"/>
          <a:stretch>
            <a:fillRect/>
          </a:stretch>
        </p:blipFill>
        <p:spPr/>
      </p:pic>
      <p:sp>
        <p:nvSpPr>
          <p:cNvPr id="9" name="Content Placeholder 8">
            <a:extLst>
              <a:ext uri="{FF2B5EF4-FFF2-40B4-BE49-F238E27FC236}">
                <a16:creationId xmlns:a16="http://schemas.microsoft.com/office/drawing/2014/main" id="{A5D8E731-0C75-4716-8B85-4257B2EC9352}"/>
              </a:ext>
            </a:extLst>
          </p:cNvPr>
          <p:cNvSpPr>
            <a:spLocks noGrp="1"/>
          </p:cNvSpPr>
          <p:nvPr>
            <p:ph idx="1"/>
          </p:nvPr>
        </p:nvSpPr>
        <p:spPr/>
        <p:txBody>
          <a:bodyPr/>
          <a:lstStyle/>
          <a:p>
            <a:pPr>
              <a:lnSpc>
                <a:spcPct val="100000"/>
              </a:lnSpc>
              <a:spcBef>
                <a:spcPts val="0"/>
              </a:spcBef>
            </a:pPr>
            <a:r>
              <a:rPr lang="en-US" dirty="0"/>
              <a:t>Carol Fineagan </a:t>
            </a:r>
          </a:p>
          <a:p>
            <a:pPr lvl="2"/>
            <a:r>
              <a:rPr lang="en-US" i="1" dirty="0"/>
              <a:t>CIO, Nicholas &amp; Company, Utah</a:t>
            </a:r>
          </a:p>
          <a:p>
            <a:pPr lvl="2"/>
            <a:r>
              <a:rPr lang="en-US" dirty="0"/>
              <a:t>Partner: Weber State</a:t>
            </a:r>
          </a:p>
          <a:p>
            <a:pPr>
              <a:lnSpc>
                <a:spcPct val="100000"/>
              </a:lnSpc>
              <a:spcBef>
                <a:spcPts val="0"/>
              </a:spcBef>
            </a:pPr>
            <a:endParaRPr lang="en-US" sz="1800" dirty="0">
              <a:solidFill>
                <a:schemeClr val="accent6">
                  <a:lumMod val="50000"/>
                </a:schemeClr>
              </a:solidFill>
            </a:endParaRPr>
          </a:p>
        </p:txBody>
      </p:sp>
    </p:spTree>
    <p:extLst>
      <p:ext uri="{BB962C8B-B14F-4D97-AF65-F5344CB8AC3E}">
        <p14:creationId xmlns:p14="http://schemas.microsoft.com/office/powerpoint/2010/main" val="37078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A61B4-C37D-4A80-A769-CC5754AF6B03}"/>
              </a:ext>
            </a:extLst>
          </p:cNvPr>
          <p:cNvSpPr>
            <a:spLocks noGrp="1"/>
          </p:cNvSpPr>
          <p:nvPr>
            <p:ph type="sldNum" sz="quarter" idx="12"/>
          </p:nvPr>
        </p:nvSpPr>
        <p:spPr/>
        <p:txBody>
          <a:bodyPr/>
          <a:lstStyle/>
          <a:p>
            <a:fld id="{158B7785-F6D6-45F8-833E-07BD84680091}" type="slidenum">
              <a:rPr lang="en-US" smtClean="0"/>
              <a:t>9</a:t>
            </a:fld>
            <a:endParaRPr lang="en-US" dirty="0"/>
          </a:p>
        </p:txBody>
      </p:sp>
      <p:sp>
        <p:nvSpPr>
          <p:cNvPr id="8" name="Title 7">
            <a:extLst>
              <a:ext uri="{FF2B5EF4-FFF2-40B4-BE49-F238E27FC236}">
                <a16:creationId xmlns:a16="http://schemas.microsoft.com/office/drawing/2014/main" id="{532EA460-279B-41B1-8806-41D57749312D}"/>
              </a:ext>
            </a:extLst>
          </p:cNvPr>
          <p:cNvSpPr>
            <a:spLocks noGrp="1"/>
          </p:cNvSpPr>
          <p:nvPr>
            <p:ph type="title"/>
          </p:nvPr>
        </p:nvSpPr>
        <p:spPr/>
        <p:txBody>
          <a:bodyPr/>
          <a:lstStyle/>
          <a:p>
            <a:r>
              <a:rPr lang="en-US" dirty="0"/>
              <a:t>Today’s Speakers</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111" b="8111"/>
          <a:stretch>
            <a:fillRect/>
          </a:stretch>
        </p:blipFill>
        <p:spPr/>
      </p:pic>
      <p:sp>
        <p:nvSpPr>
          <p:cNvPr id="9" name="Content Placeholder 8">
            <a:extLst>
              <a:ext uri="{FF2B5EF4-FFF2-40B4-BE49-F238E27FC236}">
                <a16:creationId xmlns:a16="http://schemas.microsoft.com/office/drawing/2014/main" id="{A5D8E731-0C75-4716-8B85-4257B2EC9352}"/>
              </a:ext>
            </a:extLst>
          </p:cNvPr>
          <p:cNvSpPr>
            <a:spLocks noGrp="1"/>
          </p:cNvSpPr>
          <p:nvPr>
            <p:ph idx="1"/>
          </p:nvPr>
        </p:nvSpPr>
        <p:spPr/>
        <p:txBody>
          <a:bodyPr/>
          <a:lstStyle/>
          <a:p>
            <a:pPr>
              <a:lnSpc>
                <a:spcPct val="100000"/>
              </a:lnSpc>
              <a:spcBef>
                <a:spcPts val="0"/>
              </a:spcBef>
            </a:pPr>
            <a:r>
              <a:rPr lang="en-US" dirty="0"/>
              <a:t>Abigail Clothier </a:t>
            </a:r>
          </a:p>
          <a:p>
            <a:pPr lvl="2"/>
            <a:r>
              <a:rPr lang="en-US" i="1" dirty="0"/>
              <a:t>Manager of Talent Partnerships, Centura Health, Colorado</a:t>
            </a:r>
          </a:p>
          <a:p>
            <a:pPr lvl="2"/>
            <a:r>
              <a:rPr lang="en-US" dirty="0"/>
              <a:t>Partner: Colorado Dept. of Higher Education</a:t>
            </a:r>
          </a:p>
        </p:txBody>
      </p:sp>
    </p:spTree>
    <p:extLst>
      <p:ext uri="{BB962C8B-B14F-4D97-AF65-F5344CB8AC3E}">
        <p14:creationId xmlns:p14="http://schemas.microsoft.com/office/powerpoint/2010/main" val="2070735922"/>
      </p:ext>
    </p:extLst>
  </p:cSld>
  <p:clrMapOvr>
    <a:masterClrMapping/>
  </p:clrMapOvr>
</p:sld>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10" ma:contentTypeDescription="Create a new document." ma:contentTypeScope="" ma:versionID="6fe830962a34d9c9b219ae5dd3359dee">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fb72ca597b07b717715630621708ae88"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C764DD5D-26AC-43A5-889B-1FDE54575923}">
  <ds:schemaRefs>
    <ds:schemaRef ds:uri="http://schemas.microsoft.com/sharepoint/v3/contenttype/forms"/>
  </ds:schemaRefs>
</ds:datastoreItem>
</file>

<file path=customXml/itemProps2.xml><?xml version="1.0" encoding="utf-8"?>
<ds:datastoreItem xmlns:ds="http://schemas.openxmlformats.org/officeDocument/2006/customXml" ds:itemID="{C733F2D4-A77D-4340-B945-5AA3EADF0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9AB5F1-06DB-426A-96FE-B9A652ED051C}">
  <ds:schemaRefs>
    <ds:schemaRef ds:uri="2a1ba486-ff2f-4459-80ac-1ab5aa17f82f"/>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schemas.microsoft.com/office/2006/metadata/properties"/>
    <ds:schemaRef ds:uri="2b487234-2a61-45b0-86e3-998bf12a0e9d"/>
    <ds:schemaRef ds:uri="http://purl.org/dc/elements/1.1/"/>
    <ds:schemaRef ds:uri="http://www.w3.org/XML/1998/namespace"/>
    <ds:schemaRef ds:uri="http://purl.org/dc/dcmitype/"/>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3144</TotalTime>
  <Words>1141</Words>
  <Application>Microsoft Office PowerPoint</Application>
  <PresentationFormat>Widescreen</PresentationFormat>
  <Paragraphs>145</Paragraphs>
  <Slides>21</Slides>
  <Notes>0</Notes>
  <HiddenSlides>1</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arial</vt: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Where Are You?</vt:lpstr>
      <vt:lpstr>Engaging Employers to Scale Apprenticeships</vt:lpstr>
      <vt:lpstr>Today’s Moderator</vt:lpstr>
      <vt:lpstr>Today’s Objective</vt:lpstr>
      <vt:lpstr>Today’s Speakers</vt:lpstr>
      <vt:lpstr>Our Context Today</vt:lpstr>
      <vt:lpstr>Today’s Speakers</vt:lpstr>
      <vt:lpstr>Today’s Speakers</vt:lpstr>
      <vt:lpstr>Today’s Speakers</vt:lpstr>
      <vt:lpstr>Our Process Today</vt:lpstr>
      <vt:lpstr>General Strategies for Employer Engagement</vt:lpstr>
      <vt:lpstr>Who we are and how we are involved in the Scaling Apprenticeship program?</vt:lpstr>
      <vt:lpstr>Franklin Covey, Utah</vt:lpstr>
      <vt:lpstr>Centura Health, Colorado</vt:lpstr>
      <vt:lpstr>West Pharmaceuticals Services</vt:lpstr>
      <vt:lpstr>Building Strong Relationships with Employers </vt:lpstr>
      <vt:lpstr>Why Apprenticeship?</vt:lpstr>
      <vt:lpstr>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Herbert, Danielle T - ETA CTR</cp:lastModifiedBy>
  <cp:revision>238</cp:revision>
  <dcterms:created xsi:type="dcterms:W3CDTF">2019-06-21T16:58:05Z</dcterms:created>
  <dcterms:modified xsi:type="dcterms:W3CDTF">2021-03-22T17:50:21Z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