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74130" autoAdjust="0"/>
  </p:normalViewPr>
  <p:slideViewPr>
    <p:cSldViewPr snapToGrid="0">
      <p:cViewPr varScale="1">
        <p:scale>
          <a:sx n="167" d="100"/>
          <a:sy n="167" d="100"/>
        </p:scale>
        <p:origin x="1592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aa.workforcegps.org/sitecore/content/global/events/2021/02/09/18/07/Work-Based-Learning-State-Best-Practic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200164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 smtClean="0">
                <a:hlinkClick r:id="rId3"/>
              </a:rPr>
              <a:t>Work Based Learning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100" dirty="0" smtClean="0"/>
              <a:t>Date: 03/16/2021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100" dirty="0"/>
              <a:t>Moderator(s</a:t>
            </a:r>
            <a:r>
              <a:rPr lang="en-US" sz="1100" dirty="0" smtClean="0"/>
              <a:t>): Amanda Poirier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Speaker(s</a:t>
            </a:r>
            <a:r>
              <a:rPr lang="en-US" sz="1100" dirty="0" smtClean="0"/>
              <a:t>): </a:t>
            </a:r>
            <a:r>
              <a:rPr lang="en-US" sz="1100" b="0" i="1" dirty="0" smtClean="0">
                <a:solidFill>
                  <a:srgbClr val="FF0000"/>
                </a:solidFill>
              </a:rPr>
              <a:t>Jeanna Caldwell, Margaret </a:t>
            </a:r>
            <a:r>
              <a:rPr lang="en-US" sz="1100" b="0" i="1" dirty="0" err="1" smtClean="0">
                <a:solidFill>
                  <a:srgbClr val="FF0000"/>
                </a:solidFill>
              </a:rPr>
              <a:t>Odanga</a:t>
            </a:r>
            <a:r>
              <a:rPr lang="en-US" sz="1100" b="0" i="1" dirty="0" smtClean="0">
                <a:solidFill>
                  <a:srgbClr val="FF0000"/>
                </a:solidFill>
              </a:rPr>
              <a:t>, Claudette Parchment-Roehrich, </a:t>
            </a:r>
            <a:br>
              <a:rPr lang="en-US" sz="1100" b="0" i="1" dirty="0" smtClean="0">
                <a:solidFill>
                  <a:srgbClr val="FF0000"/>
                </a:solidFill>
              </a:rPr>
            </a:br>
            <a:r>
              <a:rPr lang="en-US" sz="1100" b="0" i="1" dirty="0" smtClean="0">
                <a:solidFill>
                  <a:srgbClr val="FF0000"/>
                </a:solidFill>
              </a:rPr>
              <a:t>AJ Lambert,  Laura </a:t>
            </a:r>
            <a:r>
              <a:rPr lang="en-US" sz="1100" b="0" i="1" dirty="0" err="1" smtClean="0">
                <a:solidFill>
                  <a:srgbClr val="FF0000"/>
                </a:solidFill>
              </a:rPr>
              <a:t>Lausmann</a:t>
            </a:r>
            <a:r>
              <a:rPr lang="en-US" sz="1100" b="0" i="1" dirty="0" smtClean="0">
                <a:solidFill>
                  <a:srgbClr val="FF0000"/>
                </a:solidFill>
              </a:rPr>
              <a:t>, </a:t>
            </a:r>
            <a:r>
              <a:rPr lang="en-US" sz="1100" b="0" i="1" dirty="0" smtClean="0">
                <a:solidFill>
                  <a:srgbClr val="7030A0"/>
                </a:solidFill>
              </a:rPr>
              <a:t>Deb Furlong, Nicholas Morgan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180049"/>
            <a:ext cx="5079403" cy="5025423"/>
          </a:xfrm>
          <a:ln w="12700"/>
        </p:spPr>
        <p:txBody>
          <a:bodyPr lIns="182880" anchor="t"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solidFill>
                  <a:schemeClr val="tx1"/>
                </a:solidFill>
              </a:rPr>
              <a:t>Today’s presentation features:</a:t>
            </a:r>
          </a:p>
          <a:p>
            <a:pPr>
              <a:spcBef>
                <a:spcPts val="600"/>
              </a:spcBef>
            </a:pPr>
            <a:r>
              <a:rPr lang="en-US" sz="1100" dirty="0" smtClean="0">
                <a:solidFill>
                  <a:schemeClr val="tx1"/>
                </a:solidFill>
              </a:rPr>
              <a:t>ETA overview </a:t>
            </a:r>
            <a:r>
              <a:rPr lang="en-US" sz="1100" dirty="0">
                <a:solidFill>
                  <a:schemeClr val="tx1"/>
                </a:solidFill>
              </a:rPr>
              <a:t>of TAA work-based learning (WBL</a:t>
            </a:r>
            <a:r>
              <a:rPr lang="en-US" sz="1100">
                <a:solidFill>
                  <a:schemeClr val="tx1"/>
                </a:solidFill>
              </a:rPr>
              <a:t>) </a:t>
            </a:r>
            <a:r>
              <a:rPr lang="en-US" sz="1100" smtClean="0">
                <a:solidFill>
                  <a:schemeClr val="tx1"/>
                </a:solidFill>
              </a:rPr>
              <a:t>options</a:t>
            </a:r>
            <a:r>
              <a:rPr lang="en-US" sz="1100" dirty="0">
                <a:solidFill>
                  <a:schemeClr val="tx1"/>
                </a:solidFill>
              </a:rPr>
              <a:t>, advantages, currently available technical assistance resources, and current two year data on TAA WBL participation. </a:t>
            </a:r>
          </a:p>
          <a:p>
            <a:pPr>
              <a:spcBef>
                <a:spcPts val="600"/>
              </a:spcBef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Missouri (#1 </a:t>
            </a:r>
            <a:r>
              <a:rPr lang="en-US" sz="1100" dirty="0" smtClean="0">
                <a:solidFill>
                  <a:schemeClr val="tx1"/>
                </a:solidFill>
              </a:rPr>
              <a:t>Nationally in </a:t>
            </a:r>
            <a:r>
              <a:rPr lang="en-US" sz="1100" dirty="0" smtClean="0">
                <a:solidFill>
                  <a:schemeClr val="tx1"/>
                </a:solidFill>
              </a:rPr>
              <a:t>TAA OJT participation) - </a:t>
            </a:r>
            <a:r>
              <a:rPr lang="en-US" sz="1100" dirty="0">
                <a:solidFill>
                  <a:schemeClr val="tx1"/>
                </a:solidFill>
              </a:rPr>
              <a:t>OJT </a:t>
            </a:r>
            <a:r>
              <a:rPr lang="en-US" sz="1100" dirty="0" smtClean="0">
                <a:solidFill>
                  <a:schemeClr val="tx1"/>
                </a:solidFill>
              </a:rPr>
              <a:t>strategies: Virtual </a:t>
            </a:r>
            <a:r>
              <a:rPr lang="en-US" sz="1100" dirty="0">
                <a:solidFill>
                  <a:schemeClr val="tx1"/>
                </a:solidFill>
              </a:rPr>
              <a:t>Office Hours, Regional Listening Sessions, Business Engagement Coaching, Interagency Champions (Apprenticeship, TAA, Title I, Adult Learning, Business Engagement</a:t>
            </a:r>
            <a:r>
              <a:rPr lang="en-US" sz="1100" dirty="0" smtClean="0">
                <a:solidFill>
                  <a:schemeClr val="tx1"/>
                </a:solidFill>
              </a:rPr>
              <a:t>), </a:t>
            </a:r>
            <a:r>
              <a:rPr lang="en-US" sz="1100" dirty="0">
                <a:solidFill>
                  <a:schemeClr val="tx1"/>
                </a:solidFill>
              </a:rPr>
              <a:t>Town Hall for </a:t>
            </a:r>
            <a:r>
              <a:rPr lang="en-US" sz="1100" dirty="0" smtClean="0">
                <a:solidFill>
                  <a:schemeClr val="tx1"/>
                </a:solidFill>
              </a:rPr>
              <a:t>Employers, and </a:t>
            </a:r>
            <a:r>
              <a:rPr lang="en-US" sz="1100" dirty="0">
                <a:solidFill>
                  <a:schemeClr val="tx1"/>
                </a:solidFill>
              </a:rPr>
              <a:t>Employer Relations – Meeting and OJT Flyer and Letter </a:t>
            </a:r>
            <a:r>
              <a:rPr lang="en-US" sz="1100" dirty="0" smtClean="0">
                <a:solidFill>
                  <a:schemeClr val="tx1"/>
                </a:solidFill>
              </a:rPr>
              <a:t>Strategy.</a:t>
            </a:r>
          </a:p>
          <a:p>
            <a:pPr>
              <a:spcBef>
                <a:spcPts val="600"/>
              </a:spcBef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Minnesota - </a:t>
            </a:r>
            <a:r>
              <a:rPr lang="en-US" sz="1100" dirty="0">
                <a:solidFill>
                  <a:schemeClr val="tx1"/>
                </a:solidFill>
              </a:rPr>
              <a:t>$50 gas card incentive for OJT orientation, orientation materials in multiple languages, close coordination with DW </a:t>
            </a:r>
            <a:r>
              <a:rPr lang="en-US" sz="1100" dirty="0" smtClean="0">
                <a:solidFill>
                  <a:schemeClr val="tx1"/>
                </a:solidFill>
              </a:rPr>
              <a:t>counselors.</a:t>
            </a:r>
            <a:endParaRPr lang="en-US" sz="11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New Hampshire - </a:t>
            </a:r>
            <a:r>
              <a:rPr lang="en-US" sz="1100" dirty="0">
                <a:solidFill>
                  <a:schemeClr val="tx1"/>
                </a:solidFill>
              </a:rPr>
              <a:t>Successful </a:t>
            </a:r>
            <a:r>
              <a:rPr lang="en-US" sz="1100" dirty="0" smtClean="0">
                <a:solidFill>
                  <a:schemeClr val="tx1"/>
                </a:solidFill>
              </a:rPr>
              <a:t>history resulting 1,200+ OJT </a:t>
            </a:r>
            <a:r>
              <a:rPr lang="en-US" sz="1100" dirty="0">
                <a:solidFill>
                  <a:schemeClr val="tx1"/>
                </a:solidFill>
              </a:rPr>
              <a:t>NEG/Job Driven/Sector partnership with DW–Job Club facilitation via Zoom, streamlined OJT paperwork with employers. </a:t>
            </a:r>
            <a:endParaRPr lang="en-US" sz="11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Oregon – </a:t>
            </a:r>
            <a:r>
              <a:rPr lang="en-US" sz="1100" dirty="0">
                <a:solidFill>
                  <a:schemeClr val="tx1"/>
                </a:solidFill>
              </a:rPr>
              <a:t>(#1 Nationally in TAA </a:t>
            </a:r>
            <a:r>
              <a:rPr lang="en-US" sz="1100" dirty="0" smtClean="0">
                <a:solidFill>
                  <a:schemeClr val="tx1"/>
                </a:solidFill>
              </a:rPr>
              <a:t>Apprenticeship </a:t>
            </a:r>
            <a:r>
              <a:rPr lang="en-US" sz="1100" dirty="0">
                <a:solidFill>
                  <a:schemeClr val="tx1"/>
                </a:solidFill>
              </a:rPr>
              <a:t>participation) Development </a:t>
            </a:r>
            <a:r>
              <a:rPr lang="en-US" sz="1100" dirty="0" smtClean="0">
                <a:solidFill>
                  <a:schemeClr val="tx1"/>
                </a:solidFill>
              </a:rPr>
              <a:t>of TAA </a:t>
            </a:r>
            <a:r>
              <a:rPr lang="en-US" sz="1100" dirty="0">
                <a:solidFill>
                  <a:schemeClr val="tx1"/>
                </a:solidFill>
              </a:rPr>
              <a:t>Apprenticeship </a:t>
            </a:r>
            <a:r>
              <a:rPr lang="en-US" sz="1100" dirty="0" smtClean="0">
                <a:solidFill>
                  <a:schemeClr val="tx1"/>
                </a:solidFill>
              </a:rPr>
              <a:t>points of contact </a:t>
            </a:r>
            <a:r>
              <a:rPr lang="en-US" sz="1100" dirty="0">
                <a:solidFill>
                  <a:schemeClr val="tx1"/>
                </a:solidFill>
              </a:rPr>
              <a:t>following TAA Regulations to train case managers on Apprenticeship Models and options and coordinate with Apprenticeship contacts. Established dedicated website with tutorials/quick guides, and other materials for participants to learn about Apprenticeship </a:t>
            </a:r>
            <a:r>
              <a:rPr lang="en-US" sz="1100" dirty="0" smtClean="0">
                <a:solidFill>
                  <a:schemeClr val="tx1"/>
                </a:solidFill>
              </a:rPr>
              <a:t>opportunities. </a:t>
            </a:r>
          </a:p>
          <a:p>
            <a:pPr>
              <a:spcBef>
                <a:spcPts val="600"/>
              </a:spcBef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Maricopa Co (Arizona) - </a:t>
            </a:r>
            <a:r>
              <a:rPr lang="en-US" sz="1100" dirty="0">
                <a:solidFill>
                  <a:schemeClr val="tx1"/>
                </a:solidFill>
              </a:rPr>
              <a:t>Construction related Apprenticeships. Ongoing collaboration between Unions, Business Services, Apprenticeship and Department of Employment Security. Continuous customer service check ins – staying connected. </a:t>
            </a:r>
            <a:endParaRPr lang="en-US" sz="11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en-US" sz="1100" dirty="0" smtClean="0">
                <a:solidFill>
                  <a:schemeClr val="tx1"/>
                </a:solidFill>
              </a:rPr>
              <a:t>Houston (Texas) - Provides </a:t>
            </a:r>
            <a:r>
              <a:rPr lang="en-US" sz="1100" dirty="0">
                <a:solidFill>
                  <a:schemeClr val="tx1"/>
                </a:solidFill>
              </a:rPr>
              <a:t>coaching and mentorship for Apprentices to support success, including ensuring provision of Title 1 supportive services and other braided services. </a:t>
            </a:r>
          </a:p>
          <a:p>
            <a:pPr>
              <a:spcBef>
                <a:spcPts val="600"/>
              </a:spcBef>
              <a:defRPr/>
            </a:pPr>
            <a:endParaRPr lang="en-US" sz="1100" dirty="0"/>
          </a:p>
          <a:p>
            <a:pPr>
              <a:spcBef>
                <a:spcPts val="600"/>
              </a:spcBef>
              <a:defRPr/>
            </a:pPr>
            <a:endParaRPr lang="en-US" sz="1100" dirty="0"/>
          </a:p>
          <a:p>
            <a:pPr>
              <a:spcBef>
                <a:spcPts val="600"/>
              </a:spcBef>
              <a:defRPr/>
            </a:pPr>
            <a:endParaRPr lang="en-US" sz="1200" dirty="0"/>
          </a:p>
          <a:p>
            <a:pPr>
              <a:spcBef>
                <a:spcPts val="600"/>
              </a:spcBef>
              <a:defRPr/>
            </a:pPr>
            <a:endParaRPr lang="en-US" sz="1200" dirty="0"/>
          </a:p>
          <a:p>
            <a:pPr lvl="0">
              <a:spcBef>
                <a:spcPts val="600"/>
              </a:spcBef>
              <a:defRPr/>
            </a:pPr>
            <a:endParaRPr lang="en-US" sz="1200" dirty="0"/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583290"/>
              </p:ext>
            </p:extLst>
          </p:nvPr>
        </p:nvGraphicFramePr>
        <p:xfrm>
          <a:off x="5506262" y="657880"/>
          <a:ext cx="3402846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555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697291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2052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</a:t>
                      </a:r>
                      <a:r>
                        <a:rPr lang="en-US" sz="2400" dirty="0" smtClean="0"/>
                        <a:t>Show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ETA</a:t>
                      </a:r>
                      <a:r>
                        <a:rPr lang="en-US" sz="1000" b="0" baseline="0" dirty="0" smtClean="0"/>
                        <a:t> introduction – Amanda Poirier, ETA FPO – Northeast Region +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baseline="0" dirty="0" smtClean="0"/>
                        <a:t>Intro to On-the-Job Training (OJT)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900" dirty="0" smtClean="0"/>
                        <a:t>1:58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56849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baseline="0" dirty="0" smtClean="0"/>
                        <a:t>Jeanna Caldwell (MO)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9:30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Margaret </a:t>
                      </a:r>
                      <a:r>
                        <a:rPr lang="en-US" sz="1000" b="0" dirty="0" err="1" smtClean="0"/>
                        <a:t>Odanga</a:t>
                      </a:r>
                      <a:r>
                        <a:rPr lang="en-US" sz="1000" b="0" dirty="0" smtClean="0"/>
                        <a:t>/Claudette Parchment-Roehrich</a:t>
                      </a:r>
                      <a:r>
                        <a:rPr lang="en-US" sz="1000" b="0" baseline="0" dirty="0" smtClean="0"/>
                        <a:t> (MN) </a:t>
                      </a:r>
                      <a:endParaRPr lang="en-US" sz="1000" b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15:58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AJ Lambert (NH)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23:35</a:t>
                      </a:r>
                    </a:p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Amanda Poirier – Intro to Apprenticeship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33:40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Laura </a:t>
                      </a:r>
                      <a:r>
                        <a:rPr lang="en-US" sz="1000" b="0" dirty="0" err="1" smtClean="0"/>
                        <a:t>Lausmann</a:t>
                      </a:r>
                      <a:r>
                        <a:rPr lang="en-US" sz="1000" b="0" baseline="0" dirty="0" smtClean="0"/>
                        <a:t> (OR)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35:20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Deb</a:t>
                      </a:r>
                      <a:r>
                        <a:rPr lang="en-US" sz="1000" b="0" baseline="0" dirty="0" smtClean="0"/>
                        <a:t> Furlong – </a:t>
                      </a:r>
                      <a:r>
                        <a:rPr lang="en-US" sz="1000" b="0" dirty="0" smtClean="0"/>
                        <a:t>Maricopa County (AZ)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47:15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 smtClean="0"/>
                        <a:t>Nicholas Morgan – ACS (TX)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53:05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1:03:00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Resources, Upcoming Events, and Contacts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1:18:00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78839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3068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2982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098678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467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Event Title Date Moderator(s): Speaker(s):   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6437</TotalTime>
  <Words>379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Impact</vt:lpstr>
      <vt:lpstr>Times New Roman</vt:lpstr>
      <vt:lpstr>Webdings</vt:lpstr>
      <vt:lpstr>Wingdings</vt:lpstr>
      <vt:lpstr>Wingdings 2</vt:lpstr>
      <vt:lpstr>Wingdings 3</vt:lpstr>
      <vt:lpstr>Standard Slides</vt:lpstr>
      <vt:lpstr>2_Standard Slides</vt:lpstr>
      <vt:lpstr>Executive Summary Work Based Learning  Date: 03/16/2021 Moderator(s): Amanda Poirier Speaker(s): Jeanna Caldwell, Margaret Odanga, Claudette Parchment-Roehrich,  AJ Lambert,  Laura Lausmann, Deb Furlong, Nicholas Morgan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Worden, Susan - ETA</cp:lastModifiedBy>
  <cp:revision>111</cp:revision>
  <dcterms:created xsi:type="dcterms:W3CDTF">2017-09-27T21:43:17Z</dcterms:created>
  <dcterms:modified xsi:type="dcterms:W3CDTF">2021-03-22T19:06:50Z</dcterms:modified>
</cp:coreProperties>
</file>