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2.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3.xml" ContentType="application/vnd.openxmlformats-officedocument.presentationml.tags+xml"/>
  <Override PartName="/ppt/notesSlides/notesSlide5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14.xml" ContentType="application/vnd.openxmlformats-officedocument.presentationml.tags+xml"/>
  <Override PartName="/ppt/notesSlides/notesSlide72.xml" ContentType="application/vnd.openxmlformats-officedocument.presentationml.notesSlide+xml"/>
  <Override PartName="/ppt/tags/tag15.xml" ContentType="application/vnd.openxmlformats-officedocument.presentationml.tags+xml"/>
  <Override PartName="/ppt/notesSlides/notesSlide73.xml" ContentType="application/vnd.openxmlformats-officedocument.presentationml.notesSlide+xml"/>
  <Override PartName="/ppt/tags/tag16.xml" ContentType="application/vnd.openxmlformats-officedocument.presentationml.tags+xml"/>
  <Override PartName="/ppt/notesSlides/notesSlide74.xml" ContentType="application/vnd.openxmlformats-officedocument.presentationml.notesSlide+xml"/>
  <Override PartName="/ppt/tags/tag17.xml" ContentType="application/vnd.openxmlformats-officedocument.presentationml.tags+xml"/>
  <Override PartName="/ppt/notesSlides/notesSlide75.xml" ContentType="application/vnd.openxmlformats-officedocument.presentationml.notesSlide+xml"/>
  <Override PartName="/ppt/tags/tag18.xml" ContentType="application/vnd.openxmlformats-officedocument.presentationml.tags+xml"/>
  <Override PartName="/ppt/notesSlides/notesSlide76.xml" ContentType="application/vnd.openxmlformats-officedocument.presentationml.notesSlide+xml"/>
  <Override PartName="/ppt/tags/tag19.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20.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89"/>
  </p:notesMasterIdLst>
  <p:sldIdLst>
    <p:sldId id="432" r:id="rId7"/>
    <p:sldId id="398" r:id="rId8"/>
    <p:sldId id="256" r:id="rId9"/>
    <p:sldId id="330" r:id="rId10"/>
    <p:sldId id="548" r:id="rId11"/>
    <p:sldId id="546" r:id="rId12"/>
    <p:sldId id="550" r:id="rId13"/>
    <p:sldId id="335" r:id="rId14"/>
    <p:sldId id="428" r:id="rId15"/>
    <p:sldId id="336" r:id="rId16"/>
    <p:sldId id="450" r:id="rId17"/>
    <p:sldId id="498" r:id="rId18"/>
    <p:sldId id="554" r:id="rId19"/>
    <p:sldId id="565" r:id="rId20"/>
    <p:sldId id="553" r:id="rId21"/>
    <p:sldId id="574" r:id="rId22"/>
    <p:sldId id="564" r:id="rId23"/>
    <p:sldId id="556" r:id="rId24"/>
    <p:sldId id="557" r:id="rId25"/>
    <p:sldId id="552" r:id="rId26"/>
    <p:sldId id="555" r:id="rId27"/>
    <p:sldId id="559" r:id="rId28"/>
    <p:sldId id="558" r:id="rId29"/>
    <p:sldId id="560" r:id="rId30"/>
    <p:sldId id="561" r:id="rId31"/>
    <p:sldId id="562" r:id="rId32"/>
    <p:sldId id="563" r:id="rId33"/>
    <p:sldId id="566" r:id="rId34"/>
    <p:sldId id="356" r:id="rId35"/>
    <p:sldId id="350" r:id="rId36"/>
    <p:sldId id="351" r:id="rId37"/>
    <p:sldId id="352" r:id="rId38"/>
    <p:sldId id="353" r:id="rId39"/>
    <p:sldId id="424" r:id="rId40"/>
    <p:sldId id="523" r:id="rId41"/>
    <p:sldId id="577" r:id="rId42"/>
    <p:sldId id="578" r:id="rId43"/>
    <p:sldId id="579" r:id="rId44"/>
    <p:sldId id="580" r:id="rId45"/>
    <p:sldId id="581" r:id="rId46"/>
    <p:sldId id="582" r:id="rId47"/>
    <p:sldId id="583" r:id="rId48"/>
    <p:sldId id="584" r:id="rId49"/>
    <p:sldId id="585" r:id="rId50"/>
    <p:sldId id="586" r:id="rId51"/>
    <p:sldId id="587" r:id="rId52"/>
    <p:sldId id="588" r:id="rId53"/>
    <p:sldId id="589" r:id="rId54"/>
    <p:sldId id="590" r:id="rId55"/>
    <p:sldId id="591" r:id="rId56"/>
    <p:sldId id="592" r:id="rId57"/>
    <p:sldId id="593" r:id="rId58"/>
    <p:sldId id="594" r:id="rId59"/>
    <p:sldId id="595" r:id="rId60"/>
    <p:sldId id="596" r:id="rId61"/>
    <p:sldId id="597" r:id="rId62"/>
    <p:sldId id="598" r:id="rId63"/>
    <p:sldId id="599" r:id="rId64"/>
    <p:sldId id="600" r:id="rId65"/>
    <p:sldId id="367" r:id="rId66"/>
    <p:sldId id="503" r:id="rId67"/>
    <p:sldId id="551" r:id="rId68"/>
    <p:sldId id="518" r:id="rId69"/>
    <p:sldId id="522" r:id="rId70"/>
    <p:sldId id="520" r:id="rId71"/>
    <p:sldId id="521" r:id="rId72"/>
    <p:sldId id="575" r:id="rId73"/>
    <p:sldId id="505" r:id="rId74"/>
    <p:sldId id="576" r:id="rId75"/>
    <p:sldId id="361" r:id="rId76"/>
    <p:sldId id="421" r:id="rId77"/>
    <p:sldId id="343" r:id="rId78"/>
    <p:sldId id="344" r:id="rId79"/>
    <p:sldId id="346" r:id="rId80"/>
    <p:sldId id="347" r:id="rId81"/>
    <p:sldId id="348" r:id="rId82"/>
    <p:sldId id="489" r:id="rId83"/>
    <p:sldId id="507" r:id="rId84"/>
    <p:sldId id="447" r:id="rId85"/>
    <p:sldId id="349" r:id="rId86"/>
    <p:sldId id="568" r:id="rId87"/>
    <p:sldId id="297" r:id="rId88"/>
  </p:sldIdLst>
  <p:sldSz cx="12192000" cy="6858000"/>
  <p:notesSz cx="7010400" cy="92964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gia, Eugenie L - ETA" initials="AEL-E" lastIdx="19" clrIdx="6">
    <p:extLst>
      <p:ext uri="{19B8F6BF-5375-455C-9EA6-DF929625EA0E}">
        <p15:presenceInfo xmlns:p15="http://schemas.microsoft.com/office/powerpoint/2012/main" userId="S-1-5-21-430767753-2305446740-1188461881-73202" providerId="AD"/>
      </p:ext>
    </p:extLst>
  </p:cmAuthor>
  <p:cmAuthor id="8" name="Kelley, Maya" initials="MK" lastIdx="6" clrIdx="4">
    <p:extLst>
      <p:ext uri="{19B8F6BF-5375-455C-9EA6-DF929625EA0E}">
        <p15:presenceInfo xmlns:p15="http://schemas.microsoft.com/office/powerpoint/2012/main" userId="Kelley, Maya" providerId="None"/>
      </p:ext>
    </p:extLst>
  </p:cmAuthor>
  <p:cmAuthor id="9" name="Cadwallader, Ayreen - ETA" initials="CA-E" lastIdx="3" clrIdx="8">
    <p:extLst>
      <p:ext uri="{19B8F6BF-5375-455C-9EA6-DF929625EA0E}">
        <p15:presenceInfo xmlns:p15="http://schemas.microsoft.com/office/powerpoint/2012/main" userId="S-1-5-21-430767753-2305446740-1188461881-72942" providerId="AD"/>
      </p:ext>
    </p:extLst>
  </p:cmAuthor>
  <p:cmAuthor id="3" name="Martin, Cheryl L - ETA" initials="MCL-E [2]" lastIdx="19" clrIdx="7">
    <p:extLst>
      <p:ext uri="{19B8F6BF-5375-455C-9EA6-DF929625EA0E}">
        <p15:presenceInfo xmlns:p15="http://schemas.microsoft.com/office/powerpoint/2012/main" userId="S-1-5-21-430767753-2305446740-1188461881-73249" providerId="AD"/>
      </p:ext>
    </p:extLst>
  </p:cmAuthor>
  <p:cmAuthor id="10" name="Canger, Steven A - ETA" initials="CSA-E" lastIdx="1" clrIdx="10">
    <p:extLst>
      <p:ext uri="{19B8F6BF-5375-455C-9EA6-DF929625EA0E}">
        <p15:presenceInfo xmlns:p15="http://schemas.microsoft.com/office/powerpoint/2012/main" userId="S-1-5-21-430767753-2305446740-1188461881-73274" providerId="AD"/>
      </p:ext>
    </p:extLst>
  </p:cmAuthor>
  <p:cmAuthor id="4" name="Abdullah, Melissa - ETA" initials="AM-E" lastIdx="1" clrIdx="9">
    <p:extLst>
      <p:ext uri="{19B8F6BF-5375-455C-9EA6-DF929625EA0E}">
        <p15:presenceInfo xmlns:p15="http://schemas.microsoft.com/office/powerpoint/2012/main" userId="S-1-5-21-430767753-2305446740-1188461881-73144" providerId="AD"/>
      </p:ext>
    </p:extLst>
  </p:cmAuthor>
  <p:cmAuthor id="5" name="Kittrell, Danielle H - ETA" initials="KDH-E" lastIdx="7" clrIdx="2">
    <p:extLst>
      <p:ext uri="{19B8F6BF-5375-455C-9EA6-DF929625EA0E}">
        <p15:presenceInfo xmlns:p15="http://schemas.microsoft.com/office/powerpoint/2012/main" userId="S-1-5-21-430767753-2305446740-1188461881-72465" providerId="AD"/>
      </p:ext>
    </p:extLst>
  </p:cmAuthor>
  <p:cmAuthor id="6" name="Scheib, Gregory - ETA" initials="GPS" lastIdx="1" clrIdx="3">
    <p:extLst>
      <p:ext uri="{19B8F6BF-5375-455C-9EA6-DF929625EA0E}">
        <p15:presenceInfo xmlns:p15="http://schemas.microsoft.com/office/powerpoint/2012/main" userId="Scheib, Gregory - E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61" autoAdjust="0"/>
    <p:restoredTop sz="82853" autoAdjust="0"/>
  </p:normalViewPr>
  <p:slideViewPr>
    <p:cSldViewPr snapToGrid="0">
      <p:cViewPr varScale="1">
        <p:scale>
          <a:sx n="94" d="100"/>
          <a:sy n="94" d="100"/>
        </p:scale>
        <p:origin x="432" y="96"/>
      </p:cViewPr>
      <p:guideLst/>
    </p:cSldViewPr>
  </p:slideViewPr>
  <p:outlineViewPr>
    <p:cViewPr>
      <p:scale>
        <a:sx n="33" d="100"/>
        <a:sy n="33" d="100"/>
      </p:scale>
      <p:origin x="0" y="-4252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notesMaster" Target="notesMasters/notes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4.xml"/><Relationship Id="rId90" Type="http://schemas.openxmlformats.org/officeDocument/2006/relationships/tags" Target="tags/tag1.xml"/><Relationship Id="rId95" Type="http://schemas.openxmlformats.org/officeDocument/2006/relationships/tableStyles" Target="tableStyle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viewProps" Target="viewProps.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presProps" Target="presProps.xml"/><Relationship Id="rId2" Type="http://schemas.openxmlformats.org/officeDocument/2006/relationships/slideMaster" Target="slideMasters/slideMaster1.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D1765-07F6-4DB6-825E-7E931AB29428}"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4C64EAC0-394C-4236-A607-BDBEAE1205C4}">
      <dgm:prSet phldrT="[Text]" custT="1"/>
      <dgm:spPr/>
      <dgm:t>
        <a:bodyPr/>
        <a:lstStyle/>
        <a:p>
          <a:pPr algn="ctr"/>
          <a:r>
            <a:rPr lang="en-US" sz="2400" dirty="0"/>
            <a:t>ETA Regional Offices </a:t>
          </a:r>
        </a:p>
        <a:p>
          <a:pPr algn="ctr"/>
          <a:r>
            <a:rPr lang="en-US" sz="2400" dirty="0"/>
            <a:t>Office of Grants Management (OGM)</a:t>
          </a:r>
        </a:p>
        <a:p>
          <a:pPr algn="ctr"/>
          <a:r>
            <a:rPr lang="en-US" sz="2400" dirty="0"/>
            <a:t>Division of Strategic Investments (DSI, Lead Program Office)</a:t>
          </a:r>
        </a:p>
        <a:p>
          <a:pPr algn="ctr"/>
          <a:r>
            <a:rPr lang="en-US" sz="2400" dirty="0"/>
            <a:t>Chief Evaluation Office (CEO)</a:t>
          </a:r>
        </a:p>
      </dgm:t>
      <dgm:extLst>
        <a:ext uri="{E40237B7-FDA0-4F09-8148-C483321AD2D9}">
          <dgm14:cNvPr xmlns:dgm14="http://schemas.microsoft.com/office/drawing/2010/diagram" id="0" name="" descr="Team flowchart"/>
        </a:ext>
      </dgm:extLst>
    </dgm:pt>
    <dgm:pt modelId="{A2D2C563-521E-4C0F-AAA4-471700C0BD8E}" type="parTrans" cxnId="{8C25BA9B-56CF-4589-931C-6B556E8EEBD5}">
      <dgm:prSet/>
      <dgm:spPr/>
      <dgm:t>
        <a:bodyPr/>
        <a:lstStyle/>
        <a:p>
          <a:endParaRPr lang="en-US" sz="2000"/>
        </a:p>
      </dgm:t>
    </dgm:pt>
    <dgm:pt modelId="{23FEBC75-54F5-4F33-BD62-E564A1414BF6}" type="sibTrans" cxnId="{8C25BA9B-56CF-4589-931C-6B556E8EEBD5}">
      <dgm:prSet/>
      <dgm:spPr/>
      <dgm:t>
        <a:bodyPr/>
        <a:lstStyle/>
        <a:p>
          <a:endParaRPr lang="en-US" sz="2000"/>
        </a:p>
      </dgm:t>
    </dgm:pt>
    <dgm:pt modelId="{237B031C-23AB-40D0-8ABC-5210A04F3D32}">
      <dgm:prSet phldrT="[Text]" custT="1"/>
      <dgm:spPr/>
      <dgm:t>
        <a:bodyPr/>
        <a:lstStyle/>
        <a:p>
          <a:r>
            <a:rPr lang="en-US" sz="1800" dirty="0"/>
            <a:t>Federal Project Officer</a:t>
          </a:r>
        </a:p>
      </dgm:t>
    </dgm:pt>
    <dgm:pt modelId="{5B96FBB0-9B38-44A6-9BE3-B191F15DD1C2}" type="parTrans" cxnId="{2392421E-F1A4-4B73-8089-5DC7F3B12E8F}">
      <dgm:prSet custT="1"/>
      <dgm:spPr/>
      <dgm:t>
        <a:bodyPr/>
        <a:lstStyle/>
        <a:p>
          <a:endParaRPr lang="en-US" sz="600" dirty="0"/>
        </a:p>
      </dgm:t>
    </dgm:pt>
    <dgm:pt modelId="{97CC42AC-6D89-4C63-824D-675180AB0428}" type="sibTrans" cxnId="{2392421E-F1A4-4B73-8089-5DC7F3B12E8F}">
      <dgm:prSet/>
      <dgm:spPr/>
      <dgm:t>
        <a:bodyPr/>
        <a:lstStyle/>
        <a:p>
          <a:endParaRPr lang="en-US" sz="2000"/>
        </a:p>
      </dgm:t>
    </dgm:pt>
    <dgm:pt modelId="{5FFA9965-8110-43B3-A4B2-6B25E34D7C13}">
      <dgm:prSet phldrT="[Text]" custT="1"/>
      <dgm:spPr/>
      <dgm:t>
        <a:bodyPr/>
        <a:lstStyle/>
        <a:p>
          <a:r>
            <a:rPr lang="en-US" sz="1800" dirty="0"/>
            <a:t>Grant Officer (OGM / Regional Office)</a:t>
          </a:r>
        </a:p>
      </dgm:t>
    </dgm:pt>
    <dgm:pt modelId="{18542422-F60E-415E-8D53-D43D07C7B4FC}" type="parTrans" cxnId="{D5078483-3535-4CEB-B2BC-1EDBFD9BCB23}">
      <dgm:prSet custT="1"/>
      <dgm:spPr/>
      <dgm:t>
        <a:bodyPr/>
        <a:lstStyle/>
        <a:p>
          <a:endParaRPr lang="en-US" sz="600" dirty="0"/>
        </a:p>
      </dgm:t>
    </dgm:pt>
    <dgm:pt modelId="{228BAFEB-3418-414C-A1A8-F6EF7EED983E}" type="sibTrans" cxnId="{D5078483-3535-4CEB-B2BC-1EDBFD9BCB23}">
      <dgm:prSet/>
      <dgm:spPr/>
      <dgm:t>
        <a:bodyPr/>
        <a:lstStyle/>
        <a:p>
          <a:endParaRPr lang="en-US" sz="2000"/>
        </a:p>
      </dgm:t>
    </dgm:pt>
    <dgm:pt modelId="{E8A04342-A31A-4B1A-98EA-5569CC8116A7}">
      <dgm:prSet phldrT="[Text]" custT="1"/>
      <dgm:spPr/>
      <dgm:t>
        <a:bodyPr/>
        <a:lstStyle/>
        <a:p>
          <a:r>
            <a:rPr lang="en-US" sz="1800" dirty="0"/>
            <a:t>Program Office</a:t>
          </a:r>
        </a:p>
      </dgm:t>
    </dgm:pt>
    <dgm:pt modelId="{0D9376B1-500D-4C14-A980-FB975A03E67C}" type="parTrans" cxnId="{7F2E7DEE-F2C1-4040-91D7-4352B652F3EA}">
      <dgm:prSet custT="1"/>
      <dgm:spPr/>
      <dgm:t>
        <a:bodyPr/>
        <a:lstStyle/>
        <a:p>
          <a:endParaRPr lang="en-US" sz="600" dirty="0"/>
        </a:p>
      </dgm:t>
    </dgm:pt>
    <dgm:pt modelId="{18630D06-B7D2-4F7C-8788-2B6E83019470}" type="sibTrans" cxnId="{7F2E7DEE-F2C1-4040-91D7-4352B652F3EA}">
      <dgm:prSet/>
      <dgm:spPr/>
      <dgm:t>
        <a:bodyPr/>
        <a:lstStyle/>
        <a:p>
          <a:endParaRPr lang="en-US" sz="2000"/>
        </a:p>
      </dgm:t>
    </dgm:pt>
    <dgm:pt modelId="{51CB5561-ED22-43B4-A0A2-92FB1DC7F86D}" type="pres">
      <dgm:prSet presAssocID="{B4DD1765-07F6-4DB6-825E-7E931AB29428}" presName="mainComposite" presStyleCnt="0">
        <dgm:presLayoutVars>
          <dgm:chPref val="1"/>
          <dgm:dir/>
          <dgm:animOne val="branch"/>
          <dgm:animLvl val="lvl"/>
          <dgm:resizeHandles val="exact"/>
        </dgm:presLayoutVars>
      </dgm:prSet>
      <dgm:spPr/>
    </dgm:pt>
    <dgm:pt modelId="{1C726DBD-C3F2-466D-9407-5B340464DB0B}" type="pres">
      <dgm:prSet presAssocID="{B4DD1765-07F6-4DB6-825E-7E931AB29428}" presName="hierFlow" presStyleCnt="0"/>
      <dgm:spPr/>
    </dgm:pt>
    <dgm:pt modelId="{FDA8551F-DBB4-4762-B070-686B09590D68}" type="pres">
      <dgm:prSet presAssocID="{B4DD1765-07F6-4DB6-825E-7E931AB29428}" presName="hierChild1" presStyleCnt="0">
        <dgm:presLayoutVars>
          <dgm:chPref val="1"/>
          <dgm:animOne val="branch"/>
          <dgm:animLvl val="lvl"/>
        </dgm:presLayoutVars>
      </dgm:prSet>
      <dgm:spPr/>
    </dgm:pt>
    <dgm:pt modelId="{344099ED-18EB-4CAB-AFBF-61BE1F792692}" type="pres">
      <dgm:prSet presAssocID="{4C64EAC0-394C-4236-A607-BDBEAE1205C4}" presName="Name17" presStyleCnt="0"/>
      <dgm:spPr/>
    </dgm:pt>
    <dgm:pt modelId="{DA31AF02-31DD-4C19-BB3E-159906D38FCC}" type="pres">
      <dgm:prSet presAssocID="{4C64EAC0-394C-4236-A607-BDBEAE1205C4}" presName="level1Shape" presStyleLbl="node0" presStyleIdx="0" presStyleCnt="1" custScaleX="287819" custScaleY="320892" custLinFactNeighborX="-1038" custLinFactNeighborY="11238">
        <dgm:presLayoutVars>
          <dgm:chPref val="3"/>
        </dgm:presLayoutVars>
      </dgm:prSet>
      <dgm:spPr/>
    </dgm:pt>
    <dgm:pt modelId="{1E87A8FF-61FD-4FF5-88A3-CDBCA1758732}" type="pres">
      <dgm:prSet presAssocID="{4C64EAC0-394C-4236-A607-BDBEAE1205C4}" presName="hierChild2" presStyleCnt="0"/>
      <dgm:spPr/>
    </dgm:pt>
    <dgm:pt modelId="{6E660E3F-446A-4261-95C7-6F8743697DFB}" type="pres">
      <dgm:prSet presAssocID="{5B96FBB0-9B38-44A6-9BE3-B191F15DD1C2}" presName="Name25" presStyleLbl="parChTrans1D2" presStyleIdx="0" presStyleCnt="3"/>
      <dgm:spPr/>
    </dgm:pt>
    <dgm:pt modelId="{D4A4853C-58BF-4DD4-BBBF-3D8356E65895}" type="pres">
      <dgm:prSet presAssocID="{5B96FBB0-9B38-44A6-9BE3-B191F15DD1C2}" presName="connTx" presStyleLbl="parChTrans1D2" presStyleIdx="0" presStyleCnt="3"/>
      <dgm:spPr/>
    </dgm:pt>
    <dgm:pt modelId="{04FE86CF-2714-492C-A26F-3C4291E02028}" type="pres">
      <dgm:prSet presAssocID="{237B031C-23AB-40D0-8ABC-5210A04F3D32}" presName="Name30" presStyleCnt="0"/>
      <dgm:spPr/>
    </dgm:pt>
    <dgm:pt modelId="{2F42F0E9-9720-48AD-953C-2A68ADB6CACA}" type="pres">
      <dgm:prSet presAssocID="{237B031C-23AB-40D0-8ABC-5210A04F3D32}" presName="level2Shape" presStyleLbl="node2" presStyleIdx="0" presStyleCnt="3"/>
      <dgm:spPr/>
    </dgm:pt>
    <dgm:pt modelId="{D386C462-0A49-4BB0-A0E6-4BEBF9EE7DC3}" type="pres">
      <dgm:prSet presAssocID="{237B031C-23AB-40D0-8ABC-5210A04F3D32}" presName="hierChild3" presStyleCnt="0"/>
      <dgm:spPr/>
    </dgm:pt>
    <dgm:pt modelId="{63795716-70C3-4436-B985-2DB3C243D9A3}" type="pres">
      <dgm:prSet presAssocID="{18542422-F60E-415E-8D53-D43D07C7B4FC}" presName="Name25" presStyleLbl="parChTrans1D2" presStyleIdx="1" presStyleCnt="3"/>
      <dgm:spPr/>
    </dgm:pt>
    <dgm:pt modelId="{A4FEED82-9C4A-4079-89A9-C5F659C9E89B}" type="pres">
      <dgm:prSet presAssocID="{18542422-F60E-415E-8D53-D43D07C7B4FC}" presName="connTx" presStyleLbl="parChTrans1D2" presStyleIdx="1" presStyleCnt="3"/>
      <dgm:spPr/>
    </dgm:pt>
    <dgm:pt modelId="{7542364F-15EA-44E3-972D-86AE53194B9E}" type="pres">
      <dgm:prSet presAssocID="{5FFA9965-8110-43B3-A4B2-6B25E34D7C13}" presName="Name30" presStyleCnt="0"/>
      <dgm:spPr/>
    </dgm:pt>
    <dgm:pt modelId="{8BA8684A-ED28-4E70-9516-D5AAC7789E53}" type="pres">
      <dgm:prSet presAssocID="{5FFA9965-8110-43B3-A4B2-6B25E34D7C13}" presName="level2Shape" presStyleLbl="node2" presStyleIdx="1" presStyleCnt="3"/>
      <dgm:spPr/>
    </dgm:pt>
    <dgm:pt modelId="{E51A656D-636E-449C-B710-D7A934091511}" type="pres">
      <dgm:prSet presAssocID="{5FFA9965-8110-43B3-A4B2-6B25E34D7C13}" presName="hierChild3" presStyleCnt="0"/>
      <dgm:spPr/>
    </dgm:pt>
    <dgm:pt modelId="{E5E26130-D651-422E-97F3-E12DBDDE1910}" type="pres">
      <dgm:prSet presAssocID="{0D9376B1-500D-4C14-A980-FB975A03E67C}" presName="Name25" presStyleLbl="parChTrans1D2" presStyleIdx="2" presStyleCnt="3"/>
      <dgm:spPr/>
    </dgm:pt>
    <dgm:pt modelId="{C7CC0777-1B99-4777-926A-8F6DD0DBEC95}" type="pres">
      <dgm:prSet presAssocID="{0D9376B1-500D-4C14-A980-FB975A03E67C}" presName="connTx" presStyleLbl="parChTrans1D2" presStyleIdx="2" presStyleCnt="3"/>
      <dgm:spPr/>
    </dgm:pt>
    <dgm:pt modelId="{7685E558-D526-4536-AA87-9088C1902CB2}" type="pres">
      <dgm:prSet presAssocID="{E8A04342-A31A-4B1A-98EA-5569CC8116A7}" presName="Name30" presStyleCnt="0"/>
      <dgm:spPr/>
    </dgm:pt>
    <dgm:pt modelId="{463680EF-1EE5-4A56-833B-33ACA70C2552}" type="pres">
      <dgm:prSet presAssocID="{E8A04342-A31A-4B1A-98EA-5569CC8116A7}" presName="level2Shape" presStyleLbl="node2" presStyleIdx="2" presStyleCnt="3"/>
      <dgm:spPr/>
    </dgm:pt>
    <dgm:pt modelId="{716CAFBB-997C-4216-8BC6-1760C244BE76}" type="pres">
      <dgm:prSet presAssocID="{E8A04342-A31A-4B1A-98EA-5569CC8116A7}" presName="hierChild3" presStyleCnt="0"/>
      <dgm:spPr/>
    </dgm:pt>
    <dgm:pt modelId="{D1578465-E8DA-48BF-B32C-F28101A1C12D}" type="pres">
      <dgm:prSet presAssocID="{B4DD1765-07F6-4DB6-825E-7E931AB29428}" presName="bgShapesFlow" presStyleCnt="0"/>
      <dgm:spPr/>
    </dgm:pt>
  </dgm:ptLst>
  <dgm:cxnLst>
    <dgm:cxn modelId="{8529A502-EEBB-418F-A4C0-AD02F0F71E18}" type="presOf" srcId="{0D9376B1-500D-4C14-A980-FB975A03E67C}" destId="{E5E26130-D651-422E-97F3-E12DBDDE1910}" srcOrd="0" destOrd="0" presId="urn:microsoft.com/office/officeart/2005/8/layout/hierarchy5"/>
    <dgm:cxn modelId="{2392421E-F1A4-4B73-8089-5DC7F3B12E8F}" srcId="{4C64EAC0-394C-4236-A607-BDBEAE1205C4}" destId="{237B031C-23AB-40D0-8ABC-5210A04F3D32}" srcOrd="0" destOrd="0" parTransId="{5B96FBB0-9B38-44A6-9BE3-B191F15DD1C2}" sibTransId="{97CC42AC-6D89-4C63-824D-675180AB0428}"/>
    <dgm:cxn modelId="{FA23013F-6F4A-4769-847F-4E6393A93AD2}" type="presOf" srcId="{0D9376B1-500D-4C14-A980-FB975A03E67C}" destId="{C7CC0777-1B99-4777-926A-8F6DD0DBEC95}" srcOrd="1" destOrd="0" presId="urn:microsoft.com/office/officeart/2005/8/layout/hierarchy5"/>
    <dgm:cxn modelId="{2F71C841-F903-4A5F-B56E-7D9F6EC9AFA3}" type="presOf" srcId="{18542422-F60E-415E-8D53-D43D07C7B4FC}" destId="{63795716-70C3-4436-B985-2DB3C243D9A3}" srcOrd="0" destOrd="0" presId="urn:microsoft.com/office/officeart/2005/8/layout/hierarchy5"/>
    <dgm:cxn modelId="{7AB6EB66-3786-4CA7-BFBF-0EFDB407135E}" type="presOf" srcId="{5FFA9965-8110-43B3-A4B2-6B25E34D7C13}" destId="{8BA8684A-ED28-4E70-9516-D5AAC7789E53}" srcOrd="0" destOrd="0" presId="urn:microsoft.com/office/officeart/2005/8/layout/hierarchy5"/>
    <dgm:cxn modelId="{31BA674A-51FD-4FDD-A5A1-3964D4C1B535}" type="presOf" srcId="{237B031C-23AB-40D0-8ABC-5210A04F3D32}" destId="{2F42F0E9-9720-48AD-953C-2A68ADB6CACA}" srcOrd="0" destOrd="0" presId="urn:microsoft.com/office/officeart/2005/8/layout/hierarchy5"/>
    <dgm:cxn modelId="{D5078483-3535-4CEB-B2BC-1EDBFD9BCB23}" srcId="{4C64EAC0-394C-4236-A607-BDBEAE1205C4}" destId="{5FFA9965-8110-43B3-A4B2-6B25E34D7C13}" srcOrd="1" destOrd="0" parTransId="{18542422-F60E-415E-8D53-D43D07C7B4FC}" sibTransId="{228BAFEB-3418-414C-A1A8-F6EF7EED983E}"/>
    <dgm:cxn modelId="{BDF9E287-9264-49A7-A7A2-7985B74F7E01}" type="presOf" srcId="{18542422-F60E-415E-8D53-D43D07C7B4FC}" destId="{A4FEED82-9C4A-4079-89A9-C5F659C9E89B}" srcOrd="1" destOrd="0" presId="urn:microsoft.com/office/officeart/2005/8/layout/hierarchy5"/>
    <dgm:cxn modelId="{8C25BA9B-56CF-4589-931C-6B556E8EEBD5}" srcId="{B4DD1765-07F6-4DB6-825E-7E931AB29428}" destId="{4C64EAC0-394C-4236-A607-BDBEAE1205C4}" srcOrd="0" destOrd="0" parTransId="{A2D2C563-521E-4C0F-AAA4-471700C0BD8E}" sibTransId="{23FEBC75-54F5-4F33-BD62-E564A1414BF6}"/>
    <dgm:cxn modelId="{389FC1AA-FFFA-4A89-8219-A61C7002A288}" type="presOf" srcId="{B4DD1765-07F6-4DB6-825E-7E931AB29428}" destId="{51CB5561-ED22-43B4-A0A2-92FB1DC7F86D}" srcOrd="0" destOrd="0" presId="urn:microsoft.com/office/officeart/2005/8/layout/hierarchy5"/>
    <dgm:cxn modelId="{C79ADABE-0828-4B40-BE8D-BEA7FDC03C71}" type="presOf" srcId="{5B96FBB0-9B38-44A6-9BE3-B191F15DD1C2}" destId="{D4A4853C-58BF-4DD4-BBBF-3D8356E65895}" srcOrd="1" destOrd="0" presId="urn:microsoft.com/office/officeart/2005/8/layout/hierarchy5"/>
    <dgm:cxn modelId="{34E2C8DE-3884-4B63-9A91-0F17D17E2750}" type="presOf" srcId="{E8A04342-A31A-4B1A-98EA-5569CC8116A7}" destId="{463680EF-1EE5-4A56-833B-33ACA70C2552}" srcOrd="0" destOrd="0" presId="urn:microsoft.com/office/officeart/2005/8/layout/hierarchy5"/>
    <dgm:cxn modelId="{66471AE1-4E94-456B-89E3-4F7C008628CA}" type="presOf" srcId="{5B96FBB0-9B38-44A6-9BE3-B191F15DD1C2}" destId="{6E660E3F-446A-4261-95C7-6F8743697DFB}" srcOrd="0" destOrd="0" presId="urn:microsoft.com/office/officeart/2005/8/layout/hierarchy5"/>
    <dgm:cxn modelId="{7F2E7DEE-F2C1-4040-91D7-4352B652F3EA}" srcId="{4C64EAC0-394C-4236-A607-BDBEAE1205C4}" destId="{E8A04342-A31A-4B1A-98EA-5569CC8116A7}" srcOrd="2" destOrd="0" parTransId="{0D9376B1-500D-4C14-A980-FB975A03E67C}" sibTransId="{18630D06-B7D2-4F7C-8788-2B6E83019470}"/>
    <dgm:cxn modelId="{E89AF9F5-5D18-4D3F-9605-F18921D33CE8}" type="presOf" srcId="{4C64EAC0-394C-4236-A607-BDBEAE1205C4}" destId="{DA31AF02-31DD-4C19-BB3E-159906D38FCC}" srcOrd="0" destOrd="0" presId="urn:microsoft.com/office/officeart/2005/8/layout/hierarchy5"/>
    <dgm:cxn modelId="{393FF3A0-2331-41E1-B0E1-F3A2E4AD0D25}" type="presParOf" srcId="{51CB5561-ED22-43B4-A0A2-92FB1DC7F86D}" destId="{1C726DBD-C3F2-466D-9407-5B340464DB0B}" srcOrd="0" destOrd="0" presId="urn:microsoft.com/office/officeart/2005/8/layout/hierarchy5"/>
    <dgm:cxn modelId="{C9740EB9-D818-4768-BEA9-55A987DA173F}" type="presParOf" srcId="{1C726DBD-C3F2-466D-9407-5B340464DB0B}" destId="{FDA8551F-DBB4-4762-B070-686B09590D68}" srcOrd="0" destOrd="0" presId="urn:microsoft.com/office/officeart/2005/8/layout/hierarchy5"/>
    <dgm:cxn modelId="{9955E016-28A4-4C91-BA74-7E707A66FDCC}" type="presParOf" srcId="{FDA8551F-DBB4-4762-B070-686B09590D68}" destId="{344099ED-18EB-4CAB-AFBF-61BE1F792692}" srcOrd="0" destOrd="0" presId="urn:microsoft.com/office/officeart/2005/8/layout/hierarchy5"/>
    <dgm:cxn modelId="{FA1DE96A-D546-48E4-A9B2-13EBEFF45B1B}" type="presParOf" srcId="{344099ED-18EB-4CAB-AFBF-61BE1F792692}" destId="{DA31AF02-31DD-4C19-BB3E-159906D38FCC}" srcOrd="0" destOrd="0" presId="urn:microsoft.com/office/officeart/2005/8/layout/hierarchy5"/>
    <dgm:cxn modelId="{2F1604B0-B610-450D-BE7E-C9D69BA33AAF}" type="presParOf" srcId="{344099ED-18EB-4CAB-AFBF-61BE1F792692}" destId="{1E87A8FF-61FD-4FF5-88A3-CDBCA1758732}" srcOrd="1" destOrd="0" presId="urn:microsoft.com/office/officeart/2005/8/layout/hierarchy5"/>
    <dgm:cxn modelId="{18918C22-B838-4580-AA83-5120D7CB934C}" type="presParOf" srcId="{1E87A8FF-61FD-4FF5-88A3-CDBCA1758732}" destId="{6E660E3F-446A-4261-95C7-6F8743697DFB}" srcOrd="0" destOrd="0" presId="urn:microsoft.com/office/officeart/2005/8/layout/hierarchy5"/>
    <dgm:cxn modelId="{1A8EB699-1C30-4A66-A131-72F51996A97F}" type="presParOf" srcId="{6E660E3F-446A-4261-95C7-6F8743697DFB}" destId="{D4A4853C-58BF-4DD4-BBBF-3D8356E65895}" srcOrd="0" destOrd="0" presId="urn:microsoft.com/office/officeart/2005/8/layout/hierarchy5"/>
    <dgm:cxn modelId="{03027987-91EB-4CAC-A411-4FFA9FC5138E}" type="presParOf" srcId="{1E87A8FF-61FD-4FF5-88A3-CDBCA1758732}" destId="{04FE86CF-2714-492C-A26F-3C4291E02028}" srcOrd="1" destOrd="0" presId="urn:microsoft.com/office/officeart/2005/8/layout/hierarchy5"/>
    <dgm:cxn modelId="{0E0705D8-E014-4758-A705-547E9BED32A7}" type="presParOf" srcId="{04FE86CF-2714-492C-A26F-3C4291E02028}" destId="{2F42F0E9-9720-48AD-953C-2A68ADB6CACA}" srcOrd="0" destOrd="0" presId="urn:microsoft.com/office/officeart/2005/8/layout/hierarchy5"/>
    <dgm:cxn modelId="{BEC559CA-A01D-4260-AF9C-E3F1FFCA69B7}" type="presParOf" srcId="{04FE86CF-2714-492C-A26F-3C4291E02028}" destId="{D386C462-0A49-4BB0-A0E6-4BEBF9EE7DC3}" srcOrd="1" destOrd="0" presId="urn:microsoft.com/office/officeart/2005/8/layout/hierarchy5"/>
    <dgm:cxn modelId="{CAEA75FC-0B4A-4C67-8730-8E74F8D03D11}" type="presParOf" srcId="{1E87A8FF-61FD-4FF5-88A3-CDBCA1758732}" destId="{63795716-70C3-4436-B985-2DB3C243D9A3}" srcOrd="2" destOrd="0" presId="urn:microsoft.com/office/officeart/2005/8/layout/hierarchy5"/>
    <dgm:cxn modelId="{4D61F0B3-5B77-499B-8CF5-3BF10B38520C}" type="presParOf" srcId="{63795716-70C3-4436-B985-2DB3C243D9A3}" destId="{A4FEED82-9C4A-4079-89A9-C5F659C9E89B}" srcOrd="0" destOrd="0" presId="urn:microsoft.com/office/officeart/2005/8/layout/hierarchy5"/>
    <dgm:cxn modelId="{4D95A654-8BD9-4B96-94F2-4679A1206241}" type="presParOf" srcId="{1E87A8FF-61FD-4FF5-88A3-CDBCA1758732}" destId="{7542364F-15EA-44E3-972D-86AE53194B9E}" srcOrd="3" destOrd="0" presId="urn:microsoft.com/office/officeart/2005/8/layout/hierarchy5"/>
    <dgm:cxn modelId="{22F7A8FE-E360-4599-858B-274DCD5BD682}" type="presParOf" srcId="{7542364F-15EA-44E3-972D-86AE53194B9E}" destId="{8BA8684A-ED28-4E70-9516-D5AAC7789E53}" srcOrd="0" destOrd="0" presId="urn:microsoft.com/office/officeart/2005/8/layout/hierarchy5"/>
    <dgm:cxn modelId="{C04D60EE-EB85-4CC0-A57B-C389CE1B2DD2}" type="presParOf" srcId="{7542364F-15EA-44E3-972D-86AE53194B9E}" destId="{E51A656D-636E-449C-B710-D7A934091511}" srcOrd="1" destOrd="0" presId="urn:microsoft.com/office/officeart/2005/8/layout/hierarchy5"/>
    <dgm:cxn modelId="{DBEB87E5-6703-457D-8107-07DD19A95A53}" type="presParOf" srcId="{1E87A8FF-61FD-4FF5-88A3-CDBCA1758732}" destId="{E5E26130-D651-422E-97F3-E12DBDDE1910}" srcOrd="4" destOrd="0" presId="urn:microsoft.com/office/officeart/2005/8/layout/hierarchy5"/>
    <dgm:cxn modelId="{2DB87E2A-0D7E-4A4B-BC47-B880063B132C}" type="presParOf" srcId="{E5E26130-D651-422E-97F3-E12DBDDE1910}" destId="{C7CC0777-1B99-4777-926A-8F6DD0DBEC95}" srcOrd="0" destOrd="0" presId="urn:microsoft.com/office/officeart/2005/8/layout/hierarchy5"/>
    <dgm:cxn modelId="{D60FEFA2-5F9F-4EF6-BCD3-7610FEFC762E}" type="presParOf" srcId="{1E87A8FF-61FD-4FF5-88A3-CDBCA1758732}" destId="{7685E558-D526-4536-AA87-9088C1902CB2}" srcOrd="5" destOrd="0" presId="urn:microsoft.com/office/officeart/2005/8/layout/hierarchy5"/>
    <dgm:cxn modelId="{F6E01E0E-38C8-4F02-B601-F1C6310750D8}" type="presParOf" srcId="{7685E558-D526-4536-AA87-9088C1902CB2}" destId="{463680EF-1EE5-4A56-833B-33ACA70C2552}" srcOrd="0" destOrd="0" presId="urn:microsoft.com/office/officeart/2005/8/layout/hierarchy5"/>
    <dgm:cxn modelId="{9609BCC6-890E-48A8-87F0-428D5F447373}" type="presParOf" srcId="{7685E558-D526-4536-AA87-9088C1902CB2}" destId="{716CAFBB-997C-4216-8BC6-1760C244BE76}" srcOrd="1" destOrd="0" presId="urn:microsoft.com/office/officeart/2005/8/layout/hierarchy5"/>
    <dgm:cxn modelId="{F4BEB4DA-B3D6-4BC7-B416-C58EF314676F}" type="presParOf" srcId="{51CB5561-ED22-43B4-A0A2-92FB1DC7F86D}" destId="{D1578465-E8DA-48BF-B32C-F28101A1C12D}"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4B86A0-9C91-421D-B653-2F01C87D1ECD}"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C90FE356-2DF9-4B49-93E0-5A506B7FA168}">
      <dgm:prSet phldrT="[Text]" custT="1"/>
      <dgm:spPr/>
      <dgm:t>
        <a:bodyPr/>
        <a:lstStyle/>
        <a:p>
          <a:r>
            <a:rPr lang="en-US" sz="2000" dirty="0"/>
            <a:t>Role of Your FPO</a:t>
          </a:r>
        </a:p>
      </dgm:t>
    </dgm:pt>
    <dgm:pt modelId="{CBC7DE87-C9F3-4310-8E3C-13C74724851A}" type="parTrans" cxnId="{0846518B-6582-4B53-B84B-9EFD275649DD}">
      <dgm:prSet/>
      <dgm:spPr/>
      <dgm:t>
        <a:bodyPr/>
        <a:lstStyle/>
        <a:p>
          <a:endParaRPr lang="en-US" sz="1600"/>
        </a:p>
      </dgm:t>
    </dgm:pt>
    <dgm:pt modelId="{0EE38DE1-DA72-48EC-8C21-34856ADCE6C7}" type="sibTrans" cxnId="{0846518B-6582-4B53-B84B-9EFD275649DD}">
      <dgm:prSet/>
      <dgm:spPr/>
      <dgm:t>
        <a:bodyPr/>
        <a:lstStyle/>
        <a:p>
          <a:endParaRPr lang="en-US" sz="1600"/>
        </a:p>
      </dgm:t>
    </dgm:pt>
    <dgm:pt modelId="{AC85F4FF-CE0D-4B68-B125-57A9F022DF71}">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dirty="0"/>
            <a:t>Assist you on grant-related matters</a:t>
          </a:r>
        </a:p>
      </dgm:t>
    </dgm:pt>
    <dgm:pt modelId="{42B5A0E4-D93A-44DD-BD58-992BFB978013}" type="parTrans" cxnId="{587172A7-9F6D-4E94-8D25-C3D250930E9D}">
      <dgm:prSet/>
      <dgm:spPr/>
      <dgm:t>
        <a:bodyPr/>
        <a:lstStyle/>
        <a:p>
          <a:endParaRPr lang="en-US" sz="1600"/>
        </a:p>
      </dgm:t>
    </dgm:pt>
    <dgm:pt modelId="{755E22E7-1899-4194-9AC7-E1B8A88FEC05}" type="sibTrans" cxnId="{587172A7-9F6D-4E94-8D25-C3D250930E9D}">
      <dgm:prSet/>
      <dgm:spPr/>
      <dgm:t>
        <a:bodyPr/>
        <a:lstStyle/>
        <a:p>
          <a:endParaRPr lang="en-US" sz="1600"/>
        </a:p>
      </dgm:t>
    </dgm:pt>
    <dgm:pt modelId="{795BBA98-FD32-406A-B02E-B8858C2F2137}">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dirty="0"/>
            <a:t>Provide compliance assistance</a:t>
          </a:r>
        </a:p>
      </dgm:t>
    </dgm:pt>
    <dgm:pt modelId="{1DDB5CC0-FD06-4281-B4DB-31E8BC377294}" type="parTrans" cxnId="{D6A20100-FD3B-465B-BA3C-D1BFA93DA4FC}">
      <dgm:prSet/>
      <dgm:spPr/>
      <dgm:t>
        <a:bodyPr/>
        <a:lstStyle/>
        <a:p>
          <a:endParaRPr lang="en-US" sz="1600"/>
        </a:p>
      </dgm:t>
    </dgm:pt>
    <dgm:pt modelId="{2A4B0343-576F-430F-816D-5F5D84AAC872}" type="sibTrans" cxnId="{D6A20100-FD3B-465B-BA3C-D1BFA93DA4FC}">
      <dgm:prSet/>
      <dgm:spPr/>
      <dgm:t>
        <a:bodyPr/>
        <a:lstStyle/>
        <a:p>
          <a:endParaRPr lang="en-US" sz="1600"/>
        </a:p>
      </dgm:t>
    </dgm:pt>
    <dgm:pt modelId="{D4619C69-3789-45E6-80DC-18BF6A51F2AD}">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dirty="0"/>
            <a:t>Conduct oversight and review of grant performance</a:t>
          </a:r>
        </a:p>
      </dgm:t>
    </dgm:pt>
    <dgm:pt modelId="{395CDE9D-7340-40BB-933D-5EAC3AE595EF}" type="parTrans" cxnId="{ADBF3052-8430-4A88-B647-47BBC71C8262}">
      <dgm:prSet/>
      <dgm:spPr/>
      <dgm:t>
        <a:bodyPr/>
        <a:lstStyle/>
        <a:p>
          <a:endParaRPr lang="en-US" sz="1600"/>
        </a:p>
      </dgm:t>
    </dgm:pt>
    <dgm:pt modelId="{3C44FC57-957B-4377-89D8-213C0A47CE60}" type="sibTrans" cxnId="{ADBF3052-8430-4A88-B647-47BBC71C8262}">
      <dgm:prSet/>
      <dgm:spPr/>
      <dgm:t>
        <a:bodyPr/>
        <a:lstStyle/>
        <a:p>
          <a:endParaRPr lang="en-US" sz="1600"/>
        </a:p>
      </dgm:t>
    </dgm:pt>
    <dgm:pt modelId="{DA6164E0-1E3D-44AF-8590-EC8BF9CFB621}">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dirty="0"/>
            <a:t>Deliver or arrange for technical assistance</a:t>
          </a:r>
        </a:p>
      </dgm:t>
    </dgm:pt>
    <dgm:pt modelId="{971AE65F-5446-488F-8265-F847101CCFD5}" type="parTrans" cxnId="{AF9AA73F-0D08-48DE-8917-B510700BC95D}">
      <dgm:prSet/>
      <dgm:spPr/>
      <dgm:t>
        <a:bodyPr/>
        <a:lstStyle/>
        <a:p>
          <a:endParaRPr lang="en-US" sz="1600"/>
        </a:p>
      </dgm:t>
    </dgm:pt>
    <dgm:pt modelId="{6BAFE47A-7FE8-4F31-A036-7F9110BF8E44}" type="sibTrans" cxnId="{AF9AA73F-0D08-48DE-8917-B510700BC95D}">
      <dgm:prSet/>
      <dgm:spPr/>
      <dgm:t>
        <a:bodyPr/>
        <a:lstStyle/>
        <a:p>
          <a:endParaRPr lang="en-US" sz="1600"/>
        </a:p>
      </dgm:t>
    </dgm:pt>
    <dgm:pt modelId="{9DEDAC5C-1703-4638-86A5-8B00D7A3D4FD}">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dirty="0"/>
            <a:t>Serve as your primary point of contact</a:t>
          </a:r>
        </a:p>
      </dgm:t>
    </dgm:pt>
    <dgm:pt modelId="{D90F4417-24FA-43BC-80F6-03A726DFB3FC}" type="parTrans" cxnId="{3CDDA7C6-E70D-4133-8C64-489185364E42}">
      <dgm:prSet/>
      <dgm:spPr/>
      <dgm:t>
        <a:bodyPr/>
        <a:lstStyle/>
        <a:p>
          <a:endParaRPr lang="en-US" sz="1600"/>
        </a:p>
      </dgm:t>
    </dgm:pt>
    <dgm:pt modelId="{6F082B3B-C7A5-45E9-A6FA-0ADA713125A5}" type="sibTrans" cxnId="{3CDDA7C6-E70D-4133-8C64-489185364E42}">
      <dgm:prSet/>
      <dgm:spPr/>
      <dgm:t>
        <a:bodyPr/>
        <a:lstStyle/>
        <a:p>
          <a:endParaRPr lang="en-US" sz="1600"/>
        </a:p>
      </dgm:t>
    </dgm:pt>
    <dgm:pt modelId="{859348CB-5A8C-4881-87CB-0F2BCFBF136F}" type="pres">
      <dgm:prSet presAssocID="{CE4B86A0-9C91-421D-B653-2F01C87D1ECD}" presName="Name0" presStyleCnt="0">
        <dgm:presLayoutVars>
          <dgm:dir/>
          <dgm:animLvl val="lvl"/>
          <dgm:resizeHandles val="exact"/>
        </dgm:presLayoutVars>
      </dgm:prSet>
      <dgm:spPr/>
    </dgm:pt>
    <dgm:pt modelId="{45B913C7-8B25-4481-9C56-3ABBCBD391F5}" type="pres">
      <dgm:prSet presAssocID="{C90FE356-2DF9-4B49-93E0-5A506B7FA168}" presName="composite" presStyleCnt="0"/>
      <dgm:spPr/>
    </dgm:pt>
    <dgm:pt modelId="{9D90B5D7-8F46-4E40-8380-495607806765}" type="pres">
      <dgm:prSet presAssocID="{C90FE356-2DF9-4B49-93E0-5A506B7FA168}" presName="parTx" presStyleLbl="alignNode1" presStyleIdx="0" presStyleCnt="1" custLinFactNeighborX="-8526" custLinFactNeighborY="-3952">
        <dgm:presLayoutVars>
          <dgm:chMax val="0"/>
          <dgm:chPref val="0"/>
          <dgm:bulletEnabled val="1"/>
        </dgm:presLayoutVars>
      </dgm:prSet>
      <dgm:spPr/>
    </dgm:pt>
    <dgm:pt modelId="{72F12318-1A9E-4883-B8D4-2A9682A50C6F}" type="pres">
      <dgm:prSet presAssocID="{C90FE356-2DF9-4B49-93E0-5A506B7FA168}" presName="desTx" presStyleLbl="alignAccFollowNode1" presStyleIdx="0" presStyleCnt="1" custLinFactNeighborX="549" custLinFactNeighborY="22442">
        <dgm:presLayoutVars>
          <dgm:bulletEnabled val="1"/>
        </dgm:presLayoutVars>
      </dgm:prSet>
      <dgm:spPr/>
    </dgm:pt>
  </dgm:ptLst>
  <dgm:cxnLst>
    <dgm:cxn modelId="{D6A20100-FD3B-465B-BA3C-D1BFA93DA4FC}" srcId="{C90FE356-2DF9-4B49-93E0-5A506B7FA168}" destId="{795BBA98-FD32-406A-B02E-B8858C2F2137}" srcOrd="2" destOrd="0" parTransId="{1DDB5CC0-FD06-4281-B4DB-31E8BC377294}" sibTransId="{2A4B0343-576F-430F-816D-5F5D84AAC872}"/>
    <dgm:cxn modelId="{BF417404-3940-4615-92EB-05026E81A931}" type="presOf" srcId="{AC85F4FF-CE0D-4B68-B125-57A9F022DF71}" destId="{72F12318-1A9E-4883-B8D4-2A9682A50C6F}" srcOrd="0" destOrd="0" presId="urn:microsoft.com/office/officeart/2005/8/layout/hList1"/>
    <dgm:cxn modelId="{3CAB400E-227A-4E13-8822-18C8EB9A5382}" type="presOf" srcId="{9DEDAC5C-1703-4638-86A5-8B00D7A3D4FD}" destId="{72F12318-1A9E-4883-B8D4-2A9682A50C6F}" srcOrd="0" destOrd="1" presId="urn:microsoft.com/office/officeart/2005/8/layout/hList1"/>
    <dgm:cxn modelId="{C0959A23-986D-4988-B7B3-0BD014E5D9F8}" type="presOf" srcId="{795BBA98-FD32-406A-B02E-B8858C2F2137}" destId="{72F12318-1A9E-4883-B8D4-2A9682A50C6F}" srcOrd="0" destOrd="2" presId="urn:microsoft.com/office/officeart/2005/8/layout/hList1"/>
    <dgm:cxn modelId="{85C50C24-7617-4E29-AAE2-D4D21D2A9D51}" type="presOf" srcId="{DA6164E0-1E3D-44AF-8590-EC8BF9CFB621}" destId="{72F12318-1A9E-4883-B8D4-2A9682A50C6F}" srcOrd="0" destOrd="4" presId="urn:microsoft.com/office/officeart/2005/8/layout/hList1"/>
    <dgm:cxn modelId="{AF9AA73F-0D08-48DE-8917-B510700BC95D}" srcId="{C90FE356-2DF9-4B49-93E0-5A506B7FA168}" destId="{DA6164E0-1E3D-44AF-8590-EC8BF9CFB621}" srcOrd="4" destOrd="0" parTransId="{971AE65F-5446-488F-8265-F847101CCFD5}" sibTransId="{6BAFE47A-7FE8-4F31-A036-7F9110BF8E44}"/>
    <dgm:cxn modelId="{E7EDAB50-B8BB-437A-A067-F3BCEDFE633B}" type="presOf" srcId="{CE4B86A0-9C91-421D-B653-2F01C87D1ECD}" destId="{859348CB-5A8C-4881-87CB-0F2BCFBF136F}" srcOrd="0" destOrd="0" presId="urn:microsoft.com/office/officeart/2005/8/layout/hList1"/>
    <dgm:cxn modelId="{ADBF3052-8430-4A88-B647-47BBC71C8262}" srcId="{C90FE356-2DF9-4B49-93E0-5A506B7FA168}" destId="{D4619C69-3789-45E6-80DC-18BF6A51F2AD}" srcOrd="3" destOrd="0" parTransId="{395CDE9D-7340-40BB-933D-5EAC3AE595EF}" sibTransId="{3C44FC57-957B-4377-89D8-213C0A47CE60}"/>
    <dgm:cxn modelId="{BB025B76-8EFD-42A7-99EE-08E443B74430}" type="presOf" srcId="{C90FE356-2DF9-4B49-93E0-5A506B7FA168}" destId="{9D90B5D7-8F46-4E40-8380-495607806765}" srcOrd="0" destOrd="0" presId="urn:microsoft.com/office/officeart/2005/8/layout/hList1"/>
    <dgm:cxn modelId="{0846518B-6582-4B53-B84B-9EFD275649DD}" srcId="{CE4B86A0-9C91-421D-B653-2F01C87D1ECD}" destId="{C90FE356-2DF9-4B49-93E0-5A506B7FA168}" srcOrd="0" destOrd="0" parTransId="{CBC7DE87-C9F3-4310-8E3C-13C74724851A}" sibTransId="{0EE38DE1-DA72-48EC-8C21-34856ADCE6C7}"/>
    <dgm:cxn modelId="{AD483CA6-AF7F-42E0-8805-9B4FAE89C4B1}" type="presOf" srcId="{D4619C69-3789-45E6-80DC-18BF6A51F2AD}" destId="{72F12318-1A9E-4883-B8D4-2A9682A50C6F}" srcOrd="0" destOrd="3" presId="urn:microsoft.com/office/officeart/2005/8/layout/hList1"/>
    <dgm:cxn modelId="{587172A7-9F6D-4E94-8D25-C3D250930E9D}" srcId="{C90FE356-2DF9-4B49-93E0-5A506B7FA168}" destId="{AC85F4FF-CE0D-4B68-B125-57A9F022DF71}" srcOrd="0" destOrd="0" parTransId="{42B5A0E4-D93A-44DD-BD58-992BFB978013}" sibTransId="{755E22E7-1899-4194-9AC7-E1B8A88FEC05}"/>
    <dgm:cxn modelId="{3CDDA7C6-E70D-4133-8C64-489185364E42}" srcId="{C90FE356-2DF9-4B49-93E0-5A506B7FA168}" destId="{9DEDAC5C-1703-4638-86A5-8B00D7A3D4FD}" srcOrd="1" destOrd="0" parTransId="{D90F4417-24FA-43BC-80F6-03A726DFB3FC}" sibTransId="{6F082B3B-C7A5-45E9-A6FA-0ADA713125A5}"/>
    <dgm:cxn modelId="{DACFB4D7-4B18-4601-8ACF-D56ADC081EA8}" type="presParOf" srcId="{859348CB-5A8C-4881-87CB-0F2BCFBF136F}" destId="{45B913C7-8B25-4481-9C56-3ABBCBD391F5}" srcOrd="0" destOrd="0" presId="urn:microsoft.com/office/officeart/2005/8/layout/hList1"/>
    <dgm:cxn modelId="{BDA1D83D-EA17-421E-B71A-26690DCB35AE}" type="presParOf" srcId="{45B913C7-8B25-4481-9C56-3ABBCBD391F5}" destId="{9D90B5D7-8F46-4E40-8380-495607806765}" srcOrd="0" destOrd="0" presId="urn:microsoft.com/office/officeart/2005/8/layout/hList1"/>
    <dgm:cxn modelId="{571E9CA8-5E31-4FEC-9D65-D646A59E2E14}" type="presParOf" srcId="{45B913C7-8B25-4481-9C56-3ABBCBD391F5}" destId="{72F12318-1A9E-4883-B8D4-2A9682A50C6F}" srcOrd="1" destOrd="0" presId="urn:microsoft.com/office/officeart/2005/8/layout/hList1"/>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35692-F0D8-4139-87C4-07C087A143F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A6143FD-2AAD-4CF0-AF70-E1BEF4F44F19}">
      <dgm:prSet phldrT="[Text]"/>
      <dgm:spPr>
        <a:solidFill>
          <a:schemeClr val="tx2">
            <a:lumMod val="75000"/>
            <a:lumOff val="25000"/>
          </a:schemeClr>
        </a:solidFill>
        <a:effectLst>
          <a:outerShdw blurRad="63500" sx="102000" sy="102000" algn="ctr" rotWithShape="0">
            <a:prstClr val="black">
              <a:alpha val="40000"/>
            </a:prstClr>
          </a:outerShdw>
        </a:effectLst>
      </dgm:spPr>
      <dgm:t>
        <a:bodyPr/>
        <a:lstStyle/>
        <a:p>
          <a:r>
            <a:rPr lang="en-US" b="1" dirty="0"/>
            <a:t>Support FPOs</a:t>
          </a:r>
        </a:p>
      </dgm:t>
    </dgm:pt>
    <dgm:pt modelId="{FCF9D2D9-033C-400C-9285-13774A77D51C}" type="parTrans" cxnId="{FF844199-4B34-45DD-8E7E-03C2CCFA2A7B}">
      <dgm:prSet/>
      <dgm:spPr/>
      <dgm:t>
        <a:bodyPr/>
        <a:lstStyle/>
        <a:p>
          <a:endParaRPr lang="en-US" b="1"/>
        </a:p>
      </dgm:t>
    </dgm:pt>
    <dgm:pt modelId="{0CDED897-F025-4B79-937E-03B8BDF21F08}" type="sibTrans" cxnId="{FF844199-4B34-45DD-8E7E-03C2CCFA2A7B}">
      <dgm:prSet/>
      <dgm:spPr/>
      <dgm:t>
        <a:bodyPr/>
        <a:lstStyle/>
        <a:p>
          <a:endParaRPr lang="en-US" b="1"/>
        </a:p>
      </dgm:t>
    </dgm:pt>
    <dgm:pt modelId="{206BB731-27D4-4E87-93A2-5FA7401CA943}">
      <dgm:prSet phldrT="[Text]"/>
      <dgm:spPr>
        <a:effectLst>
          <a:outerShdw blurRad="63500" sx="102000" sy="102000" algn="ctr" rotWithShape="0">
            <a:prstClr val="black">
              <a:alpha val="40000"/>
            </a:prstClr>
          </a:outerShdw>
        </a:effectLst>
      </dgm:spPr>
      <dgm:t>
        <a:bodyPr/>
        <a:lstStyle/>
        <a:p>
          <a:r>
            <a:rPr lang="en-US" b="1" dirty="0"/>
            <a:t>Provide policy clarification and guidance</a:t>
          </a:r>
        </a:p>
      </dgm:t>
    </dgm:pt>
    <dgm:pt modelId="{F497E7C7-3F42-4BBE-B297-C5B2175C4EB5}" type="parTrans" cxnId="{A9FB88A4-171B-43DC-A580-A94C847C48EA}">
      <dgm:prSet/>
      <dgm:spPr/>
      <dgm:t>
        <a:bodyPr/>
        <a:lstStyle/>
        <a:p>
          <a:endParaRPr lang="en-US" b="1"/>
        </a:p>
      </dgm:t>
    </dgm:pt>
    <dgm:pt modelId="{CE885C18-7C7B-4AC6-BF0C-6F6694CC15E4}" type="sibTrans" cxnId="{A9FB88A4-171B-43DC-A580-A94C847C48EA}">
      <dgm:prSet/>
      <dgm:spPr/>
      <dgm:t>
        <a:bodyPr/>
        <a:lstStyle/>
        <a:p>
          <a:endParaRPr lang="en-US" b="1"/>
        </a:p>
      </dgm:t>
    </dgm:pt>
    <dgm:pt modelId="{3B214536-2686-4909-947F-52B9DE364A05}">
      <dgm:prSet phldrT="[Text]"/>
      <dgm:spPr>
        <a:solidFill>
          <a:schemeClr val="accent1">
            <a:lumMod val="75000"/>
          </a:schemeClr>
        </a:solidFill>
        <a:effectLst>
          <a:outerShdw blurRad="63500" sx="102000" sy="102000" algn="ctr" rotWithShape="0">
            <a:prstClr val="black">
              <a:alpha val="40000"/>
            </a:prstClr>
          </a:outerShdw>
        </a:effectLst>
      </dgm:spPr>
      <dgm:t>
        <a:bodyPr/>
        <a:lstStyle/>
        <a:p>
          <a:r>
            <a:rPr lang="en-US" b="1" dirty="0"/>
            <a:t>Provide technical assistance (TA) (together with an external provider)</a:t>
          </a:r>
        </a:p>
      </dgm:t>
    </dgm:pt>
    <dgm:pt modelId="{C1B4FE3C-3D87-4A37-AFE4-4533F1F5EC14}" type="parTrans" cxnId="{A2B13318-6612-4F06-A9EA-A8E0D0162B3A}">
      <dgm:prSet/>
      <dgm:spPr/>
      <dgm:t>
        <a:bodyPr/>
        <a:lstStyle/>
        <a:p>
          <a:endParaRPr lang="en-US" b="1"/>
        </a:p>
      </dgm:t>
    </dgm:pt>
    <dgm:pt modelId="{B4B35726-93B5-4189-BE92-B45C395B0531}" type="sibTrans" cxnId="{A2B13318-6612-4F06-A9EA-A8E0D0162B3A}">
      <dgm:prSet/>
      <dgm:spPr/>
      <dgm:t>
        <a:bodyPr/>
        <a:lstStyle/>
        <a:p>
          <a:endParaRPr lang="en-US" b="1"/>
        </a:p>
      </dgm:t>
    </dgm:pt>
    <dgm:pt modelId="{E9BC1228-F715-4AF1-A04B-DC5D64BF741D}">
      <dgm:prSet phldrT="[Text]"/>
      <dgm:spPr>
        <a:solidFill>
          <a:schemeClr val="accent2">
            <a:lumMod val="75000"/>
          </a:schemeClr>
        </a:solidFill>
        <a:effectLst>
          <a:outerShdw blurRad="63500" sx="102000" sy="102000" algn="ctr" rotWithShape="0">
            <a:prstClr val="black">
              <a:alpha val="40000"/>
            </a:prstClr>
          </a:outerShdw>
        </a:effectLst>
      </dgm:spPr>
      <dgm:t>
        <a:bodyPr/>
        <a:lstStyle/>
        <a:p>
          <a:r>
            <a:rPr lang="en-US" b="1" dirty="0"/>
            <a:t>Create peer learning opportunities</a:t>
          </a:r>
        </a:p>
      </dgm:t>
    </dgm:pt>
    <dgm:pt modelId="{1D732341-26CB-4BEE-A1F2-8798AF16CF6C}" type="parTrans" cxnId="{B8DE7955-7991-4690-A60F-9F3D42040014}">
      <dgm:prSet/>
      <dgm:spPr/>
      <dgm:t>
        <a:bodyPr/>
        <a:lstStyle/>
        <a:p>
          <a:endParaRPr lang="en-US" b="1"/>
        </a:p>
      </dgm:t>
    </dgm:pt>
    <dgm:pt modelId="{318971D0-929A-4105-A539-9247501813D0}" type="sibTrans" cxnId="{B8DE7955-7991-4690-A60F-9F3D42040014}">
      <dgm:prSet/>
      <dgm:spPr/>
      <dgm:t>
        <a:bodyPr/>
        <a:lstStyle/>
        <a:p>
          <a:endParaRPr lang="en-US" b="1"/>
        </a:p>
      </dgm:t>
    </dgm:pt>
    <dgm:pt modelId="{879C2AF8-6292-4C34-95D0-02D16B7FE938}">
      <dgm:prSet phldrT="[Text]"/>
      <dgm:spPr>
        <a:solidFill>
          <a:srgbClr val="A31D30"/>
        </a:solidFill>
        <a:effectLst>
          <a:outerShdw blurRad="63500" sx="102000" sy="102000" algn="ctr" rotWithShape="0">
            <a:prstClr val="black">
              <a:alpha val="40000"/>
            </a:prstClr>
          </a:outerShdw>
        </a:effectLst>
      </dgm:spPr>
      <dgm:t>
        <a:bodyPr/>
        <a:lstStyle/>
        <a:p>
          <a:r>
            <a:rPr lang="en-US" b="1" dirty="0"/>
            <a:t>Collect performance data</a:t>
          </a:r>
        </a:p>
      </dgm:t>
    </dgm:pt>
    <dgm:pt modelId="{600CD1AD-6673-435C-A0CA-557D074B21E5}" type="parTrans" cxnId="{6E9D95D4-E5D5-4F56-A301-7D9A308EB179}">
      <dgm:prSet/>
      <dgm:spPr/>
      <dgm:t>
        <a:bodyPr/>
        <a:lstStyle/>
        <a:p>
          <a:endParaRPr lang="en-US" b="1"/>
        </a:p>
      </dgm:t>
    </dgm:pt>
    <dgm:pt modelId="{C197F64E-2F5B-4FBD-A25B-FF6BE79970E1}" type="sibTrans" cxnId="{6E9D95D4-E5D5-4F56-A301-7D9A308EB179}">
      <dgm:prSet/>
      <dgm:spPr/>
      <dgm:t>
        <a:bodyPr/>
        <a:lstStyle/>
        <a:p>
          <a:endParaRPr lang="en-US" b="1"/>
        </a:p>
      </dgm:t>
    </dgm:pt>
    <dgm:pt modelId="{95C2D523-8BB0-4BD6-9A11-61640753C5E2}">
      <dgm:prSet phldrT="[Text]"/>
      <dgm:spPr>
        <a:solidFill>
          <a:srgbClr val="C7233A"/>
        </a:solidFill>
        <a:effectLst>
          <a:outerShdw blurRad="63500" sx="102000" sy="102000" algn="ctr" rotWithShape="0">
            <a:prstClr val="black">
              <a:alpha val="40000"/>
            </a:prstClr>
          </a:outerShdw>
        </a:effectLst>
      </dgm:spPr>
      <dgm:t>
        <a:bodyPr/>
        <a:lstStyle/>
        <a:p>
          <a:r>
            <a:rPr lang="en-US" b="1" dirty="0"/>
            <a:t>Review specific grant modifications</a:t>
          </a:r>
        </a:p>
      </dgm:t>
    </dgm:pt>
    <dgm:pt modelId="{147DA9A5-1DC9-40EA-880A-0EA4718ABA89}" type="parTrans" cxnId="{947C6688-7C86-4716-B585-20E1D31CCC43}">
      <dgm:prSet/>
      <dgm:spPr/>
      <dgm:t>
        <a:bodyPr/>
        <a:lstStyle/>
        <a:p>
          <a:endParaRPr lang="en-US" b="1"/>
        </a:p>
      </dgm:t>
    </dgm:pt>
    <dgm:pt modelId="{5B362E8C-7944-47A4-BD8B-F53A0F5E5992}" type="sibTrans" cxnId="{947C6688-7C86-4716-B585-20E1D31CCC43}">
      <dgm:prSet/>
      <dgm:spPr/>
      <dgm:t>
        <a:bodyPr/>
        <a:lstStyle/>
        <a:p>
          <a:endParaRPr lang="en-US" b="1"/>
        </a:p>
      </dgm:t>
    </dgm:pt>
    <dgm:pt modelId="{E2054BA4-7023-4F6D-A21C-A6E0CA791E76}" type="pres">
      <dgm:prSet presAssocID="{67635692-F0D8-4139-87C4-07C087A143F6}" presName="diagram" presStyleCnt="0">
        <dgm:presLayoutVars>
          <dgm:dir/>
          <dgm:resizeHandles val="exact"/>
        </dgm:presLayoutVars>
      </dgm:prSet>
      <dgm:spPr/>
    </dgm:pt>
    <dgm:pt modelId="{442D6654-E621-4B4F-8C82-8138570D6A41}" type="pres">
      <dgm:prSet presAssocID="{BA6143FD-2AAD-4CF0-AF70-E1BEF4F44F19}" presName="node" presStyleLbl="node1" presStyleIdx="0" presStyleCnt="6">
        <dgm:presLayoutVars>
          <dgm:bulletEnabled val="1"/>
        </dgm:presLayoutVars>
      </dgm:prSet>
      <dgm:spPr/>
    </dgm:pt>
    <dgm:pt modelId="{8887E088-9593-424F-8069-1EE0D9CF19ED}" type="pres">
      <dgm:prSet presAssocID="{0CDED897-F025-4B79-937E-03B8BDF21F08}" presName="sibTrans" presStyleCnt="0"/>
      <dgm:spPr/>
    </dgm:pt>
    <dgm:pt modelId="{11EBE290-1B88-49D0-8C38-ACC52707A7F1}" type="pres">
      <dgm:prSet presAssocID="{206BB731-27D4-4E87-93A2-5FA7401CA943}" presName="node" presStyleLbl="node1" presStyleIdx="1" presStyleCnt="6">
        <dgm:presLayoutVars>
          <dgm:bulletEnabled val="1"/>
        </dgm:presLayoutVars>
      </dgm:prSet>
      <dgm:spPr/>
    </dgm:pt>
    <dgm:pt modelId="{74171B43-7927-49B1-B994-0E35F767F127}" type="pres">
      <dgm:prSet presAssocID="{CE885C18-7C7B-4AC6-BF0C-6F6694CC15E4}" presName="sibTrans" presStyleCnt="0"/>
      <dgm:spPr/>
    </dgm:pt>
    <dgm:pt modelId="{6B37707A-BA01-48B2-B476-0D2EE1FEB46A}" type="pres">
      <dgm:prSet presAssocID="{3B214536-2686-4909-947F-52B9DE364A05}" presName="node" presStyleLbl="node1" presStyleIdx="2" presStyleCnt="6">
        <dgm:presLayoutVars>
          <dgm:bulletEnabled val="1"/>
        </dgm:presLayoutVars>
      </dgm:prSet>
      <dgm:spPr/>
    </dgm:pt>
    <dgm:pt modelId="{FF8EA0BA-A73D-487E-8CEA-3B12AC05B45B}" type="pres">
      <dgm:prSet presAssocID="{B4B35726-93B5-4189-BE92-B45C395B0531}" presName="sibTrans" presStyleCnt="0"/>
      <dgm:spPr/>
    </dgm:pt>
    <dgm:pt modelId="{8198949B-1727-42E7-9BF5-AB0910BB4C98}" type="pres">
      <dgm:prSet presAssocID="{E9BC1228-F715-4AF1-A04B-DC5D64BF741D}" presName="node" presStyleLbl="node1" presStyleIdx="3" presStyleCnt="6">
        <dgm:presLayoutVars>
          <dgm:bulletEnabled val="1"/>
        </dgm:presLayoutVars>
      </dgm:prSet>
      <dgm:spPr/>
    </dgm:pt>
    <dgm:pt modelId="{262AB699-AAEC-4EF6-95AC-C1F3155F90E8}" type="pres">
      <dgm:prSet presAssocID="{318971D0-929A-4105-A539-9247501813D0}" presName="sibTrans" presStyleCnt="0"/>
      <dgm:spPr/>
    </dgm:pt>
    <dgm:pt modelId="{507A3C79-874F-40CE-AD1D-0DECFC3D9485}" type="pres">
      <dgm:prSet presAssocID="{879C2AF8-6292-4C34-95D0-02D16B7FE938}" presName="node" presStyleLbl="node1" presStyleIdx="4" presStyleCnt="6">
        <dgm:presLayoutVars>
          <dgm:bulletEnabled val="1"/>
        </dgm:presLayoutVars>
      </dgm:prSet>
      <dgm:spPr/>
    </dgm:pt>
    <dgm:pt modelId="{AD9DF2A8-EA13-40A6-8B8B-0EEE0E0F0948}" type="pres">
      <dgm:prSet presAssocID="{C197F64E-2F5B-4FBD-A25B-FF6BE79970E1}" presName="sibTrans" presStyleCnt="0"/>
      <dgm:spPr/>
    </dgm:pt>
    <dgm:pt modelId="{F744DA43-1EFB-467D-ACA2-1D0B8C72C9C0}" type="pres">
      <dgm:prSet presAssocID="{95C2D523-8BB0-4BD6-9A11-61640753C5E2}" presName="node" presStyleLbl="node1" presStyleIdx="5" presStyleCnt="6">
        <dgm:presLayoutVars>
          <dgm:bulletEnabled val="1"/>
        </dgm:presLayoutVars>
      </dgm:prSet>
      <dgm:spPr/>
    </dgm:pt>
  </dgm:ptLst>
  <dgm:cxnLst>
    <dgm:cxn modelId="{A2B13318-6612-4F06-A9EA-A8E0D0162B3A}" srcId="{67635692-F0D8-4139-87C4-07C087A143F6}" destId="{3B214536-2686-4909-947F-52B9DE364A05}" srcOrd="2" destOrd="0" parTransId="{C1B4FE3C-3D87-4A37-AFE4-4533F1F5EC14}" sibTransId="{B4B35726-93B5-4189-BE92-B45C395B0531}"/>
    <dgm:cxn modelId="{2343B12D-5AE3-408C-9271-A4DCD768938B}" type="presOf" srcId="{E9BC1228-F715-4AF1-A04B-DC5D64BF741D}" destId="{8198949B-1727-42E7-9BF5-AB0910BB4C98}" srcOrd="0" destOrd="0" presId="urn:microsoft.com/office/officeart/2005/8/layout/default"/>
    <dgm:cxn modelId="{47342944-44F3-4E43-8818-14B5DFAEB1F5}" type="presOf" srcId="{BA6143FD-2AAD-4CF0-AF70-E1BEF4F44F19}" destId="{442D6654-E621-4B4F-8C82-8138570D6A41}" srcOrd="0" destOrd="0" presId="urn:microsoft.com/office/officeart/2005/8/layout/default"/>
    <dgm:cxn modelId="{4498AC45-F7AF-4B25-A36E-1D9882D79787}" type="presOf" srcId="{67635692-F0D8-4139-87C4-07C087A143F6}" destId="{E2054BA4-7023-4F6D-A21C-A6E0CA791E76}" srcOrd="0" destOrd="0" presId="urn:microsoft.com/office/officeart/2005/8/layout/default"/>
    <dgm:cxn modelId="{B8DE7955-7991-4690-A60F-9F3D42040014}" srcId="{67635692-F0D8-4139-87C4-07C087A143F6}" destId="{E9BC1228-F715-4AF1-A04B-DC5D64BF741D}" srcOrd="3" destOrd="0" parTransId="{1D732341-26CB-4BEE-A1F2-8798AF16CF6C}" sibTransId="{318971D0-929A-4105-A539-9247501813D0}"/>
    <dgm:cxn modelId="{2750F857-0F5C-45F2-8311-07D9F92C5F0C}" type="presOf" srcId="{206BB731-27D4-4E87-93A2-5FA7401CA943}" destId="{11EBE290-1B88-49D0-8C38-ACC52707A7F1}" srcOrd="0" destOrd="0" presId="urn:microsoft.com/office/officeart/2005/8/layout/default"/>
    <dgm:cxn modelId="{947C6688-7C86-4716-B585-20E1D31CCC43}" srcId="{67635692-F0D8-4139-87C4-07C087A143F6}" destId="{95C2D523-8BB0-4BD6-9A11-61640753C5E2}" srcOrd="5" destOrd="0" parTransId="{147DA9A5-1DC9-40EA-880A-0EA4718ABA89}" sibTransId="{5B362E8C-7944-47A4-BD8B-F53A0F5E5992}"/>
    <dgm:cxn modelId="{FF844199-4B34-45DD-8E7E-03C2CCFA2A7B}" srcId="{67635692-F0D8-4139-87C4-07C087A143F6}" destId="{BA6143FD-2AAD-4CF0-AF70-E1BEF4F44F19}" srcOrd="0" destOrd="0" parTransId="{FCF9D2D9-033C-400C-9285-13774A77D51C}" sibTransId="{0CDED897-F025-4B79-937E-03B8BDF21F08}"/>
    <dgm:cxn modelId="{18F11A9E-3053-4C2B-813D-C4A309551021}" type="presOf" srcId="{95C2D523-8BB0-4BD6-9A11-61640753C5E2}" destId="{F744DA43-1EFB-467D-ACA2-1D0B8C72C9C0}" srcOrd="0" destOrd="0" presId="urn:microsoft.com/office/officeart/2005/8/layout/default"/>
    <dgm:cxn modelId="{A9FB88A4-171B-43DC-A580-A94C847C48EA}" srcId="{67635692-F0D8-4139-87C4-07C087A143F6}" destId="{206BB731-27D4-4E87-93A2-5FA7401CA943}" srcOrd="1" destOrd="0" parTransId="{F497E7C7-3F42-4BBE-B297-C5B2175C4EB5}" sibTransId="{CE885C18-7C7B-4AC6-BF0C-6F6694CC15E4}"/>
    <dgm:cxn modelId="{5EC997C6-B323-423A-A6C0-32ABA4C89E0A}" type="presOf" srcId="{3B214536-2686-4909-947F-52B9DE364A05}" destId="{6B37707A-BA01-48B2-B476-0D2EE1FEB46A}" srcOrd="0" destOrd="0" presId="urn:microsoft.com/office/officeart/2005/8/layout/default"/>
    <dgm:cxn modelId="{6E9D95D4-E5D5-4F56-A301-7D9A308EB179}" srcId="{67635692-F0D8-4139-87C4-07C087A143F6}" destId="{879C2AF8-6292-4C34-95D0-02D16B7FE938}" srcOrd="4" destOrd="0" parTransId="{600CD1AD-6673-435C-A0CA-557D074B21E5}" sibTransId="{C197F64E-2F5B-4FBD-A25B-FF6BE79970E1}"/>
    <dgm:cxn modelId="{2B599EF4-98BB-4BA5-BD48-69F1A920F515}" type="presOf" srcId="{879C2AF8-6292-4C34-95D0-02D16B7FE938}" destId="{507A3C79-874F-40CE-AD1D-0DECFC3D9485}" srcOrd="0" destOrd="0" presId="urn:microsoft.com/office/officeart/2005/8/layout/default"/>
    <dgm:cxn modelId="{BB263774-3242-4BB1-B435-8280236A93ED}" type="presParOf" srcId="{E2054BA4-7023-4F6D-A21C-A6E0CA791E76}" destId="{442D6654-E621-4B4F-8C82-8138570D6A41}" srcOrd="0" destOrd="0" presId="urn:microsoft.com/office/officeart/2005/8/layout/default"/>
    <dgm:cxn modelId="{312190A7-AB35-4267-8877-C3F459678E89}" type="presParOf" srcId="{E2054BA4-7023-4F6D-A21C-A6E0CA791E76}" destId="{8887E088-9593-424F-8069-1EE0D9CF19ED}" srcOrd="1" destOrd="0" presId="urn:microsoft.com/office/officeart/2005/8/layout/default"/>
    <dgm:cxn modelId="{09CD41FF-1F1D-46AC-8A5E-139BFD0A56D9}" type="presParOf" srcId="{E2054BA4-7023-4F6D-A21C-A6E0CA791E76}" destId="{11EBE290-1B88-49D0-8C38-ACC52707A7F1}" srcOrd="2" destOrd="0" presId="urn:microsoft.com/office/officeart/2005/8/layout/default"/>
    <dgm:cxn modelId="{F2D07566-10A0-4FF4-A2F1-AE7DE6267FA7}" type="presParOf" srcId="{E2054BA4-7023-4F6D-A21C-A6E0CA791E76}" destId="{74171B43-7927-49B1-B994-0E35F767F127}" srcOrd="3" destOrd="0" presId="urn:microsoft.com/office/officeart/2005/8/layout/default"/>
    <dgm:cxn modelId="{51DBDA27-200C-46EE-AD09-633111499E73}" type="presParOf" srcId="{E2054BA4-7023-4F6D-A21C-A6E0CA791E76}" destId="{6B37707A-BA01-48B2-B476-0D2EE1FEB46A}" srcOrd="4" destOrd="0" presId="urn:microsoft.com/office/officeart/2005/8/layout/default"/>
    <dgm:cxn modelId="{3BD718DC-90FD-4F48-8CD5-7E6A4BDE841B}" type="presParOf" srcId="{E2054BA4-7023-4F6D-A21C-A6E0CA791E76}" destId="{FF8EA0BA-A73D-487E-8CEA-3B12AC05B45B}" srcOrd="5" destOrd="0" presId="urn:microsoft.com/office/officeart/2005/8/layout/default"/>
    <dgm:cxn modelId="{4F3D9472-AC8A-4553-827E-8818B228C1CC}" type="presParOf" srcId="{E2054BA4-7023-4F6D-A21C-A6E0CA791E76}" destId="{8198949B-1727-42E7-9BF5-AB0910BB4C98}" srcOrd="6" destOrd="0" presId="urn:microsoft.com/office/officeart/2005/8/layout/default"/>
    <dgm:cxn modelId="{1E019BEA-7F24-49A7-9E19-120E4E0D02A7}" type="presParOf" srcId="{E2054BA4-7023-4F6D-A21C-A6E0CA791E76}" destId="{262AB699-AAEC-4EF6-95AC-C1F3155F90E8}" srcOrd="7" destOrd="0" presId="urn:microsoft.com/office/officeart/2005/8/layout/default"/>
    <dgm:cxn modelId="{CA5B5A43-210F-4687-8566-B2DBEC0F6839}" type="presParOf" srcId="{E2054BA4-7023-4F6D-A21C-A6E0CA791E76}" destId="{507A3C79-874F-40CE-AD1D-0DECFC3D9485}" srcOrd="8" destOrd="0" presId="urn:microsoft.com/office/officeart/2005/8/layout/default"/>
    <dgm:cxn modelId="{6BFF8E05-FAE0-4D8F-8B5F-F2B5577DF7B0}" type="presParOf" srcId="{E2054BA4-7023-4F6D-A21C-A6E0CA791E76}" destId="{AD9DF2A8-EA13-40A6-8B8B-0EEE0E0F0948}" srcOrd="9" destOrd="0" presId="urn:microsoft.com/office/officeart/2005/8/layout/default"/>
    <dgm:cxn modelId="{6BC0E5F1-5722-4E52-B4E9-A92C2EE1D77E}" type="presParOf" srcId="{E2054BA4-7023-4F6D-A21C-A6E0CA791E76}" destId="{F744DA43-1EFB-467D-ACA2-1D0B8C72C9C0}"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A4A94A-6F1B-4A8B-8292-7C245A203CAC}" type="doc">
      <dgm:prSet loTypeId="urn:microsoft.com/office/officeart/2005/8/layout/hProcess9" loCatId="process" qsTypeId="urn:microsoft.com/office/officeart/2005/8/quickstyle/simple5" qsCatId="simple" csTypeId="urn:microsoft.com/office/officeart/2005/8/colors/colorful5" csCatId="colorful" phldr="1"/>
      <dgm:spPr/>
      <dgm:t>
        <a:bodyPr/>
        <a:lstStyle/>
        <a:p>
          <a:endParaRPr lang="en-US"/>
        </a:p>
      </dgm:t>
    </dgm:pt>
    <dgm:pt modelId="{09A8953C-2A04-49ED-ADBD-70B04309E118}">
      <dgm:prSet phldrT="[Text]"/>
      <dgm:spPr>
        <a:solidFill>
          <a:schemeClr val="tx2">
            <a:lumMod val="90000"/>
            <a:lumOff val="10000"/>
          </a:schemeClr>
        </a:solidFill>
      </dgm:spPr>
      <dgm:t>
        <a:bodyPr/>
        <a:lstStyle/>
        <a:p>
          <a:r>
            <a:rPr lang="en-US" dirty="0"/>
            <a:t>Write a formal letter of request addressed to your Grant Officer.</a:t>
          </a:r>
        </a:p>
      </dgm:t>
    </dgm:pt>
    <dgm:pt modelId="{08D657E0-3DBC-4375-8E4F-D349E33FF278}" type="parTrans" cxnId="{5DDF4D42-0A8E-43A1-98E5-F9F515DB79F0}">
      <dgm:prSet/>
      <dgm:spPr/>
      <dgm:t>
        <a:bodyPr/>
        <a:lstStyle/>
        <a:p>
          <a:endParaRPr lang="en-US"/>
        </a:p>
      </dgm:t>
    </dgm:pt>
    <dgm:pt modelId="{8A8AC276-3207-4212-A85D-F4E81C039B18}" type="sibTrans" cxnId="{5DDF4D42-0A8E-43A1-98E5-F9F515DB79F0}">
      <dgm:prSet/>
      <dgm:spPr/>
      <dgm:t>
        <a:bodyPr/>
        <a:lstStyle/>
        <a:p>
          <a:endParaRPr lang="en-US"/>
        </a:p>
      </dgm:t>
    </dgm:pt>
    <dgm:pt modelId="{F9B415C2-C859-4E51-99C2-0070FFB89DEB}">
      <dgm:prSet phldrT="[Text]"/>
      <dgm:spPr>
        <a:solidFill>
          <a:schemeClr val="accent6">
            <a:lumMod val="75000"/>
          </a:schemeClr>
        </a:solidFill>
      </dgm:spPr>
      <dgm:t>
        <a:bodyPr/>
        <a:lstStyle/>
        <a:p>
          <a:r>
            <a:rPr lang="en-US" dirty="0"/>
            <a:t>Include modification type, grant number, and justification for request.</a:t>
          </a:r>
        </a:p>
      </dgm:t>
    </dgm:pt>
    <dgm:pt modelId="{060A4BFE-CC26-4ABB-ADB5-2DDD01B0B291}" type="parTrans" cxnId="{B52DB517-DEDA-4202-8CFE-768957963CFB}">
      <dgm:prSet/>
      <dgm:spPr/>
      <dgm:t>
        <a:bodyPr/>
        <a:lstStyle/>
        <a:p>
          <a:endParaRPr lang="en-US"/>
        </a:p>
      </dgm:t>
    </dgm:pt>
    <dgm:pt modelId="{1F61913A-7D06-4E62-9408-3FF2E198C9F9}" type="sibTrans" cxnId="{B52DB517-DEDA-4202-8CFE-768957963CFB}">
      <dgm:prSet/>
      <dgm:spPr/>
      <dgm:t>
        <a:bodyPr/>
        <a:lstStyle/>
        <a:p>
          <a:endParaRPr lang="en-US"/>
        </a:p>
      </dgm:t>
    </dgm:pt>
    <dgm:pt modelId="{70DF41E4-6937-4A71-A16A-02ABF24C58B8}">
      <dgm:prSet phldrT="[Text]"/>
      <dgm:spPr>
        <a:solidFill>
          <a:srgbClr val="0064A2"/>
        </a:solidFill>
      </dgm:spPr>
      <dgm:t>
        <a:bodyPr/>
        <a:lstStyle/>
        <a:p>
          <a:r>
            <a:rPr lang="en-US" dirty="0"/>
            <a:t>Submit the final letter, signed by your signatory to FPO, who  then forwards to the Grant Officer.</a:t>
          </a:r>
        </a:p>
      </dgm:t>
    </dgm:pt>
    <dgm:pt modelId="{0C0240C4-7031-4440-81C4-B7F64FF5DF52}" type="parTrans" cxnId="{3AE9BE41-2845-4761-B1C4-21F619F45ADF}">
      <dgm:prSet/>
      <dgm:spPr/>
      <dgm:t>
        <a:bodyPr/>
        <a:lstStyle/>
        <a:p>
          <a:endParaRPr lang="en-US"/>
        </a:p>
      </dgm:t>
    </dgm:pt>
    <dgm:pt modelId="{B36F4A34-9CC0-4394-BFE2-92CEEC781054}" type="sibTrans" cxnId="{3AE9BE41-2845-4761-B1C4-21F619F45ADF}">
      <dgm:prSet/>
      <dgm:spPr/>
      <dgm:t>
        <a:bodyPr/>
        <a:lstStyle/>
        <a:p>
          <a:endParaRPr lang="en-US"/>
        </a:p>
      </dgm:t>
    </dgm:pt>
    <dgm:pt modelId="{E1F8B4F7-37A4-4081-9858-90560C5DCAEA}">
      <dgm:prSet phldrT="[Text]"/>
      <dgm:spPr>
        <a:solidFill>
          <a:schemeClr val="tx2">
            <a:lumMod val="75000"/>
            <a:lumOff val="25000"/>
          </a:schemeClr>
        </a:solidFill>
      </dgm:spPr>
      <dgm:t>
        <a:bodyPr/>
        <a:lstStyle/>
        <a:p>
          <a:r>
            <a:rPr lang="en-US" dirty="0"/>
            <a:t>Formal review and execution of approved modification. </a:t>
          </a:r>
        </a:p>
      </dgm:t>
    </dgm:pt>
    <dgm:pt modelId="{759E107F-4CB4-43AE-A5C4-291C4DC4607F}" type="parTrans" cxnId="{BE63FDE2-DB7D-4D9F-9DB9-12772FA87E98}">
      <dgm:prSet/>
      <dgm:spPr/>
      <dgm:t>
        <a:bodyPr/>
        <a:lstStyle/>
        <a:p>
          <a:endParaRPr lang="en-US"/>
        </a:p>
      </dgm:t>
    </dgm:pt>
    <dgm:pt modelId="{ADD66BB5-AB25-4EAF-89AA-E76CE8054457}" type="sibTrans" cxnId="{BE63FDE2-DB7D-4D9F-9DB9-12772FA87E98}">
      <dgm:prSet/>
      <dgm:spPr/>
      <dgm:t>
        <a:bodyPr/>
        <a:lstStyle/>
        <a:p>
          <a:endParaRPr lang="en-US"/>
        </a:p>
      </dgm:t>
    </dgm:pt>
    <dgm:pt modelId="{204DA480-E606-456D-B4F6-E75238A3DAAB}">
      <dgm:prSet/>
      <dgm:spPr/>
      <dgm:t>
        <a:bodyPr/>
        <a:lstStyle/>
        <a:p>
          <a:r>
            <a:rPr lang="en-US" dirty="0"/>
            <a:t>Discuss potential mod with your FPO.</a:t>
          </a:r>
        </a:p>
      </dgm:t>
    </dgm:pt>
    <dgm:pt modelId="{4729E45C-F66B-4515-B8FB-8ACFE6BC9EEC}" type="parTrans" cxnId="{5735F10F-8D05-4CE5-B00E-6FBE1A592781}">
      <dgm:prSet/>
      <dgm:spPr/>
      <dgm:t>
        <a:bodyPr/>
        <a:lstStyle/>
        <a:p>
          <a:endParaRPr lang="en-US"/>
        </a:p>
      </dgm:t>
    </dgm:pt>
    <dgm:pt modelId="{802FF0A7-4A95-477B-A584-1CF01A764793}" type="sibTrans" cxnId="{5735F10F-8D05-4CE5-B00E-6FBE1A592781}">
      <dgm:prSet/>
      <dgm:spPr/>
      <dgm:t>
        <a:bodyPr/>
        <a:lstStyle/>
        <a:p>
          <a:endParaRPr lang="en-US"/>
        </a:p>
      </dgm:t>
    </dgm:pt>
    <dgm:pt modelId="{DD780E57-8866-48F5-B0C3-F467C8188B0C}" type="pres">
      <dgm:prSet presAssocID="{DFA4A94A-6F1B-4A8B-8292-7C245A203CAC}" presName="CompostProcess" presStyleCnt="0">
        <dgm:presLayoutVars>
          <dgm:dir/>
          <dgm:resizeHandles val="exact"/>
        </dgm:presLayoutVars>
      </dgm:prSet>
      <dgm:spPr/>
    </dgm:pt>
    <dgm:pt modelId="{290109CF-16D1-417F-98C1-C54DA8E68A60}" type="pres">
      <dgm:prSet presAssocID="{DFA4A94A-6F1B-4A8B-8292-7C245A203CAC}" presName="arrow" presStyleLbl="bgShp" presStyleIdx="0" presStyleCnt="1" custScaleX="117647" custLinFactNeighborX="-1591" custLinFactNeighborY="-2377"/>
      <dgm:spPr/>
    </dgm:pt>
    <dgm:pt modelId="{C5A51F40-9AFC-4860-9569-6D13607EEAE3}" type="pres">
      <dgm:prSet presAssocID="{DFA4A94A-6F1B-4A8B-8292-7C245A203CAC}" presName="linearProcess" presStyleCnt="0"/>
      <dgm:spPr/>
    </dgm:pt>
    <dgm:pt modelId="{62E20FAE-0BF6-4A16-88B0-EE70DE157733}" type="pres">
      <dgm:prSet presAssocID="{204DA480-E606-456D-B4F6-E75238A3DAAB}" presName="textNode" presStyleLbl="node1" presStyleIdx="0" presStyleCnt="5">
        <dgm:presLayoutVars>
          <dgm:bulletEnabled val="1"/>
        </dgm:presLayoutVars>
      </dgm:prSet>
      <dgm:spPr/>
    </dgm:pt>
    <dgm:pt modelId="{4619A615-DE9F-49BF-AE74-3280B77324F6}" type="pres">
      <dgm:prSet presAssocID="{802FF0A7-4A95-477B-A584-1CF01A764793}" presName="sibTrans" presStyleCnt="0"/>
      <dgm:spPr/>
    </dgm:pt>
    <dgm:pt modelId="{7F96408F-3E47-4876-B6BE-313F14ED3CE4}" type="pres">
      <dgm:prSet presAssocID="{09A8953C-2A04-49ED-ADBD-70B04309E118}" presName="textNode" presStyleLbl="node1" presStyleIdx="1" presStyleCnt="5">
        <dgm:presLayoutVars>
          <dgm:bulletEnabled val="1"/>
        </dgm:presLayoutVars>
      </dgm:prSet>
      <dgm:spPr/>
    </dgm:pt>
    <dgm:pt modelId="{E09D0BCC-4E23-4A77-82F3-24532B4C8CD4}" type="pres">
      <dgm:prSet presAssocID="{8A8AC276-3207-4212-A85D-F4E81C039B18}" presName="sibTrans" presStyleCnt="0"/>
      <dgm:spPr/>
    </dgm:pt>
    <dgm:pt modelId="{C8A77895-05C6-419D-9942-BA011AD1FD22}" type="pres">
      <dgm:prSet presAssocID="{F9B415C2-C859-4E51-99C2-0070FFB89DEB}" presName="textNode" presStyleLbl="node1" presStyleIdx="2" presStyleCnt="5">
        <dgm:presLayoutVars>
          <dgm:bulletEnabled val="1"/>
        </dgm:presLayoutVars>
      </dgm:prSet>
      <dgm:spPr/>
    </dgm:pt>
    <dgm:pt modelId="{D363F8F8-D2BA-41FE-83D3-308A0FD8296C}" type="pres">
      <dgm:prSet presAssocID="{1F61913A-7D06-4E62-9408-3FF2E198C9F9}" presName="sibTrans" presStyleCnt="0"/>
      <dgm:spPr/>
    </dgm:pt>
    <dgm:pt modelId="{3A97155D-3E89-4475-8F40-3A7E4BB416BB}" type="pres">
      <dgm:prSet presAssocID="{70DF41E4-6937-4A71-A16A-02ABF24C58B8}" presName="textNode" presStyleLbl="node1" presStyleIdx="3" presStyleCnt="5">
        <dgm:presLayoutVars>
          <dgm:bulletEnabled val="1"/>
        </dgm:presLayoutVars>
      </dgm:prSet>
      <dgm:spPr/>
    </dgm:pt>
    <dgm:pt modelId="{34C88A1B-BCB9-4EAE-8D28-C112C1C187E5}" type="pres">
      <dgm:prSet presAssocID="{B36F4A34-9CC0-4394-BFE2-92CEEC781054}" presName="sibTrans" presStyleCnt="0"/>
      <dgm:spPr/>
    </dgm:pt>
    <dgm:pt modelId="{ED5A4A1B-43CD-4290-9982-31A66B82A379}" type="pres">
      <dgm:prSet presAssocID="{E1F8B4F7-37A4-4081-9858-90560C5DCAEA}" presName="textNode" presStyleLbl="node1" presStyleIdx="4" presStyleCnt="5">
        <dgm:presLayoutVars>
          <dgm:bulletEnabled val="1"/>
        </dgm:presLayoutVars>
      </dgm:prSet>
      <dgm:spPr/>
    </dgm:pt>
  </dgm:ptLst>
  <dgm:cxnLst>
    <dgm:cxn modelId="{5735F10F-8D05-4CE5-B00E-6FBE1A592781}" srcId="{DFA4A94A-6F1B-4A8B-8292-7C245A203CAC}" destId="{204DA480-E606-456D-B4F6-E75238A3DAAB}" srcOrd="0" destOrd="0" parTransId="{4729E45C-F66B-4515-B8FB-8ACFE6BC9EEC}" sibTransId="{802FF0A7-4A95-477B-A584-1CF01A764793}"/>
    <dgm:cxn modelId="{3FB82711-6ADB-4A5F-A0B7-CDCCC3EF98AC}" type="presOf" srcId="{204DA480-E606-456D-B4F6-E75238A3DAAB}" destId="{62E20FAE-0BF6-4A16-88B0-EE70DE157733}" srcOrd="0" destOrd="0" presId="urn:microsoft.com/office/officeart/2005/8/layout/hProcess9"/>
    <dgm:cxn modelId="{B52DB517-DEDA-4202-8CFE-768957963CFB}" srcId="{DFA4A94A-6F1B-4A8B-8292-7C245A203CAC}" destId="{F9B415C2-C859-4E51-99C2-0070FFB89DEB}" srcOrd="2" destOrd="0" parTransId="{060A4BFE-CC26-4ABB-ADB5-2DDD01B0B291}" sibTransId="{1F61913A-7D06-4E62-9408-3FF2E198C9F9}"/>
    <dgm:cxn modelId="{3906652F-3166-4123-87BB-E8B6A4E34B70}" type="presOf" srcId="{70DF41E4-6937-4A71-A16A-02ABF24C58B8}" destId="{3A97155D-3E89-4475-8F40-3A7E4BB416BB}" srcOrd="0" destOrd="0" presId="urn:microsoft.com/office/officeart/2005/8/layout/hProcess9"/>
    <dgm:cxn modelId="{3AE9BE41-2845-4761-B1C4-21F619F45ADF}" srcId="{DFA4A94A-6F1B-4A8B-8292-7C245A203CAC}" destId="{70DF41E4-6937-4A71-A16A-02ABF24C58B8}" srcOrd="3" destOrd="0" parTransId="{0C0240C4-7031-4440-81C4-B7F64FF5DF52}" sibTransId="{B36F4A34-9CC0-4394-BFE2-92CEEC781054}"/>
    <dgm:cxn modelId="{5DDF4D42-0A8E-43A1-98E5-F9F515DB79F0}" srcId="{DFA4A94A-6F1B-4A8B-8292-7C245A203CAC}" destId="{09A8953C-2A04-49ED-ADBD-70B04309E118}" srcOrd="1" destOrd="0" parTransId="{08D657E0-3DBC-4375-8E4F-D349E33FF278}" sibTransId="{8A8AC276-3207-4212-A85D-F4E81C039B18}"/>
    <dgm:cxn modelId="{BD60306A-8F8A-40F3-B9F1-E0B9A88369E8}" type="presOf" srcId="{F9B415C2-C859-4E51-99C2-0070FFB89DEB}" destId="{C8A77895-05C6-419D-9942-BA011AD1FD22}" srcOrd="0" destOrd="0" presId="urn:microsoft.com/office/officeart/2005/8/layout/hProcess9"/>
    <dgm:cxn modelId="{6025E1A0-D6D2-4E06-B1BC-F380C1738C2A}" type="presOf" srcId="{E1F8B4F7-37A4-4081-9858-90560C5DCAEA}" destId="{ED5A4A1B-43CD-4290-9982-31A66B82A379}" srcOrd="0" destOrd="0" presId="urn:microsoft.com/office/officeart/2005/8/layout/hProcess9"/>
    <dgm:cxn modelId="{458D12C0-3991-46C1-B000-6D54330E331D}" type="presOf" srcId="{09A8953C-2A04-49ED-ADBD-70B04309E118}" destId="{7F96408F-3E47-4876-B6BE-313F14ED3CE4}" srcOrd="0" destOrd="0" presId="urn:microsoft.com/office/officeart/2005/8/layout/hProcess9"/>
    <dgm:cxn modelId="{BE63FDE2-DB7D-4D9F-9DB9-12772FA87E98}" srcId="{DFA4A94A-6F1B-4A8B-8292-7C245A203CAC}" destId="{E1F8B4F7-37A4-4081-9858-90560C5DCAEA}" srcOrd="4" destOrd="0" parTransId="{759E107F-4CB4-43AE-A5C4-291C4DC4607F}" sibTransId="{ADD66BB5-AB25-4EAF-89AA-E76CE8054457}"/>
    <dgm:cxn modelId="{FE7C3AFE-754B-43A0-A3D8-5E23F8F3B19E}" type="presOf" srcId="{DFA4A94A-6F1B-4A8B-8292-7C245A203CAC}" destId="{DD780E57-8866-48F5-B0C3-F467C8188B0C}" srcOrd="0" destOrd="0" presId="urn:microsoft.com/office/officeart/2005/8/layout/hProcess9"/>
    <dgm:cxn modelId="{DE140608-7EB9-45F8-8D60-EE1B024928A1}" type="presParOf" srcId="{DD780E57-8866-48F5-B0C3-F467C8188B0C}" destId="{290109CF-16D1-417F-98C1-C54DA8E68A60}" srcOrd="0" destOrd="0" presId="urn:microsoft.com/office/officeart/2005/8/layout/hProcess9"/>
    <dgm:cxn modelId="{A76C8994-775B-43B5-A67E-D068B690E746}" type="presParOf" srcId="{DD780E57-8866-48F5-B0C3-F467C8188B0C}" destId="{C5A51F40-9AFC-4860-9569-6D13607EEAE3}" srcOrd="1" destOrd="0" presId="urn:microsoft.com/office/officeart/2005/8/layout/hProcess9"/>
    <dgm:cxn modelId="{9552FB88-2A4D-4B0A-B718-66C5BDD0B037}" type="presParOf" srcId="{C5A51F40-9AFC-4860-9569-6D13607EEAE3}" destId="{62E20FAE-0BF6-4A16-88B0-EE70DE157733}" srcOrd="0" destOrd="0" presId="urn:microsoft.com/office/officeart/2005/8/layout/hProcess9"/>
    <dgm:cxn modelId="{EF006EF4-0CFC-494B-A527-B39F1BE7B9BD}" type="presParOf" srcId="{C5A51F40-9AFC-4860-9569-6D13607EEAE3}" destId="{4619A615-DE9F-49BF-AE74-3280B77324F6}" srcOrd="1" destOrd="0" presId="urn:microsoft.com/office/officeart/2005/8/layout/hProcess9"/>
    <dgm:cxn modelId="{BE048249-9271-4007-945A-022F6D7EDEF8}" type="presParOf" srcId="{C5A51F40-9AFC-4860-9569-6D13607EEAE3}" destId="{7F96408F-3E47-4876-B6BE-313F14ED3CE4}" srcOrd="2" destOrd="0" presId="urn:microsoft.com/office/officeart/2005/8/layout/hProcess9"/>
    <dgm:cxn modelId="{29592549-FAA0-4444-8E62-A247CB7F46D5}" type="presParOf" srcId="{C5A51F40-9AFC-4860-9569-6D13607EEAE3}" destId="{E09D0BCC-4E23-4A77-82F3-24532B4C8CD4}" srcOrd="3" destOrd="0" presId="urn:microsoft.com/office/officeart/2005/8/layout/hProcess9"/>
    <dgm:cxn modelId="{9CAF962E-93F4-451F-A0A5-F6A1BE4B0C3D}" type="presParOf" srcId="{C5A51F40-9AFC-4860-9569-6D13607EEAE3}" destId="{C8A77895-05C6-419D-9942-BA011AD1FD22}" srcOrd="4" destOrd="0" presId="urn:microsoft.com/office/officeart/2005/8/layout/hProcess9"/>
    <dgm:cxn modelId="{CED53F66-033D-4D34-8739-A09518291D44}" type="presParOf" srcId="{C5A51F40-9AFC-4860-9569-6D13607EEAE3}" destId="{D363F8F8-D2BA-41FE-83D3-308A0FD8296C}" srcOrd="5" destOrd="0" presId="urn:microsoft.com/office/officeart/2005/8/layout/hProcess9"/>
    <dgm:cxn modelId="{1352BF93-4071-4AA1-86B0-29FA7BBF2E06}" type="presParOf" srcId="{C5A51F40-9AFC-4860-9569-6D13607EEAE3}" destId="{3A97155D-3E89-4475-8F40-3A7E4BB416BB}" srcOrd="6" destOrd="0" presId="urn:microsoft.com/office/officeart/2005/8/layout/hProcess9"/>
    <dgm:cxn modelId="{27A7C787-B210-41EE-B196-4990A852CFE1}" type="presParOf" srcId="{C5A51F40-9AFC-4860-9569-6D13607EEAE3}" destId="{34C88A1B-BCB9-4EAE-8D28-C112C1C187E5}" srcOrd="7" destOrd="0" presId="urn:microsoft.com/office/officeart/2005/8/layout/hProcess9"/>
    <dgm:cxn modelId="{C992C297-69FE-4BB1-80D7-06D012A99AD8}" type="presParOf" srcId="{C5A51F40-9AFC-4860-9569-6D13607EEAE3}" destId="{ED5A4A1B-43CD-4290-9982-31A66B82A379}"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6EC33B-0ED2-480B-965E-3D1867F011DF}" type="doc">
      <dgm:prSet loTypeId="urn:microsoft.com/office/officeart/2005/8/layout/lProcess2" loCatId="list" qsTypeId="urn:microsoft.com/office/officeart/2005/8/quickstyle/simple1" qsCatId="simple" csTypeId="urn:microsoft.com/office/officeart/2005/8/colors/accent6_3" csCatId="accent6" phldr="1"/>
      <dgm:spPr/>
      <dgm:t>
        <a:bodyPr/>
        <a:lstStyle/>
        <a:p>
          <a:endParaRPr lang="en-US"/>
        </a:p>
      </dgm:t>
    </dgm:pt>
    <dgm:pt modelId="{7668DCA8-B62A-4332-B6B5-9BC13836D4A9}">
      <dgm:prSet phldrT="[Text]"/>
      <dgm:spPr/>
      <dgm:t>
        <a:bodyPr/>
        <a:lstStyle/>
        <a:p>
          <a:r>
            <a:rPr lang="en-US" b="1" dirty="0"/>
            <a:t>Quarter ending March 31</a:t>
          </a:r>
          <a:endParaRPr lang="en-US" dirty="0"/>
        </a:p>
      </dgm:t>
    </dgm:pt>
    <dgm:pt modelId="{219B05B0-21F1-43DE-B9AE-1907185B326C}" type="parTrans" cxnId="{02CE3DD3-589E-46F8-8E37-E5636B069450}">
      <dgm:prSet/>
      <dgm:spPr/>
      <dgm:t>
        <a:bodyPr/>
        <a:lstStyle/>
        <a:p>
          <a:endParaRPr lang="en-US"/>
        </a:p>
      </dgm:t>
    </dgm:pt>
    <dgm:pt modelId="{04D806F5-73ED-4EA8-9446-57D9601DDC9C}" type="sibTrans" cxnId="{02CE3DD3-589E-46F8-8E37-E5636B069450}">
      <dgm:prSet/>
      <dgm:spPr/>
      <dgm:t>
        <a:bodyPr/>
        <a:lstStyle/>
        <a:p>
          <a:endParaRPr lang="en-US"/>
        </a:p>
      </dgm:t>
    </dgm:pt>
    <dgm:pt modelId="{02F45B85-AC7C-46D4-A898-5F66989A7FFA}">
      <dgm:prSet phldrT="[Text]"/>
      <dgm:spPr/>
      <dgm:t>
        <a:bodyPr/>
        <a:lstStyle/>
        <a:p>
          <a:r>
            <a:rPr lang="en-US" b="1" dirty="0"/>
            <a:t>QNR</a:t>
          </a:r>
          <a:endParaRPr lang="en-US" dirty="0"/>
        </a:p>
      </dgm:t>
    </dgm:pt>
    <dgm:pt modelId="{96557028-7292-4D40-A2EA-D747BC729323}" type="parTrans" cxnId="{43C81FCE-ED92-4A92-9FA1-0261DFCA42C4}">
      <dgm:prSet/>
      <dgm:spPr/>
      <dgm:t>
        <a:bodyPr/>
        <a:lstStyle/>
        <a:p>
          <a:endParaRPr lang="en-US"/>
        </a:p>
      </dgm:t>
    </dgm:pt>
    <dgm:pt modelId="{EAC75A4D-BEB9-40E0-8607-BCE191610D75}" type="sibTrans" cxnId="{43C81FCE-ED92-4A92-9FA1-0261DFCA42C4}">
      <dgm:prSet/>
      <dgm:spPr/>
      <dgm:t>
        <a:bodyPr/>
        <a:lstStyle/>
        <a:p>
          <a:endParaRPr lang="en-US"/>
        </a:p>
      </dgm:t>
    </dgm:pt>
    <dgm:pt modelId="{04C45488-32C4-4D48-8A82-C3D7E38924F9}">
      <dgm:prSet phldrT="[Text]"/>
      <dgm:spPr/>
      <dgm:t>
        <a:bodyPr/>
        <a:lstStyle/>
        <a:p>
          <a:r>
            <a:rPr lang="en-US" b="1" dirty="0"/>
            <a:t>Quarter ending June 30</a:t>
          </a:r>
          <a:endParaRPr lang="en-US" dirty="0"/>
        </a:p>
      </dgm:t>
    </dgm:pt>
    <dgm:pt modelId="{0F9D2A3A-A4F0-46D4-8EAA-E29955393848}" type="parTrans" cxnId="{8850634F-2844-43C7-9F51-0A0AD4DFA41C}">
      <dgm:prSet/>
      <dgm:spPr/>
      <dgm:t>
        <a:bodyPr/>
        <a:lstStyle/>
        <a:p>
          <a:endParaRPr lang="en-US"/>
        </a:p>
      </dgm:t>
    </dgm:pt>
    <dgm:pt modelId="{F53AB652-D3CB-4B2D-AE37-A0C77C2D5235}" type="sibTrans" cxnId="{8850634F-2844-43C7-9F51-0A0AD4DFA41C}">
      <dgm:prSet/>
      <dgm:spPr/>
      <dgm:t>
        <a:bodyPr/>
        <a:lstStyle/>
        <a:p>
          <a:endParaRPr lang="en-US"/>
        </a:p>
      </dgm:t>
    </dgm:pt>
    <dgm:pt modelId="{247299A9-5389-42D2-9D0B-9392C470DDDC}">
      <dgm:prSet phldrT="[Text]"/>
      <dgm:spPr/>
      <dgm:t>
        <a:bodyPr/>
        <a:lstStyle/>
        <a:p>
          <a:r>
            <a:rPr lang="en-US" dirty="0"/>
            <a:t>Due </a:t>
          </a:r>
          <a:r>
            <a:rPr lang="en-US" b="0" dirty="0"/>
            <a:t>May 14 </a:t>
          </a:r>
        </a:p>
      </dgm:t>
    </dgm:pt>
    <dgm:pt modelId="{DB77996A-7918-4B7F-AB78-8EAFCB296F4B}" type="parTrans" cxnId="{C9322742-EEE0-480C-B405-D56EF08E8AE9}">
      <dgm:prSet/>
      <dgm:spPr/>
      <dgm:t>
        <a:bodyPr/>
        <a:lstStyle/>
        <a:p>
          <a:endParaRPr lang="en-US"/>
        </a:p>
      </dgm:t>
    </dgm:pt>
    <dgm:pt modelId="{97068095-8F3A-42DB-912F-561DF3F5B0F5}" type="sibTrans" cxnId="{C9322742-EEE0-480C-B405-D56EF08E8AE9}">
      <dgm:prSet/>
      <dgm:spPr/>
      <dgm:t>
        <a:bodyPr/>
        <a:lstStyle/>
        <a:p>
          <a:endParaRPr lang="en-US"/>
        </a:p>
      </dgm:t>
    </dgm:pt>
    <dgm:pt modelId="{295AEC69-7BD4-4252-9208-B29245FD78D7}">
      <dgm:prSet phldrT="[Text]"/>
      <dgm:spPr/>
      <dgm:t>
        <a:bodyPr/>
        <a:lstStyle/>
        <a:p>
          <a:r>
            <a:rPr lang="en-US" dirty="0"/>
            <a:t>Submit via Email</a:t>
          </a:r>
        </a:p>
      </dgm:t>
    </dgm:pt>
    <dgm:pt modelId="{67D6AC0F-726A-4BA9-88C1-8E0FE18FA58F}" type="parTrans" cxnId="{2AF5B8B4-DDF4-428A-A8E2-B7CA36D348C5}">
      <dgm:prSet/>
      <dgm:spPr/>
      <dgm:t>
        <a:bodyPr/>
        <a:lstStyle/>
        <a:p>
          <a:endParaRPr lang="en-US"/>
        </a:p>
      </dgm:t>
    </dgm:pt>
    <dgm:pt modelId="{E9BE3BEC-B847-4FA6-8864-A7BC1E6DB55B}" type="sibTrans" cxnId="{2AF5B8B4-DDF4-428A-A8E2-B7CA36D348C5}">
      <dgm:prSet/>
      <dgm:spPr/>
      <dgm:t>
        <a:bodyPr/>
        <a:lstStyle/>
        <a:p>
          <a:endParaRPr lang="en-US"/>
        </a:p>
      </dgm:t>
    </dgm:pt>
    <dgm:pt modelId="{51E5A720-40C6-4588-ACD2-DF6A04D64E64}">
      <dgm:prSet phldrT="[Text]"/>
      <dgm:spPr/>
      <dgm:t>
        <a:bodyPr/>
        <a:lstStyle/>
        <a:p>
          <a:r>
            <a:rPr lang="en-US" dirty="0"/>
            <a:t>Due August 15</a:t>
          </a:r>
        </a:p>
      </dgm:t>
    </dgm:pt>
    <dgm:pt modelId="{6F9EC86A-F449-4E6E-A169-FE77B74D6888}" type="parTrans" cxnId="{906DD2BF-E9DB-4F84-96C2-0361FD568D52}">
      <dgm:prSet/>
      <dgm:spPr/>
      <dgm:t>
        <a:bodyPr/>
        <a:lstStyle/>
        <a:p>
          <a:endParaRPr lang="en-US"/>
        </a:p>
      </dgm:t>
    </dgm:pt>
    <dgm:pt modelId="{4A3FD851-CB58-4F32-9868-D667E60928C0}" type="sibTrans" cxnId="{906DD2BF-E9DB-4F84-96C2-0361FD568D52}">
      <dgm:prSet/>
      <dgm:spPr/>
      <dgm:t>
        <a:bodyPr/>
        <a:lstStyle/>
        <a:p>
          <a:endParaRPr lang="en-US"/>
        </a:p>
      </dgm:t>
    </dgm:pt>
    <dgm:pt modelId="{D944CA6D-A71F-4594-B051-D49F394FB9BF}">
      <dgm:prSet phldrT="[Text]"/>
      <dgm:spPr/>
      <dgm:t>
        <a:bodyPr/>
        <a:lstStyle/>
        <a:p>
          <a:r>
            <a:rPr lang="en-US" b="1" dirty="0"/>
            <a:t>QNR + Suggested Template</a:t>
          </a:r>
        </a:p>
      </dgm:t>
    </dgm:pt>
    <dgm:pt modelId="{26372CCD-E427-449E-A181-D42A38395EED}" type="sibTrans" cxnId="{45C56EC3-45C5-4058-AF65-B80DD3FC0C5F}">
      <dgm:prSet/>
      <dgm:spPr/>
      <dgm:t>
        <a:bodyPr/>
        <a:lstStyle/>
        <a:p>
          <a:endParaRPr lang="en-US"/>
        </a:p>
      </dgm:t>
    </dgm:pt>
    <dgm:pt modelId="{C54A5D39-ADCC-4C56-9542-527E1405F9BE}" type="parTrans" cxnId="{45C56EC3-45C5-4058-AF65-B80DD3FC0C5F}">
      <dgm:prSet/>
      <dgm:spPr/>
      <dgm:t>
        <a:bodyPr/>
        <a:lstStyle/>
        <a:p>
          <a:endParaRPr lang="en-US"/>
        </a:p>
      </dgm:t>
    </dgm:pt>
    <dgm:pt modelId="{1518B5AC-3CF2-48A4-B2BC-2163B3316FC8}">
      <dgm:prSet phldrT="[Text]"/>
      <dgm:spPr/>
      <dgm:t>
        <a:bodyPr/>
        <a:lstStyle/>
        <a:p>
          <a:r>
            <a:rPr lang="en-US" b="1" dirty="0"/>
            <a:t>Quarter ending September 30</a:t>
          </a:r>
          <a:endParaRPr lang="en-US" dirty="0"/>
        </a:p>
      </dgm:t>
    </dgm:pt>
    <dgm:pt modelId="{BC5880C1-FAA5-488C-A345-3B119AFF6C43}" type="sibTrans" cxnId="{71380B5C-F587-49F2-A208-402EEC0DC6F7}">
      <dgm:prSet/>
      <dgm:spPr/>
      <dgm:t>
        <a:bodyPr/>
        <a:lstStyle/>
        <a:p>
          <a:endParaRPr lang="en-US"/>
        </a:p>
      </dgm:t>
    </dgm:pt>
    <dgm:pt modelId="{921ED576-F7DE-4ED4-BDBD-7E286A8F629F}" type="parTrans" cxnId="{71380B5C-F587-49F2-A208-402EEC0DC6F7}">
      <dgm:prSet/>
      <dgm:spPr/>
      <dgm:t>
        <a:bodyPr/>
        <a:lstStyle/>
        <a:p>
          <a:endParaRPr lang="en-US"/>
        </a:p>
      </dgm:t>
    </dgm:pt>
    <dgm:pt modelId="{37526625-7856-4D4D-9A84-1D0125ABA42D}">
      <dgm:prSet phldrT="[Text]" custT="1"/>
      <dgm:spPr/>
      <dgm:t>
        <a:bodyPr/>
        <a:lstStyle/>
        <a:p>
          <a:r>
            <a:rPr lang="en-US" sz="2000" b="1" dirty="0"/>
            <a:t>QPR (Single Institution Grantees only)</a:t>
          </a:r>
        </a:p>
      </dgm:t>
    </dgm:pt>
    <dgm:pt modelId="{C7BCBFBC-FB1C-4F0C-AD4C-E798C167B961}" type="parTrans" cxnId="{8EA4771F-CE17-4620-9433-23BE3D689612}">
      <dgm:prSet/>
      <dgm:spPr/>
      <dgm:t>
        <a:bodyPr/>
        <a:lstStyle/>
        <a:p>
          <a:endParaRPr lang="en-US"/>
        </a:p>
      </dgm:t>
    </dgm:pt>
    <dgm:pt modelId="{539C3929-E7F6-4616-A32D-BCBAA897E66F}" type="sibTrans" cxnId="{8EA4771F-CE17-4620-9433-23BE3D689612}">
      <dgm:prSet/>
      <dgm:spPr/>
      <dgm:t>
        <a:bodyPr/>
        <a:lstStyle/>
        <a:p>
          <a:endParaRPr lang="en-US"/>
        </a:p>
      </dgm:t>
    </dgm:pt>
    <dgm:pt modelId="{B721C53B-E7E3-4B49-AF66-DD4BADC69C41}">
      <dgm:prSet phldrT="[Text]" custT="1"/>
      <dgm:spPr/>
      <dgm:t>
        <a:bodyPr/>
        <a:lstStyle/>
        <a:p>
          <a:r>
            <a:rPr lang="en-US" sz="2800" dirty="0"/>
            <a:t>Due November 15</a:t>
          </a:r>
        </a:p>
      </dgm:t>
    </dgm:pt>
    <dgm:pt modelId="{F5B090A6-E60B-439B-8E26-D8F4B078A4A7}" type="parTrans" cxnId="{CB6DB93A-2A25-4FB5-986D-311AB11537B0}">
      <dgm:prSet/>
      <dgm:spPr/>
      <dgm:t>
        <a:bodyPr/>
        <a:lstStyle/>
        <a:p>
          <a:endParaRPr lang="en-US"/>
        </a:p>
      </dgm:t>
    </dgm:pt>
    <dgm:pt modelId="{2E7BA656-A088-4C12-8225-AB8F61CB3F71}" type="sibTrans" cxnId="{CB6DB93A-2A25-4FB5-986D-311AB11537B0}">
      <dgm:prSet/>
      <dgm:spPr/>
      <dgm:t>
        <a:bodyPr/>
        <a:lstStyle/>
        <a:p>
          <a:endParaRPr lang="en-US"/>
        </a:p>
      </dgm:t>
    </dgm:pt>
    <dgm:pt modelId="{BBAD556E-ED3F-4A7E-ACAA-B5E13460B0BE}">
      <dgm:prSet phldrT="[Text]"/>
      <dgm:spPr/>
      <dgm:t>
        <a:bodyPr/>
        <a:lstStyle/>
        <a:p>
          <a:r>
            <a:rPr lang="en-US" dirty="0"/>
            <a:t>Submit in WIPS</a:t>
          </a:r>
        </a:p>
      </dgm:t>
    </dgm:pt>
    <dgm:pt modelId="{34681F36-70D5-41DF-81E3-713A655E3A91}" type="parTrans" cxnId="{CEC3C1DE-F7ED-461F-A48D-3D7E3DA79416}">
      <dgm:prSet/>
      <dgm:spPr/>
      <dgm:t>
        <a:bodyPr/>
        <a:lstStyle/>
        <a:p>
          <a:endParaRPr lang="en-US"/>
        </a:p>
      </dgm:t>
    </dgm:pt>
    <dgm:pt modelId="{F8320AC2-38A0-4716-9235-32E8FC4896A4}" type="sibTrans" cxnId="{CEC3C1DE-F7ED-461F-A48D-3D7E3DA79416}">
      <dgm:prSet/>
      <dgm:spPr/>
      <dgm:t>
        <a:bodyPr/>
        <a:lstStyle/>
        <a:p>
          <a:endParaRPr lang="en-US"/>
        </a:p>
      </dgm:t>
    </dgm:pt>
    <dgm:pt modelId="{BDF1EA33-B9EA-4DB8-89CE-9FC1F90E7AA8}">
      <dgm:prSet phldrT="[Text]" custT="1"/>
      <dgm:spPr/>
      <dgm:t>
        <a:bodyPr/>
        <a:lstStyle/>
        <a:p>
          <a:r>
            <a:rPr lang="en-US" sz="2800" dirty="0"/>
            <a:t>Submit in WIPS</a:t>
          </a:r>
        </a:p>
      </dgm:t>
    </dgm:pt>
    <dgm:pt modelId="{60B7B9C9-E763-4EA2-BAD4-4A276B083CB0}" type="parTrans" cxnId="{D0069139-6825-4848-B987-A490D6217B38}">
      <dgm:prSet/>
      <dgm:spPr/>
      <dgm:t>
        <a:bodyPr/>
        <a:lstStyle/>
        <a:p>
          <a:endParaRPr lang="en-US"/>
        </a:p>
      </dgm:t>
    </dgm:pt>
    <dgm:pt modelId="{CA181CFD-BFEB-4465-9B0D-F79E2E7FA7DE}" type="sibTrans" cxnId="{D0069139-6825-4848-B987-A490D6217B38}">
      <dgm:prSet/>
      <dgm:spPr/>
      <dgm:t>
        <a:bodyPr/>
        <a:lstStyle/>
        <a:p>
          <a:endParaRPr lang="en-US"/>
        </a:p>
      </dgm:t>
    </dgm:pt>
    <dgm:pt modelId="{DF51C24D-9607-4585-88EB-6F01A35AAE75}">
      <dgm:prSet phldrT="[Text]" custT="1"/>
      <dgm:spPr/>
      <dgm:t>
        <a:bodyPr/>
        <a:lstStyle/>
        <a:p>
          <a:r>
            <a:rPr lang="en-US" sz="2000" b="1" dirty="0"/>
            <a:t>QNR + Suggested Template</a:t>
          </a:r>
          <a:endParaRPr lang="en-US" sz="2000" b="0" dirty="0"/>
        </a:p>
      </dgm:t>
    </dgm:pt>
    <dgm:pt modelId="{550BCD6E-58A6-47C2-92A2-7298F2643738}" type="parTrans" cxnId="{429733DA-1019-4C94-9D8E-B8D5EEB600EB}">
      <dgm:prSet/>
      <dgm:spPr/>
      <dgm:t>
        <a:bodyPr/>
        <a:lstStyle/>
        <a:p>
          <a:endParaRPr lang="en-US"/>
        </a:p>
      </dgm:t>
    </dgm:pt>
    <dgm:pt modelId="{4D9BBCC1-CC15-402A-99B2-84A7C1952C8E}" type="sibTrans" cxnId="{429733DA-1019-4C94-9D8E-B8D5EEB600EB}">
      <dgm:prSet/>
      <dgm:spPr/>
      <dgm:t>
        <a:bodyPr/>
        <a:lstStyle/>
        <a:p>
          <a:endParaRPr lang="en-US"/>
        </a:p>
      </dgm:t>
    </dgm:pt>
    <dgm:pt modelId="{1051BDA7-A177-47A8-8778-6AA757D14112}" type="pres">
      <dgm:prSet presAssocID="{196EC33B-0ED2-480B-965E-3D1867F011DF}" presName="theList" presStyleCnt="0">
        <dgm:presLayoutVars>
          <dgm:dir/>
          <dgm:animLvl val="lvl"/>
          <dgm:resizeHandles val="exact"/>
        </dgm:presLayoutVars>
      </dgm:prSet>
      <dgm:spPr/>
    </dgm:pt>
    <dgm:pt modelId="{9BF8B753-2541-403A-9916-DD99AD8BA0BA}" type="pres">
      <dgm:prSet presAssocID="{7668DCA8-B62A-4332-B6B5-9BC13836D4A9}" presName="compNode" presStyleCnt="0"/>
      <dgm:spPr/>
    </dgm:pt>
    <dgm:pt modelId="{90EAA089-806A-4964-8356-6EF321C20621}" type="pres">
      <dgm:prSet presAssocID="{7668DCA8-B62A-4332-B6B5-9BC13836D4A9}" presName="aNode" presStyleLbl="bgShp" presStyleIdx="0" presStyleCnt="3"/>
      <dgm:spPr/>
    </dgm:pt>
    <dgm:pt modelId="{BF238A7E-361C-449A-8EFE-4A2951583D6D}" type="pres">
      <dgm:prSet presAssocID="{7668DCA8-B62A-4332-B6B5-9BC13836D4A9}" presName="textNode" presStyleLbl="bgShp" presStyleIdx="0" presStyleCnt="3"/>
      <dgm:spPr/>
    </dgm:pt>
    <dgm:pt modelId="{98F1C6D8-C8ED-41D3-9875-8B0A37CC1E5E}" type="pres">
      <dgm:prSet presAssocID="{7668DCA8-B62A-4332-B6B5-9BC13836D4A9}" presName="compChildNode" presStyleCnt="0"/>
      <dgm:spPr/>
    </dgm:pt>
    <dgm:pt modelId="{28B1BC64-7A67-4461-9692-A3112DC9A52E}" type="pres">
      <dgm:prSet presAssocID="{7668DCA8-B62A-4332-B6B5-9BC13836D4A9}" presName="theInnerList" presStyleCnt="0"/>
      <dgm:spPr/>
    </dgm:pt>
    <dgm:pt modelId="{53797309-F1D8-47A4-B07F-A08A9C932D23}" type="pres">
      <dgm:prSet presAssocID="{02F45B85-AC7C-46D4-A898-5F66989A7FFA}" presName="childNode" presStyleLbl="node1" presStyleIdx="0" presStyleCnt="10">
        <dgm:presLayoutVars>
          <dgm:bulletEnabled val="1"/>
        </dgm:presLayoutVars>
      </dgm:prSet>
      <dgm:spPr/>
    </dgm:pt>
    <dgm:pt modelId="{A19F45D9-8D24-4889-A2ED-14077F4BFE83}" type="pres">
      <dgm:prSet presAssocID="{02F45B85-AC7C-46D4-A898-5F66989A7FFA}" presName="aSpace2" presStyleCnt="0"/>
      <dgm:spPr/>
    </dgm:pt>
    <dgm:pt modelId="{21352D40-B5E5-407F-93CA-EAA30C32BDBD}" type="pres">
      <dgm:prSet presAssocID="{247299A9-5389-42D2-9D0B-9392C470DDDC}" presName="childNode" presStyleLbl="node1" presStyleIdx="1" presStyleCnt="10">
        <dgm:presLayoutVars>
          <dgm:bulletEnabled val="1"/>
        </dgm:presLayoutVars>
      </dgm:prSet>
      <dgm:spPr/>
    </dgm:pt>
    <dgm:pt modelId="{70EF8C47-D021-42A2-B6CB-78AE7975D4D5}" type="pres">
      <dgm:prSet presAssocID="{247299A9-5389-42D2-9D0B-9392C470DDDC}" presName="aSpace2" presStyleCnt="0"/>
      <dgm:spPr/>
    </dgm:pt>
    <dgm:pt modelId="{A9BCCCC8-14BC-4BB7-8E3D-717DA7B82234}" type="pres">
      <dgm:prSet presAssocID="{295AEC69-7BD4-4252-9208-B29245FD78D7}" presName="childNode" presStyleLbl="node1" presStyleIdx="2" presStyleCnt="10">
        <dgm:presLayoutVars>
          <dgm:bulletEnabled val="1"/>
        </dgm:presLayoutVars>
      </dgm:prSet>
      <dgm:spPr/>
    </dgm:pt>
    <dgm:pt modelId="{063E1169-2DEE-4C10-AF59-FF4F62AE6A4D}" type="pres">
      <dgm:prSet presAssocID="{7668DCA8-B62A-4332-B6B5-9BC13836D4A9}" presName="aSpace" presStyleCnt="0"/>
      <dgm:spPr/>
    </dgm:pt>
    <dgm:pt modelId="{94758011-D0F7-4451-84A4-3FABD8572914}" type="pres">
      <dgm:prSet presAssocID="{04C45488-32C4-4D48-8A82-C3D7E38924F9}" presName="compNode" presStyleCnt="0"/>
      <dgm:spPr/>
    </dgm:pt>
    <dgm:pt modelId="{B12081AE-6F45-49A2-86CC-A427DEB99C5F}" type="pres">
      <dgm:prSet presAssocID="{04C45488-32C4-4D48-8A82-C3D7E38924F9}" presName="aNode" presStyleLbl="bgShp" presStyleIdx="1" presStyleCnt="3"/>
      <dgm:spPr/>
    </dgm:pt>
    <dgm:pt modelId="{9AA07D01-0D47-4009-88AC-7768D6FA37D3}" type="pres">
      <dgm:prSet presAssocID="{04C45488-32C4-4D48-8A82-C3D7E38924F9}" presName="textNode" presStyleLbl="bgShp" presStyleIdx="1" presStyleCnt="3"/>
      <dgm:spPr/>
    </dgm:pt>
    <dgm:pt modelId="{2913FD41-64CE-482D-B118-B47C34754A22}" type="pres">
      <dgm:prSet presAssocID="{04C45488-32C4-4D48-8A82-C3D7E38924F9}" presName="compChildNode" presStyleCnt="0"/>
      <dgm:spPr/>
    </dgm:pt>
    <dgm:pt modelId="{F93BEC98-62FD-4C58-885B-A808A4482C84}" type="pres">
      <dgm:prSet presAssocID="{04C45488-32C4-4D48-8A82-C3D7E38924F9}" presName="theInnerList" presStyleCnt="0"/>
      <dgm:spPr/>
    </dgm:pt>
    <dgm:pt modelId="{9EF52BF2-9AB5-4DD0-ADA8-2EEA2205711F}" type="pres">
      <dgm:prSet presAssocID="{D944CA6D-A71F-4594-B051-D49F394FB9BF}" presName="childNode" presStyleLbl="node1" presStyleIdx="3" presStyleCnt="10">
        <dgm:presLayoutVars>
          <dgm:bulletEnabled val="1"/>
        </dgm:presLayoutVars>
      </dgm:prSet>
      <dgm:spPr/>
    </dgm:pt>
    <dgm:pt modelId="{FF24037E-C276-4276-9C45-D251F9BF22CE}" type="pres">
      <dgm:prSet presAssocID="{D944CA6D-A71F-4594-B051-D49F394FB9BF}" presName="aSpace2" presStyleCnt="0"/>
      <dgm:spPr/>
    </dgm:pt>
    <dgm:pt modelId="{4611D255-D700-49AA-87B9-7654812C56A0}" type="pres">
      <dgm:prSet presAssocID="{51E5A720-40C6-4588-ACD2-DF6A04D64E64}" presName="childNode" presStyleLbl="node1" presStyleIdx="4" presStyleCnt="10">
        <dgm:presLayoutVars>
          <dgm:bulletEnabled val="1"/>
        </dgm:presLayoutVars>
      </dgm:prSet>
      <dgm:spPr/>
    </dgm:pt>
    <dgm:pt modelId="{74E6117F-9361-4740-A115-7EA1DE5A628C}" type="pres">
      <dgm:prSet presAssocID="{51E5A720-40C6-4588-ACD2-DF6A04D64E64}" presName="aSpace2" presStyleCnt="0"/>
      <dgm:spPr/>
    </dgm:pt>
    <dgm:pt modelId="{F379B5C3-8643-4A26-AE49-CA26B9DD64A6}" type="pres">
      <dgm:prSet presAssocID="{BBAD556E-ED3F-4A7E-ACAA-B5E13460B0BE}" presName="childNode" presStyleLbl="node1" presStyleIdx="5" presStyleCnt="10">
        <dgm:presLayoutVars>
          <dgm:bulletEnabled val="1"/>
        </dgm:presLayoutVars>
      </dgm:prSet>
      <dgm:spPr/>
    </dgm:pt>
    <dgm:pt modelId="{84563C8E-1008-400B-87A2-EEF01AB6988E}" type="pres">
      <dgm:prSet presAssocID="{04C45488-32C4-4D48-8A82-C3D7E38924F9}" presName="aSpace" presStyleCnt="0"/>
      <dgm:spPr/>
    </dgm:pt>
    <dgm:pt modelId="{493F5929-FA15-4431-9C84-24425F16E747}" type="pres">
      <dgm:prSet presAssocID="{1518B5AC-3CF2-48A4-B2BC-2163B3316FC8}" presName="compNode" presStyleCnt="0"/>
      <dgm:spPr/>
    </dgm:pt>
    <dgm:pt modelId="{4EA38103-3A1E-4E6E-9608-DE55AD22B3B6}" type="pres">
      <dgm:prSet presAssocID="{1518B5AC-3CF2-48A4-B2BC-2163B3316FC8}" presName="aNode" presStyleLbl="bgShp" presStyleIdx="2" presStyleCnt="3"/>
      <dgm:spPr/>
    </dgm:pt>
    <dgm:pt modelId="{C2DF5880-43D8-45B6-B234-18D565364458}" type="pres">
      <dgm:prSet presAssocID="{1518B5AC-3CF2-48A4-B2BC-2163B3316FC8}" presName="textNode" presStyleLbl="bgShp" presStyleIdx="2" presStyleCnt="3"/>
      <dgm:spPr/>
    </dgm:pt>
    <dgm:pt modelId="{C0B1B5A4-425A-4C26-8DE5-566C0F563D02}" type="pres">
      <dgm:prSet presAssocID="{1518B5AC-3CF2-48A4-B2BC-2163B3316FC8}" presName="compChildNode" presStyleCnt="0"/>
      <dgm:spPr/>
    </dgm:pt>
    <dgm:pt modelId="{CDEBDCC3-6E48-4F65-ABF6-DBD239D4C5EA}" type="pres">
      <dgm:prSet presAssocID="{1518B5AC-3CF2-48A4-B2BC-2163B3316FC8}" presName="theInnerList" presStyleCnt="0"/>
      <dgm:spPr/>
    </dgm:pt>
    <dgm:pt modelId="{3811FCD9-3602-4EAB-97F1-55C76AD5F13D}" type="pres">
      <dgm:prSet presAssocID="{37526625-7856-4D4D-9A84-1D0125ABA42D}" presName="childNode" presStyleLbl="node1" presStyleIdx="6" presStyleCnt="10">
        <dgm:presLayoutVars>
          <dgm:bulletEnabled val="1"/>
        </dgm:presLayoutVars>
      </dgm:prSet>
      <dgm:spPr/>
    </dgm:pt>
    <dgm:pt modelId="{F5500A2E-52B8-48A1-80D0-418F7E3C088B}" type="pres">
      <dgm:prSet presAssocID="{37526625-7856-4D4D-9A84-1D0125ABA42D}" presName="aSpace2" presStyleCnt="0"/>
      <dgm:spPr/>
    </dgm:pt>
    <dgm:pt modelId="{21311647-49C7-4A5B-B636-D916CE1A3B70}" type="pres">
      <dgm:prSet presAssocID="{DF51C24D-9607-4585-88EB-6F01A35AAE75}" presName="childNode" presStyleLbl="node1" presStyleIdx="7" presStyleCnt="10">
        <dgm:presLayoutVars>
          <dgm:bulletEnabled val="1"/>
        </dgm:presLayoutVars>
      </dgm:prSet>
      <dgm:spPr/>
    </dgm:pt>
    <dgm:pt modelId="{F9E8E68E-1B2C-410B-9CC1-D51059BA9859}" type="pres">
      <dgm:prSet presAssocID="{DF51C24D-9607-4585-88EB-6F01A35AAE75}" presName="aSpace2" presStyleCnt="0"/>
      <dgm:spPr/>
    </dgm:pt>
    <dgm:pt modelId="{1D279230-395E-4E20-9915-13310BCBDF69}" type="pres">
      <dgm:prSet presAssocID="{B721C53B-E7E3-4B49-AF66-DD4BADC69C41}" presName="childNode" presStyleLbl="node1" presStyleIdx="8" presStyleCnt="10">
        <dgm:presLayoutVars>
          <dgm:bulletEnabled val="1"/>
        </dgm:presLayoutVars>
      </dgm:prSet>
      <dgm:spPr/>
    </dgm:pt>
    <dgm:pt modelId="{E7FDED7B-9EC3-46A7-8C70-13702DD71708}" type="pres">
      <dgm:prSet presAssocID="{B721C53B-E7E3-4B49-AF66-DD4BADC69C41}" presName="aSpace2" presStyleCnt="0"/>
      <dgm:spPr/>
    </dgm:pt>
    <dgm:pt modelId="{54BB22A1-18D7-4FB1-ACEB-09CAA61BC944}" type="pres">
      <dgm:prSet presAssocID="{BDF1EA33-B9EA-4DB8-89CE-9FC1F90E7AA8}" presName="childNode" presStyleLbl="node1" presStyleIdx="9" presStyleCnt="10">
        <dgm:presLayoutVars>
          <dgm:bulletEnabled val="1"/>
        </dgm:presLayoutVars>
      </dgm:prSet>
      <dgm:spPr/>
    </dgm:pt>
  </dgm:ptLst>
  <dgm:cxnLst>
    <dgm:cxn modelId="{D8897A11-DE7B-4511-81F9-B298C9CF1DC1}" type="presOf" srcId="{BBAD556E-ED3F-4A7E-ACAA-B5E13460B0BE}" destId="{F379B5C3-8643-4A26-AE49-CA26B9DD64A6}" srcOrd="0" destOrd="0" presId="urn:microsoft.com/office/officeart/2005/8/layout/lProcess2"/>
    <dgm:cxn modelId="{1BCA6117-5A21-436F-9135-804E96CBF90D}" type="presOf" srcId="{1518B5AC-3CF2-48A4-B2BC-2163B3316FC8}" destId="{4EA38103-3A1E-4E6E-9608-DE55AD22B3B6}" srcOrd="0" destOrd="0" presId="urn:microsoft.com/office/officeart/2005/8/layout/lProcess2"/>
    <dgm:cxn modelId="{25750818-1620-4C76-A1EE-759CB2DDB0D0}" type="presOf" srcId="{196EC33B-0ED2-480B-965E-3D1867F011DF}" destId="{1051BDA7-A177-47A8-8778-6AA757D14112}" srcOrd="0" destOrd="0" presId="urn:microsoft.com/office/officeart/2005/8/layout/lProcess2"/>
    <dgm:cxn modelId="{8EA4771F-CE17-4620-9433-23BE3D689612}" srcId="{1518B5AC-3CF2-48A4-B2BC-2163B3316FC8}" destId="{37526625-7856-4D4D-9A84-1D0125ABA42D}" srcOrd="0" destOrd="0" parTransId="{C7BCBFBC-FB1C-4F0C-AD4C-E798C167B961}" sibTransId="{539C3929-E7F6-4616-A32D-BCBAA897E66F}"/>
    <dgm:cxn modelId="{0E961228-4C78-4470-BFA2-6B0BA2D0E7AC}" type="presOf" srcId="{D944CA6D-A71F-4594-B051-D49F394FB9BF}" destId="{9EF52BF2-9AB5-4DD0-ADA8-2EEA2205711F}" srcOrd="0" destOrd="0" presId="urn:microsoft.com/office/officeart/2005/8/layout/lProcess2"/>
    <dgm:cxn modelId="{D0069139-6825-4848-B987-A490D6217B38}" srcId="{1518B5AC-3CF2-48A4-B2BC-2163B3316FC8}" destId="{BDF1EA33-B9EA-4DB8-89CE-9FC1F90E7AA8}" srcOrd="3" destOrd="0" parTransId="{60B7B9C9-E763-4EA2-BAD4-4A276B083CB0}" sibTransId="{CA181CFD-BFEB-4465-9B0D-F79E2E7FA7DE}"/>
    <dgm:cxn modelId="{CB6DB93A-2A25-4FB5-986D-311AB11537B0}" srcId="{1518B5AC-3CF2-48A4-B2BC-2163B3316FC8}" destId="{B721C53B-E7E3-4B49-AF66-DD4BADC69C41}" srcOrd="2" destOrd="0" parTransId="{F5B090A6-E60B-439B-8E26-D8F4B078A4A7}" sibTransId="{2E7BA656-A088-4C12-8225-AB8F61CB3F71}"/>
    <dgm:cxn modelId="{18A68C40-6957-4037-85A3-880088C8E1FE}" type="presOf" srcId="{BDF1EA33-B9EA-4DB8-89CE-9FC1F90E7AA8}" destId="{54BB22A1-18D7-4FB1-ACEB-09CAA61BC944}" srcOrd="0" destOrd="0" presId="urn:microsoft.com/office/officeart/2005/8/layout/lProcess2"/>
    <dgm:cxn modelId="{71380B5C-F587-49F2-A208-402EEC0DC6F7}" srcId="{196EC33B-0ED2-480B-965E-3D1867F011DF}" destId="{1518B5AC-3CF2-48A4-B2BC-2163B3316FC8}" srcOrd="2" destOrd="0" parTransId="{921ED576-F7DE-4ED4-BDBD-7E286A8F629F}" sibTransId="{BC5880C1-FAA5-488C-A345-3B119AFF6C43}"/>
    <dgm:cxn modelId="{109E1360-D605-468E-AB7F-556B73C84F2A}" type="presOf" srcId="{02F45B85-AC7C-46D4-A898-5F66989A7FFA}" destId="{53797309-F1D8-47A4-B07F-A08A9C932D23}" srcOrd="0" destOrd="0" presId="urn:microsoft.com/office/officeart/2005/8/layout/lProcess2"/>
    <dgm:cxn modelId="{C9322742-EEE0-480C-B405-D56EF08E8AE9}" srcId="{7668DCA8-B62A-4332-B6B5-9BC13836D4A9}" destId="{247299A9-5389-42D2-9D0B-9392C470DDDC}" srcOrd="1" destOrd="0" parTransId="{DB77996A-7918-4B7F-AB78-8EAFCB296F4B}" sibTransId="{97068095-8F3A-42DB-912F-561DF3F5B0F5}"/>
    <dgm:cxn modelId="{F5336068-D4D4-4E53-8257-0FF2BBFD3AE9}" type="presOf" srcId="{37526625-7856-4D4D-9A84-1D0125ABA42D}" destId="{3811FCD9-3602-4EAB-97F1-55C76AD5F13D}" srcOrd="0" destOrd="0" presId="urn:microsoft.com/office/officeart/2005/8/layout/lProcess2"/>
    <dgm:cxn modelId="{451DF34A-3CD4-4A36-9260-4EC2939D8422}" type="presOf" srcId="{7668DCA8-B62A-4332-B6B5-9BC13836D4A9}" destId="{BF238A7E-361C-449A-8EFE-4A2951583D6D}" srcOrd="1" destOrd="0" presId="urn:microsoft.com/office/officeart/2005/8/layout/lProcess2"/>
    <dgm:cxn modelId="{571C4E4E-FF16-4A74-8644-781CA3F928AC}" type="presOf" srcId="{B721C53B-E7E3-4B49-AF66-DD4BADC69C41}" destId="{1D279230-395E-4E20-9915-13310BCBDF69}" srcOrd="0" destOrd="0" presId="urn:microsoft.com/office/officeart/2005/8/layout/lProcess2"/>
    <dgm:cxn modelId="{8850634F-2844-43C7-9F51-0A0AD4DFA41C}" srcId="{196EC33B-0ED2-480B-965E-3D1867F011DF}" destId="{04C45488-32C4-4D48-8A82-C3D7E38924F9}" srcOrd="1" destOrd="0" parTransId="{0F9D2A3A-A4F0-46D4-8EAA-E29955393848}" sibTransId="{F53AB652-D3CB-4B2D-AE37-A0C77C2D5235}"/>
    <dgm:cxn modelId="{D3D006A3-5994-4D21-A1BA-193E82F38887}" type="presOf" srcId="{DF51C24D-9607-4585-88EB-6F01A35AAE75}" destId="{21311647-49C7-4A5B-B636-D916CE1A3B70}" srcOrd="0" destOrd="0" presId="urn:microsoft.com/office/officeart/2005/8/layout/lProcess2"/>
    <dgm:cxn modelId="{4EC83BA4-9886-4C7A-B623-F1717B8460CC}" type="presOf" srcId="{04C45488-32C4-4D48-8A82-C3D7E38924F9}" destId="{B12081AE-6F45-49A2-86CC-A427DEB99C5F}" srcOrd="0" destOrd="0" presId="urn:microsoft.com/office/officeart/2005/8/layout/lProcess2"/>
    <dgm:cxn modelId="{D71C2AAA-BA8C-4EE6-9198-DE2A05451648}" type="presOf" srcId="{247299A9-5389-42D2-9D0B-9392C470DDDC}" destId="{21352D40-B5E5-407F-93CA-EAA30C32BDBD}" srcOrd="0" destOrd="0" presId="urn:microsoft.com/office/officeart/2005/8/layout/lProcess2"/>
    <dgm:cxn modelId="{0C2111AB-3A79-48D3-9C6D-D15B5586E116}" type="presOf" srcId="{1518B5AC-3CF2-48A4-B2BC-2163B3316FC8}" destId="{C2DF5880-43D8-45B6-B234-18D565364458}" srcOrd="1" destOrd="0" presId="urn:microsoft.com/office/officeart/2005/8/layout/lProcess2"/>
    <dgm:cxn modelId="{2AF5B8B4-DDF4-428A-A8E2-B7CA36D348C5}" srcId="{7668DCA8-B62A-4332-B6B5-9BC13836D4A9}" destId="{295AEC69-7BD4-4252-9208-B29245FD78D7}" srcOrd="2" destOrd="0" parTransId="{67D6AC0F-726A-4BA9-88C1-8E0FE18FA58F}" sibTransId="{E9BE3BEC-B847-4FA6-8864-A7BC1E6DB55B}"/>
    <dgm:cxn modelId="{906DD2BF-E9DB-4F84-96C2-0361FD568D52}" srcId="{04C45488-32C4-4D48-8A82-C3D7E38924F9}" destId="{51E5A720-40C6-4588-ACD2-DF6A04D64E64}" srcOrd="1" destOrd="0" parTransId="{6F9EC86A-F449-4E6E-A169-FE77B74D6888}" sibTransId="{4A3FD851-CB58-4F32-9868-D667E60928C0}"/>
    <dgm:cxn modelId="{F18718C1-88C0-41BA-80EC-3C57AD9AC0DC}" type="presOf" srcId="{7668DCA8-B62A-4332-B6B5-9BC13836D4A9}" destId="{90EAA089-806A-4964-8356-6EF321C20621}" srcOrd="0" destOrd="0" presId="urn:microsoft.com/office/officeart/2005/8/layout/lProcess2"/>
    <dgm:cxn modelId="{45C56EC3-45C5-4058-AF65-B80DD3FC0C5F}" srcId="{04C45488-32C4-4D48-8A82-C3D7E38924F9}" destId="{D944CA6D-A71F-4594-B051-D49F394FB9BF}" srcOrd="0" destOrd="0" parTransId="{C54A5D39-ADCC-4C56-9542-527E1405F9BE}" sibTransId="{26372CCD-E427-449E-A181-D42A38395EED}"/>
    <dgm:cxn modelId="{43C81FCE-ED92-4A92-9FA1-0261DFCA42C4}" srcId="{7668DCA8-B62A-4332-B6B5-9BC13836D4A9}" destId="{02F45B85-AC7C-46D4-A898-5F66989A7FFA}" srcOrd="0" destOrd="0" parTransId="{96557028-7292-4D40-A2EA-D747BC729323}" sibTransId="{EAC75A4D-BEB9-40E0-8607-BCE191610D75}"/>
    <dgm:cxn modelId="{1739D0D1-AEB6-45C3-BED6-B86682CE5B03}" type="presOf" srcId="{51E5A720-40C6-4588-ACD2-DF6A04D64E64}" destId="{4611D255-D700-49AA-87B9-7654812C56A0}" srcOrd="0" destOrd="0" presId="urn:microsoft.com/office/officeart/2005/8/layout/lProcess2"/>
    <dgm:cxn modelId="{02CE3DD3-589E-46F8-8E37-E5636B069450}" srcId="{196EC33B-0ED2-480B-965E-3D1867F011DF}" destId="{7668DCA8-B62A-4332-B6B5-9BC13836D4A9}" srcOrd="0" destOrd="0" parTransId="{219B05B0-21F1-43DE-B9AE-1907185B326C}" sibTransId="{04D806F5-73ED-4EA8-9446-57D9601DDC9C}"/>
    <dgm:cxn modelId="{7D17BED8-D1CA-473A-98A9-28BE4B8615AA}" type="presOf" srcId="{04C45488-32C4-4D48-8A82-C3D7E38924F9}" destId="{9AA07D01-0D47-4009-88AC-7768D6FA37D3}" srcOrd="1" destOrd="0" presId="urn:microsoft.com/office/officeart/2005/8/layout/lProcess2"/>
    <dgm:cxn modelId="{429733DA-1019-4C94-9D8E-B8D5EEB600EB}" srcId="{1518B5AC-3CF2-48A4-B2BC-2163B3316FC8}" destId="{DF51C24D-9607-4585-88EB-6F01A35AAE75}" srcOrd="1" destOrd="0" parTransId="{550BCD6E-58A6-47C2-92A2-7298F2643738}" sibTransId="{4D9BBCC1-CC15-402A-99B2-84A7C1952C8E}"/>
    <dgm:cxn modelId="{CEC3C1DE-F7ED-461F-A48D-3D7E3DA79416}" srcId="{04C45488-32C4-4D48-8A82-C3D7E38924F9}" destId="{BBAD556E-ED3F-4A7E-ACAA-B5E13460B0BE}" srcOrd="2" destOrd="0" parTransId="{34681F36-70D5-41DF-81E3-713A655E3A91}" sibTransId="{F8320AC2-38A0-4716-9235-32E8FC4896A4}"/>
    <dgm:cxn modelId="{B56015E2-F1C8-4659-A4CB-50C2F94165D8}" type="presOf" srcId="{295AEC69-7BD4-4252-9208-B29245FD78D7}" destId="{A9BCCCC8-14BC-4BB7-8E3D-717DA7B82234}" srcOrd="0" destOrd="0" presId="urn:microsoft.com/office/officeart/2005/8/layout/lProcess2"/>
    <dgm:cxn modelId="{13B9FEE0-ACC8-451B-878F-271BAA1EC12A}" type="presParOf" srcId="{1051BDA7-A177-47A8-8778-6AA757D14112}" destId="{9BF8B753-2541-403A-9916-DD99AD8BA0BA}" srcOrd="0" destOrd="0" presId="urn:microsoft.com/office/officeart/2005/8/layout/lProcess2"/>
    <dgm:cxn modelId="{2FD92EEE-62AD-4968-8BBB-6F6F9423BCB1}" type="presParOf" srcId="{9BF8B753-2541-403A-9916-DD99AD8BA0BA}" destId="{90EAA089-806A-4964-8356-6EF321C20621}" srcOrd="0" destOrd="0" presId="urn:microsoft.com/office/officeart/2005/8/layout/lProcess2"/>
    <dgm:cxn modelId="{035E9A78-6959-4B17-B65B-D3187EAB5BA8}" type="presParOf" srcId="{9BF8B753-2541-403A-9916-DD99AD8BA0BA}" destId="{BF238A7E-361C-449A-8EFE-4A2951583D6D}" srcOrd="1" destOrd="0" presId="urn:microsoft.com/office/officeart/2005/8/layout/lProcess2"/>
    <dgm:cxn modelId="{C2AC87AB-DEFE-454F-B39F-CE81E6308D13}" type="presParOf" srcId="{9BF8B753-2541-403A-9916-DD99AD8BA0BA}" destId="{98F1C6D8-C8ED-41D3-9875-8B0A37CC1E5E}" srcOrd="2" destOrd="0" presId="urn:microsoft.com/office/officeart/2005/8/layout/lProcess2"/>
    <dgm:cxn modelId="{3AC8D595-7306-40AA-B1DD-8B78FB6C3263}" type="presParOf" srcId="{98F1C6D8-C8ED-41D3-9875-8B0A37CC1E5E}" destId="{28B1BC64-7A67-4461-9692-A3112DC9A52E}" srcOrd="0" destOrd="0" presId="urn:microsoft.com/office/officeart/2005/8/layout/lProcess2"/>
    <dgm:cxn modelId="{58E69B65-AF80-438D-84BD-3A5419C943ED}" type="presParOf" srcId="{28B1BC64-7A67-4461-9692-A3112DC9A52E}" destId="{53797309-F1D8-47A4-B07F-A08A9C932D23}" srcOrd="0" destOrd="0" presId="urn:microsoft.com/office/officeart/2005/8/layout/lProcess2"/>
    <dgm:cxn modelId="{123ADEE8-0FF6-4EBD-83C7-436E9D261C1F}" type="presParOf" srcId="{28B1BC64-7A67-4461-9692-A3112DC9A52E}" destId="{A19F45D9-8D24-4889-A2ED-14077F4BFE83}" srcOrd="1" destOrd="0" presId="urn:microsoft.com/office/officeart/2005/8/layout/lProcess2"/>
    <dgm:cxn modelId="{2543E1E3-5140-47EB-975E-6A08D7B919EC}" type="presParOf" srcId="{28B1BC64-7A67-4461-9692-A3112DC9A52E}" destId="{21352D40-B5E5-407F-93CA-EAA30C32BDBD}" srcOrd="2" destOrd="0" presId="urn:microsoft.com/office/officeart/2005/8/layout/lProcess2"/>
    <dgm:cxn modelId="{3A2A9E4B-E232-48B3-B475-1FBB4185A556}" type="presParOf" srcId="{28B1BC64-7A67-4461-9692-A3112DC9A52E}" destId="{70EF8C47-D021-42A2-B6CB-78AE7975D4D5}" srcOrd="3" destOrd="0" presId="urn:microsoft.com/office/officeart/2005/8/layout/lProcess2"/>
    <dgm:cxn modelId="{B5491947-EAC2-4BAD-83CE-0D81EB54BA3A}" type="presParOf" srcId="{28B1BC64-7A67-4461-9692-A3112DC9A52E}" destId="{A9BCCCC8-14BC-4BB7-8E3D-717DA7B82234}" srcOrd="4" destOrd="0" presId="urn:microsoft.com/office/officeart/2005/8/layout/lProcess2"/>
    <dgm:cxn modelId="{B48C97BA-650F-441A-8592-EDC5A2A7A894}" type="presParOf" srcId="{1051BDA7-A177-47A8-8778-6AA757D14112}" destId="{063E1169-2DEE-4C10-AF59-FF4F62AE6A4D}" srcOrd="1" destOrd="0" presId="urn:microsoft.com/office/officeart/2005/8/layout/lProcess2"/>
    <dgm:cxn modelId="{37F33C6C-E656-4C4F-A41C-0F0621E7FDA7}" type="presParOf" srcId="{1051BDA7-A177-47A8-8778-6AA757D14112}" destId="{94758011-D0F7-4451-84A4-3FABD8572914}" srcOrd="2" destOrd="0" presId="urn:microsoft.com/office/officeart/2005/8/layout/lProcess2"/>
    <dgm:cxn modelId="{603574A8-E36C-43EC-A0B8-E6BC0C853180}" type="presParOf" srcId="{94758011-D0F7-4451-84A4-3FABD8572914}" destId="{B12081AE-6F45-49A2-86CC-A427DEB99C5F}" srcOrd="0" destOrd="0" presId="urn:microsoft.com/office/officeart/2005/8/layout/lProcess2"/>
    <dgm:cxn modelId="{EAC1674B-CFD8-4020-894D-D568CB96F0E3}" type="presParOf" srcId="{94758011-D0F7-4451-84A4-3FABD8572914}" destId="{9AA07D01-0D47-4009-88AC-7768D6FA37D3}" srcOrd="1" destOrd="0" presId="urn:microsoft.com/office/officeart/2005/8/layout/lProcess2"/>
    <dgm:cxn modelId="{DABF508B-C173-47C3-8BE5-CE3F3F57A42D}" type="presParOf" srcId="{94758011-D0F7-4451-84A4-3FABD8572914}" destId="{2913FD41-64CE-482D-B118-B47C34754A22}" srcOrd="2" destOrd="0" presId="urn:microsoft.com/office/officeart/2005/8/layout/lProcess2"/>
    <dgm:cxn modelId="{22276E60-2494-4956-BB28-2158146FFDDB}" type="presParOf" srcId="{2913FD41-64CE-482D-B118-B47C34754A22}" destId="{F93BEC98-62FD-4C58-885B-A808A4482C84}" srcOrd="0" destOrd="0" presId="urn:microsoft.com/office/officeart/2005/8/layout/lProcess2"/>
    <dgm:cxn modelId="{BA56972D-E369-4C5A-9ED7-02E034B7DD53}" type="presParOf" srcId="{F93BEC98-62FD-4C58-885B-A808A4482C84}" destId="{9EF52BF2-9AB5-4DD0-ADA8-2EEA2205711F}" srcOrd="0" destOrd="0" presId="urn:microsoft.com/office/officeart/2005/8/layout/lProcess2"/>
    <dgm:cxn modelId="{AD21B16C-C762-48F5-8132-45A0947E1EBF}" type="presParOf" srcId="{F93BEC98-62FD-4C58-885B-A808A4482C84}" destId="{FF24037E-C276-4276-9C45-D251F9BF22CE}" srcOrd="1" destOrd="0" presId="urn:microsoft.com/office/officeart/2005/8/layout/lProcess2"/>
    <dgm:cxn modelId="{F6EB88DD-0B37-4C12-8116-99EBCBCA09D8}" type="presParOf" srcId="{F93BEC98-62FD-4C58-885B-A808A4482C84}" destId="{4611D255-D700-49AA-87B9-7654812C56A0}" srcOrd="2" destOrd="0" presId="urn:microsoft.com/office/officeart/2005/8/layout/lProcess2"/>
    <dgm:cxn modelId="{D7A9974A-3959-4640-ADF9-F2491681BE6C}" type="presParOf" srcId="{F93BEC98-62FD-4C58-885B-A808A4482C84}" destId="{74E6117F-9361-4740-A115-7EA1DE5A628C}" srcOrd="3" destOrd="0" presId="urn:microsoft.com/office/officeart/2005/8/layout/lProcess2"/>
    <dgm:cxn modelId="{1376C02F-5431-4CDC-8BE6-11D7A654DB8F}" type="presParOf" srcId="{F93BEC98-62FD-4C58-885B-A808A4482C84}" destId="{F379B5C3-8643-4A26-AE49-CA26B9DD64A6}" srcOrd="4" destOrd="0" presId="urn:microsoft.com/office/officeart/2005/8/layout/lProcess2"/>
    <dgm:cxn modelId="{C2F3BD50-4463-4514-8E74-907041D864A2}" type="presParOf" srcId="{1051BDA7-A177-47A8-8778-6AA757D14112}" destId="{84563C8E-1008-400B-87A2-EEF01AB6988E}" srcOrd="3" destOrd="0" presId="urn:microsoft.com/office/officeart/2005/8/layout/lProcess2"/>
    <dgm:cxn modelId="{008EC92F-0508-4F5C-ABE1-E321501A841D}" type="presParOf" srcId="{1051BDA7-A177-47A8-8778-6AA757D14112}" destId="{493F5929-FA15-4431-9C84-24425F16E747}" srcOrd="4" destOrd="0" presId="urn:microsoft.com/office/officeart/2005/8/layout/lProcess2"/>
    <dgm:cxn modelId="{D1BADE22-6D3D-44D9-B70D-A38DA14EA061}" type="presParOf" srcId="{493F5929-FA15-4431-9C84-24425F16E747}" destId="{4EA38103-3A1E-4E6E-9608-DE55AD22B3B6}" srcOrd="0" destOrd="0" presId="urn:microsoft.com/office/officeart/2005/8/layout/lProcess2"/>
    <dgm:cxn modelId="{B15B0DDB-5AAC-43A4-8D7D-1B2FBD252C88}" type="presParOf" srcId="{493F5929-FA15-4431-9C84-24425F16E747}" destId="{C2DF5880-43D8-45B6-B234-18D565364458}" srcOrd="1" destOrd="0" presId="urn:microsoft.com/office/officeart/2005/8/layout/lProcess2"/>
    <dgm:cxn modelId="{B8D212F7-3172-486E-B00A-CE5C593E4490}" type="presParOf" srcId="{493F5929-FA15-4431-9C84-24425F16E747}" destId="{C0B1B5A4-425A-4C26-8DE5-566C0F563D02}" srcOrd="2" destOrd="0" presId="urn:microsoft.com/office/officeart/2005/8/layout/lProcess2"/>
    <dgm:cxn modelId="{F1424605-9554-4D43-847F-387C8619286F}" type="presParOf" srcId="{C0B1B5A4-425A-4C26-8DE5-566C0F563D02}" destId="{CDEBDCC3-6E48-4F65-ABF6-DBD239D4C5EA}" srcOrd="0" destOrd="0" presId="urn:microsoft.com/office/officeart/2005/8/layout/lProcess2"/>
    <dgm:cxn modelId="{7406F501-2C6E-4FCD-AD65-4E082D2CDF5E}" type="presParOf" srcId="{CDEBDCC3-6E48-4F65-ABF6-DBD239D4C5EA}" destId="{3811FCD9-3602-4EAB-97F1-55C76AD5F13D}" srcOrd="0" destOrd="0" presId="urn:microsoft.com/office/officeart/2005/8/layout/lProcess2"/>
    <dgm:cxn modelId="{37D15CA3-364C-4CE5-90F9-B86714D0435C}" type="presParOf" srcId="{CDEBDCC3-6E48-4F65-ABF6-DBD239D4C5EA}" destId="{F5500A2E-52B8-48A1-80D0-418F7E3C088B}" srcOrd="1" destOrd="0" presId="urn:microsoft.com/office/officeart/2005/8/layout/lProcess2"/>
    <dgm:cxn modelId="{325D8658-5209-4020-9B7F-C0FB109F2725}" type="presParOf" srcId="{CDEBDCC3-6E48-4F65-ABF6-DBD239D4C5EA}" destId="{21311647-49C7-4A5B-B636-D916CE1A3B70}" srcOrd="2" destOrd="0" presId="urn:microsoft.com/office/officeart/2005/8/layout/lProcess2"/>
    <dgm:cxn modelId="{6EDA1031-7767-406C-B5E6-5577E63963A7}" type="presParOf" srcId="{CDEBDCC3-6E48-4F65-ABF6-DBD239D4C5EA}" destId="{F9E8E68E-1B2C-410B-9CC1-D51059BA9859}" srcOrd="3" destOrd="0" presId="urn:microsoft.com/office/officeart/2005/8/layout/lProcess2"/>
    <dgm:cxn modelId="{41F2EFA6-0F48-45C8-98AF-9BCB89CA12EC}" type="presParOf" srcId="{CDEBDCC3-6E48-4F65-ABF6-DBD239D4C5EA}" destId="{1D279230-395E-4E20-9915-13310BCBDF69}" srcOrd="4" destOrd="0" presId="urn:microsoft.com/office/officeart/2005/8/layout/lProcess2"/>
    <dgm:cxn modelId="{095430FF-84E7-4DE6-BC2B-2856F47F87C5}" type="presParOf" srcId="{CDEBDCC3-6E48-4F65-ABF6-DBD239D4C5EA}" destId="{E7FDED7B-9EC3-46A7-8C70-13702DD71708}" srcOrd="5" destOrd="0" presId="urn:microsoft.com/office/officeart/2005/8/layout/lProcess2"/>
    <dgm:cxn modelId="{4B675884-55DE-4E6A-9DAA-DDF74C749557}" type="presParOf" srcId="{CDEBDCC3-6E48-4F65-ABF6-DBD239D4C5EA}" destId="{54BB22A1-18D7-4FB1-ACEB-09CAA61BC944}"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1AF02-31DD-4C19-BB3E-159906D38FCC}">
      <dsp:nvSpPr>
        <dsp:cNvPr id="0" name=""/>
        <dsp:cNvSpPr/>
      </dsp:nvSpPr>
      <dsp:spPr>
        <a:xfrm>
          <a:off x="0" y="661722"/>
          <a:ext cx="5121666" cy="2855096"/>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ETA Regional Offices </a:t>
          </a:r>
        </a:p>
        <a:p>
          <a:pPr marL="0" lvl="0" indent="0" algn="ctr" defTabSz="1066800">
            <a:lnSpc>
              <a:spcPct val="90000"/>
            </a:lnSpc>
            <a:spcBef>
              <a:spcPct val="0"/>
            </a:spcBef>
            <a:spcAft>
              <a:spcPct val="35000"/>
            </a:spcAft>
            <a:buNone/>
          </a:pPr>
          <a:r>
            <a:rPr lang="en-US" sz="2400" kern="1200" dirty="0"/>
            <a:t>Office of Grants Management (OGM)</a:t>
          </a:r>
        </a:p>
        <a:p>
          <a:pPr marL="0" lvl="0" indent="0" algn="ctr" defTabSz="1066800">
            <a:lnSpc>
              <a:spcPct val="90000"/>
            </a:lnSpc>
            <a:spcBef>
              <a:spcPct val="0"/>
            </a:spcBef>
            <a:spcAft>
              <a:spcPct val="35000"/>
            </a:spcAft>
            <a:buNone/>
          </a:pPr>
          <a:r>
            <a:rPr lang="en-US" sz="2400" kern="1200" dirty="0"/>
            <a:t>Division of Strategic Investments (DSI, Lead Program Office)</a:t>
          </a:r>
        </a:p>
        <a:p>
          <a:pPr marL="0" lvl="0" indent="0" algn="ctr" defTabSz="1066800">
            <a:lnSpc>
              <a:spcPct val="90000"/>
            </a:lnSpc>
            <a:spcBef>
              <a:spcPct val="0"/>
            </a:spcBef>
            <a:spcAft>
              <a:spcPct val="35000"/>
            </a:spcAft>
            <a:buNone/>
          </a:pPr>
          <a:r>
            <a:rPr lang="en-US" sz="2400" kern="1200" dirty="0"/>
            <a:t>Chief Evaluation Office (CEO)</a:t>
          </a:r>
        </a:p>
      </dsp:txBody>
      <dsp:txXfrm>
        <a:off x="83623" y="745345"/>
        <a:ext cx="4954420" cy="2687850"/>
      </dsp:txXfrm>
    </dsp:sp>
    <dsp:sp modelId="{6E660E3F-446A-4261-95C7-6F8743697DFB}">
      <dsp:nvSpPr>
        <dsp:cNvPr id="0" name=""/>
        <dsp:cNvSpPr/>
      </dsp:nvSpPr>
      <dsp:spPr>
        <a:xfrm rot="18148340">
          <a:off x="4813389" y="1507550"/>
          <a:ext cx="1331340" cy="40253"/>
        </a:xfrm>
        <a:custGeom>
          <a:avLst/>
          <a:gdLst/>
          <a:ahLst/>
          <a:cxnLst/>
          <a:rect l="0" t="0" r="0" b="0"/>
          <a:pathLst>
            <a:path>
              <a:moveTo>
                <a:pt x="0" y="20126"/>
              </a:moveTo>
              <a:lnTo>
                <a:pt x="1331340" y="2012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445776" y="1494393"/>
        <a:ext cx="66567" cy="66567"/>
      </dsp:txXfrm>
    </dsp:sp>
    <dsp:sp modelId="{2F42F0E9-9720-48AD-953C-2A68ADB6CACA}">
      <dsp:nvSpPr>
        <dsp:cNvPr id="0" name=""/>
        <dsp:cNvSpPr/>
      </dsp:nvSpPr>
      <dsp:spPr>
        <a:xfrm>
          <a:off x="5836453" y="521215"/>
          <a:ext cx="1779474" cy="889737"/>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Federal Project Officer</a:t>
          </a:r>
        </a:p>
      </dsp:txBody>
      <dsp:txXfrm>
        <a:off x="5862513" y="547275"/>
        <a:ext cx="1727354" cy="837617"/>
      </dsp:txXfrm>
    </dsp:sp>
    <dsp:sp modelId="{63795716-70C3-4436-B985-2DB3C243D9A3}">
      <dsp:nvSpPr>
        <dsp:cNvPr id="0" name=""/>
        <dsp:cNvSpPr/>
      </dsp:nvSpPr>
      <dsp:spPr>
        <a:xfrm rot="21122207">
          <a:off x="5118187" y="2019149"/>
          <a:ext cx="721746" cy="40253"/>
        </a:xfrm>
        <a:custGeom>
          <a:avLst/>
          <a:gdLst/>
          <a:ahLst/>
          <a:cxnLst/>
          <a:rect l="0" t="0" r="0" b="0"/>
          <a:pathLst>
            <a:path>
              <a:moveTo>
                <a:pt x="0" y="20126"/>
              </a:moveTo>
              <a:lnTo>
                <a:pt x="721746" y="2012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461016" y="2021232"/>
        <a:ext cx="36087" cy="36087"/>
      </dsp:txXfrm>
    </dsp:sp>
    <dsp:sp modelId="{8BA8684A-ED28-4E70-9516-D5AAC7789E53}">
      <dsp:nvSpPr>
        <dsp:cNvPr id="0" name=""/>
        <dsp:cNvSpPr/>
      </dsp:nvSpPr>
      <dsp:spPr>
        <a:xfrm>
          <a:off x="5836453" y="1544413"/>
          <a:ext cx="1779474" cy="889737"/>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Grant Officer (OGM / Regional Office)</a:t>
          </a:r>
        </a:p>
      </dsp:txBody>
      <dsp:txXfrm>
        <a:off x="5862513" y="1570473"/>
        <a:ext cx="1727354" cy="837617"/>
      </dsp:txXfrm>
    </dsp:sp>
    <dsp:sp modelId="{E5E26130-D651-422E-97F3-E12DBDDE1910}">
      <dsp:nvSpPr>
        <dsp:cNvPr id="0" name=""/>
        <dsp:cNvSpPr/>
      </dsp:nvSpPr>
      <dsp:spPr>
        <a:xfrm rot="3135090">
          <a:off x="4895271" y="2530748"/>
          <a:ext cx="1167576" cy="40253"/>
        </a:xfrm>
        <a:custGeom>
          <a:avLst/>
          <a:gdLst/>
          <a:ahLst/>
          <a:cxnLst/>
          <a:rect l="0" t="0" r="0" b="0"/>
          <a:pathLst>
            <a:path>
              <a:moveTo>
                <a:pt x="0" y="20126"/>
              </a:moveTo>
              <a:lnTo>
                <a:pt x="1167576" y="2012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449870" y="2521685"/>
        <a:ext cx="58378" cy="58378"/>
      </dsp:txXfrm>
    </dsp:sp>
    <dsp:sp modelId="{463680EF-1EE5-4A56-833B-33ACA70C2552}">
      <dsp:nvSpPr>
        <dsp:cNvPr id="0" name=""/>
        <dsp:cNvSpPr/>
      </dsp:nvSpPr>
      <dsp:spPr>
        <a:xfrm>
          <a:off x="5836453" y="2567611"/>
          <a:ext cx="1779474" cy="889737"/>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Program Office</a:t>
          </a:r>
        </a:p>
      </dsp:txBody>
      <dsp:txXfrm>
        <a:off x="5862513" y="2593671"/>
        <a:ext cx="1727354" cy="837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B5D7-8F46-4E40-8380-495607806765}">
      <dsp:nvSpPr>
        <dsp:cNvPr id="0" name=""/>
        <dsp:cNvSpPr/>
      </dsp:nvSpPr>
      <dsp:spPr>
        <a:xfrm>
          <a:off x="0" y="0"/>
          <a:ext cx="4458870" cy="1065600"/>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Role of Your FPO</a:t>
          </a:r>
        </a:p>
      </dsp:txBody>
      <dsp:txXfrm>
        <a:off x="0" y="0"/>
        <a:ext cx="4458870" cy="1065600"/>
      </dsp:txXfrm>
    </dsp:sp>
    <dsp:sp modelId="{72F12318-1A9E-4883-B8D4-2A9682A50C6F}">
      <dsp:nvSpPr>
        <dsp:cNvPr id="0" name=""/>
        <dsp:cNvSpPr/>
      </dsp:nvSpPr>
      <dsp:spPr>
        <a:xfrm>
          <a:off x="0" y="1093430"/>
          <a:ext cx="4458870" cy="2437560"/>
        </a:xfrm>
        <a:prstGeom prst="rect">
          <a:avLst/>
        </a:prstGeom>
        <a:solidFill>
          <a:schemeClr val="tx1">
            <a:lumMod val="10000"/>
            <a:lumOff val="90000"/>
            <a:alpha val="90000"/>
          </a:schemeClr>
        </a:solidFill>
        <a:ln w="10000" cap="flat" cmpd="sng" algn="ctr">
          <a:solidFill>
            <a:schemeClr val="accent1">
              <a:alpha val="90000"/>
              <a:tint val="40000"/>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Assist you on grant-related matters</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Serve as your primary point of contact</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Provide compliance assistance</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Conduct oversight and review of grant performance</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Deliver or arrange for technical assistance</a:t>
          </a:r>
        </a:p>
      </dsp:txBody>
      <dsp:txXfrm>
        <a:off x="0" y="1093430"/>
        <a:ext cx="4458870" cy="2437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D6654-E621-4B4F-8C82-8138570D6A41}">
      <dsp:nvSpPr>
        <dsp:cNvPr id="0" name=""/>
        <dsp:cNvSpPr/>
      </dsp:nvSpPr>
      <dsp:spPr>
        <a:xfrm>
          <a:off x="0" y="587598"/>
          <a:ext cx="2485925" cy="1491555"/>
        </a:xfrm>
        <a:prstGeom prst="rect">
          <a:avLst/>
        </a:prstGeom>
        <a:solidFill>
          <a:schemeClr val="tx2">
            <a:lumMod val="75000"/>
            <a:lumOff val="2500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Support FPOs</a:t>
          </a:r>
        </a:p>
      </dsp:txBody>
      <dsp:txXfrm>
        <a:off x="0" y="587598"/>
        <a:ext cx="2485925" cy="1491555"/>
      </dsp:txXfrm>
    </dsp:sp>
    <dsp:sp modelId="{11EBE290-1B88-49D0-8C38-ACC52707A7F1}">
      <dsp:nvSpPr>
        <dsp:cNvPr id="0" name=""/>
        <dsp:cNvSpPr/>
      </dsp:nvSpPr>
      <dsp:spPr>
        <a:xfrm>
          <a:off x="2734518" y="587598"/>
          <a:ext cx="2485925" cy="14915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Provide policy clarification and guidance</a:t>
          </a:r>
        </a:p>
      </dsp:txBody>
      <dsp:txXfrm>
        <a:off x="2734518" y="587598"/>
        <a:ext cx="2485925" cy="1491555"/>
      </dsp:txXfrm>
    </dsp:sp>
    <dsp:sp modelId="{6B37707A-BA01-48B2-B476-0D2EE1FEB46A}">
      <dsp:nvSpPr>
        <dsp:cNvPr id="0" name=""/>
        <dsp:cNvSpPr/>
      </dsp:nvSpPr>
      <dsp:spPr>
        <a:xfrm>
          <a:off x="5469037" y="587598"/>
          <a:ext cx="2485925" cy="1491555"/>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Provide technical assistance (TA) (together with an external provider)</a:t>
          </a:r>
        </a:p>
      </dsp:txBody>
      <dsp:txXfrm>
        <a:off x="5469037" y="587598"/>
        <a:ext cx="2485925" cy="1491555"/>
      </dsp:txXfrm>
    </dsp:sp>
    <dsp:sp modelId="{8198949B-1727-42E7-9BF5-AB0910BB4C98}">
      <dsp:nvSpPr>
        <dsp:cNvPr id="0" name=""/>
        <dsp:cNvSpPr/>
      </dsp:nvSpPr>
      <dsp:spPr>
        <a:xfrm>
          <a:off x="0" y="2327746"/>
          <a:ext cx="2485925" cy="1491555"/>
        </a:xfrm>
        <a:prstGeom prst="rect">
          <a:avLst/>
        </a:prstGeom>
        <a:solidFill>
          <a:schemeClr val="accent2">
            <a:lumMod val="7500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Create peer learning opportunities</a:t>
          </a:r>
        </a:p>
      </dsp:txBody>
      <dsp:txXfrm>
        <a:off x="0" y="2327746"/>
        <a:ext cx="2485925" cy="1491555"/>
      </dsp:txXfrm>
    </dsp:sp>
    <dsp:sp modelId="{507A3C79-874F-40CE-AD1D-0DECFC3D9485}">
      <dsp:nvSpPr>
        <dsp:cNvPr id="0" name=""/>
        <dsp:cNvSpPr/>
      </dsp:nvSpPr>
      <dsp:spPr>
        <a:xfrm>
          <a:off x="2734518" y="2327746"/>
          <a:ext cx="2485925" cy="1491555"/>
        </a:xfrm>
        <a:prstGeom prst="rect">
          <a:avLst/>
        </a:prstGeom>
        <a:solidFill>
          <a:srgbClr val="A31D30"/>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Collect performance data</a:t>
          </a:r>
        </a:p>
      </dsp:txBody>
      <dsp:txXfrm>
        <a:off x="2734518" y="2327746"/>
        <a:ext cx="2485925" cy="1491555"/>
      </dsp:txXfrm>
    </dsp:sp>
    <dsp:sp modelId="{F744DA43-1EFB-467D-ACA2-1D0B8C72C9C0}">
      <dsp:nvSpPr>
        <dsp:cNvPr id="0" name=""/>
        <dsp:cNvSpPr/>
      </dsp:nvSpPr>
      <dsp:spPr>
        <a:xfrm>
          <a:off x="5469037" y="2327746"/>
          <a:ext cx="2485925" cy="1491555"/>
        </a:xfrm>
        <a:prstGeom prst="rect">
          <a:avLst/>
        </a:prstGeom>
        <a:solidFill>
          <a:srgbClr val="C7233A"/>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Review specific grant modifications</a:t>
          </a:r>
        </a:p>
      </dsp:txBody>
      <dsp:txXfrm>
        <a:off x="5469037" y="2327746"/>
        <a:ext cx="2485925" cy="1491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09CF-16D1-417F-98C1-C54DA8E68A60}">
      <dsp:nvSpPr>
        <dsp:cNvPr id="0" name=""/>
        <dsp:cNvSpPr/>
      </dsp:nvSpPr>
      <dsp:spPr>
        <a:xfrm>
          <a:off x="0" y="0"/>
          <a:ext cx="9180825" cy="5052448"/>
        </a:xfrm>
        <a:prstGeom prst="rightArrow">
          <a:avLst/>
        </a:prstGeom>
        <a:solidFill>
          <a:schemeClr val="accent5">
            <a:tint val="40000"/>
            <a:hueOff val="0"/>
            <a:satOff val="0"/>
            <a:lumOff val="0"/>
            <a:alphaOff val="0"/>
          </a:schemeClr>
        </a:solidFill>
        <a:ln>
          <a:noFill/>
        </a:ln>
        <a:effectLst>
          <a:outerShdw blurRad="38100" dist="17779" dir="5400000" rotWithShape="0">
            <a:srgbClr val="000000">
              <a:alpha val="40000"/>
            </a:srgbClr>
          </a:outerShdw>
        </a:effectLst>
      </dsp:spPr>
      <dsp:style>
        <a:lnRef idx="0">
          <a:scrgbClr r="0" g="0" b="0"/>
        </a:lnRef>
        <a:fillRef idx="1">
          <a:scrgbClr r="0" g="0" b="0"/>
        </a:fillRef>
        <a:effectRef idx="2">
          <a:scrgbClr r="0" g="0" b="0"/>
        </a:effectRef>
        <a:fontRef idx="minor"/>
      </dsp:style>
    </dsp:sp>
    <dsp:sp modelId="{62E20FAE-0BF6-4A16-88B0-EE70DE157733}">
      <dsp:nvSpPr>
        <dsp:cNvPr id="0" name=""/>
        <dsp:cNvSpPr/>
      </dsp:nvSpPr>
      <dsp:spPr>
        <a:xfrm>
          <a:off x="4034" y="1515734"/>
          <a:ext cx="1763992" cy="2020979"/>
        </a:xfrm>
        <a:prstGeom prst="roundRect">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Discuss potential mod with your FPO.</a:t>
          </a:r>
        </a:p>
      </dsp:txBody>
      <dsp:txXfrm>
        <a:off x="90145" y="1601845"/>
        <a:ext cx="1591770" cy="1848757"/>
      </dsp:txXfrm>
    </dsp:sp>
    <dsp:sp modelId="{7F96408F-3E47-4876-B6BE-313F14ED3CE4}">
      <dsp:nvSpPr>
        <dsp:cNvPr id="0" name=""/>
        <dsp:cNvSpPr/>
      </dsp:nvSpPr>
      <dsp:spPr>
        <a:xfrm>
          <a:off x="1856226" y="1515734"/>
          <a:ext cx="1763992" cy="2020979"/>
        </a:xfrm>
        <a:prstGeom prst="roundRect">
          <a:avLst/>
        </a:prstGeom>
        <a:solidFill>
          <a:schemeClr val="tx2">
            <a:lumMod val="90000"/>
            <a:lumOff val="10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2314713"/>
              <a:satOff val="7526"/>
              <a:lumOff val="-3039"/>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Write a formal letter of request addressed to your Grant Officer.</a:t>
          </a:r>
        </a:p>
      </dsp:txBody>
      <dsp:txXfrm>
        <a:off x="1942337" y="1601845"/>
        <a:ext cx="1591770" cy="1848757"/>
      </dsp:txXfrm>
    </dsp:sp>
    <dsp:sp modelId="{C8A77895-05C6-419D-9942-BA011AD1FD22}">
      <dsp:nvSpPr>
        <dsp:cNvPr id="0" name=""/>
        <dsp:cNvSpPr/>
      </dsp:nvSpPr>
      <dsp:spPr>
        <a:xfrm>
          <a:off x="3708418" y="1515734"/>
          <a:ext cx="1763992" cy="2020979"/>
        </a:xfrm>
        <a:prstGeom prst="round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4629427"/>
              <a:satOff val="15053"/>
              <a:lumOff val="-607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Include modification type, grant number, and justification for request.</a:t>
          </a:r>
        </a:p>
      </dsp:txBody>
      <dsp:txXfrm>
        <a:off x="3794529" y="1601845"/>
        <a:ext cx="1591770" cy="1848757"/>
      </dsp:txXfrm>
    </dsp:sp>
    <dsp:sp modelId="{3A97155D-3E89-4475-8F40-3A7E4BB416BB}">
      <dsp:nvSpPr>
        <dsp:cNvPr id="0" name=""/>
        <dsp:cNvSpPr/>
      </dsp:nvSpPr>
      <dsp:spPr>
        <a:xfrm>
          <a:off x="5560610" y="1515734"/>
          <a:ext cx="1763992" cy="2020979"/>
        </a:xfrm>
        <a:prstGeom prst="roundRect">
          <a:avLst/>
        </a:prstGeom>
        <a:solidFill>
          <a:srgbClr val="0064A2"/>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6944140"/>
              <a:satOff val="22579"/>
              <a:lumOff val="-9117"/>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Submit the final letter, signed by your signatory to FPO, who  then forwards to the Grant Officer.</a:t>
          </a:r>
        </a:p>
      </dsp:txBody>
      <dsp:txXfrm>
        <a:off x="5646721" y="1601845"/>
        <a:ext cx="1591770" cy="1848757"/>
      </dsp:txXfrm>
    </dsp:sp>
    <dsp:sp modelId="{ED5A4A1B-43CD-4290-9982-31A66B82A379}">
      <dsp:nvSpPr>
        <dsp:cNvPr id="0" name=""/>
        <dsp:cNvSpPr/>
      </dsp:nvSpPr>
      <dsp:spPr>
        <a:xfrm>
          <a:off x="7412802" y="1515734"/>
          <a:ext cx="1763992" cy="2020979"/>
        </a:xfrm>
        <a:prstGeom prst="roundRect">
          <a:avLst/>
        </a:prstGeom>
        <a:solidFill>
          <a:schemeClr val="tx2">
            <a:lumMod val="75000"/>
            <a:lumOff val="2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9258853"/>
              <a:satOff val="30105"/>
              <a:lumOff val="-1215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Formal review and execution of approved modification. </a:t>
          </a:r>
        </a:p>
      </dsp:txBody>
      <dsp:txXfrm>
        <a:off x="7498913" y="1601845"/>
        <a:ext cx="1591770" cy="18487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AA089-806A-4964-8356-6EF321C20621}">
      <dsp:nvSpPr>
        <dsp:cNvPr id="0" name=""/>
        <dsp:cNvSpPr/>
      </dsp:nvSpPr>
      <dsp:spPr>
        <a:xfrm>
          <a:off x="1352" y="0"/>
          <a:ext cx="3516839" cy="503872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Quarter ending March 31</a:t>
          </a:r>
          <a:endParaRPr lang="en-US" sz="3900" kern="1200" dirty="0"/>
        </a:p>
      </dsp:txBody>
      <dsp:txXfrm>
        <a:off x="1352" y="0"/>
        <a:ext cx="3516839" cy="1511617"/>
      </dsp:txXfrm>
    </dsp:sp>
    <dsp:sp modelId="{53797309-F1D8-47A4-B07F-A08A9C932D23}">
      <dsp:nvSpPr>
        <dsp:cNvPr id="0" name=""/>
        <dsp:cNvSpPr/>
      </dsp:nvSpPr>
      <dsp:spPr>
        <a:xfrm>
          <a:off x="353036" y="1512048"/>
          <a:ext cx="2813471" cy="989907"/>
        </a:xfrm>
        <a:prstGeom prst="roundRect">
          <a:avLst>
            <a:gd name="adj" fmla="val 10000"/>
          </a:avLst>
        </a:prstGeom>
        <a:solidFill>
          <a:schemeClr val="accent6">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t>QNR</a:t>
          </a:r>
          <a:endParaRPr lang="en-US" sz="2900" kern="1200" dirty="0"/>
        </a:p>
      </dsp:txBody>
      <dsp:txXfrm>
        <a:off x="382029" y="1541041"/>
        <a:ext cx="2755485" cy="931921"/>
      </dsp:txXfrm>
    </dsp:sp>
    <dsp:sp modelId="{21352D40-B5E5-407F-93CA-EAA30C32BDBD}">
      <dsp:nvSpPr>
        <dsp:cNvPr id="0" name=""/>
        <dsp:cNvSpPr/>
      </dsp:nvSpPr>
      <dsp:spPr>
        <a:xfrm>
          <a:off x="353036" y="2654249"/>
          <a:ext cx="2813471" cy="989907"/>
        </a:xfrm>
        <a:prstGeom prst="roundRect">
          <a:avLst>
            <a:gd name="adj" fmla="val 10000"/>
          </a:avLst>
        </a:prstGeom>
        <a:solidFill>
          <a:schemeClr val="accent6">
            <a:shade val="80000"/>
            <a:hueOff val="75021"/>
            <a:satOff val="-9396"/>
            <a:lumOff val="46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Due </a:t>
          </a:r>
          <a:r>
            <a:rPr lang="en-US" sz="2900" b="0" kern="1200" dirty="0"/>
            <a:t>May 14 </a:t>
          </a:r>
        </a:p>
      </dsp:txBody>
      <dsp:txXfrm>
        <a:off x="382029" y="2683242"/>
        <a:ext cx="2755485" cy="931921"/>
      </dsp:txXfrm>
    </dsp:sp>
    <dsp:sp modelId="{A9BCCCC8-14BC-4BB7-8E3D-717DA7B82234}">
      <dsp:nvSpPr>
        <dsp:cNvPr id="0" name=""/>
        <dsp:cNvSpPr/>
      </dsp:nvSpPr>
      <dsp:spPr>
        <a:xfrm>
          <a:off x="353036" y="3796450"/>
          <a:ext cx="2813471" cy="989907"/>
        </a:xfrm>
        <a:prstGeom prst="roundRect">
          <a:avLst>
            <a:gd name="adj" fmla="val 10000"/>
          </a:avLst>
        </a:prstGeom>
        <a:solidFill>
          <a:schemeClr val="accent6">
            <a:shade val="80000"/>
            <a:hueOff val="150042"/>
            <a:satOff val="-18792"/>
            <a:lumOff val="934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Submit via Email</a:t>
          </a:r>
        </a:p>
      </dsp:txBody>
      <dsp:txXfrm>
        <a:off x="382029" y="3825443"/>
        <a:ext cx="2755485" cy="931921"/>
      </dsp:txXfrm>
    </dsp:sp>
    <dsp:sp modelId="{B12081AE-6F45-49A2-86CC-A427DEB99C5F}">
      <dsp:nvSpPr>
        <dsp:cNvPr id="0" name=""/>
        <dsp:cNvSpPr/>
      </dsp:nvSpPr>
      <dsp:spPr>
        <a:xfrm>
          <a:off x="3781955" y="0"/>
          <a:ext cx="3516839" cy="503872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Quarter ending June 30</a:t>
          </a:r>
          <a:endParaRPr lang="en-US" sz="3900" kern="1200" dirty="0"/>
        </a:p>
      </dsp:txBody>
      <dsp:txXfrm>
        <a:off x="3781955" y="0"/>
        <a:ext cx="3516839" cy="1511617"/>
      </dsp:txXfrm>
    </dsp:sp>
    <dsp:sp modelId="{9EF52BF2-9AB5-4DD0-ADA8-2EEA2205711F}">
      <dsp:nvSpPr>
        <dsp:cNvPr id="0" name=""/>
        <dsp:cNvSpPr/>
      </dsp:nvSpPr>
      <dsp:spPr>
        <a:xfrm>
          <a:off x="4133639" y="1512048"/>
          <a:ext cx="2813471" cy="989907"/>
        </a:xfrm>
        <a:prstGeom prst="roundRect">
          <a:avLst>
            <a:gd name="adj" fmla="val 10000"/>
          </a:avLst>
        </a:prstGeom>
        <a:solidFill>
          <a:schemeClr val="accent6">
            <a:shade val="80000"/>
            <a:hueOff val="225063"/>
            <a:satOff val="-28188"/>
            <a:lumOff val="140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t>QNR + Suggested Template</a:t>
          </a:r>
        </a:p>
      </dsp:txBody>
      <dsp:txXfrm>
        <a:off x="4162632" y="1541041"/>
        <a:ext cx="2755485" cy="931921"/>
      </dsp:txXfrm>
    </dsp:sp>
    <dsp:sp modelId="{4611D255-D700-49AA-87B9-7654812C56A0}">
      <dsp:nvSpPr>
        <dsp:cNvPr id="0" name=""/>
        <dsp:cNvSpPr/>
      </dsp:nvSpPr>
      <dsp:spPr>
        <a:xfrm>
          <a:off x="4133639" y="2654249"/>
          <a:ext cx="2813471" cy="989907"/>
        </a:xfrm>
        <a:prstGeom prst="roundRect">
          <a:avLst>
            <a:gd name="adj" fmla="val 10000"/>
          </a:avLst>
        </a:prstGeom>
        <a:solidFill>
          <a:schemeClr val="accent6">
            <a:shade val="80000"/>
            <a:hueOff val="300083"/>
            <a:satOff val="-37584"/>
            <a:lumOff val="186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Due August 15</a:t>
          </a:r>
        </a:p>
      </dsp:txBody>
      <dsp:txXfrm>
        <a:off x="4162632" y="2683242"/>
        <a:ext cx="2755485" cy="931921"/>
      </dsp:txXfrm>
    </dsp:sp>
    <dsp:sp modelId="{F379B5C3-8643-4A26-AE49-CA26B9DD64A6}">
      <dsp:nvSpPr>
        <dsp:cNvPr id="0" name=""/>
        <dsp:cNvSpPr/>
      </dsp:nvSpPr>
      <dsp:spPr>
        <a:xfrm>
          <a:off x="4133639" y="3796450"/>
          <a:ext cx="2813471" cy="989907"/>
        </a:xfrm>
        <a:prstGeom prst="roundRect">
          <a:avLst>
            <a:gd name="adj" fmla="val 10000"/>
          </a:avLst>
        </a:prstGeom>
        <a:solidFill>
          <a:schemeClr val="accent6">
            <a:shade val="80000"/>
            <a:hueOff val="375104"/>
            <a:satOff val="-46980"/>
            <a:lumOff val="2335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Submit in WIPS</a:t>
          </a:r>
        </a:p>
      </dsp:txBody>
      <dsp:txXfrm>
        <a:off x="4162632" y="3825443"/>
        <a:ext cx="2755485" cy="931921"/>
      </dsp:txXfrm>
    </dsp:sp>
    <dsp:sp modelId="{4EA38103-3A1E-4E6E-9608-DE55AD22B3B6}">
      <dsp:nvSpPr>
        <dsp:cNvPr id="0" name=""/>
        <dsp:cNvSpPr/>
      </dsp:nvSpPr>
      <dsp:spPr>
        <a:xfrm>
          <a:off x="7562557" y="0"/>
          <a:ext cx="3516839" cy="503872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Quarter ending September 30</a:t>
          </a:r>
          <a:endParaRPr lang="en-US" sz="3900" kern="1200" dirty="0"/>
        </a:p>
      </dsp:txBody>
      <dsp:txXfrm>
        <a:off x="7562557" y="0"/>
        <a:ext cx="3516839" cy="1511617"/>
      </dsp:txXfrm>
    </dsp:sp>
    <dsp:sp modelId="{3811FCD9-3602-4EAB-97F1-55C76AD5F13D}">
      <dsp:nvSpPr>
        <dsp:cNvPr id="0" name=""/>
        <dsp:cNvSpPr/>
      </dsp:nvSpPr>
      <dsp:spPr>
        <a:xfrm>
          <a:off x="7914241" y="1511740"/>
          <a:ext cx="2813471" cy="734034"/>
        </a:xfrm>
        <a:prstGeom prst="roundRect">
          <a:avLst>
            <a:gd name="adj" fmla="val 10000"/>
          </a:avLst>
        </a:prstGeom>
        <a:solidFill>
          <a:schemeClr val="accent6">
            <a:shade val="80000"/>
            <a:hueOff val="450125"/>
            <a:satOff val="-56376"/>
            <a:lumOff val="2802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QPR (Single Institution Grantees only)</a:t>
          </a:r>
        </a:p>
      </dsp:txBody>
      <dsp:txXfrm>
        <a:off x="7935740" y="1533239"/>
        <a:ext cx="2770473" cy="691036"/>
      </dsp:txXfrm>
    </dsp:sp>
    <dsp:sp modelId="{21311647-49C7-4A5B-B636-D916CE1A3B70}">
      <dsp:nvSpPr>
        <dsp:cNvPr id="0" name=""/>
        <dsp:cNvSpPr/>
      </dsp:nvSpPr>
      <dsp:spPr>
        <a:xfrm>
          <a:off x="7914241" y="2358703"/>
          <a:ext cx="2813471" cy="734034"/>
        </a:xfrm>
        <a:prstGeom prst="roundRect">
          <a:avLst>
            <a:gd name="adj" fmla="val 10000"/>
          </a:avLst>
        </a:prstGeom>
        <a:solidFill>
          <a:schemeClr val="accent6">
            <a:shade val="80000"/>
            <a:hueOff val="525146"/>
            <a:satOff val="-65772"/>
            <a:lumOff val="3269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QNR + Suggested Template</a:t>
          </a:r>
          <a:endParaRPr lang="en-US" sz="2000" b="0" kern="1200" dirty="0"/>
        </a:p>
      </dsp:txBody>
      <dsp:txXfrm>
        <a:off x="7935740" y="2380202"/>
        <a:ext cx="2770473" cy="691036"/>
      </dsp:txXfrm>
    </dsp:sp>
    <dsp:sp modelId="{1D279230-395E-4E20-9915-13310BCBDF69}">
      <dsp:nvSpPr>
        <dsp:cNvPr id="0" name=""/>
        <dsp:cNvSpPr/>
      </dsp:nvSpPr>
      <dsp:spPr>
        <a:xfrm>
          <a:off x="7914241" y="3205667"/>
          <a:ext cx="2813471" cy="734034"/>
        </a:xfrm>
        <a:prstGeom prst="roundRect">
          <a:avLst>
            <a:gd name="adj" fmla="val 10000"/>
          </a:avLst>
        </a:prstGeom>
        <a:solidFill>
          <a:schemeClr val="accent6">
            <a:shade val="80000"/>
            <a:hueOff val="600167"/>
            <a:satOff val="-75168"/>
            <a:lumOff val="3736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Due November 15</a:t>
          </a:r>
        </a:p>
      </dsp:txBody>
      <dsp:txXfrm>
        <a:off x="7935740" y="3227166"/>
        <a:ext cx="2770473" cy="691036"/>
      </dsp:txXfrm>
    </dsp:sp>
    <dsp:sp modelId="{54BB22A1-18D7-4FB1-ACEB-09CAA61BC944}">
      <dsp:nvSpPr>
        <dsp:cNvPr id="0" name=""/>
        <dsp:cNvSpPr/>
      </dsp:nvSpPr>
      <dsp:spPr>
        <a:xfrm>
          <a:off x="7914241" y="4052630"/>
          <a:ext cx="2813471" cy="734034"/>
        </a:xfrm>
        <a:prstGeom prst="roundRect">
          <a:avLst>
            <a:gd name="adj" fmla="val 10000"/>
          </a:avLst>
        </a:prstGeom>
        <a:solidFill>
          <a:schemeClr val="accent6">
            <a:shade val="80000"/>
            <a:hueOff val="675188"/>
            <a:satOff val="-84564"/>
            <a:lumOff val="420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Submit in WIPS</a:t>
          </a:r>
        </a:p>
      </dsp:txBody>
      <dsp:txXfrm>
        <a:off x="7935740" y="4074129"/>
        <a:ext cx="2770473" cy="6910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B57773-3BAA-418C-9BDB-0F9C1E1BF433}" type="datetimeFigureOut">
              <a:rPr lang="en-US" smtClean="0"/>
              <a:t>3/3/2021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dirty="0"/>
          </a:p>
        </p:txBody>
      </p:sp>
    </p:spTree>
    <p:extLst>
      <p:ext uri="{BB962C8B-B14F-4D97-AF65-F5344CB8AC3E}">
        <p14:creationId xmlns:p14="http://schemas.microsoft.com/office/powerpoint/2010/main" val="1418217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dirty="0"/>
          </a:p>
        </p:txBody>
      </p:sp>
    </p:spTree>
    <p:extLst>
      <p:ext uri="{BB962C8B-B14F-4D97-AF65-F5344CB8AC3E}">
        <p14:creationId xmlns:p14="http://schemas.microsoft.com/office/powerpoint/2010/main" val="372762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dirty="0"/>
          </a:p>
        </p:txBody>
      </p:sp>
    </p:spTree>
    <p:extLst>
      <p:ext uri="{BB962C8B-B14F-4D97-AF65-F5344CB8AC3E}">
        <p14:creationId xmlns:p14="http://schemas.microsoft.com/office/powerpoint/2010/main" val="394778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dirty="0"/>
          </a:p>
        </p:txBody>
      </p:sp>
    </p:spTree>
    <p:extLst>
      <p:ext uri="{BB962C8B-B14F-4D97-AF65-F5344CB8AC3E}">
        <p14:creationId xmlns:p14="http://schemas.microsoft.com/office/powerpoint/2010/main" val="147268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dirty="0"/>
          </a:p>
        </p:txBody>
      </p:sp>
    </p:spTree>
    <p:extLst>
      <p:ext uri="{BB962C8B-B14F-4D97-AF65-F5344CB8AC3E}">
        <p14:creationId xmlns:p14="http://schemas.microsoft.com/office/powerpoint/2010/main" val="52234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dirty="0"/>
          </a:p>
        </p:txBody>
      </p:sp>
    </p:spTree>
    <p:extLst>
      <p:ext uri="{BB962C8B-B14F-4D97-AF65-F5344CB8AC3E}">
        <p14:creationId xmlns:p14="http://schemas.microsoft.com/office/powerpoint/2010/main" val="432505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dirty="0"/>
          </a:p>
        </p:txBody>
      </p:sp>
    </p:spTree>
    <p:extLst>
      <p:ext uri="{BB962C8B-B14F-4D97-AF65-F5344CB8AC3E}">
        <p14:creationId xmlns:p14="http://schemas.microsoft.com/office/powerpoint/2010/main" val="2033219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dirty="0"/>
          </a:p>
        </p:txBody>
      </p:sp>
    </p:spTree>
    <p:extLst>
      <p:ext uri="{BB962C8B-B14F-4D97-AF65-F5344CB8AC3E}">
        <p14:creationId xmlns:p14="http://schemas.microsoft.com/office/powerpoint/2010/main" val="93183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dirty="0"/>
          </a:p>
        </p:txBody>
      </p:sp>
    </p:spTree>
    <p:extLst>
      <p:ext uri="{BB962C8B-B14F-4D97-AF65-F5344CB8AC3E}">
        <p14:creationId xmlns:p14="http://schemas.microsoft.com/office/powerpoint/2010/main" val="3759258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dirty="0"/>
          </a:p>
        </p:txBody>
      </p:sp>
    </p:spTree>
    <p:extLst>
      <p:ext uri="{BB962C8B-B14F-4D97-AF65-F5344CB8AC3E}">
        <p14:creationId xmlns:p14="http://schemas.microsoft.com/office/powerpoint/2010/main" val="993601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dirty="0"/>
          </a:p>
        </p:txBody>
      </p:sp>
    </p:spTree>
    <p:extLst>
      <p:ext uri="{BB962C8B-B14F-4D97-AF65-F5344CB8AC3E}">
        <p14:creationId xmlns:p14="http://schemas.microsoft.com/office/powerpoint/2010/main" val="276099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dirty="0"/>
          </a:p>
        </p:txBody>
      </p:sp>
    </p:spTree>
    <p:extLst>
      <p:ext uri="{BB962C8B-B14F-4D97-AF65-F5344CB8AC3E}">
        <p14:creationId xmlns:p14="http://schemas.microsoft.com/office/powerpoint/2010/main" val="3669635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dirty="0"/>
          </a:p>
        </p:txBody>
      </p:sp>
    </p:spTree>
    <p:extLst>
      <p:ext uri="{BB962C8B-B14F-4D97-AF65-F5344CB8AC3E}">
        <p14:creationId xmlns:p14="http://schemas.microsoft.com/office/powerpoint/2010/main" val="872539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dirty="0"/>
          </a:p>
        </p:txBody>
      </p:sp>
    </p:spTree>
    <p:extLst>
      <p:ext uri="{BB962C8B-B14F-4D97-AF65-F5344CB8AC3E}">
        <p14:creationId xmlns:p14="http://schemas.microsoft.com/office/powerpoint/2010/main" val="3068722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dirty="0"/>
          </a:p>
        </p:txBody>
      </p:sp>
    </p:spTree>
    <p:extLst>
      <p:ext uri="{BB962C8B-B14F-4D97-AF65-F5344CB8AC3E}">
        <p14:creationId xmlns:p14="http://schemas.microsoft.com/office/powerpoint/2010/main" val="907893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dirty="0"/>
          </a:p>
        </p:txBody>
      </p:sp>
    </p:spTree>
    <p:extLst>
      <p:ext uri="{BB962C8B-B14F-4D97-AF65-F5344CB8AC3E}">
        <p14:creationId xmlns:p14="http://schemas.microsoft.com/office/powerpoint/2010/main" val="2947485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dirty="0"/>
          </a:p>
        </p:txBody>
      </p:sp>
    </p:spTree>
    <p:extLst>
      <p:ext uri="{BB962C8B-B14F-4D97-AF65-F5344CB8AC3E}">
        <p14:creationId xmlns:p14="http://schemas.microsoft.com/office/powerpoint/2010/main" val="4046746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dirty="0"/>
          </a:p>
        </p:txBody>
      </p:sp>
    </p:spTree>
    <p:extLst>
      <p:ext uri="{BB962C8B-B14F-4D97-AF65-F5344CB8AC3E}">
        <p14:creationId xmlns:p14="http://schemas.microsoft.com/office/powerpoint/2010/main" val="2484914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dirty="0"/>
          </a:p>
        </p:txBody>
      </p:sp>
    </p:spTree>
    <p:extLst>
      <p:ext uri="{BB962C8B-B14F-4D97-AF65-F5344CB8AC3E}">
        <p14:creationId xmlns:p14="http://schemas.microsoft.com/office/powerpoint/2010/main" val="3555646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dirty="0"/>
          </a:p>
        </p:txBody>
      </p:sp>
    </p:spTree>
    <p:extLst>
      <p:ext uri="{BB962C8B-B14F-4D97-AF65-F5344CB8AC3E}">
        <p14:creationId xmlns:p14="http://schemas.microsoft.com/office/powerpoint/2010/main" val="3674508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dirty="0"/>
          </a:p>
        </p:txBody>
      </p:sp>
    </p:spTree>
    <p:extLst>
      <p:ext uri="{BB962C8B-B14F-4D97-AF65-F5344CB8AC3E}">
        <p14:creationId xmlns:p14="http://schemas.microsoft.com/office/powerpoint/2010/main" val="3333662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dirty="0"/>
          </a:p>
        </p:txBody>
      </p:sp>
    </p:spTree>
    <p:extLst>
      <p:ext uri="{BB962C8B-B14F-4D97-AF65-F5344CB8AC3E}">
        <p14:creationId xmlns:p14="http://schemas.microsoft.com/office/powerpoint/2010/main" val="232271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dirty="0"/>
          </a:p>
        </p:txBody>
      </p:sp>
    </p:spTree>
    <p:extLst>
      <p:ext uri="{BB962C8B-B14F-4D97-AF65-F5344CB8AC3E}">
        <p14:creationId xmlns:p14="http://schemas.microsoft.com/office/powerpoint/2010/main" val="2953193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09036"/>
            <a:ext cx="5681980" cy="3689211"/>
          </a:xfrm>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30</a:t>
            </a:fld>
            <a:endParaRPr lang="en-US" dirty="0"/>
          </a:p>
        </p:txBody>
      </p:sp>
    </p:spTree>
    <p:extLst>
      <p:ext uri="{BB962C8B-B14F-4D97-AF65-F5344CB8AC3E}">
        <p14:creationId xmlns:p14="http://schemas.microsoft.com/office/powerpoint/2010/main" val="3922803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40" fontAlgn="base">
              <a:spcBef>
                <a:spcPct val="0"/>
              </a:spcBef>
              <a:spcAft>
                <a:spcPct val="0"/>
              </a:spcAft>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31</a:t>
            </a:fld>
            <a:endParaRPr lang="en-US" dirty="0"/>
          </a:p>
        </p:txBody>
      </p:sp>
    </p:spTree>
    <p:extLst>
      <p:ext uri="{BB962C8B-B14F-4D97-AF65-F5344CB8AC3E}">
        <p14:creationId xmlns:p14="http://schemas.microsoft.com/office/powerpoint/2010/main" val="999794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32</a:t>
            </a:fld>
            <a:endParaRPr lang="en-US" dirty="0"/>
          </a:p>
        </p:txBody>
      </p:sp>
    </p:spTree>
    <p:extLst>
      <p:ext uri="{BB962C8B-B14F-4D97-AF65-F5344CB8AC3E}">
        <p14:creationId xmlns:p14="http://schemas.microsoft.com/office/powerpoint/2010/main" val="982578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40" fontAlgn="base">
              <a:spcBef>
                <a:spcPct val="0"/>
              </a:spcBef>
              <a:spcAft>
                <a:spcPct val="0"/>
              </a:spcAft>
              <a:defRPr/>
            </a:pPr>
            <a:endParaRPr lang="en-US" alt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33</a:t>
            </a:fld>
            <a:endParaRPr lang="en-US" dirty="0"/>
          </a:p>
        </p:txBody>
      </p:sp>
    </p:spTree>
    <p:extLst>
      <p:ext uri="{BB962C8B-B14F-4D97-AF65-F5344CB8AC3E}">
        <p14:creationId xmlns:p14="http://schemas.microsoft.com/office/powerpoint/2010/main" val="944409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dirty="0"/>
          </a:p>
        </p:txBody>
      </p:sp>
    </p:spTree>
    <p:extLst>
      <p:ext uri="{BB962C8B-B14F-4D97-AF65-F5344CB8AC3E}">
        <p14:creationId xmlns:p14="http://schemas.microsoft.com/office/powerpoint/2010/main" val="3485065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35</a:t>
            </a:fld>
            <a:endParaRPr lang="en-US" dirty="0"/>
          </a:p>
        </p:txBody>
      </p:sp>
      <p:sp>
        <p:nvSpPr>
          <p:cNvPr id="5" name="Date Placeholder 4"/>
          <p:cNvSpPr>
            <a:spLocks noGrp="1"/>
          </p:cNvSpPr>
          <p:nvPr>
            <p:ph type="dt" idx="10"/>
          </p:nvPr>
        </p:nvSpPr>
        <p:spPr/>
        <p:txBody>
          <a:bodyPr/>
          <a:lstStyle/>
          <a:p>
            <a:r>
              <a:rPr lang="en-US" dirty="0"/>
              <a:t>8/19/2020</a:t>
            </a:r>
          </a:p>
        </p:txBody>
      </p:sp>
      <p:sp>
        <p:nvSpPr>
          <p:cNvPr id="7" name="Footer Placeholder 6"/>
          <p:cNvSpPr>
            <a:spLocks noGrp="1"/>
          </p:cNvSpPr>
          <p:nvPr>
            <p:ph type="ftr" sz="quarter" idx="12"/>
          </p:nvPr>
        </p:nvSpPr>
        <p:spPr/>
        <p:txBody>
          <a:bodyPr/>
          <a:lstStyle/>
          <a:p>
            <a:r>
              <a:rPr lang="en-US" dirty="0"/>
              <a:t>Youth Apprenticeship Readiness                                                                       Grant Orientation</a:t>
            </a:r>
          </a:p>
        </p:txBody>
      </p:sp>
      <p:sp>
        <p:nvSpPr>
          <p:cNvPr id="8" name="Header Placeholder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3137429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36</a:t>
            </a:fld>
            <a:endParaRPr lang="en-US" dirty="0"/>
          </a:p>
        </p:txBody>
      </p:sp>
      <p:sp>
        <p:nvSpPr>
          <p:cNvPr id="5" name="Date Placeholder 4"/>
          <p:cNvSpPr>
            <a:spLocks noGrp="1"/>
          </p:cNvSpPr>
          <p:nvPr>
            <p:ph type="dt" idx="10"/>
          </p:nvPr>
        </p:nvSpPr>
        <p:spPr/>
        <p:txBody>
          <a:bodyPr/>
          <a:lstStyle/>
          <a:p>
            <a:r>
              <a:rPr lang="en-US" dirty="0"/>
              <a:t>8/19/2020</a:t>
            </a:r>
          </a:p>
        </p:txBody>
      </p:sp>
      <p:sp>
        <p:nvSpPr>
          <p:cNvPr id="7" name="Footer Placeholder 6"/>
          <p:cNvSpPr>
            <a:spLocks noGrp="1"/>
          </p:cNvSpPr>
          <p:nvPr>
            <p:ph type="ftr" sz="quarter" idx="12"/>
          </p:nvPr>
        </p:nvSpPr>
        <p:spPr/>
        <p:txBody>
          <a:bodyPr/>
          <a:lstStyle/>
          <a:p>
            <a:r>
              <a:rPr lang="en-US" dirty="0"/>
              <a:t>Youth Apprenticeship Readiness                                                                       Grant Orientation</a:t>
            </a:r>
          </a:p>
        </p:txBody>
      </p:sp>
      <p:sp>
        <p:nvSpPr>
          <p:cNvPr id="8" name="Header Placeholder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784355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68" indent="-285718">
              <a:defRPr>
                <a:solidFill>
                  <a:schemeClr val="tx1"/>
                </a:solidFill>
                <a:latin typeface="Calibri" pitchFamily="34" charset="0"/>
              </a:defRPr>
            </a:lvl2pPr>
            <a:lvl3pPr marL="1142874" indent="-228574">
              <a:defRPr>
                <a:solidFill>
                  <a:schemeClr val="tx1"/>
                </a:solidFill>
                <a:latin typeface="Calibri" pitchFamily="34" charset="0"/>
              </a:defRPr>
            </a:lvl3pPr>
            <a:lvl4pPr marL="1600023" indent="-228574">
              <a:defRPr>
                <a:solidFill>
                  <a:schemeClr val="tx1"/>
                </a:solidFill>
                <a:latin typeface="Calibri" pitchFamily="34" charset="0"/>
              </a:defRPr>
            </a:lvl4pPr>
            <a:lvl5pPr marL="2057174" indent="-228574">
              <a:defRPr>
                <a:solidFill>
                  <a:schemeClr val="tx1"/>
                </a:solidFill>
                <a:latin typeface="Calibri" pitchFamily="34" charset="0"/>
              </a:defRPr>
            </a:lvl5pPr>
            <a:lvl6pPr marL="2514322" indent="-228574" fontAlgn="base">
              <a:spcBef>
                <a:spcPct val="0"/>
              </a:spcBef>
              <a:spcAft>
                <a:spcPct val="0"/>
              </a:spcAft>
              <a:defRPr>
                <a:solidFill>
                  <a:schemeClr val="tx1"/>
                </a:solidFill>
                <a:latin typeface="Calibri" pitchFamily="34" charset="0"/>
              </a:defRPr>
            </a:lvl6pPr>
            <a:lvl7pPr marL="2971470" indent="-228574" fontAlgn="base">
              <a:spcBef>
                <a:spcPct val="0"/>
              </a:spcBef>
              <a:spcAft>
                <a:spcPct val="0"/>
              </a:spcAft>
              <a:defRPr>
                <a:solidFill>
                  <a:schemeClr val="tx1"/>
                </a:solidFill>
                <a:latin typeface="Calibri" pitchFamily="34" charset="0"/>
              </a:defRPr>
            </a:lvl7pPr>
            <a:lvl8pPr marL="3428621" indent="-228574" fontAlgn="base">
              <a:spcBef>
                <a:spcPct val="0"/>
              </a:spcBef>
              <a:spcAft>
                <a:spcPct val="0"/>
              </a:spcAft>
              <a:defRPr>
                <a:solidFill>
                  <a:schemeClr val="tx1"/>
                </a:solidFill>
                <a:latin typeface="Calibri" pitchFamily="34" charset="0"/>
              </a:defRPr>
            </a:lvl8pPr>
            <a:lvl9pPr marL="3885770" indent="-22857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340B5C6-C624-4634-9165-95A56D08C3B5}" type="slidenum">
              <a:rPr lang="en-US" altLang="en-US"/>
              <a:pPr fontAlgn="base">
                <a:spcBef>
                  <a:spcPct val="0"/>
                </a:spcBef>
                <a:spcAft>
                  <a:spcPct val="0"/>
                </a:spcAft>
              </a:pPr>
              <a:t>37</a:t>
            </a:fld>
            <a:endParaRPr lang="en-US" altLang="en-US" dirty="0"/>
          </a:p>
        </p:txBody>
      </p:sp>
      <p:sp>
        <p:nvSpPr>
          <p:cNvPr id="2" name="Date Placeholder 1"/>
          <p:cNvSpPr>
            <a:spLocks noGrp="1"/>
          </p:cNvSpPr>
          <p:nvPr>
            <p:ph type="dt" idx="10"/>
          </p:nvPr>
        </p:nvSpPr>
        <p:spPr/>
        <p:txBody>
          <a:bodyPr/>
          <a:lstStyle/>
          <a:p>
            <a:r>
              <a:rPr lang="en-US" dirty="0"/>
              <a:t>8/19/2020</a:t>
            </a:r>
          </a:p>
        </p:txBody>
      </p:sp>
      <p:sp>
        <p:nvSpPr>
          <p:cNvPr id="4" name="Footer Placeholder 3"/>
          <p:cNvSpPr>
            <a:spLocks noGrp="1"/>
          </p:cNvSpPr>
          <p:nvPr>
            <p:ph type="ftr" sz="quarter" idx="12"/>
          </p:nvPr>
        </p:nvSpPr>
        <p:spPr/>
        <p:txBody>
          <a:bodyPr/>
          <a:lstStyle/>
          <a:p>
            <a:r>
              <a:rPr lang="en-US" dirty="0"/>
              <a:t>Youth Apprenticeship Readiness                                                                       Grant Orientation</a:t>
            </a:r>
          </a:p>
        </p:txBody>
      </p:sp>
      <p:sp>
        <p:nvSpPr>
          <p:cNvPr id="5" name="Header Placeholder 4"/>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293563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68" indent="-285718">
              <a:defRPr>
                <a:solidFill>
                  <a:schemeClr val="tx1"/>
                </a:solidFill>
                <a:latin typeface="Calibri" pitchFamily="34" charset="0"/>
              </a:defRPr>
            </a:lvl2pPr>
            <a:lvl3pPr marL="1142874" indent="-228574">
              <a:defRPr>
                <a:solidFill>
                  <a:schemeClr val="tx1"/>
                </a:solidFill>
                <a:latin typeface="Calibri" pitchFamily="34" charset="0"/>
              </a:defRPr>
            </a:lvl3pPr>
            <a:lvl4pPr marL="1600023" indent="-228574">
              <a:defRPr>
                <a:solidFill>
                  <a:schemeClr val="tx1"/>
                </a:solidFill>
                <a:latin typeface="Calibri" pitchFamily="34" charset="0"/>
              </a:defRPr>
            </a:lvl4pPr>
            <a:lvl5pPr marL="2057174" indent="-228574">
              <a:defRPr>
                <a:solidFill>
                  <a:schemeClr val="tx1"/>
                </a:solidFill>
                <a:latin typeface="Calibri" pitchFamily="34" charset="0"/>
              </a:defRPr>
            </a:lvl5pPr>
            <a:lvl6pPr marL="2514322" indent="-228574" fontAlgn="base">
              <a:spcBef>
                <a:spcPct val="0"/>
              </a:spcBef>
              <a:spcAft>
                <a:spcPct val="0"/>
              </a:spcAft>
              <a:defRPr>
                <a:solidFill>
                  <a:schemeClr val="tx1"/>
                </a:solidFill>
                <a:latin typeface="Calibri" pitchFamily="34" charset="0"/>
              </a:defRPr>
            </a:lvl6pPr>
            <a:lvl7pPr marL="2971470" indent="-228574" fontAlgn="base">
              <a:spcBef>
                <a:spcPct val="0"/>
              </a:spcBef>
              <a:spcAft>
                <a:spcPct val="0"/>
              </a:spcAft>
              <a:defRPr>
                <a:solidFill>
                  <a:schemeClr val="tx1"/>
                </a:solidFill>
                <a:latin typeface="Calibri" pitchFamily="34" charset="0"/>
              </a:defRPr>
            </a:lvl7pPr>
            <a:lvl8pPr marL="3428621" indent="-228574" fontAlgn="base">
              <a:spcBef>
                <a:spcPct val="0"/>
              </a:spcBef>
              <a:spcAft>
                <a:spcPct val="0"/>
              </a:spcAft>
              <a:defRPr>
                <a:solidFill>
                  <a:schemeClr val="tx1"/>
                </a:solidFill>
                <a:latin typeface="Calibri" pitchFamily="34" charset="0"/>
              </a:defRPr>
            </a:lvl8pPr>
            <a:lvl9pPr marL="3885770" indent="-22857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DA84884-5D44-491C-854B-E2C081C8A2DD}" type="slidenum">
              <a:rPr lang="en-US" altLang="en-US"/>
              <a:pPr fontAlgn="base">
                <a:spcBef>
                  <a:spcPct val="0"/>
                </a:spcBef>
                <a:spcAft>
                  <a:spcPct val="0"/>
                </a:spcAft>
              </a:pPr>
              <a:t>38</a:t>
            </a:fld>
            <a:endParaRPr lang="en-US" altLang="en-US" dirty="0"/>
          </a:p>
        </p:txBody>
      </p:sp>
      <p:sp>
        <p:nvSpPr>
          <p:cNvPr id="2" name="Date Placeholder 1"/>
          <p:cNvSpPr>
            <a:spLocks noGrp="1"/>
          </p:cNvSpPr>
          <p:nvPr>
            <p:ph type="dt" idx="10"/>
          </p:nvPr>
        </p:nvSpPr>
        <p:spPr/>
        <p:txBody>
          <a:bodyPr/>
          <a:lstStyle/>
          <a:p>
            <a:r>
              <a:rPr lang="en-US" dirty="0"/>
              <a:t>8/19/2020</a:t>
            </a:r>
          </a:p>
        </p:txBody>
      </p:sp>
      <p:sp>
        <p:nvSpPr>
          <p:cNvPr id="4" name="Footer Placeholder 3"/>
          <p:cNvSpPr>
            <a:spLocks noGrp="1"/>
          </p:cNvSpPr>
          <p:nvPr>
            <p:ph type="ftr" sz="quarter" idx="12"/>
          </p:nvPr>
        </p:nvSpPr>
        <p:spPr/>
        <p:txBody>
          <a:bodyPr/>
          <a:lstStyle/>
          <a:p>
            <a:r>
              <a:rPr lang="en-US" dirty="0"/>
              <a:t>Youth Apprenticeship Readiness                                                                       Grant Orientation</a:t>
            </a:r>
          </a:p>
        </p:txBody>
      </p:sp>
      <p:sp>
        <p:nvSpPr>
          <p:cNvPr id="5" name="Header Placeholder 4"/>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3605433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173">
              <a:spcBef>
                <a:spcPct val="0"/>
              </a:spcBef>
            </a:pPr>
            <a:endParaRPr lang="en-US" altLang="en-US" dirty="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68" indent="-285718">
              <a:defRPr>
                <a:solidFill>
                  <a:schemeClr val="tx1"/>
                </a:solidFill>
                <a:latin typeface="Calibri" pitchFamily="34" charset="0"/>
              </a:defRPr>
            </a:lvl2pPr>
            <a:lvl3pPr marL="1142874" indent="-228574">
              <a:defRPr>
                <a:solidFill>
                  <a:schemeClr val="tx1"/>
                </a:solidFill>
                <a:latin typeface="Calibri" pitchFamily="34" charset="0"/>
              </a:defRPr>
            </a:lvl3pPr>
            <a:lvl4pPr marL="1600023" indent="-228574">
              <a:defRPr>
                <a:solidFill>
                  <a:schemeClr val="tx1"/>
                </a:solidFill>
                <a:latin typeface="Calibri" pitchFamily="34" charset="0"/>
              </a:defRPr>
            </a:lvl4pPr>
            <a:lvl5pPr marL="2057174" indent="-228574">
              <a:defRPr>
                <a:solidFill>
                  <a:schemeClr val="tx1"/>
                </a:solidFill>
                <a:latin typeface="Calibri" pitchFamily="34" charset="0"/>
              </a:defRPr>
            </a:lvl5pPr>
            <a:lvl6pPr marL="2514322" indent="-228574" fontAlgn="base">
              <a:spcBef>
                <a:spcPct val="0"/>
              </a:spcBef>
              <a:spcAft>
                <a:spcPct val="0"/>
              </a:spcAft>
              <a:defRPr>
                <a:solidFill>
                  <a:schemeClr val="tx1"/>
                </a:solidFill>
                <a:latin typeface="Calibri" pitchFamily="34" charset="0"/>
              </a:defRPr>
            </a:lvl6pPr>
            <a:lvl7pPr marL="2971470" indent="-228574" fontAlgn="base">
              <a:spcBef>
                <a:spcPct val="0"/>
              </a:spcBef>
              <a:spcAft>
                <a:spcPct val="0"/>
              </a:spcAft>
              <a:defRPr>
                <a:solidFill>
                  <a:schemeClr val="tx1"/>
                </a:solidFill>
                <a:latin typeface="Calibri" pitchFamily="34" charset="0"/>
              </a:defRPr>
            </a:lvl7pPr>
            <a:lvl8pPr marL="3428621" indent="-228574" fontAlgn="base">
              <a:spcBef>
                <a:spcPct val="0"/>
              </a:spcBef>
              <a:spcAft>
                <a:spcPct val="0"/>
              </a:spcAft>
              <a:defRPr>
                <a:solidFill>
                  <a:schemeClr val="tx1"/>
                </a:solidFill>
                <a:latin typeface="Calibri" pitchFamily="34" charset="0"/>
              </a:defRPr>
            </a:lvl8pPr>
            <a:lvl9pPr marL="3885770" indent="-22857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C74D932-1B02-437C-9034-4F848A2E2DFE}" type="slidenum">
              <a:rPr lang="en-US" altLang="en-US"/>
              <a:pPr fontAlgn="base">
                <a:spcBef>
                  <a:spcPct val="0"/>
                </a:spcBef>
                <a:spcAft>
                  <a:spcPct val="0"/>
                </a:spcAft>
              </a:pPr>
              <a:t>39</a:t>
            </a:fld>
            <a:endParaRPr lang="en-US" altLang="en-US" dirty="0"/>
          </a:p>
        </p:txBody>
      </p:sp>
      <p:sp>
        <p:nvSpPr>
          <p:cNvPr id="2" name="Date Placeholder 1"/>
          <p:cNvSpPr>
            <a:spLocks noGrp="1"/>
          </p:cNvSpPr>
          <p:nvPr>
            <p:ph type="dt" idx="10"/>
          </p:nvPr>
        </p:nvSpPr>
        <p:spPr/>
        <p:txBody>
          <a:bodyPr/>
          <a:lstStyle/>
          <a:p>
            <a:r>
              <a:rPr lang="en-US" dirty="0"/>
              <a:t>8/19/2020</a:t>
            </a:r>
          </a:p>
        </p:txBody>
      </p:sp>
      <p:sp>
        <p:nvSpPr>
          <p:cNvPr id="4" name="Footer Placeholder 3"/>
          <p:cNvSpPr>
            <a:spLocks noGrp="1"/>
          </p:cNvSpPr>
          <p:nvPr>
            <p:ph type="ftr" sz="quarter" idx="12"/>
          </p:nvPr>
        </p:nvSpPr>
        <p:spPr/>
        <p:txBody>
          <a:bodyPr/>
          <a:lstStyle/>
          <a:p>
            <a:r>
              <a:rPr lang="en-US" dirty="0"/>
              <a:t>Youth Apprenticeship Readiness                                                                       Grant Orientation</a:t>
            </a:r>
          </a:p>
        </p:txBody>
      </p:sp>
      <p:sp>
        <p:nvSpPr>
          <p:cNvPr id="5" name="Header Placeholder 4"/>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36182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a:t>
            </a:fld>
            <a:endParaRPr lang="en-US" dirty="0"/>
          </a:p>
        </p:txBody>
      </p:sp>
    </p:spTree>
    <p:extLst>
      <p:ext uri="{BB962C8B-B14F-4D97-AF65-F5344CB8AC3E}">
        <p14:creationId xmlns:p14="http://schemas.microsoft.com/office/powerpoint/2010/main" val="37933447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173">
              <a:spcBef>
                <a:spcPct val="0"/>
              </a:spcBef>
            </a:pPr>
            <a:endParaRPr lang="en-US" altLang="en-US" dirty="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68" indent="-285718">
              <a:defRPr>
                <a:solidFill>
                  <a:schemeClr val="tx1"/>
                </a:solidFill>
                <a:latin typeface="Calibri" pitchFamily="34" charset="0"/>
              </a:defRPr>
            </a:lvl2pPr>
            <a:lvl3pPr marL="1142874" indent="-228574">
              <a:defRPr>
                <a:solidFill>
                  <a:schemeClr val="tx1"/>
                </a:solidFill>
                <a:latin typeface="Calibri" pitchFamily="34" charset="0"/>
              </a:defRPr>
            </a:lvl3pPr>
            <a:lvl4pPr marL="1600023" indent="-228574">
              <a:defRPr>
                <a:solidFill>
                  <a:schemeClr val="tx1"/>
                </a:solidFill>
                <a:latin typeface="Calibri" pitchFamily="34" charset="0"/>
              </a:defRPr>
            </a:lvl4pPr>
            <a:lvl5pPr marL="2057174" indent="-228574">
              <a:defRPr>
                <a:solidFill>
                  <a:schemeClr val="tx1"/>
                </a:solidFill>
                <a:latin typeface="Calibri" pitchFamily="34" charset="0"/>
              </a:defRPr>
            </a:lvl5pPr>
            <a:lvl6pPr marL="2514322" indent="-228574" fontAlgn="base">
              <a:spcBef>
                <a:spcPct val="0"/>
              </a:spcBef>
              <a:spcAft>
                <a:spcPct val="0"/>
              </a:spcAft>
              <a:defRPr>
                <a:solidFill>
                  <a:schemeClr val="tx1"/>
                </a:solidFill>
                <a:latin typeface="Calibri" pitchFamily="34" charset="0"/>
              </a:defRPr>
            </a:lvl6pPr>
            <a:lvl7pPr marL="2971470" indent="-228574" fontAlgn="base">
              <a:spcBef>
                <a:spcPct val="0"/>
              </a:spcBef>
              <a:spcAft>
                <a:spcPct val="0"/>
              </a:spcAft>
              <a:defRPr>
                <a:solidFill>
                  <a:schemeClr val="tx1"/>
                </a:solidFill>
                <a:latin typeface="Calibri" pitchFamily="34" charset="0"/>
              </a:defRPr>
            </a:lvl7pPr>
            <a:lvl8pPr marL="3428621" indent="-228574" fontAlgn="base">
              <a:spcBef>
                <a:spcPct val="0"/>
              </a:spcBef>
              <a:spcAft>
                <a:spcPct val="0"/>
              </a:spcAft>
              <a:defRPr>
                <a:solidFill>
                  <a:schemeClr val="tx1"/>
                </a:solidFill>
                <a:latin typeface="Calibri" pitchFamily="34" charset="0"/>
              </a:defRPr>
            </a:lvl8pPr>
            <a:lvl9pPr marL="3885770" indent="-22857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D91AEB-968B-4819-A1B7-7CCF44B346E0}" type="slidenum">
              <a:rPr lang="en-US" altLang="en-US"/>
              <a:pPr fontAlgn="base">
                <a:spcBef>
                  <a:spcPct val="0"/>
                </a:spcBef>
                <a:spcAft>
                  <a:spcPct val="0"/>
                </a:spcAft>
              </a:pPr>
              <a:t>40</a:t>
            </a:fld>
            <a:endParaRPr lang="en-US" altLang="en-US" dirty="0"/>
          </a:p>
        </p:txBody>
      </p:sp>
      <p:sp>
        <p:nvSpPr>
          <p:cNvPr id="2" name="Date Placeholder 1"/>
          <p:cNvSpPr>
            <a:spLocks noGrp="1"/>
          </p:cNvSpPr>
          <p:nvPr>
            <p:ph type="dt" idx="10"/>
          </p:nvPr>
        </p:nvSpPr>
        <p:spPr/>
        <p:txBody>
          <a:bodyPr/>
          <a:lstStyle/>
          <a:p>
            <a:r>
              <a:rPr lang="en-US" dirty="0"/>
              <a:t>8/19/2020</a:t>
            </a:r>
          </a:p>
        </p:txBody>
      </p:sp>
      <p:sp>
        <p:nvSpPr>
          <p:cNvPr id="4" name="Footer Placeholder 3"/>
          <p:cNvSpPr>
            <a:spLocks noGrp="1"/>
          </p:cNvSpPr>
          <p:nvPr>
            <p:ph type="ftr" sz="quarter" idx="12"/>
          </p:nvPr>
        </p:nvSpPr>
        <p:spPr/>
        <p:txBody>
          <a:bodyPr/>
          <a:lstStyle/>
          <a:p>
            <a:r>
              <a:rPr lang="en-US" dirty="0"/>
              <a:t>Youth Apprenticeship Readiness                                                                       Grant Orientation</a:t>
            </a:r>
          </a:p>
        </p:txBody>
      </p:sp>
      <p:sp>
        <p:nvSpPr>
          <p:cNvPr id="5" name="Header Placeholder 4"/>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401604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173">
              <a:spcBef>
                <a:spcPct val="0"/>
              </a:spcBef>
            </a:pPr>
            <a:endParaRPr lang="en-US" altLang="en-US" dirty="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68" indent="-285718">
              <a:defRPr>
                <a:solidFill>
                  <a:schemeClr val="tx1"/>
                </a:solidFill>
                <a:latin typeface="Calibri" pitchFamily="34" charset="0"/>
              </a:defRPr>
            </a:lvl2pPr>
            <a:lvl3pPr marL="1142874" indent="-228574">
              <a:defRPr>
                <a:solidFill>
                  <a:schemeClr val="tx1"/>
                </a:solidFill>
                <a:latin typeface="Calibri" pitchFamily="34" charset="0"/>
              </a:defRPr>
            </a:lvl3pPr>
            <a:lvl4pPr marL="1600023" indent="-228574">
              <a:defRPr>
                <a:solidFill>
                  <a:schemeClr val="tx1"/>
                </a:solidFill>
                <a:latin typeface="Calibri" pitchFamily="34" charset="0"/>
              </a:defRPr>
            </a:lvl4pPr>
            <a:lvl5pPr marL="2057174" indent="-228574">
              <a:defRPr>
                <a:solidFill>
                  <a:schemeClr val="tx1"/>
                </a:solidFill>
                <a:latin typeface="Calibri" pitchFamily="34" charset="0"/>
              </a:defRPr>
            </a:lvl5pPr>
            <a:lvl6pPr marL="2514322" indent="-228574" fontAlgn="base">
              <a:spcBef>
                <a:spcPct val="0"/>
              </a:spcBef>
              <a:spcAft>
                <a:spcPct val="0"/>
              </a:spcAft>
              <a:defRPr>
                <a:solidFill>
                  <a:schemeClr val="tx1"/>
                </a:solidFill>
                <a:latin typeface="Calibri" pitchFamily="34" charset="0"/>
              </a:defRPr>
            </a:lvl6pPr>
            <a:lvl7pPr marL="2971470" indent="-228574" fontAlgn="base">
              <a:spcBef>
                <a:spcPct val="0"/>
              </a:spcBef>
              <a:spcAft>
                <a:spcPct val="0"/>
              </a:spcAft>
              <a:defRPr>
                <a:solidFill>
                  <a:schemeClr val="tx1"/>
                </a:solidFill>
                <a:latin typeface="Calibri" pitchFamily="34" charset="0"/>
              </a:defRPr>
            </a:lvl7pPr>
            <a:lvl8pPr marL="3428621" indent="-228574" fontAlgn="base">
              <a:spcBef>
                <a:spcPct val="0"/>
              </a:spcBef>
              <a:spcAft>
                <a:spcPct val="0"/>
              </a:spcAft>
              <a:defRPr>
                <a:solidFill>
                  <a:schemeClr val="tx1"/>
                </a:solidFill>
                <a:latin typeface="Calibri" pitchFamily="34" charset="0"/>
              </a:defRPr>
            </a:lvl8pPr>
            <a:lvl9pPr marL="3885770" indent="-22857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D91AEB-968B-4819-A1B7-7CCF44B346E0}" type="slidenum">
              <a:rPr lang="en-US" altLang="en-US"/>
              <a:pPr fontAlgn="base">
                <a:spcBef>
                  <a:spcPct val="0"/>
                </a:spcBef>
                <a:spcAft>
                  <a:spcPct val="0"/>
                </a:spcAft>
              </a:pPr>
              <a:t>41</a:t>
            </a:fld>
            <a:endParaRPr lang="en-US" altLang="en-US" dirty="0"/>
          </a:p>
        </p:txBody>
      </p:sp>
      <p:sp>
        <p:nvSpPr>
          <p:cNvPr id="2" name="Date Placeholder 1"/>
          <p:cNvSpPr>
            <a:spLocks noGrp="1"/>
          </p:cNvSpPr>
          <p:nvPr>
            <p:ph type="dt" idx="10"/>
          </p:nvPr>
        </p:nvSpPr>
        <p:spPr/>
        <p:txBody>
          <a:bodyPr/>
          <a:lstStyle/>
          <a:p>
            <a:r>
              <a:rPr lang="en-US" dirty="0"/>
              <a:t>8/19/2020</a:t>
            </a:r>
          </a:p>
        </p:txBody>
      </p:sp>
      <p:sp>
        <p:nvSpPr>
          <p:cNvPr id="4" name="Footer Placeholder 3"/>
          <p:cNvSpPr>
            <a:spLocks noGrp="1"/>
          </p:cNvSpPr>
          <p:nvPr>
            <p:ph type="ftr" sz="quarter" idx="12"/>
          </p:nvPr>
        </p:nvSpPr>
        <p:spPr/>
        <p:txBody>
          <a:bodyPr/>
          <a:lstStyle/>
          <a:p>
            <a:r>
              <a:rPr lang="en-US" dirty="0"/>
              <a:t>Youth Apprenticeship Readiness                                                                       Grant Orientation</a:t>
            </a:r>
          </a:p>
        </p:txBody>
      </p:sp>
      <p:sp>
        <p:nvSpPr>
          <p:cNvPr id="5" name="Header Placeholder 4"/>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7773256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42</a:t>
            </a:fld>
            <a:endParaRPr lang="en-US" dirty="0"/>
          </a:p>
        </p:txBody>
      </p:sp>
      <p:sp>
        <p:nvSpPr>
          <p:cNvPr id="5" name="Date Placeholder 4"/>
          <p:cNvSpPr>
            <a:spLocks noGrp="1"/>
          </p:cNvSpPr>
          <p:nvPr>
            <p:ph type="dt" idx="11"/>
          </p:nvPr>
        </p:nvSpPr>
        <p:spPr/>
        <p:txBody>
          <a:bodyPr/>
          <a:lstStyle/>
          <a:p>
            <a:r>
              <a:rPr lang="en-US" dirty="0"/>
              <a:t>8/19/2020</a:t>
            </a:r>
          </a:p>
        </p:txBody>
      </p:sp>
      <p:sp>
        <p:nvSpPr>
          <p:cNvPr id="7" name="Footer Placeholder 6"/>
          <p:cNvSpPr>
            <a:spLocks noGrp="1"/>
          </p:cNvSpPr>
          <p:nvPr>
            <p:ph type="ftr" sz="quarter" idx="13"/>
          </p:nvPr>
        </p:nvSpPr>
        <p:spPr/>
        <p:txBody>
          <a:bodyPr/>
          <a:lstStyle/>
          <a:p>
            <a:r>
              <a:rPr lang="en-US" dirty="0"/>
              <a:t>Youth Apprenticeship Readiness                                                                       Grant Orientation</a:t>
            </a:r>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000231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173">
              <a:spcBef>
                <a:spcPct val="0"/>
              </a:spcBef>
            </a:pPr>
            <a:endParaRPr lang="en-US" altLang="en-US" dirty="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68" indent="-285718">
              <a:defRPr>
                <a:solidFill>
                  <a:schemeClr val="tx1"/>
                </a:solidFill>
                <a:latin typeface="Calibri" pitchFamily="34" charset="0"/>
              </a:defRPr>
            </a:lvl2pPr>
            <a:lvl3pPr marL="1142874" indent="-228574">
              <a:defRPr>
                <a:solidFill>
                  <a:schemeClr val="tx1"/>
                </a:solidFill>
                <a:latin typeface="Calibri" pitchFamily="34" charset="0"/>
              </a:defRPr>
            </a:lvl3pPr>
            <a:lvl4pPr marL="1600023" indent="-228574">
              <a:defRPr>
                <a:solidFill>
                  <a:schemeClr val="tx1"/>
                </a:solidFill>
                <a:latin typeface="Calibri" pitchFamily="34" charset="0"/>
              </a:defRPr>
            </a:lvl4pPr>
            <a:lvl5pPr marL="2057174" indent="-228574">
              <a:defRPr>
                <a:solidFill>
                  <a:schemeClr val="tx1"/>
                </a:solidFill>
                <a:latin typeface="Calibri" pitchFamily="34" charset="0"/>
              </a:defRPr>
            </a:lvl5pPr>
            <a:lvl6pPr marL="2514322" indent="-228574" fontAlgn="base">
              <a:spcBef>
                <a:spcPct val="0"/>
              </a:spcBef>
              <a:spcAft>
                <a:spcPct val="0"/>
              </a:spcAft>
              <a:defRPr>
                <a:solidFill>
                  <a:schemeClr val="tx1"/>
                </a:solidFill>
                <a:latin typeface="Calibri" pitchFamily="34" charset="0"/>
              </a:defRPr>
            </a:lvl6pPr>
            <a:lvl7pPr marL="2971470" indent="-228574" fontAlgn="base">
              <a:spcBef>
                <a:spcPct val="0"/>
              </a:spcBef>
              <a:spcAft>
                <a:spcPct val="0"/>
              </a:spcAft>
              <a:defRPr>
                <a:solidFill>
                  <a:schemeClr val="tx1"/>
                </a:solidFill>
                <a:latin typeface="Calibri" pitchFamily="34" charset="0"/>
              </a:defRPr>
            </a:lvl7pPr>
            <a:lvl8pPr marL="3428621" indent="-228574" fontAlgn="base">
              <a:spcBef>
                <a:spcPct val="0"/>
              </a:spcBef>
              <a:spcAft>
                <a:spcPct val="0"/>
              </a:spcAft>
              <a:defRPr>
                <a:solidFill>
                  <a:schemeClr val="tx1"/>
                </a:solidFill>
                <a:latin typeface="Calibri" pitchFamily="34" charset="0"/>
              </a:defRPr>
            </a:lvl8pPr>
            <a:lvl9pPr marL="3885770" indent="-22857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D91AEB-968B-4819-A1B7-7CCF44B346E0}" type="slidenum">
              <a:rPr lang="en-US" altLang="en-US"/>
              <a:pPr fontAlgn="base">
                <a:spcBef>
                  <a:spcPct val="0"/>
                </a:spcBef>
                <a:spcAft>
                  <a:spcPct val="0"/>
                </a:spcAft>
              </a:pPr>
              <a:t>43</a:t>
            </a:fld>
            <a:endParaRPr lang="en-US" altLang="en-US" dirty="0"/>
          </a:p>
        </p:txBody>
      </p:sp>
      <p:sp>
        <p:nvSpPr>
          <p:cNvPr id="2" name="Date Placeholder 1"/>
          <p:cNvSpPr>
            <a:spLocks noGrp="1"/>
          </p:cNvSpPr>
          <p:nvPr>
            <p:ph type="dt" idx="10"/>
          </p:nvPr>
        </p:nvSpPr>
        <p:spPr/>
        <p:txBody>
          <a:bodyPr/>
          <a:lstStyle/>
          <a:p>
            <a:r>
              <a:rPr lang="en-US" dirty="0"/>
              <a:t>8/19/2020</a:t>
            </a:r>
          </a:p>
        </p:txBody>
      </p:sp>
      <p:sp>
        <p:nvSpPr>
          <p:cNvPr id="4" name="Footer Placeholder 3"/>
          <p:cNvSpPr>
            <a:spLocks noGrp="1"/>
          </p:cNvSpPr>
          <p:nvPr>
            <p:ph type="ftr" sz="quarter" idx="12"/>
          </p:nvPr>
        </p:nvSpPr>
        <p:spPr/>
        <p:txBody>
          <a:bodyPr/>
          <a:lstStyle/>
          <a:p>
            <a:r>
              <a:rPr lang="en-US" dirty="0"/>
              <a:t>Youth Apprenticeship Readiness                                                                       Grant Orientation</a:t>
            </a:r>
          </a:p>
        </p:txBody>
      </p:sp>
      <p:sp>
        <p:nvSpPr>
          <p:cNvPr id="5" name="Header Placeholder 4"/>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27946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173">
              <a:spcBef>
                <a:spcPct val="0"/>
              </a:spcBef>
            </a:pPr>
            <a:endParaRPr lang="en-US" altLang="en-US" dirty="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68" indent="-285718">
              <a:defRPr>
                <a:solidFill>
                  <a:schemeClr val="tx1"/>
                </a:solidFill>
                <a:latin typeface="Calibri" pitchFamily="34" charset="0"/>
              </a:defRPr>
            </a:lvl2pPr>
            <a:lvl3pPr marL="1142874" indent="-228574">
              <a:defRPr>
                <a:solidFill>
                  <a:schemeClr val="tx1"/>
                </a:solidFill>
                <a:latin typeface="Calibri" pitchFamily="34" charset="0"/>
              </a:defRPr>
            </a:lvl3pPr>
            <a:lvl4pPr marL="1600023" indent="-228574">
              <a:defRPr>
                <a:solidFill>
                  <a:schemeClr val="tx1"/>
                </a:solidFill>
                <a:latin typeface="Calibri" pitchFamily="34" charset="0"/>
              </a:defRPr>
            </a:lvl4pPr>
            <a:lvl5pPr marL="2057174" indent="-228574">
              <a:defRPr>
                <a:solidFill>
                  <a:schemeClr val="tx1"/>
                </a:solidFill>
                <a:latin typeface="Calibri" pitchFamily="34" charset="0"/>
              </a:defRPr>
            </a:lvl5pPr>
            <a:lvl6pPr marL="2514322" indent="-228574" fontAlgn="base">
              <a:spcBef>
                <a:spcPct val="0"/>
              </a:spcBef>
              <a:spcAft>
                <a:spcPct val="0"/>
              </a:spcAft>
              <a:defRPr>
                <a:solidFill>
                  <a:schemeClr val="tx1"/>
                </a:solidFill>
                <a:latin typeface="Calibri" pitchFamily="34" charset="0"/>
              </a:defRPr>
            </a:lvl6pPr>
            <a:lvl7pPr marL="2971470" indent="-228574" fontAlgn="base">
              <a:spcBef>
                <a:spcPct val="0"/>
              </a:spcBef>
              <a:spcAft>
                <a:spcPct val="0"/>
              </a:spcAft>
              <a:defRPr>
                <a:solidFill>
                  <a:schemeClr val="tx1"/>
                </a:solidFill>
                <a:latin typeface="Calibri" pitchFamily="34" charset="0"/>
              </a:defRPr>
            </a:lvl7pPr>
            <a:lvl8pPr marL="3428621" indent="-228574" fontAlgn="base">
              <a:spcBef>
                <a:spcPct val="0"/>
              </a:spcBef>
              <a:spcAft>
                <a:spcPct val="0"/>
              </a:spcAft>
              <a:defRPr>
                <a:solidFill>
                  <a:schemeClr val="tx1"/>
                </a:solidFill>
                <a:latin typeface="Calibri" pitchFamily="34" charset="0"/>
              </a:defRPr>
            </a:lvl8pPr>
            <a:lvl9pPr marL="3885770" indent="-22857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D91AEB-968B-4819-A1B7-7CCF44B346E0}" type="slidenum">
              <a:rPr lang="en-US" altLang="en-US"/>
              <a:pPr fontAlgn="base">
                <a:spcBef>
                  <a:spcPct val="0"/>
                </a:spcBef>
                <a:spcAft>
                  <a:spcPct val="0"/>
                </a:spcAft>
              </a:pPr>
              <a:t>44</a:t>
            </a:fld>
            <a:endParaRPr lang="en-US" altLang="en-US" dirty="0"/>
          </a:p>
        </p:txBody>
      </p:sp>
      <p:sp>
        <p:nvSpPr>
          <p:cNvPr id="2" name="Date Placeholder 1"/>
          <p:cNvSpPr>
            <a:spLocks noGrp="1"/>
          </p:cNvSpPr>
          <p:nvPr>
            <p:ph type="dt" idx="10"/>
          </p:nvPr>
        </p:nvSpPr>
        <p:spPr/>
        <p:txBody>
          <a:bodyPr/>
          <a:lstStyle/>
          <a:p>
            <a:r>
              <a:rPr lang="en-US" dirty="0"/>
              <a:t>8/19/2020</a:t>
            </a:r>
          </a:p>
        </p:txBody>
      </p:sp>
      <p:sp>
        <p:nvSpPr>
          <p:cNvPr id="4" name="Footer Placeholder 3"/>
          <p:cNvSpPr>
            <a:spLocks noGrp="1"/>
          </p:cNvSpPr>
          <p:nvPr>
            <p:ph type="ftr" sz="quarter" idx="12"/>
          </p:nvPr>
        </p:nvSpPr>
        <p:spPr/>
        <p:txBody>
          <a:bodyPr/>
          <a:lstStyle/>
          <a:p>
            <a:r>
              <a:rPr lang="en-US" dirty="0"/>
              <a:t>Youth Apprenticeship Readiness                                                                       Grant Orientation</a:t>
            </a:r>
          </a:p>
        </p:txBody>
      </p:sp>
      <p:sp>
        <p:nvSpPr>
          <p:cNvPr id="5" name="Header Placeholder 4"/>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3531184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68" indent="-285718">
              <a:defRPr>
                <a:solidFill>
                  <a:schemeClr val="tx1"/>
                </a:solidFill>
                <a:latin typeface="Calibri" pitchFamily="34" charset="0"/>
              </a:defRPr>
            </a:lvl2pPr>
            <a:lvl3pPr marL="1142874" indent="-228574">
              <a:defRPr>
                <a:solidFill>
                  <a:schemeClr val="tx1"/>
                </a:solidFill>
                <a:latin typeface="Calibri" pitchFamily="34" charset="0"/>
              </a:defRPr>
            </a:lvl3pPr>
            <a:lvl4pPr marL="1600023" indent="-228574">
              <a:defRPr>
                <a:solidFill>
                  <a:schemeClr val="tx1"/>
                </a:solidFill>
                <a:latin typeface="Calibri" pitchFamily="34" charset="0"/>
              </a:defRPr>
            </a:lvl4pPr>
            <a:lvl5pPr marL="2057174" indent="-228574">
              <a:defRPr>
                <a:solidFill>
                  <a:schemeClr val="tx1"/>
                </a:solidFill>
                <a:latin typeface="Calibri" pitchFamily="34" charset="0"/>
              </a:defRPr>
            </a:lvl5pPr>
            <a:lvl6pPr marL="2514322" indent="-228574" fontAlgn="base">
              <a:spcBef>
                <a:spcPct val="0"/>
              </a:spcBef>
              <a:spcAft>
                <a:spcPct val="0"/>
              </a:spcAft>
              <a:defRPr>
                <a:solidFill>
                  <a:schemeClr val="tx1"/>
                </a:solidFill>
                <a:latin typeface="Calibri" pitchFamily="34" charset="0"/>
              </a:defRPr>
            </a:lvl6pPr>
            <a:lvl7pPr marL="2971470" indent="-228574" fontAlgn="base">
              <a:spcBef>
                <a:spcPct val="0"/>
              </a:spcBef>
              <a:spcAft>
                <a:spcPct val="0"/>
              </a:spcAft>
              <a:defRPr>
                <a:solidFill>
                  <a:schemeClr val="tx1"/>
                </a:solidFill>
                <a:latin typeface="Calibri" pitchFamily="34" charset="0"/>
              </a:defRPr>
            </a:lvl7pPr>
            <a:lvl8pPr marL="3428621" indent="-228574" fontAlgn="base">
              <a:spcBef>
                <a:spcPct val="0"/>
              </a:spcBef>
              <a:spcAft>
                <a:spcPct val="0"/>
              </a:spcAft>
              <a:defRPr>
                <a:solidFill>
                  <a:schemeClr val="tx1"/>
                </a:solidFill>
                <a:latin typeface="Calibri" pitchFamily="34" charset="0"/>
              </a:defRPr>
            </a:lvl8pPr>
            <a:lvl9pPr marL="3885770" indent="-22857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D91AEB-968B-4819-A1B7-7CCF44B346E0}" type="slidenum">
              <a:rPr lang="en-US" altLang="en-US"/>
              <a:pPr fontAlgn="base">
                <a:spcBef>
                  <a:spcPct val="0"/>
                </a:spcBef>
                <a:spcAft>
                  <a:spcPct val="0"/>
                </a:spcAft>
              </a:pPr>
              <a:t>45</a:t>
            </a:fld>
            <a:endParaRPr lang="en-US" altLang="en-US" dirty="0"/>
          </a:p>
        </p:txBody>
      </p:sp>
      <p:sp>
        <p:nvSpPr>
          <p:cNvPr id="2" name="Date Placeholder 1"/>
          <p:cNvSpPr>
            <a:spLocks noGrp="1"/>
          </p:cNvSpPr>
          <p:nvPr>
            <p:ph type="dt" idx="10"/>
          </p:nvPr>
        </p:nvSpPr>
        <p:spPr/>
        <p:txBody>
          <a:bodyPr/>
          <a:lstStyle/>
          <a:p>
            <a:r>
              <a:rPr lang="en-US" dirty="0"/>
              <a:t>8/19/2020</a:t>
            </a:r>
          </a:p>
        </p:txBody>
      </p:sp>
      <p:sp>
        <p:nvSpPr>
          <p:cNvPr id="4" name="Footer Placeholder 3"/>
          <p:cNvSpPr>
            <a:spLocks noGrp="1"/>
          </p:cNvSpPr>
          <p:nvPr>
            <p:ph type="ftr" sz="quarter" idx="12"/>
          </p:nvPr>
        </p:nvSpPr>
        <p:spPr/>
        <p:txBody>
          <a:bodyPr/>
          <a:lstStyle/>
          <a:p>
            <a:r>
              <a:rPr lang="en-US" dirty="0"/>
              <a:t>Youth Apprenticeship Readiness                                                                       Grant Orientation</a:t>
            </a:r>
          </a:p>
        </p:txBody>
      </p:sp>
      <p:sp>
        <p:nvSpPr>
          <p:cNvPr id="5" name="Header Placeholder 4"/>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548081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46</a:t>
            </a:fld>
            <a:endParaRPr lang="en-US" dirty="0"/>
          </a:p>
        </p:txBody>
      </p:sp>
      <p:sp>
        <p:nvSpPr>
          <p:cNvPr id="5" name="Date Placeholder 4"/>
          <p:cNvSpPr>
            <a:spLocks noGrp="1"/>
          </p:cNvSpPr>
          <p:nvPr>
            <p:ph type="dt" idx="11"/>
          </p:nvPr>
        </p:nvSpPr>
        <p:spPr/>
        <p:txBody>
          <a:bodyPr/>
          <a:lstStyle/>
          <a:p>
            <a:r>
              <a:rPr lang="en-US" dirty="0"/>
              <a:t>8/19/2020</a:t>
            </a:r>
          </a:p>
        </p:txBody>
      </p:sp>
      <p:sp>
        <p:nvSpPr>
          <p:cNvPr id="7" name="Footer Placeholder 6"/>
          <p:cNvSpPr>
            <a:spLocks noGrp="1"/>
          </p:cNvSpPr>
          <p:nvPr>
            <p:ph type="ftr" sz="quarter" idx="13"/>
          </p:nvPr>
        </p:nvSpPr>
        <p:spPr/>
        <p:txBody>
          <a:bodyPr/>
          <a:lstStyle/>
          <a:p>
            <a:r>
              <a:rPr lang="en-US" dirty="0"/>
              <a:t>Youth Apprenticeship Readiness                                                                       Grant Orientation</a:t>
            </a:r>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963892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47</a:t>
            </a:fld>
            <a:endParaRPr lang="en-US" dirty="0">
              <a:solidFill>
                <a:schemeClr val="dk1"/>
              </a:solidFill>
              <a:latin typeface="Calibri"/>
              <a:ea typeface="Calibri"/>
              <a:cs typeface="Calibri"/>
              <a:sym typeface="Calibri"/>
            </a:endParaRPr>
          </a:p>
        </p:txBody>
      </p:sp>
      <p:sp>
        <p:nvSpPr>
          <p:cNvPr id="5" name="Date Placeholder 4"/>
          <p:cNvSpPr>
            <a:spLocks noGrp="1"/>
          </p:cNvSpPr>
          <p:nvPr>
            <p:ph type="dt" idx="11"/>
          </p:nvPr>
        </p:nvSpPr>
        <p:spPr/>
        <p:txBody>
          <a:bodyPr/>
          <a:lstStyle/>
          <a:p>
            <a:r>
              <a:rPr lang="en-US" dirty="0"/>
              <a:t>8/19/2020</a:t>
            </a:r>
          </a:p>
        </p:txBody>
      </p:sp>
      <p:sp>
        <p:nvSpPr>
          <p:cNvPr id="7" name="Footer Placeholder 6"/>
          <p:cNvSpPr>
            <a:spLocks noGrp="1"/>
          </p:cNvSpPr>
          <p:nvPr>
            <p:ph type="ftr" sz="quarter" idx="13"/>
          </p:nvPr>
        </p:nvSpPr>
        <p:spPr/>
        <p:txBody>
          <a:bodyPr/>
          <a:lstStyle/>
          <a:p>
            <a:r>
              <a:rPr lang="en-US" dirty="0"/>
              <a:t>Youth Apprenticeship Readiness                                                                       Grant Orientation</a:t>
            </a:r>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937756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578">
              <a:spcBef>
                <a:spcPct val="0"/>
              </a:spcBef>
            </a:pP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48</a:t>
            </a:fld>
            <a:endParaRPr lang="en-US" dirty="0">
              <a:solidFill>
                <a:schemeClr val="dk1"/>
              </a:solidFill>
              <a:latin typeface="Calibri"/>
              <a:ea typeface="Calibri"/>
              <a:cs typeface="Calibri"/>
              <a:sym typeface="Calibri"/>
            </a:endParaRPr>
          </a:p>
        </p:txBody>
      </p:sp>
      <p:sp>
        <p:nvSpPr>
          <p:cNvPr id="5" name="Date Placeholder 4"/>
          <p:cNvSpPr>
            <a:spLocks noGrp="1"/>
          </p:cNvSpPr>
          <p:nvPr>
            <p:ph type="dt" idx="11"/>
          </p:nvPr>
        </p:nvSpPr>
        <p:spPr/>
        <p:txBody>
          <a:bodyPr/>
          <a:lstStyle/>
          <a:p>
            <a:r>
              <a:rPr lang="en-US" dirty="0"/>
              <a:t>8/19/2020</a:t>
            </a:r>
          </a:p>
        </p:txBody>
      </p:sp>
      <p:sp>
        <p:nvSpPr>
          <p:cNvPr id="7" name="Footer Placeholder 6"/>
          <p:cNvSpPr>
            <a:spLocks noGrp="1"/>
          </p:cNvSpPr>
          <p:nvPr>
            <p:ph type="ftr" sz="quarter" idx="13"/>
          </p:nvPr>
        </p:nvSpPr>
        <p:spPr/>
        <p:txBody>
          <a:bodyPr/>
          <a:lstStyle/>
          <a:p>
            <a:r>
              <a:rPr lang="en-US" dirty="0"/>
              <a:t>Youth Apprenticeship Readiness                                                                       Grant Orientation</a:t>
            </a:r>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2864665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49</a:t>
            </a:fld>
            <a:endParaRPr lang="en-US" dirty="0"/>
          </a:p>
        </p:txBody>
      </p:sp>
    </p:spTree>
    <p:extLst>
      <p:ext uri="{BB962C8B-B14F-4D97-AF65-F5344CB8AC3E}">
        <p14:creationId xmlns:p14="http://schemas.microsoft.com/office/powerpoint/2010/main" val="156017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dirty="0"/>
          </a:p>
        </p:txBody>
      </p:sp>
    </p:spTree>
    <p:extLst>
      <p:ext uri="{BB962C8B-B14F-4D97-AF65-F5344CB8AC3E}">
        <p14:creationId xmlns:p14="http://schemas.microsoft.com/office/powerpoint/2010/main" val="1310301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50</a:t>
            </a:fld>
            <a:endParaRPr lang="en-US" dirty="0"/>
          </a:p>
        </p:txBody>
      </p:sp>
      <p:sp>
        <p:nvSpPr>
          <p:cNvPr id="5" name="Date Placeholder 4"/>
          <p:cNvSpPr>
            <a:spLocks noGrp="1"/>
          </p:cNvSpPr>
          <p:nvPr>
            <p:ph type="dt" idx="10"/>
          </p:nvPr>
        </p:nvSpPr>
        <p:spPr/>
        <p:txBody>
          <a:bodyPr/>
          <a:lstStyle/>
          <a:p>
            <a:r>
              <a:rPr lang="en-US" dirty="0"/>
              <a:t>8/19/2020</a:t>
            </a:r>
          </a:p>
        </p:txBody>
      </p:sp>
      <p:sp>
        <p:nvSpPr>
          <p:cNvPr id="7" name="Footer Placeholder 6"/>
          <p:cNvSpPr>
            <a:spLocks noGrp="1"/>
          </p:cNvSpPr>
          <p:nvPr>
            <p:ph type="ftr" sz="quarter" idx="12"/>
          </p:nvPr>
        </p:nvSpPr>
        <p:spPr/>
        <p:txBody>
          <a:bodyPr/>
          <a:lstStyle/>
          <a:p>
            <a:r>
              <a:rPr lang="en-US" dirty="0"/>
              <a:t>Youth Apprenticeship Readiness                                                                       Grant Orientation</a:t>
            </a:r>
          </a:p>
        </p:txBody>
      </p:sp>
      <p:sp>
        <p:nvSpPr>
          <p:cNvPr id="8" name="Header Placeholder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693128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51</a:t>
            </a:fld>
            <a:endParaRPr lang="en-US" dirty="0"/>
          </a:p>
        </p:txBody>
      </p:sp>
      <p:sp>
        <p:nvSpPr>
          <p:cNvPr id="5" name="Date Placeholder 4"/>
          <p:cNvSpPr>
            <a:spLocks noGrp="1"/>
          </p:cNvSpPr>
          <p:nvPr>
            <p:ph type="dt" idx="11"/>
          </p:nvPr>
        </p:nvSpPr>
        <p:spPr/>
        <p:txBody>
          <a:bodyPr/>
          <a:lstStyle/>
          <a:p>
            <a:r>
              <a:rPr lang="en-US" dirty="0"/>
              <a:t>8/19/2020</a:t>
            </a:r>
          </a:p>
        </p:txBody>
      </p:sp>
      <p:sp>
        <p:nvSpPr>
          <p:cNvPr id="7" name="Footer Placeholder 6"/>
          <p:cNvSpPr>
            <a:spLocks noGrp="1"/>
          </p:cNvSpPr>
          <p:nvPr>
            <p:ph type="ftr" sz="quarter" idx="13"/>
          </p:nvPr>
        </p:nvSpPr>
        <p:spPr/>
        <p:txBody>
          <a:bodyPr/>
          <a:lstStyle/>
          <a:p>
            <a:r>
              <a:rPr lang="en-US" dirty="0"/>
              <a:t>Youth Apprenticeship Readiness                                                                       Grant Orientation</a:t>
            </a:r>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722044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52</a:t>
            </a:fld>
            <a:endParaRPr lang="en-US" dirty="0"/>
          </a:p>
        </p:txBody>
      </p:sp>
      <p:sp>
        <p:nvSpPr>
          <p:cNvPr id="5" name="Date Placeholder 4"/>
          <p:cNvSpPr>
            <a:spLocks noGrp="1"/>
          </p:cNvSpPr>
          <p:nvPr>
            <p:ph type="dt" idx="11"/>
          </p:nvPr>
        </p:nvSpPr>
        <p:spPr/>
        <p:txBody>
          <a:bodyPr/>
          <a:lstStyle/>
          <a:p>
            <a:r>
              <a:rPr lang="en-US" dirty="0"/>
              <a:t>8/19/2020</a:t>
            </a:r>
          </a:p>
        </p:txBody>
      </p:sp>
      <p:sp>
        <p:nvSpPr>
          <p:cNvPr id="7" name="Footer Placeholder 6"/>
          <p:cNvSpPr>
            <a:spLocks noGrp="1"/>
          </p:cNvSpPr>
          <p:nvPr>
            <p:ph type="ftr" sz="quarter" idx="13"/>
          </p:nvPr>
        </p:nvSpPr>
        <p:spPr/>
        <p:txBody>
          <a:bodyPr/>
          <a:lstStyle/>
          <a:p>
            <a:r>
              <a:rPr lang="en-US" dirty="0"/>
              <a:t>Youth Apprenticeship Readiness                                                                       Grant Orientation</a:t>
            </a:r>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4152248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pPr defTabSz="905165">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53</a:t>
            </a:fld>
            <a:endParaRPr lang="en-US" dirty="0"/>
          </a:p>
        </p:txBody>
      </p:sp>
      <p:sp>
        <p:nvSpPr>
          <p:cNvPr id="5" name="Date Placeholder 4"/>
          <p:cNvSpPr>
            <a:spLocks noGrp="1"/>
          </p:cNvSpPr>
          <p:nvPr>
            <p:ph type="dt" idx="11"/>
          </p:nvPr>
        </p:nvSpPr>
        <p:spPr/>
        <p:txBody>
          <a:bodyPr/>
          <a:lstStyle/>
          <a:p>
            <a:r>
              <a:rPr lang="en-US" dirty="0"/>
              <a:t>8/19/2020</a:t>
            </a:r>
          </a:p>
        </p:txBody>
      </p:sp>
      <p:sp>
        <p:nvSpPr>
          <p:cNvPr id="7" name="Footer Placeholder 6"/>
          <p:cNvSpPr>
            <a:spLocks noGrp="1"/>
          </p:cNvSpPr>
          <p:nvPr>
            <p:ph type="ftr" sz="quarter" idx="13"/>
          </p:nvPr>
        </p:nvSpPr>
        <p:spPr/>
        <p:txBody>
          <a:bodyPr/>
          <a:lstStyle/>
          <a:p>
            <a:r>
              <a:rPr lang="en-US" dirty="0"/>
              <a:t>Youth Apprenticeship Readiness                                                                       Grant Orientation</a:t>
            </a:r>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905918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pPr defTabSz="905165">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54</a:t>
            </a:fld>
            <a:endParaRPr lang="en-US" dirty="0"/>
          </a:p>
        </p:txBody>
      </p:sp>
      <p:sp>
        <p:nvSpPr>
          <p:cNvPr id="5" name="Date Placeholder 4"/>
          <p:cNvSpPr>
            <a:spLocks noGrp="1"/>
          </p:cNvSpPr>
          <p:nvPr>
            <p:ph type="dt" idx="11"/>
          </p:nvPr>
        </p:nvSpPr>
        <p:spPr/>
        <p:txBody>
          <a:bodyPr/>
          <a:lstStyle/>
          <a:p>
            <a:r>
              <a:rPr lang="en-US" dirty="0"/>
              <a:t>8/19/2020</a:t>
            </a:r>
          </a:p>
        </p:txBody>
      </p:sp>
      <p:sp>
        <p:nvSpPr>
          <p:cNvPr id="7" name="Footer Placeholder 6"/>
          <p:cNvSpPr>
            <a:spLocks noGrp="1"/>
          </p:cNvSpPr>
          <p:nvPr>
            <p:ph type="ftr" sz="quarter" idx="13"/>
          </p:nvPr>
        </p:nvSpPr>
        <p:spPr/>
        <p:txBody>
          <a:bodyPr/>
          <a:lstStyle/>
          <a:p>
            <a:r>
              <a:rPr lang="en-US" dirty="0"/>
              <a:t>Youth Apprenticeship Readiness                                                                       Grant Orientation</a:t>
            </a:r>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4280997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pPr marL="0" indent="0" defTabSz="930173">
              <a:spcBef>
                <a:spcPct val="0"/>
              </a:spcBef>
              <a:buFontTx/>
              <a:buNone/>
            </a:pPr>
            <a:endParaRPr lang="en-US" alt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55</a:t>
            </a:fld>
            <a:endParaRPr lang="en-US" dirty="0"/>
          </a:p>
        </p:txBody>
      </p:sp>
      <p:sp>
        <p:nvSpPr>
          <p:cNvPr id="5" name="Date Placeholder 4"/>
          <p:cNvSpPr>
            <a:spLocks noGrp="1"/>
          </p:cNvSpPr>
          <p:nvPr>
            <p:ph type="dt" idx="11"/>
          </p:nvPr>
        </p:nvSpPr>
        <p:spPr/>
        <p:txBody>
          <a:bodyPr/>
          <a:lstStyle/>
          <a:p>
            <a:r>
              <a:rPr lang="en-US" dirty="0"/>
              <a:t>8/19/2020</a:t>
            </a:r>
          </a:p>
        </p:txBody>
      </p:sp>
      <p:sp>
        <p:nvSpPr>
          <p:cNvPr id="7" name="Footer Placeholder 6"/>
          <p:cNvSpPr>
            <a:spLocks noGrp="1"/>
          </p:cNvSpPr>
          <p:nvPr>
            <p:ph type="ftr" sz="quarter" idx="13"/>
          </p:nvPr>
        </p:nvSpPr>
        <p:spPr/>
        <p:txBody>
          <a:bodyPr/>
          <a:lstStyle/>
          <a:p>
            <a:r>
              <a:rPr lang="en-US" dirty="0"/>
              <a:t>Youth Apprenticeship Readiness                                                                       Grant Orientation</a:t>
            </a:r>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2929842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56</a:t>
            </a:fld>
            <a:endParaRPr lang="en-US" dirty="0"/>
          </a:p>
        </p:txBody>
      </p:sp>
      <p:sp>
        <p:nvSpPr>
          <p:cNvPr id="5" name="Date Placeholder 4"/>
          <p:cNvSpPr>
            <a:spLocks noGrp="1"/>
          </p:cNvSpPr>
          <p:nvPr>
            <p:ph type="dt" idx="10"/>
          </p:nvPr>
        </p:nvSpPr>
        <p:spPr/>
        <p:txBody>
          <a:bodyPr/>
          <a:lstStyle/>
          <a:p>
            <a:r>
              <a:rPr lang="en-US" dirty="0"/>
              <a:t>8/19/2020</a:t>
            </a:r>
          </a:p>
        </p:txBody>
      </p:sp>
      <p:sp>
        <p:nvSpPr>
          <p:cNvPr id="7" name="Footer Placeholder 6"/>
          <p:cNvSpPr>
            <a:spLocks noGrp="1"/>
          </p:cNvSpPr>
          <p:nvPr>
            <p:ph type="ftr" sz="quarter" idx="12"/>
          </p:nvPr>
        </p:nvSpPr>
        <p:spPr/>
        <p:txBody>
          <a:bodyPr/>
          <a:lstStyle/>
          <a:p>
            <a:r>
              <a:rPr lang="en-US" dirty="0"/>
              <a:t>Youth Apprenticeship Readiness                                                                       Grant Orientation</a:t>
            </a:r>
          </a:p>
        </p:txBody>
      </p:sp>
      <p:sp>
        <p:nvSpPr>
          <p:cNvPr id="8" name="Header Placeholder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0722977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57</a:t>
            </a:fld>
            <a:endParaRPr lang="en-US" dirty="0"/>
          </a:p>
        </p:txBody>
      </p:sp>
      <p:sp>
        <p:nvSpPr>
          <p:cNvPr id="5" name="Date Placeholder 4"/>
          <p:cNvSpPr>
            <a:spLocks noGrp="1"/>
          </p:cNvSpPr>
          <p:nvPr>
            <p:ph type="dt" idx="11"/>
          </p:nvPr>
        </p:nvSpPr>
        <p:spPr/>
        <p:txBody>
          <a:bodyPr/>
          <a:lstStyle/>
          <a:p>
            <a:r>
              <a:rPr lang="en-US" dirty="0"/>
              <a:t>8/19/2020</a:t>
            </a:r>
          </a:p>
        </p:txBody>
      </p:sp>
      <p:sp>
        <p:nvSpPr>
          <p:cNvPr id="7" name="Footer Placeholder 6"/>
          <p:cNvSpPr>
            <a:spLocks noGrp="1"/>
          </p:cNvSpPr>
          <p:nvPr>
            <p:ph type="ftr" sz="quarter" idx="13"/>
          </p:nvPr>
        </p:nvSpPr>
        <p:spPr/>
        <p:txBody>
          <a:bodyPr/>
          <a:lstStyle/>
          <a:p>
            <a:r>
              <a:rPr lang="en-US" dirty="0"/>
              <a:t>Youth Apprenticeship Readiness                                                                       Grant Orientation</a:t>
            </a:r>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553078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58</a:t>
            </a:fld>
            <a:endParaRPr lang="en-US" dirty="0"/>
          </a:p>
        </p:txBody>
      </p:sp>
    </p:spTree>
    <p:extLst>
      <p:ext uri="{BB962C8B-B14F-4D97-AF65-F5344CB8AC3E}">
        <p14:creationId xmlns:p14="http://schemas.microsoft.com/office/powerpoint/2010/main" val="2277319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59</a:t>
            </a:fld>
            <a:endParaRPr lang="en-US" dirty="0"/>
          </a:p>
        </p:txBody>
      </p:sp>
    </p:spTree>
    <p:extLst>
      <p:ext uri="{BB962C8B-B14F-4D97-AF65-F5344CB8AC3E}">
        <p14:creationId xmlns:p14="http://schemas.microsoft.com/office/powerpoint/2010/main" val="158476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dirty="0"/>
          </a:p>
        </p:txBody>
      </p:sp>
    </p:spTree>
    <p:extLst>
      <p:ext uri="{BB962C8B-B14F-4D97-AF65-F5344CB8AC3E}">
        <p14:creationId xmlns:p14="http://schemas.microsoft.com/office/powerpoint/2010/main" val="26505307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60</a:t>
            </a:fld>
            <a:endParaRPr lang="en-US" dirty="0"/>
          </a:p>
        </p:txBody>
      </p:sp>
    </p:spTree>
    <p:extLst>
      <p:ext uri="{BB962C8B-B14F-4D97-AF65-F5344CB8AC3E}">
        <p14:creationId xmlns:p14="http://schemas.microsoft.com/office/powerpoint/2010/main" val="5673012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61</a:t>
            </a:fld>
            <a:endParaRPr lang="en-US" dirty="0"/>
          </a:p>
        </p:txBody>
      </p:sp>
    </p:spTree>
    <p:extLst>
      <p:ext uri="{BB962C8B-B14F-4D97-AF65-F5344CB8AC3E}">
        <p14:creationId xmlns:p14="http://schemas.microsoft.com/office/powerpoint/2010/main" val="39049409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62</a:t>
            </a:fld>
            <a:endParaRPr lang="en-US" dirty="0"/>
          </a:p>
        </p:txBody>
      </p:sp>
    </p:spTree>
    <p:extLst>
      <p:ext uri="{BB962C8B-B14F-4D97-AF65-F5344CB8AC3E}">
        <p14:creationId xmlns:p14="http://schemas.microsoft.com/office/powerpoint/2010/main" val="23138067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63</a:t>
            </a:fld>
            <a:endParaRPr lang="en-US" dirty="0"/>
          </a:p>
        </p:txBody>
      </p:sp>
    </p:spTree>
    <p:extLst>
      <p:ext uri="{BB962C8B-B14F-4D97-AF65-F5344CB8AC3E}">
        <p14:creationId xmlns:p14="http://schemas.microsoft.com/office/powerpoint/2010/main" val="3404243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64</a:t>
            </a:fld>
            <a:endParaRPr lang="en-US" dirty="0"/>
          </a:p>
        </p:txBody>
      </p:sp>
    </p:spTree>
    <p:extLst>
      <p:ext uri="{BB962C8B-B14F-4D97-AF65-F5344CB8AC3E}">
        <p14:creationId xmlns:p14="http://schemas.microsoft.com/office/powerpoint/2010/main" val="5747150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65</a:t>
            </a:fld>
            <a:endParaRPr lang="en-US" dirty="0"/>
          </a:p>
        </p:txBody>
      </p:sp>
    </p:spTree>
    <p:extLst>
      <p:ext uri="{BB962C8B-B14F-4D97-AF65-F5344CB8AC3E}">
        <p14:creationId xmlns:p14="http://schemas.microsoft.com/office/powerpoint/2010/main" val="12854306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66</a:t>
            </a:fld>
            <a:endParaRPr lang="en-US" dirty="0"/>
          </a:p>
        </p:txBody>
      </p:sp>
    </p:spTree>
    <p:extLst>
      <p:ext uri="{BB962C8B-B14F-4D97-AF65-F5344CB8AC3E}">
        <p14:creationId xmlns:p14="http://schemas.microsoft.com/office/powerpoint/2010/main" val="29379160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67</a:t>
            </a:fld>
            <a:endParaRPr lang="en-US" dirty="0"/>
          </a:p>
        </p:txBody>
      </p:sp>
    </p:spTree>
    <p:extLst>
      <p:ext uri="{BB962C8B-B14F-4D97-AF65-F5344CB8AC3E}">
        <p14:creationId xmlns:p14="http://schemas.microsoft.com/office/powerpoint/2010/main" val="16851226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68</a:t>
            </a:fld>
            <a:endParaRPr lang="en-US" dirty="0"/>
          </a:p>
        </p:txBody>
      </p:sp>
    </p:spTree>
    <p:extLst>
      <p:ext uri="{BB962C8B-B14F-4D97-AF65-F5344CB8AC3E}">
        <p14:creationId xmlns:p14="http://schemas.microsoft.com/office/powerpoint/2010/main" val="11849577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69</a:t>
            </a:fld>
            <a:endParaRPr lang="en-US" dirty="0"/>
          </a:p>
        </p:txBody>
      </p:sp>
    </p:spTree>
    <p:extLst>
      <p:ext uri="{BB962C8B-B14F-4D97-AF65-F5344CB8AC3E}">
        <p14:creationId xmlns:p14="http://schemas.microsoft.com/office/powerpoint/2010/main" val="291777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dirty="0"/>
          </a:p>
        </p:txBody>
      </p:sp>
    </p:spTree>
    <p:extLst>
      <p:ext uri="{BB962C8B-B14F-4D97-AF65-F5344CB8AC3E}">
        <p14:creationId xmlns:p14="http://schemas.microsoft.com/office/powerpoint/2010/main" val="37191195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70</a:t>
            </a:fld>
            <a:endParaRPr lang="en-US" dirty="0"/>
          </a:p>
        </p:txBody>
      </p:sp>
    </p:spTree>
    <p:extLst>
      <p:ext uri="{BB962C8B-B14F-4D97-AF65-F5344CB8AC3E}">
        <p14:creationId xmlns:p14="http://schemas.microsoft.com/office/powerpoint/2010/main" val="30913416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71</a:t>
            </a:fld>
            <a:endParaRPr lang="en-US" dirty="0"/>
          </a:p>
        </p:txBody>
      </p:sp>
    </p:spTree>
    <p:extLst>
      <p:ext uri="{BB962C8B-B14F-4D97-AF65-F5344CB8AC3E}">
        <p14:creationId xmlns:p14="http://schemas.microsoft.com/office/powerpoint/2010/main" val="32113146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72</a:t>
            </a:fld>
            <a:endParaRPr lang="en-US" dirty="0"/>
          </a:p>
        </p:txBody>
      </p:sp>
    </p:spTree>
    <p:extLst>
      <p:ext uri="{BB962C8B-B14F-4D97-AF65-F5344CB8AC3E}">
        <p14:creationId xmlns:p14="http://schemas.microsoft.com/office/powerpoint/2010/main" val="17430148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40">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73</a:t>
            </a:fld>
            <a:endParaRPr lang="en-US" dirty="0"/>
          </a:p>
        </p:txBody>
      </p:sp>
    </p:spTree>
    <p:extLst>
      <p:ext uri="{BB962C8B-B14F-4D97-AF65-F5344CB8AC3E}">
        <p14:creationId xmlns:p14="http://schemas.microsoft.com/office/powerpoint/2010/main" val="6864209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74</a:t>
            </a:fld>
            <a:endParaRPr lang="en-US" dirty="0"/>
          </a:p>
        </p:txBody>
      </p:sp>
    </p:spTree>
    <p:extLst>
      <p:ext uri="{BB962C8B-B14F-4D97-AF65-F5344CB8AC3E}">
        <p14:creationId xmlns:p14="http://schemas.microsoft.com/office/powerpoint/2010/main" val="29336563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75</a:t>
            </a:fld>
            <a:endParaRPr lang="en-US" dirty="0"/>
          </a:p>
        </p:txBody>
      </p:sp>
    </p:spTree>
    <p:extLst>
      <p:ext uri="{BB962C8B-B14F-4D97-AF65-F5344CB8AC3E}">
        <p14:creationId xmlns:p14="http://schemas.microsoft.com/office/powerpoint/2010/main" val="17824193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40">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76</a:t>
            </a:fld>
            <a:endParaRPr lang="en-US" dirty="0"/>
          </a:p>
        </p:txBody>
      </p:sp>
    </p:spTree>
    <p:extLst>
      <p:ext uri="{BB962C8B-B14F-4D97-AF65-F5344CB8AC3E}">
        <p14:creationId xmlns:p14="http://schemas.microsoft.com/office/powerpoint/2010/main" val="33046637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6824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78</a:t>
            </a:fld>
            <a:endParaRPr lang="en-US" dirty="0"/>
          </a:p>
        </p:txBody>
      </p:sp>
    </p:spTree>
    <p:extLst>
      <p:ext uri="{BB962C8B-B14F-4D97-AF65-F5344CB8AC3E}">
        <p14:creationId xmlns:p14="http://schemas.microsoft.com/office/powerpoint/2010/main" val="25501440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79</a:t>
            </a:fld>
            <a:endParaRPr lang="en-US" dirty="0"/>
          </a:p>
        </p:txBody>
      </p:sp>
    </p:spTree>
    <p:extLst>
      <p:ext uri="{BB962C8B-B14F-4D97-AF65-F5344CB8AC3E}">
        <p14:creationId xmlns:p14="http://schemas.microsoft.com/office/powerpoint/2010/main" val="104841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dirty="0"/>
          </a:p>
        </p:txBody>
      </p:sp>
    </p:spTree>
    <p:extLst>
      <p:ext uri="{BB962C8B-B14F-4D97-AF65-F5344CB8AC3E}">
        <p14:creationId xmlns:p14="http://schemas.microsoft.com/office/powerpoint/2010/main" val="2497073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80</a:t>
            </a:fld>
            <a:endParaRPr lang="en-US" dirty="0"/>
          </a:p>
        </p:txBody>
      </p:sp>
    </p:spTree>
    <p:extLst>
      <p:ext uri="{BB962C8B-B14F-4D97-AF65-F5344CB8AC3E}">
        <p14:creationId xmlns:p14="http://schemas.microsoft.com/office/powerpoint/2010/main" val="42682900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81</a:t>
            </a:fld>
            <a:endParaRPr lang="en-US" dirty="0"/>
          </a:p>
        </p:txBody>
      </p:sp>
    </p:spTree>
    <p:extLst>
      <p:ext uri="{BB962C8B-B14F-4D97-AF65-F5344CB8AC3E}">
        <p14:creationId xmlns:p14="http://schemas.microsoft.com/office/powerpoint/2010/main" val="14302102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82</a:t>
            </a:fld>
            <a:endParaRPr lang="en-US" dirty="0"/>
          </a:p>
        </p:txBody>
      </p:sp>
    </p:spTree>
    <p:extLst>
      <p:ext uri="{BB962C8B-B14F-4D97-AF65-F5344CB8AC3E}">
        <p14:creationId xmlns:p14="http://schemas.microsoft.com/office/powerpoint/2010/main" val="404959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dirty="0"/>
          </a:p>
        </p:txBody>
      </p:sp>
    </p:spTree>
    <p:extLst>
      <p:ext uri="{BB962C8B-B14F-4D97-AF65-F5344CB8AC3E}">
        <p14:creationId xmlns:p14="http://schemas.microsoft.com/office/powerpoint/2010/main" val="2413348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5.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4" Type="http://schemas.openxmlformats.org/officeDocument/2006/relationships/image" Target="../media/image2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40107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cstate="hqprint">
            <a:extLst>
              <a:ext uri="{28A0092B-C50C-407E-A947-70E740481C1C}">
                <a14:useLocalDpi xmlns:a14="http://schemas.microsoft.com/office/drawing/2010/main" val="0"/>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20855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cstate="hqprint">
            <a:extLst>
              <a:ext uri="{28A0092B-C50C-407E-A947-70E740481C1C}">
                <a14:useLocalDpi xmlns:a14="http://schemas.microsoft.com/office/drawing/2010/main" val="0"/>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65064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cstate="hqprint">
            <a:extLst>
              <a:ext uri="{28A0092B-C50C-407E-A947-70E740481C1C}">
                <a14:useLocalDpi xmlns:a14="http://schemas.microsoft.com/office/drawing/2010/main" val="0"/>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14188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cstate="hqprint">
            <a:extLst>
              <a:ext uri="{28A0092B-C50C-407E-A947-70E740481C1C}">
                <a14:useLocalDpi xmlns:a14="http://schemas.microsoft.com/office/drawing/2010/main" val="0"/>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4567966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smtClean="0">
                <a:solidFill>
                  <a:srgbClr val="303030">
                    <a:lumMod val="75000"/>
                    <a:lumOff val="25000"/>
                  </a:srgbClr>
                </a:solidFill>
                <a:latin typeface="Arial" panose="020B0604020202020204"/>
              </a:rPr>
              <a:pPr algn="r" defTabSz="457200">
                <a:defRPr/>
              </a:pPr>
              <a:t>‹#›</a:t>
            </a:fld>
            <a:endParaRPr lang="en-US" sz="1400" b="0" dirty="0">
              <a:solidFill>
                <a:srgbClr val="303030">
                  <a:lumMod val="75000"/>
                  <a:lumOff val="25000"/>
                </a:srgbClr>
              </a:solidFill>
              <a:latin typeface="Arial" panose="020B0604020202020204"/>
            </a:endParaRPr>
          </a:p>
        </p:txBody>
      </p:sp>
    </p:spTree>
    <p:custDataLst>
      <p:tags r:id="rId1"/>
    </p:custDataLst>
    <p:extLst>
      <p:ext uri="{BB962C8B-B14F-4D97-AF65-F5344CB8AC3E}">
        <p14:creationId xmlns:p14="http://schemas.microsoft.com/office/powerpoint/2010/main" val="2555706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pPr algn="r" defTabSz="457200">
              <a:defRPr/>
            </a:pPr>
            <a:fld id="{706D636C-90A3-4979-BA37-BAB384B22101}" type="slidenum">
              <a:rPr lang="en-US" sz="1400" b="0" smtClean="0">
                <a:solidFill>
                  <a:srgbClr val="303030">
                    <a:lumMod val="75000"/>
                    <a:lumOff val="25000"/>
                  </a:srgbClr>
                </a:solidFill>
                <a:latin typeface="Arial" panose="020B0604020202020204"/>
              </a:rPr>
              <a:pPr algn="r" defTabSz="457200">
                <a:defRPr/>
              </a:pPr>
              <a:t>‹#›</a:t>
            </a:fld>
            <a:endParaRPr lang="en-US" sz="1400" b="0" dirty="0">
              <a:solidFill>
                <a:srgbClr val="303030">
                  <a:lumMod val="75000"/>
                  <a:lumOff val="25000"/>
                </a:srgbClr>
              </a:solidFill>
              <a:latin typeface="Arial" panose="020B0604020202020204"/>
            </a:endParaRPr>
          </a:p>
        </p:txBody>
      </p:sp>
    </p:spTree>
    <p:custDataLst>
      <p:tags r:id="rId1"/>
    </p:custDataLst>
    <p:extLst>
      <p:ext uri="{BB962C8B-B14F-4D97-AF65-F5344CB8AC3E}">
        <p14:creationId xmlns:p14="http://schemas.microsoft.com/office/powerpoint/2010/main" val="1262090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10697635" y="2924758"/>
            <a:ext cx="1494365"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0" name="Group 9"/>
          <p:cNvGrpSpPr>
            <a:grpSpLocks noChangeAspect="1"/>
          </p:cNvGrpSpPr>
          <p:nvPr userDrawn="1"/>
        </p:nvGrpSpPr>
        <p:grpSpPr>
          <a:xfrm rot="16200000" flipV="1">
            <a:off x="3165043" y="-3165045"/>
            <a:ext cx="1720507" cy="8050591"/>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pic>
        <p:nvPicPr>
          <p:cNvPr id="13" name="Picture 12"/>
          <p:cNvPicPr>
            <a:picLocks noChangeAspect="1"/>
          </p:cNvPicPr>
          <p:nvPr userDrawn="1"/>
        </p:nvPicPr>
        <p:blipFill>
          <a:blip r:embed="rId3"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480432" y="121813"/>
            <a:ext cx="1328867" cy="983981"/>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432" y="4512773"/>
            <a:ext cx="3937000" cy="997405"/>
          </a:xfrm>
          <a:prstGeom prst="rect">
            <a:avLst/>
          </a:prstGeom>
        </p:spPr>
      </p:pic>
      <p:sp>
        <p:nvSpPr>
          <p:cNvPr id="15" name="Rectangle 14"/>
          <p:cNvSpPr/>
          <p:nvPr userDrawn="1"/>
        </p:nvSpPr>
        <p:spPr>
          <a:xfrm>
            <a:off x="4763513" y="4425122"/>
            <a:ext cx="6096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432" y="6424485"/>
            <a:ext cx="2520867" cy="228857"/>
          </a:xfrm>
          <a:prstGeom prst="rect">
            <a:avLst/>
          </a:prstGeom>
        </p:spPr>
      </p:pic>
      <p:sp>
        <p:nvSpPr>
          <p:cNvPr id="17" name="Text Placeholder 4"/>
          <p:cNvSpPr>
            <a:spLocks noGrp="1"/>
          </p:cNvSpPr>
          <p:nvPr>
            <p:ph type="body" sz="quarter" idx="12" hasCustomPrompt="1"/>
          </p:nvPr>
        </p:nvSpPr>
        <p:spPr>
          <a:xfrm>
            <a:off x="2121442" y="113503"/>
            <a:ext cx="296248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dirty="0"/>
              <a:t>Month ##, 2017</a:t>
            </a:r>
          </a:p>
        </p:txBody>
      </p:sp>
      <p:sp>
        <p:nvSpPr>
          <p:cNvPr id="2" name="Title 1"/>
          <p:cNvSpPr>
            <a:spLocks noGrp="1"/>
          </p:cNvSpPr>
          <p:nvPr>
            <p:ph type="ctrTitle"/>
          </p:nvPr>
        </p:nvSpPr>
        <p:spPr>
          <a:xfrm>
            <a:off x="914400" y="1311836"/>
            <a:ext cx="103632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4879392" y="4425121"/>
            <a:ext cx="6398208"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custDataLst>
      <p:tags r:id="rId1"/>
    </p:custDataLst>
    <p:extLst>
      <p:ext uri="{BB962C8B-B14F-4D97-AF65-F5344CB8AC3E}">
        <p14:creationId xmlns:p14="http://schemas.microsoft.com/office/powerpoint/2010/main" val="2337813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4445786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p:nvGrpSpPr>
        <p:grpSpPr>
          <a:xfrm>
            <a:off x="5981701"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2" name="Freeform: Shape 11">
                <a:extLst>
                  <a:ext uri="{FF2B5EF4-FFF2-40B4-BE49-F238E27FC236}">
                    <a16:creationId xmlns:a16="http://schemas.microsoft.com/office/drawing/2014/main" id="{F05CA48E-DA4C-4709-AE39-A21D3EBE096B}"/>
                  </a:ext>
                </a:extLst>
              </p:cNvPr>
              <p:cNvSpPr/>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sz="1350"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sz="1350"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sz="1350"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26214" y="6284574"/>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706D636C-90A3-4979-BA37-BAB384B2210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2"/>
            <a:ext cx="6553200" cy="2357891"/>
          </a:xfrm>
        </p:spPr>
        <p:txBody>
          <a:bodyPr lIns="91440" anchor="b">
            <a:normAutofit/>
          </a:bodyPr>
          <a:lstStyle>
            <a:lvl1pPr>
              <a:defRPr sz="33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5"/>
            <a:ext cx="6553200" cy="1154793"/>
          </a:xfrm>
        </p:spPr>
        <p:txBody>
          <a:bodyPr>
            <a:normAutofit/>
          </a:bodyPr>
          <a:lstStyle>
            <a:lvl1pPr marL="0" indent="0" algn="l">
              <a:buNone/>
              <a:defRPr sz="2100">
                <a:solidFill>
                  <a:schemeClr val="accent5"/>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2"/>
            <a:ext cx="5162552" cy="365125"/>
          </a:xfrm>
        </p:spPr>
        <p:txBody>
          <a:bodyPr/>
          <a:lstStyle>
            <a:lvl1pPr algn="l">
              <a:defRPr sz="105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2205803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66774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3662168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86462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cstate="hqprint">
            <a:extLst>
              <a:ext uri="{28A0092B-C50C-407E-A947-70E740481C1C}">
                <a14:useLocalDpi xmlns:a14="http://schemas.microsoft.com/office/drawing/2010/main" val="0"/>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025151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microsoft.com/office/2007/relationships/hdphoto" Target="../media/hdphoto1.wdp"/><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microsoft.com/office/2007/relationships/hdphoto" Target="../media/hdphoto1.wdp"/><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image" Target="../media/image1.emf"/><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microsoft.com/office/2007/relationships/hdphoto" Target="../media/hdphoto1.wdp"/><Relationship Id="rId5" Type="http://schemas.openxmlformats.org/officeDocument/2006/relationships/slideLayout" Target="../slideLayouts/slideLayout44.xml"/><Relationship Id="rId10" Type="http://schemas.openxmlformats.org/officeDocument/2006/relationships/image" Target="../media/image2.png"/><Relationship Id="rId4" Type="http://schemas.openxmlformats.org/officeDocument/2006/relationships/slideLayout" Target="../slideLayouts/slideLayout4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8" cstate="hqprint">
            <a:alphaModFix amt="70000"/>
            <a:extLst>
              <a:ext uri="{BEBA8EAE-BF5A-486C-A8C5-ECC9F3942E4B}">
                <a14:imgProps xmlns:a14="http://schemas.microsoft.com/office/drawing/2010/main">
                  <a14:imgLayer r:embed="rId1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29" r:id="rId11"/>
    <p:sldLayoutId id="2147483735" r:id="rId12"/>
    <p:sldLayoutId id="2147483736" r:id="rId13"/>
    <p:sldLayoutId id="2147483737" r:id="rId14"/>
    <p:sldLayoutId id="2147483738" r:id="rId15"/>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5" r:id="rId7"/>
    <p:sldLayoutId id="2147483716" r:id="rId8"/>
    <p:sldLayoutId id="2147483717" r:id="rId9"/>
    <p:sldLayoutId id="2147483722" r:id="rId10"/>
    <p:sldLayoutId id="2147483734" r:id="rId11"/>
    <p:sldLayoutId id="2147483739" r:id="rId12"/>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20" r:id="rId5"/>
    <p:sldLayoutId id="2147483725" r:id="rId6"/>
    <p:sldLayoutId id="2147483727" r:id="rId7"/>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dol.gov/sites/dolgov/files/ETA/skillstraining/SCC%20Credential%20Transparency%20%26%20Interoperability%20Slides%20and%20Notes.pdf" TargetMode="External"/><Relationship Id="rId7" Type="http://schemas.openxmlformats.org/officeDocument/2006/relationships/hyperlink" Target="https://www.w3.org/TR/vc-data-mode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imsglobal.org/sites/default/files/Badges/OBv2p0Final/index.html" TargetMode="External"/><Relationship Id="rId5" Type="http://schemas.openxmlformats.org/officeDocument/2006/relationships/hyperlink" Target="https://credentialengine.org/services/" TargetMode="External"/><Relationship Id="rId4" Type="http://schemas.openxmlformats.org/officeDocument/2006/relationships/hyperlink" Target="https://www.imsglobal.org/activity/comprehensive-learner-record"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0.xml"/><Relationship Id="rId7" Type="http://schemas.openxmlformats.org/officeDocument/2006/relationships/diagramColors" Target="../diagrams/colors1.xml"/><Relationship Id="rId2" Type="http://schemas.openxmlformats.org/officeDocument/2006/relationships/slideLayout" Target="../slideLayouts/slideLayout23.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1.xml"/><Relationship Id="rId7" Type="http://schemas.openxmlformats.org/officeDocument/2006/relationships/diagramColors" Target="../diagrams/colors2.xml"/><Relationship Id="rId2" Type="http://schemas.openxmlformats.org/officeDocument/2006/relationships/slideLayout" Target="../slideLayouts/slideLayout23.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2.xml"/><Relationship Id="rId1" Type="http://schemas.openxmlformats.org/officeDocument/2006/relationships/tags" Target="../tags/tag8.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3.xml"/><Relationship Id="rId7" Type="http://schemas.openxmlformats.org/officeDocument/2006/relationships/diagramColors" Target="../diagrams/colors3.xml"/><Relationship Id="rId2" Type="http://schemas.openxmlformats.org/officeDocument/2006/relationships/slideLayout" Target="../slideLayouts/slideLayout22.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6.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3.xml"/><Relationship Id="rId1" Type="http://schemas.openxmlformats.org/officeDocument/2006/relationships/tags" Target="../tags/tag11.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hyperlink" Target="http://www.doleta.gov/grants" TargetMode="External"/><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3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6.xml"/><Relationship Id="rId1" Type="http://schemas.openxmlformats.org/officeDocument/2006/relationships/tags" Target="../tags/tag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6.xml"/><Relationship Id="rId7" Type="http://schemas.openxmlformats.org/officeDocument/2006/relationships/diagramColors" Target="../diagrams/colors4.xml"/><Relationship Id="rId2" Type="http://schemas.openxmlformats.org/officeDocument/2006/relationships/slideLayout" Target="../slideLayouts/slideLayout22.xml"/><Relationship Id="rId1" Type="http://schemas.openxmlformats.org/officeDocument/2006/relationships/tags" Target="../tags/tag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1.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SCC@dol.gov"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44.jpeg"/><Relationship Id="rId4" Type="http://schemas.openxmlformats.org/officeDocument/2006/relationships/image" Target="../media/image43.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2.xml"/><Relationship Id="rId1" Type="http://schemas.openxmlformats.org/officeDocument/2006/relationships/tags" Target="../tags/tag15.xml"/><Relationship Id="rId4" Type="http://schemas.openxmlformats.org/officeDocument/2006/relationships/image" Target="../media/image5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2.xml"/><Relationship Id="rId1" Type="http://schemas.openxmlformats.org/officeDocument/2006/relationships/tags" Target="../tags/tag16.xml"/><Relationship Id="rId5" Type="http://schemas.openxmlformats.org/officeDocument/2006/relationships/hyperlink" Target="mailto:EBSS.help@dol.gov" TargetMode="External"/><Relationship Id="rId4" Type="http://schemas.openxmlformats.org/officeDocument/2006/relationships/hyperlink" Target="https://www.doleta.gov/performance/wips/WIPS_Technical_Assistance_Request.cfm" TargetMode="Externa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2.xml"/><Relationship Id="rId1" Type="http://schemas.openxmlformats.org/officeDocument/2006/relationships/tags" Target="../tags/tag17.xml"/><Relationship Id="rId5" Type="http://schemas.openxmlformats.org/officeDocument/2006/relationships/image" Target="../media/image52.png"/><Relationship Id="rId4" Type="http://schemas.openxmlformats.org/officeDocument/2006/relationships/hyperlink" Target="mailto:SCC@dol.gov"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2.xml"/><Relationship Id="rId1" Type="http://schemas.openxmlformats.org/officeDocument/2006/relationships/tags" Target="../tags/tag18.xml"/><Relationship Id="rId6" Type="http://schemas.openxmlformats.org/officeDocument/2006/relationships/image" Target="../media/image52.png"/><Relationship Id="rId5" Type="http://schemas.openxmlformats.org/officeDocument/2006/relationships/hyperlink" Target="https://www.dol.gov/agencies/eta/skills-training-grants/scc" TargetMode="External"/><Relationship Id="rId4" Type="http://schemas.openxmlformats.org/officeDocument/2006/relationships/hyperlink" Target="https://collegeconnection.workforcegps.org/"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53.png"/><Relationship Id="rId2" Type="http://schemas.openxmlformats.org/officeDocument/2006/relationships/slideLayout" Target="../slideLayouts/slideLayout22.xml"/><Relationship Id="rId1" Type="http://schemas.openxmlformats.org/officeDocument/2006/relationships/tags" Target="../tags/tag20.xml"/><Relationship Id="rId6" Type="http://schemas.openxmlformats.org/officeDocument/2006/relationships/hyperlink" Target="https://www.dol.gov/sites/dolgov/files/ETA/skillstraining/SCC-FOA-ETA-20-07.pdf" TargetMode="External"/><Relationship Id="rId5" Type="http://schemas.openxmlformats.org/officeDocument/2006/relationships/hyperlink" Target="https://www.doleta.gov/grants/docs/ETA_Grantee_Handbook.pdf" TargetMode="External"/><Relationship Id="rId4" Type="http://schemas.openxmlformats.org/officeDocument/2006/relationships/hyperlink" Target="https://grantsapplicationandmanagement.workforcegps.org/resources/2019/12/15/21/50/SMART_3-0_Webinar_Training_Series"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hyperlink" Target="Support@workforceGPS.org" TargetMode="External"/><Relationship Id="rId2" Type="http://schemas.openxmlformats.org/officeDocument/2006/relationships/notesSlide" Target="../notesSlides/notesSlide8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dirty="0"/>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Tree>
    <p:extLst>
      <p:ext uri="{BB962C8B-B14F-4D97-AF65-F5344CB8AC3E}">
        <p14:creationId xmlns:p14="http://schemas.microsoft.com/office/powerpoint/2010/main" val="53801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10</a:t>
            </a:fld>
            <a:endParaRPr lang="en-US" dirty="0"/>
          </a:p>
        </p:txBody>
      </p:sp>
      <p:sp>
        <p:nvSpPr>
          <p:cNvPr id="3" name="Title 2"/>
          <p:cNvSpPr>
            <a:spLocks noGrp="1"/>
          </p:cNvSpPr>
          <p:nvPr>
            <p:ph type="title"/>
          </p:nvPr>
        </p:nvSpPr>
        <p:spPr/>
        <p:txBody>
          <a:bodyPr/>
          <a:lstStyle/>
          <a:p>
            <a:r>
              <a:rPr lang="en-US" dirty="0"/>
              <a:t>Strengthening Community Colleges (SCC) Training Grants </a:t>
            </a:r>
          </a:p>
        </p:txBody>
      </p:sp>
      <p:sp>
        <p:nvSpPr>
          <p:cNvPr id="4" name="Text Placeholder 3"/>
          <p:cNvSpPr>
            <a:spLocks noGrp="1"/>
          </p:cNvSpPr>
          <p:nvPr>
            <p:ph type="body" idx="1"/>
          </p:nvPr>
        </p:nvSpPr>
        <p:spPr>
          <a:xfrm>
            <a:off x="800100" y="4269493"/>
            <a:ext cx="6553200" cy="1807457"/>
          </a:xfrm>
        </p:spPr>
        <p:txBody>
          <a:bodyPr/>
          <a:lstStyle/>
          <a:p>
            <a:r>
              <a:rPr lang="en-US" dirty="0"/>
              <a:t>Grant Program Overview</a:t>
            </a:r>
          </a:p>
        </p:txBody>
      </p:sp>
    </p:spTree>
    <p:extLst>
      <p:ext uri="{BB962C8B-B14F-4D97-AF65-F5344CB8AC3E}">
        <p14:creationId xmlns:p14="http://schemas.microsoft.com/office/powerpoint/2010/main" val="215155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11</a:t>
            </a:fld>
            <a:endParaRPr lang="en-US" dirty="0"/>
          </a:p>
        </p:txBody>
      </p:sp>
      <p:sp>
        <p:nvSpPr>
          <p:cNvPr id="3" name="Title 2"/>
          <p:cNvSpPr>
            <a:spLocks noGrp="1"/>
          </p:cNvSpPr>
          <p:nvPr>
            <p:ph type="title"/>
          </p:nvPr>
        </p:nvSpPr>
        <p:spPr/>
        <p:txBody>
          <a:bodyPr/>
          <a:lstStyle/>
          <a:p>
            <a:r>
              <a:rPr lang="en-US" dirty="0"/>
              <a:t>Polling Question: Preparing to Launch your Grant</a:t>
            </a:r>
          </a:p>
        </p:txBody>
      </p:sp>
      <p:sp>
        <p:nvSpPr>
          <p:cNvPr id="4" name="Text Placeholder 3"/>
          <p:cNvSpPr>
            <a:spLocks noGrp="1"/>
          </p:cNvSpPr>
          <p:nvPr>
            <p:ph type="body" idx="14"/>
          </p:nvPr>
        </p:nvSpPr>
        <p:spPr/>
        <p:txBody>
          <a:bodyPr>
            <a:normAutofit/>
          </a:bodyPr>
          <a:lstStyle/>
          <a:p>
            <a:r>
              <a:rPr lang="en-US" sz="2800" dirty="0"/>
              <a:t>Which resources have you reviewed in advance prior to  today’s webinar? </a:t>
            </a:r>
          </a:p>
        </p:txBody>
      </p:sp>
      <p:sp>
        <p:nvSpPr>
          <p:cNvPr id="6" name="Content Placeholder 5"/>
          <p:cNvSpPr>
            <a:spLocks noGrp="1"/>
          </p:cNvSpPr>
          <p:nvPr>
            <p:ph idx="1"/>
          </p:nvPr>
        </p:nvSpPr>
        <p:spPr/>
        <p:txBody>
          <a:bodyPr/>
          <a:lstStyle/>
          <a:p>
            <a:r>
              <a:rPr lang="en-US" dirty="0"/>
              <a:t>Grant Award Package</a:t>
            </a:r>
          </a:p>
          <a:p>
            <a:r>
              <a:rPr lang="en-US" dirty="0"/>
              <a:t>Grantee Handbook </a:t>
            </a:r>
          </a:p>
          <a:p>
            <a:r>
              <a:rPr lang="en-US" dirty="0"/>
              <a:t>Rise Module: Competitive Grant Program Basics Reference Guide (Reference Guide)</a:t>
            </a:r>
          </a:p>
          <a:p>
            <a:r>
              <a:rPr lang="en-US" dirty="0"/>
              <a:t>All of the above</a:t>
            </a:r>
          </a:p>
        </p:txBody>
      </p:sp>
      <p:sp>
        <p:nvSpPr>
          <p:cNvPr id="5" name="Rectangle 4"/>
          <p:cNvSpPr/>
          <p:nvPr/>
        </p:nvSpPr>
        <p:spPr>
          <a:xfrm>
            <a:off x="1688567" y="5013434"/>
            <a:ext cx="2522678" cy="400110"/>
          </a:xfrm>
          <a:prstGeom prst="rect">
            <a:avLst/>
          </a:prstGeom>
        </p:spPr>
        <p:txBody>
          <a:bodyPr wrap="none">
            <a:spAutoFit/>
          </a:bodyPr>
          <a:lstStyle/>
          <a:p>
            <a:r>
              <a:rPr lang="en-US" sz="2000" dirty="0"/>
              <a:t>(Choose all that apply)</a:t>
            </a:r>
          </a:p>
        </p:txBody>
      </p:sp>
    </p:spTree>
    <p:extLst>
      <p:ext uri="{BB962C8B-B14F-4D97-AF65-F5344CB8AC3E}">
        <p14:creationId xmlns:p14="http://schemas.microsoft.com/office/powerpoint/2010/main" val="1571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SCC Grant Objectives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898070"/>
            <a:ext cx="10364240" cy="5458279"/>
          </a:xfrm>
        </p:spPr>
        <p:txBody>
          <a:bodyPr/>
          <a:lstStyle/>
          <a:p>
            <a:pPr lvl="0"/>
            <a:r>
              <a:rPr lang="en-US" dirty="0"/>
              <a:t>Increase the capacity and responsiveness of community colleges to address the skill development needs of employers and dislocated and unemployed workers, incumbent workers, and new entrants to the workforce. </a:t>
            </a:r>
          </a:p>
          <a:p>
            <a:pPr lvl="0"/>
            <a:r>
              <a:rPr lang="en-US" dirty="0"/>
              <a:t>Offer this spectrum of workers and other individuals accelerated career pathways that enable that enable them to gain skills and transition from unemployment to (re)employment quickly.</a:t>
            </a:r>
          </a:p>
          <a:p>
            <a:pPr lvl="0"/>
            <a:r>
              <a:rPr lang="en-US" dirty="0"/>
              <a:t>Address the new challenges associated with the COVID-19 health crisis that necessitate social distancing practices and expanding online and technology-enabled learning and migrating services to a virtual environment.   </a:t>
            </a:r>
          </a:p>
          <a:p>
            <a:pPr marL="228600" lvl="1">
              <a:spcBef>
                <a:spcPts val="1800"/>
              </a:spcBef>
              <a:buClr>
                <a:schemeClr val="accent2"/>
              </a:buClr>
              <a:buFont typeface="Wingdings 3" panose="05040102010807070707" pitchFamily="18" charset="2"/>
              <a:buChar char=""/>
            </a:pPr>
            <a:endParaRPr lang="en-US" sz="2400" dirty="0">
              <a:solidFill>
                <a:schemeClr val="tx1"/>
              </a:solidFill>
            </a:endParaRPr>
          </a:p>
          <a:p>
            <a:pPr marL="228600" lvl="1">
              <a:spcBef>
                <a:spcPts val="1800"/>
              </a:spcBef>
              <a:buClr>
                <a:schemeClr val="accent2"/>
              </a:buClr>
              <a:buFont typeface="Wingdings 3" panose="05040102010807070707" pitchFamily="18" charset="2"/>
              <a:buChar char=""/>
            </a:pPr>
            <a:endParaRPr lang="en-US" sz="2400" dirty="0">
              <a:solidFill>
                <a:schemeClr val="tx1"/>
              </a:solidFill>
            </a:endParaRPr>
          </a:p>
        </p:txBody>
      </p:sp>
    </p:spTree>
    <p:extLst>
      <p:ext uri="{BB962C8B-B14F-4D97-AF65-F5344CB8AC3E}">
        <p14:creationId xmlns:p14="http://schemas.microsoft.com/office/powerpoint/2010/main" val="110524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13</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Grant Award Information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898070"/>
            <a:ext cx="10364240" cy="5458279"/>
          </a:xfrm>
        </p:spPr>
        <p:txBody>
          <a:bodyPr/>
          <a:lstStyle/>
          <a:p>
            <a:r>
              <a:rPr lang="en-US" sz="3200" b="1" dirty="0"/>
              <a:t>$40 million </a:t>
            </a:r>
            <a:r>
              <a:rPr lang="en-US" sz="3200" dirty="0"/>
              <a:t>awarded</a:t>
            </a:r>
          </a:p>
          <a:p>
            <a:r>
              <a:rPr lang="en-US" sz="3200" dirty="0"/>
              <a:t>Awarded to </a:t>
            </a:r>
            <a:r>
              <a:rPr lang="en-US" sz="3200" b="1" dirty="0"/>
              <a:t>11 grantees</a:t>
            </a:r>
          </a:p>
          <a:p>
            <a:pPr lvl="1"/>
            <a:r>
              <a:rPr lang="en-US" sz="2800" dirty="0"/>
              <a:t>7 consortia, 4 single institutions</a:t>
            </a:r>
          </a:p>
          <a:p>
            <a:r>
              <a:rPr lang="en-US" sz="3200" dirty="0"/>
              <a:t>Awards range from approximately </a:t>
            </a:r>
            <a:r>
              <a:rPr lang="en-US" sz="3200" b="1" dirty="0"/>
              <a:t>$1.6 million </a:t>
            </a:r>
            <a:r>
              <a:rPr lang="en-US" sz="3200" dirty="0"/>
              <a:t>(for single institutions)</a:t>
            </a:r>
            <a:r>
              <a:rPr lang="en-US" sz="3200" b="1" dirty="0"/>
              <a:t> </a:t>
            </a:r>
            <a:r>
              <a:rPr lang="en-US" sz="3200" dirty="0"/>
              <a:t>to around </a:t>
            </a:r>
            <a:r>
              <a:rPr lang="en-US" sz="3200" b="1" dirty="0"/>
              <a:t>$5 million </a:t>
            </a:r>
            <a:r>
              <a:rPr lang="en-US" sz="3200" dirty="0"/>
              <a:t>(for consortia)</a:t>
            </a:r>
            <a:r>
              <a:rPr lang="en-US" sz="3200" b="1" dirty="0"/>
              <a:t> </a:t>
            </a:r>
          </a:p>
          <a:p>
            <a:r>
              <a:rPr lang="en-US" sz="3200" dirty="0"/>
              <a:t>The period of performance is </a:t>
            </a:r>
            <a:r>
              <a:rPr lang="en-US" sz="3200" b="1" dirty="0"/>
              <a:t>48 months </a:t>
            </a:r>
            <a:r>
              <a:rPr lang="en-US" sz="3200" dirty="0"/>
              <a:t>(no extensions). </a:t>
            </a:r>
          </a:p>
          <a:p>
            <a:pPr lvl="1"/>
            <a:r>
              <a:rPr lang="en-US" sz="2800" dirty="0"/>
              <a:t>February 1, 2021 – January 31, 2025</a:t>
            </a:r>
          </a:p>
          <a:p>
            <a:r>
              <a:rPr lang="en-US" sz="3200" dirty="0"/>
              <a:t>Leveraged funds are encouraged.</a:t>
            </a:r>
            <a:endParaRPr lang="en-US" sz="5000" dirty="0"/>
          </a:p>
          <a:p>
            <a:pPr marL="228600" lvl="1">
              <a:spcBef>
                <a:spcPts val="1800"/>
              </a:spcBef>
              <a:buClr>
                <a:schemeClr val="accent2"/>
              </a:buClr>
              <a:buFont typeface="Wingdings 3" panose="05040102010807070707" pitchFamily="18" charset="2"/>
              <a:buChar char=""/>
            </a:pPr>
            <a:endParaRPr lang="en-US" sz="2400" dirty="0">
              <a:solidFill>
                <a:schemeClr val="tx1"/>
              </a:solidFill>
            </a:endParaRPr>
          </a:p>
          <a:p>
            <a:pPr marL="228600" lvl="1">
              <a:spcBef>
                <a:spcPts val="1800"/>
              </a:spcBef>
              <a:buClr>
                <a:schemeClr val="accent2"/>
              </a:buClr>
              <a:buFont typeface="Wingdings 3" panose="05040102010807070707" pitchFamily="18" charset="2"/>
              <a:buChar char=""/>
            </a:pPr>
            <a:endParaRPr lang="en-US" sz="2400" dirty="0">
              <a:solidFill>
                <a:schemeClr val="tx1"/>
              </a:solidFill>
            </a:endParaRPr>
          </a:p>
        </p:txBody>
      </p:sp>
    </p:spTree>
    <p:extLst>
      <p:ext uri="{BB962C8B-B14F-4D97-AF65-F5344CB8AC3E}">
        <p14:creationId xmlns:p14="http://schemas.microsoft.com/office/powerpoint/2010/main" val="71744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14</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altLang="en-US" dirty="0"/>
              <a:t>Targeted Industry Sectors</a:t>
            </a:r>
            <a:endParaRPr lang="en-US" dirty="0"/>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898070"/>
            <a:ext cx="10364240" cy="5458279"/>
          </a:xfrm>
        </p:spPr>
        <p:txBody>
          <a:bodyPr/>
          <a:lstStyle/>
          <a:p>
            <a:pPr>
              <a:spcBef>
                <a:spcPts val="0"/>
              </a:spcBef>
            </a:pPr>
            <a:r>
              <a:rPr lang="en-US" dirty="0"/>
              <a:t>Advanced Manufacturing only – </a:t>
            </a:r>
            <a:r>
              <a:rPr lang="en-US" b="1" dirty="0"/>
              <a:t>2 grants</a:t>
            </a:r>
          </a:p>
          <a:p>
            <a:pPr>
              <a:spcBef>
                <a:spcPts val="0"/>
              </a:spcBef>
            </a:pPr>
            <a:endParaRPr lang="en-US" dirty="0"/>
          </a:p>
          <a:p>
            <a:pPr>
              <a:spcBef>
                <a:spcPts val="0"/>
              </a:spcBef>
            </a:pPr>
            <a:r>
              <a:rPr lang="en-US" dirty="0"/>
              <a:t>Healthcare only – </a:t>
            </a:r>
            <a:r>
              <a:rPr lang="en-US" b="1" dirty="0"/>
              <a:t>2 grants</a:t>
            </a:r>
          </a:p>
          <a:p>
            <a:pPr>
              <a:lnSpc>
                <a:spcPct val="100000"/>
              </a:lnSpc>
              <a:spcBef>
                <a:spcPts val="0"/>
              </a:spcBef>
            </a:pPr>
            <a:endParaRPr lang="en-US" dirty="0"/>
          </a:p>
          <a:p>
            <a:pPr>
              <a:spcBef>
                <a:spcPts val="0"/>
              </a:spcBef>
            </a:pPr>
            <a:r>
              <a:rPr lang="en-US" dirty="0"/>
              <a:t>Information Technology (IT) only – </a:t>
            </a:r>
            <a:r>
              <a:rPr lang="en-US" b="1" dirty="0"/>
              <a:t>1 grant</a:t>
            </a:r>
          </a:p>
          <a:p>
            <a:pPr>
              <a:spcBef>
                <a:spcPts val="0"/>
              </a:spcBef>
            </a:pPr>
            <a:endParaRPr lang="en-US" dirty="0"/>
          </a:p>
          <a:p>
            <a:pPr>
              <a:spcBef>
                <a:spcPts val="0"/>
              </a:spcBef>
            </a:pPr>
            <a:r>
              <a:rPr lang="en-US" dirty="0"/>
              <a:t>Healthcare, Advanced Manufacturing, and IT – </a:t>
            </a:r>
            <a:r>
              <a:rPr lang="en-US" b="1" dirty="0"/>
              <a:t>2 grants </a:t>
            </a:r>
          </a:p>
          <a:p>
            <a:pPr>
              <a:spcBef>
                <a:spcPts val="0"/>
              </a:spcBef>
            </a:pPr>
            <a:endParaRPr lang="en-US" dirty="0"/>
          </a:p>
          <a:p>
            <a:pPr>
              <a:spcBef>
                <a:spcPts val="0"/>
              </a:spcBef>
            </a:pPr>
            <a:r>
              <a:rPr lang="en-US" dirty="0"/>
              <a:t>Advanced Manufacturing and Cybersecurity – </a:t>
            </a:r>
            <a:r>
              <a:rPr lang="en-US" b="1" dirty="0"/>
              <a:t>1 grant</a:t>
            </a:r>
          </a:p>
          <a:p>
            <a:pPr>
              <a:spcBef>
                <a:spcPts val="0"/>
              </a:spcBef>
            </a:pPr>
            <a:endParaRPr lang="en-US" dirty="0"/>
          </a:p>
          <a:p>
            <a:pPr>
              <a:spcBef>
                <a:spcPts val="0"/>
              </a:spcBef>
            </a:pPr>
            <a:r>
              <a:rPr lang="en-US" dirty="0"/>
              <a:t>Technology, Health Care, and Education – </a:t>
            </a:r>
            <a:r>
              <a:rPr lang="en-US" b="1" dirty="0"/>
              <a:t>1 grant</a:t>
            </a:r>
          </a:p>
          <a:p>
            <a:pPr>
              <a:spcBef>
                <a:spcPts val="0"/>
              </a:spcBef>
            </a:pPr>
            <a:endParaRPr lang="en-US" dirty="0"/>
          </a:p>
          <a:p>
            <a:pPr>
              <a:spcBef>
                <a:spcPts val="0"/>
              </a:spcBef>
            </a:pPr>
            <a:r>
              <a:rPr lang="en-US" dirty="0"/>
              <a:t>Public Sector – </a:t>
            </a:r>
            <a:r>
              <a:rPr lang="en-US" b="1" dirty="0"/>
              <a:t>1 grant</a:t>
            </a:r>
          </a:p>
          <a:p>
            <a:pPr>
              <a:spcBef>
                <a:spcPts val="0"/>
              </a:spcBef>
            </a:pPr>
            <a:endParaRPr lang="en-US" dirty="0"/>
          </a:p>
          <a:p>
            <a:pPr>
              <a:spcBef>
                <a:spcPts val="0"/>
              </a:spcBef>
            </a:pPr>
            <a:r>
              <a:rPr lang="en-US" dirty="0"/>
              <a:t>Construction and Shipbuilding/Repair – </a:t>
            </a:r>
            <a:r>
              <a:rPr lang="en-US" b="1" dirty="0"/>
              <a:t>1 grant</a:t>
            </a:r>
          </a:p>
          <a:p>
            <a:pPr marL="228600" lvl="1">
              <a:spcBef>
                <a:spcPts val="1800"/>
              </a:spcBef>
              <a:buClr>
                <a:schemeClr val="accent2"/>
              </a:buClr>
              <a:buFont typeface="Wingdings 3" panose="05040102010807070707" pitchFamily="18" charset="2"/>
              <a:buChar char=""/>
            </a:pPr>
            <a:endParaRPr lang="en-US" sz="2400" dirty="0">
              <a:solidFill>
                <a:schemeClr val="tx1"/>
              </a:solidFill>
            </a:endParaRPr>
          </a:p>
          <a:p>
            <a:pPr marL="228600" lvl="1">
              <a:spcBef>
                <a:spcPts val="1800"/>
              </a:spcBef>
              <a:buClr>
                <a:schemeClr val="accent2"/>
              </a:buClr>
              <a:buFont typeface="Wingdings 3" panose="05040102010807070707" pitchFamily="18" charset="2"/>
              <a:buChar char=""/>
            </a:pPr>
            <a:endParaRPr lang="en-US" sz="2400" dirty="0">
              <a:solidFill>
                <a:schemeClr val="tx1"/>
              </a:solidFill>
            </a:endParaRPr>
          </a:p>
        </p:txBody>
      </p:sp>
    </p:spTree>
    <p:extLst>
      <p:ext uri="{BB962C8B-B14F-4D97-AF65-F5344CB8AC3E}">
        <p14:creationId xmlns:p14="http://schemas.microsoft.com/office/powerpoint/2010/main" val="363293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15</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Overview of SCC Grantees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284205" y="898070"/>
            <a:ext cx="11753395" cy="5458279"/>
          </a:xfrm>
        </p:spPr>
        <p:txBody>
          <a:bodyPr/>
          <a:lstStyle/>
          <a:p>
            <a:pPr marL="0" indent="0">
              <a:buNone/>
            </a:pPr>
            <a:endParaRPr lang="en-US" sz="2400" dirty="0">
              <a:solidFill>
                <a:schemeClr val="tx1"/>
              </a:solidFill>
            </a:endParaRPr>
          </a:p>
          <a:p>
            <a:pPr marL="228600" lvl="1">
              <a:spcBef>
                <a:spcPts val="1800"/>
              </a:spcBef>
              <a:buClr>
                <a:schemeClr val="accent2"/>
              </a:buClr>
              <a:buFont typeface="Wingdings 3" panose="05040102010807070707" pitchFamily="18" charset="2"/>
              <a:buChar char=""/>
            </a:pPr>
            <a:endParaRPr lang="en-US" sz="2400" dirty="0">
              <a:solidFill>
                <a:schemeClr val="tx1"/>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4000135910"/>
              </p:ext>
            </p:extLst>
          </p:nvPr>
        </p:nvGraphicFramePr>
        <p:xfrm>
          <a:off x="481264" y="928589"/>
          <a:ext cx="10903414" cy="5244772"/>
        </p:xfrm>
        <a:graphic>
          <a:graphicData uri="http://schemas.openxmlformats.org/drawingml/2006/table">
            <a:tbl>
              <a:tblPr firstRow="1" bandRow="1">
                <a:tableStyleId>{5C22544A-7EE6-4342-B048-85BDC9FD1C3A}</a:tableStyleId>
              </a:tblPr>
              <a:tblGrid>
                <a:gridCol w="3990599">
                  <a:extLst>
                    <a:ext uri="{9D8B030D-6E8A-4147-A177-3AD203B41FA5}">
                      <a16:colId xmlns:a16="http://schemas.microsoft.com/office/drawing/2014/main" val="104281621"/>
                    </a:ext>
                  </a:extLst>
                </a:gridCol>
                <a:gridCol w="959616">
                  <a:extLst>
                    <a:ext uri="{9D8B030D-6E8A-4147-A177-3AD203B41FA5}">
                      <a16:colId xmlns:a16="http://schemas.microsoft.com/office/drawing/2014/main" val="2211716808"/>
                    </a:ext>
                  </a:extLst>
                </a:gridCol>
                <a:gridCol w="1333967">
                  <a:extLst>
                    <a:ext uri="{9D8B030D-6E8A-4147-A177-3AD203B41FA5}">
                      <a16:colId xmlns:a16="http://schemas.microsoft.com/office/drawing/2014/main" val="1783883703"/>
                    </a:ext>
                  </a:extLst>
                </a:gridCol>
                <a:gridCol w="1849683">
                  <a:extLst>
                    <a:ext uri="{9D8B030D-6E8A-4147-A177-3AD203B41FA5}">
                      <a16:colId xmlns:a16="http://schemas.microsoft.com/office/drawing/2014/main" val="3503561362"/>
                    </a:ext>
                  </a:extLst>
                </a:gridCol>
                <a:gridCol w="2769549">
                  <a:extLst>
                    <a:ext uri="{9D8B030D-6E8A-4147-A177-3AD203B41FA5}">
                      <a16:colId xmlns:a16="http://schemas.microsoft.com/office/drawing/2014/main" val="3029251683"/>
                    </a:ext>
                  </a:extLst>
                </a:gridCol>
              </a:tblGrid>
              <a:tr h="278235">
                <a:tc>
                  <a:txBody>
                    <a:bodyPr/>
                    <a:lstStyle/>
                    <a:p>
                      <a:pPr marL="0" marR="0" algn="ctr">
                        <a:lnSpc>
                          <a:spcPct val="107000"/>
                        </a:lnSpc>
                        <a:spcBef>
                          <a:spcPts val="0"/>
                        </a:spcBef>
                        <a:spcAft>
                          <a:spcPts val="800"/>
                        </a:spcAft>
                      </a:pPr>
                      <a:r>
                        <a:rPr lang="en-US" sz="1800" dirty="0">
                          <a:effectLst/>
                        </a:rPr>
                        <a:t>Applicant Legal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ea typeface="+mn-ea"/>
                          <a:cs typeface="+mn-cs"/>
                        </a:rPr>
                        <a:t>Location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Grant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Funding Amount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rPr>
                        <a:t>Federal Project Officer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1200484"/>
                  </a:ext>
                </a:extLst>
              </a:tr>
              <a:tr h="560164">
                <a:tc>
                  <a:txBody>
                    <a:bodyPr/>
                    <a:lstStyle/>
                    <a:p>
                      <a:pPr marL="0" marR="0" algn="l">
                        <a:lnSpc>
                          <a:spcPct val="106000"/>
                        </a:lnSpc>
                        <a:spcBef>
                          <a:spcPts val="0"/>
                        </a:spcBef>
                        <a:spcAft>
                          <a:spcPts val="800"/>
                        </a:spcAft>
                      </a:pPr>
                      <a:r>
                        <a:rPr lang="en-US" sz="1800" b="1" kern="1200" dirty="0">
                          <a:effectLst/>
                          <a:latin typeface="+mn-lt"/>
                          <a:ea typeface="Times New Roman" panose="02020603050405020304" pitchFamily="18" charset="0"/>
                          <a:cs typeface="Calibri" panose="020F0502020204030204" pitchFamily="34" charset="0"/>
                        </a:rPr>
                        <a:t>American River College  (Los Rios Community College District)</a:t>
                      </a:r>
                      <a:endParaRPr lang="en-US" sz="1800"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800" dirty="0">
                          <a:effectLst/>
                          <a:latin typeface="+mn-lt"/>
                        </a:rPr>
                        <a:t>CA</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Consortium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$5,000,000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mn-lt"/>
                        </a:rPr>
                        <a:t>Joshua Hodges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7607753"/>
                  </a:ext>
                </a:extLst>
              </a:tr>
              <a:tr h="332664">
                <a:tc>
                  <a:txBody>
                    <a:bodyPr/>
                    <a:lstStyle/>
                    <a:p>
                      <a:pPr marL="0" marR="0" algn="l">
                        <a:lnSpc>
                          <a:spcPct val="106000"/>
                        </a:lnSpc>
                        <a:spcBef>
                          <a:spcPts val="0"/>
                        </a:spcBef>
                        <a:spcAft>
                          <a:spcPts val="800"/>
                        </a:spcAft>
                      </a:pPr>
                      <a:r>
                        <a:rPr lang="en-US" sz="1800" b="1" kern="1200" dirty="0">
                          <a:effectLst/>
                          <a:latin typeface="+mn-lt"/>
                          <a:ea typeface="Times New Roman" panose="02020603050405020304" pitchFamily="18" charset="0"/>
                          <a:cs typeface="Calibri" panose="020F0502020204030204" pitchFamily="34" charset="0"/>
                        </a:rPr>
                        <a:t>Forsyth Technical Community College</a:t>
                      </a:r>
                      <a:endParaRPr lang="en-US" sz="1800"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800" dirty="0">
                          <a:effectLst/>
                          <a:latin typeface="+mn-lt"/>
                        </a:rPr>
                        <a:t>NC</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Consortium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$5,000,000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mn-lt"/>
                        </a:rPr>
                        <a:t>David Bridges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1807470"/>
                  </a:ext>
                </a:extLst>
              </a:tr>
              <a:tr h="332664">
                <a:tc>
                  <a:txBody>
                    <a:bodyPr/>
                    <a:lstStyle/>
                    <a:p>
                      <a:pPr marL="0" marR="0" algn="l">
                        <a:lnSpc>
                          <a:spcPct val="106000"/>
                        </a:lnSpc>
                        <a:spcBef>
                          <a:spcPts val="0"/>
                        </a:spcBef>
                        <a:spcAft>
                          <a:spcPts val="800"/>
                        </a:spcAft>
                      </a:pPr>
                      <a:r>
                        <a:rPr lang="en-US" sz="1800" b="1" kern="1200" dirty="0">
                          <a:effectLst/>
                          <a:latin typeface="+mn-lt"/>
                          <a:ea typeface="Times New Roman" panose="02020603050405020304" pitchFamily="18" charset="0"/>
                          <a:cs typeface="Calibri" panose="020F0502020204030204" pitchFamily="34" charset="0"/>
                        </a:rPr>
                        <a:t>Grand Rapids Community College</a:t>
                      </a:r>
                      <a:endParaRPr lang="en-US" sz="1800"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800" dirty="0">
                          <a:effectLst/>
                          <a:latin typeface="+mn-lt"/>
                        </a:rPr>
                        <a:t>MI</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Consortium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$5,000,000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mn-lt"/>
                        </a:rPr>
                        <a:t>Alice Mitchell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547970"/>
                  </a:ext>
                </a:extLst>
              </a:tr>
              <a:tr h="332664">
                <a:tc>
                  <a:txBody>
                    <a:bodyPr/>
                    <a:lstStyle/>
                    <a:p>
                      <a:pPr marL="0" marR="0" algn="l">
                        <a:lnSpc>
                          <a:spcPct val="106000"/>
                        </a:lnSpc>
                        <a:spcBef>
                          <a:spcPts val="0"/>
                        </a:spcBef>
                        <a:spcAft>
                          <a:spcPts val="800"/>
                        </a:spcAft>
                      </a:pPr>
                      <a:r>
                        <a:rPr lang="en-US" sz="1800" b="1" kern="1200" dirty="0">
                          <a:effectLst/>
                          <a:latin typeface="+mn-lt"/>
                          <a:ea typeface="Times New Roman" panose="02020603050405020304" pitchFamily="18" charset="0"/>
                          <a:cs typeface="Calibri" panose="020F0502020204030204" pitchFamily="34" charset="0"/>
                        </a:rPr>
                        <a:t>Mt Hood Community College</a:t>
                      </a:r>
                      <a:endParaRPr lang="en-US" sz="1800"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800" dirty="0">
                          <a:effectLst/>
                          <a:latin typeface="+mn-lt"/>
                        </a:rPr>
                        <a:t>OR</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Consortium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$5,000,000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mn-lt"/>
                        </a:rPr>
                        <a:t>Joshua Hodges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4915350"/>
                  </a:ext>
                </a:extLst>
              </a:tr>
              <a:tr h="824292">
                <a:tc>
                  <a:txBody>
                    <a:bodyPr/>
                    <a:lstStyle/>
                    <a:p>
                      <a:pPr marL="0" marR="0" algn="l">
                        <a:lnSpc>
                          <a:spcPct val="106000"/>
                        </a:lnSpc>
                        <a:spcBef>
                          <a:spcPts val="0"/>
                        </a:spcBef>
                        <a:spcAft>
                          <a:spcPts val="800"/>
                        </a:spcAft>
                      </a:pPr>
                      <a:r>
                        <a:rPr lang="en-US" sz="1800" b="1" kern="1200" dirty="0">
                          <a:effectLst/>
                          <a:latin typeface="+mn-lt"/>
                          <a:ea typeface="Times New Roman" panose="02020603050405020304" pitchFamily="18" charset="0"/>
                          <a:cs typeface="Calibri" panose="020F0502020204030204" pitchFamily="34" charset="0"/>
                        </a:rPr>
                        <a:t>Norwalk Community College (Board of Trustees of Community-Technical College) </a:t>
                      </a:r>
                      <a:endParaRPr lang="en-US" sz="1800"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800" dirty="0">
                          <a:effectLst/>
                          <a:latin typeface="+mn-lt"/>
                        </a:rPr>
                        <a:t>CT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Consortium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$3,400,000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mn-lt"/>
                        </a:rPr>
                        <a:t>Keith Hubert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5940512"/>
                  </a:ext>
                </a:extLst>
              </a:tr>
              <a:tr h="560164">
                <a:tc>
                  <a:txBody>
                    <a:bodyPr/>
                    <a:lstStyle/>
                    <a:p>
                      <a:pPr marL="0" marR="0" algn="l">
                        <a:lnSpc>
                          <a:spcPct val="106000"/>
                        </a:lnSpc>
                        <a:spcBef>
                          <a:spcPts val="0"/>
                        </a:spcBef>
                        <a:spcAft>
                          <a:spcPts val="800"/>
                        </a:spcAft>
                      </a:pPr>
                      <a:r>
                        <a:rPr lang="en-US" sz="1800" b="1" kern="1200" dirty="0">
                          <a:effectLst/>
                          <a:latin typeface="+mn-lt"/>
                          <a:ea typeface="Times New Roman" panose="02020603050405020304" pitchFamily="18" charset="0"/>
                          <a:cs typeface="Calibri" panose="020F0502020204030204" pitchFamily="34" charset="0"/>
                        </a:rPr>
                        <a:t>Research Foundation CUNY obo Queensborough Community College</a:t>
                      </a:r>
                      <a:endParaRPr lang="en-US" sz="1800"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800" dirty="0">
                          <a:effectLst/>
                          <a:latin typeface="+mn-lt"/>
                        </a:rPr>
                        <a:t>NY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Consortium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$4,999,003</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mn-lt"/>
                        </a:rPr>
                        <a:t>Keith Hubert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9963488"/>
                  </a:ext>
                </a:extLst>
              </a:tr>
              <a:tr h="560164">
                <a:tc>
                  <a:txBody>
                    <a:bodyPr/>
                    <a:lstStyle/>
                    <a:p>
                      <a:pPr marL="0" marR="0" algn="l">
                        <a:lnSpc>
                          <a:spcPct val="106000"/>
                        </a:lnSpc>
                        <a:spcBef>
                          <a:spcPts val="0"/>
                        </a:spcBef>
                        <a:spcAft>
                          <a:spcPts val="800"/>
                        </a:spcAft>
                      </a:pPr>
                      <a:r>
                        <a:rPr lang="en-US" sz="1800" b="1" kern="1200" dirty="0">
                          <a:effectLst/>
                          <a:latin typeface="+mn-lt"/>
                          <a:ea typeface="Times New Roman" panose="02020603050405020304" pitchFamily="18" charset="0"/>
                          <a:cs typeface="Calibri" panose="020F0502020204030204" pitchFamily="34" charset="0"/>
                        </a:rPr>
                        <a:t>Savannah Technical College (Technical College System of Georgia)</a:t>
                      </a:r>
                      <a:endParaRPr lang="en-US" sz="1800"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800" dirty="0">
                          <a:effectLst/>
                          <a:latin typeface="+mn-lt"/>
                        </a:rPr>
                        <a:t>GA</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Consortium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$4,850,244</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mn-lt"/>
                        </a:rPr>
                        <a:t>William Mitchell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6881108"/>
                  </a:ext>
                </a:extLst>
              </a:tr>
              <a:tr h="332664">
                <a:tc>
                  <a:txBody>
                    <a:bodyPr/>
                    <a:lstStyle/>
                    <a:p>
                      <a:pPr marL="0" marR="0" algn="l">
                        <a:lnSpc>
                          <a:spcPct val="106000"/>
                        </a:lnSpc>
                        <a:spcBef>
                          <a:spcPts val="0"/>
                        </a:spcBef>
                        <a:spcAft>
                          <a:spcPts val="800"/>
                        </a:spcAft>
                      </a:pPr>
                      <a:r>
                        <a:rPr lang="en-US" sz="1800" b="1" kern="1200" dirty="0">
                          <a:effectLst/>
                          <a:latin typeface="+mn-lt"/>
                          <a:ea typeface="Times New Roman" panose="02020603050405020304" pitchFamily="18" charset="0"/>
                          <a:cs typeface="Calibri" panose="020F0502020204030204" pitchFamily="34" charset="0"/>
                        </a:rPr>
                        <a:t>Broward College</a:t>
                      </a:r>
                      <a:endParaRPr lang="en-US" sz="1800"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800" dirty="0">
                          <a:effectLst/>
                          <a:latin typeface="+mn-lt"/>
                        </a:rPr>
                        <a:t>FL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Single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$1,689,143</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mn-lt"/>
                        </a:rPr>
                        <a:t>Adrian Barrett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3348746"/>
                  </a:ext>
                </a:extLst>
              </a:tr>
              <a:tr h="332664">
                <a:tc>
                  <a:txBody>
                    <a:bodyPr/>
                    <a:lstStyle/>
                    <a:p>
                      <a:pPr marL="0" marR="0" algn="l">
                        <a:lnSpc>
                          <a:spcPct val="106000"/>
                        </a:lnSpc>
                        <a:spcBef>
                          <a:spcPts val="0"/>
                        </a:spcBef>
                        <a:spcAft>
                          <a:spcPts val="800"/>
                        </a:spcAft>
                      </a:pPr>
                      <a:r>
                        <a:rPr lang="en-US" sz="1800" b="1" kern="1200" dirty="0">
                          <a:effectLst/>
                          <a:latin typeface="+mn-lt"/>
                          <a:ea typeface="Times New Roman" panose="02020603050405020304" pitchFamily="18" charset="0"/>
                          <a:cs typeface="Calibri" panose="020F0502020204030204" pitchFamily="34" charset="0"/>
                        </a:rPr>
                        <a:t>Los Angeles City College</a:t>
                      </a:r>
                      <a:endParaRPr lang="en-US" sz="1800"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800" dirty="0">
                          <a:effectLst/>
                          <a:latin typeface="+mn-lt"/>
                        </a:rPr>
                        <a:t>CA</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Single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$1,686,201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mn-lt"/>
                        </a:rPr>
                        <a:t>Joshua Hodges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6462147"/>
                  </a:ext>
                </a:extLst>
              </a:tr>
              <a:tr h="332664">
                <a:tc>
                  <a:txBody>
                    <a:bodyPr/>
                    <a:lstStyle/>
                    <a:p>
                      <a:pPr marL="0" marR="0" algn="l">
                        <a:lnSpc>
                          <a:spcPct val="106000"/>
                        </a:lnSpc>
                        <a:spcBef>
                          <a:spcPts val="0"/>
                        </a:spcBef>
                        <a:spcAft>
                          <a:spcPts val="800"/>
                        </a:spcAft>
                      </a:pPr>
                      <a:r>
                        <a:rPr lang="en-US" sz="1800" b="1" kern="1200" dirty="0">
                          <a:effectLst/>
                          <a:latin typeface="+mn-lt"/>
                          <a:ea typeface="Times New Roman" panose="02020603050405020304" pitchFamily="18" charset="0"/>
                          <a:cs typeface="Calibri" panose="020F0502020204030204" pitchFamily="34" charset="0"/>
                        </a:rPr>
                        <a:t>Northwest State Community College</a:t>
                      </a:r>
                      <a:endParaRPr lang="en-US" sz="1800"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800" dirty="0">
                          <a:effectLst/>
                          <a:latin typeface="+mn-lt"/>
                        </a:rPr>
                        <a:t>OH</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Single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$1,689,151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mn-lt"/>
                        </a:rPr>
                        <a:t>Alice Mitchell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2249003"/>
                  </a:ext>
                </a:extLst>
              </a:tr>
              <a:tr h="272999">
                <a:tc>
                  <a:txBody>
                    <a:bodyPr/>
                    <a:lstStyle/>
                    <a:p>
                      <a:pPr marL="0" marR="0" algn="l">
                        <a:lnSpc>
                          <a:spcPct val="106000"/>
                        </a:lnSpc>
                        <a:spcBef>
                          <a:spcPts val="0"/>
                        </a:spcBef>
                        <a:spcAft>
                          <a:spcPts val="800"/>
                        </a:spcAft>
                      </a:pPr>
                      <a:r>
                        <a:rPr lang="en-US" sz="1800" b="1" kern="1200" dirty="0">
                          <a:effectLst/>
                          <a:latin typeface="+mn-lt"/>
                          <a:ea typeface="Times New Roman" panose="02020603050405020304" pitchFamily="18" charset="0"/>
                          <a:cs typeface="Calibri" panose="020F0502020204030204" pitchFamily="34" charset="0"/>
                        </a:rPr>
                        <a:t>Thomas Nelson Community College</a:t>
                      </a:r>
                      <a:endParaRPr lang="en-US" sz="1800"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800" dirty="0">
                          <a:effectLst/>
                          <a:latin typeface="+mn-lt"/>
                        </a:rPr>
                        <a:t>VA</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Single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mn-lt"/>
                        </a:rPr>
                        <a:t>$1,686,258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mn-lt"/>
                        </a:rPr>
                        <a:t>Keith Hubert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3591667"/>
                  </a:ext>
                </a:extLst>
              </a:tr>
            </a:tbl>
          </a:graphicData>
        </a:graphic>
      </p:graphicFrame>
    </p:spTree>
    <p:extLst>
      <p:ext uri="{BB962C8B-B14F-4D97-AF65-F5344CB8AC3E}">
        <p14:creationId xmlns:p14="http://schemas.microsoft.com/office/powerpoint/2010/main" val="1120221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dirty="0"/>
          </a:p>
        </p:txBody>
      </p:sp>
      <p:sp>
        <p:nvSpPr>
          <p:cNvPr id="3" name="Title 2"/>
          <p:cNvSpPr>
            <a:spLocks noGrp="1"/>
          </p:cNvSpPr>
          <p:nvPr>
            <p:ph type="title"/>
          </p:nvPr>
        </p:nvSpPr>
        <p:spPr/>
        <p:txBody>
          <a:bodyPr>
            <a:normAutofit/>
          </a:bodyPr>
          <a:lstStyle/>
          <a:p>
            <a:r>
              <a:rPr lang="en-US" dirty="0"/>
              <a:t>SCC Grants across the United States</a:t>
            </a:r>
          </a:p>
        </p:txBody>
      </p:sp>
      <p:sp>
        <p:nvSpPr>
          <p:cNvPr id="9" name="TextBox 8"/>
          <p:cNvSpPr txBox="1"/>
          <p:nvPr/>
        </p:nvSpPr>
        <p:spPr>
          <a:xfrm>
            <a:off x="3193352" y="3358083"/>
            <a:ext cx="1208657" cy="338554"/>
          </a:xfrm>
          <a:prstGeom prst="rect">
            <a:avLst/>
          </a:prstGeom>
          <a:solidFill>
            <a:schemeClr val="tx2">
              <a:lumMod val="25000"/>
              <a:lumOff val="75000"/>
            </a:schemeClr>
          </a:solidFill>
          <a:ln w="3175">
            <a:solidFill>
              <a:schemeClr val="tx1"/>
            </a:solidFill>
          </a:ln>
        </p:spPr>
        <p:txBody>
          <a:bodyPr wrap="square" rtlCol="0">
            <a:spAutoFit/>
          </a:bodyPr>
          <a:lstStyle/>
          <a:p>
            <a:r>
              <a:rPr lang="en-US" sz="800" b="1" dirty="0"/>
              <a:t>Governor's Office of Workforce Innovation</a:t>
            </a:r>
          </a:p>
        </p:txBody>
      </p:sp>
      <p:sp>
        <p:nvSpPr>
          <p:cNvPr id="10" name="TextBox 9"/>
          <p:cNvSpPr txBox="1"/>
          <p:nvPr/>
        </p:nvSpPr>
        <p:spPr>
          <a:xfrm>
            <a:off x="3183133" y="2799764"/>
            <a:ext cx="1208657" cy="338554"/>
          </a:xfrm>
          <a:prstGeom prst="rect">
            <a:avLst/>
          </a:prstGeom>
          <a:solidFill>
            <a:schemeClr val="tx2">
              <a:lumMod val="25000"/>
              <a:lumOff val="75000"/>
            </a:schemeClr>
          </a:solidFill>
          <a:ln w="3175">
            <a:solidFill>
              <a:schemeClr val="tx1"/>
            </a:solidFill>
          </a:ln>
        </p:spPr>
        <p:txBody>
          <a:bodyPr wrap="square" rtlCol="0">
            <a:spAutoFit/>
          </a:bodyPr>
          <a:lstStyle/>
          <a:p>
            <a:r>
              <a:rPr lang="en-US" sz="800" b="1" dirty="0"/>
              <a:t>Western Colorado Area Health Education Center</a:t>
            </a:r>
          </a:p>
        </p:txBody>
      </p:sp>
      <p:sp>
        <p:nvSpPr>
          <p:cNvPr id="11" name="TextBox 10"/>
          <p:cNvSpPr txBox="1"/>
          <p:nvPr/>
        </p:nvSpPr>
        <p:spPr>
          <a:xfrm>
            <a:off x="4835538" y="2704587"/>
            <a:ext cx="1064178" cy="338554"/>
          </a:xfrm>
          <a:prstGeom prst="rect">
            <a:avLst/>
          </a:prstGeom>
          <a:solidFill>
            <a:schemeClr val="tx2">
              <a:lumMod val="25000"/>
              <a:lumOff val="75000"/>
            </a:schemeClr>
          </a:solidFill>
          <a:ln w="3175">
            <a:solidFill>
              <a:schemeClr val="tx1"/>
            </a:solidFill>
          </a:ln>
        </p:spPr>
        <p:txBody>
          <a:bodyPr wrap="square" rtlCol="0">
            <a:spAutoFit/>
          </a:bodyPr>
          <a:lstStyle/>
          <a:p>
            <a:r>
              <a:rPr lang="en-US" sz="800" b="1" dirty="0"/>
              <a:t>Colorado Center for Nursing Excellence</a:t>
            </a:r>
          </a:p>
        </p:txBody>
      </p:sp>
      <p:sp>
        <p:nvSpPr>
          <p:cNvPr id="12" name="TextBox 11"/>
          <p:cNvSpPr txBox="1"/>
          <p:nvPr/>
        </p:nvSpPr>
        <p:spPr>
          <a:xfrm>
            <a:off x="3976776" y="1799823"/>
            <a:ext cx="1287513" cy="338554"/>
          </a:xfrm>
          <a:prstGeom prst="rect">
            <a:avLst/>
          </a:prstGeom>
          <a:solidFill>
            <a:schemeClr val="tx2">
              <a:lumMod val="25000"/>
              <a:lumOff val="75000"/>
            </a:schemeClr>
          </a:solidFill>
          <a:ln w="3175">
            <a:solidFill>
              <a:schemeClr val="tx1"/>
            </a:solidFill>
          </a:ln>
        </p:spPr>
        <p:txBody>
          <a:bodyPr wrap="square" rtlCol="0">
            <a:spAutoFit/>
          </a:bodyPr>
          <a:lstStyle/>
          <a:p>
            <a:r>
              <a:rPr lang="en-US" sz="800" b="1" dirty="0"/>
              <a:t>West River Area Health Education Center</a:t>
            </a:r>
          </a:p>
        </p:txBody>
      </p:sp>
      <p:sp>
        <p:nvSpPr>
          <p:cNvPr id="15" name="TextBox 14"/>
          <p:cNvSpPr txBox="1"/>
          <p:nvPr/>
        </p:nvSpPr>
        <p:spPr>
          <a:xfrm>
            <a:off x="6677378" y="3346748"/>
            <a:ext cx="1665623" cy="338554"/>
          </a:xfrm>
          <a:prstGeom prst="rect">
            <a:avLst/>
          </a:prstGeom>
          <a:solidFill>
            <a:schemeClr val="tx2">
              <a:lumMod val="25000"/>
              <a:lumOff val="75000"/>
            </a:schemeClr>
          </a:solidFill>
          <a:ln w="3175">
            <a:solidFill>
              <a:schemeClr val="tx1"/>
            </a:solidFill>
          </a:ln>
        </p:spPr>
        <p:txBody>
          <a:bodyPr wrap="square" rtlCol="0">
            <a:spAutoFit/>
          </a:bodyPr>
          <a:lstStyle/>
          <a:p>
            <a:r>
              <a:rPr lang="en-US" sz="800" b="1" dirty="0"/>
              <a:t>Eastern Kentucky Concentrated Employment Program, Inc.</a:t>
            </a:r>
          </a:p>
        </p:txBody>
      </p:sp>
      <p:sp>
        <p:nvSpPr>
          <p:cNvPr id="16" name="TextBox 15"/>
          <p:cNvSpPr txBox="1"/>
          <p:nvPr/>
        </p:nvSpPr>
        <p:spPr>
          <a:xfrm>
            <a:off x="8269182" y="2722820"/>
            <a:ext cx="1269929" cy="338554"/>
          </a:xfrm>
          <a:prstGeom prst="rect">
            <a:avLst/>
          </a:prstGeom>
          <a:solidFill>
            <a:schemeClr val="tx2">
              <a:lumMod val="25000"/>
              <a:lumOff val="75000"/>
            </a:schemeClr>
          </a:solidFill>
          <a:ln w="3175">
            <a:solidFill>
              <a:schemeClr val="tx1"/>
            </a:solidFill>
          </a:ln>
        </p:spPr>
        <p:txBody>
          <a:bodyPr wrap="square" rtlCol="0">
            <a:spAutoFit/>
          </a:bodyPr>
          <a:lstStyle/>
          <a:p>
            <a:r>
              <a:rPr lang="en-US" sz="800" b="1" dirty="0"/>
              <a:t>Ohio Area 7 Consortium of Chief Elected Officials</a:t>
            </a:r>
          </a:p>
        </p:txBody>
      </p:sp>
      <p:sp>
        <p:nvSpPr>
          <p:cNvPr id="17" name="TextBox 16"/>
          <p:cNvSpPr txBox="1"/>
          <p:nvPr/>
        </p:nvSpPr>
        <p:spPr>
          <a:xfrm>
            <a:off x="6592711" y="2126425"/>
            <a:ext cx="1676471" cy="338554"/>
          </a:xfrm>
          <a:prstGeom prst="rect">
            <a:avLst/>
          </a:prstGeom>
          <a:solidFill>
            <a:schemeClr val="tx2">
              <a:lumMod val="25000"/>
              <a:lumOff val="75000"/>
            </a:schemeClr>
          </a:solidFill>
          <a:ln w="3175">
            <a:solidFill>
              <a:schemeClr val="tx1"/>
            </a:solidFill>
          </a:ln>
        </p:spPr>
        <p:txBody>
          <a:bodyPr wrap="square" rtlCol="0">
            <a:spAutoFit/>
          </a:bodyPr>
          <a:lstStyle/>
          <a:p>
            <a:r>
              <a:rPr lang="en-US" sz="800" b="1" dirty="0"/>
              <a:t>Michigan Department of Labor and Economic Opportunity</a:t>
            </a:r>
          </a:p>
        </p:txBody>
      </p:sp>
      <p:sp>
        <p:nvSpPr>
          <p:cNvPr id="18" name="TextBox 17"/>
          <p:cNvSpPr txBox="1"/>
          <p:nvPr/>
        </p:nvSpPr>
        <p:spPr>
          <a:xfrm>
            <a:off x="6177336" y="2605975"/>
            <a:ext cx="1701361" cy="338554"/>
          </a:xfrm>
          <a:prstGeom prst="rect">
            <a:avLst/>
          </a:prstGeom>
          <a:solidFill>
            <a:schemeClr val="tx2">
              <a:lumMod val="25000"/>
              <a:lumOff val="75000"/>
            </a:schemeClr>
          </a:solidFill>
          <a:ln w="3175">
            <a:solidFill>
              <a:schemeClr val="tx1"/>
            </a:solidFill>
          </a:ln>
        </p:spPr>
        <p:txBody>
          <a:bodyPr wrap="square" rtlCol="0">
            <a:spAutoFit/>
          </a:bodyPr>
          <a:lstStyle/>
          <a:p>
            <a:r>
              <a:rPr lang="en-US" sz="800" b="1" dirty="0"/>
              <a:t>Tecumseh Area Partnership, Inc., dba Region 4 Workforce Board</a:t>
            </a:r>
          </a:p>
        </p:txBody>
      </p:sp>
      <p:sp>
        <p:nvSpPr>
          <p:cNvPr id="19" name="TextBox 18"/>
          <p:cNvSpPr txBox="1"/>
          <p:nvPr/>
        </p:nvSpPr>
        <p:spPr>
          <a:xfrm>
            <a:off x="4978401" y="4498079"/>
            <a:ext cx="1141662" cy="338554"/>
          </a:xfrm>
          <a:prstGeom prst="rect">
            <a:avLst/>
          </a:prstGeom>
          <a:solidFill>
            <a:schemeClr val="tx2">
              <a:lumMod val="25000"/>
              <a:lumOff val="75000"/>
            </a:schemeClr>
          </a:solidFill>
          <a:ln w="3175">
            <a:solidFill>
              <a:schemeClr val="tx1"/>
            </a:solidFill>
          </a:ln>
        </p:spPr>
        <p:txBody>
          <a:bodyPr wrap="square" rtlCol="0">
            <a:spAutoFit/>
          </a:bodyPr>
          <a:lstStyle/>
          <a:p>
            <a:r>
              <a:rPr lang="en-US" sz="800" b="1" dirty="0"/>
              <a:t>Workforce</a:t>
            </a:r>
            <a:r>
              <a:rPr lang="en-US" sz="500" dirty="0"/>
              <a:t> </a:t>
            </a:r>
            <a:r>
              <a:rPr lang="en-US" sz="800" b="1" dirty="0"/>
              <a:t>Solutions Rural Capital</a:t>
            </a:r>
            <a:r>
              <a:rPr lang="en-US" sz="500" dirty="0"/>
              <a:t> </a:t>
            </a:r>
            <a:r>
              <a:rPr lang="en-US" sz="800" b="1" dirty="0"/>
              <a:t>Area</a:t>
            </a:r>
          </a:p>
        </p:txBody>
      </p:sp>
      <p:sp>
        <p:nvSpPr>
          <p:cNvPr id="20" name="TextBox 19"/>
          <p:cNvSpPr txBox="1"/>
          <p:nvPr/>
        </p:nvSpPr>
        <p:spPr>
          <a:xfrm>
            <a:off x="8718634" y="4898211"/>
            <a:ext cx="1074477" cy="215444"/>
          </a:xfrm>
          <a:prstGeom prst="rect">
            <a:avLst/>
          </a:prstGeom>
          <a:solidFill>
            <a:schemeClr val="tx2">
              <a:lumMod val="25000"/>
              <a:lumOff val="75000"/>
            </a:schemeClr>
          </a:solidFill>
          <a:ln w="3175">
            <a:solidFill>
              <a:schemeClr val="tx1"/>
            </a:solidFill>
          </a:ln>
        </p:spPr>
        <p:txBody>
          <a:bodyPr wrap="square" rtlCol="0">
            <a:spAutoFit/>
          </a:bodyPr>
          <a:lstStyle/>
          <a:p>
            <a:r>
              <a:rPr lang="en-US" sz="800" b="1" dirty="0"/>
              <a:t>CommunityHealth IT</a:t>
            </a:r>
          </a:p>
        </p:txBody>
      </p:sp>
      <p:sp>
        <p:nvSpPr>
          <p:cNvPr id="21" name="TextBox 20"/>
          <p:cNvSpPr txBox="1"/>
          <p:nvPr/>
        </p:nvSpPr>
        <p:spPr>
          <a:xfrm>
            <a:off x="7749823" y="3858504"/>
            <a:ext cx="1306394" cy="338554"/>
          </a:xfrm>
          <a:prstGeom prst="rect">
            <a:avLst/>
          </a:prstGeom>
          <a:solidFill>
            <a:schemeClr val="tx2">
              <a:lumMod val="25000"/>
              <a:lumOff val="75000"/>
            </a:schemeClr>
          </a:solidFill>
          <a:ln w="3175">
            <a:solidFill>
              <a:schemeClr val="tx1"/>
            </a:solidFill>
          </a:ln>
        </p:spPr>
        <p:txBody>
          <a:bodyPr wrap="square" rtlCol="0">
            <a:spAutoFit/>
          </a:bodyPr>
          <a:lstStyle/>
          <a:p>
            <a:r>
              <a:rPr lang="en-US" sz="800" b="1" dirty="0"/>
              <a:t>Pee Dee Regional Council of Governments</a:t>
            </a:r>
          </a:p>
        </p:txBody>
      </p:sp>
      <p:sp>
        <p:nvSpPr>
          <p:cNvPr id="22" name="TextBox 21"/>
          <p:cNvSpPr txBox="1"/>
          <p:nvPr/>
        </p:nvSpPr>
        <p:spPr>
          <a:xfrm>
            <a:off x="8370516" y="2061100"/>
            <a:ext cx="1422595" cy="461665"/>
          </a:xfrm>
          <a:prstGeom prst="rect">
            <a:avLst/>
          </a:prstGeom>
          <a:solidFill>
            <a:schemeClr val="tx2">
              <a:lumMod val="25000"/>
              <a:lumOff val="75000"/>
            </a:schemeClr>
          </a:solidFill>
          <a:ln w="3175">
            <a:solidFill>
              <a:schemeClr val="tx1"/>
            </a:solidFill>
          </a:ln>
        </p:spPr>
        <p:txBody>
          <a:bodyPr wrap="square" rtlCol="0">
            <a:spAutoFit/>
          </a:bodyPr>
          <a:lstStyle/>
          <a:p>
            <a:r>
              <a:rPr lang="en-US" sz="800" b="1" dirty="0"/>
              <a:t>Workforce Development Board of Herkimer, Madison and Oneida Counties</a:t>
            </a:r>
          </a:p>
        </p:txBody>
      </p:sp>
      <p:sp>
        <p:nvSpPr>
          <p:cNvPr id="25" name="Rectangle 24"/>
          <p:cNvSpPr/>
          <p:nvPr/>
        </p:nvSpPr>
        <p:spPr>
          <a:xfrm>
            <a:off x="2818734" y="2873864"/>
            <a:ext cx="1141244" cy="338554"/>
          </a:xfrm>
          <a:prstGeom prst="rect">
            <a:avLst/>
          </a:prstGeom>
          <a:solidFill>
            <a:schemeClr val="tx2">
              <a:lumMod val="25000"/>
              <a:lumOff val="75000"/>
            </a:schemeClr>
          </a:solidFill>
          <a:ln w="3175">
            <a:solidFill>
              <a:schemeClr val="tx1"/>
            </a:solidFill>
          </a:ln>
        </p:spPr>
        <p:txBody>
          <a:bodyPr wrap="square">
            <a:spAutoFit/>
          </a:bodyPr>
          <a:lstStyle/>
          <a:p>
            <a:r>
              <a:rPr lang="en-US" sz="800" b="1" dirty="0"/>
              <a:t>California Rural Indian Health Board</a:t>
            </a:r>
            <a:endParaRPr lang="en-US" sz="7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6" name="Picture 25"/>
          <p:cNvPicPr/>
          <p:nvPr/>
        </p:nvPicPr>
        <p:blipFill rotWithShape="1">
          <a:blip r:embed="rId3"/>
          <a:srcRect l="24197" t="24122" b="15670"/>
          <a:stretch/>
        </p:blipFill>
        <p:spPr bwMode="auto">
          <a:xfrm>
            <a:off x="1068379" y="1190706"/>
            <a:ext cx="10658875" cy="463763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1850946" y="1216593"/>
            <a:ext cx="1826531" cy="523220"/>
          </a:xfrm>
          <a:prstGeom prst="rect">
            <a:avLst/>
          </a:prstGeom>
          <a:solidFill>
            <a:schemeClr val="bg1"/>
          </a:solidFill>
          <a:ln w="3175">
            <a:solidFill>
              <a:schemeClr val="tx1"/>
            </a:solidFill>
          </a:ln>
        </p:spPr>
        <p:txBody>
          <a:bodyPr wrap="square" rtlCol="0">
            <a:spAutoFit/>
          </a:bodyPr>
          <a:lstStyle/>
          <a:p>
            <a:r>
              <a:rPr lang="en-US" sz="1400" b="1" dirty="0"/>
              <a:t>Mt. Hood Community College (OR)</a:t>
            </a:r>
          </a:p>
        </p:txBody>
      </p:sp>
      <p:sp>
        <p:nvSpPr>
          <p:cNvPr id="28" name="TextBox 27"/>
          <p:cNvSpPr txBox="1"/>
          <p:nvPr/>
        </p:nvSpPr>
        <p:spPr>
          <a:xfrm>
            <a:off x="2072279" y="2720250"/>
            <a:ext cx="1421114" cy="523220"/>
          </a:xfrm>
          <a:prstGeom prst="rect">
            <a:avLst/>
          </a:prstGeom>
          <a:solidFill>
            <a:schemeClr val="bg1"/>
          </a:solidFill>
          <a:ln w="3175">
            <a:solidFill>
              <a:schemeClr val="tx1"/>
            </a:solidFill>
          </a:ln>
        </p:spPr>
        <p:txBody>
          <a:bodyPr wrap="square" rtlCol="0">
            <a:spAutoFit/>
          </a:bodyPr>
          <a:lstStyle/>
          <a:p>
            <a:r>
              <a:rPr lang="en-US" sz="1400" b="1" dirty="0"/>
              <a:t>American River College (CA)</a:t>
            </a:r>
          </a:p>
        </p:txBody>
      </p:sp>
      <p:sp>
        <p:nvSpPr>
          <p:cNvPr id="29" name="TextBox 28"/>
          <p:cNvSpPr txBox="1"/>
          <p:nvPr/>
        </p:nvSpPr>
        <p:spPr>
          <a:xfrm>
            <a:off x="2752083" y="3788037"/>
            <a:ext cx="1482621" cy="523220"/>
          </a:xfrm>
          <a:prstGeom prst="rect">
            <a:avLst/>
          </a:prstGeom>
          <a:solidFill>
            <a:schemeClr val="bg1"/>
          </a:solidFill>
          <a:ln w="3175">
            <a:solidFill>
              <a:schemeClr val="tx1"/>
            </a:solidFill>
          </a:ln>
        </p:spPr>
        <p:txBody>
          <a:bodyPr wrap="square" rtlCol="0">
            <a:spAutoFit/>
          </a:bodyPr>
          <a:lstStyle/>
          <a:p>
            <a:r>
              <a:rPr lang="en-US" sz="1400" b="1" dirty="0"/>
              <a:t>Los Angeles City College (CA)</a:t>
            </a:r>
          </a:p>
        </p:txBody>
      </p:sp>
      <p:sp>
        <p:nvSpPr>
          <p:cNvPr id="30" name="TextBox 29"/>
          <p:cNvSpPr txBox="1"/>
          <p:nvPr/>
        </p:nvSpPr>
        <p:spPr>
          <a:xfrm>
            <a:off x="6592711" y="1208704"/>
            <a:ext cx="2104727" cy="523220"/>
          </a:xfrm>
          <a:prstGeom prst="rect">
            <a:avLst/>
          </a:prstGeom>
          <a:solidFill>
            <a:schemeClr val="bg1"/>
          </a:solidFill>
          <a:ln w="3175">
            <a:solidFill>
              <a:schemeClr val="tx1"/>
            </a:solidFill>
          </a:ln>
        </p:spPr>
        <p:txBody>
          <a:bodyPr wrap="square" rtlCol="0">
            <a:spAutoFit/>
          </a:bodyPr>
          <a:lstStyle/>
          <a:p>
            <a:r>
              <a:rPr lang="en-US" sz="1400" b="1" dirty="0"/>
              <a:t>Grand Rapids Community College (MI)</a:t>
            </a:r>
          </a:p>
        </p:txBody>
      </p:sp>
      <p:sp>
        <p:nvSpPr>
          <p:cNvPr id="31" name="TextBox 30"/>
          <p:cNvSpPr txBox="1"/>
          <p:nvPr/>
        </p:nvSpPr>
        <p:spPr>
          <a:xfrm>
            <a:off x="6880302" y="2119613"/>
            <a:ext cx="2088910" cy="523220"/>
          </a:xfrm>
          <a:prstGeom prst="rect">
            <a:avLst/>
          </a:prstGeom>
          <a:solidFill>
            <a:schemeClr val="bg1"/>
          </a:solidFill>
          <a:ln w="3175">
            <a:solidFill>
              <a:schemeClr val="tx1"/>
            </a:solidFill>
          </a:ln>
        </p:spPr>
        <p:txBody>
          <a:bodyPr wrap="square" rtlCol="0">
            <a:spAutoFit/>
          </a:bodyPr>
          <a:lstStyle/>
          <a:p>
            <a:r>
              <a:rPr lang="en-US" sz="1400" b="1" dirty="0"/>
              <a:t>Northwest State Community College (OH)</a:t>
            </a:r>
          </a:p>
        </p:txBody>
      </p:sp>
      <p:sp>
        <p:nvSpPr>
          <p:cNvPr id="32" name="TextBox 31"/>
          <p:cNvSpPr txBox="1"/>
          <p:nvPr/>
        </p:nvSpPr>
        <p:spPr>
          <a:xfrm>
            <a:off x="8068042" y="5113655"/>
            <a:ext cx="1301183" cy="523220"/>
          </a:xfrm>
          <a:prstGeom prst="rect">
            <a:avLst/>
          </a:prstGeom>
          <a:solidFill>
            <a:schemeClr val="bg1"/>
          </a:solidFill>
          <a:ln w="3175">
            <a:solidFill>
              <a:schemeClr val="tx1"/>
            </a:solidFill>
          </a:ln>
        </p:spPr>
        <p:txBody>
          <a:bodyPr wrap="square" rtlCol="0">
            <a:spAutoFit/>
          </a:bodyPr>
          <a:lstStyle/>
          <a:p>
            <a:r>
              <a:rPr lang="en-US" sz="1400" b="1" dirty="0"/>
              <a:t>Broward College (FL)</a:t>
            </a:r>
          </a:p>
        </p:txBody>
      </p:sp>
      <p:sp>
        <p:nvSpPr>
          <p:cNvPr id="33" name="TextBox 32"/>
          <p:cNvSpPr txBox="1"/>
          <p:nvPr/>
        </p:nvSpPr>
        <p:spPr>
          <a:xfrm>
            <a:off x="7529173" y="4175747"/>
            <a:ext cx="1726699" cy="523220"/>
          </a:xfrm>
          <a:prstGeom prst="rect">
            <a:avLst/>
          </a:prstGeom>
          <a:solidFill>
            <a:schemeClr val="bg1"/>
          </a:solidFill>
          <a:ln w="3175">
            <a:solidFill>
              <a:schemeClr val="tx1"/>
            </a:solidFill>
          </a:ln>
        </p:spPr>
        <p:txBody>
          <a:bodyPr wrap="square" rtlCol="0">
            <a:spAutoFit/>
          </a:bodyPr>
          <a:lstStyle/>
          <a:p>
            <a:r>
              <a:rPr lang="en-US" sz="1400" b="1" dirty="0"/>
              <a:t>Savannah Technical College (GA)</a:t>
            </a:r>
          </a:p>
        </p:txBody>
      </p:sp>
      <p:sp>
        <p:nvSpPr>
          <p:cNvPr id="34" name="TextBox 33"/>
          <p:cNvSpPr txBox="1"/>
          <p:nvPr/>
        </p:nvSpPr>
        <p:spPr>
          <a:xfrm>
            <a:off x="7749823" y="3310983"/>
            <a:ext cx="2055474" cy="523220"/>
          </a:xfrm>
          <a:prstGeom prst="rect">
            <a:avLst/>
          </a:prstGeom>
          <a:solidFill>
            <a:schemeClr val="bg1"/>
          </a:solidFill>
          <a:ln w="3175">
            <a:solidFill>
              <a:schemeClr val="tx1"/>
            </a:solidFill>
          </a:ln>
        </p:spPr>
        <p:txBody>
          <a:bodyPr wrap="square" rtlCol="0">
            <a:spAutoFit/>
          </a:bodyPr>
          <a:lstStyle/>
          <a:p>
            <a:r>
              <a:rPr lang="en-US" sz="1400" b="1" dirty="0"/>
              <a:t>Forsyth Technical Community College (NC) </a:t>
            </a:r>
          </a:p>
        </p:txBody>
      </p:sp>
      <p:sp>
        <p:nvSpPr>
          <p:cNvPr id="35" name="TextBox 34"/>
          <p:cNvSpPr txBox="1"/>
          <p:nvPr/>
        </p:nvSpPr>
        <p:spPr>
          <a:xfrm>
            <a:off x="10378486" y="2768986"/>
            <a:ext cx="1393240" cy="738664"/>
          </a:xfrm>
          <a:prstGeom prst="rect">
            <a:avLst/>
          </a:prstGeom>
          <a:solidFill>
            <a:schemeClr val="bg1"/>
          </a:solidFill>
          <a:ln w="3175">
            <a:solidFill>
              <a:schemeClr val="tx1"/>
            </a:solidFill>
          </a:ln>
        </p:spPr>
        <p:txBody>
          <a:bodyPr wrap="square" rtlCol="0">
            <a:spAutoFit/>
          </a:bodyPr>
          <a:lstStyle/>
          <a:p>
            <a:r>
              <a:rPr lang="en-US" sz="1400" b="1" dirty="0"/>
              <a:t>Thomas Nelson Community College (VA) </a:t>
            </a:r>
          </a:p>
        </p:txBody>
      </p:sp>
      <p:sp>
        <p:nvSpPr>
          <p:cNvPr id="36" name="TextBox 35"/>
          <p:cNvSpPr txBox="1"/>
          <p:nvPr/>
        </p:nvSpPr>
        <p:spPr>
          <a:xfrm>
            <a:off x="9597604" y="2091632"/>
            <a:ext cx="1042810" cy="523220"/>
          </a:xfrm>
          <a:prstGeom prst="rect">
            <a:avLst/>
          </a:prstGeom>
          <a:solidFill>
            <a:schemeClr val="bg1"/>
          </a:solidFill>
          <a:ln w="3175">
            <a:solidFill>
              <a:schemeClr val="tx1"/>
            </a:solidFill>
          </a:ln>
        </p:spPr>
        <p:txBody>
          <a:bodyPr wrap="square" rtlCol="0">
            <a:spAutoFit/>
          </a:bodyPr>
          <a:lstStyle/>
          <a:p>
            <a:r>
              <a:rPr lang="en-US" sz="1400" b="1" dirty="0"/>
              <a:t>RFCUNY (NY)</a:t>
            </a:r>
          </a:p>
        </p:txBody>
      </p:sp>
      <p:sp>
        <p:nvSpPr>
          <p:cNvPr id="37" name="TextBox 36"/>
          <p:cNvSpPr txBox="1"/>
          <p:nvPr/>
        </p:nvSpPr>
        <p:spPr>
          <a:xfrm>
            <a:off x="9957848" y="1404367"/>
            <a:ext cx="1769406" cy="523220"/>
          </a:xfrm>
          <a:prstGeom prst="rect">
            <a:avLst/>
          </a:prstGeom>
          <a:solidFill>
            <a:schemeClr val="bg1"/>
          </a:solidFill>
          <a:ln w="3175">
            <a:solidFill>
              <a:schemeClr val="tx1"/>
            </a:solidFill>
          </a:ln>
        </p:spPr>
        <p:txBody>
          <a:bodyPr wrap="square" rtlCol="0">
            <a:spAutoFit/>
          </a:bodyPr>
          <a:lstStyle/>
          <a:p>
            <a:r>
              <a:rPr lang="en-US" sz="1400" b="1" dirty="0"/>
              <a:t>Norwalk Community College (CT)</a:t>
            </a:r>
          </a:p>
        </p:txBody>
      </p:sp>
    </p:spTree>
    <p:extLst>
      <p:ext uri="{BB962C8B-B14F-4D97-AF65-F5344CB8AC3E}">
        <p14:creationId xmlns:p14="http://schemas.microsoft.com/office/powerpoint/2010/main" val="399380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17</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Lead Applicants and Geographic/Project Scope</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898070"/>
            <a:ext cx="10364240" cy="5458279"/>
          </a:xfrm>
        </p:spPr>
        <p:txBody>
          <a:bodyPr/>
          <a:lstStyle/>
          <a:p>
            <a:r>
              <a:rPr lang="en-US" dirty="0"/>
              <a:t>Eligible lead applicant is a community college.</a:t>
            </a:r>
          </a:p>
          <a:p>
            <a:r>
              <a:rPr lang="en-US" dirty="0"/>
              <a:t>Lead applicant applied as a single institution lead or as a consortium lead representing a consortium of institutions of higher education (IHEs).</a:t>
            </a:r>
          </a:p>
          <a:p>
            <a:r>
              <a:rPr lang="en-US" dirty="0">
                <a:solidFill>
                  <a:schemeClr val="accent1">
                    <a:lumMod val="50000"/>
                  </a:schemeClr>
                </a:solidFill>
              </a:rPr>
              <a:t>Single institutions</a:t>
            </a:r>
            <a:r>
              <a:rPr lang="en-US" b="1" dirty="0">
                <a:solidFill>
                  <a:schemeClr val="accent1">
                    <a:lumMod val="50000"/>
                  </a:schemeClr>
                </a:solidFill>
              </a:rPr>
              <a:t> </a:t>
            </a:r>
            <a:r>
              <a:rPr lang="en-US" dirty="0">
                <a:solidFill>
                  <a:schemeClr val="accent1">
                    <a:lumMod val="50000"/>
                  </a:schemeClr>
                </a:solidFill>
              </a:rPr>
              <a:t>undertake capacity building at one institution –</a:t>
            </a:r>
            <a:r>
              <a:rPr lang="en-US" b="1" dirty="0">
                <a:solidFill>
                  <a:schemeClr val="accent1">
                    <a:lumMod val="50000"/>
                  </a:schemeClr>
                </a:solidFill>
              </a:rPr>
              <a:t> 4 grants</a:t>
            </a:r>
          </a:p>
          <a:p>
            <a:r>
              <a:rPr lang="en-US" dirty="0">
                <a:solidFill>
                  <a:schemeClr val="accent1">
                    <a:lumMod val="50000"/>
                  </a:schemeClr>
                </a:solidFill>
              </a:rPr>
              <a:t>Consortia undertake systems change within one state or across one or more community colleges districts with a state – </a:t>
            </a:r>
            <a:r>
              <a:rPr lang="en-US" b="1" dirty="0">
                <a:solidFill>
                  <a:schemeClr val="accent1">
                    <a:lumMod val="50000"/>
                  </a:schemeClr>
                </a:solidFill>
              </a:rPr>
              <a:t>7 grants</a:t>
            </a:r>
            <a:r>
              <a:rPr lang="en-US" dirty="0">
                <a:solidFill>
                  <a:schemeClr val="accent1">
                    <a:lumMod val="50000"/>
                  </a:schemeClr>
                </a:solidFill>
              </a:rPr>
              <a:t> </a:t>
            </a:r>
            <a:endParaRPr lang="en-US" dirty="0"/>
          </a:p>
          <a:p>
            <a:pPr lvl="1"/>
            <a:r>
              <a:rPr lang="en-US" dirty="0"/>
              <a:t>Statewide – </a:t>
            </a:r>
            <a:r>
              <a:rPr lang="en-US" b="1" dirty="0"/>
              <a:t>5 grants</a:t>
            </a:r>
            <a:endParaRPr lang="en-US" b="1" dirty="0">
              <a:solidFill>
                <a:schemeClr val="tx1"/>
              </a:solidFill>
            </a:endParaRPr>
          </a:p>
          <a:p>
            <a:pPr lvl="1"/>
            <a:r>
              <a:rPr lang="en-US" dirty="0"/>
              <a:t>District-wide – </a:t>
            </a:r>
            <a:r>
              <a:rPr lang="en-US" b="1" dirty="0"/>
              <a:t>2 grants</a:t>
            </a:r>
          </a:p>
          <a:p>
            <a:pPr lvl="1"/>
            <a:endParaRPr lang="en-US" dirty="0"/>
          </a:p>
        </p:txBody>
      </p:sp>
    </p:spTree>
    <p:extLst>
      <p:ext uri="{BB962C8B-B14F-4D97-AF65-F5344CB8AC3E}">
        <p14:creationId xmlns:p14="http://schemas.microsoft.com/office/powerpoint/2010/main" val="711247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SCC Partnership: </a:t>
            </a:r>
            <a:r>
              <a:rPr lang="en-US" i="1" dirty="0"/>
              <a:t>Required Partners</a:t>
            </a:r>
            <a:endParaRPr lang="en-US" dirty="0"/>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898070"/>
            <a:ext cx="10364240" cy="5458279"/>
          </a:xfrm>
        </p:spPr>
        <p:txBody>
          <a:bodyPr/>
          <a:lstStyle/>
          <a:p>
            <a:r>
              <a:rPr lang="en-US" sz="2800" dirty="0">
                <a:solidFill>
                  <a:schemeClr val="accent1">
                    <a:lumMod val="50000"/>
                  </a:schemeClr>
                </a:solidFill>
              </a:rPr>
              <a:t>Consortia </a:t>
            </a:r>
            <a:r>
              <a:rPr lang="en-US" sz="2800" u="sng" dirty="0">
                <a:solidFill>
                  <a:schemeClr val="accent1">
                    <a:lumMod val="50000"/>
                  </a:schemeClr>
                </a:solidFill>
              </a:rPr>
              <a:t>and</a:t>
            </a:r>
            <a:r>
              <a:rPr lang="en-US" sz="2800" dirty="0">
                <a:solidFill>
                  <a:schemeClr val="accent1">
                    <a:lumMod val="50000"/>
                  </a:schemeClr>
                </a:solidFill>
              </a:rPr>
              <a:t> Single Institutions:</a:t>
            </a:r>
          </a:p>
          <a:p>
            <a:pPr lvl="1"/>
            <a:r>
              <a:rPr lang="en-US" b="1" dirty="0"/>
              <a:t>Workforce Development System</a:t>
            </a:r>
            <a:r>
              <a:rPr lang="en-US" dirty="0"/>
              <a:t>: one or more partners from the publicly funded workforce development system </a:t>
            </a:r>
            <a:endParaRPr lang="en-US" dirty="0">
              <a:solidFill>
                <a:schemeClr val="accent1">
                  <a:lumMod val="50000"/>
                </a:schemeClr>
              </a:solidFill>
            </a:endParaRPr>
          </a:p>
          <a:p>
            <a:pPr lvl="1"/>
            <a:r>
              <a:rPr lang="en-US" b="1" dirty="0"/>
              <a:t>Employer</a:t>
            </a:r>
            <a:r>
              <a:rPr lang="en-US" dirty="0"/>
              <a:t>: industry/trade association or a consortium of at least three employers.</a:t>
            </a:r>
          </a:p>
          <a:p>
            <a:r>
              <a:rPr lang="en-US" sz="2800" dirty="0">
                <a:solidFill>
                  <a:schemeClr val="accent1">
                    <a:lumMod val="50000"/>
                  </a:schemeClr>
                </a:solidFill>
              </a:rPr>
              <a:t>Consortia </a:t>
            </a:r>
            <a:r>
              <a:rPr lang="en-US" sz="2800" u="sng" dirty="0">
                <a:solidFill>
                  <a:schemeClr val="accent1">
                    <a:lumMod val="50000"/>
                  </a:schemeClr>
                </a:solidFill>
              </a:rPr>
              <a:t>only</a:t>
            </a:r>
            <a:r>
              <a:rPr lang="en-US" sz="2800" dirty="0">
                <a:solidFill>
                  <a:schemeClr val="accent1">
                    <a:lumMod val="50000"/>
                  </a:schemeClr>
                </a:solidFill>
              </a:rPr>
              <a:t>:</a:t>
            </a:r>
            <a:endParaRPr lang="en-US" sz="2800" dirty="0"/>
          </a:p>
          <a:p>
            <a:pPr lvl="1"/>
            <a:r>
              <a:rPr lang="en-US" b="1" dirty="0"/>
              <a:t>IHE Consortium: </a:t>
            </a:r>
            <a:r>
              <a:rPr lang="en-US" dirty="0"/>
              <a:t>May include community colleges and public and private, non-profit, four-year IHEs.</a:t>
            </a:r>
          </a:p>
          <a:p>
            <a:pPr lvl="2">
              <a:buFont typeface="Wingdings" panose="05000000000000000000" pitchFamily="2" charset="2"/>
              <a:buChar char="§"/>
            </a:pPr>
            <a:r>
              <a:rPr lang="en-US" dirty="0"/>
              <a:t>Statewide: all or a majority </a:t>
            </a:r>
            <a:r>
              <a:rPr lang="en-US" dirty="0">
                <a:solidFill>
                  <a:schemeClr val="tx1"/>
                </a:solidFill>
              </a:rPr>
              <a:t>of community colleges in a state</a:t>
            </a:r>
          </a:p>
          <a:p>
            <a:pPr lvl="2">
              <a:buFont typeface="Wingdings" panose="05000000000000000000" pitchFamily="2" charset="2"/>
              <a:buChar char="§"/>
            </a:pPr>
            <a:r>
              <a:rPr lang="en-US" dirty="0"/>
              <a:t>District-based: all colleges within the district(s), but no less than three colleges across one or more geographically contiguous districts.   </a:t>
            </a:r>
          </a:p>
          <a:p>
            <a:pPr lvl="1"/>
            <a:r>
              <a:rPr lang="en-US" b="1" dirty="0"/>
              <a:t>IHE Coordinating Entity</a:t>
            </a:r>
            <a:r>
              <a:rPr lang="en-US" dirty="0"/>
              <a:t>: at least one state- or district-level entity responsible for regulating, governing, advising, and/or coordinating the IHEs in the consortium.</a:t>
            </a:r>
            <a:endParaRPr lang="en-US" sz="1900" dirty="0"/>
          </a:p>
        </p:txBody>
      </p:sp>
    </p:spTree>
    <p:extLst>
      <p:ext uri="{BB962C8B-B14F-4D97-AF65-F5344CB8AC3E}">
        <p14:creationId xmlns:p14="http://schemas.microsoft.com/office/powerpoint/2010/main" val="107958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19</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SCC Partnership: </a:t>
            </a:r>
            <a:r>
              <a:rPr lang="en-US" i="1" dirty="0"/>
              <a:t>Optional Partners</a:t>
            </a:r>
            <a:endParaRPr lang="en-US" dirty="0"/>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898070"/>
            <a:ext cx="10364240" cy="5458279"/>
          </a:xfrm>
        </p:spPr>
        <p:txBody>
          <a:bodyPr/>
          <a:lstStyle/>
          <a:p>
            <a:r>
              <a:rPr lang="en-US" sz="2800" dirty="0"/>
              <a:t>State Apprenticeship Agencies</a:t>
            </a:r>
          </a:p>
          <a:p>
            <a:r>
              <a:rPr lang="en-US" sz="2800" dirty="0"/>
              <a:t>Federally funded programs, such as Adult Education and Perkins</a:t>
            </a:r>
          </a:p>
          <a:p>
            <a:r>
              <a:rPr lang="en-US" sz="2800" dirty="0"/>
              <a:t>American Job Center operators </a:t>
            </a:r>
          </a:p>
          <a:p>
            <a:r>
              <a:rPr lang="en-US" sz="2800" dirty="0"/>
              <a:t>Economic development agencies </a:t>
            </a:r>
          </a:p>
          <a:p>
            <a:r>
              <a:rPr lang="en-US" sz="2800" dirty="0"/>
              <a:t>Labor-management organizations </a:t>
            </a:r>
          </a:p>
          <a:p>
            <a:r>
              <a:rPr lang="en-US" sz="2800" dirty="0"/>
              <a:t>Community-based organizations that provide social support and/or wrap-around services</a:t>
            </a:r>
          </a:p>
          <a:p>
            <a:r>
              <a:rPr lang="en-US" sz="2800" dirty="0"/>
              <a:t>Foundations and philanthropic organizations</a:t>
            </a:r>
          </a:p>
        </p:txBody>
      </p:sp>
    </p:spTree>
    <p:extLst>
      <p:ext uri="{BB962C8B-B14F-4D97-AF65-F5344CB8AC3E}">
        <p14:creationId xmlns:p14="http://schemas.microsoft.com/office/powerpoint/2010/main" val="343590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a:t>
            </a:fld>
            <a:endParaRPr lang="en-US" dirty="0"/>
          </a:p>
        </p:txBody>
      </p:sp>
      <p:sp>
        <p:nvSpPr>
          <p:cNvPr id="3" name="Title 2"/>
          <p:cNvSpPr>
            <a:spLocks noGrp="1"/>
          </p:cNvSpPr>
          <p:nvPr>
            <p:ph type="title"/>
          </p:nvPr>
        </p:nvSpPr>
        <p:spPr/>
        <p:txBody>
          <a:bodyPr/>
          <a:lstStyle/>
          <a:p>
            <a:r>
              <a:rPr lang="en-US" dirty="0"/>
              <a:t>Polling Question:  Who’s on the call?</a:t>
            </a:r>
          </a:p>
        </p:txBody>
      </p:sp>
      <p:sp>
        <p:nvSpPr>
          <p:cNvPr id="4" name="Text Placeholder 3"/>
          <p:cNvSpPr>
            <a:spLocks noGrp="1"/>
          </p:cNvSpPr>
          <p:nvPr>
            <p:ph type="body" idx="14"/>
          </p:nvPr>
        </p:nvSpPr>
        <p:spPr/>
        <p:txBody>
          <a:bodyPr>
            <a:normAutofit/>
          </a:bodyPr>
          <a:lstStyle/>
          <a:p>
            <a:r>
              <a:rPr lang="en-US" sz="3200" dirty="0"/>
              <a:t>What role do you play in your Strengthening Community Colleges Grant? </a:t>
            </a:r>
          </a:p>
        </p:txBody>
      </p:sp>
      <p:sp>
        <p:nvSpPr>
          <p:cNvPr id="5" name="Text Placeholder 4"/>
          <p:cNvSpPr>
            <a:spLocks noGrp="1"/>
          </p:cNvSpPr>
          <p:nvPr>
            <p:ph type="body" sz="quarter" idx="13"/>
          </p:nvPr>
        </p:nvSpPr>
        <p:spPr>
          <a:xfrm>
            <a:off x="805866" y="5013434"/>
            <a:ext cx="4624388" cy="1155700"/>
          </a:xfrm>
        </p:spPr>
        <p:txBody>
          <a:bodyPr/>
          <a:lstStyle/>
          <a:p>
            <a:r>
              <a:rPr lang="en-US" dirty="0"/>
              <a:t>Choose the best answer that reflects your role in your SCC grant project!</a:t>
            </a:r>
          </a:p>
        </p:txBody>
      </p:sp>
      <p:sp>
        <p:nvSpPr>
          <p:cNvPr id="6" name="Content Placeholder 5"/>
          <p:cNvSpPr>
            <a:spLocks noGrp="1"/>
          </p:cNvSpPr>
          <p:nvPr>
            <p:ph idx="1"/>
          </p:nvPr>
        </p:nvSpPr>
        <p:spPr>
          <a:xfrm>
            <a:off x="5786005" y="1137447"/>
            <a:ext cx="5925134" cy="5039516"/>
          </a:xfrm>
        </p:spPr>
        <p:txBody>
          <a:bodyPr/>
          <a:lstStyle/>
          <a:p>
            <a:r>
              <a:rPr lang="en-US" sz="2000" dirty="0"/>
              <a:t>Authorized Representative</a:t>
            </a:r>
          </a:p>
          <a:p>
            <a:r>
              <a:rPr lang="en-US" sz="2000" dirty="0"/>
              <a:t>Program Director/Manager</a:t>
            </a:r>
          </a:p>
          <a:p>
            <a:r>
              <a:rPr lang="en-US" sz="2000" dirty="0"/>
              <a:t>Training provider</a:t>
            </a:r>
          </a:p>
          <a:p>
            <a:r>
              <a:rPr lang="en-US" sz="2000" dirty="0"/>
              <a:t>Employer partner</a:t>
            </a:r>
          </a:p>
          <a:p>
            <a:r>
              <a:rPr lang="en-US" sz="2000" dirty="0"/>
              <a:t>Other type of partner supporting the grant </a:t>
            </a:r>
          </a:p>
          <a:p>
            <a:r>
              <a:rPr lang="en-US" sz="2000" dirty="0"/>
              <a:t>Case Manager / Career Navigator</a:t>
            </a:r>
          </a:p>
          <a:p>
            <a:r>
              <a:rPr lang="en-US" sz="2000" dirty="0"/>
              <a:t>Performance / Data Analyst </a:t>
            </a:r>
          </a:p>
          <a:p>
            <a:r>
              <a:rPr lang="en-US" sz="2000" dirty="0"/>
              <a:t>Federal Project Officer</a:t>
            </a:r>
          </a:p>
        </p:txBody>
      </p:sp>
    </p:spTree>
    <p:extLst>
      <p:ext uri="{BB962C8B-B14F-4D97-AF65-F5344CB8AC3E}">
        <p14:creationId xmlns:p14="http://schemas.microsoft.com/office/powerpoint/2010/main" val="281676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20</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Performance Outcomes </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898070"/>
            <a:ext cx="10364240" cy="5458279"/>
          </a:xfrm>
        </p:spPr>
        <p:txBody>
          <a:bodyPr/>
          <a:lstStyle/>
          <a:p>
            <a:r>
              <a:rPr lang="en-US" b="1" dirty="0"/>
              <a:t>Single Institutions</a:t>
            </a:r>
          </a:p>
          <a:p>
            <a:pPr lvl="1"/>
            <a:r>
              <a:rPr lang="en-US" u="sng" dirty="0"/>
              <a:t>Capacity-Building Outcomes</a:t>
            </a:r>
            <a:r>
              <a:rPr lang="en-US" dirty="0"/>
              <a:t>. One </a:t>
            </a:r>
            <a:r>
              <a:rPr lang="en-US" i="1" dirty="0"/>
              <a:t>grant-specific</a:t>
            </a:r>
            <a:r>
              <a:rPr lang="en-US" dirty="0"/>
              <a:t> (customized) outcome target in three outcomes areas, for a total of </a:t>
            </a:r>
            <a:r>
              <a:rPr lang="en-US" b="1" u="sng" dirty="0"/>
              <a:t>three</a:t>
            </a:r>
            <a:r>
              <a:rPr lang="en-US" dirty="0"/>
              <a:t> customized outcomes targets.</a:t>
            </a:r>
          </a:p>
          <a:p>
            <a:pPr lvl="1"/>
            <a:r>
              <a:rPr lang="en-US" u="sng" dirty="0">
                <a:solidFill>
                  <a:schemeClr val="tx1"/>
                </a:solidFill>
              </a:rPr>
              <a:t>Participant Training and Employment Tracking</a:t>
            </a:r>
            <a:r>
              <a:rPr lang="en-US" dirty="0">
                <a:solidFill>
                  <a:schemeClr val="tx1"/>
                </a:solidFill>
              </a:rPr>
              <a:t>. Grantees will track and report participant outputs/outcomes for a selected cohort of students throughout their grants, using DOL’s Workforce Innovation Performance System (WIPS).  </a:t>
            </a:r>
            <a:endParaRPr lang="en-US" dirty="0"/>
          </a:p>
          <a:p>
            <a:r>
              <a:rPr lang="en-US" b="1" dirty="0"/>
              <a:t>Consortia</a:t>
            </a:r>
          </a:p>
          <a:p>
            <a:pPr lvl="1"/>
            <a:r>
              <a:rPr lang="en-US" u="sng" dirty="0"/>
              <a:t>Systems Change Outcomes</a:t>
            </a:r>
            <a:r>
              <a:rPr lang="en-US" dirty="0"/>
              <a:t>. Two </a:t>
            </a:r>
            <a:r>
              <a:rPr lang="en-US" i="1" dirty="0"/>
              <a:t>grant-specific</a:t>
            </a:r>
            <a:r>
              <a:rPr lang="en-US" dirty="0"/>
              <a:t> (customized) outcome targets in all outcomes areas, for a total of </a:t>
            </a:r>
            <a:r>
              <a:rPr lang="en-US" b="1" u="sng" dirty="0"/>
              <a:t>eight</a:t>
            </a:r>
            <a:r>
              <a:rPr lang="en-US" dirty="0"/>
              <a:t> customized outcomes targets.</a:t>
            </a:r>
          </a:p>
          <a:p>
            <a:pPr marL="228600" lvl="1">
              <a:spcBef>
                <a:spcPts val="1800"/>
              </a:spcBef>
              <a:buClr>
                <a:schemeClr val="accent2"/>
              </a:buClr>
              <a:buFont typeface="Wingdings 3" panose="05040102010807070707" pitchFamily="18" charset="2"/>
              <a:buChar char=""/>
            </a:pPr>
            <a:r>
              <a:rPr lang="en-US" sz="2400" b="1" dirty="0">
                <a:solidFill>
                  <a:schemeClr val="tx1"/>
                </a:solidFill>
              </a:rPr>
              <a:t>The customized performance outcomes targets (either three or eight), and the related outputs, milestones, and deliverables in the work plan, form the basis of DOL’s assessment of grantee performance.</a:t>
            </a:r>
            <a:r>
              <a:rPr lang="en-US" sz="2400" dirty="0">
                <a:solidFill>
                  <a:schemeClr val="tx1"/>
                </a:solidFill>
              </a:rPr>
              <a:t> </a:t>
            </a:r>
          </a:p>
          <a:p>
            <a:pPr marL="228600" lvl="1">
              <a:spcBef>
                <a:spcPts val="1800"/>
              </a:spcBef>
              <a:buClr>
                <a:schemeClr val="accent2"/>
              </a:buClr>
              <a:buFont typeface="Wingdings 3" panose="05040102010807070707" pitchFamily="18" charset="2"/>
              <a:buChar char=""/>
            </a:pPr>
            <a:endParaRPr lang="en-US" sz="2400" dirty="0">
              <a:solidFill>
                <a:schemeClr val="tx1"/>
              </a:solidFill>
            </a:endParaRPr>
          </a:p>
          <a:p>
            <a:pPr marL="228600" lvl="1">
              <a:spcBef>
                <a:spcPts val="1800"/>
              </a:spcBef>
              <a:buClr>
                <a:schemeClr val="accent2"/>
              </a:buClr>
              <a:buFont typeface="Wingdings 3" panose="05040102010807070707" pitchFamily="18" charset="2"/>
              <a:buChar char=""/>
            </a:pPr>
            <a:endParaRPr lang="en-US" sz="2400" dirty="0">
              <a:solidFill>
                <a:schemeClr val="tx1"/>
              </a:solidFill>
            </a:endParaRPr>
          </a:p>
        </p:txBody>
      </p:sp>
    </p:spTree>
    <p:extLst>
      <p:ext uri="{BB962C8B-B14F-4D97-AF65-F5344CB8AC3E}">
        <p14:creationId xmlns:p14="http://schemas.microsoft.com/office/powerpoint/2010/main" val="284961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21</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fontScale="90000"/>
          </a:bodyPr>
          <a:lstStyle/>
          <a:p>
            <a:r>
              <a:rPr lang="en-US" dirty="0"/>
              <a:t>Comparing FOA Requirements: Single and Consortium Applicants</a:t>
            </a:r>
          </a:p>
        </p:txBody>
      </p:sp>
      <p:graphicFrame>
        <p:nvGraphicFramePr>
          <p:cNvPr id="7" name="Content Placeholder 3"/>
          <p:cNvGraphicFramePr>
            <a:graphicFrameLocks noGrp="1"/>
          </p:cNvGraphicFramePr>
          <p:nvPr>
            <p:ph sz="half" idx="2"/>
            <p:extLst>
              <p:ext uri="{D42A27DB-BD31-4B8C-83A1-F6EECF244321}">
                <p14:modId xmlns:p14="http://schemas.microsoft.com/office/powerpoint/2010/main" val="966024056"/>
              </p:ext>
            </p:extLst>
          </p:nvPr>
        </p:nvGraphicFramePr>
        <p:xfrm>
          <a:off x="839788" y="898525"/>
          <a:ext cx="10441572" cy="5238885"/>
        </p:xfrm>
        <a:graphic>
          <a:graphicData uri="http://schemas.openxmlformats.org/drawingml/2006/table">
            <a:tbl>
              <a:tblPr firstRow="1" bandRow="1">
                <a:tableStyleId>{5C22544A-7EE6-4342-B048-85BDC9FD1C3A}</a:tableStyleId>
              </a:tblPr>
              <a:tblGrid>
                <a:gridCol w="1461349">
                  <a:extLst>
                    <a:ext uri="{9D8B030D-6E8A-4147-A177-3AD203B41FA5}">
                      <a16:colId xmlns:a16="http://schemas.microsoft.com/office/drawing/2014/main" val="4054547989"/>
                    </a:ext>
                  </a:extLst>
                </a:gridCol>
                <a:gridCol w="3600178">
                  <a:extLst>
                    <a:ext uri="{9D8B030D-6E8A-4147-A177-3AD203B41FA5}">
                      <a16:colId xmlns:a16="http://schemas.microsoft.com/office/drawing/2014/main" val="552754413"/>
                    </a:ext>
                  </a:extLst>
                </a:gridCol>
                <a:gridCol w="5380045">
                  <a:extLst>
                    <a:ext uri="{9D8B030D-6E8A-4147-A177-3AD203B41FA5}">
                      <a16:colId xmlns:a16="http://schemas.microsoft.com/office/drawing/2014/main" val="788757159"/>
                    </a:ext>
                  </a:extLst>
                </a:gridCol>
              </a:tblGrid>
              <a:tr h="332350">
                <a:tc>
                  <a:txBody>
                    <a:bodyPr/>
                    <a:lstStyle/>
                    <a:p>
                      <a:r>
                        <a:rPr lang="en-US" sz="1600" dirty="0"/>
                        <a:t>FOA Category</a:t>
                      </a:r>
                    </a:p>
                  </a:txBody>
                  <a:tcPr/>
                </a:tc>
                <a:tc>
                  <a:txBody>
                    <a:bodyPr/>
                    <a:lstStyle/>
                    <a:p>
                      <a:r>
                        <a:rPr lang="en-US" sz="1600" dirty="0"/>
                        <a:t>Single Institution Applicants</a:t>
                      </a:r>
                    </a:p>
                  </a:txBody>
                  <a:tcPr/>
                </a:tc>
                <a:tc>
                  <a:txBody>
                    <a:bodyPr/>
                    <a:lstStyle/>
                    <a:p>
                      <a:r>
                        <a:rPr lang="en-US" sz="1600" dirty="0"/>
                        <a:t>Consortium</a:t>
                      </a:r>
                      <a:r>
                        <a:rPr lang="en-US" sz="1600" baseline="0" dirty="0"/>
                        <a:t> Applicants </a:t>
                      </a:r>
                      <a:endParaRPr lang="en-US" sz="1600" dirty="0"/>
                    </a:p>
                  </a:txBody>
                  <a:tcPr/>
                </a:tc>
                <a:extLst>
                  <a:ext uri="{0D108BD9-81ED-4DB2-BD59-A6C34878D82A}">
                    <a16:rowId xmlns:a16="http://schemas.microsoft.com/office/drawing/2014/main" val="3456752168"/>
                  </a:ext>
                </a:extLst>
              </a:tr>
              <a:tr h="604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Geographic/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Project Scope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Capacity building at one institution</a:t>
                      </a:r>
                    </a:p>
                    <a:p>
                      <a:endParaRPr lang="en-US" sz="1700" dirty="0"/>
                    </a:p>
                  </a:txBody>
                  <a:tcPr/>
                </a:tc>
                <a:tc>
                  <a:txBody>
                    <a:bodyPr/>
                    <a:lstStyle/>
                    <a:p>
                      <a:r>
                        <a:rPr lang="en-US" sz="1700" dirty="0"/>
                        <a:t>Capacity building and systems change within one state, or across one/more community college districts within a state</a:t>
                      </a:r>
                    </a:p>
                  </a:txBody>
                  <a:tcPr/>
                </a:tc>
                <a:extLst>
                  <a:ext uri="{0D108BD9-81ED-4DB2-BD59-A6C34878D82A}">
                    <a16:rowId xmlns:a16="http://schemas.microsoft.com/office/drawing/2014/main" val="2030389791"/>
                  </a:ext>
                </a:extLst>
              </a:tr>
              <a:tr h="4755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Award Range</a:t>
                      </a:r>
                    </a:p>
                  </a:txBody>
                  <a:tcPr/>
                </a:tc>
                <a:tc>
                  <a:txBody>
                    <a:bodyPr/>
                    <a:lstStyle/>
                    <a:p>
                      <a:r>
                        <a:rPr lang="en-US" sz="1700" dirty="0"/>
                        <a:t>$1</a:t>
                      </a:r>
                      <a:r>
                        <a:rPr lang="en-US" sz="1700" baseline="0" dirty="0"/>
                        <a:t> million to $2 million</a:t>
                      </a:r>
                      <a:endParaRPr lang="en-US"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$1 million to $5 million </a:t>
                      </a:r>
                    </a:p>
                  </a:txBody>
                  <a:tcPr/>
                </a:tc>
                <a:extLst>
                  <a:ext uri="{0D108BD9-81ED-4DB2-BD59-A6C34878D82A}">
                    <a16:rowId xmlns:a16="http://schemas.microsoft.com/office/drawing/2014/main" val="2761902035"/>
                  </a:ext>
                </a:extLst>
              </a:tr>
              <a:tr h="604272">
                <a:tc>
                  <a:txBody>
                    <a:bodyPr/>
                    <a:lstStyle/>
                    <a:p>
                      <a:r>
                        <a:rPr lang="en-US" sz="1700" dirty="0"/>
                        <a:t>Eligible Lead Applicant</a:t>
                      </a:r>
                    </a:p>
                  </a:txBody>
                  <a:tcPr/>
                </a:tc>
                <a:tc>
                  <a:txBody>
                    <a:bodyPr/>
                    <a:lstStyle/>
                    <a:p>
                      <a:r>
                        <a:rPr lang="en-US" sz="1700" dirty="0"/>
                        <a:t>Single institution lead community</a:t>
                      </a:r>
                      <a:r>
                        <a:rPr lang="en-US" sz="1700" baseline="0" dirty="0"/>
                        <a:t> college</a:t>
                      </a:r>
                      <a:endParaRPr lang="en-US" sz="1700" dirty="0"/>
                    </a:p>
                  </a:txBody>
                  <a:tcPr/>
                </a:tc>
                <a:tc>
                  <a:txBody>
                    <a:bodyPr/>
                    <a:lstStyle/>
                    <a:p>
                      <a:r>
                        <a:rPr lang="en-US" sz="1700" dirty="0"/>
                        <a:t>Lead community college representing a consortium of Institutions of Higher Education (IHEs)</a:t>
                      </a:r>
                    </a:p>
                  </a:txBody>
                  <a:tcPr/>
                </a:tc>
                <a:extLst>
                  <a:ext uri="{0D108BD9-81ED-4DB2-BD59-A6C34878D82A}">
                    <a16:rowId xmlns:a16="http://schemas.microsoft.com/office/drawing/2014/main" val="838960282"/>
                  </a:ext>
                </a:extLst>
              </a:tr>
              <a:tr h="1374720">
                <a:tc>
                  <a:txBody>
                    <a:bodyPr/>
                    <a:lstStyle/>
                    <a:p>
                      <a:r>
                        <a:rPr lang="en-US" sz="1700" dirty="0"/>
                        <a:t>Required  Partners </a:t>
                      </a:r>
                    </a:p>
                  </a:txBody>
                  <a:tcPr/>
                </a:tc>
                <a:tc>
                  <a:txBody>
                    <a:bodyPr/>
                    <a:lstStyle/>
                    <a:p>
                      <a:pPr marL="285750" indent="-285750">
                        <a:buFont typeface="Arial" panose="020B0604020202020204" pitchFamily="34" charset="0"/>
                        <a:buChar char="•"/>
                      </a:pPr>
                      <a:r>
                        <a:rPr lang="en-US" sz="1700" dirty="0"/>
                        <a:t>Workforce development system partner(s)</a:t>
                      </a:r>
                    </a:p>
                    <a:p>
                      <a:pPr marL="285750" indent="-285750">
                        <a:buFont typeface="Arial" panose="020B0604020202020204" pitchFamily="34" charset="0"/>
                        <a:buChar char="•"/>
                      </a:pPr>
                      <a:r>
                        <a:rPr lang="en-US" sz="1700" dirty="0"/>
                        <a:t>Employer partners</a:t>
                      </a:r>
                    </a:p>
                    <a:p>
                      <a:pPr marL="0" indent="0">
                        <a:buFont typeface="Arial" panose="020B0604020202020204" pitchFamily="34" charset="0"/>
                        <a:buNone/>
                      </a:pPr>
                      <a:endParaRPr lang="en-US" sz="1700" i="1" dirty="0"/>
                    </a:p>
                    <a:p>
                      <a:pPr marL="0" indent="0">
                        <a:buFont typeface="Arial" panose="020B0604020202020204" pitchFamily="34" charset="0"/>
                        <a:buNone/>
                      </a:pPr>
                      <a:r>
                        <a:rPr lang="en-US" sz="1700" i="1" dirty="0"/>
                        <a:t>Plus any optional partners</a:t>
                      </a:r>
                      <a:endParaRPr lang="en-US" sz="1700" dirty="0"/>
                    </a:p>
                  </a:txBody>
                  <a:tcPr/>
                </a:tc>
                <a:tc>
                  <a:txBody>
                    <a:bodyPr/>
                    <a:lstStyle/>
                    <a:p>
                      <a:pPr marL="285750" indent="-285750">
                        <a:buFont typeface="Arial" panose="020B0604020202020204" pitchFamily="34" charset="0"/>
                        <a:buChar char="•"/>
                      </a:pPr>
                      <a:r>
                        <a:rPr lang="en-US" sz="1700" dirty="0"/>
                        <a:t>IHE consortium members</a:t>
                      </a:r>
                    </a:p>
                    <a:p>
                      <a:pPr marL="285750" indent="-285750">
                        <a:buFont typeface="Arial" panose="020B0604020202020204" pitchFamily="34" charset="0"/>
                        <a:buChar char="•"/>
                      </a:pPr>
                      <a:r>
                        <a:rPr lang="en-US" sz="1700" dirty="0"/>
                        <a:t>IHE coordinating entity(ies)</a:t>
                      </a:r>
                    </a:p>
                    <a:p>
                      <a:pPr marL="285750" indent="-285750">
                        <a:buFont typeface="Arial" panose="020B0604020202020204" pitchFamily="34" charset="0"/>
                        <a:buChar char="•"/>
                      </a:pPr>
                      <a:r>
                        <a:rPr lang="en-US" sz="1700" dirty="0"/>
                        <a:t>Workforce development system partner(s)</a:t>
                      </a:r>
                    </a:p>
                    <a:p>
                      <a:pPr marL="285750" indent="-285750">
                        <a:buFont typeface="Arial" panose="020B0604020202020204" pitchFamily="34" charset="0"/>
                        <a:buChar char="•"/>
                      </a:pPr>
                      <a:r>
                        <a:rPr lang="en-US" sz="1700" dirty="0"/>
                        <a:t>Employer partners</a:t>
                      </a:r>
                    </a:p>
                    <a:p>
                      <a:pPr marL="0" indent="0">
                        <a:buFont typeface="Arial" panose="020B0604020202020204" pitchFamily="34" charset="0"/>
                        <a:buNone/>
                      </a:pPr>
                      <a:r>
                        <a:rPr lang="en-US" sz="1700" i="1" dirty="0"/>
                        <a:t>Plus any optional partners</a:t>
                      </a:r>
                      <a:endParaRPr lang="en-US" sz="1700" dirty="0"/>
                    </a:p>
                  </a:txBody>
                  <a:tcPr/>
                </a:tc>
                <a:extLst>
                  <a:ext uri="{0D108BD9-81ED-4DB2-BD59-A6C34878D82A}">
                    <a16:rowId xmlns:a16="http://schemas.microsoft.com/office/drawing/2014/main" val="3683216363"/>
                  </a:ext>
                </a:extLst>
              </a:tr>
              <a:tr h="1822063">
                <a:tc>
                  <a:txBody>
                    <a:bodyPr/>
                    <a:lstStyle/>
                    <a:p>
                      <a:r>
                        <a:rPr lang="en-US" sz="1700" dirty="0"/>
                        <a:t>Performance</a:t>
                      </a:r>
                    </a:p>
                    <a:p>
                      <a:r>
                        <a:rPr lang="en-US" sz="1700" dirty="0"/>
                        <a:t>Outcomes</a:t>
                      </a:r>
                    </a:p>
                  </a:txBody>
                  <a:tcPr/>
                </a:tc>
                <a:tc>
                  <a:txBody>
                    <a:bodyPr/>
                    <a:lstStyle/>
                    <a:p>
                      <a:pPr marL="285750" lvl="0" indent="-285750">
                        <a:buFont typeface="Arial" panose="020B0604020202020204" pitchFamily="34" charset="0"/>
                        <a:buChar char="•"/>
                      </a:pPr>
                      <a:r>
                        <a:rPr lang="en-US" sz="1700" kern="1200" dirty="0">
                          <a:solidFill>
                            <a:schemeClr val="dk1"/>
                          </a:solidFill>
                          <a:effectLst/>
                          <a:latin typeface="+mn-lt"/>
                          <a:ea typeface="+mn-ea"/>
                          <a:cs typeface="+mn-cs"/>
                        </a:rPr>
                        <a:t>One capacity-building performance outcomes target in three outcomes areas (three</a:t>
                      </a:r>
                      <a:r>
                        <a:rPr lang="en-US" sz="1700" kern="1200" baseline="0" dirty="0">
                          <a:solidFill>
                            <a:schemeClr val="dk1"/>
                          </a:solidFill>
                          <a:effectLst/>
                          <a:latin typeface="+mn-lt"/>
                          <a:ea typeface="+mn-ea"/>
                          <a:cs typeface="+mn-cs"/>
                        </a:rPr>
                        <a:t> targets  in total)</a:t>
                      </a:r>
                      <a:endParaRPr lang="en-US" sz="17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a:solidFill>
                            <a:schemeClr val="dk1"/>
                          </a:solidFill>
                          <a:effectLst/>
                          <a:latin typeface="+mn-lt"/>
                          <a:ea typeface="+mn-ea"/>
                          <a:cs typeface="+mn-cs"/>
                        </a:rPr>
                        <a:t>Tracking of eight participant outputs/outcomes for a selected cohort of students</a:t>
                      </a:r>
                    </a:p>
                  </a:txBody>
                  <a:tcPr/>
                </a:tc>
                <a:tc>
                  <a:txBody>
                    <a:bodyPr/>
                    <a:lstStyle/>
                    <a:p>
                      <a:r>
                        <a:rPr lang="en-US" sz="1700" kern="1200" dirty="0">
                          <a:solidFill>
                            <a:schemeClr val="dk1"/>
                          </a:solidFill>
                          <a:effectLst/>
                          <a:latin typeface="+mn-lt"/>
                          <a:ea typeface="+mn-ea"/>
                          <a:cs typeface="+mn-cs"/>
                        </a:rPr>
                        <a:t>Two capacity-building and systems change performance outcomes targets in four outcomes areas (eight outcomes total)</a:t>
                      </a:r>
                      <a:endParaRPr lang="en-US" sz="1700" dirty="0"/>
                    </a:p>
                  </a:txBody>
                  <a:tcPr/>
                </a:tc>
                <a:extLst>
                  <a:ext uri="{0D108BD9-81ED-4DB2-BD59-A6C34878D82A}">
                    <a16:rowId xmlns:a16="http://schemas.microsoft.com/office/drawing/2014/main" val="370904659"/>
                  </a:ext>
                </a:extLst>
              </a:tr>
            </a:tbl>
          </a:graphicData>
        </a:graphic>
      </p:graphicFrame>
    </p:spTree>
    <p:extLst>
      <p:ext uri="{BB962C8B-B14F-4D97-AF65-F5344CB8AC3E}">
        <p14:creationId xmlns:p14="http://schemas.microsoft.com/office/powerpoint/2010/main" val="1204613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22</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Program Design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9" y="898070"/>
            <a:ext cx="5425088" cy="5458279"/>
          </a:xfrm>
        </p:spPr>
        <p:txBody>
          <a:bodyPr/>
          <a:lstStyle/>
          <a:p>
            <a:r>
              <a:rPr lang="en-US" sz="2800" dirty="0"/>
              <a:t>Core Elements:  </a:t>
            </a:r>
          </a:p>
          <a:p>
            <a:pPr lvl="1"/>
            <a:r>
              <a:rPr lang="en-US" dirty="0"/>
              <a:t>Single institutions incorporate #1-4 </a:t>
            </a:r>
          </a:p>
          <a:p>
            <a:pPr lvl="1"/>
            <a:r>
              <a:rPr lang="en-US" dirty="0"/>
              <a:t>Consortia incorporate #1-5</a:t>
            </a:r>
          </a:p>
          <a:p>
            <a:r>
              <a:rPr lang="en-US" sz="2800" dirty="0"/>
              <a:t>Results-Based Design</a:t>
            </a:r>
          </a:p>
          <a:p>
            <a:pPr lvl="1"/>
            <a:r>
              <a:rPr lang="en-US" dirty="0"/>
              <a:t>Gap Analysis</a:t>
            </a:r>
          </a:p>
          <a:p>
            <a:pPr lvl="1"/>
            <a:r>
              <a:rPr lang="en-US" dirty="0"/>
              <a:t>Logic Model</a:t>
            </a:r>
          </a:p>
          <a:p>
            <a:pPr lvl="1"/>
            <a:r>
              <a:rPr lang="en-US" dirty="0"/>
              <a:t>Project Work Plan</a:t>
            </a:r>
          </a:p>
          <a:p>
            <a:r>
              <a:rPr lang="en-US" sz="2800" dirty="0"/>
              <a:t>Third-Party Evaluation</a:t>
            </a:r>
          </a:p>
          <a:p>
            <a:r>
              <a:rPr lang="en-US" sz="2800" dirty="0"/>
              <a:t>Sustainability Plan </a:t>
            </a:r>
          </a:p>
        </p:txBody>
      </p:sp>
      <p:sp>
        <p:nvSpPr>
          <p:cNvPr id="7" name="Content Placeholder 5">
            <a:extLst>
              <a:ext uri="{FF2B5EF4-FFF2-40B4-BE49-F238E27FC236}">
                <a16:creationId xmlns:a16="http://schemas.microsoft.com/office/drawing/2014/main" id="{F5B89379-CC2D-4E48-8ADF-B69AB282013D}"/>
              </a:ext>
            </a:extLst>
          </p:cNvPr>
          <p:cNvSpPr txBox="1">
            <a:spLocks/>
          </p:cNvSpPr>
          <p:nvPr/>
        </p:nvSpPr>
        <p:spPr>
          <a:xfrm>
            <a:off x="6264877" y="1030640"/>
            <a:ext cx="5449328" cy="4542257"/>
          </a:xfrm>
          <a:prstGeom prst="rect">
            <a:avLst/>
          </a:prstGeom>
          <a:solidFill>
            <a:schemeClr val="accent3">
              <a:lumMod val="10000"/>
              <a:lumOff val="90000"/>
            </a:schemeClr>
          </a:solidFill>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Core Element 1</a:t>
            </a:r>
            <a:r>
              <a:rPr lang="en-US" sz="2200" dirty="0"/>
              <a:t>: Evidence-based Design  </a:t>
            </a:r>
          </a:p>
          <a:p>
            <a:pPr marL="0" indent="0">
              <a:buNone/>
            </a:pPr>
            <a:r>
              <a:rPr lang="en-US" sz="2200" b="1" dirty="0"/>
              <a:t>Core Element 2</a:t>
            </a:r>
            <a:r>
              <a:rPr lang="en-US" sz="2200" dirty="0"/>
              <a:t>: Sector Strategies and Employer Engagement  </a:t>
            </a:r>
          </a:p>
          <a:p>
            <a:pPr marL="0" indent="0">
              <a:buNone/>
            </a:pPr>
            <a:r>
              <a:rPr lang="en-US" sz="2200" b="1" dirty="0"/>
              <a:t>Core Element 3</a:t>
            </a:r>
            <a:r>
              <a:rPr lang="en-US" sz="2200" dirty="0"/>
              <a:t>: Enhanced Career Pathway Programs and Accelerated Learning Strategies  </a:t>
            </a:r>
          </a:p>
          <a:p>
            <a:pPr marL="0" indent="0">
              <a:buNone/>
            </a:pPr>
            <a:r>
              <a:rPr lang="en-US" sz="2200" b="1" dirty="0"/>
              <a:t>Core Element 4</a:t>
            </a:r>
            <a:r>
              <a:rPr lang="en-US" sz="2200" dirty="0"/>
              <a:t>: Strategic Alignment with Workforce Development System</a:t>
            </a:r>
          </a:p>
          <a:p>
            <a:pPr marL="0" indent="0">
              <a:buNone/>
            </a:pPr>
            <a:r>
              <a:rPr lang="en-US" sz="2200" b="1" dirty="0"/>
              <a:t>Core Element 5</a:t>
            </a:r>
            <a:r>
              <a:rPr lang="en-US" sz="2200" dirty="0"/>
              <a:t>: Innovative Systems Change  </a:t>
            </a:r>
          </a:p>
          <a:p>
            <a:pPr marL="457200" lvl="1" indent="0">
              <a:buNone/>
            </a:pPr>
            <a:r>
              <a:rPr lang="en-US" b="1" dirty="0"/>
              <a:t>Option A: Accelerated Learning Pathways</a:t>
            </a:r>
          </a:p>
          <a:p>
            <a:pPr marL="457200" lvl="1" indent="0">
              <a:buNone/>
            </a:pPr>
            <a:r>
              <a:rPr lang="en-US" dirty="0"/>
              <a:t>Option B: Statewide Data Integration/ Us</a:t>
            </a:r>
            <a:r>
              <a:rPr lang="en-US" sz="2000" dirty="0"/>
              <a:t>e</a:t>
            </a:r>
          </a:p>
          <a:p>
            <a:pPr lvl="1"/>
            <a:endParaRPr lang="en-US" sz="1800" dirty="0"/>
          </a:p>
          <a:p>
            <a:pPr marL="0" indent="0">
              <a:buNone/>
            </a:pPr>
            <a:r>
              <a:rPr lang="en-US" sz="2000" dirty="0"/>
              <a:t> </a:t>
            </a:r>
          </a:p>
        </p:txBody>
      </p:sp>
    </p:spTree>
    <p:extLst>
      <p:ext uri="{BB962C8B-B14F-4D97-AF65-F5344CB8AC3E}">
        <p14:creationId xmlns:p14="http://schemas.microsoft.com/office/powerpoint/2010/main" val="2465394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23</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Individuals Eligible to Participate in SCC</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898070"/>
            <a:ext cx="7006753" cy="5458279"/>
          </a:xfrm>
        </p:spPr>
        <p:txBody>
          <a:bodyPr/>
          <a:lstStyle/>
          <a:p>
            <a:r>
              <a:rPr lang="en-US" sz="2800" dirty="0"/>
              <a:t>Includes a spectrum of adult workers–</a:t>
            </a:r>
            <a:r>
              <a:rPr lang="en-US" sz="2800" b="1" dirty="0"/>
              <a:t>dislocated workers, incumbent workers,</a:t>
            </a:r>
            <a:r>
              <a:rPr lang="en-US" sz="2800" dirty="0"/>
              <a:t> and </a:t>
            </a:r>
            <a:r>
              <a:rPr lang="en-US" sz="2800" b="1" dirty="0"/>
              <a:t>new entrants to the workforce</a:t>
            </a:r>
            <a:r>
              <a:rPr lang="en-US" sz="2800" dirty="0"/>
              <a:t>—as well as older youth who are new entrants to the workforce.</a:t>
            </a:r>
          </a:p>
          <a:p>
            <a:r>
              <a:rPr lang="en-US" sz="2800" dirty="0"/>
              <a:t>“New entrants to the workforce” may include:</a:t>
            </a:r>
            <a:endParaRPr lang="en-US" dirty="0"/>
          </a:p>
          <a:p>
            <a:pPr lvl="1"/>
            <a:r>
              <a:rPr lang="en-US" dirty="0"/>
              <a:t>Long-term unemployed individuals and formerly incarcerated individuals</a:t>
            </a:r>
          </a:p>
          <a:p>
            <a:pPr lvl="1"/>
            <a:r>
              <a:rPr lang="en-US" dirty="0"/>
              <a:t>Youth enrolled in junior or senior year of secondary school, who could be employed before or within six months after grant end; and youth who have dropped out of school and are seeking their first full-time job </a:t>
            </a:r>
          </a:p>
        </p:txBody>
      </p:sp>
      <p:sp>
        <p:nvSpPr>
          <p:cNvPr id="7" name="Content Placeholder 5">
            <a:extLst>
              <a:ext uri="{FF2B5EF4-FFF2-40B4-BE49-F238E27FC236}">
                <a16:creationId xmlns:a16="http://schemas.microsoft.com/office/drawing/2014/main" id="{F5B89379-CC2D-4E48-8ADF-B69AB282013D}"/>
              </a:ext>
            </a:extLst>
          </p:cNvPr>
          <p:cNvSpPr txBox="1">
            <a:spLocks/>
          </p:cNvSpPr>
          <p:nvPr/>
        </p:nvSpPr>
        <p:spPr>
          <a:xfrm>
            <a:off x="8114487" y="1030640"/>
            <a:ext cx="3501188" cy="5127661"/>
          </a:xfrm>
          <a:prstGeom prst="rect">
            <a:avLst/>
          </a:prstGeom>
          <a:solidFill>
            <a:schemeClr val="accent3">
              <a:lumMod val="10000"/>
              <a:lumOff val="90000"/>
            </a:schemeClr>
          </a:solidFill>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Within these categories, you may serve a wide range of individuals, including:</a:t>
            </a:r>
          </a:p>
          <a:p>
            <a:pPr lvl="1"/>
            <a:r>
              <a:rPr lang="en-US" sz="1800" dirty="0"/>
              <a:t>Individuals receiving UI or public assistance</a:t>
            </a:r>
          </a:p>
          <a:p>
            <a:pPr lvl="1">
              <a:lnSpc>
                <a:spcPct val="100000"/>
              </a:lnSpc>
            </a:pPr>
            <a:r>
              <a:rPr lang="en-US" sz="1800" dirty="0"/>
              <a:t>High school students/dropouts</a:t>
            </a:r>
          </a:p>
          <a:p>
            <a:pPr lvl="1">
              <a:lnSpc>
                <a:spcPct val="100000"/>
              </a:lnSpc>
            </a:pPr>
            <a:r>
              <a:rPr lang="en-US" sz="1800" dirty="0"/>
              <a:t>Enrollees in adult basic/other education programs</a:t>
            </a:r>
          </a:p>
          <a:p>
            <a:pPr lvl="1">
              <a:lnSpc>
                <a:spcPct val="100000"/>
              </a:lnSpc>
            </a:pPr>
            <a:r>
              <a:rPr lang="en-US" sz="1800" dirty="0"/>
              <a:t>Individuals with disabilities</a:t>
            </a:r>
          </a:p>
          <a:p>
            <a:pPr lvl="1">
              <a:lnSpc>
                <a:spcPct val="100000"/>
              </a:lnSpc>
            </a:pPr>
            <a:r>
              <a:rPr lang="en-US" sz="1800" dirty="0"/>
              <a:t>Veterans</a:t>
            </a:r>
          </a:p>
          <a:p>
            <a:pPr lvl="1">
              <a:lnSpc>
                <a:spcPct val="100000"/>
              </a:lnSpc>
            </a:pPr>
            <a:r>
              <a:rPr lang="en-US" sz="1800" dirty="0"/>
              <a:t>Indian and Native Americans</a:t>
            </a:r>
          </a:p>
          <a:p>
            <a:pPr lvl="1">
              <a:lnSpc>
                <a:spcPct val="100000"/>
              </a:lnSpc>
            </a:pPr>
            <a:r>
              <a:rPr lang="en-US" sz="1800" dirty="0"/>
              <a:t>Individuals with Limited English Proficiency </a:t>
            </a:r>
          </a:p>
          <a:p>
            <a:pPr marL="0" indent="0">
              <a:lnSpc>
                <a:spcPct val="100000"/>
              </a:lnSpc>
              <a:buNone/>
            </a:pPr>
            <a:endParaRPr lang="en-US" sz="2000" dirty="0"/>
          </a:p>
          <a:p>
            <a:pPr lvl="1"/>
            <a:endParaRPr lang="en-US" sz="1800" dirty="0"/>
          </a:p>
          <a:p>
            <a:pPr marL="0" indent="0">
              <a:buNone/>
            </a:pPr>
            <a:r>
              <a:rPr lang="en-US" sz="2000" dirty="0"/>
              <a:t> </a:t>
            </a:r>
          </a:p>
        </p:txBody>
      </p:sp>
    </p:spTree>
    <p:extLst>
      <p:ext uri="{BB962C8B-B14F-4D97-AF65-F5344CB8AC3E}">
        <p14:creationId xmlns:p14="http://schemas.microsoft.com/office/powerpoint/2010/main" val="179981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24</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Allowable Activities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898070"/>
            <a:ext cx="10364240" cy="5458279"/>
          </a:xfrm>
        </p:spPr>
        <p:txBody>
          <a:bodyPr/>
          <a:lstStyle/>
          <a:p>
            <a:r>
              <a:rPr lang="en-US" dirty="0"/>
              <a:t>Wide range of </a:t>
            </a:r>
            <a:r>
              <a:rPr lang="en-US" b="1" dirty="0"/>
              <a:t>capacity-building activities.  </a:t>
            </a:r>
            <a:r>
              <a:rPr lang="en-US" dirty="0"/>
              <a:t>Most common include: </a:t>
            </a:r>
          </a:p>
          <a:p>
            <a:pPr lvl="1">
              <a:buFont typeface="Wingdings" panose="05000000000000000000" pitchFamily="2" charset="2"/>
              <a:buChar char="Ø"/>
            </a:pPr>
            <a:r>
              <a:rPr lang="en-US" dirty="0"/>
              <a:t>hiring or training instructors/staff to develop and deliver curricula, online/distance learning, and work-based learning experiences; </a:t>
            </a:r>
          </a:p>
          <a:p>
            <a:pPr lvl="1">
              <a:buFont typeface="Wingdings" panose="05000000000000000000" pitchFamily="2" charset="2"/>
              <a:buChar char="Ø"/>
            </a:pPr>
            <a:r>
              <a:rPr lang="en-US" dirty="0"/>
              <a:t>purchasing or upgrading classroom supplies/equipment and/or educational technologies</a:t>
            </a:r>
            <a:endParaRPr lang="en-US" i="1" dirty="0"/>
          </a:p>
          <a:p>
            <a:pPr lvl="1">
              <a:buFont typeface="Wingdings" panose="05000000000000000000" pitchFamily="2" charset="2"/>
              <a:buChar char="Ø"/>
            </a:pPr>
            <a:r>
              <a:rPr lang="en-US" dirty="0"/>
              <a:t>implementing changes in time/scheduling of courses and data integration tools</a:t>
            </a:r>
          </a:p>
          <a:p>
            <a:r>
              <a:rPr lang="en-US" dirty="0"/>
              <a:t>Capital expenditures and equipment (next slide)</a:t>
            </a:r>
          </a:p>
          <a:p>
            <a:r>
              <a:rPr lang="en-US" b="1" dirty="0"/>
              <a:t>Participant-related costs </a:t>
            </a:r>
            <a:r>
              <a:rPr lang="en-US" dirty="0"/>
              <a:t>are allowable, but we encourage grantees to leverage college or federal/state resources (e.g., WIOA, Perkins) to cover them.  Such  costs include: </a:t>
            </a:r>
          </a:p>
          <a:p>
            <a:pPr lvl="1">
              <a:buFont typeface="Wingdings" panose="05000000000000000000" pitchFamily="2" charset="2"/>
              <a:buChar char="Ø"/>
            </a:pPr>
            <a:r>
              <a:rPr lang="en-US" dirty="0"/>
              <a:t>Conducting outreach and recruitment of eligible participants, implementing initial skills assessment, providing direct education and training, providing job search and placement assistance, providing case management and supportive services  </a:t>
            </a:r>
          </a:p>
        </p:txBody>
      </p:sp>
    </p:spTree>
    <p:extLst>
      <p:ext uri="{BB962C8B-B14F-4D97-AF65-F5344CB8AC3E}">
        <p14:creationId xmlns:p14="http://schemas.microsoft.com/office/powerpoint/2010/main" val="3920234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25</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Capital Expenditures/Equipment</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898070"/>
            <a:ext cx="11047412" cy="5458279"/>
          </a:xfrm>
        </p:spPr>
        <p:txBody>
          <a:bodyPr/>
          <a:lstStyle/>
          <a:p>
            <a:r>
              <a:rPr lang="en-US" sz="2600" dirty="0"/>
              <a:t>Certain capital expenditures, such as equipment or capital improvements related to upgrading the training infrastructure, are allowable with </a:t>
            </a:r>
            <a:r>
              <a:rPr lang="en-US" sz="2600" b="1" dirty="0"/>
              <a:t>prior written approval</a:t>
            </a:r>
            <a:r>
              <a:rPr lang="en-US" sz="2600" dirty="0"/>
              <a:t> from the Grant Officer.</a:t>
            </a:r>
          </a:p>
          <a:p>
            <a:r>
              <a:rPr lang="en-US" sz="2600" dirty="0"/>
              <a:t>We encourage you to submit your written requests for prior approval to acquire grant-funded special purpose equipment and/or to renovate space (capital expenditures) </a:t>
            </a:r>
            <a:r>
              <a:rPr lang="en-US" sz="2600" b="1" dirty="0"/>
              <a:t>within the first 90 days</a:t>
            </a:r>
            <a:r>
              <a:rPr lang="en-US" sz="2600" dirty="0"/>
              <a:t>.  Requests must be submitted </a:t>
            </a:r>
            <a:r>
              <a:rPr lang="en-US" sz="2600" b="1" dirty="0"/>
              <a:t>no later than 12 months</a:t>
            </a:r>
            <a:r>
              <a:rPr lang="en-US" sz="2600" dirty="0"/>
              <a:t> after the award date of the grant.</a:t>
            </a:r>
          </a:p>
          <a:p>
            <a:r>
              <a:rPr lang="en-US" sz="2600" dirty="0"/>
              <a:t>Grant Officer-approved special purpose equipment and/or renovated space must be acquired, completed, and available for use in support of the project’s statement of work </a:t>
            </a:r>
            <a:r>
              <a:rPr lang="en-US" sz="2600" b="1" dirty="0"/>
              <a:t>no later than 24 months </a:t>
            </a:r>
            <a:r>
              <a:rPr lang="en-US" sz="2600" dirty="0"/>
              <a:t>after the grant award date; DOL strongly encourages grantees to begin using such investments sooner. </a:t>
            </a:r>
          </a:p>
        </p:txBody>
      </p:sp>
    </p:spTree>
    <p:extLst>
      <p:ext uri="{BB962C8B-B14F-4D97-AF65-F5344CB8AC3E}">
        <p14:creationId xmlns:p14="http://schemas.microsoft.com/office/powerpoint/2010/main" val="1120814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26</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Making Credentials and Competencies Publicly Accessible</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898070"/>
            <a:ext cx="6932612" cy="5458279"/>
          </a:xfrm>
        </p:spPr>
        <p:txBody>
          <a:bodyPr/>
          <a:lstStyle/>
          <a:p>
            <a:r>
              <a:rPr lang="en-US" dirty="0"/>
              <a:t>To meet this requirement, grantees must:</a:t>
            </a:r>
          </a:p>
          <a:p>
            <a:pPr lvl="1"/>
            <a:r>
              <a:rPr lang="en-US" dirty="0"/>
              <a:t>describe grant-funded credentials and competencies using common structured, linked data formats, e.g., through use of credential transparency description language (CTDL) specifications; and </a:t>
            </a:r>
          </a:p>
          <a:p>
            <a:pPr lvl="1"/>
            <a:r>
              <a:rPr lang="en-US" dirty="0"/>
              <a:t>post this information in a publicly accessible location online.  </a:t>
            </a:r>
          </a:p>
          <a:p>
            <a:r>
              <a:rPr lang="en-US" dirty="0"/>
              <a:t>Grantees may need to seek assistance from a specialist in credential/data transparency in their SCC Partnership or an outside expert.</a:t>
            </a:r>
          </a:p>
          <a:p>
            <a:r>
              <a:rPr lang="en-US" dirty="0"/>
              <a:t>DOL will provide further information and additional technical assistance regarding this requirement.</a:t>
            </a:r>
          </a:p>
          <a:p>
            <a:endParaRPr lang="en-US" sz="2600" dirty="0"/>
          </a:p>
        </p:txBody>
      </p:sp>
      <p:sp>
        <p:nvSpPr>
          <p:cNvPr id="7" name="Content Placeholder 5">
            <a:extLst>
              <a:ext uri="{FF2B5EF4-FFF2-40B4-BE49-F238E27FC236}">
                <a16:creationId xmlns:a16="http://schemas.microsoft.com/office/drawing/2014/main" id="{F5B89379-CC2D-4E48-8ADF-B69AB282013D}"/>
              </a:ext>
            </a:extLst>
          </p:cNvPr>
          <p:cNvSpPr txBox="1">
            <a:spLocks/>
          </p:cNvSpPr>
          <p:nvPr/>
        </p:nvSpPr>
        <p:spPr>
          <a:xfrm>
            <a:off x="8160217" y="1097475"/>
            <a:ext cx="3224461" cy="4451684"/>
          </a:xfrm>
          <a:prstGeom prst="rect">
            <a:avLst/>
          </a:prstGeom>
          <a:solidFill>
            <a:schemeClr val="accent3">
              <a:lumMod val="10000"/>
              <a:lumOff val="90000"/>
            </a:schemeClr>
          </a:solidFill>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t>For further information, you may view these </a:t>
            </a:r>
            <a:r>
              <a:rPr lang="en-US" u="sng" dirty="0">
                <a:hlinkClick r:id="rId3"/>
              </a:rPr>
              <a:t>slides</a:t>
            </a:r>
            <a:r>
              <a:rPr lang="en-US" dirty="0"/>
              <a:t>, as well as the following resources:</a:t>
            </a:r>
            <a:endParaRPr lang="en-US" sz="2000" u="sng" dirty="0">
              <a:hlinkClick r:id="rId4"/>
            </a:endParaRPr>
          </a:p>
          <a:p>
            <a:pPr lvl="1"/>
            <a:r>
              <a:rPr lang="en-US" sz="1800" u="sng" dirty="0">
                <a:hlinkClick r:id="rId4"/>
              </a:rPr>
              <a:t>Comprehensive Learner Record Specification</a:t>
            </a:r>
            <a:endParaRPr lang="en-US" sz="1800" dirty="0"/>
          </a:p>
          <a:p>
            <a:pPr lvl="1"/>
            <a:r>
              <a:rPr lang="en-US" sz="1800" u="sng" dirty="0">
                <a:hlinkClick r:id="rId5"/>
              </a:rPr>
              <a:t>Credential Engine’s Services and Publishing</a:t>
            </a:r>
            <a:r>
              <a:rPr lang="en-US" sz="1800" dirty="0"/>
              <a:t> </a:t>
            </a:r>
          </a:p>
          <a:p>
            <a:pPr lvl="1"/>
            <a:r>
              <a:rPr lang="en-US" sz="1800" u="sng" dirty="0">
                <a:hlinkClick r:id="rId6"/>
              </a:rPr>
              <a:t>Open Badge 2.0 Specification</a:t>
            </a:r>
            <a:endParaRPr lang="en-US" sz="1800" dirty="0"/>
          </a:p>
          <a:p>
            <a:pPr lvl="1"/>
            <a:r>
              <a:rPr lang="en-US" sz="1800" u="sng" dirty="0">
                <a:hlinkClick r:id="rId7"/>
              </a:rPr>
              <a:t>W3C Verifiable Credentials Data Model</a:t>
            </a:r>
            <a:endParaRPr lang="en-US" sz="1800" dirty="0"/>
          </a:p>
        </p:txBody>
      </p:sp>
    </p:spTree>
    <p:extLst>
      <p:ext uri="{BB962C8B-B14F-4D97-AF65-F5344CB8AC3E}">
        <p14:creationId xmlns:p14="http://schemas.microsoft.com/office/powerpoint/2010/main" val="3566323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27</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Third-Party Evaluation Requirements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370703" y="898070"/>
            <a:ext cx="11666897" cy="5458279"/>
          </a:xfrm>
        </p:spPr>
        <p:txBody>
          <a:bodyPr/>
          <a:lstStyle/>
          <a:p>
            <a:r>
              <a:rPr lang="en-US" dirty="0"/>
              <a:t>Implementation Evaluation (preferably a developmental evaluation)</a:t>
            </a:r>
          </a:p>
          <a:p>
            <a:r>
              <a:rPr lang="en-US" dirty="0"/>
              <a:t>No more than 5 percent of budget, i.e., ~ $40k for singles, ~ $250,000 for consortia</a:t>
            </a:r>
          </a:p>
          <a:p>
            <a:r>
              <a:rPr lang="en-US" u="sng" dirty="0"/>
              <a:t>No later than Month 2</a:t>
            </a:r>
            <a:r>
              <a:rPr lang="en-US" dirty="0"/>
              <a:t>: Submit detailed procurement work plan</a:t>
            </a:r>
          </a:p>
          <a:p>
            <a:r>
              <a:rPr lang="en-US" u="sng" dirty="0"/>
              <a:t>No later than Month 6</a:t>
            </a:r>
            <a:r>
              <a:rPr lang="en-US" dirty="0"/>
              <a:t>: Procure third-party evaluator (if possible under institution’s procurement requirements) </a:t>
            </a:r>
          </a:p>
          <a:p>
            <a:r>
              <a:rPr lang="en-US" u="sng" dirty="0"/>
              <a:t>No later than Month 9</a:t>
            </a:r>
            <a:r>
              <a:rPr lang="en-US" dirty="0"/>
              <a:t>: Submit draft detailed evaluation design from evaluator </a:t>
            </a:r>
          </a:p>
          <a:p>
            <a:r>
              <a:rPr lang="en-US" u="sng" dirty="0"/>
              <a:t>No later than Month 12</a:t>
            </a:r>
            <a:r>
              <a:rPr lang="en-US" dirty="0"/>
              <a:t>: Submit final detailed evaluation design</a:t>
            </a:r>
          </a:p>
          <a:p>
            <a:r>
              <a:rPr lang="en-US" u="sng" dirty="0"/>
              <a:t>Month 27</a:t>
            </a:r>
            <a:r>
              <a:rPr lang="en-US" dirty="0"/>
              <a:t>: Interim report due</a:t>
            </a:r>
          </a:p>
          <a:p>
            <a:r>
              <a:rPr lang="en-US" u="sng" dirty="0"/>
              <a:t>Month 48</a:t>
            </a:r>
            <a:r>
              <a:rPr lang="en-US" dirty="0"/>
              <a:t>: Final report due</a:t>
            </a:r>
          </a:p>
          <a:p>
            <a:r>
              <a:rPr lang="en-US" dirty="0"/>
              <a:t>Program Office will coordinate technical assistance for third-party evaluations </a:t>
            </a:r>
          </a:p>
        </p:txBody>
      </p:sp>
    </p:spTree>
    <p:extLst>
      <p:ext uri="{BB962C8B-B14F-4D97-AF65-F5344CB8AC3E}">
        <p14:creationId xmlns:p14="http://schemas.microsoft.com/office/powerpoint/2010/main" val="238774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28</a:t>
            </a:fld>
            <a:endParaRPr lang="en-US" dirty="0"/>
          </a:p>
        </p:txBody>
      </p:sp>
      <p:sp>
        <p:nvSpPr>
          <p:cNvPr id="3" name="Title 2"/>
          <p:cNvSpPr>
            <a:spLocks noGrp="1"/>
          </p:cNvSpPr>
          <p:nvPr>
            <p:ph type="title"/>
          </p:nvPr>
        </p:nvSpPr>
        <p:spPr/>
        <p:txBody>
          <a:bodyPr/>
          <a:lstStyle/>
          <a:p>
            <a:r>
              <a:rPr lang="en-US" dirty="0"/>
              <a:t>Polling Question: Preparing to Launch your Grant</a:t>
            </a:r>
          </a:p>
        </p:txBody>
      </p:sp>
      <p:sp>
        <p:nvSpPr>
          <p:cNvPr id="4" name="Text Placeholder 3"/>
          <p:cNvSpPr>
            <a:spLocks noGrp="1"/>
          </p:cNvSpPr>
          <p:nvPr>
            <p:ph type="body" idx="14"/>
          </p:nvPr>
        </p:nvSpPr>
        <p:spPr/>
        <p:txBody>
          <a:bodyPr/>
          <a:lstStyle/>
          <a:p>
            <a:r>
              <a:rPr lang="en-US" sz="3600" dirty="0"/>
              <a:t>When do you anticipate hiring your project manager?  </a:t>
            </a:r>
          </a:p>
          <a:p>
            <a:endParaRPr lang="en-US" dirty="0"/>
          </a:p>
        </p:txBody>
      </p:sp>
      <p:sp>
        <p:nvSpPr>
          <p:cNvPr id="6" name="Content Placeholder 5"/>
          <p:cNvSpPr>
            <a:spLocks noGrp="1"/>
          </p:cNvSpPr>
          <p:nvPr>
            <p:ph idx="1"/>
          </p:nvPr>
        </p:nvSpPr>
        <p:spPr/>
        <p:txBody>
          <a:bodyPr/>
          <a:lstStyle/>
          <a:p>
            <a:pPr>
              <a:buFont typeface="+mj-lt"/>
              <a:buAutoNum type="alphaUcPeriod"/>
            </a:pPr>
            <a:r>
              <a:rPr lang="en-US" dirty="0"/>
              <a:t>Our project manager is already in place!</a:t>
            </a:r>
          </a:p>
          <a:p>
            <a:pPr>
              <a:buFont typeface="+mj-lt"/>
              <a:buAutoNum type="alphaUcPeriod"/>
            </a:pPr>
            <a:r>
              <a:rPr lang="en-US" dirty="0"/>
              <a:t>By March 31, 2021</a:t>
            </a:r>
          </a:p>
          <a:p>
            <a:pPr>
              <a:buFont typeface="+mj-lt"/>
              <a:buAutoNum type="alphaUcPeriod"/>
            </a:pPr>
            <a:r>
              <a:rPr lang="en-US" dirty="0"/>
              <a:t>By April 30, 2021</a:t>
            </a:r>
          </a:p>
          <a:p>
            <a:pPr>
              <a:buFont typeface="+mj-lt"/>
              <a:buAutoNum type="alphaUcPeriod"/>
            </a:pPr>
            <a:r>
              <a:rPr lang="en-US" dirty="0"/>
              <a:t>By May 31 or later</a:t>
            </a:r>
          </a:p>
        </p:txBody>
      </p:sp>
    </p:spTree>
    <p:extLst>
      <p:ext uri="{BB962C8B-B14F-4D97-AF65-F5344CB8AC3E}">
        <p14:creationId xmlns:p14="http://schemas.microsoft.com/office/powerpoint/2010/main" val="251725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29</a:t>
            </a:fld>
            <a:endParaRPr lang="en-US" dirty="0"/>
          </a:p>
        </p:txBody>
      </p:sp>
      <p:sp>
        <p:nvSpPr>
          <p:cNvPr id="3" name="Title 2"/>
          <p:cNvSpPr>
            <a:spLocks noGrp="1"/>
          </p:cNvSpPr>
          <p:nvPr>
            <p:ph type="title"/>
          </p:nvPr>
        </p:nvSpPr>
        <p:spPr/>
        <p:txBody>
          <a:bodyPr/>
          <a:lstStyle/>
          <a:p>
            <a:r>
              <a:rPr lang="en-US" dirty="0"/>
              <a:t>Your Federal Team</a:t>
            </a:r>
          </a:p>
        </p:txBody>
      </p:sp>
      <p:sp>
        <p:nvSpPr>
          <p:cNvPr id="4" name="Text Placeholder 3"/>
          <p:cNvSpPr>
            <a:spLocks noGrp="1"/>
          </p:cNvSpPr>
          <p:nvPr>
            <p:ph type="body" idx="1"/>
          </p:nvPr>
        </p:nvSpPr>
        <p:spPr>
          <a:xfrm>
            <a:off x="800100" y="4269493"/>
            <a:ext cx="6553200" cy="1940807"/>
          </a:xfrm>
        </p:spPr>
        <p:txBody>
          <a:bodyPr>
            <a:normAutofit/>
          </a:bodyPr>
          <a:lstStyle/>
          <a:p>
            <a:r>
              <a:rPr lang="en-US" dirty="0"/>
              <a:t>Collaboration and Coordination</a:t>
            </a:r>
          </a:p>
        </p:txBody>
      </p:sp>
    </p:spTree>
    <p:extLst>
      <p:ext uri="{BB962C8B-B14F-4D97-AF65-F5344CB8AC3E}">
        <p14:creationId xmlns:p14="http://schemas.microsoft.com/office/powerpoint/2010/main" val="383782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fontScale="90000"/>
          </a:bodyPr>
          <a:lstStyle/>
          <a:p>
            <a:r>
              <a:rPr lang="en-US" dirty="0"/>
              <a:t>Strengthening Community Colleges Training Grants Program</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nvPr>
        </p:nvSpPr>
        <p:spPr/>
        <p:txBody>
          <a:bodyPr/>
          <a:lstStyle/>
          <a:p>
            <a:r>
              <a:rPr lang="en-US" dirty="0"/>
              <a:t>Grantee Orientation</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March 3, 2021</a:t>
            </a:r>
          </a:p>
        </p:txBody>
      </p:sp>
    </p:spTree>
    <p:extLst>
      <p:ext uri="{BB962C8B-B14F-4D97-AF65-F5344CB8AC3E}">
        <p14:creationId xmlns:p14="http://schemas.microsoft.com/office/powerpoint/2010/main" val="2663552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3B85-6D63-472E-A426-32BE69272F31}"/>
              </a:ext>
            </a:extLst>
          </p:cNvPr>
          <p:cNvSpPr>
            <a:spLocks noGrp="1"/>
          </p:cNvSpPr>
          <p:nvPr>
            <p:ph type="title"/>
          </p:nvPr>
        </p:nvSpPr>
        <p:spPr>
          <a:xfrm>
            <a:off x="933369" y="136463"/>
            <a:ext cx="9974775" cy="712390"/>
          </a:xfrm>
        </p:spPr>
        <p:txBody>
          <a:bodyPr anchor="t">
            <a:noAutofit/>
          </a:bodyPr>
          <a:lstStyle/>
          <a:p>
            <a:r>
              <a:rPr lang="en-US" sz="3400" dirty="0"/>
              <a:t>Your Federal Team at the Department of Labor (DOL) </a:t>
            </a:r>
            <a:br>
              <a:rPr lang="en-US" sz="3400" dirty="0"/>
            </a:br>
            <a:endParaRPr lang="en-US" sz="3400" dirty="0"/>
          </a:p>
        </p:txBody>
      </p:sp>
      <p:sp>
        <p:nvSpPr>
          <p:cNvPr id="3" name="Slide Number Placeholder 2">
            <a:extLst>
              <a:ext uri="{FF2B5EF4-FFF2-40B4-BE49-F238E27FC236}">
                <a16:creationId xmlns:a16="http://schemas.microsoft.com/office/drawing/2014/main" id="{09753BAE-F322-4BF0-9CC2-66812477A713}"/>
              </a:ext>
            </a:extLst>
          </p:cNvPr>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30</a:t>
            </a:fld>
            <a:endParaRPr lang="en-US" sz="1400" b="0" dirty="0">
              <a:solidFill>
                <a:srgbClr val="303030">
                  <a:lumMod val="75000"/>
                  <a:lumOff val="25000"/>
                </a:srgbClr>
              </a:solidFill>
              <a:latin typeface="Arial" panose="020B0604020202020204"/>
            </a:endParaRPr>
          </a:p>
        </p:txBody>
      </p:sp>
      <p:graphicFrame>
        <p:nvGraphicFramePr>
          <p:cNvPr id="4" name="Diagram 3">
            <a:extLst>
              <a:ext uri="{FF2B5EF4-FFF2-40B4-BE49-F238E27FC236}">
                <a16:creationId xmlns:a16="http://schemas.microsoft.com/office/drawing/2014/main" id="{C2C01568-9047-48CC-9BEE-1D4A1E9B035F}"/>
              </a:ext>
            </a:extLst>
          </p:cNvPr>
          <p:cNvGraphicFramePr/>
          <p:nvPr>
            <p:extLst>
              <p:ext uri="{D42A27DB-BD31-4B8C-83A1-F6EECF244321}">
                <p14:modId xmlns:p14="http://schemas.microsoft.com/office/powerpoint/2010/main" val="725033510"/>
              </p:ext>
            </p:extLst>
          </p:nvPr>
        </p:nvGraphicFramePr>
        <p:xfrm>
          <a:off x="683491" y="1397001"/>
          <a:ext cx="7618925" cy="3978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a:extLst>
              <a:ext uri="{FF2B5EF4-FFF2-40B4-BE49-F238E27FC236}">
                <a16:creationId xmlns:a16="http://schemas.microsoft.com/office/drawing/2014/main" id="{715127FF-6C8B-4063-84F9-6472069BE2DC}"/>
              </a:ext>
            </a:extLst>
          </p:cNvPr>
          <p:cNvGrpSpPr/>
          <p:nvPr/>
        </p:nvGrpSpPr>
        <p:grpSpPr>
          <a:xfrm>
            <a:off x="8545671" y="3429000"/>
            <a:ext cx="49899" cy="997982"/>
            <a:chOff x="4361055" y="1123384"/>
            <a:chExt cx="49899" cy="997982"/>
          </a:xfrm>
        </p:grpSpPr>
        <p:sp>
          <p:nvSpPr>
            <p:cNvPr id="6" name="Straight Connector 3">
              <a:extLst>
                <a:ext uri="{FF2B5EF4-FFF2-40B4-BE49-F238E27FC236}">
                  <a16:creationId xmlns:a16="http://schemas.microsoft.com/office/drawing/2014/main" id="{FAB42C4D-AECA-4AC6-8C89-697B4FAC97FD}"/>
                </a:ext>
              </a:extLst>
            </p:cNvPr>
            <p:cNvSpPr/>
            <p:nvPr/>
          </p:nvSpPr>
          <p:spPr>
            <a:xfrm rot="18289469">
              <a:off x="3887013" y="1606599"/>
              <a:ext cx="997982" cy="31552"/>
            </a:xfrm>
            <a:custGeom>
              <a:avLst/>
              <a:gdLst/>
              <a:ahLst/>
              <a:cxnLst/>
              <a:rect l="0" t="0" r="0" b="0"/>
              <a:pathLst>
                <a:path>
                  <a:moveTo>
                    <a:pt x="0" y="15776"/>
                  </a:moveTo>
                  <a:lnTo>
                    <a:pt x="997982" y="15776"/>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7" name="Straight Connector 4">
              <a:extLst>
                <a:ext uri="{FF2B5EF4-FFF2-40B4-BE49-F238E27FC236}">
                  <a16:creationId xmlns:a16="http://schemas.microsoft.com/office/drawing/2014/main" id="{5562B938-735C-40D1-9A80-7842D308141A}"/>
                </a:ext>
              </a:extLst>
            </p:cNvPr>
            <p:cNvSpPr txBox="1"/>
            <p:nvPr/>
          </p:nvSpPr>
          <p:spPr>
            <a:xfrm rot="18289469">
              <a:off x="4361055" y="1597425"/>
              <a:ext cx="49899" cy="498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dirty="0"/>
            </a:p>
          </p:txBody>
        </p:sp>
      </p:grpSp>
      <p:grpSp>
        <p:nvGrpSpPr>
          <p:cNvPr id="8" name="Group 7">
            <a:extLst>
              <a:ext uri="{FF2B5EF4-FFF2-40B4-BE49-F238E27FC236}">
                <a16:creationId xmlns:a16="http://schemas.microsoft.com/office/drawing/2014/main" id="{54E0DE9A-0FA9-4F2E-8DE5-CF03E917123A}"/>
              </a:ext>
            </a:extLst>
          </p:cNvPr>
          <p:cNvGrpSpPr/>
          <p:nvPr/>
        </p:nvGrpSpPr>
        <p:grpSpPr>
          <a:xfrm>
            <a:off x="8285664" y="3486275"/>
            <a:ext cx="569912" cy="31552"/>
            <a:chOff x="4101048" y="2016223"/>
            <a:chExt cx="569912" cy="31552"/>
          </a:xfrm>
        </p:grpSpPr>
        <p:sp>
          <p:nvSpPr>
            <p:cNvPr id="9" name="Straight Connector 3">
              <a:extLst>
                <a:ext uri="{FF2B5EF4-FFF2-40B4-BE49-F238E27FC236}">
                  <a16:creationId xmlns:a16="http://schemas.microsoft.com/office/drawing/2014/main" id="{17EECF2E-E3AA-4AFC-BA8D-63F7B0D2C7E6}"/>
                </a:ext>
              </a:extLst>
            </p:cNvPr>
            <p:cNvSpPr/>
            <p:nvPr/>
          </p:nvSpPr>
          <p:spPr>
            <a:xfrm>
              <a:off x="4101048" y="2016223"/>
              <a:ext cx="569912" cy="31552"/>
            </a:xfrm>
            <a:custGeom>
              <a:avLst/>
              <a:gdLst/>
              <a:ahLst/>
              <a:cxnLst/>
              <a:rect l="0" t="0" r="0" b="0"/>
              <a:pathLst>
                <a:path>
                  <a:moveTo>
                    <a:pt x="0" y="15776"/>
                  </a:moveTo>
                  <a:lnTo>
                    <a:pt x="569912" y="15776"/>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Straight Connector 4">
              <a:extLst>
                <a:ext uri="{FF2B5EF4-FFF2-40B4-BE49-F238E27FC236}">
                  <a16:creationId xmlns:a16="http://schemas.microsoft.com/office/drawing/2014/main" id="{7D670A9A-CFC5-4C36-B787-F921FFC5BA9C}"/>
                </a:ext>
              </a:extLst>
            </p:cNvPr>
            <p:cNvSpPr txBox="1"/>
            <p:nvPr/>
          </p:nvSpPr>
          <p:spPr>
            <a:xfrm>
              <a:off x="4371757" y="2017752"/>
              <a:ext cx="28495" cy="284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dirty="0"/>
            </a:p>
          </p:txBody>
        </p:sp>
      </p:grpSp>
      <p:grpSp>
        <p:nvGrpSpPr>
          <p:cNvPr id="11" name="Group 10">
            <a:extLst>
              <a:ext uri="{FF2B5EF4-FFF2-40B4-BE49-F238E27FC236}">
                <a16:creationId xmlns:a16="http://schemas.microsoft.com/office/drawing/2014/main" id="{50D892E2-9560-4F76-9DEF-CD9E9CAAB0E7}"/>
              </a:ext>
            </a:extLst>
          </p:cNvPr>
          <p:cNvGrpSpPr/>
          <p:nvPr/>
        </p:nvGrpSpPr>
        <p:grpSpPr>
          <a:xfrm>
            <a:off x="8544929" y="2604510"/>
            <a:ext cx="49899" cy="997982"/>
            <a:chOff x="4361055" y="1942633"/>
            <a:chExt cx="49899" cy="997982"/>
          </a:xfrm>
        </p:grpSpPr>
        <p:sp>
          <p:nvSpPr>
            <p:cNvPr id="12" name="Straight Connector 3">
              <a:extLst>
                <a:ext uri="{FF2B5EF4-FFF2-40B4-BE49-F238E27FC236}">
                  <a16:creationId xmlns:a16="http://schemas.microsoft.com/office/drawing/2014/main" id="{079C0F67-8A73-4EA5-8404-44DB4A75D71A}"/>
                </a:ext>
              </a:extLst>
            </p:cNvPr>
            <p:cNvSpPr/>
            <p:nvPr/>
          </p:nvSpPr>
          <p:spPr>
            <a:xfrm rot="3310531">
              <a:off x="3887013" y="2425848"/>
              <a:ext cx="997982" cy="31552"/>
            </a:xfrm>
            <a:custGeom>
              <a:avLst/>
              <a:gdLst/>
              <a:ahLst/>
              <a:cxnLst/>
              <a:rect l="0" t="0" r="0" b="0"/>
              <a:pathLst>
                <a:path>
                  <a:moveTo>
                    <a:pt x="0" y="15776"/>
                  </a:moveTo>
                  <a:lnTo>
                    <a:pt x="997982" y="15776"/>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Straight Connector 4">
              <a:extLst>
                <a:ext uri="{FF2B5EF4-FFF2-40B4-BE49-F238E27FC236}">
                  <a16:creationId xmlns:a16="http://schemas.microsoft.com/office/drawing/2014/main" id="{D0E2D9B4-A72A-4F78-BAF8-07168A2D533C}"/>
                </a:ext>
              </a:extLst>
            </p:cNvPr>
            <p:cNvSpPr txBox="1"/>
            <p:nvPr/>
          </p:nvSpPr>
          <p:spPr>
            <a:xfrm rot="3310531">
              <a:off x="4361055" y="2416675"/>
              <a:ext cx="49899" cy="498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dirty="0"/>
            </a:p>
          </p:txBody>
        </p:sp>
      </p:grpSp>
      <p:grpSp>
        <p:nvGrpSpPr>
          <p:cNvPr id="14" name="Group 13">
            <a:extLst>
              <a:ext uri="{FF2B5EF4-FFF2-40B4-BE49-F238E27FC236}">
                <a16:creationId xmlns:a16="http://schemas.microsoft.com/office/drawing/2014/main" id="{7FB46A4C-E725-46DF-81EE-FC269ECDAD6F}"/>
              </a:ext>
            </a:extLst>
          </p:cNvPr>
          <p:cNvGrpSpPr/>
          <p:nvPr/>
        </p:nvGrpSpPr>
        <p:grpSpPr>
          <a:xfrm>
            <a:off x="8888650" y="3103501"/>
            <a:ext cx="1424781" cy="712390"/>
            <a:chOff x="4670961" y="856555"/>
            <a:chExt cx="1424781" cy="712390"/>
          </a:xfrm>
        </p:grpSpPr>
        <p:sp>
          <p:nvSpPr>
            <p:cNvPr id="15" name="Rectangle: Rounded Corners 14">
              <a:extLst>
                <a:ext uri="{FF2B5EF4-FFF2-40B4-BE49-F238E27FC236}">
                  <a16:creationId xmlns:a16="http://schemas.microsoft.com/office/drawing/2014/main" id="{66D6FC6A-8AD1-41B0-9ABB-E17A5024E3B1}"/>
                </a:ext>
              </a:extLst>
            </p:cNvPr>
            <p:cNvSpPr/>
            <p:nvPr/>
          </p:nvSpPr>
          <p:spPr>
            <a:xfrm>
              <a:off x="4670961" y="856555"/>
              <a:ext cx="1424781" cy="712390"/>
            </a:xfrm>
            <a:prstGeom prst="roundRect">
              <a:avLst>
                <a:gd name="adj" fmla="val 10000"/>
              </a:avLst>
            </a:prstGeom>
            <a:ln/>
          </p:spPr>
          <p:style>
            <a:lnRef idx="0">
              <a:schemeClr val="accent6"/>
            </a:lnRef>
            <a:fillRef idx="3">
              <a:schemeClr val="accent6"/>
            </a:fillRef>
            <a:effectRef idx="3">
              <a:schemeClr val="accent6"/>
            </a:effectRef>
            <a:fontRef idx="minor">
              <a:schemeClr val="lt1"/>
            </a:fontRef>
          </p:style>
        </p:sp>
        <p:sp>
          <p:nvSpPr>
            <p:cNvPr id="16" name="Rectangle: Rounded Corners 4">
              <a:extLst>
                <a:ext uri="{FF2B5EF4-FFF2-40B4-BE49-F238E27FC236}">
                  <a16:creationId xmlns:a16="http://schemas.microsoft.com/office/drawing/2014/main" id="{61899717-4820-4278-85C8-C00A2F51890B}"/>
                </a:ext>
              </a:extLst>
            </p:cNvPr>
            <p:cNvSpPr txBox="1"/>
            <p:nvPr/>
          </p:nvSpPr>
          <p:spPr>
            <a:xfrm>
              <a:off x="4691826" y="877420"/>
              <a:ext cx="1383051" cy="67066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US" sz="2400" dirty="0"/>
                <a:t>Grantee</a:t>
              </a:r>
            </a:p>
          </p:txBody>
        </p:sp>
      </p:grpSp>
    </p:spTree>
    <p:custDataLst>
      <p:tags r:id="rId1"/>
    </p:custDataLst>
    <p:extLst>
      <p:ext uri="{BB962C8B-B14F-4D97-AF65-F5344CB8AC3E}">
        <p14:creationId xmlns:p14="http://schemas.microsoft.com/office/powerpoint/2010/main" val="913432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7B170A-09BE-4A36-94D0-89D0B1F85D36}"/>
              </a:ext>
            </a:extLst>
          </p:cNvPr>
          <p:cNvSpPr>
            <a:spLocks noGrp="1"/>
          </p:cNvSpPr>
          <p:nvPr>
            <p:ph type="title"/>
          </p:nvPr>
        </p:nvSpPr>
        <p:spPr>
          <a:xfrm>
            <a:off x="3593875" y="5757166"/>
            <a:ext cx="5283132" cy="966370"/>
          </a:xfrm>
        </p:spPr>
        <p:txBody>
          <a:bodyPr anchor="t">
            <a:normAutofit/>
          </a:bodyPr>
          <a:lstStyle/>
          <a:p>
            <a:pPr algn="ctr"/>
            <a:r>
              <a:rPr lang="en-US" sz="1800" b="0" dirty="0"/>
              <a:t>Your FPO is identified in your grant package.</a:t>
            </a:r>
          </a:p>
        </p:txBody>
      </p:sp>
      <p:sp>
        <p:nvSpPr>
          <p:cNvPr id="3" name="Slide Number Placeholder 2">
            <a:extLst>
              <a:ext uri="{FF2B5EF4-FFF2-40B4-BE49-F238E27FC236}">
                <a16:creationId xmlns:a16="http://schemas.microsoft.com/office/drawing/2014/main" id="{152C93ED-9DCD-44E8-BB16-87CA3D6D3AD8}"/>
              </a:ext>
            </a:extLst>
          </p:cNvPr>
          <p:cNvSpPr>
            <a:spLocks noGrp="1"/>
          </p:cNvSpPr>
          <p:nvPr>
            <p:ph type="sldNum" sz="quarter" idx="10"/>
          </p:nvPr>
        </p:nvSpPr>
        <p:spPr/>
        <p:txBody>
          <a:bodyPr/>
          <a:lstStyle/>
          <a:p>
            <a:fld id="{706D636C-90A3-4979-BA37-BAB384B22101}" type="slidenum">
              <a:rPr lang="en-US" smtClean="0"/>
              <a:pPr/>
              <a:t>31</a:t>
            </a:fld>
            <a:endParaRPr lang="en-US" dirty="0"/>
          </a:p>
        </p:txBody>
      </p:sp>
      <p:graphicFrame>
        <p:nvGraphicFramePr>
          <p:cNvPr id="10" name="Diagram 9">
            <a:extLst>
              <a:ext uri="{FF2B5EF4-FFF2-40B4-BE49-F238E27FC236}">
                <a16:creationId xmlns:a16="http://schemas.microsoft.com/office/drawing/2014/main" id="{AE33B6DD-8139-4758-BC4D-5F4FD6EFD98A}"/>
              </a:ext>
            </a:extLst>
          </p:cNvPr>
          <p:cNvGraphicFramePr/>
          <p:nvPr>
            <p:extLst>
              <p:ext uri="{D42A27DB-BD31-4B8C-83A1-F6EECF244321}">
                <p14:modId xmlns:p14="http://schemas.microsoft.com/office/powerpoint/2010/main" val="2952988308"/>
              </p:ext>
            </p:extLst>
          </p:nvPr>
        </p:nvGraphicFramePr>
        <p:xfrm>
          <a:off x="577950" y="1744641"/>
          <a:ext cx="4458870" cy="3530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3">
            <a:extLst>
              <a:ext uri="{FF2B5EF4-FFF2-40B4-BE49-F238E27FC236}">
                <a16:creationId xmlns:a16="http://schemas.microsoft.com/office/drawing/2014/main" id="{00B842E5-0445-4D2E-85D1-60DE539942D4}"/>
              </a:ext>
            </a:extLst>
          </p:cNvPr>
          <p:cNvSpPr txBox="1">
            <a:spLocks/>
          </p:cNvSpPr>
          <p:nvPr/>
        </p:nvSpPr>
        <p:spPr>
          <a:xfrm>
            <a:off x="2102407" y="1322611"/>
            <a:ext cx="7987186" cy="8440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400" b="0" dirty="0">
                <a:latin typeface="+mn-lt"/>
              </a:rPr>
              <a:t>Your FPO is critical to the success of your grant program.</a:t>
            </a:r>
          </a:p>
        </p:txBody>
      </p:sp>
      <p:sp>
        <p:nvSpPr>
          <p:cNvPr id="2" name="TextBox 1">
            <a:extLst>
              <a:ext uri="{FF2B5EF4-FFF2-40B4-BE49-F238E27FC236}">
                <a16:creationId xmlns:a16="http://schemas.microsoft.com/office/drawing/2014/main" id="{15642F75-25CF-4B1B-B96E-3C998BE5FCEA}"/>
              </a:ext>
            </a:extLst>
          </p:cNvPr>
          <p:cNvSpPr txBox="1"/>
          <p:nvPr/>
        </p:nvSpPr>
        <p:spPr>
          <a:xfrm>
            <a:off x="784861" y="121921"/>
            <a:ext cx="5028108" cy="584775"/>
          </a:xfrm>
          <a:prstGeom prst="rect">
            <a:avLst/>
          </a:prstGeom>
          <a:noFill/>
        </p:spPr>
        <p:txBody>
          <a:bodyPr wrap="none" rtlCol="0">
            <a:spAutoFit/>
          </a:bodyPr>
          <a:lstStyle/>
          <a:p>
            <a:r>
              <a:rPr lang="en-US" sz="32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ea typeface="+mj-ea"/>
                <a:cs typeface="+mj-cs"/>
              </a:rPr>
              <a:t>Federal Project Officer (FPO)</a:t>
            </a:r>
          </a:p>
        </p:txBody>
      </p:sp>
      <p:pic>
        <p:nvPicPr>
          <p:cNvPr id="7" name="Content Placeholder 5" descr="United States broken into 6 regions">
            <a:extLst>
              <a:ext uri="{FF2B5EF4-FFF2-40B4-BE49-F238E27FC236}">
                <a16:creationId xmlns:a16="http://schemas.microsoft.com/office/drawing/2014/main" id="{A35CC0A4-58B7-4F74-AFF4-5DFE145F66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2093" y="2042859"/>
            <a:ext cx="4557039" cy="3432349"/>
          </a:xfrm>
          <a:prstGeom prst="rect">
            <a:avLst/>
          </a:prstGeom>
        </p:spPr>
      </p:pic>
    </p:spTree>
    <p:custDataLst>
      <p:tags r:id="rId1"/>
    </p:custDataLst>
    <p:extLst>
      <p:ext uri="{BB962C8B-B14F-4D97-AF65-F5344CB8AC3E}">
        <p14:creationId xmlns:p14="http://schemas.microsoft.com/office/powerpoint/2010/main" val="326008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22721D-729D-42BA-8BB1-60C49197BD4E}"/>
              </a:ext>
            </a:extLst>
          </p:cNvPr>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32</a:t>
            </a:fld>
            <a:endParaRPr lang="en-US" sz="1400" b="0" dirty="0">
              <a:solidFill>
                <a:srgbClr val="303030">
                  <a:lumMod val="75000"/>
                  <a:lumOff val="25000"/>
                </a:srgbClr>
              </a:solidFill>
              <a:latin typeface="Arial" panose="020B0604020202020204"/>
            </a:endParaRPr>
          </a:p>
        </p:txBody>
      </p:sp>
      <p:sp>
        <p:nvSpPr>
          <p:cNvPr id="8" name="Title 1">
            <a:extLst>
              <a:ext uri="{FF2B5EF4-FFF2-40B4-BE49-F238E27FC236}">
                <a16:creationId xmlns:a16="http://schemas.microsoft.com/office/drawing/2014/main" id="{5039E5F2-05DE-4099-AE08-E28DA8F0E485}"/>
              </a:ext>
            </a:extLst>
          </p:cNvPr>
          <p:cNvSpPr txBox="1">
            <a:spLocks/>
          </p:cNvSpPr>
          <p:nvPr/>
        </p:nvSpPr>
        <p:spPr>
          <a:xfrm>
            <a:off x="2229874" y="5543749"/>
            <a:ext cx="8894839" cy="79286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000" dirty="0"/>
              <a:t>OGM staff provide guidance and training on policy issues and fiscal/administrative requirements of the grant.</a:t>
            </a:r>
          </a:p>
          <a:p>
            <a:endParaRPr lang="en-US" sz="2000" dirty="0"/>
          </a:p>
        </p:txBody>
      </p:sp>
      <p:sp>
        <p:nvSpPr>
          <p:cNvPr id="5" name="Title 4">
            <a:extLst>
              <a:ext uri="{FF2B5EF4-FFF2-40B4-BE49-F238E27FC236}">
                <a16:creationId xmlns:a16="http://schemas.microsoft.com/office/drawing/2014/main" id="{7ED54CF5-578A-4242-8A25-93EF4FC01237}"/>
              </a:ext>
            </a:extLst>
          </p:cNvPr>
          <p:cNvSpPr>
            <a:spLocks noGrp="1"/>
          </p:cNvSpPr>
          <p:nvPr>
            <p:ph type="title"/>
          </p:nvPr>
        </p:nvSpPr>
        <p:spPr>
          <a:xfrm>
            <a:off x="822960" y="175055"/>
            <a:ext cx="7955280" cy="792865"/>
          </a:xfrm>
        </p:spPr>
        <p:txBody>
          <a:bodyPr anchor="t"/>
          <a:lstStyle/>
          <a:p>
            <a:r>
              <a:rPr lang="en-US" dirty="0"/>
              <a:t>Grant Officer (OGM)</a:t>
            </a:r>
          </a:p>
        </p:txBody>
      </p:sp>
      <p:pic>
        <p:nvPicPr>
          <p:cNvPr id="3" name="Picture 2" descr="The word Granted displaying on a laptop monitor.">
            <a:extLst>
              <a:ext uri="{FF2B5EF4-FFF2-40B4-BE49-F238E27FC236}">
                <a16:creationId xmlns:a16="http://schemas.microsoft.com/office/drawing/2014/main" id="{BC748102-EE1B-4C77-88DC-871BE0B493B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5172"/>
          <a:stretch>
            <a:fillRect/>
          </a:stretch>
        </p:blipFill>
        <p:spPr>
          <a:xfrm>
            <a:off x="1898754" y="2195596"/>
            <a:ext cx="4051111" cy="3123568"/>
          </a:xfrm>
          <a:prstGeom prst="rect">
            <a:avLst/>
          </a:prstGeom>
          <a:ln w="19050">
            <a:solidFill>
              <a:schemeClr val="accent1"/>
            </a:solidFill>
          </a:ln>
        </p:spPr>
      </p:pic>
      <p:sp>
        <p:nvSpPr>
          <p:cNvPr id="7" name="Rectangle 6">
            <a:extLst>
              <a:ext uri="{FF2B5EF4-FFF2-40B4-BE49-F238E27FC236}">
                <a16:creationId xmlns:a16="http://schemas.microsoft.com/office/drawing/2014/main" id="{F9F4D14C-ADFE-4BE5-A430-4CAEFFDB48AD}"/>
              </a:ext>
            </a:extLst>
          </p:cNvPr>
          <p:cNvSpPr/>
          <p:nvPr/>
        </p:nvSpPr>
        <p:spPr>
          <a:xfrm>
            <a:off x="5987906" y="2195596"/>
            <a:ext cx="4410986" cy="592912"/>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Maintains official grant documents</a:t>
            </a:r>
          </a:p>
        </p:txBody>
      </p:sp>
      <p:sp>
        <p:nvSpPr>
          <p:cNvPr id="9" name="Rectangle 8">
            <a:extLst>
              <a:ext uri="{FF2B5EF4-FFF2-40B4-BE49-F238E27FC236}">
                <a16:creationId xmlns:a16="http://schemas.microsoft.com/office/drawing/2014/main" id="{2AEF123E-FE90-4274-851A-13D766149B22}"/>
              </a:ext>
            </a:extLst>
          </p:cNvPr>
          <p:cNvSpPr/>
          <p:nvPr/>
        </p:nvSpPr>
        <p:spPr>
          <a:xfrm>
            <a:off x="5987905" y="2786200"/>
            <a:ext cx="4410986" cy="1051560"/>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Regional Grant Officer can approve grant modifications and equipment purchases </a:t>
            </a:r>
          </a:p>
        </p:txBody>
      </p:sp>
      <p:sp>
        <p:nvSpPr>
          <p:cNvPr id="10" name="Rectangle 9">
            <a:extLst>
              <a:ext uri="{FF2B5EF4-FFF2-40B4-BE49-F238E27FC236}">
                <a16:creationId xmlns:a16="http://schemas.microsoft.com/office/drawing/2014/main" id="{13F60B99-F52E-49E3-A802-07B479355802}"/>
              </a:ext>
            </a:extLst>
          </p:cNvPr>
          <p:cNvSpPr/>
          <p:nvPr/>
        </p:nvSpPr>
        <p:spPr>
          <a:xfrm>
            <a:off x="5987905" y="3857498"/>
            <a:ext cx="4410986" cy="1461667"/>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National Grant Officer approves complicated grant modifications: limited changes to SOW, changes in signatory and NICRA </a:t>
            </a:r>
          </a:p>
        </p:txBody>
      </p:sp>
      <p:sp>
        <p:nvSpPr>
          <p:cNvPr id="11" name="Title 1">
            <a:extLst>
              <a:ext uri="{FF2B5EF4-FFF2-40B4-BE49-F238E27FC236}">
                <a16:creationId xmlns:a16="http://schemas.microsoft.com/office/drawing/2014/main" id="{9B2741F9-C1ED-4146-8A27-B02531C01935}"/>
              </a:ext>
            </a:extLst>
          </p:cNvPr>
          <p:cNvSpPr txBox="1">
            <a:spLocks/>
          </p:cNvSpPr>
          <p:nvPr/>
        </p:nvSpPr>
        <p:spPr>
          <a:xfrm>
            <a:off x="1040120" y="935264"/>
            <a:ext cx="8063373" cy="7639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000" dirty="0"/>
              <a:t>Your assigned Grant Officer is listed on the Notice of Award page of the Grant Package.  Only the Grant Officer can approve changes to the Grant Agreement.</a:t>
            </a:r>
          </a:p>
          <a:p>
            <a:endParaRPr lang="en-US" sz="2000" dirty="0"/>
          </a:p>
        </p:txBody>
      </p:sp>
    </p:spTree>
    <p:custDataLst>
      <p:tags r:id="rId1"/>
    </p:custDataLst>
    <p:extLst>
      <p:ext uri="{BB962C8B-B14F-4D97-AF65-F5344CB8AC3E}">
        <p14:creationId xmlns:p14="http://schemas.microsoft.com/office/powerpoint/2010/main" val="371141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EB3638-C1D1-4970-8308-02565ABACB75}"/>
              </a:ext>
            </a:extLst>
          </p:cNvPr>
          <p:cNvSpPr>
            <a:spLocks noGrp="1"/>
          </p:cNvSpPr>
          <p:nvPr>
            <p:ph type="title"/>
          </p:nvPr>
        </p:nvSpPr>
        <p:spPr>
          <a:xfrm>
            <a:off x="862677" y="227334"/>
            <a:ext cx="8403839" cy="691709"/>
          </a:xfrm>
        </p:spPr>
        <p:txBody>
          <a:bodyPr anchor="t">
            <a:normAutofit/>
          </a:bodyPr>
          <a:lstStyle/>
          <a:p>
            <a:pPr defTabSz="457200"/>
            <a:r>
              <a:rPr lang="en-US" dirty="0"/>
              <a:t>Program Office Staff</a:t>
            </a:r>
          </a:p>
        </p:txBody>
      </p:sp>
      <p:graphicFrame>
        <p:nvGraphicFramePr>
          <p:cNvPr id="7" name="Content Placeholder 6">
            <a:extLst>
              <a:ext uri="{FF2B5EF4-FFF2-40B4-BE49-F238E27FC236}">
                <a16:creationId xmlns:a16="http://schemas.microsoft.com/office/drawing/2014/main" id="{582C4816-62D3-43B7-9732-9DDEBB4FF12C}"/>
              </a:ext>
            </a:extLst>
          </p:cNvPr>
          <p:cNvGraphicFramePr>
            <a:graphicFrameLocks noGrp="1"/>
          </p:cNvGraphicFramePr>
          <p:nvPr>
            <p:ph idx="1"/>
            <p:extLst>
              <p:ext uri="{D42A27DB-BD31-4B8C-83A1-F6EECF244321}">
                <p14:modId xmlns:p14="http://schemas.microsoft.com/office/powerpoint/2010/main" val="523543587"/>
              </p:ext>
            </p:extLst>
          </p:nvPr>
        </p:nvGraphicFramePr>
        <p:xfrm>
          <a:off x="2083753" y="919043"/>
          <a:ext cx="7954963" cy="4406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56EFFE56-586E-40AF-A084-12E403278D4B}"/>
              </a:ext>
            </a:extLst>
          </p:cNvPr>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33</a:t>
            </a:fld>
            <a:endParaRPr lang="en-US" sz="1400" b="0" dirty="0">
              <a:solidFill>
                <a:srgbClr val="303030">
                  <a:lumMod val="75000"/>
                  <a:lumOff val="25000"/>
                </a:srgbClr>
              </a:solidFill>
              <a:latin typeface="Arial" panose="020B0604020202020204"/>
            </a:endParaRPr>
          </a:p>
        </p:txBody>
      </p:sp>
      <p:sp>
        <p:nvSpPr>
          <p:cNvPr id="8" name="Title 4">
            <a:extLst>
              <a:ext uri="{FF2B5EF4-FFF2-40B4-BE49-F238E27FC236}">
                <a16:creationId xmlns:a16="http://schemas.microsoft.com/office/drawing/2014/main" id="{AABDE223-F469-418D-BC19-B31804B79F62}"/>
              </a:ext>
            </a:extLst>
          </p:cNvPr>
          <p:cNvSpPr txBox="1">
            <a:spLocks/>
          </p:cNvSpPr>
          <p:nvPr/>
        </p:nvSpPr>
        <p:spPr>
          <a:xfrm>
            <a:off x="2083751" y="5149437"/>
            <a:ext cx="8149534" cy="99957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000" dirty="0">
                <a:latin typeface="+mn-lt"/>
              </a:rPr>
              <a:t>The Program Office for your grant may periodically request information about your grant outcomes for quarterly reports to Congress.</a:t>
            </a:r>
          </a:p>
        </p:txBody>
      </p:sp>
    </p:spTree>
    <p:custDataLst>
      <p:tags r:id="rId1"/>
    </p:custDataLst>
    <p:extLst>
      <p:ext uri="{BB962C8B-B14F-4D97-AF65-F5344CB8AC3E}">
        <p14:creationId xmlns:p14="http://schemas.microsoft.com/office/powerpoint/2010/main" val="1813968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34</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2467212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a:xfrm>
            <a:off x="800101" y="1405872"/>
            <a:ext cx="7243762" cy="2357891"/>
          </a:xfrm>
        </p:spPr>
        <p:txBody>
          <a:bodyPr>
            <a:normAutofit/>
          </a:bodyPr>
          <a:lstStyle/>
          <a:p>
            <a:r>
              <a:rPr lang="en-US" sz="4000" dirty="0"/>
              <a:t>Grants Management Overview</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a:xfrm>
            <a:off x="2100262" y="4598107"/>
            <a:ext cx="6553200" cy="1154793"/>
          </a:xfrm>
        </p:spPr>
        <p:txBody>
          <a:bodyPr>
            <a:normAutofit/>
          </a:bodyPr>
          <a:lstStyle/>
          <a:p>
            <a:pPr algn="ctr"/>
            <a:r>
              <a:rPr lang="en-US" dirty="0"/>
              <a:t>Melissa Abdullah, Grant Officer</a:t>
            </a:r>
          </a:p>
        </p:txBody>
      </p:sp>
      <p:sp>
        <p:nvSpPr>
          <p:cNvPr id="5" name="Slide Number">
            <a:extLst>
              <a:ext uri="{FF2B5EF4-FFF2-40B4-BE49-F238E27FC236}">
                <a16:creationId xmlns:a16="http://schemas.microsoft.com/office/drawing/2014/main" id="{82356CE9-2779-4AFC-864B-2F02513D794E}"/>
              </a:ext>
            </a:extLst>
          </p:cNvPr>
          <p:cNvSpPr txBox="1">
            <a:spLocks/>
          </p:cNvSpPr>
          <p:nvPr/>
        </p:nvSpPr>
        <p:spPr>
          <a:xfrm>
            <a:off x="11384677" y="6356352"/>
            <a:ext cx="65292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35</a:t>
            </a:fld>
            <a:endParaRPr lang="en-US" dirty="0"/>
          </a:p>
        </p:txBody>
      </p:sp>
    </p:spTree>
    <p:custDataLst>
      <p:tags r:id="rId1"/>
    </p:custDataLst>
    <p:extLst>
      <p:ext uri="{BB962C8B-B14F-4D97-AF65-F5344CB8AC3E}">
        <p14:creationId xmlns:p14="http://schemas.microsoft.com/office/powerpoint/2010/main" val="3504428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4294967295"/>
          </p:nvPr>
        </p:nvSpPr>
        <p:spPr/>
        <p:txBody>
          <a:bodyPr/>
          <a:lstStyle/>
          <a:p>
            <a:fld id="{706D636C-90A3-4979-BA37-BAB384B22101}" type="slidenum">
              <a:rPr lang="en-US" smtClean="0"/>
              <a:pPr/>
              <a:t>36</a:t>
            </a:fld>
            <a:endParaRPr lang="en-US" dirty="0"/>
          </a:p>
        </p:txBody>
      </p:sp>
      <p:sp>
        <p:nvSpPr>
          <p:cNvPr id="2" name="Title 1">
            <a:extLst>
              <a:ext uri="{FF2B5EF4-FFF2-40B4-BE49-F238E27FC236}">
                <a16:creationId xmlns:a16="http://schemas.microsoft.com/office/drawing/2014/main" id="{ADC848BD-4503-45BD-A7A2-A5706D960D37}"/>
              </a:ext>
            </a:extLst>
          </p:cNvPr>
          <p:cNvSpPr>
            <a:spLocks noGrp="1"/>
          </p:cNvSpPr>
          <p:nvPr>
            <p:ph type="title"/>
          </p:nvPr>
        </p:nvSpPr>
        <p:spPr>
          <a:xfrm>
            <a:off x="777291" y="211986"/>
            <a:ext cx="11081335" cy="786384"/>
          </a:xfrm>
        </p:spPr>
        <p:txBody>
          <a:bodyPr>
            <a:normAutofit/>
          </a:bodyPr>
          <a:lstStyle/>
          <a:p>
            <a:r>
              <a:rPr lang="en-US" sz="4000" dirty="0"/>
              <a:t>Grant Transmittal Package</a:t>
            </a:r>
          </a:p>
        </p:txBody>
      </p:sp>
      <p:sp>
        <p:nvSpPr>
          <p:cNvPr id="6" name="Content Placeholder 5">
            <a:extLst>
              <a:ext uri="{FF2B5EF4-FFF2-40B4-BE49-F238E27FC236}">
                <a16:creationId xmlns:a16="http://schemas.microsoft.com/office/drawing/2014/main" id="{7765C467-6985-44F9-A42E-9F3F30F17602}"/>
              </a:ext>
            </a:extLst>
          </p:cNvPr>
          <p:cNvSpPr>
            <a:spLocks noGrp="1"/>
          </p:cNvSpPr>
          <p:nvPr>
            <p:ph idx="4294967295"/>
          </p:nvPr>
        </p:nvSpPr>
        <p:spPr>
          <a:xfrm>
            <a:off x="6490122" y="2293939"/>
            <a:ext cx="7583487" cy="4244975"/>
          </a:xfrm>
        </p:spPr>
        <p:txBody>
          <a:bodyPr>
            <a:normAutofit/>
          </a:bodyPr>
          <a:lstStyle/>
          <a:p>
            <a:r>
              <a:rPr lang="en-US" sz="3600" b="1" dirty="0"/>
              <a:t>Grant Award Letter</a:t>
            </a:r>
          </a:p>
          <a:p>
            <a:r>
              <a:rPr lang="en-US" sz="3600" b="1" dirty="0"/>
              <a:t>Grant Agreement</a:t>
            </a:r>
          </a:p>
          <a:p>
            <a:r>
              <a:rPr lang="en-US" sz="3600" b="1" dirty="0"/>
              <a:t>Grantee Handbook</a:t>
            </a:r>
          </a:p>
          <a:p>
            <a:pPr marL="0" indent="0">
              <a:buNone/>
            </a:pPr>
            <a:endParaRPr lang="en-US" sz="36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83" y="787740"/>
            <a:ext cx="6199539" cy="5568612"/>
          </a:xfrm>
          <a:prstGeom prst="rect">
            <a:avLst/>
          </a:prstGeom>
        </p:spPr>
      </p:pic>
    </p:spTree>
    <p:custDataLst>
      <p:tags r:id="rId1"/>
    </p:custDataLst>
    <p:extLst>
      <p:ext uri="{BB962C8B-B14F-4D97-AF65-F5344CB8AC3E}">
        <p14:creationId xmlns:p14="http://schemas.microsoft.com/office/powerpoint/2010/main" val="1175177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69" y="213519"/>
            <a:ext cx="10813773" cy="581611"/>
          </a:xfrm>
          <a:noFill/>
          <a:ln>
            <a:noFill/>
          </a:ln>
        </p:spPr>
        <p:style>
          <a:lnRef idx="1">
            <a:schemeClr val="accent1"/>
          </a:lnRef>
          <a:fillRef idx="2">
            <a:schemeClr val="accent1"/>
          </a:fillRef>
          <a:effectRef idx="1">
            <a:schemeClr val="accent1"/>
          </a:effectRef>
          <a:fontRef idx="minor">
            <a:schemeClr val="dk1"/>
          </a:fontRef>
        </p:style>
        <p:txBody>
          <a:bodyPr rtlCol="0">
            <a:normAutofit fontScale="90000"/>
          </a:bodyPr>
          <a:lstStyle/>
          <a:p>
            <a:pPr>
              <a:defRPr/>
            </a:pPr>
            <a:r>
              <a:rPr lang="en-US" sz="4200" dirty="0">
                <a:solidFill>
                  <a:schemeClr val="accent1"/>
                </a:solidFill>
              </a:rPr>
              <a:t>Grant Award Lette</a:t>
            </a:r>
            <a:r>
              <a:rPr lang="en-US" sz="4200" dirty="0"/>
              <a:t>r</a:t>
            </a:r>
          </a:p>
        </p:txBody>
      </p:sp>
      <p:sp>
        <p:nvSpPr>
          <p:cNvPr id="3" name="Content Placeholder 2"/>
          <p:cNvSpPr>
            <a:spLocks noGrp="1"/>
          </p:cNvSpPr>
          <p:nvPr>
            <p:ph idx="1"/>
          </p:nvPr>
        </p:nvSpPr>
        <p:spPr>
          <a:xfrm>
            <a:off x="1643269" y="1050235"/>
            <a:ext cx="9707217" cy="5410200"/>
          </a:xfrm>
        </p:spPr>
        <p:txBody>
          <a:bodyPr rtlCol="0">
            <a:normAutofit fontScale="32500" lnSpcReduction="20000"/>
          </a:bodyPr>
          <a:lstStyle/>
          <a:p>
            <a:pPr algn="ctr">
              <a:buNone/>
              <a:defRPr/>
            </a:pPr>
            <a:r>
              <a:rPr lang="en-US" sz="8000" b="1" dirty="0"/>
              <a:t>Acknowledgements of Award</a:t>
            </a:r>
          </a:p>
          <a:p>
            <a:pPr algn="ctr">
              <a:buNone/>
              <a:defRPr/>
            </a:pPr>
            <a:endParaRPr lang="en-US" sz="8000" b="1" dirty="0"/>
          </a:p>
          <a:p>
            <a:pPr>
              <a:buNone/>
              <a:defRPr/>
            </a:pPr>
            <a:r>
              <a:rPr lang="en-US" sz="7200" b="1" dirty="0"/>
              <a:t>Payment Management System</a:t>
            </a:r>
          </a:p>
          <a:p>
            <a:pPr lvl="1">
              <a:buFont typeface="Arial" pitchFamily="34" charset="0"/>
              <a:buChar char="–"/>
              <a:defRPr/>
            </a:pPr>
            <a:r>
              <a:rPr lang="en-US" sz="7200" dirty="0"/>
              <a:t>Information and forms on </a:t>
            </a:r>
            <a:r>
              <a:rPr lang="en-US" sz="7200" u="sng" dirty="0">
                <a:hlinkClick r:id="rId3"/>
              </a:rPr>
              <a:t>www.doleta.gov/grants</a:t>
            </a:r>
            <a:r>
              <a:rPr lang="en-US" sz="7200" dirty="0"/>
              <a:t> under Manage your Awarded Grant</a:t>
            </a:r>
          </a:p>
          <a:p>
            <a:pPr lvl="1">
              <a:buFont typeface="Arial" pitchFamily="34" charset="0"/>
              <a:buChar char="–"/>
              <a:defRPr/>
            </a:pPr>
            <a:endParaRPr lang="en-US" sz="7200" dirty="0"/>
          </a:p>
          <a:p>
            <a:pPr>
              <a:buNone/>
              <a:defRPr/>
            </a:pPr>
            <a:r>
              <a:rPr lang="en-US" sz="7200" b="1" dirty="0"/>
              <a:t>ETA’s on-line Grantee Financial Reporting System </a:t>
            </a:r>
          </a:p>
          <a:p>
            <a:pPr lvl="1">
              <a:buFont typeface="Arial" pitchFamily="34" charset="0"/>
              <a:buChar char="–"/>
              <a:defRPr/>
            </a:pPr>
            <a:r>
              <a:rPr lang="en-US" sz="7200" dirty="0"/>
              <a:t>ETA 9130</a:t>
            </a:r>
          </a:p>
          <a:p>
            <a:pPr lvl="1">
              <a:buFont typeface="Arial" pitchFamily="34" charset="0"/>
              <a:buChar char="–"/>
              <a:defRPr/>
            </a:pPr>
            <a:r>
              <a:rPr lang="en-US" sz="7200" dirty="0"/>
              <a:t>Information to access system on </a:t>
            </a:r>
            <a:r>
              <a:rPr lang="en-US" sz="7200" u="sng" dirty="0">
                <a:hlinkClick r:id="rId3"/>
              </a:rPr>
              <a:t>www.doleta.gov/grants</a:t>
            </a:r>
            <a:r>
              <a:rPr lang="en-US" sz="7200" dirty="0"/>
              <a:t> under Manage your Awarded Grant</a:t>
            </a:r>
          </a:p>
          <a:p>
            <a:pPr lvl="1">
              <a:buFont typeface="Arial" pitchFamily="34" charset="0"/>
              <a:buChar char="–"/>
              <a:defRPr/>
            </a:pPr>
            <a:endParaRPr lang="en-US" sz="7200" dirty="0"/>
          </a:p>
          <a:p>
            <a:pPr marL="0" indent="0">
              <a:buNone/>
              <a:defRPr/>
            </a:pPr>
            <a:r>
              <a:rPr lang="en-US" sz="7200" b="1" dirty="0"/>
              <a:t>Passwords/PINs are sent separately after supplying the necessary information. </a:t>
            </a:r>
          </a:p>
          <a:p>
            <a:pPr algn="ctr">
              <a:buNone/>
              <a:defRPr/>
            </a:pPr>
            <a:r>
              <a:rPr lang="en-US" sz="7200" b="1" u="sng" dirty="0">
                <a:solidFill>
                  <a:srgbClr val="C00000"/>
                </a:solidFill>
              </a:rPr>
              <a:t>Once you receive this please DO NOT LOSE IT!</a:t>
            </a:r>
          </a:p>
          <a:p>
            <a:pPr>
              <a:buNone/>
              <a:defRPr/>
            </a:pPr>
            <a:endParaRPr lang="en-US" sz="2400"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37</a:t>
            </a:fld>
            <a:endParaRPr lang="en-US" dirty="0"/>
          </a:p>
        </p:txBody>
      </p:sp>
    </p:spTree>
    <p:extLst>
      <p:ext uri="{BB962C8B-B14F-4D97-AF65-F5344CB8AC3E}">
        <p14:creationId xmlns:p14="http://schemas.microsoft.com/office/powerpoint/2010/main" val="685262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65" y="174795"/>
            <a:ext cx="11081335" cy="786384"/>
          </a:xfrm>
          <a:noFill/>
          <a:ln>
            <a:noFill/>
          </a:ln>
        </p:spPr>
        <p:style>
          <a:lnRef idx="1">
            <a:schemeClr val="accent1"/>
          </a:lnRef>
          <a:fillRef idx="2">
            <a:schemeClr val="accent1"/>
          </a:fillRef>
          <a:effectRef idx="1">
            <a:schemeClr val="accent1"/>
          </a:effectRef>
          <a:fontRef idx="minor">
            <a:schemeClr val="dk1"/>
          </a:fontRef>
        </p:style>
        <p:txBody>
          <a:bodyPr rtlCol="0">
            <a:normAutofit/>
          </a:bodyPr>
          <a:lstStyle/>
          <a:p>
            <a:pPr>
              <a:defRPr/>
            </a:pPr>
            <a:r>
              <a:rPr lang="en-US" sz="4000" dirty="0">
                <a:solidFill>
                  <a:schemeClr val="accent1"/>
                </a:solidFill>
              </a:rPr>
              <a:t>Grant Award Package</a:t>
            </a:r>
          </a:p>
        </p:txBody>
      </p:sp>
      <p:sp>
        <p:nvSpPr>
          <p:cNvPr id="3" name="Content Placeholder 2"/>
          <p:cNvSpPr>
            <a:spLocks noGrp="1"/>
          </p:cNvSpPr>
          <p:nvPr>
            <p:ph idx="1"/>
          </p:nvPr>
        </p:nvSpPr>
        <p:spPr/>
        <p:txBody>
          <a:bodyPr rtlCol="0">
            <a:normAutofit/>
          </a:bodyPr>
          <a:lstStyle/>
          <a:p>
            <a:pPr>
              <a:spcBef>
                <a:spcPts val="0"/>
              </a:spcBef>
              <a:spcAft>
                <a:spcPts val="600"/>
              </a:spcAft>
              <a:buNone/>
              <a:defRPr/>
            </a:pPr>
            <a:r>
              <a:rPr lang="en-US" sz="2800" b="1" dirty="0"/>
              <a:t>Grant Agreement</a:t>
            </a:r>
            <a:r>
              <a:rPr lang="en-US" sz="2800" dirty="0"/>
              <a:t>:</a:t>
            </a:r>
          </a:p>
          <a:p>
            <a:pPr marL="457200" indent="-457200">
              <a:defRPr/>
            </a:pPr>
            <a:r>
              <a:rPr lang="en-US" sz="2800" dirty="0"/>
              <a:t>Notice of Award (NOA)/Signature Page</a:t>
            </a:r>
          </a:p>
          <a:p>
            <a:pPr marL="457200" indent="-457200">
              <a:defRPr/>
            </a:pPr>
            <a:r>
              <a:rPr lang="en-US" sz="2800" dirty="0"/>
              <a:t>Condition of Award Page/ Program Compliance Notification</a:t>
            </a:r>
          </a:p>
          <a:p>
            <a:pPr marL="457200" indent="-457200">
              <a:defRPr/>
            </a:pPr>
            <a:r>
              <a:rPr lang="en-US" sz="2800" dirty="0"/>
              <a:t>Terms and Conditions</a:t>
            </a:r>
          </a:p>
          <a:p>
            <a:pPr marL="457200" indent="-457200">
              <a:defRPr/>
            </a:pPr>
            <a:r>
              <a:rPr lang="en-US" sz="2800" dirty="0"/>
              <a:t>Application for Federal Assistance</a:t>
            </a:r>
          </a:p>
          <a:p>
            <a:pPr marL="457200" indent="-457200">
              <a:defRPr/>
            </a:pPr>
            <a:r>
              <a:rPr lang="en-US" sz="2800" dirty="0"/>
              <a:t>Budget</a:t>
            </a:r>
          </a:p>
          <a:p>
            <a:pPr marL="457200" indent="-457200">
              <a:defRPr/>
            </a:pPr>
            <a:r>
              <a:rPr lang="en-US" sz="2800" dirty="0"/>
              <a:t>Statement of Work (SOW)</a:t>
            </a:r>
          </a:p>
          <a:p>
            <a:pPr marL="457200" indent="-457200">
              <a:defRPr/>
            </a:pPr>
            <a:r>
              <a:rPr lang="en-US" sz="2800" dirty="0"/>
              <a:t>Indirect Cost Rate Agreement (if applicable)</a:t>
            </a:r>
          </a:p>
          <a:p>
            <a:pPr marL="0" indent="0">
              <a:buNone/>
              <a:defRPr/>
            </a:pPr>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38</a:t>
            </a:fld>
            <a:endParaRPr lang="en-US" dirty="0"/>
          </a:p>
        </p:txBody>
      </p:sp>
    </p:spTree>
    <p:extLst>
      <p:ext uri="{BB962C8B-B14F-4D97-AF65-F5344CB8AC3E}">
        <p14:creationId xmlns:p14="http://schemas.microsoft.com/office/powerpoint/2010/main" val="3966446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79F091-0B10-4FDA-8BB9-D26672F81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49" y="735451"/>
            <a:ext cx="8023363" cy="5867304"/>
          </a:xfrm>
          <a:prstGeom prst="rect">
            <a:avLst/>
          </a:prstGeom>
        </p:spPr>
      </p:pic>
      <p:sp>
        <p:nvSpPr>
          <p:cNvPr id="2" name="Title 1"/>
          <p:cNvSpPr>
            <a:spLocks noGrp="1"/>
          </p:cNvSpPr>
          <p:nvPr>
            <p:ph type="title"/>
          </p:nvPr>
        </p:nvSpPr>
        <p:spPr>
          <a:xfrm>
            <a:off x="777291" y="203370"/>
            <a:ext cx="11081335" cy="786384"/>
          </a:xfrm>
          <a:noFill/>
          <a:ln>
            <a:noFill/>
          </a:ln>
        </p:spPr>
        <p:style>
          <a:lnRef idx="1">
            <a:schemeClr val="accent1"/>
          </a:lnRef>
          <a:fillRef idx="2">
            <a:schemeClr val="accent1"/>
          </a:fillRef>
          <a:effectRef idx="1">
            <a:schemeClr val="accent1"/>
          </a:effectRef>
          <a:fontRef idx="minor">
            <a:schemeClr val="dk1"/>
          </a:fontRef>
        </p:style>
        <p:txBody>
          <a:bodyPr rtlCol="0">
            <a:normAutofit/>
          </a:bodyPr>
          <a:lstStyle/>
          <a:p>
            <a:pPr>
              <a:defRPr/>
            </a:pPr>
            <a:r>
              <a:rPr lang="en-US" sz="4000" dirty="0">
                <a:solidFill>
                  <a:schemeClr val="accent1"/>
                </a:solidFill>
              </a:rPr>
              <a:t>Grant Agreement Notice of Award (NOA)</a:t>
            </a:r>
          </a:p>
        </p:txBody>
      </p:sp>
      <p:sp>
        <p:nvSpPr>
          <p:cNvPr id="3" name="Content Placeholder 2"/>
          <p:cNvSpPr>
            <a:spLocks noGrp="1"/>
          </p:cNvSpPr>
          <p:nvPr>
            <p:ph idx="1"/>
          </p:nvPr>
        </p:nvSpPr>
        <p:spPr>
          <a:xfrm>
            <a:off x="2935357" y="2255837"/>
            <a:ext cx="8305800" cy="4602163"/>
          </a:xfrm>
        </p:spPr>
        <p:txBody>
          <a:bodyPr rtlCol="0">
            <a:noAutofit/>
          </a:bodyPr>
          <a:lstStyle/>
          <a:p>
            <a:pPr>
              <a:spcBef>
                <a:spcPts val="0"/>
              </a:spcBef>
              <a:spcAft>
                <a:spcPts val="1000"/>
              </a:spcAft>
              <a:buNone/>
              <a:defRPr/>
            </a:pPr>
            <a:r>
              <a:rPr lang="en-US" sz="2400" b="1" dirty="0"/>
              <a:t>Project Title </a:t>
            </a:r>
            <a:r>
              <a:rPr lang="en-US" sz="2400" dirty="0"/>
              <a:t>– </a:t>
            </a:r>
            <a:r>
              <a:rPr lang="en-US" sz="2400" b="1" i="1" dirty="0"/>
              <a:t>Strengthening Community Colleges Training Grants</a:t>
            </a:r>
          </a:p>
          <a:p>
            <a:pPr>
              <a:spcBef>
                <a:spcPts val="0"/>
              </a:spcBef>
              <a:spcAft>
                <a:spcPts val="1000"/>
              </a:spcAft>
              <a:buNone/>
              <a:defRPr/>
            </a:pPr>
            <a:r>
              <a:rPr lang="en-US" sz="2400" b="1" dirty="0"/>
              <a:t>Grant Awardees' Identifying Information </a:t>
            </a:r>
          </a:p>
          <a:p>
            <a:pPr>
              <a:spcBef>
                <a:spcPts val="0"/>
              </a:spcBef>
              <a:spcAft>
                <a:spcPts val="1000"/>
              </a:spcAft>
              <a:buNone/>
              <a:defRPr/>
            </a:pPr>
            <a:r>
              <a:rPr lang="en-US" sz="2400" b="1" dirty="0"/>
              <a:t>Federal Award Identification Number (FAIN) </a:t>
            </a:r>
          </a:p>
          <a:p>
            <a:pPr lvl="1">
              <a:spcBef>
                <a:spcPts val="0"/>
              </a:spcBef>
              <a:spcAft>
                <a:spcPts val="1000"/>
              </a:spcAft>
              <a:buFont typeface="Arial" pitchFamily="34" charset="0"/>
              <a:buChar char="–"/>
              <a:defRPr/>
            </a:pPr>
            <a:r>
              <a:rPr lang="en-US" sz="2000" dirty="0"/>
              <a:t>Grant Number # MI-350XX-20-60-A-XX</a:t>
            </a:r>
            <a:endParaRPr lang="en-US" sz="2400" dirty="0"/>
          </a:p>
          <a:p>
            <a:pPr>
              <a:spcBef>
                <a:spcPts val="0"/>
              </a:spcBef>
              <a:spcAft>
                <a:spcPts val="1000"/>
              </a:spcAft>
              <a:buNone/>
              <a:defRPr/>
            </a:pPr>
            <a:r>
              <a:rPr lang="en-US" sz="2400" b="1" dirty="0"/>
              <a:t>Period of Performance</a:t>
            </a:r>
          </a:p>
          <a:p>
            <a:pPr>
              <a:spcBef>
                <a:spcPts val="0"/>
              </a:spcBef>
              <a:spcAft>
                <a:spcPts val="1000"/>
              </a:spcAft>
              <a:buNone/>
              <a:defRPr/>
            </a:pPr>
            <a:r>
              <a:rPr lang="en-US" sz="2400" b="1" dirty="0"/>
              <a:t>Award Amount</a:t>
            </a:r>
          </a:p>
          <a:p>
            <a:pPr>
              <a:spcBef>
                <a:spcPts val="0"/>
              </a:spcBef>
              <a:spcAft>
                <a:spcPts val="1000"/>
              </a:spcAft>
              <a:buNone/>
              <a:defRPr/>
            </a:pPr>
            <a:r>
              <a:rPr lang="en-US" sz="2400" b="1" dirty="0"/>
              <a:t>Uniform Administrative Requirements </a:t>
            </a:r>
          </a:p>
          <a:p>
            <a:pPr>
              <a:spcBef>
                <a:spcPts val="0"/>
              </a:spcBef>
              <a:spcAft>
                <a:spcPts val="1000"/>
              </a:spcAft>
              <a:buNone/>
              <a:defRPr/>
            </a:pPr>
            <a:r>
              <a:rPr lang="en-US" sz="2400" b="1" dirty="0"/>
              <a:t>Cost Principles</a:t>
            </a:r>
          </a:p>
          <a:p>
            <a:pPr>
              <a:spcBef>
                <a:spcPts val="0"/>
              </a:spcBef>
              <a:spcAft>
                <a:spcPts val="1000"/>
              </a:spcAft>
              <a:buNone/>
              <a:defRPr/>
            </a:pPr>
            <a:r>
              <a:rPr lang="en-US" sz="2400" b="1" dirty="0"/>
              <a:t>Signatures</a:t>
            </a:r>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39</a:t>
            </a:fld>
            <a:endParaRPr lang="en-US" dirty="0"/>
          </a:p>
        </p:txBody>
      </p:sp>
    </p:spTree>
    <p:extLst>
      <p:ext uri="{BB962C8B-B14F-4D97-AF65-F5344CB8AC3E}">
        <p14:creationId xmlns:p14="http://schemas.microsoft.com/office/powerpoint/2010/main" val="142255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FCCE23-ED81-4E06-B02F-C44C1D2AF4B1}"/>
              </a:ext>
            </a:extLst>
          </p:cNvPr>
          <p:cNvSpPr>
            <a:spLocks noGrp="1"/>
          </p:cNvSpPr>
          <p:nvPr>
            <p:ph type="sldNum" sz="quarter" idx="4294967295"/>
          </p:nvPr>
        </p:nvSpPr>
        <p:spPr/>
        <p:txBody>
          <a:bodyPr/>
          <a:lstStyle/>
          <a:p>
            <a:pPr algn="r" defTabSz="457200">
              <a:defRPr/>
            </a:pPr>
            <a:fld id="{706D636C-90A3-4979-BA37-BAB384B22101}" type="slidenum">
              <a:rPr lang="en-US" sz="1400">
                <a:solidFill>
                  <a:srgbClr val="124D95">
                    <a:lumMod val="40000"/>
                    <a:lumOff val="60000"/>
                  </a:srgbClr>
                </a:solidFill>
                <a:latin typeface="Arial" panose="020B0604020202020204"/>
              </a:rPr>
              <a:pPr algn="r" defTabSz="457200">
                <a:defRPr/>
              </a:pPr>
              <a:t>4</a:t>
            </a:fld>
            <a:endParaRPr lang="en-US" sz="1400" dirty="0">
              <a:solidFill>
                <a:srgbClr val="124D95">
                  <a:lumMod val="40000"/>
                  <a:lumOff val="60000"/>
                </a:srgbClr>
              </a:solidFill>
              <a:latin typeface="Arial" panose="020B0604020202020204"/>
            </a:endParaRPr>
          </a:p>
        </p:txBody>
      </p:sp>
      <p:pic>
        <p:nvPicPr>
          <p:cNvPr id="3" name="Picture 2" descr="People holding up various signs to display information.">
            <a:extLst>
              <a:ext uri="{FF2B5EF4-FFF2-40B4-BE49-F238E27FC236}">
                <a16:creationId xmlns:a16="http://schemas.microsoft.com/office/drawing/2014/main" id="{1091BD31-3636-4089-B481-F4A5FF050B2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9141" b="99414" l="0" r="99900">
                        <a14:foregroundMark x1="10000" y1="44336" x2="10000" y2="44336"/>
                        <a14:foregroundMark x1="400" y1="21484" x2="99900" y2="24609"/>
                        <a14:foregroundMark x1="4800" y1="89453" x2="87300" y2="90820"/>
                        <a14:foregroundMark x1="79500" y1="95117" x2="79500" y2="95117"/>
                        <a14:foregroundMark x1="73900" y1="45117" x2="73900" y2="45117"/>
                        <a14:foregroundMark x1="49800" y1="33984" x2="49800" y2="33984"/>
                        <a14:foregroundMark x1="41600" y1="95313" x2="41600" y2="95313"/>
                        <a14:foregroundMark x1="43900" y1="39453" x2="43900" y2="39453"/>
                        <a14:backgroundMark x1="94000" y1="97656" x2="99800" y2="67188"/>
                      </a14:backgroundRemoval>
                    </a14:imgEffect>
                  </a14:imgLayer>
                </a14:imgProps>
              </a:ext>
              <a:ext uri="{28A0092B-C50C-407E-A947-70E740481C1C}">
                <a14:useLocalDpi xmlns:a14="http://schemas.microsoft.com/office/drawing/2010/main" val="0"/>
              </a:ext>
            </a:extLst>
          </a:blip>
          <a:srcRect t="18759"/>
          <a:stretch/>
        </p:blipFill>
        <p:spPr>
          <a:xfrm>
            <a:off x="1573428" y="2401247"/>
            <a:ext cx="8559066" cy="3560165"/>
          </a:xfrm>
          <a:prstGeom prst="rect">
            <a:avLst/>
          </a:prstGeom>
        </p:spPr>
      </p:pic>
      <p:sp>
        <p:nvSpPr>
          <p:cNvPr id="4" name="Rectangle 3">
            <a:extLst>
              <a:ext uri="{FF2B5EF4-FFF2-40B4-BE49-F238E27FC236}">
                <a16:creationId xmlns:a16="http://schemas.microsoft.com/office/drawing/2014/main" id="{2B39192D-56E1-487F-803B-6DC65CE19DAB}"/>
              </a:ext>
            </a:extLst>
          </p:cNvPr>
          <p:cNvSpPr/>
          <p:nvPr/>
        </p:nvSpPr>
        <p:spPr>
          <a:xfrm>
            <a:off x="1855084" y="3328711"/>
            <a:ext cx="1641233" cy="646331"/>
          </a:xfrm>
          <a:prstGeom prst="rect">
            <a:avLst/>
          </a:prstGeom>
        </p:spPr>
        <p:txBody>
          <a:bodyPr wrap="square">
            <a:spAutoFit/>
          </a:bodyPr>
          <a:lstStyle/>
          <a:p>
            <a:pPr algn="ctr"/>
            <a:r>
              <a:rPr lang="en-US" dirty="0">
                <a:solidFill>
                  <a:schemeClr val="accent2"/>
                </a:solidFill>
                <a:latin typeface="Calibri" panose="020F0502020204030204" pitchFamily="34" charset="0"/>
                <a:cs typeface="Calibri" panose="020F0502020204030204" pitchFamily="34" charset="0"/>
              </a:rPr>
              <a:t>What is your name?</a:t>
            </a:r>
          </a:p>
        </p:txBody>
      </p:sp>
      <p:sp>
        <p:nvSpPr>
          <p:cNvPr id="5" name="Rectangle 4">
            <a:extLst>
              <a:ext uri="{FF2B5EF4-FFF2-40B4-BE49-F238E27FC236}">
                <a16:creationId xmlns:a16="http://schemas.microsoft.com/office/drawing/2014/main" id="{DFC6F76D-BF31-4068-9364-ED0B779AD150}"/>
              </a:ext>
            </a:extLst>
          </p:cNvPr>
          <p:cNvSpPr/>
          <p:nvPr/>
        </p:nvSpPr>
        <p:spPr>
          <a:xfrm rot="150024">
            <a:off x="3724754" y="3428550"/>
            <a:ext cx="1185780" cy="830997"/>
          </a:xfrm>
          <a:prstGeom prst="rect">
            <a:avLst/>
          </a:prstGeom>
        </p:spPr>
        <p:txBody>
          <a:bodyPr wrap="square">
            <a:spAutoFit/>
          </a:bodyPr>
          <a:lstStyle/>
          <a:p>
            <a:pPr algn="ctr"/>
            <a:r>
              <a:rPr lang="en-US" sz="1600" dirty="0">
                <a:solidFill>
                  <a:schemeClr val="accent5"/>
                </a:solidFill>
                <a:latin typeface="Calibri" panose="020F0502020204030204" pitchFamily="34" charset="0"/>
                <a:cs typeface="Calibri" panose="020F0502020204030204" pitchFamily="34" charset="0"/>
              </a:rPr>
              <a:t>Where are you </a:t>
            </a:r>
            <a:br>
              <a:rPr lang="en-US" sz="1600" dirty="0">
                <a:solidFill>
                  <a:schemeClr val="accent5"/>
                </a:solidFill>
                <a:latin typeface="Calibri" panose="020F0502020204030204" pitchFamily="34" charset="0"/>
                <a:cs typeface="Calibri" panose="020F0502020204030204" pitchFamily="34" charset="0"/>
              </a:rPr>
            </a:br>
            <a:r>
              <a:rPr lang="en-US" sz="1600" dirty="0">
                <a:solidFill>
                  <a:schemeClr val="accent5"/>
                </a:solidFill>
                <a:latin typeface="Calibri" panose="020F0502020204030204" pitchFamily="34" charset="0"/>
                <a:cs typeface="Calibri" panose="020F0502020204030204" pitchFamily="34" charset="0"/>
              </a:rPr>
              <a:t>located?</a:t>
            </a:r>
          </a:p>
        </p:txBody>
      </p:sp>
      <p:sp>
        <p:nvSpPr>
          <p:cNvPr id="6" name="Rectangle 5">
            <a:extLst>
              <a:ext uri="{FF2B5EF4-FFF2-40B4-BE49-F238E27FC236}">
                <a16:creationId xmlns:a16="http://schemas.microsoft.com/office/drawing/2014/main" id="{FDDD02C9-85E6-4883-BED5-C15D23CED9B1}"/>
              </a:ext>
            </a:extLst>
          </p:cNvPr>
          <p:cNvSpPr/>
          <p:nvPr/>
        </p:nvSpPr>
        <p:spPr>
          <a:xfrm>
            <a:off x="5041175" y="2846961"/>
            <a:ext cx="1524000" cy="923330"/>
          </a:xfrm>
          <a:prstGeom prst="rect">
            <a:avLst/>
          </a:prstGeom>
        </p:spPr>
        <p:txBody>
          <a:bodyPr wrap="square">
            <a:spAutoFit/>
          </a:bodyPr>
          <a:lstStyle/>
          <a:p>
            <a:pPr algn="ctr"/>
            <a:r>
              <a:rPr lang="en-US" dirty="0">
                <a:solidFill>
                  <a:srgbClr val="7030A0"/>
                </a:solidFill>
                <a:latin typeface="Calibri" panose="020F0502020204030204" pitchFamily="34" charset="0"/>
                <a:cs typeface="Calibri" panose="020F0502020204030204" pitchFamily="34" charset="0"/>
              </a:rPr>
              <a:t>What is the name of your project?</a:t>
            </a:r>
          </a:p>
        </p:txBody>
      </p:sp>
      <p:sp>
        <p:nvSpPr>
          <p:cNvPr id="7" name="Rectangle 6">
            <a:extLst>
              <a:ext uri="{FF2B5EF4-FFF2-40B4-BE49-F238E27FC236}">
                <a16:creationId xmlns:a16="http://schemas.microsoft.com/office/drawing/2014/main" id="{687F70F6-8142-40CF-9D52-D64BB7D5D4E9}"/>
              </a:ext>
            </a:extLst>
          </p:cNvPr>
          <p:cNvSpPr/>
          <p:nvPr/>
        </p:nvSpPr>
        <p:spPr>
          <a:xfrm rot="601387">
            <a:off x="6850469" y="3398033"/>
            <a:ext cx="1590230" cy="923330"/>
          </a:xfrm>
          <a:prstGeom prst="rect">
            <a:avLst/>
          </a:prstGeom>
        </p:spPr>
        <p:txBody>
          <a:bodyPr wrap="square">
            <a:spAutoFit/>
          </a:bodyPr>
          <a:lstStyle/>
          <a:p>
            <a:pPr algn="ctr"/>
            <a:r>
              <a:rPr lang="en-US" dirty="0">
                <a:solidFill>
                  <a:srgbClr val="C00000"/>
                </a:solidFill>
                <a:latin typeface="Calibri" panose="020F0502020204030204" pitchFamily="34" charset="0"/>
                <a:cs typeface="Calibri" panose="020F0502020204030204" pitchFamily="34" charset="0"/>
              </a:rPr>
              <a:t>What is your grant project name?</a:t>
            </a:r>
          </a:p>
        </p:txBody>
      </p:sp>
      <p:sp>
        <p:nvSpPr>
          <p:cNvPr id="8" name="Rectangle 7">
            <a:extLst>
              <a:ext uri="{FF2B5EF4-FFF2-40B4-BE49-F238E27FC236}">
                <a16:creationId xmlns:a16="http://schemas.microsoft.com/office/drawing/2014/main" id="{7A163FEB-5D10-4C45-B2C6-88F40653398D}"/>
              </a:ext>
            </a:extLst>
          </p:cNvPr>
          <p:cNvSpPr/>
          <p:nvPr/>
        </p:nvSpPr>
        <p:spPr>
          <a:xfrm rot="271580">
            <a:off x="8558569" y="3256123"/>
            <a:ext cx="1320454" cy="584775"/>
          </a:xfrm>
          <a:prstGeom prst="rect">
            <a:avLst/>
          </a:prstGeom>
        </p:spPr>
        <p:txBody>
          <a:bodyPr wrap="square">
            <a:spAutoFit/>
          </a:bodyPr>
          <a:lstStyle/>
          <a:p>
            <a:pPr algn="ctr"/>
            <a:r>
              <a:rPr lang="en-US" sz="1600" dirty="0">
                <a:solidFill>
                  <a:schemeClr val="accent6">
                    <a:lumMod val="50000"/>
                  </a:schemeClr>
                </a:solidFill>
                <a:latin typeface="Calibri" panose="020F0502020204030204" pitchFamily="34" charset="0"/>
                <a:cs typeface="Calibri" panose="020F0502020204030204" pitchFamily="34" charset="0"/>
              </a:rPr>
              <a:t>What is your email?</a:t>
            </a:r>
          </a:p>
        </p:txBody>
      </p:sp>
      <p:sp>
        <p:nvSpPr>
          <p:cNvPr id="9" name="Rectangle 8">
            <a:extLst>
              <a:ext uri="{FF2B5EF4-FFF2-40B4-BE49-F238E27FC236}">
                <a16:creationId xmlns:a16="http://schemas.microsoft.com/office/drawing/2014/main" id="{9A20B95F-CB56-4BBB-87B2-1D4DB8AF5AE9}"/>
              </a:ext>
            </a:extLst>
          </p:cNvPr>
          <p:cNvSpPr/>
          <p:nvPr/>
        </p:nvSpPr>
        <p:spPr>
          <a:xfrm>
            <a:off x="1855084" y="1672078"/>
            <a:ext cx="8567657" cy="830997"/>
          </a:xfrm>
          <a:prstGeom prst="rect">
            <a:avLst/>
          </a:prstGeom>
        </p:spPr>
        <p:txBody>
          <a:bodyPr wrap="square">
            <a:spAutoFit/>
          </a:bodyPr>
          <a:lstStyle/>
          <a:p>
            <a:pPr algn="ctr"/>
            <a:r>
              <a:rPr lang="en-US" sz="2400" b="1" dirty="0">
                <a:solidFill>
                  <a:schemeClr val="accent1"/>
                </a:solidFill>
                <a:cs typeface="Calibri" panose="020F0502020204030204" pitchFamily="34" charset="0"/>
              </a:rPr>
              <a:t>Enter your name, location, organization name, project name, and contact information into the chat.</a:t>
            </a:r>
          </a:p>
        </p:txBody>
      </p:sp>
      <p:sp>
        <p:nvSpPr>
          <p:cNvPr id="12" name="Title 1">
            <a:extLst>
              <a:ext uri="{FF2B5EF4-FFF2-40B4-BE49-F238E27FC236}">
                <a16:creationId xmlns:a16="http://schemas.microsoft.com/office/drawing/2014/main" id="{2F73BC8E-FB2B-49FE-92CF-35321A56B173}"/>
              </a:ext>
            </a:extLst>
          </p:cNvPr>
          <p:cNvSpPr txBox="1">
            <a:spLocks/>
          </p:cNvSpPr>
          <p:nvPr/>
        </p:nvSpPr>
        <p:spPr>
          <a:xfrm>
            <a:off x="397708" y="529867"/>
            <a:ext cx="8821088" cy="1281399"/>
          </a:xfrm>
          <a:prstGeom prst="rect">
            <a:avLst/>
          </a:prstGeom>
        </p:spPr>
        <p:txBody>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dirty="0"/>
              <a:t>Welcome and Introductions</a:t>
            </a:r>
            <a:br>
              <a:rPr lang="en-US" dirty="0"/>
            </a:br>
            <a:r>
              <a:rPr lang="en-US" sz="2800" dirty="0">
                <a:solidFill>
                  <a:srgbClr val="C00000"/>
                </a:solidFill>
              </a:rPr>
              <a:t>Let’s get to know one another!</a:t>
            </a:r>
            <a:endParaRPr lang="en-US" dirty="0">
              <a:solidFill>
                <a:srgbClr val="C00000"/>
              </a:solidFill>
            </a:endParaRPr>
          </a:p>
        </p:txBody>
      </p:sp>
    </p:spTree>
    <p:custDataLst>
      <p:tags r:id="rId1"/>
    </p:custDataLst>
    <p:extLst>
      <p:ext uri="{BB962C8B-B14F-4D97-AF65-F5344CB8AC3E}">
        <p14:creationId xmlns:p14="http://schemas.microsoft.com/office/powerpoint/2010/main" val="1690051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671" y="202096"/>
            <a:ext cx="7875104" cy="854765"/>
          </a:xfrm>
          <a:noFill/>
          <a:ln>
            <a:noFill/>
          </a:ln>
        </p:spPr>
        <p:style>
          <a:lnRef idx="1">
            <a:schemeClr val="accent1"/>
          </a:lnRef>
          <a:fillRef idx="2">
            <a:schemeClr val="accent1"/>
          </a:fillRef>
          <a:effectRef idx="1">
            <a:schemeClr val="accent1"/>
          </a:effectRef>
          <a:fontRef idx="minor">
            <a:schemeClr val="dk1"/>
          </a:fontRef>
        </p:style>
        <p:txBody>
          <a:bodyPr rtlCol="0">
            <a:noAutofit/>
          </a:bodyPr>
          <a:lstStyle/>
          <a:p>
            <a:pPr>
              <a:defRPr/>
            </a:pPr>
            <a:r>
              <a:rPr lang="en-US" sz="4000" dirty="0">
                <a:solidFill>
                  <a:schemeClr val="accent1"/>
                </a:solidFill>
              </a:rPr>
              <a:t>Notice of Award Regulations</a:t>
            </a:r>
          </a:p>
        </p:txBody>
      </p:sp>
      <p:sp>
        <p:nvSpPr>
          <p:cNvPr id="3" name="Content Placeholder 2"/>
          <p:cNvSpPr>
            <a:spLocks noGrp="1"/>
          </p:cNvSpPr>
          <p:nvPr>
            <p:ph idx="1"/>
          </p:nvPr>
        </p:nvSpPr>
        <p:spPr>
          <a:xfrm>
            <a:off x="1803953" y="1056861"/>
            <a:ext cx="8839200" cy="4953000"/>
          </a:xfrm>
        </p:spPr>
        <p:txBody>
          <a:bodyPr rtlCol="0">
            <a:noAutofit/>
          </a:bodyPr>
          <a:lstStyle/>
          <a:p>
            <a:pPr marL="571500" lvl="2" indent="-571500">
              <a:buClrTx/>
              <a:buFont typeface="Wingdings" panose="05000000000000000000" pitchFamily="2" charset="2"/>
              <a:buChar char="Ø"/>
              <a:defRPr/>
            </a:pPr>
            <a:r>
              <a:rPr lang="en-US" sz="3600" b="1" dirty="0"/>
              <a:t>2 CFR Part 200</a:t>
            </a:r>
          </a:p>
          <a:p>
            <a:pPr marL="800100" lvl="3" indent="-342900">
              <a:spcBef>
                <a:spcPts val="600"/>
              </a:spcBef>
              <a:buClrTx/>
              <a:buFont typeface="Courier New" panose="02070309020205020404" pitchFamily="49" charset="0"/>
              <a:buChar char="o"/>
              <a:defRPr/>
            </a:pPr>
            <a:r>
              <a:rPr lang="en-US" sz="3600" dirty="0"/>
              <a:t>Uniform Administrative Requirements</a:t>
            </a:r>
          </a:p>
          <a:p>
            <a:pPr marL="800100" lvl="3" indent="-342900">
              <a:spcBef>
                <a:spcPts val="600"/>
              </a:spcBef>
              <a:buClrTx/>
              <a:buFont typeface="Courier New" panose="02070309020205020404" pitchFamily="49" charset="0"/>
              <a:buChar char="o"/>
              <a:defRPr/>
            </a:pPr>
            <a:r>
              <a:rPr lang="en-US" sz="3600" dirty="0"/>
              <a:t>Cost Principles, and  </a:t>
            </a:r>
          </a:p>
          <a:p>
            <a:pPr marL="800100" lvl="3" indent="-342900">
              <a:spcBef>
                <a:spcPts val="600"/>
              </a:spcBef>
              <a:buClrTx/>
              <a:buFont typeface="Courier New" panose="02070309020205020404" pitchFamily="49" charset="0"/>
              <a:buChar char="o"/>
              <a:defRPr/>
            </a:pPr>
            <a:r>
              <a:rPr lang="en-US" sz="3600" dirty="0"/>
              <a:t>Audit Requirements for Federal Awards</a:t>
            </a:r>
          </a:p>
          <a:p>
            <a:pPr marL="342900" lvl="2" indent="-342900">
              <a:buClrTx/>
              <a:buFont typeface="Courier New" panose="02070309020205020404" pitchFamily="49" charset="0"/>
              <a:buChar char="o"/>
              <a:defRPr/>
            </a:pPr>
            <a:endParaRPr lang="en-US" sz="3600" dirty="0"/>
          </a:p>
          <a:p>
            <a:pPr marL="571500" lvl="2" indent="-571500">
              <a:buClrTx/>
              <a:buFont typeface="Wingdings" panose="05000000000000000000" pitchFamily="2" charset="2"/>
              <a:buChar char="Ø"/>
              <a:defRPr/>
            </a:pPr>
            <a:r>
              <a:rPr lang="en-US" sz="3600" b="1" dirty="0"/>
              <a:t>2 CFR Part 2900</a:t>
            </a:r>
          </a:p>
          <a:p>
            <a:pPr marL="800100" lvl="3" indent="-342900">
              <a:spcBef>
                <a:spcPts val="600"/>
              </a:spcBef>
              <a:buClrTx/>
              <a:buFont typeface="Courier New" panose="02070309020205020404" pitchFamily="49" charset="0"/>
              <a:buChar char="o"/>
              <a:defRPr/>
            </a:pPr>
            <a:r>
              <a:rPr lang="en-US" sz="3600" dirty="0"/>
              <a:t>DOL Exceptions </a:t>
            </a:r>
          </a:p>
          <a:p>
            <a:pPr marL="457200" lvl="3" indent="0">
              <a:spcBef>
                <a:spcPts val="600"/>
              </a:spcBef>
              <a:buClrTx/>
              <a:buNone/>
              <a:defRPr/>
            </a:pPr>
            <a:endParaRPr lang="en-US" sz="3600" dirty="0"/>
          </a:p>
          <a:p>
            <a:pPr marL="685800" lvl="2" indent="-571500">
              <a:spcBef>
                <a:spcPts val="600"/>
              </a:spcBef>
              <a:buClrTx/>
              <a:buFont typeface="Wingdings" panose="05000000000000000000" pitchFamily="2" charset="2"/>
              <a:buChar char="Ø"/>
              <a:defRPr/>
            </a:pPr>
            <a:r>
              <a:rPr lang="en-US" sz="3750" dirty="0"/>
              <a:t>Terms and Conditions of Award</a:t>
            </a:r>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40</a:t>
            </a:fld>
            <a:endParaRPr lang="en-US" dirty="0"/>
          </a:p>
        </p:txBody>
      </p:sp>
    </p:spTree>
    <p:extLst>
      <p:ext uri="{BB962C8B-B14F-4D97-AF65-F5344CB8AC3E}">
        <p14:creationId xmlns:p14="http://schemas.microsoft.com/office/powerpoint/2010/main" val="2578675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2453" y="1306512"/>
            <a:ext cx="10038522" cy="4937877"/>
          </a:xfrm>
        </p:spPr>
        <p:txBody>
          <a:bodyPr rtlCol="0">
            <a:normAutofit/>
          </a:bodyPr>
          <a:lstStyle/>
          <a:p>
            <a:pPr indent="-342900"/>
            <a:r>
              <a:rPr lang="en-US" sz="3200" dirty="0"/>
              <a:t>Areas that require clarification and/or modification are outlined in the award package and specified as conditions of award.</a:t>
            </a:r>
          </a:p>
          <a:p>
            <a:pPr lvl="2" indent="-342900"/>
            <a:r>
              <a:rPr lang="en-US" sz="2800" dirty="0"/>
              <a:t>Budget revisions/clarifications</a:t>
            </a:r>
          </a:p>
          <a:p>
            <a:pPr lvl="2" indent="-342900"/>
            <a:r>
              <a:rPr lang="en-US" sz="2800" dirty="0"/>
              <a:t>Indirect Cost Rate Agreement</a:t>
            </a:r>
          </a:p>
          <a:p>
            <a:pPr marL="0" indent="0">
              <a:buNone/>
            </a:pPr>
            <a:endParaRPr lang="en-US" sz="3200" dirty="0"/>
          </a:p>
          <a:p>
            <a:pPr indent="-342900"/>
            <a:r>
              <a:rPr lang="en-US" sz="3200" dirty="0"/>
              <a:t>Responses were due to your Federal Project Officer (FPO) within 30 days of the receipt of the grant award package.</a:t>
            </a:r>
          </a:p>
          <a:p>
            <a:pPr indent="-342900">
              <a:spcAft>
                <a:spcPts val="600"/>
              </a:spcAft>
              <a:defRPr/>
            </a:pPr>
            <a:endParaRPr lang="en-US" dirty="0"/>
          </a:p>
        </p:txBody>
      </p:sp>
      <p:sp>
        <p:nvSpPr>
          <p:cNvPr id="2" name="Slide Number Placeholder 1"/>
          <p:cNvSpPr>
            <a:spLocks noGrp="1"/>
          </p:cNvSpPr>
          <p:nvPr>
            <p:ph type="sldNum" sz="quarter" idx="4294967295"/>
          </p:nvPr>
        </p:nvSpPr>
        <p:spPr/>
        <p:txBody>
          <a:bodyPr/>
          <a:lstStyle/>
          <a:p>
            <a:fld id="{706D636C-90A3-4979-BA37-BAB384B22101}" type="slidenum">
              <a:rPr lang="en-US" smtClean="0"/>
              <a:pPr/>
              <a:t>41</a:t>
            </a:fld>
            <a:endParaRPr lang="en-US" dirty="0"/>
          </a:p>
        </p:txBody>
      </p:sp>
      <p:sp>
        <p:nvSpPr>
          <p:cNvPr id="7" name="Title 1"/>
          <p:cNvSpPr txBox="1">
            <a:spLocks noGrp="1"/>
          </p:cNvSpPr>
          <p:nvPr>
            <p:ph type="title"/>
          </p:nvPr>
        </p:nvSpPr>
        <p:spPr>
          <a:prstGeom prst="rect">
            <a:avLst/>
          </a:prstGeom>
        </p:spPr>
        <p:txBody>
          <a:bodyPr vert="horz" lIns="182880" tIns="45720" rIns="91440" bIns="45720" rtlCol="0" anchor="ctr">
            <a:normAutofit/>
          </a:bodyPr>
          <a:lstStyle>
            <a:lvl1pPr algn="l" defTabSz="685800" rtl="0" eaLnBrk="1" latinLnBrk="0" hangingPunct="1">
              <a:lnSpc>
                <a:spcPct val="90000"/>
              </a:lnSpc>
              <a:spcBef>
                <a:spcPct val="0"/>
              </a:spcBef>
              <a:buNone/>
              <a:defRPr sz="2400" b="1" kern="1200">
                <a:solidFill>
                  <a:schemeClr val="accent1"/>
                </a:solidFill>
                <a:latin typeface="+mn-lt"/>
                <a:ea typeface="+mj-ea"/>
                <a:cs typeface="+mj-cs"/>
              </a:defRPr>
            </a:lvl1pPr>
          </a:lstStyle>
          <a:p>
            <a:r>
              <a:rPr lang="en-US" sz="4000" dirty="0"/>
              <a:t>Conditions of Award</a:t>
            </a:r>
          </a:p>
        </p:txBody>
      </p:sp>
    </p:spTree>
    <p:extLst>
      <p:ext uri="{BB962C8B-B14F-4D97-AF65-F5344CB8AC3E}">
        <p14:creationId xmlns:p14="http://schemas.microsoft.com/office/powerpoint/2010/main" val="3414879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004" y="193920"/>
            <a:ext cx="11081335" cy="786384"/>
          </a:xfrm>
        </p:spPr>
        <p:txBody>
          <a:bodyPr>
            <a:normAutofit/>
          </a:bodyPr>
          <a:lstStyle/>
          <a:p>
            <a:r>
              <a:rPr lang="en-US" sz="4000" dirty="0"/>
              <a:t>Conditions of Award</a:t>
            </a:r>
          </a:p>
        </p:txBody>
      </p:sp>
      <p:sp>
        <p:nvSpPr>
          <p:cNvPr id="3" name="Content Placeholder 2"/>
          <p:cNvSpPr>
            <a:spLocks noGrp="1"/>
          </p:cNvSpPr>
          <p:nvPr>
            <p:ph idx="1"/>
          </p:nvPr>
        </p:nvSpPr>
        <p:spPr>
          <a:xfrm>
            <a:off x="447261" y="980304"/>
            <a:ext cx="11231217" cy="5376048"/>
          </a:xfrm>
        </p:spPr>
        <p:txBody>
          <a:bodyPr>
            <a:normAutofit/>
          </a:bodyPr>
          <a:lstStyle/>
          <a:p>
            <a:pPr marL="457200" lvl="1" indent="0">
              <a:buNone/>
            </a:pPr>
            <a:r>
              <a:rPr lang="en-US" sz="2000" b="1" u="sng" dirty="0"/>
              <a:t>Conditionally Approved Funding</a:t>
            </a:r>
            <a:r>
              <a:rPr lang="en-US" sz="2000" dirty="0"/>
              <a:t> (if applicable):  Grantee is conditionally approved with an initial increment of $80,000 drawdown restriction in PMS.  This constitutes a </a:t>
            </a:r>
            <a:r>
              <a:rPr lang="en-US" sz="2000" b="1" i="1" dirty="0"/>
              <a:t>Partial Notice to Proceed</a:t>
            </a:r>
            <a:r>
              <a:rPr lang="en-US" sz="2000" dirty="0"/>
              <a:t>.  Release of additional funds up to the amount approved for the project, will be based on the grantee’s ability to address this Condition (see Conditions of Award page).  Grantee is not authorized to incur costs above $80,000 until Condition 1 is resolved. </a:t>
            </a:r>
          </a:p>
          <a:p>
            <a:pPr lvl="2">
              <a:buFont typeface="Courier New" panose="02070309020205020404" pitchFamily="49" charset="0"/>
              <a:buChar char="o"/>
            </a:pPr>
            <a:r>
              <a:rPr lang="en-US" sz="1800" i="1" dirty="0">
                <a:solidFill>
                  <a:schemeClr val="tx1"/>
                </a:solidFill>
              </a:rPr>
              <a:t>Financial Assessment Form (All grantees)</a:t>
            </a:r>
          </a:p>
          <a:p>
            <a:pPr lvl="2">
              <a:buFont typeface="Courier New" panose="02070309020205020404" pitchFamily="49" charset="0"/>
              <a:buChar char="o"/>
            </a:pPr>
            <a:r>
              <a:rPr lang="en-US" sz="1800" i="1" dirty="0">
                <a:solidFill>
                  <a:schemeClr val="tx1"/>
                </a:solidFill>
              </a:rPr>
              <a:t>Financial and Administrative Policies and Procedures (Grantees new to ETA)</a:t>
            </a:r>
          </a:p>
          <a:p>
            <a:pPr marL="457200" lvl="1" indent="0">
              <a:buNone/>
            </a:pPr>
            <a:endParaRPr lang="en-US" sz="2000" b="1" u="sng" dirty="0"/>
          </a:p>
          <a:p>
            <a:pPr marL="457200" lvl="1" indent="0">
              <a:buNone/>
            </a:pPr>
            <a:r>
              <a:rPr lang="en-US" sz="2000" b="1" u="sng" dirty="0"/>
              <a:t>Lifting the Drawdown Restriction</a:t>
            </a:r>
            <a:r>
              <a:rPr lang="en-US" sz="2000" dirty="0"/>
              <a:t>:  Submission of the requested information specified in Condition 1 does not in itself constitute approval by ETA.  Should the provided documentation be found satisfactory, a </a:t>
            </a:r>
            <a:r>
              <a:rPr lang="en-US" sz="2000" b="1" i="1" dirty="0"/>
              <a:t>Full Notice to Proceed </a:t>
            </a:r>
            <a:r>
              <a:rPr lang="en-US" sz="2000" dirty="0"/>
              <a:t>will be incorporated into the grant agreement as an official modification, and the drawdown restriction will be lifted. </a:t>
            </a:r>
          </a:p>
          <a:p>
            <a:pPr marL="457200" lvl="1" indent="0">
              <a:buNone/>
            </a:pPr>
            <a:endParaRPr lang="en-US" sz="2000" b="1" u="sng" dirty="0"/>
          </a:p>
          <a:p>
            <a:pPr marL="457200" lvl="1" indent="0">
              <a:buNone/>
            </a:pPr>
            <a:r>
              <a:rPr lang="en-US" sz="2000" b="1" u="sng" dirty="0"/>
              <a:t>New Grantee to ETA</a:t>
            </a:r>
            <a:r>
              <a:rPr lang="en-US" sz="2000" dirty="0"/>
              <a:t>:  Grantee that has never received ETA grants or has not received ETA grants within five (5) years from the closing date of the FOA.  Grantees that meet this criterion will receive Conditionally Approved Funding.</a:t>
            </a:r>
          </a:p>
          <a:p>
            <a:pPr lvl="1">
              <a:buFont typeface="Arial" panose="020B0604020202020204" pitchFamily="34" charset="0"/>
              <a:buChar char="•"/>
            </a:pPr>
            <a:endParaRPr lang="en-US" sz="1400" dirty="0"/>
          </a:p>
          <a:p>
            <a:pPr marL="0" indent="0">
              <a:buNone/>
            </a:pPr>
            <a:endParaRPr lang="en-US" dirty="0"/>
          </a:p>
          <a:p>
            <a:pPr marL="457200" lvl="1" indent="0">
              <a:buNone/>
            </a:pPr>
            <a:endParaRPr lang="en-US" dirty="0"/>
          </a:p>
        </p:txBody>
      </p:sp>
      <p:sp>
        <p:nvSpPr>
          <p:cNvPr id="5" name="Slide Number">
            <a:extLst>
              <a:ext uri="{FF2B5EF4-FFF2-40B4-BE49-F238E27FC236}">
                <a16:creationId xmlns:a16="http://schemas.microsoft.com/office/drawing/2014/main" id="{82356CE9-2779-4AFC-864B-2F02513D794E}"/>
              </a:ext>
            </a:extLst>
          </p:cNvPr>
          <p:cNvSpPr txBox="1">
            <a:spLocks/>
          </p:cNvSpPr>
          <p:nvPr/>
        </p:nvSpPr>
        <p:spPr>
          <a:xfrm>
            <a:off x="11384677" y="6356352"/>
            <a:ext cx="65292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42</a:t>
            </a:fld>
            <a:endParaRPr lang="en-US" dirty="0"/>
          </a:p>
        </p:txBody>
      </p:sp>
    </p:spTree>
    <p:extLst>
      <p:ext uri="{BB962C8B-B14F-4D97-AF65-F5344CB8AC3E}">
        <p14:creationId xmlns:p14="http://schemas.microsoft.com/office/powerpoint/2010/main" val="1166527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084" y="0"/>
            <a:ext cx="11141242" cy="914400"/>
          </a:xfrm>
          <a:noFill/>
          <a:ln>
            <a:noFill/>
          </a:ln>
        </p:spPr>
        <p:style>
          <a:lnRef idx="1">
            <a:schemeClr val="accent1"/>
          </a:lnRef>
          <a:fillRef idx="2">
            <a:schemeClr val="accent1"/>
          </a:fillRef>
          <a:effectRef idx="1">
            <a:schemeClr val="accent1"/>
          </a:effectRef>
          <a:fontRef idx="minor">
            <a:schemeClr val="dk1"/>
          </a:fontRef>
        </p:style>
        <p:txBody>
          <a:bodyPr rtlCol="0">
            <a:noAutofit/>
          </a:bodyPr>
          <a:lstStyle/>
          <a:p>
            <a:pPr indent="-342900"/>
            <a:r>
              <a:rPr lang="en-US" sz="4000" dirty="0">
                <a:solidFill>
                  <a:schemeClr val="accent1"/>
                </a:solidFill>
              </a:rPr>
              <a:t>Program Compliance Notification</a:t>
            </a:r>
            <a:endParaRPr lang="en-US" sz="6000" dirty="0">
              <a:solidFill>
                <a:schemeClr val="accent1"/>
              </a:solidFill>
            </a:endParaRPr>
          </a:p>
        </p:txBody>
      </p:sp>
      <p:sp>
        <p:nvSpPr>
          <p:cNvPr id="3" name="Content Placeholder 2"/>
          <p:cNvSpPr>
            <a:spLocks noGrp="1"/>
          </p:cNvSpPr>
          <p:nvPr>
            <p:ph idx="1"/>
          </p:nvPr>
        </p:nvSpPr>
        <p:spPr>
          <a:xfrm>
            <a:off x="1146728" y="1306512"/>
            <a:ext cx="10038522" cy="5399088"/>
          </a:xfrm>
        </p:spPr>
        <p:txBody>
          <a:bodyPr rtlCol="0">
            <a:normAutofit/>
          </a:bodyPr>
          <a:lstStyle/>
          <a:p>
            <a:pPr lvl="1" indent="-342900"/>
            <a:r>
              <a:rPr lang="en-US" sz="3050" dirty="0"/>
              <a:t>Federal Staff are still reviewing your projects</a:t>
            </a:r>
          </a:p>
          <a:p>
            <a:pPr lvl="1" indent="-342900"/>
            <a:r>
              <a:rPr lang="en-US" sz="3050" dirty="0"/>
              <a:t>Key areas of Compliance are highlighted</a:t>
            </a:r>
          </a:p>
          <a:p>
            <a:pPr lvl="1" indent="-342900"/>
            <a:r>
              <a:rPr lang="en-US" sz="3050" dirty="0"/>
              <a:t>Grantees are responsible for</a:t>
            </a:r>
          </a:p>
          <a:p>
            <a:pPr lvl="3" indent="-342900"/>
            <a:r>
              <a:rPr lang="en-US" sz="2750" dirty="0"/>
              <a:t>Learning how to manage their award in compliance with all Federal Regulations &amp; this grant agreement</a:t>
            </a:r>
          </a:p>
          <a:p>
            <a:pPr lvl="4" indent="-342900"/>
            <a:r>
              <a:rPr lang="en-US" sz="2600" dirty="0"/>
              <a:t>Reading the grant agreement</a:t>
            </a:r>
          </a:p>
          <a:p>
            <a:pPr lvl="4" indent="-342900"/>
            <a:r>
              <a:rPr lang="en-US" sz="2600" dirty="0"/>
              <a:t>Learning about Federal Regulations, and the nuances of your program </a:t>
            </a:r>
          </a:p>
          <a:p>
            <a:pPr lvl="4" indent="-342900"/>
            <a:r>
              <a:rPr lang="en-US" sz="2600" dirty="0"/>
              <a:t>critically looking at their project and being proactive in clarifying items of potential concern with your FPO</a:t>
            </a:r>
          </a:p>
          <a:p>
            <a:pPr indent="-342900">
              <a:spcAft>
                <a:spcPts val="600"/>
              </a:spcAft>
              <a:defRPr/>
            </a:pPr>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43</a:t>
            </a:fld>
            <a:endParaRPr lang="en-US" dirty="0"/>
          </a:p>
        </p:txBody>
      </p:sp>
    </p:spTree>
    <p:extLst>
      <p:ext uri="{BB962C8B-B14F-4D97-AF65-F5344CB8AC3E}">
        <p14:creationId xmlns:p14="http://schemas.microsoft.com/office/powerpoint/2010/main" val="763740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1" y="0"/>
            <a:ext cx="11195389" cy="1306512"/>
          </a:xfrm>
          <a:noFill/>
          <a:ln>
            <a:noFill/>
          </a:ln>
        </p:spPr>
        <p:style>
          <a:lnRef idx="1">
            <a:schemeClr val="accent1"/>
          </a:lnRef>
          <a:fillRef idx="2">
            <a:schemeClr val="accent1"/>
          </a:fillRef>
          <a:effectRef idx="1">
            <a:schemeClr val="accent1"/>
          </a:effectRef>
          <a:fontRef idx="minor">
            <a:schemeClr val="dk1"/>
          </a:fontRef>
        </p:style>
        <p:txBody>
          <a:bodyPr rtlCol="0">
            <a:noAutofit/>
          </a:bodyPr>
          <a:lstStyle/>
          <a:p>
            <a:pPr>
              <a:defRPr/>
            </a:pPr>
            <a:r>
              <a:rPr lang="en-US" sz="4000" dirty="0">
                <a:solidFill>
                  <a:schemeClr val="accent1"/>
                </a:solidFill>
              </a:rPr>
              <a:t>Specific Terms and Conditions of Award</a:t>
            </a:r>
          </a:p>
        </p:txBody>
      </p:sp>
      <p:sp>
        <p:nvSpPr>
          <p:cNvPr id="3" name="Content Placeholder 2"/>
          <p:cNvSpPr>
            <a:spLocks noGrp="1"/>
          </p:cNvSpPr>
          <p:nvPr>
            <p:ph idx="1"/>
          </p:nvPr>
        </p:nvSpPr>
        <p:spPr>
          <a:xfrm>
            <a:off x="1533939" y="1811547"/>
            <a:ext cx="8905461" cy="4295842"/>
          </a:xfrm>
        </p:spPr>
        <p:txBody>
          <a:bodyPr rtlCol="0">
            <a:normAutofit/>
          </a:bodyPr>
          <a:lstStyle/>
          <a:p>
            <a:pPr marL="457200" indent="-457200">
              <a:defRPr/>
            </a:pPr>
            <a:r>
              <a:rPr lang="en-US" sz="3600" b="1" dirty="0"/>
              <a:t>Order of Precedence</a:t>
            </a:r>
          </a:p>
          <a:p>
            <a:pPr marL="457200" indent="-457200">
              <a:defRPr/>
            </a:pPr>
            <a:r>
              <a:rPr lang="en-US" sz="3600" b="1" dirty="0"/>
              <a:t>Funding Opportunity Announcement </a:t>
            </a:r>
            <a:r>
              <a:rPr lang="en-US" sz="3600" dirty="0"/>
              <a:t>(FOA)</a:t>
            </a:r>
          </a:p>
          <a:p>
            <a:pPr marL="342900" lvl="1" indent="0">
              <a:buNone/>
              <a:defRPr/>
            </a:pPr>
            <a:r>
              <a:rPr lang="en-US" sz="3450" dirty="0"/>
              <a:t>&amp; Amendment One (incorporated by reference)</a:t>
            </a:r>
          </a:p>
          <a:p>
            <a:pPr marL="457200" indent="-457200">
              <a:defRPr/>
            </a:pPr>
            <a:endParaRPr lang="en-US" sz="3600"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44</a:t>
            </a:fld>
            <a:endParaRPr lang="en-US" dirty="0"/>
          </a:p>
        </p:txBody>
      </p:sp>
      <p:pic>
        <p:nvPicPr>
          <p:cNvPr id="5" name="Picture 6" descr="p1"/>
          <p:cNvPicPr>
            <a:picLocks noChangeAspect="1" noChangeArrowheads="1"/>
          </p:cNvPicPr>
          <p:nvPr/>
        </p:nvPicPr>
        <p:blipFill>
          <a:blip r:embed="rId3" cstate="print"/>
          <a:srcRect/>
          <a:stretch>
            <a:fillRect/>
          </a:stretch>
        </p:blipFill>
        <p:spPr bwMode="auto">
          <a:xfrm rot="265552">
            <a:off x="10318853" y="1871514"/>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573204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337" y="0"/>
            <a:ext cx="11044989" cy="1306512"/>
          </a:xfrm>
          <a:noFill/>
          <a:ln>
            <a:noFill/>
          </a:ln>
        </p:spPr>
        <p:style>
          <a:lnRef idx="1">
            <a:schemeClr val="accent1"/>
          </a:lnRef>
          <a:fillRef idx="2">
            <a:schemeClr val="accent1"/>
          </a:fillRef>
          <a:effectRef idx="1">
            <a:schemeClr val="accent1"/>
          </a:effectRef>
          <a:fontRef idx="minor">
            <a:schemeClr val="dk1"/>
          </a:fontRef>
        </p:style>
        <p:txBody>
          <a:bodyPr rtlCol="0">
            <a:noAutofit/>
          </a:bodyPr>
          <a:lstStyle/>
          <a:p>
            <a:pPr>
              <a:defRPr/>
            </a:pPr>
            <a:r>
              <a:rPr lang="en-US" sz="4000" dirty="0">
                <a:solidFill>
                  <a:schemeClr val="accent1"/>
                </a:solidFill>
              </a:rPr>
              <a:t>Terms – Equipment Purchases</a:t>
            </a:r>
          </a:p>
        </p:txBody>
      </p:sp>
      <p:sp>
        <p:nvSpPr>
          <p:cNvPr id="3" name="Content Placeholder 2"/>
          <p:cNvSpPr>
            <a:spLocks noGrp="1"/>
          </p:cNvSpPr>
          <p:nvPr>
            <p:ph idx="1"/>
          </p:nvPr>
        </p:nvSpPr>
        <p:spPr>
          <a:xfrm>
            <a:off x="1533939" y="1154389"/>
            <a:ext cx="8905461" cy="4953000"/>
          </a:xfrm>
        </p:spPr>
        <p:txBody>
          <a:bodyPr rtlCol="0">
            <a:normAutofit fontScale="92500" lnSpcReduction="10000"/>
          </a:bodyPr>
          <a:lstStyle/>
          <a:p>
            <a:pPr marL="457200" lvl="1" indent="-457200">
              <a:spcBef>
                <a:spcPts val="0"/>
              </a:spcBef>
              <a:spcAft>
                <a:spcPts val="1200"/>
              </a:spcAft>
              <a:buFont typeface="Wingdings" panose="05000000000000000000" pitchFamily="2" charset="2"/>
              <a:buChar char="Ø"/>
              <a:defRPr/>
            </a:pPr>
            <a:r>
              <a:rPr lang="en-US" sz="3200" dirty="0">
                <a:solidFill>
                  <a:schemeClr val="tx1"/>
                </a:solidFill>
              </a:rPr>
              <a:t>Equipment purchases with a per-unit acquisition cost of $5,000 or more, and a useful life of more than one year need prior approval from Grant Officer</a:t>
            </a:r>
          </a:p>
          <a:p>
            <a:pPr marL="800100" lvl="2" indent="-457200">
              <a:spcBef>
                <a:spcPts val="0"/>
              </a:spcBef>
              <a:spcAft>
                <a:spcPts val="1200"/>
              </a:spcAft>
              <a:buFont typeface="Wingdings" panose="05000000000000000000" pitchFamily="2" charset="2"/>
              <a:buChar char="Ø"/>
              <a:defRPr/>
            </a:pPr>
            <a:r>
              <a:rPr lang="en-US" sz="3050" dirty="0">
                <a:solidFill>
                  <a:schemeClr val="tx1"/>
                </a:solidFill>
              </a:rPr>
              <a:t>Capital improvements and other alterations and renovations also allowable with prior approval</a:t>
            </a:r>
          </a:p>
          <a:p>
            <a:pPr marL="457200" lvl="1" indent="-457200">
              <a:spcBef>
                <a:spcPts val="0"/>
              </a:spcBef>
              <a:spcAft>
                <a:spcPts val="1200"/>
              </a:spcAft>
              <a:buFont typeface="Wingdings" panose="05000000000000000000" pitchFamily="2" charset="2"/>
              <a:buChar char="Ø"/>
              <a:defRPr/>
            </a:pPr>
            <a:r>
              <a:rPr lang="en-US" sz="3200" dirty="0">
                <a:solidFill>
                  <a:schemeClr val="tx1"/>
                </a:solidFill>
              </a:rPr>
              <a:t>Submit a detailed equipment purchase list with descriptions of each item to your FPO for review</a:t>
            </a:r>
          </a:p>
          <a:p>
            <a:pPr marL="457200" lvl="1" indent="-457200">
              <a:spcBef>
                <a:spcPts val="0"/>
              </a:spcBef>
              <a:spcAft>
                <a:spcPts val="1200"/>
              </a:spcAft>
              <a:buFont typeface="Wingdings" panose="05000000000000000000" pitchFamily="2" charset="2"/>
              <a:buChar char="Ø"/>
              <a:defRPr/>
            </a:pPr>
            <a:r>
              <a:rPr lang="en-US" sz="3200" dirty="0">
                <a:solidFill>
                  <a:schemeClr val="tx1"/>
                </a:solidFill>
              </a:rPr>
              <a:t>Your FPO will review the request and submit for approval.  A modification to your grant will be processed approving the equipment purchase and/or renovation</a:t>
            </a:r>
          </a:p>
          <a:p>
            <a:pPr marL="457200" indent="-457200">
              <a:defRPr/>
            </a:pPr>
            <a:endParaRPr lang="en-US" sz="3600"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45</a:t>
            </a:fld>
            <a:endParaRPr lang="en-US" dirty="0"/>
          </a:p>
        </p:txBody>
      </p:sp>
    </p:spTree>
    <p:extLst>
      <p:ext uri="{BB962C8B-B14F-4D97-AF65-F5344CB8AC3E}">
        <p14:creationId xmlns:p14="http://schemas.microsoft.com/office/powerpoint/2010/main" val="1563401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Quarterly Financial Report</a:t>
            </a:r>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694" t="13777" r="962" b="30444"/>
          <a:stretch/>
        </p:blipFill>
        <p:spPr bwMode="auto">
          <a:xfrm>
            <a:off x="1976184" y="2319715"/>
            <a:ext cx="8426373" cy="404824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5">
            <a:extLst>
              <a:ext uri="{FF2B5EF4-FFF2-40B4-BE49-F238E27FC236}">
                <a16:creationId xmlns:a16="http://schemas.microsoft.com/office/drawing/2014/main" id="{7765C467-6985-44F9-A42E-9F3F30F17602}"/>
              </a:ext>
            </a:extLst>
          </p:cNvPr>
          <p:cNvSpPr txBox="1">
            <a:spLocks/>
          </p:cNvSpPr>
          <p:nvPr/>
        </p:nvSpPr>
        <p:spPr>
          <a:xfrm>
            <a:off x="244037" y="942624"/>
            <a:ext cx="11643164" cy="1377092"/>
          </a:xfrm>
          <a:prstGeom prst="rect">
            <a:avLst/>
          </a:prstGeom>
        </p:spPr>
        <p:txBody>
          <a:bodyPr vert="horz" lIns="91440" tIns="45720" rIns="91440" bIns="45720" rtlCol="0">
            <a:normAutofit/>
          </a:bodyPr>
          <a:lstStyle>
            <a:lvl1pPr marL="171450" indent="-171450" algn="l" defTabSz="685800" rtl="0" eaLnBrk="1" latinLnBrk="0" hangingPunct="1">
              <a:lnSpc>
                <a:spcPct val="95000"/>
              </a:lnSpc>
              <a:spcBef>
                <a:spcPts val="1350"/>
              </a:spcBef>
              <a:buClr>
                <a:schemeClr val="accent2"/>
              </a:buClr>
              <a:buFont typeface="Wingdings 3" panose="05040102010807070707" pitchFamily="18" charset="2"/>
              <a:buChar char=""/>
              <a:defRPr sz="1950" kern="1200">
                <a:solidFill>
                  <a:schemeClr val="tx1"/>
                </a:solidFill>
                <a:latin typeface="+mn-lt"/>
                <a:ea typeface="+mn-ea"/>
                <a:cs typeface="+mn-cs"/>
              </a:defRPr>
            </a:lvl1pPr>
            <a:lvl2pPr marL="514350" indent="-171450" algn="l" defTabSz="685800" rtl="0" eaLnBrk="1" latinLnBrk="0" hangingPunct="1">
              <a:lnSpc>
                <a:spcPct val="95000"/>
              </a:lnSpc>
              <a:spcBef>
                <a:spcPts val="600"/>
              </a:spcBef>
              <a:buClr>
                <a:schemeClr val="accent6"/>
              </a:buClr>
              <a:buFont typeface="Wingdings 3" panose="05040102010807070707" pitchFamily="18" charset="2"/>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5000"/>
              </a:lnSpc>
              <a:spcBef>
                <a:spcPts val="375"/>
              </a:spcBef>
              <a:buClr>
                <a:schemeClr val="bg1">
                  <a:lumMod val="50000"/>
                </a:schemeClr>
              </a:buClr>
              <a:buFont typeface="Wingdings 3" panose="05040102010807070707" pitchFamily="18" charset="2"/>
              <a:buChar char="ê"/>
              <a:defRPr sz="1650" kern="1200">
                <a:solidFill>
                  <a:schemeClr val="bg2">
                    <a:lumMod val="25000"/>
                  </a:schemeClr>
                </a:solidFill>
                <a:latin typeface="+mn-lt"/>
                <a:ea typeface="+mn-ea"/>
                <a:cs typeface="+mn-cs"/>
              </a:defRPr>
            </a:lvl3pPr>
            <a:lvl4pPr marL="1200150" indent="-171450" algn="l" defTabSz="685800" rtl="0" eaLnBrk="1" latinLnBrk="0" hangingPunct="1">
              <a:lnSpc>
                <a:spcPct val="95000"/>
              </a:lnSpc>
              <a:spcBef>
                <a:spcPts val="375"/>
              </a:spcBef>
              <a:buClr>
                <a:schemeClr val="accent2"/>
              </a:buClr>
              <a:buFont typeface="Wingdings 3" panose="05040102010807070707" pitchFamily="18" charset="2"/>
              <a:buChar char="ê"/>
              <a:defRPr sz="1500" kern="1200">
                <a:solidFill>
                  <a:schemeClr val="bg2">
                    <a:lumMod val="25000"/>
                  </a:schemeClr>
                </a:solidFill>
                <a:latin typeface="+mn-lt"/>
                <a:ea typeface="+mn-ea"/>
                <a:cs typeface="+mn-cs"/>
              </a:defRPr>
            </a:lvl4pPr>
            <a:lvl5pPr marL="1543050" indent="-171450" algn="l" defTabSz="685800" rtl="0" eaLnBrk="1" latinLnBrk="0" hangingPunct="1">
              <a:lnSpc>
                <a:spcPct val="95000"/>
              </a:lnSpc>
              <a:spcBef>
                <a:spcPts val="375"/>
              </a:spcBef>
              <a:buClr>
                <a:schemeClr val="accent6"/>
              </a:buClr>
              <a:buFont typeface="Wingdings 3" panose="05040102010807070707" pitchFamily="18" charset="2"/>
              <a:buChar char="ê"/>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Each grantee must submit a Quarterly Financial Report (ETA 9130), due no later than 45 days after the end of a quarter</a:t>
            </a:r>
          </a:p>
          <a:p>
            <a:r>
              <a:rPr lang="en-US" sz="2400" dirty="0"/>
              <a:t>Use the Grantee Reporting System to submit QFR </a:t>
            </a:r>
            <a:endParaRPr lang="en-US" sz="1800" dirty="0"/>
          </a:p>
          <a:p>
            <a:endParaRPr lang="en-US" sz="1800" dirty="0"/>
          </a:p>
        </p:txBody>
      </p:sp>
      <p:sp>
        <p:nvSpPr>
          <p:cNvPr id="7" name="Slide Number">
            <a:extLst>
              <a:ext uri="{FF2B5EF4-FFF2-40B4-BE49-F238E27FC236}">
                <a16:creationId xmlns:a16="http://schemas.microsoft.com/office/drawing/2014/main" id="{82356CE9-2779-4AFC-864B-2F02513D794E}"/>
              </a:ext>
            </a:extLst>
          </p:cNvPr>
          <p:cNvSpPr txBox="1">
            <a:spLocks/>
          </p:cNvSpPr>
          <p:nvPr/>
        </p:nvSpPr>
        <p:spPr>
          <a:xfrm>
            <a:off x="11384677" y="6356352"/>
            <a:ext cx="65292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46</a:t>
            </a:fld>
            <a:endParaRPr lang="en-US" dirty="0"/>
          </a:p>
        </p:txBody>
      </p:sp>
    </p:spTree>
    <p:extLst>
      <p:ext uri="{BB962C8B-B14F-4D97-AF65-F5344CB8AC3E}">
        <p14:creationId xmlns:p14="http://schemas.microsoft.com/office/powerpoint/2010/main" val="985528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1">
            <a:schemeClr val="accent1"/>
          </a:lnRef>
          <a:fillRef idx="2">
            <a:schemeClr val="accent1"/>
          </a:fillRef>
          <a:effectRef idx="1">
            <a:schemeClr val="accent1"/>
          </a:effectRef>
          <a:fontRef idx="minor">
            <a:schemeClr val="dk1"/>
          </a:fontRef>
        </p:style>
        <p:txBody>
          <a:bodyPr/>
          <a:lstStyle/>
          <a:p>
            <a:r>
              <a:rPr lang="en-US" sz="4000" dirty="0">
                <a:solidFill>
                  <a:schemeClr val="accent1"/>
                </a:solidFill>
              </a:rPr>
              <a:t>Grant Agreement</a:t>
            </a:r>
          </a:p>
        </p:txBody>
      </p:sp>
      <p:sp>
        <p:nvSpPr>
          <p:cNvPr id="3" name="Text Placeholder 2"/>
          <p:cNvSpPr>
            <a:spLocks noGrp="1"/>
          </p:cNvSpPr>
          <p:nvPr>
            <p:ph idx="1"/>
          </p:nvPr>
        </p:nvSpPr>
        <p:spPr>
          <a:xfrm>
            <a:off x="948907" y="1117570"/>
            <a:ext cx="9765102" cy="5039517"/>
          </a:xfrm>
        </p:spPr>
        <p:txBody>
          <a:bodyPr>
            <a:noAutofit/>
          </a:bodyPr>
          <a:lstStyle/>
          <a:p>
            <a:pPr marL="0" indent="0">
              <a:buNone/>
              <a:defRPr/>
            </a:pPr>
            <a:r>
              <a:rPr lang="en-US" sz="2800" b="1" dirty="0"/>
              <a:t>SF-424 </a:t>
            </a:r>
            <a:r>
              <a:rPr lang="en-US" sz="2800" dirty="0"/>
              <a:t>– </a:t>
            </a:r>
            <a:r>
              <a:rPr lang="en-US" sz="2800" dirty="0">
                <a:solidFill>
                  <a:schemeClr val="accent6"/>
                </a:solidFill>
              </a:rPr>
              <a:t>Attachment A</a:t>
            </a:r>
          </a:p>
          <a:p>
            <a:pPr marL="0" indent="0">
              <a:buNone/>
              <a:defRPr/>
            </a:pPr>
            <a:r>
              <a:rPr lang="en-US" sz="2800" b="1" dirty="0"/>
              <a:t>Budget Information</a:t>
            </a:r>
          </a:p>
          <a:p>
            <a:pPr lvl="1">
              <a:buFont typeface="Wingdings" panose="05000000000000000000" pitchFamily="2" charset="2"/>
              <a:buChar char="§"/>
              <a:defRPr/>
            </a:pPr>
            <a:r>
              <a:rPr lang="en-US" sz="2800" dirty="0">
                <a:ea typeface="Arial Unicode MS" panose="020B0604020202020204" pitchFamily="34" charset="-128"/>
                <a:cs typeface="Arial Unicode MS" panose="020B0604020202020204" pitchFamily="34" charset="-128"/>
              </a:rPr>
              <a:t>SF-424A – </a:t>
            </a:r>
            <a:r>
              <a:rPr lang="en-US" sz="2800" dirty="0">
                <a:solidFill>
                  <a:schemeClr val="accent6"/>
                </a:solidFill>
                <a:ea typeface="Arial Unicode MS" panose="020B0604020202020204" pitchFamily="34" charset="-128"/>
                <a:cs typeface="Arial Unicode MS" panose="020B0604020202020204" pitchFamily="34" charset="-128"/>
              </a:rPr>
              <a:t>Attachment B</a:t>
            </a:r>
          </a:p>
          <a:p>
            <a:pPr lvl="1">
              <a:buFont typeface="Wingdings" panose="05000000000000000000" pitchFamily="2" charset="2"/>
              <a:buChar char="§"/>
              <a:defRPr/>
            </a:pPr>
            <a:r>
              <a:rPr lang="en-US" sz="2800" dirty="0">
                <a:ea typeface="Arial Unicode MS" panose="020B0604020202020204" pitchFamily="34" charset="-128"/>
                <a:cs typeface="Arial Unicode MS" panose="020B0604020202020204" pitchFamily="34" charset="-128"/>
              </a:rPr>
              <a:t>Budget Narrative – </a:t>
            </a:r>
            <a:r>
              <a:rPr lang="en-US" sz="2800" dirty="0">
                <a:solidFill>
                  <a:schemeClr val="accent6"/>
                </a:solidFill>
                <a:ea typeface="Arial Unicode MS" panose="020B0604020202020204" pitchFamily="34" charset="-128"/>
                <a:cs typeface="Arial Unicode MS" panose="020B0604020202020204" pitchFamily="34" charset="-128"/>
              </a:rPr>
              <a:t>Attachment C</a:t>
            </a:r>
          </a:p>
          <a:p>
            <a:pPr>
              <a:buNone/>
              <a:defRPr/>
            </a:pPr>
            <a:r>
              <a:rPr lang="en-US" sz="2800" b="1" dirty="0"/>
              <a:t>Statement of Work - </a:t>
            </a:r>
            <a:r>
              <a:rPr lang="en-US" sz="2800" dirty="0">
                <a:solidFill>
                  <a:schemeClr val="accent6"/>
                </a:solidFill>
              </a:rPr>
              <a:t>Attachment D</a:t>
            </a:r>
          </a:p>
          <a:p>
            <a:pPr lvl="1">
              <a:buFont typeface="Wingdings" panose="05000000000000000000" pitchFamily="2" charset="2"/>
              <a:buChar char="§"/>
              <a:defRPr/>
            </a:pPr>
            <a:r>
              <a:rPr lang="en-US" sz="2800" dirty="0">
                <a:ea typeface="Arial Unicode MS" panose="020B0604020202020204" pitchFamily="34" charset="-128"/>
                <a:cs typeface="Arial Unicode MS" panose="020B0604020202020204" pitchFamily="34" charset="-128"/>
              </a:rPr>
              <a:t>Project Narrative</a:t>
            </a:r>
          </a:p>
          <a:p>
            <a:pPr lvl="1">
              <a:buFont typeface="Wingdings" panose="05000000000000000000" pitchFamily="2" charset="2"/>
              <a:buChar char="§"/>
              <a:defRPr/>
            </a:pPr>
            <a:r>
              <a:rPr lang="en-US" sz="2800" dirty="0">
                <a:ea typeface="Arial Unicode MS" panose="020B0604020202020204" pitchFamily="34" charset="-128"/>
                <a:cs typeface="Arial Unicode MS" panose="020B0604020202020204" pitchFamily="34" charset="-128"/>
              </a:rPr>
              <a:t>Abstract</a:t>
            </a:r>
          </a:p>
          <a:p>
            <a:pPr lvl="1">
              <a:buFont typeface="Wingdings" panose="05000000000000000000" pitchFamily="2" charset="2"/>
              <a:buChar char="§"/>
            </a:pPr>
            <a:r>
              <a:rPr lang="en-US" sz="2800" dirty="0"/>
              <a:t>Project Work Plan </a:t>
            </a:r>
          </a:p>
          <a:p>
            <a:pPr lvl="1">
              <a:buFont typeface="Wingdings" panose="05000000000000000000" pitchFamily="2" charset="2"/>
              <a:buChar char="§"/>
            </a:pPr>
            <a:r>
              <a:rPr lang="en-US" sz="2800" dirty="0"/>
              <a:t>Performance Outcomes Table </a:t>
            </a:r>
          </a:p>
          <a:p>
            <a:pPr lvl="1">
              <a:buFont typeface="Wingdings" panose="05000000000000000000" pitchFamily="2" charset="2"/>
              <a:buChar char="§"/>
            </a:pPr>
            <a:r>
              <a:rPr lang="en-US" sz="2800" dirty="0"/>
              <a:t>Documentation of Partnership Commitments</a:t>
            </a:r>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47</a:t>
            </a:fld>
            <a:endParaRPr lang="en-US" dirty="0"/>
          </a:p>
        </p:txBody>
      </p:sp>
    </p:spTree>
    <p:extLst>
      <p:ext uri="{BB962C8B-B14F-4D97-AF65-F5344CB8AC3E}">
        <p14:creationId xmlns:p14="http://schemas.microsoft.com/office/powerpoint/2010/main" val="3789738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1">
            <a:schemeClr val="accent1"/>
          </a:lnRef>
          <a:fillRef idx="2">
            <a:schemeClr val="accent1"/>
          </a:fillRef>
          <a:effectRef idx="1">
            <a:schemeClr val="accent1"/>
          </a:effectRef>
          <a:fontRef idx="minor">
            <a:schemeClr val="dk1"/>
          </a:fontRef>
        </p:style>
        <p:txBody>
          <a:bodyPr/>
          <a:lstStyle/>
          <a:p>
            <a:r>
              <a:rPr lang="en-US" sz="4000" dirty="0">
                <a:solidFill>
                  <a:schemeClr val="accent1"/>
                </a:solidFill>
              </a:rPr>
              <a:t>Indirect Cost Rate Agreement</a:t>
            </a:r>
          </a:p>
        </p:txBody>
      </p:sp>
      <p:sp>
        <p:nvSpPr>
          <p:cNvPr id="3" name="Text Placeholder 2"/>
          <p:cNvSpPr>
            <a:spLocks noGrp="1"/>
          </p:cNvSpPr>
          <p:nvPr>
            <p:ph idx="1"/>
          </p:nvPr>
        </p:nvSpPr>
        <p:spPr>
          <a:xfrm>
            <a:off x="1431235" y="1224951"/>
            <a:ext cx="9440915" cy="4813540"/>
          </a:xfrm>
        </p:spPr>
        <p:txBody>
          <a:bodyPr>
            <a:noAutofit/>
          </a:bodyPr>
          <a:lstStyle/>
          <a:p>
            <a:pPr marL="457200" indent="-457200">
              <a:spcBef>
                <a:spcPts val="0"/>
              </a:spcBef>
              <a:defRPr/>
            </a:pPr>
            <a:r>
              <a:rPr lang="en-US" sz="3200" dirty="0"/>
              <a:t>Attachment E - only applicable to those claiming indirect costs</a:t>
            </a:r>
          </a:p>
          <a:p>
            <a:pPr marL="0" indent="0">
              <a:spcBef>
                <a:spcPts val="0"/>
              </a:spcBef>
              <a:buNone/>
              <a:defRPr/>
            </a:pPr>
            <a:endParaRPr lang="en-US" sz="3200" dirty="0"/>
          </a:p>
          <a:p>
            <a:pPr marL="457200" indent="-457200">
              <a:spcBef>
                <a:spcPts val="0"/>
              </a:spcBef>
              <a:defRPr/>
            </a:pPr>
            <a:r>
              <a:rPr lang="en-US" sz="3200" dirty="0"/>
              <a:t>If grantee is claiming indirect costs but did not provide agreement, placed on 90-day temporary rate</a:t>
            </a:r>
          </a:p>
          <a:p>
            <a:pPr marL="457200" indent="-457200">
              <a:defRPr/>
            </a:pPr>
            <a:r>
              <a:rPr lang="en-US" sz="3200" dirty="0"/>
              <a:t>Applicants missing indirect cost rate agreements or submitting expired ones limited to lesser of either total claimed indirect costs or 10% of total Personnel budget</a:t>
            </a:r>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48</a:t>
            </a:fld>
            <a:endParaRPr lang="en-US" dirty="0"/>
          </a:p>
        </p:txBody>
      </p:sp>
    </p:spTree>
    <p:extLst>
      <p:ext uri="{BB962C8B-B14F-4D97-AF65-F5344CB8AC3E}">
        <p14:creationId xmlns:p14="http://schemas.microsoft.com/office/powerpoint/2010/main" val="955444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49</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359293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a:t>
            </a:fld>
            <a:endParaRPr lang="en-US" dirty="0"/>
          </a:p>
        </p:txBody>
      </p:sp>
      <p:sp>
        <p:nvSpPr>
          <p:cNvPr id="3" name="Title 2"/>
          <p:cNvSpPr>
            <a:spLocks noGrp="1"/>
          </p:cNvSpPr>
          <p:nvPr>
            <p:ph type="title"/>
          </p:nvPr>
        </p:nvSpPr>
        <p:spPr/>
        <p:txBody>
          <a:bodyPr>
            <a:normAutofit/>
          </a:bodyPr>
          <a:lstStyle/>
          <a:p>
            <a:r>
              <a:rPr lang="en-US" sz="4000" dirty="0"/>
              <a:t>Moderator</a:t>
            </a:r>
          </a:p>
        </p:txBody>
      </p:sp>
      <p:sp>
        <p:nvSpPr>
          <p:cNvPr id="5" name="Content Placeholder 4"/>
          <p:cNvSpPr>
            <a:spLocks noGrp="1"/>
          </p:cNvSpPr>
          <p:nvPr>
            <p:ph idx="1"/>
          </p:nvPr>
        </p:nvSpPr>
        <p:spPr/>
        <p:txBody>
          <a:bodyPr/>
          <a:lstStyle/>
          <a:p>
            <a:endParaRPr lang="en-US" b="0" dirty="0"/>
          </a:p>
          <a:p>
            <a:pPr>
              <a:spcBef>
                <a:spcPts val="0"/>
              </a:spcBef>
            </a:pPr>
            <a:r>
              <a:rPr lang="en-US" sz="3200" dirty="0">
                <a:solidFill>
                  <a:schemeClr val="accent1"/>
                </a:solidFill>
                <a:ea typeface="+mj-ea"/>
                <a:cs typeface="+mj-cs"/>
              </a:rPr>
              <a:t>Cheryl Martin</a:t>
            </a:r>
          </a:p>
          <a:p>
            <a:pPr>
              <a:spcBef>
                <a:spcPts val="0"/>
              </a:spcBef>
            </a:pPr>
            <a:r>
              <a:rPr lang="en-US" dirty="0"/>
              <a:t>Program Manager, Competitive Grants</a:t>
            </a:r>
            <a:endParaRPr lang="en-US" b="0" dirty="0"/>
          </a:p>
          <a:p>
            <a:pPr>
              <a:spcBef>
                <a:spcPts val="0"/>
              </a:spcBef>
            </a:pPr>
            <a:r>
              <a:rPr lang="en-US" b="0" dirty="0"/>
              <a:t>DOL ETA Office of Workforce Investment, Division of Strategic Investments </a:t>
            </a:r>
          </a:p>
        </p:txBody>
      </p:sp>
      <p:pic>
        <p:nvPicPr>
          <p:cNvPr id="6" name="Picture Placeholder 5"/>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7509" r="7509"/>
          <a:stretch>
            <a:fillRect/>
          </a:stretch>
        </p:blipFill>
        <p:spPr/>
      </p:pic>
    </p:spTree>
    <p:extLst>
      <p:ext uri="{BB962C8B-B14F-4D97-AF65-F5344CB8AC3E}">
        <p14:creationId xmlns:p14="http://schemas.microsoft.com/office/powerpoint/2010/main" val="3234971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a:xfrm>
            <a:off x="2164080" y="842965"/>
            <a:ext cx="7863840" cy="2852737"/>
          </a:xfrm>
        </p:spPr>
        <p:txBody>
          <a:bodyPr/>
          <a:lstStyle/>
          <a:p>
            <a:r>
              <a:rPr lang="en-US" dirty="0"/>
              <a:t>Grant Modifications</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a:xfrm>
            <a:off x="1037362" y="3695702"/>
            <a:ext cx="6264775" cy="1866900"/>
          </a:xfrm>
        </p:spPr>
        <p:txBody>
          <a:bodyPr>
            <a:normAutofit/>
          </a:bodyPr>
          <a:lstStyle/>
          <a:p>
            <a:pPr algn="ctr"/>
            <a:r>
              <a:rPr lang="en-US" dirty="0"/>
              <a:t>Requests, Review Process</a:t>
            </a:r>
          </a:p>
          <a:p>
            <a:pPr algn="r"/>
            <a:r>
              <a:rPr lang="en-US" dirty="0"/>
              <a:t>Steven Canger, OGM</a:t>
            </a:r>
          </a:p>
        </p:txBody>
      </p:sp>
      <p:sp>
        <p:nvSpPr>
          <p:cNvPr id="5" name="Slide Number">
            <a:extLst>
              <a:ext uri="{FF2B5EF4-FFF2-40B4-BE49-F238E27FC236}">
                <a16:creationId xmlns:a16="http://schemas.microsoft.com/office/drawing/2014/main" id="{82356CE9-2779-4AFC-864B-2F02513D794E}"/>
              </a:ext>
            </a:extLst>
          </p:cNvPr>
          <p:cNvSpPr txBox="1">
            <a:spLocks/>
          </p:cNvSpPr>
          <p:nvPr/>
        </p:nvSpPr>
        <p:spPr>
          <a:xfrm>
            <a:off x="11384677" y="6356352"/>
            <a:ext cx="65292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50</a:t>
            </a:fld>
            <a:endParaRPr lang="en-US" dirty="0"/>
          </a:p>
        </p:txBody>
      </p:sp>
    </p:spTree>
    <p:custDataLst>
      <p:tags r:id="rId1"/>
    </p:custDataLst>
    <p:extLst>
      <p:ext uri="{BB962C8B-B14F-4D97-AF65-F5344CB8AC3E}">
        <p14:creationId xmlns:p14="http://schemas.microsoft.com/office/powerpoint/2010/main" val="3057539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391650" y="6356351"/>
            <a:ext cx="1276350" cy="365125"/>
          </a:xfrm>
        </p:spPr>
        <p:txBody>
          <a:bodyPr/>
          <a:lstStyle/>
          <a:p>
            <a:pPr algn="r">
              <a:defRPr/>
            </a:pPr>
            <a:fld id="{706D636C-90A3-4979-BA37-BAB384B22101}" type="slidenum">
              <a:rPr lang="en-US" sz="1400" b="0">
                <a:solidFill>
                  <a:srgbClr val="303030">
                    <a:lumMod val="75000"/>
                    <a:lumOff val="25000"/>
                  </a:srgbClr>
                </a:solidFill>
                <a:latin typeface="Arial" panose="020B0604020202020204"/>
              </a:rPr>
              <a:pPr algn="r">
                <a:defRPr/>
              </a:pPr>
              <a:t>51</a:t>
            </a:fld>
            <a:endParaRPr lang="en-US" sz="1400" b="0" dirty="0">
              <a:solidFill>
                <a:srgbClr val="303030">
                  <a:lumMod val="75000"/>
                  <a:lumOff val="25000"/>
                </a:srgbClr>
              </a:solidFill>
              <a:latin typeface="Arial" panose="020B0604020202020204"/>
            </a:endParaRPr>
          </a:p>
        </p:txBody>
      </p:sp>
      <p:sp>
        <p:nvSpPr>
          <p:cNvPr id="5" name="Title 4"/>
          <p:cNvSpPr>
            <a:spLocks noGrp="1"/>
          </p:cNvSpPr>
          <p:nvPr>
            <p:ph type="title"/>
          </p:nvPr>
        </p:nvSpPr>
        <p:spPr>
          <a:xfrm>
            <a:off x="866274" y="193677"/>
            <a:ext cx="10900610" cy="826365"/>
          </a:xfrm>
        </p:spPr>
        <p:txBody>
          <a:bodyPr>
            <a:normAutofit/>
          </a:bodyPr>
          <a:lstStyle/>
          <a:p>
            <a:r>
              <a:rPr lang="en-US" sz="4000" dirty="0"/>
              <a:t>Grant Modifications</a:t>
            </a:r>
          </a:p>
        </p:txBody>
      </p:sp>
      <p:sp>
        <p:nvSpPr>
          <p:cNvPr id="6" name="Content Placeholder 5"/>
          <p:cNvSpPr>
            <a:spLocks noGrp="1"/>
          </p:cNvSpPr>
          <p:nvPr>
            <p:ph idx="1"/>
          </p:nvPr>
        </p:nvSpPr>
        <p:spPr>
          <a:xfrm>
            <a:off x="2152650" y="1690255"/>
            <a:ext cx="7955280" cy="4486708"/>
          </a:xfrm>
        </p:spPr>
        <p:txBody>
          <a:bodyPr>
            <a:normAutofit lnSpcReduction="10000"/>
          </a:bodyPr>
          <a:lstStyle/>
          <a:p>
            <a:pPr>
              <a:buFont typeface="Wingdings" panose="05000000000000000000" pitchFamily="2" charset="2"/>
              <a:buChar char="q"/>
            </a:pPr>
            <a:r>
              <a:rPr lang="en-US" sz="3600" dirty="0"/>
              <a:t>What is a modification?</a:t>
            </a:r>
          </a:p>
          <a:p>
            <a:pPr>
              <a:buFont typeface="Wingdings" panose="05000000000000000000" pitchFamily="2" charset="2"/>
              <a:buChar char="q"/>
            </a:pPr>
            <a:r>
              <a:rPr lang="en-US" sz="3600" dirty="0"/>
              <a:t>Why do a modification?</a:t>
            </a:r>
          </a:p>
          <a:p>
            <a:pPr>
              <a:buFont typeface="Wingdings" panose="05000000000000000000" pitchFamily="2" charset="2"/>
              <a:buChar char="q"/>
            </a:pPr>
            <a:r>
              <a:rPr lang="en-US" sz="3600" dirty="0"/>
              <a:t>What are modification indicators? </a:t>
            </a:r>
          </a:p>
          <a:p>
            <a:pPr>
              <a:buFont typeface="Wingdings" panose="05000000000000000000" pitchFamily="2" charset="2"/>
              <a:buChar char="q"/>
            </a:pPr>
            <a:r>
              <a:rPr lang="en-US" sz="3600" dirty="0"/>
              <a:t>FPO Modification Analysis</a:t>
            </a:r>
          </a:p>
          <a:p>
            <a:pPr lvl="1">
              <a:buFont typeface="Wingdings" panose="05000000000000000000" pitchFamily="2" charset="2"/>
              <a:buChar char="§"/>
            </a:pPr>
            <a:r>
              <a:rPr lang="en-US" sz="3600" dirty="0"/>
              <a:t>Reasonable</a:t>
            </a:r>
          </a:p>
          <a:p>
            <a:pPr lvl="1">
              <a:buFont typeface="Wingdings" panose="05000000000000000000" pitchFamily="2" charset="2"/>
              <a:buChar char="§"/>
            </a:pPr>
            <a:r>
              <a:rPr lang="en-US" sz="3600" dirty="0"/>
              <a:t>Performance </a:t>
            </a:r>
          </a:p>
          <a:p>
            <a:pPr lvl="1">
              <a:buFont typeface="Wingdings" panose="05000000000000000000" pitchFamily="2" charset="2"/>
              <a:buChar char="§"/>
            </a:pPr>
            <a:r>
              <a:rPr lang="en-US" sz="3600" dirty="0"/>
              <a:t>Best interest of the government</a:t>
            </a:r>
          </a:p>
          <a:p>
            <a:endParaRPr lang="en-US" dirty="0"/>
          </a:p>
        </p:txBody>
      </p:sp>
      <p:sp>
        <p:nvSpPr>
          <p:cNvPr id="7" name="Slide Number">
            <a:extLst>
              <a:ext uri="{FF2B5EF4-FFF2-40B4-BE49-F238E27FC236}">
                <a16:creationId xmlns:a16="http://schemas.microsoft.com/office/drawing/2014/main" id="{82356CE9-2779-4AFC-864B-2F02513D794E}"/>
              </a:ext>
            </a:extLst>
          </p:cNvPr>
          <p:cNvSpPr txBox="1">
            <a:spLocks/>
          </p:cNvSpPr>
          <p:nvPr/>
        </p:nvSpPr>
        <p:spPr>
          <a:xfrm>
            <a:off x="11384677" y="6356352"/>
            <a:ext cx="65292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51</a:t>
            </a:fld>
            <a:endParaRPr lang="en-US" dirty="0"/>
          </a:p>
        </p:txBody>
      </p:sp>
    </p:spTree>
    <p:extLst>
      <p:ext uri="{BB962C8B-B14F-4D97-AF65-F5344CB8AC3E}">
        <p14:creationId xmlns:p14="http://schemas.microsoft.com/office/powerpoint/2010/main" val="3618420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391650" y="6356351"/>
            <a:ext cx="1276350" cy="365125"/>
          </a:xfrm>
        </p:spPr>
        <p:txBody>
          <a:bodyPr/>
          <a:lstStyle/>
          <a:p>
            <a:pPr algn="r">
              <a:defRPr/>
            </a:pPr>
            <a:fld id="{706D636C-90A3-4979-BA37-BAB384B22101}" type="slidenum">
              <a:rPr lang="en-US" sz="1400" b="0">
                <a:solidFill>
                  <a:srgbClr val="303030">
                    <a:lumMod val="75000"/>
                    <a:lumOff val="25000"/>
                  </a:srgbClr>
                </a:solidFill>
                <a:latin typeface="Arial" panose="020B0604020202020204"/>
              </a:rPr>
              <a:pPr algn="r">
                <a:defRPr/>
              </a:pPr>
              <a:t>52</a:t>
            </a:fld>
            <a:endParaRPr lang="en-US" sz="1400" b="0" dirty="0">
              <a:solidFill>
                <a:srgbClr val="303030">
                  <a:lumMod val="75000"/>
                  <a:lumOff val="25000"/>
                </a:srgbClr>
              </a:solidFill>
              <a:latin typeface="Arial" panose="020B0604020202020204"/>
            </a:endParaRPr>
          </a:p>
        </p:txBody>
      </p:sp>
      <p:sp>
        <p:nvSpPr>
          <p:cNvPr id="5" name="Title 4"/>
          <p:cNvSpPr>
            <a:spLocks noGrp="1"/>
          </p:cNvSpPr>
          <p:nvPr>
            <p:ph type="title"/>
          </p:nvPr>
        </p:nvSpPr>
        <p:spPr>
          <a:xfrm>
            <a:off x="902367" y="150815"/>
            <a:ext cx="11008895" cy="826365"/>
          </a:xfrm>
        </p:spPr>
        <p:txBody>
          <a:bodyPr>
            <a:normAutofit/>
          </a:bodyPr>
          <a:lstStyle/>
          <a:p>
            <a:r>
              <a:rPr lang="en-US" sz="4000" dirty="0"/>
              <a:t>What is a Grant Modification?</a:t>
            </a:r>
          </a:p>
        </p:txBody>
      </p:sp>
      <p:sp>
        <p:nvSpPr>
          <p:cNvPr id="6" name="Content Placeholder 5"/>
          <p:cNvSpPr>
            <a:spLocks noGrp="1"/>
          </p:cNvSpPr>
          <p:nvPr>
            <p:ph idx="1"/>
          </p:nvPr>
        </p:nvSpPr>
        <p:spPr>
          <a:xfrm>
            <a:off x="2152650" y="1690255"/>
            <a:ext cx="7955280" cy="4486708"/>
          </a:xfrm>
        </p:spPr>
        <p:txBody>
          <a:bodyPr/>
          <a:lstStyle/>
          <a:p>
            <a:pPr marL="0" indent="0" algn="ctr">
              <a:spcBef>
                <a:spcPts val="600"/>
              </a:spcBef>
              <a:buClrTx/>
              <a:buNone/>
            </a:pPr>
            <a:endParaRPr lang="en-US" b="1" dirty="0">
              <a:solidFill>
                <a:srgbClr val="1F497D"/>
              </a:solidFill>
            </a:endParaRPr>
          </a:p>
          <a:p>
            <a:pPr marL="0" indent="0" algn="ctr">
              <a:spcBef>
                <a:spcPts val="600"/>
              </a:spcBef>
              <a:buClrTx/>
              <a:buNone/>
            </a:pPr>
            <a:endParaRPr lang="en-US" b="1" dirty="0">
              <a:solidFill>
                <a:srgbClr val="1F497D"/>
              </a:solidFill>
            </a:endParaRPr>
          </a:p>
          <a:p>
            <a:pPr marL="0" indent="0" algn="ctr">
              <a:spcBef>
                <a:spcPts val="600"/>
              </a:spcBef>
              <a:buClrTx/>
              <a:buNone/>
            </a:pPr>
            <a:endParaRPr lang="en-US" b="1" dirty="0">
              <a:solidFill>
                <a:srgbClr val="1F497D"/>
              </a:solidFill>
            </a:endParaRPr>
          </a:p>
          <a:p>
            <a:pPr marL="0" indent="0" algn="ctr">
              <a:spcBef>
                <a:spcPts val="600"/>
              </a:spcBef>
              <a:buClrTx/>
              <a:buNone/>
            </a:pPr>
            <a:r>
              <a:rPr lang="en-US" sz="4000" b="1" dirty="0">
                <a:solidFill>
                  <a:schemeClr val="accent5"/>
                </a:solidFill>
              </a:rPr>
              <a:t>Mechanism to Change the Terms of the Grant Agreement</a:t>
            </a:r>
          </a:p>
          <a:p>
            <a:endParaRPr lang="en-US" dirty="0"/>
          </a:p>
        </p:txBody>
      </p:sp>
      <p:sp>
        <p:nvSpPr>
          <p:cNvPr id="7" name="Slide Number">
            <a:extLst>
              <a:ext uri="{FF2B5EF4-FFF2-40B4-BE49-F238E27FC236}">
                <a16:creationId xmlns:a16="http://schemas.microsoft.com/office/drawing/2014/main" id="{82356CE9-2779-4AFC-864B-2F02513D794E}"/>
              </a:ext>
            </a:extLst>
          </p:cNvPr>
          <p:cNvSpPr txBox="1">
            <a:spLocks/>
          </p:cNvSpPr>
          <p:nvPr/>
        </p:nvSpPr>
        <p:spPr>
          <a:xfrm>
            <a:off x="11384677" y="6356352"/>
            <a:ext cx="65292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52</a:t>
            </a:fld>
            <a:endParaRPr lang="en-US" dirty="0"/>
          </a:p>
        </p:txBody>
      </p:sp>
    </p:spTree>
    <p:extLst>
      <p:ext uri="{BB962C8B-B14F-4D97-AF65-F5344CB8AC3E}">
        <p14:creationId xmlns:p14="http://schemas.microsoft.com/office/powerpoint/2010/main" val="3304467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391650" y="6356351"/>
            <a:ext cx="1276350" cy="365125"/>
          </a:xfrm>
        </p:spPr>
        <p:txBody>
          <a:bodyPr/>
          <a:lstStyle/>
          <a:p>
            <a:pPr algn="r">
              <a:defRPr/>
            </a:pPr>
            <a:fld id="{706D636C-90A3-4979-BA37-BAB384B22101}" type="slidenum">
              <a:rPr lang="en-US" sz="1400" b="0">
                <a:solidFill>
                  <a:srgbClr val="303030">
                    <a:lumMod val="75000"/>
                    <a:lumOff val="25000"/>
                  </a:srgbClr>
                </a:solidFill>
                <a:latin typeface="Arial" panose="020B0604020202020204"/>
              </a:rPr>
              <a:pPr algn="r">
                <a:defRPr/>
              </a:pPr>
              <a:t>53</a:t>
            </a:fld>
            <a:endParaRPr lang="en-US" sz="1400" b="0" dirty="0">
              <a:solidFill>
                <a:srgbClr val="303030">
                  <a:lumMod val="75000"/>
                  <a:lumOff val="25000"/>
                </a:srgbClr>
              </a:solidFill>
              <a:latin typeface="Arial" panose="020B0604020202020204"/>
            </a:endParaRPr>
          </a:p>
        </p:txBody>
      </p:sp>
      <p:sp>
        <p:nvSpPr>
          <p:cNvPr id="5" name="Title 4"/>
          <p:cNvSpPr>
            <a:spLocks noGrp="1"/>
          </p:cNvSpPr>
          <p:nvPr>
            <p:ph type="title"/>
          </p:nvPr>
        </p:nvSpPr>
        <p:spPr>
          <a:xfrm>
            <a:off x="890337" y="222252"/>
            <a:ext cx="10984831" cy="826365"/>
          </a:xfrm>
        </p:spPr>
        <p:txBody>
          <a:bodyPr>
            <a:normAutofit/>
          </a:bodyPr>
          <a:lstStyle/>
          <a:p>
            <a:r>
              <a:rPr lang="en-US" sz="4000" dirty="0"/>
              <a:t>Why do a Modification?</a:t>
            </a:r>
          </a:p>
        </p:txBody>
      </p:sp>
      <p:sp>
        <p:nvSpPr>
          <p:cNvPr id="6" name="Content Placeholder 5"/>
          <p:cNvSpPr>
            <a:spLocks noGrp="1"/>
          </p:cNvSpPr>
          <p:nvPr>
            <p:ph idx="1"/>
          </p:nvPr>
        </p:nvSpPr>
        <p:spPr>
          <a:xfrm>
            <a:off x="1585913" y="1301967"/>
            <a:ext cx="9415462" cy="4486708"/>
          </a:xfrm>
        </p:spPr>
        <p:txBody>
          <a:bodyPr>
            <a:normAutofit/>
          </a:bodyPr>
          <a:lstStyle/>
          <a:p>
            <a:pPr>
              <a:spcBef>
                <a:spcPts val="600"/>
              </a:spcBef>
              <a:buClr>
                <a:schemeClr val="tx2"/>
              </a:buClr>
              <a:buFont typeface="Wingdings" panose="05000000000000000000" pitchFamily="2" charset="2"/>
              <a:buChar char="Ø"/>
            </a:pPr>
            <a:r>
              <a:rPr lang="en-US" sz="3200" dirty="0">
                <a:solidFill>
                  <a:schemeClr val="accent5"/>
                </a:solidFill>
              </a:rPr>
              <a:t>Change of Scope</a:t>
            </a:r>
          </a:p>
          <a:p>
            <a:pPr lvl="1">
              <a:buClrTx/>
              <a:buNone/>
            </a:pPr>
            <a:r>
              <a:rPr lang="en-US" sz="2400" i="1" dirty="0">
                <a:solidFill>
                  <a:srgbClr val="1F497D"/>
                </a:solidFill>
              </a:rPr>
              <a:t>{Very rare &amp; only minor changes will be considered}</a:t>
            </a:r>
          </a:p>
          <a:p>
            <a:pPr lvl="1">
              <a:buClrTx/>
              <a:buNone/>
            </a:pPr>
            <a:endParaRPr lang="en-US" sz="2800" dirty="0">
              <a:solidFill>
                <a:srgbClr val="1F497D"/>
              </a:solidFill>
            </a:endParaRPr>
          </a:p>
          <a:p>
            <a:pPr>
              <a:buClrTx/>
              <a:buFont typeface="Wingdings" panose="05000000000000000000" pitchFamily="2" charset="2"/>
              <a:buChar char="Ø"/>
            </a:pPr>
            <a:r>
              <a:rPr lang="en-US" sz="3600" dirty="0">
                <a:solidFill>
                  <a:srgbClr val="1F497D"/>
                </a:solidFill>
              </a:rPr>
              <a:t>Program Design </a:t>
            </a:r>
          </a:p>
          <a:p>
            <a:pPr lvl="2">
              <a:buClrTx/>
              <a:buFont typeface="Wingdings" pitchFamily="2" charset="2"/>
              <a:buChar char="ü"/>
            </a:pPr>
            <a:r>
              <a:rPr lang="en-US" sz="2800" dirty="0">
                <a:solidFill>
                  <a:srgbClr val="1F497D"/>
                </a:solidFill>
              </a:rPr>
              <a:t>Service Area</a:t>
            </a:r>
          </a:p>
          <a:p>
            <a:pPr lvl="2">
              <a:buClrTx/>
              <a:buFont typeface="Wingdings" pitchFamily="2" charset="2"/>
              <a:buChar char="ü"/>
            </a:pPr>
            <a:r>
              <a:rPr lang="en-US" sz="2800" dirty="0">
                <a:solidFill>
                  <a:srgbClr val="1F497D"/>
                </a:solidFill>
              </a:rPr>
              <a:t>Change in Partners </a:t>
            </a:r>
            <a:r>
              <a:rPr lang="en-US" sz="1600" dirty="0">
                <a:solidFill>
                  <a:srgbClr val="1F497D"/>
                </a:solidFill>
              </a:rPr>
              <a:t>(outlined in compliance notification) </a:t>
            </a:r>
          </a:p>
          <a:p>
            <a:pPr lvl="2">
              <a:buClrTx/>
              <a:buFont typeface="Wingdings" pitchFamily="2" charset="2"/>
              <a:buChar char="ü"/>
            </a:pPr>
            <a:r>
              <a:rPr lang="en-US" sz="2800" dirty="0">
                <a:solidFill>
                  <a:srgbClr val="1F497D"/>
                </a:solidFill>
              </a:rPr>
              <a:t>Key Personnel Changes </a:t>
            </a:r>
          </a:p>
          <a:p>
            <a:pPr lvl="2">
              <a:buClrTx/>
              <a:buFont typeface="Wingdings" pitchFamily="2" charset="2"/>
              <a:buChar char="ü"/>
            </a:pPr>
            <a:endParaRPr lang="en-US" sz="2800" dirty="0">
              <a:solidFill>
                <a:srgbClr val="1F497D"/>
              </a:solidFill>
            </a:endParaRPr>
          </a:p>
          <a:p>
            <a:pPr marL="685800" lvl="2" indent="0">
              <a:buClrTx/>
              <a:buNone/>
            </a:pPr>
            <a:endParaRPr lang="en-US" sz="2800" dirty="0">
              <a:solidFill>
                <a:srgbClr val="1F497D"/>
              </a:solidFill>
            </a:endParaRPr>
          </a:p>
        </p:txBody>
      </p:sp>
      <p:sp>
        <p:nvSpPr>
          <p:cNvPr id="7" name="Slide Number">
            <a:extLst>
              <a:ext uri="{FF2B5EF4-FFF2-40B4-BE49-F238E27FC236}">
                <a16:creationId xmlns:a16="http://schemas.microsoft.com/office/drawing/2014/main" id="{82356CE9-2779-4AFC-864B-2F02513D794E}"/>
              </a:ext>
            </a:extLst>
          </p:cNvPr>
          <p:cNvSpPr txBox="1">
            <a:spLocks/>
          </p:cNvSpPr>
          <p:nvPr/>
        </p:nvSpPr>
        <p:spPr>
          <a:xfrm>
            <a:off x="11384677" y="6356352"/>
            <a:ext cx="65292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53</a:t>
            </a:fld>
            <a:endParaRPr lang="en-US" dirty="0"/>
          </a:p>
        </p:txBody>
      </p:sp>
    </p:spTree>
    <p:extLst>
      <p:ext uri="{BB962C8B-B14F-4D97-AF65-F5344CB8AC3E}">
        <p14:creationId xmlns:p14="http://schemas.microsoft.com/office/powerpoint/2010/main" val="1076382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391650" y="6356351"/>
            <a:ext cx="1276350" cy="365125"/>
          </a:xfrm>
        </p:spPr>
        <p:txBody>
          <a:bodyPr/>
          <a:lstStyle/>
          <a:p>
            <a:pPr algn="r">
              <a:defRPr/>
            </a:pPr>
            <a:fld id="{706D636C-90A3-4979-BA37-BAB384B22101}" type="slidenum">
              <a:rPr lang="en-US" sz="1400" b="0">
                <a:solidFill>
                  <a:srgbClr val="303030">
                    <a:lumMod val="75000"/>
                    <a:lumOff val="25000"/>
                  </a:srgbClr>
                </a:solidFill>
                <a:latin typeface="Arial" panose="020B0604020202020204"/>
              </a:rPr>
              <a:pPr algn="r">
                <a:defRPr/>
              </a:pPr>
              <a:t>54</a:t>
            </a:fld>
            <a:endParaRPr lang="en-US" sz="1400" b="0" dirty="0">
              <a:solidFill>
                <a:srgbClr val="303030">
                  <a:lumMod val="75000"/>
                  <a:lumOff val="25000"/>
                </a:srgbClr>
              </a:solidFill>
              <a:latin typeface="Arial" panose="020B0604020202020204"/>
            </a:endParaRPr>
          </a:p>
        </p:txBody>
      </p:sp>
      <p:sp>
        <p:nvSpPr>
          <p:cNvPr id="5" name="Title 4"/>
          <p:cNvSpPr>
            <a:spLocks noGrp="1"/>
          </p:cNvSpPr>
          <p:nvPr>
            <p:ph type="title"/>
          </p:nvPr>
        </p:nvSpPr>
        <p:spPr>
          <a:xfrm>
            <a:off x="914400" y="150814"/>
            <a:ext cx="10972800" cy="826365"/>
          </a:xfrm>
        </p:spPr>
        <p:txBody>
          <a:bodyPr>
            <a:normAutofit/>
          </a:bodyPr>
          <a:lstStyle/>
          <a:p>
            <a:r>
              <a:rPr lang="en-US" sz="4000" dirty="0"/>
              <a:t>FPO Modification Analysis</a:t>
            </a:r>
          </a:p>
        </p:txBody>
      </p:sp>
      <p:sp>
        <p:nvSpPr>
          <p:cNvPr id="6" name="Content Placeholder 5"/>
          <p:cNvSpPr>
            <a:spLocks noGrp="1"/>
          </p:cNvSpPr>
          <p:nvPr>
            <p:ph idx="1"/>
          </p:nvPr>
        </p:nvSpPr>
        <p:spPr>
          <a:xfrm>
            <a:off x="1842039" y="1423411"/>
            <a:ext cx="9423178" cy="4486708"/>
          </a:xfrm>
        </p:spPr>
        <p:txBody>
          <a:bodyPr numCol="2">
            <a:noAutofit/>
          </a:bodyPr>
          <a:lstStyle/>
          <a:p>
            <a:pPr>
              <a:spcBef>
                <a:spcPts val="600"/>
              </a:spcBef>
              <a:buClr>
                <a:schemeClr val="tx2"/>
              </a:buClr>
              <a:buFont typeface="Wingdings" panose="05000000000000000000" pitchFamily="2" charset="2"/>
              <a:buChar char="Ø"/>
            </a:pPr>
            <a:r>
              <a:rPr lang="en-US" sz="3200" dirty="0">
                <a:solidFill>
                  <a:schemeClr val="accent5"/>
                </a:solidFill>
              </a:rPr>
              <a:t>Grant Quality</a:t>
            </a:r>
          </a:p>
          <a:p>
            <a:pPr lvl="1">
              <a:buClrTx/>
              <a:buFont typeface="Wingdings" pitchFamily="2" charset="2"/>
              <a:buChar char="ü"/>
            </a:pPr>
            <a:r>
              <a:rPr lang="en-US" sz="3200" dirty="0">
                <a:solidFill>
                  <a:srgbClr val="1F497D"/>
                </a:solidFill>
              </a:rPr>
              <a:t>Services</a:t>
            </a:r>
          </a:p>
          <a:p>
            <a:pPr lvl="1">
              <a:buClrTx/>
              <a:buFont typeface="Wingdings" pitchFamily="2" charset="2"/>
              <a:buChar char="ü"/>
            </a:pPr>
            <a:r>
              <a:rPr lang="en-US" sz="3200" dirty="0">
                <a:solidFill>
                  <a:srgbClr val="1F497D"/>
                </a:solidFill>
              </a:rPr>
              <a:t>Staffing</a:t>
            </a:r>
          </a:p>
          <a:p>
            <a:pPr lvl="1">
              <a:buClrTx/>
              <a:buFont typeface="Wingdings" pitchFamily="2" charset="2"/>
              <a:buChar char="ü"/>
            </a:pPr>
            <a:endParaRPr lang="en-US" sz="3200" dirty="0">
              <a:solidFill>
                <a:srgbClr val="1F497D"/>
              </a:solidFill>
            </a:endParaRPr>
          </a:p>
          <a:p>
            <a:pPr>
              <a:spcBef>
                <a:spcPts val="600"/>
              </a:spcBef>
              <a:buClr>
                <a:schemeClr val="tx2"/>
              </a:buClr>
              <a:buFont typeface="Wingdings" panose="05000000000000000000" pitchFamily="2" charset="2"/>
              <a:buChar char="Ø"/>
            </a:pPr>
            <a:r>
              <a:rPr lang="en-US" sz="3200" dirty="0">
                <a:solidFill>
                  <a:schemeClr val="accent5"/>
                </a:solidFill>
              </a:rPr>
              <a:t>Grant Efficiency</a:t>
            </a:r>
          </a:p>
          <a:p>
            <a:pPr lvl="1">
              <a:buClrTx/>
              <a:buFont typeface="Wingdings" pitchFamily="2" charset="2"/>
              <a:buChar char="ü"/>
            </a:pPr>
            <a:r>
              <a:rPr lang="en-US" sz="3200" dirty="0">
                <a:solidFill>
                  <a:srgbClr val="1F497D"/>
                </a:solidFill>
              </a:rPr>
              <a:t>Timely</a:t>
            </a:r>
          </a:p>
          <a:p>
            <a:pPr lvl="1">
              <a:buClrTx/>
              <a:buFont typeface="Wingdings" pitchFamily="2" charset="2"/>
              <a:buChar char="ü"/>
            </a:pPr>
            <a:r>
              <a:rPr lang="en-US" sz="3200" dirty="0">
                <a:solidFill>
                  <a:srgbClr val="1F497D"/>
                </a:solidFill>
              </a:rPr>
              <a:t>Cost Effective</a:t>
            </a:r>
          </a:p>
          <a:p>
            <a:pPr>
              <a:spcBef>
                <a:spcPts val="600"/>
              </a:spcBef>
              <a:buClrTx/>
            </a:pPr>
            <a:endParaRPr lang="en-US" sz="3200" dirty="0">
              <a:solidFill>
                <a:schemeClr val="accent5"/>
              </a:solidFill>
            </a:endParaRPr>
          </a:p>
          <a:p>
            <a:pPr>
              <a:spcBef>
                <a:spcPts val="600"/>
              </a:spcBef>
              <a:buClr>
                <a:schemeClr val="tx2"/>
              </a:buClr>
              <a:buFont typeface="Wingdings" panose="05000000000000000000" pitchFamily="2" charset="2"/>
              <a:buChar char="Ø"/>
            </a:pPr>
            <a:r>
              <a:rPr lang="en-US" sz="3200" dirty="0">
                <a:solidFill>
                  <a:schemeClr val="accent5"/>
                </a:solidFill>
              </a:rPr>
              <a:t>Grant Performance</a:t>
            </a:r>
          </a:p>
          <a:p>
            <a:pPr lvl="1">
              <a:buClrTx/>
              <a:buFont typeface="Wingdings" pitchFamily="2" charset="2"/>
              <a:buChar char="ü"/>
            </a:pPr>
            <a:r>
              <a:rPr lang="en-US" sz="3200" dirty="0">
                <a:solidFill>
                  <a:srgbClr val="1F497D"/>
                </a:solidFill>
              </a:rPr>
              <a:t>Enrollments</a:t>
            </a:r>
          </a:p>
          <a:p>
            <a:pPr lvl="1">
              <a:buClrTx/>
              <a:buFont typeface="Wingdings" pitchFamily="2" charset="2"/>
              <a:buChar char="ü"/>
            </a:pPr>
            <a:r>
              <a:rPr lang="en-US" sz="3200" dirty="0">
                <a:solidFill>
                  <a:srgbClr val="1F497D"/>
                </a:solidFill>
              </a:rPr>
              <a:t>Expenditures</a:t>
            </a:r>
          </a:p>
          <a:p>
            <a:pPr lvl="1">
              <a:buClrTx/>
              <a:buFont typeface="Wingdings" pitchFamily="2" charset="2"/>
              <a:buChar char="ü"/>
            </a:pPr>
            <a:endParaRPr lang="en-US" sz="3200" dirty="0">
              <a:solidFill>
                <a:srgbClr val="1F497D"/>
              </a:solidFill>
            </a:endParaRPr>
          </a:p>
          <a:p>
            <a:pPr>
              <a:buClr>
                <a:schemeClr val="accent1"/>
              </a:buClr>
              <a:buFont typeface="Wingdings" panose="05000000000000000000" pitchFamily="2" charset="2"/>
              <a:buChar char="Ø"/>
            </a:pPr>
            <a:r>
              <a:rPr lang="en-US" sz="3200" dirty="0">
                <a:solidFill>
                  <a:schemeClr val="accent5"/>
                </a:solidFill>
              </a:rPr>
              <a:t>Benefit to the Government’s Goals for the Grant Program </a:t>
            </a:r>
          </a:p>
          <a:p>
            <a:pPr>
              <a:buClrTx/>
              <a:buFont typeface="Wingdings" pitchFamily="2" charset="2"/>
              <a:buChar char="ü"/>
            </a:pPr>
            <a:endParaRPr lang="en-US" sz="3350" dirty="0">
              <a:solidFill>
                <a:srgbClr val="1F497D"/>
              </a:solidFill>
            </a:endParaRPr>
          </a:p>
        </p:txBody>
      </p:sp>
      <p:sp>
        <p:nvSpPr>
          <p:cNvPr id="7" name="Slide Number">
            <a:extLst>
              <a:ext uri="{FF2B5EF4-FFF2-40B4-BE49-F238E27FC236}">
                <a16:creationId xmlns:a16="http://schemas.microsoft.com/office/drawing/2014/main" id="{82356CE9-2779-4AFC-864B-2F02513D794E}"/>
              </a:ext>
            </a:extLst>
          </p:cNvPr>
          <p:cNvSpPr txBox="1">
            <a:spLocks/>
          </p:cNvSpPr>
          <p:nvPr/>
        </p:nvSpPr>
        <p:spPr>
          <a:xfrm>
            <a:off x="11384677" y="6356352"/>
            <a:ext cx="65292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54</a:t>
            </a:fld>
            <a:endParaRPr lang="en-US" dirty="0"/>
          </a:p>
        </p:txBody>
      </p:sp>
    </p:spTree>
    <p:extLst>
      <p:ext uri="{BB962C8B-B14F-4D97-AF65-F5344CB8AC3E}">
        <p14:creationId xmlns:p14="http://schemas.microsoft.com/office/powerpoint/2010/main" val="465283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391650" y="6356351"/>
            <a:ext cx="1276350" cy="365125"/>
          </a:xfrm>
        </p:spPr>
        <p:txBody>
          <a:bodyPr/>
          <a:lstStyle/>
          <a:p>
            <a:pPr algn="r">
              <a:defRPr/>
            </a:pPr>
            <a:fld id="{706D636C-90A3-4979-BA37-BAB384B22101}" type="slidenum">
              <a:rPr lang="en-US" sz="1400" b="0">
                <a:solidFill>
                  <a:srgbClr val="303030">
                    <a:lumMod val="75000"/>
                    <a:lumOff val="25000"/>
                  </a:srgbClr>
                </a:solidFill>
                <a:latin typeface="Arial" panose="020B0604020202020204"/>
              </a:rPr>
              <a:pPr algn="r">
                <a:defRPr/>
              </a:pPr>
              <a:t>55</a:t>
            </a:fld>
            <a:endParaRPr lang="en-US" sz="1400" b="0" dirty="0">
              <a:solidFill>
                <a:srgbClr val="303030">
                  <a:lumMod val="75000"/>
                  <a:lumOff val="25000"/>
                </a:srgbClr>
              </a:solidFill>
              <a:latin typeface="Arial" panose="020B0604020202020204"/>
            </a:endParaRPr>
          </a:p>
        </p:txBody>
      </p:sp>
      <p:sp>
        <p:nvSpPr>
          <p:cNvPr id="5" name="Title 4"/>
          <p:cNvSpPr>
            <a:spLocks noGrp="1"/>
          </p:cNvSpPr>
          <p:nvPr>
            <p:ph type="title"/>
          </p:nvPr>
        </p:nvSpPr>
        <p:spPr>
          <a:xfrm>
            <a:off x="757237" y="122240"/>
            <a:ext cx="11301413" cy="826365"/>
          </a:xfrm>
        </p:spPr>
        <p:txBody>
          <a:bodyPr>
            <a:noAutofit/>
          </a:bodyPr>
          <a:lstStyle/>
          <a:p>
            <a:r>
              <a:rPr lang="en-US" sz="4000" dirty="0"/>
              <a:t>Required Documentation for Modification Requests</a:t>
            </a:r>
          </a:p>
        </p:txBody>
      </p:sp>
      <p:sp>
        <p:nvSpPr>
          <p:cNvPr id="6" name="Content Placeholder 5"/>
          <p:cNvSpPr>
            <a:spLocks noGrp="1"/>
          </p:cNvSpPr>
          <p:nvPr>
            <p:ph idx="1"/>
          </p:nvPr>
        </p:nvSpPr>
        <p:spPr>
          <a:xfrm>
            <a:off x="1893093" y="1305792"/>
            <a:ext cx="9029700" cy="4741863"/>
          </a:xfrm>
        </p:spPr>
        <p:txBody>
          <a:bodyPr>
            <a:normAutofit/>
          </a:bodyPr>
          <a:lstStyle/>
          <a:p>
            <a:pPr>
              <a:lnSpc>
                <a:spcPct val="150000"/>
              </a:lnSpc>
              <a:spcBef>
                <a:spcPts val="600"/>
              </a:spcBef>
              <a:buClrTx/>
            </a:pPr>
            <a:r>
              <a:rPr lang="en-US" sz="2800" i="1" dirty="0">
                <a:solidFill>
                  <a:schemeClr val="accent5"/>
                </a:solidFill>
              </a:rPr>
              <a:t>Must</a:t>
            </a:r>
            <a:r>
              <a:rPr lang="en-US" sz="2800" dirty="0">
                <a:solidFill>
                  <a:srgbClr val="1F497D"/>
                </a:solidFill>
              </a:rPr>
              <a:t> be submitted on Organization’s Letterhead</a:t>
            </a:r>
          </a:p>
          <a:p>
            <a:pPr>
              <a:lnSpc>
                <a:spcPct val="150000"/>
              </a:lnSpc>
              <a:spcBef>
                <a:spcPts val="600"/>
              </a:spcBef>
              <a:buClrTx/>
            </a:pPr>
            <a:r>
              <a:rPr lang="en-US" sz="2800" i="1" dirty="0">
                <a:solidFill>
                  <a:schemeClr val="accent5"/>
                </a:solidFill>
              </a:rPr>
              <a:t>Must</a:t>
            </a:r>
            <a:r>
              <a:rPr lang="en-US" sz="2800" dirty="0">
                <a:solidFill>
                  <a:srgbClr val="1F497D"/>
                </a:solidFill>
              </a:rPr>
              <a:t> be signed by the Authorized Representative</a:t>
            </a:r>
          </a:p>
          <a:p>
            <a:pPr>
              <a:lnSpc>
                <a:spcPct val="150000"/>
              </a:lnSpc>
              <a:spcBef>
                <a:spcPts val="600"/>
              </a:spcBef>
              <a:buClrTx/>
            </a:pPr>
            <a:r>
              <a:rPr lang="en-US" sz="2800" dirty="0">
                <a:solidFill>
                  <a:srgbClr val="1F497D"/>
                </a:solidFill>
              </a:rPr>
              <a:t>Provide the </a:t>
            </a:r>
            <a:r>
              <a:rPr lang="en-US" sz="2800" i="1" dirty="0">
                <a:solidFill>
                  <a:schemeClr val="accent5"/>
                </a:solidFill>
              </a:rPr>
              <a:t>purpose</a:t>
            </a:r>
            <a:r>
              <a:rPr lang="en-US" sz="2800" dirty="0">
                <a:solidFill>
                  <a:srgbClr val="1F497D"/>
                </a:solidFill>
              </a:rPr>
              <a:t>  </a:t>
            </a:r>
          </a:p>
          <a:p>
            <a:pPr>
              <a:lnSpc>
                <a:spcPct val="150000"/>
              </a:lnSpc>
              <a:spcBef>
                <a:spcPts val="600"/>
              </a:spcBef>
              <a:buClrTx/>
            </a:pPr>
            <a:r>
              <a:rPr lang="en-US" sz="2800" dirty="0">
                <a:solidFill>
                  <a:srgbClr val="1F497D"/>
                </a:solidFill>
              </a:rPr>
              <a:t>Why it’s </a:t>
            </a:r>
            <a:r>
              <a:rPr lang="en-US" sz="2800" i="1" dirty="0">
                <a:solidFill>
                  <a:schemeClr val="accent5"/>
                </a:solidFill>
              </a:rPr>
              <a:t>necessary</a:t>
            </a:r>
            <a:r>
              <a:rPr lang="en-US" sz="2800" dirty="0">
                <a:solidFill>
                  <a:schemeClr val="accent5"/>
                </a:solidFill>
              </a:rPr>
              <a:t> </a:t>
            </a:r>
          </a:p>
          <a:p>
            <a:pPr>
              <a:lnSpc>
                <a:spcPct val="150000"/>
              </a:lnSpc>
              <a:spcBef>
                <a:spcPts val="600"/>
              </a:spcBef>
              <a:buClrTx/>
            </a:pPr>
            <a:r>
              <a:rPr lang="en-US" sz="2800" dirty="0">
                <a:solidFill>
                  <a:srgbClr val="1F497D"/>
                </a:solidFill>
              </a:rPr>
              <a:t>How the change will </a:t>
            </a:r>
            <a:r>
              <a:rPr lang="en-US" sz="2800" i="1" dirty="0">
                <a:solidFill>
                  <a:schemeClr val="accent5"/>
                </a:solidFill>
              </a:rPr>
              <a:t>benefit</a:t>
            </a:r>
            <a:r>
              <a:rPr lang="en-US" sz="2800" dirty="0">
                <a:solidFill>
                  <a:srgbClr val="1F497D"/>
                </a:solidFill>
              </a:rPr>
              <a:t> the program</a:t>
            </a:r>
          </a:p>
          <a:p>
            <a:pPr>
              <a:lnSpc>
                <a:spcPct val="150000"/>
              </a:lnSpc>
              <a:spcBef>
                <a:spcPts val="600"/>
              </a:spcBef>
              <a:buClrTx/>
            </a:pPr>
            <a:r>
              <a:rPr lang="en-US" sz="2800" dirty="0">
                <a:solidFill>
                  <a:srgbClr val="1F497D"/>
                </a:solidFill>
              </a:rPr>
              <a:t>Appropriate </a:t>
            </a:r>
            <a:r>
              <a:rPr lang="en-US" sz="2800" i="1" dirty="0">
                <a:solidFill>
                  <a:schemeClr val="accent5"/>
                </a:solidFill>
              </a:rPr>
              <a:t>documentation</a:t>
            </a:r>
            <a:r>
              <a:rPr lang="en-US" sz="2800" dirty="0">
                <a:solidFill>
                  <a:srgbClr val="1F497D"/>
                </a:solidFill>
              </a:rPr>
              <a:t> to support Modification</a:t>
            </a:r>
          </a:p>
        </p:txBody>
      </p:sp>
      <p:sp>
        <p:nvSpPr>
          <p:cNvPr id="7" name="Slide Number">
            <a:extLst>
              <a:ext uri="{FF2B5EF4-FFF2-40B4-BE49-F238E27FC236}">
                <a16:creationId xmlns:a16="http://schemas.microsoft.com/office/drawing/2014/main" id="{82356CE9-2779-4AFC-864B-2F02513D794E}"/>
              </a:ext>
            </a:extLst>
          </p:cNvPr>
          <p:cNvSpPr txBox="1">
            <a:spLocks/>
          </p:cNvSpPr>
          <p:nvPr/>
        </p:nvSpPr>
        <p:spPr>
          <a:xfrm>
            <a:off x="11384677" y="6356352"/>
            <a:ext cx="65292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55</a:t>
            </a:fld>
            <a:endParaRPr lang="en-US" dirty="0"/>
          </a:p>
        </p:txBody>
      </p:sp>
    </p:spTree>
    <p:extLst>
      <p:ext uri="{BB962C8B-B14F-4D97-AF65-F5344CB8AC3E}">
        <p14:creationId xmlns:p14="http://schemas.microsoft.com/office/powerpoint/2010/main" val="3647080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CDFA68-D224-40A1-AF40-8D87BCA99A23}"/>
              </a:ext>
            </a:extLst>
          </p:cNvPr>
          <p:cNvSpPr>
            <a:spLocks noGrp="1"/>
          </p:cNvSpPr>
          <p:nvPr>
            <p:ph type="sldNum" sz="quarter" idx="4294967295"/>
          </p:nvPr>
        </p:nvSpPr>
        <p:spPr>
          <a:xfrm>
            <a:off x="9391650" y="6356351"/>
            <a:ext cx="1276350" cy="365125"/>
          </a:xfrm>
        </p:spPr>
        <p:txBody>
          <a:bodyPr/>
          <a:lstStyle/>
          <a:p>
            <a:fld id="{706D636C-90A3-4979-BA37-BAB384B22101}" type="slidenum">
              <a:rPr lang="en-US" smtClean="0"/>
              <a:pPr/>
              <a:t>56</a:t>
            </a:fld>
            <a:endParaRPr lang="en-US" dirty="0"/>
          </a:p>
        </p:txBody>
      </p:sp>
      <p:sp>
        <p:nvSpPr>
          <p:cNvPr id="5" name="Title 4">
            <a:extLst>
              <a:ext uri="{FF2B5EF4-FFF2-40B4-BE49-F238E27FC236}">
                <a16:creationId xmlns:a16="http://schemas.microsoft.com/office/drawing/2014/main" id="{C359429D-A30E-47FC-99B1-5388819D29EB}"/>
              </a:ext>
            </a:extLst>
          </p:cNvPr>
          <p:cNvSpPr>
            <a:spLocks noGrp="1"/>
          </p:cNvSpPr>
          <p:nvPr>
            <p:ph type="title"/>
          </p:nvPr>
        </p:nvSpPr>
        <p:spPr>
          <a:xfrm>
            <a:off x="938463" y="216093"/>
            <a:ext cx="10900611" cy="1051560"/>
          </a:xfrm>
        </p:spPr>
        <p:txBody>
          <a:bodyPr anchor="t">
            <a:normAutofit/>
          </a:bodyPr>
          <a:lstStyle/>
          <a:p>
            <a:r>
              <a:rPr lang="en-US" sz="4000" dirty="0"/>
              <a:t>Modification Process</a:t>
            </a:r>
          </a:p>
        </p:txBody>
      </p:sp>
      <p:graphicFrame>
        <p:nvGraphicFramePr>
          <p:cNvPr id="6" name="Diagram 5">
            <a:extLst>
              <a:ext uri="{FF2B5EF4-FFF2-40B4-BE49-F238E27FC236}">
                <a16:creationId xmlns:a16="http://schemas.microsoft.com/office/drawing/2014/main" id="{54B286B6-35E5-4AE2-AA0D-889818036A22}"/>
              </a:ext>
            </a:extLst>
          </p:cNvPr>
          <p:cNvGraphicFramePr/>
          <p:nvPr/>
        </p:nvGraphicFramePr>
        <p:xfrm>
          <a:off x="2084070" y="1022888"/>
          <a:ext cx="9180830" cy="505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a:extLst>
              <a:ext uri="{FF2B5EF4-FFF2-40B4-BE49-F238E27FC236}">
                <a16:creationId xmlns:a16="http://schemas.microsoft.com/office/drawing/2014/main" id="{82356CE9-2779-4AFC-864B-2F02513D794E}"/>
              </a:ext>
            </a:extLst>
          </p:cNvPr>
          <p:cNvSpPr txBox="1">
            <a:spLocks/>
          </p:cNvSpPr>
          <p:nvPr/>
        </p:nvSpPr>
        <p:spPr>
          <a:xfrm>
            <a:off x="11384677" y="6356352"/>
            <a:ext cx="65292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56</a:t>
            </a:fld>
            <a:endParaRPr lang="en-US" dirty="0"/>
          </a:p>
        </p:txBody>
      </p:sp>
    </p:spTree>
    <p:custDataLst>
      <p:tags r:id="rId1"/>
    </p:custDataLst>
    <p:extLst>
      <p:ext uri="{BB962C8B-B14F-4D97-AF65-F5344CB8AC3E}">
        <p14:creationId xmlns:p14="http://schemas.microsoft.com/office/powerpoint/2010/main" val="1966603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POP QUIZ! </a:t>
            </a:r>
          </a:p>
        </p:txBody>
      </p:sp>
      <p:sp>
        <p:nvSpPr>
          <p:cNvPr id="7" name="Text Placeholder 6"/>
          <p:cNvSpPr>
            <a:spLocks noGrp="1"/>
          </p:cNvSpPr>
          <p:nvPr>
            <p:ph type="body" idx="14"/>
          </p:nvPr>
        </p:nvSpPr>
        <p:spPr>
          <a:xfrm>
            <a:off x="702562" y="945003"/>
            <a:ext cx="10847914" cy="1828193"/>
          </a:xfrm>
        </p:spPr>
        <p:txBody>
          <a:bodyPr/>
          <a:lstStyle/>
          <a:p>
            <a:r>
              <a:rPr lang="en-US" sz="2800" dirty="0"/>
              <a:t>You would like to add a new industry or occupation to your grant.  </a:t>
            </a:r>
          </a:p>
          <a:p>
            <a:r>
              <a:rPr lang="en-US" sz="2800" dirty="0"/>
              <a:t>Which answer provides the best response that describes the process for submitting a Grant Modification? </a:t>
            </a:r>
          </a:p>
        </p:txBody>
      </p:sp>
      <p:sp>
        <p:nvSpPr>
          <p:cNvPr id="4" name="Text Placeholder 3"/>
          <p:cNvSpPr>
            <a:spLocks noGrp="1"/>
          </p:cNvSpPr>
          <p:nvPr>
            <p:ph type="body" idx="1"/>
          </p:nvPr>
        </p:nvSpPr>
        <p:spPr>
          <a:xfrm>
            <a:off x="1869002" y="3018447"/>
            <a:ext cx="4160044" cy="1039986"/>
          </a:xfrm>
        </p:spPr>
        <p:txBody>
          <a:bodyPr/>
          <a:lstStyle/>
          <a:p>
            <a:pPr algn="r"/>
            <a:r>
              <a:rPr lang="en-US" dirty="0"/>
              <a:t>Launch the program in the new industry and begin enrolling participants.</a:t>
            </a:r>
          </a:p>
        </p:txBody>
      </p:sp>
      <p:sp>
        <p:nvSpPr>
          <p:cNvPr id="5" name="Text Placeholder 4"/>
          <p:cNvSpPr>
            <a:spLocks noGrp="1"/>
          </p:cNvSpPr>
          <p:nvPr>
            <p:ph type="body" sz="quarter" idx="3"/>
          </p:nvPr>
        </p:nvSpPr>
        <p:spPr>
          <a:xfrm>
            <a:off x="7407085" y="2968738"/>
            <a:ext cx="4160044" cy="1089695"/>
          </a:xfrm>
        </p:spPr>
        <p:txBody>
          <a:bodyPr/>
          <a:lstStyle/>
          <a:p>
            <a:pPr algn="r"/>
            <a:r>
              <a:rPr lang="en-US" dirty="0"/>
              <a:t>Reach out to your FPO to discuss the need for your request.</a:t>
            </a:r>
          </a:p>
        </p:txBody>
      </p:sp>
      <p:sp>
        <p:nvSpPr>
          <p:cNvPr id="9" name="Text Placeholder 8"/>
          <p:cNvSpPr>
            <a:spLocks noGrp="1"/>
          </p:cNvSpPr>
          <p:nvPr>
            <p:ph type="body" idx="16"/>
          </p:nvPr>
        </p:nvSpPr>
        <p:spPr>
          <a:xfrm>
            <a:off x="1869002" y="4546947"/>
            <a:ext cx="4160044" cy="1415441"/>
          </a:xfrm>
        </p:spPr>
        <p:txBody>
          <a:bodyPr>
            <a:normAutofit lnSpcReduction="10000"/>
          </a:bodyPr>
          <a:lstStyle/>
          <a:p>
            <a:pPr algn="r"/>
            <a:r>
              <a:rPr lang="en-US" dirty="0"/>
              <a:t>Write a formal letter of request to the Grant Officer which provides a justification.  Have the Authorized Representative sign and submit the request. </a:t>
            </a:r>
          </a:p>
        </p:txBody>
      </p:sp>
      <p:sp>
        <p:nvSpPr>
          <p:cNvPr id="10" name="Text Placeholder 9"/>
          <p:cNvSpPr>
            <a:spLocks noGrp="1"/>
          </p:cNvSpPr>
          <p:nvPr>
            <p:ph type="body" sz="quarter" idx="17"/>
          </p:nvPr>
        </p:nvSpPr>
        <p:spPr>
          <a:xfrm>
            <a:off x="7407085" y="4546947"/>
            <a:ext cx="4160044" cy="1415441"/>
          </a:xfrm>
        </p:spPr>
        <p:txBody>
          <a:bodyPr>
            <a:normAutofit/>
          </a:bodyPr>
          <a:lstStyle/>
          <a:p>
            <a:pPr algn="r"/>
            <a:r>
              <a:rPr lang="en-US" dirty="0"/>
              <a:t>Reach out to your partner organizations to determine if the new industry or      occupation is in-demand. </a:t>
            </a:r>
          </a:p>
        </p:txBody>
      </p:sp>
      <p:sp>
        <p:nvSpPr>
          <p:cNvPr id="13" name="Rectangle 12"/>
          <p:cNvSpPr/>
          <p:nvPr/>
        </p:nvSpPr>
        <p:spPr>
          <a:xfrm>
            <a:off x="1264349" y="2968738"/>
            <a:ext cx="60465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a:t>
            </a:r>
          </a:p>
        </p:txBody>
      </p:sp>
      <p:sp>
        <p:nvSpPr>
          <p:cNvPr id="14" name="Rectangle 13"/>
          <p:cNvSpPr/>
          <p:nvPr/>
        </p:nvSpPr>
        <p:spPr>
          <a:xfrm>
            <a:off x="1200020" y="4713801"/>
            <a:ext cx="57259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t>
            </a:r>
          </a:p>
        </p:txBody>
      </p:sp>
      <p:sp>
        <p:nvSpPr>
          <p:cNvPr id="15" name="Rectangle 14"/>
          <p:cNvSpPr/>
          <p:nvPr/>
        </p:nvSpPr>
        <p:spPr>
          <a:xfrm>
            <a:off x="6828882" y="2919029"/>
            <a:ext cx="551754"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Rectangle 15"/>
          <p:cNvSpPr/>
          <p:nvPr/>
        </p:nvSpPr>
        <p:spPr>
          <a:xfrm>
            <a:off x="6794417" y="4862104"/>
            <a:ext cx="62068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a:t>
            </a:r>
          </a:p>
        </p:txBody>
      </p:sp>
      <p:sp>
        <p:nvSpPr>
          <p:cNvPr id="17" name="Title 1"/>
          <p:cNvSpPr txBox="1">
            <a:spLocks/>
          </p:cNvSpPr>
          <p:nvPr/>
        </p:nvSpPr>
        <p:spPr>
          <a:xfrm>
            <a:off x="763004" y="193920"/>
            <a:ext cx="11081335" cy="786384"/>
          </a:xfrm>
          <a:prstGeom prst="rect">
            <a:avLst/>
          </a:prstGeom>
        </p:spPr>
        <p:txBody>
          <a:bodyPr vert="horz" lIns="182880" tIns="45720" rIns="91440" bIns="45720" rtlCol="0" anchor="ctr">
            <a:normAutofit/>
          </a:bodyPr>
          <a:lstStyle>
            <a:lvl1pPr algn="l" defTabSz="685800" rtl="0" eaLnBrk="1" latinLnBrk="0" hangingPunct="1">
              <a:lnSpc>
                <a:spcPct val="90000"/>
              </a:lnSpc>
              <a:spcBef>
                <a:spcPct val="0"/>
              </a:spcBef>
              <a:buNone/>
              <a:defRPr sz="2400" b="1" kern="1200">
                <a:solidFill>
                  <a:schemeClr val="accent1"/>
                </a:solidFill>
                <a:latin typeface="+mn-lt"/>
                <a:ea typeface="+mj-ea"/>
                <a:cs typeface="+mj-cs"/>
              </a:defRPr>
            </a:lvl1pPr>
          </a:lstStyle>
          <a:p>
            <a:pPr algn="ctr"/>
            <a:endParaRPr lang="en-US" sz="4000" dirty="0"/>
          </a:p>
        </p:txBody>
      </p:sp>
      <p:sp>
        <p:nvSpPr>
          <p:cNvPr id="18" name="Slide Number">
            <a:extLst>
              <a:ext uri="{FF2B5EF4-FFF2-40B4-BE49-F238E27FC236}">
                <a16:creationId xmlns:a16="http://schemas.microsoft.com/office/drawing/2014/main" id="{82356CE9-2779-4AFC-864B-2F02513D794E}"/>
              </a:ext>
            </a:extLst>
          </p:cNvPr>
          <p:cNvSpPr txBox="1">
            <a:spLocks/>
          </p:cNvSpPr>
          <p:nvPr/>
        </p:nvSpPr>
        <p:spPr>
          <a:xfrm>
            <a:off x="11384677" y="6356352"/>
            <a:ext cx="65292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57</a:t>
            </a:fld>
            <a:endParaRPr lang="en-US" dirty="0"/>
          </a:p>
        </p:txBody>
      </p:sp>
    </p:spTree>
    <p:extLst>
      <p:ext uri="{BB962C8B-B14F-4D97-AF65-F5344CB8AC3E}">
        <p14:creationId xmlns:p14="http://schemas.microsoft.com/office/powerpoint/2010/main" val="91338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58</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17455691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Performance Reporting Guidance</a:t>
            </a:r>
          </a:p>
        </p:txBody>
      </p:sp>
    </p:spTree>
    <p:extLst>
      <p:ext uri="{BB962C8B-B14F-4D97-AF65-F5344CB8AC3E}">
        <p14:creationId xmlns:p14="http://schemas.microsoft.com/office/powerpoint/2010/main" val="17620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a:t>
            </a:fld>
            <a:endParaRPr lang="en-US" dirty="0"/>
          </a:p>
        </p:txBody>
      </p:sp>
      <p:sp>
        <p:nvSpPr>
          <p:cNvPr id="3" name="Title 2"/>
          <p:cNvSpPr>
            <a:spLocks noGrp="1"/>
          </p:cNvSpPr>
          <p:nvPr>
            <p:ph type="title"/>
          </p:nvPr>
        </p:nvSpPr>
        <p:spPr/>
        <p:txBody>
          <a:bodyPr>
            <a:normAutofit/>
          </a:bodyPr>
          <a:lstStyle/>
          <a:p>
            <a:r>
              <a:rPr lang="en-US" sz="4000" dirty="0"/>
              <a:t>Speakers</a:t>
            </a:r>
          </a:p>
        </p:txBody>
      </p:sp>
      <p:pic>
        <p:nvPicPr>
          <p:cNvPr id="9" name="Picture Placeholder 5"/>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12475" b="12475"/>
          <a:stretch>
            <a:fillRect/>
          </a:stretch>
        </p:blipFill>
        <p:spPr/>
      </p:pic>
      <p:sp>
        <p:nvSpPr>
          <p:cNvPr id="6" name="Content Placeholder 5"/>
          <p:cNvSpPr>
            <a:spLocks noGrp="1"/>
          </p:cNvSpPr>
          <p:nvPr>
            <p:ph sz="half" idx="2"/>
          </p:nvPr>
        </p:nvSpPr>
        <p:spPr>
          <a:xfrm>
            <a:off x="4439823" y="1254648"/>
            <a:ext cx="6944855" cy="2201789"/>
          </a:xfrm>
        </p:spPr>
        <p:txBody>
          <a:bodyPr/>
          <a:lstStyle/>
          <a:p>
            <a:pPr>
              <a:spcBef>
                <a:spcPts val="0"/>
              </a:spcBef>
            </a:pPr>
            <a:r>
              <a:rPr lang="en-US" sz="3200" dirty="0">
                <a:solidFill>
                  <a:schemeClr val="accent1"/>
                </a:solidFill>
              </a:rPr>
              <a:t>Robin</a:t>
            </a:r>
            <a:r>
              <a:rPr lang="en-US" sz="3200" dirty="0"/>
              <a:t> </a:t>
            </a:r>
            <a:r>
              <a:rPr lang="en-US" sz="3200" dirty="0">
                <a:solidFill>
                  <a:schemeClr val="accent1"/>
                </a:solidFill>
              </a:rPr>
              <a:t>Fernkas</a:t>
            </a:r>
            <a:r>
              <a:rPr lang="en-US" sz="3200" dirty="0"/>
              <a:t> </a:t>
            </a:r>
          </a:p>
          <a:p>
            <a:pPr>
              <a:spcBef>
                <a:spcPts val="0"/>
              </a:spcBef>
            </a:pPr>
            <a:r>
              <a:rPr lang="en-US" dirty="0"/>
              <a:t>Deputy Administrator and Division Chief</a:t>
            </a:r>
          </a:p>
          <a:p>
            <a:pPr>
              <a:spcBef>
                <a:spcPts val="0"/>
              </a:spcBef>
            </a:pPr>
            <a:r>
              <a:rPr lang="en-US" b="0" dirty="0"/>
              <a:t>DOL ETA Office of Workforce Investment, Division of Strategic Investments</a:t>
            </a:r>
          </a:p>
        </p:txBody>
      </p:sp>
      <p:sp>
        <p:nvSpPr>
          <p:cNvPr id="7" name="Content Placeholder 6"/>
          <p:cNvSpPr>
            <a:spLocks noGrp="1"/>
          </p:cNvSpPr>
          <p:nvPr>
            <p:ph sz="half" idx="1"/>
          </p:nvPr>
        </p:nvSpPr>
        <p:spPr/>
        <p:txBody>
          <a:bodyPr/>
          <a:lstStyle/>
          <a:p>
            <a:pPr>
              <a:spcBef>
                <a:spcPts val="0"/>
              </a:spcBef>
            </a:pPr>
            <a:r>
              <a:rPr lang="en-US" sz="3200" dirty="0">
                <a:solidFill>
                  <a:schemeClr val="accent1"/>
                </a:solidFill>
              </a:rPr>
              <a:t>Melissa Abdullah</a:t>
            </a:r>
          </a:p>
          <a:p>
            <a:pPr>
              <a:lnSpc>
                <a:spcPct val="100000"/>
              </a:lnSpc>
              <a:spcBef>
                <a:spcPts val="0"/>
              </a:spcBef>
            </a:pPr>
            <a:r>
              <a:rPr lang="en-US" dirty="0"/>
              <a:t>Grant Officer</a:t>
            </a:r>
          </a:p>
          <a:p>
            <a:pPr>
              <a:lnSpc>
                <a:spcPct val="100000"/>
              </a:lnSpc>
              <a:spcBef>
                <a:spcPts val="0"/>
              </a:spcBef>
            </a:pPr>
            <a:r>
              <a:rPr lang="en-US" b="0" dirty="0"/>
              <a:t>DOL ETA Office of Grants Management</a:t>
            </a:r>
          </a:p>
        </p:txBody>
      </p:sp>
      <p:pic>
        <p:nvPicPr>
          <p:cNvPr id="8" name="Picture Placeholder 4"/>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3073" r="13073"/>
          <a:stretch>
            <a:fillRect/>
          </a:stretch>
        </p:blipFill>
        <p:spPr/>
      </p:pic>
    </p:spTree>
    <p:extLst>
      <p:ext uri="{BB962C8B-B14F-4D97-AF65-F5344CB8AC3E}">
        <p14:creationId xmlns:p14="http://schemas.microsoft.com/office/powerpoint/2010/main" val="630158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60</a:t>
            </a:fld>
            <a:endParaRPr lang="en-US" dirty="0"/>
          </a:p>
        </p:txBody>
      </p:sp>
      <p:sp>
        <p:nvSpPr>
          <p:cNvPr id="3" name="Title 2"/>
          <p:cNvSpPr>
            <a:spLocks noGrp="1"/>
          </p:cNvSpPr>
          <p:nvPr>
            <p:ph type="title"/>
          </p:nvPr>
        </p:nvSpPr>
        <p:spPr/>
        <p:txBody>
          <a:bodyPr/>
          <a:lstStyle/>
          <a:p>
            <a:r>
              <a:rPr lang="en-US" dirty="0"/>
              <a:t>The Value of Reporting</a:t>
            </a:r>
          </a:p>
        </p:txBody>
      </p:sp>
      <p:sp>
        <p:nvSpPr>
          <p:cNvPr id="4" name="Text Placeholder 3"/>
          <p:cNvSpPr>
            <a:spLocks noGrp="1"/>
          </p:cNvSpPr>
          <p:nvPr>
            <p:ph type="body" idx="1"/>
          </p:nvPr>
        </p:nvSpPr>
        <p:spPr>
          <a:xfrm>
            <a:off x="470586" y="1013990"/>
            <a:ext cx="5212080" cy="823912"/>
          </a:xfrm>
        </p:spPr>
        <p:txBody>
          <a:bodyPr/>
          <a:lstStyle/>
          <a:p>
            <a:r>
              <a:rPr lang="en-US" b="1" dirty="0"/>
              <a:t>Department of Labor</a:t>
            </a:r>
          </a:p>
        </p:txBody>
      </p:sp>
      <p:sp>
        <p:nvSpPr>
          <p:cNvPr id="5" name="Content Placeholder 4"/>
          <p:cNvSpPr>
            <a:spLocks noGrp="1"/>
          </p:cNvSpPr>
          <p:nvPr>
            <p:ph sz="half" idx="2"/>
          </p:nvPr>
        </p:nvSpPr>
        <p:spPr>
          <a:xfrm>
            <a:off x="582346" y="1989878"/>
            <a:ext cx="5212080" cy="4199785"/>
          </a:xfrm>
        </p:spPr>
        <p:txBody>
          <a:bodyPr/>
          <a:lstStyle/>
          <a:p>
            <a:r>
              <a:rPr lang="en-US" dirty="0"/>
              <a:t>Report the success of high profile programs to Congress, Administration, OMB, GAO, etc.</a:t>
            </a:r>
          </a:p>
          <a:p>
            <a:r>
              <a:rPr lang="en-US" dirty="0"/>
              <a:t>Inform the design of future grant investments</a:t>
            </a:r>
          </a:p>
          <a:p>
            <a:r>
              <a:rPr lang="en-US" dirty="0"/>
              <a:t>Demonstrate the impact of these grant investments</a:t>
            </a:r>
          </a:p>
          <a:p>
            <a:r>
              <a:rPr lang="en-US" dirty="0"/>
              <a:t>Capture effective program design models and service delivery strategies.</a:t>
            </a:r>
          </a:p>
          <a:p>
            <a:endParaRPr lang="en-US" dirty="0"/>
          </a:p>
        </p:txBody>
      </p:sp>
      <p:sp>
        <p:nvSpPr>
          <p:cNvPr id="6" name="Text Placeholder 5"/>
          <p:cNvSpPr>
            <a:spLocks noGrp="1"/>
          </p:cNvSpPr>
          <p:nvPr>
            <p:ph type="body" sz="quarter" idx="3"/>
          </p:nvPr>
        </p:nvSpPr>
        <p:spPr/>
        <p:txBody>
          <a:bodyPr/>
          <a:lstStyle/>
          <a:p>
            <a:r>
              <a:rPr lang="en-US" b="1" dirty="0"/>
              <a:t>SCC Grants</a:t>
            </a:r>
          </a:p>
        </p:txBody>
      </p:sp>
      <p:sp>
        <p:nvSpPr>
          <p:cNvPr id="7" name="Content Placeholder 6"/>
          <p:cNvSpPr>
            <a:spLocks noGrp="1"/>
          </p:cNvSpPr>
          <p:nvPr>
            <p:ph sz="quarter" idx="4"/>
          </p:nvPr>
        </p:nvSpPr>
        <p:spPr>
          <a:xfrm>
            <a:off x="6172200" y="1989878"/>
            <a:ext cx="5865400" cy="4543002"/>
          </a:xfrm>
        </p:spPr>
        <p:txBody>
          <a:bodyPr/>
          <a:lstStyle/>
          <a:p>
            <a:pPr>
              <a:spcBef>
                <a:spcPts val="1200"/>
              </a:spcBef>
              <a:spcAft>
                <a:spcPts val="1200"/>
              </a:spcAft>
              <a:buFont typeface="Arial" pitchFamily="34" charset="0"/>
              <a:buChar char="•"/>
              <a:defRPr/>
            </a:pPr>
            <a:r>
              <a:rPr lang="en-US" dirty="0"/>
              <a:t>Demonstrate grant outcomes to investors and partners</a:t>
            </a:r>
          </a:p>
          <a:p>
            <a:pPr>
              <a:spcBef>
                <a:spcPts val="1200"/>
              </a:spcBef>
              <a:spcAft>
                <a:spcPts val="1200"/>
              </a:spcAft>
              <a:buFont typeface="Arial" pitchFamily="34" charset="0"/>
              <a:buChar char="•"/>
              <a:defRPr/>
            </a:pPr>
            <a:r>
              <a:rPr lang="en-US" dirty="0"/>
              <a:t>Illustrate Return on Investment (ROI) to employer partners</a:t>
            </a:r>
          </a:p>
          <a:p>
            <a:pPr>
              <a:spcBef>
                <a:spcPts val="1200"/>
              </a:spcBef>
              <a:spcAft>
                <a:spcPts val="1200"/>
              </a:spcAft>
              <a:buFont typeface="Arial" pitchFamily="34" charset="0"/>
              <a:buChar char="•"/>
              <a:defRPr/>
            </a:pPr>
            <a:r>
              <a:rPr lang="en-US" dirty="0"/>
              <a:t>Build additional strategic partnerships and leveraging resources</a:t>
            </a:r>
          </a:p>
          <a:p>
            <a:pPr>
              <a:spcBef>
                <a:spcPts val="1200"/>
              </a:spcBef>
              <a:spcAft>
                <a:spcPts val="1200"/>
              </a:spcAft>
              <a:buFont typeface="Arial" pitchFamily="34" charset="0"/>
              <a:buChar char="•"/>
              <a:defRPr/>
            </a:pPr>
            <a:r>
              <a:rPr lang="en-US" dirty="0"/>
              <a:t>Sustainability of the project and partnership</a:t>
            </a:r>
          </a:p>
          <a:p>
            <a:pPr>
              <a:spcBef>
                <a:spcPts val="1200"/>
              </a:spcBef>
              <a:spcAft>
                <a:spcPts val="1200"/>
              </a:spcAft>
              <a:buFont typeface="Arial" pitchFamily="34" charset="0"/>
              <a:buChar char="•"/>
              <a:defRPr/>
            </a:pPr>
            <a:r>
              <a:rPr lang="en-US" dirty="0"/>
              <a:t>Continuously improve program design to meet the needs of participants</a:t>
            </a:r>
          </a:p>
          <a:p>
            <a:pPr marL="0" indent="0">
              <a:buNone/>
            </a:pPr>
            <a:endParaRPr lang="en-US" dirty="0"/>
          </a:p>
        </p:txBody>
      </p:sp>
    </p:spTree>
    <p:extLst>
      <p:ext uri="{BB962C8B-B14F-4D97-AF65-F5344CB8AC3E}">
        <p14:creationId xmlns:p14="http://schemas.microsoft.com/office/powerpoint/2010/main" val="173568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Strengthening Community College Performance Reporting Requirements</a:t>
            </a:r>
          </a:p>
        </p:txBody>
      </p:sp>
      <p:sp>
        <p:nvSpPr>
          <p:cNvPr id="3" name="Content Placeholder 2"/>
          <p:cNvSpPr>
            <a:spLocks noGrp="1"/>
          </p:cNvSpPr>
          <p:nvPr>
            <p:ph idx="1"/>
          </p:nvPr>
        </p:nvSpPr>
        <p:spPr>
          <a:xfrm>
            <a:off x="342900" y="1137447"/>
            <a:ext cx="11353800" cy="5428453"/>
          </a:xfrm>
          <a:solidFill>
            <a:schemeClr val="bg1"/>
          </a:solidFill>
        </p:spPr>
        <p:txBody>
          <a:bodyPr>
            <a:normAutofit/>
          </a:bodyPr>
          <a:lstStyle/>
          <a:p>
            <a:pPr marL="0" indent="0">
              <a:lnSpc>
                <a:spcPct val="100000"/>
              </a:lnSpc>
              <a:spcBef>
                <a:spcPts val="0"/>
              </a:spcBef>
              <a:buNone/>
            </a:pPr>
            <a:r>
              <a:rPr lang="en-US" sz="2800" b="1" dirty="0"/>
              <a:t>Grantees are required to submit performance progress reports </a:t>
            </a:r>
            <a:r>
              <a:rPr lang="en-US" sz="2800" b="1" u="sng" dirty="0"/>
              <a:t>quarterly</a:t>
            </a:r>
            <a:r>
              <a:rPr lang="en-US" sz="2800" b="1" dirty="0"/>
              <a:t> to ETA.  The performance requirements depends on the type of SCC grantee:  </a:t>
            </a:r>
          </a:p>
          <a:p>
            <a:pPr marL="0" indent="0">
              <a:lnSpc>
                <a:spcPct val="120000"/>
              </a:lnSpc>
              <a:spcBef>
                <a:spcPts val="600"/>
              </a:spcBef>
              <a:spcAft>
                <a:spcPts val="600"/>
              </a:spcAft>
              <a:buNone/>
            </a:pPr>
            <a:endParaRPr lang="en-US" sz="1050" b="1" dirty="0"/>
          </a:p>
          <a:p>
            <a:pPr marL="0" indent="0">
              <a:lnSpc>
                <a:spcPct val="120000"/>
              </a:lnSpc>
              <a:spcBef>
                <a:spcPts val="600"/>
              </a:spcBef>
              <a:spcAft>
                <a:spcPts val="600"/>
              </a:spcAft>
              <a:buNone/>
            </a:pPr>
            <a:endParaRPr lang="en-US" sz="1050" b="1" dirty="0"/>
          </a:p>
          <a:p>
            <a:pPr marL="0" indent="0">
              <a:lnSpc>
                <a:spcPct val="120000"/>
              </a:lnSpc>
              <a:spcBef>
                <a:spcPts val="600"/>
              </a:spcBef>
              <a:spcAft>
                <a:spcPts val="600"/>
              </a:spcAft>
              <a:buNone/>
            </a:pPr>
            <a:endParaRPr lang="en-US" sz="1050" b="1" dirty="0"/>
          </a:p>
          <a:p>
            <a:pPr marL="0" indent="0">
              <a:lnSpc>
                <a:spcPct val="120000"/>
              </a:lnSpc>
              <a:spcBef>
                <a:spcPts val="600"/>
              </a:spcBef>
              <a:spcAft>
                <a:spcPts val="600"/>
              </a:spcAft>
              <a:buNone/>
            </a:pPr>
            <a:endParaRPr lang="en-US" sz="1050" b="1" dirty="0"/>
          </a:p>
          <a:p>
            <a:pPr marL="0" indent="0">
              <a:lnSpc>
                <a:spcPct val="120000"/>
              </a:lnSpc>
              <a:spcBef>
                <a:spcPts val="600"/>
              </a:spcBef>
              <a:spcAft>
                <a:spcPts val="600"/>
              </a:spcAft>
              <a:buNone/>
            </a:pPr>
            <a:endParaRPr lang="en-US" sz="1050" b="1" dirty="0"/>
          </a:p>
          <a:p>
            <a:pPr marL="0" indent="0">
              <a:lnSpc>
                <a:spcPct val="120000"/>
              </a:lnSpc>
              <a:spcBef>
                <a:spcPts val="600"/>
              </a:spcBef>
              <a:spcAft>
                <a:spcPts val="600"/>
              </a:spcAft>
              <a:buNone/>
            </a:pPr>
            <a:endParaRPr lang="en-US" sz="1050" b="1" dirty="0"/>
          </a:p>
          <a:p>
            <a:pPr marL="0" indent="0">
              <a:lnSpc>
                <a:spcPct val="120000"/>
              </a:lnSpc>
              <a:spcBef>
                <a:spcPts val="600"/>
              </a:spcBef>
              <a:spcAft>
                <a:spcPts val="600"/>
              </a:spcAft>
              <a:buNone/>
            </a:pPr>
            <a:endParaRPr lang="en-US" sz="1050" b="1" dirty="0"/>
          </a:p>
          <a:p>
            <a:pPr marL="0" indent="0">
              <a:lnSpc>
                <a:spcPct val="120000"/>
              </a:lnSpc>
              <a:spcBef>
                <a:spcPts val="600"/>
              </a:spcBef>
              <a:spcAft>
                <a:spcPts val="600"/>
              </a:spcAft>
              <a:buNone/>
            </a:pPr>
            <a:endParaRPr lang="en-US" sz="1050" b="1" dirty="0"/>
          </a:p>
          <a:p>
            <a:pPr marL="457200" lvl="1" indent="0">
              <a:lnSpc>
                <a:spcPct val="100000"/>
              </a:lnSpc>
              <a:spcBef>
                <a:spcPts val="0"/>
              </a:spcBef>
              <a:buNone/>
              <a:defRPr/>
            </a:pPr>
            <a:endParaRPr lang="en-US" sz="1050" b="1" dirty="0"/>
          </a:p>
          <a:p>
            <a:pPr marL="457200" lvl="1" indent="0">
              <a:lnSpc>
                <a:spcPct val="100000"/>
              </a:lnSpc>
              <a:spcBef>
                <a:spcPts val="0"/>
              </a:spcBef>
              <a:buNone/>
              <a:defRPr/>
            </a:pPr>
            <a:endParaRPr lang="en-US" sz="2800" dirty="0">
              <a:solidFill>
                <a:schemeClr val="tx1"/>
              </a:solidFill>
            </a:endParaRPr>
          </a:p>
          <a:p>
            <a:pPr lvl="1">
              <a:lnSpc>
                <a:spcPct val="100000"/>
              </a:lnSpc>
              <a:spcBef>
                <a:spcPts val="0"/>
              </a:spcBef>
              <a:defRPr/>
            </a:pPr>
            <a:r>
              <a:rPr lang="en-US" sz="2800" b="1" dirty="0">
                <a:solidFill>
                  <a:schemeClr val="tx1"/>
                </a:solidFill>
              </a:rPr>
              <a:t>Final Report</a:t>
            </a:r>
          </a:p>
          <a:p>
            <a:pPr lvl="2">
              <a:lnSpc>
                <a:spcPct val="100000"/>
              </a:lnSpc>
              <a:spcBef>
                <a:spcPts val="0"/>
              </a:spcBef>
              <a:defRPr/>
            </a:pPr>
            <a:r>
              <a:rPr lang="en-US" sz="2600" dirty="0">
                <a:solidFill>
                  <a:schemeClr val="tx1"/>
                </a:solidFill>
              </a:rPr>
              <a:t>QPR and QNR submitted at the end of the grant</a:t>
            </a:r>
          </a:p>
        </p:txBody>
      </p:sp>
      <p:sp>
        <p:nvSpPr>
          <p:cNvPr id="4" name="Slide Number Placeholder 3"/>
          <p:cNvSpPr>
            <a:spLocks noGrp="1"/>
          </p:cNvSpPr>
          <p:nvPr>
            <p:ph type="sldNum" sz="quarter" idx="4294967295"/>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61</a:t>
            </a:fld>
            <a:endParaRPr lang="en-US" sz="1400" b="0" dirty="0">
              <a:solidFill>
                <a:srgbClr val="303030">
                  <a:lumMod val="75000"/>
                  <a:lumOff val="25000"/>
                </a:srgbClr>
              </a:solidFill>
              <a:latin typeface="Arial" panose="020B0604020202020204"/>
            </a:endParaRPr>
          </a:p>
        </p:txBody>
      </p:sp>
      <p:graphicFrame>
        <p:nvGraphicFramePr>
          <p:cNvPr id="5" name="Table 4"/>
          <p:cNvGraphicFramePr>
            <a:graphicFrameLocks noGrp="1"/>
          </p:cNvGraphicFramePr>
          <p:nvPr>
            <p:extLst>
              <p:ext uri="{D42A27DB-BD31-4B8C-83A1-F6EECF244321}">
                <p14:modId xmlns:p14="http://schemas.microsoft.com/office/powerpoint/2010/main" val="3710235665"/>
              </p:ext>
            </p:extLst>
          </p:nvPr>
        </p:nvGraphicFramePr>
        <p:xfrm>
          <a:off x="805866" y="2254568"/>
          <a:ext cx="10738434" cy="2926080"/>
        </p:xfrm>
        <a:graphic>
          <a:graphicData uri="http://schemas.openxmlformats.org/drawingml/2006/table">
            <a:tbl>
              <a:tblPr firstRow="1" bandRow="1">
                <a:tableStyleId>{5C22544A-7EE6-4342-B048-85BDC9FD1C3A}</a:tableStyleId>
              </a:tblPr>
              <a:tblGrid>
                <a:gridCol w="5709233">
                  <a:extLst>
                    <a:ext uri="{9D8B030D-6E8A-4147-A177-3AD203B41FA5}">
                      <a16:colId xmlns:a16="http://schemas.microsoft.com/office/drawing/2014/main" val="273445298"/>
                    </a:ext>
                  </a:extLst>
                </a:gridCol>
                <a:gridCol w="5029201">
                  <a:extLst>
                    <a:ext uri="{9D8B030D-6E8A-4147-A177-3AD203B41FA5}">
                      <a16:colId xmlns:a16="http://schemas.microsoft.com/office/drawing/2014/main" val="103272323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Single Institution</a:t>
                      </a:r>
                      <a:r>
                        <a:rPr lang="en-US" sz="2800" b="1" baseline="0" dirty="0"/>
                        <a:t> </a:t>
                      </a:r>
                      <a:r>
                        <a:rPr lang="en-US" sz="2800" b="1"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Consortium</a:t>
                      </a:r>
                    </a:p>
                  </a:txBody>
                  <a:tcPr/>
                </a:tc>
                <a:extLst>
                  <a:ext uri="{0D108BD9-81ED-4DB2-BD59-A6C34878D82A}">
                    <a16:rowId xmlns:a16="http://schemas.microsoft.com/office/drawing/2014/main" val="2538767927"/>
                  </a:ext>
                </a:extLst>
              </a:tr>
              <a:tr h="370840">
                <a:tc>
                  <a:txBody>
                    <a:bodyPr/>
                    <a:lstStyle/>
                    <a:p>
                      <a:pPr marL="0" lvl="1">
                        <a:lnSpc>
                          <a:spcPct val="100000"/>
                        </a:lnSpc>
                        <a:spcBef>
                          <a:spcPts val="600"/>
                        </a:spcBef>
                        <a:spcAft>
                          <a:spcPts val="600"/>
                        </a:spcAft>
                        <a:defRPr/>
                      </a:pPr>
                      <a:r>
                        <a:rPr lang="en-US" sz="2800" b="1" dirty="0">
                          <a:solidFill>
                            <a:schemeClr val="tx1"/>
                          </a:solidFill>
                        </a:rPr>
                        <a:t>Quarterly Performance Report (QPR)</a:t>
                      </a:r>
                    </a:p>
                  </a:txBody>
                  <a:tcPr/>
                </a:tc>
                <a:tc>
                  <a:txBody>
                    <a:bodyPr/>
                    <a:lstStyle/>
                    <a:p>
                      <a:r>
                        <a:rPr lang="en-US" sz="2800" dirty="0"/>
                        <a:t> N/A</a:t>
                      </a:r>
                    </a:p>
                  </a:txBody>
                  <a:tcPr/>
                </a:tc>
                <a:extLst>
                  <a:ext uri="{0D108BD9-81ED-4DB2-BD59-A6C34878D82A}">
                    <a16:rowId xmlns:a16="http://schemas.microsoft.com/office/drawing/2014/main" val="16301455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Quarterly Narrative Report  (QNR)</a:t>
                      </a:r>
                    </a:p>
                  </a:txBody>
                  <a:tcPr/>
                </a:tc>
                <a:tc>
                  <a:txBody>
                    <a:bodyPr/>
                    <a:lstStyle/>
                    <a:p>
                      <a:pPr marL="0" lvl="1">
                        <a:lnSpc>
                          <a:spcPct val="100000"/>
                        </a:lnSpc>
                        <a:spcBef>
                          <a:spcPts val="600"/>
                        </a:spcBef>
                        <a:spcAft>
                          <a:spcPts val="600"/>
                        </a:spcAft>
                        <a:defRPr/>
                      </a:pPr>
                      <a:r>
                        <a:rPr lang="en-US" sz="2800" b="1" dirty="0">
                          <a:solidFill>
                            <a:schemeClr val="tx1"/>
                          </a:solidFill>
                        </a:rPr>
                        <a:t>Quarterly Narrative Report  (QNR)</a:t>
                      </a:r>
                    </a:p>
                  </a:txBody>
                  <a:tcPr/>
                </a:tc>
                <a:extLst>
                  <a:ext uri="{0D108BD9-81ED-4DB2-BD59-A6C34878D82A}">
                    <a16:rowId xmlns:a16="http://schemas.microsoft.com/office/drawing/2014/main" val="4205507604"/>
                  </a:ext>
                </a:extLst>
              </a:tr>
              <a:tr h="370840">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US" sz="2800" i="1" dirty="0">
                          <a:solidFill>
                            <a:schemeClr val="tx1"/>
                          </a:solidFill>
                        </a:rPr>
                        <a:t>Suggested Customized </a:t>
                      </a:r>
                    </a:p>
                    <a:p>
                      <a:pPr marL="457200" marR="0" lvl="0" indent="0" algn="l" defTabSz="914400" rtl="0" eaLnBrk="1" fontAlgn="auto" latinLnBrk="0" hangingPunct="1">
                        <a:lnSpc>
                          <a:spcPct val="100000"/>
                        </a:lnSpc>
                        <a:spcBef>
                          <a:spcPts val="0"/>
                        </a:spcBef>
                        <a:spcAft>
                          <a:spcPts val="0"/>
                        </a:spcAft>
                        <a:buClrTx/>
                        <a:buSzTx/>
                        <a:buFontTx/>
                        <a:buNone/>
                        <a:tabLst/>
                        <a:defRPr/>
                      </a:pPr>
                      <a:r>
                        <a:rPr lang="en-US" sz="2800" i="1" dirty="0">
                          <a:solidFill>
                            <a:schemeClr val="tx1"/>
                          </a:solidFill>
                        </a:rPr>
                        <a:t>Outcomes Report</a:t>
                      </a:r>
                      <a:endParaRPr lang="en-US" sz="2800" b="1" i="1" dirty="0">
                        <a:solidFill>
                          <a:schemeClr val="tx1"/>
                        </a:solidFill>
                      </a:endParaRPr>
                    </a:p>
                  </a:txBody>
                  <a:tcPr/>
                </a:tc>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US" sz="2800" i="1" dirty="0">
                          <a:solidFill>
                            <a:schemeClr val="tx1"/>
                          </a:solidFill>
                        </a:rPr>
                        <a:t>Suggested Customized Outcomes Report</a:t>
                      </a:r>
                      <a:endParaRPr lang="en-US" sz="2800" b="1" dirty="0">
                        <a:solidFill>
                          <a:schemeClr val="tx1"/>
                        </a:solidFill>
                      </a:endParaRPr>
                    </a:p>
                  </a:txBody>
                  <a:tcPr/>
                </a:tc>
                <a:extLst>
                  <a:ext uri="{0D108BD9-81ED-4DB2-BD59-A6C34878D82A}">
                    <a16:rowId xmlns:a16="http://schemas.microsoft.com/office/drawing/2014/main" val="690765950"/>
                  </a:ext>
                </a:extLst>
              </a:tr>
            </a:tbl>
          </a:graphicData>
        </a:graphic>
      </p:graphicFrame>
    </p:spTree>
    <p:extLst>
      <p:ext uri="{BB962C8B-B14F-4D97-AF65-F5344CB8AC3E}">
        <p14:creationId xmlns:p14="http://schemas.microsoft.com/office/powerpoint/2010/main" val="12267323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Progress Reports</a:t>
            </a:r>
          </a:p>
        </p:txBody>
      </p:sp>
      <p:sp>
        <p:nvSpPr>
          <p:cNvPr id="5" name="Content Placeholder 4"/>
          <p:cNvSpPr>
            <a:spLocks noGrp="1"/>
          </p:cNvSpPr>
          <p:nvPr>
            <p:ph idx="1"/>
          </p:nvPr>
        </p:nvSpPr>
        <p:spPr>
          <a:xfrm>
            <a:off x="377687" y="1090178"/>
            <a:ext cx="7530113" cy="5266172"/>
          </a:xfrm>
        </p:spPr>
        <p:txBody>
          <a:bodyPr>
            <a:noAutofit/>
          </a:bodyPr>
          <a:lstStyle/>
          <a:p>
            <a:r>
              <a:rPr lang="en-US" sz="3200" dirty="0"/>
              <a:t>Submitted to ETA using the </a:t>
            </a:r>
            <a:r>
              <a:rPr lang="en-US" sz="3200" i="1" dirty="0"/>
              <a:t>Workforce Integrated Reporting System</a:t>
            </a:r>
            <a:r>
              <a:rPr lang="en-US" sz="3200" dirty="0"/>
              <a:t> (WIPS</a:t>
            </a:r>
            <a:r>
              <a:rPr lang="en-US" sz="3200" dirty="0">
                <a:solidFill>
                  <a:schemeClr val="tx1"/>
                </a:solidFill>
              </a:rPr>
              <a:t>)</a:t>
            </a:r>
            <a:endParaRPr lang="en-US" sz="3200" dirty="0"/>
          </a:p>
          <a:p>
            <a:r>
              <a:rPr lang="en-US" sz="3200" b="1" dirty="0"/>
              <a:t>Quarterly Progress Reports</a:t>
            </a:r>
          </a:p>
          <a:p>
            <a:pPr marL="914400" lvl="1" indent="-457200">
              <a:buFont typeface="+mj-lt"/>
              <a:buAutoNum type="arabicPeriod"/>
            </a:pPr>
            <a:r>
              <a:rPr lang="en-US" sz="2800" b="1" dirty="0"/>
              <a:t>Quarterly Performance Report (QPR)</a:t>
            </a:r>
          </a:p>
          <a:p>
            <a:pPr lvl="2">
              <a:buFont typeface="Wingdings" panose="05000000000000000000" pitchFamily="2" charset="2"/>
              <a:buChar char="§"/>
            </a:pPr>
            <a:r>
              <a:rPr lang="en-US" sz="2600" i="1" dirty="0">
                <a:solidFill>
                  <a:schemeClr val="tx1"/>
                </a:solidFill>
              </a:rPr>
              <a:t> Single Institution Grantees should prepare to track and collect participant-level data for the QPR.</a:t>
            </a:r>
            <a:endParaRPr lang="en-US" sz="2600" dirty="0"/>
          </a:p>
          <a:p>
            <a:pPr marL="914400" lvl="1" indent="-457200">
              <a:buFont typeface="+mj-lt"/>
              <a:buAutoNum type="arabicPeriod"/>
            </a:pPr>
            <a:r>
              <a:rPr lang="en-US" sz="2800" b="1" dirty="0"/>
              <a:t>Quarterly Narrative Report (QNR)</a:t>
            </a:r>
          </a:p>
          <a:p>
            <a:pPr lvl="2">
              <a:buFont typeface="Wingdings" panose="05000000000000000000" pitchFamily="2" charset="2"/>
              <a:buChar char="§"/>
            </a:pPr>
            <a:r>
              <a:rPr lang="en-US" sz="2600" i="1" dirty="0">
                <a:solidFill>
                  <a:schemeClr val="tx1"/>
                </a:solidFill>
              </a:rPr>
              <a:t>Single Institution and Consortium Grantees </a:t>
            </a:r>
          </a:p>
          <a:p>
            <a:pPr lvl="2">
              <a:buFont typeface="Wingdings" panose="05000000000000000000" pitchFamily="2" charset="2"/>
              <a:buChar char="§"/>
            </a:pPr>
            <a:r>
              <a:rPr lang="en-US" sz="2600" i="1" dirty="0">
                <a:solidFill>
                  <a:schemeClr val="tx1"/>
                </a:solidFill>
              </a:rPr>
              <a:t>Includes the suggested Customized Outcomes Report</a:t>
            </a:r>
          </a:p>
          <a:p>
            <a:pPr lvl="2">
              <a:buFont typeface="Wingdings" panose="05000000000000000000" pitchFamily="2" charset="2"/>
              <a:buChar char="§"/>
            </a:pPr>
            <a:endParaRPr lang="en-US" sz="2600" i="1" dirty="0">
              <a:solidFill>
                <a:schemeClr val="tx1"/>
              </a:solidFill>
            </a:endParaRPr>
          </a:p>
          <a:p>
            <a:pPr lvl="1"/>
            <a:endParaRPr lang="en-US" sz="2800" dirty="0">
              <a:solidFill>
                <a:schemeClr val="tx1"/>
              </a:solidFill>
            </a:endParaRPr>
          </a:p>
        </p:txBody>
      </p:sp>
      <p:sp>
        <p:nvSpPr>
          <p:cNvPr id="4" name="Slide Number Placeholder 3"/>
          <p:cNvSpPr>
            <a:spLocks noGrp="1"/>
          </p:cNvSpPr>
          <p:nvPr>
            <p:ph type="sldNum" sz="quarter" idx="4294967295"/>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62</a:t>
            </a:fld>
            <a:endParaRPr lang="en-US" sz="1400" b="0" dirty="0">
              <a:solidFill>
                <a:srgbClr val="303030">
                  <a:lumMod val="75000"/>
                  <a:lumOff val="25000"/>
                </a:srgbClr>
              </a:solidFill>
              <a:latin typeface="Arial" panose="020B0604020202020204"/>
            </a:endParaRPr>
          </a:p>
        </p:txBody>
      </p:sp>
      <p:sp>
        <p:nvSpPr>
          <p:cNvPr id="15" name="TextBox 14"/>
          <p:cNvSpPr txBox="1"/>
          <p:nvPr/>
        </p:nvSpPr>
        <p:spPr>
          <a:xfrm>
            <a:off x="9279296" y="1690798"/>
            <a:ext cx="1268296" cy="707886"/>
          </a:xfrm>
          <a:prstGeom prst="rect">
            <a:avLst/>
          </a:prstGeom>
          <a:noFill/>
        </p:spPr>
        <p:txBody>
          <a:bodyPr wrap="none" rtlCol="0">
            <a:spAutoFit/>
          </a:bodyPr>
          <a:lstStyle/>
          <a:p>
            <a:r>
              <a:rPr lang="en-US" sz="4000" i="1" dirty="0">
                <a:solidFill>
                  <a:srgbClr val="7030A0"/>
                </a:solidFill>
              </a:rPr>
              <a:t>WIPS</a:t>
            </a:r>
          </a:p>
        </p:txBody>
      </p:sp>
      <p:sp>
        <p:nvSpPr>
          <p:cNvPr id="11" name="Rounded Rectangle 4"/>
          <p:cNvSpPr txBox="1"/>
          <p:nvPr/>
        </p:nvSpPr>
        <p:spPr>
          <a:xfrm>
            <a:off x="8646576" y="2505115"/>
            <a:ext cx="1243438" cy="697853"/>
          </a:xfrm>
          <a:prstGeom prst="rect">
            <a:avLst/>
          </a:prstGeom>
          <a:ln w="57150">
            <a:solidFill>
              <a:schemeClr val="tx1"/>
            </a:solidFill>
          </a:ln>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algn="ctr" defTabSz="1244538">
              <a:lnSpc>
                <a:spcPct val="90000"/>
              </a:lnSpc>
              <a:spcBef>
                <a:spcPct val="0"/>
              </a:spcBef>
              <a:spcAft>
                <a:spcPct val="35000"/>
              </a:spcAft>
            </a:pPr>
            <a:r>
              <a:rPr lang="en-US" sz="2800" dirty="0">
                <a:solidFill>
                  <a:prstClr val="white"/>
                </a:solidFill>
                <a:latin typeface="Arial" panose="020B0604020202020204"/>
              </a:rPr>
              <a:t>QNR</a:t>
            </a:r>
          </a:p>
        </p:txBody>
      </p:sp>
      <p:sp>
        <p:nvSpPr>
          <p:cNvPr id="12" name="Rounded Rectangle 4"/>
          <p:cNvSpPr txBox="1"/>
          <p:nvPr/>
        </p:nvSpPr>
        <p:spPr>
          <a:xfrm>
            <a:off x="10239488" y="2522515"/>
            <a:ext cx="1243438" cy="697853"/>
          </a:xfrm>
          <a:prstGeom prst="rect">
            <a:avLst/>
          </a:prstGeom>
          <a:ln w="38100">
            <a:solidFill>
              <a:schemeClr val="tx1"/>
            </a:solidFill>
            <a:prstDash val="lgDash"/>
          </a:ln>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algn="ctr" defTabSz="1244538">
              <a:lnSpc>
                <a:spcPct val="90000"/>
              </a:lnSpc>
              <a:spcBef>
                <a:spcPct val="0"/>
              </a:spcBef>
              <a:spcAft>
                <a:spcPct val="35000"/>
              </a:spcAft>
            </a:pPr>
            <a:r>
              <a:rPr lang="en-US" sz="2800" dirty="0">
                <a:solidFill>
                  <a:prstClr val="white"/>
                </a:solidFill>
                <a:latin typeface="Arial" panose="020B0604020202020204"/>
              </a:rPr>
              <a:t>QPR</a:t>
            </a:r>
          </a:p>
        </p:txBody>
      </p:sp>
      <p:sp>
        <p:nvSpPr>
          <p:cNvPr id="16" name="Oval 15"/>
          <p:cNvSpPr/>
          <p:nvPr/>
        </p:nvSpPr>
        <p:spPr>
          <a:xfrm>
            <a:off x="7939689" y="1313184"/>
            <a:ext cx="3947511" cy="4132451"/>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p Arrow Callout 2"/>
          <p:cNvSpPr/>
          <p:nvPr/>
        </p:nvSpPr>
        <p:spPr>
          <a:xfrm>
            <a:off x="8282296" y="3326063"/>
            <a:ext cx="1490869" cy="106883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Suggested Customized Outcomes Report</a:t>
            </a:r>
          </a:p>
        </p:txBody>
      </p:sp>
      <p:sp>
        <p:nvSpPr>
          <p:cNvPr id="14" name="Up Arrow Callout 13"/>
          <p:cNvSpPr/>
          <p:nvPr/>
        </p:nvSpPr>
        <p:spPr>
          <a:xfrm>
            <a:off x="10115772" y="3326063"/>
            <a:ext cx="1490869" cy="106883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Participant Data File Upload</a:t>
            </a:r>
          </a:p>
        </p:txBody>
      </p:sp>
    </p:spTree>
    <p:extLst>
      <p:ext uri="{BB962C8B-B14F-4D97-AF65-F5344CB8AC3E}">
        <p14:creationId xmlns:p14="http://schemas.microsoft.com/office/powerpoint/2010/main" val="671983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63</a:t>
            </a:fld>
            <a:endParaRPr lang="en-US" dirty="0"/>
          </a:p>
        </p:txBody>
      </p:sp>
      <p:sp>
        <p:nvSpPr>
          <p:cNvPr id="3" name="Title 2"/>
          <p:cNvSpPr>
            <a:spLocks noGrp="1"/>
          </p:cNvSpPr>
          <p:nvPr>
            <p:ph type="title"/>
          </p:nvPr>
        </p:nvSpPr>
        <p:spPr/>
        <p:txBody>
          <a:bodyPr>
            <a:normAutofit/>
          </a:bodyPr>
          <a:lstStyle/>
          <a:p>
            <a:r>
              <a:rPr lang="en-US" i="1" dirty="0">
                <a:solidFill>
                  <a:schemeClr val="tx1"/>
                </a:solidFill>
              </a:rPr>
              <a:t>Performance Measures For Single Institution Grantees </a:t>
            </a:r>
          </a:p>
        </p:txBody>
      </p:sp>
      <p:graphicFrame>
        <p:nvGraphicFramePr>
          <p:cNvPr id="6" name="Table 5"/>
          <p:cNvGraphicFramePr>
            <a:graphicFrameLocks noGrp="1"/>
          </p:cNvGraphicFramePr>
          <p:nvPr>
            <p:extLst>
              <p:ext uri="{D42A27DB-BD31-4B8C-83A1-F6EECF244321}">
                <p14:modId xmlns:p14="http://schemas.microsoft.com/office/powerpoint/2010/main" val="3655248400"/>
              </p:ext>
            </p:extLst>
          </p:nvPr>
        </p:nvGraphicFramePr>
        <p:xfrm>
          <a:off x="356316" y="937475"/>
          <a:ext cx="11161609" cy="5109393"/>
        </p:xfrm>
        <a:graphic>
          <a:graphicData uri="http://schemas.openxmlformats.org/drawingml/2006/table">
            <a:tbl>
              <a:tblPr firstRow="1" bandRow="1">
                <a:tableStyleId>{5C22544A-7EE6-4342-B048-85BDC9FD1C3A}</a:tableStyleId>
              </a:tblPr>
              <a:tblGrid>
                <a:gridCol w="5426299">
                  <a:extLst>
                    <a:ext uri="{9D8B030D-6E8A-4147-A177-3AD203B41FA5}">
                      <a16:colId xmlns:a16="http://schemas.microsoft.com/office/drawing/2014/main" val="2778250526"/>
                    </a:ext>
                  </a:extLst>
                </a:gridCol>
                <a:gridCol w="5735310">
                  <a:extLst>
                    <a:ext uri="{9D8B030D-6E8A-4147-A177-3AD203B41FA5}">
                      <a16:colId xmlns:a16="http://schemas.microsoft.com/office/drawing/2014/main" val="3419334612"/>
                    </a:ext>
                  </a:extLst>
                </a:gridCol>
              </a:tblGrid>
              <a:tr h="110810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Single institutions </a:t>
                      </a:r>
                      <a:r>
                        <a:rPr lang="en-US" sz="2400" b="1" dirty="0"/>
                        <a:t>must track and report</a:t>
                      </a:r>
                      <a:r>
                        <a:rPr lang="en-US" sz="2400" b="1" baseline="0" dirty="0"/>
                        <a:t> participant level data for a select cohort of students throughout the grant period of performance using </a:t>
                      </a:r>
                      <a:r>
                        <a:rPr lang="en-US" sz="2400" dirty="0"/>
                        <a:t>DOL’s Workforce Innovation Performance System.</a:t>
                      </a:r>
                    </a:p>
                  </a:txBody>
                  <a:tcPr/>
                </a:tc>
                <a:tc hMerge="1">
                  <a:txBody>
                    <a:bodyPr/>
                    <a:lstStyle/>
                    <a:p>
                      <a:endParaRPr lang="en-US"/>
                    </a:p>
                  </a:txBody>
                  <a:tcPr/>
                </a:tc>
                <a:extLst>
                  <a:ext uri="{0D108BD9-81ED-4DB2-BD59-A6C34878D82A}">
                    <a16:rowId xmlns:a16="http://schemas.microsoft.com/office/drawing/2014/main" val="131777251"/>
                  </a:ext>
                </a:extLst>
              </a:tr>
              <a:tr h="825133">
                <a:tc>
                  <a:txBody>
                    <a:bodyPr/>
                    <a:lstStyle/>
                    <a:p>
                      <a:r>
                        <a:rPr lang="en-US" sz="2400" b="0" i="0" u="none" strike="noStrike" kern="1200" baseline="0" dirty="0">
                          <a:solidFill>
                            <a:schemeClr val="dk1"/>
                          </a:solidFill>
                          <a:latin typeface="+mn-lt"/>
                          <a:ea typeface="+mn-ea"/>
                          <a:cs typeface="+mn-cs"/>
                        </a:rPr>
                        <a:t>SCC1: Participant Cohort Students Who Begin Education/Training</a:t>
                      </a:r>
                      <a:endParaRPr lang="en-US"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SCC5: Students Who Enter Unsubsidized Employment</a:t>
                      </a:r>
                      <a:endParaRPr lang="en-US" sz="2400" b="0" dirty="0"/>
                    </a:p>
                  </a:txBody>
                  <a:tcPr/>
                </a:tc>
                <a:extLst>
                  <a:ext uri="{0D108BD9-81ED-4DB2-BD59-A6C34878D82A}">
                    <a16:rowId xmlns:a16="http://schemas.microsoft.com/office/drawing/2014/main" val="1856881673"/>
                  </a:ext>
                </a:extLst>
              </a:tr>
              <a:tr h="825133">
                <a:tc>
                  <a:txBody>
                    <a:bodyPr/>
                    <a:lstStyle/>
                    <a:p>
                      <a:r>
                        <a:rPr lang="en-US" sz="2400" b="0" i="0" u="none" strike="noStrike" kern="1200" baseline="0" dirty="0">
                          <a:solidFill>
                            <a:schemeClr val="dk1"/>
                          </a:solidFill>
                          <a:latin typeface="+mn-lt"/>
                          <a:ea typeface="+mn-ea"/>
                          <a:cs typeface="+mn-cs"/>
                        </a:rPr>
                        <a:t>SCC2: Students Who Complete the Cohort Program of Study</a:t>
                      </a:r>
                      <a:endParaRPr lang="en-US"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SCC6: Students Who Enter Training-Related Employment </a:t>
                      </a:r>
                      <a:endParaRPr lang="en-US" sz="2400" b="0" dirty="0"/>
                    </a:p>
                  </a:txBody>
                  <a:tcPr/>
                </a:tc>
                <a:extLst>
                  <a:ext uri="{0D108BD9-81ED-4DB2-BD59-A6C34878D82A}">
                    <a16:rowId xmlns:a16="http://schemas.microsoft.com/office/drawing/2014/main" val="1392784317"/>
                  </a:ext>
                </a:extLst>
              </a:tr>
              <a:tr h="1108108">
                <a:tc>
                  <a:txBody>
                    <a:bodyPr/>
                    <a:lstStyle/>
                    <a:p>
                      <a:r>
                        <a:rPr lang="en-US" sz="2400" b="0" i="0" u="none" strike="noStrike" kern="1200" baseline="0" dirty="0">
                          <a:solidFill>
                            <a:schemeClr val="dk1"/>
                          </a:solidFill>
                          <a:latin typeface="+mn-lt"/>
                          <a:ea typeface="+mn-ea"/>
                          <a:cs typeface="+mn-cs"/>
                        </a:rPr>
                        <a:t>SCC3: Students Who Complete the Cohort Program of Study and Receive a Credential</a:t>
                      </a:r>
                      <a:endParaRPr lang="en-US"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SCC7: Incumbent Workers That Retain Current Position</a:t>
                      </a:r>
                    </a:p>
                  </a:txBody>
                  <a:tcPr/>
                </a:tc>
                <a:extLst>
                  <a:ext uri="{0D108BD9-81ED-4DB2-BD59-A6C34878D82A}">
                    <a16:rowId xmlns:a16="http://schemas.microsoft.com/office/drawing/2014/main" val="3251615531"/>
                  </a:ext>
                </a:extLst>
              </a:tr>
              <a:tr h="1081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SCC4: Credentials Received by Students Enrolled in the Cohort Program of Study</a:t>
                      </a:r>
                      <a:endParaRPr lang="en-US"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SCC8: Incumbent Workers That Advance into New Position</a:t>
                      </a:r>
                    </a:p>
                  </a:txBody>
                  <a:tcPr/>
                </a:tc>
                <a:extLst>
                  <a:ext uri="{0D108BD9-81ED-4DB2-BD59-A6C34878D82A}">
                    <a16:rowId xmlns:a16="http://schemas.microsoft.com/office/drawing/2014/main" val="3537684240"/>
                  </a:ext>
                </a:extLst>
              </a:tr>
            </a:tbl>
          </a:graphicData>
        </a:graphic>
      </p:graphicFrame>
      <p:sp>
        <p:nvSpPr>
          <p:cNvPr id="4" name="TextBox 3"/>
          <p:cNvSpPr txBox="1"/>
          <p:nvPr/>
        </p:nvSpPr>
        <p:spPr>
          <a:xfrm>
            <a:off x="2717442" y="6095885"/>
            <a:ext cx="6632620" cy="646331"/>
          </a:xfrm>
          <a:prstGeom prst="rect">
            <a:avLst/>
          </a:prstGeom>
          <a:noFill/>
        </p:spPr>
        <p:txBody>
          <a:bodyPr wrap="square" rtlCol="0">
            <a:spAutoFit/>
          </a:bodyPr>
          <a:lstStyle/>
          <a:p>
            <a:pPr algn="ctr"/>
            <a:r>
              <a:rPr lang="en-US" i="1" dirty="0">
                <a:solidFill>
                  <a:srgbClr val="FF0000"/>
                </a:solidFill>
              </a:rPr>
              <a:t>These outcomes are reported using participant level data that is uploaded in WIPS and aggregated into the QPR.</a:t>
            </a:r>
            <a:r>
              <a:rPr lang="en-US" dirty="0"/>
              <a:t> </a:t>
            </a:r>
          </a:p>
        </p:txBody>
      </p:sp>
    </p:spTree>
    <p:extLst>
      <p:ext uri="{BB962C8B-B14F-4D97-AF65-F5344CB8AC3E}">
        <p14:creationId xmlns:p14="http://schemas.microsoft.com/office/powerpoint/2010/main" val="628009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64</a:t>
            </a:fld>
            <a:endParaRPr lang="en-US" dirty="0"/>
          </a:p>
        </p:txBody>
      </p:sp>
      <p:sp>
        <p:nvSpPr>
          <p:cNvPr id="3" name="Title 2"/>
          <p:cNvSpPr>
            <a:spLocks noGrp="1"/>
          </p:cNvSpPr>
          <p:nvPr>
            <p:ph type="title"/>
          </p:nvPr>
        </p:nvSpPr>
        <p:spPr/>
        <p:txBody>
          <a:bodyPr>
            <a:normAutofit/>
          </a:bodyPr>
          <a:lstStyle/>
          <a:p>
            <a:r>
              <a:rPr lang="en-US" i="1" dirty="0">
                <a:solidFill>
                  <a:schemeClr val="tx1"/>
                </a:solidFill>
              </a:rPr>
              <a:t>Customized Outcomes For Single Institution Grantees </a:t>
            </a:r>
          </a:p>
        </p:txBody>
      </p:sp>
      <p:graphicFrame>
        <p:nvGraphicFramePr>
          <p:cNvPr id="6" name="Table 5"/>
          <p:cNvGraphicFramePr>
            <a:graphicFrameLocks noGrp="1"/>
          </p:cNvGraphicFramePr>
          <p:nvPr>
            <p:extLst>
              <p:ext uri="{D42A27DB-BD31-4B8C-83A1-F6EECF244321}">
                <p14:modId xmlns:p14="http://schemas.microsoft.com/office/powerpoint/2010/main" val="3865475366"/>
              </p:ext>
            </p:extLst>
          </p:nvPr>
        </p:nvGraphicFramePr>
        <p:xfrm>
          <a:off x="667244" y="1104900"/>
          <a:ext cx="10799165" cy="4803200"/>
        </p:xfrm>
        <a:graphic>
          <a:graphicData uri="http://schemas.openxmlformats.org/drawingml/2006/table">
            <a:tbl>
              <a:tblPr firstRow="1" bandRow="1">
                <a:tableStyleId>{5C22544A-7EE6-4342-B048-85BDC9FD1C3A}</a:tableStyleId>
              </a:tblPr>
              <a:tblGrid>
                <a:gridCol w="4838206">
                  <a:extLst>
                    <a:ext uri="{9D8B030D-6E8A-4147-A177-3AD203B41FA5}">
                      <a16:colId xmlns:a16="http://schemas.microsoft.com/office/drawing/2014/main" val="2778250526"/>
                    </a:ext>
                  </a:extLst>
                </a:gridCol>
                <a:gridCol w="5960959">
                  <a:extLst>
                    <a:ext uri="{9D8B030D-6E8A-4147-A177-3AD203B41FA5}">
                      <a16:colId xmlns:a16="http://schemas.microsoft.com/office/drawing/2014/main" val="3419334612"/>
                    </a:ext>
                  </a:extLst>
                </a:gridCol>
              </a:tblGrid>
              <a:tr h="7404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Single institutions </a:t>
                      </a:r>
                      <a:r>
                        <a:rPr lang="en-US" sz="2000" b="1" dirty="0"/>
                        <a:t>must report</a:t>
                      </a:r>
                      <a:r>
                        <a:rPr lang="en-US" sz="2000" b="1" baseline="0" dirty="0"/>
                        <a:t> against their proposed project outcomes as it aligns with</a:t>
                      </a:r>
                      <a:r>
                        <a:rPr lang="en-US" sz="2000" b="1"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Core</a:t>
                      </a:r>
                      <a:r>
                        <a:rPr lang="en-US" sz="2000" baseline="0" dirty="0"/>
                        <a:t> Elements</a:t>
                      </a:r>
                      <a:r>
                        <a:rPr lang="en-US" sz="2000" dirty="0"/>
                        <a:t> 1-4</a:t>
                      </a:r>
                    </a:p>
                  </a:txBody>
                  <a:tcPr/>
                </a:tc>
                <a:tc hMerge="1">
                  <a:txBody>
                    <a:bodyPr/>
                    <a:lstStyle/>
                    <a:p>
                      <a:endParaRPr lang="en-US"/>
                    </a:p>
                  </a:txBody>
                  <a:tcPr/>
                </a:tc>
                <a:extLst>
                  <a:ext uri="{0D108BD9-81ED-4DB2-BD59-A6C34878D82A}">
                    <a16:rowId xmlns:a16="http://schemas.microsoft.com/office/drawing/2014/main" val="131777251"/>
                  </a:ext>
                </a:extLst>
              </a:tr>
              <a:tr h="740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Core Element 1: Evidence-based Design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1856881673"/>
                  </a:ext>
                </a:extLst>
              </a:tr>
              <a:tr h="740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latin typeface="+mn-lt"/>
                          <a:ea typeface="+mn-ea"/>
                          <a:cs typeface="+mn-cs"/>
                        </a:rPr>
                        <a:t>Core</a:t>
                      </a:r>
                      <a:r>
                        <a:rPr lang="en-US" sz="2000" b="1" dirty="0"/>
                        <a:t> Element 2: Sector Strategies and Employer Engagement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Outcome Area 2a: </a:t>
                      </a:r>
                      <a:r>
                        <a:rPr lang="en-US" sz="2000" dirty="0"/>
                        <a:t>Increase in the level and depth of employer engagement and investment in educational and training programs. </a:t>
                      </a:r>
                    </a:p>
                  </a:txBody>
                  <a:tcPr/>
                </a:tc>
                <a:extLst>
                  <a:ext uri="{0D108BD9-81ED-4DB2-BD59-A6C34878D82A}">
                    <a16:rowId xmlns:a16="http://schemas.microsoft.com/office/drawing/2014/main" val="1392784317"/>
                  </a:ext>
                </a:extLst>
              </a:tr>
              <a:tr h="740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Core Element 3: Enhanced Career Pathway Programs and Accelerated Learning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dk1"/>
                          </a:solidFill>
                          <a:latin typeface="+mn-lt"/>
                          <a:ea typeface="+mn-ea"/>
                          <a:cs typeface="+mn-cs"/>
                        </a:rPr>
                        <a:t>Outcome Area 3a: </a:t>
                      </a:r>
                      <a:r>
                        <a:rPr lang="en-US" sz="2000" b="0" i="0" u="none" strike="noStrike" kern="1200" baseline="0" dirty="0">
                          <a:solidFill>
                            <a:schemeClr val="dk1"/>
                          </a:solidFill>
                          <a:latin typeface="+mn-lt"/>
                          <a:ea typeface="+mn-ea"/>
                          <a:cs typeface="+mn-cs"/>
                        </a:rPr>
                        <a:t>Design or implementation of new, accelerated instructional techniques or technologies, including the use of advanced online and technology-enabled learning. </a:t>
                      </a:r>
                    </a:p>
                  </a:txBody>
                  <a:tcPr/>
                </a:tc>
                <a:extLst>
                  <a:ext uri="{0D108BD9-81ED-4DB2-BD59-A6C34878D82A}">
                    <a16:rowId xmlns:a16="http://schemas.microsoft.com/office/drawing/2014/main" val="3251615531"/>
                  </a:ext>
                </a:extLst>
              </a:tr>
              <a:tr h="740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Core Element 4: Strategic Alignment with Workforce Development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dk1"/>
                          </a:solidFill>
                          <a:latin typeface="+mn-lt"/>
                          <a:ea typeface="+mn-ea"/>
                          <a:cs typeface="+mn-cs"/>
                        </a:rPr>
                        <a:t>Outcome Area 4a: </a:t>
                      </a:r>
                      <a:r>
                        <a:rPr lang="en-US" sz="2000" b="0" i="0" u="none" strike="noStrike" kern="1200" baseline="0" dirty="0">
                          <a:solidFill>
                            <a:schemeClr val="dk1"/>
                          </a:solidFill>
                          <a:latin typeface="+mn-lt"/>
                          <a:ea typeface="+mn-ea"/>
                          <a:cs typeface="+mn-cs"/>
                        </a:rPr>
                        <a:t>Increase in program and policy alignment across systems and/or decrease in duplicative services or service gaps 	</a:t>
                      </a:r>
                    </a:p>
                  </a:txBody>
                  <a:tcPr/>
                </a:tc>
                <a:extLst>
                  <a:ext uri="{0D108BD9-81ED-4DB2-BD59-A6C34878D82A}">
                    <a16:rowId xmlns:a16="http://schemas.microsoft.com/office/drawing/2014/main" val="3537684240"/>
                  </a:ext>
                </a:extLst>
              </a:tr>
            </a:tbl>
          </a:graphicData>
        </a:graphic>
      </p:graphicFrame>
    </p:spTree>
    <p:extLst>
      <p:ext uri="{BB962C8B-B14F-4D97-AF65-F5344CB8AC3E}">
        <p14:creationId xmlns:p14="http://schemas.microsoft.com/office/powerpoint/2010/main" val="8394114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65</a:t>
            </a:fld>
            <a:endParaRPr lang="en-US" dirty="0"/>
          </a:p>
        </p:txBody>
      </p:sp>
      <p:sp>
        <p:nvSpPr>
          <p:cNvPr id="3" name="Title 2"/>
          <p:cNvSpPr>
            <a:spLocks noGrp="1"/>
          </p:cNvSpPr>
          <p:nvPr>
            <p:ph type="title"/>
          </p:nvPr>
        </p:nvSpPr>
        <p:spPr/>
        <p:txBody>
          <a:bodyPr>
            <a:normAutofit/>
          </a:bodyPr>
          <a:lstStyle/>
          <a:p>
            <a:r>
              <a:rPr lang="en-US" i="1" dirty="0">
                <a:solidFill>
                  <a:schemeClr val="tx1"/>
                </a:solidFill>
              </a:rPr>
              <a:t>Customized Outcomes For Consortium Grantees</a:t>
            </a:r>
          </a:p>
        </p:txBody>
      </p:sp>
      <p:graphicFrame>
        <p:nvGraphicFramePr>
          <p:cNvPr id="6" name="Table 5"/>
          <p:cNvGraphicFramePr>
            <a:graphicFrameLocks noGrp="1"/>
          </p:cNvGraphicFramePr>
          <p:nvPr>
            <p:extLst>
              <p:ext uri="{D42A27DB-BD31-4B8C-83A1-F6EECF244321}">
                <p14:modId xmlns:p14="http://schemas.microsoft.com/office/powerpoint/2010/main" val="3530526171"/>
              </p:ext>
            </p:extLst>
          </p:nvPr>
        </p:nvGraphicFramePr>
        <p:xfrm>
          <a:off x="219075" y="976883"/>
          <a:ext cx="11818526" cy="5638800"/>
        </p:xfrm>
        <a:graphic>
          <a:graphicData uri="http://schemas.openxmlformats.org/drawingml/2006/table">
            <a:tbl>
              <a:tblPr firstRow="1" bandRow="1">
                <a:tableStyleId>{5C22544A-7EE6-4342-B048-85BDC9FD1C3A}</a:tableStyleId>
              </a:tblPr>
              <a:tblGrid>
                <a:gridCol w="3908425">
                  <a:extLst>
                    <a:ext uri="{9D8B030D-6E8A-4147-A177-3AD203B41FA5}">
                      <a16:colId xmlns:a16="http://schemas.microsoft.com/office/drawing/2014/main" val="2778250526"/>
                    </a:ext>
                  </a:extLst>
                </a:gridCol>
                <a:gridCol w="7910101">
                  <a:extLst>
                    <a:ext uri="{9D8B030D-6E8A-4147-A177-3AD203B41FA5}">
                      <a16:colId xmlns:a16="http://schemas.microsoft.com/office/drawing/2014/main" val="2839512617"/>
                    </a:ext>
                  </a:extLst>
                </a:gridCol>
              </a:tblGrid>
              <a:tr h="3693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Consortium leads must report</a:t>
                      </a:r>
                      <a:r>
                        <a:rPr lang="en-US" sz="2000" b="1" baseline="0" dirty="0"/>
                        <a:t> against the proposed project outcomes as it aligns with</a:t>
                      </a:r>
                      <a:r>
                        <a:rPr lang="en-US" sz="2000" b="1" dirty="0"/>
                        <a:t> Core</a:t>
                      </a:r>
                      <a:r>
                        <a:rPr lang="en-US" sz="2000" b="1" baseline="0" dirty="0"/>
                        <a:t> Elements </a:t>
                      </a:r>
                      <a:r>
                        <a:rPr lang="en-US" sz="2000" b="1" dirty="0"/>
                        <a:t>1-5</a:t>
                      </a:r>
                    </a:p>
                  </a:txBody>
                  <a:tcPr/>
                </a:tc>
                <a:tc hMerge="1">
                  <a:txBody>
                    <a:bodyPr/>
                    <a:lstStyle/>
                    <a:p>
                      <a:endParaRPr lang="en-US"/>
                    </a:p>
                  </a:txBody>
                  <a:tcPr/>
                </a:tc>
                <a:extLst>
                  <a:ext uri="{0D108BD9-81ED-4DB2-BD59-A6C34878D82A}">
                    <a16:rowId xmlns:a16="http://schemas.microsoft.com/office/drawing/2014/main" val="131777251"/>
                  </a:ext>
                </a:extLst>
              </a:tr>
              <a:tr h="32174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Core Element 1: Evidence-based Design  </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p>
                  </a:txBody>
                  <a:tcPr/>
                </a:tc>
                <a:extLst>
                  <a:ext uri="{0D108BD9-81ED-4DB2-BD59-A6C34878D82A}">
                    <a16:rowId xmlns:a16="http://schemas.microsoft.com/office/drawing/2014/main" val="3420697778"/>
                  </a:ext>
                </a:extLst>
              </a:tr>
              <a:tr h="606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Core Element 2: Sector Strategies and Employer Engagement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Outcome Area 2a: </a:t>
                      </a:r>
                      <a:r>
                        <a:rPr lang="en-US" sz="2000" b="0" dirty="0"/>
                        <a:t>Increase in the level and depth of employer engagement and investment in educational and training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Outcome Area 2b:</a:t>
                      </a:r>
                      <a:r>
                        <a:rPr lang="en-US" sz="2000" b="0" dirty="0"/>
                        <a:t> Percent of employers that change policies to better support work-based learning opportunities and/or employment, retention, and advancement of career pathways participants</a:t>
                      </a:r>
                    </a:p>
                  </a:txBody>
                  <a:tcPr/>
                </a:tc>
                <a:extLst>
                  <a:ext uri="{0D108BD9-81ED-4DB2-BD59-A6C34878D82A}">
                    <a16:rowId xmlns:a16="http://schemas.microsoft.com/office/drawing/2014/main" val="2355860056"/>
                  </a:ext>
                </a:extLst>
              </a:tr>
              <a:tr h="606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Core Element 3: Enhanced Career Pathway Programs and Accelerated Learning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Outcome Area 3a: </a:t>
                      </a:r>
                      <a:r>
                        <a:rPr lang="en-US" sz="2000" b="0" dirty="0"/>
                        <a:t>Design or implementation of new, accelerated instructional techniques or technologies, including the use of advanced online and technology-enabled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Outcome Area 3b:</a:t>
                      </a:r>
                      <a:r>
                        <a:rPr lang="en-US" sz="2000" b="0" dirty="0"/>
                        <a:t> Measure of restructuring or alignment of educational and training programs based on local or regional labor market data</a:t>
                      </a:r>
                    </a:p>
                  </a:txBody>
                  <a:tcPr/>
                </a:tc>
                <a:extLst>
                  <a:ext uri="{0D108BD9-81ED-4DB2-BD59-A6C34878D82A}">
                    <a16:rowId xmlns:a16="http://schemas.microsoft.com/office/drawing/2014/main" val="2000625679"/>
                  </a:ext>
                </a:extLst>
              </a:tr>
              <a:tr h="606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Core Element 4: Strategic Alignment with Workforce Development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Outcome Area 4a:</a:t>
                      </a:r>
                      <a:r>
                        <a:rPr lang="en-US" sz="2000" b="0" dirty="0"/>
                        <a:t> Increase in program and policy alignment across systems and/or decrease in duplicative services or service gaps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Outcome Area 4b:</a:t>
                      </a:r>
                      <a:r>
                        <a:rPr lang="en-US" sz="2000" b="0" dirty="0"/>
                        <a:t> Development of new and/or expanded partnerships among key system actors that results in streamlined or expanded services for participants</a:t>
                      </a:r>
                    </a:p>
                  </a:txBody>
                  <a:tcPr/>
                </a:tc>
                <a:extLst>
                  <a:ext uri="{0D108BD9-81ED-4DB2-BD59-A6C34878D82A}">
                    <a16:rowId xmlns:a16="http://schemas.microsoft.com/office/drawing/2014/main" val="1229827707"/>
                  </a:ext>
                </a:extLst>
              </a:tr>
            </a:tbl>
          </a:graphicData>
        </a:graphic>
      </p:graphicFrame>
    </p:spTree>
    <p:extLst>
      <p:ext uri="{BB962C8B-B14F-4D97-AF65-F5344CB8AC3E}">
        <p14:creationId xmlns:p14="http://schemas.microsoft.com/office/powerpoint/2010/main" val="3031866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66</a:t>
            </a:fld>
            <a:endParaRPr lang="en-US" dirty="0"/>
          </a:p>
        </p:txBody>
      </p:sp>
      <p:sp>
        <p:nvSpPr>
          <p:cNvPr id="3" name="Title 2"/>
          <p:cNvSpPr>
            <a:spLocks noGrp="1"/>
          </p:cNvSpPr>
          <p:nvPr>
            <p:ph type="title"/>
          </p:nvPr>
        </p:nvSpPr>
        <p:spPr/>
        <p:txBody>
          <a:bodyPr>
            <a:normAutofit/>
          </a:bodyPr>
          <a:lstStyle/>
          <a:p>
            <a:r>
              <a:rPr lang="en-US" i="1" dirty="0">
                <a:solidFill>
                  <a:schemeClr val="tx1"/>
                </a:solidFill>
              </a:rPr>
              <a:t>Customized Outcomes For Consortium Grantees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63224321"/>
              </p:ext>
            </p:extLst>
          </p:nvPr>
        </p:nvGraphicFramePr>
        <p:xfrm>
          <a:off x="219075" y="976883"/>
          <a:ext cx="11818526" cy="3837253"/>
        </p:xfrm>
        <a:graphic>
          <a:graphicData uri="http://schemas.openxmlformats.org/drawingml/2006/table">
            <a:tbl>
              <a:tblPr firstRow="1" bandRow="1">
                <a:tableStyleId>{5C22544A-7EE6-4342-B048-85BDC9FD1C3A}</a:tableStyleId>
              </a:tblPr>
              <a:tblGrid>
                <a:gridCol w="3502025">
                  <a:extLst>
                    <a:ext uri="{9D8B030D-6E8A-4147-A177-3AD203B41FA5}">
                      <a16:colId xmlns:a16="http://schemas.microsoft.com/office/drawing/2014/main" val="2778250526"/>
                    </a:ext>
                  </a:extLst>
                </a:gridCol>
                <a:gridCol w="8316501">
                  <a:extLst>
                    <a:ext uri="{9D8B030D-6E8A-4147-A177-3AD203B41FA5}">
                      <a16:colId xmlns:a16="http://schemas.microsoft.com/office/drawing/2014/main" val="2839512617"/>
                    </a:ext>
                  </a:extLst>
                </a:gridCol>
              </a:tblGrid>
              <a:tr h="60637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Consortium leads must report</a:t>
                      </a:r>
                      <a:r>
                        <a:rPr lang="en-US" sz="2000" b="1" baseline="0" dirty="0"/>
                        <a:t> against the proposed project outcomes as it aligns with</a:t>
                      </a:r>
                      <a:r>
                        <a:rPr lang="en-US" sz="2000" b="1" dirty="0"/>
                        <a:t> Core</a:t>
                      </a:r>
                      <a:r>
                        <a:rPr lang="en-US" sz="2000" b="1" baseline="0" dirty="0"/>
                        <a:t> Elements </a:t>
                      </a:r>
                      <a:r>
                        <a:rPr lang="en-US" sz="2000" b="1" dirty="0"/>
                        <a:t>1-5</a:t>
                      </a:r>
                    </a:p>
                  </a:txBody>
                  <a:tcPr/>
                </a:tc>
                <a:tc hMerge="1">
                  <a:txBody>
                    <a:bodyPr/>
                    <a:lstStyle/>
                    <a:p>
                      <a:endParaRPr lang="en-US"/>
                    </a:p>
                  </a:txBody>
                  <a:tcPr/>
                </a:tc>
                <a:extLst>
                  <a:ext uri="{0D108BD9-81ED-4DB2-BD59-A6C34878D82A}">
                    <a16:rowId xmlns:a16="http://schemas.microsoft.com/office/drawing/2014/main" val="131777251"/>
                  </a:ext>
                </a:extLst>
              </a:tr>
              <a:tr h="606373">
                <a:tc>
                  <a:txBody>
                    <a:bodyPr/>
                    <a:lstStyle/>
                    <a:p>
                      <a:pPr marL="0" indent="0">
                        <a:buNone/>
                      </a:pPr>
                      <a:r>
                        <a:rPr lang="en-US" sz="2000" b="1" dirty="0"/>
                        <a:t>Core Element 5: Innovative Systems Change  </a:t>
                      </a:r>
                    </a:p>
                    <a:p>
                      <a:pPr marL="457200" lvl="1" indent="0">
                        <a:buNone/>
                      </a:pPr>
                      <a:r>
                        <a:rPr lang="en-US" sz="2000" b="1" dirty="0"/>
                        <a:t>Option A: Accelerated Learning Pathways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Outcome Area 5a: </a:t>
                      </a:r>
                      <a:r>
                        <a:rPr lang="en-US" sz="2000" b="0" dirty="0"/>
                        <a:t>Measure of removing significant systemic barriers career pathways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Outcome Area 5b: </a:t>
                      </a:r>
                      <a:r>
                        <a:rPr lang="en-US" sz="2000" b="0" dirty="0"/>
                        <a:t>Increase in linkages developed throughout a career pathway to encompass bridge programs, career and technical training programs, and work-based training</a:t>
                      </a:r>
                    </a:p>
                  </a:txBody>
                  <a:tcPr/>
                </a:tc>
                <a:extLst>
                  <a:ext uri="{0D108BD9-81ED-4DB2-BD59-A6C34878D82A}">
                    <a16:rowId xmlns:a16="http://schemas.microsoft.com/office/drawing/2014/main" val="95885352"/>
                  </a:ext>
                </a:extLst>
              </a:tr>
              <a:tr h="606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Core Element 5: Innovative Systems Change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1" dirty="0"/>
                        <a:t>Or Option B: Statewide Data Integration/ Use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Outcome Area 5c: </a:t>
                      </a:r>
                      <a:r>
                        <a:rPr lang="en-US" sz="2000" b="0" dirty="0"/>
                        <a:t>Increased access to available data on stakeholders’ activities, outputs, and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Outcome Area 5d:</a:t>
                      </a:r>
                      <a:r>
                        <a:rPr lang="en-US" sz="2000" b="0" dirty="0"/>
                        <a:t> Evidence of effective data sharing and data management</a:t>
                      </a:r>
                    </a:p>
                  </a:txBody>
                  <a:tcPr/>
                </a:tc>
                <a:extLst>
                  <a:ext uri="{0D108BD9-81ED-4DB2-BD59-A6C34878D82A}">
                    <a16:rowId xmlns:a16="http://schemas.microsoft.com/office/drawing/2014/main" val="2575537382"/>
                  </a:ext>
                </a:extLst>
              </a:tr>
            </a:tbl>
          </a:graphicData>
        </a:graphic>
      </p:graphicFrame>
    </p:spTree>
    <p:extLst>
      <p:ext uri="{BB962C8B-B14F-4D97-AF65-F5344CB8AC3E}">
        <p14:creationId xmlns:p14="http://schemas.microsoft.com/office/powerpoint/2010/main" val="38432277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Interim Reporting Process for the Quarter Ending 03.31.21</a:t>
            </a:r>
            <a:endParaRPr lang="en-US" dirty="0"/>
          </a:p>
        </p:txBody>
      </p:sp>
      <p:sp>
        <p:nvSpPr>
          <p:cNvPr id="3" name="Content Placeholder 2"/>
          <p:cNvSpPr>
            <a:spLocks noGrp="1"/>
          </p:cNvSpPr>
          <p:nvPr>
            <p:ph idx="1"/>
          </p:nvPr>
        </p:nvSpPr>
        <p:spPr>
          <a:xfrm>
            <a:off x="201930" y="1010139"/>
            <a:ext cx="11685270" cy="4409760"/>
          </a:xfrm>
        </p:spPr>
        <p:txBody>
          <a:bodyPr>
            <a:noAutofit/>
          </a:bodyPr>
          <a:lstStyle/>
          <a:p>
            <a:pPr marL="457200" indent="-457200">
              <a:lnSpc>
                <a:spcPct val="110000"/>
              </a:lnSpc>
              <a:buFont typeface="Wingdings" panose="05000000000000000000" pitchFamily="2" charset="2"/>
              <a:buChar char="Ø"/>
              <a:defRPr/>
            </a:pPr>
            <a:r>
              <a:rPr lang="en-US" sz="3200" b="1" dirty="0"/>
              <a:t>Grantees </a:t>
            </a:r>
            <a:r>
              <a:rPr lang="en-US" sz="3200" b="1" u="sng" dirty="0"/>
              <a:t>will</a:t>
            </a:r>
            <a:r>
              <a:rPr lang="en-US" sz="3200" b="1" dirty="0"/>
              <a:t> submit a Quarterly Narrative Report (QNR) to ETA </a:t>
            </a:r>
          </a:p>
          <a:p>
            <a:pPr lvl="1" indent="-285750">
              <a:lnSpc>
                <a:spcPct val="110000"/>
              </a:lnSpc>
              <a:buFont typeface="Wingdings" panose="05000000000000000000" pitchFamily="2" charset="2"/>
              <a:buChar char="§"/>
              <a:defRPr/>
            </a:pPr>
            <a:r>
              <a:rPr lang="en-US" sz="3200" dirty="0">
                <a:solidFill>
                  <a:schemeClr val="tx1"/>
                </a:solidFill>
              </a:rPr>
              <a:t>Interim reporting guidance</a:t>
            </a:r>
          </a:p>
          <a:p>
            <a:pPr lvl="1" indent="-285750">
              <a:lnSpc>
                <a:spcPct val="110000"/>
              </a:lnSpc>
              <a:buFont typeface="Wingdings" panose="05000000000000000000" pitchFamily="2" charset="2"/>
              <a:buChar char="§"/>
              <a:defRPr/>
            </a:pPr>
            <a:r>
              <a:rPr lang="en-US" sz="3200" dirty="0">
                <a:solidFill>
                  <a:schemeClr val="tx1"/>
                </a:solidFill>
              </a:rPr>
              <a:t>Report program activities </a:t>
            </a:r>
            <a:r>
              <a:rPr lang="en-US" sz="3200" b="1" dirty="0">
                <a:solidFill>
                  <a:srgbClr val="FF0000"/>
                </a:solidFill>
              </a:rPr>
              <a:t>from February 1 - March 31 </a:t>
            </a:r>
            <a:r>
              <a:rPr lang="en-US" sz="3200" dirty="0">
                <a:solidFill>
                  <a:schemeClr val="tx1"/>
                </a:solidFill>
              </a:rPr>
              <a:t>using the OMB-Approved QNR Template</a:t>
            </a:r>
          </a:p>
          <a:p>
            <a:pPr lvl="1" indent="-285750">
              <a:lnSpc>
                <a:spcPct val="110000"/>
              </a:lnSpc>
              <a:buFont typeface="Wingdings" panose="05000000000000000000" pitchFamily="2" charset="2"/>
              <a:buChar char="§"/>
              <a:defRPr/>
            </a:pPr>
            <a:r>
              <a:rPr lang="en-US" sz="3200" dirty="0">
                <a:solidFill>
                  <a:schemeClr val="tx1"/>
                </a:solidFill>
              </a:rPr>
              <a:t>Submit the QNR by </a:t>
            </a:r>
            <a:r>
              <a:rPr lang="en-US" sz="3200" b="1" dirty="0">
                <a:solidFill>
                  <a:srgbClr val="FF0000"/>
                </a:solidFill>
              </a:rPr>
              <a:t>EMAIL</a:t>
            </a:r>
            <a:r>
              <a:rPr lang="en-US" sz="3200" dirty="0">
                <a:solidFill>
                  <a:schemeClr val="tx1"/>
                </a:solidFill>
              </a:rPr>
              <a:t> to FPOs and the SCC grant mailbox </a:t>
            </a:r>
            <a:r>
              <a:rPr lang="en-US" sz="3200" b="1" u="sng" dirty="0">
                <a:hlinkClick r:id="rId3"/>
              </a:rPr>
              <a:t>SCC@dol.gov</a:t>
            </a:r>
            <a:r>
              <a:rPr lang="en-US" sz="3200" dirty="0">
                <a:solidFill>
                  <a:schemeClr val="tx1"/>
                </a:solidFill>
              </a:rPr>
              <a:t> no later than the performance reporting due date of </a:t>
            </a:r>
            <a:r>
              <a:rPr lang="en-US" sz="3200" b="1" dirty="0">
                <a:solidFill>
                  <a:schemeClr val="tx1"/>
                </a:solidFill>
              </a:rPr>
              <a:t>May 14, 2021</a:t>
            </a:r>
            <a:endParaRPr lang="en-US" sz="3200" dirty="0">
              <a:solidFill>
                <a:schemeClr val="tx1"/>
              </a:solidFill>
            </a:endParaRPr>
          </a:p>
        </p:txBody>
      </p:sp>
      <p:sp>
        <p:nvSpPr>
          <p:cNvPr id="4" name="Slide Number Placeholder 3"/>
          <p:cNvSpPr>
            <a:spLocks noGrp="1"/>
          </p:cNvSpPr>
          <p:nvPr>
            <p:ph type="sldNum" sz="quarter" idx="4294967295"/>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67</a:t>
            </a:fld>
            <a:endParaRPr lang="en-US" sz="1400" b="0" dirty="0">
              <a:solidFill>
                <a:srgbClr val="303030">
                  <a:lumMod val="75000"/>
                  <a:lumOff val="25000"/>
                </a:srgbClr>
              </a:solidFill>
              <a:latin typeface="Arial" panose="020B0604020202020204"/>
            </a:endParaRPr>
          </a:p>
        </p:txBody>
      </p:sp>
      <p:sp>
        <p:nvSpPr>
          <p:cNvPr id="5" name="Rectangle 4"/>
          <p:cNvSpPr/>
          <p:nvPr/>
        </p:nvSpPr>
        <p:spPr>
          <a:xfrm>
            <a:off x="201930" y="5363206"/>
            <a:ext cx="11483340" cy="1175706"/>
          </a:xfrm>
          <a:prstGeom prst="rect">
            <a:avLst/>
          </a:prstGeom>
        </p:spPr>
        <p:txBody>
          <a:bodyPr wrap="square">
            <a:spAutoFit/>
          </a:bodyPr>
          <a:lstStyle/>
          <a:p>
            <a:pPr marL="400050" lvl="1" indent="0" algn="ctr">
              <a:lnSpc>
                <a:spcPct val="110000"/>
              </a:lnSpc>
              <a:buNone/>
              <a:defRPr/>
            </a:pPr>
            <a:r>
              <a:rPr lang="en-US" sz="3200" b="1" i="1" dirty="0">
                <a:solidFill>
                  <a:srgbClr val="FF0000"/>
                </a:solidFill>
              </a:rPr>
              <a:t>This interim guidance is </a:t>
            </a:r>
            <a:r>
              <a:rPr lang="en-US" sz="3200" b="1" i="1" u="sng" dirty="0">
                <a:solidFill>
                  <a:srgbClr val="FF0000"/>
                </a:solidFill>
              </a:rPr>
              <a:t>only</a:t>
            </a:r>
            <a:r>
              <a:rPr lang="en-US" sz="3200" b="1" i="1" dirty="0">
                <a:solidFill>
                  <a:srgbClr val="FF0000"/>
                </a:solidFill>
              </a:rPr>
              <a:t> for the quarter ending </a:t>
            </a:r>
          </a:p>
          <a:p>
            <a:pPr marL="400050" lvl="1" indent="0" algn="ctr">
              <a:lnSpc>
                <a:spcPct val="110000"/>
              </a:lnSpc>
              <a:buNone/>
              <a:defRPr/>
            </a:pPr>
            <a:r>
              <a:rPr lang="en-US" sz="3200" b="1" i="1" dirty="0">
                <a:solidFill>
                  <a:srgbClr val="FF0000"/>
                </a:solidFill>
              </a:rPr>
              <a:t>March 31, 2021</a:t>
            </a:r>
            <a:endParaRPr lang="en-US" sz="2000" i="1" dirty="0"/>
          </a:p>
        </p:txBody>
      </p:sp>
    </p:spTree>
    <p:extLst>
      <p:ext uri="{BB962C8B-B14F-4D97-AF65-F5344CB8AC3E}">
        <p14:creationId xmlns:p14="http://schemas.microsoft.com/office/powerpoint/2010/main" val="319711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Additional Reporting Guidance for Future Quarters</a:t>
            </a:r>
            <a:endParaRPr lang="en-US" dirty="0"/>
          </a:p>
        </p:txBody>
      </p:sp>
      <p:sp>
        <p:nvSpPr>
          <p:cNvPr id="3" name="Content Placeholder 2"/>
          <p:cNvSpPr>
            <a:spLocks noGrp="1"/>
          </p:cNvSpPr>
          <p:nvPr>
            <p:ph idx="1"/>
          </p:nvPr>
        </p:nvSpPr>
        <p:spPr>
          <a:xfrm>
            <a:off x="368769" y="954005"/>
            <a:ext cx="8105759" cy="5402345"/>
          </a:xfrm>
        </p:spPr>
        <p:txBody>
          <a:bodyPr>
            <a:noAutofit/>
          </a:bodyPr>
          <a:lstStyle/>
          <a:p>
            <a:pPr marL="0" indent="0">
              <a:lnSpc>
                <a:spcPct val="110000"/>
              </a:lnSpc>
              <a:spcBef>
                <a:spcPts val="0"/>
              </a:spcBef>
              <a:buNone/>
              <a:defRPr/>
            </a:pPr>
            <a:r>
              <a:rPr lang="en-US" sz="2800" b="1" dirty="0"/>
              <a:t>Reporting Quarter: 6/30/21</a:t>
            </a:r>
          </a:p>
          <a:p>
            <a:pPr>
              <a:lnSpc>
                <a:spcPct val="110000"/>
              </a:lnSpc>
              <a:spcBef>
                <a:spcPts val="0"/>
              </a:spcBef>
              <a:defRPr/>
            </a:pPr>
            <a:r>
              <a:rPr lang="en-US" sz="2800" dirty="0">
                <a:solidFill>
                  <a:schemeClr val="tx1"/>
                </a:solidFill>
              </a:rPr>
              <a:t>Interim Reporting Guidance and access to WIPS</a:t>
            </a:r>
          </a:p>
          <a:p>
            <a:pPr>
              <a:lnSpc>
                <a:spcPct val="110000"/>
              </a:lnSpc>
              <a:spcBef>
                <a:spcPts val="0"/>
              </a:spcBef>
              <a:defRPr/>
            </a:pPr>
            <a:r>
              <a:rPr lang="en-US" sz="2800" dirty="0"/>
              <a:t>Guidance on the customized outcomes for each core element using a </a:t>
            </a:r>
            <a:r>
              <a:rPr lang="en-US" sz="2800" i="1" dirty="0"/>
              <a:t>suggested </a:t>
            </a:r>
            <a:r>
              <a:rPr lang="en-US" sz="2800" dirty="0"/>
              <a:t>template.</a:t>
            </a:r>
            <a:endParaRPr lang="en-US" sz="2800" dirty="0">
              <a:solidFill>
                <a:schemeClr val="tx1"/>
              </a:solidFill>
            </a:endParaRPr>
          </a:p>
          <a:p>
            <a:pPr>
              <a:lnSpc>
                <a:spcPct val="110000"/>
              </a:lnSpc>
              <a:spcBef>
                <a:spcPts val="0"/>
              </a:spcBef>
              <a:defRPr/>
            </a:pPr>
            <a:r>
              <a:rPr lang="en-US" sz="2800" dirty="0">
                <a:solidFill>
                  <a:schemeClr val="tx1"/>
                </a:solidFill>
              </a:rPr>
              <a:t>The QNR and suggested Customized Outcomes report will be submitted in WIPS.</a:t>
            </a:r>
            <a:endParaRPr lang="en-US" sz="2800" b="1" dirty="0"/>
          </a:p>
          <a:p>
            <a:pPr marL="0" indent="0">
              <a:lnSpc>
                <a:spcPct val="110000"/>
              </a:lnSpc>
              <a:spcBef>
                <a:spcPts val="0"/>
              </a:spcBef>
              <a:buNone/>
              <a:defRPr/>
            </a:pPr>
            <a:endParaRPr lang="en-US" sz="1200" b="1" dirty="0"/>
          </a:p>
          <a:p>
            <a:pPr marL="0" indent="0">
              <a:lnSpc>
                <a:spcPct val="110000"/>
              </a:lnSpc>
              <a:spcBef>
                <a:spcPts val="0"/>
              </a:spcBef>
              <a:buNone/>
              <a:defRPr/>
            </a:pPr>
            <a:r>
              <a:rPr lang="en-US" sz="2800" b="1" dirty="0"/>
              <a:t>Reporting Quarter: 9/30/21</a:t>
            </a:r>
          </a:p>
          <a:p>
            <a:pPr>
              <a:lnSpc>
                <a:spcPct val="110000"/>
              </a:lnSpc>
              <a:spcBef>
                <a:spcPts val="0"/>
              </a:spcBef>
              <a:defRPr/>
            </a:pPr>
            <a:r>
              <a:rPr lang="en-US" sz="2800" dirty="0"/>
              <a:t>Reporting Policy Guidance for all future reporting quarters</a:t>
            </a:r>
          </a:p>
          <a:p>
            <a:pPr>
              <a:lnSpc>
                <a:spcPct val="110000"/>
              </a:lnSpc>
              <a:spcBef>
                <a:spcPts val="0"/>
              </a:spcBef>
              <a:defRPr/>
            </a:pPr>
            <a:r>
              <a:rPr lang="en-US" sz="2800" dirty="0"/>
              <a:t>QPR, QNR, Suggested Customized Outcomes template will be submitted in WIPS. </a:t>
            </a:r>
          </a:p>
        </p:txBody>
      </p:sp>
      <p:sp>
        <p:nvSpPr>
          <p:cNvPr id="4" name="Slide Number Placeholder 3"/>
          <p:cNvSpPr>
            <a:spLocks noGrp="1"/>
          </p:cNvSpPr>
          <p:nvPr>
            <p:ph type="sldNum" sz="quarter" idx="4294967295"/>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68</a:t>
            </a:fld>
            <a:endParaRPr lang="en-US" sz="1400" b="0" dirty="0">
              <a:solidFill>
                <a:srgbClr val="303030">
                  <a:lumMod val="75000"/>
                  <a:lumOff val="25000"/>
                </a:srgbClr>
              </a:solidFill>
              <a:latin typeface="Arial" panose="020B0604020202020204"/>
            </a:endParaRPr>
          </a:p>
        </p:txBody>
      </p:sp>
      <p:sp>
        <p:nvSpPr>
          <p:cNvPr id="5" name="Rectangle 4"/>
          <p:cNvSpPr/>
          <p:nvPr/>
        </p:nvSpPr>
        <p:spPr>
          <a:xfrm>
            <a:off x="8752114" y="1094907"/>
            <a:ext cx="3135086" cy="5078313"/>
          </a:xfrm>
          <a:prstGeom prst="rect">
            <a:avLst/>
          </a:prstGeom>
          <a:solidFill>
            <a:schemeClr val="accent2">
              <a:lumMod val="20000"/>
              <a:lumOff val="80000"/>
            </a:schemeClr>
          </a:solidFill>
        </p:spPr>
        <p:txBody>
          <a:bodyPr wrap="square">
            <a:spAutoFit/>
          </a:bodyPr>
          <a:lstStyle/>
          <a:p>
            <a:pPr>
              <a:lnSpc>
                <a:spcPct val="200000"/>
              </a:lnSpc>
              <a:defRPr/>
            </a:pPr>
            <a:r>
              <a:rPr lang="en-US" b="1" i="1" dirty="0"/>
              <a:t>Single Institution Grantees must still collect participant-level data as it aligns with the required reporting elements for all participants served as of the start of the grant.  </a:t>
            </a:r>
          </a:p>
          <a:p>
            <a:pPr indent="-342900">
              <a:lnSpc>
                <a:spcPct val="200000"/>
              </a:lnSpc>
              <a:buFont typeface="Wingdings" panose="05000000000000000000" pitchFamily="2" charset="2"/>
              <a:buChar char="§"/>
              <a:defRPr/>
            </a:pPr>
            <a:r>
              <a:rPr lang="en-US" dirty="0"/>
              <a:t>The first QPR will be submitted for the quarter ending September 30, 2021.</a:t>
            </a:r>
          </a:p>
        </p:txBody>
      </p:sp>
    </p:spTree>
    <p:extLst>
      <p:ext uri="{BB962C8B-B14F-4D97-AF65-F5344CB8AC3E}">
        <p14:creationId xmlns:p14="http://schemas.microsoft.com/office/powerpoint/2010/main" val="25463076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69</a:t>
            </a:fld>
            <a:endParaRPr lang="en-US" dirty="0"/>
          </a:p>
        </p:txBody>
      </p:sp>
      <p:sp>
        <p:nvSpPr>
          <p:cNvPr id="3" name="Title 2"/>
          <p:cNvSpPr>
            <a:spLocks noGrp="1"/>
          </p:cNvSpPr>
          <p:nvPr>
            <p:ph type="title"/>
          </p:nvPr>
        </p:nvSpPr>
        <p:spPr/>
        <p:txBody>
          <a:bodyPr/>
          <a:lstStyle/>
          <a:p>
            <a:r>
              <a:rPr lang="en-US" dirty="0"/>
              <a:t>Quarterly Progress Report: Key Performance Deadlines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5333152"/>
              </p:ext>
            </p:extLst>
          </p:nvPr>
        </p:nvGraphicFramePr>
        <p:xfrm>
          <a:off x="630389" y="932176"/>
          <a:ext cx="11080750" cy="503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446986" y="6080823"/>
            <a:ext cx="7006107" cy="707886"/>
          </a:xfrm>
          <a:prstGeom prst="rect">
            <a:avLst/>
          </a:prstGeom>
        </p:spPr>
        <p:txBody>
          <a:bodyPr wrap="square">
            <a:spAutoFit/>
          </a:bodyPr>
          <a:lstStyle/>
          <a:p>
            <a:pPr lvl="1" algn="ctr"/>
            <a:r>
              <a:rPr lang="en-US" sz="2000" b="1" i="1" dirty="0">
                <a:solidFill>
                  <a:srgbClr val="FF0000"/>
                </a:solidFill>
              </a:rPr>
              <a:t>Quarterly Progress Reports will be submitted in WIPS for all future quarters starting with the quarter ending 9.30.21</a:t>
            </a:r>
          </a:p>
        </p:txBody>
      </p:sp>
    </p:spTree>
    <p:extLst>
      <p:ext uri="{BB962C8B-B14F-4D97-AF65-F5344CB8AC3E}">
        <p14:creationId xmlns:p14="http://schemas.microsoft.com/office/powerpoint/2010/main" val="20139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7</a:t>
            </a:fld>
            <a:endParaRPr lang="en-US" dirty="0"/>
          </a:p>
        </p:txBody>
      </p:sp>
      <p:sp>
        <p:nvSpPr>
          <p:cNvPr id="15" name="Title 14"/>
          <p:cNvSpPr>
            <a:spLocks noGrp="1"/>
          </p:cNvSpPr>
          <p:nvPr>
            <p:ph type="title"/>
          </p:nvPr>
        </p:nvSpPr>
        <p:spPr/>
        <p:txBody>
          <a:bodyPr>
            <a:normAutofit/>
          </a:bodyPr>
          <a:lstStyle/>
          <a:p>
            <a:r>
              <a:rPr lang="en-US" sz="4000" dirty="0"/>
              <a:t>Speakers</a:t>
            </a:r>
          </a:p>
        </p:txBody>
      </p:sp>
      <p:sp>
        <p:nvSpPr>
          <p:cNvPr id="20" name="Content Placeholder 19"/>
          <p:cNvSpPr>
            <a:spLocks noGrp="1"/>
          </p:cNvSpPr>
          <p:nvPr>
            <p:ph sz="half" idx="15"/>
          </p:nvPr>
        </p:nvSpPr>
        <p:spPr>
          <a:xfrm>
            <a:off x="4946944" y="3491757"/>
            <a:ext cx="3040515" cy="2201789"/>
          </a:xfrm>
        </p:spPr>
        <p:txBody>
          <a:bodyPr/>
          <a:lstStyle/>
          <a:p>
            <a:pPr>
              <a:spcBef>
                <a:spcPts val="0"/>
              </a:spcBef>
            </a:pPr>
            <a:r>
              <a:rPr lang="en-US" sz="3200" dirty="0">
                <a:solidFill>
                  <a:schemeClr val="accent1"/>
                </a:solidFill>
              </a:rPr>
              <a:t>Steven Canger</a:t>
            </a:r>
          </a:p>
          <a:p>
            <a:pPr>
              <a:spcBef>
                <a:spcPts val="0"/>
              </a:spcBef>
            </a:pPr>
            <a:r>
              <a:rPr lang="en-US" dirty="0"/>
              <a:t>Grants Management Specialist</a:t>
            </a:r>
            <a:endParaRPr lang="en-US" b="0" dirty="0"/>
          </a:p>
          <a:p>
            <a:pPr>
              <a:spcBef>
                <a:spcPts val="0"/>
              </a:spcBef>
            </a:pPr>
            <a:r>
              <a:rPr lang="en-US" b="0" dirty="0"/>
              <a:t>Office of Grants Management</a:t>
            </a:r>
          </a:p>
        </p:txBody>
      </p:sp>
      <p:sp>
        <p:nvSpPr>
          <p:cNvPr id="17" name="Content Placeholder 16"/>
          <p:cNvSpPr>
            <a:spLocks noGrp="1"/>
          </p:cNvSpPr>
          <p:nvPr>
            <p:ph sz="half" idx="2"/>
          </p:nvPr>
        </p:nvSpPr>
        <p:spPr>
          <a:xfrm>
            <a:off x="8878513" y="3491757"/>
            <a:ext cx="3159087" cy="2201789"/>
          </a:xfrm>
        </p:spPr>
        <p:txBody>
          <a:bodyPr/>
          <a:lstStyle/>
          <a:p>
            <a:pPr>
              <a:spcBef>
                <a:spcPts val="0"/>
              </a:spcBef>
            </a:pPr>
            <a:r>
              <a:rPr lang="en-US" sz="3200" dirty="0">
                <a:solidFill>
                  <a:schemeClr val="accent1"/>
                </a:solidFill>
              </a:rPr>
              <a:t>Ayreen Cadwallader</a:t>
            </a:r>
          </a:p>
          <a:p>
            <a:pPr>
              <a:spcBef>
                <a:spcPts val="0"/>
              </a:spcBef>
            </a:pPr>
            <a:r>
              <a:rPr lang="en-US" dirty="0"/>
              <a:t>Workforce Analyst</a:t>
            </a:r>
          </a:p>
          <a:p>
            <a:pPr>
              <a:spcBef>
                <a:spcPts val="0"/>
              </a:spcBef>
            </a:pPr>
            <a:r>
              <a:rPr lang="en-US" b="0" dirty="0"/>
              <a:t>Division of Strategic Investments</a:t>
            </a:r>
          </a:p>
          <a:p>
            <a:pPr>
              <a:spcBef>
                <a:spcPts val="0"/>
              </a:spcBef>
            </a:pPr>
            <a:endParaRPr lang="en-US" b="0" dirty="0"/>
          </a:p>
        </p:txBody>
      </p:sp>
      <p:sp>
        <p:nvSpPr>
          <p:cNvPr id="10" name="Content Placeholder 19"/>
          <p:cNvSpPr>
            <a:spLocks noGrp="1"/>
          </p:cNvSpPr>
          <p:nvPr>
            <p:ph sz="half" idx="15"/>
          </p:nvPr>
        </p:nvSpPr>
        <p:spPr>
          <a:xfrm>
            <a:off x="1297000" y="3590163"/>
            <a:ext cx="3070139" cy="2201789"/>
          </a:xfrm>
        </p:spPr>
        <p:txBody>
          <a:bodyPr/>
          <a:lstStyle/>
          <a:p>
            <a:pPr>
              <a:spcBef>
                <a:spcPts val="0"/>
              </a:spcBef>
            </a:pPr>
            <a:r>
              <a:rPr lang="en-US" sz="3200" dirty="0">
                <a:solidFill>
                  <a:schemeClr val="accent1"/>
                </a:solidFill>
              </a:rPr>
              <a:t>Eugenie Agia</a:t>
            </a:r>
          </a:p>
          <a:p>
            <a:pPr>
              <a:spcBef>
                <a:spcPts val="0"/>
              </a:spcBef>
            </a:pPr>
            <a:r>
              <a:rPr lang="en-US" dirty="0"/>
              <a:t>SCC Program Lead</a:t>
            </a:r>
          </a:p>
          <a:p>
            <a:pPr>
              <a:spcBef>
                <a:spcPts val="0"/>
              </a:spcBef>
            </a:pPr>
            <a:r>
              <a:rPr lang="en-US" b="0" dirty="0"/>
              <a:t>Division of Strategic Investments</a:t>
            </a:r>
          </a:p>
        </p:txBody>
      </p:sp>
      <p:pic>
        <p:nvPicPr>
          <p:cNvPr id="3" name="Picture Placeholder 2"/>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9998" b="9998"/>
          <a:stretch>
            <a:fillRect/>
          </a:stretch>
        </p:blipFill>
        <p:spPr>
          <a:xfrm>
            <a:off x="5280025" y="1095374"/>
            <a:ext cx="2133600" cy="2133601"/>
          </a:xfrm>
        </p:spPr>
      </p:pic>
      <p:pic>
        <p:nvPicPr>
          <p:cNvPr id="14" name="Picture Placeholder 10"/>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2642" b="2642"/>
          <a:stretch>
            <a:fillRect/>
          </a:stretch>
        </p:blipFill>
        <p:spPr>
          <a:xfrm>
            <a:off x="9017000" y="1095375"/>
            <a:ext cx="2133600" cy="2133600"/>
          </a:xfrm>
          <a:prstGeom prst="round2DiagRect">
            <a:avLst/>
          </a:prstGeom>
          <a:solidFill>
            <a:srgbClr val="F3F4F4"/>
          </a:solidFill>
          <a:ln>
            <a:solidFill>
              <a:schemeClr val="accent4"/>
            </a:solidFill>
          </a:ln>
        </p:spPr>
      </p:pic>
      <p:pic>
        <p:nvPicPr>
          <p:cNvPr id="13" name="Picture Placeholder 12"/>
          <p:cNvPicPr>
            <a:picLocks noGrp="1" noChangeAspect="1"/>
          </p:cNvPicPr>
          <p:nvPr>
            <p:ph type="pic" sz="quarter" idx="13"/>
          </p:nvPr>
        </p:nvPicPr>
        <p:blipFill>
          <a:blip r:embed="rId5" cstate="hqprint">
            <a:extLst>
              <a:ext uri="{28A0092B-C50C-407E-A947-70E740481C1C}">
                <a14:useLocalDpi xmlns:a14="http://schemas.microsoft.com/office/drawing/2010/main" val="0"/>
              </a:ext>
            </a:extLst>
          </a:blip>
          <a:srcRect t="15627" b="15627"/>
          <a:stretch>
            <a:fillRect/>
          </a:stretch>
        </p:blipFill>
        <p:spPr>
          <a:xfrm>
            <a:off x="1543050" y="1193031"/>
            <a:ext cx="2133600" cy="2133600"/>
          </a:xfrm>
        </p:spPr>
      </p:pic>
    </p:spTree>
    <p:extLst>
      <p:ext uri="{BB962C8B-B14F-4D97-AF65-F5344CB8AC3E}">
        <p14:creationId xmlns:p14="http://schemas.microsoft.com/office/powerpoint/2010/main" val="623052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Progress Report: Key Performance Deadlines </a:t>
            </a:r>
          </a:p>
        </p:txBody>
      </p:sp>
      <p:sp>
        <p:nvSpPr>
          <p:cNvPr id="3" name="Content Placeholder 2"/>
          <p:cNvSpPr>
            <a:spLocks noGrp="1"/>
          </p:cNvSpPr>
          <p:nvPr>
            <p:ph idx="1"/>
          </p:nvPr>
        </p:nvSpPr>
        <p:spPr>
          <a:xfrm>
            <a:off x="769963" y="944880"/>
            <a:ext cx="10461574" cy="4760461"/>
          </a:xfrm>
        </p:spPr>
        <p:txBody>
          <a:bodyPr>
            <a:noAutofit/>
          </a:bodyPr>
          <a:lstStyle/>
          <a:p>
            <a:pPr marL="0" indent="0">
              <a:lnSpc>
                <a:spcPct val="110000"/>
              </a:lnSpc>
              <a:spcBef>
                <a:spcPts val="0"/>
              </a:spcBef>
              <a:buNone/>
              <a:defRPr/>
            </a:pPr>
            <a:r>
              <a:rPr lang="en-US" sz="2800" b="1" dirty="0">
                <a:latin typeface="Calibri"/>
              </a:rPr>
              <a:t>Reminder: Quarterly Progress Reports</a:t>
            </a:r>
          </a:p>
          <a:p>
            <a:pPr marL="285750" lvl="1">
              <a:lnSpc>
                <a:spcPct val="110000"/>
              </a:lnSpc>
              <a:spcBef>
                <a:spcPts val="1200"/>
              </a:spcBef>
              <a:defRPr/>
            </a:pPr>
            <a:r>
              <a:rPr lang="en-US" dirty="0">
                <a:solidFill>
                  <a:schemeClr val="tx1"/>
                </a:solidFill>
                <a:latin typeface="Calibri"/>
              </a:rPr>
              <a:t>Due no later than 45 days after the end of a quarter</a:t>
            </a:r>
          </a:p>
          <a:p>
            <a:pPr marL="285750" lvl="1">
              <a:spcBef>
                <a:spcPts val="0"/>
              </a:spcBef>
              <a:defRPr/>
            </a:pPr>
            <a:r>
              <a:rPr lang="en-US" i="1" dirty="0">
                <a:solidFill>
                  <a:schemeClr val="tx1"/>
                </a:solidFill>
                <a:latin typeface="Calibri"/>
              </a:rPr>
              <a:t>More information and training will be provided</a:t>
            </a:r>
          </a:p>
          <a:p>
            <a:pPr marL="285750" lvl="1">
              <a:spcBef>
                <a:spcPts val="0"/>
              </a:spcBef>
              <a:defRPr/>
            </a:pPr>
            <a:endParaRPr lang="en-US" b="1" i="1" dirty="0">
              <a:solidFill>
                <a:schemeClr val="tx1"/>
              </a:solidFill>
              <a:latin typeface="Calibri"/>
            </a:endParaRPr>
          </a:p>
          <a:p>
            <a:pPr marL="0" indent="0">
              <a:buNone/>
            </a:pPr>
            <a:endParaRPr lang="en-US" sz="2000" b="1" dirty="0">
              <a:solidFill>
                <a:srgbClr val="C00000"/>
              </a:solidFill>
            </a:endParaRPr>
          </a:p>
          <a:p>
            <a:pPr marL="0" indent="0">
              <a:buNone/>
            </a:pPr>
            <a:endParaRPr lang="en-US" sz="2000" b="1" dirty="0">
              <a:solidFill>
                <a:srgbClr val="C00000"/>
              </a:solidFill>
            </a:endParaRPr>
          </a:p>
          <a:p>
            <a:pPr marL="0" indent="0">
              <a:buNone/>
            </a:pPr>
            <a:endParaRPr lang="en-US" sz="2000" b="1" dirty="0">
              <a:solidFill>
                <a:srgbClr val="C00000"/>
              </a:solidFill>
            </a:endParaRPr>
          </a:p>
          <a:p>
            <a:pPr marL="0" indent="0">
              <a:buNone/>
            </a:pPr>
            <a:endParaRPr lang="en-US" sz="2000" b="1" dirty="0">
              <a:solidFill>
                <a:srgbClr val="C00000"/>
              </a:solidFill>
            </a:endParaRP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70</a:t>
            </a:fld>
            <a:endParaRPr lang="en-US" sz="1400" b="0" dirty="0">
              <a:solidFill>
                <a:srgbClr val="303030">
                  <a:lumMod val="75000"/>
                  <a:lumOff val="25000"/>
                </a:srgbClr>
              </a:solidFill>
              <a:latin typeface="Arial" panose="020B0604020202020204"/>
            </a:endParaRPr>
          </a:p>
        </p:txBody>
      </p:sp>
      <p:graphicFrame>
        <p:nvGraphicFramePr>
          <p:cNvPr id="6" name="Table 5"/>
          <p:cNvGraphicFramePr>
            <a:graphicFrameLocks noGrp="1"/>
          </p:cNvGraphicFramePr>
          <p:nvPr>
            <p:extLst>
              <p:ext uri="{D42A27DB-BD31-4B8C-83A1-F6EECF244321}">
                <p14:modId xmlns:p14="http://schemas.microsoft.com/office/powerpoint/2010/main" val="1903713173"/>
              </p:ext>
            </p:extLst>
          </p:nvPr>
        </p:nvGraphicFramePr>
        <p:xfrm>
          <a:off x="1309753" y="2668046"/>
          <a:ext cx="9381994" cy="2737819"/>
        </p:xfrm>
        <a:graphic>
          <a:graphicData uri="http://schemas.openxmlformats.org/drawingml/2006/table">
            <a:tbl>
              <a:tblPr firstRow="1" firstCol="1" bandRow="1"/>
              <a:tblGrid>
                <a:gridCol w="3042181">
                  <a:extLst>
                    <a:ext uri="{9D8B030D-6E8A-4147-A177-3AD203B41FA5}">
                      <a16:colId xmlns:a16="http://schemas.microsoft.com/office/drawing/2014/main" val="20000"/>
                    </a:ext>
                  </a:extLst>
                </a:gridCol>
                <a:gridCol w="2693840">
                  <a:extLst>
                    <a:ext uri="{9D8B030D-6E8A-4147-A177-3AD203B41FA5}">
                      <a16:colId xmlns:a16="http://schemas.microsoft.com/office/drawing/2014/main" val="20001"/>
                    </a:ext>
                  </a:extLst>
                </a:gridCol>
                <a:gridCol w="3645973">
                  <a:extLst>
                    <a:ext uri="{9D8B030D-6E8A-4147-A177-3AD203B41FA5}">
                      <a16:colId xmlns:a16="http://schemas.microsoft.com/office/drawing/2014/main" val="20002"/>
                    </a:ext>
                  </a:extLst>
                </a:gridCol>
              </a:tblGrid>
              <a:tr h="846625">
                <a:tc>
                  <a:txBody>
                    <a:bodyPr/>
                    <a:lstStyle/>
                    <a:p>
                      <a:pPr marL="0" marR="0" algn="ctr">
                        <a:lnSpc>
                          <a:spcPct val="115000"/>
                        </a:lnSpc>
                        <a:spcBef>
                          <a:spcPts val="0"/>
                        </a:spcBef>
                        <a:spcAft>
                          <a:spcPts val="0"/>
                        </a:spcAft>
                      </a:pPr>
                      <a:r>
                        <a:rPr lang="en-US" sz="2000" b="1" dirty="0">
                          <a:effectLst/>
                          <a:latin typeface="Calibri"/>
                          <a:ea typeface="Calibri"/>
                          <a:cs typeface="Times New Roman"/>
                        </a:rPr>
                        <a:t>Quarter End Date</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Progress Report Due Date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Report Activities Occurring Between</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467156">
                <a:tc>
                  <a:txBody>
                    <a:bodyPr/>
                    <a:lstStyle/>
                    <a:p>
                      <a:pPr marL="0" marR="0" algn="ctr">
                        <a:lnSpc>
                          <a:spcPct val="115000"/>
                        </a:lnSpc>
                        <a:spcBef>
                          <a:spcPts val="0"/>
                        </a:spcBef>
                        <a:spcAft>
                          <a:spcPts val="0"/>
                        </a:spcAft>
                      </a:pPr>
                      <a:r>
                        <a:rPr lang="en-US" sz="2000" b="1" dirty="0">
                          <a:effectLst/>
                          <a:latin typeface="Calibri"/>
                          <a:ea typeface="Calibri"/>
                          <a:cs typeface="Times New Roman"/>
                        </a:rPr>
                        <a:t>March 31</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May 14</a:t>
                      </a:r>
                      <a:endParaRPr lang="en-US" sz="20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January 1 – March 31</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467156">
                <a:tc>
                  <a:txBody>
                    <a:bodyPr/>
                    <a:lstStyle/>
                    <a:p>
                      <a:pPr marL="0" marR="0" algn="ctr">
                        <a:lnSpc>
                          <a:spcPct val="115000"/>
                        </a:lnSpc>
                        <a:spcBef>
                          <a:spcPts val="0"/>
                        </a:spcBef>
                        <a:spcAft>
                          <a:spcPts val="0"/>
                        </a:spcAft>
                      </a:pPr>
                      <a:r>
                        <a:rPr lang="en-US" sz="2000" b="1" dirty="0">
                          <a:effectLst/>
                          <a:latin typeface="Calibri"/>
                          <a:ea typeface="Calibri"/>
                          <a:cs typeface="Times New Roman"/>
                        </a:rPr>
                        <a:t>June 30</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August 15</a:t>
                      </a:r>
                      <a:endParaRPr lang="en-US" sz="20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April 1 – June 30</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489726">
                <a:tc>
                  <a:txBody>
                    <a:bodyPr/>
                    <a:lstStyle/>
                    <a:p>
                      <a:pPr marL="0" marR="0" algn="ctr">
                        <a:lnSpc>
                          <a:spcPct val="115000"/>
                        </a:lnSpc>
                        <a:spcBef>
                          <a:spcPts val="0"/>
                        </a:spcBef>
                        <a:spcAft>
                          <a:spcPts val="0"/>
                        </a:spcAft>
                      </a:pPr>
                      <a:r>
                        <a:rPr lang="en-US" sz="2000" b="1" dirty="0">
                          <a:effectLst/>
                          <a:latin typeface="Calibri"/>
                          <a:ea typeface="Calibri"/>
                          <a:cs typeface="Times New Roman"/>
                        </a:rPr>
                        <a:t>September 30</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November 15</a:t>
                      </a:r>
                      <a:endParaRPr lang="en-US" sz="20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July 1 – September 30</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467156">
                <a:tc>
                  <a:txBody>
                    <a:bodyPr/>
                    <a:lstStyle/>
                    <a:p>
                      <a:pPr marL="0" marR="0" algn="ctr">
                        <a:lnSpc>
                          <a:spcPct val="115000"/>
                        </a:lnSpc>
                        <a:spcBef>
                          <a:spcPts val="0"/>
                        </a:spcBef>
                        <a:spcAft>
                          <a:spcPts val="0"/>
                        </a:spcAft>
                      </a:pPr>
                      <a:r>
                        <a:rPr lang="en-US" sz="2000" b="1" dirty="0">
                          <a:effectLst/>
                          <a:latin typeface="Calibri"/>
                          <a:ea typeface="Calibri"/>
                          <a:cs typeface="Times New Roman"/>
                        </a:rPr>
                        <a:t>December 31</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February 14</a:t>
                      </a:r>
                      <a:endParaRPr lang="en-US" sz="20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October 1 – December 31</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2975019" y="5754082"/>
            <a:ext cx="6478074" cy="707886"/>
          </a:xfrm>
          <a:prstGeom prst="rect">
            <a:avLst/>
          </a:prstGeom>
        </p:spPr>
        <p:txBody>
          <a:bodyPr wrap="square">
            <a:spAutoFit/>
          </a:bodyPr>
          <a:lstStyle/>
          <a:p>
            <a:pPr algn="ctr"/>
            <a:r>
              <a:rPr lang="en-US" sz="2000" b="1" i="1" dirty="0">
                <a:solidFill>
                  <a:srgbClr val="C00000"/>
                </a:solidFill>
              </a:rPr>
              <a:t>Your 1</a:t>
            </a:r>
            <a:r>
              <a:rPr lang="en-US" sz="2000" b="1" i="1" baseline="30000" dirty="0">
                <a:solidFill>
                  <a:srgbClr val="C00000"/>
                </a:solidFill>
              </a:rPr>
              <a:t>st</a:t>
            </a:r>
            <a:r>
              <a:rPr lang="en-US" sz="2000" b="1" i="1" dirty="0">
                <a:solidFill>
                  <a:srgbClr val="C00000"/>
                </a:solidFill>
              </a:rPr>
              <a:t> progress report is due no later than May 14, 2021</a:t>
            </a:r>
          </a:p>
          <a:p>
            <a:pPr algn="ctr"/>
            <a:r>
              <a:rPr lang="en-US" sz="2000" b="1" i="1" dirty="0">
                <a:solidFill>
                  <a:srgbClr val="C00000"/>
                </a:solidFill>
              </a:rPr>
              <a:t>Covers activities from February  1 through March 31</a:t>
            </a:r>
            <a:r>
              <a:rPr lang="en-US" sz="2000" b="1" i="1" baseline="30000" dirty="0">
                <a:solidFill>
                  <a:srgbClr val="C00000"/>
                </a:solidFill>
              </a:rPr>
              <a:t>st</a:t>
            </a:r>
            <a:r>
              <a:rPr lang="en-US" sz="2000" b="1" i="1" dirty="0">
                <a:solidFill>
                  <a:srgbClr val="C00000"/>
                </a:solidFill>
              </a:rPr>
              <a:t> </a:t>
            </a:r>
          </a:p>
        </p:txBody>
      </p:sp>
    </p:spTree>
    <p:extLst>
      <p:ext uri="{BB962C8B-B14F-4D97-AF65-F5344CB8AC3E}">
        <p14:creationId xmlns:p14="http://schemas.microsoft.com/office/powerpoint/2010/main" val="1686963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71</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20442637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p:txBody>
          <a:bodyPr/>
          <a:lstStyle/>
          <a:p>
            <a:r>
              <a:rPr lang="en-US" dirty="0"/>
              <a:t>Communication</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p:txBody>
          <a:bodyPr>
            <a:normAutofit/>
          </a:bodyPr>
          <a:lstStyle/>
          <a:p>
            <a:pPr algn="ctr"/>
            <a:r>
              <a:rPr lang="en-US" dirty="0"/>
              <a:t>Communication Plan, Point of Contact and Community of Practice</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a:xfrm>
            <a:off x="11537950" y="6356350"/>
            <a:ext cx="654050" cy="365125"/>
          </a:xfrm>
        </p:spPr>
        <p:txBody>
          <a:bodyPr/>
          <a:lstStyle/>
          <a:p>
            <a:fld id="{706D636C-90A3-4979-BA37-BAB384B22101}" type="slidenum">
              <a:rPr lang="en-US" smtClean="0"/>
              <a:pPr/>
              <a:t>72</a:t>
            </a:fld>
            <a:endParaRPr lang="en-US" dirty="0"/>
          </a:p>
        </p:txBody>
      </p:sp>
    </p:spTree>
    <p:custDataLst>
      <p:tags r:id="rId1"/>
    </p:custDataLst>
    <p:extLst>
      <p:ext uri="{BB962C8B-B14F-4D97-AF65-F5344CB8AC3E}">
        <p14:creationId xmlns:p14="http://schemas.microsoft.com/office/powerpoint/2010/main" val="41055277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BE0C-26B5-4FBC-98A0-F5692D44E744}"/>
              </a:ext>
            </a:extLst>
          </p:cNvPr>
          <p:cNvSpPr>
            <a:spLocks noGrp="1"/>
          </p:cNvSpPr>
          <p:nvPr>
            <p:ph type="title"/>
          </p:nvPr>
        </p:nvSpPr>
        <p:spPr>
          <a:xfrm>
            <a:off x="805866" y="197659"/>
            <a:ext cx="7955280" cy="1051560"/>
          </a:xfrm>
        </p:spPr>
        <p:txBody>
          <a:bodyPr anchor="t">
            <a:normAutofit/>
          </a:bodyPr>
          <a:lstStyle/>
          <a:p>
            <a:r>
              <a:rPr lang="en-US" sz="3600" dirty="0"/>
              <a:t>Your Primary Point of Contact (POC)</a:t>
            </a:r>
          </a:p>
        </p:txBody>
      </p:sp>
      <p:sp>
        <p:nvSpPr>
          <p:cNvPr id="3" name="Content Placeholder 2">
            <a:extLst>
              <a:ext uri="{FF2B5EF4-FFF2-40B4-BE49-F238E27FC236}">
                <a16:creationId xmlns:a16="http://schemas.microsoft.com/office/drawing/2014/main" id="{F2104050-9A66-4FFE-BD45-A169890D2CCB}"/>
              </a:ext>
            </a:extLst>
          </p:cNvPr>
          <p:cNvSpPr>
            <a:spLocks noGrp="1"/>
          </p:cNvSpPr>
          <p:nvPr>
            <p:ph idx="1"/>
          </p:nvPr>
        </p:nvSpPr>
        <p:spPr/>
        <p:txBody>
          <a:bodyPr anchor="t">
            <a:noAutofit/>
          </a:bodyPr>
          <a:lstStyle/>
          <a:p>
            <a:pPr marL="0" indent="0">
              <a:spcBef>
                <a:spcPts val="0"/>
              </a:spcBef>
              <a:buNone/>
              <a:defRPr/>
            </a:pPr>
            <a:r>
              <a:rPr lang="en-US" sz="2800" b="1" dirty="0">
                <a:solidFill>
                  <a:srgbClr val="4F81BD">
                    <a:lumMod val="50000"/>
                  </a:srgbClr>
                </a:solidFill>
              </a:rPr>
              <a:t>Role of POC</a:t>
            </a:r>
          </a:p>
          <a:p>
            <a:pPr marL="0" indent="0">
              <a:spcBef>
                <a:spcPts val="0"/>
              </a:spcBef>
              <a:buNone/>
              <a:defRPr/>
            </a:pPr>
            <a:endParaRPr lang="en-US" sz="2800" dirty="0">
              <a:solidFill>
                <a:srgbClr val="4F81BD">
                  <a:lumMod val="50000"/>
                </a:srgbClr>
              </a:solidFill>
            </a:endParaRPr>
          </a:p>
          <a:p>
            <a:pPr>
              <a:spcBef>
                <a:spcPts val="0"/>
              </a:spcBef>
              <a:defRPr/>
            </a:pPr>
            <a:r>
              <a:rPr lang="en-US" sz="2800" dirty="0">
                <a:solidFill>
                  <a:srgbClr val="4F81BD">
                    <a:lumMod val="50000"/>
                  </a:srgbClr>
                </a:solidFill>
              </a:rPr>
              <a:t>Receives communication from ETA</a:t>
            </a:r>
            <a:br>
              <a:rPr lang="en-US" sz="2800" dirty="0">
                <a:solidFill>
                  <a:srgbClr val="4F81BD">
                    <a:lumMod val="50000"/>
                  </a:srgbClr>
                </a:solidFill>
              </a:rPr>
            </a:br>
            <a:endParaRPr lang="en-US" sz="2800" dirty="0">
              <a:solidFill>
                <a:srgbClr val="4F81BD">
                  <a:lumMod val="50000"/>
                </a:srgbClr>
              </a:solidFill>
            </a:endParaRPr>
          </a:p>
          <a:p>
            <a:pPr>
              <a:spcBef>
                <a:spcPts val="0"/>
              </a:spcBef>
              <a:defRPr/>
            </a:pPr>
            <a:r>
              <a:rPr lang="en-US" sz="2800" dirty="0">
                <a:solidFill>
                  <a:srgbClr val="4F81BD">
                    <a:lumMod val="50000"/>
                  </a:srgbClr>
                </a:solidFill>
              </a:rPr>
              <a:t>Is responsible for sharing information with project team and consortium members</a:t>
            </a:r>
          </a:p>
        </p:txBody>
      </p:sp>
      <p:sp>
        <p:nvSpPr>
          <p:cNvPr id="4" name="Slide Number Placeholder 3">
            <a:extLst>
              <a:ext uri="{FF2B5EF4-FFF2-40B4-BE49-F238E27FC236}">
                <a16:creationId xmlns:a16="http://schemas.microsoft.com/office/drawing/2014/main" id="{42C9FA55-2C7E-4655-ABCD-55E80C8B9FC6}"/>
              </a:ext>
            </a:extLst>
          </p:cNvPr>
          <p:cNvSpPr>
            <a:spLocks noGrp="1"/>
          </p:cNvSpPr>
          <p:nvPr>
            <p:ph type="sldNum" sz="quarter" idx="10"/>
          </p:nvPr>
        </p:nvSpPr>
        <p:spPr/>
        <p:txBody>
          <a:bodyPr/>
          <a:lstStyle/>
          <a:p>
            <a:fld id="{706D636C-90A3-4979-BA37-BAB384B22101}" type="slidenum">
              <a:rPr lang="en-US" smtClean="0"/>
              <a:pPr/>
              <a:t>73</a:t>
            </a:fld>
            <a:endParaRPr lang="en-US" dirty="0"/>
          </a:p>
        </p:txBody>
      </p:sp>
      <p:sp>
        <p:nvSpPr>
          <p:cNvPr id="9" name="Content Placeholder 2">
            <a:extLst>
              <a:ext uri="{FF2B5EF4-FFF2-40B4-BE49-F238E27FC236}">
                <a16:creationId xmlns:a16="http://schemas.microsoft.com/office/drawing/2014/main" id="{ACA1F0F6-279D-4E3B-8A2F-9C9502D21C11}"/>
              </a:ext>
            </a:extLst>
          </p:cNvPr>
          <p:cNvSpPr txBox="1">
            <a:spLocks/>
          </p:cNvSpPr>
          <p:nvPr/>
        </p:nvSpPr>
        <p:spPr>
          <a:xfrm>
            <a:off x="3624989" y="4247654"/>
            <a:ext cx="6584649" cy="1092063"/>
          </a:xfrm>
          <a:prstGeom prst="rect">
            <a:avLst/>
          </a:prstGeom>
        </p:spPr>
        <p:txBody>
          <a:bodyPr vert="horz" lIns="91440" tIns="45720" rIns="91440" bIns="45720" rtlCol="0" anchor="t">
            <a:noAutofit/>
          </a:bodyPr>
          <a:lstStyle>
            <a:lvl1pPr marL="274320" indent="-274320" algn="l" defTabSz="914400" rtl="0" eaLnBrk="1" latinLnBrk="0" hangingPunct="1">
              <a:lnSpc>
                <a:spcPct val="90000"/>
              </a:lnSpc>
              <a:spcBef>
                <a:spcPts val="24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2" panose="05020102010507070707" pitchFamily="18" charset="2"/>
              <a:buChar char="ê"/>
              <a:defRPr/>
            </a:pPr>
            <a:r>
              <a:rPr lang="en-US" sz="2000" dirty="0">
                <a:solidFill>
                  <a:schemeClr val="tx2"/>
                </a:solidFill>
              </a:rPr>
              <a:t>Any time the main point of contact for your grant changes, please remember to contact the Federal Project Officer (FPO) and Program Office by email. </a:t>
            </a:r>
          </a:p>
        </p:txBody>
      </p:sp>
      <p:pic>
        <p:nvPicPr>
          <p:cNvPr id="10" name="Picture 9">
            <a:extLst>
              <a:ext uri="{FF2B5EF4-FFF2-40B4-BE49-F238E27FC236}">
                <a16:creationId xmlns:a16="http://schemas.microsoft.com/office/drawing/2014/main" id="{BBD402B1-0365-4672-A881-662ECBA20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2431219" y="4142479"/>
            <a:ext cx="1092063" cy="1092063"/>
          </a:xfrm>
          <a:prstGeom prst="rect">
            <a:avLst/>
          </a:prstGeom>
        </p:spPr>
      </p:pic>
    </p:spTree>
    <p:custDataLst>
      <p:tags r:id="rId1"/>
    </p:custDataLst>
    <p:extLst>
      <p:ext uri="{BB962C8B-B14F-4D97-AF65-F5344CB8AC3E}">
        <p14:creationId xmlns:p14="http://schemas.microsoft.com/office/powerpoint/2010/main" val="11271969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4153CD-AC37-4A90-9F5B-281DE0EEF41D}"/>
              </a:ext>
            </a:extLst>
          </p:cNvPr>
          <p:cNvSpPr>
            <a:spLocks noGrp="1"/>
          </p:cNvSpPr>
          <p:nvPr>
            <p:ph type="title"/>
          </p:nvPr>
        </p:nvSpPr>
        <p:spPr>
          <a:xfrm>
            <a:off x="881149" y="203785"/>
            <a:ext cx="7955280" cy="652791"/>
          </a:xfrm>
        </p:spPr>
        <p:txBody>
          <a:bodyPr anchor="t">
            <a:normAutofit/>
          </a:bodyPr>
          <a:lstStyle/>
          <a:p>
            <a:r>
              <a:rPr lang="en-US" sz="3600" dirty="0"/>
              <a:t>Communication Plan</a:t>
            </a:r>
          </a:p>
        </p:txBody>
      </p:sp>
      <p:sp>
        <p:nvSpPr>
          <p:cNvPr id="7" name="Content Placeholder 6">
            <a:extLst>
              <a:ext uri="{FF2B5EF4-FFF2-40B4-BE49-F238E27FC236}">
                <a16:creationId xmlns:a16="http://schemas.microsoft.com/office/drawing/2014/main" id="{21A91435-4976-43EA-84E0-5841018E9621}"/>
              </a:ext>
            </a:extLst>
          </p:cNvPr>
          <p:cNvSpPr>
            <a:spLocks noGrp="1"/>
          </p:cNvSpPr>
          <p:nvPr>
            <p:ph idx="1"/>
          </p:nvPr>
        </p:nvSpPr>
        <p:spPr>
          <a:xfrm>
            <a:off x="881149" y="1819942"/>
            <a:ext cx="10110124" cy="506034"/>
          </a:xfrm>
        </p:spPr>
        <p:txBody>
          <a:bodyPr>
            <a:noAutofit/>
          </a:bodyPr>
          <a:lstStyle/>
          <a:p>
            <a:pPr marL="0" indent="0" algn="ctr">
              <a:buNone/>
            </a:pPr>
            <a:r>
              <a:rPr lang="en-US" sz="2800" dirty="0">
                <a:solidFill>
                  <a:schemeClr val="accent2"/>
                </a:solidFill>
              </a:rPr>
              <a:t>Always contact your FPO first if you have questions.</a:t>
            </a:r>
          </a:p>
        </p:txBody>
      </p:sp>
      <p:sp>
        <p:nvSpPr>
          <p:cNvPr id="5" name="Slide Number Placeholder 4">
            <a:extLst>
              <a:ext uri="{FF2B5EF4-FFF2-40B4-BE49-F238E27FC236}">
                <a16:creationId xmlns:a16="http://schemas.microsoft.com/office/drawing/2014/main" id="{0BBEC6CC-DBC8-4E1B-823A-9FA52A594CD8}"/>
              </a:ext>
            </a:extLst>
          </p:cNvPr>
          <p:cNvSpPr>
            <a:spLocks noGrp="1"/>
          </p:cNvSpPr>
          <p:nvPr>
            <p:ph type="sldNum" sz="quarter" idx="10"/>
          </p:nvPr>
        </p:nvSpPr>
        <p:spPr/>
        <p:txBody>
          <a:bodyPr/>
          <a:lstStyle/>
          <a:p>
            <a:fld id="{706D636C-90A3-4979-BA37-BAB384B22101}" type="slidenum">
              <a:rPr lang="en-US" smtClean="0"/>
              <a:pPr/>
              <a:t>74</a:t>
            </a:fld>
            <a:endParaRPr lang="en-US" dirty="0"/>
          </a:p>
        </p:txBody>
      </p:sp>
      <p:graphicFrame>
        <p:nvGraphicFramePr>
          <p:cNvPr id="9" name="Table 8">
            <a:extLst>
              <a:ext uri="{FF2B5EF4-FFF2-40B4-BE49-F238E27FC236}">
                <a16:creationId xmlns:a16="http://schemas.microsoft.com/office/drawing/2014/main" id="{679BA060-D5D0-4034-B448-C8423F35BC9F}"/>
              </a:ext>
            </a:extLst>
          </p:cNvPr>
          <p:cNvGraphicFramePr>
            <a:graphicFrameLocks noGrp="1"/>
          </p:cNvGraphicFramePr>
          <p:nvPr>
            <p:extLst>
              <p:ext uri="{D42A27DB-BD31-4B8C-83A1-F6EECF244321}">
                <p14:modId xmlns:p14="http://schemas.microsoft.com/office/powerpoint/2010/main" val="4156794176"/>
              </p:ext>
            </p:extLst>
          </p:nvPr>
        </p:nvGraphicFramePr>
        <p:xfrm>
          <a:off x="720436" y="2384496"/>
          <a:ext cx="10664242" cy="3820378"/>
        </p:xfrm>
        <a:graphic>
          <a:graphicData uri="http://schemas.openxmlformats.org/drawingml/2006/table">
            <a:tbl>
              <a:tblPr firstRow="1" bandRow="1">
                <a:tableStyleId>{B301B821-A1FF-4177-AEE7-76D212191A09}</a:tableStyleId>
              </a:tblPr>
              <a:tblGrid>
                <a:gridCol w="5095148">
                  <a:extLst>
                    <a:ext uri="{9D8B030D-6E8A-4147-A177-3AD203B41FA5}">
                      <a16:colId xmlns:a16="http://schemas.microsoft.com/office/drawing/2014/main" val="20000"/>
                    </a:ext>
                  </a:extLst>
                </a:gridCol>
                <a:gridCol w="5569094">
                  <a:extLst>
                    <a:ext uri="{9D8B030D-6E8A-4147-A177-3AD203B41FA5}">
                      <a16:colId xmlns:a16="http://schemas.microsoft.com/office/drawing/2014/main" val="20001"/>
                    </a:ext>
                  </a:extLst>
                </a:gridCol>
              </a:tblGrid>
              <a:tr h="544490">
                <a:tc>
                  <a:txBody>
                    <a:bodyPr/>
                    <a:lstStyle/>
                    <a:p>
                      <a:r>
                        <a:rPr lang="en-US" sz="2800" dirty="0"/>
                        <a:t>If you…</a:t>
                      </a:r>
                    </a:p>
                  </a:txBody>
                  <a:tcPr/>
                </a:tc>
                <a:tc>
                  <a:txBody>
                    <a:bodyPr/>
                    <a:lstStyle/>
                    <a:p>
                      <a:r>
                        <a:rPr lang="en-US" sz="2800" dirty="0"/>
                        <a:t>Contact:</a:t>
                      </a:r>
                      <a:endParaRPr lang="en-US" sz="2400" dirty="0"/>
                    </a:p>
                  </a:txBody>
                  <a:tcPr/>
                </a:tc>
                <a:extLst>
                  <a:ext uri="{0D108BD9-81ED-4DB2-BD59-A6C34878D82A}">
                    <a16:rowId xmlns:a16="http://schemas.microsoft.com/office/drawing/2014/main" val="10000"/>
                  </a:ext>
                </a:extLst>
              </a:tr>
              <a:tr h="480432">
                <a:tc>
                  <a:txBody>
                    <a:bodyPr/>
                    <a:lstStyle/>
                    <a:p>
                      <a:r>
                        <a:rPr lang="en-US" sz="2400" dirty="0"/>
                        <a:t>Are the</a:t>
                      </a:r>
                      <a:r>
                        <a:rPr lang="en-US" sz="2400" baseline="0" dirty="0"/>
                        <a:t> grant lead (POC)</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FPO</a:t>
                      </a:r>
                      <a:endParaRPr lang="en-US" sz="2400" b="0" dirty="0"/>
                    </a:p>
                  </a:txBody>
                  <a:tcPr/>
                </a:tc>
                <a:extLst>
                  <a:ext uri="{0D108BD9-81ED-4DB2-BD59-A6C34878D82A}">
                    <a16:rowId xmlns:a16="http://schemas.microsoft.com/office/drawing/2014/main" val="10001"/>
                  </a:ext>
                </a:extLst>
              </a:tr>
              <a:tr h="480432">
                <a:tc>
                  <a:txBody>
                    <a:bodyPr/>
                    <a:lstStyle/>
                    <a:p>
                      <a:r>
                        <a:rPr lang="en-US" sz="2400" dirty="0"/>
                        <a:t>Are a member of a grant project</a:t>
                      </a:r>
                    </a:p>
                  </a:txBody>
                  <a:tcPr/>
                </a:tc>
                <a:tc>
                  <a:txBody>
                    <a:bodyPr/>
                    <a:lstStyle/>
                    <a:p>
                      <a:r>
                        <a:rPr lang="en-US" sz="2400" dirty="0"/>
                        <a:t>The </a:t>
                      </a:r>
                      <a:r>
                        <a:rPr lang="en-US" sz="2400" baseline="0" dirty="0"/>
                        <a:t>lead for your grant</a:t>
                      </a:r>
                      <a:endParaRPr lang="en-US" sz="2400" dirty="0"/>
                    </a:p>
                  </a:txBody>
                  <a:tcPr/>
                </a:tc>
                <a:extLst>
                  <a:ext uri="{0D108BD9-81ED-4DB2-BD59-A6C34878D82A}">
                    <a16:rowId xmlns:a16="http://schemas.microsoft.com/office/drawing/2014/main" val="10002"/>
                  </a:ext>
                </a:extLst>
              </a:tr>
              <a:tr h="864778">
                <a:tc>
                  <a:txBody>
                    <a:bodyPr/>
                    <a:lstStyle/>
                    <a:p>
                      <a:r>
                        <a:rPr lang="en-US" sz="2400" dirty="0"/>
                        <a:t>Have questions or difficulty accessing the </a:t>
                      </a:r>
                      <a:r>
                        <a:rPr lang="en-US" sz="2400" u="sng" dirty="0"/>
                        <a:t>performance</a:t>
                      </a:r>
                      <a:r>
                        <a:rPr lang="en-US" sz="2400" dirty="0"/>
                        <a:t> reporting system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kern="1200" dirty="0">
                          <a:solidFill>
                            <a:schemeClr val="dk1"/>
                          </a:solidFill>
                          <a:effectLst/>
                          <a:latin typeface="+mn-lt"/>
                          <a:ea typeface="+mn-ea"/>
                          <a:cs typeface="+mn-cs"/>
                          <a:hlinkClick r:id="rId4"/>
                        </a:rPr>
                        <a:t>https://www.doleta.gov/performance/wips/WIPS_Technical_Assistance_Request.cfm</a:t>
                      </a:r>
                      <a:r>
                        <a:rPr lang="en-US" sz="2400" u="sng" kern="1200" dirty="0">
                          <a:solidFill>
                            <a:schemeClr val="dk1"/>
                          </a:solidFill>
                          <a:effectLst/>
                          <a:latin typeface="+mn-lt"/>
                          <a:ea typeface="+mn-ea"/>
                          <a:cs typeface="+mn-cs"/>
                        </a:rPr>
                        <a:t> </a:t>
                      </a:r>
                      <a:r>
                        <a:rPr lang="en-US" sz="2400" kern="1200" dirty="0">
                          <a:solidFill>
                            <a:schemeClr val="dk1"/>
                          </a:solidFill>
                          <a:effectLst/>
                          <a:latin typeface="+mn-lt"/>
                          <a:ea typeface="+mn-ea"/>
                          <a:cs typeface="+mn-cs"/>
                        </a:rPr>
                        <a:t> </a:t>
                      </a:r>
                      <a:endParaRPr lang="en-US" sz="2400" dirty="0">
                        <a:solidFill>
                          <a:schemeClr val="tx1"/>
                        </a:solidFill>
                      </a:endParaRPr>
                    </a:p>
                  </a:txBody>
                  <a:tcPr/>
                </a:tc>
                <a:extLst>
                  <a:ext uri="{0D108BD9-81ED-4DB2-BD59-A6C34878D82A}">
                    <a16:rowId xmlns:a16="http://schemas.microsoft.com/office/drawing/2014/main" val="10003"/>
                  </a:ext>
                </a:extLst>
              </a:tr>
              <a:tr h="864778">
                <a:tc>
                  <a:txBody>
                    <a:bodyPr/>
                    <a:lstStyle/>
                    <a:p>
                      <a:r>
                        <a:rPr lang="en-US" sz="2400" dirty="0"/>
                        <a:t>Have questions or difficulty accessing the </a:t>
                      </a:r>
                      <a:r>
                        <a:rPr lang="en-US" sz="2400" u="sng" dirty="0"/>
                        <a:t>financial</a:t>
                      </a:r>
                      <a:r>
                        <a:rPr lang="en-US" sz="2400" dirty="0"/>
                        <a:t> reporting system</a:t>
                      </a:r>
                    </a:p>
                  </a:txBody>
                  <a:tcPr/>
                </a:tc>
                <a:tc>
                  <a:txBody>
                    <a:bodyPr/>
                    <a:lstStyle/>
                    <a:p>
                      <a:r>
                        <a:rPr lang="en-US" sz="2400" dirty="0">
                          <a:hlinkClick r:id="rId5"/>
                        </a:rPr>
                        <a:t>EBSS.help@dol.gov</a:t>
                      </a:r>
                      <a:r>
                        <a:rPr lang="en-US" sz="2400" dirty="0"/>
                        <a:t>, with a copy to your FPO</a:t>
                      </a:r>
                    </a:p>
                  </a:txBody>
                  <a:tcPr/>
                </a:tc>
                <a:extLst>
                  <a:ext uri="{0D108BD9-81ED-4DB2-BD59-A6C34878D82A}">
                    <a16:rowId xmlns:a16="http://schemas.microsoft.com/office/drawing/2014/main" val="10004"/>
                  </a:ext>
                </a:extLst>
              </a:tr>
              <a:tr h="585468">
                <a:tc>
                  <a:txBody>
                    <a:bodyPr/>
                    <a:lstStyle/>
                    <a:p>
                      <a:r>
                        <a:rPr lang="en-US" sz="2400" dirty="0"/>
                        <a:t>Have questions about evaluations</a:t>
                      </a:r>
                    </a:p>
                  </a:txBody>
                  <a:tcPr/>
                </a:tc>
                <a:tc>
                  <a:txBody>
                    <a:bodyPr/>
                    <a:lstStyle/>
                    <a:p>
                      <a:r>
                        <a:rPr lang="en-US" sz="2400" u="sng" kern="1200" dirty="0">
                          <a:solidFill>
                            <a:schemeClr val="tx2">
                              <a:lumMod val="90000"/>
                              <a:lumOff val="10000"/>
                            </a:schemeClr>
                          </a:solidFill>
                          <a:latin typeface="+mn-lt"/>
                          <a:ea typeface="+mn-ea"/>
                          <a:cs typeface="+mn-cs"/>
                        </a:rPr>
                        <a:t>SCC@dol.gov</a:t>
                      </a:r>
                      <a:r>
                        <a:rPr lang="en-US" sz="2400" dirty="0"/>
                        <a:t> with a copy to your FPO</a:t>
                      </a:r>
                    </a:p>
                  </a:txBody>
                  <a:tcPr/>
                </a:tc>
                <a:extLst>
                  <a:ext uri="{0D108BD9-81ED-4DB2-BD59-A6C34878D82A}">
                    <a16:rowId xmlns:a16="http://schemas.microsoft.com/office/drawing/2014/main" val="10005"/>
                  </a:ext>
                </a:extLst>
              </a:tr>
            </a:tbl>
          </a:graphicData>
        </a:graphic>
      </p:graphicFrame>
      <p:grpSp>
        <p:nvGrpSpPr>
          <p:cNvPr id="2" name="Group 1">
            <a:extLst>
              <a:ext uri="{FF2B5EF4-FFF2-40B4-BE49-F238E27FC236}">
                <a16:creationId xmlns:a16="http://schemas.microsoft.com/office/drawing/2014/main" id="{677C9349-BD9B-464B-B0DE-2C9484F9374E}"/>
              </a:ext>
            </a:extLst>
          </p:cNvPr>
          <p:cNvGrpSpPr/>
          <p:nvPr/>
        </p:nvGrpSpPr>
        <p:grpSpPr>
          <a:xfrm>
            <a:off x="3916659" y="988247"/>
            <a:ext cx="4358681" cy="700024"/>
            <a:chOff x="2101790" y="1185929"/>
            <a:chExt cx="4358681" cy="700024"/>
          </a:xfrm>
        </p:grpSpPr>
        <p:sp>
          <p:nvSpPr>
            <p:cNvPr id="10" name="Rectangle: Rounded Corners 9">
              <a:extLst>
                <a:ext uri="{FF2B5EF4-FFF2-40B4-BE49-F238E27FC236}">
                  <a16:creationId xmlns:a16="http://schemas.microsoft.com/office/drawing/2014/main" id="{8ACE7E6E-0553-4A1C-9AF6-19AF3D5E7830}"/>
                </a:ext>
              </a:extLst>
            </p:cNvPr>
            <p:cNvSpPr/>
            <p:nvPr/>
          </p:nvSpPr>
          <p:spPr>
            <a:xfrm>
              <a:off x="5391088" y="1204027"/>
              <a:ext cx="1069383" cy="681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ETA</a:t>
              </a:r>
            </a:p>
          </p:txBody>
        </p:sp>
        <p:sp>
          <p:nvSpPr>
            <p:cNvPr id="11" name="Rectangle: Rounded Corners 10">
              <a:extLst>
                <a:ext uri="{FF2B5EF4-FFF2-40B4-BE49-F238E27FC236}">
                  <a16:creationId xmlns:a16="http://schemas.microsoft.com/office/drawing/2014/main" id="{E4926163-5B54-44CC-B9FA-C77CDCD7BAB7}"/>
                </a:ext>
              </a:extLst>
            </p:cNvPr>
            <p:cNvSpPr/>
            <p:nvPr/>
          </p:nvSpPr>
          <p:spPr>
            <a:xfrm>
              <a:off x="2101790" y="1185929"/>
              <a:ext cx="1254568" cy="6819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YOU</a:t>
              </a:r>
            </a:p>
          </p:txBody>
        </p:sp>
        <p:sp>
          <p:nvSpPr>
            <p:cNvPr id="12" name="Arrow: Right 11">
              <a:extLst>
                <a:ext uri="{FF2B5EF4-FFF2-40B4-BE49-F238E27FC236}">
                  <a16:creationId xmlns:a16="http://schemas.microsoft.com/office/drawing/2014/main" id="{72DD0A89-B643-40CE-AB6D-113E64875065}"/>
                </a:ext>
              </a:extLst>
            </p:cNvPr>
            <p:cNvSpPr/>
            <p:nvPr/>
          </p:nvSpPr>
          <p:spPr>
            <a:xfrm>
              <a:off x="3355383" y="1278414"/>
              <a:ext cx="2038216" cy="533153"/>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AFB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20220481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BE0C-26B5-4FBC-98A0-F5692D44E744}"/>
              </a:ext>
            </a:extLst>
          </p:cNvPr>
          <p:cNvSpPr>
            <a:spLocks noGrp="1"/>
          </p:cNvSpPr>
          <p:nvPr>
            <p:ph type="title"/>
          </p:nvPr>
        </p:nvSpPr>
        <p:spPr>
          <a:xfrm>
            <a:off x="834967" y="163407"/>
            <a:ext cx="7955280" cy="681926"/>
          </a:xfrm>
        </p:spPr>
        <p:txBody>
          <a:bodyPr anchor="t">
            <a:normAutofit/>
          </a:bodyPr>
          <a:lstStyle/>
          <a:p>
            <a:r>
              <a:rPr lang="en-US" sz="3600" dirty="0"/>
              <a:t>Communication Guidelines</a:t>
            </a:r>
          </a:p>
        </p:txBody>
      </p:sp>
      <p:sp>
        <p:nvSpPr>
          <p:cNvPr id="4" name="Slide Number Placeholder 3">
            <a:extLst>
              <a:ext uri="{FF2B5EF4-FFF2-40B4-BE49-F238E27FC236}">
                <a16:creationId xmlns:a16="http://schemas.microsoft.com/office/drawing/2014/main" id="{42C9FA55-2C7E-4655-ABCD-55E80C8B9FC6}"/>
              </a:ext>
            </a:extLst>
          </p:cNvPr>
          <p:cNvSpPr>
            <a:spLocks noGrp="1"/>
          </p:cNvSpPr>
          <p:nvPr>
            <p:ph type="sldNum" sz="quarter" idx="10"/>
          </p:nvPr>
        </p:nvSpPr>
        <p:spPr>
          <a:xfrm>
            <a:off x="9226709" y="6387882"/>
            <a:ext cx="1277484" cy="365125"/>
          </a:xfrm>
        </p:spPr>
        <p:txBody>
          <a:bodyPr/>
          <a:lstStyle/>
          <a:p>
            <a:fld id="{706D636C-90A3-4979-BA37-BAB384B22101}" type="slidenum">
              <a:rPr lang="en-US" smtClean="0"/>
              <a:pPr/>
              <a:t>75</a:t>
            </a:fld>
            <a:endParaRPr lang="en-US" dirty="0"/>
          </a:p>
        </p:txBody>
      </p:sp>
      <p:sp>
        <p:nvSpPr>
          <p:cNvPr id="9" name="Content Placeholder 2">
            <a:extLst>
              <a:ext uri="{FF2B5EF4-FFF2-40B4-BE49-F238E27FC236}">
                <a16:creationId xmlns:a16="http://schemas.microsoft.com/office/drawing/2014/main" id="{ACA1F0F6-279D-4E3B-8A2F-9C9502D21C11}"/>
              </a:ext>
            </a:extLst>
          </p:cNvPr>
          <p:cNvSpPr txBox="1">
            <a:spLocks/>
          </p:cNvSpPr>
          <p:nvPr/>
        </p:nvSpPr>
        <p:spPr>
          <a:xfrm>
            <a:off x="2314554" y="2250418"/>
            <a:ext cx="8445810" cy="4137464"/>
          </a:xfrm>
          <a:prstGeom prst="rect">
            <a:avLst/>
          </a:prstGeom>
        </p:spPr>
        <p:txBody>
          <a:bodyPr vert="horz" lIns="91440" tIns="45720" rIns="91440" bIns="45720" rtlCol="0" anchor="t">
            <a:noAutofit/>
          </a:bodyPr>
          <a:lstStyle>
            <a:lvl1pPr marL="274320" indent="-274320" algn="l" defTabSz="914400" rtl="0" eaLnBrk="1" latinLnBrk="0" hangingPunct="1">
              <a:lnSpc>
                <a:spcPct val="90000"/>
              </a:lnSpc>
              <a:spcBef>
                <a:spcPts val="24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When you communicate with your FPO, etc.: </a:t>
            </a:r>
          </a:p>
          <a:p>
            <a:pPr>
              <a:buFont typeface="Wingdings 2" panose="05020102010507070707" pitchFamily="18" charset="2"/>
              <a:buChar char=""/>
            </a:pPr>
            <a:r>
              <a:rPr lang="en-US" dirty="0"/>
              <a:t>Copy the SCC mailbox at </a:t>
            </a:r>
            <a:r>
              <a:rPr lang="en-US" dirty="0">
                <a:hlinkClick r:id="rId4"/>
              </a:rPr>
              <a:t>SCC@dol.gov</a:t>
            </a:r>
            <a:r>
              <a:rPr lang="en-US" dirty="0"/>
              <a:t>,  if appropriate</a:t>
            </a:r>
          </a:p>
          <a:p>
            <a:pPr>
              <a:buFont typeface="Wingdings 2" panose="05020102010507070707" pitchFamily="18" charset="2"/>
              <a:buChar char=""/>
            </a:pPr>
            <a:r>
              <a:rPr lang="en-US" dirty="0"/>
              <a:t>Include your grant number and lead grantee organization name</a:t>
            </a:r>
          </a:p>
          <a:p>
            <a:pPr>
              <a:buFont typeface="Wingdings 2" panose="05020102010507070707" pitchFamily="18" charset="2"/>
              <a:buChar char=""/>
            </a:pPr>
            <a:r>
              <a:rPr lang="en-US" dirty="0"/>
              <a:t>Describe your question or issue in detail</a:t>
            </a:r>
          </a:p>
          <a:p>
            <a:pPr>
              <a:buFont typeface="Wingdings 2" panose="05020102010507070707" pitchFamily="18" charset="2"/>
              <a:buChar char=""/>
            </a:pPr>
            <a:r>
              <a:rPr lang="en-US" dirty="0"/>
              <a:t>Please be patient!</a:t>
            </a:r>
          </a:p>
        </p:txBody>
      </p:sp>
      <p:pic>
        <p:nvPicPr>
          <p:cNvPr id="10" name="Picture 9">
            <a:extLst>
              <a:ext uri="{FF2B5EF4-FFF2-40B4-BE49-F238E27FC236}">
                <a16:creationId xmlns:a16="http://schemas.microsoft.com/office/drawing/2014/main" id="{BBD402B1-0365-4672-A881-662ECBA202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917008" y="5295819"/>
            <a:ext cx="1092063" cy="1092063"/>
          </a:xfrm>
          <a:prstGeom prst="rect">
            <a:avLst/>
          </a:prstGeom>
        </p:spPr>
      </p:pic>
      <p:grpSp>
        <p:nvGrpSpPr>
          <p:cNvPr id="11" name="Group 10">
            <a:extLst>
              <a:ext uri="{FF2B5EF4-FFF2-40B4-BE49-F238E27FC236}">
                <a16:creationId xmlns:a16="http://schemas.microsoft.com/office/drawing/2014/main" id="{29ABA0F3-8D3B-4C72-8F00-66953B38E87F}"/>
              </a:ext>
            </a:extLst>
          </p:cNvPr>
          <p:cNvGrpSpPr/>
          <p:nvPr/>
        </p:nvGrpSpPr>
        <p:grpSpPr>
          <a:xfrm>
            <a:off x="3759642" y="1076547"/>
            <a:ext cx="4358681" cy="700024"/>
            <a:chOff x="2101790" y="1185929"/>
            <a:chExt cx="4358681" cy="700024"/>
          </a:xfrm>
        </p:grpSpPr>
        <p:sp>
          <p:nvSpPr>
            <p:cNvPr id="12" name="Rectangle: Rounded Corners 11">
              <a:extLst>
                <a:ext uri="{FF2B5EF4-FFF2-40B4-BE49-F238E27FC236}">
                  <a16:creationId xmlns:a16="http://schemas.microsoft.com/office/drawing/2014/main" id="{157A4892-69C5-47E2-8F64-22101864C3AB}"/>
                </a:ext>
              </a:extLst>
            </p:cNvPr>
            <p:cNvSpPr/>
            <p:nvPr/>
          </p:nvSpPr>
          <p:spPr>
            <a:xfrm>
              <a:off x="5391088" y="1204027"/>
              <a:ext cx="1069383" cy="681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ETA</a:t>
              </a:r>
            </a:p>
          </p:txBody>
        </p:sp>
        <p:sp>
          <p:nvSpPr>
            <p:cNvPr id="13" name="Rectangle: Rounded Corners 12">
              <a:extLst>
                <a:ext uri="{FF2B5EF4-FFF2-40B4-BE49-F238E27FC236}">
                  <a16:creationId xmlns:a16="http://schemas.microsoft.com/office/drawing/2014/main" id="{EB7E6C80-AF13-4CF3-8D5D-4659C11E55F1}"/>
                </a:ext>
              </a:extLst>
            </p:cNvPr>
            <p:cNvSpPr/>
            <p:nvPr/>
          </p:nvSpPr>
          <p:spPr>
            <a:xfrm>
              <a:off x="2101790" y="1185929"/>
              <a:ext cx="1254568" cy="6819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YOU</a:t>
              </a:r>
            </a:p>
          </p:txBody>
        </p:sp>
        <p:sp>
          <p:nvSpPr>
            <p:cNvPr id="14" name="Arrow: Right 13">
              <a:extLst>
                <a:ext uri="{FF2B5EF4-FFF2-40B4-BE49-F238E27FC236}">
                  <a16:creationId xmlns:a16="http://schemas.microsoft.com/office/drawing/2014/main" id="{18F7DF7E-FCFD-478F-8B79-33FCF1E0F3EC}"/>
                </a:ext>
              </a:extLst>
            </p:cNvPr>
            <p:cNvSpPr/>
            <p:nvPr/>
          </p:nvSpPr>
          <p:spPr>
            <a:xfrm>
              <a:off x="3355383" y="1278414"/>
              <a:ext cx="2038216" cy="533153"/>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AFB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37019039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BE0C-26B5-4FBC-98A0-F5692D44E744}"/>
              </a:ext>
            </a:extLst>
          </p:cNvPr>
          <p:cNvSpPr>
            <a:spLocks noGrp="1"/>
          </p:cNvSpPr>
          <p:nvPr>
            <p:ph type="title"/>
          </p:nvPr>
        </p:nvSpPr>
        <p:spPr>
          <a:xfrm>
            <a:off x="899622" y="162806"/>
            <a:ext cx="7955280" cy="681926"/>
          </a:xfrm>
        </p:spPr>
        <p:txBody>
          <a:bodyPr anchor="t">
            <a:normAutofit/>
          </a:bodyPr>
          <a:lstStyle/>
          <a:p>
            <a:r>
              <a:rPr lang="en-US" sz="3600" dirty="0"/>
              <a:t>ETA Communications to You</a:t>
            </a:r>
          </a:p>
        </p:txBody>
      </p:sp>
      <p:sp>
        <p:nvSpPr>
          <p:cNvPr id="3" name="Content Placeholder 2">
            <a:extLst>
              <a:ext uri="{FF2B5EF4-FFF2-40B4-BE49-F238E27FC236}">
                <a16:creationId xmlns:a16="http://schemas.microsoft.com/office/drawing/2014/main" id="{F2104050-9A66-4FFE-BD45-A169890D2CCB}"/>
              </a:ext>
            </a:extLst>
          </p:cNvPr>
          <p:cNvSpPr>
            <a:spLocks noGrp="1"/>
          </p:cNvSpPr>
          <p:nvPr>
            <p:ph idx="1"/>
          </p:nvPr>
        </p:nvSpPr>
        <p:spPr>
          <a:xfrm>
            <a:off x="899622" y="1675573"/>
            <a:ext cx="9999287" cy="4229568"/>
          </a:xfrm>
        </p:spPr>
        <p:txBody>
          <a:bodyPr anchor="t">
            <a:noAutofit/>
          </a:bodyPr>
          <a:lstStyle/>
          <a:p>
            <a:pPr>
              <a:lnSpc>
                <a:spcPct val="100000"/>
              </a:lnSpc>
              <a:spcBef>
                <a:spcPts val="2400"/>
              </a:spcBef>
              <a:buFont typeface="Wingdings 2" panose="05020102010507070707" pitchFamily="18" charset="2"/>
              <a:buChar char=""/>
            </a:pPr>
            <a:r>
              <a:rPr lang="en-US" sz="2400" dirty="0"/>
              <a:t>Program Office staff may send periodic guidance and other communications through the SCC Mailbox.</a:t>
            </a:r>
          </a:p>
          <a:p>
            <a:pPr>
              <a:lnSpc>
                <a:spcPct val="100000"/>
              </a:lnSpc>
              <a:spcBef>
                <a:spcPts val="2400"/>
              </a:spcBef>
              <a:buFont typeface="Wingdings 2" panose="05020102010507070707" pitchFamily="18" charset="2"/>
              <a:buChar char=""/>
            </a:pPr>
            <a:r>
              <a:rPr lang="en-US" sz="2400" dirty="0"/>
              <a:t>Your FPO or Program Office staff may contact you for specific requests and information.</a:t>
            </a:r>
          </a:p>
          <a:p>
            <a:pPr>
              <a:lnSpc>
                <a:spcPct val="100000"/>
              </a:lnSpc>
              <a:spcBef>
                <a:spcPts val="2400"/>
              </a:spcBef>
              <a:buFont typeface="Wingdings 2" panose="05020102010507070707" pitchFamily="18" charset="2"/>
              <a:buChar char=""/>
            </a:pPr>
            <a:r>
              <a:rPr lang="en-US" sz="2400" dirty="0"/>
              <a:t>ETA posts information on the WorkforceGPS.org Community of Practice site.</a:t>
            </a:r>
          </a:p>
          <a:p>
            <a:pPr lvl="1">
              <a:lnSpc>
                <a:spcPct val="100000"/>
              </a:lnSpc>
            </a:pPr>
            <a:r>
              <a:rPr lang="en-US" dirty="0">
                <a:hlinkClick r:id="rId4"/>
              </a:rPr>
              <a:t>https://collegeconnection.workforcegps.org/</a:t>
            </a:r>
            <a:endParaRPr lang="en-US" dirty="0"/>
          </a:p>
          <a:p>
            <a:pPr>
              <a:lnSpc>
                <a:spcPct val="100000"/>
              </a:lnSpc>
              <a:spcBef>
                <a:spcPts val="2400"/>
              </a:spcBef>
              <a:buFont typeface="Wingdings 2" panose="05020102010507070707" pitchFamily="18" charset="2"/>
              <a:buChar char=""/>
            </a:pPr>
            <a:r>
              <a:rPr lang="en-US" sz="2400" dirty="0"/>
              <a:t>ETA shares new information on its website.</a:t>
            </a:r>
          </a:p>
          <a:p>
            <a:pPr lvl="1">
              <a:lnSpc>
                <a:spcPct val="100000"/>
              </a:lnSpc>
            </a:pPr>
            <a:r>
              <a:rPr lang="en-US" dirty="0">
                <a:hlinkClick r:id="rId5"/>
              </a:rPr>
              <a:t>https://www.dol.gov/agencies/eta/skills-training-grants/scc</a:t>
            </a:r>
            <a:endParaRPr lang="en-US" dirty="0"/>
          </a:p>
          <a:p>
            <a:pPr lvl="1">
              <a:lnSpc>
                <a:spcPct val="100000"/>
              </a:lnSpc>
            </a:pPr>
            <a:endParaRPr lang="en-US" dirty="0"/>
          </a:p>
        </p:txBody>
      </p:sp>
      <p:sp>
        <p:nvSpPr>
          <p:cNvPr id="4" name="Slide Number Placeholder 3">
            <a:extLst>
              <a:ext uri="{FF2B5EF4-FFF2-40B4-BE49-F238E27FC236}">
                <a16:creationId xmlns:a16="http://schemas.microsoft.com/office/drawing/2014/main" id="{42C9FA55-2C7E-4655-ABCD-55E80C8B9FC6}"/>
              </a:ext>
            </a:extLst>
          </p:cNvPr>
          <p:cNvSpPr>
            <a:spLocks noGrp="1"/>
          </p:cNvSpPr>
          <p:nvPr>
            <p:ph type="sldNum" sz="quarter" idx="10"/>
          </p:nvPr>
        </p:nvSpPr>
        <p:spPr/>
        <p:txBody>
          <a:bodyPr/>
          <a:lstStyle/>
          <a:p>
            <a:fld id="{706D636C-90A3-4979-BA37-BAB384B22101}" type="slidenum">
              <a:rPr lang="en-US" smtClean="0"/>
              <a:pPr/>
              <a:t>76</a:t>
            </a:fld>
            <a:endParaRPr lang="en-US" dirty="0"/>
          </a:p>
        </p:txBody>
      </p:sp>
      <p:grpSp>
        <p:nvGrpSpPr>
          <p:cNvPr id="8" name="Group 7">
            <a:extLst>
              <a:ext uri="{FF2B5EF4-FFF2-40B4-BE49-F238E27FC236}">
                <a16:creationId xmlns:a16="http://schemas.microsoft.com/office/drawing/2014/main" id="{60BCC8FE-70A3-4693-9AA7-17A8C0C752A9}"/>
              </a:ext>
            </a:extLst>
          </p:cNvPr>
          <p:cNvGrpSpPr/>
          <p:nvPr/>
        </p:nvGrpSpPr>
        <p:grpSpPr>
          <a:xfrm>
            <a:off x="4145713" y="897597"/>
            <a:ext cx="4162586" cy="681926"/>
            <a:chOff x="2310224" y="1263665"/>
            <a:chExt cx="4162586" cy="681926"/>
          </a:xfrm>
        </p:grpSpPr>
        <p:sp>
          <p:nvSpPr>
            <p:cNvPr id="5" name="Rectangle: Rounded Corners 4">
              <a:extLst>
                <a:ext uri="{FF2B5EF4-FFF2-40B4-BE49-F238E27FC236}">
                  <a16:creationId xmlns:a16="http://schemas.microsoft.com/office/drawing/2014/main" id="{1B0AB327-D899-4BCB-8329-CDD64CAB1A63}"/>
                </a:ext>
              </a:extLst>
            </p:cNvPr>
            <p:cNvSpPr/>
            <p:nvPr/>
          </p:nvSpPr>
          <p:spPr>
            <a:xfrm>
              <a:off x="2310224" y="1263665"/>
              <a:ext cx="1069383" cy="681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ETA</a:t>
              </a:r>
            </a:p>
          </p:txBody>
        </p:sp>
        <p:sp>
          <p:nvSpPr>
            <p:cNvPr id="6" name="Rectangle: Rounded Corners 5">
              <a:extLst>
                <a:ext uri="{FF2B5EF4-FFF2-40B4-BE49-F238E27FC236}">
                  <a16:creationId xmlns:a16="http://schemas.microsoft.com/office/drawing/2014/main" id="{522D9848-00F1-4F8C-BCF3-2797B42DB3D3}"/>
                </a:ext>
              </a:extLst>
            </p:cNvPr>
            <p:cNvSpPr/>
            <p:nvPr/>
          </p:nvSpPr>
          <p:spPr>
            <a:xfrm>
              <a:off x="5403427" y="1263665"/>
              <a:ext cx="1069383" cy="6819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YOU</a:t>
              </a:r>
            </a:p>
          </p:txBody>
        </p:sp>
        <p:sp>
          <p:nvSpPr>
            <p:cNvPr id="7" name="Arrow: Right 6">
              <a:extLst>
                <a:ext uri="{FF2B5EF4-FFF2-40B4-BE49-F238E27FC236}">
                  <a16:creationId xmlns:a16="http://schemas.microsoft.com/office/drawing/2014/main" id="{F5DDFCF3-7B4A-439B-8B4D-47D891CF3B3D}"/>
                </a:ext>
              </a:extLst>
            </p:cNvPr>
            <p:cNvSpPr/>
            <p:nvPr/>
          </p:nvSpPr>
          <p:spPr>
            <a:xfrm>
              <a:off x="3383709" y="1338051"/>
              <a:ext cx="2039112" cy="533153"/>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AFB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C8BD8743-C5A6-4B40-A817-A1D566B82F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4360888" y="5810318"/>
            <a:ext cx="1092063" cy="1092063"/>
          </a:xfrm>
          <a:prstGeom prst="rect">
            <a:avLst/>
          </a:prstGeom>
        </p:spPr>
      </p:pic>
      <p:sp>
        <p:nvSpPr>
          <p:cNvPr id="10" name="Content Placeholder 2">
            <a:extLst>
              <a:ext uri="{FF2B5EF4-FFF2-40B4-BE49-F238E27FC236}">
                <a16:creationId xmlns:a16="http://schemas.microsoft.com/office/drawing/2014/main" id="{B6D31020-7F24-47AE-BA8A-171A27744DA8}"/>
              </a:ext>
            </a:extLst>
          </p:cNvPr>
          <p:cNvSpPr txBox="1">
            <a:spLocks/>
          </p:cNvSpPr>
          <p:nvPr/>
        </p:nvSpPr>
        <p:spPr>
          <a:xfrm>
            <a:off x="5621892" y="5905141"/>
            <a:ext cx="6584649" cy="632025"/>
          </a:xfrm>
          <a:prstGeom prst="rect">
            <a:avLst/>
          </a:prstGeom>
        </p:spPr>
        <p:txBody>
          <a:bodyPr vert="horz" lIns="91440" tIns="45720" rIns="91440" bIns="45720" rtlCol="0" anchor="t">
            <a:noAutofit/>
          </a:bodyPr>
          <a:lstStyle>
            <a:lvl1pPr marL="274320" indent="-274320" algn="l" defTabSz="914400" rtl="0" eaLnBrk="1" latinLnBrk="0" hangingPunct="1">
              <a:lnSpc>
                <a:spcPct val="90000"/>
              </a:lnSpc>
              <a:spcBef>
                <a:spcPts val="24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Please make sure your email system does not confuse our communication as spam.</a:t>
            </a:r>
          </a:p>
        </p:txBody>
      </p:sp>
    </p:spTree>
    <p:custDataLst>
      <p:tags r:id="rId1"/>
    </p:custDataLst>
    <p:extLst>
      <p:ext uri="{BB962C8B-B14F-4D97-AF65-F5344CB8AC3E}">
        <p14:creationId xmlns:p14="http://schemas.microsoft.com/office/powerpoint/2010/main" val="28261901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p:txBody>
          <a:bodyPr/>
          <a:lstStyle/>
          <a:p>
            <a:r>
              <a:rPr lang="en-US" dirty="0"/>
              <a:t>Technical Assistance Needs</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a:xfrm>
            <a:off x="11537950" y="6356350"/>
            <a:ext cx="65405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214657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78</a:t>
            </a:fld>
            <a:endParaRPr lang="en-US" dirty="0"/>
          </a:p>
        </p:txBody>
      </p:sp>
      <p:sp>
        <p:nvSpPr>
          <p:cNvPr id="3" name="Title 2"/>
          <p:cNvSpPr>
            <a:spLocks noGrp="1"/>
          </p:cNvSpPr>
          <p:nvPr>
            <p:ph type="title"/>
          </p:nvPr>
        </p:nvSpPr>
        <p:spPr/>
        <p:txBody>
          <a:bodyPr/>
          <a:lstStyle/>
          <a:p>
            <a:r>
              <a:rPr lang="en-US" dirty="0"/>
              <a:t>Technical Assistance Needs</a:t>
            </a:r>
          </a:p>
        </p:txBody>
      </p:sp>
      <p:sp>
        <p:nvSpPr>
          <p:cNvPr id="4" name="Content Placeholder 3"/>
          <p:cNvSpPr>
            <a:spLocks noGrp="1"/>
          </p:cNvSpPr>
          <p:nvPr>
            <p:ph idx="1"/>
          </p:nvPr>
        </p:nvSpPr>
        <p:spPr/>
        <p:txBody>
          <a:bodyPr>
            <a:normAutofit lnSpcReduction="10000"/>
          </a:bodyPr>
          <a:lstStyle/>
          <a:p>
            <a:r>
              <a:rPr lang="en-US" dirty="0"/>
              <a:t>The compliance review process provides us an opportunity to identify potential technical assistance needs.</a:t>
            </a:r>
          </a:p>
          <a:p>
            <a:r>
              <a:rPr lang="en-US" dirty="0"/>
              <a:t>The Program Office will be developing a technical assistance plan for the grant over the next quarter.</a:t>
            </a:r>
          </a:p>
          <a:p>
            <a:r>
              <a:rPr lang="en-US" dirty="0"/>
              <a:t>At present, we expect to have the following TA resources:</a:t>
            </a:r>
          </a:p>
          <a:p>
            <a:pPr lvl="1"/>
            <a:r>
              <a:rPr lang="en-US" dirty="0"/>
              <a:t>A TA-to-PA hire</a:t>
            </a:r>
          </a:p>
          <a:p>
            <a:pPr lvl="1"/>
            <a:r>
              <a:rPr lang="en-US" dirty="0"/>
              <a:t>Limited TA contract</a:t>
            </a:r>
          </a:p>
          <a:p>
            <a:pPr lvl="1"/>
            <a:r>
              <a:rPr lang="en-US" dirty="0"/>
              <a:t>Limited coaching based on need (not assigned for entire period)</a:t>
            </a:r>
          </a:p>
          <a:p>
            <a:r>
              <a:rPr lang="en-US" dirty="0"/>
              <a:t>We will provide more information on the TA plan and rollout as it is developed. </a:t>
            </a:r>
          </a:p>
          <a:p>
            <a:r>
              <a:rPr lang="en-US" dirty="0"/>
              <a:t>Please help us identify any TA topics that you feel would be valuable to the grantees</a:t>
            </a:r>
          </a:p>
        </p:txBody>
      </p:sp>
    </p:spTree>
    <p:extLst>
      <p:ext uri="{BB962C8B-B14F-4D97-AF65-F5344CB8AC3E}">
        <p14:creationId xmlns:p14="http://schemas.microsoft.com/office/powerpoint/2010/main" val="26099736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79</a:t>
            </a:fld>
            <a:endParaRPr lang="en-US" dirty="0"/>
          </a:p>
        </p:txBody>
      </p:sp>
      <p:sp>
        <p:nvSpPr>
          <p:cNvPr id="5" name="Content Placeholder 4"/>
          <p:cNvSpPr>
            <a:spLocks noGrp="1"/>
          </p:cNvSpPr>
          <p:nvPr>
            <p:ph idx="1"/>
          </p:nvPr>
        </p:nvSpPr>
        <p:spPr/>
        <p:txBody>
          <a:bodyPr/>
          <a:lstStyle/>
          <a:p>
            <a:pPr lvl="0"/>
            <a:r>
              <a:rPr lang="en-US" dirty="0"/>
              <a:t>What technical assistance topics would you like to see in the next year?</a:t>
            </a:r>
          </a:p>
        </p:txBody>
      </p:sp>
      <p:sp>
        <p:nvSpPr>
          <p:cNvPr id="6" name="Content Placeholder 5"/>
          <p:cNvSpPr>
            <a:spLocks noGrp="1"/>
          </p:cNvSpPr>
          <p:nvPr>
            <p:ph idx="13"/>
          </p:nvPr>
        </p:nvSpPr>
        <p:spPr/>
        <p:txBody>
          <a:bodyPr>
            <a:noAutofit/>
          </a:bodyPr>
          <a:lstStyle/>
          <a:p>
            <a:r>
              <a:rPr lang="en-US" sz="8000" dirty="0"/>
              <a:t>Let’s CHAT!</a:t>
            </a:r>
          </a:p>
        </p:txBody>
      </p:sp>
    </p:spTree>
    <p:extLst>
      <p:ext uri="{BB962C8B-B14F-4D97-AF65-F5344CB8AC3E}">
        <p14:creationId xmlns:p14="http://schemas.microsoft.com/office/powerpoint/2010/main" val="290675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8</a:t>
            </a:fld>
            <a:endParaRPr lang="en-US" dirty="0"/>
          </a:p>
        </p:txBody>
      </p:sp>
      <p:sp>
        <p:nvSpPr>
          <p:cNvPr id="3" name="Title 2"/>
          <p:cNvSpPr>
            <a:spLocks noGrp="1"/>
          </p:cNvSpPr>
          <p:nvPr>
            <p:ph type="title"/>
          </p:nvPr>
        </p:nvSpPr>
        <p:spPr/>
        <p:txBody>
          <a:bodyPr>
            <a:normAutofit/>
          </a:bodyPr>
          <a:lstStyle/>
          <a:p>
            <a:r>
              <a:rPr lang="en-US" sz="3600" dirty="0"/>
              <a:t>Today’s Agenda</a:t>
            </a:r>
          </a:p>
        </p:txBody>
      </p:sp>
      <p:sp>
        <p:nvSpPr>
          <p:cNvPr id="6" name="Text Placeholder 5"/>
          <p:cNvSpPr>
            <a:spLocks noGrp="1"/>
          </p:cNvSpPr>
          <p:nvPr>
            <p:ph type="body" idx="19"/>
          </p:nvPr>
        </p:nvSpPr>
        <p:spPr>
          <a:xfrm>
            <a:off x="2020361" y="1020559"/>
            <a:ext cx="4803399" cy="664962"/>
          </a:xfrm>
        </p:spPr>
        <p:txBody>
          <a:bodyPr>
            <a:normAutofit/>
          </a:bodyPr>
          <a:lstStyle/>
          <a:p>
            <a:r>
              <a:rPr lang="en-US" sz="2400" dirty="0"/>
              <a:t>Grant Program Overview</a:t>
            </a:r>
          </a:p>
        </p:txBody>
      </p:sp>
      <p:sp>
        <p:nvSpPr>
          <p:cNvPr id="7" name="Text Placeholder 6"/>
          <p:cNvSpPr>
            <a:spLocks noGrp="1"/>
          </p:cNvSpPr>
          <p:nvPr>
            <p:ph type="body" idx="18"/>
          </p:nvPr>
        </p:nvSpPr>
        <p:spPr/>
        <p:txBody>
          <a:bodyPr>
            <a:normAutofit/>
          </a:bodyPr>
          <a:lstStyle/>
          <a:p>
            <a:r>
              <a:rPr lang="en-US" sz="2400" dirty="0"/>
              <a:t>The Federal Team</a:t>
            </a:r>
          </a:p>
        </p:txBody>
      </p:sp>
      <p:sp>
        <p:nvSpPr>
          <p:cNvPr id="8" name="Text Placeholder 7"/>
          <p:cNvSpPr>
            <a:spLocks noGrp="1"/>
          </p:cNvSpPr>
          <p:nvPr>
            <p:ph type="body" idx="17"/>
          </p:nvPr>
        </p:nvSpPr>
        <p:spPr/>
        <p:txBody>
          <a:bodyPr>
            <a:noAutofit/>
          </a:bodyPr>
          <a:lstStyle/>
          <a:p>
            <a:r>
              <a:rPr lang="en-US" sz="2400" dirty="0"/>
              <a:t>Grants Management: Award Package Overview</a:t>
            </a:r>
          </a:p>
        </p:txBody>
      </p:sp>
      <p:sp>
        <p:nvSpPr>
          <p:cNvPr id="9" name="Text Placeholder 8"/>
          <p:cNvSpPr>
            <a:spLocks noGrp="1"/>
          </p:cNvSpPr>
          <p:nvPr>
            <p:ph type="body" idx="16"/>
          </p:nvPr>
        </p:nvSpPr>
        <p:spPr/>
        <p:txBody>
          <a:bodyPr>
            <a:normAutofit/>
          </a:bodyPr>
          <a:lstStyle/>
          <a:p>
            <a:r>
              <a:rPr lang="en-US" sz="2400" dirty="0"/>
              <a:t>Grant Modifications</a:t>
            </a:r>
          </a:p>
        </p:txBody>
      </p:sp>
      <p:sp>
        <p:nvSpPr>
          <p:cNvPr id="10" name="Text Placeholder 9"/>
          <p:cNvSpPr>
            <a:spLocks noGrp="1"/>
          </p:cNvSpPr>
          <p:nvPr>
            <p:ph type="body" idx="15"/>
          </p:nvPr>
        </p:nvSpPr>
        <p:spPr>
          <a:xfrm>
            <a:off x="5237311" y="4285811"/>
            <a:ext cx="4983014" cy="664962"/>
          </a:xfrm>
        </p:spPr>
        <p:txBody>
          <a:bodyPr>
            <a:noAutofit/>
          </a:bodyPr>
          <a:lstStyle/>
          <a:p>
            <a:r>
              <a:rPr lang="en-US" sz="2400" dirty="0"/>
              <a:t>Performance Reporting Guidance &amp; Technical Assistance</a:t>
            </a:r>
          </a:p>
        </p:txBody>
      </p:sp>
      <p:sp>
        <p:nvSpPr>
          <p:cNvPr id="11" name="Text Placeholder 10"/>
          <p:cNvSpPr>
            <a:spLocks noGrp="1"/>
          </p:cNvSpPr>
          <p:nvPr>
            <p:ph type="body" idx="1"/>
          </p:nvPr>
        </p:nvSpPr>
        <p:spPr/>
        <p:txBody>
          <a:bodyPr>
            <a:noAutofit/>
          </a:bodyPr>
          <a:lstStyle/>
          <a:p>
            <a:r>
              <a:rPr lang="en-US" sz="2400" dirty="0"/>
              <a:t>Communication Methods</a:t>
            </a:r>
          </a:p>
        </p:txBody>
      </p:sp>
    </p:spTree>
    <p:extLst>
      <p:ext uri="{BB962C8B-B14F-4D97-AF65-F5344CB8AC3E}">
        <p14:creationId xmlns:p14="http://schemas.microsoft.com/office/powerpoint/2010/main" val="2142876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8318-271C-41E1-A19B-8D32E6C297D3}"/>
              </a:ext>
            </a:extLst>
          </p:cNvPr>
          <p:cNvSpPr>
            <a:spLocks noGrp="1"/>
          </p:cNvSpPr>
          <p:nvPr>
            <p:ph type="title"/>
          </p:nvPr>
        </p:nvSpPr>
        <p:spPr>
          <a:xfrm>
            <a:off x="853440" y="123767"/>
            <a:ext cx="7955280" cy="670298"/>
          </a:xfrm>
        </p:spPr>
        <p:txBody>
          <a:bodyPr anchor="t">
            <a:normAutofit/>
          </a:bodyPr>
          <a:lstStyle/>
          <a:p>
            <a:r>
              <a:rPr lang="en-US" sz="3600" dirty="0"/>
              <a:t>Next Steps</a:t>
            </a:r>
          </a:p>
        </p:txBody>
      </p:sp>
      <p:sp>
        <p:nvSpPr>
          <p:cNvPr id="3" name="Content Placeholder 2">
            <a:extLst>
              <a:ext uri="{FF2B5EF4-FFF2-40B4-BE49-F238E27FC236}">
                <a16:creationId xmlns:a16="http://schemas.microsoft.com/office/drawing/2014/main" id="{2EF7E07A-3500-4330-86D9-F0FE30004CB4}"/>
              </a:ext>
            </a:extLst>
          </p:cNvPr>
          <p:cNvSpPr>
            <a:spLocks noGrp="1"/>
          </p:cNvSpPr>
          <p:nvPr>
            <p:ph idx="1"/>
          </p:nvPr>
        </p:nvSpPr>
        <p:spPr>
          <a:xfrm>
            <a:off x="713984" y="1015369"/>
            <a:ext cx="9845457" cy="5473113"/>
          </a:xfrm>
        </p:spPr>
        <p:txBody>
          <a:bodyPr>
            <a:noAutofit/>
          </a:bodyPr>
          <a:lstStyle/>
          <a:p>
            <a:r>
              <a:rPr lang="en-US" sz="2800" dirty="0"/>
              <a:t>Respond to Conditions of Award in your Grant Award Package (send to FPO, cc) (</a:t>
            </a:r>
            <a:r>
              <a:rPr lang="en-US" sz="2800" dirty="0">
                <a:solidFill>
                  <a:srgbClr val="FF0000"/>
                </a:solidFill>
              </a:rPr>
              <a:t>if you have any</a:t>
            </a:r>
            <a:r>
              <a:rPr lang="en-US" sz="2800" dirty="0"/>
              <a:t>)</a:t>
            </a:r>
          </a:p>
          <a:p>
            <a:r>
              <a:rPr lang="en-US" sz="2800" dirty="0">
                <a:hlinkClick r:id="rId4"/>
              </a:rPr>
              <a:t>Review the DOL Fiscal Training Tutorials from the SMART 3.0 Webinar Training Series</a:t>
            </a:r>
            <a:endParaRPr lang="en-US" sz="2800" dirty="0"/>
          </a:p>
          <a:p>
            <a:r>
              <a:rPr lang="en-US" sz="2800" dirty="0"/>
              <a:t>Review the </a:t>
            </a:r>
            <a:r>
              <a:rPr lang="en-US" sz="2800" dirty="0">
                <a:hlinkClick r:id="rId5"/>
              </a:rPr>
              <a:t>Grantee Handbook </a:t>
            </a:r>
            <a:r>
              <a:rPr lang="en-US" sz="2800" dirty="0"/>
              <a:t>and </a:t>
            </a:r>
            <a:r>
              <a:rPr lang="en-US" sz="2800" dirty="0">
                <a:hlinkClick r:id="rId4"/>
              </a:rPr>
              <a:t>RISE Modules</a:t>
            </a:r>
            <a:endParaRPr lang="en-US" sz="2800" dirty="0"/>
          </a:p>
          <a:p>
            <a:r>
              <a:rPr lang="en-US" sz="2800" dirty="0"/>
              <a:t>Review the DOL Performance Reporting Requirements</a:t>
            </a:r>
          </a:p>
          <a:p>
            <a:r>
              <a:rPr lang="en-US" sz="2800" dirty="0"/>
              <a:t>Refer to the </a:t>
            </a:r>
            <a:r>
              <a:rPr lang="en-US" sz="2800" dirty="0">
                <a:hlinkClick r:id="rId6"/>
              </a:rPr>
              <a:t>Funding Opportunity Announcement </a:t>
            </a:r>
            <a:r>
              <a:rPr lang="en-US" sz="2800" dirty="0"/>
              <a:t>as needed</a:t>
            </a:r>
          </a:p>
          <a:p>
            <a:r>
              <a:rPr lang="en-US" sz="2800" dirty="0"/>
              <a:t>Update your grant’s Point of Contact(s) as needed</a:t>
            </a:r>
          </a:p>
          <a:p>
            <a:r>
              <a:rPr lang="en-US" sz="2800" dirty="0"/>
              <a:t>Get to know your FPO and ask questions! </a:t>
            </a:r>
          </a:p>
          <a:p>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10F5518A-F137-4BDA-A44B-BF6BE0DAFAF9}"/>
              </a:ext>
            </a:extLst>
          </p:cNvPr>
          <p:cNvSpPr>
            <a:spLocks noGrp="1"/>
          </p:cNvSpPr>
          <p:nvPr>
            <p:ph type="sldNum" sz="quarter" idx="10"/>
          </p:nvPr>
        </p:nvSpPr>
        <p:spPr/>
        <p:txBody>
          <a:bodyPr/>
          <a:lstStyle/>
          <a:p>
            <a:fld id="{706D636C-90A3-4979-BA37-BAB384B22101}" type="slidenum">
              <a:rPr lang="en-US" smtClean="0"/>
              <a:pPr/>
              <a:t>80</a:t>
            </a:fld>
            <a:endParaRPr lang="en-US" dirty="0"/>
          </a:p>
        </p:txBody>
      </p:sp>
      <p:pic>
        <p:nvPicPr>
          <p:cNvPr id="9" name="Picture 8" descr="Four blue checkmarks checking off a list.">
            <a:extLst>
              <a:ext uri="{FF2B5EF4-FFF2-40B4-BE49-F238E27FC236}">
                <a16:creationId xmlns:a16="http://schemas.microsoft.com/office/drawing/2014/main" id="{5FF1183B-8327-48BD-ADB5-331F3FC30B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7659" y="0"/>
            <a:ext cx="1853480" cy="1823858"/>
          </a:xfrm>
          <a:prstGeom prst="rect">
            <a:avLst/>
          </a:prstGeom>
        </p:spPr>
      </p:pic>
    </p:spTree>
    <p:custDataLst>
      <p:tags r:id="rId1"/>
    </p:custDataLst>
    <p:extLst>
      <p:ext uri="{BB962C8B-B14F-4D97-AF65-F5344CB8AC3E}">
        <p14:creationId xmlns:p14="http://schemas.microsoft.com/office/powerpoint/2010/main" val="12311644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81</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29007630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3"/>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dirty="0"/>
          </a:p>
        </p:txBody>
      </p:sp>
      <p:sp>
        <p:nvSpPr>
          <p:cNvPr id="5" name="Content Placeholder 4"/>
          <p:cNvSpPr>
            <a:spLocks noGrp="1"/>
          </p:cNvSpPr>
          <p:nvPr>
            <p:ph idx="1"/>
          </p:nvPr>
        </p:nvSpPr>
        <p:spPr/>
        <p:txBody>
          <a:bodyPr/>
          <a:lstStyle/>
          <a:p>
            <a:pPr lvl="0"/>
            <a:r>
              <a:rPr lang="en-US" dirty="0"/>
              <a:t>	What are your biggest concerns right now? </a:t>
            </a:r>
          </a:p>
        </p:txBody>
      </p:sp>
      <p:sp>
        <p:nvSpPr>
          <p:cNvPr id="6" name="Content Placeholder 5"/>
          <p:cNvSpPr>
            <a:spLocks noGrp="1"/>
          </p:cNvSpPr>
          <p:nvPr>
            <p:ph idx="13"/>
          </p:nvPr>
        </p:nvSpPr>
        <p:spPr/>
        <p:txBody>
          <a:bodyPr>
            <a:noAutofit/>
          </a:bodyPr>
          <a:lstStyle/>
          <a:p>
            <a:r>
              <a:rPr lang="en-US" sz="8000" dirty="0"/>
              <a:t>Let’s CHAT!</a:t>
            </a:r>
          </a:p>
        </p:txBody>
      </p:sp>
    </p:spTree>
    <p:extLst>
      <p:ext uri="{BB962C8B-B14F-4D97-AF65-F5344CB8AC3E}">
        <p14:creationId xmlns:p14="http://schemas.microsoft.com/office/powerpoint/2010/main" val="1118161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here Are You?&amp;quot;&quot;/&gt;&lt;property id=&quot;20307&quot; value=&quot;432&quot;/&gt;&lt;/object&gt;&lt;object type=&quot;3&quot; unique_id=&quot;10004&quot;&gt;&lt;property id=&quot;20148&quot; value=&quot;5&quot;/&gt;&lt;property id=&quot;20300&quot; value=&quot;Slide 2 - &amp;quot;Polling Question:  Who’s on the call?&amp;quot;&quot;/&gt;&lt;property id=&quot;20307&quot; value=&quot;398&quot;/&gt;&lt;/object&gt;&lt;object type=&quot;3&quot; unique_id=&quot;10005&quot;&gt;&lt;property id=&quot;20148&quot; value=&quot;5&quot;/&gt;&lt;property id=&quot;20300&quot; value=&quot;Slide 3 - &amp;quot;Strengthening Community Colleges Training Grants Program&amp;quot;&quot;/&gt;&lt;property id=&quot;20307&quot; value=&quot;256&quot;/&gt;&lt;/object&gt;&lt;object type=&quot;3&quot; unique_id=&quot;10006&quot;&gt;&lt;property id=&quot;20148&quot; value=&quot;5&quot;/&gt;&lt;property id=&quot;20300&quot; value=&quot;Slide 4&quot;/&gt;&lt;property id=&quot;20307&quot; value=&quot;330&quot;/&gt;&lt;/object&gt;&lt;object type=&quot;3&quot; unique_id=&quot;10007&quot;&gt;&lt;property id=&quot;20148&quot; value=&quot;5&quot;/&gt;&lt;property id=&quot;20300&quot; value=&quot;Slide 5 - &amp;quot;Moderator&amp;quot;&quot;/&gt;&lt;property id=&quot;20307&quot; value=&quot;548&quot;/&gt;&lt;/object&gt;&lt;object type=&quot;3&quot; unique_id=&quot;10008&quot;&gt;&lt;property id=&quot;20148&quot; value=&quot;5&quot;/&gt;&lt;property id=&quot;20300&quot; value=&quot;Slide 6 - &amp;quot;Speakers&amp;quot;&quot;/&gt;&lt;property id=&quot;20307&quot; value=&quot;546&quot;/&gt;&lt;/object&gt;&lt;object type=&quot;3&quot; unique_id=&quot;10009&quot;&gt;&lt;property id=&quot;20148&quot; value=&quot;5&quot;/&gt;&lt;property id=&quot;20300&quot; value=&quot;Slide 7 - &amp;quot;Speakers&amp;quot;&quot;/&gt;&lt;property id=&quot;20307&quot; value=&quot;550&quot;/&gt;&lt;/object&gt;&lt;object type=&quot;3&quot; unique_id=&quot;10010&quot;&gt;&lt;property id=&quot;20148&quot; value=&quot;5&quot;/&gt;&lt;property id=&quot;20300&quot; value=&quot;Slide 8 - &amp;quot;Today’s Agenda&amp;quot;&quot;/&gt;&lt;property id=&quot;20307&quot; value=&quot;335&quot;/&gt;&lt;/object&gt;&lt;object type=&quot;3&quot; unique_id=&quot;10011&quot;&gt;&lt;property id=&quot;20148&quot; value=&quot;5&quot;/&gt;&lt;property id=&quot;20300&quot; value=&quot;Slide 9&quot;/&gt;&lt;property id=&quot;20307&quot; value=&quot;428&quot;/&gt;&lt;/object&gt;&lt;object type=&quot;3&quot; unique_id=&quot;10012&quot;&gt;&lt;property id=&quot;20148&quot; value=&quot;5&quot;/&gt;&lt;property id=&quot;20300&quot; value=&quot;Slide 10 - &amp;quot;Strengthening Community Colleges (SCC) Training Grants &amp;quot;&quot;/&gt;&lt;property id=&quot;20307&quot; value=&quot;336&quot;/&gt;&lt;/object&gt;&lt;object type=&quot;3&quot; unique_id=&quot;10013&quot;&gt;&lt;property id=&quot;20148&quot; value=&quot;5&quot;/&gt;&lt;property id=&quot;20300&quot; value=&quot;Slide 11 - &amp;quot;Polling Question: Preparing to Launch your Grant&amp;quot;&quot;/&gt;&lt;property id=&quot;20307&quot; value=&quot;450&quot;/&gt;&lt;/object&gt;&lt;object type=&quot;3&quot; unique_id=&quot;10014&quot;&gt;&lt;property id=&quot;20148&quot; value=&quot;5&quot;/&gt;&lt;property id=&quot;20300&quot; value=&quot;Slide 12 - &amp;quot;SCC Grant Objectives&amp;quot;&quot;/&gt;&lt;property id=&quot;20307&quot; value=&quot;498&quot;/&gt;&lt;/object&gt;&lt;object type=&quot;3&quot; unique_id=&quot;10015&quot;&gt;&lt;property id=&quot;20148&quot; value=&quot;5&quot;/&gt;&lt;property id=&quot;20300&quot; value=&quot;Slide 13 - &amp;quot;Grant Award Information&amp;quot;&quot;/&gt;&lt;property id=&quot;20307&quot; value=&quot;554&quot;/&gt;&lt;/object&gt;&lt;object type=&quot;3&quot; unique_id=&quot;10016&quot;&gt;&lt;property id=&quot;20148&quot; value=&quot;5&quot;/&gt;&lt;property id=&quot;20300&quot; value=&quot;Slide 14 - &amp;quot;Targeted Industry Sectors&amp;quot;&quot;/&gt;&lt;property id=&quot;20307&quot; value=&quot;565&quot;/&gt;&lt;/object&gt;&lt;object type=&quot;3&quot; unique_id=&quot;10017&quot;&gt;&lt;property id=&quot;20148&quot; value=&quot;5&quot;/&gt;&lt;property id=&quot;20300&quot; value=&quot;Slide 15 - &amp;quot;Overview of SCC Grantees&amp;quot;&quot;/&gt;&lt;property id=&quot;20307&quot; value=&quot;553&quot;/&gt;&lt;/object&gt;&lt;object type=&quot;3&quot; unique_id=&quot;10018&quot;&gt;&lt;property id=&quot;20148&quot; value=&quot;5&quot;/&gt;&lt;property id=&quot;20300&quot; value=&quot;Slide 16 - &amp;quot;SCC Grants across the United States&amp;quot;&quot;/&gt;&lt;property id=&quot;20307&quot; value=&quot;574&quot;/&gt;&lt;/object&gt;&lt;object type=&quot;3&quot; unique_id=&quot;10019&quot;&gt;&lt;property id=&quot;20148&quot; value=&quot;5&quot;/&gt;&lt;property id=&quot;20300&quot; value=&quot;Slide 17 - &amp;quot;Lead Applicants and Geographic/Project Scope&amp;quot;&quot;/&gt;&lt;property id=&quot;20307&quot; value=&quot;564&quot;/&gt;&lt;/object&gt;&lt;object type=&quot;3&quot; unique_id=&quot;10020&quot;&gt;&lt;property id=&quot;20148&quot; value=&quot;5&quot;/&gt;&lt;property id=&quot;20300&quot; value=&quot;Slide 18 - &amp;quot;SCC Partnership: Required Partners&amp;quot;&quot;/&gt;&lt;property id=&quot;20307&quot; value=&quot;556&quot;/&gt;&lt;/object&gt;&lt;object type=&quot;3&quot; unique_id=&quot;10021&quot;&gt;&lt;property id=&quot;20148&quot; value=&quot;5&quot;/&gt;&lt;property id=&quot;20300&quot; value=&quot;Slide 19 - &amp;quot;SCC Partnership: Optional Partners&amp;quot;&quot;/&gt;&lt;property id=&quot;20307&quot; value=&quot;557&quot;/&gt;&lt;/object&gt;&lt;object type=&quot;3&quot; unique_id=&quot;10022&quot;&gt;&lt;property id=&quot;20148&quot; value=&quot;5&quot;/&gt;&lt;property id=&quot;20300&quot; value=&quot;Slide 20 - &amp;quot;Performance Outcomes &amp;quot;&quot;/&gt;&lt;property id=&quot;20307&quot; value=&quot;552&quot;/&gt;&lt;/object&gt;&lt;object type=&quot;3&quot; unique_id=&quot;10023&quot;&gt;&lt;property id=&quot;20148&quot; value=&quot;5&quot;/&gt;&lt;property id=&quot;20300&quot; value=&quot;Slide 21 - &amp;quot;Comparing FOA Requirements: Single and Consortium Applicants&amp;quot;&quot;/&gt;&lt;property id=&quot;20307&quot; value=&quot;555&quot;/&gt;&lt;/object&gt;&lt;object type=&quot;3&quot; unique_id=&quot;10024&quot;&gt;&lt;property id=&quot;20148&quot; value=&quot;5&quot;/&gt;&lt;property id=&quot;20300&quot; value=&quot;Slide 22 - &amp;quot;Program Design&amp;quot;&quot;/&gt;&lt;property id=&quot;20307&quot; value=&quot;559&quot;/&gt;&lt;/object&gt;&lt;object type=&quot;3&quot; unique_id=&quot;10025&quot;&gt;&lt;property id=&quot;20148&quot; value=&quot;5&quot;/&gt;&lt;property id=&quot;20300&quot; value=&quot;Slide 23 - &amp;quot;Individuals Eligible to Participate in SCC&amp;quot;&quot;/&gt;&lt;property id=&quot;20307&quot; value=&quot;558&quot;/&gt;&lt;/object&gt;&lt;object type=&quot;3&quot; unique_id=&quot;10026&quot;&gt;&lt;property id=&quot;20148&quot; value=&quot;5&quot;/&gt;&lt;property id=&quot;20300&quot; value=&quot;Slide 24 - &amp;quot;Allowable Activities&amp;quot;&quot;/&gt;&lt;property id=&quot;20307&quot; value=&quot;560&quot;/&gt;&lt;/object&gt;&lt;object type=&quot;3&quot; unique_id=&quot;10027&quot;&gt;&lt;property id=&quot;20148&quot; value=&quot;5&quot;/&gt;&lt;property id=&quot;20300&quot; value=&quot;Slide 25 - &amp;quot;Capital Expenditures/Equipment&amp;quot;&quot;/&gt;&lt;property id=&quot;20307&quot; value=&quot;561&quot;/&gt;&lt;/object&gt;&lt;object type=&quot;3&quot; unique_id=&quot;10028&quot;&gt;&lt;property id=&quot;20148&quot; value=&quot;5&quot;/&gt;&lt;property id=&quot;20300&quot; value=&quot;Slide 26 - &amp;quot;Making Credentials and Competencies Publicly Accessible&amp;quot;&quot;/&gt;&lt;property id=&quot;20307&quot; value=&quot;562&quot;/&gt;&lt;/object&gt;&lt;object type=&quot;3&quot; unique_id=&quot;10029&quot;&gt;&lt;property id=&quot;20148&quot; value=&quot;5&quot;/&gt;&lt;property id=&quot;20300&quot; value=&quot;Slide 27 - &amp;quot;Third-Party Evaluation Requirements&amp;quot;&quot;/&gt;&lt;property id=&quot;20307&quot; value=&quot;563&quot;/&gt;&lt;/object&gt;&lt;object type=&quot;3&quot; unique_id=&quot;10030&quot;&gt;&lt;property id=&quot;20148&quot; value=&quot;5&quot;/&gt;&lt;property id=&quot;20300&quot; value=&quot;Slide 28 - &amp;quot;Polling Question: Preparing to Launch your Grant&amp;quot;&quot;/&gt;&lt;property id=&quot;20307&quot; value=&quot;566&quot;/&gt;&lt;/object&gt;&lt;object type=&quot;3&quot; unique_id=&quot;10031&quot;&gt;&lt;property id=&quot;20148&quot; value=&quot;5&quot;/&gt;&lt;property id=&quot;20300&quot; value=&quot;Slide 29 - &amp;quot;Your Federal Team&amp;quot;&quot;/&gt;&lt;property id=&quot;20307&quot; value=&quot;356&quot;/&gt;&lt;/object&gt;&lt;object type=&quot;3&quot; unique_id=&quot;10032&quot;&gt;&lt;property id=&quot;20148&quot; value=&quot;5&quot;/&gt;&lt;property id=&quot;20300&quot; value=&quot;Slide 30 - &amp;quot;Your Federal Team at the Department of Labor (DOL)  &amp;quot;&quot;/&gt;&lt;property id=&quot;20307&quot; value=&quot;350&quot;/&gt;&lt;/object&gt;&lt;object type=&quot;3&quot; unique_id=&quot;10033&quot;&gt;&lt;property id=&quot;20148&quot; value=&quot;5&quot;/&gt;&lt;property id=&quot;20300&quot; value=&quot;Slide 31 - &amp;quot;Your FPO is identified in your grant package.&amp;quot;&quot;/&gt;&lt;property id=&quot;20307&quot; value=&quot;351&quot;/&gt;&lt;/object&gt;&lt;object type=&quot;3&quot; unique_id=&quot;10034&quot;&gt;&lt;property id=&quot;20148&quot; value=&quot;5&quot;/&gt;&lt;property id=&quot;20300&quot; value=&quot;Slide 32 - &amp;quot;Grant Officer (OGM)&amp;quot;&quot;/&gt;&lt;property id=&quot;20307&quot; value=&quot;352&quot;/&gt;&lt;/object&gt;&lt;object type=&quot;3&quot; unique_id=&quot;10035&quot;&gt;&lt;property id=&quot;20148&quot; value=&quot;5&quot;/&gt;&lt;property id=&quot;20300&quot; value=&quot;Slide 33 - &amp;quot;Program Office Staff&amp;quot;&quot;/&gt;&lt;property id=&quot;20307&quot; value=&quot;353&quot;/&gt;&lt;/object&gt;&lt;object type=&quot;3&quot; unique_id=&quot;10036&quot;&gt;&lt;property id=&quot;20148&quot; value=&quot;5&quot;/&gt;&lt;property id=&quot;20300&quot; value=&quot;Slide 34 - &amp;quot;Any Questions?&amp;quot;&quot;/&gt;&lt;property id=&quot;20307&quot; value=&quot;424&quot;/&gt;&lt;/object&gt;&lt;object type=&quot;3&quot; unique_id=&quot;10037&quot;&gt;&lt;property id=&quot;20148&quot; value=&quot;5&quot;/&gt;&lt;property id=&quot;20300&quot; value=&quot;Slide 35 - &amp;quot;Grants Management Overview&amp;quot;&quot;/&gt;&lt;property id=&quot;20307&quot; value=&quot;523&quot;/&gt;&lt;/object&gt;&lt;object type=&quot;3&quot; unique_id=&quot;10038&quot;&gt;&lt;property id=&quot;20148&quot; value=&quot;5&quot;/&gt;&lt;property id=&quot;20300&quot; value=&quot;Slide 36 - &amp;quot;Grant Transmittal Package&amp;quot;&quot;/&gt;&lt;property id=&quot;20307&quot; value=&quot;577&quot;/&gt;&lt;/object&gt;&lt;object type=&quot;3&quot; unique_id=&quot;10039&quot;&gt;&lt;property id=&quot;20148&quot; value=&quot;5&quot;/&gt;&lt;property id=&quot;20300&quot; value=&quot;Slide 37 - &amp;quot;Grant Award Letter&amp;quot;&quot;/&gt;&lt;property id=&quot;20307&quot; value=&quot;578&quot;/&gt;&lt;/object&gt;&lt;object type=&quot;3&quot; unique_id=&quot;10040&quot;&gt;&lt;property id=&quot;20148&quot; value=&quot;5&quot;/&gt;&lt;property id=&quot;20300&quot; value=&quot;Slide 38 - &amp;quot;Grant Award Package&amp;quot;&quot;/&gt;&lt;property id=&quot;20307&quot; value=&quot;579&quot;/&gt;&lt;/object&gt;&lt;object type=&quot;3&quot; unique_id=&quot;10041&quot;&gt;&lt;property id=&quot;20148&quot; value=&quot;5&quot;/&gt;&lt;property id=&quot;20300&quot; value=&quot;Slide 39 - &amp;quot;Grant Agreement Notice of Award (NOA)&amp;quot;&quot;/&gt;&lt;property id=&quot;20307&quot; value=&quot;580&quot;/&gt;&lt;/object&gt;&lt;object type=&quot;3&quot; unique_id=&quot;10042&quot;&gt;&lt;property id=&quot;20148&quot; value=&quot;5&quot;/&gt;&lt;property id=&quot;20300&quot; value=&quot;Slide 40 - &amp;quot;Notice of Award Regulations&amp;quot;&quot;/&gt;&lt;property id=&quot;20307&quot; value=&quot;581&quot;/&gt;&lt;/object&gt;&lt;object type=&quot;3&quot; unique_id=&quot;10043&quot;&gt;&lt;property id=&quot;20148&quot; value=&quot;5&quot;/&gt;&lt;property id=&quot;20300&quot; value=&quot;Slide 41 - &amp;quot;Conditions of Award&amp;quot;&quot;/&gt;&lt;property id=&quot;20307&quot; value=&quot;582&quot;/&gt;&lt;/object&gt;&lt;object type=&quot;3&quot; unique_id=&quot;10044&quot;&gt;&lt;property id=&quot;20148&quot; value=&quot;5&quot;/&gt;&lt;property id=&quot;20300&quot; value=&quot;Slide 42 - &amp;quot;Conditions of Award&amp;quot;&quot;/&gt;&lt;property id=&quot;20307&quot; value=&quot;583&quot;/&gt;&lt;/object&gt;&lt;object type=&quot;3&quot; unique_id=&quot;10045&quot;&gt;&lt;property id=&quot;20148&quot; value=&quot;5&quot;/&gt;&lt;property id=&quot;20300&quot; value=&quot;Slide 43 - &amp;quot;Program Compliance Notification&amp;quot;&quot;/&gt;&lt;property id=&quot;20307&quot; value=&quot;584&quot;/&gt;&lt;/object&gt;&lt;object type=&quot;3&quot; unique_id=&quot;10046&quot;&gt;&lt;property id=&quot;20148&quot; value=&quot;5&quot;/&gt;&lt;property id=&quot;20300&quot; value=&quot;Slide 44 - &amp;quot;Specific Terms and Conditions of Award&amp;quot;&quot;/&gt;&lt;property id=&quot;20307&quot; value=&quot;585&quot;/&gt;&lt;/object&gt;&lt;object type=&quot;3&quot; unique_id=&quot;10047&quot;&gt;&lt;property id=&quot;20148&quot; value=&quot;5&quot;/&gt;&lt;property id=&quot;20300&quot; value=&quot;Slide 45 - &amp;quot;Terms – Equipment Purchases&amp;quot;&quot;/&gt;&lt;property id=&quot;20307&quot; value=&quot;586&quot;/&gt;&lt;/object&gt;&lt;object type=&quot;3&quot; unique_id=&quot;10048&quot;&gt;&lt;property id=&quot;20148&quot; value=&quot;5&quot;/&gt;&lt;property id=&quot;20300&quot; value=&quot;Slide 46 - &amp;quot;Quarterly Financial Report&amp;quot;&quot;/&gt;&lt;property id=&quot;20307&quot; value=&quot;587&quot;/&gt;&lt;/object&gt;&lt;object type=&quot;3&quot; unique_id=&quot;10049&quot;&gt;&lt;property id=&quot;20148&quot; value=&quot;5&quot;/&gt;&lt;property id=&quot;20300&quot; value=&quot;Slide 47 - &amp;quot;Grant Agreement&amp;quot;&quot;/&gt;&lt;property id=&quot;20307&quot; value=&quot;588&quot;/&gt;&lt;/object&gt;&lt;object type=&quot;3&quot; unique_id=&quot;10050&quot;&gt;&lt;property id=&quot;20148&quot; value=&quot;5&quot;/&gt;&lt;property id=&quot;20300&quot; value=&quot;Slide 48 - &amp;quot;Indirect Cost Rate Agreement&amp;quot;&quot;/&gt;&lt;property id=&quot;20307&quot; value=&quot;589&quot;/&gt;&lt;/object&gt;&lt;object type=&quot;3&quot; unique_id=&quot;10051&quot;&gt;&lt;property id=&quot;20148&quot; value=&quot;5&quot;/&gt;&lt;property id=&quot;20300&quot; value=&quot;Slide 49 - &amp;quot;Any Questions?&amp;quot;&quot;/&gt;&lt;property id=&quot;20307&quot; value=&quot;590&quot;/&gt;&lt;/object&gt;&lt;object type=&quot;3&quot; unique_id=&quot;10052&quot;&gt;&lt;property id=&quot;20148&quot; value=&quot;5&quot;/&gt;&lt;property id=&quot;20300&quot; value=&quot;Slide 50 - &amp;quot;Grant Modifications&amp;quot;&quot;/&gt;&lt;property id=&quot;20307&quot; value=&quot;591&quot;/&gt;&lt;/object&gt;&lt;object type=&quot;3&quot; unique_id=&quot;10053&quot;&gt;&lt;property id=&quot;20148&quot; value=&quot;5&quot;/&gt;&lt;property id=&quot;20300&quot; value=&quot;Slide 51 - &amp;quot;Grant Modifications&amp;quot;&quot;/&gt;&lt;property id=&quot;20307&quot; value=&quot;592&quot;/&gt;&lt;/object&gt;&lt;object type=&quot;3&quot; unique_id=&quot;10054&quot;&gt;&lt;property id=&quot;20148&quot; value=&quot;5&quot;/&gt;&lt;property id=&quot;20300&quot; value=&quot;Slide 52 - &amp;quot;What is a Grant Modification?&amp;quot;&quot;/&gt;&lt;property id=&quot;20307&quot; value=&quot;593&quot;/&gt;&lt;/object&gt;&lt;object type=&quot;3&quot; unique_id=&quot;10055&quot;&gt;&lt;property id=&quot;20148&quot; value=&quot;5&quot;/&gt;&lt;property id=&quot;20300&quot; value=&quot;Slide 53 - &amp;quot;Why do a Modification?&amp;quot;&quot;/&gt;&lt;property id=&quot;20307&quot; value=&quot;594&quot;/&gt;&lt;/object&gt;&lt;object type=&quot;3&quot; unique_id=&quot;10056&quot;&gt;&lt;property id=&quot;20148&quot; value=&quot;5&quot;/&gt;&lt;property id=&quot;20300&quot; value=&quot;Slide 54 - &amp;quot;FPO Modification Analysis&amp;quot;&quot;/&gt;&lt;property id=&quot;20307&quot; value=&quot;595&quot;/&gt;&lt;/object&gt;&lt;object type=&quot;3&quot; unique_id=&quot;10057&quot;&gt;&lt;property id=&quot;20148&quot; value=&quot;5&quot;/&gt;&lt;property id=&quot;20300&quot; value=&quot;Slide 55 - &amp;quot;Required Documentation for Modification Requests&amp;quot;&quot;/&gt;&lt;property id=&quot;20307&quot; value=&quot;596&quot;/&gt;&lt;/object&gt;&lt;object type=&quot;3&quot; unique_id=&quot;10058&quot;&gt;&lt;property id=&quot;20148&quot; value=&quot;5&quot;/&gt;&lt;property id=&quot;20300&quot; value=&quot;Slide 56 - &amp;quot;Modification Process&amp;quot;&quot;/&gt;&lt;property id=&quot;20307&quot; value=&quot;597&quot;/&gt;&lt;/object&gt;&lt;object type=&quot;3&quot; unique_id=&quot;10059&quot;&gt;&lt;property id=&quot;20148&quot; value=&quot;5&quot;/&gt;&lt;property id=&quot;20300&quot; value=&quot;Slide 57 - &amp;quot;POP QUIZ! &amp;quot;&quot;/&gt;&lt;property id=&quot;20307&quot; value=&quot;598&quot;/&gt;&lt;/object&gt;&lt;object type=&quot;3&quot; unique_id=&quot;10060&quot;&gt;&lt;property id=&quot;20148&quot; value=&quot;5&quot;/&gt;&lt;property id=&quot;20300&quot; value=&quot;Slide 58 - &amp;quot;Any Questions?&amp;quot;&quot;/&gt;&lt;property id=&quot;20307&quot; value=&quot;599&quot;/&gt;&lt;/object&gt;&lt;object type=&quot;3&quot; unique_id=&quot;10061&quot;&gt;&lt;property id=&quot;20148&quot; value=&quot;5&quot;/&gt;&lt;property id=&quot;20300&quot; value=&quot;Slide 59 - &amp;quot;Performance Reporting Guidance&amp;quot;&quot;/&gt;&lt;property id=&quot;20307&quot; value=&quot;600&quot;/&gt;&lt;/object&gt;&lt;object type=&quot;3&quot; unique_id=&quot;10062&quot;&gt;&lt;property id=&quot;20148&quot; value=&quot;5&quot;/&gt;&lt;property id=&quot;20300&quot; value=&quot;Slide 60 - &amp;quot;The Value of Reporting&amp;quot;&quot;/&gt;&lt;property id=&quot;20307&quot; value=&quot;367&quot;/&gt;&lt;/object&gt;&lt;object type=&quot;3&quot; unique_id=&quot;10063&quot;&gt;&lt;property id=&quot;20148&quot; value=&quot;5&quot;/&gt;&lt;property id=&quot;20300&quot; value=&quot;Slide 61 - &amp;quot;Strengthening Community College Performance Reporting Requirements&amp;quot;&quot;/&gt;&lt;property id=&quot;20307&quot; value=&quot;503&quot;/&gt;&lt;/object&gt;&lt;object type=&quot;3&quot; unique_id=&quot;10064&quot;&gt;&lt;property id=&quot;20148&quot; value=&quot;5&quot;/&gt;&lt;property id=&quot;20300&quot; value=&quot;Slide 62 - &amp;quot;Quarterly Progress Reports&amp;quot;&quot;/&gt;&lt;property id=&quot;20307&quot; value=&quot;551&quot;/&gt;&lt;/object&gt;&lt;object type=&quot;3&quot; unique_id=&quot;10065&quot;&gt;&lt;property id=&quot;20148&quot; value=&quot;5&quot;/&gt;&lt;property id=&quot;20300&quot; value=&quot;Slide 63 - &amp;quot;Performance Measures For Single Institution Grantees &amp;quot;&quot;/&gt;&lt;property id=&quot;20307&quot; value=&quot;518&quot;/&gt;&lt;/object&gt;&lt;object type=&quot;3&quot; unique_id=&quot;10066&quot;&gt;&lt;property id=&quot;20148&quot; value=&quot;5&quot;/&gt;&lt;property id=&quot;20300&quot; value=&quot;Slide 64 - &amp;quot;Customized Outcomes For Single Institution Grantees &amp;quot;&quot;/&gt;&lt;property id=&quot;20307&quot; value=&quot;522&quot;/&gt;&lt;/object&gt;&lt;object type=&quot;3&quot; unique_id=&quot;10067&quot;&gt;&lt;property id=&quot;20148&quot; value=&quot;5&quot;/&gt;&lt;property id=&quot;20300&quot; value=&quot;Slide 65 - &amp;quot;Customized Outcomes For Consortium Grantees&amp;quot;&quot;/&gt;&lt;property id=&quot;20307&quot; value=&quot;520&quot;/&gt;&lt;/object&gt;&lt;object type=&quot;3&quot; unique_id=&quot;10068&quot;&gt;&lt;property id=&quot;20148&quot; value=&quot;5&quot;/&gt;&lt;property id=&quot;20300&quot; value=&quot;Slide 66 - &amp;quot;Customized Outcomes For Consortium Grantees&amp;quot;&quot;/&gt;&lt;property id=&quot;20307&quot; value=&quot;521&quot;/&gt;&lt;/object&gt;&lt;object type=&quot;3&quot; unique_id=&quot;10069&quot;&gt;&lt;property id=&quot;20148&quot; value=&quot;5&quot;/&gt;&lt;property id=&quot;20300&quot; value=&quot;Slide 67 - &amp;quot;Interim Reporting Process for the Quarter Ending 03.31.21&amp;quot;&quot;/&gt;&lt;property id=&quot;20307&quot; value=&quot;575&quot;/&gt;&lt;/object&gt;&lt;object type=&quot;3&quot; unique_id=&quot;10070&quot;&gt;&lt;property id=&quot;20148&quot; value=&quot;5&quot;/&gt;&lt;property id=&quot;20300&quot; value=&quot;Slide 68 - &amp;quot;Additional Reporting Guidance for Future Quarters&amp;quot;&quot;/&gt;&lt;property id=&quot;20307&quot; value=&quot;505&quot;/&gt;&lt;/object&gt;&lt;object type=&quot;3&quot; unique_id=&quot;10071&quot;&gt;&lt;property id=&quot;20148&quot; value=&quot;5&quot;/&gt;&lt;property id=&quot;20300&quot; value=&quot;Slide 69 - &amp;quot;Quarterly Progress Report: Key Performance Deadlines &amp;quot;&quot;/&gt;&lt;property id=&quot;20307&quot; value=&quot;576&quot;/&gt;&lt;/object&gt;&lt;object type=&quot;3&quot; unique_id=&quot;10072&quot;&gt;&lt;property id=&quot;20148&quot; value=&quot;5&quot;/&gt;&lt;property id=&quot;20300&quot; value=&quot;Slide 70 - &amp;quot;Quarterly Progress Report: Key Performance Deadlines &amp;quot;&quot;/&gt;&lt;property id=&quot;20307&quot; value=&quot;361&quot;/&gt;&lt;/object&gt;&lt;object type=&quot;3&quot; unique_id=&quot;10073&quot;&gt;&lt;property id=&quot;20148&quot; value=&quot;5&quot;/&gt;&lt;property id=&quot;20300&quot; value=&quot;Slide 71 - &amp;quot;Any Questions?&amp;quot;&quot;/&gt;&lt;property id=&quot;20307&quot; value=&quot;421&quot;/&gt;&lt;/object&gt;&lt;object type=&quot;3&quot; unique_id=&quot;10074&quot;&gt;&lt;property id=&quot;20148&quot; value=&quot;5&quot;/&gt;&lt;property id=&quot;20300&quot; value=&quot;Slide 72 - &amp;quot;Communication&amp;quot;&quot;/&gt;&lt;property id=&quot;20307&quot; value=&quot;343&quot;/&gt;&lt;/object&gt;&lt;object type=&quot;3&quot; unique_id=&quot;10075&quot;&gt;&lt;property id=&quot;20148&quot; value=&quot;5&quot;/&gt;&lt;property id=&quot;20300&quot; value=&quot;Slide 73 - &amp;quot;Your Primary Point of Contact (POC)&amp;quot;&quot;/&gt;&lt;property id=&quot;20307&quot; value=&quot;344&quot;/&gt;&lt;/object&gt;&lt;object type=&quot;3&quot; unique_id=&quot;10076&quot;&gt;&lt;property id=&quot;20148&quot; value=&quot;5&quot;/&gt;&lt;property id=&quot;20300&quot; value=&quot;Slide 74 - &amp;quot;Communication Plan&amp;quot;&quot;/&gt;&lt;property id=&quot;20307&quot; value=&quot;346&quot;/&gt;&lt;/object&gt;&lt;object type=&quot;3&quot; unique_id=&quot;10077&quot;&gt;&lt;property id=&quot;20148&quot; value=&quot;5&quot;/&gt;&lt;property id=&quot;20300&quot; value=&quot;Slide 75 - &amp;quot;Communication Guidelines&amp;quot;&quot;/&gt;&lt;property id=&quot;20307&quot; value=&quot;347&quot;/&gt;&lt;/object&gt;&lt;object type=&quot;3&quot; unique_id=&quot;10078&quot;&gt;&lt;property id=&quot;20148&quot; value=&quot;5&quot;/&gt;&lt;property id=&quot;20300&quot; value=&quot;Slide 76 - &amp;quot;ETA Communications to You&amp;quot;&quot;/&gt;&lt;property id=&quot;20307&quot; value=&quot;348&quot;/&gt;&lt;/object&gt;&lt;object type=&quot;3&quot; unique_id=&quot;10079&quot;&gt;&lt;property id=&quot;20148&quot; value=&quot;5&quot;/&gt;&lt;property id=&quot;20300&quot; value=&quot;Slide 77 - &amp;quot;Technical Assistance Needs&amp;quot;&quot;/&gt;&lt;property id=&quot;20307&quot; value=&quot;489&quot;/&gt;&lt;/object&gt;&lt;object type=&quot;3&quot; unique_id=&quot;10080&quot;&gt;&lt;property id=&quot;20148&quot; value=&quot;5&quot;/&gt;&lt;property id=&quot;20300&quot; value=&quot;Slide 78 - &amp;quot;Technical Assistance Needs&amp;quot;&quot;/&gt;&lt;property id=&quot;20307&quot; value=&quot;507&quot;/&gt;&lt;/object&gt;&lt;object type=&quot;3&quot; unique_id=&quot;10081&quot;&gt;&lt;property id=&quot;20148&quot; value=&quot;5&quot;/&gt;&lt;property id=&quot;20300&quot; value=&quot;Slide 79&quot;/&gt;&lt;property id=&quot;20307&quot; value=&quot;447&quot;/&gt;&lt;/object&gt;&lt;object type=&quot;3&quot; unique_id=&quot;10082&quot;&gt;&lt;property id=&quot;20148&quot; value=&quot;5&quot;/&gt;&lt;property id=&quot;20300&quot; value=&quot;Slide 80 - &amp;quot;Next Steps&amp;quot;&quot;/&gt;&lt;property id=&quot;20307&quot; value=&quot;349&quot;/&gt;&lt;/object&gt;&lt;object type=&quot;3&quot; unique_id=&quot;10083&quot;&gt;&lt;property id=&quot;20148&quot; value=&quot;5&quot;/&gt;&lt;property id=&quot;20300&quot; value=&quot;Slide 81 - &amp;quot;Any Questions?&amp;quot;&quot;/&gt;&lt;property id=&quot;20307&quot; value=&quot;568&quot;/&gt;&lt;/object&gt;&lt;object type=&quot;3&quot; unique_id=&quot;10084&quot;&gt;&lt;property id=&quot;20148&quot; value=&quot;5&quot;/&gt;&lt;property id=&quot;20300&quot; value=&quot;Slide 82 - &amp;quot;Thank You!&amp;quot;&quot;/&gt;&lt;property id=&quot;20307&quot; value=&quot;297&quot;/&gt;&lt;/object&gt;&lt;/object&gt;&lt;object type=&quot;8&quot; unique_id=&quot;10168&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8454</TotalTime>
  <Words>5503</Words>
  <Application>Microsoft Office PowerPoint</Application>
  <PresentationFormat>Widescreen</PresentationFormat>
  <Paragraphs>939</Paragraphs>
  <Slides>82</Slides>
  <Notes>82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82</vt:i4>
      </vt:variant>
    </vt:vector>
  </HeadingPairs>
  <TitlesOfParts>
    <vt:vector size="96" baseType="lpstr">
      <vt:lpstr>Arial</vt:lpstr>
      <vt:lpstr>Calibri</vt:lpstr>
      <vt:lpstr>Calibri Light</vt:lpstr>
      <vt:lpstr>Courier New</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Polling Question:  Who’s on the call?</vt:lpstr>
      <vt:lpstr>Strengthening Community Colleges Training Grants Program</vt:lpstr>
      <vt:lpstr>PowerPoint Presentation</vt:lpstr>
      <vt:lpstr>Moderator</vt:lpstr>
      <vt:lpstr>Speakers</vt:lpstr>
      <vt:lpstr>Speakers</vt:lpstr>
      <vt:lpstr>Today’s Agenda</vt:lpstr>
      <vt:lpstr>PowerPoint Presentation</vt:lpstr>
      <vt:lpstr>Strengthening Community Colleges (SCC) Training Grants </vt:lpstr>
      <vt:lpstr>Polling Question: Preparing to Launch your Grant</vt:lpstr>
      <vt:lpstr>SCC Grant Objectives</vt:lpstr>
      <vt:lpstr>Grant Award Information</vt:lpstr>
      <vt:lpstr>Targeted Industry Sectors</vt:lpstr>
      <vt:lpstr>Overview of SCC Grantees</vt:lpstr>
      <vt:lpstr>SCC Grants across the United States</vt:lpstr>
      <vt:lpstr>Lead Applicants and Geographic/Project Scope</vt:lpstr>
      <vt:lpstr>SCC Partnership: Required Partners</vt:lpstr>
      <vt:lpstr>SCC Partnership: Optional Partners</vt:lpstr>
      <vt:lpstr>Performance Outcomes </vt:lpstr>
      <vt:lpstr>Comparing FOA Requirements: Single and Consortium Applicants</vt:lpstr>
      <vt:lpstr>Program Design</vt:lpstr>
      <vt:lpstr>Individuals Eligible to Participate in SCC</vt:lpstr>
      <vt:lpstr>Allowable Activities</vt:lpstr>
      <vt:lpstr>Capital Expenditures/Equipment</vt:lpstr>
      <vt:lpstr>Making Credentials and Competencies Publicly Accessible</vt:lpstr>
      <vt:lpstr>Third-Party Evaluation Requirements</vt:lpstr>
      <vt:lpstr>Polling Question: Preparing to Launch your Grant</vt:lpstr>
      <vt:lpstr>Your Federal Team</vt:lpstr>
      <vt:lpstr>Your Federal Team at the Department of Labor (DOL)  </vt:lpstr>
      <vt:lpstr>Your FPO is identified in your grant package.</vt:lpstr>
      <vt:lpstr>Grant Officer (OGM)</vt:lpstr>
      <vt:lpstr>Program Office Staff</vt:lpstr>
      <vt:lpstr>Any Questions?</vt:lpstr>
      <vt:lpstr>Grants Management Overview</vt:lpstr>
      <vt:lpstr>Grant Transmittal Package</vt:lpstr>
      <vt:lpstr>Grant Award Letter</vt:lpstr>
      <vt:lpstr>Grant Award Package</vt:lpstr>
      <vt:lpstr>Grant Agreement Notice of Award (NOA)</vt:lpstr>
      <vt:lpstr>Notice of Award Regulations</vt:lpstr>
      <vt:lpstr>Conditions of Award</vt:lpstr>
      <vt:lpstr>Conditions of Award</vt:lpstr>
      <vt:lpstr>Program Compliance Notification</vt:lpstr>
      <vt:lpstr>Specific Terms and Conditions of Award</vt:lpstr>
      <vt:lpstr>Terms – Equipment Purchases</vt:lpstr>
      <vt:lpstr>Quarterly Financial Report</vt:lpstr>
      <vt:lpstr>Grant Agreement</vt:lpstr>
      <vt:lpstr>Indirect Cost Rate Agreement</vt:lpstr>
      <vt:lpstr>Any Questions?</vt:lpstr>
      <vt:lpstr>Grant Modifications</vt:lpstr>
      <vt:lpstr>Grant Modifications</vt:lpstr>
      <vt:lpstr>What is a Grant Modification?</vt:lpstr>
      <vt:lpstr>Why do a Modification?</vt:lpstr>
      <vt:lpstr>FPO Modification Analysis</vt:lpstr>
      <vt:lpstr>Required Documentation for Modification Requests</vt:lpstr>
      <vt:lpstr>Modification Process</vt:lpstr>
      <vt:lpstr>POP QUIZ! </vt:lpstr>
      <vt:lpstr>Any Questions?</vt:lpstr>
      <vt:lpstr>Performance Reporting Guidance</vt:lpstr>
      <vt:lpstr>The Value of Reporting</vt:lpstr>
      <vt:lpstr>Strengthening Community College Performance Reporting Requirements</vt:lpstr>
      <vt:lpstr>Quarterly Progress Reports</vt:lpstr>
      <vt:lpstr>Performance Measures For Single Institution Grantees </vt:lpstr>
      <vt:lpstr>Customized Outcomes For Single Institution Grantees </vt:lpstr>
      <vt:lpstr>Customized Outcomes For Consortium Grantees</vt:lpstr>
      <vt:lpstr>Customized Outcomes For Consortium Grantees</vt:lpstr>
      <vt:lpstr>Interim Reporting Process for the Quarter Ending 03.31.21</vt:lpstr>
      <vt:lpstr>Additional Reporting Guidance for Future Quarters</vt:lpstr>
      <vt:lpstr>Quarterly Progress Report: Key Performance Deadlines </vt:lpstr>
      <vt:lpstr>Quarterly Progress Report: Key Performance Deadlines </vt:lpstr>
      <vt:lpstr>Any Questions?</vt:lpstr>
      <vt:lpstr>Communication</vt:lpstr>
      <vt:lpstr>Your Primary Point of Contact (POC)</vt:lpstr>
      <vt:lpstr>Communication Plan</vt:lpstr>
      <vt:lpstr>Communication Guidelines</vt:lpstr>
      <vt:lpstr>ETA Communications to You</vt:lpstr>
      <vt:lpstr>Technical Assistance Needs</vt:lpstr>
      <vt:lpstr>Technical Assistance Needs</vt:lpstr>
      <vt:lpstr>PowerPoint Presentation</vt:lpstr>
      <vt:lpstr>Next Steps</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625</cp:revision>
  <cp:lastPrinted>2020-02-27T13:26:40Z</cp:lastPrinted>
  <dcterms:created xsi:type="dcterms:W3CDTF">2019-06-21T16:58:05Z</dcterms:created>
  <dcterms:modified xsi:type="dcterms:W3CDTF">2021-03-03T15:00:56Z</dcterms:modified>
</cp:coreProperties>
</file>