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0" r:id="rId2"/>
    <p:sldMasterId id="2147483658" r:id="rId3"/>
    <p:sldMasterId id="2147483684" r:id="rId4"/>
    <p:sldMasterId id="2147483699" r:id="rId5"/>
  </p:sldMasterIdLst>
  <p:notesMasterIdLst>
    <p:notesMasterId r:id="rId28"/>
  </p:notesMasterIdLst>
  <p:sldIdLst>
    <p:sldId id="277" r:id="rId6"/>
    <p:sldId id="256" r:id="rId7"/>
    <p:sldId id="296" r:id="rId8"/>
    <p:sldId id="310" r:id="rId9"/>
    <p:sldId id="386" r:id="rId10"/>
    <p:sldId id="295" r:id="rId11"/>
    <p:sldId id="314" r:id="rId12"/>
    <p:sldId id="286" r:id="rId13"/>
    <p:sldId id="292" r:id="rId14"/>
    <p:sldId id="388" r:id="rId15"/>
    <p:sldId id="387" r:id="rId16"/>
    <p:sldId id="309" r:id="rId17"/>
    <p:sldId id="313" r:id="rId18"/>
    <p:sldId id="315" r:id="rId19"/>
    <p:sldId id="318" r:id="rId20"/>
    <p:sldId id="319" r:id="rId21"/>
    <p:sldId id="323" r:id="rId22"/>
    <p:sldId id="307" r:id="rId23"/>
    <p:sldId id="274" r:id="rId24"/>
    <p:sldId id="294" r:id="rId25"/>
    <p:sldId id="275" r:id="rId26"/>
    <p:sldId id="297"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61"/>
    <a:srgbClr val="F3F4F4"/>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67" autoAdjust="0"/>
    <p:restoredTop sz="77546" autoAdjust="0"/>
  </p:normalViewPr>
  <p:slideViewPr>
    <p:cSldViewPr snapToGrid="0">
      <p:cViewPr varScale="1">
        <p:scale>
          <a:sx n="84" d="100"/>
          <a:sy n="84" d="100"/>
        </p:scale>
        <p:origin x="120" y="870"/>
      </p:cViewPr>
      <p:guideLst/>
    </p:cSldViewPr>
  </p:slideViewPr>
  <p:notesTextViewPr>
    <p:cViewPr>
      <p:scale>
        <a:sx n="1" d="1"/>
        <a:sy n="1" d="1"/>
      </p:scale>
      <p:origin x="0" y="0"/>
    </p:cViewPr>
  </p:notesTextViewPr>
  <p:notesViewPr>
    <p:cSldViewPr snapToGrid="0">
      <p:cViewPr>
        <p:scale>
          <a:sx n="160" d="100"/>
          <a:sy n="160" d="100"/>
        </p:scale>
        <p:origin x="3360"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1575392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10</a:t>
            </a:fld>
            <a:endParaRPr lang="en-US" dirty="0"/>
          </a:p>
        </p:txBody>
      </p:sp>
    </p:spTree>
    <p:extLst>
      <p:ext uri="{BB962C8B-B14F-4D97-AF65-F5344CB8AC3E}">
        <p14:creationId xmlns:p14="http://schemas.microsoft.com/office/powerpoint/2010/main" val="683209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dirty="0"/>
          </a:p>
        </p:txBody>
      </p:sp>
    </p:spTree>
    <p:extLst>
      <p:ext uri="{BB962C8B-B14F-4D97-AF65-F5344CB8AC3E}">
        <p14:creationId xmlns:p14="http://schemas.microsoft.com/office/powerpoint/2010/main" val="3540644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252146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dirty="0"/>
          </a:p>
        </p:txBody>
      </p:sp>
    </p:spTree>
    <p:extLst>
      <p:ext uri="{BB962C8B-B14F-4D97-AF65-F5344CB8AC3E}">
        <p14:creationId xmlns:p14="http://schemas.microsoft.com/office/powerpoint/2010/main" val="2564389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14</a:t>
            </a:fld>
            <a:endParaRPr lang="en-US" dirty="0"/>
          </a:p>
        </p:txBody>
      </p:sp>
    </p:spTree>
    <p:extLst>
      <p:ext uri="{BB962C8B-B14F-4D97-AF65-F5344CB8AC3E}">
        <p14:creationId xmlns:p14="http://schemas.microsoft.com/office/powerpoint/2010/main" val="683209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15</a:t>
            </a:fld>
            <a:endParaRPr lang="en-US" dirty="0"/>
          </a:p>
        </p:txBody>
      </p:sp>
    </p:spTree>
    <p:extLst>
      <p:ext uri="{BB962C8B-B14F-4D97-AF65-F5344CB8AC3E}">
        <p14:creationId xmlns:p14="http://schemas.microsoft.com/office/powerpoint/2010/main" val="220686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dirty="0"/>
          </a:p>
        </p:txBody>
      </p:sp>
    </p:spTree>
    <p:extLst>
      <p:ext uri="{BB962C8B-B14F-4D97-AF65-F5344CB8AC3E}">
        <p14:creationId xmlns:p14="http://schemas.microsoft.com/office/powerpoint/2010/main" val="222624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dirty="0"/>
          </a:p>
        </p:txBody>
      </p:sp>
    </p:spTree>
    <p:extLst>
      <p:ext uri="{BB962C8B-B14F-4D97-AF65-F5344CB8AC3E}">
        <p14:creationId xmlns:p14="http://schemas.microsoft.com/office/powerpoint/2010/main" val="380949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dirty="0"/>
          </a:p>
        </p:txBody>
      </p:sp>
    </p:spTree>
    <p:extLst>
      <p:ext uri="{BB962C8B-B14F-4D97-AF65-F5344CB8AC3E}">
        <p14:creationId xmlns:p14="http://schemas.microsoft.com/office/powerpoint/2010/main" val="153868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dirty="0"/>
          </a:p>
        </p:txBody>
      </p:sp>
    </p:spTree>
    <p:extLst>
      <p:ext uri="{BB962C8B-B14F-4D97-AF65-F5344CB8AC3E}">
        <p14:creationId xmlns:p14="http://schemas.microsoft.com/office/powerpoint/2010/main" val="187344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dirty="0"/>
          </a:p>
        </p:txBody>
      </p:sp>
    </p:spTree>
    <p:extLst>
      <p:ext uri="{BB962C8B-B14F-4D97-AF65-F5344CB8AC3E}">
        <p14:creationId xmlns:p14="http://schemas.microsoft.com/office/powerpoint/2010/main" val="2822147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dirty="0"/>
          </a:p>
        </p:txBody>
      </p:sp>
    </p:spTree>
    <p:extLst>
      <p:ext uri="{BB962C8B-B14F-4D97-AF65-F5344CB8AC3E}">
        <p14:creationId xmlns:p14="http://schemas.microsoft.com/office/powerpoint/2010/main" val="330619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2927542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dirty="0"/>
          </a:p>
        </p:txBody>
      </p:sp>
    </p:spTree>
    <p:extLst>
      <p:ext uri="{BB962C8B-B14F-4D97-AF65-F5344CB8AC3E}">
        <p14:creationId xmlns:p14="http://schemas.microsoft.com/office/powerpoint/2010/main" val="327603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dirty="0"/>
          </a:p>
        </p:txBody>
      </p:sp>
    </p:spTree>
    <p:extLst>
      <p:ext uri="{BB962C8B-B14F-4D97-AF65-F5344CB8AC3E}">
        <p14:creationId xmlns:p14="http://schemas.microsoft.com/office/powerpoint/2010/main" val="324222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dirty="0"/>
          </a:p>
        </p:txBody>
      </p:sp>
    </p:spTree>
    <p:extLst>
      <p:ext uri="{BB962C8B-B14F-4D97-AF65-F5344CB8AC3E}">
        <p14:creationId xmlns:p14="http://schemas.microsoft.com/office/powerpoint/2010/main" val="216720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D78AB0-8821-B84E-A85C-F0A6910543E3}" type="slidenum">
              <a:rPr lang="en-US" altLang="en-US" smtClean="0"/>
              <a:pPr/>
              <a:t>5</a:t>
            </a:fld>
            <a:endParaRPr lang="en-US" altLang="en-US" dirty="0"/>
          </a:p>
        </p:txBody>
      </p:sp>
    </p:spTree>
    <p:extLst>
      <p:ext uri="{BB962C8B-B14F-4D97-AF65-F5344CB8AC3E}">
        <p14:creationId xmlns:p14="http://schemas.microsoft.com/office/powerpoint/2010/main" val="22157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dirty="0"/>
          </a:p>
        </p:txBody>
      </p:sp>
    </p:spTree>
    <p:extLst>
      <p:ext uri="{BB962C8B-B14F-4D97-AF65-F5344CB8AC3E}">
        <p14:creationId xmlns:p14="http://schemas.microsoft.com/office/powerpoint/2010/main" val="68714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dirty="0"/>
          </a:p>
        </p:txBody>
      </p:sp>
    </p:spTree>
    <p:extLst>
      <p:ext uri="{BB962C8B-B14F-4D97-AF65-F5344CB8AC3E}">
        <p14:creationId xmlns:p14="http://schemas.microsoft.com/office/powerpoint/2010/main" val="47090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8</a:t>
            </a:fld>
            <a:endParaRPr lang="en-US" dirty="0"/>
          </a:p>
        </p:txBody>
      </p:sp>
    </p:spTree>
    <p:extLst>
      <p:ext uri="{BB962C8B-B14F-4D97-AF65-F5344CB8AC3E}">
        <p14:creationId xmlns:p14="http://schemas.microsoft.com/office/powerpoint/2010/main" val="168740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3540644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20274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43310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548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 bckgrnd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0">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609600" y="1600200"/>
            <a:ext cx="10972800" cy="4572000"/>
          </a:xfrm>
        </p:spPr>
        <p:txBody>
          <a:bodyPr/>
          <a:lstStyle>
            <a:lvl1pPr>
              <a:buFont typeface="Wingdings" pitchFamily="2" charset="2"/>
              <a:buChar char="Ø"/>
              <a:defRPr/>
            </a:lvl1pPr>
            <a:lvl2pPr marL="744538" indent="-285750">
              <a:buClr>
                <a:srgbClr val="253457"/>
              </a:buClr>
              <a:tabLst/>
              <a:defRPr/>
            </a:lvl2pPr>
            <a:lvl3pPr marL="1030288" indent="-285750">
              <a:tabLst/>
              <a:defRPr/>
            </a:lvl3pPr>
          </a:lstStyle>
          <a:p>
            <a:pPr lvl="0"/>
            <a:r>
              <a:rPr lang="en-US" dirty="0"/>
              <a:t>Click to edit Master text styles</a:t>
            </a:r>
          </a:p>
          <a:p>
            <a:pPr lvl="1"/>
            <a:r>
              <a:rPr lang="en-US" dirty="0"/>
              <a:t>Second level</a:t>
            </a:r>
          </a:p>
          <a:p>
            <a:pPr lvl="2"/>
            <a:r>
              <a:rPr lang="en-US" dirty="0"/>
              <a:t>Third level</a:t>
            </a:r>
          </a:p>
        </p:txBody>
      </p:sp>
      <p:sp>
        <p:nvSpPr>
          <p:cNvPr id="6" name="Rectangle 5">
            <a:extLst>
              <a:ext uri="{FF2B5EF4-FFF2-40B4-BE49-F238E27FC236}">
                <a16:creationId xmlns:a16="http://schemas.microsoft.com/office/drawing/2014/main" id="{A184516B-3E31-304C-8600-083FE9239423}"/>
              </a:ext>
            </a:extLst>
          </p:cNvPr>
          <p:cNvSpPr>
            <a:spLocks noGrp="1" noChangeArrowheads="1"/>
          </p:cNvSpPr>
          <p:nvPr>
            <p:ph type="sldNum" sz="quarter" idx="12"/>
          </p:nvPr>
        </p:nvSpPr>
        <p:spPr/>
        <p:txBody>
          <a:bodyPr/>
          <a:lstStyle>
            <a:lvl1pPr>
              <a:defRPr>
                <a:latin typeface="+mn-lt"/>
              </a:defRPr>
            </a:lvl1pPr>
          </a:lstStyle>
          <a:p>
            <a:fld id="{7157848F-D3F5-1947-A3A7-EB51EA13C98C}" type="slidenum">
              <a:rPr lang="en-US" altLang="en-US" smtClean="0"/>
              <a:pPr/>
              <a:t>‹#›</a:t>
            </a:fld>
            <a:endParaRPr lang="en-US" altLang="en-US" dirty="0"/>
          </a:p>
        </p:txBody>
      </p:sp>
    </p:spTree>
    <p:extLst>
      <p:ext uri="{BB962C8B-B14F-4D97-AF65-F5344CB8AC3E}">
        <p14:creationId xmlns:p14="http://schemas.microsoft.com/office/powerpoint/2010/main" val="1561094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5147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05580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13402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52978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359863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microsoft.com/office/2007/relationships/hdphoto" Target="../media/hdphoto1.wdp"/><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emf"/><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image" Target="../media/image1.em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4.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microsoft.com/office/2007/relationships/hdphoto" Target="../media/hdphoto1.wdp"/><Relationship Id="rId5" Type="http://schemas.openxmlformats.org/officeDocument/2006/relationships/slideLayout" Target="../slideLayouts/slideLayout39.xml"/><Relationship Id="rId10"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2" cstate="hqprint">
            <a:alphaModFix amt="70000"/>
            <a:extLst>
              <a:ext uri="{BEBA8EAE-BF5A-486C-A8C5-ECC9F3942E4B}">
                <a14:imgProps xmlns:a14="http://schemas.microsoft.com/office/drawing/2010/main">
                  <a14:imgLayer r:embed="rId1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20" r:id="rId7"/>
    <p:sldLayoutId id="2147483721" r:id="rId8"/>
    <p:sldLayoutId id="2147483722" r:id="rId9"/>
    <p:sldLayoutId id="2147483723"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2" cstate="hqprint">
            <a:alphaModFix amt="70000"/>
            <a:extLst>
              <a:ext uri="{BEBA8EAE-BF5A-486C-A8C5-ECC9F3942E4B}">
                <a14:imgProps xmlns:a14="http://schemas.microsoft.com/office/drawing/2010/main">
                  <a14:imgLayer r:embed="rId1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5" r:id="rId5"/>
    <p:sldLayoutId id="2147483716" r:id="rId6"/>
    <p:sldLayoutId id="2147483717" r:id="rId7"/>
    <p:sldLayoutId id="2147483718" r:id="rId8"/>
    <p:sldLayoutId id="2147483719" r:id="rId9"/>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1.xml"/><Relationship Id="rId16"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emf"/><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l.gov/agencies/eta/performance/swis" TargetMode="External"/><Relationship Id="rId7" Type="http://schemas.openxmlformats.org/officeDocument/2006/relationships/hyperlink" Target="https://www.workforcegps.org/resources/2019/05/14/15/12/State-Wage-Interchange-System-SWIS-Informational-Webcast"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https://www.workforcegps.org/events/2020/06/22/16/07/~/link.aspx?_id=363119CD9F22493CB2EC61371FEA91E2&amp;_z=z" TargetMode="External"/><Relationship Id="rId5" Type="http://schemas.openxmlformats.org/officeDocument/2006/relationships/hyperlink" Target="https://www.workforcegps.org/events/2020/08/27/14/19/State-Wage-Interchange-System-SWIS-Town-Hall" TargetMode="External"/><Relationship Id="rId4" Type="http://schemas.openxmlformats.org/officeDocument/2006/relationships/hyperlink" Target="https://performancereporting.workforcegps.org/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hyperlink" Target="mailto:SWIS@dol.gov" TargetMode="External"/><Relationship Id="rId7" Type="http://schemas.openxmlformats.org/officeDocument/2006/relationships/hyperlink" Target="mailto:SWIS-WIOA.Support@conduent.com"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hyperlink" Target="mailto:SWIS@cds2.com" TargetMode="External"/><Relationship Id="rId5" Type="http://schemas.openxmlformats.org/officeDocument/2006/relationships/hyperlink" Target="mailto:RSAData@ed.gov" TargetMode="External"/><Relationship Id="rId4" Type="http://schemas.openxmlformats.org/officeDocument/2006/relationships/hyperlink" Target="mailto:NRS@ed.gov.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Support@workforceGPS.org"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dirty="0"/>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Please Let Us Know Who Has Joined Today’s Webinar</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name, organization and state in the chat window</a:t>
            </a:r>
          </a:p>
          <a:p>
            <a:pPr lvl="1"/>
            <a:r>
              <a:rPr lang="en-US" dirty="0"/>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nvPr>
        </p:nvSpPr>
        <p:spPr/>
        <p:txBody>
          <a:bodyPr>
            <a:normAutofit lnSpcReduction="10000"/>
          </a:bodyPr>
          <a:lstStyle/>
          <a:p>
            <a:r>
              <a:rPr lang="en-US" dirty="0"/>
              <a:t>Please also complete this short polling question to let us know which of these categories best describes your organization:</a:t>
            </a:r>
          </a:p>
          <a:p>
            <a:pPr marL="342900" indent="-342900">
              <a:buFont typeface="Arial" panose="020B0604020202020204" pitchFamily="34" charset="0"/>
              <a:buChar char="•"/>
            </a:pPr>
            <a:r>
              <a:rPr lang="en-US" dirty="0"/>
              <a:t>Title I or III PACIA</a:t>
            </a:r>
          </a:p>
          <a:p>
            <a:pPr marL="342900" indent="-342900">
              <a:buFont typeface="Arial" panose="020B0604020202020204" pitchFamily="34" charset="0"/>
              <a:buChar char="•"/>
            </a:pPr>
            <a:r>
              <a:rPr lang="en-US" dirty="0"/>
              <a:t>Title II PACIA</a:t>
            </a:r>
          </a:p>
          <a:p>
            <a:pPr marL="342900" indent="-342900">
              <a:buFont typeface="Arial" panose="020B0604020202020204" pitchFamily="34" charset="0"/>
              <a:buChar char="•"/>
            </a:pPr>
            <a:r>
              <a:rPr lang="en-US" dirty="0"/>
              <a:t>Title IV PACIA</a:t>
            </a:r>
          </a:p>
          <a:p>
            <a:pPr marL="342900" indent="-342900">
              <a:buFont typeface="Arial" panose="020B0604020202020204" pitchFamily="34" charset="0"/>
              <a:buChar char="•"/>
            </a:pPr>
            <a:r>
              <a:rPr lang="en-US" dirty="0"/>
              <a:t>Other</a:t>
            </a:r>
          </a:p>
        </p:txBody>
      </p:sp>
    </p:spTree>
    <p:extLst>
      <p:ext uri="{BB962C8B-B14F-4D97-AF65-F5344CB8AC3E}">
        <p14:creationId xmlns:p14="http://schemas.microsoft.com/office/powerpoint/2010/main" val="326377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C4871-ADD1-459D-A7F4-178D7D927981}"/>
              </a:ext>
            </a:extLst>
          </p:cNvPr>
          <p:cNvSpPr>
            <a:spLocks noGrp="1"/>
          </p:cNvSpPr>
          <p:nvPr>
            <p:ph type="sldNum" sz="quarter" idx="12"/>
          </p:nvPr>
        </p:nvSpPr>
        <p:spPr/>
        <p:txBody>
          <a:bodyPr/>
          <a:lstStyle/>
          <a:p>
            <a:fld id="{158B7785-F6D6-45F8-833E-07BD84680091}" type="slidenum">
              <a:rPr lang="en-US" smtClean="0"/>
              <a:t>10</a:t>
            </a:fld>
            <a:endParaRPr lang="en-US" dirty="0"/>
          </a:p>
        </p:txBody>
      </p:sp>
      <p:sp>
        <p:nvSpPr>
          <p:cNvPr id="4" name="Title 3">
            <a:extLst>
              <a:ext uri="{FF2B5EF4-FFF2-40B4-BE49-F238E27FC236}">
                <a16:creationId xmlns:a16="http://schemas.microsoft.com/office/drawing/2014/main" id="{AC19AAD2-210B-414A-A78A-D80F98728585}"/>
              </a:ext>
            </a:extLst>
          </p:cNvPr>
          <p:cNvSpPr>
            <a:spLocks noGrp="1"/>
          </p:cNvSpPr>
          <p:nvPr>
            <p:ph type="title"/>
          </p:nvPr>
        </p:nvSpPr>
        <p:spPr>
          <a:xfrm>
            <a:off x="727483" y="193618"/>
            <a:ext cx="7711123" cy="633061"/>
          </a:xfrm>
        </p:spPr>
        <p:txBody>
          <a:bodyPr>
            <a:normAutofit/>
          </a:bodyPr>
          <a:lstStyle/>
          <a:p>
            <a:r>
              <a:rPr lang="en-US" dirty="0"/>
              <a:t>PACIA Creates a SWIS Wage Record Request</a:t>
            </a:r>
          </a:p>
        </p:txBody>
      </p:sp>
      <p:sp>
        <p:nvSpPr>
          <p:cNvPr id="5" name="Content Placeholder 4">
            <a:extLst>
              <a:ext uri="{FF2B5EF4-FFF2-40B4-BE49-F238E27FC236}">
                <a16:creationId xmlns:a16="http://schemas.microsoft.com/office/drawing/2014/main" id="{B90DE918-E609-4D6E-93C0-E3E38264AC48}"/>
              </a:ext>
            </a:extLst>
          </p:cNvPr>
          <p:cNvSpPr>
            <a:spLocks noGrp="1"/>
          </p:cNvSpPr>
          <p:nvPr>
            <p:ph idx="1"/>
          </p:nvPr>
        </p:nvSpPr>
        <p:spPr>
          <a:xfrm>
            <a:off x="95795" y="947920"/>
            <a:ext cx="6624868" cy="5396885"/>
          </a:xfrm>
        </p:spPr>
        <p:txBody>
          <a:bodyPr>
            <a:noAutofit/>
          </a:bodyPr>
          <a:lstStyle/>
          <a:p>
            <a:pPr>
              <a:lnSpc>
                <a:spcPct val="100000"/>
              </a:lnSpc>
              <a:spcBef>
                <a:spcPts val="600"/>
              </a:spcBef>
            </a:pPr>
            <a:r>
              <a:rPr lang="en-US" sz="1300" u="sng" dirty="0">
                <a:latin typeface="Calibri" panose="020F0502020204030204" pitchFamily="34" charset="0"/>
                <a:cs typeface="Calibri" panose="020F0502020204030204" pitchFamily="34" charset="0"/>
              </a:rPr>
              <a:t>Enter a Description </a:t>
            </a:r>
            <a:r>
              <a:rPr lang="en-US" sz="1300" dirty="0">
                <a:latin typeface="Calibri" panose="020F0502020204030204" pitchFamily="34" charset="0"/>
                <a:cs typeface="Calibri" panose="020F0502020204030204" pitchFamily="34" charset="0"/>
              </a:rPr>
              <a:t>of the request</a:t>
            </a:r>
          </a:p>
          <a:p>
            <a:pPr>
              <a:lnSpc>
                <a:spcPct val="100000"/>
              </a:lnSpc>
              <a:spcBef>
                <a:spcPts val="600"/>
              </a:spcBef>
            </a:pPr>
            <a:r>
              <a:rPr lang="en-US" sz="1300" u="sng" dirty="0">
                <a:latin typeface="Calibri" panose="020F0502020204030204" pitchFamily="34" charset="0"/>
                <a:cs typeface="Calibri" panose="020F0502020204030204" pitchFamily="34" charset="0"/>
              </a:rPr>
              <a:t>Select a Need Date: </a:t>
            </a:r>
            <a:r>
              <a:rPr lang="en-US" sz="1300" dirty="0">
                <a:latin typeface="Calibri" panose="020F0502020204030204" pitchFamily="34" charset="0"/>
                <a:cs typeface="Calibri" panose="020F0502020204030204" pitchFamily="34" charset="0"/>
              </a:rPr>
              <a:t>default is 2 weeks (14 days).  However, you can override the need by date but allow three to five business days allowing time for a state to respond.</a:t>
            </a:r>
          </a:p>
          <a:p>
            <a:pPr>
              <a:lnSpc>
                <a:spcPct val="100000"/>
              </a:lnSpc>
              <a:spcBef>
                <a:spcPts val="600"/>
              </a:spcBef>
            </a:pPr>
            <a:r>
              <a:rPr lang="en-US" sz="1300" u="sng" dirty="0">
                <a:latin typeface="Calibri" panose="020F0502020204030204" pitchFamily="34" charset="0"/>
                <a:cs typeface="Calibri" panose="020F0502020204030204" pitchFamily="34" charset="0"/>
              </a:rPr>
              <a:t>Consecutive Quarters: </a:t>
            </a:r>
            <a:r>
              <a:rPr lang="en-US" sz="1300" dirty="0">
                <a:latin typeface="Calibri" panose="020F0502020204030204" pitchFamily="34" charset="0"/>
                <a:cs typeface="Calibri" panose="020F0502020204030204" pitchFamily="34" charset="0"/>
              </a:rPr>
              <a:t>Use the mouse to highlight </a:t>
            </a:r>
            <a:r>
              <a:rPr lang="en-US" sz="1300" b="1" u="sng" dirty="0">
                <a:latin typeface="Calibri" panose="020F0502020204030204" pitchFamily="34" charset="0"/>
                <a:cs typeface="Calibri" panose="020F0502020204030204" pitchFamily="34" charset="0"/>
              </a:rPr>
              <a:t>fiscal quarters </a:t>
            </a:r>
            <a:r>
              <a:rPr lang="en-US" sz="1300" dirty="0">
                <a:latin typeface="Calibri" panose="020F0502020204030204" pitchFamily="34" charset="0"/>
                <a:cs typeface="Calibri" panose="020F0502020204030204" pitchFamily="34" charset="0"/>
              </a:rPr>
              <a:t>from the selection box; you must select consecutive quarters. with the left mouse button while pressing the SHIFT key. You can select multiple quarters from the box by dragging the mouse with the left button depressed, or by clicking on quarters  Highlighted quarters denote that you wish to receive wage records for those periods.</a:t>
            </a:r>
          </a:p>
          <a:p>
            <a:pPr>
              <a:lnSpc>
                <a:spcPct val="100000"/>
              </a:lnSpc>
              <a:spcBef>
                <a:spcPts val="600"/>
              </a:spcBef>
            </a:pPr>
            <a:r>
              <a:rPr lang="en-US" sz="1300" u="sng" dirty="0">
                <a:latin typeface="Calibri" panose="020F0502020204030204" pitchFamily="34" charset="0"/>
                <a:cs typeface="Calibri" panose="020F0502020204030204" pitchFamily="34" charset="0"/>
              </a:rPr>
              <a:t>Select a search option</a:t>
            </a:r>
            <a:r>
              <a:rPr lang="en-US" sz="1300" dirty="0">
                <a:latin typeface="Calibri" panose="020F0502020204030204" pitchFamily="34" charset="0"/>
                <a:cs typeface="Calibri" panose="020F0502020204030204" pitchFamily="34" charset="0"/>
              </a:rPr>
              <a:t>: Allow SWIS to search the DDBI to identify all states that have wage data associated with the SSN’s submitted in the Request by selecting All Participating States, or you may select states individually. </a:t>
            </a:r>
          </a:p>
          <a:p>
            <a:pPr>
              <a:lnSpc>
                <a:spcPct val="100000"/>
              </a:lnSpc>
              <a:spcBef>
                <a:spcPts val="600"/>
              </a:spcBef>
            </a:pPr>
            <a:r>
              <a:rPr lang="en-US" sz="1300" u="sng" dirty="0">
                <a:latin typeface="Calibri" panose="020F0502020204030204" pitchFamily="34" charset="0"/>
                <a:cs typeface="Calibri" panose="020F0502020204030204" pitchFamily="34" charset="0"/>
              </a:rPr>
              <a:t>Upload the SSN File </a:t>
            </a:r>
            <a:r>
              <a:rPr lang="en-US" sz="1300" dirty="0">
                <a:latin typeface="Calibri" panose="020F0502020204030204" pitchFamily="34" charset="0"/>
                <a:cs typeface="Calibri" panose="020F0502020204030204" pitchFamily="34" charset="0"/>
              </a:rPr>
              <a:t>to Process that contains the SSNs for which you are seeking wage information. The SSN file should come from your local or network drive. </a:t>
            </a:r>
          </a:p>
          <a:p>
            <a:pPr>
              <a:lnSpc>
                <a:spcPct val="100000"/>
              </a:lnSpc>
              <a:spcBef>
                <a:spcPts val="600"/>
              </a:spcBef>
            </a:pPr>
            <a:r>
              <a:rPr lang="en-US" sz="1300" u="sng" dirty="0">
                <a:latin typeface="Calibri" panose="020F0502020204030204" pitchFamily="34" charset="0"/>
                <a:cs typeface="Calibri" panose="020F0502020204030204" pitchFamily="34" charset="0"/>
              </a:rPr>
              <a:t>The SSN file should be an ASCII text file</a:t>
            </a:r>
            <a:r>
              <a:rPr lang="en-US" sz="1300" dirty="0">
                <a:latin typeface="Calibri" panose="020F0502020204030204" pitchFamily="34" charset="0"/>
                <a:cs typeface="Calibri" panose="020F0502020204030204" pitchFamily="34" charset="0"/>
              </a:rPr>
              <a:t>. The text file should contain nine-digit numeric data on each line, nothing else should be listed in the file or it will be rejected.  Only SSN’s should be in the ASCII text file, </a:t>
            </a:r>
            <a:r>
              <a:rPr lang="en-US" sz="1300" u="sng" dirty="0">
                <a:latin typeface="Calibri" panose="020F0502020204030204" pitchFamily="34" charset="0"/>
                <a:cs typeface="Calibri" panose="020F0502020204030204" pitchFamily="34" charset="0"/>
              </a:rPr>
              <a:t>nothing else</a:t>
            </a:r>
            <a:r>
              <a:rPr lang="en-US" sz="1300" dirty="0">
                <a:latin typeface="Calibri" panose="020F0502020204030204" pitchFamily="34" charset="0"/>
                <a:cs typeface="Calibri" panose="020F0502020204030204" pitchFamily="34" charset="0"/>
              </a:rPr>
              <a:t>.  </a:t>
            </a:r>
          </a:p>
          <a:p>
            <a:pPr lvl="1">
              <a:lnSpc>
                <a:spcPct val="100000"/>
              </a:lnSpc>
              <a:spcBef>
                <a:spcPts val="600"/>
              </a:spcBef>
            </a:pPr>
            <a:r>
              <a:rPr lang="en-US" sz="1100" dirty="0">
                <a:latin typeface="Calibri" panose="020F0502020204030204" pitchFamily="34" charset="0"/>
                <a:cs typeface="Calibri" panose="020F0502020204030204" pitchFamily="34" charset="0"/>
              </a:rPr>
              <a:t>Please ensure that the SSNs you submit are valid. According to the Social Security Administration Website, SSNs may not have zeros in positions 4 through 9. The first three positions may not be all zeros or greater than 772. Also, SSNs of all 1’s, 2’s, 3’s (and so on) are invalid. By validating the SSNs prior to submission, you decrease the transmission and processing time associated with invalid SSNs. </a:t>
            </a:r>
          </a:p>
          <a:p>
            <a:pPr lvl="1">
              <a:lnSpc>
                <a:spcPct val="100000"/>
              </a:lnSpc>
              <a:spcBef>
                <a:spcPts val="600"/>
              </a:spcBef>
            </a:pPr>
            <a:r>
              <a:rPr lang="en-US" sz="1100" dirty="0">
                <a:latin typeface="Calibri" panose="020F0502020204030204" pitchFamily="34" charset="0"/>
                <a:cs typeface="Calibri" panose="020F0502020204030204" pitchFamily="34" charset="0"/>
              </a:rPr>
              <a:t>The file can be uploaded as is or can be compressed using a zip utility. </a:t>
            </a:r>
          </a:p>
          <a:p>
            <a:pPr>
              <a:lnSpc>
                <a:spcPct val="100000"/>
              </a:lnSpc>
              <a:spcBef>
                <a:spcPts val="600"/>
              </a:spcBef>
            </a:pPr>
            <a:r>
              <a:rPr lang="en-US" sz="1300" u="sng" dirty="0">
                <a:latin typeface="Calibri" panose="020F0502020204030204" pitchFamily="34" charset="0"/>
                <a:cs typeface="Calibri" panose="020F0502020204030204" pitchFamily="34" charset="0"/>
              </a:rPr>
              <a:t>Click the Continue button</a:t>
            </a:r>
            <a:r>
              <a:rPr lang="en-US" sz="1300" dirty="0">
                <a:latin typeface="Calibri" panose="020F0502020204030204" pitchFamily="34" charset="0"/>
                <a:cs typeface="Calibri" panose="020F0502020204030204" pitchFamily="34" charset="0"/>
              </a:rPr>
              <a:t>. </a:t>
            </a: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pPr marL="0" indent="0">
              <a:buNone/>
            </a:pPr>
            <a:endParaRPr lang="en-US" sz="1400" dirty="0"/>
          </a:p>
        </p:txBody>
      </p:sp>
      <p:cxnSp>
        <p:nvCxnSpPr>
          <p:cNvPr id="8" name="Straight Arrow Connector 7">
            <a:extLst>
              <a:ext uri="{FF2B5EF4-FFF2-40B4-BE49-F238E27FC236}">
                <a16:creationId xmlns:a16="http://schemas.microsoft.com/office/drawing/2014/main" id="{24750D01-6241-4ACE-81F3-32D5CD3BC24F}"/>
              </a:ext>
            </a:extLst>
          </p:cNvPr>
          <p:cNvCxnSpPr>
            <a:cxnSpLocks/>
          </p:cNvCxnSpPr>
          <p:nvPr/>
        </p:nvCxnSpPr>
        <p:spPr>
          <a:xfrm>
            <a:off x="2899508" y="1062810"/>
            <a:ext cx="4241521" cy="263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1654F3-EAC1-4310-B71A-11330DEA86C0}"/>
              </a:ext>
            </a:extLst>
          </p:cNvPr>
          <p:cNvCxnSpPr>
            <a:cxnSpLocks/>
          </p:cNvCxnSpPr>
          <p:nvPr/>
        </p:nvCxnSpPr>
        <p:spPr>
          <a:xfrm>
            <a:off x="6221046" y="1488416"/>
            <a:ext cx="859692" cy="322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6A55C26-2B9F-43D7-A0AC-CFAF487DB489}"/>
              </a:ext>
            </a:extLst>
          </p:cNvPr>
          <p:cNvPicPr>
            <a:picLocks noChangeAspect="1"/>
          </p:cNvPicPr>
          <p:nvPr/>
        </p:nvPicPr>
        <p:blipFill rotWithShape="1">
          <a:blip r:embed="rId3"/>
          <a:srcRect l="34730" t="18779" r="36000" b="5674"/>
          <a:stretch/>
        </p:blipFill>
        <p:spPr>
          <a:xfrm>
            <a:off x="7141029" y="900568"/>
            <a:ext cx="4728755" cy="5329433"/>
          </a:xfrm>
          <a:prstGeom prst="rect">
            <a:avLst/>
          </a:prstGeom>
        </p:spPr>
      </p:pic>
      <p:cxnSp>
        <p:nvCxnSpPr>
          <p:cNvPr id="11" name="Straight Arrow Connector 10">
            <a:extLst>
              <a:ext uri="{FF2B5EF4-FFF2-40B4-BE49-F238E27FC236}">
                <a16:creationId xmlns:a16="http://schemas.microsoft.com/office/drawing/2014/main" id="{B6CA739C-B853-4558-9F3A-F00DFB461844}"/>
              </a:ext>
            </a:extLst>
          </p:cNvPr>
          <p:cNvCxnSpPr>
            <a:cxnSpLocks/>
          </p:cNvCxnSpPr>
          <p:nvPr/>
        </p:nvCxnSpPr>
        <p:spPr>
          <a:xfrm flipV="1">
            <a:off x="6514083" y="2438988"/>
            <a:ext cx="2162081" cy="36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E3CBF6-DD2C-4713-9F5A-DABE184F4B82}"/>
              </a:ext>
            </a:extLst>
          </p:cNvPr>
          <p:cNvCxnSpPr>
            <a:cxnSpLocks/>
          </p:cNvCxnSpPr>
          <p:nvPr/>
        </p:nvCxnSpPr>
        <p:spPr>
          <a:xfrm>
            <a:off x="6483531" y="3259225"/>
            <a:ext cx="657498" cy="821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307BA8-8D9A-4C54-9C02-50156E8A77BA}"/>
              </a:ext>
            </a:extLst>
          </p:cNvPr>
          <p:cNvCxnSpPr>
            <a:cxnSpLocks/>
          </p:cNvCxnSpPr>
          <p:nvPr/>
        </p:nvCxnSpPr>
        <p:spPr>
          <a:xfrm>
            <a:off x="6221046" y="4440643"/>
            <a:ext cx="919983" cy="928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813DEF0-284B-4B62-AC77-19D699B71C5E}"/>
              </a:ext>
            </a:extLst>
          </p:cNvPr>
          <p:cNvCxnSpPr>
            <a:cxnSpLocks/>
          </p:cNvCxnSpPr>
          <p:nvPr/>
        </p:nvCxnSpPr>
        <p:spPr>
          <a:xfrm>
            <a:off x="2264229" y="5730240"/>
            <a:ext cx="6624868" cy="123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39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EB2736-6E2D-43F3-B639-B3C526A20702}"/>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3" name="Title 2">
            <a:extLst>
              <a:ext uri="{FF2B5EF4-FFF2-40B4-BE49-F238E27FC236}">
                <a16:creationId xmlns:a16="http://schemas.microsoft.com/office/drawing/2014/main" id="{443B89BE-E387-4544-B4EC-4F67AF8B0332}"/>
              </a:ext>
            </a:extLst>
          </p:cNvPr>
          <p:cNvSpPr>
            <a:spLocks noGrp="1"/>
          </p:cNvSpPr>
          <p:nvPr>
            <p:ph type="title"/>
          </p:nvPr>
        </p:nvSpPr>
        <p:spPr/>
        <p:txBody>
          <a:bodyPr/>
          <a:lstStyle/>
          <a:p>
            <a:r>
              <a:rPr lang="en-US" dirty="0"/>
              <a:t>SWIS Clearinghouse Operations</a:t>
            </a:r>
          </a:p>
        </p:txBody>
      </p:sp>
      <p:pic>
        <p:nvPicPr>
          <p:cNvPr id="9" name="Picture 8">
            <a:extLst>
              <a:ext uri="{FF2B5EF4-FFF2-40B4-BE49-F238E27FC236}">
                <a16:creationId xmlns:a16="http://schemas.microsoft.com/office/drawing/2014/main" id="{8271D7B4-2D8D-470F-827B-5C9EE2618F73}"/>
              </a:ext>
            </a:extLst>
          </p:cNvPr>
          <p:cNvPicPr>
            <a:picLocks noChangeAspect="1"/>
          </p:cNvPicPr>
          <p:nvPr/>
        </p:nvPicPr>
        <p:blipFill>
          <a:blip r:embed="rId3"/>
          <a:stretch>
            <a:fillRect/>
          </a:stretch>
        </p:blipFill>
        <p:spPr>
          <a:xfrm>
            <a:off x="8057370" y="1209586"/>
            <a:ext cx="2103644" cy="1310754"/>
          </a:xfrm>
          <a:prstGeom prst="rect">
            <a:avLst/>
          </a:prstGeom>
        </p:spPr>
      </p:pic>
      <p:pic>
        <p:nvPicPr>
          <p:cNvPr id="10" name="Picture 9">
            <a:extLst>
              <a:ext uri="{FF2B5EF4-FFF2-40B4-BE49-F238E27FC236}">
                <a16:creationId xmlns:a16="http://schemas.microsoft.com/office/drawing/2014/main" id="{4169F8E3-3BE3-4E0C-B76F-7ABD14F91177}"/>
              </a:ext>
            </a:extLst>
          </p:cNvPr>
          <p:cNvPicPr>
            <a:picLocks noChangeAspect="1"/>
          </p:cNvPicPr>
          <p:nvPr/>
        </p:nvPicPr>
        <p:blipFill>
          <a:blip r:embed="rId4"/>
          <a:stretch>
            <a:fillRect/>
          </a:stretch>
        </p:blipFill>
        <p:spPr>
          <a:xfrm>
            <a:off x="3230933" y="1321097"/>
            <a:ext cx="1767993" cy="1188823"/>
          </a:xfrm>
          <a:prstGeom prst="rect">
            <a:avLst/>
          </a:prstGeom>
        </p:spPr>
      </p:pic>
      <p:pic>
        <p:nvPicPr>
          <p:cNvPr id="11" name="Picture 10">
            <a:extLst>
              <a:ext uri="{FF2B5EF4-FFF2-40B4-BE49-F238E27FC236}">
                <a16:creationId xmlns:a16="http://schemas.microsoft.com/office/drawing/2014/main" id="{0F6CFA9D-1C33-4C9D-9CAD-985660F0FB00}"/>
              </a:ext>
            </a:extLst>
          </p:cNvPr>
          <p:cNvPicPr>
            <a:picLocks noChangeAspect="1"/>
          </p:cNvPicPr>
          <p:nvPr/>
        </p:nvPicPr>
        <p:blipFill>
          <a:blip r:embed="rId5"/>
          <a:stretch>
            <a:fillRect/>
          </a:stretch>
        </p:blipFill>
        <p:spPr>
          <a:xfrm>
            <a:off x="1081968" y="1545120"/>
            <a:ext cx="1073250" cy="964800"/>
          </a:xfrm>
          <a:prstGeom prst="rect">
            <a:avLst/>
          </a:prstGeom>
        </p:spPr>
      </p:pic>
      <p:pic>
        <p:nvPicPr>
          <p:cNvPr id="12" name="Picture 11">
            <a:extLst>
              <a:ext uri="{FF2B5EF4-FFF2-40B4-BE49-F238E27FC236}">
                <a16:creationId xmlns:a16="http://schemas.microsoft.com/office/drawing/2014/main" id="{BB1438D9-DCDE-44F1-83C2-F22E57BF49AE}"/>
              </a:ext>
            </a:extLst>
          </p:cNvPr>
          <p:cNvPicPr>
            <a:picLocks noChangeAspect="1"/>
          </p:cNvPicPr>
          <p:nvPr/>
        </p:nvPicPr>
        <p:blipFill>
          <a:blip r:embed="rId6"/>
          <a:stretch>
            <a:fillRect/>
          </a:stretch>
        </p:blipFill>
        <p:spPr>
          <a:xfrm>
            <a:off x="1177119" y="2509920"/>
            <a:ext cx="914479" cy="377985"/>
          </a:xfrm>
          <a:prstGeom prst="rect">
            <a:avLst/>
          </a:prstGeom>
        </p:spPr>
      </p:pic>
      <p:pic>
        <p:nvPicPr>
          <p:cNvPr id="13" name="Picture 12">
            <a:extLst>
              <a:ext uri="{FF2B5EF4-FFF2-40B4-BE49-F238E27FC236}">
                <a16:creationId xmlns:a16="http://schemas.microsoft.com/office/drawing/2014/main" id="{A25696BA-9907-4339-B9A6-92B7AAB3A1E5}"/>
              </a:ext>
            </a:extLst>
          </p:cNvPr>
          <p:cNvPicPr>
            <a:picLocks noChangeAspect="1"/>
          </p:cNvPicPr>
          <p:nvPr/>
        </p:nvPicPr>
        <p:blipFill>
          <a:blip r:embed="rId7"/>
          <a:stretch>
            <a:fillRect/>
          </a:stretch>
        </p:blipFill>
        <p:spPr>
          <a:xfrm>
            <a:off x="4598273" y="2798009"/>
            <a:ext cx="2268947" cy="1550072"/>
          </a:xfrm>
          <a:prstGeom prst="rect">
            <a:avLst/>
          </a:prstGeom>
        </p:spPr>
      </p:pic>
      <p:pic>
        <p:nvPicPr>
          <p:cNvPr id="14" name="Picture 13">
            <a:extLst>
              <a:ext uri="{FF2B5EF4-FFF2-40B4-BE49-F238E27FC236}">
                <a16:creationId xmlns:a16="http://schemas.microsoft.com/office/drawing/2014/main" id="{D49C2F3E-9B71-4B4C-9E3C-463F02CC18BF}"/>
              </a:ext>
            </a:extLst>
          </p:cNvPr>
          <p:cNvPicPr>
            <a:picLocks noChangeAspect="1"/>
          </p:cNvPicPr>
          <p:nvPr/>
        </p:nvPicPr>
        <p:blipFill>
          <a:blip r:embed="rId8"/>
          <a:stretch>
            <a:fillRect/>
          </a:stretch>
        </p:blipFill>
        <p:spPr>
          <a:xfrm>
            <a:off x="4652063" y="3466764"/>
            <a:ext cx="2054530" cy="676715"/>
          </a:xfrm>
          <a:prstGeom prst="rect">
            <a:avLst/>
          </a:prstGeom>
        </p:spPr>
      </p:pic>
      <p:pic>
        <p:nvPicPr>
          <p:cNvPr id="15" name="Picture 14">
            <a:extLst>
              <a:ext uri="{FF2B5EF4-FFF2-40B4-BE49-F238E27FC236}">
                <a16:creationId xmlns:a16="http://schemas.microsoft.com/office/drawing/2014/main" id="{082523AE-D9D8-442C-A0D2-9C81E5AC796F}"/>
              </a:ext>
            </a:extLst>
          </p:cNvPr>
          <p:cNvPicPr>
            <a:picLocks noChangeAspect="1"/>
          </p:cNvPicPr>
          <p:nvPr/>
        </p:nvPicPr>
        <p:blipFill>
          <a:blip r:embed="rId9"/>
          <a:stretch>
            <a:fillRect/>
          </a:stretch>
        </p:blipFill>
        <p:spPr>
          <a:xfrm>
            <a:off x="8746891" y="3276025"/>
            <a:ext cx="1767993" cy="1188823"/>
          </a:xfrm>
          <a:prstGeom prst="rect">
            <a:avLst/>
          </a:prstGeom>
        </p:spPr>
      </p:pic>
      <p:pic>
        <p:nvPicPr>
          <p:cNvPr id="16" name="Picture 15">
            <a:extLst>
              <a:ext uri="{FF2B5EF4-FFF2-40B4-BE49-F238E27FC236}">
                <a16:creationId xmlns:a16="http://schemas.microsoft.com/office/drawing/2014/main" id="{FF64695C-3C22-4DDC-97F5-C15C888C0106}"/>
              </a:ext>
            </a:extLst>
          </p:cNvPr>
          <p:cNvPicPr>
            <a:picLocks noChangeAspect="1"/>
          </p:cNvPicPr>
          <p:nvPr/>
        </p:nvPicPr>
        <p:blipFill>
          <a:blip r:embed="rId10"/>
          <a:stretch>
            <a:fillRect/>
          </a:stretch>
        </p:blipFill>
        <p:spPr>
          <a:xfrm>
            <a:off x="5954692" y="5021171"/>
            <a:ext cx="2462997" cy="1310754"/>
          </a:xfrm>
          <a:prstGeom prst="rect">
            <a:avLst/>
          </a:prstGeom>
        </p:spPr>
      </p:pic>
      <p:pic>
        <p:nvPicPr>
          <p:cNvPr id="17" name="Picture 16">
            <a:extLst>
              <a:ext uri="{FF2B5EF4-FFF2-40B4-BE49-F238E27FC236}">
                <a16:creationId xmlns:a16="http://schemas.microsoft.com/office/drawing/2014/main" id="{8B0F03BF-D127-4392-A1BC-FE56EEBDE6D3}"/>
              </a:ext>
            </a:extLst>
          </p:cNvPr>
          <p:cNvPicPr>
            <a:picLocks noChangeAspect="1"/>
          </p:cNvPicPr>
          <p:nvPr/>
        </p:nvPicPr>
        <p:blipFill>
          <a:blip r:embed="rId11"/>
          <a:stretch>
            <a:fillRect/>
          </a:stretch>
        </p:blipFill>
        <p:spPr>
          <a:xfrm>
            <a:off x="9378537" y="4775740"/>
            <a:ext cx="1134796" cy="1134796"/>
          </a:xfrm>
          <a:prstGeom prst="rect">
            <a:avLst/>
          </a:prstGeom>
        </p:spPr>
      </p:pic>
      <p:pic>
        <p:nvPicPr>
          <p:cNvPr id="19" name="Picture 18">
            <a:extLst>
              <a:ext uri="{FF2B5EF4-FFF2-40B4-BE49-F238E27FC236}">
                <a16:creationId xmlns:a16="http://schemas.microsoft.com/office/drawing/2014/main" id="{016D2962-20A8-4433-93C8-94648ED09E95}"/>
              </a:ext>
            </a:extLst>
          </p:cNvPr>
          <p:cNvPicPr>
            <a:picLocks noChangeAspect="1"/>
          </p:cNvPicPr>
          <p:nvPr/>
        </p:nvPicPr>
        <p:blipFill>
          <a:blip r:embed="rId12"/>
          <a:stretch>
            <a:fillRect/>
          </a:stretch>
        </p:blipFill>
        <p:spPr>
          <a:xfrm>
            <a:off x="10448913" y="5215719"/>
            <a:ext cx="914479" cy="377985"/>
          </a:xfrm>
          <a:prstGeom prst="rect">
            <a:avLst/>
          </a:prstGeom>
        </p:spPr>
      </p:pic>
      <p:pic>
        <p:nvPicPr>
          <p:cNvPr id="20" name="Picture 19">
            <a:extLst>
              <a:ext uri="{FF2B5EF4-FFF2-40B4-BE49-F238E27FC236}">
                <a16:creationId xmlns:a16="http://schemas.microsoft.com/office/drawing/2014/main" id="{B37B6F99-C893-417F-8756-0A4E1593CF0C}"/>
              </a:ext>
            </a:extLst>
          </p:cNvPr>
          <p:cNvPicPr>
            <a:picLocks noChangeAspect="1"/>
          </p:cNvPicPr>
          <p:nvPr/>
        </p:nvPicPr>
        <p:blipFill>
          <a:blip r:embed="rId13"/>
          <a:stretch>
            <a:fillRect/>
          </a:stretch>
        </p:blipFill>
        <p:spPr>
          <a:xfrm>
            <a:off x="3731100" y="5021171"/>
            <a:ext cx="1767993" cy="1310754"/>
          </a:xfrm>
          <a:prstGeom prst="rect">
            <a:avLst/>
          </a:prstGeom>
        </p:spPr>
      </p:pic>
      <p:pic>
        <p:nvPicPr>
          <p:cNvPr id="21" name="Picture 20">
            <a:extLst>
              <a:ext uri="{FF2B5EF4-FFF2-40B4-BE49-F238E27FC236}">
                <a16:creationId xmlns:a16="http://schemas.microsoft.com/office/drawing/2014/main" id="{ACB9AC81-29CC-486D-8A82-ED857C30B7E1}"/>
              </a:ext>
            </a:extLst>
          </p:cNvPr>
          <p:cNvPicPr>
            <a:picLocks noChangeAspect="1"/>
          </p:cNvPicPr>
          <p:nvPr/>
        </p:nvPicPr>
        <p:blipFill>
          <a:blip r:embed="rId14"/>
          <a:stretch>
            <a:fillRect/>
          </a:stretch>
        </p:blipFill>
        <p:spPr>
          <a:xfrm>
            <a:off x="1118882" y="3848328"/>
            <a:ext cx="1767993" cy="1152244"/>
          </a:xfrm>
          <a:prstGeom prst="rect">
            <a:avLst/>
          </a:prstGeom>
        </p:spPr>
      </p:pic>
      <p:pic>
        <p:nvPicPr>
          <p:cNvPr id="22" name="Picture 21">
            <a:extLst>
              <a:ext uri="{FF2B5EF4-FFF2-40B4-BE49-F238E27FC236}">
                <a16:creationId xmlns:a16="http://schemas.microsoft.com/office/drawing/2014/main" id="{7543D604-A5CB-4BFF-8D9E-68E79B9DB255}"/>
              </a:ext>
            </a:extLst>
          </p:cNvPr>
          <p:cNvPicPr>
            <a:picLocks noChangeAspect="1"/>
          </p:cNvPicPr>
          <p:nvPr/>
        </p:nvPicPr>
        <p:blipFill>
          <a:blip r:embed="rId15"/>
          <a:stretch>
            <a:fillRect/>
          </a:stretch>
        </p:blipFill>
        <p:spPr>
          <a:xfrm>
            <a:off x="2353754" y="1877509"/>
            <a:ext cx="634039" cy="176799"/>
          </a:xfrm>
          <a:prstGeom prst="rect">
            <a:avLst/>
          </a:prstGeom>
        </p:spPr>
      </p:pic>
      <p:pic>
        <p:nvPicPr>
          <p:cNvPr id="23" name="Picture 22">
            <a:extLst>
              <a:ext uri="{FF2B5EF4-FFF2-40B4-BE49-F238E27FC236}">
                <a16:creationId xmlns:a16="http://schemas.microsoft.com/office/drawing/2014/main" id="{09D9A61B-1F82-4111-9347-31168DFD4D9C}"/>
              </a:ext>
            </a:extLst>
          </p:cNvPr>
          <p:cNvPicPr>
            <a:picLocks noChangeAspect="1"/>
          </p:cNvPicPr>
          <p:nvPr/>
        </p:nvPicPr>
        <p:blipFill>
          <a:blip r:embed="rId15"/>
          <a:stretch>
            <a:fillRect/>
          </a:stretch>
        </p:blipFill>
        <p:spPr>
          <a:xfrm rot="2478768">
            <a:off x="3796776" y="2731623"/>
            <a:ext cx="634039" cy="176799"/>
          </a:xfrm>
          <a:prstGeom prst="rect">
            <a:avLst/>
          </a:prstGeom>
        </p:spPr>
      </p:pic>
      <p:pic>
        <p:nvPicPr>
          <p:cNvPr id="24" name="Picture 23">
            <a:extLst>
              <a:ext uri="{FF2B5EF4-FFF2-40B4-BE49-F238E27FC236}">
                <a16:creationId xmlns:a16="http://schemas.microsoft.com/office/drawing/2014/main" id="{4A6EB08E-EEED-4CC9-9C68-C7035047C575}"/>
              </a:ext>
            </a:extLst>
          </p:cNvPr>
          <p:cNvPicPr>
            <a:picLocks noChangeAspect="1"/>
          </p:cNvPicPr>
          <p:nvPr/>
        </p:nvPicPr>
        <p:blipFill>
          <a:blip r:embed="rId15"/>
          <a:stretch>
            <a:fillRect/>
          </a:stretch>
        </p:blipFill>
        <p:spPr>
          <a:xfrm rot="16200000">
            <a:off x="6419076" y="4520186"/>
            <a:ext cx="634039" cy="176799"/>
          </a:xfrm>
          <a:prstGeom prst="rect">
            <a:avLst/>
          </a:prstGeom>
        </p:spPr>
      </p:pic>
      <p:pic>
        <p:nvPicPr>
          <p:cNvPr id="25" name="Picture 24">
            <a:extLst>
              <a:ext uri="{FF2B5EF4-FFF2-40B4-BE49-F238E27FC236}">
                <a16:creationId xmlns:a16="http://schemas.microsoft.com/office/drawing/2014/main" id="{008E21BF-57BA-4D01-8301-C5ECE10C62C5}"/>
              </a:ext>
            </a:extLst>
          </p:cNvPr>
          <p:cNvPicPr>
            <a:picLocks noChangeAspect="1"/>
          </p:cNvPicPr>
          <p:nvPr/>
        </p:nvPicPr>
        <p:blipFill>
          <a:blip r:embed="rId15"/>
          <a:stretch>
            <a:fillRect/>
          </a:stretch>
        </p:blipFill>
        <p:spPr>
          <a:xfrm rot="10800000" flipV="1">
            <a:off x="8590239" y="5404712"/>
            <a:ext cx="761027" cy="176146"/>
          </a:xfrm>
          <a:prstGeom prst="rect">
            <a:avLst/>
          </a:prstGeom>
        </p:spPr>
      </p:pic>
      <p:sp>
        <p:nvSpPr>
          <p:cNvPr id="26" name="AutoShape 13">
            <a:extLst>
              <a:ext uri="{FF2B5EF4-FFF2-40B4-BE49-F238E27FC236}">
                <a16:creationId xmlns:a16="http://schemas.microsoft.com/office/drawing/2014/main" id="{0BE665E6-68AC-4530-BBBF-C4EDA68C3331}"/>
              </a:ext>
            </a:extLst>
          </p:cNvPr>
          <p:cNvSpPr>
            <a:spLocks noChangeArrowheads="1"/>
          </p:cNvSpPr>
          <p:nvPr/>
        </p:nvSpPr>
        <p:spPr bwMode="auto">
          <a:xfrm rot="19500479">
            <a:off x="7115315" y="2532152"/>
            <a:ext cx="860890" cy="154773"/>
          </a:xfrm>
          <a:prstGeom prst="rightArrow">
            <a:avLst>
              <a:gd name="adj1" fmla="val 50000"/>
              <a:gd name="adj2" fmla="val 100000"/>
            </a:avLst>
          </a:prstGeom>
          <a:solidFill>
            <a:srgbClr val="FB8D8D"/>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Franklin Gothic Book" panose="020B05030201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Franklin Gothic Book" panose="020B05030201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Franklin Gothic Book" panose="020B05030201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Franklin Gothic Book" panose="020B05030201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Franklin Gothic Book" panose="020B0503020102020204" pitchFamily="34" charset="0"/>
              </a:defRPr>
            </a:lvl9pPr>
          </a:lstStyle>
          <a:p>
            <a:pPr eaLnBrk="1" hangingPunct="1">
              <a:spcBef>
                <a:spcPct val="0"/>
              </a:spcBef>
              <a:buClrTx/>
              <a:buSzTx/>
              <a:buFontTx/>
              <a:buNone/>
            </a:pPr>
            <a:endParaRPr lang="en-US" altLang="en-US" sz="1600" dirty="0"/>
          </a:p>
        </p:txBody>
      </p:sp>
      <p:pic>
        <p:nvPicPr>
          <p:cNvPr id="27" name="Picture 26">
            <a:extLst>
              <a:ext uri="{FF2B5EF4-FFF2-40B4-BE49-F238E27FC236}">
                <a16:creationId xmlns:a16="http://schemas.microsoft.com/office/drawing/2014/main" id="{779B534B-4934-40BC-AAB5-DE8E1D8A935A}"/>
              </a:ext>
            </a:extLst>
          </p:cNvPr>
          <p:cNvPicPr>
            <a:picLocks noChangeAspect="1"/>
          </p:cNvPicPr>
          <p:nvPr/>
        </p:nvPicPr>
        <p:blipFill>
          <a:blip r:embed="rId16"/>
          <a:stretch>
            <a:fillRect/>
          </a:stretch>
        </p:blipFill>
        <p:spPr>
          <a:xfrm rot="15145212">
            <a:off x="3028120" y="4968680"/>
            <a:ext cx="542591" cy="408467"/>
          </a:xfrm>
          <a:prstGeom prst="rect">
            <a:avLst/>
          </a:prstGeom>
        </p:spPr>
      </p:pic>
      <p:pic>
        <p:nvPicPr>
          <p:cNvPr id="28" name="Picture 27">
            <a:extLst>
              <a:ext uri="{FF2B5EF4-FFF2-40B4-BE49-F238E27FC236}">
                <a16:creationId xmlns:a16="http://schemas.microsoft.com/office/drawing/2014/main" id="{8B2E58B4-BDA1-495A-AA68-5A3E1887CAA6}"/>
              </a:ext>
            </a:extLst>
          </p:cNvPr>
          <p:cNvPicPr>
            <a:picLocks noChangeAspect="1"/>
          </p:cNvPicPr>
          <p:nvPr/>
        </p:nvPicPr>
        <p:blipFill>
          <a:blip r:embed="rId16"/>
          <a:stretch>
            <a:fillRect/>
          </a:stretch>
        </p:blipFill>
        <p:spPr>
          <a:xfrm rot="18213837">
            <a:off x="1320649" y="3244993"/>
            <a:ext cx="542591" cy="408467"/>
          </a:xfrm>
          <a:prstGeom prst="rect">
            <a:avLst/>
          </a:prstGeom>
        </p:spPr>
      </p:pic>
      <p:pic>
        <p:nvPicPr>
          <p:cNvPr id="29" name="Picture 28">
            <a:extLst>
              <a:ext uri="{FF2B5EF4-FFF2-40B4-BE49-F238E27FC236}">
                <a16:creationId xmlns:a16="http://schemas.microsoft.com/office/drawing/2014/main" id="{824E5035-73F3-4D35-9444-3165D977516A}"/>
              </a:ext>
            </a:extLst>
          </p:cNvPr>
          <p:cNvPicPr>
            <a:picLocks noChangeAspect="1"/>
          </p:cNvPicPr>
          <p:nvPr/>
        </p:nvPicPr>
        <p:blipFill>
          <a:blip r:embed="rId16"/>
          <a:stretch>
            <a:fillRect/>
          </a:stretch>
        </p:blipFill>
        <p:spPr>
          <a:xfrm rot="8732741">
            <a:off x="4674375" y="4432609"/>
            <a:ext cx="542591" cy="408467"/>
          </a:xfrm>
          <a:prstGeom prst="rect">
            <a:avLst/>
          </a:prstGeom>
        </p:spPr>
      </p:pic>
      <p:pic>
        <p:nvPicPr>
          <p:cNvPr id="30" name="Picture 29">
            <a:extLst>
              <a:ext uri="{FF2B5EF4-FFF2-40B4-BE49-F238E27FC236}">
                <a16:creationId xmlns:a16="http://schemas.microsoft.com/office/drawing/2014/main" id="{6DC0CC20-0499-49EB-8403-185496239D8C}"/>
              </a:ext>
            </a:extLst>
          </p:cNvPr>
          <p:cNvPicPr>
            <a:picLocks noChangeAspect="1"/>
          </p:cNvPicPr>
          <p:nvPr/>
        </p:nvPicPr>
        <p:blipFill>
          <a:blip r:embed="rId16"/>
          <a:stretch>
            <a:fillRect/>
          </a:stretch>
        </p:blipFill>
        <p:spPr>
          <a:xfrm rot="7566461">
            <a:off x="9896216" y="4565341"/>
            <a:ext cx="454506" cy="342156"/>
          </a:xfrm>
          <a:prstGeom prst="rect">
            <a:avLst/>
          </a:prstGeom>
        </p:spPr>
      </p:pic>
      <p:pic>
        <p:nvPicPr>
          <p:cNvPr id="31" name="Picture 30">
            <a:extLst>
              <a:ext uri="{FF2B5EF4-FFF2-40B4-BE49-F238E27FC236}">
                <a16:creationId xmlns:a16="http://schemas.microsoft.com/office/drawing/2014/main" id="{2E8409FD-24A1-4257-BDF1-F717F088FCEB}"/>
              </a:ext>
            </a:extLst>
          </p:cNvPr>
          <p:cNvPicPr>
            <a:picLocks noChangeAspect="1"/>
          </p:cNvPicPr>
          <p:nvPr/>
        </p:nvPicPr>
        <p:blipFill>
          <a:blip r:embed="rId16"/>
          <a:stretch>
            <a:fillRect/>
          </a:stretch>
        </p:blipFill>
        <p:spPr>
          <a:xfrm rot="7545259">
            <a:off x="9326134" y="2675614"/>
            <a:ext cx="542591" cy="408467"/>
          </a:xfrm>
          <a:prstGeom prst="rect">
            <a:avLst/>
          </a:prstGeom>
        </p:spPr>
      </p:pic>
    </p:spTree>
    <p:extLst>
      <p:ext uri="{BB962C8B-B14F-4D97-AF65-F5344CB8AC3E}">
        <p14:creationId xmlns:p14="http://schemas.microsoft.com/office/powerpoint/2010/main" val="168081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EB2736-6E2D-43F3-B639-B3C526A20702}"/>
              </a:ext>
            </a:extLst>
          </p:cNvPr>
          <p:cNvSpPr>
            <a:spLocks noGrp="1"/>
          </p:cNvSpPr>
          <p:nvPr>
            <p:ph type="sldNum" sz="quarter" idx="12"/>
          </p:nvPr>
        </p:nvSpPr>
        <p:spPr/>
        <p:txBody>
          <a:bodyPr/>
          <a:lstStyle/>
          <a:p>
            <a:fld id="{158B7785-F6D6-45F8-833E-07BD84680091}" type="slidenum">
              <a:rPr lang="en-US" smtClean="0"/>
              <a:pPr/>
              <a:t>12</a:t>
            </a:fld>
            <a:endParaRPr lang="en-US" dirty="0"/>
          </a:p>
        </p:txBody>
      </p:sp>
      <p:sp>
        <p:nvSpPr>
          <p:cNvPr id="3" name="Title 2">
            <a:extLst>
              <a:ext uri="{FF2B5EF4-FFF2-40B4-BE49-F238E27FC236}">
                <a16:creationId xmlns:a16="http://schemas.microsoft.com/office/drawing/2014/main" id="{443B89BE-E387-4544-B4EC-4F67AF8B0332}"/>
              </a:ext>
            </a:extLst>
          </p:cNvPr>
          <p:cNvSpPr>
            <a:spLocks noGrp="1"/>
          </p:cNvSpPr>
          <p:nvPr>
            <p:ph type="title"/>
          </p:nvPr>
        </p:nvSpPr>
        <p:spPr/>
        <p:txBody>
          <a:bodyPr>
            <a:normAutofit/>
          </a:bodyPr>
          <a:lstStyle/>
          <a:p>
            <a:r>
              <a:rPr lang="en-US" dirty="0"/>
              <a:t>PACIA E-Mail Confirmation </a:t>
            </a:r>
          </a:p>
        </p:txBody>
      </p:sp>
      <p:sp>
        <p:nvSpPr>
          <p:cNvPr id="4" name="Content Placeholder 3">
            <a:extLst>
              <a:ext uri="{FF2B5EF4-FFF2-40B4-BE49-F238E27FC236}">
                <a16:creationId xmlns:a16="http://schemas.microsoft.com/office/drawing/2014/main" id="{94E32948-06BA-444F-B5EC-19CC49D852D4}"/>
              </a:ext>
            </a:extLst>
          </p:cNvPr>
          <p:cNvSpPr>
            <a:spLocks noGrp="1"/>
          </p:cNvSpPr>
          <p:nvPr>
            <p:ph idx="1"/>
          </p:nvPr>
        </p:nvSpPr>
        <p:spPr>
          <a:xfrm>
            <a:off x="130629" y="1289847"/>
            <a:ext cx="4702628" cy="4849696"/>
          </a:xfrm>
        </p:spPr>
        <p:txBody>
          <a:bodyPr>
            <a:normAutofit fontScale="70000" lnSpcReduction="20000"/>
          </a:bodyPr>
          <a:lstStyle/>
          <a:p>
            <a:r>
              <a:rPr lang="en-US" dirty="0"/>
              <a:t>PACIA submits SWIS request </a:t>
            </a:r>
          </a:p>
          <a:p>
            <a:r>
              <a:rPr lang="en-US" dirty="0"/>
              <a:t>PACIA receives an e-mail from Clearinghouse.  See example to the right</a:t>
            </a:r>
          </a:p>
          <a:p>
            <a:r>
              <a:rPr lang="en-US" dirty="0"/>
              <a:t>This email tells the PACIA several things;</a:t>
            </a:r>
          </a:p>
          <a:p>
            <a:pPr lvl="1"/>
            <a:r>
              <a:rPr lang="en-US" dirty="0"/>
              <a:t>Date the request was processed 11/11 at 10:12.</a:t>
            </a:r>
          </a:p>
          <a:p>
            <a:pPr lvl="1"/>
            <a:r>
              <a:rPr lang="en-US" dirty="0"/>
              <a:t>Number of SSN’s processed 33 </a:t>
            </a:r>
          </a:p>
          <a:p>
            <a:pPr lvl="1"/>
            <a:r>
              <a:rPr lang="en-US" dirty="0"/>
              <a:t>Need By Date 11/25 (meaning this is the date the request will be returned to the PACIA.</a:t>
            </a:r>
          </a:p>
          <a:p>
            <a:pPr lvl="1"/>
            <a:r>
              <a:rPr lang="en-US" dirty="0"/>
              <a:t>The Summary Statement shows 34 SSN’s were submitted; however, when matched against the DDBI database only 33 SSN’s were found for the following states, FL, IN, TX, and WV.  </a:t>
            </a:r>
          </a:p>
          <a:p>
            <a:pPr lvl="1"/>
            <a:r>
              <a:rPr lang="en-US" dirty="0"/>
              <a:t>Of the 33 SSN’s Clearinghouse sent FL 7 SSN’s, IN 11 SSN’s, TX 8 SSN’s, and WV 8 SSN’s.  </a:t>
            </a:r>
          </a:p>
        </p:txBody>
      </p:sp>
      <p:cxnSp>
        <p:nvCxnSpPr>
          <p:cNvPr id="6" name="Straight Arrow Connector 5">
            <a:extLst>
              <a:ext uri="{FF2B5EF4-FFF2-40B4-BE49-F238E27FC236}">
                <a16:creationId xmlns:a16="http://schemas.microsoft.com/office/drawing/2014/main" id="{6CF7CF83-CB72-46E2-B544-6BD13C2189B7}"/>
              </a:ext>
            </a:extLst>
          </p:cNvPr>
          <p:cNvCxnSpPr>
            <a:cxnSpLocks/>
          </p:cNvCxnSpPr>
          <p:nvPr/>
        </p:nvCxnSpPr>
        <p:spPr>
          <a:xfrm>
            <a:off x="2934789" y="2076231"/>
            <a:ext cx="21248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EEF9218-3EF6-4500-8725-A8173E0F6C60}"/>
              </a:ext>
            </a:extLst>
          </p:cNvPr>
          <p:cNvPicPr>
            <a:picLocks noChangeAspect="1"/>
          </p:cNvPicPr>
          <p:nvPr/>
        </p:nvPicPr>
        <p:blipFill>
          <a:blip r:embed="rId3"/>
          <a:stretch>
            <a:fillRect/>
          </a:stretch>
        </p:blipFill>
        <p:spPr>
          <a:xfrm>
            <a:off x="5059680" y="1289847"/>
            <a:ext cx="6456224" cy="4877223"/>
          </a:xfrm>
          <a:prstGeom prst="rect">
            <a:avLst/>
          </a:prstGeom>
        </p:spPr>
      </p:pic>
    </p:spTree>
    <p:extLst>
      <p:ext uri="{BB962C8B-B14F-4D97-AF65-F5344CB8AC3E}">
        <p14:creationId xmlns:p14="http://schemas.microsoft.com/office/powerpoint/2010/main" val="11097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DDBCEF-0846-41E7-9099-3A8C073FF512}"/>
              </a:ext>
            </a:extLst>
          </p:cNvPr>
          <p:cNvSpPr>
            <a:spLocks noGrp="1"/>
          </p:cNvSpPr>
          <p:nvPr>
            <p:ph type="sldNum" sz="quarter" idx="12"/>
          </p:nvPr>
        </p:nvSpPr>
        <p:spPr/>
        <p:txBody>
          <a:bodyPr/>
          <a:lstStyle/>
          <a:p>
            <a:fld id="{158B7785-F6D6-45F8-833E-07BD84680091}" type="slidenum">
              <a:rPr lang="en-US" smtClean="0"/>
              <a:t>13</a:t>
            </a:fld>
            <a:endParaRPr lang="en-US" dirty="0"/>
          </a:p>
        </p:txBody>
      </p:sp>
      <p:sp>
        <p:nvSpPr>
          <p:cNvPr id="4" name="Title 3">
            <a:extLst>
              <a:ext uri="{FF2B5EF4-FFF2-40B4-BE49-F238E27FC236}">
                <a16:creationId xmlns:a16="http://schemas.microsoft.com/office/drawing/2014/main" id="{C8AAED65-E8B1-42B5-9523-525789B529FC}"/>
              </a:ext>
            </a:extLst>
          </p:cNvPr>
          <p:cNvSpPr>
            <a:spLocks noGrp="1"/>
          </p:cNvSpPr>
          <p:nvPr>
            <p:ph type="title"/>
          </p:nvPr>
        </p:nvSpPr>
        <p:spPr/>
        <p:txBody>
          <a:bodyPr/>
          <a:lstStyle/>
          <a:p>
            <a:r>
              <a:rPr lang="en-US" dirty="0"/>
              <a:t>Wage Records Contents – What’s in the Response File</a:t>
            </a:r>
          </a:p>
        </p:txBody>
      </p:sp>
      <p:sp>
        <p:nvSpPr>
          <p:cNvPr id="6" name="Text Placeholder 5">
            <a:extLst>
              <a:ext uri="{FF2B5EF4-FFF2-40B4-BE49-F238E27FC236}">
                <a16:creationId xmlns:a16="http://schemas.microsoft.com/office/drawing/2014/main" id="{D5A3B1F9-06C8-4F97-A898-CA609FC15453}"/>
              </a:ext>
            </a:extLst>
          </p:cNvPr>
          <p:cNvSpPr txBox="1">
            <a:spLocks/>
          </p:cNvSpPr>
          <p:nvPr/>
        </p:nvSpPr>
        <p:spPr>
          <a:xfrm>
            <a:off x="986796" y="1513666"/>
            <a:ext cx="4607188" cy="57626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2800" b="0" i="0" u="none" strike="noStrike" kern="1200" cap="none" spc="0" normalizeH="0" baseline="0" noProof="0" dirty="0">
                <a:ln>
                  <a:noFill/>
                </a:ln>
                <a:solidFill>
                  <a:srgbClr val="30ACEC">
                    <a:lumMod val="75000"/>
                  </a:srgbClr>
                </a:solidFill>
                <a:effectLst/>
                <a:uLnTx/>
                <a:uFillTx/>
                <a:latin typeface="Corbel" panose="020B0503020204020204"/>
                <a:ea typeface="+mn-ea"/>
                <a:cs typeface="+mn-cs"/>
              </a:rPr>
              <a:t>Wage Data from SWIS</a:t>
            </a:r>
          </a:p>
        </p:txBody>
      </p:sp>
      <p:sp>
        <p:nvSpPr>
          <p:cNvPr id="7" name="Content Placeholder 6">
            <a:extLst>
              <a:ext uri="{FF2B5EF4-FFF2-40B4-BE49-F238E27FC236}">
                <a16:creationId xmlns:a16="http://schemas.microsoft.com/office/drawing/2014/main" id="{60EFAE20-7C90-4DCF-AD68-F04677B0A11D}"/>
              </a:ext>
            </a:extLst>
          </p:cNvPr>
          <p:cNvSpPr txBox="1">
            <a:spLocks/>
          </p:cNvSpPr>
          <p:nvPr/>
        </p:nvSpPr>
        <p:spPr>
          <a:xfrm>
            <a:off x="1103131" y="2295598"/>
            <a:ext cx="10114598" cy="400263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7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Wage Data are individually-identifiable information reported quarterly by employers. </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7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Wage Data include, but are not limited to:</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7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 Social Security Numbers (SSNs)</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lang="en-US" sz="1700" dirty="0">
                <a:solidFill>
                  <a:sysClr val="windowText" lastClr="000000"/>
                </a:solidFill>
                <a:latin typeface="Corbel" panose="020B0503020204020204"/>
              </a:rPr>
              <a:t>Wages</a:t>
            </a:r>
            <a:endParaRPr kumimoji="0" lang="en-US" sz="1700" b="0" i="0" u="none" strike="noStrike" kern="1200" cap="none" spc="0" normalizeH="0" baseline="0" noProof="0" dirty="0">
              <a:ln>
                <a:noFill/>
              </a:ln>
              <a:solidFill>
                <a:sysClr val="windowText" lastClr="000000"/>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7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Employer Name</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lang="en-US" sz="1700" dirty="0">
                <a:solidFill>
                  <a:sysClr val="windowText" lastClr="000000"/>
                </a:solidFill>
                <a:latin typeface="Corbel" panose="020B0503020204020204"/>
              </a:rPr>
              <a:t>Employer Address</a:t>
            </a:r>
            <a:endParaRPr kumimoji="0" lang="en-US" sz="1700" b="0" i="0" u="none" strike="noStrike" kern="1200" cap="none" spc="0" normalizeH="0" baseline="0" noProof="0" dirty="0">
              <a:ln>
                <a:noFill/>
              </a:ln>
              <a:solidFill>
                <a:sysClr val="windowText" lastClr="000000"/>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7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Federal Employer Identification Numbers (FEINs)</a:t>
            </a:r>
          </a:p>
          <a:p>
            <a:pPr>
              <a:buClr>
                <a:srgbClr val="30ACEC">
                  <a:lumMod val="75000"/>
                </a:srgbClr>
              </a:buClr>
              <a:defRPr/>
            </a:pPr>
            <a:r>
              <a:rPr kumimoji="0" lang="en-US" sz="17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North American Industry Classification System (NAICS) codes </a:t>
            </a:r>
          </a:p>
          <a:p>
            <a:pPr>
              <a:buClr>
                <a:srgbClr val="30ACEC">
                  <a:lumMod val="75000"/>
                </a:srgbClr>
              </a:buClr>
              <a:defRPr/>
            </a:pPr>
            <a:r>
              <a:rPr lang="en-US" sz="1700" dirty="0">
                <a:solidFill>
                  <a:sysClr val="windowText" lastClr="000000"/>
                </a:solidFill>
                <a:latin typeface="Corbel" panose="020B0503020204020204"/>
              </a:rPr>
              <a:t>Quarter and Year for Reported Wages</a:t>
            </a:r>
            <a:endParaRPr kumimoji="0" lang="en-US" sz="1700" b="0" i="0" u="none" strike="noStrike" kern="1200" cap="none" spc="0" normalizeH="0" baseline="0" noProof="0" dirty="0">
              <a:ln>
                <a:noFill/>
              </a:ln>
              <a:solidFill>
                <a:sysClr val="windowText" lastClr="000000"/>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700" b="0" i="0" u="none" strike="noStrike" kern="1200" cap="none" spc="0" normalizeH="0" baseline="0" noProof="0" dirty="0">
                <a:ln>
                  <a:noFill/>
                </a:ln>
                <a:solidFill>
                  <a:sysClr val="windowText" lastClr="000000"/>
                </a:solidFill>
                <a:effectLst/>
                <a:uLnTx/>
                <a:uFillTx/>
                <a:latin typeface="Corbel" panose="020B0503020204020204"/>
                <a:ea typeface="+mn-ea"/>
                <a:cs typeface="+mn-cs"/>
              </a:rPr>
              <a:t>State Postal Code</a:t>
            </a:r>
          </a:p>
        </p:txBody>
      </p:sp>
      <p:sp>
        <p:nvSpPr>
          <p:cNvPr id="8" name="Text Placeholder 7">
            <a:extLst>
              <a:ext uri="{FF2B5EF4-FFF2-40B4-BE49-F238E27FC236}">
                <a16:creationId xmlns:a16="http://schemas.microsoft.com/office/drawing/2014/main" id="{AD112DD9-50EC-470F-8035-F734465C6E31}"/>
              </a:ext>
            </a:extLst>
          </p:cNvPr>
          <p:cNvSpPr txBox="1">
            <a:spLocks/>
          </p:cNvSpPr>
          <p:nvPr/>
        </p:nvSpPr>
        <p:spPr>
          <a:xfrm>
            <a:off x="6073128" y="1538400"/>
            <a:ext cx="4622537" cy="57626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kumimoji="0" lang="en-US" sz="2800" b="0" i="0" u="none" strike="noStrike" kern="1200" cap="none" spc="0" normalizeH="0" baseline="0" noProof="0" dirty="0">
              <a:ln>
                <a:noFill/>
              </a:ln>
              <a:solidFill>
                <a:srgbClr val="30ACEC">
                  <a:lumMod val="75000"/>
                </a:srgbClr>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E562141E-DC9F-40A0-A0BF-26DDBCB728B1}"/>
              </a:ext>
            </a:extLst>
          </p:cNvPr>
          <p:cNvSpPr txBox="1"/>
          <p:nvPr/>
        </p:nvSpPr>
        <p:spPr>
          <a:xfrm>
            <a:off x="6912487" y="6042436"/>
            <a:ext cx="3256084" cy="338554"/>
          </a:xfrm>
          <a:prstGeom prst="rect">
            <a:avLst/>
          </a:prstGeom>
          <a:noFill/>
        </p:spPr>
        <p:txBody>
          <a:bodyPr wrap="none" rtlCol="0">
            <a:spAutoFit/>
          </a:bodyPr>
          <a:lstStyle/>
          <a:p>
            <a:pPr defTabSz="457200"/>
            <a:r>
              <a:rPr lang="en-US" sz="1400" i="1" dirty="0">
                <a:solidFill>
                  <a:prstClr val="black"/>
                </a:solidFill>
                <a:latin typeface="Corbel" panose="020B0503020204020204"/>
              </a:rPr>
              <a:t>Reference</a:t>
            </a:r>
            <a:r>
              <a:rPr lang="en-US" sz="1600" i="1" dirty="0">
                <a:solidFill>
                  <a:prstClr val="black"/>
                </a:solidFill>
                <a:latin typeface="Corbel" panose="020B0503020204020204"/>
              </a:rPr>
              <a:t> Section V, SWIS Agreement</a:t>
            </a:r>
          </a:p>
        </p:txBody>
      </p:sp>
      <p:sp>
        <p:nvSpPr>
          <p:cNvPr id="11" name="Slide Number Placeholder 1">
            <a:extLst>
              <a:ext uri="{FF2B5EF4-FFF2-40B4-BE49-F238E27FC236}">
                <a16:creationId xmlns:a16="http://schemas.microsoft.com/office/drawing/2014/main" id="{BE8834E0-DBAA-46A3-AE31-97518551938E}"/>
              </a:ext>
            </a:extLst>
          </p:cNvPr>
          <p:cNvSpPr txBox="1">
            <a:spLocks/>
          </p:cNvSpPr>
          <p:nvPr/>
        </p:nvSpPr>
        <p:spPr>
          <a:xfrm>
            <a:off x="10250111" y="586201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A079C5-5AA3-4C11-8EC5-8022C1D0BFE8}" type="slidenum">
              <a:rPr lang="en-US" smtClean="0">
                <a:solidFill>
                  <a:prstClr val="black"/>
                </a:solidFill>
                <a:latin typeface="Corbel" panose="020B0503020204020204"/>
              </a:rPr>
              <a:pPr/>
              <a:t>13</a:t>
            </a:fld>
            <a:endParaRPr lang="en-US" dirty="0">
              <a:solidFill>
                <a:prstClr val="black"/>
              </a:solidFill>
              <a:latin typeface="Corbel" panose="020B0503020204020204"/>
            </a:endParaRPr>
          </a:p>
        </p:txBody>
      </p:sp>
      <p:sp>
        <p:nvSpPr>
          <p:cNvPr id="12" name="TextBox 11">
            <a:extLst>
              <a:ext uri="{FF2B5EF4-FFF2-40B4-BE49-F238E27FC236}">
                <a16:creationId xmlns:a16="http://schemas.microsoft.com/office/drawing/2014/main" id="{A664F336-FA8D-4B32-8700-773F2D242BE1}"/>
              </a:ext>
            </a:extLst>
          </p:cNvPr>
          <p:cNvSpPr txBox="1"/>
          <p:nvPr/>
        </p:nvSpPr>
        <p:spPr>
          <a:xfrm>
            <a:off x="1415269" y="934571"/>
            <a:ext cx="8753302" cy="646331"/>
          </a:xfrm>
          <a:prstGeom prst="rect">
            <a:avLst/>
          </a:prstGeom>
          <a:noFill/>
        </p:spPr>
        <p:txBody>
          <a:bodyPr wrap="square" rtlCol="0">
            <a:spAutoFit/>
          </a:bodyPr>
          <a:lstStyle/>
          <a:p>
            <a:pPr algn="ctr" defTabSz="457200"/>
            <a:r>
              <a:rPr lang="en-US" b="1" dirty="0">
                <a:solidFill>
                  <a:srgbClr val="FF0000"/>
                </a:solidFill>
                <a:latin typeface="Corbel" panose="020B0503020204020204"/>
              </a:rPr>
              <a:t>Wage Data is confidential UC information under 20 CFR Part 603. </a:t>
            </a:r>
          </a:p>
          <a:p>
            <a:pPr algn="ctr" defTabSz="457200"/>
            <a:endParaRPr lang="en-US" dirty="0">
              <a:solidFill>
                <a:prstClr val="black"/>
              </a:solidFill>
              <a:latin typeface="Corbel" panose="020B0503020204020204"/>
            </a:endParaRPr>
          </a:p>
        </p:txBody>
      </p:sp>
    </p:spTree>
    <p:extLst>
      <p:ext uri="{BB962C8B-B14F-4D97-AF65-F5344CB8AC3E}">
        <p14:creationId xmlns:p14="http://schemas.microsoft.com/office/powerpoint/2010/main" val="316395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C4871-ADD1-459D-A7F4-178D7D927981}"/>
              </a:ext>
            </a:extLst>
          </p:cNvPr>
          <p:cNvSpPr>
            <a:spLocks noGrp="1"/>
          </p:cNvSpPr>
          <p:nvPr>
            <p:ph type="sldNum" sz="quarter" idx="12"/>
          </p:nvPr>
        </p:nvSpPr>
        <p:spPr/>
        <p:txBody>
          <a:bodyPr/>
          <a:lstStyle/>
          <a:p>
            <a:fld id="{158B7785-F6D6-45F8-833E-07BD84680091}" type="slidenum">
              <a:rPr lang="en-US" smtClean="0"/>
              <a:t>14</a:t>
            </a:fld>
            <a:endParaRPr lang="en-US" dirty="0"/>
          </a:p>
        </p:txBody>
      </p:sp>
      <p:sp>
        <p:nvSpPr>
          <p:cNvPr id="4" name="Title 3">
            <a:extLst>
              <a:ext uri="{FF2B5EF4-FFF2-40B4-BE49-F238E27FC236}">
                <a16:creationId xmlns:a16="http://schemas.microsoft.com/office/drawing/2014/main" id="{AC19AAD2-210B-414A-A78A-D80F98728585}"/>
              </a:ext>
            </a:extLst>
          </p:cNvPr>
          <p:cNvSpPr>
            <a:spLocks noGrp="1"/>
          </p:cNvSpPr>
          <p:nvPr>
            <p:ph type="title"/>
          </p:nvPr>
        </p:nvSpPr>
        <p:spPr/>
        <p:txBody>
          <a:bodyPr>
            <a:normAutofit/>
          </a:bodyPr>
          <a:lstStyle/>
          <a:p>
            <a:r>
              <a:rPr lang="en-US" dirty="0"/>
              <a:t>Download the Response File</a:t>
            </a:r>
          </a:p>
        </p:txBody>
      </p:sp>
      <p:sp>
        <p:nvSpPr>
          <p:cNvPr id="5" name="Content Placeholder 4">
            <a:extLst>
              <a:ext uri="{FF2B5EF4-FFF2-40B4-BE49-F238E27FC236}">
                <a16:creationId xmlns:a16="http://schemas.microsoft.com/office/drawing/2014/main" id="{B90DE918-E609-4D6E-93C0-E3E38264AC48}"/>
              </a:ext>
            </a:extLst>
          </p:cNvPr>
          <p:cNvSpPr>
            <a:spLocks noGrp="1"/>
          </p:cNvSpPr>
          <p:nvPr>
            <p:ph idx="1"/>
          </p:nvPr>
        </p:nvSpPr>
        <p:spPr/>
        <p:txBody>
          <a:bodyPr>
            <a:normAutofit/>
          </a:bodyPr>
          <a:lstStyle/>
          <a:p>
            <a:r>
              <a:rPr lang="en-US" dirty="0"/>
              <a:t>Receive email notice that the data file is ready</a:t>
            </a:r>
          </a:p>
          <a:p>
            <a:r>
              <a:rPr lang="en-US" dirty="0"/>
              <a:t>Log on to the Clearinghouse to retrieve the data file</a:t>
            </a:r>
          </a:p>
          <a:p>
            <a:pPr lvl="1"/>
            <a:r>
              <a:rPr lang="en-US" dirty="0"/>
              <a:t>Download to a secure, limited access folder on the agency network</a:t>
            </a:r>
          </a:p>
          <a:p>
            <a:pPr lvl="1"/>
            <a:r>
              <a:rPr lang="en-US" dirty="0"/>
              <a:t>Only the SWIS Operator and one other state employee have access to this file</a:t>
            </a:r>
          </a:p>
          <a:p>
            <a:r>
              <a:rPr lang="en-US" dirty="0"/>
              <a:t>Other considerations:</a:t>
            </a:r>
          </a:p>
          <a:p>
            <a:pPr lvl="1"/>
            <a:r>
              <a:rPr lang="en-US" dirty="0"/>
              <a:t>Review the email summary which details a by state result</a:t>
            </a:r>
          </a:p>
          <a:p>
            <a:pPr lvl="1"/>
            <a:r>
              <a:rPr lang="en-US" dirty="0"/>
              <a:t>If any state comes back as 0 returns, inform SWIS and create a new request for those states</a:t>
            </a:r>
          </a:p>
        </p:txBody>
      </p:sp>
    </p:spTree>
    <p:extLst>
      <p:ext uri="{BB962C8B-B14F-4D97-AF65-F5344CB8AC3E}">
        <p14:creationId xmlns:p14="http://schemas.microsoft.com/office/powerpoint/2010/main" val="98375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988019-6EED-4806-983E-9D39D7FAAFAF}"/>
              </a:ext>
            </a:extLst>
          </p:cNvPr>
          <p:cNvSpPr>
            <a:spLocks noGrp="1"/>
          </p:cNvSpPr>
          <p:nvPr>
            <p:ph type="sldNum" sz="quarter" idx="12"/>
          </p:nvPr>
        </p:nvSpPr>
        <p:spPr/>
        <p:txBody>
          <a:bodyPr/>
          <a:lstStyle/>
          <a:p>
            <a:fld id="{158B7785-F6D6-45F8-833E-07BD84680091}" type="slidenum">
              <a:rPr lang="en-US" smtClean="0"/>
              <a:t>15</a:t>
            </a:fld>
            <a:endParaRPr lang="en-US" dirty="0"/>
          </a:p>
        </p:txBody>
      </p:sp>
      <p:sp>
        <p:nvSpPr>
          <p:cNvPr id="4" name="Title 3">
            <a:extLst>
              <a:ext uri="{FF2B5EF4-FFF2-40B4-BE49-F238E27FC236}">
                <a16:creationId xmlns:a16="http://schemas.microsoft.com/office/drawing/2014/main" id="{029C3D07-6217-4E98-9F46-037EBD358368}"/>
              </a:ext>
            </a:extLst>
          </p:cNvPr>
          <p:cNvSpPr>
            <a:spLocks noGrp="1"/>
          </p:cNvSpPr>
          <p:nvPr>
            <p:ph type="title"/>
          </p:nvPr>
        </p:nvSpPr>
        <p:spPr/>
        <p:txBody>
          <a:bodyPr/>
          <a:lstStyle/>
          <a:p>
            <a:r>
              <a:rPr lang="en-US" dirty="0"/>
              <a:t>Process Wage Data from SWIS</a:t>
            </a:r>
          </a:p>
        </p:txBody>
      </p:sp>
      <p:sp>
        <p:nvSpPr>
          <p:cNvPr id="6" name="Content Placeholder 2">
            <a:extLst>
              <a:ext uri="{FF2B5EF4-FFF2-40B4-BE49-F238E27FC236}">
                <a16:creationId xmlns:a16="http://schemas.microsoft.com/office/drawing/2014/main" id="{C974EF30-E913-427C-AD12-AD4FA211EB47}"/>
              </a:ext>
            </a:extLst>
          </p:cNvPr>
          <p:cNvSpPr>
            <a:spLocks noGrp="1"/>
          </p:cNvSpPr>
          <p:nvPr>
            <p:ph idx="1"/>
          </p:nvPr>
        </p:nvSpPr>
        <p:spPr/>
        <p:txBody>
          <a:bodyPr>
            <a:normAutofit/>
          </a:bodyPr>
          <a:lstStyle/>
          <a:p>
            <a:r>
              <a:rPr lang="en-US" dirty="0"/>
              <a:t>Confirm data file is complete and conduct quality check</a:t>
            </a:r>
          </a:p>
          <a:p>
            <a:pPr lvl="1"/>
            <a:r>
              <a:rPr lang="en-US" dirty="0"/>
              <a:t>Flag duplicate entries and unusually high reported wages</a:t>
            </a:r>
          </a:p>
          <a:p>
            <a:pPr lvl="1"/>
            <a:r>
              <a:rPr lang="en-US" dirty="0"/>
              <a:t>Review individuals with reported wages in multiple states</a:t>
            </a:r>
          </a:p>
          <a:p>
            <a:r>
              <a:rPr lang="en-US" dirty="0"/>
              <a:t>Add SWIS wages to database/case management tool used to support federal performance reporting</a:t>
            </a:r>
          </a:p>
          <a:p>
            <a:pPr lvl="1"/>
            <a:r>
              <a:rPr lang="en-US" dirty="0"/>
              <a:t>Note best practice of limiting access to these wage data</a:t>
            </a:r>
          </a:p>
          <a:p>
            <a:pPr lvl="1"/>
            <a:r>
              <a:rPr lang="en-US" dirty="0"/>
              <a:t>If a contractor has access, make sure that access and use is consistent with the DSA</a:t>
            </a:r>
          </a:p>
          <a:p>
            <a:pPr lvl="1"/>
            <a:r>
              <a:rPr lang="en-US" dirty="0"/>
              <a:t>Retain a log of where wage data from SWIS are stored</a:t>
            </a:r>
          </a:p>
          <a:p>
            <a:r>
              <a:rPr lang="en-US" dirty="0"/>
              <a:t>Other considerations: </a:t>
            </a:r>
          </a:p>
          <a:p>
            <a:pPr lvl="2"/>
            <a:r>
              <a:rPr lang="en-US" dirty="0"/>
              <a:t>Details of SWIS file deletion should be maintained</a:t>
            </a:r>
          </a:p>
          <a:p>
            <a:endParaRPr lang="en-US" dirty="0"/>
          </a:p>
        </p:txBody>
      </p:sp>
    </p:spTree>
    <p:extLst>
      <p:ext uri="{BB962C8B-B14F-4D97-AF65-F5344CB8AC3E}">
        <p14:creationId xmlns:p14="http://schemas.microsoft.com/office/powerpoint/2010/main" val="70287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988019-6EED-4806-983E-9D39D7FAAFAF}"/>
              </a:ext>
            </a:extLst>
          </p:cNvPr>
          <p:cNvSpPr>
            <a:spLocks noGrp="1"/>
          </p:cNvSpPr>
          <p:nvPr>
            <p:ph type="sldNum" sz="quarter" idx="12"/>
          </p:nvPr>
        </p:nvSpPr>
        <p:spPr/>
        <p:txBody>
          <a:bodyPr/>
          <a:lstStyle/>
          <a:p>
            <a:fld id="{158B7785-F6D6-45F8-833E-07BD84680091}" type="slidenum">
              <a:rPr lang="en-US" smtClean="0"/>
              <a:t>16</a:t>
            </a:fld>
            <a:endParaRPr lang="en-US" dirty="0"/>
          </a:p>
        </p:txBody>
      </p:sp>
      <p:sp>
        <p:nvSpPr>
          <p:cNvPr id="4" name="Title 3">
            <a:extLst>
              <a:ext uri="{FF2B5EF4-FFF2-40B4-BE49-F238E27FC236}">
                <a16:creationId xmlns:a16="http://schemas.microsoft.com/office/drawing/2014/main" id="{029C3D07-6217-4E98-9F46-037EBD358368}"/>
              </a:ext>
            </a:extLst>
          </p:cNvPr>
          <p:cNvSpPr>
            <a:spLocks noGrp="1"/>
          </p:cNvSpPr>
          <p:nvPr>
            <p:ph type="title"/>
          </p:nvPr>
        </p:nvSpPr>
        <p:spPr/>
        <p:txBody>
          <a:bodyPr/>
          <a:lstStyle/>
          <a:p>
            <a:r>
              <a:rPr lang="en-US" dirty="0"/>
              <a:t>Complete Federal Performance Reporting/PIRL/SIR/RSA 911</a:t>
            </a:r>
          </a:p>
        </p:txBody>
      </p:sp>
      <p:sp>
        <p:nvSpPr>
          <p:cNvPr id="7" name="Content Placeholder 6">
            <a:extLst>
              <a:ext uri="{FF2B5EF4-FFF2-40B4-BE49-F238E27FC236}">
                <a16:creationId xmlns:a16="http://schemas.microsoft.com/office/drawing/2014/main" id="{A435EB1D-44F6-4FD6-A6AF-391547F196CC}"/>
              </a:ext>
            </a:extLst>
          </p:cNvPr>
          <p:cNvSpPr>
            <a:spLocks noGrp="1"/>
          </p:cNvSpPr>
          <p:nvPr>
            <p:ph idx="1"/>
          </p:nvPr>
        </p:nvSpPr>
        <p:spPr/>
        <p:txBody>
          <a:bodyPr>
            <a:normAutofit/>
          </a:bodyPr>
          <a:lstStyle/>
          <a:p>
            <a:r>
              <a:rPr lang="en-US" dirty="0"/>
              <a:t>Use SWIS Data in PIRL or RSA </a:t>
            </a:r>
            <a:r>
              <a:rPr lang="en-US"/>
              <a:t>911 Reporting</a:t>
            </a:r>
            <a:endParaRPr lang="en-US" dirty="0"/>
          </a:p>
          <a:p>
            <a:pPr lvl="1"/>
            <a:r>
              <a:rPr lang="en-US" dirty="0"/>
              <a:t>PIRL/SIR development steps</a:t>
            </a:r>
          </a:p>
          <a:p>
            <a:pPr lvl="1"/>
            <a:r>
              <a:rPr lang="en-US" dirty="0"/>
              <a:t>Upload to WIPS/Error Checking</a:t>
            </a:r>
          </a:p>
          <a:p>
            <a:r>
              <a:rPr lang="en-US" dirty="0"/>
              <a:t>Other Considerations: </a:t>
            </a:r>
          </a:p>
          <a:p>
            <a:pPr lvl="1"/>
            <a:r>
              <a:rPr lang="en-US" dirty="0"/>
              <a:t>States can prepare aggregate data reports from Wage Data received through the SWIS Clearinghouse, for use in preparing program performance reports and individual records (the PIRL data) for DOL</a:t>
            </a:r>
          </a:p>
          <a:p>
            <a:pPr lvl="1"/>
            <a:r>
              <a:rPr lang="en-US" dirty="0"/>
              <a:t>States (Title II) can use aggregate data to complete federal reporting for Perkins and Adult Education</a:t>
            </a:r>
          </a:p>
        </p:txBody>
      </p:sp>
    </p:spTree>
    <p:extLst>
      <p:ext uri="{BB962C8B-B14F-4D97-AF65-F5344CB8AC3E}">
        <p14:creationId xmlns:p14="http://schemas.microsoft.com/office/powerpoint/2010/main" val="80546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FCF48C-3D4D-4CD6-BA55-1A1DE7ECBE01}"/>
              </a:ext>
            </a:extLst>
          </p:cNvPr>
          <p:cNvSpPr>
            <a:spLocks noGrp="1"/>
          </p:cNvSpPr>
          <p:nvPr>
            <p:ph type="sldNum" sz="quarter" idx="12"/>
          </p:nvPr>
        </p:nvSpPr>
        <p:spPr/>
        <p:txBody>
          <a:bodyPr/>
          <a:lstStyle/>
          <a:p>
            <a:fld id="{158B7785-F6D6-45F8-833E-07BD84680091}" type="slidenum">
              <a:rPr lang="en-US" smtClean="0"/>
              <a:t>17</a:t>
            </a:fld>
            <a:endParaRPr lang="en-US" dirty="0"/>
          </a:p>
        </p:txBody>
      </p:sp>
      <p:sp>
        <p:nvSpPr>
          <p:cNvPr id="4" name="Title 3">
            <a:extLst>
              <a:ext uri="{FF2B5EF4-FFF2-40B4-BE49-F238E27FC236}">
                <a16:creationId xmlns:a16="http://schemas.microsoft.com/office/drawing/2014/main" id="{BE9DEB1D-266C-431B-B3BB-7E5EAF9B443E}"/>
              </a:ext>
            </a:extLst>
          </p:cNvPr>
          <p:cNvSpPr>
            <a:spLocks noGrp="1"/>
          </p:cNvSpPr>
          <p:nvPr>
            <p:ph type="title"/>
          </p:nvPr>
        </p:nvSpPr>
        <p:spPr/>
        <p:txBody>
          <a:bodyPr/>
          <a:lstStyle/>
          <a:p>
            <a:r>
              <a:rPr lang="en-US" dirty="0"/>
              <a:t>Archive Wage Records/Implement Retention/Deletion Process</a:t>
            </a:r>
          </a:p>
        </p:txBody>
      </p:sp>
      <p:sp>
        <p:nvSpPr>
          <p:cNvPr id="5" name="Content Placeholder 4">
            <a:extLst>
              <a:ext uri="{FF2B5EF4-FFF2-40B4-BE49-F238E27FC236}">
                <a16:creationId xmlns:a16="http://schemas.microsoft.com/office/drawing/2014/main" id="{99AFE7D9-5FC4-4430-A5A6-08A2C4248B0B}"/>
              </a:ext>
            </a:extLst>
          </p:cNvPr>
          <p:cNvSpPr>
            <a:spLocks noGrp="1"/>
          </p:cNvSpPr>
          <p:nvPr>
            <p:ph idx="1"/>
          </p:nvPr>
        </p:nvSpPr>
        <p:spPr/>
        <p:txBody>
          <a:bodyPr>
            <a:normAutofit fontScale="92500" lnSpcReduction="20000"/>
          </a:bodyPr>
          <a:lstStyle/>
          <a:p>
            <a:r>
              <a:rPr lang="en-US" dirty="0"/>
              <a:t>Archive Wage Data from SWIS</a:t>
            </a:r>
          </a:p>
          <a:p>
            <a:pPr lvl="1"/>
            <a:r>
              <a:rPr lang="en-US" dirty="0"/>
              <a:t>SWIS DSA specifies no longer than five years (shorter is better)*</a:t>
            </a:r>
          </a:p>
          <a:p>
            <a:pPr lvl="1"/>
            <a:r>
              <a:rPr lang="en-US" dirty="0"/>
              <a:t>Applies to all copies of the Return File and individual records saved in data management systems</a:t>
            </a:r>
          </a:p>
          <a:p>
            <a:pPr lvl="1"/>
            <a:r>
              <a:rPr lang="en-US" dirty="0"/>
              <a:t>Best practice to have a documented process for data retention and deletion that is specific to SWIS</a:t>
            </a:r>
          </a:p>
          <a:p>
            <a:r>
              <a:rPr lang="en-US" dirty="0"/>
              <a:t>Other considerations: </a:t>
            </a:r>
          </a:p>
          <a:p>
            <a:pPr lvl="1"/>
            <a:r>
              <a:rPr lang="en-US" dirty="0"/>
              <a:t>Prepare clear instructions of rules surrounding SWIS for your contractors.  Sometimes contractors have different insight if rules are not clear.  </a:t>
            </a:r>
          </a:p>
          <a:p>
            <a:pPr lvl="1"/>
            <a:r>
              <a:rPr lang="en-US" dirty="0"/>
              <a:t>Confirm case management systems mask individual wage records obtained through SWIS – local service providers are not permitted to see or access these records.</a:t>
            </a:r>
          </a:p>
          <a:p>
            <a:pPr lvl="1"/>
            <a:endParaRPr lang="en-US" dirty="0"/>
          </a:p>
          <a:p>
            <a:pPr marL="0" marR="0" indent="0" algn="l">
              <a:spcBef>
                <a:spcPts val="0"/>
              </a:spcBef>
              <a:spcAft>
                <a:spcPts val="0"/>
              </a:spcAft>
              <a:buNone/>
            </a:pPr>
            <a:r>
              <a:rPr lang="en-US" dirty="0"/>
              <a:t>* </a:t>
            </a:r>
            <a:r>
              <a:rPr lang="en-US" sz="1700" dirty="0"/>
              <a:t>Note: </a:t>
            </a:r>
            <a:r>
              <a:rPr lang="en-US" sz="1700" b="0" i="0" dirty="0">
                <a:solidFill>
                  <a:srgbClr val="201F1E"/>
                </a:solidFill>
                <a:effectLst/>
              </a:rPr>
              <a:t>If a state has identified a requirement to keep Wage Data longer than 5 years, the first step is that the state provide information (to DOL or ED) about that legal requirement and describe how the retention of SWIS Wage Data is impacted. The details of specifically why the Wage Data is needed and in what format it will be maintained will likely be helpful to understanding the issue.</a:t>
            </a:r>
          </a:p>
          <a:p>
            <a:pPr marL="0" indent="0">
              <a:buNone/>
            </a:pPr>
            <a:endParaRPr lang="en-US" dirty="0"/>
          </a:p>
        </p:txBody>
      </p:sp>
    </p:spTree>
    <p:extLst>
      <p:ext uri="{BB962C8B-B14F-4D97-AF65-F5344CB8AC3E}">
        <p14:creationId xmlns:p14="http://schemas.microsoft.com/office/powerpoint/2010/main" val="332793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EB2736-6E2D-43F3-B639-B3C526A20702}"/>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3" name="Title 2">
            <a:extLst>
              <a:ext uri="{FF2B5EF4-FFF2-40B4-BE49-F238E27FC236}">
                <a16:creationId xmlns:a16="http://schemas.microsoft.com/office/drawing/2014/main" id="{443B89BE-E387-4544-B4EC-4F67AF8B0332}"/>
              </a:ext>
            </a:extLst>
          </p:cNvPr>
          <p:cNvSpPr>
            <a:spLocks noGrp="1"/>
          </p:cNvSpPr>
          <p:nvPr>
            <p:ph type="title"/>
          </p:nvPr>
        </p:nvSpPr>
        <p:spPr/>
        <p:txBody>
          <a:bodyPr/>
          <a:lstStyle/>
          <a:p>
            <a:r>
              <a:rPr lang="en-US" dirty="0"/>
              <a:t>Questions/Review</a:t>
            </a:r>
          </a:p>
        </p:txBody>
      </p:sp>
      <p:sp>
        <p:nvSpPr>
          <p:cNvPr id="4" name="Content Placeholder 3">
            <a:extLst>
              <a:ext uri="{FF2B5EF4-FFF2-40B4-BE49-F238E27FC236}">
                <a16:creationId xmlns:a16="http://schemas.microsoft.com/office/drawing/2014/main" id="{94E32948-06BA-444F-B5EC-19CC49D852D4}"/>
              </a:ext>
            </a:extLst>
          </p:cNvPr>
          <p:cNvSpPr>
            <a:spLocks noGrp="1"/>
          </p:cNvSpPr>
          <p:nvPr>
            <p:ph idx="1"/>
          </p:nvPr>
        </p:nvSpPr>
        <p:spPr/>
        <p:txBody>
          <a:bodyPr>
            <a:normAutofit/>
          </a:bodyPr>
          <a:lstStyle/>
          <a:p>
            <a:r>
              <a:rPr lang="en-US" dirty="0"/>
              <a:t>Q &amp; A with the Presenters</a:t>
            </a:r>
          </a:p>
          <a:p>
            <a:r>
              <a:rPr lang="en-US" dirty="0"/>
              <a:t>New Topics?</a:t>
            </a:r>
            <a:br>
              <a:rPr lang="en-US" dirty="0"/>
            </a:br>
            <a:endParaRPr lang="en-US" dirty="0"/>
          </a:p>
        </p:txBody>
      </p:sp>
    </p:spTree>
    <p:extLst>
      <p:ext uri="{BB962C8B-B14F-4D97-AF65-F5344CB8AC3E}">
        <p14:creationId xmlns:p14="http://schemas.microsoft.com/office/powerpoint/2010/main" val="200616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19</a:t>
            </a:fld>
            <a:endParaRPr lang="en-US" dirty="0"/>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SWIS 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05866" y="921090"/>
            <a:ext cx="10546478" cy="5015820"/>
          </a:xfrm>
        </p:spPr>
        <p:txBody>
          <a:bodyPr/>
          <a:lstStyle/>
          <a:p>
            <a:r>
              <a:rPr lang="en-US" sz="2000" dirty="0"/>
              <a:t>General information on SWIS can be found on the DOL/ETA Web site:</a:t>
            </a:r>
          </a:p>
          <a:p>
            <a:pPr lvl="1">
              <a:spcAft>
                <a:spcPts val="600"/>
              </a:spcAft>
            </a:pPr>
            <a:r>
              <a:rPr lang="en-US" sz="2000" i="0" u="sng" dirty="0">
                <a:solidFill>
                  <a:schemeClr val="accent6"/>
                </a:solidFill>
                <a:latin typeface="+mn-lt"/>
                <a:hlinkClick r:id="rId3">
                  <a:extLst>
                    <a:ext uri="{A12FA001-AC4F-418D-AE19-62706E023703}">
                      <ahyp:hlinkClr xmlns:ahyp="http://schemas.microsoft.com/office/drawing/2018/hyperlinkcolor" val="tx"/>
                    </a:ext>
                  </a:extLst>
                </a:hlinkClick>
              </a:rPr>
              <a:t>https://www.dol.gov/agencies/eta/performance/swis</a:t>
            </a:r>
            <a:endParaRPr lang="en-US" sz="2000" i="0" u="sng" dirty="0">
              <a:solidFill>
                <a:schemeClr val="accent6"/>
              </a:solidFill>
              <a:latin typeface="+mn-lt"/>
            </a:endParaRPr>
          </a:p>
          <a:p>
            <a:r>
              <a:rPr lang="en-US" sz="2000" dirty="0"/>
              <a:t>General information on performance reporting can be accessed through the WorkforceGPS Community:</a:t>
            </a:r>
          </a:p>
          <a:p>
            <a:pPr lvl="1"/>
            <a:r>
              <a:rPr lang="en-US" sz="2000" i="0" u="sng" dirty="0">
                <a:solidFill>
                  <a:schemeClr val="accent6"/>
                </a:solidFill>
                <a:latin typeface="+mn-lt"/>
                <a:hlinkClick r:id="rId4">
                  <a:extLst>
                    <a:ext uri="{A12FA001-AC4F-418D-AE19-62706E023703}">
                      <ahyp:hlinkClr xmlns:ahyp="http://schemas.microsoft.com/office/drawing/2018/hyperlinkcolor" val="tx"/>
                    </a:ext>
                  </a:extLst>
                </a:hlinkClick>
              </a:rPr>
              <a:t>https://performancereporting.workforcegps.org/home/</a:t>
            </a:r>
            <a:endParaRPr lang="en-US" sz="2000" i="0" u="sng" dirty="0">
              <a:solidFill>
                <a:schemeClr val="accent6"/>
              </a:solidFill>
              <a:latin typeface="+mn-lt"/>
            </a:endParaRPr>
          </a:p>
          <a:p>
            <a:r>
              <a:rPr lang="en-US" sz="2000" dirty="0"/>
              <a:t>SWIS Town Hall 9-29-2020: </a:t>
            </a:r>
            <a:r>
              <a:rPr lang="en-US" sz="2000" i="0" u="sng" dirty="0">
                <a:solidFill>
                  <a:schemeClr val="accent6"/>
                </a:solidFill>
                <a:latin typeface="+mn-lt"/>
                <a:hlinkClick r:id="rId5">
                  <a:extLst>
                    <a:ext uri="{A12FA001-AC4F-418D-AE19-62706E023703}">
                      <ahyp:hlinkClr xmlns:ahyp="http://schemas.microsoft.com/office/drawing/2018/hyperlinkcolor" val="tx"/>
                    </a:ext>
                  </a:extLst>
                </a:hlinkClick>
              </a:rPr>
              <a:t>https://www.workforcegps.org/events/2020/08/27/14/19/State-Wage-Interchange-System-SWIS-Town-Hall</a:t>
            </a:r>
            <a:endParaRPr lang="en-US" sz="2000" i="0" u="sng" dirty="0">
              <a:solidFill>
                <a:schemeClr val="accent6"/>
              </a:solidFill>
              <a:latin typeface="+mn-lt"/>
            </a:endParaRPr>
          </a:p>
          <a:p>
            <a:r>
              <a:rPr lang="en-US" sz="2000" dirty="0"/>
              <a:t>SWIS Orientation Training 7-15-2020 Session</a:t>
            </a:r>
          </a:p>
          <a:p>
            <a:pPr lvl="1"/>
            <a:r>
              <a:rPr lang="en-US" sz="2000" i="0" u="sng" dirty="0">
                <a:solidFill>
                  <a:schemeClr val="accent6"/>
                </a:solidFill>
                <a:latin typeface="+mn-lt"/>
                <a:hlinkClick r:id="rId6">
                  <a:extLst>
                    <a:ext uri="{A12FA001-AC4F-418D-AE19-62706E023703}">
                      <ahyp:hlinkClr xmlns:ahyp="http://schemas.microsoft.com/office/drawing/2018/hyperlinkcolor" val="tx"/>
                    </a:ext>
                  </a:extLst>
                </a:hlinkClick>
              </a:rPr>
              <a:t>https://www.workforcegps.org/events/2020/06/22/16/07/~/link.aspx?_id=363119CD9F22493CB2EC61371FEA91E2&amp;_z=z</a:t>
            </a:r>
            <a:endParaRPr lang="en-US" sz="2000" i="0" u="sng" dirty="0">
              <a:solidFill>
                <a:schemeClr val="accent6"/>
              </a:solidFill>
              <a:latin typeface="+mn-lt"/>
            </a:endParaRPr>
          </a:p>
          <a:p>
            <a:r>
              <a:rPr lang="en-US" sz="2000" dirty="0"/>
              <a:t>SWIS Informational Webcast 4-23-19: </a:t>
            </a:r>
            <a:r>
              <a:rPr lang="en-US" sz="2000" i="0" u="sng" dirty="0">
                <a:solidFill>
                  <a:schemeClr val="accent6"/>
                </a:solidFill>
                <a:latin typeface="+mn-lt"/>
                <a:hlinkClick r:id="rId7"/>
              </a:rPr>
              <a:t>https://www.workforcegps.org/resources/2019/05/14/15/12/State-Wage-Interchange-System-SWIS-Informational-Webcast</a:t>
            </a:r>
            <a:endParaRPr lang="en-US" sz="2000" i="0" u="sng" dirty="0">
              <a:solidFill>
                <a:schemeClr val="accent6"/>
              </a:solidFill>
              <a:latin typeface="+mn-lt"/>
            </a:endParaRPr>
          </a:p>
          <a:p>
            <a:r>
              <a:rPr lang="en-US" sz="2000" u="sng" dirty="0">
                <a:solidFill>
                  <a:schemeClr val="accent6"/>
                </a:solidFill>
              </a:rPr>
              <a:t>SWIS Operational Handbook (available only with a Clearinghouse Access Account</a:t>
            </a:r>
            <a:endParaRPr lang="en-US" sz="2000" i="0" u="sng" dirty="0">
              <a:solidFill>
                <a:schemeClr val="accent6"/>
              </a:solidFill>
              <a:latin typeface="+mn-lt"/>
            </a:endParaRPr>
          </a:p>
        </p:txBody>
      </p:sp>
    </p:spTree>
    <p:extLst>
      <p:ext uri="{BB962C8B-B14F-4D97-AF65-F5344CB8AC3E}">
        <p14:creationId xmlns:p14="http://schemas.microsoft.com/office/powerpoint/2010/main" val="167785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5111496" y="2313782"/>
            <a:ext cx="6600854" cy="2230436"/>
          </a:xfrm>
        </p:spPr>
        <p:txBody>
          <a:bodyPr/>
          <a:lstStyle/>
          <a:p>
            <a:r>
              <a:rPr lang="en-US" dirty="0">
                <a:solidFill>
                  <a:schemeClr val="accent1"/>
                </a:solidFill>
              </a:rPr>
              <a:t>State Wage Interchange System (SWIS)</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a:xfrm>
            <a:off x="5184648" y="4673599"/>
            <a:ext cx="6527702" cy="1135061"/>
          </a:xfrm>
        </p:spPr>
        <p:txBody>
          <a:bodyPr/>
          <a:lstStyle/>
          <a:p>
            <a:r>
              <a:rPr lang="en-US" dirty="0"/>
              <a:t>PACIA Data Transmission Training</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January 21, 2021</a:t>
            </a:r>
          </a:p>
          <a:p>
            <a:endParaRPr lang="en-US" dirty="0"/>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fld id="{158B7785-F6D6-45F8-833E-07BD84680091}" type="slidenum">
              <a:rPr lang="en-US" smtClean="0"/>
              <a:pPr/>
              <a:t>20</a:t>
            </a:fld>
            <a:endParaRPr lang="en-US" dirty="0"/>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solidFill>
                  <a:schemeClr val="accent1"/>
                </a:solidFill>
              </a:rPr>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a:xfrm>
            <a:off x="805866" y="1137447"/>
            <a:ext cx="11081334" cy="3919108"/>
          </a:xfrm>
        </p:spPr>
        <p:txBody>
          <a:bodyPr/>
          <a:lstStyle/>
          <a:p>
            <a:r>
              <a:rPr lang="en-US" dirty="0"/>
              <a:t>SWIS Advisory Group Q1 Call</a:t>
            </a:r>
          </a:p>
          <a:p>
            <a:pPr lvl="1"/>
            <a:r>
              <a:rPr lang="en-US" dirty="0"/>
              <a:t>Quarterly webinar to discuss topics of common interest and share program updates</a:t>
            </a:r>
          </a:p>
          <a:p>
            <a:pPr lvl="2"/>
            <a:r>
              <a:rPr lang="en-US" dirty="0"/>
              <a:t>March 4, 2021</a:t>
            </a:r>
          </a:p>
          <a:p>
            <a:r>
              <a:rPr lang="en-US" dirty="0"/>
              <a:t>TBD 2021 – SWIS Topics of Interest Webinar/Town Hall/Training</a:t>
            </a:r>
          </a:p>
        </p:txBody>
      </p:sp>
    </p:spTree>
    <p:extLst>
      <p:ext uri="{BB962C8B-B14F-4D97-AF65-F5344CB8AC3E}">
        <p14:creationId xmlns:p14="http://schemas.microsoft.com/office/powerpoint/2010/main" val="1919517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21</a:t>
            </a:fld>
            <a:endParaRPr lang="en-US" dirty="0"/>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Remember – You can reach us several ways:</a:t>
            </a:r>
          </a:p>
          <a:p>
            <a:pPr marL="457200" indent="-457200">
              <a:buFont typeface="Arial" panose="020B0604020202020204" pitchFamily="34" charset="0"/>
              <a:buChar char="•"/>
            </a:pPr>
            <a:r>
              <a:rPr lang="en-US" dirty="0"/>
              <a:t>For administrative and policy questions</a:t>
            </a:r>
          </a:p>
          <a:p>
            <a:pPr marL="798512" lvl="1" indent="-457200">
              <a:buFont typeface="Arial" panose="020B0604020202020204" pitchFamily="34" charset="0"/>
              <a:buChar char="•"/>
            </a:pPr>
            <a:r>
              <a:rPr lang="en-US" sz="2400" dirty="0">
                <a:solidFill>
                  <a:schemeClr val="tx1"/>
                </a:solidFill>
              </a:rPr>
              <a:t>State workforce agencies: </a:t>
            </a:r>
            <a:r>
              <a:rPr lang="en-US" sz="2400" dirty="0">
                <a:solidFill>
                  <a:schemeClr val="tx1"/>
                </a:solidFill>
                <a:hlinkClick r:id="rId3">
                  <a:extLst>
                    <a:ext uri="{A12FA001-AC4F-418D-AE19-62706E023703}">
                      <ahyp:hlinkClr xmlns:ahyp="http://schemas.microsoft.com/office/drawing/2018/hyperlinkcolor" val="tx"/>
                    </a:ext>
                  </a:extLst>
                </a:hlinkClick>
              </a:rPr>
              <a:t>SWIS@dol.gov</a:t>
            </a:r>
            <a:endParaRPr lang="en-US" sz="2400" dirty="0">
              <a:solidFill>
                <a:schemeClr val="tx1"/>
              </a:solidFill>
            </a:endParaRPr>
          </a:p>
          <a:p>
            <a:pPr marL="798512" lvl="1" indent="-457200">
              <a:buFont typeface="Arial" panose="020B0604020202020204" pitchFamily="34" charset="0"/>
              <a:buChar char="•"/>
            </a:pPr>
            <a:r>
              <a:rPr lang="en-US" sz="2400" dirty="0">
                <a:solidFill>
                  <a:schemeClr val="tx1"/>
                </a:solidFill>
              </a:rPr>
              <a:t>State adult education agencies: </a:t>
            </a:r>
            <a:r>
              <a:rPr lang="en-US" sz="2400" dirty="0">
                <a:solidFill>
                  <a:schemeClr val="tx1"/>
                </a:solidFill>
                <a:hlinkClick r:id="rId4">
                  <a:extLst>
                    <a:ext uri="{A12FA001-AC4F-418D-AE19-62706E023703}">
                      <ahyp:hlinkClr xmlns:ahyp="http://schemas.microsoft.com/office/drawing/2018/hyperlinkcolor" val="tx"/>
                    </a:ext>
                  </a:extLst>
                </a:hlinkClick>
              </a:rPr>
              <a:t>NRS@ed.gov</a:t>
            </a:r>
            <a:endParaRPr lang="en-US" sz="2400" dirty="0">
              <a:solidFill>
                <a:schemeClr val="tx1"/>
              </a:solidFill>
            </a:endParaRPr>
          </a:p>
          <a:p>
            <a:pPr marL="798512" lvl="1" indent="-457200">
              <a:buFont typeface="Arial" panose="020B0604020202020204" pitchFamily="34" charset="0"/>
              <a:buChar char="•"/>
            </a:pPr>
            <a:r>
              <a:rPr lang="en-US" sz="2400" dirty="0">
                <a:solidFill>
                  <a:schemeClr val="tx1"/>
                </a:solidFill>
              </a:rPr>
              <a:t>State VR agencies: </a:t>
            </a:r>
            <a:r>
              <a:rPr lang="en-US" sz="2400" dirty="0">
                <a:solidFill>
                  <a:schemeClr val="tx1"/>
                </a:solidFill>
                <a:hlinkClick r:id="rId5">
                  <a:extLst>
                    <a:ext uri="{A12FA001-AC4F-418D-AE19-62706E023703}">
                      <ahyp:hlinkClr xmlns:ahyp="http://schemas.microsoft.com/office/drawing/2018/hyperlinkcolor" val="tx"/>
                    </a:ext>
                  </a:extLst>
                </a:hlinkClick>
              </a:rPr>
              <a:t>RSAData@ed.gov</a:t>
            </a:r>
            <a:endParaRPr lang="en-US" sz="2400" dirty="0">
              <a:solidFill>
                <a:schemeClr val="tx1"/>
              </a:solidFill>
            </a:endParaRPr>
          </a:p>
          <a:p>
            <a:pPr marL="798512" lvl="1" indent="-457200">
              <a:buFont typeface="Arial" panose="020B0604020202020204" pitchFamily="34" charset="0"/>
              <a:buChar char="•"/>
            </a:pPr>
            <a:r>
              <a:rPr lang="en-US" sz="2400" dirty="0">
                <a:solidFill>
                  <a:schemeClr val="tx1"/>
                </a:solidFill>
              </a:rPr>
              <a:t>SWIS Administration Contractor: </a:t>
            </a:r>
            <a:r>
              <a:rPr lang="en-US" sz="2400" dirty="0">
                <a:solidFill>
                  <a:schemeClr val="tx1"/>
                </a:solidFill>
                <a:hlinkClick r:id="rId6">
                  <a:extLst>
                    <a:ext uri="{A12FA001-AC4F-418D-AE19-62706E023703}">
                      <ahyp:hlinkClr xmlns:ahyp="http://schemas.microsoft.com/office/drawing/2018/hyperlinkcolor" val="tx"/>
                    </a:ext>
                  </a:extLst>
                </a:hlinkClick>
              </a:rPr>
              <a:t>SWIS@cds2.com</a:t>
            </a:r>
            <a:r>
              <a:rPr lang="en-US" sz="2400" dirty="0">
                <a:solidFill>
                  <a:schemeClr val="tx1"/>
                </a:solidFill>
              </a:rPr>
              <a:t> </a:t>
            </a:r>
          </a:p>
          <a:p>
            <a:pPr marL="457200" indent="-457200">
              <a:buFont typeface="Arial" panose="020B0604020202020204" pitchFamily="34" charset="0"/>
              <a:buChar char="•"/>
            </a:pPr>
            <a:r>
              <a:rPr lang="en-US" dirty="0"/>
              <a:t>For operational questions</a:t>
            </a:r>
          </a:p>
          <a:p>
            <a:pPr marL="798512" lvl="1" indent="-457200">
              <a:buFont typeface="Arial" panose="020B0604020202020204" pitchFamily="34" charset="0"/>
              <a:buChar char="•"/>
            </a:pPr>
            <a:r>
              <a:rPr lang="en-US" sz="2400" dirty="0">
                <a:solidFill>
                  <a:schemeClr val="tx1"/>
                </a:solidFill>
              </a:rPr>
              <a:t>SWIS Clearinghouse Contractor: </a:t>
            </a:r>
            <a:br>
              <a:rPr lang="en-US" sz="2400" dirty="0">
                <a:solidFill>
                  <a:schemeClr val="tx1"/>
                </a:solidFill>
              </a:rPr>
            </a:br>
            <a:r>
              <a:rPr lang="en-US" sz="2400" dirty="0">
                <a:solidFill>
                  <a:schemeClr val="tx1"/>
                </a:solidFill>
                <a:hlinkClick r:id="rId7">
                  <a:extLst>
                    <a:ext uri="{A12FA001-AC4F-418D-AE19-62706E023703}">
                      <ahyp:hlinkClr xmlns:ahyp="http://schemas.microsoft.com/office/drawing/2018/hyperlinkcolor" val="tx"/>
                    </a:ext>
                  </a:extLst>
                </a:hlinkClick>
              </a:rPr>
              <a:t>SWIS-WIOA.Support@conduent.com</a:t>
            </a:r>
            <a:endParaRPr lang="en-US" sz="2400" dirty="0">
              <a:solidFill>
                <a:schemeClr val="tx1"/>
              </a:solidFill>
            </a:endParaRPr>
          </a:p>
          <a:p>
            <a:pPr lvl="4"/>
            <a:endParaRPr lang="en-US" dirty="0"/>
          </a:p>
        </p:txBody>
      </p:sp>
    </p:spTree>
    <p:extLst>
      <p:ext uri="{BB962C8B-B14F-4D97-AF65-F5344CB8AC3E}">
        <p14:creationId xmlns:p14="http://schemas.microsoft.com/office/powerpoint/2010/main" val="109758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solidFill>
                  <a:schemeClr val="accent1"/>
                </a:solidFill>
              </a:rPr>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3"/>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dirty="0"/>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Moderators</a:t>
            </a:r>
          </a:p>
        </p:txBody>
      </p:sp>
      <p:pic>
        <p:nvPicPr>
          <p:cNvPr id="3" name="Picture Placeholder 2" descr="A person wearing a suit and tie smiling at the camera&#10;&#10;Description automatically generated">
            <a:extLst>
              <a:ext uri="{FF2B5EF4-FFF2-40B4-BE49-F238E27FC236}">
                <a16:creationId xmlns:a16="http://schemas.microsoft.com/office/drawing/2014/main" id="{F8AFE82D-AC30-4E05-AE3D-2F85A16DD1BE}"/>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a:fillRect/>
          </a:stretch>
        </p:blipFill>
        <p:spPr>
          <a:xfrm>
            <a:off x="1531017" y="3435189"/>
            <a:ext cx="2133600" cy="2133600"/>
          </a:xfrm>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a:xfrm>
            <a:off x="4439822" y="1137447"/>
            <a:ext cx="7244177" cy="4194408"/>
          </a:xfrm>
        </p:spPr>
        <p:txBody>
          <a:bodyPr/>
          <a:lstStyle/>
          <a:p>
            <a:pPr marL="0" indent="0">
              <a:buNone/>
            </a:pPr>
            <a:r>
              <a:rPr lang="en-US" sz="2800" b="1" dirty="0">
                <a:solidFill>
                  <a:schemeClr val="accent5"/>
                </a:solidFill>
              </a:rPr>
              <a:t>Toquir Ahmed</a:t>
            </a:r>
          </a:p>
          <a:p>
            <a:pPr marL="457200" lvl="1" indent="0">
              <a:buNone/>
            </a:pPr>
            <a:r>
              <a:rPr lang="en-US" i="1" dirty="0"/>
              <a:t>Workforce Analyst</a:t>
            </a:r>
          </a:p>
          <a:p>
            <a:pPr marL="457200" lvl="1" indent="0">
              <a:buNone/>
            </a:pPr>
            <a:r>
              <a:rPr lang="en-US" i="0" dirty="0">
                <a:solidFill>
                  <a:schemeClr val="tx1"/>
                </a:solidFill>
                <a:latin typeface="+mn-lt"/>
              </a:rPr>
              <a:t>Office of Policy Development and Research, Employment and Training Administration, U.S. Department of Labor</a:t>
            </a:r>
          </a:p>
          <a:p>
            <a:pPr marL="0" indent="0">
              <a:buNone/>
            </a:pPr>
            <a:r>
              <a:rPr lang="en-US" sz="2800" b="1" dirty="0">
                <a:solidFill>
                  <a:schemeClr val="accent5"/>
                </a:solidFill>
              </a:rPr>
              <a:t>Bruce Rankin</a:t>
            </a:r>
          </a:p>
          <a:p>
            <a:pPr marL="457200" lvl="1" indent="0">
              <a:buNone/>
            </a:pPr>
            <a:r>
              <a:rPr lang="en-US" i="1" dirty="0"/>
              <a:t>Technical Assistance Lead</a:t>
            </a:r>
          </a:p>
          <a:p>
            <a:pPr marL="457200" lvl="1" indent="0">
              <a:buNone/>
            </a:pPr>
            <a:r>
              <a:rPr lang="en-US" dirty="0"/>
              <a:t>SWIS Administration Team, CDS</a:t>
            </a:r>
            <a:r>
              <a:rPr lang="en-US" baseline="30000" dirty="0"/>
              <a:t>2</a:t>
            </a:r>
          </a:p>
        </p:txBody>
      </p:sp>
      <p:pic>
        <p:nvPicPr>
          <p:cNvPr id="2" name="Picture 1">
            <a:extLst>
              <a:ext uri="{FF2B5EF4-FFF2-40B4-BE49-F238E27FC236}">
                <a16:creationId xmlns:a16="http://schemas.microsoft.com/office/drawing/2014/main" id="{ACB0837B-D140-4469-A755-63EBFB573994}"/>
              </a:ext>
            </a:extLst>
          </p:cNvPr>
          <p:cNvPicPr>
            <a:picLocks noChangeAspect="1"/>
          </p:cNvPicPr>
          <p:nvPr/>
        </p:nvPicPr>
        <p:blipFill>
          <a:blip r:embed="rId4"/>
          <a:stretch>
            <a:fillRect/>
          </a:stretch>
        </p:blipFill>
        <p:spPr>
          <a:xfrm>
            <a:off x="1518639" y="1003949"/>
            <a:ext cx="2145978" cy="2145978"/>
          </a:xfrm>
          <a:prstGeom prst="rect">
            <a:avLst/>
          </a:prstGeom>
        </p:spPr>
      </p:pic>
      <p:pic>
        <p:nvPicPr>
          <p:cNvPr id="4" name="Picture 3">
            <a:extLst>
              <a:ext uri="{FF2B5EF4-FFF2-40B4-BE49-F238E27FC236}">
                <a16:creationId xmlns:a16="http://schemas.microsoft.com/office/drawing/2014/main" id="{7581C3B6-FC70-44F1-BC56-CEB3E2567D7C}"/>
              </a:ext>
            </a:extLst>
          </p:cNvPr>
          <p:cNvPicPr>
            <a:picLocks noChangeAspect="1"/>
          </p:cNvPicPr>
          <p:nvPr/>
        </p:nvPicPr>
        <p:blipFill>
          <a:blip r:embed="rId5"/>
          <a:stretch>
            <a:fillRect/>
          </a:stretch>
        </p:blipFill>
        <p:spPr>
          <a:xfrm>
            <a:off x="1531017" y="991756"/>
            <a:ext cx="2158171" cy="2158171"/>
          </a:xfrm>
          <a:prstGeom prst="rect">
            <a:avLst/>
          </a:prstGeom>
        </p:spPr>
      </p:pic>
    </p:spTree>
    <p:extLst>
      <p:ext uri="{BB962C8B-B14F-4D97-AF65-F5344CB8AC3E}">
        <p14:creationId xmlns:p14="http://schemas.microsoft.com/office/powerpoint/2010/main" val="4049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4</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sp>
        <p:nvSpPr>
          <p:cNvPr id="3" name="Content Placeholder 6">
            <a:extLst>
              <a:ext uri="{FF2B5EF4-FFF2-40B4-BE49-F238E27FC236}">
                <a16:creationId xmlns:a16="http://schemas.microsoft.com/office/drawing/2014/main" id="{9CA26CB2-1B42-4BD4-A5A9-2B08BE526E0C}"/>
              </a:ext>
            </a:extLst>
          </p:cNvPr>
          <p:cNvSpPr txBox="1">
            <a:spLocks noGrp="1"/>
          </p:cNvSpPr>
          <p:nvPr>
            <p:ph sz="half" idx="1"/>
          </p:nvPr>
        </p:nvSpPr>
        <p:spPr>
          <a:xfrm>
            <a:off x="4498187" y="3798353"/>
            <a:ext cx="5646057" cy="2201789"/>
          </a:xfrm>
          <a:prstGeom prst="rect">
            <a:avLst/>
          </a:prstGeom>
        </p:spPr>
        <p:txBody>
          <a:bodyPr/>
          <a:lst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Cynthia Binkley</a:t>
            </a:r>
          </a:p>
          <a:p>
            <a:pPr marL="457200" lvl="1" indent="0">
              <a:buNone/>
            </a:pPr>
            <a:r>
              <a:rPr lang="en-US" sz="2400" i="1" dirty="0">
                <a:solidFill>
                  <a:schemeClr val="tx1"/>
                </a:solidFill>
                <a:latin typeface="+mn-lt"/>
              </a:rPr>
              <a:t>UI-ICON Project Manager</a:t>
            </a:r>
          </a:p>
          <a:p>
            <a:pPr marL="457200" lvl="1" indent="0">
              <a:buNone/>
            </a:pPr>
            <a:r>
              <a:rPr lang="en-US" sz="2400" b="0" i="0" dirty="0">
                <a:solidFill>
                  <a:schemeClr val="tx1"/>
                </a:solidFill>
                <a:effectLst/>
                <a:latin typeface="+mn-lt"/>
              </a:rPr>
              <a:t>Conduent, Inc.</a:t>
            </a:r>
            <a:endParaRPr lang="en-US" sz="2400" i="0" dirty="0">
              <a:solidFill>
                <a:schemeClr val="tx1"/>
              </a:solidFill>
              <a:latin typeface="+mn-lt"/>
            </a:endParaRPr>
          </a:p>
          <a:p>
            <a:endParaRPr lang="en-US" i="0" dirty="0">
              <a:solidFill>
                <a:schemeClr val="tx1"/>
              </a:solidFill>
              <a:latin typeface="+mn-lt"/>
            </a:endParaRPr>
          </a:p>
        </p:txBody>
      </p:sp>
      <p:sp>
        <p:nvSpPr>
          <p:cNvPr id="10" name="Content Placeholder 2">
            <a:extLst>
              <a:ext uri="{FF2B5EF4-FFF2-40B4-BE49-F238E27FC236}">
                <a16:creationId xmlns:a16="http://schemas.microsoft.com/office/drawing/2014/main" id="{9487A871-F7FF-40B3-8B3B-5DB51B022CAD}"/>
              </a:ext>
            </a:extLst>
          </p:cNvPr>
          <p:cNvSpPr txBox="1">
            <a:spLocks/>
          </p:cNvSpPr>
          <p:nvPr/>
        </p:nvSpPr>
        <p:spPr>
          <a:xfrm>
            <a:off x="4498187" y="1254647"/>
            <a:ext cx="5646057" cy="2201789"/>
          </a:xfrm>
          <a:prstGeom prst="rect">
            <a:avLst/>
          </a:prstGeom>
        </p:spPr>
        <p:txBody>
          <a:bodyPr vert="horz" lIns="91440" tIns="45720" rIns="91440" bIns="45720" rtlCol="0" anchor="ctr">
            <a:noAutofit/>
          </a:bodyPr>
          <a:lst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Lynda Weber</a:t>
            </a:r>
          </a:p>
          <a:p>
            <a:pPr marL="457200" lvl="1" indent="0">
              <a:buNone/>
            </a:pPr>
            <a:r>
              <a:rPr lang="en-US" sz="2400" i="1" dirty="0">
                <a:solidFill>
                  <a:schemeClr val="tx1"/>
                </a:solidFill>
                <a:latin typeface="+mn-lt"/>
              </a:rPr>
              <a:t>Statewide Manager Data Quality</a:t>
            </a:r>
          </a:p>
          <a:p>
            <a:pPr marL="457200" lvl="1" indent="0">
              <a:buNone/>
            </a:pPr>
            <a:r>
              <a:rPr lang="en-US" sz="2400" b="0" i="0" dirty="0">
                <a:solidFill>
                  <a:schemeClr val="tx1"/>
                </a:solidFill>
                <a:effectLst/>
                <a:latin typeface="+mn-lt"/>
              </a:rPr>
              <a:t>Division of Workforce Development and Adult Learning</a:t>
            </a:r>
            <a:br>
              <a:rPr lang="en-US" sz="2400" dirty="0">
                <a:solidFill>
                  <a:schemeClr val="tx1"/>
                </a:solidFill>
                <a:latin typeface="+mn-lt"/>
              </a:rPr>
            </a:br>
            <a:r>
              <a:rPr lang="en-US" sz="2400" b="0" i="0" dirty="0">
                <a:solidFill>
                  <a:schemeClr val="tx1"/>
                </a:solidFill>
                <a:effectLst/>
                <a:latin typeface="+mn-lt"/>
              </a:rPr>
              <a:t>Maryland Department of Labor</a:t>
            </a:r>
            <a:endParaRPr lang="en-US" sz="2400" i="0" dirty="0">
              <a:solidFill>
                <a:schemeClr val="tx1"/>
              </a:solidFill>
              <a:latin typeface="+mn-lt"/>
            </a:endParaRPr>
          </a:p>
        </p:txBody>
      </p:sp>
      <p:pic>
        <p:nvPicPr>
          <p:cNvPr id="5" name="Picture Placeholder 4">
            <a:extLst>
              <a:ext uri="{FF2B5EF4-FFF2-40B4-BE49-F238E27FC236}">
                <a16:creationId xmlns:a16="http://schemas.microsoft.com/office/drawing/2014/main" id="{CC4682D2-015E-4A95-8E0A-A093B0A383A8}"/>
              </a:ext>
            </a:extLst>
          </p:cNvPr>
          <p:cNvPicPr>
            <a:picLocks noGrp="1" noChangeAspect="1"/>
          </p:cNvPicPr>
          <p:nvPr>
            <p:ph type="pic" sz="quarter" idx="13"/>
          </p:nvPr>
        </p:nvPicPr>
        <p:blipFill>
          <a:blip r:embed="rId3"/>
          <a:srcRect t="13061" b="13061"/>
          <a:stretch>
            <a:fillRect/>
          </a:stretch>
        </p:blipFill>
        <p:spPr>
          <a:prstGeom prst="rect">
            <a:avLst/>
          </a:prstGeom>
        </p:spPr>
      </p:pic>
      <p:pic>
        <p:nvPicPr>
          <p:cNvPr id="4" name="Picture Placeholder 3">
            <a:extLst>
              <a:ext uri="{FF2B5EF4-FFF2-40B4-BE49-F238E27FC236}">
                <a16:creationId xmlns:a16="http://schemas.microsoft.com/office/drawing/2014/main" id="{6110CAD2-370A-402E-8D33-8E6408D64876}"/>
              </a:ext>
            </a:extLst>
          </p:cNvPr>
          <p:cNvPicPr>
            <a:picLocks noGrp="1" noChangeAspect="1"/>
          </p:cNvPicPr>
          <p:nvPr>
            <p:ph type="pic" sz="quarter" idx="14"/>
          </p:nvPr>
        </p:nvPicPr>
        <p:blipFill>
          <a:blip r:embed="rId4"/>
          <a:srcRect t="9220" b="9220"/>
          <a:stretch>
            <a:fillRect/>
          </a:stretch>
        </p:blipFill>
        <p:spPr>
          <a:prstGeom prst="rect">
            <a:avLst/>
          </a:prstGeom>
        </p:spPr>
      </p:pic>
    </p:spTree>
    <p:extLst>
      <p:ext uri="{BB962C8B-B14F-4D97-AF65-F5344CB8AC3E}">
        <p14:creationId xmlns:p14="http://schemas.microsoft.com/office/powerpoint/2010/main" val="223187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281DE4-DF34-4449-919B-5C23CC36C8C9}"/>
              </a:ext>
            </a:extLst>
          </p:cNvPr>
          <p:cNvSpPr>
            <a:spLocks noGrp="1"/>
          </p:cNvSpPr>
          <p:nvPr>
            <p:ph idx="1"/>
          </p:nvPr>
        </p:nvSpPr>
        <p:spPr/>
        <p:txBody>
          <a:bodyPr>
            <a:normAutofit/>
          </a:bodyPr>
          <a:lstStyle/>
          <a:p>
            <a:pPr>
              <a:buFont typeface="Wingdings" pitchFamily="2" charset="2"/>
              <a:buChar char="Ø"/>
            </a:pPr>
            <a:r>
              <a:rPr lang="en-US" dirty="0"/>
              <a:t>Participating and available for questions:</a:t>
            </a:r>
          </a:p>
          <a:p>
            <a:pPr marL="800100" lvl="1" indent="-342900"/>
            <a:r>
              <a:rPr lang="en-US" u="sng" dirty="0"/>
              <a:t>Titles I &amp; III:</a:t>
            </a:r>
            <a:r>
              <a:rPr lang="en-US" dirty="0"/>
              <a:t> </a:t>
            </a:r>
            <a:r>
              <a:rPr lang="en-US" b="1" dirty="0">
                <a:solidFill>
                  <a:srgbClr val="0785BF"/>
                </a:solidFill>
              </a:rPr>
              <a:t>Greg Wilson</a:t>
            </a:r>
            <a:r>
              <a:rPr lang="en-US" b="1" dirty="0">
                <a:solidFill>
                  <a:schemeClr val="tx1"/>
                </a:solidFill>
              </a:rPr>
              <a:t>, </a:t>
            </a:r>
            <a:r>
              <a:rPr lang="en-US" i="1" dirty="0"/>
              <a:t>Supervisory Workforce Analyst, </a:t>
            </a:r>
            <a:r>
              <a:rPr lang="en-US" i="0" dirty="0">
                <a:solidFill>
                  <a:schemeClr val="tx1"/>
                </a:solidFill>
                <a:latin typeface="+mn-lt"/>
              </a:rPr>
              <a:t>Office of Policy Development and Research, Employment and Training Administration, U.S. Department of Labor</a:t>
            </a:r>
          </a:p>
          <a:p>
            <a:pPr marL="800100" lvl="1" indent="-342900"/>
            <a:r>
              <a:rPr lang="en-US" u="sng" dirty="0"/>
              <a:t>Title II</a:t>
            </a:r>
            <a:r>
              <a:rPr lang="en-US" dirty="0"/>
              <a:t>: </a:t>
            </a:r>
            <a:r>
              <a:rPr lang="en-US" b="1" dirty="0">
                <a:solidFill>
                  <a:srgbClr val="0785BF"/>
                </a:solidFill>
              </a:rPr>
              <a:t>Jay LeMaster</a:t>
            </a:r>
            <a:r>
              <a:rPr lang="en-US" dirty="0"/>
              <a:t>, </a:t>
            </a:r>
            <a:r>
              <a:rPr lang="en-US" i="1" dirty="0"/>
              <a:t>Education Program Supervisor</a:t>
            </a:r>
            <a:r>
              <a:rPr lang="en-US" dirty="0"/>
              <a:t>, Office of Career, Technical and Adult Education, U.S. Department of Education</a:t>
            </a:r>
          </a:p>
          <a:p>
            <a:pPr marL="800100" lvl="1" indent="-342900"/>
            <a:r>
              <a:rPr lang="en-US" u="sng" dirty="0"/>
              <a:t>Title IV</a:t>
            </a:r>
            <a:r>
              <a:rPr lang="en-US" dirty="0"/>
              <a:t>: </a:t>
            </a:r>
            <a:r>
              <a:rPr lang="en-US" b="1" dirty="0">
                <a:solidFill>
                  <a:srgbClr val="0785BF"/>
                </a:solidFill>
              </a:rPr>
              <a:t>Andrea Hall</a:t>
            </a:r>
            <a:r>
              <a:rPr lang="en-US" dirty="0"/>
              <a:t>, </a:t>
            </a:r>
            <a:r>
              <a:rPr lang="en-US" i="1" dirty="0"/>
              <a:t>Vocational Rehabilitation Program Specialist</a:t>
            </a:r>
            <a:br>
              <a:rPr lang="en-US" i="1" dirty="0"/>
            </a:br>
            <a:r>
              <a:rPr lang="en-US" dirty="0"/>
              <a:t>Office of Special Education and Rehabilitative Services, Rehabilitation Services Administration, U.S. Department of Education</a:t>
            </a:r>
          </a:p>
          <a:p>
            <a:pPr marL="800100" lvl="1"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5A89DEE-5E49-D541-B515-F7788B2FD9E5}"/>
              </a:ext>
            </a:extLst>
          </p:cNvPr>
          <p:cNvSpPr>
            <a:spLocks noGrp="1"/>
          </p:cNvSpPr>
          <p:nvPr>
            <p:ph type="sldNum" sz="quarter" idx="12"/>
          </p:nvPr>
        </p:nvSpPr>
        <p:spPr/>
        <p:txBody>
          <a:bodyPr/>
          <a:lstStyle/>
          <a:p>
            <a:fld id="{7157848F-D3F5-1947-A3A7-EB51EA13C98C}" type="slidenum">
              <a:rPr lang="en-US" altLang="en-US" smtClean="0"/>
              <a:pPr/>
              <a:t>5</a:t>
            </a:fld>
            <a:endParaRPr lang="en-US" altLang="en-US" dirty="0"/>
          </a:p>
        </p:txBody>
      </p:sp>
      <p:sp>
        <p:nvSpPr>
          <p:cNvPr id="10" name="Title 1">
            <a:extLst>
              <a:ext uri="{FF2B5EF4-FFF2-40B4-BE49-F238E27FC236}">
                <a16:creationId xmlns:a16="http://schemas.microsoft.com/office/drawing/2014/main" id="{134C2D6B-3EE1-426E-B01E-DBC23178A40C}"/>
              </a:ext>
            </a:extLst>
          </p:cNvPr>
          <p:cNvSpPr>
            <a:spLocks noGrp="1"/>
          </p:cNvSpPr>
          <p:nvPr>
            <p:ph type="title"/>
          </p:nvPr>
        </p:nvSpPr>
        <p:spPr>
          <a:xfrm>
            <a:off x="805866" y="46208"/>
            <a:ext cx="11081334" cy="786384"/>
          </a:xfrm>
        </p:spPr>
        <p:txBody>
          <a:bodyPr/>
          <a:lstStyle/>
          <a:p>
            <a:r>
              <a:rPr lang="en-US" b="1" dirty="0">
                <a:solidFill>
                  <a:schemeClr val="accent1"/>
                </a:solidFill>
              </a:rPr>
              <a:t>Federal Representatives</a:t>
            </a:r>
          </a:p>
        </p:txBody>
      </p:sp>
    </p:spTree>
    <p:extLst>
      <p:ext uri="{BB962C8B-B14F-4D97-AF65-F5344CB8AC3E}">
        <p14:creationId xmlns:p14="http://schemas.microsoft.com/office/powerpoint/2010/main" val="4005665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Training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805866" y="1137447"/>
            <a:ext cx="11081334" cy="4419292"/>
          </a:xfrm>
        </p:spPr>
        <p:txBody>
          <a:bodyPr>
            <a:normAutofit/>
          </a:bodyPr>
          <a:lstStyle/>
          <a:p>
            <a:r>
              <a:rPr lang="en-US" dirty="0"/>
              <a:t>Provide a Step-by-Step Review of the PACIA Data Transmission Process from the Initial Request to Reporting</a:t>
            </a:r>
          </a:p>
          <a:p>
            <a:pPr lvl="1"/>
            <a:r>
              <a:rPr lang="en-US" dirty="0"/>
              <a:t>Insights and best practice recommendations from a PACIA operator</a:t>
            </a:r>
          </a:p>
          <a:p>
            <a:pPr lvl="1"/>
            <a:r>
              <a:rPr lang="en-US" dirty="0"/>
              <a:t>Revisit Clearinghouse operations – what happens when they receive a request</a:t>
            </a:r>
          </a:p>
          <a:p>
            <a:r>
              <a:rPr lang="en-US" dirty="0"/>
              <a:t>Conduct a Q &amp; A session to address common topics and anything new raised by the participants</a:t>
            </a:r>
          </a:p>
        </p:txBody>
      </p:sp>
    </p:spTree>
    <p:extLst>
      <p:ext uri="{BB962C8B-B14F-4D97-AF65-F5344CB8AC3E}">
        <p14:creationId xmlns:p14="http://schemas.microsoft.com/office/powerpoint/2010/main" val="40910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F460F-EFBA-4DB4-9443-7B9C53B85033}"/>
              </a:ext>
            </a:extLst>
          </p:cNvPr>
          <p:cNvSpPr>
            <a:spLocks noGrp="1"/>
          </p:cNvSpPr>
          <p:nvPr>
            <p:ph type="sldNum" sz="quarter" idx="12"/>
          </p:nvPr>
        </p:nvSpPr>
        <p:spPr/>
        <p:txBody>
          <a:bodyPr/>
          <a:lstStyle/>
          <a:p>
            <a:fld id="{158B7785-F6D6-45F8-833E-07BD84680091}" type="slidenum">
              <a:rPr lang="en-US" smtClean="0"/>
              <a:t>7</a:t>
            </a:fld>
            <a:endParaRPr lang="en-US" dirty="0"/>
          </a:p>
        </p:txBody>
      </p:sp>
      <p:sp>
        <p:nvSpPr>
          <p:cNvPr id="3" name="Title 2">
            <a:extLst>
              <a:ext uri="{FF2B5EF4-FFF2-40B4-BE49-F238E27FC236}">
                <a16:creationId xmlns:a16="http://schemas.microsoft.com/office/drawing/2014/main" id="{2B2FFD33-F450-44CA-B8CD-C66B48D87BE4}"/>
              </a:ext>
            </a:extLst>
          </p:cNvPr>
          <p:cNvSpPr>
            <a:spLocks noGrp="1"/>
          </p:cNvSpPr>
          <p:nvPr>
            <p:ph type="title"/>
          </p:nvPr>
        </p:nvSpPr>
        <p:spPr/>
        <p:txBody>
          <a:bodyPr/>
          <a:lstStyle/>
          <a:p>
            <a:r>
              <a:rPr lang="en-US" dirty="0"/>
              <a:t>The First Step: Create the Request File</a:t>
            </a:r>
          </a:p>
        </p:txBody>
      </p:sp>
      <p:sp>
        <p:nvSpPr>
          <p:cNvPr id="5" name="Content Placeholder 4">
            <a:extLst>
              <a:ext uri="{FF2B5EF4-FFF2-40B4-BE49-F238E27FC236}">
                <a16:creationId xmlns:a16="http://schemas.microsoft.com/office/drawing/2014/main" id="{7AB3652B-70BD-4437-95F2-D20094DA848D}"/>
              </a:ext>
            </a:extLst>
          </p:cNvPr>
          <p:cNvSpPr>
            <a:spLocks noGrp="1"/>
          </p:cNvSpPr>
          <p:nvPr>
            <p:ph sz="half" idx="2"/>
          </p:nvPr>
        </p:nvSpPr>
        <p:spPr>
          <a:xfrm>
            <a:off x="805866" y="1329107"/>
            <a:ext cx="10515600" cy="4199785"/>
          </a:xfrm>
        </p:spPr>
        <p:txBody>
          <a:bodyPr/>
          <a:lstStyle/>
          <a:p>
            <a:r>
              <a:rPr lang="en-US" dirty="0"/>
              <a:t>What does the request file include?</a:t>
            </a:r>
          </a:p>
          <a:p>
            <a:pPr lvl="1"/>
            <a:r>
              <a:rPr lang="en-US" dirty="0"/>
              <a:t>SSNs, just SSNs of all exiters </a:t>
            </a:r>
          </a:p>
          <a:p>
            <a:r>
              <a:rPr lang="en-US" dirty="0"/>
              <a:t>Where are these participant records captured?</a:t>
            </a:r>
          </a:p>
          <a:p>
            <a:pPr lvl="1"/>
            <a:r>
              <a:rPr lang="en-US" dirty="0"/>
              <a:t>Participant records from the case management system</a:t>
            </a:r>
          </a:p>
          <a:p>
            <a:r>
              <a:rPr lang="en-US" dirty="0"/>
              <a:t>What is the format required by the SWIS Clearinghouse</a:t>
            </a:r>
          </a:p>
          <a:p>
            <a:pPr lvl="1"/>
            <a:r>
              <a:rPr lang="en-US" dirty="0"/>
              <a:t>Text file</a:t>
            </a:r>
          </a:p>
          <a:p>
            <a:pPr lvl="1"/>
            <a:endParaRPr lang="en-US" dirty="0"/>
          </a:p>
        </p:txBody>
      </p:sp>
    </p:spTree>
    <p:extLst>
      <p:ext uri="{BB962C8B-B14F-4D97-AF65-F5344CB8AC3E}">
        <p14:creationId xmlns:p14="http://schemas.microsoft.com/office/powerpoint/2010/main" val="322626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8</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Confirm and Review the Contents of the Request File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329107"/>
            <a:ext cx="10515600" cy="4199785"/>
          </a:xfrm>
        </p:spPr>
        <p:txBody>
          <a:bodyPr/>
          <a:lstStyle/>
          <a:p>
            <a:r>
              <a:rPr lang="en-US" dirty="0"/>
              <a:t>Before transmitting the file, review the contents</a:t>
            </a:r>
          </a:p>
          <a:p>
            <a:r>
              <a:rPr lang="en-US" dirty="0"/>
              <a:t>Consider a data quality check or “scrub”</a:t>
            </a:r>
          </a:p>
          <a:p>
            <a:pPr lvl="1"/>
            <a:r>
              <a:rPr lang="en-US" dirty="0"/>
              <a:t>Remove duplicates and non-conforming SSNs</a:t>
            </a:r>
          </a:p>
          <a:p>
            <a:pPr lvl="1"/>
            <a:r>
              <a:rPr lang="en-US" dirty="0"/>
              <a:t>Confirm total number of requested records is consistent with past requests</a:t>
            </a:r>
          </a:p>
          <a:p>
            <a:pPr lvl="1"/>
            <a:r>
              <a:rPr lang="en-US" dirty="0"/>
              <a:t>Other considerations</a:t>
            </a:r>
          </a:p>
          <a:p>
            <a:pPr lvl="2"/>
            <a:r>
              <a:rPr lang="en-US" dirty="0"/>
              <a:t>Keep email chain, check records number submitted and date to be returned</a:t>
            </a:r>
          </a:p>
        </p:txBody>
      </p:sp>
    </p:spTree>
    <p:extLst>
      <p:ext uri="{BB962C8B-B14F-4D97-AF65-F5344CB8AC3E}">
        <p14:creationId xmlns:p14="http://schemas.microsoft.com/office/powerpoint/2010/main" val="44620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EB2736-6E2D-43F3-B639-B3C526A20702}"/>
              </a:ext>
            </a:extLst>
          </p:cNvPr>
          <p:cNvSpPr>
            <a:spLocks noGrp="1"/>
          </p:cNvSpPr>
          <p:nvPr>
            <p:ph type="sldNum" sz="quarter" idx="12"/>
          </p:nvPr>
        </p:nvSpPr>
        <p:spPr/>
        <p:txBody>
          <a:bodyPr/>
          <a:lstStyle/>
          <a:p>
            <a:fld id="{158B7785-F6D6-45F8-833E-07BD84680091}" type="slidenum">
              <a:rPr lang="en-US" smtClean="0"/>
              <a:pPr/>
              <a:t>9</a:t>
            </a:fld>
            <a:endParaRPr lang="en-US" dirty="0"/>
          </a:p>
        </p:txBody>
      </p:sp>
      <p:sp>
        <p:nvSpPr>
          <p:cNvPr id="3" name="Title 2">
            <a:extLst>
              <a:ext uri="{FF2B5EF4-FFF2-40B4-BE49-F238E27FC236}">
                <a16:creationId xmlns:a16="http://schemas.microsoft.com/office/drawing/2014/main" id="{443B89BE-E387-4544-B4EC-4F67AF8B0332}"/>
              </a:ext>
            </a:extLst>
          </p:cNvPr>
          <p:cNvSpPr>
            <a:spLocks noGrp="1"/>
          </p:cNvSpPr>
          <p:nvPr>
            <p:ph type="title"/>
          </p:nvPr>
        </p:nvSpPr>
        <p:spPr/>
        <p:txBody>
          <a:bodyPr/>
          <a:lstStyle/>
          <a:p>
            <a:r>
              <a:rPr lang="en-US" dirty="0"/>
              <a:t>Transmit to the Clearinghouse</a:t>
            </a:r>
          </a:p>
        </p:txBody>
      </p:sp>
      <p:sp>
        <p:nvSpPr>
          <p:cNvPr id="4" name="Content Placeholder 3">
            <a:extLst>
              <a:ext uri="{FF2B5EF4-FFF2-40B4-BE49-F238E27FC236}">
                <a16:creationId xmlns:a16="http://schemas.microsoft.com/office/drawing/2014/main" id="{94E32948-06BA-444F-B5EC-19CC49D852D4}"/>
              </a:ext>
            </a:extLst>
          </p:cNvPr>
          <p:cNvSpPr>
            <a:spLocks noGrp="1"/>
          </p:cNvSpPr>
          <p:nvPr>
            <p:ph idx="1"/>
          </p:nvPr>
        </p:nvSpPr>
        <p:spPr/>
        <p:txBody>
          <a:bodyPr>
            <a:normAutofit fontScale="92500" lnSpcReduction="20000"/>
          </a:bodyPr>
          <a:lstStyle/>
          <a:p>
            <a:r>
              <a:rPr lang="en-US" dirty="0"/>
              <a:t>PACIA Transmission</a:t>
            </a:r>
          </a:p>
          <a:p>
            <a:pPr lvl="1"/>
            <a:r>
              <a:rPr lang="en-US" dirty="0"/>
              <a:t>Log on to the Clearinghouse portal</a:t>
            </a:r>
          </a:p>
          <a:p>
            <a:pPr lvl="1"/>
            <a:r>
              <a:rPr lang="en-US" dirty="0"/>
              <a:t>Create a new request, and name the request</a:t>
            </a:r>
          </a:p>
          <a:p>
            <a:pPr lvl="1"/>
            <a:r>
              <a:rPr lang="en-US" dirty="0"/>
              <a:t>Request “need by” date</a:t>
            </a:r>
          </a:p>
          <a:p>
            <a:pPr lvl="2"/>
            <a:r>
              <a:rPr lang="en-US" dirty="0"/>
              <a:t>at minimum 7 working days, for Maryland we make a request by the 4</a:t>
            </a:r>
            <a:r>
              <a:rPr lang="en-US" baseline="30000" dirty="0"/>
              <a:t>th</a:t>
            </a:r>
            <a:r>
              <a:rPr lang="en-US" dirty="0"/>
              <a:t> following a quarter end for a return file by the 15th</a:t>
            </a:r>
          </a:p>
          <a:p>
            <a:pPr lvl="1"/>
            <a:r>
              <a:rPr lang="en-US" dirty="0"/>
              <a:t>Select All Quarters to search for wages</a:t>
            </a:r>
          </a:p>
          <a:p>
            <a:pPr lvl="1"/>
            <a:r>
              <a:rPr lang="en-US" dirty="0"/>
              <a:t>Select All Participating States to search for wages from</a:t>
            </a:r>
          </a:p>
          <a:p>
            <a:pPr lvl="1"/>
            <a:r>
              <a:rPr lang="en-US" dirty="0"/>
              <a:t>Upload file, ensure the correct file is being uploaded</a:t>
            </a:r>
          </a:p>
          <a:p>
            <a:pPr lvl="1"/>
            <a:r>
              <a:rPr lang="en-US" dirty="0"/>
              <a:t>Click Submit</a:t>
            </a:r>
          </a:p>
          <a:p>
            <a:pPr lvl="1"/>
            <a:r>
              <a:rPr lang="en-US" dirty="0"/>
              <a:t>Review confirmation email from the Clearinghouse</a:t>
            </a:r>
          </a:p>
          <a:p>
            <a:pPr marL="0" indent="0">
              <a:buNone/>
            </a:pPr>
            <a:endParaRPr lang="en-US" dirty="0"/>
          </a:p>
          <a:p>
            <a:pPr marL="0" indent="0">
              <a:buNone/>
            </a:pPr>
            <a:br>
              <a:rPr lang="en-US" dirty="0"/>
            </a:br>
            <a:endParaRPr lang="en-US" dirty="0"/>
          </a:p>
        </p:txBody>
      </p:sp>
    </p:spTree>
    <p:extLst>
      <p:ext uri="{BB962C8B-B14F-4D97-AF65-F5344CB8AC3E}">
        <p14:creationId xmlns:p14="http://schemas.microsoft.com/office/powerpoint/2010/main" val="2469210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288&quot;&gt;&lt;object type=&quot;3&quot; unique_id=&quot;10289&quot;&gt;&lt;property id=&quot;20148&quot; value=&quot;5&quot;/&gt;&lt;property id=&quot;20300&quot; value=&quot;Slide 1 - &amp;quot;Read Before You Proceed: Instructions for Use &amp;amp; Legal Compliance&amp;quot;&quot;/&gt;&lt;property id=&quot;20307&quot; value=&quot;305&quot;/&gt;&lt;/object&gt;&lt;object type=&quot;3&quot; unique_id=&quot;10290&quot;&gt;&lt;property id=&quot;20148&quot; value=&quot;5&quot;/&gt;&lt;property id=&quot;20300&quot; value=&quot;Slide 2 - &amp;quot;Draft PowerPoint Template: Webinar Title Goes Here&amp;quot;&quot;/&gt;&lt;property id=&quot;20307&quot; value=&quot;256&quot;/&gt;&lt;/object&gt;&lt;object type=&quot;3&quot; unique_id=&quot;10291&quot;&gt;&lt;property id=&quot;20148&quot; value=&quot;5&quot;/&gt;&lt;property id=&quot;20300&quot; value=&quot;Slide 3 - &amp;quot;This is a block for a slide title.&amp;quot;&quot;/&gt;&lt;property id=&quot;20307&quot; value=&quot;257&quot;/&gt;&lt;/object&gt;&lt;object type=&quot;3&quot; unique_id=&quot;10292&quot;&gt;&lt;property id=&quot;20148&quot; value=&quot;5&quot;/&gt;&lt;property id=&quot;20300&quot; value=&quot;Slide 4 - &amp;quot;Today’s Speaker / Today’s Moderator&amp;quot;&quot;/&gt;&lt;property id=&quot;20307&quot; value=&quot;296&quot;/&gt;&lt;/object&gt;&lt;object type=&quot;3&quot; unique_id=&quot;10293&quot;&gt;&lt;property id=&quot;20148&quot; value=&quot;5&quot;/&gt;&lt;property id=&quot;20300&quot; value=&quot;Slide 5 - &amp;quot;Today’s Speakers&amp;quot;&quot;/&gt;&lt;property id=&quot;20307&quot; value=&quot;265&quot;/&gt;&lt;/object&gt;&lt;object type=&quot;3&quot; unique_id=&quot;10294&quot;&gt;&lt;property id=&quot;20148&quot; value=&quot;5&quot;/&gt;&lt;property id=&quot;20300&quot; value=&quot;Slide 6 - &amp;quot;Today’s Speakers&amp;quot;&quot;/&gt;&lt;property id=&quot;20307&quot; value=&quot;266&quot;/&gt;&lt;/object&gt;&lt;object type=&quot;3&quot; unique_id=&quot;10295&quot;&gt;&lt;property id=&quot;20148&quot; value=&quot;5&quot;/&gt;&lt;property id=&quot;20300&quot; value=&quot;Slide 7 - &amp;quot;Today’s Objectives&amp;quot;&quot;/&gt;&lt;property id=&quot;20307&quot; value=&quot;295&quot;/&gt;&lt;/object&gt;&lt;object type=&quot;3&quot; unique_id=&quot;10296&quot;&gt;&lt;property id=&quot;20148&quot; value=&quot;5&quot;/&gt;&lt;property id=&quot;20300&quot; value=&quot;Slide 8 - &amp;quot;Where Are You?&amp;quot;&quot;/&gt;&lt;property id=&quot;20307&quot; value=&quot;277&quot;/&gt;&lt;/object&gt;&lt;object type=&quot;3&quot; unique_id=&quot;10297&quot;&gt;&lt;property id=&quot;20148&quot; value=&quot;5&quot;/&gt;&lt;property id=&quot;20300&quot; value=&quot;Slide 9&quot;/&gt;&lt;property id=&quot;20307&quot; value=&quot;282&quot;/&gt;&lt;/object&gt;&lt;object type=&quot;3&quot; unique_id=&quot;10298&quot;&gt;&lt;property id=&quot;20148&quot; value=&quot;5&quot;/&gt;&lt;property id=&quot;20300&quot; value=&quot;Slide 10&quot;/&gt;&lt;property id=&quot;20307&quot; value=&quot;286&quot;/&gt;&lt;/object&gt;&lt;object type=&quot;3&quot; unique_id=&quot;10299&quot;&gt;&lt;property id=&quot;20148&quot; value=&quot;5&quot;/&gt;&lt;property id=&quot;20300&quot; value=&quot;Slide 11&quot;/&gt;&lt;property id=&quot;20307&quot; value=&quot;289&quot;/&gt;&lt;/object&gt;&lt;object type=&quot;3&quot; unique_id=&quot;10300&quot;&gt;&lt;property id=&quot;20148&quot; value=&quot;5&quot;/&gt;&lt;property id=&quot;20300&quot; value=&quot;Slide 12&quot;/&gt;&lt;property id=&quot;20307&quot; value=&quot;285&quot;/&gt;&lt;/object&gt;&lt;object type=&quot;3&quot; unique_id=&quot;10301&quot;&gt;&lt;property id=&quot;20148&quot; value=&quot;5&quot;/&gt;&lt;property id=&quot;20300&quot; value=&quot;Slide 13&quot;/&gt;&lt;property id=&quot;20307&quot; value=&quot;290&quot;/&gt;&lt;/object&gt;&lt;object type=&quot;3&quot; unique_id=&quot;10302&quot;&gt;&lt;property id=&quot;20148&quot; value=&quot;5&quot;/&gt;&lt;property id=&quot;20300&quot; value=&quot;Slide 14&quot;/&gt;&lt;property id=&quot;20307&quot; value=&quot;263&quot;/&gt;&lt;/object&gt;&lt;object type=&quot;3&quot; unique_id=&quot;10303&quot;&gt;&lt;property id=&quot;20148&quot; value=&quot;5&quot;/&gt;&lt;property id=&quot;20300&quot; value=&quot;Slide 15&quot;/&gt;&lt;property id=&quot;20307&quot; value=&quot;284&quot;/&gt;&lt;/object&gt;&lt;object type=&quot;3&quot; unique_id=&quot;10304&quot;&gt;&lt;property id=&quot;20148&quot; value=&quot;5&quot;/&gt;&lt;property id=&quot;20300&quot; value=&quot;Slide 16&quot;/&gt;&lt;property id=&quot;20307&quot; value=&quot;283&quot;/&gt;&lt;/object&gt;&lt;object type=&quot;3&quot; unique_id=&quot;10305&quot;&gt;&lt;property id=&quot;20148&quot; value=&quot;5&quot;/&gt;&lt;property id=&quot;20300&quot; value=&quot;Slide 17&quot;/&gt;&lt;property id=&quot;20307&quot; value=&quot;291&quot;/&gt;&lt;/object&gt;&lt;object type=&quot;3&quot; unique_id=&quot;10306&quot;&gt;&lt;property id=&quot;20148&quot; value=&quot;5&quot;/&gt;&lt;property id=&quot;20300&quot; value=&quot;Slide 18&quot;/&gt;&lt;property id=&quot;20307&quot; value=&quot;292&quot;/&gt;&lt;/object&gt;&lt;object type=&quot;3&quot; unique_id=&quot;10307&quot;&gt;&lt;property id=&quot;20148&quot; value=&quot;5&quot;/&gt;&lt;property id=&quot;20300&quot; value=&quot;Slide 19&quot;/&gt;&lt;property id=&quot;20307&quot; value=&quot;293&quot;/&gt;&lt;/object&gt;&lt;object type=&quot;3&quot; unique_id=&quot;10308&quot;&gt;&lt;property id=&quot;20148&quot; value=&quot;5&quot;/&gt;&lt;property id=&quot;20300&quot; value=&quot;Slide 20 - &amp;quot;Resources:&amp;quot;&quot;/&gt;&lt;property id=&quot;20307&quot; value=&quot;274&quot;/&gt;&lt;/object&gt;&lt;object type=&quot;3&quot; unique_id=&quot;10309&quot;&gt;&lt;property id=&quot;20148&quot; value=&quot;5&quot;/&gt;&lt;property id=&quot;20300&quot; value=&quot;Slide 21 - &amp;quot;Enter title of polling slide here.&amp;quot;&quot;/&gt;&lt;property id=&quot;20307&quot; value=&quot;278&quot;/&gt;&lt;/object&gt;&lt;object type=&quot;3&quot; unique_id=&quot;10310&quot;&gt;&lt;property id=&quot;20148&quot; value=&quot;5&quot;/&gt;&lt;property id=&quot;20300&quot; value=&quot;Slide 22 - &amp;quot;Breakout Rooms | Discussion&amp;quot;&quot;/&gt;&lt;property id=&quot;20307&quot; value=&quot;279&quot;/&gt;&lt;/object&gt;&lt;object type=&quot;3&quot; unique_id=&quot;10311&quot;&gt;&lt;property id=&quot;20148&quot; value=&quot;5&quot;/&gt;&lt;property id=&quot;20300&quot; value=&quot;Slide 23 - &amp;quot;Save the Date:&amp;quot;&quot;/&gt;&lt;property id=&quot;20307&quot; value=&quot;294&quot;/&gt;&lt;/object&gt;&lt;object type=&quot;3&quot; unique_id=&quot;10312&quot;&gt;&lt;property id=&quot;20148&quot; value=&quot;5&quot;/&gt;&lt;property id=&quot;20300&quot; value=&quot;Slide 24 - &amp;quot;Any Questions?&amp;quot;&quot;/&gt;&lt;property id=&quot;20307&quot; value=&quot;281&quot;/&gt;&lt;/object&gt;&lt;object type=&quot;3&quot; unique_id=&quot;10313&quot;&gt;&lt;property id=&quot;20148&quot; value=&quot;5&quot;/&gt;&lt;property id=&quot;20300&quot; value=&quot;Slide 25 - &amp;quot;Contact Us&amp;quot;&quot;/&gt;&lt;property id=&quot;20307&quot; value=&quot;275&quot;/&gt;&lt;/object&gt;&lt;object type=&quot;3&quot; unique_id=&quot;10314&quot;&gt;&lt;property id=&quot;20148&quot; value=&quot;5&quot;/&gt;&lt;property id=&quot;20300&quot; value=&quot;Slide 26 - &amp;quot;Thank You!&amp;quot;&quot;/&gt;&lt;property id=&quot;20307&quot; value=&quot;297&quot;/&gt;&lt;/object&gt;&lt;object type=&quot;3&quot; unique_id=&quot;10315&quot;&gt;&lt;property id=&quot;20148&quot; value=&quot;5&quot;/&gt;&lt;property id=&quot;20300&quot; value=&quot;Slide 27&quot;/&gt;&lt;property id=&quot;20307&quot; value=&quot;298&quot;/&gt;&lt;/object&gt;&lt;object type=&quot;3&quot; unique_id=&quot;10316&quot;&gt;&lt;property id=&quot;20148&quot; value=&quot;5&quot;/&gt;&lt;property id=&quot;20300&quot; value=&quot;Slide 28&quot;/&gt;&lt;property id=&quot;20307&quot; value=&quot;299&quot;/&gt;&lt;/object&gt;&lt;object type=&quot;3&quot; unique_id=&quot;10317&quot;&gt;&lt;property id=&quot;20148&quot; value=&quot;5&quot;/&gt;&lt;property id=&quot;20300&quot; value=&quot;Slide 29&quot;/&gt;&lt;property id=&quot;20307&quot; value=&quot;300&quot;/&gt;&lt;/object&gt;&lt;object type=&quot;3&quot; unique_id=&quot;10318&quot;&gt;&lt;property id=&quot;20148&quot; value=&quot;5&quot;/&gt;&lt;property id=&quot;20300&quot; value=&quot;Slide 30&quot;/&gt;&lt;property id=&quot;20307&quot; value=&quot;301&quot;/&gt;&lt;/object&gt;&lt;object type=&quot;3&quot; unique_id=&quot;10319&quot;&gt;&lt;property id=&quot;20148&quot; value=&quot;5&quot;/&gt;&lt;property id=&quot;20300&quot; value=&quot;Slide 31&quot;/&gt;&lt;property id=&quot;20307&quot; value=&quot;302&quot;/&gt;&lt;/object&gt;&lt;object type=&quot;3&quot; unique_id=&quot;10320&quot;&gt;&lt;property id=&quot;20148&quot; value=&quot;5&quot;/&gt;&lt;property id=&quot;20300&quot; value=&quot;Slide 32&quot;/&gt;&lt;property id=&quot;20307&quot; value=&quot;303&quot;/&gt;&lt;/object&gt;&lt;object type=&quot;3&quot; unique_id=&quot;10321&quot;&gt;&lt;property id=&quot;20148&quot; value=&quot;5&quot;/&gt;&lt;property id=&quot;20300&quot; value=&quot;Slide 33&quot;/&gt;&lt;property id=&quot;20307&quot; value=&quot;304&quot;/&gt;&lt;/object&gt;&lt;/object&gt;&lt;object type=&quot;8&quot; unique_id=&quot;10356&quot;&gt;&lt;/object&gt;&lt;/object&gt;&lt;/database&gt;"/>
  <p:tag name="MMPROD_NEXTUNIQUEID" val="10010"/>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1781</Words>
  <Application>Microsoft Office PowerPoint</Application>
  <PresentationFormat>Widescreen</PresentationFormat>
  <Paragraphs>210</Paragraphs>
  <Slides>22</Slides>
  <Notes>22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22</vt:i4>
      </vt:variant>
    </vt:vector>
  </HeadingPairs>
  <TitlesOfParts>
    <vt:vector size="38" baseType="lpstr">
      <vt:lpstr>Arial</vt:lpstr>
      <vt:lpstr>Calibri</vt:lpstr>
      <vt:lpstr>Calibri Light</vt:lpstr>
      <vt:lpstr>Corbel</vt:lpstr>
      <vt:lpstr>Courier New</vt:lpstr>
      <vt:lpstr>Franklin Gothic Book</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Please Let Us Know Who Has Joined Today’s Webinar</vt:lpstr>
      <vt:lpstr>State Wage Interchange System (SWIS)</vt:lpstr>
      <vt:lpstr>Today’s Moderators</vt:lpstr>
      <vt:lpstr>Today’s Speakers</vt:lpstr>
      <vt:lpstr>Federal Representatives</vt:lpstr>
      <vt:lpstr>Today’s Training Objectives</vt:lpstr>
      <vt:lpstr>The First Step: Create the Request File</vt:lpstr>
      <vt:lpstr>Confirm and Review the Contents of the Request File</vt:lpstr>
      <vt:lpstr>Transmit to the Clearinghouse</vt:lpstr>
      <vt:lpstr>PACIA Creates a SWIS Wage Record Request</vt:lpstr>
      <vt:lpstr>SWIS Clearinghouse Operations</vt:lpstr>
      <vt:lpstr>PACIA E-Mail Confirmation </vt:lpstr>
      <vt:lpstr>Wage Records Contents – What’s in the Response File</vt:lpstr>
      <vt:lpstr>Download the Response File</vt:lpstr>
      <vt:lpstr>Process Wage Data from SWIS</vt:lpstr>
      <vt:lpstr>Complete Federal Performance Reporting/PIRL/SIR/RSA 911</vt:lpstr>
      <vt:lpstr>Archive Wage Records/Implement Retention/Deletion Process</vt:lpstr>
      <vt:lpstr>Questions/Review</vt:lpstr>
      <vt:lpstr>SWIS Resources</vt:lpstr>
      <vt:lpstr>Save the Date</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2021-01-21T16:07:47Z</dcterms:created>
  <dcterms:modified xsi:type="dcterms:W3CDTF">2021-02-08T20:58:36Z</dcterms:modified>
</cp:coreProperties>
</file>