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265" r:id="rId6"/>
  </p:sldIdLst>
  <p:sldSz cx="9144000" cy="6858000" type="screen4x3"/>
  <p:notesSz cx="7102475" cy="9388475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81" autoAdjust="0"/>
    <p:restoredTop sz="74130" autoAdjust="0"/>
  </p:normalViewPr>
  <p:slideViewPr>
    <p:cSldViewPr snapToGrid="0"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r">
              <a:defRPr sz="1300"/>
            </a:lvl1pPr>
          </a:lstStyle>
          <a:p>
            <a:fld id="{BF56ABDD-D2D6-4F12-B235-5864DADD7D11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r">
              <a:defRPr sz="13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31" tIns="47115" rIns="94231" bIns="47115" rtlCol="0"/>
          <a:lstStyle>
            <a:lvl1pPr algn="r">
              <a:defRPr sz="1300"/>
            </a:lvl1pPr>
          </a:lstStyle>
          <a:p>
            <a:fld id="{10FF352E-EFB9-4293-B898-44EA6B1BDEC2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1" tIns="47115" rIns="94231" bIns="471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31" tIns="47115" rIns="94231" bIns="471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31" tIns="47115" rIns="94231" bIns="47115" rtlCol="0" anchor="b"/>
          <a:lstStyle>
            <a:lvl1pPr algn="r">
              <a:defRPr sz="13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91160" y="87086"/>
            <a:ext cx="5115102" cy="1182914"/>
          </a:xfrm>
        </p:spPr>
        <p:txBody>
          <a:bodyPr>
            <a:normAutofit/>
          </a:bodyPr>
          <a:lstStyle/>
          <a:p>
            <a:r>
              <a:rPr lang="en-US" sz="2000" dirty="0"/>
              <a:t>Executive Summary</a:t>
            </a:r>
            <a:br>
              <a:rPr lang="en-US" sz="2400" dirty="0"/>
            </a:br>
            <a:r>
              <a:rPr lang="en-US" sz="1400" b="1" dirty="0">
                <a:effectLst/>
                <a:ea typeface="SimSun" panose="02010600030101010101" pitchFamily="2" charset="-122"/>
              </a:rPr>
              <a:t>Building Upon Performance Data and Reporting to Conduct Evaluations  </a:t>
            </a:r>
            <a:r>
              <a:rPr lang="en-US" sz="1100" dirty="0"/>
              <a:t>01/21/21</a:t>
            </a:r>
            <a:br>
              <a:rPr lang="en-US" sz="1600" dirty="0"/>
            </a:br>
            <a:r>
              <a:rPr lang="en-US" sz="1100" dirty="0"/>
              <a:t>Moderator(s): Wayne Gordon, </a:t>
            </a:r>
            <a:r>
              <a:rPr lang="en-US" sz="1100" dirty="0">
                <a:solidFill>
                  <a:srgbClr val="7030A0"/>
                </a:solidFill>
              </a:rPr>
              <a:t>Ingrid Schonfield</a:t>
            </a:r>
            <a:br>
              <a:rPr lang="en-US" sz="1100" dirty="0">
                <a:solidFill>
                  <a:srgbClr val="7030A0"/>
                </a:solidFill>
              </a:rPr>
            </a:br>
            <a:r>
              <a:rPr lang="en-US" sz="1100" dirty="0"/>
              <a:t>Speaker(s): </a:t>
            </a:r>
            <a:r>
              <a:rPr lang="en-US" sz="1100" dirty="0">
                <a:solidFill>
                  <a:srgbClr val="7030A0"/>
                </a:solidFill>
              </a:rPr>
              <a:t>Randall Eberts, PhD</a:t>
            </a:r>
            <a:r>
              <a:rPr lang="en-US" sz="1100" dirty="0"/>
              <a:t>, </a:t>
            </a:r>
            <a:r>
              <a:rPr lang="en-US" sz="1100" dirty="0">
                <a:solidFill>
                  <a:srgbClr val="FF0000"/>
                </a:solidFill>
              </a:rPr>
              <a:t>Carrie Mayne</a:t>
            </a: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91160" y="1320800"/>
            <a:ext cx="5025391" cy="4973445"/>
          </a:xfrm>
          <a:ln w="12700"/>
        </p:spPr>
        <p:txBody>
          <a:bodyPr lIns="182880" anchor="t"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None/>
            </a:pP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In this webinar, workforce development researchers and practitioners define and examine how to find and use administrative data; describe the differences between performance reporting and research and evaluation goals; and explain the uses of administrative and performance data for rapid cycle, quasi-experimental, and other evaluation methods. Presenters explain the:</a:t>
            </a:r>
          </a:p>
          <a:p>
            <a:pPr marL="342900" marR="0" lvl="0" indent="-34290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chemeClr val="tx1"/>
                </a:solidFill>
                <a:ea typeface="Segoe UI" panose="020B0502040204020203" pitchFamily="34" charset="0"/>
                <a:cs typeface="Times New Roman" panose="02020603050405020304" pitchFamily="18" charset="0"/>
              </a:rPr>
              <a:t>I</a:t>
            </a: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mportance of linking administrative data across state agencies and programs serving the same customers and using internal and external data for analysis and research to address evaluation needs.</a:t>
            </a:r>
          </a:p>
          <a:p>
            <a:pPr marL="342900" marR="0" lvl="0" indent="-34290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Benefits of leveraging performance reporting and administrative data for value-added, cost-effective, rigorous evaluations to clarify further which indicators predict an activity’s success, performance variations over time or across sites, and determine if findings are related to a particular program aspect.</a:t>
            </a:r>
          </a:p>
          <a:p>
            <a:pPr marL="342900" marR="0" lvl="0" indent="-34290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Characteristics of an intelligent system that uses well-organized, accessible, and customizable data to make evidence-based decisions to meet stakeholders’ needs. </a:t>
            </a:r>
          </a:p>
          <a:p>
            <a:pPr marL="342900" marR="0" lvl="0" indent="-34290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Relationships between research goals and performance goals to illuminate the value-added factors contributing to employment outcomes or effectiveness of workforce development programs.</a:t>
            </a:r>
          </a:p>
          <a:p>
            <a:pPr marL="342900" marR="0" lvl="0" indent="-34290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Differences between reports, that indicate correlations, research that explains causation, and the application of evidence to inform policy decisions. </a:t>
            </a:r>
          </a:p>
          <a:p>
            <a:pPr marL="342900" marR="0" lvl="0" indent="-34290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chemeClr val="tx1"/>
                </a:solidFill>
                <a:ea typeface="Segoe UI" panose="020B0502040204020203" pitchFamily="34" charset="0"/>
                <a:cs typeface="Times New Roman" panose="02020603050405020304" pitchFamily="18" charset="0"/>
              </a:rPr>
              <a:t>Benefits</a:t>
            </a: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 of quasi-experimental evaluations using administrative and demographic data from federal workforce and social assistance programs to retroactively examine outcomes of individuals who received and did not receive a job training intervention. </a:t>
            </a:r>
          </a:p>
          <a:p>
            <a:pPr marL="342900" marR="0" lvl="0" indent="-342900">
              <a:lnSpc>
                <a:spcPct val="100000"/>
              </a:lnSpc>
              <a:spcBef>
                <a:spcPts val="1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solidFill>
                  <a:schemeClr val="tx1"/>
                </a:solidFill>
                <a:effectLst/>
                <a:ea typeface="Segoe UI" panose="020B0502040204020203" pitchFamily="34" charset="0"/>
                <a:cs typeface="Times New Roman" panose="02020603050405020304" pitchFamily="18" charset="0"/>
              </a:rPr>
              <a:t>Critical elements for research agendas to help leaders and stakeholders plan for research and evaluations and develop insights that research can provide.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233353"/>
              </p:ext>
            </p:extLst>
          </p:nvPr>
        </p:nvGraphicFramePr>
        <p:xfrm>
          <a:off x="5506262" y="975359"/>
          <a:ext cx="3271978" cy="531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124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11854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3685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Welcome, Introductions, and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 dirty="0"/>
                        <a:t>0:29*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4567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Framing the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5:38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/>
                        <a:t>Linking Data for Research and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8:06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512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/>
                        <a:t>Leveraging Performance Data for Added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11:34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/>
                        <a:t>Predicting Program Success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13:09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32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/>
                        <a:t>Research and Evaluation Approaches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15:29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4567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/>
                        <a:t>Driving Continuous Improvement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32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/>
                        <a:t>Data-Driven Intelligent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18:29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36851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/>
                        <a:t>Key Factors, Research and Performance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25:20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3032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/>
                        <a:t>Performance vs Value-Added 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27:01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Evaluating Program 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32:19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45675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to Support Policy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35:23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30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Reports vs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36:28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30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Correlation to Causation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37:55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30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Understanding the Evidence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39:16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368512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Studies: Applying Evidence to Improve Policy: Quasi-Experimental 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40:27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230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Tips for Completing a Research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49:25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 and 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55:25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4926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Resources, and 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69:00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5d88611-e516-4d1a-b12e-39107e78b3d0">
      <UserInfo>
        <DisplayName>Placido Gomez</DisplayName>
        <AccountId>1307</AccountId>
        <AccountType/>
      </UserInfo>
    </SharedWithUsers>
    <FileHash xmlns="56ea17bb-c96d-4826-b465-01eec0dd23dd" xsi:nil="true"/>
    <DetailLink xmlns="http://schemas.microsoft.com/sharepoint/v3">
      <Url xsi:nil="true"/>
      <Description xsi:nil="true"/>
    </DetailLink>
    <UniqueSourceRef xmlns="56ea17bb-c96d-4826-b465-01eec0dd23d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82BBDCC32AD74AB640967B88EF271F" ma:contentTypeVersion="18" ma:contentTypeDescription="Create a new document." ma:contentTypeScope="" ma:versionID="5232abec21be5a20e8f5a57ce28aa98a">
  <xsd:schema xmlns:xsd="http://www.w3.org/2001/XMLSchema" xmlns:xs="http://www.w3.org/2001/XMLSchema" xmlns:p="http://schemas.microsoft.com/office/2006/metadata/properties" xmlns:ns1="http://schemas.microsoft.com/sharepoint/v3" xmlns:ns2="56ea17bb-c96d-4826-b465-01eec0dd23dd" xmlns:ns3="05d88611-e516-4d1a-b12e-39107e78b3d0" targetNamespace="http://schemas.microsoft.com/office/2006/metadata/properties" ma:root="true" ma:fieldsID="aba6e2207f121ff4b3863d809cce3965" ns1:_="" ns2:_="" ns3:_="">
    <xsd:import namespace="http://schemas.microsoft.com/sharepoint/v3"/>
    <xsd:import namespace="56ea17bb-c96d-4826-b465-01eec0dd23dd"/>
    <xsd:import namespace="05d88611-e516-4d1a-b12e-39107e78b3d0"/>
    <xsd:element name="properties">
      <xsd:complexType>
        <xsd:sequence>
          <xsd:element name="documentManagement">
            <xsd:complexType>
              <xsd:all>
                <xsd:element ref="ns2:UniqueSourceRef" minOccurs="0"/>
                <xsd:element ref="ns2:FileHash" minOccurs="0"/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1:DetailLink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tailLink" ma:index="15" nillable="true" ma:displayName="Detail Link" ma:description="Link for page for clicking through for details " ma:internalName="Detail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a17bb-c96d-4826-b465-01eec0dd23dd" elementFormDefault="qualified">
    <xsd:import namespace="http://schemas.microsoft.com/office/2006/documentManagement/types"/>
    <xsd:import namespace="http://schemas.microsoft.com/office/infopath/2007/PartnerControls"/>
    <xsd:element name="UniqueSourceRef" ma:index="8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9" nillable="true" ma:displayName="FileHash" ma:internalName="FileHash">
      <xsd:simpleType>
        <xsd:restriction base="dms:Note">
          <xsd:maxLength value="255"/>
        </xsd:restriction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d88611-e516-4d1a-b12e-39107e78b3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58C595-FCB3-4BF7-9451-ED4354A66E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193E89-9968-4FBA-856B-A2F88AC8D7CF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05d88611-e516-4d1a-b12e-39107e78b3d0"/>
    <ds:schemaRef ds:uri="http://schemas.microsoft.com/office/infopath/2007/PartnerControls"/>
    <ds:schemaRef ds:uri="56ea17bb-c96d-4826-b465-01eec0dd23dd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F518429-6D8E-48DB-BC07-B39DAEC7D1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ea17bb-c96d-4826-b465-01eec0dd23dd"/>
    <ds:schemaRef ds:uri="05d88611-e516-4d1a-b12e-39107e78b3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7549</TotalTime>
  <Words>403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Symbol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Building Upon Performance Data and Reporting to Conduct Evaluations  01/21/21 Moderator(s): Wayne Gordon, Ingrid Schonfield Speaker(s): Randall Eberts, PhD, Carrie Mayne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Long Dang</cp:lastModifiedBy>
  <cp:revision>124</cp:revision>
  <cp:lastPrinted>2021-02-12T20:08:01Z</cp:lastPrinted>
  <dcterms:created xsi:type="dcterms:W3CDTF">2017-09-27T21:43:17Z</dcterms:created>
  <dcterms:modified xsi:type="dcterms:W3CDTF">2021-06-04T19:16:41Z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0x010100FC82BBDCC32AD74AB640967B88EF271F</vt:lpwstr>
  </property>
</Properties>
</file>