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38"/>
  </p:notesMasterIdLst>
  <p:sldIdLst>
    <p:sldId id="324" r:id="rId10"/>
    <p:sldId id="256" r:id="rId11"/>
    <p:sldId id="296" r:id="rId12"/>
    <p:sldId id="257" r:id="rId13"/>
    <p:sldId id="266" r:id="rId14"/>
    <p:sldId id="282" r:id="rId15"/>
    <p:sldId id="326" r:id="rId16"/>
    <p:sldId id="333" r:id="rId17"/>
    <p:sldId id="334" r:id="rId18"/>
    <p:sldId id="325" r:id="rId19"/>
    <p:sldId id="339" r:id="rId20"/>
    <p:sldId id="328" r:id="rId21"/>
    <p:sldId id="336" r:id="rId22"/>
    <p:sldId id="337" r:id="rId23"/>
    <p:sldId id="338" r:id="rId24"/>
    <p:sldId id="335" r:id="rId25"/>
    <p:sldId id="332" r:id="rId26"/>
    <p:sldId id="327" r:id="rId27"/>
    <p:sldId id="329" r:id="rId28"/>
    <p:sldId id="330" r:id="rId29"/>
    <p:sldId id="331" r:id="rId30"/>
    <p:sldId id="318" r:id="rId31"/>
    <p:sldId id="319" r:id="rId32"/>
    <p:sldId id="320" r:id="rId33"/>
    <p:sldId id="321" r:id="rId34"/>
    <p:sldId id="274" r:id="rId35"/>
    <p:sldId id="340"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de, Kellen M - ETA" initials="GKM-E" lastIdx="7" clrIdx="0">
    <p:extLst>
      <p:ext uri="{19B8F6BF-5375-455C-9EA6-DF929625EA0E}">
        <p15:presenceInfo xmlns:p15="http://schemas.microsoft.com/office/powerpoint/2012/main" userId="S-1-5-21-2522062978-2635407418-847139880-46698" providerId="AD"/>
      </p:ext>
    </p:extLst>
  </p:cmAuthor>
  <p:cmAuthor id="2" name="SOK" initials="SOK" lastIdx="7" clrIdx="1">
    <p:extLst>
      <p:ext uri="{19B8F6BF-5375-455C-9EA6-DF929625EA0E}">
        <p15:presenceInfo xmlns:p15="http://schemas.microsoft.com/office/powerpoint/2012/main" userId="SOK" providerId="None"/>
      </p:ext>
    </p:extLst>
  </p:cmAuthor>
  <p:cmAuthor id="3" name="Grode, Kellen M - ETA" initials="GKM-E [2]" lastIdx="12" clrIdx="2">
    <p:extLst>
      <p:ext uri="{19B8F6BF-5375-455C-9EA6-DF929625EA0E}">
        <p15:presenceInfo xmlns:p15="http://schemas.microsoft.com/office/powerpoint/2012/main" userId="S-1-5-21-430767753-2305446740-1188461881-72694" providerId="AD"/>
      </p:ext>
    </p:extLst>
  </p:cmAuthor>
  <p:cmAuthor id="4" name="Eckenroth, Christina - ETA" initials="EE" lastIdx="8" clrIdx="3">
    <p:extLst>
      <p:ext uri="{19B8F6BF-5375-455C-9EA6-DF929625EA0E}">
        <p15:presenceInfo xmlns:p15="http://schemas.microsoft.com/office/powerpoint/2012/main" userId="S::eckenroth.christina@dol.gov::44329894-a027-471e-b250-29dd1cbd9c7a" providerId="AD"/>
      </p:ext>
    </p:extLst>
  </p:cmAuthor>
  <p:cmAuthor id="5" name="Acevedo, Cesar - ETA" initials="AC-E" lastIdx="4" clrIdx="4">
    <p:extLst>
      <p:ext uri="{19B8F6BF-5375-455C-9EA6-DF929625EA0E}">
        <p15:presenceInfo xmlns:p15="http://schemas.microsoft.com/office/powerpoint/2012/main" userId="S-1-5-21-2522062978-2635407418-847139880-46756" providerId="AD"/>
      </p:ext>
    </p:extLst>
  </p:cmAuthor>
  <p:cmAuthor id="6" name="Eckenroth, Christina - ETA" initials="EC-E" lastIdx="1" clrIdx="5">
    <p:extLst>
      <p:ext uri="{19B8F6BF-5375-455C-9EA6-DF929625EA0E}">
        <p15:presenceInfo xmlns:p15="http://schemas.microsoft.com/office/powerpoint/2012/main" userId="S-1-5-21-430767753-2305446740-1188461881-728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A6C13-6016-4C1F-A888-46A926725A79}" v="1" dt="2020-12-16T14:59:51.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3" autoAdjust="0"/>
    <p:restoredTop sz="90698" autoAdjust="0"/>
  </p:normalViewPr>
  <p:slideViewPr>
    <p:cSldViewPr snapToGrid="0">
      <p:cViewPr varScale="1">
        <p:scale>
          <a:sx n="66" d="100"/>
          <a:sy n="66" d="100"/>
        </p:scale>
        <p:origin x="1164"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5" Type="http://schemas.openxmlformats.org/officeDocument/2006/relationships/image" Target="../media/image47.jp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5" Type="http://schemas.openxmlformats.org/officeDocument/2006/relationships/image" Target="../media/image47.jp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E04A2-1D2E-49A2-81C1-96BB522C19C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0A0EDA-2AA2-4645-8030-2EDA18DF6856}">
      <dgm:prSet custT="1"/>
      <dgm:spPr/>
      <dgm:t>
        <a:bodyPr/>
        <a:lstStyle/>
        <a:p>
          <a:pPr rtl="0"/>
          <a:r>
            <a:rPr lang="en-US" sz="3200" dirty="0"/>
            <a:t>Types of information included in the reports:</a:t>
          </a:r>
        </a:p>
      </dgm:t>
    </dgm:pt>
    <dgm:pt modelId="{A4678096-B1B4-47E8-AEDF-105580FB1EA9}" type="parTrans" cxnId="{2232F4F9-EBC1-4B53-BBBC-D3B25E3918C5}">
      <dgm:prSet/>
      <dgm:spPr/>
      <dgm:t>
        <a:bodyPr/>
        <a:lstStyle/>
        <a:p>
          <a:endParaRPr lang="en-US"/>
        </a:p>
      </dgm:t>
    </dgm:pt>
    <dgm:pt modelId="{4B437EBD-3488-4AC9-B4F3-8FD4B8C32CF0}" type="sibTrans" cxnId="{2232F4F9-EBC1-4B53-BBBC-D3B25E3918C5}">
      <dgm:prSet/>
      <dgm:spPr/>
      <dgm:t>
        <a:bodyPr/>
        <a:lstStyle/>
        <a:p>
          <a:endParaRPr lang="en-US"/>
        </a:p>
      </dgm:t>
    </dgm:pt>
    <dgm:pt modelId="{3FB0CD2D-9587-4D83-A37B-7C7515C1D461}">
      <dgm:prSet/>
      <dgm:spPr/>
      <dgm:t>
        <a:bodyPr/>
        <a:lstStyle/>
        <a:p>
          <a:pPr rtl="0"/>
          <a:r>
            <a:rPr lang="en-US" dirty="0"/>
            <a:t>Basic program info: description, cost, url, address, credentials, provider information. </a:t>
          </a:r>
        </a:p>
      </dgm:t>
    </dgm:pt>
    <dgm:pt modelId="{19AFEECE-B51E-407A-84CC-C0C962620CDC}" type="parTrans" cxnId="{724DE4B3-3A44-4191-B922-AF1D42219ACA}">
      <dgm:prSet/>
      <dgm:spPr/>
      <dgm:t>
        <a:bodyPr/>
        <a:lstStyle/>
        <a:p>
          <a:endParaRPr lang="en-US"/>
        </a:p>
      </dgm:t>
    </dgm:pt>
    <dgm:pt modelId="{8E7EEF9B-C33A-4C29-975F-A33715A387FD}" type="sibTrans" cxnId="{724DE4B3-3A44-4191-B922-AF1D42219ACA}">
      <dgm:prSet/>
      <dgm:spPr/>
      <dgm:t>
        <a:bodyPr/>
        <a:lstStyle/>
        <a:p>
          <a:endParaRPr lang="en-US"/>
        </a:p>
      </dgm:t>
    </dgm:pt>
    <dgm:pt modelId="{D227D177-424D-44DD-8720-467732E15D7D}">
      <dgm:prSet/>
      <dgm:spPr/>
      <dgm:t>
        <a:bodyPr/>
        <a:lstStyle/>
        <a:p>
          <a:pPr rtl="0"/>
          <a:r>
            <a:rPr lang="en-US" dirty="0"/>
            <a:t>“All Students” outcome information</a:t>
          </a:r>
        </a:p>
      </dgm:t>
    </dgm:pt>
    <dgm:pt modelId="{7C84E2B1-65C9-4C11-923F-A123999832C2}" type="parTrans" cxnId="{CFE2E94A-038D-4887-95B6-A8872D9665E7}">
      <dgm:prSet/>
      <dgm:spPr/>
      <dgm:t>
        <a:bodyPr/>
        <a:lstStyle/>
        <a:p>
          <a:endParaRPr lang="en-US"/>
        </a:p>
      </dgm:t>
    </dgm:pt>
    <dgm:pt modelId="{701F69DB-2C4E-4A85-8F8F-167FFFECF98B}" type="sibTrans" cxnId="{CFE2E94A-038D-4887-95B6-A8872D9665E7}">
      <dgm:prSet/>
      <dgm:spPr/>
      <dgm:t>
        <a:bodyPr/>
        <a:lstStyle/>
        <a:p>
          <a:endParaRPr lang="en-US"/>
        </a:p>
      </dgm:t>
    </dgm:pt>
    <dgm:pt modelId="{6CB6393C-C761-4EF0-81D4-ECB6DC122117}">
      <dgm:prSet/>
      <dgm:spPr/>
      <dgm:t>
        <a:bodyPr/>
        <a:lstStyle/>
        <a:p>
          <a:pPr rtl="0"/>
          <a:r>
            <a:rPr lang="en-US" dirty="0"/>
            <a:t>WIOA participants outcome information</a:t>
          </a:r>
        </a:p>
      </dgm:t>
    </dgm:pt>
    <dgm:pt modelId="{5D1AF526-0F64-4278-BFCB-8DD6A4149903}" type="parTrans" cxnId="{71984A2E-192A-434E-BE3C-D6E54E57546F}">
      <dgm:prSet/>
      <dgm:spPr/>
      <dgm:t>
        <a:bodyPr/>
        <a:lstStyle/>
        <a:p>
          <a:endParaRPr lang="en-US"/>
        </a:p>
      </dgm:t>
    </dgm:pt>
    <dgm:pt modelId="{4AC7089D-4568-4699-AB68-585E0AC507BF}" type="sibTrans" cxnId="{71984A2E-192A-434E-BE3C-D6E54E57546F}">
      <dgm:prSet/>
      <dgm:spPr/>
      <dgm:t>
        <a:bodyPr/>
        <a:lstStyle/>
        <a:p>
          <a:endParaRPr lang="en-US"/>
        </a:p>
      </dgm:t>
    </dgm:pt>
    <dgm:pt modelId="{997B9E4B-9AD3-4F1E-A78B-F9542BF92785}">
      <dgm:prSet/>
      <dgm:spPr/>
      <dgm:t>
        <a:bodyPr/>
        <a:lstStyle/>
        <a:p>
          <a:pPr rtl="0"/>
          <a:r>
            <a:rPr lang="en-US" dirty="0"/>
            <a:t>WIOA participants demographic information</a:t>
          </a:r>
        </a:p>
      </dgm:t>
    </dgm:pt>
    <dgm:pt modelId="{F5CF54C7-E9ED-4F53-B06B-17F6EB7F3B21}" type="parTrans" cxnId="{AFE795E2-F993-4229-8C1E-2EB6C402EEBF}">
      <dgm:prSet/>
      <dgm:spPr/>
      <dgm:t>
        <a:bodyPr/>
        <a:lstStyle/>
        <a:p>
          <a:endParaRPr lang="en-US"/>
        </a:p>
      </dgm:t>
    </dgm:pt>
    <dgm:pt modelId="{0FE43C41-60EF-4389-84C1-511D0AFE7620}" type="sibTrans" cxnId="{AFE795E2-F993-4229-8C1E-2EB6C402EEBF}">
      <dgm:prSet/>
      <dgm:spPr/>
      <dgm:t>
        <a:bodyPr/>
        <a:lstStyle/>
        <a:p>
          <a:endParaRPr lang="en-US"/>
        </a:p>
      </dgm:t>
    </dgm:pt>
    <dgm:pt modelId="{252750ED-0F83-4B55-B88C-3F0A2E10AA36}" type="pres">
      <dgm:prSet presAssocID="{94EE04A2-1D2E-49A2-81C1-96BB522C19C7}" presName="Name0" presStyleCnt="0">
        <dgm:presLayoutVars>
          <dgm:dir/>
          <dgm:animLvl val="lvl"/>
          <dgm:resizeHandles val="exact"/>
        </dgm:presLayoutVars>
      </dgm:prSet>
      <dgm:spPr/>
    </dgm:pt>
    <dgm:pt modelId="{E66D104F-DCDD-4175-A937-C8CDE512A4DE}" type="pres">
      <dgm:prSet presAssocID="{BF0A0EDA-2AA2-4645-8030-2EDA18DF6856}" presName="linNode" presStyleCnt="0"/>
      <dgm:spPr/>
    </dgm:pt>
    <dgm:pt modelId="{6BE28A5B-7191-43E7-A6B1-6C25647BE63E}" type="pres">
      <dgm:prSet presAssocID="{BF0A0EDA-2AA2-4645-8030-2EDA18DF6856}" presName="parentText" presStyleLbl="node1" presStyleIdx="0" presStyleCnt="1" custScaleX="128012" custLinFactNeighborX="-276">
        <dgm:presLayoutVars>
          <dgm:chMax val="1"/>
          <dgm:bulletEnabled val="1"/>
        </dgm:presLayoutVars>
      </dgm:prSet>
      <dgm:spPr/>
    </dgm:pt>
    <dgm:pt modelId="{B4F8C456-2ACF-4FA1-99CD-0ACDFF17CFD9}" type="pres">
      <dgm:prSet presAssocID="{BF0A0EDA-2AA2-4645-8030-2EDA18DF6856}" presName="descendantText" presStyleLbl="alignAccFollowNode1" presStyleIdx="0" presStyleCnt="1">
        <dgm:presLayoutVars>
          <dgm:bulletEnabled val="1"/>
        </dgm:presLayoutVars>
      </dgm:prSet>
      <dgm:spPr/>
    </dgm:pt>
  </dgm:ptLst>
  <dgm:cxnLst>
    <dgm:cxn modelId="{EA51E716-5E83-4276-BBE4-75CB9BE130CE}" type="presOf" srcId="{D227D177-424D-44DD-8720-467732E15D7D}" destId="{B4F8C456-2ACF-4FA1-99CD-0ACDFF17CFD9}" srcOrd="0" destOrd="1" presId="urn:microsoft.com/office/officeart/2005/8/layout/vList5"/>
    <dgm:cxn modelId="{4F35A51E-CD6A-43DB-97E6-29AD899B74F9}" type="presOf" srcId="{3FB0CD2D-9587-4D83-A37B-7C7515C1D461}" destId="{B4F8C456-2ACF-4FA1-99CD-0ACDFF17CFD9}" srcOrd="0" destOrd="0" presId="urn:microsoft.com/office/officeart/2005/8/layout/vList5"/>
    <dgm:cxn modelId="{71984A2E-192A-434E-BE3C-D6E54E57546F}" srcId="{BF0A0EDA-2AA2-4645-8030-2EDA18DF6856}" destId="{6CB6393C-C761-4EF0-81D4-ECB6DC122117}" srcOrd="2" destOrd="0" parTransId="{5D1AF526-0F64-4278-BFCB-8DD6A4149903}" sibTransId="{4AC7089D-4568-4699-AB68-585E0AC507BF}"/>
    <dgm:cxn modelId="{62B8872F-CD28-42D8-8655-359A7FA4A745}" type="presOf" srcId="{BF0A0EDA-2AA2-4645-8030-2EDA18DF6856}" destId="{6BE28A5B-7191-43E7-A6B1-6C25647BE63E}" srcOrd="0" destOrd="0" presId="urn:microsoft.com/office/officeart/2005/8/layout/vList5"/>
    <dgm:cxn modelId="{C1816162-05BC-462E-8AA1-D0F886F6A9CB}" type="presOf" srcId="{997B9E4B-9AD3-4F1E-A78B-F9542BF92785}" destId="{B4F8C456-2ACF-4FA1-99CD-0ACDFF17CFD9}" srcOrd="0" destOrd="3" presId="urn:microsoft.com/office/officeart/2005/8/layout/vList5"/>
    <dgm:cxn modelId="{CFE2E94A-038D-4887-95B6-A8872D9665E7}" srcId="{BF0A0EDA-2AA2-4645-8030-2EDA18DF6856}" destId="{D227D177-424D-44DD-8720-467732E15D7D}" srcOrd="1" destOrd="0" parTransId="{7C84E2B1-65C9-4C11-923F-A123999832C2}" sibTransId="{701F69DB-2C4E-4A85-8F8F-167FFFECF98B}"/>
    <dgm:cxn modelId="{DE683F92-415D-40D7-A217-9526C3107241}" type="presOf" srcId="{94EE04A2-1D2E-49A2-81C1-96BB522C19C7}" destId="{252750ED-0F83-4B55-B88C-3F0A2E10AA36}" srcOrd="0" destOrd="0" presId="urn:microsoft.com/office/officeart/2005/8/layout/vList5"/>
    <dgm:cxn modelId="{724DE4B3-3A44-4191-B922-AF1D42219ACA}" srcId="{BF0A0EDA-2AA2-4645-8030-2EDA18DF6856}" destId="{3FB0CD2D-9587-4D83-A37B-7C7515C1D461}" srcOrd="0" destOrd="0" parTransId="{19AFEECE-B51E-407A-84CC-C0C962620CDC}" sibTransId="{8E7EEF9B-C33A-4C29-975F-A33715A387FD}"/>
    <dgm:cxn modelId="{AFE795E2-F993-4229-8C1E-2EB6C402EEBF}" srcId="{BF0A0EDA-2AA2-4645-8030-2EDA18DF6856}" destId="{997B9E4B-9AD3-4F1E-A78B-F9542BF92785}" srcOrd="3" destOrd="0" parTransId="{F5CF54C7-E9ED-4F53-B06B-17F6EB7F3B21}" sibTransId="{0FE43C41-60EF-4389-84C1-511D0AFE7620}"/>
    <dgm:cxn modelId="{ADA7C5E7-1BE1-4457-B98F-4FF8FB2033E4}" type="presOf" srcId="{6CB6393C-C761-4EF0-81D4-ECB6DC122117}" destId="{B4F8C456-2ACF-4FA1-99CD-0ACDFF17CFD9}" srcOrd="0" destOrd="2" presId="urn:microsoft.com/office/officeart/2005/8/layout/vList5"/>
    <dgm:cxn modelId="{2232F4F9-EBC1-4B53-BBBC-D3B25E3918C5}" srcId="{94EE04A2-1D2E-49A2-81C1-96BB522C19C7}" destId="{BF0A0EDA-2AA2-4645-8030-2EDA18DF6856}" srcOrd="0" destOrd="0" parTransId="{A4678096-B1B4-47E8-AEDF-105580FB1EA9}" sibTransId="{4B437EBD-3488-4AC9-B4F3-8FD4B8C32CF0}"/>
    <dgm:cxn modelId="{85561A3D-28EE-4376-9319-C3851C64530C}" type="presParOf" srcId="{252750ED-0F83-4B55-B88C-3F0A2E10AA36}" destId="{E66D104F-DCDD-4175-A937-C8CDE512A4DE}" srcOrd="0" destOrd="0" presId="urn:microsoft.com/office/officeart/2005/8/layout/vList5"/>
    <dgm:cxn modelId="{06EB2B24-EC41-4D93-A762-CB3C1D1CA8C9}" type="presParOf" srcId="{E66D104F-DCDD-4175-A937-C8CDE512A4DE}" destId="{6BE28A5B-7191-43E7-A6B1-6C25647BE63E}" srcOrd="0" destOrd="0" presId="urn:microsoft.com/office/officeart/2005/8/layout/vList5"/>
    <dgm:cxn modelId="{1243F2FD-E815-4737-A58D-1DCCEF312CE2}" type="presParOf" srcId="{E66D104F-DCDD-4175-A937-C8CDE512A4DE}" destId="{B4F8C456-2ACF-4FA1-99CD-0ACDFF17CFD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2A621-9F42-4FD6-9F8D-D89F25E173B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1DA3412-5A48-4574-924E-BD2684F5C3B0}">
      <dgm:prSet/>
      <dgm:spPr/>
      <dgm:t>
        <a:bodyPr/>
        <a:lstStyle/>
        <a:p>
          <a:pPr>
            <a:defRPr b="1"/>
          </a:pPr>
          <a:r>
            <a:rPr lang="en-US" dirty="0"/>
            <a:t>Duplicate records</a:t>
          </a:r>
        </a:p>
      </dgm:t>
    </dgm:pt>
    <dgm:pt modelId="{C5CB0358-FBD5-4FBD-94C5-864B57E0FC4D}" type="parTrans" cxnId="{9FE4C3C2-6232-4EAD-B69A-B24EB9A3A578}">
      <dgm:prSet/>
      <dgm:spPr/>
      <dgm:t>
        <a:bodyPr/>
        <a:lstStyle/>
        <a:p>
          <a:endParaRPr lang="en-US"/>
        </a:p>
      </dgm:t>
    </dgm:pt>
    <dgm:pt modelId="{E53F9BD6-4CB0-408B-BF4E-C0959A3C0526}" type="sibTrans" cxnId="{9FE4C3C2-6232-4EAD-B69A-B24EB9A3A578}">
      <dgm:prSet/>
      <dgm:spPr/>
      <dgm:t>
        <a:bodyPr/>
        <a:lstStyle/>
        <a:p>
          <a:endParaRPr lang="en-US"/>
        </a:p>
      </dgm:t>
    </dgm:pt>
    <dgm:pt modelId="{AA71FBE9-D8B2-4F77-9AD3-B7AE18178CF8}">
      <dgm:prSet/>
      <dgm:spPr/>
      <dgm:t>
        <a:bodyPr/>
        <a:lstStyle/>
        <a:p>
          <a:pPr>
            <a:defRPr b="1"/>
          </a:pPr>
          <a:r>
            <a:rPr lang="en-US" dirty="0"/>
            <a:t>Reporting that does not always equate to a training program</a:t>
          </a:r>
        </a:p>
      </dgm:t>
    </dgm:pt>
    <dgm:pt modelId="{A96B63E3-44E7-48B6-A1CC-6A7F6394F5C8}" type="parTrans" cxnId="{502B5A34-02FE-464C-87F1-C56FAB8852BC}">
      <dgm:prSet/>
      <dgm:spPr/>
      <dgm:t>
        <a:bodyPr/>
        <a:lstStyle/>
        <a:p>
          <a:endParaRPr lang="en-US"/>
        </a:p>
      </dgm:t>
    </dgm:pt>
    <dgm:pt modelId="{662B3314-0810-4C71-9441-9A021E44154E}" type="sibTrans" cxnId="{502B5A34-02FE-464C-87F1-C56FAB8852BC}">
      <dgm:prSet/>
      <dgm:spPr/>
      <dgm:t>
        <a:bodyPr/>
        <a:lstStyle/>
        <a:p>
          <a:endParaRPr lang="en-US"/>
        </a:p>
      </dgm:t>
    </dgm:pt>
    <dgm:pt modelId="{07C4BC8D-AFE2-4B13-A00A-DC85EB0E19F7}">
      <dgm:prSet/>
      <dgm:spPr/>
      <dgm:t>
        <a:bodyPr/>
        <a:lstStyle/>
        <a:p>
          <a:r>
            <a:rPr lang="en-US" dirty="0"/>
            <a:t>e.g. reporting on a single class or course, such as “intro to MS Word” or “OSHA 10” or “Accounting 101” </a:t>
          </a:r>
        </a:p>
      </dgm:t>
    </dgm:pt>
    <dgm:pt modelId="{C4434461-90B5-46D8-B365-42389CE34A26}" type="parTrans" cxnId="{6C705FB8-8E30-40C5-AC00-7532BD75BB13}">
      <dgm:prSet/>
      <dgm:spPr/>
      <dgm:t>
        <a:bodyPr/>
        <a:lstStyle/>
        <a:p>
          <a:endParaRPr lang="en-US"/>
        </a:p>
      </dgm:t>
    </dgm:pt>
    <dgm:pt modelId="{0FFCC54C-5760-4805-9D6E-23DE9248BB2C}" type="sibTrans" cxnId="{6C705FB8-8E30-40C5-AC00-7532BD75BB13}">
      <dgm:prSet/>
      <dgm:spPr/>
      <dgm:t>
        <a:bodyPr/>
        <a:lstStyle/>
        <a:p>
          <a:endParaRPr lang="en-US"/>
        </a:p>
      </dgm:t>
    </dgm:pt>
    <dgm:pt modelId="{C44A87B2-BAB7-4F04-B954-AD9518155C3C}">
      <dgm:prSet/>
      <dgm:spPr/>
      <dgm:t>
        <a:bodyPr/>
        <a:lstStyle/>
        <a:p>
          <a:r>
            <a:rPr lang="en-US" b="1" dirty="0"/>
            <a:t>Incorrect Cost Per WIOA Participant </a:t>
          </a:r>
        </a:p>
      </dgm:t>
    </dgm:pt>
    <dgm:pt modelId="{EE55A61B-0703-44F0-B635-4E39155BD7AC}" type="parTrans" cxnId="{B8DCE952-2149-43B5-BEB2-FFB42633C70A}">
      <dgm:prSet/>
      <dgm:spPr/>
      <dgm:t>
        <a:bodyPr/>
        <a:lstStyle/>
        <a:p>
          <a:endParaRPr lang="en-US"/>
        </a:p>
      </dgm:t>
    </dgm:pt>
    <dgm:pt modelId="{85E94F91-C30C-477A-B92C-91EDF54BD076}" type="sibTrans" cxnId="{B8DCE952-2149-43B5-BEB2-FFB42633C70A}">
      <dgm:prSet/>
      <dgm:spPr/>
      <dgm:t>
        <a:bodyPr/>
        <a:lstStyle/>
        <a:p>
          <a:endParaRPr lang="en-US"/>
        </a:p>
      </dgm:t>
    </dgm:pt>
    <dgm:pt modelId="{DC79CCCD-9A6B-431E-B71A-4D330BF92F9B}" type="pres">
      <dgm:prSet presAssocID="{A612A621-9F42-4FD6-9F8D-D89F25E173B5}" presName="root" presStyleCnt="0">
        <dgm:presLayoutVars>
          <dgm:dir/>
          <dgm:resizeHandles val="exact"/>
        </dgm:presLayoutVars>
      </dgm:prSet>
      <dgm:spPr/>
    </dgm:pt>
    <dgm:pt modelId="{99F25AEE-C05C-4C0D-8CF3-A3668FBDCD00}" type="pres">
      <dgm:prSet presAssocID="{61DA3412-5A48-4574-924E-BD2684F5C3B0}" presName="compNode" presStyleCnt="0"/>
      <dgm:spPr/>
    </dgm:pt>
    <dgm:pt modelId="{2A113437-AEFE-4405-8FA1-CF84568710B1}" type="pres">
      <dgm:prSet presAssocID="{61DA3412-5A48-4574-924E-BD2684F5C3B0}" presName="iconRect" presStyleLbl="node1" presStyleIdx="0" presStyleCnt="3" custScaleX="179676" custScaleY="179676" custLinFactNeighborX="936" custLinFactNeighborY="-4001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B4E8EB2A-66C1-4CC2-AD04-CC27347FC891}" type="pres">
      <dgm:prSet presAssocID="{61DA3412-5A48-4574-924E-BD2684F5C3B0}" presName="iconSpace" presStyleCnt="0"/>
      <dgm:spPr/>
    </dgm:pt>
    <dgm:pt modelId="{E9D0B1C7-0717-4A7C-9C7D-CE5A56058B09}" type="pres">
      <dgm:prSet presAssocID="{61DA3412-5A48-4574-924E-BD2684F5C3B0}" presName="parTx" presStyleLbl="revTx" presStyleIdx="0" presStyleCnt="6" custScaleX="71656" custScaleY="81416" custLinFactNeighborX="19650" custLinFactNeighborY="-27976">
        <dgm:presLayoutVars>
          <dgm:chMax val="0"/>
          <dgm:chPref val="0"/>
        </dgm:presLayoutVars>
      </dgm:prSet>
      <dgm:spPr/>
    </dgm:pt>
    <dgm:pt modelId="{184594E0-3866-4FC0-868A-EBC1DE7DD40B}" type="pres">
      <dgm:prSet presAssocID="{61DA3412-5A48-4574-924E-BD2684F5C3B0}" presName="txSpace" presStyleCnt="0"/>
      <dgm:spPr/>
    </dgm:pt>
    <dgm:pt modelId="{D703F2F6-A6AE-472B-8F67-2951B47F1AA3}" type="pres">
      <dgm:prSet presAssocID="{61DA3412-5A48-4574-924E-BD2684F5C3B0}" presName="desTx" presStyleLbl="revTx" presStyleIdx="1" presStyleCnt="6">
        <dgm:presLayoutVars/>
      </dgm:prSet>
      <dgm:spPr/>
    </dgm:pt>
    <dgm:pt modelId="{152E9D53-E37F-4749-B0D9-0A7799A65039}" type="pres">
      <dgm:prSet presAssocID="{E53F9BD6-4CB0-408B-BF4E-C0959A3C0526}" presName="sibTrans" presStyleCnt="0"/>
      <dgm:spPr/>
    </dgm:pt>
    <dgm:pt modelId="{80C5191C-40FA-4578-ABC7-B887C525FE24}" type="pres">
      <dgm:prSet presAssocID="{AA71FBE9-D8B2-4F77-9AD3-B7AE18178CF8}" presName="compNode" presStyleCnt="0"/>
      <dgm:spPr/>
    </dgm:pt>
    <dgm:pt modelId="{96115A55-4FE8-41C5-9BC4-4B1F4B6446BC}" type="pres">
      <dgm:prSet presAssocID="{AA71FBE9-D8B2-4F77-9AD3-B7AE18178CF8}" presName="iconRect" presStyleLbl="node1" presStyleIdx="1" presStyleCnt="3" custScaleX="179676" custScaleY="179676" custLinFactNeighborX="-418" custLinFactNeighborY="-1307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599D366-53A2-4671-8095-11753A357FE7}" type="pres">
      <dgm:prSet presAssocID="{AA71FBE9-D8B2-4F77-9AD3-B7AE18178CF8}" presName="iconSpace" presStyleCnt="0"/>
      <dgm:spPr/>
    </dgm:pt>
    <dgm:pt modelId="{3C412505-6A34-4A54-9171-197952C0A306}" type="pres">
      <dgm:prSet presAssocID="{AA71FBE9-D8B2-4F77-9AD3-B7AE18178CF8}" presName="parTx" presStyleLbl="revTx" presStyleIdx="2" presStyleCnt="6">
        <dgm:presLayoutVars>
          <dgm:chMax val="0"/>
          <dgm:chPref val="0"/>
        </dgm:presLayoutVars>
      </dgm:prSet>
      <dgm:spPr/>
    </dgm:pt>
    <dgm:pt modelId="{CD878A41-9432-4C87-8E41-1FA3D9F1A12B}" type="pres">
      <dgm:prSet presAssocID="{AA71FBE9-D8B2-4F77-9AD3-B7AE18178CF8}" presName="txSpace" presStyleCnt="0"/>
      <dgm:spPr/>
    </dgm:pt>
    <dgm:pt modelId="{92434B31-04B4-4960-AB51-B8ABDF09CB04}" type="pres">
      <dgm:prSet presAssocID="{AA71FBE9-D8B2-4F77-9AD3-B7AE18178CF8}" presName="desTx" presStyleLbl="revTx" presStyleIdx="3" presStyleCnt="6" custScaleX="126207" custLinFactNeighborX="-138" custLinFactNeighborY="39171">
        <dgm:presLayoutVars/>
      </dgm:prSet>
      <dgm:spPr/>
    </dgm:pt>
    <dgm:pt modelId="{AF990E59-94A0-4E98-B516-0DA1318578DB}" type="pres">
      <dgm:prSet presAssocID="{662B3314-0810-4C71-9441-9A021E44154E}" presName="sibTrans" presStyleCnt="0"/>
      <dgm:spPr/>
    </dgm:pt>
    <dgm:pt modelId="{0EC7137E-E8D3-498F-82F0-50D42CD88807}" type="pres">
      <dgm:prSet presAssocID="{C44A87B2-BAB7-4F04-B954-AD9518155C3C}" presName="compNode" presStyleCnt="0"/>
      <dgm:spPr/>
    </dgm:pt>
    <dgm:pt modelId="{1A77DFA1-981F-4610-8887-6E217FE6F1C0}" type="pres">
      <dgm:prSet presAssocID="{C44A87B2-BAB7-4F04-B954-AD9518155C3C}" presName="iconRect" presStyleLbl="node1" presStyleIdx="2" presStyleCnt="3" custScaleX="179676" custScaleY="179676" custLinFactNeighborX="-35722" custLinFactNeighborY="-48657"/>
      <dgm:spPr>
        <a:blipFill>
          <a:blip xmlns:r="http://schemas.openxmlformats.org/officeDocument/2006/relationships" r:embed="rId5">
            <a:extLst>
              <a:ext uri="{28A0092B-C50C-407E-A947-70E740481C1C}">
                <a14:useLocalDpi xmlns:a14="http://schemas.microsoft.com/office/drawing/2010/main" val="0"/>
              </a:ext>
            </a:extLst>
          </a:blip>
          <a:srcRect/>
          <a:stretch>
            <a:fillRect t="-25000" b="-25000"/>
          </a:stretch>
        </a:blipFill>
      </dgm:spPr>
    </dgm:pt>
    <dgm:pt modelId="{123A543C-BDB5-4566-AFB6-10F0BFEBE78A}" type="pres">
      <dgm:prSet presAssocID="{C44A87B2-BAB7-4F04-B954-AD9518155C3C}" presName="iconSpace" presStyleCnt="0"/>
      <dgm:spPr/>
    </dgm:pt>
    <dgm:pt modelId="{1DCB3E6C-5DE6-4039-80B4-57AD097E917C}" type="pres">
      <dgm:prSet presAssocID="{C44A87B2-BAB7-4F04-B954-AD9518155C3C}" presName="parTx" presStyleLbl="revTx" presStyleIdx="4" presStyleCnt="6" custLinFactNeighborX="-1051" custLinFactNeighborY="-13101">
        <dgm:presLayoutVars>
          <dgm:chMax val="0"/>
          <dgm:chPref val="0"/>
        </dgm:presLayoutVars>
      </dgm:prSet>
      <dgm:spPr/>
    </dgm:pt>
    <dgm:pt modelId="{B23E22A1-67D3-48A4-83D7-57A5C13BCBF1}" type="pres">
      <dgm:prSet presAssocID="{C44A87B2-BAB7-4F04-B954-AD9518155C3C}" presName="txSpace" presStyleCnt="0"/>
      <dgm:spPr/>
    </dgm:pt>
    <dgm:pt modelId="{D2D9EA0A-450F-4925-85A2-C11D73A5AF00}" type="pres">
      <dgm:prSet presAssocID="{C44A87B2-BAB7-4F04-B954-AD9518155C3C}" presName="desTx" presStyleLbl="revTx" presStyleIdx="5" presStyleCnt="6">
        <dgm:presLayoutVars/>
      </dgm:prSet>
      <dgm:spPr/>
    </dgm:pt>
  </dgm:ptLst>
  <dgm:cxnLst>
    <dgm:cxn modelId="{1679611D-7376-44DE-B684-92C3D51DC620}" type="presOf" srcId="{A612A621-9F42-4FD6-9F8D-D89F25E173B5}" destId="{DC79CCCD-9A6B-431E-B71A-4D330BF92F9B}" srcOrd="0" destOrd="0" presId="urn:microsoft.com/office/officeart/2018/5/layout/CenteredIconLabelDescriptionList"/>
    <dgm:cxn modelId="{502B5A34-02FE-464C-87F1-C56FAB8852BC}" srcId="{A612A621-9F42-4FD6-9F8D-D89F25E173B5}" destId="{AA71FBE9-D8B2-4F77-9AD3-B7AE18178CF8}" srcOrd="1" destOrd="0" parTransId="{A96B63E3-44E7-48B6-A1CC-6A7F6394F5C8}" sibTransId="{662B3314-0810-4C71-9441-9A021E44154E}"/>
    <dgm:cxn modelId="{BEE94A3A-CA9E-4139-92D1-E931857476AF}" type="presOf" srcId="{C44A87B2-BAB7-4F04-B954-AD9518155C3C}" destId="{1DCB3E6C-5DE6-4039-80B4-57AD097E917C}" srcOrd="0" destOrd="0" presId="urn:microsoft.com/office/officeart/2018/5/layout/CenteredIconLabelDescriptionList"/>
    <dgm:cxn modelId="{B8DCE952-2149-43B5-BEB2-FFB42633C70A}" srcId="{A612A621-9F42-4FD6-9F8D-D89F25E173B5}" destId="{C44A87B2-BAB7-4F04-B954-AD9518155C3C}" srcOrd="2" destOrd="0" parTransId="{EE55A61B-0703-44F0-B635-4E39155BD7AC}" sibTransId="{85E94F91-C30C-477A-B92C-91EDF54BD076}"/>
    <dgm:cxn modelId="{6C705FB8-8E30-40C5-AC00-7532BD75BB13}" srcId="{AA71FBE9-D8B2-4F77-9AD3-B7AE18178CF8}" destId="{07C4BC8D-AFE2-4B13-A00A-DC85EB0E19F7}" srcOrd="0" destOrd="0" parTransId="{C4434461-90B5-46D8-B365-42389CE34A26}" sibTransId="{0FFCC54C-5760-4805-9D6E-23DE9248BB2C}"/>
    <dgm:cxn modelId="{9FE4C3C2-6232-4EAD-B69A-B24EB9A3A578}" srcId="{A612A621-9F42-4FD6-9F8D-D89F25E173B5}" destId="{61DA3412-5A48-4574-924E-BD2684F5C3B0}" srcOrd="0" destOrd="0" parTransId="{C5CB0358-FBD5-4FBD-94C5-864B57E0FC4D}" sibTransId="{E53F9BD6-4CB0-408B-BF4E-C0959A3C0526}"/>
    <dgm:cxn modelId="{2B1066CC-E838-432F-A930-C1E0A2410F10}" type="presOf" srcId="{61DA3412-5A48-4574-924E-BD2684F5C3B0}" destId="{E9D0B1C7-0717-4A7C-9C7D-CE5A56058B09}" srcOrd="0" destOrd="0" presId="urn:microsoft.com/office/officeart/2018/5/layout/CenteredIconLabelDescriptionList"/>
    <dgm:cxn modelId="{4CE5DFF1-C272-4911-BA8D-A6CF9A8DCF6B}" type="presOf" srcId="{07C4BC8D-AFE2-4B13-A00A-DC85EB0E19F7}" destId="{92434B31-04B4-4960-AB51-B8ABDF09CB04}" srcOrd="0" destOrd="0" presId="urn:microsoft.com/office/officeart/2018/5/layout/CenteredIconLabelDescriptionList"/>
    <dgm:cxn modelId="{F144FFFC-0E9C-48F4-956F-E478CF513A5D}" type="presOf" srcId="{AA71FBE9-D8B2-4F77-9AD3-B7AE18178CF8}" destId="{3C412505-6A34-4A54-9171-197952C0A306}" srcOrd="0" destOrd="0" presId="urn:microsoft.com/office/officeart/2018/5/layout/CenteredIconLabelDescriptionList"/>
    <dgm:cxn modelId="{7A7ADC1E-5DE2-4619-9C19-F41B78F3090F}" type="presParOf" srcId="{DC79CCCD-9A6B-431E-B71A-4D330BF92F9B}" destId="{99F25AEE-C05C-4C0D-8CF3-A3668FBDCD00}" srcOrd="0" destOrd="0" presId="urn:microsoft.com/office/officeart/2018/5/layout/CenteredIconLabelDescriptionList"/>
    <dgm:cxn modelId="{5BE441D3-B2B8-4609-8B42-A890ED06813C}" type="presParOf" srcId="{99F25AEE-C05C-4C0D-8CF3-A3668FBDCD00}" destId="{2A113437-AEFE-4405-8FA1-CF84568710B1}" srcOrd="0" destOrd="0" presId="urn:microsoft.com/office/officeart/2018/5/layout/CenteredIconLabelDescriptionList"/>
    <dgm:cxn modelId="{CB77DBD8-E961-4BBF-9E78-72531F96865C}" type="presParOf" srcId="{99F25AEE-C05C-4C0D-8CF3-A3668FBDCD00}" destId="{B4E8EB2A-66C1-4CC2-AD04-CC27347FC891}" srcOrd="1" destOrd="0" presId="urn:microsoft.com/office/officeart/2018/5/layout/CenteredIconLabelDescriptionList"/>
    <dgm:cxn modelId="{60FBED92-C057-4EEA-8603-17DF52DAECCC}" type="presParOf" srcId="{99F25AEE-C05C-4C0D-8CF3-A3668FBDCD00}" destId="{E9D0B1C7-0717-4A7C-9C7D-CE5A56058B09}" srcOrd="2" destOrd="0" presId="urn:microsoft.com/office/officeart/2018/5/layout/CenteredIconLabelDescriptionList"/>
    <dgm:cxn modelId="{85894549-0BA7-4E7E-B4D8-A48531A1CDB7}" type="presParOf" srcId="{99F25AEE-C05C-4C0D-8CF3-A3668FBDCD00}" destId="{184594E0-3866-4FC0-868A-EBC1DE7DD40B}" srcOrd="3" destOrd="0" presId="urn:microsoft.com/office/officeart/2018/5/layout/CenteredIconLabelDescriptionList"/>
    <dgm:cxn modelId="{973A0CB0-2FAE-452E-BCA4-67318BB15790}" type="presParOf" srcId="{99F25AEE-C05C-4C0D-8CF3-A3668FBDCD00}" destId="{D703F2F6-A6AE-472B-8F67-2951B47F1AA3}" srcOrd="4" destOrd="0" presId="urn:microsoft.com/office/officeart/2018/5/layout/CenteredIconLabelDescriptionList"/>
    <dgm:cxn modelId="{A383939C-CF24-41A0-BA0C-CB16A1093F9F}" type="presParOf" srcId="{DC79CCCD-9A6B-431E-B71A-4D330BF92F9B}" destId="{152E9D53-E37F-4749-B0D9-0A7799A65039}" srcOrd="1" destOrd="0" presId="urn:microsoft.com/office/officeart/2018/5/layout/CenteredIconLabelDescriptionList"/>
    <dgm:cxn modelId="{C3A3CB18-BBC8-4B89-9065-BB40E1183E0B}" type="presParOf" srcId="{DC79CCCD-9A6B-431E-B71A-4D330BF92F9B}" destId="{80C5191C-40FA-4578-ABC7-B887C525FE24}" srcOrd="2" destOrd="0" presId="urn:microsoft.com/office/officeart/2018/5/layout/CenteredIconLabelDescriptionList"/>
    <dgm:cxn modelId="{351BE246-2132-427A-9662-125652E897E5}" type="presParOf" srcId="{80C5191C-40FA-4578-ABC7-B887C525FE24}" destId="{96115A55-4FE8-41C5-9BC4-4B1F4B6446BC}" srcOrd="0" destOrd="0" presId="urn:microsoft.com/office/officeart/2018/5/layout/CenteredIconLabelDescriptionList"/>
    <dgm:cxn modelId="{7B7B9CC7-E817-4715-9E0E-8C3426B02156}" type="presParOf" srcId="{80C5191C-40FA-4578-ABC7-B887C525FE24}" destId="{B599D366-53A2-4671-8095-11753A357FE7}" srcOrd="1" destOrd="0" presId="urn:microsoft.com/office/officeart/2018/5/layout/CenteredIconLabelDescriptionList"/>
    <dgm:cxn modelId="{A13E231D-0687-44D4-9141-48E38055FE70}" type="presParOf" srcId="{80C5191C-40FA-4578-ABC7-B887C525FE24}" destId="{3C412505-6A34-4A54-9171-197952C0A306}" srcOrd="2" destOrd="0" presId="urn:microsoft.com/office/officeart/2018/5/layout/CenteredIconLabelDescriptionList"/>
    <dgm:cxn modelId="{2837F6F8-E948-4C9F-9FC5-58F088C6787D}" type="presParOf" srcId="{80C5191C-40FA-4578-ABC7-B887C525FE24}" destId="{CD878A41-9432-4C87-8E41-1FA3D9F1A12B}" srcOrd="3" destOrd="0" presId="urn:microsoft.com/office/officeart/2018/5/layout/CenteredIconLabelDescriptionList"/>
    <dgm:cxn modelId="{6EE5B84B-67B9-4EEC-9D0E-F48C85AB7D87}" type="presParOf" srcId="{80C5191C-40FA-4578-ABC7-B887C525FE24}" destId="{92434B31-04B4-4960-AB51-B8ABDF09CB04}" srcOrd="4" destOrd="0" presId="urn:microsoft.com/office/officeart/2018/5/layout/CenteredIconLabelDescriptionList"/>
    <dgm:cxn modelId="{761EF3ED-8028-4ACC-A4B6-459FA2E1D195}" type="presParOf" srcId="{DC79CCCD-9A6B-431E-B71A-4D330BF92F9B}" destId="{AF990E59-94A0-4E98-B516-0DA1318578DB}" srcOrd="3" destOrd="0" presId="urn:microsoft.com/office/officeart/2018/5/layout/CenteredIconLabelDescriptionList"/>
    <dgm:cxn modelId="{1E8346DD-CD01-49AF-B223-D43EEC8178D5}" type="presParOf" srcId="{DC79CCCD-9A6B-431E-B71A-4D330BF92F9B}" destId="{0EC7137E-E8D3-498F-82F0-50D42CD88807}" srcOrd="4" destOrd="0" presId="urn:microsoft.com/office/officeart/2018/5/layout/CenteredIconLabelDescriptionList"/>
    <dgm:cxn modelId="{55EF74F2-EE80-4EEC-A813-49F1A9B21BDA}" type="presParOf" srcId="{0EC7137E-E8D3-498F-82F0-50D42CD88807}" destId="{1A77DFA1-981F-4610-8887-6E217FE6F1C0}" srcOrd="0" destOrd="0" presId="urn:microsoft.com/office/officeart/2018/5/layout/CenteredIconLabelDescriptionList"/>
    <dgm:cxn modelId="{3D5F159F-07E4-4260-8949-5BC1A9A1B07A}" type="presParOf" srcId="{0EC7137E-E8D3-498F-82F0-50D42CD88807}" destId="{123A543C-BDB5-4566-AFB6-10F0BFEBE78A}" srcOrd="1" destOrd="0" presId="urn:microsoft.com/office/officeart/2018/5/layout/CenteredIconLabelDescriptionList"/>
    <dgm:cxn modelId="{70B68798-0649-4E5A-8BCB-66F560AB7AB9}" type="presParOf" srcId="{0EC7137E-E8D3-498F-82F0-50D42CD88807}" destId="{1DCB3E6C-5DE6-4039-80B4-57AD097E917C}" srcOrd="2" destOrd="0" presId="urn:microsoft.com/office/officeart/2018/5/layout/CenteredIconLabelDescriptionList"/>
    <dgm:cxn modelId="{CE837C2F-7559-462E-A256-A81AEF752096}" type="presParOf" srcId="{0EC7137E-E8D3-498F-82F0-50D42CD88807}" destId="{B23E22A1-67D3-48A4-83D7-57A5C13BCBF1}" srcOrd="3" destOrd="0" presId="urn:microsoft.com/office/officeart/2018/5/layout/CenteredIconLabelDescriptionList"/>
    <dgm:cxn modelId="{FABC640F-247E-4CE7-8D75-2FD1BD14C1CB}" type="presParOf" srcId="{0EC7137E-E8D3-498F-82F0-50D42CD88807}" destId="{D2D9EA0A-450F-4925-85A2-C11D73A5AF0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B60F9F-83E9-4808-A8AE-8B81FDD369E9}" type="doc">
      <dgm:prSet loTypeId="urn:microsoft.com/office/officeart/2005/8/layout/hProcess11" loCatId="process" qsTypeId="urn:microsoft.com/office/officeart/2005/8/quickstyle/3d4" qsCatId="3D" csTypeId="urn:microsoft.com/office/officeart/2005/8/colors/colorful5" csCatId="colorful" phldr="1"/>
      <dgm:spPr/>
      <dgm:t>
        <a:bodyPr/>
        <a:lstStyle/>
        <a:p>
          <a:endParaRPr lang="en-US"/>
        </a:p>
      </dgm:t>
    </dgm:pt>
    <dgm:pt modelId="{2F2584A3-CED3-4AA5-8E5C-892B137C9C96}">
      <dgm:prSet custT="1"/>
      <dgm:spPr/>
      <dgm:t>
        <a:bodyPr/>
        <a:lstStyle/>
        <a:p>
          <a:r>
            <a:rPr lang="en-US" sz="2000" dirty="0"/>
            <a:t>Re-submission window opens on 1/4/2021</a:t>
          </a:r>
        </a:p>
      </dgm:t>
    </dgm:pt>
    <dgm:pt modelId="{D1A8BC1A-7D0B-4A08-A0EC-E00E18C2B3BE}" type="parTrans" cxnId="{BAE3C3F4-0F5F-40E3-A00E-BA694E9AD96D}">
      <dgm:prSet/>
      <dgm:spPr/>
      <dgm:t>
        <a:bodyPr/>
        <a:lstStyle/>
        <a:p>
          <a:endParaRPr lang="en-US" sz="4400"/>
        </a:p>
      </dgm:t>
    </dgm:pt>
    <dgm:pt modelId="{60227E2B-470F-40AE-AFF4-593F96B974E7}" type="sibTrans" cxnId="{BAE3C3F4-0F5F-40E3-A00E-BA694E9AD96D}">
      <dgm:prSet/>
      <dgm:spPr/>
      <dgm:t>
        <a:bodyPr/>
        <a:lstStyle/>
        <a:p>
          <a:endParaRPr lang="en-US" sz="4400"/>
        </a:p>
      </dgm:t>
    </dgm:pt>
    <dgm:pt modelId="{6E251640-727A-438B-A7E5-2C36C4B75027}">
      <dgm:prSet custT="1"/>
      <dgm:spPr/>
      <dgm:t>
        <a:bodyPr/>
        <a:lstStyle/>
        <a:p>
          <a:r>
            <a:rPr lang="en-US" sz="2000" dirty="0"/>
            <a:t>Re-submission window closes on 3/5/2021</a:t>
          </a:r>
        </a:p>
      </dgm:t>
    </dgm:pt>
    <dgm:pt modelId="{48DCD30F-ECF0-48AA-9C34-F833085433EB}" type="parTrans" cxnId="{B5816CAF-B159-4CF9-99DB-FC4FD08DB53F}">
      <dgm:prSet/>
      <dgm:spPr/>
      <dgm:t>
        <a:bodyPr/>
        <a:lstStyle/>
        <a:p>
          <a:endParaRPr lang="en-US" sz="4400"/>
        </a:p>
      </dgm:t>
    </dgm:pt>
    <dgm:pt modelId="{34E4C322-F1E2-474C-B57B-FB6750FD3A79}" type="sibTrans" cxnId="{B5816CAF-B159-4CF9-99DB-FC4FD08DB53F}">
      <dgm:prSet/>
      <dgm:spPr/>
      <dgm:t>
        <a:bodyPr/>
        <a:lstStyle/>
        <a:p>
          <a:endParaRPr lang="en-US" sz="4400"/>
        </a:p>
      </dgm:t>
    </dgm:pt>
    <dgm:pt modelId="{22C26397-942F-432F-B287-7E44DEEE6083}">
      <dgm:prSet custT="1"/>
      <dgm:spPr/>
      <dgm:t>
        <a:bodyPr/>
        <a:lstStyle/>
        <a:p>
          <a:r>
            <a:rPr lang="en-US" sz="2000" dirty="0"/>
            <a:t>ETA will use resubmitted data to refresh trainingproviderresults.gov</a:t>
          </a:r>
        </a:p>
      </dgm:t>
    </dgm:pt>
    <dgm:pt modelId="{F7E2B20D-7F7E-45A9-B645-87DF772BC7F1}" type="parTrans" cxnId="{32B7965A-5550-4D3F-AE5D-DB311FAD3355}">
      <dgm:prSet/>
      <dgm:spPr/>
      <dgm:t>
        <a:bodyPr/>
        <a:lstStyle/>
        <a:p>
          <a:endParaRPr lang="en-US" sz="4400"/>
        </a:p>
      </dgm:t>
    </dgm:pt>
    <dgm:pt modelId="{AA157B13-FE44-4A56-B3C7-FEABE6DEF25E}" type="sibTrans" cxnId="{32B7965A-5550-4D3F-AE5D-DB311FAD3355}">
      <dgm:prSet/>
      <dgm:spPr/>
      <dgm:t>
        <a:bodyPr/>
        <a:lstStyle/>
        <a:p>
          <a:endParaRPr lang="en-US" sz="4400"/>
        </a:p>
      </dgm:t>
    </dgm:pt>
    <dgm:pt modelId="{89FBAD0F-0B9F-4D12-8BD7-AD2EE64A0813}" type="pres">
      <dgm:prSet presAssocID="{74B60F9F-83E9-4808-A8AE-8B81FDD369E9}" presName="Name0" presStyleCnt="0">
        <dgm:presLayoutVars>
          <dgm:dir/>
          <dgm:resizeHandles val="exact"/>
        </dgm:presLayoutVars>
      </dgm:prSet>
      <dgm:spPr/>
    </dgm:pt>
    <dgm:pt modelId="{79BCD039-B635-4317-B41F-AFC89AC71506}" type="pres">
      <dgm:prSet presAssocID="{74B60F9F-83E9-4808-A8AE-8B81FDD369E9}" presName="arrow" presStyleLbl="bgShp" presStyleIdx="0" presStyleCnt="1"/>
      <dgm:spPr/>
    </dgm:pt>
    <dgm:pt modelId="{7B2D4FC7-0C21-40BC-B9E2-A211DDB40BAE}" type="pres">
      <dgm:prSet presAssocID="{74B60F9F-83E9-4808-A8AE-8B81FDD369E9}" presName="points" presStyleCnt="0"/>
      <dgm:spPr/>
    </dgm:pt>
    <dgm:pt modelId="{5C5344DA-0C62-4343-B09F-63ABD0EAAE8F}" type="pres">
      <dgm:prSet presAssocID="{2F2584A3-CED3-4AA5-8E5C-892B137C9C96}" presName="compositeA" presStyleCnt="0"/>
      <dgm:spPr/>
    </dgm:pt>
    <dgm:pt modelId="{3ECDE166-565E-46D3-AFA6-753BD801388D}" type="pres">
      <dgm:prSet presAssocID="{2F2584A3-CED3-4AA5-8E5C-892B137C9C96}" presName="textA" presStyleLbl="revTx" presStyleIdx="0" presStyleCnt="3">
        <dgm:presLayoutVars>
          <dgm:bulletEnabled val="1"/>
        </dgm:presLayoutVars>
      </dgm:prSet>
      <dgm:spPr/>
    </dgm:pt>
    <dgm:pt modelId="{0EADACFD-8571-4E7E-BFE5-3534FA36F0C8}" type="pres">
      <dgm:prSet presAssocID="{2F2584A3-CED3-4AA5-8E5C-892B137C9C96}" presName="circleA" presStyleLbl="node1" presStyleIdx="0" presStyleCnt="3"/>
      <dgm:spPr/>
    </dgm:pt>
    <dgm:pt modelId="{B65558B3-7229-4689-9FE5-4CB017EF996E}" type="pres">
      <dgm:prSet presAssocID="{2F2584A3-CED3-4AA5-8E5C-892B137C9C96}" presName="spaceA" presStyleCnt="0"/>
      <dgm:spPr/>
    </dgm:pt>
    <dgm:pt modelId="{DAEA4505-DD80-486D-870D-FC01E8B596C4}" type="pres">
      <dgm:prSet presAssocID="{60227E2B-470F-40AE-AFF4-593F96B974E7}" presName="space" presStyleCnt="0"/>
      <dgm:spPr/>
    </dgm:pt>
    <dgm:pt modelId="{F2469C5C-143F-452F-830A-28041CB6B7E9}" type="pres">
      <dgm:prSet presAssocID="{6E251640-727A-438B-A7E5-2C36C4B75027}" presName="compositeB" presStyleCnt="0"/>
      <dgm:spPr/>
    </dgm:pt>
    <dgm:pt modelId="{69505DC8-6A38-404A-970E-5B6EA2A418A3}" type="pres">
      <dgm:prSet presAssocID="{6E251640-727A-438B-A7E5-2C36C4B75027}" presName="textB" presStyleLbl="revTx" presStyleIdx="1" presStyleCnt="3">
        <dgm:presLayoutVars>
          <dgm:bulletEnabled val="1"/>
        </dgm:presLayoutVars>
      </dgm:prSet>
      <dgm:spPr/>
    </dgm:pt>
    <dgm:pt modelId="{8769C5E6-D6F4-4B8F-AFAD-C1DDAA06A4DD}" type="pres">
      <dgm:prSet presAssocID="{6E251640-727A-438B-A7E5-2C36C4B75027}" presName="circleB" presStyleLbl="node1" presStyleIdx="1" presStyleCnt="3"/>
      <dgm:spPr/>
    </dgm:pt>
    <dgm:pt modelId="{B23ADF0B-7279-4C26-B3EF-484CE3331014}" type="pres">
      <dgm:prSet presAssocID="{6E251640-727A-438B-A7E5-2C36C4B75027}" presName="spaceB" presStyleCnt="0"/>
      <dgm:spPr/>
    </dgm:pt>
    <dgm:pt modelId="{8223139B-EB0C-498C-8799-59B2E2AF5DDD}" type="pres">
      <dgm:prSet presAssocID="{34E4C322-F1E2-474C-B57B-FB6750FD3A79}" presName="space" presStyleCnt="0"/>
      <dgm:spPr/>
    </dgm:pt>
    <dgm:pt modelId="{0F9A1D6B-93AB-4B4C-A68B-603F65E30773}" type="pres">
      <dgm:prSet presAssocID="{22C26397-942F-432F-B287-7E44DEEE6083}" presName="compositeA" presStyleCnt="0"/>
      <dgm:spPr/>
    </dgm:pt>
    <dgm:pt modelId="{4AA7EF1E-CD95-4C41-BE55-0F7506124685}" type="pres">
      <dgm:prSet presAssocID="{22C26397-942F-432F-B287-7E44DEEE6083}" presName="textA" presStyleLbl="revTx" presStyleIdx="2" presStyleCnt="3">
        <dgm:presLayoutVars>
          <dgm:bulletEnabled val="1"/>
        </dgm:presLayoutVars>
      </dgm:prSet>
      <dgm:spPr/>
    </dgm:pt>
    <dgm:pt modelId="{8F931BE5-8F9B-4B70-8559-4F1383C036BC}" type="pres">
      <dgm:prSet presAssocID="{22C26397-942F-432F-B287-7E44DEEE6083}" presName="circleA" presStyleLbl="node1" presStyleIdx="2" presStyleCnt="3"/>
      <dgm:spPr/>
    </dgm:pt>
    <dgm:pt modelId="{2402DE50-3F01-4CCF-B5F9-72012D108D78}" type="pres">
      <dgm:prSet presAssocID="{22C26397-942F-432F-B287-7E44DEEE6083}" presName="spaceA" presStyleCnt="0"/>
      <dgm:spPr/>
    </dgm:pt>
  </dgm:ptLst>
  <dgm:cxnLst>
    <dgm:cxn modelId="{C4FD511F-6ADD-47CF-B5FF-411B9EABE53E}" type="presOf" srcId="{22C26397-942F-432F-B287-7E44DEEE6083}" destId="{4AA7EF1E-CD95-4C41-BE55-0F7506124685}" srcOrd="0" destOrd="0" presId="urn:microsoft.com/office/officeart/2005/8/layout/hProcess11"/>
    <dgm:cxn modelId="{32B7965A-5550-4D3F-AE5D-DB311FAD3355}" srcId="{74B60F9F-83E9-4808-A8AE-8B81FDD369E9}" destId="{22C26397-942F-432F-B287-7E44DEEE6083}" srcOrd="2" destOrd="0" parTransId="{F7E2B20D-7F7E-45A9-B645-87DF772BC7F1}" sibTransId="{AA157B13-FE44-4A56-B3C7-FEABE6DEF25E}"/>
    <dgm:cxn modelId="{54FE7C89-CF81-4396-ACC0-468A49409EA8}" type="presOf" srcId="{74B60F9F-83E9-4808-A8AE-8B81FDD369E9}" destId="{89FBAD0F-0B9F-4D12-8BD7-AD2EE64A0813}" srcOrd="0" destOrd="0" presId="urn:microsoft.com/office/officeart/2005/8/layout/hProcess11"/>
    <dgm:cxn modelId="{B5816CAF-B159-4CF9-99DB-FC4FD08DB53F}" srcId="{74B60F9F-83E9-4808-A8AE-8B81FDD369E9}" destId="{6E251640-727A-438B-A7E5-2C36C4B75027}" srcOrd="1" destOrd="0" parTransId="{48DCD30F-ECF0-48AA-9C34-F833085433EB}" sibTransId="{34E4C322-F1E2-474C-B57B-FB6750FD3A79}"/>
    <dgm:cxn modelId="{30FFFDDE-E23D-4EE2-ACF7-606AC8A9D9FE}" type="presOf" srcId="{6E251640-727A-438B-A7E5-2C36C4B75027}" destId="{69505DC8-6A38-404A-970E-5B6EA2A418A3}" srcOrd="0" destOrd="0" presId="urn:microsoft.com/office/officeart/2005/8/layout/hProcess11"/>
    <dgm:cxn modelId="{A28007E8-5C7D-49A4-ABAB-B9CB61770D9F}" type="presOf" srcId="{2F2584A3-CED3-4AA5-8E5C-892B137C9C96}" destId="{3ECDE166-565E-46D3-AFA6-753BD801388D}" srcOrd="0" destOrd="0" presId="urn:microsoft.com/office/officeart/2005/8/layout/hProcess11"/>
    <dgm:cxn modelId="{BAE3C3F4-0F5F-40E3-A00E-BA694E9AD96D}" srcId="{74B60F9F-83E9-4808-A8AE-8B81FDD369E9}" destId="{2F2584A3-CED3-4AA5-8E5C-892B137C9C96}" srcOrd="0" destOrd="0" parTransId="{D1A8BC1A-7D0B-4A08-A0EC-E00E18C2B3BE}" sibTransId="{60227E2B-470F-40AE-AFF4-593F96B974E7}"/>
    <dgm:cxn modelId="{94B2A186-FABC-410D-A265-6C5B9A635407}" type="presParOf" srcId="{89FBAD0F-0B9F-4D12-8BD7-AD2EE64A0813}" destId="{79BCD039-B635-4317-B41F-AFC89AC71506}" srcOrd="0" destOrd="0" presId="urn:microsoft.com/office/officeart/2005/8/layout/hProcess11"/>
    <dgm:cxn modelId="{B8E52BD9-EE9F-4033-A685-46E64B5F1DFC}" type="presParOf" srcId="{89FBAD0F-0B9F-4D12-8BD7-AD2EE64A0813}" destId="{7B2D4FC7-0C21-40BC-B9E2-A211DDB40BAE}" srcOrd="1" destOrd="0" presId="urn:microsoft.com/office/officeart/2005/8/layout/hProcess11"/>
    <dgm:cxn modelId="{9FC57778-B2BD-403B-A0D2-F99C9F9E55E1}" type="presParOf" srcId="{7B2D4FC7-0C21-40BC-B9E2-A211DDB40BAE}" destId="{5C5344DA-0C62-4343-B09F-63ABD0EAAE8F}" srcOrd="0" destOrd="0" presId="urn:microsoft.com/office/officeart/2005/8/layout/hProcess11"/>
    <dgm:cxn modelId="{601E2A7D-11BF-42D0-B327-FFD579228BBC}" type="presParOf" srcId="{5C5344DA-0C62-4343-B09F-63ABD0EAAE8F}" destId="{3ECDE166-565E-46D3-AFA6-753BD801388D}" srcOrd="0" destOrd="0" presId="urn:microsoft.com/office/officeart/2005/8/layout/hProcess11"/>
    <dgm:cxn modelId="{C1DFAC0C-85FE-4B33-B27A-0070ED7399B3}" type="presParOf" srcId="{5C5344DA-0C62-4343-B09F-63ABD0EAAE8F}" destId="{0EADACFD-8571-4E7E-BFE5-3534FA36F0C8}" srcOrd="1" destOrd="0" presId="urn:microsoft.com/office/officeart/2005/8/layout/hProcess11"/>
    <dgm:cxn modelId="{CEBF5A65-2895-4919-B4BE-D20B94582E04}" type="presParOf" srcId="{5C5344DA-0C62-4343-B09F-63ABD0EAAE8F}" destId="{B65558B3-7229-4689-9FE5-4CB017EF996E}" srcOrd="2" destOrd="0" presId="urn:microsoft.com/office/officeart/2005/8/layout/hProcess11"/>
    <dgm:cxn modelId="{55F482E2-70B3-4655-AB6F-3C43E7781D40}" type="presParOf" srcId="{7B2D4FC7-0C21-40BC-B9E2-A211DDB40BAE}" destId="{DAEA4505-DD80-486D-870D-FC01E8B596C4}" srcOrd="1" destOrd="0" presId="urn:microsoft.com/office/officeart/2005/8/layout/hProcess11"/>
    <dgm:cxn modelId="{9BEFA12D-F1A9-437C-BBD4-127C4B3F4358}" type="presParOf" srcId="{7B2D4FC7-0C21-40BC-B9E2-A211DDB40BAE}" destId="{F2469C5C-143F-452F-830A-28041CB6B7E9}" srcOrd="2" destOrd="0" presId="urn:microsoft.com/office/officeart/2005/8/layout/hProcess11"/>
    <dgm:cxn modelId="{6AA52FF6-68B8-4EB7-88E1-22EBA4D02B0C}" type="presParOf" srcId="{F2469C5C-143F-452F-830A-28041CB6B7E9}" destId="{69505DC8-6A38-404A-970E-5B6EA2A418A3}" srcOrd="0" destOrd="0" presId="urn:microsoft.com/office/officeart/2005/8/layout/hProcess11"/>
    <dgm:cxn modelId="{4A6978B7-C009-47B1-94A7-13F200090732}" type="presParOf" srcId="{F2469C5C-143F-452F-830A-28041CB6B7E9}" destId="{8769C5E6-D6F4-4B8F-AFAD-C1DDAA06A4DD}" srcOrd="1" destOrd="0" presId="urn:microsoft.com/office/officeart/2005/8/layout/hProcess11"/>
    <dgm:cxn modelId="{B1C74901-D347-47AB-804A-4BE794695155}" type="presParOf" srcId="{F2469C5C-143F-452F-830A-28041CB6B7E9}" destId="{B23ADF0B-7279-4C26-B3EF-484CE3331014}" srcOrd="2" destOrd="0" presId="urn:microsoft.com/office/officeart/2005/8/layout/hProcess11"/>
    <dgm:cxn modelId="{30D5CFAF-7617-44AD-B361-14CF6244DE9F}" type="presParOf" srcId="{7B2D4FC7-0C21-40BC-B9E2-A211DDB40BAE}" destId="{8223139B-EB0C-498C-8799-59B2E2AF5DDD}" srcOrd="3" destOrd="0" presId="urn:microsoft.com/office/officeart/2005/8/layout/hProcess11"/>
    <dgm:cxn modelId="{2B95D974-870F-44A0-B875-6277DCEFDA1D}" type="presParOf" srcId="{7B2D4FC7-0C21-40BC-B9E2-A211DDB40BAE}" destId="{0F9A1D6B-93AB-4B4C-A68B-603F65E30773}" srcOrd="4" destOrd="0" presId="urn:microsoft.com/office/officeart/2005/8/layout/hProcess11"/>
    <dgm:cxn modelId="{D9E087F4-9351-4116-B203-F579FA047694}" type="presParOf" srcId="{0F9A1D6B-93AB-4B4C-A68B-603F65E30773}" destId="{4AA7EF1E-CD95-4C41-BE55-0F7506124685}" srcOrd="0" destOrd="0" presId="urn:microsoft.com/office/officeart/2005/8/layout/hProcess11"/>
    <dgm:cxn modelId="{13F13D4A-2EB3-4799-8CE0-409E004C1C05}" type="presParOf" srcId="{0F9A1D6B-93AB-4B4C-A68B-603F65E30773}" destId="{8F931BE5-8F9B-4B70-8559-4F1383C036BC}" srcOrd="1" destOrd="0" presId="urn:microsoft.com/office/officeart/2005/8/layout/hProcess11"/>
    <dgm:cxn modelId="{EA69ACE3-A426-4857-816D-96EDF82D8C37}" type="presParOf" srcId="{0F9A1D6B-93AB-4B4C-A68B-603F65E30773}" destId="{2402DE50-3F01-4CCF-B5F9-72012D108D7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8C456-2ACF-4FA1-99CD-0ACDFF17CFD9}">
      <dsp:nvSpPr>
        <dsp:cNvPr id="0" name=""/>
        <dsp:cNvSpPr/>
      </dsp:nvSpPr>
      <dsp:spPr>
        <a:xfrm rot="5400000">
          <a:off x="2225902" y="892430"/>
          <a:ext cx="4295162" cy="358409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t>Basic program info: description, cost, url, address, credentials, provider information. </a:t>
          </a:r>
        </a:p>
        <a:p>
          <a:pPr marL="228600" lvl="1" indent="-228600" algn="l" defTabSz="1066800" rtl="0">
            <a:lnSpc>
              <a:spcPct val="90000"/>
            </a:lnSpc>
            <a:spcBef>
              <a:spcPct val="0"/>
            </a:spcBef>
            <a:spcAft>
              <a:spcPct val="15000"/>
            </a:spcAft>
            <a:buChar char="•"/>
          </a:pPr>
          <a:r>
            <a:rPr lang="en-US" sz="2400" kern="1200" dirty="0"/>
            <a:t>“All Students” outcome information</a:t>
          </a:r>
        </a:p>
        <a:p>
          <a:pPr marL="228600" lvl="1" indent="-228600" algn="l" defTabSz="1066800" rtl="0">
            <a:lnSpc>
              <a:spcPct val="90000"/>
            </a:lnSpc>
            <a:spcBef>
              <a:spcPct val="0"/>
            </a:spcBef>
            <a:spcAft>
              <a:spcPct val="15000"/>
            </a:spcAft>
            <a:buChar char="•"/>
          </a:pPr>
          <a:r>
            <a:rPr lang="en-US" sz="2400" kern="1200" dirty="0"/>
            <a:t>WIOA participants outcome information</a:t>
          </a:r>
        </a:p>
        <a:p>
          <a:pPr marL="228600" lvl="1" indent="-228600" algn="l" defTabSz="1066800" rtl="0">
            <a:lnSpc>
              <a:spcPct val="90000"/>
            </a:lnSpc>
            <a:spcBef>
              <a:spcPct val="0"/>
            </a:spcBef>
            <a:spcAft>
              <a:spcPct val="15000"/>
            </a:spcAft>
            <a:buChar char="•"/>
          </a:pPr>
          <a:r>
            <a:rPr lang="en-US" sz="2400" kern="1200" dirty="0"/>
            <a:t>WIOA participants demographic information</a:t>
          </a:r>
        </a:p>
      </dsp:txBody>
      <dsp:txXfrm rot="-5400000">
        <a:off x="2581437" y="711857"/>
        <a:ext cx="3409131" cy="3945240"/>
      </dsp:txXfrm>
    </dsp:sp>
    <dsp:sp modelId="{6BE28A5B-7191-43E7-A6B1-6C25647BE63E}">
      <dsp:nvSpPr>
        <dsp:cNvPr id="0" name=""/>
        <dsp:cNvSpPr/>
      </dsp:nvSpPr>
      <dsp:spPr>
        <a:xfrm>
          <a:off x="0" y="0"/>
          <a:ext cx="2580788" cy="53689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kern="1200" dirty="0"/>
            <a:t>Types of information included in the reports:</a:t>
          </a:r>
        </a:p>
      </dsp:txBody>
      <dsp:txXfrm>
        <a:off x="125984" y="125984"/>
        <a:ext cx="2328820" cy="5116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13437-AEFE-4405-8FA1-CF84568710B1}">
      <dsp:nvSpPr>
        <dsp:cNvPr id="0" name=""/>
        <dsp:cNvSpPr/>
      </dsp:nvSpPr>
      <dsp:spPr>
        <a:xfrm>
          <a:off x="610872" y="749340"/>
          <a:ext cx="2026913" cy="2026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D0B1C7-0717-4A7C-9C7D-CE5A56058B09}">
      <dsp:nvSpPr>
        <dsp:cNvPr id="0" name=""/>
        <dsp:cNvSpPr/>
      </dsp:nvSpPr>
      <dsp:spPr>
        <a:xfrm>
          <a:off x="1092332" y="2788171"/>
          <a:ext cx="2309562" cy="39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dirty="0"/>
            <a:t>Duplicate records</a:t>
          </a:r>
        </a:p>
      </dsp:txBody>
      <dsp:txXfrm>
        <a:off x="1092332" y="2788171"/>
        <a:ext cx="2309562" cy="393620"/>
      </dsp:txXfrm>
    </dsp:sp>
    <dsp:sp modelId="{D703F2F6-A6AE-472B-8F67-2951B47F1AA3}">
      <dsp:nvSpPr>
        <dsp:cNvPr id="0" name=""/>
        <dsp:cNvSpPr/>
      </dsp:nvSpPr>
      <dsp:spPr>
        <a:xfrm>
          <a:off x="2207" y="3408620"/>
          <a:ext cx="3223125" cy="573975"/>
        </a:xfrm>
        <a:prstGeom prst="rect">
          <a:avLst/>
        </a:prstGeom>
        <a:noFill/>
        <a:ln>
          <a:noFill/>
        </a:ln>
        <a:effectLst/>
      </dsp:spPr>
      <dsp:style>
        <a:lnRef idx="0">
          <a:scrgbClr r="0" g="0" b="0"/>
        </a:lnRef>
        <a:fillRef idx="0">
          <a:scrgbClr r="0" g="0" b="0"/>
        </a:fillRef>
        <a:effectRef idx="0">
          <a:scrgbClr r="0" g="0" b="0"/>
        </a:effectRef>
        <a:fontRef idx="minor"/>
      </dsp:style>
    </dsp:sp>
    <dsp:sp modelId="{96115A55-4FE8-41C5-9BC4-4B1F4B6446BC}">
      <dsp:nvSpPr>
        <dsp:cNvPr id="0" name=""/>
        <dsp:cNvSpPr/>
      </dsp:nvSpPr>
      <dsp:spPr>
        <a:xfrm>
          <a:off x="4805111" y="1053226"/>
          <a:ext cx="2026913" cy="2026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412505-6A34-4A54-9171-197952C0A306}">
      <dsp:nvSpPr>
        <dsp:cNvPr id="0" name=""/>
        <dsp:cNvSpPr/>
      </dsp:nvSpPr>
      <dsp:spPr>
        <a:xfrm>
          <a:off x="4211721" y="2878502"/>
          <a:ext cx="3223125" cy="4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dirty="0"/>
            <a:t>Reporting that does not always equate to a training program</a:t>
          </a:r>
        </a:p>
      </dsp:txBody>
      <dsp:txXfrm>
        <a:off x="4211721" y="2878502"/>
        <a:ext cx="3223125" cy="483468"/>
      </dsp:txXfrm>
    </dsp:sp>
    <dsp:sp modelId="{92434B31-04B4-4960-AB51-B8ABDF09CB04}">
      <dsp:nvSpPr>
        <dsp:cNvPr id="0" name=""/>
        <dsp:cNvSpPr/>
      </dsp:nvSpPr>
      <dsp:spPr>
        <a:xfrm>
          <a:off x="3784931" y="3633452"/>
          <a:ext cx="4067809" cy="573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e.g. reporting on a single class or course, such as “intro to MS Word” or “OSHA 10” or “Accounting 101” </a:t>
          </a:r>
        </a:p>
      </dsp:txBody>
      <dsp:txXfrm>
        <a:off x="3784931" y="3633452"/>
        <a:ext cx="4067809" cy="573975"/>
      </dsp:txXfrm>
    </dsp:sp>
    <dsp:sp modelId="{1A77DFA1-981F-4610-8887-6E217FE6F1C0}">
      <dsp:nvSpPr>
        <dsp:cNvPr id="0" name=""/>
        <dsp:cNvSpPr/>
      </dsp:nvSpPr>
      <dsp:spPr>
        <a:xfrm>
          <a:off x="8616363" y="651805"/>
          <a:ext cx="2026913" cy="202691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5000" b="-25000"/>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CB3E6C-5DE6-4039-80B4-57AD097E917C}">
      <dsp:nvSpPr>
        <dsp:cNvPr id="0" name=""/>
        <dsp:cNvSpPr/>
      </dsp:nvSpPr>
      <dsp:spPr>
        <a:xfrm>
          <a:off x="8387360" y="2815163"/>
          <a:ext cx="3223125" cy="4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b="1" kern="1200" dirty="0"/>
            <a:t>Incorrect Cost Per WIOA Participant </a:t>
          </a:r>
        </a:p>
      </dsp:txBody>
      <dsp:txXfrm>
        <a:off x="8387360" y="2815163"/>
        <a:ext cx="3223125" cy="483468"/>
      </dsp:txXfrm>
    </dsp:sp>
    <dsp:sp modelId="{D2D9EA0A-450F-4925-85A2-C11D73A5AF00}">
      <dsp:nvSpPr>
        <dsp:cNvPr id="0" name=""/>
        <dsp:cNvSpPr/>
      </dsp:nvSpPr>
      <dsp:spPr>
        <a:xfrm>
          <a:off x="8421235" y="3408620"/>
          <a:ext cx="3223125" cy="57397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CD039-B635-4317-B41F-AFC89AC71506}">
      <dsp:nvSpPr>
        <dsp:cNvPr id="0" name=""/>
        <dsp:cNvSpPr/>
      </dsp:nvSpPr>
      <dsp:spPr>
        <a:xfrm>
          <a:off x="0" y="1224349"/>
          <a:ext cx="10955632" cy="1632465"/>
        </a:xfrm>
        <a:prstGeom prst="notchedRightArrow">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ECDE166-565E-46D3-AFA6-753BD801388D}">
      <dsp:nvSpPr>
        <dsp:cNvPr id="0" name=""/>
        <dsp:cNvSpPr/>
      </dsp:nvSpPr>
      <dsp:spPr>
        <a:xfrm>
          <a:off x="4814" y="0"/>
          <a:ext cx="3177561" cy="163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Re-submission window opens on 1/4/2021</a:t>
          </a:r>
        </a:p>
      </dsp:txBody>
      <dsp:txXfrm>
        <a:off x="4814" y="0"/>
        <a:ext cx="3177561" cy="1632465"/>
      </dsp:txXfrm>
    </dsp:sp>
    <dsp:sp modelId="{0EADACFD-8571-4E7E-BFE5-3534FA36F0C8}">
      <dsp:nvSpPr>
        <dsp:cNvPr id="0" name=""/>
        <dsp:cNvSpPr/>
      </dsp:nvSpPr>
      <dsp:spPr>
        <a:xfrm>
          <a:off x="1389536" y="1836523"/>
          <a:ext cx="408116" cy="408116"/>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9505DC8-6A38-404A-970E-5B6EA2A418A3}">
      <dsp:nvSpPr>
        <dsp:cNvPr id="0" name=""/>
        <dsp:cNvSpPr/>
      </dsp:nvSpPr>
      <dsp:spPr>
        <a:xfrm>
          <a:off x="3341253" y="2448698"/>
          <a:ext cx="3177561" cy="163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t>Re-submission window closes on 3/5/2021</a:t>
          </a:r>
        </a:p>
      </dsp:txBody>
      <dsp:txXfrm>
        <a:off x="3341253" y="2448698"/>
        <a:ext cx="3177561" cy="1632465"/>
      </dsp:txXfrm>
    </dsp:sp>
    <dsp:sp modelId="{8769C5E6-D6F4-4B8F-AFAD-C1DDAA06A4DD}">
      <dsp:nvSpPr>
        <dsp:cNvPr id="0" name=""/>
        <dsp:cNvSpPr/>
      </dsp:nvSpPr>
      <dsp:spPr>
        <a:xfrm>
          <a:off x="4725976" y="1836523"/>
          <a:ext cx="408116" cy="408116"/>
        </a:xfrm>
        <a:prstGeom prst="ellipse">
          <a:avLst/>
        </a:prstGeom>
        <a:solidFill>
          <a:schemeClr val="accent5">
            <a:hueOff val="-4629427"/>
            <a:satOff val="15053"/>
            <a:lumOff val="-607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AA7EF1E-CD95-4C41-BE55-0F7506124685}">
      <dsp:nvSpPr>
        <dsp:cNvPr id="0" name=""/>
        <dsp:cNvSpPr/>
      </dsp:nvSpPr>
      <dsp:spPr>
        <a:xfrm>
          <a:off x="6677693" y="0"/>
          <a:ext cx="3177561" cy="1632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ETA will use resubmitted data to refresh trainingproviderresults.gov</a:t>
          </a:r>
        </a:p>
      </dsp:txBody>
      <dsp:txXfrm>
        <a:off x="6677693" y="0"/>
        <a:ext cx="3177561" cy="1632465"/>
      </dsp:txXfrm>
    </dsp:sp>
    <dsp:sp modelId="{8F931BE5-8F9B-4B70-8559-4F1383C036BC}">
      <dsp:nvSpPr>
        <dsp:cNvPr id="0" name=""/>
        <dsp:cNvSpPr/>
      </dsp:nvSpPr>
      <dsp:spPr>
        <a:xfrm>
          <a:off x="8062415" y="1836523"/>
          <a:ext cx="408116" cy="408116"/>
        </a:xfrm>
        <a:prstGeom prst="ellipse">
          <a:avLst/>
        </a:prstGeom>
        <a:solidFill>
          <a:schemeClr val="accent5">
            <a:hueOff val="-9258853"/>
            <a:satOff val="30105"/>
            <a:lumOff val="-1215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12/16/2020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dirty="0"/>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188875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dirty="0"/>
          </a:p>
        </p:txBody>
      </p:sp>
    </p:spTree>
    <p:extLst>
      <p:ext uri="{BB962C8B-B14F-4D97-AF65-F5344CB8AC3E}">
        <p14:creationId xmlns:p14="http://schemas.microsoft.com/office/powerpoint/2010/main" val="413381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dirty="0"/>
          </a:p>
        </p:txBody>
      </p:sp>
    </p:spTree>
    <p:extLst>
      <p:ext uri="{BB962C8B-B14F-4D97-AF65-F5344CB8AC3E}">
        <p14:creationId xmlns:p14="http://schemas.microsoft.com/office/powerpoint/2010/main" val="4161262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dirty="0"/>
          </a:p>
        </p:txBody>
      </p:sp>
    </p:spTree>
    <p:extLst>
      <p:ext uri="{BB962C8B-B14F-4D97-AF65-F5344CB8AC3E}">
        <p14:creationId xmlns:p14="http://schemas.microsoft.com/office/powerpoint/2010/main" val="1985663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dirty="0"/>
          </a:p>
        </p:txBody>
      </p:sp>
    </p:spTree>
    <p:extLst>
      <p:ext uri="{BB962C8B-B14F-4D97-AF65-F5344CB8AC3E}">
        <p14:creationId xmlns:p14="http://schemas.microsoft.com/office/powerpoint/2010/main" val="19554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dirty="0"/>
          </a:p>
        </p:txBody>
      </p:sp>
    </p:spTree>
    <p:extLst>
      <p:ext uri="{BB962C8B-B14F-4D97-AF65-F5344CB8AC3E}">
        <p14:creationId xmlns:p14="http://schemas.microsoft.com/office/powerpoint/2010/main" val="3434524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dirty="0"/>
          </a:p>
        </p:txBody>
      </p:sp>
    </p:spTree>
    <p:extLst>
      <p:ext uri="{BB962C8B-B14F-4D97-AF65-F5344CB8AC3E}">
        <p14:creationId xmlns:p14="http://schemas.microsoft.com/office/powerpoint/2010/main" val="3741830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dirty="0"/>
          </a:p>
        </p:txBody>
      </p:sp>
    </p:spTree>
    <p:extLst>
      <p:ext uri="{BB962C8B-B14F-4D97-AF65-F5344CB8AC3E}">
        <p14:creationId xmlns:p14="http://schemas.microsoft.com/office/powerpoint/2010/main" val="3392827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dirty="0"/>
          </a:p>
        </p:txBody>
      </p:sp>
    </p:spTree>
    <p:extLst>
      <p:ext uri="{BB962C8B-B14F-4D97-AF65-F5344CB8AC3E}">
        <p14:creationId xmlns:p14="http://schemas.microsoft.com/office/powerpoint/2010/main" val="1127488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dirty="0"/>
          </a:p>
        </p:txBody>
      </p:sp>
    </p:spTree>
    <p:extLst>
      <p:ext uri="{BB962C8B-B14F-4D97-AF65-F5344CB8AC3E}">
        <p14:creationId xmlns:p14="http://schemas.microsoft.com/office/powerpoint/2010/main" val="640201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dirty="0"/>
          </a:p>
        </p:txBody>
      </p:sp>
    </p:spTree>
    <p:extLst>
      <p:ext uri="{BB962C8B-B14F-4D97-AF65-F5344CB8AC3E}">
        <p14:creationId xmlns:p14="http://schemas.microsoft.com/office/powerpoint/2010/main" val="388446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dirty="0"/>
          </a:p>
        </p:txBody>
      </p:sp>
    </p:spTree>
    <p:extLst>
      <p:ext uri="{BB962C8B-B14F-4D97-AF65-F5344CB8AC3E}">
        <p14:creationId xmlns:p14="http://schemas.microsoft.com/office/powerpoint/2010/main" val="3202557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dirty="0"/>
          </a:p>
        </p:txBody>
      </p:sp>
    </p:spTree>
    <p:extLst>
      <p:ext uri="{BB962C8B-B14F-4D97-AF65-F5344CB8AC3E}">
        <p14:creationId xmlns:p14="http://schemas.microsoft.com/office/powerpoint/2010/main" val="428738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dirty="0"/>
          </a:p>
        </p:txBody>
      </p:sp>
    </p:spTree>
    <p:extLst>
      <p:ext uri="{BB962C8B-B14F-4D97-AF65-F5344CB8AC3E}">
        <p14:creationId xmlns:p14="http://schemas.microsoft.com/office/powerpoint/2010/main" val="250653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dirty="0"/>
          </a:p>
        </p:txBody>
      </p:sp>
    </p:spTree>
    <p:extLst>
      <p:ext uri="{BB962C8B-B14F-4D97-AF65-F5344CB8AC3E}">
        <p14:creationId xmlns:p14="http://schemas.microsoft.com/office/powerpoint/2010/main" val="259199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dirty="0"/>
          </a:p>
        </p:txBody>
      </p:sp>
    </p:spTree>
    <p:extLst>
      <p:ext uri="{BB962C8B-B14F-4D97-AF65-F5344CB8AC3E}">
        <p14:creationId xmlns:p14="http://schemas.microsoft.com/office/powerpoint/2010/main" val="4065580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dirty="0"/>
          </a:p>
        </p:txBody>
      </p:sp>
    </p:spTree>
    <p:extLst>
      <p:ext uri="{BB962C8B-B14F-4D97-AF65-F5344CB8AC3E}">
        <p14:creationId xmlns:p14="http://schemas.microsoft.com/office/powerpoint/2010/main" val="236624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dirty="0"/>
          </a:p>
        </p:txBody>
      </p:sp>
    </p:spTree>
    <p:extLst>
      <p:ext uri="{BB962C8B-B14F-4D97-AF65-F5344CB8AC3E}">
        <p14:creationId xmlns:p14="http://schemas.microsoft.com/office/powerpoint/2010/main" val="202403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dirty="0"/>
          </a:p>
        </p:txBody>
      </p:sp>
    </p:spTree>
    <p:extLst>
      <p:ext uri="{BB962C8B-B14F-4D97-AF65-F5344CB8AC3E}">
        <p14:creationId xmlns:p14="http://schemas.microsoft.com/office/powerpoint/2010/main" val="3561157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dirty="0"/>
          </a:p>
        </p:txBody>
      </p:sp>
    </p:spTree>
    <p:extLst>
      <p:ext uri="{BB962C8B-B14F-4D97-AF65-F5344CB8AC3E}">
        <p14:creationId xmlns:p14="http://schemas.microsoft.com/office/powerpoint/2010/main" val="2876843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93559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dirty="0"/>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dirty="0"/>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dirty="0"/>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dirty="0"/>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emf"/><Relationship Id="rId5" Type="http://schemas.openxmlformats.org/officeDocument/2006/relationships/slideLayout" Target="../slideLayouts/slideLayout15.xml"/><Relationship Id="rId10" Type="http://schemas.microsoft.com/office/2007/relationships/hdphoto" Target="../media/hdphoto1.wdp"/><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9" cstate="hqprint">
            <a:alphaModFix amt="70000"/>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 id="2147483714"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performancereporting.workforcegps.org/resources/2018/09/11/14/58/Eligible-Training-Provider-ETP-Resource-Page"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hyperlink" Target="https://performancereporting.workforcegps.org/resources/2018/09/11/14/58/Eligible-Training-Provider-ETP-Resource-Page"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hyperlink" Target="https://performancereporting.workforcegps.org/resources/2020/04/10/19/18/TEGL-08-19-ETP-Eligibility-Introductory-Webcast-Series-and-Additional-Resources" TargetMode="External"/><Relationship Id="rId4" Type="http://schemas.openxmlformats.org/officeDocument/2006/relationships/hyperlink" Target="trainingproviderresults.gov"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workforcegps.org/events/2020/12/08/12/20/Learning-and-Leading-Service-Delivery-to-Job-Seekers-in-a-Virtual-Environment"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Support@workforceGPS.org"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trainingproviderresults.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a:t>
            </a:fld>
            <a:endParaRPr lang="en-US" dirty="0"/>
          </a:p>
        </p:txBody>
      </p:sp>
      <p:sp>
        <p:nvSpPr>
          <p:cNvPr id="3" name="Title 2"/>
          <p:cNvSpPr>
            <a:spLocks noGrp="1"/>
          </p:cNvSpPr>
          <p:nvPr>
            <p:ph type="title"/>
          </p:nvPr>
        </p:nvSpPr>
        <p:spPr/>
        <p:txBody>
          <a:bodyPr/>
          <a:lstStyle/>
          <a:p>
            <a:r>
              <a:rPr lang="en-US" dirty="0"/>
              <a:t>Poll:</a:t>
            </a:r>
          </a:p>
        </p:txBody>
      </p:sp>
      <p:sp>
        <p:nvSpPr>
          <p:cNvPr id="4" name="Text Placeholder 3"/>
          <p:cNvSpPr>
            <a:spLocks noGrp="1"/>
          </p:cNvSpPr>
          <p:nvPr>
            <p:ph type="body" idx="14"/>
          </p:nvPr>
        </p:nvSpPr>
        <p:spPr/>
        <p:txBody>
          <a:bodyPr/>
          <a:lstStyle/>
          <a:p>
            <a:r>
              <a:rPr lang="en-US" dirty="0"/>
              <a:t>What type of organization do you represent?</a:t>
            </a:r>
          </a:p>
        </p:txBody>
      </p:sp>
      <p:sp>
        <p:nvSpPr>
          <p:cNvPr id="5" name="Text Placeholder 4"/>
          <p:cNvSpPr>
            <a:spLocks noGrp="1"/>
          </p:cNvSpPr>
          <p:nvPr>
            <p:ph type="body" sz="quarter" idx="13"/>
          </p:nvPr>
        </p:nvSpPr>
        <p:spPr/>
        <p:txBody>
          <a:bodyPr/>
          <a:lstStyle/>
          <a:p>
            <a:endParaRPr lang="en-US" dirty="0"/>
          </a:p>
        </p:txBody>
      </p:sp>
      <p:sp>
        <p:nvSpPr>
          <p:cNvPr id="6" name="Content Placeholder 5"/>
          <p:cNvSpPr>
            <a:spLocks noGrp="1"/>
          </p:cNvSpPr>
          <p:nvPr>
            <p:ph idx="1"/>
          </p:nvPr>
        </p:nvSpPr>
        <p:spPr/>
        <p:txBody>
          <a:bodyPr/>
          <a:lstStyle/>
          <a:p>
            <a:r>
              <a:rPr lang="en-US" dirty="0"/>
              <a:t>State Government Agency</a:t>
            </a:r>
          </a:p>
          <a:p>
            <a:r>
              <a:rPr lang="en-US" dirty="0"/>
              <a:t>Local Government Agency</a:t>
            </a:r>
          </a:p>
          <a:p>
            <a:r>
              <a:rPr lang="en-US" dirty="0"/>
              <a:t>Training Provider</a:t>
            </a:r>
          </a:p>
          <a:p>
            <a:r>
              <a:rPr lang="en-US" dirty="0"/>
              <a:t>Federal Government Agency</a:t>
            </a:r>
          </a:p>
          <a:p>
            <a:r>
              <a:rPr lang="en-US" dirty="0"/>
              <a:t>Other</a:t>
            </a:r>
          </a:p>
          <a:p>
            <a:endParaRPr lang="en-US" dirty="0"/>
          </a:p>
        </p:txBody>
      </p:sp>
    </p:spTree>
    <p:extLst>
      <p:ext uri="{BB962C8B-B14F-4D97-AF65-F5344CB8AC3E}">
        <p14:creationId xmlns:p14="http://schemas.microsoft.com/office/powerpoint/2010/main" val="14472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10</a:t>
            </a:fld>
            <a:endParaRPr lang="en-US" dirty="0"/>
          </a:p>
        </p:txBody>
      </p:sp>
      <p:sp>
        <p:nvSpPr>
          <p:cNvPr id="5" name="Content Placeholder 4"/>
          <p:cNvSpPr>
            <a:spLocks noGrp="1"/>
          </p:cNvSpPr>
          <p:nvPr>
            <p:ph sz="half" idx="4294967295"/>
          </p:nvPr>
        </p:nvSpPr>
        <p:spPr>
          <a:xfrm>
            <a:off x="5702969" y="844550"/>
            <a:ext cx="5181600" cy="5016500"/>
          </a:xfrm>
          <a:ln w="63500">
            <a:solidFill>
              <a:schemeClr val="accent5"/>
            </a:solidFill>
          </a:ln>
        </p:spPr>
        <p:style>
          <a:lnRef idx="2">
            <a:schemeClr val="accent5"/>
          </a:lnRef>
          <a:fillRef idx="1">
            <a:schemeClr val="lt1"/>
          </a:fillRef>
          <a:effectRef idx="0">
            <a:schemeClr val="accent5"/>
          </a:effectRef>
          <a:fontRef idx="minor">
            <a:schemeClr val="dk1"/>
          </a:fontRef>
        </p:style>
        <p:txBody>
          <a:bodyPr/>
          <a:lstStyle/>
          <a:p>
            <a:r>
              <a:rPr lang="en-US" dirty="0"/>
              <a:t>Reporting requirements outlined in detail in Training and Employment Guidance Letter (TEGL) 03-18</a:t>
            </a:r>
          </a:p>
          <a:p>
            <a:r>
              <a:rPr lang="en-US" dirty="0"/>
              <a:t>ETA hosted two webinars in 2018 that did deep dives on the reporting requirements, which can be found on the ETP Resource Page:  </a:t>
            </a:r>
            <a:r>
              <a:rPr lang="en-US" dirty="0">
                <a:hlinkClick r:id="rId2"/>
              </a:rPr>
              <a:t>https://performancereporting.workforcegps.org/resources/2018/09/11/14/58/Eligible-Training-Provider-ETP-Resource-Page</a:t>
            </a:r>
            <a:r>
              <a:rPr lang="en-US" dirty="0"/>
              <a:t> </a:t>
            </a:r>
          </a:p>
        </p:txBody>
      </p:sp>
      <p:pic>
        <p:nvPicPr>
          <p:cNvPr id="36" name="Picture 3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16" y="992207"/>
            <a:ext cx="4381443" cy="2736644"/>
          </a:xfrm>
          <a:prstGeom prst="rect">
            <a:avLst/>
          </a:prstGeom>
        </p:spPr>
      </p:pic>
      <p:sp>
        <p:nvSpPr>
          <p:cNvPr id="37" name="Title 36"/>
          <p:cNvSpPr>
            <a:spLocks noGrp="1"/>
          </p:cNvSpPr>
          <p:nvPr>
            <p:ph type="title"/>
          </p:nvPr>
        </p:nvSpPr>
        <p:spPr>
          <a:xfrm>
            <a:off x="745958" y="457199"/>
            <a:ext cx="4069096" cy="4150895"/>
          </a:xfrm>
        </p:spPr>
        <p:txBody>
          <a:bodyPr/>
          <a:lstStyle/>
          <a:p>
            <a:r>
              <a:rPr lang="en-US" dirty="0"/>
              <a:t>Refresher</a:t>
            </a:r>
          </a:p>
        </p:txBody>
      </p:sp>
    </p:spTree>
    <p:extLst>
      <p:ext uri="{BB962C8B-B14F-4D97-AF65-F5344CB8AC3E}">
        <p14:creationId xmlns:p14="http://schemas.microsoft.com/office/powerpoint/2010/main" val="910552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11</a:t>
            </a:fld>
            <a:endParaRPr lang="en-US" dirty="0"/>
          </a:p>
        </p:txBody>
      </p:sp>
      <p:sp>
        <p:nvSpPr>
          <p:cNvPr id="3" name="Title 2"/>
          <p:cNvSpPr>
            <a:spLocks noGrp="1"/>
          </p:cNvSpPr>
          <p:nvPr>
            <p:ph type="title"/>
          </p:nvPr>
        </p:nvSpPr>
        <p:spPr/>
        <p:txBody>
          <a:bodyPr/>
          <a:lstStyle/>
          <a:p>
            <a:r>
              <a:rPr lang="en-US" dirty="0"/>
              <a:t>Refresher on Requirements</a:t>
            </a:r>
          </a:p>
        </p:txBody>
      </p:sp>
      <p:sp>
        <p:nvSpPr>
          <p:cNvPr id="12" name="Content Placeholder 11"/>
          <p:cNvSpPr>
            <a:spLocks noGrp="1"/>
          </p:cNvSpPr>
          <p:nvPr>
            <p:ph sz="half" idx="1"/>
          </p:nvPr>
        </p:nvSpPr>
        <p:spPr>
          <a:xfrm>
            <a:off x="528967" y="1103934"/>
            <a:ext cx="5373601" cy="5173687"/>
          </a:xfrm>
        </p:spPr>
        <p:txBody>
          <a:bodyPr/>
          <a:lstStyle/>
          <a:p>
            <a:pPr lvl="0">
              <a:buFont typeface="Wingdings" panose="05000000000000000000" pitchFamily="2" charset="2"/>
              <a:buChar char="Ø"/>
            </a:pPr>
            <a:r>
              <a:rPr lang="en-US" sz="3200" dirty="0"/>
              <a:t>Reports must include      record for each program on the list</a:t>
            </a:r>
          </a:p>
          <a:p>
            <a:pPr lvl="0">
              <a:buFont typeface="Wingdings" panose="05000000000000000000" pitchFamily="2" charset="2"/>
              <a:buChar char="Ø"/>
            </a:pPr>
            <a:r>
              <a:rPr lang="en-US" sz="3200" dirty="0"/>
              <a:t>Reports will continue to build towards containing      years of data (reporting year + 3 previous years)</a:t>
            </a:r>
          </a:p>
          <a:p>
            <a:pPr marL="0" indent="0">
              <a:buNone/>
            </a:pPr>
            <a:endParaRPr lang="en-US" dirty="0"/>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2630770464"/>
              </p:ext>
            </p:extLst>
          </p:nvPr>
        </p:nvGraphicFramePr>
        <p:xfrm>
          <a:off x="5865622" y="908668"/>
          <a:ext cx="6166180" cy="5368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96515" y="1103934"/>
            <a:ext cx="11010905" cy="5453277"/>
          </a:xfrm>
          <a:prstGeom prst="rect">
            <a:avLst/>
          </a:prstGeom>
        </p:spPr>
        <p:txBody>
          <a:bodyPr/>
          <a:lstStyle/>
          <a:p>
            <a:pPr lvl="0" rtl="0">
              <a:buChar char="•"/>
            </a:pPr>
            <a:endParaRPr lang="en-US" dirty="0"/>
          </a:p>
        </p:txBody>
      </p:sp>
      <p:sp>
        <p:nvSpPr>
          <p:cNvPr id="17" name="Rectangle 16"/>
          <p:cNvSpPr/>
          <p:nvPr/>
        </p:nvSpPr>
        <p:spPr>
          <a:xfrm>
            <a:off x="4415783" y="832592"/>
            <a:ext cx="535724"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9" name="Rectangle 18"/>
          <p:cNvSpPr/>
          <p:nvPr/>
        </p:nvSpPr>
        <p:spPr>
          <a:xfrm>
            <a:off x="3964892" y="2151626"/>
            <a:ext cx="618465" cy="1754326"/>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4</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83033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841248" y="256032"/>
            <a:ext cx="10506456" cy="1014984"/>
          </a:xfrm>
        </p:spPr>
        <p:txBody>
          <a:bodyPr vert="horz" lIns="91440" tIns="45720" rIns="91440" bIns="45720" rtlCol="0" anchor="b">
            <a:normAutofit/>
          </a:bodyPr>
          <a:lstStyle/>
          <a:p>
            <a:r>
              <a:rPr lang="en-US" sz="4400" kern="1200" dirty="0">
                <a:solidFill>
                  <a:schemeClr val="tx1"/>
                </a:solidFill>
                <a:latin typeface="+mj-lt"/>
                <a:ea typeface="+mj-ea"/>
                <a:cs typeface="+mj-cs"/>
              </a:rPr>
              <a:t>Common reporting challenges</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873254" y="6356350"/>
            <a:ext cx="2477498" cy="365125"/>
          </a:xfrm>
        </p:spPr>
        <p:txBody>
          <a:bodyPr vert="horz" lIns="91440" tIns="45720" rIns="91440" bIns="45720" rtlCol="0" anchor="ctr">
            <a:normAutofit/>
          </a:bodyPr>
          <a:lstStyle/>
          <a:p>
            <a:pPr algn="r">
              <a:spcAft>
                <a:spcPts val="600"/>
              </a:spcAft>
            </a:pPr>
            <a:fld id="{158B7785-F6D6-45F8-833E-07BD84680091}" type="slidenum">
              <a:rPr lang="en-US" sz="1200">
                <a:solidFill>
                  <a:schemeClr val="tx1">
                    <a:lumMod val="50000"/>
                    <a:lumOff val="50000"/>
                  </a:schemeClr>
                </a:solidFill>
              </a:rPr>
              <a:pPr algn="r">
                <a:spcAft>
                  <a:spcPts val="600"/>
                </a:spcAft>
              </a:pPr>
              <a:t>12</a:t>
            </a:fld>
            <a:endParaRPr lang="en-US" sz="1200" dirty="0">
              <a:solidFill>
                <a:schemeClr val="tx1">
                  <a:lumMod val="50000"/>
                  <a:lumOff val="50000"/>
                </a:schemeClr>
              </a:solidFill>
            </a:endParaRPr>
          </a:p>
        </p:txBody>
      </p:sp>
      <p:graphicFrame>
        <p:nvGraphicFramePr>
          <p:cNvPr id="11" name="Content Placeholder 3">
            <a:extLst>
              <a:ext uri="{FF2B5EF4-FFF2-40B4-BE49-F238E27FC236}">
                <a16:creationId xmlns:a16="http://schemas.microsoft.com/office/drawing/2014/main" id="{08BD026A-C18C-4194-B60F-F54C8156F5B9}"/>
              </a:ext>
            </a:extLst>
          </p:cNvPr>
          <p:cNvGraphicFramePr>
            <a:graphicFrameLocks noGrp="1"/>
          </p:cNvGraphicFramePr>
          <p:nvPr>
            <p:ph idx="1"/>
            <p:extLst>
              <p:ext uri="{D42A27DB-BD31-4B8C-83A1-F6EECF244321}">
                <p14:modId xmlns:p14="http://schemas.microsoft.com/office/powerpoint/2010/main" val="1815335992"/>
              </p:ext>
            </p:extLst>
          </p:nvPr>
        </p:nvGraphicFramePr>
        <p:xfrm>
          <a:off x="264695" y="1538177"/>
          <a:ext cx="11646568" cy="5183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89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6577" t="13053" r="6904" b="5859"/>
          <a:stretch/>
        </p:blipFill>
        <p:spPr>
          <a:xfrm>
            <a:off x="2582393" y="942711"/>
            <a:ext cx="8802285" cy="5303520"/>
          </a:xfrm>
          <a:prstGeom prst="rect">
            <a:avLst/>
          </a:prstGeom>
        </p:spPr>
      </p:pic>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dirty="0"/>
          </a:p>
        </p:txBody>
      </p:sp>
      <p:sp>
        <p:nvSpPr>
          <p:cNvPr id="3" name="Title 2"/>
          <p:cNvSpPr>
            <a:spLocks noGrp="1"/>
          </p:cNvSpPr>
          <p:nvPr>
            <p:ph type="title"/>
          </p:nvPr>
        </p:nvSpPr>
        <p:spPr/>
        <p:txBody>
          <a:bodyPr/>
          <a:lstStyle/>
          <a:p>
            <a:r>
              <a:rPr lang="en-US" dirty="0"/>
              <a:t>Duplicate Records</a:t>
            </a:r>
          </a:p>
        </p:txBody>
      </p:sp>
      <p:sp>
        <p:nvSpPr>
          <p:cNvPr id="9" name="TextBox 8"/>
          <p:cNvSpPr txBox="1"/>
          <p:nvPr/>
        </p:nvSpPr>
        <p:spPr>
          <a:xfrm>
            <a:off x="313509" y="4033551"/>
            <a:ext cx="3101023" cy="1754326"/>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Complete record duplicates and duplicates by reporting state and DEs 101, 102, 103, 105, and 106 were removed before populating the website.</a:t>
            </a:r>
          </a:p>
        </p:txBody>
      </p:sp>
      <p:sp>
        <p:nvSpPr>
          <p:cNvPr id="13" name="TextBox 12"/>
          <p:cNvSpPr txBox="1"/>
          <p:nvPr/>
        </p:nvSpPr>
        <p:spPr>
          <a:xfrm>
            <a:off x="5230527" y="942711"/>
            <a:ext cx="3506016"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Number of Duplicate Entries</a:t>
            </a:r>
          </a:p>
        </p:txBody>
      </p:sp>
    </p:spTree>
    <p:extLst>
      <p:ext uri="{BB962C8B-B14F-4D97-AF65-F5344CB8AC3E}">
        <p14:creationId xmlns:p14="http://schemas.microsoft.com/office/powerpoint/2010/main" val="1281169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dirty="0"/>
          </a:p>
        </p:txBody>
      </p:sp>
      <p:sp>
        <p:nvSpPr>
          <p:cNvPr id="3" name="Title 2"/>
          <p:cNvSpPr>
            <a:spLocks noGrp="1"/>
          </p:cNvSpPr>
          <p:nvPr>
            <p:ph type="title"/>
          </p:nvPr>
        </p:nvSpPr>
        <p:spPr/>
        <p:txBody>
          <a:bodyPr/>
          <a:lstStyle/>
          <a:p>
            <a:r>
              <a:rPr lang="en-US" dirty="0"/>
              <a:t>Reporting of Individual Classes or Courses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877" y="913182"/>
            <a:ext cx="8941351" cy="5394960"/>
          </a:xfrm>
        </p:spPr>
      </p:pic>
    </p:spTree>
    <p:extLst>
      <p:ext uri="{BB962C8B-B14F-4D97-AF65-F5344CB8AC3E}">
        <p14:creationId xmlns:p14="http://schemas.microsoft.com/office/powerpoint/2010/main" val="307583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dirty="0"/>
          </a:p>
        </p:txBody>
      </p:sp>
      <p:sp>
        <p:nvSpPr>
          <p:cNvPr id="3" name="Title 2"/>
          <p:cNvSpPr>
            <a:spLocks noGrp="1"/>
          </p:cNvSpPr>
          <p:nvPr>
            <p:ph type="title"/>
          </p:nvPr>
        </p:nvSpPr>
        <p:spPr/>
        <p:txBody>
          <a:bodyPr/>
          <a:lstStyle/>
          <a:p>
            <a:r>
              <a:rPr lang="en-US" dirty="0"/>
              <a:t>Reporting of Individual Classes or Courses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0162" y="913182"/>
            <a:ext cx="8720781" cy="5394960"/>
          </a:xfrm>
        </p:spPr>
      </p:pic>
    </p:spTree>
    <p:extLst>
      <p:ext uri="{BB962C8B-B14F-4D97-AF65-F5344CB8AC3E}">
        <p14:creationId xmlns:p14="http://schemas.microsoft.com/office/powerpoint/2010/main" val="56236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16</a:t>
            </a:fld>
            <a:endParaRPr lang="en-US" dirty="0"/>
          </a:p>
        </p:txBody>
      </p:sp>
      <p:sp>
        <p:nvSpPr>
          <p:cNvPr id="3" name="Title 2"/>
          <p:cNvSpPr>
            <a:spLocks noGrp="1"/>
          </p:cNvSpPr>
          <p:nvPr>
            <p:ph type="title"/>
          </p:nvPr>
        </p:nvSpPr>
        <p:spPr/>
        <p:txBody>
          <a:bodyPr>
            <a:normAutofit/>
          </a:bodyPr>
          <a:lstStyle/>
          <a:p>
            <a:r>
              <a:rPr lang="en-US" dirty="0"/>
              <a:t>Cost per WIOA Participant Results (PY 2019)</a:t>
            </a:r>
          </a:p>
        </p:txBody>
      </p:sp>
      <p:sp>
        <p:nvSpPr>
          <p:cNvPr id="6" name="TextBox 5"/>
          <p:cNvSpPr txBox="1"/>
          <p:nvPr/>
        </p:nvSpPr>
        <p:spPr>
          <a:xfrm>
            <a:off x="1508003" y="1570646"/>
            <a:ext cx="184731" cy="1477328"/>
          </a:xfrm>
          <a:prstGeom prst="rect">
            <a:avLst/>
          </a:prstGeom>
          <a:noFill/>
        </p:spPr>
        <p:txBody>
          <a:bodyPr wrap="none" rtlCol="0">
            <a:spAutoFit/>
          </a:bodyPr>
          <a:lstStyle/>
          <a:p>
            <a:endParaRPr lang="en-US" dirty="0"/>
          </a:p>
          <a:p>
            <a:endParaRPr lang="en-US" dirty="0"/>
          </a:p>
          <a:p>
            <a:endParaRPr lang="en-US" dirty="0"/>
          </a:p>
          <a:p>
            <a:endParaRPr lang="en-US" dirty="0"/>
          </a:p>
          <a:p>
            <a:endParaRPr lang="en-US" dirty="0"/>
          </a:p>
        </p:txBody>
      </p:sp>
      <p:sp>
        <p:nvSpPr>
          <p:cNvPr id="7" name="TextBox 6"/>
          <p:cNvSpPr txBox="1"/>
          <p:nvPr/>
        </p:nvSpPr>
        <p:spPr>
          <a:xfrm>
            <a:off x="1133476" y="1342821"/>
            <a:ext cx="3448050"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The current instructions for DE 138 in the collection (ETA-9171) are ambiguous and some states reported this information incorrectly. </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The revised ICR will clarify these instructions.</a:t>
            </a:r>
          </a:p>
        </p:txBody>
      </p:sp>
      <p:pic>
        <p:nvPicPr>
          <p:cNvPr id="9" name="Picture 8"/>
          <p:cNvPicPr>
            <a:picLocks noChangeAspect="1"/>
          </p:cNvPicPr>
          <p:nvPr/>
        </p:nvPicPr>
        <p:blipFill rotWithShape="1">
          <a:blip r:embed="rId3"/>
          <a:srcRect l="1757" t="3863" r="1631" b="1721"/>
          <a:stretch/>
        </p:blipFill>
        <p:spPr>
          <a:xfrm>
            <a:off x="5305425" y="942711"/>
            <a:ext cx="6202146" cy="5303520"/>
          </a:xfrm>
          <a:prstGeom prst="rect">
            <a:avLst/>
          </a:prstGeom>
        </p:spPr>
      </p:pic>
      <p:sp>
        <p:nvSpPr>
          <p:cNvPr id="10" name="TextBox 9"/>
          <p:cNvSpPr txBox="1"/>
          <p:nvPr/>
        </p:nvSpPr>
        <p:spPr>
          <a:xfrm>
            <a:off x="8000999" y="942711"/>
            <a:ext cx="3886201"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Cost per WIOA Participant Results</a:t>
            </a:r>
          </a:p>
        </p:txBody>
      </p:sp>
    </p:spTree>
    <p:extLst>
      <p:ext uri="{BB962C8B-B14F-4D97-AF65-F5344CB8AC3E}">
        <p14:creationId xmlns:p14="http://schemas.microsoft.com/office/powerpoint/2010/main" val="1383838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83439" y="288503"/>
            <a:ext cx="11432969" cy="357922"/>
          </a:xfrm>
        </p:spPr>
        <p:txBody>
          <a:bodyPr vert="horz" lIns="91440" tIns="45720" rIns="91440" bIns="45720" rtlCol="0" anchor="ctr">
            <a:normAutofit fontScale="90000"/>
          </a:bodyPr>
          <a:lstStyle/>
          <a:p>
            <a:r>
              <a:rPr lang="en-US" sz="4800" kern="1200" dirty="0">
                <a:solidFill>
                  <a:schemeClr val="tx1"/>
                </a:solidFill>
                <a:latin typeface="+mj-lt"/>
                <a:ea typeface="+mj-ea"/>
                <a:cs typeface="+mj-cs"/>
              </a:rPr>
              <a:t>ETP Re-submission Window (one-time only!) </a:t>
            </a:r>
          </a:p>
        </p:txBody>
      </p:sp>
      <p:sp>
        <p:nvSpPr>
          <p:cNvPr id="10" name="Rectangle 9">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158B7785-F6D6-45F8-833E-07BD84680091}" type="slidenum">
              <a:rPr lang="en-US" sz="1200" smtClean="0">
                <a:solidFill>
                  <a:schemeClr val="tx1">
                    <a:tint val="75000"/>
                  </a:schemeClr>
                </a:solidFill>
              </a:rPr>
              <a:pPr algn="r">
                <a:spcAft>
                  <a:spcPts val="600"/>
                </a:spcAft>
              </a:pPr>
              <a:t>17</a:t>
            </a:fld>
            <a:endParaRPr lang="en-US" sz="1200" dirty="0">
              <a:solidFill>
                <a:schemeClr val="tx1">
                  <a:tint val="75000"/>
                </a:schemeClr>
              </a:solidFill>
            </a:endParaRPr>
          </a:p>
        </p:txBody>
      </p:sp>
      <p:graphicFrame>
        <p:nvGraphicFramePr>
          <p:cNvPr id="6" name="Content Placeholder 3">
            <a:extLst>
              <a:ext uri="{FF2B5EF4-FFF2-40B4-BE49-F238E27FC236}">
                <a16:creationId xmlns:a16="http://schemas.microsoft.com/office/drawing/2014/main" id="{C1CEEDDE-5216-4090-893E-BE616CD163C5}"/>
              </a:ext>
            </a:extLst>
          </p:cNvPr>
          <p:cNvGraphicFramePr>
            <a:graphicFrameLocks noGrp="1"/>
          </p:cNvGraphicFramePr>
          <p:nvPr>
            <p:ph idx="1"/>
            <p:extLst>
              <p:ext uri="{D42A27DB-BD31-4B8C-83A1-F6EECF244321}">
                <p14:modId xmlns:p14="http://schemas.microsoft.com/office/powerpoint/2010/main" val="719482031"/>
              </p:ext>
            </p:extLst>
          </p:nvPr>
        </p:nvGraphicFramePr>
        <p:xfrm>
          <a:off x="970385" y="2457749"/>
          <a:ext cx="10955632" cy="4081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83438" y="951922"/>
            <a:ext cx="10602545" cy="1200329"/>
          </a:xfrm>
          <a:prstGeom prst="rect">
            <a:avLst/>
          </a:prstGeom>
        </p:spPr>
        <p:txBody>
          <a:bodyPr wrap="square">
            <a:spAutoFit/>
          </a:bodyPr>
          <a:lstStyle/>
          <a:p>
            <a:pPr marL="342900" lvl="0" indent="-342900">
              <a:buFont typeface="Wingdings" panose="05000000000000000000" pitchFamily="2" charset="2"/>
              <a:buChar char="Ø"/>
            </a:pPr>
            <a:r>
              <a:rPr lang="en-US" dirty="0"/>
              <a:t>For PY 2019 ETP reports only, ETA will allow states to re-submit their reports if they have discovered and corrected issues with their original reports. </a:t>
            </a:r>
          </a:p>
          <a:p>
            <a:pPr marL="342900" lvl="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Re-submission is optional, and must take place during the 60-day resubmission window. </a:t>
            </a:r>
          </a:p>
        </p:txBody>
      </p:sp>
    </p:spTree>
    <p:extLst>
      <p:ext uri="{BB962C8B-B14F-4D97-AF65-F5344CB8AC3E}">
        <p14:creationId xmlns:p14="http://schemas.microsoft.com/office/powerpoint/2010/main" val="3690652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Proposed Changes to Information Collection Request (ICR)</a:t>
            </a:r>
          </a:p>
        </p:txBody>
      </p:sp>
      <p:sp>
        <p:nvSpPr>
          <p:cNvPr id="24"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nvPr>
        </p:nvSpPr>
        <p:spPr>
          <a:xfrm>
            <a:off x="4447308" y="591344"/>
            <a:ext cx="6906491" cy="5585619"/>
          </a:xfrm>
        </p:spPr>
        <p:txBody>
          <a:bodyPr vert="horz" lIns="91440" tIns="45720" rIns="91440" bIns="45720" rtlCol="0" anchor="ctr">
            <a:noAutofit/>
          </a:bodyPr>
          <a:lstStyle/>
          <a:p>
            <a:pPr lvl="1">
              <a:lnSpc>
                <a:spcPct val="90000"/>
              </a:lnSpc>
              <a:buClr>
                <a:srgbClr val="005A7C"/>
              </a:buClr>
              <a:buFont typeface="Arial" panose="020B0604020202020204" pitchFamily="34" charset="0"/>
              <a:buChar char="•"/>
            </a:pPr>
            <a:r>
              <a:rPr lang="en-US" sz="3200" dirty="0">
                <a:solidFill>
                  <a:schemeClr val="tx1"/>
                </a:solidFill>
              </a:rPr>
              <a:t>Breaking out the Address element into multiple</a:t>
            </a:r>
            <a:r>
              <a:rPr lang="en-US" dirty="0">
                <a:solidFill>
                  <a:schemeClr val="tx1"/>
                </a:solidFill>
              </a:rPr>
              <a:t> </a:t>
            </a:r>
            <a:r>
              <a:rPr lang="en-US" sz="3200" dirty="0">
                <a:solidFill>
                  <a:schemeClr val="tx1"/>
                </a:solidFill>
              </a:rPr>
              <a:t>elements to fit standard practices</a:t>
            </a:r>
            <a:endParaRPr lang="en-US" sz="3200" dirty="0">
              <a:solidFill>
                <a:schemeClr val="tx1"/>
              </a:solidFill>
              <a:cs typeface="Calibri"/>
            </a:endParaRPr>
          </a:p>
          <a:p>
            <a:pPr lvl="1">
              <a:lnSpc>
                <a:spcPct val="90000"/>
              </a:lnSpc>
              <a:buFont typeface="Arial" panose="020B0604020202020204" pitchFamily="34" charset="0"/>
              <a:buChar char="•"/>
            </a:pPr>
            <a:r>
              <a:rPr lang="en-US" sz="3200" dirty="0">
                <a:solidFill>
                  <a:schemeClr val="tx1"/>
                </a:solidFill>
              </a:rPr>
              <a:t>Adding denominator elements that correspond to the outcome cohorts</a:t>
            </a:r>
            <a:endParaRPr lang="en-US" sz="3200" dirty="0">
              <a:solidFill>
                <a:schemeClr val="tx1"/>
              </a:solidFill>
              <a:cs typeface="Calibri"/>
            </a:endParaRPr>
          </a:p>
          <a:p>
            <a:pPr lvl="1">
              <a:lnSpc>
                <a:spcPct val="90000"/>
              </a:lnSpc>
              <a:buFont typeface="Arial" panose="020B0604020202020204" pitchFamily="34" charset="0"/>
              <a:buChar char="•"/>
            </a:pPr>
            <a:r>
              <a:rPr lang="en-US" sz="3200" dirty="0">
                <a:solidFill>
                  <a:schemeClr val="tx1"/>
                </a:solidFill>
              </a:rPr>
              <a:t>Element name/definition clarifications</a:t>
            </a:r>
            <a:endParaRPr lang="en-US" sz="3200" dirty="0">
              <a:solidFill>
                <a:schemeClr val="tx1"/>
              </a:solidFill>
              <a:cs typeface="Calibri"/>
            </a:endParaRPr>
          </a:p>
          <a:p>
            <a:pPr lvl="1">
              <a:lnSpc>
                <a:spcPct val="90000"/>
              </a:lnSpc>
              <a:buFont typeface="Arial" panose="020B0604020202020204" pitchFamily="34" charset="0"/>
              <a:buChar char="•"/>
            </a:pPr>
            <a:r>
              <a:rPr lang="en-US" sz="3200" dirty="0">
                <a:solidFill>
                  <a:schemeClr val="tx1"/>
                </a:solidFill>
              </a:rPr>
              <a:t>Other minor changes based on public feedback</a:t>
            </a:r>
            <a:endParaRPr lang="en-US" sz="3200" dirty="0">
              <a:solidFill>
                <a:schemeClr val="tx1"/>
              </a:solidFill>
              <a:cs typeface="Calibri"/>
            </a:endParaRPr>
          </a:p>
        </p:txBody>
      </p:sp>
      <p:sp>
        <p:nvSpPr>
          <p:cNvPr id="2" name="Slide Number Placeholder 1"/>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lgn="r">
              <a:spcAft>
                <a:spcPts val="600"/>
              </a:spcAft>
            </a:pPr>
            <a:fld id="{158B7785-F6D6-45F8-833E-07BD84680091}" type="slidenum">
              <a:rPr lang="en-US" sz="1200">
                <a:solidFill>
                  <a:schemeClr val="tx1">
                    <a:tint val="75000"/>
                  </a:schemeClr>
                </a:solidFill>
              </a:rPr>
              <a:pPr algn="r">
                <a:spcAft>
                  <a:spcPts val="600"/>
                </a:spcAft>
              </a:pPr>
              <a:t>18</a:t>
            </a:fld>
            <a:endParaRPr lang="en-US" sz="1200" dirty="0">
              <a:solidFill>
                <a:schemeClr val="tx1">
                  <a:tint val="75000"/>
                </a:schemeClr>
              </a:solidFill>
            </a:endParaRPr>
          </a:p>
        </p:txBody>
      </p:sp>
    </p:spTree>
    <p:extLst>
      <p:ext uri="{BB962C8B-B14F-4D97-AF65-F5344CB8AC3E}">
        <p14:creationId xmlns:p14="http://schemas.microsoft.com/office/powerpoint/2010/main" val="197884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19</a:t>
            </a:fld>
            <a:endParaRPr lang="en-US" dirty="0"/>
          </a:p>
        </p:txBody>
      </p:sp>
      <p:sp>
        <p:nvSpPr>
          <p:cNvPr id="3" name="Title 2"/>
          <p:cNvSpPr>
            <a:spLocks noGrp="1"/>
          </p:cNvSpPr>
          <p:nvPr>
            <p:ph type="title"/>
          </p:nvPr>
        </p:nvSpPr>
        <p:spPr>
          <a:xfrm>
            <a:off x="800100" y="1405870"/>
            <a:ext cx="6811661" cy="2357891"/>
          </a:xfrm>
        </p:spPr>
        <p:txBody>
          <a:bodyPr/>
          <a:lstStyle/>
          <a:p>
            <a:r>
              <a:rPr lang="en-US" dirty="0"/>
              <a:t>Introducing trainingproviderresults.gov</a:t>
            </a:r>
          </a:p>
        </p:txBody>
      </p:sp>
      <p:sp>
        <p:nvSpPr>
          <p:cNvPr id="4" name="Text Placeholder 3"/>
          <p:cNvSpPr>
            <a:spLocks noGrp="1"/>
          </p:cNvSpPr>
          <p:nvPr>
            <p:ph type="body" idx="1"/>
          </p:nvPr>
        </p:nvSpPr>
        <p:spPr/>
        <p:txBody>
          <a:bodyPr/>
          <a:lstStyle/>
          <a:p>
            <a:r>
              <a:rPr lang="en-US" dirty="0"/>
              <a:t>Improving Informed Consumer Choice</a:t>
            </a:r>
          </a:p>
        </p:txBody>
      </p:sp>
    </p:spTree>
    <p:extLst>
      <p:ext uri="{BB962C8B-B14F-4D97-AF65-F5344CB8AC3E}">
        <p14:creationId xmlns:p14="http://schemas.microsoft.com/office/powerpoint/2010/main" val="358958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a:bodyPr>
          <a:lstStyle/>
          <a:p>
            <a:r>
              <a:rPr lang="en-US" dirty="0"/>
              <a:t>Eligible Training Provider (ETP) Webinar Series</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p:txBody>
          <a:bodyPr/>
          <a:lstStyle/>
          <a:p>
            <a:r>
              <a:rPr lang="en-US" dirty="0"/>
              <a:t>Part 2: Performance Reporting and trainingproviderresults.gov</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November 13, 2020</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8606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524256" y="491260"/>
            <a:ext cx="6594189" cy="1625210"/>
          </a:xfrm>
        </p:spPr>
        <p:txBody>
          <a:bodyPr vert="horz" lIns="91440" tIns="45720" rIns="91440" bIns="45720" rtlCol="0" anchor="ctr">
            <a:normAutofit/>
          </a:bodyPr>
          <a:lstStyle/>
          <a:p>
            <a:r>
              <a:rPr lang="en-US" sz="4400" dirty="0">
                <a:solidFill>
                  <a:srgbClr val="FFFFFF"/>
                </a:solidFill>
                <a:latin typeface="+mj-lt"/>
              </a:rPr>
              <a:t>What is trainingproviderresults.gov?</a:t>
            </a:r>
          </a:p>
        </p:txBody>
      </p:sp>
      <p:pic>
        <p:nvPicPr>
          <p:cNvPr id="6" name="Content Placeholder 5"/>
          <p:cNvPicPr>
            <a:picLocks noGrp="1" noChangeAspect="1"/>
          </p:cNvPicPr>
          <p:nvPr>
            <p:ph sz="half" idx="2"/>
          </p:nvPr>
        </p:nvPicPr>
        <p:blipFill rotWithShape="1">
          <a:blip r:embed="rId2"/>
          <a:srcRect t="1945" r="1" b="16637"/>
          <a:stretch/>
        </p:blipFill>
        <p:spPr>
          <a:xfrm>
            <a:off x="327547" y="2454903"/>
            <a:ext cx="7058306" cy="4080254"/>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p:cNvSpPr>
            <a:spLocks noGrp="1"/>
          </p:cNvSpPr>
          <p:nvPr>
            <p:ph sz="half" idx="1"/>
          </p:nvPr>
        </p:nvSpPr>
        <p:spPr>
          <a:xfrm>
            <a:off x="8029319" y="917725"/>
            <a:ext cx="3424739" cy="4852362"/>
          </a:xfrm>
        </p:spPr>
        <p:txBody>
          <a:bodyPr vert="horz" lIns="91440" tIns="45720" rIns="91440" bIns="45720" rtlCol="0" anchor="ctr">
            <a:noAutofit/>
          </a:bodyPr>
          <a:lstStyle/>
          <a:p>
            <a:pPr>
              <a:lnSpc>
                <a:spcPct val="90000"/>
              </a:lnSpc>
              <a:buFont typeface="Arial" panose="020B0604020202020204" pitchFamily="34" charset="0"/>
              <a:buChar char="•"/>
            </a:pPr>
            <a:r>
              <a:rPr lang="en-US" sz="1800" dirty="0">
                <a:solidFill>
                  <a:srgbClr val="FFFFFF"/>
                </a:solidFill>
              </a:rPr>
              <a:t>A resource to help job seekers find the right job training and help further the workforce system’s mission of providing high-quality job training and enhanced employment opportunities to the American workforce.</a:t>
            </a:r>
          </a:p>
          <a:p>
            <a:pPr>
              <a:lnSpc>
                <a:spcPct val="90000"/>
              </a:lnSpc>
              <a:buFont typeface="Arial" panose="020B0604020202020204" pitchFamily="34" charset="0"/>
              <a:buChar char="•"/>
            </a:pPr>
            <a:r>
              <a:rPr lang="en-US" sz="1800" dirty="0">
                <a:solidFill>
                  <a:srgbClr val="FFFFFF"/>
                </a:solidFill>
              </a:rPr>
              <a:t>Help individuals make informed career training choices based on the program’s completion and employment results</a:t>
            </a:r>
          </a:p>
          <a:p>
            <a:pPr>
              <a:lnSpc>
                <a:spcPct val="90000"/>
              </a:lnSpc>
              <a:buFont typeface="Arial" panose="020B0604020202020204" pitchFamily="34" charset="0"/>
              <a:buChar char="•"/>
            </a:pPr>
            <a:r>
              <a:rPr lang="en-US" sz="1800" dirty="0">
                <a:solidFill>
                  <a:srgbClr val="FFFFFF"/>
                </a:solidFill>
              </a:rPr>
              <a:t>Help individuals make the best use of their Individual Training Account (ITA) funds</a:t>
            </a:r>
          </a:p>
          <a:p>
            <a:pPr>
              <a:lnSpc>
                <a:spcPct val="90000"/>
              </a:lnSpc>
              <a:buFont typeface="Arial" panose="020B0604020202020204" pitchFamily="34" charset="0"/>
              <a:buChar char="•"/>
            </a:pPr>
            <a:r>
              <a:rPr lang="en-US" sz="1800" dirty="0">
                <a:solidFill>
                  <a:srgbClr val="FFFFFF"/>
                </a:solidFill>
              </a:rPr>
              <a:t>Assist American Job Center staff compare the quality of programs offered by approved training providers</a:t>
            </a:r>
          </a:p>
        </p:txBody>
      </p:sp>
      <p:sp>
        <p:nvSpPr>
          <p:cNvPr id="2" name="Slide Number Placeholder 1"/>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lgn="r">
              <a:spcAft>
                <a:spcPts val="600"/>
              </a:spcAft>
              <a:defRPr/>
            </a:pPr>
            <a:fld id="{158B7785-F6D6-45F8-833E-07BD84680091}" type="slidenum">
              <a:rPr lang="en-US" sz="1050" b="0">
                <a:solidFill>
                  <a:schemeClr val="tx1">
                    <a:lumMod val="50000"/>
                    <a:lumOff val="50000"/>
                  </a:schemeClr>
                </a:solidFill>
                <a:latin typeface="Calibri" panose="020F0502020204030204"/>
              </a:rPr>
              <a:pPr algn="r">
                <a:spcAft>
                  <a:spcPts val="600"/>
                </a:spcAft>
                <a:defRPr/>
              </a:pPr>
              <a:t>20</a:t>
            </a:fld>
            <a:endParaRPr lang="en-US" sz="1050" b="0" dirty="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042184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Title 2"/>
          <p:cNvSpPr>
            <a:spLocks noGrp="1"/>
          </p:cNvSpPr>
          <p:nvPr>
            <p:ph type="title"/>
          </p:nvPr>
        </p:nvSpPr>
        <p:spPr>
          <a:xfrm>
            <a:off x="7559812" y="2723322"/>
            <a:ext cx="3510355" cy="2236738"/>
          </a:xfrm>
        </p:spPr>
        <p:txBody>
          <a:bodyPr vert="horz" lIns="91440" tIns="45720" rIns="91440" bIns="45720" rtlCol="0" anchor="b">
            <a:normAutofit/>
          </a:bodyPr>
          <a:lstStyle/>
          <a:p>
            <a:r>
              <a:rPr lang="en-US" sz="4400" dirty="0">
                <a:solidFill>
                  <a:srgbClr val="FFFFFF"/>
                </a:solidFill>
                <a:latin typeface="+mj-lt"/>
              </a:rPr>
              <a:t>Website demonstration</a:t>
            </a:r>
          </a:p>
        </p:txBody>
      </p:sp>
      <p:sp>
        <p:nvSpPr>
          <p:cNvPr id="14"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5" name="Content Placeholder 4"/>
          <p:cNvPicPr>
            <a:picLocks noGrp="1" noChangeAspect="1"/>
          </p:cNvPicPr>
          <p:nvPr>
            <p:ph idx="1"/>
          </p:nvPr>
        </p:nvPicPr>
        <p:blipFill rotWithShape="1">
          <a:blip r:embed="rId2"/>
          <a:srcRect r="3" b="12297"/>
          <a:stretch/>
        </p:blipFill>
        <p:spPr>
          <a:xfrm>
            <a:off x="1258859" y="1120046"/>
            <a:ext cx="5635819" cy="3509504"/>
          </a:xfrm>
          <a:prstGeom prst="rect">
            <a:avLst/>
          </a:prstGeom>
        </p:spPr>
      </p:pic>
      <p:sp>
        <p:nvSpPr>
          <p:cNvPr id="2" name="Slide Number Placeholder 1"/>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lgn="r">
              <a:spcAft>
                <a:spcPts val="600"/>
              </a:spcAft>
              <a:defRPr/>
            </a:pPr>
            <a:fld id="{158B7785-F6D6-45F8-833E-07BD84680091}" type="slidenum">
              <a:rPr lang="en-US" sz="1000" b="0">
                <a:solidFill>
                  <a:prstClr val="black">
                    <a:tint val="75000"/>
                  </a:prstClr>
                </a:solidFill>
                <a:latin typeface="Calibri" panose="020F0502020204030204"/>
              </a:rPr>
              <a:pPr algn="r">
                <a:spcAft>
                  <a:spcPts val="600"/>
                </a:spcAft>
                <a:defRPr/>
              </a:pPr>
              <a:t>21</a:t>
            </a:fld>
            <a:endParaRPr lang="en-US" sz="1000" b="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539110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22</a:t>
            </a:fld>
            <a:endParaRPr lang="en-US" dirty="0"/>
          </a:p>
        </p:txBody>
      </p:sp>
      <p:sp>
        <p:nvSpPr>
          <p:cNvPr id="3" name="Title 2"/>
          <p:cNvSpPr>
            <a:spLocks noGrp="1"/>
          </p:cNvSpPr>
          <p:nvPr>
            <p:ph type="title"/>
          </p:nvPr>
        </p:nvSpPr>
        <p:spPr/>
        <p:txBody>
          <a:bodyPr/>
          <a:lstStyle/>
          <a:p>
            <a:r>
              <a:rPr lang="en-US" dirty="0"/>
              <a:t>Hot Topics</a:t>
            </a:r>
          </a:p>
        </p:txBody>
      </p:sp>
      <p:sp>
        <p:nvSpPr>
          <p:cNvPr id="4" name="Text Placeholder 3"/>
          <p:cNvSpPr>
            <a:spLocks noGrp="1"/>
          </p:cNvSpPr>
          <p:nvPr>
            <p:ph type="body" idx="1"/>
          </p:nvPr>
        </p:nvSpPr>
        <p:spPr/>
        <p:txBody>
          <a:bodyPr/>
          <a:lstStyle/>
          <a:p>
            <a:r>
              <a:rPr lang="en-US" dirty="0"/>
              <a:t>Waivers and Online Training</a:t>
            </a:r>
          </a:p>
        </p:txBody>
      </p:sp>
    </p:spTree>
    <p:extLst>
      <p:ext uri="{BB962C8B-B14F-4D97-AF65-F5344CB8AC3E}">
        <p14:creationId xmlns:p14="http://schemas.microsoft.com/office/powerpoint/2010/main" val="395204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dirty="0"/>
          </a:p>
        </p:txBody>
      </p:sp>
      <p:sp>
        <p:nvSpPr>
          <p:cNvPr id="3" name="Title 2"/>
          <p:cNvSpPr>
            <a:spLocks noGrp="1"/>
          </p:cNvSpPr>
          <p:nvPr>
            <p:ph type="title"/>
          </p:nvPr>
        </p:nvSpPr>
        <p:spPr/>
        <p:txBody>
          <a:bodyPr/>
          <a:lstStyle/>
          <a:p>
            <a:r>
              <a:rPr lang="en-US" dirty="0"/>
              <a:t>Waivers</a:t>
            </a:r>
          </a:p>
        </p:txBody>
      </p:sp>
      <p:sp>
        <p:nvSpPr>
          <p:cNvPr id="4" name="Content Placeholder 3"/>
          <p:cNvSpPr>
            <a:spLocks noGrp="1"/>
          </p:cNvSpPr>
          <p:nvPr>
            <p:ph sz="half" idx="1"/>
          </p:nvPr>
        </p:nvSpPr>
        <p:spPr/>
        <p:txBody>
          <a:bodyPr/>
          <a:lstStyle/>
          <a:p>
            <a:r>
              <a:rPr lang="en-US" sz="2000" dirty="0"/>
              <a:t>ETP “All Students” Reporting Waiver Ending June 30, 2021. </a:t>
            </a:r>
          </a:p>
          <a:p>
            <a:pPr lvl="1"/>
            <a:r>
              <a:rPr lang="en-US" sz="1800" dirty="0"/>
              <a:t>This means that PY20 will be the last year this waiver for reporting exists. </a:t>
            </a:r>
          </a:p>
          <a:p>
            <a:r>
              <a:rPr lang="en-US" sz="2000" dirty="0"/>
              <a:t>Remember that even if you have the waiver, all programs must still be included in your reports, and the “all students” numbers should be greater than or equal to the corresponding WIOA numbers.</a:t>
            </a:r>
          </a:p>
          <a:p>
            <a:r>
              <a:rPr lang="en-US" sz="2000" dirty="0"/>
              <a:t>Reminder: Annual Narrative Reports should include discussions of waiver outcomes, which can include a discussion of the plan or process for being able to meet the requirement without the waiver. </a:t>
            </a:r>
          </a:p>
          <a:p>
            <a:endParaRPr lang="en-US" dirty="0"/>
          </a:p>
        </p:txBody>
      </p:sp>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2552" t="12307" r="22615" b="9235"/>
          <a:stretch/>
        </p:blipFill>
        <p:spPr>
          <a:xfrm>
            <a:off x="7105136" y="1126141"/>
            <a:ext cx="4040659" cy="5050823"/>
          </a:xfrm>
        </p:spPr>
      </p:pic>
    </p:spTree>
    <p:extLst>
      <p:ext uri="{BB962C8B-B14F-4D97-AF65-F5344CB8AC3E}">
        <p14:creationId xmlns:p14="http://schemas.microsoft.com/office/powerpoint/2010/main" val="320227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dirty="0">
                <a:solidFill>
                  <a:srgbClr val="FFFFFF"/>
                </a:solidFill>
                <a:latin typeface="+mj-lt"/>
                <a:ea typeface="+mj-ea"/>
                <a:cs typeface="+mj-cs"/>
              </a:rPr>
              <a:t>A Note About Out-of-state and Online Training Providers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p:cNvSpPr>
            <a:spLocks noGrp="1"/>
          </p:cNvSpPr>
          <p:nvPr>
            <p:ph idx="1"/>
          </p:nvPr>
        </p:nvSpPr>
        <p:spPr>
          <a:xfrm>
            <a:off x="4447308" y="591344"/>
            <a:ext cx="6906491" cy="5585619"/>
          </a:xfrm>
        </p:spPr>
        <p:txBody>
          <a:bodyPr vert="horz" lIns="91440" tIns="45720" rIns="91440" bIns="45720" rtlCol="0" anchor="ctr">
            <a:normAutofit/>
          </a:bodyPr>
          <a:lstStyle/>
          <a:p>
            <a:pPr marL="0" indent="0">
              <a:lnSpc>
                <a:spcPct val="90000"/>
              </a:lnSpc>
              <a:buNone/>
            </a:pPr>
            <a:endParaRPr lang="en-US" sz="3200" dirty="0">
              <a:cs typeface="Calibri"/>
            </a:endParaRPr>
          </a:p>
          <a:p>
            <a:pPr lvl="1">
              <a:lnSpc>
                <a:spcPct val="90000"/>
              </a:lnSpc>
              <a:buFont typeface="Arial" panose="020B0604020202020204" pitchFamily="34" charset="0"/>
              <a:buChar char="•"/>
            </a:pPr>
            <a:r>
              <a:rPr lang="en-US" sz="4000" dirty="0">
                <a:solidFill>
                  <a:schemeClr val="tx1"/>
                </a:solidFill>
              </a:rPr>
              <a:t>Virtual Training Programs are permitted on the ETP list.</a:t>
            </a:r>
          </a:p>
          <a:p>
            <a:pPr lvl="1">
              <a:lnSpc>
                <a:spcPct val="90000"/>
              </a:lnSpc>
              <a:buFont typeface="Arial" panose="020B0604020202020204" pitchFamily="34" charset="0"/>
              <a:buChar char="•"/>
            </a:pPr>
            <a:endParaRPr lang="en-US" sz="4000" dirty="0">
              <a:solidFill>
                <a:schemeClr val="tx1"/>
              </a:solidFill>
              <a:cs typeface="Calibri"/>
            </a:endParaRPr>
          </a:p>
          <a:p>
            <a:pPr lvl="1">
              <a:lnSpc>
                <a:spcPct val="90000"/>
              </a:lnSpc>
              <a:buFont typeface="Arial" panose="020B0604020202020204" pitchFamily="34" charset="0"/>
              <a:buChar char="•"/>
            </a:pPr>
            <a:r>
              <a:rPr lang="en-US" sz="4000" dirty="0">
                <a:solidFill>
                  <a:schemeClr val="tx1"/>
                </a:solidFill>
              </a:rPr>
              <a:t> Physical location in the state is not required by  WIOA. </a:t>
            </a:r>
            <a:endParaRPr lang="en-US" sz="4000" dirty="0">
              <a:solidFill>
                <a:schemeClr val="tx1"/>
              </a:solidFill>
              <a:cs typeface="Calibri"/>
            </a:endParaRPr>
          </a:p>
          <a:p>
            <a:pPr lvl="1">
              <a:lnSpc>
                <a:spcPct val="90000"/>
              </a:lnSpc>
              <a:buFont typeface="Arial" panose="020B0604020202020204" pitchFamily="34" charset="0"/>
              <a:buChar char="•"/>
            </a:pPr>
            <a:endParaRPr lang="en-US" sz="4000" dirty="0">
              <a:solidFill>
                <a:schemeClr val="tx1"/>
              </a:solidFill>
            </a:endParaRPr>
          </a:p>
          <a:p>
            <a:pPr lvl="1">
              <a:lnSpc>
                <a:spcPct val="90000"/>
              </a:lnSpc>
              <a:buFont typeface="Arial" panose="020B0604020202020204" pitchFamily="34" charset="0"/>
              <a:buChar char="•"/>
            </a:pPr>
            <a:r>
              <a:rPr lang="en-US" sz="4000" dirty="0">
                <a:solidFill>
                  <a:schemeClr val="tx1"/>
                </a:solidFill>
              </a:rPr>
              <a:t>Provider not Platform </a:t>
            </a:r>
            <a:endParaRPr lang="en-US" sz="4000" dirty="0">
              <a:solidFill>
                <a:schemeClr val="tx1"/>
              </a:solidFill>
              <a:cs typeface="Calibri"/>
            </a:endParaRPr>
          </a:p>
        </p:txBody>
      </p:sp>
      <p:sp>
        <p:nvSpPr>
          <p:cNvPr id="2" name="Slide Number Placeholder 1"/>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lgn="r">
              <a:spcAft>
                <a:spcPts val="600"/>
              </a:spcAft>
            </a:pPr>
            <a:fld id="{158B7785-F6D6-45F8-833E-07BD84680091}" type="slidenum">
              <a:rPr lang="en-US" sz="1200" smtClean="0">
                <a:solidFill>
                  <a:schemeClr val="tx1">
                    <a:tint val="75000"/>
                  </a:schemeClr>
                </a:solidFill>
              </a:rPr>
              <a:pPr algn="r">
                <a:spcAft>
                  <a:spcPts val="600"/>
                </a:spcAft>
              </a:pPr>
              <a:t>24</a:t>
            </a:fld>
            <a:endParaRPr lang="en-US" sz="1200" dirty="0">
              <a:solidFill>
                <a:schemeClr val="tx1">
                  <a:tint val="75000"/>
                </a:schemeClr>
              </a:solidFill>
            </a:endParaRPr>
          </a:p>
        </p:txBody>
      </p:sp>
    </p:spTree>
    <p:extLst>
      <p:ext uri="{BB962C8B-B14F-4D97-AF65-F5344CB8AC3E}">
        <p14:creationId xmlns:p14="http://schemas.microsoft.com/office/powerpoint/2010/main" val="2701485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dirty="0"/>
          </a:p>
        </p:txBody>
      </p:sp>
      <p:sp>
        <p:nvSpPr>
          <p:cNvPr id="3" name="Title 2"/>
          <p:cNvSpPr>
            <a:spLocks noGrp="1"/>
          </p:cNvSpPr>
          <p:nvPr>
            <p:ph type="title"/>
          </p:nvPr>
        </p:nvSpPr>
        <p:spPr/>
        <p:txBody>
          <a:bodyPr/>
          <a:lstStyle/>
          <a:p>
            <a:r>
              <a:rPr lang="en-US" dirty="0"/>
              <a:t>Questions?</a:t>
            </a:r>
          </a:p>
        </p:txBody>
      </p:sp>
      <p:sp>
        <p:nvSpPr>
          <p:cNvPr id="4" name="Text Placeholder 3"/>
          <p:cNvSpPr>
            <a:spLocks noGrp="1"/>
          </p:cNvSpPr>
          <p:nvPr>
            <p:ph type="body" sz="quarter" idx="13"/>
          </p:nvPr>
        </p:nvSpPr>
        <p:spPr>
          <a:xfrm>
            <a:off x="805867" y="3338946"/>
            <a:ext cx="4883733" cy="2687781"/>
          </a:xfrm>
        </p:spPr>
        <p:txBody>
          <a:bodyPr>
            <a:normAutofit/>
          </a:bodyPr>
          <a:lstStyle/>
          <a:p>
            <a:r>
              <a:rPr lang="en-US" sz="2600" b="1" dirty="0"/>
              <a:t>Please enter your questions in the chat. </a:t>
            </a:r>
          </a:p>
          <a:p>
            <a:r>
              <a:rPr lang="en-US" sz="2600" b="1" dirty="0"/>
              <a:t>Today’s presenters as well as other DOL National and Regional Office staff are standing by to answer and discuss.</a:t>
            </a:r>
          </a:p>
        </p:txBody>
      </p:sp>
    </p:spTree>
    <p:extLst>
      <p:ext uri="{BB962C8B-B14F-4D97-AF65-F5344CB8AC3E}">
        <p14:creationId xmlns:p14="http://schemas.microsoft.com/office/powerpoint/2010/main" val="4009459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26</a:t>
            </a:fld>
            <a:endParaRPr lang="en-US" dirty="0"/>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p:txBody>
          <a:bodyPr/>
          <a:lstStyle/>
          <a:p>
            <a:r>
              <a:rPr lang="en-US" dirty="0"/>
              <a:t>TEGL 03-18</a:t>
            </a:r>
          </a:p>
          <a:p>
            <a:pPr lvl="1"/>
            <a:r>
              <a:rPr lang="en-US" dirty="0"/>
              <a:t>Eligible Training Provider (ETP) Reporting Guidance under the Workforce Innovation and Opportunity Act (WIOA)</a:t>
            </a:r>
          </a:p>
          <a:p>
            <a:pPr lvl="2"/>
            <a:r>
              <a:rPr lang="en-US" dirty="0">
                <a:hlinkClick r:id="rId3"/>
              </a:rPr>
              <a:t>https://wdr.doleta.gov/directives/corr_doc.cfm?DOCN=3527</a:t>
            </a:r>
          </a:p>
          <a:p>
            <a:r>
              <a:rPr lang="en-US" dirty="0"/>
              <a:t>ETP Resource Page</a:t>
            </a:r>
          </a:p>
          <a:p>
            <a:pPr lvl="1"/>
            <a:r>
              <a:rPr lang="en-US" dirty="0"/>
              <a:t>ETP Eligibility and ETP Performance Resources</a:t>
            </a:r>
          </a:p>
          <a:p>
            <a:pPr lvl="2"/>
            <a:r>
              <a:rPr lang="en-US" dirty="0">
                <a:hlinkClick r:id="rId3"/>
              </a:rPr>
              <a:t>https://performancereporting.workforcegps.org/resources/2018/09/11/14/58/Eligible-Training-Provider-ETP-Resource-Page</a:t>
            </a:r>
            <a:endParaRPr lang="en-US" dirty="0"/>
          </a:p>
          <a:p>
            <a:r>
              <a:rPr lang="en-US" dirty="0"/>
              <a:t>Training Provider Results</a:t>
            </a:r>
          </a:p>
          <a:p>
            <a:pPr lvl="1"/>
            <a:r>
              <a:rPr lang="en-US" dirty="0"/>
              <a:t>Searchable website to compare ETP Programs. </a:t>
            </a:r>
          </a:p>
          <a:p>
            <a:pPr lvl="2"/>
            <a:r>
              <a:rPr lang="en-US" dirty="0">
                <a:hlinkClick r:id="rId4"/>
              </a:rPr>
              <a:t>Trainingproviderresults.gov</a:t>
            </a:r>
            <a:endParaRPr lang="en-US" dirty="0"/>
          </a:p>
          <a:p>
            <a:pPr marL="228600" lvl="2" indent="0">
              <a:buNone/>
            </a:pPr>
            <a:endParaRPr lang="en-US" dirty="0"/>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p:txBody>
          <a:bodyPr/>
          <a:lstStyle/>
          <a:p>
            <a:r>
              <a:rPr lang="en-US" dirty="0"/>
              <a:t>TEGL 08-19 Introductory Webcast Series and Additional Resources</a:t>
            </a:r>
          </a:p>
          <a:p>
            <a:pPr lvl="1"/>
            <a:r>
              <a:rPr lang="en-US" dirty="0"/>
              <a:t>Webcasts and Resources Relating to ETP Eligibility</a:t>
            </a:r>
          </a:p>
          <a:p>
            <a:pPr lvl="2"/>
            <a:r>
              <a:rPr lang="en-US" dirty="0">
                <a:hlinkClick r:id="rId5"/>
              </a:rPr>
              <a:t>https://performancereporting.workforcegps.org/resources/2020/04/10/19/18/TEGL-08-19-ETP-Eligibility-Introductory-Webcast-Series-and-Additional-Resources</a:t>
            </a:r>
            <a:endParaRPr lang="en-US" dirty="0"/>
          </a:p>
          <a:p>
            <a:r>
              <a:rPr lang="en-US" dirty="0"/>
              <a:t>Eligible Training Provider (ETP) Webinar Series Part 1: Eligibility and TEGL 08-19</a:t>
            </a:r>
          </a:p>
          <a:p>
            <a:pPr lvl="1"/>
            <a:r>
              <a:rPr lang="en-US" dirty="0"/>
              <a:t>Staff from the U.S. DOL National office, U.S. DOL Regional offices, and state grantees will discuss a variety of topics relating to ETP Eligibility.</a:t>
            </a:r>
          </a:p>
          <a:p>
            <a:pPr lvl="2"/>
            <a:r>
              <a:rPr lang="en-US" dirty="0"/>
              <a:t>https://www.workforcegps.org/events/2020/10/23/12/02/Eligible-Training-Provider-amp-35-40-ETP-41-Webinar-Series-Part-1-Eligibility-and-TEGL-08-19</a:t>
            </a:r>
          </a:p>
        </p:txBody>
      </p:sp>
    </p:spTree>
    <p:extLst>
      <p:ext uri="{BB962C8B-B14F-4D97-AF65-F5344CB8AC3E}">
        <p14:creationId xmlns:p14="http://schemas.microsoft.com/office/powerpoint/2010/main" val="1677857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27</a:t>
            </a:fld>
            <a:endParaRPr lang="en-US" dirty="0"/>
          </a:p>
        </p:txBody>
      </p:sp>
      <p:sp>
        <p:nvSpPr>
          <p:cNvPr id="3" name="Title 2"/>
          <p:cNvSpPr>
            <a:spLocks noGrp="1"/>
          </p:cNvSpPr>
          <p:nvPr>
            <p:ph type="title"/>
          </p:nvPr>
        </p:nvSpPr>
        <p:spPr/>
        <p:txBody>
          <a:bodyPr/>
          <a:lstStyle/>
          <a:p>
            <a:r>
              <a:rPr lang="en-US" dirty="0"/>
              <a:t>Upcoming Event Later Today!</a:t>
            </a:r>
          </a:p>
        </p:txBody>
      </p:sp>
      <p:sp>
        <p:nvSpPr>
          <p:cNvPr id="4" name="Content Placeholder 3"/>
          <p:cNvSpPr>
            <a:spLocks noGrp="1"/>
          </p:cNvSpPr>
          <p:nvPr>
            <p:ph idx="1"/>
          </p:nvPr>
        </p:nvSpPr>
        <p:spPr/>
        <p:txBody>
          <a:bodyPr>
            <a:normAutofit/>
          </a:bodyPr>
          <a:lstStyle/>
          <a:p>
            <a:r>
              <a:rPr lang="en-US" dirty="0"/>
              <a:t>Learning and Leading: Service Delivery to Job Seekers in a Virtual Environment</a:t>
            </a:r>
          </a:p>
          <a:p>
            <a:pPr lvl="1"/>
            <a:r>
              <a:rPr lang="en-US" b="1" i="0" dirty="0">
                <a:solidFill>
                  <a:schemeClr val="tx2"/>
                </a:solidFill>
              </a:rPr>
              <a:t>Wednesday, December 16, 2020 2:00 PM ~ 3:30 PM ET</a:t>
            </a:r>
          </a:p>
          <a:p>
            <a:pPr lvl="1"/>
            <a:r>
              <a:rPr lang="en-US" i="0" dirty="0">
                <a:hlinkClick r:id="rId2"/>
              </a:rPr>
              <a:t>https://www.workforcegps.org/events/2020/12/08/12/20/Learning-and-Leading-Service-Delivery-to-Job-Seekers-in-a-Virtual-Environment</a:t>
            </a:r>
            <a:r>
              <a:rPr lang="en-US" i="0" dirty="0"/>
              <a:t> </a:t>
            </a:r>
          </a:p>
          <a:p>
            <a:pPr lvl="1"/>
            <a:r>
              <a:rPr lang="en-US" dirty="0"/>
              <a:t>With the decreased ability to deliver in-person services during the COVID-19 pandemic, workforce and training organizations have met this challenge through delivering online services.  This webinar will highlight promising practices and feature organizations that have successfully used virtual platforms to deliver workforce development services to jobseekers. </a:t>
            </a:r>
          </a:p>
        </p:txBody>
      </p:sp>
    </p:spTree>
    <p:extLst>
      <p:ext uri="{BB962C8B-B14F-4D97-AF65-F5344CB8AC3E}">
        <p14:creationId xmlns:p14="http://schemas.microsoft.com/office/powerpoint/2010/main" val="152184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3"/>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dirty="0"/>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pic>
        <p:nvPicPr>
          <p:cNvPr id="2" name="Picture Placeholder 1" descr="Eckenroth 2020.png"/>
          <p:cNvPicPr>
            <a:picLocks noGrp="1" noChangeAspect="1"/>
          </p:cNvPicPr>
          <p:nvPr>
            <p:ph type="pic" sz="quarter" idx="13"/>
          </p:nvPr>
        </p:nvPicPr>
        <p:blipFill>
          <a:blip r:embed="rId3"/>
          <a:stretch>
            <a:fillRect/>
          </a:stretch>
        </p:blipFill>
        <p:spPr>
          <a:xfrm>
            <a:off x="1786704" y="2595145"/>
            <a:ext cx="1564914" cy="2124117"/>
          </a:xfrm>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Christina Eckenroth</a:t>
            </a:r>
          </a:p>
          <a:p>
            <a:pPr lvl="1"/>
            <a:r>
              <a:rPr lang="en-US" dirty="0"/>
              <a:t>Workforce Analyst</a:t>
            </a:r>
          </a:p>
          <a:p>
            <a:pPr lvl="1"/>
            <a:r>
              <a:rPr lang="en-US" b="1" i="0" dirty="0"/>
              <a:t>Employment and Training Administration</a:t>
            </a:r>
          </a:p>
          <a:p>
            <a:pPr lvl="2"/>
            <a:r>
              <a:rPr lang="en-US" dirty="0"/>
              <a:t>US Department of Labor</a:t>
            </a:r>
          </a:p>
        </p:txBody>
      </p:sp>
    </p:spTree>
    <p:extLst>
      <p:ext uri="{BB962C8B-B14F-4D97-AF65-F5344CB8AC3E}">
        <p14:creationId xmlns:p14="http://schemas.microsoft.com/office/powerpoint/2010/main" val="4049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4</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a:xfrm>
            <a:off x="805866" y="1359242"/>
            <a:ext cx="11081334" cy="4817721"/>
          </a:xfrm>
        </p:spPr>
        <p:txBody>
          <a:bodyPr/>
          <a:lstStyle/>
          <a:p>
            <a:r>
              <a:rPr lang="en-US" dirty="0"/>
              <a:t>ETP Performance Reporting </a:t>
            </a:r>
          </a:p>
          <a:p>
            <a:endParaRPr lang="en-US" dirty="0"/>
          </a:p>
          <a:p>
            <a:r>
              <a:rPr lang="en-US" dirty="0"/>
              <a:t>Introducing </a:t>
            </a:r>
            <a:r>
              <a:rPr lang="en-US" dirty="0">
                <a:hlinkClick r:id="rId3"/>
              </a:rPr>
              <a:t>trainingproviderresults.gov</a:t>
            </a:r>
            <a:endParaRPr lang="en-US" dirty="0"/>
          </a:p>
          <a:p>
            <a:endParaRPr lang="en-US" dirty="0"/>
          </a:p>
          <a:p>
            <a:r>
              <a:rPr lang="en-US" dirty="0"/>
              <a:t>Hot Topics</a:t>
            </a:r>
          </a:p>
          <a:p>
            <a:endParaRPr lang="en-US" dirty="0"/>
          </a:p>
          <a:p>
            <a:r>
              <a:rPr lang="en-US" dirty="0"/>
              <a:t>Questions and Answers</a:t>
            </a:r>
          </a:p>
        </p:txBody>
      </p:sp>
    </p:spTree>
    <p:extLst>
      <p:ext uri="{BB962C8B-B14F-4D97-AF65-F5344CB8AC3E}">
        <p14:creationId xmlns:p14="http://schemas.microsoft.com/office/powerpoint/2010/main" val="204808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5</a:t>
            </a:fld>
            <a:endParaRPr lang="en-US" dirty="0"/>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pic>
        <p:nvPicPr>
          <p:cNvPr id="6" name="Picture Placeholder 5"/>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a:stretch>
            <a:fillRect/>
          </a:stretch>
        </p:blipFill>
        <p:spPr>
          <a:xfrm>
            <a:off x="1588858" y="4045157"/>
            <a:ext cx="2133600" cy="2133600"/>
          </a:xfrm>
        </p:spPr>
      </p:pic>
      <p:sp>
        <p:nvSpPr>
          <p:cNvPr id="3" name="Content Placeholder 2">
            <a:extLst>
              <a:ext uri="{FF2B5EF4-FFF2-40B4-BE49-F238E27FC236}">
                <a16:creationId xmlns:a16="http://schemas.microsoft.com/office/drawing/2014/main" id="{E2BED0D9-11B9-41BB-B610-727CD264CD48}"/>
              </a:ext>
            </a:extLst>
          </p:cNvPr>
          <p:cNvSpPr>
            <a:spLocks noGrp="1"/>
          </p:cNvSpPr>
          <p:nvPr>
            <p:ph sz="half" idx="1"/>
          </p:nvPr>
        </p:nvSpPr>
        <p:spPr>
          <a:xfrm>
            <a:off x="4384383" y="1320914"/>
            <a:ext cx="5646057" cy="2201789"/>
          </a:xfrm>
        </p:spPr>
        <p:txBody>
          <a:bodyPr/>
          <a:lstStyle/>
          <a:p>
            <a:r>
              <a:rPr lang="en-US" dirty="0"/>
              <a:t>Cesar Acevedo</a:t>
            </a:r>
          </a:p>
          <a:p>
            <a:pPr lvl="1"/>
            <a:r>
              <a:rPr lang="en-US" dirty="0"/>
              <a:t>Workforce Analyst</a:t>
            </a:r>
          </a:p>
          <a:p>
            <a:pPr lvl="1"/>
            <a:r>
              <a:rPr lang="en-US" b="1" i="0" dirty="0"/>
              <a:t>Employment and Training Administration</a:t>
            </a:r>
          </a:p>
          <a:p>
            <a:pPr lvl="2"/>
            <a:r>
              <a:rPr lang="en-US" dirty="0"/>
              <a:t>US Department of Labor</a:t>
            </a:r>
          </a:p>
          <a:p>
            <a:pPr lvl="2"/>
            <a:endParaRPr lang="en-US" dirty="0"/>
          </a:p>
        </p:txBody>
      </p:sp>
      <p:sp>
        <p:nvSpPr>
          <p:cNvPr id="7" name="Content Placeholder 6">
            <a:extLst>
              <a:ext uri="{FF2B5EF4-FFF2-40B4-BE49-F238E27FC236}">
                <a16:creationId xmlns:a16="http://schemas.microsoft.com/office/drawing/2014/main" id="{90495AA4-C5F4-4FBE-BCE8-903A6E054E5D}"/>
              </a:ext>
            </a:extLst>
          </p:cNvPr>
          <p:cNvSpPr>
            <a:spLocks noGrp="1"/>
          </p:cNvSpPr>
          <p:nvPr>
            <p:ph sz="half" idx="4294967295"/>
          </p:nvPr>
        </p:nvSpPr>
        <p:spPr>
          <a:xfrm>
            <a:off x="4384382" y="3971974"/>
            <a:ext cx="5646057" cy="2201862"/>
          </a:xfrm>
        </p:spPr>
        <p:txBody>
          <a:bodyPr/>
          <a:lstStyle/>
          <a:p>
            <a:r>
              <a:rPr lang="en-US" dirty="0"/>
              <a:t>Kellen Grode</a:t>
            </a:r>
          </a:p>
          <a:p>
            <a:pPr lvl="1"/>
            <a:r>
              <a:rPr lang="en-US" dirty="0"/>
              <a:t>Workforce Analyst</a:t>
            </a:r>
          </a:p>
          <a:p>
            <a:pPr lvl="1"/>
            <a:r>
              <a:rPr lang="en-US" b="1" i="0" dirty="0"/>
              <a:t>Employment and Training Administration</a:t>
            </a:r>
          </a:p>
          <a:p>
            <a:pPr lvl="2"/>
            <a:r>
              <a:rPr lang="en-US" dirty="0"/>
              <a:t>US Department of Labor</a:t>
            </a:r>
          </a:p>
        </p:txBody>
      </p:sp>
      <p:pic>
        <p:nvPicPr>
          <p:cNvPr id="12" name="Picture Placeholder 5"/>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16761" r="15662"/>
          <a:stretch/>
        </p:blipFill>
        <p:spPr>
          <a:xfrm>
            <a:off x="1591906" y="1373598"/>
            <a:ext cx="2130552" cy="2130552"/>
          </a:xfrm>
          <a:prstGeom prst="round2DiagRect">
            <a:avLst>
              <a:gd name="adj1" fmla="val 16667"/>
              <a:gd name="adj2" fmla="val 0"/>
            </a:avLst>
          </a:prstGeom>
          <a:ln w="88900" cap="sq">
            <a:noFill/>
            <a:miter lim="800000"/>
          </a:ln>
          <a:effectLst/>
        </p:spPr>
      </p:pic>
    </p:spTree>
    <p:extLst>
      <p:ext uri="{BB962C8B-B14F-4D97-AF65-F5344CB8AC3E}">
        <p14:creationId xmlns:p14="http://schemas.microsoft.com/office/powerpoint/2010/main" val="112446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ETP Performance Reporting</a:t>
            </a:r>
          </a:p>
        </p:txBody>
      </p:sp>
    </p:spTree>
    <p:extLst>
      <p:ext uri="{BB962C8B-B14F-4D97-AF65-F5344CB8AC3E}">
        <p14:creationId xmlns:p14="http://schemas.microsoft.com/office/powerpoint/2010/main" val="315891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7227" t="13950" r="7618" b="6827"/>
          <a:stretch/>
        </p:blipFill>
        <p:spPr>
          <a:xfrm>
            <a:off x="2780900" y="895544"/>
            <a:ext cx="8867602" cy="5303520"/>
          </a:xfrm>
          <a:prstGeom prst="rect">
            <a:avLst/>
          </a:prstGeom>
        </p:spPr>
      </p:pic>
      <p:sp>
        <p:nvSpPr>
          <p:cNvPr id="2" name="Slide Number Placeholder 1"/>
          <p:cNvSpPr>
            <a:spLocks noGrp="1"/>
          </p:cNvSpPr>
          <p:nvPr>
            <p:ph type="sldNum" sz="quarter" idx="12"/>
          </p:nvPr>
        </p:nvSpPr>
        <p:spPr/>
        <p:txBody>
          <a:bodyPr/>
          <a:lstStyle/>
          <a:p>
            <a:fld id="{158B7785-F6D6-45F8-833E-07BD84680091}" type="slidenum">
              <a:rPr lang="en-US" smtClean="0"/>
              <a:t>7</a:t>
            </a:fld>
            <a:endParaRPr lang="en-US" dirty="0"/>
          </a:p>
        </p:txBody>
      </p:sp>
      <p:sp>
        <p:nvSpPr>
          <p:cNvPr id="3" name="Title 2"/>
          <p:cNvSpPr>
            <a:spLocks noGrp="1"/>
          </p:cNvSpPr>
          <p:nvPr>
            <p:ph type="title"/>
          </p:nvPr>
        </p:nvSpPr>
        <p:spPr/>
        <p:txBody>
          <a:bodyPr/>
          <a:lstStyle/>
          <a:p>
            <a:r>
              <a:rPr lang="en-US" dirty="0"/>
              <a:t>PY 2019 Snapshot of ETP Performance</a:t>
            </a:r>
          </a:p>
        </p:txBody>
      </p:sp>
      <p:sp>
        <p:nvSpPr>
          <p:cNvPr id="19" name="TextBox 18"/>
          <p:cNvSpPr txBox="1"/>
          <p:nvPr/>
        </p:nvSpPr>
        <p:spPr>
          <a:xfrm>
            <a:off x="805866" y="3646218"/>
            <a:ext cx="2917372" cy="1754326"/>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Total Number of Providers Nationwide: 7,389</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Total Number of Programs Nationwide: 74,501</a:t>
            </a:r>
          </a:p>
        </p:txBody>
      </p:sp>
      <p:sp>
        <p:nvSpPr>
          <p:cNvPr id="27" name="TextBox 26"/>
          <p:cNvSpPr txBox="1"/>
          <p:nvPr/>
        </p:nvSpPr>
        <p:spPr>
          <a:xfrm>
            <a:off x="4978488" y="895544"/>
            <a:ext cx="4472425"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Number of Programs Reported by State</a:t>
            </a:r>
          </a:p>
        </p:txBody>
      </p:sp>
    </p:spTree>
    <p:extLst>
      <p:ext uri="{BB962C8B-B14F-4D97-AF65-F5344CB8AC3E}">
        <p14:creationId xmlns:p14="http://schemas.microsoft.com/office/powerpoint/2010/main" val="100906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dirty="0"/>
          </a:p>
        </p:txBody>
      </p:sp>
      <p:sp>
        <p:nvSpPr>
          <p:cNvPr id="3" name="Title 2"/>
          <p:cNvSpPr>
            <a:spLocks noGrp="1"/>
          </p:cNvSpPr>
          <p:nvPr>
            <p:ph type="title"/>
          </p:nvPr>
        </p:nvSpPr>
        <p:spPr/>
        <p:txBody>
          <a:bodyPr/>
          <a:lstStyle/>
          <a:p>
            <a:r>
              <a:rPr lang="en-US" dirty="0"/>
              <a:t>PY 2019 Snapshot of ETP Performance</a:t>
            </a:r>
          </a:p>
        </p:txBody>
      </p:sp>
      <p:pic>
        <p:nvPicPr>
          <p:cNvPr id="10" name="Picture 9"/>
          <p:cNvPicPr>
            <a:picLocks noChangeAspect="1"/>
          </p:cNvPicPr>
          <p:nvPr/>
        </p:nvPicPr>
        <p:blipFill rotWithShape="1">
          <a:blip r:embed="rId3"/>
          <a:srcRect l="752" t="1859" r="909" b="6747"/>
          <a:stretch/>
        </p:blipFill>
        <p:spPr>
          <a:xfrm>
            <a:off x="605709" y="942711"/>
            <a:ext cx="10778969" cy="5303520"/>
          </a:xfrm>
          <a:prstGeom prst="rect">
            <a:avLst/>
          </a:prstGeom>
        </p:spPr>
      </p:pic>
    </p:spTree>
    <p:extLst>
      <p:ext uri="{BB962C8B-B14F-4D97-AF65-F5344CB8AC3E}">
        <p14:creationId xmlns:p14="http://schemas.microsoft.com/office/powerpoint/2010/main" val="349928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757" t="2578" r="1256" b="1149"/>
          <a:stretch/>
        </p:blipFill>
        <p:spPr>
          <a:xfrm>
            <a:off x="5781069" y="942711"/>
            <a:ext cx="6106131" cy="5303520"/>
          </a:xfrm>
          <a:prstGeom prst="rect">
            <a:avLst/>
          </a:prstGeom>
        </p:spPr>
      </p:pic>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dirty="0"/>
          </a:p>
        </p:txBody>
      </p:sp>
      <p:sp>
        <p:nvSpPr>
          <p:cNvPr id="3" name="Title 2"/>
          <p:cNvSpPr>
            <a:spLocks noGrp="1"/>
          </p:cNvSpPr>
          <p:nvPr>
            <p:ph type="title"/>
          </p:nvPr>
        </p:nvSpPr>
        <p:spPr/>
        <p:txBody>
          <a:bodyPr/>
          <a:lstStyle/>
          <a:p>
            <a:r>
              <a:rPr lang="en-US" dirty="0"/>
              <a:t>PY 2019 Snapshot of ETP Performance</a:t>
            </a:r>
          </a:p>
        </p:txBody>
      </p:sp>
      <p:sp>
        <p:nvSpPr>
          <p:cNvPr id="6" name="TextBox 5"/>
          <p:cNvSpPr txBox="1"/>
          <p:nvPr/>
        </p:nvSpPr>
        <p:spPr>
          <a:xfrm>
            <a:off x="1439244" y="3882663"/>
            <a:ext cx="3497919" cy="3139321"/>
          </a:xfrm>
          <a:prstGeom prst="rect">
            <a:avLst/>
          </a:prstGeom>
          <a:noFill/>
        </p:spPr>
        <p:txBody>
          <a:bodyPr wrap="square" rtlCol="0">
            <a:spAutoFit/>
          </a:bodyPr>
          <a:lstStyle/>
          <a:p>
            <a:endParaRPr lang="en-US" dirty="0"/>
          </a:p>
          <a:p>
            <a:endParaRPr lang="en-US" dirty="0"/>
          </a:p>
          <a:p>
            <a:r>
              <a:rPr lang="en-US" sz="2400" dirty="0">
                <a:solidFill>
                  <a:schemeClr val="bg1"/>
                </a:solidFill>
              </a:rPr>
              <a:t>Increase in hybrid or online programs in the last year</a:t>
            </a:r>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7747" y="2005829"/>
            <a:ext cx="5349229" cy="3266210"/>
          </a:xfrm>
          <a:prstGeom prst="rect">
            <a:avLst/>
          </a:prstGeom>
        </p:spPr>
      </p:pic>
    </p:spTree>
    <p:extLst>
      <p:ext uri="{BB962C8B-B14F-4D97-AF65-F5344CB8AC3E}">
        <p14:creationId xmlns:p14="http://schemas.microsoft.com/office/powerpoint/2010/main" val="2502361335"/>
      </p:ext>
    </p:extLst>
  </p:cSld>
  <p:clrMapOvr>
    <a:masterClrMapping/>
  </p:clrMapOvr>
</p:sld>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3FCD14078D4B4A895C726989AA6342" ma:contentTypeVersion="11" ma:contentTypeDescription="Create a new document." ma:contentTypeScope="" ma:versionID="eac935008a883452937a41fdde0272f2">
  <xsd:schema xmlns:xsd="http://www.w3.org/2001/XMLSchema" xmlns:xs="http://www.w3.org/2001/XMLSchema" xmlns:p="http://schemas.microsoft.com/office/2006/metadata/properties" xmlns:ns3="83314e28-26f1-4ad0-9ab9-a0b82acf924d" xmlns:ns4="69f0ab5a-5f75-4223-87f7-c3df8440d60c" targetNamespace="http://schemas.microsoft.com/office/2006/metadata/properties" ma:root="true" ma:fieldsID="0c86f81cd8a3ad167bd9619bd6aba194" ns3:_="" ns4:_="">
    <xsd:import namespace="83314e28-26f1-4ad0-9ab9-a0b82acf924d"/>
    <xsd:import namespace="69f0ab5a-5f75-4223-87f7-c3df8440d60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14e28-26f1-4ad0-9ab9-a0b82acf92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f0ab5a-5f75-4223-87f7-c3df8440d60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97371CD7-B0C9-444A-9F97-7B8A9FA6E1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14e28-26f1-4ad0-9ab9-a0b82acf924d"/>
    <ds:schemaRef ds:uri="69f0ab5a-5f75-4223-87f7-c3df8440d6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1A693F-F57C-4832-B5AC-30F4B9827C8A}">
  <ds:schemaRefs>
    <ds:schemaRef ds:uri="69f0ab5a-5f75-4223-87f7-c3df8440d60c"/>
    <ds:schemaRef ds:uri="http://schemas.microsoft.com/office/2006/documentManagement/types"/>
    <ds:schemaRef ds:uri="http://purl.org/dc/terms/"/>
    <ds:schemaRef ds:uri="http://purl.org/dc/elements/1.1/"/>
    <ds:schemaRef ds:uri="83314e28-26f1-4ad0-9ab9-a0b82acf924d"/>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708DEB6-A6C9-496D-AD98-FB83ADF76266}">
  <ds:schemaRefs>
    <ds:schemaRef ds:uri="http://schemas.microsoft.com/sharepoint/v3/contenttype/forms"/>
  </ds:schemaRefs>
</ds:datastoreItem>
</file>

<file path=customXml/itemProps4.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14153</TotalTime>
  <Words>1101</Words>
  <Application>Microsoft Office PowerPoint</Application>
  <PresentationFormat>Widescreen</PresentationFormat>
  <Paragraphs>184</Paragraphs>
  <Slides>28</Slides>
  <Notes>20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28</vt:i4>
      </vt:variant>
    </vt:vector>
  </HeadingPairs>
  <TitlesOfParts>
    <vt:vector size="42" baseType="lpstr">
      <vt:lpstr>Arial</vt:lpstr>
      <vt:lpstr>Calibri</vt:lpstr>
      <vt:lpstr>Calibri Light</vt:lpstr>
      <vt:lpstr>Cambria</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Poll:</vt:lpstr>
      <vt:lpstr>Eligible Training Provider (ETP) Webinar Series</vt:lpstr>
      <vt:lpstr>Today’s Moderator</vt:lpstr>
      <vt:lpstr>AGENDA</vt:lpstr>
      <vt:lpstr>Today’s Speakers</vt:lpstr>
      <vt:lpstr>ETP Performance Reporting</vt:lpstr>
      <vt:lpstr>PY 2019 Snapshot of ETP Performance</vt:lpstr>
      <vt:lpstr>PY 2019 Snapshot of ETP Performance</vt:lpstr>
      <vt:lpstr>PY 2019 Snapshot of ETP Performance</vt:lpstr>
      <vt:lpstr>Refresher</vt:lpstr>
      <vt:lpstr>Refresher on Requirements</vt:lpstr>
      <vt:lpstr>Common reporting challenges</vt:lpstr>
      <vt:lpstr>Duplicate Records</vt:lpstr>
      <vt:lpstr>Reporting of Individual Classes or Courses</vt:lpstr>
      <vt:lpstr>Reporting of Individual Classes or Courses</vt:lpstr>
      <vt:lpstr>Cost per WIOA Participant Results (PY 2019)</vt:lpstr>
      <vt:lpstr>ETP Re-submission Window (one-time only!) </vt:lpstr>
      <vt:lpstr>Proposed Changes to Information Collection Request (ICR)</vt:lpstr>
      <vt:lpstr>Introducing trainingproviderresults.gov</vt:lpstr>
      <vt:lpstr>What is trainingproviderresults.gov?</vt:lpstr>
      <vt:lpstr>Website demonstration</vt:lpstr>
      <vt:lpstr>Hot Topics</vt:lpstr>
      <vt:lpstr>Waivers</vt:lpstr>
      <vt:lpstr>A Note About Out-of-state and Online Training Providers</vt:lpstr>
      <vt:lpstr>Questions?</vt:lpstr>
      <vt:lpstr>Resources:</vt:lpstr>
      <vt:lpstr>Upcoming Event Later Today!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408</cp:revision>
  <dcterms:created xsi:type="dcterms:W3CDTF">2019-06-21T16:58:05Z</dcterms:created>
  <dcterms:modified xsi:type="dcterms:W3CDTF">2020-12-16T17:59:05Z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0x010100B43FCD14078D4B4A895C726989AA6342</vt:lpwstr>
  </property>
</Properties>
</file>