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 id="2147483735" r:id="rId10"/>
  </p:sldMasterIdLst>
  <p:notesMasterIdLst>
    <p:notesMasterId r:id="rId38"/>
  </p:notesMasterIdLst>
  <p:sldIdLst>
    <p:sldId id="256" r:id="rId11"/>
    <p:sldId id="296" r:id="rId12"/>
    <p:sldId id="295" r:id="rId13"/>
    <p:sldId id="265" r:id="rId14"/>
    <p:sldId id="266" r:id="rId15"/>
    <p:sldId id="278" r:id="rId16"/>
    <p:sldId id="282" r:id="rId17"/>
    <p:sldId id="298" r:id="rId18"/>
    <p:sldId id="305" r:id="rId19"/>
    <p:sldId id="301" r:id="rId20"/>
    <p:sldId id="304" r:id="rId21"/>
    <p:sldId id="306" r:id="rId22"/>
    <p:sldId id="307" r:id="rId23"/>
    <p:sldId id="299" r:id="rId24"/>
    <p:sldId id="312" r:id="rId25"/>
    <p:sldId id="308" r:id="rId26"/>
    <p:sldId id="311" r:id="rId27"/>
    <p:sldId id="300" r:id="rId28"/>
    <p:sldId id="303" r:id="rId29"/>
    <p:sldId id="309" r:id="rId30"/>
    <p:sldId id="310" r:id="rId31"/>
    <p:sldId id="313" r:id="rId32"/>
    <p:sldId id="314" r:id="rId33"/>
    <p:sldId id="315" r:id="rId34"/>
    <p:sldId id="316" r:id="rId35"/>
    <p:sldId id="275" r:id="rId36"/>
    <p:sldId id="297"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e Lowe-Vaughn - CDLE" initials="" lastIdx="1" clrIdx="0"/>
  <p:cmAuthor id="1" name="Acevedo, Cesar - ETA" initials="AC-E" lastIdx="4" clrIdx="1">
    <p:extLst>
      <p:ext uri="{19B8F6BF-5375-455C-9EA6-DF929625EA0E}">
        <p15:presenceInfo xmlns:p15="http://schemas.microsoft.com/office/powerpoint/2012/main" userId="S-1-5-21-2522062978-2635407418-847139880-46756" providerId="AD"/>
      </p:ext>
    </p:extLst>
  </p:cmAuthor>
  <p:cmAuthor id="2" name="Grode, Kellen M - ETA" initials="GKM-E" lastIdx="5" clrIdx="2">
    <p:extLst>
      <p:ext uri="{19B8F6BF-5375-455C-9EA6-DF929625EA0E}">
        <p15:presenceInfo xmlns:p15="http://schemas.microsoft.com/office/powerpoint/2012/main" userId="S-1-5-21-430767753-2305446740-1188461881-726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2064" autoAdjust="0"/>
  </p:normalViewPr>
  <p:slideViewPr>
    <p:cSldViewPr snapToGrid="0">
      <p:cViewPr varScale="1">
        <p:scale>
          <a:sx n="90" d="100"/>
          <a:sy n="90" d="100"/>
        </p:scale>
        <p:origin x="1218" y="90"/>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gs" Target="tags/tag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12/14/2020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1929032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2325996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3938311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1274533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2038190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802737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1268637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554290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716279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1040518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2424777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1943829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3875287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542729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2981812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1332926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2936971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3773325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340818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3537339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403311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92707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3619408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3866805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2110274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2507143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Slide2Lines">
    <p:bg>
      <p:bgPr>
        <a:solidFill>
          <a:schemeClr val="bg1"/>
        </a:solidFill>
        <a:effectLst/>
      </p:bgPr>
    </p:bg>
    <p:spTree>
      <p:nvGrpSpPr>
        <p:cNvPr id="1" name=""/>
        <p:cNvGrpSpPr/>
        <p:nvPr/>
      </p:nvGrpSpPr>
      <p:grpSpPr>
        <a:xfrm>
          <a:off x="0" y="0"/>
          <a:ext cx="0" cy="0"/>
          <a:chOff x="0" y="0"/>
          <a:chExt cx="0" cy="0"/>
        </a:xfrm>
      </p:grpSpPr>
      <p:pic>
        <p:nvPicPr>
          <p:cNvPr id="5" name="Picture 4" descr="Cove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3" y="482601"/>
            <a:ext cx="6089228" cy="2167467"/>
          </a:xfrm>
          <a:prstGeom prst="rect">
            <a:avLst/>
          </a:prstGeom>
        </p:spPr>
      </p:pic>
      <p:sp>
        <p:nvSpPr>
          <p:cNvPr id="22" name="Rectangle 21"/>
          <p:cNvSpPr/>
          <p:nvPr userDrawn="1"/>
        </p:nvSpPr>
        <p:spPr>
          <a:xfrm>
            <a:off x="0" y="4672302"/>
            <a:ext cx="12192000" cy="2185699"/>
          </a:xfrm>
          <a:prstGeom prst="rect">
            <a:avLst/>
          </a:prstGeom>
          <a:solidFill>
            <a:srgbClr val="0A4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400" dirty="0">
              <a:solidFill>
                <a:prstClr val="white"/>
              </a:solidFill>
            </a:endParaRPr>
          </a:p>
        </p:txBody>
      </p:sp>
      <p:cxnSp>
        <p:nvCxnSpPr>
          <p:cNvPr id="8" name="Straight Connector 7"/>
          <p:cNvCxnSpPr/>
          <p:nvPr userDrawn="1"/>
        </p:nvCxnSpPr>
        <p:spPr>
          <a:xfrm>
            <a:off x="1295403" y="2558145"/>
            <a:ext cx="9601200" cy="0"/>
          </a:xfrm>
          <a:prstGeom prst="line">
            <a:avLst/>
          </a:prstGeom>
          <a:ln w="19050" cap="sq" cmpd="sng">
            <a:solidFill>
              <a:srgbClr val="626A70"/>
            </a:solidFill>
          </a:ln>
          <a:effectLst/>
        </p:spPr>
        <p:style>
          <a:lnRef idx="2">
            <a:schemeClr val="accent1"/>
          </a:lnRef>
          <a:fillRef idx="0">
            <a:schemeClr val="accent1"/>
          </a:fillRef>
          <a:effectRef idx="1">
            <a:schemeClr val="accent1"/>
          </a:effectRef>
          <a:fontRef idx="minor">
            <a:schemeClr val="tx1"/>
          </a:fontRef>
        </p:style>
      </p:cxnSp>
      <p:sp>
        <p:nvSpPr>
          <p:cNvPr id="17" name="Title 1"/>
          <p:cNvSpPr>
            <a:spLocks noGrp="1"/>
          </p:cNvSpPr>
          <p:nvPr>
            <p:ph type="title" hasCustomPrompt="1"/>
          </p:nvPr>
        </p:nvSpPr>
        <p:spPr>
          <a:xfrm>
            <a:off x="1295403" y="2558146"/>
            <a:ext cx="9601200" cy="1276571"/>
          </a:xfrm>
        </p:spPr>
        <p:txBody>
          <a:bodyPr/>
          <a:lstStyle>
            <a:lvl1pPr>
              <a:defRPr baseline="0">
                <a:solidFill>
                  <a:schemeClr val="accent2">
                    <a:lumMod val="50000"/>
                  </a:schemeClr>
                </a:solidFill>
              </a:defRPr>
            </a:lvl1pPr>
          </a:lstStyle>
          <a:p>
            <a:r>
              <a:rPr lang="en-US" dirty="0"/>
              <a:t>Click to edit Master title with two lines of content</a:t>
            </a:r>
          </a:p>
        </p:txBody>
      </p:sp>
      <p:sp>
        <p:nvSpPr>
          <p:cNvPr id="18" name="Text Placeholder 12"/>
          <p:cNvSpPr>
            <a:spLocks noGrp="1"/>
          </p:cNvSpPr>
          <p:nvPr>
            <p:ph type="body" sz="quarter" idx="13"/>
          </p:nvPr>
        </p:nvSpPr>
        <p:spPr>
          <a:xfrm>
            <a:off x="1295403" y="3834731"/>
            <a:ext cx="9601200" cy="613055"/>
          </a:xfrm>
        </p:spPr>
        <p:txBody>
          <a:bodyPr/>
          <a:lstStyle>
            <a:lvl1pPr marL="0" indent="0" algn="ctr">
              <a:buFontTx/>
              <a:buNone/>
              <a:defRPr sz="3200" spc="68">
                <a:solidFill>
                  <a:schemeClr val="accent2">
                    <a:lumMod val="50000"/>
                  </a:schemeClr>
                </a:solidFill>
                <a:latin typeface="+mn-lt"/>
              </a:defRPr>
            </a:lvl1pPr>
          </a:lstStyle>
          <a:p>
            <a:pPr lvl="0"/>
            <a:endParaRPr lang="en-US" dirty="0"/>
          </a:p>
        </p:txBody>
      </p:sp>
      <p:sp>
        <p:nvSpPr>
          <p:cNvPr id="19" name="Text Placeholder 2"/>
          <p:cNvSpPr>
            <a:spLocks noGrp="1"/>
          </p:cNvSpPr>
          <p:nvPr>
            <p:ph type="body" sz="quarter" idx="14" hasCustomPrompt="1"/>
          </p:nvPr>
        </p:nvSpPr>
        <p:spPr>
          <a:xfrm>
            <a:off x="1320803" y="5386830"/>
            <a:ext cx="9550400" cy="460235"/>
          </a:xfrm>
        </p:spPr>
        <p:txBody>
          <a:bodyPr/>
          <a:lstStyle>
            <a:lvl1pPr marL="0" indent="0" algn="r">
              <a:buFontTx/>
              <a:buNone/>
              <a:defRPr sz="2667" b="0" i="0" spc="68" baseline="0">
                <a:solidFill>
                  <a:schemeClr val="bg1">
                    <a:lumMod val="95000"/>
                  </a:schemeClr>
                </a:solidFill>
                <a:latin typeface="+mn-lt"/>
              </a:defRPr>
            </a:lvl1pPr>
            <a:lvl3pPr marL="1219108" indent="0" algn="l">
              <a:buFontTx/>
              <a:buNone/>
              <a:defRPr/>
            </a:lvl3pPr>
          </a:lstStyle>
          <a:p>
            <a:pPr lvl="0"/>
            <a:r>
              <a:rPr lang="en-US" dirty="0"/>
              <a:t>Organization/Department</a:t>
            </a:r>
          </a:p>
        </p:txBody>
      </p:sp>
      <p:sp>
        <p:nvSpPr>
          <p:cNvPr id="20" name="Text Placeholder 4"/>
          <p:cNvSpPr>
            <a:spLocks noGrp="1"/>
          </p:cNvSpPr>
          <p:nvPr>
            <p:ph type="body" sz="quarter" idx="15" hasCustomPrompt="1"/>
          </p:nvPr>
        </p:nvSpPr>
        <p:spPr>
          <a:xfrm>
            <a:off x="1320803" y="5787714"/>
            <a:ext cx="9550400" cy="409987"/>
          </a:xfrm>
        </p:spPr>
        <p:txBody>
          <a:bodyPr/>
          <a:lstStyle>
            <a:lvl1pPr marL="0" indent="0" algn="r">
              <a:buFontTx/>
              <a:buNone/>
              <a:defRPr sz="2667" spc="68">
                <a:solidFill>
                  <a:schemeClr val="bg1">
                    <a:lumMod val="95000"/>
                  </a:schemeClr>
                </a:solidFill>
                <a:latin typeface="+mn-lt"/>
              </a:defRPr>
            </a:lvl1pPr>
          </a:lstStyle>
          <a:p>
            <a:pPr lvl="0"/>
            <a:r>
              <a:rPr lang="en-US" dirty="0"/>
              <a:t>Date</a:t>
            </a:r>
          </a:p>
        </p:txBody>
      </p:sp>
      <p:sp>
        <p:nvSpPr>
          <p:cNvPr id="21" name="Text Placeholder 2"/>
          <p:cNvSpPr>
            <a:spLocks noGrp="1"/>
          </p:cNvSpPr>
          <p:nvPr>
            <p:ph type="body" sz="quarter" idx="16" hasCustomPrompt="1"/>
          </p:nvPr>
        </p:nvSpPr>
        <p:spPr>
          <a:xfrm>
            <a:off x="1320803" y="4985482"/>
            <a:ext cx="9550400" cy="460699"/>
          </a:xfrm>
        </p:spPr>
        <p:txBody>
          <a:bodyPr/>
          <a:lstStyle>
            <a:lvl1pPr marL="0" indent="0" algn="r">
              <a:buFontTx/>
              <a:buNone/>
              <a:defRPr sz="2667" b="1" i="0" spc="68" baseline="0">
                <a:solidFill>
                  <a:schemeClr val="bg1">
                    <a:lumMod val="95000"/>
                  </a:schemeClr>
                </a:solidFill>
                <a:latin typeface="+mn-lt"/>
              </a:defRPr>
            </a:lvl1pPr>
            <a:lvl3pPr marL="1219108" indent="0" algn="l">
              <a:buFontTx/>
              <a:buNone/>
              <a:defRPr/>
            </a:lvl3pPr>
          </a:lstStyle>
          <a:p>
            <a:pPr lvl="0"/>
            <a:r>
              <a:rPr lang="en-US" dirty="0"/>
              <a:t>Name</a:t>
            </a:r>
          </a:p>
        </p:txBody>
      </p:sp>
    </p:spTree>
    <p:extLst>
      <p:ext uri="{BB962C8B-B14F-4D97-AF65-F5344CB8AC3E}">
        <p14:creationId xmlns:p14="http://schemas.microsoft.com/office/powerpoint/2010/main" val="1611405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SlideOneline">
    <p:bg>
      <p:bgPr>
        <a:solidFill>
          <a:schemeClr val="bg1"/>
        </a:solidFill>
        <a:effectLst/>
      </p:bgPr>
    </p:bg>
    <p:spTree>
      <p:nvGrpSpPr>
        <p:cNvPr id="1" name=""/>
        <p:cNvGrpSpPr/>
        <p:nvPr/>
      </p:nvGrpSpPr>
      <p:grpSpPr>
        <a:xfrm>
          <a:off x="0" y="0"/>
          <a:ext cx="0" cy="0"/>
          <a:chOff x="0" y="0"/>
          <a:chExt cx="0" cy="0"/>
        </a:xfrm>
      </p:grpSpPr>
      <p:pic>
        <p:nvPicPr>
          <p:cNvPr id="11" name="Picture 10" descr="Cove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3" y="482601"/>
            <a:ext cx="6089228" cy="2167467"/>
          </a:xfrm>
          <a:prstGeom prst="rect">
            <a:avLst/>
          </a:prstGeom>
        </p:spPr>
      </p:pic>
      <p:sp>
        <p:nvSpPr>
          <p:cNvPr id="2" name="Title 1"/>
          <p:cNvSpPr>
            <a:spLocks noGrp="1"/>
          </p:cNvSpPr>
          <p:nvPr>
            <p:ph type="title"/>
          </p:nvPr>
        </p:nvSpPr>
        <p:spPr>
          <a:xfrm>
            <a:off x="1295403" y="2669110"/>
            <a:ext cx="9601200" cy="684379"/>
          </a:xfrm>
        </p:spPr>
        <p:txBody>
          <a:bodyPr anchor="t" anchorCtr="0"/>
          <a:lstStyle/>
          <a:p>
            <a:endParaRPr lang="en-US" dirty="0"/>
          </a:p>
        </p:txBody>
      </p:sp>
      <p:cxnSp>
        <p:nvCxnSpPr>
          <p:cNvPr id="7" name="Straight Connector 6"/>
          <p:cNvCxnSpPr/>
          <p:nvPr userDrawn="1"/>
        </p:nvCxnSpPr>
        <p:spPr>
          <a:xfrm>
            <a:off x="1295403" y="2558145"/>
            <a:ext cx="9601200" cy="0"/>
          </a:xfrm>
          <a:prstGeom prst="line">
            <a:avLst/>
          </a:prstGeom>
          <a:ln w="19050" cap="sq" cmpd="sng">
            <a:solidFill>
              <a:srgbClr val="626A70"/>
            </a:solidFill>
          </a:ln>
          <a:effectLst/>
        </p:spPr>
        <p:style>
          <a:lnRef idx="2">
            <a:schemeClr val="accent1"/>
          </a:lnRef>
          <a:fillRef idx="0">
            <a:schemeClr val="accent1"/>
          </a:fillRef>
          <a:effectRef idx="1">
            <a:schemeClr val="accent1"/>
          </a:effectRef>
          <a:fontRef idx="minor">
            <a:schemeClr val="tx1"/>
          </a:fontRef>
        </p:style>
      </p:cxnSp>
      <p:sp>
        <p:nvSpPr>
          <p:cNvPr id="8" name="Text Placeholder 12"/>
          <p:cNvSpPr>
            <a:spLocks noGrp="1"/>
          </p:cNvSpPr>
          <p:nvPr>
            <p:ph type="body" sz="quarter" idx="13"/>
          </p:nvPr>
        </p:nvSpPr>
        <p:spPr>
          <a:xfrm>
            <a:off x="1295403" y="3392975"/>
            <a:ext cx="9601200" cy="613055"/>
          </a:xfrm>
        </p:spPr>
        <p:txBody>
          <a:bodyPr/>
          <a:lstStyle>
            <a:lvl1pPr marL="0" indent="0" algn="ctr">
              <a:buFontTx/>
              <a:buNone/>
              <a:defRPr sz="3200" spc="68">
                <a:latin typeface="+mn-lt"/>
              </a:defRPr>
            </a:lvl1pPr>
          </a:lstStyle>
          <a:p>
            <a:pPr lvl="0"/>
            <a:endParaRPr lang="en-US" dirty="0"/>
          </a:p>
        </p:txBody>
      </p:sp>
      <p:sp>
        <p:nvSpPr>
          <p:cNvPr id="14" name="Rectangle 13"/>
          <p:cNvSpPr/>
          <p:nvPr userDrawn="1"/>
        </p:nvSpPr>
        <p:spPr>
          <a:xfrm>
            <a:off x="0" y="4672302"/>
            <a:ext cx="12192000" cy="2185699"/>
          </a:xfrm>
          <a:prstGeom prst="rect">
            <a:avLst/>
          </a:prstGeom>
          <a:solidFill>
            <a:srgbClr val="0A4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400" dirty="0">
              <a:solidFill>
                <a:prstClr val="white"/>
              </a:solidFill>
            </a:endParaRPr>
          </a:p>
        </p:txBody>
      </p:sp>
      <p:sp>
        <p:nvSpPr>
          <p:cNvPr id="15" name="Text Placeholder 2"/>
          <p:cNvSpPr>
            <a:spLocks noGrp="1"/>
          </p:cNvSpPr>
          <p:nvPr>
            <p:ph type="body" sz="quarter" idx="14" hasCustomPrompt="1"/>
          </p:nvPr>
        </p:nvSpPr>
        <p:spPr>
          <a:xfrm>
            <a:off x="1320803" y="5386830"/>
            <a:ext cx="9550400" cy="460235"/>
          </a:xfrm>
        </p:spPr>
        <p:txBody>
          <a:bodyPr/>
          <a:lstStyle>
            <a:lvl1pPr marL="0" indent="0" algn="r">
              <a:buFontTx/>
              <a:buNone/>
              <a:defRPr sz="2667" b="0" i="0" spc="68" baseline="0">
                <a:solidFill>
                  <a:schemeClr val="bg1">
                    <a:lumMod val="95000"/>
                  </a:schemeClr>
                </a:solidFill>
                <a:latin typeface="+mn-lt"/>
              </a:defRPr>
            </a:lvl1pPr>
            <a:lvl3pPr marL="1219108" indent="0" algn="l">
              <a:buFontTx/>
              <a:buNone/>
              <a:defRPr/>
            </a:lvl3pPr>
          </a:lstStyle>
          <a:p>
            <a:pPr lvl="0"/>
            <a:r>
              <a:rPr lang="en-US" dirty="0"/>
              <a:t>Organization/Department</a:t>
            </a:r>
          </a:p>
        </p:txBody>
      </p:sp>
      <p:sp>
        <p:nvSpPr>
          <p:cNvPr id="16" name="Text Placeholder 4"/>
          <p:cNvSpPr>
            <a:spLocks noGrp="1"/>
          </p:cNvSpPr>
          <p:nvPr>
            <p:ph type="body" sz="quarter" idx="15" hasCustomPrompt="1"/>
          </p:nvPr>
        </p:nvSpPr>
        <p:spPr>
          <a:xfrm>
            <a:off x="1320803" y="5787714"/>
            <a:ext cx="9550400" cy="409987"/>
          </a:xfrm>
        </p:spPr>
        <p:txBody>
          <a:bodyPr/>
          <a:lstStyle>
            <a:lvl1pPr marL="0" indent="0" algn="r">
              <a:buFontTx/>
              <a:buNone/>
              <a:defRPr sz="2667" spc="68">
                <a:solidFill>
                  <a:schemeClr val="bg1">
                    <a:lumMod val="95000"/>
                  </a:schemeClr>
                </a:solidFill>
                <a:latin typeface="+mn-lt"/>
              </a:defRPr>
            </a:lvl1pPr>
          </a:lstStyle>
          <a:p>
            <a:pPr lvl="0"/>
            <a:r>
              <a:rPr lang="en-US" dirty="0"/>
              <a:t>Date</a:t>
            </a:r>
          </a:p>
        </p:txBody>
      </p:sp>
      <p:sp>
        <p:nvSpPr>
          <p:cNvPr id="17" name="Text Placeholder 2"/>
          <p:cNvSpPr>
            <a:spLocks noGrp="1"/>
          </p:cNvSpPr>
          <p:nvPr>
            <p:ph type="body" sz="quarter" idx="16" hasCustomPrompt="1"/>
          </p:nvPr>
        </p:nvSpPr>
        <p:spPr>
          <a:xfrm>
            <a:off x="1320803" y="4985482"/>
            <a:ext cx="9550400" cy="460699"/>
          </a:xfrm>
        </p:spPr>
        <p:txBody>
          <a:bodyPr/>
          <a:lstStyle>
            <a:lvl1pPr marL="0" indent="0" algn="r">
              <a:buFontTx/>
              <a:buNone/>
              <a:defRPr sz="2667" b="1" i="0" spc="68" baseline="0">
                <a:solidFill>
                  <a:schemeClr val="bg1">
                    <a:lumMod val="95000"/>
                  </a:schemeClr>
                </a:solidFill>
                <a:latin typeface="+mn-lt"/>
              </a:defRPr>
            </a:lvl1pPr>
            <a:lvl3pPr marL="1219108" indent="0" algn="l">
              <a:buFontTx/>
              <a:buNone/>
              <a:defRPr/>
            </a:lvl3pPr>
          </a:lstStyle>
          <a:p>
            <a:pPr lvl="0"/>
            <a:r>
              <a:rPr lang="en-US" dirty="0"/>
              <a:t>Name</a:t>
            </a:r>
          </a:p>
        </p:txBody>
      </p:sp>
      <p:sp>
        <p:nvSpPr>
          <p:cNvPr id="3" name="TextBox 2"/>
          <p:cNvSpPr txBox="1"/>
          <p:nvPr userDrawn="1"/>
        </p:nvSpPr>
        <p:spPr>
          <a:xfrm>
            <a:off x="-1561761" y="1245228"/>
            <a:ext cx="1219200" cy="914400"/>
          </a:xfrm>
          <a:prstGeom prst="rect">
            <a:avLst/>
          </a:prstGeom>
        </p:spPr>
        <p:txBody>
          <a:bodyPr vert="horz" wrap="none" lIns="121920" tIns="60960" rIns="121920" bIns="60960" rtlCol="0" anchor="ctr">
            <a:noAutofit/>
          </a:bodyPr>
          <a:lstStyle/>
          <a:p>
            <a:pPr defTabSz="457200"/>
            <a:endParaRPr lang="en-US" sz="2400" dirty="0">
              <a:solidFill>
                <a:srgbClr val="2D3133"/>
              </a:solidFill>
            </a:endParaRPr>
          </a:p>
        </p:txBody>
      </p:sp>
    </p:spTree>
    <p:extLst>
      <p:ext uri="{BB962C8B-B14F-4D97-AF65-F5344CB8AC3E}">
        <p14:creationId xmlns:p14="http://schemas.microsoft.com/office/powerpoint/2010/main" val="1027707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1320803" y="2070645"/>
            <a:ext cx="9550400" cy="1717393"/>
          </a:xfrm>
          <a:prstGeom prst="rect">
            <a:avLst/>
          </a:prstGeom>
          <a:noFill/>
        </p:spPr>
        <p:txBody>
          <a:bodyPr wrap="square" rtlCol="0">
            <a:spAutoFit/>
          </a:bodyPr>
          <a:lstStyle/>
          <a:p>
            <a:pPr algn="ctr" defTabSz="457200">
              <a:lnSpc>
                <a:spcPct val="110000"/>
              </a:lnSpc>
            </a:pPr>
            <a:r>
              <a:rPr lang="en-US" sz="3200" i="1" spc="68" dirty="0">
                <a:solidFill>
                  <a:srgbClr val="859097">
                    <a:lumMod val="50000"/>
                  </a:srgbClr>
                </a:solidFill>
              </a:rPr>
              <a:t>The views expressed are my own and do not necessarily reflect official positions </a:t>
            </a:r>
            <a:br>
              <a:rPr lang="en-US" sz="3200" i="1" spc="68" dirty="0">
                <a:solidFill>
                  <a:srgbClr val="859097">
                    <a:lumMod val="50000"/>
                  </a:srgbClr>
                </a:solidFill>
              </a:rPr>
            </a:br>
            <a:r>
              <a:rPr lang="en-US" sz="3200" i="1" spc="68" dirty="0">
                <a:solidFill>
                  <a:srgbClr val="859097">
                    <a:lumMod val="50000"/>
                  </a:srgbClr>
                </a:solidFill>
              </a:rPr>
              <a:t>of the Federal Reserve System.</a:t>
            </a:r>
          </a:p>
        </p:txBody>
      </p:sp>
      <p:cxnSp>
        <p:nvCxnSpPr>
          <p:cNvPr id="7" name="Straight Connector 6"/>
          <p:cNvCxnSpPr/>
          <p:nvPr userDrawn="1"/>
        </p:nvCxnSpPr>
        <p:spPr>
          <a:xfrm>
            <a:off x="1295403" y="1752600"/>
            <a:ext cx="9601200" cy="0"/>
          </a:xfrm>
          <a:prstGeom prst="line">
            <a:avLst/>
          </a:prstGeom>
          <a:ln w="19050" cmpd="sng">
            <a:solidFill>
              <a:srgbClr val="626A7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295403" y="4114800"/>
            <a:ext cx="9601200" cy="0"/>
          </a:xfrm>
          <a:prstGeom prst="line">
            <a:avLst/>
          </a:prstGeom>
          <a:ln w="19050" cmpd="sng">
            <a:solidFill>
              <a:srgbClr val="626A70"/>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6164575"/>
            <a:ext cx="12192000" cy="711200"/>
          </a:xfrm>
          <a:prstGeom prst="rect">
            <a:avLst/>
          </a:prstGeom>
          <a:solidFill>
            <a:srgbClr val="0A4E98"/>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457200"/>
            <a:endParaRPr lang="en-US" sz="2400">
              <a:solidFill>
                <a:prstClr val="white"/>
              </a:solidFill>
            </a:endParaRPr>
          </a:p>
        </p:txBody>
      </p:sp>
      <p:pic>
        <p:nvPicPr>
          <p:cNvPr id="11" name="Picture 10" descr="FedCombomark-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363" y="6399473"/>
            <a:ext cx="4070775" cy="237067"/>
          </a:xfrm>
          <a:prstGeom prst="rect">
            <a:avLst/>
          </a:prstGeom>
        </p:spPr>
      </p:pic>
      <p:sp>
        <p:nvSpPr>
          <p:cNvPr id="9" name="Slide Number Placeholder 5"/>
          <p:cNvSpPr>
            <a:spLocks noGrp="1"/>
          </p:cNvSpPr>
          <p:nvPr>
            <p:ph type="sldNum" sz="quarter" idx="4"/>
          </p:nvPr>
        </p:nvSpPr>
        <p:spPr>
          <a:xfrm>
            <a:off x="9464198" y="6346308"/>
            <a:ext cx="2508837" cy="365125"/>
          </a:xfrm>
          <a:prstGeom prst="rect">
            <a:avLst/>
          </a:prstGeom>
        </p:spPr>
        <p:txBody>
          <a:bodyPr anchor="ctr" anchorCtr="0"/>
          <a:lstStyle>
            <a:lvl1pPr algn="r">
              <a:defRPr sz="1333" spc="68">
                <a:solidFill>
                  <a:schemeClr val="bg1">
                    <a:lumMod val="85000"/>
                  </a:schemeClr>
                </a:solidFill>
              </a:defRPr>
            </a:lvl1pPr>
          </a:lstStyle>
          <a:p>
            <a:fld id="{5E9C14A8-3742-104C-87E5-B5DE088EAF44}"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1330402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rgbClr val="0A4E98"/>
        </a:solidFill>
        <a:effectLst/>
      </p:bgPr>
    </p:bg>
    <p:spTree>
      <p:nvGrpSpPr>
        <p:cNvPr id="1" name=""/>
        <p:cNvGrpSpPr/>
        <p:nvPr/>
      </p:nvGrpSpPr>
      <p:grpSpPr>
        <a:xfrm>
          <a:off x="0" y="0"/>
          <a:ext cx="0" cy="0"/>
          <a:chOff x="0" y="0"/>
          <a:chExt cx="0" cy="0"/>
        </a:xfrm>
      </p:grpSpPr>
      <p:sp>
        <p:nvSpPr>
          <p:cNvPr id="16" name="Rectangle 15"/>
          <p:cNvSpPr/>
          <p:nvPr userDrawn="1"/>
        </p:nvSpPr>
        <p:spPr>
          <a:xfrm>
            <a:off x="0" y="4672302"/>
            <a:ext cx="12192000" cy="2185699"/>
          </a:xfrm>
          <a:prstGeom prst="rect">
            <a:avLst/>
          </a:prstGeom>
          <a:solidFill>
            <a:srgbClr val="4F5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400" dirty="0">
              <a:solidFill>
                <a:prstClr val="white"/>
              </a:solidFill>
            </a:endParaRPr>
          </a:p>
        </p:txBody>
      </p:sp>
      <p:sp>
        <p:nvSpPr>
          <p:cNvPr id="2" name="Title 1"/>
          <p:cNvSpPr>
            <a:spLocks noGrp="1"/>
          </p:cNvSpPr>
          <p:nvPr>
            <p:ph type="title"/>
          </p:nvPr>
        </p:nvSpPr>
        <p:spPr>
          <a:xfrm>
            <a:off x="1320803" y="3103433"/>
            <a:ext cx="9550400" cy="1353241"/>
          </a:xfrm>
        </p:spPr>
        <p:txBody>
          <a:bodyPr anchor="t"/>
          <a:lstStyle>
            <a:lvl1pPr algn="r">
              <a:defRPr>
                <a:solidFill>
                  <a:schemeClr val="bg1">
                    <a:lumMod val="95000"/>
                  </a:schemeClr>
                </a:solidFill>
              </a:defRPr>
            </a:lvl1pPr>
          </a:lstStyle>
          <a:p>
            <a:r>
              <a:rPr lang="en-US" dirty="0"/>
              <a:t>Click to edit Master title style</a:t>
            </a:r>
          </a:p>
        </p:txBody>
      </p:sp>
      <p:sp>
        <p:nvSpPr>
          <p:cNvPr id="7" name="Slide Number Placeholder 5"/>
          <p:cNvSpPr>
            <a:spLocks noGrp="1"/>
          </p:cNvSpPr>
          <p:nvPr>
            <p:ph type="sldNum" sz="quarter" idx="4"/>
          </p:nvPr>
        </p:nvSpPr>
        <p:spPr>
          <a:xfrm>
            <a:off x="9464198" y="6346308"/>
            <a:ext cx="2508837" cy="365125"/>
          </a:xfrm>
          <a:prstGeom prst="rect">
            <a:avLst/>
          </a:prstGeom>
        </p:spPr>
        <p:txBody>
          <a:bodyPr/>
          <a:lstStyle>
            <a:lvl1pPr algn="r">
              <a:defRPr sz="1600" spc="68">
                <a:solidFill>
                  <a:schemeClr val="bg1">
                    <a:lumMod val="85000"/>
                  </a:schemeClr>
                </a:solidFill>
              </a:defRPr>
            </a:lvl1pPr>
          </a:lstStyle>
          <a:p>
            <a:fld id="{5E9C14A8-3742-104C-87E5-B5DE088EAF44}" type="slidenum">
              <a:rPr lang="en-US" smtClean="0">
                <a:solidFill>
                  <a:prstClr val="white">
                    <a:lumMod val="85000"/>
                  </a:prstClr>
                </a:solidFill>
              </a:rPr>
              <a:pPr/>
              <a:t>‹#›</a:t>
            </a:fld>
            <a:endParaRPr lang="en-US" dirty="0">
              <a:solidFill>
                <a:prstClr val="white">
                  <a:lumMod val="85000"/>
                </a:prstClr>
              </a:solidFill>
            </a:endParaRPr>
          </a:p>
        </p:txBody>
      </p:sp>
      <p:sp>
        <p:nvSpPr>
          <p:cNvPr id="17" name="Text Placeholder 2"/>
          <p:cNvSpPr>
            <a:spLocks noGrp="1"/>
          </p:cNvSpPr>
          <p:nvPr>
            <p:ph type="body" sz="quarter" idx="14" hasCustomPrompt="1"/>
          </p:nvPr>
        </p:nvSpPr>
        <p:spPr>
          <a:xfrm>
            <a:off x="1320803" y="5386830"/>
            <a:ext cx="9550400" cy="460235"/>
          </a:xfrm>
        </p:spPr>
        <p:txBody>
          <a:bodyPr/>
          <a:lstStyle>
            <a:lvl1pPr marL="0" indent="0" algn="r">
              <a:buFontTx/>
              <a:buNone/>
              <a:defRPr sz="2667" b="0" i="0" spc="68" baseline="0">
                <a:solidFill>
                  <a:schemeClr val="bg1">
                    <a:lumMod val="95000"/>
                  </a:schemeClr>
                </a:solidFill>
                <a:latin typeface="+mn-lt"/>
              </a:defRPr>
            </a:lvl1pPr>
            <a:lvl3pPr marL="1219108" indent="0" algn="l">
              <a:buFontTx/>
              <a:buNone/>
              <a:defRPr/>
            </a:lvl3pPr>
          </a:lstStyle>
          <a:p>
            <a:pPr lvl="0"/>
            <a:r>
              <a:rPr lang="en-US" dirty="0"/>
              <a:t>Organization/Department</a:t>
            </a:r>
          </a:p>
        </p:txBody>
      </p:sp>
      <p:sp>
        <p:nvSpPr>
          <p:cNvPr id="18" name="Text Placeholder 4"/>
          <p:cNvSpPr>
            <a:spLocks noGrp="1"/>
          </p:cNvSpPr>
          <p:nvPr>
            <p:ph type="body" sz="quarter" idx="15" hasCustomPrompt="1"/>
          </p:nvPr>
        </p:nvSpPr>
        <p:spPr>
          <a:xfrm>
            <a:off x="1320803" y="5787714"/>
            <a:ext cx="9550400" cy="409987"/>
          </a:xfrm>
        </p:spPr>
        <p:txBody>
          <a:bodyPr/>
          <a:lstStyle>
            <a:lvl1pPr marL="0" indent="0" algn="r">
              <a:buFontTx/>
              <a:buNone/>
              <a:defRPr sz="2667" spc="68">
                <a:solidFill>
                  <a:schemeClr val="bg1">
                    <a:lumMod val="95000"/>
                  </a:schemeClr>
                </a:solidFill>
                <a:latin typeface="+mn-lt"/>
              </a:defRPr>
            </a:lvl1pPr>
          </a:lstStyle>
          <a:p>
            <a:pPr lvl="0"/>
            <a:r>
              <a:rPr lang="en-US" dirty="0"/>
              <a:t>Date</a:t>
            </a:r>
          </a:p>
        </p:txBody>
      </p:sp>
      <p:sp>
        <p:nvSpPr>
          <p:cNvPr id="19" name="Text Placeholder 2"/>
          <p:cNvSpPr>
            <a:spLocks noGrp="1"/>
          </p:cNvSpPr>
          <p:nvPr>
            <p:ph type="body" sz="quarter" idx="16" hasCustomPrompt="1"/>
          </p:nvPr>
        </p:nvSpPr>
        <p:spPr>
          <a:xfrm>
            <a:off x="1320803" y="4985482"/>
            <a:ext cx="9550400" cy="460699"/>
          </a:xfrm>
        </p:spPr>
        <p:txBody>
          <a:bodyPr/>
          <a:lstStyle>
            <a:lvl1pPr marL="0" indent="0" algn="r">
              <a:buFontTx/>
              <a:buNone/>
              <a:defRPr sz="2667" b="1" i="0" spc="68" baseline="0">
                <a:solidFill>
                  <a:schemeClr val="bg1">
                    <a:lumMod val="95000"/>
                  </a:schemeClr>
                </a:solidFill>
                <a:latin typeface="+mn-lt"/>
              </a:defRPr>
            </a:lvl1pPr>
            <a:lvl3pPr marL="1219108" indent="0" algn="l">
              <a:buFontTx/>
              <a:buNone/>
              <a:defRPr/>
            </a:lvl3pPr>
          </a:lstStyle>
          <a:p>
            <a:pPr lvl="0"/>
            <a:r>
              <a:rPr lang="en-US" dirty="0"/>
              <a:t>Name</a:t>
            </a:r>
          </a:p>
        </p:txBody>
      </p:sp>
      <p:pic>
        <p:nvPicPr>
          <p:cNvPr id="9" name="Picture 8" descr="FedCombomark-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363" y="6399473"/>
            <a:ext cx="4070775" cy="237067"/>
          </a:xfrm>
          <a:prstGeom prst="rect">
            <a:avLst/>
          </a:prstGeom>
        </p:spPr>
      </p:pic>
      <p:sp>
        <p:nvSpPr>
          <p:cNvPr id="3" name="TextBox 2"/>
          <p:cNvSpPr txBox="1"/>
          <p:nvPr userDrawn="1"/>
        </p:nvSpPr>
        <p:spPr>
          <a:xfrm>
            <a:off x="550333" y="1405467"/>
            <a:ext cx="1219200" cy="1219200"/>
          </a:xfrm>
          <a:prstGeom prst="rect">
            <a:avLst/>
          </a:prstGeom>
        </p:spPr>
        <p:txBody>
          <a:bodyPr vert="horz" wrap="none" lIns="121920" tIns="60960" rIns="121920" bIns="60960" rtlCol="0" anchor="ctr">
            <a:noAutofit/>
          </a:bodyPr>
          <a:lstStyle/>
          <a:p>
            <a:pPr defTabSz="457200"/>
            <a:endParaRPr lang="en-US" sz="2400" dirty="0">
              <a:solidFill>
                <a:srgbClr val="2D3133"/>
              </a:solidFill>
            </a:endParaRPr>
          </a:p>
        </p:txBody>
      </p:sp>
    </p:spTree>
    <p:extLst>
      <p:ext uri="{BB962C8B-B14F-4D97-AF65-F5344CB8AC3E}">
        <p14:creationId xmlns:p14="http://schemas.microsoft.com/office/powerpoint/2010/main" val="4200274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s">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576" y="1366986"/>
            <a:ext cx="10302765" cy="450386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945576" y="335178"/>
            <a:ext cx="10300873" cy="787155"/>
          </a:xfrm>
          <a:prstGeom prst="rect">
            <a:avLst/>
          </a:prstGeom>
        </p:spPr>
        <p:txBody>
          <a:bodyPr vert="horz" lIns="91440" tIns="45720" rIns="91440" bIns="45720" rtlCol="0" anchor="ctr">
            <a:noAutofit/>
          </a:bodyPr>
          <a:lstStyle>
            <a:lvl1pPr>
              <a:defRPr sz="2933"/>
            </a:lvl1pPr>
          </a:lstStyle>
          <a:p>
            <a:r>
              <a:rPr lang="en-US" dirty="0"/>
              <a:t>Click to edit Master title style</a:t>
            </a:r>
          </a:p>
        </p:txBody>
      </p:sp>
      <p:sp>
        <p:nvSpPr>
          <p:cNvPr id="7" name="Slide Number Placeholder 5"/>
          <p:cNvSpPr>
            <a:spLocks noGrp="1"/>
          </p:cNvSpPr>
          <p:nvPr>
            <p:ph type="sldNum" sz="quarter" idx="4"/>
          </p:nvPr>
        </p:nvSpPr>
        <p:spPr>
          <a:xfrm>
            <a:off x="9464198" y="6346308"/>
            <a:ext cx="2508837" cy="365125"/>
          </a:xfrm>
          <a:prstGeom prst="rect">
            <a:avLst/>
          </a:prstGeom>
        </p:spPr>
        <p:txBody>
          <a:bodyPr/>
          <a:lstStyle>
            <a:lvl1pPr algn="r">
              <a:defRPr sz="1600" spc="68">
                <a:solidFill>
                  <a:schemeClr val="bg1">
                    <a:lumMod val="85000"/>
                  </a:schemeClr>
                </a:solidFill>
              </a:defRPr>
            </a:lvl1pPr>
          </a:lstStyle>
          <a:p>
            <a:fld id="{5E9C14A8-3742-104C-87E5-B5DE088EAF44}"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2813099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edBullets">
    <p:bg>
      <p:bgPr>
        <a:solidFill>
          <a:schemeClr val="bg1"/>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950979" y="1357759"/>
            <a:ext cx="10255287" cy="4485345"/>
          </a:xfrm>
        </p:spPr>
        <p:txBody>
          <a:bodyPr lIns="0" rIns="0"/>
          <a:lstStyle>
            <a:lvl1pPr marL="609555" indent="-390116">
              <a:buSzPct val="85000"/>
              <a:buFont typeface="+mj-lt"/>
              <a:buAutoNum type="arabicPeriod"/>
              <a:defRPr sz="2400"/>
            </a:lvl1pPr>
            <a:lvl2pPr marL="1036243" indent="-426688">
              <a:buSzPct val="85000"/>
              <a:buFont typeface="+mj-lt"/>
              <a:buAutoNum type="alphaLcPeriod"/>
              <a:defRPr sz="2400"/>
            </a:lvl2pPr>
            <a:lvl3pPr marL="1523885" indent="-390116">
              <a:buSzPct val="80000"/>
              <a:buFont typeface="+mj-lt"/>
              <a:buAutoNum type="romanLcPeriod"/>
              <a:defRPr sz="2400"/>
            </a:lvl3pPr>
            <a:lvl4pPr marL="1950574" indent="-390116">
              <a:buSzPct val="80000"/>
              <a:buFont typeface="+mj-lt"/>
              <a:buAutoNum type="alphaLcPeriod"/>
              <a:defRPr sz="2400"/>
            </a:lvl4pPr>
            <a:lvl5pPr marL="2389452" indent="-365734">
              <a:buSzPct val="80000"/>
              <a:buFont typeface="+mj-lt"/>
              <a:buAutoNum type="romanLcPeriod"/>
              <a:defRPr sz="24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6838239" y="-851975"/>
            <a:ext cx="1219200" cy="914400"/>
          </a:xfrm>
          <a:prstGeom prst="rect">
            <a:avLst/>
          </a:prstGeom>
          <a:noFill/>
        </p:spPr>
        <p:txBody>
          <a:bodyPr wrap="none" rtlCol="0">
            <a:noAutofit/>
          </a:bodyPr>
          <a:lstStyle/>
          <a:p>
            <a:pPr algn="r" defTabSz="457200"/>
            <a:endParaRPr lang="en-US" sz="2400" spc="133" dirty="0">
              <a:solidFill>
                <a:srgbClr val="2D3133">
                  <a:lumMod val="75000"/>
                  <a:lumOff val="25000"/>
                </a:srgbClr>
              </a:solidFill>
              <a:cs typeface="Franklin Gothic Book"/>
            </a:endParaRPr>
          </a:p>
        </p:txBody>
      </p:sp>
      <p:sp>
        <p:nvSpPr>
          <p:cNvPr id="13" name="Title Placeholder 1"/>
          <p:cNvSpPr>
            <a:spLocks noGrp="1"/>
          </p:cNvSpPr>
          <p:nvPr>
            <p:ph type="title"/>
          </p:nvPr>
        </p:nvSpPr>
        <p:spPr>
          <a:xfrm>
            <a:off x="945576" y="335178"/>
            <a:ext cx="10300873" cy="787155"/>
          </a:xfrm>
          <a:prstGeom prst="rect">
            <a:avLst/>
          </a:prstGeom>
        </p:spPr>
        <p:txBody>
          <a:bodyPr vert="horz" lIns="91440" tIns="45720" rIns="91440" bIns="45720" rtlCol="0" anchor="ctr">
            <a:noAutofit/>
          </a:bodyPr>
          <a:lstStyle>
            <a:lvl1pPr>
              <a:defRPr sz="2933"/>
            </a:lvl1pPr>
          </a:lstStyle>
          <a:p>
            <a:r>
              <a:rPr lang="en-US" dirty="0"/>
              <a:t>Click to edit Master title style</a:t>
            </a:r>
          </a:p>
        </p:txBody>
      </p:sp>
      <p:sp>
        <p:nvSpPr>
          <p:cNvPr id="10" name="Slide Number Placeholder 5"/>
          <p:cNvSpPr>
            <a:spLocks noGrp="1"/>
          </p:cNvSpPr>
          <p:nvPr>
            <p:ph type="sldNum" sz="quarter" idx="4"/>
          </p:nvPr>
        </p:nvSpPr>
        <p:spPr>
          <a:xfrm>
            <a:off x="9464198" y="6346308"/>
            <a:ext cx="2508837" cy="365125"/>
          </a:xfrm>
          <a:prstGeom prst="rect">
            <a:avLst/>
          </a:prstGeom>
        </p:spPr>
        <p:txBody>
          <a:bodyPr/>
          <a:lstStyle>
            <a:lvl1pPr algn="r">
              <a:defRPr sz="1600" spc="68">
                <a:solidFill>
                  <a:schemeClr val="bg1">
                    <a:lumMod val="85000"/>
                  </a:schemeClr>
                </a:solidFill>
              </a:defRPr>
            </a:lvl1pPr>
          </a:lstStyle>
          <a:p>
            <a:fld id="{5E9C14A8-3742-104C-87E5-B5DE088EAF44}"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544100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Column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33"/>
            </a:lvl1pPr>
          </a:lstStyle>
          <a:p>
            <a:r>
              <a:rPr lang="en-US" dirty="0"/>
              <a:t>Click to edit Master title style</a:t>
            </a:r>
          </a:p>
        </p:txBody>
      </p:sp>
      <p:sp>
        <p:nvSpPr>
          <p:cNvPr id="3" name="Content Placeholder 2"/>
          <p:cNvSpPr>
            <a:spLocks noGrp="1"/>
          </p:cNvSpPr>
          <p:nvPr>
            <p:ph sz="half" idx="1"/>
          </p:nvPr>
        </p:nvSpPr>
        <p:spPr>
          <a:xfrm>
            <a:off x="950978" y="1366985"/>
            <a:ext cx="5009557" cy="4489989"/>
          </a:xfrm>
        </p:spPr>
        <p:txBody>
          <a:bodyPr/>
          <a:lstStyle>
            <a:lvl1pPr>
              <a:defRPr sz="2400">
                <a:latin typeface="Arial"/>
              </a:defRPr>
            </a:lvl1pPr>
            <a:lvl2pPr>
              <a:defRPr sz="2400">
                <a:latin typeface="Arial"/>
              </a:defRPr>
            </a:lvl2pPr>
            <a:lvl3pPr>
              <a:defRPr sz="2400">
                <a:latin typeface="Arial"/>
              </a:defRPr>
            </a:lvl3pPr>
            <a:lvl4pPr>
              <a:defRPr sz="2400">
                <a:latin typeface="Arial"/>
              </a:defRPr>
            </a:lvl4pPr>
            <a:lvl5pPr>
              <a:defRPr sz="2400">
                <a:latin typeface="Aria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8425" y="1366991"/>
            <a:ext cx="4976375" cy="4489991"/>
          </a:xfrm>
        </p:spPr>
        <p:txBody>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9464198" y="6346308"/>
            <a:ext cx="2508837" cy="365125"/>
          </a:xfrm>
          <a:prstGeom prst="rect">
            <a:avLst/>
          </a:prstGeom>
        </p:spPr>
        <p:txBody>
          <a:bodyPr/>
          <a:lstStyle>
            <a:lvl1pPr algn="r">
              <a:defRPr sz="1600" spc="68">
                <a:solidFill>
                  <a:schemeClr val="bg1">
                    <a:lumMod val="85000"/>
                  </a:schemeClr>
                </a:solidFill>
              </a:defRPr>
            </a:lvl1pPr>
          </a:lstStyle>
          <a:p>
            <a:fld id="{5E9C14A8-3742-104C-87E5-B5DE088EAF44}"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7168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ColumnBulletsTitl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33"/>
            </a:lvl1pPr>
          </a:lstStyle>
          <a:p>
            <a:r>
              <a:rPr lang="en-US" dirty="0"/>
              <a:t>Click to edit Master title style</a:t>
            </a:r>
          </a:p>
        </p:txBody>
      </p:sp>
      <p:sp>
        <p:nvSpPr>
          <p:cNvPr id="3" name="Text Placeholder 2"/>
          <p:cNvSpPr>
            <a:spLocks noGrp="1"/>
          </p:cNvSpPr>
          <p:nvPr>
            <p:ph type="body" idx="1"/>
          </p:nvPr>
        </p:nvSpPr>
        <p:spPr>
          <a:xfrm>
            <a:off x="963041" y="1360054"/>
            <a:ext cx="4997495" cy="639763"/>
          </a:xfrm>
        </p:spPr>
        <p:txBody>
          <a:bodyPr anchor="t" anchorCtr="0"/>
          <a:lstStyle>
            <a:lvl1pPr marL="0" indent="0">
              <a:buNone/>
              <a:defRPr sz="2400" b="1" i="0">
                <a:latin typeface="Arial"/>
                <a:cs typeface="Arial"/>
              </a:defRPr>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6" indent="0">
              <a:buNone/>
              <a:defRPr sz="2133" b="1"/>
            </a:lvl7pPr>
            <a:lvl8pPr marL="4266880" indent="0">
              <a:buNone/>
              <a:defRPr sz="2133" b="1"/>
            </a:lvl8pPr>
            <a:lvl9pPr marL="4876435"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63041" y="2240409"/>
            <a:ext cx="4997495" cy="3616577"/>
          </a:xfrm>
        </p:spPr>
        <p:txBody>
          <a:bodyPr/>
          <a:lstStyle>
            <a:lvl1pPr>
              <a:defRPr sz="2400">
                <a:latin typeface="Arial"/>
              </a:defRPr>
            </a:lvl1pPr>
            <a:lvl2pPr>
              <a:defRPr sz="2400">
                <a:latin typeface="Arial"/>
              </a:defRPr>
            </a:lvl2pPr>
            <a:lvl3pPr>
              <a:defRPr sz="2400">
                <a:latin typeface="Arial"/>
              </a:defRPr>
            </a:lvl3pPr>
            <a:lvl4pPr>
              <a:defRPr sz="2400">
                <a:latin typeface="Arial"/>
              </a:defRPr>
            </a:lvl4pPr>
            <a:lvl5pPr>
              <a:defRPr sz="2400">
                <a:latin typeface="Aria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43793" y="1360054"/>
            <a:ext cx="5016835" cy="639763"/>
          </a:xfrm>
        </p:spPr>
        <p:txBody>
          <a:bodyPr anchor="t" anchorCtr="0"/>
          <a:lstStyle>
            <a:lvl1pPr marL="0" indent="0">
              <a:buNone/>
              <a:defRPr sz="2400" b="1"/>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6" indent="0">
              <a:buNone/>
              <a:defRPr sz="2133" b="1"/>
            </a:lvl7pPr>
            <a:lvl8pPr marL="4266880" indent="0">
              <a:buNone/>
              <a:defRPr sz="2133" b="1"/>
            </a:lvl8pPr>
            <a:lvl9pPr marL="4876435"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243793" y="2240409"/>
            <a:ext cx="5016835" cy="3616577"/>
          </a:xfrm>
        </p:spPr>
        <p:txBody>
          <a:bodyPr/>
          <a:lstStyle>
            <a:lvl1pPr>
              <a:defRPr sz="2400" b="0" i="0">
                <a:latin typeface="Arial"/>
              </a:defRPr>
            </a:lvl1pPr>
            <a:lvl2pPr>
              <a:defRPr sz="2400" b="0" i="0">
                <a:latin typeface="Arial"/>
              </a:defRPr>
            </a:lvl2pPr>
            <a:lvl3pPr>
              <a:defRPr sz="2400" b="0" i="0">
                <a:latin typeface="Arial"/>
              </a:defRPr>
            </a:lvl3pPr>
            <a:lvl4pPr>
              <a:defRPr sz="2400" b="0" i="0">
                <a:latin typeface="Arial"/>
              </a:defRPr>
            </a:lvl4pPr>
            <a:lvl5pPr>
              <a:defRPr sz="2400" b="0" i="0">
                <a:latin typeface="Aria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0"/>
          </p:nvPr>
        </p:nvSpPr>
        <p:spPr>
          <a:xfrm>
            <a:off x="9464198" y="6346308"/>
            <a:ext cx="2508837" cy="365125"/>
          </a:xfrm>
          <a:prstGeom prst="rect">
            <a:avLst/>
          </a:prstGeom>
        </p:spPr>
        <p:txBody>
          <a:bodyPr/>
          <a:lstStyle>
            <a:lvl1pPr algn="r">
              <a:defRPr sz="1600" spc="68">
                <a:solidFill>
                  <a:schemeClr val="bg1">
                    <a:lumMod val="85000"/>
                  </a:schemeClr>
                </a:solidFill>
              </a:defRPr>
            </a:lvl1pPr>
          </a:lstStyle>
          <a:p>
            <a:fld id="{5E9C14A8-3742-104C-87E5-B5DE088EAF44}"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30140385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33"/>
            </a:lvl1pPr>
          </a:lstStyle>
          <a:p>
            <a:r>
              <a:rPr lang="en-US" dirty="0"/>
              <a:t>Click to edit Master title style</a:t>
            </a:r>
          </a:p>
        </p:txBody>
      </p:sp>
      <p:sp>
        <p:nvSpPr>
          <p:cNvPr id="7" name="Text Placeholder 6"/>
          <p:cNvSpPr>
            <a:spLocks noGrp="1"/>
          </p:cNvSpPr>
          <p:nvPr>
            <p:ph type="body" sz="quarter" idx="13"/>
          </p:nvPr>
        </p:nvSpPr>
        <p:spPr>
          <a:xfrm>
            <a:off x="945576" y="1348523"/>
            <a:ext cx="10300873" cy="4380743"/>
          </a:xfrm>
        </p:spPr>
        <p:txBody>
          <a:bodyPr/>
          <a:lstStyle>
            <a:lvl1pPr marL="0" indent="0">
              <a:buFontTx/>
              <a:buNone/>
              <a:defRPr sz="2400"/>
            </a:lvl1pPr>
          </a:lstStyle>
          <a:p>
            <a:pPr lvl="0"/>
            <a:r>
              <a:rPr lang="en-US" dirty="0"/>
              <a:t>Click to edit Master text</a:t>
            </a:r>
          </a:p>
        </p:txBody>
      </p:sp>
      <p:sp>
        <p:nvSpPr>
          <p:cNvPr id="8" name="Slide Number Placeholder 5"/>
          <p:cNvSpPr>
            <a:spLocks noGrp="1"/>
          </p:cNvSpPr>
          <p:nvPr>
            <p:ph type="sldNum" sz="quarter" idx="4"/>
          </p:nvPr>
        </p:nvSpPr>
        <p:spPr>
          <a:xfrm>
            <a:off x="9464198" y="6346308"/>
            <a:ext cx="2508837" cy="365125"/>
          </a:xfrm>
          <a:prstGeom prst="rect">
            <a:avLst/>
          </a:prstGeom>
        </p:spPr>
        <p:txBody>
          <a:bodyPr/>
          <a:lstStyle>
            <a:lvl1pPr algn="r">
              <a:defRPr sz="1600" spc="68">
                <a:solidFill>
                  <a:schemeClr val="bg1">
                    <a:lumMod val="85000"/>
                  </a:schemeClr>
                </a:solidFill>
              </a:defRPr>
            </a:lvl1pPr>
          </a:lstStyle>
          <a:p>
            <a:fld id="{5E9C14A8-3742-104C-87E5-B5DE088EAF44}"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3456406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Column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933747" y="335178"/>
            <a:ext cx="10318589" cy="787155"/>
          </a:xfrm>
        </p:spPr>
        <p:txBody>
          <a:bodyPr/>
          <a:lstStyle>
            <a:lvl1pPr>
              <a:defRPr sz="2933"/>
            </a:lvl1pPr>
          </a:lstStyle>
          <a:p>
            <a:r>
              <a:rPr lang="en-US" dirty="0"/>
              <a:t>Click to edit Master title style</a:t>
            </a:r>
          </a:p>
        </p:txBody>
      </p:sp>
      <p:sp>
        <p:nvSpPr>
          <p:cNvPr id="6" name="Text Placeholder 6"/>
          <p:cNvSpPr>
            <a:spLocks noGrp="1"/>
          </p:cNvSpPr>
          <p:nvPr>
            <p:ph type="body" sz="quarter" idx="13"/>
          </p:nvPr>
        </p:nvSpPr>
        <p:spPr>
          <a:xfrm>
            <a:off x="933747" y="1995056"/>
            <a:ext cx="10318589" cy="3792520"/>
          </a:xfrm>
        </p:spPr>
        <p:txBody>
          <a:bodyPr numCol="2" spcCol="365760"/>
          <a:lstStyle>
            <a:lvl1pPr marL="0" marR="0" indent="0" algn="l" defTabSz="609555" rtl="0" eaLnBrk="1" fontAlgn="auto" latinLnBrk="0" hangingPunct="1">
              <a:lnSpc>
                <a:spcPct val="100000"/>
              </a:lnSpc>
              <a:spcBef>
                <a:spcPct val="20000"/>
              </a:spcBef>
              <a:spcAft>
                <a:spcPts val="0"/>
              </a:spcAft>
              <a:buClrTx/>
              <a:buSzTx/>
              <a:buFontTx/>
              <a:buNone/>
              <a:tabLst/>
              <a:defRPr sz="2400"/>
            </a:lvl1pPr>
          </a:lstStyle>
          <a:p>
            <a:pPr marL="0" marR="0" lvl="0" indent="0" algn="l" defTabSz="609555" rtl="0" eaLnBrk="1" fontAlgn="auto" latinLnBrk="0" hangingPunct="1">
              <a:lnSpc>
                <a:spcPct val="100000"/>
              </a:lnSpc>
              <a:spcBef>
                <a:spcPct val="20000"/>
              </a:spcBef>
              <a:spcAft>
                <a:spcPts val="0"/>
              </a:spcAft>
              <a:buClrTx/>
              <a:buSzTx/>
              <a:buFontTx/>
              <a:buNone/>
              <a:tabLst/>
              <a:defRPr/>
            </a:pPr>
            <a:r>
              <a:rPr lang="en-US" dirty="0"/>
              <a:t>Click to edit Master text</a:t>
            </a:r>
          </a:p>
        </p:txBody>
      </p:sp>
      <p:sp>
        <p:nvSpPr>
          <p:cNvPr id="9" name="Text Placeholder 4"/>
          <p:cNvSpPr>
            <a:spLocks noGrp="1"/>
          </p:cNvSpPr>
          <p:nvPr>
            <p:ph type="body" sz="quarter" idx="3"/>
          </p:nvPr>
        </p:nvSpPr>
        <p:spPr>
          <a:xfrm>
            <a:off x="933747" y="1339940"/>
            <a:ext cx="10318589" cy="562767"/>
          </a:xfrm>
        </p:spPr>
        <p:txBody>
          <a:bodyPr anchor="ctr" anchorCtr="0"/>
          <a:lstStyle>
            <a:lvl1pPr marL="0" indent="0" algn="ctr">
              <a:buNone/>
              <a:defRPr sz="2400" b="1" i="0">
                <a:latin typeface="Arial"/>
                <a:cs typeface="Arial"/>
              </a:defRPr>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6" indent="0">
              <a:buNone/>
              <a:defRPr sz="2133" b="1"/>
            </a:lvl7pPr>
            <a:lvl8pPr marL="4266880" indent="0">
              <a:buNone/>
              <a:defRPr sz="2133" b="1"/>
            </a:lvl8pPr>
            <a:lvl9pPr marL="4876435" indent="0">
              <a:buNone/>
              <a:defRPr sz="2133" b="1"/>
            </a:lvl9pPr>
          </a:lstStyle>
          <a:p>
            <a:pPr lvl="0"/>
            <a:r>
              <a:rPr lang="en-US" dirty="0"/>
              <a:t>Click to edit Master text styles</a:t>
            </a:r>
          </a:p>
        </p:txBody>
      </p:sp>
      <p:sp>
        <p:nvSpPr>
          <p:cNvPr id="10" name="Slide Number Placeholder 5"/>
          <p:cNvSpPr>
            <a:spLocks noGrp="1"/>
          </p:cNvSpPr>
          <p:nvPr>
            <p:ph type="sldNum" sz="quarter" idx="4"/>
          </p:nvPr>
        </p:nvSpPr>
        <p:spPr>
          <a:xfrm>
            <a:off x="9464198" y="6346308"/>
            <a:ext cx="2508837" cy="365125"/>
          </a:xfrm>
          <a:prstGeom prst="rect">
            <a:avLst/>
          </a:prstGeom>
        </p:spPr>
        <p:txBody>
          <a:bodyPr/>
          <a:lstStyle>
            <a:lvl1pPr algn="r">
              <a:defRPr sz="1600" spc="68">
                <a:solidFill>
                  <a:schemeClr val="bg1">
                    <a:lumMod val="85000"/>
                  </a:schemeClr>
                </a:solidFill>
              </a:defRPr>
            </a:lvl1pPr>
          </a:lstStyle>
          <a:p>
            <a:fld id="{5E9C14A8-3742-104C-87E5-B5DE088EAF44}"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1770939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950984" y="1357747"/>
            <a:ext cx="10318587" cy="4443709"/>
          </a:xfrm>
        </p:spPr>
        <p:txBody>
          <a:bodyPr/>
          <a:lstStyle>
            <a:lvl1pPr>
              <a:defRPr sz="2400"/>
            </a:lvl1pPr>
          </a:lstStyle>
          <a:p>
            <a:endParaRPr lang="en-US" dirty="0"/>
          </a:p>
        </p:txBody>
      </p:sp>
      <p:sp>
        <p:nvSpPr>
          <p:cNvPr id="11" name="Title Placeholder 1"/>
          <p:cNvSpPr>
            <a:spLocks noGrp="1"/>
          </p:cNvSpPr>
          <p:nvPr>
            <p:ph type="title"/>
          </p:nvPr>
        </p:nvSpPr>
        <p:spPr>
          <a:xfrm>
            <a:off x="945576" y="335178"/>
            <a:ext cx="10300873" cy="787155"/>
          </a:xfrm>
          <a:prstGeom prst="rect">
            <a:avLst/>
          </a:prstGeom>
        </p:spPr>
        <p:txBody>
          <a:bodyPr vert="horz" lIns="91440" tIns="45720" rIns="91440" bIns="45720" rtlCol="0" anchor="ctr">
            <a:noAutofit/>
          </a:bodyPr>
          <a:lstStyle>
            <a:lvl1pPr>
              <a:defRPr sz="2933"/>
            </a:lvl1pPr>
          </a:lstStyle>
          <a:p>
            <a:r>
              <a:rPr lang="en-US" dirty="0"/>
              <a:t>Click to edit Master title style</a:t>
            </a:r>
          </a:p>
        </p:txBody>
      </p:sp>
      <p:sp>
        <p:nvSpPr>
          <p:cNvPr id="8" name="Slide Number Placeholder 5"/>
          <p:cNvSpPr>
            <a:spLocks noGrp="1"/>
          </p:cNvSpPr>
          <p:nvPr>
            <p:ph type="sldNum" sz="quarter" idx="4"/>
          </p:nvPr>
        </p:nvSpPr>
        <p:spPr>
          <a:xfrm>
            <a:off x="9464198" y="6346308"/>
            <a:ext cx="2508837" cy="365125"/>
          </a:xfrm>
          <a:prstGeom prst="rect">
            <a:avLst/>
          </a:prstGeom>
        </p:spPr>
        <p:txBody>
          <a:bodyPr/>
          <a:lstStyle>
            <a:lvl1pPr algn="r">
              <a:defRPr sz="1600" spc="68">
                <a:solidFill>
                  <a:schemeClr val="bg1">
                    <a:lumMod val="85000"/>
                  </a:schemeClr>
                </a:solidFill>
              </a:defRPr>
            </a:lvl1pPr>
          </a:lstStyle>
          <a:p>
            <a:fld id="{5E9C14A8-3742-104C-87E5-B5DE088EAF44}"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22585978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WithTitle">
    <p:bg>
      <p:bgPr>
        <a:solidFill>
          <a:schemeClr val="bg1"/>
        </a:solidFill>
        <a:effectLst/>
      </p:bgPr>
    </p:bg>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945576" y="1967355"/>
            <a:ext cx="10300873" cy="3834108"/>
          </a:xfrm>
        </p:spPr>
        <p:txBody>
          <a:bodyPr/>
          <a:lstStyle>
            <a:lvl1pPr>
              <a:defRPr sz="2400"/>
            </a:lvl1pPr>
          </a:lstStyle>
          <a:p>
            <a:endParaRPr lang="en-US" dirty="0"/>
          </a:p>
        </p:txBody>
      </p:sp>
      <p:sp>
        <p:nvSpPr>
          <p:cNvPr id="5" name="Text Placeholder 4"/>
          <p:cNvSpPr>
            <a:spLocks noGrp="1"/>
          </p:cNvSpPr>
          <p:nvPr>
            <p:ph type="body" sz="quarter" idx="3"/>
          </p:nvPr>
        </p:nvSpPr>
        <p:spPr>
          <a:xfrm>
            <a:off x="945576" y="1279733"/>
            <a:ext cx="10300873" cy="590476"/>
          </a:xfrm>
        </p:spPr>
        <p:txBody>
          <a:bodyPr anchor="t" anchorCtr="0"/>
          <a:lstStyle>
            <a:lvl1pPr marL="0" indent="0" algn="ctr">
              <a:buNone/>
              <a:defRPr sz="2400" b="1" i="0">
                <a:latin typeface="Arial"/>
                <a:cs typeface="Arial"/>
              </a:defRPr>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6" indent="0">
              <a:buNone/>
              <a:defRPr sz="2133" b="1"/>
            </a:lvl7pPr>
            <a:lvl8pPr marL="4266880" indent="0">
              <a:buNone/>
              <a:defRPr sz="2133" b="1"/>
            </a:lvl8pPr>
            <a:lvl9pPr marL="4876435" indent="0">
              <a:buNone/>
              <a:defRPr sz="2133" b="1"/>
            </a:lvl9pPr>
          </a:lstStyle>
          <a:p>
            <a:pPr lvl="0"/>
            <a:r>
              <a:rPr lang="en-US" dirty="0"/>
              <a:t>Click to edit Master text styles</a:t>
            </a:r>
          </a:p>
        </p:txBody>
      </p:sp>
      <p:sp>
        <p:nvSpPr>
          <p:cNvPr id="6" name="Title Placeholder 1"/>
          <p:cNvSpPr>
            <a:spLocks noGrp="1"/>
          </p:cNvSpPr>
          <p:nvPr>
            <p:ph type="title"/>
          </p:nvPr>
        </p:nvSpPr>
        <p:spPr>
          <a:xfrm>
            <a:off x="945576" y="335178"/>
            <a:ext cx="10300873" cy="787155"/>
          </a:xfrm>
          <a:prstGeom prst="rect">
            <a:avLst/>
          </a:prstGeom>
        </p:spPr>
        <p:txBody>
          <a:bodyPr vert="horz" lIns="91440" tIns="45720" rIns="91440" bIns="45720" rtlCol="0" anchor="ctr">
            <a:noAutofit/>
          </a:bodyPr>
          <a:lstStyle>
            <a:lvl1pPr>
              <a:defRPr sz="2933"/>
            </a:lvl1pPr>
          </a:lstStyle>
          <a:p>
            <a:r>
              <a:rPr lang="en-US" dirty="0"/>
              <a:t>Click to edit Master title style</a:t>
            </a:r>
          </a:p>
        </p:txBody>
      </p:sp>
      <p:sp>
        <p:nvSpPr>
          <p:cNvPr id="9" name="Slide Number Placeholder 5"/>
          <p:cNvSpPr>
            <a:spLocks noGrp="1"/>
          </p:cNvSpPr>
          <p:nvPr>
            <p:ph type="sldNum" sz="quarter" idx="4"/>
          </p:nvPr>
        </p:nvSpPr>
        <p:spPr>
          <a:xfrm>
            <a:off x="9464198" y="6346308"/>
            <a:ext cx="2508837" cy="365125"/>
          </a:xfrm>
          <a:prstGeom prst="rect">
            <a:avLst/>
          </a:prstGeom>
        </p:spPr>
        <p:txBody>
          <a:bodyPr/>
          <a:lstStyle>
            <a:lvl1pPr algn="r">
              <a:defRPr sz="1600" spc="68">
                <a:solidFill>
                  <a:schemeClr val="bg1">
                    <a:lumMod val="85000"/>
                  </a:schemeClr>
                </a:solidFill>
              </a:defRPr>
            </a:lvl1pPr>
          </a:lstStyle>
          <a:p>
            <a:fld id="{5E9C14A8-3742-104C-87E5-B5DE088EAF44}"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1952892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With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8592" y="5182711"/>
            <a:ext cx="8583083" cy="453081"/>
          </a:xfrm>
        </p:spPr>
        <p:txBody>
          <a:bodyPr lIns="0" tIns="0" rIns="0" bIns="0" anchor="t" anchorCtr="0"/>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1798592" y="1360069"/>
            <a:ext cx="8583083" cy="3693801"/>
          </a:xfrm>
        </p:spPr>
        <p:txBody>
          <a:bodyPr/>
          <a:lstStyle>
            <a:lvl1pPr marL="0" indent="0">
              <a:buNone/>
              <a:defRPr sz="2400"/>
            </a:lvl1pPr>
            <a:lvl2pPr marL="609555" indent="0">
              <a:buNone/>
              <a:defRPr sz="3733"/>
            </a:lvl2pPr>
            <a:lvl3pPr marL="1219108" indent="0">
              <a:buNone/>
              <a:defRPr sz="3200"/>
            </a:lvl3pPr>
            <a:lvl4pPr marL="1828664" indent="0">
              <a:buNone/>
              <a:defRPr sz="2667"/>
            </a:lvl4pPr>
            <a:lvl5pPr marL="2438218" indent="0">
              <a:buNone/>
              <a:defRPr sz="2667"/>
            </a:lvl5pPr>
            <a:lvl6pPr marL="3047772" indent="0">
              <a:buNone/>
              <a:defRPr sz="2667"/>
            </a:lvl6pPr>
            <a:lvl7pPr marL="3657326" indent="0">
              <a:buNone/>
              <a:defRPr sz="2667"/>
            </a:lvl7pPr>
            <a:lvl8pPr marL="4266880" indent="0">
              <a:buNone/>
              <a:defRPr sz="2667"/>
            </a:lvl8pPr>
            <a:lvl9pPr marL="4876435" indent="0">
              <a:buNone/>
              <a:defRPr sz="2667"/>
            </a:lvl9pPr>
          </a:lstStyle>
          <a:p>
            <a:endParaRPr lang="en-US" dirty="0"/>
          </a:p>
        </p:txBody>
      </p:sp>
      <p:sp>
        <p:nvSpPr>
          <p:cNvPr id="4" name="Text Placeholder 3"/>
          <p:cNvSpPr>
            <a:spLocks noGrp="1"/>
          </p:cNvSpPr>
          <p:nvPr>
            <p:ph type="body" sz="half" idx="2"/>
          </p:nvPr>
        </p:nvSpPr>
        <p:spPr>
          <a:xfrm>
            <a:off x="1798592" y="5524774"/>
            <a:ext cx="8583083" cy="591495"/>
          </a:xfrm>
        </p:spPr>
        <p:txBody>
          <a:bodyPr anchor="t" anchorCtr="0"/>
          <a:lstStyle>
            <a:lvl1pPr marL="0" indent="0">
              <a:buNone/>
              <a:defRPr sz="2400"/>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 Master text styles</a:t>
            </a:r>
          </a:p>
        </p:txBody>
      </p:sp>
      <p:sp>
        <p:nvSpPr>
          <p:cNvPr id="8" name="Text Placeholder 11"/>
          <p:cNvSpPr>
            <a:spLocks noGrp="1"/>
          </p:cNvSpPr>
          <p:nvPr>
            <p:ph type="body" sz="quarter" idx="13" hasCustomPrompt="1"/>
          </p:nvPr>
        </p:nvSpPr>
        <p:spPr>
          <a:xfrm>
            <a:off x="1295403" y="320675"/>
            <a:ext cx="9601200" cy="801688"/>
          </a:xfrm>
        </p:spPr>
        <p:txBody>
          <a:bodyPr anchor="ctr"/>
          <a:lstStyle>
            <a:lvl1pPr marL="0" indent="0" algn="ctr">
              <a:buFontTx/>
              <a:buNone/>
              <a:defRPr sz="2933" b="1" i="0">
                <a:latin typeface="Arial"/>
                <a:cs typeface="Arial"/>
              </a:defRPr>
            </a:lvl1pPr>
          </a:lstStyle>
          <a:p>
            <a:pPr lvl="0"/>
            <a:r>
              <a:rPr lang="en-US" dirty="0"/>
              <a:t>Click to edit Master title style</a:t>
            </a:r>
          </a:p>
        </p:txBody>
      </p:sp>
      <p:sp>
        <p:nvSpPr>
          <p:cNvPr id="10" name="Slide Number Placeholder 5"/>
          <p:cNvSpPr>
            <a:spLocks noGrp="1"/>
          </p:cNvSpPr>
          <p:nvPr>
            <p:ph type="sldNum" sz="quarter" idx="4"/>
          </p:nvPr>
        </p:nvSpPr>
        <p:spPr>
          <a:xfrm>
            <a:off x="9464198" y="6346308"/>
            <a:ext cx="2508837" cy="365125"/>
          </a:xfrm>
          <a:prstGeom prst="rect">
            <a:avLst/>
          </a:prstGeom>
        </p:spPr>
        <p:txBody>
          <a:bodyPr/>
          <a:lstStyle>
            <a:lvl1pPr algn="r">
              <a:defRPr sz="1600" spc="68">
                <a:solidFill>
                  <a:schemeClr val="bg1">
                    <a:lumMod val="85000"/>
                  </a:schemeClr>
                </a:solidFill>
              </a:defRPr>
            </a:lvl1pPr>
          </a:lstStyle>
          <a:p>
            <a:fld id="{5E9C14A8-3742-104C-87E5-B5DE088EAF44}"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948106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And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33"/>
            </a:lvl1pPr>
          </a:lstStyle>
          <a:p>
            <a:r>
              <a:rPr lang="en-US" dirty="0"/>
              <a:t>Click to edit Master title style</a:t>
            </a:r>
          </a:p>
        </p:txBody>
      </p:sp>
      <p:sp>
        <p:nvSpPr>
          <p:cNvPr id="5" name="Picture Placeholder 6"/>
          <p:cNvSpPr>
            <a:spLocks noGrp="1"/>
          </p:cNvSpPr>
          <p:nvPr>
            <p:ph type="pic" sz="quarter" idx="13"/>
          </p:nvPr>
        </p:nvSpPr>
        <p:spPr>
          <a:xfrm>
            <a:off x="945578" y="1357757"/>
            <a:ext cx="4965708" cy="4486257"/>
          </a:xfrm>
        </p:spPr>
        <p:txBody>
          <a:bodyPr/>
          <a:lstStyle>
            <a:lvl1pPr>
              <a:defRPr sz="2400"/>
            </a:lvl1pPr>
          </a:lstStyle>
          <a:p>
            <a:endParaRPr lang="en-US" dirty="0"/>
          </a:p>
        </p:txBody>
      </p:sp>
      <p:sp>
        <p:nvSpPr>
          <p:cNvPr id="6" name="Content Placeholder 5"/>
          <p:cNvSpPr>
            <a:spLocks noGrp="1"/>
          </p:cNvSpPr>
          <p:nvPr>
            <p:ph sz="quarter" idx="4"/>
          </p:nvPr>
        </p:nvSpPr>
        <p:spPr>
          <a:xfrm>
            <a:off x="6256102" y="1363061"/>
            <a:ext cx="4990341" cy="4480948"/>
          </a:xfrm>
        </p:spPr>
        <p:txBody>
          <a:bodyPr/>
          <a:lstStyle>
            <a:lvl1pPr marL="0" marR="0" indent="0" algn="l" defTabSz="609555" rtl="0" eaLnBrk="1" fontAlgn="auto" latinLnBrk="0" hangingPunct="1">
              <a:lnSpc>
                <a:spcPct val="100000"/>
              </a:lnSpc>
              <a:spcBef>
                <a:spcPct val="20000"/>
              </a:spcBef>
              <a:spcAft>
                <a:spcPts val="0"/>
              </a:spcAft>
              <a:buClrTx/>
              <a:buSzTx/>
              <a:buFontTx/>
              <a:buNone/>
              <a:tabLst/>
              <a:defRPr sz="2400"/>
            </a:lvl1pPr>
            <a:lvl2pPr>
              <a:defRPr sz="2667"/>
            </a:lvl2pPr>
            <a:lvl3pPr>
              <a:defRPr sz="2667"/>
            </a:lvl3pPr>
            <a:lvl4pPr>
              <a:defRPr sz="2667"/>
            </a:lvl4pPr>
            <a:lvl5pPr marL="2438218" indent="0">
              <a:buNone/>
              <a:defRPr sz="2667"/>
            </a:lvl5pPr>
            <a:lvl6pPr>
              <a:defRPr sz="2133"/>
            </a:lvl6pPr>
            <a:lvl7pPr>
              <a:defRPr sz="2133"/>
            </a:lvl7pPr>
            <a:lvl8pPr>
              <a:defRPr sz="2133"/>
            </a:lvl8pPr>
            <a:lvl9pPr>
              <a:defRPr sz="2133"/>
            </a:lvl9pPr>
          </a:lstStyle>
          <a:p>
            <a:pPr marL="0" marR="0" lvl="0" indent="0" algn="l" defTabSz="609555" rtl="0" eaLnBrk="1" fontAlgn="auto" latinLnBrk="0" hangingPunct="1">
              <a:lnSpc>
                <a:spcPct val="100000"/>
              </a:lnSpc>
              <a:spcBef>
                <a:spcPct val="20000"/>
              </a:spcBef>
              <a:spcAft>
                <a:spcPts val="0"/>
              </a:spcAft>
              <a:buClrTx/>
              <a:buSzTx/>
              <a:buFontTx/>
              <a:buNone/>
              <a:tabLst/>
              <a:defRPr/>
            </a:pPr>
            <a:r>
              <a:rPr lang="en-US" dirty="0"/>
              <a:t>Click to edit Master text</a:t>
            </a:r>
          </a:p>
        </p:txBody>
      </p:sp>
      <p:sp>
        <p:nvSpPr>
          <p:cNvPr id="9" name="Slide Number Placeholder 5"/>
          <p:cNvSpPr>
            <a:spLocks noGrp="1"/>
          </p:cNvSpPr>
          <p:nvPr>
            <p:ph type="sldNum" sz="quarter" idx="14"/>
          </p:nvPr>
        </p:nvSpPr>
        <p:spPr>
          <a:xfrm>
            <a:off x="9464198" y="6346308"/>
            <a:ext cx="2508837" cy="365125"/>
          </a:xfrm>
          <a:prstGeom prst="rect">
            <a:avLst/>
          </a:prstGeom>
        </p:spPr>
        <p:txBody>
          <a:bodyPr/>
          <a:lstStyle>
            <a:lvl1pPr algn="r">
              <a:defRPr sz="1600" spc="68">
                <a:solidFill>
                  <a:schemeClr val="bg1">
                    <a:lumMod val="85000"/>
                  </a:schemeClr>
                </a:solidFill>
              </a:defRPr>
            </a:lvl1pPr>
          </a:lstStyle>
          <a:p>
            <a:fld id="{5E9C14A8-3742-104C-87E5-B5DE088EAF44}"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1460157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AndBullets">
    <p:bg>
      <p:bgPr>
        <a:solidFill>
          <a:schemeClr val="bg1"/>
        </a:solidFill>
        <a:effectLst/>
      </p:bgPr>
    </p:bg>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945578" y="1369295"/>
            <a:ext cx="4965708" cy="4487680"/>
          </a:xfrm>
        </p:spPr>
        <p:txBody>
          <a:bodyPr/>
          <a:lstStyle>
            <a:lvl1pPr>
              <a:defRPr sz="2400"/>
            </a:lvl1pPr>
          </a:lstStyle>
          <a:p>
            <a:endParaRPr lang="en-US" dirty="0"/>
          </a:p>
        </p:txBody>
      </p:sp>
      <p:sp>
        <p:nvSpPr>
          <p:cNvPr id="12" name="Text Placeholder 4"/>
          <p:cNvSpPr>
            <a:spLocks noGrp="1"/>
          </p:cNvSpPr>
          <p:nvPr>
            <p:ph type="body" sz="quarter" idx="3"/>
          </p:nvPr>
        </p:nvSpPr>
        <p:spPr>
          <a:xfrm>
            <a:off x="6280735" y="1369303"/>
            <a:ext cx="4965711" cy="755681"/>
          </a:xfrm>
        </p:spPr>
        <p:txBody>
          <a:bodyPr anchor="ctr" anchorCtr="0"/>
          <a:lstStyle>
            <a:lvl1pPr marL="0" indent="0">
              <a:buNone/>
              <a:defRPr sz="2400" b="1" i="0">
                <a:latin typeface="Arial"/>
                <a:cs typeface="Arial"/>
              </a:defRPr>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6" indent="0">
              <a:buNone/>
              <a:defRPr sz="2133" b="1"/>
            </a:lvl7pPr>
            <a:lvl8pPr marL="4266880" indent="0">
              <a:buNone/>
              <a:defRPr sz="2133" b="1"/>
            </a:lvl8pPr>
            <a:lvl9pPr marL="4876435" indent="0">
              <a:buNone/>
              <a:defRPr sz="2133" b="1"/>
            </a:lvl9pPr>
          </a:lstStyle>
          <a:p>
            <a:pPr lvl="0"/>
            <a:r>
              <a:rPr lang="en-US" dirty="0"/>
              <a:t>Click to edit Master text styles</a:t>
            </a:r>
          </a:p>
        </p:txBody>
      </p:sp>
      <p:sp>
        <p:nvSpPr>
          <p:cNvPr id="13" name="Content Placeholder 5"/>
          <p:cNvSpPr>
            <a:spLocks noGrp="1"/>
          </p:cNvSpPr>
          <p:nvPr>
            <p:ph sz="quarter" idx="4"/>
          </p:nvPr>
        </p:nvSpPr>
        <p:spPr>
          <a:xfrm>
            <a:off x="6280735" y="2124986"/>
            <a:ext cx="4965711" cy="3732001"/>
          </a:xfrm>
        </p:spPr>
        <p:txBody>
          <a:bodyPr/>
          <a:lstStyle>
            <a:lvl1pPr>
              <a:defRPr sz="2400"/>
            </a:lvl1pPr>
            <a:lvl2pPr>
              <a:defRPr sz="2400"/>
            </a:lvl2pPr>
            <a:lvl3pPr>
              <a:defRPr sz="2400"/>
            </a:lvl3pPr>
            <a:lvl4pPr>
              <a:defRPr sz="2400"/>
            </a:lvl4pPr>
            <a:lvl5pPr marL="2438218" indent="0">
              <a:buNone/>
              <a:defRPr sz="26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Placeholder 1"/>
          <p:cNvSpPr>
            <a:spLocks noGrp="1"/>
          </p:cNvSpPr>
          <p:nvPr>
            <p:ph type="title"/>
          </p:nvPr>
        </p:nvSpPr>
        <p:spPr>
          <a:xfrm>
            <a:off x="945576" y="335178"/>
            <a:ext cx="10300873" cy="787155"/>
          </a:xfrm>
          <a:prstGeom prst="rect">
            <a:avLst/>
          </a:prstGeom>
        </p:spPr>
        <p:txBody>
          <a:bodyPr vert="horz" lIns="91440" tIns="45720" rIns="91440" bIns="45720" rtlCol="0" anchor="ctr">
            <a:noAutofit/>
          </a:bodyPr>
          <a:lstStyle>
            <a:lvl1pPr>
              <a:defRPr sz="2933"/>
            </a:lvl1pPr>
          </a:lstStyle>
          <a:p>
            <a:r>
              <a:rPr lang="en-US" dirty="0"/>
              <a:t>Click to edit Master title style</a:t>
            </a:r>
          </a:p>
        </p:txBody>
      </p:sp>
      <p:sp>
        <p:nvSpPr>
          <p:cNvPr id="9" name="Slide Number Placeholder 5"/>
          <p:cNvSpPr>
            <a:spLocks noGrp="1"/>
          </p:cNvSpPr>
          <p:nvPr>
            <p:ph type="sldNum" sz="quarter" idx="14"/>
          </p:nvPr>
        </p:nvSpPr>
        <p:spPr>
          <a:xfrm>
            <a:off x="9464198" y="6346308"/>
            <a:ext cx="2508837" cy="365125"/>
          </a:xfrm>
          <a:prstGeom prst="rect">
            <a:avLst/>
          </a:prstGeom>
        </p:spPr>
        <p:txBody>
          <a:bodyPr/>
          <a:lstStyle>
            <a:lvl1pPr algn="r">
              <a:defRPr sz="1600" spc="68">
                <a:solidFill>
                  <a:schemeClr val="bg1">
                    <a:lumMod val="85000"/>
                  </a:schemeClr>
                </a:solidFill>
              </a:defRPr>
            </a:lvl1pPr>
          </a:lstStyle>
          <a:p>
            <a:fld id="{5E9C14A8-3742-104C-87E5-B5DE088EAF44}" type="slidenum">
              <a:rPr lang="en-US" smtClean="0">
                <a:solidFill>
                  <a:prstClr val="white">
                    <a:lumMod val="85000"/>
                  </a:prstClr>
                </a:solidFill>
              </a:rPr>
              <a:pPr/>
              <a:t>‹#›</a:t>
            </a:fld>
            <a:endParaRPr lang="en-US" dirty="0">
              <a:solidFill>
                <a:prstClr val="white">
                  <a:lumMod val="85000"/>
                </a:prstClr>
              </a:solidFill>
            </a:endParaRPr>
          </a:p>
        </p:txBody>
      </p:sp>
      <p:sp>
        <p:nvSpPr>
          <p:cNvPr id="2" name="TextBox 1"/>
          <p:cNvSpPr txBox="1"/>
          <p:nvPr userDrawn="1"/>
        </p:nvSpPr>
        <p:spPr>
          <a:xfrm>
            <a:off x="1117601" y="6544733"/>
            <a:ext cx="1219200" cy="1219200"/>
          </a:xfrm>
          <a:prstGeom prst="rect">
            <a:avLst/>
          </a:prstGeom>
        </p:spPr>
        <p:txBody>
          <a:bodyPr vert="horz" wrap="none" lIns="121920" tIns="60960" rIns="121920" bIns="60960" rtlCol="0" anchor="ctr">
            <a:noAutofit/>
          </a:bodyPr>
          <a:lstStyle/>
          <a:p>
            <a:pPr defTabSz="457200"/>
            <a:endParaRPr lang="en-US" sz="2400" dirty="0">
              <a:solidFill>
                <a:srgbClr val="2D3133"/>
              </a:solidFill>
            </a:endParaRPr>
          </a:p>
        </p:txBody>
      </p:sp>
    </p:spTree>
    <p:extLst>
      <p:ext uri="{BB962C8B-B14F-4D97-AF65-F5344CB8AC3E}">
        <p14:creationId xmlns:p14="http://schemas.microsoft.com/office/powerpoint/2010/main" val="3343759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AndSubtitle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33"/>
            </a:lvl1pPr>
          </a:lstStyle>
          <a:p>
            <a:r>
              <a:rPr lang="en-US" dirty="0"/>
              <a:t>Click to edit Master title style</a:t>
            </a:r>
          </a:p>
        </p:txBody>
      </p:sp>
      <p:sp>
        <p:nvSpPr>
          <p:cNvPr id="4" name="Picture Placeholder 6"/>
          <p:cNvSpPr>
            <a:spLocks noGrp="1"/>
          </p:cNvSpPr>
          <p:nvPr>
            <p:ph type="pic" sz="quarter" idx="13"/>
          </p:nvPr>
        </p:nvSpPr>
        <p:spPr>
          <a:xfrm>
            <a:off x="945569" y="1341585"/>
            <a:ext cx="4962145" cy="4515389"/>
          </a:xfrm>
        </p:spPr>
        <p:txBody>
          <a:bodyPr/>
          <a:lstStyle>
            <a:lvl1pPr>
              <a:defRPr sz="2400"/>
            </a:lvl1pPr>
          </a:lstStyle>
          <a:p>
            <a:endParaRPr lang="en-US" dirty="0"/>
          </a:p>
        </p:txBody>
      </p:sp>
      <p:sp>
        <p:nvSpPr>
          <p:cNvPr id="5" name="Text Placeholder 4"/>
          <p:cNvSpPr>
            <a:spLocks noGrp="1"/>
          </p:cNvSpPr>
          <p:nvPr>
            <p:ph type="body" sz="quarter" idx="3"/>
          </p:nvPr>
        </p:nvSpPr>
        <p:spPr>
          <a:xfrm>
            <a:off x="6385992" y="1341591"/>
            <a:ext cx="4860453" cy="755681"/>
          </a:xfrm>
        </p:spPr>
        <p:txBody>
          <a:bodyPr anchor="ctr" anchorCtr="0"/>
          <a:lstStyle>
            <a:lvl1pPr marL="0" indent="0">
              <a:buNone/>
              <a:defRPr sz="2400" b="1" i="0">
                <a:latin typeface="Arial"/>
                <a:cs typeface="Arial"/>
              </a:defRPr>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6" indent="0">
              <a:buNone/>
              <a:defRPr sz="2133" b="1"/>
            </a:lvl7pPr>
            <a:lvl8pPr marL="4266880" indent="0">
              <a:buNone/>
              <a:defRPr sz="2133" b="1"/>
            </a:lvl8pPr>
            <a:lvl9pPr marL="4876435" indent="0">
              <a:buNone/>
              <a:defRPr sz="2133" b="1"/>
            </a:lvl9pPr>
          </a:lstStyle>
          <a:p>
            <a:pPr lvl="0"/>
            <a:r>
              <a:rPr lang="en-US" dirty="0"/>
              <a:t>Click to edit Master text styles</a:t>
            </a:r>
          </a:p>
        </p:txBody>
      </p:sp>
      <p:sp>
        <p:nvSpPr>
          <p:cNvPr id="6" name="Content Placeholder 5"/>
          <p:cNvSpPr>
            <a:spLocks noGrp="1"/>
          </p:cNvSpPr>
          <p:nvPr>
            <p:ph sz="quarter" idx="4" hasCustomPrompt="1"/>
          </p:nvPr>
        </p:nvSpPr>
        <p:spPr>
          <a:xfrm>
            <a:off x="6385992" y="2097264"/>
            <a:ext cx="4860453" cy="3759709"/>
          </a:xfrm>
        </p:spPr>
        <p:txBody>
          <a:bodyPr/>
          <a:lstStyle>
            <a:lvl1pPr marL="0" indent="0">
              <a:buFontTx/>
              <a:buNone/>
              <a:defRPr sz="2400" baseline="0"/>
            </a:lvl1pPr>
            <a:lvl2pPr marL="609555" indent="0">
              <a:buFontTx/>
              <a:buNone/>
              <a:defRPr sz="2667"/>
            </a:lvl2pPr>
            <a:lvl3pPr marL="1219108" indent="0">
              <a:buFontTx/>
              <a:buNone/>
              <a:defRPr sz="2667"/>
            </a:lvl3pPr>
            <a:lvl4pPr marL="1828664" indent="0">
              <a:buFontTx/>
              <a:buNone/>
              <a:defRPr sz="2667"/>
            </a:lvl4pPr>
            <a:lvl5pPr marL="2438218" indent="0">
              <a:buNone/>
              <a:defRPr sz="2667"/>
            </a:lvl5pPr>
            <a:lvl6pPr>
              <a:defRPr sz="2133"/>
            </a:lvl6pPr>
            <a:lvl7pPr>
              <a:defRPr sz="2133"/>
            </a:lvl7pPr>
            <a:lvl8pPr>
              <a:defRPr sz="2133"/>
            </a:lvl8pPr>
            <a:lvl9pPr>
              <a:defRPr sz="2133"/>
            </a:lvl9pPr>
          </a:lstStyle>
          <a:p>
            <a:pPr lvl="0"/>
            <a:r>
              <a:rPr lang="en-US" dirty="0"/>
              <a:t>Text goes here…</a:t>
            </a:r>
          </a:p>
        </p:txBody>
      </p:sp>
      <p:sp>
        <p:nvSpPr>
          <p:cNvPr id="9" name="Slide Number Placeholder 5"/>
          <p:cNvSpPr>
            <a:spLocks noGrp="1"/>
          </p:cNvSpPr>
          <p:nvPr>
            <p:ph type="sldNum" sz="quarter" idx="14"/>
          </p:nvPr>
        </p:nvSpPr>
        <p:spPr>
          <a:xfrm>
            <a:off x="9464198" y="6346308"/>
            <a:ext cx="2508837" cy="365125"/>
          </a:xfrm>
          <a:prstGeom prst="rect">
            <a:avLst/>
          </a:prstGeom>
        </p:spPr>
        <p:txBody>
          <a:bodyPr/>
          <a:lstStyle>
            <a:lvl1pPr algn="r">
              <a:defRPr sz="1600" spc="68">
                <a:solidFill>
                  <a:schemeClr val="bg1">
                    <a:lumMod val="85000"/>
                  </a:schemeClr>
                </a:solidFill>
              </a:defRPr>
            </a:lvl1pPr>
          </a:lstStyle>
          <a:p>
            <a:fld id="{5E9C14A8-3742-104C-87E5-B5DE088EAF44}"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912435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AndSubtitleTextAl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5403" y="1341586"/>
            <a:ext cx="4019816" cy="807137"/>
          </a:xfrm>
        </p:spPr>
        <p:txBody>
          <a:bodyPr lIns="0" rIns="0" anchor="ctr" anchorCtr="0"/>
          <a:lstStyle>
            <a:lvl1pPr algn="l">
              <a:defRPr sz="2400" b="1"/>
            </a:lvl1pPr>
          </a:lstStyle>
          <a:p>
            <a:r>
              <a:rPr lang="en-US" dirty="0"/>
              <a:t>Click to edit Master title style</a:t>
            </a:r>
          </a:p>
        </p:txBody>
      </p:sp>
      <p:sp>
        <p:nvSpPr>
          <p:cNvPr id="3" name="Content Placeholder 2"/>
          <p:cNvSpPr>
            <a:spLocks noGrp="1"/>
          </p:cNvSpPr>
          <p:nvPr>
            <p:ph idx="1"/>
          </p:nvPr>
        </p:nvSpPr>
        <p:spPr>
          <a:xfrm>
            <a:off x="5206776" y="1341583"/>
            <a:ext cx="6061381" cy="4473753"/>
          </a:xfrm>
        </p:spPr>
        <p:txBody>
          <a:bodyPr/>
          <a:lstStyle>
            <a:lvl1pPr marL="0" indent="0">
              <a:buNone/>
              <a:defRPr sz="2400"/>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endParaRPr lang="en-US" dirty="0"/>
          </a:p>
        </p:txBody>
      </p:sp>
      <p:sp>
        <p:nvSpPr>
          <p:cNvPr id="4" name="Text Placeholder 3"/>
          <p:cNvSpPr>
            <a:spLocks noGrp="1"/>
          </p:cNvSpPr>
          <p:nvPr>
            <p:ph type="body" sz="half" idx="2"/>
          </p:nvPr>
        </p:nvSpPr>
        <p:spPr>
          <a:xfrm>
            <a:off x="965403" y="2148734"/>
            <a:ext cx="4019816" cy="3666615"/>
          </a:xfrm>
        </p:spPr>
        <p:txBody>
          <a:bodyPr/>
          <a:lstStyle>
            <a:lvl1pPr marL="0" indent="0">
              <a:buNone/>
              <a:defRPr sz="2400"/>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 Master text styles</a:t>
            </a:r>
          </a:p>
        </p:txBody>
      </p:sp>
      <p:sp>
        <p:nvSpPr>
          <p:cNvPr id="12" name="Text Placeholder 11"/>
          <p:cNvSpPr>
            <a:spLocks noGrp="1"/>
          </p:cNvSpPr>
          <p:nvPr>
            <p:ph type="body" sz="quarter" idx="13" hasCustomPrompt="1"/>
          </p:nvPr>
        </p:nvSpPr>
        <p:spPr>
          <a:xfrm>
            <a:off x="965402" y="320675"/>
            <a:ext cx="10302765" cy="801688"/>
          </a:xfrm>
        </p:spPr>
        <p:txBody>
          <a:bodyPr anchor="ctr"/>
          <a:lstStyle>
            <a:lvl1pPr marL="0" indent="0" algn="ctr">
              <a:buFontTx/>
              <a:buNone/>
              <a:defRPr sz="2933" b="1" i="0">
                <a:latin typeface="Arial"/>
                <a:cs typeface="Arial"/>
              </a:defRPr>
            </a:lvl1pPr>
          </a:lstStyle>
          <a:p>
            <a:pPr lvl="0"/>
            <a:r>
              <a:rPr lang="en-US" dirty="0"/>
              <a:t>Click to edit Master title style</a:t>
            </a:r>
          </a:p>
        </p:txBody>
      </p:sp>
      <p:sp>
        <p:nvSpPr>
          <p:cNvPr id="11" name="Slide Number Placeholder 5"/>
          <p:cNvSpPr>
            <a:spLocks noGrp="1"/>
          </p:cNvSpPr>
          <p:nvPr>
            <p:ph type="sldNum" sz="quarter" idx="4"/>
          </p:nvPr>
        </p:nvSpPr>
        <p:spPr>
          <a:xfrm>
            <a:off x="9464198" y="6346308"/>
            <a:ext cx="2508837" cy="365125"/>
          </a:xfrm>
          <a:prstGeom prst="rect">
            <a:avLst/>
          </a:prstGeom>
        </p:spPr>
        <p:txBody>
          <a:bodyPr/>
          <a:lstStyle>
            <a:lvl1pPr algn="r">
              <a:defRPr sz="1600" spc="68">
                <a:solidFill>
                  <a:schemeClr val="bg1">
                    <a:lumMod val="85000"/>
                  </a:schemeClr>
                </a:solidFill>
              </a:defRPr>
            </a:lvl1pPr>
          </a:lstStyle>
          <a:p>
            <a:fld id="{5E9C14A8-3742-104C-87E5-B5DE088EAF44}"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245480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lain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164575"/>
            <a:ext cx="12192000" cy="711200"/>
          </a:xfrm>
          <a:prstGeom prst="rect">
            <a:avLst/>
          </a:prstGeom>
          <a:solidFill>
            <a:srgbClr val="0A4E98"/>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457200"/>
            <a:endParaRPr lang="en-US" sz="2400">
              <a:solidFill>
                <a:prstClr val="white"/>
              </a:solidFill>
            </a:endParaRPr>
          </a:p>
        </p:txBody>
      </p:sp>
      <p:sp>
        <p:nvSpPr>
          <p:cNvPr id="2" name="Title 1"/>
          <p:cNvSpPr>
            <a:spLocks noGrp="1"/>
          </p:cNvSpPr>
          <p:nvPr>
            <p:ph type="title"/>
          </p:nvPr>
        </p:nvSpPr>
        <p:spPr/>
        <p:txBody>
          <a:bodyPr/>
          <a:lstStyle>
            <a:lvl1pPr>
              <a:defRPr sz="2933">
                <a:solidFill>
                  <a:schemeClr val="accent2">
                    <a:lumMod val="50000"/>
                  </a:schemeClr>
                </a:solidFill>
              </a:defRPr>
            </a:lvl1pPr>
          </a:lstStyle>
          <a:p>
            <a:r>
              <a:rPr lang="en-US" dirty="0"/>
              <a:t>Click to edit Master title style</a:t>
            </a:r>
          </a:p>
        </p:txBody>
      </p:sp>
      <p:sp>
        <p:nvSpPr>
          <p:cNvPr id="7" name="Slide Number Placeholder 5"/>
          <p:cNvSpPr>
            <a:spLocks noGrp="1"/>
          </p:cNvSpPr>
          <p:nvPr>
            <p:ph type="sldNum" sz="quarter" idx="4"/>
          </p:nvPr>
        </p:nvSpPr>
        <p:spPr>
          <a:xfrm>
            <a:off x="9464198" y="6346308"/>
            <a:ext cx="2508837" cy="365125"/>
          </a:xfrm>
          <a:prstGeom prst="rect">
            <a:avLst/>
          </a:prstGeom>
        </p:spPr>
        <p:txBody>
          <a:bodyPr/>
          <a:lstStyle>
            <a:lvl1pPr algn="r">
              <a:defRPr sz="1600" spc="68">
                <a:solidFill>
                  <a:schemeClr val="bg1">
                    <a:lumMod val="85000"/>
                  </a:schemeClr>
                </a:solidFill>
              </a:defRPr>
            </a:lvl1pPr>
          </a:lstStyle>
          <a:p>
            <a:fld id="{5E9C14A8-3742-104C-87E5-B5DE088EAF44}" type="slidenum">
              <a:rPr lang="en-US" smtClean="0">
                <a:solidFill>
                  <a:prstClr val="white">
                    <a:lumMod val="85000"/>
                  </a:prstClr>
                </a:solidFill>
              </a:rPr>
              <a:pPr/>
              <a:t>‹#›</a:t>
            </a:fld>
            <a:endParaRPr lang="en-US" dirty="0">
              <a:solidFill>
                <a:prstClr val="white">
                  <a:lumMod val="85000"/>
                </a:prstClr>
              </a:solidFill>
            </a:endParaRPr>
          </a:p>
        </p:txBody>
      </p:sp>
      <p:pic>
        <p:nvPicPr>
          <p:cNvPr id="11" name="Picture 10" descr="FedCombomark-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363" y="6399473"/>
            <a:ext cx="4070775" cy="237067"/>
          </a:xfrm>
          <a:prstGeom prst="rect">
            <a:avLst/>
          </a:prstGeom>
        </p:spPr>
      </p:pic>
    </p:spTree>
    <p:extLst>
      <p:ext uri="{BB962C8B-B14F-4D97-AF65-F5344CB8AC3E}">
        <p14:creationId xmlns:p14="http://schemas.microsoft.com/office/powerpoint/2010/main" val="19015768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lain Slide Reversed">
    <p:bg>
      <p:bgPr>
        <a:solidFill>
          <a:srgbClr val="0A4E98"/>
        </a:solidFill>
        <a:effectLst/>
      </p:bgPr>
    </p:bg>
    <p:spTree>
      <p:nvGrpSpPr>
        <p:cNvPr id="1" name=""/>
        <p:cNvGrpSpPr/>
        <p:nvPr/>
      </p:nvGrpSpPr>
      <p:grpSpPr>
        <a:xfrm>
          <a:off x="0" y="0"/>
          <a:ext cx="0" cy="0"/>
          <a:chOff x="0" y="0"/>
          <a:chExt cx="0" cy="0"/>
        </a:xfrm>
      </p:grpSpPr>
      <p:sp>
        <p:nvSpPr>
          <p:cNvPr id="8" name="Rectangle 7"/>
          <p:cNvSpPr/>
          <p:nvPr userDrawn="1"/>
        </p:nvSpPr>
        <p:spPr>
          <a:xfrm>
            <a:off x="0" y="6162323"/>
            <a:ext cx="12192000" cy="695689"/>
          </a:xfrm>
          <a:prstGeom prst="rect">
            <a:avLst/>
          </a:prstGeom>
          <a:solidFill>
            <a:srgbClr val="4F5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400">
              <a:solidFill>
                <a:prstClr val="white"/>
              </a:solidFill>
            </a:endParaRPr>
          </a:p>
        </p:txBody>
      </p:sp>
      <p:sp>
        <p:nvSpPr>
          <p:cNvPr id="2" name="Title 1"/>
          <p:cNvSpPr>
            <a:spLocks noGrp="1"/>
          </p:cNvSpPr>
          <p:nvPr>
            <p:ph type="title"/>
          </p:nvPr>
        </p:nvSpPr>
        <p:spPr/>
        <p:txBody>
          <a:bodyPr/>
          <a:lstStyle>
            <a:lvl1pPr>
              <a:defRPr sz="2933">
                <a:solidFill>
                  <a:schemeClr val="bg1">
                    <a:lumMod val="95000"/>
                  </a:schemeClr>
                </a:solidFill>
              </a:defRPr>
            </a:lvl1pPr>
          </a:lstStyle>
          <a:p>
            <a:r>
              <a:rPr lang="en-US" dirty="0"/>
              <a:t>Click to edit Master title style</a:t>
            </a:r>
          </a:p>
        </p:txBody>
      </p:sp>
      <p:sp>
        <p:nvSpPr>
          <p:cNvPr id="7" name="Slide Number Placeholder 5"/>
          <p:cNvSpPr>
            <a:spLocks noGrp="1"/>
          </p:cNvSpPr>
          <p:nvPr>
            <p:ph type="sldNum" sz="quarter" idx="4"/>
          </p:nvPr>
        </p:nvSpPr>
        <p:spPr>
          <a:xfrm>
            <a:off x="9464198" y="6346308"/>
            <a:ext cx="2508837" cy="365125"/>
          </a:xfrm>
          <a:prstGeom prst="rect">
            <a:avLst/>
          </a:prstGeom>
        </p:spPr>
        <p:txBody>
          <a:bodyPr/>
          <a:lstStyle>
            <a:lvl1pPr algn="r">
              <a:defRPr sz="1600" spc="68">
                <a:solidFill>
                  <a:schemeClr val="bg1">
                    <a:lumMod val="85000"/>
                  </a:schemeClr>
                </a:solidFill>
              </a:defRPr>
            </a:lvl1pPr>
          </a:lstStyle>
          <a:p>
            <a:fld id="{5E9C14A8-3742-104C-87E5-B5DE088EAF44}" type="slidenum">
              <a:rPr lang="en-US" smtClean="0">
                <a:solidFill>
                  <a:prstClr val="white">
                    <a:lumMod val="85000"/>
                  </a:prstClr>
                </a:solidFill>
              </a:rPr>
              <a:pPr/>
              <a:t>‹#›</a:t>
            </a:fld>
            <a:endParaRPr lang="en-US" dirty="0">
              <a:solidFill>
                <a:prstClr val="white">
                  <a:lumMod val="85000"/>
                </a:prstClr>
              </a:solidFill>
            </a:endParaRPr>
          </a:p>
        </p:txBody>
      </p:sp>
      <p:pic>
        <p:nvPicPr>
          <p:cNvPr id="9" name="Picture 8" descr="FedCombomark-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363" y="6399473"/>
            <a:ext cx="4070775" cy="237067"/>
          </a:xfrm>
          <a:prstGeom prst="rect">
            <a:avLst/>
          </a:prstGeom>
        </p:spPr>
      </p:pic>
    </p:spTree>
    <p:extLst>
      <p:ext uri="{BB962C8B-B14F-4D97-AF65-F5344CB8AC3E}">
        <p14:creationId xmlns:p14="http://schemas.microsoft.com/office/powerpoint/2010/main" val="224858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microsoft.com/office/2007/relationships/hdphoto" Target="../media/hdphoto1.wdp"/><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35.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6.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164575"/>
            <a:ext cx="12192000" cy="711200"/>
          </a:xfrm>
          <a:prstGeom prst="rect">
            <a:avLst/>
          </a:prstGeom>
          <a:solidFill>
            <a:srgbClr val="0A4E98"/>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457200"/>
            <a:endParaRPr lang="en-US" sz="2400">
              <a:solidFill>
                <a:prstClr val="white"/>
              </a:solidFill>
            </a:endParaRPr>
          </a:p>
        </p:txBody>
      </p:sp>
      <p:sp>
        <p:nvSpPr>
          <p:cNvPr id="2" name="Title Placeholder 1"/>
          <p:cNvSpPr>
            <a:spLocks noGrp="1"/>
          </p:cNvSpPr>
          <p:nvPr>
            <p:ph type="title"/>
          </p:nvPr>
        </p:nvSpPr>
        <p:spPr>
          <a:xfrm>
            <a:off x="945576" y="335178"/>
            <a:ext cx="10300873" cy="78715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945576" y="1366985"/>
            <a:ext cx="10300873" cy="475918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descr="FedCombomark-3.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5363" y="6399473"/>
            <a:ext cx="4070775" cy="237067"/>
          </a:xfrm>
          <a:prstGeom prst="rect">
            <a:avLst/>
          </a:prstGeom>
        </p:spPr>
      </p:pic>
      <p:sp>
        <p:nvSpPr>
          <p:cNvPr id="6" name="Slide Number Placeholder 5"/>
          <p:cNvSpPr>
            <a:spLocks noGrp="1"/>
          </p:cNvSpPr>
          <p:nvPr>
            <p:ph type="sldNum" sz="quarter" idx="4"/>
          </p:nvPr>
        </p:nvSpPr>
        <p:spPr>
          <a:xfrm>
            <a:off x="9464198" y="6346308"/>
            <a:ext cx="2508837" cy="365125"/>
          </a:xfrm>
          <a:prstGeom prst="rect">
            <a:avLst/>
          </a:prstGeom>
        </p:spPr>
        <p:txBody>
          <a:bodyPr anchor="ctr" anchorCtr="0"/>
          <a:lstStyle>
            <a:lvl1pPr algn="r">
              <a:defRPr sz="1333" spc="68">
                <a:solidFill>
                  <a:schemeClr val="bg1">
                    <a:lumMod val="85000"/>
                  </a:schemeClr>
                </a:solidFill>
              </a:defRPr>
            </a:lvl1pPr>
          </a:lstStyle>
          <a:p>
            <a:pPr defTabSz="457200"/>
            <a:fld id="{5E9C14A8-3742-104C-87E5-B5DE088EAF44}" type="slidenum">
              <a:rPr lang="en-US" smtClean="0">
                <a:solidFill>
                  <a:prstClr val="white">
                    <a:lumMod val="85000"/>
                  </a:prstClr>
                </a:solidFill>
              </a:rPr>
              <a:pPr defTabSz="457200"/>
              <a:t>‹#›</a:t>
            </a:fld>
            <a:endParaRPr lang="en-US" dirty="0">
              <a:solidFill>
                <a:prstClr val="white">
                  <a:lumMod val="85000"/>
                </a:prstClr>
              </a:solidFill>
            </a:endParaRPr>
          </a:p>
        </p:txBody>
      </p:sp>
    </p:spTree>
    <p:extLst>
      <p:ext uri="{BB962C8B-B14F-4D97-AF65-F5344CB8AC3E}">
        <p14:creationId xmlns:p14="http://schemas.microsoft.com/office/powerpoint/2010/main" val="1127280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Lst>
  <p:hf hdr="0" ftr="0" dt="0"/>
  <p:txStyles>
    <p:titleStyle>
      <a:lvl1pPr algn="ctr" defTabSz="609555" rtl="0" eaLnBrk="1" latinLnBrk="0" hangingPunct="1">
        <a:spcBef>
          <a:spcPct val="0"/>
        </a:spcBef>
        <a:buNone/>
        <a:defRPr sz="3733" b="1" i="0" kern="1200" spc="68">
          <a:solidFill>
            <a:schemeClr val="accent2">
              <a:lumMod val="50000"/>
            </a:schemeClr>
          </a:solidFill>
          <a:latin typeface="Arial" panose="020B0604020202020204" pitchFamily="34" charset="0"/>
          <a:ea typeface="+mj-ea"/>
          <a:cs typeface="Arial" panose="020B0604020202020204" pitchFamily="34" charset="0"/>
        </a:defRPr>
      </a:lvl1pPr>
    </p:titleStyle>
    <p:bodyStyle>
      <a:lvl1pPr marL="463260" indent="-341350" algn="l" defTabSz="609555" rtl="0" eaLnBrk="1" latinLnBrk="0" hangingPunct="1">
        <a:spcBef>
          <a:spcPct val="20000"/>
        </a:spcBef>
        <a:buSzPct val="90000"/>
        <a:buFont typeface="Wingdings" charset="2"/>
        <a:buChar char="§"/>
        <a:defRPr sz="2667" kern="1200" spc="68">
          <a:solidFill>
            <a:schemeClr val="accent2">
              <a:lumMod val="50000"/>
            </a:schemeClr>
          </a:solidFill>
          <a:latin typeface="Arial" panose="020B0604020202020204" pitchFamily="34" charset="0"/>
          <a:ea typeface="+mn-ea"/>
          <a:cs typeface="Arial" panose="020B0604020202020204" pitchFamily="34" charset="0"/>
        </a:defRPr>
      </a:lvl1pPr>
      <a:lvl2pPr marL="914332" indent="-341350" algn="l" defTabSz="609555" rtl="0" eaLnBrk="1" latinLnBrk="0" hangingPunct="1">
        <a:spcBef>
          <a:spcPct val="20000"/>
        </a:spcBef>
        <a:buSzPct val="90000"/>
        <a:buFont typeface="Wingdings" charset="2"/>
        <a:buChar char="§"/>
        <a:defRPr sz="2667" kern="1200" spc="68">
          <a:solidFill>
            <a:schemeClr val="accent2">
              <a:lumMod val="50000"/>
            </a:schemeClr>
          </a:solidFill>
          <a:latin typeface="Arial" panose="020B0604020202020204" pitchFamily="34" charset="0"/>
          <a:ea typeface="+mn-ea"/>
          <a:cs typeface="Arial" panose="020B0604020202020204" pitchFamily="34" charset="0"/>
        </a:defRPr>
      </a:lvl2pPr>
      <a:lvl3pPr marL="1280064" indent="-341350" algn="l" defTabSz="609555" rtl="0" eaLnBrk="1" latinLnBrk="0" hangingPunct="1">
        <a:spcBef>
          <a:spcPct val="20000"/>
        </a:spcBef>
        <a:buSzPct val="90000"/>
        <a:buFont typeface="Wingdings" charset="2"/>
        <a:buChar char="§"/>
        <a:defRPr sz="2667" kern="1200" spc="68">
          <a:solidFill>
            <a:schemeClr val="accent2">
              <a:lumMod val="50000"/>
            </a:schemeClr>
          </a:solidFill>
          <a:latin typeface="Arial" panose="020B0604020202020204" pitchFamily="34" charset="0"/>
          <a:ea typeface="+mn-ea"/>
          <a:cs typeface="Arial" panose="020B0604020202020204" pitchFamily="34" charset="0"/>
        </a:defRPr>
      </a:lvl3pPr>
      <a:lvl4pPr marL="1633606" indent="-341350" algn="l" defTabSz="609555" rtl="0" eaLnBrk="1" latinLnBrk="0" hangingPunct="1">
        <a:spcBef>
          <a:spcPct val="20000"/>
        </a:spcBef>
        <a:buSzPct val="90000"/>
        <a:buFont typeface="Wingdings" charset="2"/>
        <a:buChar char="§"/>
        <a:defRPr sz="2667" kern="1200" spc="68">
          <a:solidFill>
            <a:schemeClr val="accent2">
              <a:lumMod val="50000"/>
            </a:schemeClr>
          </a:solidFill>
          <a:latin typeface="Arial" panose="020B0604020202020204" pitchFamily="34" charset="0"/>
          <a:ea typeface="+mn-ea"/>
          <a:cs typeface="Arial" panose="020B0604020202020204" pitchFamily="34" charset="0"/>
        </a:defRPr>
      </a:lvl4pPr>
      <a:lvl5pPr marL="1950574" indent="-341350" algn="l" defTabSz="609555" rtl="0" eaLnBrk="1" latinLnBrk="0" hangingPunct="1">
        <a:spcBef>
          <a:spcPct val="20000"/>
        </a:spcBef>
        <a:buSzPct val="90000"/>
        <a:buFont typeface="Wingdings" charset="2"/>
        <a:buChar char="§"/>
        <a:defRPr sz="2667" kern="1200" spc="68">
          <a:solidFill>
            <a:schemeClr val="accent2">
              <a:lumMod val="50000"/>
            </a:schemeClr>
          </a:solidFill>
          <a:latin typeface="Arial" panose="020B0604020202020204" pitchFamily="34" charset="0"/>
          <a:ea typeface="+mn-ea"/>
          <a:cs typeface="Arial" panose="020B060402020202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6"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08"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6"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37.jpeg"/></Relationships>
</file>

<file path=ppt/slides/_rels/slide20.xml.rels><?xml version="1.0" encoding="UTF-8" standalone="yes"?>
<Relationships xmlns="http://schemas.openxmlformats.org/package/2006/relationships"><Relationship Id="rId3" Type="http://schemas.openxmlformats.org/officeDocument/2006/relationships/hyperlink" Target="https://gcc02.safelinks.protection.outlook.com/?url=https%3A%2F%2Fpathwaystowork.acf.hhs.gov%2F&amp;data=04%7C01%7CGrode.Kellen.M%40dol.gov%7C1dc88dfd958047a6379a08d89d1615e1%7C75a6305472044e0c9126adab971d4aca%7C0%7C0%7C637432065470319002%7CUnknown%7CTWFpbGZsb3d8eyJWIjoiMC4wLjAwMDAiLCJQIjoiV2luMzIiLCJBTiI6Ik1haWwiLCJXVCI6Mn0%3D%7C1000&amp;sdata=zMdBiinsMKvweg8iYGlMThCx4rSwmxiL5vI%2FGx5XhF0%3D&amp;reserve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clear.dol.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8" Type="http://schemas.openxmlformats.org/officeDocument/2006/relationships/hyperlink" Target="https://www.hudexchange.info/programs/coc/" TargetMode="External"/><Relationship Id="rId3" Type="http://schemas.openxmlformats.org/officeDocument/2006/relationships/hyperlink" Target="https://wdr.doleta.gov/directives/corr_doc.cfm?docn=8675" TargetMode="External"/><Relationship Id="rId7" Type="http://schemas.openxmlformats.org/officeDocument/2006/relationships/hyperlink" Target="https://www.fns.usda.gov/snap/et-policy-and-guidance"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hyperlink" Target="https://www.dol.gov/agencies/eta/performance/reporting/data-integrity" TargetMode="External"/><Relationship Id="rId5" Type="http://schemas.openxmlformats.org/officeDocument/2006/relationships/hyperlink" Target="https://ion.workforcegps.org/resources/2015/09/03/16/48/Directory_of_Partner_WIOA_Websites" TargetMode="External"/><Relationship Id="rId4" Type="http://schemas.openxmlformats.org/officeDocument/2006/relationships/hyperlink" Target="https://wdr.doleta.gov/directives/attach/TEGL/TEGL_7-20_Attachment_acc.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workforcegps.org/events/2020/12/08/12/20/Learning-and-Leading-Service-Delivery-to-Job-Seekers-in-a-Virtual-Environment" TargetMode="External"/><Relationship Id="rId2" Type="http://schemas.openxmlformats.org/officeDocument/2006/relationships/hyperlink" Target="https://www.workforcegps.org/events/2020/11/19/14/49/Eligible-Training-Provider-ETP-Series-Part-2-Performance-and-New-Website" TargetMode="Externa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tags" Target="../tags/tag7.xml"/><Relationship Id="rId4" Type="http://schemas.openxmlformats.org/officeDocument/2006/relationships/hyperlink" Target="Support@workforceGP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4.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5.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fontScale="90000"/>
          </a:bodyPr>
          <a:lstStyle/>
          <a:p>
            <a:r>
              <a:rPr lang="en-US" dirty="0"/>
              <a:t>Implementing Priority of Service Provisions for Most in Need Individuals in the WIOA Adult Program</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December 14,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endParaRPr lang="en-US" dirty="0"/>
          </a:p>
          <a:p>
            <a:r>
              <a:rPr lang="en-US" dirty="0"/>
              <a:t>TEGL 07-20</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10</a:t>
            </a:fld>
            <a:endParaRPr lang="en-US"/>
          </a:p>
        </p:txBody>
      </p:sp>
      <p:sp>
        <p:nvSpPr>
          <p:cNvPr id="3" name="Title 2"/>
          <p:cNvSpPr>
            <a:spLocks noGrp="1"/>
          </p:cNvSpPr>
          <p:nvPr>
            <p:ph type="title"/>
          </p:nvPr>
        </p:nvSpPr>
        <p:spPr/>
        <p:txBody>
          <a:bodyPr>
            <a:normAutofit fontScale="90000"/>
          </a:bodyPr>
          <a:lstStyle/>
          <a:p>
            <a:r>
              <a:rPr lang="en-US" dirty="0"/>
              <a:t>What is the WIOA Adult Program Priority of Service Requirement?</a:t>
            </a:r>
          </a:p>
        </p:txBody>
      </p:sp>
      <p:sp>
        <p:nvSpPr>
          <p:cNvPr id="4" name="Content Placeholder 3"/>
          <p:cNvSpPr>
            <a:spLocks noGrp="1"/>
          </p:cNvSpPr>
          <p:nvPr>
            <p:ph idx="1"/>
          </p:nvPr>
        </p:nvSpPr>
        <p:spPr/>
        <p:txBody>
          <a:bodyPr>
            <a:normAutofit/>
          </a:bodyPr>
          <a:lstStyle/>
          <a:p>
            <a:r>
              <a:rPr lang="en-US" dirty="0"/>
              <a:t>WIOA sec. 134(c)(3)(E) requires that American Job Center (AJC) staff, when using WIOA Adult program funds to provide </a:t>
            </a:r>
            <a:r>
              <a:rPr lang="en-US" b="1" dirty="0"/>
              <a:t>individualized career services and training services</a:t>
            </a:r>
            <a:r>
              <a:rPr lang="en-US" dirty="0"/>
              <a:t>, </a:t>
            </a:r>
            <a:r>
              <a:rPr lang="en-US" u="sng" dirty="0"/>
              <a:t>must</a:t>
            </a:r>
            <a:r>
              <a:rPr lang="en-US" dirty="0"/>
              <a:t> give priority of service to: </a:t>
            </a:r>
          </a:p>
          <a:p>
            <a:pPr lvl="1"/>
            <a:r>
              <a:rPr lang="en-US" b="1" dirty="0"/>
              <a:t>recipients of public assistance, </a:t>
            </a:r>
          </a:p>
          <a:p>
            <a:pPr lvl="1"/>
            <a:r>
              <a:rPr lang="en-US" b="1" dirty="0"/>
              <a:t>low-income individuals, and </a:t>
            </a:r>
          </a:p>
          <a:p>
            <a:pPr lvl="1"/>
            <a:r>
              <a:rPr lang="en-US" b="1" dirty="0"/>
              <a:t>individuals who are basic skills deficient (including English language learners)</a:t>
            </a:r>
            <a:r>
              <a:rPr lang="en-US" dirty="0"/>
              <a:t>.</a:t>
            </a:r>
          </a:p>
          <a:p>
            <a:r>
              <a:rPr lang="en-US" dirty="0"/>
              <a:t>AJC staff </a:t>
            </a:r>
            <a:r>
              <a:rPr lang="en-US" u="sng" dirty="0"/>
              <a:t>must</a:t>
            </a:r>
            <a:r>
              <a:rPr lang="en-US" dirty="0"/>
              <a:t> prioritize services to these populations </a:t>
            </a:r>
            <a:r>
              <a:rPr lang="en-US" u="sng" dirty="0"/>
              <a:t>at all times</a:t>
            </a:r>
            <a:r>
              <a:rPr lang="en-US" dirty="0"/>
              <a:t>, regardless of the amount of funds available to provide services in the local area. </a:t>
            </a:r>
          </a:p>
          <a:p>
            <a:r>
              <a:rPr lang="en-US" dirty="0"/>
              <a:t>WIOA requires states to develop criteria, policies, and procedures for applying this priority, including monitoring local areas’ compliance with this priority provision (see 20 CFR 680.600 and TEGL 19-16). </a:t>
            </a:r>
          </a:p>
        </p:txBody>
      </p:sp>
    </p:spTree>
    <p:extLst>
      <p:ext uri="{BB962C8B-B14F-4D97-AF65-F5344CB8AC3E}">
        <p14:creationId xmlns:p14="http://schemas.microsoft.com/office/powerpoint/2010/main" val="131686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11</a:t>
            </a:fld>
            <a:endParaRPr lang="en-US"/>
          </a:p>
        </p:txBody>
      </p:sp>
      <p:sp>
        <p:nvSpPr>
          <p:cNvPr id="3" name="Title 2"/>
          <p:cNvSpPr>
            <a:spLocks noGrp="1"/>
          </p:cNvSpPr>
          <p:nvPr>
            <p:ph type="title"/>
          </p:nvPr>
        </p:nvSpPr>
        <p:spPr/>
        <p:txBody>
          <a:bodyPr>
            <a:normAutofit fontScale="90000"/>
          </a:bodyPr>
          <a:lstStyle/>
          <a:p>
            <a:r>
              <a:rPr lang="en-US" dirty="0"/>
              <a:t>How does this relate to Veteran’s Priority of Service requirements?</a:t>
            </a:r>
          </a:p>
        </p:txBody>
      </p:sp>
      <p:sp>
        <p:nvSpPr>
          <p:cNvPr id="4" name="Content Placeholder 3"/>
          <p:cNvSpPr>
            <a:spLocks noGrp="1"/>
          </p:cNvSpPr>
          <p:nvPr>
            <p:ph sz="half" idx="1"/>
          </p:nvPr>
        </p:nvSpPr>
        <p:spPr>
          <a:xfrm>
            <a:off x="3914351" y="1031358"/>
            <a:ext cx="8123250" cy="5324992"/>
          </a:xfrm>
        </p:spPr>
        <p:txBody>
          <a:bodyPr>
            <a:normAutofit fontScale="85000" lnSpcReduction="20000"/>
          </a:bodyPr>
          <a:lstStyle/>
          <a:p>
            <a:r>
              <a:rPr lang="en-US" dirty="0"/>
              <a:t>These priorities are </a:t>
            </a:r>
            <a:r>
              <a:rPr lang="en-US" u="sng" dirty="0"/>
              <a:t>in addition </a:t>
            </a:r>
            <a:r>
              <a:rPr lang="en-US" dirty="0"/>
              <a:t>to the requirements that veterans and their eligible spouses receive priority of service for all DOL-funded job training programs.</a:t>
            </a:r>
          </a:p>
          <a:p>
            <a:r>
              <a:rPr lang="en-US" dirty="0"/>
              <a:t>Priority must be provided in the following order:</a:t>
            </a:r>
          </a:p>
          <a:p>
            <a:pPr lvl="1"/>
            <a:r>
              <a:rPr lang="en-US" dirty="0"/>
              <a:t>First, </a:t>
            </a:r>
            <a:r>
              <a:rPr lang="en-US" b="1" dirty="0"/>
              <a:t>veterans and eligible spouses </a:t>
            </a:r>
            <a:r>
              <a:rPr lang="en-US" u="sng" dirty="0"/>
              <a:t>who are also </a:t>
            </a:r>
            <a:r>
              <a:rPr lang="en-US" b="1" dirty="0"/>
              <a:t>recipients of public assistance</a:t>
            </a:r>
            <a:r>
              <a:rPr lang="en-US" dirty="0"/>
              <a:t>, other </a:t>
            </a:r>
            <a:r>
              <a:rPr lang="en-US" b="1" dirty="0"/>
              <a:t>low-income individuals</a:t>
            </a:r>
            <a:r>
              <a:rPr lang="en-US" dirty="0"/>
              <a:t>, or </a:t>
            </a:r>
            <a:r>
              <a:rPr lang="en-US" b="1" dirty="0"/>
              <a:t>individuals who are basic skills deficient </a:t>
            </a:r>
            <a:r>
              <a:rPr lang="en-US" dirty="0"/>
              <a:t>receive first priority for services with WIOA Adult formula funds for individualized career services and training services.</a:t>
            </a:r>
          </a:p>
          <a:p>
            <a:pPr lvl="1"/>
            <a:r>
              <a:rPr lang="en-US" dirty="0"/>
              <a:t>Second, individuals </a:t>
            </a:r>
            <a:r>
              <a:rPr lang="en-US" b="1" dirty="0"/>
              <a:t>who are not veterans or eligible spouses </a:t>
            </a:r>
            <a:r>
              <a:rPr lang="en-US" dirty="0"/>
              <a:t>(aka non-covered persons) but who </a:t>
            </a:r>
            <a:r>
              <a:rPr lang="en-US" b="1" dirty="0"/>
              <a:t>are included in the WIOA Adult priority groups</a:t>
            </a:r>
            <a:r>
              <a:rPr lang="en-US" dirty="0"/>
              <a:t>.</a:t>
            </a:r>
          </a:p>
          <a:p>
            <a:pPr lvl="1"/>
            <a:r>
              <a:rPr lang="en-US" dirty="0"/>
              <a:t>Third, </a:t>
            </a:r>
            <a:r>
              <a:rPr lang="en-US" b="1" dirty="0"/>
              <a:t>veterans and eligible spouses </a:t>
            </a:r>
            <a:r>
              <a:rPr lang="en-US" dirty="0"/>
              <a:t>who are not included in one of WIOA’s Adult priority groups.</a:t>
            </a:r>
          </a:p>
          <a:p>
            <a:pPr lvl="1"/>
            <a:r>
              <a:rPr lang="en-US" dirty="0"/>
              <a:t>Fourth, priority populations established by the Governor and/or Local WDB.</a:t>
            </a:r>
          </a:p>
          <a:p>
            <a:pPr lvl="1"/>
            <a:r>
              <a:rPr lang="en-US" dirty="0"/>
              <a:t>Last, to non-covered persons outside the groups given priority under WIOA.</a:t>
            </a:r>
          </a:p>
          <a:p>
            <a:endParaRPr lang="en-US" dirty="0"/>
          </a:p>
        </p:txBody>
      </p:sp>
      <p:pic>
        <p:nvPicPr>
          <p:cNvPr id="6" name="Content Placeholder 5" descr="Veteran’s Day In America – The Tony Burgess Blog"/>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274879" y="1031358"/>
            <a:ext cx="3639472" cy="2422028"/>
          </a:xfrm>
        </p:spPr>
      </p:pic>
    </p:spTree>
    <p:extLst>
      <p:ext uri="{BB962C8B-B14F-4D97-AF65-F5344CB8AC3E}">
        <p14:creationId xmlns:p14="http://schemas.microsoft.com/office/powerpoint/2010/main" val="259033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12</a:t>
            </a:fld>
            <a:endParaRPr lang="en-US"/>
          </a:p>
        </p:txBody>
      </p:sp>
      <p:sp>
        <p:nvSpPr>
          <p:cNvPr id="3" name="Title 2"/>
          <p:cNvSpPr>
            <a:spLocks noGrp="1"/>
          </p:cNvSpPr>
          <p:nvPr>
            <p:ph type="title"/>
          </p:nvPr>
        </p:nvSpPr>
        <p:spPr/>
        <p:txBody>
          <a:bodyPr/>
          <a:lstStyle/>
          <a:p>
            <a:r>
              <a:rPr lang="en-US" dirty="0"/>
              <a:t>What does it mean to provide “priority”?</a:t>
            </a:r>
          </a:p>
        </p:txBody>
      </p:sp>
      <p:sp>
        <p:nvSpPr>
          <p:cNvPr id="4" name="Content Placeholder 3"/>
          <p:cNvSpPr>
            <a:spLocks noGrp="1"/>
          </p:cNvSpPr>
          <p:nvPr>
            <p:ph idx="1"/>
          </p:nvPr>
        </p:nvSpPr>
        <p:spPr/>
        <p:txBody>
          <a:bodyPr>
            <a:noAutofit/>
          </a:bodyPr>
          <a:lstStyle/>
          <a:p>
            <a:r>
              <a:rPr lang="en-US" sz="2400" dirty="0"/>
              <a:t>There are multiple ways that priority may be provided and demonstrated, but the simplest measure is the percentage of participants receiving individualized career or training services who are from one of the priority populations.</a:t>
            </a:r>
          </a:p>
          <a:p>
            <a:r>
              <a:rPr lang="en-US" sz="2400" dirty="0"/>
              <a:t>ETA envisions </a:t>
            </a:r>
            <a:r>
              <a:rPr lang="en-US" sz="2400" b="1" dirty="0"/>
              <a:t>effective implementation of priority of service means 75%</a:t>
            </a:r>
            <a:r>
              <a:rPr lang="en-US" sz="2400" dirty="0"/>
              <a:t> of WIOA Adult participants receiving individualized career or training services will be from one or more of the three priority groups.</a:t>
            </a:r>
          </a:p>
          <a:p>
            <a:r>
              <a:rPr lang="en-US" sz="2400" dirty="0"/>
              <a:t>ETA expects that this rate will </a:t>
            </a:r>
            <a:r>
              <a:rPr lang="en-US" sz="2400" b="1" dirty="0"/>
              <a:t>be no lower than 50.1% </a:t>
            </a:r>
            <a:r>
              <a:rPr lang="en-US" sz="2400" dirty="0"/>
              <a:t>in any state.</a:t>
            </a:r>
          </a:p>
          <a:p>
            <a:r>
              <a:rPr lang="en-US" sz="2400" dirty="0"/>
              <a:t>Example:</a:t>
            </a:r>
          </a:p>
          <a:p>
            <a:pPr lvl="1"/>
            <a:r>
              <a:rPr lang="en-US" sz="2000" dirty="0"/>
              <a:t>2000 participants receiving individualized career and training services</a:t>
            </a:r>
          </a:p>
          <a:p>
            <a:pPr lvl="1"/>
            <a:r>
              <a:rPr lang="en-US" sz="2000" dirty="0"/>
              <a:t>1275 participants receiving </a:t>
            </a:r>
            <a:r>
              <a:rPr lang="en-US" dirty="0"/>
              <a:t>individualized</a:t>
            </a:r>
            <a:r>
              <a:rPr lang="en-US" sz="2000" dirty="0"/>
              <a:t> career and training services are from priority populations </a:t>
            </a:r>
          </a:p>
          <a:p>
            <a:pPr lvl="1"/>
            <a:r>
              <a:rPr lang="en-US" sz="2000" dirty="0"/>
              <a:t>Result: 63.75%   (meets expectation, misses goal)</a:t>
            </a:r>
          </a:p>
        </p:txBody>
      </p:sp>
    </p:spTree>
    <p:extLst>
      <p:ext uri="{BB962C8B-B14F-4D97-AF65-F5344CB8AC3E}">
        <p14:creationId xmlns:p14="http://schemas.microsoft.com/office/powerpoint/2010/main" val="223415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3"/>
          <a:stretch>
            <a:fillRect/>
          </a:stretch>
        </p:blipFill>
        <p:spPr>
          <a:xfrm>
            <a:off x="8110744" y="1729122"/>
            <a:ext cx="4081256" cy="3300078"/>
          </a:xfrm>
          <a:prstGeom prst="rect">
            <a:avLst/>
          </a:prstGeom>
        </p:spPr>
      </p:pic>
      <p:sp>
        <p:nvSpPr>
          <p:cNvPr id="2" name="Slide Number Placeholder 1"/>
          <p:cNvSpPr>
            <a:spLocks noGrp="1"/>
          </p:cNvSpPr>
          <p:nvPr>
            <p:ph type="sldNum" sz="quarter" idx="12"/>
          </p:nvPr>
        </p:nvSpPr>
        <p:spPr/>
        <p:txBody>
          <a:bodyPr/>
          <a:lstStyle/>
          <a:p>
            <a:fld id="{158B7785-F6D6-45F8-833E-07BD84680091}" type="slidenum">
              <a:rPr lang="en-US" smtClean="0"/>
              <a:t>13</a:t>
            </a:fld>
            <a:endParaRPr lang="en-US"/>
          </a:p>
        </p:txBody>
      </p:sp>
      <p:sp>
        <p:nvSpPr>
          <p:cNvPr id="3" name="Title 2"/>
          <p:cNvSpPr>
            <a:spLocks noGrp="1"/>
          </p:cNvSpPr>
          <p:nvPr>
            <p:ph type="title"/>
          </p:nvPr>
        </p:nvSpPr>
        <p:spPr/>
        <p:txBody>
          <a:bodyPr/>
          <a:lstStyle/>
          <a:p>
            <a:r>
              <a:rPr lang="en-US" dirty="0"/>
              <a:t>What happens if a state is below 50.1 percent?</a:t>
            </a:r>
          </a:p>
        </p:txBody>
      </p:sp>
      <p:sp>
        <p:nvSpPr>
          <p:cNvPr id="4" name="Content Placeholder 3"/>
          <p:cNvSpPr>
            <a:spLocks noGrp="1"/>
          </p:cNvSpPr>
          <p:nvPr>
            <p:ph sz="half" idx="1"/>
          </p:nvPr>
        </p:nvSpPr>
        <p:spPr>
          <a:xfrm>
            <a:off x="808074" y="1161144"/>
            <a:ext cx="8623005" cy="5195206"/>
          </a:xfrm>
        </p:spPr>
        <p:txBody>
          <a:bodyPr/>
          <a:lstStyle/>
          <a:p>
            <a:r>
              <a:rPr lang="en-US" dirty="0"/>
              <a:t>When a state is determined to be below the 50.1% benchmark, ETA may initiate a review of the state’s policies and practices for priority of service.</a:t>
            </a:r>
          </a:p>
          <a:p>
            <a:r>
              <a:rPr lang="en-US" dirty="0"/>
              <a:t>ETA will provide technical assistance as needed to support improvement.</a:t>
            </a:r>
          </a:p>
          <a:p>
            <a:r>
              <a:rPr lang="en-US" dirty="0"/>
              <a:t>Reviews will consider other metrics and evidence of priority of service provision.</a:t>
            </a:r>
          </a:p>
          <a:p>
            <a:r>
              <a:rPr lang="en-US" dirty="0"/>
              <a:t>States that continue to fall below this benchmark may be subject to existing mechanisms used to address compliance failures (monitoring findings, corrective actions, </a:t>
            </a:r>
            <a:r>
              <a:rPr lang="en-US" dirty="0" err="1"/>
              <a:t>etc</a:t>
            </a:r>
            <a:r>
              <a:rPr lang="en-US" dirty="0"/>
              <a:t>), as appropriate.</a:t>
            </a:r>
          </a:p>
        </p:txBody>
      </p:sp>
    </p:spTree>
    <p:extLst>
      <p:ext uri="{BB962C8B-B14F-4D97-AF65-F5344CB8AC3E}">
        <p14:creationId xmlns:p14="http://schemas.microsoft.com/office/powerpoint/2010/main" val="3584999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14</a:t>
            </a:fld>
            <a:endParaRPr lang="en-US" dirty="0"/>
          </a:p>
        </p:txBody>
      </p:sp>
      <p:sp>
        <p:nvSpPr>
          <p:cNvPr id="3" name="Title 2"/>
          <p:cNvSpPr>
            <a:spLocks noGrp="1"/>
          </p:cNvSpPr>
          <p:nvPr>
            <p:ph type="title"/>
          </p:nvPr>
        </p:nvSpPr>
        <p:spPr/>
        <p:txBody>
          <a:bodyPr>
            <a:normAutofit fontScale="90000"/>
          </a:bodyPr>
          <a:lstStyle/>
          <a:p>
            <a:r>
              <a:rPr lang="en-US" dirty="0"/>
              <a:t>Monitoring WIOA Adult Priority of Service Requirements Using Performance Data</a:t>
            </a:r>
          </a:p>
        </p:txBody>
      </p:sp>
      <p:sp>
        <p:nvSpPr>
          <p:cNvPr id="4" name="Text Placeholder 3"/>
          <p:cNvSpPr>
            <a:spLocks noGrp="1"/>
          </p:cNvSpPr>
          <p:nvPr>
            <p:ph type="body" idx="1"/>
          </p:nvPr>
        </p:nvSpPr>
        <p:spPr/>
        <p:txBody>
          <a:bodyPr/>
          <a:lstStyle/>
          <a:p>
            <a:r>
              <a:rPr lang="en-US" dirty="0"/>
              <a:t>Leveraging the Quarterly Report Analysis (QRA) Process</a:t>
            </a:r>
          </a:p>
        </p:txBody>
      </p:sp>
    </p:spTree>
    <p:extLst>
      <p:ext uri="{BB962C8B-B14F-4D97-AF65-F5344CB8AC3E}">
        <p14:creationId xmlns:p14="http://schemas.microsoft.com/office/powerpoint/2010/main" val="301275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15</a:t>
            </a:fld>
            <a:endParaRPr lang="en-US"/>
          </a:p>
        </p:txBody>
      </p:sp>
      <p:sp>
        <p:nvSpPr>
          <p:cNvPr id="3" name="Title 2"/>
          <p:cNvSpPr>
            <a:spLocks noGrp="1"/>
          </p:cNvSpPr>
          <p:nvPr>
            <p:ph type="title"/>
          </p:nvPr>
        </p:nvSpPr>
        <p:spPr/>
        <p:txBody>
          <a:bodyPr/>
          <a:lstStyle/>
          <a:p>
            <a:r>
              <a:rPr lang="en-US" dirty="0"/>
              <a:t>How will ETA monitor this requirement?</a:t>
            </a:r>
          </a:p>
        </p:txBody>
      </p:sp>
      <p:sp>
        <p:nvSpPr>
          <p:cNvPr id="4" name="Content Placeholder 3"/>
          <p:cNvSpPr>
            <a:spLocks noGrp="1"/>
          </p:cNvSpPr>
          <p:nvPr>
            <p:ph idx="1"/>
          </p:nvPr>
        </p:nvSpPr>
        <p:spPr/>
        <p:txBody>
          <a:bodyPr>
            <a:normAutofit lnSpcReduction="10000"/>
          </a:bodyPr>
          <a:lstStyle/>
          <a:p>
            <a:r>
              <a:rPr lang="en-US" dirty="0"/>
              <a:t>ETA has incorporated this metric into our Quarterly Results Analysis (QRA) process. </a:t>
            </a:r>
          </a:p>
          <a:p>
            <a:r>
              <a:rPr lang="en-US" dirty="0"/>
              <a:t>The QRA will serve as ETA's primary tool for identifying states that may not be in compliance of priority of service requirements.  </a:t>
            </a:r>
          </a:p>
          <a:p>
            <a:pPr lvl="1"/>
            <a:r>
              <a:rPr lang="en-US" dirty="0"/>
              <a:t>As such a failure in QRA priority of service metrics will result in additional inquiry from regional performance specialists, regardless of a state's status as a volunteer pilot state.</a:t>
            </a:r>
          </a:p>
          <a:p>
            <a:r>
              <a:rPr lang="en-US" dirty="0"/>
              <a:t>The QRA process uses individual records from states’ quarterly performance report (QPR) submissions to calculate this (and other) metrics, which are then shared with states and performance specialists in the ETA regional offices. </a:t>
            </a:r>
          </a:p>
          <a:p>
            <a:r>
              <a:rPr lang="en-US" dirty="0"/>
              <a:t>ETA performance specialists and federal project officers (FPOs) will also use this information to help inform their monitoring and technical assistance efforts.</a:t>
            </a:r>
          </a:p>
        </p:txBody>
      </p:sp>
    </p:spTree>
    <p:extLst>
      <p:ext uri="{BB962C8B-B14F-4D97-AF65-F5344CB8AC3E}">
        <p14:creationId xmlns:p14="http://schemas.microsoft.com/office/powerpoint/2010/main" val="1017644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16</a:t>
            </a:fld>
            <a:endParaRPr lang="en-US"/>
          </a:p>
        </p:txBody>
      </p:sp>
      <p:sp>
        <p:nvSpPr>
          <p:cNvPr id="3" name="Title 2"/>
          <p:cNvSpPr>
            <a:spLocks noGrp="1"/>
          </p:cNvSpPr>
          <p:nvPr>
            <p:ph type="title"/>
          </p:nvPr>
        </p:nvSpPr>
        <p:spPr/>
        <p:txBody>
          <a:bodyPr/>
          <a:lstStyle/>
          <a:p>
            <a:r>
              <a:rPr lang="en-US" dirty="0"/>
              <a:t>Improving Low Outcomes</a:t>
            </a:r>
          </a:p>
        </p:txBody>
      </p:sp>
      <p:pic>
        <p:nvPicPr>
          <p:cNvPr id="6" name="Content Placeholder 5" descr="Business Growth Chart PNG Transparent Images | PNG All"/>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424543" y="1161144"/>
            <a:ext cx="2917825" cy="2553096"/>
          </a:xfrm>
        </p:spPr>
      </p:pic>
      <p:sp>
        <p:nvSpPr>
          <p:cNvPr id="5" name="Content Placeholder 4"/>
          <p:cNvSpPr>
            <a:spLocks noGrp="1"/>
          </p:cNvSpPr>
          <p:nvPr>
            <p:ph sz="half" idx="2"/>
          </p:nvPr>
        </p:nvSpPr>
        <p:spPr>
          <a:xfrm>
            <a:off x="3342368" y="1161143"/>
            <a:ext cx="8468632" cy="5109027"/>
          </a:xfrm>
        </p:spPr>
        <p:txBody>
          <a:bodyPr/>
          <a:lstStyle/>
          <a:p>
            <a:r>
              <a:rPr lang="en-US" sz="2400" dirty="0"/>
              <a:t>Low outcomes on this metric can be a result of policy, implementation, or performance reporting. </a:t>
            </a:r>
          </a:p>
          <a:p>
            <a:r>
              <a:rPr lang="en-US" sz="2400" dirty="0"/>
              <a:t>A key part of the QRA process is identifying if there are problems with the way the data are reported. </a:t>
            </a:r>
          </a:p>
          <a:p>
            <a:pPr lvl="1"/>
            <a:r>
              <a:rPr lang="en-US" sz="2000" dirty="0"/>
              <a:t>To be successful on this metric, it is important to report accurate information on participant services and demographics. For example, failing to report someone as low-income could result in a lower outcome for this metric even if they rightfully received priority. </a:t>
            </a:r>
          </a:p>
          <a:p>
            <a:r>
              <a:rPr lang="en-US" sz="2400" dirty="0"/>
              <a:t>While ETA may consider other information and evidence for those that are below the 50.1% benchmark, it may be the case that states need to update their policies and procedures in order to ensure compliance with the WIOA Adult priority of service requirements. </a:t>
            </a:r>
          </a:p>
        </p:txBody>
      </p:sp>
    </p:spTree>
    <p:extLst>
      <p:ext uri="{BB962C8B-B14F-4D97-AF65-F5344CB8AC3E}">
        <p14:creationId xmlns:p14="http://schemas.microsoft.com/office/powerpoint/2010/main" val="395670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17</a:t>
            </a:fld>
            <a:endParaRPr lang="en-US"/>
          </a:p>
        </p:txBody>
      </p:sp>
      <p:sp>
        <p:nvSpPr>
          <p:cNvPr id="3" name="Title 2"/>
          <p:cNvSpPr>
            <a:spLocks noGrp="1"/>
          </p:cNvSpPr>
          <p:nvPr>
            <p:ph type="title"/>
          </p:nvPr>
        </p:nvSpPr>
        <p:spPr>
          <a:xfrm>
            <a:off x="839788" y="457200"/>
            <a:ext cx="4771303" cy="613064"/>
          </a:xfrm>
        </p:spPr>
        <p:txBody>
          <a:bodyPr>
            <a:normAutofit/>
          </a:bodyPr>
          <a:lstStyle/>
          <a:p>
            <a:r>
              <a:rPr lang="en-US" dirty="0"/>
              <a:t>Recent QRA Results</a:t>
            </a:r>
          </a:p>
        </p:txBody>
      </p:sp>
      <p:sp>
        <p:nvSpPr>
          <p:cNvPr id="4" name="Text Placeholder 3"/>
          <p:cNvSpPr>
            <a:spLocks noGrp="1"/>
          </p:cNvSpPr>
          <p:nvPr>
            <p:ph type="body" sz="half" idx="2"/>
          </p:nvPr>
        </p:nvSpPr>
        <p:spPr>
          <a:xfrm>
            <a:off x="529936" y="1070264"/>
            <a:ext cx="3366655" cy="4790786"/>
          </a:xfrm>
        </p:spPr>
        <p:txBody>
          <a:bodyPr/>
          <a:lstStyle/>
          <a:p>
            <a:pPr algn="l"/>
            <a:r>
              <a:rPr lang="en-US" dirty="0"/>
              <a:t>The majority of states are meeting the minimum compliance threshold of 50.1%.</a:t>
            </a:r>
          </a:p>
          <a:p>
            <a:pPr algn="l"/>
            <a:endParaRPr lang="en-US" dirty="0"/>
          </a:p>
          <a:p>
            <a:pPr algn="l"/>
            <a:r>
              <a:rPr lang="en-US" dirty="0"/>
              <a:t>Nearly half of all states/territories are meeting ETA’s Priority of Service Goal of 75.0%</a:t>
            </a:r>
          </a:p>
        </p:txBody>
      </p:sp>
      <p:pic>
        <p:nvPicPr>
          <p:cNvPr id="7" name="Content Placeholder 6"/>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4158475" y="1070264"/>
            <a:ext cx="7879125" cy="4754880"/>
          </a:xfrm>
          <a:prstGeom prst="rect">
            <a:avLst/>
          </a:prstGeom>
        </p:spPr>
      </p:pic>
    </p:spTree>
    <p:extLst>
      <p:ext uri="{BB962C8B-B14F-4D97-AF65-F5344CB8AC3E}">
        <p14:creationId xmlns:p14="http://schemas.microsoft.com/office/powerpoint/2010/main" val="65635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18</a:t>
            </a:fld>
            <a:endParaRPr lang="en-US" dirty="0"/>
          </a:p>
        </p:txBody>
      </p:sp>
      <p:sp>
        <p:nvSpPr>
          <p:cNvPr id="3" name="Title 2"/>
          <p:cNvSpPr>
            <a:spLocks noGrp="1"/>
          </p:cNvSpPr>
          <p:nvPr>
            <p:ph type="title"/>
          </p:nvPr>
        </p:nvSpPr>
        <p:spPr>
          <a:xfrm>
            <a:off x="800100" y="1911602"/>
            <a:ext cx="6553200" cy="2357891"/>
          </a:xfrm>
        </p:spPr>
        <p:txBody>
          <a:bodyPr>
            <a:normAutofit fontScale="90000"/>
          </a:bodyPr>
          <a:lstStyle/>
          <a:p>
            <a:r>
              <a:rPr lang="en-US" dirty="0"/>
              <a:t>Improving Service Delivery and Leveraging Additional Resources to Support WIOA Adult Priority Populations</a:t>
            </a:r>
          </a:p>
        </p:txBody>
      </p:sp>
    </p:spTree>
    <p:extLst>
      <p:ext uri="{BB962C8B-B14F-4D97-AF65-F5344CB8AC3E}">
        <p14:creationId xmlns:p14="http://schemas.microsoft.com/office/powerpoint/2010/main" val="3460000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19</a:t>
            </a:fld>
            <a:endParaRPr lang="en-US"/>
          </a:p>
        </p:txBody>
      </p:sp>
      <p:sp>
        <p:nvSpPr>
          <p:cNvPr id="3" name="Title 2"/>
          <p:cNvSpPr>
            <a:spLocks noGrp="1"/>
          </p:cNvSpPr>
          <p:nvPr>
            <p:ph type="title"/>
          </p:nvPr>
        </p:nvSpPr>
        <p:spPr/>
        <p:txBody>
          <a:bodyPr>
            <a:normAutofit fontScale="90000"/>
          </a:bodyPr>
          <a:lstStyle/>
          <a:p>
            <a:r>
              <a:rPr lang="en-US" dirty="0"/>
              <a:t>A One Workforce Approach to Serving Adult Priority Populations</a:t>
            </a:r>
          </a:p>
        </p:txBody>
      </p:sp>
      <p:sp>
        <p:nvSpPr>
          <p:cNvPr id="4" name="Content Placeholder 3"/>
          <p:cNvSpPr>
            <a:spLocks noGrp="1"/>
          </p:cNvSpPr>
          <p:nvPr>
            <p:ph idx="1"/>
          </p:nvPr>
        </p:nvSpPr>
        <p:spPr/>
        <p:txBody>
          <a:bodyPr>
            <a:normAutofit fontScale="92500" lnSpcReduction="20000"/>
          </a:bodyPr>
          <a:lstStyle/>
          <a:p>
            <a:r>
              <a:rPr lang="en-US" dirty="0"/>
              <a:t>Planning, aligning, and integrating services across federal, state, and local partner programs is key to ensuring that those most in need receive the services they need to achieve success. </a:t>
            </a:r>
          </a:p>
          <a:p>
            <a:r>
              <a:rPr lang="en-US" dirty="0"/>
              <a:t>Examples of AJC partners working together towards this objective:</a:t>
            </a:r>
          </a:p>
          <a:p>
            <a:pPr lvl="1"/>
            <a:r>
              <a:rPr lang="en-US" dirty="0"/>
              <a:t>Cross-train staff from different programs to understand partner programs and to share their expertise about the needs of specific populations.</a:t>
            </a:r>
          </a:p>
          <a:p>
            <a:pPr lvl="2"/>
            <a:r>
              <a:rPr lang="en-US" dirty="0"/>
              <a:t>WP Act Staffing Flexibility Final Rule lowers barriers to accomplishing this. </a:t>
            </a:r>
          </a:p>
          <a:p>
            <a:pPr lvl="1"/>
            <a:r>
              <a:rPr lang="en-US" dirty="0"/>
              <a:t>Develop and implement policies that support integrated case management, and use technology to align service delivery across programs </a:t>
            </a:r>
            <a:r>
              <a:rPr lang="en-US"/>
              <a:t>wherever possible.</a:t>
            </a:r>
          </a:p>
          <a:p>
            <a:pPr lvl="1"/>
            <a:r>
              <a:rPr lang="en-US" dirty="0"/>
              <a:t>Partner across programs, including community-based and philanthropic organizations, to effectively maximize necessary services, including supportive</a:t>
            </a:r>
            <a:r>
              <a:rPr lang="en-US" sz="2600" dirty="0"/>
              <a:t> services, to those most in need while minimizing duplicative processes and resource use. </a:t>
            </a:r>
            <a:endParaRPr lang="en-US" dirty="0"/>
          </a:p>
          <a:p>
            <a:pPr lvl="1"/>
            <a:r>
              <a:rPr lang="en-US" dirty="0"/>
              <a:t>Develop outreach strategies, including referral processes and data sharing agreements, with partner programs to ensure that those most in need are identified and served. </a:t>
            </a:r>
          </a:p>
          <a:p>
            <a:pPr lvl="1"/>
            <a:r>
              <a:rPr lang="en-US" dirty="0"/>
              <a:t>Encourage, develop, and implement the use of career pathways for those most in need. </a:t>
            </a:r>
          </a:p>
          <a:p>
            <a:endParaRPr lang="en-US" dirty="0"/>
          </a:p>
          <a:p>
            <a:endParaRPr lang="en-US" sz="2800" dirty="0"/>
          </a:p>
          <a:p>
            <a:pPr lvl="1"/>
            <a:endParaRPr lang="en-US" dirty="0"/>
          </a:p>
        </p:txBody>
      </p:sp>
    </p:spTree>
    <p:extLst>
      <p:ext uri="{BB962C8B-B14F-4D97-AF65-F5344CB8AC3E}">
        <p14:creationId xmlns:p14="http://schemas.microsoft.com/office/powerpoint/2010/main" val="334225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2</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Speaker / 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Kimberly Vitelli</a:t>
            </a:r>
          </a:p>
          <a:p>
            <a:pPr lvl="1"/>
            <a:r>
              <a:rPr lang="en-US" dirty="0"/>
              <a:t>Administrator of Office of Workforce Investment</a:t>
            </a:r>
          </a:p>
          <a:p>
            <a:pPr lvl="2"/>
            <a:r>
              <a:rPr lang="en-US" dirty="0"/>
              <a:t>U.S. Department of Labor, Employment and Training Administration</a:t>
            </a:r>
          </a:p>
        </p:txBody>
      </p:sp>
      <p:pic>
        <p:nvPicPr>
          <p:cNvPr id="2050" name="Picture 2" descr="Profile photo of Kimberly Vitelli"/>
          <p:cNvPicPr>
            <a:picLocks noGrp="1" noChangeAspect="1" noChangeArrowheads="1"/>
          </p:cNvPicPr>
          <p:nvPr>
            <p:ph type="pic" sz="quarter" idx="13"/>
          </p:nvPr>
        </p:nvPicPr>
        <p:blipFill>
          <a:blip r:embed="rId4" cstate="hqprint">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4930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20</a:t>
            </a:fld>
            <a:endParaRPr lang="en-US"/>
          </a:p>
        </p:txBody>
      </p:sp>
      <p:sp>
        <p:nvSpPr>
          <p:cNvPr id="3" name="Title 2"/>
          <p:cNvSpPr>
            <a:spLocks noGrp="1"/>
          </p:cNvSpPr>
          <p:nvPr>
            <p:ph type="title"/>
          </p:nvPr>
        </p:nvSpPr>
        <p:spPr/>
        <p:txBody>
          <a:bodyPr>
            <a:normAutofit fontScale="90000"/>
          </a:bodyPr>
          <a:lstStyle/>
          <a:p>
            <a:r>
              <a:rPr lang="en-US" dirty="0"/>
              <a:t>Working with Partner Programs to Serve Adult Priority Populations</a:t>
            </a:r>
          </a:p>
        </p:txBody>
      </p:sp>
      <p:sp>
        <p:nvSpPr>
          <p:cNvPr id="4" name="Content Placeholder 3"/>
          <p:cNvSpPr>
            <a:spLocks noGrp="1"/>
          </p:cNvSpPr>
          <p:nvPr>
            <p:ph idx="1"/>
          </p:nvPr>
        </p:nvSpPr>
        <p:spPr/>
        <p:txBody>
          <a:bodyPr>
            <a:normAutofit/>
          </a:bodyPr>
          <a:lstStyle/>
          <a:p>
            <a:pPr lvl="0"/>
            <a:r>
              <a:rPr lang="en-US" sz="2800" i="1" dirty="0"/>
              <a:t>Context </a:t>
            </a:r>
            <a:r>
              <a:rPr lang="en-US" sz="2800" dirty="0"/>
              <a:t>- Local workforce areas that are successful in serving low-income adults often are familiar with the varied publicly-funded and community-based programs that support these jobseekers, as sources of recruitment and as supports for customers. </a:t>
            </a:r>
          </a:p>
          <a:p>
            <a:pPr lvl="0"/>
            <a:r>
              <a:rPr lang="en-US" sz="2800" i="1" dirty="0"/>
              <a:t>Strategies </a:t>
            </a:r>
            <a:r>
              <a:rPr lang="en-US" sz="2800" dirty="0"/>
              <a:t>- Interventions with evidence of success for low-income individuals are showcased at </a:t>
            </a:r>
            <a:r>
              <a:rPr lang="en-US" sz="2800" u="sng" dirty="0">
                <a:hlinkClick r:id="rId3"/>
              </a:rPr>
              <a:t>HHS’s Pathways to Work Evidence Clearinghouse</a:t>
            </a:r>
            <a:r>
              <a:rPr lang="en-US" sz="2800" dirty="0"/>
              <a:t> and DOL’s </a:t>
            </a:r>
            <a:r>
              <a:rPr lang="en-US" sz="2800" u="sng" dirty="0">
                <a:hlinkClick r:id="rId4"/>
              </a:rPr>
              <a:t>Clearinghouse for Evaluation and Research</a:t>
            </a:r>
            <a:endParaRPr lang="en-US" sz="2800" dirty="0"/>
          </a:p>
          <a:p>
            <a:pPr lvl="1"/>
            <a:r>
              <a:rPr lang="en-US" dirty="0"/>
              <a:t>Industry-recognized credentials</a:t>
            </a:r>
          </a:p>
          <a:p>
            <a:pPr lvl="1"/>
            <a:r>
              <a:rPr lang="en-US" dirty="0"/>
              <a:t>Work-based learning</a:t>
            </a:r>
          </a:p>
          <a:p>
            <a:pPr lvl="1"/>
            <a:r>
              <a:rPr lang="en-US" dirty="0"/>
              <a:t>Role of case management and high-quality coaching</a:t>
            </a:r>
          </a:p>
          <a:p>
            <a:pPr lvl="1"/>
            <a:r>
              <a:rPr lang="en-US" dirty="0"/>
              <a:t>Supports to participate in training</a:t>
            </a:r>
          </a:p>
        </p:txBody>
      </p:sp>
    </p:spTree>
    <p:extLst>
      <p:ext uri="{BB962C8B-B14F-4D97-AF65-F5344CB8AC3E}">
        <p14:creationId xmlns:p14="http://schemas.microsoft.com/office/powerpoint/2010/main" val="1299282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21</a:t>
            </a:fld>
            <a:endParaRPr lang="en-US"/>
          </a:p>
        </p:txBody>
      </p:sp>
      <p:sp>
        <p:nvSpPr>
          <p:cNvPr id="3" name="Title 2"/>
          <p:cNvSpPr>
            <a:spLocks noGrp="1"/>
          </p:cNvSpPr>
          <p:nvPr>
            <p:ph type="title"/>
          </p:nvPr>
        </p:nvSpPr>
        <p:spPr/>
        <p:txBody>
          <a:bodyPr>
            <a:normAutofit/>
          </a:bodyPr>
          <a:lstStyle/>
          <a:p>
            <a:r>
              <a:rPr lang="en-US" dirty="0"/>
              <a:t>Serving Individuals at Risk of, or Experiencing, Homelessness</a:t>
            </a:r>
          </a:p>
        </p:txBody>
      </p:sp>
      <p:sp>
        <p:nvSpPr>
          <p:cNvPr id="4" name="Content Placeholder 3"/>
          <p:cNvSpPr>
            <a:spLocks noGrp="1"/>
          </p:cNvSpPr>
          <p:nvPr>
            <p:ph sz="half" idx="1"/>
          </p:nvPr>
        </p:nvSpPr>
        <p:spPr>
          <a:xfrm>
            <a:off x="838199" y="1161144"/>
            <a:ext cx="5498805" cy="5048270"/>
          </a:xfrm>
        </p:spPr>
        <p:txBody>
          <a:bodyPr>
            <a:normAutofit fontScale="92500"/>
          </a:bodyPr>
          <a:lstStyle/>
          <a:p>
            <a:r>
              <a:rPr lang="en-US" dirty="0"/>
              <a:t>Providing quality services to individuals at risk of or experiencing homelessness is an important opportunity to strengthen services to the priority populations of the WIOA Adult program.</a:t>
            </a:r>
          </a:p>
          <a:p>
            <a:r>
              <a:rPr lang="en-US" dirty="0"/>
              <a:t>Attachment I of TEGL 07-20 provides examples of federal funded programs that provide services to individuals at risk of or experiencing homelessness and can provide access to resources and services that may be made available for individuals that are eligible for services under the WIOA Adult program. </a:t>
            </a:r>
          </a:p>
          <a:p>
            <a:endParaRPr lang="en-US" dirty="0"/>
          </a:p>
        </p:txBody>
      </p:sp>
      <p:pic>
        <p:nvPicPr>
          <p:cNvPr id="6" name="Content Placeholder 5" descr="5 North County Non-Profits for Year-End Giving | YNC"/>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99310" y="1161144"/>
            <a:ext cx="5438290" cy="3059038"/>
          </a:xfrm>
        </p:spPr>
      </p:pic>
    </p:spTree>
    <p:extLst>
      <p:ext uri="{BB962C8B-B14F-4D97-AF65-F5344CB8AC3E}">
        <p14:creationId xmlns:p14="http://schemas.microsoft.com/office/powerpoint/2010/main" val="1696188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22</a:t>
            </a:fld>
            <a:endParaRPr lang="en-US"/>
          </a:p>
        </p:txBody>
      </p:sp>
      <p:sp>
        <p:nvSpPr>
          <p:cNvPr id="3" name="Title 2"/>
          <p:cNvSpPr>
            <a:spLocks noGrp="1"/>
          </p:cNvSpPr>
          <p:nvPr>
            <p:ph type="title"/>
          </p:nvPr>
        </p:nvSpPr>
        <p:spPr/>
        <p:txBody>
          <a:bodyPr>
            <a:normAutofit/>
          </a:bodyPr>
          <a:lstStyle/>
          <a:p>
            <a:r>
              <a:rPr lang="en-US" dirty="0"/>
              <a:t>Serving Individuals at Risk of, or Experiencing, Homelessness</a:t>
            </a:r>
          </a:p>
        </p:txBody>
      </p:sp>
      <p:sp>
        <p:nvSpPr>
          <p:cNvPr id="4" name="Content Placeholder 3"/>
          <p:cNvSpPr>
            <a:spLocks noGrp="1"/>
          </p:cNvSpPr>
          <p:nvPr>
            <p:ph idx="1"/>
          </p:nvPr>
        </p:nvSpPr>
        <p:spPr/>
        <p:txBody>
          <a:bodyPr>
            <a:normAutofit fontScale="92500" lnSpcReduction="20000"/>
          </a:bodyPr>
          <a:lstStyle/>
          <a:p>
            <a:r>
              <a:rPr lang="en-US" dirty="0"/>
              <a:t>Programs discussed in Attachment I:</a:t>
            </a:r>
          </a:p>
          <a:p>
            <a:pPr lvl="1"/>
            <a:r>
              <a:rPr lang="en-US" dirty="0"/>
              <a:t>Homeless Veterans Reintegration Program (HVRP),</a:t>
            </a:r>
          </a:p>
          <a:p>
            <a:pPr lvl="1"/>
            <a:r>
              <a:rPr lang="en-US" dirty="0"/>
              <a:t>Community Development Block Grant Program (CDBG),</a:t>
            </a:r>
          </a:p>
          <a:p>
            <a:pPr lvl="1"/>
            <a:r>
              <a:rPr lang="en-US" dirty="0"/>
              <a:t>Continuum of Care Program (</a:t>
            </a:r>
            <a:r>
              <a:rPr lang="en-US" dirty="0" err="1"/>
              <a:t>CoC</a:t>
            </a:r>
            <a:r>
              <a:rPr lang="en-US" dirty="0"/>
              <a:t>), </a:t>
            </a:r>
          </a:p>
          <a:p>
            <a:pPr lvl="1"/>
            <a:r>
              <a:rPr lang="en-US" dirty="0"/>
              <a:t>The </a:t>
            </a:r>
            <a:r>
              <a:rPr lang="en-US" dirty="0" err="1"/>
              <a:t>EnVision</a:t>
            </a:r>
            <a:r>
              <a:rPr lang="en-US" dirty="0"/>
              <a:t> Center Demonstration, </a:t>
            </a:r>
          </a:p>
          <a:p>
            <a:pPr lvl="1"/>
            <a:r>
              <a:rPr lang="en-US" dirty="0"/>
              <a:t>Emergency Solutions Grants (ESG), </a:t>
            </a:r>
          </a:p>
          <a:p>
            <a:pPr lvl="1"/>
            <a:r>
              <a:rPr lang="en-US" dirty="0"/>
              <a:t>Family Self-Sufficiency Program (FSS), </a:t>
            </a:r>
          </a:p>
          <a:p>
            <a:pPr lvl="1"/>
            <a:r>
              <a:rPr lang="en-US" dirty="0"/>
              <a:t>Family Unification Program (FUP),</a:t>
            </a:r>
          </a:p>
          <a:p>
            <a:pPr lvl="1"/>
            <a:r>
              <a:rPr lang="en-US" dirty="0"/>
              <a:t>Grants for the Benefit of Homeless Individuals (GBHI),</a:t>
            </a:r>
          </a:p>
          <a:p>
            <a:pPr lvl="1"/>
            <a:r>
              <a:rPr lang="en-US" dirty="0"/>
              <a:t>Treatment for Individuals Experiencing Homelessness (TIEH), </a:t>
            </a:r>
          </a:p>
          <a:p>
            <a:pPr lvl="1"/>
            <a:r>
              <a:rPr lang="en-US" dirty="0"/>
              <a:t>Homeless Providers Grant and Per Diem Program (GPD), </a:t>
            </a:r>
          </a:p>
          <a:p>
            <a:pPr lvl="1"/>
            <a:r>
              <a:rPr lang="en-US" dirty="0"/>
              <a:t>Supportive Services for Veterans Families (SSVF), and </a:t>
            </a:r>
          </a:p>
          <a:p>
            <a:pPr lvl="1"/>
            <a:r>
              <a:rPr lang="en-US" dirty="0"/>
              <a:t>Transitional Housing Assistance Grants for Victims of Sexual Assault, Domestic Violence, Dating Violence, and Stalking (Transitional Housing Program)</a:t>
            </a:r>
          </a:p>
          <a:p>
            <a:endParaRPr lang="en-US" dirty="0"/>
          </a:p>
        </p:txBody>
      </p:sp>
    </p:spTree>
    <p:extLst>
      <p:ext uri="{BB962C8B-B14F-4D97-AF65-F5344CB8AC3E}">
        <p14:creationId xmlns:p14="http://schemas.microsoft.com/office/powerpoint/2010/main" val="2802575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23</a:t>
            </a:fld>
            <a:endParaRPr lang="en-US" dirty="0"/>
          </a:p>
        </p:txBody>
      </p:sp>
      <p:sp>
        <p:nvSpPr>
          <p:cNvPr id="3" name="Title 2"/>
          <p:cNvSpPr>
            <a:spLocks noGrp="1"/>
          </p:cNvSpPr>
          <p:nvPr>
            <p:ph type="title"/>
          </p:nvPr>
        </p:nvSpPr>
        <p:spPr/>
        <p:txBody>
          <a:bodyPr/>
          <a:lstStyle/>
          <a:p>
            <a:endParaRPr lang="en-US"/>
          </a:p>
        </p:txBody>
      </p:sp>
      <p:sp>
        <p:nvSpPr>
          <p:cNvPr id="4" name="Text Placeholder 3"/>
          <p:cNvSpPr>
            <a:spLocks noGrp="1"/>
          </p:cNvSpPr>
          <p:nvPr>
            <p:ph type="body" sz="quarter" idx="13"/>
          </p:nvPr>
        </p:nvSpPr>
        <p:spPr/>
        <p:txBody>
          <a:bodyPr/>
          <a:lstStyle/>
          <a:p>
            <a:r>
              <a:rPr lang="en-US" dirty="0"/>
              <a:t>Enter your questions in the chat, and we will try to get to as many as possible.</a:t>
            </a:r>
          </a:p>
        </p:txBody>
      </p:sp>
    </p:spTree>
    <p:extLst>
      <p:ext uri="{BB962C8B-B14F-4D97-AF65-F5344CB8AC3E}">
        <p14:creationId xmlns:p14="http://schemas.microsoft.com/office/powerpoint/2010/main" val="3358356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24</a:t>
            </a:fld>
            <a:endParaRPr lang="en-US"/>
          </a:p>
        </p:txBody>
      </p:sp>
      <p:sp>
        <p:nvSpPr>
          <p:cNvPr id="3" name="Title 2"/>
          <p:cNvSpPr>
            <a:spLocks noGrp="1"/>
          </p:cNvSpPr>
          <p:nvPr>
            <p:ph type="title"/>
          </p:nvPr>
        </p:nvSpPr>
        <p:spPr/>
        <p:txBody>
          <a:bodyPr/>
          <a:lstStyle/>
          <a:p>
            <a:r>
              <a:rPr lang="en-US" dirty="0"/>
              <a:t>Resources</a:t>
            </a:r>
          </a:p>
        </p:txBody>
      </p:sp>
      <p:sp>
        <p:nvSpPr>
          <p:cNvPr id="4" name="Content Placeholder 3"/>
          <p:cNvSpPr>
            <a:spLocks noGrp="1"/>
          </p:cNvSpPr>
          <p:nvPr>
            <p:ph sz="half" idx="1"/>
          </p:nvPr>
        </p:nvSpPr>
        <p:spPr>
          <a:xfrm>
            <a:off x="838200" y="1063256"/>
            <a:ext cx="5181600" cy="5113708"/>
          </a:xfrm>
        </p:spPr>
        <p:txBody>
          <a:bodyPr/>
          <a:lstStyle/>
          <a:p>
            <a:r>
              <a:rPr lang="en-US" dirty="0"/>
              <a:t>TEGL 07-20</a:t>
            </a:r>
          </a:p>
          <a:p>
            <a:pPr lvl="1"/>
            <a:r>
              <a:rPr lang="en-US" dirty="0"/>
              <a:t>Guidance: Effective Implementation of Priority of Service Provisions for Most in Need Individuals in the Workforce Innovation and Opportunity Act (WIOA) Adult Program.</a:t>
            </a:r>
          </a:p>
          <a:p>
            <a:pPr lvl="1"/>
            <a:r>
              <a:rPr lang="en-US" sz="1400" i="0" dirty="0">
                <a:hlinkClick r:id="rId3"/>
              </a:rPr>
              <a:t>https://wdr.doleta.gov/directives/corr_doc.cfm?docn=8675</a:t>
            </a:r>
            <a:r>
              <a:rPr lang="en-US" sz="1400" i="0" dirty="0"/>
              <a:t> </a:t>
            </a:r>
          </a:p>
          <a:p>
            <a:r>
              <a:rPr lang="en-US" dirty="0"/>
              <a:t>Attachment I of TEGL 07-20</a:t>
            </a:r>
          </a:p>
          <a:p>
            <a:pPr lvl="1"/>
            <a:r>
              <a:rPr lang="en-US" dirty="0"/>
              <a:t>Contains a variety of descriptions and links for programs serving individuals at risk of or experiencing homelessness.</a:t>
            </a:r>
          </a:p>
          <a:p>
            <a:pPr lvl="1"/>
            <a:r>
              <a:rPr lang="en-US" sz="1400" i="0" dirty="0">
                <a:hlinkClick r:id="rId4"/>
              </a:rPr>
              <a:t>https://wdr.doleta.gov/directives/attach/TEGL/TEGL_7-20_Attachment_acc.pdf</a:t>
            </a:r>
            <a:endParaRPr lang="en-US" sz="1400" i="0" dirty="0"/>
          </a:p>
          <a:p>
            <a:r>
              <a:rPr lang="en-US" dirty="0"/>
              <a:t>WIOA Partner Websites</a:t>
            </a:r>
          </a:p>
          <a:p>
            <a:pPr lvl="1"/>
            <a:r>
              <a:rPr lang="en-US" dirty="0"/>
              <a:t>Workforce GPS page with links to WIOA Partner Programs. </a:t>
            </a:r>
          </a:p>
          <a:p>
            <a:pPr lvl="1"/>
            <a:r>
              <a:rPr lang="en-US" sz="1400" i="0" dirty="0">
                <a:hlinkClick r:id="rId5"/>
              </a:rPr>
              <a:t>https://ion.workforcegps.org/resources/2015/09/03/16/48/Directory_of_Partner_WIOA_Websites</a:t>
            </a:r>
            <a:endParaRPr lang="en-US" sz="1400" i="0" dirty="0"/>
          </a:p>
          <a:p>
            <a:pPr lvl="1"/>
            <a:endParaRPr lang="en-US" sz="1400" i="0" dirty="0"/>
          </a:p>
        </p:txBody>
      </p:sp>
      <p:sp>
        <p:nvSpPr>
          <p:cNvPr id="5" name="Content Placeholder 4"/>
          <p:cNvSpPr>
            <a:spLocks noGrp="1"/>
          </p:cNvSpPr>
          <p:nvPr>
            <p:ph sz="half" idx="2"/>
          </p:nvPr>
        </p:nvSpPr>
        <p:spPr>
          <a:xfrm>
            <a:off x="6172200" y="1063256"/>
            <a:ext cx="5181600" cy="5113708"/>
          </a:xfrm>
        </p:spPr>
        <p:txBody>
          <a:bodyPr/>
          <a:lstStyle/>
          <a:p>
            <a:r>
              <a:rPr lang="en-US" dirty="0"/>
              <a:t>DOL Data Integrity Page</a:t>
            </a:r>
          </a:p>
          <a:p>
            <a:pPr lvl="1"/>
            <a:r>
              <a:rPr lang="en-US" dirty="0"/>
              <a:t>DOL page containing additional information on DOL data validation and the Quarterly Results Analysis (QRA).</a:t>
            </a:r>
          </a:p>
          <a:p>
            <a:pPr lvl="1"/>
            <a:r>
              <a:rPr lang="en-US" sz="1400" i="0" dirty="0">
                <a:hlinkClick r:id="rId6"/>
              </a:rPr>
              <a:t>https://www.dol.gov/agencies/eta/performance/reporting/data-integrity</a:t>
            </a:r>
            <a:endParaRPr lang="en-US" sz="1400" i="0" dirty="0"/>
          </a:p>
          <a:p>
            <a:r>
              <a:rPr lang="en-US" dirty="0"/>
              <a:t>SNAP E&amp;T Policy and Guidance</a:t>
            </a:r>
          </a:p>
          <a:p>
            <a:pPr lvl="1"/>
            <a:r>
              <a:rPr lang="en-US" dirty="0"/>
              <a:t>Resource page to learn more about the SNAP Employment and Training Program.</a:t>
            </a:r>
          </a:p>
          <a:p>
            <a:pPr lvl="1"/>
            <a:r>
              <a:rPr lang="en-US" sz="1400" i="0" dirty="0">
                <a:hlinkClick r:id="rId7"/>
              </a:rPr>
              <a:t>https://www.fns.usda.gov/snap/et-policy-and-guidance</a:t>
            </a:r>
            <a:endParaRPr lang="en-US" sz="1400" i="0" dirty="0"/>
          </a:p>
          <a:p>
            <a:r>
              <a:rPr lang="en-US" dirty="0"/>
              <a:t>Continuum of Care (</a:t>
            </a:r>
            <a:r>
              <a:rPr lang="en-US" dirty="0" err="1"/>
              <a:t>CoC</a:t>
            </a:r>
            <a:r>
              <a:rPr lang="en-US" dirty="0"/>
              <a:t>) Resource Page</a:t>
            </a:r>
          </a:p>
          <a:p>
            <a:pPr lvl="1"/>
            <a:r>
              <a:rPr lang="en-US" dirty="0"/>
              <a:t>Resource page to learn more about the Continuum of Care program. </a:t>
            </a:r>
          </a:p>
          <a:p>
            <a:pPr lvl="1"/>
            <a:r>
              <a:rPr lang="en-US" sz="1400" i="0" dirty="0">
                <a:hlinkClick r:id="rId8"/>
              </a:rPr>
              <a:t>https://www.hudexchange.info/programs/coc/</a:t>
            </a:r>
            <a:endParaRPr lang="en-US" sz="1400" i="0" dirty="0"/>
          </a:p>
          <a:p>
            <a:endParaRPr lang="en-US" dirty="0"/>
          </a:p>
        </p:txBody>
      </p:sp>
    </p:spTree>
    <p:extLst>
      <p:ext uri="{BB962C8B-B14F-4D97-AF65-F5344CB8AC3E}">
        <p14:creationId xmlns:p14="http://schemas.microsoft.com/office/powerpoint/2010/main" val="4089765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25</a:t>
            </a:fld>
            <a:endParaRPr lang="en-US" dirty="0"/>
          </a:p>
        </p:txBody>
      </p:sp>
      <p:sp>
        <p:nvSpPr>
          <p:cNvPr id="3" name="Title 2"/>
          <p:cNvSpPr>
            <a:spLocks noGrp="1"/>
          </p:cNvSpPr>
          <p:nvPr>
            <p:ph type="title"/>
          </p:nvPr>
        </p:nvSpPr>
        <p:spPr/>
        <p:txBody>
          <a:bodyPr/>
          <a:lstStyle/>
          <a:p>
            <a:r>
              <a:rPr lang="en-US" dirty="0"/>
              <a:t>Upcoming Events on Wednesday!</a:t>
            </a:r>
          </a:p>
        </p:txBody>
      </p:sp>
      <p:sp>
        <p:nvSpPr>
          <p:cNvPr id="4" name="Content Placeholder 3"/>
          <p:cNvSpPr>
            <a:spLocks noGrp="1"/>
          </p:cNvSpPr>
          <p:nvPr>
            <p:ph idx="1"/>
          </p:nvPr>
        </p:nvSpPr>
        <p:spPr/>
        <p:txBody>
          <a:bodyPr>
            <a:normAutofit lnSpcReduction="10000"/>
          </a:bodyPr>
          <a:lstStyle/>
          <a:p>
            <a:r>
              <a:rPr lang="en-US" dirty="0"/>
              <a:t>Eligible Training Provider (ETP) Series Part 2: Performance and New Website</a:t>
            </a:r>
          </a:p>
          <a:p>
            <a:pPr lvl="1"/>
            <a:r>
              <a:rPr lang="en-US" b="1" i="0" dirty="0">
                <a:solidFill>
                  <a:schemeClr val="tx2"/>
                </a:solidFill>
              </a:rPr>
              <a:t>Wednesday, December 16, 2020 12:30 PM ~ 1:30 PM ET</a:t>
            </a:r>
          </a:p>
          <a:p>
            <a:pPr lvl="1"/>
            <a:r>
              <a:rPr lang="en-US" i="0" dirty="0">
                <a:hlinkClick r:id="rId2"/>
              </a:rPr>
              <a:t>https://www.workforcegps.org/events/2020/11/19/14/49/Eligible-Training-Provider-ETP-Series-Part-2-Performance-and-New-Website</a:t>
            </a:r>
            <a:r>
              <a:rPr lang="en-US" i="0" dirty="0"/>
              <a:t> </a:t>
            </a:r>
          </a:p>
          <a:p>
            <a:pPr lvl="1"/>
            <a:r>
              <a:rPr lang="en-US" dirty="0"/>
              <a:t>The second year of Workforce Innovation and Opportunity Act (WIOA) Eligible Training Provider (ETP) performance reports were due on October 1, 2020.   Join the Employment and Training Administration (ETA) to learn about ETP Performance Reporting Requirements, Program Year 2019 Results, and the Department of Labor’s new website for ETP results and information: trainingproviderresults.gov.</a:t>
            </a:r>
          </a:p>
          <a:p>
            <a:r>
              <a:rPr lang="en-US" dirty="0"/>
              <a:t>Learning and Leading: Service Delivery to Job Seekers in a Virtual Environment</a:t>
            </a:r>
          </a:p>
          <a:p>
            <a:pPr lvl="1"/>
            <a:r>
              <a:rPr lang="en-US" b="1" i="0" dirty="0">
                <a:solidFill>
                  <a:schemeClr val="tx2"/>
                </a:solidFill>
              </a:rPr>
              <a:t>Wednesday, December 16, 2020 2:00 PM ~ 3:30 PM ET</a:t>
            </a:r>
          </a:p>
          <a:p>
            <a:pPr lvl="1"/>
            <a:r>
              <a:rPr lang="en-US" i="0" dirty="0">
                <a:hlinkClick r:id="rId3"/>
              </a:rPr>
              <a:t>https://www.workforcegps.org/events/2020/12/08/12/20/Learning-and-Leading-Service-Delivery-to-Job-Seekers-in-a-Virtual-Environment</a:t>
            </a:r>
            <a:r>
              <a:rPr lang="en-US" i="0" dirty="0"/>
              <a:t> </a:t>
            </a:r>
          </a:p>
          <a:p>
            <a:pPr lvl="1"/>
            <a:r>
              <a:rPr lang="en-US" dirty="0"/>
              <a:t>With the decreased ability to deliver in-person services during the COVID-19 pandemic, workforce and training organizations have met this challenge through delivering online services.  This webinar will highlight promising practices and feature organizations that have successfully used virtual platforms to deliver workforce development services to jobseekers. </a:t>
            </a:r>
          </a:p>
        </p:txBody>
      </p:sp>
    </p:spTree>
    <p:extLst>
      <p:ext uri="{BB962C8B-B14F-4D97-AF65-F5344CB8AC3E}">
        <p14:creationId xmlns:p14="http://schemas.microsoft.com/office/powerpoint/2010/main" val="2854553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26</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sz="4400" dirty="0"/>
              <a:t>Questions for us?</a:t>
            </a:r>
            <a:endParaRPr lang="en-US" sz="4000" dirty="0"/>
          </a:p>
          <a:p>
            <a:pPr lvl="3"/>
            <a:r>
              <a:rPr lang="en-US" sz="4000" dirty="0"/>
              <a:t>DOL.WIOA@DOL.GOV</a:t>
            </a:r>
          </a:p>
        </p:txBody>
      </p:sp>
    </p:spTree>
    <p:custDataLst>
      <p:tags r:id="rId1"/>
    </p:custDataLst>
    <p:extLst>
      <p:ext uri="{BB962C8B-B14F-4D97-AF65-F5344CB8AC3E}">
        <p14:creationId xmlns:p14="http://schemas.microsoft.com/office/powerpoint/2010/main" val="1097583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A0A91A61-C603-4E8A-B25F-AE1C6E29E032}"/>
              </a:ext>
            </a:extLst>
          </p:cNvPr>
          <p:cNvSpPr>
            <a:spLocks noGrp="1"/>
          </p:cNvSpPr>
          <p:nvPr>
            <p:ph type="subTitle" idx="1"/>
          </p:nvPr>
        </p:nvSpPr>
        <p:spPr/>
        <p:txBody>
          <a:bodyPr>
            <a:normAutofit fontScale="85000" lnSpcReduction="10000"/>
          </a:bodyPr>
          <a:lstStyle/>
          <a:p>
            <a:r>
              <a:rPr lang="en-US" dirty="0"/>
              <a:t>Thanks for all your hard work adapting to these challenging times and effectively serving business and jobseekers! </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4"/>
              </a:rPr>
              <a:t>Support@workforceGPS.org</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Agenda</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r>
              <a:rPr lang="en-US" dirty="0"/>
              <a:t>Introductions of Presenters</a:t>
            </a:r>
          </a:p>
          <a:p>
            <a:r>
              <a:rPr lang="en-US" dirty="0"/>
              <a:t>Opening Remarks</a:t>
            </a:r>
          </a:p>
          <a:p>
            <a:r>
              <a:rPr lang="en-US" dirty="0"/>
              <a:t>WIOA Adult Program Priority of Service Vision and Requirements</a:t>
            </a:r>
          </a:p>
          <a:p>
            <a:r>
              <a:rPr lang="en-US" dirty="0"/>
              <a:t>Monitoring WIOA Adult Priority of Service Requirements Using Performance Data</a:t>
            </a:r>
          </a:p>
          <a:p>
            <a:r>
              <a:rPr lang="en-US" dirty="0"/>
              <a:t>Improving Service Delivery and Leveraging Additional Resources to Support WIOA Adult Priority Populations</a:t>
            </a:r>
          </a:p>
          <a:p>
            <a:r>
              <a:rPr lang="en-US" dirty="0"/>
              <a:t>Questions and Answers</a:t>
            </a:r>
          </a:p>
        </p:txBody>
      </p:sp>
    </p:spTree>
    <p:extLst>
      <p:ext uri="{BB962C8B-B14F-4D97-AF65-F5344CB8AC3E}">
        <p14:creationId xmlns:p14="http://schemas.microsoft.com/office/powerpoint/2010/main" val="409103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pic>
        <p:nvPicPr>
          <p:cNvPr id="1028" name="Picture 4" descr="Assistant Secretary John Pallasch | U.S. Department of Labor"/>
          <p:cNvPicPr>
            <a:picLocks noGrp="1" noChangeAspect="1" noChangeArrowheads="1"/>
          </p:cNvPicPr>
          <p:nvPr>
            <p:ph type="pic" sz="quarter" idx="13"/>
          </p:nvPr>
        </p:nvPicPr>
        <p:blipFill>
          <a:blip r:embed="rId4" cstate="hqprint">
            <a:extLst>
              <a:ext uri="{28A0092B-C50C-407E-A947-70E740481C1C}">
                <a14:useLocalDpi xmlns:a14="http://schemas.microsoft.com/office/drawing/2010/main" val="0"/>
              </a:ext>
            </a:extLst>
          </a:blip>
          <a:srcRect t="9979" b="997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7050536-9415-4670-BC57-2C187410CDB3}"/>
              </a:ext>
            </a:extLst>
          </p:cNvPr>
          <p:cNvSpPr>
            <a:spLocks noGrp="1"/>
          </p:cNvSpPr>
          <p:nvPr>
            <p:ph idx="1"/>
          </p:nvPr>
        </p:nvSpPr>
        <p:spPr/>
        <p:txBody>
          <a:bodyPr/>
          <a:lstStyle/>
          <a:p>
            <a:r>
              <a:rPr lang="en-US" dirty="0"/>
              <a:t>John Pallasch</a:t>
            </a:r>
          </a:p>
          <a:p>
            <a:pPr lvl="1"/>
            <a:r>
              <a:rPr lang="en-US" dirty="0"/>
              <a:t>Assistant Secretary for Employment and Training</a:t>
            </a:r>
          </a:p>
          <a:p>
            <a:pPr lvl="2"/>
            <a:r>
              <a:rPr lang="en-US" dirty="0"/>
              <a:t>U.S. Department of Labor</a:t>
            </a:r>
          </a:p>
        </p:txBody>
      </p:sp>
    </p:spTree>
    <p:custDataLst>
      <p:tags r:id="rId1"/>
    </p:custDataLst>
    <p:extLst>
      <p:ext uri="{BB962C8B-B14F-4D97-AF65-F5344CB8AC3E}">
        <p14:creationId xmlns:p14="http://schemas.microsoft.com/office/powerpoint/2010/main" val="318852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80BA221-3FF2-4CDA-BE6F-6F5CDFE4871F}"/>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2" name="Title 1">
            <a:extLst>
              <a:ext uri="{FF2B5EF4-FFF2-40B4-BE49-F238E27FC236}">
                <a16:creationId xmlns:a16="http://schemas.microsoft.com/office/drawing/2014/main" id="{BEEED5D4-778F-418B-8852-DBFAE2D24571}"/>
              </a:ext>
            </a:extLst>
          </p:cNvPr>
          <p:cNvSpPr>
            <a:spLocks noGrp="1"/>
          </p:cNvSpPr>
          <p:nvPr>
            <p:ph type="title"/>
          </p:nvPr>
        </p:nvSpPr>
        <p:spPr/>
        <p:txBody>
          <a:bodyPr/>
          <a:lstStyle/>
          <a:p>
            <a:r>
              <a:rPr lang="en-US" dirty="0"/>
              <a:t>Today’s Speakers</a:t>
            </a:r>
          </a:p>
        </p:txBody>
      </p:sp>
      <p:pic>
        <p:nvPicPr>
          <p:cNvPr id="6" name="Picture Placeholder 5"/>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l="16761" r="15662"/>
          <a:stretch/>
        </p:blipFill>
        <p:spPr>
          <a:xfrm>
            <a:off x="1141072" y="1273675"/>
            <a:ext cx="2130552" cy="2130552"/>
          </a:xfrm>
          <a:prstGeom prst="round2DiagRect">
            <a:avLst>
              <a:gd name="adj1" fmla="val 16667"/>
              <a:gd name="adj2" fmla="val 0"/>
            </a:avLst>
          </a:prstGeom>
          <a:ln w="88900" cap="sq">
            <a:noFill/>
            <a:miter lim="800000"/>
          </a:ln>
          <a:effectLst/>
        </p:spPr>
      </p:pic>
      <p:sp>
        <p:nvSpPr>
          <p:cNvPr id="7" name="Content Placeholder 6">
            <a:extLst>
              <a:ext uri="{FF2B5EF4-FFF2-40B4-BE49-F238E27FC236}">
                <a16:creationId xmlns:a16="http://schemas.microsoft.com/office/drawing/2014/main" id="{90495AA4-C5F4-4FBE-BCE8-903A6E054E5D}"/>
              </a:ext>
            </a:extLst>
          </p:cNvPr>
          <p:cNvSpPr>
            <a:spLocks noGrp="1"/>
          </p:cNvSpPr>
          <p:nvPr>
            <p:ph sz="half" idx="15"/>
          </p:nvPr>
        </p:nvSpPr>
        <p:spPr>
          <a:xfrm>
            <a:off x="423268" y="3732296"/>
            <a:ext cx="3566160" cy="2201789"/>
          </a:xfrm>
        </p:spPr>
        <p:txBody>
          <a:bodyPr/>
          <a:lstStyle/>
          <a:p>
            <a:r>
              <a:rPr lang="en-US" dirty="0"/>
              <a:t>Cesar Acevedo</a:t>
            </a:r>
          </a:p>
          <a:p>
            <a:pPr lvl="1"/>
            <a:r>
              <a:rPr lang="en-US" dirty="0"/>
              <a:t>Workforce Analyst</a:t>
            </a:r>
          </a:p>
          <a:p>
            <a:pPr lvl="2"/>
            <a:r>
              <a:rPr lang="en-US" dirty="0"/>
              <a:t>U.S. Department of Labor, Employment and Training Administration</a:t>
            </a:r>
          </a:p>
        </p:txBody>
      </p:sp>
      <p:sp>
        <p:nvSpPr>
          <p:cNvPr id="3" name="Content Placeholder 2">
            <a:extLst>
              <a:ext uri="{FF2B5EF4-FFF2-40B4-BE49-F238E27FC236}">
                <a16:creationId xmlns:a16="http://schemas.microsoft.com/office/drawing/2014/main" id="{E2BED0D9-11B9-41BB-B610-727CD264CD48}"/>
              </a:ext>
            </a:extLst>
          </p:cNvPr>
          <p:cNvSpPr>
            <a:spLocks noGrp="1"/>
          </p:cNvSpPr>
          <p:nvPr>
            <p:ph sz="half" idx="1"/>
          </p:nvPr>
        </p:nvSpPr>
        <p:spPr>
          <a:xfrm>
            <a:off x="4563453" y="3732296"/>
            <a:ext cx="3566160" cy="2201789"/>
          </a:xfrm>
        </p:spPr>
        <p:txBody>
          <a:bodyPr/>
          <a:lstStyle/>
          <a:p>
            <a:r>
              <a:rPr lang="en-US" dirty="0"/>
              <a:t>Patrick Dennis </a:t>
            </a:r>
          </a:p>
          <a:p>
            <a:pPr lvl="1"/>
            <a:r>
              <a:rPr lang="en-US" dirty="0"/>
              <a:t>Workforce Analyst</a:t>
            </a:r>
          </a:p>
          <a:p>
            <a:pPr lvl="2"/>
            <a:r>
              <a:rPr lang="en-US" dirty="0"/>
              <a:t>U.S. Department of Labor, Employment and Training Administration</a:t>
            </a:r>
          </a:p>
        </p:txBody>
      </p:sp>
      <p:pic>
        <p:nvPicPr>
          <p:cNvPr id="8" name="Picture Placeholder 7"/>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tretch>
            <a:fillRect/>
          </a:stretch>
        </p:blipFill>
        <p:spPr>
          <a:xfrm>
            <a:off x="9206040" y="1267410"/>
            <a:ext cx="2133600" cy="2133600"/>
          </a:xfrm>
        </p:spPr>
      </p:pic>
      <p:sp>
        <p:nvSpPr>
          <p:cNvPr id="4" name="Content Placeholder 3">
            <a:extLst>
              <a:ext uri="{FF2B5EF4-FFF2-40B4-BE49-F238E27FC236}">
                <a16:creationId xmlns:a16="http://schemas.microsoft.com/office/drawing/2014/main" id="{A5DC4EBE-0A00-492E-9CD3-CBE1F6F1C0AF}"/>
              </a:ext>
            </a:extLst>
          </p:cNvPr>
          <p:cNvSpPr>
            <a:spLocks noGrp="1"/>
          </p:cNvSpPr>
          <p:nvPr>
            <p:ph sz="half" idx="2"/>
          </p:nvPr>
        </p:nvSpPr>
        <p:spPr>
          <a:xfrm>
            <a:off x="8489760" y="3732295"/>
            <a:ext cx="3566160" cy="2201789"/>
          </a:xfrm>
        </p:spPr>
        <p:txBody>
          <a:bodyPr/>
          <a:lstStyle/>
          <a:p>
            <a:r>
              <a:rPr lang="en-US" dirty="0"/>
              <a:t>Kellen Grode</a:t>
            </a:r>
          </a:p>
          <a:p>
            <a:pPr lvl="1"/>
            <a:r>
              <a:rPr lang="en-US" dirty="0"/>
              <a:t>Workforce Analyst</a:t>
            </a:r>
          </a:p>
          <a:p>
            <a:pPr lvl="2"/>
            <a:r>
              <a:rPr lang="en-US" dirty="0"/>
              <a:t>U.S. Department of Labor, Employment and Training Administration</a:t>
            </a:r>
          </a:p>
        </p:txBody>
      </p:sp>
      <p:pic>
        <p:nvPicPr>
          <p:cNvPr id="11" name="Picture Placeholder 10"/>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11406" b="11406"/>
          <a:stretch>
            <a:fillRect/>
          </a:stretch>
        </p:blipFill>
        <p:spPr/>
      </p:pic>
    </p:spTree>
    <p:custDataLst>
      <p:tags r:id="rId1"/>
    </p:custDataLst>
    <p:extLst>
      <p:ext uri="{BB962C8B-B14F-4D97-AF65-F5344CB8AC3E}">
        <p14:creationId xmlns:p14="http://schemas.microsoft.com/office/powerpoint/2010/main" val="1124463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3C5924-30F6-431F-8CE5-85C391C0A4BD}"/>
              </a:ext>
            </a:extLst>
          </p:cNvPr>
          <p:cNvSpPr>
            <a:spLocks noGrp="1"/>
          </p:cNvSpPr>
          <p:nvPr>
            <p:ph type="sldNum" sz="quarter" idx="12"/>
          </p:nvPr>
        </p:nvSpPr>
        <p:spPr/>
        <p:txBody>
          <a:bodyPr/>
          <a:lstStyle/>
          <a:p>
            <a:fld id="{158B7785-F6D6-45F8-833E-07BD84680091}" type="slidenum">
              <a:rPr lang="en-US" smtClean="0"/>
              <a:pPr/>
              <a:t>6</a:t>
            </a:fld>
            <a:endParaRPr lang="en-US"/>
          </a:p>
        </p:txBody>
      </p:sp>
      <p:sp>
        <p:nvSpPr>
          <p:cNvPr id="3" name="Title 2">
            <a:extLst>
              <a:ext uri="{FF2B5EF4-FFF2-40B4-BE49-F238E27FC236}">
                <a16:creationId xmlns:a16="http://schemas.microsoft.com/office/drawing/2014/main" id="{32798D84-7844-4F88-966E-5217D8640B43}"/>
              </a:ext>
            </a:extLst>
          </p:cNvPr>
          <p:cNvSpPr>
            <a:spLocks noGrp="1"/>
          </p:cNvSpPr>
          <p:nvPr>
            <p:ph type="title"/>
          </p:nvPr>
        </p:nvSpPr>
        <p:spPr/>
        <p:txBody>
          <a:bodyPr/>
          <a:lstStyle/>
          <a:p>
            <a:r>
              <a:rPr lang="en-US" dirty="0"/>
              <a:t>Tell us about yourself</a:t>
            </a:r>
          </a:p>
        </p:txBody>
      </p:sp>
      <p:sp>
        <p:nvSpPr>
          <p:cNvPr id="5" name="Text Placeholder 4">
            <a:extLst>
              <a:ext uri="{FF2B5EF4-FFF2-40B4-BE49-F238E27FC236}">
                <a16:creationId xmlns:a16="http://schemas.microsoft.com/office/drawing/2014/main" id="{40128B89-CD9D-4EE7-BFCA-91F7FDE4128A}"/>
              </a:ext>
            </a:extLst>
          </p:cNvPr>
          <p:cNvSpPr>
            <a:spLocks noGrp="1"/>
          </p:cNvSpPr>
          <p:nvPr>
            <p:ph type="body" idx="14"/>
          </p:nvPr>
        </p:nvSpPr>
        <p:spPr/>
        <p:txBody>
          <a:bodyPr/>
          <a:lstStyle/>
          <a:p>
            <a:r>
              <a:rPr lang="en-US" dirty="0"/>
              <a:t>What type of organization do you represent? </a:t>
            </a:r>
          </a:p>
        </p:txBody>
      </p:sp>
      <p:sp>
        <p:nvSpPr>
          <p:cNvPr id="4" name="Text Placeholder 3">
            <a:extLst>
              <a:ext uri="{FF2B5EF4-FFF2-40B4-BE49-F238E27FC236}">
                <a16:creationId xmlns:a16="http://schemas.microsoft.com/office/drawing/2014/main" id="{7C4F72F3-DCD2-4D70-808D-A9265DB33125}"/>
              </a:ext>
            </a:extLst>
          </p:cNvPr>
          <p:cNvSpPr>
            <a:spLocks noGrp="1"/>
          </p:cNvSpPr>
          <p:nvPr>
            <p:ph type="body" sz="quarter" idx="13"/>
          </p:nvPr>
        </p:nvSpPr>
        <p:spPr/>
        <p:txBody>
          <a:bodyPr/>
          <a:lstStyle/>
          <a:p>
            <a:r>
              <a:rPr lang="en-US" dirty="0"/>
              <a:t>Select an answer </a:t>
            </a:r>
          </a:p>
          <a:p>
            <a:r>
              <a:rPr lang="en-US" dirty="0"/>
              <a:t>if “Other” type in your response in the chat box.</a:t>
            </a:r>
          </a:p>
        </p:txBody>
      </p:sp>
      <p:sp>
        <p:nvSpPr>
          <p:cNvPr id="2" name="Content Placeholder 1">
            <a:extLst>
              <a:ext uri="{FF2B5EF4-FFF2-40B4-BE49-F238E27FC236}">
                <a16:creationId xmlns:a16="http://schemas.microsoft.com/office/drawing/2014/main" id="{18374A7C-2283-4327-BCE4-A435B5FE4FA0}"/>
              </a:ext>
            </a:extLst>
          </p:cNvPr>
          <p:cNvSpPr>
            <a:spLocks noGrp="1"/>
          </p:cNvSpPr>
          <p:nvPr>
            <p:ph idx="1"/>
          </p:nvPr>
        </p:nvSpPr>
        <p:spPr/>
        <p:txBody>
          <a:bodyPr/>
          <a:lstStyle/>
          <a:p>
            <a:r>
              <a:rPr lang="en-US" dirty="0"/>
              <a:t>State Workforce Agency or Board</a:t>
            </a:r>
          </a:p>
          <a:p>
            <a:r>
              <a:rPr lang="en-US" dirty="0"/>
              <a:t>Local Workforce Agency or Board</a:t>
            </a:r>
          </a:p>
          <a:p>
            <a:r>
              <a:rPr lang="en-US" dirty="0"/>
              <a:t>One Stop Operator or Workforce Development Provider</a:t>
            </a:r>
          </a:p>
          <a:p>
            <a:r>
              <a:rPr lang="en-US" dirty="0"/>
              <a:t>Other (type in your response in the chat box)</a:t>
            </a:r>
          </a:p>
        </p:txBody>
      </p:sp>
    </p:spTree>
    <p:extLst>
      <p:ext uri="{BB962C8B-B14F-4D97-AF65-F5344CB8AC3E}">
        <p14:creationId xmlns:p14="http://schemas.microsoft.com/office/powerpoint/2010/main" val="3683455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7</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Opening Remarks</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normAutofit lnSpcReduction="10000"/>
          </a:bodyPr>
          <a:lstStyle/>
          <a:p>
            <a:pPr lvl="1"/>
            <a:r>
              <a:rPr lang="en-US" dirty="0"/>
              <a:t>John </a:t>
            </a:r>
            <a:r>
              <a:rPr lang="en-US" dirty="0" err="1"/>
              <a:t>Pallasch</a:t>
            </a:r>
            <a:endParaRPr lang="en-US" dirty="0"/>
          </a:p>
          <a:p>
            <a:pPr lvl="1"/>
            <a:r>
              <a:rPr lang="en-US" dirty="0"/>
              <a:t>Assistant Secretary for Employment and Training</a:t>
            </a:r>
          </a:p>
          <a:p>
            <a:pPr lvl="1"/>
            <a:r>
              <a:rPr lang="en-US" dirty="0"/>
              <a:t>U.S. Department of Labor</a:t>
            </a:r>
          </a:p>
        </p:txBody>
      </p:sp>
    </p:spTree>
    <p:extLst>
      <p:ext uri="{BB962C8B-B14F-4D97-AF65-F5344CB8AC3E}">
        <p14:creationId xmlns:p14="http://schemas.microsoft.com/office/powerpoint/2010/main" val="315891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8</a:t>
            </a:fld>
            <a:endParaRPr lang="en-US" dirty="0"/>
          </a:p>
        </p:txBody>
      </p:sp>
      <p:sp>
        <p:nvSpPr>
          <p:cNvPr id="3" name="Title 2"/>
          <p:cNvSpPr>
            <a:spLocks noGrp="1"/>
          </p:cNvSpPr>
          <p:nvPr>
            <p:ph type="title"/>
          </p:nvPr>
        </p:nvSpPr>
        <p:spPr/>
        <p:txBody>
          <a:bodyPr>
            <a:normAutofit/>
          </a:bodyPr>
          <a:lstStyle/>
          <a:p>
            <a:r>
              <a:rPr lang="en-US" dirty="0"/>
              <a:t>WIOA Adult Program Priority of Service Vision and Requirements</a:t>
            </a:r>
          </a:p>
        </p:txBody>
      </p:sp>
      <p:sp>
        <p:nvSpPr>
          <p:cNvPr id="4" name="Text Placeholder 3"/>
          <p:cNvSpPr>
            <a:spLocks noGrp="1"/>
          </p:cNvSpPr>
          <p:nvPr>
            <p:ph type="body" idx="1"/>
          </p:nvPr>
        </p:nvSpPr>
        <p:spPr/>
        <p:txBody>
          <a:bodyPr/>
          <a:lstStyle/>
          <a:p>
            <a:r>
              <a:rPr lang="en-US" dirty="0"/>
              <a:t>Training and Employment Guidance Letter 07-20</a:t>
            </a:r>
          </a:p>
        </p:txBody>
      </p:sp>
    </p:spTree>
    <p:extLst>
      <p:ext uri="{BB962C8B-B14F-4D97-AF65-F5344CB8AC3E}">
        <p14:creationId xmlns:p14="http://schemas.microsoft.com/office/powerpoint/2010/main" val="664964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9</a:t>
            </a:fld>
            <a:endParaRPr lang="en-US"/>
          </a:p>
        </p:txBody>
      </p:sp>
      <p:sp>
        <p:nvSpPr>
          <p:cNvPr id="3" name="Title 2"/>
          <p:cNvSpPr>
            <a:spLocks noGrp="1"/>
          </p:cNvSpPr>
          <p:nvPr>
            <p:ph type="title"/>
          </p:nvPr>
        </p:nvSpPr>
        <p:spPr/>
        <p:txBody>
          <a:bodyPr/>
          <a:lstStyle/>
          <a:p>
            <a:r>
              <a:rPr lang="en-US" dirty="0"/>
              <a:t>Priority Population or Individuals with Barriers to Employment?</a:t>
            </a:r>
          </a:p>
        </p:txBody>
      </p:sp>
      <p:sp>
        <p:nvSpPr>
          <p:cNvPr id="4" name="Content Placeholder 3"/>
          <p:cNvSpPr>
            <a:spLocks noGrp="1"/>
          </p:cNvSpPr>
          <p:nvPr>
            <p:ph sz="half" idx="1"/>
          </p:nvPr>
        </p:nvSpPr>
        <p:spPr/>
        <p:txBody>
          <a:bodyPr/>
          <a:lstStyle/>
          <a:p>
            <a:r>
              <a:rPr lang="en-US" sz="2000" dirty="0"/>
              <a:t>The first purpose listed in WIOA is </a:t>
            </a:r>
          </a:p>
          <a:p>
            <a:pPr lvl="1"/>
            <a:r>
              <a:rPr lang="en-US" sz="1800" i="1" dirty="0"/>
              <a:t>“To increase, for individuals in the United States, particularly those </a:t>
            </a:r>
            <a:r>
              <a:rPr lang="en-US" sz="1800" i="1" u="sng" dirty="0"/>
              <a:t>individuals with barriers to employment</a:t>
            </a:r>
            <a:r>
              <a:rPr lang="en-US" sz="1800" i="1" dirty="0"/>
              <a:t>, access to and opportunities for the employment, education, training, and support services they need to succeed in the labor market.”</a:t>
            </a:r>
          </a:p>
          <a:p>
            <a:r>
              <a:rPr lang="en-US" sz="2000" dirty="0"/>
              <a:t>WIOA sec. 3(24) defines the 14 groups that are considered to be individuals with barriers to employment.</a:t>
            </a:r>
          </a:p>
          <a:p>
            <a:r>
              <a:rPr lang="en-US" sz="2000" dirty="0"/>
              <a:t>Though related, WIOA establishes three groups that </a:t>
            </a:r>
            <a:r>
              <a:rPr lang="en-US" sz="2000" u="sng" dirty="0"/>
              <a:t>must</a:t>
            </a:r>
            <a:r>
              <a:rPr lang="en-US" sz="2000" dirty="0"/>
              <a:t> receive priority of service in the WIOA Adult program.</a:t>
            </a:r>
          </a:p>
        </p:txBody>
      </p:sp>
      <p:pic>
        <p:nvPicPr>
          <p:cNvPr id="6" name="Content Placeholder 5" descr="Online Equality and Diversity Training Course"/>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6371581" y="1718493"/>
            <a:ext cx="5339558" cy="2949302"/>
          </a:xfrm>
        </p:spPr>
      </p:pic>
    </p:spTree>
    <p:extLst>
      <p:ext uri="{BB962C8B-B14F-4D97-AF65-F5344CB8AC3E}">
        <p14:creationId xmlns:p14="http://schemas.microsoft.com/office/powerpoint/2010/main" val="2159006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MMPROD_UIDATA" val="&lt;database version=&quot;11.0&quot;&gt;&lt;object type=&quot;1&quot; unique_id=&quot;10001&quot;&gt;&lt;object type=&quot;2&quot; unique_id=&quot;17872&quot;&gt;&lt;object type=&quot;3&quot; unique_id=&quot;17873&quot;&gt;&lt;property id=&quot;20148&quot; value=&quot;5&quot;/&gt;&lt;property id=&quot;20300&quot; value=&quot;Slide 1 - &amp;quot;Implementing Priority of Service Provisions for Most in Need Individuals in the WIOA Adult Program&amp;quot;&quot;/&gt;&lt;property id=&quot;20307&quot; value=&quot;256&quot;/&gt;&lt;/object&gt;&lt;object type=&quot;3&quot; unique_id=&quot;17874&quot;&gt;&lt;property id=&quot;20148&quot; value=&quot;5&quot;/&gt;&lt;property id=&quot;20300&quot; value=&quot;Slide 2 - &amp;quot;Today’s Speaker / Today’s Moderator&amp;quot;&quot;/&gt;&lt;property id=&quot;20307&quot; value=&quot;296&quot;/&gt;&lt;/object&gt;&lt;object type=&quot;3&quot; unique_id=&quot;17875&quot;&gt;&lt;property id=&quot;20148&quot; value=&quot;5&quot;/&gt;&lt;property id=&quot;20300&quot; value=&quot;Slide 3 - &amp;quot;Today’s Agenda&amp;quot;&quot;/&gt;&lt;property id=&quot;20307&quot; value=&quot;295&quot;/&gt;&lt;/object&gt;&lt;object type=&quot;3&quot; unique_id=&quot;17876&quot;&gt;&lt;property id=&quot;20148&quot; value=&quot;5&quot;/&gt;&lt;property id=&quot;20300&quot; value=&quot;Slide 4 - &amp;quot;Today’s Speakers&amp;quot;&quot;/&gt;&lt;property id=&quot;20307&quot; value=&quot;265&quot;/&gt;&lt;/object&gt;&lt;object type=&quot;3&quot; unique_id=&quot;17877&quot;&gt;&lt;property id=&quot;20148&quot; value=&quot;5&quot;/&gt;&lt;property id=&quot;20300&quot; value=&quot;Slide 5 - &amp;quot;Today’s Speakers&amp;quot;&quot;/&gt;&lt;property id=&quot;20307&quot; value=&quot;266&quot;/&gt;&lt;/object&gt;&lt;object type=&quot;3&quot; unique_id=&quot;17878&quot;&gt;&lt;property id=&quot;20148&quot; value=&quot;5&quot;/&gt;&lt;property id=&quot;20300&quot; value=&quot;Slide 6 - &amp;quot;Tell us about yourself&amp;quot;&quot;/&gt;&lt;property id=&quot;20307&quot; value=&quot;278&quot;/&gt;&lt;/object&gt;&lt;object type=&quot;3&quot; unique_id=&quot;17879&quot;&gt;&lt;property id=&quot;20148&quot; value=&quot;5&quot;/&gt;&lt;property id=&quot;20300&quot; value=&quot;Slide 7 - &amp;quot;Opening Remarks&amp;quot;&quot;/&gt;&lt;property id=&quot;20307&quot; value=&quot;282&quot;/&gt;&lt;/object&gt;&lt;object type=&quot;3&quot; unique_id=&quot;17880&quot;&gt;&lt;property id=&quot;20148&quot; value=&quot;5&quot;/&gt;&lt;property id=&quot;20300&quot; value=&quot;Slide 8 - &amp;quot;WIOA Adult Program Priority of Service Vision and Requirements&amp;quot;&quot;/&gt;&lt;property id=&quot;20307&quot; value=&quot;298&quot;/&gt;&lt;/object&gt;&lt;object type=&quot;3&quot; unique_id=&quot;17881&quot;&gt;&lt;property id=&quot;20148&quot; value=&quot;5&quot;/&gt;&lt;property id=&quot;20300&quot; value=&quot;Slide 9 - &amp;quot;Priority Population or Individuals with Barriers to Employment?&amp;quot;&quot;/&gt;&lt;property id=&quot;20307&quot; value=&quot;305&quot;/&gt;&lt;/object&gt;&lt;object type=&quot;3&quot; unique_id=&quot;17882&quot;&gt;&lt;property id=&quot;20148&quot; value=&quot;5&quot;/&gt;&lt;property id=&quot;20300&quot; value=&quot;Slide 10 - &amp;quot;What is the WIOA Adult Program Priority of Service Requirement?&amp;quot;&quot;/&gt;&lt;property id=&quot;20307&quot; value=&quot;301&quot;/&gt;&lt;/object&gt;&lt;object type=&quot;3&quot; unique_id=&quot;17883&quot;&gt;&lt;property id=&quot;20148&quot; value=&quot;5&quot;/&gt;&lt;property id=&quot;20300&quot; value=&quot;Slide 11 - &amp;quot;How does this relate to Veteran’s Priority of Service requirements?&amp;quot;&quot;/&gt;&lt;property id=&quot;20307&quot; value=&quot;304&quot;/&gt;&lt;/object&gt;&lt;object type=&quot;3&quot; unique_id=&quot;17884&quot;&gt;&lt;property id=&quot;20148&quot; value=&quot;5&quot;/&gt;&lt;property id=&quot;20300&quot; value=&quot;Slide 12 - &amp;quot;What does it mean to provide “priority”?&amp;quot;&quot;/&gt;&lt;property id=&quot;20307&quot; value=&quot;306&quot;/&gt;&lt;/object&gt;&lt;object type=&quot;3&quot; unique_id=&quot;17885&quot;&gt;&lt;property id=&quot;20148&quot; value=&quot;5&quot;/&gt;&lt;property id=&quot;20300&quot; value=&quot;Slide 13 - &amp;quot;What happens if a state is below 50.1 percent?&amp;quot;&quot;/&gt;&lt;property id=&quot;20307&quot; value=&quot;307&quot;/&gt;&lt;/object&gt;&lt;object type=&quot;3&quot; unique_id=&quot;17886&quot;&gt;&lt;property id=&quot;20148&quot; value=&quot;5&quot;/&gt;&lt;property id=&quot;20300&quot; value=&quot;Slide 14 - &amp;quot;Monitoring WIOA Adult Priority of Service Requirements Using Performance Data&amp;quot;&quot;/&gt;&lt;property id=&quot;20307&quot; value=&quot;299&quot;/&gt;&lt;/object&gt;&lt;object type=&quot;3&quot; unique_id=&quot;17887&quot;&gt;&lt;property id=&quot;20148&quot; value=&quot;5&quot;/&gt;&lt;property id=&quot;20300&quot; value=&quot;Slide 15 - &amp;quot;How will ETA monitor this requirement?&amp;quot;&quot;/&gt;&lt;property id=&quot;20307&quot; value=&quot;312&quot;/&gt;&lt;/object&gt;&lt;object type=&quot;3&quot; unique_id=&quot;17888&quot;&gt;&lt;property id=&quot;20148&quot; value=&quot;5&quot;/&gt;&lt;property id=&quot;20300&quot; value=&quot;Slide 16 - &amp;quot;Improving Low Outcomes&amp;quot;&quot;/&gt;&lt;property id=&quot;20307&quot; value=&quot;308&quot;/&gt;&lt;/object&gt;&lt;object type=&quot;3&quot; unique_id=&quot;17889&quot;&gt;&lt;property id=&quot;20148&quot; value=&quot;5&quot;/&gt;&lt;property id=&quot;20300&quot; value=&quot;Slide 17 - &amp;quot;Recent QRA Results&amp;quot;&quot;/&gt;&lt;property id=&quot;20307&quot; value=&quot;311&quot;/&gt;&lt;/object&gt;&lt;object type=&quot;3&quot; unique_id=&quot;17890&quot;&gt;&lt;property id=&quot;20148&quot; value=&quot;5&quot;/&gt;&lt;property id=&quot;20300&quot; value=&quot;Slide 18 - &amp;quot;Improving Service Delivery and Leveraging Additional Resources to Support WIOA Adult Priority Populations&amp;quot;&quot;/&gt;&lt;property id=&quot;20307&quot; value=&quot;300&quot;/&gt;&lt;/object&gt;&lt;object type=&quot;3&quot; unique_id=&quot;17891&quot;&gt;&lt;property id=&quot;20148&quot; value=&quot;5&quot;/&gt;&lt;property id=&quot;20300&quot; value=&quot;Slide 19 - &amp;quot;A One Workforce Approach to Serving Adult Priority Populations&amp;quot;&quot;/&gt;&lt;property id=&quot;20307&quot; value=&quot;303&quot;/&gt;&lt;/object&gt;&lt;object type=&quot;3&quot; unique_id=&quot;17892&quot;&gt;&lt;property id=&quot;20148&quot; value=&quot;5&quot;/&gt;&lt;property id=&quot;20300&quot; value=&quot;Slide 20 - &amp;quot;Working with Partner Programs to Serve Adult Priority Populations&amp;quot;&quot;/&gt;&lt;property id=&quot;20307&quot; value=&quot;309&quot;/&gt;&lt;/object&gt;&lt;object type=&quot;3&quot; unique_id=&quot;17893&quot;&gt;&lt;property id=&quot;20148&quot; value=&quot;5&quot;/&gt;&lt;property id=&quot;20300&quot; value=&quot;Slide 21 - &amp;quot;Serving Individuals at Risk of, or Experiencing, Homelessness&amp;quot;&quot;/&gt;&lt;property id=&quot;20307&quot; value=&quot;310&quot;/&gt;&lt;/object&gt;&lt;object type=&quot;3&quot; unique_id=&quot;17894&quot;&gt;&lt;property id=&quot;20148&quot; value=&quot;5&quot;/&gt;&lt;property id=&quot;20300&quot; value=&quot;Slide 22 - &amp;quot;Serving Individuals at Risk of, or Experiencing, Homelessness&amp;quot;&quot;/&gt;&lt;property id=&quot;20307&quot; value=&quot;313&quot;/&gt;&lt;/object&gt;&lt;object type=&quot;3&quot; unique_id=&quot;17895&quot;&gt;&lt;property id=&quot;20148&quot; value=&quot;5&quot;/&gt;&lt;property id=&quot;20300&quot; value=&quot;Slide 23&quot;/&gt;&lt;property id=&quot;20307&quot; value=&quot;314&quot;/&gt;&lt;/object&gt;&lt;object type=&quot;3&quot; unique_id=&quot;17896&quot;&gt;&lt;property id=&quot;20148&quot; value=&quot;5&quot;/&gt;&lt;property id=&quot;20300&quot; value=&quot;Slide 24 - &amp;quot;Resources&amp;quot;&quot;/&gt;&lt;property id=&quot;20307&quot; value=&quot;315&quot;/&gt;&lt;/object&gt;&lt;object type=&quot;3&quot; unique_id=&quot;17897&quot;&gt;&lt;property id=&quot;20148&quot; value=&quot;5&quot;/&gt;&lt;property id=&quot;20300&quot; value=&quot;Slide 25 - &amp;quot;Upcoming Events on Wednesday!&amp;quot;&quot;/&gt;&lt;property id=&quot;20307&quot; value=&quot;316&quot;/&gt;&lt;/object&gt;&lt;object type=&quot;3&quot; unique_id=&quot;17898&quot;&gt;&lt;property id=&quot;20148&quot; value=&quot;5&quot;/&gt;&lt;property id=&quot;20300&quot; value=&quot;Slide 26 - &amp;quot;Contact Us&amp;quot;&quot;/&gt;&lt;property id=&quot;20307&quot; value=&quot;275&quot;/&gt;&lt;/object&gt;&lt;object type=&quot;3&quot; unique_id=&quot;17899&quot;&gt;&lt;property id=&quot;20148&quot; value=&quot;5&quot;/&gt;&lt;property id=&quot;20300&quot; value=&quot;Slide 27 - &amp;quot;Thank You!&amp;quot;&quot;/&gt;&lt;property id=&quot;20307&quot; value=&quot;297&quot;/&gt;&lt;/object&gt;&lt;/object&gt;&lt;object type=&quot;8&quot; unique_id=&quot;17928&quot;&gt;&lt;/object&gt;&lt;/object&gt;&lt;/database&gt;"/>
  <p:tag name="MMPROD_NEXTUNIQUEID" val="10010"/>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Fed_Blue">
  <a:themeElements>
    <a:clrScheme name="FRBD">
      <a:dk1>
        <a:srgbClr val="2D3133"/>
      </a:dk1>
      <a:lt1>
        <a:sysClr val="window" lastClr="FFFFFF"/>
      </a:lt1>
      <a:dk2>
        <a:srgbClr val="092237"/>
      </a:dk2>
      <a:lt2>
        <a:srgbClr val="D3DADE"/>
      </a:lt2>
      <a:accent1>
        <a:srgbClr val="166DB7"/>
      </a:accent1>
      <a:accent2>
        <a:srgbClr val="859097"/>
      </a:accent2>
      <a:accent3>
        <a:srgbClr val="62ABCA"/>
      </a:accent3>
      <a:accent4>
        <a:srgbClr val="62BB47"/>
      </a:accent4>
      <a:accent5>
        <a:srgbClr val="0A9E9E"/>
      </a:accent5>
      <a:accent6>
        <a:srgbClr val="F47821"/>
      </a:accent6>
      <a:hlink>
        <a:srgbClr val="C3372A"/>
      </a:hlink>
      <a:folHlink>
        <a:srgbClr val="3E141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mtClean="0"/>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B43FCD14078D4B4A895C726989AA6342" ma:contentTypeVersion="11" ma:contentTypeDescription="Create a new document." ma:contentTypeScope="" ma:versionID="eac935008a883452937a41fdde0272f2">
  <xsd:schema xmlns:xsd="http://www.w3.org/2001/XMLSchema" xmlns:xs="http://www.w3.org/2001/XMLSchema" xmlns:p="http://schemas.microsoft.com/office/2006/metadata/properties" xmlns:ns3="83314e28-26f1-4ad0-9ab9-a0b82acf924d" xmlns:ns4="69f0ab5a-5f75-4223-87f7-c3df8440d60c" targetNamespace="http://schemas.microsoft.com/office/2006/metadata/properties" ma:root="true" ma:fieldsID="0c86f81cd8a3ad167bd9619bd6aba194" ns3:_="" ns4:_="">
    <xsd:import namespace="83314e28-26f1-4ad0-9ab9-a0b82acf924d"/>
    <xsd:import namespace="69f0ab5a-5f75-4223-87f7-c3df8440d60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14e28-26f1-4ad0-9ab9-a0b82acf92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f0ab5a-5f75-4223-87f7-c3df8440d60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2.xml><?xml version="1.0" encoding="utf-8"?>
<ds:datastoreItem xmlns:ds="http://schemas.openxmlformats.org/officeDocument/2006/customXml" ds:itemID="{8B7E53F5-8A2D-4139-97F5-3AA737FDCD02}">
  <ds:schemaRefs>
    <ds:schemaRef ds:uri="http://schemas.microsoft.com/office/2006/documentManagement/types"/>
    <ds:schemaRef ds:uri="http://www.w3.org/XML/1998/namespace"/>
    <ds:schemaRef ds:uri="http://purl.org/dc/elements/1.1/"/>
    <ds:schemaRef ds:uri="http://purl.org/dc/terms/"/>
    <ds:schemaRef ds:uri="83314e28-26f1-4ad0-9ab9-a0b82acf924d"/>
    <ds:schemaRef ds:uri="http://schemas.microsoft.com/office/2006/metadata/properties"/>
    <ds:schemaRef ds:uri="http://schemas.microsoft.com/office/infopath/2007/PartnerControls"/>
    <ds:schemaRef ds:uri="http://schemas.openxmlformats.org/package/2006/metadata/core-properties"/>
    <ds:schemaRef ds:uri="69f0ab5a-5f75-4223-87f7-c3df8440d60c"/>
    <ds:schemaRef ds:uri="http://purl.org/dc/dcmitype/"/>
  </ds:schemaRefs>
</ds:datastoreItem>
</file>

<file path=customXml/itemProps3.xml><?xml version="1.0" encoding="utf-8"?>
<ds:datastoreItem xmlns:ds="http://schemas.openxmlformats.org/officeDocument/2006/customXml" ds:itemID="{F1E2C03B-0D9C-4E11-AFC0-2802197C3B8F}">
  <ds:schemaRefs>
    <ds:schemaRef ds:uri="http://schemas.microsoft.com/sharepoint/v3/contenttype/forms"/>
  </ds:schemaRefs>
</ds:datastoreItem>
</file>

<file path=customXml/itemProps4.xml><?xml version="1.0" encoding="utf-8"?>
<ds:datastoreItem xmlns:ds="http://schemas.openxmlformats.org/officeDocument/2006/customXml" ds:itemID="{C9969C8D-72D7-4A71-BC79-3CFDF24FC4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14e28-26f1-4ad0-9ab9-a0b82acf924d"/>
    <ds:schemaRef ds:uri="69f0ab5a-5f75-4223-87f7-c3df8440d6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7673</TotalTime>
  <Words>2221</Words>
  <Application>Microsoft Office PowerPoint</Application>
  <PresentationFormat>Widescreen</PresentationFormat>
  <Paragraphs>214</Paragraphs>
  <Slides>27</Slides>
  <Notes>26</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27</vt:i4>
      </vt:variant>
    </vt:vector>
  </HeadingPairs>
  <TitlesOfParts>
    <vt:vector size="41"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2_Fed_Blue</vt:lpstr>
      <vt:lpstr>Implementing Priority of Service Provisions for Most in Need Individuals in the WIOA Adult Program</vt:lpstr>
      <vt:lpstr>Today’s Speaker / Today’s Moderator</vt:lpstr>
      <vt:lpstr>Today’s Agenda</vt:lpstr>
      <vt:lpstr>Today’s Speakers</vt:lpstr>
      <vt:lpstr>Today’s Speakers</vt:lpstr>
      <vt:lpstr>Tell us about yourself</vt:lpstr>
      <vt:lpstr>Opening Remarks</vt:lpstr>
      <vt:lpstr>WIOA Adult Program Priority of Service Vision and Requirements</vt:lpstr>
      <vt:lpstr>Priority Population or Individuals with Barriers to Employment?</vt:lpstr>
      <vt:lpstr>What is the WIOA Adult Program Priority of Service Requirement?</vt:lpstr>
      <vt:lpstr>How does this relate to Veteran’s Priority of Service requirements?</vt:lpstr>
      <vt:lpstr>What does it mean to provide “priority”?</vt:lpstr>
      <vt:lpstr>What happens if a state is below 50.1 percent?</vt:lpstr>
      <vt:lpstr>Monitoring WIOA Adult Priority of Service Requirements Using Performance Data</vt:lpstr>
      <vt:lpstr>How will ETA monitor this requirement?</vt:lpstr>
      <vt:lpstr>Improving Low Outcomes</vt:lpstr>
      <vt:lpstr>Recent QRA Results</vt:lpstr>
      <vt:lpstr>Improving Service Delivery and Leveraging Additional Resources to Support WIOA Adult Priority Populations</vt:lpstr>
      <vt:lpstr>A One Workforce Approach to Serving Adult Priority Populations</vt:lpstr>
      <vt:lpstr>Working with Partner Programs to Serve Adult Priority Populations</vt:lpstr>
      <vt:lpstr>Serving Individuals at Risk of, or Experiencing, Homelessness</vt:lpstr>
      <vt:lpstr>Serving Individuals at Risk of, or Experiencing, Homelessness</vt:lpstr>
      <vt:lpstr>PowerPoint Presentation</vt:lpstr>
      <vt:lpstr>Resources</vt:lpstr>
      <vt:lpstr>Upcoming Events on Wednesday!</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279</cp:revision>
  <dcterms:created xsi:type="dcterms:W3CDTF">2019-06-21T16:58:05Z</dcterms:created>
  <dcterms:modified xsi:type="dcterms:W3CDTF">2020-12-14T16:48:07Z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y fmtid="{D5CDD505-2E9C-101B-9397-08002B2CF9AE}" pid="4" name="ContentTypeId">
    <vt:lpwstr>0x010100B43FCD14078D4B4A895C726989AA6342</vt:lpwstr>
  </property>
</Properties>
</file>