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2"/>
  </p:notesMasterIdLst>
  <p:sldIdLst>
    <p:sldId id="291" r:id="rId5"/>
    <p:sldId id="292" r:id="rId6"/>
    <p:sldId id="256" r:id="rId7"/>
    <p:sldId id="309" r:id="rId8"/>
    <p:sldId id="311" r:id="rId9"/>
    <p:sldId id="312" r:id="rId10"/>
    <p:sldId id="257" r:id="rId11"/>
    <p:sldId id="339" r:id="rId12"/>
    <p:sldId id="316" r:id="rId13"/>
    <p:sldId id="317" r:id="rId14"/>
    <p:sldId id="318" r:id="rId15"/>
    <p:sldId id="326" r:id="rId16"/>
    <p:sldId id="329" r:id="rId17"/>
    <p:sldId id="332" r:id="rId18"/>
    <p:sldId id="258" r:id="rId19"/>
    <p:sldId id="319" r:id="rId20"/>
    <p:sldId id="320" r:id="rId21"/>
    <p:sldId id="328" r:id="rId22"/>
    <p:sldId id="330" r:id="rId23"/>
    <p:sldId id="331" r:id="rId24"/>
    <p:sldId id="333" r:id="rId25"/>
    <p:sldId id="314" r:id="rId26"/>
    <p:sldId id="321" r:id="rId27"/>
    <p:sldId id="322" r:id="rId28"/>
    <p:sldId id="334" r:id="rId29"/>
    <p:sldId id="313" r:id="rId30"/>
    <p:sldId id="335" r:id="rId31"/>
    <p:sldId id="315" r:id="rId32"/>
    <p:sldId id="323" r:id="rId33"/>
    <p:sldId id="340" r:id="rId34"/>
    <p:sldId id="324" r:id="rId35"/>
    <p:sldId id="325" r:id="rId36"/>
    <p:sldId id="341" r:id="rId37"/>
    <p:sldId id="336" r:id="rId38"/>
    <p:sldId id="337" r:id="rId39"/>
    <p:sldId id="338" r:id="rId40"/>
    <p:sldId id="307"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B80000"/>
    <a:srgbClr val="ECBAAC"/>
    <a:srgbClr val="C00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8" autoAdjust="0"/>
    <p:restoredTop sz="77589" autoAdjust="0"/>
  </p:normalViewPr>
  <p:slideViewPr>
    <p:cSldViewPr>
      <p:cViewPr varScale="1">
        <p:scale>
          <a:sx n="85" d="100"/>
          <a:sy n="85" d="100"/>
        </p:scale>
        <p:origin x="184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B018D-632E-4972-83C1-11A3B49D088D}" type="datetimeFigureOut">
              <a:rPr lang="en-US" smtClean="0"/>
              <a:t>11/19/20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898DE-4CCF-44C7-A062-F2BA78080023}" type="slidenum">
              <a:rPr lang="en-US" smtClean="0"/>
              <a:t>‹#›</a:t>
            </a:fld>
            <a:endParaRPr lang="en-US" dirty="0"/>
          </a:p>
        </p:txBody>
      </p:sp>
    </p:spTree>
    <p:extLst>
      <p:ext uri="{BB962C8B-B14F-4D97-AF65-F5344CB8AC3E}">
        <p14:creationId xmlns:p14="http://schemas.microsoft.com/office/powerpoint/2010/main" val="721948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2</a:t>
            </a:fld>
            <a:endParaRPr lang="en-US" dirty="0"/>
          </a:p>
        </p:txBody>
      </p:sp>
    </p:spTree>
    <p:extLst>
      <p:ext uri="{BB962C8B-B14F-4D97-AF65-F5344CB8AC3E}">
        <p14:creationId xmlns:p14="http://schemas.microsoft.com/office/powerpoint/2010/main" val="3046016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11</a:t>
            </a:fld>
            <a:endParaRPr lang="en-US" dirty="0"/>
          </a:p>
        </p:txBody>
      </p:sp>
    </p:spTree>
    <p:extLst>
      <p:ext uri="{BB962C8B-B14F-4D97-AF65-F5344CB8AC3E}">
        <p14:creationId xmlns:p14="http://schemas.microsoft.com/office/powerpoint/2010/main" val="1343475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12</a:t>
            </a:fld>
            <a:endParaRPr lang="en-US" dirty="0"/>
          </a:p>
        </p:txBody>
      </p:sp>
    </p:spTree>
    <p:extLst>
      <p:ext uri="{BB962C8B-B14F-4D97-AF65-F5344CB8AC3E}">
        <p14:creationId xmlns:p14="http://schemas.microsoft.com/office/powerpoint/2010/main" val="3976726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13</a:t>
            </a:fld>
            <a:endParaRPr lang="en-US" dirty="0"/>
          </a:p>
        </p:txBody>
      </p:sp>
    </p:spTree>
    <p:extLst>
      <p:ext uri="{BB962C8B-B14F-4D97-AF65-F5344CB8AC3E}">
        <p14:creationId xmlns:p14="http://schemas.microsoft.com/office/powerpoint/2010/main" val="147547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14</a:t>
            </a:fld>
            <a:endParaRPr lang="en-US" dirty="0"/>
          </a:p>
        </p:txBody>
      </p:sp>
    </p:spTree>
    <p:extLst>
      <p:ext uri="{BB962C8B-B14F-4D97-AF65-F5344CB8AC3E}">
        <p14:creationId xmlns:p14="http://schemas.microsoft.com/office/powerpoint/2010/main" val="232727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tx1"/>
                </a:solidFill>
                <a:latin typeface="+mn-lt"/>
                <a:ea typeface="+mn-ea"/>
                <a:cs typeface="+mn-cs"/>
              </a:rPr>
              <a:t> </a:t>
            </a:r>
            <a:endParaRPr lang="en-US" sz="1600" b="1" dirty="0"/>
          </a:p>
        </p:txBody>
      </p:sp>
      <p:sp>
        <p:nvSpPr>
          <p:cNvPr id="4" name="Slide Number Placeholder 3"/>
          <p:cNvSpPr>
            <a:spLocks noGrp="1"/>
          </p:cNvSpPr>
          <p:nvPr>
            <p:ph type="sldNum" sz="quarter" idx="10"/>
          </p:nvPr>
        </p:nvSpPr>
        <p:spPr/>
        <p:txBody>
          <a:bodyPr/>
          <a:lstStyle/>
          <a:p>
            <a:fld id="{3CC898DE-4CCF-44C7-A062-F2BA78080023}" type="slidenum">
              <a:rPr lang="en-US" smtClean="0"/>
              <a:t>15</a:t>
            </a:fld>
            <a:endParaRPr lang="en-US" dirty="0"/>
          </a:p>
        </p:txBody>
      </p:sp>
    </p:spTree>
    <p:extLst>
      <p:ext uri="{BB962C8B-B14F-4D97-AF65-F5344CB8AC3E}">
        <p14:creationId xmlns:p14="http://schemas.microsoft.com/office/powerpoint/2010/main" val="167809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16</a:t>
            </a:fld>
            <a:endParaRPr lang="en-US" dirty="0"/>
          </a:p>
        </p:txBody>
      </p:sp>
    </p:spTree>
    <p:extLst>
      <p:ext uri="{BB962C8B-B14F-4D97-AF65-F5344CB8AC3E}">
        <p14:creationId xmlns:p14="http://schemas.microsoft.com/office/powerpoint/2010/main" val="124881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17</a:t>
            </a:fld>
            <a:endParaRPr lang="en-US" dirty="0"/>
          </a:p>
        </p:txBody>
      </p:sp>
    </p:spTree>
    <p:extLst>
      <p:ext uri="{BB962C8B-B14F-4D97-AF65-F5344CB8AC3E}">
        <p14:creationId xmlns:p14="http://schemas.microsoft.com/office/powerpoint/2010/main" val="1628225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18</a:t>
            </a:fld>
            <a:endParaRPr lang="en-US" dirty="0"/>
          </a:p>
        </p:txBody>
      </p:sp>
    </p:spTree>
    <p:extLst>
      <p:ext uri="{BB962C8B-B14F-4D97-AF65-F5344CB8AC3E}">
        <p14:creationId xmlns:p14="http://schemas.microsoft.com/office/powerpoint/2010/main" val="3141630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19</a:t>
            </a:fld>
            <a:endParaRPr lang="en-US" dirty="0"/>
          </a:p>
        </p:txBody>
      </p:sp>
    </p:spTree>
    <p:extLst>
      <p:ext uri="{BB962C8B-B14F-4D97-AF65-F5344CB8AC3E}">
        <p14:creationId xmlns:p14="http://schemas.microsoft.com/office/powerpoint/2010/main" val="154728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20</a:t>
            </a:fld>
            <a:endParaRPr lang="en-US" dirty="0"/>
          </a:p>
        </p:txBody>
      </p:sp>
    </p:spTree>
    <p:extLst>
      <p:ext uri="{BB962C8B-B14F-4D97-AF65-F5344CB8AC3E}">
        <p14:creationId xmlns:p14="http://schemas.microsoft.com/office/powerpoint/2010/main" val="769940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startAt="3"/>
            </a:pPr>
            <a:endParaRPr lang="en-US" baseline="0" dirty="0"/>
          </a:p>
          <a:p>
            <a:pPr marL="0" lvl="0" indent="0">
              <a:buFont typeface="+mj-lt"/>
              <a:buNone/>
            </a:pPr>
            <a:endParaRPr lang="en-US" baseline="0" dirty="0"/>
          </a:p>
          <a:p>
            <a:pPr marL="0" lvl="0" indent="0">
              <a:buFont typeface="+mj-lt"/>
              <a:buNone/>
            </a:pPr>
            <a:endParaRPr lang="en-US" baseline="0" dirty="0"/>
          </a:p>
          <a:p>
            <a:pPr marL="0" lvl="0" indent="0">
              <a:buFont typeface="+mj-lt"/>
              <a:buNone/>
            </a:pPr>
            <a:endParaRPr lang="en-US" baseline="0" dirty="0"/>
          </a:p>
          <a:p>
            <a:pPr marL="685800" lvl="1" indent="-228600">
              <a:buAutoNum type="alphaLcPeriod"/>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3</a:t>
            </a:fld>
            <a:endParaRPr lang="en-US" dirty="0"/>
          </a:p>
        </p:txBody>
      </p:sp>
    </p:spTree>
    <p:extLst>
      <p:ext uri="{BB962C8B-B14F-4D97-AF65-F5344CB8AC3E}">
        <p14:creationId xmlns:p14="http://schemas.microsoft.com/office/powerpoint/2010/main" val="2911331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21</a:t>
            </a:fld>
            <a:endParaRPr lang="en-US" dirty="0"/>
          </a:p>
        </p:txBody>
      </p:sp>
    </p:spTree>
    <p:extLst>
      <p:ext uri="{BB962C8B-B14F-4D97-AF65-F5344CB8AC3E}">
        <p14:creationId xmlns:p14="http://schemas.microsoft.com/office/powerpoint/2010/main" val="3915557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22</a:t>
            </a:fld>
            <a:endParaRPr lang="en-US" dirty="0"/>
          </a:p>
        </p:txBody>
      </p:sp>
    </p:spTree>
    <p:extLst>
      <p:ext uri="{BB962C8B-B14F-4D97-AF65-F5344CB8AC3E}">
        <p14:creationId xmlns:p14="http://schemas.microsoft.com/office/powerpoint/2010/main" val="3087895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23</a:t>
            </a:fld>
            <a:endParaRPr lang="en-US" dirty="0"/>
          </a:p>
        </p:txBody>
      </p:sp>
    </p:spTree>
    <p:extLst>
      <p:ext uri="{BB962C8B-B14F-4D97-AF65-F5344CB8AC3E}">
        <p14:creationId xmlns:p14="http://schemas.microsoft.com/office/powerpoint/2010/main" val="3860119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24</a:t>
            </a:fld>
            <a:endParaRPr lang="en-US" dirty="0"/>
          </a:p>
        </p:txBody>
      </p:sp>
    </p:spTree>
    <p:extLst>
      <p:ext uri="{BB962C8B-B14F-4D97-AF65-F5344CB8AC3E}">
        <p14:creationId xmlns:p14="http://schemas.microsoft.com/office/powerpoint/2010/main" val="607352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25</a:t>
            </a:fld>
            <a:endParaRPr lang="en-US" dirty="0"/>
          </a:p>
        </p:txBody>
      </p:sp>
    </p:spTree>
    <p:extLst>
      <p:ext uri="{BB962C8B-B14F-4D97-AF65-F5344CB8AC3E}">
        <p14:creationId xmlns:p14="http://schemas.microsoft.com/office/powerpoint/2010/main" val="3595032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26</a:t>
            </a:fld>
            <a:endParaRPr lang="en-US" dirty="0"/>
          </a:p>
        </p:txBody>
      </p:sp>
    </p:spTree>
    <p:extLst>
      <p:ext uri="{BB962C8B-B14F-4D97-AF65-F5344CB8AC3E}">
        <p14:creationId xmlns:p14="http://schemas.microsoft.com/office/powerpoint/2010/main" val="1935935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27</a:t>
            </a:fld>
            <a:endParaRPr lang="en-US" dirty="0"/>
          </a:p>
        </p:txBody>
      </p:sp>
    </p:spTree>
    <p:extLst>
      <p:ext uri="{BB962C8B-B14F-4D97-AF65-F5344CB8AC3E}">
        <p14:creationId xmlns:p14="http://schemas.microsoft.com/office/powerpoint/2010/main" val="3083813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28</a:t>
            </a:fld>
            <a:endParaRPr lang="en-US" dirty="0"/>
          </a:p>
        </p:txBody>
      </p:sp>
    </p:spTree>
    <p:extLst>
      <p:ext uri="{BB962C8B-B14F-4D97-AF65-F5344CB8AC3E}">
        <p14:creationId xmlns:p14="http://schemas.microsoft.com/office/powerpoint/2010/main" val="1574401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29</a:t>
            </a:fld>
            <a:endParaRPr lang="en-US" dirty="0"/>
          </a:p>
        </p:txBody>
      </p:sp>
    </p:spTree>
    <p:extLst>
      <p:ext uri="{BB962C8B-B14F-4D97-AF65-F5344CB8AC3E}">
        <p14:creationId xmlns:p14="http://schemas.microsoft.com/office/powerpoint/2010/main" val="3644051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30</a:t>
            </a:fld>
            <a:endParaRPr lang="en-US" dirty="0"/>
          </a:p>
        </p:txBody>
      </p:sp>
    </p:spTree>
    <p:extLst>
      <p:ext uri="{BB962C8B-B14F-4D97-AF65-F5344CB8AC3E}">
        <p14:creationId xmlns:p14="http://schemas.microsoft.com/office/powerpoint/2010/main" val="399167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4</a:t>
            </a:fld>
            <a:endParaRPr lang="en-US" dirty="0"/>
          </a:p>
        </p:txBody>
      </p:sp>
    </p:spTree>
    <p:extLst>
      <p:ext uri="{BB962C8B-B14F-4D97-AF65-F5344CB8AC3E}">
        <p14:creationId xmlns:p14="http://schemas.microsoft.com/office/powerpoint/2010/main" val="4137918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31</a:t>
            </a:fld>
            <a:endParaRPr lang="en-US" dirty="0"/>
          </a:p>
        </p:txBody>
      </p:sp>
    </p:spTree>
    <p:extLst>
      <p:ext uri="{BB962C8B-B14F-4D97-AF65-F5344CB8AC3E}">
        <p14:creationId xmlns:p14="http://schemas.microsoft.com/office/powerpoint/2010/main" val="4257206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32</a:t>
            </a:fld>
            <a:endParaRPr lang="en-US" dirty="0"/>
          </a:p>
        </p:txBody>
      </p:sp>
    </p:spTree>
    <p:extLst>
      <p:ext uri="{BB962C8B-B14F-4D97-AF65-F5344CB8AC3E}">
        <p14:creationId xmlns:p14="http://schemas.microsoft.com/office/powerpoint/2010/main" val="3102541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33</a:t>
            </a:fld>
            <a:endParaRPr lang="en-US" dirty="0"/>
          </a:p>
        </p:txBody>
      </p:sp>
    </p:spTree>
    <p:extLst>
      <p:ext uri="{BB962C8B-B14F-4D97-AF65-F5344CB8AC3E}">
        <p14:creationId xmlns:p14="http://schemas.microsoft.com/office/powerpoint/2010/main" val="297981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34</a:t>
            </a:fld>
            <a:endParaRPr lang="en-US" dirty="0"/>
          </a:p>
        </p:txBody>
      </p:sp>
    </p:spTree>
    <p:extLst>
      <p:ext uri="{BB962C8B-B14F-4D97-AF65-F5344CB8AC3E}">
        <p14:creationId xmlns:p14="http://schemas.microsoft.com/office/powerpoint/2010/main" val="1449824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35</a:t>
            </a:fld>
            <a:endParaRPr lang="en-US" dirty="0"/>
          </a:p>
        </p:txBody>
      </p:sp>
    </p:spTree>
    <p:extLst>
      <p:ext uri="{BB962C8B-B14F-4D97-AF65-F5344CB8AC3E}">
        <p14:creationId xmlns:p14="http://schemas.microsoft.com/office/powerpoint/2010/main" val="3969517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36</a:t>
            </a:fld>
            <a:endParaRPr lang="en-US" dirty="0"/>
          </a:p>
        </p:txBody>
      </p:sp>
    </p:spTree>
    <p:extLst>
      <p:ext uri="{BB962C8B-B14F-4D97-AF65-F5344CB8AC3E}">
        <p14:creationId xmlns:p14="http://schemas.microsoft.com/office/powerpoint/2010/main" val="3467066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37</a:t>
            </a:fld>
            <a:endParaRPr lang="en-US" dirty="0"/>
          </a:p>
        </p:txBody>
      </p:sp>
    </p:spTree>
    <p:extLst>
      <p:ext uri="{BB962C8B-B14F-4D97-AF65-F5344CB8AC3E}">
        <p14:creationId xmlns:p14="http://schemas.microsoft.com/office/powerpoint/2010/main" val="3089899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5</a:t>
            </a:fld>
            <a:endParaRPr lang="en-US" dirty="0"/>
          </a:p>
        </p:txBody>
      </p:sp>
    </p:spTree>
    <p:extLst>
      <p:ext uri="{BB962C8B-B14F-4D97-AF65-F5344CB8AC3E}">
        <p14:creationId xmlns:p14="http://schemas.microsoft.com/office/powerpoint/2010/main" val="1593400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baseline="0" dirty="0">
              <a:solidFill>
                <a:schemeClr val="tx1"/>
              </a:solidFill>
              <a:effectLst/>
              <a:latin typeface="+mn-lt"/>
              <a:ea typeface="+mn-ea"/>
              <a:cs typeface="+mn-cs"/>
            </a:endParaRPr>
          </a:p>
          <a:p>
            <a:endParaRPr lang="en-US" sz="1200" b="1" kern="1200" baseline="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C898DE-4CCF-44C7-A062-F2BA78080023}" type="slidenum">
              <a:rPr lang="en-US" smtClean="0"/>
              <a:t>6</a:t>
            </a:fld>
            <a:endParaRPr lang="en-US" dirty="0"/>
          </a:p>
        </p:txBody>
      </p:sp>
    </p:spTree>
    <p:extLst>
      <p:ext uri="{BB962C8B-B14F-4D97-AF65-F5344CB8AC3E}">
        <p14:creationId xmlns:p14="http://schemas.microsoft.com/office/powerpoint/2010/main" val="281049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7</a:t>
            </a:fld>
            <a:endParaRPr lang="en-US" dirty="0"/>
          </a:p>
        </p:txBody>
      </p:sp>
    </p:spTree>
    <p:extLst>
      <p:ext uri="{BB962C8B-B14F-4D97-AF65-F5344CB8AC3E}">
        <p14:creationId xmlns:p14="http://schemas.microsoft.com/office/powerpoint/2010/main" val="336289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8</a:t>
            </a:fld>
            <a:endParaRPr lang="en-US" dirty="0"/>
          </a:p>
        </p:txBody>
      </p:sp>
    </p:spTree>
    <p:extLst>
      <p:ext uri="{BB962C8B-B14F-4D97-AF65-F5344CB8AC3E}">
        <p14:creationId xmlns:p14="http://schemas.microsoft.com/office/powerpoint/2010/main" val="3352878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9</a:t>
            </a:fld>
            <a:endParaRPr lang="en-US" dirty="0"/>
          </a:p>
        </p:txBody>
      </p:sp>
    </p:spTree>
    <p:extLst>
      <p:ext uri="{BB962C8B-B14F-4D97-AF65-F5344CB8AC3E}">
        <p14:creationId xmlns:p14="http://schemas.microsoft.com/office/powerpoint/2010/main" val="270864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10</a:t>
            </a:fld>
            <a:endParaRPr lang="en-US" dirty="0"/>
          </a:p>
        </p:txBody>
      </p:sp>
    </p:spTree>
    <p:extLst>
      <p:ext uri="{BB962C8B-B14F-4D97-AF65-F5344CB8AC3E}">
        <p14:creationId xmlns:p14="http://schemas.microsoft.com/office/powerpoint/2010/main" val="321316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D5D7DB-03C6-4F82-9AC6-8EB544AA0072}"/>
              </a:ext>
            </a:extLst>
          </p:cNvPr>
          <p:cNvSpPr>
            <a:spLocks noChangeArrowheads="1"/>
          </p:cNvSpPr>
          <p:nvPr userDrawn="1"/>
        </p:nvSpPr>
        <p:spPr bwMode="auto">
          <a:xfrm rot="10800000">
            <a:off x="149352" y="6391656"/>
            <a:ext cx="8994648" cy="390143"/>
          </a:xfrm>
          <a:prstGeom prst="rect">
            <a:avLst/>
          </a:prstGeom>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13500000" scaled="1"/>
            <a:tileRect/>
          </a:gra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Rectangle 1">
            <a:extLst>
              <a:ext uri="{FF2B5EF4-FFF2-40B4-BE49-F238E27FC236}">
                <a16:creationId xmlns:a16="http://schemas.microsoft.com/office/drawing/2014/main" id="{C605C2BC-1D7E-4DE7-84DF-C4E283CACD7E}"/>
              </a:ext>
            </a:extLst>
          </p:cNvPr>
          <p:cNvSpPr/>
          <p:nvPr userDrawn="1"/>
        </p:nvSpPr>
        <p:spPr>
          <a:xfrm>
            <a:off x="152400" y="2420112"/>
            <a:ext cx="8226552" cy="39654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a:spLocks noChangeArrowheads="1"/>
          </p:cNvSpPr>
          <p:nvPr/>
        </p:nvSpPr>
        <p:spPr bwMode="white">
          <a:xfrm>
            <a:off x="0" y="0"/>
            <a:ext cx="9144000" cy="241401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914397"/>
          </a:xfrm>
        </p:spPr>
        <p:txBody>
          <a:bodyPr/>
          <a:lstStyle>
            <a:lvl1pPr marL="0" indent="0" algn="ctr">
              <a:buNone/>
              <a:defRPr sz="1600" b="1" cap="all" spc="250" baseline="0">
                <a:solidFill>
                  <a:srgbClr val="1F497D"/>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5791200" y="6380872"/>
            <a:ext cx="3044952" cy="365760"/>
          </a:xfrm>
          <a:prstGeom prst="rect">
            <a:avLst/>
          </a:prstGeom>
        </p:spPr>
        <p:txBody>
          <a:bodyPr/>
          <a:lstStyle>
            <a:lvl1pPr>
              <a:defRPr>
                <a:solidFill>
                  <a:schemeClr val="bg1"/>
                </a:solidFill>
              </a:defRPr>
            </a:lvl1pPr>
          </a:lstStyle>
          <a:p>
            <a:fld id="{ED8B7662-248D-4B4B-BE7E-73676201B3EA}" type="datetime1">
              <a:rPr lang="en-US" smtClean="0"/>
              <a:pPr/>
              <a:t>11/19/20</a:t>
            </a:fld>
            <a:endParaRPr lang="en-US" dirty="0"/>
          </a:p>
        </p:txBody>
      </p:sp>
      <p:sp>
        <p:nvSpPr>
          <p:cNvPr id="17" name="Footer Placeholder 16"/>
          <p:cNvSpPr>
            <a:spLocks noGrp="1"/>
          </p:cNvSpPr>
          <p:nvPr>
            <p:ph type="ftr" sz="quarter" idx="11"/>
          </p:nvPr>
        </p:nvSpPr>
        <p:spPr>
          <a:xfrm>
            <a:off x="762000" y="6410848"/>
            <a:ext cx="3581400" cy="309563"/>
          </a:xfrm>
          <a:prstGeom prst="rect">
            <a:avLst/>
          </a:prstGeom>
        </p:spPr>
        <p:txBody>
          <a:bodyPr/>
          <a:lstStyle>
            <a:lvl1pPr>
              <a:defRPr sz="1400">
                <a:solidFill>
                  <a:schemeClr val="bg1"/>
                </a:solidFill>
              </a:defRPr>
            </a:lvl1pPr>
          </a:lstStyle>
          <a:p>
            <a:r>
              <a:rPr lang="en-US" dirty="0">
                <a:latin typeface="Cambria" pitchFamily="18" charset="0"/>
              </a:rPr>
              <a:t>Employment and Training Administration</a:t>
            </a:r>
          </a:p>
          <a:p>
            <a:endParaRPr lang="en-US" sz="1200" dirty="0"/>
          </a:p>
        </p:txBody>
      </p:sp>
      <p:sp>
        <p:nvSpPr>
          <p:cNvPr id="7" name="Straight Connector 6"/>
          <p:cNvSpPr>
            <a:spLocks noChangeShapeType="1"/>
          </p:cNvSpPr>
          <p:nvPr/>
        </p:nvSpPr>
        <p:spPr bwMode="auto">
          <a:xfrm flipV="1">
            <a:off x="155448" y="2414016"/>
            <a:ext cx="8226552" cy="6096"/>
          </a:xfrm>
          <a:prstGeom prst="line">
            <a:avLst/>
          </a:prstGeom>
          <a:noFill/>
          <a:ln w="11430" cap="flat" cmpd="sng" algn="ctr">
            <a:solidFill>
              <a:srgbClr val="C00000"/>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229600"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Title 7"/>
          <p:cNvSpPr>
            <a:spLocks noGrp="1"/>
          </p:cNvSpPr>
          <p:nvPr>
            <p:ph type="ctrTitle"/>
          </p:nvPr>
        </p:nvSpPr>
        <p:spPr>
          <a:xfrm>
            <a:off x="685800" y="381000"/>
            <a:ext cx="7086600" cy="1752600"/>
          </a:xfrm>
        </p:spPr>
        <p:txBody>
          <a:bodyPr anchor="b"/>
          <a:lstStyle>
            <a:lvl1pPr>
              <a:defRPr sz="4200">
                <a:solidFill>
                  <a:srgbClr val="1F497D"/>
                </a:solidFill>
              </a:defRPr>
            </a:lvl1pPr>
          </a:lstStyle>
          <a:p>
            <a:r>
              <a:rPr kumimoji="0" lang="en-US" dirty="0"/>
              <a:t>Click to edit Master title style</a:t>
            </a:r>
          </a:p>
        </p:txBody>
      </p:sp>
      <p:pic>
        <p:nvPicPr>
          <p:cNvPr id="4" name="Picture 3" descr="A picture containing plate&#10;&#10;Description automatically generated">
            <a:extLst>
              <a:ext uri="{FF2B5EF4-FFF2-40B4-BE49-F238E27FC236}">
                <a16:creationId xmlns:a16="http://schemas.microsoft.com/office/drawing/2014/main" id="{0234E77F-C71B-4DB3-B776-FE72DCA512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976" y="5547286"/>
            <a:ext cx="757503" cy="757503"/>
          </a:xfrm>
          <a:prstGeom prst="rect">
            <a:avLst/>
          </a:prstGeom>
        </p:spPr>
      </p:pic>
      <p:sp>
        <p:nvSpPr>
          <p:cNvPr id="18" name="Rectangle 17">
            <a:extLst>
              <a:ext uri="{FF2B5EF4-FFF2-40B4-BE49-F238E27FC236}">
                <a16:creationId xmlns:a16="http://schemas.microsoft.com/office/drawing/2014/main" id="{24E79041-4FC1-43B8-A97B-A9961C434B82}"/>
              </a:ext>
            </a:extLst>
          </p:cNvPr>
          <p:cNvSpPr>
            <a:spLocks noChangeArrowheads="1"/>
          </p:cNvSpPr>
          <p:nvPr userDrawn="1"/>
        </p:nvSpPr>
        <p:spPr bwMode="auto">
          <a:xfrm rot="5400000">
            <a:off x="5383454" y="3074746"/>
            <a:ext cx="6858000" cy="708508"/>
          </a:xfrm>
          <a:prstGeom prst="rect">
            <a:avLst/>
          </a:prstGeom>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13500000" scaled="1"/>
            <a:tileRect/>
          </a:gra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97D"/>
                </a:solidFill>
              </a:defRPr>
            </a:lvl1pPr>
          </a:lstStyle>
          <a:p>
            <a:r>
              <a:rPr kumimoji="0" lang="en-US" dirty="0"/>
              <a:t>Click to edit Master title style</a:t>
            </a:r>
          </a:p>
        </p:txBody>
      </p:sp>
      <p:sp>
        <p:nvSpPr>
          <p:cNvPr id="4" name="Date Placeholder 3"/>
          <p:cNvSpPr>
            <a:spLocks noGrp="1"/>
          </p:cNvSpPr>
          <p:nvPr>
            <p:ph type="dt" sz="half" idx="10"/>
          </p:nvPr>
        </p:nvSpPr>
        <p:spPr>
          <a:xfrm>
            <a:off x="5791200" y="6380872"/>
            <a:ext cx="3044952" cy="365760"/>
          </a:xfrm>
          <a:prstGeom prst="rect">
            <a:avLst/>
          </a:prstGeom>
        </p:spPr>
        <p:txBody>
          <a:bodyPr/>
          <a:lstStyle/>
          <a:p>
            <a:fld id="{1C29B722-8FCC-4635-BAAC-AD036410B398}" type="datetime1">
              <a:rPr lang="en-US" smtClean="0"/>
              <a:t>11/19/20</a:t>
            </a:fld>
            <a:endParaRPr lang="en-US" dirty="0"/>
          </a:p>
        </p:txBody>
      </p:sp>
      <p:sp>
        <p:nvSpPr>
          <p:cNvPr id="5" name="Footer Placeholder 4"/>
          <p:cNvSpPr>
            <a:spLocks noGrp="1"/>
          </p:cNvSpPr>
          <p:nvPr>
            <p:ph type="ftr" sz="quarter" idx="11"/>
          </p:nvPr>
        </p:nvSpPr>
        <p:spPr>
          <a:xfrm>
            <a:off x="838200" y="6410848"/>
            <a:ext cx="3581400" cy="309563"/>
          </a:xfrm>
          <a:prstGeom prst="rect">
            <a:avLst/>
          </a:prstGeom>
        </p:spPr>
        <p:txBody>
          <a:bodyPr/>
          <a:lstStyle/>
          <a:p>
            <a:endParaRPr lang="en-US" dirty="0"/>
          </a:p>
        </p:txBody>
      </p:sp>
      <p:sp>
        <p:nvSpPr>
          <p:cNvPr id="6" name="Slide Number Placeholder 5"/>
          <p:cNvSpPr>
            <a:spLocks noGrp="1"/>
          </p:cNvSpPr>
          <p:nvPr>
            <p:ph type="sldNum" sz="quarter" idx="12"/>
          </p:nvPr>
        </p:nvSpPr>
        <p:spPr>
          <a:xfrm>
            <a:off x="3962400" y="1018752"/>
            <a:ext cx="457200" cy="441325"/>
          </a:xfrm>
        </p:spPr>
        <p:txBody>
          <a:bodyPr>
            <a:normAutofit/>
          </a:bodyPr>
          <a:lstStyle>
            <a:lvl1pPr>
              <a:defRPr sz="1400"/>
            </a:lvl1pPr>
          </a:lstStyle>
          <a:p>
            <a:fld id="{94392F7E-33F9-4BEB-9587-BF61EA457123}"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a:extLst>
              <a:ext uri="{FF2B5EF4-FFF2-40B4-BE49-F238E27FC236}">
                <a16:creationId xmlns:a16="http://schemas.microsoft.com/office/drawing/2014/main" id="{CAB371EE-04C6-482F-BD75-9DD638C11967}"/>
              </a:ext>
            </a:extLst>
          </p:cNvPr>
          <p:cNvSpPr/>
          <p:nvPr userDrawn="1"/>
        </p:nvSpPr>
        <p:spPr>
          <a:xfrm>
            <a:off x="152400" y="2420112"/>
            <a:ext cx="8833104" cy="39654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ChangeArrowheads="1"/>
          </p:cNvSpPr>
          <p:nvPr/>
        </p:nvSpPr>
        <p:spPr bwMode="auto">
          <a:xfrm>
            <a:off x="155448" y="142352"/>
            <a:ext cx="8833104" cy="2139696"/>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rgbClr val="1F497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a:xfrm>
            <a:off x="838200" y="6410848"/>
            <a:ext cx="3581400" cy="309563"/>
          </a:xfrm>
          <a:prstGeom prst="rect">
            <a:avLst/>
          </a:prstGeom>
        </p:spPr>
        <p:txBody>
          <a:bodyPr/>
          <a:lstStyle/>
          <a:p>
            <a:endParaRPr lang="en-US" dirty="0"/>
          </a:p>
        </p:txBody>
      </p:sp>
      <p:sp>
        <p:nvSpPr>
          <p:cNvPr id="4" name="Date Placeholder 3"/>
          <p:cNvSpPr>
            <a:spLocks noGrp="1"/>
          </p:cNvSpPr>
          <p:nvPr>
            <p:ph type="dt" sz="half" idx="10"/>
          </p:nvPr>
        </p:nvSpPr>
        <p:spPr>
          <a:xfrm>
            <a:off x="5791200" y="6380872"/>
            <a:ext cx="3044952" cy="365760"/>
          </a:xfrm>
          <a:prstGeom prst="rect">
            <a:avLst/>
          </a:prstGeom>
        </p:spPr>
        <p:txBody>
          <a:bodyPr/>
          <a:lstStyle/>
          <a:p>
            <a:fld id="{01545908-C9C0-4F9E-A3EB-7D6C99BC9403}" type="datetime1">
              <a:rPr lang="en-US" smtClean="0"/>
              <a:t>11/19/20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rgbClr val="C00000"/>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
        <p:nvSpPr>
          <p:cNvPr id="21" name="Oval 20">
            <a:extLst>
              <a:ext uri="{FF2B5EF4-FFF2-40B4-BE49-F238E27FC236}">
                <a16:creationId xmlns:a16="http://schemas.microsoft.com/office/drawing/2014/main" id="{53482007-0DB8-4E9E-8808-271ECE325B52}"/>
              </a:ext>
            </a:extLst>
          </p:cNvPr>
          <p:cNvSpPr/>
          <p:nvPr userDrawn="1"/>
        </p:nvSpPr>
        <p:spPr>
          <a:xfrm>
            <a:off x="4267200" y="2133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lide Number Placeholder 22">
            <a:extLst>
              <a:ext uri="{FF2B5EF4-FFF2-40B4-BE49-F238E27FC236}">
                <a16:creationId xmlns:a16="http://schemas.microsoft.com/office/drawing/2014/main" id="{86160F36-1F7E-4EF8-9BFF-B9EFFB7A9D8E}"/>
              </a:ext>
            </a:extLst>
          </p:cNvPr>
          <p:cNvSpPr>
            <a:spLocks noGrp="1"/>
          </p:cNvSpPr>
          <p:nvPr>
            <p:ph type="sldNum" sz="quarter" idx="4"/>
          </p:nvPr>
        </p:nvSpPr>
        <p:spPr>
          <a:xfrm>
            <a:off x="4340352" y="2185468"/>
            <a:ext cx="457200" cy="441325"/>
          </a:xfrm>
          <a:prstGeom prst="rect">
            <a:avLst/>
          </a:prstGeom>
        </p:spPr>
        <p:txBody>
          <a:bodyPr vert="horz" lIns="45720" rIns="45720" anchor="ctr">
            <a:normAutofit/>
          </a:bodyPr>
          <a:lstStyle>
            <a:lvl1pPr algn="ctr" eaLnBrk="1" latinLnBrk="0" hangingPunct="1">
              <a:defRPr kumimoji="0" sz="1400">
                <a:solidFill>
                  <a:srgbClr val="1F497D"/>
                </a:solidFill>
              </a:defRPr>
            </a:lvl1pPr>
          </a:lstStyle>
          <a:p>
            <a:fld id="{94392F7E-33F9-4BEB-9587-BF61EA457123}" type="slidenum">
              <a:rPr lang="en-US" smtClean="0"/>
              <a:pPr/>
              <a:t>‹#›</a:t>
            </a:fld>
            <a:endParaRPr lang="en-US" dirty="0"/>
          </a:p>
        </p:txBody>
      </p:sp>
      <p:sp>
        <p:nvSpPr>
          <p:cNvPr id="23" name="Oval 22">
            <a:extLst>
              <a:ext uri="{FF2B5EF4-FFF2-40B4-BE49-F238E27FC236}">
                <a16:creationId xmlns:a16="http://schemas.microsoft.com/office/drawing/2014/main" id="{135FAF5B-0AB1-4FC1-AE6E-922A04EEAE36}"/>
              </a:ext>
            </a:extLst>
          </p:cNvPr>
          <p:cNvSpPr/>
          <p:nvPr userDrawn="1"/>
        </p:nvSpPr>
        <p:spPr>
          <a:xfrm>
            <a:off x="4377156" y="2247140"/>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D086FA15-6826-4B66-8C26-F9344A50A1AB}"/>
              </a:ext>
            </a:extLst>
          </p:cNvPr>
          <p:cNvSpPr/>
          <p:nvPr userDrawn="1"/>
        </p:nvSpPr>
        <p:spPr>
          <a:xfrm>
            <a:off x="4350733" y="2220711"/>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plate&#10;&#10;Description automatically generated">
            <a:extLst>
              <a:ext uri="{FF2B5EF4-FFF2-40B4-BE49-F238E27FC236}">
                <a16:creationId xmlns:a16="http://schemas.microsoft.com/office/drawing/2014/main" id="{B9F76F3D-5F38-4D88-8616-8B89B8023E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83D8EA-9F88-4AFA-A703-6FED38BDF532}"/>
              </a:ext>
            </a:extLst>
          </p:cNvPr>
          <p:cNvSpPr/>
          <p:nvPr userDrawn="1"/>
        </p:nvSpPr>
        <p:spPr>
          <a:xfrm>
            <a:off x="7010400" y="5181600"/>
            <a:ext cx="1295400" cy="142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1E8AF59-B41B-4D21-9BA2-C69385299F7B}"/>
              </a:ext>
            </a:extLst>
          </p:cNvPr>
          <p:cNvSpPr/>
          <p:nvPr userDrawn="1"/>
        </p:nvSpPr>
        <p:spPr>
          <a:xfrm>
            <a:off x="170243" y="1411332"/>
            <a:ext cx="8099878" cy="48342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1752" y="228600"/>
            <a:ext cx="8004048" cy="758952"/>
          </a:xfrm>
        </p:spPr>
        <p:txBody>
          <a:bodyPr/>
          <a:lstStyle>
            <a:lvl1pPr>
              <a:defRPr>
                <a:solidFill>
                  <a:srgbClr val="1F497D"/>
                </a:solidFill>
              </a:defRPr>
            </a:lvl1p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a:prstGeom prst="rect">
            <a:avLst/>
          </a:prstGeom>
        </p:spPr>
        <p:txBody>
          <a:bodyPr/>
          <a:lstStyle/>
          <a:p>
            <a:fld id="{62F2C00E-56D6-47CC-8443-6B50D67BF895}" type="datetime1">
              <a:rPr lang="en-US" smtClean="0"/>
              <a:t>11/19/20</a:t>
            </a:fld>
            <a:endParaRPr lang="en-US" dirty="0"/>
          </a:p>
        </p:txBody>
      </p:sp>
      <p:sp>
        <p:nvSpPr>
          <p:cNvPr id="6" name="Footer Placeholder 5"/>
          <p:cNvSpPr>
            <a:spLocks noGrp="1"/>
          </p:cNvSpPr>
          <p:nvPr>
            <p:ph type="ftr" sz="quarter" idx="11"/>
          </p:nvPr>
        </p:nvSpPr>
        <p:spPr>
          <a:xfrm>
            <a:off x="838200" y="6410848"/>
            <a:ext cx="3581400" cy="309563"/>
          </a:xfrm>
          <a:prstGeom prst="rect">
            <a:avLst/>
          </a:prstGeom>
        </p:spPr>
        <p:txBody>
          <a:bodyPr/>
          <a:lstStyle/>
          <a:p>
            <a:endParaRPr lang="en-US" dirty="0"/>
          </a:p>
        </p:txBody>
      </p:sp>
      <p:sp>
        <p:nvSpPr>
          <p:cNvPr id="8" name="Straight Connector 7"/>
          <p:cNvSpPr>
            <a:spLocks noChangeShapeType="1"/>
          </p:cNvSpPr>
          <p:nvPr/>
        </p:nvSpPr>
        <p:spPr bwMode="auto">
          <a:xfrm flipV="1">
            <a:off x="4118744" y="1575651"/>
            <a:ext cx="4977" cy="468172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3685483" cy="4681728"/>
          </a:xfrm>
        </p:spPr>
        <p:txBody>
          <a:bodyPr/>
          <a:lstStyle>
            <a:lvl1pPr>
              <a:defRPr sz="25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Content Placeholder 11"/>
          <p:cNvSpPr>
            <a:spLocks noGrp="1"/>
          </p:cNvSpPr>
          <p:nvPr>
            <p:ph sz="half" idx="2"/>
          </p:nvPr>
        </p:nvSpPr>
        <p:spPr>
          <a:xfrm>
            <a:off x="4251286" y="1371600"/>
            <a:ext cx="3951551" cy="4681728"/>
          </a:xfrm>
        </p:spPr>
        <p:txBody>
          <a:bodyPr/>
          <a:lstStyle>
            <a:lvl1pPr>
              <a:defRPr sz="25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Oval 12">
            <a:extLst>
              <a:ext uri="{FF2B5EF4-FFF2-40B4-BE49-F238E27FC236}">
                <a16:creationId xmlns:a16="http://schemas.microsoft.com/office/drawing/2014/main" id="{ED5E022C-B0CB-48F7-A572-383E6D99AD33}"/>
              </a:ext>
            </a:extLst>
          </p:cNvPr>
          <p:cNvSpPr/>
          <p:nvPr userDrawn="1"/>
        </p:nvSpPr>
        <p:spPr>
          <a:xfrm>
            <a:off x="38100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Slide Number Placeholder 22">
            <a:extLst>
              <a:ext uri="{FF2B5EF4-FFF2-40B4-BE49-F238E27FC236}">
                <a16:creationId xmlns:a16="http://schemas.microsoft.com/office/drawing/2014/main" id="{79236133-2136-47DA-9320-343A305E9C0F}"/>
              </a:ext>
            </a:extLst>
          </p:cNvPr>
          <p:cNvSpPr>
            <a:spLocks noGrp="1"/>
          </p:cNvSpPr>
          <p:nvPr>
            <p:ph type="sldNum" sz="quarter" idx="4"/>
          </p:nvPr>
        </p:nvSpPr>
        <p:spPr>
          <a:xfrm>
            <a:off x="3883152" y="1023144"/>
            <a:ext cx="457200" cy="441325"/>
          </a:xfrm>
          <a:prstGeom prst="rect">
            <a:avLst/>
          </a:prstGeom>
        </p:spPr>
        <p:txBody>
          <a:bodyPr vert="horz" lIns="45720" rIns="45720" anchor="ctr">
            <a:normAutofit/>
          </a:bodyPr>
          <a:lstStyle>
            <a:lvl1pPr algn="ctr" eaLnBrk="1" latinLnBrk="0" hangingPunct="1">
              <a:defRPr kumimoji="0" sz="1400">
                <a:solidFill>
                  <a:srgbClr val="1F497D"/>
                </a:solidFill>
              </a:defRPr>
            </a:lvl1pPr>
          </a:lstStyle>
          <a:p>
            <a:fld id="{94392F7E-33F9-4BEB-9587-BF61EA457123}" type="slidenum">
              <a:rPr lang="en-US" smtClean="0"/>
              <a:pPr/>
              <a:t>‹#›</a:t>
            </a:fld>
            <a:endParaRPr lang="en-US" dirty="0"/>
          </a:p>
        </p:txBody>
      </p:sp>
      <p:sp>
        <p:nvSpPr>
          <p:cNvPr id="15" name="Oval 14">
            <a:extLst>
              <a:ext uri="{FF2B5EF4-FFF2-40B4-BE49-F238E27FC236}">
                <a16:creationId xmlns:a16="http://schemas.microsoft.com/office/drawing/2014/main" id="{DC871DC1-82BC-4782-AFB4-76A49A05A853}"/>
              </a:ext>
            </a:extLst>
          </p:cNvPr>
          <p:cNvSpPr/>
          <p:nvPr userDrawn="1"/>
        </p:nvSpPr>
        <p:spPr>
          <a:xfrm>
            <a:off x="3919956" y="1069576"/>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A97CCCB-D35C-4F66-84AE-3BEFD3A00410}"/>
              </a:ext>
            </a:extLst>
          </p:cNvPr>
          <p:cNvSpPr/>
          <p:nvPr userDrawn="1"/>
        </p:nvSpPr>
        <p:spPr>
          <a:xfrm>
            <a:off x="3893533" y="1043147"/>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plate&#10;&#10;Description automatically generated">
            <a:extLst>
              <a:ext uri="{FF2B5EF4-FFF2-40B4-BE49-F238E27FC236}">
                <a16:creationId xmlns:a16="http://schemas.microsoft.com/office/drawing/2014/main" id="{08C7280F-89E9-442F-9B41-0D5DE8E5C7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rgbClr val="1F497D"/>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52400" y="6391656"/>
            <a:ext cx="8833104" cy="310896"/>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8" name="Rectangle 27">
            <a:extLst>
              <a:ext uri="{FF2B5EF4-FFF2-40B4-BE49-F238E27FC236}">
                <a16:creationId xmlns:a16="http://schemas.microsoft.com/office/drawing/2014/main" id="{84643586-89B9-4B43-A1E8-9B8FC12BE53F}"/>
              </a:ext>
            </a:extLst>
          </p:cNvPr>
          <p:cNvSpPr/>
          <p:nvPr userDrawn="1"/>
        </p:nvSpPr>
        <p:spPr>
          <a:xfrm>
            <a:off x="152400" y="2273808"/>
            <a:ext cx="8833104" cy="411175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a:xfrm>
            <a:off x="5791200" y="6380872"/>
            <a:ext cx="3044952" cy="365760"/>
          </a:xfrm>
          <a:prstGeom prst="rect">
            <a:avLst/>
          </a:prstGeom>
        </p:spPr>
        <p:txBody>
          <a:bodyPr/>
          <a:lstStyle>
            <a:lvl1pPr>
              <a:defRPr>
                <a:solidFill>
                  <a:schemeClr val="bg1"/>
                </a:solidFill>
              </a:defRPr>
            </a:lvl1pPr>
          </a:lstStyle>
          <a:p>
            <a:fld id="{E06C15E5-E1D9-42F8-B036-ABFD48659A63}" type="datetime1">
              <a:rPr lang="en-US" smtClean="0"/>
              <a:pPr/>
              <a:t>11/19/20</a:t>
            </a:fld>
            <a:endParaRPr lang="en-US" dirty="0"/>
          </a:p>
        </p:txBody>
      </p:sp>
      <p:sp>
        <p:nvSpPr>
          <p:cNvPr id="8" name="Footer Placeholder 7"/>
          <p:cNvSpPr>
            <a:spLocks noGrp="1"/>
          </p:cNvSpPr>
          <p:nvPr>
            <p:ph type="ftr" sz="quarter" idx="11"/>
          </p:nvPr>
        </p:nvSpPr>
        <p:spPr>
          <a:xfrm>
            <a:off x="762000" y="6409944"/>
            <a:ext cx="3581400" cy="365760"/>
          </a:xfrm>
          <a:prstGeom prst="rect">
            <a:avLst/>
          </a:prstGeom>
        </p:spPr>
        <p:txBody>
          <a:bodyPr/>
          <a:lstStyle>
            <a:lvl1pPr>
              <a:defRPr>
                <a:solidFill>
                  <a:schemeClr val="bg1"/>
                </a:solidFill>
              </a:defRPr>
            </a:lvl1p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rgbClr val="C00000"/>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3" name="Title 22"/>
          <p:cNvSpPr>
            <a:spLocks noGrp="1"/>
          </p:cNvSpPr>
          <p:nvPr>
            <p:ph type="title"/>
          </p:nvPr>
        </p:nvSpPr>
        <p:spPr/>
        <p:txBody>
          <a:bodyPr rtlCol="0" anchor="b" anchorCtr="0"/>
          <a:lstStyle>
            <a:lvl1pPr>
              <a:defRPr>
                <a:solidFill>
                  <a:srgbClr val="1F497D"/>
                </a:solidFill>
              </a:defRPr>
            </a:lvl1pPr>
          </a:lstStyle>
          <a:p>
            <a:r>
              <a:rPr kumimoji="0" lang="en-US"/>
              <a:t>Click to edit Master title style</a:t>
            </a:r>
          </a:p>
        </p:txBody>
      </p:sp>
      <p:sp>
        <p:nvSpPr>
          <p:cNvPr id="29" name="Oval 28">
            <a:extLst>
              <a:ext uri="{FF2B5EF4-FFF2-40B4-BE49-F238E27FC236}">
                <a16:creationId xmlns:a16="http://schemas.microsoft.com/office/drawing/2014/main" id="{02EE9B4F-3DAE-4A0F-AB49-6DCE0DA79898}"/>
              </a:ext>
            </a:extLst>
          </p:cNvPr>
          <p:cNvSpPr/>
          <p:nvPr userDrawn="1"/>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Slide Number Placeholder 22">
            <a:extLst>
              <a:ext uri="{FF2B5EF4-FFF2-40B4-BE49-F238E27FC236}">
                <a16:creationId xmlns:a16="http://schemas.microsoft.com/office/drawing/2014/main" id="{8105799B-FC7C-4067-AC84-ECD7283ECD1A}"/>
              </a:ext>
            </a:extLst>
          </p:cNvPr>
          <p:cNvSpPr>
            <a:spLocks noGrp="1"/>
          </p:cNvSpPr>
          <p:nvPr>
            <p:ph type="sldNum" sz="quarter" idx="12"/>
          </p:nvPr>
        </p:nvSpPr>
        <p:spPr>
          <a:xfrm>
            <a:off x="4340352" y="1023144"/>
            <a:ext cx="457200" cy="441325"/>
          </a:xfrm>
          <a:prstGeom prst="rect">
            <a:avLst/>
          </a:prstGeom>
        </p:spPr>
        <p:txBody>
          <a:bodyPr vert="horz" lIns="45720" rIns="45720" anchor="ctr">
            <a:normAutofit/>
          </a:bodyPr>
          <a:lstStyle>
            <a:lvl1pPr algn="ctr" eaLnBrk="1" latinLnBrk="0" hangingPunct="1">
              <a:defRPr kumimoji="0" sz="1400">
                <a:solidFill>
                  <a:srgbClr val="1F497D"/>
                </a:solidFill>
              </a:defRPr>
            </a:lvl1pPr>
          </a:lstStyle>
          <a:p>
            <a:fld id="{94392F7E-33F9-4BEB-9587-BF61EA457123}" type="slidenum">
              <a:rPr lang="en-US" smtClean="0"/>
              <a:pPr/>
              <a:t>‹#›</a:t>
            </a:fld>
            <a:endParaRPr lang="en-US" dirty="0"/>
          </a:p>
        </p:txBody>
      </p:sp>
      <p:sp>
        <p:nvSpPr>
          <p:cNvPr id="31" name="Oval 30">
            <a:extLst>
              <a:ext uri="{FF2B5EF4-FFF2-40B4-BE49-F238E27FC236}">
                <a16:creationId xmlns:a16="http://schemas.microsoft.com/office/drawing/2014/main" id="{559A466F-FDF3-4CCF-8C64-F6EEFD23A64A}"/>
              </a:ext>
            </a:extLst>
          </p:cNvPr>
          <p:cNvSpPr/>
          <p:nvPr userDrawn="1"/>
        </p:nvSpPr>
        <p:spPr>
          <a:xfrm>
            <a:off x="4377156" y="1069576"/>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2CD860B-C7FE-4DBB-BE50-279EF6EC0A10}"/>
              </a:ext>
            </a:extLst>
          </p:cNvPr>
          <p:cNvSpPr/>
          <p:nvPr userDrawn="1"/>
        </p:nvSpPr>
        <p:spPr>
          <a:xfrm>
            <a:off x="4350733" y="1043147"/>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1" name="Picture 20" descr="A picture containing plate&#10;&#10;Description automatically generated">
            <a:extLst>
              <a:ext uri="{FF2B5EF4-FFF2-40B4-BE49-F238E27FC236}">
                <a16:creationId xmlns:a16="http://schemas.microsoft.com/office/drawing/2014/main" id="{3CB8BD08-32DB-4754-967F-AE39B2F15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97D"/>
                </a:solidFill>
              </a:defRPr>
            </a:lvl1pPr>
          </a:lstStyle>
          <a:p>
            <a:r>
              <a:rPr kumimoji="0" lang="en-US" dirty="0"/>
              <a:t>Click to edit Master title style</a:t>
            </a:r>
          </a:p>
        </p:txBody>
      </p:sp>
      <p:sp>
        <p:nvSpPr>
          <p:cNvPr id="3" name="Date Placeholder 2"/>
          <p:cNvSpPr>
            <a:spLocks noGrp="1"/>
          </p:cNvSpPr>
          <p:nvPr>
            <p:ph type="dt" sz="half" idx="10"/>
          </p:nvPr>
        </p:nvSpPr>
        <p:spPr>
          <a:xfrm>
            <a:off x="5791200" y="6380872"/>
            <a:ext cx="3044952" cy="365760"/>
          </a:xfrm>
          <a:prstGeom prst="rect">
            <a:avLst/>
          </a:prstGeom>
        </p:spPr>
        <p:txBody>
          <a:bodyPr/>
          <a:lstStyle/>
          <a:p>
            <a:fld id="{02EFFB3C-F6F1-4C79-9472-7244C81EAA5E}" type="datetime1">
              <a:rPr lang="en-US" smtClean="0"/>
              <a:t>11/19/20</a:t>
            </a:fld>
            <a:endParaRPr lang="en-US" dirty="0"/>
          </a:p>
        </p:txBody>
      </p:sp>
      <p:sp>
        <p:nvSpPr>
          <p:cNvPr id="4" name="Footer Placeholder 3"/>
          <p:cNvSpPr>
            <a:spLocks noGrp="1"/>
          </p:cNvSpPr>
          <p:nvPr>
            <p:ph type="ftr" sz="quarter" idx="11"/>
          </p:nvPr>
        </p:nvSpPr>
        <p:spPr>
          <a:xfrm>
            <a:off x="762000" y="6410848"/>
            <a:ext cx="3581400" cy="309563"/>
          </a:xfrm>
          <a:prstGeom prst="rect">
            <a:avLst/>
          </a:prstGeom>
        </p:spPr>
        <p:txBody>
          <a:bodyPr/>
          <a:lstStyle/>
          <a:p>
            <a:endParaRPr lang="en-US" dirty="0"/>
          </a:p>
        </p:txBody>
      </p:sp>
      <p:sp>
        <p:nvSpPr>
          <p:cNvPr id="5" name="Slide Number Placeholder 4"/>
          <p:cNvSpPr>
            <a:spLocks noGrp="1"/>
          </p:cNvSpPr>
          <p:nvPr>
            <p:ph type="sldNum" sz="quarter" idx="12"/>
          </p:nvPr>
        </p:nvSpPr>
        <p:spPr>
          <a:xfrm>
            <a:off x="3962400" y="1028400"/>
            <a:ext cx="457200" cy="441325"/>
          </a:xfrm>
        </p:spPr>
        <p:txBody>
          <a:bodyPr/>
          <a:lstStyle/>
          <a:p>
            <a:fld id="{94392F7E-33F9-4BEB-9587-BF61EA457123}" type="slidenum">
              <a:rPr lang="en-US" smtClean="0"/>
              <a:pPr/>
              <a:t>‹#›</a:t>
            </a:fld>
            <a:endParaRPr lang="en-US" dirty="0"/>
          </a:p>
        </p:txBody>
      </p:sp>
      <p:pic>
        <p:nvPicPr>
          <p:cNvPr id="6" name="Picture 5" descr="A picture containing plate&#10;&#10;Description automatically generated">
            <a:extLst>
              <a:ext uri="{FF2B5EF4-FFF2-40B4-BE49-F238E27FC236}">
                <a16:creationId xmlns:a16="http://schemas.microsoft.com/office/drawing/2014/main" id="{1B5E4002-A10E-4A57-A1F9-D63569D3E6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a:spLocks noChangeArrowheads="1"/>
          </p:cNvSpPr>
          <p:nvPr/>
        </p:nvSpPr>
        <p:spPr bwMode="auto">
          <a:xfrm>
            <a:off x="153924" y="6399276"/>
            <a:ext cx="8833104" cy="309563"/>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a:xfrm>
            <a:off x="5791200" y="6380872"/>
            <a:ext cx="3044952" cy="365760"/>
          </a:xfrm>
          <a:prstGeom prst="rect">
            <a:avLst/>
          </a:prstGeom>
        </p:spPr>
        <p:txBody>
          <a:bodyPr/>
          <a:lstStyle/>
          <a:p>
            <a:fld id="{E9436393-74BD-4D60-A14D-9D275F1FEEBC}" type="datetime1">
              <a:rPr lang="en-US" smtClean="0"/>
              <a:t>11/19/20</a:t>
            </a:fld>
            <a:endParaRPr lang="en-US" dirty="0"/>
          </a:p>
        </p:txBody>
      </p:sp>
      <p:sp>
        <p:nvSpPr>
          <p:cNvPr id="3" name="Footer Placeholder 2"/>
          <p:cNvSpPr>
            <a:spLocks noGrp="1"/>
          </p:cNvSpPr>
          <p:nvPr>
            <p:ph type="ftr" sz="quarter" idx="11"/>
          </p:nvPr>
        </p:nvSpPr>
        <p:spPr>
          <a:xfrm>
            <a:off x="762000" y="6410848"/>
            <a:ext cx="3581400" cy="309563"/>
          </a:xfrm>
          <a:prstGeom prst="rect">
            <a:avLst/>
          </a:prstGeom>
        </p:spPr>
        <p:txBody>
          <a:bodyPr/>
          <a:lstStyle/>
          <a:p>
            <a:endParaRPr lang="en-US" dirty="0"/>
          </a:p>
        </p:txBody>
      </p:sp>
      <p:sp>
        <p:nvSpPr>
          <p:cNvPr id="11" name="Oval 10">
            <a:extLst>
              <a:ext uri="{FF2B5EF4-FFF2-40B4-BE49-F238E27FC236}">
                <a16:creationId xmlns:a16="http://schemas.microsoft.com/office/drawing/2014/main" id="{D61F2745-DE1A-43C2-A25B-E64D99D161A0}"/>
              </a:ext>
            </a:extLst>
          </p:cNvPr>
          <p:cNvSpPr/>
          <p:nvPr userDrawn="1"/>
        </p:nvSpPr>
        <p:spPr>
          <a:xfrm>
            <a:off x="4267200" y="62484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lide Number Placeholder 22">
            <a:extLst>
              <a:ext uri="{FF2B5EF4-FFF2-40B4-BE49-F238E27FC236}">
                <a16:creationId xmlns:a16="http://schemas.microsoft.com/office/drawing/2014/main" id="{2610548F-3CBD-4A2A-B154-660A3A1EEAFE}"/>
              </a:ext>
            </a:extLst>
          </p:cNvPr>
          <p:cNvSpPr txBox="1">
            <a:spLocks/>
          </p:cNvSpPr>
          <p:nvPr userDrawn="1"/>
        </p:nvSpPr>
        <p:spPr>
          <a:xfrm>
            <a:off x="4340352" y="6315508"/>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rgbClr val="1F49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392F7E-33F9-4BEB-9587-BF61EA457123}" type="slidenum">
              <a:rPr lang="en-US" sz="1400" smtClean="0"/>
              <a:pPr/>
              <a:t>‹#›</a:t>
            </a:fld>
            <a:endParaRPr lang="en-US" sz="1400" dirty="0"/>
          </a:p>
        </p:txBody>
      </p:sp>
      <p:sp>
        <p:nvSpPr>
          <p:cNvPr id="13" name="Oval 12">
            <a:extLst>
              <a:ext uri="{FF2B5EF4-FFF2-40B4-BE49-F238E27FC236}">
                <a16:creationId xmlns:a16="http://schemas.microsoft.com/office/drawing/2014/main" id="{7ED434FE-F709-458A-9241-612FC28B893E}"/>
              </a:ext>
            </a:extLst>
          </p:cNvPr>
          <p:cNvSpPr/>
          <p:nvPr userDrawn="1"/>
        </p:nvSpPr>
        <p:spPr>
          <a:xfrm>
            <a:off x="4377156" y="6361940"/>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38BA9D6-7405-4581-9028-DEE3175EE002}"/>
              </a:ext>
            </a:extLst>
          </p:cNvPr>
          <p:cNvSpPr/>
          <p:nvPr userDrawn="1"/>
        </p:nvSpPr>
        <p:spPr>
          <a:xfrm>
            <a:off x="4350733" y="6335511"/>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plate&#10;&#10;Description automatically generated">
            <a:extLst>
              <a:ext uri="{FF2B5EF4-FFF2-40B4-BE49-F238E27FC236}">
                <a16:creationId xmlns:a16="http://schemas.microsoft.com/office/drawing/2014/main" id="{41EFFC72-9D7C-4481-BC49-8AC7D1C9AB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rgbClr val="B8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rgbClr val="C00000"/>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Rectangle 20"/>
          <p:cNvSpPr>
            <a:spLocks noChangeArrowheads="1"/>
          </p:cNvSpPr>
          <p:nvPr/>
        </p:nvSpPr>
        <p:spPr bwMode="auto">
          <a:xfrm>
            <a:off x="149352" y="6388385"/>
            <a:ext cx="8833104" cy="309563"/>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91200" y="6380872"/>
            <a:ext cx="3044952" cy="365760"/>
          </a:xfrm>
          <a:prstGeom prst="rect">
            <a:avLst/>
          </a:prstGeom>
        </p:spPr>
        <p:txBody>
          <a:bodyPr/>
          <a:lstStyle/>
          <a:p>
            <a:fld id="{1B4FB435-4E0D-4FBD-AF13-78B3A44F9E5C}" type="datetime1">
              <a:rPr lang="en-US" smtClean="0"/>
              <a:t>11/19/20</a:t>
            </a:fld>
            <a:endParaRPr lang="en-US" dirty="0"/>
          </a:p>
        </p:txBody>
      </p:sp>
      <p:sp>
        <p:nvSpPr>
          <p:cNvPr id="6" name="Footer Placeholder 5"/>
          <p:cNvSpPr>
            <a:spLocks noGrp="1"/>
          </p:cNvSpPr>
          <p:nvPr>
            <p:ph type="ftr" sz="quarter" idx="11"/>
          </p:nvPr>
        </p:nvSpPr>
        <p:spPr>
          <a:xfrm>
            <a:off x="731520" y="6410848"/>
            <a:ext cx="3383280" cy="365760"/>
          </a:xfrm>
          <a:prstGeom prst="rect">
            <a:avLst/>
          </a:prstGeom>
        </p:spPr>
        <p:txBody>
          <a:bodyPr/>
          <a:lstStyle/>
          <a:p>
            <a:endParaRPr lang="en-US" dirty="0"/>
          </a:p>
        </p:txBody>
      </p:sp>
      <p:sp>
        <p:nvSpPr>
          <p:cNvPr id="22" name="Oval 21">
            <a:extLst>
              <a:ext uri="{FF2B5EF4-FFF2-40B4-BE49-F238E27FC236}">
                <a16:creationId xmlns:a16="http://schemas.microsoft.com/office/drawing/2014/main" id="{889EE3C1-3757-4C90-901F-1D881EE57EF4}"/>
              </a:ext>
            </a:extLst>
          </p:cNvPr>
          <p:cNvSpPr/>
          <p:nvPr userDrawn="1"/>
        </p:nvSpPr>
        <p:spPr>
          <a:xfrm>
            <a:off x="1295400" y="22105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dirty="0"/>
          </a:p>
        </p:txBody>
      </p:sp>
      <p:sp>
        <p:nvSpPr>
          <p:cNvPr id="23" name="Slide Number Placeholder 22">
            <a:extLst>
              <a:ext uri="{FF2B5EF4-FFF2-40B4-BE49-F238E27FC236}">
                <a16:creationId xmlns:a16="http://schemas.microsoft.com/office/drawing/2014/main" id="{C1414F71-3169-45CF-AFD9-38305FEE3958}"/>
              </a:ext>
            </a:extLst>
          </p:cNvPr>
          <p:cNvSpPr txBox="1">
            <a:spLocks/>
          </p:cNvSpPr>
          <p:nvPr userDrawn="1"/>
        </p:nvSpPr>
        <p:spPr>
          <a:xfrm>
            <a:off x="1368552" y="282575"/>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rgbClr val="1F49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392F7E-33F9-4BEB-9587-BF61EA457123}" type="slidenum">
              <a:rPr lang="en-US" sz="1400" smtClean="0"/>
              <a:pPr/>
              <a:t>‹#›</a:t>
            </a:fld>
            <a:endParaRPr lang="en-US" sz="1400" dirty="0"/>
          </a:p>
        </p:txBody>
      </p:sp>
      <p:sp>
        <p:nvSpPr>
          <p:cNvPr id="24" name="Oval 23">
            <a:extLst>
              <a:ext uri="{FF2B5EF4-FFF2-40B4-BE49-F238E27FC236}">
                <a16:creationId xmlns:a16="http://schemas.microsoft.com/office/drawing/2014/main" id="{52A61308-B6E9-4B10-9827-ABEDF7FDF45C}"/>
              </a:ext>
            </a:extLst>
          </p:cNvPr>
          <p:cNvSpPr/>
          <p:nvPr userDrawn="1"/>
        </p:nvSpPr>
        <p:spPr>
          <a:xfrm>
            <a:off x="1405356" y="334594"/>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 name="Oval 24">
            <a:extLst>
              <a:ext uri="{FF2B5EF4-FFF2-40B4-BE49-F238E27FC236}">
                <a16:creationId xmlns:a16="http://schemas.microsoft.com/office/drawing/2014/main" id="{3F0F723E-6E0D-4C4E-AF70-63CBC69834CE}"/>
              </a:ext>
            </a:extLst>
          </p:cNvPr>
          <p:cNvSpPr/>
          <p:nvPr userDrawn="1"/>
        </p:nvSpPr>
        <p:spPr>
          <a:xfrm>
            <a:off x="1378933" y="308165"/>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7" name="Picture 16" descr="A picture containing plate&#10;&#10;Description automatically generated">
            <a:extLst>
              <a:ext uri="{FF2B5EF4-FFF2-40B4-BE49-F238E27FC236}">
                <a16:creationId xmlns:a16="http://schemas.microsoft.com/office/drawing/2014/main" id="{08F7F8A1-73E0-475E-AD1E-CE759FF5AA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rgbClr val="C00000"/>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rgbClr val="B8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rgbClr val="1F497D"/>
                </a:solidFill>
              </a:defRPr>
            </a:lvl1pPr>
          </a:lstStyle>
          <a:p>
            <a:r>
              <a:rPr kumimoji="0" lang="en-US" dirty="0"/>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96005"/>
            <a:ext cx="8833104" cy="309563"/>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a:prstGeom prst="rect">
            <a:avLst/>
          </a:prstGeom>
        </p:spPr>
        <p:txBody>
          <a:bodyPr/>
          <a:lstStyle/>
          <a:p>
            <a:fld id="{209C2548-73BA-4DB4-807F-0924474E1B8B}" type="datetime1">
              <a:rPr lang="en-US" smtClean="0"/>
              <a:t>11/19/20</a:t>
            </a:fld>
            <a:endParaRPr lang="en-US" dirty="0"/>
          </a:p>
        </p:txBody>
      </p:sp>
      <p:sp>
        <p:nvSpPr>
          <p:cNvPr id="6" name="Footer Placeholder 5"/>
          <p:cNvSpPr>
            <a:spLocks noGrp="1"/>
          </p:cNvSpPr>
          <p:nvPr>
            <p:ph type="ftr" sz="quarter" idx="11"/>
          </p:nvPr>
        </p:nvSpPr>
        <p:spPr>
          <a:xfrm>
            <a:off x="767744" y="6410848"/>
            <a:ext cx="3584448" cy="365760"/>
          </a:xfrm>
          <a:prstGeom prst="rect">
            <a:avLst/>
          </a:prstGeom>
        </p:spPr>
        <p:txBody>
          <a:bodyPr/>
          <a:lstStyle/>
          <a:p>
            <a:endParaRPr lang="en-US" dirty="0"/>
          </a:p>
        </p:txBody>
      </p:sp>
      <p:sp>
        <p:nvSpPr>
          <p:cNvPr id="23" name="Oval 22">
            <a:extLst>
              <a:ext uri="{FF2B5EF4-FFF2-40B4-BE49-F238E27FC236}">
                <a16:creationId xmlns:a16="http://schemas.microsoft.com/office/drawing/2014/main" id="{07CE5834-EE26-41D8-BE0D-FDDFD62DC632}"/>
              </a:ext>
            </a:extLst>
          </p:cNvPr>
          <p:cNvSpPr/>
          <p:nvPr userDrawn="1"/>
        </p:nvSpPr>
        <p:spPr>
          <a:xfrm>
            <a:off x="12192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Slide Number Placeholder 22">
            <a:extLst>
              <a:ext uri="{FF2B5EF4-FFF2-40B4-BE49-F238E27FC236}">
                <a16:creationId xmlns:a16="http://schemas.microsoft.com/office/drawing/2014/main" id="{1F70850F-E852-4D15-9F3F-EDDEEBB3F74E}"/>
              </a:ext>
            </a:extLst>
          </p:cNvPr>
          <p:cNvSpPr>
            <a:spLocks noGrp="1"/>
          </p:cNvSpPr>
          <p:nvPr>
            <p:ph type="sldNum" sz="quarter" idx="4"/>
          </p:nvPr>
        </p:nvSpPr>
        <p:spPr>
          <a:xfrm>
            <a:off x="1292352" y="310948"/>
            <a:ext cx="457200" cy="441325"/>
          </a:xfrm>
          <a:prstGeom prst="rect">
            <a:avLst/>
          </a:prstGeom>
        </p:spPr>
        <p:txBody>
          <a:bodyPr vert="horz" lIns="45720" rIns="45720" anchor="ctr">
            <a:normAutofit/>
          </a:bodyPr>
          <a:lstStyle>
            <a:lvl1pPr algn="ctr" eaLnBrk="1" latinLnBrk="0" hangingPunct="1">
              <a:defRPr kumimoji="0" sz="1400">
                <a:solidFill>
                  <a:srgbClr val="1F497D"/>
                </a:solidFill>
              </a:defRPr>
            </a:lvl1pPr>
          </a:lstStyle>
          <a:p>
            <a:fld id="{94392F7E-33F9-4BEB-9587-BF61EA457123}" type="slidenum">
              <a:rPr lang="en-US" smtClean="0"/>
              <a:pPr/>
              <a:t>‹#›</a:t>
            </a:fld>
            <a:endParaRPr lang="en-US" dirty="0"/>
          </a:p>
        </p:txBody>
      </p:sp>
      <p:sp>
        <p:nvSpPr>
          <p:cNvPr id="25" name="Oval 24">
            <a:extLst>
              <a:ext uri="{FF2B5EF4-FFF2-40B4-BE49-F238E27FC236}">
                <a16:creationId xmlns:a16="http://schemas.microsoft.com/office/drawing/2014/main" id="{B1070047-CFA9-4B06-9EAF-FB2DCDFD3EF2}"/>
              </a:ext>
            </a:extLst>
          </p:cNvPr>
          <p:cNvSpPr/>
          <p:nvPr userDrawn="1"/>
        </p:nvSpPr>
        <p:spPr>
          <a:xfrm>
            <a:off x="1329156" y="342140"/>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FEE4E997-AC2F-4312-B459-9F0E34C6EDCC}"/>
              </a:ext>
            </a:extLst>
          </p:cNvPr>
          <p:cNvSpPr/>
          <p:nvPr userDrawn="1"/>
        </p:nvSpPr>
        <p:spPr>
          <a:xfrm>
            <a:off x="1302733" y="315711"/>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plate&#10;&#10;Description automatically generated">
            <a:extLst>
              <a:ext uri="{FF2B5EF4-FFF2-40B4-BE49-F238E27FC236}">
                <a16:creationId xmlns:a16="http://schemas.microsoft.com/office/drawing/2014/main" id="{95D0F3E6-0C2D-434C-A632-F5EA2FCEE2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a:spLocks noChangeArrowheads="1"/>
          </p:cNvSpPr>
          <p:nvPr/>
        </p:nvSpPr>
        <p:spPr bwMode="white">
          <a:xfrm>
            <a:off x="0" y="0"/>
            <a:ext cx="84582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rot="5400000">
            <a:off x="5383454" y="3074746"/>
            <a:ext cx="6858000" cy="708508"/>
          </a:xfrm>
          <a:prstGeom prst="rect">
            <a:avLst/>
          </a:prstGeom>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13500000" scaled="1"/>
            <a:tileRect/>
          </a:gra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auto">
          <a:xfrm>
            <a:off x="152400" y="155448"/>
            <a:ext cx="8229600"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2"/>
            <a:ext cx="8229600" cy="18658"/>
          </a:xfrm>
          <a:prstGeom prst="line">
            <a:avLst/>
          </a:prstGeom>
          <a:noFill/>
          <a:ln w="9525" cap="flat" cmpd="sng" algn="ctr">
            <a:solidFill>
              <a:srgbClr val="C00000"/>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3886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3959352" y="1030764"/>
            <a:ext cx="457200" cy="441325"/>
          </a:xfrm>
          <a:prstGeom prst="rect">
            <a:avLst/>
          </a:prstGeom>
        </p:spPr>
        <p:txBody>
          <a:bodyPr vert="horz" lIns="45720" rIns="45720" anchor="ctr">
            <a:normAutofit/>
          </a:bodyPr>
          <a:lstStyle>
            <a:lvl1pPr algn="ctr" eaLnBrk="1" latinLnBrk="0" hangingPunct="1">
              <a:defRPr kumimoji="0" sz="1400">
                <a:solidFill>
                  <a:srgbClr val="1F497D"/>
                </a:solidFill>
              </a:defRPr>
            </a:lvl1pPr>
          </a:lstStyle>
          <a:p>
            <a:fld id="{94392F7E-33F9-4BEB-9587-BF61EA457123}" type="slidenum">
              <a:rPr lang="en-US" smtClean="0"/>
              <a:pPr/>
              <a:t>‹#›</a:t>
            </a:fld>
            <a:endParaRPr lang="en-US" dirty="0"/>
          </a:p>
        </p:txBody>
      </p:sp>
      <p:sp>
        <p:nvSpPr>
          <p:cNvPr id="22" name="Title Placeholder 21"/>
          <p:cNvSpPr>
            <a:spLocks noGrp="1"/>
          </p:cNvSpPr>
          <p:nvPr>
            <p:ph type="title"/>
          </p:nvPr>
        </p:nvSpPr>
        <p:spPr>
          <a:xfrm>
            <a:off x="301752" y="228600"/>
            <a:ext cx="7927848" cy="758952"/>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301752" y="1524000"/>
            <a:ext cx="7927848" cy="459943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 name="Oval 1">
            <a:extLst>
              <a:ext uri="{FF2B5EF4-FFF2-40B4-BE49-F238E27FC236}">
                <a16:creationId xmlns:a16="http://schemas.microsoft.com/office/drawing/2014/main" id="{D8F3797A-6753-4F73-B463-EF7442D542A5}"/>
              </a:ext>
            </a:extLst>
          </p:cNvPr>
          <p:cNvSpPr/>
          <p:nvPr userDrawn="1"/>
        </p:nvSpPr>
        <p:spPr>
          <a:xfrm>
            <a:off x="3996156" y="1069576"/>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1D56BB4-F5C7-42A6-8CB1-6FEA450E25C4}"/>
              </a:ext>
            </a:extLst>
          </p:cNvPr>
          <p:cNvSpPr/>
          <p:nvPr userDrawn="1"/>
        </p:nvSpPr>
        <p:spPr>
          <a:xfrm>
            <a:off x="3969733" y="1043147"/>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plate&#10;&#10;Description automatically generated">
            <a:extLst>
              <a:ext uri="{FF2B5EF4-FFF2-40B4-BE49-F238E27FC236}">
                <a16:creationId xmlns:a16="http://schemas.microsoft.com/office/drawing/2014/main" id="{5FAAE83F-43B9-40F3-98CD-F7A3E3F9E62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035153" y="5358753"/>
            <a:ext cx="1194447" cy="119444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rtl="0" eaLnBrk="1" latinLnBrk="0" hangingPunct="1">
        <a:spcBef>
          <a:spcPct val="0"/>
        </a:spcBef>
        <a:buNone/>
        <a:defRPr kumimoji="0" sz="3300" kern="1200">
          <a:solidFill>
            <a:srgbClr val="1F497D"/>
          </a:solidFill>
          <a:latin typeface="+mj-lt"/>
          <a:ea typeface="+mj-ea"/>
          <a:cs typeface="+mj-cs"/>
        </a:defRPr>
      </a:lvl1pPr>
    </p:titleStyle>
    <p:bodyStyle>
      <a:lvl1pPr marL="274320" indent="-274320" algn="l" rtl="0" eaLnBrk="1" latinLnBrk="0" hangingPunct="1">
        <a:spcBef>
          <a:spcPct val="20000"/>
        </a:spcBef>
        <a:buClr>
          <a:srgbClr val="C00000"/>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rgbClr val="1F497D"/>
        </a:buClr>
        <a:buSzPct val="70000"/>
        <a:buFont typeface="Wingdings"/>
        <a:buChar char=""/>
        <a:defRPr kumimoji="0" sz="2200" kern="1200">
          <a:solidFill>
            <a:schemeClr val="bg1">
              <a:lumMod val="50000"/>
            </a:schemeClr>
          </a:solidFill>
          <a:latin typeface="+mn-lt"/>
          <a:ea typeface="+mn-ea"/>
          <a:cs typeface="+mn-cs"/>
        </a:defRPr>
      </a:lvl2pPr>
      <a:lvl3pPr marL="822960" indent="-228600" algn="l" rtl="0" eaLnBrk="1" latinLnBrk="0" hangingPunct="1">
        <a:spcBef>
          <a:spcPct val="20000"/>
        </a:spcBef>
        <a:buClr>
          <a:schemeClr val="bg1">
            <a:lumMod val="75000"/>
          </a:schemeClr>
        </a:buClr>
        <a:buSzPct val="75000"/>
        <a:buFont typeface="Wingdings 2"/>
        <a:buChar char=""/>
        <a:defRPr kumimoji="0" sz="2000" i="1" kern="1200">
          <a:solidFill>
            <a:schemeClr val="tx1"/>
          </a:solidFill>
          <a:latin typeface="+mn-lt"/>
          <a:ea typeface="+mn-ea"/>
          <a:cs typeface="+mn-cs"/>
        </a:defRPr>
      </a:lvl3pPr>
      <a:lvl4pPr marL="1097280" indent="-228600" algn="l" rtl="0" eaLnBrk="1" latinLnBrk="0" hangingPunct="1">
        <a:spcBef>
          <a:spcPct val="20000"/>
        </a:spcBef>
        <a:buClr>
          <a:srgbClr val="C00000"/>
        </a:buClr>
        <a:buSzPct val="70000"/>
        <a:buFont typeface="Wingdings"/>
        <a:buChar char=""/>
        <a:defRPr kumimoji="0" sz="2000" kern="1200">
          <a:solidFill>
            <a:schemeClr val="bg1">
              <a:lumMod val="50000"/>
            </a:schemeClr>
          </a:solidFill>
          <a:latin typeface="+mn-lt"/>
          <a:ea typeface="+mn-ea"/>
          <a:cs typeface="+mn-cs"/>
        </a:defRPr>
      </a:lvl4pPr>
      <a:lvl5pPr marL="1371600" indent="-228600" algn="l" rtl="0" eaLnBrk="1" latinLnBrk="0" hangingPunct="1">
        <a:spcBef>
          <a:spcPct val="20000"/>
        </a:spcBef>
        <a:buClr>
          <a:srgbClr val="1F497D"/>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Holleran.Minnie@dol.GOV"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mailto:friedman.Jennifer@dol.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a:t>
            </a:r>
          </a:p>
        </p:txBody>
      </p:sp>
      <p:sp>
        <p:nvSpPr>
          <p:cNvPr id="3" name="Slide Number Placeholder 2"/>
          <p:cNvSpPr>
            <a:spLocks noGrp="1"/>
          </p:cNvSpPr>
          <p:nvPr>
            <p:ph type="sldNum" sz="quarter" idx="12"/>
          </p:nvPr>
        </p:nvSpPr>
        <p:spPr/>
        <p:txBody>
          <a:bodyPr/>
          <a:lstStyle/>
          <a:p>
            <a:fld id="{94392F7E-33F9-4BEB-9587-BF61EA457123}" type="slidenum">
              <a:rPr lang="en-US" smtClean="0"/>
              <a:pPr/>
              <a:t>1</a:t>
            </a:fld>
            <a:endParaRPr lang="en-US" dirty="0"/>
          </a:p>
        </p:txBody>
      </p:sp>
      <p:sp>
        <p:nvSpPr>
          <p:cNvPr id="4" name="Content Placeholder 3"/>
          <p:cNvSpPr>
            <a:spLocks noGrp="1"/>
          </p:cNvSpPr>
          <p:nvPr>
            <p:ph sz="quarter" idx="1"/>
          </p:nvPr>
        </p:nvSpPr>
        <p:spPr/>
        <p:txBody>
          <a:bodyPr>
            <a:normAutofit/>
          </a:bodyPr>
          <a:lstStyle/>
          <a:p>
            <a:pPr marL="0" indent="0">
              <a:buNone/>
            </a:pPr>
            <a:r>
              <a:rPr lang="en-US" dirty="0"/>
              <a:t>Please let us know who is here today:</a:t>
            </a:r>
          </a:p>
          <a:p>
            <a:pPr marL="0" indent="0">
              <a:buNone/>
            </a:pPr>
            <a:endParaRPr lang="en-US" dirty="0"/>
          </a:p>
          <a:p>
            <a:pPr>
              <a:buFont typeface="Wingdings" panose="05000000000000000000" pitchFamily="2" charset="2"/>
              <a:buChar char="q"/>
            </a:pPr>
            <a:r>
              <a:rPr lang="en-US" dirty="0"/>
              <a:t>State workforce agency leadership and staff</a:t>
            </a:r>
          </a:p>
          <a:p>
            <a:pPr>
              <a:buFont typeface="Wingdings" panose="05000000000000000000" pitchFamily="2" charset="2"/>
              <a:buChar char="q"/>
            </a:pPr>
            <a:r>
              <a:rPr lang="en-US" dirty="0"/>
              <a:t>State Workforce Board members</a:t>
            </a:r>
          </a:p>
          <a:p>
            <a:pPr>
              <a:buFont typeface="Wingdings" panose="05000000000000000000" pitchFamily="2" charset="2"/>
              <a:buChar char="q"/>
            </a:pPr>
            <a:r>
              <a:rPr lang="en-US" dirty="0"/>
              <a:t>State Workforce Board staff</a:t>
            </a:r>
          </a:p>
          <a:p>
            <a:pPr>
              <a:buFont typeface="Wingdings" panose="05000000000000000000" pitchFamily="2" charset="2"/>
              <a:buChar char="q"/>
            </a:pPr>
            <a:r>
              <a:rPr lang="en-US" dirty="0"/>
              <a:t>Chief Elected Officials</a:t>
            </a:r>
          </a:p>
          <a:p>
            <a:pPr>
              <a:buFont typeface="Wingdings" panose="05000000000000000000" pitchFamily="2" charset="2"/>
              <a:buChar char="q"/>
            </a:pPr>
            <a:r>
              <a:rPr lang="en-US" dirty="0"/>
              <a:t>Local Workforce Board Members</a:t>
            </a:r>
          </a:p>
          <a:p>
            <a:pPr>
              <a:buFont typeface="Wingdings" panose="05000000000000000000" pitchFamily="2" charset="2"/>
              <a:buChar char="q"/>
            </a:pPr>
            <a:r>
              <a:rPr lang="en-US" dirty="0"/>
              <a:t>Local Workforce Board Staff</a:t>
            </a:r>
          </a:p>
          <a:p>
            <a:pPr marL="0" indent="0">
              <a:buNone/>
            </a:pPr>
            <a:r>
              <a:rPr lang="en-US" dirty="0"/>
              <a:t>Thanks!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21725"/>
            <a:ext cx="1596272" cy="609600"/>
          </a:xfrm>
          <a:prstGeom prst="rect">
            <a:avLst/>
          </a:prstGeom>
        </p:spPr>
      </p:pic>
      <p:pic>
        <p:nvPicPr>
          <p:cNvPr id="7" name="Picture 6">
            <a:extLst>
              <a:ext uri="{FF2B5EF4-FFF2-40B4-BE49-F238E27FC236}">
                <a16:creationId xmlns:a16="http://schemas.microsoft.com/office/drawing/2014/main" id="{884084BD-0AD9-0549-987B-A004B8070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486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BOARDS AS STRATEGISTS  </a:t>
            </a:r>
          </a:p>
        </p:txBody>
      </p:sp>
      <p:sp>
        <p:nvSpPr>
          <p:cNvPr id="3" name="Content Placeholder 2"/>
          <p:cNvSpPr>
            <a:spLocks noGrp="1"/>
          </p:cNvSpPr>
          <p:nvPr>
            <p:ph sz="quarter" idx="1"/>
          </p:nvPr>
        </p:nvSpPr>
        <p:spPr>
          <a:xfrm>
            <a:off x="301752" y="1527048"/>
            <a:ext cx="7013448" cy="4555156"/>
          </a:xfrm>
        </p:spPr>
        <p:txBody>
          <a:bodyPr>
            <a:normAutofit fontScale="92500" lnSpcReduction="10000"/>
          </a:bodyPr>
          <a:lstStyle/>
          <a:p>
            <a:r>
              <a:rPr lang="en-US" dirty="0"/>
              <a:t>Understand the demand in the local area (information attained through strong industry sector partnerships); </a:t>
            </a:r>
          </a:p>
          <a:p>
            <a:endParaRPr lang="en-US" sz="1500" dirty="0"/>
          </a:p>
          <a:p>
            <a:r>
              <a:rPr lang="en-US" dirty="0"/>
              <a:t>Respond to demand by developing career pathway systems;</a:t>
            </a:r>
          </a:p>
          <a:p>
            <a:endParaRPr lang="en-US" sz="1500" dirty="0"/>
          </a:p>
          <a:p>
            <a:r>
              <a:rPr lang="en-US" dirty="0"/>
              <a:t>Be aware of trends impacting the business community; and</a:t>
            </a:r>
          </a:p>
          <a:p>
            <a:endParaRPr lang="en-US" sz="1500" dirty="0"/>
          </a:p>
          <a:p>
            <a:r>
              <a:rPr lang="en-US" dirty="0"/>
              <a:t>Develop a vision that meets both current and future needs, as one that anticipates any reasonable challenges that may arise.  </a:t>
            </a:r>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10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3522506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ACTIONS  </a:t>
            </a:r>
          </a:p>
        </p:txBody>
      </p:sp>
      <p:sp>
        <p:nvSpPr>
          <p:cNvPr id="3" name="Content Placeholder 2"/>
          <p:cNvSpPr>
            <a:spLocks noGrp="1"/>
          </p:cNvSpPr>
          <p:nvPr>
            <p:ph sz="quarter" idx="1"/>
          </p:nvPr>
        </p:nvSpPr>
        <p:spPr>
          <a:xfrm>
            <a:off x="301752" y="1527048"/>
            <a:ext cx="7013448" cy="4555156"/>
          </a:xfrm>
        </p:spPr>
        <p:txBody>
          <a:bodyPr>
            <a:normAutofit/>
          </a:bodyPr>
          <a:lstStyle/>
          <a:p>
            <a:r>
              <a:rPr lang="en-US" dirty="0"/>
              <a:t>Setting comprehensive, “big picture” agendas, driven by community success; </a:t>
            </a:r>
          </a:p>
          <a:p>
            <a:endParaRPr lang="en-US" sz="1500" dirty="0"/>
          </a:p>
          <a:p>
            <a:r>
              <a:rPr lang="en-US" dirty="0"/>
              <a:t>Positioning the board to become the regional backbone of the local workforce system; and</a:t>
            </a:r>
          </a:p>
          <a:p>
            <a:endParaRPr lang="en-US" sz="1500" dirty="0"/>
          </a:p>
          <a:p>
            <a:r>
              <a:rPr lang="en-US" dirty="0"/>
              <a:t>Convening regional organizations, partners, and other community resources to implement the collective community vision.  </a:t>
            </a:r>
          </a:p>
          <a:p>
            <a:endParaRPr lang="en-US" sz="1500" dirty="0"/>
          </a:p>
          <a:p>
            <a:pPr lvl="1">
              <a:buFont typeface="Wingdings" panose="05000000000000000000" pitchFamily="2" charset="2"/>
              <a:buChar char="ü"/>
            </a:pPr>
            <a:endParaRPr lang="en-US" sz="1600" dirty="0">
              <a:solidFill>
                <a:srgbClr val="643FE6"/>
              </a:solidFill>
              <a:latin typeface="Century Gothic" panose="020B0502020202020204" pitchFamily="34" charset="0"/>
            </a:endParaRPr>
          </a:p>
          <a:p>
            <a:pPr marL="0" indent="0">
              <a:buNone/>
            </a:pPr>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11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50145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a:t>
            </a:r>
          </a:p>
        </p:txBody>
      </p:sp>
      <p:sp>
        <p:nvSpPr>
          <p:cNvPr id="3" name="Content Placeholder 2"/>
          <p:cNvSpPr>
            <a:spLocks noGrp="1"/>
          </p:cNvSpPr>
          <p:nvPr>
            <p:ph sz="quarter" idx="1"/>
          </p:nvPr>
        </p:nvSpPr>
        <p:spPr>
          <a:xfrm>
            <a:off x="301752" y="1527048"/>
            <a:ext cx="7013448" cy="4555156"/>
          </a:xfrm>
        </p:spPr>
        <p:txBody>
          <a:bodyPr>
            <a:normAutofit/>
          </a:bodyPr>
          <a:lstStyle/>
          <a:p>
            <a:r>
              <a:rPr lang="en-US" dirty="0"/>
              <a:t>Does your Board have a vision statement?</a:t>
            </a:r>
          </a:p>
          <a:p>
            <a:pPr lvl="1"/>
            <a:r>
              <a:rPr lang="en-US" dirty="0"/>
              <a:t>Yes</a:t>
            </a:r>
          </a:p>
          <a:p>
            <a:pPr lvl="1"/>
            <a:r>
              <a:rPr lang="en-US" dirty="0"/>
              <a:t>No</a:t>
            </a:r>
          </a:p>
          <a:p>
            <a:pPr lvl="1"/>
            <a:endParaRPr lang="en-US" dirty="0"/>
          </a:p>
          <a:p>
            <a:r>
              <a:rPr lang="en-US" dirty="0"/>
              <a:t>Are you using the WIOA State Plan to inform your local plan?   </a:t>
            </a:r>
          </a:p>
          <a:p>
            <a:pPr lvl="1"/>
            <a:r>
              <a:rPr lang="en-US" dirty="0"/>
              <a:t>Yes</a:t>
            </a:r>
          </a:p>
          <a:p>
            <a:pPr lvl="1"/>
            <a:r>
              <a:rPr lang="en-US" dirty="0"/>
              <a:t>No</a:t>
            </a:r>
          </a:p>
          <a:p>
            <a:pPr marL="0" indent="0">
              <a:buNone/>
            </a:pPr>
            <a:endParaRPr lang="en-US" dirty="0"/>
          </a:p>
          <a:p>
            <a:pPr marL="0" indent="0">
              <a:buNone/>
            </a:pPr>
            <a:endParaRPr lang="en-US" sz="2500" dirty="0"/>
          </a:p>
          <a:p>
            <a:endParaRPr lang="en-US" dirty="0"/>
          </a:p>
          <a:p>
            <a:endParaRPr lang="en-US" dirty="0"/>
          </a:p>
          <a:p>
            <a:endParaRPr lang="en-US" sz="2500" dirty="0"/>
          </a:p>
          <a:p>
            <a:endParaRPr lang="en-US" dirty="0"/>
          </a:p>
          <a:p>
            <a:endParaRPr lang="en-US" sz="1800" dirty="0"/>
          </a:p>
          <a:p>
            <a:pPr marL="0" indent="0">
              <a:buNone/>
            </a:pPr>
            <a:endParaRPr lang="en-US" dirty="0"/>
          </a:p>
          <a:p>
            <a:pPr marL="0" indent="0">
              <a:buNone/>
            </a:pPr>
            <a:endParaRPr lang="en-US" dirty="0"/>
          </a:p>
          <a:p>
            <a:endParaRPr lang="en-US" dirty="0"/>
          </a:p>
          <a:p>
            <a:pPr marL="274320" lvl="1" indent="0">
              <a:buNone/>
            </a:pPr>
            <a:endParaRPr lang="en-US" sz="1400" dirty="0">
              <a:solidFill>
                <a:srgbClr val="643FE6"/>
              </a:solidFill>
              <a:latin typeface="Century Gothic" panose="020B0502020202020204" pitchFamily="34" charset="0"/>
            </a:endParaRPr>
          </a:p>
          <a:p>
            <a:endParaRPr lang="en-US" dirty="0"/>
          </a:p>
          <a:p>
            <a:endParaRPr lang="en-US" sz="2000" dirty="0"/>
          </a:p>
          <a:p>
            <a:endParaRPr lang="en-US" dirty="0"/>
          </a:p>
          <a:p>
            <a:pPr marL="0" indent="0">
              <a:buNone/>
            </a:pPr>
            <a:endParaRPr lang="en-US" sz="2000" dirty="0"/>
          </a:p>
          <a:p>
            <a:endParaRPr lang="en-US" dirty="0"/>
          </a:p>
          <a:p>
            <a:endParaRPr lang="en-US" sz="1500" dirty="0"/>
          </a:p>
          <a:p>
            <a:pPr marL="0" indent="0">
              <a:buNone/>
            </a:pPr>
            <a:endParaRPr lang="en-US" dirty="0"/>
          </a:p>
          <a:p>
            <a:endParaRPr lang="en-US" sz="1500" dirty="0"/>
          </a:p>
          <a:p>
            <a:pPr lvl="1">
              <a:buFont typeface="Wingdings" panose="05000000000000000000" pitchFamily="2" charset="2"/>
              <a:buChar char="ü"/>
            </a:pPr>
            <a:endParaRPr lang="en-US" sz="1600" dirty="0">
              <a:solidFill>
                <a:srgbClr val="643FE6"/>
              </a:solidFill>
              <a:latin typeface="Century Gothic" panose="020B0502020202020204" pitchFamily="34" charset="0"/>
            </a:endParaRPr>
          </a:p>
          <a:p>
            <a:pPr marL="0" indent="0">
              <a:buNone/>
            </a:pPr>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12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4161061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a:t>
            </a:r>
          </a:p>
        </p:txBody>
      </p:sp>
      <p:sp>
        <p:nvSpPr>
          <p:cNvPr id="3" name="Content Placeholder 2"/>
          <p:cNvSpPr>
            <a:spLocks noGrp="1"/>
          </p:cNvSpPr>
          <p:nvPr>
            <p:ph sz="quarter" idx="1"/>
          </p:nvPr>
        </p:nvSpPr>
        <p:spPr>
          <a:xfrm>
            <a:off x="301752" y="1527048"/>
            <a:ext cx="7013448" cy="4555156"/>
          </a:xfrm>
        </p:spPr>
        <p:txBody>
          <a:bodyPr>
            <a:normAutofit/>
          </a:bodyPr>
          <a:lstStyle/>
          <a:p>
            <a:r>
              <a:rPr lang="en-US" dirty="0"/>
              <a:t>How much time does your board devote to Strategic Planning?</a:t>
            </a:r>
          </a:p>
          <a:p>
            <a:endParaRPr lang="en-US" sz="1000" dirty="0"/>
          </a:p>
          <a:p>
            <a:pPr lvl="1"/>
            <a:r>
              <a:rPr lang="en-US" dirty="0"/>
              <a:t>No time at All</a:t>
            </a:r>
          </a:p>
          <a:p>
            <a:pPr lvl="1"/>
            <a:r>
              <a:rPr lang="en-US" dirty="0"/>
              <a:t>10% of Board Time</a:t>
            </a:r>
          </a:p>
          <a:p>
            <a:pPr lvl="1"/>
            <a:r>
              <a:rPr lang="en-US" dirty="0"/>
              <a:t>20% -50% of Board Time</a:t>
            </a:r>
          </a:p>
          <a:p>
            <a:pPr lvl="1"/>
            <a:r>
              <a:rPr lang="en-US" dirty="0"/>
              <a:t>More than 50% of Board Time</a:t>
            </a:r>
          </a:p>
          <a:p>
            <a:pPr marL="274320" lvl="1" indent="0">
              <a:buNone/>
            </a:pPr>
            <a:endParaRPr lang="en-US" dirty="0"/>
          </a:p>
          <a:p>
            <a:endParaRPr lang="en-US" dirty="0"/>
          </a:p>
          <a:p>
            <a:pPr marL="0" indent="0">
              <a:buNone/>
            </a:pPr>
            <a:endParaRPr lang="en-US" sz="2500" dirty="0"/>
          </a:p>
          <a:p>
            <a:endParaRPr lang="en-US" dirty="0"/>
          </a:p>
          <a:p>
            <a:endParaRPr lang="en-US" dirty="0"/>
          </a:p>
          <a:p>
            <a:endParaRPr lang="en-US" sz="2500" dirty="0"/>
          </a:p>
          <a:p>
            <a:endParaRPr lang="en-US" dirty="0"/>
          </a:p>
          <a:p>
            <a:endParaRPr lang="en-US" sz="1800" dirty="0"/>
          </a:p>
          <a:p>
            <a:pPr marL="0" indent="0">
              <a:buNone/>
            </a:pPr>
            <a:endParaRPr lang="en-US" dirty="0"/>
          </a:p>
          <a:p>
            <a:pPr marL="0" indent="0">
              <a:buNone/>
            </a:pPr>
            <a:endParaRPr lang="en-US" dirty="0"/>
          </a:p>
          <a:p>
            <a:endParaRPr lang="en-US" dirty="0"/>
          </a:p>
          <a:p>
            <a:pPr marL="274320" lvl="1" indent="0">
              <a:buNone/>
            </a:pPr>
            <a:endParaRPr lang="en-US" sz="1400" dirty="0">
              <a:solidFill>
                <a:srgbClr val="643FE6"/>
              </a:solidFill>
              <a:latin typeface="Century Gothic" panose="020B0502020202020204" pitchFamily="34" charset="0"/>
            </a:endParaRPr>
          </a:p>
          <a:p>
            <a:endParaRPr lang="en-US" dirty="0"/>
          </a:p>
          <a:p>
            <a:endParaRPr lang="en-US" sz="2000" dirty="0"/>
          </a:p>
          <a:p>
            <a:endParaRPr lang="en-US" dirty="0"/>
          </a:p>
          <a:p>
            <a:pPr marL="0" indent="0">
              <a:buNone/>
            </a:pPr>
            <a:endParaRPr lang="en-US" sz="2000" dirty="0"/>
          </a:p>
          <a:p>
            <a:endParaRPr lang="en-US" dirty="0"/>
          </a:p>
          <a:p>
            <a:endParaRPr lang="en-US" sz="1500" dirty="0"/>
          </a:p>
          <a:p>
            <a:pPr marL="0" indent="0">
              <a:buNone/>
            </a:pPr>
            <a:endParaRPr lang="en-US" dirty="0"/>
          </a:p>
          <a:p>
            <a:endParaRPr lang="en-US" sz="1500" dirty="0"/>
          </a:p>
          <a:p>
            <a:pPr lvl="1">
              <a:buFont typeface="Wingdings" panose="05000000000000000000" pitchFamily="2" charset="2"/>
              <a:buChar char="ü"/>
            </a:pPr>
            <a:endParaRPr lang="en-US" sz="1600" dirty="0">
              <a:solidFill>
                <a:srgbClr val="643FE6"/>
              </a:solidFill>
              <a:latin typeface="Century Gothic" panose="020B0502020202020204" pitchFamily="34" charset="0"/>
            </a:endParaRPr>
          </a:p>
          <a:p>
            <a:pPr marL="0" indent="0">
              <a:buNone/>
            </a:pPr>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13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253155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a:t>
            </a:r>
          </a:p>
        </p:txBody>
      </p:sp>
      <p:sp>
        <p:nvSpPr>
          <p:cNvPr id="3" name="Content Placeholder 2"/>
          <p:cNvSpPr>
            <a:spLocks noGrp="1"/>
          </p:cNvSpPr>
          <p:nvPr>
            <p:ph sz="quarter" idx="1"/>
          </p:nvPr>
        </p:nvSpPr>
        <p:spPr>
          <a:xfrm>
            <a:off x="301752" y="1527048"/>
            <a:ext cx="7013448" cy="4555156"/>
          </a:xfrm>
        </p:spPr>
        <p:txBody>
          <a:bodyPr>
            <a:normAutofit/>
          </a:bodyPr>
          <a:lstStyle/>
          <a:p>
            <a:r>
              <a:rPr lang="en-US" dirty="0"/>
              <a:t>If you do not have a vision statement, create one.</a:t>
            </a:r>
          </a:p>
          <a:p>
            <a:pPr marL="0" indent="0">
              <a:buNone/>
            </a:pPr>
            <a:endParaRPr lang="en-US" dirty="0"/>
          </a:p>
          <a:p>
            <a:r>
              <a:rPr lang="en-US" dirty="0"/>
              <a:t>Increase the time the board spends on Strategic Planning by 10%.</a:t>
            </a:r>
          </a:p>
          <a:p>
            <a:pPr marL="0" indent="0">
              <a:buNone/>
            </a:pPr>
            <a:endParaRPr lang="en-US" dirty="0"/>
          </a:p>
          <a:p>
            <a:pPr marL="0" indent="0">
              <a:buNone/>
            </a:pPr>
            <a:endParaRPr lang="en-US" dirty="0"/>
          </a:p>
          <a:p>
            <a:pPr marL="274320" lvl="1" indent="0">
              <a:buNone/>
            </a:pPr>
            <a:endParaRPr lang="en-US" dirty="0"/>
          </a:p>
          <a:p>
            <a:endParaRPr lang="en-US" dirty="0"/>
          </a:p>
          <a:p>
            <a:pPr marL="0" indent="0">
              <a:buNone/>
            </a:pPr>
            <a:endParaRPr lang="en-US" sz="2500" dirty="0"/>
          </a:p>
          <a:p>
            <a:endParaRPr lang="en-US" dirty="0"/>
          </a:p>
          <a:p>
            <a:endParaRPr lang="en-US" dirty="0"/>
          </a:p>
          <a:p>
            <a:endParaRPr lang="en-US" sz="2500" dirty="0"/>
          </a:p>
          <a:p>
            <a:endParaRPr lang="en-US" dirty="0"/>
          </a:p>
          <a:p>
            <a:endParaRPr lang="en-US" sz="1800" dirty="0"/>
          </a:p>
          <a:p>
            <a:pPr marL="0" indent="0">
              <a:buNone/>
            </a:pPr>
            <a:endParaRPr lang="en-US" dirty="0"/>
          </a:p>
          <a:p>
            <a:pPr marL="0" indent="0">
              <a:buNone/>
            </a:pPr>
            <a:endParaRPr lang="en-US" dirty="0"/>
          </a:p>
          <a:p>
            <a:endParaRPr lang="en-US" dirty="0"/>
          </a:p>
          <a:p>
            <a:pPr marL="274320" lvl="1" indent="0">
              <a:buNone/>
            </a:pPr>
            <a:endParaRPr lang="en-US" sz="1400" dirty="0">
              <a:solidFill>
                <a:srgbClr val="643FE6"/>
              </a:solidFill>
              <a:latin typeface="Century Gothic" panose="020B0502020202020204" pitchFamily="34" charset="0"/>
            </a:endParaRPr>
          </a:p>
          <a:p>
            <a:endParaRPr lang="en-US" dirty="0"/>
          </a:p>
          <a:p>
            <a:endParaRPr lang="en-US" sz="2000" dirty="0"/>
          </a:p>
          <a:p>
            <a:endParaRPr lang="en-US" dirty="0"/>
          </a:p>
          <a:p>
            <a:pPr marL="0" indent="0">
              <a:buNone/>
            </a:pPr>
            <a:endParaRPr lang="en-US" sz="2000" dirty="0"/>
          </a:p>
          <a:p>
            <a:endParaRPr lang="en-US" dirty="0"/>
          </a:p>
          <a:p>
            <a:endParaRPr lang="en-US" sz="1500" dirty="0"/>
          </a:p>
          <a:p>
            <a:pPr marL="0" indent="0">
              <a:buNone/>
            </a:pPr>
            <a:endParaRPr lang="en-US" dirty="0"/>
          </a:p>
          <a:p>
            <a:endParaRPr lang="en-US" sz="1500" dirty="0"/>
          </a:p>
          <a:p>
            <a:pPr lvl="1">
              <a:buFont typeface="Wingdings" panose="05000000000000000000" pitchFamily="2" charset="2"/>
              <a:buChar char="ü"/>
            </a:pPr>
            <a:endParaRPr lang="en-US" sz="1600" dirty="0">
              <a:solidFill>
                <a:srgbClr val="643FE6"/>
              </a:solidFill>
              <a:latin typeface="Century Gothic" panose="020B0502020202020204" pitchFamily="34" charset="0"/>
            </a:endParaRPr>
          </a:p>
          <a:p>
            <a:pPr marL="0" indent="0">
              <a:buNone/>
            </a:pPr>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14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3310288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17AE5F-146A-4D12-A695-5CF7A2E785B1}"/>
              </a:ext>
            </a:extLst>
          </p:cNvPr>
          <p:cNvSpPr>
            <a:spLocks noGrp="1"/>
          </p:cNvSpPr>
          <p:nvPr>
            <p:ph type="body" idx="1"/>
          </p:nvPr>
        </p:nvSpPr>
        <p:spPr>
          <a:xfrm>
            <a:off x="1368426" y="2743201"/>
            <a:ext cx="6480174" cy="381000"/>
          </a:xfrm>
        </p:spPr>
        <p:txBody>
          <a:bodyPr/>
          <a:lstStyle/>
          <a:p>
            <a:r>
              <a:rPr lang="en-US" dirty="0"/>
              <a:t>The CONVENER </a:t>
            </a:r>
          </a:p>
        </p:txBody>
      </p:sp>
      <p:sp>
        <p:nvSpPr>
          <p:cNvPr id="4" name="Title 3">
            <a:extLst>
              <a:ext uri="{FF2B5EF4-FFF2-40B4-BE49-F238E27FC236}">
                <a16:creationId xmlns:a16="http://schemas.microsoft.com/office/drawing/2014/main" id="{06922B6F-5B30-4239-A051-88F3348A44A0}"/>
              </a:ext>
            </a:extLst>
          </p:cNvPr>
          <p:cNvSpPr>
            <a:spLocks noGrp="1"/>
          </p:cNvSpPr>
          <p:nvPr>
            <p:ph type="title"/>
          </p:nvPr>
        </p:nvSpPr>
        <p:spPr/>
        <p:txBody>
          <a:bodyPr/>
          <a:lstStyle/>
          <a:p>
            <a:r>
              <a:rPr lang="en-US" dirty="0"/>
              <a:t>Northeast Region Governance Training</a:t>
            </a:r>
          </a:p>
        </p:txBody>
      </p:sp>
      <p:sp>
        <p:nvSpPr>
          <p:cNvPr id="6" name="Slide Number Placeholder 5">
            <a:extLst>
              <a:ext uri="{FF2B5EF4-FFF2-40B4-BE49-F238E27FC236}">
                <a16:creationId xmlns:a16="http://schemas.microsoft.com/office/drawing/2014/main" id="{6D2FF36A-4C53-45A5-8181-D8160A92FF2D}"/>
              </a:ext>
            </a:extLst>
          </p:cNvPr>
          <p:cNvSpPr>
            <a:spLocks noGrp="1"/>
          </p:cNvSpPr>
          <p:nvPr>
            <p:ph type="sldNum" sz="quarter" idx="4"/>
          </p:nvPr>
        </p:nvSpPr>
        <p:spPr/>
        <p:txBody>
          <a:bodyPr/>
          <a:lstStyle/>
          <a:p>
            <a:fld id="{94392F7E-33F9-4BEB-9587-BF61EA457123}" type="slidenum">
              <a:rPr lang="en-US" smtClean="0"/>
              <a:pPr/>
              <a:t>15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5715000"/>
            <a:ext cx="1600200" cy="609600"/>
          </a:xfrm>
          <a:prstGeom prst="rect">
            <a:avLst/>
          </a:prstGeom>
        </p:spPr>
      </p:pic>
      <p:pic>
        <p:nvPicPr>
          <p:cNvPr id="9" name="Content Placeholder 5" descr="The Convener Role icon">
            <a:extLst>
              <a:ext uri="{FF2B5EF4-FFF2-40B4-BE49-F238E27FC236}">
                <a16:creationId xmlns:a16="http://schemas.microsoft.com/office/drawing/2014/main" id="{3B345865-CD79-4228-AA95-3A6BB6DB46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470" y="3312594"/>
            <a:ext cx="2754085" cy="2754085"/>
          </a:xfrm>
          <a:prstGeom prst="rect">
            <a:avLst/>
          </a:prstGeom>
        </p:spPr>
      </p:pic>
    </p:spTree>
    <p:extLst>
      <p:ext uri="{BB962C8B-B14F-4D97-AF65-F5344CB8AC3E}">
        <p14:creationId xmlns:p14="http://schemas.microsoft.com/office/powerpoint/2010/main" val="31978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BOARDS AS CONVENERS  </a:t>
            </a:r>
          </a:p>
        </p:txBody>
      </p:sp>
      <p:sp>
        <p:nvSpPr>
          <p:cNvPr id="3" name="Content Placeholder 2"/>
          <p:cNvSpPr>
            <a:spLocks noGrp="1"/>
          </p:cNvSpPr>
          <p:nvPr>
            <p:ph sz="quarter" idx="1"/>
          </p:nvPr>
        </p:nvSpPr>
        <p:spPr>
          <a:xfrm>
            <a:off x="301752" y="1527048"/>
            <a:ext cx="7013448" cy="4555156"/>
          </a:xfrm>
        </p:spPr>
        <p:txBody>
          <a:bodyPr>
            <a:normAutofit fontScale="77500" lnSpcReduction="20000"/>
          </a:bodyPr>
          <a:lstStyle/>
          <a:p>
            <a:r>
              <a:rPr lang="en-US" dirty="0"/>
              <a:t>Build and nurture strong local partnerships with community organizations, including business, education, one-stop partners, and economic development associations; </a:t>
            </a:r>
          </a:p>
          <a:p>
            <a:endParaRPr lang="en-US" sz="1800" dirty="0"/>
          </a:p>
          <a:p>
            <a:r>
              <a:rPr lang="en-US" dirty="0"/>
              <a:t>Recognize that they are not the only entity responsible for building a world-class workforce system;</a:t>
            </a:r>
          </a:p>
          <a:p>
            <a:endParaRPr lang="en-US" sz="1800" dirty="0"/>
          </a:p>
          <a:p>
            <a:r>
              <a:rPr lang="en-US" dirty="0"/>
              <a:t>Understand that their strength lies in the ability to set an appropriate vision, convene the right partners, and broker a comprehensive set of solutions for business and job seeker customers; and </a:t>
            </a:r>
          </a:p>
          <a:p>
            <a:endParaRPr lang="en-US" sz="1800" dirty="0"/>
          </a:p>
          <a:p>
            <a:r>
              <a:rPr lang="en-US" dirty="0"/>
              <a:t>Develop and maintain strong workforce development board meetings. </a:t>
            </a:r>
          </a:p>
          <a:p>
            <a:endParaRPr lang="en-US" sz="1500" dirty="0"/>
          </a:p>
          <a:p>
            <a:pPr lvl="1"/>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16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335932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CONVENING ACTIONS  </a:t>
            </a:r>
          </a:p>
        </p:txBody>
      </p:sp>
      <p:sp>
        <p:nvSpPr>
          <p:cNvPr id="3" name="Content Placeholder 2"/>
          <p:cNvSpPr>
            <a:spLocks noGrp="1"/>
          </p:cNvSpPr>
          <p:nvPr>
            <p:ph sz="quarter" idx="1"/>
          </p:nvPr>
        </p:nvSpPr>
        <p:spPr>
          <a:xfrm>
            <a:off x="301752" y="1527048"/>
            <a:ext cx="7013448" cy="4555156"/>
          </a:xfrm>
        </p:spPr>
        <p:txBody>
          <a:bodyPr>
            <a:normAutofit lnSpcReduction="10000"/>
          </a:bodyPr>
          <a:lstStyle/>
          <a:p>
            <a:r>
              <a:rPr lang="en-US" dirty="0"/>
              <a:t>Expanding the use of standing committees and establishing ad hoc committees to address issues and final solutions; </a:t>
            </a:r>
          </a:p>
          <a:p>
            <a:endParaRPr lang="en-US" sz="1800" dirty="0"/>
          </a:p>
          <a:p>
            <a:r>
              <a:rPr lang="en-US" dirty="0"/>
              <a:t>Convening groups to resolve workplace related issues that do not require the participation of board leadership; and</a:t>
            </a:r>
          </a:p>
          <a:p>
            <a:pPr marL="0" indent="0">
              <a:buNone/>
            </a:pPr>
            <a:r>
              <a:rPr lang="en-US" dirty="0"/>
              <a:t> </a:t>
            </a:r>
          </a:p>
          <a:p>
            <a:r>
              <a:rPr lang="en-US" dirty="0"/>
              <a:t>Work with businesses directly to gain information about industry needs and challenges.</a:t>
            </a:r>
          </a:p>
          <a:p>
            <a:endParaRPr lang="en-US" sz="2000" dirty="0"/>
          </a:p>
          <a:p>
            <a:pPr marL="0" indent="0">
              <a:buNone/>
            </a:pPr>
            <a:endParaRPr lang="en-US" dirty="0"/>
          </a:p>
          <a:p>
            <a:endParaRPr lang="en-US" sz="1500" dirty="0"/>
          </a:p>
          <a:p>
            <a:pPr marL="0" indent="0">
              <a:buNone/>
            </a:pPr>
            <a:endParaRPr lang="en-US" dirty="0"/>
          </a:p>
          <a:p>
            <a:endParaRPr lang="en-US" sz="1500" dirty="0"/>
          </a:p>
          <a:p>
            <a:pPr lvl="1">
              <a:buFont typeface="Wingdings" panose="05000000000000000000" pitchFamily="2" charset="2"/>
              <a:buChar char="ü"/>
            </a:pPr>
            <a:endParaRPr lang="en-US" sz="1600" dirty="0">
              <a:solidFill>
                <a:srgbClr val="643FE6"/>
              </a:solidFill>
              <a:latin typeface="Century Gothic" panose="020B0502020202020204" pitchFamily="34" charset="0"/>
            </a:endParaRPr>
          </a:p>
          <a:p>
            <a:pPr marL="0" indent="0">
              <a:buNone/>
            </a:pPr>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17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106331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a:t>
            </a:r>
          </a:p>
        </p:txBody>
      </p:sp>
      <p:sp>
        <p:nvSpPr>
          <p:cNvPr id="3" name="Content Placeholder 2"/>
          <p:cNvSpPr>
            <a:spLocks noGrp="1"/>
          </p:cNvSpPr>
          <p:nvPr>
            <p:ph sz="quarter" idx="1"/>
          </p:nvPr>
        </p:nvSpPr>
        <p:spPr>
          <a:xfrm>
            <a:off x="301752" y="1527048"/>
            <a:ext cx="7013448" cy="4555156"/>
          </a:xfrm>
        </p:spPr>
        <p:txBody>
          <a:bodyPr>
            <a:normAutofit fontScale="85000" lnSpcReduction="20000"/>
          </a:bodyPr>
          <a:lstStyle/>
          <a:p>
            <a:r>
              <a:rPr lang="en-US" sz="3000" dirty="0"/>
              <a:t>How engaged are the Board members in informing and developing the meeting agenda? </a:t>
            </a:r>
          </a:p>
          <a:p>
            <a:pPr marL="0" indent="0">
              <a:buNone/>
            </a:pPr>
            <a:endParaRPr lang="en-US" sz="1200" dirty="0"/>
          </a:p>
          <a:p>
            <a:pPr lvl="1"/>
            <a:r>
              <a:rPr lang="en-US" sz="3000" dirty="0"/>
              <a:t>Not at all</a:t>
            </a:r>
          </a:p>
          <a:p>
            <a:pPr lvl="1"/>
            <a:r>
              <a:rPr lang="en-US" sz="3000" dirty="0"/>
              <a:t>10% of the board is engaged</a:t>
            </a:r>
          </a:p>
          <a:p>
            <a:pPr lvl="1"/>
            <a:r>
              <a:rPr lang="en-US" sz="3000" dirty="0"/>
              <a:t>20% -50% of the board is engaged </a:t>
            </a:r>
          </a:p>
          <a:p>
            <a:pPr lvl="1"/>
            <a:r>
              <a:rPr lang="en-US" sz="3000" dirty="0"/>
              <a:t>More than 50% of the board is engaged</a:t>
            </a:r>
          </a:p>
          <a:p>
            <a:pPr marL="0" indent="0">
              <a:buNone/>
            </a:pPr>
            <a:endParaRPr lang="en-US" sz="2900" dirty="0"/>
          </a:p>
          <a:p>
            <a:pPr marL="0" indent="0">
              <a:buNone/>
            </a:pPr>
            <a:endParaRPr lang="en-US" dirty="0"/>
          </a:p>
          <a:p>
            <a:endParaRPr lang="en-US" dirty="0"/>
          </a:p>
          <a:p>
            <a:pPr marL="0" indent="0">
              <a:buNone/>
            </a:pPr>
            <a:r>
              <a:rPr lang="en-US" dirty="0"/>
              <a:t>  </a:t>
            </a:r>
          </a:p>
          <a:p>
            <a:endParaRPr lang="en-US" dirty="0"/>
          </a:p>
          <a:p>
            <a:pPr marL="0" indent="0">
              <a:buNone/>
            </a:pPr>
            <a:endParaRPr lang="en-US" sz="2500" dirty="0"/>
          </a:p>
          <a:p>
            <a:endParaRPr lang="en-US" dirty="0"/>
          </a:p>
          <a:p>
            <a:endParaRPr lang="en-US" dirty="0"/>
          </a:p>
          <a:p>
            <a:endParaRPr lang="en-US" sz="2500" dirty="0"/>
          </a:p>
          <a:p>
            <a:endParaRPr lang="en-US" dirty="0"/>
          </a:p>
          <a:p>
            <a:endParaRPr lang="en-US" sz="1800" dirty="0"/>
          </a:p>
          <a:p>
            <a:pPr marL="0" indent="0">
              <a:buNone/>
            </a:pPr>
            <a:endParaRPr lang="en-US" dirty="0"/>
          </a:p>
          <a:p>
            <a:pPr marL="0" indent="0">
              <a:buNone/>
            </a:pPr>
            <a:endParaRPr lang="en-US" dirty="0"/>
          </a:p>
          <a:p>
            <a:endParaRPr lang="en-US" dirty="0"/>
          </a:p>
          <a:p>
            <a:pPr marL="274320" lvl="1" indent="0">
              <a:buNone/>
            </a:pPr>
            <a:endParaRPr lang="en-US" sz="1400" dirty="0">
              <a:solidFill>
                <a:srgbClr val="643FE6"/>
              </a:solidFill>
              <a:latin typeface="Century Gothic" panose="020B0502020202020204" pitchFamily="34" charset="0"/>
            </a:endParaRPr>
          </a:p>
          <a:p>
            <a:endParaRPr lang="en-US" dirty="0"/>
          </a:p>
          <a:p>
            <a:endParaRPr lang="en-US" sz="2000" dirty="0"/>
          </a:p>
          <a:p>
            <a:endParaRPr lang="en-US" dirty="0"/>
          </a:p>
          <a:p>
            <a:pPr marL="0" indent="0">
              <a:buNone/>
            </a:pPr>
            <a:endParaRPr lang="en-US" sz="2000" dirty="0"/>
          </a:p>
          <a:p>
            <a:endParaRPr lang="en-US" dirty="0"/>
          </a:p>
          <a:p>
            <a:endParaRPr lang="en-US" sz="1500" dirty="0"/>
          </a:p>
          <a:p>
            <a:pPr marL="0" indent="0">
              <a:buNone/>
            </a:pPr>
            <a:endParaRPr lang="en-US" dirty="0"/>
          </a:p>
          <a:p>
            <a:endParaRPr lang="en-US" sz="1500" dirty="0"/>
          </a:p>
          <a:p>
            <a:pPr lvl="1">
              <a:buFont typeface="Wingdings" panose="05000000000000000000" pitchFamily="2" charset="2"/>
              <a:buChar char="ü"/>
            </a:pPr>
            <a:endParaRPr lang="en-US" sz="1600" dirty="0">
              <a:solidFill>
                <a:srgbClr val="643FE6"/>
              </a:solidFill>
              <a:latin typeface="Century Gothic" panose="020B0502020202020204" pitchFamily="34" charset="0"/>
            </a:endParaRPr>
          </a:p>
          <a:p>
            <a:pPr marL="0" indent="0">
              <a:buNone/>
            </a:pPr>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18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3452219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Feedback </a:t>
            </a:r>
          </a:p>
        </p:txBody>
      </p:sp>
      <p:sp>
        <p:nvSpPr>
          <p:cNvPr id="3" name="Content Placeholder 2"/>
          <p:cNvSpPr>
            <a:spLocks noGrp="1"/>
          </p:cNvSpPr>
          <p:nvPr>
            <p:ph sz="quarter" idx="1"/>
          </p:nvPr>
        </p:nvSpPr>
        <p:spPr>
          <a:xfrm>
            <a:off x="301752" y="1527048"/>
            <a:ext cx="7699248" cy="4555156"/>
          </a:xfrm>
        </p:spPr>
        <p:txBody>
          <a:bodyPr>
            <a:normAutofit/>
          </a:bodyPr>
          <a:lstStyle/>
          <a:p>
            <a:r>
              <a:rPr lang="en-US" sz="3200" dirty="0"/>
              <a:t>Who are the non-Board members that are part of your Standing Committee? Are they CBOs, Chambers of Commerce representatives, etc? </a:t>
            </a:r>
          </a:p>
          <a:p>
            <a:endParaRPr lang="en-US" dirty="0"/>
          </a:p>
          <a:p>
            <a:pPr marL="0" indent="0">
              <a:buNone/>
            </a:pPr>
            <a:r>
              <a:rPr lang="en-US" dirty="0"/>
              <a:t>  </a:t>
            </a:r>
          </a:p>
          <a:p>
            <a:endParaRPr lang="en-US" dirty="0"/>
          </a:p>
          <a:p>
            <a:pPr marL="0" indent="0">
              <a:buNone/>
            </a:pPr>
            <a:endParaRPr lang="en-US" sz="2500" dirty="0"/>
          </a:p>
          <a:p>
            <a:endParaRPr lang="en-US" dirty="0"/>
          </a:p>
          <a:p>
            <a:endParaRPr lang="en-US" dirty="0"/>
          </a:p>
          <a:p>
            <a:endParaRPr lang="en-US" sz="2500" dirty="0"/>
          </a:p>
          <a:p>
            <a:endParaRPr lang="en-US" dirty="0"/>
          </a:p>
          <a:p>
            <a:endParaRPr lang="en-US" sz="1800" dirty="0"/>
          </a:p>
          <a:p>
            <a:pPr marL="0" indent="0">
              <a:buNone/>
            </a:pPr>
            <a:endParaRPr lang="en-US" dirty="0"/>
          </a:p>
          <a:p>
            <a:pPr marL="0" indent="0">
              <a:buNone/>
            </a:pPr>
            <a:endParaRPr lang="en-US" dirty="0"/>
          </a:p>
          <a:p>
            <a:endParaRPr lang="en-US" dirty="0"/>
          </a:p>
          <a:p>
            <a:pPr marL="274320" lvl="1" indent="0">
              <a:buNone/>
            </a:pPr>
            <a:endParaRPr lang="en-US" sz="1400" dirty="0">
              <a:solidFill>
                <a:srgbClr val="643FE6"/>
              </a:solidFill>
              <a:latin typeface="Century Gothic" panose="020B0502020202020204" pitchFamily="34" charset="0"/>
            </a:endParaRPr>
          </a:p>
          <a:p>
            <a:endParaRPr lang="en-US" dirty="0"/>
          </a:p>
          <a:p>
            <a:endParaRPr lang="en-US" sz="2000" dirty="0"/>
          </a:p>
          <a:p>
            <a:endParaRPr lang="en-US" dirty="0"/>
          </a:p>
          <a:p>
            <a:pPr marL="0" indent="0">
              <a:buNone/>
            </a:pPr>
            <a:endParaRPr lang="en-US" sz="2000" dirty="0"/>
          </a:p>
          <a:p>
            <a:endParaRPr lang="en-US" dirty="0"/>
          </a:p>
          <a:p>
            <a:endParaRPr lang="en-US" sz="1500" dirty="0"/>
          </a:p>
          <a:p>
            <a:pPr marL="0" indent="0">
              <a:buNone/>
            </a:pPr>
            <a:endParaRPr lang="en-US" dirty="0"/>
          </a:p>
          <a:p>
            <a:endParaRPr lang="en-US" sz="1500" dirty="0"/>
          </a:p>
          <a:p>
            <a:pPr lvl="1">
              <a:buFont typeface="Wingdings" panose="05000000000000000000" pitchFamily="2" charset="2"/>
              <a:buChar char="ü"/>
            </a:pPr>
            <a:endParaRPr lang="en-US" sz="1600" dirty="0">
              <a:solidFill>
                <a:srgbClr val="643FE6"/>
              </a:solidFill>
              <a:latin typeface="Century Gothic" panose="020B0502020202020204" pitchFamily="34" charset="0"/>
            </a:endParaRPr>
          </a:p>
          <a:p>
            <a:pPr marL="0" indent="0">
              <a:buNone/>
            </a:pPr>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19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4094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a:t>
            </a:r>
          </a:p>
        </p:txBody>
      </p:sp>
      <p:sp>
        <p:nvSpPr>
          <p:cNvPr id="3" name="Slide Number Placeholder 2"/>
          <p:cNvSpPr>
            <a:spLocks noGrp="1"/>
          </p:cNvSpPr>
          <p:nvPr>
            <p:ph type="sldNum" sz="quarter" idx="12"/>
          </p:nvPr>
        </p:nvSpPr>
        <p:spPr/>
        <p:txBody>
          <a:bodyPr/>
          <a:lstStyle/>
          <a:p>
            <a:fld id="{94392F7E-33F9-4BEB-9587-BF61EA457123}" type="slidenum">
              <a:rPr lang="en-US" smtClean="0"/>
              <a:pPr/>
              <a:t>2</a:t>
            </a:fld>
            <a:endParaRPr lang="en-US" dirty="0"/>
          </a:p>
        </p:txBody>
      </p:sp>
      <p:sp>
        <p:nvSpPr>
          <p:cNvPr id="4" name="Content Placeholder 3"/>
          <p:cNvSpPr>
            <a:spLocks noGrp="1"/>
          </p:cNvSpPr>
          <p:nvPr>
            <p:ph sz="quarter" idx="1"/>
          </p:nvPr>
        </p:nvSpPr>
        <p:spPr/>
        <p:txBody>
          <a:bodyPr>
            <a:normAutofit/>
          </a:bodyPr>
          <a:lstStyle/>
          <a:p>
            <a:pPr marL="0" indent="0">
              <a:buNone/>
            </a:pPr>
            <a:r>
              <a:rPr lang="en-US" dirty="0"/>
              <a:t>Please let us know what state you are representing:</a:t>
            </a:r>
          </a:p>
          <a:p>
            <a:pPr marL="0" indent="0">
              <a:buNone/>
            </a:pPr>
            <a:r>
              <a:rPr lang="en-US" dirty="0"/>
              <a:t>Connecticut                  		Delaware</a:t>
            </a:r>
          </a:p>
          <a:p>
            <a:pPr marL="0" indent="0">
              <a:buNone/>
            </a:pPr>
            <a:r>
              <a:rPr lang="en-US" dirty="0"/>
              <a:t>District of Columbia 		Maine</a:t>
            </a:r>
          </a:p>
          <a:p>
            <a:pPr marL="0" indent="0">
              <a:buNone/>
            </a:pPr>
            <a:r>
              <a:rPr lang="en-US" dirty="0"/>
              <a:t>Maryland				Massachusetts</a:t>
            </a:r>
          </a:p>
          <a:p>
            <a:pPr marL="0" indent="0">
              <a:buNone/>
            </a:pPr>
            <a:r>
              <a:rPr lang="en-US" dirty="0"/>
              <a:t>New Hampshire			New Jersey</a:t>
            </a:r>
          </a:p>
          <a:p>
            <a:pPr marL="0" indent="0">
              <a:buNone/>
            </a:pPr>
            <a:r>
              <a:rPr lang="en-US" dirty="0"/>
              <a:t>New York				Pennsylvania</a:t>
            </a:r>
          </a:p>
          <a:p>
            <a:pPr marL="0" indent="0">
              <a:buNone/>
            </a:pPr>
            <a:r>
              <a:rPr lang="en-US" dirty="0"/>
              <a:t>Puerto Rico				Rhode Island</a:t>
            </a:r>
          </a:p>
          <a:p>
            <a:pPr marL="0" indent="0">
              <a:buNone/>
            </a:pPr>
            <a:r>
              <a:rPr lang="en-US" dirty="0"/>
              <a:t>Virgin Islands			Virginia</a:t>
            </a:r>
          </a:p>
          <a:p>
            <a:pPr marL="0" indent="0">
              <a:buNone/>
            </a:pPr>
            <a:r>
              <a:rPr lang="en-US" dirty="0"/>
              <a:t>Vermont				West Virginia</a:t>
            </a: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76429"/>
            <a:ext cx="1596272" cy="609600"/>
          </a:xfrm>
          <a:prstGeom prst="rect">
            <a:avLst/>
          </a:prstGeom>
        </p:spPr>
      </p:pic>
    </p:spTree>
    <p:extLst>
      <p:ext uri="{BB962C8B-B14F-4D97-AF65-F5344CB8AC3E}">
        <p14:creationId xmlns:p14="http://schemas.microsoft.com/office/powerpoint/2010/main" val="260691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Feedback</a:t>
            </a:r>
          </a:p>
        </p:txBody>
      </p:sp>
      <p:sp>
        <p:nvSpPr>
          <p:cNvPr id="3" name="Content Placeholder 2"/>
          <p:cNvSpPr>
            <a:spLocks noGrp="1"/>
          </p:cNvSpPr>
          <p:nvPr>
            <p:ph sz="quarter" idx="1"/>
          </p:nvPr>
        </p:nvSpPr>
        <p:spPr>
          <a:xfrm>
            <a:off x="301752" y="1527048"/>
            <a:ext cx="7013448" cy="4555156"/>
          </a:xfrm>
        </p:spPr>
        <p:txBody>
          <a:bodyPr>
            <a:normAutofit/>
          </a:bodyPr>
          <a:lstStyle/>
          <a:p>
            <a:r>
              <a:rPr lang="en-US" sz="4400" dirty="0"/>
              <a:t> Share one idea on how you would change your board meetings.</a:t>
            </a:r>
          </a:p>
          <a:p>
            <a:pPr marL="0" indent="0">
              <a:buNone/>
            </a:pPr>
            <a:endParaRPr lang="en-US" dirty="0"/>
          </a:p>
          <a:p>
            <a:pPr marL="0" indent="0">
              <a:buNone/>
            </a:pPr>
            <a:r>
              <a:rPr lang="en-US" dirty="0"/>
              <a:t>  </a:t>
            </a:r>
          </a:p>
          <a:p>
            <a:pPr marL="0" indent="0">
              <a:buNone/>
            </a:pPr>
            <a:endParaRPr lang="en-US" dirty="0"/>
          </a:p>
          <a:p>
            <a:pPr marL="0" indent="0">
              <a:buNone/>
            </a:pPr>
            <a:endParaRPr lang="en-US" sz="2500" dirty="0"/>
          </a:p>
          <a:p>
            <a:endParaRPr lang="en-US" dirty="0"/>
          </a:p>
          <a:p>
            <a:endParaRPr lang="en-US" dirty="0"/>
          </a:p>
          <a:p>
            <a:endParaRPr lang="en-US" sz="2500" dirty="0"/>
          </a:p>
          <a:p>
            <a:endParaRPr lang="en-US" dirty="0"/>
          </a:p>
          <a:p>
            <a:endParaRPr lang="en-US" sz="1800" dirty="0"/>
          </a:p>
          <a:p>
            <a:pPr marL="0" indent="0">
              <a:buNone/>
            </a:pPr>
            <a:endParaRPr lang="en-US" dirty="0"/>
          </a:p>
          <a:p>
            <a:pPr marL="0" indent="0">
              <a:buNone/>
            </a:pPr>
            <a:endParaRPr lang="en-US" dirty="0"/>
          </a:p>
          <a:p>
            <a:endParaRPr lang="en-US" dirty="0"/>
          </a:p>
          <a:p>
            <a:pPr marL="274320" lvl="1" indent="0">
              <a:buNone/>
            </a:pPr>
            <a:endParaRPr lang="en-US" sz="1400" dirty="0">
              <a:solidFill>
                <a:srgbClr val="643FE6"/>
              </a:solidFill>
              <a:latin typeface="Century Gothic" panose="020B0502020202020204" pitchFamily="34" charset="0"/>
            </a:endParaRPr>
          </a:p>
          <a:p>
            <a:endParaRPr lang="en-US" dirty="0"/>
          </a:p>
          <a:p>
            <a:endParaRPr lang="en-US" sz="2000" dirty="0"/>
          </a:p>
          <a:p>
            <a:endParaRPr lang="en-US" dirty="0"/>
          </a:p>
          <a:p>
            <a:pPr marL="0" indent="0">
              <a:buNone/>
            </a:pPr>
            <a:endParaRPr lang="en-US" sz="2000" dirty="0"/>
          </a:p>
          <a:p>
            <a:endParaRPr lang="en-US" dirty="0"/>
          </a:p>
          <a:p>
            <a:endParaRPr lang="en-US" sz="1500" dirty="0"/>
          </a:p>
          <a:p>
            <a:pPr marL="0" indent="0">
              <a:buNone/>
            </a:pPr>
            <a:endParaRPr lang="en-US" dirty="0"/>
          </a:p>
          <a:p>
            <a:endParaRPr lang="en-US" sz="1500" dirty="0"/>
          </a:p>
          <a:p>
            <a:pPr lvl="1">
              <a:buFont typeface="Wingdings" panose="05000000000000000000" pitchFamily="2" charset="2"/>
              <a:buChar char="ü"/>
            </a:pPr>
            <a:endParaRPr lang="en-US" sz="1600" dirty="0">
              <a:solidFill>
                <a:srgbClr val="643FE6"/>
              </a:solidFill>
              <a:latin typeface="Century Gothic" panose="020B0502020202020204" pitchFamily="34" charset="0"/>
            </a:endParaRPr>
          </a:p>
          <a:p>
            <a:pPr marL="0" indent="0">
              <a:buNone/>
            </a:pPr>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20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1135710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a:t>
            </a:r>
          </a:p>
        </p:txBody>
      </p:sp>
      <p:sp>
        <p:nvSpPr>
          <p:cNvPr id="3" name="Slide Number Placeholder 2"/>
          <p:cNvSpPr>
            <a:spLocks noGrp="1"/>
          </p:cNvSpPr>
          <p:nvPr>
            <p:ph type="sldNum" sz="quarter" idx="12"/>
          </p:nvPr>
        </p:nvSpPr>
        <p:spPr/>
        <p:txBody>
          <a:bodyPr/>
          <a:lstStyle/>
          <a:p>
            <a:fld id="{94392F7E-33F9-4BEB-9587-BF61EA457123}" type="slidenum">
              <a:rPr lang="en-US" smtClean="0"/>
              <a:pPr/>
              <a:t>21</a:t>
            </a:fld>
            <a:endParaRPr lang="en-US" dirty="0"/>
          </a:p>
        </p:txBody>
      </p:sp>
      <p:sp>
        <p:nvSpPr>
          <p:cNvPr id="4" name="Content Placeholder 3"/>
          <p:cNvSpPr>
            <a:spLocks noGrp="1"/>
          </p:cNvSpPr>
          <p:nvPr>
            <p:ph sz="quarter" idx="1"/>
          </p:nvPr>
        </p:nvSpPr>
        <p:spPr>
          <a:xfrm>
            <a:off x="301752" y="1527048"/>
            <a:ext cx="7927848" cy="4572000"/>
          </a:xfrm>
        </p:spPr>
        <p:txBody>
          <a:bodyPr/>
          <a:lstStyle/>
          <a:p>
            <a:r>
              <a:rPr lang="en-US" dirty="0"/>
              <a:t>Have board members create the Agenda items.</a:t>
            </a:r>
          </a:p>
          <a:p>
            <a:endParaRPr lang="en-US" sz="1000" dirty="0"/>
          </a:p>
          <a:p>
            <a:pPr lvl="1"/>
            <a:r>
              <a:rPr lang="en-US" dirty="0"/>
              <a:t>Ask at least three different board members per meeting to contribute.</a:t>
            </a:r>
          </a:p>
          <a:p>
            <a:pPr marL="274320" lvl="1" indent="0">
              <a:buNone/>
            </a:pPr>
            <a:endParaRPr lang="en-US" dirty="0"/>
          </a:p>
          <a:p>
            <a:r>
              <a:rPr lang="en-US" dirty="0"/>
              <a:t>Review your standing committees and determine if the non-board members represent your two customers – job seekers and businesses.</a:t>
            </a:r>
          </a:p>
          <a:p>
            <a:pPr marL="274320" lvl="1" indent="0">
              <a:buNone/>
            </a:pPr>
            <a:endParaRPr lang="en-US" dirty="0"/>
          </a:p>
        </p:txBody>
      </p:sp>
    </p:spTree>
    <p:extLst>
      <p:ext uri="{BB962C8B-B14F-4D97-AF65-F5344CB8AC3E}">
        <p14:creationId xmlns:p14="http://schemas.microsoft.com/office/powerpoint/2010/main" val="462005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17AE5F-146A-4D12-A695-5CF7A2E785B1}"/>
              </a:ext>
            </a:extLst>
          </p:cNvPr>
          <p:cNvSpPr>
            <a:spLocks noGrp="1"/>
          </p:cNvSpPr>
          <p:nvPr>
            <p:ph type="body" idx="1"/>
          </p:nvPr>
        </p:nvSpPr>
        <p:spPr>
          <a:xfrm>
            <a:off x="1368426" y="2743201"/>
            <a:ext cx="6480174" cy="381000"/>
          </a:xfrm>
        </p:spPr>
        <p:txBody>
          <a:bodyPr/>
          <a:lstStyle/>
          <a:p>
            <a:r>
              <a:rPr lang="en-US" dirty="0"/>
              <a:t>The Manager</a:t>
            </a:r>
          </a:p>
        </p:txBody>
      </p:sp>
      <p:sp>
        <p:nvSpPr>
          <p:cNvPr id="4" name="Title 3">
            <a:extLst>
              <a:ext uri="{FF2B5EF4-FFF2-40B4-BE49-F238E27FC236}">
                <a16:creationId xmlns:a16="http://schemas.microsoft.com/office/drawing/2014/main" id="{06922B6F-5B30-4239-A051-88F3348A44A0}"/>
              </a:ext>
            </a:extLst>
          </p:cNvPr>
          <p:cNvSpPr>
            <a:spLocks noGrp="1"/>
          </p:cNvSpPr>
          <p:nvPr>
            <p:ph type="title"/>
          </p:nvPr>
        </p:nvSpPr>
        <p:spPr/>
        <p:txBody>
          <a:bodyPr/>
          <a:lstStyle/>
          <a:p>
            <a:r>
              <a:rPr lang="en-US" dirty="0"/>
              <a:t>Northeast Region Governance Training</a:t>
            </a:r>
          </a:p>
        </p:txBody>
      </p:sp>
      <p:sp>
        <p:nvSpPr>
          <p:cNvPr id="6" name="Slide Number Placeholder 5">
            <a:extLst>
              <a:ext uri="{FF2B5EF4-FFF2-40B4-BE49-F238E27FC236}">
                <a16:creationId xmlns:a16="http://schemas.microsoft.com/office/drawing/2014/main" id="{6D2FF36A-4C53-45A5-8181-D8160A92FF2D}"/>
              </a:ext>
            </a:extLst>
          </p:cNvPr>
          <p:cNvSpPr>
            <a:spLocks noGrp="1"/>
          </p:cNvSpPr>
          <p:nvPr>
            <p:ph type="sldNum" sz="quarter" idx="4"/>
          </p:nvPr>
        </p:nvSpPr>
        <p:spPr/>
        <p:txBody>
          <a:bodyPr/>
          <a:lstStyle/>
          <a:p>
            <a:fld id="{94392F7E-33F9-4BEB-9587-BF61EA457123}" type="slidenum">
              <a:rPr lang="en-US" smtClean="0"/>
              <a:pPr/>
              <a:t>22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5715000"/>
            <a:ext cx="1600200" cy="609600"/>
          </a:xfrm>
          <a:prstGeom prst="rect">
            <a:avLst/>
          </a:prstGeom>
        </p:spPr>
      </p:pic>
      <p:pic>
        <p:nvPicPr>
          <p:cNvPr id="9" name="Content Placeholder 5" descr="The Manager Role icon">
            <a:extLst>
              <a:ext uri="{FF2B5EF4-FFF2-40B4-BE49-F238E27FC236}">
                <a16:creationId xmlns:a16="http://schemas.microsoft.com/office/drawing/2014/main" id="{A5EE2EC6-9028-49AB-9228-F20C9AE12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3430524"/>
            <a:ext cx="2589276" cy="2589276"/>
          </a:xfrm>
          <a:prstGeom prst="rect">
            <a:avLst/>
          </a:prstGeom>
        </p:spPr>
      </p:pic>
    </p:spTree>
    <p:extLst>
      <p:ext uri="{BB962C8B-B14F-4D97-AF65-F5344CB8AC3E}">
        <p14:creationId xmlns:p14="http://schemas.microsoft.com/office/powerpoint/2010/main" val="1261396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BOARDS AS MANAGERS  </a:t>
            </a:r>
          </a:p>
        </p:txBody>
      </p:sp>
      <p:sp>
        <p:nvSpPr>
          <p:cNvPr id="3" name="Content Placeholder 2"/>
          <p:cNvSpPr>
            <a:spLocks noGrp="1"/>
          </p:cNvSpPr>
          <p:nvPr>
            <p:ph sz="quarter" idx="1"/>
          </p:nvPr>
        </p:nvSpPr>
        <p:spPr>
          <a:xfrm>
            <a:off x="301752" y="1527048"/>
            <a:ext cx="7013448" cy="4555156"/>
          </a:xfrm>
        </p:spPr>
        <p:txBody>
          <a:bodyPr>
            <a:normAutofit/>
          </a:bodyPr>
          <a:lstStyle/>
          <a:p>
            <a:r>
              <a:rPr lang="en-US" dirty="0"/>
              <a:t>Design and manage customer-centered service delivery; </a:t>
            </a:r>
          </a:p>
          <a:p>
            <a:endParaRPr lang="en-US" sz="1500" dirty="0"/>
          </a:p>
          <a:p>
            <a:r>
              <a:rPr lang="en-US" dirty="0"/>
              <a:t>Leverage private sector board representation to strengthen the workforce system; and</a:t>
            </a:r>
          </a:p>
          <a:p>
            <a:endParaRPr lang="en-US" sz="1500" dirty="0"/>
          </a:p>
          <a:p>
            <a:r>
              <a:rPr lang="en-US" dirty="0">
                <a:latin typeface="Georgia" panose="02040502050405020303" pitchFamily="18" charset="0"/>
              </a:rPr>
              <a:t>Conduct oversight of the entire workforce system, ensuring it is functioning efficiently and that funding is being managed responsibly.</a:t>
            </a:r>
          </a:p>
          <a:p>
            <a:endParaRPr lang="en-US" dirty="0"/>
          </a:p>
          <a:p>
            <a:endParaRPr lang="en-US" sz="2800" dirty="0">
              <a:solidFill>
                <a:srgbClr val="643FE6"/>
              </a:solidFill>
              <a:latin typeface="Century Gothic" panose="020B0502020202020204" pitchFamily="34" charset="0"/>
            </a:endParaRPr>
          </a:p>
          <a:p>
            <a:endParaRPr lang="en-US" dirty="0"/>
          </a:p>
          <a:p>
            <a:endParaRPr lang="en-US" sz="1500" dirty="0"/>
          </a:p>
          <a:p>
            <a:pPr lvl="1"/>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23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2657591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ACTIONS  </a:t>
            </a:r>
          </a:p>
        </p:txBody>
      </p:sp>
      <p:sp>
        <p:nvSpPr>
          <p:cNvPr id="3" name="Content Placeholder 2"/>
          <p:cNvSpPr>
            <a:spLocks noGrp="1"/>
          </p:cNvSpPr>
          <p:nvPr>
            <p:ph sz="quarter" idx="1"/>
          </p:nvPr>
        </p:nvSpPr>
        <p:spPr>
          <a:xfrm>
            <a:off x="301752" y="1527048"/>
            <a:ext cx="7013448" cy="4555156"/>
          </a:xfrm>
        </p:spPr>
        <p:txBody>
          <a:bodyPr>
            <a:normAutofit lnSpcReduction="10000"/>
          </a:bodyPr>
          <a:lstStyle/>
          <a:p>
            <a:r>
              <a:rPr lang="en-US" dirty="0"/>
              <a:t>Designing and operating a customer-centered system, by establishing both the strategic vision, as well as operational goals, for the local system; </a:t>
            </a:r>
          </a:p>
          <a:p>
            <a:endParaRPr lang="en-US" sz="1800" dirty="0"/>
          </a:p>
          <a:p>
            <a:r>
              <a:rPr lang="en-US" dirty="0"/>
              <a:t>Ensuring that staff listen to customer feedback and incorporate what they learn in delivering services; and</a:t>
            </a:r>
          </a:p>
          <a:p>
            <a:endParaRPr lang="en-US" sz="1800" dirty="0"/>
          </a:p>
          <a:p>
            <a:r>
              <a:rPr lang="en-US" dirty="0"/>
              <a:t>Ensuring responsible stewardship of federal and non-federal funds.</a:t>
            </a:r>
          </a:p>
          <a:p>
            <a:pPr marL="0" indent="0">
              <a:buNone/>
            </a:pPr>
            <a:endParaRPr lang="en-US" dirty="0"/>
          </a:p>
          <a:p>
            <a:endParaRPr lang="en-US" dirty="0"/>
          </a:p>
          <a:p>
            <a:pPr marL="274320" lvl="1" indent="0">
              <a:buNone/>
            </a:pPr>
            <a:endParaRPr lang="en-US" sz="1400" dirty="0">
              <a:solidFill>
                <a:srgbClr val="643FE6"/>
              </a:solidFill>
              <a:latin typeface="Century Gothic" panose="020B0502020202020204" pitchFamily="34" charset="0"/>
            </a:endParaRPr>
          </a:p>
          <a:p>
            <a:endParaRPr lang="en-US" dirty="0"/>
          </a:p>
          <a:p>
            <a:endParaRPr lang="en-US" sz="2000" dirty="0"/>
          </a:p>
          <a:p>
            <a:endParaRPr lang="en-US" dirty="0"/>
          </a:p>
          <a:p>
            <a:pPr marL="0" indent="0">
              <a:buNone/>
            </a:pPr>
            <a:endParaRPr lang="en-US" sz="2000" dirty="0"/>
          </a:p>
          <a:p>
            <a:endParaRPr lang="en-US" dirty="0"/>
          </a:p>
          <a:p>
            <a:endParaRPr lang="en-US" sz="1500" dirty="0"/>
          </a:p>
          <a:p>
            <a:pPr marL="0" indent="0">
              <a:buNone/>
            </a:pPr>
            <a:endParaRPr lang="en-US" dirty="0"/>
          </a:p>
          <a:p>
            <a:endParaRPr lang="en-US" sz="1500" dirty="0"/>
          </a:p>
          <a:p>
            <a:pPr lvl="1">
              <a:buFont typeface="Wingdings" panose="05000000000000000000" pitchFamily="2" charset="2"/>
              <a:buChar char="ü"/>
            </a:pPr>
            <a:endParaRPr lang="en-US" sz="1600" dirty="0">
              <a:solidFill>
                <a:srgbClr val="643FE6"/>
              </a:solidFill>
              <a:latin typeface="Century Gothic" panose="020B0502020202020204" pitchFamily="34" charset="0"/>
            </a:endParaRPr>
          </a:p>
          <a:p>
            <a:pPr marL="0" indent="0">
              <a:buNone/>
            </a:pPr>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24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1627050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Polling Question</a:t>
            </a:r>
          </a:p>
        </p:txBody>
      </p:sp>
      <p:sp>
        <p:nvSpPr>
          <p:cNvPr id="6" name="Content Placeholder 5"/>
          <p:cNvSpPr>
            <a:spLocks noGrp="1"/>
          </p:cNvSpPr>
          <p:nvPr>
            <p:ph sz="quarter" idx="1"/>
          </p:nvPr>
        </p:nvSpPr>
        <p:spPr>
          <a:xfrm>
            <a:off x="301752" y="1527048"/>
            <a:ext cx="7775448" cy="4572000"/>
          </a:xfrm>
        </p:spPr>
        <p:txBody>
          <a:bodyPr>
            <a:normAutofit/>
          </a:bodyPr>
          <a:lstStyle/>
          <a:p>
            <a:r>
              <a:rPr lang="en-US" dirty="0"/>
              <a:t>Are you utilizing technology effectively and innovatively to manage and deliver services efficiently? </a:t>
            </a:r>
          </a:p>
          <a:p>
            <a:pPr lvl="1"/>
            <a:r>
              <a:rPr lang="en-US" dirty="0"/>
              <a:t>Yes</a:t>
            </a:r>
          </a:p>
          <a:p>
            <a:pPr lvl="1"/>
            <a:r>
              <a:rPr lang="en-US" dirty="0"/>
              <a:t>No</a:t>
            </a:r>
          </a:p>
          <a:p>
            <a:endParaRPr lang="en-US" dirty="0"/>
          </a:p>
          <a:p>
            <a:r>
              <a:rPr lang="en-US" dirty="0"/>
              <a:t>Have you leveraged funds and assets of other state agencies and partners.</a:t>
            </a:r>
          </a:p>
          <a:p>
            <a:pPr lvl="1"/>
            <a:r>
              <a:rPr lang="en-US" dirty="0"/>
              <a:t>Yes</a:t>
            </a:r>
          </a:p>
          <a:p>
            <a:pPr lvl="1"/>
            <a:r>
              <a:rPr lang="en-US" dirty="0"/>
              <a:t>No</a:t>
            </a:r>
          </a:p>
          <a:p>
            <a:endParaRPr lang="en-US" dirty="0"/>
          </a:p>
          <a:p>
            <a:endParaRPr lang="en-US" dirty="0"/>
          </a:p>
          <a:p>
            <a:endParaRPr lang="en-US" dirty="0"/>
          </a:p>
        </p:txBody>
      </p:sp>
      <p:sp>
        <p:nvSpPr>
          <p:cNvPr id="2" name="Rectangle 1"/>
          <p:cNvSpPr/>
          <p:nvPr/>
        </p:nvSpPr>
        <p:spPr>
          <a:xfrm>
            <a:off x="4038600" y="947222"/>
            <a:ext cx="609600" cy="523220"/>
          </a:xfrm>
          <a:prstGeom prst="rect">
            <a:avLst/>
          </a:prstGeom>
        </p:spPr>
        <p:txBody>
          <a:bodyPr wrap="square">
            <a:spAutoFit/>
          </a:bodyPr>
          <a:lstStyle/>
          <a:p>
            <a:endParaRPr lang="en-US" sz="1400" dirty="0"/>
          </a:p>
          <a:p>
            <a:fld id="{94392F7E-33F9-4BEB-9587-BF61EA457123}" type="slidenum">
              <a:rPr lang="en-US" sz="1400" smtClean="0"/>
              <a:pPr/>
              <a:t>25</a:t>
            </a:fld>
            <a:endParaRPr lang="en-US" sz="1400" dirty="0"/>
          </a:p>
        </p:txBody>
      </p:sp>
    </p:spTree>
    <p:extLst>
      <p:ext uri="{BB962C8B-B14F-4D97-AF65-F5344CB8AC3E}">
        <p14:creationId xmlns:p14="http://schemas.microsoft.com/office/powerpoint/2010/main" val="308634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Peer Feedback</a:t>
            </a:r>
          </a:p>
        </p:txBody>
      </p:sp>
      <p:sp>
        <p:nvSpPr>
          <p:cNvPr id="6" name="Content Placeholder 5"/>
          <p:cNvSpPr>
            <a:spLocks noGrp="1"/>
          </p:cNvSpPr>
          <p:nvPr>
            <p:ph sz="quarter" idx="1"/>
          </p:nvPr>
        </p:nvSpPr>
        <p:spPr>
          <a:xfrm>
            <a:off x="301752" y="1527048"/>
            <a:ext cx="7775448" cy="4572000"/>
          </a:xfrm>
        </p:spPr>
        <p:txBody>
          <a:bodyPr/>
          <a:lstStyle/>
          <a:p>
            <a:r>
              <a:rPr lang="en-US" dirty="0"/>
              <a:t>Share one customer-centered design strategy you have implemented.</a:t>
            </a:r>
          </a:p>
          <a:p>
            <a:pPr marL="0" indent="0">
              <a:buNone/>
            </a:pPr>
            <a:endParaRPr lang="en-US" dirty="0"/>
          </a:p>
          <a:p>
            <a:endParaRPr lang="en-US" dirty="0"/>
          </a:p>
          <a:p>
            <a:endParaRPr lang="en-US" dirty="0"/>
          </a:p>
          <a:p>
            <a:endParaRPr lang="en-US" dirty="0"/>
          </a:p>
        </p:txBody>
      </p:sp>
      <p:sp>
        <p:nvSpPr>
          <p:cNvPr id="2" name="Rectangle 1"/>
          <p:cNvSpPr/>
          <p:nvPr/>
        </p:nvSpPr>
        <p:spPr>
          <a:xfrm>
            <a:off x="4038600" y="947222"/>
            <a:ext cx="609600" cy="523220"/>
          </a:xfrm>
          <a:prstGeom prst="rect">
            <a:avLst/>
          </a:prstGeom>
        </p:spPr>
        <p:txBody>
          <a:bodyPr wrap="square">
            <a:spAutoFit/>
          </a:bodyPr>
          <a:lstStyle/>
          <a:p>
            <a:endParaRPr lang="en-US" sz="1400" dirty="0"/>
          </a:p>
          <a:p>
            <a:fld id="{94392F7E-33F9-4BEB-9587-BF61EA457123}" type="slidenum">
              <a:rPr lang="en-US" sz="1400" smtClean="0"/>
              <a:pPr/>
              <a:t>26</a:t>
            </a:fld>
            <a:endParaRPr lang="en-US" sz="1400" dirty="0"/>
          </a:p>
        </p:txBody>
      </p:sp>
    </p:spTree>
    <p:extLst>
      <p:ext uri="{BB962C8B-B14F-4D97-AF65-F5344CB8AC3E}">
        <p14:creationId xmlns:p14="http://schemas.microsoft.com/office/powerpoint/2010/main" val="190769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a:t>
            </a:r>
          </a:p>
        </p:txBody>
      </p:sp>
      <p:sp>
        <p:nvSpPr>
          <p:cNvPr id="3" name="Slide Number Placeholder 2"/>
          <p:cNvSpPr>
            <a:spLocks noGrp="1"/>
          </p:cNvSpPr>
          <p:nvPr>
            <p:ph type="sldNum" sz="quarter" idx="12"/>
          </p:nvPr>
        </p:nvSpPr>
        <p:spPr/>
        <p:txBody>
          <a:bodyPr/>
          <a:lstStyle/>
          <a:p>
            <a:fld id="{94392F7E-33F9-4BEB-9587-BF61EA457123}" type="slidenum">
              <a:rPr lang="en-US" smtClean="0"/>
              <a:pPr/>
              <a:t>27</a:t>
            </a:fld>
            <a:endParaRPr lang="en-US" dirty="0"/>
          </a:p>
        </p:txBody>
      </p:sp>
      <p:sp>
        <p:nvSpPr>
          <p:cNvPr id="4" name="Content Placeholder 3"/>
          <p:cNvSpPr>
            <a:spLocks noGrp="1"/>
          </p:cNvSpPr>
          <p:nvPr>
            <p:ph sz="quarter" idx="1"/>
          </p:nvPr>
        </p:nvSpPr>
        <p:spPr>
          <a:xfrm>
            <a:off x="301752" y="1527048"/>
            <a:ext cx="7851648" cy="4572000"/>
          </a:xfrm>
        </p:spPr>
        <p:txBody>
          <a:bodyPr/>
          <a:lstStyle/>
          <a:p>
            <a:r>
              <a:rPr lang="en-US" dirty="0"/>
              <a:t>Invite your customers ( job-seekers and business) to your board meetings for feedback sessions.</a:t>
            </a:r>
          </a:p>
          <a:p>
            <a:pPr marL="0" indent="0">
              <a:buNone/>
            </a:pPr>
            <a:endParaRPr lang="en-US" dirty="0"/>
          </a:p>
          <a:p>
            <a:r>
              <a:rPr lang="en-US" dirty="0"/>
              <a:t>Conduct asset mapping to determine resources available in the local areas and how to best deploy them in each AJC.</a:t>
            </a:r>
          </a:p>
        </p:txBody>
      </p:sp>
    </p:spTree>
    <p:extLst>
      <p:ext uri="{BB962C8B-B14F-4D97-AF65-F5344CB8AC3E}">
        <p14:creationId xmlns:p14="http://schemas.microsoft.com/office/powerpoint/2010/main" val="913402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17AE5F-146A-4D12-A695-5CF7A2E785B1}"/>
              </a:ext>
            </a:extLst>
          </p:cNvPr>
          <p:cNvSpPr>
            <a:spLocks noGrp="1"/>
          </p:cNvSpPr>
          <p:nvPr>
            <p:ph type="body" idx="1"/>
          </p:nvPr>
        </p:nvSpPr>
        <p:spPr>
          <a:xfrm>
            <a:off x="1368426" y="2743201"/>
            <a:ext cx="6480174" cy="381000"/>
          </a:xfrm>
        </p:spPr>
        <p:txBody>
          <a:bodyPr/>
          <a:lstStyle/>
          <a:p>
            <a:r>
              <a:rPr lang="en-US" dirty="0"/>
              <a:t>The optimizer</a:t>
            </a:r>
          </a:p>
        </p:txBody>
      </p:sp>
      <p:sp>
        <p:nvSpPr>
          <p:cNvPr id="4" name="Title 3">
            <a:extLst>
              <a:ext uri="{FF2B5EF4-FFF2-40B4-BE49-F238E27FC236}">
                <a16:creationId xmlns:a16="http://schemas.microsoft.com/office/drawing/2014/main" id="{06922B6F-5B30-4239-A051-88F3348A44A0}"/>
              </a:ext>
            </a:extLst>
          </p:cNvPr>
          <p:cNvSpPr>
            <a:spLocks noGrp="1"/>
          </p:cNvSpPr>
          <p:nvPr>
            <p:ph type="title"/>
          </p:nvPr>
        </p:nvSpPr>
        <p:spPr/>
        <p:txBody>
          <a:bodyPr/>
          <a:lstStyle/>
          <a:p>
            <a:r>
              <a:rPr lang="en-US" dirty="0"/>
              <a:t>Northeast Region Governance Training</a:t>
            </a:r>
          </a:p>
        </p:txBody>
      </p:sp>
      <p:sp>
        <p:nvSpPr>
          <p:cNvPr id="6" name="Slide Number Placeholder 5">
            <a:extLst>
              <a:ext uri="{FF2B5EF4-FFF2-40B4-BE49-F238E27FC236}">
                <a16:creationId xmlns:a16="http://schemas.microsoft.com/office/drawing/2014/main" id="{6D2FF36A-4C53-45A5-8181-D8160A92FF2D}"/>
              </a:ext>
            </a:extLst>
          </p:cNvPr>
          <p:cNvSpPr>
            <a:spLocks noGrp="1"/>
          </p:cNvSpPr>
          <p:nvPr>
            <p:ph type="sldNum" sz="quarter" idx="4"/>
          </p:nvPr>
        </p:nvSpPr>
        <p:spPr/>
        <p:txBody>
          <a:bodyPr/>
          <a:lstStyle/>
          <a:p>
            <a:fld id="{94392F7E-33F9-4BEB-9587-BF61EA457123}" type="slidenum">
              <a:rPr lang="en-US" smtClean="0"/>
              <a:pPr/>
              <a:t>28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5715000"/>
            <a:ext cx="1600200" cy="609600"/>
          </a:xfrm>
          <a:prstGeom prst="rect">
            <a:avLst/>
          </a:prstGeom>
        </p:spPr>
      </p:pic>
      <p:pic>
        <p:nvPicPr>
          <p:cNvPr id="8" name="Picture 7" descr="infographic showing Workforce Board Roles: The Strategist, The Manager, The Optimizer, and The Convener">
            <a:extLst>
              <a:ext uri="{FF2B5EF4-FFF2-40B4-BE49-F238E27FC236}">
                <a16:creationId xmlns:a16="http://schemas.microsoft.com/office/drawing/2014/main" id="{5000BD1B-08DA-4FA4-829B-7A73216CA8FB}"/>
              </a:ext>
            </a:extLst>
          </p:cNvPr>
          <p:cNvPicPr/>
          <p:nvPr/>
        </p:nvPicPr>
        <p:blipFill rotWithShape="1">
          <a:blip r:embed="rId4"/>
          <a:srcRect r="2597"/>
          <a:stretch/>
        </p:blipFill>
        <p:spPr>
          <a:xfrm>
            <a:off x="3025956" y="3240610"/>
            <a:ext cx="3165113" cy="2702990"/>
          </a:xfrm>
          <a:prstGeom prst="rect">
            <a:avLst/>
          </a:prstGeom>
        </p:spPr>
      </p:pic>
    </p:spTree>
    <p:extLst>
      <p:ext uri="{BB962C8B-B14F-4D97-AF65-F5344CB8AC3E}">
        <p14:creationId xmlns:p14="http://schemas.microsoft.com/office/powerpoint/2010/main" val="2784332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BOARDS AS OPTMIZERS </a:t>
            </a:r>
          </a:p>
        </p:txBody>
      </p:sp>
      <p:sp>
        <p:nvSpPr>
          <p:cNvPr id="3" name="Content Placeholder 2"/>
          <p:cNvSpPr>
            <a:spLocks noGrp="1"/>
          </p:cNvSpPr>
          <p:nvPr>
            <p:ph sz="quarter" idx="1"/>
          </p:nvPr>
        </p:nvSpPr>
        <p:spPr>
          <a:xfrm>
            <a:off x="301752" y="1527048"/>
            <a:ext cx="7013448" cy="4555156"/>
          </a:xfrm>
        </p:spPr>
        <p:txBody>
          <a:bodyPr>
            <a:normAutofit lnSpcReduction="10000"/>
          </a:bodyPr>
          <a:lstStyle/>
          <a:p>
            <a:r>
              <a:rPr lang="en-US" dirty="0"/>
              <a:t>Use data to drive decisions and continuous improvement; </a:t>
            </a:r>
          </a:p>
          <a:p>
            <a:endParaRPr lang="en-US" sz="1500" dirty="0"/>
          </a:p>
          <a:p>
            <a:r>
              <a:rPr lang="en-US" sz="2800" dirty="0"/>
              <a:t>Monitor performance and adjust the system in anticipation of trends and how to respond to them</a:t>
            </a:r>
            <a:r>
              <a:rPr lang="en-US" dirty="0"/>
              <a:t>; and</a:t>
            </a:r>
          </a:p>
          <a:p>
            <a:endParaRPr lang="en-US" sz="1500" dirty="0"/>
          </a:p>
          <a:p>
            <a:r>
              <a:rPr lang="en-US" dirty="0"/>
              <a:t>Leverage public investments with commitments from industry, labor, public and community partners to implement new ideas and strategies.</a:t>
            </a:r>
          </a:p>
          <a:p>
            <a:pPr marL="0" indent="0">
              <a:buNone/>
            </a:pPr>
            <a:endParaRPr lang="en-US" dirty="0">
              <a:latin typeface="Georgia" panose="02040502050405020303" pitchFamily="18" charset="0"/>
            </a:endParaRPr>
          </a:p>
          <a:p>
            <a:endParaRPr lang="en-US" dirty="0">
              <a:latin typeface="Georgia" panose="02040502050405020303" pitchFamily="18" charset="0"/>
            </a:endParaRPr>
          </a:p>
          <a:p>
            <a:endParaRPr lang="en-US" dirty="0"/>
          </a:p>
          <a:p>
            <a:endParaRPr lang="en-US" sz="2800" dirty="0">
              <a:solidFill>
                <a:srgbClr val="643FE6"/>
              </a:solidFill>
              <a:latin typeface="Century Gothic" panose="020B0502020202020204" pitchFamily="34" charset="0"/>
            </a:endParaRPr>
          </a:p>
          <a:p>
            <a:endParaRPr lang="en-US" dirty="0"/>
          </a:p>
          <a:p>
            <a:endParaRPr lang="en-US" sz="1500" dirty="0"/>
          </a:p>
          <a:p>
            <a:pPr lvl="1"/>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29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390004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819400"/>
            <a:ext cx="6705600" cy="1447800"/>
          </a:xfrm>
        </p:spPr>
        <p:txBody>
          <a:bodyPr>
            <a:normAutofit/>
          </a:bodyPr>
          <a:lstStyle/>
          <a:p>
            <a:r>
              <a:rPr lang="en-US" sz="3600" dirty="0"/>
              <a:t>High-impact Strategic Boards</a:t>
            </a:r>
          </a:p>
          <a:p>
            <a:endParaRPr lang="en-US" dirty="0"/>
          </a:p>
        </p:txBody>
      </p:sp>
      <p:sp>
        <p:nvSpPr>
          <p:cNvPr id="2" name="Title 1"/>
          <p:cNvSpPr>
            <a:spLocks noGrp="1"/>
          </p:cNvSpPr>
          <p:nvPr>
            <p:ph type="ctrTitle"/>
          </p:nvPr>
        </p:nvSpPr>
        <p:spPr/>
        <p:txBody>
          <a:bodyPr/>
          <a:lstStyle/>
          <a:p>
            <a:r>
              <a:rPr lang="en-US" dirty="0"/>
              <a:t>Northeast Region Governance Training</a:t>
            </a:r>
          </a:p>
        </p:txBody>
      </p:sp>
      <p:sp>
        <p:nvSpPr>
          <p:cNvPr id="4" name="Subtitle 8">
            <a:extLst>
              <a:ext uri="{FF2B5EF4-FFF2-40B4-BE49-F238E27FC236}">
                <a16:creationId xmlns:a16="http://schemas.microsoft.com/office/drawing/2014/main" id="{6F9986D6-C5E5-4B4C-9E03-2A865C7EFFDB}"/>
              </a:ext>
            </a:extLst>
          </p:cNvPr>
          <p:cNvSpPr txBox="1">
            <a:spLocks/>
          </p:cNvSpPr>
          <p:nvPr/>
        </p:nvSpPr>
        <p:spPr>
          <a:xfrm>
            <a:off x="2667000" y="4495800"/>
            <a:ext cx="3727938" cy="990600"/>
          </a:xfrm>
          <a:prstGeom prst="rect">
            <a:avLst/>
          </a:prstGeom>
        </p:spPr>
        <p:txBody>
          <a:bodyPr vert="horz">
            <a:normAutofit/>
          </a:bodyPr>
          <a:lstStyle>
            <a:lvl1pPr marL="0" indent="0" algn="ctr" rtl="0" eaLnBrk="1" latinLnBrk="0" hangingPunct="1">
              <a:spcBef>
                <a:spcPct val="20000"/>
              </a:spcBef>
              <a:buClr>
                <a:srgbClr val="C00000"/>
              </a:buClr>
              <a:buSzPct val="85000"/>
              <a:buFont typeface="Wingdings 2"/>
              <a:buNone/>
              <a:defRPr kumimoji="0" sz="1600" b="1" kern="1200" cap="all" spc="250" baseline="0">
                <a:solidFill>
                  <a:srgbClr val="1F497D"/>
                </a:solidFill>
                <a:latin typeface="+mn-lt"/>
                <a:ea typeface="+mn-ea"/>
                <a:cs typeface="+mn-cs"/>
              </a:defRPr>
            </a:lvl1pPr>
            <a:lvl2pPr marL="457200" indent="0" algn="ctr" rtl="0" eaLnBrk="1" latinLnBrk="0" hangingPunct="1">
              <a:spcBef>
                <a:spcPct val="20000"/>
              </a:spcBef>
              <a:buClr>
                <a:srgbClr val="1F497D"/>
              </a:buClr>
              <a:buSzPct val="70000"/>
              <a:buFont typeface="Wingdings"/>
              <a:buNone/>
              <a:defRPr kumimoji="0" sz="2200" kern="1200">
                <a:solidFill>
                  <a:schemeClr val="bg1">
                    <a:lumMod val="50000"/>
                  </a:schemeClr>
                </a:solidFill>
                <a:latin typeface="+mn-lt"/>
                <a:ea typeface="+mn-ea"/>
                <a:cs typeface="+mn-cs"/>
              </a:defRPr>
            </a:lvl2pPr>
            <a:lvl3pPr marL="914400" indent="0" algn="ctr" rtl="0" eaLnBrk="1" latinLnBrk="0" hangingPunct="1">
              <a:spcBef>
                <a:spcPct val="20000"/>
              </a:spcBef>
              <a:buClr>
                <a:schemeClr val="bg1">
                  <a:lumMod val="75000"/>
                </a:schemeClr>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rgbClr val="C00000"/>
              </a:buClr>
              <a:buSzPct val="70000"/>
              <a:buFont typeface="Wingdings"/>
              <a:buNone/>
              <a:defRPr kumimoji="0" sz="2000" kern="1200">
                <a:solidFill>
                  <a:schemeClr val="bg1">
                    <a:lumMod val="50000"/>
                  </a:schemeClr>
                </a:solidFill>
                <a:latin typeface="+mn-lt"/>
                <a:ea typeface="+mn-ea"/>
                <a:cs typeface="+mn-cs"/>
              </a:defRPr>
            </a:lvl4pPr>
            <a:lvl5pPr marL="1828800" indent="0" algn="ctr" rtl="0" eaLnBrk="1" latinLnBrk="0" hangingPunct="1">
              <a:spcBef>
                <a:spcPct val="20000"/>
              </a:spcBef>
              <a:buClr>
                <a:srgbClr val="1F497D"/>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sz="2000" dirty="0">
                <a:solidFill>
                  <a:srgbClr val="C00000"/>
                </a:solidFill>
              </a:rPr>
              <a:t>November 19, 2020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5715000"/>
            <a:ext cx="1596272" cy="609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SYSTEMS </a:t>
            </a:r>
          </a:p>
        </p:txBody>
      </p:sp>
      <p:sp>
        <p:nvSpPr>
          <p:cNvPr id="3" name="Slide Number Placeholder 2"/>
          <p:cNvSpPr>
            <a:spLocks noGrp="1"/>
          </p:cNvSpPr>
          <p:nvPr>
            <p:ph type="sldNum" sz="quarter" idx="12"/>
          </p:nvPr>
        </p:nvSpPr>
        <p:spPr/>
        <p:txBody>
          <a:bodyPr/>
          <a:lstStyle/>
          <a:p>
            <a:fld id="{94392F7E-33F9-4BEB-9587-BF61EA457123}" type="slidenum">
              <a:rPr lang="en-US" smtClean="0"/>
              <a:pPr/>
              <a:t>30</a:t>
            </a:fld>
            <a:endParaRPr lang="en-US" dirty="0"/>
          </a:p>
        </p:txBody>
      </p:sp>
      <p:pic>
        <p:nvPicPr>
          <p:cNvPr id="5" name="Content Placeholder 4"/>
          <p:cNvPicPr>
            <a:picLocks noGrp="1" noChangeAspect="1"/>
          </p:cNvPicPr>
          <p:nvPr>
            <p:ph sz="quarter" idx="1"/>
          </p:nvPr>
        </p:nvPicPr>
        <p:blipFill>
          <a:blip r:embed="rId3"/>
          <a:stretch>
            <a:fillRect/>
          </a:stretch>
        </p:blipFill>
        <p:spPr>
          <a:xfrm>
            <a:off x="2493450" y="1748586"/>
            <a:ext cx="4120587" cy="41291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752" y="6019800"/>
            <a:ext cx="1600200" cy="609600"/>
          </a:xfrm>
          <a:prstGeom prst="rect">
            <a:avLst/>
          </a:prstGeom>
        </p:spPr>
      </p:pic>
    </p:spTree>
    <p:extLst>
      <p:ext uri="{BB962C8B-B14F-4D97-AF65-F5344CB8AC3E}">
        <p14:creationId xmlns:p14="http://schemas.microsoft.com/office/powerpoint/2010/main" val="1842075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ACTIONS  </a:t>
            </a:r>
          </a:p>
        </p:txBody>
      </p:sp>
      <p:sp>
        <p:nvSpPr>
          <p:cNvPr id="3" name="Content Placeholder 2"/>
          <p:cNvSpPr>
            <a:spLocks noGrp="1"/>
          </p:cNvSpPr>
          <p:nvPr>
            <p:ph sz="quarter" idx="1"/>
          </p:nvPr>
        </p:nvSpPr>
        <p:spPr>
          <a:xfrm>
            <a:off x="301752" y="1527048"/>
            <a:ext cx="7013448" cy="4555156"/>
          </a:xfrm>
        </p:spPr>
        <p:txBody>
          <a:bodyPr>
            <a:normAutofit lnSpcReduction="10000"/>
          </a:bodyPr>
          <a:lstStyle/>
          <a:p>
            <a:r>
              <a:rPr lang="en-US" dirty="0"/>
              <a:t>Continuously analyze data gathered; </a:t>
            </a:r>
          </a:p>
          <a:p>
            <a:pPr marL="0" indent="0">
              <a:buNone/>
            </a:pPr>
            <a:endParaRPr lang="en-US" sz="2500" dirty="0"/>
          </a:p>
          <a:p>
            <a:r>
              <a:rPr lang="en-US" dirty="0"/>
              <a:t>Use analysis to examine macroeconomic trends-patterns that impact the workforce system; and </a:t>
            </a:r>
          </a:p>
          <a:p>
            <a:endParaRPr lang="en-US" sz="2500" dirty="0"/>
          </a:p>
          <a:p>
            <a:r>
              <a:rPr lang="en-US" dirty="0"/>
              <a:t>Plan and make strategic decisions to address issues in rural areas (e.g., impact of transportation on the decisions related to economic expansion and training needs within the community or specific sectors).  </a:t>
            </a:r>
          </a:p>
          <a:p>
            <a:endParaRPr lang="en-US" sz="1800" dirty="0"/>
          </a:p>
          <a:p>
            <a:pPr marL="0" indent="0">
              <a:buNone/>
            </a:pPr>
            <a:endParaRPr lang="en-US" dirty="0"/>
          </a:p>
          <a:p>
            <a:pPr marL="0" indent="0">
              <a:buNone/>
            </a:pPr>
            <a:endParaRPr lang="en-US" dirty="0"/>
          </a:p>
          <a:p>
            <a:endParaRPr lang="en-US" dirty="0"/>
          </a:p>
          <a:p>
            <a:pPr marL="274320" lvl="1" indent="0">
              <a:buNone/>
            </a:pPr>
            <a:endParaRPr lang="en-US" sz="1400" dirty="0">
              <a:solidFill>
                <a:srgbClr val="643FE6"/>
              </a:solidFill>
              <a:latin typeface="Century Gothic" panose="020B0502020202020204" pitchFamily="34" charset="0"/>
            </a:endParaRPr>
          </a:p>
          <a:p>
            <a:endParaRPr lang="en-US" dirty="0"/>
          </a:p>
          <a:p>
            <a:endParaRPr lang="en-US" sz="2000" dirty="0"/>
          </a:p>
          <a:p>
            <a:endParaRPr lang="en-US" dirty="0"/>
          </a:p>
          <a:p>
            <a:pPr marL="0" indent="0">
              <a:buNone/>
            </a:pPr>
            <a:endParaRPr lang="en-US" sz="2000" dirty="0"/>
          </a:p>
          <a:p>
            <a:endParaRPr lang="en-US" dirty="0"/>
          </a:p>
          <a:p>
            <a:endParaRPr lang="en-US" sz="1500" dirty="0"/>
          </a:p>
          <a:p>
            <a:pPr marL="0" indent="0">
              <a:buNone/>
            </a:pPr>
            <a:endParaRPr lang="en-US" dirty="0"/>
          </a:p>
          <a:p>
            <a:endParaRPr lang="en-US" sz="1500" dirty="0"/>
          </a:p>
          <a:p>
            <a:pPr lvl="1">
              <a:buFont typeface="Wingdings" panose="05000000000000000000" pitchFamily="2" charset="2"/>
              <a:buChar char="ü"/>
            </a:pPr>
            <a:endParaRPr lang="en-US" sz="1600" dirty="0">
              <a:solidFill>
                <a:srgbClr val="643FE6"/>
              </a:solidFill>
              <a:latin typeface="Century Gothic" panose="020B0502020202020204" pitchFamily="34" charset="0"/>
            </a:endParaRPr>
          </a:p>
          <a:p>
            <a:pPr marL="0" indent="0">
              <a:buNone/>
            </a:pPr>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31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969505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a:t>
            </a:r>
          </a:p>
        </p:txBody>
      </p:sp>
      <p:sp>
        <p:nvSpPr>
          <p:cNvPr id="3" name="Content Placeholder 2"/>
          <p:cNvSpPr>
            <a:spLocks noGrp="1"/>
          </p:cNvSpPr>
          <p:nvPr>
            <p:ph sz="quarter" idx="1"/>
          </p:nvPr>
        </p:nvSpPr>
        <p:spPr>
          <a:xfrm>
            <a:off x="301752" y="1527048"/>
            <a:ext cx="7013448" cy="4555156"/>
          </a:xfrm>
        </p:spPr>
        <p:txBody>
          <a:bodyPr>
            <a:normAutofit/>
          </a:bodyPr>
          <a:lstStyle/>
          <a:p>
            <a:r>
              <a:rPr lang="en-US" dirty="0"/>
              <a:t>Do you use data other than the WIOA performance indicators to drive your decisions?</a:t>
            </a:r>
          </a:p>
          <a:p>
            <a:endParaRPr lang="en-US" sz="1000" dirty="0"/>
          </a:p>
          <a:p>
            <a:pPr lvl="1"/>
            <a:r>
              <a:rPr lang="en-US" dirty="0"/>
              <a:t>Yes</a:t>
            </a:r>
          </a:p>
          <a:p>
            <a:pPr lvl="1"/>
            <a:r>
              <a:rPr lang="en-US" dirty="0"/>
              <a:t>No</a:t>
            </a:r>
          </a:p>
          <a:p>
            <a:pPr marL="0" indent="0">
              <a:buNone/>
            </a:pPr>
            <a:endParaRPr lang="en-US" sz="2500" dirty="0"/>
          </a:p>
          <a:p>
            <a:pPr marL="0" indent="0">
              <a:buNone/>
            </a:pPr>
            <a:endParaRPr lang="en-US" dirty="0"/>
          </a:p>
          <a:p>
            <a:endParaRPr lang="en-US" sz="2500" dirty="0"/>
          </a:p>
          <a:p>
            <a:endParaRPr lang="en-US" dirty="0"/>
          </a:p>
          <a:p>
            <a:endParaRPr lang="en-US" sz="1800" dirty="0"/>
          </a:p>
          <a:p>
            <a:pPr marL="0" indent="0">
              <a:buNone/>
            </a:pPr>
            <a:endParaRPr lang="en-US" dirty="0"/>
          </a:p>
          <a:p>
            <a:pPr marL="0" indent="0">
              <a:buNone/>
            </a:pPr>
            <a:endParaRPr lang="en-US" dirty="0"/>
          </a:p>
          <a:p>
            <a:endParaRPr lang="en-US" dirty="0"/>
          </a:p>
          <a:p>
            <a:pPr marL="274320" lvl="1" indent="0">
              <a:buNone/>
            </a:pPr>
            <a:endParaRPr lang="en-US" sz="1400" dirty="0">
              <a:solidFill>
                <a:srgbClr val="643FE6"/>
              </a:solidFill>
              <a:latin typeface="Century Gothic" panose="020B0502020202020204" pitchFamily="34" charset="0"/>
            </a:endParaRPr>
          </a:p>
          <a:p>
            <a:endParaRPr lang="en-US" dirty="0"/>
          </a:p>
          <a:p>
            <a:endParaRPr lang="en-US" sz="2000" dirty="0"/>
          </a:p>
          <a:p>
            <a:endParaRPr lang="en-US" dirty="0"/>
          </a:p>
          <a:p>
            <a:pPr marL="0" indent="0">
              <a:buNone/>
            </a:pPr>
            <a:endParaRPr lang="en-US" sz="2000" dirty="0"/>
          </a:p>
          <a:p>
            <a:endParaRPr lang="en-US" dirty="0"/>
          </a:p>
          <a:p>
            <a:endParaRPr lang="en-US" sz="1500" dirty="0"/>
          </a:p>
          <a:p>
            <a:pPr marL="0" indent="0">
              <a:buNone/>
            </a:pPr>
            <a:endParaRPr lang="en-US" dirty="0"/>
          </a:p>
          <a:p>
            <a:endParaRPr lang="en-US" sz="1500" dirty="0"/>
          </a:p>
          <a:p>
            <a:pPr lvl="1">
              <a:buFont typeface="Wingdings" panose="05000000000000000000" pitchFamily="2" charset="2"/>
              <a:buChar char="ü"/>
            </a:pPr>
            <a:endParaRPr lang="en-US" sz="1600" dirty="0">
              <a:solidFill>
                <a:srgbClr val="643FE6"/>
              </a:solidFill>
              <a:latin typeface="Century Gothic" panose="020B0502020202020204" pitchFamily="34" charset="0"/>
            </a:endParaRPr>
          </a:p>
          <a:p>
            <a:pPr marL="0" indent="0">
              <a:buNone/>
            </a:pPr>
            <a:endParaRPr lang="en-US" dirty="0"/>
          </a:p>
          <a:p>
            <a:pPr marL="274320" lvl="1" indent="0">
              <a:buNone/>
            </a:pPr>
            <a:endParaRPr lang="en-US" sz="1600" dirty="0">
              <a:solidFill>
                <a:srgbClr val="643FE6"/>
              </a:solidFill>
              <a:latin typeface="Century Gothic" panose="020B0502020202020204" pitchFamily="34"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32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2810173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Peer Feedback</a:t>
            </a:r>
          </a:p>
        </p:txBody>
      </p:sp>
      <p:sp>
        <p:nvSpPr>
          <p:cNvPr id="6" name="Content Placeholder 5"/>
          <p:cNvSpPr>
            <a:spLocks noGrp="1"/>
          </p:cNvSpPr>
          <p:nvPr>
            <p:ph sz="quarter" idx="1"/>
          </p:nvPr>
        </p:nvSpPr>
        <p:spPr>
          <a:xfrm>
            <a:off x="301752" y="1527048"/>
            <a:ext cx="7775448" cy="4572000"/>
          </a:xfrm>
        </p:spPr>
        <p:txBody>
          <a:bodyPr/>
          <a:lstStyle/>
          <a:p>
            <a:r>
              <a:rPr lang="en-US" dirty="0"/>
              <a:t>If you answered yes to the previous polling question and you use data other than the WIOA performance indicators, please share what metrics you use.</a:t>
            </a:r>
          </a:p>
          <a:p>
            <a:pPr marL="0" indent="0">
              <a:buNone/>
            </a:pPr>
            <a:endParaRPr lang="en-US" dirty="0"/>
          </a:p>
          <a:p>
            <a:endParaRPr lang="en-US" dirty="0"/>
          </a:p>
          <a:p>
            <a:endParaRPr lang="en-US" dirty="0"/>
          </a:p>
          <a:p>
            <a:endParaRPr lang="en-US" dirty="0"/>
          </a:p>
        </p:txBody>
      </p:sp>
      <p:sp>
        <p:nvSpPr>
          <p:cNvPr id="2" name="Rectangle 1"/>
          <p:cNvSpPr/>
          <p:nvPr/>
        </p:nvSpPr>
        <p:spPr>
          <a:xfrm>
            <a:off x="4038600" y="947222"/>
            <a:ext cx="609600" cy="523220"/>
          </a:xfrm>
          <a:prstGeom prst="rect">
            <a:avLst/>
          </a:prstGeom>
        </p:spPr>
        <p:txBody>
          <a:bodyPr wrap="square">
            <a:spAutoFit/>
          </a:bodyPr>
          <a:lstStyle/>
          <a:p>
            <a:endParaRPr lang="en-US" sz="1400" dirty="0"/>
          </a:p>
          <a:p>
            <a:fld id="{94392F7E-33F9-4BEB-9587-BF61EA457123}" type="slidenum">
              <a:rPr lang="en-US" sz="1400" smtClean="0"/>
              <a:pPr/>
              <a:t>33</a:t>
            </a:fld>
            <a:endParaRPr lang="en-US" sz="1400" dirty="0"/>
          </a:p>
        </p:txBody>
      </p:sp>
    </p:spTree>
    <p:extLst>
      <p:ext uri="{BB962C8B-B14F-4D97-AF65-F5344CB8AC3E}">
        <p14:creationId xmlns:p14="http://schemas.microsoft.com/office/powerpoint/2010/main" val="3471072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a:t>
            </a:r>
          </a:p>
        </p:txBody>
      </p:sp>
      <p:sp>
        <p:nvSpPr>
          <p:cNvPr id="3" name="Slide Number Placeholder 2"/>
          <p:cNvSpPr>
            <a:spLocks noGrp="1"/>
          </p:cNvSpPr>
          <p:nvPr>
            <p:ph type="sldNum" sz="quarter" idx="12"/>
          </p:nvPr>
        </p:nvSpPr>
        <p:spPr/>
        <p:txBody>
          <a:bodyPr/>
          <a:lstStyle/>
          <a:p>
            <a:fld id="{94392F7E-33F9-4BEB-9587-BF61EA457123}" type="slidenum">
              <a:rPr lang="en-US" smtClean="0"/>
              <a:pPr/>
              <a:t>34</a:t>
            </a:fld>
            <a:endParaRPr lang="en-US" dirty="0"/>
          </a:p>
        </p:txBody>
      </p:sp>
      <p:sp>
        <p:nvSpPr>
          <p:cNvPr id="4" name="Content Placeholder 3"/>
          <p:cNvSpPr>
            <a:spLocks noGrp="1"/>
          </p:cNvSpPr>
          <p:nvPr>
            <p:ph sz="quarter" idx="1"/>
          </p:nvPr>
        </p:nvSpPr>
        <p:spPr>
          <a:xfrm>
            <a:off x="301752" y="1527048"/>
            <a:ext cx="7775448" cy="4572000"/>
          </a:xfrm>
        </p:spPr>
        <p:txBody>
          <a:bodyPr/>
          <a:lstStyle/>
          <a:p>
            <a:r>
              <a:rPr lang="en-US" dirty="0"/>
              <a:t>Create a metrics(s) to measure your success (other than the WIOA performance indicators).</a:t>
            </a:r>
          </a:p>
          <a:p>
            <a:pPr marL="0" indent="0">
              <a:buNone/>
            </a:pPr>
            <a:endParaRPr lang="en-US" dirty="0"/>
          </a:p>
          <a:p>
            <a:r>
              <a:rPr lang="en-US" dirty="0"/>
              <a:t>Bonus challenge - The additional metric(s) aligns with your existing or newly created Vision statement.</a:t>
            </a:r>
          </a:p>
        </p:txBody>
      </p:sp>
    </p:spTree>
    <p:extLst>
      <p:ext uri="{BB962C8B-B14F-4D97-AF65-F5344CB8AC3E}">
        <p14:creationId xmlns:p14="http://schemas.microsoft.com/office/powerpoint/2010/main" val="1445828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2800" dirty="0"/>
              <a:t>The Action Planner</a:t>
            </a:r>
          </a:p>
        </p:txBody>
      </p:sp>
      <p:sp>
        <p:nvSpPr>
          <p:cNvPr id="5" name="Title 4"/>
          <p:cNvSpPr>
            <a:spLocks noGrp="1"/>
          </p:cNvSpPr>
          <p:nvPr>
            <p:ph type="title"/>
          </p:nvPr>
        </p:nvSpPr>
        <p:spPr/>
        <p:txBody>
          <a:bodyPr/>
          <a:lstStyle/>
          <a:p>
            <a:r>
              <a:rPr lang="en-US" dirty="0"/>
              <a:t>Meeting the Challenges</a:t>
            </a:r>
          </a:p>
        </p:txBody>
      </p:sp>
      <p:sp>
        <p:nvSpPr>
          <p:cNvPr id="3" name="Slide Number Placeholder 2"/>
          <p:cNvSpPr>
            <a:spLocks noGrp="1"/>
          </p:cNvSpPr>
          <p:nvPr>
            <p:ph type="sldNum" sz="quarter" idx="4294967295"/>
          </p:nvPr>
        </p:nvSpPr>
        <p:spPr>
          <a:xfrm>
            <a:off x="0" y="1019175"/>
            <a:ext cx="457200" cy="441325"/>
          </a:xfrm>
        </p:spPr>
        <p:txBody>
          <a:bodyPr/>
          <a:lstStyle/>
          <a:p>
            <a:fld id="{94392F7E-33F9-4BEB-9587-BF61EA457123}" type="slidenum">
              <a:rPr lang="en-US" smtClean="0"/>
              <a:pPr/>
              <a:t>35</a:t>
            </a:fld>
            <a:endParaRPr lang="en-US" dirty="0"/>
          </a:p>
        </p:txBody>
      </p:sp>
    </p:spTree>
    <p:extLst>
      <p:ext uri="{BB962C8B-B14F-4D97-AF65-F5344CB8AC3E}">
        <p14:creationId xmlns:p14="http://schemas.microsoft.com/office/powerpoint/2010/main" val="1317585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ETA Action Planner </a:t>
            </a:r>
          </a:p>
        </p:txBody>
      </p:sp>
      <p:sp>
        <p:nvSpPr>
          <p:cNvPr id="4" name="Slide Number Placeholder 3"/>
          <p:cNvSpPr>
            <a:spLocks noGrp="1"/>
          </p:cNvSpPr>
          <p:nvPr>
            <p:ph type="sldNum" sz="quarter" idx="12"/>
          </p:nvPr>
        </p:nvSpPr>
        <p:spPr/>
        <p:txBody>
          <a:bodyPr/>
          <a:lstStyle/>
          <a:p>
            <a:fld id="{94392F7E-33F9-4BEB-9587-BF61EA457123}" type="slidenum">
              <a:rPr lang="en-US" smtClean="0"/>
              <a:pPr/>
              <a:t>36</a:t>
            </a:fld>
            <a:endParaRPr lang="en-US" dirty="0"/>
          </a:p>
        </p:txBody>
      </p:sp>
      <p:sp>
        <p:nvSpPr>
          <p:cNvPr id="7" name="Content Placeholder 6"/>
          <p:cNvSpPr>
            <a:spLocks noGrp="1"/>
          </p:cNvSpPr>
          <p:nvPr>
            <p:ph sz="quarter" idx="1"/>
          </p:nvPr>
        </p:nvSpPr>
        <p:spPr>
          <a:xfrm>
            <a:off x="301752" y="1527048"/>
            <a:ext cx="7927848" cy="4572000"/>
          </a:xfrm>
        </p:spPr>
        <p:txBody>
          <a:bodyPr>
            <a:normAutofit/>
          </a:bodyPr>
          <a:lstStyle/>
          <a:p>
            <a:r>
              <a:rPr lang="en-US" sz="2400" dirty="0"/>
              <a:t>Accountability Goals</a:t>
            </a:r>
          </a:p>
          <a:p>
            <a:r>
              <a:rPr lang="en-US" sz="2400" dirty="0"/>
              <a:t>Strategic partnerships</a:t>
            </a:r>
          </a:p>
          <a:p>
            <a:r>
              <a:rPr lang="en-US" sz="2400" dirty="0"/>
              <a:t>System accountability</a:t>
            </a:r>
          </a:p>
          <a:p>
            <a:r>
              <a:rPr lang="en-US" sz="2400" dirty="0"/>
              <a:t>Managing the work of the board</a:t>
            </a:r>
          </a:p>
          <a:p>
            <a:r>
              <a:rPr lang="en-US" sz="2400" dirty="0"/>
              <a:t>Conducting impactful and effective board meetings</a:t>
            </a:r>
          </a:p>
          <a:p>
            <a:r>
              <a:rPr lang="en-US" sz="2400" dirty="0"/>
              <a:t>Engaging the board members </a:t>
            </a:r>
          </a:p>
          <a:p>
            <a:r>
              <a:rPr lang="en-US" sz="2400" dirty="0"/>
              <a:t>Taking strategic actions</a:t>
            </a:r>
          </a:p>
          <a:p>
            <a:r>
              <a:rPr lang="en-US" sz="2400" dirty="0"/>
              <a:t>Developing and sustaining Sector Strategies</a:t>
            </a:r>
          </a:p>
          <a:p>
            <a:r>
              <a:rPr lang="en-US" sz="2400" dirty="0"/>
              <a:t>Creating and implementing  Career Pathways</a:t>
            </a:r>
          </a:p>
          <a:p>
            <a:r>
              <a:rPr lang="en-US" sz="2400" dirty="0"/>
              <a:t>Coordinating and aligning all of the above </a:t>
            </a:r>
          </a:p>
          <a:p>
            <a:endParaRPr lang="en-US" dirty="0"/>
          </a:p>
        </p:txBody>
      </p:sp>
    </p:spTree>
    <p:extLst>
      <p:ext uri="{BB962C8B-B14F-4D97-AF65-F5344CB8AC3E}">
        <p14:creationId xmlns:p14="http://schemas.microsoft.com/office/powerpoint/2010/main" val="3178854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52400" y="2743200"/>
            <a:ext cx="8839200" cy="2743200"/>
          </a:xfrm>
        </p:spPr>
        <p:txBody>
          <a:bodyPr/>
          <a:lstStyle/>
          <a:p>
            <a:endParaRPr lang="en-US" dirty="0"/>
          </a:p>
          <a:p>
            <a:r>
              <a:rPr lang="en-US" dirty="0"/>
              <a:t>Minnie Holleran- </a:t>
            </a:r>
            <a:r>
              <a:rPr lang="en-US" dirty="0">
                <a:hlinkClick r:id="rId3"/>
              </a:rPr>
              <a:t>Holleran.Minnie@dol.GOV</a:t>
            </a:r>
            <a:endParaRPr lang="en-US" dirty="0"/>
          </a:p>
          <a:p>
            <a:endParaRPr lang="en-US" dirty="0"/>
          </a:p>
          <a:p>
            <a:endParaRPr lang="en-US" dirty="0"/>
          </a:p>
          <a:p>
            <a:r>
              <a:rPr lang="en-US" dirty="0"/>
              <a:t>Jennifer Friedman – </a:t>
            </a:r>
            <a:r>
              <a:rPr lang="en-US" dirty="0">
                <a:hlinkClick r:id="rId4"/>
              </a:rPr>
              <a:t>friedman.Jennifer@dol.gov</a:t>
            </a:r>
            <a:endParaRPr lang="en-US" dirty="0"/>
          </a:p>
          <a:p>
            <a:endParaRPr lang="en-US" dirty="0"/>
          </a:p>
        </p:txBody>
      </p:sp>
      <p:sp>
        <p:nvSpPr>
          <p:cNvPr id="2" name="Title 1"/>
          <p:cNvSpPr>
            <a:spLocks noGrp="1"/>
          </p:cNvSpPr>
          <p:nvPr>
            <p:ph type="title"/>
          </p:nvPr>
        </p:nvSpPr>
        <p:spPr/>
        <p:txBody>
          <a:bodyPr>
            <a:normAutofit/>
          </a:bodyPr>
          <a:lstStyle/>
          <a:p>
            <a:r>
              <a:rPr lang="en-US" sz="5400" dirty="0"/>
              <a:t>Questions?</a:t>
            </a:r>
          </a:p>
        </p:txBody>
      </p:sp>
      <p:sp>
        <p:nvSpPr>
          <p:cNvPr id="3" name="Slide Number Placeholder 2"/>
          <p:cNvSpPr>
            <a:spLocks noGrp="1"/>
          </p:cNvSpPr>
          <p:nvPr>
            <p:ph type="sldNum" sz="quarter" idx="4294967295"/>
          </p:nvPr>
        </p:nvSpPr>
        <p:spPr>
          <a:xfrm>
            <a:off x="0" y="1028700"/>
            <a:ext cx="457200" cy="441325"/>
          </a:xfrm>
        </p:spPr>
        <p:txBody>
          <a:bodyPr/>
          <a:lstStyle/>
          <a:p>
            <a:fld id="{94392F7E-33F9-4BEB-9587-BF61EA457123}" type="slidenum">
              <a:rPr lang="en-US" smtClean="0"/>
              <a:pPr/>
              <a:t>37</a:t>
            </a:fld>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5328" y="5715000"/>
            <a:ext cx="1596272" cy="609600"/>
          </a:xfrm>
          <a:prstGeom prst="rect">
            <a:avLst/>
          </a:prstGeom>
        </p:spPr>
      </p:pic>
    </p:spTree>
    <p:extLst>
      <p:ext uri="{BB962C8B-B14F-4D97-AF65-F5344CB8AC3E}">
        <p14:creationId xmlns:p14="http://schemas.microsoft.com/office/powerpoint/2010/main" val="425245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Northeast Region Governance Training</a:t>
            </a:r>
          </a:p>
        </p:txBody>
      </p:sp>
      <p:sp>
        <p:nvSpPr>
          <p:cNvPr id="3" name="Slide Number Placeholder 2"/>
          <p:cNvSpPr>
            <a:spLocks noGrp="1"/>
          </p:cNvSpPr>
          <p:nvPr>
            <p:ph type="sldNum" sz="quarter" idx="12"/>
          </p:nvPr>
        </p:nvSpPr>
        <p:spPr/>
        <p:txBody>
          <a:bodyPr/>
          <a:lstStyle/>
          <a:p>
            <a:fld id="{94392F7E-33F9-4BEB-9587-BF61EA457123}" type="slidenum">
              <a:rPr lang="en-US" smtClean="0"/>
              <a:pPr/>
              <a:t>4</a:t>
            </a:fld>
            <a:endParaRPr lang="en-US" dirty="0"/>
          </a:p>
        </p:txBody>
      </p:sp>
      <p:sp>
        <p:nvSpPr>
          <p:cNvPr id="4" name="Content Placeholder 3"/>
          <p:cNvSpPr>
            <a:spLocks noGrp="1"/>
          </p:cNvSpPr>
          <p:nvPr>
            <p:ph sz="quarter" idx="1"/>
          </p:nvPr>
        </p:nvSpPr>
        <p:spPr>
          <a:xfrm>
            <a:off x="301752" y="1527048"/>
            <a:ext cx="8004048" cy="4572000"/>
          </a:xfrm>
        </p:spPr>
        <p:txBody>
          <a:bodyPr>
            <a:normAutofit lnSpcReduction="10000"/>
          </a:bodyPr>
          <a:lstStyle/>
          <a:p>
            <a:pPr marL="342900" indent="-342900">
              <a:buFont typeface="+mj-lt"/>
              <a:buAutoNum type="arabicPeriod"/>
            </a:pPr>
            <a:r>
              <a:rPr lang="en-US" sz="2800" dirty="0">
                <a:solidFill>
                  <a:srgbClr val="1F497D"/>
                </a:solidFill>
              </a:rPr>
              <a:t>October 22, 2020 – </a:t>
            </a:r>
            <a:r>
              <a:rPr lang="en-US" sz="2800" u="sng" dirty="0">
                <a:solidFill>
                  <a:srgbClr val="1F497D"/>
                </a:solidFill>
              </a:rPr>
              <a:t>The foundations of Governance in the Workforce Innovation and Opportunity Act</a:t>
            </a:r>
            <a:r>
              <a:rPr lang="en-US" sz="2800" dirty="0">
                <a:solidFill>
                  <a:srgbClr val="1F497D"/>
                </a:solidFill>
              </a:rPr>
              <a:t>.  Audience - state workforce leaders, state and local workforce board members and staff </a:t>
            </a:r>
          </a:p>
          <a:p>
            <a:pPr marL="342900" indent="-342900">
              <a:buFont typeface="+mj-lt"/>
              <a:buAutoNum type="arabicPeriod"/>
            </a:pPr>
            <a:r>
              <a:rPr lang="en-US" sz="2800" dirty="0">
                <a:solidFill>
                  <a:srgbClr val="C00000"/>
                </a:solidFill>
              </a:rPr>
              <a:t>November 19, 2020 - </a:t>
            </a:r>
            <a:r>
              <a:rPr lang="en-US" sz="2800" u="sng" dirty="0">
                <a:solidFill>
                  <a:srgbClr val="C00000"/>
                </a:solidFill>
              </a:rPr>
              <a:t>High-impact, strategic boards.</a:t>
            </a:r>
            <a:r>
              <a:rPr lang="en-US" sz="2800" dirty="0">
                <a:solidFill>
                  <a:srgbClr val="C00000"/>
                </a:solidFill>
              </a:rPr>
              <a:t>  Audience - State workforce leaders, local workforce board members and staff</a:t>
            </a:r>
            <a:r>
              <a:rPr lang="en-US" sz="2800" dirty="0">
                <a:solidFill>
                  <a:srgbClr val="002060"/>
                </a:solidFill>
              </a:rPr>
              <a:t>. </a:t>
            </a:r>
          </a:p>
          <a:p>
            <a:pPr marL="342900" indent="-342900">
              <a:buFont typeface="+mj-lt"/>
              <a:buAutoNum type="arabicPeriod"/>
            </a:pPr>
            <a:r>
              <a:rPr lang="en-US" sz="2800" dirty="0">
                <a:solidFill>
                  <a:srgbClr val="002060"/>
                </a:solidFill>
              </a:rPr>
              <a:t>December 10, 2020- G</a:t>
            </a:r>
            <a:r>
              <a:rPr lang="en-US" sz="2800" u="sng" dirty="0">
                <a:solidFill>
                  <a:srgbClr val="002060"/>
                </a:solidFill>
              </a:rPr>
              <a:t>overnance Opportunities </a:t>
            </a:r>
            <a:r>
              <a:rPr lang="en-US" sz="2800" dirty="0">
                <a:solidFill>
                  <a:srgbClr val="002060"/>
                </a:solidFill>
              </a:rPr>
              <a:t>Audience - state workforce leaders, state workforce board members and staff </a:t>
            </a:r>
          </a:p>
          <a:p>
            <a:endParaRPr lang="en-US" dirty="0"/>
          </a:p>
        </p:txBody>
      </p:sp>
    </p:spTree>
    <p:extLst>
      <p:ext uri="{BB962C8B-B14F-4D97-AF65-F5344CB8AC3E}">
        <p14:creationId xmlns:p14="http://schemas.microsoft.com/office/powerpoint/2010/main" val="184634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Workforce Vision  </a:t>
            </a:r>
          </a:p>
        </p:txBody>
      </p:sp>
      <p:sp>
        <p:nvSpPr>
          <p:cNvPr id="3" name="Content Placeholder 2"/>
          <p:cNvSpPr>
            <a:spLocks noGrp="1"/>
          </p:cNvSpPr>
          <p:nvPr>
            <p:ph sz="quarter" idx="1"/>
          </p:nvPr>
        </p:nvSpPr>
        <p:spPr>
          <a:xfrm>
            <a:off x="301752" y="1527048"/>
            <a:ext cx="7013448" cy="4555156"/>
          </a:xfrm>
        </p:spPr>
        <p:txBody>
          <a:bodyPr>
            <a:normAutofit/>
          </a:bodyPr>
          <a:lstStyle/>
          <a:p>
            <a:r>
              <a:rPr lang="en-US" dirty="0"/>
              <a:t>USDOL manages an investment of $20 billion dollars in over 2,200 grants.  </a:t>
            </a:r>
          </a:p>
          <a:p>
            <a:pPr lvl="1"/>
            <a:r>
              <a:rPr lang="en-US" dirty="0"/>
              <a:t>$17 Billion dollars are invested in programs operated by </a:t>
            </a:r>
          </a:p>
          <a:p>
            <a:pPr lvl="1"/>
            <a:r>
              <a:rPr lang="en-US" dirty="0"/>
              <a:t>$3 Billion is awarded in the form of discretionary grants.</a:t>
            </a:r>
          </a:p>
          <a:p>
            <a:r>
              <a:rPr lang="en-US" dirty="0"/>
              <a:t>Other public investments in the workforce system. </a:t>
            </a:r>
          </a:p>
          <a:p>
            <a:pPr lvl="1"/>
            <a:r>
              <a:rPr lang="en-US" dirty="0"/>
              <a:t>US Department of Education, </a:t>
            </a:r>
          </a:p>
          <a:p>
            <a:pPr lvl="1"/>
            <a:r>
              <a:rPr lang="en-US" dirty="0"/>
              <a:t>US Department  of Agriculture</a:t>
            </a:r>
          </a:p>
          <a:p>
            <a:pPr lvl="1"/>
            <a:r>
              <a:rPr lang="en-US" dirty="0"/>
              <a:t>US Department of Health and Human Services</a:t>
            </a:r>
          </a:p>
          <a:p>
            <a:endParaRPr lang="en-US" dirty="0"/>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115989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Workforce Vision </a:t>
            </a:r>
          </a:p>
        </p:txBody>
      </p:sp>
      <p:sp>
        <p:nvSpPr>
          <p:cNvPr id="3" name="Slide Number Placeholder 2"/>
          <p:cNvSpPr>
            <a:spLocks noGrp="1"/>
          </p:cNvSpPr>
          <p:nvPr>
            <p:ph type="sldNum" sz="quarter" idx="12"/>
          </p:nvPr>
        </p:nvSpPr>
        <p:spPr/>
        <p:txBody>
          <a:bodyPr/>
          <a:lstStyle/>
          <a:p>
            <a:fld id="{94392F7E-33F9-4BEB-9587-BF61EA457123}" type="slidenum">
              <a:rPr lang="en-US" smtClean="0"/>
              <a:pPr/>
              <a:t>6</a:t>
            </a:fld>
            <a:endParaRPr lang="en-US" dirty="0"/>
          </a:p>
        </p:txBody>
      </p:sp>
      <p:sp>
        <p:nvSpPr>
          <p:cNvPr id="4" name="Content Placeholder 3"/>
          <p:cNvSpPr>
            <a:spLocks noGrp="1"/>
          </p:cNvSpPr>
          <p:nvPr>
            <p:ph sz="quarter" idx="1"/>
          </p:nvPr>
        </p:nvSpPr>
        <p:spPr>
          <a:xfrm>
            <a:off x="301752" y="1527048"/>
            <a:ext cx="7394448" cy="4572000"/>
          </a:xfrm>
        </p:spPr>
        <p:txBody>
          <a:bodyPr>
            <a:normAutofit/>
          </a:bodyPr>
          <a:lstStyle/>
          <a:p>
            <a:pPr marL="0" indent="0">
              <a:buNone/>
            </a:pPr>
            <a:r>
              <a:rPr lang="en-US" dirty="0"/>
              <a:t>ETA envisions that all of these investments are part of</a:t>
            </a:r>
            <a:r>
              <a:rPr lang="en-US" i="1" dirty="0"/>
              <a:t> One Workforce System</a:t>
            </a:r>
            <a:r>
              <a:rPr lang="en-US" dirty="0"/>
              <a:t>—an aligned, flexible, and simplified state and local-driven system of workforce services and programs that brings together disparate workforce and education programs with a shared goal of achieving self-sufficiency for American workers and jobseekers.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79" y="5861219"/>
            <a:ext cx="1981200" cy="609600"/>
          </a:xfrm>
          <a:prstGeom prst="rect">
            <a:avLst/>
          </a:prstGeom>
        </p:spPr>
      </p:pic>
    </p:spTree>
    <p:extLst>
      <p:ext uri="{BB962C8B-B14F-4D97-AF65-F5344CB8AC3E}">
        <p14:creationId xmlns:p14="http://schemas.microsoft.com/office/powerpoint/2010/main" val="3164012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quarter" idx="1"/>
          </p:nvPr>
        </p:nvSpPr>
        <p:spPr>
          <a:xfrm>
            <a:off x="301752" y="1527048"/>
            <a:ext cx="8080248" cy="4572000"/>
          </a:xfrm>
        </p:spPr>
        <p:txBody>
          <a:bodyPr>
            <a:normAutofit/>
          </a:bodyPr>
          <a:lstStyle/>
          <a:p>
            <a:r>
              <a:rPr lang="en-US" sz="3200" dirty="0">
                <a:solidFill>
                  <a:srgbClr val="002060"/>
                </a:solidFill>
              </a:rPr>
              <a:t>Four Roles for High Impact Strategic Boards </a:t>
            </a:r>
          </a:p>
          <a:p>
            <a:endParaRPr lang="en-US" sz="1500" dirty="0">
              <a:solidFill>
                <a:srgbClr val="002060"/>
              </a:solidFill>
              <a:cs typeface="Times New Roman" panose="02020603050405020304" pitchFamily="18" charset="0"/>
            </a:endParaRPr>
          </a:p>
          <a:p>
            <a:r>
              <a:rPr lang="en-US" sz="3200" dirty="0">
                <a:solidFill>
                  <a:srgbClr val="002060"/>
                </a:solidFill>
                <a:cs typeface="Times New Roman" panose="02020603050405020304" pitchFamily="18" charset="0"/>
              </a:rPr>
              <a:t>The Strategist</a:t>
            </a:r>
          </a:p>
          <a:p>
            <a:endParaRPr lang="en-US" sz="1400" dirty="0">
              <a:solidFill>
                <a:srgbClr val="002060"/>
              </a:solidFill>
              <a:cs typeface="Times New Roman" panose="02020603050405020304" pitchFamily="18" charset="0"/>
            </a:endParaRPr>
          </a:p>
          <a:p>
            <a:r>
              <a:rPr lang="en-US" sz="3200" dirty="0">
                <a:solidFill>
                  <a:srgbClr val="002060"/>
                </a:solidFill>
                <a:cs typeface="Times New Roman" panose="02020603050405020304" pitchFamily="18" charset="0"/>
              </a:rPr>
              <a:t>The Convener</a:t>
            </a:r>
          </a:p>
          <a:p>
            <a:endParaRPr lang="en-US" sz="1400" dirty="0">
              <a:solidFill>
                <a:srgbClr val="002060"/>
              </a:solidFill>
              <a:cs typeface="Times New Roman" panose="02020603050405020304" pitchFamily="18" charset="0"/>
            </a:endParaRPr>
          </a:p>
          <a:p>
            <a:r>
              <a:rPr lang="en-US" sz="3200" dirty="0">
                <a:solidFill>
                  <a:srgbClr val="002060"/>
                </a:solidFill>
                <a:cs typeface="Times New Roman" panose="02020603050405020304" pitchFamily="18" charset="0"/>
              </a:rPr>
              <a:t>The Manager </a:t>
            </a:r>
          </a:p>
          <a:p>
            <a:endParaRPr lang="en-US" sz="1400" dirty="0">
              <a:solidFill>
                <a:srgbClr val="002060"/>
              </a:solidFill>
              <a:cs typeface="Times New Roman" panose="02020603050405020304" pitchFamily="18" charset="0"/>
            </a:endParaRPr>
          </a:p>
          <a:p>
            <a:r>
              <a:rPr lang="en-US" sz="3200" dirty="0">
                <a:solidFill>
                  <a:srgbClr val="002060"/>
                </a:solidFill>
                <a:cs typeface="Times New Roman" panose="02020603050405020304" pitchFamily="18" charset="0"/>
              </a:rPr>
              <a:t>The Optimizer </a:t>
            </a: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Strategic Roles</a:t>
            </a:r>
          </a:p>
        </p:txBody>
      </p:sp>
      <p:sp>
        <p:nvSpPr>
          <p:cNvPr id="3" name="Content Placeholder 2"/>
          <p:cNvSpPr>
            <a:spLocks noGrp="1"/>
          </p:cNvSpPr>
          <p:nvPr>
            <p:ph sz="quarter" idx="1"/>
          </p:nvPr>
        </p:nvSpPr>
        <p:spPr>
          <a:xfrm>
            <a:off x="301752" y="1527048"/>
            <a:ext cx="8080248" cy="4572000"/>
          </a:xfrm>
        </p:spPr>
        <p:txBody>
          <a:bodyPr>
            <a:normAutofit fontScale="92500" lnSpcReduction="10000"/>
          </a:bodyPr>
          <a:lstStyle/>
          <a:p>
            <a:r>
              <a:rPr lang="en-US" dirty="0"/>
              <a:t>ETA has developed a vision for the impact of State and Local WDBs in transforming and improving the workforce system and building a sustaining system for board excellence. </a:t>
            </a:r>
          </a:p>
          <a:p>
            <a:r>
              <a:rPr lang="en-US" dirty="0"/>
              <a:t>It outlines four strategic roles that all high-performing boards will play. Working together, board members will ensure that the board has the capacity to perform the functions associated with each of these roles. </a:t>
            </a:r>
          </a:p>
          <a:p>
            <a:r>
              <a:rPr lang="en-US" dirty="0"/>
              <a:t>As you develop and expand your board’s membership, you can use this guidance to recruit members who have specific expertise or interest in one or more of these roles.</a:t>
            </a:r>
          </a:p>
          <a:p>
            <a:endParaRPr lang="en-US" sz="3200" dirty="0">
              <a:solidFill>
                <a:srgbClr val="002060"/>
              </a:solidFill>
              <a:cs typeface="Times New Roman" panose="02020603050405020304" pitchFamily="18" charset="0"/>
            </a:endParaRPr>
          </a:p>
          <a:p>
            <a:endParaRPr lang="en-US" sz="3200" dirty="0">
              <a:solidFill>
                <a:srgbClr val="002060"/>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350DC-B486-451C-887C-D953A8DC8A2B}"/>
              </a:ext>
            </a:extLst>
          </p:cNvPr>
          <p:cNvSpPr>
            <a:spLocks noGrp="1"/>
          </p:cNvSpPr>
          <p:nvPr>
            <p:ph type="sldNum" sz="quarter" idx="12"/>
          </p:nvPr>
        </p:nvSpPr>
        <p:spPr/>
        <p:txBody>
          <a:bodyPr/>
          <a:lstStyle/>
          <a:p>
            <a:fld id="{94392F7E-33F9-4BEB-9587-BF61EA457123}" type="slidenum">
              <a:rPr lang="en-US" smtClean="0"/>
              <a:pPr/>
              <a:t>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82204"/>
            <a:ext cx="1596272" cy="609600"/>
          </a:xfrm>
          <a:prstGeom prst="rect">
            <a:avLst/>
          </a:prstGeom>
        </p:spPr>
      </p:pic>
    </p:spTree>
    <p:extLst>
      <p:ext uri="{BB962C8B-B14F-4D97-AF65-F5344CB8AC3E}">
        <p14:creationId xmlns:p14="http://schemas.microsoft.com/office/powerpoint/2010/main" val="351825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17AE5F-146A-4D12-A695-5CF7A2E785B1}"/>
              </a:ext>
            </a:extLst>
          </p:cNvPr>
          <p:cNvSpPr>
            <a:spLocks noGrp="1"/>
          </p:cNvSpPr>
          <p:nvPr>
            <p:ph type="body" idx="1"/>
          </p:nvPr>
        </p:nvSpPr>
        <p:spPr>
          <a:xfrm>
            <a:off x="1368426" y="2743201"/>
            <a:ext cx="6480174" cy="381000"/>
          </a:xfrm>
        </p:spPr>
        <p:txBody>
          <a:bodyPr/>
          <a:lstStyle/>
          <a:p>
            <a:r>
              <a:rPr lang="en-US" dirty="0"/>
              <a:t>The STRATEGIST </a:t>
            </a:r>
          </a:p>
        </p:txBody>
      </p:sp>
      <p:sp>
        <p:nvSpPr>
          <p:cNvPr id="4" name="Title 3">
            <a:extLst>
              <a:ext uri="{FF2B5EF4-FFF2-40B4-BE49-F238E27FC236}">
                <a16:creationId xmlns:a16="http://schemas.microsoft.com/office/drawing/2014/main" id="{06922B6F-5B30-4239-A051-88F3348A44A0}"/>
              </a:ext>
            </a:extLst>
          </p:cNvPr>
          <p:cNvSpPr>
            <a:spLocks noGrp="1"/>
          </p:cNvSpPr>
          <p:nvPr>
            <p:ph type="title"/>
          </p:nvPr>
        </p:nvSpPr>
        <p:spPr/>
        <p:txBody>
          <a:bodyPr/>
          <a:lstStyle/>
          <a:p>
            <a:r>
              <a:rPr lang="en-US" dirty="0"/>
              <a:t>Northeast Region Governance Training</a:t>
            </a:r>
          </a:p>
        </p:txBody>
      </p:sp>
      <p:sp>
        <p:nvSpPr>
          <p:cNvPr id="6" name="Slide Number Placeholder 5">
            <a:extLst>
              <a:ext uri="{FF2B5EF4-FFF2-40B4-BE49-F238E27FC236}">
                <a16:creationId xmlns:a16="http://schemas.microsoft.com/office/drawing/2014/main" id="{6D2FF36A-4C53-45A5-8181-D8160A92FF2D}"/>
              </a:ext>
            </a:extLst>
          </p:cNvPr>
          <p:cNvSpPr>
            <a:spLocks noGrp="1"/>
          </p:cNvSpPr>
          <p:nvPr>
            <p:ph type="sldNum" sz="quarter" idx="4"/>
          </p:nvPr>
        </p:nvSpPr>
        <p:spPr/>
        <p:txBody>
          <a:bodyPr/>
          <a:lstStyle/>
          <a:p>
            <a:fld id="{94392F7E-33F9-4BEB-9587-BF61EA457123}" type="slidenum">
              <a:rPr lang="en-US" smtClean="0"/>
              <a:pPr/>
              <a:t>9</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5715000"/>
            <a:ext cx="1600200" cy="609600"/>
          </a:xfrm>
          <a:prstGeom prst="rect">
            <a:avLst/>
          </a:prstGeom>
        </p:spPr>
      </p:pic>
      <p:pic>
        <p:nvPicPr>
          <p:cNvPr id="8" name="Content Placeholder 5" descr="The Strategist Role icon">
            <a:extLst>
              <a:ext uri="{FF2B5EF4-FFF2-40B4-BE49-F238E27FC236}">
                <a16:creationId xmlns:a16="http://schemas.microsoft.com/office/drawing/2014/main" id="{F2AA00D4-C490-46A6-A46C-EDC59623D0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6051" y="3443628"/>
            <a:ext cx="2325801" cy="2325801"/>
          </a:xfrm>
          <a:prstGeom prst="rect">
            <a:avLst/>
          </a:prstGeom>
        </p:spPr>
      </p:pic>
    </p:spTree>
    <p:extLst>
      <p:ext uri="{BB962C8B-B14F-4D97-AF65-F5344CB8AC3E}">
        <p14:creationId xmlns:p14="http://schemas.microsoft.com/office/powerpoint/2010/main" val="740093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26"/>
  <p:tag name="MMPROD_UIDATA" val="&lt;database version=&quot;7.0&quot;&gt;&lt;object type=&quot;1&quot; unique_id=&quot;10001&quot;&gt;&lt;object type=&quot;2&quot; unique_id=&quot;11830&quot;&gt;&lt;object type=&quot;3&quot; unique_id=&quot;11831&quot;&gt;&lt;property id=&quot;20148&quot; value=&quot;5&quot;/&gt;&lt;property id=&quot;20300&quot; value=&quot;Slide 1&quot;/&gt;&lt;property id=&quot;20307&quot; value=&quot;256&quot;/&gt;&lt;/object&gt;&lt;object type=&quot;3&quot; unique_id=&quot;11832&quot;&gt;&lt;property id=&quot;20148&quot; value=&quot;5&quot;/&gt;&lt;property id=&quot;20300&quot; value=&quot;Slide 2&quot;/&gt;&lt;property id=&quot;20307&quot; value=&quot;257&quot;/&gt;&lt;/object&gt;&lt;/object&gt;&lt;object type=&quot;8&quot; unique_id=&quot;11836&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arth Day 4">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heryl_x0020_Approved_x0020_yet_x003f_ xmlns="a165619d-62ea-4494-9933-e5d4636ba862">false</Cheryl_x0020_Approved_x0020_yet_x003f_>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0A4C17F8893B419ED8287CDE59D507" ma:contentTypeVersion="13" ma:contentTypeDescription="Create a new document." ma:contentTypeScope="" ma:versionID="52398440e2123c9619c9baa46078c9ad">
  <xsd:schema xmlns:xsd="http://www.w3.org/2001/XMLSchema" xmlns:xs="http://www.w3.org/2001/XMLSchema" xmlns:p="http://schemas.microsoft.com/office/2006/metadata/properties" xmlns:ns2="a165619d-62ea-4494-9933-e5d4636ba862" xmlns:ns3="b2cbb320-9259-475d-a199-cf835ecb4c25" targetNamespace="http://schemas.microsoft.com/office/2006/metadata/properties" ma:root="true" ma:fieldsID="a23463deb9d36c530c62dfe84f64a9b8" ns2:_="" ns3:_="">
    <xsd:import namespace="a165619d-62ea-4494-9933-e5d4636ba862"/>
    <xsd:import namespace="b2cbb320-9259-475d-a199-cf835ecb4c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Cheryl_x0020_Approved_x0020_yet_x003f_"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5619d-62ea-4494-9933-e5d4636ba86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Cheryl_x0020_Approved_x0020_yet_x003f_" ma:index="16" nillable="true" ma:displayName="Cheryl Approved yet?" ma:default="0" ma:format="Dropdown" ma:internalName="Cheryl_x0020_Approved_x0020_yet_x003f_">
      <xsd:simpleType>
        <xsd:restriction base="dms:Boolea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cbb320-9259-475d-a199-cf835ecb4c2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8AE4AA-772F-4477-8CAC-5C811EDD2A4D}">
  <ds:schemaRefs>
    <ds:schemaRef ds:uri="a165619d-62ea-4494-9933-e5d4636ba862"/>
    <ds:schemaRef ds:uri="http://purl.org/dc/elements/1.1/"/>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b2cbb320-9259-475d-a199-cf835ecb4c25"/>
    <ds:schemaRef ds:uri="http://purl.org/dc/terms/"/>
  </ds:schemaRefs>
</ds:datastoreItem>
</file>

<file path=customXml/itemProps2.xml><?xml version="1.0" encoding="utf-8"?>
<ds:datastoreItem xmlns:ds="http://schemas.openxmlformats.org/officeDocument/2006/customXml" ds:itemID="{F1700C78-E0ED-4B09-8F99-EBA43FD73C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5619d-62ea-4494-9933-e5d4636ba862"/>
    <ds:schemaRef ds:uri="b2cbb320-9259-475d-a199-cf835ecb4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592E4-C6E5-4417-A4BA-80391E8DBD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Day 4</Template>
  <TotalTime>3635</TotalTime>
  <Words>1379</Words>
  <Application>Microsoft Macintosh PowerPoint</Application>
  <PresentationFormat>On-screen Show (4:3)</PresentationFormat>
  <Paragraphs>491</Paragraphs>
  <Slides>37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Calibri</vt:lpstr>
      <vt:lpstr>Cambria</vt:lpstr>
      <vt:lpstr>Century Gothic</vt:lpstr>
      <vt:lpstr>Georgia</vt:lpstr>
      <vt:lpstr>Wingdings</vt:lpstr>
      <vt:lpstr>Wingdings 2</vt:lpstr>
      <vt:lpstr>Earth Day 4</vt:lpstr>
      <vt:lpstr>Polling Question </vt:lpstr>
      <vt:lpstr>Polling Question </vt:lpstr>
      <vt:lpstr>Northeast Region Governance Training</vt:lpstr>
      <vt:lpstr>Northeast Region Governance Training</vt:lpstr>
      <vt:lpstr>One Workforce Vision  </vt:lpstr>
      <vt:lpstr>One Workforce Vision </vt:lpstr>
      <vt:lpstr>AGENDA</vt:lpstr>
      <vt:lpstr>The Four Strategic Roles</vt:lpstr>
      <vt:lpstr>Northeast Region Governance Training</vt:lpstr>
      <vt:lpstr>BOARDS AS STRATEGISTS  </vt:lpstr>
      <vt:lpstr>STRATEGIC ACTIONS  </vt:lpstr>
      <vt:lpstr>Polling Question </vt:lpstr>
      <vt:lpstr>Polling Question </vt:lpstr>
      <vt:lpstr>Challenge</vt:lpstr>
      <vt:lpstr>Northeast Region Governance Training</vt:lpstr>
      <vt:lpstr>BOARDS AS CONVENERS  </vt:lpstr>
      <vt:lpstr>CONVENING ACTIONS  </vt:lpstr>
      <vt:lpstr>Polling Question </vt:lpstr>
      <vt:lpstr>Peer Feedback </vt:lpstr>
      <vt:lpstr>Peer Feedback</vt:lpstr>
      <vt:lpstr>Challenge</vt:lpstr>
      <vt:lpstr>Northeast Region Governance Training</vt:lpstr>
      <vt:lpstr>BOARDS AS MANAGERS  </vt:lpstr>
      <vt:lpstr>MANAGEMENT ACTIONS  </vt:lpstr>
      <vt:lpstr>Polling Question</vt:lpstr>
      <vt:lpstr>Peer Feedback</vt:lpstr>
      <vt:lpstr>Challenge</vt:lpstr>
      <vt:lpstr>Northeast Region Governance Training</vt:lpstr>
      <vt:lpstr>BOARDS AS OPTMIZERS </vt:lpstr>
      <vt:lpstr>OPTIMIZING SYSTEMS </vt:lpstr>
      <vt:lpstr>OPTIMIZING ACTIONS  </vt:lpstr>
      <vt:lpstr>Polling Question </vt:lpstr>
      <vt:lpstr>Peer Feedback</vt:lpstr>
      <vt:lpstr>Challenge</vt:lpstr>
      <vt:lpstr>Meeting the Challenges</vt:lpstr>
      <vt:lpstr>ETA Action Planner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Patty</dc:creator>
  <cp:lastModifiedBy>Grace McCall</cp:lastModifiedBy>
  <cp:revision>130</cp:revision>
  <dcterms:created xsi:type="dcterms:W3CDTF">2009-09-02T20:46:22Z</dcterms:created>
  <dcterms:modified xsi:type="dcterms:W3CDTF">2020-11-19T13:24:57Z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TC300023241033</vt:lpwstr>
  </property>
  <property fmtid="{D5CDD505-2E9C-101B-9397-08002B2CF9AE}" pid="3" name="ContentTypeId">
    <vt:lpwstr>0x010100D20A4C17F8893B419ED8287CDE59D507</vt:lpwstr>
  </property>
</Properties>
</file>