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85.xml" ContentType="application/vnd.openxmlformats-officedocument.presentationml.tags+xml"/>
  <Override PartName="/ppt/notesSlides/notesSlide1.xml" ContentType="application/vnd.openxmlformats-officedocument.presentationml.notesSlide+xml"/>
  <Override PartName="/ppt/tags/tag8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8.xml" ContentType="application/vnd.openxmlformats-officedocument.presentationml.tags+xml"/>
  <Override PartName="/ppt/notesSlides/notesSlide6.xml" ContentType="application/vnd.openxmlformats-officedocument.presentationml.notesSlide+xml"/>
  <Override PartName="/ppt/tags/tag89.xml" ContentType="application/vnd.openxmlformats-officedocument.presentationml.tags+xml"/>
  <Override PartName="/ppt/notesSlides/notesSlide7.xml" ContentType="application/vnd.openxmlformats-officedocument.presentationml.notesSlide+xml"/>
  <Override PartName="/ppt/tags/tag90.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1.xml" ContentType="application/vnd.openxmlformats-officedocument.presentationml.tags+xml"/>
  <Override PartName="/ppt/notesSlides/notesSlide9.xml" ContentType="application/vnd.openxmlformats-officedocument.presentationml.notesSlide+xml"/>
  <Override PartName="/ppt/tags/tag92.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3.xml" ContentType="application/vnd.openxmlformats-officedocument.presentationml.tag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5.xml" ContentType="application/vnd.openxmlformats-officedocument.presentationml.tags+xml"/>
  <Override PartName="/ppt/notesSlides/notesSlide14.xml" ContentType="application/vnd.openxmlformats-officedocument.presentationml.notesSlide+xml"/>
  <Override PartName="/ppt/tags/tag96.xml" ContentType="application/vnd.openxmlformats-officedocument.presentationml.tags+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97.xml" ContentType="application/vnd.openxmlformats-officedocument.presentationml.tags+xml"/>
  <Override PartName="/ppt/notesSlides/notesSlide16.xml" ContentType="application/vnd.openxmlformats-officedocument.presentationml.notesSlide+xml"/>
  <Override PartName="/ppt/tags/tag98.xml" ContentType="application/vnd.openxmlformats-officedocument.presentationml.tags+xml"/>
  <Override PartName="/ppt/notesSlides/notesSlide17.xml" ContentType="application/vnd.openxmlformats-officedocument.presentationml.notesSlide+xml"/>
  <Override PartName="/ppt/tags/tag99.xml" ContentType="application/vnd.openxmlformats-officedocument.presentationml.tags+xml"/>
  <Override PartName="/ppt/notesSlides/notesSlide18.xml" ContentType="application/vnd.openxmlformats-officedocument.presentationml.notesSlide+xml"/>
  <Override PartName="/ppt/tags/tag100.xml" ContentType="application/vnd.openxmlformats-officedocument.presentationml.tags+xml"/>
  <Override PartName="/ppt/notesSlides/notesSlide19.xml" ContentType="application/vnd.openxmlformats-officedocument.presentationml.notesSlide+xml"/>
  <Override PartName="/ppt/tags/tag101.xml" ContentType="application/vnd.openxmlformats-officedocument.presentationml.tags+xml"/>
  <Override PartName="/ppt/notesSlides/notesSlide20.xml" ContentType="application/vnd.openxmlformats-officedocument.presentationml.notesSlide+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04.xml" ContentType="application/vnd.openxmlformats-officedocument.presentationml.tags+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05.xml" ContentType="application/vnd.openxmlformats-officedocument.presentationml.tags+xml"/>
  <Override PartName="/ppt/notesSlides/notesSlide24.xml" ContentType="application/vnd.openxmlformats-officedocument.presentationml.notesSlide+xml"/>
  <Override PartName="/ppt/tags/tag106.xml" ContentType="application/vnd.openxmlformats-officedocument.presentationml.tags+xml"/>
  <Override PartName="/ppt/notesSlides/notesSlide25.xml" ContentType="application/vnd.openxmlformats-officedocument.presentationml.notesSlide+xml"/>
  <Override PartName="/ppt/tags/tag107.xml" ContentType="application/vnd.openxmlformats-officedocument.presentationml.tags+xml"/>
  <Override PartName="/ppt/notesSlides/notesSlide26.xml" ContentType="application/vnd.openxmlformats-officedocument.presentationml.notesSlide+xml"/>
  <Override PartName="/ppt/tags/tag108.xml" ContentType="application/vnd.openxmlformats-officedocument.presentationml.tags+xml"/>
  <Override PartName="/ppt/notesSlides/notesSlide27.xml" ContentType="application/vnd.openxmlformats-officedocument.presentationml.notesSlide+xml"/>
  <Override PartName="/ppt/tags/tag109.xml" ContentType="application/vnd.openxmlformats-officedocument.presentationml.tags+xml"/>
  <Override PartName="/ppt/notesSlides/notesSlide28.xml" ContentType="application/vnd.openxmlformats-officedocument.presentationml.notesSlide+xml"/>
  <Override PartName="/ppt/tags/tag110.xml" ContentType="application/vnd.openxmlformats-officedocument.presentationml.tags+xml"/>
  <Override PartName="/ppt/notesSlides/notesSlide29.xml" ContentType="application/vnd.openxmlformats-officedocument.presentationml.notesSlide+xml"/>
  <Override PartName="/ppt/tags/tag111.xml" ContentType="application/vnd.openxmlformats-officedocument.presentationml.tags+xml"/>
  <Override PartName="/ppt/notesSlides/notesSlide30.xml" ContentType="application/vnd.openxmlformats-officedocument.presentationml.notesSlide+xml"/>
  <Override PartName="/ppt/tags/tag112.xml" ContentType="application/vnd.openxmlformats-officedocument.presentationml.tags+xml"/>
  <Override PartName="/ppt/notesSlides/notesSlide31.xml" ContentType="application/vnd.openxmlformats-officedocument.presentationml.notesSlide+xml"/>
  <Override PartName="/ppt/tags/tag113.xml" ContentType="application/vnd.openxmlformats-officedocument.presentationml.tags+xml"/>
  <Override PartName="/ppt/notesSlides/notesSlide32.xml" ContentType="application/vnd.openxmlformats-officedocument.presentationml.notesSlide+xml"/>
  <Override PartName="/ppt/tags/tag114.xml" ContentType="application/vnd.openxmlformats-officedocument.presentationml.tags+xml"/>
  <Override PartName="/ppt/notesSlides/notesSlide33.xml" ContentType="application/vnd.openxmlformats-officedocument.presentationml.notesSlide+xml"/>
  <Override PartName="/ppt/tags/tag115.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16.xml" ContentType="application/vnd.openxmlformats-officedocument.presentationml.tags+xml"/>
  <Override PartName="/ppt/notesSlides/notesSlide36.xml" ContentType="application/vnd.openxmlformats-officedocument.presentationml.notesSlide+xml"/>
  <Override PartName="/ppt/tags/tag117.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18.xml" ContentType="application/vnd.openxmlformats-officedocument.presentationml.tags+xml"/>
  <Override PartName="/ppt/notesSlides/notesSlide42.xml" ContentType="application/vnd.openxmlformats-officedocument.presentationml.notesSlide+xml"/>
  <Override PartName="/ppt/tags/tag119.xml" ContentType="application/vnd.openxmlformats-officedocument.presentationml.tags+xml"/>
  <Override PartName="/ppt/notesSlides/notesSlide43.xml" ContentType="application/vnd.openxmlformats-officedocument.presentationml.notesSlide+xml"/>
  <Override PartName="/ppt/tags/tag120.xml" ContentType="application/vnd.openxmlformats-officedocument.presentationml.tags+xml"/>
  <Override PartName="/ppt/notesSlides/notesSlide44.xml" ContentType="application/vnd.openxmlformats-officedocument.presentationml.notesSlide+xml"/>
  <Override PartName="/ppt/tags/tag121.xml" ContentType="application/vnd.openxmlformats-officedocument.presentationml.tags+xml"/>
  <Override PartName="/ppt/notesSlides/notesSlide45.xml" ContentType="application/vnd.openxmlformats-officedocument.presentationml.notesSlide+xml"/>
  <Override PartName="/ppt/tags/tag122.xml" ContentType="application/vnd.openxmlformats-officedocument.presentationml.tags+xml"/>
  <Override PartName="/ppt/notesSlides/notesSlide46.xml" ContentType="application/vnd.openxmlformats-officedocument.presentationml.notesSlide+xml"/>
  <Override PartName="/ppt/tags/tag123.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4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Lst>
  <p:notesMasterIdLst>
    <p:notesMasterId r:id="rId57"/>
  </p:notesMasterIdLst>
  <p:handoutMasterIdLst>
    <p:handoutMasterId r:id="rId58"/>
  </p:handoutMasterIdLst>
  <p:sldIdLst>
    <p:sldId id="412" r:id="rId7"/>
    <p:sldId id="413" r:id="rId8"/>
    <p:sldId id="414" r:id="rId9"/>
    <p:sldId id="415" r:id="rId10"/>
    <p:sldId id="416" r:id="rId11"/>
    <p:sldId id="417" r:id="rId12"/>
    <p:sldId id="418" r:id="rId13"/>
    <p:sldId id="419" r:id="rId14"/>
    <p:sldId id="420" r:id="rId15"/>
    <p:sldId id="421" r:id="rId16"/>
    <p:sldId id="422" r:id="rId17"/>
    <p:sldId id="423" r:id="rId18"/>
    <p:sldId id="424" r:id="rId19"/>
    <p:sldId id="425" r:id="rId20"/>
    <p:sldId id="426" r:id="rId21"/>
    <p:sldId id="427" r:id="rId22"/>
    <p:sldId id="428" r:id="rId23"/>
    <p:sldId id="429" r:id="rId24"/>
    <p:sldId id="430" r:id="rId25"/>
    <p:sldId id="468" r:id="rId26"/>
    <p:sldId id="432" r:id="rId27"/>
    <p:sldId id="433" r:id="rId28"/>
    <p:sldId id="434" r:id="rId29"/>
    <p:sldId id="435" r:id="rId30"/>
    <p:sldId id="469" r:id="rId31"/>
    <p:sldId id="437" r:id="rId32"/>
    <p:sldId id="438" r:id="rId33"/>
    <p:sldId id="441" r:id="rId34"/>
    <p:sldId id="440" r:id="rId35"/>
    <p:sldId id="442" r:id="rId36"/>
    <p:sldId id="443" r:id="rId37"/>
    <p:sldId id="444" r:id="rId38"/>
    <p:sldId id="447" r:id="rId39"/>
    <p:sldId id="448" r:id="rId40"/>
    <p:sldId id="463" r:id="rId41"/>
    <p:sldId id="449" r:id="rId42"/>
    <p:sldId id="450" r:id="rId43"/>
    <p:sldId id="464" r:id="rId44"/>
    <p:sldId id="467" r:id="rId45"/>
    <p:sldId id="465" r:id="rId46"/>
    <p:sldId id="466" r:id="rId47"/>
    <p:sldId id="454" r:id="rId48"/>
    <p:sldId id="455" r:id="rId49"/>
    <p:sldId id="456" r:id="rId50"/>
    <p:sldId id="458" r:id="rId51"/>
    <p:sldId id="459" r:id="rId52"/>
    <p:sldId id="460" r:id="rId53"/>
    <p:sldId id="461" r:id="rId54"/>
    <p:sldId id="462" r:id="rId55"/>
    <p:sldId id="297" r:id="rId56"/>
  </p:sldIdLst>
  <p:sldSz cx="12192000" cy="6858000"/>
  <p:notesSz cx="6954838" cy="93091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Ryan, Jeff - ETA" initials="JR" lastIdx="35" clrIdx="0">
    <p:extLst>
      <p:ext uri="{19B8F6BF-5375-455C-9EA6-DF929625EA0E}">
        <p15:presenceInfo xmlns:p15="http://schemas.microsoft.com/office/powerpoint/2012/main" userId="Ryan, Jeff - E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261"/>
    <a:srgbClr val="F3F4F4"/>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38" autoAdjust="0"/>
    <p:restoredTop sz="69565" autoAdjust="0"/>
  </p:normalViewPr>
  <p:slideViewPr>
    <p:cSldViewPr snapToGrid="0">
      <p:cViewPr varScale="1">
        <p:scale>
          <a:sx n="51" d="100"/>
          <a:sy n="51" d="100"/>
        </p:scale>
        <p:origin x="936"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3" d="100"/>
          <a:sy n="83" d="100"/>
        </p:scale>
        <p:origin x="2970" y="108"/>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1.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gs" Target="tags/tag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Vehlow" userId="40d0c0a0-ae58-4816-9718-8d11842a4e5b" providerId="ADAL" clId="{4D7F8E14-77BF-4F04-B1D7-8322312EDA49}"/>
    <pc:docChg chg="custSel modSld">
      <pc:chgData name="Jonathan Vehlow" userId="40d0c0a0-ae58-4816-9718-8d11842a4e5b" providerId="ADAL" clId="{4D7F8E14-77BF-4F04-B1D7-8322312EDA49}" dt="2020-11-09T14:19:39.620" v="95" actId="368"/>
      <pc:docMkLst>
        <pc:docMk/>
      </pc:docMkLst>
      <pc:sldChg chg="modNotes">
        <pc:chgData name="Jonathan Vehlow" userId="40d0c0a0-ae58-4816-9718-8d11842a4e5b" providerId="ADAL" clId="{4D7F8E14-77BF-4F04-B1D7-8322312EDA49}" dt="2020-11-09T14:19:39.117" v="1" actId="368"/>
        <pc:sldMkLst>
          <pc:docMk/>
          <pc:sldMk cId="308460852" sldId="412"/>
        </pc:sldMkLst>
      </pc:sldChg>
      <pc:sldChg chg="modNotes">
        <pc:chgData name="Jonathan Vehlow" userId="40d0c0a0-ae58-4816-9718-8d11842a4e5b" providerId="ADAL" clId="{4D7F8E14-77BF-4F04-B1D7-8322312EDA49}" dt="2020-11-09T14:19:39.126" v="3" actId="368"/>
        <pc:sldMkLst>
          <pc:docMk/>
          <pc:sldMk cId="2541109198" sldId="413"/>
        </pc:sldMkLst>
      </pc:sldChg>
      <pc:sldChg chg="modNotes">
        <pc:chgData name="Jonathan Vehlow" userId="40d0c0a0-ae58-4816-9718-8d11842a4e5b" providerId="ADAL" clId="{4D7F8E14-77BF-4F04-B1D7-8322312EDA49}" dt="2020-11-09T14:19:39.138" v="5" actId="368"/>
        <pc:sldMkLst>
          <pc:docMk/>
          <pc:sldMk cId="1169977176" sldId="414"/>
        </pc:sldMkLst>
      </pc:sldChg>
      <pc:sldChg chg="modNotes">
        <pc:chgData name="Jonathan Vehlow" userId="40d0c0a0-ae58-4816-9718-8d11842a4e5b" providerId="ADAL" clId="{4D7F8E14-77BF-4F04-B1D7-8322312EDA49}" dt="2020-11-09T14:19:39.148" v="7" actId="368"/>
        <pc:sldMkLst>
          <pc:docMk/>
          <pc:sldMk cId="2643276987" sldId="415"/>
        </pc:sldMkLst>
      </pc:sldChg>
      <pc:sldChg chg="modNotes">
        <pc:chgData name="Jonathan Vehlow" userId="40d0c0a0-ae58-4816-9718-8d11842a4e5b" providerId="ADAL" clId="{4D7F8E14-77BF-4F04-B1D7-8322312EDA49}" dt="2020-11-09T14:19:39.160" v="9" actId="368"/>
        <pc:sldMkLst>
          <pc:docMk/>
          <pc:sldMk cId="236950736" sldId="416"/>
        </pc:sldMkLst>
      </pc:sldChg>
      <pc:sldChg chg="modNotes">
        <pc:chgData name="Jonathan Vehlow" userId="40d0c0a0-ae58-4816-9718-8d11842a4e5b" providerId="ADAL" clId="{4D7F8E14-77BF-4F04-B1D7-8322312EDA49}" dt="2020-11-09T14:19:39.172" v="11" actId="368"/>
        <pc:sldMkLst>
          <pc:docMk/>
          <pc:sldMk cId="378053978" sldId="417"/>
        </pc:sldMkLst>
      </pc:sldChg>
      <pc:sldChg chg="modNotes">
        <pc:chgData name="Jonathan Vehlow" userId="40d0c0a0-ae58-4816-9718-8d11842a4e5b" providerId="ADAL" clId="{4D7F8E14-77BF-4F04-B1D7-8322312EDA49}" dt="2020-11-09T14:19:39.184" v="13" actId="368"/>
        <pc:sldMkLst>
          <pc:docMk/>
          <pc:sldMk cId="2963051326" sldId="418"/>
        </pc:sldMkLst>
      </pc:sldChg>
      <pc:sldChg chg="modNotes">
        <pc:chgData name="Jonathan Vehlow" userId="40d0c0a0-ae58-4816-9718-8d11842a4e5b" providerId="ADAL" clId="{4D7F8E14-77BF-4F04-B1D7-8322312EDA49}" dt="2020-11-09T14:19:39.196" v="15" actId="368"/>
        <pc:sldMkLst>
          <pc:docMk/>
          <pc:sldMk cId="213068629" sldId="419"/>
        </pc:sldMkLst>
      </pc:sldChg>
      <pc:sldChg chg="modNotes">
        <pc:chgData name="Jonathan Vehlow" userId="40d0c0a0-ae58-4816-9718-8d11842a4e5b" providerId="ADAL" clId="{4D7F8E14-77BF-4F04-B1D7-8322312EDA49}" dt="2020-11-09T14:19:39.208" v="17" actId="368"/>
        <pc:sldMkLst>
          <pc:docMk/>
          <pc:sldMk cId="1159546829" sldId="420"/>
        </pc:sldMkLst>
      </pc:sldChg>
      <pc:sldChg chg="modNotes">
        <pc:chgData name="Jonathan Vehlow" userId="40d0c0a0-ae58-4816-9718-8d11842a4e5b" providerId="ADAL" clId="{4D7F8E14-77BF-4F04-B1D7-8322312EDA49}" dt="2020-11-09T14:19:39.220" v="19" actId="368"/>
        <pc:sldMkLst>
          <pc:docMk/>
          <pc:sldMk cId="3462603839" sldId="421"/>
        </pc:sldMkLst>
      </pc:sldChg>
      <pc:sldChg chg="modNotes">
        <pc:chgData name="Jonathan Vehlow" userId="40d0c0a0-ae58-4816-9718-8d11842a4e5b" providerId="ADAL" clId="{4D7F8E14-77BF-4F04-B1D7-8322312EDA49}" dt="2020-11-09T14:19:39.232" v="21" actId="368"/>
        <pc:sldMkLst>
          <pc:docMk/>
          <pc:sldMk cId="832171220" sldId="422"/>
        </pc:sldMkLst>
      </pc:sldChg>
      <pc:sldChg chg="modNotes">
        <pc:chgData name="Jonathan Vehlow" userId="40d0c0a0-ae58-4816-9718-8d11842a4e5b" providerId="ADAL" clId="{4D7F8E14-77BF-4F04-B1D7-8322312EDA49}" dt="2020-11-09T14:19:39.246" v="23" actId="368"/>
        <pc:sldMkLst>
          <pc:docMk/>
          <pc:sldMk cId="3706663194" sldId="423"/>
        </pc:sldMkLst>
      </pc:sldChg>
      <pc:sldChg chg="modNotes">
        <pc:chgData name="Jonathan Vehlow" userId="40d0c0a0-ae58-4816-9718-8d11842a4e5b" providerId="ADAL" clId="{4D7F8E14-77BF-4F04-B1D7-8322312EDA49}" dt="2020-11-09T14:19:39.258" v="25" actId="368"/>
        <pc:sldMkLst>
          <pc:docMk/>
          <pc:sldMk cId="843364030" sldId="424"/>
        </pc:sldMkLst>
      </pc:sldChg>
      <pc:sldChg chg="modNotes">
        <pc:chgData name="Jonathan Vehlow" userId="40d0c0a0-ae58-4816-9718-8d11842a4e5b" providerId="ADAL" clId="{4D7F8E14-77BF-4F04-B1D7-8322312EDA49}" dt="2020-11-09T14:19:39.270" v="27" actId="368"/>
        <pc:sldMkLst>
          <pc:docMk/>
          <pc:sldMk cId="685213945" sldId="425"/>
        </pc:sldMkLst>
      </pc:sldChg>
      <pc:sldChg chg="modNotes">
        <pc:chgData name="Jonathan Vehlow" userId="40d0c0a0-ae58-4816-9718-8d11842a4e5b" providerId="ADAL" clId="{4D7F8E14-77BF-4F04-B1D7-8322312EDA49}" dt="2020-11-09T14:19:39.281" v="29" actId="368"/>
        <pc:sldMkLst>
          <pc:docMk/>
          <pc:sldMk cId="1875106594" sldId="426"/>
        </pc:sldMkLst>
      </pc:sldChg>
      <pc:sldChg chg="modNotes">
        <pc:chgData name="Jonathan Vehlow" userId="40d0c0a0-ae58-4816-9718-8d11842a4e5b" providerId="ADAL" clId="{4D7F8E14-77BF-4F04-B1D7-8322312EDA49}" dt="2020-11-09T14:19:39.292" v="31" actId="368"/>
        <pc:sldMkLst>
          <pc:docMk/>
          <pc:sldMk cId="188149513" sldId="427"/>
        </pc:sldMkLst>
      </pc:sldChg>
      <pc:sldChg chg="modNotes">
        <pc:chgData name="Jonathan Vehlow" userId="40d0c0a0-ae58-4816-9718-8d11842a4e5b" providerId="ADAL" clId="{4D7F8E14-77BF-4F04-B1D7-8322312EDA49}" dt="2020-11-09T14:19:39.304" v="33" actId="368"/>
        <pc:sldMkLst>
          <pc:docMk/>
          <pc:sldMk cId="1651434381" sldId="428"/>
        </pc:sldMkLst>
      </pc:sldChg>
      <pc:sldChg chg="modNotes">
        <pc:chgData name="Jonathan Vehlow" userId="40d0c0a0-ae58-4816-9718-8d11842a4e5b" providerId="ADAL" clId="{4D7F8E14-77BF-4F04-B1D7-8322312EDA49}" dt="2020-11-09T14:19:39.317" v="35" actId="368"/>
        <pc:sldMkLst>
          <pc:docMk/>
          <pc:sldMk cId="2692206962" sldId="429"/>
        </pc:sldMkLst>
      </pc:sldChg>
      <pc:sldChg chg="modNotes">
        <pc:chgData name="Jonathan Vehlow" userId="40d0c0a0-ae58-4816-9718-8d11842a4e5b" providerId="ADAL" clId="{4D7F8E14-77BF-4F04-B1D7-8322312EDA49}" dt="2020-11-09T14:19:39.327" v="37" actId="368"/>
        <pc:sldMkLst>
          <pc:docMk/>
          <pc:sldMk cId="2810501844" sldId="430"/>
        </pc:sldMkLst>
      </pc:sldChg>
      <pc:sldChg chg="modNotes">
        <pc:chgData name="Jonathan Vehlow" userId="40d0c0a0-ae58-4816-9718-8d11842a4e5b" providerId="ADAL" clId="{4D7F8E14-77BF-4F04-B1D7-8322312EDA49}" dt="2020-11-09T14:19:39.349" v="41" actId="368"/>
        <pc:sldMkLst>
          <pc:docMk/>
          <pc:sldMk cId="3424775268" sldId="432"/>
        </pc:sldMkLst>
      </pc:sldChg>
      <pc:sldChg chg="modNotes">
        <pc:chgData name="Jonathan Vehlow" userId="40d0c0a0-ae58-4816-9718-8d11842a4e5b" providerId="ADAL" clId="{4D7F8E14-77BF-4F04-B1D7-8322312EDA49}" dt="2020-11-09T14:19:39.360" v="43" actId="368"/>
        <pc:sldMkLst>
          <pc:docMk/>
          <pc:sldMk cId="3271868259" sldId="433"/>
        </pc:sldMkLst>
      </pc:sldChg>
      <pc:sldChg chg="modNotes">
        <pc:chgData name="Jonathan Vehlow" userId="40d0c0a0-ae58-4816-9718-8d11842a4e5b" providerId="ADAL" clId="{4D7F8E14-77BF-4F04-B1D7-8322312EDA49}" dt="2020-11-09T14:19:39.372" v="45" actId="368"/>
        <pc:sldMkLst>
          <pc:docMk/>
          <pc:sldMk cId="450873226" sldId="434"/>
        </pc:sldMkLst>
      </pc:sldChg>
      <pc:sldChg chg="modNotes">
        <pc:chgData name="Jonathan Vehlow" userId="40d0c0a0-ae58-4816-9718-8d11842a4e5b" providerId="ADAL" clId="{4D7F8E14-77BF-4F04-B1D7-8322312EDA49}" dt="2020-11-09T14:19:39.383" v="47" actId="368"/>
        <pc:sldMkLst>
          <pc:docMk/>
          <pc:sldMk cId="4121787661" sldId="435"/>
        </pc:sldMkLst>
      </pc:sldChg>
      <pc:sldChg chg="modNotes">
        <pc:chgData name="Jonathan Vehlow" userId="40d0c0a0-ae58-4816-9718-8d11842a4e5b" providerId="ADAL" clId="{4D7F8E14-77BF-4F04-B1D7-8322312EDA49}" dt="2020-11-09T14:19:39.403" v="51" actId="368"/>
        <pc:sldMkLst>
          <pc:docMk/>
          <pc:sldMk cId="2966097254" sldId="437"/>
        </pc:sldMkLst>
      </pc:sldChg>
      <pc:sldChg chg="modNotes">
        <pc:chgData name="Jonathan Vehlow" userId="40d0c0a0-ae58-4816-9718-8d11842a4e5b" providerId="ADAL" clId="{4D7F8E14-77BF-4F04-B1D7-8322312EDA49}" dt="2020-11-09T14:19:39.414" v="53" actId="368"/>
        <pc:sldMkLst>
          <pc:docMk/>
          <pc:sldMk cId="3514685468" sldId="438"/>
        </pc:sldMkLst>
      </pc:sldChg>
      <pc:sldChg chg="modNotes">
        <pc:chgData name="Jonathan Vehlow" userId="40d0c0a0-ae58-4816-9718-8d11842a4e5b" providerId="ADAL" clId="{4D7F8E14-77BF-4F04-B1D7-8322312EDA49}" dt="2020-11-09T14:19:39.431" v="57" actId="368"/>
        <pc:sldMkLst>
          <pc:docMk/>
          <pc:sldMk cId="246728897" sldId="440"/>
        </pc:sldMkLst>
      </pc:sldChg>
      <pc:sldChg chg="modNotes">
        <pc:chgData name="Jonathan Vehlow" userId="40d0c0a0-ae58-4816-9718-8d11842a4e5b" providerId="ADAL" clId="{4D7F8E14-77BF-4F04-B1D7-8322312EDA49}" dt="2020-11-09T14:19:39.422" v="55" actId="368"/>
        <pc:sldMkLst>
          <pc:docMk/>
          <pc:sldMk cId="3398282775" sldId="441"/>
        </pc:sldMkLst>
      </pc:sldChg>
      <pc:sldChg chg="modNotes">
        <pc:chgData name="Jonathan Vehlow" userId="40d0c0a0-ae58-4816-9718-8d11842a4e5b" providerId="ADAL" clId="{4D7F8E14-77BF-4F04-B1D7-8322312EDA49}" dt="2020-11-09T14:19:39.441" v="59" actId="368"/>
        <pc:sldMkLst>
          <pc:docMk/>
          <pc:sldMk cId="866552532" sldId="442"/>
        </pc:sldMkLst>
      </pc:sldChg>
      <pc:sldChg chg="modNotes">
        <pc:chgData name="Jonathan Vehlow" userId="40d0c0a0-ae58-4816-9718-8d11842a4e5b" providerId="ADAL" clId="{4D7F8E14-77BF-4F04-B1D7-8322312EDA49}" dt="2020-11-09T14:19:39.451" v="61" actId="368"/>
        <pc:sldMkLst>
          <pc:docMk/>
          <pc:sldMk cId="2799995693" sldId="443"/>
        </pc:sldMkLst>
      </pc:sldChg>
      <pc:sldChg chg="modNotes">
        <pc:chgData name="Jonathan Vehlow" userId="40d0c0a0-ae58-4816-9718-8d11842a4e5b" providerId="ADAL" clId="{4D7F8E14-77BF-4F04-B1D7-8322312EDA49}" dt="2020-11-09T14:19:39.461" v="63" actId="368"/>
        <pc:sldMkLst>
          <pc:docMk/>
          <pc:sldMk cId="2230008651" sldId="444"/>
        </pc:sldMkLst>
      </pc:sldChg>
      <pc:sldChg chg="modNotes">
        <pc:chgData name="Jonathan Vehlow" userId="40d0c0a0-ae58-4816-9718-8d11842a4e5b" providerId="ADAL" clId="{4D7F8E14-77BF-4F04-B1D7-8322312EDA49}" dt="2020-11-09T14:19:39.470" v="65" actId="368"/>
        <pc:sldMkLst>
          <pc:docMk/>
          <pc:sldMk cId="1139936006" sldId="447"/>
        </pc:sldMkLst>
      </pc:sldChg>
      <pc:sldChg chg="modNotes">
        <pc:chgData name="Jonathan Vehlow" userId="40d0c0a0-ae58-4816-9718-8d11842a4e5b" providerId="ADAL" clId="{4D7F8E14-77BF-4F04-B1D7-8322312EDA49}" dt="2020-11-09T14:19:39.479" v="67" actId="368"/>
        <pc:sldMkLst>
          <pc:docMk/>
          <pc:sldMk cId="4057817786" sldId="448"/>
        </pc:sldMkLst>
      </pc:sldChg>
      <pc:sldChg chg="modNotes">
        <pc:chgData name="Jonathan Vehlow" userId="40d0c0a0-ae58-4816-9718-8d11842a4e5b" providerId="ADAL" clId="{4D7F8E14-77BF-4F04-B1D7-8322312EDA49}" dt="2020-11-09T14:19:39.497" v="71" actId="368"/>
        <pc:sldMkLst>
          <pc:docMk/>
          <pc:sldMk cId="2629764873" sldId="449"/>
        </pc:sldMkLst>
      </pc:sldChg>
      <pc:sldChg chg="modNotes">
        <pc:chgData name="Jonathan Vehlow" userId="40d0c0a0-ae58-4816-9718-8d11842a4e5b" providerId="ADAL" clId="{4D7F8E14-77BF-4F04-B1D7-8322312EDA49}" dt="2020-11-09T14:19:39.509" v="73" actId="368"/>
        <pc:sldMkLst>
          <pc:docMk/>
          <pc:sldMk cId="3246525629" sldId="450"/>
        </pc:sldMkLst>
      </pc:sldChg>
      <pc:sldChg chg="modNotes">
        <pc:chgData name="Jonathan Vehlow" userId="40d0c0a0-ae58-4816-9718-8d11842a4e5b" providerId="ADAL" clId="{4D7F8E14-77BF-4F04-B1D7-8322312EDA49}" dt="2020-11-09T14:19:39.550" v="81" actId="368"/>
        <pc:sldMkLst>
          <pc:docMk/>
          <pc:sldMk cId="3744823721" sldId="454"/>
        </pc:sldMkLst>
      </pc:sldChg>
      <pc:sldChg chg="modNotes">
        <pc:chgData name="Jonathan Vehlow" userId="40d0c0a0-ae58-4816-9718-8d11842a4e5b" providerId="ADAL" clId="{4D7F8E14-77BF-4F04-B1D7-8322312EDA49}" dt="2020-11-09T14:19:39.560" v="83" actId="368"/>
        <pc:sldMkLst>
          <pc:docMk/>
          <pc:sldMk cId="1586685704" sldId="455"/>
        </pc:sldMkLst>
      </pc:sldChg>
      <pc:sldChg chg="modNotes">
        <pc:chgData name="Jonathan Vehlow" userId="40d0c0a0-ae58-4816-9718-8d11842a4e5b" providerId="ADAL" clId="{4D7F8E14-77BF-4F04-B1D7-8322312EDA49}" dt="2020-11-09T14:19:39.570" v="85" actId="368"/>
        <pc:sldMkLst>
          <pc:docMk/>
          <pc:sldMk cId="3668732372" sldId="456"/>
        </pc:sldMkLst>
      </pc:sldChg>
      <pc:sldChg chg="modNotes">
        <pc:chgData name="Jonathan Vehlow" userId="40d0c0a0-ae58-4816-9718-8d11842a4e5b" providerId="ADAL" clId="{4D7F8E14-77BF-4F04-B1D7-8322312EDA49}" dt="2020-11-09T14:19:39.581" v="87" actId="368"/>
        <pc:sldMkLst>
          <pc:docMk/>
          <pc:sldMk cId="1101424" sldId="458"/>
        </pc:sldMkLst>
      </pc:sldChg>
      <pc:sldChg chg="modNotes">
        <pc:chgData name="Jonathan Vehlow" userId="40d0c0a0-ae58-4816-9718-8d11842a4e5b" providerId="ADAL" clId="{4D7F8E14-77BF-4F04-B1D7-8322312EDA49}" dt="2020-11-09T14:19:39.590" v="89" actId="368"/>
        <pc:sldMkLst>
          <pc:docMk/>
          <pc:sldMk cId="2754257297" sldId="459"/>
        </pc:sldMkLst>
      </pc:sldChg>
      <pc:sldChg chg="modNotes">
        <pc:chgData name="Jonathan Vehlow" userId="40d0c0a0-ae58-4816-9718-8d11842a4e5b" providerId="ADAL" clId="{4D7F8E14-77BF-4F04-B1D7-8322312EDA49}" dt="2020-11-09T14:19:39.599" v="91" actId="368"/>
        <pc:sldMkLst>
          <pc:docMk/>
          <pc:sldMk cId="1843731059" sldId="460"/>
        </pc:sldMkLst>
      </pc:sldChg>
      <pc:sldChg chg="modNotes">
        <pc:chgData name="Jonathan Vehlow" userId="40d0c0a0-ae58-4816-9718-8d11842a4e5b" providerId="ADAL" clId="{4D7F8E14-77BF-4F04-B1D7-8322312EDA49}" dt="2020-11-09T14:19:39.612" v="93" actId="368"/>
        <pc:sldMkLst>
          <pc:docMk/>
          <pc:sldMk cId="327938564" sldId="461"/>
        </pc:sldMkLst>
      </pc:sldChg>
      <pc:sldChg chg="modNotes">
        <pc:chgData name="Jonathan Vehlow" userId="40d0c0a0-ae58-4816-9718-8d11842a4e5b" providerId="ADAL" clId="{4D7F8E14-77BF-4F04-B1D7-8322312EDA49}" dt="2020-11-09T14:19:39.620" v="95" actId="368"/>
        <pc:sldMkLst>
          <pc:docMk/>
          <pc:sldMk cId="4239596371" sldId="462"/>
        </pc:sldMkLst>
      </pc:sldChg>
      <pc:sldChg chg="modNotes">
        <pc:chgData name="Jonathan Vehlow" userId="40d0c0a0-ae58-4816-9718-8d11842a4e5b" providerId="ADAL" clId="{4D7F8E14-77BF-4F04-B1D7-8322312EDA49}" dt="2020-11-09T14:19:39.488" v="69" actId="368"/>
        <pc:sldMkLst>
          <pc:docMk/>
          <pc:sldMk cId="3419945954" sldId="463"/>
        </pc:sldMkLst>
      </pc:sldChg>
      <pc:sldChg chg="modNotes">
        <pc:chgData name="Jonathan Vehlow" userId="40d0c0a0-ae58-4816-9718-8d11842a4e5b" providerId="ADAL" clId="{4D7F8E14-77BF-4F04-B1D7-8322312EDA49}" dt="2020-11-09T14:19:39.521" v="75" actId="368"/>
        <pc:sldMkLst>
          <pc:docMk/>
          <pc:sldMk cId="1059742954" sldId="464"/>
        </pc:sldMkLst>
      </pc:sldChg>
      <pc:sldChg chg="modNotes">
        <pc:chgData name="Jonathan Vehlow" userId="40d0c0a0-ae58-4816-9718-8d11842a4e5b" providerId="ADAL" clId="{4D7F8E14-77BF-4F04-B1D7-8322312EDA49}" dt="2020-11-09T14:19:39.540" v="79" actId="368"/>
        <pc:sldMkLst>
          <pc:docMk/>
          <pc:sldMk cId="606390450" sldId="465"/>
        </pc:sldMkLst>
      </pc:sldChg>
      <pc:sldChg chg="modNotes">
        <pc:chgData name="Jonathan Vehlow" userId="40d0c0a0-ae58-4816-9718-8d11842a4e5b" providerId="ADAL" clId="{4D7F8E14-77BF-4F04-B1D7-8322312EDA49}" dt="2020-11-09T14:19:39.530" v="77" actId="368"/>
        <pc:sldMkLst>
          <pc:docMk/>
          <pc:sldMk cId="1196845176" sldId="467"/>
        </pc:sldMkLst>
      </pc:sldChg>
      <pc:sldChg chg="modNotes">
        <pc:chgData name="Jonathan Vehlow" userId="40d0c0a0-ae58-4816-9718-8d11842a4e5b" providerId="ADAL" clId="{4D7F8E14-77BF-4F04-B1D7-8322312EDA49}" dt="2020-11-09T14:19:39.339" v="39" actId="368"/>
        <pc:sldMkLst>
          <pc:docMk/>
          <pc:sldMk cId="2421199121" sldId="468"/>
        </pc:sldMkLst>
      </pc:sldChg>
      <pc:sldChg chg="modNotes">
        <pc:chgData name="Jonathan Vehlow" userId="40d0c0a0-ae58-4816-9718-8d11842a4e5b" providerId="ADAL" clId="{4D7F8E14-77BF-4F04-B1D7-8322312EDA49}" dt="2020-11-09T14:19:39.393" v="49" actId="368"/>
        <pc:sldMkLst>
          <pc:docMk/>
          <pc:sldMk cId="447575384" sldId="46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gradFill flip="none" rotWithShape="0">
          <a:gsLst>
            <a:gs pos="0">
              <a:srgbClr val="9E1C30">
                <a:shade val="30000"/>
                <a:satMod val="115000"/>
              </a:srgbClr>
            </a:gs>
            <a:gs pos="50000">
              <a:srgbClr val="9E1C30">
                <a:shade val="67500"/>
                <a:satMod val="115000"/>
              </a:srgbClr>
            </a:gs>
            <a:gs pos="100000">
              <a:srgbClr val="9E1C30">
                <a:shade val="100000"/>
                <a:satMod val="115000"/>
              </a:srgbClr>
            </a:gs>
          </a:gsLst>
          <a:lin ang="16200000" scaled="1"/>
          <a:tileRect/>
        </a:gradFill>
        <a:ln w="38100" cap="rnd" cmpd="sng" algn="ctr">
          <a:solidFill>
            <a:srgbClr val="7A232E"/>
          </a:solidFill>
          <a:prstDash val="solid"/>
          <a:miter lim="800000"/>
        </a:ln>
        <a:effectLst/>
      </dgm:spPr>
      <dgm:t>
        <a:bodyPr spcFirstLastPara="0" vert="horz" wrap="square" lIns="68580" tIns="45720" rIns="68580" bIns="45720" numCol="1" spcCol="1270" anchor="ctr" anchorCtr="0"/>
        <a:lstStyle/>
        <a:p>
          <a:r>
            <a:rPr lang="en-US" sz="2400" b="0" dirty="0">
              <a:solidFill>
                <a:schemeClr val="bg1"/>
              </a:solidFill>
              <a:latin typeface="Arial" pitchFamily="34" charset="0"/>
              <a:cs typeface="Arial" pitchFamily="34" charset="0"/>
            </a:rPr>
            <a:t>What are your 3 biggest concerns as you begin your grant?</a:t>
          </a: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8393" custLinFactNeighborX="190" custLinFactNeighborY="24148"/>
      <dgm:spPr>
        <a:xfrm>
          <a:off x="4741" y="301072"/>
          <a:ext cx="7107950" cy="1299127"/>
        </a:xfrm>
        <a:prstGeom prst="roundRect">
          <a:avLst>
            <a:gd name="adj" fmla="val 10000"/>
          </a:avLst>
        </a:prstGeom>
      </dgm:spPr>
    </dgm:pt>
    <dgm:pt modelId="{326860F1-B8CF-451E-A26A-39B929BC3F19}" type="pres">
      <dgm:prSet presAssocID="{FC9D8059-D2E0-4C91-8D8D-A79D1FB79854}" presName="rootConnector" presStyleLbl="node1" presStyleIdx="0" presStyleCnt="1"/>
      <dgm:spPr/>
    </dgm:pt>
    <dgm:pt modelId="{2E4345B9-8324-4DBE-9681-CF7D074FAF45}" type="pres">
      <dgm:prSet presAssocID="{FC9D8059-D2E0-4C91-8D8D-A79D1FB79854}" presName="childShape" presStyleCnt="0"/>
      <dgm:spPr/>
    </dgm:pt>
  </dgm:ptLst>
  <dgm:cxnLst>
    <dgm:cxn modelId="{B0542320-1ACE-40DC-8A28-1279388B3948}" srcId="{9F318CA6-08AB-4ABE-B349-676605B65D6C}" destId="{FC9D8059-D2E0-4C91-8D8D-A79D1FB79854}" srcOrd="0" destOrd="0" parTransId="{B4C1CCFE-FE1F-4EA9-A040-FFA594C8966E}" sibTransId="{7D8C7A49-846B-425A-A372-DA2BF28DA196}"/>
    <dgm:cxn modelId="{62A03D3D-FF5A-455D-9647-9DAA53392FB7}" type="presOf" srcId="{FC9D8059-D2E0-4C91-8D8D-A79D1FB79854}" destId="{326860F1-B8CF-451E-A26A-39B929BC3F19}" srcOrd="1" destOrd="0" presId="urn:microsoft.com/office/officeart/2005/8/layout/hierarchy3"/>
    <dgm:cxn modelId="{5F17EE74-7857-44CC-AFB6-E5B40269DFBB}" type="presOf" srcId="{FC9D8059-D2E0-4C91-8D8D-A79D1FB79854}" destId="{7A996C81-500F-4B1F-B5A4-1B476941A02A}" srcOrd="0" destOrd="0" presId="urn:microsoft.com/office/officeart/2005/8/layout/hierarchy3"/>
    <dgm:cxn modelId="{5FE9EC95-F857-4439-B4E1-0D9EA4205B67}" type="presOf" srcId="{9F318CA6-08AB-4ABE-B349-676605B65D6C}" destId="{855749C9-25BC-45AC-B787-9457C050449F}" srcOrd="0" destOrd="0" presId="urn:microsoft.com/office/officeart/2005/8/layout/hierarchy3"/>
    <dgm:cxn modelId="{C35ED491-D6B2-4674-9DC9-88A5F9B3FCA6}" type="presParOf" srcId="{855749C9-25BC-45AC-B787-9457C050449F}" destId="{1E4DC371-F7C6-47CE-B90E-1AFFF13B3F0E}" srcOrd="0" destOrd="0" presId="urn:microsoft.com/office/officeart/2005/8/layout/hierarchy3"/>
    <dgm:cxn modelId="{E45E86C2-D608-4B40-95C5-81FCEF2DF93A}" type="presParOf" srcId="{1E4DC371-F7C6-47CE-B90E-1AFFF13B3F0E}" destId="{77B1561D-399D-4DFB-9AB8-7B690400EE7B}" srcOrd="0" destOrd="0" presId="urn:microsoft.com/office/officeart/2005/8/layout/hierarchy3"/>
    <dgm:cxn modelId="{5168DE38-7016-4111-8609-E80022BD0C34}" type="presParOf" srcId="{77B1561D-399D-4DFB-9AB8-7B690400EE7B}" destId="{7A996C81-500F-4B1F-B5A4-1B476941A02A}" srcOrd="0" destOrd="0" presId="urn:microsoft.com/office/officeart/2005/8/layout/hierarchy3"/>
    <dgm:cxn modelId="{66400C61-BB39-4351-A362-FE0A7960BBF0}" type="presParOf" srcId="{77B1561D-399D-4DFB-9AB8-7B690400EE7B}" destId="{326860F1-B8CF-451E-A26A-39B929BC3F19}" srcOrd="1" destOrd="0" presId="urn:microsoft.com/office/officeart/2005/8/layout/hierarchy3"/>
    <dgm:cxn modelId="{5D29AD71-6B8F-4E0C-ACFA-F049DD5C247B}"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4B86A0-9C91-421D-B653-2F01C87D1ECD}"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US"/>
        </a:p>
      </dgm:t>
    </dgm:pt>
    <dgm:pt modelId="{C90FE356-2DF9-4B49-93E0-5A506B7FA168}">
      <dgm:prSet phldrT="[Text]" custT="1"/>
      <dgm:spPr/>
      <dgm:t>
        <a:bodyPr/>
        <a:lstStyle/>
        <a:p>
          <a:r>
            <a:rPr lang="en-US" sz="1800" dirty="0"/>
            <a:t>Role of Your FPO</a:t>
          </a:r>
        </a:p>
      </dgm:t>
    </dgm:pt>
    <dgm:pt modelId="{CBC7DE87-C9F3-4310-8E3C-13C74724851A}" type="parTrans" cxnId="{0846518B-6582-4B53-B84B-9EFD275649DD}">
      <dgm:prSet/>
      <dgm:spPr/>
      <dgm:t>
        <a:bodyPr/>
        <a:lstStyle/>
        <a:p>
          <a:endParaRPr lang="en-US" sz="1400"/>
        </a:p>
      </dgm:t>
    </dgm:pt>
    <dgm:pt modelId="{0EE38DE1-DA72-48EC-8C21-34856ADCE6C7}" type="sibTrans" cxnId="{0846518B-6582-4B53-B84B-9EFD275649DD}">
      <dgm:prSet/>
      <dgm:spPr/>
      <dgm:t>
        <a:bodyPr/>
        <a:lstStyle/>
        <a:p>
          <a:endParaRPr lang="en-US" sz="1400"/>
        </a:p>
      </dgm:t>
    </dgm:pt>
    <dgm:pt modelId="{AC85F4FF-CE0D-4B68-B125-57A9F022DF71}">
      <dgm:prSet phldrT="[Text]" custT="1"/>
      <dgm:spPr>
        <a:solidFill>
          <a:schemeClr val="tx1">
            <a:lumMod val="10000"/>
            <a:lumOff val="90000"/>
            <a:alpha val="90000"/>
          </a:schemeClr>
        </a:solidFill>
      </dgm:spPr>
      <dgm:t>
        <a:bodyPr/>
        <a:lstStyle/>
        <a:p>
          <a:pPr>
            <a:buFont typeface="Wingdings" panose="05000000000000000000" pitchFamily="2" charset="2"/>
            <a:buChar char="ü"/>
          </a:pPr>
          <a:r>
            <a:rPr lang="en-US" sz="1800" dirty="0"/>
            <a:t>Assist you on grant-related matters</a:t>
          </a:r>
        </a:p>
      </dgm:t>
    </dgm:pt>
    <dgm:pt modelId="{42B5A0E4-D93A-44DD-BD58-992BFB978013}" type="parTrans" cxnId="{587172A7-9F6D-4E94-8D25-C3D250930E9D}">
      <dgm:prSet/>
      <dgm:spPr/>
      <dgm:t>
        <a:bodyPr/>
        <a:lstStyle/>
        <a:p>
          <a:endParaRPr lang="en-US" sz="1400"/>
        </a:p>
      </dgm:t>
    </dgm:pt>
    <dgm:pt modelId="{755E22E7-1899-4194-9AC7-E1B8A88FEC05}" type="sibTrans" cxnId="{587172A7-9F6D-4E94-8D25-C3D250930E9D}">
      <dgm:prSet/>
      <dgm:spPr/>
      <dgm:t>
        <a:bodyPr/>
        <a:lstStyle/>
        <a:p>
          <a:endParaRPr lang="en-US" sz="1400"/>
        </a:p>
      </dgm:t>
    </dgm:pt>
    <dgm:pt modelId="{795BBA98-FD32-406A-B02E-B8858C2F2137}">
      <dgm:prSet phldrT="[Text]" custT="1"/>
      <dgm:spPr>
        <a:solidFill>
          <a:schemeClr val="tx1">
            <a:lumMod val="10000"/>
            <a:lumOff val="90000"/>
            <a:alpha val="90000"/>
          </a:schemeClr>
        </a:solidFill>
      </dgm:spPr>
      <dgm:t>
        <a:bodyPr/>
        <a:lstStyle/>
        <a:p>
          <a:pPr>
            <a:buFont typeface="Wingdings" panose="05000000000000000000" pitchFamily="2" charset="2"/>
            <a:buChar char="ü"/>
          </a:pPr>
          <a:r>
            <a:rPr lang="en-US" sz="1800" dirty="0"/>
            <a:t>Provide compliance assistance</a:t>
          </a:r>
        </a:p>
      </dgm:t>
    </dgm:pt>
    <dgm:pt modelId="{1DDB5CC0-FD06-4281-B4DB-31E8BC377294}" type="parTrans" cxnId="{D6A20100-FD3B-465B-BA3C-D1BFA93DA4FC}">
      <dgm:prSet/>
      <dgm:spPr/>
      <dgm:t>
        <a:bodyPr/>
        <a:lstStyle/>
        <a:p>
          <a:endParaRPr lang="en-US" sz="1400"/>
        </a:p>
      </dgm:t>
    </dgm:pt>
    <dgm:pt modelId="{2A4B0343-576F-430F-816D-5F5D84AAC872}" type="sibTrans" cxnId="{D6A20100-FD3B-465B-BA3C-D1BFA93DA4FC}">
      <dgm:prSet/>
      <dgm:spPr/>
      <dgm:t>
        <a:bodyPr/>
        <a:lstStyle/>
        <a:p>
          <a:endParaRPr lang="en-US" sz="1400"/>
        </a:p>
      </dgm:t>
    </dgm:pt>
    <dgm:pt modelId="{D4619C69-3789-45E6-80DC-18BF6A51F2AD}">
      <dgm:prSet phldrT="[Text]" custT="1"/>
      <dgm:spPr>
        <a:solidFill>
          <a:schemeClr val="tx1">
            <a:lumMod val="10000"/>
            <a:lumOff val="90000"/>
            <a:alpha val="90000"/>
          </a:schemeClr>
        </a:solidFill>
      </dgm:spPr>
      <dgm:t>
        <a:bodyPr/>
        <a:lstStyle/>
        <a:p>
          <a:pPr>
            <a:buFont typeface="Wingdings" panose="05000000000000000000" pitchFamily="2" charset="2"/>
            <a:buChar char="ü"/>
          </a:pPr>
          <a:r>
            <a:rPr lang="en-US" sz="1800" dirty="0"/>
            <a:t>Conduct oversight and review of grant performance</a:t>
          </a:r>
        </a:p>
      </dgm:t>
    </dgm:pt>
    <dgm:pt modelId="{395CDE9D-7340-40BB-933D-5EAC3AE595EF}" type="parTrans" cxnId="{ADBF3052-8430-4A88-B647-47BBC71C8262}">
      <dgm:prSet/>
      <dgm:spPr/>
      <dgm:t>
        <a:bodyPr/>
        <a:lstStyle/>
        <a:p>
          <a:endParaRPr lang="en-US" sz="1400"/>
        </a:p>
      </dgm:t>
    </dgm:pt>
    <dgm:pt modelId="{3C44FC57-957B-4377-89D8-213C0A47CE60}" type="sibTrans" cxnId="{ADBF3052-8430-4A88-B647-47BBC71C8262}">
      <dgm:prSet/>
      <dgm:spPr/>
      <dgm:t>
        <a:bodyPr/>
        <a:lstStyle/>
        <a:p>
          <a:endParaRPr lang="en-US" sz="1400"/>
        </a:p>
      </dgm:t>
    </dgm:pt>
    <dgm:pt modelId="{DA6164E0-1E3D-44AF-8590-EC8BF9CFB621}">
      <dgm:prSet phldrT="[Text]" custT="1"/>
      <dgm:spPr>
        <a:solidFill>
          <a:schemeClr val="tx1">
            <a:lumMod val="10000"/>
            <a:lumOff val="90000"/>
            <a:alpha val="90000"/>
          </a:schemeClr>
        </a:solidFill>
      </dgm:spPr>
      <dgm:t>
        <a:bodyPr/>
        <a:lstStyle/>
        <a:p>
          <a:pPr>
            <a:buFont typeface="Wingdings" panose="05000000000000000000" pitchFamily="2" charset="2"/>
            <a:buChar char="ü"/>
          </a:pPr>
          <a:r>
            <a:rPr lang="en-US" sz="1800" dirty="0"/>
            <a:t>Deliver or arrange for technical assistance</a:t>
          </a:r>
        </a:p>
      </dgm:t>
    </dgm:pt>
    <dgm:pt modelId="{971AE65F-5446-488F-8265-F847101CCFD5}" type="parTrans" cxnId="{AF9AA73F-0D08-48DE-8917-B510700BC95D}">
      <dgm:prSet/>
      <dgm:spPr/>
      <dgm:t>
        <a:bodyPr/>
        <a:lstStyle/>
        <a:p>
          <a:endParaRPr lang="en-US" sz="1400"/>
        </a:p>
      </dgm:t>
    </dgm:pt>
    <dgm:pt modelId="{6BAFE47A-7FE8-4F31-A036-7F9110BF8E44}" type="sibTrans" cxnId="{AF9AA73F-0D08-48DE-8917-B510700BC95D}">
      <dgm:prSet/>
      <dgm:spPr/>
      <dgm:t>
        <a:bodyPr/>
        <a:lstStyle/>
        <a:p>
          <a:endParaRPr lang="en-US" sz="1400"/>
        </a:p>
      </dgm:t>
    </dgm:pt>
    <dgm:pt modelId="{9DEDAC5C-1703-4638-86A5-8B00D7A3D4FD}">
      <dgm:prSet phldrT="[Text]" custT="1"/>
      <dgm:spPr>
        <a:solidFill>
          <a:schemeClr val="tx1">
            <a:lumMod val="10000"/>
            <a:lumOff val="90000"/>
            <a:alpha val="90000"/>
          </a:schemeClr>
        </a:solidFill>
      </dgm:spPr>
      <dgm:t>
        <a:bodyPr/>
        <a:lstStyle/>
        <a:p>
          <a:pPr>
            <a:buFont typeface="Wingdings" panose="05000000000000000000" pitchFamily="2" charset="2"/>
            <a:buChar char="ü"/>
          </a:pPr>
          <a:r>
            <a:rPr lang="en-US" sz="1800" dirty="0"/>
            <a:t>Serve as your primary point of contact</a:t>
          </a:r>
        </a:p>
      </dgm:t>
    </dgm:pt>
    <dgm:pt modelId="{D90F4417-24FA-43BC-80F6-03A726DFB3FC}" type="parTrans" cxnId="{3CDDA7C6-E70D-4133-8C64-489185364E42}">
      <dgm:prSet/>
      <dgm:spPr/>
      <dgm:t>
        <a:bodyPr/>
        <a:lstStyle/>
        <a:p>
          <a:endParaRPr lang="en-US" sz="1400"/>
        </a:p>
      </dgm:t>
    </dgm:pt>
    <dgm:pt modelId="{6F082B3B-C7A5-45E9-A6FA-0ADA713125A5}" type="sibTrans" cxnId="{3CDDA7C6-E70D-4133-8C64-489185364E42}">
      <dgm:prSet/>
      <dgm:spPr/>
      <dgm:t>
        <a:bodyPr/>
        <a:lstStyle/>
        <a:p>
          <a:endParaRPr lang="en-US" sz="1400"/>
        </a:p>
      </dgm:t>
    </dgm:pt>
    <dgm:pt modelId="{859348CB-5A8C-4881-87CB-0F2BCFBF136F}" type="pres">
      <dgm:prSet presAssocID="{CE4B86A0-9C91-421D-B653-2F01C87D1ECD}" presName="Name0" presStyleCnt="0">
        <dgm:presLayoutVars>
          <dgm:dir/>
          <dgm:animLvl val="lvl"/>
          <dgm:resizeHandles val="exact"/>
        </dgm:presLayoutVars>
      </dgm:prSet>
      <dgm:spPr/>
    </dgm:pt>
    <dgm:pt modelId="{45B913C7-8B25-4481-9C56-3ABBCBD391F5}" type="pres">
      <dgm:prSet presAssocID="{C90FE356-2DF9-4B49-93E0-5A506B7FA168}" presName="composite" presStyleCnt="0"/>
      <dgm:spPr/>
    </dgm:pt>
    <dgm:pt modelId="{9D90B5D7-8F46-4E40-8380-495607806765}" type="pres">
      <dgm:prSet presAssocID="{C90FE356-2DF9-4B49-93E0-5A506B7FA168}" presName="parTx" presStyleLbl="alignNode1" presStyleIdx="0" presStyleCnt="1" custLinFactNeighborX="-8526" custLinFactNeighborY="-3952">
        <dgm:presLayoutVars>
          <dgm:chMax val="0"/>
          <dgm:chPref val="0"/>
          <dgm:bulletEnabled val="1"/>
        </dgm:presLayoutVars>
      </dgm:prSet>
      <dgm:spPr/>
    </dgm:pt>
    <dgm:pt modelId="{72F12318-1A9E-4883-B8D4-2A9682A50C6F}" type="pres">
      <dgm:prSet presAssocID="{C90FE356-2DF9-4B49-93E0-5A506B7FA168}" presName="desTx" presStyleLbl="alignAccFollowNode1" presStyleIdx="0" presStyleCnt="1" custLinFactNeighborX="549" custLinFactNeighborY="22442">
        <dgm:presLayoutVars>
          <dgm:bulletEnabled val="1"/>
        </dgm:presLayoutVars>
      </dgm:prSet>
      <dgm:spPr/>
    </dgm:pt>
  </dgm:ptLst>
  <dgm:cxnLst>
    <dgm:cxn modelId="{D6A20100-FD3B-465B-BA3C-D1BFA93DA4FC}" srcId="{C90FE356-2DF9-4B49-93E0-5A506B7FA168}" destId="{795BBA98-FD32-406A-B02E-B8858C2F2137}" srcOrd="2" destOrd="0" parTransId="{1DDB5CC0-FD06-4281-B4DB-31E8BC377294}" sibTransId="{2A4B0343-576F-430F-816D-5F5D84AAC872}"/>
    <dgm:cxn modelId="{BF417404-3940-4615-92EB-05026E81A931}" type="presOf" srcId="{AC85F4FF-CE0D-4B68-B125-57A9F022DF71}" destId="{72F12318-1A9E-4883-B8D4-2A9682A50C6F}" srcOrd="0" destOrd="0" presId="urn:microsoft.com/office/officeart/2005/8/layout/hList1"/>
    <dgm:cxn modelId="{3CAB400E-227A-4E13-8822-18C8EB9A5382}" type="presOf" srcId="{9DEDAC5C-1703-4638-86A5-8B00D7A3D4FD}" destId="{72F12318-1A9E-4883-B8D4-2A9682A50C6F}" srcOrd="0" destOrd="1" presId="urn:microsoft.com/office/officeart/2005/8/layout/hList1"/>
    <dgm:cxn modelId="{C0959A23-986D-4988-B7B3-0BD014E5D9F8}" type="presOf" srcId="{795BBA98-FD32-406A-B02E-B8858C2F2137}" destId="{72F12318-1A9E-4883-B8D4-2A9682A50C6F}" srcOrd="0" destOrd="2" presId="urn:microsoft.com/office/officeart/2005/8/layout/hList1"/>
    <dgm:cxn modelId="{85C50C24-7617-4E29-AAE2-D4D21D2A9D51}" type="presOf" srcId="{DA6164E0-1E3D-44AF-8590-EC8BF9CFB621}" destId="{72F12318-1A9E-4883-B8D4-2A9682A50C6F}" srcOrd="0" destOrd="4" presId="urn:microsoft.com/office/officeart/2005/8/layout/hList1"/>
    <dgm:cxn modelId="{AF9AA73F-0D08-48DE-8917-B510700BC95D}" srcId="{C90FE356-2DF9-4B49-93E0-5A506B7FA168}" destId="{DA6164E0-1E3D-44AF-8590-EC8BF9CFB621}" srcOrd="4" destOrd="0" parTransId="{971AE65F-5446-488F-8265-F847101CCFD5}" sibTransId="{6BAFE47A-7FE8-4F31-A036-7F9110BF8E44}"/>
    <dgm:cxn modelId="{E7EDAB50-B8BB-437A-A067-F3BCEDFE633B}" type="presOf" srcId="{CE4B86A0-9C91-421D-B653-2F01C87D1ECD}" destId="{859348CB-5A8C-4881-87CB-0F2BCFBF136F}" srcOrd="0" destOrd="0" presId="urn:microsoft.com/office/officeart/2005/8/layout/hList1"/>
    <dgm:cxn modelId="{ADBF3052-8430-4A88-B647-47BBC71C8262}" srcId="{C90FE356-2DF9-4B49-93E0-5A506B7FA168}" destId="{D4619C69-3789-45E6-80DC-18BF6A51F2AD}" srcOrd="3" destOrd="0" parTransId="{395CDE9D-7340-40BB-933D-5EAC3AE595EF}" sibTransId="{3C44FC57-957B-4377-89D8-213C0A47CE60}"/>
    <dgm:cxn modelId="{BB025B76-8EFD-42A7-99EE-08E443B74430}" type="presOf" srcId="{C90FE356-2DF9-4B49-93E0-5A506B7FA168}" destId="{9D90B5D7-8F46-4E40-8380-495607806765}" srcOrd="0" destOrd="0" presId="urn:microsoft.com/office/officeart/2005/8/layout/hList1"/>
    <dgm:cxn modelId="{0846518B-6582-4B53-B84B-9EFD275649DD}" srcId="{CE4B86A0-9C91-421D-B653-2F01C87D1ECD}" destId="{C90FE356-2DF9-4B49-93E0-5A506B7FA168}" srcOrd="0" destOrd="0" parTransId="{CBC7DE87-C9F3-4310-8E3C-13C74724851A}" sibTransId="{0EE38DE1-DA72-48EC-8C21-34856ADCE6C7}"/>
    <dgm:cxn modelId="{AD483CA6-AF7F-42E0-8805-9B4FAE89C4B1}" type="presOf" srcId="{D4619C69-3789-45E6-80DC-18BF6A51F2AD}" destId="{72F12318-1A9E-4883-B8D4-2A9682A50C6F}" srcOrd="0" destOrd="3" presId="urn:microsoft.com/office/officeart/2005/8/layout/hList1"/>
    <dgm:cxn modelId="{587172A7-9F6D-4E94-8D25-C3D250930E9D}" srcId="{C90FE356-2DF9-4B49-93E0-5A506B7FA168}" destId="{AC85F4FF-CE0D-4B68-B125-57A9F022DF71}" srcOrd="0" destOrd="0" parTransId="{42B5A0E4-D93A-44DD-BD58-992BFB978013}" sibTransId="{755E22E7-1899-4194-9AC7-E1B8A88FEC05}"/>
    <dgm:cxn modelId="{3CDDA7C6-E70D-4133-8C64-489185364E42}" srcId="{C90FE356-2DF9-4B49-93E0-5A506B7FA168}" destId="{9DEDAC5C-1703-4638-86A5-8B00D7A3D4FD}" srcOrd="1" destOrd="0" parTransId="{D90F4417-24FA-43BC-80F6-03A726DFB3FC}" sibTransId="{6F082B3B-C7A5-45E9-A6FA-0ADA713125A5}"/>
    <dgm:cxn modelId="{DACFB4D7-4B18-4601-8ACF-D56ADC081EA8}" type="presParOf" srcId="{859348CB-5A8C-4881-87CB-0F2BCFBF136F}" destId="{45B913C7-8B25-4481-9C56-3ABBCBD391F5}" srcOrd="0" destOrd="0" presId="urn:microsoft.com/office/officeart/2005/8/layout/hList1"/>
    <dgm:cxn modelId="{BDA1D83D-EA17-421E-B71A-26690DCB35AE}" type="presParOf" srcId="{45B913C7-8B25-4481-9C56-3ABBCBD391F5}" destId="{9D90B5D7-8F46-4E40-8380-495607806765}" srcOrd="0" destOrd="0" presId="urn:microsoft.com/office/officeart/2005/8/layout/hList1"/>
    <dgm:cxn modelId="{571E9CA8-5E31-4FEC-9D65-D646A59E2E14}" type="presParOf" srcId="{45B913C7-8B25-4481-9C56-3ABBCBD391F5}" destId="{72F12318-1A9E-4883-B8D4-2A9682A50C6F}" srcOrd="1" destOrd="0" presId="urn:microsoft.com/office/officeart/2005/8/layout/hList1"/>
  </dgm:cxnLst>
  <dgm:bg>
    <a:effectLst>
      <a:outerShdw blurRad="63500" sx="102000" sy="102000" algn="ctr"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635692-F0D8-4139-87C4-07C087A143F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A6143FD-2AAD-4CF0-AF70-E1BEF4F44F19}">
      <dgm:prSet phldrT="[Text]"/>
      <dgm:spPr>
        <a:solidFill>
          <a:schemeClr val="tx2">
            <a:lumMod val="75000"/>
            <a:lumOff val="25000"/>
          </a:schemeClr>
        </a:solidFill>
        <a:effectLst>
          <a:outerShdw blurRad="63500" sx="102000" sy="102000" algn="ctr" rotWithShape="0">
            <a:prstClr val="black">
              <a:alpha val="40000"/>
            </a:prstClr>
          </a:outerShdw>
        </a:effectLst>
      </dgm:spPr>
      <dgm:t>
        <a:bodyPr/>
        <a:lstStyle/>
        <a:p>
          <a:r>
            <a:rPr lang="en-US" b="1" dirty="0"/>
            <a:t>Support FPOs</a:t>
          </a:r>
        </a:p>
      </dgm:t>
    </dgm:pt>
    <dgm:pt modelId="{FCF9D2D9-033C-400C-9285-13774A77D51C}" type="parTrans" cxnId="{FF844199-4B34-45DD-8E7E-03C2CCFA2A7B}">
      <dgm:prSet/>
      <dgm:spPr/>
      <dgm:t>
        <a:bodyPr/>
        <a:lstStyle/>
        <a:p>
          <a:endParaRPr lang="en-US" b="1"/>
        </a:p>
      </dgm:t>
    </dgm:pt>
    <dgm:pt modelId="{0CDED897-F025-4B79-937E-03B8BDF21F08}" type="sibTrans" cxnId="{FF844199-4B34-45DD-8E7E-03C2CCFA2A7B}">
      <dgm:prSet/>
      <dgm:spPr/>
      <dgm:t>
        <a:bodyPr/>
        <a:lstStyle/>
        <a:p>
          <a:endParaRPr lang="en-US" b="1"/>
        </a:p>
      </dgm:t>
    </dgm:pt>
    <dgm:pt modelId="{206BB731-27D4-4E87-93A2-5FA7401CA943}">
      <dgm:prSet phldrT="[Text]"/>
      <dgm:spPr>
        <a:effectLst>
          <a:outerShdw blurRad="63500" sx="102000" sy="102000" algn="ctr" rotWithShape="0">
            <a:prstClr val="black">
              <a:alpha val="40000"/>
            </a:prstClr>
          </a:outerShdw>
        </a:effectLst>
      </dgm:spPr>
      <dgm:t>
        <a:bodyPr/>
        <a:lstStyle/>
        <a:p>
          <a:r>
            <a:rPr lang="en-US" b="1" dirty="0"/>
            <a:t>Provide policy clarification and guidance</a:t>
          </a:r>
        </a:p>
      </dgm:t>
    </dgm:pt>
    <dgm:pt modelId="{F497E7C7-3F42-4BBE-B297-C5B2175C4EB5}" type="parTrans" cxnId="{A9FB88A4-171B-43DC-A580-A94C847C48EA}">
      <dgm:prSet/>
      <dgm:spPr/>
      <dgm:t>
        <a:bodyPr/>
        <a:lstStyle/>
        <a:p>
          <a:endParaRPr lang="en-US" b="1"/>
        </a:p>
      </dgm:t>
    </dgm:pt>
    <dgm:pt modelId="{CE885C18-7C7B-4AC6-BF0C-6F6694CC15E4}" type="sibTrans" cxnId="{A9FB88A4-171B-43DC-A580-A94C847C48EA}">
      <dgm:prSet/>
      <dgm:spPr/>
      <dgm:t>
        <a:bodyPr/>
        <a:lstStyle/>
        <a:p>
          <a:endParaRPr lang="en-US" b="1"/>
        </a:p>
      </dgm:t>
    </dgm:pt>
    <dgm:pt modelId="{3B214536-2686-4909-947F-52B9DE364A05}">
      <dgm:prSet phldrT="[Text]"/>
      <dgm:spPr>
        <a:solidFill>
          <a:schemeClr val="accent1">
            <a:lumMod val="75000"/>
          </a:schemeClr>
        </a:solidFill>
        <a:effectLst>
          <a:outerShdw blurRad="63500" sx="102000" sy="102000" algn="ctr" rotWithShape="0">
            <a:prstClr val="black">
              <a:alpha val="40000"/>
            </a:prstClr>
          </a:outerShdw>
        </a:effectLst>
      </dgm:spPr>
      <dgm:t>
        <a:bodyPr/>
        <a:lstStyle/>
        <a:p>
          <a:r>
            <a:rPr lang="en-US" b="1" dirty="0"/>
            <a:t>Support technical assistance (TA) efforts provided by ARC and DRA</a:t>
          </a:r>
        </a:p>
      </dgm:t>
    </dgm:pt>
    <dgm:pt modelId="{C1B4FE3C-3D87-4A37-AFE4-4533F1F5EC14}" type="parTrans" cxnId="{A2B13318-6612-4F06-A9EA-A8E0D0162B3A}">
      <dgm:prSet/>
      <dgm:spPr/>
      <dgm:t>
        <a:bodyPr/>
        <a:lstStyle/>
        <a:p>
          <a:endParaRPr lang="en-US" b="1"/>
        </a:p>
      </dgm:t>
    </dgm:pt>
    <dgm:pt modelId="{B4B35726-93B5-4189-BE92-B45C395B0531}" type="sibTrans" cxnId="{A2B13318-6612-4F06-A9EA-A8E0D0162B3A}">
      <dgm:prSet/>
      <dgm:spPr/>
      <dgm:t>
        <a:bodyPr/>
        <a:lstStyle/>
        <a:p>
          <a:endParaRPr lang="en-US" b="1"/>
        </a:p>
      </dgm:t>
    </dgm:pt>
    <dgm:pt modelId="{E9BC1228-F715-4AF1-A04B-DC5D64BF741D}">
      <dgm:prSet phldrT="[Text]"/>
      <dgm:spPr>
        <a:solidFill>
          <a:schemeClr val="accent2">
            <a:lumMod val="75000"/>
          </a:schemeClr>
        </a:solidFill>
        <a:effectLst>
          <a:outerShdw blurRad="63500" sx="102000" sy="102000" algn="ctr" rotWithShape="0">
            <a:prstClr val="black">
              <a:alpha val="40000"/>
            </a:prstClr>
          </a:outerShdw>
        </a:effectLst>
      </dgm:spPr>
      <dgm:t>
        <a:bodyPr/>
        <a:lstStyle/>
        <a:p>
          <a:r>
            <a:rPr lang="en-US" b="1" dirty="0"/>
            <a:t>Help create peer learning opportunities</a:t>
          </a:r>
        </a:p>
      </dgm:t>
    </dgm:pt>
    <dgm:pt modelId="{1D732341-26CB-4BEE-A1F2-8798AF16CF6C}" type="parTrans" cxnId="{B8DE7955-7991-4690-A60F-9F3D42040014}">
      <dgm:prSet/>
      <dgm:spPr/>
      <dgm:t>
        <a:bodyPr/>
        <a:lstStyle/>
        <a:p>
          <a:endParaRPr lang="en-US" b="1"/>
        </a:p>
      </dgm:t>
    </dgm:pt>
    <dgm:pt modelId="{318971D0-929A-4105-A539-9247501813D0}" type="sibTrans" cxnId="{B8DE7955-7991-4690-A60F-9F3D42040014}">
      <dgm:prSet/>
      <dgm:spPr/>
      <dgm:t>
        <a:bodyPr/>
        <a:lstStyle/>
        <a:p>
          <a:endParaRPr lang="en-US" b="1"/>
        </a:p>
      </dgm:t>
    </dgm:pt>
    <dgm:pt modelId="{879C2AF8-6292-4C34-95D0-02D16B7FE938}">
      <dgm:prSet phldrT="[Text]"/>
      <dgm:spPr>
        <a:solidFill>
          <a:srgbClr val="A31D30"/>
        </a:solidFill>
        <a:effectLst>
          <a:outerShdw blurRad="63500" sx="102000" sy="102000" algn="ctr" rotWithShape="0">
            <a:prstClr val="black">
              <a:alpha val="40000"/>
            </a:prstClr>
          </a:outerShdw>
        </a:effectLst>
      </dgm:spPr>
      <dgm:t>
        <a:bodyPr/>
        <a:lstStyle/>
        <a:p>
          <a:r>
            <a:rPr lang="en-US" b="1" dirty="0"/>
            <a:t>Analyze performance data</a:t>
          </a:r>
        </a:p>
      </dgm:t>
    </dgm:pt>
    <dgm:pt modelId="{600CD1AD-6673-435C-A0CA-557D074B21E5}" type="parTrans" cxnId="{6E9D95D4-E5D5-4F56-A301-7D9A308EB179}">
      <dgm:prSet/>
      <dgm:spPr/>
      <dgm:t>
        <a:bodyPr/>
        <a:lstStyle/>
        <a:p>
          <a:endParaRPr lang="en-US" b="1"/>
        </a:p>
      </dgm:t>
    </dgm:pt>
    <dgm:pt modelId="{C197F64E-2F5B-4FBD-A25B-FF6BE79970E1}" type="sibTrans" cxnId="{6E9D95D4-E5D5-4F56-A301-7D9A308EB179}">
      <dgm:prSet/>
      <dgm:spPr/>
      <dgm:t>
        <a:bodyPr/>
        <a:lstStyle/>
        <a:p>
          <a:endParaRPr lang="en-US" b="1"/>
        </a:p>
      </dgm:t>
    </dgm:pt>
    <dgm:pt modelId="{95C2D523-8BB0-4BD6-9A11-61640753C5E2}">
      <dgm:prSet phldrT="[Text]"/>
      <dgm:spPr>
        <a:solidFill>
          <a:srgbClr val="C7233A"/>
        </a:solidFill>
        <a:effectLst>
          <a:outerShdw blurRad="63500" sx="102000" sy="102000" algn="ctr" rotWithShape="0">
            <a:prstClr val="black">
              <a:alpha val="40000"/>
            </a:prstClr>
          </a:outerShdw>
        </a:effectLst>
      </dgm:spPr>
      <dgm:t>
        <a:bodyPr/>
        <a:lstStyle/>
        <a:p>
          <a:r>
            <a:rPr lang="en-US" b="1" dirty="0"/>
            <a:t>Review some grant modifications</a:t>
          </a:r>
        </a:p>
      </dgm:t>
    </dgm:pt>
    <dgm:pt modelId="{147DA9A5-1DC9-40EA-880A-0EA4718ABA89}" type="parTrans" cxnId="{947C6688-7C86-4716-B585-20E1D31CCC43}">
      <dgm:prSet/>
      <dgm:spPr/>
      <dgm:t>
        <a:bodyPr/>
        <a:lstStyle/>
        <a:p>
          <a:endParaRPr lang="en-US" b="1"/>
        </a:p>
      </dgm:t>
    </dgm:pt>
    <dgm:pt modelId="{5B362E8C-7944-47A4-BD8B-F53A0F5E5992}" type="sibTrans" cxnId="{947C6688-7C86-4716-B585-20E1D31CCC43}">
      <dgm:prSet/>
      <dgm:spPr/>
      <dgm:t>
        <a:bodyPr/>
        <a:lstStyle/>
        <a:p>
          <a:endParaRPr lang="en-US" b="1"/>
        </a:p>
      </dgm:t>
    </dgm:pt>
    <dgm:pt modelId="{E2054BA4-7023-4F6D-A21C-A6E0CA791E76}" type="pres">
      <dgm:prSet presAssocID="{67635692-F0D8-4139-87C4-07C087A143F6}" presName="diagram" presStyleCnt="0">
        <dgm:presLayoutVars>
          <dgm:dir/>
          <dgm:resizeHandles val="exact"/>
        </dgm:presLayoutVars>
      </dgm:prSet>
      <dgm:spPr/>
    </dgm:pt>
    <dgm:pt modelId="{442D6654-E621-4B4F-8C82-8138570D6A41}" type="pres">
      <dgm:prSet presAssocID="{BA6143FD-2AAD-4CF0-AF70-E1BEF4F44F19}" presName="node" presStyleLbl="node1" presStyleIdx="0" presStyleCnt="6">
        <dgm:presLayoutVars>
          <dgm:bulletEnabled val="1"/>
        </dgm:presLayoutVars>
      </dgm:prSet>
      <dgm:spPr/>
    </dgm:pt>
    <dgm:pt modelId="{8887E088-9593-424F-8069-1EE0D9CF19ED}" type="pres">
      <dgm:prSet presAssocID="{0CDED897-F025-4B79-937E-03B8BDF21F08}" presName="sibTrans" presStyleCnt="0"/>
      <dgm:spPr/>
    </dgm:pt>
    <dgm:pt modelId="{11EBE290-1B88-49D0-8C38-ACC52707A7F1}" type="pres">
      <dgm:prSet presAssocID="{206BB731-27D4-4E87-93A2-5FA7401CA943}" presName="node" presStyleLbl="node1" presStyleIdx="1" presStyleCnt="6">
        <dgm:presLayoutVars>
          <dgm:bulletEnabled val="1"/>
        </dgm:presLayoutVars>
      </dgm:prSet>
      <dgm:spPr/>
    </dgm:pt>
    <dgm:pt modelId="{74171B43-7927-49B1-B994-0E35F767F127}" type="pres">
      <dgm:prSet presAssocID="{CE885C18-7C7B-4AC6-BF0C-6F6694CC15E4}" presName="sibTrans" presStyleCnt="0"/>
      <dgm:spPr/>
    </dgm:pt>
    <dgm:pt modelId="{6B37707A-BA01-48B2-B476-0D2EE1FEB46A}" type="pres">
      <dgm:prSet presAssocID="{3B214536-2686-4909-947F-52B9DE364A05}" presName="node" presStyleLbl="node1" presStyleIdx="2" presStyleCnt="6">
        <dgm:presLayoutVars>
          <dgm:bulletEnabled val="1"/>
        </dgm:presLayoutVars>
      </dgm:prSet>
      <dgm:spPr/>
    </dgm:pt>
    <dgm:pt modelId="{FF8EA0BA-A73D-487E-8CEA-3B12AC05B45B}" type="pres">
      <dgm:prSet presAssocID="{B4B35726-93B5-4189-BE92-B45C395B0531}" presName="sibTrans" presStyleCnt="0"/>
      <dgm:spPr/>
    </dgm:pt>
    <dgm:pt modelId="{8198949B-1727-42E7-9BF5-AB0910BB4C98}" type="pres">
      <dgm:prSet presAssocID="{E9BC1228-F715-4AF1-A04B-DC5D64BF741D}" presName="node" presStyleLbl="node1" presStyleIdx="3" presStyleCnt="6">
        <dgm:presLayoutVars>
          <dgm:bulletEnabled val="1"/>
        </dgm:presLayoutVars>
      </dgm:prSet>
      <dgm:spPr/>
    </dgm:pt>
    <dgm:pt modelId="{262AB699-AAEC-4EF6-95AC-C1F3155F90E8}" type="pres">
      <dgm:prSet presAssocID="{318971D0-929A-4105-A539-9247501813D0}" presName="sibTrans" presStyleCnt="0"/>
      <dgm:spPr/>
    </dgm:pt>
    <dgm:pt modelId="{507A3C79-874F-40CE-AD1D-0DECFC3D9485}" type="pres">
      <dgm:prSet presAssocID="{879C2AF8-6292-4C34-95D0-02D16B7FE938}" presName="node" presStyleLbl="node1" presStyleIdx="4" presStyleCnt="6">
        <dgm:presLayoutVars>
          <dgm:bulletEnabled val="1"/>
        </dgm:presLayoutVars>
      </dgm:prSet>
      <dgm:spPr/>
    </dgm:pt>
    <dgm:pt modelId="{AD9DF2A8-EA13-40A6-8B8B-0EEE0E0F0948}" type="pres">
      <dgm:prSet presAssocID="{C197F64E-2F5B-4FBD-A25B-FF6BE79970E1}" presName="sibTrans" presStyleCnt="0"/>
      <dgm:spPr/>
    </dgm:pt>
    <dgm:pt modelId="{F744DA43-1EFB-467D-ACA2-1D0B8C72C9C0}" type="pres">
      <dgm:prSet presAssocID="{95C2D523-8BB0-4BD6-9A11-61640753C5E2}" presName="node" presStyleLbl="node1" presStyleIdx="5" presStyleCnt="6">
        <dgm:presLayoutVars>
          <dgm:bulletEnabled val="1"/>
        </dgm:presLayoutVars>
      </dgm:prSet>
      <dgm:spPr/>
    </dgm:pt>
  </dgm:ptLst>
  <dgm:cxnLst>
    <dgm:cxn modelId="{A2B13318-6612-4F06-A9EA-A8E0D0162B3A}" srcId="{67635692-F0D8-4139-87C4-07C087A143F6}" destId="{3B214536-2686-4909-947F-52B9DE364A05}" srcOrd="2" destOrd="0" parTransId="{C1B4FE3C-3D87-4A37-AFE4-4533F1F5EC14}" sibTransId="{B4B35726-93B5-4189-BE92-B45C395B0531}"/>
    <dgm:cxn modelId="{2343B12D-5AE3-408C-9271-A4DCD768938B}" type="presOf" srcId="{E9BC1228-F715-4AF1-A04B-DC5D64BF741D}" destId="{8198949B-1727-42E7-9BF5-AB0910BB4C98}" srcOrd="0" destOrd="0" presId="urn:microsoft.com/office/officeart/2005/8/layout/default"/>
    <dgm:cxn modelId="{47342944-44F3-4E43-8818-14B5DFAEB1F5}" type="presOf" srcId="{BA6143FD-2AAD-4CF0-AF70-E1BEF4F44F19}" destId="{442D6654-E621-4B4F-8C82-8138570D6A41}" srcOrd="0" destOrd="0" presId="urn:microsoft.com/office/officeart/2005/8/layout/default"/>
    <dgm:cxn modelId="{4498AC45-F7AF-4B25-A36E-1D9882D79787}" type="presOf" srcId="{67635692-F0D8-4139-87C4-07C087A143F6}" destId="{E2054BA4-7023-4F6D-A21C-A6E0CA791E76}" srcOrd="0" destOrd="0" presId="urn:microsoft.com/office/officeart/2005/8/layout/default"/>
    <dgm:cxn modelId="{B8DE7955-7991-4690-A60F-9F3D42040014}" srcId="{67635692-F0D8-4139-87C4-07C087A143F6}" destId="{E9BC1228-F715-4AF1-A04B-DC5D64BF741D}" srcOrd="3" destOrd="0" parTransId="{1D732341-26CB-4BEE-A1F2-8798AF16CF6C}" sibTransId="{318971D0-929A-4105-A539-9247501813D0}"/>
    <dgm:cxn modelId="{2750F857-0F5C-45F2-8311-07D9F92C5F0C}" type="presOf" srcId="{206BB731-27D4-4E87-93A2-5FA7401CA943}" destId="{11EBE290-1B88-49D0-8C38-ACC52707A7F1}" srcOrd="0" destOrd="0" presId="urn:microsoft.com/office/officeart/2005/8/layout/default"/>
    <dgm:cxn modelId="{947C6688-7C86-4716-B585-20E1D31CCC43}" srcId="{67635692-F0D8-4139-87C4-07C087A143F6}" destId="{95C2D523-8BB0-4BD6-9A11-61640753C5E2}" srcOrd="5" destOrd="0" parTransId="{147DA9A5-1DC9-40EA-880A-0EA4718ABA89}" sibTransId="{5B362E8C-7944-47A4-BD8B-F53A0F5E5992}"/>
    <dgm:cxn modelId="{FF844199-4B34-45DD-8E7E-03C2CCFA2A7B}" srcId="{67635692-F0D8-4139-87C4-07C087A143F6}" destId="{BA6143FD-2AAD-4CF0-AF70-E1BEF4F44F19}" srcOrd="0" destOrd="0" parTransId="{FCF9D2D9-033C-400C-9285-13774A77D51C}" sibTransId="{0CDED897-F025-4B79-937E-03B8BDF21F08}"/>
    <dgm:cxn modelId="{18F11A9E-3053-4C2B-813D-C4A309551021}" type="presOf" srcId="{95C2D523-8BB0-4BD6-9A11-61640753C5E2}" destId="{F744DA43-1EFB-467D-ACA2-1D0B8C72C9C0}" srcOrd="0" destOrd="0" presId="urn:microsoft.com/office/officeart/2005/8/layout/default"/>
    <dgm:cxn modelId="{A9FB88A4-171B-43DC-A580-A94C847C48EA}" srcId="{67635692-F0D8-4139-87C4-07C087A143F6}" destId="{206BB731-27D4-4E87-93A2-5FA7401CA943}" srcOrd="1" destOrd="0" parTransId="{F497E7C7-3F42-4BBE-B297-C5B2175C4EB5}" sibTransId="{CE885C18-7C7B-4AC6-BF0C-6F6694CC15E4}"/>
    <dgm:cxn modelId="{5EC997C6-B323-423A-A6C0-32ABA4C89E0A}" type="presOf" srcId="{3B214536-2686-4909-947F-52B9DE364A05}" destId="{6B37707A-BA01-48B2-B476-0D2EE1FEB46A}" srcOrd="0" destOrd="0" presId="urn:microsoft.com/office/officeart/2005/8/layout/default"/>
    <dgm:cxn modelId="{6E9D95D4-E5D5-4F56-A301-7D9A308EB179}" srcId="{67635692-F0D8-4139-87C4-07C087A143F6}" destId="{879C2AF8-6292-4C34-95D0-02D16B7FE938}" srcOrd="4" destOrd="0" parTransId="{600CD1AD-6673-435C-A0CA-557D074B21E5}" sibTransId="{C197F64E-2F5B-4FBD-A25B-FF6BE79970E1}"/>
    <dgm:cxn modelId="{2B599EF4-98BB-4BA5-BD48-69F1A920F515}" type="presOf" srcId="{879C2AF8-6292-4C34-95D0-02D16B7FE938}" destId="{507A3C79-874F-40CE-AD1D-0DECFC3D9485}" srcOrd="0" destOrd="0" presId="urn:microsoft.com/office/officeart/2005/8/layout/default"/>
    <dgm:cxn modelId="{BB263774-3242-4BB1-B435-8280236A93ED}" type="presParOf" srcId="{E2054BA4-7023-4F6D-A21C-A6E0CA791E76}" destId="{442D6654-E621-4B4F-8C82-8138570D6A41}" srcOrd="0" destOrd="0" presId="urn:microsoft.com/office/officeart/2005/8/layout/default"/>
    <dgm:cxn modelId="{312190A7-AB35-4267-8877-C3F459678E89}" type="presParOf" srcId="{E2054BA4-7023-4F6D-A21C-A6E0CA791E76}" destId="{8887E088-9593-424F-8069-1EE0D9CF19ED}" srcOrd="1" destOrd="0" presId="urn:microsoft.com/office/officeart/2005/8/layout/default"/>
    <dgm:cxn modelId="{09CD41FF-1F1D-46AC-8A5E-139BFD0A56D9}" type="presParOf" srcId="{E2054BA4-7023-4F6D-A21C-A6E0CA791E76}" destId="{11EBE290-1B88-49D0-8C38-ACC52707A7F1}" srcOrd="2" destOrd="0" presId="urn:microsoft.com/office/officeart/2005/8/layout/default"/>
    <dgm:cxn modelId="{F2D07566-10A0-4FF4-A2F1-AE7DE6267FA7}" type="presParOf" srcId="{E2054BA4-7023-4F6D-A21C-A6E0CA791E76}" destId="{74171B43-7927-49B1-B994-0E35F767F127}" srcOrd="3" destOrd="0" presId="urn:microsoft.com/office/officeart/2005/8/layout/default"/>
    <dgm:cxn modelId="{51DBDA27-200C-46EE-AD09-633111499E73}" type="presParOf" srcId="{E2054BA4-7023-4F6D-A21C-A6E0CA791E76}" destId="{6B37707A-BA01-48B2-B476-0D2EE1FEB46A}" srcOrd="4" destOrd="0" presId="urn:microsoft.com/office/officeart/2005/8/layout/default"/>
    <dgm:cxn modelId="{3BD718DC-90FD-4F48-8CD5-7E6A4BDE841B}" type="presParOf" srcId="{E2054BA4-7023-4F6D-A21C-A6E0CA791E76}" destId="{FF8EA0BA-A73D-487E-8CEA-3B12AC05B45B}" srcOrd="5" destOrd="0" presId="urn:microsoft.com/office/officeart/2005/8/layout/default"/>
    <dgm:cxn modelId="{4F3D9472-AC8A-4553-827E-8818B228C1CC}" type="presParOf" srcId="{E2054BA4-7023-4F6D-A21C-A6E0CA791E76}" destId="{8198949B-1727-42E7-9BF5-AB0910BB4C98}" srcOrd="6" destOrd="0" presId="urn:microsoft.com/office/officeart/2005/8/layout/default"/>
    <dgm:cxn modelId="{1E019BEA-7F24-49A7-9E19-120E4E0D02A7}" type="presParOf" srcId="{E2054BA4-7023-4F6D-A21C-A6E0CA791E76}" destId="{262AB699-AAEC-4EF6-95AC-C1F3155F90E8}" srcOrd="7" destOrd="0" presId="urn:microsoft.com/office/officeart/2005/8/layout/default"/>
    <dgm:cxn modelId="{CA5B5A43-210F-4687-8566-B2DBEC0F6839}" type="presParOf" srcId="{E2054BA4-7023-4F6D-A21C-A6E0CA791E76}" destId="{507A3C79-874F-40CE-AD1D-0DECFC3D9485}" srcOrd="8" destOrd="0" presId="urn:microsoft.com/office/officeart/2005/8/layout/default"/>
    <dgm:cxn modelId="{6BFF8E05-FAE0-4D8F-8B5F-F2B5577DF7B0}" type="presParOf" srcId="{E2054BA4-7023-4F6D-A21C-A6E0CA791E76}" destId="{AD9DF2A8-EA13-40A6-8B8B-0EEE0E0F0948}" srcOrd="9" destOrd="0" presId="urn:microsoft.com/office/officeart/2005/8/layout/default"/>
    <dgm:cxn modelId="{6BC0E5F1-5722-4E52-B4E9-A92C2EE1D77E}" type="presParOf" srcId="{E2054BA4-7023-4F6D-A21C-A6E0CA791E76}" destId="{F744DA43-1EFB-467D-ACA2-1D0B8C72C9C0}"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CAF135-EAAB-4D40-9DA8-BCABB773ED93}" type="doc">
      <dgm:prSet loTypeId="urn:microsoft.com/office/officeart/2005/8/layout/process4" loCatId="process" qsTypeId="urn:microsoft.com/office/officeart/2005/8/quickstyle/simple5" qsCatId="simple" csTypeId="urn:microsoft.com/office/officeart/2005/8/colors/accent1_2" csCatId="accent1" phldr="1"/>
      <dgm:spPr/>
      <dgm:t>
        <a:bodyPr/>
        <a:lstStyle/>
        <a:p>
          <a:endParaRPr lang="en-US"/>
        </a:p>
      </dgm:t>
    </dgm:pt>
    <dgm:pt modelId="{0A629A74-D0F0-4D5A-B2C6-81D9BF6E0D12}">
      <dgm:prSet phldrT="[Text]" custT="1"/>
      <dgm:spPr/>
      <dgm:t>
        <a:bodyPr/>
        <a:lstStyle/>
        <a:p>
          <a:r>
            <a:rPr lang="en-US" sz="1600" dirty="0"/>
            <a:t>implementing innovative approaches to address the economic and workforce-related impacts within each of the regions</a:t>
          </a:r>
        </a:p>
      </dgm:t>
    </dgm:pt>
    <dgm:pt modelId="{3598DF45-1824-4607-A5AC-4344EE501A7D}" type="parTrans" cxnId="{3C1F3DD7-E3F6-45FB-9404-29D3FAADD6CA}">
      <dgm:prSet/>
      <dgm:spPr/>
      <dgm:t>
        <a:bodyPr/>
        <a:lstStyle/>
        <a:p>
          <a:endParaRPr lang="en-US"/>
        </a:p>
      </dgm:t>
    </dgm:pt>
    <dgm:pt modelId="{FDC972CA-E0DB-440A-88FA-675CC59393A1}" type="sibTrans" cxnId="{3C1F3DD7-E3F6-45FB-9404-29D3FAADD6CA}">
      <dgm:prSet/>
      <dgm:spPr/>
      <dgm:t>
        <a:bodyPr/>
        <a:lstStyle/>
        <a:p>
          <a:endParaRPr lang="en-US"/>
        </a:p>
      </dgm:t>
    </dgm:pt>
    <dgm:pt modelId="{6EF0D827-B359-47B8-A944-B31EC266B1EF}">
      <dgm:prSet phldrT="[Text]" custT="1"/>
      <dgm:spPr/>
      <dgm:t>
        <a:bodyPr/>
        <a:lstStyle/>
        <a:p>
          <a:r>
            <a:rPr lang="en-US" sz="1600" dirty="0"/>
            <a:t>providing enhanced training and support activities in coordination with the workforce system where applicable</a:t>
          </a:r>
        </a:p>
      </dgm:t>
    </dgm:pt>
    <dgm:pt modelId="{250DB854-DC00-483F-835F-B10C9E32F562}" type="parTrans" cxnId="{E38D7856-3788-4246-980E-5BE62374F053}">
      <dgm:prSet/>
      <dgm:spPr/>
      <dgm:t>
        <a:bodyPr/>
        <a:lstStyle/>
        <a:p>
          <a:endParaRPr lang="en-US"/>
        </a:p>
      </dgm:t>
    </dgm:pt>
    <dgm:pt modelId="{E9D1D21B-9B32-48B1-989C-B7F507A47FF5}" type="sibTrans" cxnId="{E38D7856-3788-4246-980E-5BE62374F053}">
      <dgm:prSet/>
      <dgm:spPr/>
      <dgm:t>
        <a:bodyPr/>
        <a:lstStyle/>
        <a:p>
          <a:endParaRPr lang="en-US"/>
        </a:p>
      </dgm:t>
    </dgm:pt>
    <dgm:pt modelId="{97947EF2-97C6-4FD9-BE7A-07FF03696330}">
      <dgm:prSet phldrT="[Text]" custT="1"/>
      <dgm:spPr/>
      <dgm:t>
        <a:bodyPr/>
        <a:lstStyle/>
        <a:p>
          <a:r>
            <a:rPr lang="en-US" sz="1600" dirty="0"/>
            <a:t>supporting workforce development activities that prepare eligible participants for good jobs in high-demand occupations aligned with a state, regional, or community economic development strategy</a:t>
          </a:r>
        </a:p>
      </dgm:t>
    </dgm:pt>
    <dgm:pt modelId="{37E40C6B-5316-45C5-8A16-A3485ECFAEAA}" type="parTrans" cxnId="{B1DA5073-5705-448A-8E84-E9310A9C2CFC}">
      <dgm:prSet/>
      <dgm:spPr/>
      <dgm:t>
        <a:bodyPr/>
        <a:lstStyle/>
        <a:p>
          <a:endParaRPr lang="en-US"/>
        </a:p>
      </dgm:t>
    </dgm:pt>
    <dgm:pt modelId="{809DB16C-F7DB-438A-983C-2F23CDA221C7}" type="sibTrans" cxnId="{B1DA5073-5705-448A-8E84-E9310A9C2CFC}">
      <dgm:prSet/>
      <dgm:spPr/>
      <dgm:t>
        <a:bodyPr/>
        <a:lstStyle/>
        <a:p>
          <a:endParaRPr lang="en-US"/>
        </a:p>
      </dgm:t>
    </dgm:pt>
    <dgm:pt modelId="{C0F86C58-2F5D-4352-B7E7-8F17BA7FC4AB}">
      <dgm:prSet phldrT="[Text]" custT="1"/>
      <dgm:spPr/>
      <dgm:t>
        <a:bodyPr/>
        <a:lstStyle/>
        <a:p>
          <a:r>
            <a:rPr lang="en-US" sz="1600" dirty="0">
              <a:solidFill>
                <a:schemeClr val="bg1"/>
              </a:solidFill>
              <a:effectLst/>
              <a:latin typeface="+mn-lt"/>
              <a:ea typeface="+mn-ea"/>
              <a:cs typeface="+mn-cs"/>
            </a:rPr>
            <a:t>helping to address the impacts of the opioid crisis and other substance use disorder</a:t>
          </a:r>
          <a:endParaRPr lang="en-US" sz="1600" dirty="0">
            <a:solidFill>
              <a:schemeClr val="bg1"/>
            </a:solidFill>
          </a:endParaRPr>
        </a:p>
      </dgm:t>
    </dgm:pt>
    <dgm:pt modelId="{A18D3647-B044-41C2-A004-3FCC7143F2AF}" type="parTrans" cxnId="{2E7BB36B-107D-4A8C-BACE-39DD7783A8FA}">
      <dgm:prSet/>
      <dgm:spPr/>
      <dgm:t>
        <a:bodyPr/>
        <a:lstStyle/>
        <a:p>
          <a:endParaRPr lang="en-US"/>
        </a:p>
      </dgm:t>
    </dgm:pt>
    <dgm:pt modelId="{8717CE71-7E2C-4A50-845F-4169200D9213}" type="sibTrans" cxnId="{2E7BB36B-107D-4A8C-BACE-39DD7783A8FA}">
      <dgm:prSet/>
      <dgm:spPr/>
      <dgm:t>
        <a:bodyPr/>
        <a:lstStyle/>
        <a:p>
          <a:endParaRPr lang="en-US"/>
        </a:p>
      </dgm:t>
    </dgm:pt>
    <dgm:pt modelId="{80B89D53-5967-4842-9AC4-40C62BC12FB0}" type="pres">
      <dgm:prSet presAssocID="{B8CAF135-EAAB-4D40-9DA8-BCABB773ED93}" presName="Name0" presStyleCnt="0">
        <dgm:presLayoutVars>
          <dgm:dir/>
          <dgm:animLvl val="lvl"/>
          <dgm:resizeHandles val="exact"/>
        </dgm:presLayoutVars>
      </dgm:prSet>
      <dgm:spPr/>
    </dgm:pt>
    <dgm:pt modelId="{FA60FD8C-DD26-4E71-B73A-8ADA682C33A1}" type="pres">
      <dgm:prSet presAssocID="{C0F86C58-2F5D-4352-B7E7-8F17BA7FC4AB}" presName="boxAndChildren" presStyleCnt="0"/>
      <dgm:spPr/>
    </dgm:pt>
    <dgm:pt modelId="{5464435F-932B-4D41-BDCB-5D52DED8A1EF}" type="pres">
      <dgm:prSet presAssocID="{C0F86C58-2F5D-4352-B7E7-8F17BA7FC4AB}" presName="parentTextBox" presStyleLbl="node1" presStyleIdx="0" presStyleCnt="4"/>
      <dgm:spPr/>
    </dgm:pt>
    <dgm:pt modelId="{30114BEA-CED0-4D26-90AA-7DC6CFB45F69}" type="pres">
      <dgm:prSet presAssocID="{809DB16C-F7DB-438A-983C-2F23CDA221C7}" presName="sp" presStyleCnt="0"/>
      <dgm:spPr/>
    </dgm:pt>
    <dgm:pt modelId="{400735BC-F830-4429-8B03-661193138DD9}" type="pres">
      <dgm:prSet presAssocID="{97947EF2-97C6-4FD9-BE7A-07FF03696330}" presName="arrowAndChildren" presStyleCnt="0"/>
      <dgm:spPr/>
    </dgm:pt>
    <dgm:pt modelId="{217792E7-F1C5-49A4-868F-2484BDF8E017}" type="pres">
      <dgm:prSet presAssocID="{97947EF2-97C6-4FD9-BE7A-07FF03696330}" presName="parentTextArrow" presStyleLbl="node1" presStyleIdx="1" presStyleCnt="4" custScaleY="120267" custLinFactNeighborX="905" custLinFactNeighborY="-3524"/>
      <dgm:spPr/>
    </dgm:pt>
    <dgm:pt modelId="{5EEA63C2-EF4F-4894-94C2-CC434BDECD3C}" type="pres">
      <dgm:prSet presAssocID="{E9D1D21B-9B32-48B1-989C-B7F507A47FF5}" presName="sp" presStyleCnt="0"/>
      <dgm:spPr/>
    </dgm:pt>
    <dgm:pt modelId="{A63F4155-3E35-4FC6-B99A-7D1333A18875}" type="pres">
      <dgm:prSet presAssocID="{6EF0D827-B359-47B8-A944-B31EC266B1EF}" presName="arrowAndChildren" presStyleCnt="0"/>
      <dgm:spPr/>
    </dgm:pt>
    <dgm:pt modelId="{2C18847F-7CE5-4B8E-B058-4BF3741FFAE0}" type="pres">
      <dgm:prSet presAssocID="{6EF0D827-B359-47B8-A944-B31EC266B1EF}" presName="parentTextArrow" presStyleLbl="node1" presStyleIdx="2" presStyleCnt="4"/>
      <dgm:spPr/>
    </dgm:pt>
    <dgm:pt modelId="{A0C63853-4154-4E0E-90D3-FE49A2E16D72}" type="pres">
      <dgm:prSet presAssocID="{FDC972CA-E0DB-440A-88FA-675CC59393A1}" presName="sp" presStyleCnt="0"/>
      <dgm:spPr/>
    </dgm:pt>
    <dgm:pt modelId="{7B567571-0E1C-47A5-8920-856FB27C96BD}" type="pres">
      <dgm:prSet presAssocID="{0A629A74-D0F0-4D5A-B2C6-81D9BF6E0D12}" presName="arrowAndChildren" presStyleCnt="0"/>
      <dgm:spPr/>
    </dgm:pt>
    <dgm:pt modelId="{286AA4E3-2686-43CD-B64D-E7AAF29D33ED}" type="pres">
      <dgm:prSet presAssocID="{0A629A74-D0F0-4D5A-B2C6-81D9BF6E0D12}" presName="parentTextArrow" presStyleLbl="node1" presStyleIdx="3" presStyleCnt="4" custLinFactNeighborX="2467" custLinFactNeighborY="-123"/>
      <dgm:spPr/>
    </dgm:pt>
  </dgm:ptLst>
  <dgm:cxnLst>
    <dgm:cxn modelId="{7A8D9402-4167-492E-9F49-0029DE491212}" type="presOf" srcId="{6EF0D827-B359-47B8-A944-B31EC266B1EF}" destId="{2C18847F-7CE5-4B8E-B058-4BF3741FFAE0}" srcOrd="0" destOrd="0" presId="urn:microsoft.com/office/officeart/2005/8/layout/process4"/>
    <dgm:cxn modelId="{2E7BB36B-107D-4A8C-BACE-39DD7783A8FA}" srcId="{B8CAF135-EAAB-4D40-9DA8-BCABB773ED93}" destId="{C0F86C58-2F5D-4352-B7E7-8F17BA7FC4AB}" srcOrd="3" destOrd="0" parTransId="{A18D3647-B044-41C2-A004-3FCC7143F2AF}" sibTransId="{8717CE71-7E2C-4A50-845F-4169200D9213}"/>
    <dgm:cxn modelId="{B1DA5073-5705-448A-8E84-E9310A9C2CFC}" srcId="{B8CAF135-EAAB-4D40-9DA8-BCABB773ED93}" destId="{97947EF2-97C6-4FD9-BE7A-07FF03696330}" srcOrd="2" destOrd="0" parTransId="{37E40C6B-5316-45C5-8A16-A3485ECFAEAA}" sibTransId="{809DB16C-F7DB-438A-983C-2F23CDA221C7}"/>
    <dgm:cxn modelId="{E38D7856-3788-4246-980E-5BE62374F053}" srcId="{B8CAF135-EAAB-4D40-9DA8-BCABB773ED93}" destId="{6EF0D827-B359-47B8-A944-B31EC266B1EF}" srcOrd="1" destOrd="0" parTransId="{250DB854-DC00-483F-835F-B10C9E32F562}" sibTransId="{E9D1D21B-9B32-48B1-989C-B7F507A47FF5}"/>
    <dgm:cxn modelId="{7DC41D79-35C6-404F-A8DF-BF97F81CE0B4}" type="presOf" srcId="{C0F86C58-2F5D-4352-B7E7-8F17BA7FC4AB}" destId="{5464435F-932B-4D41-BDCB-5D52DED8A1EF}" srcOrd="0" destOrd="0" presId="urn:microsoft.com/office/officeart/2005/8/layout/process4"/>
    <dgm:cxn modelId="{8E41B5BA-0BCD-457A-89B6-328DED10EB09}" type="presOf" srcId="{97947EF2-97C6-4FD9-BE7A-07FF03696330}" destId="{217792E7-F1C5-49A4-868F-2484BDF8E017}" srcOrd="0" destOrd="0" presId="urn:microsoft.com/office/officeart/2005/8/layout/process4"/>
    <dgm:cxn modelId="{4C5B62D5-17B6-454F-BDAB-BF8D80517F70}" type="presOf" srcId="{0A629A74-D0F0-4D5A-B2C6-81D9BF6E0D12}" destId="{286AA4E3-2686-43CD-B64D-E7AAF29D33ED}" srcOrd="0" destOrd="0" presId="urn:microsoft.com/office/officeart/2005/8/layout/process4"/>
    <dgm:cxn modelId="{3C1F3DD7-E3F6-45FB-9404-29D3FAADD6CA}" srcId="{B8CAF135-EAAB-4D40-9DA8-BCABB773ED93}" destId="{0A629A74-D0F0-4D5A-B2C6-81D9BF6E0D12}" srcOrd="0" destOrd="0" parTransId="{3598DF45-1824-4607-A5AC-4344EE501A7D}" sibTransId="{FDC972CA-E0DB-440A-88FA-675CC59393A1}"/>
    <dgm:cxn modelId="{4222E6EC-A71E-4244-A755-B709D522BC92}" type="presOf" srcId="{B8CAF135-EAAB-4D40-9DA8-BCABB773ED93}" destId="{80B89D53-5967-4842-9AC4-40C62BC12FB0}" srcOrd="0" destOrd="0" presId="urn:microsoft.com/office/officeart/2005/8/layout/process4"/>
    <dgm:cxn modelId="{8E411299-E72E-4ED6-80F3-862F8D127B1A}" type="presParOf" srcId="{80B89D53-5967-4842-9AC4-40C62BC12FB0}" destId="{FA60FD8C-DD26-4E71-B73A-8ADA682C33A1}" srcOrd="0" destOrd="0" presId="urn:microsoft.com/office/officeart/2005/8/layout/process4"/>
    <dgm:cxn modelId="{D0421605-86CD-4ABC-B0FC-F6E581E524A0}" type="presParOf" srcId="{FA60FD8C-DD26-4E71-B73A-8ADA682C33A1}" destId="{5464435F-932B-4D41-BDCB-5D52DED8A1EF}" srcOrd="0" destOrd="0" presId="urn:microsoft.com/office/officeart/2005/8/layout/process4"/>
    <dgm:cxn modelId="{EC6DB0E7-B587-4752-9BD1-9833F332A206}" type="presParOf" srcId="{80B89D53-5967-4842-9AC4-40C62BC12FB0}" destId="{30114BEA-CED0-4D26-90AA-7DC6CFB45F69}" srcOrd="1" destOrd="0" presId="urn:microsoft.com/office/officeart/2005/8/layout/process4"/>
    <dgm:cxn modelId="{EF227E40-3BEE-432A-A49A-6F56141F0B6F}" type="presParOf" srcId="{80B89D53-5967-4842-9AC4-40C62BC12FB0}" destId="{400735BC-F830-4429-8B03-661193138DD9}" srcOrd="2" destOrd="0" presId="urn:microsoft.com/office/officeart/2005/8/layout/process4"/>
    <dgm:cxn modelId="{A7EF93BE-6D98-4A7F-9DC8-2A0C989F62F2}" type="presParOf" srcId="{400735BC-F830-4429-8B03-661193138DD9}" destId="{217792E7-F1C5-49A4-868F-2484BDF8E017}" srcOrd="0" destOrd="0" presId="urn:microsoft.com/office/officeart/2005/8/layout/process4"/>
    <dgm:cxn modelId="{67528A3D-4EFC-4071-8830-743379848FC5}" type="presParOf" srcId="{80B89D53-5967-4842-9AC4-40C62BC12FB0}" destId="{5EEA63C2-EF4F-4894-94C2-CC434BDECD3C}" srcOrd="3" destOrd="0" presId="urn:microsoft.com/office/officeart/2005/8/layout/process4"/>
    <dgm:cxn modelId="{3C8F9E8B-96A4-45E3-8D8D-831BB18CFCF1}" type="presParOf" srcId="{80B89D53-5967-4842-9AC4-40C62BC12FB0}" destId="{A63F4155-3E35-4FC6-B99A-7D1333A18875}" srcOrd="4" destOrd="0" presId="urn:microsoft.com/office/officeart/2005/8/layout/process4"/>
    <dgm:cxn modelId="{770988DC-400E-42C7-A8D5-1CB09FA0F1A1}" type="presParOf" srcId="{A63F4155-3E35-4FC6-B99A-7D1333A18875}" destId="{2C18847F-7CE5-4B8E-B058-4BF3741FFAE0}" srcOrd="0" destOrd="0" presId="urn:microsoft.com/office/officeart/2005/8/layout/process4"/>
    <dgm:cxn modelId="{8D38CEFA-B73C-4D79-8D07-0F66D5E472D3}" type="presParOf" srcId="{80B89D53-5967-4842-9AC4-40C62BC12FB0}" destId="{A0C63853-4154-4E0E-90D3-FE49A2E16D72}" srcOrd="5" destOrd="0" presId="urn:microsoft.com/office/officeart/2005/8/layout/process4"/>
    <dgm:cxn modelId="{FD559230-BCB0-408B-B7FA-EB5F15423CCC}" type="presParOf" srcId="{80B89D53-5967-4842-9AC4-40C62BC12FB0}" destId="{7B567571-0E1C-47A5-8920-856FB27C96BD}" srcOrd="6" destOrd="0" presId="urn:microsoft.com/office/officeart/2005/8/layout/process4"/>
    <dgm:cxn modelId="{9E712BB5-DE82-489F-A489-AC8ED530D786}" type="presParOf" srcId="{7B567571-0E1C-47A5-8920-856FB27C96BD}" destId="{286AA4E3-2686-43CD-B64D-E7AAF29D33ED}"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A4A94A-6F1B-4A8B-8292-7C245A203CAC}" type="doc">
      <dgm:prSet loTypeId="urn:microsoft.com/office/officeart/2005/8/layout/hProcess9" loCatId="process" qsTypeId="urn:microsoft.com/office/officeart/2005/8/quickstyle/simple5" qsCatId="simple" csTypeId="urn:microsoft.com/office/officeart/2005/8/colors/colorful5" csCatId="colorful" phldr="1"/>
      <dgm:spPr/>
      <dgm:t>
        <a:bodyPr/>
        <a:lstStyle/>
        <a:p>
          <a:endParaRPr lang="en-US"/>
        </a:p>
      </dgm:t>
    </dgm:pt>
    <dgm:pt modelId="{09A8953C-2A04-49ED-ADBD-70B04309E118}">
      <dgm:prSet phldrT="[Text]"/>
      <dgm:spPr>
        <a:solidFill>
          <a:schemeClr val="tx2">
            <a:lumMod val="90000"/>
            <a:lumOff val="10000"/>
          </a:schemeClr>
        </a:solidFill>
      </dgm:spPr>
      <dgm:t>
        <a:bodyPr/>
        <a:lstStyle/>
        <a:p>
          <a:r>
            <a:rPr lang="en-US" dirty="0"/>
            <a:t>Write a formal letter of request addressed to your Grant Officer.</a:t>
          </a:r>
        </a:p>
      </dgm:t>
    </dgm:pt>
    <dgm:pt modelId="{08D657E0-3DBC-4375-8E4F-D349E33FF278}" type="parTrans" cxnId="{5DDF4D42-0A8E-43A1-98E5-F9F515DB79F0}">
      <dgm:prSet/>
      <dgm:spPr/>
      <dgm:t>
        <a:bodyPr/>
        <a:lstStyle/>
        <a:p>
          <a:endParaRPr lang="en-US"/>
        </a:p>
      </dgm:t>
    </dgm:pt>
    <dgm:pt modelId="{8A8AC276-3207-4212-A85D-F4E81C039B18}" type="sibTrans" cxnId="{5DDF4D42-0A8E-43A1-98E5-F9F515DB79F0}">
      <dgm:prSet/>
      <dgm:spPr/>
      <dgm:t>
        <a:bodyPr/>
        <a:lstStyle/>
        <a:p>
          <a:endParaRPr lang="en-US"/>
        </a:p>
      </dgm:t>
    </dgm:pt>
    <dgm:pt modelId="{F9B415C2-C859-4E51-99C2-0070FFB89DEB}">
      <dgm:prSet phldrT="[Text]"/>
      <dgm:spPr>
        <a:solidFill>
          <a:schemeClr val="accent6">
            <a:lumMod val="75000"/>
          </a:schemeClr>
        </a:solidFill>
      </dgm:spPr>
      <dgm:t>
        <a:bodyPr/>
        <a:lstStyle/>
        <a:p>
          <a:r>
            <a:rPr lang="en-US" dirty="0"/>
            <a:t>Include modification type, grant name and number, and justification for request.</a:t>
          </a:r>
        </a:p>
      </dgm:t>
    </dgm:pt>
    <dgm:pt modelId="{060A4BFE-CC26-4ABB-ADB5-2DDD01B0B291}" type="parTrans" cxnId="{B52DB517-DEDA-4202-8CFE-768957963CFB}">
      <dgm:prSet/>
      <dgm:spPr/>
      <dgm:t>
        <a:bodyPr/>
        <a:lstStyle/>
        <a:p>
          <a:endParaRPr lang="en-US"/>
        </a:p>
      </dgm:t>
    </dgm:pt>
    <dgm:pt modelId="{1F61913A-7D06-4E62-9408-3FF2E198C9F9}" type="sibTrans" cxnId="{B52DB517-DEDA-4202-8CFE-768957963CFB}">
      <dgm:prSet/>
      <dgm:spPr/>
      <dgm:t>
        <a:bodyPr/>
        <a:lstStyle/>
        <a:p>
          <a:endParaRPr lang="en-US"/>
        </a:p>
      </dgm:t>
    </dgm:pt>
    <dgm:pt modelId="{70DF41E4-6937-4A71-A16A-02ABF24C58B8}">
      <dgm:prSet phldrT="[Text]"/>
      <dgm:spPr>
        <a:solidFill>
          <a:srgbClr val="0064A2"/>
        </a:solidFill>
      </dgm:spPr>
      <dgm:t>
        <a:bodyPr/>
        <a:lstStyle/>
        <a:p>
          <a:r>
            <a:rPr lang="en-US" dirty="0"/>
            <a:t>Submit the final letter, signed by your signatory to FPO.</a:t>
          </a:r>
        </a:p>
      </dgm:t>
    </dgm:pt>
    <dgm:pt modelId="{0C0240C4-7031-4440-81C4-B7F64FF5DF52}" type="parTrans" cxnId="{3AE9BE41-2845-4761-B1C4-21F619F45ADF}">
      <dgm:prSet/>
      <dgm:spPr/>
      <dgm:t>
        <a:bodyPr/>
        <a:lstStyle/>
        <a:p>
          <a:endParaRPr lang="en-US"/>
        </a:p>
      </dgm:t>
    </dgm:pt>
    <dgm:pt modelId="{B36F4A34-9CC0-4394-BFE2-92CEEC781054}" type="sibTrans" cxnId="{3AE9BE41-2845-4761-B1C4-21F619F45ADF}">
      <dgm:prSet/>
      <dgm:spPr/>
      <dgm:t>
        <a:bodyPr/>
        <a:lstStyle/>
        <a:p>
          <a:endParaRPr lang="en-US"/>
        </a:p>
      </dgm:t>
    </dgm:pt>
    <dgm:pt modelId="{E1F8B4F7-37A4-4081-9858-90560C5DCAEA}">
      <dgm:prSet phldrT="[Text]"/>
      <dgm:spPr>
        <a:solidFill>
          <a:schemeClr val="tx2">
            <a:lumMod val="75000"/>
            <a:lumOff val="25000"/>
          </a:schemeClr>
        </a:solidFill>
      </dgm:spPr>
      <dgm:t>
        <a:bodyPr/>
        <a:lstStyle/>
        <a:p>
          <a:r>
            <a:rPr lang="en-US" dirty="0"/>
            <a:t>FPO forwards request to Grant Officer.</a:t>
          </a:r>
        </a:p>
      </dgm:t>
    </dgm:pt>
    <dgm:pt modelId="{759E107F-4CB4-43AE-A5C4-291C4DC4607F}" type="parTrans" cxnId="{BE63FDE2-DB7D-4D9F-9DB9-12772FA87E98}">
      <dgm:prSet/>
      <dgm:spPr/>
      <dgm:t>
        <a:bodyPr/>
        <a:lstStyle/>
        <a:p>
          <a:endParaRPr lang="en-US"/>
        </a:p>
      </dgm:t>
    </dgm:pt>
    <dgm:pt modelId="{ADD66BB5-AB25-4EAF-89AA-E76CE8054457}" type="sibTrans" cxnId="{BE63FDE2-DB7D-4D9F-9DB9-12772FA87E98}">
      <dgm:prSet/>
      <dgm:spPr/>
      <dgm:t>
        <a:bodyPr/>
        <a:lstStyle/>
        <a:p>
          <a:endParaRPr lang="en-US"/>
        </a:p>
      </dgm:t>
    </dgm:pt>
    <dgm:pt modelId="{DD780E57-8866-48F5-B0C3-F467C8188B0C}" type="pres">
      <dgm:prSet presAssocID="{DFA4A94A-6F1B-4A8B-8292-7C245A203CAC}" presName="CompostProcess" presStyleCnt="0">
        <dgm:presLayoutVars>
          <dgm:dir/>
          <dgm:resizeHandles val="exact"/>
        </dgm:presLayoutVars>
      </dgm:prSet>
      <dgm:spPr/>
    </dgm:pt>
    <dgm:pt modelId="{290109CF-16D1-417F-98C1-C54DA8E68A60}" type="pres">
      <dgm:prSet presAssocID="{DFA4A94A-6F1B-4A8B-8292-7C245A203CAC}" presName="arrow" presStyleLbl="bgShp" presStyleIdx="0" presStyleCnt="1" custLinFactNeighborX="-1591" custLinFactNeighborY="-2377"/>
      <dgm:spPr/>
    </dgm:pt>
    <dgm:pt modelId="{C5A51F40-9AFC-4860-9569-6D13607EEAE3}" type="pres">
      <dgm:prSet presAssocID="{DFA4A94A-6F1B-4A8B-8292-7C245A203CAC}" presName="linearProcess" presStyleCnt="0"/>
      <dgm:spPr/>
    </dgm:pt>
    <dgm:pt modelId="{7F96408F-3E47-4876-B6BE-313F14ED3CE4}" type="pres">
      <dgm:prSet presAssocID="{09A8953C-2A04-49ED-ADBD-70B04309E118}" presName="textNode" presStyleLbl="node1" presStyleIdx="0" presStyleCnt="4">
        <dgm:presLayoutVars>
          <dgm:bulletEnabled val="1"/>
        </dgm:presLayoutVars>
      </dgm:prSet>
      <dgm:spPr/>
    </dgm:pt>
    <dgm:pt modelId="{E09D0BCC-4E23-4A77-82F3-24532B4C8CD4}" type="pres">
      <dgm:prSet presAssocID="{8A8AC276-3207-4212-A85D-F4E81C039B18}" presName="sibTrans" presStyleCnt="0"/>
      <dgm:spPr/>
    </dgm:pt>
    <dgm:pt modelId="{C8A77895-05C6-419D-9942-BA011AD1FD22}" type="pres">
      <dgm:prSet presAssocID="{F9B415C2-C859-4E51-99C2-0070FFB89DEB}" presName="textNode" presStyleLbl="node1" presStyleIdx="1" presStyleCnt="4">
        <dgm:presLayoutVars>
          <dgm:bulletEnabled val="1"/>
        </dgm:presLayoutVars>
      </dgm:prSet>
      <dgm:spPr/>
    </dgm:pt>
    <dgm:pt modelId="{D363F8F8-D2BA-41FE-83D3-308A0FD8296C}" type="pres">
      <dgm:prSet presAssocID="{1F61913A-7D06-4E62-9408-3FF2E198C9F9}" presName="sibTrans" presStyleCnt="0"/>
      <dgm:spPr/>
    </dgm:pt>
    <dgm:pt modelId="{3A97155D-3E89-4475-8F40-3A7E4BB416BB}" type="pres">
      <dgm:prSet presAssocID="{70DF41E4-6937-4A71-A16A-02ABF24C58B8}" presName="textNode" presStyleLbl="node1" presStyleIdx="2" presStyleCnt="4">
        <dgm:presLayoutVars>
          <dgm:bulletEnabled val="1"/>
        </dgm:presLayoutVars>
      </dgm:prSet>
      <dgm:spPr/>
    </dgm:pt>
    <dgm:pt modelId="{34C88A1B-BCB9-4EAE-8D28-C112C1C187E5}" type="pres">
      <dgm:prSet presAssocID="{B36F4A34-9CC0-4394-BFE2-92CEEC781054}" presName="sibTrans" presStyleCnt="0"/>
      <dgm:spPr/>
    </dgm:pt>
    <dgm:pt modelId="{ED5A4A1B-43CD-4290-9982-31A66B82A379}" type="pres">
      <dgm:prSet presAssocID="{E1F8B4F7-37A4-4081-9858-90560C5DCAEA}" presName="textNode" presStyleLbl="node1" presStyleIdx="3" presStyleCnt="4">
        <dgm:presLayoutVars>
          <dgm:bulletEnabled val="1"/>
        </dgm:presLayoutVars>
      </dgm:prSet>
      <dgm:spPr/>
    </dgm:pt>
  </dgm:ptLst>
  <dgm:cxnLst>
    <dgm:cxn modelId="{B52DB517-DEDA-4202-8CFE-768957963CFB}" srcId="{DFA4A94A-6F1B-4A8B-8292-7C245A203CAC}" destId="{F9B415C2-C859-4E51-99C2-0070FFB89DEB}" srcOrd="1" destOrd="0" parTransId="{060A4BFE-CC26-4ABB-ADB5-2DDD01B0B291}" sibTransId="{1F61913A-7D06-4E62-9408-3FF2E198C9F9}"/>
    <dgm:cxn modelId="{3906652F-3166-4123-87BB-E8B6A4E34B70}" type="presOf" srcId="{70DF41E4-6937-4A71-A16A-02ABF24C58B8}" destId="{3A97155D-3E89-4475-8F40-3A7E4BB416BB}" srcOrd="0" destOrd="0" presId="urn:microsoft.com/office/officeart/2005/8/layout/hProcess9"/>
    <dgm:cxn modelId="{3AE9BE41-2845-4761-B1C4-21F619F45ADF}" srcId="{DFA4A94A-6F1B-4A8B-8292-7C245A203CAC}" destId="{70DF41E4-6937-4A71-A16A-02ABF24C58B8}" srcOrd="2" destOrd="0" parTransId="{0C0240C4-7031-4440-81C4-B7F64FF5DF52}" sibTransId="{B36F4A34-9CC0-4394-BFE2-92CEEC781054}"/>
    <dgm:cxn modelId="{5DDF4D42-0A8E-43A1-98E5-F9F515DB79F0}" srcId="{DFA4A94A-6F1B-4A8B-8292-7C245A203CAC}" destId="{09A8953C-2A04-49ED-ADBD-70B04309E118}" srcOrd="0" destOrd="0" parTransId="{08D657E0-3DBC-4375-8E4F-D349E33FF278}" sibTransId="{8A8AC276-3207-4212-A85D-F4E81C039B18}"/>
    <dgm:cxn modelId="{BD60306A-8F8A-40F3-B9F1-E0B9A88369E8}" type="presOf" srcId="{F9B415C2-C859-4E51-99C2-0070FFB89DEB}" destId="{C8A77895-05C6-419D-9942-BA011AD1FD22}" srcOrd="0" destOrd="0" presId="urn:microsoft.com/office/officeart/2005/8/layout/hProcess9"/>
    <dgm:cxn modelId="{6025E1A0-D6D2-4E06-B1BC-F380C1738C2A}" type="presOf" srcId="{E1F8B4F7-37A4-4081-9858-90560C5DCAEA}" destId="{ED5A4A1B-43CD-4290-9982-31A66B82A379}" srcOrd="0" destOrd="0" presId="urn:microsoft.com/office/officeart/2005/8/layout/hProcess9"/>
    <dgm:cxn modelId="{458D12C0-3991-46C1-B000-6D54330E331D}" type="presOf" srcId="{09A8953C-2A04-49ED-ADBD-70B04309E118}" destId="{7F96408F-3E47-4876-B6BE-313F14ED3CE4}" srcOrd="0" destOrd="0" presId="urn:microsoft.com/office/officeart/2005/8/layout/hProcess9"/>
    <dgm:cxn modelId="{BE63FDE2-DB7D-4D9F-9DB9-12772FA87E98}" srcId="{DFA4A94A-6F1B-4A8B-8292-7C245A203CAC}" destId="{E1F8B4F7-37A4-4081-9858-90560C5DCAEA}" srcOrd="3" destOrd="0" parTransId="{759E107F-4CB4-43AE-A5C4-291C4DC4607F}" sibTransId="{ADD66BB5-AB25-4EAF-89AA-E76CE8054457}"/>
    <dgm:cxn modelId="{FE7C3AFE-754B-43A0-A3D8-5E23F8F3B19E}" type="presOf" srcId="{DFA4A94A-6F1B-4A8B-8292-7C245A203CAC}" destId="{DD780E57-8866-48F5-B0C3-F467C8188B0C}" srcOrd="0" destOrd="0" presId="urn:microsoft.com/office/officeart/2005/8/layout/hProcess9"/>
    <dgm:cxn modelId="{DE140608-7EB9-45F8-8D60-EE1B024928A1}" type="presParOf" srcId="{DD780E57-8866-48F5-B0C3-F467C8188B0C}" destId="{290109CF-16D1-417F-98C1-C54DA8E68A60}" srcOrd="0" destOrd="0" presId="urn:microsoft.com/office/officeart/2005/8/layout/hProcess9"/>
    <dgm:cxn modelId="{A76C8994-775B-43B5-A67E-D068B690E746}" type="presParOf" srcId="{DD780E57-8866-48F5-B0C3-F467C8188B0C}" destId="{C5A51F40-9AFC-4860-9569-6D13607EEAE3}" srcOrd="1" destOrd="0" presId="urn:microsoft.com/office/officeart/2005/8/layout/hProcess9"/>
    <dgm:cxn modelId="{BE048249-9271-4007-945A-022F6D7EDEF8}" type="presParOf" srcId="{C5A51F40-9AFC-4860-9569-6D13607EEAE3}" destId="{7F96408F-3E47-4876-B6BE-313F14ED3CE4}" srcOrd="0" destOrd="0" presId="urn:microsoft.com/office/officeart/2005/8/layout/hProcess9"/>
    <dgm:cxn modelId="{29592549-FAA0-4444-8E62-A247CB7F46D5}" type="presParOf" srcId="{C5A51F40-9AFC-4860-9569-6D13607EEAE3}" destId="{E09D0BCC-4E23-4A77-82F3-24532B4C8CD4}" srcOrd="1" destOrd="0" presId="urn:microsoft.com/office/officeart/2005/8/layout/hProcess9"/>
    <dgm:cxn modelId="{9CAF962E-93F4-451F-A0A5-F6A1BE4B0C3D}" type="presParOf" srcId="{C5A51F40-9AFC-4860-9569-6D13607EEAE3}" destId="{C8A77895-05C6-419D-9942-BA011AD1FD22}" srcOrd="2" destOrd="0" presId="urn:microsoft.com/office/officeart/2005/8/layout/hProcess9"/>
    <dgm:cxn modelId="{CED53F66-033D-4D34-8739-A09518291D44}" type="presParOf" srcId="{C5A51F40-9AFC-4860-9569-6D13607EEAE3}" destId="{D363F8F8-D2BA-41FE-83D3-308A0FD8296C}" srcOrd="3" destOrd="0" presId="urn:microsoft.com/office/officeart/2005/8/layout/hProcess9"/>
    <dgm:cxn modelId="{1352BF93-4071-4AA1-86B0-29FA7BBF2E06}" type="presParOf" srcId="{C5A51F40-9AFC-4860-9569-6D13607EEAE3}" destId="{3A97155D-3E89-4475-8F40-3A7E4BB416BB}" srcOrd="4" destOrd="0" presId="urn:microsoft.com/office/officeart/2005/8/layout/hProcess9"/>
    <dgm:cxn modelId="{27A7C787-B210-41EE-B196-4990A852CFE1}" type="presParOf" srcId="{C5A51F40-9AFC-4860-9569-6D13607EEAE3}" destId="{34C88A1B-BCB9-4EAE-8D28-C112C1C187E5}" srcOrd="5" destOrd="0" presId="urn:microsoft.com/office/officeart/2005/8/layout/hProcess9"/>
    <dgm:cxn modelId="{C992C297-69FE-4BB1-80D7-06D012A99AD8}" type="presParOf" srcId="{C5A51F40-9AFC-4860-9569-6D13607EEAE3}" destId="{ED5A4A1B-43CD-4290-9982-31A66B82A379}"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9B913C-4340-442F-AA41-6884474727CD}" type="doc">
      <dgm:prSet loTypeId="urn:microsoft.com/office/officeart/2005/8/layout/StepDownProcess" loCatId="process" qsTypeId="urn:microsoft.com/office/officeart/2005/8/quickstyle/simple5" qsCatId="simple" csTypeId="urn:microsoft.com/office/officeart/2005/8/colors/accent1_3" csCatId="accent1" phldr="1"/>
      <dgm:spPr/>
      <dgm:t>
        <a:bodyPr/>
        <a:lstStyle/>
        <a:p>
          <a:endParaRPr lang="en-US"/>
        </a:p>
      </dgm:t>
    </dgm:pt>
    <dgm:pt modelId="{8839164B-98D1-4A30-B584-B12DCB183BF6}">
      <dgm:prSet phldrT="[Text]"/>
      <dgm:spPr/>
      <dgm:t>
        <a:bodyPr/>
        <a:lstStyle/>
        <a:p>
          <a:r>
            <a:rPr lang="en-US" dirty="0"/>
            <a:t>Your FPO reviews the modifications</a:t>
          </a:r>
        </a:p>
      </dgm:t>
    </dgm:pt>
    <dgm:pt modelId="{C2873EA8-D342-4E9B-B8E6-04092A58798C}" type="parTrans" cxnId="{1AD87B17-F6C0-418D-BC68-C9E164D066B9}">
      <dgm:prSet/>
      <dgm:spPr/>
      <dgm:t>
        <a:bodyPr/>
        <a:lstStyle/>
        <a:p>
          <a:endParaRPr lang="en-US"/>
        </a:p>
      </dgm:t>
    </dgm:pt>
    <dgm:pt modelId="{195FFDE0-BBA0-4125-995A-84D5EB69A4D9}" type="sibTrans" cxnId="{1AD87B17-F6C0-418D-BC68-C9E164D066B9}">
      <dgm:prSet/>
      <dgm:spPr/>
      <dgm:t>
        <a:bodyPr/>
        <a:lstStyle/>
        <a:p>
          <a:endParaRPr lang="en-US"/>
        </a:p>
      </dgm:t>
    </dgm:pt>
    <dgm:pt modelId="{8CFEF61D-CABD-4AF4-A79F-E9E643EE630C}">
      <dgm:prSet phldrT="[Text]"/>
      <dgm:spPr/>
      <dgm:t>
        <a:bodyPr/>
        <a:lstStyle/>
        <a:p>
          <a:r>
            <a:rPr lang="en-US" dirty="0"/>
            <a:t>Limited SOW modifications require review by Program Office</a:t>
          </a:r>
        </a:p>
      </dgm:t>
    </dgm:pt>
    <dgm:pt modelId="{42F9C090-5B7C-4FB6-8F26-F4A111EC6561}" type="parTrans" cxnId="{5704080E-5668-4487-B57B-9B837EB5F708}">
      <dgm:prSet/>
      <dgm:spPr/>
      <dgm:t>
        <a:bodyPr/>
        <a:lstStyle/>
        <a:p>
          <a:endParaRPr lang="en-US"/>
        </a:p>
      </dgm:t>
    </dgm:pt>
    <dgm:pt modelId="{39B5C51C-1D61-4F3A-A39F-87C5C31E8F32}" type="sibTrans" cxnId="{5704080E-5668-4487-B57B-9B837EB5F708}">
      <dgm:prSet/>
      <dgm:spPr/>
      <dgm:t>
        <a:bodyPr/>
        <a:lstStyle/>
        <a:p>
          <a:endParaRPr lang="en-US"/>
        </a:p>
      </dgm:t>
    </dgm:pt>
    <dgm:pt modelId="{F7CF8148-07EF-425C-9FF8-8F0429627DD1}">
      <dgm:prSet phldrT="[Text]"/>
      <dgm:spPr>
        <a:solidFill>
          <a:schemeClr val="accent3">
            <a:lumMod val="75000"/>
            <a:lumOff val="25000"/>
          </a:schemeClr>
        </a:solidFill>
      </dgm:spPr>
      <dgm:t>
        <a:bodyPr/>
        <a:lstStyle/>
        <a:p>
          <a:r>
            <a:rPr lang="en-US" dirty="0"/>
            <a:t>National Grant Officer gives final approval</a:t>
          </a:r>
        </a:p>
      </dgm:t>
    </dgm:pt>
    <dgm:pt modelId="{186F20C4-82ED-4A0D-9D00-6064080F9862}" type="parTrans" cxnId="{BAE8F9BC-9FAB-4B23-9E76-08B17BFFF8D0}">
      <dgm:prSet/>
      <dgm:spPr/>
      <dgm:t>
        <a:bodyPr/>
        <a:lstStyle/>
        <a:p>
          <a:endParaRPr lang="en-US"/>
        </a:p>
      </dgm:t>
    </dgm:pt>
    <dgm:pt modelId="{37FBC03F-AA06-41A1-9F61-51E8D6E8BCE4}" type="sibTrans" cxnId="{BAE8F9BC-9FAB-4B23-9E76-08B17BFFF8D0}">
      <dgm:prSet/>
      <dgm:spPr/>
      <dgm:t>
        <a:bodyPr/>
        <a:lstStyle/>
        <a:p>
          <a:endParaRPr lang="en-US"/>
        </a:p>
      </dgm:t>
    </dgm:pt>
    <dgm:pt modelId="{2F7889B5-0B1D-4F70-B095-D0B5A52A233C}">
      <dgm:prSet phldrT="[Text]" custT="1"/>
      <dgm:spPr/>
      <dgm:t>
        <a:bodyPr/>
        <a:lstStyle/>
        <a:p>
          <a:r>
            <a:rPr lang="en-US" sz="1700" dirty="0"/>
            <a:t>Grantee receives copy signed by Grant Officer</a:t>
          </a:r>
        </a:p>
      </dgm:t>
    </dgm:pt>
    <dgm:pt modelId="{AC4F4DF4-4907-465A-A706-D6BAF0E61B2F}" type="parTrans" cxnId="{27184D44-534E-4F37-B36F-A167C1504DEB}">
      <dgm:prSet/>
      <dgm:spPr/>
      <dgm:t>
        <a:bodyPr/>
        <a:lstStyle/>
        <a:p>
          <a:endParaRPr lang="en-US"/>
        </a:p>
      </dgm:t>
    </dgm:pt>
    <dgm:pt modelId="{20AFE0AF-2C66-44B9-B298-AFA64FCCA914}" type="sibTrans" cxnId="{27184D44-534E-4F37-B36F-A167C1504DEB}">
      <dgm:prSet/>
      <dgm:spPr/>
      <dgm:t>
        <a:bodyPr/>
        <a:lstStyle/>
        <a:p>
          <a:endParaRPr lang="en-US"/>
        </a:p>
      </dgm:t>
    </dgm:pt>
    <dgm:pt modelId="{67257402-150E-4700-A773-631D496B73FF}">
      <dgm:prSet phldrT="[Text]" custT="1"/>
      <dgm:spPr/>
      <dgm:t>
        <a:bodyPr/>
        <a:lstStyle/>
        <a:p>
          <a:r>
            <a:rPr lang="en-US" sz="1700" dirty="0"/>
            <a:t>Regional Grant Officer can approve some budget modifications and equipment purchases</a:t>
          </a:r>
        </a:p>
      </dgm:t>
    </dgm:pt>
    <dgm:pt modelId="{FA5DA9CF-77AE-422B-B34E-4B30189A084B}" type="parTrans" cxnId="{98DA6FA6-BDAC-4854-BF1B-B8682DF448A5}">
      <dgm:prSet/>
      <dgm:spPr/>
      <dgm:t>
        <a:bodyPr/>
        <a:lstStyle/>
        <a:p>
          <a:endParaRPr lang="en-US"/>
        </a:p>
      </dgm:t>
    </dgm:pt>
    <dgm:pt modelId="{7CBF64AA-FDCB-4105-9044-866A92DFF115}" type="sibTrans" cxnId="{98DA6FA6-BDAC-4854-BF1B-B8682DF448A5}">
      <dgm:prSet/>
      <dgm:spPr/>
      <dgm:t>
        <a:bodyPr/>
        <a:lstStyle/>
        <a:p>
          <a:endParaRPr lang="en-US"/>
        </a:p>
      </dgm:t>
    </dgm:pt>
    <dgm:pt modelId="{0EA48D9E-2B8B-4CC1-9623-27EBC4C3795C}">
      <dgm:prSet phldrT="[Text]" custT="1"/>
      <dgm:spPr/>
      <dgm:t>
        <a:bodyPr/>
        <a:lstStyle/>
        <a:p>
          <a:r>
            <a:rPr lang="en-US" sz="1700" dirty="0"/>
            <a:t>Otherwise, regional management sends to National Grant Officer for review</a:t>
          </a:r>
        </a:p>
      </dgm:t>
    </dgm:pt>
    <dgm:pt modelId="{F6943858-02F7-4FBD-9B60-00E73FE3CFF5}" type="parTrans" cxnId="{6A240E75-CFAA-4D01-B21D-2EAA83DFA590}">
      <dgm:prSet/>
      <dgm:spPr/>
      <dgm:t>
        <a:bodyPr/>
        <a:lstStyle/>
        <a:p>
          <a:endParaRPr lang="en-US"/>
        </a:p>
      </dgm:t>
    </dgm:pt>
    <dgm:pt modelId="{ABFC549A-4ED0-4D16-B5DE-F3671ED1B2F1}" type="sibTrans" cxnId="{6A240E75-CFAA-4D01-B21D-2EAA83DFA590}">
      <dgm:prSet/>
      <dgm:spPr/>
      <dgm:t>
        <a:bodyPr/>
        <a:lstStyle/>
        <a:p>
          <a:endParaRPr lang="en-US"/>
        </a:p>
      </dgm:t>
    </dgm:pt>
    <dgm:pt modelId="{EC7CF020-ABA2-430F-A301-BC8C9311CCCC}" type="pres">
      <dgm:prSet presAssocID="{B69B913C-4340-442F-AA41-6884474727CD}" presName="rootnode" presStyleCnt="0">
        <dgm:presLayoutVars>
          <dgm:chMax/>
          <dgm:chPref/>
          <dgm:dir/>
          <dgm:animLvl val="lvl"/>
        </dgm:presLayoutVars>
      </dgm:prSet>
      <dgm:spPr/>
    </dgm:pt>
    <dgm:pt modelId="{15567966-42F6-47E8-A6CC-82AF2B12F302}" type="pres">
      <dgm:prSet presAssocID="{8839164B-98D1-4A30-B584-B12DCB183BF6}" presName="composite" presStyleCnt="0"/>
      <dgm:spPr/>
    </dgm:pt>
    <dgm:pt modelId="{9B518060-2D51-4BB7-99E7-72DE5B708A8A}" type="pres">
      <dgm:prSet presAssocID="{8839164B-98D1-4A30-B584-B12DCB183BF6}" presName="bentUpArrow1" presStyleLbl="alignImgPlace1" presStyleIdx="0" presStyleCnt="2"/>
      <dgm:spPr/>
    </dgm:pt>
    <dgm:pt modelId="{FA322064-D592-43C6-91C1-91577522B927}" type="pres">
      <dgm:prSet presAssocID="{8839164B-98D1-4A30-B584-B12DCB183BF6}" presName="ParentText" presStyleLbl="node1" presStyleIdx="0" presStyleCnt="3">
        <dgm:presLayoutVars>
          <dgm:chMax val="1"/>
          <dgm:chPref val="1"/>
          <dgm:bulletEnabled val="1"/>
        </dgm:presLayoutVars>
      </dgm:prSet>
      <dgm:spPr/>
    </dgm:pt>
    <dgm:pt modelId="{ADAEF136-3BC9-4513-858E-CA4B0A1498CD}" type="pres">
      <dgm:prSet presAssocID="{8839164B-98D1-4A30-B584-B12DCB183BF6}" presName="ChildText" presStyleLbl="revTx" presStyleIdx="0" presStyleCnt="3" custScaleX="276655" custScaleY="169277" custLinFactNeighborX="90926" custLinFactNeighborY="-684">
        <dgm:presLayoutVars>
          <dgm:chMax val="0"/>
          <dgm:chPref val="0"/>
          <dgm:bulletEnabled val="1"/>
        </dgm:presLayoutVars>
      </dgm:prSet>
      <dgm:spPr/>
    </dgm:pt>
    <dgm:pt modelId="{68304B8F-E043-468E-9124-89096A977A27}" type="pres">
      <dgm:prSet presAssocID="{195FFDE0-BBA0-4125-995A-84D5EB69A4D9}" presName="sibTrans" presStyleCnt="0"/>
      <dgm:spPr/>
    </dgm:pt>
    <dgm:pt modelId="{AA3CC88C-3940-4739-BF7E-DD3C3DE1349B}" type="pres">
      <dgm:prSet presAssocID="{8CFEF61D-CABD-4AF4-A79F-E9E643EE630C}" presName="composite" presStyleCnt="0"/>
      <dgm:spPr/>
    </dgm:pt>
    <dgm:pt modelId="{9F8D9A2A-DE7A-4711-8B39-CF1D5475CF9E}" type="pres">
      <dgm:prSet presAssocID="{8CFEF61D-CABD-4AF4-A79F-E9E643EE630C}" presName="bentUpArrow1" presStyleLbl="alignImgPlace1" presStyleIdx="1" presStyleCnt="2"/>
      <dgm:spPr/>
    </dgm:pt>
    <dgm:pt modelId="{1F58009C-9CF7-4D92-A3C4-F45FEBE6A14F}" type="pres">
      <dgm:prSet presAssocID="{8CFEF61D-CABD-4AF4-A79F-E9E643EE630C}" presName="ParentText" presStyleLbl="node1" presStyleIdx="1" presStyleCnt="3">
        <dgm:presLayoutVars>
          <dgm:chMax val="1"/>
          <dgm:chPref val="1"/>
          <dgm:bulletEnabled val="1"/>
        </dgm:presLayoutVars>
      </dgm:prSet>
      <dgm:spPr/>
    </dgm:pt>
    <dgm:pt modelId="{CAC05EB5-880A-4C04-A1C9-EEE426EDA3BD}" type="pres">
      <dgm:prSet presAssocID="{8CFEF61D-CABD-4AF4-A79F-E9E643EE630C}" presName="ChildText" presStyleLbl="revTx" presStyleIdx="1" presStyleCnt="3">
        <dgm:presLayoutVars>
          <dgm:chMax val="0"/>
          <dgm:chPref val="0"/>
          <dgm:bulletEnabled val="1"/>
        </dgm:presLayoutVars>
      </dgm:prSet>
      <dgm:spPr/>
    </dgm:pt>
    <dgm:pt modelId="{33149B77-C42C-4890-90B6-E8F7B86C7FD3}" type="pres">
      <dgm:prSet presAssocID="{39B5C51C-1D61-4F3A-A39F-87C5C31E8F32}" presName="sibTrans" presStyleCnt="0"/>
      <dgm:spPr/>
    </dgm:pt>
    <dgm:pt modelId="{A96041AE-544C-40ED-BD38-4ACFD3478782}" type="pres">
      <dgm:prSet presAssocID="{F7CF8148-07EF-425C-9FF8-8F0429627DD1}" presName="composite" presStyleCnt="0"/>
      <dgm:spPr/>
    </dgm:pt>
    <dgm:pt modelId="{7702D1F8-2567-47F2-9FCC-7FB17CFB1E76}" type="pres">
      <dgm:prSet presAssocID="{F7CF8148-07EF-425C-9FF8-8F0429627DD1}" presName="ParentText" presStyleLbl="node1" presStyleIdx="2" presStyleCnt="3">
        <dgm:presLayoutVars>
          <dgm:chMax val="1"/>
          <dgm:chPref val="1"/>
          <dgm:bulletEnabled val="1"/>
        </dgm:presLayoutVars>
      </dgm:prSet>
      <dgm:spPr/>
    </dgm:pt>
    <dgm:pt modelId="{81377100-4C80-4291-8A82-6204350BEF9C}" type="pres">
      <dgm:prSet presAssocID="{F7CF8148-07EF-425C-9FF8-8F0429627DD1}" presName="FinalChildText" presStyleLbl="revTx" presStyleIdx="2" presStyleCnt="3" custScaleX="146328" custLinFactNeighborX="23502" custLinFactNeighborY="-1332">
        <dgm:presLayoutVars>
          <dgm:chMax val="0"/>
          <dgm:chPref val="0"/>
          <dgm:bulletEnabled val="1"/>
        </dgm:presLayoutVars>
      </dgm:prSet>
      <dgm:spPr/>
    </dgm:pt>
  </dgm:ptLst>
  <dgm:cxnLst>
    <dgm:cxn modelId="{5704080E-5668-4487-B57B-9B837EB5F708}" srcId="{B69B913C-4340-442F-AA41-6884474727CD}" destId="{8CFEF61D-CABD-4AF4-A79F-E9E643EE630C}" srcOrd="1" destOrd="0" parTransId="{42F9C090-5B7C-4FB6-8F26-F4A111EC6561}" sibTransId="{39B5C51C-1D61-4F3A-A39F-87C5C31E8F32}"/>
    <dgm:cxn modelId="{22AC6B11-53F4-418A-AF1E-560C45FA1089}" type="presOf" srcId="{2F7889B5-0B1D-4F70-B095-D0B5A52A233C}" destId="{81377100-4C80-4291-8A82-6204350BEF9C}" srcOrd="0" destOrd="0" presId="urn:microsoft.com/office/officeart/2005/8/layout/StepDownProcess"/>
    <dgm:cxn modelId="{1AD87B17-F6C0-418D-BC68-C9E164D066B9}" srcId="{B69B913C-4340-442F-AA41-6884474727CD}" destId="{8839164B-98D1-4A30-B584-B12DCB183BF6}" srcOrd="0" destOrd="0" parTransId="{C2873EA8-D342-4E9B-B8E6-04092A58798C}" sibTransId="{195FFDE0-BBA0-4125-995A-84D5EB69A4D9}"/>
    <dgm:cxn modelId="{27184D44-534E-4F37-B36F-A167C1504DEB}" srcId="{F7CF8148-07EF-425C-9FF8-8F0429627DD1}" destId="{2F7889B5-0B1D-4F70-B095-D0B5A52A233C}" srcOrd="0" destOrd="0" parTransId="{AC4F4DF4-4907-465A-A706-D6BAF0E61B2F}" sibTransId="{20AFE0AF-2C66-44B9-B298-AFA64FCCA914}"/>
    <dgm:cxn modelId="{56044C45-184A-48B6-BD7E-28DDF5D05533}" type="presOf" srcId="{F7CF8148-07EF-425C-9FF8-8F0429627DD1}" destId="{7702D1F8-2567-47F2-9FCC-7FB17CFB1E76}" srcOrd="0" destOrd="0" presId="urn:microsoft.com/office/officeart/2005/8/layout/StepDownProcess"/>
    <dgm:cxn modelId="{6A240E75-CFAA-4D01-B21D-2EAA83DFA590}" srcId="{8839164B-98D1-4A30-B584-B12DCB183BF6}" destId="{0EA48D9E-2B8B-4CC1-9623-27EBC4C3795C}" srcOrd="1" destOrd="0" parTransId="{F6943858-02F7-4FBD-9B60-00E73FE3CFF5}" sibTransId="{ABFC549A-4ED0-4D16-B5DE-F3671ED1B2F1}"/>
    <dgm:cxn modelId="{A449E191-38DD-48DC-ADC1-0F8806D616F2}" type="presOf" srcId="{8CFEF61D-CABD-4AF4-A79F-E9E643EE630C}" destId="{1F58009C-9CF7-4D92-A3C4-F45FEBE6A14F}" srcOrd="0" destOrd="0" presId="urn:microsoft.com/office/officeart/2005/8/layout/StepDownProcess"/>
    <dgm:cxn modelId="{98EA3898-AF41-47BB-AE3F-C645A1C3EE6D}" type="presOf" srcId="{0EA48D9E-2B8B-4CC1-9623-27EBC4C3795C}" destId="{ADAEF136-3BC9-4513-858E-CA4B0A1498CD}" srcOrd="0" destOrd="1" presId="urn:microsoft.com/office/officeart/2005/8/layout/StepDownProcess"/>
    <dgm:cxn modelId="{98DA6FA6-BDAC-4854-BF1B-B8682DF448A5}" srcId="{8839164B-98D1-4A30-B584-B12DCB183BF6}" destId="{67257402-150E-4700-A773-631D496B73FF}" srcOrd="0" destOrd="0" parTransId="{FA5DA9CF-77AE-422B-B34E-4B30189A084B}" sibTransId="{7CBF64AA-FDCB-4105-9044-866A92DFF115}"/>
    <dgm:cxn modelId="{8B2C96B1-72B5-453B-B68D-94B5F333B61A}" type="presOf" srcId="{67257402-150E-4700-A773-631D496B73FF}" destId="{ADAEF136-3BC9-4513-858E-CA4B0A1498CD}" srcOrd="0" destOrd="0" presId="urn:microsoft.com/office/officeart/2005/8/layout/StepDownProcess"/>
    <dgm:cxn modelId="{BAE8F9BC-9FAB-4B23-9E76-08B17BFFF8D0}" srcId="{B69B913C-4340-442F-AA41-6884474727CD}" destId="{F7CF8148-07EF-425C-9FF8-8F0429627DD1}" srcOrd="2" destOrd="0" parTransId="{186F20C4-82ED-4A0D-9D00-6064080F9862}" sibTransId="{37FBC03F-AA06-41A1-9F61-51E8D6E8BCE4}"/>
    <dgm:cxn modelId="{616B22D9-363D-445D-98EB-B5DF74756408}" type="presOf" srcId="{B69B913C-4340-442F-AA41-6884474727CD}" destId="{EC7CF020-ABA2-430F-A301-BC8C9311CCCC}" srcOrd="0" destOrd="0" presId="urn:microsoft.com/office/officeart/2005/8/layout/StepDownProcess"/>
    <dgm:cxn modelId="{38F7CBE5-5DA1-4F78-B72E-449E9F86A296}" type="presOf" srcId="{8839164B-98D1-4A30-B584-B12DCB183BF6}" destId="{FA322064-D592-43C6-91C1-91577522B927}" srcOrd="0" destOrd="0" presId="urn:microsoft.com/office/officeart/2005/8/layout/StepDownProcess"/>
    <dgm:cxn modelId="{E34A9AEF-A56A-4FAD-9304-8856DD8E1DE7}" type="presParOf" srcId="{EC7CF020-ABA2-430F-A301-BC8C9311CCCC}" destId="{15567966-42F6-47E8-A6CC-82AF2B12F302}" srcOrd="0" destOrd="0" presId="urn:microsoft.com/office/officeart/2005/8/layout/StepDownProcess"/>
    <dgm:cxn modelId="{1359C75A-B146-4ABF-BBBA-CEAB8820488D}" type="presParOf" srcId="{15567966-42F6-47E8-A6CC-82AF2B12F302}" destId="{9B518060-2D51-4BB7-99E7-72DE5B708A8A}" srcOrd="0" destOrd="0" presId="urn:microsoft.com/office/officeart/2005/8/layout/StepDownProcess"/>
    <dgm:cxn modelId="{B4D6E2EB-8E8F-4BE3-9123-49FF7B6E0164}" type="presParOf" srcId="{15567966-42F6-47E8-A6CC-82AF2B12F302}" destId="{FA322064-D592-43C6-91C1-91577522B927}" srcOrd="1" destOrd="0" presId="urn:microsoft.com/office/officeart/2005/8/layout/StepDownProcess"/>
    <dgm:cxn modelId="{D143F11A-44A6-4BC2-B3DB-20F96CEDDFEB}" type="presParOf" srcId="{15567966-42F6-47E8-A6CC-82AF2B12F302}" destId="{ADAEF136-3BC9-4513-858E-CA4B0A1498CD}" srcOrd="2" destOrd="0" presId="urn:microsoft.com/office/officeart/2005/8/layout/StepDownProcess"/>
    <dgm:cxn modelId="{8FD4B5A6-CBFA-452F-914E-45B21AB6EE87}" type="presParOf" srcId="{EC7CF020-ABA2-430F-A301-BC8C9311CCCC}" destId="{68304B8F-E043-468E-9124-89096A977A27}" srcOrd="1" destOrd="0" presId="urn:microsoft.com/office/officeart/2005/8/layout/StepDownProcess"/>
    <dgm:cxn modelId="{5EFC32B9-06F7-4CB2-89B4-AEA03E8EB48E}" type="presParOf" srcId="{EC7CF020-ABA2-430F-A301-BC8C9311CCCC}" destId="{AA3CC88C-3940-4739-BF7E-DD3C3DE1349B}" srcOrd="2" destOrd="0" presId="urn:microsoft.com/office/officeart/2005/8/layout/StepDownProcess"/>
    <dgm:cxn modelId="{4BA9F877-FA44-4E07-99E2-6504931A29A6}" type="presParOf" srcId="{AA3CC88C-3940-4739-BF7E-DD3C3DE1349B}" destId="{9F8D9A2A-DE7A-4711-8B39-CF1D5475CF9E}" srcOrd="0" destOrd="0" presId="urn:microsoft.com/office/officeart/2005/8/layout/StepDownProcess"/>
    <dgm:cxn modelId="{79350795-45F1-4BF3-917B-4774D0CE7D1D}" type="presParOf" srcId="{AA3CC88C-3940-4739-BF7E-DD3C3DE1349B}" destId="{1F58009C-9CF7-4D92-A3C4-F45FEBE6A14F}" srcOrd="1" destOrd="0" presId="urn:microsoft.com/office/officeart/2005/8/layout/StepDownProcess"/>
    <dgm:cxn modelId="{19B9E23B-5369-4FBD-9A4E-9645B86D55FE}" type="presParOf" srcId="{AA3CC88C-3940-4739-BF7E-DD3C3DE1349B}" destId="{CAC05EB5-880A-4C04-A1C9-EEE426EDA3BD}" srcOrd="2" destOrd="0" presId="urn:microsoft.com/office/officeart/2005/8/layout/StepDownProcess"/>
    <dgm:cxn modelId="{3186B347-DD69-4E88-80A4-791F7F8B024B}" type="presParOf" srcId="{EC7CF020-ABA2-430F-A301-BC8C9311CCCC}" destId="{33149B77-C42C-4890-90B6-E8F7B86C7FD3}" srcOrd="3" destOrd="0" presId="urn:microsoft.com/office/officeart/2005/8/layout/StepDownProcess"/>
    <dgm:cxn modelId="{77850F04-7A9D-4EE1-AB15-C330BBA9E1CE}" type="presParOf" srcId="{EC7CF020-ABA2-430F-A301-BC8C9311CCCC}" destId="{A96041AE-544C-40ED-BD38-4ACFD3478782}" srcOrd="4" destOrd="0" presId="urn:microsoft.com/office/officeart/2005/8/layout/StepDownProcess"/>
    <dgm:cxn modelId="{CA7C3E99-96DC-4F19-B142-3D6F25A8A897}" type="presParOf" srcId="{A96041AE-544C-40ED-BD38-4ACFD3478782}" destId="{7702D1F8-2567-47F2-9FCC-7FB17CFB1E76}" srcOrd="0" destOrd="0" presId="urn:microsoft.com/office/officeart/2005/8/layout/StepDownProcess"/>
    <dgm:cxn modelId="{4184ABB2-4CF3-47EA-962E-687F1B605AA0}" type="presParOf" srcId="{A96041AE-544C-40ED-BD38-4ACFD3478782}" destId="{81377100-4C80-4291-8A82-6204350BEF9C}"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4741" y="301072"/>
          <a:ext cx="7107950" cy="1299127"/>
        </a:xfrm>
        <a:prstGeom prst="roundRect">
          <a:avLst>
            <a:gd name="adj" fmla="val 10000"/>
          </a:avLst>
        </a:prstGeom>
        <a:gradFill flip="none" rotWithShape="0">
          <a:gsLst>
            <a:gs pos="0">
              <a:srgbClr val="9E1C30">
                <a:shade val="30000"/>
                <a:satMod val="115000"/>
              </a:srgbClr>
            </a:gs>
            <a:gs pos="50000">
              <a:srgbClr val="9E1C30">
                <a:shade val="67500"/>
                <a:satMod val="115000"/>
              </a:srgbClr>
            </a:gs>
            <a:gs pos="100000">
              <a:srgbClr val="9E1C30">
                <a:shade val="100000"/>
                <a:satMod val="115000"/>
              </a:srgbClr>
            </a:gs>
          </a:gsLst>
          <a:lin ang="16200000" scaled="1"/>
          <a:tileRect/>
        </a:gradFill>
        <a:ln w="38100" cap="rnd" cmpd="sng" algn="ctr">
          <a:solidFill>
            <a:srgbClr val="7A232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1"/>
              </a:solidFill>
              <a:latin typeface="Arial" pitchFamily="34" charset="0"/>
              <a:cs typeface="Arial" pitchFamily="34" charset="0"/>
            </a:rPr>
            <a:t>What are your 3 biggest concerns as you begin your grant?</a:t>
          </a:r>
        </a:p>
      </dsp:txBody>
      <dsp:txXfrm>
        <a:off x="42791" y="339122"/>
        <a:ext cx="7031850" cy="1223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0B5D7-8F46-4E40-8380-495607806765}">
      <dsp:nvSpPr>
        <dsp:cNvPr id="0" name=""/>
        <dsp:cNvSpPr/>
      </dsp:nvSpPr>
      <dsp:spPr>
        <a:xfrm>
          <a:off x="0" y="0"/>
          <a:ext cx="3740175" cy="1065600"/>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w="10000" cap="flat"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Role of Your FPO</a:t>
          </a:r>
        </a:p>
      </dsp:txBody>
      <dsp:txXfrm>
        <a:off x="0" y="0"/>
        <a:ext cx="3740175" cy="1065600"/>
      </dsp:txXfrm>
    </dsp:sp>
    <dsp:sp modelId="{72F12318-1A9E-4883-B8D4-2A9682A50C6F}">
      <dsp:nvSpPr>
        <dsp:cNvPr id="0" name=""/>
        <dsp:cNvSpPr/>
      </dsp:nvSpPr>
      <dsp:spPr>
        <a:xfrm>
          <a:off x="0" y="1093430"/>
          <a:ext cx="3740175" cy="2437560"/>
        </a:xfrm>
        <a:prstGeom prst="rect">
          <a:avLst/>
        </a:prstGeom>
        <a:solidFill>
          <a:schemeClr val="tx1">
            <a:lumMod val="10000"/>
            <a:lumOff val="90000"/>
            <a:alpha val="90000"/>
          </a:schemeClr>
        </a:solidFill>
        <a:ln w="10000" cap="flat" cmpd="sng" algn="ctr">
          <a:solidFill>
            <a:schemeClr val="accent1">
              <a:alpha val="90000"/>
              <a:tint val="40000"/>
              <a:hueOff val="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t>Assist you on grant-related matters</a:t>
          </a:r>
        </a:p>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t>Serve as your primary point of contact</a:t>
          </a:r>
        </a:p>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t>Provide compliance assistance</a:t>
          </a:r>
        </a:p>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t>Conduct oversight and review of grant performance</a:t>
          </a:r>
        </a:p>
        <a:p>
          <a:pPr marL="171450" lvl="1" indent="-171450" algn="l" defTabSz="800100">
            <a:lnSpc>
              <a:spcPct val="90000"/>
            </a:lnSpc>
            <a:spcBef>
              <a:spcPct val="0"/>
            </a:spcBef>
            <a:spcAft>
              <a:spcPct val="15000"/>
            </a:spcAft>
            <a:buFont typeface="Wingdings" panose="05000000000000000000" pitchFamily="2" charset="2"/>
            <a:buChar char="ü"/>
          </a:pPr>
          <a:r>
            <a:rPr lang="en-US" sz="1800" kern="1200" dirty="0"/>
            <a:t>Deliver or arrange for technical assistance</a:t>
          </a:r>
        </a:p>
      </dsp:txBody>
      <dsp:txXfrm>
        <a:off x="0" y="1093430"/>
        <a:ext cx="3740175" cy="2437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D6654-E621-4B4F-8C82-8138570D6A41}">
      <dsp:nvSpPr>
        <dsp:cNvPr id="0" name=""/>
        <dsp:cNvSpPr/>
      </dsp:nvSpPr>
      <dsp:spPr>
        <a:xfrm>
          <a:off x="0" y="587598"/>
          <a:ext cx="2485925" cy="1491555"/>
        </a:xfrm>
        <a:prstGeom prst="rect">
          <a:avLst/>
        </a:prstGeom>
        <a:solidFill>
          <a:schemeClr val="tx2">
            <a:lumMod val="75000"/>
            <a:lumOff val="25000"/>
          </a:schemeClr>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Support FPOs</a:t>
          </a:r>
        </a:p>
      </dsp:txBody>
      <dsp:txXfrm>
        <a:off x="0" y="587598"/>
        <a:ext cx="2485925" cy="1491555"/>
      </dsp:txXfrm>
    </dsp:sp>
    <dsp:sp modelId="{11EBE290-1B88-49D0-8C38-ACC52707A7F1}">
      <dsp:nvSpPr>
        <dsp:cNvPr id="0" name=""/>
        <dsp:cNvSpPr/>
      </dsp:nvSpPr>
      <dsp:spPr>
        <a:xfrm>
          <a:off x="2734518" y="587598"/>
          <a:ext cx="2485925" cy="149155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Provide policy clarification and guidance</a:t>
          </a:r>
        </a:p>
      </dsp:txBody>
      <dsp:txXfrm>
        <a:off x="2734518" y="587598"/>
        <a:ext cx="2485925" cy="1491555"/>
      </dsp:txXfrm>
    </dsp:sp>
    <dsp:sp modelId="{6B37707A-BA01-48B2-B476-0D2EE1FEB46A}">
      <dsp:nvSpPr>
        <dsp:cNvPr id="0" name=""/>
        <dsp:cNvSpPr/>
      </dsp:nvSpPr>
      <dsp:spPr>
        <a:xfrm>
          <a:off x="5469037" y="587598"/>
          <a:ext cx="2485925" cy="1491555"/>
        </a:xfrm>
        <a:prstGeom prst="rect">
          <a:avLst/>
        </a:prstGeom>
        <a:solidFill>
          <a:schemeClr val="accent1">
            <a:lumMod val="75000"/>
          </a:schemeClr>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Support technical assistance (TA) efforts provided by ARC and DRA</a:t>
          </a:r>
        </a:p>
      </dsp:txBody>
      <dsp:txXfrm>
        <a:off x="5469037" y="587598"/>
        <a:ext cx="2485925" cy="1491555"/>
      </dsp:txXfrm>
    </dsp:sp>
    <dsp:sp modelId="{8198949B-1727-42E7-9BF5-AB0910BB4C98}">
      <dsp:nvSpPr>
        <dsp:cNvPr id="0" name=""/>
        <dsp:cNvSpPr/>
      </dsp:nvSpPr>
      <dsp:spPr>
        <a:xfrm>
          <a:off x="0" y="2327746"/>
          <a:ext cx="2485925" cy="1491555"/>
        </a:xfrm>
        <a:prstGeom prst="rect">
          <a:avLst/>
        </a:prstGeom>
        <a:solidFill>
          <a:schemeClr val="accent2">
            <a:lumMod val="75000"/>
          </a:schemeClr>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Help create peer learning opportunities</a:t>
          </a:r>
        </a:p>
      </dsp:txBody>
      <dsp:txXfrm>
        <a:off x="0" y="2327746"/>
        <a:ext cx="2485925" cy="1491555"/>
      </dsp:txXfrm>
    </dsp:sp>
    <dsp:sp modelId="{507A3C79-874F-40CE-AD1D-0DECFC3D9485}">
      <dsp:nvSpPr>
        <dsp:cNvPr id="0" name=""/>
        <dsp:cNvSpPr/>
      </dsp:nvSpPr>
      <dsp:spPr>
        <a:xfrm>
          <a:off x="2734518" y="2327746"/>
          <a:ext cx="2485925" cy="1491555"/>
        </a:xfrm>
        <a:prstGeom prst="rect">
          <a:avLst/>
        </a:prstGeom>
        <a:solidFill>
          <a:srgbClr val="A31D30"/>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Analyze performance data</a:t>
          </a:r>
        </a:p>
      </dsp:txBody>
      <dsp:txXfrm>
        <a:off x="2734518" y="2327746"/>
        <a:ext cx="2485925" cy="1491555"/>
      </dsp:txXfrm>
    </dsp:sp>
    <dsp:sp modelId="{F744DA43-1EFB-467D-ACA2-1D0B8C72C9C0}">
      <dsp:nvSpPr>
        <dsp:cNvPr id="0" name=""/>
        <dsp:cNvSpPr/>
      </dsp:nvSpPr>
      <dsp:spPr>
        <a:xfrm>
          <a:off x="5469037" y="2327746"/>
          <a:ext cx="2485925" cy="1491555"/>
        </a:xfrm>
        <a:prstGeom prst="rect">
          <a:avLst/>
        </a:prstGeom>
        <a:solidFill>
          <a:srgbClr val="C7233A"/>
        </a:solidFill>
        <a:ln w="19050" cap="flat" cmpd="sng" algn="ctr">
          <a:solidFill>
            <a:schemeClr val="lt1">
              <a:hueOff val="0"/>
              <a:satOff val="0"/>
              <a:lumOff val="0"/>
              <a:alphaOff val="0"/>
            </a:schemeClr>
          </a:solidFill>
          <a:prstDash val="solid"/>
        </a:ln>
        <a:effectLst>
          <a:outerShdw blurRad="63500" sx="102000" sy="102000" algn="c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Review some grant modifications</a:t>
          </a:r>
        </a:p>
      </dsp:txBody>
      <dsp:txXfrm>
        <a:off x="5469037" y="2327746"/>
        <a:ext cx="2485925" cy="14915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4435F-932B-4D41-BDCB-5D52DED8A1EF}">
      <dsp:nvSpPr>
        <dsp:cNvPr id="0" name=""/>
        <dsp:cNvSpPr/>
      </dsp:nvSpPr>
      <dsp:spPr>
        <a:xfrm>
          <a:off x="0" y="3656442"/>
          <a:ext cx="5331884" cy="748828"/>
        </a:xfrm>
        <a:prstGeom prst="rec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effectLst/>
              <a:latin typeface="+mn-lt"/>
              <a:ea typeface="+mn-ea"/>
              <a:cs typeface="+mn-cs"/>
            </a:rPr>
            <a:t>helping to address the impacts of the opioid crisis and other substance use disorder</a:t>
          </a:r>
          <a:endParaRPr lang="en-US" sz="1600" kern="1200" dirty="0">
            <a:solidFill>
              <a:schemeClr val="bg1"/>
            </a:solidFill>
          </a:endParaRPr>
        </a:p>
      </dsp:txBody>
      <dsp:txXfrm>
        <a:off x="0" y="3656442"/>
        <a:ext cx="5331884" cy="748828"/>
      </dsp:txXfrm>
    </dsp:sp>
    <dsp:sp modelId="{217792E7-F1C5-49A4-868F-2484BDF8E017}">
      <dsp:nvSpPr>
        <dsp:cNvPr id="0" name=""/>
        <dsp:cNvSpPr/>
      </dsp:nvSpPr>
      <dsp:spPr>
        <a:xfrm rot="10800000">
          <a:off x="0" y="2241975"/>
          <a:ext cx="5331884" cy="1385113"/>
        </a:xfrm>
        <a:prstGeom prst="upArrowCallou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supporting workforce development activities that prepare eligible participants for good jobs in high-demand occupations aligned with a state, regional, or community economic development strategy</a:t>
          </a:r>
        </a:p>
      </dsp:txBody>
      <dsp:txXfrm rot="10800000">
        <a:off x="0" y="2241975"/>
        <a:ext cx="5331884" cy="900005"/>
      </dsp:txXfrm>
    </dsp:sp>
    <dsp:sp modelId="{2C18847F-7CE5-4B8E-B058-4BF3741FFAE0}">
      <dsp:nvSpPr>
        <dsp:cNvPr id="0" name=""/>
        <dsp:cNvSpPr/>
      </dsp:nvSpPr>
      <dsp:spPr>
        <a:xfrm rot="10800000">
          <a:off x="0" y="1142095"/>
          <a:ext cx="5331884" cy="1151698"/>
        </a:xfrm>
        <a:prstGeom prst="upArrowCallou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providing enhanced training and support activities in coordination with the workforce system where applicable</a:t>
          </a:r>
        </a:p>
      </dsp:txBody>
      <dsp:txXfrm rot="10800000">
        <a:off x="0" y="1142095"/>
        <a:ext cx="5331884" cy="748339"/>
      </dsp:txXfrm>
    </dsp:sp>
    <dsp:sp modelId="{286AA4E3-2686-43CD-B64D-E7AAF29D33ED}">
      <dsp:nvSpPr>
        <dsp:cNvPr id="0" name=""/>
        <dsp:cNvSpPr/>
      </dsp:nvSpPr>
      <dsp:spPr>
        <a:xfrm rot="10800000">
          <a:off x="0" y="212"/>
          <a:ext cx="5331884" cy="1151698"/>
        </a:xfrm>
        <a:prstGeom prst="upArrowCallout">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implementing innovative approaches to address the economic and workforce-related impacts within each of the regions</a:t>
          </a:r>
        </a:p>
      </dsp:txBody>
      <dsp:txXfrm rot="10800000">
        <a:off x="0" y="212"/>
        <a:ext cx="5331884" cy="7483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109CF-16D1-417F-98C1-C54DA8E68A60}">
      <dsp:nvSpPr>
        <dsp:cNvPr id="0" name=""/>
        <dsp:cNvSpPr/>
      </dsp:nvSpPr>
      <dsp:spPr>
        <a:xfrm>
          <a:off x="493278" y="0"/>
          <a:ext cx="6820281" cy="5052448"/>
        </a:xfrm>
        <a:prstGeom prst="rightArrow">
          <a:avLst/>
        </a:prstGeom>
        <a:solidFill>
          <a:schemeClr val="accent5">
            <a:tint val="40000"/>
            <a:hueOff val="0"/>
            <a:satOff val="0"/>
            <a:lumOff val="0"/>
            <a:alphaOff val="0"/>
          </a:schemeClr>
        </a:solidFill>
        <a:ln>
          <a:noFill/>
        </a:ln>
        <a:effectLst>
          <a:outerShdw blurRad="38100" dist="17779" dir="5400000" rotWithShape="0">
            <a:srgbClr val="000000">
              <a:alpha val="40000"/>
            </a:srgbClr>
          </a:outerShdw>
        </a:effectLst>
      </dsp:spPr>
      <dsp:style>
        <a:lnRef idx="0">
          <a:scrgbClr r="0" g="0" b="0"/>
        </a:lnRef>
        <a:fillRef idx="1">
          <a:scrgbClr r="0" g="0" b="0"/>
        </a:fillRef>
        <a:effectRef idx="2">
          <a:scrgbClr r="0" g="0" b="0"/>
        </a:effectRef>
        <a:fontRef idx="minor"/>
      </dsp:style>
    </dsp:sp>
    <dsp:sp modelId="{7F96408F-3E47-4876-B6BE-313F14ED3CE4}">
      <dsp:nvSpPr>
        <dsp:cNvPr id="0" name=""/>
        <dsp:cNvSpPr/>
      </dsp:nvSpPr>
      <dsp:spPr>
        <a:xfrm>
          <a:off x="4015" y="1515734"/>
          <a:ext cx="1931524" cy="2020979"/>
        </a:xfrm>
        <a:prstGeom prst="roundRect">
          <a:avLst/>
        </a:prstGeom>
        <a:solidFill>
          <a:schemeClr val="tx2">
            <a:lumMod val="90000"/>
            <a:lumOff val="10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a formal letter of request addressed to your Grant Officer.</a:t>
          </a:r>
        </a:p>
      </dsp:txBody>
      <dsp:txXfrm>
        <a:off x="98304" y="1610023"/>
        <a:ext cx="1742946" cy="1832401"/>
      </dsp:txXfrm>
    </dsp:sp>
    <dsp:sp modelId="{C8A77895-05C6-419D-9942-BA011AD1FD22}">
      <dsp:nvSpPr>
        <dsp:cNvPr id="0" name=""/>
        <dsp:cNvSpPr/>
      </dsp:nvSpPr>
      <dsp:spPr>
        <a:xfrm>
          <a:off x="2032116" y="1515734"/>
          <a:ext cx="1931524" cy="2020979"/>
        </a:xfrm>
        <a:prstGeom prst="roundRect">
          <a:avLst/>
        </a:prstGeom>
        <a:solidFill>
          <a:schemeClr val="accent6">
            <a:lumMod val="7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3086285"/>
              <a:satOff val="10035"/>
              <a:lumOff val="-4052"/>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Include modification type, grant name and number, and justification for request.</a:t>
          </a:r>
        </a:p>
      </dsp:txBody>
      <dsp:txXfrm>
        <a:off x="2126405" y="1610023"/>
        <a:ext cx="1742946" cy="1832401"/>
      </dsp:txXfrm>
    </dsp:sp>
    <dsp:sp modelId="{3A97155D-3E89-4475-8F40-3A7E4BB416BB}">
      <dsp:nvSpPr>
        <dsp:cNvPr id="0" name=""/>
        <dsp:cNvSpPr/>
      </dsp:nvSpPr>
      <dsp:spPr>
        <a:xfrm>
          <a:off x="4060218" y="1515734"/>
          <a:ext cx="1931524" cy="2020979"/>
        </a:xfrm>
        <a:prstGeom prst="roundRect">
          <a:avLst/>
        </a:prstGeom>
        <a:solidFill>
          <a:srgbClr val="0064A2"/>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6172569"/>
              <a:satOff val="20070"/>
              <a:lumOff val="-8104"/>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Submit the final letter, signed by your signatory to FPO.</a:t>
          </a:r>
        </a:p>
      </dsp:txBody>
      <dsp:txXfrm>
        <a:off x="4154507" y="1610023"/>
        <a:ext cx="1742946" cy="1832401"/>
      </dsp:txXfrm>
    </dsp:sp>
    <dsp:sp modelId="{ED5A4A1B-43CD-4290-9982-31A66B82A379}">
      <dsp:nvSpPr>
        <dsp:cNvPr id="0" name=""/>
        <dsp:cNvSpPr/>
      </dsp:nvSpPr>
      <dsp:spPr>
        <a:xfrm>
          <a:off x="6088319" y="1515734"/>
          <a:ext cx="1931524" cy="2020979"/>
        </a:xfrm>
        <a:prstGeom prst="roundRect">
          <a:avLst/>
        </a:prstGeom>
        <a:solidFill>
          <a:schemeClr val="tx2">
            <a:lumMod val="75000"/>
            <a:lumOff val="2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9258853"/>
              <a:satOff val="30105"/>
              <a:lumOff val="-12156"/>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FPO forwards request to Grant Officer.</a:t>
          </a:r>
        </a:p>
      </dsp:txBody>
      <dsp:txXfrm>
        <a:off x="6182608" y="1610023"/>
        <a:ext cx="1742946" cy="18324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8060-2D51-4BB7-99E7-72DE5B708A8A}">
      <dsp:nvSpPr>
        <dsp:cNvPr id="0" name=""/>
        <dsp:cNvSpPr/>
      </dsp:nvSpPr>
      <dsp:spPr>
        <a:xfrm rot="5400000">
          <a:off x="693278" y="1582595"/>
          <a:ext cx="1178409" cy="1341577"/>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tint val="50000"/>
              <a:hueOff val="0"/>
              <a:satOff val="0"/>
              <a:lumOff val="0"/>
              <a:alphaOff val="0"/>
              <a:shade val="30000"/>
            </a:schemeClr>
          </a:contourClr>
        </a:sp3d>
      </dsp:spPr>
      <dsp:style>
        <a:lnRef idx="0">
          <a:scrgbClr r="0" g="0" b="0"/>
        </a:lnRef>
        <a:fillRef idx="1">
          <a:scrgbClr r="0" g="0" b="0"/>
        </a:fillRef>
        <a:effectRef idx="3">
          <a:scrgbClr r="0" g="0" b="0"/>
        </a:effectRef>
        <a:fontRef idx="minor"/>
      </dsp:style>
    </dsp:sp>
    <dsp:sp modelId="{FA322064-D592-43C6-91C1-91577522B927}">
      <dsp:nvSpPr>
        <dsp:cNvPr id="0" name=""/>
        <dsp:cNvSpPr/>
      </dsp:nvSpPr>
      <dsp:spPr>
        <a:xfrm>
          <a:off x="381071" y="276304"/>
          <a:ext cx="1983748" cy="1388559"/>
        </a:xfrm>
        <a:prstGeom prst="roundRect">
          <a:avLst>
            <a:gd name="adj" fmla="val 16670"/>
          </a:avLst>
        </a:prstGeom>
        <a:gradFill rotWithShape="0">
          <a:gsLst>
            <a:gs pos="0">
              <a:schemeClr val="accent1">
                <a:shade val="80000"/>
                <a:hueOff val="0"/>
                <a:satOff val="0"/>
                <a:lumOff val="0"/>
                <a:alphaOff val="0"/>
              </a:schemeClr>
            </a:gs>
            <a:gs pos="90000">
              <a:schemeClr val="accent1">
                <a:shade val="80000"/>
                <a:hueOff val="0"/>
                <a:satOff val="0"/>
                <a:lumOff val="0"/>
                <a:alphaOff val="0"/>
                <a:shade val="100000"/>
              </a:schemeClr>
            </a:gs>
            <a:gs pos="100000">
              <a:schemeClr val="accent1">
                <a:shade val="80000"/>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shade val="80000"/>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Your FPO reviews the modifications</a:t>
          </a:r>
        </a:p>
      </dsp:txBody>
      <dsp:txXfrm>
        <a:off x="448867" y="344100"/>
        <a:ext cx="1848156" cy="1252967"/>
      </dsp:txXfrm>
    </dsp:sp>
    <dsp:sp modelId="{ADAEF136-3BC9-4513-858E-CA4B0A1498CD}">
      <dsp:nvSpPr>
        <dsp:cNvPr id="0" name=""/>
        <dsp:cNvSpPr/>
      </dsp:nvSpPr>
      <dsp:spPr>
        <a:xfrm>
          <a:off x="2402310" y="12312"/>
          <a:ext cx="3991549" cy="1899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Regional Grant Officer can approve some budget modifications and equipment purchases</a:t>
          </a:r>
        </a:p>
        <a:p>
          <a:pPr marL="171450" lvl="1" indent="-171450" algn="l" defTabSz="755650">
            <a:lnSpc>
              <a:spcPct val="90000"/>
            </a:lnSpc>
            <a:spcBef>
              <a:spcPct val="0"/>
            </a:spcBef>
            <a:spcAft>
              <a:spcPct val="15000"/>
            </a:spcAft>
            <a:buChar char="•"/>
          </a:pPr>
          <a:r>
            <a:rPr lang="en-US" sz="1700" kern="1200" dirty="0"/>
            <a:t>Otherwise, regional management sends to National Grant Officer for review</a:t>
          </a:r>
        </a:p>
      </dsp:txBody>
      <dsp:txXfrm>
        <a:off x="2402310" y="12312"/>
        <a:ext cx="3991549" cy="1899787"/>
      </dsp:txXfrm>
    </dsp:sp>
    <dsp:sp modelId="{9F8D9A2A-DE7A-4711-8B39-CF1D5475CF9E}">
      <dsp:nvSpPr>
        <dsp:cNvPr id="0" name=""/>
        <dsp:cNvSpPr/>
      </dsp:nvSpPr>
      <dsp:spPr>
        <a:xfrm rot="5400000">
          <a:off x="2949719" y="3142405"/>
          <a:ext cx="1178409" cy="1341577"/>
        </a:xfrm>
        <a:prstGeom prst="bentUpArrow">
          <a:avLst>
            <a:gd name="adj1" fmla="val 32840"/>
            <a:gd name="adj2" fmla="val 25000"/>
            <a:gd name="adj3" fmla="val 35780"/>
          </a:avLst>
        </a:prstGeom>
        <a:solidFill>
          <a:schemeClr val="accent1">
            <a:tint val="50000"/>
            <a:hueOff val="15558"/>
            <a:satOff val="-773"/>
            <a:lumOff val="15502"/>
            <a:alphaOff val="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tint val="50000"/>
              <a:hueOff val="15558"/>
              <a:satOff val="-773"/>
              <a:lumOff val="15502"/>
              <a:alphaOff val="0"/>
              <a:shade val="30000"/>
            </a:schemeClr>
          </a:contourClr>
        </a:sp3d>
      </dsp:spPr>
      <dsp:style>
        <a:lnRef idx="0">
          <a:scrgbClr r="0" g="0" b="0"/>
        </a:lnRef>
        <a:fillRef idx="1">
          <a:scrgbClr r="0" g="0" b="0"/>
        </a:fillRef>
        <a:effectRef idx="3">
          <a:scrgbClr r="0" g="0" b="0"/>
        </a:effectRef>
        <a:fontRef idx="minor"/>
      </dsp:style>
    </dsp:sp>
    <dsp:sp modelId="{1F58009C-9CF7-4D92-A3C4-F45FEBE6A14F}">
      <dsp:nvSpPr>
        <dsp:cNvPr id="0" name=""/>
        <dsp:cNvSpPr/>
      </dsp:nvSpPr>
      <dsp:spPr>
        <a:xfrm>
          <a:off x="2637512" y="1836114"/>
          <a:ext cx="1983748" cy="1388559"/>
        </a:xfrm>
        <a:prstGeom prst="roundRect">
          <a:avLst>
            <a:gd name="adj" fmla="val 16670"/>
          </a:avLst>
        </a:prstGeom>
        <a:gradFill rotWithShape="0">
          <a:gsLst>
            <a:gs pos="0">
              <a:schemeClr val="accent1">
                <a:shade val="80000"/>
                <a:hueOff val="138357"/>
                <a:satOff val="-15584"/>
                <a:lumOff val="18948"/>
                <a:alphaOff val="0"/>
              </a:schemeClr>
            </a:gs>
            <a:gs pos="90000">
              <a:schemeClr val="accent1">
                <a:shade val="80000"/>
                <a:hueOff val="138357"/>
                <a:satOff val="-15584"/>
                <a:lumOff val="18948"/>
                <a:alphaOff val="0"/>
                <a:shade val="100000"/>
              </a:schemeClr>
            </a:gs>
            <a:gs pos="100000">
              <a:schemeClr val="accent1">
                <a:shade val="80000"/>
                <a:hueOff val="138357"/>
                <a:satOff val="-15584"/>
                <a:lumOff val="18948"/>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shade val="80000"/>
              <a:hueOff val="138357"/>
              <a:satOff val="-15584"/>
              <a:lumOff val="18948"/>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Limited SOW modifications require review by Program Office</a:t>
          </a:r>
        </a:p>
      </dsp:txBody>
      <dsp:txXfrm>
        <a:off x="2705308" y="1903910"/>
        <a:ext cx="1848156" cy="1252967"/>
      </dsp:txXfrm>
    </dsp:sp>
    <dsp:sp modelId="{CAC05EB5-880A-4C04-A1C9-EEE426EDA3BD}">
      <dsp:nvSpPr>
        <dsp:cNvPr id="0" name=""/>
        <dsp:cNvSpPr/>
      </dsp:nvSpPr>
      <dsp:spPr>
        <a:xfrm>
          <a:off x="4621260" y="1968545"/>
          <a:ext cx="1442789" cy="1122295"/>
        </a:xfrm>
        <a:prstGeom prst="rect">
          <a:avLst/>
        </a:prstGeom>
        <a:noFill/>
        <a:ln>
          <a:noFill/>
        </a:ln>
        <a:effectLst/>
      </dsp:spPr>
      <dsp:style>
        <a:lnRef idx="0">
          <a:scrgbClr r="0" g="0" b="0"/>
        </a:lnRef>
        <a:fillRef idx="0">
          <a:scrgbClr r="0" g="0" b="0"/>
        </a:fillRef>
        <a:effectRef idx="0">
          <a:scrgbClr r="0" g="0" b="0"/>
        </a:effectRef>
        <a:fontRef idx="minor"/>
      </dsp:style>
    </dsp:sp>
    <dsp:sp modelId="{7702D1F8-2567-47F2-9FCC-7FB17CFB1E76}">
      <dsp:nvSpPr>
        <dsp:cNvPr id="0" name=""/>
        <dsp:cNvSpPr/>
      </dsp:nvSpPr>
      <dsp:spPr>
        <a:xfrm>
          <a:off x="4893952" y="3395925"/>
          <a:ext cx="1983748" cy="1388559"/>
        </a:xfrm>
        <a:prstGeom prst="roundRect">
          <a:avLst>
            <a:gd name="adj" fmla="val 16670"/>
          </a:avLst>
        </a:prstGeom>
        <a:solidFill>
          <a:schemeClr val="accent3">
            <a:lumMod val="75000"/>
            <a:lumOff val="25000"/>
          </a:schemeClr>
        </a:soli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1">
              <a:shade val="80000"/>
              <a:hueOff val="276714"/>
              <a:satOff val="-31168"/>
              <a:lumOff val="37896"/>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National Grant Officer gives final approval</a:t>
          </a:r>
        </a:p>
      </dsp:txBody>
      <dsp:txXfrm>
        <a:off x="4961748" y="3463721"/>
        <a:ext cx="1848156" cy="1252967"/>
      </dsp:txXfrm>
    </dsp:sp>
    <dsp:sp modelId="{81377100-4C80-4291-8A82-6204350BEF9C}">
      <dsp:nvSpPr>
        <dsp:cNvPr id="0" name=""/>
        <dsp:cNvSpPr/>
      </dsp:nvSpPr>
      <dsp:spPr>
        <a:xfrm>
          <a:off x="6882577" y="3513407"/>
          <a:ext cx="2111205" cy="112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Grantee receives copy signed by Grant Officer</a:t>
          </a:r>
        </a:p>
      </dsp:txBody>
      <dsp:txXfrm>
        <a:off x="6882577" y="3513407"/>
        <a:ext cx="2111205" cy="11222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F1D3E3BE-3B4E-48C9-BC83-B00733499118}" type="datetimeFigureOut">
              <a:rPr lang="en-US" smtClean="0"/>
              <a:t>11/9/2020</a:t>
            </a:fld>
            <a:endParaRPr lang="en-US"/>
          </a:p>
        </p:txBody>
      </p:sp>
      <p:sp>
        <p:nvSpPr>
          <p:cNvPr id="4" name="Footer Placeholder 3"/>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D90355DC-C5CA-4BC7-88CD-E27982C2AFC3}" type="slidenum">
              <a:rPr lang="en-US" smtClean="0"/>
              <a:t>‹#›</a:t>
            </a:fld>
            <a:endParaRPr lang="en-US"/>
          </a:p>
        </p:txBody>
      </p:sp>
    </p:spTree>
    <p:extLst>
      <p:ext uri="{BB962C8B-B14F-4D97-AF65-F5344CB8AC3E}">
        <p14:creationId xmlns:p14="http://schemas.microsoft.com/office/powerpoint/2010/main" val="2736600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E9B57773-3BAA-418C-9BDB-0F9C1E1BF433}" type="datetimeFigureOut">
              <a:rPr lang="en-US" smtClean="0"/>
              <a:t>11/9/2020</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F492D2-08A3-4070-A049-F6EE6ACDDAD1}" type="slidenum">
              <a:rPr lang="en-US" smtClean="0"/>
              <a:t>1</a:t>
            </a:fld>
            <a:endParaRPr lang="en-US"/>
          </a:p>
        </p:txBody>
      </p:sp>
    </p:spTree>
    <p:extLst>
      <p:ext uri="{BB962C8B-B14F-4D97-AF65-F5344CB8AC3E}">
        <p14:creationId xmlns:p14="http://schemas.microsoft.com/office/powerpoint/2010/main" val="4241756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10</a:t>
            </a:fld>
            <a:endParaRPr lang="en-US"/>
          </a:p>
        </p:txBody>
      </p:sp>
    </p:spTree>
    <p:extLst>
      <p:ext uri="{BB962C8B-B14F-4D97-AF65-F5344CB8AC3E}">
        <p14:creationId xmlns:p14="http://schemas.microsoft.com/office/powerpoint/2010/main" val="32312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11</a:t>
            </a:fld>
            <a:endParaRPr lang="en-US"/>
          </a:p>
        </p:txBody>
      </p:sp>
    </p:spTree>
    <p:extLst>
      <p:ext uri="{BB962C8B-B14F-4D97-AF65-F5344CB8AC3E}">
        <p14:creationId xmlns:p14="http://schemas.microsoft.com/office/powerpoint/2010/main" val="577611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12</a:t>
            </a:fld>
            <a:endParaRPr lang="en-US"/>
          </a:p>
        </p:txBody>
      </p:sp>
    </p:spTree>
    <p:extLst>
      <p:ext uri="{BB962C8B-B14F-4D97-AF65-F5344CB8AC3E}">
        <p14:creationId xmlns:p14="http://schemas.microsoft.com/office/powerpoint/2010/main" val="3735021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13</a:t>
            </a:fld>
            <a:endParaRPr lang="en-US"/>
          </a:p>
        </p:txBody>
      </p:sp>
    </p:spTree>
    <p:extLst>
      <p:ext uri="{BB962C8B-B14F-4D97-AF65-F5344CB8AC3E}">
        <p14:creationId xmlns:p14="http://schemas.microsoft.com/office/powerpoint/2010/main" val="3177477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165">
              <a:defRP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14</a:t>
            </a:fld>
            <a:endParaRPr lang="en-US"/>
          </a:p>
        </p:txBody>
      </p:sp>
    </p:spTree>
    <p:extLst>
      <p:ext uri="{BB962C8B-B14F-4D97-AF65-F5344CB8AC3E}">
        <p14:creationId xmlns:p14="http://schemas.microsoft.com/office/powerpoint/2010/main" val="3677370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F492D2-08A3-4070-A049-F6EE6ACDDAD1}" type="slidenum">
              <a:rPr lang="en-US" smtClean="0"/>
              <a:t>15</a:t>
            </a:fld>
            <a:endParaRPr lang="en-US"/>
          </a:p>
        </p:txBody>
      </p:sp>
    </p:spTree>
    <p:extLst>
      <p:ext uri="{BB962C8B-B14F-4D97-AF65-F5344CB8AC3E}">
        <p14:creationId xmlns:p14="http://schemas.microsoft.com/office/powerpoint/2010/main" val="616109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660457"/>
          </a:xfrm>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16</a:t>
            </a:fld>
            <a:endParaRPr lang="en-US"/>
          </a:p>
        </p:txBody>
      </p:sp>
    </p:spTree>
    <p:extLst>
      <p:ext uri="{BB962C8B-B14F-4D97-AF65-F5344CB8AC3E}">
        <p14:creationId xmlns:p14="http://schemas.microsoft.com/office/powerpoint/2010/main" val="1645534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17</a:t>
            </a:fld>
            <a:endParaRPr lang="en-US"/>
          </a:p>
        </p:txBody>
      </p:sp>
    </p:spTree>
    <p:extLst>
      <p:ext uri="{BB962C8B-B14F-4D97-AF65-F5344CB8AC3E}">
        <p14:creationId xmlns:p14="http://schemas.microsoft.com/office/powerpoint/2010/main" val="3088546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18</a:t>
            </a:fld>
            <a:endParaRPr lang="en-US"/>
          </a:p>
        </p:txBody>
      </p:sp>
    </p:spTree>
    <p:extLst>
      <p:ext uri="{BB962C8B-B14F-4D97-AF65-F5344CB8AC3E}">
        <p14:creationId xmlns:p14="http://schemas.microsoft.com/office/powerpoint/2010/main" val="435471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19</a:t>
            </a:fld>
            <a:endParaRPr lang="en-US"/>
          </a:p>
        </p:txBody>
      </p:sp>
    </p:spTree>
    <p:extLst>
      <p:ext uri="{BB962C8B-B14F-4D97-AF65-F5344CB8AC3E}">
        <p14:creationId xmlns:p14="http://schemas.microsoft.com/office/powerpoint/2010/main" val="1749180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a:t>
            </a:fld>
            <a:endParaRPr lang="en-US"/>
          </a:p>
        </p:txBody>
      </p:sp>
    </p:spTree>
    <p:extLst>
      <p:ext uri="{BB962C8B-B14F-4D97-AF65-F5344CB8AC3E}">
        <p14:creationId xmlns:p14="http://schemas.microsoft.com/office/powerpoint/2010/main" val="1737733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20</a:t>
            </a:fld>
            <a:endParaRPr lang="en-US"/>
          </a:p>
        </p:txBody>
      </p:sp>
    </p:spTree>
    <p:extLst>
      <p:ext uri="{BB962C8B-B14F-4D97-AF65-F5344CB8AC3E}">
        <p14:creationId xmlns:p14="http://schemas.microsoft.com/office/powerpoint/2010/main" val="388001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21</a:t>
            </a:fld>
            <a:endParaRPr lang="en-US"/>
          </a:p>
        </p:txBody>
      </p:sp>
    </p:spTree>
    <p:extLst>
      <p:ext uri="{BB962C8B-B14F-4D97-AF65-F5344CB8AC3E}">
        <p14:creationId xmlns:p14="http://schemas.microsoft.com/office/powerpoint/2010/main" val="4222721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22</a:t>
            </a:fld>
            <a:endParaRPr lang="en-US"/>
          </a:p>
        </p:txBody>
      </p:sp>
    </p:spTree>
    <p:extLst>
      <p:ext uri="{BB962C8B-B14F-4D97-AF65-F5344CB8AC3E}">
        <p14:creationId xmlns:p14="http://schemas.microsoft.com/office/powerpoint/2010/main" val="1898495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660457"/>
          </a:xfrm>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23</a:t>
            </a:fld>
            <a:endParaRPr lang="en-US"/>
          </a:p>
        </p:txBody>
      </p:sp>
    </p:spTree>
    <p:extLst>
      <p:ext uri="{BB962C8B-B14F-4D97-AF65-F5344CB8AC3E}">
        <p14:creationId xmlns:p14="http://schemas.microsoft.com/office/powerpoint/2010/main" val="2683878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24</a:t>
            </a:fld>
            <a:endParaRPr lang="en-US"/>
          </a:p>
        </p:txBody>
      </p:sp>
    </p:spTree>
    <p:extLst>
      <p:ext uri="{BB962C8B-B14F-4D97-AF65-F5344CB8AC3E}">
        <p14:creationId xmlns:p14="http://schemas.microsoft.com/office/powerpoint/2010/main" val="1276102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25</a:t>
            </a:fld>
            <a:endParaRPr lang="en-US"/>
          </a:p>
        </p:txBody>
      </p:sp>
    </p:spTree>
    <p:extLst>
      <p:ext uri="{BB962C8B-B14F-4D97-AF65-F5344CB8AC3E}">
        <p14:creationId xmlns:p14="http://schemas.microsoft.com/office/powerpoint/2010/main" val="2445469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86">
              <a:defRP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26</a:t>
            </a:fld>
            <a:endParaRPr lang="en-US"/>
          </a:p>
        </p:txBody>
      </p:sp>
    </p:spTree>
    <p:extLst>
      <p:ext uri="{BB962C8B-B14F-4D97-AF65-F5344CB8AC3E}">
        <p14:creationId xmlns:p14="http://schemas.microsoft.com/office/powerpoint/2010/main" val="2409557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27</a:t>
            </a:fld>
            <a:endParaRPr lang="en-US"/>
          </a:p>
        </p:txBody>
      </p:sp>
    </p:spTree>
    <p:extLst>
      <p:ext uri="{BB962C8B-B14F-4D97-AF65-F5344CB8AC3E}">
        <p14:creationId xmlns:p14="http://schemas.microsoft.com/office/powerpoint/2010/main" val="2559154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28</a:t>
            </a:fld>
            <a:endParaRPr lang="en-US"/>
          </a:p>
        </p:txBody>
      </p:sp>
    </p:spTree>
    <p:extLst>
      <p:ext uri="{BB962C8B-B14F-4D97-AF65-F5344CB8AC3E}">
        <p14:creationId xmlns:p14="http://schemas.microsoft.com/office/powerpoint/2010/main" val="3003260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86">
              <a:defRP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29</a:t>
            </a:fld>
            <a:endParaRPr lang="en-US"/>
          </a:p>
        </p:txBody>
      </p:sp>
    </p:spTree>
    <p:extLst>
      <p:ext uri="{BB962C8B-B14F-4D97-AF65-F5344CB8AC3E}">
        <p14:creationId xmlns:p14="http://schemas.microsoft.com/office/powerpoint/2010/main" val="400321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a:t>
            </a:fld>
            <a:endParaRPr lang="en-US"/>
          </a:p>
        </p:txBody>
      </p:sp>
    </p:spTree>
    <p:extLst>
      <p:ext uri="{BB962C8B-B14F-4D97-AF65-F5344CB8AC3E}">
        <p14:creationId xmlns:p14="http://schemas.microsoft.com/office/powerpoint/2010/main" val="2139187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30</a:t>
            </a:fld>
            <a:endParaRPr lang="en-US"/>
          </a:p>
        </p:txBody>
      </p:sp>
    </p:spTree>
    <p:extLst>
      <p:ext uri="{BB962C8B-B14F-4D97-AF65-F5344CB8AC3E}">
        <p14:creationId xmlns:p14="http://schemas.microsoft.com/office/powerpoint/2010/main" val="1152816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31</a:t>
            </a:fld>
            <a:endParaRPr lang="en-US"/>
          </a:p>
        </p:txBody>
      </p:sp>
    </p:spTree>
    <p:extLst>
      <p:ext uri="{BB962C8B-B14F-4D97-AF65-F5344CB8AC3E}">
        <p14:creationId xmlns:p14="http://schemas.microsoft.com/office/powerpoint/2010/main" val="396709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32</a:t>
            </a:fld>
            <a:endParaRPr lang="en-US"/>
          </a:p>
        </p:txBody>
      </p:sp>
    </p:spTree>
    <p:extLst>
      <p:ext uri="{BB962C8B-B14F-4D97-AF65-F5344CB8AC3E}">
        <p14:creationId xmlns:p14="http://schemas.microsoft.com/office/powerpoint/2010/main" val="1415947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33</a:t>
            </a:fld>
            <a:endParaRPr lang="en-US"/>
          </a:p>
        </p:txBody>
      </p:sp>
    </p:spTree>
    <p:extLst>
      <p:ext uri="{BB962C8B-B14F-4D97-AF65-F5344CB8AC3E}">
        <p14:creationId xmlns:p14="http://schemas.microsoft.com/office/powerpoint/2010/main" val="29938725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34</a:t>
            </a:fld>
            <a:endParaRPr lang="en-US"/>
          </a:p>
        </p:txBody>
      </p:sp>
    </p:spTree>
    <p:extLst>
      <p:ext uri="{BB962C8B-B14F-4D97-AF65-F5344CB8AC3E}">
        <p14:creationId xmlns:p14="http://schemas.microsoft.com/office/powerpoint/2010/main" val="321602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35</a:t>
            </a:fld>
            <a:endParaRPr lang="en-US"/>
          </a:p>
        </p:txBody>
      </p:sp>
    </p:spTree>
    <p:extLst>
      <p:ext uri="{BB962C8B-B14F-4D97-AF65-F5344CB8AC3E}">
        <p14:creationId xmlns:p14="http://schemas.microsoft.com/office/powerpoint/2010/main" val="2032619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36</a:t>
            </a:fld>
            <a:endParaRPr lang="en-US"/>
          </a:p>
        </p:txBody>
      </p:sp>
    </p:spTree>
    <p:extLst>
      <p:ext uri="{BB962C8B-B14F-4D97-AF65-F5344CB8AC3E}">
        <p14:creationId xmlns:p14="http://schemas.microsoft.com/office/powerpoint/2010/main" val="159229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37</a:t>
            </a:fld>
            <a:endParaRPr lang="en-US"/>
          </a:p>
        </p:txBody>
      </p:sp>
    </p:spTree>
    <p:extLst>
      <p:ext uri="{BB962C8B-B14F-4D97-AF65-F5344CB8AC3E}">
        <p14:creationId xmlns:p14="http://schemas.microsoft.com/office/powerpoint/2010/main" val="22071916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38</a:t>
            </a:fld>
            <a:endParaRPr lang="en-US"/>
          </a:p>
        </p:txBody>
      </p:sp>
    </p:spTree>
    <p:extLst>
      <p:ext uri="{BB962C8B-B14F-4D97-AF65-F5344CB8AC3E}">
        <p14:creationId xmlns:p14="http://schemas.microsoft.com/office/powerpoint/2010/main" val="24371911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39</a:t>
            </a:fld>
            <a:endParaRPr lang="en-US"/>
          </a:p>
        </p:txBody>
      </p:sp>
    </p:spTree>
    <p:extLst>
      <p:ext uri="{BB962C8B-B14F-4D97-AF65-F5344CB8AC3E}">
        <p14:creationId xmlns:p14="http://schemas.microsoft.com/office/powerpoint/2010/main" val="1601403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4</a:t>
            </a:fld>
            <a:endParaRPr lang="en-US"/>
          </a:p>
        </p:txBody>
      </p:sp>
    </p:spTree>
    <p:extLst>
      <p:ext uri="{BB962C8B-B14F-4D97-AF65-F5344CB8AC3E}">
        <p14:creationId xmlns:p14="http://schemas.microsoft.com/office/powerpoint/2010/main" val="27935133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cs typeface="Arial"/>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cs typeface="Arial"/>
            </a:endParaRPr>
          </a:p>
        </p:txBody>
      </p:sp>
    </p:spTree>
    <p:extLst>
      <p:ext uri="{BB962C8B-B14F-4D97-AF65-F5344CB8AC3E}">
        <p14:creationId xmlns:p14="http://schemas.microsoft.com/office/powerpoint/2010/main" val="33751232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42</a:t>
            </a:fld>
            <a:endParaRPr lang="en-US"/>
          </a:p>
        </p:txBody>
      </p:sp>
    </p:spTree>
    <p:extLst>
      <p:ext uri="{BB962C8B-B14F-4D97-AF65-F5344CB8AC3E}">
        <p14:creationId xmlns:p14="http://schemas.microsoft.com/office/powerpoint/2010/main" val="12996558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1" indent="-17469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43</a:t>
            </a:fld>
            <a:endParaRPr lang="en-US" dirty="0"/>
          </a:p>
        </p:txBody>
      </p:sp>
    </p:spTree>
    <p:extLst>
      <p:ext uri="{BB962C8B-B14F-4D97-AF65-F5344CB8AC3E}">
        <p14:creationId xmlns:p14="http://schemas.microsoft.com/office/powerpoint/2010/main" val="4056669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44</a:t>
            </a:fld>
            <a:endParaRPr lang="en-US"/>
          </a:p>
        </p:txBody>
      </p:sp>
    </p:spTree>
    <p:extLst>
      <p:ext uri="{BB962C8B-B14F-4D97-AF65-F5344CB8AC3E}">
        <p14:creationId xmlns:p14="http://schemas.microsoft.com/office/powerpoint/2010/main" val="33371405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45</a:t>
            </a:fld>
            <a:endParaRPr lang="en-US"/>
          </a:p>
        </p:txBody>
      </p:sp>
    </p:spTree>
    <p:extLst>
      <p:ext uri="{BB962C8B-B14F-4D97-AF65-F5344CB8AC3E}">
        <p14:creationId xmlns:p14="http://schemas.microsoft.com/office/powerpoint/2010/main" val="21941310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4">
              <a:defRP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46</a:t>
            </a:fld>
            <a:endParaRPr lang="en-US"/>
          </a:p>
        </p:txBody>
      </p:sp>
    </p:spTree>
    <p:extLst>
      <p:ext uri="{BB962C8B-B14F-4D97-AF65-F5344CB8AC3E}">
        <p14:creationId xmlns:p14="http://schemas.microsoft.com/office/powerpoint/2010/main" val="1609775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47</a:t>
            </a:fld>
            <a:endParaRPr lang="en-US"/>
          </a:p>
        </p:txBody>
      </p:sp>
    </p:spTree>
    <p:extLst>
      <p:ext uri="{BB962C8B-B14F-4D97-AF65-F5344CB8AC3E}">
        <p14:creationId xmlns:p14="http://schemas.microsoft.com/office/powerpoint/2010/main" val="9084486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48</a:t>
            </a:fld>
            <a:endParaRPr lang="en-US"/>
          </a:p>
        </p:txBody>
      </p:sp>
    </p:spTree>
    <p:extLst>
      <p:ext uri="{BB962C8B-B14F-4D97-AF65-F5344CB8AC3E}">
        <p14:creationId xmlns:p14="http://schemas.microsoft.com/office/powerpoint/2010/main" val="39361516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49</a:t>
            </a:fld>
            <a:endParaRPr lang="en-US"/>
          </a:p>
        </p:txBody>
      </p:sp>
    </p:spTree>
    <p:extLst>
      <p:ext uri="{BB962C8B-B14F-4D97-AF65-F5344CB8AC3E}">
        <p14:creationId xmlns:p14="http://schemas.microsoft.com/office/powerpoint/2010/main" val="5753632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42BB8-3F7E-4150-BE07-912221E53E6C}" type="slidenum">
              <a:rPr lang="en-US" smtClean="0"/>
              <a:t>50</a:t>
            </a:fld>
            <a:endParaRPr lang="en-US"/>
          </a:p>
        </p:txBody>
      </p:sp>
    </p:spTree>
    <p:extLst>
      <p:ext uri="{BB962C8B-B14F-4D97-AF65-F5344CB8AC3E}">
        <p14:creationId xmlns:p14="http://schemas.microsoft.com/office/powerpoint/2010/main" val="340818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a:t>
            </a:fld>
            <a:endParaRPr lang="en-US"/>
          </a:p>
        </p:txBody>
      </p:sp>
    </p:spTree>
    <p:extLst>
      <p:ext uri="{BB962C8B-B14F-4D97-AF65-F5344CB8AC3E}">
        <p14:creationId xmlns:p14="http://schemas.microsoft.com/office/powerpoint/2010/main" val="1789892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86">
              <a:defRP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6</a:t>
            </a:fld>
            <a:endParaRPr lang="en-US"/>
          </a:p>
        </p:txBody>
      </p:sp>
    </p:spTree>
    <p:extLst>
      <p:ext uri="{BB962C8B-B14F-4D97-AF65-F5344CB8AC3E}">
        <p14:creationId xmlns:p14="http://schemas.microsoft.com/office/powerpoint/2010/main" val="3649873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86">
              <a:defRPr/>
            </a:pPr>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7</a:t>
            </a:fld>
            <a:endParaRPr lang="en-US"/>
          </a:p>
        </p:txBody>
      </p:sp>
    </p:spTree>
    <p:extLst>
      <p:ext uri="{BB962C8B-B14F-4D97-AF65-F5344CB8AC3E}">
        <p14:creationId xmlns:p14="http://schemas.microsoft.com/office/powerpoint/2010/main" val="1534699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8</a:t>
            </a:fld>
            <a:endParaRPr lang="en-US"/>
          </a:p>
        </p:txBody>
      </p:sp>
    </p:spTree>
    <p:extLst>
      <p:ext uri="{BB962C8B-B14F-4D97-AF65-F5344CB8AC3E}">
        <p14:creationId xmlns:p14="http://schemas.microsoft.com/office/powerpoint/2010/main" val="1419456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B0D2C8-4E9D-4ABA-936B-5E500A1B423B}" type="slidenum">
              <a:rPr lang="en-US" smtClean="0"/>
              <a:t>9</a:t>
            </a:fld>
            <a:endParaRPr lang="en-US"/>
          </a:p>
        </p:txBody>
      </p:sp>
    </p:spTree>
    <p:extLst>
      <p:ext uri="{BB962C8B-B14F-4D97-AF65-F5344CB8AC3E}">
        <p14:creationId xmlns:p14="http://schemas.microsoft.com/office/powerpoint/2010/main" val="32929563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image" Target="../media/image1.emf"/><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6.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5.png"/><Relationship Id="rId5" Type="http://schemas.openxmlformats.org/officeDocument/2006/relationships/tags" Target="../tags/tag20.xml"/><Relationship Id="rId10" Type="http://schemas.openxmlformats.org/officeDocument/2006/relationships/image" Target="../media/image4.svg"/><Relationship Id="rId4" Type="http://schemas.openxmlformats.org/officeDocument/2006/relationships/tags" Target="../tags/tag19.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6.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57.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svg"/><Relationship Id="rId7"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9.sv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75.xml"/><Relationship Id="rId7"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21.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1.xml"/><Relationship Id="rId7"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10" Type="http://schemas.openxmlformats.org/officeDocument/2006/relationships/image" Target="../media/image1.emf"/><Relationship Id="rId4" Type="http://schemas.openxmlformats.org/officeDocument/2006/relationships/tags" Target="../tags/tag82.xml"/><Relationship Id="rId9"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1.emf"/><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media/image4.sv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3.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1.xml"/><Relationship Id="rId5" Type="http://schemas.openxmlformats.org/officeDocument/2006/relationships/tags" Target="../tags/tag40.xml"/><Relationship Id="rId4" Type="http://schemas.openxmlformats.org/officeDocument/2006/relationships/tags" Target="../tags/tag39.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Master" Target="../slideMasters/slideMaster1.xml"/><Relationship Id="rId5" Type="http://schemas.openxmlformats.org/officeDocument/2006/relationships/tags" Target="../tags/tag45.xml"/><Relationship Id="rId4" Type="http://schemas.openxmlformats.org/officeDocument/2006/relationships/tags" Target="../tags/tag44.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9">
            <a:extLst>
              <a:ext uri="{96DAC541-7B7A-43D3-8B79-37D633B846F1}">
                <asvg:svgBlip xmlns:asvg="http://schemas.microsoft.com/office/drawing/2016/SVG/main" r:embed="rId10"/>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custDataLst>
              <p:tags r:id="rId2"/>
            </p:custDataLst>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custDataLst>
              <p:tags r:id="rId3"/>
            </p:custDataLst>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custDataLst>
              <p:tags r:id="rId4"/>
            </p:custDataLst>
          </p:nvPr>
        </p:nvSpPr>
        <p:spPr>
          <a:xfrm>
            <a:off x="1908175" y="5833156"/>
            <a:ext cx="2743200" cy="365125"/>
          </a:xfrm>
          <a:prstGeom prst="rect">
            <a:avLst/>
          </a:prstGeom>
        </p:spPr>
        <p:txBody>
          <a:bodyPr/>
          <a:lstStyle>
            <a:lvl1pPr algn="ctr">
              <a:defRPr sz="2000">
                <a:solidFill>
                  <a:schemeClr val="bg1"/>
                </a:solidFill>
              </a:defRPr>
            </a:lvl1pPr>
          </a:lstStyle>
          <a:p>
            <a:r>
              <a:rPr lang="en-US"/>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custDataLst>
              <p:tags r:id="rId5"/>
            </p:custDataLst>
          </p:nvPr>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custDataLst>
              <p:tags r:id="rId6"/>
            </p:custDataLst>
          </p:nvPr>
        </p:nvPicPr>
        <p:blipFill>
          <a:blip r:embed="rId13"/>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custDataLst>
              <p:tags r:id="rId7"/>
            </p:custDataLst>
          </p:nvPr>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ct val="0"/>
              </a:spcAft>
              <a:buClr>
                <a:schemeClr val="accent2"/>
              </a:buClr>
              <a:buSzTx/>
              <a:buFont typeface="Wingdings 3" panose="05040102010807070707" pitchFamily="18" charset="2"/>
              <a:buNone/>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ct val="0"/>
              </a:spcAft>
              <a:buClr>
                <a:schemeClr val="accent2"/>
              </a:buClr>
              <a:buSzTx/>
              <a:buFont typeface="Wingdings 3" panose="05040102010807070707" pitchFamily="18" charset="2"/>
              <a:buNone/>
              <a:defRPr/>
            </a:pPr>
            <a:r>
              <a:rPr lang="en-US"/>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10697635" y="2924758"/>
            <a:ext cx="1494365"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0" name="Group 9"/>
          <p:cNvGrpSpPr>
            <a:grpSpLocks noChangeAspect="1"/>
          </p:cNvGrpSpPr>
          <p:nvPr userDrawn="1"/>
        </p:nvGrpSpPr>
        <p:grpSpPr>
          <a:xfrm rot="16200000" flipV="1">
            <a:off x="3165043" y="-3165045"/>
            <a:ext cx="1720507" cy="8050591"/>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13" name="Picture 12"/>
          <p:cNvPicPr>
            <a:picLocks noChangeAspect="1"/>
          </p:cNvPicPr>
          <p:nvPr userDrawn="1"/>
        </p:nvPicPr>
        <p:blipFill>
          <a:blip r:embed="rId3"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480432" y="121813"/>
            <a:ext cx="1328867" cy="983981"/>
          </a:xfrm>
          <a:prstGeom prst="rect">
            <a:avLst/>
          </a:prstGeom>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0432" y="4512773"/>
            <a:ext cx="3937000" cy="997405"/>
          </a:xfrm>
          <a:prstGeom prst="rect">
            <a:avLst/>
          </a:prstGeom>
        </p:spPr>
      </p:pic>
      <p:sp>
        <p:nvSpPr>
          <p:cNvPr id="15" name="Rectangle 14"/>
          <p:cNvSpPr/>
          <p:nvPr userDrawn="1"/>
        </p:nvSpPr>
        <p:spPr>
          <a:xfrm>
            <a:off x="4763513" y="4425122"/>
            <a:ext cx="6096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6" name="Picture 1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432" y="6424485"/>
            <a:ext cx="2520867" cy="228857"/>
          </a:xfrm>
          <a:prstGeom prst="rect">
            <a:avLst/>
          </a:prstGeom>
        </p:spPr>
      </p:pic>
      <p:sp>
        <p:nvSpPr>
          <p:cNvPr id="17" name="Text Placeholder 4"/>
          <p:cNvSpPr>
            <a:spLocks noGrp="1"/>
          </p:cNvSpPr>
          <p:nvPr>
            <p:ph type="body" sz="quarter" idx="12" hasCustomPrompt="1"/>
          </p:nvPr>
        </p:nvSpPr>
        <p:spPr>
          <a:xfrm>
            <a:off x="2121442" y="113503"/>
            <a:ext cx="296248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dirty="0"/>
              <a:t>Month ##, 2017</a:t>
            </a:r>
          </a:p>
        </p:txBody>
      </p:sp>
      <p:sp>
        <p:nvSpPr>
          <p:cNvPr id="2" name="Title 1"/>
          <p:cNvSpPr>
            <a:spLocks noGrp="1"/>
          </p:cNvSpPr>
          <p:nvPr>
            <p:ph type="ctrTitle"/>
          </p:nvPr>
        </p:nvSpPr>
        <p:spPr>
          <a:xfrm>
            <a:off x="914400" y="1311836"/>
            <a:ext cx="103632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4879392" y="4425121"/>
            <a:ext cx="6398208"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custDataLst>
      <p:tags r:id="rId1"/>
    </p:custDataLst>
    <p:extLst>
      <p:ext uri="{BB962C8B-B14F-4D97-AF65-F5344CB8AC3E}">
        <p14:creationId xmlns:p14="http://schemas.microsoft.com/office/powerpoint/2010/main" val="2104741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1060309" y="1197034"/>
            <a:ext cx="85344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hasCustomPrompt="1"/>
          </p:nvPr>
        </p:nvSpPr>
        <p:spPr>
          <a:xfrm>
            <a:off x="2382979" y="571074"/>
            <a:ext cx="9062260"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1252153" y="2188127"/>
            <a:ext cx="9819503"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pPr algn="r" defTabSz="457200">
              <a:defRPr/>
            </a:pPr>
            <a:fld id="{706D636C-90A3-4979-BA37-BAB384B22101}" type="slidenum">
              <a:rPr lang="en-US" sz="1400" b="0" smtClean="0">
                <a:solidFill>
                  <a:srgbClr val="124D95">
                    <a:lumMod val="40000"/>
                    <a:lumOff val="60000"/>
                  </a:srgbClr>
                </a:solidFill>
                <a:latin typeface="Arial" panose="020B0604020202020204"/>
              </a:rPr>
              <a:pPr algn="r" defTabSz="457200">
                <a:defRPr/>
              </a:pPr>
              <a:t>‹#›</a:t>
            </a:fld>
            <a:endParaRPr lang="en-US" sz="1400" b="0">
              <a:solidFill>
                <a:srgbClr val="124D95">
                  <a:lumMod val="40000"/>
                  <a:lumOff val="60000"/>
                </a:srgbClr>
              </a:solidFill>
              <a:latin typeface="Arial" panose="020B0604020202020204"/>
            </a:endParaRPr>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6603492" y="-2806828"/>
            <a:ext cx="45720" cy="942441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3" cstate="screen">
            <a:extLst>
              <a:ext uri="{BEBA8EAE-BF5A-486C-A8C5-ECC9F3942E4B}">
                <a14:imgProps xmlns:a14="http://schemas.microsoft.com/office/drawing/2010/main">
                  <a14:imgLayer r:embed="rId4">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591081" y="449940"/>
            <a:ext cx="1791900"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3507739" y="1882520"/>
            <a:ext cx="7937500" cy="29238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rPr>
              <a:t>Choose the answer that best reflects your program (or your project)</a:t>
            </a:r>
          </a:p>
        </p:txBody>
      </p:sp>
    </p:spTree>
    <p:custDataLst>
      <p:tags r:id="rId1"/>
    </p:custDataLst>
    <p:extLst>
      <p:ext uri="{BB962C8B-B14F-4D97-AF65-F5344CB8AC3E}">
        <p14:creationId xmlns:p14="http://schemas.microsoft.com/office/powerpoint/2010/main" val="1214125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383792" y="4477392"/>
            <a:ext cx="9424416"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marR="0" lvl="0" indent="-594360" algn="ctr"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rPr>
                <a:t>Enter your questions in the chat window</a:t>
              </a:r>
              <a:br>
                <a:rPr kumimoji="0" lang="en-US" sz="1300" b="0" i="1"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rPr>
              </a:br>
              <a:r>
                <a:rPr kumimoji="0" lang="en-US" sz="1200" b="0" i="1" u="none" strike="noStrike" kern="1200" cap="none" spc="50" normalizeH="0" baseline="0" noProof="0" dirty="0">
                  <a:ln>
                    <a:noFill/>
                  </a:ln>
                  <a:solidFill>
                    <a:srgbClr val="303030">
                      <a:lumMod val="50000"/>
                      <a:lumOff val="50000"/>
                    </a:srgbClr>
                  </a:solidFill>
                  <a:effectLst/>
                  <a:uLnTx/>
                  <a:uFillTx/>
                  <a:latin typeface="Arial" panose="020B0604020202020204"/>
                  <a:ea typeface="+mn-ea"/>
                  <a:cs typeface="+mn-cs"/>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977005" y="1"/>
            <a:ext cx="4713851" cy="6150355"/>
          </a:xfrm>
          <a:prstGeom prst="rect">
            <a:avLst/>
          </a:prstGeom>
        </p:spPr>
      </p:pic>
      <p:sp>
        <p:nvSpPr>
          <p:cNvPr id="4" name="Slide Number Placeholder 3"/>
          <p:cNvSpPr>
            <a:spLocks noGrp="1"/>
          </p:cNvSpPr>
          <p:nvPr>
            <p:ph type="sldNum" sz="quarter" idx="10"/>
          </p:nvPr>
        </p:nvSpPr>
        <p:spPr/>
        <p:txBody>
          <a:bodyPr/>
          <a:lstStyle/>
          <a:p>
            <a:pPr algn="r" defTabSz="457200">
              <a:defRPr/>
            </a:pPr>
            <a:fld id="{706D636C-90A3-4979-BA37-BAB384B22101}" type="slidenum">
              <a:rPr lang="en-US" sz="1400" b="0" smtClean="0">
                <a:solidFill>
                  <a:srgbClr val="124D95">
                    <a:lumMod val="40000"/>
                    <a:lumOff val="60000"/>
                  </a:srgbClr>
                </a:solidFill>
                <a:latin typeface="Arial" panose="020B0604020202020204"/>
              </a:rPr>
              <a:pPr algn="r" defTabSz="457200">
                <a:defRPr/>
              </a:pPr>
              <a:t>‹#›</a:t>
            </a:fld>
            <a:endParaRPr lang="en-US" sz="1400" b="0">
              <a:solidFill>
                <a:srgbClr val="124D95">
                  <a:lumMod val="40000"/>
                  <a:lumOff val="60000"/>
                </a:srgbClr>
              </a:solidFill>
              <a:latin typeface="Arial" panose="020B0604020202020204"/>
            </a:endParaRPr>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792480" y="2394251"/>
            <a:ext cx="764032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a:ln>
                  <a:noFill/>
                </a:ln>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uLnTx/>
                <a:uFillTx/>
                <a:latin typeface="Arial" panose="020B0604020202020204"/>
                <a:ea typeface="+mj-ea"/>
                <a:cs typeface="+mj-cs"/>
              </a:rPr>
              <a:t>Any</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200" b="1" i="0" u="none" strike="noStrike" kern="1200" cap="none" spc="0" normalizeH="0" baseline="0" noProof="0">
                <a:ln>
                  <a:noFill/>
                </a:ln>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uLnTx/>
                <a:uFillTx/>
                <a:latin typeface="Arial" panose="020B0604020202020204"/>
                <a:ea typeface="+mj-ea"/>
                <a:cs typeface="+mj-cs"/>
              </a:rPr>
              <a:t>Questions?</a:t>
            </a:r>
            <a:endParaRPr kumimoji="0" lang="en-US" sz="7200" b="1" i="0" u="none" strike="noStrike" kern="1200" cap="none" spc="0" normalizeH="0" baseline="0" noProof="0" dirty="0">
              <a:ln>
                <a:noFill/>
              </a:ln>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uLnTx/>
              <a:uFillTx/>
              <a:latin typeface="Arial" panose="020B0604020202020204"/>
              <a:ea typeface="+mj-ea"/>
              <a:cs typeface="+mj-cs"/>
            </a:endParaRPr>
          </a:p>
        </p:txBody>
      </p:sp>
    </p:spTree>
    <p:custDataLst>
      <p:tags r:id="rId1"/>
    </p:custDataLst>
    <p:extLst>
      <p:ext uri="{BB962C8B-B14F-4D97-AF65-F5344CB8AC3E}">
        <p14:creationId xmlns:p14="http://schemas.microsoft.com/office/powerpoint/2010/main" val="601644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a:t>FirstName LastName</a:t>
            </a:r>
          </a:p>
          <a:p>
            <a:pPr lvl="1"/>
            <a:r>
              <a:rPr lang="en-US"/>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custDataLst>
              <p:tags r:id="rId2"/>
            </p:custDataLst>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custDataLst>
              <p:tags r:id="rId3"/>
            </p:custDataLst>
          </p:nvPr>
        </p:nvSpPr>
        <p:spPr/>
        <p:txBody>
          <a:bodyPr>
            <a:normAutofit/>
          </a:bodyPr>
          <a:lstStyle>
            <a:lvl1pPr>
              <a:defRPr sz="3600"/>
            </a:lvl1pPr>
          </a:lstStyle>
          <a:p>
            <a:r>
              <a:rPr lang="en-US"/>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custDataLst>
              <p:tags r:id="rId4"/>
            </p:custDataLst>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custDataLst>
              <p:tags r:id="rId5"/>
            </p:custDataLst>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a:t>Name of Reference Item</a:t>
            </a:r>
          </a:p>
          <a:p>
            <a:pPr lvl="1"/>
            <a:r>
              <a:rPr lang="en-US"/>
              <a:t>Details about resource here</a:t>
            </a:r>
          </a:p>
          <a:p>
            <a:pPr lvl="2"/>
            <a:r>
              <a:rPr lang="en-US"/>
              <a:t>www.address.com</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custDataLst>
              <p:tags r:id="rId6"/>
            </p:custDataLst>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custDataLst>
              <p:tags r:id="rId1"/>
            </p:custDataLst>
          </p:nvPr>
        </p:nvPicPr>
        <p:blipFill>
          <a:blip r:embed="rId8">
            <a:extLst>
              <a:ext uri="{96DAC541-7B7A-43D3-8B79-37D633B846F1}">
                <asvg:svgBlip xmlns:asvg="http://schemas.microsoft.com/office/drawing/2016/SVG/main" r:embed="rId9"/>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custDataLst>
              <p:tags r:id="rId2"/>
            </p:custDataLst>
          </p:nvPr>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custDataLst>
              <p:tags r:id="rId3"/>
            </p:custDataLst>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custDataLst>
              <p:tags r:id="rId4"/>
            </p:custDataLst>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custDataLst>
              <p:tags r:id="rId5"/>
            </p:custDataLst>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custDataLst>
              <p:tags r:id="rId6"/>
            </p:custDataLst>
          </p:nvPr>
        </p:nvPicPr>
        <p:blipFill>
          <a:blip r:embed="rId10"/>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custDataLst>
              <p:tags r:id="rId2"/>
            </p:custDataLst>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custDataLst>
              <p:tags r:id="rId4"/>
            </p:custDataLst>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custDataLst>
              <p:tags r:id="rId1"/>
            </p:custDataLst>
          </p:nvPr>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custDataLst>
                <p:tags r:id="rId7"/>
              </p:custDataLst>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custDataLst>
                <p:tags r:id="rId8"/>
              </p:custDataLst>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custDataLst>
                <p:tags r:id="rId9"/>
              </p:custDataLst>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custDataLst>
              <p:tags r:id="rId2"/>
            </p:custDataLst>
          </p:nvPr>
        </p:nvPicPr>
        <p:blipFill>
          <a:blip r:embed="rId13"/>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custDataLst>
              <p:tags r:id="rId3"/>
            </p:custDataLst>
          </p:nvPr>
        </p:nvSpPr>
        <p:spPr/>
        <p:txBody>
          <a:bodyPr/>
          <a:lstStyle>
            <a:lvl1pPr>
              <a:defRPr>
                <a:solidFill>
                  <a:schemeClr val="accent1"/>
                </a:solidFill>
              </a:defRPr>
            </a:lvl1pPr>
          </a:lstStyle>
          <a:p>
            <a:fld id="{158B7785-F6D6-45F8-833E-07BD84680091}" type="slidenum">
              <a:rPr lang="en-US" smtClean="0"/>
              <a:t>‹#›</a:t>
            </a:fld>
            <a:endParaRPr lang="en-US"/>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custDataLst>
              <p:tags r:id="rId4"/>
            </p:custDataLst>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custDataLst>
              <p:tags r:id="rId5"/>
            </p:custDataLst>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custDataLst>
              <p:tags r:id="rId6"/>
            </p:custDataLst>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7840414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custDataLst>
              <p:tags r:id="rId2"/>
            </p:custDataLst>
          </p:nvPr>
        </p:nvSpPr>
        <p:spPr>
          <a:xfrm>
            <a:off x="805866" y="46208"/>
            <a:ext cx="11081334" cy="786384"/>
          </a:xfrm>
        </p:spPr>
        <p:txBody>
          <a:bodyPr/>
          <a:lstStyle/>
          <a:p>
            <a:r>
              <a:rPr lang="en-US"/>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custDataLst>
              <p:tags r:id="rId3"/>
            </p:custDataLst>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custDataLst>
              <p:tags r:id="rId4"/>
            </p:custDataLst>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custDataLst>
              <p:tags r:id="rId5"/>
            </p:custDataLst>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custDataLst>
              <p:tags r:id="rId2"/>
            </p:custDataLst>
          </p:nvPr>
        </p:nvSpPr>
        <p:spPr/>
        <p:txBody>
          <a:bodyPr/>
          <a:lstStyle/>
          <a:p>
            <a:r>
              <a:rPr lang="en-US"/>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custDataLst>
              <p:tags r:id="rId3"/>
            </p:custDataLst>
          </p:nvPr>
        </p:nvSpPr>
        <p:spPr>
          <a:xfrm>
            <a:off x="838200" y="1161144"/>
            <a:ext cx="5181600" cy="501582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custDataLst>
              <p:tags r:id="rId4"/>
            </p:custDataLst>
          </p:nvPr>
        </p:nvSpPr>
        <p:spPr>
          <a:xfrm>
            <a:off x="6172200" y="1161144"/>
            <a:ext cx="5181600" cy="5015820"/>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custDataLst>
              <p:tags r:id="rId5"/>
            </p:custDataLst>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custDataLst>
              <p:tags r:id="rId2"/>
            </p:custDataLst>
          </p:nvPr>
        </p:nvSpPr>
        <p:spPr/>
        <p:txBody>
          <a:bodyPr/>
          <a:lstStyle/>
          <a:p>
            <a:r>
              <a:rPr lang="en-US"/>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custDataLst>
              <p:tags r:id="rId3"/>
            </p:custDataLst>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custDataLst>
              <p:tags r:id="rId4"/>
            </p:custDataLst>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custDataLst>
              <p:tags r:id="rId5"/>
            </p:custDataLst>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custDataLst>
              <p:tags r:id="rId6"/>
            </p:custDataLst>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custDataLst>
              <p:tags r:id="rId7"/>
            </p:custDataLst>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custDataLst>
              <p:tags r:id="rId1"/>
            </p:custDataLst>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0B73BD0A-7F58-4DC5-B1D9-8439C1D6CD73}"/>
              </a:ext>
            </a:extLst>
          </p:cNvPr>
          <p:cNvSpPr>
            <a:spLocks noGrp="1"/>
          </p:cNvSpPr>
          <p:nvPr>
            <p:ph type="title"/>
            <p:custDataLst>
              <p:tags r:id="rId2"/>
            </p:custDataLst>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custDataLst>
              <p:tags r:id="rId3"/>
            </p:custDataLst>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26" Type="http://schemas.openxmlformats.org/officeDocument/2006/relationships/tags" Target="../tags/tag13.xml"/><Relationship Id="rId3" Type="http://schemas.openxmlformats.org/officeDocument/2006/relationships/slideLayout" Target="../slideLayouts/slideLayout3.xml"/><Relationship Id="rId21" Type="http://schemas.openxmlformats.org/officeDocument/2006/relationships/tags" Target="../tags/tag8.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5" Type="http://schemas.openxmlformats.org/officeDocument/2006/relationships/tags" Target="../tags/tag12.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1.xml"/><Relationship Id="rId5" Type="http://schemas.openxmlformats.org/officeDocument/2006/relationships/slideLayout" Target="../slideLayouts/slideLayout5.xml"/><Relationship Id="rId15" Type="http://schemas.openxmlformats.org/officeDocument/2006/relationships/tags" Target="../tags/tag2.xml"/><Relationship Id="rId23" Type="http://schemas.openxmlformats.org/officeDocument/2006/relationships/tags" Target="../tags/tag10.xml"/><Relationship Id="rId28" Type="http://schemas.openxmlformats.org/officeDocument/2006/relationships/tags" Target="../tags/tag15.xml"/><Relationship Id="rId10" Type="http://schemas.openxmlformats.org/officeDocument/2006/relationships/slideLayout" Target="../slideLayouts/slideLayout10.xml"/><Relationship Id="rId19" Type="http://schemas.openxmlformats.org/officeDocument/2006/relationships/tags" Target="../tags/tag6.xml"/><Relationship Id="rId31"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tags" Target="../tags/tag9.xml"/><Relationship Id="rId27" Type="http://schemas.openxmlformats.org/officeDocument/2006/relationships/tags" Target="../tags/tag14.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tags" Target="../tags/tag70.xml"/><Relationship Id="rId3" Type="http://schemas.openxmlformats.org/officeDocument/2006/relationships/slideLayout" Target="../slideLayouts/slideLayout16.xml"/><Relationship Id="rId21" Type="http://schemas.openxmlformats.org/officeDocument/2006/relationships/image" Target="../media/image2.png"/><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 Type="http://schemas.openxmlformats.org/officeDocument/2006/relationships/slideLayout" Target="../slideLayouts/slideLayout15.xml"/><Relationship Id="rId16" Type="http://schemas.openxmlformats.org/officeDocument/2006/relationships/tags" Target="../tags/tag68.xml"/><Relationship Id="rId20" Type="http://schemas.openxmlformats.org/officeDocument/2006/relationships/tags" Target="../tags/tag72.xml"/><Relationship Id="rId1" Type="http://schemas.openxmlformats.org/officeDocument/2006/relationships/slideLayout" Target="../slideLayouts/slideLayout14.xml"/><Relationship Id="rId6" Type="http://schemas.openxmlformats.org/officeDocument/2006/relationships/theme" Target="../theme/theme2.xml"/><Relationship Id="rId11" Type="http://schemas.openxmlformats.org/officeDocument/2006/relationships/tags" Target="../tags/tag63.xml"/><Relationship Id="rId5" Type="http://schemas.openxmlformats.org/officeDocument/2006/relationships/slideLayout" Target="../slideLayouts/slideLayout18.xml"/><Relationship Id="rId15" Type="http://schemas.openxmlformats.org/officeDocument/2006/relationships/tags" Target="../tags/tag67.xml"/><Relationship Id="rId23" Type="http://schemas.openxmlformats.org/officeDocument/2006/relationships/image" Target="../media/image1.emf"/><Relationship Id="rId10" Type="http://schemas.openxmlformats.org/officeDocument/2006/relationships/tags" Target="../tags/tag62.xml"/><Relationship Id="rId19" Type="http://schemas.openxmlformats.org/officeDocument/2006/relationships/tags" Target="../tags/tag71.xml"/><Relationship Id="rId4" Type="http://schemas.openxmlformats.org/officeDocument/2006/relationships/slideLayout" Target="../slideLayouts/slideLayout17.xml"/><Relationship Id="rId9" Type="http://schemas.openxmlformats.org/officeDocument/2006/relationships/tags" Target="../tags/tag61.xml"/><Relationship Id="rId14" Type="http://schemas.openxmlformats.org/officeDocument/2006/relationships/tags" Target="../tags/tag66.xml"/><Relationship Id="rId22"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5"/>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6"/>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26"/>
              </p:custDataLst>
            </p:nvPr>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27"/>
              </p:custDataLst>
            </p:nvPr>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28"/>
              </p:custDataLst>
            </p:nvPr>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17"/>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24"/>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25"/>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18"/>
            </p:custDataLst>
          </p:nvPr>
        </p:nvPicPr>
        <p:blipFill>
          <a:blip r:embed="rId2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19"/>
            </p:custDataLst>
          </p:nvPr>
        </p:nvPicPr>
        <p:blipFill>
          <a:blip r:embed="rId30">
            <a:alphaModFix amt="70000"/>
            <a:extLst>
              <a:ext uri="{BEBA8EAE-BF5A-486C-A8C5-ECC9F3942E4B}">
                <a14:imgProps xmlns:a14="http://schemas.microsoft.com/office/drawing/2010/main">
                  <a14:imgLayer r:embed="rId3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20"/>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21"/>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22"/>
            </p:custDataLst>
          </p:nvPr>
        </p:nvSpPr>
        <p:spPr>
          <a:xfrm>
            <a:off x="805866" y="1137446"/>
            <a:ext cx="11081334" cy="503951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23"/>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699" r:id="rId11"/>
    <p:sldLayoutId id="2147483700" r:id="rId12"/>
    <p:sldLayoutId id="2147483701" r:id="rId13"/>
  </p:sldLayoutIdLst>
  <p:transition/>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custDataLst>
              <p:tags r:id="rId7"/>
            </p:custDataLst>
          </p:nvPr>
        </p:nvPicPr>
        <p:blipFill>
          <a:blip r:embed="rId21">
            <a:alphaModFix amt="70000"/>
            <a:extLst>
              <a:ext uri="{BEBA8EAE-BF5A-486C-A8C5-ECC9F3942E4B}">
                <a14:imgProps xmlns:a14="http://schemas.microsoft.com/office/drawing/2010/main">
                  <a14:imgLayer r:embed="rId22">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custDataLst>
              <p:tags r:id="rId8"/>
            </p:custDataLst>
          </p:nvPr>
        </p:nvPicPr>
        <p:blipFill>
          <a:blip r:embed="rId23"/>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custDataLst>
              <p:tags r:id="rId9"/>
            </p:custDataLst>
          </p:nvPr>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custDataLst>
                <p:tags r:id="rId19"/>
              </p:custDataLst>
            </p:nvPr>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custDataLst>
                <p:tags r:id="rId20"/>
              </p:custDataLst>
            </p:nvPr>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custDataLst>
              <p:tags r:id="rId10"/>
            </p:custDataLst>
          </p:nvPr>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custDataLst>
              <p:tags r:id="rId11"/>
            </p:custDataLst>
          </p:nvPr>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custDataLst>
                <p:tags r:id="rId16"/>
              </p:custDataLst>
            </p:nvPr>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4">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custDataLst>
                <p:tags r:id="rId17"/>
              </p:custDataLst>
            </p:nvPr>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custDataLst>
                <p:tags r:id="rId18"/>
              </p:custDataLst>
            </p:nvPr>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custDataLst>
              <p:tags r:id="rId12"/>
            </p:custDataLst>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t>‹#›</a:t>
            </a:fld>
            <a:endParaRPr lang="en-US"/>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custDataLst>
              <p:tags r:id="rId13"/>
            </p:custDataLst>
          </p:nvPr>
        </p:nvSpPr>
        <p:spPr>
          <a:xfrm>
            <a:off x="805866" y="46208"/>
            <a:ext cx="11081334" cy="786384"/>
          </a:xfrm>
          <a:prstGeom prst="rect">
            <a:avLst/>
          </a:prstGeom>
        </p:spPr>
        <p:txBody>
          <a:bodyPr vert="horz" lIns="182880" tIns="45720" rIns="91440" bIns="45720" rtlCol="0" anchor="ctr">
            <a:normAutofit/>
          </a:bodyPr>
          <a:lstStyle/>
          <a:p>
            <a:r>
              <a:rPr lang="en-US"/>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custDataLst>
              <p:tags r:id="rId14"/>
            </p:custDataLst>
          </p:nvPr>
        </p:nvSpPr>
        <p:spPr>
          <a:xfrm>
            <a:off x="805866" y="1137446"/>
            <a:ext cx="11081334" cy="50395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custDataLst>
              <p:tags r:id="rId15"/>
            </p:custDataLst>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2" r:id="rId3"/>
    <p:sldLayoutId id="2147483674" r:id="rId4"/>
    <p:sldLayoutId id="2147483697" r:id="rId5"/>
  </p:sldLayoutIdLst>
  <p:transition/>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85.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9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1.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9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4.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95.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15.xml"/><Relationship Id="rId7" Type="http://schemas.openxmlformats.org/officeDocument/2006/relationships/diagramQuickStyle" Target="../diagrams/quickStyle4.xml"/><Relationship Id="rId2" Type="http://schemas.openxmlformats.org/officeDocument/2006/relationships/slideLayout" Target="../slideLayouts/slideLayout2.xml"/><Relationship Id="rId1" Type="http://schemas.openxmlformats.org/officeDocument/2006/relationships/tags" Target="../tags/tag96.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5.jpeg"/><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9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99.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100.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01.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102.xml"/></Relationships>
</file>

<file path=ppt/slides/_rels/slide2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22.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0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3.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10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0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06.xml"/><Relationship Id="rId5" Type="http://schemas.openxmlformats.org/officeDocument/2006/relationships/image" Target="../media/image30.png"/><Relationship Id="rId4" Type="http://schemas.openxmlformats.org/officeDocument/2006/relationships/hyperlink" Target="https://www.doleta.gov/grants/financial_reporting.cfm"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07.xml"/><Relationship Id="rId5" Type="http://schemas.openxmlformats.org/officeDocument/2006/relationships/hyperlink" Target="https://www.doleta.gov/grants/grant_closeout.cfm" TargetMode="Externa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10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09.xml"/><Relationship Id="rId4" Type="http://schemas.openxmlformats.org/officeDocument/2006/relationships/hyperlink" Target="https://performancereporting.workforcegps.org/resources/2018/08/13/20/59/Quarterly-Narrative-Report-ETA-9179"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10.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12.xml"/><Relationship Id="rId5" Type="http://schemas.openxmlformats.org/officeDocument/2006/relationships/hyperlink" Target="mailto:WORC@arc.gov" TargetMode="External"/><Relationship Id="rId4" Type="http://schemas.openxmlformats.org/officeDocument/2006/relationships/hyperlink" Target="mailto:workforce@dra.gov"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35.xml.rels><?xml version="1.0" encoding="UTF-8" standalone="yes"?>
<Relationships xmlns="http://schemas.openxmlformats.org/package/2006/relationships"><Relationship Id="rId3" Type="http://schemas.openxmlformats.org/officeDocument/2006/relationships/hyperlink" Target="https://doleta.gov/performance/reportin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1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7.xml"/><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nd@chamberlindunn.com"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hyperlink" Target="mailto:akangelos@dra.gov"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11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11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120.xml"/><Relationship Id="rId4" Type="http://schemas.openxmlformats.org/officeDocument/2006/relationships/hyperlink" Target="mailto:EBSS.help@dol.gov"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121.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12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123.xml"/><Relationship Id="rId5" Type="http://schemas.openxmlformats.org/officeDocument/2006/relationships/image" Target="../media/image35.png"/><Relationship Id="rId4" Type="http://schemas.openxmlformats.org/officeDocument/2006/relationships/hyperlink" Target="https://www.doleta.gov/grants/docs/ETA_Grantee_Handbook.pdf"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Support@workforceGPS.org" TargetMode="External"/><Relationship Id="rId3" Type="http://schemas.openxmlformats.org/officeDocument/2006/relationships/tags" Target="../tags/tag126.xml"/><Relationship Id="rId7" Type="http://schemas.openxmlformats.org/officeDocument/2006/relationships/notesSlide" Target="../notesSlides/notesSlide49.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Layout" Target="../slideLayouts/slideLayout18.xml"/><Relationship Id="rId5" Type="http://schemas.openxmlformats.org/officeDocument/2006/relationships/tags" Target="../tags/tag128.xml"/><Relationship Id="rId4" Type="http://schemas.openxmlformats.org/officeDocument/2006/relationships/tags" Target="../tags/tag127.xml"/><Relationship Id="rId9" Type="http://schemas.openxmlformats.org/officeDocument/2006/relationships/hyperlink" Target="mailto:apprenticeship.grants@dol.gov"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9.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ags" Target="../tags/tag9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66E9D2A-DB00-44C7-BF9A-C8463809EFF0}"/>
              </a:ext>
            </a:extLst>
          </p:cNvPr>
          <p:cNvSpPr>
            <a:spLocks noGrp="1"/>
          </p:cNvSpPr>
          <p:nvPr>
            <p:ph type="body" sz="quarter" idx="12"/>
          </p:nvPr>
        </p:nvSpPr>
        <p:spPr/>
        <p:txBody>
          <a:bodyPr/>
          <a:lstStyle/>
          <a:p>
            <a:r>
              <a:rPr lang="en-US" dirty="0"/>
              <a:t>October 21, 2019</a:t>
            </a:r>
          </a:p>
        </p:txBody>
      </p:sp>
      <p:sp>
        <p:nvSpPr>
          <p:cNvPr id="2" name="Title 1"/>
          <p:cNvSpPr>
            <a:spLocks noGrp="1"/>
          </p:cNvSpPr>
          <p:nvPr>
            <p:ph type="ctrTitle"/>
          </p:nvPr>
        </p:nvSpPr>
        <p:spPr>
          <a:xfrm>
            <a:off x="2209800" y="1778180"/>
            <a:ext cx="7772400" cy="2387600"/>
          </a:xfrm>
        </p:spPr>
        <p:txBody>
          <a:bodyPr>
            <a:noAutofit/>
          </a:bodyPr>
          <a:lstStyle/>
          <a:p>
            <a:r>
              <a:rPr lang="en-US" sz="4800" dirty="0"/>
              <a:t>Workforce Opportunities for Rural Communities (WORC) New Grantee Orientation</a:t>
            </a:r>
          </a:p>
        </p:txBody>
      </p:sp>
      <p:sp>
        <p:nvSpPr>
          <p:cNvPr id="3" name="Subtitle 2"/>
          <p:cNvSpPr>
            <a:spLocks noGrp="1"/>
          </p:cNvSpPr>
          <p:nvPr>
            <p:ph type="subTitle" idx="1"/>
          </p:nvPr>
        </p:nvSpPr>
        <p:spPr/>
        <p:txBody>
          <a:bodyPr/>
          <a:lstStyle/>
          <a:p>
            <a:r>
              <a:rPr lang="en-US" dirty="0"/>
              <a:t>An introductory webinar for WORC round two grantees.</a:t>
            </a:r>
          </a:p>
        </p:txBody>
      </p:sp>
    </p:spTree>
    <p:custDataLst>
      <p:tags r:id="rId1"/>
    </p:custDataLst>
    <p:extLst>
      <p:ext uri="{BB962C8B-B14F-4D97-AF65-F5344CB8AC3E}">
        <p14:creationId xmlns:p14="http://schemas.microsoft.com/office/powerpoint/2010/main" val="308460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7B170A-09BE-4A36-94D0-89D0B1F85D36}"/>
              </a:ext>
            </a:extLst>
          </p:cNvPr>
          <p:cNvSpPr>
            <a:spLocks noGrp="1"/>
          </p:cNvSpPr>
          <p:nvPr>
            <p:ph type="title"/>
          </p:nvPr>
        </p:nvSpPr>
        <p:spPr>
          <a:xfrm>
            <a:off x="3593875" y="5757166"/>
            <a:ext cx="5283132" cy="966370"/>
          </a:xfrm>
        </p:spPr>
        <p:txBody>
          <a:bodyPr anchor="t">
            <a:normAutofit/>
          </a:bodyPr>
          <a:lstStyle/>
          <a:p>
            <a:pPr algn="ctr"/>
            <a:r>
              <a:rPr lang="en-US" sz="1800" b="0" dirty="0"/>
              <a:t>Your Federal Project Officer (FPO) is identified in your grant package.</a:t>
            </a:r>
          </a:p>
        </p:txBody>
      </p:sp>
      <p:sp>
        <p:nvSpPr>
          <p:cNvPr id="3" name="Slide Number Placeholder 2">
            <a:extLst>
              <a:ext uri="{FF2B5EF4-FFF2-40B4-BE49-F238E27FC236}">
                <a16:creationId xmlns:a16="http://schemas.microsoft.com/office/drawing/2014/main" id="{152C93ED-9DCD-44E8-BB16-87CA3D6D3AD8}"/>
              </a:ext>
            </a:extLst>
          </p:cNvPr>
          <p:cNvSpPr>
            <a:spLocks noGrp="1"/>
          </p:cNvSpPr>
          <p:nvPr>
            <p:ph type="sldNum" sz="quarter" idx="4294967295"/>
          </p:nvPr>
        </p:nvSpPr>
        <p:spPr/>
        <p:txBody>
          <a:bodyPr/>
          <a:lstStyle/>
          <a:p>
            <a:fld id="{706D636C-90A3-4979-BA37-BAB384B22101}" type="slidenum">
              <a:rPr lang="en-US" smtClean="0"/>
              <a:pPr/>
              <a:t>10</a:t>
            </a:fld>
            <a:endParaRPr lang="en-US"/>
          </a:p>
        </p:txBody>
      </p:sp>
      <p:graphicFrame>
        <p:nvGraphicFramePr>
          <p:cNvPr id="10" name="Diagram 9">
            <a:extLst>
              <a:ext uri="{FF2B5EF4-FFF2-40B4-BE49-F238E27FC236}">
                <a16:creationId xmlns:a16="http://schemas.microsoft.com/office/drawing/2014/main" id="{AE33B6DD-8139-4758-BC4D-5F4FD6EFD98A}"/>
              </a:ext>
            </a:extLst>
          </p:cNvPr>
          <p:cNvGraphicFramePr/>
          <p:nvPr/>
        </p:nvGraphicFramePr>
        <p:xfrm>
          <a:off x="1842870" y="1993539"/>
          <a:ext cx="3740175" cy="35309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3">
            <a:extLst>
              <a:ext uri="{FF2B5EF4-FFF2-40B4-BE49-F238E27FC236}">
                <a16:creationId xmlns:a16="http://schemas.microsoft.com/office/drawing/2014/main" id="{00B842E5-0445-4D2E-85D1-60DE539942D4}"/>
              </a:ext>
            </a:extLst>
          </p:cNvPr>
          <p:cNvSpPr txBox="1">
            <a:spLocks/>
          </p:cNvSpPr>
          <p:nvPr/>
        </p:nvSpPr>
        <p:spPr>
          <a:xfrm>
            <a:off x="2102407" y="1322611"/>
            <a:ext cx="7987186" cy="8440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lang="en-US" sz="2400" b="0" dirty="0">
                <a:latin typeface="+mn-lt"/>
              </a:rPr>
              <a:t>Your FPO is critical to the success of your grant.</a:t>
            </a:r>
          </a:p>
        </p:txBody>
      </p:sp>
      <p:sp>
        <p:nvSpPr>
          <p:cNvPr id="2" name="TextBox 1">
            <a:extLst>
              <a:ext uri="{FF2B5EF4-FFF2-40B4-BE49-F238E27FC236}">
                <a16:creationId xmlns:a16="http://schemas.microsoft.com/office/drawing/2014/main" id="{15642F75-25CF-4B1B-B96E-3C998BE5FCEA}"/>
              </a:ext>
            </a:extLst>
          </p:cNvPr>
          <p:cNvSpPr txBox="1"/>
          <p:nvPr/>
        </p:nvSpPr>
        <p:spPr>
          <a:xfrm>
            <a:off x="1329689" y="248597"/>
            <a:ext cx="5073377" cy="615553"/>
          </a:xfrm>
          <a:prstGeom prst="rect">
            <a:avLst/>
          </a:prstGeom>
          <a:noFill/>
        </p:spPr>
        <p:txBody>
          <a:bodyPr wrap="none" rtlCol="0">
            <a:spAutoFit/>
          </a:bodyPr>
          <a:lstStyle/>
          <a:p>
            <a:r>
              <a: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Federal Project Officer (FPO)</a:t>
            </a:r>
          </a:p>
        </p:txBody>
      </p:sp>
      <p:pic>
        <p:nvPicPr>
          <p:cNvPr id="7" name="Content Placeholder 5" descr="United States broken into 6 regions">
            <a:extLst>
              <a:ext uri="{FF2B5EF4-FFF2-40B4-BE49-F238E27FC236}">
                <a16:creationId xmlns:a16="http://schemas.microsoft.com/office/drawing/2014/main" id="{A35CC0A4-58B7-4F74-AFF4-5DFE145F66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2093" y="2042859"/>
            <a:ext cx="4557039" cy="3432349"/>
          </a:xfrm>
          <a:prstGeom prst="rect">
            <a:avLst/>
          </a:prstGeom>
        </p:spPr>
      </p:pic>
    </p:spTree>
    <p:custDataLst>
      <p:tags r:id="rId1"/>
    </p:custDataLst>
    <p:extLst>
      <p:ext uri="{BB962C8B-B14F-4D97-AF65-F5344CB8AC3E}">
        <p14:creationId xmlns:p14="http://schemas.microsoft.com/office/powerpoint/2010/main" val="346260383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EB3638-C1D1-4970-8308-02565ABACB75}"/>
              </a:ext>
            </a:extLst>
          </p:cNvPr>
          <p:cNvSpPr>
            <a:spLocks noGrp="1"/>
          </p:cNvSpPr>
          <p:nvPr>
            <p:ph type="title"/>
          </p:nvPr>
        </p:nvSpPr>
        <p:spPr>
          <a:xfrm>
            <a:off x="858198" y="205735"/>
            <a:ext cx="5628322" cy="691709"/>
          </a:xfrm>
        </p:spPr>
        <p:txBody>
          <a:bodyPr anchor="t">
            <a:normAutofit/>
          </a:bodyPr>
          <a:lstStyle/>
          <a:p>
            <a:pPr defTabSz="457200"/>
            <a:r>
              <a:rPr lang="en-US" dirty="0"/>
              <a:t>Program Office Staff</a:t>
            </a:r>
          </a:p>
        </p:txBody>
      </p:sp>
      <p:graphicFrame>
        <p:nvGraphicFramePr>
          <p:cNvPr id="7" name="Content Placeholder 6">
            <a:extLst>
              <a:ext uri="{FF2B5EF4-FFF2-40B4-BE49-F238E27FC236}">
                <a16:creationId xmlns:a16="http://schemas.microsoft.com/office/drawing/2014/main" id="{582C4816-62D3-43B7-9732-9DDEBB4FF12C}"/>
              </a:ext>
            </a:extLst>
          </p:cNvPr>
          <p:cNvGraphicFramePr>
            <a:graphicFrameLocks noGrp="1"/>
          </p:cNvGraphicFramePr>
          <p:nvPr>
            <p:ph idx="1"/>
          </p:nvPr>
        </p:nvGraphicFramePr>
        <p:xfrm>
          <a:off x="2083753" y="919043"/>
          <a:ext cx="7954963" cy="4406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56EFFE56-586E-40AF-A084-12E403278D4B}"/>
              </a:ext>
            </a:extLst>
          </p:cNvPr>
          <p:cNvSpPr>
            <a:spLocks noGrp="1"/>
          </p:cNvSpPr>
          <p:nvPr>
            <p:ph type="sldNum" sz="quarter" idx="4294967295"/>
          </p:nvPr>
        </p:nvSpPr>
        <p:spPr/>
        <p:txBody>
          <a:bodyPr/>
          <a:lstStyle/>
          <a:p>
            <a:pPr algn="r" defTabSz="457200">
              <a:defRPr/>
            </a:pPr>
            <a:fld id="{706D636C-90A3-4979-BA37-BAB384B22101}" type="slidenum">
              <a:rPr lang="en-US" sz="1400">
                <a:solidFill>
                  <a:srgbClr val="303030">
                    <a:lumMod val="75000"/>
                    <a:lumOff val="25000"/>
                  </a:srgbClr>
                </a:solidFill>
                <a:latin typeface="Arial" panose="020B0604020202020204"/>
              </a:rPr>
              <a:pPr algn="r" defTabSz="457200">
                <a:defRPr/>
              </a:pPr>
              <a:t>11</a:t>
            </a:fld>
            <a:endParaRPr lang="en-US" sz="1400">
              <a:solidFill>
                <a:srgbClr val="303030">
                  <a:lumMod val="75000"/>
                  <a:lumOff val="25000"/>
                </a:srgbClr>
              </a:solidFill>
              <a:latin typeface="Arial" panose="020B0604020202020204"/>
            </a:endParaRPr>
          </a:p>
        </p:txBody>
      </p:sp>
      <p:sp>
        <p:nvSpPr>
          <p:cNvPr id="8" name="Title 4">
            <a:extLst>
              <a:ext uri="{FF2B5EF4-FFF2-40B4-BE49-F238E27FC236}">
                <a16:creationId xmlns:a16="http://schemas.microsoft.com/office/drawing/2014/main" id="{AABDE223-F469-418D-BC19-B31804B79F62}"/>
              </a:ext>
            </a:extLst>
          </p:cNvPr>
          <p:cNvSpPr txBox="1">
            <a:spLocks/>
          </p:cNvSpPr>
          <p:nvPr/>
        </p:nvSpPr>
        <p:spPr>
          <a:xfrm>
            <a:off x="2083751" y="5149437"/>
            <a:ext cx="8149534" cy="99957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lang="en-US" sz="2000" dirty="0">
                <a:latin typeface="+mn-lt"/>
              </a:rPr>
              <a:t>The Program Office may periodically request information about your grant outcomes for quarterly reports to Congress.</a:t>
            </a:r>
          </a:p>
        </p:txBody>
      </p:sp>
    </p:spTree>
    <p:custDataLst>
      <p:tags r:id="rId1"/>
    </p:custDataLst>
    <p:extLst>
      <p:ext uri="{BB962C8B-B14F-4D97-AF65-F5344CB8AC3E}">
        <p14:creationId xmlns:p14="http://schemas.microsoft.com/office/powerpoint/2010/main" val="83217122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22721D-729D-42BA-8BB1-60C49197BD4E}"/>
              </a:ext>
            </a:extLst>
          </p:cNvPr>
          <p:cNvSpPr>
            <a:spLocks noGrp="1"/>
          </p:cNvSpPr>
          <p:nvPr>
            <p:ph type="sldNum" sz="quarter" idx="4294967295"/>
          </p:nvPr>
        </p:nvSpPr>
        <p:spPr/>
        <p:txBody>
          <a:bodyPr/>
          <a:lstStyle/>
          <a:p>
            <a:pPr algn="r" defTabSz="457200">
              <a:defRPr/>
            </a:pPr>
            <a:fld id="{706D636C-90A3-4979-BA37-BAB384B22101}" type="slidenum">
              <a:rPr lang="en-US" sz="1400">
                <a:solidFill>
                  <a:srgbClr val="303030">
                    <a:lumMod val="75000"/>
                    <a:lumOff val="25000"/>
                  </a:srgbClr>
                </a:solidFill>
                <a:latin typeface="Arial" panose="020B0604020202020204"/>
              </a:rPr>
              <a:pPr algn="r" defTabSz="457200">
                <a:defRPr/>
              </a:pPr>
              <a:t>12</a:t>
            </a:fld>
            <a:endParaRPr lang="en-US" sz="1400">
              <a:solidFill>
                <a:srgbClr val="303030">
                  <a:lumMod val="75000"/>
                  <a:lumOff val="25000"/>
                </a:srgbClr>
              </a:solidFill>
              <a:latin typeface="Arial" panose="020B0604020202020204"/>
            </a:endParaRPr>
          </a:p>
        </p:txBody>
      </p:sp>
      <p:sp>
        <p:nvSpPr>
          <p:cNvPr id="8" name="Title 1">
            <a:extLst>
              <a:ext uri="{FF2B5EF4-FFF2-40B4-BE49-F238E27FC236}">
                <a16:creationId xmlns:a16="http://schemas.microsoft.com/office/drawing/2014/main" id="{5039E5F2-05DE-4099-AE08-E28DA8F0E485}"/>
              </a:ext>
            </a:extLst>
          </p:cNvPr>
          <p:cNvSpPr txBox="1">
            <a:spLocks/>
          </p:cNvSpPr>
          <p:nvPr/>
        </p:nvSpPr>
        <p:spPr>
          <a:xfrm>
            <a:off x="1721874" y="5563486"/>
            <a:ext cx="8894839" cy="79286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lang="en-US" sz="2000" dirty="0"/>
              <a:t>OGM staff provide guidance and technical assistance on grant policy issues, along with the fiscal/administrative requirements of the grant.</a:t>
            </a:r>
          </a:p>
          <a:p>
            <a:endParaRPr lang="en-US" sz="2000" dirty="0"/>
          </a:p>
        </p:txBody>
      </p:sp>
      <p:sp>
        <p:nvSpPr>
          <p:cNvPr id="5" name="Title 4">
            <a:extLst>
              <a:ext uri="{FF2B5EF4-FFF2-40B4-BE49-F238E27FC236}">
                <a16:creationId xmlns:a16="http://schemas.microsoft.com/office/drawing/2014/main" id="{7ED54CF5-578A-4242-8A25-93EF4FC01237}"/>
              </a:ext>
            </a:extLst>
          </p:cNvPr>
          <p:cNvSpPr>
            <a:spLocks noGrp="1"/>
          </p:cNvSpPr>
          <p:nvPr>
            <p:ph type="title"/>
          </p:nvPr>
        </p:nvSpPr>
        <p:spPr>
          <a:xfrm>
            <a:off x="1158235" y="277173"/>
            <a:ext cx="7955280" cy="792865"/>
          </a:xfrm>
        </p:spPr>
        <p:txBody>
          <a:bodyPr anchor="t"/>
          <a:lstStyle/>
          <a:p>
            <a:r>
              <a:rPr lang="en-US" dirty="0"/>
              <a:t>Grant Officer</a:t>
            </a:r>
          </a:p>
        </p:txBody>
      </p:sp>
      <p:pic>
        <p:nvPicPr>
          <p:cNvPr id="3" name="Picture 2" descr="The word Granted displaying on a laptop monitor.">
            <a:extLst>
              <a:ext uri="{FF2B5EF4-FFF2-40B4-BE49-F238E27FC236}">
                <a16:creationId xmlns:a16="http://schemas.microsoft.com/office/drawing/2014/main" id="{BC748102-EE1B-4C77-88DC-871BE0B493B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5172"/>
          <a:stretch>
            <a:fillRect/>
          </a:stretch>
        </p:blipFill>
        <p:spPr>
          <a:xfrm>
            <a:off x="1898754" y="2195596"/>
            <a:ext cx="4051111" cy="3123568"/>
          </a:xfrm>
          <a:prstGeom prst="rect">
            <a:avLst/>
          </a:prstGeom>
          <a:ln w="19050">
            <a:solidFill>
              <a:schemeClr val="accent1"/>
            </a:solidFill>
          </a:ln>
        </p:spPr>
      </p:pic>
      <p:sp>
        <p:nvSpPr>
          <p:cNvPr id="7" name="Rectangle 6">
            <a:extLst>
              <a:ext uri="{FF2B5EF4-FFF2-40B4-BE49-F238E27FC236}">
                <a16:creationId xmlns:a16="http://schemas.microsoft.com/office/drawing/2014/main" id="{F9F4D14C-ADFE-4BE5-A430-4CAEFFDB48AD}"/>
              </a:ext>
            </a:extLst>
          </p:cNvPr>
          <p:cNvSpPr/>
          <p:nvPr/>
        </p:nvSpPr>
        <p:spPr>
          <a:xfrm>
            <a:off x="5987906" y="2195596"/>
            <a:ext cx="4410986" cy="1046368"/>
          </a:xfrm>
          <a:prstGeom prst="rect">
            <a:avLst/>
          </a:prstGeom>
          <a:solidFill>
            <a:schemeClr val="tx2">
              <a:lumMod val="10000"/>
              <a:lumOff val="9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a:t>Only the Grant Officer can approve changes to the Grant Agreement</a:t>
            </a:r>
          </a:p>
        </p:txBody>
      </p:sp>
      <p:sp>
        <p:nvSpPr>
          <p:cNvPr id="9" name="Rectangle 8">
            <a:extLst>
              <a:ext uri="{FF2B5EF4-FFF2-40B4-BE49-F238E27FC236}">
                <a16:creationId xmlns:a16="http://schemas.microsoft.com/office/drawing/2014/main" id="{2AEF123E-FE90-4274-851A-13D766149B22}"/>
              </a:ext>
            </a:extLst>
          </p:cNvPr>
          <p:cNvSpPr/>
          <p:nvPr/>
        </p:nvSpPr>
        <p:spPr>
          <a:xfrm>
            <a:off x="5987905" y="3272240"/>
            <a:ext cx="4410986" cy="1025236"/>
          </a:xfrm>
          <a:prstGeom prst="rect">
            <a:avLst/>
          </a:prstGeom>
          <a:solidFill>
            <a:schemeClr val="tx2">
              <a:lumMod val="10000"/>
              <a:lumOff val="9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a:t>Reviews and approves grant modification requests in consultation with assigned Federal Project Officer and Program Office staff </a:t>
            </a:r>
          </a:p>
        </p:txBody>
      </p:sp>
      <p:sp>
        <p:nvSpPr>
          <p:cNvPr id="10" name="Rectangle 9">
            <a:extLst>
              <a:ext uri="{FF2B5EF4-FFF2-40B4-BE49-F238E27FC236}">
                <a16:creationId xmlns:a16="http://schemas.microsoft.com/office/drawing/2014/main" id="{13F60B99-F52E-49E3-A802-07B479355802}"/>
              </a:ext>
            </a:extLst>
          </p:cNvPr>
          <p:cNvSpPr/>
          <p:nvPr/>
        </p:nvSpPr>
        <p:spPr>
          <a:xfrm>
            <a:off x="5987905" y="4327753"/>
            <a:ext cx="4410986" cy="943069"/>
          </a:xfrm>
          <a:prstGeom prst="rect">
            <a:avLst/>
          </a:prstGeom>
          <a:solidFill>
            <a:schemeClr val="tx2">
              <a:lumMod val="10000"/>
              <a:lumOff val="90000"/>
            </a:schemeClr>
          </a:solidFill>
          <a:ln>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a:t>Maintains official grant file</a:t>
            </a:r>
          </a:p>
        </p:txBody>
      </p:sp>
      <p:sp>
        <p:nvSpPr>
          <p:cNvPr id="11" name="Title 1">
            <a:extLst>
              <a:ext uri="{FF2B5EF4-FFF2-40B4-BE49-F238E27FC236}">
                <a16:creationId xmlns:a16="http://schemas.microsoft.com/office/drawing/2014/main" id="{9B2741F9-C1ED-4146-8A27-B02531C01935}"/>
              </a:ext>
            </a:extLst>
          </p:cNvPr>
          <p:cNvSpPr txBox="1">
            <a:spLocks/>
          </p:cNvSpPr>
          <p:nvPr/>
        </p:nvSpPr>
        <p:spPr>
          <a:xfrm>
            <a:off x="2072641" y="1198992"/>
            <a:ext cx="8063373" cy="105156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lang="en-US" sz="2000" dirty="0"/>
              <a:t>Your assigned Grant Officer is listed on the Notice of Award page of the Grant Package.  </a:t>
            </a:r>
          </a:p>
        </p:txBody>
      </p:sp>
    </p:spTree>
    <p:custDataLst>
      <p:tags r:id="rId1"/>
    </p:custDataLst>
    <p:extLst>
      <p:ext uri="{BB962C8B-B14F-4D97-AF65-F5344CB8AC3E}">
        <p14:creationId xmlns:p14="http://schemas.microsoft.com/office/powerpoint/2010/main" val="370666319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of ARC and DRA</a:t>
            </a:r>
          </a:p>
        </p:txBody>
      </p:sp>
      <p:sp>
        <p:nvSpPr>
          <p:cNvPr id="3" name="Content Placeholder 2"/>
          <p:cNvSpPr>
            <a:spLocks noGrp="1"/>
          </p:cNvSpPr>
          <p:nvPr>
            <p:ph idx="1"/>
          </p:nvPr>
        </p:nvSpPr>
        <p:spPr/>
        <p:txBody>
          <a:bodyPr/>
          <a:lstStyle/>
          <a:p>
            <a:r>
              <a:rPr lang="en-US" dirty="0"/>
              <a:t>Provide grantee technical assistance including:</a:t>
            </a:r>
          </a:p>
          <a:p>
            <a:pPr lvl="1"/>
            <a:r>
              <a:rPr lang="en-US" dirty="0"/>
              <a:t>Grantee meetings and peer-exchange  workshops</a:t>
            </a:r>
          </a:p>
          <a:p>
            <a:pPr lvl="1"/>
            <a:r>
              <a:rPr lang="en-US" dirty="0"/>
              <a:t>Issue-focused TA</a:t>
            </a:r>
          </a:p>
          <a:p>
            <a:pPr lvl="1"/>
            <a:r>
              <a:rPr lang="en-US" dirty="0"/>
              <a:t>Request-based TA</a:t>
            </a:r>
          </a:p>
          <a:p>
            <a:pPr marL="457200" lvl="1" indent="0">
              <a:buNone/>
            </a:pPr>
            <a:r>
              <a:rPr lang="en-US" dirty="0"/>
              <a:t>which we will cover later)</a:t>
            </a:r>
          </a:p>
          <a:p>
            <a:r>
              <a:rPr lang="en-US" dirty="0"/>
              <a:t>We’ll cover technical assistance for grantees in more detail later in this webinar</a:t>
            </a:r>
          </a:p>
        </p:txBody>
      </p:sp>
      <p:sp>
        <p:nvSpPr>
          <p:cNvPr id="4" name="Slide Number Placeholder 3"/>
          <p:cNvSpPr>
            <a:spLocks noGrp="1"/>
          </p:cNvSpPr>
          <p:nvPr>
            <p:ph type="sldNum" sz="quarter" idx="4294967295"/>
          </p:nvPr>
        </p:nvSpPr>
        <p:spPr/>
        <p:txBody>
          <a:bodyPr/>
          <a:lstStyle/>
          <a:p>
            <a:pPr algn="r" defTabSz="457200">
              <a:defRPr/>
            </a:pPr>
            <a:fld id="{706D636C-90A3-4979-BA37-BAB384B22101}" type="slidenum">
              <a:rPr lang="en-US" sz="1400">
                <a:solidFill>
                  <a:srgbClr val="303030">
                    <a:lumMod val="75000"/>
                    <a:lumOff val="25000"/>
                  </a:srgbClr>
                </a:solidFill>
                <a:latin typeface="Arial" panose="020B0604020202020204"/>
              </a:rPr>
              <a:pPr algn="r" defTabSz="457200">
                <a:defRPr/>
              </a:pPr>
              <a:t>13</a:t>
            </a:fld>
            <a:endParaRPr lang="en-US" sz="1400">
              <a:solidFill>
                <a:srgbClr val="303030">
                  <a:lumMod val="75000"/>
                  <a:lumOff val="25000"/>
                </a:srgbClr>
              </a:solidFill>
              <a:latin typeface="Arial" panose="020B0604020202020204"/>
            </a:endParaRPr>
          </a:p>
        </p:txBody>
      </p:sp>
    </p:spTree>
    <p:extLst>
      <p:ext uri="{BB962C8B-B14F-4D97-AF65-F5344CB8AC3E}">
        <p14:creationId xmlns:p14="http://schemas.microsoft.com/office/powerpoint/2010/main" val="8433640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nvPr>
        </p:nvSpPr>
        <p:spPr>
          <a:xfrm>
            <a:off x="2164080" y="842965"/>
            <a:ext cx="7863840" cy="2852737"/>
          </a:xfrm>
        </p:spPr>
        <p:txBody>
          <a:bodyPr/>
          <a:lstStyle/>
          <a:p>
            <a:r>
              <a:rPr lang="en-US" dirty="0"/>
              <a:t>Grant Program Overview</a:t>
            </a:r>
          </a:p>
        </p:txBody>
      </p:sp>
      <p:sp>
        <p:nvSpPr>
          <p:cNvPr id="3" name="Text Placeholder 2">
            <a:extLst>
              <a:ext uri="{FF2B5EF4-FFF2-40B4-BE49-F238E27FC236}">
                <a16:creationId xmlns:a16="http://schemas.microsoft.com/office/drawing/2014/main" id="{A8D1E086-E0DD-4320-B921-FE7F1C9BA352}"/>
              </a:ext>
            </a:extLst>
          </p:cNvPr>
          <p:cNvSpPr>
            <a:spLocks noGrp="1"/>
          </p:cNvSpPr>
          <p:nvPr>
            <p:ph type="body" idx="1"/>
          </p:nvPr>
        </p:nvSpPr>
        <p:spPr>
          <a:xfrm>
            <a:off x="2404061" y="4064000"/>
            <a:ext cx="5482639" cy="1866900"/>
          </a:xfrm>
        </p:spPr>
        <p:txBody>
          <a:bodyPr>
            <a:normAutofit/>
          </a:bodyPr>
          <a:lstStyle/>
          <a:p>
            <a:pPr algn="ctr"/>
            <a:r>
              <a:rPr lang="en-US" dirty="0"/>
              <a:t>Funding, Grantee Information, Outcomes</a:t>
            </a:r>
          </a:p>
        </p:txBody>
      </p:sp>
      <p:sp>
        <p:nvSpPr>
          <p:cNvPr id="4" name="Slide Number Placeholder 3">
            <a:extLst>
              <a:ext uri="{FF2B5EF4-FFF2-40B4-BE49-F238E27FC236}">
                <a16:creationId xmlns:a16="http://schemas.microsoft.com/office/drawing/2014/main" id="{F7F3BCF8-F9AB-4BB2-9913-4630A42EC134}"/>
              </a:ext>
            </a:extLst>
          </p:cNvPr>
          <p:cNvSpPr>
            <a:spLocks noGrp="1"/>
          </p:cNvSpPr>
          <p:nvPr>
            <p:ph type="sldNum" sz="quarter" idx="4294967295"/>
          </p:nvPr>
        </p:nvSpPr>
        <p:spPr/>
        <p:txBody>
          <a:bodyPr/>
          <a:lstStyle/>
          <a:p>
            <a:fld id="{706D636C-90A3-4979-BA37-BAB384B22101}" type="slidenum">
              <a:rPr lang="en-US" smtClean="0"/>
              <a:pPr/>
              <a:t>14</a:t>
            </a:fld>
            <a:endParaRPr lang="en-US"/>
          </a:p>
        </p:txBody>
      </p:sp>
    </p:spTree>
    <p:custDataLst>
      <p:tags r:id="rId1"/>
    </p:custDataLst>
    <p:extLst>
      <p:ext uri="{BB962C8B-B14F-4D97-AF65-F5344CB8AC3E}">
        <p14:creationId xmlns:p14="http://schemas.microsoft.com/office/powerpoint/2010/main" val="68521394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ompass with an arrow pointing to GOAL">
            <a:extLst>
              <a:ext uri="{FF2B5EF4-FFF2-40B4-BE49-F238E27FC236}">
                <a16:creationId xmlns:a16="http://schemas.microsoft.com/office/drawing/2014/main" id="{6BE6E747-334F-48F7-AA42-930028501F5B}"/>
              </a:ext>
            </a:extLst>
          </p:cNvPr>
          <p:cNvPicPr>
            <a:picLocks/>
          </p:cNvPicPr>
          <p:nvPr/>
        </p:nvPicPr>
        <p:blipFill rotWithShape="1">
          <a:blip r:embed="rId4" cstate="hqprint">
            <a:extLst>
              <a:ext uri="{28A0092B-C50C-407E-A947-70E740481C1C}">
                <a14:useLocalDpi xmlns:a14="http://schemas.microsoft.com/office/drawing/2010/main" val="0"/>
              </a:ext>
            </a:extLst>
          </a:blip>
          <a:srcRect l="15605" r="13187"/>
          <a:stretch>
            <a:fillRect/>
          </a:stretch>
        </p:blipFill>
        <p:spPr>
          <a:xfrm>
            <a:off x="1797412" y="2133309"/>
            <a:ext cx="3052482" cy="4406265"/>
          </a:xfrm>
          <a:prstGeom prst="rect">
            <a:avLst/>
          </a:prstGeom>
        </p:spPr>
      </p:pic>
      <p:sp>
        <p:nvSpPr>
          <p:cNvPr id="2" name="Title 1">
            <a:extLst>
              <a:ext uri="{FF2B5EF4-FFF2-40B4-BE49-F238E27FC236}">
                <a16:creationId xmlns:a16="http://schemas.microsoft.com/office/drawing/2014/main" id="{CB5DE57C-C300-40CC-95EC-E7458B73B790}"/>
              </a:ext>
            </a:extLst>
          </p:cNvPr>
          <p:cNvSpPr>
            <a:spLocks noGrp="1"/>
          </p:cNvSpPr>
          <p:nvPr>
            <p:ph type="title"/>
          </p:nvPr>
        </p:nvSpPr>
        <p:spPr>
          <a:xfrm>
            <a:off x="958210" y="220027"/>
            <a:ext cx="7195397" cy="577215"/>
          </a:xfrm>
        </p:spPr>
        <p:txBody>
          <a:bodyPr anchor="t"/>
          <a:lstStyle/>
          <a:p>
            <a:r>
              <a:rPr lang="en-US" dirty="0"/>
              <a:t>Purpose of Grant</a:t>
            </a:r>
          </a:p>
        </p:txBody>
      </p:sp>
      <p:graphicFrame>
        <p:nvGraphicFramePr>
          <p:cNvPr id="7" name="Content Placeholder 6">
            <a:extLst>
              <a:ext uri="{FF2B5EF4-FFF2-40B4-BE49-F238E27FC236}">
                <a16:creationId xmlns:a16="http://schemas.microsoft.com/office/drawing/2014/main" id="{4BEFB782-FE1D-4A39-B6B0-495C2FFBFCB1}"/>
              </a:ext>
            </a:extLst>
          </p:cNvPr>
          <p:cNvGraphicFramePr>
            <a:graphicFrameLocks noGrp="1"/>
          </p:cNvGraphicFramePr>
          <p:nvPr>
            <p:ph idx="1"/>
            <p:extLst>
              <p:ext uri="{D42A27DB-BD31-4B8C-83A1-F6EECF244321}">
                <p14:modId xmlns:p14="http://schemas.microsoft.com/office/powerpoint/2010/main" val="1118257025"/>
              </p:ext>
            </p:extLst>
          </p:nvPr>
        </p:nvGraphicFramePr>
        <p:xfrm>
          <a:off x="5107467" y="2132673"/>
          <a:ext cx="5331884" cy="4406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a:extLst>
              <a:ext uri="{FF2B5EF4-FFF2-40B4-BE49-F238E27FC236}">
                <a16:creationId xmlns:a16="http://schemas.microsoft.com/office/drawing/2014/main" id="{C62EB671-B2F0-48D2-809A-D00474DC64A3}"/>
              </a:ext>
            </a:extLst>
          </p:cNvPr>
          <p:cNvSpPr>
            <a:spLocks noGrp="1"/>
          </p:cNvSpPr>
          <p:nvPr>
            <p:ph type="sldNum" sz="quarter" idx="4294967295"/>
          </p:nvPr>
        </p:nvSpPr>
        <p:spPr/>
        <p:txBody>
          <a:bodyPr/>
          <a:lstStyle/>
          <a:p>
            <a:fld id="{AB491921-86D7-4D19-B468-237F780283FE}" type="slidenum">
              <a:rPr lang="en-US" smtClean="0"/>
              <a:pPr/>
              <a:t>15</a:t>
            </a:fld>
            <a:endParaRPr lang="en-US" dirty="0"/>
          </a:p>
        </p:txBody>
      </p:sp>
      <p:sp>
        <p:nvSpPr>
          <p:cNvPr id="3" name="Rectangle 2"/>
          <p:cNvSpPr/>
          <p:nvPr/>
        </p:nvSpPr>
        <p:spPr>
          <a:xfrm>
            <a:off x="1783124" y="1115418"/>
            <a:ext cx="7718064" cy="1200329"/>
          </a:xfrm>
          <a:prstGeom prst="rect">
            <a:avLst/>
          </a:prstGeom>
        </p:spPr>
        <p:txBody>
          <a:bodyPr wrap="square">
            <a:spAutoFit/>
          </a:bodyPr>
          <a:lstStyle/>
          <a:p>
            <a:r>
              <a:rPr lang="en-US" b="1" dirty="0">
                <a:solidFill>
                  <a:schemeClr val="tx2"/>
                </a:solidFill>
              </a:rPr>
              <a:t>The goal of the WORC Initiative is to create economic prosperity and that leads to gainful employment opportunities for eligible residents in impacted Appalachian and Lower Mississippi Delta regions, enabling them to remain and thrive in these communities, by:  </a:t>
            </a:r>
            <a:r>
              <a:rPr lang="en-US" b="1" dirty="0">
                <a:solidFill>
                  <a:schemeClr val="tx2"/>
                </a:solidFill>
                <a:latin typeface="Times New Roman" panose="02020603050405020304" pitchFamily="18" charset="0"/>
                <a:ea typeface="Times New Roman" panose="02020603050405020304" pitchFamily="18" charset="0"/>
              </a:rPr>
              <a:t> </a:t>
            </a:r>
            <a:endParaRPr lang="en-US" b="1" dirty="0">
              <a:solidFill>
                <a:schemeClr val="tx2"/>
              </a:solidFill>
            </a:endParaRPr>
          </a:p>
        </p:txBody>
      </p:sp>
    </p:spTree>
    <p:custDataLst>
      <p:tags r:id="rId1"/>
    </p:custDataLst>
    <p:extLst>
      <p:ext uri="{BB962C8B-B14F-4D97-AF65-F5344CB8AC3E}">
        <p14:creationId xmlns:p14="http://schemas.microsoft.com/office/powerpoint/2010/main" val="187510659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2ABC-0D2C-4A2E-9836-D3A3BF48DF51}"/>
              </a:ext>
            </a:extLst>
          </p:cNvPr>
          <p:cNvSpPr>
            <a:spLocks noGrp="1"/>
          </p:cNvSpPr>
          <p:nvPr>
            <p:ph type="title"/>
          </p:nvPr>
        </p:nvSpPr>
        <p:spPr>
          <a:xfrm>
            <a:off x="683889" y="377186"/>
            <a:ext cx="4503976" cy="829163"/>
          </a:xfrm>
        </p:spPr>
        <p:txBody>
          <a:bodyPr vert="horz" lIns="0" tIns="45720" rIns="91440" bIns="45720" rtlCol="0" anchor="t">
            <a:normAutofit/>
          </a:bodyPr>
          <a:lstStyle/>
          <a:p>
            <a:pPr algn="ctr"/>
            <a:r>
              <a:rPr lang="en-US" dirty="0"/>
              <a:t>Funding Overview</a:t>
            </a:r>
          </a:p>
        </p:txBody>
      </p:sp>
      <p:sp>
        <p:nvSpPr>
          <p:cNvPr id="3" name="Content Placeholder 2">
            <a:extLst>
              <a:ext uri="{FF2B5EF4-FFF2-40B4-BE49-F238E27FC236}">
                <a16:creationId xmlns:a16="http://schemas.microsoft.com/office/drawing/2014/main" id="{D62AA4EB-90BD-4E0B-A020-75F292535F94}"/>
              </a:ext>
            </a:extLst>
          </p:cNvPr>
          <p:cNvSpPr>
            <a:spLocks noGrp="1"/>
          </p:cNvSpPr>
          <p:nvPr>
            <p:ph idx="1"/>
          </p:nvPr>
        </p:nvSpPr>
        <p:spPr>
          <a:xfrm>
            <a:off x="1214438" y="2531971"/>
            <a:ext cx="6097046" cy="1406629"/>
          </a:xfrm>
        </p:spPr>
        <p:txBody>
          <a:bodyPr>
            <a:normAutofit fontScale="92500" lnSpcReduction="20000"/>
          </a:bodyPr>
          <a:lstStyle/>
          <a:p>
            <a:pPr>
              <a:buFont typeface="Wingdings" panose="05000000000000000000" pitchFamily="2" charset="2"/>
              <a:buChar char="Ø"/>
            </a:pPr>
            <a:r>
              <a:rPr lang="en-US" sz="2000" dirty="0"/>
              <a:t>27 total grantees</a:t>
            </a:r>
          </a:p>
          <a:p>
            <a:pPr lvl="1">
              <a:buFont typeface="Arial" panose="020B0604020202020204" pitchFamily="34" charset="0"/>
              <a:buChar char="•"/>
            </a:pPr>
            <a:r>
              <a:rPr lang="en-US" sz="2000" dirty="0"/>
              <a:t>14 representing Appalachian Region, 13 representing Delta Region</a:t>
            </a:r>
          </a:p>
          <a:p>
            <a:pPr lvl="1">
              <a:buFont typeface="Arial" panose="020B0604020202020204" pitchFamily="34" charset="0"/>
              <a:buChar char="•"/>
            </a:pPr>
            <a:r>
              <a:rPr lang="en-US" sz="2000" dirty="0"/>
              <a:t>Awards range from approximately $275,000 to $1.5 million</a:t>
            </a:r>
          </a:p>
        </p:txBody>
      </p:sp>
      <p:sp>
        <p:nvSpPr>
          <p:cNvPr id="4" name="Slide Number Placeholder 3">
            <a:extLst>
              <a:ext uri="{FF2B5EF4-FFF2-40B4-BE49-F238E27FC236}">
                <a16:creationId xmlns:a16="http://schemas.microsoft.com/office/drawing/2014/main" id="{888EC253-A6A1-449F-B586-63A4DA7B9749}"/>
              </a:ext>
            </a:extLst>
          </p:cNvPr>
          <p:cNvSpPr>
            <a:spLocks noGrp="1"/>
          </p:cNvSpPr>
          <p:nvPr>
            <p:ph type="sldNum" sz="quarter" idx="4294967295"/>
          </p:nvPr>
        </p:nvSpPr>
        <p:spPr/>
        <p:txBody>
          <a:bodyPr/>
          <a:lstStyle/>
          <a:p>
            <a:fld id="{706D636C-90A3-4979-BA37-BAB384B22101}" type="slidenum">
              <a:rPr lang="en-US" smtClean="0"/>
              <a:pPr/>
              <a:t>16</a:t>
            </a:fld>
            <a:endParaRPr lang="en-US"/>
          </a:p>
        </p:txBody>
      </p:sp>
      <p:sp>
        <p:nvSpPr>
          <p:cNvPr id="5" name="TextBox 4">
            <a:extLst>
              <a:ext uri="{FF2B5EF4-FFF2-40B4-BE49-F238E27FC236}">
                <a16:creationId xmlns:a16="http://schemas.microsoft.com/office/drawing/2014/main" id="{731625FE-5E3A-4254-9A4B-C4888BA10C27}"/>
              </a:ext>
            </a:extLst>
          </p:cNvPr>
          <p:cNvSpPr txBox="1"/>
          <p:nvPr/>
        </p:nvSpPr>
        <p:spPr>
          <a:xfrm>
            <a:off x="1114425" y="1538227"/>
            <a:ext cx="6101271" cy="954107"/>
          </a:xfrm>
          <a:prstGeom prst="rect">
            <a:avLst/>
          </a:prstGeom>
          <a:noFill/>
        </p:spPr>
        <p:txBody>
          <a:bodyPr wrap="square" rtlCol="0">
            <a:spAutoFit/>
          </a:bodyPr>
          <a:lstStyle/>
          <a:p>
            <a:r>
              <a:rPr lang="en-US" sz="2800" dirty="0">
                <a:solidFill>
                  <a:schemeClr val="accent2"/>
                </a:solidFill>
              </a:rPr>
              <a:t>DOL awarded $29.2 million for the </a:t>
            </a:r>
          </a:p>
          <a:p>
            <a:r>
              <a:rPr lang="en-US" sz="2800" dirty="0">
                <a:solidFill>
                  <a:schemeClr val="accent2"/>
                </a:solidFill>
              </a:rPr>
              <a:t>WORC Initiative.</a:t>
            </a:r>
          </a:p>
        </p:txBody>
      </p:sp>
      <p:sp>
        <p:nvSpPr>
          <p:cNvPr id="8" name="Content Placeholder 2">
            <a:extLst>
              <a:ext uri="{FF2B5EF4-FFF2-40B4-BE49-F238E27FC236}">
                <a16:creationId xmlns:a16="http://schemas.microsoft.com/office/drawing/2014/main" id="{AF408DD9-E7CA-4CCC-B34F-C8E319CAD673}"/>
              </a:ext>
            </a:extLst>
          </p:cNvPr>
          <p:cNvSpPr txBox="1">
            <a:spLocks/>
          </p:cNvSpPr>
          <p:nvPr/>
        </p:nvSpPr>
        <p:spPr>
          <a:xfrm>
            <a:off x="1214438" y="4116151"/>
            <a:ext cx="6100584" cy="1451707"/>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000" dirty="0"/>
              <a:t>Period of performance is 36 months</a:t>
            </a:r>
          </a:p>
          <a:p>
            <a:pPr lvl="1">
              <a:buClr>
                <a:srgbClr val="2C5261"/>
              </a:buClr>
              <a:buFont typeface="Arial" panose="020B0604020202020204" pitchFamily="34" charset="0"/>
              <a:buChar char="•"/>
            </a:pPr>
            <a:r>
              <a:rPr lang="en-US" sz="2000" dirty="0"/>
              <a:t>Grant start date: 10/1/2020</a:t>
            </a:r>
          </a:p>
          <a:p>
            <a:pPr lvl="1">
              <a:buClr>
                <a:srgbClr val="2C5261"/>
              </a:buClr>
              <a:buFont typeface="Arial" panose="020B0604020202020204" pitchFamily="34" charset="0"/>
              <a:buChar char="•"/>
            </a:pPr>
            <a:r>
              <a:rPr lang="en-US" sz="2000" dirty="0"/>
              <a:t>Grant end date: 9/30/2023</a:t>
            </a:r>
          </a:p>
        </p:txBody>
      </p:sp>
      <p:pic>
        <p:nvPicPr>
          <p:cNvPr id="1026" name="Picture 2" descr="Funding, Projects and Grants folders in a filing cabinet">
            <a:extLst>
              <a:ext uri="{FF2B5EF4-FFF2-40B4-BE49-F238E27FC236}">
                <a16:creationId xmlns:a16="http://schemas.microsoft.com/office/drawing/2014/main" id="{7FBAC3B7-C172-4780-869B-FCB1B83B8CB3}"/>
              </a:ext>
            </a:extLst>
          </p:cNvPr>
          <p:cNvPicPr>
            <a:picLocks noChangeArrowheads="1"/>
          </p:cNvPicPr>
          <p:nvPr/>
        </p:nvPicPr>
        <p:blipFill rotWithShape="1">
          <a:blip r:embed="rId4" cstate="hqprint">
            <a:extLst>
              <a:ext uri="{28A0092B-C50C-407E-A947-70E740481C1C}">
                <a14:useLocalDpi xmlns:a14="http://schemas.microsoft.com/office/drawing/2010/main" val="0"/>
              </a:ext>
            </a:extLst>
          </a:blip>
          <a:srcRect l="-1" r="11771"/>
          <a:stretch/>
        </p:blipFill>
        <p:spPr bwMode="auto">
          <a:xfrm>
            <a:off x="7527872" y="1536192"/>
            <a:ext cx="2798064" cy="38404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814951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nvPr>
        </p:nvSpPr>
        <p:spPr/>
        <p:txBody>
          <a:bodyPr/>
          <a:lstStyle/>
          <a:p>
            <a:r>
              <a:rPr lang="en-US" dirty="0"/>
              <a:t>Grants Management Overview</a:t>
            </a:r>
          </a:p>
        </p:txBody>
      </p:sp>
      <p:sp>
        <p:nvSpPr>
          <p:cNvPr id="3" name="Text Placeholder 2">
            <a:extLst>
              <a:ext uri="{FF2B5EF4-FFF2-40B4-BE49-F238E27FC236}">
                <a16:creationId xmlns:a16="http://schemas.microsoft.com/office/drawing/2014/main" id="{A8D1E086-E0DD-4320-B921-FE7F1C9BA352}"/>
              </a:ext>
            </a:extLst>
          </p:cNvPr>
          <p:cNvSpPr>
            <a:spLocks noGrp="1"/>
          </p:cNvSpPr>
          <p:nvPr>
            <p:ph type="body" idx="1"/>
          </p:nvPr>
        </p:nvSpPr>
        <p:spPr/>
        <p:txBody>
          <a:bodyPr>
            <a:normAutofit/>
          </a:bodyPr>
          <a:lstStyle/>
          <a:p>
            <a:pPr algn="ctr"/>
            <a:r>
              <a:rPr lang="en-US" dirty="0"/>
              <a:t>Award Letter, Agreement, Terms and Conditions, Attachments</a:t>
            </a:r>
          </a:p>
        </p:txBody>
      </p:sp>
      <p:sp>
        <p:nvSpPr>
          <p:cNvPr id="4" name="Slide Number Placeholder 3">
            <a:extLst>
              <a:ext uri="{FF2B5EF4-FFF2-40B4-BE49-F238E27FC236}">
                <a16:creationId xmlns:a16="http://schemas.microsoft.com/office/drawing/2014/main" id="{F7F3BCF8-F9AB-4BB2-9913-4630A42EC134}"/>
              </a:ext>
            </a:extLst>
          </p:cNvPr>
          <p:cNvSpPr>
            <a:spLocks noGrp="1"/>
          </p:cNvSpPr>
          <p:nvPr>
            <p:ph type="sldNum" sz="quarter" idx="4294967295"/>
          </p:nvPr>
        </p:nvSpPr>
        <p:spPr/>
        <p:txBody>
          <a:bodyPr/>
          <a:lstStyle/>
          <a:p>
            <a:fld id="{706D636C-90A3-4979-BA37-BAB384B22101}" type="slidenum">
              <a:rPr lang="en-US" smtClean="0"/>
              <a:pPr/>
              <a:t>17</a:t>
            </a:fld>
            <a:endParaRPr lang="en-US"/>
          </a:p>
        </p:txBody>
      </p:sp>
    </p:spTree>
    <p:custDataLst>
      <p:tags r:id="rId1"/>
    </p:custDataLst>
    <p:extLst>
      <p:ext uri="{BB962C8B-B14F-4D97-AF65-F5344CB8AC3E}">
        <p14:creationId xmlns:p14="http://schemas.microsoft.com/office/powerpoint/2010/main" val="165143438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78CF5A-BE38-4893-8C2F-B5D88CFA48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2707" y="534969"/>
            <a:ext cx="7475250" cy="5466482"/>
          </a:xfrm>
          <a:prstGeom prst="rect">
            <a:avLst/>
          </a:prstGeom>
        </p:spPr>
      </p:pic>
      <p:sp>
        <p:nvSpPr>
          <p:cNvPr id="4" name="Slide Number Placeholder 3">
            <a:extLst>
              <a:ext uri="{FF2B5EF4-FFF2-40B4-BE49-F238E27FC236}">
                <a16:creationId xmlns:a16="http://schemas.microsoft.com/office/drawing/2014/main" id="{6991CACA-3196-4C85-AB67-70A3D482FE99}"/>
              </a:ext>
            </a:extLst>
          </p:cNvPr>
          <p:cNvSpPr>
            <a:spLocks noGrp="1"/>
          </p:cNvSpPr>
          <p:nvPr>
            <p:ph type="sldNum" sz="quarter" idx="4294967295"/>
          </p:nvPr>
        </p:nvSpPr>
        <p:spPr/>
        <p:txBody>
          <a:bodyPr/>
          <a:lstStyle/>
          <a:p>
            <a:fld id="{706D636C-90A3-4979-BA37-BAB384B22101}" type="slidenum">
              <a:rPr lang="en-US" smtClean="0"/>
              <a:pPr/>
              <a:t>18</a:t>
            </a:fld>
            <a:endParaRPr lang="en-US"/>
          </a:p>
        </p:txBody>
      </p:sp>
      <p:sp>
        <p:nvSpPr>
          <p:cNvPr id="5" name="Title 4">
            <a:extLst>
              <a:ext uri="{FF2B5EF4-FFF2-40B4-BE49-F238E27FC236}">
                <a16:creationId xmlns:a16="http://schemas.microsoft.com/office/drawing/2014/main" id="{5A7CBF53-077F-447F-994B-46B9E79BC9FC}"/>
              </a:ext>
            </a:extLst>
          </p:cNvPr>
          <p:cNvSpPr>
            <a:spLocks noGrp="1"/>
          </p:cNvSpPr>
          <p:nvPr>
            <p:ph type="title" idx="4294967295"/>
          </p:nvPr>
        </p:nvSpPr>
        <p:spPr>
          <a:xfrm>
            <a:off x="2839454" y="809616"/>
            <a:ext cx="2768015" cy="377500"/>
          </a:xfrm>
        </p:spPr>
        <p:txBody>
          <a:bodyPr anchor="t">
            <a:normAutofit fontScale="90000"/>
          </a:bodyPr>
          <a:lstStyle/>
          <a:p>
            <a:r>
              <a:rPr lang="en-US" sz="3000" dirty="0"/>
              <a:t>Grant Package</a:t>
            </a:r>
          </a:p>
        </p:txBody>
      </p:sp>
      <p:sp>
        <p:nvSpPr>
          <p:cNvPr id="6" name="Content Placeholder 5">
            <a:extLst>
              <a:ext uri="{FF2B5EF4-FFF2-40B4-BE49-F238E27FC236}">
                <a16:creationId xmlns:a16="http://schemas.microsoft.com/office/drawing/2014/main" id="{7765C467-6985-44F9-A42E-9F3F30F17602}"/>
              </a:ext>
            </a:extLst>
          </p:cNvPr>
          <p:cNvSpPr>
            <a:spLocks noGrp="1"/>
          </p:cNvSpPr>
          <p:nvPr>
            <p:ph idx="4294967295"/>
          </p:nvPr>
        </p:nvSpPr>
        <p:spPr>
          <a:xfrm>
            <a:off x="2614446" y="1751681"/>
            <a:ext cx="7427912" cy="4405312"/>
          </a:xfrm>
        </p:spPr>
        <p:txBody>
          <a:bodyPr>
            <a:normAutofit/>
          </a:bodyPr>
          <a:lstStyle/>
          <a:p>
            <a:r>
              <a:rPr lang="en-US" b="1" dirty="0"/>
              <a:t>Welcome Letter</a:t>
            </a:r>
          </a:p>
          <a:p>
            <a:r>
              <a:rPr lang="en-US" b="1" dirty="0"/>
              <a:t>Instructions for Payment and Reporting Systems</a:t>
            </a:r>
          </a:p>
          <a:p>
            <a:pPr lvl="1"/>
            <a:r>
              <a:rPr lang="en-US" sz="2200" dirty="0"/>
              <a:t>Payment Management System</a:t>
            </a:r>
          </a:p>
          <a:p>
            <a:pPr lvl="1"/>
            <a:r>
              <a:rPr lang="en-US" sz="2200" dirty="0"/>
              <a:t>ETA’s Grantee Financial Reporting System</a:t>
            </a:r>
          </a:p>
          <a:p>
            <a:pPr lvl="1"/>
            <a:r>
              <a:rPr lang="en-US" sz="2200" dirty="0"/>
              <a:t>System Passwords / PINs Information</a:t>
            </a:r>
          </a:p>
          <a:p>
            <a:r>
              <a:rPr lang="en-US" b="1" dirty="0"/>
              <a:t>Grantee Handbook</a:t>
            </a:r>
          </a:p>
          <a:p>
            <a:r>
              <a:rPr lang="en-US" b="1" dirty="0"/>
              <a:t>Grant Agreement</a:t>
            </a:r>
          </a:p>
        </p:txBody>
      </p:sp>
    </p:spTree>
    <p:custDataLst>
      <p:tags r:id="rId1"/>
    </p:custDataLst>
    <p:extLst>
      <p:ext uri="{BB962C8B-B14F-4D97-AF65-F5344CB8AC3E}">
        <p14:creationId xmlns:p14="http://schemas.microsoft.com/office/powerpoint/2010/main" val="26922069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79F091-0B10-4FDA-8BB9-D26672F81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0413" y="478706"/>
            <a:ext cx="7475250" cy="5466482"/>
          </a:xfrm>
          <a:prstGeom prst="rect">
            <a:avLst/>
          </a:prstGeom>
        </p:spPr>
      </p:pic>
      <p:sp>
        <p:nvSpPr>
          <p:cNvPr id="4" name="Slide Number Placeholder 3">
            <a:extLst>
              <a:ext uri="{FF2B5EF4-FFF2-40B4-BE49-F238E27FC236}">
                <a16:creationId xmlns:a16="http://schemas.microsoft.com/office/drawing/2014/main" id="{6991CACA-3196-4C85-AB67-70A3D482FE99}"/>
              </a:ext>
            </a:extLst>
          </p:cNvPr>
          <p:cNvSpPr>
            <a:spLocks noGrp="1"/>
          </p:cNvSpPr>
          <p:nvPr>
            <p:ph type="sldNum" sz="quarter" idx="4294967295"/>
          </p:nvPr>
        </p:nvSpPr>
        <p:spPr/>
        <p:txBody>
          <a:bodyPr/>
          <a:lstStyle/>
          <a:p>
            <a:fld id="{706D636C-90A3-4979-BA37-BAB384B22101}" type="slidenum">
              <a:rPr lang="en-US" smtClean="0"/>
              <a:pPr/>
              <a:t>19</a:t>
            </a:fld>
            <a:endParaRPr lang="en-US"/>
          </a:p>
        </p:txBody>
      </p:sp>
      <p:sp>
        <p:nvSpPr>
          <p:cNvPr id="6" name="Content Placeholder 5">
            <a:extLst>
              <a:ext uri="{FF2B5EF4-FFF2-40B4-BE49-F238E27FC236}">
                <a16:creationId xmlns:a16="http://schemas.microsoft.com/office/drawing/2014/main" id="{7765C467-6985-44F9-A42E-9F3F30F17602}"/>
              </a:ext>
            </a:extLst>
          </p:cNvPr>
          <p:cNvSpPr>
            <a:spLocks noGrp="1"/>
          </p:cNvSpPr>
          <p:nvPr>
            <p:ph idx="4294967295"/>
          </p:nvPr>
        </p:nvSpPr>
        <p:spPr>
          <a:xfrm>
            <a:off x="2651378" y="1700214"/>
            <a:ext cx="7583487" cy="4244975"/>
          </a:xfrm>
        </p:spPr>
        <p:txBody>
          <a:bodyPr>
            <a:normAutofit/>
          </a:bodyPr>
          <a:lstStyle/>
          <a:p>
            <a:r>
              <a:rPr lang="en-US" b="1" dirty="0"/>
              <a:t>Grant Agreement</a:t>
            </a:r>
          </a:p>
          <a:p>
            <a:pPr lvl="1"/>
            <a:r>
              <a:rPr lang="en-US" dirty="0">
                <a:solidFill>
                  <a:schemeClr val="tx1"/>
                </a:solidFill>
              </a:rPr>
              <a:t>Notice of Award (NOA) / Signature Page </a:t>
            </a:r>
          </a:p>
          <a:p>
            <a:pPr lvl="1"/>
            <a:r>
              <a:rPr lang="en-US" dirty="0">
                <a:solidFill>
                  <a:schemeClr val="tx1"/>
                </a:solidFill>
              </a:rPr>
              <a:t>Special Conditions of Award</a:t>
            </a:r>
          </a:p>
          <a:p>
            <a:pPr lvl="1"/>
            <a:r>
              <a:rPr lang="en-US" dirty="0">
                <a:solidFill>
                  <a:schemeClr val="tx1"/>
                </a:solidFill>
              </a:rPr>
              <a:t>Federal Award Terms</a:t>
            </a:r>
          </a:p>
          <a:p>
            <a:pPr lvl="1"/>
            <a:r>
              <a:rPr lang="en-US" dirty="0">
                <a:solidFill>
                  <a:schemeClr val="tx1"/>
                </a:solidFill>
              </a:rPr>
              <a:t>Application Components:</a:t>
            </a:r>
          </a:p>
          <a:p>
            <a:pPr lvl="2"/>
            <a:r>
              <a:rPr lang="en-US" dirty="0">
                <a:solidFill>
                  <a:schemeClr val="tx1"/>
                </a:solidFill>
              </a:rPr>
              <a:t>Application for Federal Assistance (SF-424)</a:t>
            </a:r>
          </a:p>
          <a:p>
            <a:pPr lvl="2"/>
            <a:r>
              <a:rPr lang="en-US" dirty="0">
                <a:solidFill>
                  <a:schemeClr val="tx1"/>
                </a:solidFill>
              </a:rPr>
              <a:t>Budget (SF-424A) / Budget Narrative</a:t>
            </a:r>
          </a:p>
          <a:p>
            <a:pPr lvl="2"/>
            <a:r>
              <a:rPr lang="en-US" dirty="0">
                <a:solidFill>
                  <a:schemeClr val="tx1"/>
                </a:solidFill>
              </a:rPr>
              <a:t>Statement of Work (SOW)</a:t>
            </a:r>
          </a:p>
          <a:p>
            <a:pPr lvl="2"/>
            <a:r>
              <a:rPr lang="en-US" dirty="0">
                <a:solidFill>
                  <a:schemeClr val="tx1"/>
                </a:solidFill>
              </a:rPr>
              <a:t>Indirect Cost Rate Agreement, if applicable</a:t>
            </a:r>
          </a:p>
        </p:txBody>
      </p:sp>
      <p:sp>
        <p:nvSpPr>
          <p:cNvPr id="2" name="Title 1">
            <a:extLst>
              <a:ext uri="{FF2B5EF4-FFF2-40B4-BE49-F238E27FC236}">
                <a16:creationId xmlns:a16="http://schemas.microsoft.com/office/drawing/2014/main" id="{ADC848BD-4503-45BD-A7A2-A5706D960D37}"/>
              </a:ext>
            </a:extLst>
          </p:cNvPr>
          <p:cNvSpPr>
            <a:spLocks noGrp="1"/>
          </p:cNvSpPr>
          <p:nvPr>
            <p:ph type="title" idx="4294967295"/>
          </p:nvPr>
        </p:nvSpPr>
        <p:spPr>
          <a:xfrm>
            <a:off x="2651377" y="926265"/>
            <a:ext cx="7027318" cy="228767"/>
          </a:xfrm>
        </p:spPr>
        <p:txBody>
          <a:bodyPr>
            <a:normAutofit fontScale="90000"/>
          </a:bodyPr>
          <a:lstStyle/>
          <a:p>
            <a:r>
              <a:rPr lang="en-US" sz="3000" dirty="0"/>
              <a:t>Grant Package</a:t>
            </a:r>
          </a:p>
        </p:txBody>
      </p:sp>
    </p:spTree>
    <p:custDataLst>
      <p:tags r:id="rId1"/>
    </p:custDataLst>
    <p:extLst>
      <p:ext uri="{BB962C8B-B14F-4D97-AF65-F5344CB8AC3E}">
        <p14:creationId xmlns:p14="http://schemas.microsoft.com/office/powerpoint/2010/main" val="28105018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nvPr>
        </p:nvSpPr>
        <p:spPr>
          <a:xfrm>
            <a:off x="1666504" y="842965"/>
            <a:ext cx="8821088" cy="2852737"/>
          </a:xfrm>
        </p:spPr>
        <p:txBody>
          <a:bodyPr/>
          <a:lstStyle/>
          <a:p>
            <a:r>
              <a:rPr lang="en-US" dirty="0"/>
              <a:t>Welcome and Introductions</a:t>
            </a:r>
          </a:p>
        </p:txBody>
      </p:sp>
      <p:sp>
        <p:nvSpPr>
          <p:cNvPr id="3" name="Text Placeholder 2">
            <a:extLst>
              <a:ext uri="{FF2B5EF4-FFF2-40B4-BE49-F238E27FC236}">
                <a16:creationId xmlns:a16="http://schemas.microsoft.com/office/drawing/2014/main" id="{A8D1E086-E0DD-4320-B921-FE7F1C9BA352}"/>
              </a:ext>
            </a:extLst>
          </p:cNvPr>
          <p:cNvSpPr>
            <a:spLocks noGrp="1"/>
          </p:cNvSpPr>
          <p:nvPr>
            <p:ph type="body" idx="1"/>
          </p:nvPr>
        </p:nvSpPr>
        <p:spPr/>
        <p:txBody>
          <a:bodyPr/>
          <a:lstStyle/>
          <a:p>
            <a:pPr algn="ctr"/>
            <a:r>
              <a:rPr lang="en-US" dirty="0"/>
              <a:t>Let’s get to know each other!</a:t>
            </a:r>
          </a:p>
        </p:txBody>
      </p:sp>
      <p:sp>
        <p:nvSpPr>
          <p:cNvPr id="4" name="Slide Number Placeholder 3">
            <a:extLst>
              <a:ext uri="{FF2B5EF4-FFF2-40B4-BE49-F238E27FC236}">
                <a16:creationId xmlns:a16="http://schemas.microsoft.com/office/drawing/2014/main" id="{F7F3BCF8-F9AB-4BB2-9913-4630A42EC134}"/>
              </a:ext>
            </a:extLst>
          </p:cNvPr>
          <p:cNvSpPr>
            <a:spLocks noGrp="1"/>
          </p:cNvSpPr>
          <p:nvPr>
            <p:ph type="sldNum" sz="quarter" idx="4294967295"/>
          </p:nvPr>
        </p:nvSpPr>
        <p:spPr/>
        <p:txBody>
          <a:bodyPr/>
          <a:lstStyle/>
          <a:p>
            <a:fld id="{706D636C-90A3-4979-BA37-BAB384B22101}" type="slidenum">
              <a:rPr lang="en-US" smtClean="0"/>
              <a:pPr/>
              <a:t>2</a:t>
            </a:fld>
            <a:endParaRPr lang="en-US" dirty="0"/>
          </a:p>
        </p:txBody>
      </p:sp>
    </p:spTree>
    <p:custDataLst>
      <p:tags r:id="rId1"/>
    </p:custDataLst>
    <p:extLst>
      <p:ext uri="{BB962C8B-B14F-4D97-AF65-F5344CB8AC3E}">
        <p14:creationId xmlns:p14="http://schemas.microsoft.com/office/powerpoint/2010/main" val="25411091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6675-3AC9-4450-B781-CF58DFAA2B0F}"/>
              </a:ext>
            </a:extLst>
          </p:cNvPr>
          <p:cNvSpPr>
            <a:spLocks noGrp="1"/>
          </p:cNvSpPr>
          <p:nvPr>
            <p:ph type="title"/>
          </p:nvPr>
        </p:nvSpPr>
        <p:spPr>
          <a:xfrm>
            <a:off x="1017750" y="337562"/>
            <a:ext cx="7955280" cy="1051560"/>
          </a:xfrm>
        </p:spPr>
        <p:txBody>
          <a:bodyPr anchor="t"/>
          <a:lstStyle/>
          <a:p>
            <a:r>
              <a:rPr lang="en-US" dirty="0"/>
              <a:t>Special Conditions of Award</a:t>
            </a:r>
          </a:p>
        </p:txBody>
      </p:sp>
      <p:pic>
        <p:nvPicPr>
          <p:cNvPr id="9" name="Content Placeholder 8" descr="Man looking up at Terms &amp; Conditions">
            <a:extLst>
              <a:ext uri="{FF2B5EF4-FFF2-40B4-BE49-F238E27FC236}">
                <a16:creationId xmlns:a16="http://schemas.microsoft.com/office/drawing/2014/main" id="{7FEA37B2-8062-44FC-854C-55CAF0935F89}"/>
              </a:ext>
            </a:extLst>
          </p:cNvPr>
          <p:cNvPicPr>
            <a:picLocks noGrp="1" noChangeAspect="1"/>
          </p:cNvPicPr>
          <p:nvPr>
            <p:ph idx="1"/>
          </p:nvPr>
        </p:nvPicPr>
        <p:blipFill>
          <a:blip r:embed="rId4" cstate="hqprint">
            <a:extLst>
              <a:ext uri="{28A0092B-C50C-407E-A947-70E740481C1C}">
                <a14:useLocalDpi xmlns:a14="http://schemas.microsoft.com/office/drawing/2010/main" val="0"/>
              </a:ext>
            </a:extLst>
          </a:blip>
          <a:stretch>
            <a:fillRect/>
          </a:stretch>
        </p:blipFill>
        <p:spPr>
          <a:xfrm>
            <a:off x="8175061" y="1478485"/>
            <a:ext cx="3536078" cy="2357385"/>
          </a:xfrm>
        </p:spPr>
      </p:pic>
      <p:sp>
        <p:nvSpPr>
          <p:cNvPr id="4" name="Slide Number Placeholder 3">
            <a:extLst>
              <a:ext uri="{FF2B5EF4-FFF2-40B4-BE49-F238E27FC236}">
                <a16:creationId xmlns:a16="http://schemas.microsoft.com/office/drawing/2014/main" id="{22983D83-E48D-478C-BCCF-3B110BA921FD}"/>
              </a:ext>
            </a:extLst>
          </p:cNvPr>
          <p:cNvSpPr>
            <a:spLocks noGrp="1"/>
          </p:cNvSpPr>
          <p:nvPr>
            <p:ph type="sldNum" sz="quarter" idx="4294967295"/>
          </p:nvPr>
        </p:nvSpPr>
        <p:spPr/>
        <p:txBody>
          <a:bodyPr/>
          <a:lstStyle/>
          <a:p>
            <a:fld id="{706D636C-90A3-4979-BA37-BAB384B22101}" type="slidenum">
              <a:rPr lang="en-US" smtClean="0"/>
              <a:pPr/>
              <a:t>20</a:t>
            </a:fld>
            <a:endParaRPr lang="en-US"/>
          </a:p>
        </p:txBody>
      </p:sp>
      <p:sp>
        <p:nvSpPr>
          <p:cNvPr id="5" name="TextBox 4"/>
          <p:cNvSpPr txBox="1"/>
          <p:nvPr/>
        </p:nvSpPr>
        <p:spPr>
          <a:xfrm>
            <a:off x="472440" y="908705"/>
            <a:ext cx="7772400" cy="3970318"/>
          </a:xfrm>
          <a:prstGeom prst="rect">
            <a:avLst/>
          </a:prstGeom>
          <a:noFill/>
        </p:spPr>
        <p:txBody>
          <a:bodyPr wrap="square" rtlCol="0">
            <a:spAutoFit/>
          </a:bodyPr>
          <a:lstStyle/>
          <a:p>
            <a:endParaRPr lang="en-US" dirty="0"/>
          </a:p>
          <a:p>
            <a:pPr marL="342900" indent="-342900">
              <a:buFont typeface="Arial" panose="020B0604020202020204" pitchFamily="34" charset="0"/>
              <a:buChar char="•"/>
            </a:pPr>
            <a:r>
              <a:rPr lang="en-US" sz="2400" dirty="0"/>
              <a:t>Conditionally approved modifications carry with them specific requests made by the Grant Officer to clarify or revise components of the modification.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 response is generally due 30 days after the conditional award of the modification.  Requested information must be submitted to your Federal Project Officer for concurrence.  </a:t>
            </a:r>
          </a:p>
          <a:p>
            <a:endParaRPr lang="en-US" sz="2400" dirty="0"/>
          </a:p>
          <a:p>
            <a:endParaRPr lang="en-US" dirty="0"/>
          </a:p>
        </p:txBody>
      </p:sp>
      <p:sp>
        <p:nvSpPr>
          <p:cNvPr id="6" name="TextBox 5"/>
          <p:cNvSpPr txBox="1"/>
          <p:nvPr/>
        </p:nvSpPr>
        <p:spPr>
          <a:xfrm>
            <a:off x="472440" y="4405649"/>
            <a:ext cx="10622280" cy="1569660"/>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solidFill>
                  <a:srgbClr val="242021"/>
                </a:solidFill>
              </a:rPr>
              <a:t>Please check with your grant’s Authorized Representative or Point of Contact (referenced on the SF-424 in the initial application submission) to see if your organization has Special Conditions of Award following the post-award compliance review.  Emails went out on or around November 1, 2020.  </a:t>
            </a:r>
          </a:p>
        </p:txBody>
      </p:sp>
    </p:spTree>
    <p:custDataLst>
      <p:tags r:id="rId1"/>
    </p:custDataLst>
    <p:extLst>
      <p:ext uri="{BB962C8B-B14F-4D97-AF65-F5344CB8AC3E}">
        <p14:creationId xmlns:p14="http://schemas.microsoft.com/office/powerpoint/2010/main" val="242119912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nvPr>
        </p:nvSpPr>
        <p:spPr>
          <a:xfrm>
            <a:off x="2164080" y="842965"/>
            <a:ext cx="7863840" cy="2852737"/>
          </a:xfrm>
        </p:spPr>
        <p:txBody>
          <a:bodyPr/>
          <a:lstStyle/>
          <a:p>
            <a:r>
              <a:rPr lang="en-US" dirty="0"/>
              <a:t>Grant Modifications</a:t>
            </a:r>
          </a:p>
        </p:txBody>
      </p:sp>
      <p:sp>
        <p:nvSpPr>
          <p:cNvPr id="3" name="Text Placeholder 2">
            <a:extLst>
              <a:ext uri="{FF2B5EF4-FFF2-40B4-BE49-F238E27FC236}">
                <a16:creationId xmlns:a16="http://schemas.microsoft.com/office/drawing/2014/main" id="{A8D1E086-E0DD-4320-B921-FE7F1C9BA352}"/>
              </a:ext>
            </a:extLst>
          </p:cNvPr>
          <p:cNvSpPr>
            <a:spLocks noGrp="1"/>
          </p:cNvSpPr>
          <p:nvPr>
            <p:ph type="body" idx="1"/>
          </p:nvPr>
        </p:nvSpPr>
        <p:spPr>
          <a:xfrm>
            <a:off x="2461213" y="4064000"/>
            <a:ext cx="7269574" cy="1866900"/>
          </a:xfrm>
        </p:spPr>
        <p:txBody>
          <a:bodyPr>
            <a:normAutofit/>
          </a:bodyPr>
          <a:lstStyle/>
          <a:p>
            <a:pPr algn="ctr"/>
            <a:r>
              <a:rPr lang="en-US" dirty="0"/>
              <a:t>Requests, Review Process</a:t>
            </a:r>
          </a:p>
        </p:txBody>
      </p:sp>
      <p:sp>
        <p:nvSpPr>
          <p:cNvPr id="4" name="Slide Number Placeholder 3">
            <a:extLst>
              <a:ext uri="{FF2B5EF4-FFF2-40B4-BE49-F238E27FC236}">
                <a16:creationId xmlns:a16="http://schemas.microsoft.com/office/drawing/2014/main" id="{F7F3BCF8-F9AB-4BB2-9913-4630A42EC134}"/>
              </a:ext>
            </a:extLst>
          </p:cNvPr>
          <p:cNvSpPr>
            <a:spLocks noGrp="1"/>
          </p:cNvSpPr>
          <p:nvPr>
            <p:ph type="sldNum" sz="quarter" idx="4294967295"/>
          </p:nvPr>
        </p:nvSpPr>
        <p:spPr/>
        <p:txBody>
          <a:bodyPr/>
          <a:lstStyle/>
          <a:p>
            <a:fld id="{706D636C-90A3-4979-BA37-BAB384B22101}" type="slidenum">
              <a:rPr lang="en-US" smtClean="0"/>
              <a:pPr/>
              <a:t>21</a:t>
            </a:fld>
            <a:endParaRPr lang="en-US"/>
          </a:p>
        </p:txBody>
      </p:sp>
    </p:spTree>
    <p:custDataLst>
      <p:tags r:id="rId1"/>
    </p:custDataLst>
    <p:extLst>
      <p:ext uri="{BB962C8B-B14F-4D97-AF65-F5344CB8AC3E}">
        <p14:creationId xmlns:p14="http://schemas.microsoft.com/office/powerpoint/2010/main" val="342477526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59429D-A30E-47FC-99B1-5388819D29EB}"/>
              </a:ext>
            </a:extLst>
          </p:cNvPr>
          <p:cNvSpPr>
            <a:spLocks noGrp="1"/>
          </p:cNvSpPr>
          <p:nvPr>
            <p:ph type="title"/>
          </p:nvPr>
        </p:nvSpPr>
        <p:spPr>
          <a:xfrm>
            <a:off x="805866" y="231952"/>
            <a:ext cx="11081334" cy="786384"/>
          </a:xfrm>
        </p:spPr>
        <p:txBody>
          <a:bodyPr anchor="t">
            <a:normAutofit/>
          </a:bodyPr>
          <a:lstStyle/>
          <a:p>
            <a:r>
              <a:rPr lang="en-US" dirty="0"/>
              <a:t>Modification Process</a:t>
            </a:r>
          </a:p>
        </p:txBody>
      </p:sp>
      <p:sp>
        <p:nvSpPr>
          <p:cNvPr id="3" name="Content Placeholder 2"/>
          <p:cNvSpPr>
            <a:spLocks noGrp="1"/>
          </p:cNvSpPr>
          <p:nvPr>
            <p:ph idx="1"/>
          </p:nvPr>
        </p:nvSpPr>
        <p:spPr/>
        <p:txBody>
          <a:bodyPr/>
          <a:lstStyle/>
          <a:p>
            <a:r>
              <a:rPr lang="en-US" dirty="0"/>
              <a:t>Step by Step:</a:t>
            </a:r>
          </a:p>
        </p:txBody>
      </p:sp>
      <p:sp>
        <p:nvSpPr>
          <p:cNvPr id="4" name="Slide Number Placeholder 3">
            <a:extLst>
              <a:ext uri="{FF2B5EF4-FFF2-40B4-BE49-F238E27FC236}">
                <a16:creationId xmlns:a16="http://schemas.microsoft.com/office/drawing/2014/main" id="{7CCDFA68-D224-40A1-AF40-8D87BCA99A23}"/>
              </a:ext>
            </a:extLst>
          </p:cNvPr>
          <p:cNvSpPr>
            <a:spLocks noGrp="1"/>
          </p:cNvSpPr>
          <p:nvPr>
            <p:ph type="sldNum" sz="quarter" idx="4294967295"/>
          </p:nvPr>
        </p:nvSpPr>
        <p:spPr/>
        <p:txBody>
          <a:bodyPr/>
          <a:lstStyle/>
          <a:p>
            <a:fld id="{706D636C-90A3-4979-BA37-BAB384B22101}" type="slidenum">
              <a:rPr lang="en-US" smtClean="0"/>
              <a:pPr/>
              <a:t>22</a:t>
            </a:fld>
            <a:endParaRPr lang="en-US" dirty="0"/>
          </a:p>
        </p:txBody>
      </p:sp>
      <p:graphicFrame>
        <p:nvGraphicFramePr>
          <p:cNvPr id="2" name="Diagram 1">
            <a:extLst>
              <a:ext uri="{FF2B5EF4-FFF2-40B4-BE49-F238E27FC236}">
                <a16:creationId xmlns:a16="http://schemas.microsoft.com/office/drawing/2014/main" id="{54B286B6-35E5-4AE2-AA0D-889818036A22}"/>
              </a:ext>
            </a:extLst>
          </p:cNvPr>
          <p:cNvGraphicFramePr/>
          <p:nvPr/>
        </p:nvGraphicFramePr>
        <p:xfrm>
          <a:off x="1824990" y="1124515"/>
          <a:ext cx="8023860" cy="5052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2718682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59429D-A30E-47FC-99B1-5388819D29EB}"/>
              </a:ext>
            </a:extLst>
          </p:cNvPr>
          <p:cNvSpPr>
            <a:spLocks noGrp="1"/>
          </p:cNvSpPr>
          <p:nvPr>
            <p:ph type="title"/>
          </p:nvPr>
        </p:nvSpPr>
        <p:spPr/>
        <p:txBody>
          <a:bodyPr anchor="t">
            <a:normAutofit fontScale="90000"/>
          </a:bodyPr>
          <a:lstStyle/>
          <a:p>
            <a:pPr algn="ctr"/>
            <a:r>
              <a:rPr lang="en-US" dirty="0"/>
              <a:t>Modification </a:t>
            </a:r>
            <a:br>
              <a:rPr lang="en-US" dirty="0"/>
            </a:br>
            <a:r>
              <a:rPr lang="en-US" dirty="0"/>
              <a:t>Analysis</a:t>
            </a:r>
          </a:p>
        </p:txBody>
      </p:sp>
      <p:sp>
        <p:nvSpPr>
          <p:cNvPr id="4" name="Slide Number Placeholder 3">
            <a:extLst>
              <a:ext uri="{FF2B5EF4-FFF2-40B4-BE49-F238E27FC236}">
                <a16:creationId xmlns:a16="http://schemas.microsoft.com/office/drawing/2014/main" id="{7CCDFA68-D224-40A1-AF40-8D87BCA99A23}"/>
              </a:ext>
            </a:extLst>
          </p:cNvPr>
          <p:cNvSpPr>
            <a:spLocks noGrp="1"/>
          </p:cNvSpPr>
          <p:nvPr>
            <p:ph type="sldNum" sz="quarter" idx="4294967295"/>
          </p:nvPr>
        </p:nvSpPr>
        <p:spPr/>
        <p:txBody>
          <a:bodyPr/>
          <a:lstStyle/>
          <a:p>
            <a:fld id="{706D636C-90A3-4979-BA37-BAB384B22101}" type="slidenum">
              <a:rPr lang="en-US" smtClean="0"/>
              <a:pPr/>
              <a:t>23</a:t>
            </a:fld>
            <a:endParaRPr lang="en-US"/>
          </a:p>
        </p:txBody>
      </p:sp>
      <p:graphicFrame>
        <p:nvGraphicFramePr>
          <p:cNvPr id="2" name="Diagram 1">
            <a:extLst>
              <a:ext uri="{FF2B5EF4-FFF2-40B4-BE49-F238E27FC236}">
                <a16:creationId xmlns:a16="http://schemas.microsoft.com/office/drawing/2014/main" id="{2CE8C99C-0C45-4633-8778-2C1A60616FB4}"/>
              </a:ext>
            </a:extLst>
          </p:cNvPr>
          <p:cNvGraphicFramePr/>
          <p:nvPr/>
        </p:nvGraphicFramePr>
        <p:xfrm>
          <a:off x="1287996" y="1213894"/>
          <a:ext cx="9035770" cy="48044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Laptop with the word Modification on the screen">
            <a:extLst>
              <a:ext uri="{FF2B5EF4-FFF2-40B4-BE49-F238E27FC236}">
                <a16:creationId xmlns:a16="http://schemas.microsoft.com/office/drawing/2014/main" id="{3B70F8E9-D9AE-4AAA-ABE8-D27918620D0B}"/>
              </a:ext>
            </a:extLst>
          </p:cNvPr>
          <p:cNvPicPr>
            <a:picLocks/>
          </p:cNvPicPr>
          <p:nvPr/>
        </p:nvPicPr>
        <p:blipFill>
          <a:blip r:embed="rId9" cstate="hqprint">
            <a:extLst>
              <a:ext uri="{28A0092B-C50C-407E-A947-70E740481C1C}">
                <a14:useLocalDpi xmlns:a14="http://schemas.microsoft.com/office/drawing/2010/main" val="0"/>
              </a:ext>
            </a:extLst>
          </a:blip>
          <a:stretch>
            <a:fillRect/>
          </a:stretch>
        </p:blipFill>
        <p:spPr>
          <a:xfrm>
            <a:off x="7685650" y="502920"/>
            <a:ext cx="2801943" cy="1993392"/>
          </a:xfrm>
          <a:prstGeom prst="rect">
            <a:avLst/>
          </a:prstGeom>
        </p:spPr>
      </p:pic>
    </p:spTree>
    <p:custDataLst>
      <p:tags r:id="rId1"/>
    </p:custDataLst>
    <p:extLst>
      <p:ext uri="{BB962C8B-B14F-4D97-AF65-F5344CB8AC3E}">
        <p14:creationId xmlns:p14="http://schemas.microsoft.com/office/powerpoint/2010/main" val="45087322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nvPr>
        </p:nvSpPr>
        <p:spPr>
          <a:xfrm>
            <a:off x="2164080" y="842965"/>
            <a:ext cx="7863840" cy="2126014"/>
          </a:xfrm>
        </p:spPr>
        <p:txBody>
          <a:bodyPr/>
          <a:lstStyle/>
          <a:p>
            <a:r>
              <a:rPr lang="en-US" dirty="0"/>
              <a:t>Fiscal Reporting</a:t>
            </a:r>
          </a:p>
        </p:txBody>
      </p:sp>
      <p:sp>
        <p:nvSpPr>
          <p:cNvPr id="3" name="Text Placeholder 2">
            <a:extLst>
              <a:ext uri="{FF2B5EF4-FFF2-40B4-BE49-F238E27FC236}">
                <a16:creationId xmlns:a16="http://schemas.microsoft.com/office/drawing/2014/main" id="{A8D1E086-E0DD-4320-B921-FE7F1C9BA352}"/>
              </a:ext>
            </a:extLst>
          </p:cNvPr>
          <p:cNvSpPr>
            <a:spLocks noGrp="1"/>
          </p:cNvSpPr>
          <p:nvPr>
            <p:ph type="body" idx="1"/>
          </p:nvPr>
        </p:nvSpPr>
        <p:spPr>
          <a:xfrm>
            <a:off x="2461213" y="4031915"/>
            <a:ext cx="7269574" cy="1866900"/>
          </a:xfrm>
        </p:spPr>
        <p:txBody>
          <a:bodyPr>
            <a:normAutofit/>
          </a:bodyPr>
          <a:lstStyle/>
          <a:p>
            <a:pPr algn="ctr"/>
            <a:r>
              <a:rPr lang="en-US" sz="4000" b="1" dirty="0"/>
              <a:t>WORC Grants </a:t>
            </a:r>
          </a:p>
        </p:txBody>
      </p:sp>
      <p:sp>
        <p:nvSpPr>
          <p:cNvPr id="4" name="Slide Number Placeholder 3">
            <a:extLst>
              <a:ext uri="{FF2B5EF4-FFF2-40B4-BE49-F238E27FC236}">
                <a16:creationId xmlns:a16="http://schemas.microsoft.com/office/drawing/2014/main" id="{F7F3BCF8-F9AB-4BB2-9913-4630A42EC134}"/>
              </a:ext>
            </a:extLst>
          </p:cNvPr>
          <p:cNvSpPr>
            <a:spLocks noGrp="1"/>
          </p:cNvSpPr>
          <p:nvPr>
            <p:ph type="sldNum" sz="quarter" idx="4294967295"/>
          </p:nvPr>
        </p:nvSpPr>
        <p:spPr/>
        <p:txBody>
          <a:bodyPr/>
          <a:lstStyle/>
          <a:p>
            <a:fld id="{706D636C-90A3-4979-BA37-BAB384B22101}" type="slidenum">
              <a:rPr lang="en-US" smtClean="0"/>
              <a:pPr/>
              <a:t>24</a:t>
            </a:fld>
            <a:endParaRPr lang="en-US"/>
          </a:p>
        </p:txBody>
      </p:sp>
    </p:spTree>
    <p:custDataLst>
      <p:tags r:id="rId1"/>
    </p:custDataLst>
    <p:extLst>
      <p:ext uri="{BB962C8B-B14F-4D97-AF65-F5344CB8AC3E}">
        <p14:creationId xmlns:p14="http://schemas.microsoft.com/office/powerpoint/2010/main" val="412178766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E547-5D56-4C92-BC08-C4671B3846C4}"/>
              </a:ext>
            </a:extLst>
          </p:cNvPr>
          <p:cNvSpPr>
            <a:spLocks noGrp="1"/>
          </p:cNvSpPr>
          <p:nvPr>
            <p:ph type="title"/>
          </p:nvPr>
        </p:nvSpPr>
        <p:spPr>
          <a:xfrm>
            <a:off x="729612" y="177156"/>
            <a:ext cx="7955280" cy="608073"/>
          </a:xfrm>
        </p:spPr>
        <p:txBody>
          <a:bodyPr/>
          <a:lstStyle/>
          <a:p>
            <a:r>
              <a:rPr lang="en-US" dirty="0"/>
              <a:t>Quarterly Financial Report (QFR)</a:t>
            </a:r>
          </a:p>
        </p:txBody>
      </p:sp>
      <p:sp>
        <p:nvSpPr>
          <p:cNvPr id="3" name="Content Placeholder 2">
            <a:extLst>
              <a:ext uri="{FF2B5EF4-FFF2-40B4-BE49-F238E27FC236}">
                <a16:creationId xmlns:a16="http://schemas.microsoft.com/office/drawing/2014/main" id="{292AEA25-4319-4CFE-B6EA-9540ABBF22D7}"/>
              </a:ext>
            </a:extLst>
          </p:cNvPr>
          <p:cNvSpPr>
            <a:spLocks noGrp="1"/>
          </p:cNvSpPr>
          <p:nvPr>
            <p:ph idx="1"/>
          </p:nvPr>
        </p:nvSpPr>
        <p:spPr>
          <a:xfrm>
            <a:off x="657219" y="1184342"/>
            <a:ext cx="8007667" cy="2309853"/>
          </a:xfrm>
        </p:spPr>
        <p:txBody>
          <a:bodyPr>
            <a:normAutofit/>
          </a:bodyPr>
          <a:lstStyle/>
          <a:p>
            <a:r>
              <a:rPr lang="en-US" sz="2000" dirty="0"/>
              <a:t>Each grantee must submit a Quarterly Financial Report (ETA 9130), due no later than 45 days after the end of a quarter.</a:t>
            </a:r>
          </a:p>
          <a:p>
            <a:r>
              <a:rPr lang="en-US" sz="2000" dirty="0"/>
              <a:t>Use the Grantee Reporting System to submit QFR.</a:t>
            </a:r>
          </a:p>
          <a:p>
            <a:r>
              <a:rPr lang="en-US" sz="2000" dirty="0"/>
              <a:t>Grant award package included instructions on accessing system.</a:t>
            </a:r>
          </a:p>
          <a:p>
            <a:r>
              <a:rPr lang="en-US" sz="2000" dirty="0"/>
              <a:t>Your first financial report is due on February 14, 2021. </a:t>
            </a:r>
          </a:p>
        </p:txBody>
      </p:sp>
      <p:sp>
        <p:nvSpPr>
          <p:cNvPr id="4" name="Slide Number Placeholder 3">
            <a:extLst>
              <a:ext uri="{FF2B5EF4-FFF2-40B4-BE49-F238E27FC236}">
                <a16:creationId xmlns:a16="http://schemas.microsoft.com/office/drawing/2014/main" id="{5CC9809A-7074-4D12-BA52-2529AC15E329}"/>
              </a:ext>
            </a:extLst>
          </p:cNvPr>
          <p:cNvSpPr>
            <a:spLocks noGrp="1"/>
          </p:cNvSpPr>
          <p:nvPr>
            <p:ph type="sldNum" sz="quarter" idx="4294967295"/>
          </p:nvPr>
        </p:nvSpPr>
        <p:spPr/>
        <p:txBody>
          <a:bodyPr/>
          <a:lstStyle/>
          <a:p>
            <a:fld id="{706D636C-90A3-4979-BA37-BAB384B22101}" type="slidenum">
              <a:rPr lang="en-US" smtClean="0"/>
              <a:pPr/>
              <a:t>25</a:t>
            </a:fld>
            <a:endParaRPr lang="en-US"/>
          </a:p>
        </p:txBody>
      </p:sp>
      <p:sp>
        <p:nvSpPr>
          <p:cNvPr id="6" name="Rectangle 5">
            <a:extLst>
              <a:ext uri="{FF2B5EF4-FFF2-40B4-BE49-F238E27FC236}">
                <a16:creationId xmlns:a16="http://schemas.microsoft.com/office/drawing/2014/main" id="{C7720D10-A1E6-42B8-AAEC-538FFF845121}"/>
              </a:ext>
            </a:extLst>
          </p:cNvPr>
          <p:cNvSpPr/>
          <p:nvPr/>
        </p:nvSpPr>
        <p:spPr>
          <a:xfrm>
            <a:off x="655027" y="4399024"/>
            <a:ext cx="2188102" cy="923330"/>
          </a:xfrm>
          <a:prstGeom prst="rect">
            <a:avLst/>
          </a:prstGeom>
        </p:spPr>
        <p:txBody>
          <a:bodyPr wrap="square">
            <a:spAutoFit/>
          </a:bodyPr>
          <a:lstStyle/>
          <a:p>
            <a:pPr algn="ctr"/>
            <a:r>
              <a:rPr lang="en-US" dirty="0">
                <a:hlinkClick r:id="rId4"/>
              </a:rPr>
              <a:t>https://www.doleta.gov/grants/financial_reporting.cfm</a:t>
            </a:r>
            <a:r>
              <a:rPr lang="en-US" dirty="0"/>
              <a:t> </a:t>
            </a:r>
          </a:p>
        </p:txBody>
      </p:sp>
      <p:pic>
        <p:nvPicPr>
          <p:cNvPr id="7" name="Picture 2">
            <a:extLst>
              <a:ext uri="{FF2B5EF4-FFF2-40B4-BE49-F238E27FC236}">
                <a16:creationId xmlns:a16="http://schemas.microsoft.com/office/drawing/2014/main" id="{D6308787-230B-41D3-9EF9-1E3524019AE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983324" y="3646383"/>
            <a:ext cx="7479810" cy="2200818"/>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a:extLst>
              <a:ext uri="{FF2B5EF4-FFF2-40B4-BE49-F238E27FC236}">
                <a16:creationId xmlns:a16="http://schemas.microsoft.com/office/drawing/2014/main" id="{D308A208-B75D-4811-BFB9-DA2091BD94DD}"/>
              </a:ext>
            </a:extLst>
          </p:cNvPr>
          <p:cNvSpPr txBox="1"/>
          <p:nvPr/>
        </p:nvSpPr>
        <p:spPr>
          <a:xfrm>
            <a:off x="795222" y="3999911"/>
            <a:ext cx="1907713" cy="400110"/>
          </a:xfrm>
          <a:prstGeom prst="rect">
            <a:avLst/>
          </a:prstGeom>
          <a:noFill/>
        </p:spPr>
        <p:txBody>
          <a:bodyPr wrap="square" rtlCol="0">
            <a:spAutoFit/>
          </a:bodyPr>
          <a:lstStyle/>
          <a:p>
            <a:r>
              <a:rPr lang="en-US" sz="2000" dirty="0"/>
              <a:t>For resources:</a:t>
            </a:r>
          </a:p>
        </p:txBody>
      </p:sp>
    </p:spTree>
    <p:custDataLst>
      <p:tags r:id="rId1"/>
    </p:custDataLst>
    <p:extLst>
      <p:ext uri="{BB962C8B-B14F-4D97-AF65-F5344CB8AC3E}">
        <p14:creationId xmlns:p14="http://schemas.microsoft.com/office/powerpoint/2010/main" val="44757538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A883F-B636-4DF9-914F-CBA65A3DBBB1}"/>
              </a:ext>
            </a:extLst>
          </p:cNvPr>
          <p:cNvSpPr>
            <a:spLocks noGrp="1"/>
          </p:cNvSpPr>
          <p:nvPr>
            <p:ph type="title"/>
          </p:nvPr>
        </p:nvSpPr>
        <p:spPr>
          <a:xfrm>
            <a:off x="701036" y="205738"/>
            <a:ext cx="7955280" cy="739055"/>
          </a:xfrm>
        </p:spPr>
        <p:txBody>
          <a:bodyPr anchor="t"/>
          <a:lstStyle/>
          <a:p>
            <a:r>
              <a:rPr lang="en-US" dirty="0"/>
              <a:t>Final ETA-9130 Report</a:t>
            </a:r>
          </a:p>
        </p:txBody>
      </p:sp>
      <p:pic>
        <p:nvPicPr>
          <p:cNvPr id="8" name="Content Placeholder 7">
            <a:extLst>
              <a:ext uri="{FF2B5EF4-FFF2-40B4-BE49-F238E27FC236}">
                <a16:creationId xmlns:a16="http://schemas.microsoft.com/office/drawing/2014/main" id="{444B9A80-291B-4D9A-8A9A-0579091E85F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73602" y="2876745"/>
            <a:ext cx="7954963" cy="2166660"/>
          </a:xfrm>
          <a:ln w="28575">
            <a:solidFill>
              <a:schemeClr val="bg1">
                <a:lumMod val="75000"/>
              </a:schemeClr>
            </a:solidFill>
            <a:prstDash val="solid"/>
          </a:ln>
        </p:spPr>
      </p:pic>
      <p:sp>
        <p:nvSpPr>
          <p:cNvPr id="4" name="Slide Number Placeholder 3">
            <a:extLst>
              <a:ext uri="{FF2B5EF4-FFF2-40B4-BE49-F238E27FC236}">
                <a16:creationId xmlns:a16="http://schemas.microsoft.com/office/drawing/2014/main" id="{C5B91F07-4C9F-4B24-86E3-A96F80D49698}"/>
              </a:ext>
            </a:extLst>
          </p:cNvPr>
          <p:cNvSpPr>
            <a:spLocks noGrp="1"/>
          </p:cNvSpPr>
          <p:nvPr>
            <p:ph type="sldNum" sz="quarter" idx="4294967295"/>
          </p:nvPr>
        </p:nvSpPr>
        <p:spPr/>
        <p:txBody>
          <a:bodyPr/>
          <a:lstStyle/>
          <a:p>
            <a:fld id="{706D636C-90A3-4979-BA37-BAB384B22101}" type="slidenum">
              <a:rPr lang="en-US" smtClean="0"/>
              <a:pPr/>
              <a:t>26</a:t>
            </a:fld>
            <a:endParaRPr lang="en-US"/>
          </a:p>
        </p:txBody>
      </p:sp>
      <p:sp>
        <p:nvSpPr>
          <p:cNvPr id="9" name="Content Placeholder 2">
            <a:extLst>
              <a:ext uri="{FF2B5EF4-FFF2-40B4-BE49-F238E27FC236}">
                <a16:creationId xmlns:a16="http://schemas.microsoft.com/office/drawing/2014/main" id="{D9048015-270E-4E5C-B0B3-F0C9B76E1137}"/>
              </a:ext>
            </a:extLst>
          </p:cNvPr>
          <p:cNvSpPr txBox="1">
            <a:spLocks/>
          </p:cNvSpPr>
          <p:nvPr/>
        </p:nvSpPr>
        <p:spPr>
          <a:xfrm>
            <a:off x="2173602" y="1473936"/>
            <a:ext cx="7954963" cy="1116631"/>
          </a:xfrm>
          <a:prstGeom prst="rect">
            <a:avLst/>
          </a:prstGeom>
        </p:spPr>
        <p:txBody>
          <a:bodyPr vert="horz" lIns="91440" tIns="45720" rIns="91440" bIns="45720" rtlCol="0">
            <a:normAutofit fontScale="85000" lnSpcReduction="10000"/>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Final Quarterly Financial Reports is due within 45 days of the end of the quarter in which all funds were expended, OR within 45 days of the end of the quarter.   </a:t>
            </a:r>
          </a:p>
          <a:p>
            <a:r>
              <a:rPr lang="en-US" sz="2000" dirty="0"/>
              <a:t>Closeout ETA-9130 Report is due within 90 days of grant expiration.</a:t>
            </a:r>
          </a:p>
        </p:txBody>
      </p:sp>
      <p:sp>
        <p:nvSpPr>
          <p:cNvPr id="3" name="Rectangle 2">
            <a:extLst>
              <a:ext uri="{FF2B5EF4-FFF2-40B4-BE49-F238E27FC236}">
                <a16:creationId xmlns:a16="http://schemas.microsoft.com/office/drawing/2014/main" id="{0375CB0D-C541-41A4-B6E0-2E0E4D334881}"/>
              </a:ext>
            </a:extLst>
          </p:cNvPr>
          <p:cNvSpPr/>
          <p:nvPr/>
        </p:nvSpPr>
        <p:spPr>
          <a:xfrm>
            <a:off x="3077526" y="5515211"/>
            <a:ext cx="5575737" cy="369332"/>
          </a:xfrm>
          <a:prstGeom prst="rect">
            <a:avLst/>
          </a:prstGeom>
        </p:spPr>
        <p:txBody>
          <a:bodyPr wrap="square">
            <a:spAutoFit/>
          </a:bodyPr>
          <a:lstStyle/>
          <a:p>
            <a:pPr algn="ctr"/>
            <a:r>
              <a:rPr lang="en-US" dirty="0"/>
              <a:t>For additional information, visit:  </a:t>
            </a:r>
            <a:r>
              <a:rPr lang="en-US" dirty="0">
                <a:hlinkClick r:id="rId5"/>
              </a:rPr>
              <a:t>Grant Closeout</a:t>
            </a:r>
            <a:r>
              <a:rPr lang="en-US" dirty="0"/>
              <a:t>.</a:t>
            </a:r>
          </a:p>
        </p:txBody>
      </p:sp>
    </p:spTree>
    <p:custDataLst>
      <p:tags r:id="rId1"/>
    </p:custDataLst>
    <p:extLst>
      <p:ext uri="{BB962C8B-B14F-4D97-AF65-F5344CB8AC3E}">
        <p14:creationId xmlns:p14="http://schemas.microsoft.com/office/powerpoint/2010/main" val="296609725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nvPr>
        </p:nvSpPr>
        <p:spPr>
          <a:xfrm>
            <a:off x="2164080" y="842965"/>
            <a:ext cx="7863840" cy="2126014"/>
          </a:xfrm>
        </p:spPr>
        <p:txBody>
          <a:bodyPr/>
          <a:lstStyle/>
          <a:p>
            <a:r>
              <a:rPr lang="en-US" dirty="0"/>
              <a:t>Performance Reporting</a:t>
            </a:r>
          </a:p>
        </p:txBody>
      </p:sp>
      <p:sp>
        <p:nvSpPr>
          <p:cNvPr id="4" name="Slide Number Placeholder 3">
            <a:extLst>
              <a:ext uri="{FF2B5EF4-FFF2-40B4-BE49-F238E27FC236}">
                <a16:creationId xmlns:a16="http://schemas.microsoft.com/office/drawing/2014/main" id="{F7F3BCF8-F9AB-4BB2-9913-4630A42EC134}"/>
              </a:ext>
            </a:extLst>
          </p:cNvPr>
          <p:cNvSpPr>
            <a:spLocks noGrp="1"/>
          </p:cNvSpPr>
          <p:nvPr>
            <p:ph type="sldNum" sz="quarter" idx="4294967295"/>
          </p:nvPr>
        </p:nvSpPr>
        <p:spPr/>
        <p:txBody>
          <a:bodyPr/>
          <a:lstStyle/>
          <a:p>
            <a:endParaRPr lang="en-US" dirty="0"/>
          </a:p>
        </p:txBody>
      </p:sp>
    </p:spTree>
    <p:custDataLst>
      <p:tags r:id="rId1"/>
    </p:custDataLst>
    <p:extLst>
      <p:ext uri="{BB962C8B-B14F-4D97-AF65-F5344CB8AC3E}">
        <p14:creationId xmlns:p14="http://schemas.microsoft.com/office/powerpoint/2010/main" val="351468546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B9296-00B3-43B6-A20E-4612C560FE08}"/>
              </a:ext>
            </a:extLst>
          </p:cNvPr>
          <p:cNvSpPr>
            <a:spLocks noGrp="1"/>
          </p:cNvSpPr>
          <p:nvPr>
            <p:ph type="title"/>
          </p:nvPr>
        </p:nvSpPr>
        <p:spPr>
          <a:xfrm>
            <a:off x="801041" y="205728"/>
            <a:ext cx="7955280" cy="1051560"/>
          </a:xfrm>
        </p:spPr>
        <p:txBody>
          <a:bodyPr anchor="t">
            <a:normAutofit/>
          </a:bodyPr>
          <a:lstStyle/>
          <a:p>
            <a:r>
              <a:rPr lang="en-US" dirty="0"/>
              <a:t>Narrative Report Format</a:t>
            </a:r>
            <a:br>
              <a:rPr lang="en-US" dirty="0"/>
            </a:br>
            <a:endParaRPr lang="en-US" dirty="0"/>
          </a:p>
        </p:txBody>
      </p:sp>
      <p:sp>
        <p:nvSpPr>
          <p:cNvPr id="3" name="Content Placeholder 2">
            <a:extLst>
              <a:ext uri="{FF2B5EF4-FFF2-40B4-BE49-F238E27FC236}">
                <a16:creationId xmlns:a16="http://schemas.microsoft.com/office/drawing/2014/main" id="{C194A53D-0EB9-4BB1-A524-D8AB9AA25C28}"/>
              </a:ext>
            </a:extLst>
          </p:cNvPr>
          <p:cNvSpPr>
            <a:spLocks noGrp="1"/>
          </p:cNvSpPr>
          <p:nvPr>
            <p:ph idx="1"/>
          </p:nvPr>
        </p:nvSpPr>
        <p:spPr>
          <a:xfrm>
            <a:off x="801041" y="1371600"/>
            <a:ext cx="8409067" cy="3776133"/>
          </a:xfrm>
        </p:spPr>
        <p:txBody>
          <a:bodyPr>
            <a:normAutofit/>
          </a:bodyPr>
          <a:lstStyle/>
          <a:p>
            <a:pPr lvl="0"/>
            <a:r>
              <a:rPr lang="en-US" dirty="0"/>
              <a:t>Quarterly Narrative Report (QNR)  </a:t>
            </a:r>
          </a:p>
          <a:p>
            <a:pPr lvl="0"/>
            <a:r>
              <a:rPr lang="en-US" dirty="0"/>
              <a:t>ETA “Quarterly Narrative Report Template” is report form ETA 9179.  To view the required template, go to: </a:t>
            </a:r>
            <a:r>
              <a:rPr lang="en-US" u="sng" dirty="0">
                <a:hlinkClick r:id="rId4"/>
              </a:rPr>
              <a:t>https://performancereporting.workforcegps.org/resources/2018/08/13/20/59/Quarterly-Narrative-Report-ETA-9179</a:t>
            </a:r>
            <a:endParaRPr lang="en-US" dirty="0"/>
          </a:p>
          <a:p>
            <a:pPr marL="0" indent="0">
              <a:buNone/>
            </a:pPr>
            <a:endParaRPr lang="en-US" dirty="0"/>
          </a:p>
          <a:p>
            <a:endParaRPr lang="en-US" sz="2400" dirty="0"/>
          </a:p>
        </p:txBody>
      </p:sp>
      <p:sp>
        <p:nvSpPr>
          <p:cNvPr id="4" name="Slide Number Placeholder 3">
            <a:extLst>
              <a:ext uri="{FF2B5EF4-FFF2-40B4-BE49-F238E27FC236}">
                <a16:creationId xmlns:a16="http://schemas.microsoft.com/office/drawing/2014/main" id="{1DE74312-D1CC-4251-86F0-F1BED635F617}"/>
              </a:ext>
            </a:extLst>
          </p:cNvPr>
          <p:cNvSpPr>
            <a:spLocks noGrp="1"/>
          </p:cNvSpPr>
          <p:nvPr>
            <p:ph type="sldNum" sz="quarter" idx="4294967295"/>
          </p:nvPr>
        </p:nvSpPr>
        <p:spPr/>
        <p:txBody>
          <a:bodyPr/>
          <a:lstStyle/>
          <a:p>
            <a:pPr algn="r" defTabSz="457200">
              <a:defRPr/>
            </a:pPr>
            <a:fld id="{706D636C-90A3-4979-BA37-BAB384B22101}" type="slidenum">
              <a:rPr lang="en-US" sz="1400">
                <a:solidFill>
                  <a:srgbClr val="303030">
                    <a:lumMod val="75000"/>
                    <a:lumOff val="25000"/>
                  </a:srgbClr>
                </a:solidFill>
                <a:latin typeface="Arial" panose="020B0604020202020204"/>
              </a:rPr>
              <a:pPr algn="r" defTabSz="457200">
                <a:defRPr/>
              </a:pPr>
              <a:t>28</a:t>
            </a:fld>
            <a:endParaRPr lang="en-US" sz="1400">
              <a:solidFill>
                <a:srgbClr val="303030">
                  <a:lumMod val="75000"/>
                  <a:lumOff val="25000"/>
                </a:srgbClr>
              </a:solidFill>
              <a:latin typeface="Arial" panose="020B0604020202020204"/>
            </a:endParaRPr>
          </a:p>
        </p:txBody>
      </p:sp>
    </p:spTree>
    <p:custDataLst>
      <p:tags r:id="rId1"/>
    </p:custDataLst>
    <p:extLst>
      <p:ext uri="{BB962C8B-B14F-4D97-AF65-F5344CB8AC3E}">
        <p14:creationId xmlns:p14="http://schemas.microsoft.com/office/powerpoint/2010/main" val="339828277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3609A-AC39-46F8-B2E5-5AB6CFEF413E}"/>
              </a:ext>
            </a:extLst>
          </p:cNvPr>
          <p:cNvSpPr>
            <a:spLocks noGrp="1"/>
          </p:cNvSpPr>
          <p:nvPr>
            <p:ph type="title"/>
          </p:nvPr>
        </p:nvSpPr>
        <p:spPr>
          <a:xfrm>
            <a:off x="772472" y="234309"/>
            <a:ext cx="7955280" cy="665110"/>
          </a:xfrm>
        </p:spPr>
        <p:txBody>
          <a:bodyPr anchor="t">
            <a:normAutofit/>
          </a:bodyPr>
          <a:lstStyle/>
          <a:p>
            <a:r>
              <a:rPr lang="en-US" dirty="0"/>
              <a:t>Quarterly Narrative Report</a:t>
            </a:r>
          </a:p>
        </p:txBody>
      </p:sp>
      <p:sp>
        <p:nvSpPr>
          <p:cNvPr id="4" name="Slide Number Placeholder 3">
            <a:extLst>
              <a:ext uri="{FF2B5EF4-FFF2-40B4-BE49-F238E27FC236}">
                <a16:creationId xmlns:a16="http://schemas.microsoft.com/office/drawing/2014/main" id="{D8AE0E68-2556-45E0-98E7-A0A7A938A955}"/>
              </a:ext>
            </a:extLst>
          </p:cNvPr>
          <p:cNvSpPr>
            <a:spLocks noGrp="1"/>
          </p:cNvSpPr>
          <p:nvPr>
            <p:ph type="sldNum" sz="quarter" idx="4294967295"/>
          </p:nvPr>
        </p:nvSpPr>
        <p:spPr/>
        <p:txBody>
          <a:bodyPr/>
          <a:lstStyle/>
          <a:p>
            <a:fld id="{706D636C-90A3-4979-BA37-BAB384B22101}" type="slidenum">
              <a:rPr lang="en-US" smtClean="0"/>
              <a:pPr/>
              <a:t>29</a:t>
            </a:fld>
            <a:endParaRPr lang="en-US"/>
          </a:p>
        </p:txBody>
      </p:sp>
      <p:sp>
        <p:nvSpPr>
          <p:cNvPr id="10" name="TextBox 9">
            <a:extLst>
              <a:ext uri="{FF2B5EF4-FFF2-40B4-BE49-F238E27FC236}">
                <a16:creationId xmlns:a16="http://schemas.microsoft.com/office/drawing/2014/main" id="{3159CBE5-AF04-4E7F-BB04-414B2B4C757F}"/>
              </a:ext>
            </a:extLst>
          </p:cNvPr>
          <p:cNvSpPr txBox="1"/>
          <p:nvPr/>
        </p:nvSpPr>
        <p:spPr>
          <a:xfrm>
            <a:off x="2845223" y="3129634"/>
            <a:ext cx="4114800" cy="369332"/>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txBody>
          <a:bodyPr wrap="square" rtlCol="0">
            <a:spAutoFit/>
          </a:bodyPr>
          <a:lstStyle>
            <a:defPPr>
              <a:defRPr lang="en-US"/>
            </a:defPPr>
            <a:lvl1pPr>
              <a:defRPr b="1">
                <a:solidFill>
                  <a:schemeClr val="bg1"/>
                </a:solidFill>
              </a:defRPr>
            </a:lvl1pPr>
          </a:lstStyle>
          <a:p>
            <a:r>
              <a:rPr lang="en-US" dirty="0"/>
              <a:t>Quarterly Narrative Report (QNR)</a:t>
            </a:r>
          </a:p>
        </p:txBody>
      </p:sp>
      <p:sp>
        <p:nvSpPr>
          <p:cNvPr id="6" name="Content Placeholder 5"/>
          <p:cNvSpPr>
            <a:spLocks noGrp="1"/>
          </p:cNvSpPr>
          <p:nvPr>
            <p:ph idx="1"/>
          </p:nvPr>
        </p:nvSpPr>
        <p:spPr/>
        <p:txBody>
          <a:bodyPr/>
          <a:lstStyle/>
          <a:p>
            <a:r>
              <a:rPr lang="en-US" dirty="0"/>
              <a:t>Identify Key Milestones and achievements each quarter</a:t>
            </a:r>
          </a:p>
          <a:p>
            <a:r>
              <a:rPr lang="en-US" dirty="0"/>
              <a:t>Share successes</a:t>
            </a:r>
          </a:p>
          <a:p>
            <a:r>
              <a:rPr lang="en-US" dirty="0"/>
              <a:t>Identify technical assistance needs and challenges</a:t>
            </a:r>
          </a:p>
          <a:p>
            <a:endParaRPr lang="en-US" dirty="0"/>
          </a:p>
        </p:txBody>
      </p:sp>
      <p:pic>
        <p:nvPicPr>
          <p:cNvPr id="7" name="Picture 6" descr="Man scratching his head with question marks around him">
            <a:extLst>
              <a:ext uri="{FF2B5EF4-FFF2-40B4-BE49-F238E27FC236}">
                <a16:creationId xmlns:a16="http://schemas.microsoft.com/office/drawing/2014/main" id="{D821F88D-95A8-4A37-8B5E-9D9E4A700174}"/>
              </a:ext>
            </a:extLst>
          </p:cNvPr>
          <p:cNvPicPr>
            <a:picLocks/>
          </p:cNvPicPr>
          <p:nvPr/>
        </p:nvPicPr>
        <p:blipFill rotWithShape="1">
          <a:blip r:embed="rId4" cstate="hqprint">
            <a:extLst>
              <a:ext uri="{28A0092B-C50C-407E-A947-70E740481C1C}">
                <a14:useLocalDpi xmlns:a14="http://schemas.microsoft.com/office/drawing/2010/main" val="0"/>
              </a:ext>
            </a:extLst>
          </a:blip>
          <a:srcRect l="9145" r="12044"/>
          <a:stretch>
            <a:fillRect/>
          </a:stretch>
        </p:blipFill>
        <p:spPr>
          <a:xfrm>
            <a:off x="7761629" y="3129633"/>
            <a:ext cx="3323964" cy="3137023"/>
          </a:xfrm>
          <a:prstGeom prst="ellipse">
            <a:avLst/>
          </a:prstGeom>
          <a:blipFill dpi="0" rotWithShape="1">
            <a:blip r:embed="rId5" cstate="hqprint">
              <a:extLst>
                <a:ext uri="{28A0092B-C50C-407E-A947-70E740481C1C}">
                  <a14:useLocalDpi xmlns:a14="http://schemas.microsoft.com/office/drawing/2010/main" val="0"/>
                </a:ext>
              </a:extLst>
            </a:blip>
            <a:srcRect/>
            <a:stretch>
              <a:fillRect/>
            </a:stretch>
          </a:blipFill>
          <a:ln w="63500" cap="rnd">
            <a:solidFill>
              <a:schemeClr val="accent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2467288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Moderator	</a:t>
            </a:r>
          </a:p>
        </p:txBody>
      </p:sp>
      <p:sp>
        <p:nvSpPr>
          <p:cNvPr id="3" name="Content Placeholder 2"/>
          <p:cNvSpPr>
            <a:spLocks noGrp="1"/>
          </p:cNvSpPr>
          <p:nvPr>
            <p:ph idx="1"/>
          </p:nvPr>
        </p:nvSpPr>
        <p:spPr/>
        <p:txBody>
          <a:bodyPr/>
          <a:lstStyle/>
          <a:p>
            <a:r>
              <a:rPr lang="en-US" dirty="0"/>
              <a:t>Jeff Ryan</a:t>
            </a:r>
          </a:p>
          <a:p>
            <a:pPr lvl="1"/>
            <a:r>
              <a:rPr lang="en-US" dirty="0"/>
              <a:t>Workforce Analyst, Division of Adult Services and Governance</a:t>
            </a:r>
          </a:p>
          <a:p>
            <a:pPr lvl="1"/>
            <a:r>
              <a:rPr lang="en-US" dirty="0"/>
              <a:t>Office of Workforce Investment/ETA</a:t>
            </a:r>
          </a:p>
        </p:txBody>
      </p:sp>
      <p:sp>
        <p:nvSpPr>
          <p:cNvPr id="4" name="Slide Number Placeholder 3"/>
          <p:cNvSpPr>
            <a:spLocks noGrp="1"/>
          </p:cNvSpPr>
          <p:nvPr>
            <p:ph type="sldNum" sz="quarter" idx="4294967295"/>
          </p:nvPr>
        </p:nvSpPr>
        <p:spPr/>
        <p:txBody>
          <a:bodyPr/>
          <a:lstStyle/>
          <a:p>
            <a:pPr algn="r" defTabSz="457200">
              <a:defRPr/>
            </a:pPr>
            <a:fld id="{706D636C-90A3-4979-BA37-BAB384B22101}" type="slidenum">
              <a:rPr lang="en-US" sz="1400">
                <a:solidFill>
                  <a:srgbClr val="303030">
                    <a:lumMod val="75000"/>
                    <a:lumOff val="25000"/>
                  </a:srgbClr>
                </a:solidFill>
                <a:latin typeface="Arial" panose="020B0604020202020204"/>
              </a:rPr>
              <a:pPr algn="r" defTabSz="457200">
                <a:defRPr/>
              </a:pPr>
              <a:t>3</a:t>
            </a:fld>
            <a:endParaRPr lang="en-US" sz="1400">
              <a:solidFill>
                <a:srgbClr val="303030">
                  <a:lumMod val="75000"/>
                  <a:lumOff val="25000"/>
                </a:srgbClr>
              </a:solidFill>
              <a:latin typeface="Arial" panose="020B0604020202020204"/>
            </a:endParaRPr>
          </a:p>
        </p:txBody>
      </p:sp>
    </p:spTree>
    <p:extLst>
      <p:ext uri="{BB962C8B-B14F-4D97-AF65-F5344CB8AC3E}">
        <p14:creationId xmlns:p14="http://schemas.microsoft.com/office/powerpoint/2010/main" val="116997717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B9296-00B3-43B6-A20E-4612C560FE08}"/>
              </a:ext>
            </a:extLst>
          </p:cNvPr>
          <p:cNvSpPr>
            <a:spLocks noGrp="1"/>
          </p:cNvSpPr>
          <p:nvPr>
            <p:ph type="title"/>
          </p:nvPr>
        </p:nvSpPr>
        <p:spPr>
          <a:xfrm>
            <a:off x="801041" y="191449"/>
            <a:ext cx="7955280" cy="1051560"/>
          </a:xfrm>
        </p:spPr>
        <p:txBody>
          <a:bodyPr anchor="t">
            <a:normAutofit/>
          </a:bodyPr>
          <a:lstStyle/>
          <a:p>
            <a:r>
              <a:rPr lang="en-US" dirty="0"/>
              <a:t>Narrative Report Format</a:t>
            </a:r>
            <a:br>
              <a:rPr lang="en-US" dirty="0"/>
            </a:br>
            <a:endParaRPr lang="en-US" dirty="0"/>
          </a:p>
        </p:txBody>
      </p:sp>
      <p:sp>
        <p:nvSpPr>
          <p:cNvPr id="3" name="Content Placeholder 2">
            <a:extLst>
              <a:ext uri="{FF2B5EF4-FFF2-40B4-BE49-F238E27FC236}">
                <a16:creationId xmlns:a16="http://schemas.microsoft.com/office/drawing/2014/main" id="{C194A53D-0EB9-4BB1-A524-D8AB9AA25C28}"/>
              </a:ext>
            </a:extLst>
          </p:cNvPr>
          <p:cNvSpPr>
            <a:spLocks noGrp="1"/>
          </p:cNvSpPr>
          <p:nvPr>
            <p:ph idx="1"/>
          </p:nvPr>
        </p:nvSpPr>
        <p:spPr>
          <a:xfrm>
            <a:off x="1000125" y="1243009"/>
            <a:ext cx="8666389" cy="4412724"/>
          </a:xfrm>
        </p:spPr>
        <p:txBody>
          <a:bodyPr>
            <a:normAutofit/>
          </a:bodyPr>
          <a:lstStyle/>
          <a:p>
            <a:pPr lvl="0"/>
            <a:r>
              <a:rPr lang="en-US" sz="3200" dirty="0"/>
              <a:t>The template provides grantees a set of questions including progress of the grant timeline, strategic partnership activates, grant activities and accomplishments</a:t>
            </a:r>
          </a:p>
          <a:p>
            <a:pPr lvl="0"/>
            <a:r>
              <a:rPr lang="en-US" sz="3200" dirty="0"/>
              <a:t>The QNR must address the performance goals described in the approved grant proposal</a:t>
            </a:r>
          </a:p>
          <a:p>
            <a:pPr lvl="1"/>
            <a:r>
              <a:rPr lang="en-US" sz="3000" dirty="0"/>
              <a:t>Outcomes and outputs  </a:t>
            </a:r>
          </a:p>
          <a:p>
            <a:endParaRPr lang="en-US" sz="2400" dirty="0"/>
          </a:p>
        </p:txBody>
      </p:sp>
      <p:sp>
        <p:nvSpPr>
          <p:cNvPr id="4" name="Slide Number Placeholder 3">
            <a:extLst>
              <a:ext uri="{FF2B5EF4-FFF2-40B4-BE49-F238E27FC236}">
                <a16:creationId xmlns:a16="http://schemas.microsoft.com/office/drawing/2014/main" id="{1DE74312-D1CC-4251-86F0-F1BED635F617}"/>
              </a:ext>
            </a:extLst>
          </p:cNvPr>
          <p:cNvSpPr>
            <a:spLocks noGrp="1"/>
          </p:cNvSpPr>
          <p:nvPr>
            <p:ph type="sldNum" sz="quarter" idx="4294967295"/>
          </p:nvPr>
        </p:nvSpPr>
        <p:spPr/>
        <p:txBody>
          <a:bodyPr/>
          <a:lstStyle/>
          <a:p>
            <a:pPr algn="r" defTabSz="457200">
              <a:defRPr/>
            </a:pPr>
            <a:fld id="{706D636C-90A3-4979-BA37-BAB384B22101}" type="slidenum">
              <a:rPr lang="en-US" sz="1400">
                <a:solidFill>
                  <a:srgbClr val="303030">
                    <a:lumMod val="75000"/>
                    <a:lumOff val="25000"/>
                  </a:srgbClr>
                </a:solidFill>
                <a:latin typeface="Arial" panose="020B0604020202020204"/>
              </a:rPr>
              <a:pPr algn="r" defTabSz="457200">
                <a:defRPr/>
              </a:pPr>
              <a:t>30</a:t>
            </a:fld>
            <a:endParaRPr lang="en-US" sz="1400">
              <a:solidFill>
                <a:srgbClr val="303030">
                  <a:lumMod val="75000"/>
                  <a:lumOff val="25000"/>
                </a:srgbClr>
              </a:solidFill>
              <a:latin typeface="Arial" panose="020B0604020202020204"/>
            </a:endParaRPr>
          </a:p>
        </p:txBody>
      </p:sp>
    </p:spTree>
    <p:custDataLst>
      <p:tags r:id="rId1"/>
    </p:custDataLst>
    <p:extLst>
      <p:ext uri="{BB962C8B-B14F-4D97-AF65-F5344CB8AC3E}">
        <p14:creationId xmlns:p14="http://schemas.microsoft.com/office/powerpoint/2010/main" val="86655253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B9296-00B3-43B6-A20E-4612C560FE08}"/>
              </a:ext>
            </a:extLst>
          </p:cNvPr>
          <p:cNvSpPr>
            <a:spLocks noGrp="1"/>
          </p:cNvSpPr>
          <p:nvPr>
            <p:ph type="title"/>
          </p:nvPr>
        </p:nvSpPr>
        <p:spPr>
          <a:xfrm>
            <a:off x="771525" y="220024"/>
            <a:ext cx="9256395" cy="1051560"/>
          </a:xfrm>
        </p:spPr>
        <p:txBody>
          <a:bodyPr anchor="t">
            <a:normAutofit/>
          </a:bodyPr>
          <a:lstStyle/>
          <a:p>
            <a:r>
              <a:rPr lang="en-US" dirty="0"/>
              <a:t>Narrative Report Submission</a:t>
            </a:r>
            <a:br>
              <a:rPr lang="en-US" dirty="0"/>
            </a:br>
            <a:endParaRPr lang="en-US" dirty="0"/>
          </a:p>
        </p:txBody>
      </p:sp>
      <p:sp>
        <p:nvSpPr>
          <p:cNvPr id="3" name="Content Placeholder 2">
            <a:extLst>
              <a:ext uri="{FF2B5EF4-FFF2-40B4-BE49-F238E27FC236}">
                <a16:creationId xmlns:a16="http://schemas.microsoft.com/office/drawing/2014/main" id="{C194A53D-0EB9-4BB1-A524-D8AB9AA25C28}"/>
              </a:ext>
            </a:extLst>
          </p:cNvPr>
          <p:cNvSpPr>
            <a:spLocks noGrp="1"/>
          </p:cNvSpPr>
          <p:nvPr>
            <p:ph idx="1"/>
          </p:nvPr>
        </p:nvSpPr>
        <p:spPr>
          <a:xfrm>
            <a:off x="1059543" y="1103086"/>
            <a:ext cx="8432799" cy="4978400"/>
          </a:xfrm>
        </p:spPr>
        <p:txBody>
          <a:bodyPr>
            <a:normAutofit/>
          </a:bodyPr>
          <a:lstStyle/>
          <a:p>
            <a:pPr lvl="0"/>
            <a:r>
              <a:rPr lang="en-US" sz="2800" dirty="0"/>
              <a:t>Grantees must submit the QNR via email with the subject line “WORC Quarterly Narrative Report”</a:t>
            </a:r>
          </a:p>
          <a:p>
            <a:pPr lvl="0"/>
            <a:r>
              <a:rPr lang="en-US" sz="2800" dirty="0"/>
              <a:t>To three recipients:</a:t>
            </a:r>
          </a:p>
          <a:p>
            <a:pPr lvl="1"/>
            <a:r>
              <a:rPr lang="en-US" sz="2800" dirty="0"/>
              <a:t>The assigned ETA Federal Project Officer (FPO)</a:t>
            </a:r>
          </a:p>
          <a:p>
            <a:pPr lvl="2"/>
            <a:r>
              <a:rPr lang="en-US" sz="2600" dirty="0"/>
              <a:t>Contact information for this individual is contained in the grant agreement documents;</a:t>
            </a:r>
          </a:p>
          <a:p>
            <a:pPr lvl="1"/>
            <a:r>
              <a:rPr lang="en-US" sz="2800" dirty="0"/>
              <a:t>Delta Regional Authority (DRA) at: </a:t>
            </a:r>
            <a:r>
              <a:rPr lang="en-US" sz="2800" dirty="0">
                <a:hlinkClick r:id="rId4"/>
              </a:rPr>
              <a:t>workforce@dra.gov</a:t>
            </a:r>
            <a:r>
              <a:rPr lang="en-US" sz="2800" dirty="0"/>
              <a:t>; and </a:t>
            </a:r>
          </a:p>
          <a:p>
            <a:pPr lvl="1"/>
            <a:r>
              <a:rPr lang="en-US" sz="2800" dirty="0"/>
              <a:t>Appalachian Regional Commission (ARC) at: </a:t>
            </a:r>
            <a:r>
              <a:rPr lang="en-US" sz="2800" dirty="0">
                <a:hlinkClick r:id="rId5"/>
              </a:rPr>
              <a:t>WORC@arc.gov</a:t>
            </a:r>
            <a:r>
              <a:rPr lang="en-US" dirty="0"/>
              <a:t>.</a:t>
            </a:r>
          </a:p>
          <a:p>
            <a:endParaRPr lang="en-US" dirty="0"/>
          </a:p>
          <a:p>
            <a:endParaRPr lang="en-US" sz="2400" dirty="0"/>
          </a:p>
        </p:txBody>
      </p:sp>
      <p:sp>
        <p:nvSpPr>
          <p:cNvPr id="4" name="Slide Number Placeholder 3">
            <a:extLst>
              <a:ext uri="{FF2B5EF4-FFF2-40B4-BE49-F238E27FC236}">
                <a16:creationId xmlns:a16="http://schemas.microsoft.com/office/drawing/2014/main" id="{1DE74312-D1CC-4251-86F0-F1BED635F617}"/>
              </a:ext>
            </a:extLst>
          </p:cNvPr>
          <p:cNvSpPr>
            <a:spLocks noGrp="1"/>
          </p:cNvSpPr>
          <p:nvPr>
            <p:ph type="sldNum" sz="quarter" idx="4294967295"/>
          </p:nvPr>
        </p:nvSpPr>
        <p:spPr/>
        <p:txBody>
          <a:bodyPr/>
          <a:lstStyle/>
          <a:p>
            <a:pPr algn="r" defTabSz="457200">
              <a:defRPr/>
            </a:pPr>
            <a:fld id="{706D636C-90A3-4979-BA37-BAB384B22101}" type="slidenum">
              <a:rPr lang="en-US" sz="1400">
                <a:solidFill>
                  <a:srgbClr val="303030">
                    <a:lumMod val="75000"/>
                    <a:lumOff val="25000"/>
                  </a:srgbClr>
                </a:solidFill>
                <a:latin typeface="Arial" panose="020B0604020202020204"/>
              </a:rPr>
              <a:pPr algn="r" defTabSz="457200">
                <a:defRPr/>
              </a:pPr>
              <a:t>31</a:t>
            </a:fld>
            <a:endParaRPr lang="en-US" sz="1400">
              <a:solidFill>
                <a:srgbClr val="303030">
                  <a:lumMod val="75000"/>
                  <a:lumOff val="25000"/>
                </a:srgbClr>
              </a:solidFill>
              <a:latin typeface="Arial" panose="020B0604020202020204"/>
            </a:endParaRPr>
          </a:p>
        </p:txBody>
      </p:sp>
    </p:spTree>
    <p:custDataLst>
      <p:tags r:id="rId1"/>
    </p:custDataLst>
    <p:extLst>
      <p:ext uri="{BB962C8B-B14F-4D97-AF65-F5344CB8AC3E}">
        <p14:creationId xmlns:p14="http://schemas.microsoft.com/office/powerpoint/2010/main" val="279999569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A883F-B636-4DF9-914F-CBA65A3DBBB1}"/>
              </a:ext>
            </a:extLst>
          </p:cNvPr>
          <p:cNvSpPr>
            <a:spLocks noGrp="1"/>
          </p:cNvSpPr>
          <p:nvPr>
            <p:ph type="title"/>
          </p:nvPr>
        </p:nvSpPr>
        <p:spPr>
          <a:xfrm>
            <a:off x="757238" y="234310"/>
            <a:ext cx="9270682" cy="747413"/>
          </a:xfrm>
        </p:spPr>
        <p:txBody>
          <a:bodyPr anchor="t"/>
          <a:lstStyle/>
          <a:p>
            <a:r>
              <a:rPr lang="en-US" dirty="0"/>
              <a:t>Key Dates to Remember</a:t>
            </a:r>
          </a:p>
        </p:txBody>
      </p:sp>
      <p:sp>
        <p:nvSpPr>
          <p:cNvPr id="4" name="Slide Number Placeholder 3">
            <a:extLst>
              <a:ext uri="{FF2B5EF4-FFF2-40B4-BE49-F238E27FC236}">
                <a16:creationId xmlns:a16="http://schemas.microsoft.com/office/drawing/2014/main" id="{C5B91F07-4C9F-4B24-86E3-A96F80D49698}"/>
              </a:ext>
            </a:extLst>
          </p:cNvPr>
          <p:cNvSpPr>
            <a:spLocks noGrp="1"/>
          </p:cNvSpPr>
          <p:nvPr>
            <p:ph type="sldNum" sz="quarter" idx="4294967295"/>
          </p:nvPr>
        </p:nvSpPr>
        <p:spPr/>
        <p:txBody>
          <a:bodyPr/>
          <a:lstStyle/>
          <a:p>
            <a:endParaRPr lang="en-US" dirty="0"/>
          </a:p>
        </p:txBody>
      </p:sp>
      <p:graphicFrame>
        <p:nvGraphicFramePr>
          <p:cNvPr id="5" name="Table 4">
            <a:extLst>
              <a:ext uri="{FF2B5EF4-FFF2-40B4-BE49-F238E27FC236}">
                <a16:creationId xmlns:a16="http://schemas.microsoft.com/office/drawing/2014/main" id="{F6B7B461-9356-4369-8D21-FEE5E3011E8B}"/>
              </a:ext>
            </a:extLst>
          </p:cNvPr>
          <p:cNvGraphicFramePr>
            <a:graphicFrameLocks noGrp="1"/>
          </p:cNvGraphicFramePr>
          <p:nvPr>
            <p:extLst>
              <p:ext uri="{D42A27DB-BD31-4B8C-83A1-F6EECF244321}">
                <p14:modId xmlns:p14="http://schemas.microsoft.com/office/powerpoint/2010/main" val="1962824852"/>
              </p:ext>
            </p:extLst>
          </p:nvPr>
        </p:nvGraphicFramePr>
        <p:xfrm>
          <a:off x="757239" y="1616072"/>
          <a:ext cx="10142990" cy="4378327"/>
        </p:xfrm>
        <a:graphic>
          <a:graphicData uri="http://schemas.openxmlformats.org/drawingml/2006/table">
            <a:tbl>
              <a:tblPr firstRow="1" bandRow="1">
                <a:tableStyleId>{21E4AEA4-8DFA-4A89-87EB-49C32662AFE0}</a:tableStyleId>
              </a:tblPr>
              <a:tblGrid>
                <a:gridCol w="3030990">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1118026">
                <a:tc>
                  <a:txBody>
                    <a:bodyPr/>
                    <a:lstStyle/>
                    <a:p>
                      <a:r>
                        <a:rPr lang="en-US" sz="2800" u="none" baseline="0" dirty="0"/>
                        <a:t>Quarter</a:t>
                      </a:r>
                      <a:r>
                        <a:rPr lang="en-US" sz="2800" u="none" dirty="0"/>
                        <a:t> End Date</a:t>
                      </a:r>
                      <a:endParaRPr lang="en-US" sz="2800" b="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u="none" baseline="0" dirty="0"/>
                        <a:t>Reports Due Date</a:t>
                      </a:r>
                      <a:endParaRPr lang="en-US" sz="2800" b="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Report for Activities Occurring</a:t>
                      </a:r>
                      <a:r>
                        <a:rPr lang="en-US" sz="2800" baseline="0" dirty="0"/>
                        <a:t> Between:</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71007">
                <a:tc>
                  <a:txBody>
                    <a:bodyPr/>
                    <a:lstStyle/>
                    <a:p>
                      <a:r>
                        <a:rPr lang="en-US" sz="2800" b="1" dirty="0"/>
                        <a:t>March 31</a:t>
                      </a:r>
                      <a:endParaRPr lang="en-US" sz="28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i="1" baseline="0" dirty="0"/>
                        <a:t>May 15</a:t>
                      </a:r>
                      <a:endParaRPr lang="en-US" sz="2800" b="1" i="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January</a:t>
                      </a:r>
                      <a:r>
                        <a:rPr lang="en-US" sz="2800" baseline="0" dirty="0"/>
                        <a:t> 1 – March 31</a:t>
                      </a:r>
                      <a:endParaRPr lang="en-US" sz="28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71007">
                <a:tc>
                  <a:txBody>
                    <a:bodyPr/>
                    <a:lstStyle/>
                    <a:p>
                      <a:r>
                        <a:rPr lang="en-US" sz="2800" b="1" dirty="0"/>
                        <a:t>June 30</a:t>
                      </a:r>
                      <a:endParaRPr lang="en-US" sz="28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i="1" dirty="0"/>
                        <a:t>August 14</a:t>
                      </a:r>
                      <a:endParaRPr lang="en-US" sz="2800" b="1" i="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April 1 – June 30</a:t>
                      </a:r>
                      <a:endParaRPr lang="en-US" sz="28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7581939"/>
                  </a:ext>
                </a:extLst>
              </a:tr>
              <a:tr h="871007">
                <a:tc>
                  <a:txBody>
                    <a:bodyPr/>
                    <a:lstStyle/>
                    <a:p>
                      <a:r>
                        <a:rPr lang="en-US" sz="2800" b="1" dirty="0"/>
                        <a:t>September 30</a:t>
                      </a:r>
                      <a:endParaRPr lang="en-US" sz="28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i="1" dirty="0"/>
                        <a:t>November 14</a:t>
                      </a:r>
                      <a:endParaRPr lang="en-US" sz="2800" b="1" i="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July</a:t>
                      </a:r>
                      <a:r>
                        <a:rPr lang="en-US" sz="2800" baseline="0" dirty="0"/>
                        <a:t> 1 – September 30</a:t>
                      </a:r>
                      <a:endParaRPr lang="en-US" sz="28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7280">
                <a:tc>
                  <a:txBody>
                    <a:bodyPr/>
                    <a:lstStyle/>
                    <a:p>
                      <a:r>
                        <a:rPr lang="en-US" sz="2800" b="1" dirty="0"/>
                        <a:t>December 31</a:t>
                      </a:r>
                      <a:endParaRPr lang="en-US" sz="28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i="1" dirty="0"/>
                        <a:t>February 14</a:t>
                      </a:r>
                      <a:endParaRPr lang="en-US" sz="2800" b="1" i="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October 1 – December 31</a:t>
                      </a:r>
                      <a:endParaRPr lang="en-US" sz="28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23000865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B9296-00B3-43B6-A20E-4612C560FE08}"/>
              </a:ext>
            </a:extLst>
          </p:cNvPr>
          <p:cNvSpPr>
            <a:spLocks noGrp="1"/>
          </p:cNvSpPr>
          <p:nvPr>
            <p:ph type="title"/>
          </p:nvPr>
        </p:nvSpPr>
        <p:spPr>
          <a:xfrm>
            <a:off x="771526" y="62856"/>
            <a:ext cx="10329862" cy="1051560"/>
          </a:xfrm>
        </p:spPr>
        <p:txBody>
          <a:bodyPr anchor="t">
            <a:normAutofit fontScale="90000"/>
          </a:bodyPr>
          <a:lstStyle/>
          <a:p>
            <a:r>
              <a:rPr lang="en-US" dirty="0"/>
              <a:t>Co-enrollment with Wagner-</a:t>
            </a:r>
            <a:r>
              <a:rPr lang="en-US" dirty="0" err="1"/>
              <a:t>Peyser</a:t>
            </a:r>
            <a:r>
              <a:rPr lang="en-US" dirty="0"/>
              <a:t> Act Employment Service Program</a:t>
            </a:r>
            <a:br>
              <a:rPr lang="en-US" dirty="0"/>
            </a:br>
            <a:endParaRPr lang="en-US" dirty="0"/>
          </a:p>
        </p:txBody>
      </p:sp>
      <p:sp>
        <p:nvSpPr>
          <p:cNvPr id="3" name="Content Placeholder 2">
            <a:extLst>
              <a:ext uri="{FF2B5EF4-FFF2-40B4-BE49-F238E27FC236}">
                <a16:creationId xmlns:a16="http://schemas.microsoft.com/office/drawing/2014/main" id="{C194A53D-0EB9-4BB1-A524-D8AB9AA25C28}"/>
              </a:ext>
            </a:extLst>
          </p:cNvPr>
          <p:cNvSpPr>
            <a:spLocks noGrp="1"/>
          </p:cNvSpPr>
          <p:nvPr>
            <p:ph idx="1"/>
          </p:nvPr>
        </p:nvSpPr>
        <p:spPr>
          <a:xfrm>
            <a:off x="942974" y="1303102"/>
            <a:ext cx="10158414" cy="4541317"/>
          </a:xfrm>
        </p:spPr>
        <p:txBody>
          <a:bodyPr>
            <a:normAutofit/>
          </a:bodyPr>
          <a:lstStyle/>
          <a:p>
            <a:pPr lvl="0"/>
            <a:r>
              <a:rPr lang="en-US" dirty="0"/>
              <a:t>WORC grantees that serve individuals are required to coordinate with State Workforce Agencies that administer the Wagner-</a:t>
            </a:r>
            <a:r>
              <a:rPr lang="en-US" dirty="0" err="1"/>
              <a:t>Peyser</a:t>
            </a:r>
            <a:r>
              <a:rPr lang="en-US" dirty="0"/>
              <a:t> Act Employment Service and ensure the registration of participants in the Employment Service.  </a:t>
            </a:r>
          </a:p>
          <a:p>
            <a:pPr lvl="0"/>
            <a:r>
              <a:rPr lang="en-US" dirty="0"/>
              <a:t>This allows the Department to collect employment outcomes data in alignment with other workforce initiatives (e.g. WIOA) and minimizes duplicative reporting burden.  </a:t>
            </a:r>
          </a:p>
          <a:p>
            <a:pPr marL="0" indent="0">
              <a:buNone/>
            </a:pPr>
            <a:endParaRPr lang="en-US" sz="2400" dirty="0"/>
          </a:p>
        </p:txBody>
      </p:sp>
      <p:sp>
        <p:nvSpPr>
          <p:cNvPr id="4" name="Slide Number Placeholder 3">
            <a:extLst>
              <a:ext uri="{FF2B5EF4-FFF2-40B4-BE49-F238E27FC236}">
                <a16:creationId xmlns:a16="http://schemas.microsoft.com/office/drawing/2014/main" id="{1DE74312-D1CC-4251-86F0-F1BED635F617}"/>
              </a:ext>
            </a:extLst>
          </p:cNvPr>
          <p:cNvSpPr>
            <a:spLocks noGrp="1"/>
          </p:cNvSpPr>
          <p:nvPr>
            <p:ph type="sldNum" sz="quarter" idx="4294967295"/>
          </p:nvPr>
        </p:nvSpPr>
        <p:spPr/>
        <p:txBody>
          <a:bodyPr/>
          <a:lstStyle/>
          <a:p>
            <a:pPr algn="r" defTabSz="457200">
              <a:defRPr/>
            </a:pPr>
            <a:fld id="{706D636C-90A3-4979-BA37-BAB384B22101}" type="slidenum">
              <a:rPr lang="en-US" sz="1400">
                <a:solidFill>
                  <a:srgbClr val="303030">
                    <a:lumMod val="75000"/>
                    <a:lumOff val="25000"/>
                  </a:srgbClr>
                </a:solidFill>
                <a:latin typeface="Arial" panose="020B0604020202020204"/>
              </a:rPr>
              <a:pPr algn="r" defTabSz="457200">
                <a:defRPr/>
              </a:pPr>
              <a:t>33</a:t>
            </a:fld>
            <a:endParaRPr lang="en-US" sz="1400">
              <a:solidFill>
                <a:srgbClr val="303030">
                  <a:lumMod val="75000"/>
                  <a:lumOff val="25000"/>
                </a:srgbClr>
              </a:solidFill>
              <a:latin typeface="Arial" panose="020B0604020202020204"/>
            </a:endParaRPr>
          </a:p>
        </p:txBody>
      </p:sp>
    </p:spTree>
    <p:custDataLst>
      <p:tags r:id="rId1"/>
    </p:custDataLst>
    <p:extLst>
      <p:ext uri="{BB962C8B-B14F-4D97-AF65-F5344CB8AC3E}">
        <p14:creationId xmlns:p14="http://schemas.microsoft.com/office/powerpoint/2010/main" val="113993600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B9296-00B3-43B6-A20E-4612C560FE08}"/>
              </a:ext>
            </a:extLst>
          </p:cNvPr>
          <p:cNvSpPr>
            <a:spLocks noGrp="1"/>
          </p:cNvSpPr>
          <p:nvPr>
            <p:ph type="title"/>
          </p:nvPr>
        </p:nvSpPr>
        <p:spPr>
          <a:xfrm>
            <a:off x="785813" y="77144"/>
            <a:ext cx="10229850" cy="1051560"/>
          </a:xfrm>
        </p:spPr>
        <p:txBody>
          <a:bodyPr anchor="t">
            <a:normAutofit fontScale="90000"/>
          </a:bodyPr>
          <a:lstStyle/>
          <a:p>
            <a:r>
              <a:rPr lang="en-US" dirty="0"/>
              <a:t>Co-enrollment with Wagner-</a:t>
            </a:r>
            <a:r>
              <a:rPr lang="en-US" dirty="0" err="1"/>
              <a:t>Peyser</a:t>
            </a:r>
            <a:r>
              <a:rPr lang="en-US" dirty="0"/>
              <a:t> Act Employment Service Program</a:t>
            </a:r>
            <a:br>
              <a:rPr lang="en-US" dirty="0"/>
            </a:br>
            <a:endParaRPr lang="en-US" dirty="0"/>
          </a:p>
        </p:txBody>
      </p:sp>
      <p:sp>
        <p:nvSpPr>
          <p:cNvPr id="3" name="Content Placeholder 2">
            <a:extLst>
              <a:ext uri="{FF2B5EF4-FFF2-40B4-BE49-F238E27FC236}">
                <a16:creationId xmlns:a16="http://schemas.microsoft.com/office/drawing/2014/main" id="{C194A53D-0EB9-4BB1-A524-D8AB9AA25C28}"/>
              </a:ext>
            </a:extLst>
          </p:cNvPr>
          <p:cNvSpPr>
            <a:spLocks noGrp="1"/>
          </p:cNvSpPr>
          <p:nvPr>
            <p:ph idx="1"/>
          </p:nvPr>
        </p:nvSpPr>
        <p:spPr>
          <a:xfrm>
            <a:off x="971550" y="1085854"/>
            <a:ext cx="8590314" cy="4157663"/>
          </a:xfrm>
        </p:spPr>
        <p:txBody>
          <a:bodyPr>
            <a:normAutofit/>
          </a:bodyPr>
          <a:lstStyle/>
          <a:p>
            <a:r>
              <a:rPr lang="en-US" dirty="0"/>
              <a:t>The participants that will register with Employment Service are those who receive:</a:t>
            </a:r>
          </a:p>
          <a:p>
            <a:pPr lvl="1"/>
            <a:r>
              <a:rPr lang="en-US" dirty="0"/>
              <a:t>Staff-assisted career services, specifically comprehensive skill assessments, development of an individual employment plan, individual career counseling or career planning, internships or work experiences, or out-of-area job search assistance; or</a:t>
            </a:r>
          </a:p>
          <a:p>
            <a:pPr lvl="1"/>
            <a:r>
              <a:rPr lang="en-US" dirty="0"/>
              <a:t>Training services, specifically occupational skills training, entrepreneurial training, or training programs operated by the private sector.</a:t>
            </a:r>
          </a:p>
          <a:p>
            <a:endParaRPr lang="en-US" sz="2400" dirty="0"/>
          </a:p>
        </p:txBody>
      </p:sp>
      <p:sp>
        <p:nvSpPr>
          <p:cNvPr id="4" name="Slide Number Placeholder 3">
            <a:extLst>
              <a:ext uri="{FF2B5EF4-FFF2-40B4-BE49-F238E27FC236}">
                <a16:creationId xmlns:a16="http://schemas.microsoft.com/office/drawing/2014/main" id="{1DE74312-D1CC-4251-86F0-F1BED635F617}"/>
              </a:ext>
            </a:extLst>
          </p:cNvPr>
          <p:cNvSpPr>
            <a:spLocks noGrp="1"/>
          </p:cNvSpPr>
          <p:nvPr>
            <p:ph type="sldNum" sz="quarter" idx="4294967295"/>
          </p:nvPr>
        </p:nvSpPr>
        <p:spPr/>
        <p:txBody>
          <a:bodyPr/>
          <a:lstStyle/>
          <a:p>
            <a:pPr algn="r" defTabSz="457200">
              <a:defRPr/>
            </a:pPr>
            <a:fld id="{706D636C-90A3-4979-BA37-BAB384B22101}" type="slidenum">
              <a:rPr lang="en-US" sz="1400">
                <a:solidFill>
                  <a:srgbClr val="303030">
                    <a:lumMod val="75000"/>
                    <a:lumOff val="25000"/>
                  </a:srgbClr>
                </a:solidFill>
                <a:latin typeface="Arial" panose="020B0604020202020204"/>
              </a:rPr>
              <a:pPr algn="r" defTabSz="457200">
                <a:defRPr/>
              </a:pPr>
              <a:t>34</a:t>
            </a:fld>
            <a:endParaRPr lang="en-US" sz="1400">
              <a:solidFill>
                <a:srgbClr val="303030">
                  <a:lumMod val="75000"/>
                  <a:lumOff val="25000"/>
                </a:srgbClr>
              </a:solidFill>
              <a:latin typeface="Arial" panose="020B0604020202020204"/>
            </a:endParaRPr>
          </a:p>
        </p:txBody>
      </p:sp>
    </p:spTree>
    <p:custDataLst>
      <p:tags r:id="rId1"/>
    </p:custDataLst>
    <p:extLst>
      <p:ext uri="{BB962C8B-B14F-4D97-AF65-F5344CB8AC3E}">
        <p14:creationId xmlns:p14="http://schemas.microsoft.com/office/powerpoint/2010/main" val="405781778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35</a:t>
            </a:fld>
            <a:endParaRPr lang="en-US"/>
          </a:p>
        </p:txBody>
      </p:sp>
      <p:sp>
        <p:nvSpPr>
          <p:cNvPr id="3" name="Title 2"/>
          <p:cNvSpPr>
            <a:spLocks noGrp="1"/>
          </p:cNvSpPr>
          <p:nvPr>
            <p:ph type="title"/>
          </p:nvPr>
        </p:nvSpPr>
        <p:spPr/>
        <p:txBody>
          <a:bodyPr/>
          <a:lstStyle/>
          <a:p>
            <a:r>
              <a:rPr lang="en-US" dirty="0"/>
              <a:t>WORC Participant </a:t>
            </a:r>
          </a:p>
        </p:txBody>
      </p:sp>
      <p:sp>
        <p:nvSpPr>
          <p:cNvPr id="4" name="Content Placeholder 3"/>
          <p:cNvSpPr>
            <a:spLocks noGrp="1"/>
          </p:cNvSpPr>
          <p:nvPr>
            <p:ph idx="1"/>
          </p:nvPr>
        </p:nvSpPr>
        <p:spPr/>
        <p:txBody>
          <a:bodyPr/>
          <a:lstStyle/>
          <a:p>
            <a:r>
              <a:rPr lang="en-US" dirty="0"/>
              <a:t>State Workforce Agencies register WORC participants in the state’s Employment Service </a:t>
            </a:r>
          </a:p>
          <a:p>
            <a:r>
              <a:rPr lang="en-US" dirty="0"/>
              <a:t> Utilize  code value “WORC001” in one of the Special Project ID fields:</a:t>
            </a:r>
          </a:p>
          <a:p>
            <a:pPr lvl="1"/>
            <a:r>
              <a:rPr lang="en-US" dirty="0"/>
              <a:t>(Participant Individual Record Layout (PIRL) data element(s) 105, 106, or 107).  Please see the PIRL layout (ETA-9172) for more details (</a:t>
            </a:r>
            <a:r>
              <a:rPr lang="en-US" u="sng" dirty="0">
                <a:hlinkClick r:id="rId3"/>
              </a:rPr>
              <a:t>https://doleta.gov/performance/reporting/</a:t>
            </a:r>
            <a:r>
              <a:rPr lang="en-US" dirty="0"/>
              <a:t>). </a:t>
            </a:r>
          </a:p>
          <a:p>
            <a:endParaRPr lang="en-US" dirty="0"/>
          </a:p>
        </p:txBody>
      </p:sp>
    </p:spTree>
    <p:extLst>
      <p:ext uri="{BB962C8B-B14F-4D97-AF65-F5344CB8AC3E}">
        <p14:creationId xmlns:p14="http://schemas.microsoft.com/office/powerpoint/2010/main" val="341994595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B9296-00B3-43B6-A20E-4612C560FE08}"/>
              </a:ext>
            </a:extLst>
          </p:cNvPr>
          <p:cNvSpPr>
            <a:spLocks noGrp="1"/>
          </p:cNvSpPr>
          <p:nvPr>
            <p:ph type="title"/>
          </p:nvPr>
        </p:nvSpPr>
        <p:spPr>
          <a:xfrm>
            <a:off x="785812" y="91434"/>
            <a:ext cx="9558338" cy="1051560"/>
          </a:xfrm>
        </p:spPr>
        <p:txBody>
          <a:bodyPr anchor="t">
            <a:normAutofit fontScale="90000"/>
          </a:bodyPr>
          <a:lstStyle/>
          <a:p>
            <a:r>
              <a:rPr lang="en-US" dirty="0"/>
              <a:t>Co-enrollment with Wagner-</a:t>
            </a:r>
            <a:r>
              <a:rPr lang="en-US" dirty="0" err="1"/>
              <a:t>Peyser</a:t>
            </a:r>
            <a:r>
              <a:rPr lang="en-US" dirty="0"/>
              <a:t> Act Employment Service Program</a:t>
            </a:r>
            <a:br>
              <a:rPr lang="en-US" dirty="0"/>
            </a:br>
            <a:endParaRPr lang="en-US" dirty="0"/>
          </a:p>
        </p:txBody>
      </p:sp>
      <p:sp>
        <p:nvSpPr>
          <p:cNvPr id="3" name="Content Placeholder 2">
            <a:extLst>
              <a:ext uri="{FF2B5EF4-FFF2-40B4-BE49-F238E27FC236}">
                <a16:creationId xmlns:a16="http://schemas.microsoft.com/office/drawing/2014/main" id="{C194A53D-0EB9-4BB1-A524-D8AB9AA25C28}"/>
              </a:ext>
            </a:extLst>
          </p:cNvPr>
          <p:cNvSpPr>
            <a:spLocks noGrp="1"/>
          </p:cNvSpPr>
          <p:nvPr>
            <p:ph idx="1"/>
          </p:nvPr>
        </p:nvSpPr>
        <p:spPr>
          <a:xfrm>
            <a:off x="1042988" y="1142995"/>
            <a:ext cx="8733190" cy="4512740"/>
          </a:xfrm>
        </p:spPr>
        <p:txBody>
          <a:bodyPr>
            <a:normAutofit/>
          </a:bodyPr>
          <a:lstStyle/>
          <a:p>
            <a:r>
              <a:rPr lang="en-US" dirty="0"/>
              <a:t>WORC grantees are responsible for initiating these conversations with their respective State Workforce Agency.  </a:t>
            </a:r>
          </a:p>
          <a:p>
            <a:r>
              <a:rPr lang="en-US" dirty="0"/>
              <a:t>ETA can assist in facilitating connections between WORC grantees and State Workforce Agencies upon request to the Regional office or Federal Project Officers (FPO) assigned to the grant. </a:t>
            </a:r>
          </a:p>
          <a:p>
            <a:pPr lvl="0"/>
            <a:r>
              <a:rPr lang="en-US" dirty="0"/>
              <a:t>Please download the hand-out of state contacts</a:t>
            </a:r>
          </a:p>
          <a:p>
            <a:endParaRPr lang="en-US" sz="2400" dirty="0"/>
          </a:p>
        </p:txBody>
      </p:sp>
      <p:sp>
        <p:nvSpPr>
          <p:cNvPr id="4" name="Slide Number Placeholder 3">
            <a:extLst>
              <a:ext uri="{FF2B5EF4-FFF2-40B4-BE49-F238E27FC236}">
                <a16:creationId xmlns:a16="http://schemas.microsoft.com/office/drawing/2014/main" id="{1DE74312-D1CC-4251-86F0-F1BED635F617}"/>
              </a:ext>
            </a:extLst>
          </p:cNvPr>
          <p:cNvSpPr>
            <a:spLocks noGrp="1"/>
          </p:cNvSpPr>
          <p:nvPr>
            <p:ph type="sldNum" sz="quarter" idx="4294967295"/>
          </p:nvPr>
        </p:nvSpPr>
        <p:spPr/>
        <p:txBody>
          <a:bodyPr/>
          <a:lstStyle/>
          <a:p>
            <a:pPr algn="r" defTabSz="457200">
              <a:defRPr/>
            </a:pPr>
            <a:fld id="{706D636C-90A3-4979-BA37-BAB384B22101}" type="slidenum">
              <a:rPr lang="en-US" sz="1400">
                <a:solidFill>
                  <a:srgbClr val="303030">
                    <a:lumMod val="75000"/>
                    <a:lumOff val="25000"/>
                  </a:srgbClr>
                </a:solidFill>
                <a:latin typeface="Arial" panose="020B0604020202020204"/>
              </a:rPr>
              <a:pPr algn="r" defTabSz="457200">
                <a:defRPr/>
              </a:pPr>
              <a:t>36</a:t>
            </a:fld>
            <a:endParaRPr lang="en-US" sz="1400">
              <a:solidFill>
                <a:srgbClr val="303030">
                  <a:lumMod val="75000"/>
                  <a:lumOff val="25000"/>
                </a:srgbClr>
              </a:solidFill>
              <a:latin typeface="Arial" panose="020B0604020202020204"/>
            </a:endParaRPr>
          </a:p>
        </p:txBody>
      </p:sp>
    </p:spTree>
    <p:custDataLst>
      <p:tags r:id="rId1"/>
    </p:custDataLst>
    <p:extLst>
      <p:ext uri="{BB962C8B-B14F-4D97-AF65-F5344CB8AC3E}">
        <p14:creationId xmlns:p14="http://schemas.microsoft.com/office/powerpoint/2010/main" val="262976487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nvPr>
        </p:nvSpPr>
        <p:spPr/>
        <p:txBody>
          <a:bodyPr/>
          <a:lstStyle/>
          <a:p>
            <a:r>
              <a:rPr lang="en-US" dirty="0"/>
              <a:t>Grantee Technical Assistance</a:t>
            </a:r>
          </a:p>
        </p:txBody>
      </p:sp>
      <p:sp>
        <p:nvSpPr>
          <p:cNvPr id="3" name="Text Placeholder 2">
            <a:extLst>
              <a:ext uri="{FF2B5EF4-FFF2-40B4-BE49-F238E27FC236}">
                <a16:creationId xmlns:a16="http://schemas.microsoft.com/office/drawing/2014/main" id="{A8D1E086-E0DD-4320-B921-FE7F1C9BA352}"/>
              </a:ext>
            </a:extLst>
          </p:cNvPr>
          <p:cNvSpPr>
            <a:spLocks noGrp="1"/>
          </p:cNvSpPr>
          <p:nvPr>
            <p:ph type="body" idx="1"/>
          </p:nvPr>
        </p:nvSpPr>
        <p:spPr/>
        <p:txBody>
          <a:bodyPr>
            <a:normAutofit/>
          </a:bodyPr>
          <a:lstStyle/>
          <a:p>
            <a:pPr algn="ctr"/>
            <a:r>
              <a:rPr lang="en-US" dirty="0"/>
              <a:t>Overview of Technical Assistance Support</a:t>
            </a:r>
          </a:p>
        </p:txBody>
      </p:sp>
      <p:sp>
        <p:nvSpPr>
          <p:cNvPr id="4" name="Slide Number Placeholder 3">
            <a:extLst>
              <a:ext uri="{FF2B5EF4-FFF2-40B4-BE49-F238E27FC236}">
                <a16:creationId xmlns:a16="http://schemas.microsoft.com/office/drawing/2014/main" id="{F7F3BCF8-F9AB-4BB2-9913-4630A42EC134}"/>
              </a:ext>
            </a:extLst>
          </p:cNvPr>
          <p:cNvSpPr>
            <a:spLocks noGrp="1"/>
          </p:cNvSpPr>
          <p:nvPr>
            <p:ph type="sldNum" sz="quarter" idx="4294967295"/>
          </p:nvPr>
        </p:nvSpPr>
        <p:spPr/>
        <p:txBody>
          <a:bodyPr/>
          <a:lstStyle/>
          <a:p>
            <a:fld id="{706D636C-90A3-4979-BA37-BAB384B22101}" type="slidenum">
              <a:rPr lang="en-US" smtClean="0"/>
              <a:pPr/>
              <a:t>37</a:t>
            </a:fld>
            <a:endParaRPr lang="en-US" dirty="0"/>
          </a:p>
        </p:txBody>
      </p:sp>
    </p:spTree>
    <p:custDataLst>
      <p:tags r:id="rId1"/>
    </p:custDataLst>
    <p:extLst>
      <p:ext uri="{BB962C8B-B14F-4D97-AF65-F5344CB8AC3E}">
        <p14:creationId xmlns:p14="http://schemas.microsoft.com/office/powerpoint/2010/main" val="324652562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79374"/>
            <a:ext cx="9336405" cy="1051560"/>
          </a:xfrm>
        </p:spPr>
        <p:txBody>
          <a:bodyPr/>
          <a:lstStyle/>
          <a:p>
            <a:r>
              <a:rPr lang="en-US" dirty="0"/>
              <a:t>Technical Assistance Meetings: ARC</a:t>
            </a:r>
          </a:p>
        </p:txBody>
      </p:sp>
      <p:sp>
        <p:nvSpPr>
          <p:cNvPr id="3" name="Content Placeholder 2"/>
          <p:cNvSpPr>
            <a:spLocks noGrp="1"/>
          </p:cNvSpPr>
          <p:nvPr>
            <p:ph idx="1"/>
          </p:nvPr>
        </p:nvSpPr>
        <p:spPr>
          <a:xfrm>
            <a:off x="628650" y="1130935"/>
            <a:ext cx="10756028" cy="5163186"/>
          </a:xfrm>
        </p:spPr>
        <p:txBody>
          <a:bodyPr>
            <a:noAutofit/>
          </a:bodyPr>
          <a:lstStyle/>
          <a:p>
            <a:pPr marL="246888" indent="-246888" defTabSz="822959">
              <a:spcBef>
                <a:spcPts val="1600"/>
              </a:spcBef>
              <a:defRPr sz="1619"/>
            </a:pPr>
            <a:r>
              <a:rPr lang="en-US" sz="2400" dirty="0"/>
              <a:t>ARC will convene grantees for virtual meetings to support effective project implementation and promote the achievement of project outcomes. </a:t>
            </a:r>
          </a:p>
          <a:p>
            <a:pPr marL="754380" lvl="1" indent="-342900" defTabSz="822959">
              <a:spcBef>
                <a:spcPts val="1600"/>
              </a:spcBef>
              <a:buFont typeface="+mj-lt"/>
              <a:buAutoNum type="arabicPeriod"/>
              <a:defRPr sz="1619"/>
            </a:pPr>
            <a:r>
              <a:rPr lang="en-US" sz="2000" dirty="0"/>
              <a:t>“Kickoff” calls in  late November and early December of this year</a:t>
            </a:r>
          </a:p>
          <a:p>
            <a:pPr marL="1211580" lvl="2" indent="-342900" defTabSz="822959">
              <a:spcBef>
                <a:spcPts val="1600"/>
              </a:spcBef>
              <a:buFont typeface="Wingdings" panose="05000000000000000000" pitchFamily="2" charset="2"/>
              <a:buChar char="Ø"/>
              <a:defRPr sz="1619"/>
            </a:pPr>
            <a:r>
              <a:rPr lang="en-US" sz="2400" dirty="0"/>
              <a:t>introductions, review your WORC-funded project, and discuss any objectives or preferences you might have for a virtual gathering.</a:t>
            </a:r>
          </a:p>
          <a:p>
            <a:pPr marL="754380" lvl="1" indent="-342900" defTabSz="822959">
              <a:spcBef>
                <a:spcPts val="1600"/>
              </a:spcBef>
              <a:buFont typeface="+mj-lt"/>
              <a:buAutoNum type="arabicPeriod"/>
              <a:defRPr sz="1619"/>
            </a:pPr>
            <a:r>
              <a:rPr lang="en-US" sz="1800" dirty="0"/>
              <a:t>Conduct a virtual meeting or series of meetings in late January, 2021</a:t>
            </a:r>
          </a:p>
          <a:p>
            <a:pPr marL="1154430" lvl="2" indent="-285750" defTabSz="822959">
              <a:spcBef>
                <a:spcPts val="1600"/>
              </a:spcBef>
              <a:buFont typeface="Wingdings" panose="05000000000000000000" pitchFamily="2" charset="2"/>
              <a:buChar char="Ø"/>
              <a:defRPr sz="1619"/>
            </a:pPr>
            <a:r>
              <a:rPr lang="en-US" sz="2400" dirty="0"/>
              <a:t>Topics likely to include, but are not limited to: a review of their contractual requirements, activities designed to help them plan for marketing and recruitment, data collection and reporting, role-based discussions, and risk mitigation.</a:t>
            </a:r>
          </a:p>
          <a:p>
            <a:pPr marL="1154430" lvl="2" indent="-285750" defTabSz="822959">
              <a:spcBef>
                <a:spcPts val="1600"/>
              </a:spcBef>
              <a:buFont typeface="Wingdings" panose="05000000000000000000" pitchFamily="2" charset="2"/>
              <a:buChar char="Ø"/>
              <a:defRPr sz="1619"/>
            </a:pPr>
            <a:r>
              <a:rPr lang="en-US" sz="2400" dirty="0"/>
              <a:t>Opportunity for grantees to hear from ARC, DOL subject matter experts, and other speakers</a:t>
            </a:r>
          </a:p>
        </p:txBody>
      </p:sp>
      <p:sp>
        <p:nvSpPr>
          <p:cNvPr id="4" name="Slide Number Placeholder 3"/>
          <p:cNvSpPr>
            <a:spLocks noGrp="1"/>
          </p:cNvSpPr>
          <p:nvPr>
            <p:ph type="sldNum" sz="quarter" idx="4294967295"/>
          </p:nvPr>
        </p:nvSpPr>
        <p:spPr/>
        <p:txBody>
          <a:bodyPr/>
          <a:lstStyle/>
          <a:p>
            <a:pPr algn="r" defTabSz="457200">
              <a:defRPr/>
            </a:pPr>
            <a:fld id="{706D636C-90A3-4979-BA37-BAB384B22101}" type="slidenum">
              <a:rPr lang="en-US" sz="1400">
                <a:solidFill>
                  <a:srgbClr val="303030">
                    <a:lumMod val="75000"/>
                    <a:lumOff val="25000"/>
                  </a:srgbClr>
                </a:solidFill>
                <a:latin typeface="Arial" panose="020B0604020202020204"/>
              </a:rPr>
              <a:pPr algn="r" defTabSz="457200">
                <a:defRPr/>
              </a:pPr>
              <a:t>38</a:t>
            </a:fld>
            <a:endParaRPr lang="en-US" sz="1400">
              <a:solidFill>
                <a:srgbClr val="303030">
                  <a:lumMod val="75000"/>
                  <a:lumOff val="25000"/>
                </a:srgbClr>
              </a:solidFill>
              <a:latin typeface="Arial" panose="020B0604020202020204"/>
            </a:endParaRPr>
          </a:p>
        </p:txBody>
      </p:sp>
    </p:spTree>
    <p:extLst>
      <p:ext uri="{BB962C8B-B14F-4D97-AF65-F5344CB8AC3E}">
        <p14:creationId xmlns:p14="http://schemas.microsoft.com/office/powerpoint/2010/main" val="105974295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39</a:t>
            </a:fld>
            <a:endParaRPr lang="en-US"/>
          </a:p>
        </p:txBody>
      </p:sp>
      <p:sp>
        <p:nvSpPr>
          <p:cNvPr id="3" name="Title 2"/>
          <p:cNvSpPr>
            <a:spLocks noGrp="1"/>
          </p:cNvSpPr>
          <p:nvPr>
            <p:ph type="title"/>
          </p:nvPr>
        </p:nvSpPr>
        <p:spPr/>
        <p:txBody>
          <a:bodyPr/>
          <a:lstStyle/>
          <a:p>
            <a:r>
              <a:rPr lang="en-US" dirty="0"/>
              <a:t>Technical Assistance Meetings: ARC cont.</a:t>
            </a:r>
          </a:p>
        </p:txBody>
      </p:sp>
      <p:sp>
        <p:nvSpPr>
          <p:cNvPr id="4" name="Content Placeholder 3"/>
          <p:cNvSpPr>
            <a:spLocks noGrp="1"/>
          </p:cNvSpPr>
          <p:nvPr>
            <p:ph idx="1"/>
          </p:nvPr>
        </p:nvSpPr>
        <p:spPr/>
        <p:txBody>
          <a:bodyPr/>
          <a:lstStyle/>
          <a:p>
            <a:pPr marL="411480" lvl="1" indent="0" defTabSz="822959">
              <a:spcBef>
                <a:spcPts val="1600"/>
              </a:spcBef>
              <a:buSzPct val="106000"/>
              <a:buNone/>
              <a:defRPr sz="1619"/>
            </a:pPr>
            <a:r>
              <a:rPr lang="en-US" sz="1619" dirty="0"/>
              <a:t>3. </a:t>
            </a:r>
            <a:r>
              <a:rPr lang="en-US" sz="2400" dirty="0"/>
              <a:t>On-demand, one-on-one, and group-based TA</a:t>
            </a:r>
          </a:p>
          <a:p>
            <a:pPr marL="1211580" lvl="2" indent="-342900" defTabSz="822959">
              <a:spcBef>
                <a:spcPts val="1600"/>
              </a:spcBef>
              <a:buFont typeface="Wingdings" panose="05000000000000000000" pitchFamily="2" charset="2"/>
              <a:buChar char="Ø"/>
              <a:defRPr sz="1619"/>
            </a:pPr>
            <a:r>
              <a:rPr lang="en-US" sz="2400" dirty="0"/>
              <a:t>TA via email, phone, and virtual meetings, by request and through a planned schedule of topic based calls and other check-in meetings. </a:t>
            </a:r>
          </a:p>
          <a:p>
            <a:pPr marL="1211580" lvl="2" indent="-342900" defTabSz="822959">
              <a:spcBef>
                <a:spcPts val="1600"/>
              </a:spcBef>
              <a:buFont typeface="Wingdings" panose="05000000000000000000" pitchFamily="2" charset="2"/>
              <a:buChar char="Ø"/>
              <a:defRPr sz="1619"/>
            </a:pPr>
            <a:r>
              <a:rPr lang="en-US" sz="2400" dirty="0"/>
              <a:t>connect </a:t>
            </a:r>
            <a:r>
              <a:rPr lang="en-US" sz="2400" dirty="0" err="1"/>
              <a:t>R1</a:t>
            </a:r>
            <a:r>
              <a:rPr lang="en-US" sz="2400" dirty="0"/>
              <a:t> and </a:t>
            </a:r>
            <a:r>
              <a:rPr lang="en-US" sz="2400" dirty="0" err="1"/>
              <a:t>R2</a:t>
            </a:r>
            <a:r>
              <a:rPr lang="en-US" sz="2400" dirty="0"/>
              <a:t> grantees where logical and valuable to the grantees, through activities such as topic-based group discussions. </a:t>
            </a:r>
          </a:p>
          <a:p>
            <a:pPr marL="1211580" lvl="2" indent="-342900" defTabSz="822959">
              <a:spcBef>
                <a:spcPts val="1600"/>
              </a:spcBef>
              <a:buFont typeface="Wingdings" panose="05000000000000000000" pitchFamily="2" charset="2"/>
              <a:buChar char="Ø"/>
              <a:defRPr sz="1619"/>
            </a:pPr>
            <a:r>
              <a:rPr lang="en-US" sz="2400" dirty="0"/>
              <a:t> conduct one to two voluntary, individual discussions with grantees to check in on progress, discuss any pitfalls with program delivery, operations, data tracking, and other topics, and to identify needed resources and assistance. </a:t>
            </a:r>
          </a:p>
        </p:txBody>
      </p:sp>
    </p:spTree>
    <p:extLst>
      <p:ext uri="{BB962C8B-B14F-4D97-AF65-F5344CB8AC3E}">
        <p14:creationId xmlns:p14="http://schemas.microsoft.com/office/powerpoint/2010/main" val="11968451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lue arrows pointing to each bullet point">
            <a:extLst>
              <a:ext uri="{FF2B5EF4-FFF2-40B4-BE49-F238E27FC236}">
                <a16:creationId xmlns:a16="http://schemas.microsoft.com/office/drawing/2014/main" id="{8765996F-F2BF-4480-99E3-42D0373D0E76}"/>
              </a:ext>
            </a:extLst>
          </p:cNvPr>
          <p:cNvPicPr>
            <a:picLocks noChangeAspect="1"/>
          </p:cNvPicPr>
          <p:nvPr/>
        </p:nvPicPr>
        <p:blipFill rotWithShape="1">
          <a:blip r:embed="rId4">
            <a:extLst>
              <a:ext uri="{28A0092B-C50C-407E-A947-70E740481C1C}">
                <a14:useLocalDpi xmlns:a14="http://schemas.microsoft.com/office/drawing/2010/main" val="0"/>
              </a:ext>
            </a:extLst>
          </a:blip>
          <a:srcRect l="10096"/>
          <a:stretch/>
        </p:blipFill>
        <p:spPr>
          <a:xfrm>
            <a:off x="1524000" y="837509"/>
            <a:ext cx="2846722" cy="4899057"/>
          </a:xfrm>
          <a:prstGeom prst="rect">
            <a:avLst/>
          </a:prstGeom>
        </p:spPr>
      </p:pic>
      <p:sp>
        <p:nvSpPr>
          <p:cNvPr id="2" name="Title 1">
            <a:extLst>
              <a:ext uri="{FF2B5EF4-FFF2-40B4-BE49-F238E27FC236}">
                <a16:creationId xmlns:a16="http://schemas.microsoft.com/office/drawing/2014/main" id="{8119FFAA-171C-4F18-91AE-01B1A22E1793}"/>
              </a:ext>
            </a:extLst>
          </p:cNvPr>
          <p:cNvSpPr>
            <a:spLocks noGrp="1"/>
          </p:cNvSpPr>
          <p:nvPr>
            <p:ph type="title"/>
          </p:nvPr>
        </p:nvSpPr>
        <p:spPr>
          <a:xfrm>
            <a:off x="2152650" y="365126"/>
            <a:ext cx="7955280" cy="670044"/>
          </a:xfrm>
        </p:spPr>
        <p:txBody>
          <a:bodyPr/>
          <a:lstStyle/>
          <a:p>
            <a:pPr algn="ctr"/>
            <a:r>
              <a:rPr lang="en-US" dirty="0"/>
              <a:t>Today’s Agenda</a:t>
            </a:r>
          </a:p>
        </p:txBody>
      </p:sp>
      <p:sp>
        <p:nvSpPr>
          <p:cNvPr id="3" name="Content Placeholder 2">
            <a:extLst>
              <a:ext uri="{FF2B5EF4-FFF2-40B4-BE49-F238E27FC236}">
                <a16:creationId xmlns:a16="http://schemas.microsoft.com/office/drawing/2014/main" id="{17F72E85-3723-4DC7-824F-FB6B4041BE22}"/>
              </a:ext>
            </a:extLst>
          </p:cNvPr>
          <p:cNvSpPr>
            <a:spLocks noGrp="1"/>
          </p:cNvSpPr>
          <p:nvPr>
            <p:ph idx="1"/>
          </p:nvPr>
        </p:nvSpPr>
        <p:spPr>
          <a:xfrm>
            <a:off x="4069438" y="1509315"/>
            <a:ext cx="6038492" cy="4624208"/>
          </a:xfrm>
        </p:spPr>
        <p:txBody>
          <a:bodyPr anchor="t">
            <a:normAutofit/>
          </a:bodyPr>
          <a:lstStyle/>
          <a:p>
            <a:r>
              <a:rPr lang="en-US" sz="2400" dirty="0"/>
              <a:t>Welcome &amp; Introductions</a:t>
            </a:r>
          </a:p>
          <a:p>
            <a:r>
              <a:rPr lang="en-US" sz="2400" dirty="0"/>
              <a:t>Federal Team Overview </a:t>
            </a:r>
          </a:p>
          <a:p>
            <a:r>
              <a:rPr lang="en-US" sz="2400" dirty="0"/>
              <a:t>Grant Program Overview</a:t>
            </a:r>
          </a:p>
          <a:p>
            <a:r>
              <a:rPr lang="en-US" sz="2400" dirty="0"/>
              <a:t>Grant Management / Package Overview</a:t>
            </a:r>
          </a:p>
          <a:p>
            <a:r>
              <a:rPr lang="en-US" sz="2400" dirty="0"/>
              <a:t>Grant Modifications</a:t>
            </a:r>
          </a:p>
          <a:p>
            <a:r>
              <a:rPr lang="en-US" sz="2400" dirty="0"/>
              <a:t>Performance Reporting Requirements</a:t>
            </a:r>
          </a:p>
          <a:p>
            <a:r>
              <a:rPr lang="en-US" sz="2400" dirty="0"/>
              <a:t>Technical Assistance </a:t>
            </a:r>
          </a:p>
          <a:p>
            <a:r>
              <a:rPr lang="en-US" sz="2400" dirty="0"/>
              <a:t>Communication / Next Steps</a:t>
            </a:r>
          </a:p>
        </p:txBody>
      </p:sp>
      <p:sp>
        <p:nvSpPr>
          <p:cNvPr id="5" name="Slide Number Placeholder 4">
            <a:extLst>
              <a:ext uri="{FF2B5EF4-FFF2-40B4-BE49-F238E27FC236}">
                <a16:creationId xmlns:a16="http://schemas.microsoft.com/office/drawing/2014/main" id="{DDA63F07-AA53-4ECD-AB4C-7B0E836BEF95}"/>
              </a:ext>
            </a:extLst>
          </p:cNvPr>
          <p:cNvSpPr>
            <a:spLocks noGrp="1"/>
          </p:cNvSpPr>
          <p:nvPr>
            <p:ph type="sldNum" sz="quarter" idx="4294967295"/>
          </p:nvPr>
        </p:nvSpPr>
        <p:spPr/>
        <p:txBody>
          <a:bodyPr/>
          <a:lstStyle/>
          <a:p>
            <a:fld id="{706D636C-90A3-4979-BA37-BAB384B22101}" type="slidenum">
              <a:rPr lang="en-US" smtClean="0"/>
              <a:pPr/>
              <a:t>4</a:t>
            </a:fld>
            <a:endParaRPr lang="en-US" dirty="0"/>
          </a:p>
        </p:txBody>
      </p:sp>
    </p:spTree>
    <p:custDataLst>
      <p:tags r:id="rId1"/>
    </p:custDataLst>
    <p:extLst>
      <p:ext uri="{BB962C8B-B14F-4D97-AF65-F5344CB8AC3E}">
        <p14:creationId xmlns:p14="http://schemas.microsoft.com/office/powerpoint/2010/main" val="264327698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388" y="90806"/>
            <a:ext cx="9293542" cy="1051560"/>
          </a:xfrm>
        </p:spPr>
        <p:txBody>
          <a:bodyPr/>
          <a:lstStyle/>
          <a:p>
            <a:r>
              <a:rPr lang="en-US" dirty="0"/>
              <a:t>Technical Assistance: DRA</a:t>
            </a:r>
          </a:p>
        </p:txBody>
      </p:sp>
      <p:sp>
        <p:nvSpPr>
          <p:cNvPr id="3" name="Content Placeholder 2"/>
          <p:cNvSpPr>
            <a:spLocks noGrp="1"/>
          </p:cNvSpPr>
          <p:nvPr>
            <p:ph idx="1"/>
          </p:nvPr>
        </p:nvSpPr>
        <p:spPr>
          <a:xfrm>
            <a:off x="814388" y="1142367"/>
            <a:ext cx="9673204" cy="5095557"/>
          </a:xfrm>
        </p:spPr>
        <p:txBody>
          <a:bodyPr>
            <a:normAutofit/>
          </a:bodyPr>
          <a:lstStyle/>
          <a:p>
            <a:pPr marL="233363" indent="-233363" defTabSz="484631">
              <a:spcBef>
                <a:spcPts val="1200"/>
              </a:spcBef>
              <a:defRPr sz="1483"/>
            </a:pPr>
            <a:r>
              <a:rPr lang="en-US" sz="2200" dirty="0"/>
              <a:t>DRA’s TA will consist of three phases: one-on-one calls and two peer exchange workshops.</a:t>
            </a:r>
          </a:p>
          <a:p>
            <a:pPr marL="233363" indent="-233363" defTabSz="484631">
              <a:spcBef>
                <a:spcPts val="1200"/>
              </a:spcBef>
              <a:defRPr sz="1483"/>
            </a:pPr>
            <a:r>
              <a:rPr lang="en-US" sz="2200" dirty="0"/>
              <a:t>The one-on-one calls will allow an opportunity for new grantees to be introduced to DRA staff; allow grantees to ask specific questions regarding their project specifically, implementation support, compliance, and additional funding opportunities; and discuss the project timeline and benchmarks.</a:t>
            </a:r>
          </a:p>
          <a:p>
            <a:pPr marL="233363" indent="-225425" defTabSz="484631">
              <a:spcBef>
                <a:spcPts val="1200"/>
              </a:spcBef>
              <a:defRPr sz="1483"/>
            </a:pPr>
            <a:r>
              <a:rPr lang="en-US" sz="2200" dirty="0"/>
              <a:t>The first peer-to-peer workshop will focus on the following topics:</a:t>
            </a:r>
          </a:p>
          <a:p>
            <a:pPr marL="556869" lvl="1" indent="-145389" defTabSz="484631">
              <a:spcBef>
                <a:spcPts val="1200"/>
              </a:spcBef>
              <a:defRPr sz="1483"/>
            </a:pPr>
            <a:r>
              <a:rPr lang="en-US" sz="2200" dirty="0"/>
              <a:t>Building a community of practice;</a:t>
            </a:r>
          </a:p>
          <a:p>
            <a:pPr marL="556869" lvl="1" indent="-145389" defTabSz="484631">
              <a:spcBef>
                <a:spcPts val="1200"/>
              </a:spcBef>
              <a:defRPr sz="1483"/>
            </a:pPr>
            <a:r>
              <a:rPr lang="en-US" sz="2200" dirty="0"/>
              <a:t>Developing regional workforce partnerships across sectors;</a:t>
            </a:r>
          </a:p>
          <a:p>
            <a:pPr marL="556869" lvl="1" indent="-145389" defTabSz="484631">
              <a:spcBef>
                <a:spcPts val="1200"/>
              </a:spcBef>
              <a:defRPr sz="1483"/>
            </a:pPr>
            <a:r>
              <a:rPr lang="en-US" sz="2200" dirty="0"/>
              <a:t>Recruitment strategies for training program enrollment;  </a:t>
            </a:r>
          </a:p>
          <a:p>
            <a:pPr marL="556869" lvl="1" indent="-145389" defTabSz="484631">
              <a:spcBef>
                <a:spcPts val="1200"/>
              </a:spcBef>
              <a:defRPr sz="1483"/>
            </a:pPr>
            <a:r>
              <a:rPr lang="en-US" sz="2200" dirty="0"/>
              <a:t>Job placement; and</a:t>
            </a:r>
          </a:p>
          <a:p>
            <a:pPr marL="556869" lvl="1" indent="-145389" defTabSz="484631">
              <a:spcBef>
                <a:spcPts val="1200"/>
              </a:spcBef>
              <a:defRPr sz="1483"/>
            </a:pPr>
            <a:r>
              <a:rPr lang="en-US" sz="2200" dirty="0"/>
              <a:t>Program implementation and financial sustainability. </a:t>
            </a:r>
          </a:p>
        </p:txBody>
      </p:sp>
      <p:sp>
        <p:nvSpPr>
          <p:cNvPr id="4" name="Slide Number Placeholder 3"/>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1" i="0" u="none" strike="noStrike" kern="1200" cap="none" spc="0" normalizeH="0" baseline="0" noProof="0">
                <a:ln>
                  <a:noFill/>
                </a:ln>
                <a:solidFill>
                  <a:srgbClr val="303030">
                    <a:lumMod val="75000"/>
                    <a:lumOff val="25000"/>
                  </a:srgbClr>
                </a:solidFill>
                <a:effectLst/>
                <a:uLnTx/>
                <a:uFillTx/>
                <a:latin typeface="Arial" panose="020B0604020202020204"/>
                <a:cs typeface="Arial"/>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400" b="1" i="0" u="none" strike="noStrike" kern="1200" cap="none" spc="0" normalizeH="0" baseline="0" noProof="0">
              <a:ln>
                <a:noFill/>
              </a:ln>
              <a:solidFill>
                <a:srgbClr val="303030">
                  <a:lumMod val="75000"/>
                  <a:lumOff val="25000"/>
                </a:srgbClr>
              </a:solidFill>
              <a:effectLst/>
              <a:uLnTx/>
              <a:uFillTx/>
              <a:latin typeface="Arial" panose="020B0604020202020204"/>
              <a:cs typeface="Arial"/>
            </a:endParaRPr>
          </a:p>
        </p:txBody>
      </p:sp>
    </p:spTree>
    <p:extLst>
      <p:ext uri="{BB962C8B-B14F-4D97-AF65-F5344CB8AC3E}">
        <p14:creationId xmlns:p14="http://schemas.microsoft.com/office/powerpoint/2010/main" val="60639045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2A916-68DD-5444-8AC4-7D17D53DF28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cs typeface="Arial"/>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600" b="1" i="0" u="none" strike="noStrike" kern="1200" cap="none" spc="0" normalizeH="0" baseline="0" noProof="0">
              <a:ln>
                <a:noFill/>
              </a:ln>
              <a:solidFill>
                <a:srgbClr val="2C5261"/>
              </a:solidFill>
              <a:effectLst/>
              <a:uLnTx/>
              <a:uFillTx/>
              <a:latin typeface="Calibri" panose="020F0502020204030204"/>
              <a:cs typeface="Arial"/>
            </a:endParaRPr>
          </a:p>
        </p:txBody>
      </p:sp>
      <p:sp>
        <p:nvSpPr>
          <p:cNvPr id="3" name="Title 2">
            <a:extLst>
              <a:ext uri="{FF2B5EF4-FFF2-40B4-BE49-F238E27FC236}">
                <a16:creationId xmlns:a16="http://schemas.microsoft.com/office/drawing/2014/main" id="{F0CC21A6-CB5E-284A-921C-3291E39851C7}"/>
              </a:ext>
            </a:extLst>
          </p:cNvPr>
          <p:cNvSpPr>
            <a:spLocks noGrp="1"/>
          </p:cNvSpPr>
          <p:nvPr>
            <p:ph type="title"/>
          </p:nvPr>
        </p:nvSpPr>
        <p:spPr/>
        <p:txBody>
          <a:bodyPr/>
          <a:lstStyle/>
          <a:p>
            <a:r>
              <a:rPr lang="en-US" dirty="0"/>
              <a:t>Technical Assistance: DRA, cont.</a:t>
            </a:r>
          </a:p>
        </p:txBody>
      </p:sp>
      <p:sp>
        <p:nvSpPr>
          <p:cNvPr id="4" name="Content Placeholder 3">
            <a:extLst>
              <a:ext uri="{FF2B5EF4-FFF2-40B4-BE49-F238E27FC236}">
                <a16:creationId xmlns:a16="http://schemas.microsoft.com/office/drawing/2014/main" id="{30812456-2A63-A347-AC44-2CD1A3128AA5}"/>
              </a:ext>
            </a:extLst>
          </p:cNvPr>
          <p:cNvSpPr>
            <a:spLocks noGrp="1"/>
          </p:cNvSpPr>
          <p:nvPr>
            <p:ph idx="1"/>
          </p:nvPr>
        </p:nvSpPr>
        <p:spPr/>
        <p:txBody>
          <a:bodyPr/>
          <a:lstStyle/>
          <a:p>
            <a:r>
              <a:rPr lang="en-US" sz="2200" dirty="0"/>
              <a:t>The second peer exchange workshop focuses on:</a:t>
            </a:r>
          </a:p>
          <a:p>
            <a:pPr lvl="1"/>
            <a:r>
              <a:rPr lang="en-US" sz="2200" dirty="0"/>
              <a:t>Project Implementation &amp; progress,</a:t>
            </a:r>
          </a:p>
          <a:p>
            <a:pPr lvl="1"/>
            <a:r>
              <a:rPr lang="en-US" sz="2200" dirty="0"/>
              <a:t>Data Collection &amp; Reporting, </a:t>
            </a:r>
          </a:p>
          <a:p>
            <a:pPr lvl="1"/>
            <a:r>
              <a:rPr lang="en-US" sz="2200" dirty="0"/>
              <a:t>Implementation Challenges and Successes, and </a:t>
            </a:r>
          </a:p>
          <a:p>
            <a:pPr lvl="1"/>
            <a:r>
              <a:rPr lang="en-US" sz="2200" dirty="0"/>
              <a:t>Cross-Sector Relationship Development.</a:t>
            </a:r>
          </a:p>
          <a:p>
            <a:endParaRPr lang="en-US" dirty="0"/>
          </a:p>
        </p:txBody>
      </p:sp>
    </p:spTree>
    <p:extLst>
      <p:ext uri="{BB962C8B-B14F-4D97-AF65-F5344CB8AC3E}">
        <p14:creationId xmlns:p14="http://schemas.microsoft.com/office/powerpoint/2010/main" val="416394503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Assistance Contacts</a:t>
            </a:r>
          </a:p>
        </p:txBody>
      </p:sp>
      <p:sp>
        <p:nvSpPr>
          <p:cNvPr id="3" name="Content Placeholder 2"/>
          <p:cNvSpPr>
            <a:spLocks noGrp="1"/>
          </p:cNvSpPr>
          <p:nvPr>
            <p:ph sz="half" idx="1"/>
          </p:nvPr>
        </p:nvSpPr>
        <p:spPr>
          <a:xfrm>
            <a:off x="2152651" y="1161144"/>
            <a:ext cx="3815715" cy="5015819"/>
          </a:xfrm>
        </p:spPr>
        <p:txBody>
          <a:bodyPr/>
          <a:lstStyle/>
          <a:p>
            <a:r>
              <a:rPr lang="en-US" dirty="0"/>
              <a:t>ARC</a:t>
            </a:r>
          </a:p>
          <a:p>
            <a:pPr lvl="1"/>
            <a:r>
              <a:rPr lang="en-US" dirty="0"/>
              <a:t>Nicole Dunn</a:t>
            </a:r>
          </a:p>
          <a:p>
            <a:pPr lvl="1"/>
            <a:r>
              <a:rPr lang="en-US" sz="2000" u="sng" dirty="0">
                <a:hlinkClick r:id="rId3"/>
              </a:rPr>
              <a:t>nd@chamberlindunn.com</a:t>
            </a:r>
            <a:r>
              <a:rPr lang="en-US" sz="2000" dirty="0"/>
              <a:t> </a:t>
            </a:r>
            <a:r>
              <a:rPr lang="en-US" dirty="0"/>
              <a:t>(preferred contact method) </a:t>
            </a:r>
          </a:p>
          <a:p>
            <a:pPr lvl="1"/>
            <a:r>
              <a:rPr lang="en-US" dirty="0"/>
              <a:t>317.874.6321</a:t>
            </a:r>
          </a:p>
          <a:p>
            <a:pPr lvl="1"/>
            <a:endParaRPr lang="en-US" dirty="0"/>
          </a:p>
        </p:txBody>
      </p:sp>
      <p:sp>
        <p:nvSpPr>
          <p:cNvPr id="4" name="Content Placeholder 3"/>
          <p:cNvSpPr>
            <a:spLocks noGrp="1"/>
          </p:cNvSpPr>
          <p:nvPr>
            <p:ph sz="half" idx="2"/>
          </p:nvPr>
        </p:nvSpPr>
        <p:spPr/>
        <p:txBody>
          <a:bodyPr/>
          <a:lstStyle/>
          <a:p>
            <a:r>
              <a:rPr lang="en-US" dirty="0"/>
              <a:t>DRA</a:t>
            </a:r>
          </a:p>
          <a:p>
            <a:pPr lvl="1"/>
            <a:r>
              <a:rPr lang="en-US" dirty="0"/>
              <a:t>Aury Kangelos</a:t>
            </a:r>
          </a:p>
          <a:p>
            <a:pPr lvl="1"/>
            <a:r>
              <a:rPr lang="en-US" dirty="0"/>
              <a:t>Program Manager</a:t>
            </a:r>
          </a:p>
          <a:p>
            <a:pPr lvl="1"/>
            <a:r>
              <a:rPr lang="en-US" u="sng" dirty="0">
                <a:hlinkClick r:id="rId4"/>
              </a:rPr>
              <a:t>akangelos@dra.gov</a:t>
            </a:r>
            <a:endParaRPr lang="en-US" dirty="0"/>
          </a:p>
          <a:p>
            <a:pPr lvl="1"/>
            <a:r>
              <a:rPr lang="en-US" dirty="0"/>
              <a:t>(901) 484-5082</a:t>
            </a:r>
          </a:p>
        </p:txBody>
      </p:sp>
      <p:sp>
        <p:nvSpPr>
          <p:cNvPr id="5" name="Slide Number Placeholder 4"/>
          <p:cNvSpPr>
            <a:spLocks noGrp="1"/>
          </p:cNvSpPr>
          <p:nvPr>
            <p:ph type="sldNum" sz="quarter" idx="4294967295"/>
          </p:nvPr>
        </p:nvSpPr>
        <p:spPr/>
        <p:txBody>
          <a:bodyPr/>
          <a:lstStyle/>
          <a:p>
            <a:pPr algn="r" defTabSz="457200">
              <a:defRPr/>
            </a:pPr>
            <a:fld id="{706D636C-90A3-4979-BA37-BAB384B22101}" type="slidenum">
              <a:rPr lang="en-US" sz="1400">
                <a:solidFill>
                  <a:srgbClr val="303030">
                    <a:lumMod val="75000"/>
                    <a:lumOff val="25000"/>
                  </a:srgbClr>
                </a:solidFill>
                <a:latin typeface="Arial" panose="020B0604020202020204"/>
              </a:rPr>
              <a:pPr algn="r" defTabSz="457200">
                <a:defRPr/>
              </a:pPr>
              <a:t>42</a:t>
            </a:fld>
            <a:endParaRPr lang="en-US" sz="1400">
              <a:solidFill>
                <a:srgbClr val="303030">
                  <a:lumMod val="75000"/>
                  <a:lumOff val="25000"/>
                </a:srgbClr>
              </a:solidFill>
              <a:latin typeface="Arial" panose="020B0604020202020204"/>
            </a:endParaRPr>
          </a:p>
        </p:txBody>
      </p:sp>
    </p:spTree>
    <p:extLst>
      <p:ext uri="{BB962C8B-B14F-4D97-AF65-F5344CB8AC3E}">
        <p14:creationId xmlns:p14="http://schemas.microsoft.com/office/powerpoint/2010/main" val="374482372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3A5F7572-19F4-4F60-888E-1B92EEAEE123}"/>
              </a:ext>
            </a:extLst>
          </p:cNvPr>
          <p:cNvSpPr>
            <a:spLocks noGrp="1"/>
          </p:cNvSpPr>
          <p:nvPr>
            <p:ph type="sldNum" sz="quarter" idx="12"/>
          </p:nvPr>
        </p:nvSpPr>
        <p:spPr/>
        <p:txBody>
          <a:bodyPr/>
          <a:lstStyle/>
          <a:p>
            <a:pPr algn="r" defTabSz="457200">
              <a:defRPr/>
            </a:pPr>
            <a:fld id="{706D636C-90A3-4979-BA37-BAB384B22101}" type="slidenum">
              <a:rPr lang="en-US" sz="1400">
                <a:solidFill>
                  <a:srgbClr val="303030">
                    <a:lumMod val="75000"/>
                    <a:lumOff val="25000"/>
                  </a:srgbClr>
                </a:solidFill>
                <a:latin typeface="Arial" panose="020B0604020202020204"/>
              </a:rPr>
              <a:pPr algn="r" defTabSz="457200">
                <a:defRPr/>
              </a:pPr>
              <a:t>43</a:t>
            </a:fld>
            <a:endParaRPr lang="en-US" sz="1400" dirty="0">
              <a:solidFill>
                <a:srgbClr val="303030">
                  <a:lumMod val="75000"/>
                  <a:lumOff val="25000"/>
                </a:srgbClr>
              </a:solidFill>
              <a:latin typeface="Arial" panose="020B0604020202020204"/>
            </a:endParaRPr>
          </a:p>
        </p:txBody>
      </p:sp>
      <p:sp>
        <p:nvSpPr>
          <p:cNvPr id="2" name="Title 1"/>
          <p:cNvSpPr>
            <a:spLocks noGrp="1"/>
          </p:cNvSpPr>
          <p:nvPr>
            <p:ph type="title"/>
          </p:nvPr>
        </p:nvSpPr>
        <p:spPr/>
        <p:txBody>
          <a:bodyPr anchor="t">
            <a:noAutofit/>
          </a:bodyPr>
          <a:lstStyle/>
          <a:p>
            <a:r>
              <a:rPr lang="en-US" dirty="0"/>
              <a:t>Comparison: Role of FPO vs TA Providers</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551869808"/>
              </p:ext>
            </p:extLst>
          </p:nvPr>
        </p:nvGraphicFramePr>
        <p:xfrm>
          <a:off x="838200" y="1160463"/>
          <a:ext cx="5181600" cy="4974465"/>
        </p:xfrm>
        <a:graphic>
          <a:graphicData uri="http://schemas.openxmlformats.org/drawingml/2006/table">
            <a:tbl>
              <a:tblPr firstRow="1" bandRow="1">
                <a:tableStyleId>{5C22544A-7EE6-4342-B048-85BDC9FD1C3A}</a:tableStyleId>
              </a:tblPr>
              <a:tblGrid>
                <a:gridCol w="5181600">
                  <a:extLst>
                    <a:ext uri="{9D8B030D-6E8A-4147-A177-3AD203B41FA5}">
                      <a16:colId xmlns:a16="http://schemas.microsoft.com/office/drawing/2014/main" val="20000"/>
                    </a:ext>
                  </a:extLst>
                </a:gridCol>
              </a:tblGrid>
              <a:tr h="731181">
                <a:tc>
                  <a:txBody>
                    <a:bodyPr/>
                    <a:lstStyle/>
                    <a:p>
                      <a:pPr marL="0" marR="0" algn="ctr">
                        <a:spcBef>
                          <a:spcPts val="0"/>
                        </a:spcBef>
                        <a:spcAft>
                          <a:spcPts val="0"/>
                        </a:spcAft>
                      </a:pPr>
                      <a:r>
                        <a:rPr lang="en-US" sz="2000" dirty="0">
                          <a:effectLst/>
                        </a:rPr>
                        <a:t>Federal Project </a:t>
                      </a:r>
                      <a:br>
                        <a:rPr lang="en-US" sz="2000" dirty="0">
                          <a:effectLst/>
                        </a:rPr>
                      </a:br>
                      <a:r>
                        <a:rPr lang="en-US" sz="2000" dirty="0">
                          <a:effectLst/>
                        </a:rPr>
                        <a:t>Officer’s Role</a:t>
                      </a:r>
                      <a:endParaRPr lang="en-US" sz="2000" dirty="0">
                        <a:effectLst/>
                        <a:latin typeface="Calibri"/>
                        <a:ea typeface="Calibri"/>
                        <a:cs typeface="Times New Roman"/>
                      </a:endParaRPr>
                    </a:p>
                  </a:txBody>
                  <a:tcPr marL="181882" marR="1818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731181">
                <a:tc>
                  <a:txBody>
                    <a:bodyPr/>
                    <a:lstStyle/>
                    <a:p>
                      <a:pPr marL="0" marR="0">
                        <a:spcBef>
                          <a:spcPts val="0"/>
                        </a:spcBef>
                        <a:spcAft>
                          <a:spcPts val="0"/>
                        </a:spcAft>
                      </a:pPr>
                      <a:r>
                        <a:rPr lang="en-US" sz="1800" dirty="0">
                          <a:effectLst/>
                        </a:rPr>
                        <a:t>Clarification </a:t>
                      </a:r>
                      <a:r>
                        <a:rPr lang="en-US" sz="1800">
                          <a:effectLst/>
                        </a:rPr>
                        <a:t>of the </a:t>
                      </a:r>
                      <a:r>
                        <a:rPr lang="en-US" sz="1800" dirty="0">
                          <a:effectLst/>
                        </a:rPr>
                        <a:t>FOA, including definitions </a:t>
                      </a:r>
                      <a:endParaRPr lang="en-US" sz="1800" dirty="0">
                        <a:effectLst/>
                        <a:latin typeface="Calibri"/>
                        <a:ea typeface="Calibri"/>
                        <a:cs typeface="Times New Roman"/>
                      </a:endParaRPr>
                    </a:p>
                  </a:txBody>
                  <a:tcPr marL="181882" marR="1818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731181">
                <a:tc>
                  <a:txBody>
                    <a:bodyPr/>
                    <a:lstStyle/>
                    <a:p>
                      <a:pPr marL="0" marR="0">
                        <a:spcBef>
                          <a:spcPts val="0"/>
                        </a:spcBef>
                        <a:spcAft>
                          <a:spcPts val="0"/>
                        </a:spcAft>
                      </a:pPr>
                      <a:r>
                        <a:rPr lang="en-US" sz="1800" dirty="0">
                          <a:effectLst/>
                        </a:rPr>
                        <a:t>Statement of work alterations </a:t>
                      </a:r>
                      <a:endParaRPr lang="en-US" sz="1800" dirty="0">
                        <a:effectLst/>
                        <a:latin typeface="Calibri"/>
                        <a:ea typeface="Calibri"/>
                        <a:cs typeface="Times New Roman"/>
                      </a:endParaRPr>
                    </a:p>
                  </a:txBody>
                  <a:tcPr marL="181882" marR="1818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1081748">
                <a:tc>
                  <a:txBody>
                    <a:bodyPr/>
                    <a:lstStyle/>
                    <a:p>
                      <a:pPr marL="0" marR="0" indent="0">
                        <a:spcBef>
                          <a:spcPts val="0"/>
                        </a:spcBef>
                        <a:spcAft>
                          <a:spcPts val="0"/>
                        </a:spcAft>
                        <a:buFont typeface="+mj-lt"/>
                        <a:buNone/>
                      </a:pPr>
                      <a:r>
                        <a:rPr lang="en-US" sz="1800" dirty="0">
                          <a:effectLst/>
                        </a:rPr>
                        <a:t>Fiscal questions, including allowable expenditures and budget</a:t>
                      </a:r>
                      <a:endParaRPr lang="en-US" sz="1800" dirty="0">
                        <a:effectLst/>
                        <a:latin typeface="Calibri"/>
                        <a:ea typeface="Calibri"/>
                        <a:cs typeface="Times New Roman"/>
                      </a:endParaRPr>
                    </a:p>
                  </a:txBody>
                  <a:tcPr marL="181882" marR="1818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602403">
                <a:tc>
                  <a:txBody>
                    <a:bodyPr/>
                    <a:lstStyle/>
                    <a:p>
                      <a:pPr marL="0" marR="0">
                        <a:spcBef>
                          <a:spcPts val="0"/>
                        </a:spcBef>
                        <a:spcAft>
                          <a:spcPts val="0"/>
                        </a:spcAft>
                      </a:pPr>
                      <a:r>
                        <a:rPr lang="en-US" sz="1800" dirty="0">
                          <a:effectLst/>
                        </a:rPr>
                        <a:t>Quarterly performance outcomes against target outcomes </a:t>
                      </a:r>
                      <a:endParaRPr lang="en-US" sz="1800" dirty="0">
                        <a:effectLst/>
                        <a:latin typeface="Calibri"/>
                        <a:ea typeface="Calibri"/>
                        <a:cs typeface="Times New Roman"/>
                      </a:endParaRPr>
                    </a:p>
                  </a:txBody>
                  <a:tcPr marL="181882" marR="1818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65590">
                <a:tc>
                  <a:txBody>
                    <a:bodyPr/>
                    <a:lstStyle/>
                    <a:p>
                      <a:pPr marL="0" marR="0">
                        <a:spcBef>
                          <a:spcPts val="0"/>
                        </a:spcBef>
                        <a:spcAft>
                          <a:spcPts val="0"/>
                        </a:spcAft>
                      </a:pPr>
                      <a:r>
                        <a:rPr lang="en-US" sz="1800" dirty="0">
                          <a:effectLst/>
                          <a:latin typeface="+mn-lt"/>
                          <a:ea typeface="Calibri"/>
                          <a:cs typeface="Times New Roman"/>
                        </a:rPr>
                        <a:t>Connections to the grant officer</a:t>
                      </a:r>
                    </a:p>
                  </a:txBody>
                  <a:tcPr marL="181882" marR="1818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25269197"/>
                  </a:ext>
                </a:extLst>
              </a:tr>
              <a:tr h="731181">
                <a:tc>
                  <a:txBody>
                    <a:bodyPr/>
                    <a:lstStyle/>
                    <a:p>
                      <a:pPr marL="0" marR="0">
                        <a:spcBef>
                          <a:spcPts val="0"/>
                        </a:spcBef>
                        <a:spcAft>
                          <a:spcPts val="0"/>
                        </a:spcAft>
                      </a:pPr>
                      <a:r>
                        <a:rPr lang="en-US" sz="1800" dirty="0">
                          <a:effectLst/>
                        </a:rPr>
                        <a:t>Assistance addressing policy questions, as they arise </a:t>
                      </a:r>
                      <a:endParaRPr lang="en-US" sz="1800" dirty="0">
                        <a:effectLst/>
                        <a:latin typeface="Calibri"/>
                        <a:ea typeface="Calibri"/>
                        <a:cs typeface="Times New Roman"/>
                      </a:endParaRPr>
                    </a:p>
                  </a:txBody>
                  <a:tcPr marL="181882" marR="1818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Content Placeholder 2"/>
          <p:cNvSpPr>
            <a:spLocks noGrp="1"/>
          </p:cNvSpPr>
          <p:nvPr>
            <p:ph sz="half" idx="2"/>
          </p:nvPr>
        </p:nvSpPr>
        <p:spPr/>
        <p:txBody>
          <a:bodyPr/>
          <a:lstStyle/>
          <a:p>
            <a:endParaRPr lang="en-US"/>
          </a:p>
        </p:txBody>
      </p:sp>
      <p:graphicFrame>
        <p:nvGraphicFramePr>
          <p:cNvPr id="5" name="Content Placeholder 3">
            <a:extLst>
              <a:ext uri="{FF2B5EF4-FFF2-40B4-BE49-F238E27FC236}">
                <a16:creationId xmlns:a16="http://schemas.microsoft.com/office/drawing/2014/main" id="{55E40A29-40E4-41AE-9DC2-46E7384D989E}"/>
              </a:ext>
            </a:extLst>
          </p:cNvPr>
          <p:cNvGraphicFramePr>
            <a:graphicFrameLocks/>
          </p:cNvGraphicFramePr>
          <p:nvPr>
            <p:extLst>
              <p:ext uri="{D42A27DB-BD31-4B8C-83A1-F6EECF244321}">
                <p14:modId xmlns:p14="http://schemas.microsoft.com/office/powerpoint/2010/main" val="2235167010"/>
              </p:ext>
            </p:extLst>
          </p:nvPr>
        </p:nvGraphicFramePr>
        <p:xfrm>
          <a:off x="6172200" y="1160463"/>
          <a:ext cx="5572125" cy="4993902"/>
        </p:xfrm>
        <a:graphic>
          <a:graphicData uri="http://schemas.openxmlformats.org/drawingml/2006/table">
            <a:tbl>
              <a:tblPr firstRow="1" bandRow="1">
                <a:tableStyleId>{21E4AEA4-8DFA-4A89-87EB-49C32662AFE0}</a:tableStyleId>
              </a:tblPr>
              <a:tblGrid>
                <a:gridCol w="5572125">
                  <a:extLst>
                    <a:ext uri="{9D8B030D-6E8A-4147-A177-3AD203B41FA5}">
                      <a16:colId xmlns:a16="http://schemas.microsoft.com/office/drawing/2014/main" val="20001"/>
                    </a:ext>
                  </a:extLst>
                </a:gridCol>
              </a:tblGrid>
              <a:tr h="664857">
                <a:tc>
                  <a:txBody>
                    <a:bodyPr/>
                    <a:lstStyle/>
                    <a:p>
                      <a:pPr marL="0" marR="0" algn="ctr">
                        <a:spcBef>
                          <a:spcPts val="0"/>
                        </a:spcBef>
                        <a:spcAft>
                          <a:spcPts val="0"/>
                        </a:spcAft>
                      </a:pPr>
                      <a:r>
                        <a:rPr lang="en-US" sz="2000" dirty="0">
                          <a:effectLst/>
                        </a:rPr>
                        <a:t>TA Provider Role</a:t>
                      </a:r>
                      <a:endParaRPr lang="en-US" sz="20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546615">
                <a:tc>
                  <a:txBody>
                    <a:bodyPr/>
                    <a:lstStyle/>
                    <a:p>
                      <a:pPr marL="0" marR="0">
                        <a:spcBef>
                          <a:spcPts val="0"/>
                        </a:spcBef>
                        <a:spcAft>
                          <a:spcPts val="0"/>
                        </a:spcAft>
                      </a:pPr>
                      <a:r>
                        <a:rPr lang="en-US" sz="1800" dirty="0">
                          <a:effectLst/>
                          <a:latin typeface="Calibri"/>
                          <a:ea typeface="Calibri"/>
                          <a:cs typeface="Times New Roman"/>
                        </a:rPr>
                        <a:t>One-on-one</a:t>
                      </a:r>
                      <a:r>
                        <a:rPr lang="en-US" sz="1800" baseline="0" dirty="0">
                          <a:effectLst/>
                          <a:latin typeface="Calibri"/>
                          <a:ea typeface="Calibri"/>
                          <a:cs typeface="Times New Roman"/>
                        </a:rPr>
                        <a:t> coaching and support</a:t>
                      </a:r>
                      <a:endParaRPr lang="en-US" sz="1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5100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a:cs typeface="Times New Roman"/>
                        </a:rPr>
                        <a:t>Peer-to-peer learning opportunities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75452">
                <a:tc>
                  <a:txBody>
                    <a:bodyPr/>
                    <a:lstStyle/>
                    <a:p>
                      <a:pPr marL="0" marR="0">
                        <a:spcBef>
                          <a:spcPts val="0"/>
                        </a:spcBef>
                        <a:spcAft>
                          <a:spcPts val="0"/>
                        </a:spcAft>
                      </a:pPr>
                      <a:r>
                        <a:rPr lang="en-US" sz="1800" dirty="0">
                          <a:effectLst/>
                          <a:latin typeface="Calibri"/>
                          <a:ea typeface="Calibri"/>
                          <a:cs typeface="Times New Roman"/>
                        </a:rPr>
                        <a:t>Approaches to data collection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502212">
                <a:tc>
                  <a:txBody>
                    <a:bodyPr/>
                    <a:lstStyle/>
                    <a:p>
                      <a:pPr marL="0" marR="0">
                        <a:spcBef>
                          <a:spcPts val="0"/>
                        </a:spcBef>
                        <a:spcAft>
                          <a:spcPts val="0"/>
                        </a:spcAft>
                      </a:pPr>
                      <a:r>
                        <a:rPr lang="en-US" sz="1800" kern="1200" dirty="0">
                          <a:solidFill>
                            <a:schemeClr val="dk1"/>
                          </a:solidFill>
                          <a:effectLst/>
                          <a:latin typeface="+mn-lt"/>
                          <a:ea typeface="+mn-ea"/>
                          <a:cs typeface="+mn-cs"/>
                        </a:rPr>
                        <a:t>Organizational structure: staffing, systems, and processes</a:t>
                      </a:r>
                      <a:endParaRPr lang="en-US" sz="1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54882">
                <a:tc>
                  <a:txBody>
                    <a:bodyPr/>
                    <a:lstStyle/>
                    <a:p>
                      <a:pPr marL="0" marR="0">
                        <a:spcBef>
                          <a:spcPts val="0"/>
                        </a:spcBef>
                        <a:spcAft>
                          <a:spcPts val="0"/>
                        </a:spcAft>
                      </a:pPr>
                      <a:r>
                        <a:rPr lang="en-US" sz="1800" kern="1200" dirty="0">
                          <a:solidFill>
                            <a:schemeClr val="dk1"/>
                          </a:solidFill>
                          <a:effectLst/>
                          <a:latin typeface="+mn-lt"/>
                          <a:ea typeface="+mn-ea"/>
                          <a:cs typeface="+mn-cs"/>
                        </a:rPr>
                        <a:t>Project planning and management</a:t>
                      </a:r>
                      <a:endParaRPr lang="en-US" sz="18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47611577"/>
                  </a:ext>
                </a:extLst>
              </a:tr>
              <a:tr h="502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Participant outreach and recruitment strategies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65880817"/>
                  </a:ext>
                </a:extLst>
              </a:tr>
              <a:tr h="753318">
                <a:tc>
                  <a:txBody>
                    <a:bodyPr/>
                    <a:lstStyle/>
                    <a:p>
                      <a:pPr marL="0" marR="0">
                        <a:spcBef>
                          <a:spcPts val="0"/>
                        </a:spcBef>
                        <a:spcAft>
                          <a:spcPts val="0"/>
                        </a:spcAft>
                      </a:pPr>
                      <a:r>
                        <a:rPr lang="en-US" sz="1800" kern="1200" dirty="0">
                          <a:solidFill>
                            <a:schemeClr val="dk1"/>
                          </a:solidFill>
                          <a:effectLst/>
                          <a:latin typeface="+mn-lt"/>
                          <a:ea typeface="+mn-ea"/>
                          <a:cs typeface="+mn-cs"/>
                        </a:rPr>
                        <a:t>Participant services, including case management, supportive services, and job placement</a:t>
                      </a:r>
                      <a:endParaRPr lang="en-US" sz="18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75052205"/>
                  </a:ext>
                </a:extLst>
              </a:tr>
              <a:tr h="664857">
                <a:tc>
                  <a:txBody>
                    <a:bodyPr/>
                    <a:lstStyle/>
                    <a:p>
                      <a:pPr marL="0" marR="0">
                        <a:spcBef>
                          <a:spcPts val="0"/>
                        </a:spcBef>
                        <a:spcAft>
                          <a:spcPts val="0"/>
                        </a:spcAft>
                      </a:pPr>
                      <a:r>
                        <a:rPr lang="en-US" sz="1800" dirty="0">
                          <a:effectLst/>
                        </a:rPr>
                        <a:t>Employer engagement and participant placement</a:t>
                      </a:r>
                      <a:endParaRPr lang="en-US" sz="18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58668570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nvPr>
        </p:nvSpPr>
        <p:spPr>
          <a:xfrm>
            <a:off x="2164080" y="842965"/>
            <a:ext cx="7863840" cy="2852737"/>
          </a:xfrm>
        </p:spPr>
        <p:txBody>
          <a:bodyPr/>
          <a:lstStyle/>
          <a:p>
            <a:r>
              <a:rPr lang="en-US" dirty="0"/>
              <a:t>Communication</a:t>
            </a:r>
          </a:p>
        </p:txBody>
      </p:sp>
      <p:sp>
        <p:nvSpPr>
          <p:cNvPr id="3" name="Text Placeholder 2">
            <a:extLst>
              <a:ext uri="{FF2B5EF4-FFF2-40B4-BE49-F238E27FC236}">
                <a16:creationId xmlns:a16="http://schemas.microsoft.com/office/drawing/2014/main" id="{A8D1E086-E0DD-4320-B921-FE7F1C9BA352}"/>
              </a:ext>
            </a:extLst>
          </p:cNvPr>
          <p:cNvSpPr>
            <a:spLocks noGrp="1"/>
          </p:cNvSpPr>
          <p:nvPr>
            <p:ph type="body" idx="1"/>
          </p:nvPr>
        </p:nvSpPr>
        <p:spPr>
          <a:xfrm>
            <a:off x="771526" y="4064000"/>
            <a:ext cx="7458074" cy="1866900"/>
          </a:xfrm>
        </p:spPr>
        <p:txBody>
          <a:bodyPr>
            <a:normAutofit/>
          </a:bodyPr>
          <a:lstStyle/>
          <a:p>
            <a:pPr algn="ctr"/>
            <a:r>
              <a:rPr lang="en-US" dirty="0"/>
              <a:t>Communication Plan, Point of Contact </a:t>
            </a:r>
          </a:p>
        </p:txBody>
      </p:sp>
      <p:sp>
        <p:nvSpPr>
          <p:cNvPr id="4" name="Slide Number Placeholder 3">
            <a:extLst>
              <a:ext uri="{FF2B5EF4-FFF2-40B4-BE49-F238E27FC236}">
                <a16:creationId xmlns:a16="http://schemas.microsoft.com/office/drawing/2014/main" id="{F7F3BCF8-F9AB-4BB2-9913-4630A42EC134}"/>
              </a:ext>
            </a:extLst>
          </p:cNvPr>
          <p:cNvSpPr>
            <a:spLocks noGrp="1"/>
          </p:cNvSpPr>
          <p:nvPr>
            <p:ph type="sldNum" sz="quarter" idx="4294967295"/>
          </p:nvPr>
        </p:nvSpPr>
        <p:spPr/>
        <p:txBody>
          <a:bodyPr/>
          <a:lstStyle/>
          <a:p>
            <a:fld id="{706D636C-90A3-4979-BA37-BAB384B22101}" type="slidenum">
              <a:rPr lang="en-US" smtClean="0"/>
              <a:pPr/>
              <a:t>44</a:t>
            </a:fld>
            <a:endParaRPr lang="en-US"/>
          </a:p>
        </p:txBody>
      </p:sp>
    </p:spTree>
    <p:custDataLst>
      <p:tags r:id="rId1"/>
    </p:custDataLst>
    <p:extLst>
      <p:ext uri="{BB962C8B-B14F-4D97-AF65-F5344CB8AC3E}">
        <p14:creationId xmlns:p14="http://schemas.microsoft.com/office/powerpoint/2010/main" val="366873237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4153CD-AC37-4A90-9F5B-281DE0EEF41D}"/>
              </a:ext>
            </a:extLst>
          </p:cNvPr>
          <p:cNvSpPr>
            <a:spLocks noGrp="1"/>
          </p:cNvSpPr>
          <p:nvPr>
            <p:ph type="title"/>
          </p:nvPr>
        </p:nvSpPr>
        <p:spPr>
          <a:xfrm>
            <a:off x="757238" y="214313"/>
            <a:ext cx="9730354" cy="779983"/>
          </a:xfrm>
        </p:spPr>
        <p:txBody>
          <a:bodyPr anchor="t"/>
          <a:lstStyle/>
          <a:p>
            <a:r>
              <a:rPr lang="en-US" dirty="0"/>
              <a:t>For Assistance with WORC Grants</a:t>
            </a:r>
          </a:p>
        </p:txBody>
      </p:sp>
      <p:sp>
        <p:nvSpPr>
          <p:cNvPr id="7" name="Content Placeholder 6">
            <a:extLst>
              <a:ext uri="{FF2B5EF4-FFF2-40B4-BE49-F238E27FC236}">
                <a16:creationId xmlns:a16="http://schemas.microsoft.com/office/drawing/2014/main" id="{21A91435-4976-43EA-84E0-5841018E9621}"/>
              </a:ext>
            </a:extLst>
          </p:cNvPr>
          <p:cNvSpPr>
            <a:spLocks noGrp="1"/>
          </p:cNvSpPr>
          <p:nvPr>
            <p:ph idx="1"/>
          </p:nvPr>
        </p:nvSpPr>
        <p:spPr>
          <a:xfrm>
            <a:off x="2300370" y="5411346"/>
            <a:ext cx="7591261" cy="506034"/>
          </a:xfrm>
        </p:spPr>
        <p:txBody>
          <a:bodyPr>
            <a:normAutofit fontScale="85000" lnSpcReduction="20000"/>
          </a:bodyPr>
          <a:lstStyle/>
          <a:p>
            <a:pPr marL="0" indent="0" algn="ctr">
              <a:buNone/>
            </a:pPr>
            <a:r>
              <a:rPr lang="en-US" sz="2000" dirty="0">
                <a:solidFill>
                  <a:schemeClr val="accent2"/>
                </a:solidFill>
              </a:rPr>
              <a:t>Always contact the Employment and Training Administration (ETA) assigned FPO first if you have questions.</a:t>
            </a:r>
          </a:p>
        </p:txBody>
      </p:sp>
      <p:sp>
        <p:nvSpPr>
          <p:cNvPr id="5" name="Slide Number Placeholder 4">
            <a:extLst>
              <a:ext uri="{FF2B5EF4-FFF2-40B4-BE49-F238E27FC236}">
                <a16:creationId xmlns:a16="http://schemas.microsoft.com/office/drawing/2014/main" id="{0BBEC6CC-DBC8-4E1B-823A-9FA52A594CD8}"/>
              </a:ext>
            </a:extLst>
          </p:cNvPr>
          <p:cNvSpPr>
            <a:spLocks noGrp="1"/>
          </p:cNvSpPr>
          <p:nvPr>
            <p:ph type="sldNum" sz="quarter" idx="4294967295"/>
          </p:nvPr>
        </p:nvSpPr>
        <p:spPr/>
        <p:txBody>
          <a:bodyPr/>
          <a:lstStyle/>
          <a:p>
            <a:fld id="{706D636C-90A3-4979-BA37-BAB384B22101}" type="slidenum">
              <a:rPr lang="en-US" smtClean="0"/>
              <a:pPr/>
              <a:t>45</a:t>
            </a:fld>
            <a:endParaRPr lang="en-US"/>
          </a:p>
        </p:txBody>
      </p:sp>
      <p:graphicFrame>
        <p:nvGraphicFramePr>
          <p:cNvPr id="9" name="Table 8">
            <a:extLst>
              <a:ext uri="{FF2B5EF4-FFF2-40B4-BE49-F238E27FC236}">
                <a16:creationId xmlns:a16="http://schemas.microsoft.com/office/drawing/2014/main" id="{679BA060-D5D0-4034-B448-C8423F35BC9F}"/>
              </a:ext>
            </a:extLst>
          </p:cNvPr>
          <p:cNvGraphicFramePr>
            <a:graphicFrameLocks noGrp="1"/>
          </p:cNvGraphicFramePr>
          <p:nvPr>
            <p:extLst>
              <p:ext uri="{D42A27DB-BD31-4B8C-83A1-F6EECF244321}">
                <p14:modId xmlns:p14="http://schemas.microsoft.com/office/powerpoint/2010/main" val="4090440980"/>
              </p:ext>
            </p:extLst>
          </p:nvPr>
        </p:nvGraphicFramePr>
        <p:xfrm>
          <a:off x="1880365" y="2637797"/>
          <a:ext cx="8492359" cy="3468083"/>
        </p:xfrm>
        <a:graphic>
          <a:graphicData uri="http://schemas.openxmlformats.org/drawingml/2006/table">
            <a:tbl>
              <a:tblPr firstRow="1" bandRow="1">
                <a:tableStyleId>{B301B821-A1FF-4177-AEE7-76D212191A09}</a:tableStyleId>
              </a:tblPr>
              <a:tblGrid>
                <a:gridCol w="4075620">
                  <a:extLst>
                    <a:ext uri="{9D8B030D-6E8A-4147-A177-3AD203B41FA5}">
                      <a16:colId xmlns:a16="http://schemas.microsoft.com/office/drawing/2014/main" val="20000"/>
                    </a:ext>
                  </a:extLst>
                </a:gridCol>
                <a:gridCol w="4416739">
                  <a:extLst>
                    <a:ext uri="{9D8B030D-6E8A-4147-A177-3AD203B41FA5}">
                      <a16:colId xmlns:a16="http://schemas.microsoft.com/office/drawing/2014/main" val="20001"/>
                    </a:ext>
                  </a:extLst>
                </a:gridCol>
              </a:tblGrid>
              <a:tr h="464795">
                <a:tc>
                  <a:txBody>
                    <a:bodyPr/>
                    <a:lstStyle/>
                    <a:p>
                      <a:r>
                        <a:rPr lang="en-US" sz="2000" dirty="0"/>
                        <a:t>If you…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Contact: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50822">
                <a:tc>
                  <a:txBody>
                    <a:bodyPr/>
                    <a:lstStyle/>
                    <a:p>
                      <a:r>
                        <a:rPr lang="en-US" sz="1800" dirty="0"/>
                        <a:t>Are the</a:t>
                      </a:r>
                      <a:r>
                        <a:rPr lang="en-US" sz="1800" baseline="0" dirty="0"/>
                        <a:t> grant lead (POC)</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Federal Project Officer (FPO)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508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Are a member of a grant project</a:t>
                      </a:r>
                      <a:endParaRPr lang="en-US" dirty="0"/>
                    </a:p>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a:t>
                      </a:r>
                      <a:r>
                        <a:rPr lang="en-US" sz="1800" baseline="0" dirty="0"/>
                        <a:t>lead for your grant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0782525"/>
                  </a:ext>
                </a:extLst>
              </a:tr>
              <a:tr h="750822">
                <a:tc>
                  <a:txBody>
                    <a:bodyPr/>
                    <a:lstStyle/>
                    <a:p>
                      <a:r>
                        <a:rPr lang="en-US" dirty="0"/>
                        <a:t>Have</a:t>
                      </a:r>
                      <a:r>
                        <a:rPr lang="en-US" baseline="0" dirty="0"/>
                        <a:t> questions or difficulty accessing the performance reporting system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Email </a:t>
                      </a:r>
                      <a:r>
                        <a:rPr lang="en-US" sz="1800" baseline="0" dirty="0"/>
                        <a:t>your FPO</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50822">
                <a:tc>
                  <a:txBody>
                    <a:bodyPr/>
                    <a:lstStyle/>
                    <a:p>
                      <a:r>
                        <a:rPr lang="en-US" sz="1800" dirty="0"/>
                        <a:t>Have questions or difficulty accessing the </a:t>
                      </a:r>
                      <a:r>
                        <a:rPr lang="en-US" sz="1800" u="sng" dirty="0"/>
                        <a:t>financial</a:t>
                      </a:r>
                      <a:r>
                        <a:rPr lang="en-US" sz="1800" dirty="0"/>
                        <a:t> reporting system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hlinkClick r:id="rId4"/>
                        </a:rPr>
                        <a:t>EBSS.help@dol.gov</a:t>
                      </a:r>
                      <a:r>
                        <a:rPr lang="en-US" sz="1800" dirty="0"/>
                        <a:t>, copy to</a:t>
                      </a:r>
                      <a:r>
                        <a:rPr lang="en-US" sz="1800" baseline="0" dirty="0"/>
                        <a:t> </a:t>
                      </a:r>
                      <a:r>
                        <a:rPr lang="en-US" sz="1800" dirty="0"/>
                        <a:t>FPO</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2" name="Group 1">
            <a:extLst>
              <a:ext uri="{FF2B5EF4-FFF2-40B4-BE49-F238E27FC236}">
                <a16:creationId xmlns:a16="http://schemas.microsoft.com/office/drawing/2014/main" id="{677C9349-BD9B-464B-B0DE-2C9484F9374E}"/>
              </a:ext>
            </a:extLst>
          </p:cNvPr>
          <p:cNvGrpSpPr/>
          <p:nvPr/>
        </p:nvGrpSpPr>
        <p:grpSpPr>
          <a:xfrm>
            <a:off x="3600298" y="1475083"/>
            <a:ext cx="4899963" cy="700024"/>
            <a:chOff x="1560508" y="1185929"/>
            <a:chExt cx="4899963" cy="700024"/>
          </a:xfrm>
        </p:grpSpPr>
        <p:sp>
          <p:nvSpPr>
            <p:cNvPr id="10" name="Rectangle: Rounded Corners 9">
              <a:extLst>
                <a:ext uri="{FF2B5EF4-FFF2-40B4-BE49-F238E27FC236}">
                  <a16:creationId xmlns:a16="http://schemas.microsoft.com/office/drawing/2014/main" id="{8ACE7E6E-0553-4A1C-9AF6-19AF3D5E7830}"/>
                </a:ext>
              </a:extLst>
            </p:cNvPr>
            <p:cNvSpPr/>
            <p:nvPr/>
          </p:nvSpPr>
          <p:spPr>
            <a:xfrm>
              <a:off x="5391088" y="1204027"/>
              <a:ext cx="1069383" cy="681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ETA</a:t>
              </a:r>
            </a:p>
          </p:txBody>
        </p:sp>
        <p:sp>
          <p:nvSpPr>
            <p:cNvPr id="11" name="Rectangle: Rounded Corners 10">
              <a:extLst>
                <a:ext uri="{FF2B5EF4-FFF2-40B4-BE49-F238E27FC236}">
                  <a16:creationId xmlns:a16="http://schemas.microsoft.com/office/drawing/2014/main" id="{E4926163-5B54-44CC-B9FA-C77CDCD7BAB7}"/>
                </a:ext>
              </a:extLst>
            </p:cNvPr>
            <p:cNvSpPr/>
            <p:nvPr/>
          </p:nvSpPr>
          <p:spPr>
            <a:xfrm>
              <a:off x="1560508" y="1185929"/>
              <a:ext cx="1795850" cy="6819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GRANTEE</a:t>
              </a:r>
            </a:p>
          </p:txBody>
        </p:sp>
        <p:sp>
          <p:nvSpPr>
            <p:cNvPr id="12" name="Arrow: Right 11">
              <a:extLst>
                <a:ext uri="{FF2B5EF4-FFF2-40B4-BE49-F238E27FC236}">
                  <a16:creationId xmlns:a16="http://schemas.microsoft.com/office/drawing/2014/main" id="{72DD0A89-B643-40CE-AB6D-113E64875065}"/>
                </a:ext>
              </a:extLst>
            </p:cNvPr>
            <p:cNvSpPr/>
            <p:nvPr/>
          </p:nvSpPr>
          <p:spPr>
            <a:xfrm>
              <a:off x="3355383" y="1278414"/>
              <a:ext cx="2038216" cy="533153"/>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AFB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10142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BE0C-26B5-4FBC-98A0-F5692D44E744}"/>
              </a:ext>
            </a:extLst>
          </p:cNvPr>
          <p:cNvSpPr>
            <a:spLocks noGrp="1"/>
          </p:cNvSpPr>
          <p:nvPr>
            <p:ph type="title"/>
          </p:nvPr>
        </p:nvSpPr>
        <p:spPr>
          <a:xfrm>
            <a:off x="771525" y="257175"/>
            <a:ext cx="9256395" cy="973391"/>
          </a:xfrm>
        </p:spPr>
        <p:txBody>
          <a:bodyPr anchor="t"/>
          <a:lstStyle/>
          <a:p>
            <a:r>
              <a:rPr lang="en-US" dirty="0"/>
              <a:t>Communication Guidelines</a:t>
            </a:r>
          </a:p>
        </p:txBody>
      </p:sp>
      <p:sp>
        <p:nvSpPr>
          <p:cNvPr id="4" name="Slide Number Placeholder 3">
            <a:extLst>
              <a:ext uri="{FF2B5EF4-FFF2-40B4-BE49-F238E27FC236}">
                <a16:creationId xmlns:a16="http://schemas.microsoft.com/office/drawing/2014/main" id="{42C9FA55-2C7E-4655-ABCD-55E80C8B9FC6}"/>
              </a:ext>
            </a:extLst>
          </p:cNvPr>
          <p:cNvSpPr>
            <a:spLocks noGrp="1"/>
          </p:cNvSpPr>
          <p:nvPr>
            <p:ph type="sldNum" sz="quarter" idx="4294967295"/>
          </p:nvPr>
        </p:nvSpPr>
        <p:spPr>
          <a:xfrm>
            <a:off x="9226709" y="6387882"/>
            <a:ext cx="1277484" cy="365125"/>
          </a:xfrm>
        </p:spPr>
        <p:txBody>
          <a:bodyPr/>
          <a:lstStyle/>
          <a:p>
            <a:fld id="{706D636C-90A3-4979-BA37-BAB384B22101}" type="slidenum">
              <a:rPr lang="en-US" smtClean="0"/>
              <a:pPr/>
              <a:t>46</a:t>
            </a:fld>
            <a:endParaRPr lang="en-US" dirty="0"/>
          </a:p>
        </p:txBody>
      </p:sp>
      <p:sp>
        <p:nvSpPr>
          <p:cNvPr id="9" name="Content Placeholder 2">
            <a:extLst>
              <a:ext uri="{FF2B5EF4-FFF2-40B4-BE49-F238E27FC236}">
                <a16:creationId xmlns:a16="http://schemas.microsoft.com/office/drawing/2014/main" id="{ACA1F0F6-279D-4E3B-8A2F-9C9502D21C11}"/>
              </a:ext>
            </a:extLst>
          </p:cNvPr>
          <p:cNvSpPr txBox="1">
            <a:spLocks/>
          </p:cNvSpPr>
          <p:nvPr/>
        </p:nvSpPr>
        <p:spPr>
          <a:xfrm>
            <a:off x="3485125" y="2333545"/>
            <a:ext cx="6584649" cy="3660109"/>
          </a:xfrm>
          <a:prstGeom prst="rect">
            <a:avLst/>
          </a:prstGeom>
        </p:spPr>
        <p:txBody>
          <a:bodyPr vert="horz" lIns="91440" tIns="45720" rIns="91440" bIns="45720" rtlCol="0" anchor="t">
            <a:noAutofit/>
          </a:bodyPr>
          <a:lstStyle>
            <a:lvl1pPr marL="274320" indent="-274320" algn="l" defTabSz="914400" rtl="0" eaLnBrk="1" latinLnBrk="0" hangingPunct="1">
              <a:lnSpc>
                <a:spcPct val="90000"/>
              </a:lnSpc>
              <a:spcBef>
                <a:spcPts val="24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t>When you communicate with your FPO, etc.: </a:t>
            </a:r>
          </a:p>
          <a:p>
            <a:pPr>
              <a:buFont typeface="Wingdings 2" panose="05020102010507070707" pitchFamily="18" charset="2"/>
              <a:buChar char=""/>
            </a:pPr>
            <a:r>
              <a:rPr lang="en-US" sz="2000" dirty="0"/>
              <a:t>Include your grant number and lead grantee organization name</a:t>
            </a:r>
          </a:p>
          <a:p>
            <a:pPr>
              <a:buFont typeface="Wingdings 2" panose="05020102010507070707" pitchFamily="18" charset="2"/>
              <a:buChar char=""/>
            </a:pPr>
            <a:r>
              <a:rPr lang="en-US" sz="2000" dirty="0"/>
              <a:t>Describe your question or issue in detail</a:t>
            </a:r>
          </a:p>
          <a:p>
            <a:pPr>
              <a:buFont typeface="Wingdings 2" panose="05020102010507070707" pitchFamily="18" charset="2"/>
              <a:buChar char=""/>
            </a:pPr>
            <a:r>
              <a:rPr lang="en-US" sz="2000" dirty="0"/>
              <a:t>Please be patient!</a:t>
            </a:r>
          </a:p>
        </p:txBody>
      </p:sp>
      <p:pic>
        <p:nvPicPr>
          <p:cNvPr id="10" name="Picture 9">
            <a:extLst>
              <a:ext uri="{FF2B5EF4-FFF2-40B4-BE49-F238E27FC236}">
                <a16:creationId xmlns:a16="http://schemas.microsoft.com/office/drawing/2014/main" id="{BBD402B1-0365-4672-A881-662ECBA20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2098018" y="3429001"/>
            <a:ext cx="1092063" cy="1092063"/>
          </a:xfrm>
          <a:prstGeom prst="rect">
            <a:avLst/>
          </a:prstGeom>
        </p:spPr>
      </p:pic>
      <p:grpSp>
        <p:nvGrpSpPr>
          <p:cNvPr id="11" name="Group 10">
            <a:extLst>
              <a:ext uri="{FF2B5EF4-FFF2-40B4-BE49-F238E27FC236}">
                <a16:creationId xmlns:a16="http://schemas.microsoft.com/office/drawing/2014/main" id="{29ABA0F3-8D3B-4C72-8F00-66953B38E87F}"/>
              </a:ext>
            </a:extLst>
          </p:cNvPr>
          <p:cNvGrpSpPr/>
          <p:nvPr/>
        </p:nvGrpSpPr>
        <p:grpSpPr>
          <a:xfrm>
            <a:off x="3081339" y="1279747"/>
            <a:ext cx="5194003" cy="700024"/>
            <a:chOff x="2101789" y="1185929"/>
            <a:chExt cx="4358682" cy="700024"/>
          </a:xfrm>
        </p:grpSpPr>
        <p:sp>
          <p:nvSpPr>
            <p:cNvPr id="14" name="Arrow: Right 13">
              <a:extLst>
                <a:ext uri="{FF2B5EF4-FFF2-40B4-BE49-F238E27FC236}">
                  <a16:creationId xmlns:a16="http://schemas.microsoft.com/office/drawing/2014/main" id="{18F7DF7E-FCFD-478F-8B79-33FCF1E0F3EC}"/>
                </a:ext>
              </a:extLst>
            </p:cNvPr>
            <p:cNvSpPr/>
            <p:nvPr/>
          </p:nvSpPr>
          <p:spPr>
            <a:xfrm>
              <a:off x="3355383" y="1278414"/>
              <a:ext cx="2038216" cy="533153"/>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AFB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157A4892-69C5-47E2-8F64-22101864C3AB}"/>
                </a:ext>
              </a:extLst>
            </p:cNvPr>
            <p:cNvSpPr/>
            <p:nvPr/>
          </p:nvSpPr>
          <p:spPr>
            <a:xfrm>
              <a:off x="5391088" y="1204027"/>
              <a:ext cx="1069383" cy="6819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ETA</a:t>
              </a:r>
            </a:p>
          </p:txBody>
        </p:sp>
        <p:sp>
          <p:nvSpPr>
            <p:cNvPr id="13" name="Rectangle: Rounded Corners 12">
              <a:extLst>
                <a:ext uri="{FF2B5EF4-FFF2-40B4-BE49-F238E27FC236}">
                  <a16:creationId xmlns:a16="http://schemas.microsoft.com/office/drawing/2014/main" id="{EB7E6C80-AF13-4CF3-8D5D-4659C11E55F1}"/>
                </a:ext>
              </a:extLst>
            </p:cNvPr>
            <p:cNvSpPr/>
            <p:nvPr/>
          </p:nvSpPr>
          <p:spPr>
            <a:xfrm>
              <a:off x="2101789" y="1185929"/>
              <a:ext cx="1726520" cy="6819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t>GRANTEE</a:t>
              </a:r>
            </a:p>
          </p:txBody>
        </p:sp>
      </p:grpSp>
    </p:spTree>
    <p:custDataLst>
      <p:tags r:id="rId1"/>
    </p:custDataLst>
    <p:extLst>
      <p:ext uri="{BB962C8B-B14F-4D97-AF65-F5344CB8AC3E}">
        <p14:creationId xmlns:p14="http://schemas.microsoft.com/office/powerpoint/2010/main" val="2754257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nvPr>
        </p:nvSpPr>
        <p:spPr>
          <a:xfrm>
            <a:off x="2164080" y="842965"/>
            <a:ext cx="7863840" cy="2852737"/>
          </a:xfrm>
        </p:spPr>
        <p:txBody>
          <a:bodyPr/>
          <a:lstStyle/>
          <a:p>
            <a:r>
              <a:rPr lang="en-US" dirty="0"/>
              <a:t>Next Steps</a:t>
            </a:r>
          </a:p>
        </p:txBody>
      </p:sp>
      <p:sp>
        <p:nvSpPr>
          <p:cNvPr id="4" name="Slide Number Placeholder 3">
            <a:extLst>
              <a:ext uri="{FF2B5EF4-FFF2-40B4-BE49-F238E27FC236}">
                <a16:creationId xmlns:a16="http://schemas.microsoft.com/office/drawing/2014/main" id="{F7F3BCF8-F9AB-4BB2-9913-4630A42EC134}"/>
              </a:ext>
            </a:extLst>
          </p:cNvPr>
          <p:cNvSpPr>
            <a:spLocks noGrp="1"/>
          </p:cNvSpPr>
          <p:nvPr>
            <p:ph type="sldNum" sz="quarter" idx="4294967295"/>
          </p:nvPr>
        </p:nvSpPr>
        <p:spPr/>
        <p:txBody>
          <a:bodyPr/>
          <a:lstStyle/>
          <a:p>
            <a:fld id="{706D636C-90A3-4979-BA37-BAB384B22101}" type="slidenum">
              <a:rPr lang="en-US" smtClean="0"/>
              <a:pPr/>
              <a:t>47</a:t>
            </a:fld>
            <a:endParaRPr lang="en-US"/>
          </a:p>
        </p:txBody>
      </p:sp>
    </p:spTree>
    <p:custDataLst>
      <p:tags r:id="rId1"/>
    </p:custDataLst>
    <p:extLst>
      <p:ext uri="{BB962C8B-B14F-4D97-AF65-F5344CB8AC3E}">
        <p14:creationId xmlns:p14="http://schemas.microsoft.com/office/powerpoint/2010/main" val="184373105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A8318-271C-41E1-A19B-8D32E6C297D3}"/>
              </a:ext>
            </a:extLst>
          </p:cNvPr>
          <p:cNvSpPr>
            <a:spLocks noGrp="1"/>
          </p:cNvSpPr>
          <p:nvPr>
            <p:ph type="title"/>
          </p:nvPr>
        </p:nvSpPr>
        <p:spPr>
          <a:xfrm>
            <a:off x="800100" y="228600"/>
            <a:ext cx="9227820" cy="990338"/>
          </a:xfrm>
        </p:spPr>
        <p:txBody>
          <a:bodyPr anchor="t"/>
          <a:lstStyle/>
          <a:p>
            <a:r>
              <a:rPr lang="en-US" dirty="0"/>
              <a:t>Next Steps</a:t>
            </a:r>
          </a:p>
        </p:txBody>
      </p:sp>
      <p:sp>
        <p:nvSpPr>
          <p:cNvPr id="3" name="Content Placeholder 2">
            <a:extLst>
              <a:ext uri="{FF2B5EF4-FFF2-40B4-BE49-F238E27FC236}">
                <a16:creationId xmlns:a16="http://schemas.microsoft.com/office/drawing/2014/main" id="{2EF7E07A-3500-4330-86D9-F0FE30004CB4}"/>
              </a:ext>
            </a:extLst>
          </p:cNvPr>
          <p:cNvSpPr>
            <a:spLocks noGrp="1"/>
          </p:cNvSpPr>
          <p:nvPr>
            <p:ph idx="1"/>
          </p:nvPr>
        </p:nvSpPr>
        <p:spPr>
          <a:xfrm>
            <a:off x="4257676" y="1218938"/>
            <a:ext cx="5688892" cy="3818739"/>
          </a:xfrm>
        </p:spPr>
        <p:txBody>
          <a:bodyPr>
            <a:normAutofit/>
          </a:bodyPr>
          <a:lstStyle/>
          <a:p>
            <a:r>
              <a:rPr lang="en-US" sz="2400" dirty="0"/>
              <a:t>Respond to Conditions of Award in your Grant Award Package, as appropriate</a:t>
            </a:r>
          </a:p>
          <a:p>
            <a:r>
              <a:rPr lang="en-US" sz="2400" dirty="0"/>
              <a:t>Review the DOL Fiscal Training Tutorials</a:t>
            </a:r>
          </a:p>
          <a:p>
            <a:r>
              <a:rPr lang="en-US" sz="2400" dirty="0"/>
              <a:t>Review the DOL Performance Reporting Requirements</a:t>
            </a:r>
          </a:p>
          <a:p>
            <a:r>
              <a:rPr lang="en-US" sz="2400" dirty="0"/>
              <a:t>Review the Grantee Handbook </a:t>
            </a:r>
          </a:p>
          <a:p>
            <a:pPr lvl="1"/>
            <a:r>
              <a:rPr lang="en-US" dirty="0">
                <a:hlinkClick r:id="rId4"/>
              </a:rPr>
              <a:t>https://www.doleta.gov/grants/docs/ETA_Grantee_Handbook.pdf</a:t>
            </a:r>
            <a:endParaRPr lang="en-US" dirty="0"/>
          </a:p>
        </p:txBody>
      </p:sp>
      <p:sp>
        <p:nvSpPr>
          <p:cNvPr id="4" name="Slide Number Placeholder 3">
            <a:extLst>
              <a:ext uri="{FF2B5EF4-FFF2-40B4-BE49-F238E27FC236}">
                <a16:creationId xmlns:a16="http://schemas.microsoft.com/office/drawing/2014/main" id="{10F5518A-F137-4BDA-A44B-BF6BE0DAFAF9}"/>
              </a:ext>
            </a:extLst>
          </p:cNvPr>
          <p:cNvSpPr>
            <a:spLocks noGrp="1"/>
          </p:cNvSpPr>
          <p:nvPr>
            <p:ph type="sldNum" sz="quarter" idx="4294967295"/>
          </p:nvPr>
        </p:nvSpPr>
        <p:spPr/>
        <p:txBody>
          <a:bodyPr/>
          <a:lstStyle/>
          <a:p>
            <a:fld id="{706D636C-90A3-4979-BA37-BAB384B22101}" type="slidenum">
              <a:rPr lang="en-US" smtClean="0"/>
              <a:pPr/>
              <a:t>48</a:t>
            </a:fld>
            <a:endParaRPr lang="en-US"/>
          </a:p>
        </p:txBody>
      </p:sp>
      <p:pic>
        <p:nvPicPr>
          <p:cNvPr id="9" name="Picture 8" descr="Four blue checkmarks checking off a list.">
            <a:extLst>
              <a:ext uri="{FF2B5EF4-FFF2-40B4-BE49-F238E27FC236}">
                <a16:creationId xmlns:a16="http://schemas.microsoft.com/office/drawing/2014/main" id="{5FF1183B-8327-48BD-ADB5-331F3FC30B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885" y="1218938"/>
            <a:ext cx="3269607" cy="3217353"/>
          </a:xfrm>
          <a:prstGeom prst="rect">
            <a:avLst/>
          </a:prstGeom>
        </p:spPr>
      </p:pic>
    </p:spTree>
    <p:custDataLst>
      <p:tags r:id="rId1"/>
    </p:custDataLst>
    <p:extLst>
      <p:ext uri="{BB962C8B-B14F-4D97-AF65-F5344CB8AC3E}">
        <p14:creationId xmlns:p14="http://schemas.microsoft.com/office/powerpoint/2010/main" val="32793856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6D636C-90A3-4979-BA37-BAB384B22101}" type="slidenum">
              <a:rPr lang="en-US" smtClean="0"/>
              <a:pPr/>
              <a:t>49</a:t>
            </a:fld>
            <a:endParaRPr lang="en-US"/>
          </a:p>
        </p:txBody>
      </p:sp>
    </p:spTree>
    <p:extLst>
      <p:ext uri="{BB962C8B-B14F-4D97-AF65-F5344CB8AC3E}">
        <p14:creationId xmlns:p14="http://schemas.microsoft.com/office/powerpoint/2010/main" val="423959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6" y="100013"/>
            <a:ext cx="9590757" cy="642937"/>
          </a:xfrm>
        </p:spPr>
        <p:txBody>
          <a:bodyPr/>
          <a:lstStyle/>
          <a:p>
            <a:r>
              <a:rPr lang="en-US" dirty="0"/>
              <a:t>Today’s Presenters</a:t>
            </a:r>
          </a:p>
        </p:txBody>
      </p:sp>
      <p:sp>
        <p:nvSpPr>
          <p:cNvPr id="3" name="Content Placeholder 2"/>
          <p:cNvSpPr>
            <a:spLocks noGrp="1"/>
          </p:cNvSpPr>
          <p:nvPr>
            <p:ph idx="1"/>
          </p:nvPr>
        </p:nvSpPr>
        <p:spPr>
          <a:xfrm>
            <a:off x="771526" y="1171575"/>
            <a:ext cx="9336404" cy="5005389"/>
          </a:xfrm>
        </p:spPr>
        <p:txBody>
          <a:bodyPr>
            <a:normAutofit fontScale="92500" lnSpcReduction="20000"/>
          </a:bodyPr>
          <a:lstStyle/>
          <a:p>
            <a:r>
              <a:rPr lang="en-US" dirty="0"/>
              <a:t>Lynn Fraga</a:t>
            </a:r>
          </a:p>
          <a:p>
            <a:pPr lvl="1"/>
            <a:r>
              <a:rPr lang="en-US" dirty="0"/>
              <a:t>Grant Officer</a:t>
            </a:r>
          </a:p>
          <a:p>
            <a:pPr lvl="1"/>
            <a:r>
              <a:rPr lang="en-US" dirty="0"/>
              <a:t>Office of Grants Management/ ETA</a:t>
            </a:r>
          </a:p>
          <a:p>
            <a:r>
              <a:rPr lang="en-US" dirty="0"/>
              <a:t>Kellen Grode</a:t>
            </a:r>
          </a:p>
          <a:p>
            <a:pPr lvl="1"/>
            <a:r>
              <a:rPr lang="en-US" dirty="0"/>
              <a:t>Workforce Analyst, Division of Adult Services &amp; Governance</a:t>
            </a:r>
          </a:p>
          <a:p>
            <a:pPr lvl="1"/>
            <a:r>
              <a:rPr lang="en-US" dirty="0"/>
              <a:t>Office of Workforce Investment/ETA</a:t>
            </a:r>
          </a:p>
          <a:p>
            <a:r>
              <a:rPr lang="en-US" dirty="0"/>
              <a:t>Emela Halilovic</a:t>
            </a:r>
          </a:p>
          <a:p>
            <a:pPr lvl="1"/>
            <a:r>
              <a:rPr lang="en-US" dirty="0"/>
              <a:t>Director, Business &amp; Workforce Investment</a:t>
            </a:r>
          </a:p>
          <a:p>
            <a:pPr lvl="1"/>
            <a:r>
              <a:rPr lang="en-US" dirty="0"/>
              <a:t>Appalachian Regional Commission </a:t>
            </a:r>
          </a:p>
          <a:p>
            <a:r>
              <a:rPr lang="en-US" dirty="0"/>
              <a:t>Aury Kangelos</a:t>
            </a:r>
          </a:p>
          <a:p>
            <a:pPr lvl="1"/>
            <a:r>
              <a:rPr lang="en-US" dirty="0"/>
              <a:t>Program Manager</a:t>
            </a:r>
          </a:p>
          <a:p>
            <a:pPr lvl="1"/>
            <a:r>
              <a:rPr lang="en-US" dirty="0"/>
              <a:t>Delta Regional Authority</a:t>
            </a:r>
          </a:p>
          <a:p>
            <a:endParaRPr lang="en-US" dirty="0"/>
          </a:p>
        </p:txBody>
      </p:sp>
      <p:sp>
        <p:nvSpPr>
          <p:cNvPr id="4" name="Slide Number Placeholder 3"/>
          <p:cNvSpPr>
            <a:spLocks noGrp="1"/>
          </p:cNvSpPr>
          <p:nvPr>
            <p:ph type="sldNum" sz="quarter" idx="4294967295"/>
          </p:nvPr>
        </p:nvSpPr>
        <p:spPr/>
        <p:txBody>
          <a:bodyPr/>
          <a:lstStyle/>
          <a:p>
            <a:pPr algn="r" defTabSz="457200">
              <a:defRPr/>
            </a:pPr>
            <a:fld id="{706D636C-90A3-4979-BA37-BAB384B22101}" type="slidenum">
              <a:rPr lang="en-US" sz="1400">
                <a:solidFill>
                  <a:srgbClr val="303030">
                    <a:lumMod val="75000"/>
                    <a:lumOff val="25000"/>
                  </a:srgbClr>
                </a:solidFill>
                <a:latin typeface="Arial" panose="020B0604020202020204"/>
              </a:rPr>
              <a:pPr algn="r" defTabSz="457200">
                <a:defRPr/>
              </a:pPr>
              <a:t>5</a:t>
            </a:fld>
            <a:endParaRPr lang="en-US" sz="1400">
              <a:solidFill>
                <a:srgbClr val="303030">
                  <a:lumMod val="75000"/>
                  <a:lumOff val="25000"/>
                </a:srgbClr>
              </a:solidFill>
              <a:latin typeface="Arial" panose="020B0604020202020204"/>
            </a:endParaRPr>
          </a:p>
        </p:txBody>
      </p:sp>
    </p:spTree>
    <p:extLst>
      <p:ext uri="{BB962C8B-B14F-4D97-AF65-F5344CB8AC3E}">
        <p14:creationId xmlns:p14="http://schemas.microsoft.com/office/powerpoint/2010/main" val="23695073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custDataLst>
              <p:tags r:id="rId2"/>
            </p:custDataLst>
          </p:nvPr>
        </p:nvSpPr>
        <p:spPr/>
        <p:txBody>
          <a:bodyPr/>
          <a:lstStyle/>
          <a:p>
            <a:r>
              <a:rPr lang="en-US"/>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custDataLst>
              <p:tags r:id="rId3"/>
            </p:custDataLst>
          </p:nvPr>
        </p:nvSpPr>
        <p:spPr/>
        <p:txBody>
          <a:bodyPr/>
          <a:lstStyle/>
          <a:p>
            <a:r>
              <a:rPr lang="en-US"/>
              <a:t>Need help?  Email: </a:t>
            </a:r>
            <a:r>
              <a:rPr lang="en-US">
                <a:hlinkClick r:id="" action="ppaction://noaction"/>
              </a:rPr>
              <a:t>Support@workforceGPS.org</a:t>
            </a:r>
            <a:endParaRPr lang="en-US"/>
          </a:p>
        </p:txBody>
      </p:sp>
      <p:sp>
        <p:nvSpPr>
          <p:cNvPr id="7" name="New shape"/>
          <p:cNvSpPr/>
          <p:nvPr>
            <p:custDataLst>
              <p:tags r:id="rId4"/>
            </p:custDataLst>
          </p:nvPr>
        </p:nvSpPr>
        <p:spPr>
          <a:xfrm>
            <a:off x="2698955" y="6453683"/>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8"/>
              </a:rPr>
              <a:t>_</a:t>
            </a:r>
          </a:p>
        </p:txBody>
      </p:sp>
      <p:sp>
        <p:nvSpPr>
          <p:cNvPr id="8" name="New shape"/>
          <p:cNvSpPr/>
          <p:nvPr>
            <p:custDataLst>
              <p:tags r:id="rId5"/>
            </p:custDataLst>
          </p:nvPr>
        </p:nvSpPr>
        <p:spPr>
          <a:xfrm>
            <a:off x="3697812" y="4785767"/>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9"/>
              </a:rPr>
              <a:t>_</a:t>
            </a:r>
          </a:p>
        </p:txBody>
      </p:sp>
    </p:spTree>
    <p:custDataLst>
      <p:tags r:id="rId1"/>
    </p:custDataLst>
    <p:extLst>
      <p:ext uri="{BB962C8B-B14F-4D97-AF65-F5344CB8AC3E}">
        <p14:creationId xmlns:p14="http://schemas.microsoft.com/office/powerpoint/2010/main" val="8449898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64A8D-3F93-42D7-9964-EE749A987C49}"/>
              </a:ext>
            </a:extLst>
          </p:cNvPr>
          <p:cNvSpPr>
            <a:spLocks noGrp="1"/>
          </p:cNvSpPr>
          <p:nvPr>
            <p:ph type="title"/>
          </p:nvPr>
        </p:nvSpPr>
        <p:spPr>
          <a:xfrm>
            <a:off x="748714" y="131936"/>
            <a:ext cx="11081334" cy="786384"/>
          </a:xfrm>
        </p:spPr>
        <p:txBody>
          <a:bodyPr/>
          <a:lstStyle/>
          <a:p>
            <a:r>
              <a:rPr lang="en-US" dirty="0"/>
              <a:t>Grantees: ARC Region</a:t>
            </a:r>
          </a:p>
        </p:txBody>
      </p:sp>
      <p:sp>
        <p:nvSpPr>
          <p:cNvPr id="7" name="Content Placeholder 6"/>
          <p:cNvSpPr>
            <a:spLocks noGrp="1"/>
          </p:cNvSpPr>
          <p:nvPr>
            <p:ph sz="half" idx="1"/>
          </p:nvPr>
        </p:nvSpPr>
        <p:spPr/>
        <p:txBody>
          <a:bodyPr>
            <a:normAutofit fontScale="92500" lnSpcReduction="10000"/>
          </a:bodyPr>
          <a:lstStyle/>
          <a:p>
            <a:r>
              <a:rPr lang="en-US" dirty="0"/>
              <a:t>Appalachian Sustainable Development</a:t>
            </a:r>
          </a:p>
          <a:p>
            <a:r>
              <a:rPr lang="en-US" dirty="0"/>
              <a:t>Big Sandy Community &amp; Technical College</a:t>
            </a:r>
          </a:p>
          <a:p>
            <a:r>
              <a:rPr lang="en-US" dirty="0"/>
              <a:t>Blue Ridge Community &amp; Technical College</a:t>
            </a:r>
          </a:p>
          <a:p>
            <a:r>
              <a:rPr lang="en-US" dirty="0"/>
              <a:t>County of Tazewell, VA</a:t>
            </a:r>
          </a:p>
          <a:p>
            <a:r>
              <a:rPr lang="en-US" dirty="0"/>
              <a:t>First Tennessee Development District</a:t>
            </a:r>
          </a:p>
          <a:p>
            <a:r>
              <a:rPr lang="en-US" dirty="0"/>
              <a:t>Maysville Community &amp; Technical College</a:t>
            </a:r>
          </a:p>
          <a:p>
            <a:r>
              <a:rPr lang="en-US" dirty="0"/>
              <a:t>Northeast Georgia Regional Commission</a:t>
            </a:r>
          </a:p>
          <a:p>
            <a:endParaRPr lang="en-US" dirty="0"/>
          </a:p>
          <a:p>
            <a:pPr marL="0" indent="0">
              <a:buNone/>
            </a:pPr>
            <a:endParaRPr lang="en-US" dirty="0"/>
          </a:p>
        </p:txBody>
      </p:sp>
      <p:sp>
        <p:nvSpPr>
          <p:cNvPr id="6" name="Text Placeholder 5">
            <a:extLst>
              <a:ext uri="{FF2B5EF4-FFF2-40B4-BE49-F238E27FC236}">
                <a16:creationId xmlns:a16="http://schemas.microsoft.com/office/drawing/2014/main" id="{7D68B0FB-74DE-4636-B0F9-015945406116}"/>
              </a:ext>
            </a:extLst>
          </p:cNvPr>
          <p:cNvSpPr>
            <a:spLocks noGrp="1"/>
          </p:cNvSpPr>
          <p:nvPr>
            <p:ph sz="half" idx="2"/>
          </p:nvPr>
        </p:nvSpPr>
        <p:spPr/>
        <p:txBody>
          <a:bodyPr>
            <a:normAutofit fontScale="92500" lnSpcReduction="10000"/>
          </a:bodyPr>
          <a:lstStyle/>
          <a:p>
            <a:r>
              <a:rPr lang="en-US" dirty="0"/>
              <a:t>Save the Children Federation</a:t>
            </a:r>
          </a:p>
          <a:p>
            <a:r>
              <a:rPr lang="en-US" dirty="0"/>
              <a:t>Total Action Against Poverty in the Roanoke Valley</a:t>
            </a:r>
          </a:p>
          <a:p>
            <a:r>
              <a:rPr lang="en-US" dirty="0"/>
              <a:t>University of North Georgia</a:t>
            </a:r>
          </a:p>
          <a:p>
            <a:r>
              <a:rPr lang="en-US" dirty="0"/>
              <a:t>University of Pittsburgh</a:t>
            </a:r>
          </a:p>
          <a:p>
            <a:r>
              <a:rPr lang="en-US" dirty="0"/>
              <a:t>Wallace State Community College</a:t>
            </a:r>
          </a:p>
          <a:p>
            <a:r>
              <a:rPr lang="en-US" dirty="0"/>
              <a:t>Williamson Health and Wellness Center</a:t>
            </a:r>
          </a:p>
          <a:p>
            <a:r>
              <a:rPr lang="en-US" dirty="0"/>
              <a:t>Workforce Wayne/Wayne Pike Workforce Alliance</a:t>
            </a:r>
          </a:p>
        </p:txBody>
      </p:sp>
      <p:sp>
        <p:nvSpPr>
          <p:cNvPr id="4" name="Slide Number Placeholder 3">
            <a:extLst>
              <a:ext uri="{FF2B5EF4-FFF2-40B4-BE49-F238E27FC236}">
                <a16:creationId xmlns:a16="http://schemas.microsoft.com/office/drawing/2014/main" id="{CE727299-6735-4448-91AB-BE6B4F003C56}"/>
              </a:ext>
            </a:extLst>
          </p:cNvPr>
          <p:cNvSpPr>
            <a:spLocks noGrp="1"/>
          </p:cNvSpPr>
          <p:nvPr>
            <p:ph type="sldNum" sz="quarter" idx="4294967295"/>
          </p:nvPr>
        </p:nvSpPr>
        <p:spPr/>
        <p:txBody>
          <a:bodyPr/>
          <a:lstStyle/>
          <a:p>
            <a:fld id="{706D636C-90A3-4979-BA37-BAB384B22101}" type="slidenum">
              <a:rPr lang="en-US" smtClean="0"/>
              <a:pPr/>
              <a:t>6</a:t>
            </a:fld>
            <a:endParaRPr lang="en-US"/>
          </a:p>
        </p:txBody>
      </p:sp>
    </p:spTree>
    <p:custDataLst>
      <p:tags r:id="rId1"/>
    </p:custDataLst>
    <p:extLst>
      <p:ext uri="{BB962C8B-B14F-4D97-AF65-F5344CB8AC3E}">
        <p14:creationId xmlns:p14="http://schemas.microsoft.com/office/powerpoint/2010/main" val="37805397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64A8D-3F93-42D7-9964-EE749A987C49}"/>
              </a:ext>
            </a:extLst>
          </p:cNvPr>
          <p:cNvSpPr>
            <a:spLocks noGrp="1"/>
          </p:cNvSpPr>
          <p:nvPr>
            <p:ph type="title"/>
          </p:nvPr>
        </p:nvSpPr>
        <p:spPr>
          <a:xfrm>
            <a:off x="791578" y="89072"/>
            <a:ext cx="11081334" cy="786384"/>
          </a:xfrm>
        </p:spPr>
        <p:txBody>
          <a:bodyPr/>
          <a:lstStyle/>
          <a:p>
            <a:r>
              <a:rPr lang="en-US" dirty="0"/>
              <a:t>Grantees: DRA Region</a:t>
            </a:r>
          </a:p>
        </p:txBody>
      </p:sp>
      <p:sp>
        <p:nvSpPr>
          <p:cNvPr id="3" name="Content Placeholder 2"/>
          <p:cNvSpPr>
            <a:spLocks noGrp="1"/>
          </p:cNvSpPr>
          <p:nvPr>
            <p:ph sz="half" idx="1"/>
          </p:nvPr>
        </p:nvSpPr>
        <p:spPr/>
        <p:txBody>
          <a:bodyPr>
            <a:normAutofit/>
          </a:bodyPr>
          <a:lstStyle/>
          <a:p>
            <a:r>
              <a:rPr lang="en-US" dirty="0"/>
              <a:t>Delta Area Economic Opportunity Corporation</a:t>
            </a:r>
          </a:p>
          <a:p>
            <a:r>
              <a:rPr lang="en-US" dirty="0"/>
              <a:t>Delta Health Alliance</a:t>
            </a:r>
          </a:p>
          <a:p>
            <a:r>
              <a:rPr lang="en-US" dirty="0" err="1"/>
              <a:t>Lurleen</a:t>
            </a:r>
            <a:r>
              <a:rPr lang="en-US" dirty="0"/>
              <a:t> B. Wallace Community College</a:t>
            </a:r>
          </a:p>
          <a:p>
            <a:r>
              <a:rPr lang="en-US" dirty="0"/>
              <a:t>Management, Training and Consulting Corporation </a:t>
            </a:r>
          </a:p>
          <a:p>
            <a:r>
              <a:rPr lang="en-US" dirty="0"/>
              <a:t>Marquette Tech District Foundation</a:t>
            </a:r>
          </a:p>
          <a:p>
            <a:r>
              <a:rPr lang="en-US" dirty="0"/>
              <a:t>McNeese State University</a:t>
            </a:r>
          </a:p>
          <a:p>
            <a:endParaRPr lang="en-US" dirty="0"/>
          </a:p>
        </p:txBody>
      </p:sp>
      <p:sp>
        <p:nvSpPr>
          <p:cNvPr id="6" name="Text Placeholder 5">
            <a:extLst>
              <a:ext uri="{FF2B5EF4-FFF2-40B4-BE49-F238E27FC236}">
                <a16:creationId xmlns:a16="http://schemas.microsoft.com/office/drawing/2014/main" id="{7D68B0FB-74DE-4636-B0F9-015945406116}"/>
              </a:ext>
            </a:extLst>
          </p:cNvPr>
          <p:cNvSpPr>
            <a:spLocks noGrp="1"/>
          </p:cNvSpPr>
          <p:nvPr>
            <p:ph sz="half" idx="2"/>
          </p:nvPr>
        </p:nvSpPr>
        <p:spPr>
          <a:xfrm>
            <a:off x="6172200" y="1161144"/>
            <a:ext cx="5181600" cy="5368244"/>
          </a:xfrm>
        </p:spPr>
        <p:txBody>
          <a:bodyPr>
            <a:normAutofit/>
          </a:bodyPr>
          <a:lstStyle/>
          <a:p>
            <a:r>
              <a:rPr lang="en-US" dirty="0"/>
              <a:t>Missouri State University</a:t>
            </a:r>
          </a:p>
          <a:p>
            <a:r>
              <a:rPr lang="en-US" dirty="0" err="1"/>
              <a:t>NextOp</a:t>
            </a:r>
            <a:r>
              <a:rPr lang="en-US" dirty="0"/>
              <a:t>, </a:t>
            </a:r>
            <a:r>
              <a:rPr lang="en-US" dirty="0" err="1"/>
              <a:t>Inc</a:t>
            </a:r>
            <a:endParaRPr lang="en-US" dirty="0"/>
          </a:p>
          <a:p>
            <a:r>
              <a:rPr lang="en-US" dirty="0" err="1"/>
              <a:t>Ozarka</a:t>
            </a:r>
            <a:r>
              <a:rPr lang="en-US" dirty="0"/>
              <a:t> College</a:t>
            </a:r>
          </a:p>
          <a:p>
            <a:r>
              <a:rPr lang="en-US" dirty="0"/>
              <a:t>Southern Arkansas University Tech</a:t>
            </a:r>
          </a:p>
          <a:p>
            <a:r>
              <a:rPr lang="en-US" dirty="0"/>
              <a:t>University of Louisiana-Monroe</a:t>
            </a:r>
          </a:p>
          <a:p>
            <a:r>
              <a:rPr lang="en-US" dirty="0"/>
              <a:t>University of Memphis</a:t>
            </a:r>
          </a:p>
          <a:p>
            <a:r>
              <a:rPr lang="en-US" dirty="0"/>
              <a:t>West Kentucky Community &amp; Technical College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E727299-6735-4448-91AB-BE6B4F003C56}"/>
              </a:ext>
            </a:extLst>
          </p:cNvPr>
          <p:cNvSpPr>
            <a:spLocks noGrp="1"/>
          </p:cNvSpPr>
          <p:nvPr>
            <p:ph type="sldNum" sz="quarter" idx="4294967295"/>
          </p:nvPr>
        </p:nvSpPr>
        <p:spPr/>
        <p:txBody>
          <a:bodyPr/>
          <a:lstStyle/>
          <a:p>
            <a:fld id="{706D636C-90A3-4979-BA37-BAB384B22101}" type="slidenum">
              <a:rPr lang="en-US" smtClean="0"/>
              <a:pPr/>
              <a:t>7</a:t>
            </a:fld>
            <a:endParaRPr lang="en-US"/>
          </a:p>
        </p:txBody>
      </p:sp>
    </p:spTree>
    <p:custDataLst>
      <p:tags r:id="rId1"/>
    </p:custDataLst>
    <p:extLst>
      <p:ext uri="{BB962C8B-B14F-4D97-AF65-F5344CB8AC3E}">
        <p14:creationId xmlns:p14="http://schemas.microsoft.com/office/powerpoint/2010/main" val="29630513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Grantee Polling Question</a:t>
            </a:r>
          </a:p>
        </p:txBody>
      </p:sp>
      <p:sp>
        <p:nvSpPr>
          <p:cNvPr id="3" name="Slide Number Placeholder 2"/>
          <p:cNvSpPr>
            <a:spLocks noGrp="1"/>
          </p:cNvSpPr>
          <p:nvPr>
            <p:ph type="sldNum" sz="quarter" idx="10"/>
          </p:nvPr>
        </p:nvSpPr>
        <p:spPr>
          <a:prstGeom prst="rect">
            <a:avLst/>
          </a:prstGeom>
        </p:spPr>
        <p:txBody>
          <a:bodyPr/>
          <a:lstStyle/>
          <a:p>
            <a:fld id="{01723B91-CE10-4F20-890A-0852E2246859}" type="slidenum">
              <a:rPr lang="en-US" smtClean="0"/>
              <a:pPr/>
              <a:t>8</a:t>
            </a:fld>
            <a:endParaRPr lang="en-US"/>
          </a:p>
        </p:txBody>
      </p:sp>
      <p:sp>
        <p:nvSpPr>
          <p:cNvPr id="4" name="Footer Placeholder 3"/>
          <p:cNvSpPr>
            <a:spLocks noGrp="1"/>
          </p:cNvSpPr>
          <p:nvPr>
            <p:ph type="ftr" sz="quarter" idx="4294967295"/>
          </p:nvPr>
        </p:nvSpPr>
        <p:spPr>
          <a:xfrm>
            <a:off x="1524000" y="6416676"/>
            <a:ext cx="2895600" cy="365125"/>
          </a:xfrm>
          <a:prstGeom prst="rect">
            <a:avLst/>
          </a:prstGeom>
        </p:spPr>
        <p:txBody>
          <a:bodyPr/>
          <a:lstStyle/>
          <a:p>
            <a:r>
              <a:rPr lang="en-US" dirty="0"/>
              <a:t>#</a:t>
            </a:r>
          </a:p>
        </p:txBody>
      </p:sp>
      <p:graphicFrame>
        <p:nvGraphicFramePr>
          <p:cNvPr id="10" name="Diagram 9"/>
          <p:cNvGraphicFramePr/>
          <p:nvPr/>
        </p:nvGraphicFramePr>
        <p:xfrm>
          <a:off x="3046956" y="1899524"/>
          <a:ext cx="7112695" cy="160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3046955" y="3702124"/>
            <a:ext cx="7112696" cy="2631490"/>
          </a:xfrm>
          <a:prstGeom prst="rect">
            <a:avLst/>
          </a:prstGeom>
          <a:noFill/>
        </p:spPr>
        <p:txBody>
          <a:bodyPr wrap="square" rtlCol="0">
            <a:spAutoFit/>
          </a:bodyPr>
          <a:lstStyle/>
          <a:p>
            <a:pPr marL="342900" indent="-342900">
              <a:spcAft>
                <a:spcPts val="600"/>
              </a:spcAft>
              <a:buFont typeface="+mj-lt"/>
              <a:buAutoNum type="arabicPeriod"/>
            </a:pPr>
            <a:r>
              <a:rPr lang="en-US" sz="2000" dirty="0">
                <a:solidFill>
                  <a:schemeClr val="accent1">
                    <a:lumMod val="75000"/>
                  </a:schemeClr>
                </a:solidFill>
                <a:latin typeface="Arial" pitchFamily="34" charset="0"/>
                <a:cs typeface="Arial" pitchFamily="34" charset="0"/>
              </a:rPr>
              <a:t>Developing regional partnerships</a:t>
            </a:r>
          </a:p>
          <a:p>
            <a:pPr marL="342900" indent="-342900">
              <a:spcAft>
                <a:spcPts val="600"/>
              </a:spcAft>
              <a:buFont typeface="+mj-lt"/>
              <a:buAutoNum type="arabicPeriod"/>
            </a:pPr>
            <a:r>
              <a:rPr lang="en-US" sz="2000" dirty="0">
                <a:solidFill>
                  <a:schemeClr val="accent1">
                    <a:lumMod val="75000"/>
                  </a:schemeClr>
                </a:solidFill>
                <a:latin typeface="Arial" pitchFamily="34" charset="0"/>
                <a:cs typeface="Arial" pitchFamily="34" charset="0"/>
              </a:rPr>
              <a:t>Performance reporting</a:t>
            </a:r>
          </a:p>
          <a:p>
            <a:pPr marL="342900" indent="-342900">
              <a:spcAft>
                <a:spcPts val="600"/>
              </a:spcAft>
              <a:buFont typeface="+mj-lt"/>
              <a:buAutoNum type="arabicPeriod"/>
            </a:pPr>
            <a:r>
              <a:rPr lang="en-US" sz="2000" dirty="0">
                <a:solidFill>
                  <a:schemeClr val="accent1">
                    <a:lumMod val="75000"/>
                  </a:schemeClr>
                </a:solidFill>
                <a:latin typeface="Arial" pitchFamily="34" charset="0"/>
                <a:cs typeface="Arial" pitchFamily="34" charset="0"/>
              </a:rPr>
              <a:t>Partnering with the workforce system (e.g. American Job Centers)</a:t>
            </a:r>
          </a:p>
          <a:p>
            <a:pPr marL="342900" indent="-342900">
              <a:spcAft>
                <a:spcPts val="600"/>
              </a:spcAft>
              <a:buFont typeface="+mj-lt"/>
              <a:buAutoNum type="arabicPeriod"/>
            </a:pPr>
            <a:r>
              <a:rPr lang="en-US" sz="2000" dirty="0">
                <a:solidFill>
                  <a:schemeClr val="accent1">
                    <a:lumMod val="75000"/>
                  </a:schemeClr>
                </a:solidFill>
                <a:latin typeface="Arial" pitchFamily="34" charset="0"/>
                <a:cs typeface="Arial" pitchFamily="34" charset="0"/>
              </a:rPr>
              <a:t>Outreach, recruitment, and assessment</a:t>
            </a:r>
          </a:p>
          <a:p>
            <a:pPr marL="342900" indent="-342900">
              <a:spcAft>
                <a:spcPts val="600"/>
              </a:spcAft>
              <a:buFont typeface="+mj-lt"/>
              <a:buAutoNum type="arabicPeriod"/>
            </a:pPr>
            <a:r>
              <a:rPr lang="en-US" sz="2000" dirty="0">
                <a:solidFill>
                  <a:schemeClr val="accent1">
                    <a:lumMod val="75000"/>
                  </a:schemeClr>
                </a:solidFill>
                <a:latin typeface="Arial" pitchFamily="34" charset="0"/>
                <a:cs typeface="Arial" pitchFamily="34" charset="0"/>
              </a:rPr>
              <a:t>Grant modifications and prior approval</a:t>
            </a:r>
          </a:p>
          <a:p>
            <a:pPr marL="342900" indent="-342900">
              <a:spcAft>
                <a:spcPts val="600"/>
              </a:spcAft>
              <a:buFont typeface="+mj-lt"/>
              <a:buAutoNum type="arabicPeriod"/>
            </a:pPr>
            <a:r>
              <a:rPr lang="en-US" sz="2000" dirty="0">
                <a:solidFill>
                  <a:schemeClr val="accent1">
                    <a:lumMod val="75000"/>
                  </a:schemeClr>
                </a:solidFill>
                <a:latin typeface="Arial" pitchFamily="34" charset="0"/>
                <a:cs typeface="Arial" pitchFamily="34" charset="0"/>
              </a:rPr>
              <a:t>Other (please specify in the chat window!)</a:t>
            </a:r>
          </a:p>
        </p:txBody>
      </p:sp>
    </p:spTree>
    <p:custDataLst>
      <p:tags r:id="rId1"/>
    </p:custDataLst>
    <p:extLst>
      <p:ext uri="{BB962C8B-B14F-4D97-AF65-F5344CB8AC3E}">
        <p14:creationId xmlns:p14="http://schemas.microsoft.com/office/powerpoint/2010/main" val="213068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BC8E-FB2B-49FE-92CF-35321A56B173}"/>
              </a:ext>
            </a:extLst>
          </p:cNvPr>
          <p:cNvSpPr>
            <a:spLocks noGrp="1"/>
          </p:cNvSpPr>
          <p:nvPr>
            <p:ph type="title"/>
          </p:nvPr>
        </p:nvSpPr>
        <p:spPr/>
        <p:txBody>
          <a:bodyPr/>
          <a:lstStyle/>
          <a:p>
            <a:r>
              <a:rPr lang="en-US" dirty="0"/>
              <a:t>Your Federal Team</a:t>
            </a:r>
          </a:p>
        </p:txBody>
      </p:sp>
      <p:sp>
        <p:nvSpPr>
          <p:cNvPr id="3" name="Text Placeholder 2">
            <a:extLst>
              <a:ext uri="{FF2B5EF4-FFF2-40B4-BE49-F238E27FC236}">
                <a16:creationId xmlns:a16="http://schemas.microsoft.com/office/drawing/2014/main" id="{A8D1E086-E0DD-4320-B921-FE7F1C9BA352}"/>
              </a:ext>
            </a:extLst>
          </p:cNvPr>
          <p:cNvSpPr>
            <a:spLocks noGrp="1"/>
          </p:cNvSpPr>
          <p:nvPr>
            <p:ph type="body" idx="1"/>
          </p:nvPr>
        </p:nvSpPr>
        <p:spPr/>
        <p:txBody>
          <a:bodyPr>
            <a:normAutofit/>
          </a:bodyPr>
          <a:lstStyle/>
          <a:p>
            <a:pPr algn="ctr"/>
            <a:r>
              <a:rPr lang="en-US" dirty="0"/>
              <a:t>Roles and Responsibilities  </a:t>
            </a:r>
          </a:p>
        </p:txBody>
      </p:sp>
      <p:sp>
        <p:nvSpPr>
          <p:cNvPr id="4" name="Slide Number Placeholder 3">
            <a:extLst>
              <a:ext uri="{FF2B5EF4-FFF2-40B4-BE49-F238E27FC236}">
                <a16:creationId xmlns:a16="http://schemas.microsoft.com/office/drawing/2014/main" id="{F7F3BCF8-F9AB-4BB2-9913-4630A42EC134}"/>
              </a:ext>
            </a:extLst>
          </p:cNvPr>
          <p:cNvSpPr>
            <a:spLocks noGrp="1"/>
          </p:cNvSpPr>
          <p:nvPr>
            <p:ph type="sldNum" sz="quarter" idx="4294967295"/>
          </p:nvPr>
        </p:nvSpPr>
        <p:spPr/>
        <p:txBody>
          <a:bodyPr/>
          <a:lstStyle/>
          <a:p>
            <a:fld id="{706D636C-90A3-4979-BA37-BAB384B22101}" type="slidenum">
              <a:rPr lang="en-US" smtClean="0"/>
              <a:pPr/>
              <a:t>9</a:t>
            </a:fld>
            <a:endParaRPr lang="en-US"/>
          </a:p>
        </p:txBody>
      </p:sp>
    </p:spTree>
    <p:custDataLst>
      <p:tags r:id="rId1"/>
    </p:custDataLst>
    <p:extLst>
      <p:ext uri="{BB962C8B-B14F-4D97-AF65-F5344CB8AC3E}">
        <p14:creationId xmlns:p14="http://schemas.microsoft.com/office/powerpoint/2010/main" val="115954682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 name="AS_NET" val="4.0.30319.42000"/>
  <p:tag name="AS_OS" val="Microsoft Windows NT 6.2.9200.0"/>
  <p:tag name="AS_RELEASE_DATE" val="2019.07.14"/>
  <p:tag name="AS_TITLE" val="Aspose.Slides for .NET 4.0"/>
  <p:tag name="AS_VERSION" val="19.7"/>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State Apprenticeship Expansion “Building State Capacity to Expand Apprenticeship through Innovation”  ETA-TEGL-15-1&quot;/&gt;&lt;property id=&quot;20307&quot; value=&quot;256&quot;/&gt;&lt;/object&gt;&lt;object type=&quot;3&quot; unique_id=&quot;10004&quot;&gt;&lt;property id=&quot;20148&quot; value=&quot;5&quot;/&gt;&lt;property id=&quot;20300&quot; value=&quot;Slide 2 - &amp;quot;Today’s Moderator&amp;quot;&quot;/&gt;&lt;property id=&quot;20307&quot; value=&quot;296&quot;/&gt;&lt;/object&gt;&lt;object type=&quot;3&quot; unique_id=&quot;10005&quot;&gt;&lt;property id=&quot;20148&quot; value=&quot;5&quot;/&gt;&lt;property id=&quot;20300&quot; value=&quot;Slide 3 - &amp;quot;AGENDA &amp;amp;#x09;&amp;quot;&quot;/&gt;&lt;property id=&quot;20307&quot; value=&quot;319&quot;/&gt;&lt;/object&gt;&lt;object type=&quot;3&quot; unique_id=&quot;10006&quot;&gt;&lt;property id=&quot;20148&quot; value=&quot;5&quot;/&gt;&lt;property id=&quot;20300&quot; value=&quot;Slide 4 - &amp;quot;Today’s Speakers&amp;quot;&quot;/&gt;&lt;property id=&quot;20307&quot; value=&quot;265&quot;/&gt;&lt;/object&gt;&lt;object type=&quot;3&quot; unique_id=&quot;10007&quot;&gt;&lt;property id=&quot;20148&quot; value=&quot;5&quot;/&gt;&lt;property id=&quot;20300&quot; value=&quot;Slide 5 - &amp;quot;Where Are You?&amp;quot;&quot;/&gt;&lt;property id=&quot;20307&quot; value=&quot;277&quot;/&gt;&lt;/object&gt;&lt;object type=&quot;3&quot; unique_id=&quot;10008&quot;&gt;&lt;property id=&quot;20148&quot; value=&quot;5&quot;/&gt;&lt;property id=&quot;20300&quot; value=&quot;Slide 6 - &amp;quot;Grant Purpose &amp;quot;&quot;/&gt;&lt;property id=&quot;20307&quot; value=&quot;282&quot;/&gt;&lt;/object&gt;&lt;object type=&quot;3&quot; unique_id=&quot;10009&quot;&gt;&lt;property id=&quot;20148&quot; value=&quot;5&quot;/&gt;&lt;property id=&quot;20300&quot; value=&quot;Slide 7 - &amp;quot;Grant Purpose &amp;quot;&quot;/&gt;&lt;property id=&quot;20307&quot; value=&quot;286&quot;/&gt;&lt;/object&gt;&lt;object type=&quot;3&quot; unique_id=&quot;10010&quot;&gt;&lt;property id=&quot;20148&quot; value=&quot;5&quot;/&gt;&lt;property id=&quot;20300&quot; value=&quot;Slide 8 - &amp;quot;Tiered Funding Activities &amp;quot;&quot;/&gt;&lt;property id=&quot;20307&quot; value=&quot;289&quot;/&gt;&lt;/object&gt;&lt;object type=&quot;3&quot; unique_id=&quot;10011&quot;&gt;&lt;property id=&quot;20148&quot; value=&quot;5&quot;/&gt;&lt;property id=&quot;20300&quot; value=&quot;Slide 9 - &amp;quot;Tiered Funding Activities Continued &amp;quot;&quot;/&gt;&lt;property id=&quot;20307&quot; value=&quot;309&quot;/&gt;&lt;/object&gt;&lt;object type=&quot;3&quot; unique_id=&quot;10012&quot;&gt;&lt;property id=&quot;20148&quot; value=&quot;5&quot;/&gt;&lt;property id=&quot;20300&quot; value=&quot;Slide 10 - &amp;quot;Role and Responsibilities &amp;amp;#x09;&amp;quot;&quot;/&gt;&lt;property id=&quot;20307&quot; value=&quot;322&quot;/&gt;&lt;/object&gt;&lt;object type=&quot;3&quot; unique_id=&quot;10013&quot;&gt;&lt;property id=&quot;20148&quot; value=&quot;5&quot;/&gt;&lt;property id=&quot;20300&quot; value=&quot;Slide 11 - &amp;quot;Employment and Training Administration (ETA) &amp;amp;#x09;&amp;quot;&quot;/&gt;&lt;property id=&quot;20307&quot; value=&quot;323&quot;/&gt;&lt;/object&gt;&lt;object type=&quot;3&quot; unique_id=&quot;10014&quot;&gt;&lt;property id=&quot;20148&quot; value=&quot;5&quot;/&gt;&lt;property id=&quot;20300&quot; value=&quot;Slide 12 - &amp;quot;National Office – OGM &amp;quot;&quot;/&gt;&lt;property id=&quot;20307&quot; value=&quot;324&quot;/&gt;&lt;/object&gt;&lt;object type=&quot;3&quot; unique_id=&quot;10015&quot;&gt;&lt;property id=&quot;20148&quot; value=&quot;5&quot;/&gt;&lt;property id=&quot;20300&quot; value=&quot;Slide 13 - &amp;quot;National Office – OA&amp;amp;#x09;&amp;quot;&quot;/&gt;&lt;property id=&quot;20307&quot; value=&quot;325&quot;/&gt;&lt;/object&gt;&lt;object type=&quot;3&quot; unique_id=&quot;10016&quot;&gt;&lt;property id=&quot;20148&quot; value=&quot;5&quot;/&gt;&lt;property id=&quot;20300&quot; value=&quot;Slide 14 - &amp;quot;Regional Office – Federal Project Officer (FPO)&amp;quot;&quot;/&gt;&lt;property id=&quot;20307&quot; value=&quot;327&quot;/&gt;&lt;/object&gt;&lt;object type=&quot;3&quot; unique_id=&quot;10017&quot;&gt;&lt;property id=&quot;20148&quot; value=&quot;5&quot;/&gt;&lt;property id=&quot;20300&quot; value=&quot;Slide 15 - &amp;quot;Regional Offices&amp;quot;&quot;/&gt;&lt;property id=&quot;20307&quot; value=&quot;326&quot;/&gt;&lt;/object&gt;&lt;object type=&quot;3&quot; unique_id=&quot;10018&quot;&gt;&lt;property id=&quot;20148&quot; value=&quot;5&quot;/&gt;&lt;property id=&quot;20300&quot; value=&quot;Slide 16 - &amp;quot;Regional Office – Apprenticeship Subject Matter Expert (SME)&amp;quot;&quot;/&gt;&lt;property id=&quot;20307&quot; value=&quot;328&quot;/&gt;&lt;/object&gt;&lt;object type=&quot;3&quot; unique_id=&quot;10019&quot;&gt;&lt;property id=&quot;20148&quot; value=&quot;5&quot;/&gt;&lt;property id=&quot;20300&quot; value=&quot;Slide 17 - &amp;quot;Allowable Grant Activities &amp;amp;#x09;&amp;quot;&quot;/&gt;&lt;property id=&quot;20307&quot; value=&quot;310&quot;/&gt;&lt;/object&gt;&lt;object type=&quot;3&quot; unique_id=&quot;10020&quot;&gt;&lt;property id=&quot;20148&quot; value=&quot;5&quot;/&gt;&lt;property id=&quot;20300&quot; value=&quot;Slide 18&quot;/&gt;&lt;property id=&quot;20307&quot; value=&quot;357&quot;/&gt;&lt;/object&gt;&lt;object type=&quot;3&quot; unique_id=&quot;10021&quot;&gt;&lt;property id=&quot;20148&quot; value=&quot;5&quot;/&gt;&lt;property id=&quot;20300&quot; value=&quot;Slide 19 - &amp;quot;Pre-Apprenticeship Leading to RAP &amp;amp;#x09;&amp;quot;&quot;/&gt;&lt;property id=&quot;20307&quot; value=&quot;311&quot;/&gt;&lt;/object&gt;&lt;object type=&quot;3&quot; unique_id=&quot;10022&quot;&gt;&lt;property id=&quot;20148&quot; value=&quot;5&quot;/&gt;&lt;property id=&quot;20300&quot; value=&quot;Slide 20 - &amp;quot;Funding Restrictions &amp;quot;&quot;/&gt;&lt;property id=&quot;20307&quot; value=&quot;290&quot;/&gt;&lt;/object&gt;&lt;object type=&quot;3&quot; unique_id=&quot;10023&quot;&gt;&lt;property id=&quot;20148&quot; value=&quot;5&quot;/&gt;&lt;property id=&quot;20300&quot; value=&quot;Slide 21 - &amp;quot;SAE, ASE, and SAE 2020 Similarities and Differences   &amp;amp;#x09;&amp;quot;&quot;/&gt;&lt;property id=&quot;20307&quot; value=&quot;314&quot;/&gt;&lt;/object&gt;&lt;object type=&quot;3&quot; unique_id=&quot;10024&quot;&gt;&lt;property id=&quot;20148&quot; value=&quot;5&quot;/&gt;&lt;property id=&quot;20300&quot; value=&quot;Slide 22 - &amp;quot;State Grants Overview &amp;quot;&quot;/&gt;&lt;property id=&quot;20307&quot; value=&quot;321&quot;/&gt;&lt;/object&gt;&lt;object type=&quot;3&quot; unique_id=&quot;10025&quot;&gt;&lt;property id=&quot;20148&quot; value=&quot;5&quot;/&gt;&lt;property id=&quot;20300&quot; value=&quot;Slide 23 - &amp;quot;Reporting Requirements &amp;amp;#x09;&amp;quot;&quot;/&gt;&lt;property id=&quot;20307&quot; value=&quot;313&quot;/&gt;&lt;/object&gt;&lt;object type=&quot;3&quot; unique_id=&quot;10026&quot;&gt;&lt;property id=&quot;20148&quot; value=&quot;5&quot;/&gt;&lt;property id=&quot;20300&quot; value=&quot;Slide 24 - &amp;quot;Performance Outputs and Outcomes &amp;quot;&quot;/&gt;&lt;property id=&quot;20307&quot; value=&quot;358&quot;/&gt;&lt;/object&gt;&lt;object type=&quot;3&quot; unique_id=&quot;10027&quot;&gt;&lt;property id=&quot;20148&quot; value=&quot;5&quot;/&gt;&lt;property id=&quot;20300&quot; value=&quot;Slide 25 - &amp;quot;Reporting Requirements &amp;quot;&quot;/&gt;&lt;property id=&quot;20307&quot; value=&quot;359&quot;/&gt;&lt;/object&gt;&lt;object type=&quot;3&quot; unique_id=&quot;10028&quot;&gt;&lt;property id=&quot;20148&quot; value=&quot;5&quot;/&gt;&lt;property id=&quot;20300&quot; value=&quot;Slide 26 - &amp;quot;Technical Assistance &amp;amp;#x09;&amp;quot;&quot;/&gt;&lt;property id=&quot;20307&quot; value=&quot;316&quot;/&gt;&lt;/object&gt;&lt;object type=&quot;3&quot; unique_id=&quot;10029&quot;&gt;&lt;property id=&quot;20148&quot; value=&quot;5&quot;/&gt;&lt;property id=&quot;20300&quot; value=&quot;Slide 27 - &amp;quot;Technical Assistance – Maher &amp;amp; Maher and WorkforceGPS&amp;quot;&quot;/&gt;&lt;property id=&quot;20307&quot; value=&quot;318&quot;/&gt;&lt;/object&gt;&lt;object type=&quot;3&quot; unique_id=&quot;10030&quot;&gt;&lt;property id=&quot;20148&quot; value=&quot;5&quot;/&gt;&lt;property id=&quot;20300&quot; value=&quot;Slide 28 - &amp;quot;Grant Award Package  &amp;amp; Modifications&amp;quot;&quot;/&gt;&lt;property id=&quot;20307&quot; value=&quot;329&quot;/&gt;&lt;/object&gt;&lt;object type=&quot;3&quot; unique_id=&quot;10031&quot;&gt;&lt;property id=&quot;20148&quot; value=&quot;5&quot;/&gt;&lt;property id=&quot;20300&quot; value=&quot;Slide 29 - &amp;quot;The Grant Award Package&amp;quot;&quot;/&gt;&lt;property id=&quot;20307&quot; value=&quot;330&quot;/&gt;&lt;/object&gt;&lt;object type=&quot;3&quot; unique_id=&quot;10032&quot;&gt;&lt;property id=&quot;20148&quot; value=&quot;5&quot;/&gt;&lt;property id=&quot;20300&quot; value=&quot;Slide 30 - &amp;quot;Grant Award Letter&amp;quot;&quot;/&gt;&lt;property id=&quot;20307&quot; value=&quot;331&quot;/&gt;&lt;/object&gt;&lt;object type=&quot;3&quot; unique_id=&quot;10033&quot;&gt;&lt;property id=&quot;20148&quot; value=&quot;5&quot;/&gt;&lt;property id=&quot;20300&quot; value=&quot;Slide 31 - &amp;quot;Quarterly Financial Report&amp;quot;&quot;/&gt;&lt;property id=&quot;20307&quot; value=&quot;352&quot;/&gt;&lt;/object&gt;&lt;object type=&quot;3&quot; unique_id=&quot;10034&quot;&gt;&lt;property id=&quot;20148&quot; value=&quot;5&quot;/&gt;&lt;property id=&quot;20300&quot; value=&quot;Slide 32 - &amp;quot;Grantee Handbook&amp;quot;&quot;/&gt;&lt;property id=&quot;20307&quot; value=&quot;353&quot;/&gt;&lt;/object&gt;&lt;object type=&quot;3&quot; unique_id=&quot;10035&quot;&gt;&lt;property id=&quot;20148&quot; value=&quot;5&quot;/&gt;&lt;property id=&quot;20300&quot; value=&quot;Slide 33 - &amp;quot;Grant Agreement Notice of Award&amp;quot;&quot;/&gt;&lt;property id=&quot;20307&quot; value=&quot;332&quot;/&gt;&lt;/object&gt;&lt;object type=&quot;3&quot; unique_id=&quot;10036&quot;&gt;&lt;property id=&quot;20148&quot; value=&quot;5&quot;/&gt;&lt;property id=&quot;20300&quot; value=&quot;Slide 34 - &amp;quot;Notice of Award Regulations&amp;quot;&quot;/&gt;&lt;property id=&quot;20307&quot; value=&quot;333&quot;/&gt;&lt;/object&gt;&lt;object type=&quot;3&quot; unique_id=&quot;10037&quot;&gt;&lt;property id=&quot;20148&quot; value=&quot;5&quot;/&gt;&lt;property id=&quot;20300&quot; value=&quot;Slide 35 - &amp;quot;Budget Review and Statement of Work &amp;quot;&quot;/&gt;&lt;property id=&quot;20307&quot; value=&quot;334&quot;/&gt;&lt;/object&gt;&lt;object type=&quot;3&quot; unique_id=&quot;10038&quot;&gt;&lt;property id=&quot;20148&quot; value=&quot;5&quot;/&gt;&lt;property id=&quot;20300&quot; value=&quot;Slide 36 - &amp;quot;Grant Agreement Conditions of Award &amp;amp; Terms&amp;quot;&quot;/&gt;&lt;property id=&quot;20307&quot; value=&quot;335&quot;/&gt;&lt;/object&gt;&lt;object type=&quot;3&quot; unique_id=&quot;10039&quot;&gt;&lt;property id=&quot;20148&quot; value=&quot;5&quot;/&gt;&lt;property id=&quot;20300&quot; value=&quot;Slide 37 - &amp;quot;Grant Agreement Terms&amp;quot;&quot;/&gt;&lt;property id=&quot;20307&quot; value=&quot;336&quot;/&gt;&lt;/object&gt;&lt;object type=&quot;3&quot; unique_id=&quot;10040&quot;&gt;&lt;property id=&quot;20148&quot; value=&quot;5&quot;/&gt;&lt;property id=&quot;20300&quot; value=&quot;Slide 38 - &amp;quot;Terms to Note&amp;quot;&quot;/&gt;&lt;property id=&quot;20307&quot; value=&quot;337&quot;/&gt;&lt;/object&gt;&lt;object type=&quot;3&quot; unique_id=&quot;10041&quot;&gt;&lt;property id=&quot;20148&quot; value=&quot;5&quot;/&gt;&lt;property id=&quot;20300&quot; value=&quot;Slide 39 - &amp;quot;Terms to Note&amp;quot;&quot;/&gt;&lt;property id=&quot;20307&quot; value=&quot;338&quot;/&gt;&lt;/object&gt;&lt;object type=&quot;3&quot; unique_id=&quot;10042&quot;&gt;&lt;property id=&quot;20148&quot; value=&quot;5&quot;/&gt;&lt;property id=&quot;20300&quot; value=&quot;Slide 40 - &amp;quot;Grant Agreement Attachments&amp;quot;&quot;/&gt;&lt;property id=&quot;20307&quot; value=&quot;339&quot;/&gt;&lt;/object&gt;&lt;object type=&quot;3&quot; unique_id=&quot;10043&quot;&gt;&lt;property id=&quot;20148&quot; value=&quot;5&quot;/&gt;&lt;property id=&quot;20300&quot; value=&quot;Slide 41 - &amp;quot;Budget and Statement of Work&amp;quot;&quot;/&gt;&lt;property id=&quot;20307&quot; value=&quot;340&quot;/&gt;&lt;/object&gt;&lt;object type=&quot;3&quot; unique_id=&quot;10044&quot;&gt;&lt;property id=&quot;20148&quot; value=&quot;5&quot;/&gt;&lt;property id=&quot;20300&quot; value=&quot;Slide 42 - &amp;quot;Indirect Cost Rate Agreement&amp;quot;&quot;/&gt;&lt;property id=&quot;20307&quot; value=&quot;341&quot;/&gt;&lt;/object&gt;&lt;object type=&quot;3&quot; unique_id=&quot;10045&quot;&gt;&lt;property id=&quot;20148&quot; value=&quot;5&quot;/&gt;&lt;property id=&quot;20300&quot; value=&quot;Slide 43 - &amp;quot;Grant Modifications &amp;quot;&quot;/&gt;&lt;property id=&quot;20307&quot; value=&quot;343&quot;/&gt;&lt;/object&gt;&lt;object type=&quot;3&quot; unique_id=&quot;10046&quot;&gt;&lt;property id=&quot;20148&quot; value=&quot;5&quot;/&gt;&lt;property id=&quot;20300&quot; value=&quot;Slide 44 - &amp;quot;What is a Grant Modification?&amp;quot;&quot;/&gt;&lt;property id=&quot;20307&quot; value=&quot;344&quot;/&gt;&lt;/object&gt;&lt;object type=&quot;3&quot; unique_id=&quot;10047&quot;&gt;&lt;property id=&quot;20148&quot; value=&quot;5&quot;/&gt;&lt;property id=&quot;20300&quot; value=&quot;Slide 45 - &amp;quot;Why Do A Modification?&amp;quot;&quot;/&gt;&lt;property id=&quot;20307&quot; value=&quot;345&quot;/&gt;&lt;/object&gt;&lt;object type=&quot;3&quot; unique_id=&quot;10048&quot;&gt;&lt;property id=&quot;20148&quot; value=&quot;5&quot;/&gt;&lt;property id=&quot;20300&quot; value=&quot;Slide 46 - &amp;quot;Why Do A Modification?&amp;quot;&quot;/&gt;&lt;property id=&quot;20307&quot; value=&quot;346&quot;/&gt;&lt;/object&gt;&lt;object type=&quot;3&quot; unique_id=&quot;10049&quot;&gt;&lt;property id=&quot;20148&quot; value=&quot;5&quot;/&gt;&lt;property id=&quot;20300&quot; value=&quot;Slide 47 - &amp;quot;FPO Modification Analysis&amp;quot;&quot;/&gt;&lt;property id=&quot;20307&quot; value=&quot;347&quot;/&gt;&lt;/object&gt;&lt;object type=&quot;3&quot; unique_id=&quot;10050&quot;&gt;&lt;property id=&quot;20148&quot; value=&quot;5&quot;/&gt;&lt;property id=&quot;20300&quot; value=&quot;Slide 48 - &amp;quot;Required Documentation for Modification Requests&amp;quot;&quot;/&gt;&lt;property id=&quot;20307&quot; value=&quot;348&quot;/&gt;&lt;/object&gt;&lt;object type=&quot;3&quot; unique_id=&quot;10051&quot;&gt;&lt;property id=&quot;20148&quot; value=&quot;5&quot;/&gt;&lt;property id=&quot;20300&quot; value=&quot;Slide 49 - &amp;quot;How to Submit a Modification?&amp;quot;&quot;/&gt;&lt;property id=&quot;20307&quot; value=&quot;349&quot;/&gt;&lt;/object&gt;&lt;object type=&quot;3&quot; unique_id=&quot;10052&quot;&gt;&lt;property id=&quot;20148&quot; value=&quot;5&quot;/&gt;&lt;property id=&quot;20300&quot; value=&quot;Slide 50 - &amp;quot;Modification Analysis&amp;quot;&quot;/&gt;&lt;property id=&quot;20307&quot; value=&quot;355&quot;/&gt;&lt;/object&gt;&lt;object type=&quot;3&quot; unique_id=&quot;10053&quot;&gt;&lt;property id=&quot;20148&quot; value=&quot;5&quot;/&gt;&lt;property id=&quot;20300&quot; value=&quot;Slide 51 - &amp;quot;Modification Process&amp;quot;&quot;/&gt;&lt;property id=&quot;20307&quot; value=&quot;354&quot;/&gt;&lt;/object&gt;&lt;object type=&quot;3&quot; unique_id=&quot;10054&quot;&gt;&lt;property id=&quot;20148&quot; value=&quot;5&quot;/&gt;&lt;property id=&quot;20300&quot; value=&quot;Slide 52 - &amp;quot;ETA Evaluation &amp;amp;#x09;&amp;quot;&quot;/&gt;&lt;property id=&quot;20307&quot; value=&quot;320&quot;/&gt;&lt;/object&gt;&lt;object type=&quot;3&quot; unique_id=&quot;10055&quot;&gt;&lt;property id=&quot;20148&quot; value=&quot;5&quot;/&gt;&lt;property id=&quot;20300&quot; value=&quot;Slide 53 - &amp;quot;Additional Resources:&amp;quot;&quot;/&gt;&lt;property id=&quot;20307&quot; value=&quot;274&quot;/&gt;&lt;/object&gt;&lt;object type=&quot;3&quot; unique_id=&quot;10056&quot;&gt;&lt;property id=&quot;20148&quot; value=&quot;5&quot;/&gt;&lt;property id=&quot;20300&quot; value=&quot;Slide 54 - &amp;quot;Any Questions?&amp;quot;&quot;/&gt;&lt;property id=&quot;20307&quot; value=&quot;281&quot;/&gt;&lt;/object&gt;&lt;object type=&quot;3&quot; unique_id=&quot;10057&quot;&gt;&lt;property id=&quot;20148&quot; value=&quot;5&quot;/&gt;&lt;property id=&quot;20300&quot; value=&quot;Slide 55 - &amp;quot;Contact Us&amp;quot;&quot;/&gt;&lt;property id=&quot;20307&quot; value=&quot;275&quot;/&gt;&lt;/object&gt;&lt;object type=&quot;3&quot; unique_id=&quot;10058&quot;&gt;&lt;property id=&quot;20148&quot; value=&quot;5&quot;/&gt;&lt;property id=&quot;20300&quot; value=&quot;Slide 56 - &amp;quot;Thank You!&amp;quot;&quot;/&gt;&lt;property id=&quot;20307&quot; value=&quot;297&quot;/&gt;&lt;/object&gt;&lt;/object&gt;&lt;object type=&quot;8&quot; unique_id=&quot;10116&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Temp.PNG&quot;/&gt;"/>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c0152c-c9c0-4d04-9252-4e86f5eedc06}&quot; /&gt;&lt;isInvalidForFieldText val=&quot;0&quot; /&gt;&lt;Image&gt;&lt;filename val=&quot;E:\breeze\content\14339732\2018102906-1\input\breezo\data\asimages\{5bc0152c-c9c0-4d04-9252-4e86f5eedc06}.png&quot; /&gt;&lt;left val=&quot;195&quot; /&gt;&lt;top val=&quot;122&quot; /&gt;&lt;width val=&quot;327&quot; /&gt;&lt;height val=&quot;51&quot; /&gt;&lt;hasText val=&quot;1&quot; /&gt;&lt;/Image&gt;&lt;/ThreeDShapeInfo&gt;"/>
  <p:tag name="PRESENTER_SHAPETEXTINFO" val="&lt;ShapeTextInfo&gt;&lt;TableIndex row=&quot;-1&quot; col=&quot;-1&quot;&gt;&lt;linesCount val=&quot;1&quot; /&gt;&lt;lineCharCount val=&quot;10&quot; /&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6e10ad5-b1d6-4146-a173-b6df9fb556c0}&quot; /&gt;&lt;isInvalidForFieldText val=&quot;0&quot; /&gt;&lt;Image&gt;&lt;filename val=&quot;E:\breeze\content\14339732\2018102906-1\input\breezo\data\asimages\{26e10ad5-b1d6-4146-a173-b6df9fb556c0}.png&quot; /&gt;&lt;left val=&quot;76&quot; /&gt;&lt;top val=&quot;684&quot; /&gt;&lt;width val=&quot;513&quot; /&gt;&lt;height val=&quot;25&quot; /&gt;&lt;hasText val=&quot;1&quot; /&gt;&lt;/Image&gt;&lt;/ThreeDShapeInfo&gt;"/>
  <p:tag name="PRESENTER_SHAPETEXTINFO" val="&lt;ShapeTextInfo&gt;&lt;TableIndex row=&quot;-1&quot; col=&quot;-1&quot;&gt;&lt;linesCount val=&quot;1&quot; /&gt;&lt;lineCharCount val=&quot;43&quot; /&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5815c6-ffc4-40a2-9acd-067254322044}&quot; /&gt;&lt;isInvalidForFieldText val=&quot;0&quot; /&gt;&lt;Image&gt;&lt;filename val=&quot;E:\breeze\content\14339732\2018102906-1\input\breezo\data\asimages\{315815c6-ffc4-40a2-9acd-067254322044}.png&quot; /&gt;&lt;left val=&quot;282&quot; /&gt;&lt;top val=&quot;676&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e19ac34a-edf2-4ae9-b12e-a5a23a2359da}&quot; /&gt;&lt;isInvalidForFieldText val=&quot;0&quot; /&gt;&lt;Image&gt;&lt;filename val=&quot;E:\breeze\content\14339732\2018102906-1\input\breezo\data\asimages\{e19ac34a-edf2-4ae9-b12e-a5a23a2359da}.png&quot; /&gt;&lt;left val=&quot;386&quot; /&gt;&lt;top val=&quot;500&quot; /&gt;&lt;width val=&quot;271&quot; /&gt;&lt;height val=&quot;44&quot; /&gt;&lt;hasText val=&quot;1&quot; /&gt;&lt;/Image&gt;&lt;/ThreeDShapeInfo&gt;"/>
  <p:tag name="PRESENTER_SHAPETEXTINFO" val="&lt;ShapeTextInfo&gt;&lt;TableIndex row=&quot;-1&quot; col=&quot;-1&quot;&gt;&lt;linesCount val=&quot;1&quot; /&gt;&lt;lineCharCount val=&quot;1&quot; /&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aaeac0-1d1e-4367-b4b0-dcbfaa10b87e}&quot; /&gt;&lt;isInvalidForFieldText val=&quot;0&quot; /&gt;&lt;Image&gt;&lt;filename val=&quot;E:\breeze\content\14339732\2018102906-1\input\breezo\data\asimages\{04aaeac0-1d1e-4367-b4b0-dcbfaa10b87e}.png&quot; /&gt;&lt;left val=&quot;0&quot; /&gt;&lt;top val=&quot;0&quot; /&gt;&lt;width val=&quot;653&quot; /&gt;&lt;height val=&quot;720&quot; /&gt;&lt;hasText val=&quot;1&quot; /&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8&quot; /&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21&quot; /&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4&quot; /&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cc8eb13-fcc5-4ef6-a067-35c9db4cbdce}&quot; /&gt;&lt;isInvalidForFieldText val=&quot;0&quot; /&gt;&lt;Image&gt;&lt;filename val=&quot;E:\breeze\content\14339732\2018102906-1\input\breezo\data\asimages\{3cc8eb13-fcc5-4ef6-a067-35c9db4cbdce}.png&quot; /&gt;&lt;left val=&quot;0&quot; /&gt;&lt;top val=&quot;89&quot; /&gt;&lt;width val=&quot;1280&quot; /&gt;&lt;height val=&quot;5&quot; /&gt;&lt;hasText val=&quot;1&quot; /&gt;&lt;/Image&gt;&lt;/ThreeDShapeInfo&gt;"/>
  <p:tag name="PRESENTER_SHAPETEXTINFO" val="&lt;ShapeTextInfo&gt;&lt;TableIndex row=&quot;-1&quot; col=&quot;-1&quot;&gt;&lt;linesCount val=&quot;0&quot; /&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4339732\2018102906-1\input\breezo\data\asimages\{12f94916-f359-4b9d-8fdd-4d46be5c13ce}.png&quot; /&gt;&lt;left val=&quot;142&quot; /&gt;&lt;top val=&quot;12&quot; /&gt;&lt;width val=&quot;399&quot; /&gt;&lt;height val=&quot;81&quot; /&gt;&lt;hasText val=&quot;1&quot; /&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1de2ea-b688-4129-b212-b882cded8a31}&quot; /&gt;&lt;isInvalidForFieldText val=&quot;0&quot; /&gt;&lt;Image&gt;&lt;filename val=&quot;E:\breeze\content\14339732\2018102906-1\input\breezo\data\asimages\{3e1de2ea-b688-4129-b212-b882cded8a31}.png&quot; /&gt;&lt;left val=&quot;811&quot; /&gt;&lt;top val=&quot;66&quot; /&gt;&lt;width val=&quot;327&quot; /&gt;&lt;height val=&quot;112&quot; /&gt;&lt;hasText val=&quot;1&quot; /&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f66b2c-3a7b-4395-9208-8c3dd872ffa3}&quot; /&gt;&lt;isInvalidForFieldText val=&quot;0&quot; /&gt;&lt;Image&gt;&lt;filename val=&quot;E:\breeze\content\14339732\2018102906-1\input\breezo\data\asimages\{5df66b2c-3a7b-4395-9208-8c3dd872ffa3}.png&quot; /&gt;&lt;left val=&quot;92&quot; /&gt;&lt;top val=&quot;595&quot; /&gt;&lt;width val=&quot;505&quot; /&gt;&lt;height val=&quot;73&quot; /&gt;&lt;hasText val=&quot;1&quot; /&gt;&lt;/Image&gt;&lt;/ThreeDShapeInfo&gt;"/>
  <p:tag name="PRESENTER_SHAPETEXTINFO" val="&lt;ShapeTextInfo&gt;&lt;TableIndex row=&quot;-1&quot; col=&quot;-1&quot;&gt;&lt;linesCount val=&quot;0&quot; /&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4339732\2018102906-1\input\breezo\data\asimages\{371d4ddd-f76a-4d2e-b42f-e74d64d27c69}.png&quot; /&gt;&lt;left val=&quot;628&quot; /&gt;&lt;top val=&quot;0&quot; /&gt;&lt;width val=&quot;652&quot; /&gt;&lt;height val=&quot;720&quot; /&gt;&lt;hasText val=&quot;1&quot; /&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2da7a8f-8ae6-4556-b7fb-038ec9f14c52}&quot; /&gt;&lt;isInvalidForFieldText val=&quot;0&quot; /&gt;&lt;Image&gt;&lt;filename val=&quot;E:\breeze\content\14339732\2018102906-1\input\breezo\data\asimages\{f2da7a8f-8ae6-4556-b7fb-038ec9f14c52}.png&quot; /&gt;&lt;left val=&quot;863&quot; /&gt;&lt;top val=&quot;659&quot; /&gt;&lt;width val=&quot;147&quot; /&gt;&lt;height val=&quot;51&quot; /&gt;&lt;hasText val=&quot;1&quot; /&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4339732\2018102906-1\input\breezo\data\asimages\{30f4e9c0-72a8-449a-9613-4a32f68676d0}.png&quot; /&gt;&lt;left val=&quot;0&quot; /&gt;&lt;top val=&quot;0&quot; /&gt;&lt;width val=&quot;84&quot; /&gt;&lt;height val=&quot;132&quot; /&gt;&lt;hasText val=&quot;1&quot; /&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23&quot; /&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68&quot; /&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22&quot; /&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4339732\2018102906-1\input\breezo\data\asimages\{a9bd81cb-adbd-4fe0-8dcf-1c11d10c34ef}.png&quot; /&gt;&lt;left val=&quot;1184&quot; /&gt;&lt;top val=&quot;594&quot; /&gt;&lt;width val=&quot;95&quot; /&gt;&lt;height val=&quot;126&quot; /&gt;&lt;hasText val=&quot;1&quot; /&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ee9e08-6949-443c-8402-1ee94b681a50}&quot; /&gt;&lt;isInvalidForFieldText val=&quot;0&quot; /&gt;&lt;Image&gt;&lt;filename val=&quot;E:\breeze\content\14339732\2018102906-1\input\breezo\data\asimages\{30ee9e08-6949-443c-8402-1ee94b681a50}.png&quot; /&gt;&lt;left val=&quot;1010&quot; /&gt;&lt;top val=&quot;659&quot; /&gt;&lt;width val=&quot;147&quot; /&gt;&lt;height val=&quot;51&quot; /&gt;&lt;hasText val=&quot;1&quot; /&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3&quot; /&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524997-b033-4b97-94fe-c88073777266}&quot; /&gt;&lt;isInvalidForFieldText val=&quot;0&quot; /&gt;&lt;Image&gt;&lt;filename val=&quot;E:\breeze\content\14339732\2018102906-1\input\breezo\data\asimages\{8e524997-b033-4b97-94fe-c88073777266}.png&quot; /&gt;&lt;left val=&quot;34&quot; /&gt;&lt;top val=&quot;675&quot; /&gt;&lt;width val=&quot;226&quot; /&gt;&lt;height val=&quot;21&quot; /&gt;&lt;hasText val=&quot;1&quot; /&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d58cfaa-d43d-4005-92c3-75314d11687f}&quot; /&gt;&lt;isInvalidForFieldText val=&quot;0&quot; /&gt;&lt;Image&gt;&lt;filename val=&quot;E:\breeze\content\14339732\2018102906-1\input\breezo\data\asimages\{bd58cfaa-d43d-4005-92c3-75314d11687f}.png&quot; /&gt;&lt;left val=&quot;34&quot; /&gt;&lt;top val=&quot;675&quot; /&gt;&lt;width val=&quot;226&quot; /&gt;&lt;height val=&quot;21&quot; /&gt;&lt;hasText val=&quot;1&quot; /&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79f6ae6-ec60-45d9-9cb4-5fdba570953c}&quot; /&gt;&lt;isInvalidForFieldText val=&quot;0&quot; /&gt;&lt;Image&gt;&lt;filename val=&quot;E:\breeze\content\14339732\2018102906-1\input\breezo\data\asimages\{f79f6ae6-ec60-45d9-9cb4-5fdba570953c}.png&quot; /&gt;&lt;left val=&quot;1010&quot; /&gt;&lt;top val=&quot;659&quot; /&gt;&lt;width val=&quot;147&quot; /&gt;&lt;height val=&quot;51&quot; /&gt;&lt;hasText val=&quot;1&quot; /&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4339732\2018102906-1\input\breezo\data\asimages\{906c4a5c-be8c-49e3-a92c-67a22cffe575}.png&quot; /&gt;&lt;left val=&quot;1184&quot; /&gt;&lt;top val=&quot;594&quot; /&gt;&lt;width val=&quot;95&quot; /&gt;&lt;height val=&quot;126&quot; /&gt;&lt;hasText val=&quot;1&quot; /&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a9181fd-556a-4fc6-975a-b03b553d72c5}&quot; /&gt;&lt;isInvalidForFieldText val=&quot;0&quot; /&gt;&lt;Image&gt;&lt;filename val=&quot;E:\breeze\content\14339732\2018102906-1\input\breezo\data\asimages\{9a9181fd-556a-4fc6-975a-b03b553d72c5}.png&quot; /&gt;&lt;left val=&quot;0&quot; /&gt;&lt;top val=&quot;89&quot; /&gt;&lt;width val=&quot;1280&quot; /&gt;&lt;height val=&quot;5&quot; /&gt;&lt;hasText val=&quot;1&quot; /&gt;&lt;/Image&gt;&lt;/ThreeDShapeInfo&gt;"/>
  <p:tag name="PRESENTER_SHAPETEXTINFO" val="&lt;ShapeTextInfo&gt;&lt;TableIndex row=&quot;-1&quot; col=&quot;-1&quot;&gt;&lt;linesCount val=&quot;0&quot; /&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4339732\2018102906-1\input\breezo\data\asimages\{3aa29b7f-4bef-4a27-8582-11d028fb0f55}.png&quot; /&gt;&lt;left val=&quot;0&quot; /&gt;&lt;top val=&quot;0&quot; /&gt;&lt;width val=&quot;84&quot; /&gt;&lt;height val=&quot;132&quot; /&gt;&lt;hasText val=&quot;1&quot; /&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881ca69-5f5c-4d41-a5b2-45c2665386d4}&quot; /&gt;&lt;isInvalidForFieldText val=&quot;0&quot; /&gt;&lt;Image&gt;&lt;filename val=&quot;E:\breeze\content\14339732\2018102906-1\input\breezo\data\asimages\{4881ca69-5f5c-4d41-a5b2-45c2665386d4}.png&quot; /&gt;&lt;left val=&quot;4&quot; /&gt;&lt;top val=&quot;32&quot; /&gt;&lt;width val=&quot;43&quot; /&gt;&lt;height val=&quot;27&quot; /&gt;&lt;hasText val=&quot;1&quot; /&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quot; /&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1&quot; /&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3&quot; /&gt;&lt;lineCharCount val=&quot;28&quot; /&gt;&lt;lineCharCount val=&quot;16&quot; /&gt;&lt;lineCharCount val=&quot;13&quot; /&gt;&lt;lineCharCount val=&quot;11&quot; /&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3&quot; /&gt;&lt;lineCharCount val=&quot;28&quot; /&gt;&lt;lineCharCount val=&quot;16&quot; /&gt;&lt;lineCharCount val=&quot;13&quot; /&gt;&lt;lineCharCount val=&quot;11&quot; /&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9a487e-f0ac-423d-8817-6ec8f74636e7}&quot; /&gt;&lt;isInvalidForFieldText val=&quot;0&quot; /&gt;&lt;Image&gt;&lt;filename val=&quot;E:\breeze\content\14339732\2018102906-1\input\breezo\data\asimages\{629a487e-f0ac-423d-8817-6ec8f74636e7}.png&quot; /&gt;&lt;left val=&quot;628&quot; /&gt;&lt;top val=&quot;0&quot; /&gt;&lt;width val=&quot;652&quot; /&gt;&lt;height val=&quot;720&quot; /&gt;&lt;hasText val=&quot;1&quot; /&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23d804b-3a0c-4d11-857f-416521330458}&quot; /&gt;&lt;isInvalidForFieldText val=&quot;0&quot; /&gt;&lt;Image&gt;&lt;filename val=&quot;E:\breeze\content\14339732\2018102906-1\input\breezo\data\asimages\{723d804b-3a0c-4d11-857f-416521330458}.png&quot; /&gt;&lt;left val=&quot;0&quot; /&gt;&lt;top val=&quot;267&quot; /&gt;&lt;width val=&quot;884&quot; /&gt;&lt;height val=&quot;185&quot; /&gt;&lt;hasText val=&quot;1&quot; /&gt;&lt;/Image&gt;&lt;/ThreeDShapeInfo&gt;"/>
  <p:tag name="PRESENTER_SHAPETEXTINFO" val="&lt;ShapeTextInfo&gt;&lt;TableIndex row=&quot;-1&quot; col=&quot;-1&quot;&gt;&lt;linesCount val=&quot;0&quot; /&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21&quot; /&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65&quot; /&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8&quot; /&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b589ea4-1097-475c-bcd0-6294c1bdee59}&quot; /&gt;&lt;isInvalidForFieldText val=&quot;0&quot; /&gt;&lt;Image&gt;&lt;filename val=&quot;E:\breeze\content\14339732\2018102906-1\input\breezo\data\asimages\{3b589ea4-1097-475c-bcd0-6294c1bdee59}.png&quot; /&gt;&lt;left val=&quot;198&quot; /&gt;&lt;top val=&quot;304&quot; /&gt;&lt;width val=&quot;327&quot; /&gt;&lt;height val=&quot;112&quot; /&gt;&lt;hasText val=&quot;1&quot; /&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24&quot; /&gt;&lt;lineCharCount val=&quot;13&quot; /&gt;&lt;lineCharCount val=&quot;12&quot; /&gt;&lt;lineCharCount val=&quot;13&quot; /&gt;&lt;lineCharCount val=&quot;11&quot; /&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FGPS_PPT_Template_20191205" id="{269CBE00-DA3D-4040-9B22-96A94A3EE7BF}" vid="{32C8FBF0-8125-4B2C-A776-F6AC1DC0C208}"/>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FGPS_PPT_Template_20191205" id="{269CBE00-DA3D-4040-9B22-96A94A3EE7BF}" vid="{A591DC1F-55F4-4269-869D-D49C0F54FF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69111648CCE841868FE85E89B9B60A" ma:contentTypeVersion="9" ma:contentTypeDescription="Create a new document." ma:contentTypeScope="" ma:versionID="838ce93df54afc68272dd179ab1e4034">
  <xsd:schema xmlns:xsd="http://www.w3.org/2001/XMLSchema" xmlns:xs="http://www.w3.org/2001/XMLSchema" xmlns:p="http://schemas.microsoft.com/office/2006/metadata/properties" xmlns:ns3="2a1ba486-ff2f-4459-80ac-1ab5aa17f82f" xmlns:ns4="2b487234-2a61-45b0-86e3-998bf12a0e9d" targetNamespace="http://schemas.microsoft.com/office/2006/metadata/properties" ma:root="true" ma:fieldsID="09b1e8270b89500b1963f0079c3436ff" ns3:_="" ns4:_="">
    <xsd:import namespace="2a1ba486-ff2f-4459-80ac-1ab5aa17f82f"/>
    <xsd:import namespace="2b487234-2a61-45b0-86e3-998bf12a0e9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ba486-ff2f-4459-80ac-1ab5aa17f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487234-2a61-45b0-86e3-998bf12a0e9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70AE42-B7EF-4425-8E23-8E4BA26DAB5C}">
  <ds:schemaRefs>
    <ds:schemaRef ds:uri="http://www.net-centric.com/PAWPP"/>
    <ds:schemaRef ds:uri=""/>
  </ds:schemaRefs>
</ds:datastoreItem>
</file>

<file path=customXml/itemProps2.xml><?xml version="1.0" encoding="utf-8"?>
<ds:datastoreItem xmlns:ds="http://schemas.openxmlformats.org/officeDocument/2006/customXml" ds:itemID="{DFD04A63-48E6-4201-9D86-2283696E37EE}">
  <ds:schemaRefs>
    <ds:schemaRef ds:uri="http://schemas.microsoft.com/sharepoint/v3/contenttype/forms"/>
  </ds:schemaRefs>
</ds:datastoreItem>
</file>

<file path=customXml/itemProps3.xml><?xml version="1.0" encoding="utf-8"?>
<ds:datastoreItem xmlns:ds="http://schemas.openxmlformats.org/officeDocument/2006/customXml" ds:itemID="{41A26004-B3DC-4029-B564-0C731DE591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ba486-ff2f-4459-80ac-1ab5aa17f82f"/>
    <ds:schemaRef ds:uri="2b487234-2a61-45b0-86e3-998bf12a0e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77AAB43-3B6F-49BD-9241-4973F513F86A}">
  <ds:schemaRefs>
    <ds:schemaRef ds:uri="http://schemas.openxmlformats.org/package/2006/metadata/core-properties"/>
    <ds:schemaRef ds:uri="http://purl.org/dc/elements/1.1/"/>
    <ds:schemaRef ds:uri="http://purl.org/dc/terms/"/>
    <ds:schemaRef ds:uri="2a1ba486-ff2f-4459-80ac-1ab5aa17f82f"/>
    <ds:schemaRef ds:uri="http://www.w3.org/XML/1998/namespace"/>
    <ds:schemaRef ds:uri="http://schemas.microsoft.com/office/2006/documentManagement/types"/>
    <ds:schemaRef ds:uri="http://purl.org/dc/dcmitype/"/>
    <ds:schemaRef ds:uri="http://schemas.microsoft.com/office/infopath/2007/PartnerControls"/>
    <ds:schemaRef ds:uri="2b487234-2a61-45b0-86e3-998bf12a0e9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WFGPS_PPT_Template_20191205</Template>
  <TotalTime>28918</TotalTime>
  <Words>2478</Words>
  <Application>Microsoft Office PowerPoint</Application>
  <PresentationFormat>Widescreen</PresentationFormat>
  <Paragraphs>409</Paragraphs>
  <Slides>50</Slides>
  <Notes>49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50</vt:i4>
      </vt:variant>
    </vt:vector>
  </HeadingPairs>
  <TitlesOfParts>
    <vt:vector size="60"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Workforce Opportunities for Rural Communities (WORC) New Grantee Orientation</vt:lpstr>
      <vt:lpstr>Welcome and Introductions</vt:lpstr>
      <vt:lpstr>Your Moderator </vt:lpstr>
      <vt:lpstr>Today’s Agenda</vt:lpstr>
      <vt:lpstr>Today’s Presenters</vt:lpstr>
      <vt:lpstr>Grantees: ARC Region</vt:lpstr>
      <vt:lpstr>Grantees: DRA Region</vt:lpstr>
      <vt:lpstr>Grantee Polling Question</vt:lpstr>
      <vt:lpstr>Your Federal Team</vt:lpstr>
      <vt:lpstr>Your Federal Project Officer (FPO) is identified in your grant package.</vt:lpstr>
      <vt:lpstr>Program Office Staff</vt:lpstr>
      <vt:lpstr>Grant Officer</vt:lpstr>
      <vt:lpstr>Roles of ARC and DRA</vt:lpstr>
      <vt:lpstr>Grant Program Overview</vt:lpstr>
      <vt:lpstr>Purpose of Grant</vt:lpstr>
      <vt:lpstr>Funding Overview</vt:lpstr>
      <vt:lpstr>Grants Management Overview</vt:lpstr>
      <vt:lpstr>Grant Package</vt:lpstr>
      <vt:lpstr>Grant Package</vt:lpstr>
      <vt:lpstr>Special Conditions of Award</vt:lpstr>
      <vt:lpstr>Grant Modifications</vt:lpstr>
      <vt:lpstr>Modification Process</vt:lpstr>
      <vt:lpstr>Modification  Analysis</vt:lpstr>
      <vt:lpstr>Fiscal Reporting</vt:lpstr>
      <vt:lpstr>Quarterly Financial Report (QFR)</vt:lpstr>
      <vt:lpstr>Final ETA-9130 Report</vt:lpstr>
      <vt:lpstr>Performance Reporting</vt:lpstr>
      <vt:lpstr>Narrative Report Format </vt:lpstr>
      <vt:lpstr>Quarterly Narrative Report</vt:lpstr>
      <vt:lpstr>Narrative Report Format </vt:lpstr>
      <vt:lpstr>Narrative Report Submission </vt:lpstr>
      <vt:lpstr>Key Dates to Remember</vt:lpstr>
      <vt:lpstr>Co-enrollment with Wagner-Peyser Act Employment Service Program </vt:lpstr>
      <vt:lpstr>Co-enrollment with Wagner-Peyser Act Employment Service Program </vt:lpstr>
      <vt:lpstr>WORC Participant </vt:lpstr>
      <vt:lpstr>Co-enrollment with Wagner-Peyser Act Employment Service Program </vt:lpstr>
      <vt:lpstr>Grantee Technical Assistance</vt:lpstr>
      <vt:lpstr>Technical Assistance Meetings: ARC</vt:lpstr>
      <vt:lpstr>Technical Assistance Meetings: ARC cont.</vt:lpstr>
      <vt:lpstr>Technical Assistance: DRA</vt:lpstr>
      <vt:lpstr>Technical Assistance: DRA, cont.</vt:lpstr>
      <vt:lpstr>Technical Assistance Contacts</vt:lpstr>
      <vt:lpstr>Comparison: Role of FPO vs TA Providers</vt:lpstr>
      <vt:lpstr>Communication</vt:lpstr>
      <vt:lpstr>For Assistance with WORC Grants</vt:lpstr>
      <vt:lpstr>Communication Guidelines</vt:lpstr>
      <vt:lpstr>Next Steps</vt:lpstr>
      <vt:lpstr>Next Steps</vt:lpstr>
      <vt:lpstr>PowerPoint Presentation</vt:lpstr>
      <vt:lpstr>Thank You!</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Before You Proceed: Instructions for Use &amp; Legal Compliance</dc:title>
  <dc:creator>Mills, Michelle</dc:creator>
  <cp:lastModifiedBy>Jonathan Vehlow</cp:lastModifiedBy>
  <cp:revision>375</cp:revision>
  <cp:lastPrinted>2020-09-23T21:20:13Z</cp:lastPrinted>
  <dcterms:created xsi:type="dcterms:W3CDTF">2020-05-01T13:34:03Z</dcterms:created>
  <dcterms:modified xsi:type="dcterms:W3CDTF">2020-11-09T14:19:44Z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E3E3652B-E154-4632-AF29-AF74A27B8CCB</vt:lpwstr>
  </property>
  <property fmtid="{D5CDD505-2E9C-101B-9397-08002B2CF9AE}" pid="3" name="ArticulatePath">
    <vt:lpwstr>https://appriver3651000470-my.sharepoint.com/personal/mlamb_mahernet_com/Documents/Marg-WFGPS/Content Thumbnail Images/WFGPS_PPT_Template_20191205</vt:lpwstr>
  </property>
  <property fmtid="{D5CDD505-2E9C-101B-9397-08002B2CF9AE}" pid="4" name="ContentTypeId">
    <vt:lpwstr>0x0101007669111648CCE841868FE85E89B9B60A</vt:lpwstr>
  </property>
</Properties>
</file>