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5.xml" ContentType="application/vnd.openxmlformats-officedocument.presentationml.notesSlide+xml"/>
  <Override PartName="/ppt/tags/tag59.xml" ContentType="application/vnd.openxmlformats-officedocument.presentationml.tags+xml"/>
  <Override PartName="/ppt/notesSlides/notesSlide6.xml" ContentType="application/vnd.openxmlformats-officedocument.presentationml.notesSlide+xml"/>
  <Override PartName="/ppt/tags/tag60.xml" ContentType="application/vnd.openxmlformats-officedocument.presentationml.tags+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0" r:id="rId6"/>
    <p:sldMasterId id="2147483658" r:id="rId7"/>
    <p:sldMasterId id="2147483684" r:id="rId8"/>
    <p:sldMasterId id="2147483699" r:id="rId9"/>
  </p:sldMasterIdLst>
  <p:notesMasterIdLst>
    <p:notesMasterId r:id="rId48"/>
  </p:notesMasterIdLst>
  <p:sldIdLst>
    <p:sldId id="256" r:id="rId10"/>
    <p:sldId id="296" r:id="rId11"/>
    <p:sldId id="295" r:id="rId12"/>
    <p:sldId id="326" r:id="rId13"/>
    <p:sldId id="328" r:id="rId14"/>
    <p:sldId id="329" r:id="rId15"/>
    <p:sldId id="330" r:id="rId16"/>
    <p:sldId id="266" r:id="rId17"/>
    <p:sldId id="282" r:id="rId18"/>
    <p:sldId id="306" r:id="rId19"/>
    <p:sldId id="307" r:id="rId20"/>
    <p:sldId id="286" r:id="rId21"/>
    <p:sldId id="289" r:id="rId22"/>
    <p:sldId id="285" r:id="rId23"/>
    <p:sldId id="284" r:id="rId24"/>
    <p:sldId id="283" r:id="rId25"/>
    <p:sldId id="308" r:id="rId26"/>
    <p:sldId id="309" r:id="rId27"/>
    <p:sldId id="310" r:id="rId28"/>
    <p:sldId id="291" r:id="rId29"/>
    <p:sldId id="331" r:id="rId30"/>
    <p:sldId id="332" r:id="rId31"/>
    <p:sldId id="333" r:id="rId32"/>
    <p:sldId id="334" r:id="rId33"/>
    <p:sldId id="335" r:id="rId34"/>
    <p:sldId id="311" r:id="rId35"/>
    <p:sldId id="312" r:id="rId36"/>
    <p:sldId id="313" r:id="rId37"/>
    <p:sldId id="314" r:id="rId38"/>
    <p:sldId id="315" r:id="rId39"/>
    <p:sldId id="316" r:id="rId40"/>
    <p:sldId id="317" r:id="rId41"/>
    <p:sldId id="318" r:id="rId42"/>
    <p:sldId id="319" r:id="rId43"/>
    <p:sldId id="320" r:id="rId44"/>
    <p:sldId id="336" r:id="rId45"/>
    <p:sldId id="281" r:id="rId46"/>
    <p:sldId id="297" r:id="rId47"/>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4F4"/>
    <a:srgbClr val="8C8C8C"/>
    <a:srgbClr val="2C52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8A0A45-2FF7-4638-91B2-B2C20835A40D}" v="107" dt="2020-01-16T18:53:19.8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60" d="100"/>
          <a:sy n="60" d="100"/>
        </p:scale>
        <p:origin x="48" y="600"/>
      </p:cViewPr>
      <p:guideLst/>
    </p:cSldViewPr>
  </p:slideViewPr>
  <p:notesTextViewPr>
    <p:cViewPr>
      <p:scale>
        <a:sx n="1" d="1"/>
        <a:sy n="1" d="1"/>
      </p:scale>
      <p:origin x="0" y="0"/>
    </p:cViewPr>
  </p:notesTextViewPr>
  <p:notesViewPr>
    <p:cSldViewPr snapToGrid="0" showGuides="1">
      <p:cViewPr varScale="1">
        <p:scale>
          <a:sx n="52" d="100"/>
          <a:sy n="52" d="100"/>
        </p:scale>
        <p:origin x="2132"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presProps" Target="pres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slideMaster" Target="slideMasters/slide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8" Type="http://schemas.openxmlformats.org/officeDocument/2006/relationships/slideMaster" Target="slideMasters/slideMaster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ADD18C-49F4-48A5-B6E4-B24A274C4F7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19A4AE0-D823-4798-9B86-093154A775FB}">
      <dgm:prSet custT="1"/>
      <dgm:spPr>
        <a:solidFill>
          <a:schemeClr val="accent2"/>
        </a:solidFill>
      </dgm:spPr>
      <dgm:t>
        <a:bodyPr/>
        <a:lstStyle/>
        <a:p>
          <a:pPr algn="ctr" rtl="0"/>
          <a:r>
            <a:rPr lang="en-US" sz="2000" b="1" dirty="0"/>
            <a:t>Northern Rural Training and Employment Consortium</a:t>
          </a:r>
          <a:endParaRPr lang="en-US" sz="2000" dirty="0"/>
        </a:p>
      </dgm:t>
    </dgm:pt>
    <dgm:pt modelId="{EAE19794-7D0A-4747-B1CE-4B77D5B48606}" type="parTrans" cxnId="{AD07B836-66FC-450F-B957-15F791C57AD4}">
      <dgm:prSet/>
      <dgm:spPr/>
      <dgm:t>
        <a:bodyPr/>
        <a:lstStyle/>
        <a:p>
          <a:endParaRPr lang="en-US"/>
        </a:p>
      </dgm:t>
    </dgm:pt>
    <dgm:pt modelId="{79AFEDDE-2D3D-4C67-B875-52EE858921A1}" type="sibTrans" cxnId="{AD07B836-66FC-450F-B957-15F791C57AD4}">
      <dgm:prSet/>
      <dgm:spPr/>
      <dgm:t>
        <a:bodyPr/>
        <a:lstStyle/>
        <a:p>
          <a:endParaRPr lang="en-US"/>
        </a:p>
      </dgm:t>
    </dgm:pt>
    <dgm:pt modelId="{99DFA929-23B6-49E0-9905-C73BC0FD4A1E}">
      <dgm:prSet custT="1"/>
      <dgm:spPr>
        <a:solidFill>
          <a:schemeClr val="accent2"/>
        </a:solidFill>
      </dgm:spPr>
      <dgm:t>
        <a:bodyPr/>
        <a:lstStyle/>
        <a:p>
          <a:pPr algn="ctr" rtl="0"/>
          <a:r>
            <a:rPr lang="en-US" sz="2000" b="1" dirty="0"/>
            <a:t>Alliance for Workforce Development, Inc. </a:t>
          </a:r>
          <a:endParaRPr lang="en-US" sz="2000" dirty="0"/>
        </a:p>
      </dgm:t>
    </dgm:pt>
    <dgm:pt modelId="{1F848350-5D4F-46F3-9BBB-E89DF3D28B88}" type="parTrans" cxnId="{EFFB844B-AF32-499C-A696-B635BF43DD5A}">
      <dgm:prSet/>
      <dgm:spPr/>
      <dgm:t>
        <a:bodyPr/>
        <a:lstStyle/>
        <a:p>
          <a:endParaRPr lang="en-US"/>
        </a:p>
      </dgm:t>
    </dgm:pt>
    <dgm:pt modelId="{64BCA5F1-3B8C-4A78-B3FC-1FE917D73433}" type="sibTrans" cxnId="{EFFB844B-AF32-499C-A696-B635BF43DD5A}">
      <dgm:prSet/>
      <dgm:spPr/>
      <dgm:t>
        <a:bodyPr/>
        <a:lstStyle/>
        <a:p>
          <a:endParaRPr lang="en-US"/>
        </a:p>
      </dgm:t>
    </dgm:pt>
    <dgm:pt modelId="{16B57745-B71C-4016-9AD4-2DDB9618D976}" type="pres">
      <dgm:prSet presAssocID="{B8ADD18C-49F4-48A5-B6E4-B24A274C4F76}" presName="linear" presStyleCnt="0">
        <dgm:presLayoutVars>
          <dgm:animLvl val="lvl"/>
          <dgm:resizeHandles val="exact"/>
        </dgm:presLayoutVars>
      </dgm:prSet>
      <dgm:spPr/>
    </dgm:pt>
    <dgm:pt modelId="{8ECAFE24-4E49-4EEA-B7B5-AB28F8288F89}" type="pres">
      <dgm:prSet presAssocID="{619A4AE0-D823-4798-9B86-093154A775FB}" presName="parentText" presStyleLbl="node1" presStyleIdx="0" presStyleCnt="2">
        <dgm:presLayoutVars>
          <dgm:chMax val="0"/>
          <dgm:bulletEnabled val="1"/>
        </dgm:presLayoutVars>
      </dgm:prSet>
      <dgm:spPr/>
    </dgm:pt>
    <dgm:pt modelId="{7F0DD58F-B588-4865-B875-EB8571182A0D}" type="pres">
      <dgm:prSet presAssocID="{79AFEDDE-2D3D-4C67-B875-52EE858921A1}" presName="spacer" presStyleCnt="0"/>
      <dgm:spPr/>
    </dgm:pt>
    <dgm:pt modelId="{A4C8485C-77B5-4EC7-95EB-CBAA0FC2D8A4}" type="pres">
      <dgm:prSet presAssocID="{99DFA929-23B6-49E0-9905-C73BC0FD4A1E}" presName="parentText" presStyleLbl="node1" presStyleIdx="1" presStyleCnt="2" custLinFactNeighborY="-64065">
        <dgm:presLayoutVars>
          <dgm:chMax val="0"/>
          <dgm:bulletEnabled val="1"/>
        </dgm:presLayoutVars>
      </dgm:prSet>
      <dgm:spPr/>
    </dgm:pt>
  </dgm:ptLst>
  <dgm:cxnLst>
    <dgm:cxn modelId="{69CB5020-2570-48C1-ACB0-AC1B357F2890}" type="presOf" srcId="{B8ADD18C-49F4-48A5-B6E4-B24A274C4F76}" destId="{16B57745-B71C-4016-9AD4-2DDB9618D976}" srcOrd="0" destOrd="0" presId="urn:microsoft.com/office/officeart/2005/8/layout/vList2"/>
    <dgm:cxn modelId="{AD07B836-66FC-450F-B957-15F791C57AD4}" srcId="{B8ADD18C-49F4-48A5-B6E4-B24A274C4F76}" destId="{619A4AE0-D823-4798-9B86-093154A775FB}" srcOrd="0" destOrd="0" parTransId="{EAE19794-7D0A-4747-B1CE-4B77D5B48606}" sibTransId="{79AFEDDE-2D3D-4C67-B875-52EE858921A1}"/>
    <dgm:cxn modelId="{EFFB844B-AF32-499C-A696-B635BF43DD5A}" srcId="{B8ADD18C-49F4-48A5-B6E4-B24A274C4F76}" destId="{99DFA929-23B6-49E0-9905-C73BC0FD4A1E}" srcOrd="1" destOrd="0" parTransId="{1F848350-5D4F-46F3-9BBB-E89DF3D28B88}" sibTransId="{64BCA5F1-3B8C-4A78-B3FC-1FE917D73433}"/>
    <dgm:cxn modelId="{F96B6570-013E-46CC-9EC9-7BF7179F8642}" type="presOf" srcId="{619A4AE0-D823-4798-9B86-093154A775FB}" destId="{8ECAFE24-4E49-4EEA-B7B5-AB28F8288F89}" srcOrd="0" destOrd="0" presId="urn:microsoft.com/office/officeart/2005/8/layout/vList2"/>
    <dgm:cxn modelId="{82BC3084-72E9-42DC-B1E8-D235D8790536}" type="presOf" srcId="{99DFA929-23B6-49E0-9905-C73BC0FD4A1E}" destId="{A4C8485C-77B5-4EC7-95EB-CBAA0FC2D8A4}" srcOrd="0" destOrd="0" presId="urn:microsoft.com/office/officeart/2005/8/layout/vList2"/>
    <dgm:cxn modelId="{BE781FA2-8AFA-407C-8A48-D5F792FD5C86}" type="presParOf" srcId="{16B57745-B71C-4016-9AD4-2DDB9618D976}" destId="{8ECAFE24-4E49-4EEA-B7B5-AB28F8288F89}" srcOrd="0" destOrd="0" presId="urn:microsoft.com/office/officeart/2005/8/layout/vList2"/>
    <dgm:cxn modelId="{40E0CBC1-26D7-4DFB-90F8-E2829C08DA28}" type="presParOf" srcId="{16B57745-B71C-4016-9AD4-2DDB9618D976}" destId="{7F0DD58F-B588-4865-B875-EB8571182A0D}" srcOrd="1" destOrd="0" presId="urn:microsoft.com/office/officeart/2005/8/layout/vList2"/>
    <dgm:cxn modelId="{1B18495B-C6D7-4251-AE38-E8248BAAB557}" type="presParOf" srcId="{16B57745-B71C-4016-9AD4-2DDB9618D976}" destId="{A4C8485C-77B5-4EC7-95EB-CBAA0FC2D8A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65F93E-14F8-4D12-A2D7-3BEF1E922AD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F65C7E5-3B13-4D4B-AD31-925CC5BB89BD}">
      <dgm:prSet custT="1"/>
      <dgm:spPr/>
      <dgm:t>
        <a:bodyPr/>
        <a:lstStyle/>
        <a:p>
          <a:pPr algn="ctr" rtl="0"/>
          <a:r>
            <a:rPr lang="en-US" sz="2000" b="1" dirty="0"/>
            <a:t>Rhode Island Department of Employment and Training </a:t>
          </a:r>
          <a:endParaRPr lang="en-US" sz="2000" dirty="0"/>
        </a:p>
      </dgm:t>
    </dgm:pt>
    <dgm:pt modelId="{6B493A66-4A7F-4E6B-B823-156A65D985DD}" type="parTrans" cxnId="{E6D76205-EC1B-46FF-8385-9540FFE37FA2}">
      <dgm:prSet/>
      <dgm:spPr/>
      <dgm:t>
        <a:bodyPr/>
        <a:lstStyle/>
        <a:p>
          <a:endParaRPr lang="en-US"/>
        </a:p>
      </dgm:t>
    </dgm:pt>
    <dgm:pt modelId="{56BC3A2A-E734-4816-AECE-9576FCD3D802}" type="sibTrans" cxnId="{E6D76205-EC1B-46FF-8385-9540FFE37FA2}">
      <dgm:prSet/>
      <dgm:spPr/>
      <dgm:t>
        <a:bodyPr/>
        <a:lstStyle/>
        <a:p>
          <a:endParaRPr lang="en-US"/>
        </a:p>
      </dgm:t>
    </dgm:pt>
    <dgm:pt modelId="{BBB03C85-CDD1-4F26-AE19-70016992FBF5}">
      <dgm:prSet custT="1"/>
      <dgm:spPr/>
      <dgm:t>
        <a:bodyPr/>
        <a:lstStyle/>
        <a:p>
          <a:pPr algn="ctr" rtl="0"/>
          <a:r>
            <a:rPr lang="en-US" sz="2000" b="1" dirty="0"/>
            <a:t>Skills for Rhode Island’s Future</a:t>
          </a:r>
          <a:endParaRPr lang="en-US" sz="2000" dirty="0"/>
        </a:p>
      </dgm:t>
    </dgm:pt>
    <dgm:pt modelId="{8BAC6342-E384-44FC-800C-A31239924F8F}" type="parTrans" cxnId="{469A406A-9320-4800-8DD2-015BCC377EF2}">
      <dgm:prSet/>
      <dgm:spPr/>
      <dgm:t>
        <a:bodyPr/>
        <a:lstStyle/>
        <a:p>
          <a:endParaRPr lang="en-US"/>
        </a:p>
      </dgm:t>
    </dgm:pt>
    <dgm:pt modelId="{E41CA610-373D-4B35-92E1-99D9EDE094FC}" type="sibTrans" cxnId="{469A406A-9320-4800-8DD2-015BCC377EF2}">
      <dgm:prSet/>
      <dgm:spPr/>
      <dgm:t>
        <a:bodyPr/>
        <a:lstStyle/>
        <a:p>
          <a:endParaRPr lang="en-US"/>
        </a:p>
      </dgm:t>
    </dgm:pt>
    <dgm:pt modelId="{62C6A670-50FD-467C-B7DC-E443415202F1}" type="pres">
      <dgm:prSet presAssocID="{4965F93E-14F8-4D12-A2D7-3BEF1E922AD5}" presName="linear" presStyleCnt="0">
        <dgm:presLayoutVars>
          <dgm:animLvl val="lvl"/>
          <dgm:resizeHandles val="exact"/>
        </dgm:presLayoutVars>
      </dgm:prSet>
      <dgm:spPr/>
    </dgm:pt>
    <dgm:pt modelId="{A3C2E995-5FE3-4775-9084-2319EAF7FA3F}" type="pres">
      <dgm:prSet presAssocID="{BF65C7E5-3B13-4D4B-AD31-925CC5BB89BD}" presName="parentText" presStyleLbl="node1" presStyleIdx="0" presStyleCnt="2" custScaleY="124137">
        <dgm:presLayoutVars>
          <dgm:chMax val="0"/>
          <dgm:bulletEnabled val="1"/>
        </dgm:presLayoutVars>
      </dgm:prSet>
      <dgm:spPr/>
    </dgm:pt>
    <dgm:pt modelId="{8E8B6850-3C23-443A-8BDC-42E729989224}" type="pres">
      <dgm:prSet presAssocID="{56BC3A2A-E734-4816-AECE-9576FCD3D802}" presName="spacer" presStyleCnt="0"/>
      <dgm:spPr/>
    </dgm:pt>
    <dgm:pt modelId="{1782E456-5E17-487D-8B06-38E7B7A66B17}" type="pres">
      <dgm:prSet presAssocID="{BBB03C85-CDD1-4F26-AE19-70016992FBF5}" presName="parentText" presStyleLbl="node1" presStyleIdx="1" presStyleCnt="2" custScaleY="113885">
        <dgm:presLayoutVars>
          <dgm:chMax val="0"/>
          <dgm:bulletEnabled val="1"/>
        </dgm:presLayoutVars>
      </dgm:prSet>
      <dgm:spPr/>
    </dgm:pt>
  </dgm:ptLst>
  <dgm:cxnLst>
    <dgm:cxn modelId="{E6D76205-EC1B-46FF-8385-9540FFE37FA2}" srcId="{4965F93E-14F8-4D12-A2D7-3BEF1E922AD5}" destId="{BF65C7E5-3B13-4D4B-AD31-925CC5BB89BD}" srcOrd="0" destOrd="0" parTransId="{6B493A66-4A7F-4E6B-B823-156A65D985DD}" sibTransId="{56BC3A2A-E734-4816-AECE-9576FCD3D802}"/>
    <dgm:cxn modelId="{469A406A-9320-4800-8DD2-015BCC377EF2}" srcId="{4965F93E-14F8-4D12-A2D7-3BEF1E922AD5}" destId="{BBB03C85-CDD1-4F26-AE19-70016992FBF5}" srcOrd="1" destOrd="0" parTransId="{8BAC6342-E384-44FC-800C-A31239924F8F}" sibTransId="{E41CA610-373D-4B35-92E1-99D9EDE094FC}"/>
    <dgm:cxn modelId="{A9362C8C-3DC2-4536-A63B-850B77ED9E1D}" type="presOf" srcId="{BBB03C85-CDD1-4F26-AE19-70016992FBF5}" destId="{1782E456-5E17-487D-8B06-38E7B7A66B17}" srcOrd="0" destOrd="0" presId="urn:microsoft.com/office/officeart/2005/8/layout/vList2"/>
    <dgm:cxn modelId="{F53626B8-3FDC-44CB-A1EA-16A50CCB0BD9}" type="presOf" srcId="{BF65C7E5-3B13-4D4B-AD31-925CC5BB89BD}" destId="{A3C2E995-5FE3-4775-9084-2319EAF7FA3F}" srcOrd="0" destOrd="0" presId="urn:microsoft.com/office/officeart/2005/8/layout/vList2"/>
    <dgm:cxn modelId="{C61C59E1-272E-4119-BFC6-DEB9FDBD6584}" type="presOf" srcId="{4965F93E-14F8-4D12-A2D7-3BEF1E922AD5}" destId="{62C6A670-50FD-467C-B7DC-E443415202F1}" srcOrd="0" destOrd="0" presId="urn:microsoft.com/office/officeart/2005/8/layout/vList2"/>
    <dgm:cxn modelId="{9D0BFBF5-67F8-493C-8C7F-CF4F38DC98E7}" type="presParOf" srcId="{62C6A670-50FD-467C-B7DC-E443415202F1}" destId="{A3C2E995-5FE3-4775-9084-2319EAF7FA3F}" srcOrd="0" destOrd="0" presId="urn:microsoft.com/office/officeart/2005/8/layout/vList2"/>
    <dgm:cxn modelId="{D877A40E-5307-4265-9775-465EB11AA0AB}" type="presParOf" srcId="{62C6A670-50FD-467C-B7DC-E443415202F1}" destId="{8E8B6850-3C23-443A-8BDC-42E729989224}" srcOrd="1" destOrd="0" presId="urn:microsoft.com/office/officeart/2005/8/layout/vList2"/>
    <dgm:cxn modelId="{4EEDB5C5-1AD9-483F-B487-E00AADCECE5C}" type="presParOf" srcId="{62C6A670-50FD-467C-B7DC-E443415202F1}" destId="{1782E456-5E17-487D-8B06-38E7B7A66B17}"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4C8801-F27B-4D25-8AD9-3EC44508C9F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1248E75-5322-494B-A099-65CA5DCC728F}">
      <dgm:prSet custT="1"/>
      <dgm:spPr>
        <a:solidFill>
          <a:schemeClr val="accent3"/>
        </a:solidFill>
      </dgm:spPr>
      <dgm:t>
        <a:bodyPr/>
        <a:lstStyle/>
        <a:p>
          <a:pPr algn="ctr" rtl="0"/>
          <a:r>
            <a:rPr lang="en-US" sz="2000" b="1" dirty="0"/>
            <a:t>Pacific Mountain Workforce Development Council</a:t>
          </a:r>
          <a:endParaRPr lang="en-US" sz="2000" dirty="0"/>
        </a:p>
      </dgm:t>
    </dgm:pt>
    <dgm:pt modelId="{9FB7488A-87BD-47FF-B058-6B8E7492FEC4}" type="parTrans" cxnId="{0AA64206-A8C7-4DE9-889C-B9F1DCAC5B4E}">
      <dgm:prSet/>
      <dgm:spPr/>
      <dgm:t>
        <a:bodyPr/>
        <a:lstStyle/>
        <a:p>
          <a:endParaRPr lang="en-US"/>
        </a:p>
      </dgm:t>
    </dgm:pt>
    <dgm:pt modelId="{391646E2-2340-40E5-A5C8-AF86EE04947D}" type="sibTrans" cxnId="{0AA64206-A8C7-4DE9-889C-B9F1DCAC5B4E}">
      <dgm:prSet/>
      <dgm:spPr/>
      <dgm:t>
        <a:bodyPr/>
        <a:lstStyle/>
        <a:p>
          <a:endParaRPr lang="en-US"/>
        </a:p>
      </dgm:t>
    </dgm:pt>
    <dgm:pt modelId="{A622743A-B680-41CA-9EE3-A37E552DE797}" type="pres">
      <dgm:prSet presAssocID="{B34C8801-F27B-4D25-8AD9-3EC44508C9F3}" presName="linear" presStyleCnt="0">
        <dgm:presLayoutVars>
          <dgm:animLvl val="lvl"/>
          <dgm:resizeHandles val="exact"/>
        </dgm:presLayoutVars>
      </dgm:prSet>
      <dgm:spPr/>
    </dgm:pt>
    <dgm:pt modelId="{680B169C-3289-4E93-9EFB-2513EBB404E1}" type="pres">
      <dgm:prSet presAssocID="{91248E75-5322-494B-A099-65CA5DCC728F}" presName="parentText" presStyleLbl="node1" presStyleIdx="0" presStyleCnt="1">
        <dgm:presLayoutVars>
          <dgm:chMax val="0"/>
          <dgm:bulletEnabled val="1"/>
        </dgm:presLayoutVars>
      </dgm:prSet>
      <dgm:spPr/>
    </dgm:pt>
  </dgm:ptLst>
  <dgm:cxnLst>
    <dgm:cxn modelId="{E7008500-41D0-427A-91C4-E9E0D9A88992}" type="presOf" srcId="{B34C8801-F27B-4D25-8AD9-3EC44508C9F3}" destId="{A622743A-B680-41CA-9EE3-A37E552DE797}" srcOrd="0" destOrd="0" presId="urn:microsoft.com/office/officeart/2005/8/layout/vList2"/>
    <dgm:cxn modelId="{0AA64206-A8C7-4DE9-889C-B9F1DCAC5B4E}" srcId="{B34C8801-F27B-4D25-8AD9-3EC44508C9F3}" destId="{91248E75-5322-494B-A099-65CA5DCC728F}" srcOrd="0" destOrd="0" parTransId="{9FB7488A-87BD-47FF-B058-6B8E7492FEC4}" sibTransId="{391646E2-2340-40E5-A5C8-AF86EE04947D}"/>
    <dgm:cxn modelId="{BC31BDBB-DF49-4F58-A21A-E54622C57468}" type="presOf" srcId="{91248E75-5322-494B-A099-65CA5DCC728F}" destId="{680B169C-3289-4E93-9EFB-2513EBB404E1}" srcOrd="0" destOrd="0" presId="urn:microsoft.com/office/officeart/2005/8/layout/vList2"/>
    <dgm:cxn modelId="{E62E3E55-EDD6-4605-A8F5-F76E006D4A69}" type="presParOf" srcId="{A622743A-B680-41CA-9EE3-A37E552DE797}" destId="{680B169C-3289-4E93-9EFB-2513EBB404E1}"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AFE24-4E49-4EEA-B7B5-AB28F8288F89}">
      <dsp:nvSpPr>
        <dsp:cNvPr id="0" name=""/>
        <dsp:cNvSpPr/>
      </dsp:nvSpPr>
      <dsp:spPr>
        <a:xfrm>
          <a:off x="0" y="9676"/>
          <a:ext cx="3419157" cy="879840"/>
        </a:xfrm>
        <a:prstGeom prst="round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Northern Rural Training and Employment Consortium</a:t>
          </a:r>
          <a:endParaRPr lang="en-US" sz="2000" kern="1200" dirty="0"/>
        </a:p>
      </dsp:txBody>
      <dsp:txXfrm>
        <a:off x="42950" y="52626"/>
        <a:ext cx="3333257" cy="793940"/>
      </dsp:txXfrm>
    </dsp:sp>
    <dsp:sp modelId="{A4C8485C-77B5-4EC7-95EB-CBAA0FC2D8A4}">
      <dsp:nvSpPr>
        <dsp:cNvPr id="0" name=""/>
        <dsp:cNvSpPr/>
      </dsp:nvSpPr>
      <dsp:spPr>
        <a:xfrm>
          <a:off x="0" y="938158"/>
          <a:ext cx="3419157" cy="879840"/>
        </a:xfrm>
        <a:prstGeom prst="round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Alliance for Workforce Development, Inc. </a:t>
          </a:r>
          <a:endParaRPr lang="en-US" sz="2000" kern="1200" dirty="0"/>
        </a:p>
      </dsp:txBody>
      <dsp:txXfrm>
        <a:off x="42950" y="981108"/>
        <a:ext cx="3333257" cy="793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E995-5FE3-4775-9084-2319EAF7FA3F}">
      <dsp:nvSpPr>
        <dsp:cNvPr id="0" name=""/>
        <dsp:cNvSpPr/>
      </dsp:nvSpPr>
      <dsp:spPr>
        <a:xfrm>
          <a:off x="0" y="114289"/>
          <a:ext cx="3293109" cy="85197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Rhode Island Department of Employment and Training </a:t>
          </a:r>
          <a:endParaRPr lang="en-US" sz="2000" kern="1200" dirty="0"/>
        </a:p>
      </dsp:txBody>
      <dsp:txXfrm>
        <a:off x="41590" y="155879"/>
        <a:ext cx="3209929" cy="768796"/>
      </dsp:txXfrm>
    </dsp:sp>
    <dsp:sp modelId="{1782E456-5E17-487D-8B06-38E7B7A66B17}">
      <dsp:nvSpPr>
        <dsp:cNvPr id="0" name=""/>
        <dsp:cNvSpPr/>
      </dsp:nvSpPr>
      <dsp:spPr>
        <a:xfrm>
          <a:off x="0" y="980412"/>
          <a:ext cx="3293109" cy="78161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Skills for Rhode Island’s Future</a:t>
          </a:r>
          <a:endParaRPr lang="en-US" sz="2000" kern="1200" dirty="0"/>
        </a:p>
      </dsp:txBody>
      <dsp:txXfrm>
        <a:off x="38155" y="1018567"/>
        <a:ext cx="3216799" cy="7053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0B169C-3289-4E93-9EFB-2513EBB404E1}">
      <dsp:nvSpPr>
        <dsp:cNvPr id="0" name=""/>
        <dsp:cNvSpPr/>
      </dsp:nvSpPr>
      <dsp:spPr>
        <a:xfrm>
          <a:off x="0" y="329758"/>
          <a:ext cx="3157142" cy="1216800"/>
        </a:xfrm>
        <a:prstGeom prst="roundRect">
          <a:avLst/>
        </a:prstGeom>
        <a:solidFill>
          <a:schemeClr val="accent3"/>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Pacific Mountain Workforce Development Council</a:t>
          </a:r>
          <a:endParaRPr lang="en-US" sz="2000" kern="1200" dirty="0"/>
        </a:p>
      </dsp:txBody>
      <dsp:txXfrm>
        <a:off x="59399" y="389157"/>
        <a:ext cx="3038344"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57773-3BAA-418C-9BDB-0F9C1E1BF433}" type="datetimeFigureOut">
              <a:rPr lang="en-US" smtClean="0"/>
              <a:t>11/5/2020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42BB8-3F7E-4150-BE07-912221E53E6C}" type="slidenum">
              <a:rPr lang="en-US" smtClean="0"/>
              <a:t>‹#›</a:t>
            </a:fld>
            <a:endParaRPr lang="en-US"/>
          </a:p>
        </p:txBody>
      </p:sp>
    </p:spTree>
    <p:extLst>
      <p:ext uri="{BB962C8B-B14F-4D97-AF65-F5344CB8AC3E}">
        <p14:creationId xmlns:p14="http://schemas.microsoft.com/office/powerpoint/2010/main" val="2760164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7546CEF-EEF3-415C-8B14-0476081C1D8C}" type="slidenum">
              <a:rPr lang="en-US" smtClean="0"/>
              <a:t>4</a:t>
            </a:fld>
            <a:endParaRPr lang="en-US"/>
          </a:p>
        </p:txBody>
      </p:sp>
    </p:spTree>
    <p:extLst>
      <p:ext uri="{BB962C8B-B14F-4D97-AF65-F5344CB8AC3E}">
        <p14:creationId xmlns:p14="http://schemas.microsoft.com/office/powerpoint/2010/main" val="872727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5924" y="4400550"/>
            <a:ext cx="6036276" cy="3600450"/>
          </a:xfrm>
        </p:spPr>
        <p:txBody>
          <a:bodyPr/>
          <a:lstStyle/>
          <a:p>
            <a:pPr lvl="1">
              <a:lnSpc>
                <a:spcPct val="107000"/>
              </a:lnSpc>
              <a:spcAft>
                <a:spcPts val="800"/>
              </a:spcAft>
            </a:pP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7</a:t>
            </a:fld>
            <a:endParaRPr lang="en-US"/>
          </a:p>
        </p:txBody>
      </p:sp>
    </p:spTree>
    <p:extLst>
      <p:ext uri="{BB962C8B-B14F-4D97-AF65-F5344CB8AC3E}">
        <p14:creationId xmlns:p14="http://schemas.microsoft.com/office/powerpoint/2010/main" val="2545164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ChangeArrowheads="1" noTextEdit="1"/>
          </p:cNvSpPr>
          <p:nvPr>
            <p:ph type="sldImg"/>
          </p:nvPr>
        </p:nvSpPr>
        <p:spPr>
          <a:ln/>
        </p:spPr>
      </p:sp>
      <p:sp>
        <p:nvSpPr>
          <p:cNvPr id="8195"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196"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defRPr>
            </a:lvl1pPr>
            <a:lvl2pPr marL="742950" indent="-285750" defTabSz="954088">
              <a:defRPr>
                <a:solidFill>
                  <a:schemeClr val="tx1"/>
                </a:solidFill>
                <a:latin typeface="Arial" panose="020B0604020202020204" pitchFamily="34" charset="0"/>
              </a:defRPr>
            </a:lvl2pPr>
            <a:lvl3pPr marL="1143000" indent="-228600" defTabSz="954088">
              <a:defRPr>
                <a:solidFill>
                  <a:schemeClr val="tx1"/>
                </a:solidFill>
                <a:latin typeface="Arial" panose="020B0604020202020204" pitchFamily="34" charset="0"/>
              </a:defRPr>
            </a:lvl3pPr>
            <a:lvl4pPr marL="1600200" indent="-228600" defTabSz="954088">
              <a:defRPr>
                <a:solidFill>
                  <a:schemeClr val="tx1"/>
                </a:solidFill>
                <a:latin typeface="Arial" panose="020B0604020202020204" pitchFamily="34" charset="0"/>
              </a:defRPr>
            </a:lvl4pPr>
            <a:lvl5pPr marL="2057400" indent="-228600" defTabSz="954088">
              <a:defRPr>
                <a:solidFill>
                  <a:schemeClr val="tx1"/>
                </a:solidFill>
                <a:latin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defRPr>
            </a:lvl9pPr>
          </a:lstStyle>
          <a:p>
            <a:fld id="{987D5D96-CB16-48F2-A2A0-E6B3076702AA}" type="slidenum">
              <a:rPr lang="en-US" altLang="en-US" smtClean="0"/>
              <a:pPr/>
              <a:t>10</a:t>
            </a:fld>
            <a:endParaRPr lang="en-US" altLang="en-US"/>
          </a:p>
        </p:txBody>
      </p:sp>
    </p:spTree>
    <p:extLst>
      <p:ext uri="{BB962C8B-B14F-4D97-AF65-F5344CB8AC3E}">
        <p14:creationId xmlns:p14="http://schemas.microsoft.com/office/powerpoint/2010/main" val="1477840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endParaRPr lang="en-US" altLang="en-US"/>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defRPr>
            </a:lvl1pPr>
            <a:lvl2pPr marL="742950" indent="-285750" defTabSz="954088">
              <a:defRPr>
                <a:solidFill>
                  <a:schemeClr val="tx1"/>
                </a:solidFill>
                <a:latin typeface="Arial" panose="020B0604020202020204" pitchFamily="34" charset="0"/>
              </a:defRPr>
            </a:lvl2pPr>
            <a:lvl3pPr marL="1143000" indent="-228600" defTabSz="954088">
              <a:defRPr>
                <a:solidFill>
                  <a:schemeClr val="tx1"/>
                </a:solidFill>
                <a:latin typeface="Arial" panose="020B0604020202020204" pitchFamily="34" charset="0"/>
              </a:defRPr>
            </a:lvl3pPr>
            <a:lvl4pPr marL="1600200" indent="-228600" defTabSz="954088">
              <a:defRPr>
                <a:solidFill>
                  <a:schemeClr val="tx1"/>
                </a:solidFill>
                <a:latin typeface="Arial" panose="020B0604020202020204" pitchFamily="34" charset="0"/>
              </a:defRPr>
            </a:lvl4pPr>
            <a:lvl5pPr marL="2057400" indent="-228600" defTabSz="954088">
              <a:defRPr>
                <a:solidFill>
                  <a:schemeClr val="tx1"/>
                </a:solidFill>
                <a:latin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defRPr>
            </a:lvl9pPr>
          </a:lstStyle>
          <a:p>
            <a:fld id="{2E7D5C8A-9EEE-4A27-A0D5-62A23B007153}" type="slidenum">
              <a:rPr lang="en-US" altLang="en-US" smtClean="0"/>
              <a:pPr/>
              <a:t>11</a:t>
            </a:fld>
            <a:endParaRPr lang="en-US" altLang="en-US"/>
          </a:p>
        </p:txBody>
      </p:sp>
    </p:spTree>
    <p:extLst>
      <p:ext uri="{BB962C8B-B14F-4D97-AF65-F5344CB8AC3E}">
        <p14:creationId xmlns:p14="http://schemas.microsoft.com/office/powerpoint/2010/main" val="1089684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252C6-7D7C-0641-B95C-C15A4B53839C}" type="slidenum">
              <a:rPr lang="en-US" smtClean="0"/>
              <a:t>35</a:t>
            </a:fld>
            <a:endParaRPr lang="en-US"/>
          </a:p>
        </p:txBody>
      </p:sp>
    </p:spTree>
    <p:extLst>
      <p:ext uri="{BB962C8B-B14F-4D97-AF65-F5344CB8AC3E}">
        <p14:creationId xmlns:p14="http://schemas.microsoft.com/office/powerpoint/2010/main" val="1141500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342BB8-3F7E-4150-BE07-912221E53E6C}" type="slidenum">
              <a:rPr lang="en-US" smtClean="0"/>
              <a:t>37</a:t>
            </a:fld>
            <a:endParaRPr lang="en-US"/>
          </a:p>
        </p:txBody>
      </p:sp>
    </p:spTree>
    <p:extLst>
      <p:ext uri="{BB962C8B-B14F-4D97-AF65-F5344CB8AC3E}">
        <p14:creationId xmlns:p14="http://schemas.microsoft.com/office/powerpoint/2010/main" val="368721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342BB8-3F7E-4150-BE07-912221E53E6C}" type="slidenum">
              <a:rPr lang="en-US" smtClean="0"/>
              <a:t>38</a:t>
            </a:fld>
            <a:endParaRPr lang="en-US"/>
          </a:p>
        </p:txBody>
      </p:sp>
    </p:spTree>
    <p:extLst>
      <p:ext uri="{BB962C8B-B14F-4D97-AF65-F5344CB8AC3E}">
        <p14:creationId xmlns:p14="http://schemas.microsoft.com/office/powerpoint/2010/main" val="34081804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svg"/><Relationship Id="rId7"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emf"/><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 Id="rId4" Type="http://schemas.openxmlformats.org/officeDocument/2006/relationships/image" Target="../media/image36.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4.xml"/><Relationship Id="rId4" Type="http://schemas.openxmlformats.org/officeDocument/2006/relationships/image" Target="../media/image39.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3F4F4"/>
        </a:solidFill>
        <a:effectLst/>
      </p:bgPr>
    </p:bg>
    <p:spTree>
      <p:nvGrpSpPr>
        <p:cNvPr id="1" name=""/>
        <p:cNvGrpSpPr/>
        <p:nvPr/>
      </p:nvGrpSpPr>
      <p:grpSpPr>
        <a:xfrm>
          <a:off x="0" y="0"/>
          <a:ext cx="0" cy="0"/>
          <a:chOff x="0" y="0"/>
          <a:chExt cx="0" cy="0"/>
        </a:xfrm>
      </p:grpSpPr>
      <p:pic>
        <p:nvPicPr>
          <p:cNvPr id="22" name="Lef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210300" cy="6858000"/>
          </a:xfrm>
          <a:prstGeom prst="rect">
            <a:avLst/>
          </a:prstGeom>
        </p:spPr>
      </p:pic>
      <p:sp>
        <p:nvSpPr>
          <p:cNvPr id="2" name="Presentation 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5494430" y="2313782"/>
            <a:ext cx="6217920" cy="2230436"/>
          </a:xfrm>
        </p:spPr>
        <p:txBody>
          <a:bodyPr lIns="91440" anchor="ctr">
            <a:normAutofit/>
          </a:bodyPr>
          <a:lstStyle>
            <a:lvl1pPr algn="l">
              <a:defRPr sz="4800" b="1">
                <a:solidFill>
                  <a:schemeClr val="accent2"/>
                </a:solidFill>
                <a:latin typeface="+mn-lt"/>
              </a:defRPr>
            </a:lvl1pPr>
          </a:lstStyle>
          <a:p>
            <a:r>
              <a:rPr lang="en-US" dirty="0"/>
              <a:t>Click to add Title</a:t>
            </a:r>
          </a:p>
        </p:txBody>
      </p:sp>
      <p:sp>
        <p:nvSpPr>
          <p:cNvPr id="3" name="Presentation Subtitl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5494430" y="4673599"/>
            <a:ext cx="621792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Event Date">
            <a:extLst>
              <a:ext uri="{FF2B5EF4-FFF2-40B4-BE49-F238E27FC236}">
                <a16:creationId xmlns:a16="http://schemas.microsoft.com/office/drawing/2014/main" id="{A87BC8D1-B522-491F-805B-FA6690AC2AF6}"/>
              </a:ext>
            </a:extLst>
          </p:cNvPr>
          <p:cNvSpPr>
            <a:spLocks noGrp="1"/>
          </p:cNvSpPr>
          <p:nvPr>
            <p:ph type="dt" sz="half" idx="10"/>
          </p:nvPr>
        </p:nvSpPr>
        <p:spPr>
          <a:xfrm>
            <a:off x="1908175" y="5833156"/>
            <a:ext cx="2743200" cy="365125"/>
          </a:xfrm>
          <a:prstGeom prst="rect">
            <a:avLst/>
          </a:prstGeom>
        </p:spPr>
        <p:txBody>
          <a:bodyPr/>
          <a:lstStyle>
            <a:lvl1pPr algn="ctr">
              <a:defRPr sz="2000">
                <a:solidFill>
                  <a:schemeClr val="bg1"/>
                </a:solidFill>
              </a:defRPr>
            </a:lvl1pPr>
          </a:lstStyle>
          <a:p>
            <a:r>
              <a:rPr lang="en-US" dirty="0"/>
              <a:t>Month XX, 20XX</a:t>
            </a:r>
          </a:p>
        </p:txBody>
      </p:sp>
      <p:grpSp>
        <p:nvGrpSpPr>
          <p:cNvPr id="28" name="DOL-ETA Branding">
            <a:extLst>
              <a:ext uri="{FF2B5EF4-FFF2-40B4-BE49-F238E27FC236}">
                <a16:creationId xmlns:a16="http://schemas.microsoft.com/office/drawing/2014/main" id="{725FB689-92DD-491D-8462-FE0AA953385E}"/>
              </a:ext>
            </a:extLst>
          </p:cNvPr>
          <p:cNvGrpSpPr/>
          <p:nvPr userDrawn="1"/>
        </p:nvGrpSpPr>
        <p:grpSpPr>
          <a:xfrm>
            <a:off x="1360737" y="123825"/>
            <a:ext cx="3899036" cy="755650"/>
            <a:chOff x="1595394" y="293690"/>
            <a:chExt cx="3899036" cy="755650"/>
          </a:xfrm>
        </p:grpSpPr>
        <p:pic>
          <p:nvPicPr>
            <p:cNvPr id="25" name="DOL Seal" descr="Official seal of the United States Department of Labor">
              <a:extLst>
                <a:ext uri="{FF2B5EF4-FFF2-40B4-BE49-F238E27FC236}">
                  <a16:creationId xmlns:a16="http://schemas.microsoft.com/office/drawing/2014/main" id="{64621789-AD2B-43C2-B634-7CA4258C100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95394" y="293690"/>
              <a:ext cx="755650" cy="755650"/>
            </a:xfrm>
            <a:prstGeom prst="rect">
              <a:avLst/>
            </a:prstGeom>
          </p:spPr>
        </p:pic>
        <p:pic>
          <p:nvPicPr>
            <p:cNvPr id="27" name="ETA Tagline" descr="Employment and Training Administration, United States Department of Labor">
              <a:extLst>
                <a:ext uri="{FF2B5EF4-FFF2-40B4-BE49-F238E27FC236}">
                  <a16:creationId xmlns:a16="http://schemas.microsoft.com/office/drawing/2014/main" id="{7EAC06E8-608B-4773-B811-5F426901123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63077" y="488047"/>
              <a:ext cx="3031353" cy="366936"/>
            </a:xfrm>
            <a:prstGeom prst="rect">
              <a:avLst/>
            </a:prstGeom>
          </p:spPr>
        </p:pic>
      </p:grpSp>
      <p:pic>
        <p:nvPicPr>
          <p:cNvPr id="10" name="WFGPS Logo" descr="Logo for WorkforceGPS: Navigate to Success">
            <a:extLst>
              <a:ext uri="{FF2B5EF4-FFF2-40B4-BE49-F238E27FC236}">
                <a16:creationId xmlns:a16="http://schemas.microsoft.com/office/drawing/2014/main" id="{A0EDBCB9-034B-4117-97B6-419BF0069DC5}"/>
              </a:ext>
            </a:extLst>
          </p:cNvPr>
          <p:cNvPicPr>
            <a:picLocks noChangeAspect="1"/>
          </p:cNvPicPr>
          <p:nvPr userDrawn="1"/>
        </p:nvPicPr>
        <p:blipFill>
          <a:blip r:embed="rId6"/>
          <a:stretch>
            <a:fillRect/>
          </a:stretch>
        </p:blipFill>
        <p:spPr>
          <a:xfrm>
            <a:off x="7729099" y="630377"/>
            <a:ext cx="3102164" cy="1053028"/>
          </a:xfrm>
          <a:prstGeom prst="rect">
            <a:avLst/>
          </a:prstGeom>
        </p:spPr>
      </p:pic>
      <p:sp>
        <p:nvSpPr>
          <p:cNvPr id="24" name="Date Shadow">
            <a:extLst>
              <a:ext uri="{FF2B5EF4-FFF2-40B4-BE49-F238E27FC236}">
                <a16:creationId xmlns:a16="http://schemas.microsoft.com/office/drawing/2014/main" id="{C56EDC1C-5B01-4E65-95EB-E2F2CD4F99AC}"/>
              </a:ext>
              <a:ext uri="{C183D7F6-B498-43B3-948B-1728B52AA6E4}">
                <adec:decorative xmlns:adec="http://schemas.microsoft.com/office/drawing/2017/decorative" val="1"/>
              </a:ext>
            </a:extLst>
          </p:cNvPr>
          <p:cNvSpPr/>
          <p:nvPr userDrawn="1"/>
        </p:nvSpPr>
        <p:spPr>
          <a:xfrm>
            <a:off x="878681" y="5675086"/>
            <a:ext cx="4802188" cy="681264"/>
          </a:xfrm>
          <a:prstGeom prst="trapezoid">
            <a:avLst>
              <a:gd name="adj" fmla="val 9980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304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Bottom Corner Embellishment">
            <a:extLst>
              <a:ext uri="{FF2B5EF4-FFF2-40B4-BE49-F238E27FC236}">
                <a16:creationId xmlns:a16="http://schemas.microsoft.com/office/drawing/2014/main" id="{68C2AF08-471A-4949-A6A1-F45470086C28}"/>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62651369-C661-484B-9FE2-66661E4F996A}"/>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1440254-C3B0-4830-96AF-06C8926280B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Top Corner Embellishment">
            <a:extLst>
              <a:ext uri="{FF2B5EF4-FFF2-40B4-BE49-F238E27FC236}">
                <a16:creationId xmlns:a16="http://schemas.microsoft.com/office/drawing/2014/main" id="{F394876E-3573-4EC0-BB7C-70E02E14CF9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14" name="Freeform: Shape 13">
              <a:extLst>
                <a:ext uri="{FF2B5EF4-FFF2-40B4-BE49-F238E27FC236}">
                  <a16:creationId xmlns:a16="http://schemas.microsoft.com/office/drawing/2014/main" id="{6C822380-D571-4572-8696-08793761535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BFD818E-234C-4B59-96E4-F4CDAA9252E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0E2A638-2009-43D7-805B-FB7628B42C76}"/>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WFGPS Logo">
            <a:extLst>
              <a:ext uri="{FF2B5EF4-FFF2-40B4-BE49-F238E27FC236}">
                <a16:creationId xmlns:a16="http://schemas.microsoft.com/office/drawing/2014/main" id="{F5E408F6-FF03-48E6-9C0B-999897EAEBA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77D38047-2F79-488F-8A42-8961AF100928}"/>
              </a:ext>
              <a:ext uri="{C183D7F6-B498-43B3-948B-1728B52AA6E4}">
                <adec:decorative xmlns:adec="http://schemas.microsoft.com/office/drawing/2017/decorative" val="1"/>
              </a:ext>
            </a:extLst>
          </p:cNvPr>
          <p:cNvPicPr>
            <a:picLocks noChangeAspect="1"/>
          </p:cNvPicPr>
          <p:nvPr userDrawn="1"/>
        </p:nvPicPr>
        <p:blipFill>
          <a:blip r:embed="rId3" cstate="hqprint">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B055653F-EAF2-4CBA-949A-2120180C1413}"/>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3CBBA5EA-DF9F-4637-9E25-488F955B71EE}"/>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ACE185BF-D479-4469-B290-584318A7463F}"/>
              </a:ext>
            </a:extLst>
          </p:cNvPr>
          <p:cNvSpPr>
            <a:spLocks noGrp="1"/>
          </p:cNvSpPr>
          <p:nvPr>
            <p:ph type="body" sz="half" idx="2" hasCustomPrompt="1"/>
          </p:nvPr>
        </p:nvSpPr>
        <p:spPr>
          <a:xfrm>
            <a:off x="839788" y="3300730"/>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 / subtitle</a:t>
            </a:r>
          </a:p>
        </p:txBody>
      </p:sp>
      <p:sp>
        <p:nvSpPr>
          <p:cNvPr id="3" name="Picture Placeholder">
            <a:extLst>
              <a:ext uri="{FF2B5EF4-FFF2-40B4-BE49-F238E27FC236}">
                <a16:creationId xmlns:a16="http://schemas.microsoft.com/office/drawing/2014/main" id="{DABA74C2-14DB-422A-8954-B53A9CACED51}"/>
              </a:ext>
            </a:extLst>
          </p:cNvPr>
          <p:cNvSpPr>
            <a:spLocks noGrp="1"/>
          </p:cNvSpPr>
          <p:nvPr>
            <p:ph type="pic" idx="1" hasCustomPrompt="1"/>
          </p:nvPr>
        </p:nvSpPr>
        <p:spPr>
          <a:xfrm>
            <a:off x="5183188" y="457201"/>
            <a:ext cx="6172200" cy="5403850"/>
          </a:xfrm>
        </p:spPr>
        <p:txBody>
          <a:bodyPr anchor="ctr">
            <a:normAutofit/>
          </a:bodyPr>
          <a:lstStyle>
            <a:lvl1pPr marL="0" marR="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sz="2000" i="1">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a:pPr>
            <a:r>
              <a:rPr lang="en-US" dirty="0"/>
              <a:t>Click icon to add picture, or drag and drop from your files.</a:t>
            </a:r>
          </a:p>
        </p:txBody>
      </p:sp>
      <p:sp>
        <p:nvSpPr>
          <p:cNvPr id="6" name="Footer Placeholder">
            <a:extLst>
              <a:ext uri="{FF2B5EF4-FFF2-40B4-BE49-F238E27FC236}">
                <a16:creationId xmlns:a16="http://schemas.microsoft.com/office/drawing/2014/main" id="{9B6039DB-1CBA-4C01-87BE-4FAC63D5E19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11116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7" name="Target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68051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gal Language">
    <p:spTree>
      <p:nvGrpSpPr>
        <p:cNvPr id="1" name=""/>
        <p:cNvGrpSpPr/>
        <p:nvPr/>
      </p:nvGrpSpPr>
      <p:grpSpPr>
        <a:xfrm>
          <a:off x="0" y="0"/>
          <a:ext cx="0" cy="0"/>
          <a:chOff x="0" y="0"/>
          <a:chExt cx="0" cy="0"/>
        </a:xfrm>
      </p:grpSpPr>
      <p:pic>
        <p:nvPicPr>
          <p:cNvPr id="7" name="Gavel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6" y="46208"/>
            <a:ext cx="11081334" cy="786384"/>
          </a:xfrm>
        </p:spPr>
        <p:txBody>
          <a:bodyPr/>
          <a:lstStyle>
            <a:lvl1pPr>
              <a:defRPr/>
            </a:lvl1pPr>
          </a:lstStyle>
          <a:p>
            <a:r>
              <a:rPr lang="en-US" dirty="0"/>
              <a:t>Section name / Title / Reference Info</a:t>
            </a:r>
          </a:p>
        </p:txBody>
      </p:sp>
      <p:sp>
        <p:nvSpPr>
          <p:cNvPr id="11" name="Subtitle Placeholder">
            <a:extLst>
              <a:ext uri="{FF2B5EF4-FFF2-40B4-BE49-F238E27FC236}">
                <a16:creationId xmlns:a16="http://schemas.microsoft.com/office/drawing/2014/main" id="{A61A414C-2D35-452C-843D-37948489DBBF}"/>
              </a:ext>
            </a:extLst>
          </p:cNvPr>
          <p:cNvSpPr>
            <a:spLocks noGrp="1"/>
          </p:cNvSpPr>
          <p:nvPr>
            <p:ph type="body" sz="quarter" idx="14" hasCustomPrompt="1"/>
          </p:nvPr>
        </p:nvSpPr>
        <p:spPr>
          <a:xfrm>
            <a:off x="805866" y="983171"/>
            <a:ext cx="11080750" cy="533657"/>
          </a:xfrm>
        </p:spPr>
        <p:txBody>
          <a:bodyPr anchor="ctr">
            <a:noAutofit/>
          </a:bodyPr>
          <a:lstStyle>
            <a:lvl1pPr marL="0" indent="0">
              <a:buNone/>
              <a:defRPr sz="2000" i="1">
                <a:solidFill>
                  <a:schemeClr val="accent3">
                    <a:lumMod val="75000"/>
                    <a:lumOff val="25000"/>
                  </a:schemeClr>
                </a:solidFill>
                <a:latin typeface="+mn-lt"/>
                <a:cs typeface="Times New Roman" panose="02020603050405020304" pitchFamily="18" charset="0"/>
              </a:defRPr>
            </a:lvl1pPr>
          </a:lstStyle>
          <a:p>
            <a:pPr lvl="0"/>
            <a:r>
              <a:rPr lang="en-US" dirty="0"/>
              <a:t>Additional info if applicable, otherwise, delete this block.</a:t>
            </a:r>
          </a:p>
        </p:txBody>
      </p:sp>
      <p:sp>
        <p:nvSpPr>
          <p:cNvPr id="8" name="Legal Language">
            <a:extLst>
              <a:ext uri="{FF2B5EF4-FFF2-40B4-BE49-F238E27FC236}">
                <a16:creationId xmlns:a16="http://schemas.microsoft.com/office/drawing/2014/main" id="{8AE1AC09-B139-44BF-A4A9-AF0951E5026E}"/>
              </a:ext>
            </a:extLst>
          </p:cNvPr>
          <p:cNvSpPr>
            <a:spLocks noGrp="1"/>
          </p:cNvSpPr>
          <p:nvPr>
            <p:ph type="body" sz="quarter" idx="13" hasCustomPrompt="1"/>
          </p:nvPr>
        </p:nvSpPr>
        <p:spPr>
          <a:xfrm>
            <a:off x="805866" y="1667407"/>
            <a:ext cx="11080750" cy="3291869"/>
          </a:xfrm>
        </p:spPr>
        <p:txBody>
          <a:bodyPr anchor="ctr"/>
          <a:lstStyle>
            <a:lvl1pPr marL="0" indent="0">
              <a:lnSpc>
                <a:spcPct val="100000"/>
              </a:lnSpc>
              <a:spcBef>
                <a:spcPts val="600"/>
              </a:spcBef>
              <a:spcAft>
                <a:spcPts val="600"/>
              </a:spcAft>
              <a:buNone/>
              <a:defRPr>
                <a:latin typeface="Times New Roman" panose="02020603050405020304" pitchFamily="18" charset="0"/>
                <a:cs typeface="Times New Roman" panose="02020603050405020304" pitchFamily="18" charset="0"/>
              </a:defRPr>
            </a:lvl1pPr>
          </a:lstStyle>
          <a:p>
            <a:pPr lvl="0"/>
            <a:r>
              <a:rPr lang="en-US" dirty="0"/>
              <a:t>This slide format is to draw attention to precise legal language.  Place legal language here.</a:t>
            </a:r>
          </a:p>
        </p:txBody>
      </p:sp>
      <p:sp>
        <p:nvSpPr>
          <p:cNvPr id="12" name="Bottom Callout">
            <a:extLst>
              <a:ext uri="{FF2B5EF4-FFF2-40B4-BE49-F238E27FC236}">
                <a16:creationId xmlns:a16="http://schemas.microsoft.com/office/drawing/2014/main" id="{754DB676-0691-483D-9B70-22D586974A24}"/>
              </a:ext>
            </a:extLst>
          </p:cNvPr>
          <p:cNvSpPr>
            <a:spLocks noGrp="1"/>
          </p:cNvSpPr>
          <p:nvPr>
            <p:ph type="body" idx="1" hasCustomPrompt="1"/>
          </p:nvPr>
        </p:nvSpPr>
        <p:spPr>
          <a:xfrm>
            <a:off x="805866" y="5106992"/>
            <a:ext cx="8983593" cy="1046382"/>
          </a:xfrm>
          <a:solidFill>
            <a:srgbClr val="F3F4F4"/>
          </a:solidFill>
          <a:ln>
            <a:solidFill>
              <a:schemeClr val="accent4"/>
            </a:solidFill>
          </a:ln>
        </p:spPr>
        <p:txBody>
          <a:bodyPr lIns="182880" rIns="182880" anchor="ctr">
            <a:normAutofit/>
          </a:bodyPr>
          <a:lstStyle>
            <a:lvl1pPr marL="0" indent="0" algn="l">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If needed, include a callout note about the language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59188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ries Se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7" name="Series Number Placeholder">
            <a:extLst>
              <a:ext uri="{FF2B5EF4-FFF2-40B4-BE49-F238E27FC236}">
                <a16:creationId xmlns:a16="http://schemas.microsoft.com/office/drawing/2014/main" id="{16070457-0FCD-4498-B260-1DF64FEA1895}"/>
              </a:ext>
            </a:extLst>
          </p:cNvPr>
          <p:cNvSpPr>
            <a:spLocks noGrp="1"/>
          </p:cNvSpPr>
          <p:nvPr>
            <p:ph type="body" sz="quarter" idx="13" hasCustomPrompt="1"/>
          </p:nvPr>
        </p:nvSpPr>
        <p:spPr>
          <a:xfrm>
            <a:off x="0" y="118459"/>
            <a:ext cx="505609" cy="702758"/>
          </a:xfrm>
        </p:spPr>
        <p:txBody>
          <a:bodyPr anchor="ctr"/>
          <a:lstStyle>
            <a:lvl1pPr marL="0" indent="0" algn="r">
              <a:buNone/>
              <a:defRPr>
                <a:solidFill>
                  <a:schemeClr val="bg1"/>
                </a:solidFill>
              </a:defRPr>
            </a:lvl1pPr>
          </a:lstStyle>
          <a:p>
            <a:pPr lvl="0"/>
            <a:r>
              <a:rPr lang="en-US" dirty="0"/>
              <a:t>#</a:t>
            </a:r>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lstStyle>
            <a:lvl1pPr>
              <a:defRPr/>
            </a:lvl1pPr>
          </a:lstStyle>
          <a:p>
            <a:r>
              <a:rPr lang="en-US" dirty="0"/>
              <a:t>Enter title for series slide, and insert number to the left.</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26791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12" name="Left Quote Mark">
            <a:extLst>
              <a:ext uri="{FF2B5EF4-FFF2-40B4-BE49-F238E27FC236}">
                <a16:creationId xmlns:a16="http://schemas.microsoft.com/office/drawing/2014/main" id="{5D47C9C7-C3BD-40CF-B27A-069A49E88B35}"/>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4158" y="0"/>
            <a:ext cx="914400" cy="914400"/>
          </a:xfrm>
          <a:prstGeom prst="rect">
            <a:avLst/>
          </a:prstGeom>
        </p:spPr>
      </p:pic>
      <p:pic>
        <p:nvPicPr>
          <p:cNvPr id="14" name="Right Quote Mark">
            <a:extLst>
              <a:ext uri="{FF2B5EF4-FFF2-40B4-BE49-F238E27FC236}">
                <a16:creationId xmlns:a16="http://schemas.microsoft.com/office/drawing/2014/main" id="{B80C15CF-8A47-4F88-918A-4CF8B22EBADD}"/>
              </a:ext>
              <a:ext uri="{C183D7F6-B498-43B3-948B-1728B52AA6E4}">
                <adec:decorative xmlns:adec="http://schemas.microsoft.com/office/drawing/2017/decorative" val="1"/>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3443" y="4044115"/>
            <a:ext cx="914400" cy="914400"/>
          </a:xfrm>
          <a:prstGeom prst="rect">
            <a:avLst/>
          </a:prstGeom>
        </p:spPr>
      </p:pic>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9622551" y="6284572"/>
            <a:ext cx="1389041" cy="471509"/>
          </a:xfrm>
          <a:prstGeom prst="rect">
            <a:avLst/>
          </a:prstGeom>
        </p:spPr>
      </p:pic>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Quote">
            <a:extLst>
              <a:ext uri="{FF2B5EF4-FFF2-40B4-BE49-F238E27FC236}">
                <a16:creationId xmlns:a16="http://schemas.microsoft.com/office/drawing/2014/main" id="{F046EAE4-D05C-4D87-919D-EC13480421E8}"/>
              </a:ext>
            </a:extLst>
          </p:cNvPr>
          <p:cNvSpPr>
            <a:spLocks noGrp="1"/>
          </p:cNvSpPr>
          <p:nvPr>
            <p:ph idx="1" hasCustomPrompt="1"/>
          </p:nvPr>
        </p:nvSpPr>
        <p:spPr>
          <a:xfrm>
            <a:off x="1172584" y="235671"/>
            <a:ext cx="9846832" cy="4519209"/>
          </a:xfrm>
          <a:prstGeom prst="rect">
            <a:avLst/>
          </a:prstGeom>
        </p:spPr>
        <p:txBody>
          <a:bodyPr vert="horz" lIns="91440" tIns="45720" rIns="91440" bIns="45720" rtlCol="0" anchor="ctr">
            <a:normAutofit/>
          </a:bodyPr>
          <a:lstStyle>
            <a:lvl1pPr marL="0" indent="0">
              <a:buNone/>
              <a:defRPr sz="3200" i="1">
                <a:solidFill>
                  <a:schemeClr val="accent1"/>
                </a:solidFill>
              </a:defRPr>
            </a:lvl1pPr>
          </a:lstStyle>
          <a:p>
            <a:pPr lvl="0"/>
            <a:r>
              <a:rPr lang="en-US" dirty="0"/>
              <a:t>Type quote here</a:t>
            </a:r>
          </a:p>
        </p:txBody>
      </p:sp>
      <p:sp>
        <p:nvSpPr>
          <p:cNvPr id="11" name="Attribution">
            <a:extLst>
              <a:ext uri="{FF2B5EF4-FFF2-40B4-BE49-F238E27FC236}">
                <a16:creationId xmlns:a16="http://schemas.microsoft.com/office/drawing/2014/main" id="{50375305-F449-4711-B275-BE2947E160BC}"/>
              </a:ext>
            </a:extLst>
          </p:cNvPr>
          <p:cNvSpPr>
            <a:spLocks noGrp="1"/>
          </p:cNvSpPr>
          <p:nvPr>
            <p:ph idx="13" hasCustomPrompt="1"/>
          </p:nvPr>
        </p:nvSpPr>
        <p:spPr>
          <a:xfrm>
            <a:off x="1172584" y="4905487"/>
            <a:ext cx="9846832" cy="1101015"/>
          </a:xfrm>
          <a:prstGeom prst="rect">
            <a:avLst/>
          </a:prstGeom>
          <a:solidFill>
            <a:srgbClr val="F3F4F4"/>
          </a:solidFill>
          <a:ln>
            <a:solidFill>
              <a:schemeClr val="accent4"/>
            </a:solidFill>
          </a:ln>
        </p:spPr>
        <p:txBody>
          <a:bodyPr vert="horz" lIns="91440" tIns="45720" rIns="91440" bIns="45720" rtlCol="0" anchor="ctr">
            <a:normAutofit/>
          </a:bodyPr>
          <a:lstStyle>
            <a:lvl1pPr marL="640080" indent="-640080" algn="r">
              <a:buClr>
                <a:schemeClr val="accent1"/>
              </a:buClr>
              <a:buFont typeface="Webdings" panose="05030102010509060703" pitchFamily="18" charset="2"/>
              <a:buChar char=""/>
              <a:defRPr sz="3200" b="1">
                <a:solidFill>
                  <a:schemeClr val="accent2"/>
                </a:solidFill>
              </a:defRPr>
            </a:lvl1pPr>
            <a:lvl2pPr marL="457200" indent="0" algn="r">
              <a:buNone/>
              <a:defRPr i="1"/>
            </a:lvl2pPr>
            <a:lvl3pPr algn="r">
              <a:defRPr/>
            </a:lvl3pPr>
            <a:lvl4pPr algn="r">
              <a:defRPr/>
            </a:lvl4pPr>
            <a:lvl5pPr algn="r">
              <a:defRPr/>
            </a:lvl5pPr>
          </a:lstStyle>
          <a:p>
            <a:pPr lvl="0"/>
            <a:r>
              <a:rPr lang="en-US" dirty="0"/>
              <a:t>FirstName </a:t>
            </a:r>
            <a:r>
              <a:rPr lang="en-US" dirty="0" err="1"/>
              <a:t>LastName</a:t>
            </a:r>
            <a:endParaRPr lang="en-US" dirty="0"/>
          </a:p>
          <a:p>
            <a:pPr lvl="1"/>
            <a:r>
              <a:rPr lang="en-US" dirty="0"/>
              <a:t>Additional info if applicable, delete line otherwise</a:t>
            </a:r>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80353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Resources">
    <p:spTree>
      <p:nvGrpSpPr>
        <p:cNvPr id="1" name=""/>
        <p:cNvGrpSpPr/>
        <p:nvPr/>
      </p:nvGrpSpPr>
      <p:grpSpPr>
        <a:xfrm>
          <a:off x="0" y="0"/>
          <a:ext cx="0" cy="0"/>
          <a:chOff x="0" y="0"/>
          <a:chExt cx="0" cy="0"/>
        </a:xfrm>
      </p:grpSpPr>
      <p:pic>
        <p:nvPicPr>
          <p:cNvPr id="8" name="Web Laptop Icon">
            <a:extLst>
              <a:ext uri="{FF2B5EF4-FFF2-40B4-BE49-F238E27FC236}">
                <a16:creationId xmlns:a16="http://schemas.microsoft.com/office/drawing/2014/main" id="{33D34E40-E41B-49F0-BBE4-61974CC8864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2696" y="235414"/>
            <a:ext cx="409908" cy="409908"/>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Resources Slide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hasCustomPrompt="1"/>
          </p:nvPr>
        </p:nvSpPr>
        <p:spPr>
          <a:xfrm>
            <a:off x="838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
              <a:defRPr sz="1800" u="sng">
                <a:solidFill>
                  <a:schemeClr val="accent6"/>
                </a:solidFill>
              </a:defRPr>
            </a:lvl3pPr>
          </a:lstStyle>
          <a:p>
            <a:pPr lvl="0"/>
            <a:r>
              <a:rPr lang="en-US" dirty="0"/>
              <a:t>Name of Reference Item</a:t>
            </a:r>
          </a:p>
          <a:p>
            <a:pPr lvl="1"/>
            <a:r>
              <a:rPr lang="en-US" dirty="0"/>
              <a:t>Details about resource here</a:t>
            </a:r>
          </a:p>
          <a:p>
            <a:pPr lvl="2"/>
            <a:r>
              <a:rPr lang="en-US" dirty="0"/>
              <a:t>www.address.com</a:t>
            </a:r>
          </a:p>
          <a:p>
            <a:pPr lvl="3"/>
            <a:r>
              <a:rPr lang="en-US" dirty="0"/>
              <a:t>Fourth level</a:t>
            </a:r>
          </a:p>
          <a:p>
            <a:pPr lvl="4"/>
            <a:r>
              <a:rPr lang="en-US" dirty="0"/>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hasCustomPrompt="1"/>
          </p:nvPr>
        </p:nvSpPr>
        <p:spPr>
          <a:xfrm>
            <a:off x="6172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Æ"/>
              <a:defRPr sz="1800" u="sng">
                <a:solidFill>
                  <a:schemeClr val="accent6"/>
                </a:solidFill>
              </a:defRPr>
            </a:lvl3pPr>
          </a:lstStyle>
          <a:p>
            <a:pPr lvl="0"/>
            <a:r>
              <a:rPr lang="en-US" dirty="0"/>
              <a:t>Name of Reference Item</a:t>
            </a:r>
          </a:p>
          <a:p>
            <a:pPr lvl="1"/>
            <a:r>
              <a:rPr lang="en-US" dirty="0"/>
              <a:t>Details about resource here</a:t>
            </a:r>
          </a:p>
          <a:p>
            <a:pPr lvl="2"/>
            <a:r>
              <a:rPr lang="en-US" dirty="0"/>
              <a:t>www.address.com</a:t>
            </a:r>
          </a:p>
          <a:p>
            <a:pPr lvl="3"/>
            <a:r>
              <a:rPr lang="en-US" dirty="0"/>
              <a:t>Fourth level</a:t>
            </a:r>
          </a:p>
          <a:p>
            <a:pPr lvl="4"/>
            <a:r>
              <a:rPr lang="en-US" dirty="0"/>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92449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F3F4F4"/>
        </a:solidFill>
        <a:effectLst/>
      </p:bgPr>
    </p:bg>
    <p:spTree>
      <p:nvGrpSpPr>
        <p:cNvPr id="1" name=""/>
        <p:cNvGrpSpPr/>
        <p:nvPr/>
      </p:nvGrpSpPr>
      <p:grpSpPr>
        <a:xfrm>
          <a:off x="0" y="0"/>
          <a:ext cx="0" cy="0"/>
          <a:chOff x="0" y="0"/>
          <a:chExt cx="0" cy="0"/>
        </a:xfrm>
      </p:grpSpPr>
      <p:pic>
        <p:nvPicPr>
          <p:cNvPr id="22" name="Righ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981700" y="0"/>
            <a:ext cx="6210300" cy="6858000"/>
          </a:xfrm>
          <a:prstGeom prst="rect">
            <a:avLst/>
          </a:prstGeom>
        </p:spPr>
      </p:pic>
      <p:sp>
        <p:nvSpPr>
          <p:cNvPr id="5" name="Logo Background Arrow - white">
            <a:extLst>
              <a:ext uri="{FF2B5EF4-FFF2-40B4-BE49-F238E27FC236}">
                <a16:creationId xmlns:a16="http://schemas.microsoft.com/office/drawing/2014/main" id="{CFC20D92-2B9E-46E9-A543-1D2608C45B6D}"/>
              </a:ext>
              <a:ext uri="{C183D7F6-B498-43B3-948B-1728B52AA6E4}">
                <adec:decorative xmlns:adec="http://schemas.microsoft.com/office/drawing/2017/decorative" val="1"/>
              </a:ext>
            </a:extLst>
          </p:cNvPr>
          <p:cNvSpPr/>
          <p:nvPr userDrawn="1"/>
        </p:nvSpPr>
        <p:spPr>
          <a:xfrm>
            <a:off x="0" y="2571750"/>
            <a:ext cx="8362950" cy="1714500"/>
          </a:xfrm>
          <a:prstGeom prst="homePlate">
            <a:avLst/>
          </a:prstGeom>
          <a:solidFill>
            <a:schemeClr val="bg1"/>
          </a:solidFill>
          <a:ln>
            <a:noFill/>
          </a:ln>
          <a:effectLst>
            <a:outerShdw blurRad="25400" dist="25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228600" y="685800"/>
            <a:ext cx="6419850" cy="1478758"/>
          </a:xfrm>
        </p:spPr>
        <p:txBody>
          <a:bodyPr lIns="91440" anchor="ctr">
            <a:noAutofit/>
          </a:bodyPr>
          <a:lstStyle>
            <a:lvl1pPr algn="ctr">
              <a:defRPr sz="5400" b="1">
                <a:solidFill>
                  <a:schemeClr val="accent5"/>
                </a:solidFill>
                <a:latin typeface="+mn-lt"/>
              </a:defRPr>
            </a:lvl1pPr>
          </a:lstStyle>
          <a:p>
            <a:r>
              <a:rPr lang="en-US" dirty="0"/>
              <a:t>Add “Thank You” Title</a:t>
            </a:r>
          </a:p>
        </p:txBody>
      </p:sp>
      <p:sp>
        <p:nvSpPr>
          <p:cNvPr id="3" name="Closing Messag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623140" y="4736308"/>
            <a:ext cx="563077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closing message if applicable.  Otherwise, delete this block.</a:t>
            </a:r>
          </a:p>
        </p:txBody>
      </p:sp>
      <p:sp>
        <p:nvSpPr>
          <p:cNvPr id="8" name="Web Link Box">
            <a:extLst>
              <a:ext uri="{FF2B5EF4-FFF2-40B4-BE49-F238E27FC236}">
                <a16:creationId xmlns:a16="http://schemas.microsoft.com/office/drawing/2014/main" id="{88993FED-B01D-4F51-A3E8-62F2BB5B13F7}"/>
              </a:ext>
            </a:extLst>
          </p:cNvPr>
          <p:cNvSpPr>
            <a:spLocks noGrp="1"/>
          </p:cNvSpPr>
          <p:nvPr>
            <p:ph type="body" idx="20" hasCustomPrompt="1"/>
          </p:nvPr>
        </p:nvSpPr>
        <p:spPr>
          <a:xfrm>
            <a:off x="623140" y="5967588"/>
            <a:ext cx="5297600" cy="787542"/>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b">
            <a:noAutofit/>
          </a:bodyPr>
          <a:lstStyle>
            <a:lvl1pPr marL="0" indent="0" algn="l">
              <a:buNone/>
              <a:defRPr sz="2000" b="0" i="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Web support link and info here.</a:t>
            </a:r>
          </a:p>
        </p:txBody>
      </p:sp>
      <p:pic>
        <p:nvPicPr>
          <p:cNvPr id="10" name="WFGPS Logo" descr="Logo for WorkforceGPS: Navigate to Success">
            <a:extLst>
              <a:ext uri="{FF2B5EF4-FFF2-40B4-BE49-F238E27FC236}">
                <a16:creationId xmlns:a16="http://schemas.microsoft.com/office/drawing/2014/main" id="{A0EDBCB9-034B-4117-97B6-419BF0069DC5}"/>
              </a:ext>
              <a:ext uri="{C183D7F6-B498-43B3-948B-1728B52AA6E4}">
                <adec:decorative xmlns:adec="http://schemas.microsoft.com/office/drawing/2017/decorative" val="0"/>
              </a:ext>
            </a:extLst>
          </p:cNvPr>
          <p:cNvPicPr>
            <a:picLocks noChangeAspect="1"/>
          </p:cNvPicPr>
          <p:nvPr userDrawn="1"/>
        </p:nvPicPr>
        <p:blipFill>
          <a:blip r:embed="rId4"/>
          <a:stretch>
            <a:fillRect/>
          </a:stretch>
        </p:blipFill>
        <p:spPr>
          <a:xfrm>
            <a:off x="1887443" y="2902486"/>
            <a:ext cx="3102164" cy="1053028"/>
          </a:xfrm>
          <a:prstGeom prst="rect">
            <a:avLst/>
          </a:prstGeom>
        </p:spPr>
      </p:pic>
    </p:spTree>
    <p:extLst>
      <p:ext uri="{BB962C8B-B14F-4D97-AF65-F5344CB8AC3E}">
        <p14:creationId xmlns:p14="http://schemas.microsoft.com/office/powerpoint/2010/main" val="4187782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8" name="Picture 7" descr="PacMtn graphic.png"/>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277991" y="3447453"/>
            <a:ext cx="5759069" cy="1788855"/>
          </a:xfrm>
          <a:prstGeom prst="rect">
            <a:avLst/>
          </a:prstGeom>
        </p:spPr>
        <p:txBody>
          <a:bodyPr>
            <a:normAutofit/>
          </a:bodyPr>
          <a:lstStyle>
            <a:lvl1pPr algn="l">
              <a:lnSpc>
                <a:spcPts val="4027"/>
              </a:lnSpc>
              <a:defRPr sz="4800">
                <a:solidFill>
                  <a:srgbClr val="BE1E2D"/>
                </a:solidFill>
              </a:defRPr>
            </a:lvl1pPr>
          </a:lstStyle>
          <a:p>
            <a:r>
              <a:rPr lang="en-US"/>
              <a:t>Click to edit Master title style</a:t>
            </a:r>
            <a:endParaRPr lang="en-US" dirty="0"/>
          </a:p>
        </p:txBody>
      </p:sp>
      <p:sp>
        <p:nvSpPr>
          <p:cNvPr id="3" name="Subtitle 2"/>
          <p:cNvSpPr>
            <a:spLocks noGrp="1"/>
          </p:cNvSpPr>
          <p:nvPr>
            <p:ph type="subTitle" idx="1"/>
          </p:nvPr>
        </p:nvSpPr>
        <p:spPr>
          <a:xfrm>
            <a:off x="5267570" y="4769855"/>
            <a:ext cx="6557988" cy="1213256"/>
          </a:xfrm>
          <a:prstGeom prst="rect">
            <a:avLst/>
          </a:prstGeom>
        </p:spPr>
        <p:txBody>
          <a:bodyPr>
            <a:normAutofit/>
          </a:bodyPr>
          <a:lstStyle>
            <a:lvl1pPr marL="0" indent="0" algn="l">
              <a:buNone/>
              <a:defRPr sz="37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227515" y="6356351"/>
            <a:ext cx="2844800" cy="365125"/>
          </a:xfrm>
        </p:spPr>
        <p:txBody>
          <a:bodyPr/>
          <a:lstStyle>
            <a:lvl1pPr>
              <a:defRPr sz="1467">
                <a:solidFill>
                  <a:srgbClr val="505150"/>
                </a:solidFill>
              </a:defRPr>
            </a:lvl1pPr>
          </a:lstStyle>
          <a:p>
            <a:fld id="{A8681F31-8EC2-B648-B1C0-F93F5E693F07}" type="datetime1">
              <a:rPr lang="en-US" smtClean="0"/>
              <a:t>11/5/2020</a:t>
            </a:fld>
            <a:endParaRPr lang="en-US" dirty="0"/>
          </a:p>
        </p:txBody>
      </p:sp>
      <p:sp>
        <p:nvSpPr>
          <p:cNvPr id="5" name="Footer Placeholder 4"/>
          <p:cNvSpPr>
            <a:spLocks noGrp="1"/>
          </p:cNvSpPr>
          <p:nvPr>
            <p:ph type="ftr" sz="quarter" idx="11"/>
          </p:nvPr>
        </p:nvSpPr>
        <p:spPr>
          <a:xfrm>
            <a:off x="3344986" y="6356351"/>
            <a:ext cx="5792068" cy="365125"/>
          </a:xfrm>
        </p:spPr>
        <p:txBody>
          <a:bodyPr/>
          <a:lstStyle>
            <a:lvl1pPr>
              <a:defRPr sz="1467">
                <a:solidFill>
                  <a:srgbClr val="717375"/>
                </a:solidFill>
              </a:defRPr>
            </a:lvl1pPr>
          </a:lstStyle>
          <a:p>
            <a:r>
              <a:rPr lang="en-US" dirty="0"/>
              <a:t>Grays Harbor, Lewis, Mason, Pacific and Thurston Counties</a:t>
            </a:r>
          </a:p>
        </p:txBody>
      </p:sp>
      <p:sp>
        <p:nvSpPr>
          <p:cNvPr id="6" name="Slide Number Placeholder 5"/>
          <p:cNvSpPr>
            <a:spLocks noGrp="1"/>
          </p:cNvSpPr>
          <p:nvPr>
            <p:ph type="sldNum" sz="quarter" idx="12"/>
          </p:nvPr>
        </p:nvSpPr>
        <p:spPr>
          <a:xfrm>
            <a:off x="9137053" y="6356351"/>
            <a:ext cx="2844800" cy="365125"/>
          </a:xfrm>
        </p:spPr>
        <p:txBody>
          <a:bodyPr/>
          <a:lstStyle>
            <a:lvl1pPr>
              <a:defRPr sz="1467">
                <a:solidFill>
                  <a:schemeClr val="bg1"/>
                </a:solidFill>
              </a:defRPr>
            </a:lvl1pPr>
          </a:lstStyle>
          <a:p>
            <a:fld id="{0CA29E4F-A6B2-E94D-8CA0-7855D3F9DD1B}" type="slidenum">
              <a:rPr lang="en-US" smtClean="0"/>
              <a:pPr/>
              <a:t>‹#›</a:t>
            </a:fld>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3931" y="179640"/>
            <a:ext cx="2471627" cy="1235813"/>
          </a:xfrm>
          <a:prstGeom prst="rect">
            <a:avLst/>
          </a:prstGeom>
        </p:spPr>
      </p:pic>
    </p:spTree>
    <p:extLst>
      <p:ext uri="{BB962C8B-B14F-4D97-AF65-F5344CB8AC3E}">
        <p14:creationId xmlns:p14="http://schemas.microsoft.com/office/powerpoint/2010/main" val="964303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356351"/>
            <a:ext cx="1821853" cy="366183"/>
          </a:xfrm>
        </p:spPr>
        <p:txBody>
          <a:bodyPr/>
          <a:lstStyle/>
          <a:p>
            <a:fld id="{D8AC4458-3A79-FB48-BD76-1BB668D5F25F}" type="slidenum">
              <a:rPr lang="en-US" smtClean="0"/>
              <a:t>‹#›</a:t>
            </a:fld>
            <a:endParaRPr lang="en-US"/>
          </a:p>
        </p:txBody>
      </p:sp>
      <p:sp>
        <p:nvSpPr>
          <p:cNvPr id="2" name="Title 1"/>
          <p:cNvSpPr>
            <a:spLocks noGrp="1"/>
          </p:cNvSpPr>
          <p:nvPr>
            <p:ph type="title"/>
          </p:nvPr>
        </p:nvSpPr>
        <p:spPr>
          <a:xfrm>
            <a:off x="609600" y="197011"/>
            <a:ext cx="10062741" cy="827671"/>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741E12-A18B-B045-B7C0-F465CA81602B}" type="datetime1">
              <a:rPr lang="en-US" smtClean="0"/>
              <a:t>11/5/2020</a:t>
            </a:fld>
            <a:endParaRPr lang="en-US"/>
          </a:p>
        </p:txBody>
      </p:sp>
      <p:sp>
        <p:nvSpPr>
          <p:cNvPr id="5" name="Footer Placeholder 4"/>
          <p:cNvSpPr>
            <a:spLocks noGrp="1"/>
          </p:cNvSpPr>
          <p:nvPr>
            <p:ph type="ftr" sz="quarter" idx="11"/>
          </p:nvPr>
        </p:nvSpPr>
        <p:spPr/>
        <p:txBody>
          <a:bodyPr/>
          <a:lstStyle/>
          <a:p>
            <a:r>
              <a:rPr lang="en-US"/>
              <a:t>Pacific Mountain Workforce Development</a:t>
            </a:r>
          </a:p>
        </p:txBody>
      </p:sp>
    </p:spTree>
    <p:extLst>
      <p:ext uri="{BB962C8B-B14F-4D97-AF65-F5344CB8AC3E}">
        <p14:creationId xmlns:p14="http://schemas.microsoft.com/office/powerpoint/2010/main" val="3642298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6" name="Picture 5" descr="PPt gear header.png"/>
          <p:cNvPicPr>
            <a:picLocks noChangeAspect="1"/>
          </p:cNvPicPr>
          <p:nvPr userDrawn="1"/>
        </p:nvPicPr>
        <p:blipFill rotWithShape="1">
          <a:blip r:embed="rId2">
            <a:extLst>
              <a:ext uri="{28A0092B-C50C-407E-A947-70E740481C1C}">
                <a14:useLocalDpi xmlns:a14="http://schemas.microsoft.com/office/drawing/2010/main" val="0"/>
              </a:ext>
            </a:extLst>
          </a:blip>
          <a:srcRect l="1" t="17963" r="38434" b="36011"/>
          <a:stretch/>
        </p:blipFill>
        <p:spPr>
          <a:xfrm rot="5400000">
            <a:off x="-2877586" y="2877582"/>
            <a:ext cx="6858003" cy="1102839"/>
          </a:xfrm>
          <a:prstGeom prst="rect">
            <a:avLst/>
          </a:prstGeom>
        </p:spPr>
      </p:pic>
      <p:sp>
        <p:nvSpPr>
          <p:cNvPr id="2" name="Date Placeholder 1"/>
          <p:cNvSpPr>
            <a:spLocks noGrp="1"/>
          </p:cNvSpPr>
          <p:nvPr>
            <p:ph type="dt" sz="half" idx="10"/>
          </p:nvPr>
        </p:nvSpPr>
        <p:spPr>
          <a:xfrm>
            <a:off x="1102835" y="6356351"/>
            <a:ext cx="2351564" cy="366183"/>
          </a:xfrm>
        </p:spPr>
        <p:txBody>
          <a:bodyPr/>
          <a:lstStyle/>
          <a:p>
            <a:fld id="{801517B4-1C2D-D74D-83C0-4825F1778D59}" type="datetime1">
              <a:rPr lang="en-US" smtClean="0"/>
              <a:t>11/5/2020</a:t>
            </a:fld>
            <a:endParaRPr lang="en-US"/>
          </a:p>
        </p:txBody>
      </p:sp>
      <p:sp>
        <p:nvSpPr>
          <p:cNvPr id="3" name="Footer Placeholder 2"/>
          <p:cNvSpPr>
            <a:spLocks noGrp="1"/>
          </p:cNvSpPr>
          <p:nvPr>
            <p:ph type="ftr" sz="quarter" idx="11"/>
          </p:nvPr>
        </p:nvSpPr>
        <p:spPr/>
        <p:txBody>
          <a:bodyPr/>
          <a:lstStyle/>
          <a:p>
            <a:r>
              <a:rPr lang="en-US"/>
              <a:t>Pacific Mountain Workforce Development</a:t>
            </a:r>
          </a:p>
        </p:txBody>
      </p:sp>
      <p:sp>
        <p:nvSpPr>
          <p:cNvPr id="4" name="Slide Number Placeholder 3"/>
          <p:cNvSpPr>
            <a:spLocks noGrp="1"/>
          </p:cNvSpPr>
          <p:nvPr>
            <p:ph type="sldNum" sz="quarter" idx="12"/>
          </p:nvPr>
        </p:nvSpPr>
        <p:spPr>
          <a:xfrm>
            <a:off x="8737600" y="6356351"/>
            <a:ext cx="1908691" cy="366183"/>
          </a:xfrm>
        </p:spPr>
        <p:txBody>
          <a:bodyPr/>
          <a:lstStyle/>
          <a:p>
            <a:fld id="{632BFBB2-9BF4-AE41-B67F-87749470D31E}" type="slidenum">
              <a:rPr lang="en-US" smtClean="0"/>
              <a:t>‹#›</a:t>
            </a:fld>
            <a:endParaRPr lang="en-US"/>
          </a:p>
        </p:txBody>
      </p:sp>
      <p:sp>
        <p:nvSpPr>
          <p:cNvPr id="7" name="Text Placeholder 2"/>
          <p:cNvSpPr>
            <a:spLocks noGrp="1"/>
          </p:cNvSpPr>
          <p:nvPr>
            <p:ph idx="1"/>
          </p:nvPr>
        </p:nvSpPr>
        <p:spPr>
          <a:xfrm>
            <a:off x="1424137" y="1600201"/>
            <a:ext cx="10158263"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1424136" y="275167"/>
            <a:ext cx="10158264" cy="862405"/>
          </a:xfrm>
        </p:spPr>
        <p:txBody>
          <a:bodyPr/>
          <a:lstStyle>
            <a:lvl1pPr>
              <a:defRPr>
                <a:solidFill>
                  <a:srgbClr val="BE1E2D"/>
                </a:solidFill>
              </a:defRPr>
            </a:lvl1pPr>
          </a:lstStyle>
          <a:p>
            <a:r>
              <a:rPr lang="en-US" dirty="0"/>
              <a:t>Click to edit Master title style</a:t>
            </a:r>
          </a:p>
        </p:txBody>
      </p:sp>
      <p:pic>
        <p:nvPicPr>
          <p:cNvPr id="9" name="Picture 8" descr="PacMtn_Logo_Icon_whiteBkgrd.png"/>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67983" y="361681"/>
            <a:ext cx="743813" cy="685631"/>
          </a:xfrm>
          <a:prstGeom prst="rect">
            <a:avLst/>
          </a:prstGeom>
        </p:spPr>
      </p:pic>
    </p:spTree>
    <p:extLst>
      <p:ext uri="{BB962C8B-B14F-4D97-AF65-F5344CB8AC3E}">
        <p14:creationId xmlns:p14="http://schemas.microsoft.com/office/powerpoint/2010/main" val="581333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88770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alphaModFix amt="61000"/>
            <a:extLst>
              <a:ext uri="{28A0092B-C50C-407E-A947-70E740481C1C}">
                <a14:useLocalDpi xmlns:a14="http://schemas.microsoft.com/office/drawing/2010/main" val="0"/>
              </a:ext>
            </a:extLst>
          </a:blip>
          <a:stretch>
            <a:fillRect/>
          </a:stretch>
        </p:blipFill>
        <p:spPr>
          <a:xfrm rot="5400000">
            <a:off x="-2955852" y="2955851"/>
            <a:ext cx="6993565" cy="1081861"/>
          </a:xfrm>
          <a:prstGeom prst="rect">
            <a:avLst/>
          </a:prstGeom>
        </p:spPr>
      </p:pic>
      <p:sp>
        <p:nvSpPr>
          <p:cNvPr id="2" name="Date Placeholder 1"/>
          <p:cNvSpPr>
            <a:spLocks noGrp="1"/>
          </p:cNvSpPr>
          <p:nvPr>
            <p:ph type="dt" sz="half" idx="10"/>
          </p:nvPr>
        </p:nvSpPr>
        <p:spPr>
          <a:xfrm>
            <a:off x="1081862" y="6356351"/>
            <a:ext cx="2372537" cy="366183"/>
          </a:xfrm>
        </p:spPr>
        <p:txBody>
          <a:bodyPr/>
          <a:lstStyle/>
          <a:p>
            <a:fld id="{801517B4-1C2D-D74D-83C0-4825F1778D59}" type="datetime1">
              <a:rPr lang="en-US" smtClean="0"/>
              <a:t>11/5/2020</a:t>
            </a:fld>
            <a:endParaRPr lang="en-US"/>
          </a:p>
        </p:txBody>
      </p:sp>
      <p:sp>
        <p:nvSpPr>
          <p:cNvPr id="3" name="Footer Placeholder 2"/>
          <p:cNvSpPr>
            <a:spLocks noGrp="1"/>
          </p:cNvSpPr>
          <p:nvPr>
            <p:ph type="ftr" sz="quarter" idx="11"/>
          </p:nvPr>
        </p:nvSpPr>
        <p:spPr/>
        <p:txBody>
          <a:bodyPr/>
          <a:lstStyle/>
          <a:p>
            <a:r>
              <a:rPr lang="en-US" dirty="0"/>
              <a:t>Pacific Mountain Workforce Development</a:t>
            </a:r>
          </a:p>
        </p:txBody>
      </p:sp>
      <p:sp>
        <p:nvSpPr>
          <p:cNvPr id="4" name="Slide Number Placeholder 3"/>
          <p:cNvSpPr>
            <a:spLocks noGrp="1"/>
          </p:cNvSpPr>
          <p:nvPr>
            <p:ph type="sldNum" sz="quarter" idx="12"/>
          </p:nvPr>
        </p:nvSpPr>
        <p:spPr>
          <a:xfrm>
            <a:off x="8737601" y="6356351"/>
            <a:ext cx="1960793" cy="366183"/>
          </a:xfrm>
        </p:spPr>
        <p:txBody>
          <a:bodyPr/>
          <a:lstStyle/>
          <a:p>
            <a:fld id="{632BFBB2-9BF4-AE41-B67F-87749470D31E}" type="slidenum">
              <a:rPr lang="en-US" smtClean="0"/>
              <a:t>‹#›</a:t>
            </a:fld>
            <a:endParaRPr lang="en-US"/>
          </a:p>
        </p:txBody>
      </p:sp>
      <p:sp>
        <p:nvSpPr>
          <p:cNvPr id="7" name="Text Placeholder 2"/>
          <p:cNvSpPr>
            <a:spLocks noGrp="1"/>
          </p:cNvSpPr>
          <p:nvPr>
            <p:ph idx="1"/>
          </p:nvPr>
        </p:nvSpPr>
        <p:spPr>
          <a:xfrm>
            <a:off x="1424137" y="1600201"/>
            <a:ext cx="10158263"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1424136" y="275167"/>
            <a:ext cx="10158264" cy="862405"/>
          </a:xfrm>
        </p:spPr>
        <p:txBody>
          <a:bodyPr/>
          <a:lstStyle>
            <a:lvl1pPr>
              <a:defRPr>
                <a:solidFill>
                  <a:srgbClr val="505150"/>
                </a:solidFill>
              </a:defRPr>
            </a:lvl1pPr>
          </a:lstStyle>
          <a:p>
            <a:r>
              <a:rPr lang="en-US" dirty="0"/>
              <a:t>Click to edit Master title style</a:t>
            </a:r>
          </a:p>
        </p:txBody>
      </p:sp>
      <p:pic>
        <p:nvPicPr>
          <p:cNvPr id="10" name="Picture 9" descr="PacMtn_Logo_Icon_whiteBkgrd.png"/>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67983" y="361681"/>
            <a:ext cx="743813" cy="685631"/>
          </a:xfrm>
          <a:prstGeom prst="rect">
            <a:avLst/>
          </a:prstGeom>
        </p:spPr>
      </p:pic>
    </p:spTree>
    <p:extLst>
      <p:ext uri="{BB962C8B-B14F-4D97-AF65-F5344CB8AC3E}">
        <p14:creationId xmlns:p14="http://schemas.microsoft.com/office/powerpoint/2010/main" val="3160761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descr="PacMtn graphic for ppt_1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a:solidFill>
                  <a:srgbClr val="50515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D217E0D6-A742-F043-AA96-9FF7581873FA}" type="datetime1">
              <a:rPr lang="en-US" smtClean="0"/>
              <a:pPr/>
              <a:t>11/5/2020</a:t>
            </a:fld>
            <a:endParaRPr lang="en-US" dirty="0"/>
          </a:p>
        </p:txBody>
      </p:sp>
      <p:sp>
        <p:nvSpPr>
          <p:cNvPr id="4" name="Footer Placeholder 3"/>
          <p:cNvSpPr>
            <a:spLocks noGrp="1"/>
          </p:cNvSpPr>
          <p:nvPr>
            <p:ph type="ftr" sz="quarter" idx="11"/>
          </p:nvPr>
        </p:nvSpPr>
        <p:spPr/>
        <p:txBody>
          <a:bodyPr/>
          <a:lstStyle/>
          <a:p>
            <a:r>
              <a:rPr lang="en-US"/>
              <a:t>Pacific Mountain Workforce Development</a:t>
            </a:r>
            <a:endParaRPr lang="en-US" dirty="0"/>
          </a:p>
        </p:txBody>
      </p:sp>
      <p:sp>
        <p:nvSpPr>
          <p:cNvPr id="5" name="Slide Number Placeholder 4"/>
          <p:cNvSpPr>
            <a:spLocks noGrp="1"/>
          </p:cNvSpPr>
          <p:nvPr>
            <p:ph type="sldNum" sz="quarter" idx="12"/>
          </p:nvPr>
        </p:nvSpPr>
        <p:spPr/>
        <p:txBody>
          <a:bodyPr/>
          <a:lstStyle>
            <a:lvl1pPr>
              <a:defRPr>
                <a:solidFill>
                  <a:srgbClr val="505150"/>
                </a:solidFill>
              </a:defRPr>
            </a:lvl1pPr>
          </a:lstStyle>
          <a:p>
            <a:fld id="{632BFBB2-9BF4-AE41-B67F-87749470D31E}" type="slidenum">
              <a:rPr lang="en-US" smtClean="0"/>
              <a:pPr/>
              <a:t>‹#›</a:t>
            </a:fld>
            <a:endParaRPr lang="en-US" dirty="0"/>
          </a:p>
        </p:txBody>
      </p:sp>
      <p:pic>
        <p:nvPicPr>
          <p:cNvPr id="7" name="Picture 6" descr="PacMtn_Logo_Icon_whiteBkgrd.png"/>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28135" y="371074"/>
            <a:ext cx="743813" cy="685631"/>
          </a:xfrm>
          <a:prstGeom prst="rect">
            <a:avLst/>
          </a:prstGeom>
        </p:spPr>
      </p:pic>
      <p:sp>
        <p:nvSpPr>
          <p:cNvPr id="8" name="Text Placeholder 2"/>
          <p:cNvSpPr>
            <a:spLocks noGrp="1"/>
          </p:cNvSpPr>
          <p:nvPr>
            <p:ph idx="1"/>
          </p:nvPr>
        </p:nvSpPr>
        <p:spPr>
          <a:xfrm>
            <a:off x="609601" y="1600201"/>
            <a:ext cx="10158263"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1479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descr="PacMtn graphic for ppt_1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ADA1C658-B17A-D846-8240-307EDD1F51A3}" type="datetime1">
              <a:rPr lang="en-US" smtClean="0"/>
              <a:t>11/5/2020</a:t>
            </a:fld>
            <a:endParaRPr lang="en-US"/>
          </a:p>
        </p:txBody>
      </p:sp>
      <p:sp>
        <p:nvSpPr>
          <p:cNvPr id="4" name="Footer Placeholder 3"/>
          <p:cNvSpPr>
            <a:spLocks noGrp="1"/>
          </p:cNvSpPr>
          <p:nvPr>
            <p:ph type="ftr" sz="quarter" idx="11"/>
          </p:nvPr>
        </p:nvSpPr>
        <p:spPr>
          <a:xfrm>
            <a:off x="3346730" y="6356351"/>
            <a:ext cx="5792068" cy="365125"/>
          </a:xfrm>
        </p:spPr>
        <p:txBody>
          <a:bodyPr/>
          <a:lstStyle>
            <a:lvl1pPr>
              <a:defRPr/>
            </a:lvl1pPr>
          </a:lstStyle>
          <a:p>
            <a:r>
              <a:rPr lang="en-US" dirty="0"/>
              <a:t>Grays Harbor, Lewis, Mason, Pacific and Thurston Counties</a:t>
            </a:r>
          </a:p>
        </p:txBody>
      </p:sp>
      <p:sp>
        <p:nvSpPr>
          <p:cNvPr id="5" name="Slide Number Placeholder 4"/>
          <p:cNvSpPr>
            <a:spLocks noGrp="1"/>
          </p:cNvSpPr>
          <p:nvPr>
            <p:ph type="sldNum" sz="quarter" idx="12"/>
          </p:nvPr>
        </p:nvSpPr>
        <p:spPr>
          <a:xfrm>
            <a:off x="9058899" y="6356351"/>
            <a:ext cx="2766659" cy="365125"/>
          </a:xfrm>
        </p:spPr>
        <p:txBody>
          <a:bodyPr/>
          <a:lstStyle>
            <a:lvl1pPr>
              <a:defRPr>
                <a:solidFill>
                  <a:schemeClr val="accent6">
                    <a:lumMod val="75000"/>
                  </a:schemeClr>
                </a:solidFill>
              </a:defRPr>
            </a:lvl1pPr>
          </a:lstStyle>
          <a:p>
            <a:fld id="{0CA29E4F-A6B2-E94D-8CA0-7855D3F9DD1B}" type="slidenum">
              <a:rPr lang="en-US" smtClean="0"/>
              <a:pPr/>
              <a:t>‹#›</a:t>
            </a:fld>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3931" y="179640"/>
            <a:ext cx="2471627" cy="1235813"/>
          </a:xfrm>
          <a:prstGeom prst="rect">
            <a:avLst/>
          </a:prstGeom>
        </p:spPr>
      </p:pic>
      <p:sp>
        <p:nvSpPr>
          <p:cNvPr id="9" name="Title 1"/>
          <p:cNvSpPr>
            <a:spLocks noGrp="1"/>
          </p:cNvSpPr>
          <p:nvPr>
            <p:ph type="ctrTitle"/>
          </p:nvPr>
        </p:nvSpPr>
        <p:spPr>
          <a:xfrm>
            <a:off x="5277991" y="3447453"/>
            <a:ext cx="5759069" cy="1788855"/>
          </a:xfrm>
          <a:prstGeom prst="rect">
            <a:avLst/>
          </a:prstGeom>
        </p:spPr>
        <p:txBody>
          <a:bodyPr>
            <a:normAutofit/>
          </a:bodyPr>
          <a:lstStyle>
            <a:lvl1pPr algn="l">
              <a:lnSpc>
                <a:spcPts val="4027"/>
              </a:lnSpc>
              <a:defRPr sz="4800">
                <a:solidFill>
                  <a:srgbClr val="BE1E2D"/>
                </a:solidFill>
              </a:defRPr>
            </a:lvl1pPr>
          </a:lstStyle>
          <a:p>
            <a:r>
              <a:rPr lang="en-US"/>
              <a:t>Click to edit Master title style</a:t>
            </a:r>
            <a:endParaRPr lang="en-US" dirty="0"/>
          </a:p>
        </p:txBody>
      </p:sp>
      <p:sp>
        <p:nvSpPr>
          <p:cNvPr id="10" name="Subtitle 2"/>
          <p:cNvSpPr>
            <a:spLocks noGrp="1"/>
          </p:cNvSpPr>
          <p:nvPr>
            <p:ph type="subTitle" idx="1"/>
          </p:nvPr>
        </p:nvSpPr>
        <p:spPr>
          <a:xfrm>
            <a:off x="5267570" y="4769855"/>
            <a:ext cx="6557988" cy="1213256"/>
          </a:xfrm>
          <a:prstGeom prst="rect">
            <a:avLst/>
          </a:prstGeom>
        </p:spPr>
        <p:txBody>
          <a:bodyPr>
            <a:normAutofit/>
          </a:bodyPr>
          <a:lstStyle>
            <a:lvl1pPr marL="0" indent="0" algn="l">
              <a:buNone/>
              <a:defRPr sz="3733">
                <a:solidFill>
                  <a:srgbClr val="50515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698316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PPt gear header_gray_horiz.jpg"/>
          <p:cNvPicPr>
            <a:picLocks noChangeAspect="1"/>
          </p:cNvPicPr>
          <p:nvPr userDrawn="1"/>
        </p:nvPicPr>
        <p:blipFill rotWithShape="1">
          <a:blip r:embed="rId2">
            <a:alphaModFix amt="61000"/>
            <a:extLst>
              <a:ext uri="{28A0092B-C50C-407E-A947-70E740481C1C}">
                <a14:useLocalDpi xmlns:a14="http://schemas.microsoft.com/office/drawing/2010/main" val="0"/>
              </a:ext>
            </a:extLst>
          </a:blip>
          <a:srcRect t="18697" b="35102"/>
          <a:stretch/>
        </p:blipFill>
        <p:spPr>
          <a:xfrm>
            <a:off x="0" y="1"/>
            <a:ext cx="12192000" cy="1207043"/>
          </a:xfrm>
          <a:prstGeom prst="rect">
            <a:avLst/>
          </a:prstGeom>
        </p:spPr>
      </p:pic>
      <p:sp>
        <p:nvSpPr>
          <p:cNvPr id="3" name="Content Placeholder 2"/>
          <p:cNvSpPr>
            <a:spLocks noGrp="1"/>
          </p:cNvSpPr>
          <p:nvPr>
            <p:ph idx="1"/>
          </p:nvPr>
        </p:nvSpPr>
        <p:spPr/>
        <p:txBody>
          <a:bodyPr/>
          <a:lstStyle>
            <a:lvl1pPr>
              <a:defRPr>
                <a:solidFill>
                  <a:srgbClr val="505150"/>
                </a:solidFill>
              </a:defRPr>
            </a:lvl1pPr>
            <a:lvl2pPr>
              <a:defRPr>
                <a:solidFill>
                  <a:srgbClr val="505150"/>
                </a:solidFill>
              </a:defRPr>
            </a:lvl2pPr>
            <a:lvl3pPr>
              <a:defRPr>
                <a:solidFill>
                  <a:srgbClr val="505150"/>
                </a:solidFill>
              </a:defRPr>
            </a:lvl3pPr>
            <a:lvl4pPr>
              <a:defRPr>
                <a:solidFill>
                  <a:srgbClr val="505150"/>
                </a:solidFill>
              </a:defRPr>
            </a:lvl4pPr>
            <a:lvl5pPr>
              <a:defRPr>
                <a:solidFill>
                  <a:srgbClr val="5051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8CD9EAE-7315-F148-A8E7-9C42679EF8F3}" type="datetime1">
              <a:rPr lang="en-US" smtClean="0"/>
              <a:t>11/5/2020</a:t>
            </a:fld>
            <a:endParaRPr lang="en-US"/>
          </a:p>
        </p:txBody>
      </p:sp>
      <p:sp>
        <p:nvSpPr>
          <p:cNvPr id="5" name="Footer Placeholder 4"/>
          <p:cNvSpPr>
            <a:spLocks noGrp="1"/>
          </p:cNvSpPr>
          <p:nvPr>
            <p:ph type="ftr" sz="quarter" idx="11"/>
          </p:nvPr>
        </p:nvSpPr>
        <p:spPr/>
        <p:txBody>
          <a:bodyPr/>
          <a:lstStyle/>
          <a:p>
            <a:r>
              <a:rPr lang="en-US"/>
              <a:t>Pacific Mountain Workforce Development</a:t>
            </a:r>
          </a:p>
        </p:txBody>
      </p:sp>
      <p:sp>
        <p:nvSpPr>
          <p:cNvPr id="6" name="Slide Number Placeholder 5"/>
          <p:cNvSpPr>
            <a:spLocks noGrp="1"/>
          </p:cNvSpPr>
          <p:nvPr>
            <p:ph type="sldNum" sz="quarter" idx="12"/>
          </p:nvPr>
        </p:nvSpPr>
        <p:spPr/>
        <p:txBody>
          <a:bodyPr/>
          <a:lstStyle/>
          <a:p>
            <a:fld id="{632BFBB2-9BF4-AE41-B67F-87749470D31E}" type="slidenum">
              <a:rPr lang="en-US" smtClean="0"/>
              <a:t>‹#›</a:t>
            </a:fld>
            <a:endParaRPr lang="en-US"/>
          </a:p>
        </p:txBody>
      </p:sp>
      <p:sp>
        <p:nvSpPr>
          <p:cNvPr id="10" name="Title 1"/>
          <p:cNvSpPr>
            <a:spLocks noGrp="1"/>
          </p:cNvSpPr>
          <p:nvPr>
            <p:ph type="title"/>
          </p:nvPr>
        </p:nvSpPr>
        <p:spPr>
          <a:xfrm>
            <a:off x="609600" y="197011"/>
            <a:ext cx="10201683" cy="862405"/>
          </a:xfrm>
        </p:spPr>
        <p:txBody>
          <a:bodyPr/>
          <a:lstStyle/>
          <a:p>
            <a:r>
              <a:rPr lang="en-US" dirty="0"/>
              <a:t>Click to edit Master title style</a:t>
            </a:r>
          </a:p>
        </p:txBody>
      </p:sp>
      <p:pic>
        <p:nvPicPr>
          <p:cNvPr id="11" name="Picture 10" descr="PacMtn_Logo_Icon_whiteBkgrd.png"/>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28135" y="275167"/>
            <a:ext cx="743813" cy="685631"/>
          </a:xfrm>
          <a:prstGeom prst="rect">
            <a:avLst/>
          </a:prstGeom>
        </p:spPr>
      </p:pic>
    </p:spTree>
    <p:extLst>
      <p:ext uri="{BB962C8B-B14F-4D97-AF65-F5344CB8AC3E}">
        <p14:creationId xmlns:p14="http://schemas.microsoft.com/office/powerpoint/2010/main" val="2276389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cSld name="Transition 1">
    <p:spTree>
      <p:nvGrpSpPr>
        <p:cNvPr id="1" name=""/>
        <p:cNvGrpSpPr/>
        <p:nvPr/>
      </p:nvGrpSpPr>
      <p:grpSpPr>
        <a:xfrm>
          <a:off x="0" y="0"/>
          <a:ext cx="0" cy="0"/>
          <a:chOff x="0" y="0"/>
          <a:chExt cx="0" cy="0"/>
        </a:xfrm>
      </p:grpSpPr>
      <p:sp>
        <p:nvSpPr>
          <p:cNvPr id="8" name="Прямоугольник 28">
            <a:extLst>
              <a:ext uri="{FF2B5EF4-FFF2-40B4-BE49-F238E27FC236}">
                <a16:creationId xmlns:a16="http://schemas.microsoft.com/office/drawing/2014/main" id="{00F98947-48BE-4678-805E-54C7D3A5418A}"/>
              </a:ext>
            </a:extLst>
          </p:cNvPr>
          <p:cNvSpPr/>
          <p:nvPr/>
        </p:nvSpPr>
        <p:spPr>
          <a:xfrm>
            <a:off x="304800" y="304800"/>
            <a:ext cx="11582400" cy="624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737D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8BD7FE-5910-4840-9838-A66DCA5ABA9A}"/>
              </a:ext>
            </a:extLst>
          </p:cNvPr>
          <p:cNvSpPr>
            <a:spLocks noGrp="1"/>
          </p:cNvSpPr>
          <p:nvPr>
            <p:ph type="title" hasCustomPrompt="1"/>
          </p:nvPr>
        </p:nvSpPr>
        <p:spPr>
          <a:xfrm>
            <a:off x="3561397" y="1822430"/>
            <a:ext cx="5074920" cy="1311128"/>
          </a:xfrm>
        </p:spPr>
        <p:txBody>
          <a:bodyPr anchor="t"/>
          <a:lstStyle>
            <a:lvl1pPr algn="ctr">
              <a:defRPr sz="4400">
                <a:solidFill>
                  <a:schemeClr val="bg1"/>
                </a:solidFill>
              </a:defRPr>
            </a:lvl1pPr>
          </a:lstStyle>
          <a:p>
            <a:r>
              <a:rPr lang="en-US" dirty="0"/>
              <a:t>YOUR TRANSITION’S TITLE GOES HERE</a:t>
            </a:r>
          </a:p>
        </p:txBody>
      </p:sp>
      <p:sp>
        <p:nvSpPr>
          <p:cNvPr id="3" name="Text Placeholder 2">
            <a:extLst>
              <a:ext uri="{FF2B5EF4-FFF2-40B4-BE49-F238E27FC236}">
                <a16:creationId xmlns:a16="http://schemas.microsoft.com/office/drawing/2014/main" id="{FB0323D5-16CF-4643-8ED4-144A2183D006}"/>
              </a:ext>
            </a:extLst>
          </p:cNvPr>
          <p:cNvSpPr>
            <a:spLocks noGrp="1"/>
          </p:cNvSpPr>
          <p:nvPr>
            <p:ph type="body" idx="1" hasCustomPrompt="1"/>
          </p:nvPr>
        </p:nvSpPr>
        <p:spPr>
          <a:xfrm>
            <a:off x="3556635" y="3589021"/>
            <a:ext cx="5074920" cy="1581912"/>
          </a:xfrm>
        </p:spPr>
        <p:txBody>
          <a:bodyPr>
            <a:noAutofit/>
          </a:bodyPr>
          <a:lstStyle>
            <a:lvl1pPr marL="0" indent="0" algn="ctr">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And your transition’s sub-title can go here. This one can go up to three lines!</a:t>
            </a:r>
          </a:p>
        </p:txBody>
      </p:sp>
      <p:sp>
        <p:nvSpPr>
          <p:cNvPr id="14" name="Freeform: Shape 13">
            <a:extLst>
              <a:ext uri="{FF2B5EF4-FFF2-40B4-BE49-F238E27FC236}">
                <a16:creationId xmlns:a16="http://schemas.microsoft.com/office/drawing/2014/main" id="{502E6161-959F-4D97-A425-DEBED66A1D2A}"/>
              </a:ext>
            </a:extLst>
          </p:cNvPr>
          <p:cNvSpPr/>
          <p:nvPr/>
        </p:nvSpPr>
        <p:spPr>
          <a:xfrm>
            <a:off x="9851151" y="773578"/>
            <a:ext cx="2036049" cy="5310352"/>
          </a:xfrm>
          <a:custGeom>
            <a:avLst/>
            <a:gdLst>
              <a:gd name="connsiteX0" fmla="*/ 2032192 w 2036049"/>
              <a:gd name="connsiteY0" fmla="*/ 0 h 5310352"/>
              <a:gd name="connsiteX1" fmla="*/ 2036049 w 2036049"/>
              <a:gd name="connsiteY1" fmla="*/ 329 h 5310352"/>
              <a:gd name="connsiteX2" fmla="*/ 2036049 w 2036049"/>
              <a:gd name="connsiteY2" fmla="*/ 292973 h 5310352"/>
              <a:gd name="connsiteX3" fmla="*/ 2032192 w 2036049"/>
              <a:gd name="connsiteY3" fmla="*/ 292584 h 5310352"/>
              <a:gd name="connsiteX4" fmla="*/ 1821826 w 2036049"/>
              <a:gd name="connsiteY4" fmla="*/ 502948 h 5310352"/>
              <a:gd name="connsiteX5" fmla="*/ 2032192 w 2036049"/>
              <a:gd name="connsiteY5" fmla="*/ 713313 h 5310352"/>
              <a:gd name="connsiteX6" fmla="*/ 2036049 w 2036049"/>
              <a:gd name="connsiteY6" fmla="*/ 712924 h 5310352"/>
              <a:gd name="connsiteX7" fmla="*/ 2036049 w 2036049"/>
              <a:gd name="connsiteY7" fmla="*/ 5301227 h 5310352"/>
              <a:gd name="connsiteX8" fmla="*/ 2030823 w 2036049"/>
              <a:gd name="connsiteY8" fmla="*/ 5310352 h 5310352"/>
              <a:gd name="connsiteX9" fmla="*/ 373375 w 2036049"/>
              <a:gd name="connsiteY9" fmla="*/ 3909180 h 5310352"/>
              <a:gd name="connsiteX10" fmla="*/ 223441 w 2036049"/>
              <a:gd name="connsiteY10" fmla="*/ 4056375 h 5310352"/>
              <a:gd name="connsiteX11" fmla="*/ 40774 w 2036049"/>
              <a:gd name="connsiteY11" fmla="*/ 2889626 h 5310352"/>
              <a:gd name="connsiteX12" fmla="*/ 1019445 w 2036049"/>
              <a:gd name="connsiteY12" fmla="*/ 3606579 h 5310352"/>
              <a:gd name="connsiteX13" fmla="*/ 675157 w 2036049"/>
              <a:gd name="connsiteY13" fmla="*/ 3666546 h 5310352"/>
              <a:gd name="connsiteX14" fmla="*/ 1071257 w 2036049"/>
              <a:gd name="connsiteY14" fmla="*/ 4048191 h 5310352"/>
              <a:gd name="connsiteX15" fmla="*/ 1669566 w 2036049"/>
              <a:gd name="connsiteY15" fmla="*/ 3523594 h 5310352"/>
              <a:gd name="connsiteX16" fmla="*/ 1721159 w 2036049"/>
              <a:gd name="connsiteY16" fmla="*/ 2294770 h 5310352"/>
              <a:gd name="connsiteX17" fmla="*/ 1730492 w 2036049"/>
              <a:gd name="connsiteY17" fmla="*/ 1758294 h 5310352"/>
              <a:gd name="connsiteX18" fmla="*/ 506968 w 2036049"/>
              <a:gd name="connsiteY18" fmla="*/ 1758294 h 5310352"/>
              <a:gd name="connsiteX19" fmla="*/ 506968 w 2036049"/>
              <a:gd name="connsiteY19" fmla="*/ 1292158 h 5310352"/>
              <a:gd name="connsiteX20" fmla="*/ 1738347 w 2036049"/>
              <a:gd name="connsiteY20" fmla="*/ 1292158 h 5310352"/>
              <a:gd name="connsiteX21" fmla="*/ 1744204 w 2036049"/>
              <a:gd name="connsiteY21" fmla="*/ 915330 h 5310352"/>
              <a:gd name="connsiteX22" fmla="*/ 1744724 w 2036049"/>
              <a:gd name="connsiteY22" fmla="*/ 915330 h 5310352"/>
              <a:gd name="connsiteX23" fmla="*/ 1529212 w 2036049"/>
              <a:gd name="connsiteY23" fmla="*/ 502948 h 5310352"/>
              <a:gd name="connsiteX24" fmla="*/ 2032192 w 2036049"/>
              <a:gd name="connsiteY24" fmla="*/ 0 h 5310352"/>
              <a:gd name="connsiteX25" fmla="*/ 1714727 w 2036049"/>
              <a:gd name="connsiteY25" fmla="*/ 2652767 h 5310352"/>
              <a:gd name="connsiteX26" fmla="*/ 1706406 w 2036049"/>
              <a:gd name="connsiteY26" fmla="*/ 3086224 h 5310352"/>
              <a:gd name="connsiteX27" fmla="*/ 1714727 w 2036049"/>
              <a:gd name="connsiteY27" fmla="*/ 2652767 h 53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6049" h="5310352">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dirty="0"/>
          </a:p>
        </p:txBody>
      </p:sp>
      <p:sp>
        <p:nvSpPr>
          <p:cNvPr id="15" name="Freeform: Shape 14">
            <a:extLst>
              <a:ext uri="{FF2B5EF4-FFF2-40B4-BE49-F238E27FC236}">
                <a16:creationId xmlns:a16="http://schemas.microsoft.com/office/drawing/2014/main" id="{D510F7FB-D9D5-4C19-B7C0-F200AACFA448}"/>
              </a:ext>
            </a:extLst>
          </p:cNvPr>
          <p:cNvSpPr/>
          <p:nvPr/>
        </p:nvSpPr>
        <p:spPr>
          <a:xfrm>
            <a:off x="304800" y="773907"/>
            <a:ext cx="2025597" cy="5300898"/>
          </a:xfrm>
          <a:custGeom>
            <a:avLst/>
            <a:gdLst>
              <a:gd name="connsiteX0" fmla="*/ 0 w 2025597"/>
              <a:gd name="connsiteY0" fmla="*/ 0 h 5300898"/>
              <a:gd name="connsiteX1" fmla="*/ 82086 w 2025597"/>
              <a:gd name="connsiteY1" fmla="*/ 6998 h 5300898"/>
              <a:gd name="connsiteX2" fmla="*/ 482728 w 2025597"/>
              <a:gd name="connsiteY2" fmla="*/ 377402 h 5300898"/>
              <a:gd name="connsiteX3" fmla="*/ 1197880 w 2025597"/>
              <a:gd name="connsiteY3" fmla="*/ 1291829 h 5300898"/>
              <a:gd name="connsiteX4" fmla="*/ 1521394 w 2025597"/>
              <a:gd name="connsiteY4" fmla="*/ 1291829 h 5300898"/>
              <a:gd name="connsiteX5" fmla="*/ 1521394 w 2025597"/>
              <a:gd name="connsiteY5" fmla="*/ 1757965 h 5300898"/>
              <a:gd name="connsiteX6" fmla="*/ 1184222 w 2025597"/>
              <a:gd name="connsiteY6" fmla="*/ 1757965 h 5300898"/>
              <a:gd name="connsiteX7" fmla="*/ 308736 w 2025597"/>
              <a:gd name="connsiteY7" fmla="*/ 2534502 h 5300898"/>
              <a:gd name="connsiteX8" fmla="*/ 321929 w 2025597"/>
              <a:gd name="connsiteY8" fmla="*/ 3191898 h 5300898"/>
              <a:gd name="connsiteX9" fmla="*/ 324502 w 2025597"/>
              <a:gd name="connsiteY9" fmla="*/ 3224687 h 5300898"/>
              <a:gd name="connsiteX10" fmla="*/ 1084212 w 2025597"/>
              <a:gd name="connsiteY10" fmla="*/ 3949687 h 5300898"/>
              <a:gd name="connsiteX11" fmla="*/ 1350441 w 2025597"/>
              <a:gd name="connsiteY11" fmla="*/ 3666217 h 5300898"/>
              <a:gd name="connsiteX12" fmla="*/ 1006180 w 2025597"/>
              <a:gd name="connsiteY12" fmla="*/ 3606250 h 5300898"/>
              <a:gd name="connsiteX13" fmla="*/ 1984824 w 2025597"/>
              <a:gd name="connsiteY13" fmla="*/ 2889297 h 5300898"/>
              <a:gd name="connsiteX14" fmla="*/ 1802184 w 2025597"/>
              <a:gd name="connsiteY14" fmla="*/ 4056046 h 5300898"/>
              <a:gd name="connsiteX15" fmla="*/ 1652223 w 2025597"/>
              <a:gd name="connsiteY15" fmla="*/ 3908851 h 5300898"/>
              <a:gd name="connsiteX16" fmla="*/ 1191831 w 2025597"/>
              <a:gd name="connsiteY16" fmla="*/ 4495223 h 5300898"/>
              <a:gd name="connsiteX17" fmla="*/ 809882 w 2025597"/>
              <a:gd name="connsiteY17" fmla="*/ 5131489 h 5300898"/>
              <a:gd name="connsiteX18" fmla="*/ 893771 w 2025597"/>
              <a:gd name="connsiteY18" fmla="*/ 4726033 h 5300898"/>
              <a:gd name="connsiteX19" fmla="*/ 6748 w 2025597"/>
              <a:gd name="connsiteY19" fmla="*/ 5289114 h 5300898"/>
              <a:gd name="connsiteX20" fmla="*/ 0 w 2025597"/>
              <a:gd name="connsiteY20" fmla="*/ 5300898 h 5300898"/>
              <a:gd name="connsiteX21" fmla="*/ 0 w 2025597"/>
              <a:gd name="connsiteY21" fmla="*/ 712595 h 5300898"/>
              <a:gd name="connsiteX22" fmla="*/ 38541 w 2025597"/>
              <a:gd name="connsiteY22" fmla="*/ 708710 h 5300898"/>
              <a:gd name="connsiteX23" fmla="*/ 206537 w 2025597"/>
              <a:gd name="connsiteY23" fmla="*/ 502619 h 5300898"/>
              <a:gd name="connsiteX24" fmla="*/ 38541 w 2025597"/>
              <a:gd name="connsiteY24" fmla="*/ 296530 h 5300898"/>
              <a:gd name="connsiteX25" fmla="*/ 0 w 2025597"/>
              <a:gd name="connsiteY25" fmla="*/ 292644 h 5300898"/>
              <a:gd name="connsiteX26" fmla="*/ 0 w 2025597"/>
              <a:gd name="connsiteY26" fmla="*/ 0 h 5300898"/>
              <a:gd name="connsiteX27" fmla="*/ 419394 w 2025597"/>
              <a:gd name="connsiteY27" fmla="*/ 773635 h 5300898"/>
              <a:gd name="connsiteX28" fmla="*/ 281421 w 2025597"/>
              <a:gd name="connsiteY28" fmla="*/ 916643 h 5300898"/>
              <a:gd name="connsiteX29" fmla="*/ 287251 w 2025597"/>
              <a:gd name="connsiteY29" fmla="*/ 1291829 h 5300898"/>
              <a:gd name="connsiteX30" fmla="*/ 809554 w 2025597"/>
              <a:gd name="connsiteY30" fmla="*/ 1291829 h 5300898"/>
              <a:gd name="connsiteX31" fmla="*/ 419394 w 2025597"/>
              <a:gd name="connsiteY31" fmla="*/ 773635 h 5300898"/>
              <a:gd name="connsiteX32" fmla="*/ 295106 w 2025597"/>
              <a:gd name="connsiteY32" fmla="*/ 1757965 h 5300898"/>
              <a:gd name="connsiteX33" fmla="*/ 302250 w 2025597"/>
              <a:gd name="connsiteY33" fmla="*/ 2169060 h 5300898"/>
              <a:gd name="connsiteX34" fmla="*/ 777120 w 2025597"/>
              <a:gd name="connsiteY34" fmla="*/ 1757965 h 5300898"/>
              <a:gd name="connsiteX35" fmla="*/ 295106 w 2025597"/>
              <a:gd name="connsiteY35" fmla="*/ 1757965 h 5300898"/>
              <a:gd name="connsiteX36" fmla="*/ 384086 w 2025597"/>
              <a:gd name="connsiteY36" fmla="*/ 3687456 h 5300898"/>
              <a:gd name="connsiteX37" fmla="*/ 749340 w 2025597"/>
              <a:gd name="connsiteY37" fmla="*/ 4116041 h 5300898"/>
              <a:gd name="connsiteX38" fmla="*/ 384086 w 2025597"/>
              <a:gd name="connsiteY38" fmla="*/ 3687456 h 53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25597" h="5300898">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123000"/>
              </a:lnSpc>
              <a:spcBef>
                <a:spcPts val="600"/>
              </a:spcBef>
              <a:spcAft>
                <a:spcPts val="600"/>
              </a:spcAft>
            </a:pPr>
            <a:endParaRPr lang="en-US" sz="1600" dirty="0"/>
          </a:p>
        </p:txBody>
      </p:sp>
    </p:spTree>
    <p:extLst>
      <p:ext uri="{BB962C8B-B14F-4D97-AF65-F5344CB8AC3E}">
        <p14:creationId xmlns:p14="http://schemas.microsoft.com/office/powerpoint/2010/main" val="1083489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Para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dirty="0"/>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8D878AAA-695F-406E-8844-45A39E556651}" type="datetime1">
              <a:rPr lang="en-US" smtClean="0"/>
              <a:t>11/5/2020</a:t>
            </a:fld>
            <a:endParaRPr lang="en-US" dirty="0"/>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BA42F04-587E-014F-919C-022F704B642B}" type="slidenum">
              <a:rPr lang="en-US" smtClean="0"/>
              <a:t>‹#›</a:t>
            </a:fld>
            <a:endParaRPr lang="en-US" dirty="0"/>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dirty="0"/>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11582400"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578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esenter / Moderator">
    <p:spTree>
      <p:nvGrpSpPr>
        <p:cNvPr id="1" name=""/>
        <p:cNvGrpSpPr/>
        <p:nvPr/>
      </p:nvGrpSpPr>
      <p:grpSpPr>
        <a:xfrm>
          <a:off x="0" y="0"/>
          <a:ext cx="0" cy="0"/>
          <a:chOff x="0" y="0"/>
          <a:chExt cx="0" cy="0"/>
        </a:xfrm>
      </p:grpSpPr>
      <p:pic>
        <p:nvPicPr>
          <p:cNvPr id="8" name="Microphone Icon">
            <a:extLst>
              <a:ext uri="{FF2B5EF4-FFF2-40B4-BE49-F238E27FC236}">
                <a16:creationId xmlns:a16="http://schemas.microsoft.com/office/drawing/2014/main" id="{821C247C-8EBB-4D4A-8797-57C42F0B7172}"/>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Speaker / Moderator slide</a:t>
            </a:r>
          </a:p>
        </p:txBody>
      </p:sp>
      <p:sp>
        <p:nvSpPr>
          <p:cNvPr id="7" name="Person Photo">
            <a:extLst>
              <a:ext uri="{FF2B5EF4-FFF2-40B4-BE49-F238E27FC236}">
                <a16:creationId xmlns:a16="http://schemas.microsoft.com/office/drawing/2014/main" id="{B7D89C1E-6C46-426B-BD63-ECEF239257D2}"/>
              </a:ext>
              <a:ext uri="{C183D7F6-B498-43B3-948B-1728B52AA6E4}">
                <adec:decorative xmlns:adec="http://schemas.microsoft.com/office/drawing/2017/decorative" val="1"/>
              </a:ext>
            </a:extLst>
          </p:cNvPr>
          <p:cNvSpPr>
            <a:spLocks noGrp="1"/>
          </p:cNvSpPr>
          <p:nvPr>
            <p:ph type="pic" sz="quarter" idx="13" hasCustomPrompt="1"/>
          </p:nvPr>
        </p:nvSpPr>
        <p:spPr>
          <a:xfrm>
            <a:off x="1502361" y="2590404"/>
            <a:ext cx="2133600" cy="2133600"/>
          </a:xfrm>
          <a:prstGeom prst="round2DiagRect">
            <a:avLst/>
          </a:prstGeom>
          <a:solidFill>
            <a:srgbClr val="F3F4F4"/>
          </a:solidFill>
          <a:ln>
            <a:solidFill>
              <a:schemeClr val="accent4"/>
            </a:solidFill>
          </a:ln>
        </p:spPr>
        <p:txBody>
          <a:bodyPr/>
          <a:lstStyle>
            <a:lvl1pPr algn="ctr">
              <a:defRPr sz="2000" b="0" i="1">
                <a:solidFill>
                  <a:schemeClr val="tx2"/>
                </a:solidFill>
              </a:defRPr>
            </a:lvl1pPr>
          </a:lstStyle>
          <a:p>
            <a:r>
              <a:rPr lang="en-US" dirty="0"/>
              <a:t>Click icon to add picture, or drag and drop from your files.</a:t>
            </a:r>
          </a:p>
        </p:txBody>
      </p:sp>
      <p:sp>
        <p:nvSpPr>
          <p:cNvPr id="3" name="Person Info">
            <a:extLst>
              <a:ext uri="{FF2B5EF4-FFF2-40B4-BE49-F238E27FC236}">
                <a16:creationId xmlns:a16="http://schemas.microsoft.com/office/drawing/2014/main" id="{17AAC5FF-8264-4C60-8AAC-1B83EE24201B}"/>
              </a:ext>
            </a:extLst>
          </p:cNvPr>
          <p:cNvSpPr>
            <a:spLocks noGrp="1"/>
          </p:cNvSpPr>
          <p:nvPr>
            <p:ph idx="1" hasCustomPrompt="1"/>
          </p:nvPr>
        </p:nvSpPr>
        <p:spPr>
          <a:xfrm>
            <a:off x="4439822" y="1137446"/>
            <a:ext cx="7244177" cy="5039517"/>
          </a:xfrm>
        </p:spPr>
        <p:txBody>
          <a:bodyPr anchor="ctr">
            <a:noAutofit/>
          </a:bodyPr>
          <a:lstStyle>
            <a:lvl1pPr>
              <a:defRPr/>
            </a:lvl1pPr>
            <a:lvl2pPr>
              <a:defRPr/>
            </a:lvl2pPr>
            <a:lvl3pPr>
              <a:defRPr/>
            </a:lvl3pPr>
          </a:lstStyle>
          <a:p>
            <a:pPr lvl="0"/>
            <a:r>
              <a:rPr lang="en-US" dirty="0"/>
              <a:t>FirstName LastName</a:t>
            </a:r>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91576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enters / Moderators (2)">
    <p:spTree>
      <p:nvGrpSpPr>
        <p:cNvPr id="1" name=""/>
        <p:cNvGrpSpPr/>
        <p:nvPr/>
      </p:nvGrpSpPr>
      <p:grpSpPr>
        <a:xfrm>
          <a:off x="0" y="0"/>
          <a:ext cx="0" cy="0"/>
          <a:chOff x="0" y="0"/>
          <a:chExt cx="0" cy="0"/>
        </a:xfrm>
      </p:grpSpPr>
      <p:pic>
        <p:nvPicPr>
          <p:cNvPr id="10" name="Microphone Icon">
            <a:extLst>
              <a:ext uri="{FF2B5EF4-FFF2-40B4-BE49-F238E27FC236}">
                <a16:creationId xmlns:a16="http://schemas.microsoft.com/office/drawing/2014/main" id="{25EC0724-8798-467D-9F8D-322E0B6A7B2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1553029" y="128874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1">
            <a:extLst>
              <a:ext uri="{FF2B5EF4-FFF2-40B4-BE49-F238E27FC236}">
                <a16:creationId xmlns:a16="http://schemas.microsoft.com/office/drawing/2014/main" id="{134CD3E4-027C-4B7D-A65C-7DBA57E90025}"/>
              </a:ext>
            </a:extLst>
          </p:cNvPr>
          <p:cNvSpPr>
            <a:spLocks noGrp="1"/>
          </p:cNvSpPr>
          <p:nvPr>
            <p:ph sz="half" idx="2" hasCustomPrompt="1"/>
          </p:nvPr>
        </p:nvSpPr>
        <p:spPr>
          <a:xfrm>
            <a:off x="4439823" y="1254648"/>
            <a:ext cx="5646057"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1502361" y="3832448"/>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39822" y="3798354"/>
            <a:ext cx="5646057"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8625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esenters / Moderators (3)">
    <p:spTree>
      <p:nvGrpSpPr>
        <p:cNvPr id="1" name=""/>
        <p:cNvGrpSpPr/>
        <p:nvPr/>
      </p:nvGrpSpPr>
      <p:grpSpPr>
        <a:xfrm>
          <a:off x="0" y="0"/>
          <a:ext cx="0" cy="0"/>
          <a:chOff x="0" y="0"/>
          <a:chExt cx="0" cy="0"/>
        </a:xfrm>
      </p:grpSpPr>
      <p:pic>
        <p:nvPicPr>
          <p:cNvPr id="12" name="Microphone Icon">
            <a:extLst>
              <a:ext uri="{FF2B5EF4-FFF2-40B4-BE49-F238E27FC236}">
                <a16:creationId xmlns:a16="http://schemas.microsoft.com/office/drawing/2014/main" id="{D88163A2-AAB5-4363-AED9-D71E2DD96B6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961748"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10" name="Person Info 1">
            <a:extLst>
              <a:ext uri="{FF2B5EF4-FFF2-40B4-BE49-F238E27FC236}">
                <a16:creationId xmlns:a16="http://schemas.microsoft.com/office/drawing/2014/main" id="{7AB118E0-BCC7-45C2-8F9E-6934FC665C9E}"/>
              </a:ext>
            </a:extLst>
          </p:cNvPr>
          <p:cNvSpPr>
            <a:spLocks noGrp="1"/>
          </p:cNvSpPr>
          <p:nvPr>
            <p:ph sz="half" idx="15" hasCustomPrompt="1"/>
          </p:nvPr>
        </p:nvSpPr>
        <p:spPr>
          <a:xfrm>
            <a:off x="423268"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4985834"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47354"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11" name="Person Photo 3">
            <a:extLst>
              <a:ext uri="{FF2B5EF4-FFF2-40B4-BE49-F238E27FC236}">
                <a16:creationId xmlns:a16="http://schemas.microsoft.com/office/drawing/2014/main" id="{53A828BF-2A5D-41FD-B227-FAAB818AC598}"/>
              </a:ext>
              <a:ext uri="{C183D7F6-B498-43B3-948B-1728B52AA6E4}">
                <adec:decorative xmlns:adec="http://schemas.microsoft.com/office/drawing/2017/decorative" val="1"/>
              </a:ext>
            </a:extLst>
          </p:cNvPr>
          <p:cNvSpPr>
            <a:spLocks noGrp="1"/>
          </p:cNvSpPr>
          <p:nvPr>
            <p:ph type="pic" sz="quarter" idx="16" hasCustomPrompt="1"/>
          </p:nvPr>
        </p:nvSpPr>
        <p:spPr>
          <a:xfrm>
            <a:off x="9009920"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3">
            <a:extLst>
              <a:ext uri="{FF2B5EF4-FFF2-40B4-BE49-F238E27FC236}">
                <a16:creationId xmlns:a16="http://schemas.microsoft.com/office/drawing/2014/main" id="{134CD3E4-027C-4B7D-A65C-7DBA57E90025}"/>
              </a:ext>
            </a:extLst>
          </p:cNvPr>
          <p:cNvSpPr>
            <a:spLocks noGrp="1"/>
          </p:cNvSpPr>
          <p:nvPr>
            <p:ph sz="half" idx="2" hasCustomPrompt="1"/>
          </p:nvPr>
        </p:nvSpPr>
        <p:spPr>
          <a:xfrm>
            <a:off x="8471440"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326129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9" name="Envelope Icon">
            <a:extLst>
              <a:ext uri="{FF2B5EF4-FFF2-40B4-BE49-F238E27FC236}">
                <a16:creationId xmlns:a16="http://schemas.microsoft.com/office/drawing/2014/main" id="{2359C801-6FA3-4BD2-A600-321070D79C3D}"/>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284" y="266368"/>
            <a:ext cx="400382" cy="400382"/>
          </a:xfrm>
          <a:prstGeom prst="rect">
            <a:avLst/>
          </a:prstGeom>
        </p:spPr>
      </p:pic>
      <p:grpSp>
        <p:nvGrpSpPr>
          <p:cNvPr id="18" name="Email Envelope Icon">
            <a:extLst>
              <a:ext uri="{FF2B5EF4-FFF2-40B4-BE49-F238E27FC236}">
                <a16:creationId xmlns:a16="http://schemas.microsoft.com/office/drawing/2014/main" id="{038B947E-84BB-4262-B5FD-668E7C02CD86}"/>
              </a:ext>
              <a:ext uri="{C183D7F6-B498-43B3-948B-1728B52AA6E4}">
                <adec:decorative xmlns:adec="http://schemas.microsoft.com/office/drawing/2017/decorative" val="1"/>
              </a:ext>
            </a:extLst>
          </p:cNvPr>
          <p:cNvGrpSpPr/>
          <p:nvPr userDrawn="1"/>
        </p:nvGrpSpPr>
        <p:grpSpPr>
          <a:xfrm>
            <a:off x="9415617" y="2376261"/>
            <a:ext cx="1914072" cy="2105479"/>
            <a:chOff x="9415617" y="2376261"/>
            <a:chExt cx="1914072" cy="2105479"/>
          </a:xfrm>
        </p:grpSpPr>
        <p:grpSp>
          <p:nvGrpSpPr>
            <p:cNvPr id="14" name="Group 13">
              <a:extLst>
                <a:ext uri="{FF2B5EF4-FFF2-40B4-BE49-F238E27FC236}">
                  <a16:creationId xmlns:a16="http://schemas.microsoft.com/office/drawing/2014/main" id="{44C3A8A9-9D35-4CBF-B48D-28E6D69B71E5}"/>
                </a:ext>
                <a:ext uri="{C183D7F6-B498-43B3-948B-1728B52AA6E4}">
                  <adec:decorative xmlns:adec="http://schemas.microsoft.com/office/drawing/2017/decorative" val="1"/>
                </a:ext>
              </a:extLst>
            </p:cNvPr>
            <p:cNvGrpSpPr/>
            <p:nvPr userDrawn="1"/>
          </p:nvGrpSpPr>
          <p:grpSpPr>
            <a:xfrm>
              <a:off x="9415617" y="2376261"/>
              <a:ext cx="1914072" cy="2105479"/>
              <a:chOff x="8746030" y="2376261"/>
              <a:chExt cx="1914072" cy="2105479"/>
            </a:xfrm>
          </p:grpSpPr>
          <p:sp>
            <p:nvSpPr>
              <p:cNvPr id="13" name="Rectangle 12">
                <a:extLst>
                  <a:ext uri="{FF2B5EF4-FFF2-40B4-BE49-F238E27FC236}">
                    <a16:creationId xmlns:a16="http://schemas.microsoft.com/office/drawing/2014/main" id="{3385D42F-F634-48D6-A4CA-C3299E3FC6F3}"/>
                  </a:ext>
                </a:extLst>
              </p:cNvPr>
              <p:cNvSpPr/>
              <p:nvPr userDrawn="1"/>
            </p:nvSpPr>
            <p:spPr>
              <a:xfrm>
                <a:off x="9163050" y="2676525"/>
                <a:ext cx="1123950" cy="1127760"/>
              </a:xfrm>
              <a:prstGeom prst="rect">
                <a:avLst/>
              </a:prstGeom>
              <a:gradFill flip="none" rotWithShape="1">
                <a:gsLst>
                  <a:gs pos="97619">
                    <a:schemeClr val="accent4">
                      <a:lumMod val="90000"/>
                    </a:schemeClr>
                  </a:gs>
                  <a:gs pos="3968">
                    <a:srgbClr val="F3F4F4"/>
                  </a:gs>
                  <a:gs pos="26000">
                    <a:schemeClr val="bg1"/>
                  </a:gs>
                  <a:gs pos="77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A79651-71F3-44A8-A1A3-0EF6414C910A}"/>
                  </a:ext>
                </a:extLst>
              </p:cNvPr>
              <p:cNvSpPr/>
              <p:nvPr userDrawn="1"/>
            </p:nvSpPr>
            <p:spPr>
              <a:xfrm>
                <a:off x="8801100" y="3276600"/>
                <a:ext cx="1790700" cy="1127760"/>
              </a:xfrm>
              <a:custGeom>
                <a:avLst/>
                <a:gdLst>
                  <a:gd name="connsiteX0" fmla="*/ 0 w 1790700"/>
                  <a:gd name="connsiteY0" fmla="*/ 0 h 1127760"/>
                  <a:gd name="connsiteX1" fmla="*/ 1790700 w 1790700"/>
                  <a:gd name="connsiteY1" fmla="*/ 0 h 1127760"/>
                  <a:gd name="connsiteX2" fmla="*/ 1790700 w 1790700"/>
                  <a:gd name="connsiteY2" fmla="*/ 1127760 h 1127760"/>
                  <a:gd name="connsiteX3" fmla="*/ 0 w 1790700"/>
                  <a:gd name="connsiteY3" fmla="*/ 1127760 h 1127760"/>
                  <a:gd name="connsiteX4" fmla="*/ 0 w 1790700"/>
                  <a:gd name="connsiteY4" fmla="*/ 0 h 1127760"/>
                  <a:gd name="connsiteX0" fmla="*/ 0 w 1790700"/>
                  <a:gd name="connsiteY0" fmla="*/ 7144 h 1134904"/>
                  <a:gd name="connsiteX1" fmla="*/ 1316831 w 1790700"/>
                  <a:gd name="connsiteY1" fmla="*/ 0 h 1134904"/>
                  <a:gd name="connsiteX2" fmla="*/ 1790700 w 1790700"/>
                  <a:gd name="connsiteY2" fmla="*/ 7144 h 1134904"/>
                  <a:gd name="connsiteX3" fmla="*/ 1790700 w 1790700"/>
                  <a:gd name="connsiteY3" fmla="*/ 1134904 h 1134904"/>
                  <a:gd name="connsiteX4" fmla="*/ 0 w 1790700"/>
                  <a:gd name="connsiteY4" fmla="*/ 1134904 h 1134904"/>
                  <a:gd name="connsiteX5" fmla="*/ 0 w 1790700"/>
                  <a:gd name="connsiteY5" fmla="*/ 7144 h 1134904"/>
                  <a:gd name="connsiteX0" fmla="*/ 0 w 1790700"/>
                  <a:gd name="connsiteY0" fmla="*/ 7144 h 1134904"/>
                  <a:gd name="connsiteX1" fmla="*/ 497681 w 1790700"/>
                  <a:gd name="connsiteY1" fmla="*/ 4763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7144 h 1134904"/>
                  <a:gd name="connsiteX1" fmla="*/ 628650 w 1790700"/>
                  <a:gd name="connsiteY1" fmla="*/ 542926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700" h="1127760">
                    <a:moveTo>
                      <a:pt x="0" y="0"/>
                    </a:moveTo>
                    <a:lnTo>
                      <a:pt x="628650" y="535782"/>
                    </a:lnTo>
                    <a:cubicBezTo>
                      <a:pt x="731837" y="447676"/>
                      <a:pt x="937419" y="361950"/>
                      <a:pt x="1188244" y="528638"/>
                    </a:cubicBezTo>
                    <a:lnTo>
                      <a:pt x="1790700" y="0"/>
                    </a:lnTo>
                    <a:lnTo>
                      <a:pt x="1790700" y="1127760"/>
                    </a:lnTo>
                    <a:lnTo>
                      <a:pt x="0" y="1127760"/>
                    </a:lnTo>
                    <a:lnTo>
                      <a:pt x="0" y="0"/>
                    </a:lnTo>
                    <a:close/>
                  </a:path>
                </a:pathLst>
              </a:custGeom>
              <a:gradFill flip="none" rotWithShape="1">
                <a:gsLst>
                  <a:gs pos="0">
                    <a:schemeClr val="bg1"/>
                  </a:gs>
                  <a:gs pos="83000">
                    <a:srgbClr val="F3F4F4"/>
                  </a:gs>
                  <a:gs pos="100000">
                    <a:schemeClr val="accent4">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978684A7-3494-4151-98DE-DB26EB114126}"/>
                  </a:ext>
                </a:extLst>
              </p:cNvPr>
              <p:cNvSpPr/>
              <p:nvPr/>
            </p:nvSpPr>
            <p:spPr>
              <a:xfrm>
                <a:off x="8746030" y="2376261"/>
                <a:ext cx="1914072" cy="2105479"/>
              </a:xfrm>
              <a:custGeom>
                <a:avLst/>
                <a:gdLst>
                  <a:gd name="connsiteX0" fmla="*/ 1770516 w 1914071"/>
                  <a:gd name="connsiteY0" fmla="*/ 1904501 h 2105478"/>
                  <a:gd name="connsiteX1" fmla="*/ 1291998 w 1914071"/>
                  <a:gd name="connsiteY1" fmla="*/ 1449909 h 2105478"/>
                  <a:gd name="connsiteX2" fmla="*/ 1770516 w 1914071"/>
                  <a:gd name="connsiteY2" fmla="*/ 995317 h 2105478"/>
                  <a:gd name="connsiteX3" fmla="*/ 1770516 w 1914071"/>
                  <a:gd name="connsiteY3" fmla="*/ 1904501 h 2105478"/>
                  <a:gd name="connsiteX4" fmla="*/ 220118 w 1914071"/>
                  <a:gd name="connsiteY4" fmla="*/ 1961924 h 2105478"/>
                  <a:gd name="connsiteX5" fmla="*/ 693851 w 1914071"/>
                  <a:gd name="connsiteY5" fmla="*/ 1514509 h 2105478"/>
                  <a:gd name="connsiteX6" fmla="*/ 727347 w 1914071"/>
                  <a:gd name="connsiteY6" fmla="*/ 1483406 h 2105478"/>
                  <a:gd name="connsiteX7" fmla="*/ 1189117 w 1914071"/>
                  <a:gd name="connsiteY7" fmla="*/ 1483406 h 2105478"/>
                  <a:gd name="connsiteX8" fmla="*/ 1222613 w 1914071"/>
                  <a:gd name="connsiteY8" fmla="*/ 1514509 h 2105478"/>
                  <a:gd name="connsiteX9" fmla="*/ 1693954 w 1914071"/>
                  <a:gd name="connsiteY9" fmla="*/ 1961924 h 2105478"/>
                  <a:gd name="connsiteX10" fmla="*/ 220118 w 1914071"/>
                  <a:gd name="connsiteY10" fmla="*/ 1961924 h 2105478"/>
                  <a:gd name="connsiteX11" fmla="*/ 143555 w 1914071"/>
                  <a:gd name="connsiteY11" fmla="*/ 992925 h 2105478"/>
                  <a:gd name="connsiteX12" fmla="*/ 622073 w 1914071"/>
                  <a:gd name="connsiteY12" fmla="*/ 1447517 h 2105478"/>
                  <a:gd name="connsiteX13" fmla="*/ 143555 w 1914071"/>
                  <a:gd name="connsiteY13" fmla="*/ 1902109 h 2105478"/>
                  <a:gd name="connsiteX14" fmla="*/ 143555 w 1914071"/>
                  <a:gd name="connsiteY14" fmla="*/ 992925 h 2105478"/>
                  <a:gd name="connsiteX15" fmla="*/ 478518 w 1914071"/>
                  <a:gd name="connsiteY15" fmla="*/ 382814 h 2105478"/>
                  <a:gd name="connsiteX16" fmla="*/ 1435554 w 1914071"/>
                  <a:gd name="connsiteY16" fmla="*/ 382814 h 2105478"/>
                  <a:gd name="connsiteX17" fmla="*/ 1435554 w 1914071"/>
                  <a:gd name="connsiteY17" fmla="*/ 1179547 h 2105478"/>
                  <a:gd name="connsiteX18" fmla="*/ 1220221 w 1914071"/>
                  <a:gd name="connsiteY18" fmla="*/ 1385309 h 2105478"/>
                  <a:gd name="connsiteX19" fmla="*/ 693851 w 1914071"/>
                  <a:gd name="connsiteY19" fmla="*/ 1385309 h 2105478"/>
                  <a:gd name="connsiteX20" fmla="*/ 478518 w 1914071"/>
                  <a:gd name="connsiteY20" fmla="*/ 1179547 h 2105478"/>
                  <a:gd name="connsiteX21" fmla="*/ 478518 w 1914071"/>
                  <a:gd name="connsiteY21" fmla="*/ 382814 h 2105478"/>
                  <a:gd name="connsiteX22" fmla="*/ 1579109 w 1914071"/>
                  <a:gd name="connsiteY22" fmla="*/ 447414 h 2105478"/>
                  <a:gd name="connsiteX23" fmla="*/ 1579109 w 1914071"/>
                  <a:gd name="connsiteY23" fmla="*/ 239259 h 2105478"/>
                  <a:gd name="connsiteX24" fmla="*/ 1244147 w 1914071"/>
                  <a:gd name="connsiteY24" fmla="*/ 239259 h 2105478"/>
                  <a:gd name="connsiteX25" fmla="*/ 957036 w 1914071"/>
                  <a:gd name="connsiteY25" fmla="*/ 0 h 2105478"/>
                  <a:gd name="connsiteX26" fmla="*/ 669925 w 1914071"/>
                  <a:gd name="connsiteY26" fmla="*/ 239259 h 2105478"/>
                  <a:gd name="connsiteX27" fmla="*/ 334963 w 1914071"/>
                  <a:gd name="connsiteY27" fmla="*/ 239259 h 2105478"/>
                  <a:gd name="connsiteX28" fmla="*/ 334963 w 1914071"/>
                  <a:gd name="connsiteY28" fmla="*/ 449807 h 2105478"/>
                  <a:gd name="connsiteX29" fmla="*/ 0 w 1914071"/>
                  <a:gd name="connsiteY29" fmla="*/ 768021 h 2105478"/>
                  <a:gd name="connsiteX30" fmla="*/ 0 w 1914071"/>
                  <a:gd name="connsiteY30" fmla="*/ 2105479 h 2105478"/>
                  <a:gd name="connsiteX31" fmla="*/ 1914072 w 1914071"/>
                  <a:gd name="connsiteY31" fmla="*/ 2105479 h 2105478"/>
                  <a:gd name="connsiteX32" fmla="*/ 1914072 w 1914071"/>
                  <a:gd name="connsiteY32" fmla="*/ 768021 h 2105478"/>
                  <a:gd name="connsiteX33" fmla="*/ 1579109 w 1914071"/>
                  <a:gd name="connsiteY33" fmla="*/ 447414 h 210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14071" h="2105478">
                    <a:moveTo>
                      <a:pt x="1770516" y="1904501"/>
                    </a:moveTo>
                    <a:lnTo>
                      <a:pt x="1291998" y="1449909"/>
                    </a:lnTo>
                    <a:lnTo>
                      <a:pt x="1770516" y="995317"/>
                    </a:lnTo>
                    <a:lnTo>
                      <a:pt x="1770516" y="1904501"/>
                    </a:lnTo>
                    <a:close/>
                    <a:moveTo>
                      <a:pt x="220118" y="1961924"/>
                    </a:moveTo>
                    <a:lnTo>
                      <a:pt x="693851" y="1514509"/>
                    </a:lnTo>
                    <a:lnTo>
                      <a:pt x="727347" y="1483406"/>
                    </a:lnTo>
                    <a:cubicBezTo>
                      <a:pt x="856547" y="1361384"/>
                      <a:pt x="1059917" y="1361384"/>
                      <a:pt x="1189117" y="1483406"/>
                    </a:cubicBezTo>
                    <a:lnTo>
                      <a:pt x="1222613" y="1514509"/>
                    </a:lnTo>
                    <a:lnTo>
                      <a:pt x="1693954" y="1961924"/>
                    </a:lnTo>
                    <a:lnTo>
                      <a:pt x="220118" y="1961924"/>
                    </a:lnTo>
                    <a:close/>
                    <a:moveTo>
                      <a:pt x="143555" y="992925"/>
                    </a:moveTo>
                    <a:lnTo>
                      <a:pt x="622073" y="1447517"/>
                    </a:lnTo>
                    <a:lnTo>
                      <a:pt x="143555" y="1902109"/>
                    </a:lnTo>
                    <a:lnTo>
                      <a:pt x="143555" y="992925"/>
                    </a:lnTo>
                    <a:close/>
                    <a:moveTo>
                      <a:pt x="478518" y="382814"/>
                    </a:moveTo>
                    <a:lnTo>
                      <a:pt x="1435554" y="382814"/>
                    </a:lnTo>
                    <a:lnTo>
                      <a:pt x="1435554" y="1179547"/>
                    </a:lnTo>
                    <a:lnTo>
                      <a:pt x="1220221" y="1385309"/>
                    </a:lnTo>
                    <a:cubicBezTo>
                      <a:pt x="1064702" y="1265680"/>
                      <a:pt x="849369" y="1265680"/>
                      <a:pt x="693851" y="1385309"/>
                    </a:cubicBezTo>
                    <a:lnTo>
                      <a:pt x="478518" y="1179547"/>
                    </a:lnTo>
                    <a:lnTo>
                      <a:pt x="478518" y="382814"/>
                    </a:lnTo>
                    <a:close/>
                    <a:moveTo>
                      <a:pt x="1579109" y="447414"/>
                    </a:moveTo>
                    <a:lnTo>
                      <a:pt x="1579109" y="239259"/>
                    </a:lnTo>
                    <a:lnTo>
                      <a:pt x="1244147" y="239259"/>
                    </a:lnTo>
                    <a:lnTo>
                      <a:pt x="957036" y="0"/>
                    </a:lnTo>
                    <a:lnTo>
                      <a:pt x="669925" y="239259"/>
                    </a:lnTo>
                    <a:lnTo>
                      <a:pt x="334963" y="239259"/>
                    </a:lnTo>
                    <a:lnTo>
                      <a:pt x="334963" y="449807"/>
                    </a:lnTo>
                    <a:lnTo>
                      <a:pt x="0" y="768021"/>
                    </a:lnTo>
                    <a:lnTo>
                      <a:pt x="0" y="2105479"/>
                    </a:lnTo>
                    <a:lnTo>
                      <a:pt x="1914072" y="2105479"/>
                    </a:lnTo>
                    <a:lnTo>
                      <a:pt x="1914072" y="768021"/>
                    </a:lnTo>
                    <a:lnTo>
                      <a:pt x="1579109" y="447414"/>
                    </a:lnTo>
                    <a:close/>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r="100000" b="100000"/>
                </a:path>
                <a:tileRect l="-100000" t="-100000"/>
              </a:gradFill>
              <a:ln w="2391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93B3FC-DDB7-49C5-B0E2-30332216E4A6}"/>
                  </a:ext>
                </a:extLst>
              </p:cNvPr>
              <p:cNvSpPr/>
              <p:nvPr/>
            </p:nvSpPr>
            <p:spPr>
              <a:xfrm>
                <a:off x="9394391" y="2897845"/>
                <a:ext cx="622073" cy="622073"/>
              </a:xfrm>
              <a:custGeom>
                <a:avLst/>
                <a:gdLst>
                  <a:gd name="connsiteX0" fmla="*/ 308675 w 622073"/>
                  <a:gd name="connsiteY0" fmla="*/ 394777 h 622073"/>
                  <a:gd name="connsiteX1" fmla="*/ 232112 w 622073"/>
                  <a:gd name="connsiteY1" fmla="*/ 318214 h 622073"/>
                  <a:gd name="connsiteX2" fmla="*/ 308675 w 622073"/>
                  <a:gd name="connsiteY2" fmla="*/ 241652 h 622073"/>
                  <a:gd name="connsiteX3" fmla="*/ 385237 w 622073"/>
                  <a:gd name="connsiteY3" fmla="*/ 318214 h 622073"/>
                  <a:gd name="connsiteX4" fmla="*/ 308675 w 622073"/>
                  <a:gd name="connsiteY4" fmla="*/ 394777 h 622073"/>
                  <a:gd name="connsiteX5" fmla="*/ 308675 w 622073"/>
                  <a:gd name="connsiteY5" fmla="*/ 626859 h 622073"/>
                  <a:gd name="connsiteX6" fmla="*/ 464193 w 622073"/>
                  <a:gd name="connsiteY6" fmla="*/ 588577 h 622073"/>
                  <a:gd name="connsiteX7" fmla="*/ 480941 w 622073"/>
                  <a:gd name="connsiteY7" fmla="*/ 533547 h 622073"/>
                  <a:gd name="connsiteX8" fmla="*/ 425912 w 622073"/>
                  <a:gd name="connsiteY8" fmla="*/ 516799 h 622073"/>
                  <a:gd name="connsiteX9" fmla="*/ 308675 w 622073"/>
                  <a:gd name="connsiteY9" fmla="*/ 545510 h 622073"/>
                  <a:gd name="connsiteX10" fmla="*/ 78986 w 622073"/>
                  <a:gd name="connsiteY10" fmla="*/ 313429 h 622073"/>
                  <a:gd name="connsiteX11" fmla="*/ 311067 w 622073"/>
                  <a:gd name="connsiteY11" fmla="*/ 81348 h 622073"/>
                  <a:gd name="connsiteX12" fmla="*/ 543148 w 622073"/>
                  <a:gd name="connsiteY12" fmla="*/ 313429 h 622073"/>
                  <a:gd name="connsiteX13" fmla="*/ 543148 w 622073"/>
                  <a:gd name="connsiteY13" fmla="*/ 389992 h 622073"/>
                  <a:gd name="connsiteX14" fmla="*/ 466585 w 622073"/>
                  <a:gd name="connsiteY14" fmla="*/ 313429 h 622073"/>
                  <a:gd name="connsiteX15" fmla="*/ 339778 w 622073"/>
                  <a:gd name="connsiteY15" fmla="*/ 157911 h 622073"/>
                  <a:gd name="connsiteX16" fmla="*/ 165119 w 622073"/>
                  <a:gd name="connsiteY16" fmla="*/ 253615 h 622073"/>
                  <a:gd name="connsiteX17" fmla="*/ 229719 w 622073"/>
                  <a:gd name="connsiteY17" fmla="*/ 442629 h 622073"/>
                  <a:gd name="connsiteX18" fmla="*/ 428304 w 622073"/>
                  <a:gd name="connsiteY18" fmla="*/ 411525 h 622073"/>
                  <a:gd name="connsiteX19" fmla="*/ 545541 w 622073"/>
                  <a:gd name="connsiteY19" fmla="*/ 464162 h 622073"/>
                  <a:gd name="connsiteX20" fmla="*/ 622104 w 622073"/>
                  <a:gd name="connsiteY20" fmla="*/ 387600 h 622073"/>
                  <a:gd name="connsiteX21" fmla="*/ 622104 w 622073"/>
                  <a:gd name="connsiteY21" fmla="*/ 311037 h 622073"/>
                  <a:gd name="connsiteX22" fmla="*/ 311067 w 622073"/>
                  <a:gd name="connsiteY22" fmla="*/ 0 h 622073"/>
                  <a:gd name="connsiteX23" fmla="*/ 30 w 622073"/>
                  <a:gd name="connsiteY23" fmla="*/ 311037 h 622073"/>
                  <a:gd name="connsiteX24" fmla="*/ 308675 w 622073"/>
                  <a:gd name="connsiteY24" fmla="*/ 626859 h 6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073" h="622073">
                    <a:moveTo>
                      <a:pt x="308675" y="394777"/>
                    </a:moveTo>
                    <a:cubicBezTo>
                      <a:pt x="265608" y="394777"/>
                      <a:pt x="232112" y="358888"/>
                      <a:pt x="232112" y="318214"/>
                    </a:cubicBezTo>
                    <a:cubicBezTo>
                      <a:pt x="232112" y="275148"/>
                      <a:pt x="268001" y="241652"/>
                      <a:pt x="308675" y="241652"/>
                    </a:cubicBezTo>
                    <a:cubicBezTo>
                      <a:pt x="351741" y="241652"/>
                      <a:pt x="385237" y="275148"/>
                      <a:pt x="385237" y="318214"/>
                    </a:cubicBezTo>
                    <a:cubicBezTo>
                      <a:pt x="385237" y="361281"/>
                      <a:pt x="351741" y="394777"/>
                      <a:pt x="308675" y="394777"/>
                    </a:cubicBezTo>
                    <a:close/>
                    <a:moveTo>
                      <a:pt x="308675" y="626859"/>
                    </a:moveTo>
                    <a:cubicBezTo>
                      <a:pt x="363704" y="626859"/>
                      <a:pt x="416341" y="612503"/>
                      <a:pt x="464193" y="588577"/>
                    </a:cubicBezTo>
                    <a:cubicBezTo>
                      <a:pt x="483334" y="576614"/>
                      <a:pt x="490511" y="552688"/>
                      <a:pt x="480941" y="533547"/>
                    </a:cubicBezTo>
                    <a:cubicBezTo>
                      <a:pt x="468978" y="514407"/>
                      <a:pt x="445052" y="507229"/>
                      <a:pt x="425912" y="516799"/>
                    </a:cubicBezTo>
                    <a:cubicBezTo>
                      <a:pt x="390023" y="535940"/>
                      <a:pt x="349349" y="545510"/>
                      <a:pt x="308675" y="545510"/>
                    </a:cubicBezTo>
                    <a:cubicBezTo>
                      <a:pt x="181867" y="545510"/>
                      <a:pt x="76593" y="440237"/>
                      <a:pt x="78986" y="313429"/>
                    </a:cubicBezTo>
                    <a:cubicBezTo>
                      <a:pt x="78986" y="186622"/>
                      <a:pt x="184260" y="81348"/>
                      <a:pt x="311067" y="81348"/>
                    </a:cubicBezTo>
                    <a:cubicBezTo>
                      <a:pt x="437874" y="81348"/>
                      <a:pt x="543148" y="184229"/>
                      <a:pt x="543148" y="313429"/>
                    </a:cubicBezTo>
                    <a:lnTo>
                      <a:pt x="543148" y="389992"/>
                    </a:lnTo>
                    <a:cubicBezTo>
                      <a:pt x="500082" y="389992"/>
                      <a:pt x="466585" y="356496"/>
                      <a:pt x="466585" y="313429"/>
                    </a:cubicBezTo>
                    <a:cubicBezTo>
                      <a:pt x="466585" y="236866"/>
                      <a:pt x="413949" y="172266"/>
                      <a:pt x="339778" y="157911"/>
                    </a:cubicBezTo>
                    <a:cubicBezTo>
                      <a:pt x="265608" y="143555"/>
                      <a:pt x="191438" y="184229"/>
                      <a:pt x="165119" y="253615"/>
                    </a:cubicBezTo>
                    <a:cubicBezTo>
                      <a:pt x="138801" y="323000"/>
                      <a:pt x="165119" y="404348"/>
                      <a:pt x="229719" y="442629"/>
                    </a:cubicBezTo>
                    <a:cubicBezTo>
                      <a:pt x="294319" y="480911"/>
                      <a:pt x="378060" y="468948"/>
                      <a:pt x="428304" y="411525"/>
                    </a:cubicBezTo>
                    <a:cubicBezTo>
                      <a:pt x="457015" y="445022"/>
                      <a:pt x="500082" y="464162"/>
                      <a:pt x="545541" y="464162"/>
                    </a:cubicBezTo>
                    <a:cubicBezTo>
                      <a:pt x="588608" y="464162"/>
                      <a:pt x="622104" y="430666"/>
                      <a:pt x="622104" y="387600"/>
                    </a:cubicBezTo>
                    <a:lnTo>
                      <a:pt x="622104" y="311037"/>
                    </a:lnTo>
                    <a:cubicBezTo>
                      <a:pt x="622104" y="138770"/>
                      <a:pt x="483334" y="0"/>
                      <a:pt x="311067" y="0"/>
                    </a:cubicBezTo>
                    <a:cubicBezTo>
                      <a:pt x="138801" y="0"/>
                      <a:pt x="30" y="138770"/>
                      <a:pt x="30" y="311037"/>
                    </a:cubicBezTo>
                    <a:cubicBezTo>
                      <a:pt x="-2362" y="485696"/>
                      <a:pt x="136408" y="624466"/>
                      <a:pt x="308675" y="626859"/>
                    </a:cubicBezTo>
                    <a:close/>
                  </a:path>
                </a:pathLst>
              </a:custGeom>
              <a:solidFill>
                <a:schemeClr val="accent5"/>
              </a:solidFill>
              <a:ln w="23912" cap="flat">
                <a:noFill/>
                <a:prstDash val="solid"/>
                <a:miter/>
              </a:ln>
            </p:spPr>
            <p:txBody>
              <a:bodyPr rtlCol="0" anchor="ctr"/>
              <a:lstStyle/>
              <a:p>
                <a:endParaRPr lang="en-US"/>
              </a:p>
            </p:txBody>
          </p:sp>
        </p:grpSp>
        <p:sp>
          <p:nvSpPr>
            <p:cNvPr id="15" name="Isosceles Triangle 14">
              <a:extLst>
                <a:ext uri="{FF2B5EF4-FFF2-40B4-BE49-F238E27FC236}">
                  <a16:creationId xmlns:a16="http://schemas.microsoft.com/office/drawing/2014/main" id="{9BAC5326-69BC-4DCF-B682-4778B80809E4}"/>
                </a:ext>
              </a:extLst>
            </p:cNvPr>
            <p:cNvSpPr/>
            <p:nvPr userDrawn="1"/>
          </p:nvSpPr>
          <p:spPr>
            <a:xfrm rot="16200000">
              <a:off x="933977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2B9EA639-1876-4B22-BA5A-57AB07E3C79D}"/>
                </a:ext>
              </a:extLst>
            </p:cNvPr>
            <p:cNvSpPr/>
            <p:nvPr userDrawn="1"/>
          </p:nvSpPr>
          <p:spPr>
            <a:xfrm rot="5400000" flipH="1">
              <a:off x="1085384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E4599619-B65E-4720-902B-79FAB6069DDB}"/>
                </a:ext>
              </a:extLst>
            </p:cNvPr>
            <p:cNvSpPr/>
            <p:nvPr userDrawn="1"/>
          </p:nvSpPr>
          <p:spPr>
            <a:xfrm flipH="1">
              <a:off x="10124928" y="2418638"/>
              <a:ext cx="495446" cy="19484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“Contact” slide</a:t>
            </a:r>
          </a:p>
        </p:txBody>
      </p:sp>
      <p:sp>
        <p:nvSpPr>
          <p:cNvPr id="3" name="Contact Content Placeholder">
            <a:extLst>
              <a:ext uri="{FF2B5EF4-FFF2-40B4-BE49-F238E27FC236}">
                <a16:creationId xmlns:a16="http://schemas.microsoft.com/office/drawing/2014/main" id="{17AAC5FF-8264-4C60-8AAC-1B83EE24201B}"/>
              </a:ext>
            </a:extLst>
          </p:cNvPr>
          <p:cNvSpPr>
            <a:spLocks noGrp="1"/>
          </p:cNvSpPr>
          <p:nvPr>
            <p:ph idx="1" hasCustomPrompt="1"/>
          </p:nvPr>
        </p:nvSpPr>
        <p:spPr>
          <a:xfrm>
            <a:off x="817734" y="1137446"/>
            <a:ext cx="7244177" cy="5039517"/>
          </a:xfrm>
        </p:spPr>
        <p:txBody>
          <a:bodyPr anchor="ctr">
            <a:normAutofit/>
          </a:bodyPr>
          <a:lstStyle>
            <a:lvl1pPr>
              <a:spcBef>
                <a:spcPts val="1200"/>
              </a:spcBef>
              <a:defRPr sz="2400"/>
            </a:lvl1pPr>
            <a:lvl2pPr>
              <a:spcBef>
                <a:spcPts val="200"/>
              </a:spcBef>
              <a:defRPr sz="2000"/>
            </a:lvl2pPr>
            <a:lvl3pPr>
              <a:spcBef>
                <a:spcPts val="0"/>
              </a:spcBef>
              <a:defRPr sz="2000"/>
            </a:lvl3pPr>
            <a:lvl4pPr>
              <a:spcBef>
                <a:spcPts val="400"/>
              </a:spcBef>
              <a:defRPr sz="1800"/>
            </a:lvl4pPr>
            <a:lvl5pPr>
              <a:defRPr sz="1800"/>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50565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flip="none" rotWithShape="1">
          <a:gsLst>
            <a:gs pos="0">
              <a:schemeClr val="accent4">
                <a:lumMod val="5000"/>
                <a:lumOff val="95000"/>
              </a:schemeClr>
            </a:gs>
            <a:gs pos="74000">
              <a:srgbClr val="F3F4F4"/>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16" name="Right Side embellishment">
            <a:extLst>
              <a:ext uri="{FF2B5EF4-FFF2-40B4-BE49-F238E27FC236}">
                <a16:creationId xmlns:a16="http://schemas.microsoft.com/office/drawing/2014/main" id="{4D9AA7DD-14DE-453A-A67E-C2DAC9D360F7}"/>
              </a:ext>
              <a:ext uri="{C183D7F6-B498-43B3-948B-1728B52AA6E4}">
                <adec:decorative xmlns:adec="http://schemas.microsoft.com/office/drawing/2017/decorative" val="1"/>
              </a:ext>
            </a:extLst>
          </p:cNvPr>
          <p:cNvGrpSpPr/>
          <p:nvPr userDrawn="1"/>
        </p:nvGrpSpPr>
        <p:grpSpPr>
          <a:xfrm>
            <a:off x="5981700" y="0"/>
            <a:ext cx="6698065" cy="6858000"/>
            <a:chOff x="5981700" y="0"/>
            <a:chExt cx="6698065" cy="6858000"/>
          </a:xfrm>
        </p:grpSpPr>
        <p:pic>
          <p:nvPicPr>
            <p:cNvPr id="13" name="Graphic 12">
              <a:extLst>
                <a:ext uri="{FF2B5EF4-FFF2-40B4-BE49-F238E27FC236}">
                  <a16:creationId xmlns:a16="http://schemas.microsoft.com/office/drawing/2014/main" id="{1E010900-2E2A-4E1C-AE1E-D9FC0ED6FBC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5981700" y="0"/>
              <a:ext cx="6210300" cy="6858000"/>
            </a:xfrm>
            <a:prstGeom prst="rect">
              <a:avLst/>
            </a:prstGeom>
          </p:spPr>
        </p:pic>
        <p:grpSp>
          <p:nvGrpSpPr>
            <p:cNvPr id="10" name="Group 9">
              <a:extLst>
                <a:ext uri="{FF2B5EF4-FFF2-40B4-BE49-F238E27FC236}">
                  <a16:creationId xmlns:a16="http://schemas.microsoft.com/office/drawing/2014/main" id="{F6564B5D-A8E3-417C-B069-A864DB01FA1F}"/>
                </a:ext>
              </a:extLst>
            </p:cNvPr>
            <p:cNvGrpSpPr/>
            <p:nvPr userDrawn="1"/>
          </p:nvGrpSpPr>
          <p:grpSpPr>
            <a:xfrm>
              <a:off x="11405293" y="5979373"/>
              <a:ext cx="1274472" cy="851703"/>
              <a:chOff x="11405293" y="5979373"/>
              <a:chExt cx="1274472" cy="851703"/>
            </a:xfrm>
          </p:grpSpPr>
          <p:sp>
            <p:nvSpPr>
              <p:cNvPr id="11" name="Freeform: Shape 10">
                <a:extLst>
                  <a:ext uri="{FF2B5EF4-FFF2-40B4-BE49-F238E27FC236}">
                    <a16:creationId xmlns:a16="http://schemas.microsoft.com/office/drawing/2014/main" id="{5898DE2C-B504-404F-ADBB-3D6C7D497DA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05CA48E-DA4C-4709-AE39-A21D3EBE096B}"/>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Freeform: Shape 6">
              <a:extLst>
                <a:ext uri="{FF2B5EF4-FFF2-40B4-BE49-F238E27FC236}">
                  <a16:creationId xmlns:a16="http://schemas.microsoft.com/office/drawing/2014/main" id="{D1D4A77C-E949-4CD8-95DA-E57E0880FF3B}"/>
                </a:ext>
              </a:extLst>
            </p:cNvPr>
            <p:cNvSpPr/>
            <p:nvPr/>
          </p:nvSpPr>
          <p:spPr>
            <a:xfrm flipH="1">
              <a:off x="6216734" y="0"/>
              <a:ext cx="5408000" cy="2698134"/>
            </a:xfrm>
            <a:custGeom>
              <a:avLst/>
              <a:gdLst>
                <a:gd name="connsiteX0" fmla="*/ 5865876 w 5854700"/>
                <a:gd name="connsiteY0" fmla="*/ 0 h 2921000"/>
                <a:gd name="connsiteX1" fmla="*/ 0 w 5854700"/>
                <a:gd name="connsiteY1" fmla="*/ 0 h 2921000"/>
                <a:gd name="connsiteX2" fmla="*/ 2932938 w 5854700"/>
                <a:gd name="connsiteY2" fmla="*/ 2932938 h 2921000"/>
              </a:gdLst>
              <a:ahLst/>
              <a:cxnLst>
                <a:cxn ang="0">
                  <a:pos x="connsiteX0" y="connsiteY0"/>
                </a:cxn>
                <a:cxn ang="0">
                  <a:pos x="connsiteX1" y="connsiteY1"/>
                </a:cxn>
                <a:cxn ang="0">
                  <a:pos x="connsiteX2" y="connsiteY2"/>
                </a:cxn>
              </a:cxnLst>
              <a:rect l="l" t="t" r="r" b="b"/>
              <a:pathLst>
                <a:path w="5854700" h="2921000">
                  <a:moveTo>
                    <a:pt x="5865876" y="0"/>
                  </a:moveTo>
                  <a:lnTo>
                    <a:pt x="0" y="0"/>
                  </a:lnTo>
                  <a:lnTo>
                    <a:pt x="2932938" y="2932938"/>
                  </a:lnTo>
                  <a:close/>
                </a:path>
              </a:pathLst>
            </a:custGeom>
            <a:solidFill>
              <a:schemeClr val="bg1"/>
            </a:solidFill>
            <a:ln w="12700" cap="flat">
              <a:noFill/>
              <a:prstDash val="solid"/>
              <a:miter/>
            </a:ln>
            <a:effectLst>
              <a:outerShdw blurRad="50800" dist="38100" dir="5400000" algn="t" rotWithShape="0">
                <a:prstClr val="black">
                  <a:alpha val="20000"/>
                </a:prstClr>
              </a:outerShdw>
            </a:effectLst>
          </p:spPr>
          <p:txBody>
            <a:bodyPr rtlCol="0" anchor="ctr"/>
            <a:lstStyle/>
            <a:p>
              <a:endParaRPr lang="en-US"/>
            </a:p>
          </p:txBody>
        </p:sp>
        <p:sp>
          <p:nvSpPr>
            <p:cNvPr id="14" name="Freeform: Shape 13">
              <a:extLst>
                <a:ext uri="{FF2B5EF4-FFF2-40B4-BE49-F238E27FC236}">
                  <a16:creationId xmlns:a16="http://schemas.microsoft.com/office/drawing/2014/main" id="{4664FABA-999E-4344-ACD0-3A27759584A7}"/>
                </a:ext>
              </a:extLst>
            </p:cNvPr>
            <p:cNvSpPr/>
            <p:nvPr/>
          </p:nvSpPr>
          <p:spPr>
            <a:xfrm flipH="1">
              <a:off x="6216734" y="4150341"/>
              <a:ext cx="5408000" cy="2698134"/>
            </a:xfrm>
            <a:custGeom>
              <a:avLst/>
              <a:gdLst>
                <a:gd name="connsiteX0" fmla="*/ 0 w 5854700"/>
                <a:gd name="connsiteY0" fmla="*/ 2932938 h 2921000"/>
                <a:gd name="connsiteX1" fmla="*/ 5865876 w 5854700"/>
                <a:gd name="connsiteY1" fmla="*/ 2932938 h 2921000"/>
                <a:gd name="connsiteX2" fmla="*/ 2932938 w 5854700"/>
                <a:gd name="connsiteY2" fmla="*/ 0 h 2921000"/>
              </a:gdLst>
              <a:ahLst/>
              <a:cxnLst>
                <a:cxn ang="0">
                  <a:pos x="connsiteX0" y="connsiteY0"/>
                </a:cxn>
                <a:cxn ang="0">
                  <a:pos x="connsiteX1" y="connsiteY1"/>
                </a:cxn>
                <a:cxn ang="0">
                  <a:pos x="connsiteX2" y="connsiteY2"/>
                </a:cxn>
              </a:cxnLst>
              <a:rect l="l" t="t" r="r" b="b"/>
              <a:pathLst>
                <a:path w="5854700" h="2921000">
                  <a:moveTo>
                    <a:pt x="0" y="2932938"/>
                  </a:moveTo>
                  <a:lnTo>
                    <a:pt x="5865876" y="2932938"/>
                  </a:lnTo>
                  <a:lnTo>
                    <a:pt x="2932938" y="0"/>
                  </a:lnTo>
                  <a:close/>
                </a:path>
              </a:pathLst>
            </a:custGeom>
            <a:solidFill>
              <a:schemeClr val="bg1"/>
            </a:solidFill>
            <a:ln w="12700" cap="flat">
              <a:noFill/>
              <a:prstDash val="solid"/>
              <a:miter/>
            </a:ln>
            <a:effectLst>
              <a:outerShdw blurRad="50800" dist="38100" dir="16200000" rotWithShape="0">
                <a:prstClr val="black">
                  <a:alpha val="20000"/>
                </a:prstClr>
              </a:outerShdw>
            </a:effectLst>
          </p:spPr>
          <p:txBody>
            <a:bodyPr rtlCol="0" anchor="ctr"/>
            <a:lstStyle/>
            <a:p>
              <a:endParaRPr lang="en-US"/>
            </a:p>
          </p:txBody>
        </p:sp>
        <p:sp>
          <p:nvSpPr>
            <p:cNvPr id="15" name="Freeform: Shape 14">
              <a:extLst>
                <a:ext uri="{FF2B5EF4-FFF2-40B4-BE49-F238E27FC236}">
                  <a16:creationId xmlns:a16="http://schemas.microsoft.com/office/drawing/2014/main" id="{D4E59E20-FFBA-4E09-9F1A-EAEFEDF2B97B}"/>
                </a:ext>
              </a:extLst>
            </p:cNvPr>
            <p:cNvSpPr/>
            <p:nvPr/>
          </p:nvSpPr>
          <p:spPr>
            <a:xfrm flipH="1">
              <a:off x="9845796" y="782005"/>
              <a:ext cx="2346204" cy="5290688"/>
            </a:xfrm>
            <a:custGeom>
              <a:avLst/>
              <a:gdLst>
                <a:gd name="connsiteX0" fmla="*/ 2316099 w 2540000"/>
                <a:gd name="connsiteY0" fmla="*/ 2315972 h 5727700"/>
                <a:gd name="connsiteX1" fmla="*/ 0 w 2540000"/>
                <a:gd name="connsiteY1" fmla="*/ 0 h 5727700"/>
                <a:gd name="connsiteX2" fmla="*/ 0 w 2540000"/>
                <a:gd name="connsiteY2" fmla="*/ 5732526 h 5727700"/>
                <a:gd name="connsiteX3" fmla="*/ 2316099 w 2540000"/>
                <a:gd name="connsiteY3" fmla="*/ 3416427 h 5727700"/>
                <a:gd name="connsiteX4" fmla="*/ 2316099 w 2540000"/>
                <a:gd name="connsiteY4" fmla="*/ 2315972 h 572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0" h="5727700">
                  <a:moveTo>
                    <a:pt x="2316099" y="2315972"/>
                  </a:moveTo>
                  <a:lnTo>
                    <a:pt x="0" y="0"/>
                  </a:lnTo>
                  <a:lnTo>
                    <a:pt x="0" y="5732526"/>
                  </a:lnTo>
                  <a:lnTo>
                    <a:pt x="2316099" y="3416427"/>
                  </a:lnTo>
                  <a:cubicBezTo>
                    <a:pt x="2619883" y="3112643"/>
                    <a:pt x="2619883" y="2619883"/>
                    <a:pt x="2316099" y="2315972"/>
                  </a:cubicBezTo>
                  <a:close/>
                </a:path>
              </a:pathLst>
            </a:custGeom>
            <a:solidFill>
              <a:schemeClr val="bg1"/>
            </a:solidFill>
            <a:ln w="12700" cap="flat">
              <a:noFill/>
              <a:prstDash val="solid"/>
              <a:miter/>
            </a:ln>
            <a:effectLst>
              <a:outerShdw blurRad="50800" dist="38100" dir="10800000" algn="r" rotWithShape="0">
                <a:prstClr val="black">
                  <a:alpha val="10000"/>
                </a:prstClr>
              </a:outerShdw>
            </a:effectLst>
          </p:spPr>
          <p:txBody>
            <a:bodyPr rtlCol="0" anchor="ctr"/>
            <a:lstStyle/>
            <a:p>
              <a:endParaRPr lang="en-US"/>
            </a:p>
          </p:txBody>
        </p:sp>
      </p:grpSp>
      <p:pic>
        <p:nvPicPr>
          <p:cNvPr id="17" name="WFGPS Logo">
            <a:extLst>
              <a:ext uri="{FF2B5EF4-FFF2-40B4-BE49-F238E27FC236}">
                <a16:creationId xmlns:a16="http://schemas.microsoft.com/office/drawing/2014/main" id="{9D976868-9CAA-41E5-AF3B-88CCB6DC8D8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226213" y="6284572"/>
            <a:ext cx="1389041" cy="471509"/>
          </a:xfrm>
          <a:prstGeom prst="rect">
            <a:avLst/>
          </a:prstGeom>
        </p:spPr>
      </p:pic>
      <p:sp>
        <p:nvSpPr>
          <p:cNvPr id="6" name="Slide Number">
            <a:extLst>
              <a:ext uri="{FF2B5EF4-FFF2-40B4-BE49-F238E27FC236}">
                <a16:creationId xmlns:a16="http://schemas.microsoft.com/office/drawing/2014/main" id="{7F202FB4-F169-4452-A4B3-A923F1681FBF}"/>
              </a:ext>
            </a:extLst>
          </p:cNvPr>
          <p:cNvSpPr>
            <a:spLocks noGrp="1"/>
          </p:cNvSpPr>
          <p:nvPr>
            <p:ph type="sldNum" sz="quarter" idx="12"/>
          </p:nvPr>
        </p:nvSpPr>
        <p:spPr/>
        <p:txBody>
          <a:bodyPr/>
          <a:lstStyle>
            <a:lvl1pPr>
              <a:defRPr>
                <a:solidFill>
                  <a:schemeClr val="accent1"/>
                </a:solidFill>
              </a:defRPr>
            </a:lvl1pPr>
          </a:lstStyle>
          <a:p>
            <a:fld id="{158B7785-F6D6-45F8-833E-07BD84680091}" type="slidenum">
              <a:rPr lang="en-US" smtClean="0"/>
              <a:pPr/>
              <a:t>‹#›</a:t>
            </a:fld>
            <a:endParaRPr lang="en-US" dirty="0"/>
          </a:p>
        </p:txBody>
      </p:sp>
      <p:sp>
        <p:nvSpPr>
          <p:cNvPr id="2" name="Section Title">
            <a:extLst>
              <a:ext uri="{FF2B5EF4-FFF2-40B4-BE49-F238E27FC236}">
                <a16:creationId xmlns:a16="http://schemas.microsoft.com/office/drawing/2014/main" id="{72E288C2-30BA-4AB0-9C9B-92B7CF759799}"/>
              </a:ext>
            </a:extLst>
          </p:cNvPr>
          <p:cNvSpPr>
            <a:spLocks noGrp="1"/>
          </p:cNvSpPr>
          <p:nvPr>
            <p:ph type="title" hasCustomPrompt="1"/>
          </p:nvPr>
        </p:nvSpPr>
        <p:spPr>
          <a:xfrm>
            <a:off x="800101" y="1405870"/>
            <a:ext cx="6553200" cy="2357891"/>
          </a:xfrm>
        </p:spPr>
        <p:txBody>
          <a:bodyPr lIns="91440" anchor="b">
            <a:normAutofit/>
          </a:bodyPr>
          <a:lstStyle>
            <a:lvl1pPr>
              <a:defRPr sz="4400" b="1">
                <a:solidFill>
                  <a:schemeClr val="accent1"/>
                </a:solidFill>
                <a:latin typeface="+mn-lt"/>
              </a:defRPr>
            </a:lvl1pPr>
          </a:lstStyle>
          <a:p>
            <a:r>
              <a:rPr lang="en-US" dirty="0"/>
              <a:t>Add section title here.</a:t>
            </a:r>
          </a:p>
        </p:txBody>
      </p:sp>
      <p:sp>
        <p:nvSpPr>
          <p:cNvPr id="3" name="Section Subtitle">
            <a:extLst>
              <a:ext uri="{FF2B5EF4-FFF2-40B4-BE49-F238E27FC236}">
                <a16:creationId xmlns:a16="http://schemas.microsoft.com/office/drawing/2014/main" id="{B3C775B5-BBF5-4684-873B-88ACF9DA3EF8}"/>
              </a:ext>
            </a:extLst>
          </p:cNvPr>
          <p:cNvSpPr>
            <a:spLocks noGrp="1"/>
          </p:cNvSpPr>
          <p:nvPr>
            <p:ph type="body" idx="1" hasCustomPrompt="1"/>
          </p:nvPr>
        </p:nvSpPr>
        <p:spPr>
          <a:xfrm>
            <a:off x="800100" y="4269493"/>
            <a:ext cx="6553200" cy="1154793"/>
          </a:xfrm>
        </p:spPr>
        <p:txBody>
          <a:bodyPr>
            <a:normAutofit/>
          </a:bodyPr>
          <a:lstStyle>
            <a:lvl1pPr marL="0" indent="0" algn="l">
              <a:buNone/>
              <a:defRPr sz="28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This is a section subtitle if needed.  Otherwise, delete this block.</a:t>
            </a:r>
          </a:p>
        </p:txBody>
      </p:sp>
      <p:sp>
        <p:nvSpPr>
          <p:cNvPr id="5" name="Footer Placeholder">
            <a:extLst>
              <a:ext uri="{FF2B5EF4-FFF2-40B4-BE49-F238E27FC236}">
                <a16:creationId xmlns:a16="http://schemas.microsoft.com/office/drawing/2014/main" id="{E3DA2094-8407-4565-9749-E84DB7A2871B}"/>
              </a:ext>
            </a:extLst>
          </p:cNvPr>
          <p:cNvSpPr>
            <a:spLocks noGrp="1"/>
          </p:cNvSpPr>
          <p:nvPr>
            <p:ph type="ftr" sz="quarter" idx="11"/>
          </p:nvPr>
        </p:nvSpPr>
        <p:spPr>
          <a:xfrm>
            <a:off x="800100" y="6356350"/>
            <a:ext cx="5162552" cy="365125"/>
          </a:xfrm>
        </p:spPr>
        <p:txBody>
          <a:bodyPr/>
          <a:lstStyle>
            <a:lvl1pPr algn="l">
              <a:defRPr sz="14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784041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ave the Date">
    <p:spTree>
      <p:nvGrpSpPr>
        <p:cNvPr id="1" name=""/>
        <p:cNvGrpSpPr/>
        <p:nvPr/>
      </p:nvGrpSpPr>
      <p:grpSpPr>
        <a:xfrm>
          <a:off x="0" y="0"/>
          <a:ext cx="0" cy="0"/>
          <a:chOff x="0" y="0"/>
          <a:chExt cx="0" cy="0"/>
        </a:xfrm>
      </p:grpSpPr>
      <p:pic>
        <p:nvPicPr>
          <p:cNvPr id="7" name="Calendar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“Save the Date” Slide</a:t>
            </a:r>
          </a:p>
        </p:txBody>
      </p:sp>
      <p:sp>
        <p:nvSpPr>
          <p:cNvPr id="3" name="Event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1"/>
              </a:buClr>
              <a:buFont typeface="Wingdings" panose="05000000000000000000" pitchFamily="2" charset="2"/>
              <a:buChar char=""/>
              <a:defRPr sz="24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5"/>
              </a:buClr>
              <a:buSzPct val="90000"/>
              <a:buFont typeface="Webdings" panose="05030102010509060703" pitchFamily="18" charset="2"/>
              <a:buChar char=""/>
              <a:defRPr sz="2000" b="1">
                <a:solidFill>
                  <a:schemeClr val="accent2"/>
                </a:solidFill>
              </a:defRPr>
            </a:lvl3pPr>
            <a:lvl4pPr marL="1737360">
              <a:defRPr/>
            </a:lvl4pPr>
            <a:lvl5pPr marL="2194560">
              <a:defRPr/>
            </a:lvl5pPr>
          </a:lstStyle>
          <a:p>
            <a:pPr lvl="0"/>
            <a:r>
              <a:rPr lang="en-US" dirty="0"/>
              <a:t>Event Title Here</a:t>
            </a:r>
          </a:p>
          <a:p>
            <a:pPr lvl="1"/>
            <a:r>
              <a:rPr lang="en-US" dirty="0"/>
              <a:t>Event summary goes here</a:t>
            </a:r>
          </a:p>
          <a:p>
            <a:pPr lvl="2"/>
            <a:r>
              <a:rPr lang="en-US" dirty="0"/>
              <a:t>Event Date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82050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reakout Room List">
    <p:spTree>
      <p:nvGrpSpPr>
        <p:cNvPr id="1" name=""/>
        <p:cNvGrpSpPr/>
        <p:nvPr/>
      </p:nvGrpSpPr>
      <p:grpSpPr>
        <a:xfrm>
          <a:off x="0" y="0"/>
          <a:ext cx="0" cy="0"/>
          <a:chOff x="0" y="0"/>
          <a:chExt cx="0" cy="0"/>
        </a:xfrm>
      </p:grpSpPr>
      <p:pic>
        <p:nvPicPr>
          <p:cNvPr id="7" name="Breakout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Breakout Rooms Slide</a:t>
            </a:r>
          </a:p>
        </p:txBody>
      </p:sp>
      <p:sp>
        <p:nvSpPr>
          <p:cNvPr id="3" name="Breakout Room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5"/>
              </a:buClr>
              <a:buSzPct val="120000"/>
              <a:buFont typeface="+mj-lt"/>
              <a:buAutoNum type="arabicPeriod"/>
              <a:defRPr sz="28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dirty="0"/>
              <a:t>Breakout Room Title</a:t>
            </a:r>
          </a:p>
          <a:p>
            <a:pPr lvl="1"/>
            <a:r>
              <a:rPr lang="en-US" dirty="0"/>
              <a:t>Breakout Room Summary / Description</a:t>
            </a:r>
          </a:p>
          <a:p>
            <a:pPr lvl="2"/>
            <a:r>
              <a:rPr lang="en-US" dirty="0"/>
              <a:t>Phone Keypad Instructions</a:t>
            </a:r>
          </a:p>
          <a:p>
            <a:pPr lvl="3"/>
            <a:r>
              <a:rPr lang="en-US" dirty="0"/>
              <a:t>ROOM #</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1639220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pic>
        <p:nvPicPr>
          <p:cNvPr id="7" name="Graph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of polling slide here.</a:t>
            </a:r>
          </a:p>
        </p:txBody>
      </p:sp>
      <p:sp>
        <p:nvSpPr>
          <p:cNvPr id="9" name="Polling Question">
            <a:extLst>
              <a:ext uri="{FF2B5EF4-FFF2-40B4-BE49-F238E27FC236}">
                <a16:creationId xmlns:a16="http://schemas.microsoft.com/office/drawing/2014/main" id="{EE27A0AE-E444-4E1B-9D4A-CC7653C4A515}"/>
              </a:ext>
            </a:extLst>
          </p:cNvPr>
          <p:cNvSpPr>
            <a:spLocks noGrp="1"/>
          </p:cNvSpPr>
          <p:nvPr>
            <p:ph type="body" idx="14" hasCustomPrompt="1"/>
          </p:nvPr>
        </p:nvSpPr>
        <p:spPr>
          <a:xfrm>
            <a:off x="805866" y="1137446"/>
            <a:ext cx="4624388"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polling question here.</a:t>
            </a:r>
          </a:p>
        </p:txBody>
      </p:sp>
      <p:sp>
        <p:nvSpPr>
          <p:cNvPr id="8" name="Answering Instructions">
            <a:extLst>
              <a:ext uri="{FF2B5EF4-FFF2-40B4-BE49-F238E27FC236}">
                <a16:creationId xmlns:a16="http://schemas.microsoft.com/office/drawing/2014/main" id="{74A65F1B-1D9D-4F97-87C1-93DB7F65BBBB}"/>
              </a:ext>
            </a:extLst>
          </p:cNvPr>
          <p:cNvSpPr>
            <a:spLocks noGrp="1"/>
          </p:cNvSpPr>
          <p:nvPr>
            <p:ph type="body" sz="quarter" idx="13" hasCustomPrompt="1"/>
          </p:nvPr>
        </p:nvSpPr>
        <p:spPr>
          <a:xfrm>
            <a:off x="805866" y="5021263"/>
            <a:ext cx="4624388" cy="1155700"/>
          </a:xfrm>
        </p:spPr>
        <p:txBody>
          <a:bodyPr anchor="ctr">
            <a:normAutofit/>
          </a:bodyPr>
          <a:lstStyle>
            <a:lvl1pPr marL="0" indent="0" algn="ctr">
              <a:spcBef>
                <a:spcPts val="0"/>
              </a:spcBef>
              <a:spcAft>
                <a:spcPts val="200"/>
              </a:spcAft>
              <a:buNone/>
              <a:defRPr sz="2000" i="1"/>
            </a:lvl1pPr>
            <a:lvl2pPr marL="0" indent="0" algn="ctr">
              <a:spcBef>
                <a:spcPts val="0"/>
              </a:spcBef>
              <a:buNone/>
              <a:defRPr sz="1800" i="1">
                <a:solidFill>
                  <a:schemeClr val="accent4">
                    <a:lumMod val="50000"/>
                  </a:schemeClr>
                </a:solidFill>
                <a:latin typeface="+mj-lt"/>
              </a:defRPr>
            </a:lvl2pPr>
            <a:lvl3pPr marL="914400" indent="0">
              <a:buNone/>
              <a:defRPr/>
            </a:lvl3pPr>
          </a:lstStyle>
          <a:p>
            <a:pPr lvl="0"/>
            <a:r>
              <a:rPr lang="en-US" dirty="0"/>
              <a:t>Enter answering instructions</a:t>
            </a:r>
          </a:p>
          <a:p>
            <a:pPr lvl="1"/>
            <a:r>
              <a:rPr lang="en-US" dirty="0"/>
              <a:t>Additional answer instructions</a:t>
            </a:r>
          </a:p>
        </p:txBody>
      </p:sp>
      <p:sp>
        <p:nvSpPr>
          <p:cNvPr id="3" name="Poll Answers">
            <a:extLst>
              <a:ext uri="{FF2B5EF4-FFF2-40B4-BE49-F238E27FC236}">
                <a16:creationId xmlns:a16="http://schemas.microsoft.com/office/drawing/2014/main" id="{17AAC5FF-8264-4C60-8AAC-1B83EE24201B}"/>
              </a:ext>
            </a:extLst>
          </p:cNvPr>
          <p:cNvSpPr>
            <a:spLocks noGrp="1"/>
          </p:cNvSpPr>
          <p:nvPr>
            <p:ph idx="1" hasCustomPrompt="1"/>
          </p:nvPr>
        </p:nvSpPr>
        <p:spPr>
          <a:xfrm>
            <a:off x="5786005" y="1137447"/>
            <a:ext cx="5925134" cy="4089874"/>
          </a:xfrm>
        </p:spPr>
        <p:txBody>
          <a:bodyPr anchor="ctr"/>
          <a:lstStyle>
            <a:lvl1pPr marL="457200" indent="-457200">
              <a:spcBef>
                <a:spcPts val="3000"/>
              </a:spcBef>
              <a:buClr>
                <a:schemeClr val="accent5"/>
              </a:buClr>
              <a:buSzPct val="120000"/>
              <a:buFont typeface="+mj-lt"/>
              <a:buAutoNum type="arabicPeriod"/>
              <a:defRPr sz="2400" b="1"/>
            </a:lvl1pPr>
            <a:lvl2pPr marL="914400" indent="-457200">
              <a:spcBef>
                <a:spcPts val="200"/>
              </a:spcBef>
              <a:buFont typeface="+mj-lt"/>
              <a:buAutoNum type="alphaLcParenR"/>
              <a:defRPr sz="2000" i="0">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dirty="0"/>
              <a:t>Type your possible choices/answers here.</a:t>
            </a:r>
          </a:p>
          <a:p>
            <a:pPr lvl="1"/>
            <a:r>
              <a:rPr lang="en-US" dirty="0"/>
              <a:t>Second Level, if applicable.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10522475"/>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pic>
        <p:nvPicPr>
          <p:cNvPr id="12" name="North America Globe">
            <a:extLst>
              <a:ext uri="{FF2B5EF4-FFF2-40B4-BE49-F238E27FC236}">
                <a16:creationId xmlns:a16="http://schemas.microsoft.com/office/drawing/2014/main" id="{6195193A-1C47-4C65-86F9-0DD8AB63A66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1025" y="904966"/>
            <a:ext cx="5040975" cy="5705384"/>
          </a:xfrm>
          <a:prstGeom prst="rect">
            <a:avLst/>
          </a:prstGeom>
        </p:spPr>
      </p:pic>
      <p:pic>
        <p:nvPicPr>
          <p:cNvPr id="7" name="Location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83" y="211763"/>
            <a:ext cx="496892" cy="496892"/>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9" name="Title">
            <a:extLst>
              <a:ext uri="{FF2B5EF4-FFF2-40B4-BE49-F238E27FC236}">
                <a16:creationId xmlns:a16="http://schemas.microsoft.com/office/drawing/2014/main" id="{3CDE5F95-66E6-42DA-B541-F7D630C70EAC}"/>
              </a:ext>
            </a:extLst>
          </p:cNvPr>
          <p:cNvSpPr>
            <a:spLocks noGrp="1"/>
          </p:cNvSpPr>
          <p:nvPr>
            <p:ph type="title" hasCustomPrompt="1"/>
          </p:nvPr>
        </p:nvSpPr>
        <p:spPr>
          <a:xfrm>
            <a:off x="805866" y="46208"/>
            <a:ext cx="10338384" cy="786384"/>
          </a:xfrm>
        </p:spPr>
        <p:txBody>
          <a:bodyPr>
            <a:normAutofit/>
          </a:bodyPr>
          <a:lstStyle>
            <a:lvl1pPr>
              <a:defRPr sz="3600"/>
            </a:lvl1pPr>
          </a:lstStyle>
          <a:p>
            <a:r>
              <a:rPr lang="en-US" dirty="0"/>
              <a:t>Enter Title for “Where Are You?”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990600"/>
            <a:ext cx="5290133" cy="1155700"/>
          </a:xfrm>
        </p:spPr>
        <p:txBody>
          <a:bodyPr anchor="ctr">
            <a:normAutofit/>
          </a:bodyPr>
          <a:lstStyle>
            <a:lvl1pPr marL="0" indent="0" algn="ctr">
              <a:spcBef>
                <a:spcPts val="0"/>
              </a:spcBef>
              <a:spcAft>
                <a:spcPts val="200"/>
              </a:spcAft>
              <a:buNone/>
              <a:defRPr sz="2100" i="1"/>
            </a:lvl1pPr>
            <a:lvl2pPr marL="0" indent="0" algn="ctr">
              <a:spcBef>
                <a:spcPts val="0"/>
              </a:spcBef>
              <a:buNone/>
              <a:defRPr sz="2000" i="1">
                <a:solidFill>
                  <a:schemeClr val="accent4">
                    <a:lumMod val="50000"/>
                  </a:schemeClr>
                </a:solidFill>
                <a:latin typeface="+mj-lt"/>
              </a:defRPr>
            </a:lvl2pPr>
            <a:lvl3pPr marL="914400" indent="0">
              <a:buNone/>
              <a:defRPr/>
            </a:lvl3pPr>
          </a:lstStyle>
          <a:p>
            <a:pPr lvl="0"/>
            <a:r>
              <a:rPr lang="en-US" dirty="0"/>
              <a:t>Enter location directions</a:t>
            </a:r>
          </a:p>
          <a:p>
            <a:pPr lvl="1"/>
            <a:r>
              <a:rPr lang="en-US" dirty="0"/>
              <a:t>Additional location directions</a:t>
            </a:r>
          </a:p>
        </p:txBody>
      </p:sp>
      <p:sp>
        <p:nvSpPr>
          <p:cNvPr id="13" name="Additional Info">
            <a:extLst>
              <a:ext uri="{FF2B5EF4-FFF2-40B4-BE49-F238E27FC236}">
                <a16:creationId xmlns:a16="http://schemas.microsoft.com/office/drawing/2014/main" id="{05DF1696-C866-469D-A7C3-3EB190358704}"/>
              </a:ext>
            </a:extLst>
          </p:cNvPr>
          <p:cNvSpPr>
            <a:spLocks noGrp="1"/>
          </p:cNvSpPr>
          <p:nvPr>
            <p:ph type="body" idx="14" hasCustomPrompt="1"/>
          </p:nvPr>
        </p:nvSpPr>
        <p:spPr>
          <a:xfrm>
            <a:off x="805866" y="2465758"/>
            <a:ext cx="5290134"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If additional callout is needed for this topic, enter it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11568588"/>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13" name="Question Tiles Embellishment">
            <a:extLst>
              <a:ext uri="{FF2B5EF4-FFF2-40B4-BE49-F238E27FC236}">
                <a16:creationId xmlns:a16="http://schemas.microsoft.com/office/drawing/2014/main" id="{211C0307-A114-4D72-A598-82FD8945B8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783" y="879474"/>
            <a:ext cx="11886217" cy="5943108"/>
          </a:xfrm>
          <a:prstGeom prst="rect">
            <a:avLst/>
          </a:prstGeom>
        </p:spPr>
      </p:pic>
      <p:pic>
        <p:nvPicPr>
          <p:cNvPr id="7" name="Questionmark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5869" y="256049"/>
            <a:ext cx="408320" cy="40832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7" y="47569"/>
            <a:ext cx="7893633" cy="786384"/>
          </a:xfrm>
        </p:spPr>
        <p:txBody>
          <a:bodyPr>
            <a:normAutofit/>
          </a:bodyPr>
          <a:lstStyle>
            <a:lvl1pPr algn="l">
              <a:defRPr sz="3600"/>
            </a:lvl1pPr>
          </a:lstStyle>
          <a:p>
            <a:r>
              <a:rPr lang="en-US" dirty="0"/>
              <a:t>Enter Title for “Any Questions?”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4267200"/>
            <a:ext cx="4883733" cy="1999951"/>
          </a:xfrm>
        </p:spPr>
        <p:txBody>
          <a:bodyPr anchor="ctr">
            <a:normAutofit/>
          </a:bodyPr>
          <a:lstStyle>
            <a:lvl1pPr marL="0" indent="0" algn="l">
              <a:spcBef>
                <a:spcPts val="0"/>
              </a:spcBef>
              <a:spcAft>
                <a:spcPts val="1200"/>
              </a:spcAft>
              <a:buNone/>
              <a:defRPr sz="2400" i="1"/>
            </a:lvl1pPr>
            <a:lvl2pPr marL="0" indent="0" algn="l">
              <a:spcBef>
                <a:spcPts val="0"/>
              </a:spcBef>
              <a:buNone/>
              <a:defRPr sz="2000" i="1">
                <a:solidFill>
                  <a:schemeClr val="accent4">
                    <a:lumMod val="50000"/>
                  </a:schemeClr>
                </a:solidFill>
                <a:latin typeface="+mj-lt"/>
              </a:defRPr>
            </a:lvl2pPr>
            <a:lvl3pPr marL="914400" indent="0">
              <a:buNone/>
              <a:defRPr/>
            </a:lvl3pPr>
          </a:lstStyle>
          <a:p>
            <a:r>
              <a:rPr lang="en-US" dirty="0"/>
              <a:t>Add guidance for how to answer questions here.</a:t>
            </a:r>
          </a:p>
          <a:p>
            <a:pPr lvl="1"/>
            <a:r>
              <a:rPr lang="en-US" dirty="0"/>
              <a:t>(If more info is needed as a parenthetical, add here.  If not needed,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94628704"/>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97DEBBE3-0172-40DB-8FC8-B18AA2F50F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FEE13F01-1777-4D9B-97F4-F6F259ADB5D8}"/>
              </a:ext>
            </a:extLst>
          </p:cNvPr>
          <p:cNvSpPr>
            <a:spLocks noGrp="1" noChangeArrowheads="1"/>
          </p:cNvSpPr>
          <p:nvPr>
            <p:ph type="ftr" sz="quarter" idx="11"/>
          </p:nvPr>
        </p:nvSpPr>
        <p:spPr>
          <a:ln/>
        </p:spPr>
        <p:txBody>
          <a:bodyPr/>
          <a:lstStyle>
            <a:lvl1pPr>
              <a:defRPr/>
            </a:lvl1pPr>
          </a:lstStyle>
          <a:p>
            <a:pPr>
              <a:defRPr/>
            </a:pPr>
            <a:r>
              <a:rPr lang="en-US"/>
              <a:t>Providing Pathways to Success</a:t>
            </a:r>
          </a:p>
        </p:txBody>
      </p:sp>
      <p:sp>
        <p:nvSpPr>
          <p:cNvPr id="6" name="Rectangle 8">
            <a:extLst>
              <a:ext uri="{FF2B5EF4-FFF2-40B4-BE49-F238E27FC236}">
                <a16:creationId xmlns:a16="http://schemas.microsoft.com/office/drawing/2014/main" id="{72D8DF5C-DE63-4E1B-B251-2395FC336EE6}"/>
              </a:ext>
            </a:extLst>
          </p:cNvPr>
          <p:cNvSpPr>
            <a:spLocks noGrp="1" noChangeArrowheads="1"/>
          </p:cNvSpPr>
          <p:nvPr>
            <p:ph type="sldNum" sz="quarter" idx="12"/>
          </p:nvPr>
        </p:nvSpPr>
        <p:spPr>
          <a:ln/>
        </p:spPr>
        <p:txBody>
          <a:bodyPr/>
          <a:lstStyle>
            <a:lvl1pPr>
              <a:defRPr/>
            </a:lvl1pPr>
          </a:lstStyle>
          <a:p>
            <a:pPr>
              <a:defRPr/>
            </a:pPr>
            <a:fld id="{612A3873-ECD1-4261-B811-D05736C04AB6}" type="slidenum">
              <a:rPr lang="en-US" altLang="en-US"/>
              <a:pPr>
                <a:defRPr/>
              </a:pPr>
              <a:t>‹#›</a:t>
            </a:fld>
            <a:endParaRPr lang="en-US" altLang="en-US"/>
          </a:p>
        </p:txBody>
      </p:sp>
    </p:spTree>
    <p:extLst>
      <p:ext uri="{BB962C8B-B14F-4D97-AF65-F5344CB8AC3E}">
        <p14:creationId xmlns:p14="http://schemas.microsoft.com/office/powerpoint/2010/main" val="2890713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5767" y="1981200"/>
            <a:ext cx="500591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74885" y="1981200"/>
            <a:ext cx="5005916"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97DEBBE3-0172-40DB-8FC8-B18AA2F50F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FEE13F01-1777-4D9B-97F4-F6F259ADB5D8}"/>
              </a:ext>
            </a:extLst>
          </p:cNvPr>
          <p:cNvSpPr>
            <a:spLocks noGrp="1" noChangeArrowheads="1"/>
          </p:cNvSpPr>
          <p:nvPr>
            <p:ph type="ftr" sz="quarter" idx="11"/>
          </p:nvPr>
        </p:nvSpPr>
        <p:spPr>
          <a:ln/>
        </p:spPr>
        <p:txBody>
          <a:bodyPr/>
          <a:lstStyle>
            <a:lvl1pPr>
              <a:defRPr/>
            </a:lvl1pPr>
          </a:lstStyle>
          <a:p>
            <a:pPr>
              <a:defRPr/>
            </a:pPr>
            <a:r>
              <a:rPr lang="en-US"/>
              <a:t>Providing Pathways to Success</a:t>
            </a:r>
          </a:p>
        </p:txBody>
      </p:sp>
      <p:sp>
        <p:nvSpPr>
          <p:cNvPr id="7" name="Rectangle 8">
            <a:extLst>
              <a:ext uri="{FF2B5EF4-FFF2-40B4-BE49-F238E27FC236}">
                <a16:creationId xmlns:a16="http://schemas.microsoft.com/office/drawing/2014/main" id="{72D8DF5C-DE63-4E1B-B251-2395FC336EE6}"/>
              </a:ext>
            </a:extLst>
          </p:cNvPr>
          <p:cNvSpPr>
            <a:spLocks noGrp="1" noChangeArrowheads="1"/>
          </p:cNvSpPr>
          <p:nvPr>
            <p:ph type="sldNum" sz="quarter" idx="12"/>
          </p:nvPr>
        </p:nvSpPr>
        <p:spPr>
          <a:ln/>
        </p:spPr>
        <p:txBody>
          <a:bodyPr/>
          <a:lstStyle>
            <a:lvl1pPr>
              <a:defRPr/>
            </a:lvl1pPr>
          </a:lstStyle>
          <a:p>
            <a:pPr>
              <a:defRPr/>
            </a:pPr>
            <a:fld id="{01EBEC45-8E8A-4C75-8D3F-A297568A932D}" type="slidenum">
              <a:rPr lang="en-US" altLang="en-US"/>
              <a:pPr>
                <a:defRPr/>
              </a:pPr>
              <a:t>‹#›</a:t>
            </a:fld>
            <a:endParaRPr lang="en-US" altLang="en-US"/>
          </a:p>
        </p:txBody>
      </p:sp>
    </p:spTree>
    <p:extLst>
      <p:ext uri="{BB962C8B-B14F-4D97-AF65-F5344CB8AC3E}">
        <p14:creationId xmlns:p14="http://schemas.microsoft.com/office/powerpoint/2010/main" val="355686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fographic 1">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p:cNvSpPr>
          <p:nvPr>
            <p:ph type="pic" sz="quarter" idx="15" hasCustomPrompt="1"/>
          </p:nvPr>
        </p:nvSpPr>
        <p:spPr>
          <a:xfrm>
            <a:off x="719215" y="1262143"/>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1869002"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p:cNvSpPr>
          <p:nvPr>
            <p:ph type="pic" sz="quarter" idx="13" hasCustomPrompt="1"/>
          </p:nvPr>
        </p:nvSpPr>
        <p:spPr>
          <a:xfrm>
            <a:off x="6257298" y="1262144"/>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407085"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p:cNvSpPr>
          <p:nvPr>
            <p:ph type="pic" sz="quarter" idx="19" hasCustomPrompt="1"/>
          </p:nvPr>
        </p:nvSpPr>
        <p:spPr>
          <a:xfrm>
            <a:off x="719215" y="3207228"/>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1869002"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p:cNvSpPr>
          <p:nvPr>
            <p:ph type="pic" sz="quarter" idx="18" hasCustomPrompt="1"/>
          </p:nvPr>
        </p:nvSpPr>
        <p:spPr>
          <a:xfrm>
            <a:off x="6257298" y="3207229"/>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407085"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719215" y="5118914"/>
            <a:ext cx="10847914" cy="886397"/>
          </a:xfrm>
          <a:ln/>
        </p:spPr>
        <p:style>
          <a:lnRef idx="0">
            <a:schemeClr val="accent1"/>
          </a:lnRef>
          <a:fillRef idx="3">
            <a:schemeClr val="accent1"/>
          </a:fillRef>
          <a:effectRef idx="3">
            <a:schemeClr val="accent1"/>
          </a:effectRef>
          <a:fontRef idx="minor">
            <a:schemeClr val="lt1"/>
          </a:fontRef>
        </p:style>
        <p:txBody>
          <a:bodyPr wrap="square" lIns="182880" tIns="91440" rIns="182880" bIns="91440" anchor="ctr">
            <a:spAutoFit/>
          </a:bodyPr>
          <a:lstStyle>
            <a:lvl1pPr marL="0" indent="0" algn="l">
              <a:buNone/>
              <a:defRPr sz="1600" b="0"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Delete this callout box if it is not needed for your content.</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868525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fographic 2">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1" name="Subtitle">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719215" y="1111053"/>
            <a:ext cx="10847914" cy="1071062"/>
          </a:xfrm>
          <a:solidFill>
            <a:schemeClr val="bg1"/>
          </a:solidFill>
          <a:ln w="19050" cmpd="sng">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ctr">
            <a:spAutoFit/>
          </a:bodyPr>
          <a:lstStyle>
            <a:lvl1pPr marL="0" indent="0" algn="l">
              <a:buNone/>
              <a:defRPr sz="1600" b="0" i="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Delete this callout box if it is not needed for your content.</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p:cNvSpPr>
          <p:nvPr>
            <p:ph type="pic" sz="quarter" idx="15" hasCustomPrompt="1"/>
          </p:nvPr>
        </p:nvSpPr>
        <p:spPr>
          <a:xfrm>
            <a:off x="719215" y="2297905"/>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1869002" y="2605088"/>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p:cNvSpPr>
          <p:nvPr>
            <p:ph type="pic" sz="quarter" idx="13" hasCustomPrompt="1"/>
          </p:nvPr>
        </p:nvSpPr>
        <p:spPr>
          <a:xfrm>
            <a:off x="6257298" y="2297906"/>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407085" y="2605088"/>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p:cNvSpPr>
          <p:nvPr>
            <p:ph type="pic" sz="quarter" idx="19" hasCustomPrompt="1"/>
          </p:nvPr>
        </p:nvSpPr>
        <p:spPr>
          <a:xfrm>
            <a:off x="719215" y="4242990"/>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1869002" y="4550173"/>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p:cNvSpPr>
          <p:nvPr>
            <p:ph type="pic" sz="quarter" idx="18" hasCustomPrompt="1"/>
          </p:nvPr>
        </p:nvSpPr>
        <p:spPr>
          <a:xfrm>
            <a:off x="6257298" y="4242991"/>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407085" y="4550173"/>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68793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fographic 3">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1" name="Callout Box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384237" y="2037182"/>
            <a:ext cx="4803399" cy="2708434"/>
          </a:xfrm>
          <a:solidFill>
            <a:schemeClr val="bg1"/>
          </a:solidFill>
          <a:ln w="19050" cmpd="sng">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ctr">
            <a:spAutoFit/>
          </a:bodyPr>
          <a:lstStyle>
            <a:lvl1pPr marL="0" indent="0" algn="l">
              <a:buNone/>
              <a:defRPr sz="20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noChangeAspect="1"/>
          </p:cNvSpPr>
          <p:nvPr>
            <p:ph type="pic" sz="quarter" idx="15" hasCustomPrompt="1"/>
          </p:nvPr>
        </p:nvSpPr>
        <p:spPr>
          <a:xfrm>
            <a:off x="5717036" y="1104545"/>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6586169" y="1323616"/>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6867735" y="2076889"/>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736868" y="2293048"/>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noChangeAspect="1"/>
          </p:cNvSpPr>
          <p:nvPr>
            <p:ph type="pic" sz="quarter" idx="19" hasCustomPrompt="1"/>
          </p:nvPr>
        </p:nvSpPr>
        <p:spPr>
          <a:xfrm>
            <a:off x="5717036" y="3029191"/>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6586169" y="3245350"/>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noChangeAspect="1"/>
          </p:cNvSpPr>
          <p:nvPr>
            <p:ph type="pic" sz="quarter" idx="18" hasCustomPrompt="1"/>
          </p:nvPr>
        </p:nvSpPr>
        <p:spPr>
          <a:xfrm>
            <a:off x="6867735" y="3998623"/>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736868" y="4214782"/>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18" name="Thumbnail 5">
            <a:extLst>
              <a:ext uri="{FF2B5EF4-FFF2-40B4-BE49-F238E27FC236}">
                <a16:creationId xmlns:a16="http://schemas.microsoft.com/office/drawing/2014/main" id="{6C3EC705-A522-4A9C-A013-3722BFD83896}"/>
              </a:ext>
              <a:ext uri="{C183D7F6-B498-43B3-948B-1728B52AA6E4}">
                <adec:decorative xmlns:adec="http://schemas.microsoft.com/office/drawing/2017/decorative" val="1"/>
              </a:ext>
            </a:extLst>
          </p:cNvPr>
          <p:cNvSpPr>
            <a:spLocks noGrp="1" noChangeAspect="1"/>
          </p:cNvSpPr>
          <p:nvPr>
            <p:ph type="pic" sz="quarter" idx="21" hasCustomPrompt="1"/>
          </p:nvPr>
        </p:nvSpPr>
        <p:spPr>
          <a:xfrm>
            <a:off x="5861291" y="4950925"/>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5</a:t>
            </a:r>
          </a:p>
        </p:txBody>
      </p:sp>
      <p:sp>
        <p:nvSpPr>
          <p:cNvPr id="17" name="Caption 5">
            <a:extLst>
              <a:ext uri="{FF2B5EF4-FFF2-40B4-BE49-F238E27FC236}">
                <a16:creationId xmlns:a16="http://schemas.microsoft.com/office/drawing/2014/main" id="{1BCF5A12-5949-48DD-8B4A-536478F2CE09}"/>
              </a:ext>
            </a:extLst>
          </p:cNvPr>
          <p:cNvSpPr>
            <a:spLocks noGrp="1"/>
          </p:cNvSpPr>
          <p:nvPr>
            <p:ph type="body" sz="quarter" idx="20" hasCustomPrompt="1"/>
          </p:nvPr>
        </p:nvSpPr>
        <p:spPr>
          <a:xfrm>
            <a:off x="6730424" y="5167084"/>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5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07761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a:xfrm>
            <a:off x="805866" y="46208"/>
            <a:ext cx="11081334" cy="786384"/>
          </a:xfrm>
        </p:spPr>
        <p:txBody>
          <a:bodyPr/>
          <a:lstStyle/>
          <a:p>
            <a:r>
              <a:rPr lang="en-US" dirty="0"/>
              <a:t>Click to edit Master title style</a:t>
            </a:r>
          </a:p>
        </p:txBody>
      </p:sp>
      <p:sp>
        <p:nvSpPr>
          <p:cNvPr id="3" name="Subtitle">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39788" y="999279"/>
            <a:ext cx="10515600" cy="823912"/>
          </a:xfrm>
          <a:solidFill>
            <a:srgbClr val="F3F4F4"/>
          </a:solidFill>
          <a:ln>
            <a:solidFill>
              <a:schemeClr val="accent4"/>
            </a:solidFill>
          </a:ln>
        </p:spPr>
        <p:txBody>
          <a:bodyPr anchor="ctr">
            <a:normAutofit/>
          </a:bodyPr>
          <a:lstStyle>
            <a:lvl1pPr marL="0" indent="0" algn="l">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 </a:t>
            </a:r>
          </a:p>
        </p:txBody>
      </p:sp>
      <p:sp>
        <p:nvSpPr>
          <p:cNvPr id="4" name="Content Placeholder">
            <a:extLst>
              <a:ext uri="{FF2B5EF4-FFF2-40B4-BE49-F238E27FC236}">
                <a16:creationId xmlns:a16="http://schemas.microsoft.com/office/drawing/2014/main" id="{18CFC8C1-67C5-455C-AAC1-338413D4B475}"/>
              </a:ext>
            </a:extLst>
          </p:cNvPr>
          <p:cNvSpPr>
            <a:spLocks noGrp="1"/>
          </p:cNvSpPr>
          <p:nvPr>
            <p:ph sz="half" idx="2"/>
          </p:nvPr>
        </p:nvSpPr>
        <p:spPr>
          <a:xfrm>
            <a:off x="839788" y="1989878"/>
            <a:ext cx="1051560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77629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cxnSp>
        <p:nvCxnSpPr>
          <p:cNvPr id="19" name="Process Flow Arrow">
            <a:extLst>
              <a:ext uri="{FF2B5EF4-FFF2-40B4-BE49-F238E27FC236}">
                <a16:creationId xmlns:a16="http://schemas.microsoft.com/office/drawing/2014/main" id="{A125BFDF-FB9E-4CFE-9AFC-6048D15A7707}"/>
              </a:ext>
              <a:ext uri="{C183D7F6-B498-43B3-948B-1728B52AA6E4}">
                <adec:decorative xmlns:adec="http://schemas.microsoft.com/office/drawing/2017/decorative" val="1"/>
              </a:ext>
            </a:extLst>
          </p:cNvPr>
          <p:cNvCxnSpPr>
            <a:cxnSpLocks/>
          </p:cNvCxnSpPr>
          <p:nvPr userDrawn="1"/>
        </p:nvCxnSpPr>
        <p:spPr>
          <a:xfrm>
            <a:off x="1413321" y="1056624"/>
            <a:ext cx="5210826" cy="5210826"/>
          </a:xfrm>
          <a:prstGeom prst="line">
            <a:avLst/>
          </a:prstGeom>
          <a:ln w="73025">
            <a:gradFill>
              <a:gsLst>
                <a:gs pos="1000">
                  <a:schemeClr val="accent4">
                    <a:alpha val="0"/>
                  </a:schemeClr>
                </a:gs>
                <a:gs pos="15000">
                  <a:schemeClr val="accent4"/>
                </a:gs>
                <a:gs pos="100000">
                  <a:schemeClr val="accent4"/>
                </a:gs>
              </a:gsLst>
              <a:lin ang="5400000" scaled="1"/>
            </a:gradFill>
            <a:tailEnd type="triangle" w="lg" len="lg"/>
          </a:ln>
        </p:spPr>
        <p:style>
          <a:lnRef idx="1">
            <a:schemeClr val="accent4"/>
          </a:lnRef>
          <a:fillRef idx="0">
            <a:schemeClr val="accent4"/>
          </a:fillRef>
          <a:effectRef idx="0">
            <a:schemeClr val="accent4"/>
          </a:effectRef>
          <a:fontRef idx="minor">
            <a:schemeClr val="tx1"/>
          </a:fontRef>
        </p:style>
      </p:cxn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process graphic slide title. Delete unneeded shapes.  </a:t>
            </a:r>
          </a:p>
        </p:txBody>
      </p:sp>
      <p:sp>
        <p:nvSpPr>
          <p:cNvPr id="25" name="Subtitle">
            <a:extLst>
              <a:ext uri="{FF2B5EF4-FFF2-40B4-BE49-F238E27FC236}">
                <a16:creationId xmlns:a16="http://schemas.microsoft.com/office/drawing/2014/main" id="{40916910-AE40-4E4D-BDB8-E77C8163B8BD}"/>
              </a:ext>
            </a:extLst>
          </p:cNvPr>
          <p:cNvSpPr>
            <a:spLocks noGrp="1"/>
          </p:cNvSpPr>
          <p:nvPr>
            <p:ph type="body" idx="20" hasCustomPrompt="1"/>
          </p:nvPr>
        </p:nvSpPr>
        <p:spPr>
          <a:xfrm>
            <a:off x="7994712" y="1050692"/>
            <a:ext cx="3892488" cy="1451141"/>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t">
            <a:noAutofit/>
          </a:bodyPr>
          <a:lstStyle>
            <a:lvl1pPr marL="0" indent="0" algn="r">
              <a:buNone/>
              <a:defRPr sz="2200" b="1" i="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Use this if additional subtitle is needed.  Otherwise, delete.</a:t>
            </a:r>
          </a:p>
        </p:txBody>
      </p:sp>
      <p:sp>
        <p:nvSpPr>
          <p:cNvPr id="11" name="Callout box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178174" y="3227894"/>
            <a:ext cx="3347169" cy="2942344"/>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t">
            <a:noAutofit/>
          </a:bodyPr>
          <a:lstStyle>
            <a:lvl1pPr marL="0" indent="0" algn="l">
              <a:buNone/>
              <a:defRPr sz="16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24" name="Caption 1">
            <a:extLst>
              <a:ext uri="{FF2B5EF4-FFF2-40B4-BE49-F238E27FC236}">
                <a16:creationId xmlns:a16="http://schemas.microsoft.com/office/drawing/2014/main" id="{6E53E3EF-A315-4552-8CF4-530F162F2215}"/>
              </a:ext>
            </a:extLst>
          </p:cNvPr>
          <p:cNvSpPr>
            <a:spLocks noGrp="1"/>
          </p:cNvSpPr>
          <p:nvPr>
            <p:ph type="body" idx="19" hasCustomPrompt="1"/>
          </p:nvPr>
        </p:nvSpPr>
        <p:spPr>
          <a:xfrm>
            <a:off x="1976311" y="1020559"/>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23" name="Caption 2">
            <a:extLst>
              <a:ext uri="{FF2B5EF4-FFF2-40B4-BE49-F238E27FC236}">
                <a16:creationId xmlns:a16="http://schemas.microsoft.com/office/drawing/2014/main" id="{5785E59E-687B-43E6-AAE8-C7C6B53123EE}"/>
              </a:ext>
            </a:extLst>
          </p:cNvPr>
          <p:cNvSpPr>
            <a:spLocks noGrp="1"/>
          </p:cNvSpPr>
          <p:nvPr>
            <p:ph type="body" idx="18" hasCustomPrompt="1"/>
          </p:nvPr>
        </p:nvSpPr>
        <p:spPr>
          <a:xfrm>
            <a:off x="2791561" y="1836872"/>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2 here.</a:t>
            </a:r>
          </a:p>
        </p:txBody>
      </p:sp>
      <p:sp>
        <p:nvSpPr>
          <p:cNvPr id="22" name="Caption 3">
            <a:extLst>
              <a:ext uri="{FF2B5EF4-FFF2-40B4-BE49-F238E27FC236}">
                <a16:creationId xmlns:a16="http://schemas.microsoft.com/office/drawing/2014/main" id="{7F64AC9C-1867-4F45-B435-D0500C668A3F}"/>
              </a:ext>
            </a:extLst>
          </p:cNvPr>
          <p:cNvSpPr>
            <a:spLocks noGrp="1"/>
          </p:cNvSpPr>
          <p:nvPr>
            <p:ph type="body" idx="17" hasCustomPrompt="1"/>
          </p:nvPr>
        </p:nvSpPr>
        <p:spPr>
          <a:xfrm>
            <a:off x="3606811" y="2653185"/>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21" name="Caption 4">
            <a:extLst>
              <a:ext uri="{FF2B5EF4-FFF2-40B4-BE49-F238E27FC236}">
                <a16:creationId xmlns:a16="http://schemas.microsoft.com/office/drawing/2014/main" id="{23B6C41B-B01A-48C4-B1DA-F67135FE81A8}"/>
              </a:ext>
            </a:extLst>
          </p:cNvPr>
          <p:cNvSpPr>
            <a:spLocks noGrp="1"/>
          </p:cNvSpPr>
          <p:nvPr>
            <p:ph type="body" idx="16" hasCustomPrompt="1"/>
          </p:nvPr>
        </p:nvSpPr>
        <p:spPr>
          <a:xfrm>
            <a:off x="4422061" y="3469498"/>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4 here.</a:t>
            </a:r>
          </a:p>
        </p:txBody>
      </p:sp>
      <p:sp>
        <p:nvSpPr>
          <p:cNvPr id="20" name="Caption 5">
            <a:extLst>
              <a:ext uri="{FF2B5EF4-FFF2-40B4-BE49-F238E27FC236}">
                <a16:creationId xmlns:a16="http://schemas.microsoft.com/office/drawing/2014/main" id="{F2F618EA-F6FF-4DD1-A1D3-71BB1704CC59}"/>
              </a:ext>
            </a:extLst>
          </p:cNvPr>
          <p:cNvSpPr>
            <a:spLocks noGrp="1"/>
          </p:cNvSpPr>
          <p:nvPr>
            <p:ph type="body" idx="15" hasCustomPrompt="1"/>
          </p:nvPr>
        </p:nvSpPr>
        <p:spPr>
          <a:xfrm>
            <a:off x="5237311" y="4285811"/>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5 here.</a:t>
            </a:r>
          </a:p>
        </p:txBody>
      </p:sp>
      <p:sp>
        <p:nvSpPr>
          <p:cNvPr id="3" name="Caption 6">
            <a:extLst>
              <a:ext uri="{FF2B5EF4-FFF2-40B4-BE49-F238E27FC236}">
                <a16:creationId xmlns:a16="http://schemas.microsoft.com/office/drawing/2014/main" id="{B32B0E8D-8431-408A-AF8C-044EE0F0A717}"/>
              </a:ext>
            </a:extLst>
          </p:cNvPr>
          <p:cNvSpPr>
            <a:spLocks noGrp="1"/>
          </p:cNvSpPr>
          <p:nvPr>
            <p:ph type="body" idx="1" hasCustomPrompt="1"/>
          </p:nvPr>
        </p:nvSpPr>
        <p:spPr>
          <a:xfrm>
            <a:off x="6052561" y="5102122"/>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6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698966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4" name="Gray Line">
            <a:extLst>
              <a:ext uri="{FF2B5EF4-FFF2-40B4-BE49-F238E27FC236}">
                <a16:creationId xmlns:a16="http://schemas.microsoft.com/office/drawing/2014/main" id="{EB1F5497-0BA7-44C4-91C9-0DA349BE0710}"/>
              </a:ext>
              <a:ext uri="{C183D7F6-B498-43B3-948B-1728B52AA6E4}">
                <adec:decorative xmlns:adec="http://schemas.microsoft.com/office/drawing/2017/decorative" val="1"/>
              </a:ext>
            </a:extLst>
          </p:cNvPr>
          <p:cNvCxnSpPr/>
          <p:nvPr userDrawn="1"/>
        </p:nvCxnSpPr>
        <p:spPr>
          <a:xfrm>
            <a:off x="0" y="3447106"/>
            <a:ext cx="1219200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0" name="Year Right">
            <a:extLst>
              <a:ext uri="{FF2B5EF4-FFF2-40B4-BE49-F238E27FC236}">
                <a16:creationId xmlns:a16="http://schemas.microsoft.com/office/drawing/2014/main" id="{66D1E8FF-07A1-4602-A7F7-548960E0C1C1}"/>
              </a:ext>
              <a:ext uri="{C183D7F6-B498-43B3-948B-1728B52AA6E4}">
                <adec:decorative xmlns:adec="http://schemas.microsoft.com/office/drawing/2017/decorative" val="1"/>
              </a:ext>
            </a:extLst>
          </p:cNvPr>
          <p:cNvSpPr>
            <a:spLocks noGrp="1"/>
          </p:cNvSpPr>
          <p:nvPr>
            <p:ph type="body" idx="24" hasCustomPrompt="1"/>
          </p:nvPr>
        </p:nvSpPr>
        <p:spPr>
          <a:xfrm>
            <a:off x="366666"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31" name="Year Left">
            <a:extLst>
              <a:ext uri="{FF2B5EF4-FFF2-40B4-BE49-F238E27FC236}">
                <a16:creationId xmlns:a16="http://schemas.microsoft.com/office/drawing/2014/main" id="{F60D08D2-751A-4A75-8F69-6933BA144CE2}"/>
              </a:ext>
              <a:ext uri="{C183D7F6-B498-43B3-948B-1728B52AA6E4}">
                <adec:decorative xmlns:adec="http://schemas.microsoft.com/office/drawing/2017/decorative" val="1"/>
              </a:ext>
            </a:extLst>
          </p:cNvPr>
          <p:cNvSpPr>
            <a:spLocks noGrp="1"/>
          </p:cNvSpPr>
          <p:nvPr>
            <p:ph type="body" idx="25" hasCustomPrompt="1"/>
          </p:nvPr>
        </p:nvSpPr>
        <p:spPr>
          <a:xfrm>
            <a:off x="9097643"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9" name="Timeline Item 1">
            <a:extLst>
              <a:ext uri="{FF2B5EF4-FFF2-40B4-BE49-F238E27FC236}">
                <a16:creationId xmlns:a16="http://schemas.microsoft.com/office/drawing/2014/main" id="{7E8B3B64-B72D-46F2-81CE-8A9ABCF3779F}"/>
              </a:ext>
            </a:extLst>
          </p:cNvPr>
          <p:cNvSpPr>
            <a:spLocks noGrp="1"/>
          </p:cNvSpPr>
          <p:nvPr>
            <p:ph type="body" idx="15" hasCustomPrompt="1"/>
          </p:nvPr>
        </p:nvSpPr>
        <p:spPr>
          <a:xfrm rot="19800000">
            <a:off x="952510"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20" name="Timeline Item 2">
            <a:extLst>
              <a:ext uri="{FF2B5EF4-FFF2-40B4-BE49-F238E27FC236}">
                <a16:creationId xmlns:a16="http://schemas.microsoft.com/office/drawing/2014/main" id="{71175FA4-BAEE-4275-A8DC-9D639675342F}"/>
              </a:ext>
            </a:extLst>
          </p:cNvPr>
          <p:cNvSpPr>
            <a:spLocks noGrp="1"/>
          </p:cNvSpPr>
          <p:nvPr>
            <p:ph type="body" idx="16" hasCustomPrompt="1"/>
          </p:nvPr>
        </p:nvSpPr>
        <p:spPr>
          <a:xfrm rot="19800000">
            <a:off x="2249998"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1" name="Timeline Item 3">
            <a:extLst>
              <a:ext uri="{FF2B5EF4-FFF2-40B4-BE49-F238E27FC236}">
                <a16:creationId xmlns:a16="http://schemas.microsoft.com/office/drawing/2014/main" id="{16445293-5DCC-4B7C-9FC6-1572DB24A1FE}"/>
              </a:ext>
            </a:extLst>
          </p:cNvPr>
          <p:cNvSpPr>
            <a:spLocks noGrp="1"/>
          </p:cNvSpPr>
          <p:nvPr>
            <p:ph type="body" idx="17" hasCustomPrompt="1"/>
          </p:nvPr>
        </p:nvSpPr>
        <p:spPr>
          <a:xfrm rot="19800000">
            <a:off x="3547486"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2" name="Timeline Item 4">
            <a:extLst>
              <a:ext uri="{FF2B5EF4-FFF2-40B4-BE49-F238E27FC236}">
                <a16:creationId xmlns:a16="http://schemas.microsoft.com/office/drawing/2014/main" id="{2B9FE88E-CCED-4252-8A9C-026A3B8594A2}"/>
              </a:ext>
            </a:extLst>
          </p:cNvPr>
          <p:cNvSpPr>
            <a:spLocks noGrp="1"/>
          </p:cNvSpPr>
          <p:nvPr>
            <p:ph type="body" idx="18" hasCustomPrompt="1"/>
          </p:nvPr>
        </p:nvSpPr>
        <p:spPr>
          <a:xfrm rot="19800000">
            <a:off x="4844974"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23" name="Timeline Item 5">
            <a:extLst>
              <a:ext uri="{FF2B5EF4-FFF2-40B4-BE49-F238E27FC236}">
                <a16:creationId xmlns:a16="http://schemas.microsoft.com/office/drawing/2014/main" id="{59CADF66-2650-4A81-9731-9AD87431C781}"/>
              </a:ext>
            </a:extLst>
          </p:cNvPr>
          <p:cNvSpPr>
            <a:spLocks noGrp="1"/>
          </p:cNvSpPr>
          <p:nvPr>
            <p:ph type="body" idx="19" hasCustomPrompt="1"/>
          </p:nvPr>
        </p:nvSpPr>
        <p:spPr>
          <a:xfrm rot="19800000">
            <a:off x="6183563"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24" name="Timeline Item 6">
            <a:extLst>
              <a:ext uri="{FF2B5EF4-FFF2-40B4-BE49-F238E27FC236}">
                <a16:creationId xmlns:a16="http://schemas.microsoft.com/office/drawing/2014/main" id="{2DBD2AA9-D43A-459A-A79F-A51F5F8660C3}"/>
              </a:ext>
            </a:extLst>
          </p:cNvPr>
          <p:cNvSpPr>
            <a:spLocks noGrp="1"/>
          </p:cNvSpPr>
          <p:nvPr>
            <p:ph type="body" idx="20" hasCustomPrompt="1"/>
          </p:nvPr>
        </p:nvSpPr>
        <p:spPr>
          <a:xfrm rot="19800000">
            <a:off x="7481051"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25" name="Timeline Item 7">
            <a:extLst>
              <a:ext uri="{FF2B5EF4-FFF2-40B4-BE49-F238E27FC236}">
                <a16:creationId xmlns:a16="http://schemas.microsoft.com/office/drawing/2014/main" id="{446DB56E-1F98-4CA5-9EA0-CD5D8E696085}"/>
              </a:ext>
            </a:extLst>
          </p:cNvPr>
          <p:cNvSpPr>
            <a:spLocks noGrp="1"/>
          </p:cNvSpPr>
          <p:nvPr>
            <p:ph type="body" idx="21" hasCustomPrompt="1"/>
          </p:nvPr>
        </p:nvSpPr>
        <p:spPr>
          <a:xfrm rot="19800000">
            <a:off x="8778539"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805866" y="4575293"/>
            <a:ext cx="10462106" cy="1071062"/>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spAutoFit/>
          </a:bodyPr>
          <a:lstStyle>
            <a:lvl1pPr marL="0" indent="0" algn="l">
              <a:buNone/>
              <a:defRPr sz="16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11400153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4" name="Gray Line">
            <a:extLst>
              <a:ext uri="{FF2B5EF4-FFF2-40B4-BE49-F238E27FC236}">
                <a16:creationId xmlns:a16="http://schemas.microsoft.com/office/drawing/2014/main" id="{EB1F5497-0BA7-44C4-91C9-0DA349BE0710}"/>
              </a:ext>
              <a:ext uri="{C183D7F6-B498-43B3-948B-1728B52AA6E4}">
                <adec:decorative xmlns:adec="http://schemas.microsoft.com/office/drawing/2017/decorative" val="1"/>
              </a:ext>
            </a:extLst>
          </p:cNvPr>
          <p:cNvCxnSpPr/>
          <p:nvPr userDrawn="1"/>
        </p:nvCxnSpPr>
        <p:spPr>
          <a:xfrm>
            <a:off x="0" y="3447106"/>
            <a:ext cx="1219200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1" name="Year Right">
            <a:extLst>
              <a:ext uri="{FF2B5EF4-FFF2-40B4-BE49-F238E27FC236}">
                <a16:creationId xmlns:a16="http://schemas.microsoft.com/office/drawing/2014/main" id="{F60D08D2-751A-4A75-8F69-6933BA144CE2}"/>
              </a:ext>
              <a:ext uri="{C183D7F6-B498-43B3-948B-1728B52AA6E4}">
                <adec:decorative xmlns:adec="http://schemas.microsoft.com/office/drawing/2017/decorative" val="1"/>
              </a:ext>
            </a:extLst>
          </p:cNvPr>
          <p:cNvSpPr>
            <a:spLocks noGrp="1"/>
          </p:cNvSpPr>
          <p:nvPr>
            <p:ph type="body" idx="25" hasCustomPrompt="1"/>
          </p:nvPr>
        </p:nvSpPr>
        <p:spPr>
          <a:xfrm>
            <a:off x="9097643"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30" name="Year Left">
            <a:extLst>
              <a:ext uri="{FF2B5EF4-FFF2-40B4-BE49-F238E27FC236}">
                <a16:creationId xmlns:a16="http://schemas.microsoft.com/office/drawing/2014/main" id="{66D1E8FF-07A1-4602-A7F7-548960E0C1C1}"/>
              </a:ext>
              <a:ext uri="{C183D7F6-B498-43B3-948B-1728B52AA6E4}">
                <adec:decorative xmlns:adec="http://schemas.microsoft.com/office/drawing/2017/decorative" val="1"/>
              </a:ext>
            </a:extLst>
          </p:cNvPr>
          <p:cNvSpPr>
            <a:spLocks noGrp="1"/>
          </p:cNvSpPr>
          <p:nvPr>
            <p:ph type="body" idx="24" hasCustomPrompt="1"/>
          </p:nvPr>
        </p:nvSpPr>
        <p:spPr>
          <a:xfrm>
            <a:off x="366666"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9" name="Timeline Item 1">
            <a:extLst>
              <a:ext uri="{FF2B5EF4-FFF2-40B4-BE49-F238E27FC236}">
                <a16:creationId xmlns:a16="http://schemas.microsoft.com/office/drawing/2014/main" id="{7E8B3B64-B72D-46F2-81CE-8A9ABCF3779F}"/>
              </a:ext>
            </a:extLst>
          </p:cNvPr>
          <p:cNvSpPr>
            <a:spLocks noGrp="1"/>
          </p:cNvSpPr>
          <p:nvPr>
            <p:ph type="body" idx="15" hasCustomPrompt="1"/>
          </p:nvPr>
        </p:nvSpPr>
        <p:spPr>
          <a:xfrm rot="19800000">
            <a:off x="952510" y="2017123"/>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20" name="Timeline Item 2">
            <a:extLst>
              <a:ext uri="{FF2B5EF4-FFF2-40B4-BE49-F238E27FC236}">
                <a16:creationId xmlns:a16="http://schemas.microsoft.com/office/drawing/2014/main" id="{71175FA4-BAEE-4275-A8DC-9D639675342F}"/>
              </a:ext>
            </a:extLst>
          </p:cNvPr>
          <p:cNvSpPr>
            <a:spLocks noGrp="1"/>
          </p:cNvSpPr>
          <p:nvPr>
            <p:ph type="body" idx="16" hasCustomPrompt="1"/>
          </p:nvPr>
        </p:nvSpPr>
        <p:spPr>
          <a:xfrm rot="19800000">
            <a:off x="2249998" y="2017123"/>
            <a:ext cx="3357485" cy="505948"/>
          </a:xfrm>
          <a:prstGeom prst="callout1">
            <a:avLst>
              <a:gd name="adj1" fmla="val 48704"/>
              <a:gd name="adj2" fmla="val -513"/>
              <a:gd name="adj3" fmla="val 48509"/>
              <a:gd name="adj4" fmla="val -20806"/>
            </a:avLst>
          </a:prstGeom>
          <a:noFill/>
          <a:ln w="31750" cap="rnd">
            <a:solidFill>
              <a:schemeClr val="accent5"/>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1" name="Timeline Item 3">
            <a:extLst>
              <a:ext uri="{FF2B5EF4-FFF2-40B4-BE49-F238E27FC236}">
                <a16:creationId xmlns:a16="http://schemas.microsoft.com/office/drawing/2014/main" id="{16445293-5DCC-4B7C-9FC6-1572DB24A1FE}"/>
              </a:ext>
            </a:extLst>
          </p:cNvPr>
          <p:cNvSpPr>
            <a:spLocks noGrp="1"/>
          </p:cNvSpPr>
          <p:nvPr>
            <p:ph type="body" idx="17" hasCustomPrompt="1"/>
          </p:nvPr>
        </p:nvSpPr>
        <p:spPr>
          <a:xfrm rot="19800000">
            <a:off x="3547486" y="2017123"/>
            <a:ext cx="3357485" cy="505948"/>
          </a:xfrm>
          <a:prstGeom prst="callout1">
            <a:avLst>
              <a:gd name="adj1" fmla="val 48704"/>
              <a:gd name="adj2" fmla="val -513"/>
              <a:gd name="adj3" fmla="val 48509"/>
              <a:gd name="adj4" fmla="val -20806"/>
            </a:avLst>
          </a:prstGeom>
          <a:noFill/>
          <a:ln w="31750" cap="rnd">
            <a:solidFill>
              <a:schemeClr val="accent3">
                <a:lumMod val="75000"/>
                <a:lumOff val="25000"/>
              </a:schemeClr>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2" name="Timeline Item 4">
            <a:extLst>
              <a:ext uri="{FF2B5EF4-FFF2-40B4-BE49-F238E27FC236}">
                <a16:creationId xmlns:a16="http://schemas.microsoft.com/office/drawing/2014/main" id="{2B9FE88E-CCED-4252-8A9C-026A3B8594A2}"/>
              </a:ext>
            </a:extLst>
          </p:cNvPr>
          <p:cNvSpPr>
            <a:spLocks noGrp="1"/>
          </p:cNvSpPr>
          <p:nvPr>
            <p:ph type="body" idx="18" hasCustomPrompt="1"/>
          </p:nvPr>
        </p:nvSpPr>
        <p:spPr>
          <a:xfrm rot="19800000">
            <a:off x="4844974" y="2017123"/>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23" name="Timeline Item 5">
            <a:extLst>
              <a:ext uri="{FF2B5EF4-FFF2-40B4-BE49-F238E27FC236}">
                <a16:creationId xmlns:a16="http://schemas.microsoft.com/office/drawing/2014/main" id="{59CADF66-2650-4A81-9731-9AD87431C781}"/>
              </a:ext>
            </a:extLst>
          </p:cNvPr>
          <p:cNvSpPr>
            <a:spLocks noGrp="1"/>
          </p:cNvSpPr>
          <p:nvPr>
            <p:ph type="body" idx="19" hasCustomPrompt="1"/>
          </p:nvPr>
        </p:nvSpPr>
        <p:spPr>
          <a:xfrm rot="19800000">
            <a:off x="6183563" y="2017125"/>
            <a:ext cx="3357485" cy="505948"/>
          </a:xfrm>
          <a:prstGeom prst="callout1">
            <a:avLst>
              <a:gd name="adj1" fmla="val 48704"/>
              <a:gd name="adj2" fmla="val -513"/>
              <a:gd name="adj3" fmla="val 48509"/>
              <a:gd name="adj4" fmla="val -20806"/>
            </a:avLst>
          </a:prstGeom>
          <a:noFill/>
          <a:ln w="31750" cap="rnd">
            <a:solidFill>
              <a:schemeClr val="accent5"/>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24" name="Timeline Item 6">
            <a:extLst>
              <a:ext uri="{FF2B5EF4-FFF2-40B4-BE49-F238E27FC236}">
                <a16:creationId xmlns:a16="http://schemas.microsoft.com/office/drawing/2014/main" id="{2DBD2AA9-D43A-459A-A79F-A51F5F8660C3}"/>
              </a:ext>
            </a:extLst>
          </p:cNvPr>
          <p:cNvSpPr>
            <a:spLocks noGrp="1"/>
          </p:cNvSpPr>
          <p:nvPr>
            <p:ph type="body" idx="20" hasCustomPrompt="1"/>
          </p:nvPr>
        </p:nvSpPr>
        <p:spPr>
          <a:xfrm rot="19800000">
            <a:off x="7481051" y="2017125"/>
            <a:ext cx="3357485" cy="505948"/>
          </a:xfrm>
          <a:prstGeom prst="callout1">
            <a:avLst>
              <a:gd name="adj1" fmla="val 48704"/>
              <a:gd name="adj2" fmla="val -513"/>
              <a:gd name="adj3" fmla="val 48509"/>
              <a:gd name="adj4" fmla="val -20806"/>
            </a:avLst>
          </a:prstGeom>
          <a:noFill/>
          <a:ln w="31750" cap="rnd">
            <a:solidFill>
              <a:schemeClr val="accent3">
                <a:lumMod val="75000"/>
                <a:lumOff val="25000"/>
              </a:schemeClr>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25" name="Timeline Item 7">
            <a:extLst>
              <a:ext uri="{FF2B5EF4-FFF2-40B4-BE49-F238E27FC236}">
                <a16:creationId xmlns:a16="http://schemas.microsoft.com/office/drawing/2014/main" id="{446DB56E-1F98-4CA5-9EA0-CD5D8E696085}"/>
              </a:ext>
            </a:extLst>
          </p:cNvPr>
          <p:cNvSpPr>
            <a:spLocks noGrp="1"/>
          </p:cNvSpPr>
          <p:nvPr>
            <p:ph type="body" idx="21" hasCustomPrompt="1"/>
          </p:nvPr>
        </p:nvSpPr>
        <p:spPr>
          <a:xfrm rot="19800000">
            <a:off x="8778539" y="2017125"/>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805866" y="4575293"/>
            <a:ext cx="10462106" cy="1071062"/>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spAutoFit/>
          </a:bodyPr>
          <a:lstStyle>
            <a:lvl1pPr marL="0" indent="0" algn="l">
              <a:buNone/>
              <a:defRPr sz="16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36527489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5" name="Gray Line">
            <a:extLst>
              <a:ext uri="{FF2B5EF4-FFF2-40B4-BE49-F238E27FC236}">
                <a16:creationId xmlns:a16="http://schemas.microsoft.com/office/drawing/2014/main" id="{FB7FF695-611E-4BA6-99FD-A8120740C671}"/>
              </a:ext>
              <a:ext uri="{C183D7F6-B498-43B3-948B-1728B52AA6E4}">
                <adec:decorative xmlns:adec="http://schemas.microsoft.com/office/drawing/2017/decorative" val="1"/>
              </a:ext>
            </a:extLst>
          </p:cNvPr>
          <p:cNvCxnSpPr>
            <a:cxnSpLocks/>
          </p:cNvCxnSpPr>
          <p:nvPr userDrawn="1"/>
        </p:nvCxnSpPr>
        <p:spPr>
          <a:xfrm>
            <a:off x="8248838" y="861170"/>
            <a:ext cx="0" cy="5387230"/>
          </a:xfrm>
          <a:prstGeom prst="line">
            <a:avLst/>
          </a:prstGeom>
          <a:ln w="28575">
            <a:gradFill>
              <a:gsLst>
                <a:gs pos="1000">
                  <a:schemeClr val="accent4">
                    <a:alpha val="0"/>
                  </a:schemeClr>
                </a:gs>
                <a:gs pos="15000">
                  <a:schemeClr val="accent4"/>
                </a:gs>
                <a:gs pos="85000">
                  <a:schemeClr val="accent4"/>
                </a:gs>
                <a:gs pos="99000">
                  <a:schemeClr val="accent4">
                    <a:alpha val="0"/>
                  </a:schemeClr>
                </a:gs>
              </a:gsLst>
              <a:lin ang="5400000" scaled="1"/>
            </a:gradFill>
          </a:ln>
        </p:spPr>
        <p:style>
          <a:lnRef idx="1">
            <a:schemeClr val="accent4"/>
          </a:lnRef>
          <a:fillRef idx="0">
            <a:schemeClr val="accent4"/>
          </a:fillRef>
          <a:effectRef idx="0">
            <a:schemeClr val="accent4"/>
          </a:effectRef>
          <a:fontRef idx="minor">
            <a:schemeClr val="tx1"/>
          </a:fontRef>
        </p:style>
      </p:cxn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C2ACF4F6-841C-4EB3-998D-4079B398A4B3}"/>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1" name="Callout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609140" y="1823226"/>
            <a:ext cx="3334023" cy="3263970"/>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noAutofit/>
          </a:bodyPr>
          <a:lstStyle>
            <a:lvl1pPr marL="0" indent="0" algn="l">
              <a:buNone/>
              <a:defRPr sz="18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a:t>
            </a:r>
          </a:p>
        </p:txBody>
      </p:sp>
      <p:sp>
        <p:nvSpPr>
          <p:cNvPr id="27" name="Timeline Item 1">
            <a:extLst>
              <a:ext uri="{FF2B5EF4-FFF2-40B4-BE49-F238E27FC236}">
                <a16:creationId xmlns:a16="http://schemas.microsoft.com/office/drawing/2014/main" id="{CF264817-797F-497A-9AC6-81B3EFFB4035}"/>
              </a:ext>
            </a:extLst>
          </p:cNvPr>
          <p:cNvSpPr>
            <a:spLocks noGrp="1"/>
          </p:cNvSpPr>
          <p:nvPr>
            <p:ph type="body" idx="27" hasCustomPrompt="1"/>
          </p:nvPr>
        </p:nvSpPr>
        <p:spPr>
          <a:xfrm>
            <a:off x="4600952" y="1200470"/>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17" name="Timeline Item 2">
            <a:extLst>
              <a:ext uri="{FF2B5EF4-FFF2-40B4-BE49-F238E27FC236}">
                <a16:creationId xmlns:a16="http://schemas.microsoft.com/office/drawing/2014/main" id="{CBB9AAD3-859D-4004-9796-E5E9CF036E58}"/>
              </a:ext>
            </a:extLst>
          </p:cNvPr>
          <p:cNvSpPr>
            <a:spLocks noGrp="1"/>
          </p:cNvSpPr>
          <p:nvPr>
            <p:ph type="body" idx="1" hasCustomPrompt="1"/>
          </p:nvPr>
        </p:nvSpPr>
        <p:spPr>
          <a:xfrm>
            <a:off x="8548765" y="1698948"/>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6" name="Timeline Item 3">
            <a:extLst>
              <a:ext uri="{FF2B5EF4-FFF2-40B4-BE49-F238E27FC236}">
                <a16:creationId xmlns:a16="http://schemas.microsoft.com/office/drawing/2014/main" id="{D8952813-2EC6-42A3-AFCD-D0EB3A46E7FD}"/>
              </a:ext>
            </a:extLst>
          </p:cNvPr>
          <p:cNvSpPr>
            <a:spLocks noGrp="1"/>
          </p:cNvSpPr>
          <p:nvPr>
            <p:ph type="body" idx="26" hasCustomPrompt="1"/>
          </p:nvPr>
        </p:nvSpPr>
        <p:spPr>
          <a:xfrm>
            <a:off x="4600953" y="2197426"/>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8" name="Timeline Item 4">
            <a:extLst>
              <a:ext uri="{FF2B5EF4-FFF2-40B4-BE49-F238E27FC236}">
                <a16:creationId xmlns:a16="http://schemas.microsoft.com/office/drawing/2014/main" id="{D23AED94-E8A9-498E-B8DB-E06B880F3344}"/>
              </a:ext>
            </a:extLst>
          </p:cNvPr>
          <p:cNvSpPr>
            <a:spLocks noGrp="1"/>
          </p:cNvSpPr>
          <p:nvPr>
            <p:ph type="body" idx="28" hasCustomPrompt="1"/>
          </p:nvPr>
        </p:nvSpPr>
        <p:spPr>
          <a:xfrm>
            <a:off x="8548765" y="2695904"/>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34" name="Timeline Item 5">
            <a:extLst>
              <a:ext uri="{FF2B5EF4-FFF2-40B4-BE49-F238E27FC236}">
                <a16:creationId xmlns:a16="http://schemas.microsoft.com/office/drawing/2014/main" id="{D0490684-BF2D-4D43-AF2F-1DF814863A3B}"/>
              </a:ext>
            </a:extLst>
          </p:cNvPr>
          <p:cNvSpPr>
            <a:spLocks noGrp="1"/>
          </p:cNvSpPr>
          <p:nvPr>
            <p:ph type="body" idx="31" hasCustomPrompt="1"/>
          </p:nvPr>
        </p:nvSpPr>
        <p:spPr>
          <a:xfrm>
            <a:off x="4606810" y="3194382"/>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32" name="Timeline Item 6">
            <a:extLst>
              <a:ext uri="{FF2B5EF4-FFF2-40B4-BE49-F238E27FC236}">
                <a16:creationId xmlns:a16="http://schemas.microsoft.com/office/drawing/2014/main" id="{332605F8-B1E8-420F-9AB3-BEA8E983B716}"/>
              </a:ext>
            </a:extLst>
          </p:cNvPr>
          <p:cNvSpPr>
            <a:spLocks noGrp="1"/>
          </p:cNvSpPr>
          <p:nvPr>
            <p:ph type="body" idx="29" hasCustomPrompt="1"/>
          </p:nvPr>
        </p:nvSpPr>
        <p:spPr>
          <a:xfrm>
            <a:off x="8554623" y="3692860"/>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33" name="Timeline Item 7">
            <a:extLst>
              <a:ext uri="{FF2B5EF4-FFF2-40B4-BE49-F238E27FC236}">
                <a16:creationId xmlns:a16="http://schemas.microsoft.com/office/drawing/2014/main" id="{FA272DBF-150C-48C0-9616-14571A3CBAAE}"/>
              </a:ext>
            </a:extLst>
          </p:cNvPr>
          <p:cNvSpPr>
            <a:spLocks noGrp="1"/>
          </p:cNvSpPr>
          <p:nvPr>
            <p:ph type="body" idx="30" hasCustomPrompt="1"/>
          </p:nvPr>
        </p:nvSpPr>
        <p:spPr>
          <a:xfrm>
            <a:off x="4606811" y="4191338"/>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35" name="Timeline Item 8">
            <a:extLst>
              <a:ext uri="{FF2B5EF4-FFF2-40B4-BE49-F238E27FC236}">
                <a16:creationId xmlns:a16="http://schemas.microsoft.com/office/drawing/2014/main" id="{7C824D20-BF3C-46D9-8DF9-3784B7B4CDC4}"/>
              </a:ext>
            </a:extLst>
          </p:cNvPr>
          <p:cNvSpPr>
            <a:spLocks noGrp="1"/>
          </p:cNvSpPr>
          <p:nvPr>
            <p:ph type="body" idx="32" hasCustomPrompt="1"/>
          </p:nvPr>
        </p:nvSpPr>
        <p:spPr>
          <a:xfrm>
            <a:off x="8554623" y="4689816"/>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8 here.</a:t>
            </a:r>
          </a:p>
        </p:txBody>
      </p:sp>
      <p:sp>
        <p:nvSpPr>
          <p:cNvPr id="36" name="Timeline Item 9">
            <a:extLst>
              <a:ext uri="{FF2B5EF4-FFF2-40B4-BE49-F238E27FC236}">
                <a16:creationId xmlns:a16="http://schemas.microsoft.com/office/drawing/2014/main" id="{2CD28ECE-ECF2-4119-AAA7-D9F5245530C4}"/>
              </a:ext>
            </a:extLst>
          </p:cNvPr>
          <p:cNvSpPr>
            <a:spLocks noGrp="1"/>
          </p:cNvSpPr>
          <p:nvPr>
            <p:ph type="body" idx="33" hasCustomPrompt="1"/>
          </p:nvPr>
        </p:nvSpPr>
        <p:spPr>
          <a:xfrm>
            <a:off x="4600952" y="5188297"/>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9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18391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p:nvPr>
        </p:nvSpPr>
        <p:spPr/>
        <p:txBody>
          <a:bodyPr/>
          <a:lstStyle/>
          <a:p>
            <a:r>
              <a:rPr lang="en-US" dirty="0"/>
              <a:t>Click to edit Master title style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p:nvPr>
        </p:nvSpPr>
        <p:spPr>
          <a:xfrm>
            <a:off x="838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p:nvPr>
        </p:nvSpPr>
        <p:spPr>
          <a:xfrm>
            <a:off x="6172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67419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p:txBody>
          <a:bodyPr/>
          <a:lstStyle/>
          <a:p>
            <a:r>
              <a:rPr lang="en-US" dirty="0"/>
              <a:t>Click to edit Master title style</a:t>
            </a:r>
          </a:p>
        </p:txBody>
      </p:sp>
      <p:sp>
        <p:nvSpPr>
          <p:cNvPr id="3" name="Content Title Left">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05866"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left column heading</a:t>
            </a:r>
          </a:p>
        </p:txBody>
      </p:sp>
      <p:sp>
        <p:nvSpPr>
          <p:cNvPr id="4" name="Content Placeholder Left">
            <a:extLst>
              <a:ext uri="{FF2B5EF4-FFF2-40B4-BE49-F238E27FC236}">
                <a16:creationId xmlns:a16="http://schemas.microsoft.com/office/drawing/2014/main" id="{18CFC8C1-67C5-455C-AAC1-338413D4B475}"/>
              </a:ext>
            </a:extLst>
          </p:cNvPr>
          <p:cNvSpPr>
            <a:spLocks noGrp="1"/>
          </p:cNvSpPr>
          <p:nvPr>
            <p:ph sz="half" idx="2"/>
          </p:nvPr>
        </p:nvSpPr>
        <p:spPr>
          <a:xfrm>
            <a:off x="805866"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Title Right">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6172200"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right column heading</a:t>
            </a:r>
          </a:p>
        </p:txBody>
      </p:sp>
      <p:sp>
        <p:nvSpPr>
          <p:cNvPr id="6" name="Content Placeholder Right">
            <a:extLst>
              <a:ext uri="{FF2B5EF4-FFF2-40B4-BE49-F238E27FC236}">
                <a16:creationId xmlns:a16="http://schemas.microsoft.com/office/drawing/2014/main" id="{FFD68788-1515-4FDE-890A-643522C68A2A}"/>
              </a:ext>
            </a:extLst>
          </p:cNvPr>
          <p:cNvSpPr>
            <a:spLocks noGrp="1"/>
          </p:cNvSpPr>
          <p:nvPr>
            <p:ph sz="quarter" idx="4"/>
          </p:nvPr>
        </p:nvSpPr>
        <p:spPr>
          <a:xfrm>
            <a:off x="6172200"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54115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50DEA1C2-3B9B-4C61-B9C1-95E92E311634}"/>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0B73BD0A-7F58-4DC5-B1D9-8439C1D6CD7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DA3E6CB-2C77-4659-8ABA-8C2B4BD2288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0496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val="1"/>
              </a:ext>
            </a:extLst>
          </p:cNvPr>
          <p:cNvPicPr>
            <a:picLocks noChangeAspect="1"/>
          </p:cNvPicPr>
          <p:nvPr userDrawn="1"/>
        </p:nvPicPr>
        <p:blipFill>
          <a:blip r:embed="rId2" cstate="hqprint">
            <a:alphaModFix amt="7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622551" y="6284572"/>
            <a:ext cx="1389041" cy="471509"/>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33020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Bottom Corner Embellishment">
            <a:extLst>
              <a:ext uri="{FF2B5EF4-FFF2-40B4-BE49-F238E27FC236}">
                <a16:creationId xmlns:a16="http://schemas.microsoft.com/office/drawing/2014/main" id="{55F230CC-07F9-42BC-9615-CB3A7B6812E0}"/>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4E22BAF3-80E2-4CF3-AB43-FC0E64F14996}"/>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357098EB-40A6-4336-B0F5-E0AA0FA084AF}"/>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7" name="Top Corner Embellishment">
            <a:extLst>
              <a:ext uri="{FF2B5EF4-FFF2-40B4-BE49-F238E27FC236}">
                <a16:creationId xmlns:a16="http://schemas.microsoft.com/office/drawing/2014/main" id="{31258A17-C871-4FB3-B25D-FD074705B04A}"/>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18" name="Freeform: Shape 17">
              <a:extLst>
                <a:ext uri="{FF2B5EF4-FFF2-40B4-BE49-F238E27FC236}">
                  <a16:creationId xmlns:a16="http://schemas.microsoft.com/office/drawing/2014/main" id="{285C913B-C918-4648-A2D5-67D36FA0CBFC}"/>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9BAC7268-14E0-4E40-A27F-5CD1B99EB8C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ED6A5E5-5D92-463C-AACF-EC8C2E9D2591}"/>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WFGPS Logo">
            <a:extLst>
              <a:ext uri="{FF2B5EF4-FFF2-40B4-BE49-F238E27FC236}">
                <a16:creationId xmlns:a16="http://schemas.microsoft.com/office/drawing/2014/main" id="{40D1CC92-595A-4C4B-87DC-6E0AC2E48EB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2B829376-546E-46B9-98B4-30475B1AD681}"/>
              </a:ext>
              <a:ext uri="{C183D7F6-B498-43B3-948B-1728B52AA6E4}">
                <adec:decorative xmlns:adec="http://schemas.microsoft.com/office/drawing/2017/decorative" val="1"/>
              </a:ext>
            </a:extLst>
          </p:cNvPr>
          <p:cNvPicPr>
            <a:picLocks noChangeAspect="1"/>
          </p:cNvPicPr>
          <p:nvPr userDrawn="1"/>
        </p:nvPicPr>
        <p:blipFill>
          <a:blip r:embed="rId3" cstate="hqprint">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8090F5B9-C4F2-45B7-BA66-AA5C6B508C37}"/>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7D3B4C49-C6BA-41E7-B71C-22A0C9AE6DAD}"/>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896BE454-1C77-4AE2-9537-397FA5265275}"/>
              </a:ext>
            </a:extLst>
          </p:cNvPr>
          <p:cNvSpPr>
            <a:spLocks noGrp="1"/>
          </p:cNvSpPr>
          <p:nvPr>
            <p:ph type="body" sz="half" idx="2"/>
          </p:nvPr>
        </p:nvSpPr>
        <p:spPr>
          <a:xfrm>
            <a:off x="839788" y="3300731"/>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a:extLst>
              <a:ext uri="{FF2B5EF4-FFF2-40B4-BE49-F238E27FC236}">
                <a16:creationId xmlns:a16="http://schemas.microsoft.com/office/drawing/2014/main" id="{07FB22A7-9223-4C98-AE44-1CE62BD7ED17}"/>
              </a:ext>
            </a:extLst>
          </p:cNvPr>
          <p:cNvSpPr>
            <a:spLocks noGrp="1"/>
          </p:cNvSpPr>
          <p:nvPr>
            <p:ph idx="1"/>
          </p:nvPr>
        </p:nvSpPr>
        <p:spPr>
          <a:xfrm>
            <a:off x="5183188" y="457201"/>
            <a:ext cx="6172200" cy="5403850"/>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01D062C9-4BB1-48A5-9C8D-6735985CC6C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91869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2.png"/><Relationship Id="rId2" Type="http://schemas.openxmlformats.org/officeDocument/2006/relationships/slideLayout" Target="../slideLayouts/slideLayout12.xml"/><Relationship Id="rId16"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image" Target="../media/image1.emf"/><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8.xml"/><Relationship Id="rId7" Type="http://schemas.openxmlformats.org/officeDocument/2006/relationships/image" Target="../media/image2.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1.emf"/><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microsoft.com/office/2007/relationships/hdphoto" Target="../media/hdphoto1.wdp"/><Relationship Id="rId5" Type="http://schemas.openxmlformats.org/officeDocument/2006/relationships/slideLayout" Target="../slideLayouts/slideLayout34.xml"/><Relationship Id="rId10" Type="http://schemas.openxmlformats.org/officeDocument/2006/relationships/image" Target="../media/image2.png"/><Relationship Id="rId4" Type="http://schemas.openxmlformats.org/officeDocument/2006/relationships/slideLayout" Target="../slideLayouts/slideLayout33.xml"/><Relationship Id="rId9"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microsoft.com/office/2007/relationships/hdphoto" Target="../media/hdphoto1.wdp"/><Relationship Id="rId5" Type="http://schemas.openxmlformats.org/officeDocument/2006/relationships/slideLayout" Target="../slideLayouts/slideLayout41.xml"/><Relationship Id="rId10" Type="http://schemas.openxmlformats.org/officeDocument/2006/relationships/image" Target="../media/image2.png"/><Relationship Id="rId4" Type="http://schemas.openxmlformats.org/officeDocument/2006/relationships/slideLayout" Target="../slideLayouts/slideLayout40.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12"/>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13" cstate="hqprint">
            <a:alphaModFix amt="70000"/>
            <a:extLst>
              <a:ext uri="{BEBA8EAE-BF5A-486C-A8C5-ECC9F3942E4B}">
                <a14:imgProps xmlns:a14="http://schemas.microsoft.com/office/drawing/2010/main">
                  <a14:imgLayer r:embed="rId1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864336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0" r:id="rId4"/>
    <p:sldLayoutId id="2147483652" r:id="rId5"/>
    <p:sldLayoutId id="2147483653" r:id="rId6"/>
    <p:sldLayoutId id="2147483654" r:id="rId7"/>
    <p:sldLayoutId id="2147483655" r:id="rId8"/>
    <p:sldLayoutId id="2147483656" r:id="rId9"/>
    <p:sldLayoutId id="2147483657" r:id="rId10"/>
  </p:sldLayoutIdLst>
  <p:hf hdr="0" ftr="0" dt="0"/>
  <p:txStyles>
    <p:titleStyle>
      <a:lvl1pPr algn="l" defTabSz="914400" rtl="0" eaLnBrk="1" latinLnBrk="0" hangingPunct="1">
        <a:lnSpc>
          <a:spcPct val="90000"/>
        </a:lnSpc>
        <a:spcBef>
          <a:spcPct val="0"/>
        </a:spcBef>
        <a:buNone/>
        <a:defRPr sz="3200" b="1" i="0" u="none"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17" cstate="hqprint">
            <a:alphaModFix amt="70000"/>
            <a:extLst>
              <a:ext uri="{BEBA8EAE-BF5A-486C-A8C5-ECC9F3942E4B}">
                <a14:imgProps xmlns:a14="http://schemas.microsoft.com/office/drawing/2010/main">
                  <a14:imgLayer r:embed="rId1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19"/>
          <a:stretch>
            <a:fillRect/>
          </a:stretch>
        </p:blipFill>
        <p:spPr>
          <a:xfrm>
            <a:off x="9622551" y="6284572"/>
            <a:ext cx="1389041" cy="471509"/>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3402457141"/>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72" r:id="rId3"/>
    <p:sldLayoutId id="2147483682" r:id="rId4"/>
    <p:sldLayoutId id="2147483674" r:id="rId5"/>
    <p:sldLayoutId id="2147483697"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chor="ctr">
            <a:noAutofit/>
          </a:body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1036630729"/>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8" r:id="rId3"/>
    <p:sldLayoutId id="2147483669" r:id="rId4"/>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0" indent="0" algn="l" defTabSz="914400" rtl="0" eaLnBrk="1" latinLnBrk="0" hangingPunct="1">
        <a:lnSpc>
          <a:spcPct val="95000"/>
        </a:lnSpc>
        <a:spcBef>
          <a:spcPts val="3000"/>
        </a:spcBef>
        <a:buClr>
          <a:schemeClr val="accent2"/>
        </a:buClr>
        <a:buFontTx/>
        <a:buNone/>
        <a:defRPr sz="2800" b="1" kern="1200">
          <a:solidFill>
            <a:schemeClr val="accent5"/>
          </a:solidFill>
          <a:latin typeface="+mn-lt"/>
          <a:ea typeface="+mn-ea"/>
          <a:cs typeface="+mn-cs"/>
        </a:defRPr>
      </a:lvl1pPr>
      <a:lvl2pPr marL="457200" indent="0" algn="l" defTabSz="914400" rtl="0" eaLnBrk="1" latinLnBrk="0" hangingPunct="1">
        <a:lnSpc>
          <a:spcPct val="95000"/>
        </a:lnSpc>
        <a:spcBef>
          <a:spcPts val="400"/>
        </a:spcBef>
        <a:buClr>
          <a:schemeClr val="accent6"/>
        </a:buClr>
        <a:buFont typeface="Wingdings 3" panose="05040102010807070707" pitchFamily="18" charset="2"/>
        <a:buNone/>
        <a:defRPr sz="2200" i="1" kern="1200">
          <a:solidFill>
            <a:schemeClr val="bg2">
              <a:lumMod val="25000"/>
            </a:schemeClr>
          </a:solidFill>
          <a:latin typeface="+mj-lt"/>
          <a:ea typeface="+mn-ea"/>
          <a:cs typeface="+mn-cs"/>
        </a:defRPr>
      </a:lvl2pPr>
      <a:lvl3pPr marL="457200" indent="0" algn="l" defTabSz="914400" rtl="0" eaLnBrk="1" latinLnBrk="0" hangingPunct="1">
        <a:lnSpc>
          <a:spcPct val="95000"/>
        </a:lnSpc>
        <a:spcBef>
          <a:spcPts val="200"/>
        </a:spcBef>
        <a:buClr>
          <a:schemeClr val="bg1">
            <a:lumMod val="50000"/>
          </a:schemeClr>
        </a:buClr>
        <a:buFont typeface="Wingdings 3" panose="05040102010807070707" pitchFamily="18" charset="2"/>
        <a:buNone/>
        <a:defRPr sz="2200" kern="1200">
          <a:solidFill>
            <a:schemeClr val="bg2">
              <a:lumMod val="25000"/>
            </a:schemeClr>
          </a:solidFill>
          <a:latin typeface="+mn-lt"/>
          <a:ea typeface="+mn-ea"/>
          <a:cs typeface="+mn-cs"/>
        </a:defRPr>
      </a:lvl3pPr>
      <a:lvl4pPr marL="914400" indent="-457200" algn="l" defTabSz="914400" rtl="0" eaLnBrk="1" latinLnBrk="0" hangingPunct="1">
        <a:lnSpc>
          <a:spcPct val="95000"/>
        </a:lnSpc>
        <a:spcBef>
          <a:spcPts val="1000"/>
        </a:spcBef>
        <a:buClr>
          <a:schemeClr val="tx2">
            <a:lumMod val="90000"/>
            <a:lumOff val="10000"/>
          </a:schemeClr>
        </a:buClr>
        <a:buFont typeface="Wingdings" panose="05000000000000000000" pitchFamily="2" charset="2"/>
        <a:buChar char=""/>
        <a:defRPr sz="2000" u="sng" kern="1200">
          <a:solidFill>
            <a:schemeClr val="accent6"/>
          </a:solidFill>
          <a:latin typeface="+mn-lt"/>
          <a:ea typeface="+mn-ea"/>
          <a:cs typeface="+mn-cs"/>
        </a:defRPr>
      </a:lvl4pPr>
      <a:lvl5pPr marL="914400" indent="-429768" algn="l" defTabSz="914400" rtl="0" eaLnBrk="1" latinLnBrk="0" hangingPunct="1">
        <a:lnSpc>
          <a:spcPct val="95000"/>
        </a:lnSpc>
        <a:spcBef>
          <a:spcPts val="300"/>
        </a:spcBef>
        <a:buClr>
          <a:schemeClr val="accent5"/>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9"/>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10" cstate="hqprint">
            <a:alphaModFix amt="70000"/>
            <a:extLst>
              <a:ext uri="{BEBA8EAE-BF5A-486C-A8C5-ECC9F3942E4B}">
                <a14:imgProps xmlns:a14="http://schemas.microsoft.com/office/drawing/2010/main">
                  <a14:imgLayer r:embed="rId11">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2"/>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981448211"/>
      </p:ext>
    </p:extLst>
  </p:cSld>
  <p:clrMap bg1="lt1" tx1="dk1" bg2="lt2" tx2="dk2" accent1="accent1" accent2="accent2" accent3="accent3" accent4="accent4" accent5="accent5" accent6="accent6" hlink="hlink" folHlink="folHlink"/>
  <p:sldLayoutIdLst>
    <p:sldLayoutId id="2147483693" r:id="rId1"/>
    <p:sldLayoutId id="2147483692" r:id="rId2"/>
    <p:sldLayoutId id="2147483694" r:id="rId3"/>
    <p:sldLayoutId id="2147483696" r:id="rId4"/>
    <p:sldLayoutId id="2147483691" r:id="rId5"/>
    <p:sldLayoutId id="2147483714" r:id="rId6"/>
    <p:sldLayoutId id="2147483715" r:id="rId7"/>
  </p:sldLayoutIdLst>
  <p:hf hdr="0" ftr="0" dt="0"/>
  <p:txStyles>
    <p:titleStyle>
      <a:lvl1pPr algn="l" defTabSz="914400" rtl="0" eaLnBrk="1" latinLnBrk="0" hangingPunct="1">
        <a:lnSpc>
          <a:spcPct val="90000"/>
        </a:lnSpc>
        <a:spcBef>
          <a:spcPct val="0"/>
        </a:spcBef>
        <a:buNone/>
        <a:defRPr sz="3200" b="1" kern="1200">
          <a:solidFill>
            <a:schemeClr val="accent5"/>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9"/>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10" cstate="hqprint">
            <a:alphaModFix amt="70000"/>
            <a:extLst>
              <a:ext uri="{BEBA8EAE-BF5A-486C-A8C5-ECC9F3942E4B}">
                <a14:imgProps xmlns:a14="http://schemas.microsoft.com/office/drawing/2010/main">
                  <a14:imgLayer r:embed="rId11">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add infographic slide title. Delete unneeded shapes.</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573027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13" r:id="rId4"/>
    <p:sldLayoutId id="2147483709" r:id="rId5"/>
    <p:sldLayoutId id="2147483711" r:id="rId6"/>
    <p:sldLayoutId id="2147483712" r:id="rId7"/>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hyperlink" Target="mailto:sbruce@ncen.org" TargetMode="External"/><Relationship Id="rId2" Type="http://schemas.openxmlformats.org/officeDocument/2006/relationships/hyperlink" Target="mailto:tbrown@ncen.org" TargetMode="External"/><Relationship Id="rId1" Type="http://schemas.openxmlformats.org/officeDocument/2006/relationships/slideLayout" Target="../slideLayouts/slideLayout29.xml"/><Relationship Id="rId4" Type="http://schemas.openxmlformats.org/officeDocument/2006/relationships/hyperlink" Target="mailto:kfarrel@ncen.org" TargetMode="External"/></Relationships>
</file>

<file path=ppt/slides/_rels/slide21.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55.png"/><Relationship Id="rId4"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4.xml"/><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13" Type="http://schemas.openxmlformats.org/officeDocument/2006/relationships/tags" Target="../tags/tag27.xml"/><Relationship Id="rId18" Type="http://schemas.openxmlformats.org/officeDocument/2006/relationships/tags" Target="../tags/tag32.xml"/><Relationship Id="rId26" Type="http://schemas.openxmlformats.org/officeDocument/2006/relationships/tags" Target="../tags/tag40.xml"/><Relationship Id="rId39" Type="http://schemas.openxmlformats.org/officeDocument/2006/relationships/image" Target="../media/image57.png"/><Relationship Id="rId21" Type="http://schemas.openxmlformats.org/officeDocument/2006/relationships/tags" Target="../tags/tag35.xml"/><Relationship Id="rId34" Type="http://schemas.openxmlformats.org/officeDocument/2006/relationships/tags" Target="../tags/tag48.xml"/><Relationship Id="rId42" Type="http://schemas.openxmlformats.org/officeDocument/2006/relationships/image" Target="../media/image60.png"/><Relationship Id="rId7" Type="http://schemas.openxmlformats.org/officeDocument/2006/relationships/tags" Target="../tags/tag21.xml"/><Relationship Id="rId2" Type="http://schemas.openxmlformats.org/officeDocument/2006/relationships/tags" Target="../tags/tag16.xml"/><Relationship Id="rId16" Type="http://schemas.openxmlformats.org/officeDocument/2006/relationships/tags" Target="../tags/tag30.xml"/><Relationship Id="rId20" Type="http://schemas.openxmlformats.org/officeDocument/2006/relationships/tags" Target="../tags/tag34.xml"/><Relationship Id="rId29" Type="http://schemas.openxmlformats.org/officeDocument/2006/relationships/tags" Target="../tags/tag43.xml"/><Relationship Id="rId41" Type="http://schemas.openxmlformats.org/officeDocument/2006/relationships/image" Target="../media/image59.png"/><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24" Type="http://schemas.openxmlformats.org/officeDocument/2006/relationships/tags" Target="../tags/tag38.xml"/><Relationship Id="rId32" Type="http://schemas.openxmlformats.org/officeDocument/2006/relationships/tags" Target="../tags/tag46.xml"/><Relationship Id="rId37" Type="http://schemas.openxmlformats.org/officeDocument/2006/relationships/slideLayout" Target="../slideLayouts/slideLayout13.xml"/><Relationship Id="rId40" Type="http://schemas.openxmlformats.org/officeDocument/2006/relationships/image" Target="../media/image58.png"/><Relationship Id="rId5" Type="http://schemas.openxmlformats.org/officeDocument/2006/relationships/tags" Target="../tags/tag19.xml"/><Relationship Id="rId15" Type="http://schemas.openxmlformats.org/officeDocument/2006/relationships/tags" Target="../tags/tag29.xml"/><Relationship Id="rId23" Type="http://schemas.openxmlformats.org/officeDocument/2006/relationships/tags" Target="../tags/tag37.xml"/><Relationship Id="rId28" Type="http://schemas.openxmlformats.org/officeDocument/2006/relationships/tags" Target="../tags/tag42.xml"/><Relationship Id="rId36" Type="http://schemas.openxmlformats.org/officeDocument/2006/relationships/tags" Target="../tags/tag50.xml"/><Relationship Id="rId10" Type="http://schemas.openxmlformats.org/officeDocument/2006/relationships/tags" Target="../tags/tag24.xml"/><Relationship Id="rId19" Type="http://schemas.openxmlformats.org/officeDocument/2006/relationships/tags" Target="../tags/tag33.xml"/><Relationship Id="rId31" Type="http://schemas.openxmlformats.org/officeDocument/2006/relationships/tags" Target="../tags/tag45.xml"/><Relationship Id="rId44" Type="http://schemas.openxmlformats.org/officeDocument/2006/relationships/image" Target="../media/image62.png"/><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 Id="rId22" Type="http://schemas.openxmlformats.org/officeDocument/2006/relationships/tags" Target="../tags/tag36.xml"/><Relationship Id="rId27" Type="http://schemas.openxmlformats.org/officeDocument/2006/relationships/tags" Target="../tags/tag41.xml"/><Relationship Id="rId30" Type="http://schemas.openxmlformats.org/officeDocument/2006/relationships/tags" Target="../tags/tag44.xml"/><Relationship Id="rId35" Type="http://schemas.openxmlformats.org/officeDocument/2006/relationships/tags" Target="../tags/tag49.xml"/><Relationship Id="rId43" Type="http://schemas.openxmlformats.org/officeDocument/2006/relationships/image" Target="../media/image61.png"/><Relationship Id="rId8" Type="http://schemas.openxmlformats.org/officeDocument/2006/relationships/tags" Target="../tags/tag22.xml"/><Relationship Id="rId3" Type="http://schemas.openxmlformats.org/officeDocument/2006/relationships/tags" Target="../tags/tag17.xml"/><Relationship Id="rId12" Type="http://schemas.openxmlformats.org/officeDocument/2006/relationships/tags" Target="../tags/tag26.xml"/><Relationship Id="rId17" Type="http://schemas.openxmlformats.org/officeDocument/2006/relationships/tags" Target="../tags/tag31.xml"/><Relationship Id="rId25" Type="http://schemas.openxmlformats.org/officeDocument/2006/relationships/tags" Target="../tags/tag39.xml"/><Relationship Id="rId33" Type="http://schemas.openxmlformats.org/officeDocument/2006/relationships/tags" Target="../tags/tag47.xml"/><Relationship Id="rId38"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4"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Layout" Target="../slideLayouts/slideLayout24.xml"/><Relationship Id="rId5" Type="http://schemas.openxmlformats.org/officeDocument/2006/relationships/tags" Target="../tags/tag58.xml"/><Relationship Id="rId4" Type="http://schemas.openxmlformats.org/officeDocument/2006/relationships/tags" Target="../tags/tag5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tiff"/><Relationship Id="rId1" Type="http://schemas.openxmlformats.org/officeDocument/2006/relationships/slideLayout" Target="../slideLayouts/slideLayout21.xml"/><Relationship Id="rId6" Type="http://schemas.openxmlformats.org/officeDocument/2006/relationships/hyperlink" Target="https://www.youtube.com/watch?v=6Bt3JkAJlT8" TargetMode="External"/><Relationship Id="rId5" Type="http://schemas.openxmlformats.org/officeDocument/2006/relationships/image" Target="../media/image67.jpg"/><Relationship Id="rId4" Type="http://schemas.openxmlformats.org/officeDocument/2006/relationships/image" Target="../media/image6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hyperlink" Target="https://www.thurstontalk.com/2020/10/09/partnerships-feed-those-in-need-thanks-to-the-southwest-washington-food-hub/" TargetMode="External"/><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68.tiff"/></Relationships>
</file>

<file path=ppt/slides/_rels/slide36.xml.rels><?xml version="1.0" encoding="UTF-8" standalone="yes"?>
<Relationships xmlns="http://schemas.openxmlformats.org/package/2006/relationships"><Relationship Id="rId3" Type="http://schemas.openxmlformats.org/officeDocument/2006/relationships/hyperlink" Target="mailto:Corinne@pacmtn.org" TargetMode="External"/><Relationship Id="rId2" Type="http://schemas.openxmlformats.org/officeDocument/2006/relationships/hyperlink" Target="mailto:jbaxter@esd.wa.gov" TargetMode="Externa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4.xml"/><Relationship Id="rId1" Type="http://schemas.openxmlformats.org/officeDocument/2006/relationships/tags" Target="../tags/tag5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ags" Target="../tags/tag60.xml"/><Relationship Id="rId4" Type="http://schemas.openxmlformats.org/officeDocument/2006/relationships/hyperlink" Target="Support@workforceGPS.or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dol.gov/agencies/eta/dislocated-workers/grants/covid-19"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slideLayout" Target="../slideLayouts/slideLayout28.xml"/><Relationship Id="rId16" Type="http://schemas.openxmlformats.org/officeDocument/2006/relationships/diagramColors" Target="../diagrams/colors3.xml"/><Relationship Id="rId1" Type="http://schemas.openxmlformats.org/officeDocument/2006/relationships/tags" Target="../tags/tag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file:///C:\Documents%20and%20Settings\rkiper\Local%20Settings\Temp\index.html" TargetMode="External"/><Relationship Id="rId1" Type="http://schemas.openxmlformats.org/officeDocument/2006/relationships/slideLayout" Target="../slideLayouts/slideLayout3.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5FB03-888E-4898-A21E-566F5D1EB9B1}"/>
              </a:ext>
            </a:extLst>
          </p:cNvPr>
          <p:cNvSpPr>
            <a:spLocks noGrp="1"/>
          </p:cNvSpPr>
          <p:nvPr>
            <p:ph type="ctrTitle"/>
          </p:nvPr>
        </p:nvSpPr>
        <p:spPr>
          <a:xfrm>
            <a:off x="5494430" y="2313782"/>
            <a:ext cx="6217920" cy="2230436"/>
          </a:xfrm>
        </p:spPr>
        <p:txBody>
          <a:bodyPr>
            <a:normAutofit fontScale="90000"/>
          </a:bodyPr>
          <a:lstStyle/>
          <a:p>
            <a:r>
              <a:rPr lang="en-US" dirty="0"/>
              <a:t>National Dislocated Worker Grant – COVID Disaster Relief</a:t>
            </a:r>
            <a:br>
              <a:rPr lang="en-US" dirty="0"/>
            </a:br>
            <a:endParaRPr lang="en-US" dirty="0"/>
          </a:p>
        </p:txBody>
      </p:sp>
      <p:sp>
        <p:nvSpPr>
          <p:cNvPr id="9" name="Date Placeholder 8">
            <a:extLst>
              <a:ext uri="{FF2B5EF4-FFF2-40B4-BE49-F238E27FC236}">
                <a16:creationId xmlns:a16="http://schemas.microsoft.com/office/drawing/2014/main" id="{F685FEE7-9073-4872-AA27-FBCEF01F2136}"/>
              </a:ext>
            </a:extLst>
          </p:cNvPr>
          <p:cNvSpPr>
            <a:spLocks noGrp="1"/>
          </p:cNvSpPr>
          <p:nvPr>
            <p:ph type="dt" sz="half" idx="10"/>
          </p:nvPr>
        </p:nvSpPr>
        <p:spPr/>
        <p:txBody>
          <a:bodyPr/>
          <a:lstStyle/>
          <a:p>
            <a:r>
              <a:rPr lang="en-US" dirty="0"/>
              <a:t>November 5, 2020</a:t>
            </a:r>
          </a:p>
        </p:txBody>
      </p:sp>
      <p:sp>
        <p:nvSpPr>
          <p:cNvPr id="5" name="Subtitle 4">
            <a:extLst>
              <a:ext uri="{FF2B5EF4-FFF2-40B4-BE49-F238E27FC236}">
                <a16:creationId xmlns:a16="http://schemas.microsoft.com/office/drawing/2014/main" id="{3D419B2D-5403-4628-81B9-81B43B949B23}"/>
              </a:ext>
            </a:extLst>
          </p:cNvPr>
          <p:cNvSpPr>
            <a:spLocks noGrp="1"/>
          </p:cNvSpPr>
          <p:nvPr>
            <p:ph type="subTitle" idx="1"/>
          </p:nvPr>
        </p:nvSpPr>
        <p:spPr/>
        <p:txBody>
          <a:bodyPr>
            <a:normAutofit/>
          </a:bodyPr>
          <a:lstStyle/>
          <a:p>
            <a:r>
              <a:rPr lang="en-US" dirty="0"/>
              <a:t>Implementing NDWG COVID-19 Disaster Relief at the Grantee Level</a:t>
            </a:r>
          </a:p>
        </p:txBody>
      </p:sp>
      <p:pic>
        <p:nvPicPr>
          <p:cNvPr id="4" name="Picture 3" descr="A close up of a card&#10;&#10;Description automatically generated">
            <a:extLst>
              <a:ext uri="{FF2B5EF4-FFF2-40B4-BE49-F238E27FC236}">
                <a16:creationId xmlns:a16="http://schemas.microsoft.com/office/drawing/2014/main" id="{BF6A0171-D955-407D-BA28-91F3A4548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663552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p:txBody>
          <a:bodyPr/>
          <a:lstStyle/>
          <a:p>
            <a:r>
              <a:rPr lang="en-US" altLang="en-US" sz="3600"/>
              <a:t>NoRTEC – Who we are </a:t>
            </a:r>
            <a:r>
              <a:rPr lang="en-US" altLang="en-US"/>
              <a:t>	</a:t>
            </a:r>
          </a:p>
        </p:txBody>
      </p:sp>
      <p:sp>
        <p:nvSpPr>
          <p:cNvPr id="3" name="Content Placeholder 2">
            <a:extLst>
              <a:ext uri="{FF2B5EF4-FFF2-40B4-BE49-F238E27FC236}">
                <a16:creationId xmlns:a16="http://schemas.microsoft.com/office/drawing/2014/main" id="{607A36A7-0542-4DA2-A564-899191C910B5}"/>
              </a:ext>
            </a:extLst>
          </p:cNvPr>
          <p:cNvSpPr>
            <a:spLocks noGrp="1"/>
          </p:cNvSpPr>
          <p:nvPr>
            <p:ph idx="1"/>
          </p:nvPr>
        </p:nvSpPr>
        <p:spPr>
          <a:xfrm>
            <a:off x="805865" y="1200727"/>
            <a:ext cx="9123225" cy="4823548"/>
          </a:xfrm>
        </p:spPr>
        <p:txBody>
          <a:bodyPr>
            <a:normAutofit fontScale="70000" lnSpcReduction="20000"/>
          </a:bodyPr>
          <a:lstStyle/>
          <a:p>
            <a:pPr>
              <a:defRPr/>
            </a:pPr>
            <a:r>
              <a:rPr lang="en-US" altLang="en-US" dirty="0"/>
              <a:t>Formed in 1983 under JTPA</a:t>
            </a:r>
          </a:p>
          <a:p>
            <a:pPr>
              <a:defRPr/>
            </a:pPr>
            <a:r>
              <a:rPr lang="en-US" altLang="en-US" dirty="0"/>
              <a:t>Administered more than two dozen TJ Projects</a:t>
            </a:r>
          </a:p>
          <a:p>
            <a:pPr>
              <a:defRPr/>
            </a:pPr>
            <a:r>
              <a:rPr lang="en-US" altLang="en-US" dirty="0"/>
              <a:t>Workforce Development Board (11 counties)</a:t>
            </a:r>
            <a:endParaRPr lang="en-US" dirty="0"/>
          </a:p>
          <a:p>
            <a:pPr>
              <a:defRPr/>
            </a:pPr>
            <a:r>
              <a:rPr lang="en-US" dirty="0"/>
              <a:t>31,000+ </a:t>
            </a:r>
            <a:r>
              <a:rPr lang="en-US" dirty="0" err="1"/>
              <a:t>sq</a:t>
            </a:r>
            <a:r>
              <a:rPr lang="en-US" dirty="0"/>
              <a:t> miles (20% California land mass)</a:t>
            </a:r>
          </a:p>
          <a:p>
            <a:pPr>
              <a:defRPr/>
            </a:pPr>
            <a:r>
              <a:rPr lang="en-US" dirty="0"/>
              <a:t>2% of California population</a:t>
            </a:r>
          </a:p>
          <a:p>
            <a:pPr>
              <a:defRPr/>
            </a:pPr>
            <a:r>
              <a:rPr lang="en-US" dirty="0"/>
              <a:t>All services contracted to CBOs</a:t>
            </a:r>
          </a:p>
          <a:p>
            <a:pPr>
              <a:defRPr/>
            </a:pPr>
            <a:r>
              <a:rPr lang="en-US" dirty="0"/>
              <a:t>3 WIOA Service Providers</a:t>
            </a:r>
          </a:p>
          <a:p>
            <a:pPr>
              <a:defRPr/>
            </a:pPr>
            <a:r>
              <a:rPr lang="en-US" dirty="0"/>
              <a:t>13 AJCCs </a:t>
            </a:r>
          </a:p>
          <a:p>
            <a:pPr>
              <a:defRPr/>
            </a:pPr>
            <a:r>
              <a:rPr lang="en-US" dirty="0"/>
              <a:t>CBOs responsible for worksite</a:t>
            </a:r>
            <a:br>
              <a:rPr lang="en-US" dirty="0"/>
            </a:br>
            <a:r>
              <a:rPr lang="en-US" dirty="0"/>
              <a:t>development and participant services</a:t>
            </a:r>
          </a:p>
          <a:p>
            <a:pPr>
              <a:defRPr/>
            </a:pPr>
            <a:r>
              <a:rPr lang="en-US" dirty="0"/>
              <a:t>Worksite Agreements between </a:t>
            </a:r>
            <a:br>
              <a:rPr lang="en-US" dirty="0"/>
            </a:br>
            <a:r>
              <a:rPr lang="en-US" dirty="0"/>
              <a:t>CBOs and local entities</a:t>
            </a:r>
          </a:p>
          <a:p>
            <a:pPr marL="449262" lvl="1" indent="0">
              <a:buNone/>
              <a:defRPr/>
            </a:pPr>
            <a:endParaRPr lang="en-US" sz="2000" dirty="0"/>
          </a:p>
          <a:p>
            <a:pPr marL="0" indent="0">
              <a:buNone/>
              <a:defRPr/>
            </a:pPr>
            <a:endParaRPr lang="en-US" dirty="0"/>
          </a:p>
          <a:p>
            <a:pPr marL="0" indent="0">
              <a:buNone/>
              <a:defRPr/>
            </a:pPr>
            <a:endParaRPr lang="en-US" dirty="0"/>
          </a:p>
        </p:txBody>
      </p:sp>
      <p:sp>
        <p:nvSpPr>
          <p:cNvPr id="717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E7A6BD-F9C2-4657-9A70-6C566D3630D3}" type="slidenum">
              <a:rPr lang="en-US" altLang="en-US" smtClean="0"/>
              <a:pPr/>
              <a:t>10</a:t>
            </a:fld>
            <a:endParaRPr lang="en-US" altLang="en-US"/>
          </a:p>
        </p:txBody>
      </p:sp>
      <p:pic>
        <p:nvPicPr>
          <p:cNvPr id="717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7270" y="1965470"/>
            <a:ext cx="3795713"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002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4"/>
          <p:cNvSpPr>
            <a:spLocks noGrp="1" noChangeArrowheads="1"/>
          </p:cNvSpPr>
          <p:nvPr>
            <p:ph type="title"/>
          </p:nvPr>
        </p:nvSpPr>
        <p:spPr>
          <a:xfrm>
            <a:off x="995362" y="189347"/>
            <a:ext cx="7158038" cy="671513"/>
          </a:xfrm>
        </p:spPr>
        <p:txBody>
          <a:bodyPr>
            <a:normAutofit/>
          </a:bodyPr>
          <a:lstStyle/>
          <a:p>
            <a:r>
              <a:rPr lang="en-US" altLang="en-US" dirty="0"/>
              <a:t>AFWD – Who we are </a:t>
            </a:r>
          </a:p>
        </p:txBody>
      </p:sp>
      <p:sp>
        <p:nvSpPr>
          <p:cNvPr id="8195" name="Content Placeholder 2">
            <a:extLst>
              <a:ext uri="{FF2B5EF4-FFF2-40B4-BE49-F238E27FC236}">
                <a16:creationId xmlns:a16="http://schemas.microsoft.com/office/drawing/2014/main" id="{A46EAC5D-C08A-4A3A-AD27-B1AA5B8FAC77}"/>
              </a:ext>
            </a:extLst>
          </p:cNvPr>
          <p:cNvSpPr>
            <a:spLocks noGrp="1"/>
          </p:cNvSpPr>
          <p:nvPr>
            <p:ph sz="half" idx="1"/>
          </p:nvPr>
        </p:nvSpPr>
        <p:spPr>
          <a:xfrm>
            <a:off x="494145" y="1176554"/>
            <a:ext cx="8714509" cy="1926863"/>
          </a:xfrm>
        </p:spPr>
        <p:txBody>
          <a:bodyPr>
            <a:normAutofit/>
          </a:bodyPr>
          <a:lstStyle/>
          <a:p>
            <a:pPr>
              <a:defRPr/>
            </a:pPr>
            <a:r>
              <a:rPr lang="en-US" altLang="en-US" sz="2200" dirty="0"/>
              <a:t>Operating programs since 1986</a:t>
            </a:r>
          </a:p>
          <a:p>
            <a:pPr>
              <a:defRPr/>
            </a:pPr>
            <a:r>
              <a:rPr lang="en-US" altLang="en-US" sz="2200" dirty="0"/>
              <a:t>Service area over 15,000 square miles</a:t>
            </a:r>
          </a:p>
          <a:p>
            <a:pPr lvl="1">
              <a:defRPr/>
            </a:pPr>
            <a:r>
              <a:rPr lang="en-US" altLang="en-US" sz="1800" dirty="0"/>
              <a:t>Larger than 9 states</a:t>
            </a:r>
            <a:endParaRPr lang="en-US" altLang="en-US" sz="2200" dirty="0"/>
          </a:p>
          <a:p>
            <a:pPr marL="0" indent="0">
              <a:buNone/>
              <a:defRPr/>
            </a:pPr>
            <a:endParaRPr lang="en-US" altLang="en-US" sz="2200" dirty="0"/>
          </a:p>
        </p:txBody>
      </p:sp>
      <p:sp>
        <p:nvSpPr>
          <p:cNvPr id="14340" name="Content Placeholder 5">
            <a:extLst>
              <a:ext uri="{FF2B5EF4-FFF2-40B4-BE49-F238E27FC236}">
                <a16:creationId xmlns:a16="http://schemas.microsoft.com/office/drawing/2014/main" id="{C0880255-71A0-4AB4-9AA2-08C1B7669B13}"/>
              </a:ext>
            </a:extLst>
          </p:cNvPr>
          <p:cNvSpPr>
            <a:spLocks noGrp="1"/>
          </p:cNvSpPr>
          <p:nvPr>
            <p:ph sz="half" idx="2"/>
          </p:nvPr>
        </p:nvSpPr>
        <p:spPr>
          <a:xfrm>
            <a:off x="6019800" y="1577975"/>
            <a:ext cx="4267200" cy="4419600"/>
          </a:xfrm>
        </p:spPr>
        <p:txBody>
          <a:bodyPr>
            <a:normAutofit/>
          </a:bodyPr>
          <a:lstStyle/>
          <a:p>
            <a:pPr>
              <a:defRPr/>
            </a:pPr>
            <a:endParaRPr lang="en-US" altLang="en-US" sz="2400" dirty="0"/>
          </a:p>
          <a:p>
            <a:pPr marL="0" indent="0">
              <a:buNone/>
              <a:defRPr/>
            </a:pPr>
            <a:endParaRPr lang="en-US" altLang="en-US" sz="2400" dirty="0"/>
          </a:p>
          <a:p>
            <a:pPr>
              <a:defRPr/>
            </a:pPr>
            <a:endParaRPr lang="en-US" altLang="en-US" sz="2400" dirty="0"/>
          </a:p>
          <a:p>
            <a:pPr>
              <a:defRPr/>
            </a:pPr>
            <a:endParaRPr lang="en-US" altLang="en-US" dirty="0"/>
          </a:p>
        </p:txBody>
      </p:sp>
      <p:sp>
        <p:nvSpPr>
          <p:cNvPr id="922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7D5D856-173C-41D4-84A6-E3F1A8C6FCEF}" type="slidenum">
              <a:rPr lang="en-US" altLang="en-US" smtClean="0"/>
              <a:pPr/>
              <a:t>11</a:t>
            </a:fld>
            <a:endParaRPr lang="en-US" altLang="en-US"/>
          </a:p>
        </p:txBody>
      </p:sp>
      <p:pic>
        <p:nvPicPr>
          <p:cNvPr id="9222" name="Content Placeholder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6872" y="2139985"/>
            <a:ext cx="5562600"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510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F0EF2C-3A2F-4574-9ADA-DB6B349F7436}"/>
              </a:ext>
            </a:extLst>
          </p:cNvPr>
          <p:cNvSpPr>
            <a:spLocks noGrp="1"/>
          </p:cNvSpPr>
          <p:nvPr>
            <p:ph type="sldNum" sz="quarter" idx="12"/>
          </p:nvPr>
        </p:nvSpPr>
        <p:spPr/>
        <p:txBody>
          <a:bodyPr/>
          <a:lstStyle/>
          <a:p>
            <a:fld id="{158B7785-F6D6-45F8-833E-07BD84680091}" type="slidenum">
              <a:rPr lang="en-US" smtClean="0"/>
              <a:pPr/>
              <a:t>12</a:t>
            </a:fld>
            <a:endParaRPr lang="en-US"/>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607" y="1147185"/>
            <a:ext cx="7623030" cy="487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46202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F15F674-67DA-4DD3-9830-A75CD46DDEA2}"/>
              </a:ext>
            </a:extLst>
          </p:cNvPr>
          <p:cNvSpPr>
            <a:spLocks noGrp="1"/>
          </p:cNvSpPr>
          <p:nvPr>
            <p:ph type="sldNum" sz="quarter" idx="12"/>
          </p:nvPr>
        </p:nvSpPr>
        <p:spPr/>
        <p:txBody>
          <a:bodyPr/>
          <a:lstStyle/>
          <a:p>
            <a:fld id="{158B7785-F6D6-45F8-833E-07BD84680091}" type="slidenum">
              <a:rPr lang="en-US" smtClean="0"/>
              <a:pPr/>
              <a:t>13</a:t>
            </a:fld>
            <a:endParaRPr lang="en-US"/>
          </a:p>
        </p:txBody>
      </p:sp>
      <p:sp>
        <p:nvSpPr>
          <p:cNvPr id="3" name="Title 2">
            <a:extLst>
              <a:ext uri="{FF2B5EF4-FFF2-40B4-BE49-F238E27FC236}">
                <a16:creationId xmlns:a16="http://schemas.microsoft.com/office/drawing/2014/main" id="{1D78FCF3-560C-401F-81AF-ADB914E546E1}"/>
              </a:ext>
            </a:extLst>
          </p:cNvPr>
          <p:cNvSpPr>
            <a:spLocks noGrp="1"/>
          </p:cNvSpPr>
          <p:nvPr>
            <p:ph type="title"/>
          </p:nvPr>
        </p:nvSpPr>
        <p:spPr/>
        <p:txBody>
          <a:bodyPr/>
          <a:lstStyle/>
          <a:p>
            <a:r>
              <a:rPr lang="en-US" altLang="en-US" dirty="0"/>
              <a:t>COVID Disaster NDWG</a:t>
            </a:r>
            <a:endParaRPr lang="en-US" dirty="0"/>
          </a:p>
        </p:txBody>
      </p:sp>
      <p:sp>
        <p:nvSpPr>
          <p:cNvPr id="4" name="Content Placeholder 3">
            <a:extLst>
              <a:ext uri="{FF2B5EF4-FFF2-40B4-BE49-F238E27FC236}">
                <a16:creationId xmlns:a16="http://schemas.microsoft.com/office/drawing/2014/main" id="{3756CA95-40E2-44E1-915A-103F00416835}"/>
              </a:ext>
            </a:extLst>
          </p:cNvPr>
          <p:cNvSpPr>
            <a:spLocks noGrp="1"/>
          </p:cNvSpPr>
          <p:nvPr>
            <p:ph sz="half" idx="1"/>
          </p:nvPr>
        </p:nvSpPr>
        <p:spPr/>
        <p:txBody>
          <a:bodyPr/>
          <a:lstStyle/>
          <a:p>
            <a:pPr marL="0" indent="0">
              <a:buFont typeface="Wingdings" panose="05000000000000000000" pitchFamily="2" charset="2"/>
              <a:buNone/>
              <a:defRPr/>
            </a:pPr>
            <a:r>
              <a:rPr lang="en-US" altLang="en-US" sz="3200" b="1" dirty="0"/>
              <a:t>Key Factors to Success?</a:t>
            </a:r>
          </a:p>
          <a:p>
            <a:pPr>
              <a:defRPr/>
            </a:pPr>
            <a:endParaRPr lang="en-US" altLang="en-US" sz="3600" b="1" dirty="0"/>
          </a:p>
          <a:p>
            <a:pPr>
              <a:defRPr/>
            </a:pPr>
            <a:r>
              <a:rPr lang="en-US" altLang="en-US" sz="2800" b="1" dirty="0"/>
              <a:t>Experience </a:t>
            </a:r>
          </a:p>
          <a:p>
            <a:pPr>
              <a:defRPr/>
            </a:pPr>
            <a:endParaRPr lang="en-US" altLang="en-US" sz="2800" b="1" dirty="0"/>
          </a:p>
          <a:p>
            <a:pPr>
              <a:defRPr/>
            </a:pPr>
            <a:r>
              <a:rPr lang="en-US" altLang="en-US" sz="2800" b="1" dirty="0"/>
              <a:t>Partners</a:t>
            </a:r>
          </a:p>
          <a:p>
            <a:endParaRPr lang="en-US" dirty="0"/>
          </a:p>
        </p:txBody>
      </p:sp>
      <p:pic>
        <p:nvPicPr>
          <p:cNvPr id="7"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49481" y="1791856"/>
            <a:ext cx="4467751" cy="298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743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5EA37B3-35EB-44F9-92D3-CE25A473802D}"/>
              </a:ext>
            </a:extLst>
          </p:cNvPr>
          <p:cNvSpPr>
            <a:spLocks noGrp="1"/>
          </p:cNvSpPr>
          <p:nvPr>
            <p:ph type="sldNum" sz="quarter" idx="12"/>
          </p:nvPr>
        </p:nvSpPr>
        <p:spPr/>
        <p:txBody>
          <a:bodyPr/>
          <a:lstStyle/>
          <a:p>
            <a:fld id="{158B7785-F6D6-45F8-833E-07BD84680091}" type="slidenum">
              <a:rPr lang="en-US" smtClean="0"/>
              <a:pPr/>
              <a:t>14</a:t>
            </a:fld>
            <a:endParaRPr lang="en-US"/>
          </a:p>
        </p:txBody>
      </p:sp>
      <p:sp>
        <p:nvSpPr>
          <p:cNvPr id="9" name="Content Placeholder 2">
            <a:extLst>
              <a:ext uri="{FF2B5EF4-FFF2-40B4-BE49-F238E27FC236}">
                <a16:creationId xmlns:a16="http://schemas.microsoft.com/office/drawing/2014/main" id="{1EF73FF0-0ACF-4020-82B2-52C06DCAC745}"/>
              </a:ext>
            </a:extLst>
          </p:cNvPr>
          <p:cNvSpPr txBox="1">
            <a:spLocks noChangeArrowheads="1"/>
          </p:cNvSpPr>
          <p:nvPr/>
        </p:nvSpPr>
        <p:spPr>
          <a:xfrm>
            <a:off x="937491" y="1196109"/>
            <a:ext cx="7885113" cy="5029200"/>
          </a:xfrm>
          <a:prstGeom prst="rect">
            <a:avLst/>
          </a:prstGeom>
        </p:spPr>
        <p:txBody>
          <a:bodyPr/>
          <a:lst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defRPr/>
            </a:pPr>
            <a:r>
              <a:rPr lang="en-US" altLang="en-US" sz="3600" b="1" dirty="0"/>
              <a:t>Components</a:t>
            </a:r>
            <a:r>
              <a:rPr lang="en-US" altLang="en-US" b="1" dirty="0"/>
              <a:t> </a:t>
            </a:r>
            <a:r>
              <a:rPr lang="en-US" altLang="en-US" sz="3200" b="1" dirty="0"/>
              <a:t>of our NDWG Grant?</a:t>
            </a:r>
          </a:p>
          <a:p>
            <a:pPr>
              <a:defRPr/>
            </a:pPr>
            <a:endParaRPr lang="en-US" altLang="en-US" dirty="0"/>
          </a:p>
          <a:p>
            <a:pPr>
              <a:defRPr/>
            </a:pPr>
            <a:r>
              <a:rPr lang="en-US" altLang="en-US" dirty="0"/>
              <a:t>Disaster Relief Employment (DRE/TJC)</a:t>
            </a:r>
          </a:p>
          <a:p>
            <a:pPr>
              <a:defRPr/>
            </a:pPr>
            <a:endParaRPr lang="en-US" altLang="en-US" dirty="0"/>
          </a:p>
          <a:p>
            <a:pPr>
              <a:defRPr/>
            </a:pPr>
            <a:r>
              <a:rPr lang="en-US" altLang="en-US" dirty="0"/>
              <a:t>Humanitarian Aid</a:t>
            </a:r>
          </a:p>
          <a:p>
            <a:pPr>
              <a:defRPr/>
            </a:pPr>
            <a:endParaRPr lang="en-US" altLang="en-US" dirty="0"/>
          </a:p>
          <a:p>
            <a:pPr>
              <a:defRPr/>
            </a:pPr>
            <a:r>
              <a:rPr lang="en-US" altLang="en-US" dirty="0"/>
              <a:t>Contact Tracing </a:t>
            </a:r>
          </a:p>
          <a:p>
            <a:pPr lvl="1">
              <a:defRPr/>
            </a:pPr>
            <a:endParaRPr lang="en-US" altLang="en-US" dirty="0"/>
          </a:p>
        </p:txBody>
      </p:sp>
      <p:sp>
        <p:nvSpPr>
          <p:cNvPr id="10" name="Title 2">
            <a:extLst>
              <a:ext uri="{FF2B5EF4-FFF2-40B4-BE49-F238E27FC236}">
                <a16:creationId xmlns:a16="http://schemas.microsoft.com/office/drawing/2014/main" id="{1D78FCF3-560C-401F-81AF-ADB914E546E1}"/>
              </a:ext>
            </a:extLst>
          </p:cNvPr>
          <p:cNvSpPr>
            <a:spLocks noGrp="1"/>
          </p:cNvSpPr>
          <p:nvPr>
            <p:ph type="title"/>
          </p:nvPr>
        </p:nvSpPr>
        <p:spPr/>
        <p:txBody>
          <a:bodyPr/>
          <a:lstStyle/>
          <a:p>
            <a:r>
              <a:rPr lang="en-US" altLang="en-US" dirty="0"/>
              <a:t>COVID Disaster NDWG</a:t>
            </a:r>
            <a:endParaRPr lang="en-US" dirty="0"/>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2745" y="2244436"/>
            <a:ext cx="409658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932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2B812ED-6657-4FC2-9630-367100B8229B}"/>
              </a:ext>
            </a:extLst>
          </p:cNvPr>
          <p:cNvSpPr>
            <a:spLocks noGrp="1"/>
          </p:cNvSpPr>
          <p:nvPr>
            <p:ph type="sldNum" sz="quarter" idx="12"/>
          </p:nvPr>
        </p:nvSpPr>
        <p:spPr/>
        <p:txBody>
          <a:bodyPr/>
          <a:lstStyle/>
          <a:p>
            <a:fld id="{158B7785-F6D6-45F8-833E-07BD84680091}" type="slidenum">
              <a:rPr lang="en-US" smtClean="0"/>
              <a:pPr/>
              <a:t>15</a:t>
            </a:fld>
            <a:endParaRPr lang="en-US"/>
          </a:p>
        </p:txBody>
      </p:sp>
      <p:sp>
        <p:nvSpPr>
          <p:cNvPr id="4" name="Content Placeholder 3">
            <a:extLst>
              <a:ext uri="{FF2B5EF4-FFF2-40B4-BE49-F238E27FC236}">
                <a16:creationId xmlns:a16="http://schemas.microsoft.com/office/drawing/2014/main" id="{AC8CC3A3-B922-40BD-9723-49ABAC1B8AEE}"/>
              </a:ext>
            </a:extLst>
          </p:cNvPr>
          <p:cNvSpPr>
            <a:spLocks noGrp="1"/>
          </p:cNvSpPr>
          <p:nvPr>
            <p:ph idx="1"/>
          </p:nvPr>
        </p:nvSpPr>
        <p:spPr>
          <a:xfrm>
            <a:off x="1025236" y="1043709"/>
            <a:ext cx="6132946" cy="4817341"/>
          </a:xfrm>
        </p:spPr>
        <p:txBody>
          <a:bodyPr>
            <a:normAutofit fontScale="62500" lnSpcReduction="20000"/>
          </a:bodyPr>
          <a:lstStyle/>
          <a:p>
            <a:pPr marL="0" indent="0">
              <a:buFont typeface="Wingdings" panose="05000000000000000000" pitchFamily="2" charset="2"/>
              <a:buNone/>
              <a:defRPr/>
            </a:pPr>
            <a:endParaRPr lang="en-US" altLang="en-US" dirty="0"/>
          </a:p>
          <a:p>
            <a:pPr marL="0" indent="0">
              <a:buFont typeface="Wingdings" panose="05000000000000000000" pitchFamily="2" charset="2"/>
              <a:buNone/>
              <a:defRPr/>
            </a:pPr>
            <a:r>
              <a:rPr lang="en-US" altLang="en-US" sz="5800" b="1" dirty="0"/>
              <a:t>Challenges?</a:t>
            </a:r>
          </a:p>
          <a:p>
            <a:pPr marL="0" indent="0">
              <a:buFont typeface="Wingdings" panose="05000000000000000000" pitchFamily="2" charset="2"/>
              <a:buNone/>
              <a:defRPr/>
            </a:pPr>
            <a:r>
              <a:rPr lang="en-US" altLang="en-US" dirty="0"/>
              <a:t> </a:t>
            </a:r>
          </a:p>
          <a:p>
            <a:pPr>
              <a:defRPr/>
            </a:pPr>
            <a:r>
              <a:rPr lang="en-US" altLang="en-US" dirty="0"/>
              <a:t>Approval / Implementation timeline</a:t>
            </a:r>
          </a:p>
          <a:p>
            <a:pPr>
              <a:defRPr/>
            </a:pPr>
            <a:endParaRPr lang="en-US" altLang="en-US" dirty="0"/>
          </a:p>
          <a:p>
            <a:pPr>
              <a:defRPr/>
            </a:pPr>
            <a:r>
              <a:rPr lang="en-US" altLang="en-US" dirty="0"/>
              <a:t>Finding participants</a:t>
            </a:r>
          </a:p>
          <a:p>
            <a:pPr>
              <a:defRPr/>
            </a:pPr>
            <a:endParaRPr lang="en-US" altLang="en-US" dirty="0"/>
          </a:p>
          <a:p>
            <a:pPr>
              <a:defRPr/>
            </a:pPr>
            <a:r>
              <a:rPr lang="en-US" altLang="en-US" dirty="0"/>
              <a:t>Onboarding participants</a:t>
            </a:r>
          </a:p>
          <a:p>
            <a:pPr>
              <a:defRPr/>
            </a:pPr>
            <a:endParaRPr lang="en-US" altLang="en-US" dirty="0"/>
          </a:p>
          <a:p>
            <a:pPr>
              <a:defRPr/>
            </a:pPr>
            <a:r>
              <a:rPr lang="en-US" altLang="en-US" dirty="0"/>
              <a:t>Finding Worksites</a:t>
            </a:r>
          </a:p>
          <a:p>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8182" y="2082367"/>
            <a:ext cx="3271982" cy="362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2">
            <a:extLst>
              <a:ext uri="{FF2B5EF4-FFF2-40B4-BE49-F238E27FC236}">
                <a16:creationId xmlns:a16="http://schemas.microsoft.com/office/drawing/2014/main" id="{1D78FCF3-560C-401F-81AF-ADB914E546E1}"/>
              </a:ext>
            </a:extLst>
          </p:cNvPr>
          <p:cNvSpPr>
            <a:spLocks noGrp="1"/>
          </p:cNvSpPr>
          <p:nvPr>
            <p:ph type="title"/>
          </p:nvPr>
        </p:nvSpPr>
        <p:spPr>
          <a:xfrm>
            <a:off x="839788" y="457200"/>
            <a:ext cx="10290030" cy="586509"/>
          </a:xfrm>
        </p:spPr>
        <p:txBody>
          <a:bodyPr>
            <a:normAutofit fontScale="90000"/>
          </a:bodyPr>
          <a:lstStyle/>
          <a:p>
            <a:r>
              <a:rPr lang="en-US" altLang="en-US" sz="4000" dirty="0"/>
              <a:t>COVID Disaster</a:t>
            </a:r>
            <a:r>
              <a:rPr lang="en-US" altLang="en-US" dirty="0"/>
              <a:t> </a:t>
            </a:r>
            <a:r>
              <a:rPr lang="en-US" altLang="en-US" sz="4000" dirty="0"/>
              <a:t>NDWG</a:t>
            </a:r>
            <a:endParaRPr lang="en-US" dirty="0"/>
          </a:p>
        </p:txBody>
      </p:sp>
    </p:spTree>
    <p:extLst>
      <p:ext uri="{BB962C8B-B14F-4D97-AF65-F5344CB8AC3E}">
        <p14:creationId xmlns:p14="http://schemas.microsoft.com/office/powerpoint/2010/main" val="3627929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BD9E8C0-8B1E-44AA-B634-829B3A5A1D34}"/>
              </a:ext>
            </a:extLst>
          </p:cNvPr>
          <p:cNvSpPr>
            <a:spLocks noGrp="1"/>
          </p:cNvSpPr>
          <p:nvPr>
            <p:ph type="sldNum" sz="quarter" idx="12"/>
          </p:nvPr>
        </p:nvSpPr>
        <p:spPr/>
        <p:txBody>
          <a:bodyPr/>
          <a:lstStyle/>
          <a:p>
            <a:fld id="{158B7785-F6D6-45F8-833E-07BD84680091}" type="slidenum">
              <a:rPr lang="en-US" smtClean="0"/>
              <a:pPr/>
              <a:t>16</a:t>
            </a:fld>
            <a:endParaRPr lang="en-US"/>
          </a:p>
        </p:txBody>
      </p:sp>
      <p:sp>
        <p:nvSpPr>
          <p:cNvPr id="7" name="Content Placeholder 2">
            <a:extLst>
              <a:ext uri="{FF2B5EF4-FFF2-40B4-BE49-F238E27FC236}">
                <a16:creationId xmlns:a16="http://schemas.microsoft.com/office/drawing/2014/main" id="{1EF73FF0-0ACF-4020-82B2-52C06DCAC745}"/>
              </a:ext>
            </a:extLst>
          </p:cNvPr>
          <p:cNvSpPr txBox="1">
            <a:spLocks noChangeArrowheads="1"/>
          </p:cNvSpPr>
          <p:nvPr/>
        </p:nvSpPr>
        <p:spPr>
          <a:xfrm>
            <a:off x="457200" y="1371600"/>
            <a:ext cx="7885113" cy="5334000"/>
          </a:xfrm>
          <a:prstGeom prst="rect">
            <a:avLst/>
          </a:prstGeom>
        </p:spPr>
        <p:txBody>
          <a:bodyPr/>
          <a:lst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defRPr/>
            </a:pPr>
            <a:endParaRPr lang="en-US" altLang="en-US" dirty="0"/>
          </a:p>
          <a:p>
            <a:pPr marL="0" indent="0">
              <a:buFont typeface="Wingdings" panose="05000000000000000000" pitchFamily="2" charset="2"/>
              <a:buNone/>
              <a:defRPr/>
            </a:pPr>
            <a:r>
              <a:rPr lang="en-US" altLang="en-US" sz="3200" b="1" dirty="0"/>
              <a:t>Primary Partners? Assisted in Success? </a:t>
            </a:r>
          </a:p>
          <a:p>
            <a:pPr marL="0" indent="0">
              <a:buFont typeface="Wingdings" panose="05000000000000000000" pitchFamily="2" charset="2"/>
              <a:buNone/>
              <a:defRPr/>
            </a:pPr>
            <a:endParaRPr lang="en-US" altLang="en-US" dirty="0"/>
          </a:p>
          <a:p>
            <a:pPr>
              <a:defRPr/>
            </a:pPr>
            <a:r>
              <a:rPr lang="en-US" altLang="en-US" dirty="0"/>
              <a:t>Local Counties (6 county region)</a:t>
            </a:r>
          </a:p>
          <a:p>
            <a:pPr>
              <a:defRPr/>
            </a:pPr>
            <a:endParaRPr lang="en-US" altLang="en-US" dirty="0"/>
          </a:p>
          <a:p>
            <a:pPr>
              <a:defRPr/>
            </a:pPr>
            <a:r>
              <a:rPr lang="en-US" altLang="en-US" dirty="0"/>
              <a:t>EDD / State agency</a:t>
            </a:r>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lvl="1">
              <a:defRPr/>
            </a:pPr>
            <a:endParaRPr lang="en-US" alt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5879" y="2746231"/>
            <a:ext cx="35814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2">
            <a:extLst>
              <a:ext uri="{FF2B5EF4-FFF2-40B4-BE49-F238E27FC236}">
                <a16:creationId xmlns:a16="http://schemas.microsoft.com/office/drawing/2014/main" id="{1D78FCF3-560C-401F-81AF-ADB914E546E1}"/>
              </a:ext>
            </a:extLst>
          </p:cNvPr>
          <p:cNvSpPr>
            <a:spLocks noGrp="1"/>
          </p:cNvSpPr>
          <p:nvPr>
            <p:ph type="title"/>
          </p:nvPr>
        </p:nvSpPr>
        <p:spPr/>
        <p:txBody>
          <a:bodyPr/>
          <a:lstStyle/>
          <a:p>
            <a:r>
              <a:rPr lang="en-US" altLang="en-US" dirty="0"/>
              <a:t>COVID Disaster NDWG</a:t>
            </a:r>
            <a:endParaRPr lang="en-US" dirty="0"/>
          </a:p>
        </p:txBody>
      </p:sp>
    </p:spTree>
    <p:custDataLst>
      <p:tags r:id="rId1"/>
    </p:custDataLst>
    <p:extLst>
      <p:ext uri="{BB962C8B-B14F-4D97-AF65-F5344CB8AC3E}">
        <p14:creationId xmlns:p14="http://schemas.microsoft.com/office/powerpoint/2010/main" val="790212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BD9E8C0-8B1E-44AA-B634-829B3A5A1D34}"/>
              </a:ext>
            </a:extLst>
          </p:cNvPr>
          <p:cNvSpPr>
            <a:spLocks noGrp="1"/>
          </p:cNvSpPr>
          <p:nvPr>
            <p:ph type="sldNum" sz="quarter" idx="12"/>
          </p:nvPr>
        </p:nvSpPr>
        <p:spPr/>
        <p:txBody>
          <a:bodyPr/>
          <a:lstStyle/>
          <a:p>
            <a:fld id="{158B7785-F6D6-45F8-833E-07BD84680091}" type="slidenum">
              <a:rPr lang="en-US" smtClean="0"/>
              <a:pPr/>
              <a:t>17</a:t>
            </a:fld>
            <a:endParaRPr lang="en-US"/>
          </a:p>
        </p:txBody>
      </p:sp>
      <p:sp>
        <p:nvSpPr>
          <p:cNvPr id="9" name="Title 2">
            <a:extLst>
              <a:ext uri="{FF2B5EF4-FFF2-40B4-BE49-F238E27FC236}">
                <a16:creationId xmlns:a16="http://schemas.microsoft.com/office/drawing/2014/main" id="{1D78FCF3-560C-401F-81AF-ADB914E546E1}"/>
              </a:ext>
            </a:extLst>
          </p:cNvPr>
          <p:cNvSpPr>
            <a:spLocks noGrp="1"/>
          </p:cNvSpPr>
          <p:nvPr>
            <p:ph type="title"/>
          </p:nvPr>
        </p:nvSpPr>
        <p:spPr/>
        <p:txBody>
          <a:bodyPr/>
          <a:lstStyle/>
          <a:p>
            <a:r>
              <a:rPr lang="en-US" altLang="en-US" dirty="0"/>
              <a:t>COVID Disaster NDWG</a:t>
            </a:r>
            <a:endParaRPr lang="en-US" dirty="0"/>
          </a:p>
        </p:txBody>
      </p:sp>
      <p:sp>
        <p:nvSpPr>
          <p:cNvPr id="6" name="Content Placeholder 2">
            <a:extLst>
              <a:ext uri="{FF2B5EF4-FFF2-40B4-BE49-F238E27FC236}">
                <a16:creationId xmlns:a16="http://schemas.microsoft.com/office/drawing/2014/main" id="{1EF73FF0-0ACF-4020-82B2-52C06DCAC745}"/>
              </a:ext>
            </a:extLst>
          </p:cNvPr>
          <p:cNvSpPr txBox="1">
            <a:spLocks noChangeArrowheads="1"/>
          </p:cNvSpPr>
          <p:nvPr/>
        </p:nvSpPr>
        <p:spPr>
          <a:xfrm>
            <a:off x="805866" y="832592"/>
            <a:ext cx="9779007" cy="5334000"/>
          </a:xfrm>
          <a:prstGeom prst="rect">
            <a:avLst/>
          </a:prstGeom>
        </p:spPr>
        <p:txBody>
          <a:bodyPr/>
          <a:lst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defRPr/>
            </a:pPr>
            <a:endParaRPr lang="en-US" altLang="en-US" dirty="0"/>
          </a:p>
          <a:p>
            <a:pPr marL="0" indent="0">
              <a:buFont typeface="Wingdings" panose="05000000000000000000" pitchFamily="2" charset="2"/>
              <a:buNone/>
              <a:defRPr/>
            </a:pPr>
            <a:r>
              <a:rPr lang="en-US" altLang="en-US" sz="3600" b="1" dirty="0"/>
              <a:t>How are the Participants doing? </a:t>
            </a:r>
          </a:p>
          <a:p>
            <a:pPr marL="0" indent="0">
              <a:buFont typeface="Wingdings" panose="05000000000000000000" pitchFamily="2" charset="2"/>
              <a:buNone/>
              <a:defRPr/>
            </a:pPr>
            <a:r>
              <a:rPr lang="en-US" altLang="en-US" sz="3600" b="1" dirty="0"/>
              <a:t>Early Success? </a:t>
            </a:r>
          </a:p>
          <a:p>
            <a:pPr marL="0" indent="0">
              <a:buFont typeface="Wingdings" panose="05000000000000000000" pitchFamily="2" charset="2"/>
              <a:buNone/>
              <a:defRPr/>
            </a:pPr>
            <a:endParaRPr lang="en-US" altLang="en-US" dirty="0"/>
          </a:p>
          <a:p>
            <a:pPr>
              <a:defRPr/>
            </a:pPr>
            <a:r>
              <a:rPr lang="en-US" altLang="en-US" dirty="0"/>
              <a:t>Revolving door / High turnover</a:t>
            </a:r>
          </a:p>
          <a:p>
            <a:pPr>
              <a:defRPr/>
            </a:pPr>
            <a:endParaRPr lang="en-US" altLang="en-US" dirty="0"/>
          </a:p>
          <a:p>
            <a:pPr>
              <a:defRPr/>
            </a:pPr>
            <a:r>
              <a:rPr lang="en-US" altLang="en-US" dirty="0"/>
              <a:t>Encouraged to apply </a:t>
            </a:r>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lvl="1">
              <a:defRPr/>
            </a:pPr>
            <a:endParaRPr lang="en-US" alt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3491" y="2885787"/>
            <a:ext cx="3125788"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21170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BD9E8C0-8B1E-44AA-B634-829B3A5A1D34}"/>
              </a:ext>
            </a:extLst>
          </p:cNvPr>
          <p:cNvSpPr>
            <a:spLocks noGrp="1"/>
          </p:cNvSpPr>
          <p:nvPr>
            <p:ph type="sldNum" sz="quarter" idx="12"/>
          </p:nvPr>
        </p:nvSpPr>
        <p:spPr/>
        <p:txBody>
          <a:bodyPr/>
          <a:lstStyle/>
          <a:p>
            <a:fld id="{158B7785-F6D6-45F8-833E-07BD84680091}" type="slidenum">
              <a:rPr lang="en-US" smtClean="0"/>
              <a:pPr/>
              <a:t>18</a:t>
            </a:fld>
            <a:endParaRPr lang="en-US"/>
          </a:p>
        </p:txBody>
      </p:sp>
      <p:sp>
        <p:nvSpPr>
          <p:cNvPr id="9" name="Title 2">
            <a:extLst>
              <a:ext uri="{FF2B5EF4-FFF2-40B4-BE49-F238E27FC236}">
                <a16:creationId xmlns:a16="http://schemas.microsoft.com/office/drawing/2014/main" id="{1D78FCF3-560C-401F-81AF-ADB914E546E1}"/>
              </a:ext>
            </a:extLst>
          </p:cNvPr>
          <p:cNvSpPr>
            <a:spLocks noGrp="1"/>
          </p:cNvSpPr>
          <p:nvPr>
            <p:ph type="title"/>
          </p:nvPr>
        </p:nvSpPr>
        <p:spPr/>
        <p:txBody>
          <a:bodyPr/>
          <a:lstStyle/>
          <a:p>
            <a:r>
              <a:rPr lang="en-US" altLang="en-US" dirty="0"/>
              <a:t>COVID Disaster NDWG</a:t>
            </a:r>
            <a:endParaRPr lang="en-US" dirty="0"/>
          </a:p>
        </p:txBody>
      </p:sp>
      <p:sp>
        <p:nvSpPr>
          <p:cNvPr id="7" name="Content Placeholder 2">
            <a:extLst>
              <a:ext uri="{FF2B5EF4-FFF2-40B4-BE49-F238E27FC236}">
                <a16:creationId xmlns:a16="http://schemas.microsoft.com/office/drawing/2014/main" id="{1EF73FF0-0ACF-4020-82B2-52C06DCAC745}"/>
              </a:ext>
            </a:extLst>
          </p:cNvPr>
          <p:cNvSpPr txBox="1">
            <a:spLocks noChangeArrowheads="1"/>
          </p:cNvSpPr>
          <p:nvPr/>
        </p:nvSpPr>
        <p:spPr>
          <a:xfrm>
            <a:off x="711272" y="927471"/>
            <a:ext cx="7885113" cy="5334000"/>
          </a:xfrm>
          <a:prstGeom prst="rect">
            <a:avLst/>
          </a:prstGeom>
        </p:spPr>
        <p:txBody>
          <a:bodyPr/>
          <a:lst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defRPr/>
            </a:pPr>
            <a:endParaRPr lang="en-US" altLang="en-US" dirty="0"/>
          </a:p>
          <a:p>
            <a:pPr marL="0" indent="0">
              <a:buFont typeface="Wingdings" panose="05000000000000000000" pitchFamily="2" charset="2"/>
              <a:buNone/>
              <a:defRPr/>
            </a:pPr>
            <a:r>
              <a:rPr lang="en-US" altLang="en-US" sz="3200" b="1" dirty="0"/>
              <a:t>Training Services? Community Response? </a:t>
            </a:r>
          </a:p>
          <a:p>
            <a:pPr marL="0" indent="0">
              <a:buFont typeface="Wingdings" panose="05000000000000000000" pitchFamily="2" charset="2"/>
              <a:buNone/>
              <a:defRPr/>
            </a:pPr>
            <a:endParaRPr lang="en-US" altLang="en-US" sz="3200" b="1" dirty="0"/>
          </a:p>
          <a:p>
            <a:pPr>
              <a:defRPr/>
            </a:pPr>
            <a:r>
              <a:rPr lang="en-US" altLang="en-US" dirty="0"/>
              <a:t>Co-enroll in Regular WIOA programs </a:t>
            </a:r>
          </a:p>
          <a:p>
            <a:pPr>
              <a:defRPr/>
            </a:pPr>
            <a:endParaRPr lang="en-US" altLang="en-US" dirty="0"/>
          </a:p>
          <a:p>
            <a:pPr>
              <a:defRPr/>
            </a:pPr>
            <a:r>
              <a:rPr lang="en-US" altLang="en-US" dirty="0"/>
              <a:t>Grateful and Thankful </a:t>
            </a:r>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lvl="1">
              <a:defRPr/>
            </a:pPr>
            <a:endParaRPr lang="en-US" alt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1425" y="2126079"/>
            <a:ext cx="4008120" cy="4230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5720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BD9E8C0-8B1E-44AA-B634-829B3A5A1D34}"/>
              </a:ext>
            </a:extLst>
          </p:cNvPr>
          <p:cNvSpPr>
            <a:spLocks noGrp="1"/>
          </p:cNvSpPr>
          <p:nvPr>
            <p:ph type="sldNum" sz="quarter" idx="12"/>
          </p:nvPr>
        </p:nvSpPr>
        <p:spPr/>
        <p:txBody>
          <a:bodyPr/>
          <a:lstStyle/>
          <a:p>
            <a:fld id="{158B7785-F6D6-45F8-833E-07BD84680091}" type="slidenum">
              <a:rPr lang="en-US" smtClean="0"/>
              <a:pPr/>
              <a:t>19</a:t>
            </a:fld>
            <a:endParaRPr lang="en-US"/>
          </a:p>
        </p:txBody>
      </p:sp>
      <p:sp>
        <p:nvSpPr>
          <p:cNvPr id="9" name="Title 2">
            <a:extLst>
              <a:ext uri="{FF2B5EF4-FFF2-40B4-BE49-F238E27FC236}">
                <a16:creationId xmlns:a16="http://schemas.microsoft.com/office/drawing/2014/main" id="{1D78FCF3-560C-401F-81AF-ADB914E546E1}"/>
              </a:ext>
            </a:extLst>
          </p:cNvPr>
          <p:cNvSpPr>
            <a:spLocks noGrp="1"/>
          </p:cNvSpPr>
          <p:nvPr>
            <p:ph type="title"/>
          </p:nvPr>
        </p:nvSpPr>
        <p:spPr/>
        <p:txBody>
          <a:bodyPr/>
          <a:lstStyle/>
          <a:p>
            <a:r>
              <a:rPr lang="en-US" altLang="en-US" dirty="0"/>
              <a:t>COVID Disaster NDWG</a:t>
            </a:r>
            <a:endParaRPr lang="en-US" dirty="0"/>
          </a:p>
        </p:txBody>
      </p:sp>
      <p:sp>
        <p:nvSpPr>
          <p:cNvPr id="6" name="Content Placeholder 2">
            <a:extLst>
              <a:ext uri="{FF2B5EF4-FFF2-40B4-BE49-F238E27FC236}">
                <a16:creationId xmlns:a16="http://schemas.microsoft.com/office/drawing/2014/main" id="{1EF73FF0-0ACF-4020-82B2-52C06DCAC745}"/>
              </a:ext>
            </a:extLst>
          </p:cNvPr>
          <p:cNvSpPr txBox="1">
            <a:spLocks noChangeArrowheads="1"/>
          </p:cNvSpPr>
          <p:nvPr/>
        </p:nvSpPr>
        <p:spPr>
          <a:xfrm>
            <a:off x="457200" y="1371600"/>
            <a:ext cx="7885113" cy="5334000"/>
          </a:xfrm>
          <a:prstGeom prst="rect">
            <a:avLst/>
          </a:prstGeom>
        </p:spPr>
        <p:txBody>
          <a:bodyPr/>
          <a:lst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defRPr/>
            </a:pPr>
            <a:endParaRPr lang="en-US" altLang="en-US" dirty="0"/>
          </a:p>
          <a:p>
            <a:pPr marL="0" indent="0">
              <a:buFont typeface="Wingdings" panose="05000000000000000000" pitchFamily="2" charset="2"/>
              <a:buNone/>
              <a:defRPr/>
            </a:pPr>
            <a:r>
              <a:rPr lang="en-US" altLang="en-US" sz="3200" b="1" dirty="0"/>
              <a:t>Next level plans? Assistance needed? </a:t>
            </a:r>
          </a:p>
          <a:p>
            <a:pPr marL="0" indent="0">
              <a:buFont typeface="Wingdings" panose="05000000000000000000" pitchFamily="2" charset="2"/>
              <a:buNone/>
              <a:defRPr/>
            </a:pPr>
            <a:endParaRPr lang="en-US" altLang="en-US" dirty="0"/>
          </a:p>
          <a:p>
            <a:pPr>
              <a:defRPr/>
            </a:pPr>
            <a:r>
              <a:rPr lang="en-US" altLang="en-US" dirty="0"/>
              <a:t>Thinking Outside the Box</a:t>
            </a:r>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lvl="1">
              <a:defRPr/>
            </a:pPr>
            <a:endParaRPr lang="en-US" alt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360" y="2969347"/>
            <a:ext cx="3387003" cy="338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0653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6F5827-80B0-4A41-9EDA-E768A3E2AE63}"/>
              </a:ext>
            </a:extLst>
          </p:cNvPr>
          <p:cNvSpPr>
            <a:spLocks noGrp="1"/>
          </p:cNvSpPr>
          <p:nvPr>
            <p:ph type="sldNum" sz="quarter" idx="12"/>
          </p:nvPr>
        </p:nvSpPr>
        <p:spPr/>
        <p:txBody>
          <a:bodyPr/>
          <a:lstStyle/>
          <a:p>
            <a:fld id="{158B7785-F6D6-45F8-833E-07BD84680091}" type="slidenum">
              <a:rPr lang="en-US" smtClean="0"/>
              <a:pPr/>
              <a:t>2</a:t>
            </a:fld>
            <a:endParaRPr lang="en-US"/>
          </a:p>
        </p:txBody>
      </p:sp>
      <p:sp>
        <p:nvSpPr>
          <p:cNvPr id="8" name="Title 7">
            <a:extLst>
              <a:ext uri="{FF2B5EF4-FFF2-40B4-BE49-F238E27FC236}">
                <a16:creationId xmlns:a16="http://schemas.microsoft.com/office/drawing/2014/main" id="{A0DF715D-E369-4178-8CA1-81684719C47D}"/>
              </a:ext>
            </a:extLst>
          </p:cNvPr>
          <p:cNvSpPr>
            <a:spLocks noGrp="1"/>
          </p:cNvSpPr>
          <p:nvPr>
            <p:ph type="title"/>
          </p:nvPr>
        </p:nvSpPr>
        <p:spPr/>
        <p:txBody>
          <a:bodyPr/>
          <a:lstStyle/>
          <a:p>
            <a:r>
              <a:rPr lang="en-US" dirty="0"/>
              <a:t>Today’s Host</a:t>
            </a:r>
          </a:p>
        </p:txBody>
      </p:sp>
      <p:sp>
        <p:nvSpPr>
          <p:cNvPr id="9" name="Content Placeholder 8">
            <a:extLst>
              <a:ext uri="{FF2B5EF4-FFF2-40B4-BE49-F238E27FC236}">
                <a16:creationId xmlns:a16="http://schemas.microsoft.com/office/drawing/2014/main" id="{D9A418EB-75AD-44C6-8706-B14F9390C784}"/>
              </a:ext>
            </a:extLst>
          </p:cNvPr>
          <p:cNvSpPr>
            <a:spLocks noGrp="1"/>
          </p:cNvSpPr>
          <p:nvPr>
            <p:ph idx="1"/>
          </p:nvPr>
        </p:nvSpPr>
        <p:spPr>
          <a:xfrm>
            <a:off x="805866" y="1137446"/>
            <a:ext cx="10878133" cy="2003319"/>
          </a:xfrm>
        </p:spPr>
        <p:txBody>
          <a:bodyPr/>
          <a:lstStyle/>
          <a:p>
            <a:r>
              <a:rPr lang="en-US" sz="3600" dirty="0"/>
              <a:t>Charlotte Harris</a:t>
            </a:r>
          </a:p>
          <a:p>
            <a:pPr lvl="1"/>
            <a:r>
              <a:rPr lang="en-US" dirty="0"/>
              <a:t>Unit Chief /Division of Adult Services and Governance</a:t>
            </a:r>
          </a:p>
          <a:p>
            <a:pPr lvl="2"/>
            <a:r>
              <a:rPr lang="en-US" dirty="0"/>
              <a:t>U.S. Department of Labor, Employment and Training Administration</a:t>
            </a:r>
          </a:p>
        </p:txBody>
      </p:sp>
      <p:sp>
        <p:nvSpPr>
          <p:cNvPr id="7" name="Content Placeholder 8">
            <a:extLst>
              <a:ext uri="{FF2B5EF4-FFF2-40B4-BE49-F238E27FC236}">
                <a16:creationId xmlns:a16="http://schemas.microsoft.com/office/drawing/2014/main" id="{D9A418EB-75AD-44C6-8706-B14F9390C784}"/>
              </a:ext>
            </a:extLst>
          </p:cNvPr>
          <p:cNvSpPr txBox="1">
            <a:spLocks/>
          </p:cNvSpPr>
          <p:nvPr/>
        </p:nvSpPr>
        <p:spPr>
          <a:xfrm>
            <a:off x="805866" y="3140765"/>
            <a:ext cx="9966034" cy="2450580"/>
          </a:xfrm>
          <a:prstGeom prst="rect">
            <a:avLst/>
          </a:prstGeom>
        </p:spPr>
        <p:txBody>
          <a:bodyPr vert="horz" lIns="91440" tIns="45720" rIns="91440" bIns="45720" rtlCol="0" anchor="ctr">
            <a:noAutofit/>
          </a:bodyPr>
          <a:lstStyle>
            <a:lvl1pPr marL="0" indent="0" algn="l" defTabSz="914400" rtl="0" eaLnBrk="1" latinLnBrk="0" hangingPunct="1">
              <a:lnSpc>
                <a:spcPct val="95000"/>
              </a:lnSpc>
              <a:spcBef>
                <a:spcPts val="3000"/>
              </a:spcBef>
              <a:buClr>
                <a:schemeClr val="accent2"/>
              </a:buClr>
              <a:buFontTx/>
              <a:buNone/>
              <a:defRPr sz="2800" b="1" kern="1200">
                <a:solidFill>
                  <a:schemeClr val="accent5"/>
                </a:solidFill>
                <a:latin typeface="+mn-lt"/>
                <a:ea typeface="+mn-ea"/>
                <a:cs typeface="+mn-cs"/>
              </a:defRPr>
            </a:lvl1pPr>
            <a:lvl2pPr marL="457200" indent="0" algn="l" defTabSz="914400" rtl="0" eaLnBrk="1" latinLnBrk="0" hangingPunct="1">
              <a:lnSpc>
                <a:spcPct val="95000"/>
              </a:lnSpc>
              <a:spcBef>
                <a:spcPts val="400"/>
              </a:spcBef>
              <a:buClr>
                <a:schemeClr val="accent6"/>
              </a:buClr>
              <a:buFont typeface="Wingdings 3" panose="05040102010807070707" pitchFamily="18" charset="2"/>
              <a:buNone/>
              <a:defRPr sz="2200" i="1" kern="1200">
                <a:solidFill>
                  <a:schemeClr val="bg2">
                    <a:lumMod val="25000"/>
                  </a:schemeClr>
                </a:solidFill>
                <a:latin typeface="+mj-lt"/>
                <a:ea typeface="+mn-ea"/>
                <a:cs typeface="+mn-cs"/>
              </a:defRPr>
            </a:lvl2pPr>
            <a:lvl3pPr marL="457200" indent="0" algn="l" defTabSz="914400" rtl="0" eaLnBrk="1" latinLnBrk="0" hangingPunct="1">
              <a:lnSpc>
                <a:spcPct val="95000"/>
              </a:lnSpc>
              <a:spcBef>
                <a:spcPts val="200"/>
              </a:spcBef>
              <a:buClr>
                <a:schemeClr val="bg1">
                  <a:lumMod val="50000"/>
                </a:schemeClr>
              </a:buClr>
              <a:buFont typeface="Wingdings 3" panose="05040102010807070707" pitchFamily="18" charset="2"/>
              <a:buNone/>
              <a:defRPr sz="2200" kern="1200">
                <a:solidFill>
                  <a:schemeClr val="bg2">
                    <a:lumMod val="25000"/>
                  </a:schemeClr>
                </a:solidFill>
                <a:latin typeface="+mn-lt"/>
                <a:ea typeface="+mn-ea"/>
                <a:cs typeface="+mn-cs"/>
              </a:defRPr>
            </a:lvl3pPr>
            <a:lvl4pPr marL="914400" indent="-457200" algn="l" defTabSz="914400" rtl="0" eaLnBrk="1" latinLnBrk="0" hangingPunct="1">
              <a:lnSpc>
                <a:spcPct val="95000"/>
              </a:lnSpc>
              <a:spcBef>
                <a:spcPts val="1000"/>
              </a:spcBef>
              <a:buClr>
                <a:schemeClr val="tx2">
                  <a:lumMod val="90000"/>
                  <a:lumOff val="10000"/>
                </a:schemeClr>
              </a:buClr>
              <a:buFont typeface="Wingdings" panose="05000000000000000000" pitchFamily="2" charset="2"/>
              <a:buChar char=""/>
              <a:defRPr sz="2000" u="sng" kern="1200">
                <a:solidFill>
                  <a:schemeClr val="accent6"/>
                </a:solidFill>
                <a:latin typeface="+mn-lt"/>
                <a:ea typeface="+mn-ea"/>
                <a:cs typeface="+mn-cs"/>
              </a:defRPr>
            </a:lvl4pPr>
            <a:lvl5pPr marL="914400" indent="-429768" algn="l" defTabSz="914400" rtl="0" eaLnBrk="1" latinLnBrk="0" hangingPunct="1">
              <a:lnSpc>
                <a:spcPct val="95000"/>
              </a:lnSpc>
              <a:spcBef>
                <a:spcPts val="300"/>
              </a:spcBef>
              <a:buClr>
                <a:schemeClr val="accent5"/>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Stephen Duval</a:t>
            </a:r>
          </a:p>
          <a:p>
            <a:pPr lvl="1"/>
            <a:r>
              <a:rPr lang="en-US" dirty="0"/>
              <a:t>Chief / Division of Workforce Investment</a:t>
            </a:r>
          </a:p>
          <a:p>
            <a:pPr lvl="2"/>
            <a:r>
              <a:rPr lang="en-US" dirty="0"/>
              <a:t>U.S. Department of Labor, Employment and Training Administration </a:t>
            </a:r>
          </a:p>
          <a:p>
            <a:pPr lvl="2"/>
            <a:r>
              <a:rPr lang="en-US" dirty="0"/>
              <a:t>Northeast and Caribbean Region</a:t>
            </a:r>
          </a:p>
        </p:txBody>
      </p:sp>
    </p:spTree>
    <p:custDataLst>
      <p:tags r:id="rId1"/>
    </p:custDataLst>
    <p:extLst>
      <p:ext uri="{BB962C8B-B14F-4D97-AF65-F5344CB8AC3E}">
        <p14:creationId xmlns:p14="http://schemas.microsoft.com/office/powerpoint/2010/main" val="404930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CEF8C7B-F5E1-4164-82DC-EB506970E503}"/>
              </a:ext>
            </a:extLst>
          </p:cNvPr>
          <p:cNvSpPr>
            <a:spLocks noGrp="1"/>
          </p:cNvSpPr>
          <p:nvPr>
            <p:ph type="sldNum" sz="quarter" idx="12"/>
          </p:nvPr>
        </p:nvSpPr>
        <p:spPr/>
        <p:txBody>
          <a:bodyPr/>
          <a:lstStyle/>
          <a:p>
            <a:fld id="{158B7785-F6D6-45F8-833E-07BD84680091}" type="slidenum">
              <a:rPr lang="en-US" smtClean="0"/>
              <a:pPr/>
              <a:t>20</a:t>
            </a:fld>
            <a:endParaRPr lang="en-US"/>
          </a:p>
        </p:txBody>
      </p:sp>
      <p:sp>
        <p:nvSpPr>
          <p:cNvPr id="2" name="Title 1"/>
          <p:cNvSpPr>
            <a:spLocks noGrp="1"/>
          </p:cNvSpPr>
          <p:nvPr>
            <p:ph type="title"/>
          </p:nvPr>
        </p:nvSpPr>
        <p:spPr/>
        <p:txBody>
          <a:bodyPr/>
          <a:lstStyle/>
          <a:p>
            <a:r>
              <a:rPr lang="en-US" dirty="0"/>
              <a:t>Contact Information</a:t>
            </a:r>
          </a:p>
        </p:txBody>
      </p:sp>
      <p:sp>
        <p:nvSpPr>
          <p:cNvPr id="9" name="Content Placeholder 2"/>
          <p:cNvSpPr>
            <a:spLocks noGrp="1" noChangeArrowheads="1"/>
          </p:cNvSpPr>
          <p:nvPr>
            <p:ph idx="1"/>
          </p:nvPr>
        </p:nvSpPr>
        <p:spPr/>
        <p:txBody>
          <a:bodyPr/>
          <a:lstStyle/>
          <a:p>
            <a:pPr marL="0" indent="0" algn="ctr">
              <a:buFont typeface="Wingdings" panose="05000000000000000000" pitchFamily="2" charset="2"/>
              <a:buNone/>
            </a:pPr>
            <a:r>
              <a:rPr lang="en-US" altLang="en-US" u="sng" dirty="0" err="1"/>
              <a:t>NoRTEC</a:t>
            </a:r>
            <a:endParaRPr lang="en-US" altLang="en-US" u="sng" dirty="0"/>
          </a:p>
          <a:p>
            <a:pPr marL="0" indent="0" algn="ctr">
              <a:buFont typeface="Wingdings" panose="05000000000000000000" pitchFamily="2" charset="2"/>
              <a:buNone/>
            </a:pPr>
            <a:r>
              <a:rPr lang="en-US" altLang="en-US" sz="2400" dirty="0"/>
              <a:t>Terrianne Brown, Assistant Director</a:t>
            </a:r>
          </a:p>
          <a:p>
            <a:pPr marL="0" indent="0" algn="ctr">
              <a:buFont typeface="Wingdings" panose="05000000000000000000" pitchFamily="2" charset="2"/>
              <a:buNone/>
            </a:pPr>
            <a:r>
              <a:rPr lang="en-US" altLang="en-US" sz="2400" dirty="0"/>
              <a:t>	</a:t>
            </a:r>
            <a:r>
              <a:rPr lang="en-US" altLang="en-US" sz="2400" dirty="0">
                <a:hlinkClick r:id="rId2"/>
              </a:rPr>
              <a:t>tbrown@ncen.org</a:t>
            </a:r>
            <a:r>
              <a:rPr lang="en-US" altLang="en-US" sz="2400" dirty="0"/>
              <a:t>, (530)892-9600, x203</a:t>
            </a:r>
          </a:p>
          <a:p>
            <a:pPr marL="0" indent="0" algn="ctr">
              <a:buFont typeface="Wingdings" panose="05000000000000000000" pitchFamily="2" charset="2"/>
              <a:buNone/>
            </a:pPr>
            <a:r>
              <a:rPr lang="en-US" altLang="en-US" sz="2400" dirty="0"/>
              <a:t>Stephanie Bruce, Program Services Analyst</a:t>
            </a:r>
          </a:p>
          <a:p>
            <a:pPr marL="0" indent="0" algn="ctr">
              <a:buFont typeface="Wingdings" panose="05000000000000000000" pitchFamily="2" charset="2"/>
              <a:buNone/>
            </a:pPr>
            <a:r>
              <a:rPr lang="en-US" altLang="en-US" sz="2400" dirty="0"/>
              <a:t>	</a:t>
            </a:r>
            <a:r>
              <a:rPr lang="en-US" altLang="en-US" sz="2400" dirty="0">
                <a:hlinkClick r:id="rId3"/>
              </a:rPr>
              <a:t>sbruce@ncen.org</a:t>
            </a:r>
            <a:r>
              <a:rPr lang="en-US" altLang="en-US" sz="2400" dirty="0"/>
              <a:t>, (530)892-9600, x207</a:t>
            </a:r>
          </a:p>
          <a:p>
            <a:pPr marL="0" indent="0" algn="ctr">
              <a:buFont typeface="Wingdings" panose="05000000000000000000" pitchFamily="2" charset="2"/>
              <a:buNone/>
            </a:pPr>
            <a:endParaRPr lang="en-US" altLang="en-US" sz="2400" dirty="0"/>
          </a:p>
          <a:p>
            <a:pPr marL="0" indent="0" algn="ctr">
              <a:buFont typeface="Wingdings" panose="05000000000000000000" pitchFamily="2" charset="2"/>
              <a:buNone/>
            </a:pPr>
            <a:r>
              <a:rPr lang="en-US" altLang="en-US" u="sng" dirty="0"/>
              <a:t>AFWD</a:t>
            </a:r>
          </a:p>
          <a:p>
            <a:pPr marL="0" indent="0" algn="ctr">
              <a:buFont typeface="Wingdings" panose="05000000000000000000" pitchFamily="2" charset="2"/>
              <a:buNone/>
            </a:pPr>
            <a:r>
              <a:rPr lang="en-US" altLang="en-US" sz="2400" dirty="0"/>
              <a:t>Kristine Farrell, Program Director</a:t>
            </a:r>
          </a:p>
          <a:p>
            <a:pPr marL="0" indent="0" algn="ctr">
              <a:buFont typeface="Wingdings" panose="05000000000000000000" pitchFamily="2" charset="2"/>
              <a:buNone/>
            </a:pPr>
            <a:r>
              <a:rPr lang="en-US" altLang="en-US" sz="2400" dirty="0"/>
              <a:t>	</a:t>
            </a:r>
            <a:r>
              <a:rPr lang="en-US" altLang="en-US" sz="2400" dirty="0">
                <a:hlinkClick r:id="rId4"/>
              </a:rPr>
              <a:t>kfarrell@ncen.org</a:t>
            </a:r>
            <a:r>
              <a:rPr lang="en-US" altLang="en-US" sz="2400" dirty="0"/>
              <a:t>, (530) 616–1525 </a:t>
            </a:r>
          </a:p>
        </p:txBody>
      </p:sp>
    </p:spTree>
    <p:extLst>
      <p:ext uri="{BB962C8B-B14F-4D97-AF65-F5344CB8AC3E}">
        <p14:creationId xmlns:p14="http://schemas.microsoft.com/office/powerpoint/2010/main" val="1373557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7CB84AE-162A-45B3-8B64-E65CEF88951E}"/>
              </a:ext>
            </a:extLst>
          </p:cNvPr>
          <p:cNvSpPr>
            <a:spLocks noGrp="1"/>
          </p:cNvSpPr>
          <p:nvPr>
            <p:ph type="title"/>
            <p:custDataLst>
              <p:tags r:id="rId2"/>
            </p:custDataLst>
          </p:nvPr>
        </p:nvSpPr>
        <p:spPr>
          <a:xfrm>
            <a:off x="304799" y="1988405"/>
            <a:ext cx="11582400" cy="2358308"/>
          </a:xfrm>
        </p:spPr>
        <p:txBody>
          <a:bodyPr>
            <a:noAutofit/>
          </a:bodyPr>
          <a:lstStyle/>
          <a:p>
            <a:pPr>
              <a:lnSpc>
                <a:spcPct val="100000"/>
              </a:lnSpc>
            </a:pPr>
            <a:r>
              <a:rPr lang="en-US" sz="4800"/>
              <a:t>Rhode Island</a:t>
            </a:r>
            <a:br>
              <a:rPr lang="en-US" sz="4800"/>
            </a:br>
            <a:r>
              <a:rPr lang="en-US" sz="4800"/>
              <a:t>COVID-19 </a:t>
            </a:r>
            <a:br>
              <a:rPr lang="en-US" sz="4800"/>
            </a:br>
            <a:r>
              <a:rPr lang="en-US" sz="4800"/>
              <a:t>Disaster Recovery NDWG</a:t>
            </a:r>
          </a:p>
        </p:txBody>
      </p:sp>
      <p:pic>
        <p:nvPicPr>
          <p:cNvPr id="5" name="Picture 4" descr="Logo&#10;&#10;Description automatically generated">
            <a:extLst>
              <a:ext uri="{FF2B5EF4-FFF2-40B4-BE49-F238E27FC236}">
                <a16:creationId xmlns:a16="http://schemas.microsoft.com/office/drawing/2014/main" id="{73AC0E13-2024-4CE2-B49B-D4CEC23EDB77}"/>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tretch>
            <a:fillRect/>
          </a:stretch>
        </p:blipFill>
        <p:spPr>
          <a:xfrm>
            <a:off x="5547297" y="5063831"/>
            <a:ext cx="1097405" cy="708486"/>
          </a:xfrm>
          <a:prstGeom prst="rect">
            <a:avLst/>
          </a:prstGeom>
        </p:spPr>
      </p:pic>
    </p:spTree>
    <p:custDataLst>
      <p:tags r:id="rId1"/>
    </p:custDataLst>
    <p:extLst>
      <p:ext uri="{BB962C8B-B14F-4D97-AF65-F5344CB8AC3E}">
        <p14:creationId xmlns:p14="http://schemas.microsoft.com/office/powerpoint/2010/main" val="161350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6C4DED-EFDB-4C98-8205-0DCF1D3F4E08}"/>
              </a:ext>
            </a:extLst>
          </p:cNvPr>
          <p:cNvSpPr>
            <a:spLocks noGrp="1"/>
          </p:cNvSpPr>
          <p:nvPr>
            <p:ph type="sldNum" sz="quarter" idx="12"/>
            <p:custDataLst>
              <p:tags r:id="rId2"/>
            </p:custDataLst>
          </p:nvPr>
        </p:nvSpPr>
        <p:spPr/>
        <p:txBody>
          <a:bodyPr/>
          <a:lstStyle/>
          <a:p>
            <a:fld id="{2BA42F04-587E-014F-919C-022F704B642B}" type="slidenum">
              <a:rPr lang="en-US" smtClean="0"/>
              <a:t>22</a:t>
            </a:fld>
            <a:endParaRPr lang="en-US"/>
          </a:p>
        </p:txBody>
      </p:sp>
      <p:grpSp>
        <p:nvGrpSpPr>
          <p:cNvPr id="4" name="Group 3">
            <a:extLst>
              <a:ext uri="{FF2B5EF4-FFF2-40B4-BE49-F238E27FC236}">
                <a16:creationId xmlns:a16="http://schemas.microsoft.com/office/drawing/2014/main" id="{91AD51E5-2E65-45FA-96B3-417CDAF708D2}"/>
              </a:ext>
            </a:extLst>
          </p:cNvPr>
          <p:cNvGrpSpPr/>
          <p:nvPr/>
        </p:nvGrpSpPr>
        <p:grpSpPr>
          <a:xfrm>
            <a:off x="851788" y="1063755"/>
            <a:ext cx="10806747" cy="3950967"/>
            <a:chOff x="851788" y="1063755"/>
            <a:chExt cx="10806747" cy="3950967"/>
          </a:xfrm>
        </p:grpSpPr>
        <p:sp>
          <p:nvSpPr>
            <p:cNvPr id="5" name="Freeform: Shape 4">
              <a:extLst>
                <a:ext uri="{FF2B5EF4-FFF2-40B4-BE49-F238E27FC236}">
                  <a16:creationId xmlns:a16="http://schemas.microsoft.com/office/drawing/2014/main" id="{44D56595-B12F-4EE5-B932-828E31C75F8A}"/>
                </a:ext>
              </a:extLst>
            </p:cNvPr>
            <p:cNvSpPr/>
            <p:nvPr/>
          </p:nvSpPr>
          <p:spPr>
            <a:xfrm>
              <a:off x="851788" y="2168023"/>
              <a:ext cx="2198787" cy="1813539"/>
            </a:xfrm>
            <a:custGeom>
              <a:avLst/>
              <a:gdLst>
                <a:gd name="connsiteX0" fmla="*/ 0 w 2198787"/>
                <a:gd name="connsiteY0" fmla="*/ 181354 h 1813539"/>
                <a:gd name="connsiteX1" fmla="*/ 181354 w 2198787"/>
                <a:gd name="connsiteY1" fmla="*/ 0 h 1813539"/>
                <a:gd name="connsiteX2" fmla="*/ 2017433 w 2198787"/>
                <a:gd name="connsiteY2" fmla="*/ 0 h 1813539"/>
                <a:gd name="connsiteX3" fmla="*/ 2198787 w 2198787"/>
                <a:gd name="connsiteY3" fmla="*/ 181354 h 1813539"/>
                <a:gd name="connsiteX4" fmla="*/ 2198787 w 2198787"/>
                <a:gd name="connsiteY4" fmla="*/ 1632185 h 1813539"/>
                <a:gd name="connsiteX5" fmla="*/ 2017433 w 2198787"/>
                <a:gd name="connsiteY5" fmla="*/ 1813539 h 1813539"/>
                <a:gd name="connsiteX6" fmla="*/ 181354 w 2198787"/>
                <a:gd name="connsiteY6" fmla="*/ 1813539 h 1813539"/>
                <a:gd name="connsiteX7" fmla="*/ 0 w 2198787"/>
                <a:gd name="connsiteY7" fmla="*/ 1632185 h 1813539"/>
                <a:gd name="connsiteX8" fmla="*/ 0 w 2198787"/>
                <a:gd name="connsiteY8" fmla="*/ 181354 h 181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787" h="1813539">
                  <a:moveTo>
                    <a:pt x="0" y="181354"/>
                  </a:moveTo>
                  <a:cubicBezTo>
                    <a:pt x="0" y="81195"/>
                    <a:pt x="81195" y="0"/>
                    <a:pt x="181354" y="0"/>
                  </a:cubicBezTo>
                  <a:lnTo>
                    <a:pt x="2017433" y="0"/>
                  </a:lnTo>
                  <a:cubicBezTo>
                    <a:pt x="2117592" y="0"/>
                    <a:pt x="2198787" y="81195"/>
                    <a:pt x="2198787" y="181354"/>
                  </a:cubicBezTo>
                  <a:lnTo>
                    <a:pt x="2198787" y="1632185"/>
                  </a:lnTo>
                  <a:cubicBezTo>
                    <a:pt x="2198787" y="1732344"/>
                    <a:pt x="2117592" y="1813539"/>
                    <a:pt x="2017433" y="1813539"/>
                  </a:cubicBezTo>
                  <a:lnTo>
                    <a:pt x="181354" y="1813539"/>
                  </a:lnTo>
                  <a:cubicBezTo>
                    <a:pt x="81195" y="1813539"/>
                    <a:pt x="0" y="1732344"/>
                    <a:pt x="0" y="1632185"/>
                  </a:cubicBezTo>
                  <a:lnTo>
                    <a:pt x="0" y="1813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405" tIns="68405" rIns="68405" bIns="457020" numCol="1" spcCol="1270" anchor="t" anchorCtr="0">
              <a:noAutofit/>
            </a:bodyPr>
            <a:lstStyle/>
            <a:p>
              <a:pPr marL="114300" lvl="1" indent="-114300" algn="l" defTabSz="622300">
                <a:lnSpc>
                  <a:spcPct val="90000"/>
                </a:lnSpc>
                <a:spcBef>
                  <a:spcPct val="0"/>
                </a:spcBef>
                <a:spcAft>
                  <a:spcPct val="15000"/>
                </a:spcAft>
                <a:buChar char="•"/>
              </a:pPr>
              <a:r>
                <a:rPr lang="en-US" sz="1400" kern="1200"/>
                <a:t>Employers apply online</a:t>
              </a:r>
            </a:p>
            <a:p>
              <a:pPr marL="114300" lvl="1" indent="-114300" algn="l" defTabSz="622300">
                <a:lnSpc>
                  <a:spcPct val="90000"/>
                </a:lnSpc>
                <a:spcBef>
                  <a:spcPct val="0"/>
                </a:spcBef>
                <a:spcAft>
                  <a:spcPct val="15000"/>
                </a:spcAft>
                <a:buChar char="•"/>
              </a:pPr>
              <a:r>
                <a:rPr lang="en-US" sz="1400" kern="1200"/>
                <a:t>DLT conducts an eligibility review on employer requests</a:t>
              </a:r>
            </a:p>
          </p:txBody>
        </p:sp>
        <p:sp>
          <p:nvSpPr>
            <p:cNvPr id="6" name="Shape 5">
              <a:extLst>
                <a:ext uri="{FF2B5EF4-FFF2-40B4-BE49-F238E27FC236}">
                  <a16:creationId xmlns:a16="http://schemas.microsoft.com/office/drawing/2014/main" id="{90F9D448-AC81-4DB8-9B23-9B8EBD5FB5D2}"/>
                </a:ext>
              </a:extLst>
            </p:cNvPr>
            <p:cNvSpPr/>
            <p:nvPr/>
          </p:nvSpPr>
          <p:spPr>
            <a:xfrm>
              <a:off x="2093332" y="2621078"/>
              <a:ext cx="2393644" cy="2393644"/>
            </a:xfrm>
            <a:prstGeom prst="leftCircularArrow">
              <a:avLst>
                <a:gd name="adj1" fmla="val 3025"/>
                <a:gd name="adj2" fmla="val 371118"/>
                <a:gd name="adj3" fmla="val 2146628"/>
                <a:gd name="adj4" fmla="val 9024489"/>
                <a:gd name="adj5" fmla="val 352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B1804B30-3BA7-4C7A-B51C-C4EC6FE824B6}"/>
                </a:ext>
              </a:extLst>
            </p:cNvPr>
            <p:cNvSpPr/>
            <p:nvPr/>
          </p:nvSpPr>
          <p:spPr>
            <a:xfrm>
              <a:off x="1340408" y="3592947"/>
              <a:ext cx="1954477" cy="777231"/>
            </a:xfrm>
            <a:custGeom>
              <a:avLst/>
              <a:gdLst>
                <a:gd name="connsiteX0" fmla="*/ 0 w 1954477"/>
                <a:gd name="connsiteY0" fmla="*/ 77723 h 777231"/>
                <a:gd name="connsiteX1" fmla="*/ 77723 w 1954477"/>
                <a:gd name="connsiteY1" fmla="*/ 0 h 777231"/>
                <a:gd name="connsiteX2" fmla="*/ 1876754 w 1954477"/>
                <a:gd name="connsiteY2" fmla="*/ 0 h 777231"/>
                <a:gd name="connsiteX3" fmla="*/ 1954477 w 1954477"/>
                <a:gd name="connsiteY3" fmla="*/ 77723 h 777231"/>
                <a:gd name="connsiteX4" fmla="*/ 1954477 w 1954477"/>
                <a:gd name="connsiteY4" fmla="*/ 699508 h 777231"/>
                <a:gd name="connsiteX5" fmla="*/ 1876754 w 1954477"/>
                <a:gd name="connsiteY5" fmla="*/ 777231 h 777231"/>
                <a:gd name="connsiteX6" fmla="*/ 77723 w 1954477"/>
                <a:gd name="connsiteY6" fmla="*/ 777231 h 777231"/>
                <a:gd name="connsiteX7" fmla="*/ 0 w 1954477"/>
                <a:gd name="connsiteY7" fmla="*/ 699508 h 777231"/>
                <a:gd name="connsiteX8" fmla="*/ 0 w 1954477"/>
                <a:gd name="connsiteY8" fmla="*/ 77723 h 77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4477" h="777231">
                  <a:moveTo>
                    <a:pt x="0" y="77723"/>
                  </a:moveTo>
                  <a:cubicBezTo>
                    <a:pt x="0" y="34798"/>
                    <a:pt x="34798" y="0"/>
                    <a:pt x="77723" y="0"/>
                  </a:cubicBezTo>
                  <a:lnTo>
                    <a:pt x="1876754" y="0"/>
                  </a:lnTo>
                  <a:cubicBezTo>
                    <a:pt x="1919679" y="0"/>
                    <a:pt x="1954477" y="34798"/>
                    <a:pt x="1954477" y="77723"/>
                  </a:cubicBezTo>
                  <a:lnTo>
                    <a:pt x="1954477" y="699508"/>
                  </a:lnTo>
                  <a:cubicBezTo>
                    <a:pt x="1954477" y="742433"/>
                    <a:pt x="1919679" y="777231"/>
                    <a:pt x="1876754" y="777231"/>
                  </a:cubicBezTo>
                  <a:lnTo>
                    <a:pt x="77723" y="777231"/>
                  </a:lnTo>
                  <a:cubicBezTo>
                    <a:pt x="34798" y="777231"/>
                    <a:pt x="0" y="742433"/>
                    <a:pt x="0" y="699508"/>
                  </a:cubicBezTo>
                  <a:lnTo>
                    <a:pt x="0" y="777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959" tIns="46894" rIns="58959" bIns="46894" numCol="1" spcCol="1270" anchor="ctr" anchorCtr="0">
              <a:noAutofit/>
            </a:bodyPr>
            <a:lstStyle/>
            <a:p>
              <a:pPr marL="0" lvl="0" indent="0" algn="ctr" defTabSz="844550">
                <a:lnSpc>
                  <a:spcPct val="90000"/>
                </a:lnSpc>
                <a:spcBef>
                  <a:spcPct val="0"/>
                </a:spcBef>
                <a:spcAft>
                  <a:spcPct val="35000"/>
                </a:spcAft>
                <a:buNone/>
              </a:pPr>
              <a:r>
                <a:rPr lang="en-US" sz="1900" kern="1200"/>
                <a:t>Phase 1: Employer Application</a:t>
              </a:r>
            </a:p>
          </p:txBody>
        </p:sp>
        <p:sp>
          <p:nvSpPr>
            <p:cNvPr id="9" name="Freeform: Shape 8">
              <a:extLst>
                <a:ext uri="{FF2B5EF4-FFF2-40B4-BE49-F238E27FC236}">
                  <a16:creationId xmlns:a16="http://schemas.microsoft.com/office/drawing/2014/main" id="{315CAE39-B503-4BB2-865E-527C8D9211A2}"/>
                </a:ext>
              </a:extLst>
            </p:cNvPr>
            <p:cNvSpPr/>
            <p:nvPr/>
          </p:nvSpPr>
          <p:spPr>
            <a:xfrm>
              <a:off x="3639672" y="2168023"/>
              <a:ext cx="2198787" cy="1813539"/>
            </a:xfrm>
            <a:custGeom>
              <a:avLst/>
              <a:gdLst>
                <a:gd name="connsiteX0" fmla="*/ 0 w 2198787"/>
                <a:gd name="connsiteY0" fmla="*/ 181354 h 1813539"/>
                <a:gd name="connsiteX1" fmla="*/ 181354 w 2198787"/>
                <a:gd name="connsiteY1" fmla="*/ 0 h 1813539"/>
                <a:gd name="connsiteX2" fmla="*/ 2017433 w 2198787"/>
                <a:gd name="connsiteY2" fmla="*/ 0 h 1813539"/>
                <a:gd name="connsiteX3" fmla="*/ 2198787 w 2198787"/>
                <a:gd name="connsiteY3" fmla="*/ 181354 h 1813539"/>
                <a:gd name="connsiteX4" fmla="*/ 2198787 w 2198787"/>
                <a:gd name="connsiteY4" fmla="*/ 1632185 h 1813539"/>
                <a:gd name="connsiteX5" fmla="*/ 2017433 w 2198787"/>
                <a:gd name="connsiteY5" fmla="*/ 1813539 h 1813539"/>
                <a:gd name="connsiteX6" fmla="*/ 181354 w 2198787"/>
                <a:gd name="connsiteY6" fmla="*/ 1813539 h 1813539"/>
                <a:gd name="connsiteX7" fmla="*/ 0 w 2198787"/>
                <a:gd name="connsiteY7" fmla="*/ 1632185 h 1813539"/>
                <a:gd name="connsiteX8" fmla="*/ 0 w 2198787"/>
                <a:gd name="connsiteY8" fmla="*/ 181354 h 181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787" h="1813539">
                  <a:moveTo>
                    <a:pt x="0" y="181354"/>
                  </a:moveTo>
                  <a:cubicBezTo>
                    <a:pt x="0" y="81195"/>
                    <a:pt x="81195" y="0"/>
                    <a:pt x="181354" y="0"/>
                  </a:cubicBezTo>
                  <a:lnTo>
                    <a:pt x="2017433" y="0"/>
                  </a:lnTo>
                  <a:cubicBezTo>
                    <a:pt x="2117592" y="0"/>
                    <a:pt x="2198787" y="81195"/>
                    <a:pt x="2198787" y="181354"/>
                  </a:cubicBezTo>
                  <a:lnTo>
                    <a:pt x="2198787" y="1632185"/>
                  </a:lnTo>
                  <a:cubicBezTo>
                    <a:pt x="2198787" y="1732344"/>
                    <a:pt x="2117592" y="1813539"/>
                    <a:pt x="2017433" y="1813539"/>
                  </a:cubicBezTo>
                  <a:lnTo>
                    <a:pt x="181354" y="1813539"/>
                  </a:lnTo>
                  <a:cubicBezTo>
                    <a:pt x="81195" y="1813539"/>
                    <a:pt x="0" y="1732344"/>
                    <a:pt x="0" y="1632185"/>
                  </a:cubicBezTo>
                  <a:lnTo>
                    <a:pt x="0" y="1813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405" tIns="457020" rIns="68405" bIns="68405" numCol="1" spcCol="1270" anchor="t" anchorCtr="0">
              <a:noAutofit/>
            </a:bodyPr>
            <a:lstStyle/>
            <a:p>
              <a:pPr marL="114300" lvl="1" indent="-114300" algn="l" defTabSz="622300">
                <a:lnSpc>
                  <a:spcPct val="90000"/>
                </a:lnSpc>
                <a:spcBef>
                  <a:spcPct val="0"/>
                </a:spcBef>
                <a:spcAft>
                  <a:spcPct val="15000"/>
                </a:spcAft>
                <a:buChar char="•"/>
              </a:pPr>
              <a:r>
                <a:rPr lang="en-US" sz="1400" kern="1200"/>
                <a:t>DLT connects w/ Skills to discuss ability to fill roles</a:t>
              </a:r>
            </a:p>
            <a:p>
              <a:pPr marL="114300" lvl="1" indent="-114300" algn="l" defTabSz="622300">
                <a:lnSpc>
                  <a:spcPct val="90000"/>
                </a:lnSpc>
                <a:spcBef>
                  <a:spcPct val="0"/>
                </a:spcBef>
                <a:spcAft>
                  <a:spcPct val="15000"/>
                </a:spcAft>
                <a:buChar char="•"/>
              </a:pPr>
              <a:r>
                <a:rPr lang="en-US" sz="1400" kern="1200"/>
                <a:t>Skills/DLT make final decision on the  request</a:t>
              </a:r>
            </a:p>
          </p:txBody>
        </p:sp>
        <p:sp>
          <p:nvSpPr>
            <p:cNvPr id="10" name="Arrow: Circular 9">
              <a:extLst>
                <a:ext uri="{FF2B5EF4-FFF2-40B4-BE49-F238E27FC236}">
                  <a16:creationId xmlns:a16="http://schemas.microsoft.com/office/drawing/2014/main" id="{4C73F12D-EA71-4825-8AE0-8E6B71B2D544}"/>
                </a:ext>
              </a:extLst>
            </p:cNvPr>
            <p:cNvSpPr/>
            <p:nvPr/>
          </p:nvSpPr>
          <p:spPr>
            <a:xfrm>
              <a:off x="4862892" y="1063755"/>
              <a:ext cx="2674600" cy="2674600"/>
            </a:xfrm>
            <a:prstGeom prst="circularArrow">
              <a:avLst>
                <a:gd name="adj1" fmla="val 2707"/>
                <a:gd name="adj2" fmla="val 329670"/>
                <a:gd name="adj3" fmla="val 19494819"/>
                <a:gd name="adj4" fmla="val 12575511"/>
                <a:gd name="adj5" fmla="val 3158"/>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A981C81D-429C-4A73-B3E7-D038CBCC2CC0}"/>
                </a:ext>
              </a:extLst>
            </p:cNvPr>
            <p:cNvSpPr/>
            <p:nvPr/>
          </p:nvSpPr>
          <p:spPr>
            <a:xfrm>
              <a:off x="4128291" y="1779407"/>
              <a:ext cx="1954477" cy="777231"/>
            </a:xfrm>
            <a:custGeom>
              <a:avLst/>
              <a:gdLst>
                <a:gd name="connsiteX0" fmla="*/ 0 w 1954477"/>
                <a:gd name="connsiteY0" fmla="*/ 77723 h 777231"/>
                <a:gd name="connsiteX1" fmla="*/ 77723 w 1954477"/>
                <a:gd name="connsiteY1" fmla="*/ 0 h 777231"/>
                <a:gd name="connsiteX2" fmla="*/ 1876754 w 1954477"/>
                <a:gd name="connsiteY2" fmla="*/ 0 h 777231"/>
                <a:gd name="connsiteX3" fmla="*/ 1954477 w 1954477"/>
                <a:gd name="connsiteY3" fmla="*/ 77723 h 777231"/>
                <a:gd name="connsiteX4" fmla="*/ 1954477 w 1954477"/>
                <a:gd name="connsiteY4" fmla="*/ 699508 h 777231"/>
                <a:gd name="connsiteX5" fmla="*/ 1876754 w 1954477"/>
                <a:gd name="connsiteY5" fmla="*/ 777231 h 777231"/>
                <a:gd name="connsiteX6" fmla="*/ 77723 w 1954477"/>
                <a:gd name="connsiteY6" fmla="*/ 777231 h 777231"/>
                <a:gd name="connsiteX7" fmla="*/ 0 w 1954477"/>
                <a:gd name="connsiteY7" fmla="*/ 699508 h 777231"/>
                <a:gd name="connsiteX8" fmla="*/ 0 w 1954477"/>
                <a:gd name="connsiteY8" fmla="*/ 77723 h 77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4477" h="777231">
                  <a:moveTo>
                    <a:pt x="0" y="77723"/>
                  </a:moveTo>
                  <a:cubicBezTo>
                    <a:pt x="0" y="34798"/>
                    <a:pt x="34798" y="0"/>
                    <a:pt x="77723" y="0"/>
                  </a:cubicBezTo>
                  <a:lnTo>
                    <a:pt x="1876754" y="0"/>
                  </a:lnTo>
                  <a:cubicBezTo>
                    <a:pt x="1919679" y="0"/>
                    <a:pt x="1954477" y="34798"/>
                    <a:pt x="1954477" y="77723"/>
                  </a:cubicBezTo>
                  <a:lnTo>
                    <a:pt x="1954477" y="699508"/>
                  </a:lnTo>
                  <a:cubicBezTo>
                    <a:pt x="1954477" y="742433"/>
                    <a:pt x="1919679" y="777231"/>
                    <a:pt x="1876754" y="777231"/>
                  </a:cubicBezTo>
                  <a:lnTo>
                    <a:pt x="77723" y="777231"/>
                  </a:lnTo>
                  <a:cubicBezTo>
                    <a:pt x="34798" y="777231"/>
                    <a:pt x="0" y="742433"/>
                    <a:pt x="0" y="699508"/>
                  </a:cubicBezTo>
                  <a:lnTo>
                    <a:pt x="0" y="777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959" tIns="46894" rIns="58959" bIns="46894" numCol="1" spcCol="1270" anchor="ctr" anchorCtr="0">
              <a:noAutofit/>
            </a:bodyPr>
            <a:lstStyle/>
            <a:p>
              <a:pPr marL="0" lvl="0" indent="0" algn="ctr" defTabSz="844550">
                <a:lnSpc>
                  <a:spcPct val="90000"/>
                </a:lnSpc>
                <a:spcBef>
                  <a:spcPct val="0"/>
                </a:spcBef>
                <a:spcAft>
                  <a:spcPct val="35000"/>
                </a:spcAft>
                <a:buNone/>
              </a:pPr>
              <a:r>
                <a:rPr lang="en-US" sz="1900" kern="1200"/>
                <a:t>Phase 2: Employer Selection</a:t>
              </a:r>
            </a:p>
          </p:txBody>
        </p:sp>
        <p:sp>
          <p:nvSpPr>
            <p:cNvPr id="12" name="Freeform: Shape 11">
              <a:extLst>
                <a:ext uri="{FF2B5EF4-FFF2-40B4-BE49-F238E27FC236}">
                  <a16:creationId xmlns:a16="http://schemas.microsoft.com/office/drawing/2014/main" id="{22220E92-FBB2-4A13-87DC-6A8E240F9381}"/>
                </a:ext>
              </a:extLst>
            </p:cNvPr>
            <p:cNvSpPr/>
            <p:nvPr/>
          </p:nvSpPr>
          <p:spPr>
            <a:xfrm>
              <a:off x="6427555" y="2168023"/>
              <a:ext cx="2198787" cy="1813539"/>
            </a:xfrm>
            <a:custGeom>
              <a:avLst/>
              <a:gdLst>
                <a:gd name="connsiteX0" fmla="*/ 0 w 2198787"/>
                <a:gd name="connsiteY0" fmla="*/ 181354 h 1813539"/>
                <a:gd name="connsiteX1" fmla="*/ 181354 w 2198787"/>
                <a:gd name="connsiteY1" fmla="*/ 0 h 1813539"/>
                <a:gd name="connsiteX2" fmla="*/ 2017433 w 2198787"/>
                <a:gd name="connsiteY2" fmla="*/ 0 h 1813539"/>
                <a:gd name="connsiteX3" fmla="*/ 2198787 w 2198787"/>
                <a:gd name="connsiteY3" fmla="*/ 181354 h 1813539"/>
                <a:gd name="connsiteX4" fmla="*/ 2198787 w 2198787"/>
                <a:gd name="connsiteY4" fmla="*/ 1632185 h 1813539"/>
                <a:gd name="connsiteX5" fmla="*/ 2017433 w 2198787"/>
                <a:gd name="connsiteY5" fmla="*/ 1813539 h 1813539"/>
                <a:gd name="connsiteX6" fmla="*/ 181354 w 2198787"/>
                <a:gd name="connsiteY6" fmla="*/ 1813539 h 1813539"/>
                <a:gd name="connsiteX7" fmla="*/ 0 w 2198787"/>
                <a:gd name="connsiteY7" fmla="*/ 1632185 h 1813539"/>
                <a:gd name="connsiteX8" fmla="*/ 0 w 2198787"/>
                <a:gd name="connsiteY8" fmla="*/ 181354 h 181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787" h="1813539">
                  <a:moveTo>
                    <a:pt x="0" y="181354"/>
                  </a:moveTo>
                  <a:cubicBezTo>
                    <a:pt x="0" y="81195"/>
                    <a:pt x="81195" y="0"/>
                    <a:pt x="181354" y="0"/>
                  </a:cubicBezTo>
                  <a:lnTo>
                    <a:pt x="2017433" y="0"/>
                  </a:lnTo>
                  <a:cubicBezTo>
                    <a:pt x="2117592" y="0"/>
                    <a:pt x="2198787" y="81195"/>
                    <a:pt x="2198787" y="181354"/>
                  </a:cubicBezTo>
                  <a:lnTo>
                    <a:pt x="2198787" y="1632185"/>
                  </a:lnTo>
                  <a:cubicBezTo>
                    <a:pt x="2198787" y="1732344"/>
                    <a:pt x="2117592" y="1813539"/>
                    <a:pt x="2017433" y="1813539"/>
                  </a:cubicBezTo>
                  <a:lnTo>
                    <a:pt x="181354" y="1813539"/>
                  </a:lnTo>
                  <a:cubicBezTo>
                    <a:pt x="81195" y="1813539"/>
                    <a:pt x="0" y="1732344"/>
                    <a:pt x="0" y="1632185"/>
                  </a:cubicBezTo>
                  <a:lnTo>
                    <a:pt x="0" y="1813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405" tIns="68405" rIns="68405" bIns="457020" numCol="1" spcCol="1270" anchor="t" anchorCtr="0">
              <a:noAutofit/>
            </a:bodyPr>
            <a:lstStyle/>
            <a:p>
              <a:pPr marL="114300" lvl="1" indent="-114300" algn="l" defTabSz="622300">
                <a:lnSpc>
                  <a:spcPct val="90000"/>
                </a:lnSpc>
                <a:spcBef>
                  <a:spcPct val="0"/>
                </a:spcBef>
                <a:spcAft>
                  <a:spcPct val="15000"/>
                </a:spcAft>
                <a:buChar char="•"/>
              </a:pPr>
              <a:r>
                <a:rPr lang="en-US" sz="1400" kern="1200"/>
                <a:t>Skills enters into MOU with employer</a:t>
              </a:r>
            </a:p>
            <a:p>
              <a:pPr marL="228600" lvl="2" indent="-114300" algn="l" defTabSz="622300">
                <a:lnSpc>
                  <a:spcPct val="90000"/>
                </a:lnSpc>
                <a:spcBef>
                  <a:spcPct val="0"/>
                </a:spcBef>
                <a:spcAft>
                  <a:spcPct val="15000"/>
                </a:spcAft>
                <a:buChar char="•"/>
              </a:pPr>
              <a:r>
                <a:rPr lang="en-US" sz="1400" kern="1200"/>
                <a:t>MOU includes all required elements under the grant</a:t>
              </a:r>
            </a:p>
            <a:p>
              <a:pPr marL="114300" lvl="1" indent="-114300" algn="l" defTabSz="622300">
                <a:lnSpc>
                  <a:spcPct val="90000"/>
                </a:lnSpc>
                <a:spcBef>
                  <a:spcPct val="0"/>
                </a:spcBef>
                <a:spcAft>
                  <a:spcPct val="15000"/>
                </a:spcAft>
                <a:buChar char="•"/>
              </a:pPr>
              <a:endParaRPr lang="en-US" sz="1400" kern="1200"/>
            </a:p>
          </p:txBody>
        </p:sp>
        <p:sp>
          <p:nvSpPr>
            <p:cNvPr id="13" name="Shape 12">
              <a:extLst>
                <a:ext uri="{FF2B5EF4-FFF2-40B4-BE49-F238E27FC236}">
                  <a16:creationId xmlns:a16="http://schemas.microsoft.com/office/drawing/2014/main" id="{17F9278D-655D-4D47-AC92-DBDBD922186B}"/>
                </a:ext>
              </a:extLst>
            </p:cNvPr>
            <p:cNvSpPr/>
            <p:nvPr/>
          </p:nvSpPr>
          <p:spPr>
            <a:xfrm>
              <a:off x="7669099" y="2621078"/>
              <a:ext cx="2393644" cy="2393644"/>
            </a:xfrm>
            <a:prstGeom prst="leftCircularArrow">
              <a:avLst>
                <a:gd name="adj1" fmla="val 3025"/>
                <a:gd name="adj2" fmla="val 371118"/>
                <a:gd name="adj3" fmla="val 2146628"/>
                <a:gd name="adj4" fmla="val 9024489"/>
                <a:gd name="adj5" fmla="val 352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83AE941A-BFD8-403F-9552-DB01BDF1035E}"/>
                </a:ext>
              </a:extLst>
            </p:cNvPr>
            <p:cNvSpPr/>
            <p:nvPr/>
          </p:nvSpPr>
          <p:spPr>
            <a:xfrm>
              <a:off x="6916174" y="3592947"/>
              <a:ext cx="1954477" cy="777231"/>
            </a:xfrm>
            <a:custGeom>
              <a:avLst/>
              <a:gdLst>
                <a:gd name="connsiteX0" fmla="*/ 0 w 1954477"/>
                <a:gd name="connsiteY0" fmla="*/ 77723 h 777231"/>
                <a:gd name="connsiteX1" fmla="*/ 77723 w 1954477"/>
                <a:gd name="connsiteY1" fmla="*/ 0 h 777231"/>
                <a:gd name="connsiteX2" fmla="*/ 1876754 w 1954477"/>
                <a:gd name="connsiteY2" fmla="*/ 0 h 777231"/>
                <a:gd name="connsiteX3" fmla="*/ 1954477 w 1954477"/>
                <a:gd name="connsiteY3" fmla="*/ 77723 h 777231"/>
                <a:gd name="connsiteX4" fmla="*/ 1954477 w 1954477"/>
                <a:gd name="connsiteY4" fmla="*/ 699508 h 777231"/>
                <a:gd name="connsiteX5" fmla="*/ 1876754 w 1954477"/>
                <a:gd name="connsiteY5" fmla="*/ 777231 h 777231"/>
                <a:gd name="connsiteX6" fmla="*/ 77723 w 1954477"/>
                <a:gd name="connsiteY6" fmla="*/ 777231 h 777231"/>
                <a:gd name="connsiteX7" fmla="*/ 0 w 1954477"/>
                <a:gd name="connsiteY7" fmla="*/ 699508 h 777231"/>
                <a:gd name="connsiteX8" fmla="*/ 0 w 1954477"/>
                <a:gd name="connsiteY8" fmla="*/ 77723 h 77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4477" h="777231">
                  <a:moveTo>
                    <a:pt x="0" y="77723"/>
                  </a:moveTo>
                  <a:cubicBezTo>
                    <a:pt x="0" y="34798"/>
                    <a:pt x="34798" y="0"/>
                    <a:pt x="77723" y="0"/>
                  </a:cubicBezTo>
                  <a:lnTo>
                    <a:pt x="1876754" y="0"/>
                  </a:lnTo>
                  <a:cubicBezTo>
                    <a:pt x="1919679" y="0"/>
                    <a:pt x="1954477" y="34798"/>
                    <a:pt x="1954477" y="77723"/>
                  </a:cubicBezTo>
                  <a:lnTo>
                    <a:pt x="1954477" y="699508"/>
                  </a:lnTo>
                  <a:cubicBezTo>
                    <a:pt x="1954477" y="742433"/>
                    <a:pt x="1919679" y="777231"/>
                    <a:pt x="1876754" y="777231"/>
                  </a:cubicBezTo>
                  <a:lnTo>
                    <a:pt x="77723" y="777231"/>
                  </a:lnTo>
                  <a:cubicBezTo>
                    <a:pt x="34798" y="777231"/>
                    <a:pt x="0" y="742433"/>
                    <a:pt x="0" y="699508"/>
                  </a:cubicBezTo>
                  <a:lnTo>
                    <a:pt x="0" y="777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959" tIns="46894" rIns="58959" bIns="46894" numCol="1" spcCol="1270" anchor="ctr" anchorCtr="0">
              <a:noAutofit/>
            </a:bodyPr>
            <a:lstStyle/>
            <a:p>
              <a:pPr marL="0" lvl="0" indent="0" algn="ctr" defTabSz="844550">
                <a:lnSpc>
                  <a:spcPct val="90000"/>
                </a:lnSpc>
                <a:spcBef>
                  <a:spcPct val="0"/>
                </a:spcBef>
                <a:spcAft>
                  <a:spcPct val="35000"/>
                </a:spcAft>
                <a:buNone/>
              </a:pPr>
              <a:r>
                <a:rPr lang="en-US" sz="1900" kern="1200"/>
                <a:t>Phase 3: Employer Review</a:t>
              </a:r>
            </a:p>
          </p:txBody>
        </p:sp>
        <p:sp>
          <p:nvSpPr>
            <p:cNvPr id="15" name="Freeform: Shape 14">
              <a:extLst>
                <a:ext uri="{FF2B5EF4-FFF2-40B4-BE49-F238E27FC236}">
                  <a16:creationId xmlns:a16="http://schemas.microsoft.com/office/drawing/2014/main" id="{CE77BCC0-FE09-4B3C-B0F4-86BCE36EAB52}"/>
                </a:ext>
              </a:extLst>
            </p:cNvPr>
            <p:cNvSpPr/>
            <p:nvPr/>
          </p:nvSpPr>
          <p:spPr>
            <a:xfrm>
              <a:off x="9215438" y="2168023"/>
              <a:ext cx="2198787" cy="1813539"/>
            </a:xfrm>
            <a:custGeom>
              <a:avLst/>
              <a:gdLst>
                <a:gd name="connsiteX0" fmla="*/ 0 w 2198787"/>
                <a:gd name="connsiteY0" fmla="*/ 181354 h 1813539"/>
                <a:gd name="connsiteX1" fmla="*/ 181354 w 2198787"/>
                <a:gd name="connsiteY1" fmla="*/ 0 h 1813539"/>
                <a:gd name="connsiteX2" fmla="*/ 2017433 w 2198787"/>
                <a:gd name="connsiteY2" fmla="*/ 0 h 1813539"/>
                <a:gd name="connsiteX3" fmla="*/ 2198787 w 2198787"/>
                <a:gd name="connsiteY3" fmla="*/ 181354 h 1813539"/>
                <a:gd name="connsiteX4" fmla="*/ 2198787 w 2198787"/>
                <a:gd name="connsiteY4" fmla="*/ 1632185 h 1813539"/>
                <a:gd name="connsiteX5" fmla="*/ 2017433 w 2198787"/>
                <a:gd name="connsiteY5" fmla="*/ 1813539 h 1813539"/>
                <a:gd name="connsiteX6" fmla="*/ 181354 w 2198787"/>
                <a:gd name="connsiteY6" fmla="*/ 1813539 h 1813539"/>
                <a:gd name="connsiteX7" fmla="*/ 0 w 2198787"/>
                <a:gd name="connsiteY7" fmla="*/ 1632185 h 1813539"/>
                <a:gd name="connsiteX8" fmla="*/ 0 w 2198787"/>
                <a:gd name="connsiteY8" fmla="*/ 181354 h 181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787" h="1813539">
                  <a:moveTo>
                    <a:pt x="0" y="181354"/>
                  </a:moveTo>
                  <a:cubicBezTo>
                    <a:pt x="0" y="81195"/>
                    <a:pt x="81195" y="0"/>
                    <a:pt x="181354" y="0"/>
                  </a:cubicBezTo>
                  <a:lnTo>
                    <a:pt x="2017433" y="0"/>
                  </a:lnTo>
                  <a:cubicBezTo>
                    <a:pt x="2117592" y="0"/>
                    <a:pt x="2198787" y="81195"/>
                    <a:pt x="2198787" y="181354"/>
                  </a:cubicBezTo>
                  <a:lnTo>
                    <a:pt x="2198787" y="1632185"/>
                  </a:lnTo>
                  <a:cubicBezTo>
                    <a:pt x="2198787" y="1732344"/>
                    <a:pt x="2117592" y="1813539"/>
                    <a:pt x="2017433" y="1813539"/>
                  </a:cubicBezTo>
                  <a:lnTo>
                    <a:pt x="181354" y="1813539"/>
                  </a:lnTo>
                  <a:cubicBezTo>
                    <a:pt x="81195" y="1813539"/>
                    <a:pt x="0" y="1732344"/>
                    <a:pt x="0" y="1632185"/>
                  </a:cubicBezTo>
                  <a:lnTo>
                    <a:pt x="0" y="1813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405" tIns="457020" rIns="68405" bIns="68405" numCol="1" spcCol="1270" anchor="t" anchorCtr="0">
              <a:noAutofit/>
            </a:bodyPr>
            <a:lstStyle/>
            <a:p>
              <a:pPr marL="114300" lvl="1" indent="-114300" algn="l" defTabSz="622300">
                <a:lnSpc>
                  <a:spcPct val="90000"/>
                </a:lnSpc>
                <a:spcBef>
                  <a:spcPct val="0"/>
                </a:spcBef>
                <a:spcAft>
                  <a:spcPct val="15000"/>
                </a:spcAft>
                <a:buChar char="•"/>
              </a:pPr>
              <a:r>
                <a:rPr lang="en-US" sz="1400" kern="1200"/>
                <a:t>Skills refers eligible candidates to jobs</a:t>
              </a:r>
            </a:p>
            <a:p>
              <a:pPr marL="114300" lvl="1" indent="-114300" algn="l" defTabSz="622300">
                <a:lnSpc>
                  <a:spcPct val="90000"/>
                </a:lnSpc>
                <a:spcBef>
                  <a:spcPct val="0"/>
                </a:spcBef>
                <a:spcAft>
                  <a:spcPct val="15000"/>
                </a:spcAft>
                <a:buChar char="•"/>
              </a:pPr>
              <a:r>
                <a:rPr lang="en-US" sz="1400" kern="1200"/>
                <a:t>DLT conducts eligibility on candidates; enrollment occurs once candidate accepts position</a:t>
              </a:r>
            </a:p>
          </p:txBody>
        </p:sp>
        <p:sp>
          <p:nvSpPr>
            <p:cNvPr id="16" name="Freeform: Shape 15">
              <a:extLst>
                <a:ext uri="{FF2B5EF4-FFF2-40B4-BE49-F238E27FC236}">
                  <a16:creationId xmlns:a16="http://schemas.microsoft.com/office/drawing/2014/main" id="{73EFFBF1-FF2B-4B8B-BD77-A60B22B42D4E}"/>
                </a:ext>
              </a:extLst>
            </p:cNvPr>
            <p:cNvSpPr/>
            <p:nvPr/>
          </p:nvSpPr>
          <p:spPr>
            <a:xfrm>
              <a:off x="9704058" y="1779407"/>
              <a:ext cx="1954477" cy="777231"/>
            </a:xfrm>
            <a:custGeom>
              <a:avLst/>
              <a:gdLst>
                <a:gd name="connsiteX0" fmla="*/ 0 w 1954477"/>
                <a:gd name="connsiteY0" fmla="*/ 77723 h 777231"/>
                <a:gd name="connsiteX1" fmla="*/ 77723 w 1954477"/>
                <a:gd name="connsiteY1" fmla="*/ 0 h 777231"/>
                <a:gd name="connsiteX2" fmla="*/ 1876754 w 1954477"/>
                <a:gd name="connsiteY2" fmla="*/ 0 h 777231"/>
                <a:gd name="connsiteX3" fmla="*/ 1954477 w 1954477"/>
                <a:gd name="connsiteY3" fmla="*/ 77723 h 777231"/>
                <a:gd name="connsiteX4" fmla="*/ 1954477 w 1954477"/>
                <a:gd name="connsiteY4" fmla="*/ 699508 h 777231"/>
                <a:gd name="connsiteX5" fmla="*/ 1876754 w 1954477"/>
                <a:gd name="connsiteY5" fmla="*/ 777231 h 777231"/>
                <a:gd name="connsiteX6" fmla="*/ 77723 w 1954477"/>
                <a:gd name="connsiteY6" fmla="*/ 777231 h 777231"/>
                <a:gd name="connsiteX7" fmla="*/ 0 w 1954477"/>
                <a:gd name="connsiteY7" fmla="*/ 699508 h 777231"/>
                <a:gd name="connsiteX8" fmla="*/ 0 w 1954477"/>
                <a:gd name="connsiteY8" fmla="*/ 77723 h 77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4477" h="777231">
                  <a:moveTo>
                    <a:pt x="0" y="77723"/>
                  </a:moveTo>
                  <a:cubicBezTo>
                    <a:pt x="0" y="34798"/>
                    <a:pt x="34798" y="0"/>
                    <a:pt x="77723" y="0"/>
                  </a:cubicBezTo>
                  <a:lnTo>
                    <a:pt x="1876754" y="0"/>
                  </a:lnTo>
                  <a:cubicBezTo>
                    <a:pt x="1919679" y="0"/>
                    <a:pt x="1954477" y="34798"/>
                    <a:pt x="1954477" y="77723"/>
                  </a:cubicBezTo>
                  <a:lnTo>
                    <a:pt x="1954477" y="699508"/>
                  </a:lnTo>
                  <a:cubicBezTo>
                    <a:pt x="1954477" y="742433"/>
                    <a:pt x="1919679" y="777231"/>
                    <a:pt x="1876754" y="777231"/>
                  </a:cubicBezTo>
                  <a:lnTo>
                    <a:pt x="77723" y="777231"/>
                  </a:lnTo>
                  <a:cubicBezTo>
                    <a:pt x="34798" y="777231"/>
                    <a:pt x="0" y="742433"/>
                    <a:pt x="0" y="699508"/>
                  </a:cubicBezTo>
                  <a:lnTo>
                    <a:pt x="0" y="777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959" tIns="46894" rIns="58959" bIns="46894" numCol="1" spcCol="1270" anchor="ctr" anchorCtr="0">
              <a:noAutofit/>
            </a:bodyPr>
            <a:lstStyle/>
            <a:p>
              <a:pPr marL="0" lvl="0" indent="0" algn="ctr" defTabSz="844550">
                <a:lnSpc>
                  <a:spcPct val="90000"/>
                </a:lnSpc>
                <a:spcBef>
                  <a:spcPct val="0"/>
                </a:spcBef>
                <a:spcAft>
                  <a:spcPct val="35000"/>
                </a:spcAft>
                <a:buNone/>
              </a:pPr>
              <a:r>
                <a:rPr lang="en-US" sz="1900" kern="1200"/>
                <a:t>Phase 4: Employer On-Boarding</a:t>
              </a:r>
            </a:p>
          </p:txBody>
        </p:sp>
      </p:grpSp>
      <p:sp>
        <p:nvSpPr>
          <p:cNvPr id="22" name="Title 3">
            <a:extLst>
              <a:ext uri="{FF2B5EF4-FFF2-40B4-BE49-F238E27FC236}">
                <a16:creationId xmlns:a16="http://schemas.microsoft.com/office/drawing/2014/main" id="{700B6DCA-35D3-4D7D-9D7A-4F268DA3C92D}"/>
              </a:ext>
            </a:extLst>
          </p:cNvPr>
          <p:cNvSpPr>
            <a:spLocks noGrp="1"/>
          </p:cNvSpPr>
          <p:nvPr>
            <p:ph type="title"/>
          </p:nvPr>
        </p:nvSpPr>
        <p:spPr>
          <a:xfrm>
            <a:off x="805866" y="46208"/>
            <a:ext cx="11081334" cy="786384"/>
          </a:xfrm>
        </p:spPr>
        <p:txBody>
          <a:bodyPr/>
          <a:lstStyle/>
          <a:p>
            <a:r>
              <a:rPr lang="en-US"/>
              <a:t>Process Flow</a:t>
            </a:r>
          </a:p>
        </p:txBody>
      </p:sp>
    </p:spTree>
    <p:custDataLst>
      <p:tags r:id="rId1"/>
    </p:custDataLst>
    <p:extLst>
      <p:ext uri="{BB962C8B-B14F-4D97-AF65-F5344CB8AC3E}">
        <p14:creationId xmlns:p14="http://schemas.microsoft.com/office/powerpoint/2010/main" val="1479714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B15180-9397-4B55-9D60-7DCA4758220D}"/>
              </a:ext>
            </a:extLst>
          </p:cNvPr>
          <p:cNvSpPr>
            <a:spLocks noGrp="1"/>
          </p:cNvSpPr>
          <p:nvPr>
            <p:ph type="sldNum" sz="quarter" idx="12"/>
          </p:nvPr>
        </p:nvSpPr>
        <p:spPr/>
        <p:txBody>
          <a:bodyPr/>
          <a:lstStyle/>
          <a:p>
            <a:fld id="{158B7785-F6D6-45F8-833E-07BD84680091}" type="slidenum">
              <a:rPr lang="en-US" smtClean="0"/>
              <a:t>23</a:t>
            </a:fld>
            <a:endParaRPr lang="en-US"/>
          </a:p>
        </p:txBody>
      </p:sp>
      <p:sp>
        <p:nvSpPr>
          <p:cNvPr id="4" name="Title 3">
            <a:extLst>
              <a:ext uri="{FF2B5EF4-FFF2-40B4-BE49-F238E27FC236}">
                <a16:creationId xmlns:a16="http://schemas.microsoft.com/office/drawing/2014/main" id="{12F69608-BEBB-4ABE-A47C-E9EDEFC8F5FC}"/>
              </a:ext>
            </a:extLst>
          </p:cNvPr>
          <p:cNvSpPr>
            <a:spLocks noGrp="1"/>
          </p:cNvSpPr>
          <p:nvPr>
            <p:ph type="title"/>
          </p:nvPr>
        </p:nvSpPr>
        <p:spPr/>
        <p:txBody>
          <a:bodyPr/>
          <a:lstStyle/>
          <a:p>
            <a:r>
              <a:rPr lang="en-US"/>
              <a:t>Recruitment Strategy</a:t>
            </a:r>
          </a:p>
        </p:txBody>
      </p:sp>
      <p:sp>
        <p:nvSpPr>
          <p:cNvPr id="96" name="Rounded Rectangle 56">
            <a:extLst>
              <a:ext uri="{FF2B5EF4-FFF2-40B4-BE49-F238E27FC236}">
                <a16:creationId xmlns:a16="http://schemas.microsoft.com/office/drawing/2014/main" id="{AE22609A-9F16-4028-9C9A-743ED01F2E5A}"/>
              </a:ext>
            </a:extLst>
          </p:cNvPr>
          <p:cNvSpPr/>
          <p:nvPr>
            <p:custDataLst>
              <p:tags r:id="rId1"/>
            </p:custDataLst>
          </p:nvPr>
        </p:nvSpPr>
        <p:spPr>
          <a:xfrm>
            <a:off x="1443110" y="1329135"/>
            <a:ext cx="2023592" cy="453097"/>
          </a:xfrm>
          <a:prstGeom prst="roundRect">
            <a:avLst/>
          </a:prstGeom>
          <a:solidFill>
            <a:schemeClr val="accent1"/>
          </a:solidFill>
          <a:ln w="28575" cap="flat" cmpd="sng" algn="ctr">
            <a:no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r>
              <a:rPr kumimoji="0" lang="en-US" sz="1800" i="0" u="none" strike="noStrike" kern="0" cap="none" spc="0" normalizeH="0" baseline="0" noProof="0">
                <a:ln>
                  <a:noFill/>
                </a:ln>
                <a:solidFill>
                  <a:srgbClr val="FFFFFF"/>
                </a:solidFill>
                <a:effectLst/>
                <a:uLnTx/>
                <a:uFillTx/>
                <a:ea typeface="+mn-ea"/>
                <a:cs typeface="Arial" panose="020B0604020202020204" pitchFamily="34" charset="0"/>
              </a:rPr>
              <a:t>Engagement</a:t>
            </a:r>
          </a:p>
        </p:txBody>
      </p:sp>
      <p:grpSp>
        <p:nvGrpSpPr>
          <p:cNvPr id="97" name="Group 96">
            <a:extLst>
              <a:ext uri="{FF2B5EF4-FFF2-40B4-BE49-F238E27FC236}">
                <a16:creationId xmlns:a16="http://schemas.microsoft.com/office/drawing/2014/main" id="{67DB9541-E77C-4144-B72F-95FA616BA792}"/>
              </a:ext>
            </a:extLst>
          </p:cNvPr>
          <p:cNvGrpSpPr/>
          <p:nvPr/>
        </p:nvGrpSpPr>
        <p:grpSpPr>
          <a:xfrm>
            <a:off x="1114532" y="2224748"/>
            <a:ext cx="2639414" cy="2652912"/>
            <a:chOff x="176923" y="1741713"/>
            <a:chExt cx="2991337" cy="3006633"/>
          </a:xfrm>
        </p:grpSpPr>
        <p:grpSp>
          <p:nvGrpSpPr>
            <p:cNvPr id="102" name="Group 101">
              <a:extLst>
                <a:ext uri="{FF2B5EF4-FFF2-40B4-BE49-F238E27FC236}">
                  <a16:creationId xmlns:a16="http://schemas.microsoft.com/office/drawing/2014/main" id="{4F40B50F-6E2E-4853-99D7-DC3EBF42E158}"/>
                </a:ext>
              </a:extLst>
            </p:cNvPr>
            <p:cNvGrpSpPr/>
            <p:nvPr/>
          </p:nvGrpSpPr>
          <p:grpSpPr>
            <a:xfrm>
              <a:off x="187587" y="1741713"/>
              <a:ext cx="2980673" cy="3006633"/>
              <a:chOff x="278672" y="1556656"/>
              <a:chExt cx="2980673" cy="3006633"/>
            </a:xfrm>
          </p:grpSpPr>
          <p:cxnSp>
            <p:nvCxnSpPr>
              <p:cNvPr id="104" name="Straight Connector 103">
                <a:extLst>
                  <a:ext uri="{FF2B5EF4-FFF2-40B4-BE49-F238E27FC236}">
                    <a16:creationId xmlns:a16="http://schemas.microsoft.com/office/drawing/2014/main" id="{BE783840-3B92-4F2A-BE06-EFCB57AF35DF}"/>
                  </a:ext>
                </a:extLst>
              </p:cNvPr>
              <p:cNvCxnSpPr/>
              <p:nvPr/>
            </p:nvCxnSpPr>
            <p:spPr>
              <a:xfrm rot="5400000">
                <a:off x="1883880" y="2964684"/>
                <a:ext cx="2012551" cy="1"/>
              </a:xfrm>
              <a:prstGeom prst="line">
                <a:avLst/>
              </a:prstGeom>
              <a:noFill/>
              <a:ln w="19050" cap="flat" cmpd="sng" algn="ctr">
                <a:solidFill>
                  <a:srgbClr val="656565"/>
                </a:solidFill>
                <a:prstDash val="dash"/>
                <a:miter lim="800000"/>
              </a:ln>
              <a:effectLst/>
            </p:spPr>
          </p:cxnSp>
          <p:cxnSp>
            <p:nvCxnSpPr>
              <p:cNvPr id="105" name="Straight Connector 104">
                <a:extLst>
                  <a:ext uri="{FF2B5EF4-FFF2-40B4-BE49-F238E27FC236}">
                    <a16:creationId xmlns:a16="http://schemas.microsoft.com/office/drawing/2014/main" id="{3097A729-9206-4590-B7FD-BC87D7A28BCE}"/>
                  </a:ext>
                </a:extLst>
              </p:cNvPr>
              <p:cNvCxnSpPr/>
              <p:nvPr/>
            </p:nvCxnSpPr>
            <p:spPr>
              <a:xfrm rot="5400000">
                <a:off x="-372729" y="3027150"/>
                <a:ext cx="2012551" cy="1"/>
              </a:xfrm>
              <a:prstGeom prst="line">
                <a:avLst/>
              </a:prstGeom>
              <a:noFill/>
              <a:ln w="19050" cap="flat" cmpd="sng" algn="ctr">
                <a:solidFill>
                  <a:srgbClr val="656565"/>
                </a:solidFill>
                <a:prstDash val="dash"/>
                <a:miter lim="800000"/>
              </a:ln>
              <a:effectLst/>
            </p:spPr>
          </p:cxnSp>
          <p:cxnSp>
            <p:nvCxnSpPr>
              <p:cNvPr id="106" name="Straight Connector 105">
                <a:extLst>
                  <a:ext uri="{FF2B5EF4-FFF2-40B4-BE49-F238E27FC236}">
                    <a16:creationId xmlns:a16="http://schemas.microsoft.com/office/drawing/2014/main" id="{A145076F-4CC4-4ECD-87B7-0B3E346A497E}"/>
                  </a:ext>
                </a:extLst>
              </p:cNvPr>
              <p:cNvCxnSpPr/>
              <p:nvPr/>
            </p:nvCxnSpPr>
            <p:spPr>
              <a:xfrm>
                <a:off x="679646" y="1922416"/>
                <a:ext cx="2012551" cy="1"/>
              </a:xfrm>
              <a:prstGeom prst="line">
                <a:avLst/>
              </a:prstGeom>
              <a:noFill/>
              <a:ln w="19050" cap="flat" cmpd="sng" algn="ctr">
                <a:solidFill>
                  <a:srgbClr val="656565"/>
                </a:solidFill>
                <a:prstDash val="dash"/>
                <a:miter lim="800000"/>
              </a:ln>
              <a:effectLst/>
            </p:spPr>
          </p:cxnSp>
          <p:sp>
            <p:nvSpPr>
              <p:cNvPr id="107" name="Oval 106">
                <a:extLst>
                  <a:ext uri="{FF2B5EF4-FFF2-40B4-BE49-F238E27FC236}">
                    <a16:creationId xmlns:a16="http://schemas.microsoft.com/office/drawing/2014/main" id="{53F5FC11-EB99-401B-8F87-F3410B99029F}"/>
                  </a:ext>
                </a:extLst>
              </p:cNvPr>
              <p:cNvSpPr/>
              <p:nvPr/>
            </p:nvSpPr>
            <p:spPr>
              <a:xfrm>
                <a:off x="2527825" y="1556656"/>
                <a:ext cx="731520" cy="731520"/>
              </a:xfrm>
              <a:prstGeom prst="ellipse">
                <a:avLst/>
              </a:prstGeom>
              <a:solidFill>
                <a:srgbClr val="FFFFFF"/>
              </a:solidFill>
              <a:ln w="28575" cap="flat" cmpd="sng" algn="ctr">
                <a:solidFill>
                  <a:schemeClr val="accent1"/>
                </a:solid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a:ea typeface="+mn-ea"/>
                  <a:cs typeface="Arial" panose="020B0604020202020204" pitchFamily="34" charset="0"/>
                </a:endParaRPr>
              </a:p>
            </p:txBody>
          </p:sp>
          <p:sp>
            <p:nvSpPr>
              <p:cNvPr id="108" name="Oval 107">
                <a:extLst>
                  <a:ext uri="{FF2B5EF4-FFF2-40B4-BE49-F238E27FC236}">
                    <a16:creationId xmlns:a16="http://schemas.microsoft.com/office/drawing/2014/main" id="{48A2FEA5-EC61-4DE6-AAA6-608A8E787430}"/>
                  </a:ext>
                </a:extLst>
              </p:cNvPr>
              <p:cNvSpPr/>
              <p:nvPr/>
            </p:nvSpPr>
            <p:spPr>
              <a:xfrm>
                <a:off x="286670" y="1567197"/>
                <a:ext cx="731520" cy="731520"/>
              </a:xfrm>
              <a:prstGeom prst="ellipse">
                <a:avLst/>
              </a:prstGeom>
              <a:solidFill>
                <a:srgbClr val="FFFFFF"/>
              </a:solidFill>
              <a:ln w="28575" cap="flat" cmpd="sng" algn="ctr">
                <a:solidFill>
                  <a:schemeClr val="accent1"/>
                </a:solid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panose="020F0502020204030204"/>
                  <a:ea typeface="+mn-ea"/>
                  <a:cs typeface="Arial" panose="020B0604020202020204" pitchFamily="34" charset="0"/>
                </a:endParaRPr>
              </a:p>
            </p:txBody>
          </p:sp>
          <p:cxnSp>
            <p:nvCxnSpPr>
              <p:cNvPr id="109" name="Straight Connector 108">
                <a:extLst>
                  <a:ext uri="{FF2B5EF4-FFF2-40B4-BE49-F238E27FC236}">
                    <a16:creationId xmlns:a16="http://schemas.microsoft.com/office/drawing/2014/main" id="{1AE2E87D-972C-4309-B302-D849F953EE8A}"/>
                  </a:ext>
                </a:extLst>
              </p:cNvPr>
              <p:cNvCxnSpPr/>
              <p:nvPr/>
            </p:nvCxnSpPr>
            <p:spPr>
              <a:xfrm>
                <a:off x="625929" y="3059972"/>
                <a:ext cx="2222421" cy="0"/>
              </a:xfrm>
              <a:prstGeom prst="line">
                <a:avLst/>
              </a:prstGeom>
              <a:noFill/>
              <a:ln w="19050" cap="flat" cmpd="sng" algn="ctr">
                <a:solidFill>
                  <a:srgbClr val="656565"/>
                </a:solidFill>
                <a:prstDash val="dash"/>
                <a:miter lim="800000"/>
              </a:ln>
              <a:effectLst/>
            </p:spPr>
          </p:cxnSp>
          <p:sp>
            <p:nvSpPr>
              <p:cNvPr id="110" name="Oval 109">
                <a:extLst>
                  <a:ext uri="{FF2B5EF4-FFF2-40B4-BE49-F238E27FC236}">
                    <a16:creationId xmlns:a16="http://schemas.microsoft.com/office/drawing/2014/main" id="{61F737AE-DC35-4247-B86F-14A30163C94D}"/>
                  </a:ext>
                </a:extLst>
              </p:cNvPr>
              <p:cNvSpPr/>
              <p:nvPr/>
            </p:nvSpPr>
            <p:spPr>
              <a:xfrm>
                <a:off x="2527825" y="2694214"/>
                <a:ext cx="731520" cy="731520"/>
              </a:xfrm>
              <a:prstGeom prst="ellipse">
                <a:avLst/>
              </a:prstGeom>
              <a:solidFill>
                <a:srgbClr val="FFFFFF"/>
              </a:solidFill>
              <a:ln w="28575" cap="flat" cmpd="sng" algn="ctr">
                <a:solidFill>
                  <a:schemeClr val="accent1"/>
                </a:solid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panose="020F0502020204030204"/>
                  <a:ea typeface="+mn-ea"/>
                  <a:cs typeface="Arial" panose="020B0604020202020204" pitchFamily="34" charset="0"/>
                </a:endParaRPr>
              </a:p>
            </p:txBody>
          </p:sp>
          <p:sp>
            <p:nvSpPr>
              <p:cNvPr id="111" name="Oval 110">
                <a:extLst>
                  <a:ext uri="{FF2B5EF4-FFF2-40B4-BE49-F238E27FC236}">
                    <a16:creationId xmlns:a16="http://schemas.microsoft.com/office/drawing/2014/main" id="{793985D3-B071-4D39-9E84-6A37EDF0092C}"/>
                  </a:ext>
                </a:extLst>
              </p:cNvPr>
              <p:cNvSpPr/>
              <p:nvPr/>
            </p:nvSpPr>
            <p:spPr>
              <a:xfrm>
                <a:off x="278674" y="2694214"/>
                <a:ext cx="731520" cy="731520"/>
              </a:xfrm>
              <a:prstGeom prst="ellipse">
                <a:avLst/>
              </a:prstGeom>
              <a:solidFill>
                <a:srgbClr val="FFFFFF"/>
              </a:solidFill>
              <a:ln w="28575" cap="flat" cmpd="sng" algn="ctr">
                <a:solidFill>
                  <a:schemeClr val="accent1"/>
                </a:solid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panose="020F0502020204030204"/>
                  <a:ea typeface="+mn-ea"/>
                  <a:cs typeface="Arial" panose="020B0604020202020204" pitchFamily="34" charset="0"/>
                </a:endParaRPr>
              </a:p>
            </p:txBody>
          </p:sp>
          <p:cxnSp>
            <p:nvCxnSpPr>
              <p:cNvPr id="112" name="Straight Connector 111">
                <a:extLst>
                  <a:ext uri="{FF2B5EF4-FFF2-40B4-BE49-F238E27FC236}">
                    <a16:creationId xmlns:a16="http://schemas.microsoft.com/office/drawing/2014/main" id="{D93C4582-56E8-4017-80EA-63CAB7A74594}"/>
                  </a:ext>
                </a:extLst>
              </p:cNvPr>
              <p:cNvCxnSpPr/>
              <p:nvPr/>
            </p:nvCxnSpPr>
            <p:spPr>
              <a:xfrm>
                <a:off x="671646" y="4197529"/>
                <a:ext cx="2012551" cy="1"/>
              </a:xfrm>
              <a:prstGeom prst="line">
                <a:avLst/>
              </a:prstGeom>
              <a:noFill/>
              <a:ln w="19050" cap="flat" cmpd="sng" algn="ctr">
                <a:solidFill>
                  <a:srgbClr val="656565"/>
                </a:solidFill>
                <a:prstDash val="dash"/>
                <a:miter lim="800000"/>
              </a:ln>
              <a:effectLst/>
            </p:spPr>
          </p:cxnSp>
          <p:sp>
            <p:nvSpPr>
              <p:cNvPr id="113" name="Oval 112">
                <a:extLst>
                  <a:ext uri="{FF2B5EF4-FFF2-40B4-BE49-F238E27FC236}">
                    <a16:creationId xmlns:a16="http://schemas.microsoft.com/office/drawing/2014/main" id="{EA0750B8-35CC-4C74-A799-A3F569941A3D}"/>
                  </a:ext>
                </a:extLst>
              </p:cNvPr>
              <p:cNvSpPr/>
              <p:nvPr/>
            </p:nvSpPr>
            <p:spPr>
              <a:xfrm>
                <a:off x="2519825" y="3831769"/>
                <a:ext cx="731520" cy="731520"/>
              </a:xfrm>
              <a:prstGeom prst="ellipse">
                <a:avLst/>
              </a:prstGeom>
              <a:solidFill>
                <a:srgbClr val="FFFFFF"/>
              </a:solidFill>
              <a:ln w="28575" cap="flat" cmpd="sng" algn="ctr">
                <a:solidFill>
                  <a:schemeClr val="accent1"/>
                </a:solid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panose="020F0502020204030204"/>
                  <a:ea typeface="+mn-ea"/>
                  <a:cs typeface="Arial" panose="020B0604020202020204" pitchFamily="34" charset="0"/>
                </a:endParaRPr>
              </a:p>
            </p:txBody>
          </p:sp>
          <p:sp>
            <p:nvSpPr>
              <p:cNvPr id="114" name="Oval 113">
                <a:extLst>
                  <a:ext uri="{FF2B5EF4-FFF2-40B4-BE49-F238E27FC236}">
                    <a16:creationId xmlns:a16="http://schemas.microsoft.com/office/drawing/2014/main" id="{62F32380-B539-460A-98E9-1123D4D48A7F}"/>
                  </a:ext>
                </a:extLst>
              </p:cNvPr>
              <p:cNvSpPr/>
              <p:nvPr/>
            </p:nvSpPr>
            <p:spPr>
              <a:xfrm>
                <a:off x="278672" y="3831769"/>
                <a:ext cx="731520" cy="731520"/>
              </a:xfrm>
              <a:prstGeom prst="ellipse">
                <a:avLst/>
              </a:prstGeom>
              <a:solidFill>
                <a:srgbClr val="FFFFFF"/>
              </a:solidFill>
              <a:ln w="28575" cap="flat" cmpd="sng" algn="ctr">
                <a:solidFill>
                  <a:schemeClr val="accent1"/>
                </a:solid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panose="020F0502020204030204"/>
                  <a:ea typeface="+mn-ea"/>
                  <a:cs typeface="Arial" panose="020B0604020202020204" pitchFamily="34" charset="0"/>
                </a:endParaRPr>
              </a:p>
            </p:txBody>
          </p:sp>
          <p:sp>
            <p:nvSpPr>
              <p:cNvPr id="115" name="Isosceles Triangle 23">
                <a:extLst>
                  <a:ext uri="{FF2B5EF4-FFF2-40B4-BE49-F238E27FC236}">
                    <a16:creationId xmlns:a16="http://schemas.microsoft.com/office/drawing/2014/main" id="{CB5B8082-9805-46B2-A32A-D7090C0FDFBB}"/>
                  </a:ext>
                </a:extLst>
              </p:cNvPr>
              <p:cNvSpPr/>
              <p:nvPr/>
            </p:nvSpPr>
            <p:spPr>
              <a:xfrm rot="5400000">
                <a:off x="1124001" y="1876696"/>
                <a:ext cx="91440" cy="91440"/>
              </a:xfrm>
              <a:prstGeom prst="triangle">
                <a:avLst/>
              </a:prstGeom>
              <a:solidFill>
                <a:srgbClr val="656565"/>
              </a:solidFill>
              <a:ln w="12700" cap="flat" cmpd="sng" algn="ctr">
                <a:solidFill>
                  <a:srgbClr val="656565"/>
                </a:solid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panose="020F0502020204030204"/>
                  <a:ea typeface="+mn-ea"/>
                  <a:cs typeface="Arial" panose="020B0604020202020204" pitchFamily="34" charset="0"/>
                </a:endParaRPr>
              </a:p>
            </p:txBody>
          </p:sp>
          <p:sp>
            <p:nvSpPr>
              <p:cNvPr id="116" name="Isosceles Triangle 24">
                <a:extLst>
                  <a:ext uri="{FF2B5EF4-FFF2-40B4-BE49-F238E27FC236}">
                    <a16:creationId xmlns:a16="http://schemas.microsoft.com/office/drawing/2014/main" id="{53CE14EC-3023-46AE-B50D-B86A0A748C0A}"/>
                  </a:ext>
                </a:extLst>
              </p:cNvPr>
              <p:cNvSpPr/>
              <p:nvPr/>
            </p:nvSpPr>
            <p:spPr>
              <a:xfrm rot="5400000">
                <a:off x="1131924" y="3016429"/>
                <a:ext cx="91440" cy="91440"/>
              </a:xfrm>
              <a:prstGeom prst="triangle">
                <a:avLst/>
              </a:prstGeom>
              <a:solidFill>
                <a:srgbClr val="656565"/>
              </a:solidFill>
              <a:ln w="12700" cap="flat" cmpd="sng" algn="ctr">
                <a:solidFill>
                  <a:srgbClr val="656565"/>
                </a:solid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panose="020F0502020204030204"/>
                  <a:ea typeface="+mn-ea"/>
                  <a:cs typeface="Arial" panose="020B0604020202020204" pitchFamily="34" charset="0"/>
                </a:endParaRPr>
              </a:p>
            </p:txBody>
          </p:sp>
          <p:sp>
            <p:nvSpPr>
              <p:cNvPr id="117" name="Isosceles Triangle 25">
                <a:extLst>
                  <a:ext uri="{FF2B5EF4-FFF2-40B4-BE49-F238E27FC236}">
                    <a16:creationId xmlns:a16="http://schemas.microsoft.com/office/drawing/2014/main" id="{8F08982E-FA3A-4B4F-9DB1-FD09C757AEC6}"/>
                  </a:ext>
                </a:extLst>
              </p:cNvPr>
              <p:cNvSpPr/>
              <p:nvPr/>
            </p:nvSpPr>
            <p:spPr>
              <a:xfrm rot="5400000">
                <a:off x="1126486" y="4153985"/>
                <a:ext cx="91440" cy="91440"/>
              </a:xfrm>
              <a:prstGeom prst="triangle">
                <a:avLst/>
              </a:prstGeom>
              <a:solidFill>
                <a:srgbClr val="656565"/>
              </a:solidFill>
              <a:ln w="12700" cap="flat" cmpd="sng" algn="ctr">
                <a:solidFill>
                  <a:srgbClr val="656565"/>
                </a:solid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panose="020F0502020204030204"/>
                  <a:ea typeface="+mn-ea"/>
                  <a:cs typeface="Arial" panose="020B0604020202020204" pitchFamily="34" charset="0"/>
                </a:endParaRPr>
              </a:p>
            </p:txBody>
          </p:sp>
          <p:grpSp>
            <p:nvGrpSpPr>
              <p:cNvPr id="118" name="Group 117">
                <a:extLst>
                  <a:ext uri="{FF2B5EF4-FFF2-40B4-BE49-F238E27FC236}">
                    <a16:creationId xmlns:a16="http://schemas.microsoft.com/office/drawing/2014/main" id="{A8274061-6E4F-4CCD-ADAB-EA8D407F9C60}"/>
                  </a:ext>
                </a:extLst>
              </p:cNvPr>
              <p:cNvGrpSpPr/>
              <p:nvPr/>
            </p:nvGrpSpPr>
            <p:grpSpPr>
              <a:xfrm flipH="1">
                <a:off x="2288778" y="1882135"/>
                <a:ext cx="93920" cy="2368729"/>
                <a:chOff x="1298173" y="2029096"/>
                <a:chExt cx="93920" cy="2368729"/>
              </a:xfrm>
            </p:grpSpPr>
            <p:sp>
              <p:nvSpPr>
                <p:cNvPr id="132" name="Isosceles Triangle 40">
                  <a:extLst>
                    <a:ext uri="{FF2B5EF4-FFF2-40B4-BE49-F238E27FC236}">
                      <a16:creationId xmlns:a16="http://schemas.microsoft.com/office/drawing/2014/main" id="{923A9B38-3279-4C73-A866-4D8C6632988F}"/>
                    </a:ext>
                  </a:extLst>
                </p:cNvPr>
                <p:cNvSpPr/>
                <p:nvPr/>
              </p:nvSpPr>
              <p:spPr>
                <a:xfrm rot="5400000">
                  <a:off x="1298173" y="2029096"/>
                  <a:ext cx="91440" cy="91440"/>
                </a:xfrm>
                <a:prstGeom prst="triangle">
                  <a:avLst/>
                </a:prstGeom>
                <a:solidFill>
                  <a:srgbClr val="656565"/>
                </a:solidFill>
                <a:ln w="12700" cap="flat" cmpd="sng" algn="ctr">
                  <a:solidFill>
                    <a:srgbClr val="656565"/>
                  </a:solid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panose="020F0502020204030204"/>
                    <a:ea typeface="+mn-ea"/>
                    <a:cs typeface="Arial" panose="020B0604020202020204" pitchFamily="34" charset="0"/>
                  </a:endParaRPr>
                </a:p>
              </p:txBody>
            </p:sp>
            <p:sp>
              <p:nvSpPr>
                <p:cNvPr id="133" name="Isosceles Triangle 41">
                  <a:extLst>
                    <a:ext uri="{FF2B5EF4-FFF2-40B4-BE49-F238E27FC236}">
                      <a16:creationId xmlns:a16="http://schemas.microsoft.com/office/drawing/2014/main" id="{4258240B-69BC-45B3-B487-B5E78294DD6C}"/>
                    </a:ext>
                  </a:extLst>
                </p:cNvPr>
                <p:cNvSpPr/>
                <p:nvPr/>
              </p:nvSpPr>
              <p:spPr>
                <a:xfrm rot="5400000">
                  <a:off x="1300653" y="3168829"/>
                  <a:ext cx="91440" cy="91440"/>
                </a:xfrm>
                <a:prstGeom prst="triangle">
                  <a:avLst/>
                </a:prstGeom>
                <a:solidFill>
                  <a:srgbClr val="656565"/>
                </a:solidFill>
                <a:ln w="12700" cap="flat" cmpd="sng" algn="ctr">
                  <a:solidFill>
                    <a:srgbClr val="656565"/>
                  </a:solid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panose="020F0502020204030204"/>
                    <a:ea typeface="+mn-ea"/>
                    <a:cs typeface="Arial" panose="020B0604020202020204" pitchFamily="34" charset="0"/>
                  </a:endParaRPr>
                </a:p>
              </p:txBody>
            </p:sp>
            <p:sp>
              <p:nvSpPr>
                <p:cNvPr id="134" name="Isosceles Triangle 42">
                  <a:extLst>
                    <a:ext uri="{FF2B5EF4-FFF2-40B4-BE49-F238E27FC236}">
                      <a16:creationId xmlns:a16="http://schemas.microsoft.com/office/drawing/2014/main" id="{2D153BF9-5CF2-41AA-804A-D14072BC0E8A}"/>
                    </a:ext>
                  </a:extLst>
                </p:cNvPr>
                <p:cNvSpPr/>
                <p:nvPr/>
              </p:nvSpPr>
              <p:spPr>
                <a:xfrm rot="5400000">
                  <a:off x="1300653" y="4306385"/>
                  <a:ext cx="91440" cy="91440"/>
                </a:xfrm>
                <a:prstGeom prst="triangle">
                  <a:avLst/>
                </a:prstGeom>
                <a:solidFill>
                  <a:srgbClr val="656565"/>
                </a:solidFill>
                <a:ln w="12700" cap="flat" cmpd="sng" algn="ctr">
                  <a:solidFill>
                    <a:srgbClr val="656565"/>
                  </a:solid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panose="020F0502020204030204"/>
                    <a:ea typeface="+mn-ea"/>
                    <a:cs typeface="Arial" panose="020B0604020202020204" pitchFamily="34" charset="0"/>
                  </a:endParaRPr>
                </a:p>
              </p:txBody>
            </p:sp>
          </p:grpSp>
          <p:sp>
            <p:nvSpPr>
              <p:cNvPr id="119" name="Isosceles Triangle 27">
                <a:extLst>
                  <a:ext uri="{FF2B5EF4-FFF2-40B4-BE49-F238E27FC236}">
                    <a16:creationId xmlns:a16="http://schemas.microsoft.com/office/drawing/2014/main" id="{B6D98811-825E-43F1-9AC6-BDBCC7DFDD2C}"/>
                  </a:ext>
                </a:extLst>
              </p:cNvPr>
              <p:cNvSpPr/>
              <p:nvPr/>
            </p:nvSpPr>
            <p:spPr>
              <a:xfrm rot="10800000" flipH="1">
                <a:off x="593267" y="3614557"/>
                <a:ext cx="91440" cy="91440"/>
              </a:xfrm>
              <a:prstGeom prst="triangle">
                <a:avLst/>
              </a:prstGeom>
              <a:solidFill>
                <a:srgbClr val="656565"/>
              </a:solidFill>
              <a:ln w="12700" cap="flat" cmpd="sng" algn="ctr">
                <a:solidFill>
                  <a:srgbClr val="656565"/>
                </a:solid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panose="020F0502020204030204"/>
                  <a:ea typeface="+mn-ea"/>
                  <a:cs typeface="Arial" panose="020B0604020202020204" pitchFamily="34" charset="0"/>
                </a:endParaRPr>
              </a:p>
            </p:txBody>
          </p:sp>
          <p:sp>
            <p:nvSpPr>
              <p:cNvPr id="120" name="Isosceles Triangle 28">
                <a:extLst>
                  <a:ext uri="{FF2B5EF4-FFF2-40B4-BE49-F238E27FC236}">
                    <a16:creationId xmlns:a16="http://schemas.microsoft.com/office/drawing/2014/main" id="{E8528ADC-E3C7-4437-A688-D4C7C5CB62FF}"/>
                  </a:ext>
                </a:extLst>
              </p:cNvPr>
              <p:cNvSpPr/>
              <p:nvPr/>
            </p:nvSpPr>
            <p:spPr>
              <a:xfrm rot="10800000" flipH="1">
                <a:off x="2846396" y="3593458"/>
                <a:ext cx="91440" cy="91440"/>
              </a:xfrm>
              <a:prstGeom prst="triangle">
                <a:avLst/>
              </a:prstGeom>
              <a:solidFill>
                <a:srgbClr val="656565"/>
              </a:solidFill>
              <a:ln w="12700" cap="flat" cmpd="sng" algn="ctr">
                <a:solidFill>
                  <a:srgbClr val="656565"/>
                </a:solid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panose="020F0502020204030204"/>
                  <a:ea typeface="+mn-ea"/>
                  <a:cs typeface="Arial" panose="020B0604020202020204" pitchFamily="34" charset="0"/>
                </a:endParaRPr>
              </a:p>
            </p:txBody>
          </p:sp>
          <p:sp>
            <p:nvSpPr>
              <p:cNvPr id="121" name="Isosceles Triangle 29">
                <a:extLst>
                  <a:ext uri="{FF2B5EF4-FFF2-40B4-BE49-F238E27FC236}">
                    <a16:creationId xmlns:a16="http://schemas.microsoft.com/office/drawing/2014/main" id="{E69DAFE5-49BA-415C-8BE8-EB875E3EC96C}"/>
                  </a:ext>
                </a:extLst>
              </p:cNvPr>
              <p:cNvSpPr/>
              <p:nvPr/>
            </p:nvSpPr>
            <p:spPr>
              <a:xfrm rot="10800000" flipH="1">
                <a:off x="2848351" y="2445018"/>
                <a:ext cx="91440" cy="91440"/>
              </a:xfrm>
              <a:prstGeom prst="triangle">
                <a:avLst/>
              </a:prstGeom>
              <a:solidFill>
                <a:srgbClr val="656565"/>
              </a:solidFill>
              <a:ln w="12700" cap="flat" cmpd="sng" algn="ctr">
                <a:solidFill>
                  <a:srgbClr val="656565"/>
                </a:solid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panose="020F0502020204030204"/>
                  <a:ea typeface="+mn-ea"/>
                  <a:cs typeface="Arial" panose="020B0604020202020204" pitchFamily="34" charset="0"/>
                </a:endParaRPr>
              </a:p>
            </p:txBody>
          </p:sp>
          <p:sp>
            <p:nvSpPr>
              <p:cNvPr id="122" name="Isosceles Triangle 30">
                <a:extLst>
                  <a:ext uri="{FF2B5EF4-FFF2-40B4-BE49-F238E27FC236}">
                    <a16:creationId xmlns:a16="http://schemas.microsoft.com/office/drawing/2014/main" id="{0F35F536-ACF3-4477-B62F-0A9FA699F592}"/>
                  </a:ext>
                </a:extLst>
              </p:cNvPr>
              <p:cNvSpPr/>
              <p:nvPr/>
            </p:nvSpPr>
            <p:spPr>
              <a:xfrm rot="10800000" flipH="1">
                <a:off x="594990" y="2461344"/>
                <a:ext cx="91440" cy="91440"/>
              </a:xfrm>
              <a:prstGeom prst="triangle">
                <a:avLst/>
              </a:prstGeom>
              <a:solidFill>
                <a:srgbClr val="656565"/>
              </a:solidFill>
              <a:ln w="12700" cap="flat" cmpd="sng" algn="ctr">
                <a:solidFill>
                  <a:srgbClr val="656565"/>
                </a:solid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panose="020F0502020204030204"/>
                  <a:ea typeface="+mn-ea"/>
                  <a:cs typeface="Arial" panose="020B0604020202020204" pitchFamily="34" charset="0"/>
                </a:endParaRPr>
              </a:p>
            </p:txBody>
          </p:sp>
          <p:grpSp>
            <p:nvGrpSpPr>
              <p:cNvPr id="123" name="Group 122">
                <a:extLst>
                  <a:ext uri="{FF2B5EF4-FFF2-40B4-BE49-F238E27FC236}">
                    <a16:creationId xmlns:a16="http://schemas.microsoft.com/office/drawing/2014/main" id="{3D50968D-596F-481D-9B61-C1D546FC9735}"/>
                  </a:ext>
                </a:extLst>
              </p:cNvPr>
              <p:cNvGrpSpPr/>
              <p:nvPr/>
            </p:nvGrpSpPr>
            <p:grpSpPr>
              <a:xfrm>
                <a:off x="1458353" y="1648096"/>
                <a:ext cx="548640" cy="548640"/>
                <a:chOff x="5352288" y="1770267"/>
                <a:chExt cx="731520" cy="731520"/>
              </a:xfrm>
            </p:grpSpPr>
            <p:sp>
              <p:nvSpPr>
                <p:cNvPr id="130" name="Oval 129">
                  <a:extLst>
                    <a:ext uri="{FF2B5EF4-FFF2-40B4-BE49-F238E27FC236}">
                      <a16:creationId xmlns:a16="http://schemas.microsoft.com/office/drawing/2014/main" id="{1207CDA8-F88E-4173-B378-5CA803179086}"/>
                    </a:ext>
                  </a:extLst>
                </p:cNvPr>
                <p:cNvSpPr/>
                <p:nvPr/>
              </p:nvSpPr>
              <p:spPr>
                <a:xfrm>
                  <a:off x="5352288" y="1770267"/>
                  <a:ext cx="731520" cy="731520"/>
                </a:xfrm>
                <a:prstGeom prst="ellipse">
                  <a:avLst/>
                </a:prstGeom>
                <a:solidFill>
                  <a:schemeClr val="accent1"/>
                </a:solidFill>
                <a:ln w="28575" cap="flat" cmpd="sng" algn="ctr">
                  <a:no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panose="020F0502020204030204"/>
                    <a:ea typeface="+mn-ea"/>
                    <a:cs typeface="Arial" panose="020B0604020202020204" pitchFamily="34" charset="0"/>
                  </a:endParaRPr>
                </a:p>
              </p:txBody>
            </p:sp>
            <p:pic>
              <p:nvPicPr>
                <p:cNvPr id="131" name="Picture 130">
                  <a:extLst>
                    <a:ext uri="{FF2B5EF4-FFF2-40B4-BE49-F238E27FC236}">
                      <a16:creationId xmlns:a16="http://schemas.microsoft.com/office/drawing/2014/main" id="{81632421-530C-4BAB-A657-95826BE484EC}"/>
                    </a:ext>
                  </a:extLst>
                </p:cNvPr>
                <p:cNvPicPr>
                  <a:picLocks noChangeAspect="1"/>
                </p:cNvPicPr>
                <p:nvPr/>
              </p:nvPicPr>
              <p:blipFill>
                <a:blip r:embed="rId38">
                  <a:clrChange>
                    <a:clrFrom>
                      <a:srgbClr val="353F40"/>
                    </a:clrFrom>
                    <a:clrTo>
                      <a:srgbClr val="353F40">
                        <a:alpha val="0"/>
                      </a:srgbClr>
                    </a:clrTo>
                  </a:clrChange>
                </a:blip>
                <a:stretch>
                  <a:fillRect/>
                </a:stretch>
              </p:blipFill>
              <p:spPr>
                <a:xfrm>
                  <a:off x="5489448" y="1942138"/>
                  <a:ext cx="457200" cy="457200"/>
                </a:xfrm>
                <a:prstGeom prst="rect">
                  <a:avLst/>
                </a:prstGeom>
              </p:spPr>
            </p:pic>
          </p:grpSp>
          <p:grpSp>
            <p:nvGrpSpPr>
              <p:cNvPr id="124" name="Group 123">
                <a:extLst>
                  <a:ext uri="{FF2B5EF4-FFF2-40B4-BE49-F238E27FC236}">
                    <a16:creationId xmlns:a16="http://schemas.microsoft.com/office/drawing/2014/main" id="{68E56EB1-30E1-470A-8610-7E5DCFE1AB3D}"/>
                  </a:ext>
                </a:extLst>
              </p:cNvPr>
              <p:cNvGrpSpPr/>
              <p:nvPr/>
            </p:nvGrpSpPr>
            <p:grpSpPr>
              <a:xfrm>
                <a:off x="1458353" y="2793267"/>
                <a:ext cx="548640" cy="548640"/>
                <a:chOff x="5352288" y="1770267"/>
                <a:chExt cx="731520" cy="731520"/>
              </a:xfrm>
            </p:grpSpPr>
            <p:sp>
              <p:nvSpPr>
                <p:cNvPr id="128" name="Oval 127">
                  <a:extLst>
                    <a:ext uri="{FF2B5EF4-FFF2-40B4-BE49-F238E27FC236}">
                      <a16:creationId xmlns:a16="http://schemas.microsoft.com/office/drawing/2014/main" id="{86DBFEF9-C1E7-4502-A43B-790BCD79D274}"/>
                    </a:ext>
                  </a:extLst>
                </p:cNvPr>
                <p:cNvSpPr/>
                <p:nvPr/>
              </p:nvSpPr>
              <p:spPr>
                <a:xfrm>
                  <a:off x="5352288" y="1770267"/>
                  <a:ext cx="731520" cy="731520"/>
                </a:xfrm>
                <a:prstGeom prst="ellipse">
                  <a:avLst/>
                </a:prstGeom>
                <a:solidFill>
                  <a:schemeClr val="accent1"/>
                </a:solidFill>
                <a:ln w="28575" cap="flat" cmpd="sng" algn="ctr">
                  <a:no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panose="020F0502020204030204"/>
                    <a:ea typeface="+mn-ea"/>
                    <a:cs typeface="Arial" panose="020B0604020202020204" pitchFamily="34" charset="0"/>
                  </a:endParaRPr>
                </a:p>
              </p:txBody>
            </p:sp>
            <p:pic>
              <p:nvPicPr>
                <p:cNvPr id="129" name="Picture 128">
                  <a:extLst>
                    <a:ext uri="{FF2B5EF4-FFF2-40B4-BE49-F238E27FC236}">
                      <a16:creationId xmlns:a16="http://schemas.microsoft.com/office/drawing/2014/main" id="{623CFF9B-1641-459A-9BAC-7613500929C1}"/>
                    </a:ext>
                  </a:extLst>
                </p:cNvPr>
                <p:cNvPicPr>
                  <a:picLocks noChangeAspect="1"/>
                </p:cNvPicPr>
                <p:nvPr/>
              </p:nvPicPr>
              <p:blipFill>
                <a:blip r:embed="rId38">
                  <a:clrChange>
                    <a:clrFrom>
                      <a:srgbClr val="353F40"/>
                    </a:clrFrom>
                    <a:clrTo>
                      <a:srgbClr val="353F40">
                        <a:alpha val="0"/>
                      </a:srgbClr>
                    </a:clrTo>
                  </a:clrChange>
                </a:blip>
                <a:stretch>
                  <a:fillRect/>
                </a:stretch>
              </p:blipFill>
              <p:spPr>
                <a:xfrm>
                  <a:off x="5489448" y="1942138"/>
                  <a:ext cx="457200" cy="457200"/>
                </a:xfrm>
                <a:prstGeom prst="rect">
                  <a:avLst/>
                </a:prstGeom>
              </p:spPr>
            </p:pic>
          </p:grpSp>
          <p:grpSp>
            <p:nvGrpSpPr>
              <p:cNvPr id="125" name="Group 124">
                <a:extLst>
                  <a:ext uri="{FF2B5EF4-FFF2-40B4-BE49-F238E27FC236}">
                    <a16:creationId xmlns:a16="http://schemas.microsoft.com/office/drawing/2014/main" id="{E25E687F-78BA-4B56-AB3C-272198D36CE7}"/>
                  </a:ext>
                </a:extLst>
              </p:cNvPr>
              <p:cNvGrpSpPr/>
              <p:nvPr/>
            </p:nvGrpSpPr>
            <p:grpSpPr>
              <a:xfrm>
                <a:off x="1465953" y="3919348"/>
                <a:ext cx="548640" cy="548640"/>
                <a:chOff x="5352288" y="1770267"/>
                <a:chExt cx="731520" cy="731520"/>
              </a:xfrm>
            </p:grpSpPr>
            <p:sp>
              <p:nvSpPr>
                <p:cNvPr id="126" name="Oval 125">
                  <a:extLst>
                    <a:ext uri="{FF2B5EF4-FFF2-40B4-BE49-F238E27FC236}">
                      <a16:creationId xmlns:a16="http://schemas.microsoft.com/office/drawing/2014/main" id="{95DFEBF0-70F9-4379-AAC6-169DB0779A44}"/>
                    </a:ext>
                  </a:extLst>
                </p:cNvPr>
                <p:cNvSpPr/>
                <p:nvPr/>
              </p:nvSpPr>
              <p:spPr>
                <a:xfrm>
                  <a:off x="5352288" y="1770267"/>
                  <a:ext cx="731520" cy="731520"/>
                </a:xfrm>
                <a:prstGeom prst="ellipse">
                  <a:avLst/>
                </a:prstGeom>
                <a:solidFill>
                  <a:schemeClr val="accent1"/>
                </a:solidFill>
                <a:ln w="28575" cap="flat" cmpd="sng" algn="ctr">
                  <a:no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panose="020F0502020204030204"/>
                    <a:ea typeface="+mn-ea"/>
                    <a:cs typeface="Arial" panose="020B0604020202020204" pitchFamily="34" charset="0"/>
                  </a:endParaRPr>
                </a:p>
              </p:txBody>
            </p:sp>
            <p:pic>
              <p:nvPicPr>
                <p:cNvPr id="127" name="Picture 126">
                  <a:extLst>
                    <a:ext uri="{FF2B5EF4-FFF2-40B4-BE49-F238E27FC236}">
                      <a16:creationId xmlns:a16="http://schemas.microsoft.com/office/drawing/2014/main" id="{85F2A41E-014F-40CF-A70A-046481A8FF0A}"/>
                    </a:ext>
                  </a:extLst>
                </p:cNvPr>
                <p:cNvPicPr>
                  <a:picLocks noChangeAspect="1"/>
                </p:cNvPicPr>
                <p:nvPr/>
              </p:nvPicPr>
              <p:blipFill>
                <a:blip r:embed="rId38">
                  <a:clrChange>
                    <a:clrFrom>
                      <a:srgbClr val="353F40"/>
                    </a:clrFrom>
                    <a:clrTo>
                      <a:srgbClr val="353F40">
                        <a:alpha val="0"/>
                      </a:srgbClr>
                    </a:clrTo>
                  </a:clrChange>
                </a:blip>
                <a:stretch>
                  <a:fillRect/>
                </a:stretch>
              </p:blipFill>
              <p:spPr>
                <a:xfrm>
                  <a:off x="5489448" y="1942138"/>
                  <a:ext cx="457200" cy="457200"/>
                </a:xfrm>
                <a:prstGeom prst="rect">
                  <a:avLst/>
                </a:prstGeom>
              </p:spPr>
            </p:pic>
          </p:grpSp>
        </p:grpSp>
        <p:sp>
          <p:nvSpPr>
            <p:cNvPr id="103" name="TextBox 102">
              <a:extLst>
                <a:ext uri="{FF2B5EF4-FFF2-40B4-BE49-F238E27FC236}">
                  <a16:creationId xmlns:a16="http://schemas.microsoft.com/office/drawing/2014/main" id="{ED0A411F-491E-48A3-906C-0D971647BC2D}"/>
                </a:ext>
              </a:extLst>
            </p:cNvPr>
            <p:cNvSpPr txBox="1"/>
            <p:nvPr/>
          </p:nvSpPr>
          <p:spPr>
            <a:xfrm>
              <a:off x="176923" y="2003605"/>
              <a:ext cx="768843" cy="254198"/>
            </a:xfrm>
            <a:prstGeom prst="rect">
              <a:avLst/>
            </a:prstGeom>
            <a:noFill/>
          </p:spPr>
          <p:txBody>
            <a:bodyPr wrap="none" rtlCol="0">
              <a:spAutoFit/>
            </a:bodyPr>
            <a:lstStyle/>
            <a:p>
              <a:pPr marL="0" marR="0" lvl="0" indent="0" algn="ctr" defTabSz="806886" eaLnBrk="1" fontAlgn="auto" latinLnBrk="0" hangingPunct="1">
                <a:lnSpc>
                  <a:spcPct val="85000"/>
                </a:lnSpc>
                <a:spcBef>
                  <a:spcPct val="0"/>
                </a:spcBef>
                <a:spcAft>
                  <a:spcPct val="0"/>
                </a:spcAft>
                <a:buClrTx/>
                <a:buSzTx/>
                <a:buFontTx/>
                <a:buNone/>
                <a:defRPr/>
              </a:pPr>
              <a:r>
                <a:rPr kumimoji="0" lang="en-US" sz="1000" b="0" i="0" u="none" strike="noStrike" kern="0" cap="none" spc="0" normalizeH="0" baseline="0" noProof="0">
                  <a:ln>
                    <a:noFill/>
                  </a:ln>
                  <a:solidFill>
                    <a:srgbClr val="656565"/>
                  </a:solidFill>
                  <a:effectLst/>
                  <a:uLnTx/>
                  <a:uFillTx/>
                  <a:cs typeface="Arial" panose="020B0604020202020204" pitchFamily="34" charset="0"/>
                </a:rPr>
                <a:t>Governor</a:t>
              </a:r>
            </a:p>
          </p:txBody>
        </p:sp>
      </p:grpSp>
      <p:sp>
        <p:nvSpPr>
          <p:cNvPr id="98" name="TextBox 97">
            <a:extLst>
              <a:ext uri="{FF2B5EF4-FFF2-40B4-BE49-F238E27FC236}">
                <a16:creationId xmlns:a16="http://schemas.microsoft.com/office/drawing/2014/main" id="{D0A7B2B6-5BC0-48E9-BC7B-4B26EFADE4B6}"/>
              </a:ext>
            </a:extLst>
          </p:cNvPr>
          <p:cNvSpPr txBox="1"/>
          <p:nvPr>
            <p:custDataLst>
              <p:tags r:id="rId2"/>
            </p:custDataLst>
          </p:nvPr>
        </p:nvSpPr>
        <p:spPr>
          <a:xfrm>
            <a:off x="1090649" y="1902372"/>
            <a:ext cx="705346" cy="261610"/>
          </a:xfrm>
          <a:prstGeom prst="rect">
            <a:avLst/>
          </a:prstGeom>
          <a:noFill/>
        </p:spPr>
        <p:txBody>
          <a:bodyPr wrap="square" rtlCol="0">
            <a:spAutoFit/>
          </a:bodyPr>
          <a:lstStyle/>
          <a:p>
            <a:pPr marL="0" marR="0" lvl="0" indent="0" algn="ctr" defTabSz="806886" eaLnBrk="1" fontAlgn="auto" latinLnBrk="0" hangingPunct="1">
              <a:lnSpc>
                <a:spcPct val="100000"/>
              </a:lnSpc>
              <a:spcBef>
                <a:spcPct val="0"/>
              </a:spcBef>
              <a:spcAft>
                <a:spcPct val="0"/>
              </a:spcAft>
              <a:buClrTx/>
              <a:buSzTx/>
              <a:buFontTx/>
              <a:buNone/>
              <a:defRPr/>
            </a:pPr>
            <a:r>
              <a:rPr kumimoji="0" lang="en-US" sz="1100" b="0" i="0" u="none" strike="noStrike" kern="0" cap="none" spc="0" normalizeH="0" baseline="0" noProof="0">
                <a:ln>
                  <a:noFill/>
                </a:ln>
                <a:solidFill>
                  <a:srgbClr val="656565"/>
                </a:solidFill>
                <a:effectLst/>
                <a:uLnTx/>
                <a:uFillTx/>
                <a:cs typeface="Arial" panose="020B0604020202020204" pitchFamily="34" charset="0"/>
              </a:rPr>
              <a:t>SkillsRI</a:t>
            </a:r>
          </a:p>
        </p:txBody>
      </p:sp>
      <p:sp>
        <p:nvSpPr>
          <p:cNvPr id="99" name="TextBox 98">
            <a:extLst>
              <a:ext uri="{FF2B5EF4-FFF2-40B4-BE49-F238E27FC236}">
                <a16:creationId xmlns:a16="http://schemas.microsoft.com/office/drawing/2014/main" id="{C04BCF87-12DA-41CD-849D-FCE7B1BDDC80}"/>
              </a:ext>
            </a:extLst>
          </p:cNvPr>
          <p:cNvSpPr txBox="1"/>
          <p:nvPr>
            <p:custDataLst>
              <p:tags r:id="rId3"/>
            </p:custDataLst>
          </p:nvPr>
        </p:nvSpPr>
        <p:spPr>
          <a:xfrm>
            <a:off x="2908739" y="1918378"/>
            <a:ext cx="1044955" cy="261610"/>
          </a:xfrm>
          <a:prstGeom prst="rect">
            <a:avLst/>
          </a:prstGeom>
          <a:noFill/>
        </p:spPr>
        <p:txBody>
          <a:bodyPr wrap="square" rtlCol="0">
            <a:spAutoFit/>
          </a:bodyPr>
          <a:lstStyle/>
          <a:p>
            <a:pPr marL="0" marR="0" lvl="0" indent="0" algn="ctr" defTabSz="806886" eaLnBrk="1" fontAlgn="auto" latinLnBrk="0" hangingPunct="1">
              <a:lnSpc>
                <a:spcPct val="100000"/>
              </a:lnSpc>
              <a:spcBef>
                <a:spcPct val="0"/>
              </a:spcBef>
              <a:spcAft>
                <a:spcPct val="0"/>
              </a:spcAft>
              <a:buClrTx/>
              <a:buSzTx/>
              <a:buFontTx/>
              <a:buNone/>
              <a:defRPr/>
            </a:pPr>
            <a:r>
              <a:rPr kumimoji="0" lang="en-US" sz="1100" b="0" i="0" u="none" strike="noStrike" kern="0" cap="none" spc="0" normalizeH="0" baseline="0" noProof="0">
                <a:ln>
                  <a:noFill/>
                </a:ln>
                <a:solidFill>
                  <a:srgbClr val="656565"/>
                </a:solidFill>
                <a:effectLst/>
                <a:uLnTx/>
                <a:uFillTx/>
                <a:cs typeface="Arial" panose="020B0604020202020204" pitchFamily="34" charset="0"/>
              </a:rPr>
              <a:t>Employer</a:t>
            </a:r>
          </a:p>
        </p:txBody>
      </p:sp>
      <p:cxnSp>
        <p:nvCxnSpPr>
          <p:cNvPr id="100" name="Straight Connector 99">
            <a:extLst>
              <a:ext uri="{FF2B5EF4-FFF2-40B4-BE49-F238E27FC236}">
                <a16:creationId xmlns:a16="http://schemas.microsoft.com/office/drawing/2014/main" id="{8E71C6E7-4808-4E62-870E-98948B065EAF}"/>
              </a:ext>
            </a:extLst>
          </p:cNvPr>
          <p:cNvCxnSpPr/>
          <p:nvPr/>
        </p:nvCxnSpPr>
        <p:spPr>
          <a:xfrm>
            <a:off x="1161616" y="5081347"/>
            <a:ext cx="2673448" cy="0"/>
          </a:xfrm>
          <a:prstGeom prst="line">
            <a:avLst/>
          </a:prstGeom>
          <a:noFill/>
          <a:ln w="28575" cap="flat" cmpd="sng" algn="ctr">
            <a:solidFill>
              <a:schemeClr val="accent4"/>
            </a:solidFill>
            <a:prstDash val="solid"/>
            <a:miter lim="800000"/>
          </a:ln>
          <a:effectLst/>
        </p:spPr>
      </p:cxnSp>
      <p:sp>
        <p:nvSpPr>
          <p:cNvPr id="101" name="TextBox 100">
            <a:extLst>
              <a:ext uri="{FF2B5EF4-FFF2-40B4-BE49-F238E27FC236}">
                <a16:creationId xmlns:a16="http://schemas.microsoft.com/office/drawing/2014/main" id="{4CB4C051-1045-42EF-B557-2EA7193C5B7E}"/>
              </a:ext>
            </a:extLst>
          </p:cNvPr>
          <p:cNvSpPr txBox="1"/>
          <p:nvPr>
            <p:custDataLst>
              <p:tags r:id="rId4"/>
            </p:custDataLst>
          </p:nvPr>
        </p:nvSpPr>
        <p:spPr>
          <a:xfrm>
            <a:off x="1114840" y="5165846"/>
            <a:ext cx="2644119" cy="820738"/>
          </a:xfrm>
          <a:prstGeom prst="rect">
            <a:avLst/>
          </a:prstGeom>
          <a:noFill/>
        </p:spPr>
        <p:txBody>
          <a:bodyPr wrap="square" rtlCol="0">
            <a:spAutoFit/>
          </a:bodyPr>
          <a:lstStyle/>
          <a:p>
            <a:pPr marL="252158" marR="0" lvl="0" indent="-252158" defTabSz="806886" eaLnBrk="1" fontAlgn="auto" latinLnBrk="0" hangingPunct="1">
              <a:lnSpc>
                <a:spcPct val="100000"/>
              </a:lnSpc>
              <a:spcBef>
                <a:spcPct val="0"/>
              </a:spcBef>
              <a:spcAft>
                <a:spcPts val="441"/>
              </a:spcAft>
              <a:buClrTx/>
              <a:buSzTx/>
              <a:buFont typeface="Arial" panose="020B0604020202020204" pitchFamily="34" charset="0"/>
              <a:buChar char="•"/>
              <a:defRPr/>
            </a:pPr>
            <a:r>
              <a:rPr kumimoji="0" lang="en-US" sz="1050" b="0" i="0" u="none" strike="noStrike" kern="0" cap="none" spc="0" normalizeH="0" baseline="0" noProof="0">
                <a:ln>
                  <a:noFill/>
                </a:ln>
                <a:solidFill>
                  <a:srgbClr val="656565"/>
                </a:solidFill>
                <a:effectLst/>
                <a:uLnTx/>
                <a:uFillTx/>
                <a:cs typeface="Arial" panose="020B0604020202020204" pitchFamily="34" charset="0"/>
              </a:rPr>
              <a:t>Multi-tiered engagement model based on private sector consulting best practices</a:t>
            </a:r>
          </a:p>
          <a:p>
            <a:pPr marL="252158" marR="0" lvl="0" indent="-252158" defTabSz="806886" eaLnBrk="1" fontAlgn="auto" latinLnBrk="0" hangingPunct="1">
              <a:lnSpc>
                <a:spcPct val="100000"/>
              </a:lnSpc>
              <a:spcBef>
                <a:spcPct val="0"/>
              </a:spcBef>
              <a:spcAft>
                <a:spcPts val="441"/>
              </a:spcAft>
              <a:buClrTx/>
              <a:buSzTx/>
              <a:buFont typeface="Arial" panose="020B0604020202020204" pitchFamily="34" charset="0"/>
              <a:buChar char="•"/>
              <a:defRPr/>
            </a:pPr>
            <a:r>
              <a:rPr kumimoji="0" lang="en-US" sz="1050" b="0" i="0" u="none" strike="noStrike" kern="0" cap="none" spc="0" normalizeH="0" baseline="0" noProof="0">
                <a:ln>
                  <a:noFill/>
                </a:ln>
                <a:solidFill>
                  <a:srgbClr val="656565"/>
                </a:solidFill>
                <a:effectLst/>
                <a:uLnTx/>
                <a:uFillTx/>
                <a:cs typeface="Arial" panose="020B0604020202020204" pitchFamily="34" charset="0"/>
              </a:rPr>
              <a:t>“White glove” service to businesses</a:t>
            </a:r>
          </a:p>
        </p:txBody>
      </p:sp>
      <p:sp>
        <p:nvSpPr>
          <p:cNvPr id="136" name="Rounded Rectangle 69">
            <a:extLst>
              <a:ext uri="{FF2B5EF4-FFF2-40B4-BE49-F238E27FC236}">
                <a16:creationId xmlns:a16="http://schemas.microsoft.com/office/drawing/2014/main" id="{AF40538B-630E-4230-BF0F-064415BDDE77}"/>
              </a:ext>
            </a:extLst>
          </p:cNvPr>
          <p:cNvSpPr/>
          <p:nvPr>
            <p:custDataLst>
              <p:tags r:id="rId5"/>
            </p:custDataLst>
          </p:nvPr>
        </p:nvSpPr>
        <p:spPr>
          <a:xfrm>
            <a:off x="5226338" y="1329135"/>
            <a:ext cx="2088676" cy="453097"/>
          </a:xfrm>
          <a:prstGeom prst="roundRect">
            <a:avLst/>
          </a:prstGeom>
          <a:solidFill>
            <a:schemeClr val="accent2"/>
          </a:solidFill>
          <a:ln w="28575" cap="flat" cmpd="sng" algn="ctr">
            <a:no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r>
              <a:rPr kumimoji="0" lang="en-US" sz="1800" b="0" i="0" u="none" strike="noStrike" kern="0" cap="none" spc="0" normalizeH="0" baseline="0" noProof="0">
                <a:ln>
                  <a:noFill/>
                </a:ln>
                <a:solidFill>
                  <a:srgbClr val="FFFFFF"/>
                </a:solidFill>
                <a:effectLst/>
                <a:uLnTx/>
                <a:uFillTx/>
                <a:ea typeface="+mn-ea"/>
                <a:cs typeface="Arial" panose="020B0604020202020204" pitchFamily="34" charset="0"/>
              </a:rPr>
              <a:t>Sourcing</a:t>
            </a:r>
          </a:p>
        </p:txBody>
      </p:sp>
      <p:grpSp>
        <p:nvGrpSpPr>
          <p:cNvPr id="137" name="Group 136">
            <a:extLst>
              <a:ext uri="{FF2B5EF4-FFF2-40B4-BE49-F238E27FC236}">
                <a16:creationId xmlns:a16="http://schemas.microsoft.com/office/drawing/2014/main" id="{51399F7C-F448-4539-8770-63FE06246B22}"/>
              </a:ext>
            </a:extLst>
          </p:cNvPr>
          <p:cNvGrpSpPr/>
          <p:nvPr/>
        </p:nvGrpSpPr>
        <p:grpSpPr>
          <a:xfrm>
            <a:off x="4863009" y="2007774"/>
            <a:ext cx="403412" cy="403412"/>
            <a:chOff x="3616008" y="1819570"/>
            <a:chExt cx="457200" cy="457200"/>
          </a:xfrm>
          <a:solidFill>
            <a:schemeClr val="accent2"/>
          </a:solidFill>
        </p:grpSpPr>
        <p:sp>
          <p:nvSpPr>
            <p:cNvPr id="162" name="Oval 161">
              <a:extLst>
                <a:ext uri="{FF2B5EF4-FFF2-40B4-BE49-F238E27FC236}">
                  <a16:creationId xmlns:a16="http://schemas.microsoft.com/office/drawing/2014/main" id="{2248814F-A064-4C46-9CBA-E62A8CF4AEDD}"/>
                </a:ext>
              </a:extLst>
            </p:cNvPr>
            <p:cNvSpPr/>
            <p:nvPr/>
          </p:nvSpPr>
          <p:spPr>
            <a:xfrm>
              <a:off x="3616008" y="1819570"/>
              <a:ext cx="457200" cy="457200"/>
            </a:xfrm>
            <a:prstGeom prst="ellipse">
              <a:avLst/>
            </a:prstGeom>
            <a:grpFill/>
            <a:ln w="12700" cap="flat" cmpd="sng" algn="ctr">
              <a:no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panose="020F0502020204030204"/>
                <a:ea typeface="+mn-ea"/>
                <a:cs typeface="Arial" panose="020B0604020202020204" pitchFamily="34" charset="0"/>
              </a:endParaRPr>
            </a:p>
          </p:txBody>
        </p:sp>
        <p:pic>
          <p:nvPicPr>
            <p:cNvPr id="163" name="Picture 162">
              <a:extLst>
                <a:ext uri="{FF2B5EF4-FFF2-40B4-BE49-F238E27FC236}">
                  <a16:creationId xmlns:a16="http://schemas.microsoft.com/office/drawing/2014/main" id="{66960A00-0242-462D-994C-41F08D83F885}"/>
                </a:ext>
              </a:extLst>
            </p:cNvPr>
            <p:cNvPicPr>
              <a:picLocks noChangeAspect="1"/>
            </p:cNvPicPr>
            <p:nvPr/>
          </p:nvPicPr>
          <p:blipFill>
            <a:blip r:embed="rId39">
              <a:clrChange>
                <a:clrFrom>
                  <a:srgbClr val="353F40"/>
                </a:clrFrom>
                <a:clrTo>
                  <a:srgbClr val="353F40">
                    <a:alpha val="0"/>
                  </a:srgbClr>
                </a:clrTo>
              </a:clrChange>
            </a:blip>
            <a:stretch>
              <a:fillRect/>
            </a:stretch>
          </p:blipFill>
          <p:spPr>
            <a:xfrm>
              <a:off x="3702089" y="1918368"/>
              <a:ext cx="274320" cy="274320"/>
            </a:xfrm>
            <a:prstGeom prst="rect">
              <a:avLst/>
            </a:prstGeom>
            <a:grpFill/>
          </p:spPr>
        </p:pic>
      </p:grpSp>
      <p:grpSp>
        <p:nvGrpSpPr>
          <p:cNvPr id="138" name="Group 137">
            <a:extLst>
              <a:ext uri="{FF2B5EF4-FFF2-40B4-BE49-F238E27FC236}">
                <a16:creationId xmlns:a16="http://schemas.microsoft.com/office/drawing/2014/main" id="{1E673222-351B-46A5-A27D-E91209C7DD9D}"/>
              </a:ext>
            </a:extLst>
          </p:cNvPr>
          <p:cNvGrpSpPr/>
          <p:nvPr/>
        </p:nvGrpSpPr>
        <p:grpSpPr>
          <a:xfrm>
            <a:off x="4858280" y="2619591"/>
            <a:ext cx="403412" cy="403412"/>
            <a:chOff x="3616008" y="2362650"/>
            <a:chExt cx="457200" cy="457200"/>
          </a:xfrm>
          <a:solidFill>
            <a:schemeClr val="accent2"/>
          </a:solidFill>
        </p:grpSpPr>
        <p:sp>
          <p:nvSpPr>
            <p:cNvPr id="160" name="Oval 159">
              <a:extLst>
                <a:ext uri="{FF2B5EF4-FFF2-40B4-BE49-F238E27FC236}">
                  <a16:creationId xmlns:a16="http://schemas.microsoft.com/office/drawing/2014/main" id="{76D60084-1B64-464F-B016-FC91AFB45202}"/>
                </a:ext>
              </a:extLst>
            </p:cNvPr>
            <p:cNvSpPr/>
            <p:nvPr/>
          </p:nvSpPr>
          <p:spPr>
            <a:xfrm>
              <a:off x="3616008" y="2362650"/>
              <a:ext cx="457200" cy="457200"/>
            </a:xfrm>
            <a:prstGeom prst="ellipse">
              <a:avLst/>
            </a:prstGeom>
            <a:grpFill/>
            <a:ln w="12700" cap="flat" cmpd="sng" algn="ctr">
              <a:no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panose="020F0502020204030204"/>
                <a:ea typeface="+mn-ea"/>
                <a:cs typeface="Arial" panose="020B0604020202020204" pitchFamily="34" charset="0"/>
              </a:endParaRPr>
            </a:p>
          </p:txBody>
        </p:sp>
        <p:pic>
          <p:nvPicPr>
            <p:cNvPr id="161" name="Picture 160">
              <a:extLst>
                <a:ext uri="{FF2B5EF4-FFF2-40B4-BE49-F238E27FC236}">
                  <a16:creationId xmlns:a16="http://schemas.microsoft.com/office/drawing/2014/main" id="{E3277482-111E-4D1E-B720-5772448B4B78}"/>
                </a:ext>
              </a:extLst>
            </p:cNvPr>
            <p:cNvPicPr>
              <a:picLocks noChangeAspect="1"/>
            </p:cNvPicPr>
            <p:nvPr/>
          </p:nvPicPr>
          <p:blipFill>
            <a:blip r:embed="rId40">
              <a:clrChange>
                <a:clrFrom>
                  <a:srgbClr val="353F40"/>
                </a:clrFrom>
                <a:clrTo>
                  <a:srgbClr val="353F40">
                    <a:alpha val="0"/>
                  </a:srgbClr>
                </a:clrTo>
              </a:clrChange>
            </a:blip>
            <a:stretch>
              <a:fillRect/>
            </a:stretch>
          </p:blipFill>
          <p:spPr>
            <a:xfrm>
              <a:off x="3701849" y="2455295"/>
              <a:ext cx="274320" cy="274320"/>
            </a:xfrm>
            <a:prstGeom prst="rect">
              <a:avLst/>
            </a:prstGeom>
            <a:grpFill/>
          </p:spPr>
        </p:pic>
      </p:grpSp>
      <p:grpSp>
        <p:nvGrpSpPr>
          <p:cNvPr id="139" name="Group 138">
            <a:extLst>
              <a:ext uri="{FF2B5EF4-FFF2-40B4-BE49-F238E27FC236}">
                <a16:creationId xmlns:a16="http://schemas.microsoft.com/office/drawing/2014/main" id="{2586E961-A7A3-47BE-96B9-53BEE3CD1110}"/>
              </a:ext>
            </a:extLst>
          </p:cNvPr>
          <p:cNvGrpSpPr/>
          <p:nvPr/>
        </p:nvGrpSpPr>
        <p:grpSpPr>
          <a:xfrm>
            <a:off x="4874486" y="3315836"/>
            <a:ext cx="403412" cy="403412"/>
            <a:chOff x="3620223" y="2908141"/>
            <a:chExt cx="457200" cy="457200"/>
          </a:xfrm>
          <a:solidFill>
            <a:schemeClr val="accent2"/>
          </a:solidFill>
        </p:grpSpPr>
        <p:sp>
          <p:nvSpPr>
            <p:cNvPr id="158" name="Oval 157">
              <a:extLst>
                <a:ext uri="{FF2B5EF4-FFF2-40B4-BE49-F238E27FC236}">
                  <a16:creationId xmlns:a16="http://schemas.microsoft.com/office/drawing/2014/main" id="{24A6AE4B-0C14-489A-9F31-7BB16C43998F}"/>
                </a:ext>
              </a:extLst>
            </p:cNvPr>
            <p:cNvSpPr/>
            <p:nvPr/>
          </p:nvSpPr>
          <p:spPr>
            <a:xfrm>
              <a:off x="3620223" y="2908141"/>
              <a:ext cx="457200" cy="457200"/>
            </a:xfrm>
            <a:prstGeom prst="ellipse">
              <a:avLst/>
            </a:prstGeom>
            <a:grpFill/>
            <a:ln w="12700" cap="flat" cmpd="sng" algn="ctr">
              <a:no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panose="020F0502020204030204"/>
                <a:ea typeface="+mn-ea"/>
                <a:cs typeface="Arial" panose="020B0604020202020204" pitchFamily="34" charset="0"/>
              </a:endParaRPr>
            </a:p>
          </p:txBody>
        </p:sp>
        <p:pic>
          <p:nvPicPr>
            <p:cNvPr id="159" name="Picture 158">
              <a:extLst>
                <a:ext uri="{FF2B5EF4-FFF2-40B4-BE49-F238E27FC236}">
                  <a16:creationId xmlns:a16="http://schemas.microsoft.com/office/drawing/2014/main" id="{963EE6B8-C4AA-4BF7-B6C5-9880DBA7EE96}"/>
                </a:ext>
              </a:extLst>
            </p:cNvPr>
            <p:cNvPicPr>
              <a:picLocks noChangeAspect="1"/>
            </p:cNvPicPr>
            <p:nvPr/>
          </p:nvPicPr>
          <p:blipFill>
            <a:blip r:embed="rId41">
              <a:clrChange>
                <a:clrFrom>
                  <a:srgbClr val="353F40"/>
                </a:clrFrom>
                <a:clrTo>
                  <a:srgbClr val="353F40">
                    <a:alpha val="0"/>
                  </a:srgbClr>
                </a:clrTo>
              </a:clrChange>
            </a:blip>
            <a:stretch>
              <a:fillRect/>
            </a:stretch>
          </p:blipFill>
          <p:spPr>
            <a:xfrm>
              <a:off x="3710570" y="2992473"/>
              <a:ext cx="274320" cy="274320"/>
            </a:xfrm>
            <a:prstGeom prst="rect">
              <a:avLst/>
            </a:prstGeom>
            <a:grpFill/>
          </p:spPr>
        </p:pic>
      </p:grpSp>
      <p:sp>
        <p:nvSpPr>
          <p:cNvPr id="156" name="Oval 155">
            <a:extLst>
              <a:ext uri="{FF2B5EF4-FFF2-40B4-BE49-F238E27FC236}">
                <a16:creationId xmlns:a16="http://schemas.microsoft.com/office/drawing/2014/main" id="{2A0E3292-8BAF-44A5-B8CB-FA339DECBE0D}"/>
              </a:ext>
            </a:extLst>
          </p:cNvPr>
          <p:cNvSpPr/>
          <p:nvPr/>
        </p:nvSpPr>
        <p:spPr>
          <a:xfrm>
            <a:off x="4879614" y="3925754"/>
            <a:ext cx="403412" cy="403412"/>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panose="020F0502020204030204"/>
              <a:ea typeface="+mn-ea"/>
              <a:cs typeface="Arial" panose="020B0604020202020204" pitchFamily="34" charset="0"/>
            </a:endParaRPr>
          </a:p>
        </p:txBody>
      </p:sp>
      <p:pic>
        <p:nvPicPr>
          <p:cNvPr id="157" name="Picture 156">
            <a:extLst>
              <a:ext uri="{FF2B5EF4-FFF2-40B4-BE49-F238E27FC236}">
                <a16:creationId xmlns:a16="http://schemas.microsoft.com/office/drawing/2014/main" id="{AD39A989-9C3D-4525-8014-811EA7F85CE2}"/>
              </a:ext>
            </a:extLst>
          </p:cNvPr>
          <p:cNvPicPr>
            <a:picLocks noChangeAspect="1"/>
          </p:cNvPicPr>
          <p:nvPr/>
        </p:nvPicPr>
        <p:blipFill>
          <a:blip r:embed="rId42">
            <a:clrChange>
              <a:clrFrom>
                <a:srgbClr val="353F40"/>
              </a:clrFrom>
              <a:clrTo>
                <a:srgbClr val="353F40">
                  <a:alpha val="0"/>
                </a:srgbClr>
              </a:clrTo>
            </a:clrChange>
          </a:blip>
          <a:stretch>
            <a:fillRect/>
          </a:stretch>
        </p:blipFill>
        <p:spPr>
          <a:xfrm>
            <a:off x="4938038" y="3990132"/>
            <a:ext cx="288300" cy="288300"/>
          </a:xfrm>
          <a:prstGeom prst="rect">
            <a:avLst/>
          </a:prstGeom>
          <a:solidFill>
            <a:schemeClr val="accent2"/>
          </a:solidFill>
        </p:spPr>
      </p:pic>
      <p:grpSp>
        <p:nvGrpSpPr>
          <p:cNvPr id="141" name="Group 140">
            <a:extLst>
              <a:ext uri="{FF2B5EF4-FFF2-40B4-BE49-F238E27FC236}">
                <a16:creationId xmlns:a16="http://schemas.microsoft.com/office/drawing/2014/main" id="{1107ED72-122D-4318-9AC7-6D4E8CCCD4E2}"/>
              </a:ext>
            </a:extLst>
          </p:cNvPr>
          <p:cNvGrpSpPr/>
          <p:nvPr/>
        </p:nvGrpSpPr>
        <p:grpSpPr>
          <a:xfrm>
            <a:off x="4879614" y="4474844"/>
            <a:ext cx="403412" cy="403412"/>
            <a:chOff x="3620223" y="3990053"/>
            <a:chExt cx="457200" cy="457200"/>
          </a:xfrm>
          <a:solidFill>
            <a:schemeClr val="accent2"/>
          </a:solidFill>
        </p:grpSpPr>
        <p:sp>
          <p:nvSpPr>
            <p:cNvPr id="154" name="Oval 153">
              <a:extLst>
                <a:ext uri="{FF2B5EF4-FFF2-40B4-BE49-F238E27FC236}">
                  <a16:creationId xmlns:a16="http://schemas.microsoft.com/office/drawing/2014/main" id="{2E9928F1-F70E-4E39-815A-BF70D929F10A}"/>
                </a:ext>
              </a:extLst>
            </p:cNvPr>
            <p:cNvSpPr/>
            <p:nvPr/>
          </p:nvSpPr>
          <p:spPr>
            <a:xfrm>
              <a:off x="3620223" y="3990053"/>
              <a:ext cx="457200" cy="457200"/>
            </a:xfrm>
            <a:prstGeom prst="ellipse">
              <a:avLst/>
            </a:prstGeom>
            <a:grpFill/>
            <a:ln w="12700" cap="flat" cmpd="sng" algn="ctr">
              <a:no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656565"/>
                </a:solidFill>
                <a:effectLst/>
                <a:uLnTx/>
                <a:uFillTx/>
                <a:latin typeface="Calibri" panose="020F0502020204030204"/>
                <a:ea typeface="+mn-ea"/>
                <a:cs typeface="Arial" panose="020B0604020202020204" pitchFamily="34" charset="0"/>
              </a:endParaRPr>
            </a:p>
          </p:txBody>
        </p:sp>
        <p:pic>
          <p:nvPicPr>
            <p:cNvPr id="155" name="Picture 154">
              <a:extLst>
                <a:ext uri="{FF2B5EF4-FFF2-40B4-BE49-F238E27FC236}">
                  <a16:creationId xmlns:a16="http://schemas.microsoft.com/office/drawing/2014/main" id="{7B641EBB-C616-4B04-A103-BE3B40281418}"/>
                </a:ext>
              </a:extLst>
            </p:cNvPr>
            <p:cNvPicPr>
              <a:picLocks noChangeAspect="1"/>
            </p:cNvPicPr>
            <p:nvPr/>
          </p:nvPicPr>
          <p:blipFill>
            <a:blip r:embed="rId43">
              <a:clrChange>
                <a:clrFrom>
                  <a:srgbClr val="353F40"/>
                </a:clrFrom>
                <a:clrTo>
                  <a:srgbClr val="353F40">
                    <a:alpha val="0"/>
                  </a:srgbClr>
                </a:clrTo>
              </a:clrChange>
            </a:blip>
            <a:stretch>
              <a:fillRect/>
            </a:stretch>
          </p:blipFill>
          <p:spPr>
            <a:xfrm>
              <a:off x="3719811" y="4064809"/>
              <a:ext cx="274320" cy="274320"/>
            </a:xfrm>
            <a:prstGeom prst="rect">
              <a:avLst/>
            </a:prstGeom>
            <a:grpFill/>
          </p:spPr>
        </p:pic>
      </p:grpSp>
      <p:sp>
        <p:nvSpPr>
          <p:cNvPr id="142" name="TextBox 141">
            <a:extLst>
              <a:ext uri="{FF2B5EF4-FFF2-40B4-BE49-F238E27FC236}">
                <a16:creationId xmlns:a16="http://schemas.microsoft.com/office/drawing/2014/main" id="{BA47E09D-BF94-4792-80C8-DB7173A30143}"/>
              </a:ext>
            </a:extLst>
          </p:cNvPr>
          <p:cNvSpPr txBox="1"/>
          <p:nvPr>
            <p:custDataLst>
              <p:tags r:id="rId6"/>
            </p:custDataLst>
          </p:nvPr>
        </p:nvSpPr>
        <p:spPr>
          <a:xfrm>
            <a:off x="5276578" y="2109428"/>
            <a:ext cx="2239253" cy="707886"/>
          </a:xfrm>
          <a:prstGeom prst="rect">
            <a:avLst/>
          </a:prstGeom>
          <a:noFill/>
        </p:spPr>
        <p:txBody>
          <a:bodyPr wrap="square" numCol="2" rtlCol="0">
            <a:spAutoFit/>
          </a:bodyPr>
          <a:lstStyle/>
          <a:p>
            <a:pPr marL="151295" marR="0" lvl="0" indent="-151295" defTabSz="806886"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800" b="0" i="0" u="none" strike="noStrike" kern="0" cap="none" spc="0" normalizeH="0" baseline="0" noProof="0">
                <a:ln>
                  <a:noFill/>
                </a:ln>
                <a:solidFill>
                  <a:srgbClr val="656565"/>
                </a:solidFill>
                <a:effectLst/>
                <a:uLnTx/>
                <a:uFillTx/>
                <a:cs typeface="Arial" panose="020B0604020202020204" pitchFamily="34" charset="0"/>
              </a:rPr>
              <a:t>Print Ads</a:t>
            </a:r>
          </a:p>
          <a:p>
            <a:pPr marL="151295" marR="0" lvl="0" indent="-151295" defTabSz="806886"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800" b="0" i="0" u="none" strike="noStrike" kern="0" cap="none" spc="0" normalizeH="0" baseline="0" noProof="0">
                <a:ln>
                  <a:noFill/>
                </a:ln>
                <a:solidFill>
                  <a:srgbClr val="656565"/>
                </a:solidFill>
                <a:effectLst/>
                <a:uLnTx/>
                <a:uFillTx/>
                <a:cs typeface="Arial" panose="020B0604020202020204" pitchFamily="34" charset="0"/>
              </a:rPr>
              <a:t>Online Banner Ads</a:t>
            </a:r>
          </a:p>
          <a:p>
            <a:pPr marL="151295" marR="0" lvl="0" indent="-151295" defTabSz="806886"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800" b="0" i="0" u="none" strike="noStrike" kern="0" cap="none" spc="0" normalizeH="0" baseline="0" noProof="0">
                <a:ln>
                  <a:noFill/>
                </a:ln>
                <a:solidFill>
                  <a:srgbClr val="656565"/>
                </a:solidFill>
                <a:effectLst/>
                <a:uLnTx/>
                <a:uFillTx/>
                <a:cs typeface="Arial" panose="020B0604020202020204" pitchFamily="34" charset="0"/>
              </a:rPr>
              <a:t>Email Campaigns</a:t>
            </a:r>
          </a:p>
          <a:p>
            <a:pPr marL="151295" marR="0" lvl="0" indent="-151295" defTabSz="806886" eaLnBrk="1" fontAlgn="auto" latinLnBrk="0" hangingPunct="1">
              <a:lnSpc>
                <a:spcPct val="100000"/>
              </a:lnSpc>
              <a:spcBef>
                <a:spcPct val="0"/>
              </a:spcBef>
              <a:spcAft>
                <a:spcPct val="0"/>
              </a:spcAft>
              <a:buClrTx/>
              <a:buSzTx/>
              <a:buFont typeface="Arial" panose="020B0604020202020204" pitchFamily="34" charset="0"/>
              <a:buChar char="•"/>
              <a:defRPr/>
            </a:pPr>
            <a:endParaRPr kumimoji="0" lang="en-US" sz="800" b="0" i="0" u="none" strike="noStrike" kern="0" cap="none" spc="0" normalizeH="0" baseline="0" noProof="0">
              <a:ln>
                <a:noFill/>
              </a:ln>
              <a:solidFill>
                <a:srgbClr val="656565"/>
              </a:solidFill>
              <a:effectLst/>
              <a:uLnTx/>
              <a:uFillTx/>
              <a:cs typeface="Arial" panose="020B0604020202020204" pitchFamily="34" charset="0"/>
            </a:endParaRPr>
          </a:p>
          <a:p>
            <a:pPr marL="151295" marR="0" lvl="0" indent="-151295" defTabSz="806886" eaLnBrk="1" fontAlgn="auto" latinLnBrk="0" hangingPunct="1">
              <a:lnSpc>
                <a:spcPct val="100000"/>
              </a:lnSpc>
              <a:spcBef>
                <a:spcPct val="0"/>
              </a:spcBef>
              <a:spcAft>
                <a:spcPct val="0"/>
              </a:spcAft>
              <a:buClrTx/>
              <a:buSzTx/>
              <a:buFont typeface="Arial" panose="020B0604020202020204" pitchFamily="34" charset="0"/>
              <a:buChar char="•"/>
              <a:defRPr/>
            </a:pPr>
            <a:endParaRPr kumimoji="0" lang="en-US" sz="800" b="0" i="0" u="none" strike="noStrike" kern="0" cap="none" spc="0" normalizeH="0" baseline="0" noProof="0">
              <a:ln>
                <a:noFill/>
              </a:ln>
              <a:solidFill>
                <a:srgbClr val="656565"/>
              </a:solidFill>
              <a:effectLst/>
              <a:uLnTx/>
              <a:uFillTx/>
              <a:cs typeface="Arial" panose="020B0604020202020204" pitchFamily="34" charset="0"/>
            </a:endParaRPr>
          </a:p>
          <a:p>
            <a:pPr marL="151295" marR="0" lvl="0" indent="-151295" defTabSz="806886"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800" b="0" i="0" u="none" strike="noStrike" kern="0" cap="none" spc="0" normalizeH="0" baseline="0" noProof="0">
                <a:ln>
                  <a:noFill/>
                </a:ln>
                <a:solidFill>
                  <a:srgbClr val="656565"/>
                </a:solidFill>
                <a:effectLst/>
                <a:uLnTx/>
                <a:uFillTx/>
                <a:cs typeface="Arial" panose="020B0604020202020204" pitchFamily="34" charset="0"/>
              </a:rPr>
              <a:t>Social Media</a:t>
            </a:r>
          </a:p>
          <a:p>
            <a:pPr marL="151287" marR="0" lvl="0" indent="-151287" defTabSz="806886"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800" b="0" i="0" u="none" strike="noStrike" kern="0" cap="none" spc="0" normalizeH="0" baseline="0" noProof="0">
                <a:ln>
                  <a:noFill/>
                </a:ln>
                <a:solidFill>
                  <a:srgbClr val="656565"/>
                </a:solidFill>
                <a:effectLst/>
                <a:uLnTx/>
                <a:uFillTx/>
                <a:cs typeface="Arial" panose="020B0604020202020204" pitchFamily="34" charset="0"/>
              </a:rPr>
              <a:t>Behavioral and Geo Targeted ads</a:t>
            </a:r>
          </a:p>
        </p:txBody>
      </p:sp>
      <p:sp>
        <p:nvSpPr>
          <p:cNvPr id="143" name="Rectangle 142">
            <a:extLst>
              <a:ext uri="{FF2B5EF4-FFF2-40B4-BE49-F238E27FC236}">
                <a16:creationId xmlns:a16="http://schemas.microsoft.com/office/drawing/2014/main" id="{140549FC-856B-499F-BF50-21A6700740D8}"/>
              </a:ext>
            </a:extLst>
          </p:cNvPr>
          <p:cNvSpPr/>
          <p:nvPr>
            <p:custDataLst>
              <p:tags r:id="rId7"/>
            </p:custDataLst>
          </p:nvPr>
        </p:nvSpPr>
        <p:spPr>
          <a:xfrm>
            <a:off x="5260577" y="1923039"/>
            <a:ext cx="1930267" cy="253916"/>
          </a:xfrm>
          <a:prstGeom prst="rect">
            <a:avLst/>
          </a:prstGeom>
        </p:spPr>
        <p:txBody>
          <a:bodyPr wrap="square">
            <a:spAutoFit/>
          </a:bodyPr>
          <a:lstStyle/>
          <a:p>
            <a:pPr marL="0" marR="0" lvl="0" indent="0" defTabSz="806886" eaLnBrk="1" fontAlgn="auto" latinLnBrk="0" hangingPunct="1">
              <a:lnSpc>
                <a:spcPct val="100000"/>
              </a:lnSpc>
              <a:spcBef>
                <a:spcPct val="0"/>
              </a:spcBef>
              <a:spcAft>
                <a:spcPct val="0"/>
              </a:spcAft>
              <a:buClrTx/>
              <a:buSzTx/>
              <a:buFontTx/>
              <a:buNone/>
              <a:defRPr/>
            </a:pPr>
            <a:r>
              <a:rPr kumimoji="0" lang="en-US" sz="1050" b="0" i="0" u="none" strike="noStrike" kern="0" cap="none" spc="0" normalizeH="0" baseline="0" noProof="0">
                <a:ln>
                  <a:noFill/>
                </a:ln>
                <a:solidFill>
                  <a:srgbClr val="656565"/>
                </a:solidFill>
                <a:effectLst/>
                <a:uLnTx/>
                <a:uFillTx/>
                <a:cs typeface="Arial" panose="020B0604020202020204" pitchFamily="34" charset="0"/>
              </a:rPr>
              <a:t>Advertising &amp; Digital Outreach</a:t>
            </a:r>
          </a:p>
        </p:txBody>
      </p:sp>
      <p:sp>
        <p:nvSpPr>
          <p:cNvPr id="144" name="Rectangle 143">
            <a:extLst>
              <a:ext uri="{FF2B5EF4-FFF2-40B4-BE49-F238E27FC236}">
                <a16:creationId xmlns:a16="http://schemas.microsoft.com/office/drawing/2014/main" id="{36949FDB-C7F7-4DB4-9477-BC1BCEDA2231}"/>
              </a:ext>
            </a:extLst>
          </p:cNvPr>
          <p:cNvSpPr/>
          <p:nvPr>
            <p:custDataLst>
              <p:tags r:id="rId8"/>
            </p:custDataLst>
          </p:nvPr>
        </p:nvSpPr>
        <p:spPr>
          <a:xfrm>
            <a:off x="5250841" y="2563680"/>
            <a:ext cx="1298395" cy="253916"/>
          </a:xfrm>
          <a:prstGeom prst="rect">
            <a:avLst/>
          </a:prstGeom>
        </p:spPr>
        <p:txBody>
          <a:bodyPr wrap="square">
            <a:spAutoFit/>
          </a:bodyPr>
          <a:lstStyle/>
          <a:p>
            <a:pPr marL="0" marR="0" lvl="0" indent="0" defTabSz="806886" eaLnBrk="1" fontAlgn="auto" latinLnBrk="0" hangingPunct="1">
              <a:lnSpc>
                <a:spcPct val="100000"/>
              </a:lnSpc>
              <a:spcBef>
                <a:spcPct val="0"/>
              </a:spcBef>
              <a:spcAft>
                <a:spcPct val="0"/>
              </a:spcAft>
              <a:buClrTx/>
              <a:buSzTx/>
              <a:buFontTx/>
              <a:buNone/>
              <a:defRPr/>
            </a:pPr>
            <a:r>
              <a:rPr kumimoji="0" lang="en-US" sz="1050" b="0" i="0" u="none" strike="noStrike" kern="0" cap="none" spc="0" normalizeH="0" baseline="0" noProof="0">
                <a:ln>
                  <a:noFill/>
                </a:ln>
                <a:solidFill>
                  <a:srgbClr val="656565"/>
                </a:solidFill>
                <a:effectLst/>
                <a:uLnTx/>
                <a:uFillTx/>
                <a:cs typeface="Arial" panose="020B0604020202020204" pitchFamily="34" charset="0"/>
              </a:rPr>
              <a:t>Job Boards</a:t>
            </a:r>
          </a:p>
        </p:txBody>
      </p:sp>
      <p:sp>
        <p:nvSpPr>
          <p:cNvPr id="145" name="TextBox 144">
            <a:extLst>
              <a:ext uri="{FF2B5EF4-FFF2-40B4-BE49-F238E27FC236}">
                <a16:creationId xmlns:a16="http://schemas.microsoft.com/office/drawing/2014/main" id="{CCD3973F-FDF6-4E0E-B29D-83825953A451}"/>
              </a:ext>
            </a:extLst>
          </p:cNvPr>
          <p:cNvSpPr txBox="1"/>
          <p:nvPr>
            <p:custDataLst>
              <p:tags r:id="rId9"/>
            </p:custDataLst>
          </p:nvPr>
        </p:nvSpPr>
        <p:spPr>
          <a:xfrm>
            <a:off x="5273168" y="2746983"/>
            <a:ext cx="2447513" cy="461665"/>
          </a:xfrm>
          <a:prstGeom prst="rect">
            <a:avLst/>
          </a:prstGeom>
          <a:noFill/>
        </p:spPr>
        <p:txBody>
          <a:bodyPr wrap="square" numCol="1" rtlCol="0">
            <a:spAutoFit/>
          </a:bodyPr>
          <a:lstStyle/>
          <a:p>
            <a:pPr marL="151295" marR="0" lvl="0" indent="-151295" defTabSz="806886"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800" b="0" i="0" u="none" strike="noStrike" kern="0" cap="none" spc="0" normalizeH="0" baseline="0" noProof="0">
                <a:ln>
                  <a:noFill/>
                </a:ln>
                <a:solidFill>
                  <a:srgbClr val="656565"/>
                </a:solidFill>
                <a:effectLst/>
                <a:uLnTx/>
                <a:uFillTx/>
                <a:cs typeface="Arial" panose="020B0604020202020204" pitchFamily="34" charset="0"/>
              </a:rPr>
              <a:t>Top career sites (CareerBuilder, Indeed, etc.)</a:t>
            </a:r>
          </a:p>
          <a:p>
            <a:pPr marL="151295" marR="0" lvl="0" indent="-151295" defTabSz="806886"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800" b="0" i="0" u="none" strike="noStrike" kern="0" cap="none" spc="0" normalizeH="0" baseline="0" noProof="0">
                <a:ln>
                  <a:noFill/>
                </a:ln>
                <a:solidFill>
                  <a:srgbClr val="656565"/>
                </a:solidFill>
                <a:effectLst/>
                <a:uLnTx/>
                <a:uFillTx/>
                <a:cs typeface="Arial" panose="020B0604020202020204" pitchFamily="34" charset="0"/>
              </a:rPr>
              <a:t>Industry Specific/Niche job sites</a:t>
            </a:r>
          </a:p>
          <a:p>
            <a:pPr marL="151295" marR="0" lvl="0" indent="-151295" defTabSz="806886"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800" b="0" i="0" u="none" strike="noStrike" kern="0" cap="none" spc="0" normalizeH="0" baseline="0" noProof="0">
                <a:ln>
                  <a:noFill/>
                </a:ln>
                <a:solidFill>
                  <a:srgbClr val="656565"/>
                </a:solidFill>
                <a:effectLst/>
                <a:uLnTx/>
                <a:uFillTx/>
                <a:cs typeface="Arial" panose="020B0604020202020204" pitchFamily="34" charset="0"/>
              </a:rPr>
              <a:t>Educational partners (college career services)</a:t>
            </a:r>
          </a:p>
        </p:txBody>
      </p:sp>
      <p:sp>
        <p:nvSpPr>
          <p:cNvPr id="146" name="Rectangle 145">
            <a:extLst>
              <a:ext uri="{FF2B5EF4-FFF2-40B4-BE49-F238E27FC236}">
                <a16:creationId xmlns:a16="http://schemas.microsoft.com/office/drawing/2014/main" id="{011E8A03-F6A3-4595-8C6B-E2CA5604B676}"/>
              </a:ext>
            </a:extLst>
          </p:cNvPr>
          <p:cNvSpPr/>
          <p:nvPr>
            <p:custDataLst>
              <p:tags r:id="rId10"/>
            </p:custDataLst>
          </p:nvPr>
        </p:nvSpPr>
        <p:spPr>
          <a:xfrm>
            <a:off x="5276141" y="3197654"/>
            <a:ext cx="1466985" cy="253916"/>
          </a:xfrm>
          <a:prstGeom prst="rect">
            <a:avLst/>
          </a:prstGeom>
        </p:spPr>
        <p:txBody>
          <a:bodyPr wrap="square">
            <a:spAutoFit/>
          </a:bodyPr>
          <a:lstStyle/>
          <a:p>
            <a:pPr marL="0" marR="0" lvl="0" indent="0" defTabSz="806886" eaLnBrk="1" fontAlgn="auto" latinLnBrk="0" hangingPunct="1">
              <a:lnSpc>
                <a:spcPct val="100000"/>
              </a:lnSpc>
              <a:spcBef>
                <a:spcPct val="0"/>
              </a:spcBef>
              <a:spcAft>
                <a:spcPct val="0"/>
              </a:spcAft>
              <a:buClrTx/>
              <a:buSzTx/>
              <a:buFontTx/>
              <a:buNone/>
              <a:defRPr/>
            </a:pPr>
            <a:r>
              <a:rPr kumimoji="0" lang="en-US" sz="1050" b="0" i="0" u="none" strike="noStrike" kern="0" cap="none" spc="0" normalizeH="0" baseline="0" noProof="0">
                <a:ln>
                  <a:noFill/>
                </a:ln>
                <a:solidFill>
                  <a:srgbClr val="656565"/>
                </a:solidFill>
                <a:effectLst/>
                <a:uLnTx/>
                <a:uFillTx/>
                <a:cs typeface="Arial" panose="020B0604020202020204" pitchFamily="34" charset="0"/>
              </a:rPr>
              <a:t>Internal Sourcing</a:t>
            </a:r>
          </a:p>
        </p:txBody>
      </p:sp>
      <p:sp>
        <p:nvSpPr>
          <p:cNvPr id="147" name="TextBox 146">
            <a:extLst>
              <a:ext uri="{FF2B5EF4-FFF2-40B4-BE49-F238E27FC236}">
                <a16:creationId xmlns:a16="http://schemas.microsoft.com/office/drawing/2014/main" id="{517AAC4A-4E22-4B81-A250-168868218CDE}"/>
              </a:ext>
            </a:extLst>
          </p:cNvPr>
          <p:cNvSpPr txBox="1"/>
          <p:nvPr>
            <p:custDataLst>
              <p:tags r:id="rId11"/>
            </p:custDataLst>
          </p:nvPr>
        </p:nvSpPr>
        <p:spPr>
          <a:xfrm>
            <a:off x="5275969" y="3386003"/>
            <a:ext cx="2367312" cy="461665"/>
          </a:xfrm>
          <a:prstGeom prst="rect">
            <a:avLst/>
          </a:prstGeom>
          <a:noFill/>
        </p:spPr>
        <p:txBody>
          <a:bodyPr wrap="square" numCol="1" rtlCol="0">
            <a:spAutoFit/>
          </a:bodyPr>
          <a:lstStyle/>
          <a:p>
            <a:pPr marL="151295" marR="0" lvl="0" indent="-151295" defTabSz="806886"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800" b="0" i="0" u="none" strike="noStrike" kern="0" cap="none" spc="0" normalizeH="0" baseline="0" noProof="0">
                <a:ln>
                  <a:noFill/>
                </a:ln>
                <a:solidFill>
                  <a:srgbClr val="656565"/>
                </a:solidFill>
                <a:effectLst/>
                <a:uLnTx/>
                <a:uFillTx/>
                <a:cs typeface="Arial" panose="020B0604020202020204" pitchFamily="34" charset="0"/>
              </a:rPr>
              <a:t>Skills database</a:t>
            </a:r>
          </a:p>
          <a:p>
            <a:pPr marL="151295" marR="0" lvl="0" indent="-151295" defTabSz="806886"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800" b="0" i="0" u="none" strike="noStrike" kern="0" cap="none" spc="0" normalizeH="0" baseline="0" noProof="0">
                <a:ln>
                  <a:noFill/>
                </a:ln>
                <a:solidFill>
                  <a:srgbClr val="656565"/>
                </a:solidFill>
                <a:effectLst/>
                <a:uLnTx/>
                <a:uFillTx/>
                <a:cs typeface="Arial" panose="020B0604020202020204" pitchFamily="34" charset="0"/>
              </a:rPr>
              <a:t>Career site databases</a:t>
            </a:r>
          </a:p>
          <a:p>
            <a:pPr marL="151295" marR="0" lvl="0" indent="-151295" defTabSz="806886"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800" b="0" i="0" u="none" strike="noStrike" kern="0" cap="none" spc="0" normalizeH="0" baseline="0" noProof="0">
                <a:ln>
                  <a:noFill/>
                </a:ln>
                <a:solidFill>
                  <a:srgbClr val="656565"/>
                </a:solidFill>
                <a:effectLst/>
                <a:uLnTx/>
                <a:uFillTx/>
                <a:cs typeface="Arial" panose="020B0604020202020204" pitchFamily="34" charset="0"/>
              </a:rPr>
              <a:t>Government unemployment database</a:t>
            </a:r>
          </a:p>
        </p:txBody>
      </p:sp>
      <p:sp>
        <p:nvSpPr>
          <p:cNvPr id="148" name="Rectangle 147">
            <a:extLst>
              <a:ext uri="{FF2B5EF4-FFF2-40B4-BE49-F238E27FC236}">
                <a16:creationId xmlns:a16="http://schemas.microsoft.com/office/drawing/2014/main" id="{84640FE0-0635-4F8C-8613-E32421EFD75A}"/>
              </a:ext>
            </a:extLst>
          </p:cNvPr>
          <p:cNvSpPr/>
          <p:nvPr>
            <p:custDataLst>
              <p:tags r:id="rId12"/>
            </p:custDataLst>
          </p:nvPr>
        </p:nvSpPr>
        <p:spPr>
          <a:xfrm>
            <a:off x="5274352" y="3871047"/>
            <a:ext cx="1596522" cy="253916"/>
          </a:xfrm>
          <a:prstGeom prst="rect">
            <a:avLst/>
          </a:prstGeom>
        </p:spPr>
        <p:txBody>
          <a:bodyPr wrap="square">
            <a:spAutoFit/>
          </a:bodyPr>
          <a:lstStyle/>
          <a:p>
            <a:pPr marL="0" marR="0" lvl="0" indent="0" defTabSz="806886" eaLnBrk="1" fontAlgn="auto" latinLnBrk="0" hangingPunct="1">
              <a:lnSpc>
                <a:spcPct val="100000"/>
              </a:lnSpc>
              <a:spcBef>
                <a:spcPct val="0"/>
              </a:spcBef>
              <a:spcAft>
                <a:spcPct val="0"/>
              </a:spcAft>
              <a:buClrTx/>
              <a:buSzTx/>
              <a:buFontTx/>
              <a:buNone/>
              <a:defRPr/>
            </a:pPr>
            <a:r>
              <a:rPr kumimoji="0" lang="en-US" sz="1050" b="0" i="0" u="none" strike="noStrike" kern="0" cap="none" spc="0" normalizeH="0" baseline="0" noProof="0">
                <a:ln>
                  <a:noFill/>
                </a:ln>
                <a:solidFill>
                  <a:srgbClr val="656565"/>
                </a:solidFill>
                <a:effectLst/>
                <a:uLnTx/>
                <a:uFillTx/>
                <a:cs typeface="Arial" panose="020B0604020202020204" pitchFamily="34" charset="0"/>
              </a:rPr>
              <a:t>Community Outreach</a:t>
            </a:r>
          </a:p>
        </p:txBody>
      </p:sp>
      <p:sp>
        <p:nvSpPr>
          <p:cNvPr id="149" name="TextBox 148">
            <a:extLst>
              <a:ext uri="{FF2B5EF4-FFF2-40B4-BE49-F238E27FC236}">
                <a16:creationId xmlns:a16="http://schemas.microsoft.com/office/drawing/2014/main" id="{53780FDB-172E-4A33-923C-C968F5FCFE23}"/>
              </a:ext>
            </a:extLst>
          </p:cNvPr>
          <p:cNvSpPr txBox="1"/>
          <p:nvPr>
            <p:custDataLst>
              <p:tags r:id="rId13"/>
            </p:custDataLst>
          </p:nvPr>
        </p:nvSpPr>
        <p:spPr>
          <a:xfrm>
            <a:off x="5283026" y="4073537"/>
            <a:ext cx="2367312" cy="215444"/>
          </a:xfrm>
          <a:prstGeom prst="rect">
            <a:avLst/>
          </a:prstGeom>
          <a:noFill/>
        </p:spPr>
        <p:txBody>
          <a:bodyPr wrap="square" numCol="1" rtlCol="0">
            <a:spAutoFit/>
          </a:bodyPr>
          <a:lstStyle/>
          <a:p>
            <a:pPr marL="151295" marR="0" lvl="0" indent="-151295" defTabSz="806886"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800" b="0" i="0" u="none" strike="noStrike" kern="0" cap="none" spc="0" normalizeH="0" baseline="0" noProof="0">
                <a:ln>
                  <a:noFill/>
                </a:ln>
                <a:solidFill>
                  <a:srgbClr val="656565"/>
                </a:solidFill>
                <a:effectLst/>
                <a:uLnTx/>
                <a:uFillTx/>
                <a:cs typeface="Arial" panose="020B0604020202020204" pitchFamily="34" charset="0"/>
              </a:rPr>
              <a:t>Workforce &amp; Community Partners</a:t>
            </a:r>
          </a:p>
        </p:txBody>
      </p:sp>
      <p:sp>
        <p:nvSpPr>
          <p:cNvPr id="150" name="Rectangle 149">
            <a:extLst>
              <a:ext uri="{FF2B5EF4-FFF2-40B4-BE49-F238E27FC236}">
                <a16:creationId xmlns:a16="http://schemas.microsoft.com/office/drawing/2014/main" id="{086464DA-D837-4BF0-9AA6-5EE6DA8783D1}"/>
              </a:ext>
            </a:extLst>
          </p:cNvPr>
          <p:cNvSpPr/>
          <p:nvPr>
            <p:custDataLst>
              <p:tags r:id="rId14"/>
            </p:custDataLst>
          </p:nvPr>
        </p:nvSpPr>
        <p:spPr>
          <a:xfrm>
            <a:off x="5266614" y="4379226"/>
            <a:ext cx="1187672" cy="253916"/>
          </a:xfrm>
          <a:prstGeom prst="rect">
            <a:avLst/>
          </a:prstGeom>
        </p:spPr>
        <p:txBody>
          <a:bodyPr wrap="square">
            <a:spAutoFit/>
          </a:bodyPr>
          <a:lstStyle/>
          <a:p>
            <a:pPr marL="0" marR="0" lvl="0" indent="0" defTabSz="806886" eaLnBrk="1" fontAlgn="auto" latinLnBrk="0" hangingPunct="1">
              <a:lnSpc>
                <a:spcPct val="100000"/>
              </a:lnSpc>
              <a:spcBef>
                <a:spcPct val="0"/>
              </a:spcBef>
              <a:spcAft>
                <a:spcPct val="0"/>
              </a:spcAft>
              <a:buClrTx/>
              <a:buSzTx/>
              <a:buFontTx/>
              <a:buNone/>
              <a:defRPr/>
            </a:pPr>
            <a:r>
              <a:rPr kumimoji="0" lang="en-US" sz="1050" b="0" i="0" u="none" strike="noStrike" kern="0" cap="none" spc="0" normalizeH="0" baseline="0" noProof="0">
                <a:ln>
                  <a:noFill/>
                </a:ln>
                <a:solidFill>
                  <a:srgbClr val="656565"/>
                </a:solidFill>
                <a:effectLst/>
                <a:uLnTx/>
                <a:uFillTx/>
                <a:cs typeface="Arial" panose="020B0604020202020204" pitchFamily="34" charset="0"/>
              </a:rPr>
              <a:t>Events</a:t>
            </a:r>
          </a:p>
        </p:txBody>
      </p:sp>
      <p:sp>
        <p:nvSpPr>
          <p:cNvPr id="151" name="TextBox 150">
            <a:extLst>
              <a:ext uri="{FF2B5EF4-FFF2-40B4-BE49-F238E27FC236}">
                <a16:creationId xmlns:a16="http://schemas.microsoft.com/office/drawing/2014/main" id="{0C80433B-128C-438E-AC06-C9CBA97E370F}"/>
              </a:ext>
            </a:extLst>
          </p:cNvPr>
          <p:cNvSpPr txBox="1"/>
          <p:nvPr>
            <p:custDataLst>
              <p:tags r:id="rId15"/>
            </p:custDataLst>
          </p:nvPr>
        </p:nvSpPr>
        <p:spPr>
          <a:xfrm>
            <a:off x="5269268" y="4574493"/>
            <a:ext cx="2006898" cy="338554"/>
          </a:xfrm>
          <a:prstGeom prst="rect">
            <a:avLst/>
          </a:prstGeom>
          <a:noFill/>
        </p:spPr>
        <p:txBody>
          <a:bodyPr wrap="square" numCol="1" rtlCol="0">
            <a:spAutoFit/>
          </a:bodyPr>
          <a:lstStyle/>
          <a:p>
            <a:pPr marL="151295" marR="0" lvl="0" indent="-151295" defTabSz="806886"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800" b="0" i="0" u="none" strike="noStrike" kern="0" cap="none" spc="0" normalizeH="0" baseline="0" noProof="0">
                <a:ln>
                  <a:noFill/>
                </a:ln>
                <a:solidFill>
                  <a:srgbClr val="656565"/>
                </a:solidFill>
                <a:effectLst/>
                <a:uLnTx/>
                <a:uFillTx/>
                <a:cs typeface="Arial" panose="020B0604020202020204" pitchFamily="34" charset="0"/>
              </a:rPr>
              <a:t>Internal job fairs</a:t>
            </a:r>
          </a:p>
          <a:p>
            <a:pPr marL="151295" marR="0" lvl="0" indent="-151295" defTabSz="806886"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800" b="0" i="0" u="none" strike="noStrike" kern="0" cap="none" spc="0" normalizeH="0" baseline="0" noProof="0">
                <a:ln>
                  <a:noFill/>
                </a:ln>
                <a:solidFill>
                  <a:srgbClr val="656565"/>
                </a:solidFill>
                <a:effectLst/>
                <a:uLnTx/>
                <a:uFillTx/>
                <a:cs typeface="Arial" panose="020B0604020202020204" pitchFamily="34" charset="0"/>
              </a:rPr>
              <a:t>External/Public hiring events</a:t>
            </a:r>
          </a:p>
        </p:txBody>
      </p:sp>
      <p:cxnSp>
        <p:nvCxnSpPr>
          <p:cNvPr id="152" name="Straight Connector 151">
            <a:extLst>
              <a:ext uri="{FF2B5EF4-FFF2-40B4-BE49-F238E27FC236}">
                <a16:creationId xmlns:a16="http://schemas.microsoft.com/office/drawing/2014/main" id="{95E6FB15-50E2-480C-85AA-CE1A9AAAB8CC}"/>
              </a:ext>
            </a:extLst>
          </p:cNvPr>
          <p:cNvCxnSpPr/>
          <p:nvPr/>
        </p:nvCxnSpPr>
        <p:spPr>
          <a:xfrm>
            <a:off x="4949044" y="5081347"/>
            <a:ext cx="2673448" cy="0"/>
          </a:xfrm>
          <a:prstGeom prst="line">
            <a:avLst/>
          </a:prstGeom>
          <a:noFill/>
          <a:ln w="28575" cap="flat" cmpd="sng" algn="ctr">
            <a:solidFill>
              <a:schemeClr val="accent4"/>
            </a:solidFill>
            <a:prstDash val="solid"/>
            <a:miter lim="800000"/>
          </a:ln>
          <a:effectLst/>
        </p:spPr>
      </p:cxnSp>
      <p:sp>
        <p:nvSpPr>
          <p:cNvPr id="153" name="TextBox 152">
            <a:extLst>
              <a:ext uri="{FF2B5EF4-FFF2-40B4-BE49-F238E27FC236}">
                <a16:creationId xmlns:a16="http://schemas.microsoft.com/office/drawing/2014/main" id="{8DA761F5-E213-4529-8A19-FF65801E6A31}"/>
              </a:ext>
            </a:extLst>
          </p:cNvPr>
          <p:cNvSpPr txBox="1"/>
          <p:nvPr>
            <p:custDataLst>
              <p:tags r:id="rId16"/>
            </p:custDataLst>
          </p:nvPr>
        </p:nvSpPr>
        <p:spPr>
          <a:xfrm>
            <a:off x="4978373" y="5167434"/>
            <a:ext cx="2644119" cy="820738"/>
          </a:xfrm>
          <a:prstGeom prst="rect">
            <a:avLst/>
          </a:prstGeom>
          <a:noFill/>
        </p:spPr>
        <p:txBody>
          <a:bodyPr wrap="square" rtlCol="0">
            <a:spAutoFit/>
          </a:bodyPr>
          <a:lstStyle/>
          <a:p>
            <a:pPr marL="252158" marR="0" lvl="0" indent="-252158" defTabSz="806886" eaLnBrk="1" fontAlgn="auto" latinLnBrk="0" hangingPunct="1">
              <a:lnSpc>
                <a:spcPct val="100000"/>
              </a:lnSpc>
              <a:spcBef>
                <a:spcPct val="0"/>
              </a:spcBef>
              <a:spcAft>
                <a:spcPts val="441"/>
              </a:spcAft>
              <a:buClrTx/>
              <a:buSzTx/>
              <a:buFont typeface="Arial" panose="020B0604020202020204" pitchFamily="34" charset="0"/>
              <a:buChar char="•"/>
              <a:defRPr/>
            </a:pPr>
            <a:r>
              <a:rPr kumimoji="0" lang="en-US" sz="1050" b="0" i="0" u="none" strike="noStrike" kern="0" cap="none" spc="0" normalizeH="0" baseline="0" noProof="0">
                <a:ln>
                  <a:noFill/>
                </a:ln>
                <a:solidFill>
                  <a:srgbClr val="656565"/>
                </a:solidFill>
                <a:effectLst/>
                <a:uLnTx/>
                <a:uFillTx/>
                <a:cs typeface="Arial" panose="020B0604020202020204" pitchFamily="34" charset="0"/>
              </a:rPr>
              <a:t>Wide-reaching sourcing strategy to identify broad base of talent</a:t>
            </a:r>
          </a:p>
          <a:p>
            <a:pPr marL="252158" marR="0" lvl="0" indent="-252158" defTabSz="806886" eaLnBrk="1" fontAlgn="auto" latinLnBrk="0" hangingPunct="1">
              <a:lnSpc>
                <a:spcPct val="100000"/>
              </a:lnSpc>
              <a:spcBef>
                <a:spcPct val="0"/>
              </a:spcBef>
              <a:spcAft>
                <a:spcPts val="441"/>
              </a:spcAft>
              <a:buClrTx/>
              <a:buSzTx/>
              <a:buFont typeface="Arial" panose="020B0604020202020204" pitchFamily="34" charset="0"/>
              <a:buChar char="•"/>
              <a:defRPr/>
            </a:pPr>
            <a:r>
              <a:rPr kumimoji="0" lang="en-US" sz="1050" b="0" i="0" u="none" strike="noStrike" kern="0" cap="none" spc="0" normalizeH="0" baseline="0" noProof="0">
                <a:ln>
                  <a:noFill/>
                </a:ln>
                <a:solidFill>
                  <a:srgbClr val="656565"/>
                </a:solidFill>
                <a:effectLst/>
                <a:uLnTx/>
                <a:uFillTx/>
                <a:cs typeface="Arial" panose="020B0604020202020204" pitchFamily="34" charset="0"/>
              </a:rPr>
              <a:t>Extension of business’ HR departments</a:t>
            </a:r>
          </a:p>
        </p:txBody>
      </p:sp>
      <p:sp>
        <p:nvSpPr>
          <p:cNvPr id="164" name="Rounded Rectangle 71">
            <a:extLst>
              <a:ext uri="{FF2B5EF4-FFF2-40B4-BE49-F238E27FC236}">
                <a16:creationId xmlns:a16="http://schemas.microsoft.com/office/drawing/2014/main" id="{D8E2B894-CFDE-4147-8939-38B534C35A26}"/>
              </a:ext>
            </a:extLst>
          </p:cNvPr>
          <p:cNvSpPr/>
          <p:nvPr>
            <p:custDataLst>
              <p:tags r:id="rId17"/>
            </p:custDataLst>
          </p:nvPr>
        </p:nvSpPr>
        <p:spPr>
          <a:xfrm>
            <a:off x="9009341" y="1329135"/>
            <a:ext cx="2023592" cy="453097"/>
          </a:xfrm>
          <a:prstGeom prst="roundRect">
            <a:avLst/>
          </a:prstGeom>
          <a:solidFill>
            <a:schemeClr val="accent1"/>
          </a:solidFill>
          <a:ln w="28575" cap="flat" cmpd="sng" algn="ctr">
            <a:noFill/>
            <a:prstDash val="solid"/>
            <a:miter lim="800000"/>
          </a:ln>
          <a:effectLst/>
        </p:spPr>
        <p:txBody>
          <a:bodyPr rtlCol="0" anchor="ctr"/>
          <a:lstStyle/>
          <a:p>
            <a:pPr marL="0" marR="0" lvl="0" indent="0" algn="ctr" defTabSz="806886" eaLnBrk="1" fontAlgn="auto" latinLnBrk="0" hangingPunct="1">
              <a:lnSpc>
                <a:spcPct val="100000"/>
              </a:lnSpc>
              <a:spcBef>
                <a:spcPct val="0"/>
              </a:spcBef>
              <a:spcAft>
                <a:spcPct val="0"/>
              </a:spcAft>
              <a:buClrTx/>
              <a:buSzTx/>
              <a:buFontTx/>
              <a:buNone/>
              <a:defRPr/>
            </a:pPr>
            <a:r>
              <a:rPr kumimoji="0" lang="en-US" sz="1800" i="0" u="none" strike="noStrike" kern="0" cap="none" spc="0" normalizeH="0" baseline="0" noProof="0">
                <a:ln>
                  <a:noFill/>
                </a:ln>
                <a:solidFill>
                  <a:prstClr val="white"/>
                </a:solidFill>
                <a:effectLst/>
                <a:uLnTx/>
                <a:uFillTx/>
                <a:ea typeface="+mn-ea"/>
                <a:cs typeface="Arial" panose="020B0604020202020204" pitchFamily="34" charset="0"/>
              </a:rPr>
              <a:t>Screening</a:t>
            </a:r>
          </a:p>
        </p:txBody>
      </p:sp>
      <p:sp>
        <p:nvSpPr>
          <p:cNvPr id="165" name="Flowchart: Magnetic Disk 73">
            <a:extLst>
              <a:ext uri="{FF2B5EF4-FFF2-40B4-BE49-F238E27FC236}">
                <a16:creationId xmlns:a16="http://schemas.microsoft.com/office/drawing/2014/main" id="{3ADDCD40-95EE-43AE-82F2-8603DBCC8BF3}"/>
              </a:ext>
            </a:extLst>
          </p:cNvPr>
          <p:cNvSpPr/>
          <p:nvPr>
            <p:custDataLst>
              <p:tags r:id="rId18"/>
            </p:custDataLst>
          </p:nvPr>
        </p:nvSpPr>
        <p:spPr>
          <a:xfrm rot="10800000">
            <a:off x="8688957" y="1895344"/>
            <a:ext cx="2579787" cy="707887"/>
          </a:xfrm>
          <a:prstGeom prst="flowChartMagneticDisk">
            <a:avLst/>
          </a:prstGeom>
          <a:solidFill>
            <a:schemeClr val="accent1">
              <a:lumMod val="40000"/>
              <a:lumOff val="60000"/>
            </a:schemeClr>
          </a:solidFill>
          <a:ln w="15875" cap="flat" cmpd="sng" algn="ctr">
            <a:solidFill>
              <a:srgbClr val="FFFFFF"/>
            </a:solidFill>
            <a:prstDash val="solid"/>
          </a:ln>
          <a:effectLst/>
        </p:spPr>
        <p:txBody>
          <a:bodyPr rtlCol="0" anchor="ctr"/>
          <a:lstStyle/>
          <a:p>
            <a:pPr marL="0" marR="0" lvl="0" indent="0" algn="ctr" defTabSz="806905" eaLnBrk="1" fontAlgn="auto" latinLnBrk="0" hangingPunct="1">
              <a:lnSpc>
                <a:spcPct val="100000"/>
              </a:lnSpc>
              <a:spcBef>
                <a:spcPct val="0"/>
              </a:spcBef>
              <a:spcAft>
                <a:spcPct val="0"/>
              </a:spcAft>
              <a:buClrTx/>
              <a:buSzTx/>
              <a:buFontTx/>
              <a:buNone/>
              <a:defRPr/>
            </a:pPr>
            <a:endParaRPr kumimoji="0" lang="en-US" sz="1100" b="0" i="0" u="none" strike="noStrike" kern="0" cap="none" spc="0" normalizeH="0" baseline="0" noProof="0">
              <a:ln>
                <a:noFill/>
              </a:ln>
              <a:solidFill>
                <a:prstClr val="white"/>
              </a:solidFill>
              <a:effectLst/>
              <a:uLnTx/>
              <a:uFillTx/>
              <a:cs typeface="Arial" panose="020B0604020202020204" pitchFamily="34" charset="0"/>
            </a:endParaRPr>
          </a:p>
        </p:txBody>
      </p:sp>
      <p:sp>
        <p:nvSpPr>
          <p:cNvPr id="166" name="Flowchart: Magnetic Disk 74">
            <a:extLst>
              <a:ext uri="{FF2B5EF4-FFF2-40B4-BE49-F238E27FC236}">
                <a16:creationId xmlns:a16="http://schemas.microsoft.com/office/drawing/2014/main" id="{1FADEFCD-C916-4DB2-9D56-55D2B290CD8F}"/>
              </a:ext>
            </a:extLst>
          </p:cNvPr>
          <p:cNvSpPr/>
          <p:nvPr>
            <p:custDataLst>
              <p:tags r:id="rId19"/>
            </p:custDataLst>
          </p:nvPr>
        </p:nvSpPr>
        <p:spPr>
          <a:xfrm rot="10800000">
            <a:off x="8850194" y="2446623"/>
            <a:ext cx="2257314" cy="677417"/>
          </a:xfrm>
          <a:prstGeom prst="flowChartMagneticDisk">
            <a:avLst/>
          </a:prstGeom>
          <a:solidFill>
            <a:schemeClr val="accent1">
              <a:lumMod val="60000"/>
              <a:lumOff val="40000"/>
            </a:schemeClr>
          </a:solidFill>
          <a:ln w="15875" cap="flat" cmpd="sng" algn="ctr">
            <a:solidFill>
              <a:srgbClr val="FFFFFF"/>
            </a:solidFill>
            <a:prstDash val="solid"/>
          </a:ln>
          <a:effectLst/>
        </p:spPr>
        <p:txBody>
          <a:bodyPr rtlCol="0" anchor="ctr"/>
          <a:lstStyle/>
          <a:p>
            <a:pPr marL="0" marR="0" lvl="0" indent="0" algn="ctr" defTabSz="806905" eaLnBrk="1" fontAlgn="auto" latinLnBrk="0" hangingPunct="1">
              <a:lnSpc>
                <a:spcPct val="100000"/>
              </a:lnSpc>
              <a:spcBef>
                <a:spcPct val="0"/>
              </a:spcBef>
              <a:spcAft>
                <a:spcPct val="0"/>
              </a:spcAft>
              <a:buClrTx/>
              <a:buSzTx/>
              <a:buFontTx/>
              <a:buNone/>
              <a:defRPr/>
            </a:pPr>
            <a:endParaRPr kumimoji="0" lang="en-US" sz="1100" b="0" i="0" u="none" strike="noStrike" kern="0" cap="none" spc="0" normalizeH="0" baseline="0" noProof="0">
              <a:ln>
                <a:noFill/>
              </a:ln>
              <a:solidFill>
                <a:prstClr val="white"/>
              </a:solidFill>
              <a:effectLst/>
              <a:uLnTx/>
              <a:uFillTx/>
              <a:cs typeface="Arial" panose="020B0604020202020204" pitchFamily="34" charset="0"/>
            </a:endParaRPr>
          </a:p>
        </p:txBody>
      </p:sp>
      <p:sp>
        <p:nvSpPr>
          <p:cNvPr id="167" name="TextBox 166">
            <a:extLst>
              <a:ext uri="{FF2B5EF4-FFF2-40B4-BE49-F238E27FC236}">
                <a16:creationId xmlns:a16="http://schemas.microsoft.com/office/drawing/2014/main" id="{F1523344-46BE-4517-8433-E2D6D91AD8CA}"/>
              </a:ext>
            </a:extLst>
          </p:cNvPr>
          <p:cNvSpPr txBox="1"/>
          <p:nvPr>
            <p:custDataLst>
              <p:tags r:id="rId20"/>
            </p:custDataLst>
          </p:nvPr>
        </p:nvSpPr>
        <p:spPr>
          <a:xfrm>
            <a:off x="8688949" y="1948427"/>
            <a:ext cx="2569317" cy="400110"/>
          </a:xfrm>
          <a:prstGeom prst="rect">
            <a:avLst/>
          </a:prstGeom>
          <a:noFill/>
        </p:spPr>
        <p:txBody>
          <a:bodyPr wrap="square" rtlCol="0">
            <a:spAutoFit/>
          </a:bodyPr>
          <a:lstStyle/>
          <a:p>
            <a:pPr algn="ctr" defTabSz="806905">
              <a:defRPr/>
            </a:pPr>
            <a:r>
              <a:rPr lang="en-US" sz="1000" kern="0">
                <a:solidFill>
                  <a:srgbClr val="FFFFFF"/>
                </a:solidFill>
                <a:cs typeface="Arial" panose="020B0604020202020204" pitchFamily="34" charset="0"/>
              </a:rPr>
              <a:t>Resume review of inbound candidates </a:t>
            </a:r>
          </a:p>
          <a:p>
            <a:pPr algn="ctr" defTabSz="806905">
              <a:defRPr/>
            </a:pPr>
            <a:r>
              <a:rPr lang="en-US" sz="1000" kern="0">
                <a:solidFill>
                  <a:srgbClr val="FFFFFF"/>
                </a:solidFill>
                <a:cs typeface="Arial" panose="020B0604020202020204" pitchFamily="34" charset="0"/>
              </a:rPr>
              <a:t> and outbound sourcing </a:t>
            </a:r>
          </a:p>
        </p:txBody>
      </p:sp>
      <p:sp>
        <p:nvSpPr>
          <p:cNvPr id="168" name="TextBox 167">
            <a:extLst>
              <a:ext uri="{FF2B5EF4-FFF2-40B4-BE49-F238E27FC236}">
                <a16:creationId xmlns:a16="http://schemas.microsoft.com/office/drawing/2014/main" id="{29633689-7726-4887-9ECD-31F3116579C9}"/>
              </a:ext>
            </a:extLst>
          </p:cNvPr>
          <p:cNvSpPr txBox="1"/>
          <p:nvPr>
            <p:custDataLst>
              <p:tags r:id="rId21"/>
            </p:custDataLst>
          </p:nvPr>
        </p:nvSpPr>
        <p:spPr>
          <a:xfrm>
            <a:off x="8870047" y="2553163"/>
            <a:ext cx="2218441" cy="253916"/>
          </a:xfrm>
          <a:prstGeom prst="rect">
            <a:avLst/>
          </a:prstGeom>
          <a:noFill/>
        </p:spPr>
        <p:txBody>
          <a:bodyPr wrap="square" rtlCol="0">
            <a:spAutoFit/>
          </a:bodyPr>
          <a:lstStyle/>
          <a:p>
            <a:pPr algn="ctr" defTabSz="806905">
              <a:defRPr/>
            </a:pPr>
            <a:r>
              <a:rPr lang="en-US" sz="1000" kern="0">
                <a:solidFill>
                  <a:srgbClr val="FFFFFF"/>
                </a:solidFill>
                <a:cs typeface="Arial" panose="020B0604020202020204" pitchFamily="34" charset="0"/>
              </a:rPr>
              <a:t>Phone screens</a:t>
            </a:r>
          </a:p>
        </p:txBody>
      </p:sp>
      <p:cxnSp>
        <p:nvCxnSpPr>
          <p:cNvPr id="169" name="Straight Connector 168">
            <a:extLst>
              <a:ext uri="{FF2B5EF4-FFF2-40B4-BE49-F238E27FC236}">
                <a16:creationId xmlns:a16="http://schemas.microsoft.com/office/drawing/2014/main" id="{FB5B5EDF-C0C6-4EBB-97D5-3F4595E5F78E}"/>
              </a:ext>
            </a:extLst>
          </p:cNvPr>
          <p:cNvCxnSpPr/>
          <p:nvPr/>
        </p:nvCxnSpPr>
        <p:spPr>
          <a:xfrm>
            <a:off x="8657726" y="5096288"/>
            <a:ext cx="2673448" cy="0"/>
          </a:xfrm>
          <a:prstGeom prst="line">
            <a:avLst/>
          </a:prstGeom>
          <a:noFill/>
          <a:ln w="28575" cap="flat" cmpd="sng" algn="ctr">
            <a:solidFill>
              <a:schemeClr val="accent4"/>
            </a:solidFill>
            <a:prstDash val="solid"/>
            <a:miter lim="800000"/>
          </a:ln>
          <a:effectLst/>
        </p:spPr>
      </p:cxnSp>
      <p:sp>
        <p:nvSpPr>
          <p:cNvPr id="170" name="TextBox 169">
            <a:extLst>
              <a:ext uri="{FF2B5EF4-FFF2-40B4-BE49-F238E27FC236}">
                <a16:creationId xmlns:a16="http://schemas.microsoft.com/office/drawing/2014/main" id="{42841A2D-E9B7-41B6-BBB7-1B90A3A3F3A3}"/>
              </a:ext>
            </a:extLst>
          </p:cNvPr>
          <p:cNvSpPr txBox="1"/>
          <p:nvPr>
            <p:custDataLst>
              <p:tags r:id="rId22"/>
            </p:custDataLst>
          </p:nvPr>
        </p:nvSpPr>
        <p:spPr>
          <a:xfrm>
            <a:off x="8625267" y="5187239"/>
            <a:ext cx="2759411" cy="900246"/>
          </a:xfrm>
          <a:prstGeom prst="rect">
            <a:avLst/>
          </a:prstGeom>
          <a:noFill/>
        </p:spPr>
        <p:txBody>
          <a:bodyPr wrap="square" rtlCol="0">
            <a:spAutoFit/>
          </a:bodyPr>
          <a:lstStyle/>
          <a:p>
            <a:pPr marL="252158" indent="-252158" defTabSz="806886">
              <a:buFont typeface="Arial" panose="020B0604020202020204" pitchFamily="34" charset="0"/>
              <a:buChar char="•"/>
            </a:pPr>
            <a:r>
              <a:rPr lang="en-US" sz="1050">
                <a:solidFill>
                  <a:srgbClr val="656565"/>
                </a:solidFill>
                <a:cs typeface="Arial" panose="020B0604020202020204" pitchFamily="34" charset="0"/>
              </a:rPr>
              <a:t>High volume phone outreach</a:t>
            </a:r>
          </a:p>
          <a:p>
            <a:pPr marL="252158" indent="-252158" defTabSz="806886">
              <a:buFont typeface="Arial" panose="020B0604020202020204" pitchFamily="34" charset="0"/>
              <a:buChar char="•"/>
            </a:pPr>
            <a:r>
              <a:rPr lang="en-US" sz="1050">
                <a:solidFill>
                  <a:srgbClr val="656565"/>
                </a:solidFill>
                <a:cs typeface="Arial" panose="020B0604020202020204" pitchFamily="34" charset="0"/>
              </a:rPr>
              <a:t>High-touch screening model; all candidates interviewed in person</a:t>
            </a:r>
          </a:p>
          <a:p>
            <a:pPr marL="252158" indent="-252158" defTabSz="806886">
              <a:buFont typeface="Arial" panose="020B0604020202020204" pitchFamily="34" charset="0"/>
              <a:buChar char="•"/>
            </a:pPr>
            <a:r>
              <a:rPr lang="en-US" sz="1050">
                <a:solidFill>
                  <a:srgbClr val="656565"/>
                </a:solidFill>
                <a:cs typeface="Arial" panose="020B0604020202020204" pitchFamily="34" charset="0"/>
              </a:rPr>
              <a:t>Metrics-driven organization that delivers results</a:t>
            </a:r>
          </a:p>
        </p:txBody>
      </p:sp>
      <p:sp>
        <p:nvSpPr>
          <p:cNvPr id="171" name="Flowchart: Magnetic Disk 88">
            <a:extLst>
              <a:ext uri="{FF2B5EF4-FFF2-40B4-BE49-F238E27FC236}">
                <a16:creationId xmlns:a16="http://schemas.microsoft.com/office/drawing/2014/main" id="{488FAE2E-C5CD-4750-8336-108022B052D4}"/>
              </a:ext>
            </a:extLst>
          </p:cNvPr>
          <p:cNvSpPr/>
          <p:nvPr>
            <p:custDataLst>
              <p:tags r:id="rId23"/>
            </p:custDataLst>
          </p:nvPr>
        </p:nvSpPr>
        <p:spPr>
          <a:xfrm rot="10800000">
            <a:off x="8971123" y="2964481"/>
            <a:ext cx="2015459" cy="677417"/>
          </a:xfrm>
          <a:prstGeom prst="flowChartMagneticDisk">
            <a:avLst/>
          </a:prstGeom>
          <a:solidFill>
            <a:srgbClr val="437C93"/>
          </a:solidFill>
          <a:ln w="15875" cap="flat" cmpd="sng" algn="ctr">
            <a:solidFill>
              <a:srgbClr val="FFFFFF"/>
            </a:solidFill>
            <a:prstDash val="solid"/>
          </a:ln>
          <a:effectLst/>
        </p:spPr>
        <p:txBody>
          <a:bodyPr rtlCol="0" anchor="ctr"/>
          <a:lstStyle/>
          <a:p>
            <a:pPr marL="0" marR="0" lvl="0" indent="0" algn="ctr" defTabSz="806905" eaLnBrk="1" fontAlgn="auto" latinLnBrk="0" hangingPunct="1">
              <a:lnSpc>
                <a:spcPct val="100000"/>
              </a:lnSpc>
              <a:spcBef>
                <a:spcPct val="0"/>
              </a:spcBef>
              <a:spcAft>
                <a:spcPct val="0"/>
              </a:spcAft>
              <a:buClrTx/>
              <a:buSzTx/>
              <a:buFontTx/>
              <a:buNone/>
              <a:defRPr/>
            </a:pPr>
            <a:endParaRPr kumimoji="0" lang="en-US" sz="1100" b="0" i="0" u="none" strike="noStrike" kern="0" cap="none" spc="0" normalizeH="0" baseline="0" noProof="0">
              <a:ln>
                <a:noFill/>
              </a:ln>
              <a:solidFill>
                <a:prstClr val="white"/>
              </a:solidFill>
              <a:effectLst/>
              <a:uLnTx/>
              <a:uFillTx/>
              <a:cs typeface="Arial" panose="020B0604020202020204" pitchFamily="34" charset="0"/>
            </a:endParaRPr>
          </a:p>
        </p:txBody>
      </p:sp>
      <p:sp>
        <p:nvSpPr>
          <p:cNvPr id="172" name="Flowchart: Magnetic Disk 86">
            <a:extLst>
              <a:ext uri="{FF2B5EF4-FFF2-40B4-BE49-F238E27FC236}">
                <a16:creationId xmlns:a16="http://schemas.microsoft.com/office/drawing/2014/main" id="{B6A64F1E-18B5-4936-B6CF-96ECD3AE2B70}"/>
              </a:ext>
            </a:extLst>
          </p:cNvPr>
          <p:cNvSpPr/>
          <p:nvPr>
            <p:custDataLst>
              <p:tags r:id="rId24"/>
            </p:custDataLst>
          </p:nvPr>
        </p:nvSpPr>
        <p:spPr>
          <a:xfrm rot="10800000">
            <a:off x="9092053" y="3480463"/>
            <a:ext cx="1773604" cy="677417"/>
          </a:xfrm>
          <a:prstGeom prst="flowChartMagneticDisk">
            <a:avLst/>
          </a:prstGeom>
          <a:solidFill>
            <a:schemeClr val="accent1"/>
          </a:solidFill>
          <a:ln w="15875" cap="flat" cmpd="sng" algn="ctr">
            <a:solidFill>
              <a:srgbClr val="FFFFFF"/>
            </a:solidFill>
            <a:prstDash val="solid"/>
          </a:ln>
          <a:effectLst/>
        </p:spPr>
        <p:txBody>
          <a:bodyPr rtlCol="0" anchor="ctr"/>
          <a:lstStyle/>
          <a:p>
            <a:pPr marL="0" marR="0" lvl="0" indent="0" algn="ctr" defTabSz="806905" eaLnBrk="1" fontAlgn="auto" latinLnBrk="0" hangingPunct="1">
              <a:lnSpc>
                <a:spcPct val="100000"/>
              </a:lnSpc>
              <a:spcBef>
                <a:spcPct val="0"/>
              </a:spcBef>
              <a:spcAft>
                <a:spcPct val="0"/>
              </a:spcAft>
              <a:buClrTx/>
              <a:buSzTx/>
              <a:buFontTx/>
              <a:buNone/>
              <a:defRPr/>
            </a:pPr>
            <a:endParaRPr kumimoji="0" lang="en-US" sz="1100" b="0" i="0" u="none" strike="noStrike" kern="0" cap="none" spc="0" normalizeH="0" baseline="0" noProof="0">
              <a:ln>
                <a:noFill/>
              </a:ln>
              <a:solidFill>
                <a:prstClr val="white"/>
              </a:solidFill>
              <a:effectLst/>
              <a:uLnTx/>
              <a:uFillTx/>
              <a:cs typeface="Arial" panose="020B0604020202020204" pitchFamily="34" charset="0"/>
            </a:endParaRPr>
          </a:p>
        </p:txBody>
      </p:sp>
      <p:sp>
        <p:nvSpPr>
          <p:cNvPr id="173" name="TextBox 172">
            <a:extLst>
              <a:ext uri="{FF2B5EF4-FFF2-40B4-BE49-F238E27FC236}">
                <a16:creationId xmlns:a16="http://schemas.microsoft.com/office/drawing/2014/main" id="{7B15E4CE-C0DC-4163-88F5-43F20E2316ED}"/>
              </a:ext>
            </a:extLst>
          </p:cNvPr>
          <p:cNvSpPr txBox="1"/>
          <p:nvPr>
            <p:custDataLst>
              <p:tags r:id="rId25"/>
            </p:custDataLst>
          </p:nvPr>
        </p:nvSpPr>
        <p:spPr>
          <a:xfrm>
            <a:off x="8983233" y="3065553"/>
            <a:ext cx="1992071" cy="256032"/>
          </a:xfrm>
          <a:prstGeom prst="rect">
            <a:avLst/>
          </a:prstGeom>
          <a:noFill/>
        </p:spPr>
        <p:txBody>
          <a:bodyPr wrap="square" rtlCol="0">
            <a:spAutoFit/>
          </a:bodyPr>
          <a:lstStyle/>
          <a:p>
            <a:pPr algn="ctr" defTabSz="806905">
              <a:defRPr/>
            </a:pPr>
            <a:r>
              <a:rPr lang="en-US" sz="1000" kern="0">
                <a:solidFill>
                  <a:srgbClr val="FFFFFF"/>
                </a:solidFill>
                <a:cs typeface="Arial" panose="020B0604020202020204" pitchFamily="34" charset="0"/>
              </a:rPr>
              <a:t>Interviews</a:t>
            </a:r>
          </a:p>
        </p:txBody>
      </p:sp>
      <p:sp>
        <p:nvSpPr>
          <p:cNvPr id="174" name="TextBox 173">
            <a:extLst>
              <a:ext uri="{FF2B5EF4-FFF2-40B4-BE49-F238E27FC236}">
                <a16:creationId xmlns:a16="http://schemas.microsoft.com/office/drawing/2014/main" id="{AF2E0AEF-7A37-4D52-B285-C32C51B0A9BC}"/>
              </a:ext>
            </a:extLst>
          </p:cNvPr>
          <p:cNvSpPr txBox="1"/>
          <p:nvPr>
            <p:custDataLst>
              <p:tags r:id="rId26"/>
            </p:custDataLst>
          </p:nvPr>
        </p:nvSpPr>
        <p:spPr>
          <a:xfrm>
            <a:off x="9096418" y="3606333"/>
            <a:ext cx="1799655" cy="253916"/>
          </a:xfrm>
          <a:prstGeom prst="rect">
            <a:avLst/>
          </a:prstGeom>
          <a:noFill/>
        </p:spPr>
        <p:txBody>
          <a:bodyPr wrap="square" rtlCol="0">
            <a:spAutoFit/>
          </a:bodyPr>
          <a:lstStyle/>
          <a:p>
            <a:pPr algn="ctr" defTabSz="403453">
              <a:defRPr/>
            </a:pPr>
            <a:r>
              <a:rPr lang="en-US" sz="1000" kern="0">
                <a:solidFill>
                  <a:prstClr val="white"/>
                </a:solidFill>
                <a:cs typeface="Arial" panose="020B0604020202020204" pitchFamily="34" charset="0"/>
              </a:rPr>
              <a:t>Presented to Employer</a:t>
            </a:r>
          </a:p>
        </p:txBody>
      </p:sp>
      <p:sp>
        <p:nvSpPr>
          <p:cNvPr id="175" name="Flowchart: Magnetic Disk 77">
            <a:extLst>
              <a:ext uri="{FF2B5EF4-FFF2-40B4-BE49-F238E27FC236}">
                <a16:creationId xmlns:a16="http://schemas.microsoft.com/office/drawing/2014/main" id="{22CB6F29-FBB4-40B7-8F55-9082C8F05514}"/>
              </a:ext>
            </a:extLst>
          </p:cNvPr>
          <p:cNvSpPr/>
          <p:nvPr>
            <p:custDataLst>
              <p:tags r:id="rId27"/>
            </p:custDataLst>
          </p:nvPr>
        </p:nvSpPr>
        <p:spPr>
          <a:xfrm rot="10800000">
            <a:off x="9212976" y="3986358"/>
            <a:ext cx="1531749" cy="582258"/>
          </a:xfrm>
          <a:prstGeom prst="flowChartMagneticDisk">
            <a:avLst/>
          </a:prstGeom>
          <a:solidFill>
            <a:schemeClr val="accent1">
              <a:lumMod val="75000"/>
            </a:schemeClr>
          </a:solidFill>
          <a:ln w="15875" cap="flat" cmpd="sng" algn="ctr">
            <a:solidFill>
              <a:srgbClr val="FFFFFF"/>
            </a:solidFill>
            <a:prstDash val="solid"/>
          </a:ln>
          <a:effectLst/>
        </p:spPr>
        <p:txBody>
          <a:bodyPr rtlCol="0" anchor="ctr"/>
          <a:lstStyle/>
          <a:p>
            <a:pPr marL="0" marR="0" lvl="0" indent="0" algn="ctr" defTabSz="806905" eaLnBrk="1" fontAlgn="auto" latinLnBrk="0" hangingPunct="1">
              <a:lnSpc>
                <a:spcPct val="100000"/>
              </a:lnSpc>
              <a:spcBef>
                <a:spcPct val="0"/>
              </a:spcBef>
              <a:spcAft>
                <a:spcPct val="0"/>
              </a:spcAft>
              <a:buClrTx/>
              <a:buSzTx/>
              <a:buFontTx/>
              <a:buNone/>
              <a:defRPr/>
            </a:pPr>
            <a:endParaRPr kumimoji="0" lang="en-US" sz="1100" b="0" i="0" u="none" strike="noStrike" kern="0" cap="none" spc="0" normalizeH="0" baseline="0" noProof="0">
              <a:ln>
                <a:noFill/>
              </a:ln>
              <a:solidFill>
                <a:prstClr val="white"/>
              </a:solidFill>
              <a:effectLst/>
              <a:uLnTx/>
              <a:uFillTx/>
              <a:cs typeface="Arial" panose="020B0604020202020204" pitchFamily="34" charset="0"/>
            </a:endParaRPr>
          </a:p>
        </p:txBody>
      </p:sp>
      <p:sp>
        <p:nvSpPr>
          <p:cNvPr id="176" name="TextBox 175">
            <a:extLst>
              <a:ext uri="{FF2B5EF4-FFF2-40B4-BE49-F238E27FC236}">
                <a16:creationId xmlns:a16="http://schemas.microsoft.com/office/drawing/2014/main" id="{7A44DC11-FB19-495C-B135-DC63CA07F6A7}"/>
              </a:ext>
            </a:extLst>
          </p:cNvPr>
          <p:cNvSpPr txBox="1"/>
          <p:nvPr>
            <p:custDataLst>
              <p:tags r:id="rId28"/>
            </p:custDataLst>
          </p:nvPr>
        </p:nvSpPr>
        <p:spPr>
          <a:xfrm>
            <a:off x="9209606" y="4067186"/>
            <a:ext cx="1531748" cy="246221"/>
          </a:xfrm>
          <a:prstGeom prst="rect">
            <a:avLst/>
          </a:prstGeom>
          <a:noFill/>
        </p:spPr>
        <p:txBody>
          <a:bodyPr wrap="square" rtlCol="0">
            <a:spAutoFit/>
          </a:bodyPr>
          <a:lstStyle/>
          <a:p>
            <a:pPr algn="ctr" defTabSz="806905">
              <a:defRPr/>
            </a:pPr>
            <a:r>
              <a:rPr lang="en-US" sz="1000" kern="0">
                <a:solidFill>
                  <a:prstClr val="white"/>
                </a:solidFill>
                <a:cs typeface="Arial" panose="020B0604020202020204" pitchFamily="34" charset="0"/>
              </a:rPr>
              <a:t>Offers to candidates</a:t>
            </a:r>
          </a:p>
        </p:txBody>
      </p:sp>
      <p:sp>
        <p:nvSpPr>
          <p:cNvPr id="177" name="Flowchart: Magnetic Disk 84">
            <a:extLst>
              <a:ext uri="{FF2B5EF4-FFF2-40B4-BE49-F238E27FC236}">
                <a16:creationId xmlns:a16="http://schemas.microsoft.com/office/drawing/2014/main" id="{70CA33B7-0127-4119-A1CD-688FA674B5EB}"/>
              </a:ext>
            </a:extLst>
          </p:cNvPr>
          <p:cNvSpPr/>
          <p:nvPr>
            <p:custDataLst>
              <p:tags r:id="rId29"/>
            </p:custDataLst>
          </p:nvPr>
        </p:nvSpPr>
        <p:spPr>
          <a:xfrm rot="10800000">
            <a:off x="9392536" y="4453635"/>
            <a:ext cx="1172631" cy="491293"/>
          </a:xfrm>
          <a:prstGeom prst="flowChartMagneticDisk">
            <a:avLst/>
          </a:prstGeom>
          <a:solidFill>
            <a:schemeClr val="accent1">
              <a:lumMod val="50000"/>
            </a:schemeClr>
          </a:solidFill>
          <a:ln w="15875" cap="flat" cmpd="sng" algn="ctr">
            <a:solidFill>
              <a:srgbClr val="FFFFFF"/>
            </a:solidFill>
            <a:prstDash val="solid"/>
          </a:ln>
          <a:effectLst/>
        </p:spPr>
        <p:txBody>
          <a:bodyPr rtlCol="0" anchor="ctr"/>
          <a:lstStyle/>
          <a:p>
            <a:pPr marL="0" marR="0" lvl="0" indent="0" algn="ctr" defTabSz="806905" eaLnBrk="1" fontAlgn="auto" latinLnBrk="0" hangingPunct="1">
              <a:lnSpc>
                <a:spcPct val="100000"/>
              </a:lnSpc>
              <a:spcBef>
                <a:spcPct val="0"/>
              </a:spcBef>
              <a:spcAft>
                <a:spcPct val="0"/>
              </a:spcAft>
              <a:buClrTx/>
              <a:buSzTx/>
              <a:buFontTx/>
              <a:buNone/>
              <a:defRPr/>
            </a:pPr>
            <a:endParaRPr kumimoji="0" lang="en-US" sz="1100" b="0" i="0" u="none" strike="noStrike" kern="0" cap="none" spc="0" normalizeH="0" baseline="0" noProof="0">
              <a:ln>
                <a:noFill/>
              </a:ln>
              <a:solidFill>
                <a:prstClr val="white"/>
              </a:solidFill>
              <a:effectLst/>
              <a:uLnTx/>
              <a:uFillTx/>
              <a:cs typeface="Arial" panose="020B0604020202020204" pitchFamily="34" charset="0"/>
            </a:endParaRPr>
          </a:p>
        </p:txBody>
      </p:sp>
      <p:sp>
        <p:nvSpPr>
          <p:cNvPr id="178" name="TextBox 177">
            <a:extLst>
              <a:ext uri="{FF2B5EF4-FFF2-40B4-BE49-F238E27FC236}">
                <a16:creationId xmlns:a16="http://schemas.microsoft.com/office/drawing/2014/main" id="{85007C5A-B92C-4FC4-950B-1B06908B0B98}"/>
              </a:ext>
            </a:extLst>
          </p:cNvPr>
          <p:cNvSpPr txBox="1"/>
          <p:nvPr>
            <p:custDataLst>
              <p:tags r:id="rId30"/>
            </p:custDataLst>
          </p:nvPr>
        </p:nvSpPr>
        <p:spPr>
          <a:xfrm>
            <a:off x="9390702" y="4506585"/>
            <a:ext cx="1165814" cy="261610"/>
          </a:xfrm>
          <a:prstGeom prst="rect">
            <a:avLst/>
          </a:prstGeom>
          <a:noFill/>
        </p:spPr>
        <p:txBody>
          <a:bodyPr wrap="square" rtlCol="0">
            <a:spAutoFit/>
          </a:bodyPr>
          <a:lstStyle/>
          <a:p>
            <a:pPr algn="ctr" defTabSz="806905">
              <a:defRPr/>
            </a:pPr>
            <a:r>
              <a:rPr lang="en-US" sz="1100" kern="0">
                <a:solidFill>
                  <a:prstClr val="white"/>
                </a:solidFill>
                <a:cs typeface="Arial" panose="020B0604020202020204" pitchFamily="34" charset="0"/>
              </a:rPr>
              <a:t>Hires</a:t>
            </a:r>
          </a:p>
        </p:txBody>
      </p:sp>
      <p:sp>
        <p:nvSpPr>
          <p:cNvPr id="179" name="TextBox 178">
            <a:extLst>
              <a:ext uri="{FF2B5EF4-FFF2-40B4-BE49-F238E27FC236}">
                <a16:creationId xmlns:a16="http://schemas.microsoft.com/office/drawing/2014/main" id="{FED2C6EA-A44F-49E6-8E4D-EF91401B276C}"/>
              </a:ext>
            </a:extLst>
          </p:cNvPr>
          <p:cNvSpPr txBox="1"/>
          <p:nvPr>
            <p:custDataLst>
              <p:tags r:id="rId31"/>
            </p:custDataLst>
          </p:nvPr>
        </p:nvSpPr>
        <p:spPr>
          <a:xfrm>
            <a:off x="3119681" y="2458301"/>
            <a:ext cx="638399" cy="224292"/>
          </a:xfrm>
          <a:prstGeom prst="rect">
            <a:avLst/>
          </a:prstGeom>
          <a:noFill/>
        </p:spPr>
        <p:txBody>
          <a:bodyPr wrap="square" rtlCol="0">
            <a:spAutoFit/>
          </a:bodyPr>
          <a:lstStyle/>
          <a:p>
            <a:pPr algn="ctr" defTabSz="806886">
              <a:lnSpc>
                <a:spcPct val="85000"/>
              </a:lnSpc>
            </a:pPr>
            <a:r>
              <a:rPr lang="en-US" sz="1000">
                <a:solidFill>
                  <a:srgbClr val="656565"/>
                </a:solidFill>
                <a:cs typeface="Arial" panose="020B0604020202020204" pitchFamily="34" charset="0"/>
              </a:rPr>
              <a:t>C-Level</a:t>
            </a:r>
          </a:p>
        </p:txBody>
      </p:sp>
      <p:sp>
        <p:nvSpPr>
          <p:cNvPr id="180" name="TextBox 179">
            <a:extLst>
              <a:ext uri="{FF2B5EF4-FFF2-40B4-BE49-F238E27FC236}">
                <a16:creationId xmlns:a16="http://schemas.microsoft.com/office/drawing/2014/main" id="{FCE52771-A986-450C-823E-D6DD1CAFAA73}"/>
              </a:ext>
            </a:extLst>
          </p:cNvPr>
          <p:cNvSpPr txBox="1"/>
          <p:nvPr>
            <p:custDataLst>
              <p:tags r:id="rId32"/>
            </p:custDataLst>
          </p:nvPr>
        </p:nvSpPr>
        <p:spPr>
          <a:xfrm>
            <a:off x="1156385" y="3440897"/>
            <a:ext cx="567784" cy="224292"/>
          </a:xfrm>
          <a:prstGeom prst="rect">
            <a:avLst/>
          </a:prstGeom>
          <a:noFill/>
        </p:spPr>
        <p:txBody>
          <a:bodyPr wrap="none" rtlCol="0">
            <a:spAutoFit/>
          </a:bodyPr>
          <a:lstStyle/>
          <a:p>
            <a:pPr algn="ctr" defTabSz="806886">
              <a:lnSpc>
                <a:spcPct val="85000"/>
              </a:lnSpc>
            </a:pPr>
            <a:r>
              <a:rPr lang="en-US" sz="1000">
                <a:solidFill>
                  <a:srgbClr val="656565"/>
                </a:solidFill>
                <a:cs typeface="Arial" panose="020B0604020202020204" pitchFamily="34" charset="0"/>
              </a:rPr>
              <a:t>Skills RI</a:t>
            </a:r>
          </a:p>
        </p:txBody>
      </p:sp>
      <p:sp>
        <p:nvSpPr>
          <p:cNvPr id="181" name="TextBox 180">
            <a:extLst>
              <a:ext uri="{FF2B5EF4-FFF2-40B4-BE49-F238E27FC236}">
                <a16:creationId xmlns:a16="http://schemas.microsoft.com/office/drawing/2014/main" id="{E44322BF-3A7B-47A4-BFC3-C7A8779A8308}"/>
              </a:ext>
            </a:extLst>
          </p:cNvPr>
          <p:cNvSpPr txBox="1"/>
          <p:nvPr>
            <p:custDataLst>
              <p:tags r:id="rId33"/>
            </p:custDataLst>
          </p:nvPr>
        </p:nvSpPr>
        <p:spPr>
          <a:xfrm>
            <a:off x="3156879" y="3377057"/>
            <a:ext cx="567829" cy="355097"/>
          </a:xfrm>
          <a:prstGeom prst="rect">
            <a:avLst/>
          </a:prstGeom>
          <a:noFill/>
        </p:spPr>
        <p:txBody>
          <a:bodyPr wrap="square" rtlCol="0">
            <a:spAutoFit/>
          </a:bodyPr>
          <a:lstStyle/>
          <a:p>
            <a:pPr algn="ctr" defTabSz="806886">
              <a:lnSpc>
                <a:spcPct val="85000"/>
              </a:lnSpc>
            </a:pPr>
            <a:r>
              <a:rPr lang="en-US" sz="1000">
                <a:solidFill>
                  <a:srgbClr val="656565"/>
                </a:solidFill>
                <a:cs typeface="Arial" panose="020B0604020202020204" pitchFamily="34" charset="0"/>
              </a:rPr>
              <a:t>VP of HR</a:t>
            </a:r>
          </a:p>
        </p:txBody>
      </p:sp>
      <p:sp>
        <p:nvSpPr>
          <p:cNvPr id="182" name="TextBox 181">
            <a:extLst>
              <a:ext uri="{FF2B5EF4-FFF2-40B4-BE49-F238E27FC236}">
                <a16:creationId xmlns:a16="http://schemas.microsoft.com/office/drawing/2014/main" id="{7A4FC1C2-07BA-4C52-90C2-CD9425BE4DD9}"/>
              </a:ext>
            </a:extLst>
          </p:cNvPr>
          <p:cNvSpPr txBox="1"/>
          <p:nvPr>
            <p:custDataLst>
              <p:tags r:id="rId34"/>
            </p:custDataLst>
          </p:nvPr>
        </p:nvSpPr>
        <p:spPr>
          <a:xfrm>
            <a:off x="3139414" y="4459299"/>
            <a:ext cx="562976" cy="224292"/>
          </a:xfrm>
          <a:prstGeom prst="rect">
            <a:avLst/>
          </a:prstGeom>
          <a:noFill/>
        </p:spPr>
        <p:txBody>
          <a:bodyPr wrap="none" rtlCol="0">
            <a:spAutoFit/>
          </a:bodyPr>
          <a:lstStyle/>
          <a:p>
            <a:pPr algn="ctr" defTabSz="806886">
              <a:lnSpc>
                <a:spcPct val="85000"/>
              </a:lnSpc>
            </a:pPr>
            <a:r>
              <a:rPr lang="en-US" sz="1000">
                <a:solidFill>
                  <a:srgbClr val="656565"/>
                </a:solidFill>
                <a:cs typeface="Arial" panose="020B0604020202020204" pitchFamily="34" charset="0"/>
              </a:rPr>
              <a:t>HR Rep</a:t>
            </a:r>
          </a:p>
        </p:txBody>
      </p:sp>
      <p:sp>
        <p:nvSpPr>
          <p:cNvPr id="183" name="TextBox 182">
            <a:extLst>
              <a:ext uri="{FF2B5EF4-FFF2-40B4-BE49-F238E27FC236}">
                <a16:creationId xmlns:a16="http://schemas.microsoft.com/office/drawing/2014/main" id="{20F803E3-8F3E-404D-BCEB-AEFBD94349E5}"/>
              </a:ext>
            </a:extLst>
          </p:cNvPr>
          <p:cNvSpPr txBox="1"/>
          <p:nvPr>
            <p:custDataLst>
              <p:tags r:id="rId35"/>
            </p:custDataLst>
          </p:nvPr>
        </p:nvSpPr>
        <p:spPr>
          <a:xfrm>
            <a:off x="1082813" y="4422286"/>
            <a:ext cx="705347" cy="355097"/>
          </a:xfrm>
          <a:prstGeom prst="rect">
            <a:avLst/>
          </a:prstGeom>
          <a:noFill/>
        </p:spPr>
        <p:txBody>
          <a:bodyPr wrap="square" rtlCol="0">
            <a:spAutoFit/>
          </a:bodyPr>
          <a:lstStyle/>
          <a:p>
            <a:pPr algn="ctr" defTabSz="806886">
              <a:lnSpc>
                <a:spcPct val="85000"/>
              </a:lnSpc>
            </a:pPr>
            <a:r>
              <a:rPr lang="en-US" sz="1000">
                <a:solidFill>
                  <a:srgbClr val="656565"/>
                </a:solidFill>
                <a:cs typeface="Arial" panose="020B0604020202020204" pitchFamily="34" charset="0"/>
              </a:rPr>
              <a:t>Real Jobs RI</a:t>
            </a:r>
          </a:p>
        </p:txBody>
      </p:sp>
      <p:pic>
        <p:nvPicPr>
          <p:cNvPr id="184" name="Picture 183">
            <a:extLst>
              <a:ext uri="{FF2B5EF4-FFF2-40B4-BE49-F238E27FC236}">
                <a16:creationId xmlns:a16="http://schemas.microsoft.com/office/drawing/2014/main" id="{39B0C924-B15B-4DB1-A4B6-8A058ED50D91}"/>
              </a:ext>
            </a:extLst>
          </p:cNvPr>
          <p:cNvPicPr>
            <a:picLocks noChangeAspect="1"/>
          </p:cNvPicPr>
          <p:nvPr>
            <p:custDataLst>
              <p:tags r:id="rId36"/>
            </p:custDataLst>
          </p:nvPr>
        </p:nvPicPr>
        <p:blipFill>
          <a:blip r:embed="rId44">
            <a:extLst>
              <a:ext uri="{28A0092B-C50C-407E-A947-70E740481C1C}">
                <a14:useLocalDpi xmlns:a14="http://schemas.microsoft.com/office/drawing/2010/main" val="0"/>
              </a:ext>
            </a:extLst>
          </a:blip>
          <a:stretch>
            <a:fillRect/>
          </a:stretch>
        </p:blipFill>
        <p:spPr>
          <a:xfrm>
            <a:off x="10676652" y="-35666"/>
            <a:ext cx="1280908" cy="997507"/>
          </a:xfrm>
          <a:prstGeom prst="rect">
            <a:avLst/>
          </a:prstGeom>
        </p:spPr>
      </p:pic>
    </p:spTree>
    <p:extLst>
      <p:ext uri="{BB962C8B-B14F-4D97-AF65-F5344CB8AC3E}">
        <p14:creationId xmlns:p14="http://schemas.microsoft.com/office/powerpoint/2010/main" val="4133692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6C4DED-EFDB-4C98-8205-0DCF1D3F4E08}"/>
              </a:ext>
            </a:extLst>
          </p:cNvPr>
          <p:cNvSpPr>
            <a:spLocks noGrp="1"/>
          </p:cNvSpPr>
          <p:nvPr>
            <p:ph type="sldNum" sz="quarter" idx="12"/>
            <p:custDataLst>
              <p:tags r:id="rId2"/>
            </p:custDataLst>
          </p:nvPr>
        </p:nvSpPr>
        <p:spPr/>
        <p:txBody>
          <a:bodyPr/>
          <a:lstStyle/>
          <a:p>
            <a:fld id="{2BA42F04-587E-014F-919C-022F704B642B}" type="slidenum">
              <a:rPr lang="en-US" smtClean="0"/>
              <a:t>24</a:t>
            </a:fld>
            <a:endParaRPr lang="en-US"/>
          </a:p>
        </p:txBody>
      </p:sp>
      <p:sp>
        <p:nvSpPr>
          <p:cNvPr id="5" name="Text Placeholder 4">
            <a:extLst>
              <a:ext uri="{FF2B5EF4-FFF2-40B4-BE49-F238E27FC236}">
                <a16:creationId xmlns:a16="http://schemas.microsoft.com/office/drawing/2014/main" id="{33DB0EAF-A8DC-46A2-96F8-B2145D995C81}"/>
              </a:ext>
            </a:extLst>
          </p:cNvPr>
          <p:cNvSpPr>
            <a:spLocks noGrp="1"/>
          </p:cNvSpPr>
          <p:nvPr>
            <p:ph type="body" sz="quarter" idx="13"/>
            <p:custDataLst>
              <p:tags r:id="rId3"/>
            </p:custDataLst>
          </p:nvPr>
        </p:nvSpPr>
        <p:spPr>
          <a:xfrm>
            <a:off x="304800" y="1154243"/>
            <a:ext cx="11582400" cy="4993417"/>
          </a:xfrm>
        </p:spPr>
        <p:txBody>
          <a:bodyPr/>
          <a:lstStyle/>
          <a:p>
            <a:pPr>
              <a:lnSpc>
                <a:spcPct val="100000"/>
              </a:lnSpc>
              <a:spcBef>
                <a:spcPts val="0"/>
              </a:spcBef>
              <a:spcAft>
                <a:spcPts val="1800"/>
              </a:spcAft>
            </a:pPr>
            <a:r>
              <a:rPr lang="en-US" b="1">
                <a:solidFill>
                  <a:schemeClr val="accent1"/>
                </a:solidFill>
                <a:latin typeface="+mn-lt"/>
              </a:rPr>
              <a:t>Early Wins</a:t>
            </a:r>
          </a:p>
          <a:p>
            <a:pPr indent="-285750">
              <a:lnSpc>
                <a:spcPct val="100000"/>
              </a:lnSpc>
              <a:spcBef>
                <a:spcPts val="0"/>
              </a:spcBef>
              <a:spcAft>
                <a:spcPts val="600"/>
              </a:spcAft>
              <a:buFont typeface="Arial" panose="020B0604020202020204" pitchFamily="34" charset="0"/>
              <a:buChar char="•"/>
            </a:pPr>
            <a:r>
              <a:rPr lang="en-US" sz="1600">
                <a:solidFill>
                  <a:schemeClr val="bg2">
                    <a:lumMod val="25000"/>
                  </a:schemeClr>
                </a:solidFill>
                <a:latin typeface="+mn-lt"/>
              </a:rPr>
              <a:t>Immediate implementation – participant enrollment began within days of award </a:t>
            </a:r>
          </a:p>
          <a:p>
            <a:pPr indent="-285750">
              <a:lnSpc>
                <a:spcPct val="100000"/>
              </a:lnSpc>
              <a:spcBef>
                <a:spcPts val="0"/>
              </a:spcBef>
              <a:spcAft>
                <a:spcPts val="600"/>
              </a:spcAft>
              <a:buFont typeface="Arial" panose="020B0604020202020204" pitchFamily="34" charset="0"/>
              <a:buChar char="•"/>
            </a:pPr>
            <a:r>
              <a:rPr lang="en-US" sz="1600">
                <a:solidFill>
                  <a:schemeClr val="bg2">
                    <a:lumMod val="25000"/>
                  </a:schemeClr>
                </a:solidFill>
                <a:latin typeface="+mn-lt"/>
              </a:rPr>
              <a:t>Weekly meetings to ensure coordination between Skills for RI and DLT ensured seamless collaboration</a:t>
            </a:r>
          </a:p>
          <a:p>
            <a:pPr indent="-285750">
              <a:lnSpc>
                <a:spcPct val="100000"/>
              </a:lnSpc>
              <a:spcBef>
                <a:spcPts val="0"/>
              </a:spcBef>
              <a:buFont typeface="Arial" panose="020B0604020202020204" pitchFamily="34" charset="0"/>
              <a:buChar char="•"/>
            </a:pPr>
            <a:r>
              <a:rPr lang="en-US" sz="1600">
                <a:solidFill>
                  <a:schemeClr val="bg2">
                    <a:lumMod val="25000"/>
                  </a:schemeClr>
                </a:solidFill>
                <a:latin typeface="+mn-lt"/>
              </a:rPr>
              <a:t>Pre-dated CARES Act, supporting COVID-19 response work in contact tracing and inspection prior to CARES Act implementation </a:t>
            </a:r>
          </a:p>
          <a:p>
            <a:pPr>
              <a:lnSpc>
                <a:spcPct val="100000"/>
              </a:lnSpc>
            </a:pPr>
            <a:r>
              <a:rPr lang="en-US" b="1">
                <a:solidFill>
                  <a:schemeClr val="accent1"/>
                </a:solidFill>
                <a:latin typeface="+mn-lt"/>
              </a:rPr>
              <a:t>Challenges Faced</a:t>
            </a:r>
          </a:p>
          <a:p>
            <a:pPr marL="285750" indent="-285750">
              <a:lnSpc>
                <a:spcPct val="100000"/>
              </a:lnSpc>
              <a:spcAft>
                <a:spcPts val="600"/>
              </a:spcAft>
              <a:buFont typeface="Arial" panose="020B0604020202020204" pitchFamily="34" charset="0"/>
              <a:buChar char="•"/>
            </a:pPr>
            <a:r>
              <a:rPr lang="en-US" sz="1600">
                <a:solidFill>
                  <a:schemeClr val="bg2">
                    <a:lumMod val="25000"/>
                  </a:schemeClr>
                </a:solidFill>
                <a:latin typeface="+mn-lt"/>
              </a:rPr>
              <a:t>PUA/UI payments made recruitment for temporary work more difficult </a:t>
            </a:r>
          </a:p>
          <a:p>
            <a:pPr marL="742950" lvl="1" indent="-285750">
              <a:lnSpc>
                <a:spcPct val="100000"/>
              </a:lnSpc>
              <a:spcBef>
                <a:spcPct val="0"/>
              </a:spcBef>
              <a:spcAft>
                <a:spcPts val="600"/>
              </a:spcAft>
              <a:buFont typeface="Arial" panose="020B0604020202020204" pitchFamily="34" charset="0"/>
              <a:buChar char="•"/>
            </a:pPr>
            <a:r>
              <a:rPr lang="en-US" sz="1600">
                <a:latin typeface="+mn-lt"/>
              </a:rPr>
              <a:t>Wages were not high enough to compete with payments</a:t>
            </a:r>
          </a:p>
          <a:p>
            <a:pPr marL="742950" lvl="1" indent="-285750">
              <a:lnSpc>
                <a:spcPct val="100000"/>
              </a:lnSpc>
              <a:spcBef>
                <a:spcPct val="0"/>
              </a:spcBef>
              <a:spcAft>
                <a:spcPts val="600"/>
              </a:spcAft>
              <a:buFont typeface="Arial" panose="020B0604020202020204" pitchFamily="34" charset="0"/>
              <a:buChar char="•"/>
            </a:pPr>
            <a:r>
              <a:rPr lang="en-US" sz="1600">
                <a:latin typeface="+mn-lt"/>
              </a:rPr>
              <a:t>People were concerned about the effect taking temporary employment on their UI</a:t>
            </a:r>
          </a:p>
          <a:p>
            <a:pPr marL="285750" indent="-285750">
              <a:lnSpc>
                <a:spcPct val="100000"/>
              </a:lnSpc>
              <a:spcAft>
                <a:spcPts val="600"/>
              </a:spcAft>
              <a:buFont typeface="Arial" panose="020B0604020202020204" pitchFamily="34" charset="0"/>
              <a:buChar char="•"/>
            </a:pPr>
            <a:r>
              <a:rPr lang="en-US" sz="1600">
                <a:solidFill>
                  <a:schemeClr val="bg2">
                    <a:lumMod val="25000"/>
                  </a:schemeClr>
                </a:solidFill>
                <a:latin typeface="+mn-lt"/>
              </a:rPr>
              <a:t>Coordinating response work once CARES Act programs began</a:t>
            </a:r>
          </a:p>
          <a:p>
            <a:pPr marL="742950" lvl="1" indent="-285750">
              <a:lnSpc>
                <a:spcPct val="100000"/>
              </a:lnSpc>
              <a:spcBef>
                <a:spcPct val="0"/>
              </a:spcBef>
              <a:spcAft>
                <a:spcPts val="600"/>
              </a:spcAft>
              <a:buFont typeface="Arial" panose="020B0604020202020204" pitchFamily="34" charset="0"/>
              <a:buChar char="•"/>
            </a:pPr>
            <a:r>
              <a:rPr lang="en-US" sz="1600">
                <a:latin typeface="+mn-lt"/>
              </a:rPr>
              <a:t>Difficult to coordinate which temporary workers are on which funding stream at the state level.   </a:t>
            </a:r>
          </a:p>
          <a:p>
            <a:pPr marL="742950" lvl="1" indent="-285750">
              <a:lnSpc>
                <a:spcPct val="100000"/>
              </a:lnSpc>
              <a:spcBef>
                <a:spcPct val="0"/>
              </a:spcBef>
              <a:spcAft>
                <a:spcPts val="600"/>
              </a:spcAft>
              <a:buFont typeface="Arial" panose="020B0604020202020204" pitchFamily="34" charset="0"/>
              <a:buChar char="•"/>
            </a:pPr>
            <a:r>
              <a:rPr lang="en-US" sz="1600">
                <a:latin typeface="+mn-lt"/>
              </a:rPr>
              <a:t>CARES Act oversight and governance involves multiple agencies making it difficult to coordinate this grant with larger CARES Act initiatives. </a:t>
            </a:r>
          </a:p>
        </p:txBody>
      </p:sp>
      <p:sp>
        <p:nvSpPr>
          <p:cNvPr id="9" name="Title 3">
            <a:extLst>
              <a:ext uri="{FF2B5EF4-FFF2-40B4-BE49-F238E27FC236}">
                <a16:creationId xmlns:a16="http://schemas.microsoft.com/office/drawing/2014/main" id="{5139289A-4B24-4A8C-9D31-0F34B070231E}"/>
              </a:ext>
            </a:extLst>
          </p:cNvPr>
          <p:cNvSpPr>
            <a:spLocks noGrp="1"/>
          </p:cNvSpPr>
          <p:nvPr>
            <p:ph type="title"/>
          </p:nvPr>
        </p:nvSpPr>
        <p:spPr>
          <a:xfrm>
            <a:off x="805866" y="46208"/>
            <a:ext cx="11081334" cy="786384"/>
          </a:xfrm>
        </p:spPr>
        <p:txBody>
          <a:bodyPr/>
          <a:lstStyle/>
          <a:p>
            <a:r>
              <a:rPr lang="en-US"/>
              <a:t>Successes &amp; Challenges</a:t>
            </a:r>
          </a:p>
        </p:txBody>
      </p:sp>
    </p:spTree>
    <p:custDataLst>
      <p:tags r:id="rId1"/>
    </p:custDataLst>
    <p:extLst>
      <p:ext uri="{BB962C8B-B14F-4D97-AF65-F5344CB8AC3E}">
        <p14:creationId xmlns:p14="http://schemas.microsoft.com/office/powerpoint/2010/main" val="1797058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7B4A3B-A6AA-481C-BDD1-58E159BBEE5E}"/>
              </a:ext>
            </a:extLst>
          </p:cNvPr>
          <p:cNvSpPr>
            <a:spLocks noGrp="1"/>
          </p:cNvSpPr>
          <p:nvPr>
            <p:ph type="body" idx="1"/>
            <p:custDataLst>
              <p:tags r:id="rId2"/>
            </p:custDataLst>
          </p:nvPr>
        </p:nvSpPr>
        <p:spPr>
          <a:xfrm>
            <a:off x="3565164" y="3429001"/>
            <a:ext cx="5074920" cy="497873"/>
          </a:xfrm>
        </p:spPr>
        <p:txBody>
          <a:bodyPr/>
          <a:lstStyle/>
          <a:p>
            <a:r>
              <a:rPr lang="en-US" sz="2000" b="1"/>
              <a:t>For more information, please contact:</a:t>
            </a:r>
          </a:p>
        </p:txBody>
      </p:sp>
      <p:sp>
        <p:nvSpPr>
          <p:cNvPr id="4" name="Text Placeholder 2">
            <a:extLst>
              <a:ext uri="{FF2B5EF4-FFF2-40B4-BE49-F238E27FC236}">
                <a16:creationId xmlns:a16="http://schemas.microsoft.com/office/drawing/2014/main" id="{73B73A13-5568-476A-BDD5-F295212E1EA1}"/>
              </a:ext>
            </a:extLst>
          </p:cNvPr>
          <p:cNvSpPr txBox="1"/>
          <p:nvPr>
            <p:custDataLst>
              <p:tags r:id="rId3"/>
            </p:custDataLst>
          </p:nvPr>
        </p:nvSpPr>
        <p:spPr>
          <a:xfrm>
            <a:off x="2456706" y="4547431"/>
            <a:ext cx="3321243" cy="1143459"/>
          </a:xfrm>
          <a:prstGeom prst="rect">
            <a:avLst/>
          </a:prstGeom>
        </p:spPr>
        <p:txBody>
          <a:bodyPr vert="horz" lIns="91440" tIns="45720" rIns="91440" bIns="45720" rtlCol="0">
            <a:noAutofit/>
          </a:bodyPr>
          <a:lstStyle>
            <a:lvl1pPr marL="0" indent="0" algn="ctr" defTabSz="914400" rtl="0" eaLnBrk="1" latinLnBrk="0" hangingPunct="1">
              <a:lnSpc>
                <a:spcPct val="123000"/>
              </a:lnSpc>
              <a:spcBef>
                <a:spcPts val="600"/>
              </a:spcBef>
              <a:spcAft>
                <a:spcPts val="600"/>
              </a:spcAft>
              <a:buClr>
                <a:schemeClr val="accent1"/>
              </a:buClr>
              <a:buFont typeface="Arial" panose="020B0604020202020204" pitchFamily="34" charset="0"/>
              <a:buNone/>
              <a:defRPr sz="2700" kern="1200">
                <a:solidFill>
                  <a:schemeClr val="bg1"/>
                </a:solidFill>
                <a:latin typeface="+mn-lt"/>
                <a:ea typeface="+mn-ea"/>
                <a:cs typeface="+mn-cs"/>
              </a:defRPr>
            </a:lvl1pPr>
            <a:lvl2pPr marL="457200" indent="0" algn="l" defTabSz="914400" rtl="0" eaLnBrk="1" latinLnBrk="0" hangingPunct="1">
              <a:lnSpc>
                <a:spcPct val="123000"/>
              </a:lnSpc>
              <a:spcBef>
                <a:spcPts val="600"/>
              </a:spcBef>
              <a:spcAft>
                <a:spcPts val="600"/>
              </a:spcAft>
              <a:buClr>
                <a:schemeClr val="accent1"/>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23000"/>
              </a:lnSpc>
              <a:spcBef>
                <a:spcPts val="600"/>
              </a:spcBef>
              <a:spcAft>
                <a:spcPts val="600"/>
              </a:spcAft>
              <a:buClr>
                <a:schemeClr val="accent1"/>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23000"/>
              </a:lnSpc>
              <a:spcBef>
                <a:spcPts val="600"/>
              </a:spcBef>
              <a:spcAft>
                <a:spcPts val="600"/>
              </a:spcAft>
              <a:buClr>
                <a:schemeClr val="accent1"/>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23000"/>
              </a:lnSpc>
              <a:spcBef>
                <a:spcPts val="600"/>
              </a:spcBef>
              <a:spcAft>
                <a:spcPts val="600"/>
              </a:spcAft>
              <a:buClr>
                <a:schemeClr val="accent1"/>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ct val="0"/>
              </a:spcBef>
              <a:spcAft>
                <a:spcPct val="0"/>
              </a:spcAft>
            </a:pPr>
            <a:r>
              <a:rPr lang="en-US" sz="2000"/>
              <a:t>Sarah Blusiewicz</a:t>
            </a:r>
          </a:p>
          <a:p>
            <a:pPr>
              <a:lnSpc>
                <a:spcPct val="100000"/>
              </a:lnSpc>
              <a:spcBef>
                <a:spcPct val="0"/>
              </a:spcBef>
              <a:spcAft>
                <a:spcPct val="0"/>
              </a:spcAft>
            </a:pPr>
            <a:r>
              <a:rPr lang="en-US" sz="2000"/>
              <a:t>RI Dept. of Labor &amp; Training</a:t>
            </a:r>
          </a:p>
          <a:p>
            <a:pPr>
              <a:lnSpc>
                <a:spcPct val="100000"/>
              </a:lnSpc>
              <a:spcBef>
                <a:spcPct val="0"/>
              </a:spcBef>
              <a:spcAft>
                <a:spcPct val="0"/>
              </a:spcAft>
            </a:pPr>
            <a:r>
              <a:rPr lang="en-US" sz="2000"/>
              <a:t>sarah.Blusiewicz@dlt.ri.gov</a:t>
            </a:r>
          </a:p>
        </p:txBody>
      </p:sp>
      <p:sp>
        <p:nvSpPr>
          <p:cNvPr id="7" name="Text Placeholder 2">
            <a:extLst>
              <a:ext uri="{FF2B5EF4-FFF2-40B4-BE49-F238E27FC236}">
                <a16:creationId xmlns:a16="http://schemas.microsoft.com/office/drawing/2014/main" id="{5419A31C-8698-4A66-9F88-32C86B029B52}"/>
              </a:ext>
            </a:extLst>
          </p:cNvPr>
          <p:cNvSpPr txBox="1"/>
          <p:nvPr>
            <p:custDataLst>
              <p:tags r:id="rId4"/>
            </p:custDataLst>
          </p:nvPr>
        </p:nvSpPr>
        <p:spPr>
          <a:xfrm>
            <a:off x="6414052" y="4547432"/>
            <a:ext cx="3631096" cy="1143459"/>
          </a:xfrm>
          <a:prstGeom prst="rect">
            <a:avLst/>
          </a:prstGeom>
        </p:spPr>
        <p:txBody>
          <a:bodyPr vert="horz" lIns="91440" tIns="45720" rIns="91440" bIns="45720" rtlCol="0">
            <a:noAutofit/>
          </a:bodyPr>
          <a:lstStyle>
            <a:lvl1pPr marL="0" indent="0" algn="ctr" defTabSz="914400" rtl="0" eaLnBrk="1" latinLnBrk="0" hangingPunct="1">
              <a:lnSpc>
                <a:spcPct val="123000"/>
              </a:lnSpc>
              <a:spcBef>
                <a:spcPts val="600"/>
              </a:spcBef>
              <a:spcAft>
                <a:spcPts val="600"/>
              </a:spcAft>
              <a:buClr>
                <a:schemeClr val="accent1"/>
              </a:buClr>
              <a:buFont typeface="Arial" panose="020B0604020202020204" pitchFamily="34" charset="0"/>
              <a:buNone/>
              <a:defRPr sz="2700" kern="1200">
                <a:solidFill>
                  <a:schemeClr val="bg1"/>
                </a:solidFill>
                <a:latin typeface="+mn-lt"/>
                <a:ea typeface="+mn-ea"/>
                <a:cs typeface="+mn-cs"/>
              </a:defRPr>
            </a:lvl1pPr>
            <a:lvl2pPr marL="457200" indent="0" algn="l" defTabSz="914400" rtl="0" eaLnBrk="1" latinLnBrk="0" hangingPunct="1">
              <a:lnSpc>
                <a:spcPct val="123000"/>
              </a:lnSpc>
              <a:spcBef>
                <a:spcPts val="600"/>
              </a:spcBef>
              <a:spcAft>
                <a:spcPts val="600"/>
              </a:spcAft>
              <a:buClr>
                <a:schemeClr val="accent1"/>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23000"/>
              </a:lnSpc>
              <a:spcBef>
                <a:spcPts val="600"/>
              </a:spcBef>
              <a:spcAft>
                <a:spcPts val="600"/>
              </a:spcAft>
              <a:buClr>
                <a:schemeClr val="accent1"/>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23000"/>
              </a:lnSpc>
              <a:spcBef>
                <a:spcPts val="600"/>
              </a:spcBef>
              <a:spcAft>
                <a:spcPts val="600"/>
              </a:spcAft>
              <a:buClr>
                <a:schemeClr val="accent1"/>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23000"/>
              </a:lnSpc>
              <a:spcBef>
                <a:spcPts val="600"/>
              </a:spcBef>
              <a:spcAft>
                <a:spcPts val="600"/>
              </a:spcAft>
              <a:buClr>
                <a:schemeClr val="accent1"/>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ct val="0"/>
              </a:spcBef>
              <a:spcAft>
                <a:spcPct val="0"/>
              </a:spcAft>
            </a:pPr>
            <a:r>
              <a:rPr lang="en-US" sz="2000"/>
              <a:t>Nina Pande </a:t>
            </a:r>
          </a:p>
          <a:p>
            <a:pPr>
              <a:lnSpc>
                <a:spcPct val="100000"/>
              </a:lnSpc>
              <a:spcBef>
                <a:spcPct val="0"/>
              </a:spcBef>
              <a:spcAft>
                <a:spcPct val="0"/>
              </a:spcAft>
            </a:pPr>
            <a:r>
              <a:rPr lang="en-US" sz="2000"/>
              <a:t>Skills for Rhode Island’s Future</a:t>
            </a:r>
          </a:p>
          <a:p>
            <a:pPr>
              <a:lnSpc>
                <a:spcPct val="100000"/>
              </a:lnSpc>
              <a:spcBef>
                <a:spcPct val="0"/>
              </a:spcBef>
              <a:spcAft>
                <a:spcPct val="0"/>
              </a:spcAft>
            </a:pPr>
            <a:r>
              <a:rPr lang="en-US" sz="2000"/>
              <a:t>npande@skillsforri.com</a:t>
            </a:r>
          </a:p>
        </p:txBody>
      </p:sp>
      <p:sp>
        <p:nvSpPr>
          <p:cNvPr id="9" name="Title 1">
            <a:extLst>
              <a:ext uri="{FF2B5EF4-FFF2-40B4-BE49-F238E27FC236}">
                <a16:creationId xmlns:a16="http://schemas.microsoft.com/office/drawing/2014/main" id="{C4E38505-0B50-4F78-839C-519DA8FF7600}"/>
              </a:ext>
            </a:extLst>
          </p:cNvPr>
          <p:cNvSpPr>
            <a:spLocks noGrp="1"/>
          </p:cNvSpPr>
          <p:nvPr>
            <p:ph type="title"/>
            <p:custDataLst>
              <p:tags r:id="rId5"/>
            </p:custDataLst>
          </p:nvPr>
        </p:nvSpPr>
        <p:spPr>
          <a:xfrm>
            <a:off x="304798" y="1988404"/>
            <a:ext cx="11595653" cy="1191659"/>
          </a:xfrm>
        </p:spPr>
        <p:txBody>
          <a:bodyPr>
            <a:normAutofit/>
          </a:bodyPr>
          <a:lstStyle/>
          <a:p>
            <a:r>
              <a:rPr lang="en-US" sz="6000"/>
              <a:t>Thank You</a:t>
            </a:r>
            <a:endParaRPr lang="en-US"/>
          </a:p>
        </p:txBody>
      </p:sp>
    </p:spTree>
    <p:custDataLst>
      <p:tags r:id="rId1"/>
    </p:custDataLst>
    <p:extLst>
      <p:ext uri="{BB962C8B-B14F-4D97-AF65-F5344CB8AC3E}">
        <p14:creationId xmlns:p14="http://schemas.microsoft.com/office/powerpoint/2010/main" val="1452543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24950" y="3651887"/>
            <a:ext cx="6565716" cy="1315140"/>
          </a:xfrm>
        </p:spPr>
        <p:txBody>
          <a:bodyPr>
            <a:normAutofit/>
          </a:bodyPr>
          <a:lstStyle/>
          <a:p>
            <a:pPr algn="l"/>
            <a:r>
              <a:rPr lang="en-US" sz="4000" dirty="0"/>
              <a:t>PacMtn Food Security Project</a:t>
            </a:r>
          </a:p>
        </p:txBody>
      </p:sp>
      <p:sp>
        <p:nvSpPr>
          <p:cNvPr id="3" name="Subtitle 2"/>
          <p:cNvSpPr>
            <a:spLocks noGrp="1"/>
          </p:cNvSpPr>
          <p:nvPr>
            <p:ph type="subTitle" idx="1"/>
          </p:nvPr>
        </p:nvSpPr>
        <p:spPr>
          <a:xfrm>
            <a:off x="5205628" y="4663440"/>
            <a:ext cx="4480707" cy="1423790"/>
          </a:xfrm>
        </p:spPr>
        <p:txBody>
          <a:bodyPr>
            <a:normAutofit fontScale="77500" lnSpcReduction="20000"/>
          </a:bodyPr>
          <a:lstStyle/>
          <a:p>
            <a:pPr algn="l"/>
            <a:r>
              <a:rPr lang="en-US" sz="3200" dirty="0">
                <a:solidFill>
                  <a:srgbClr val="505150"/>
                </a:solidFill>
              </a:rPr>
              <a:t>Corinne Watts, </a:t>
            </a:r>
          </a:p>
          <a:p>
            <a:pPr algn="l"/>
            <a:r>
              <a:rPr lang="en-US" sz="3200" dirty="0">
                <a:solidFill>
                  <a:srgbClr val="505150"/>
                </a:solidFill>
              </a:rPr>
              <a:t>Director Workforce Services</a:t>
            </a:r>
          </a:p>
          <a:p>
            <a:pPr algn="l"/>
            <a:r>
              <a:rPr lang="en-US" sz="3200" dirty="0">
                <a:solidFill>
                  <a:srgbClr val="505150"/>
                </a:solidFill>
              </a:rPr>
              <a:t>Corinne@PacMtn.org</a:t>
            </a:r>
          </a:p>
        </p:txBody>
      </p:sp>
      <p:sp>
        <p:nvSpPr>
          <p:cNvPr id="13" name="Footer Placeholder 12"/>
          <p:cNvSpPr>
            <a:spLocks noGrp="1"/>
          </p:cNvSpPr>
          <p:nvPr>
            <p:ph type="ftr" sz="quarter" idx="11"/>
          </p:nvPr>
        </p:nvSpPr>
        <p:spPr>
          <a:xfrm>
            <a:off x="3787303" y="6356351"/>
            <a:ext cx="5295911" cy="365125"/>
          </a:xfrm>
        </p:spPr>
        <p:txBody>
          <a:bodyPr/>
          <a:lstStyle/>
          <a:p>
            <a:r>
              <a:rPr lang="en-US" dirty="0">
                <a:solidFill>
                  <a:schemeClr val="bg1"/>
                </a:solidFill>
              </a:rPr>
              <a:t>Grays Harbor, Lewis, Mason, Pacific and Thurston Counties</a:t>
            </a:r>
          </a:p>
        </p:txBody>
      </p:sp>
      <p:sp>
        <p:nvSpPr>
          <p:cNvPr id="14" name="Date Placeholder 13"/>
          <p:cNvSpPr>
            <a:spLocks noGrp="1"/>
          </p:cNvSpPr>
          <p:nvPr>
            <p:ph type="dt" sz="half" idx="10"/>
          </p:nvPr>
        </p:nvSpPr>
        <p:spPr/>
        <p:txBody>
          <a:bodyPr/>
          <a:lstStyle/>
          <a:p>
            <a:fld id="{9CE89D52-F2F5-416C-9B7C-7816FDB06436}" type="datetime1">
              <a:rPr lang="en-US" smtClean="0">
                <a:solidFill>
                  <a:srgbClr val="FFFFFF"/>
                </a:solidFill>
              </a:rPr>
              <a:t>11/5/2020</a:t>
            </a:fld>
            <a:endParaRPr lang="en-US" dirty="0">
              <a:solidFill>
                <a:srgbClr val="FFFFFF"/>
              </a:solidFill>
            </a:endParaRPr>
          </a:p>
        </p:txBody>
      </p:sp>
      <p:sp>
        <p:nvSpPr>
          <p:cNvPr id="4" name="Slide Number Placeholder 3"/>
          <p:cNvSpPr>
            <a:spLocks noGrp="1"/>
          </p:cNvSpPr>
          <p:nvPr>
            <p:ph type="sldNum" sz="quarter" idx="12"/>
          </p:nvPr>
        </p:nvSpPr>
        <p:spPr/>
        <p:txBody>
          <a:bodyPr/>
          <a:lstStyle/>
          <a:p>
            <a:fld id="{0CA29E4F-A6B2-E94D-8CA0-7855D3F9DD1B}" type="slidenum">
              <a:rPr lang="en-US" smtClean="0"/>
              <a:pPr/>
              <a:t>26</a:t>
            </a:fld>
            <a:endParaRPr lang="en-US" dirty="0"/>
          </a:p>
        </p:txBody>
      </p:sp>
    </p:spTree>
    <p:extLst>
      <p:ext uri="{BB962C8B-B14F-4D97-AF65-F5344CB8AC3E}">
        <p14:creationId xmlns:p14="http://schemas.microsoft.com/office/powerpoint/2010/main" val="1569453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Local Context &amp; Response</a:t>
            </a:r>
          </a:p>
        </p:txBody>
      </p:sp>
      <p:sp>
        <p:nvSpPr>
          <p:cNvPr id="7" name="Content Placeholder 6"/>
          <p:cNvSpPr>
            <a:spLocks noGrp="1"/>
          </p:cNvSpPr>
          <p:nvPr>
            <p:ph idx="1"/>
          </p:nvPr>
        </p:nvSpPr>
        <p:spPr/>
        <p:txBody>
          <a:bodyPr>
            <a:normAutofit/>
          </a:bodyPr>
          <a:lstStyle/>
          <a:p>
            <a:r>
              <a:rPr lang="en-US" dirty="0"/>
              <a:t>COVID-19 upended both the employment and the food system landscape</a:t>
            </a:r>
          </a:p>
          <a:p>
            <a:r>
              <a:rPr lang="en-US" dirty="0"/>
              <a:t>Farms, also, are struggling. With restaurants, schools and farmers markets closed or at limited capacity, farmers are reacting quickly to locate new buyers and find innovative ways to get their products delivered.</a:t>
            </a:r>
          </a:p>
          <a:p>
            <a:r>
              <a:rPr lang="en-US" dirty="0"/>
              <a:t>Provide food-system related training programs and connect dislocated workers to the food system through WBL opportunities &amp; train individuals for careers in kitchens</a:t>
            </a:r>
          </a:p>
        </p:txBody>
      </p:sp>
      <p:sp>
        <p:nvSpPr>
          <p:cNvPr id="4" name="Date Placeholder 3"/>
          <p:cNvSpPr>
            <a:spLocks noGrp="1"/>
          </p:cNvSpPr>
          <p:nvPr>
            <p:ph type="dt" sz="half" idx="10"/>
          </p:nvPr>
        </p:nvSpPr>
        <p:spPr/>
        <p:txBody>
          <a:bodyPr/>
          <a:lstStyle/>
          <a:p>
            <a:fld id="{5347C371-5540-9B4C-A05A-65E8915523F0}" type="datetime1">
              <a:rPr lang="en-US" smtClean="0"/>
              <a:t>11/5/2020</a:t>
            </a:fld>
            <a:endParaRPr lang="en-US" dirty="0"/>
          </a:p>
        </p:txBody>
      </p:sp>
      <p:sp>
        <p:nvSpPr>
          <p:cNvPr id="5" name="Footer Placeholder 4"/>
          <p:cNvSpPr>
            <a:spLocks noGrp="1"/>
          </p:cNvSpPr>
          <p:nvPr>
            <p:ph type="ftr" sz="quarter" idx="11"/>
          </p:nvPr>
        </p:nvSpPr>
        <p:spPr/>
        <p:txBody>
          <a:bodyPr/>
          <a:lstStyle/>
          <a:p>
            <a:r>
              <a:rPr lang="en-US"/>
              <a:t>Pacific Mountain Workforce Development</a:t>
            </a:r>
            <a:endParaRPr lang="en-US" dirty="0"/>
          </a:p>
        </p:txBody>
      </p:sp>
      <p:sp>
        <p:nvSpPr>
          <p:cNvPr id="2" name="Slide Number Placeholder 1"/>
          <p:cNvSpPr>
            <a:spLocks noGrp="1"/>
          </p:cNvSpPr>
          <p:nvPr>
            <p:ph type="sldNum" sz="quarter" idx="12"/>
          </p:nvPr>
        </p:nvSpPr>
        <p:spPr>
          <a:xfrm>
            <a:off x="9760547" y="6356351"/>
            <a:ext cx="1821853" cy="366183"/>
          </a:xfrm>
        </p:spPr>
        <p:txBody>
          <a:bodyPr/>
          <a:lstStyle/>
          <a:p>
            <a:fld id="{D8AC4458-3A79-FB48-BD76-1BB668D5F25F}" type="slidenum">
              <a:rPr lang="en-US" smtClean="0"/>
              <a:t>27</a:t>
            </a:fld>
            <a:endParaRPr lang="en-US" dirty="0"/>
          </a:p>
        </p:txBody>
      </p:sp>
    </p:spTree>
    <p:extLst>
      <p:ext uri="{BB962C8B-B14F-4D97-AF65-F5344CB8AC3E}">
        <p14:creationId xmlns:p14="http://schemas.microsoft.com/office/powerpoint/2010/main" val="3876968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1" y="275167"/>
            <a:ext cx="10219049" cy="862405"/>
          </a:xfrm>
        </p:spPr>
        <p:txBody>
          <a:bodyPr>
            <a:normAutofit/>
          </a:bodyPr>
          <a:lstStyle/>
          <a:p>
            <a:r>
              <a:rPr lang="en-US" dirty="0"/>
              <a:t>Partner Development</a:t>
            </a:r>
          </a:p>
        </p:txBody>
      </p:sp>
      <p:sp>
        <p:nvSpPr>
          <p:cNvPr id="8" name="Content Placeholder 7"/>
          <p:cNvSpPr>
            <a:spLocks noGrp="1"/>
          </p:cNvSpPr>
          <p:nvPr>
            <p:ph idx="1"/>
          </p:nvPr>
        </p:nvSpPr>
        <p:spPr/>
        <p:txBody>
          <a:bodyPr/>
          <a:lstStyle/>
          <a:p>
            <a:r>
              <a:rPr lang="en-US" dirty="0"/>
              <a:t>SW WA Food Hub: WSU, Thurston County Economic Development Council </a:t>
            </a:r>
          </a:p>
          <a:p>
            <a:r>
              <a:rPr lang="en-US" dirty="0"/>
              <a:t>Northwest Agricultural Business Center for food box distribution from local farmers</a:t>
            </a:r>
          </a:p>
          <a:p>
            <a:r>
              <a:rPr lang="en-US" dirty="0" err="1"/>
              <a:t>GRuB</a:t>
            </a:r>
            <a:r>
              <a:rPr lang="en-US" dirty="0"/>
              <a:t>, Squaxin Island Tribe, and local food banks</a:t>
            </a:r>
          </a:p>
          <a:p>
            <a:endParaRPr lang="en-US" dirty="0"/>
          </a:p>
          <a:p>
            <a:endParaRPr lang="en-US" dirty="0"/>
          </a:p>
        </p:txBody>
      </p:sp>
      <p:sp>
        <p:nvSpPr>
          <p:cNvPr id="5" name="Date Placeholder 4"/>
          <p:cNvSpPr>
            <a:spLocks noGrp="1"/>
          </p:cNvSpPr>
          <p:nvPr>
            <p:ph type="dt" sz="half" idx="10"/>
          </p:nvPr>
        </p:nvSpPr>
        <p:spPr/>
        <p:txBody>
          <a:bodyPr/>
          <a:lstStyle/>
          <a:p>
            <a:fld id="{D2468373-5212-5146-8A0B-8F3DDB0DB293}" type="datetime1">
              <a:rPr lang="en-US" smtClean="0"/>
              <a:t>11/5/2020</a:t>
            </a:fld>
            <a:endParaRPr lang="en-US"/>
          </a:p>
        </p:txBody>
      </p:sp>
      <p:sp>
        <p:nvSpPr>
          <p:cNvPr id="6" name="Footer Placeholder 5"/>
          <p:cNvSpPr>
            <a:spLocks noGrp="1"/>
          </p:cNvSpPr>
          <p:nvPr>
            <p:ph type="ftr" sz="quarter" idx="11"/>
          </p:nvPr>
        </p:nvSpPr>
        <p:spPr/>
        <p:txBody>
          <a:bodyPr/>
          <a:lstStyle/>
          <a:p>
            <a:r>
              <a:rPr lang="en-US"/>
              <a:t>Pacific Mountain Workforce Development</a:t>
            </a:r>
          </a:p>
        </p:txBody>
      </p:sp>
      <p:sp>
        <p:nvSpPr>
          <p:cNvPr id="2" name="Slide Number Placeholder 1"/>
          <p:cNvSpPr>
            <a:spLocks noGrp="1"/>
          </p:cNvSpPr>
          <p:nvPr>
            <p:ph type="sldNum" sz="quarter" idx="12"/>
          </p:nvPr>
        </p:nvSpPr>
        <p:spPr/>
        <p:txBody>
          <a:bodyPr/>
          <a:lstStyle/>
          <a:p>
            <a:fld id="{632BFBB2-9BF4-AE41-B67F-87749470D31E}" type="slidenum">
              <a:rPr lang="en-US" smtClean="0"/>
              <a:t>28</a:t>
            </a:fld>
            <a:endParaRPr lang="en-US" dirty="0"/>
          </a:p>
        </p:txBody>
      </p:sp>
    </p:spTree>
    <p:extLst>
      <p:ext uri="{BB962C8B-B14F-4D97-AF65-F5344CB8AC3E}">
        <p14:creationId xmlns:p14="http://schemas.microsoft.com/office/powerpoint/2010/main" val="1419919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7BE7CAB-059E-8645-8793-AC9B18ECCE93}" type="datetime1">
              <a:rPr lang="en-US" smtClean="0"/>
              <a:t>11/5/2020</a:t>
            </a:fld>
            <a:endParaRPr lang="en-US"/>
          </a:p>
        </p:txBody>
      </p:sp>
      <p:sp>
        <p:nvSpPr>
          <p:cNvPr id="5" name="Footer Placeholder 4"/>
          <p:cNvSpPr>
            <a:spLocks noGrp="1"/>
          </p:cNvSpPr>
          <p:nvPr>
            <p:ph type="ftr" sz="quarter" idx="11"/>
          </p:nvPr>
        </p:nvSpPr>
        <p:spPr/>
        <p:txBody>
          <a:bodyPr/>
          <a:lstStyle/>
          <a:p>
            <a:r>
              <a:rPr lang="en-US"/>
              <a:t>Pacific Mountain Workforce Development</a:t>
            </a:r>
          </a:p>
        </p:txBody>
      </p:sp>
      <p:sp>
        <p:nvSpPr>
          <p:cNvPr id="7" name="Content Placeholder 6"/>
          <p:cNvSpPr>
            <a:spLocks noGrp="1"/>
          </p:cNvSpPr>
          <p:nvPr>
            <p:ph idx="1"/>
          </p:nvPr>
        </p:nvSpPr>
        <p:spPr>
          <a:xfrm>
            <a:off x="1424136" y="2560449"/>
            <a:ext cx="4878691" cy="4550228"/>
          </a:xfrm>
        </p:spPr>
        <p:txBody>
          <a:bodyPr/>
          <a:lstStyle/>
          <a:p>
            <a:r>
              <a:rPr lang="en-US" dirty="0"/>
              <a:t>Facebook </a:t>
            </a:r>
          </a:p>
          <a:p>
            <a:r>
              <a:rPr lang="en-US" dirty="0" err="1"/>
              <a:t>Jotform</a:t>
            </a:r>
            <a:r>
              <a:rPr lang="en-US" dirty="0"/>
              <a:t> </a:t>
            </a:r>
          </a:p>
          <a:p>
            <a:r>
              <a:rPr lang="en-US" dirty="0"/>
              <a:t>Google Voice </a:t>
            </a:r>
          </a:p>
          <a:p>
            <a:r>
              <a:rPr lang="en-US" dirty="0"/>
              <a:t>QR Codes</a:t>
            </a:r>
          </a:p>
        </p:txBody>
      </p:sp>
      <p:sp>
        <p:nvSpPr>
          <p:cNvPr id="6" name="Title 5"/>
          <p:cNvSpPr>
            <a:spLocks noGrp="1"/>
          </p:cNvSpPr>
          <p:nvPr>
            <p:ph type="title"/>
          </p:nvPr>
        </p:nvSpPr>
        <p:spPr>
          <a:xfrm>
            <a:off x="1424137" y="492882"/>
            <a:ext cx="4878692" cy="737205"/>
          </a:xfrm>
        </p:spPr>
        <p:txBody>
          <a:bodyPr>
            <a:normAutofit fontScale="90000"/>
          </a:bodyPr>
          <a:lstStyle/>
          <a:p>
            <a:br>
              <a:rPr lang="en-US" sz="4800" dirty="0"/>
            </a:br>
            <a:br>
              <a:rPr lang="en-US" sz="4800" dirty="0"/>
            </a:br>
            <a:r>
              <a:rPr lang="en-US" sz="4800" dirty="0"/>
              <a:t>Outreach &amp; Registration:</a:t>
            </a:r>
            <a:br>
              <a:rPr lang="en-US" sz="4800" dirty="0"/>
            </a:br>
            <a:r>
              <a:rPr lang="en-US" sz="4800" dirty="0"/>
              <a:t>Use Technology</a:t>
            </a:r>
            <a:br>
              <a:rPr lang="en-US" dirty="0"/>
            </a:br>
            <a:endParaRPr lang="en-US" dirty="0"/>
          </a:p>
        </p:txBody>
      </p:sp>
      <p:sp>
        <p:nvSpPr>
          <p:cNvPr id="2" name="Slide Number Placeholder 1"/>
          <p:cNvSpPr>
            <a:spLocks noGrp="1"/>
          </p:cNvSpPr>
          <p:nvPr>
            <p:ph type="sldNum" sz="quarter" idx="12"/>
          </p:nvPr>
        </p:nvSpPr>
        <p:spPr>
          <a:xfrm>
            <a:off x="8737600" y="6356351"/>
            <a:ext cx="2844800" cy="366183"/>
          </a:xfrm>
        </p:spPr>
        <p:txBody>
          <a:bodyPr/>
          <a:lstStyle/>
          <a:p>
            <a:fld id="{632BFBB2-9BF4-AE41-B67F-87749470D31E}" type="slidenum">
              <a:rPr lang="en-US" smtClean="0"/>
              <a:t>29</a:t>
            </a:fld>
            <a:endParaRPr lang="en-US" dirty="0"/>
          </a:p>
        </p:txBody>
      </p:sp>
      <p:pic>
        <p:nvPicPr>
          <p:cNvPr id="12" name="Picture 11">
            <a:extLst>
              <a:ext uri="{FF2B5EF4-FFF2-40B4-BE49-F238E27FC236}">
                <a16:creationId xmlns:a16="http://schemas.microsoft.com/office/drawing/2014/main" id="{DC3676B4-B8B8-CF49-8E06-C00617FC5971}"/>
              </a:ext>
            </a:extLst>
          </p:cNvPr>
          <p:cNvPicPr>
            <a:picLocks noChangeAspect="1"/>
          </p:cNvPicPr>
          <p:nvPr/>
        </p:nvPicPr>
        <p:blipFill>
          <a:blip r:embed="rId2"/>
          <a:stretch>
            <a:fillRect/>
          </a:stretch>
        </p:blipFill>
        <p:spPr>
          <a:xfrm>
            <a:off x="6624132" y="235102"/>
            <a:ext cx="4730057" cy="6121249"/>
          </a:xfrm>
          <a:prstGeom prst="rect">
            <a:avLst/>
          </a:prstGeom>
        </p:spPr>
      </p:pic>
    </p:spTree>
    <p:extLst>
      <p:ext uri="{BB962C8B-B14F-4D97-AF65-F5344CB8AC3E}">
        <p14:creationId xmlns:p14="http://schemas.microsoft.com/office/powerpoint/2010/main" val="4287334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913AE7-DBB9-4F3E-9CF6-D8D59C8DF09F}"/>
              </a:ext>
            </a:extLst>
          </p:cNvPr>
          <p:cNvSpPr>
            <a:spLocks noGrp="1"/>
          </p:cNvSpPr>
          <p:nvPr>
            <p:ph type="sldNum" sz="quarter" idx="12"/>
          </p:nvPr>
        </p:nvSpPr>
        <p:spPr/>
        <p:txBody>
          <a:bodyPr/>
          <a:lstStyle/>
          <a:p>
            <a:fld id="{158B7785-F6D6-45F8-833E-07BD84680091}" type="slidenum">
              <a:rPr lang="en-US" smtClean="0"/>
              <a:pPr/>
              <a:t>3</a:t>
            </a:fld>
            <a:endParaRPr lang="en-US"/>
          </a:p>
        </p:txBody>
      </p:sp>
      <p:sp>
        <p:nvSpPr>
          <p:cNvPr id="7" name="Title 6">
            <a:extLst>
              <a:ext uri="{FF2B5EF4-FFF2-40B4-BE49-F238E27FC236}">
                <a16:creationId xmlns:a16="http://schemas.microsoft.com/office/drawing/2014/main" id="{F9714ADB-9C83-40AA-9DB6-1C88CFE957C9}"/>
              </a:ext>
            </a:extLst>
          </p:cNvPr>
          <p:cNvSpPr>
            <a:spLocks noGrp="1"/>
          </p:cNvSpPr>
          <p:nvPr>
            <p:ph type="title"/>
          </p:nvPr>
        </p:nvSpPr>
        <p:spPr/>
        <p:txBody>
          <a:bodyPr/>
          <a:lstStyle/>
          <a:p>
            <a:r>
              <a:rPr lang="en-US" dirty="0"/>
              <a:t>Today’s Agenda</a:t>
            </a:r>
          </a:p>
        </p:txBody>
      </p:sp>
      <p:sp>
        <p:nvSpPr>
          <p:cNvPr id="6" name="Content Placeholder 5">
            <a:extLst>
              <a:ext uri="{FF2B5EF4-FFF2-40B4-BE49-F238E27FC236}">
                <a16:creationId xmlns:a16="http://schemas.microsoft.com/office/drawing/2014/main" id="{3C28BE99-4887-4C69-AC8A-44480A1AFA7E}"/>
              </a:ext>
            </a:extLst>
          </p:cNvPr>
          <p:cNvSpPr>
            <a:spLocks noGrp="1"/>
          </p:cNvSpPr>
          <p:nvPr>
            <p:ph idx="4294967295"/>
          </p:nvPr>
        </p:nvSpPr>
        <p:spPr>
          <a:xfrm>
            <a:off x="1111250" y="1138238"/>
            <a:ext cx="11080750" cy="5038725"/>
          </a:xfrm>
        </p:spPr>
        <p:txBody>
          <a:bodyPr>
            <a:normAutofit fontScale="92500" lnSpcReduction="10000"/>
          </a:bodyPr>
          <a:lstStyle/>
          <a:p>
            <a:r>
              <a:rPr lang="en-US" sz="2800" b="1" dirty="0"/>
              <a:t>Review the Status of DWG- COVID Awards </a:t>
            </a:r>
          </a:p>
          <a:p>
            <a:pPr lvl="1"/>
            <a:r>
              <a:rPr lang="en-US" dirty="0"/>
              <a:t>Overview of Awards </a:t>
            </a:r>
          </a:p>
          <a:p>
            <a:pPr lvl="1"/>
            <a:r>
              <a:rPr lang="en-US" dirty="0"/>
              <a:t>Priority Areas </a:t>
            </a:r>
          </a:p>
          <a:p>
            <a:pPr lvl="2"/>
            <a:r>
              <a:rPr lang="en-US" dirty="0"/>
              <a:t>Timely and Efficient Participant Outreach and Recruitment</a:t>
            </a:r>
          </a:p>
          <a:p>
            <a:pPr lvl="2"/>
            <a:r>
              <a:rPr lang="en-US" dirty="0"/>
              <a:t>Participant Eligibility</a:t>
            </a:r>
          </a:p>
          <a:p>
            <a:pPr marL="457200" lvl="1" indent="0">
              <a:buNone/>
            </a:pPr>
            <a:endParaRPr lang="en-US" sz="2500" dirty="0">
              <a:hlinkClick r:id="" action="ppaction://noaction"/>
            </a:endParaRPr>
          </a:p>
          <a:p>
            <a:r>
              <a:rPr lang="en-US" sz="2800" b="1" dirty="0"/>
              <a:t>Three Additional States with Early Success in Priority Areas</a:t>
            </a:r>
          </a:p>
          <a:p>
            <a:pPr lvl="2"/>
            <a:r>
              <a:rPr lang="en-US" sz="2300" dirty="0">
                <a:solidFill>
                  <a:schemeClr val="tx1"/>
                </a:solidFill>
              </a:rPr>
              <a:t>California </a:t>
            </a:r>
          </a:p>
          <a:p>
            <a:pPr lvl="2"/>
            <a:r>
              <a:rPr lang="en-US" sz="2300" dirty="0">
                <a:solidFill>
                  <a:schemeClr val="tx1"/>
                </a:solidFill>
              </a:rPr>
              <a:t>Rhode Island</a:t>
            </a:r>
          </a:p>
          <a:p>
            <a:pPr lvl="2"/>
            <a:r>
              <a:rPr lang="en-US" sz="2300" dirty="0">
                <a:solidFill>
                  <a:schemeClr val="tx1"/>
                </a:solidFill>
              </a:rPr>
              <a:t>Washington</a:t>
            </a:r>
          </a:p>
          <a:p>
            <a:pPr lvl="2"/>
            <a:endParaRPr lang="en-US" dirty="0"/>
          </a:p>
          <a:p>
            <a:r>
              <a:rPr lang="en-US" sz="2800" b="1" dirty="0"/>
              <a:t>Q and A</a:t>
            </a:r>
          </a:p>
          <a:p>
            <a:endParaRPr lang="en-US" dirty="0"/>
          </a:p>
          <a:p>
            <a:pPr lvl="2"/>
            <a:endParaRPr lang="en-US" dirty="0"/>
          </a:p>
          <a:p>
            <a:endParaRPr lang="en-US" dirty="0"/>
          </a:p>
        </p:txBody>
      </p:sp>
    </p:spTree>
    <p:extLst>
      <p:ext uri="{BB962C8B-B14F-4D97-AF65-F5344CB8AC3E}">
        <p14:creationId xmlns:p14="http://schemas.microsoft.com/office/powerpoint/2010/main" val="4091033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8D2BEB-F5AB-2A4C-A20B-22DADBEB2F7A}" type="datetime1">
              <a:rPr lang="en-US" smtClean="0"/>
              <a:t>11/5/2020</a:t>
            </a:fld>
            <a:endParaRPr lang="en-US"/>
          </a:p>
        </p:txBody>
      </p:sp>
      <p:sp>
        <p:nvSpPr>
          <p:cNvPr id="3" name="Footer Placeholder 2"/>
          <p:cNvSpPr>
            <a:spLocks noGrp="1"/>
          </p:cNvSpPr>
          <p:nvPr>
            <p:ph type="ftr" sz="quarter" idx="11"/>
          </p:nvPr>
        </p:nvSpPr>
        <p:spPr/>
        <p:txBody>
          <a:bodyPr/>
          <a:lstStyle/>
          <a:p>
            <a:r>
              <a:rPr lang="en-US"/>
              <a:t>Pacific Mountain Workforce Development</a:t>
            </a:r>
          </a:p>
        </p:txBody>
      </p:sp>
      <p:sp>
        <p:nvSpPr>
          <p:cNvPr id="7" name="Content Placeholder 6"/>
          <p:cNvSpPr>
            <a:spLocks noGrp="1"/>
          </p:cNvSpPr>
          <p:nvPr>
            <p:ph idx="1"/>
          </p:nvPr>
        </p:nvSpPr>
        <p:spPr/>
        <p:txBody>
          <a:bodyPr>
            <a:normAutofit lnSpcReduction="10000"/>
          </a:bodyPr>
          <a:lstStyle/>
          <a:p>
            <a:r>
              <a:rPr lang="en-US" b="1" dirty="0"/>
              <a:t>WEX opportunities </a:t>
            </a:r>
            <a:r>
              <a:rPr lang="en-US" dirty="0"/>
              <a:t>designed to assist with: </a:t>
            </a:r>
          </a:p>
          <a:p>
            <a:pPr lvl="1"/>
            <a:r>
              <a:rPr lang="en-US" dirty="0"/>
              <a:t>Disbursement of emergency food assistance</a:t>
            </a:r>
          </a:p>
          <a:p>
            <a:pPr lvl="1"/>
            <a:r>
              <a:rPr lang="en-US" dirty="0"/>
              <a:t>Food distribution centers</a:t>
            </a:r>
          </a:p>
          <a:p>
            <a:pPr lvl="1"/>
            <a:r>
              <a:rPr lang="en-US" dirty="0"/>
              <a:t>Food banks</a:t>
            </a:r>
          </a:p>
          <a:p>
            <a:pPr lvl="1"/>
            <a:r>
              <a:rPr lang="en-US" dirty="0"/>
              <a:t>Transportation</a:t>
            </a:r>
          </a:p>
          <a:p>
            <a:pPr lvl="1"/>
            <a:r>
              <a:rPr lang="en-US" dirty="0"/>
              <a:t>Production and processing of food boxes</a:t>
            </a:r>
          </a:p>
          <a:p>
            <a:pPr lvl="1"/>
            <a:r>
              <a:rPr lang="en-US" dirty="0"/>
              <a:t>Farm labor</a:t>
            </a:r>
          </a:p>
          <a:p>
            <a:pPr lvl="1"/>
            <a:r>
              <a:rPr lang="en-US" dirty="0"/>
              <a:t>Administration assistance</a:t>
            </a:r>
          </a:p>
          <a:p>
            <a:pPr>
              <a:buFont typeface="Arial" panose="020B0604020202020204" pitchFamily="34" charset="0"/>
              <a:buChar char="•"/>
            </a:pPr>
            <a:r>
              <a:rPr lang="en-US" b="1" dirty="0"/>
              <a:t>Disaster Employment Positions </a:t>
            </a:r>
            <a:r>
              <a:rPr lang="en-US" dirty="0"/>
              <a:t>with Partners: NW Ag Business Center, Thurston EDC, Squaxin Tribe</a:t>
            </a:r>
          </a:p>
        </p:txBody>
      </p:sp>
      <p:sp>
        <p:nvSpPr>
          <p:cNvPr id="6" name="Title 5"/>
          <p:cNvSpPr>
            <a:spLocks noGrp="1"/>
          </p:cNvSpPr>
          <p:nvPr>
            <p:ph type="title"/>
          </p:nvPr>
        </p:nvSpPr>
        <p:spPr/>
        <p:txBody>
          <a:bodyPr>
            <a:normAutofit/>
          </a:bodyPr>
          <a:lstStyle/>
          <a:p>
            <a:r>
              <a:rPr lang="en-US" b="1" dirty="0"/>
              <a:t>Enrollment</a:t>
            </a:r>
          </a:p>
        </p:txBody>
      </p:sp>
      <p:sp>
        <p:nvSpPr>
          <p:cNvPr id="4" name="Slide Number Placeholder 3"/>
          <p:cNvSpPr>
            <a:spLocks noGrp="1"/>
          </p:cNvSpPr>
          <p:nvPr>
            <p:ph type="sldNum" sz="quarter" idx="12"/>
          </p:nvPr>
        </p:nvSpPr>
        <p:spPr>
          <a:xfrm>
            <a:off x="8737600" y="6356351"/>
            <a:ext cx="2844800" cy="366183"/>
          </a:xfrm>
        </p:spPr>
        <p:txBody>
          <a:bodyPr/>
          <a:lstStyle/>
          <a:p>
            <a:fld id="{632BFBB2-9BF4-AE41-B67F-87749470D31E}" type="slidenum">
              <a:rPr lang="en-US" smtClean="0"/>
              <a:t>30</a:t>
            </a:fld>
            <a:endParaRPr lang="en-US"/>
          </a:p>
        </p:txBody>
      </p:sp>
    </p:spTree>
    <p:extLst>
      <p:ext uri="{BB962C8B-B14F-4D97-AF65-F5344CB8AC3E}">
        <p14:creationId xmlns:p14="http://schemas.microsoft.com/office/powerpoint/2010/main" val="1480644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b="1" dirty="0"/>
              <a:t>Training </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Pacific Mountain Workforce Development</a:t>
            </a:r>
          </a:p>
        </p:txBody>
      </p:sp>
      <p:sp>
        <p:nvSpPr>
          <p:cNvPr id="7" name="Content Placeholder 6"/>
          <p:cNvSpPr>
            <a:spLocks noGrp="1"/>
          </p:cNvSpPr>
          <p:nvPr>
            <p:ph idx="1"/>
          </p:nvPr>
        </p:nvSpPr>
        <p:spPr>
          <a:xfrm>
            <a:off x="609601" y="1600202"/>
            <a:ext cx="10158263" cy="696685"/>
          </a:xfrm>
        </p:spPr>
        <p:txBody>
          <a:bodyPr>
            <a:normAutofit/>
          </a:bodyPr>
          <a:lstStyle/>
          <a:p>
            <a:pPr marL="0" indent="0">
              <a:buNone/>
            </a:pPr>
            <a:r>
              <a:rPr lang="en-US" dirty="0"/>
              <a:t>WSU SNAPeD and MadCap Marketing</a:t>
            </a:r>
          </a:p>
        </p:txBody>
      </p:sp>
      <p:sp>
        <p:nvSpPr>
          <p:cNvPr id="8" name="Slide Number Placeholder 4"/>
          <p:cNvSpPr>
            <a:spLocks noGrp="1"/>
          </p:cNvSpPr>
          <p:nvPr>
            <p:ph type="sldNum" sz="quarter" idx="12"/>
          </p:nvPr>
        </p:nvSpPr>
        <p:spPr>
          <a:xfrm>
            <a:off x="8737600" y="6356351"/>
            <a:ext cx="2844800" cy="366183"/>
          </a:xfrm>
        </p:spPr>
        <p:txBody>
          <a:bodyPr/>
          <a:lstStyle>
            <a:lvl1pPr>
              <a:defRPr>
                <a:solidFill>
                  <a:srgbClr val="505150"/>
                </a:solidFill>
              </a:defRPr>
            </a:lvl1pPr>
          </a:lstStyle>
          <a:p>
            <a:fld id="{632BFBB2-9BF4-AE41-B67F-87749470D31E}" type="slidenum">
              <a:rPr lang="en-US" smtClean="0"/>
              <a:pPr/>
              <a:t>31</a:t>
            </a:fld>
            <a:endParaRPr lang="en-US" dirty="0"/>
          </a:p>
        </p:txBody>
      </p:sp>
      <p:pic>
        <p:nvPicPr>
          <p:cNvPr id="9" name="Picture 8">
            <a:extLst>
              <a:ext uri="{FF2B5EF4-FFF2-40B4-BE49-F238E27FC236}">
                <a16:creationId xmlns:a16="http://schemas.microsoft.com/office/drawing/2014/main" id="{C7854C3B-2C59-864D-8E8F-5337F3B46614}"/>
              </a:ext>
            </a:extLst>
          </p:cNvPr>
          <p:cNvPicPr>
            <a:picLocks noChangeAspect="1"/>
          </p:cNvPicPr>
          <p:nvPr/>
        </p:nvPicPr>
        <p:blipFill>
          <a:blip r:embed="rId2"/>
          <a:stretch>
            <a:fillRect/>
          </a:stretch>
        </p:blipFill>
        <p:spPr>
          <a:xfrm>
            <a:off x="8983134" y="2996144"/>
            <a:ext cx="2353733" cy="2353733"/>
          </a:xfrm>
          <a:prstGeom prst="rect">
            <a:avLst/>
          </a:prstGeom>
          <a:ln>
            <a:solidFill>
              <a:srgbClr val="BE1E2D"/>
            </a:solidFill>
          </a:ln>
        </p:spPr>
      </p:pic>
      <p:pic>
        <p:nvPicPr>
          <p:cNvPr id="10" name="Picture 9">
            <a:extLst>
              <a:ext uri="{FF2B5EF4-FFF2-40B4-BE49-F238E27FC236}">
                <a16:creationId xmlns:a16="http://schemas.microsoft.com/office/drawing/2014/main" id="{4A07ADEB-17CC-C04C-9E2E-14F84065D332}"/>
              </a:ext>
            </a:extLst>
          </p:cNvPr>
          <p:cNvPicPr>
            <a:picLocks noChangeAspect="1"/>
          </p:cNvPicPr>
          <p:nvPr/>
        </p:nvPicPr>
        <p:blipFill>
          <a:blip r:embed="rId3"/>
          <a:stretch>
            <a:fillRect/>
          </a:stretch>
        </p:blipFill>
        <p:spPr>
          <a:xfrm>
            <a:off x="3556095" y="2996144"/>
            <a:ext cx="2419048" cy="2419048"/>
          </a:xfrm>
          <a:prstGeom prst="rect">
            <a:avLst/>
          </a:prstGeom>
          <a:ln>
            <a:solidFill>
              <a:srgbClr val="BE1E2D"/>
            </a:solidFill>
          </a:ln>
        </p:spPr>
      </p:pic>
      <p:pic>
        <p:nvPicPr>
          <p:cNvPr id="14" name="Picture 13">
            <a:extLst>
              <a:ext uri="{FF2B5EF4-FFF2-40B4-BE49-F238E27FC236}">
                <a16:creationId xmlns:a16="http://schemas.microsoft.com/office/drawing/2014/main" id="{A84EF6EF-23C5-EE44-9848-7DC3F57D9B4E}"/>
              </a:ext>
            </a:extLst>
          </p:cNvPr>
          <p:cNvPicPr>
            <a:picLocks noChangeAspect="1"/>
          </p:cNvPicPr>
          <p:nvPr/>
        </p:nvPicPr>
        <p:blipFill>
          <a:blip r:embed="rId4"/>
          <a:stretch>
            <a:fillRect/>
          </a:stretch>
        </p:blipFill>
        <p:spPr>
          <a:xfrm>
            <a:off x="6134100" y="2996144"/>
            <a:ext cx="2641600" cy="1981200"/>
          </a:xfrm>
          <a:prstGeom prst="rect">
            <a:avLst/>
          </a:prstGeom>
          <a:ln>
            <a:solidFill>
              <a:srgbClr val="BE1E2D"/>
            </a:solidFill>
          </a:ln>
        </p:spPr>
      </p:pic>
      <p:pic>
        <p:nvPicPr>
          <p:cNvPr id="16" name="Picture 15">
            <a:extLst>
              <a:ext uri="{FF2B5EF4-FFF2-40B4-BE49-F238E27FC236}">
                <a16:creationId xmlns:a16="http://schemas.microsoft.com/office/drawing/2014/main" id="{86132FDC-E3E9-5648-8A7A-7A72D9446525}"/>
              </a:ext>
            </a:extLst>
          </p:cNvPr>
          <p:cNvPicPr>
            <a:picLocks noChangeAspect="1"/>
          </p:cNvPicPr>
          <p:nvPr/>
        </p:nvPicPr>
        <p:blipFill>
          <a:blip r:embed="rId5"/>
          <a:stretch>
            <a:fillRect/>
          </a:stretch>
        </p:blipFill>
        <p:spPr>
          <a:xfrm>
            <a:off x="609600" y="2996145"/>
            <a:ext cx="2754085" cy="2065564"/>
          </a:xfrm>
          <a:prstGeom prst="rect">
            <a:avLst/>
          </a:prstGeom>
          <a:ln>
            <a:solidFill>
              <a:srgbClr val="BE1E2D"/>
            </a:solidFill>
          </a:ln>
        </p:spPr>
      </p:pic>
      <p:sp>
        <p:nvSpPr>
          <p:cNvPr id="2" name="TextBox 1"/>
          <p:cNvSpPr txBox="1"/>
          <p:nvPr/>
        </p:nvSpPr>
        <p:spPr>
          <a:xfrm>
            <a:off x="1142458" y="2114052"/>
            <a:ext cx="7508167" cy="461665"/>
          </a:xfrm>
          <a:prstGeom prst="rect">
            <a:avLst/>
          </a:prstGeom>
          <a:noFill/>
        </p:spPr>
        <p:txBody>
          <a:bodyPr wrap="square" rtlCol="0">
            <a:spAutoFit/>
          </a:bodyPr>
          <a:lstStyle/>
          <a:p>
            <a:r>
              <a:rPr lang="en-US" sz="2400" dirty="0">
                <a:hlinkClick r:id="rId6"/>
              </a:rPr>
              <a:t>https://www.youtube.com/watch?v=6Bt3JkAJlT8</a:t>
            </a:r>
            <a:endParaRPr lang="en-US" sz="2400" dirty="0"/>
          </a:p>
        </p:txBody>
      </p:sp>
    </p:spTree>
    <p:extLst>
      <p:ext uri="{BB962C8B-B14F-4D97-AF65-F5344CB8AC3E}">
        <p14:creationId xmlns:p14="http://schemas.microsoft.com/office/powerpoint/2010/main" val="1818836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8D2BEB-F5AB-2A4C-A20B-22DADBEB2F7A}" type="datetime1">
              <a:rPr lang="en-US" smtClean="0"/>
              <a:t>11/5/2020</a:t>
            </a:fld>
            <a:endParaRPr lang="en-US"/>
          </a:p>
        </p:txBody>
      </p:sp>
      <p:sp>
        <p:nvSpPr>
          <p:cNvPr id="3" name="Footer Placeholder 2"/>
          <p:cNvSpPr>
            <a:spLocks noGrp="1"/>
          </p:cNvSpPr>
          <p:nvPr>
            <p:ph type="ftr" sz="quarter" idx="11"/>
          </p:nvPr>
        </p:nvSpPr>
        <p:spPr/>
        <p:txBody>
          <a:bodyPr/>
          <a:lstStyle/>
          <a:p>
            <a:r>
              <a:rPr lang="en-US"/>
              <a:t>Pacific Mountain Workforce Development</a:t>
            </a:r>
          </a:p>
        </p:txBody>
      </p:sp>
      <p:sp>
        <p:nvSpPr>
          <p:cNvPr id="7" name="Content Placeholder 6"/>
          <p:cNvSpPr>
            <a:spLocks noGrp="1"/>
          </p:cNvSpPr>
          <p:nvPr>
            <p:ph idx="1"/>
          </p:nvPr>
        </p:nvSpPr>
        <p:spPr/>
        <p:txBody>
          <a:bodyPr>
            <a:normAutofit/>
          </a:bodyPr>
          <a:lstStyle/>
          <a:p>
            <a:r>
              <a:rPr lang="en-US" dirty="0"/>
              <a:t>Using local chefs to teach </a:t>
            </a:r>
          </a:p>
          <a:p>
            <a:pPr lvl="1"/>
            <a:r>
              <a:rPr lang="en-US" dirty="0"/>
              <a:t>Knife skills</a:t>
            </a:r>
          </a:p>
          <a:p>
            <a:pPr lvl="1"/>
            <a:r>
              <a:rPr lang="en-US" dirty="0"/>
              <a:t>Food safety</a:t>
            </a:r>
          </a:p>
          <a:p>
            <a:pPr lvl="1"/>
            <a:r>
              <a:rPr lang="en-US" dirty="0"/>
              <a:t>Intermediate culinary methods &amp; techniques</a:t>
            </a:r>
          </a:p>
          <a:p>
            <a:pPr lvl="1"/>
            <a:r>
              <a:rPr lang="en-US" dirty="0"/>
              <a:t>Preservation of fruits &amp; vegetables</a:t>
            </a:r>
          </a:p>
          <a:p>
            <a:pPr lvl="1"/>
            <a:r>
              <a:rPr lang="en-US" dirty="0"/>
              <a:t>How to properly store fruits &amp; vegetables</a:t>
            </a:r>
          </a:p>
          <a:p>
            <a:pPr marL="609585" lvl="1" indent="0">
              <a:buNone/>
            </a:pPr>
            <a:endParaRPr lang="en-US" dirty="0"/>
          </a:p>
        </p:txBody>
      </p:sp>
      <p:sp>
        <p:nvSpPr>
          <p:cNvPr id="6" name="Title 5"/>
          <p:cNvSpPr>
            <a:spLocks noGrp="1"/>
          </p:cNvSpPr>
          <p:nvPr>
            <p:ph type="title"/>
          </p:nvPr>
        </p:nvSpPr>
        <p:spPr/>
        <p:txBody>
          <a:bodyPr>
            <a:normAutofit/>
          </a:bodyPr>
          <a:lstStyle/>
          <a:p>
            <a:r>
              <a:rPr lang="en-US" b="1" dirty="0"/>
              <a:t>Cooking With The Seasons</a:t>
            </a:r>
          </a:p>
        </p:txBody>
      </p:sp>
      <p:sp>
        <p:nvSpPr>
          <p:cNvPr id="4" name="Slide Number Placeholder 3"/>
          <p:cNvSpPr>
            <a:spLocks noGrp="1"/>
          </p:cNvSpPr>
          <p:nvPr>
            <p:ph type="sldNum" sz="quarter" idx="12"/>
          </p:nvPr>
        </p:nvSpPr>
        <p:spPr>
          <a:xfrm>
            <a:off x="8737600" y="6356351"/>
            <a:ext cx="2844800" cy="366183"/>
          </a:xfrm>
        </p:spPr>
        <p:txBody>
          <a:bodyPr/>
          <a:lstStyle/>
          <a:p>
            <a:fld id="{632BFBB2-9BF4-AE41-B67F-87749470D31E}" type="slidenum">
              <a:rPr lang="en-US" smtClean="0"/>
              <a:t>32</a:t>
            </a:fld>
            <a:endParaRPr lang="en-US"/>
          </a:p>
        </p:txBody>
      </p:sp>
    </p:spTree>
    <p:extLst>
      <p:ext uri="{BB962C8B-B14F-4D97-AF65-F5344CB8AC3E}">
        <p14:creationId xmlns:p14="http://schemas.microsoft.com/office/powerpoint/2010/main" val="2046818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484554" y="3294849"/>
            <a:ext cx="8511823" cy="3321851"/>
          </a:xfrm>
        </p:spPr>
        <p:txBody>
          <a:bodyPr>
            <a:normAutofit/>
          </a:bodyPr>
          <a:lstStyle/>
          <a:p>
            <a:endParaRPr lang="en-US" sz="2133" dirty="0">
              <a:solidFill>
                <a:schemeClr val="tx1"/>
              </a:solidFill>
            </a:endParaRPr>
          </a:p>
          <a:p>
            <a:r>
              <a:rPr lang="en-US" sz="2133" b="1" dirty="0">
                <a:solidFill>
                  <a:schemeClr val="tx1"/>
                </a:solidFill>
              </a:rPr>
              <a:t>WEX to UE positions have started prior to training completion</a:t>
            </a:r>
          </a:p>
          <a:p>
            <a:pPr marL="609585" indent="-609585">
              <a:buFont typeface="Arial" panose="020B0604020202020204" pitchFamily="34" charset="0"/>
              <a:buChar char="•"/>
            </a:pPr>
            <a:r>
              <a:rPr lang="en-US" sz="2133" dirty="0">
                <a:solidFill>
                  <a:schemeClr val="tx1"/>
                </a:solidFill>
              </a:rPr>
              <a:t>Receptionist position with Migrant Farm Laborers Association</a:t>
            </a:r>
          </a:p>
          <a:p>
            <a:pPr marL="609585" indent="-609585">
              <a:buFont typeface="Arial" panose="020B0604020202020204" pitchFamily="34" charset="0"/>
              <a:buChar char="•"/>
            </a:pPr>
            <a:r>
              <a:rPr lang="en-US" sz="2133" dirty="0">
                <a:solidFill>
                  <a:schemeClr val="tx1"/>
                </a:solidFill>
              </a:rPr>
              <a:t>Operations Manager at local Organic Farm</a:t>
            </a:r>
          </a:p>
          <a:p>
            <a:pPr marL="609585" indent="-609585">
              <a:buFont typeface="Arial" panose="020B0604020202020204" pitchFamily="34" charset="0"/>
              <a:buChar char="•"/>
            </a:pPr>
            <a:endParaRPr lang="en-US" sz="2133" dirty="0"/>
          </a:p>
        </p:txBody>
      </p:sp>
      <p:sp>
        <p:nvSpPr>
          <p:cNvPr id="3" name="Date Placeholder 2"/>
          <p:cNvSpPr>
            <a:spLocks noGrp="1"/>
          </p:cNvSpPr>
          <p:nvPr>
            <p:ph type="dt" sz="half" idx="10"/>
          </p:nvPr>
        </p:nvSpPr>
        <p:spPr/>
        <p:txBody>
          <a:bodyPr/>
          <a:lstStyle/>
          <a:p>
            <a:fld id="{91DF79F6-0981-DC41-B814-7AAF3D52B1DB}" type="datetime1">
              <a:rPr lang="en-US" smtClean="0">
                <a:solidFill>
                  <a:srgbClr val="FFFFFF"/>
                </a:solidFill>
              </a:rPr>
              <a:t>11/5/2020</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en-US" dirty="0">
                <a:solidFill>
                  <a:srgbClr val="FFFFFF"/>
                </a:solidFill>
              </a:rPr>
              <a:t>Pacific Mountain Workforce Development</a:t>
            </a:r>
          </a:p>
        </p:txBody>
      </p:sp>
      <p:sp>
        <p:nvSpPr>
          <p:cNvPr id="2" name="Slide Number Placeholder 1"/>
          <p:cNvSpPr>
            <a:spLocks noGrp="1"/>
          </p:cNvSpPr>
          <p:nvPr>
            <p:ph type="sldNum" sz="quarter" idx="12"/>
          </p:nvPr>
        </p:nvSpPr>
        <p:spPr/>
        <p:txBody>
          <a:bodyPr/>
          <a:lstStyle/>
          <a:p>
            <a:fld id="{0CA29E4F-A6B2-E94D-8CA0-7855D3F9DD1B}" type="slidenum">
              <a:rPr lang="en-US" smtClean="0"/>
              <a:pPr/>
              <a:t>33</a:t>
            </a:fld>
            <a:endParaRPr lang="en-US" dirty="0"/>
          </a:p>
        </p:txBody>
      </p:sp>
      <p:sp>
        <p:nvSpPr>
          <p:cNvPr id="8" name="Title 7">
            <a:extLst>
              <a:ext uri="{FF2B5EF4-FFF2-40B4-BE49-F238E27FC236}">
                <a16:creationId xmlns:a16="http://schemas.microsoft.com/office/drawing/2014/main" id="{EC725567-A726-8548-BE80-63BB9BF0E1A5}"/>
              </a:ext>
            </a:extLst>
          </p:cNvPr>
          <p:cNvSpPr>
            <a:spLocks noGrp="1"/>
          </p:cNvSpPr>
          <p:nvPr>
            <p:ph type="ctrTitle"/>
          </p:nvPr>
        </p:nvSpPr>
        <p:spPr>
          <a:xfrm>
            <a:off x="310384" y="1895726"/>
            <a:ext cx="7964745" cy="1399124"/>
          </a:xfrm>
        </p:spPr>
        <p:txBody>
          <a:bodyPr>
            <a:normAutofit fontScale="90000"/>
          </a:bodyPr>
          <a:lstStyle/>
          <a:p>
            <a:pPr>
              <a:lnSpc>
                <a:spcPct val="100000"/>
              </a:lnSpc>
            </a:pPr>
            <a:r>
              <a:rPr lang="en-US" b="1" dirty="0">
                <a:solidFill>
                  <a:schemeClr val="tx1"/>
                </a:solidFill>
              </a:rPr>
              <a:t>Unsubsidized Employment</a:t>
            </a:r>
            <a:br>
              <a:rPr lang="en-US" b="1" dirty="0">
                <a:solidFill>
                  <a:schemeClr val="tx1"/>
                </a:solidFill>
              </a:rPr>
            </a:br>
            <a:r>
              <a:rPr lang="en-US" b="1" dirty="0">
                <a:solidFill>
                  <a:schemeClr val="tx1"/>
                </a:solidFill>
              </a:rPr>
              <a:t>Success Stories</a:t>
            </a:r>
          </a:p>
        </p:txBody>
      </p:sp>
    </p:spTree>
    <p:extLst>
      <p:ext uri="{BB962C8B-B14F-4D97-AF65-F5344CB8AC3E}">
        <p14:creationId xmlns:p14="http://schemas.microsoft.com/office/powerpoint/2010/main" val="197906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3559251" y="6337068"/>
            <a:ext cx="5792068" cy="365125"/>
          </a:xfrm>
        </p:spPr>
        <p:txBody>
          <a:bodyPr/>
          <a:lstStyle/>
          <a:p>
            <a:r>
              <a:rPr lang="en-US" dirty="0"/>
              <a:t>Grays Harbor, Lewis, Mason, Pacific and Thurston Counties</a:t>
            </a:r>
          </a:p>
        </p:txBody>
      </p:sp>
      <p:sp>
        <p:nvSpPr>
          <p:cNvPr id="2" name="Title 1"/>
          <p:cNvSpPr>
            <a:spLocks noGrp="1"/>
          </p:cNvSpPr>
          <p:nvPr>
            <p:ph type="ctrTitle"/>
          </p:nvPr>
        </p:nvSpPr>
        <p:spPr>
          <a:xfrm>
            <a:off x="787124" y="1771650"/>
            <a:ext cx="6335109" cy="825500"/>
          </a:xfrm>
        </p:spPr>
        <p:txBody>
          <a:bodyPr>
            <a:normAutofit/>
          </a:bodyPr>
          <a:lstStyle/>
          <a:p>
            <a:r>
              <a:rPr lang="en-US" b="1" dirty="0"/>
              <a:t>PacMtn Best Practices</a:t>
            </a:r>
          </a:p>
        </p:txBody>
      </p:sp>
      <p:sp>
        <p:nvSpPr>
          <p:cNvPr id="6" name="Subtitle 5"/>
          <p:cNvSpPr>
            <a:spLocks noGrp="1"/>
          </p:cNvSpPr>
          <p:nvPr>
            <p:ph type="subTitle" idx="1"/>
          </p:nvPr>
        </p:nvSpPr>
        <p:spPr>
          <a:xfrm>
            <a:off x="699368" y="2597149"/>
            <a:ext cx="9781931" cy="3100211"/>
          </a:xfrm>
        </p:spPr>
        <p:txBody>
          <a:bodyPr>
            <a:normAutofit/>
          </a:bodyPr>
          <a:lstStyle/>
          <a:p>
            <a:pPr marL="609585" indent="-609585">
              <a:buFont typeface="Arial" panose="020B0604020202020204" pitchFamily="34" charset="0"/>
              <a:buChar char="•"/>
            </a:pPr>
            <a:r>
              <a:rPr lang="en-US" b="1" dirty="0"/>
              <a:t>Co-Enrollment</a:t>
            </a:r>
            <a:r>
              <a:rPr lang="en-US" dirty="0"/>
              <a:t> (Youth, Community Jobs/TANF)</a:t>
            </a:r>
          </a:p>
          <a:p>
            <a:pPr marL="609585" indent="-609585">
              <a:buFont typeface="Arial" panose="020B0604020202020204" pitchFamily="34" charset="0"/>
              <a:buChar char="•"/>
            </a:pPr>
            <a:r>
              <a:rPr lang="en-US" dirty="0"/>
              <a:t>New </a:t>
            </a:r>
            <a:r>
              <a:rPr lang="en-US" b="1" dirty="0"/>
              <a:t>outreach techniques </a:t>
            </a:r>
            <a:r>
              <a:rPr lang="en-US" dirty="0"/>
              <a:t>brought new WorkSource Customers </a:t>
            </a:r>
          </a:p>
          <a:p>
            <a:pPr marL="609585" indent="-609585">
              <a:buFont typeface="Arial" panose="020B0604020202020204" pitchFamily="34" charset="0"/>
              <a:buChar char="•"/>
            </a:pPr>
            <a:r>
              <a:rPr lang="en-US" dirty="0"/>
              <a:t>Strong </a:t>
            </a:r>
            <a:r>
              <a:rPr lang="en-US" b="1" dirty="0"/>
              <a:t>community partnerships</a:t>
            </a:r>
            <a:endParaRPr lang="en-US" dirty="0"/>
          </a:p>
        </p:txBody>
      </p:sp>
      <p:sp>
        <p:nvSpPr>
          <p:cNvPr id="7" name="Slide Number Placeholder 5"/>
          <p:cNvSpPr>
            <a:spLocks noGrp="1"/>
          </p:cNvSpPr>
          <p:nvPr>
            <p:ph type="sldNum" sz="quarter" idx="4294967295"/>
          </p:nvPr>
        </p:nvSpPr>
        <p:spPr>
          <a:xfrm>
            <a:off x="9058899" y="6356351"/>
            <a:ext cx="2844800" cy="365125"/>
          </a:xfrm>
          <a:prstGeom prst="rect">
            <a:avLst/>
          </a:prstGeom>
        </p:spPr>
        <p:txBody>
          <a:bodyPr vert="horz" lIns="121920" tIns="60960" rIns="121920" bIns="60960" rtlCol="0" anchor="ctr"/>
          <a:lstStyle>
            <a:lvl1pPr algn="r">
              <a:defRPr sz="1467">
                <a:solidFill>
                  <a:srgbClr val="717375"/>
                </a:solidFill>
              </a:defRPr>
            </a:lvl1pPr>
          </a:lstStyle>
          <a:p>
            <a:fld id="{0CA29E4F-A6B2-E94D-8CA0-7855D3F9DD1B}" type="slidenum">
              <a:rPr lang="en-US" smtClean="0"/>
              <a:pPr/>
              <a:t>34</a:t>
            </a:fld>
            <a:endParaRPr lang="en-US" dirty="0"/>
          </a:p>
        </p:txBody>
      </p:sp>
    </p:spTree>
    <p:extLst>
      <p:ext uri="{BB962C8B-B14F-4D97-AF65-F5344CB8AC3E}">
        <p14:creationId xmlns:p14="http://schemas.microsoft.com/office/powerpoint/2010/main" val="2488831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275167"/>
            <a:ext cx="10140896" cy="862405"/>
          </a:xfrm>
        </p:spPr>
        <p:txBody>
          <a:bodyPr>
            <a:normAutofit/>
          </a:bodyPr>
          <a:lstStyle/>
          <a:p>
            <a:r>
              <a:rPr lang="en-US" b="1" dirty="0"/>
              <a:t>Article in Thurston Talk</a:t>
            </a:r>
          </a:p>
        </p:txBody>
      </p:sp>
      <p:sp>
        <p:nvSpPr>
          <p:cNvPr id="7" name="Content Placeholder 6"/>
          <p:cNvSpPr>
            <a:spLocks noGrp="1"/>
          </p:cNvSpPr>
          <p:nvPr>
            <p:ph idx="1"/>
          </p:nvPr>
        </p:nvSpPr>
        <p:spPr>
          <a:xfrm>
            <a:off x="537029" y="2822357"/>
            <a:ext cx="5834743" cy="1774371"/>
          </a:xfrm>
        </p:spPr>
        <p:txBody>
          <a:bodyPr>
            <a:normAutofit/>
          </a:bodyPr>
          <a:lstStyle/>
          <a:p>
            <a:pPr marL="0" indent="0">
              <a:buNone/>
            </a:pPr>
            <a:r>
              <a:rPr lang="en-US" dirty="0">
                <a:hlinkClick r:id="rId3"/>
              </a:rPr>
              <a:t>Partnerships Feed Those In Need Thanks To the Southwest Washington Food Hub</a:t>
            </a:r>
            <a:endParaRPr lang="en-US" dirty="0"/>
          </a:p>
        </p:txBody>
      </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Pacific Mountain Workforce Development</a:t>
            </a:r>
          </a:p>
        </p:txBody>
      </p:sp>
      <p:sp>
        <p:nvSpPr>
          <p:cNvPr id="4" name="Slide Number Placeholder 3"/>
          <p:cNvSpPr>
            <a:spLocks noGrp="1"/>
          </p:cNvSpPr>
          <p:nvPr>
            <p:ph type="sldNum" sz="quarter" idx="12"/>
          </p:nvPr>
        </p:nvSpPr>
        <p:spPr/>
        <p:txBody>
          <a:bodyPr/>
          <a:lstStyle/>
          <a:p>
            <a:fld id="{632BFBB2-9BF4-AE41-B67F-87749470D31E}" type="slidenum">
              <a:rPr lang="en-US" smtClean="0"/>
              <a:t>35</a:t>
            </a:fld>
            <a:endParaRPr lang="en-US"/>
          </a:p>
        </p:txBody>
      </p:sp>
      <p:pic>
        <p:nvPicPr>
          <p:cNvPr id="8" name="Picture 7">
            <a:extLst>
              <a:ext uri="{FF2B5EF4-FFF2-40B4-BE49-F238E27FC236}">
                <a16:creationId xmlns:a16="http://schemas.microsoft.com/office/drawing/2014/main" id="{7E716205-FCDB-3E47-8F90-E5943BCBEF47}"/>
              </a:ext>
            </a:extLst>
          </p:cNvPr>
          <p:cNvPicPr>
            <a:picLocks noChangeAspect="1"/>
          </p:cNvPicPr>
          <p:nvPr/>
        </p:nvPicPr>
        <p:blipFill>
          <a:blip r:embed="rId4"/>
          <a:stretch>
            <a:fillRect/>
          </a:stretch>
        </p:blipFill>
        <p:spPr>
          <a:xfrm>
            <a:off x="6471557" y="1830395"/>
            <a:ext cx="5110844" cy="3833132"/>
          </a:xfrm>
          <a:prstGeom prst="rect">
            <a:avLst/>
          </a:prstGeom>
        </p:spPr>
      </p:pic>
    </p:spTree>
    <p:extLst>
      <p:ext uri="{BB962C8B-B14F-4D97-AF65-F5344CB8AC3E}">
        <p14:creationId xmlns:p14="http://schemas.microsoft.com/office/powerpoint/2010/main" val="3282623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endParaRPr lang="en-US" dirty="0"/>
          </a:p>
          <a:p>
            <a:r>
              <a:rPr lang="en-US" dirty="0"/>
              <a:t>Julie Baxter, Workforce Initiatives Manager, Washington State Employment Security Department</a:t>
            </a:r>
          </a:p>
          <a:p>
            <a:pPr lvl="1"/>
            <a:r>
              <a:rPr lang="en-US" dirty="0">
                <a:hlinkClick r:id="rId2"/>
              </a:rPr>
              <a:t>jbaxter@esd.wa.gov</a:t>
            </a:r>
            <a:endParaRPr lang="en-US" dirty="0"/>
          </a:p>
          <a:p>
            <a:pPr lvl="1"/>
            <a:r>
              <a:rPr lang="en-US" dirty="0"/>
              <a:t>360.890.5941</a:t>
            </a:r>
          </a:p>
          <a:p>
            <a:r>
              <a:rPr lang="en-US" dirty="0"/>
              <a:t>Corinne Watts, Director of Workforce Services, Pacific Mountain Workforce Development Council</a:t>
            </a:r>
          </a:p>
          <a:p>
            <a:pPr lvl="1"/>
            <a:r>
              <a:rPr lang="en-US" dirty="0">
                <a:hlinkClick r:id="rId3"/>
              </a:rPr>
              <a:t>Corinne@pacmtn.org</a:t>
            </a:r>
            <a:endParaRPr lang="en-US" dirty="0"/>
          </a:p>
          <a:p>
            <a:pPr lvl="1"/>
            <a:r>
              <a:rPr lang="en-US" dirty="0"/>
              <a:t>360.570.4249</a:t>
            </a:r>
          </a:p>
          <a:p>
            <a:pPr lvl="1"/>
            <a:endParaRPr lang="en-US" dirty="0"/>
          </a:p>
          <a:p>
            <a:pPr marL="457200" lvl="1" indent="0">
              <a:buNone/>
            </a:pPr>
            <a:endParaRPr lang="en-US" dirty="0"/>
          </a:p>
        </p:txBody>
      </p:sp>
      <p:sp>
        <p:nvSpPr>
          <p:cNvPr id="3" name="Slide Number Placeholder 2"/>
          <p:cNvSpPr>
            <a:spLocks noGrp="1"/>
          </p:cNvSpPr>
          <p:nvPr>
            <p:ph type="sldNum" sz="quarter" idx="12"/>
          </p:nvPr>
        </p:nvSpPr>
        <p:spPr/>
        <p:txBody>
          <a:bodyPr/>
          <a:lstStyle/>
          <a:p>
            <a:fld id="{632BFBB2-9BF4-AE41-B67F-87749470D31E}" type="slidenum">
              <a:rPr lang="en-US" smtClean="0"/>
              <a:t>36</a:t>
            </a:fld>
            <a:endParaRPr lang="en-US"/>
          </a:p>
        </p:txBody>
      </p:sp>
      <p:sp>
        <p:nvSpPr>
          <p:cNvPr id="4" name="Title 3"/>
          <p:cNvSpPr>
            <a:spLocks noGrp="1"/>
          </p:cNvSpPr>
          <p:nvPr>
            <p:ph type="title"/>
          </p:nvPr>
        </p:nvSpPr>
        <p:spPr/>
        <p:txBody>
          <a:bodyPr>
            <a:normAutofit/>
          </a:bodyPr>
          <a:lstStyle/>
          <a:p>
            <a:r>
              <a:rPr lang="en-US" sz="4800" dirty="0">
                <a:solidFill>
                  <a:schemeClr val="tx1"/>
                </a:solidFill>
              </a:rPr>
              <a:t>THANK YOU!</a:t>
            </a:r>
          </a:p>
        </p:txBody>
      </p:sp>
    </p:spTree>
    <p:extLst>
      <p:ext uri="{BB962C8B-B14F-4D97-AF65-F5344CB8AC3E}">
        <p14:creationId xmlns:p14="http://schemas.microsoft.com/office/powerpoint/2010/main" val="2510641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22F472-9AB8-4B1F-B82D-23D0E72F435C}"/>
              </a:ext>
            </a:extLst>
          </p:cNvPr>
          <p:cNvSpPr>
            <a:spLocks noGrp="1"/>
          </p:cNvSpPr>
          <p:nvPr>
            <p:ph type="sldNum" sz="quarter" idx="12"/>
          </p:nvPr>
        </p:nvSpPr>
        <p:spPr/>
        <p:txBody>
          <a:bodyPr/>
          <a:lstStyle/>
          <a:p>
            <a:fld id="{158B7785-F6D6-45F8-833E-07BD84680091}" type="slidenum">
              <a:rPr lang="en-US" smtClean="0"/>
              <a:pPr/>
              <a:t>37</a:t>
            </a:fld>
            <a:endParaRPr lang="en-US"/>
          </a:p>
        </p:txBody>
      </p:sp>
      <p:sp>
        <p:nvSpPr>
          <p:cNvPr id="2" name="Title 1">
            <a:extLst>
              <a:ext uri="{FF2B5EF4-FFF2-40B4-BE49-F238E27FC236}">
                <a16:creationId xmlns:a16="http://schemas.microsoft.com/office/drawing/2014/main" id="{0700AE65-9207-419A-84A5-7DD12BDA8812}"/>
              </a:ext>
            </a:extLst>
          </p:cNvPr>
          <p:cNvSpPr>
            <a:spLocks noGrp="1"/>
          </p:cNvSpPr>
          <p:nvPr>
            <p:ph type="title"/>
          </p:nvPr>
        </p:nvSpPr>
        <p:spPr/>
        <p:txBody>
          <a:bodyPr/>
          <a:lstStyle/>
          <a:p>
            <a:r>
              <a:rPr lang="en-US" dirty="0"/>
              <a:t>Any Questions?</a:t>
            </a:r>
          </a:p>
        </p:txBody>
      </p:sp>
    </p:spTree>
    <p:custDataLst>
      <p:tags r:id="rId1"/>
    </p:custDataLst>
    <p:extLst>
      <p:ext uri="{BB962C8B-B14F-4D97-AF65-F5344CB8AC3E}">
        <p14:creationId xmlns:p14="http://schemas.microsoft.com/office/powerpoint/2010/main" val="983620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9D62-3B9E-429C-8022-B738CD9EC0F1}"/>
              </a:ext>
            </a:extLst>
          </p:cNvPr>
          <p:cNvSpPr>
            <a:spLocks noGrp="1"/>
          </p:cNvSpPr>
          <p:nvPr>
            <p:ph type="ctrTitle"/>
          </p:nvPr>
        </p:nvSpPr>
        <p:spPr/>
        <p:txBody>
          <a:bodyPr/>
          <a:lstStyle/>
          <a:p>
            <a:r>
              <a:rPr lang="en-US" dirty="0"/>
              <a:t>Thank You!</a:t>
            </a:r>
          </a:p>
        </p:txBody>
      </p:sp>
      <p:sp>
        <p:nvSpPr>
          <p:cNvPr id="6" name="Text Placeholder 5">
            <a:extLst>
              <a:ext uri="{FF2B5EF4-FFF2-40B4-BE49-F238E27FC236}">
                <a16:creationId xmlns:a16="http://schemas.microsoft.com/office/drawing/2014/main" id="{93CD9FC0-8FC3-45E2-B247-7E10C8F3485B}"/>
              </a:ext>
            </a:extLst>
          </p:cNvPr>
          <p:cNvSpPr>
            <a:spLocks noGrp="1"/>
          </p:cNvSpPr>
          <p:nvPr>
            <p:ph type="body" idx="20"/>
          </p:nvPr>
        </p:nvSpPr>
        <p:spPr/>
        <p:txBody>
          <a:bodyPr/>
          <a:lstStyle/>
          <a:p>
            <a:r>
              <a:rPr lang="en-US" dirty="0"/>
              <a:t>Need help?  Email: </a:t>
            </a:r>
            <a:r>
              <a:rPr lang="en-US" dirty="0">
                <a:hlinkClick r:id="rId4"/>
              </a:rPr>
              <a:t>Support@workforceGPS.org</a:t>
            </a:r>
            <a:endParaRPr lang="en-US" dirty="0"/>
          </a:p>
        </p:txBody>
      </p:sp>
    </p:spTree>
    <p:custDataLst>
      <p:tags r:id="rId1"/>
    </p:custDataLst>
    <p:extLst>
      <p:ext uri="{BB962C8B-B14F-4D97-AF65-F5344CB8AC3E}">
        <p14:creationId xmlns:p14="http://schemas.microsoft.com/office/powerpoint/2010/main" val="844989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693" y="304800"/>
            <a:ext cx="9486507" cy="762000"/>
          </a:xfrm>
        </p:spPr>
        <p:txBody>
          <a:bodyPr>
            <a:normAutofit/>
          </a:bodyPr>
          <a:lstStyle/>
          <a:p>
            <a:r>
              <a:rPr lang="en-US" dirty="0"/>
              <a:t>Overview of DWGs</a:t>
            </a:r>
          </a:p>
        </p:txBody>
      </p:sp>
      <p:sp>
        <p:nvSpPr>
          <p:cNvPr id="3" name="Content Placeholder 2"/>
          <p:cNvSpPr>
            <a:spLocks noGrp="1"/>
          </p:cNvSpPr>
          <p:nvPr>
            <p:ph idx="1"/>
          </p:nvPr>
        </p:nvSpPr>
        <p:spPr/>
        <p:txBody>
          <a:bodyPr>
            <a:normAutofit/>
          </a:bodyPr>
          <a:lstStyle/>
          <a:p>
            <a:r>
              <a:rPr lang="en-US" sz="2800" dirty="0"/>
              <a:t>Coronavirus Aid, Relief, and Economic Security Act (CARES) Act provided additional $345 million in DWG funding </a:t>
            </a:r>
          </a:p>
          <a:p>
            <a:endParaRPr lang="en-US" sz="2800" dirty="0"/>
          </a:p>
          <a:p>
            <a:r>
              <a:rPr lang="en-US" sz="2800" dirty="0"/>
              <a:t>Nationally, the Department has awarded</a:t>
            </a:r>
            <a:r>
              <a:rPr lang="en-US" dirty="0"/>
              <a:t> ETA </a:t>
            </a:r>
            <a:r>
              <a:rPr lang="en-US" sz="2800" dirty="0"/>
              <a:t>over $392 million in COVID-19 DWG funding to 63 states, territories, and tribal entities</a:t>
            </a:r>
          </a:p>
          <a:p>
            <a:endParaRPr lang="en-US" sz="2800" dirty="0"/>
          </a:p>
          <a:p>
            <a:r>
              <a:rPr lang="en-US" sz="2800" dirty="0"/>
              <a:t>All of the awards are listed on ETA’s website:  </a:t>
            </a:r>
            <a:r>
              <a:rPr lang="en-US" sz="2800" dirty="0">
                <a:hlinkClick r:id="rId3"/>
              </a:rPr>
              <a:t>https://www.dol.gov/agencies/eta/dislocated-workers/grants/covid-19</a:t>
            </a:r>
            <a:endParaRPr lang="en-US" sz="2800" dirty="0"/>
          </a:p>
          <a:p>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lvl="1"/>
            <a:endParaRPr lang="en-US" sz="1200" dirty="0"/>
          </a:p>
        </p:txBody>
      </p:sp>
      <p:sp>
        <p:nvSpPr>
          <p:cNvPr id="4" name="Footer Placeholder 16">
            <a:extLst>
              <a:ext uri="{FF2B5EF4-FFF2-40B4-BE49-F238E27FC236}">
                <a16:creationId xmlns:a16="http://schemas.microsoft.com/office/drawing/2014/main" id="{7337C8D2-AF4C-4C93-908B-90E1FBA4B408}"/>
              </a:ext>
            </a:extLst>
          </p:cNvPr>
          <p:cNvSpPr txBox="1">
            <a:spLocks/>
          </p:cNvSpPr>
          <p:nvPr/>
        </p:nvSpPr>
        <p:spPr>
          <a:xfrm>
            <a:off x="2532195" y="6404515"/>
            <a:ext cx="3581400" cy="309563"/>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white"/>
                </a:solidFill>
                <a:latin typeface="Cambria" pitchFamily="18" charset="0"/>
              </a:rPr>
              <a:t>Employment and Training Administration</a:t>
            </a:r>
          </a:p>
          <a:p>
            <a:pPr>
              <a:defRPr/>
            </a:pPr>
            <a:endParaRPr lang="en-US" sz="1200" dirty="0">
              <a:solidFill>
                <a:prstClr val="white"/>
              </a:solidFill>
              <a:latin typeface="Georgia"/>
            </a:endParaRPr>
          </a:p>
        </p:txBody>
      </p:sp>
    </p:spTree>
    <p:extLst>
      <p:ext uri="{BB962C8B-B14F-4D97-AF65-F5344CB8AC3E}">
        <p14:creationId xmlns:p14="http://schemas.microsoft.com/office/powerpoint/2010/main" val="803317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9004" y="-47921"/>
            <a:ext cx="8504197" cy="974513"/>
          </a:xfrm>
        </p:spPr>
        <p:txBody>
          <a:bodyPr>
            <a:normAutofit/>
          </a:bodyPr>
          <a:lstStyle/>
          <a:p>
            <a:r>
              <a:rPr lang="en-US" dirty="0"/>
              <a:t>Significant Investment in Response to Pandemic </a:t>
            </a:r>
          </a:p>
        </p:txBody>
      </p:sp>
      <p:sp>
        <p:nvSpPr>
          <p:cNvPr id="3" name="Slide Number Placeholder 2"/>
          <p:cNvSpPr>
            <a:spLocks noGrp="1"/>
          </p:cNvSpPr>
          <p:nvPr>
            <p:ph type="sldNum" sz="quarter" idx="12"/>
          </p:nvPr>
        </p:nvSpPr>
        <p:spPr>
          <a:xfrm>
            <a:off x="5857875" y="1226821"/>
            <a:ext cx="457200" cy="252307"/>
          </a:xfrm>
        </p:spPr>
        <p:txBody>
          <a:bodyPr>
            <a:normAutofit fontScale="77500" lnSpcReduction="20000"/>
          </a:bodyPr>
          <a:lstStyle/>
          <a:p>
            <a:fld id="{94392F7E-33F9-4BEB-9587-BF61EA457123}" type="slidenum">
              <a:rPr lang="en-US" smtClean="0"/>
              <a:pPr/>
              <a:t>5</a:t>
            </a:fld>
            <a:endParaRPr lang="en-US" dirty="0"/>
          </a:p>
        </p:txBody>
      </p:sp>
      <p:sp>
        <p:nvSpPr>
          <p:cNvPr id="4" name="Content Placeholder 3"/>
          <p:cNvSpPr>
            <a:spLocks noGrp="1"/>
          </p:cNvSpPr>
          <p:nvPr>
            <p:ph sz="quarter" idx="1"/>
          </p:nvPr>
        </p:nvSpPr>
        <p:spPr/>
        <p:txBody>
          <a:bodyPr>
            <a:normAutofit lnSpcReduction="10000"/>
          </a:bodyPr>
          <a:lstStyle/>
          <a:p>
            <a:r>
              <a:rPr lang="en-US" dirty="0"/>
              <a:t>The Workforce System is a vital component to recovery </a:t>
            </a:r>
          </a:p>
          <a:p>
            <a:endParaRPr lang="en-US" dirty="0"/>
          </a:p>
          <a:p>
            <a:r>
              <a:rPr lang="en-US" dirty="0"/>
              <a:t>To date, ETA has awarded 63 NDWG-COVID requests from states and communities to help strengthen economies through:</a:t>
            </a:r>
          </a:p>
          <a:p>
            <a:pPr lvl="1"/>
            <a:r>
              <a:rPr lang="en-US" dirty="0"/>
              <a:t>Disaster Relief Employment</a:t>
            </a:r>
          </a:p>
          <a:p>
            <a:pPr lvl="1"/>
            <a:r>
              <a:rPr lang="en-US" dirty="0"/>
              <a:t>Employment Recovery</a:t>
            </a:r>
          </a:p>
          <a:p>
            <a:pPr lvl="1"/>
            <a:r>
              <a:rPr lang="en-US" dirty="0"/>
              <a:t>Humanitarian Aid</a:t>
            </a:r>
          </a:p>
          <a:p>
            <a:pPr marL="0" indent="0">
              <a:buNone/>
            </a:pPr>
            <a:endParaRPr lang="en-US" dirty="0"/>
          </a:p>
          <a:p>
            <a:r>
              <a:rPr lang="en-US" dirty="0"/>
              <a:t>These funds will help individuals, families and communities recover through the provision of temporary employment and/or career, training and supportive services </a:t>
            </a:r>
          </a:p>
        </p:txBody>
      </p:sp>
      <p:sp>
        <p:nvSpPr>
          <p:cNvPr id="6" name="Footer Placeholder 16">
            <a:extLst>
              <a:ext uri="{FF2B5EF4-FFF2-40B4-BE49-F238E27FC236}">
                <a16:creationId xmlns:a16="http://schemas.microsoft.com/office/drawing/2014/main" id="{7337C8D2-AF4C-4C93-908B-90E1FBA4B408}"/>
              </a:ext>
            </a:extLst>
          </p:cNvPr>
          <p:cNvSpPr txBox="1">
            <a:spLocks noGrp="1"/>
          </p:cNvSpPr>
          <p:nvPr>
            <p:ph type="ftr" sz="quarter" idx="4294967295"/>
          </p:nvPr>
        </p:nvSpPr>
        <p:spPr>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white"/>
                </a:solidFill>
                <a:latin typeface="Cambria" pitchFamily="18" charset="0"/>
              </a:rPr>
              <a:t>Employment and Training Administration</a:t>
            </a:r>
          </a:p>
          <a:p>
            <a:pPr>
              <a:defRPr/>
            </a:pPr>
            <a:endParaRPr lang="en-US" sz="1200" dirty="0">
              <a:solidFill>
                <a:prstClr val="white"/>
              </a:solidFill>
              <a:latin typeface="Georgia"/>
            </a:endParaRPr>
          </a:p>
        </p:txBody>
      </p:sp>
    </p:spTree>
    <p:extLst>
      <p:ext uri="{BB962C8B-B14F-4D97-AF65-F5344CB8AC3E}">
        <p14:creationId xmlns:p14="http://schemas.microsoft.com/office/powerpoint/2010/main" val="2212690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6</a:t>
            </a:fld>
            <a:endParaRPr lang="en-US"/>
          </a:p>
        </p:txBody>
      </p:sp>
      <p:sp>
        <p:nvSpPr>
          <p:cNvPr id="4" name="Title 3"/>
          <p:cNvSpPr>
            <a:spLocks noGrp="1"/>
          </p:cNvSpPr>
          <p:nvPr>
            <p:ph type="title"/>
          </p:nvPr>
        </p:nvSpPr>
        <p:spPr>
          <a:xfrm>
            <a:off x="805866" y="197011"/>
            <a:ext cx="9866475" cy="827671"/>
          </a:xfrm>
        </p:spPr>
        <p:txBody>
          <a:bodyPr/>
          <a:lstStyle/>
          <a:p>
            <a:r>
              <a:rPr lang="en-US" dirty="0"/>
              <a:t>Priority Areas</a:t>
            </a:r>
          </a:p>
        </p:txBody>
      </p:sp>
      <p:sp>
        <p:nvSpPr>
          <p:cNvPr id="5" name="Content Placeholder 4"/>
          <p:cNvSpPr>
            <a:spLocks noGrp="1"/>
          </p:cNvSpPr>
          <p:nvPr>
            <p:ph idx="1"/>
          </p:nvPr>
        </p:nvSpPr>
        <p:spPr/>
        <p:txBody>
          <a:bodyPr>
            <a:normAutofit/>
          </a:bodyPr>
          <a:lstStyle/>
          <a:p>
            <a:r>
              <a:rPr lang="en-US" sz="2900" b="1" dirty="0"/>
              <a:t>Pandemic Response Accountability Committee</a:t>
            </a:r>
          </a:p>
          <a:p>
            <a:pPr lvl="1"/>
            <a:r>
              <a:rPr lang="en-US" sz="2600" dirty="0"/>
              <a:t>Offices of Inspector General (OIG) will focus on key areas related to the implementation of the CARES Act Provisions</a:t>
            </a:r>
          </a:p>
          <a:p>
            <a:pPr lvl="1"/>
            <a:r>
              <a:rPr lang="en-US" sz="2600" dirty="0"/>
              <a:t>DOL OIG will conduct audits to review the effectiveness, efficiency, and integrity of all DOL programs funded by the CARES Act</a:t>
            </a:r>
          </a:p>
          <a:p>
            <a:pPr>
              <a:lnSpc>
                <a:spcPct val="105000"/>
              </a:lnSpc>
            </a:pPr>
            <a:r>
              <a:rPr lang="en-US" sz="2900" b="1" dirty="0"/>
              <a:t>The Department anticipates the OIG to focus initially on two areas: </a:t>
            </a:r>
          </a:p>
          <a:p>
            <a:pPr lvl="1"/>
            <a:r>
              <a:rPr lang="en-US" sz="2600" dirty="0"/>
              <a:t>Efficient and Timely Project Start-up</a:t>
            </a:r>
          </a:p>
          <a:p>
            <a:pPr lvl="1"/>
            <a:r>
              <a:rPr lang="en-US" sz="2600" dirty="0"/>
              <a:t>Eligibility Documentation</a:t>
            </a:r>
          </a:p>
          <a:p>
            <a:pPr marL="457200" lvl="1" indent="0">
              <a:buNone/>
            </a:pPr>
            <a:endParaRPr lang="en-US" sz="3200" dirty="0"/>
          </a:p>
          <a:p>
            <a:endParaRPr lang="en-US" dirty="0"/>
          </a:p>
        </p:txBody>
      </p:sp>
    </p:spTree>
    <p:extLst>
      <p:ext uri="{BB962C8B-B14F-4D97-AF65-F5344CB8AC3E}">
        <p14:creationId xmlns:p14="http://schemas.microsoft.com/office/powerpoint/2010/main" val="1575442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8AC4458-3A79-FB48-BD76-1BB668D5F25F}" type="slidenum">
              <a:rPr lang="en-US" smtClean="0"/>
              <a:t>7</a:t>
            </a:fld>
            <a:endParaRPr lang="en-US"/>
          </a:p>
        </p:txBody>
      </p:sp>
      <p:sp>
        <p:nvSpPr>
          <p:cNvPr id="3" name="Title 2"/>
          <p:cNvSpPr>
            <a:spLocks noGrp="1"/>
          </p:cNvSpPr>
          <p:nvPr>
            <p:ph type="title"/>
          </p:nvPr>
        </p:nvSpPr>
        <p:spPr/>
        <p:txBody>
          <a:bodyPr/>
          <a:lstStyle/>
          <a:p>
            <a:r>
              <a:rPr lang="en-US" dirty="0"/>
              <a:t> </a:t>
            </a:r>
            <a:r>
              <a:rPr lang="en-US" sz="3600" dirty="0"/>
              <a:t>Today’s Agenda</a:t>
            </a:r>
          </a:p>
        </p:txBody>
      </p:sp>
      <p:sp>
        <p:nvSpPr>
          <p:cNvPr id="4" name="Content Placeholder 3"/>
          <p:cNvSpPr>
            <a:spLocks noGrp="1"/>
          </p:cNvSpPr>
          <p:nvPr>
            <p:ph idx="1"/>
          </p:nvPr>
        </p:nvSpPr>
        <p:spPr/>
        <p:txBody>
          <a:bodyPr>
            <a:normAutofit/>
          </a:bodyPr>
          <a:lstStyle/>
          <a:p>
            <a:pPr>
              <a:lnSpc>
                <a:spcPct val="107000"/>
              </a:lnSpc>
              <a:spcAft>
                <a:spcPts val="800"/>
              </a:spcAft>
            </a:pPr>
            <a:r>
              <a:rPr lang="en-US" sz="3600" b="1" dirty="0">
                <a:latin typeface="Calibri" panose="020F0502020204030204" pitchFamily="34" charset="0"/>
                <a:ea typeface="Calibri" panose="020F0502020204030204" pitchFamily="34" charset="0"/>
                <a:cs typeface="Times New Roman" panose="02020603050405020304" pitchFamily="18" charset="0"/>
              </a:rPr>
              <a:t>The focus will be a continuation on efficient and timely startup activities including: </a:t>
            </a:r>
          </a:p>
          <a:p>
            <a:pPr lvl="1">
              <a:lnSpc>
                <a:spcPct val="107000"/>
              </a:lnSpc>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Participant and work site outreach</a:t>
            </a:r>
          </a:p>
          <a:p>
            <a:pPr lvl="1">
              <a:lnSpc>
                <a:spcPct val="107000"/>
              </a:lnSpc>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Participant enrollment and eligibility documentation </a:t>
            </a:r>
          </a:p>
          <a:p>
            <a:pPr lvl="1">
              <a:lnSpc>
                <a:spcPct val="107000"/>
              </a:lnSpc>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Selection of sub recipients and contractors</a:t>
            </a:r>
          </a:p>
          <a:p>
            <a:pPr lvl="1">
              <a:lnSpc>
                <a:spcPct val="107000"/>
              </a:lnSpc>
              <a:spcAft>
                <a:spcPts val="800"/>
              </a:spcAft>
            </a:pPr>
            <a:endParaRPr lang="en-US" sz="3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1554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80BA221-3FF2-4CDA-BE6F-6F5CDFE4871F}"/>
              </a:ext>
            </a:extLst>
          </p:cNvPr>
          <p:cNvSpPr>
            <a:spLocks noGrp="1"/>
          </p:cNvSpPr>
          <p:nvPr>
            <p:ph type="sldNum" sz="quarter" idx="12"/>
          </p:nvPr>
        </p:nvSpPr>
        <p:spPr/>
        <p:txBody>
          <a:bodyPr/>
          <a:lstStyle/>
          <a:p>
            <a:fld id="{158B7785-F6D6-45F8-833E-07BD84680091}" type="slidenum">
              <a:rPr lang="en-US" smtClean="0"/>
              <a:pPr/>
              <a:t>8</a:t>
            </a:fld>
            <a:endParaRPr lang="en-US"/>
          </a:p>
        </p:txBody>
      </p:sp>
      <p:sp>
        <p:nvSpPr>
          <p:cNvPr id="2" name="Title 1">
            <a:extLst>
              <a:ext uri="{FF2B5EF4-FFF2-40B4-BE49-F238E27FC236}">
                <a16:creationId xmlns:a16="http://schemas.microsoft.com/office/drawing/2014/main" id="{BEEED5D4-778F-418B-8852-DBFAE2D24571}"/>
              </a:ext>
            </a:extLst>
          </p:cNvPr>
          <p:cNvSpPr>
            <a:spLocks noGrp="1"/>
          </p:cNvSpPr>
          <p:nvPr>
            <p:ph type="title"/>
          </p:nvPr>
        </p:nvSpPr>
        <p:spPr/>
        <p:txBody>
          <a:bodyPr/>
          <a:lstStyle/>
          <a:p>
            <a:r>
              <a:rPr lang="en-US" dirty="0"/>
              <a:t>Today’s Speakers</a:t>
            </a:r>
          </a:p>
        </p:txBody>
      </p:sp>
      <p:sp>
        <p:nvSpPr>
          <p:cNvPr id="7" name="Content Placeholder 6">
            <a:extLst>
              <a:ext uri="{FF2B5EF4-FFF2-40B4-BE49-F238E27FC236}">
                <a16:creationId xmlns:a16="http://schemas.microsoft.com/office/drawing/2014/main" id="{90495AA4-C5F4-4FBE-BCE8-903A6E054E5D}"/>
              </a:ext>
            </a:extLst>
          </p:cNvPr>
          <p:cNvSpPr>
            <a:spLocks noGrp="1"/>
          </p:cNvSpPr>
          <p:nvPr>
            <p:ph sz="half" idx="15"/>
          </p:nvPr>
        </p:nvSpPr>
        <p:spPr>
          <a:xfrm>
            <a:off x="489527" y="3166876"/>
            <a:ext cx="3499900" cy="1951879"/>
          </a:xfrm>
        </p:spPr>
        <p:txBody>
          <a:bodyPr anchor="ctr"/>
          <a:lstStyle/>
          <a:p>
            <a:pPr algn="ctr"/>
            <a:r>
              <a:rPr lang="en-US" altLang="en-US" sz="2000" dirty="0"/>
              <a:t>Terrianne Brown</a:t>
            </a:r>
          </a:p>
          <a:p>
            <a:pPr lvl="1" algn="ctr"/>
            <a:r>
              <a:rPr lang="en-US" altLang="en-US" sz="1800" dirty="0"/>
              <a:t>Assistant Director</a:t>
            </a:r>
          </a:p>
          <a:p>
            <a:pPr lvl="2" algn="ctr">
              <a:lnSpc>
                <a:spcPct val="100000"/>
              </a:lnSpc>
              <a:spcBef>
                <a:spcPts val="0"/>
              </a:spcBef>
            </a:pPr>
            <a:r>
              <a:rPr lang="en-US" altLang="en-US" sz="1800" dirty="0" err="1"/>
              <a:t>NoRTEC</a:t>
            </a:r>
            <a:endParaRPr lang="en-US" altLang="en-US" sz="1800" dirty="0"/>
          </a:p>
          <a:p>
            <a:pPr algn="ctr">
              <a:spcBef>
                <a:spcPts val="1200"/>
              </a:spcBef>
            </a:pPr>
            <a:r>
              <a:rPr lang="en-US" sz="2000" dirty="0"/>
              <a:t>Kristine Farrell </a:t>
            </a:r>
          </a:p>
          <a:p>
            <a:pPr lvl="1" algn="ctr">
              <a:lnSpc>
                <a:spcPct val="100000"/>
              </a:lnSpc>
              <a:spcBef>
                <a:spcPts val="0"/>
              </a:spcBef>
            </a:pPr>
            <a:r>
              <a:rPr lang="en-US" altLang="en-US" sz="1800" dirty="0"/>
              <a:t>Program Director</a:t>
            </a:r>
          </a:p>
          <a:p>
            <a:pPr lvl="1" algn="ctr">
              <a:lnSpc>
                <a:spcPct val="100000"/>
              </a:lnSpc>
              <a:spcBef>
                <a:spcPts val="0"/>
              </a:spcBef>
            </a:pPr>
            <a:r>
              <a:rPr lang="en-US" altLang="en-US" sz="1800" dirty="0">
                <a:latin typeface="+mn-lt"/>
              </a:rPr>
              <a:t>AFWD</a:t>
            </a:r>
          </a:p>
        </p:txBody>
      </p:sp>
      <p:sp>
        <p:nvSpPr>
          <p:cNvPr id="3" name="Content Placeholder 2">
            <a:extLst>
              <a:ext uri="{FF2B5EF4-FFF2-40B4-BE49-F238E27FC236}">
                <a16:creationId xmlns:a16="http://schemas.microsoft.com/office/drawing/2014/main" id="{E2BED0D9-11B9-41BB-B610-727CD264CD48}"/>
              </a:ext>
            </a:extLst>
          </p:cNvPr>
          <p:cNvSpPr>
            <a:spLocks noGrp="1"/>
          </p:cNvSpPr>
          <p:nvPr>
            <p:ph sz="half" idx="1"/>
          </p:nvPr>
        </p:nvSpPr>
        <p:spPr>
          <a:xfrm>
            <a:off x="4213781" y="3756053"/>
            <a:ext cx="3651804" cy="2185298"/>
          </a:xfrm>
        </p:spPr>
        <p:txBody>
          <a:bodyPr/>
          <a:lstStyle/>
          <a:p>
            <a:pPr algn="ctr">
              <a:lnSpc>
                <a:spcPct val="100000"/>
              </a:lnSpc>
              <a:spcBef>
                <a:spcPts val="0"/>
              </a:spcBef>
            </a:pPr>
            <a:r>
              <a:rPr lang="en-US" sz="2000" dirty="0"/>
              <a:t>Sarah Blusiewicz</a:t>
            </a:r>
          </a:p>
          <a:p>
            <a:pPr lvl="1" algn="ctr">
              <a:lnSpc>
                <a:spcPct val="100000"/>
              </a:lnSpc>
              <a:spcBef>
                <a:spcPts val="0"/>
              </a:spcBef>
            </a:pPr>
            <a:r>
              <a:rPr lang="en-US" sz="1800" dirty="0"/>
              <a:t>Assistant Director, Workforce Development Services</a:t>
            </a:r>
          </a:p>
          <a:p>
            <a:pPr lvl="2" algn="ctr">
              <a:lnSpc>
                <a:spcPct val="100000"/>
              </a:lnSpc>
              <a:spcBef>
                <a:spcPts val="0"/>
              </a:spcBef>
            </a:pPr>
            <a:r>
              <a:rPr lang="en-US" sz="1800" dirty="0"/>
              <a:t>Rhode Island Department of Employment and Training</a:t>
            </a:r>
          </a:p>
          <a:p>
            <a:pPr lvl="2" algn="ctr">
              <a:lnSpc>
                <a:spcPct val="100000"/>
              </a:lnSpc>
              <a:spcBef>
                <a:spcPts val="0"/>
              </a:spcBef>
            </a:pPr>
            <a:endParaRPr lang="en-US" sz="1800" dirty="0"/>
          </a:p>
          <a:p>
            <a:pPr algn="ctr">
              <a:lnSpc>
                <a:spcPct val="100000"/>
              </a:lnSpc>
              <a:spcBef>
                <a:spcPts val="0"/>
              </a:spcBef>
            </a:pPr>
            <a:r>
              <a:rPr lang="en-US" sz="2000" dirty="0"/>
              <a:t>Nina </a:t>
            </a:r>
            <a:r>
              <a:rPr lang="en-US" sz="2000" dirty="0" err="1"/>
              <a:t>Pande</a:t>
            </a:r>
            <a:endParaRPr lang="en-US" sz="2000" dirty="0"/>
          </a:p>
          <a:p>
            <a:pPr lvl="1" algn="ctr"/>
            <a:r>
              <a:rPr lang="en-US" sz="1800" dirty="0"/>
              <a:t>Executive Director</a:t>
            </a:r>
          </a:p>
          <a:p>
            <a:pPr lvl="2" algn="ctr">
              <a:lnSpc>
                <a:spcPct val="100000"/>
              </a:lnSpc>
              <a:spcBef>
                <a:spcPts val="0"/>
              </a:spcBef>
            </a:pPr>
            <a:r>
              <a:rPr lang="en-US" sz="1800" dirty="0"/>
              <a:t>Skills for Rhode Island’s Future</a:t>
            </a:r>
          </a:p>
          <a:p>
            <a:pPr algn="ctr"/>
            <a:endParaRPr lang="en-US" sz="2200" dirty="0"/>
          </a:p>
        </p:txBody>
      </p:sp>
      <p:sp>
        <p:nvSpPr>
          <p:cNvPr id="4" name="Content Placeholder 3">
            <a:extLst>
              <a:ext uri="{FF2B5EF4-FFF2-40B4-BE49-F238E27FC236}">
                <a16:creationId xmlns:a16="http://schemas.microsoft.com/office/drawing/2014/main" id="{A5DC4EBE-0A00-492E-9CD3-CBE1F6F1C0AF}"/>
              </a:ext>
            </a:extLst>
          </p:cNvPr>
          <p:cNvSpPr>
            <a:spLocks noGrp="1"/>
          </p:cNvSpPr>
          <p:nvPr>
            <p:ph sz="half" idx="2"/>
          </p:nvPr>
        </p:nvSpPr>
        <p:spPr>
          <a:xfrm>
            <a:off x="8269107" y="3868316"/>
            <a:ext cx="3516198" cy="980386"/>
          </a:xfrm>
        </p:spPr>
        <p:txBody>
          <a:bodyPr/>
          <a:lstStyle/>
          <a:p>
            <a:pPr algn="ctr"/>
            <a:r>
              <a:rPr lang="en-US" sz="2000" dirty="0"/>
              <a:t>Julie Baxter</a:t>
            </a:r>
          </a:p>
          <a:p>
            <a:pPr lvl="1" algn="ctr"/>
            <a:r>
              <a:rPr lang="en-US" sz="1800" dirty="0"/>
              <a:t>Workforce Initiatives Manager</a:t>
            </a:r>
          </a:p>
          <a:p>
            <a:pPr lvl="2" algn="ctr"/>
            <a:r>
              <a:rPr lang="en-US" sz="1800" dirty="0"/>
              <a:t>Washington State Employment Security Department</a:t>
            </a:r>
          </a:p>
          <a:p>
            <a:pPr algn="ctr"/>
            <a:r>
              <a:rPr lang="en-US" sz="2000" dirty="0"/>
              <a:t>Corinne Watts</a:t>
            </a:r>
          </a:p>
          <a:p>
            <a:pPr lvl="1" algn="ctr"/>
            <a:r>
              <a:rPr lang="en-US" sz="1800" dirty="0"/>
              <a:t>Director of Workforce Services</a:t>
            </a:r>
          </a:p>
          <a:p>
            <a:pPr lvl="2" algn="ctr"/>
            <a:r>
              <a:rPr lang="en-US" sz="1800" dirty="0" err="1"/>
              <a:t>PacMtn</a:t>
            </a:r>
            <a:endParaRPr lang="en-US" sz="1800" dirty="0"/>
          </a:p>
        </p:txBody>
      </p:sp>
      <p:graphicFrame>
        <p:nvGraphicFramePr>
          <p:cNvPr id="5" name="Diagram 4"/>
          <p:cNvGraphicFramePr/>
          <p:nvPr>
            <p:extLst>
              <p:ext uri="{D42A27DB-BD31-4B8C-83A1-F6EECF244321}">
                <p14:modId xmlns:p14="http://schemas.microsoft.com/office/powerpoint/2010/main" val="2851993362"/>
              </p:ext>
            </p:extLst>
          </p:nvPr>
        </p:nvGraphicFramePr>
        <p:xfrm>
          <a:off x="570269" y="1112938"/>
          <a:ext cx="3419157" cy="1914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ext uri="{D42A27DB-BD31-4B8C-83A1-F6EECF244321}">
                <p14:modId xmlns:p14="http://schemas.microsoft.com/office/powerpoint/2010/main" val="4054732589"/>
              </p:ext>
            </p:extLst>
          </p:nvPr>
        </p:nvGraphicFramePr>
        <p:xfrm>
          <a:off x="4572476" y="1112937"/>
          <a:ext cx="3293109" cy="18763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p:cNvGraphicFramePr/>
          <p:nvPr>
            <p:extLst>
              <p:ext uri="{D42A27DB-BD31-4B8C-83A1-F6EECF244321}">
                <p14:modId xmlns:p14="http://schemas.microsoft.com/office/powerpoint/2010/main" val="3990391832"/>
              </p:ext>
            </p:extLst>
          </p:nvPr>
        </p:nvGraphicFramePr>
        <p:xfrm>
          <a:off x="8448635" y="1112938"/>
          <a:ext cx="3157142" cy="18763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custDataLst>
      <p:tags r:id="rId1"/>
    </p:custDataLst>
    <p:extLst>
      <p:ext uri="{BB962C8B-B14F-4D97-AF65-F5344CB8AC3E}">
        <p14:creationId xmlns:p14="http://schemas.microsoft.com/office/powerpoint/2010/main" val="1124463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nvPr>
        </p:nvSpPr>
        <p:spPr/>
        <p:txBody>
          <a:bodyPr/>
          <a:lstStyle/>
          <a:p>
            <a:fld id="{158B7785-F6D6-45F8-833E-07BD84680091}" type="slidenum">
              <a:rPr lang="en-US" smtClean="0"/>
              <a:pPr/>
              <a:t>9</a:t>
            </a:fld>
            <a:endParaRPr lang="en-US" dirty="0"/>
          </a:p>
        </p:txBody>
      </p:sp>
      <p:sp>
        <p:nvSpPr>
          <p:cNvPr id="5" name="Text Placeholder 4">
            <a:extLst>
              <a:ext uri="{FF2B5EF4-FFF2-40B4-BE49-F238E27FC236}">
                <a16:creationId xmlns:a16="http://schemas.microsoft.com/office/drawing/2014/main" id="{FD5EED7B-1CC4-483E-BE42-D24C9444940B}"/>
              </a:ext>
            </a:extLst>
          </p:cNvPr>
          <p:cNvSpPr>
            <a:spLocks noGrp="1"/>
          </p:cNvSpPr>
          <p:nvPr>
            <p:ph type="body" idx="1"/>
          </p:nvPr>
        </p:nvSpPr>
        <p:spPr>
          <a:xfrm>
            <a:off x="1455883" y="3849200"/>
            <a:ext cx="5425684" cy="1847273"/>
          </a:xfrm>
        </p:spPr>
        <p:txBody>
          <a:bodyPr>
            <a:noAutofit/>
          </a:bodyPr>
          <a:lstStyle/>
          <a:p>
            <a:pPr algn="ctr"/>
            <a:r>
              <a:rPr lang="en-US" altLang="en-US" sz="2000" dirty="0"/>
              <a:t>Presented by: </a:t>
            </a:r>
          </a:p>
          <a:p>
            <a:pPr algn="ctr"/>
            <a:r>
              <a:rPr lang="en-US" altLang="en-US" sz="2400" b="1" dirty="0" err="1"/>
              <a:t>NoRTEC</a:t>
            </a:r>
            <a:r>
              <a:rPr lang="en-US" altLang="en-US" sz="2400" b="1" dirty="0"/>
              <a:t> Workforce Development Board</a:t>
            </a:r>
          </a:p>
          <a:p>
            <a:pPr algn="ctr"/>
            <a:r>
              <a:rPr lang="en-US" altLang="en-US" sz="2400" b="1" dirty="0"/>
              <a:t>Alliance for Workforce Development, Inc. </a:t>
            </a:r>
            <a:endParaRPr lang="en-US" sz="1800" dirty="0"/>
          </a:p>
        </p:txBody>
      </p:sp>
      <p:pic>
        <p:nvPicPr>
          <p:cNvPr id="6" name="Picture 4" descr="Logo">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583" y="1777971"/>
            <a:ext cx="1965993" cy="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3018" y="1479518"/>
            <a:ext cx="3662834" cy="13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p:cNvSpPr>
            <a:spLocks noGrp="1" noChangeArrowheads="1"/>
          </p:cNvSpPr>
          <p:nvPr>
            <p:ph type="title"/>
          </p:nvPr>
        </p:nvSpPr>
        <p:spPr bwMode="auto">
          <a:xfrm>
            <a:off x="1455883" y="3043564"/>
            <a:ext cx="6553200"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dirty="0"/>
              <a:t>NDWG – COVID Disaster Relief</a:t>
            </a:r>
          </a:p>
        </p:txBody>
      </p:sp>
      <p:pic>
        <p:nvPicPr>
          <p:cNvPr id="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3018" y="1479518"/>
            <a:ext cx="3662834" cy="13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
          <p:cNvSpPr txBox="1">
            <a:spLocks noChangeArrowheads="1"/>
          </p:cNvSpPr>
          <p:nvPr/>
        </p:nvSpPr>
        <p:spPr bwMode="auto">
          <a:xfrm>
            <a:off x="1455883" y="3043564"/>
            <a:ext cx="6553200"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sp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mj-cs"/>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t>NDWG – COVID Disaster Relief</a:t>
            </a:r>
            <a:endParaRPr lang="en-US" altLang="en-US" sz="2800" dirty="0"/>
          </a:p>
        </p:txBody>
      </p:sp>
    </p:spTree>
    <p:extLst>
      <p:ext uri="{BB962C8B-B14F-4D97-AF65-F5344CB8AC3E}">
        <p14:creationId xmlns:p14="http://schemas.microsoft.com/office/powerpoint/2010/main" val="31589195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4"/>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National Dislocated Worker Grant – COVID Disaster Relief &amp;quot;&quot;/&gt;&lt;property id=&quot;20307&quot; value=&quot;256&quot;/&gt;&lt;/object&gt;&lt;object type=&quot;3&quot; unique_id=&quot;10004&quot;&gt;&lt;property id=&quot;20148&quot; value=&quot;5&quot;/&gt;&lt;property id=&quot;20300&quot; value=&quot;Slide 2 - &amp;quot;Today’s Host&amp;quot;&quot;/&gt;&lt;property id=&quot;20307&quot; value=&quot;296&quot;/&gt;&lt;/object&gt;&lt;object type=&quot;3&quot; unique_id=&quot;10005&quot;&gt;&lt;property id=&quot;20148&quot; value=&quot;5&quot;/&gt;&lt;property id=&quot;20300&quot; value=&quot;Slide 3 - &amp;quot;Today’s Agenda&amp;quot;&quot;/&gt;&lt;property id=&quot;20307&quot; value=&quot;295&quot;/&gt;&lt;/object&gt;&lt;object type=&quot;3&quot; unique_id=&quot;10006&quot;&gt;&lt;property id=&quot;20148&quot; value=&quot;5&quot;/&gt;&lt;property id=&quot;20300&quot; value=&quot;Slide 4 - &amp;quot;Overview of DWGs&amp;quot;&quot;/&gt;&lt;property id=&quot;20307&quot; value=&quot;326&quot;/&gt;&lt;/object&gt;&lt;object type=&quot;3&quot; unique_id=&quot;10007&quot;&gt;&lt;property id=&quot;20148&quot; value=&quot;5&quot;/&gt;&lt;property id=&quot;20300&quot; value=&quot;Slide 5 - &amp;quot;Significant Investment in Response to Pandemic &amp;quot;&quot;/&gt;&lt;property id=&quot;20307&quot; value=&quot;328&quot;/&gt;&lt;/object&gt;&lt;object type=&quot;3&quot; unique_id=&quot;10008&quot;&gt;&lt;property id=&quot;20148&quot; value=&quot;5&quot;/&gt;&lt;property id=&quot;20300&quot; value=&quot;Slide 6 - &amp;quot;Priority Areas&amp;quot;&quot;/&gt;&lt;property id=&quot;20307&quot; value=&quot;329&quot;/&gt;&lt;/object&gt;&lt;object type=&quot;3&quot; unique_id=&quot;10009&quot;&gt;&lt;property id=&quot;20148&quot; value=&quot;5&quot;/&gt;&lt;property id=&quot;20300&quot; value=&quot;Slide 7 - &amp;quot; Today’s Agenda&amp;quot;&quot;/&gt;&lt;property id=&quot;20307&quot; value=&quot;330&quot;/&gt;&lt;/object&gt;&lt;object type=&quot;3&quot; unique_id=&quot;10010&quot;&gt;&lt;property id=&quot;20148&quot; value=&quot;5&quot;/&gt;&lt;property id=&quot;20300&quot; value=&quot;Slide 8 - &amp;quot;Today’s Speakers&amp;quot;&quot;/&gt;&lt;property id=&quot;20307&quot; value=&quot;266&quot;/&gt;&lt;/object&gt;&lt;object type=&quot;3&quot; unique_id=&quot;10011&quot;&gt;&lt;property id=&quot;20148&quot; value=&quot;5&quot;/&gt;&lt;property id=&quot;20300&quot; value=&quot;Slide 9 - &amp;quot;NDWG – COVID Disaster Relief&amp;quot;&quot;/&gt;&lt;property id=&quot;20307&quot; value=&quot;282&quot;/&gt;&lt;/object&gt;&lt;object type=&quot;3&quot; unique_id=&quot;10012&quot;&gt;&lt;property id=&quot;20148&quot; value=&quot;5&quot;/&gt;&lt;property id=&quot;20300&quot; value=&quot;Slide 10 - &amp;quot;NoRTEC – Who we are &amp;amp;#x09;&amp;quot;&quot;/&gt;&lt;property id=&quot;20307&quot; value=&quot;306&quot;/&gt;&lt;/object&gt;&lt;object type=&quot;3&quot; unique_id=&quot;10013&quot;&gt;&lt;property id=&quot;20148&quot; value=&quot;5&quot;/&gt;&lt;property id=&quot;20300&quot; value=&quot;Slide 11 - &amp;quot;AFWD – Who we are &amp;quot;&quot;/&gt;&lt;property id=&quot;20307&quot; value=&quot;307&quot;/&gt;&lt;/object&gt;&lt;object type=&quot;3&quot; unique_id=&quot;10014&quot;&gt;&lt;property id=&quot;20148&quot; value=&quot;5&quot;/&gt;&lt;property id=&quot;20300&quot; value=&quot;Slide 12&quot;/&gt;&lt;property id=&quot;20307&quot; value=&quot;286&quot;/&gt;&lt;/object&gt;&lt;object type=&quot;3&quot; unique_id=&quot;10015&quot;&gt;&lt;property id=&quot;20148&quot; value=&quot;5&quot;/&gt;&lt;property id=&quot;20300&quot; value=&quot;Slide 13 - &amp;quot;COVID Disaster NDWG&amp;quot;&quot;/&gt;&lt;property id=&quot;20307&quot; value=&quot;289&quot;/&gt;&lt;/object&gt;&lt;object type=&quot;3&quot; unique_id=&quot;10016&quot;&gt;&lt;property id=&quot;20148&quot; value=&quot;5&quot;/&gt;&lt;property id=&quot;20300&quot; value=&quot;Slide 14 - &amp;quot;COVID Disaster NDWG&amp;quot;&quot;/&gt;&lt;property id=&quot;20307&quot; value=&quot;285&quot;/&gt;&lt;/object&gt;&lt;object type=&quot;3&quot; unique_id=&quot;10017&quot;&gt;&lt;property id=&quot;20148&quot; value=&quot;5&quot;/&gt;&lt;property id=&quot;20300&quot; value=&quot;Slide 15 - &amp;quot;COVID Disaster NDWG&amp;quot;&quot;/&gt;&lt;property id=&quot;20307&quot; value=&quot;284&quot;/&gt;&lt;/object&gt;&lt;object type=&quot;3&quot; unique_id=&quot;10018&quot;&gt;&lt;property id=&quot;20148&quot; value=&quot;5&quot;/&gt;&lt;property id=&quot;20300&quot; value=&quot;Slide 16 - &amp;quot;COVID Disaster NDWG&amp;quot;&quot;/&gt;&lt;property id=&quot;20307&quot; value=&quot;283&quot;/&gt;&lt;/object&gt;&lt;object type=&quot;3&quot; unique_id=&quot;10019&quot;&gt;&lt;property id=&quot;20148&quot; value=&quot;5&quot;/&gt;&lt;property id=&quot;20300&quot; value=&quot;Slide 17 - &amp;quot;COVID Disaster NDWG&amp;quot;&quot;/&gt;&lt;property id=&quot;20307&quot; value=&quot;308&quot;/&gt;&lt;/object&gt;&lt;object type=&quot;3&quot; unique_id=&quot;10020&quot;&gt;&lt;property id=&quot;20148&quot; value=&quot;5&quot;/&gt;&lt;property id=&quot;20300&quot; value=&quot;Slide 18 - &amp;quot;COVID Disaster NDWG&amp;quot;&quot;/&gt;&lt;property id=&quot;20307&quot; value=&quot;309&quot;/&gt;&lt;/object&gt;&lt;object type=&quot;3&quot; unique_id=&quot;10021&quot;&gt;&lt;property id=&quot;20148&quot; value=&quot;5&quot;/&gt;&lt;property id=&quot;20300&quot; value=&quot;Slide 19 - &amp;quot;COVID Disaster NDWG&amp;quot;&quot;/&gt;&lt;property id=&quot;20307&quot; value=&quot;310&quot;/&gt;&lt;/object&gt;&lt;object type=&quot;3&quot; unique_id=&quot;10022&quot;&gt;&lt;property id=&quot;20148&quot; value=&quot;5&quot;/&gt;&lt;property id=&quot;20300&quot; value=&quot;Slide 20 - &amp;quot;Contact Information&amp;quot;&quot;/&gt;&lt;property id=&quot;20307&quot; value=&quot;291&quot;/&gt;&lt;/object&gt;&lt;object type=&quot;3&quot; unique_id=&quot;10023&quot;&gt;&lt;property id=&quot;20148&quot; value=&quot;5&quot;/&gt;&lt;property id=&quot;20300&quot; value=&quot;Slide 21 - &amp;quot;Rhode Island COVID-19  Disaster Recovery NDWG&amp;quot;&quot;/&gt;&lt;property id=&quot;20307&quot; value=&quot;331&quot;/&gt;&lt;/object&gt;&lt;object type=&quot;3&quot; unique_id=&quot;10024&quot;&gt;&lt;property id=&quot;20148&quot; value=&quot;5&quot;/&gt;&lt;property id=&quot;20300&quot; value=&quot;Slide 22 - &amp;quot;Process Flow&amp;quot;&quot;/&gt;&lt;property id=&quot;20307&quot; value=&quot;332&quot;/&gt;&lt;/object&gt;&lt;object type=&quot;3&quot; unique_id=&quot;10025&quot;&gt;&lt;property id=&quot;20148&quot; value=&quot;5&quot;/&gt;&lt;property id=&quot;20300&quot; value=&quot;Slide 23 - &amp;quot;Recruitment Strategy&amp;quot;&quot;/&gt;&lt;property id=&quot;20307&quot; value=&quot;333&quot;/&gt;&lt;/object&gt;&lt;object type=&quot;3&quot; unique_id=&quot;10026&quot;&gt;&lt;property id=&quot;20148&quot; value=&quot;5&quot;/&gt;&lt;property id=&quot;20300&quot; value=&quot;Slide 24 - &amp;quot;Successes &amp;amp; Challenges&amp;quot;&quot;/&gt;&lt;property id=&quot;20307&quot; value=&quot;334&quot;/&gt;&lt;/object&gt;&lt;object type=&quot;3&quot; unique_id=&quot;10027&quot;&gt;&lt;property id=&quot;20148&quot; value=&quot;5&quot;/&gt;&lt;property id=&quot;20300&quot; value=&quot;Slide 25 - &amp;quot;Thank You&amp;quot;&quot;/&gt;&lt;property id=&quot;20307&quot; value=&quot;335&quot;/&gt;&lt;/object&gt;&lt;object type=&quot;3&quot; unique_id=&quot;10028&quot;&gt;&lt;property id=&quot;20148&quot; value=&quot;5&quot;/&gt;&lt;property id=&quot;20300&quot; value=&quot;Slide 26 - &amp;quot;PacMtn Food Security Project&amp;quot;&quot;/&gt;&lt;property id=&quot;20307&quot; value=&quot;311&quot;/&gt;&lt;/object&gt;&lt;object type=&quot;3&quot; unique_id=&quot;10029&quot;&gt;&lt;property id=&quot;20148&quot; value=&quot;5&quot;/&gt;&lt;property id=&quot;20300&quot; value=&quot;Slide 27 - &amp;quot;Local Context &amp;amp; Response&amp;quot;&quot;/&gt;&lt;property id=&quot;20307&quot; value=&quot;312&quot;/&gt;&lt;/object&gt;&lt;object type=&quot;3&quot; unique_id=&quot;10030&quot;&gt;&lt;property id=&quot;20148&quot; value=&quot;5&quot;/&gt;&lt;property id=&quot;20300&quot; value=&quot;Slide 28 - &amp;quot;Partner Development&amp;quot;&quot;/&gt;&lt;property id=&quot;20307&quot; value=&quot;313&quot;/&gt;&lt;/object&gt;&lt;object type=&quot;3&quot; unique_id=&quot;10031&quot;&gt;&lt;property id=&quot;20148&quot; value=&quot;5&quot;/&gt;&lt;property id=&quot;20300&quot; value=&quot;Slide 29 - &amp;quot;  Outreach &amp;amp; Registration: Use Technology &amp;quot;&quot;/&gt;&lt;property id=&quot;20307&quot; value=&quot;314&quot;/&gt;&lt;/object&gt;&lt;object type=&quot;3&quot; unique_id=&quot;10032&quot;&gt;&lt;property id=&quot;20148&quot; value=&quot;5&quot;/&gt;&lt;property id=&quot;20300&quot; value=&quot;Slide 30 - &amp;quot;Enrollment&amp;quot;&quot;/&gt;&lt;property id=&quot;20307&quot; value=&quot;315&quot;/&gt;&lt;/object&gt;&lt;object type=&quot;3&quot; unique_id=&quot;10033&quot;&gt;&lt;property id=&quot;20148&quot; value=&quot;5&quot;/&gt;&lt;property id=&quot;20300&quot; value=&quot;Slide 31 - &amp;quot;Training &amp;quot;&quot;/&gt;&lt;property id=&quot;20307&quot; value=&quot;316&quot;/&gt;&lt;/object&gt;&lt;object type=&quot;3&quot; unique_id=&quot;10034&quot;&gt;&lt;property id=&quot;20148&quot; value=&quot;5&quot;/&gt;&lt;property id=&quot;20300&quot; value=&quot;Slide 32 - &amp;quot;Cooking With The Seasons&amp;quot;&quot;/&gt;&lt;property id=&quot;20307&quot; value=&quot;317&quot;/&gt;&lt;/object&gt;&lt;object type=&quot;3&quot; unique_id=&quot;10035&quot;&gt;&lt;property id=&quot;20148&quot; value=&quot;5&quot;/&gt;&lt;property id=&quot;20300&quot; value=&quot;Slide 33 - &amp;quot;Unsubsidized Employment Success Stories&amp;quot;&quot;/&gt;&lt;property id=&quot;20307&quot; value=&quot;318&quot;/&gt;&lt;/object&gt;&lt;object type=&quot;3&quot; unique_id=&quot;10036&quot;&gt;&lt;property id=&quot;20148&quot; value=&quot;5&quot;/&gt;&lt;property id=&quot;20300&quot; value=&quot;Slide 34 - &amp;quot;PacMtn Best Practices&amp;quot;&quot;/&gt;&lt;property id=&quot;20307&quot; value=&quot;319&quot;/&gt;&lt;/object&gt;&lt;object type=&quot;3&quot; unique_id=&quot;10037&quot;&gt;&lt;property id=&quot;20148&quot; value=&quot;5&quot;/&gt;&lt;property id=&quot;20300&quot; value=&quot;Slide 35 - &amp;quot;Article in Thurston Talk&amp;quot;&quot;/&gt;&lt;property id=&quot;20307&quot; value=&quot;320&quot;/&gt;&lt;/object&gt;&lt;object type=&quot;3&quot; unique_id=&quot;10038&quot;&gt;&lt;property id=&quot;20148&quot; value=&quot;5&quot;/&gt;&lt;property id=&quot;20300&quot; value=&quot;Slide 36 - &amp;quot;THANK YOU!&amp;quot;&quot;/&gt;&lt;property id=&quot;20307&quot; value=&quot;336&quot;/&gt;&lt;/object&gt;&lt;object type=&quot;3&quot; unique_id=&quot;10039&quot;&gt;&lt;property id=&quot;20148&quot; value=&quot;5&quot;/&gt;&lt;property id=&quot;20300&quot; value=&quot;Slide 37 - &amp;quot;Any Questions?&amp;quot;&quot;/&gt;&lt;property id=&quot;20307&quot; value=&quot;281&quot;/&gt;&lt;/object&gt;&lt;object type=&quot;3&quot; unique_id=&quot;10040&quot;&gt;&lt;property id=&quot;20148&quot; value=&quot;5&quot;/&gt;&lt;property id=&quot;20300&quot; value=&quot;Slide 38 - &amp;quot;Thank You!&amp;quot;&quot;/&gt;&lt;property id=&quot;20307&quot; value=&quot;297&quot;/&gt;&lt;/object&gt;&lt;/object&gt;&lt;object type=&quot;8&quot; unique_id=&quot;10080&quot;&gt;&lt;/object&gt;&lt;/object&gt;&lt;/database&gt;"/>
  <p:tag name="MMPROD_NEXTUNIQUEID" val="10009"/>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68098ddf-4931-429c-9996-b638c58696f7}&quot; /&gt;&lt;isInvalidForFieldText val=&quot;0&quot; /&gt;&lt;Image&gt;&lt;filename val=&quot;E:\breeze\content\14339732\2131531260-1\input\breezo\data\asimages\{68098ddf-4931-429c-9996-b638c58696f7}.png&quot; /&gt;&lt;left val=&quot;370&quot; /&gt;&lt;top val=&quot;224&quot; /&gt;&lt;width val=&quot;551&quot; /&gt;&lt;height val=&quot;180&quot; /&gt;&lt;hasText val=&quot;1&quot; /&gt;&lt;/Image&gt;&lt;/ThreeDShapeInfo&gt;"/>
  <p:tag name="PRESENTER_SHAPETEXTINFO" val="&lt;ShapeTextInfo&gt;&lt;TableIndex row=&quot;-1&quot; col=&quot;-1&quot;&gt;&lt;linesCount val=&quot;1&quot; /&gt;&lt;lineCharCount val=&quot;46&quot; /&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f50359cd-7fe3-4067-80bb-bc8e28e1f532}&quot; /&gt;&lt;isInvalidForFieldText val=&quot;0&quot; /&gt;&lt;Image&gt;&lt;filename val=&quot;E:\breeze\content\14339732\2131531260-1\input\breezo\data\asimages\{f50359cd-7fe3-4067-80bb-bc8e28e1f532}.png&quot; /&gt;&lt;left val=&quot;582&quot; /&gt;&lt;top val=&quot;531&quot; /&gt;&lt;width val=&quot;117&quot; /&gt;&lt;height val=&quot;76&quot; /&gt;&lt;hasText val=&quot;1&quot; /&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bf661fa-5646-4398-97da-c905e1fc2e4b}&quot; /&gt;&lt;isInvalidForFieldText val=&quot;0&quot; /&gt;&lt;Image&gt;&lt;filename val=&quot;E:\breeze\content\14339732\2131531260-1\input\breezo\data\asimages\{2bf661fa-5646-4398-97da-c905e1fc2e4b}.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0&quot; /&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8&quot; /&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8&quot; /&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 /&gt;&lt;lineCharCount val=&quot;80&quot; /&gt;&lt;lineCharCount val=&quot;35&quot; /&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8&quot; /&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 /&gt;&lt;lineCharCount val=&quot;10&quot; /&gt;&lt;lineCharCount val=&quot;18&quot; /&gt;&lt;lineCharCount val=&quot;16&quot; /&gt;&lt;lineCharCount val=&quot;1&quot; /&gt;&lt;lineCharCount val=&quot;1&quot; /&gt;&lt;lineCharCount val=&quot;13&quot; /&gt;&lt;lineCharCount val=&quot;31&quot; /&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0&quot; /&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0&quot; /&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 /&gt;&lt;lineCharCount val=&quot;47&quot; /&gt;&lt;lineCharCount val=&quot;34&quot; /&gt;&lt;lineCharCount val=&quot;46&quot; /&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7&quot; /&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 /&gt;&lt;lineCharCount val=&quot;16&quot; /&gt;&lt;lineCharCount val=&quot;22&quot; /&gt;&lt;lineCharCount val=&quot;32&quot; /&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8&quot; /&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0&quot; /&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6&quot; /&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 /&gt;&lt;lineCharCount val=&quot;19&quot; /&gt;&lt;lineCharCount val=&quot;29&quot; /&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 /&gt;&lt;lineCharCount val=&quot;65&quot; /&gt;&lt;lineCharCount val=&quot;37&quot; /&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INFO" val="&lt;ThreeDShapeInfo&gt;&lt;uuid val=&quot;{80b72dd7-0e23-4b8f-a209-d697708ab5ac}&quot; /&gt;&lt;isInvalidForFieldText val=&quot;0&quot; /&gt;&lt;Image&gt;&lt;filename val=&quot;E:\breeze\content\14339732\2131531260-1\input\breezo\data\asimages\{80b72dd7-0e23-4b8f-a209-d697708ab5ac}.png&quot; /&gt;&lt;left val=&quot;921&quot; /&gt;&lt;top val=&quot;192&quot; /&gt;&lt;width val=&quot;214&quot; /&gt;&lt;height val=&quot;49&quot; /&gt;&lt;hasText val=&quot;1&quot; /&gt;&lt;/Image&gt;&lt;/ThreeDShapeInfo&gt;"/>
  <p:tag name="PRESENTER_SHAPETEXTINFO" val="&lt;ShapeTextInfo&gt;&lt;TableIndex row=&quot;-1&quot; col=&quot;-1&quot;&gt;&lt;linesCount val=&quot;1&quot; /&gt;&lt;lineCharCount val=&quot;9&quot; /&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INFO" val="&lt;ThreeDShapeInfo&gt;&lt;uuid val=&quot;{26d56103-30cc-496e-904b-ea2767b91f2d}&quot; /&gt;&lt;isInvalidForFieldText val=&quot;0&quot; /&gt;&lt;Image&gt;&lt;filename val=&quot;E:\breeze\content\14339732\2131531260-1\input\breezo\data\asimages\{26d56103-30cc-496e-904b-ea2767b91f2d}.png&quot; /&gt;&lt;left val=&quot;886&quot; /&gt;&lt;top val=&quot;250&quot; /&gt;&lt;width val=&quot;275&quot; /&gt;&lt;height val=&quot;78&quot; /&gt;&lt;hasText val=&quot;1&quot; /&gt;&lt;/Image&gt;&lt;/ThreeDShapeInfo&gt;"/>
  <p:tag name="PRESENTER_SHAPETEXTINFO" val="&lt;ShapeTextInfo&gt;&lt;TableIndex row=&quot;-1&quot; col=&quot;-1&quot;&gt;&lt;linesCount val=&quot;0&quot; /&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INFO" val="&lt;ThreeDShapeInfo&gt;&lt;uuid val=&quot;{265feb6f-d53c-422b-b31e-3a3b2e791a46}&quot; /&gt;&lt;isInvalidForFieldText val=&quot;0&quot; /&gt;&lt;Image&gt;&lt;filename val=&quot;E:\breeze\content\14339732\2131531260-1\input\breezo\data\asimages\{265feb6f-d53c-422b-b31e-3a3b2e791a46}.png&quot; /&gt;&lt;left val=&quot;903&quot; /&gt;&lt;top val=&quot;308&quot; /&gt;&lt;width val=&quot;241&quot; /&gt;&lt;height val=&quot;75&quot; /&gt;&lt;hasText val=&quot;1&quot; /&gt;&lt;/Image&gt;&lt;/ThreeDShapeInfo&gt;"/>
  <p:tag name="PRESENTER_SHAPETEXTINFO" val="&lt;ShapeTextInfo&gt;&lt;TableIndex row=&quot;-1&quot; col=&quot;-1&quot;&gt;&lt;linesCount val=&quot;0&quot; /&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46e6b739-4a51-4a71-86d8-5a8ae421cd2e}&quot; /&gt;&lt;isInvalidForFieldText val=&quot;0&quot; /&gt;&lt;Image&gt;&lt;filename val=&quot;E:\breeze\content\14339732\2131531260-1\input\breezo\data\asimages\{46e6b739-4a51-4a71-86d8-5a8ae421cd2e}.png&quot; /&gt;&lt;left val=&quot;920&quot; /&gt;&lt;top val=&quot;265&quot; /&gt;&lt;width val=&quot;206&quot; /&gt;&lt;height val=&quot;29&quot; /&gt;&lt;hasText val=&quot;1&quot; /&gt;&lt;/Image&gt;&lt;/ThreeDShapeInfo&gt;"/>
  <p:tag name="PRESENTER_SHAPETEXTINFO" val="&lt;ShapeTextInfo&gt;&lt;TableIndex row=&quot;-1&quot; col=&quot;-1&quot;&gt;&lt;linesCount val=&quot;2&quot; /&gt;&lt;lineCharCount val=&quot;37&quot; /&gt;&lt;lineCharCount val=&quot;23&quot; /&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INFO" val="&lt;ThreeDShapeInfo&gt;&lt;uuid val=&quot;{064bbf1d-cfe8-44a0-b549-fafc646c7354}&quot; /&gt;&lt;isInvalidForFieldText val=&quot;0&quot; /&gt;&lt;Image&gt;&lt;filename val=&quot;E:\breeze\content\14339732\2131531260-1\input\breezo\data\asimages\{064bbf1d-cfe8-44a0-b549-fafc646c7354}.png&quot; /&gt;&lt;left val=&quot;984&quot; /&gt;&lt;top val=&quot;328&quot; /&gt;&lt;width val=&quot;79&quot; /&gt;&lt;height val=&quot;11&quot; /&gt;&lt;hasText val=&quot;1&quot; /&gt;&lt;/Image&gt;&lt;/ThreeDShapeInfo&gt;"/>
  <p:tag name="PRESENTER_SHAPETEXTINFO" val="&lt;ShapeTextInfo&gt;&lt;TableIndex row=&quot;-1&quot; col=&quot;-1&quot;&gt;&lt;linesCount val=&quot;1&quot; /&gt;&lt;lineCharCount val=&quot;13&quot; /&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INFO" val="&lt;ThreeDShapeInfo&gt;&lt;uuid val=&quot;{9f7c068b-812d-4904-a135-4cad5f4ae282}&quot; /&gt;&lt;isInvalidForFieldText val=&quot;0&quot; /&gt;&lt;Image&gt;&lt;filename val=&quot;E:\breeze\content\14339732\2131531260-1\input\breezo\data\asimages\{9f7c068b-812d-4904-a135-4cad5f4ae282}.png&quot; /&gt;&lt;left val=&quot;891&quot; /&gt;&lt;top val=&quot;605&quot; /&gt;&lt;width val=&quot;257&quot; /&gt;&lt;height val=&quot;79&quot; /&gt;&lt;hasText val=&quot;1&quot; /&gt;&lt;/Image&gt;&lt;/ThreeDShapeInfo&gt;"/>
  <p:tag name="PRESENTER_SHAPETEXTINFO" val="&lt;ShapeTextInfo&gt;&lt;TableIndex row=&quot;-1&quot; col=&quot;-1&quot;&gt;&lt;linesCount val=&quot;3&quot; /&gt;&lt;lineCharCount val=&quot;27&quot; /&gt;&lt;lineCharCount val=&quot;65&quot; /&gt;&lt;lineCharCount val=&quot;49&quot; /&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INFO" val="&lt;ThreeDShapeInfo&gt;&lt;uuid val=&quot;{0c465ba1-25c2-4e0f-9506-56cfdd6afe3f}&quot; /&gt;&lt;isInvalidForFieldText val=&quot;0&quot; /&gt;&lt;Image&gt;&lt;filename val=&quot;E:\breeze\content\14339732\2131531260-1\input\breezo\data\asimages\{0c465ba1-25c2-4e0f-9506-56cfdd6afe3f}.png&quot; /&gt;&lt;left val=&quot;916&quot; /&gt;&lt;top val=&quot;363&quot; /&gt;&lt;width val=&quot;215&quot; /&gt;&lt;height val=&quot;75&quot; /&gt;&lt;hasText val=&quot;1&quot; /&gt;&lt;/Image&gt;&lt;/ThreeDShapeInfo&gt;"/>
  <p:tag name="PRESENTER_SHAPETEXTINFO" val="&lt;ShapeTextInfo&gt;&lt;TableIndex row=&quot;-1&quot; col=&quot;-1&quot;&gt;&lt;linesCount val=&quot;0&quot; /&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INFO" val="&lt;ThreeDShapeInfo&gt;&lt;uuid val=&quot;{b2574717-45a9-4fd7-bab0-6afd93b48b80}&quot; /&gt;&lt;isInvalidForFieldText val=&quot;0&quot; /&gt;&lt;Image&gt;&lt;filename val=&quot;E:\breeze\content\14339732\2131531260-1\input\breezo\data\asimages\{b2574717-45a9-4fd7-bab0-6afd93b48b80}.png&quot; /&gt;&lt;left val=&quot;928&quot; /&gt;&lt;top val=&quot;417&quot; /&gt;&lt;width val=&quot;190&quot; /&gt;&lt;height val=&quot;75&quot; /&gt;&lt;hasText val=&quot;1&quot; /&gt;&lt;/Image&gt;&lt;/ThreeDShapeInfo&gt;"/>
  <p:tag name="PRESENTER_SHAPETEXTINFO" val="&lt;ShapeTextInfo&gt;&lt;TableIndex row=&quot;-1&quot; col=&quot;-1&quot;&gt;&lt;linesCount val=&quot;0&quot; /&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INFO" val="&lt;ThreeDShapeInfo&gt;&lt;uuid val=&quot;{4c6df8df-051c-4436-b57c-69316343cafb}&quot; /&gt;&lt;isInvalidForFieldText val=&quot;0&quot; /&gt;&lt;Image&gt;&lt;filename val=&quot;E:\breeze\content\14339732\2131531260-1\input\breezo\data\asimages\{4c6df8df-051c-4436-b57c-69316343cafb}.png&quot; /&gt;&lt;left val=&quot;996&quot; /&gt;&lt;top val=&quot;383&quot; /&gt;&lt;width val=&quot;57&quot; /&gt;&lt;height val=&quot;11&quot; /&gt;&lt;hasText val=&quot;1&quot; /&gt;&lt;/Image&gt;&lt;/ThreeDShapeInfo&gt;"/>
  <p:tag name="PRESENTER_SHAPETEXTINFO" val="&lt;ShapeTextInfo&gt;&lt;TableIndex row=&quot;-1&quot; col=&quot;-1&quot;&gt;&lt;linesCount val=&quot;1&quot; /&gt;&lt;lineCharCount val=&quot;10&quot; /&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PRESENTER_SHAPEINFO" val="&lt;ThreeDShapeInfo&gt;&lt;uuid val=&quot;{1fbe1858-1f8f-4b2d-a5b6-b3b0ec3d532d}&quot; /&gt;&lt;isInvalidForFieldText val=&quot;0&quot; /&gt;&lt;Image&gt;&lt;filename val=&quot;E:\breeze\content\14339732\2131531260-1\input\breezo\data\asimages\{1fbe1858-1f8f-4b2d-a5b6-b3b0ec3d532d}.png&quot; /&gt;&lt;left val=&quot;964&quot; /&gt;&lt;top val=&quot;439&quot; /&gt;&lt;width val=&quot;124&quot; /&gt;&lt;height val=&quot;13&quot; /&gt;&lt;hasText val=&quot;1&quot; /&gt;&lt;/Image&gt;&lt;/ThreeDShapeInfo&gt;"/>
  <p:tag name="PRESENTER_SHAPETEXTINFO" val="&lt;ShapeTextInfo&gt;&lt;TableIndex row=&quot;-1&quot; col=&quot;-1&quot;&gt;&lt;linesCount val=&quot;1&quot; /&gt;&lt;lineCharCount val=&quot;21&quot; /&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546dc72d-f1e8-4b46-8531-9516db17c63f}&quot; /&gt;&lt;isInvalidForFieldText val=&quot;0&quot; /&gt;&lt;Image&gt;&lt;filename val=&quot;E:\breeze\content\14339732\2131531260-1\input\breezo\data\asimages\{546dc72d-f1e8-4b46-8531-9516db17c63f}.png&quot; /&gt;&lt;left val=&quot;941&quot; /&gt;&lt;top val=&quot;470&quot; /&gt;&lt;width val=&quot;165&quot; /&gt;&lt;height val=&quot;64&quot; /&gt;&lt;hasText val=&quot;1&quot; /&gt;&lt;/Image&gt;&lt;/ThreeDShapeInfo&gt;"/>
  <p:tag name="PRESENTER_SHAPETEXTINFO" val="&lt;ShapeTextInfo&gt;&lt;TableIndex row=&quot;-1&quot; col=&quot;-1&quot;&gt;&lt;linesCount val=&quot;0&quot; /&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INFO" val="&lt;ThreeDShapeInfo&gt;&lt;uuid val=&quot;{8c6138dc-f069-4b96-aaff-e5739c114659}&quot; /&gt;&lt;isInvalidForFieldText val=&quot;0&quot; /&gt;&lt;Image&gt;&lt;filename val=&quot;E:\breeze\content\14339732\2131531260-1\input\breezo\data\asimages\{8c6138dc-f069-4b96-aaff-e5739c114659}.png&quot; /&gt;&lt;left val=&quot;969&quot; /&gt;&lt;top val=&quot;488&quot; /&gt;&lt;width val=&quot;109&quot; /&gt;&lt;height val=&quot;11&quot; /&gt;&lt;hasText val=&quot;1&quot; /&gt;&lt;/Image&gt;&lt;/ThreeDShapeInfo&gt;"/>
  <p:tag name="PRESENTER_SHAPETEXTINFO" val="&lt;ShapeTextInfo&gt;&lt;TableIndex row=&quot;-1&quot; col=&quot;-1&quot;&gt;&lt;linesCount val=&quot;1&quot; /&gt;&lt;lineCharCount val=&quot;20&quot; /&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INFO" val="&lt;ThreeDShapeInfo&gt;&lt;uuid val=&quot;{44c166f3-d6ce-4576-b47b-1690adfa7d0d}&quot; /&gt;&lt;isInvalidForFieldText val=&quot;0&quot; /&gt;&lt;Image&gt;&lt;filename val=&quot;E:\breeze\content\14339732\2131531260-1\input\breezo\data\asimages\{44c166f3-d6ce-4576-b47b-1690adfa7d0d}.png&quot; /&gt;&lt;left val=&quot;960&quot; /&gt;&lt;top val=&quot;519&quot; /&gt;&lt;width val=&quot;127&quot; /&gt;&lt;height val=&quot;55&quot; /&gt;&lt;hasText val=&quot;1&quot; /&gt;&lt;/Image&gt;&lt;/ThreeDShapeInfo&gt;"/>
  <p:tag name="PRESENTER_SHAPETEXTINFO" val="&lt;ShapeTextInfo&gt;&lt;TableIndex row=&quot;-1&quot; col=&quot;-1&quot;&gt;&lt;linesCount val=&quot;0&quot; /&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INFO" val="&lt;ThreeDShapeInfo&gt;&lt;uuid val=&quot;{f68d8724-6461-422b-b60d-9dd488adda01}&quot; /&gt;&lt;isInvalidForFieldText val=&quot;0&quot; /&gt;&lt;Image&gt;&lt;filename val=&quot;E:\breeze\content\14339732\2131531260-1\input\breezo\data\asimages\{f68d8724-6461-422b-b60d-9dd488adda01}.png&quot; /&gt;&lt;left val=&quot;1008&quot; /&gt;&lt;top val=&quot;534&quot; /&gt;&lt;width val=&quot;31&quot; /&gt;&lt;height val=&quot;11&quot; /&gt;&lt;hasText val=&quot;1&quot; /&gt;&lt;/Image&gt;&lt;/ThreeDShapeInfo&gt;"/>
  <p:tag name="PRESENTER_SHAPETEXTINFO" val="&lt;ShapeTextInfo&gt;&lt;TableIndex row=&quot;-1&quot; col=&quot;-1&quot;&gt;&lt;linesCount val=&quot;1&quot; /&gt;&lt;lineCharCount val=&quot;5&quot; /&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2a35a6d-6218-4a63-9753-8cfcf010957b}&quot; /&gt;&lt;isInvalidForFieldText val=&quot;0&quot; /&gt;&lt;Image&gt;&lt;filename val=&quot;E:\breeze\content\14339732\2131531260-1\input\breezo\data\asimages\{72a35a6d-6218-4a63-9753-8cfcf010957b}.png&quot; /&gt;&lt;left val=&quot;317&quot; /&gt;&lt;top val=&quot;317&quot; /&gt;&lt;width val=&quot;39&quot; /&gt;&lt;height val=&quot;11&quot; /&gt;&lt;hasText val=&quot;1&quot; /&gt;&lt;/Image&gt;&lt;/ThreeDShapeInfo&gt;"/>
  <p:tag name="PRESENTER_SHAPETEXTINFO" val="&lt;ShapeTextInfo&gt;&lt;TableIndex row=&quot;-1&quot; col=&quot;-1&quot;&gt;&lt;linesCount val=&quot;1&quot; /&gt;&lt;lineCharCount val=&quot;7&quot; /&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INFO" val="&lt;ThreeDShapeInfo&gt;&lt;uuid val=&quot;{8aa8fa96-c331-4409-b287-8794f342530c}&quot; /&gt;&lt;isInvalidForFieldText val=&quot;0&quot; /&gt;&lt;Image&gt;&lt;filename val=&quot;E:\breeze\content\14339732\2131531260-1\input\breezo\data\asimages\{8aa8fa96-c331-4409-b287-8794f342530c}.png&quot; /&gt;&lt;left val=&quot;105&quot; /&gt;&lt;top val=&quot;420&quot; /&gt;&lt;width val=&quot;41&quot; /&gt;&lt;height val=&quot;11&quot; /&gt;&lt;hasText val=&quot;1&quot; /&gt;&lt;/Image&gt;&lt;/ThreeDShapeInfo&gt;"/>
  <p:tag name="PRESENTER_SHAPETEXTINFO" val="&lt;ShapeTextInfo&gt;&lt;TableIndex row=&quot;-1&quot; col=&quot;-1&quot;&gt;&lt;linesCount val=&quot;1&quot; /&gt;&lt;lineCharCount val=&quot;9&quot; /&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INFO" val="&lt;ThreeDShapeInfo&gt;&lt;uuid val=&quot;{fbcd2eae-2fdc-4607-9973-4368b8b592c7}&quot; /&gt;&lt;isInvalidForFieldText val=&quot;0&quot; /&gt;&lt;Image&gt;&lt;filename val=&quot;E:\breeze\content\14339732\2131531260-1\input\breezo\data\asimages\{fbcd2eae-2fdc-4607-9973-4368b8b592c7}.png&quot; /&gt;&lt;left val=&quot;322&quot; /&gt;&lt;top val=&quot;413&quot; /&gt;&lt;width val=&quot;30&quot; /&gt;&lt;height val=&quot;25&quot; /&gt;&lt;hasText val=&quot;1&quot; /&gt;&lt;/Image&gt;&lt;/ThreeDShapeInfo&gt;"/>
  <p:tag name="PRESENTER_SHAPETEXTINFO" val="&lt;ShapeTextInfo&gt;&lt;TableIndex row=&quot;-1&quot; col=&quot;-1&quot;&gt;&lt;linesCount val=&quot;1&quot; /&gt;&lt;lineCharCount val=&quot;8&quot; /&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INFO" val="&lt;ThreeDShapeInfo&gt;&lt;uuid val=&quot;{25a00864-1622-4948-b42b-a0b5207e9530}&quot; /&gt;&lt;isInvalidForFieldText val=&quot;0&quot; /&gt;&lt;Image&gt;&lt;filename val=&quot;E:\breeze\content\14339732\2131531260-1\input\breezo\data\asimages\{25a00864-1622-4948-b42b-a0b5207e9530}.png&quot; /&gt;&lt;left val=&quot;316&quot; /&gt;&lt;top val=&quot;528&quot; /&gt;&lt;width val=&quot;39&quot; /&gt;&lt;height val=&quot;13&quot; /&gt;&lt;hasText val=&quot;1&quot; /&gt;&lt;/Image&gt;&lt;/ThreeDShapeInfo&gt;"/>
  <p:tag name="PRESENTER_SHAPETEXTINFO" val="&lt;ShapeTextInfo&gt;&lt;TableIndex row=&quot;-1&quot; col=&quot;-1&quot;&gt;&lt;linesCount val=&quot;1&quot; /&gt;&lt;lineCharCount val=&quot;6&quot; /&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INFO" val="&lt;ThreeDShapeInfo&gt;&lt;uuid val=&quot;{230c74e3-49a3-4367-9a4b-914ca0ef3e03}&quot; /&gt;&lt;isInvalidForFieldText val=&quot;0&quot; /&gt;&lt;Image&gt;&lt;filename val=&quot;E:\breeze\content\14339732\2131531260-1\input\breezo\data\asimages\{230c74e3-49a3-4367-9a4b-914ca0ef3e03}.png&quot; /&gt;&lt;left val=&quot;102&quot; /&gt;&lt;top val=&quot;523&quot; /&gt;&lt;width val=&quot;50&quot; /&gt;&lt;height val=&quot;25&quot; /&gt;&lt;hasText val=&quot;1&quot; /&gt;&lt;/Image&gt;&lt;/ThreeDShapeInfo&gt;"/>
  <p:tag name="PRESENTER_SHAPETEXTINFO" val="&lt;ShapeTextInfo&gt;&lt;TableIndex row=&quot;-1&quot; col=&quot;-1&quot;&gt;&lt;linesCount val=&quot;1&quot; /&gt;&lt;lineCharCount val=&quot;12&quot; /&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PRESENTER_SHAPEINFO" val="&lt;ThreeDShapeInfo&gt;&lt;uuid val=&quot;{4b24df07-123a-4e6a-9c60-32018c9360d3}&quot; /&gt;&lt;isInvalidForFieldText val=&quot;0&quot; /&gt;&lt;Image&gt;&lt;filename val=&quot;E:\breeze\content\14339732\2131531260-1\input\breezo\data\asimages\{4b24df07-123a-4e6a-9c60-32018c9360d3}.png&quot; /&gt;&lt;left val=&quot;1060&quot; /&gt;&lt;top val=&quot;65&quot; /&gt;&lt;width val=&quot;157&quot; /&gt;&lt;height val=&quot;61&quot; /&gt;&lt;hasText val=&quot;1&quot; /&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ce3e42a9-95f1-4fd7-9633-6983be56156c}&quot; /&gt;&lt;isInvalidForFieldText val=&quot;0&quot; /&gt;&lt;Image&gt;&lt;filename val=&quot;E:\breeze\content\14339732\2131531260-1\input\breezo\data\asimages\{ce3e42a9-95f1-4fd7-9633-6983be56156c}.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INFO" val="&lt;ThreeDShapeInfo&gt;&lt;uuid val=&quot;{634396c6-10a9-4674-bcc2-9bb457f41b25}&quot; /&gt;&lt;isInvalidForFieldText val=&quot;0&quot; /&gt;&lt;Image&gt;&lt;filename val=&quot;E:\breeze\content\14339732\2131531260-1\input\breezo\data\asimages\{634396c6-10a9-4674-bcc2-9bb457f41b25}.png&quot; /&gt;&lt;left val=&quot;42&quot; /&gt;&lt;top val=&quot;131&quot; /&gt;&lt;width val=&quot;1180&quot; /&gt;&lt;height val=&quot;442&quot; /&gt;&lt;hasText val=&quot;1&quot; /&gt;&lt;/Image&gt;&lt;/ThreeDShapeInfo&gt;"/>
  <p:tag name="PRESENTER_SHAPETEXTINFO" val="&lt;ShapeTextInfo&gt;&lt;TableIndex row=&quot;-1&quot; col=&quot;-1&quot;&gt;&lt;linesCount val=&quot;11&quot; /&gt;&lt;lineCharCount val=&quot;11&quot; /&gt;&lt;lineCharCount val=&quot;78&quot; /&gt;&lt;lineCharCount val=&quot;100&quot; /&gt;&lt;lineCharCount val=&quot;124&quot; /&gt;&lt;lineCharCount val=&quot;17&quot; /&gt;&lt;lineCharCount val=&quot;68&quot; /&gt;&lt;lineCharCount val=&quot;52&quot; /&gt;&lt;lineCharCount val=&quot;79&quot; /&gt;&lt;lineCharCount val=&quot;57&quot; /&gt;&lt;lineCharCount val=&quot;99&quot; /&gt;&lt;lineCharCount val=&quot;142&quot; /&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b36e962-25aa-4248-959f-d940e4cd9628}&quot; /&gt;&lt;isInvalidForFieldText val=&quot;0&quot; /&gt;&lt;Image&gt;&lt;filename val=&quot;E:\breeze\content\14339732\2131531260-1\input\breezo\data\asimages\{9b36e962-25aa-4248-959f-d940e4cd9628}.png&quot; /&gt;&lt;left val=&quot;436&quot; /&gt;&lt;top val=&quot;370&quot; /&gt;&lt;width val=&quot;410&quot; /&gt;&lt;height val=&quot;25&quot; /&gt;&lt;hasText val=&quot;1&quot; /&gt;&lt;/Image&gt;&lt;/ThreeDShapeInfo&gt;"/>
  <p:tag name="PRESENTER_SHAPETEXTINFO" val="&lt;ShapeTextInfo&gt;&lt;TableIndex row=&quot;-1&quot; col=&quot;-1&quot;&gt;&lt;linesCount val=&quot;1&quot; /&gt;&lt;lineCharCount val=&quot;36&quot; /&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INFO" val="&lt;ThreeDShapeInfo&gt;&lt;uuid val=&quot;{d00eef03-4c81-4a85-adad-20d4e49289c0}&quot; /&gt;&lt;isInvalidForFieldText val=&quot;0&quot; /&gt;&lt;Image&gt;&lt;filename val=&quot;E:\breeze\content\14339732\2131531260-1\input\breezo\data\asimages\{d00eef03-4c81-4a85-adad-20d4e49289c0}.png&quot; /&gt;&lt;left val=&quot;284&quot; /&gt;&lt;top val=&quot;488&quot; /&gt;&lt;width val=&quot;298&quot; /&gt;&lt;height val=&quot;89&quot; /&gt;&lt;hasText val=&quot;1&quot; /&gt;&lt;/Image&gt;&lt;/ThreeDShapeInfo&gt;"/>
  <p:tag name="PRESENTER_SHAPETEXTINFO" val="&lt;ShapeTextInfo&gt;&lt;TableIndex row=&quot;-1&quot; col=&quot;-1&quot;&gt;&lt;linesCount val=&quot;3&quot; /&gt;&lt;lineCharCount val=&quot;17&quot; /&gt;&lt;lineCharCount val=&quot;29&quot; /&gt;&lt;lineCharCount val=&quot;27&quot; /&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INFO" val="&lt;ThreeDShapeInfo&gt;&lt;uuid val=&quot;{d51d557e-c85f-4e84-9ad7-c4121fa64766}&quot; /&gt;&lt;isInvalidForFieldText val=&quot;0&quot; /&gt;&lt;Image&gt;&lt;filename val=&quot;E:\breeze\content\14339732\2131531260-1\input\breezo\data\asimages\{d51d557e-c85f-4e84-9ad7-c4121fa64766}.png&quot; /&gt;&lt;left val=&quot;699&quot; /&gt;&lt;top val=&quot;488&quot; /&gt;&lt;width val=&quot;329&quot; /&gt;&lt;height val=&quot;89&quot; /&gt;&lt;hasText val=&quot;1&quot; /&gt;&lt;/Image&gt;&lt;/ThreeDShapeInfo&gt;"/>
  <p:tag name="PRESENTER_SHAPETEXTINFO" val="&lt;ShapeTextInfo&gt;&lt;TableIndex row=&quot;-1&quot; col=&quot;-1&quot;&gt;&lt;linesCount val=&quot;3&quot; /&gt;&lt;lineCharCount val=&quot;12&quot; /&gt;&lt;lineCharCount val=&quot;33&quot; /&gt;&lt;lineCharCount val=&quot;22&quot; /&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INFO" val="&lt;ThreeDShapeInfo&gt;&lt;uuid val=&quot;{39c5baa8-994c-483c-a80d-e068bc59be25}&quot; /&gt;&lt;isInvalidForFieldText val=&quot;0&quot; /&gt;&lt;Image&gt;&lt;filename val=&quot;E:\breeze\content\14339732\2131531260-1\input\breezo\data\asimages\{39c5baa8-994c-483c-a80d-e068bc59be25}.png&quot; /&gt;&lt;left val=&quot;474&quot; /&gt;&lt;top val=&quot;226&quot; /&gt;&lt;width val=&quot;339&quot; /&gt;&lt;height val=&quot;57&quot; /&gt;&lt;hasText val=&quot;1&quot; /&gt;&lt;/Image&gt;&lt;/ThreeDShapeInfo&gt;"/>
  <p:tag name="PRESENTER_SHAPETEXTINFO" val="&lt;ShapeTextInfo&gt;&lt;TableIndex row=&quot;-1&quot; col=&quot;-1&quot;&gt;&lt;linesCount val=&quot;1&quot; /&gt;&lt;lineCharCount val=&quot;9&quot; /&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ener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peci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opl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nteractiv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nfographic Layout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AW xmlns="http://www.net-centric.com/PAWPP">
  <Shape xmlns="" ID="RLZAEB6ZdNurhurYVXLDHvIiR50=" pdftag="_x005B_Artifact_x005D_" isBookmarkSet="no" bookmark="no"/>
  <Shape xmlns="" ID="usQImVEubLCEI7VaAFnuokKUPtU=" pdftag="H2" isBookmarkSet="no" bookmark="yes" Order="_x0032_"/>
  <Shape xmlns="" ID="OnAWrYt0quhLgNOVTUCqTaSm4F4=" pdftag="H1" isBookmarkSet="no" bookmark="yes" Order="_x0031_"/>
  <Shape xmlns="" ID="tU8LTbvXCMOPJ0aBfPgFoX5oG18=" pdftag="P" isBookmarkSet="no" bookmark="no" Order="_x0032_"/>
  <Shape xmlns="" ID="GVFZTswW6o80uGMa3+G9JbWt+Zk=" pdftag="H2" isBookmarkSet="no" bookmark="yes" Order="_x0031_"/>
  <Shape xmlns="" ID="7EPJJFWpQLEuP5xrN3A/cLfs9HU=" pdftag="" Order="_x0033_"/>
  <Shape xmlns="" ID="rxOKCJRhAmCH7K3dudDFa2rXTn4=" pdftag="P" isBookmarkSet="no" bookmark="no" Order="_x0032_"/>
  <Shape xmlns="" ID="gqPylL6ho2wS7odMpYoYIYa2EiQ=" Order="_x0033_" formula="no" inline="no" isBookmarkSet="no" bookmark="no" artifact="_x0031_" pdftag="_x005B_Artifact_x005D_" validate="no"/>
  <HyperLink xmlns="" ID="KPBWGTdtJeti1SqD66cGM5zW3v0=960207121109.2_144.6287" plainAltText="www.resource-link-here.com" language=""/>
  <Shape xmlns="" ID="dolWTbxVyO411CxLIWEhGSnICww=" pdftag="H2" isBookmarkSet="no" bookmark="yes" Order="_x0031_"/>
  <Shape xmlns="" ID="5NJ2oKvPVRPrT/Jni/5H0IhCzgg=" Order="_x0033_" pdftag="_x005B_Artifact_x005D_" isBookmarkSet="no" bookmark="no"/>
  <Shape xmlns="" ID="doa4/wsaQAY2kRHE4lb9L3WxQDs=" pdftag="P" isBookmarkSet="no" bookmark="no" Order="_x0033_"/>
  <Shape xmlns="" ID="WAXcf6yxnfNfqX8B64SEuxJsOBc=" pdftag="" Order="_x0035_" artifact="_x0031_" validate="no" formula="no" inline="no"/>
  <Shape xmlns="" ID="J3b5Z4uYPFF7klVGoAb7Ylh7lIQ=" pdftag="P" isBookmarkSet="no" bookmark="no" Order="_x0032_"/>
  <Shape xmlns="" ID="0vAyYN3BoFRXt0wJjH8tZ20n0oc=" pdftag="" Order="_x0033_" artifact="_x0031_" validate="no" formula="no" inline="no"/>
  <Shape xmlns="" ID="3nxAZ7+1+YkMjrtp9jGRD7XI02M=" pdftag="H2" isBookmarkSet="no" bookmark="yes" Order="_x0031_"/>
  <Shape xmlns="" ID="VO0T9TIWhEUR2E8vE9ADTMOYvPQ=" Order="_x0036_" pdftag="_x005B_Artifact_x005D_" isBookmarkSet="no" bookmark="no"/>
  <Shape xmlns="" ID="5na1PGEF59SIxs0ohscBTkfoFNo=" pdftag="P" isBookmarkSet="no" bookmark="no" Order="_x0034_"/>
  <Shape xmlns="" ID="zzit0oLDnOFTIKbfVyDCBN86qPA=" formula="no" inline="no" isBookmarkSet="no" bookmark="no" Order="_x0034_" validate="no" pdftag="_x005B_Artifact_x005D_" artifact="_x0031_"/>
  <Shape xmlns="" ID="gprsu1DBmAusXrSWDeQHHrJVPQI=" pdftag="P" isBookmarkSet="no" bookmark="no" Order="_x0033_"/>
  <Shape xmlns="" ID="/O63WHCg5mFCFOjL4SDmg27caTM=" formula="no" inline="no" isBookmarkSet="no" bookmark="no" Order="_x0033_" validate="no" pdftag="_x005B_Artifact_x005D_" artifact="_x0031_"/>
  <Shape xmlns="" ID="FNX/d5oQ5HbjqT54T9orswsQtGU=" pdftag="P" isBookmarkSet="no" bookmark="no" Order="_x0032_"/>
  <Shape xmlns="" ID="99mEfl0uav/ZrKLy0ZL8v/HsgXw=" formula="no" inline="no" isBookmarkSet="no" bookmark="no" Order="_x0032_" validate="no" pdftag="_x005B_Artifact_x005D_" artifact="_x0031_"/>
  <Shape xmlns="" ID="H8XQwSp/BzpWJ3/DHuiNdhmxAAU=" pdftag="H2" isBookmarkSet="no" bookmark="yes" Order="_x0031_"/>
  <Shape xmlns="" ID="Zz+V1Zub2r8w05TOof22obzymb8=" Order="_x0038_" pdftag="_x005B_Artifact_x005D_" isBookmarkSet="no" bookmark="no"/>
  <Shape xmlns="" ID="b1hQCVNjdTvx5it0oMgqQOcT1PE=" formula="no" inline="no" isBookmarkSet="no" bookmark="no" validate="no" pdftag="P" artifact="_x0030_" Order="_x0032_"/>
  <Shape xmlns="" ID="AT5Et8Kkx8y2On8bDn6oyACaK+8=" pdftag="H2" isBookmarkSet="no" bookmark="yes" Order="_x0031_"/>
  <Shape xmlns="" ID="Hminx6H7XkIX4PStfqsBLx5LUS0=" Order="_x0033_" pdftag="_x005B_Artifact_x005D_" isBookmarkSet="no" bookmark="no"/>
  <Shape xmlns="" ID="5rzPkX0UXwLh7m3v+AgM3UIU1T4=" pdftag="" Order="_x0033_" artifact="_x0031_" validate="no"/>
  <Shape xmlns="" ID="0G2RScKFpC7qL1KgS/rpVqsPHqg=" pdftag="P" isBookmarkSet="no" bookmark="no" Order="_x0032_"/>
  <Shape xmlns="" ID="7jvKBCZGJag7Pz58Z23wKCY4K0M=" pdftag="H2" isBookmarkSet="no" bookmark="yes" Order="_x0031_"/>
  <Shape xmlns="" ID="q5wyTcjrXoegY3s9wiHgpCw4elA=" Order="_x0034_" pdftag="_x005B_Artifact_x005D_" isBookmarkSet="no" bookmark="no"/>
  <Shape xmlns="" ID="YYZK/rqcw1y6FSRhMUky5hCvlBc=" formula="no" inline="no" isBookmarkSet="no" validate="no" bookmark="yes" pdftag="P" artifact="_x0030_" Order="_x0032_"/>
  <Shape xmlns="" ID="jwSUrC2q/ZOxpNQklLjFzGCePU8=" formula="no" inline="no" isBookmarkSet="no" pdftag="H2" artifact="_x0031_" validate="no" bookmark="yes" Order="_x0031_"/>
  <Shape xmlns="" ID="+wi9mXoRr0+AFsr4FgR3eBpy6vU=" Order="_x0033_" pdftag="_x005B_Artifact_x005D_" isBookmarkSet="no" bookmark="no"/>
  <Shape xmlns="" ID="hwf3zyCcplTHtXOY9Im189QrWwo=" formula="no" inline="no" isBookmarkSet="no" bookmark="no" validate="no" pdftag="P" artifact="_x0030_" Order="_x0033_"/>
  <Shape xmlns="" ID="MpKY01aTaxpQc0eLAsRLJD/MwKQ=" formula="no" inline="no" isBookmarkSet="no" bookmark="no" validate="no" pdftag="P" artifact="_x0030_" Order="_x0032_"/>
  <Shape xmlns="" ID="uyWr1sUoDFvTJDyqt6KUS0EW0Lw=" formula="no" inline="no" isBookmarkSet="no" bookmark="no" validate="no" pdftag="H2" artifact="_x0030_" Order="_x0031_"/>
  <Shape xmlns="" ID="nPtlJSRki+B+F0rcRFngxxbgE7g=" Order="_x0034_" pdftag="_x005B_Artifact_x005D_" isBookmarkSet="no" bookmark="no"/>
  <Shape xmlns="" ID="Fj7NIhtyy/JpUgNZC9l9+IPMSf4=" formula="no" inline="no" isBookmarkSet="no" bookmark="no" validate="no" pdftag="P" artifact="_x0030_" Order="_x0033_"/>
  <Shape xmlns="" ID="LHoJzOiMfM+p4HtLBzbIWd7HbCQ=" formula="no" inline="no" isBookmarkSet="no" bookmark="no" validate="no" pdftag="P" artifact="_x0030_" Order="_x0032_"/>
  <Shape xmlns="" ID="/Mrs0I4hjUA5YxESRQO8IZ7Hfgk=" formula="no" inline="no" isBookmarkSet="no" pdftag="H2" artifact="_x0031_" validate="no" bookmark="yes" Order="_x0031_"/>
  <Shape xmlns="" ID="+cohKUOpj0HrdpZk2tZ7Zgn589s=" Order="_x0034_" pdftag="_x005B_Artifact_x005D_" isBookmarkSet="no" bookmark="no"/>
  <Shape xmlns="" ID="S+125fqL22DTAIGYpA2r02jE8QY=" formula="no" inline="no" isBookmarkSet="no" bookmark="no" validate="no" pdftag="P" artifact="_x0030_" Order="_x0035_"/>
  <Shape xmlns="" ID="3YV+panle0zAYt4gWJBxeHOB544=" formula="no" inline="no" isBookmarkSet="no" pdftag="H3" artifact="_x0031_" validate="no" bookmark="yes" Order="_x0034_"/>
  <Shape xmlns="" ID="rVCvDw1qsb8Z8iynXRMi+OtvE0g=" formula="no" inline="no" isBookmarkSet="no" bookmark="no" validate="no" pdftag="P" artifact="_x0030_" Order="_x0033_"/>
  <Shape xmlns="" ID="VbDaZtGLtsE1jP9oUUv31g6DngA=" formula="no" inline="no" isBookmarkSet="no" pdftag="H3" artifact="_x0031_" validate="no" bookmark="yes" Order="_x0032_"/>
  <Shape xmlns="" ID="o2fv8p+gsaQrBpkFAcHYjVp+02k=" formula="no" inline="no" isBookmarkSet="no" pdftag="H2" artifact="_x0031_" validate="no" bookmark="yes" Order="_x0031_"/>
  <Shape xmlns="" ID="yWpDRWi7bg3ZFwAVGkelvXTebU0=" Order="_x0036_" pdftag="_x005B_Artifact_x005D_" isBookmarkSet="no" bookmark="no"/>
  <Shape xmlns="" ID="zvgCYiGZ/lf2Wnjqqgxkx4zW5m8=" formula="no" inline="no" isBookmarkSet="no" pdftag="H2" artifact="_x0031_" validate="no" bookmark="yes" Order="_x0031_"/>
  <Shape xmlns="" ID="DaII41640SDDmnQ3aP7/J+qslzk=" Order="_x0032_" pdftag="_x005B_Artifact_x005D_" isBookmarkSet="no" bookmark="no"/>
  <Shape xmlns="" ID="yhrzvkIa7er1ch3Ot2s6ZILcei4=" Order="_x0031_" pdftag="_x005B_Artifact_x005D_" isBookmarkSet="no" bookmark="no"/>
  <Shape xmlns="" ID="iKX+K45oxn+hayBeJ64dJcmRjOA=" pdftag="" Order="_x0032_" artifact="_x0031_" validate="no"/>
  <Shape xmlns="" ID="vaV70jTf/aBbamn5IhqvyYu1GY4=" pdftag="" Order="_x0033_" artifact="_x0031_" validate="no"/>
  <Shape xmlns="" ID="6JKTfDC64Q+wJxaX1GeGgKODPVs=" pdftag="" Order="_x0031_" artifact="_x0031_" validate="no"/>
  <Shape xmlns="" ID="rqzgzAjEizDeu45qqR4m1QdOd/o=" Order="_x0034_" pdftag="_x005B_Artifact_x005D_" isBookmarkSet="no" bookmark="no"/>
  <Shape xmlns="" ID="oYuwvBx49h4c/qWt3Gl3FZnp68I=" artifact="_x0031_" formula="no" inline="no" pdftag="Figure" isBookmarkSet="no" bookmark="no" validate="no" Order="_x0033_"/>
  <Shape xmlns="" ID="Hx4rxvpCWPz2O34OwcJrXGoRlHM=" formula="no" inline="no" isBookmarkSet="no" pdftag="H3" artifact="_x0031_" validate="no" bookmark="yes" Order="_x0032_"/>
  <Shape xmlns="" ID="rsSAAOGSU0w78cXhI3jMYn/ST5Y=" formula="no" inline="no" isBookmarkSet="no" pdftag="H2" artifact="_x0031_" validate="no" bookmark="yes" Order="_x0031_"/>
  <Shape xmlns="" ID="KJqBtIhCQ8rYP4WdQ03WGwx4+LU=" Order="_x0034_" pdftag="_x005B_Artifact_x005D_" isBookmarkSet="no" bookmark="no"/>
  <Shape xmlns="" ID="NiV5v76YMPyQBnvtZtT1sdqAQY8=" formula="no" inline="no" isBookmarkSet="no" bookmark="no" validate="no" pdftag="P" artifact="_x0030_" Order="_x0034_"/>
  <Shape xmlns="" ID="WJzdn5Quh20Md25SXhQKFzW0T+c=" formula="no" inline="no" isBookmarkSet="no" bookmark="no" validate="no" pdftag="P" artifact="_x0030_" Order="_x0033_"/>
  <Shape xmlns="" ID="2YDhIiKe4zgr425UN9wTzDsYLqE=" formula="no" inline="no" isBookmarkSet="no" validate="no" bookmark="no" pdftag="P" artifact="_x0030_" Order="_x0032_"/>
  <Shape xmlns="" ID="Ob7bDmLgDlHcm4Qm0gQQ4P4QcDA=" formula="no" inline="no" isBookmarkSet="no" validate="no" bookmark="no" pdftag="H2" artifact="_x0030_" Order="_x0031_"/>
  <Shape xmlns="" ID="Hd5lD65ALfvss/U9ltdEnqzf3Z8=" Order="_x0035_" pdftag="_x005B_Artifact_x005D_" isBookmarkSet="no" bookmark="no"/>
  <Shape xmlns="" ID="FwQY7YSFQYuKW2Uvsf10hAMuAPQ=" formula="no" inline="no" isBookmarkSet="no" validate="no" bookmark="no" pdftag="P" artifact="_x0030_" Order="_x0033_"/>
  <Shape xmlns="" ID="zTP/IhRt6Cs3eLMsYABxxrEspdg=" formula="no" inline="no" isBookmarkSet="no" validate="no" bookmark="no" pdftag="H2" artifact="_x0030_" Order="_x0032_"/>
  <Shape xmlns="" ID="F1ZrxBRyoKJNete1VDVItcy3388=" formula="no" inline="no" isBookmarkSet="no" validate="no" bookmark="no" pdftag="P" artifact="_x0030_" Order="_x0031_"/>
  <Shape xmlns="" ID="4pHj/2WXkoOj1YkeFdlSP44DJnI=" Order="_x0034_" pdftag="_x005B_Artifact_x005D_" isBookmarkSet="no" bookmark="no"/>
  <Shape xmlns="" ID="Y7jsqzflfSIurTFoeHcs5T0yLR0=" pdftag="P" isBookmarkSet="no" bookmark="no" Order="_x0032_"/>
  <Shape xmlns="" ID="B3/JEmurMo3XL4t6cC5Ewno1wFc=" formula="no" inline="no" isBookmarkSet="no" validate="no" bookmark="no" pdftag="P" artifact="_x0030_" Order="_x0031_"/>
  <Shape xmlns="" ID="8AG3ZfrORZqUEpsmu86U2TKzTK8=" Order="_x0033_" pdftag="_x005B_Artifact_x005D_" isBookmarkSet="no" bookmark="no"/>
  <Shape xmlns="" ID="z+E+z07tlGpEkx+dTHYI/c0MJTM=" pdftag="P" isBookmarkSet="no" bookmark="no" Order="_x0033_"/>
  <Shape xmlns="" ID="KPBWGTdtJeti1SqD66cGM5zW3v0=" pdftag="P" isBookmarkSet="no" bookmark="no" Order="_x0032_"/>
  <Shape xmlns="" ID="syyBsfrFcz5EvlL5WkYZEC7G7RA=" pdftag="H2" isBookmarkSet="no" bookmark="yes" Order="_x0031_"/>
  <Shape xmlns="" ID="YFhVUROdS74oW2sxpDAch7HB0YY=" Order="_x0034_" pdftag="_x005B_Artifact_x005D_" isBookmarkSet="no" bookmark="no"/>
  <Shape xmlns="" ID="FiIK8fZ0zMYHbU2e/l3n+kdzsHQ=" pdftag="P" isBookmarkSet="no" bookmark="no" Order="_x0033_"/>
  <Shape xmlns="" ID="2tYNTlUE1bf7QhdckUXIL4vvRFk=" pdftag="P" isBookmarkSet="no" bookmark="no" Order="_x0032_"/>
  <Shape xmlns="" ID="EbdF7GdjdcpyR1RjoogdZHYYKS4=" pdftag="P" isBookmarkSet="no" bookmark="no" Order="_x0034_"/>
  <Shape xmlns="" ID="JrYb+runwCfg5moRVOeyOsR/DQk=" pdftag="H2" isBookmarkSet="no" bookmark="yes" Order="_x0031_"/>
  <Shape xmlns="" ID="Usnelripj/UGLIUGk93oYcRU5rE=" Order="_x0035_" pdftag="_x005B_Artifact_x005D_" isBookmarkSet="no" bookmark="no"/>
  <Shape xmlns="" ID="z31fCDdAb1ATKnH741WTDvc6zKU=" pdftag="P" isBookmarkSet="no" bookmark="no" Order="_x0032_"/>
  <Shape xmlns="" ID="Wi5ojySte5TUM8kVwC1nc3vKDlo=" pdftag="H2" isBookmarkSet="no" bookmark="yes" Order="_x0031_"/>
  <Shape xmlns="" ID="RrdAFZl8TymOp5z50VWM17V4ypo=" Order="_x0033_" pdftag="_x005B_Artifact_x005D_" isBookmarkSet="no" bookmark="no"/>
  <Shape xmlns="" ID="uTC+vpMlIwvCH7AKJlYXjUfeGg8=" pdftag="P" isBookmarkSet="no" bookmark="no" Order="_x0032_"/>
  <Shape xmlns="" ID="UvreiWJfmYxhHmDj5pn+PYhiFuw=" pdftag="H2" isBookmarkSet="no" bookmark="yes" Order="_x0031_"/>
  <Shape xmlns="" ID="fVNXS4nPeT9VzUzRfeAh4ncbI1c=" Order="_x0033_" pdftag="_x005B_Artifact_x005D_" isBookmarkSet="no" bookmark="no"/>
  <Shape xmlns="" ID="QoaS/6oTAQExiTtqS2ZqIrTtXkY=" pdftag="P" isBookmarkSet="no" bookmark="no" Order="_x0032_"/>
  <Shape xmlns="" ID="J/j+XPEyCXFcOZU+E9xjRBUygEY=" pdftag="H2" isBookmarkSet="no" bookmark="yes" Order="_x0031_"/>
  <Shape xmlns="" ID="mcgtGDvWvFcCCXXiwX3ciF90gTU=" Order="_x0033_" pdftag="_x005B_Artifact_x005D_" isBookmarkSet="no" bookmark="no"/>
  <Shape xmlns="" ID="ssc7OxPv8ygkQQ+klNMKp7MRSpI=" pdftag="P" isBookmarkSet="no" bookmark="no" Order="_x0032_"/>
  <Shape xmlns="" ID="dERBdn42u/TAloA9HpkAr2xTJvA=" pdftag="H2" isBookmarkSet="no" bookmark="yes" Order="_x0031_"/>
  <Shape xmlns="" ID="sLX62fBltEIiF+g1TaRS6Z2x3es=" Order="_x0033_" pdftag="_x005B_Artifact_x005D_" isBookmarkSet="no" bookmark="no"/>
  <Shape xmlns="" ID="jvArq75eBqjxqRTU6nSXJdHJ0tI=" pdftag="P" isBookmarkSet="no" bookmark="no" Order="_x0033_"/>
  <Shape xmlns="" ID="BNgaIUd7fvOMQ8BSE8GDzCGtU5U=" formula="no" inline="no" isBookmarkSet="no" validate="no" bookmark="no" pdftag="P" artifact="_x0030_" Order="_x0032_"/>
  <Shape xmlns="" ID="hqIFM0lVN5G4n9eAxhAeGVxt4uQ=" pdftag="H2" isBookmarkSet="no" bookmark="yes" Order="_x0031_"/>
  <Shape xmlns="" ID="19GU1nuiGkS/q3or7DQTiVjgP+Q=" formula="no" inline="no" isBookmarkSet="no" validate="no" bookmark="no" pdftag="P" artifact="_x0030_" Order="_x0031_0"/>
  <Shape xmlns="" ID="2dITApOTBecGHgPu6kVp8d+GWHk=" formula="no" inline="no" isBookmarkSet="no" validate="no" bookmark="no" pdftag="P" artifact="_x0030_" Order="_x0039_"/>
  <Shape xmlns="" ID="s66vO61aXc6DjvtTXv1oMzQFsM8=" artifact="_x0031_" formula="no" inline="no" pdftag="Figure" isBookmarkSet="no" validate="no" bookmark="no" Order="_x0038_"/>
  <Shape xmlns="" ID="g8gECMnWX0hKI+ti+nQHlJ+Q/ds=" formula="no" inline="no" isBookmarkSet="no" validate="no" bookmark="no" pdftag="P" artifact="_x0030_" Order="_x0037_"/>
  <Shape xmlns="" ID="LMP7KVpzXSOh3LgFlqWjHNgvNV8=" artifact="_x0031_" formula="no" inline="no" pdftag="Figure" isBookmarkSet="no" validate="no" bookmark="no" Order="_x0036_"/>
  <Shape xmlns="" ID="htgF2r6mb03Ok/En47HKtk9o4lM=" formula="no" inline="no" isBookmarkSet="no" validate="no" bookmark="no" pdftag="P" artifact="_x0030_" Order="_x0035_"/>
  <Shape xmlns="" ID="CzqWRoiBHBXDU9qTCBxdO5Q1idE=" artifact="_x0031_" formula="no" inline="no" pdftag="Figure" isBookmarkSet="no" validate="no" bookmark="no" Order="_x0034_"/>
  <Shape xmlns="" ID="mwIHxNr8b9M5lJenRjAPk8RyAyI=" formula="no" inline="no" isBookmarkSet="no" validate="no" bookmark="no" pdftag="P" artifact="_x0030_" Order="_x0033_"/>
  <Shape xmlns="" ID="fTJXjMg19+f76EJd2lzNNv/UTdA=" artifact="_x0031_" formula="no" inline="no" pdftag="Figure" isBookmarkSet="no" validate="no" bookmark="no" Order="_x0032_"/>
  <Shape xmlns="" ID="cN3KzdXKlHoJV7lOAL+VeKIVxhw=" formula="no" inline="no" isBookmarkSet="no" validate="no" bookmark="no" pdftag="H2" artifact="_x0030_" Order="_x0031_"/>
  <Shape xmlns="" ID="bbNWuAQ9bxatOMnKWE8prGOOA6M=" Order="_x0031_1" pdftag="_x005B_Artifact_x005D_" isBookmarkSet="no" bookmark="no"/>
  <Shape xmlns="" ID="+oPPTAFK6ArQoI1UD8eBE9H/xcI=" formula="no" inline="no" isBookmarkSet="no" validate="no" bookmark="no" pdftag="P" artifact="_x0030_" Order="_x0031_0"/>
  <Shape xmlns="" ID="SYTHXZT0IcQSxmCp6FxXUhXN+Tk=" artifact="_x0031_" formula="no" inline="no" pdftag="Figure" isBookmarkSet="no" validate="no" bookmark="no" Order="_x0039_"/>
  <Shape xmlns="" ID="jVzhp4yjBoES3JoPnYT1bMjNTmc=" formula="no" inline="no" isBookmarkSet="no" validate="no" bookmark="no" pdftag="P" artifact="_x0030_" Order="_x0038_"/>
  <Shape xmlns="" ID="5SHCVqG5kTuf4tCvucF2l9LKwU8=" artifact="_x0031_" formula="no" inline="no" pdftag="Figure" isBookmarkSet="no" validate="no" bookmark="no" Order="_x0037_"/>
  <Shape xmlns="" ID="iSpEglb/fQwZMDLvRAi1tp7OV4U=" formula="no" inline="no" isBookmarkSet="no" validate="no" bookmark="no" pdftag="P" artifact="_x0030_" Order="_x0036_"/>
  <Shape xmlns="" ID="n14NIlORoFMs6r8UQGWmt6ZdqDg=" artifact="_x0031_" formula="no" inline="no" pdftag="Figure" isBookmarkSet="no" validate="no" bookmark="no" Order="_x0035_"/>
  <Shape xmlns="" ID="akQ3xEQAM+PCHFH/+7Rb0nVvVQk=" formula="no" inline="no" isBookmarkSet="no" validate="no" bookmark="no" pdftag="P" artifact="_x0030_" Order="_x0034_"/>
  <Shape xmlns="" ID="CbX2Rrw9+BGKu00EExI6jrh1bXA=" artifact="_x0031_" formula="no" inline="no" pdftag="Figure" isBookmarkSet="no" validate="no" bookmark="no" Order="_x0033_"/>
  <Shape xmlns="" ID="7UQRMexUXA+ZQgilBXa1qkU0Bkc=" formula="no" inline="no" isBookmarkSet="no" validate="no" bookmark="no" pdftag="P" artifact="_x0030_" Order="_x0032_"/>
  <Shape xmlns="" ID="p7AkvmviCeh/qV1pubDpEH8ZDv8=" formula="no" inline="no" isBookmarkSet="no" validate="no" bookmark="no" pdftag="H2" artifact="_x0030_" Order="_x0031_"/>
  <Shape xmlns="" ID="9wjHnySfXT9SLdM+f1F2QTmumDw=" Order="_x0031_1" pdftag="_x005B_Artifact_x005D_" isBookmarkSet="no" bookmark="no"/>
  <Shape xmlns="" ID="cHjfB5mBERKo0tfJgRUIyBsLpZ4=" formula="no" inline="no" isBookmarkSet="no" validate="no" bookmark="no" pdftag="P" artifact="_x0030_" Order="_x0031_1"/>
  <Shape xmlns="" ID="9pohZzMyyPSCWu9AxOP4OqXPEDY=" artifact="_x0031_" formula="no" inline="no" pdftag="Figure" isBookmarkSet="no" validate="no" bookmark="no" Order="_x0031_0"/>
  <Shape xmlns="" ID="ugNN/JWQyEyeiokvPM4oFU75+oA=" formula="no" inline="no" isBookmarkSet="no" validate="no" bookmark="no" pdftag="P" artifact="_x0030_" Order="_x0039_"/>
  <Shape xmlns="" ID="GkyGIZFAW0maSUHtxXfYH9pUVVE=" artifact="_x0031_" formula="no" inline="no" pdftag="Figure" isBookmarkSet="no" validate="no" bookmark="no" Order="_x0038_"/>
  <Shape xmlns="" ID="zTSRV7DzBedLt3bEcKJFbG/wt+o=" formula="no" inline="no" isBookmarkSet="no" validate="no" bookmark="no" pdftag="P" artifact="_x0030_" Order="_x0037_"/>
  <Shape xmlns="" ID="DyYjwnfhxSjTUkb78OB4GKFiBws=" artifact="_x0031_" formula="no" inline="no" pdftag="Figure" isBookmarkSet="no" validate="no" bookmark="no" Order="_x0036_"/>
  <Shape xmlns="" ID="kD+9HQ+kaAIVZGoBBOFXZBaDSyE=" formula="no" inline="no" isBookmarkSet="no" validate="no" bookmark="no" pdftag="P" artifact="_x0030_" Order="_x0035_"/>
  <Shape xmlns="" ID="uTqRkfpK7FLGCYJxXn0/4pqyrsE=" artifact="_x0031_" formula="no" inline="no" pdftag="Figure" isBookmarkSet="no" validate="no" bookmark="no" Order="_x0034_"/>
  <Shape xmlns="" ID="Ett5ajy8F2ZQkvBEhjJ1mh96Z6s=" formula="no" inline="no" isBookmarkSet="no" validate="no" bookmark="no" pdftag="P" artifact="_x0030_" Order="_x0033_"/>
  <Shape xmlns="" ID="LWlghF9dBGVAbMkss8TgP9VC+wk=" formula="no" inline="no" isBookmarkSet="no" Order="_x0032_" validate="no" bookmark="no" pdftag="_x005B_Artifact_x005D_" artifact="_x0031_"/>
  <Shape xmlns="" ID="/V2KfqqKtOhZUimsWgfsxzeT8XA=" formula="no" inline="no" isBookmarkSet="no" validate="no" bookmark="no" pdftag="P" artifact="_x0030_" Order="_x0032_"/>
  <Shape xmlns="" ID="OK8fDlh45cC3FQ3MCsyGt7uDaGA=" formula="no" inline="no" isBookmarkSet="no" validate="no" pdftag="H2" artifact="_x0030_" bookmark="yes" Order="_x0031_"/>
  <Shape xmlns="" ID="C1bPKuZZrVGMynXdV1NZKVeAbiU=" Order="_x0031_3" pdftag="_x005B_Artifact_x005D_" isBookmarkSet="no" bookmark="no"/>
  <Shape xmlns="" ID="B8bbTKojVBhy+xkE9KBnBbMq5WA=" formula="no" inline="no" isBookmarkSet="no" validate="no" bookmark="no" pdftag="P" artifact="_x0030_" Order="_x0039_"/>
  <Shape xmlns="" ID="d0KV4ydMWyrqe46MclLKH1MmEEo=" formula="no" inline="no" isBookmarkSet="no" validate="no" bookmark="no" pdftag="P" artifact="_x0030_" Order="_x0038_"/>
  <Shape xmlns="" ID="UsZNsMp9Xr9Gyyc6dkMCo4D2H5g=" formula="no" inline="no" isBookmarkSet="no" validate="no" bookmark="no" pdftag="P" artifact="_x0030_" Order="_x0037_"/>
  <Shape xmlns="" ID="BTJPnuhZ53YebmSrziZoXMdpS4M=" formula="no" inline="no" isBookmarkSet="no" validate="no" bookmark="no" pdftag="P" artifact="_x0030_" Order="_x0036_"/>
  <Shape xmlns="" ID="ljpiZkm/+QtJ6TtCx0/nMp1KZ8w=" formula="no" inline="no" isBookmarkSet="no" validate="no" bookmark="no" pdftag="P" artifact="_x0030_" Order="_x0035_"/>
  <Shape xmlns="" ID="kZH0Ok5ipkvN0FkAN3j6YtzWZ0o=" formula="no" inline="no" isBookmarkSet="no" validate="no" bookmark="no" pdftag="P" artifact="_x0030_" Order="_x0034_"/>
  <Shape xmlns="" ID="oYbE/k8TZfwS/ihit0l4wfpUf18=" formula="no" inline="no" isBookmarkSet="no" validate="no" bookmark="no" pdftag="P" artifact="_x0030_" Order="_x0033_"/>
  <Shape xmlns="" ID="7q7pqaj5ccuGFUB8xe8K1+9CIbs=" formula="no" inline="no" isBookmarkSet="no" validate="no" bookmark="no" pdftag="P" artifact="_x0030_" Order="_x0032_"/>
  <Shape xmlns="" ID="06fgHE22rbrWIXYLReLUpJlI2Lo=" formula="no" inline="no" isBookmarkSet="no" validate="no" pdftag="H2" artifact="_x0030_" bookmark="yes" Order="_x0031_"/>
  <Shape xmlns="" ID="gnjtE6PO3uYW1fIl6+LjiySPNw8=" Order="_x0031_0" pdftag="_x005B_Artifact_x005D_" isBookmarkSet="no" bookmark="no"/>
  <Shape xmlns="" ID="NZs7ujEul47hYVL3ryCSJ6XrrVg=" formula="no" inline="no" isBookmarkSet="no" validate="no" bookmark="no" pdftag="Figure" artifact="_x0030_" Order="_x0039_"/>
  <Shape xmlns="" ID="VZxKRv9RcZ2K+ddOgs7MbJ209Zo=" artifact="_x0031_" formula="no" inline="no" pdftag="Figure" isBookmarkSet="no" validate="no" bookmark="no" Order="_x0031_0"/>
  <Shape xmlns="" ID="P8o92jFNl+qbMwiC+4jxKRL30AY=" formula="no" inline="no" isBookmarkSet="no" validate="no" bookmark="no" pdftag="P" artifact="_x0030_" Order="_x0031_1"/>
  <Shape xmlns="" ID="sC8UtcO69jkzKmktKABqob0Rgoo=" formula="no" inline="no" isBookmarkSet="no" validate="no" bookmark="no" pdftag="P" artifact="_x0030_" Order="_x0038_"/>
  <Shape xmlns="" ID="WI2UGNvdiveVk/5DceCr1Bbt+5w=" formula="no" inline="no" isBookmarkSet="no" validate="no" bookmark="no" pdftag="P" artifact="_x0030_" Order="_x0037_"/>
  <Shape xmlns="" ID="EbH/7DZ/GaXwMPPvJcAA+fRlNKM=" formula="no" inline="no" isBookmarkSet="no" validate="no" bookmark="no" pdftag="P" artifact="_x0030_" Order="_x0036_"/>
  <Shape xmlns="" ID="Y/ldxXXlU5AN+uYb5N6FRB4JGeg=" formula="no" inline="no" isBookmarkSet="no" validate="no" bookmark="no" pdftag="P" artifact="_x0030_" Order="_x0035_"/>
  <Shape xmlns="" ID="PuZQjrBFOkFDxvBoQ+BkhpdseEQ=" formula="no" inline="no" isBookmarkSet="no" validate="no" bookmark="no" pdftag="P" artifact="_x0030_" Order="_x0034_"/>
  <Shape xmlns="" ID="k5X4i5RvYDgiARcKEkf1+aFlvAI=" formula="no" inline="no" isBookmarkSet="no" validate="no" bookmark="no" pdftag="P" artifact="_x0030_" Order="_x0033_"/>
  <Shape xmlns="" ID="Z5v8HpASDPo/Wz/0q/BGJ6ugT5U=" formula="no" inline="no" isBookmarkSet="no" validate="no" bookmark="no" pdftag="P" artifact="_x0030_" Order="_x0032_"/>
  <Shape xmlns="" ID="qg/yRKvPs8ROT+r1Jk5a31WpY/w=" formula="no" inline="no" isBookmarkSet="no" validate="no" bookmark="no" pdftag="H2" artifact="_x0030_" Order="_x0031_"/>
  <Shape xmlns="" ID="YCxz2RypFb5QpuXgkpj+yuhAraQ=" Order="_x0031_2" pdftag="_x005B_Artifact_x005D_" isBookmarkSet="no" bookmark="no"/>
  <Shape xmlns="" ID="JVaVeqwnrJXcfjyxjN23u6U6YjU=" formula="no" inline="no" isBookmarkSet="no" validate="no" bookmark="no" pdftag="P" artifact="_x0030_" Order="_x0031_1"/>
  <Shape xmlns="" ID="1VYlZJxEhUYoBZrPC1K4brZxD4o=" artifact="_x0031_" formula="no" inline="no" pdftag="Figure" isBookmarkSet="no" validate="no" bookmark="no" Order="_x0031_0"/>
  <Shape xmlns="" ID="fcLbEBweMN1jqvR6XEB80Uzn1vI=" artifact="_x0031_" formula="no" inline="no" pdftag="Figure" isBookmarkSet="no" validate="no" bookmark="no" Order="_x0039_"/>
  <Shape xmlns="" ID="gLvMFMxEiDWTy9xz23vSIMFDq7s=" formula="no" inline="no" isBookmarkSet="no" validate="no" bookmark="no" pdftag="P" artifact="_x0030_" Order="_x0038_"/>
  <Shape xmlns="" ID="OAEemmU3Tf/BYnd4sNW+SnhaUvA=" formula="no" inline="no" isBookmarkSet="no" validate="no" bookmark="no" pdftag="P" artifact="_x0030_" Order="_x0037_"/>
  <Shape xmlns="" ID="56JdV7wQqNvSBwuHfa0UR8rHwds=" formula="no" inline="no" isBookmarkSet="no" validate="no" bookmark="no" pdftag="P" artifact="_x0030_" Order="_x0036_"/>
  <Shape xmlns="" ID="+5RFGTA9WgsU+8IpV9j0zuD5b3Y=" formula="no" inline="no" isBookmarkSet="no" validate="no" bookmark="no" pdftag="P" artifact="_x0030_" Order="_x0035_"/>
  <Shape xmlns="" ID="6pTAVe1s1elbalCQHyEHhZhOka8=" formula="no" inline="no" isBookmarkSet="no" validate="no" bookmark="no" pdftag="P" artifact="_x0030_" Order="_x0034_"/>
  <Shape xmlns="" ID="HZ6wPwmBoY1xi70XpuSBjrgzi4o=" formula="no" inline="no" isBookmarkSet="no" validate="no" bookmark="no" pdftag="P" artifact="_x0030_" Order="_x0033_"/>
  <Shape xmlns="" ID="0DLg+oV8Bq9ALt7YjL8qdjZ92lY=" formula="no" inline="no" isBookmarkSet="no" validate="no" bookmark="no" pdftag="P" artifact="_x0030_" Order="_x0032_"/>
  <Shape xmlns="" ID="4Qpe+3raQyAYzBoBw0jiGi1IBRA=" formula="no" inline="no" isBookmarkSet="no" validate="no" bookmark="no" pdftag="H2" artifact="_x0030_" Order="_x0031_"/>
  <Shape xmlns="" ID="orNo5z6Ai1BHwym5+HcTkzXCzn4=" Order="_x0031_2" pdftag="_x005B_Artifact_x005D_" isBookmarkSet="no" bookmark="no"/>
  <Shape xmlns="" ID="/2+v/OfzjyBI0gyUFEsQZQmakrs=" formula="no" inline="no" isBookmarkSet="no" validate="no" bookmark="no" pdftag="P" artifact="_x0030_" Order="_x0031_1"/>
  <Shape xmlns="" ID="yRia6CFwgu5PColb2v862juIANg=" formula="no" inline="no" isBookmarkSet="no" validate="no" bookmark="no" pdftag="P" artifact="_x0030_" Order="_x0031_0"/>
  <Shape xmlns="" ID="3951gZFeWCNFfOMfr9aJS0dmigQ=" formula="no" inline="no" isBookmarkSet="no" validate="no" bookmark="no" pdftag="P" artifact="_x0030_" Order="_x0039_"/>
  <Shape xmlns="" ID="eCd0QjJtXeBNI7lqnfkbDq03nyA=" formula="no" inline="no" isBookmarkSet="no" validate="no" bookmark="no" pdftag="P" artifact="_x0030_" Order="_x0038_"/>
  <Shape xmlns="" ID="5qHzbrLSJyNopwSGa+U9giIOoU0=" formula="no" inline="no" isBookmarkSet="no" validate="no" bookmark="no" pdftag="P" artifact="_x0030_" Order="_x0037_"/>
  <Shape xmlns="" ID="93Ei1wg2lCAYEXL8hM0eglN+JZw=" formula="no" inline="no" isBookmarkSet="no" validate="no" bookmark="no" pdftag="P" artifact="_x0030_" Order="_x0036_"/>
  <Shape xmlns="" ID="hhUUUIquUZX8CXSx4RvuPtTDJr0=" formula="no" inline="no" isBookmarkSet="no" validate="no" bookmark="no" pdftag="P" artifact="_x0030_" Order="_x0035_"/>
  <Shape xmlns="" ID="PFtooTCc9Is2KZjVM+Rv59rDIF4=" formula="no" inline="no" isBookmarkSet="no" validate="no" bookmark="no" pdftag="P" artifact="_x0030_" Order="_x0034_"/>
  <Shape xmlns="" ID="bTTi1JtL2EY98xvmpEOKXfM7aqI=" formula="no" inline="no" isBookmarkSet="no" validate="no" bookmark="no" pdftag="P" artifact="_x0030_" Order="_x0033_"/>
  <Shape xmlns="" ID="HiPUN43njYDy6A8ebvKutKJeQQI=" formula="no" inline="no" isBookmarkSet="no" validate="no" bookmark="no" pdftag="P" artifact="_x0030_" Order="_x0032_"/>
  <Shape xmlns="" ID="QDWzWr8G+ZvEZ4vu2Nre5OoUAq8=" formula="no" inline="no" isBookmarkSet="no" validate="no" bookmark="no" pdftag="H2" artifact="_x0030_" Order="_x0031_"/>
  <Shape xmlns="" ID="vDRhnoKxdxlVXiqTq9epPUfWCQc=" Order="_x0031_2" pdftag="_x005B_Artifact_x005D_" isBookmarkSet="no" bookmark="no"/>
  <SubText xmlns="" ID="gqPylL6ho2wS7odMpYoYIYa2EiQ=" ActualText=""/>
  <Shape xmlns="" ID="q6QEuKcewaQk+H5NwdvXJ7JOfiU=" isBookmarkSet="no" bookmark="yes" pdftag="P" artifact="_x0030_" Order="_x0032_"/>
  <Shape xmlns="" ID="eJbFegz/OsZ8+LOsEs3W59f6SFE=" Order="_x0033_" pdftag="_x005B_Artifact_x005D_" isBookmarkSet="no" bookmark="no"/>
  <Shape xmlns="" ID="P5/P8zix130QuOoA2x8M1/anwoU=" formula="no" inline="no" isBookmarkSet="no" bookmark="no" Order="_x0034_" validate="no" pdftag="_x005B_Artifact_x005D_" artifact="_x0031_"/>
  <Shape xmlns="" ID="g38tpwtlcldDP1d4Sk0fHMlHfA8=" formula="no" inline="no" isBookmarkSet="no" bookmark="no" Order="_x0032_" validate="no" pdftag="_x005B_Artifact_x005D_" artifact="_x0031_"/>
  <Shape xmlns="" ID="/NGazWuJN+U27SgGNMvP/CBdjIY=" formula="no" inline="no" isBookmarkSet="no" bookmark="no" validate="no" pdftag="P" artifact="_x0030_" Order="_x0033_"/>
  <Shape xmlns="" ID="vHg7ht2qgKojnu0Fl6z4ZxLC0YA=" formula="no" inline="no" isBookmarkSet="no" bookmark="no" validate="no" pdftag="P" artifact="_x0030_" Order="_x0033_"/>
  <Shape xmlns="" ID="087xzxITSNs4wfiZyAhvetOzLGc=" formula="no" inline="no" isBookmarkSet="no" pdftag="H3" artifact="_x0031_" validate="no" bookmark="yes" Order="_x0032_"/>
  <Shape xmlns="" ID="pPciIK89Yvxn43UsZgxeMTQ6jjs=" formula="no" inline="no" isBookmarkSet="no" pdftag="H2" artifact="_x0031_" validate="no" bookmark="yes" Order="_x0031_"/>
  <Shape xmlns="" ID="u+bKl0f3uyLlc1fl7b0P2WS1waI=" Order="_x0033_" pdftag="_x005B_Artifact_x005D_" isBookmarkSet="no" bookmark="no"/>
  <SubText xmlns="" ID="YYZK/rqcw1y6FSRhMUky5hCvlBc=" ActualText=""/>
  <SubText xmlns="" ID="jwSUrC2q/ZOxpNQklLjFzGCePU8=" ActualText=""/>
  <SubText xmlns="" ID="/Mrs0I4hjUA5YxESRQO8IZ7Hfgk=" ActualText=""/>
  <SubText xmlns="" ID="3YV+panle0zAYt4gWJBxeHOB544=" ActualText=""/>
  <SubText xmlns="" ID="VbDaZtGLtsE1jP9oUUv31g6DngA=" ActualText=""/>
  <SubText xmlns="" ID="o2fv8p+gsaQrBpkFAcHYjVp+02k=" ActualText=""/>
  <SubText xmlns="" ID="zvgCYiGZ/lf2Wnjqqgxkx4zW5m8=" ActualText=""/>
  <SubText xmlns="" ID="087xzxITSNs4wfiZyAhvetOzLGc=" ActualText=""/>
  <SubText xmlns="" ID="pPciIK89Yvxn43UsZgxeMTQ6jjs=" ActualText=""/>
  <SubText xmlns="" ID="Hx4rxvpCWPz2O34OwcJrXGoRlHM=" ActualText=""/>
  <SubText xmlns="" ID="rsSAAOGSU0w78cXhI3jMYn/ST5Y=" ActualText=""/>
</PAW>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53699B210B3744A6A1F5EA1A237C90" ma:contentTypeVersion="7" ma:contentTypeDescription="Create a new document." ma:contentTypeScope="" ma:versionID="ad298b640ccae76929b0d209d9114caa">
  <xsd:schema xmlns:xsd="http://www.w3.org/2001/XMLSchema" xmlns:xs="http://www.w3.org/2001/XMLSchema" xmlns:p="http://schemas.microsoft.com/office/2006/metadata/properties" xmlns:ns3="6310d5a0-4d82-4e0c-9aaf-cacbd190259c" targetNamespace="http://schemas.microsoft.com/office/2006/metadata/properties" ma:root="true" ma:fieldsID="210a887c0791d2d12c151d343f9e1bf3" ns3:_="">
    <xsd:import namespace="6310d5a0-4d82-4e0c-9aaf-cacbd190259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10d5a0-4d82-4e0c-9aaf-cacbd19025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70AE42-B7EF-4425-8E23-8E4BA26DAB5C}">
  <ds:schemaRefs>
    <ds:schemaRef ds:uri="http://www.net-centric.com/PAWPP"/>
    <ds:schemaRef ds:uri=""/>
  </ds:schemaRefs>
</ds:datastoreItem>
</file>

<file path=customXml/itemProps2.xml><?xml version="1.0" encoding="utf-8"?>
<ds:datastoreItem xmlns:ds="http://schemas.openxmlformats.org/officeDocument/2006/customXml" ds:itemID="{A8DD2B74-2A7D-4E70-9464-8026ABF3DADA}">
  <ds:schemaRefs>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6310d5a0-4d82-4e0c-9aaf-cacbd190259c"/>
    <ds:schemaRef ds:uri="http://purl.org/dc/terms/"/>
    <ds:schemaRef ds:uri="http://purl.org/dc/elements/1.1/"/>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5B613515-D043-47C5-A760-DE9354AD48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10d5a0-4d82-4e0c-9aaf-cacbd19025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0033644-53C4-4E6F-8F3B-01A67EBCE4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9973</TotalTime>
  <Words>1602</Words>
  <Application>Microsoft Office PowerPoint</Application>
  <PresentationFormat>Widescreen</PresentationFormat>
  <Paragraphs>385</Paragraphs>
  <Slides>38</Slides>
  <Notes>7</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38</vt:i4>
      </vt:variant>
    </vt:vector>
  </HeadingPairs>
  <TitlesOfParts>
    <vt:vector size="53" baseType="lpstr">
      <vt:lpstr>Arial</vt:lpstr>
      <vt:lpstr>Calibri</vt:lpstr>
      <vt:lpstr>Calibri Light</vt:lpstr>
      <vt:lpstr>Cambria</vt:lpstr>
      <vt:lpstr>Georgia</vt:lpstr>
      <vt:lpstr>Times New Roman</vt:lpstr>
      <vt:lpstr>Webdings</vt:lpstr>
      <vt:lpstr>Wingdings</vt:lpstr>
      <vt:lpstr>Wingdings 2</vt:lpstr>
      <vt:lpstr>Wingdings 3</vt:lpstr>
      <vt:lpstr>General Content</vt:lpstr>
      <vt:lpstr>Special Content</vt:lpstr>
      <vt:lpstr>People Slides</vt:lpstr>
      <vt:lpstr>Interactive Slides</vt:lpstr>
      <vt:lpstr>Infographic Layouts</vt:lpstr>
      <vt:lpstr>National Dislocated Worker Grant – COVID Disaster Relief </vt:lpstr>
      <vt:lpstr>Today’s Host</vt:lpstr>
      <vt:lpstr>Today’s Agenda</vt:lpstr>
      <vt:lpstr>Overview of DWGs</vt:lpstr>
      <vt:lpstr>Significant Investment in Response to Pandemic </vt:lpstr>
      <vt:lpstr>Priority Areas</vt:lpstr>
      <vt:lpstr> Today’s Agenda</vt:lpstr>
      <vt:lpstr>Today’s Speakers</vt:lpstr>
      <vt:lpstr>NDWG – COVID Disaster Relief</vt:lpstr>
      <vt:lpstr>NoRTEC – Who we are  </vt:lpstr>
      <vt:lpstr>AFWD – Who we are </vt:lpstr>
      <vt:lpstr>PowerPoint Presentation</vt:lpstr>
      <vt:lpstr>COVID Disaster NDWG</vt:lpstr>
      <vt:lpstr>COVID Disaster NDWG</vt:lpstr>
      <vt:lpstr>COVID Disaster NDWG</vt:lpstr>
      <vt:lpstr>COVID Disaster NDWG</vt:lpstr>
      <vt:lpstr>COVID Disaster NDWG</vt:lpstr>
      <vt:lpstr>COVID Disaster NDWG</vt:lpstr>
      <vt:lpstr>COVID Disaster NDWG</vt:lpstr>
      <vt:lpstr>Contact Information</vt:lpstr>
      <vt:lpstr>Rhode Island COVID-19  Disaster Recovery NDWG</vt:lpstr>
      <vt:lpstr>Process Flow</vt:lpstr>
      <vt:lpstr>Recruitment Strategy</vt:lpstr>
      <vt:lpstr>Successes &amp; Challenges</vt:lpstr>
      <vt:lpstr>Thank You</vt:lpstr>
      <vt:lpstr>PacMtn Food Security Project</vt:lpstr>
      <vt:lpstr>Local Context &amp; Response</vt:lpstr>
      <vt:lpstr>Partner Development</vt:lpstr>
      <vt:lpstr>  Outreach &amp; Registration: Use Technology </vt:lpstr>
      <vt:lpstr>Enrollment</vt:lpstr>
      <vt:lpstr>Training </vt:lpstr>
      <vt:lpstr>Cooking With The Seasons</vt:lpstr>
      <vt:lpstr>Unsubsidized Employment Success Stories</vt:lpstr>
      <vt:lpstr>PacMtn Best Practices</vt:lpstr>
      <vt:lpstr>Article in Thurston Talk</vt:lpstr>
      <vt:lpstr>THANK YOU!</vt:lpstr>
      <vt:lpstr>Any 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Grace McCall</cp:lastModifiedBy>
  <cp:revision>224</cp:revision>
  <dcterms:created xsi:type="dcterms:W3CDTF">2019-06-21T16:58:05Z</dcterms:created>
  <dcterms:modified xsi:type="dcterms:W3CDTF">2020-11-05T17:01:12Z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E3E3652B-E154-4632-AF29-AF74A27B8CCB</vt:lpwstr>
  </property>
  <property fmtid="{D5CDD505-2E9C-101B-9397-08002B2CF9AE}" pid="3" name="ArticulatePath">
    <vt:lpwstr>https://appriver3651000470-my.sharepoint.com/personal/mlamb_mahernet_com/Documents/Marg-WFGPS/Content Thumbnail Images/WFGPS_PPT_Template_20191205</vt:lpwstr>
  </property>
  <property fmtid="{D5CDD505-2E9C-101B-9397-08002B2CF9AE}" pid="4" name="ContentTypeId">
    <vt:lpwstr>0x0101004853699B210B3744A6A1F5EA1A237C90</vt:lpwstr>
  </property>
</Properties>
</file>