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5.xml" ContentType="application/vnd.openxmlformats-officedocument.presentationml.tags+xml"/>
  <Override PartName="/ppt/notesSlides/notesSlide44.xml" ContentType="application/vnd.openxmlformats-officedocument.presentationml.notesSlide+xml"/>
  <Override PartName="/ppt/tags/tag6.xml" ContentType="application/vnd.openxmlformats-officedocument.presentationml.tags+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70" r:id="rId3"/>
    <p:sldMasterId id="2147483658" r:id="rId4"/>
    <p:sldMasterId id="2147483684" r:id="rId5"/>
    <p:sldMasterId id="2147483699" r:id="rId6"/>
  </p:sldMasterIdLst>
  <p:notesMasterIdLst>
    <p:notesMasterId r:id="rId54"/>
  </p:notesMasterIdLst>
  <p:handoutMasterIdLst>
    <p:handoutMasterId r:id="rId55"/>
  </p:handoutMasterIdLst>
  <p:sldIdLst>
    <p:sldId id="256" r:id="rId7"/>
    <p:sldId id="278" r:id="rId8"/>
    <p:sldId id="296" r:id="rId9"/>
    <p:sldId id="362" r:id="rId10"/>
    <p:sldId id="309" r:id="rId11"/>
    <p:sldId id="310" r:id="rId12"/>
    <p:sldId id="325" r:id="rId13"/>
    <p:sldId id="282" r:id="rId14"/>
    <p:sldId id="314" r:id="rId15"/>
    <p:sldId id="315" r:id="rId16"/>
    <p:sldId id="319" r:id="rId17"/>
    <p:sldId id="316" r:id="rId18"/>
    <p:sldId id="311" r:id="rId19"/>
    <p:sldId id="317" r:id="rId20"/>
    <p:sldId id="318" r:id="rId21"/>
    <p:sldId id="358" r:id="rId22"/>
    <p:sldId id="352" r:id="rId23"/>
    <p:sldId id="375" r:id="rId24"/>
    <p:sldId id="376" r:id="rId25"/>
    <p:sldId id="377" r:id="rId26"/>
    <p:sldId id="378" r:id="rId27"/>
    <p:sldId id="354" r:id="rId28"/>
    <p:sldId id="364" r:id="rId29"/>
    <p:sldId id="338" r:id="rId30"/>
    <p:sldId id="326" r:id="rId31"/>
    <p:sldId id="327" r:id="rId32"/>
    <p:sldId id="341" r:id="rId33"/>
    <p:sldId id="363" r:id="rId34"/>
    <p:sldId id="371" r:id="rId35"/>
    <p:sldId id="345" r:id="rId36"/>
    <p:sldId id="347" r:id="rId37"/>
    <p:sldId id="274" r:id="rId38"/>
    <p:sldId id="350" r:id="rId39"/>
    <p:sldId id="351" r:id="rId40"/>
    <p:sldId id="336" r:id="rId41"/>
    <p:sldId id="331" r:id="rId42"/>
    <p:sldId id="332" r:id="rId43"/>
    <p:sldId id="312" r:id="rId44"/>
    <p:sldId id="324" r:id="rId45"/>
    <p:sldId id="340" r:id="rId46"/>
    <p:sldId id="339" r:id="rId47"/>
    <p:sldId id="328" r:id="rId48"/>
    <p:sldId id="373" r:id="rId49"/>
    <p:sldId id="294" r:id="rId50"/>
    <p:sldId id="281" r:id="rId51"/>
    <p:sldId id="275" r:id="rId52"/>
    <p:sldId id="297" r:id="rId53"/>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wis, Shelia F - ETA" initials="LSF-E" lastIdx="15" clrIdx="0">
    <p:extLst>
      <p:ext uri="{19B8F6BF-5375-455C-9EA6-DF929625EA0E}">
        <p15:presenceInfo xmlns:p15="http://schemas.microsoft.com/office/powerpoint/2012/main" userId="S-1-5-21-2522062978-2635407418-847139880-430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8C8C8C"/>
    <a:srgbClr val="2C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A0A45-2FF7-4638-91B2-B2C20835A40D}" v="107" dt="2020-01-16T18:53:19.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53941" autoAdjust="0"/>
  </p:normalViewPr>
  <p:slideViewPr>
    <p:cSldViewPr snapToGrid="0">
      <p:cViewPr varScale="1">
        <p:scale>
          <a:sx n="63" d="100"/>
          <a:sy n="63" d="100"/>
        </p:scale>
        <p:origin x="2320" y="56"/>
      </p:cViewPr>
      <p:guideLst/>
    </p:cSldViewPr>
  </p:slideViewPr>
  <p:notesTextViewPr>
    <p:cViewPr>
      <p:scale>
        <a:sx n="1" d="1"/>
        <a:sy n="1" d="1"/>
      </p:scale>
      <p:origin x="0" y="0"/>
    </p:cViewPr>
  </p:notesTextViewPr>
  <p:sorterViewPr>
    <p:cViewPr>
      <p:scale>
        <a:sx n="140" d="100"/>
        <a:sy n="140" d="100"/>
      </p:scale>
      <p:origin x="0" y="-8310"/>
    </p:cViewPr>
  </p:sorterViewPr>
  <p:notesViewPr>
    <p:cSldViewPr snapToGrid="0" showGuides="1">
      <p:cViewPr varScale="1">
        <p:scale>
          <a:sx n="52" d="100"/>
          <a:sy n="52" d="100"/>
        </p:scale>
        <p:origin x="2108"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slideMaster" Target="slideMasters/slideMaster1.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4.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2.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65" Type="http://schemas.microsoft.com/office/2015/10/relationships/revisionInfo" Target="revisionInfo.xml"/><Relationship Id="rId4" Type="http://schemas.openxmlformats.org/officeDocument/2006/relationships/slideMaster" Target="slideMasters/slideMaster3.xml"/><Relationship Id="rId9"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14T11:33:55.099" idx="14">
    <p:pos x="10" y="10"/>
    <p:text>Don't forget to change the symbol</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B7C207-8D91-4477-A583-B426185AF4B8}"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US"/>
        </a:p>
      </dgm:t>
    </dgm:pt>
    <dgm:pt modelId="{6E283611-898E-40AA-9E3C-3E1529275B56}">
      <dgm:prSet phldrT="[Text]"/>
      <dgm:spPr/>
      <dgm:t>
        <a:bodyPr/>
        <a:lstStyle/>
        <a:p>
          <a:r>
            <a:rPr lang="en-US" b="1" dirty="0" smtClean="0"/>
            <a:t>Evaluation &amp; Continuous Improvement</a:t>
          </a:r>
          <a:endParaRPr lang="en-US" b="1" dirty="0"/>
        </a:p>
      </dgm:t>
    </dgm:pt>
    <dgm:pt modelId="{65E2BFE0-7506-4971-B47B-D8E815077F9B}" type="parTrans" cxnId="{940163A1-EDD3-426E-B93B-DB39731B69C7}">
      <dgm:prSet/>
      <dgm:spPr/>
      <dgm:t>
        <a:bodyPr/>
        <a:lstStyle/>
        <a:p>
          <a:endParaRPr lang="en-US"/>
        </a:p>
      </dgm:t>
    </dgm:pt>
    <dgm:pt modelId="{1CFAA7FA-0D3D-493C-986A-9E8D08B6D426}" type="sibTrans" cxnId="{940163A1-EDD3-426E-B93B-DB39731B69C7}">
      <dgm:prSet/>
      <dgm:spPr/>
      <dgm:t>
        <a:bodyPr/>
        <a:lstStyle/>
        <a:p>
          <a:endParaRPr lang="en-US"/>
        </a:p>
      </dgm:t>
    </dgm:pt>
    <dgm:pt modelId="{A987A5F2-380D-421E-B049-1215B3005B79}">
      <dgm:prSet phldrT="[Text]" custT="1"/>
      <dgm:spPr/>
      <dgm:t>
        <a:bodyPr/>
        <a:lstStyle/>
        <a:p>
          <a:r>
            <a:rPr lang="en-US" sz="2000" dirty="0" smtClean="0"/>
            <a:t>Completed reports</a:t>
          </a:r>
          <a:endParaRPr lang="en-US" sz="2000" dirty="0"/>
        </a:p>
      </dgm:t>
    </dgm:pt>
    <dgm:pt modelId="{2E20F3F1-97C7-4FA6-8D24-7EAD1A8B8C7D}" type="parTrans" cxnId="{0C5D8BE7-6438-4C67-9809-D1079CF5C994}">
      <dgm:prSet/>
      <dgm:spPr/>
      <dgm:t>
        <a:bodyPr/>
        <a:lstStyle/>
        <a:p>
          <a:endParaRPr lang="en-US"/>
        </a:p>
      </dgm:t>
    </dgm:pt>
    <dgm:pt modelId="{971E4EC4-A054-49F4-99B8-374B9DAD0029}" type="sibTrans" cxnId="{0C5D8BE7-6438-4C67-9809-D1079CF5C994}">
      <dgm:prSet/>
      <dgm:spPr/>
      <dgm:t>
        <a:bodyPr/>
        <a:lstStyle/>
        <a:p>
          <a:endParaRPr lang="en-US"/>
        </a:p>
      </dgm:t>
    </dgm:pt>
    <dgm:pt modelId="{95352593-9299-41FD-A34E-E166A8E71C4F}">
      <dgm:prSet phldrT="[Text]"/>
      <dgm:spPr/>
      <dgm:t>
        <a:bodyPr/>
        <a:lstStyle/>
        <a:p>
          <a:r>
            <a:rPr lang="en-US" b="1" dirty="0" smtClean="0"/>
            <a:t>Planning (Program Services, Evaluations)</a:t>
          </a:r>
          <a:endParaRPr lang="en-US" b="1" dirty="0"/>
        </a:p>
      </dgm:t>
    </dgm:pt>
    <dgm:pt modelId="{BCC7628D-7C4B-45A9-ACCE-456E1E865EFF}" type="parTrans" cxnId="{43196B18-EF6C-4EA7-B3D4-2AD7C745CE9F}">
      <dgm:prSet/>
      <dgm:spPr/>
      <dgm:t>
        <a:bodyPr/>
        <a:lstStyle/>
        <a:p>
          <a:endParaRPr lang="en-US"/>
        </a:p>
      </dgm:t>
    </dgm:pt>
    <dgm:pt modelId="{CB6F96AE-7782-4BB7-A7BA-295F73242C0A}" type="sibTrans" cxnId="{43196B18-EF6C-4EA7-B3D4-2AD7C745CE9F}">
      <dgm:prSet/>
      <dgm:spPr/>
      <dgm:t>
        <a:bodyPr/>
        <a:lstStyle/>
        <a:p>
          <a:endParaRPr lang="en-US"/>
        </a:p>
      </dgm:t>
    </dgm:pt>
    <dgm:pt modelId="{DE59BA24-1DF7-437A-AFEC-32103F1B365C}">
      <dgm:prSet phldrT="[Text]" custT="1"/>
      <dgm:spPr/>
      <dgm:t>
        <a:bodyPr/>
        <a:lstStyle/>
        <a:p>
          <a:r>
            <a:rPr lang="en-US" sz="2000" dirty="0" smtClean="0"/>
            <a:t>Research topics</a:t>
          </a:r>
          <a:endParaRPr lang="en-US" sz="2000" dirty="0"/>
        </a:p>
      </dgm:t>
    </dgm:pt>
    <dgm:pt modelId="{F8F44D0F-B265-4BE3-8EBE-A3BA95E39A53}" type="parTrans" cxnId="{4DFCC91F-2628-4BE1-967C-CBDA66940AF5}">
      <dgm:prSet/>
      <dgm:spPr/>
      <dgm:t>
        <a:bodyPr/>
        <a:lstStyle/>
        <a:p>
          <a:endParaRPr lang="en-US"/>
        </a:p>
      </dgm:t>
    </dgm:pt>
    <dgm:pt modelId="{2861B72C-E0CB-424D-8E27-4CAED6AA28DA}" type="sibTrans" cxnId="{4DFCC91F-2628-4BE1-967C-CBDA66940AF5}">
      <dgm:prSet/>
      <dgm:spPr/>
      <dgm:t>
        <a:bodyPr/>
        <a:lstStyle/>
        <a:p>
          <a:endParaRPr lang="en-US"/>
        </a:p>
      </dgm:t>
    </dgm:pt>
    <dgm:pt modelId="{B62734AD-7441-4EC7-A9BE-814A92630913}">
      <dgm:prSet phldrT="[Text]" custT="1"/>
      <dgm:spPr/>
      <dgm:t>
        <a:bodyPr/>
        <a:lstStyle/>
        <a:p>
          <a:r>
            <a:rPr lang="en-US" sz="2000" dirty="0" smtClean="0"/>
            <a:t>Coordinate/Consult</a:t>
          </a:r>
          <a:endParaRPr lang="en-US" sz="2000" dirty="0"/>
        </a:p>
      </dgm:t>
    </dgm:pt>
    <dgm:pt modelId="{3D5E062B-089C-42A4-B86E-605B6307157D}" type="parTrans" cxnId="{5D2FCCE0-1FF2-47E0-AFDA-6A8415C66B29}">
      <dgm:prSet/>
      <dgm:spPr/>
      <dgm:t>
        <a:bodyPr/>
        <a:lstStyle/>
        <a:p>
          <a:endParaRPr lang="en-US"/>
        </a:p>
      </dgm:t>
    </dgm:pt>
    <dgm:pt modelId="{9BCFCA87-5457-462F-90F6-66AD0E2ABC2B}" type="sibTrans" cxnId="{5D2FCCE0-1FF2-47E0-AFDA-6A8415C66B29}">
      <dgm:prSet/>
      <dgm:spPr/>
      <dgm:t>
        <a:bodyPr/>
        <a:lstStyle/>
        <a:p>
          <a:endParaRPr lang="en-US"/>
        </a:p>
      </dgm:t>
    </dgm:pt>
    <dgm:pt modelId="{89EE3132-8FC5-4464-994B-D991D543B9B3}">
      <dgm:prSet phldrT="[Text]"/>
      <dgm:spPr/>
      <dgm:t>
        <a:bodyPr/>
        <a:lstStyle/>
        <a:p>
          <a:r>
            <a:rPr lang="en-US" b="1" dirty="0" smtClean="0"/>
            <a:t>Performance</a:t>
          </a:r>
          <a:endParaRPr lang="en-US" b="1" dirty="0"/>
        </a:p>
      </dgm:t>
    </dgm:pt>
    <dgm:pt modelId="{AAEEAD19-A264-4D29-9159-12608B0072D6}" type="parTrans" cxnId="{97BF613B-EC84-4C56-88D2-C7E9CF28A382}">
      <dgm:prSet/>
      <dgm:spPr/>
      <dgm:t>
        <a:bodyPr/>
        <a:lstStyle/>
        <a:p>
          <a:endParaRPr lang="en-US"/>
        </a:p>
      </dgm:t>
    </dgm:pt>
    <dgm:pt modelId="{A30B8B7C-724C-4578-A4C1-55404EDFF8AF}" type="sibTrans" cxnId="{97BF613B-EC84-4C56-88D2-C7E9CF28A382}">
      <dgm:prSet/>
      <dgm:spPr/>
      <dgm:t>
        <a:bodyPr/>
        <a:lstStyle/>
        <a:p>
          <a:endParaRPr lang="en-US"/>
        </a:p>
      </dgm:t>
    </dgm:pt>
    <dgm:pt modelId="{003AF544-D64C-4CF8-842E-9C4287EF6D3B}">
      <dgm:prSet phldrT="[Text]" custT="1"/>
      <dgm:spPr/>
      <dgm:t>
        <a:bodyPr/>
        <a:lstStyle/>
        <a:p>
          <a:r>
            <a:rPr lang="en-US" sz="2000" dirty="0" smtClean="0"/>
            <a:t>Cooperate</a:t>
          </a:r>
          <a:endParaRPr lang="en-US" sz="2400" dirty="0"/>
        </a:p>
      </dgm:t>
    </dgm:pt>
    <dgm:pt modelId="{0B4CB74B-770E-470E-93DB-6DB391D15378}" type="parTrans" cxnId="{B7B53A3C-B708-4EE3-82F9-1A867AC5C3FE}">
      <dgm:prSet/>
      <dgm:spPr/>
      <dgm:t>
        <a:bodyPr/>
        <a:lstStyle/>
        <a:p>
          <a:endParaRPr lang="en-US"/>
        </a:p>
      </dgm:t>
    </dgm:pt>
    <dgm:pt modelId="{0834A947-5C6E-4C81-B60A-8E730AEDEEF2}" type="sibTrans" cxnId="{B7B53A3C-B708-4EE3-82F9-1A867AC5C3FE}">
      <dgm:prSet/>
      <dgm:spPr/>
      <dgm:t>
        <a:bodyPr/>
        <a:lstStyle/>
        <a:p>
          <a:endParaRPr lang="en-US"/>
        </a:p>
      </dgm:t>
    </dgm:pt>
    <dgm:pt modelId="{EFD593E8-D271-459B-A959-DD3C02BD14A7}">
      <dgm:prSet phldrT="[Text]" custT="1"/>
      <dgm:spPr/>
      <dgm:t>
        <a:bodyPr/>
        <a:lstStyle/>
        <a:p>
          <a:r>
            <a:rPr lang="en-US" sz="2000" dirty="0" smtClean="0"/>
            <a:t>Conduct</a:t>
          </a:r>
          <a:endParaRPr lang="en-US" sz="2000" dirty="0"/>
        </a:p>
      </dgm:t>
    </dgm:pt>
    <dgm:pt modelId="{63BAB963-8692-4C0F-9725-BAB11A1278B3}" type="parTrans" cxnId="{1A46F5C6-1D39-4798-949A-E05806DC5A4A}">
      <dgm:prSet/>
      <dgm:spPr/>
      <dgm:t>
        <a:bodyPr/>
        <a:lstStyle/>
        <a:p>
          <a:endParaRPr lang="en-US"/>
        </a:p>
      </dgm:t>
    </dgm:pt>
    <dgm:pt modelId="{AA19C500-5E5B-41C1-B240-3AD6BF228460}" type="sibTrans" cxnId="{1A46F5C6-1D39-4798-949A-E05806DC5A4A}">
      <dgm:prSet/>
      <dgm:spPr/>
      <dgm:t>
        <a:bodyPr/>
        <a:lstStyle/>
        <a:p>
          <a:endParaRPr lang="en-US"/>
        </a:p>
      </dgm:t>
    </dgm:pt>
    <dgm:pt modelId="{A1F87B8E-2329-4B85-8C96-3ADE5D52A8FA}">
      <dgm:prSet phldrT="[Text]" custT="1"/>
      <dgm:spPr/>
      <dgm:t>
        <a:bodyPr/>
        <a:lstStyle/>
        <a:p>
          <a:r>
            <a:rPr lang="en-US" sz="2000" dirty="0" smtClean="0"/>
            <a:t>Coordinate/Consult</a:t>
          </a:r>
          <a:endParaRPr lang="en-US" sz="2000" dirty="0"/>
        </a:p>
      </dgm:t>
    </dgm:pt>
    <dgm:pt modelId="{43D9A727-C9E3-438E-9B0B-430BDD5222F6}" type="parTrans" cxnId="{849E3075-8E77-484D-9949-3952B189353A}">
      <dgm:prSet/>
      <dgm:spPr/>
      <dgm:t>
        <a:bodyPr/>
        <a:lstStyle/>
        <a:p>
          <a:endParaRPr lang="en-US"/>
        </a:p>
      </dgm:t>
    </dgm:pt>
    <dgm:pt modelId="{253AD8AF-EDEE-4220-A8A2-2048CA9FC964}" type="sibTrans" cxnId="{849E3075-8E77-484D-9949-3952B189353A}">
      <dgm:prSet/>
      <dgm:spPr/>
      <dgm:t>
        <a:bodyPr/>
        <a:lstStyle/>
        <a:p>
          <a:endParaRPr lang="en-US"/>
        </a:p>
      </dgm:t>
    </dgm:pt>
    <dgm:pt modelId="{5B5C6000-73B7-4164-979E-25BFCAA1B728}">
      <dgm:prSet phldrT="[Text]" custT="1"/>
      <dgm:spPr/>
      <dgm:t>
        <a:bodyPr/>
        <a:lstStyle/>
        <a:p>
          <a:r>
            <a:rPr lang="en-US" sz="2000" dirty="0" smtClean="0"/>
            <a:t>Coordinate/Consult </a:t>
          </a:r>
          <a:endParaRPr lang="en-US" sz="2000" dirty="0"/>
        </a:p>
      </dgm:t>
    </dgm:pt>
    <dgm:pt modelId="{C88D2D3C-682C-464D-9899-56BE2EF5542F}" type="parTrans" cxnId="{9F972730-AA79-45A1-A764-3DF6AFD52AC5}">
      <dgm:prSet/>
      <dgm:spPr/>
      <dgm:t>
        <a:bodyPr/>
        <a:lstStyle/>
        <a:p>
          <a:endParaRPr lang="en-US"/>
        </a:p>
      </dgm:t>
    </dgm:pt>
    <dgm:pt modelId="{3DF9E7D2-5061-47E5-963C-9BE4BDF51932}" type="sibTrans" cxnId="{9F972730-AA79-45A1-A764-3DF6AFD52AC5}">
      <dgm:prSet/>
      <dgm:spPr/>
      <dgm:t>
        <a:bodyPr/>
        <a:lstStyle/>
        <a:p>
          <a:endParaRPr lang="en-US"/>
        </a:p>
      </dgm:t>
    </dgm:pt>
    <dgm:pt modelId="{FDAF1BCE-AC59-4250-AEDA-F82ACCA8466C}">
      <dgm:prSet phldrT="[Text]"/>
      <dgm:spPr/>
      <dgm:t>
        <a:bodyPr/>
        <a:lstStyle/>
        <a:p>
          <a:r>
            <a:rPr lang="en-US" b="1" dirty="0" smtClean="0"/>
            <a:t>Implementation</a:t>
          </a:r>
          <a:endParaRPr lang="en-US" b="1" dirty="0"/>
        </a:p>
      </dgm:t>
    </dgm:pt>
    <dgm:pt modelId="{B4D69192-E0A8-421A-862D-92631B37E916}" type="sibTrans" cxnId="{D807D84D-E763-4A62-BA0E-B86FBCE3B443}">
      <dgm:prSet/>
      <dgm:spPr/>
      <dgm:t>
        <a:bodyPr/>
        <a:lstStyle/>
        <a:p>
          <a:endParaRPr lang="en-US"/>
        </a:p>
      </dgm:t>
    </dgm:pt>
    <dgm:pt modelId="{2EDECD5D-E8C4-450A-BEFC-7E4DCAAFF7DF}" type="parTrans" cxnId="{D807D84D-E763-4A62-BA0E-B86FBCE3B443}">
      <dgm:prSet/>
      <dgm:spPr/>
      <dgm:t>
        <a:bodyPr/>
        <a:lstStyle/>
        <a:p>
          <a:endParaRPr lang="en-US"/>
        </a:p>
      </dgm:t>
    </dgm:pt>
    <dgm:pt modelId="{123DE0CB-72B5-4CC1-A707-602ED53208F1}" type="pres">
      <dgm:prSet presAssocID="{39B7C207-8D91-4477-A583-B426185AF4B8}" presName="cycleMatrixDiagram" presStyleCnt="0">
        <dgm:presLayoutVars>
          <dgm:chMax val="1"/>
          <dgm:dir/>
          <dgm:animLvl val="lvl"/>
          <dgm:resizeHandles val="exact"/>
        </dgm:presLayoutVars>
      </dgm:prSet>
      <dgm:spPr/>
      <dgm:t>
        <a:bodyPr/>
        <a:lstStyle/>
        <a:p>
          <a:endParaRPr lang="en-US"/>
        </a:p>
      </dgm:t>
    </dgm:pt>
    <dgm:pt modelId="{72024B50-1A5F-4D39-BBB4-88421AAC2C9C}" type="pres">
      <dgm:prSet presAssocID="{39B7C207-8D91-4477-A583-B426185AF4B8}" presName="children" presStyleCnt="0"/>
      <dgm:spPr/>
      <dgm:t>
        <a:bodyPr/>
        <a:lstStyle/>
        <a:p>
          <a:endParaRPr lang="en-US"/>
        </a:p>
      </dgm:t>
    </dgm:pt>
    <dgm:pt modelId="{F694621F-C48F-477F-A596-AF53EFA2019C}" type="pres">
      <dgm:prSet presAssocID="{39B7C207-8D91-4477-A583-B426185AF4B8}" presName="child1group" presStyleCnt="0"/>
      <dgm:spPr/>
      <dgm:t>
        <a:bodyPr/>
        <a:lstStyle/>
        <a:p>
          <a:endParaRPr lang="en-US"/>
        </a:p>
      </dgm:t>
    </dgm:pt>
    <dgm:pt modelId="{09BF734B-F2DC-49BC-99A4-96668925BEB8}" type="pres">
      <dgm:prSet presAssocID="{39B7C207-8D91-4477-A583-B426185AF4B8}" presName="child1" presStyleLbl="bgAcc1" presStyleIdx="0" presStyleCnt="4" custScaleX="131947"/>
      <dgm:spPr/>
      <dgm:t>
        <a:bodyPr/>
        <a:lstStyle/>
        <a:p>
          <a:endParaRPr lang="en-US"/>
        </a:p>
      </dgm:t>
    </dgm:pt>
    <dgm:pt modelId="{C1F3D14F-13CE-4E70-B070-C182B13D3A41}" type="pres">
      <dgm:prSet presAssocID="{39B7C207-8D91-4477-A583-B426185AF4B8}" presName="child1Text" presStyleLbl="bgAcc1" presStyleIdx="0" presStyleCnt="4">
        <dgm:presLayoutVars>
          <dgm:bulletEnabled val="1"/>
        </dgm:presLayoutVars>
      </dgm:prSet>
      <dgm:spPr/>
      <dgm:t>
        <a:bodyPr/>
        <a:lstStyle/>
        <a:p>
          <a:endParaRPr lang="en-US"/>
        </a:p>
      </dgm:t>
    </dgm:pt>
    <dgm:pt modelId="{5B7F1D23-3973-4FB8-BFBA-E24BB045E034}" type="pres">
      <dgm:prSet presAssocID="{39B7C207-8D91-4477-A583-B426185AF4B8}" presName="child2group" presStyleCnt="0"/>
      <dgm:spPr/>
      <dgm:t>
        <a:bodyPr/>
        <a:lstStyle/>
        <a:p>
          <a:endParaRPr lang="en-US"/>
        </a:p>
      </dgm:t>
    </dgm:pt>
    <dgm:pt modelId="{C250C3AE-0DC8-4972-835C-185A426D8B33}" type="pres">
      <dgm:prSet presAssocID="{39B7C207-8D91-4477-A583-B426185AF4B8}" presName="child2" presStyleLbl="bgAcc1" presStyleIdx="1" presStyleCnt="4" custScaleX="136228" custLinFactNeighborX="31547" custLinFactNeighborY="2186"/>
      <dgm:spPr/>
      <dgm:t>
        <a:bodyPr/>
        <a:lstStyle/>
        <a:p>
          <a:endParaRPr lang="en-US"/>
        </a:p>
      </dgm:t>
    </dgm:pt>
    <dgm:pt modelId="{F3E0009A-29C2-4AEE-A957-BE9F746238DA}" type="pres">
      <dgm:prSet presAssocID="{39B7C207-8D91-4477-A583-B426185AF4B8}" presName="child2Text" presStyleLbl="bgAcc1" presStyleIdx="1" presStyleCnt="4">
        <dgm:presLayoutVars>
          <dgm:bulletEnabled val="1"/>
        </dgm:presLayoutVars>
      </dgm:prSet>
      <dgm:spPr/>
      <dgm:t>
        <a:bodyPr/>
        <a:lstStyle/>
        <a:p>
          <a:endParaRPr lang="en-US"/>
        </a:p>
      </dgm:t>
    </dgm:pt>
    <dgm:pt modelId="{4DC00391-B3D9-48F2-B661-700ED6D77CFC}" type="pres">
      <dgm:prSet presAssocID="{39B7C207-8D91-4477-A583-B426185AF4B8}" presName="child3group" presStyleCnt="0"/>
      <dgm:spPr/>
      <dgm:t>
        <a:bodyPr/>
        <a:lstStyle/>
        <a:p>
          <a:endParaRPr lang="en-US"/>
        </a:p>
      </dgm:t>
    </dgm:pt>
    <dgm:pt modelId="{3D990265-5EAB-4BAC-817C-89649DDAB0F6}" type="pres">
      <dgm:prSet presAssocID="{39B7C207-8D91-4477-A583-B426185AF4B8}" presName="child3" presStyleLbl="bgAcc1" presStyleIdx="2" presStyleCnt="4" custScaleX="136439" custLinFactNeighborX="33273" custLinFactNeighborY="0"/>
      <dgm:spPr/>
      <dgm:t>
        <a:bodyPr/>
        <a:lstStyle/>
        <a:p>
          <a:endParaRPr lang="en-US"/>
        </a:p>
      </dgm:t>
    </dgm:pt>
    <dgm:pt modelId="{647A9B8E-4AEB-4E58-8251-9B9BE7A01480}" type="pres">
      <dgm:prSet presAssocID="{39B7C207-8D91-4477-A583-B426185AF4B8}" presName="child3Text" presStyleLbl="bgAcc1" presStyleIdx="2" presStyleCnt="4">
        <dgm:presLayoutVars>
          <dgm:bulletEnabled val="1"/>
        </dgm:presLayoutVars>
      </dgm:prSet>
      <dgm:spPr/>
      <dgm:t>
        <a:bodyPr/>
        <a:lstStyle/>
        <a:p>
          <a:endParaRPr lang="en-US"/>
        </a:p>
      </dgm:t>
    </dgm:pt>
    <dgm:pt modelId="{FCBE0922-F5D5-418B-ABDD-C1285C6903B9}" type="pres">
      <dgm:prSet presAssocID="{39B7C207-8D91-4477-A583-B426185AF4B8}" presName="child4group" presStyleCnt="0"/>
      <dgm:spPr/>
      <dgm:t>
        <a:bodyPr/>
        <a:lstStyle/>
        <a:p>
          <a:endParaRPr lang="en-US"/>
        </a:p>
      </dgm:t>
    </dgm:pt>
    <dgm:pt modelId="{6065DEAA-43CE-4D13-B472-2B1BCEC25592}" type="pres">
      <dgm:prSet presAssocID="{39B7C207-8D91-4477-A583-B426185AF4B8}" presName="child4" presStyleLbl="bgAcc1" presStyleIdx="3" presStyleCnt="4" custScaleX="133185"/>
      <dgm:spPr/>
      <dgm:t>
        <a:bodyPr/>
        <a:lstStyle/>
        <a:p>
          <a:endParaRPr lang="en-US"/>
        </a:p>
      </dgm:t>
    </dgm:pt>
    <dgm:pt modelId="{23FCD056-7CB9-41ED-B56D-F6E5A73C42D4}" type="pres">
      <dgm:prSet presAssocID="{39B7C207-8D91-4477-A583-B426185AF4B8}" presName="child4Text" presStyleLbl="bgAcc1" presStyleIdx="3" presStyleCnt="4">
        <dgm:presLayoutVars>
          <dgm:bulletEnabled val="1"/>
        </dgm:presLayoutVars>
      </dgm:prSet>
      <dgm:spPr/>
      <dgm:t>
        <a:bodyPr/>
        <a:lstStyle/>
        <a:p>
          <a:endParaRPr lang="en-US"/>
        </a:p>
      </dgm:t>
    </dgm:pt>
    <dgm:pt modelId="{05F56A98-3606-4A65-9AEE-734EF4BC7A78}" type="pres">
      <dgm:prSet presAssocID="{39B7C207-8D91-4477-A583-B426185AF4B8}" presName="childPlaceholder" presStyleCnt="0"/>
      <dgm:spPr/>
      <dgm:t>
        <a:bodyPr/>
        <a:lstStyle/>
        <a:p>
          <a:endParaRPr lang="en-US"/>
        </a:p>
      </dgm:t>
    </dgm:pt>
    <dgm:pt modelId="{48D11A05-69C0-4CB5-ADE1-275FB3423273}" type="pres">
      <dgm:prSet presAssocID="{39B7C207-8D91-4477-A583-B426185AF4B8}" presName="circle" presStyleCnt="0"/>
      <dgm:spPr/>
      <dgm:t>
        <a:bodyPr/>
        <a:lstStyle/>
        <a:p>
          <a:endParaRPr lang="en-US"/>
        </a:p>
      </dgm:t>
    </dgm:pt>
    <dgm:pt modelId="{7B3B8BF5-5261-47BB-9556-07D987BA0CF7}" type="pres">
      <dgm:prSet presAssocID="{39B7C207-8D91-4477-A583-B426185AF4B8}" presName="quadrant1" presStyleLbl="node1" presStyleIdx="0" presStyleCnt="4" custLinFactNeighborX="250" custLinFactNeighborY="847">
        <dgm:presLayoutVars>
          <dgm:chMax val="1"/>
          <dgm:bulletEnabled val="1"/>
        </dgm:presLayoutVars>
      </dgm:prSet>
      <dgm:spPr/>
      <dgm:t>
        <a:bodyPr/>
        <a:lstStyle/>
        <a:p>
          <a:endParaRPr lang="en-US"/>
        </a:p>
      </dgm:t>
    </dgm:pt>
    <dgm:pt modelId="{22F21426-E529-45B7-87FC-90FC41E107E0}" type="pres">
      <dgm:prSet presAssocID="{39B7C207-8D91-4477-A583-B426185AF4B8}" presName="quadrant2" presStyleLbl="node1" presStyleIdx="1" presStyleCnt="4">
        <dgm:presLayoutVars>
          <dgm:chMax val="1"/>
          <dgm:bulletEnabled val="1"/>
        </dgm:presLayoutVars>
      </dgm:prSet>
      <dgm:spPr/>
      <dgm:t>
        <a:bodyPr/>
        <a:lstStyle/>
        <a:p>
          <a:endParaRPr lang="en-US"/>
        </a:p>
      </dgm:t>
    </dgm:pt>
    <dgm:pt modelId="{7F08D479-51B1-40A5-A584-24C78757AABC}" type="pres">
      <dgm:prSet presAssocID="{39B7C207-8D91-4477-A583-B426185AF4B8}" presName="quadrant3" presStyleLbl="node1" presStyleIdx="2" presStyleCnt="4">
        <dgm:presLayoutVars>
          <dgm:chMax val="1"/>
          <dgm:bulletEnabled val="1"/>
        </dgm:presLayoutVars>
      </dgm:prSet>
      <dgm:spPr/>
      <dgm:t>
        <a:bodyPr/>
        <a:lstStyle/>
        <a:p>
          <a:endParaRPr lang="en-US"/>
        </a:p>
      </dgm:t>
    </dgm:pt>
    <dgm:pt modelId="{9AB91BE4-4FC9-48D0-964E-41CAE656F3E2}" type="pres">
      <dgm:prSet presAssocID="{39B7C207-8D91-4477-A583-B426185AF4B8}" presName="quadrant4" presStyleLbl="node1" presStyleIdx="3" presStyleCnt="4">
        <dgm:presLayoutVars>
          <dgm:chMax val="1"/>
          <dgm:bulletEnabled val="1"/>
        </dgm:presLayoutVars>
      </dgm:prSet>
      <dgm:spPr/>
      <dgm:t>
        <a:bodyPr/>
        <a:lstStyle/>
        <a:p>
          <a:endParaRPr lang="en-US"/>
        </a:p>
      </dgm:t>
    </dgm:pt>
    <dgm:pt modelId="{56F6D9F0-2F19-43EE-8268-93B1C550D6E4}" type="pres">
      <dgm:prSet presAssocID="{39B7C207-8D91-4477-A583-B426185AF4B8}" presName="quadrantPlaceholder" presStyleCnt="0"/>
      <dgm:spPr/>
      <dgm:t>
        <a:bodyPr/>
        <a:lstStyle/>
        <a:p>
          <a:endParaRPr lang="en-US"/>
        </a:p>
      </dgm:t>
    </dgm:pt>
    <dgm:pt modelId="{CF20A203-F86A-46FB-B558-CD398A8D99F9}" type="pres">
      <dgm:prSet presAssocID="{39B7C207-8D91-4477-A583-B426185AF4B8}" presName="center1" presStyleLbl="fgShp" presStyleIdx="0" presStyleCnt="2"/>
      <dgm:spPr/>
      <dgm:t>
        <a:bodyPr/>
        <a:lstStyle/>
        <a:p>
          <a:endParaRPr lang="en-US"/>
        </a:p>
      </dgm:t>
    </dgm:pt>
    <dgm:pt modelId="{528E0231-7CC8-4055-B875-32F7FF76831E}" type="pres">
      <dgm:prSet presAssocID="{39B7C207-8D91-4477-A583-B426185AF4B8}" presName="center2" presStyleLbl="fgShp" presStyleIdx="1" presStyleCnt="2"/>
      <dgm:spPr/>
      <dgm:t>
        <a:bodyPr/>
        <a:lstStyle/>
        <a:p>
          <a:endParaRPr lang="en-US"/>
        </a:p>
      </dgm:t>
    </dgm:pt>
  </dgm:ptLst>
  <dgm:cxnLst>
    <dgm:cxn modelId="{97BF613B-EC84-4C56-88D2-C7E9CF28A382}" srcId="{39B7C207-8D91-4477-A583-B426185AF4B8}" destId="{89EE3132-8FC5-4464-994B-D991D543B9B3}" srcOrd="3" destOrd="0" parTransId="{AAEEAD19-A264-4D29-9159-12608B0072D6}" sibTransId="{A30B8B7C-724C-4578-A4C1-55404EDFF8AF}"/>
    <dgm:cxn modelId="{B7B53A3C-B708-4EE3-82F9-1A867AC5C3FE}" srcId="{89EE3132-8FC5-4464-994B-D991D543B9B3}" destId="{003AF544-D64C-4CF8-842E-9C4287EF6D3B}" srcOrd="0" destOrd="0" parTransId="{0B4CB74B-770E-470E-93DB-6DB391D15378}" sibTransId="{0834A947-5C6E-4C81-B60A-8E730AEDEEF2}"/>
    <dgm:cxn modelId="{594CB87D-C1F1-403F-88FE-E6BCE91B0876}" type="presOf" srcId="{B62734AD-7441-4EC7-A9BE-814A92630913}" destId="{3D990265-5EAB-4BAC-817C-89649DDAB0F6}" srcOrd="0" destOrd="0" presId="urn:microsoft.com/office/officeart/2005/8/layout/cycle4"/>
    <dgm:cxn modelId="{7A6945E6-7AF4-4E6C-A1F3-789B68CF93E3}" type="presOf" srcId="{A1F87B8E-2329-4B85-8C96-3ADE5D52A8FA}" destId="{C250C3AE-0DC8-4972-835C-185A426D8B33}" srcOrd="0" destOrd="1" presId="urn:microsoft.com/office/officeart/2005/8/layout/cycle4"/>
    <dgm:cxn modelId="{F35E014B-6062-4B74-A3D3-AFE5DE68270C}" type="presOf" srcId="{FDAF1BCE-AC59-4250-AEDA-F82ACCA8466C}" destId="{7F08D479-51B1-40A5-A584-24C78757AABC}" srcOrd="0" destOrd="0" presId="urn:microsoft.com/office/officeart/2005/8/layout/cycle4"/>
    <dgm:cxn modelId="{0C5D8BE7-6438-4C67-9809-D1079CF5C994}" srcId="{6E283611-898E-40AA-9E3C-3E1529275B56}" destId="{A987A5F2-380D-421E-B049-1215B3005B79}" srcOrd="0" destOrd="0" parTransId="{2E20F3F1-97C7-4FA6-8D24-7EAD1A8B8C7D}" sibTransId="{971E4EC4-A054-49F4-99B8-374B9DAD0029}"/>
    <dgm:cxn modelId="{940163A1-EDD3-426E-B93B-DB39731B69C7}" srcId="{39B7C207-8D91-4477-A583-B426185AF4B8}" destId="{6E283611-898E-40AA-9E3C-3E1529275B56}" srcOrd="0" destOrd="0" parTransId="{65E2BFE0-7506-4971-B47B-D8E815077F9B}" sibTransId="{1CFAA7FA-0D3D-493C-986A-9E8D08B6D426}"/>
    <dgm:cxn modelId="{849E3075-8E77-484D-9949-3952B189353A}" srcId="{95352593-9299-41FD-A34E-E166A8E71C4F}" destId="{A1F87B8E-2329-4B85-8C96-3ADE5D52A8FA}" srcOrd="1" destOrd="0" parTransId="{43D9A727-C9E3-438E-9B0B-430BDD5222F6}" sibTransId="{253AD8AF-EDEE-4220-A8A2-2048CA9FC964}"/>
    <dgm:cxn modelId="{AFFB6145-9AAC-44D4-9AAE-1E4D9528882F}" type="presOf" srcId="{6E283611-898E-40AA-9E3C-3E1529275B56}" destId="{7B3B8BF5-5261-47BB-9556-07D987BA0CF7}" srcOrd="0" destOrd="0" presId="urn:microsoft.com/office/officeart/2005/8/layout/cycle4"/>
    <dgm:cxn modelId="{47F530CE-917C-4E21-8F5A-24DC6EE781D0}" type="presOf" srcId="{95352593-9299-41FD-A34E-E166A8E71C4F}" destId="{22F21426-E529-45B7-87FC-90FC41E107E0}" srcOrd="0" destOrd="0" presId="urn:microsoft.com/office/officeart/2005/8/layout/cycle4"/>
    <dgm:cxn modelId="{1A46F5C6-1D39-4798-949A-E05806DC5A4A}" srcId="{FDAF1BCE-AC59-4250-AEDA-F82ACCA8466C}" destId="{EFD593E8-D271-459B-A959-DD3C02BD14A7}" srcOrd="1" destOrd="0" parTransId="{63BAB963-8692-4C0F-9725-BAB11A1278B3}" sibTransId="{AA19C500-5E5B-41C1-B240-3AD6BF228460}"/>
    <dgm:cxn modelId="{24166B12-AD95-47DE-AFF5-80696ED6AD34}" type="presOf" srcId="{003AF544-D64C-4CF8-842E-9C4287EF6D3B}" destId="{6065DEAA-43CE-4D13-B472-2B1BCEC25592}" srcOrd="0" destOrd="0" presId="urn:microsoft.com/office/officeart/2005/8/layout/cycle4"/>
    <dgm:cxn modelId="{2246CD6E-5612-4A43-822F-6514C2EFD69E}" type="presOf" srcId="{A987A5F2-380D-421E-B049-1215B3005B79}" destId="{09BF734B-F2DC-49BC-99A4-96668925BEB8}" srcOrd="0" destOrd="0" presId="urn:microsoft.com/office/officeart/2005/8/layout/cycle4"/>
    <dgm:cxn modelId="{4161519F-915C-49C0-9439-E6ABE672076D}" type="presOf" srcId="{5B5C6000-73B7-4164-979E-25BFCAA1B728}" destId="{6065DEAA-43CE-4D13-B472-2B1BCEC25592}" srcOrd="0" destOrd="1" presId="urn:microsoft.com/office/officeart/2005/8/layout/cycle4"/>
    <dgm:cxn modelId="{7DC9AD50-4210-4EEC-BB59-E999931DF93E}" type="presOf" srcId="{DE59BA24-1DF7-437A-AFEC-32103F1B365C}" destId="{F3E0009A-29C2-4AEE-A957-BE9F746238DA}" srcOrd="1" destOrd="0" presId="urn:microsoft.com/office/officeart/2005/8/layout/cycle4"/>
    <dgm:cxn modelId="{9F972730-AA79-45A1-A764-3DF6AFD52AC5}" srcId="{89EE3132-8FC5-4464-994B-D991D543B9B3}" destId="{5B5C6000-73B7-4164-979E-25BFCAA1B728}" srcOrd="1" destOrd="0" parTransId="{C88D2D3C-682C-464D-9899-56BE2EF5542F}" sibTransId="{3DF9E7D2-5061-47E5-963C-9BE4BDF51932}"/>
    <dgm:cxn modelId="{D807D84D-E763-4A62-BA0E-B86FBCE3B443}" srcId="{39B7C207-8D91-4477-A583-B426185AF4B8}" destId="{FDAF1BCE-AC59-4250-AEDA-F82ACCA8466C}" srcOrd="2" destOrd="0" parTransId="{2EDECD5D-E8C4-450A-BEFC-7E4DCAAFF7DF}" sibTransId="{B4D69192-E0A8-421A-862D-92631B37E916}"/>
    <dgm:cxn modelId="{5D2FCCE0-1FF2-47E0-AFDA-6A8415C66B29}" srcId="{FDAF1BCE-AC59-4250-AEDA-F82ACCA8466C}" destId="{B62734AD-7441-4EC7-A9BE-814A92630913}" srcOrd="0" destOrd="0" parTransId="{3D5E062B-089C-42A4-B86E-605B6307157D}" sibTransId="{9BCFCA87-5457-462F-90F6-66AD0E2ABC2B}"/>
    <dgm:cxn modelId="{8A89ECE5-3B8D-4D0D-9E2A-68BFAA0C0C94}" type="presOf" srcId="{5B5C6000-73B7-4164-979E-25BFCAA1B728}" destId="{23FCD056-7CB9-41ED-B56D-F6E5A73C42D4}" srcOrd="1" destOrd="1" presId="urn:microsoft.com/office/officeart/2005/8/layout/cycle4"/>
    <dgm:cxn modelId="{9597DD35-38C0-41E2-BD0D-F754D381B427}" type="presOf" srcId="{A1F87B8E-2329-4B85-8C96-3ADE5D52A8FA}" destId="{F3E0009A-29C2-4AEE-A957-BE9F746238DA}" srcOrd="1" destOrd="1" presId="urn:microsoft.com/office/officeart/2005/8/layout/cycle4"/>
    <dgm:cxn modelId="{26516DE5-55F7-43A5-B36E-C4A33BF162DA}" type="presOf" srcId="{89EE3132-8FC5-4464-994B-D991D543B9B3}" destId="{9AB91BE4-4FC9-48D0-964E-41CAE656F3E2}" srcOrd="0" destOrd="0" presId="urn:microsoft.com/office/officeart/2005/8/layout/cycle4"/>
    <dgm:cxn modelId="{0C14D095-7245-4F90-BFD1-B0EA64D1E486}" type="presOf" srcId="{DE59BA24-1DF7-437A-AFEC-32103F1B365C}" destId="{C250C3AE-0DC8-4972-835C-185A426D8B33}" srcOrd="0" destOrd="0" presId="urn:microsoft.com/office/officeart/2005/8/layout/cycle4"/>
    <dgm:cxn modelId="{4DFCC91F-2628-4BE1-967C-CBDA66940AF5}" srcId="{95352593-9299-41FD-A34E-E166A8E71C4F}" destId="{DE59BA24-1DF7-437A-AFEC-32103F1B365C}" srcOrd="0" destOrd="0" parTransId="{F8F44D0F-B265-4BE3-8EBE-A3BA95E39A53}" sibTransId="{2861B72C-E0CB-424D-8E27-4CAED6AA28DA}"/>
    <dgm:cxn modelId="{3672817B-8DA8-445C-8F31-D17EDF6AB6FC}" type="presOf" srcId="{39B7C207-8D91-4477-A583-B426185AF4B8}" destId="{123DE0CB-72B5-4CC1-A707-602ED53208F1}" srcOrd="0" destOrd="0" presId="urn:microsoft.com/office/officeart/2005/8/layout/cycle4"/>
    <dgm:cxn modelId="{F1079C0D-CA3D-4BC8-AE44-19CD14ED5E0B}" type="presOf" srcId="{EFD593E8-D271-459B-A959-DD3C02BD14A7}" destId="{647A9B8E-4AEB-4E58-8251-9B9BE7A01480}" srcOrd="1" destOrd="1" presId="urn:microsoft.com/office/officeart/2005/8/layout/cycle4"/>
    <dgm:cxn modelId="{3C4B26BD-0C43-44CC-90C2-9372BF3853E3}" type="presOf" srcId="{B62734AD-7441-4EC7-A9BE-814A92630913}" destId="{647A9B8E-4AEB-4E58-8251-9B9BE7A01480}" srcOrd="1" destOrd="0" presId="urn:microsoft.com/office/officeart/2005/8/layout/cycle4"/>
    <dgm:cxn modelId="{17C14628-C661-4814-B1DB-A6937EB78118}" type="presOf" srcId="{EFD593E8-D271-459B-A959-DD3C02BD14A7}" destId="{3D990265-5EAB-4BAC-817C-89649DDAB0F6}" srcOrd="0" destOrd="1" presId="urn:microsoft.com/office/officeart/2005/8/layout/cycle4"/>
    <dgm:cxn modelId="{43196B18-EF6C-4EA7-B3D4-2AD7C745CE9F}" srcId="{39B7C207-8D91-4477-A583-B426185AF4B8}" destId="{95352593-9299-41FD-A34E-E166A8E71C4F}" srcOrd="1" destOrd="0" parTransId="{BCC7628D-7C4B-45A9-ACCE-456E1E865EFF}" sibTransId="{CB6F96AE-7782-4BB7-A7BA-295F73242C0A}"/>
    <dgm:cxn modelId="{CDFAADDF-2971-4E38-98B5-261E703DA11C}" type="presOf" srcId="{A987A5F2-380D-421E-B049-1215B3005B79}" destId="{C1F3D14F-13CE-4E70-B070-C182B13D3A41}" srcOrd="1" destOrd="0" presId="urn:microsoft.com/office/officeart/2005/8/layout/cycle4"/>
    <dgm:cxn modelId="{273BD266-8899-481A-8641-723540428077}" type="presOf" srcId="{003AF544-D64C-4CF8-842E-9C4287EF6D3B}" destId="{23FCD056-7CB9-41ED-B56D-F6E5A73C42D4}" srcOrd="1" destOrd="0" presId="urn:microsoft.com/office/officeart/2005/8/layout/cycle4"/>
    <dgm:cxn modelId="{8FE38A76-FCC2-4426-A281-7CBFCF00E417}" type="presParOf" srcId="{123DE0CB-72B5-4CC1-A707-602ED53208F1}" destId="{72024B50-1A5F-4D39-BBB4-88421AAC2C9C}" srcOrd="0" destOrd="0" presId="urn:microsoft.com/office/officeart/2005/8/layout/cycle4"/>
    <dgm:cxn modelId="{E3D407A3-B690-474C-994D-130F04F61C2F}" type="presParOf" srcId="{72024B50-1A5F-4D39-BBB4-88421AAC2C9C}" destId="{F694621F-C48F-477F-A596-AF53EFA2019C}" srcOrd="0" destOrd="0" presId="urn:microsoft.com/office/officeart/2005/8/layout/cycle4"/>
    <dgm:cxn modelId="{15A735B5-FEF7-456E-86F1-E9DEAB164D35}" type="presParOf" srcId="{F694621F-C48F-477F-A596-AF53EFA2019C}" destId="{09BF734B-F2DC-49BC-99A4-96668925BEB8}" srcOrd="0" destOrd="0" presId="urn:microsoft.com/office/officeart/2005/8/layout/cycle4"/>
    <dgm:cxn modelId="{A932B076-5CE9-4A84-AD82-0FE69EE542E9}" type="presParOf" srcId="{F694621F-C48F-477F-A596-AF53EFA2019C}" destId="{C1F3D14F-13CE-4E70-B070-C182B13D3A41}" srcOrd="1" destOrd="0" presId="urn:microsoft.com/office/officeart/2005/8/layout/cycle4"/>
    <dgm:cxn modelId="{9E504A79-B6E7-4404-99C0-91AA4C0BF1CA}" type="presParOf" srcId="{72024B50-1A5F-4D39-BBB4-88421AAC2C9C}" destId="{5B7F1D23-3973-4FB8-BFBA-E24BB045E034}" srcOrd="1" destOrd="0" presId="urn:microsoft.com/office/officeart/2005/8/layout/cycle4"/>
    <dgm:cxn modelId="{81A832F8-C083-41C1-9053-8DA3A4FF10C7}" type="presParOf" srcId="{5B7F1D23-3973-4FB8-BFBA-E24BB045E034}" destId="{C250C3AE-0DC8-4972-835C-185A426D8B33}" srcOrd="0" destOrd="0" presId="urn:microsoft.com/office/officeart/2005/8/layout/cycle4"/>
    <dgm:cxn modelId="{CAB5DA8E-1A7A-490A-90F6-430AB6175A63}" type="presParOf" srcId="{5B7F1D23-3973-4FB8-BFBA-E24BB045E034}" destId="{F3E0009A-29C2-4AEE-A957-BE9F746238DA}" srcOrd="1" destOrd="0" presId="urn:microsoft.com/office/officeart/2005/8/layout/cycle4"/>
    <dgm:cxn modelId="{BC2C5FD3-0FDA-4D9C-B9A8-862F5FF69B5F}" type="presParOf" srcId="{72024B50-1A5F-4D39-BBB4-88421AAC2C9C}" destId="{4DC00391-B3D9-48F2-B661-700ED6D77CFC}" srcOrd="2" destOrd="0" presId="urn:microsoft.com/office/officeart/2005/8/layout/cycle4"/>
    <dgm:cxn modelId="{ABC4EA76-649C-4712-8260-86EA27AAAA76}" type="presParOf" srcId="{4DC00391-B3D9-48F2-B661-700ED6D77CFC}" destId="{3D990265-5EAB-4BAC-817C-89649DDAB0F6}" srcOrd="0" destOrd="0" presId="urn:microsoft.com/office/officeart/2005/8/layout/cycle4"/>
    <dgm:cxn modelId="{F0194C22-7241-4265-A863-64971FC1885F}" type="presParOf" srcId="{4DC00391-B3D9-48F2-B661-700ED6D77CFC}" destId="{647A9B8E-4AEB-4E58-8251-9B9BE7A01480}" srcOrd="1" destOrd="0" presId="urn:microsoft.com/office/officeart/2005/8/layout/cycle4"/>
    <dgm:cxn modelId="{0538225C-5CC9-49E4-8964-8FC8276D2BB5}" type="presParOf" srcId="{72024B50-1A5F-4D39-BBB4-88421AAC2C9C}" destId="{FCBE0922-F5D5-418B-ABDD-C1285C6903B9}" srcOrd="3" destOrd="0" presId="urn:microsoft.com/office/officeart/2005/8/layout/cycle4"/>
    <dgm:cxn modelId="{466ACEEE-D90B-489A-B0C5-6C2E4D143AE8}" type="presParOf" srcId="{FCBE0922-F5D5-418B-ABDD-C1285C6903B9}" destId="{6065DEAA-43CE-4D13-B472-2B1BCEC25592}" srcOrd="0" destOrd="0" presId="urn:microsoft.com/office/officeart/2005/8/layout/cycle4"/>
    <dgm:cxn modelId="{980E23FA-5086-440C-AD70-84761E8E7FFB}" type="presParOf" srcId="{FCBE0922-F5D5-418B-ABDD-C1285C6903B9}" destId="{23FCD056-7CB9-41ED-B56D-F6E5A73C42D4}" srcOrd="1" destOrd="0" presId="urn:microsoft.com/office/officeart/2005/8/layout/cycle4"/>
    <dgm:cxn modelId="{64B620FE-BD2E-4BFA-A5AE-4A5A417CA5FB}" type="presParOf" srcId="{72024B50-1A5F-4D39-BBB4-88421AAC2C9C}" destId="{05F56A98-3606-4A65-9AEE-734EF4BC7A78}" srcOrd="4" destOrd="0" presId="urn:microsoft.com/office/officeart/2005/8/layout/cycle4"/>
    <dgm:cxn modelId="{6AD1496F-7E0A-4453-BC70-98142872D573}" type="presParOf" srcId="{123DE0CB-72B5-4CC1-A707-602ED53208F1}" destId="{48D11A05-69C0-4CB5-ADE1-275FB3423273}" srcOrd="1" destOrd="0" presId="urn:microsoft.com/office/officeart/2005/8/layout/cycle4"/>
    <dgm:cxn modelId="{0738B0B1-5B38-49B6-B601-A47D799B6522}" type="presParOf" srcId="{48D11A05-69C0-4CB5-ADE1-275FB3423273}" destId="{7B3B8BF5-5261-47BB-9556-07D987BA0CF7}" srcOrd="0" destOrd="0" presId="urn:microsoft.com/office/officeart/2005/8/layout/cycle4"/>
    <dgm:cxn modelId="{BD2D2FF2-8275-43F9-9887-BB34C392C97F}" type="presParOf" srcId="{48D11A05-69C0-4CB5-ADE1-275FB3423273}" destId="{22F21426-E529-45B7-87FC-90FC41E107E0}" srcOrd="1" destOrd="0" presId="urn:microsoft.com/office/officeart/2005/8/layout/cycle4"/>
    <dgm:cxn modelId="{61B8EFBA-98EC-4FEC-AD40-346644C227D6}" type="presParOf" srcId="{48D11A05-69C0-4CB5-ADE1-275FB3423273}" destId="{7F08D479-51B1-40A5-A584-24C78757AABC}" srcOrd="2" destOrd="0" presId="urn:microsoft.com/office/officeart/2005/8/layout/cycle4"/>
    <dgm:cxn modelId="{2F513A90-DC6E-49EA-B7DD-CD5FCF0DE482}" type="presParOf" srcId="{48D11A05-69C0-4CB5-ADE1-275FB3423273}" destId="{9AB91BE4-4FC9-48D0-964E-41CAE656F3E2}" srcOrd="3" destOrd="0" presId="urn:microsoft.com/office/officeart/2005/8/layout/cycle4"/>
    <dgm:cxn modelId="{DC3485DE-5F71-442A-BAA1-9A750B0064A3}" type="presParOf" srcId="{48D11A05-69C0-4CB5-ADE1-275FB3423273}" destId="{56F6D9F0-2F19-43EE-8268-93B1C550D6E4}" srcOrd="4" destOrd="0" presId="urn:microsoft.com/office/officeart/2005/8/layout/cycle4"/>
    <dgm:cxn modelId="{73276081-9173-44C2-87F8-40D2D65B21DF}" type="presParOf" srcId="{123DE0CB-72B5-4CC1-A707-602ED53208F1}" destId="{CF20A203-F86A-46FB-B558-CD398A8D99F9}" srcOrd="2" destOrd="0" presId="urn:microsoft.com/office/officeart/2005/8/layout/cycle4"/>
    <dgm:cxn modelId="{81C9B7D7-40D3-4134-82D8-2513F75519CE}" type="presParOf" srcId="{123DE0CB-72B5-4CC1-A707-602ED53208F1}" destId="{528E0231-7CC8-4055-B875-32F7FF76831E}"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6F7F9B-74BB-4FDB-BE3C-11D7BB5B20F7}"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8D88A720-1AF8-4DFD-8B37-A2E6343A877A}">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smtClean="0"/>
            <a:t>Opportunities</a:t>
          </a:r>
          <a:endParaRPr lang="en-US" dirty="0"/>
        </a:p>
      </dgm:t>
    </dgm:pt>
    <dgm:pt modelId="{DE0FA5BC-9885-4F7F-B930-56168C658A42}" type="parTrans" cxnId="{78C08ED4-095D-4CC2-8F1B-A380A6570337}">
      <dgm:prSet/>
      <dgm:spPr/>
      <dgm:t>
        <a:bodyPr/>
        <a:lstStyle/>
        <a:p>
          <a:endParaRPr lang="en-US"/>
        </a:p>
      </dgm:t>
    </dgm:pt>
    <dgm:pt modelId="{050CE2CA-609E-4298-9367-3CC55877BC26}" type="sibTrans" cxnId="{78C08ED4-095D-4CC2-8F1B-A380A6570337}">
      <dgm:prSet/>
      <dgm:spPr/>
      <dgm:t>
        <a:bodyPr/>
        <a:lstStyle/>
        <a:p>
          <a:endParaRPr lang="en-US"/>
        </a:p>
      </dgm:t>
    </dgm:pt>
    <dgm:pt modelId="{57442130-C8AA-493A-943B-CF7ECB9F9765}">
      <dgm:prSet phldrT="[Text]"/>
      <dgm:spPr>
        <a:ln>
          <a:solidFill>
            <a:schemeClr val="accent2"/>
          </a:solidFill>
        </a:ln>
      </dgm:spPr>
      <dgm:t>
        <a:bodyPr/>
        <a:lstStyle/>
        <a:p>
          <a:r>
            <a:rPr lang="en-US" dirty="0" smtClean="0"/>
            <a:t>Summaries</a:t>
          </a:r>
          <a:endParaRPr lang="en-US" dirty="0"/>
        </a:p>
      </dgm:t>
    </dgm:pt>
    <dgm:pt modelId="{407687A4-EA18-465E-ABE0-40CA29BCA252}" type="parTrans" cxnId="{71B5A531-40F4-4567-B8E2-A92F912C9985}">
      <dgm:prSet/>
      <dgm:spPr/>
      <dgm:t>
        <a:bodyPr/>
        <a:lstStyle/>
        <a:p>
          <a:endParaRPr lang="en-US"/>
        </a:p>
      </dgm:t>
    </dgm:pt>
    <dgm:pt modelId="{46D7B6D2-E687-43F8-8367-6E4E43D6F170}" type="sibTrans" cxnId="{71B5A531-40F4-4567-B8E2-A92F912C9985}">
      <dgm:prSet/>
      <dgm:spPr/>
      <dgm:t>
        <a:bodyPr/>
        <a:lstStyle/>
        <a:p>
          <a:endParaRPr lang="en-US"/>
        </a:p>
      </dgm:t>
    </dgm:pt>
    <dgm:pt modelId="{70AE0060-4DC5-47A2-81A7-60A1EBB8379D}">
      <dgm:prSet phldrT="[Text]"/>
      <dgm:spPr>
        <a:ln>
          <a:solidFill>
            <a:schemeClr val="accent2"/>
          </a:solidFill>
        </a:ln>
      </dgm:spPr>
      <dgm:t>
        <a:bodyPr/>
        <a:lstStyle/>
        <a:p>
          <a:r>
            <a:rPr lang="en-US" dirty="0" smtClean="0"/>
            <a:t>Links</a:t>
          </a:r>
          <a:endParaRPr lang="en-US" dirty="0"/>
        </a:p>
      </dgm:t>
    </dgm:pt>
    <dgm:pt modelId="{0D4B0435-ADF9-4435-BE4C-D6CAA2185548}" type="parTrans" cxnId="{9AC47698-CFE0-4C14-8DB7-E59715EB8D01}">
      <dgm:prSet/>
      <dgm:spPr/>
      <dgm:t>
        <a:bodyPr/>
        <a:lstStyle/>
        <a:p>
          <a:endParaRPr lang="en-US"/>
        </a:p>
      </dgm:t>
    </dgm:pt>
    <dgm:pt modelId="{42E782A7-8221-4BEE-9A4A-D4278789B5EB}" type="sibTrans" cxnId="{9AC47698-CFE0-4C14-8DB7-E59715EB8D01}">
      <dgm:prSet/>
      <dgm:spPr/>
      <dgm:t>
        <a:bodyPr/>
        <a:lstStyle/>
        <a:p>
          <a:endParaRPr lang="en-US"/>
        </a:p>
      </dgm:t>
    </dgm:pt>
    <dgm:pt modelId="{6C044E67-A456-49C5-9791-3AFE2C300F95}">
      <dgm:prSet phldrT="[Text]"/>
      <dgm:spPr>
        <a:ln>
          <a:solidFill>
            <a:schemeClr val="accent2"/>
          </a:solidFill>
        </a:ln>
      </dgm:spPr>
      <dgm:t>
        <a:bodyPr/>
        <a:lstStyle/>
        <a:p>
          <a:r>
            <a:rPr lang="en-US" dirty="0" smtClean="0"/>
            <a:t>Cross Analytics &amp; Assessments</a:t>
          </a:r>
        </a:p>
        <a:p>
          <a:endParaRPr lang="en-US" dirty="0"/>
        </a:p>
      </dgm:t>
    </dgm:pt>
    <dgm:pt modelId="{C72B72C4-B1CB-4A89-AE07-CF332BE243A5}" type="parTrans" cxnId="{08A73361-5EF9-438D-A90D-91B799D2F9EA}">
      <dgm:prSet/>
      <dgm:spPr/>
      <dgm:t>
        <a:bodyPr/>
        <a:lstStyle/>
        <a:p>
          <a:endParaRPr lang="en-US"/>
        </a:p>
      </dgm:t>
    </dgm:pt>
    <dgm:pt modelId="{CC37E8F8-6480-4F5E-936A-96656DD061F0}" type="sibTrans" cxnId="{08A73361-5EF9-438D-A90D-91B799D2F9EA}">
      <dgm:prSet/>
      <dgm:spPr/>
      <dgm:t>
        <a:bodyPr/>
        <a:lstStyle/>
        <a:p>
          <a:endParaRPr lang="en-US"/>
        </a:p>
      </dgm:t>
    </dgm:pt>
    <dgm:pt modelId="{207E3BE9-E6AD-444C-BF43-E0D23368ECA7}">
      <dgm:prSet phldrT="[Text]"/>
      <dgm:spPr>
        <a:ln>
          <a:solidFill>
            <a:schemeClr val="accent2"/>
          </a:solidFill>
        </a:ln>
      </dgm:spPr>
      <dgm:t>
        <a:bodyPr/>
        <a:lstStyle/>
        <a:p>
          <a:r>
            <a:rPr lang="en-US" dirty="0" smtClean="0"/>
            <a:t>Evaluation Activities </a:t>
          </a:r>
          <a:endParaRPr lang="en-US" dirty="0"/>
        </a:p>
      </dgm:t>
    </dgm:pt>
    <dgm:pt modelId="{A975F844-C620-477F-AF7E-59858D85BCBC}" type="parTrans" cxnId="{87C04F05-E560-46D4-892F-48BAED7F6CE4}">
      <dgm:prSet/>
      <dgm:spPr/>
      <dgm:t>
        <a:bodyPr/>
        <a:lstStyle/>
        <a:p>
          <a:endParaRPr lang="en-US"/>
        </a:p>
      </dgm:t>
    </dgm:pt>
    <dgm:pt modelId="{15C1A456-4DF1-4639-8448-0CD42D2571A9}" type="sibTrans" cxnId="{87C04F05-E560-46D4-892F-48BAED7F6CE4}">
      <dgm:prSet/>
      <dgm:spPr/>
      <dgm:t>
        <a:bodyPr/>
        <a:lstStyle/>
        <a:p>
          <a:endParaRPr lang="en-US"/>
        </a:p>
      </dgm:t>
    </dgm:pt>
    <dgm:pt modelId="{103DE751-B2D5-44D6-A2B3-5862262D1DD1}" type="pres">
      <dgm:prSet presAssocID="{D66F7F9B-74BB-4FDB-BE3C-11D7BB5B20F7}" presName="cycle" presStyleCnt="0">
        <dgm:presLayoutVars>
          <dgm:chMax val="1"/>
          <dgm:dir/>
          <dgm:animLvl val="ctr"/>
          <dgm:resizeHandles val="exact"/>
        </dgm:presLayoutVars>
      </dgm:prSet>
      <dgm:spPr/>
      <dgm:t>
        <a:bodyPr/>
        <a:lstStyle/>
        <a:p>
          <a:endParaRPr lang="en-US"/>
        </a:p>
      </dgm:t>
    </dgm:pt>
    <dgm:pt modelId="{2ACA7E1D-DD6E-4C4C-8057-8CF2F0EF2CD1}" type="pres">
      <dgm:prSet presAssocID="{8D88A720-1AF8-4DFD-8B37-A2E6343A877A}" presName="centerShape" presStyleLbl="node0" presStyleIdx="0" presStyleCnt="1"/>
      <dgm:spPr/>
      <dgm:t>
        <a:bodyPr/>
        <a:lstStyle/>
        <a:p>
          <a:endParaRPr lang="en-US"/>
        </a:p>
      </dgm:t>
    </dgm:pt>
    <dgm:pt modelId="{FB035721-CC57-4DE0-801E-B0DD8762C5A3}" type="pres">
      <dgm:prSet presAssocID="{407687A4-EA18-465E-ABE0-40CA29BCA252}" presName="Name9" presStyleLbl="parChTrans1D2" presStyleIdx="0" presStyleCnt="4"/>
      <dgm:spPr/>
      <dgm:t>
        <a:bodyPr/>
        <a:lstStyle/>
        <a:p>
          <a:endParaRPr lang="en-US"/>
        </a:p>
      </dgm:t>
    </dgm:pt>
    <dgm:pt modelId="{F3F6ED3D-5D9D-4965-9A96-295DD9478145}" type="pres">
      <dgm:prSet presAssocID="{407687A4-EA18-465E-ABE0-40CA29BCA252}" presName="connTx" presStyleLbl="parChTrans1D2" presStyleIdx="0" presStyleCnt="4"/>
      <dgm:spPr/>
      <dgm:t>
        <a:bodyPr/>
        <a:lstStyle/>
        <a:p>
          <a:endParaRPr lang="en-US"/>
        </a:p>
      </dgm:t>
    </dgm:pt>
    <dgm:pt modelId="{9584BC1F-669A-4D19-BE37-114B19BB1C19}" type="pres">
      <dgm:prSet presAssocID="{57442130-C8AA-493A-943B-CF7ECB9F9765}" presName="node" presStyleLbl="node1" presStyleIdx="0" presStyleCnt="4">
        <dgm:presLayoutVars>
          <dgm:bulletEnabled val="1"/>
        </dgm:presLayoutVars>
      </dgm:prSet>
      <dgm:spPr/>
      <dgm:t>
        <a:bodyPr/>
        <a:lstStyle/>
        <a:p>
          <a:endParaRPr lang="en-US"/>
        </a:p>
      </dgm:t>
    </dgm:pt>
    <dgm:pt modelId="{2F92CE4F-F660-4E3F-A61E-3642A720E904}" type="pres">
      <dgm:prSet presAssocID="{0D4B0435-ADF9-4435-BE4C-D6CAA2185548}" presName="Name9" presStyleLbl="parChTrans1D2" presStyleIdx="1" presStyleCnt="4"/>
      <dgm:spPr/>
      <dgm:t>
        <a:bodyPr/>
        <a:lstStyle/>
        <a:p>
          <a:endParaRPr lang="en-US"/>
        </a:p>
      </dgm:t>
    </dgm:pt>
    <dgm:pt modelId="{3555A942-F156-4F04-A4DF-30CDBEB09184}" type="pres">
      <dgm:prSet presAssocID="{0D4B0435-ADF9-4435-BE4C-D6CAA2185548}" presName="connTx" presStyleLbl="parChTrans1D2" presStyleIdx="1" presStyleCnt="4"/>
      <dgm:spPr/>
      <dgm:t>
        <a:bodyPr/>
        <a:lstStyle/>
        <a:p>
          <a:endParaRPr lang="en-US"/>
        </a:p>
      </dgm:t>
    </dgm:pt>
    <dgm:pt modelId="{4E2CFB71-5EA5-4BD2-8808-CB96F1C4B9B0}" type="pres">
      <dgm:prSet presAssocID="{70AE0060-4DC5-47A2-81A7-60A1EBB8379D}" presName="node" presStyleLbl="node1" presStyleIdx="1" presStyleCnt="4">
        <dgm:presLayoutVars>
          <dgm:bulletEnabled val="1"/>
        </dgm:presLayoutVars>
      </dgm:prSet>
      <dgm:spPr/>
      <dgm:t>
        <a:bodyPr/>
        <a:lstStyle/>
        <a:p>
          <a:endParaRPr lang="en-US"/>
        </a:p>
      </dgm:t>
    </dgm:pt>
    <dgm:pt modelId="{8FB2AE0D-0525-49FD-AE69-4B4E5A7ECC6F}" type="pres">
      <dgm:prSet presAssocID="{C72B72C4-B1CB-4A89-AE07-CF332BE243A5}" presName="Name9" presStyleLbl="parChTrans1D2" presStyleIdx="2" presStyleCnt="4"/>
      <dgm:spPr/>
      <dgm:t>
        <a:bodyPr/>
        <a:lstStyle/>
        <a:p>
          <a:endParaRPr lang="en-US"/>
        </a:p>
      </dgm:t>
    </dgm:pt>
    <dgm:pt modelId="{A1719529-494D-4776-91E7-C45B1DC8F9DC}" type="pres">
      <dgm:prSet presAssocID="{C72B72C4-B1CB-4A89-AE07-CF332BE243A5}" presName="connTx" presStyleLbl="parChTrans1D2" presStyleIdx="2" presStyleCnt="4"/>
      <dgm:spPr/>
      <dgm:t>
        <a:bodyPr/>
        <a:lstStyle/>
        <a:p>
          <a:endParaRPr lang="en-US"/>
        </a:p>
      </dgm:t>
    </dgm:pt>
    <dgm:pt modelId="{53927000-8378-4E94-8E1A-CF95700E66BB}" type="pres">
      <dgm:prSet presAssocID="{6C044E67-A456-49C5-9791-3AFE2C300F95}" presName="node" presStyleLbl="node1" presStyleIdx="2" presStyleCnt="4">
        <dgm:presLayoutVars>
          <dgm:bulletEnabled val="1"/>
        </dgm:presLayoutVars>
      </dgm:prSet>
      <dgm:spPr/>
      <dgm:t>
        <a:bodyPr/>
        <a:lstStyle/>
        <a:p>
          <a:endParaRPr lang="en-US"/>
        </a:p>
      </dgm:t>
    </dgm:pt>
    <dgm:pt modelId="{3E3BAD90-1D1A-4A3C-B714-3F43EC1EF489}" type="pres">
      <dgm:prSet presAssocID="{A975F844-C620-477F-AF7E-59858D85BCBC}" presName="Name9" presStyleLbl="parChTrans1D2" presStyleIdx="3" presStyleCnt="4"/>
      <dgm:spPr/>
      <dgm:t>
        <a:bodyPr/>
        <a:lstStyle/>
        <a:p>
          <a:endParaRPr lang="en-US"/>
        </a:p>
      </dgm:t>
    </dgm:pt>
    <dgm:pt modelId="{684C5275-24D1-48A1-8D5A-EB677AAFEB6D}" type="pres">
      <dgm:prSet presAssocID="{A975F844-C620-477F-AF7E-59858D85BCBC}" presName="connTx" presStyleLbl="parChTrans1D2" presStyleIdx="3" presStyleCnt="4"/>
      <dgm:spPr/>
      <dgm:t>
        <a:bodyPr/>
        <a:lstStyle/>
        <a:p>
          <a:endParaRPr lang="en-US"/>
        </a:p>
      </dgm:t>
    </dgm:pt>
    <dgm:pt modelId="{37C9D5C4-17DC-4048-B65F-71D1073B8883}" type="pres">
      <dgm:prSet presAssocID="{207E3BE9-E6AD-444C-BF43-E0D23368ECA7}" presName="node" presStyleLbl="node1" presStyleIdx="3" presStyleCnt="4">
        <dgm:presLayoutVars>
          <dgm:bulletEnabled val="1"/>
        </dgm:presLayoutVars>
      </dgm:prSet>
      <dgm:spPr/>
      <dgm:t>
        <a:bodyPr/>
        <a:lstStyle/>
        <a:p>
          <a:endParaRPr lang="en-US"/>
        </a:p>
      </dgm:t>
    </dgm:pt>
  </dgm:ptLst>
  <dgm:cxnLst>
    <dgm:cxn modelId="{87C04F05-E560-46D4-892F-48BAED7F6CE4}" srcId="{8D88A720-1AF8-4DFD-8B37-A2E6343A877A}" destId="{207E3BE9-E6AD-444C-BF43-E0D23368ECA7}" srcOrd="3" destOrd="0" parTransId="{A975F844-C620-477F-AF7E-59858D85BCBC}" sibTransId="{15C1A456-4DF1-4639-8448-0CD42D2571A9}"/>
    <dgm:cxn modelId="{BA2F8113-A5F6-4456-BC68-6003C5723748}" type="presOf" srcId="{8D88A720-1AF8-4DFD-8B37-A2E6343A877A}" destId="{2ACA7E1D-DD6E-4C4C-8057-8CF2F0EF2CD1}" srcOrd="0" destOrd="0" presId="urn:microsoft.com/office/officeart/2005/8/layout/radial1"/>
    <dgm:cxn modelId="{258C9251-D3AD-4655-A0CC-F963AE17C69F}" type="presOf" srcId="{207E3BE9-E6AD-444C-BF43-E0D23368ECA7}" destId="{37C9D5C4-17DC-4048-B65F-71D1073B8883}" srcOrd="0" destOrd="0" presId="urn:microsoft.com/office/officeart/2005/8/layout/radial1"/>
    <dgm:cxn modelId="{920C6F14-733C-4173-8165-2864104E7546}" type="presOf" srcId="{57442130-C8AA-493A-943B-CF7ECB9F9765}" destId="{9584BC1F-669A-4D19-BE37-114B19BB1C19}" srcOrd="0" destOrd="0" presId="urn:microsoft.com/office/officeart/2005/8/layout/radial1"/>
    <dgm:cxn modelId="{71B5A531-40F4-4567-B8E2-A92F912C9985}" srcId="{8D88A720-1AF8-4DFD-8B37-A2E6343A877A}" destId="{57442130-C8AA-493A-943B-CF7ECB9F9765}" srcOrd="0" destOrd="0" parTransId="{407687A4-EA18-465E-ABE0-40CA29BCA252}" sibTransId="{46D7B6D2-E687-43F8-8367-6E4E43D6F170}"/>
    <dgm:cxn modelId="{7633B37B-91E3-4A2E-8DE2-ED1C8AA015E1}" type="presOf" srcId="{0D4B0435-ADF9-4435-BE4C-D6CAA2185548}" destId="{2F92CE4F-F660-4E3F-A61E-3642A720E904}" srcOrd="0" destOrd="0" presId="urn:microsoft.com/office/officeart/2005/8/layout/radial1"/>
    <dgm:cxn modelId="{4226542C-C370-464B-A0E8-435B5D09F4F3}" type="presOf" srcId="{407687A4-EA18-465E-ABE0-40CA29BCA252}" destId="{FB035721-CC57-4DE0-801E-B0DD8762C5A3}" srcOrd="0" destOrd="0" presId="urn:microsoft.com/office/officeart/2005/8/layout/radial1"/>
    <dgm:cxn modelId="{09735D9E-86D1-4EA0-95F7-4152DDCDD633}" type="presOf" srcId="{6C044E67-A456-49C5-9791-3AFE2C300F95}" destId="{53927000-8378-4E94-8E1A-CF95700E66BB}" srcOrd="0" destOrd="0" presId="urn:microsoft.com/office/officeart/2005/8/layout/radial1"/>
    <dgm:cxn modelId="{D42B9A87-A17F-4A43-92FD-7D1D68306FCE}" type="presOf" srcId="{70AE0060-4DC5-47A2-81A7-60A1EBB8379D}" destId="{4E2CFB71-5EA5-4BD2-8808-CB96F1C4B9B0}" srcOrd="0" destOrd="0" presId="urn:microsoft.com/office/officeart/2005/8/layout/radial1"/>
    <dgm:cxn modelId="{9AC47698-CFE0-4C14-8DB7-E59715EB8D01}" srcId="{8D88A720-1AF8-4DFD-8B37-A2E6343A877A}" destId="{70AE0060-4DC5-47A2-81A7-60A1EBB8379D}" srcOrd="1" destOrd="0" parTransId="{0D4B0435-ADF9-4435-BE4C-D6CAA2185548}" sibTransId="{42E782A7-8221-4BEE-9A4A-D4278789B5EB}"/>
    <dgm:cxn modelId="{04FBA017-CCB9-4295-9C01-7CF729572DDC}" type="presOf" srcId="{A975F844-C620-477F-AF7E-59858D85BCBC}" destId="{684C5275-24D1-48A1-8D5A-EB677AAFEB6D}" srcOrd="1" destOrd="0" presId="urn:microsoft.com/office/officeart/2005/8/layout/radial1"/>
    <dgm:cxn modelId="{84730625-D2A6-4A06-86DC-CA26474BF684}" type="presOf" srcId="{C72B72C4-B1CB-4A89-AE07-CF332BE243A5}" destId="{A1719529-494D-4776-91E7-C45B1DC8F9DC}" srcOrd="1" destOrd="0" presId="urn:microsoft.com/office/officeart/2005/8/layout/radial1"/>
    <dgm:cxn modelId="{F6CC4DB1-D9F2-4406-9DA5-55682E2A7885}" type="presOf" srcId="{C72B72C4-B1CB-4A89-AE07-CF332BE243A5}" destId="{8FB2AE0D-0525-49FD-AE69-4B4E5A7ECC6F}" srcOrd="0" destOrd="0" presId="urn:microsoft.com/office/officeart/2005/8/layout/radial1"/>
    <dgm:cxn modelId="{FD337091-9038-4024-BF6E-7A690CDA8041}" type="presOf" srcId="{A975F844-C620-477F-AF7E-59858D85BCBC}" destId="{3E3BAD90-1D1A-4A3C-B714-3F43EC1EF489}" srcOrd="0" destOrd="0" presId="urn:microsoft.com/office/officeart/2005/8/layout/radial1"/>
    <dgm:cxn modelId="{7763378F-3B83-4AFC-8043-F08539D7E236}" type="presOf" srcId="{0D4B0435-ADF9-4435-BE4C-D6CAA2185548}" destId="{3555A942-F156-4F04-A4DF-30CDBEB09184}" srcOrd="1" destOrd="0" presId="urn:microsoft.com/office/officeart/2005/8/layout/radial1"/>
    <dgm:cxn modelId="{78C08ED4-095D-4CC2-8F1B-A380A6570337}" srcId="{D66F7F9B-74BB-4FDB-BE3C-11D7BB5B20F7}" destId="{8D88A720-1AF8-4DFD-8B37-A2E6343A877A}" srcOrd="0" destOrd="0" parTransId="{DE0FA5BC-9885-4F7F-B930-56168C658A42}" sibTransId="{050CE2CA-609E-4298-9367-3CC55877BC26}"/>
    <dgm:cxn modelId="{E18F7E63-87E5-48BA-B182-7CF116D8E6A5}" type="presOf" srcId="{407687A4-EA18-465E-ABE0-40CA29BCA252}" destId="{F3F6ED3D-5D9D-4965-9A96-295DD9478145}" srcOrd="1" destOrd="0" presId="urn:microsoft.com/office/officeart/2005/8/layout/radial1"/>
    <dgm:cxn modelId="{08A73361-5EF9-438D-A90D-91B799D2F9EA}" srcId="{8D88A720-1AF8-4DFD-8B37-A2E6343A877A}" destId="{6C044E67-A456-49C5-9791-3AFE2C300F95}" srcOrd="2" destOrd="0" parTransId="{C72B72C4-B1CB-4A89-AE07-CF332BE243A5}" sibTransId="{CC37E8F8-6480-4F5E-936A-96656DD061F0}"/>
    <dgm:cxn modelId="{B0A19D01-CE6B-4701-B556-DEA4AEBD7349}" type="presOf" srcId="{D66F7F9B-74BB-4FDB-BE3C-11D7BB5B20F7}" destId="{103DE751-B2D5-44D6-A2B3-5862262D1DD1}" srcOrd="0" destOrd="0" presId="urn:microsoft.com/office/officeart/2005/8/layout/radial1"/>
    <dgm:cxn modelId="{45F28F48-0B77-4AC9-B931-1CB6F8903E89}" type="presParOf" srcId="{103DE751-B2D5-44D6-A2B3-5862262D1DD1}" destId="{2ACA7E1D-DD6E-4C4C-8057-8CF2F0EF2CD1}" srcOrd="0" destOrd="0" presId="urn:microsoft.com/office/officeart/2005/8/layout/radial1"/>
    <dgm:cxn modelId="{850FB709-F48B-4745-9F86-1F5530F25F64}" type="presParOf" srcId="{103DE751-B2D5-44D6-A2B3-5862262D1DD1}" destId="{FB035721-CC57-4DE0-801E-B0DD8762C5A3}" srcOrd="1" destOrd="0" presId="urn:microsoft.com/office/officeart/2005/8/layout/radial1"/>
    <dgm:cxn modelId="{E43A8F7C-C1FB-4248-9A20-6B9A49B533AE}" type="presParOf" srcId="{FB035721-CC57-4DE0-801E-B0DD8762C5A3}" destId="{F3F6ED3D-5D9D-4965-9A96-295DD9478145}" srcOrd="0" destOrd="0" presId="urn:microsoft.com/office/officeart/2005/8/layout/radial1"/>
    <dgm:cxn modelId="{D93B99CE-DA0A-40F7-8E9D-18E72F6DE689}" type="presParOf" srcId="{103DE751-B2D5-44D6-A2B3-5862262D1DD1}" destId="{9584BC1F-669A-4D19-BE37-114B19BB1C19}" srcOrd="2" destOrd="0" presId="urn:microsoft.com/office/officeart/2005/8/layout/radial1"/>
    <dgm:cxn modelId="{4D3F68DF-761A-4D90-BD4D-66784B373583}" type="presParOf" srcId="{103DE751-B2D5-44D6-A2B3-5862262D1DD1}" destId="{2F92CE4F-F660-4E3F-A61E-3642A720E904}" srcOrd="3" destOrd="0" presId="urn:microsoft.com/office/officeart/2005/8/layout/radial1"/>
    <dgm:cxn modelId="{D6FF4D25-7B07-4117-B3D5-8E8FF2434200}" type="presParOf" srcId="{2F92CE4F-F660-4E3F-A61E-3642A720E904}" destId="{3555A942-F156-4F04-A4DF-30CDBEB09184}" srcOrd="0" destOrd="0" presId="urn:microsoft.com/office/officeart/2005/8/layout/radial1"/>
    <dgm:cxn modelId="{91D08F13-F9BC-4706-8D64-65E59C4AB749}" type="presParOf" srcId="{103DE751-B2D5-44D6-A2B3-5862262D1DD1}" destId="{4E2CFB71-5EA5-4BD2-8808-CB96F1C4B9B0}" srcOrd="4" destOrd="0" presId="urn:microsoft.com/office/officeart/2005/8/layout/radial1"/>
    <dgm:cxn modelId="{3C943824-2361-4E97-A399-9ECDC295D6C7}" type="presParOf" srcId="{103DE751-B2D5-44D6-A2B3-5862262D1DD1}" destId="{8FB2AE0D-0525-49FD-AE69-4B4E5A7ECC6F}" srcOrd="5" destOrd="0" presId="urn:microsoft.com/office/officeart/2005/8/layout/radial1"/>
    <dgm:cxn modelId="{6756CEC2-D640-4864-B09A-218F148B528B}" type="presParOf" srcId="{8FB2AE0D-0525-49FD-AE69-4B4E5A7ECC6F}" destId="{A1719529-494D-4776-91E7-C45B1DC8F9DC}" srcOrd="0" destOrd="0" presId="urn:microsoft.com/office/officeart/2005/8/layout/radial1"/>
    <dgm:cxn modelId="{733DDC76-0FA7-4EB3-BB70-2A44FA2B95D7}" type="presParOf" srcId="{103DE751-B2D5-44D6-A2B3-5862262D1DD1}" destId="{53927000-8378-4E94-8E1A-CF95700E66BB}" srcOrd="6" destOrd="0" presId="urn:microsoft.com/office/officeart/2005/8/layout/radial1"/>
    <dgm:cxn modelId="{F63C2178-C977-497B-8CFB-D974BAE1A716}" type="presParOf" srcId="{103DE751-B2D5-44D6-A2B3-5862262D1DD1}" destId="{3E3BAD90-1D1A-4A3C-B714-3F43EC1EF489}" srcOrd="7" destOrd="0" presId="urn:microsoft.com/office/officeart/2005/8/layout/radial1"/>
    <dgm:cxn modelId="{66636E8E-5F4B-4266-A06E-AE6D5EC59389}" type="presParOf" srcId="{3E3BAD90-1D1A-4A3C-B714-3F43EC1EF489}" destId="{684C5275-24D1-48A1-8D5A-EB677AAFEB6D}" srcOrd="0" destOrd="0" presId="urn:microsoft.com/office/officeart/2005/8/layout/radial1"/>
    <dgm:cxn modelId="{4B0B2E94-84F5-45C6-BA40-633E009EA694}" type="presParOf" srcId="{103DE751-B2D5-44D6-A2B3-5862262D1DD1}" destId="{37C9D5C4-17DC-4048-B65F-71D1073B8883}"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90265-5EAB-4BAC-817C-89649DDAB0F6}">
      <dsp:nvSpPr>
        <dsp:cNvPr id="0" name=""/>
        <dsp:cNvSpPr/>
      </dsp:nvSpPr>
      <dsp:spPr>
        <a:xfrm>
          <a:off x="6312210" y="3684693"/>
          <a:ext cx="3652228" cy="173397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Coordinate/Consult</a:t>
          </a:r>
          <a:endParaRPr lang="en-US" sz="2000" kern="1200" dirty="0"/>
        </a:p>
        <a:p>
          <a:pPr marL="228600" lvl="1" indent="-228600" algn="l" defTabSz="889000">
            <a:lnSpc>
              <a:spcPct val="90000"/>
            </a:lnSpc>
            <a:spcBef>
              <a:spcPct val="0"/>
            </a:spcBef>
            <a:spcAft>
              <a:spcPct val="15000"/>
            </a:spcAft>
            <a:buChar char="••"/>
          </a:pPr>
          <a:r>
            <a:rPr lang="en-US" sz="2000" kern="1200" dirty="0" smtClean="0"/>
            <a:t>Conduct</a:t>
          </a:r>
          <a:endParaRPr lang="en-US" sz="2000" kern="1200" dirty="0"/>
        </a:p>
      </dsp:txBody>
      <dsp:txXfrm>
        <a:off x="7445968" y="4156276"/>
        <a:ext cx="2480379" cy="1224300"/>
      </dsp:txXfrm>
    </dsp:sp>
    <dsp:sp modelId="{6065DEAA-43CE-4D13-B472-2B1BCEC25592}">
      <dsp:nvSpPr>
        <dsp:cNvPr id="0" name=""/>
        <dsp:cNvSpPr/>
      </dsp:nvSpPr>
      <dsp:spPr>
        <a:xfrm>
          <a:off x="1097657" y="3684693"/>
          <a:ext cx="3565124" cy="173397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Cooperate</a:t>
          </a:r>
          <a:endParaRPr lang="en-US" sz="2400" kern="1200" dirty="0"/>
        </a:p>
        <a:p>
          <a:pPr marL="228600" lvl="1" indent="-228600" algn="l" defTabSz="889000">
            <a:lnSpc>
              <a:spcPct val="90000"/>
            </a:lnSpc>
            <a:spcBef>
              <a:spcPct val="0"/>
            </a:spcBef>
            <a:spcAft>
              <a:spcPct val="15000"/>
            </a:spcAft>
            <a:buChar char="••"/>
          </a:pPr>
          <a:r>
            <a:rPr lang="en-US" sz="2000" kern="1200" dirty="0" smtClean="0"/>
            <a:t>Coordinate/Consult </a:t>
          </a:r>
          <a:endParaRPr lang="en-US" sz="2000" kern="1200" dirty="0"/>
        </a:p>
      </dsp:txBody>
      <dsp:txXfrm>
        <a:off x="1135747" y="4156276"/>
        <a:ext cx="2419407" cy="1224300"/>
      </dsp:txXfrm>
    </dsp:sp>
    <dsp:sp modelId="{C250C3AE-0DC8-4972-835C-185A426D8B33}">
      <dsp:nvSpPr>
        <dsp:cNvPr id="0" name=""/>
        <dsp:cNvSpPr/>
      </dsp:nvSpPr>
      <dsp:spPr>
        <a:xfrm>
          <a:off x="6268832" y="37904"/>
          <a:ext cx="3646580" cy="173397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Research topics</a:t>
          </a:r>
          <a:endParaRPr lang="en-US" sz="2000" kern="1200" dirty="0"/>
        </a:p>
        <a:p>
          <a:pPr marL="228600" lvl="1" indent="-228600" algn="l" defTabSz="889000">
            <a:lnSpc>
              <a:spcPct val="90000"/>
            </a:lnSpc>
            <a:spcBef>
              <a:spcPct val="0"/>
            </a:spcBef>
            <a:spcAft>
              <a:spcPct val="15000"/>
            </a:spcAft>
            <a:buChar char="••"/>
          </a:pPr>
          <a:r>
            <a:rPr lang="en-US" sz="2000" kern="1200" dirty="0" smtClean="0"/>
            <a:t>Coordinate/Consult</a:t>
          </a:r>
          <a:endParaRPr lang="en-US" sz="2000" kern="1200" dirty="0"/>
        </a:p>
      </dsp:txBody>
      <dsp:txXfrm>
        <a:off x="7400896" y="75994"/>
        <a:ext cx="2476426" cy="1224300"/>
      </dsp:txXfrm>
    </dsp:sp>
    <dsp:sp modelId="{09BF734B-F2DC-49BC-99A4-96668925BEB8}">
      <dsp:nvSpPr>
        <dsp:cNvPr id="0" name=""/>
        <dsp:cNvSpPr/>
      </dsp:nvSpPr>
      <dsp:spPr>
        <a:xfrm>
          <a:off x="1114227" y="0"/>
          <a:ext cx="3531985" cy="173397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Completed reports</a:t>
          </a:r>
          <a:endParaRPr lang="en-US" sz="2000" kern="1200" dirty="0"/>
        </a:p>
      </dsp:txBody>
      <dsp:txXfrm>
        <a:off x="1152317" y="38090"/>
        <a:ext cx="2396209" cy="1224300"/>
      </dsp:txXfrm>
    </dsp:sp>
    <dsp:sp modelId="{7B3B8BF5-5261-47BB-9556-07D987BA0CF7}">
      <dsp:nvSpPr>
        <dsp:cNvPr id="0" name=""/>
        <dsp:cNvSpPr/>
      </dsp:nvSpPr>
      <dsp:spPr>
        <a:xfrm>
          <a:off x="2691115" y="328737"/>
          <a:ext cx="2346282" cy="2346282"/>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Evaluation &amp; Continuous Improvement</a:t>
          </a:r>
          <a:endParaRPr lang="en-US" sz="1600" b="1" kern="1200" dirty="0"/>
        </a:p>
      </dsp:txBody>
      <dsp:txXfrm>
        <a:off x="3378325" y="1015947"/>
        <a:ext cx="1659072" cy="1659072"/>
      </dsp:txXfrm>
    </dsp:sp>
    <dsp:sp modelId="{22F21426-E529-45B7-87FC-90FC41E107E0}">
      <dsp:nvSpPr>
        <dsp:cNvPr id="0" name=""/>
        <dsp:cNvSpPr/>
      </dsp:nvSpPr>
      <dsp:spPr>
        <a:xfrm rot="5400000">
          <a:off x="5139905" y="308864"/>
          <a:ext cx="2346282" cy="2346282"/>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Planning (Program Services, Evaluations)</a:t>
          </a:r>
          <a:endParaRPr lang="en-US" sz="1600" b="1" kern="1200" dirty="0"/>
        </a:p>
      </dsp:txBody>
      <dsp:txXfrm rot="-5400000">
        <a:off x="5139905" y="996074"/>
        <a:ext cx="1659072" cy="1659072"/>
      </dsp:txXfrm>
    </dsp:sp>
    <dsp:sp modelId="{7F08D479-51B1-40A5-A584-24C78757AABC}">
      <dsp:nvSpPr>
        <dsp:cNvPr id="0" name=""/>
        <dsp:cNvSpPr/>
      </dsp:nvSpPr>
      <dsp:spPr>
        <a:xfrm rot="10800000">
          <a:off x="5139905" y="2763520"/>
          <a:ext cx="2346282" cy="2346282"/>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Implementation</a:t>
          </a:r>
          <a:endParaRPr lang="en-US" sz="1600" b="1" kern="1200" dirty="0"/>
        </a:p>
      </dsp:txBody>
      <dsp:txXfrm rot="10800000">
        <a:off x="5139905" y="2763520"/>
        <a:ext cx="1659072" cy="1659072"/>
      </dsp:txXfrm>
    </dsp:sp>
    <dsp:sp modelId="{9AB91BE4-4FC9-48D0-964E-41CAE656F3E2}">
      <dsp:nvSpPr>
        <dsp:cNvPr id="0" name=""/>
        <dsp:cNvSpPr/>
      </dsp:nvSpPr>
      <dsp:spPr>
        <a:xfrm rot="16200000">
          <a:off x="2685249" y="2763520"/>
          <a:ext cx="2346282" cy="2346282"/>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t>Performance</a:t>
          </a:r>
          <a:endParaRPr lang="en-US" sz="1600" b="1" kern="1200" dirty="0"/>
        </a:p>
      </dsp:txBody>
      <dsp:txXfrm rot="5400000">
        <a:off x="3372459" y="2763520"/>
        <a:ext cx="1659072" cy="1659072"/>
      </dsp:txXfrm>
    </dsp:sp>
    <dsp:sp modelId="{CF20A203-F86A-46FB-B558-CD398A8D99F9}">
      <dsp:nvSpPr>
        <dsp:cNvPr id="0" name=""/>
        <dsp:cNvSpPr/>
      </dsp:nvSpPr>
      <dsp:spPr>
        <a:xfrm>
          <a:off x="4680673" y="2221653"/>
          <a:ext cx="810090" cy="704426"/>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8E0231-7CC8-4055-B875-32F7FF76831E}">
      <dsp:nvSpPr>
        <dsp:cNvPr id="0" name=""/>
        <dsp:cNvSpPr/>
      </dsp:nvSpPr>
      <dsp:spPr>
        <a:xfrm rot="10800000">
          <a:off x="4680673" y="2492586"/>
          <a:ext cx="810090" cy="704426"/>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A7E1D-DD6E-4C4C-8057-8CF2F0EF2CD1}">
      <dsp:nvSpPr>
        <dsp:cNvPr id="0" name=""/>
        <dsp:cNvSpPr/>
      </dsp:nvSpPr>
      <dsp:spPr>
        <a:xfrm>
          <a:off x="3715031" y="2224151"/>
          <a:ext cx="1690030" cy="1690030"/>
        </a:xfrm>
        <a:prstGeom prst="ellipse">
          <a:avLst/>
        </a:prstGeom>
        <a:solidFill>
          <a:schemeClr val="lt1"/>
        </a:solidFill>
        <a:ln w="190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Opportunities</a:t>
          </a:r>
          <a:endParaRPr lang="en-US" sz="1600" kern="1200" dirty="0"/>
        </a:p>
      </dsp:txBody>
      <dsp:txXfrm>
        <a:off x="3962530" y="2471650"/>
        <a:ext cx="1195032" cy="1195032"/>
      </dsp:txXfrm>
    </dsp:sp>
    <dsp:sp modelId="{FB035721-CC57-4DE0-801E-B0DD8762C5A3}">
      <dsp:nvSpPr>
        <dsp:cNvPr id="0" name=""/>
        <dsp:cNvSpPr/>
      </dsp:nvSpPr>
      <dsp:spPr>
        <a:xfrm rot="16200000">
          <a:off x="4304859" y="1952285"/>
          <a:ext cx="510375" cy="33355"/>
        </a:xfrm>
        <a:custGeom>
          <a:avLst/>
          <a:gdLst/>
          <a:ahLst/>
          <a:cxnLst/>
          <a:rect l="0" t="0" r="0" b="0"/>
          <a:pathLst>
            <a:path>
              <a:moveTo>
                <a:pt x="0" y="16677"/>
              </a:moveTo>
              <a:lnTo>
                <a:pt x="510375" y="1667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287" y="1956204"/>
        <a:ext cx="25518" cy="25518"/>
      </dsp:txXfrm>
    </dsp:sp>
    <dsp:sp modelId="{9584BC1F-669A-4D19-BE37-114B19BB1C19}">
      <dsp:nvSpPr>
        <dsp:cNvPr id="0" name=""/>
        <dsp:cNvSpPr/>
      </dsp:nvSpPr>
      <dsp:spPr>
        <a:xfrm>
          <a:off x="3715031" y="23745"/>
          <a:ext cx="1690030" cy="1690030"/>
        </a:xfrm>
        <a:prstGeom prst="ellipse">
          <a:avLst/>
        </a:prstGeom>
        <a:solidFill>
          <a:schemeClr val="accent1">
            <a:hueOff val="0"/>
            <a:satOff val="0"/>
            <a:lumOff val="0"/>
            <a:alphaOff val="0"/>
          </a:schemeClr>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Summaries</a:t>
          </a:r>
          <a:endParaRPr lang="en-US" sz="1700" kern="1200" dirty="0"/>
        </a:p>
      </dsp:txBody>
      <dsp:txXfrm>
        <a:off x="3962530" y="271244"/>
        <a:ext cx="1195032" cy="1195032"/>
      </dsp:txXfrm>
    </dsp:sp>
    <dsp:sp modelId="{2F92CE4F-F660-4E3F-A61E-3642A720E904}">
      <dsp:nvSpPr>
        <dsp:cNvPr id="0" name=""/>
        <dsp:cNvSpPr/>
      </dsp:nvSpPr>
      <dsp:spPr>
        <a:xfrm>
          <a:off x="5405062" y="3052489"/>
          <a:ext cx="510375" cy="33355"/>
        </a:xfrm>
        <a:custGeom>
          <a:avLst/>
          <a:gdLst/>
          <a:ahLst/>
          <a:cxnLst/>
          <a:rect l="0" t="0" r="0" b="0"/>
          <a:pathLst>
            <a:path>
              <a:moveTo>
                <a:pt x="0" y="16677"/>
              </a:moveTo>
              <a:lnTo>
                <a:pt x="510375" y="1667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47490" y="3056407"/>
        <a:ext cx="25518" cy="25518"/>
      </dsp:txXfrm>
    </dsp:sp>
    <dsp:sp modelId="{4E2CFB71-5EA5-4BD2-8808-CB96F1C4B9B0}">
      <dsp:nvSpPr>
        <dsp:cNvPr id="0" name=""/>
        <dsp:cNvSpPr/>
      </dsp:nvSpPr>
      <dsp:spPr>
        <a:xfrm>
          <a:off x="5915438" y="2224151"/>
          <a:ext cx="1690030" cy="1690030"/>
        </a:xfrm>
        <a:prstGeom prst="ellipse">
          <a:avLst/>
        </a:prstGeom>
        <a:solidFill>
          <a:schemeClr val="accent1">
            <a:hueOff val="0"/>
            <a:satOff val="0"/>
            <a:lumOff val="0"/>
            <a:alphaOff val="0"/>
          </a:schemeClr>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Links</a:t>
          </a:r>
          <a:endParaRPr lang="en-US" sz="1700" kern="1200" dirty="0"/>
        </a:p>
      </dsp:txBody>
      <dsp:txXfrm>
        <a:off x="6162937" y="2471650"/>
        <a:ext cx="1195032" cy="1195032"/>
      </dsp:txXfrm>
    </dsp:sp>
    <dsp:sp modelId="{8FB2AE0D-0525-49FD-AE69-4B4E5A7ECC6F}">
      <dsp:nvSpPr>
        <dsp:cNvPr id="0" name=""/>
        <dsp:cNvSpPr/>
      </dsp:nvSpPr>
      <dsp:spPr>
        <a:xfrm rot="5400000">
          <a:off x="4304859" y="4152692"/>
          <a:ext cx="510375" cy="33355"/>
        </a:xfrm>
        <a:custGeom>
          <a:avLst/>
          <a:gdLst/>
          <a:ahLst/>
          <a:cxnLst/>
          <a:rect l="0" t="0" r="0" b="0"/>
          <a:pathLst>
            <a:path>
              <a:moveTo>
                <a:pt x="0" y="16677"/>
              </a:moveTo>
              <a:lnTo>
                <a:pt x="510375" y="1667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287" y="4156610"/>
        <a:ext cx="25518" cy="25518"/>
      </dsp:txXfrm>
    </dsp:sp>
    <dsp:sp modelId="{53927000-8378-4E94-8E1A-CF95700E66BB}">
      <dsp:nvSpPr>
        <dsp:cNvPr id="0" name=""/>
        <dsp:cNvSpPr/>
      </dsp:nvSpPr>
      <dsp:spPr>
        <a:xfrm>
          <a:off x="3715031" y="4424558"/>
          <a:ext cx="1690030" cy="1690030"/>
        </a:xfrm>
        <a:prstGeom prst="ellipse">
          <a:avLst/>
        </a:prstGeom>
        <a:solidFill>
          <a:schemeClr val="accent1">
            <a:hueOff val="0"/>
            <a:satOff val="0"/>
            <a:lumOff val="0"/>
            <a:alphaOff val="0"/>
          </a:schemeClr>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Cross Analytics &amp; Assessments</a:t>
          </a:r>
        </a:p>
        <a:p>
          <a:pPr lvl="0" algn="ctr" defTabSz="755650">
            <a:lnSpc>
              <a:spcPct val="90000"/>
            </a:lnSpc>
            <a:spcBef>
              <a:spcPct val="0"/>
            </a:spcBef>
            <a:spcAft>
              <a:spcPct val="35000"/>
            </a:spcAft>
          </a:pPr>
          <a:endParaRPr lang="en-US" sz="1700" kern="1200" dirty="0"/>
        </a:p>
      </dsp:txBody>
      <dsp:txXfrm>
        <a:off x="3962530" y="4672057"/>
        <a:ext cx="1195032" cy="1195032"/>
      </dsp:txXfrm>
    </dsp:sp>
    <dsp:sp modelId="{3E3BAD90-1D1A-4A3C-B714-3F43EC1EF489}">
      <dsp:nvSpPr>
        <dsp:cNvPr id="0" name=""/>
        <dsp:cNvSpPr/>
      </dsp:nvSpPr>
      <dsp:spPr>
        <a:xfrm rot="10800000">
          <a:off x="3204655" y="3052489"/>
          <a:ext cx="510375" cy="33355"/>
        </a:xfrm>
        <a:custGeom>
          <a:avLst/>
          <a:gdLst/>
          <a:ahLst/>
          <a:cxnLst/>
          <a:rect l="0" t="0" r="0" b="0"/>
          <a:pathLst>
            <a:path>
              <a:moveTo>
                <a:pt x="0" y="16677"/>
              </a:moveTo>
              <a:lnTo>
                <a:pt x="510375" y="16677"/>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447084" y="3056407"/>
        <a:ext cx="25518" cy="25518"/>
      </dsp:txXfrm>
    </dsp:sp>
    <dsp:sp modelId="{37C9D5C4-17DC-4048-B65F-71D1073B8883}">
      <dsp:nvSpPr>
        <dsp:cNvPr id="0" name=""/>
        <dsp:cNvSpPr/>
      </dsp:nvSpPr>
      <dsp:spPr>
        <a:xfrm>
          <a:off x="1514625" y="2224151"/>
          <a:ext cx="1690030" cy="1690030"/>
        </a:xfrm>
        <a:prstGeom prst="ellipse">
          <a:avLst/>
        </a:prstGeom>
        <a:solidFill>
          <a:schemeClr val="accent1">
            <a:hueOff val="0"/>
            <a:satOff val="0"/>
            <a:lumOff val="0"/>
            <a:alphaOff val="0"/>
          </a:schemeClr>
        </a:solidFill>
        <a:ln w="1905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Evaluation Activities </a:t>
          </a:r>
          <a:endParaRPr lang="en-US" sz="1700" kern="1200" dirty="0"/>
        </a:p>
      </dsp:txBody>
      <dsp:txXfrm>
        <a:off x="1762124" y="2471650"/>
        <a:ext cx="1195032" cy="1195032"/>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86E262-E7CF-4F2D-AD95-76D666709735}" type="datetimeFigureOut">
              <a:rPr lang="en-US" smtClean="0"/>
              <a:t>10/20/2020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87E077-E214-4C8C-B1A0-7C20B916261C}" type="slidenum">
              <a:rPr lang="en-US" smtClean="0"/>
              <a:t>‹#›</a:t>
            </a:fld>
            <a:endParaRPr lang="en-US"/>
          </a:p>
        </p:txBody>
      </p:sp>
    </p:spTree>
    <p:extLst>
      <p:ext uri="{BB962C8B-B14F-4D97-AF65-F5344CB8AC3E}">
        <p14:creationId xmlns:p14="http://schemas.microsoft.com/office/powerpoint/2010/main" val="70104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773-3BAA-418C-9BDB-0F9C1E1BF433}" type="datetimeFigureOut">
              <a:rPr lang="en-US" smtClean="0"/>
              <a:t>10/20/2020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trategies.workforcegps.org/hom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lear.dol.gov/"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valhub.workforcegps.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Laura</a:t>
            </a:r>
            <a:endParaRPr lang="en-US" b="1" i="1" dirty="0"/>
          </a:p>
        </p:txBody>
      </p:sp>
      <p:sp>
        <p:nvSpPr>
          <p:cNvPr id="4" name="Slide Number Placeholder 3"/>
          <p:cNvSpPr>
            <a:spLocks noGrp="1"/>
          </p:cNvSpPr>
          <p:nvPr>
            <p:ph type="sldNum" sz="quarter" idx="10"/>
          </p:nvPr>
        </p:nvSpPr>
        <p:spPr/>
        <p:txBody>
          <a:bodyPr/>
          <a:lstStyle/>
          <a:p>
            <a:fld id="{9B342BB8-3F7E-4150-BE07-912221E53E6C}" type="slidenum">
              <a:rPr lang="en-US" smtClean="0"/>
              <a:t>1</a:t>
            </a:fld>
            <a:endParaRPr lang="en-US"/>
          </a:p>
        </p:txBody>
      </p:sp>
    </p:spTree>
    <p:extLst>
      <p:ext uri="{BB962C8B-B14F-4D97-AF65-F5344CB8AC3E}">
        <p14:creationId xmlns:p14="http://schemas.microsoft.com/office/powerpoint/2010/main" val="1057720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1" dirty="0" smtClean="0"/>
              <a:t>Cesar</a:t>
            </a:r>
          </a:p>
          <a:p>
            <a:pPr marL="171450" indent="-171450">
              <a:buFont typeface="Wingdings" panose="05000000000000000000" pitchFamily="2" charset="2"/>
              <a:buChar char="§"/>
            </a:pPr>
            <a:endParaRPr lang="en-US" sz="1200" dirty="0" smtClean="0"/>
          </a:p>
          <a:p>
            <a:pPr marL="171450" indent="-171450">
              <a:buFont typeface="Wingdings" panose="05000000000000000000" pitchFamily="2" charset="2"/>
              <a:buChar char="§"/>
            </a:pPr>
            <a:r>
              <a:rPr lang="en-US" sz="1200" dirty="0" smtClean="0"/>
              <a:t>The</a:t>
            </a:r>
            <a:r>
              <a:rPr lang="en-US" sz="1200" baseline="0" dirty="0" smtClean="0"/>
              <a:t> report applies to….title I programs (i.e., Adult, Dislocated Worker, and Youth) and title III (i.e., Wagner-Peyser Employment Services)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10</a:t>
            </a:fld>
            <a:endParaRPr lang="en-US"/>
          </a:p>
        </p:txBody>
      </p:sp>
    </p:spTree>
    <p:extLst>
      <p:ext uri="{BB962C8B-B14F-4D97-AF65-F5344CB8AC3E}">
        <p14:creationId xmlns:p14="http://schemas.microsoft.com/office/powerpoint/2010/main" val="3078600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1" dirty="0" smtClean="0"/>
              <a:t>Cesar will</a:t>
            </a:r>
            <a:r>
              <a:rPr lang="en-US" sz="1200" b="1" i="1" baseline="0" dirty="0" smtClean="0"/>
              <a:t> interview Shelia</a:t>
            </a:r>
          </a:p>
          <a:p>
            <a:pPr marL="0" indent="0">
              <a:buFontTx/>
              <a:buNone/>
            </a:pPr>
            <a:endParaRPr lang="en-US" sz="1200" b="1" i="1" dirty="0" smtClean="0"/>
          </a:p>
          <a:p>
            <a:pPr marL="0" indent="0">
              <a:buFontTx/>
              <a:buNone/>
            </a:pPr>
            <a:r>
              <a:rPr lang="en-US" sz="1200" dirty="0" smtClean="0"/>
              <a:t>Wha</a:t>
            </a:r>
            <a:r>
              <a:rPr lang="en-US" sz="1200" baseline="0" dirty="0" smtClean="0"/>
              <a:t>t is the purpose of this report? </a:t>
            </a:r>
            <a:endParaRPr lang="en-US" sz="1200" dirty="0" smtClean="0"/>
          </a:p>
          <a:p>
            <a:pPr marL="457200" indent="-457200">
              <a:buFont typeface="Wingdings" panose="05000000000000000000" pitchFamily="2" charset="2"/>
              <a:buChar char="Ø"/>
            </a:pPr>
            <a:r>
              <a:rPr lang="en-US" sz="1200" dirty="0" smtClean="0">
                <a:solidFill>
                  <a:schemeClr val="accent1"/>
                </a:solidFill>
                <a:effectLst>
                  <a:outerShdw blurRad="38100" dist="38100" dir="2700000" algn="tl">
                    <a:srgbClr val="000000">
                      <a:alpha val="43137"/>
                    </a:srgbClr>
                  </a:outerShdw>
                </a:effectLst>
              </a:rPr>
              <a:t>There’s  a lot you can do with this report.</a:t>
            </a:r>
            <a:r>
              <a:rPr lang="en-US" sz="1200" baseline="0" dirty="0" smtClean="0">
                <a:solidFill>
                  <a:schemeClr val="accent1"/>
                </a:solidFill>
                <a:effectLst>
                  <a:outerShdw blurRad="38100" dist="38100" dir="2700000" algn="tl">
                    <a:srgbClr val="000000">
                      <a:alpha val="43137"/>
                    </a:srgbClr>
                  </a:outerShdw>
                </a:effectLst>
              </a:rPr>
              <a:t>  Firstly of course we are asking you to </a:t>
            </a:r>
            <a:r>
              <a:rPr lang="en-US" sz="1200" dirty="0" smtClean="0">
                <a:solidFill>
                  <a:schemeClr val="accent1"/>
                </a:solidFill>
                <a:effectLst>
                  <a:outerShdw blurRad="38100" dist="38100" dir="2700000" algn="tl">
                    <a:srgbClr val="000000">
                      <a:alpha val="43137"/>
                    </a:srgbClr>
                  </a:outerShdw>
                </a:effectLst>
              </a:rPr>
              <a:t>Describe your State’s progress towards meeting the strategic vision and goals for the workforce system</a:t>
            </a:r>
          </a:p>
          <a:p>
            <a:endParaRPr lang="en-US" sz="1200" dirty="0" smtClean="0">
              <a:solidFill>
                <a:schemeClr val="accent1"/>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en-US" sz="1200" dirty="0" smtClean="0">
                <a:solidFill>
                  <a:schemeClr val="accent2"/>
                </a:solidFill>
                <a:effectLst>
                  <a:outerShdw blurRad="38100" dist="38100" dir="2700000" algn="tl">
                    <a:srgbClr val="000000">
                      <a:alpha val="43137"/>
                    </a:srgbClr>
                  </a:outerShdw>
                </a:effectLst>
              </a:rPr>
              <a:t>The report is a great</a:t>
            </a:r>
            <a:r>
              <a:rPr lang="en-US" sz="1200" baseline="0" dirty="0" smtClean="0">
                <a:solidFill>
                  <a:schemeClr val="accent2"/>
                </a:solidFill>
                <a:effectLst>
                  <a:outerShdw blurRad="38100" dist="38100" dir="2700000" algn="tl">
                    <a:srgbClr val="000000">
                      <a:alpha val="43137"/>
                    </a:srgbClr>
                  </a:outerShdw>
                </a:effectLst>
              </a:rPr>
              <a:t> opportunity to i</a:t>
            </a:r>
            <a:r>
              <a:rPr lang="en-US" sz="1200" dirty="0" smtClean="0">
                <a:solidFill>
                  <a:schemeClr val="accent2"/>
                </a:solidFill>
                <a:effectLst>
                  <a:outerShdw blurRad="38100" dist="38100" dir="2700000" algn="tl">
                    <a:srgbClr val="000000">
                      <a:alpha val="43137"/>
                    </a:srgbClr>
                  </a:outerShdw>
                </a:effectLst>
              </a:rPr>
              <a:t>nclude additional information about your programs that may not be reflected in quantitative performance reports.  Use</a:t>
            </a:r>
            <a:r>
              <a:rPr lang="en-US" sz="1200" baseline="0" dirty="0" smtClean="0">
                <a:solidFill>
                  <a:schemeClr val="accent2"/>
                </a:solidFill>
                <a:effectLst>
                  <a:outerShdw blurRad="38100" dist="38100" dir="2700000" algn="tl">
                    <a:srgbClr val="000000">
                      <a:alpha val="43137"/>
                    </a:srgbClr>
                  </a:outerShdw>
                </a:effectLst>
              </a:rPr>
              <a:t> this report to explain the people and programs behind the numbers, share your accomplishments, and challenges, let us know your technical assistance needs, and explain how your state operates. </a:t>
            </a:r>
            <a:endParaRPr lang="en-US" sz="1200" dirty="0" smtClean="0">
              <a:solidFill>
                <a:schemeClr val="accent2"/>
              </a:solidFill>
              <a:effectLst>
                <a:outerShdw blurRad="38100" dist="38100" dir="2700000" algn="tl">
                  <a:srgbClr val="000000">
                    <a:alpha val="43137"/>
                  </a:srgbClr>
                </a:outerShdw>
              </a:effectLst>
            </a:endParaRPr>
          </a:p>
          <a:p>
            <a:pPr marL="0" indent="0">
              <a:buFont typeface="Wingdings" panose="05000000000000000000" pitchFamily="2" charset="2"/>
              <a:buNone/>
            </a:pPr>
            <a:endParaRPr lang="en-US" sz="1200" dirty="0" smtClean="0">
              <a:solidFill>
                <a:schemeClr val="accent2"/>
              </a:solidFill>
              <a:effectLst>
                <a:outerShdw blurRad="38100" dist="38100" dir="2700000" algn="tl">
                  <a:srgbClr val="000000">
                    <a:alpha val="43137"/>
                  </a:srgbClr>
                </a:outerShdw>
              </a:effectLst>
            </a:endParaRPr>
          </a:p>
          <a:p>
            <a:pPr marL="0" indent="0">
              <a:buFont typeface="Wingdings" panose="05000000000000000000" pitchFamily="2" charset="2"/>
              <a:buNone/>
            </a:pPr>
            <a:r>
              <a:rPr lang="en-US" sz="1200" dirty="0" smtClean="0">
                <a:solidFill>
                  <a:schemeClr val="accent2"/>
                </a:solidFill>
                <a:effectLst>
                  <a:outerShdw blurRad="38100" dist="38100" dir="2700000" algn="tl">
                    <a:srgbClr val="000000">
                      <a:alpha val="43137"/>
                    </a:srgbClr>
                  </a:outerShdw>
                </a:effectLst>
              </a:rPr>
              <a:t>What</a:t>
            </a:r>
            <a:r>
              <a:rPr lang="en-US" sz="1200" baseline="0" dirty="0" smtClean="0">
                <a:solidFill>
                  <a:schemeClr val="accent2"/>
                </a:solidFill>
                <a:effectLst>
                  <a:outerShdw blurRad="38100" dist="38100" dir="2700000" algn="tl">
                    <a:srgbClr val="000000">
                      <a:alpha val="43137"/>
                    </a:srgbClr>
                  </a:outerShdw>
                </a:effectLst>
              </a:rPr>
              <a:t> if I have a lot of reports to write for my stakeholders? Governor’s reports, a report for my Board, success stories for our website and outreach materials. I feel like this is just another report on my plate:</a:t>
            </a:r>
            <a:endParaRPr lang="en-US" sz="1200" dirty="0" smtClean="0">
              <a:solidFill>
                <a:schemeClr val="accent2"/>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en-US" sz="1200" dirty="0" smtClean="0">
                <a:solidFill>
                  <a:schemeClr val="accent1"/>
                </a:solidFill>
                <a:effectLst>
                  <a:outerShdw blurRad="38100" dist="38100" dir="2700000" algn="tl">
                    <a:srgbClr val="000000">
                      <a:alpha val="43137"/>
                    </a:srgbClr>
                  </a:outerShdw>
                </a:effectLst>
              </a:rPr>
              <a:t>We hear you. There are a lot of people who want to know what’s going on in the system and they have different</a:t>
            </a:r>
            <a:r>
              <a:rPr lang="en-US" sz="1200" baseline="0" dirty="0" smtClean="0">
                <a:solidFill>
                  <a:schemeClr val="accent1"/>
                </a:solidFill>
                <a:effectLst>
                  <a:outerShdw blurRad="38100" dist="38100" dir="2700000" algn="tl">
                    <a:srgbClr val="000000">
                      <a:alpha val="43137"/>
                    </a:srgbClr>
                  </a:outerShdw>
                </a:effectLst>
              </a:rPr>
              <a:t> interests.  The benefit of the Annual Performance Narrative report is that you have flexibility and we’ll talk about that a bit later.  While we do have some parameters and specific areas that we are requesting you to cover, you aren’t limited to just those topics and there’s very few formatting conditions.  </a:t>
            </a:r>
            <a:r>
              <a:rPr lang="en-US" sz="1200" dirty="0" smtClean="0">
                <a:solidFill>
                  <a:schemeClr val="accent1"/>
                </a:solidFill>
                <a:effectLst>
                  <a:outerShdw blurRad="38100" dist="38100" dir="2700000" algn="tl">
                    <a:srgbClr val="000000">
                      <a:alpha val="43137"/>
                    </a:srgbClr>
                  </a:outerShdw>
                </a:effectLst>
              </a:rPr>
              <a:t>Leverage this report for different purposes</a:t>
            </a:r>
            <a:r>
              <a:rPr lang="en-US" sz="1200" baseline="0" dirty="0" smtClean="0">
                <a:solidFill>
                  <a:schemeClr val="accent1"/>
                </a:solidFill>
                <a:effectLst>
                  <a:outerShdw blurRad="38100" dist="38100" dir="2700000" algn="tl">
                    <a:srgbClr val="000000">
                      <a:alpha val="43137"/>
                    </a:srgbClr>
                  </a:outerShdw>
                </a:effectLst>
              </a:rPr>
              <a:t> and make it useful not only for us but for the multiple audiences that you serve.</a:t>
            </a:r>
          </a:p>
          <a:p>
            <a:pPr marL="0" indent="0">
              <a:buFont typeface="Wingdings" panose="05000000000000000000" pitchFamily="2" charset="2"/>
              <a:buNone/>
            </a:pPr>
            <a:endParaRPr lang="en-US" sz="1200" dirty="0" smtClean="0">
              <a:solidFill>
                <a:schemeClr val="accent1"/>
              </a:solidFill>
              <a:effectLst>
                <a:outerShdw blurRad="38100" dist="38100" dir="2700000" algn="tl">
                  <a:srgbClr val="000000">
                    <a:alpha val="43137"/>
                  </a:srgbClr>
                </a:outerShdw>
              </a:effectLst>
            </a:endParaRPr>
          </a:p>
          <a:p>
            <a:pPr marL="171450" indent="-171450">
              <a:buFont typeface="Wingdings" panose="05000000000000000000" pitchFamily="2" charset="2"/>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11</a:t>
            </a:fld>
            <a:endParaRPr lang="en-US"/>
          </a:p>
        </p:txBody>
      </p:sp>
    </p:spTree>
    <p:extLst>
      <p:ext uri="{BB962C8B-B14F-4D97-AF65-F5344CB8AC3E}">
        <p14:creationId xmlns:p14="http://schemas.microsoft.com/office/powerpoint/2010/main" val="3817711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dirty="0" smtClean="0"/>
              <a:t>Cesar</a:t>
            </a:r>
            <a:r>
              <a:rPr lang="en-US" sz="1200" baseline="0" dirty="0" smtClean="0"/>
              <a:t> will interview…</a:t>
            </a:r>
            <a:endParaRPr lang="en-US" sz="1200" dirty="0" smtClean="0"/>
          </a:p>
          <a:p>
            <a:pPr marL="0" indent="0">
              <a:buFontTx/>
              <a:buNone/>
            </a:pPr>
            <a:endParaRPr lang="en-US" sz="1200" dirty="0" smtClean="0">
              <a:solidFill>
                <a:schemeClr val="tx1"/>
              </a:solidFill>
            </a:endParaRPr>
          </a:p>
          <a:p>
            <a:pPr marL="0" indent="0">
              <a:buFontTx/>
              <a:buNone/>
            </a:pPr>
            <a:r>
              <a:rPr lang="en-US" dirty="0" smtClean="0">
                <a:solidFill>
                  <a:schemeClr val="tx1"/>
                </a:solidFill>
              </a:rPr>
              <a:t>When is it due?</a:t>
            </a:r>
          </a:p>
          <a:p>
            <a:pPr marL="0" indent="0">
              <a:buFontTx/>
              <a:buNone/>
            </a:pPr>
            <a:endParaRPr lang="en-US" sz="2100" dirty="0" smtClean="0">
              <a:solidFill>
                <a:schemeClr val="tx1"/>
              </a:solidFill>
            </a:endParaRPr>
          </a:p>
          <a:p>
            <a:pPr marL="0" indent="0">
              <a:buFontTx/>
              <a:buNone/>
            </a:pPr>
            <a:r>
              <a:rPr lang="en-US" sz="2100" dirty="0" smtClean="0"/>
              <a:t>December 1</a:t>
            </a:r>
            <a:r>
              <a:rPr lang="en-US" sz="2100" baseline="30000" dirty="0" smtClean="0"/>
              <a:t>st</a:t>
            </a:r>
            <a:r>
              <a:rPr lang="en-US" sz="2100" dirty="0" smtClean="0"/>
              <a:t>.  The report is due annually on December 1</a:t>
            </a:r>
            <a:r>
              <a:rPr lang="en-US" sz="2100" baseline="30000" dirty="0" smtClean="0"/>
              <a:t>st</a:t>
            </a:r>
            <a:r>
              <a:rPr lang="en-US" sz="2100" dirty="0" smtClean="0"/>
              <a:t>, or the first business day thereafter should that date fall on a weekend. </a:t>
            </a:r>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12</a:t>
            </a:fld>
            <a:endParaRPr lang="en-US"/>
          </a:p>
        </p:txBody>
      </p:sp>
    </p:spTree>
    <p:extLst>
      <p:ext uri="{BB962C8B-B14F-4D97-AF65-F5344CB8AC3E}">
        <p14:creationId xmlns:p14="http://schemas.microsoft.com/office/powerpoint/2010/main" val="300118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1" dirty="0" smtClean="0"/>
              <a:t>Cesa</a:t>
            </a:r>
            <a:r>
              <a:rPr lang="en-US" sz="1200" b="1" i="1" baseline="0" dirty="0" smtClean="0"/>
              <a:t>r will interview Shelia</a:t>
            </a:r>
          </a:p>
          <a:p>
            <a:pPr marL="0" indent="0">
              <a:buFontTx/>
              <a:buNone/>
            </a:pPr>
            <a:endParaRPr lang="en-US" sz="1200" baseline="0" dirty="0" smtClean="0"/>
          </a:p>
          <a:p>
            <a:pPr marL="0" indent="0">
              <a:buFontTx/>
              <a:buNone/>
            </a:pPr>
            <a:r>
              <a:rPr lang="en-US" sz="1200" baseline="0" dirty="0" smtClean="0"/>
              <a:t>Cesar:  It’s great that the report offers states flexibility but what are the parameters for the report?</a:t>
            </a:r>
          </a:p>
          <a:p>
            <a:pPr marL="0" indent="0">
              <a:buFontTx/>
              <a:buNone/>
            </a:pPr>
            <a:r>
              <a:rPr lang="en-US" sz="1200" baseline="0" dirty="0" smtClean="0"/>
              <a:t>Shelia:  There are just a few things to keep in mind. Length: the body of the report needs to be 25 pages or less. Keep it 508 compliant so that it is accessible to all audiences. That means that your submission needs to be in a machine readable format.  And Appendices are allowed! Be sure to use those for any extras you want to share.</a:t>
            </a:r>
          </a:p>
          <a:p>
            <a:pPr marL="0" indent="0">
              <a:buFontTx/>
              <a:buNone/>
            </a:pPr>
            <a:r>
              <a:rPr lang="en-US" sz="1200" baseline="0" dirty="0" smtClean="0"/>
              <a:t>Cesar: Thanks Shelia, but won’t the appendices count against my 25 page limit?</a:t>
            </a:r>
          </a:p>
          <a:p>
            <a:pPr marL="0" indent="0">
              <a:buFontTx/>
              <a:buNone/>
            </a:pPr>
            <a:r>
              <a:rPr lang="en-US" sz="1200" baseline="0" dirty="0" smtClean="0"/>
              <a:t>Shelia: Excellent question and the answer is NO. The 25 page limit applies only to the main report. </a:t>
            </a:r>
            <a:endParaRPr lang="en-US" sz="1200" dirty="0" smtClean="0"/>
          </a:p>
          <a:p>
            <a:pPr marL="171450" indent="-171450">
              <a:buFont typeface="Wingdings" panose="05000000000000000000" pitchFamily="2" charset="2"/>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14</a:t>
            </a:fld>
            <a:endParaRPr lang="en-US"/>
          </a:p>
        </p:txBody>
      </p:sp>
    </p:spTree>
    <p:extLst>
      <p:ext uri="{BB962C8B-B14F-4D97-AF65-F5344CB8AC3E}">
        <p14:creationId xmlns:p14="http://schemas.microsoft.com/office/powerpoint/2010/main" val="2025206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1" dirty="0" smtClean="0"/>
              <a:t>Cesar</a:t>
            </a:r>
            <a:r>
              <a:rPr lang="en-US" sz="1200" b="1" i="1" baseline="0" dirty="0" smtClean="0"/>
              <a:t> will interview Shelia</a:t>
            </a:r>
          </a:p>
          <a:p>
            <a:pPr marL="0" indent="0">
              <a:buFontTx/>
              <a:buNone/>
            </a:pPr>
            <a:r>
              <a:rPr lang="en-US" sz="1200" baseline="0" dirty="0" smtClean="0"/>
              <a:t>Cesar: I understand that I can make the report useful for my state’s purposes but what is ETA requesting that I cover for DOL?</a:t>
            </a:r>
          </a:p>
          <a:p>
            <a:pPr marL="0" indent="0">
              <a:buFontTx/>
              <a:buNone/>
            </a:pPr>
            <a:r>
              <a:rPr lang="en-US" sz="1200" baseline="0" dirty="0" smtClean="0"/>
              <a:t>Shelia: On this slide you’ll see the topic areas that are </a:t>
            </a:r>
            <a:r>
              <a:rPr lang="en-US" sz="1200" b="1" baseline="0" dirty="0" smtClean="0"/>
              <a:t>covered </a:t>
            </a:r>
            <a:r>
              <a:rPr lang="en-US" sz="1200" baseline="0" dirty="0" smtClean="0"/>
              <a:t>in TEGL 5-18.  We are asking for your state’s report to address these areas, as well as anything else you would like to include. The TEGL goes into specifics for each area so I encourage everyone to review it before drafting your report. In the next slides we’ll cover a few areas in depth.</a:t>
            </a:r>
            <a:endParaRPr lang="en-US" sz="1200" dirty="0" smtClean="0"/>
          </a:p>
          <a:p>
            <a:pPr marL="0" indent="0">
              <a:buFontTx/>
              <a:buNone/>
            </a:pPr>
            <a:endParaRPr lang="en-US" sz="1200" dirty="0" smtClean="0"/>
          </a:p>
          <a:p>
            <a:pPr marL="0" indent="0">
              <a:buFontTx/>
              <a:buNone/>
            </a:pPr>
            <a:endParaRPr lang="en-US" sz="1200" dirty="0" smtClean="0"/>
          </a:p>
          <a:p>
            <a:pPr marL="171450" indent="-171450">
              <a:buFont typeface="Wingdings" panose="05000000000000000000" pitchFamily="2" charset="2"/>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15</a:t>
            </a:fld>
            <a:endParaRPr lang="en-US"/>
          </a:p>
        </p:txBody>
      </p:sp>
    </p:spTree>
    <p:extLst>
      <p:ext uri="{BB962C8B-B14F-4D97-AF65-F5344CB8AC3E}">
        <p14:creationId xmlns:p14="http://schemas.microsoft.com/office/powerpoint/2010/main" val="156953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r>
              <a:rPr lang="en-US" dirty="0" smtClean="0"/>
              <a:t>: </a:t>
            </a:r>
            <a:r>
              <a:rPr lang="en-US" baseline="0" dirty="0" smtClean="0"/>
              <a:t> In this section we’ll take a deeper dive into a few areas where we get a lot of questions including data validation, waivers, ESE, Customer Satisfaction, and Evaluations.</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16</a:t>
            </a:fld>
            <a:endParaRPr lang="en-US"/>
          </a:p>
        </p:txBody>
      </p:sp>
    </p:spTree>
    <p:extLst>
      <p:ext uri="{BB962C8B-B14F-4D97-AF65-F5344CB8AC3E}">
        <p14:creationId xmlns:p14="http://schemas.microsoft.com/office/powerpoint/2010/main" val="3359620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1" dirty="0" smtClean="0"/>
              <a:t>Christina:</a:t>
            </a:r>
            <a:r>
              <a:rPr lang="en-US" sz="1200" dirty="0" smtClean="0"/>
              <a:t> </a:t>
            </a:r>
          </a:p>
          <a:p>
            <a:pPr marL="0" indent="0">
              <a:buFontTx/>
              <a:buNone/>
            </a:pPr>
            <a:endParaRPr lang="en-US" sz="1200" dirty="0" smtClean="0"/>
          </a:p>
          <a:p>
            <a:pPr marL="0" indent="0">
              <a:buFontTx/>
              <a:buNone/>
            </a:pPr>
            <a:r>
              <a:rPr lang="en-US" sz="1200" b="1" u="sng" dirty="0" smtClean="0"/>
              <a:t>Data</a:t>
            </a:r>
            <a:r>
              <a:rPr lang="en-US" sz="1200" b="1" u="sng" baseline="0" dirty="0" smtClean="0"/>
              <a:t> validation</a:t>
            </a:r>
            <a:endParaRPr lang="en-US" sz="1200" baseline="0" dirty="0" smtClean="0"/>
          </a:p>
          <a:p>
            <a:pPr marL="0" indent="0">
              <a:buFontTx/>
              <a:buNone/>
            </a:pPr>
            <a:endParaRPr lang="en-US" sz="1200" baseline="0" dirty="0" smtClean="0"/>
          </a:p>
          <a:p>
            <a:pPr marL="0" indent="0">
              <a:buFontTx/>
              <a:buNone/>
            </a:pPr>
            <a:r>
              <a:rPr lang="en-US" sz="1200" baseline="0" dirty="0" smtClean="0"/>
              <a:t>We get a lot of questions about what should be addressed when discussing data validation.  Here’s my pitch to read the two Data Validation TEGLs which outline the data validation framework and expectations for each DOL program.  TEGL 7-18 and TEGL 23-19. The Annual Performance Report Narrative is the spot for Title I and III to describe the processes in place to ensure data integrity.</a:t>
            </a:r>
            <a:endParaRPr lang="en-US" sz="1200" dirty="0" smtClean="0"/>
          </a:p>
          <a:p>
            <a:pPr marL="0" indent="0">
              <a:buFontTx/>
              <a:buNone/>
            </a:pPr>
            <a:endParaRPr lang="en-US" sz="1200" dirty="0" smtClean="0"/>
          </a:p>
          <a:p>
            <a:pPr marL="0" indent="0">
              <a:buFontTx/>
              <a:buNone/>
            </a:pPr>
            <a:r>
              <a:rPr lang="en-US" sz="1200" dirty="0" smtClean="0"/>
              <a:t>As</a:t>
            </a:r>
            <a:r>
              <a:rPr lang="en-US" sz="1200" baseline="0" dirty="0" smtClean="0"/>
              <a:t> outlined in the data validation guidance--</a:t>
            </a:r>
            <a:endParaRPr lang="en-US" sz="1200" dirty="0" smtClean="0"/>
          </a:p>
          <a:p>
            <a:pPr marL="0" indent="0">
              <a:buNone/>
            </a:pPr>
            <a:r>
              <a:rPr lang="en-US" sz="2600" dirty="0" smtClean="0"/>
              <a:t>Each State must develop data validation procedures that include:</a:t>
            </a:r>
          </a:p>
          <a:p>
            <a:pPr marL="914400" lvl="1" indent="-457200">
              <a:buFont typeface="Wingdings" panose="05000000000000000000" pitchFamily="2" charset="2"/>
              <a:buChar char="§"/>
            </a:pPr>
            <a:r>
              <a:rPr lang="en-US" sz="2600" dirty="0" smtClean="0"/>
              <a:t>Written procedures for data validation;</a:t>
            </a:r>
          </a:p>
          <a:p>
            <a:pPr marL="914400" lvl="1" indent="-457200">
              <a:buFont typeface="Wingdings" panose="05000000000000000000" pitchFamily="2" charset="2"/>
              <a:buChar char="§"/>
            </a:pPr>
            <a:r>
              <a:rPr lang="en-US" sz="2600" dirty="0" smtClean="0"/>
              <a:t>Regular data validation training for appropriate program staff;</a:t>
            </a:r>
          </a:p>
          <a:p>
            <a:pPr marL="914400" lvl="1" indent="-457200">
              <a:buFont typeface="Wingdings" panose="05000000000000000000" pitchFamily="2" charset="2"/>
              <a:buChar char="§"/>
            </a:pPr>
            <a:r>
              <a:rPr lang="en-US" sz="2600" dirty="0" smtClean="0"/>
              <a:t>Monitoring protocols;</a:t>
            </a:r>
          </a:p>
          <a:p>
            <a:pPr marL="914400" lvl="1" indent="-457200">
              <a:buFont typeface="Wingdings" panose="05000000000000000000" pitchFamily="2" charset="2"/>
              <a:buChar char="§"/>
            </a:pPr>
            <a:r>
              <a:rPr lang="en-US" sz="2600" dirty="0" smtClean="0"/>
              <a:t>A regular review of program data;</a:t>
            </a:r>
          </a:p>
          <a:p>
            <a:pPr marL="914400" lvl="1" indent="-457200">
              <a:buFont typeface="Wingdings" panose="05000000000000000000" pitchFamily="2" charset="2"/>
              <a:buChar char="§"/>
            </a:pPr>
            <a:r>
              <a:rPr lang="en-US" sz="2600" dirty="0" smtClean="0"/>
              <a:t>Documentation that missing and erroneous data have been corrected;</a:t>
            </a:r>
          </a:p>
          <a:p>
            <a:pPr marL="914400" lvl="1" indent="-457200">
              <a:buFont typeface="Wingdings" panose="05000000000000000000" pitchFamily="2" charset="2"/>
              <a:buChar char="§"/>
            </a:pPr>
            <a:r>
              <a:rPr lang="en-US" sz="2600" dirty="0" smtClean="0"/>
              <a:t>Regular assessment of the effectiveness of the data validation process.</a:t>
            </a:r>
            <a:endParaRPr lang="en-US" sz="2600" dirty="0"/>
          </a:p>
          <a:p>
            <a:pPr marL="457200" lvl="1" indent="0">
              <a:buFont typeface="Wingdings" panose="05000000000000000000" pitchFamily="2" charset="2"/>
              <a:buNone/>
            </a:pPr>
            <a:r>
              <a:rPr lang="en-US" sz="2600" dirty="0" smtClean="0"/>
              <a:t>The</a:t>
            </a:r>
            <a:r>
              <a:rPr lang="en-US" sz="2600" baseline="0" dirty="0" smtClean="0"/>
              <a:t> Annual Performance Report narrative is where the State shares what those processes are and the approach being used to ensure that the data reported is accurate and reliable.  What are your protocols?  How do you catch and resolve errors? There’s no data validation report to submit to ETA so this is the spot to describe data validation efforts in your state. Now, how detailed should you be? Some states have very specific reports that are run, or handbooks, or other policies. Should you include that? Won’t it take you over the limit? Here’s where appendices, hyperlinks, and footnotes are your friends.  If you would like to share some specific examples, reports, training materials etc. feel free to do it using one those tools, we’ll cover some of those tips in the following section today so stayed tuned.</a:t>
            </a:r>
            <a:endParaRPr lang="en-US" sz="2600" dirty="0"/>
          </a:p>
        </p:txBody>
      </p:sp>
      <p:sp>
        <p:nvSpPr>
          <p:cNvPr id="4" name="Slide Number Placeholder 3"/>
          <p:cNvSpPr>
            <a:spLocks noGrp="1"/>
          </p:cNvSpPr>
          <p:nvPr>
            <p:ph type="sldNum" sz="quarter" idx="10"/>
          </p:nvPr>
        </p:nvSpPr>
        <p:spPr/>
        <p:txBody>
          <a:bodyPr/>
          <a:lstStyle/>
          <a:p>
            <a:fld id="{9B342BB8-3F7E-4150-BE07-912221E53E6C}" type="slidenum">
              <a:rPr lang="en-US" smtClean="0"/>
              <a:t>17</a:t>
            </a:fld>
            <a:endParaRPr lang="en-US"/>
          </a:p>
        </p:txBody>
      </p:sp>
    </p:spTree>
    <p:extLst>
      <p:ext uri="{BB962C8B-B14F-4D97-AF65-F5344CB8AC3E}">
        <p14:creationId xmlns:p14="http://schemas.microsoft.com/office/powerpoint/2010/main" val="2537618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1" dirty="0" smtClean="0"/>
              <a:t>Heather</a:t>
            </a:r>
            <a:r>
              <a:rPr lang="en-US" sz="1200" b="1" i="1" baseline="0" dirty="0" smtClean="0"/>
              <a:t> </a:t>
            </a:r>
          </a:p>
          <a:p>
            <a:pPr marL="171450" indent="-171450">
              <a:buFont typeface="Arial" panose="020B0604020202020204" pitchFamily="34" charset="0"/>
              <a:buChar char="•"/>
            </a:pPr>
            <a:r>
              <a:rPr lang="en-US" dirty="0" smtClean="0"/>
              <a:t>Identify each waiver that the state has had in place for at least one program year,</a:t>
            </a:r>
          </a:p>
          <a:p>
            <a:pPr marL="171450" indent="-171450">
              <a:buFont typeface="Wingdings" panose="05000000000000000000" pitchFamily="2" charset="2"/>
              <a:buChar char="§"/>
            </a:pPr>
            <a:endParaRPr lang="en-US" dirty="0" smtClean="0"/>
          </a:p>
          <a:p>
            <a:pPr marL="171450" indent="-171450">
              <a:buFont typeface="Wingdings" panose="05000000000000000000" pitchFamily="2" charset="2"/>
              <a:buChar char="§"/>
            </a:pPr>
            <a:r>
              <a:rPr lang="en-US" dirty="0" smtClean="0"/>
              <a:t>Provide information regarding the state’s progress toward achieving the goals and performance outcomes in ETA’s letter of approval for the waiver and outlined in the state’s waiver request (when applicable),</a:t>
            </a:r>
          </a:p>
          <a:p>
            <a:pPr marL="171450" indent="-171450">
              <a:buFont typeface="Wingdings" panose="05000000000000000000" pitchFamily="2" charset="2"/>
              <a:buChar char="§"/>
            </a:pPr>
            <a:endParaRPr lang="en-US" dirty="0" smtClean="0"/>
          </a:p>
          <a:p>
            <a:pPr marL="171450" indent="-171450">
              <a:buFont typeface="Wingdings" panose="05000000000000000000" pitchFamily="2" charset="2"/>
              <a:buChar char="§"/>
            </a:pPr>
            <a:r>
              <a:rPr lang="en-US" dirty="0" smtClean="0"/>
              <a:t>Discuss how activities carried out under each approved waiver have directly or indirectly affected state and local performance outcomes,</a:t>
            </a:r>
          </a:p>
          <a:p>
            <a:pPr marL="171450" indent="-171450">
              <a:buFont typeface="Wingdings" panose="05000000000000000000" pitchFamily="2" charset="2"/>
              <a:buChar char="§"/>
            </a:pPr>
            <a:endParaRPr lang="en-US" dirty="0" smtClean="0"/>
          </a:p>
          <a:p>
            <a:pPr marL="171450" indent="-171450">
              <a:buFont typeface="Wingdings" panose="05000000000000000000" pitchFamily="2" charset="2"/>
              <a:buChar char="§"/>
            </a:pPr>
            <a:r>
              <a:rPr lang="en-US" dirty="0" smtClean="0"/>
              <a:t>To the extent possible, provide quantitative information.</a:t>
            </a:r>
          </a:p>
          <a:p>
            <a:pPr marL="0" indent="0">
              <a:buFontTx/>
              <a:buNone/>
            </a:pPr>
            <a:endParaRPr lang="en-US" sz="1200" dirty="0" smtClean="0"/>
          </a:p>
          <a:p>
            <a:pPr marL="0" indent="0">
              <a:buFontTx/>
              <a:buNone/>
            </a:pPr>
            <a:endParaRPr lang="en-US" sz="1200" b="1" i="1"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92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Projected Outcomes</a:t>
            </a:r>
          </a:p>
          <a:p>
            <a:r>
              <a:rPr lang="en-US" dirty="0" smtClean="0"/>
              <a:t>This slide</a:t>
            </a:r>
            <a:r>
              <a:rPr lang="en-US" baseline="0" dirty="0" smtClean="0"/>
              <a:t> lists a few acceptable projected outcomes we have seen for the 75% Statewide Expenditures Waiver.  This list is by no means exhaustive.  </a:t>
            </a:r>
            <a:r>
              <a:rPr lang="en-US" dirty="0" smtClean="0"/>
              <a:t>Please</a:t>
            </a:r>
            <a:r>
              <a:rPr lang="en-US" baseline="0" dirty="0" smtClean="0"/>
              <a:t> note that ETA would expect to see a net gain of total youth served per year as a result of this waiver and not just shifting from OSY to ISY.</a:t>
            </a:r>
          </a:p>
          <a:p>
            <a:endParaRPr lang="en-US" baseline="0" dirty="0" smtClean="0"/>
          </a:p>
          <a:p>
            <a:pPr marL="457200" indent="-457200">
              <a:buFont typeface="Wingdings" panose="05000000000000000000" pitchFamily="2" charset="2"/>
              <a:buChar char="Ø"/>
            </a:pPr>
            <a:r>
              <a:rPr lang="en-US" sz="3200" dirty="0" smtClean="0"/>
              <a:t>Projected Outcomes</a:t>
            </a:r>
          </a:p>
          <a:p>
            <a:pPr marL="971550" lvl="1" indent="-514350">
              <a:buFont typeface="+mj-lt"/>
              <a:buAutoNum type="arabicPeriod"/>
            </a:pPr>
            <a:r>
              <a:rPr lang="en-US" sz="2800" dirty="0" smtClean="0"/>
              <a:t>Serve additional number of total youth participants as compared to the previous year</a:t>
            </a:r>
          </a:p>
          <a:p>
            <a:pPr marL="971550" lvl="1" indent="-514350">
              <a:buFont typeface="+mj-lt"/>
              <a:buAutoNum type="arabicPeriod"/>
            </a:pPr>
            <a:r>
              <a:rPr lang="en-US" sz="2800" dirty="0" smtClean="0"/>
              <a:t>An increase in the percentage of youth that attain a measurable skill gain</a:t>
            </a:r>
          </a:p>
          <a:p>
            <a:pPr marL="971550" lvl="1" indent="-514350">
              <a:buFont typeface="+mj-lt"/>
              <a:buAutoNum type="arabicPeriod"/>
            </a:pPr>
            <a:r>
              <a:rPr lang="en-US" sz="2800" dirty="0" smtClean="0"/>
              <a:t>An increase in number or percentage of youth enrolled in pre-apprenticeship programs</a:t>
            </a:r>
          </a:p>
          <a:p>
            <a:pPr marL="971550" lvl="1" indent="-514350">
              <a:buFont typeface="+mj-lt"/>
              <a:buAutoNum type="arabicPeriod"/>
            </a:pPr>
            <a:r>
              <a:rPr lang="en-US" sz="2800" dirty="0" smtClean="0"/>
              <a:t>An increase in number of percentage of youth who attend postsecondary education</a:t>
            </a:r>
          </a:p>
          <a:p>
            <a:pPr marL="457200" indent="-457200">
              <a:buFont typeface="Wingdings" panose="05000000000000000000" pitchFamily="2" charset="2"/>
              <a:buChar char="Ø"/>
            </a:pPr>
            <a:r>
              <a:rPr lang="en-US" sz="2800" dirty="0" smtClean="0"/>
              <a:t>Results</a:t>
            </a:r>
            <a:r>
              <a:rPr lang="en-US" sz="2800" baseline="0" dirty="0" smtClean="0"/>
              <a:t> Reported</a:t>
            </a:r>
            <a:endParaRPr lang="en-US" sz="2800" dirty="0" smtClean="0"/>
          </a:p>
          <a:p>
            <a:pPr marL="914400" lvl="1" indent="-457200">
              <a:buFont typeface="+mj-lt"/>
              <a:buAutoNum type="arabicPeriod"/>
            </a:pPr>
            <a:r>
              <a:rPr lang="en-US" sz="2400" dirty="0" smtClean="0"/>
              <a:t>Procedures for utilizing the waiver were finalized in August 2018, opening the door for local office to increase engagement with potential Title I ISY participants.  </a:t>
            </a:r>
          </a:p>
          <a:p>
            <a:pPr marL="914400" lvl="1" indent="-457200">
              <a:buFont typeface="+mj-lt"/>
              <a:buAutoNum type="arabicPeriod"/>
            </a:pPr>
            <a:r>
              <a:rPr lang="en-US" sz="2400" dirty="0" smtClean="0"/>
              <a:t>In Program Year 2017, there were only 31 active ISY participants. By the end of PY 2018, ISY participants increased to 102.  In PY 2017, 347 participants increased to 480 by the end of PY 2018.</a:t>
            </a:r>
          </a:p>
          <a:p>
            <a:pPr marL="914400" lvl="1" indent="-457200">
              <a:buFont typeface="+mj-lt"/>
              <a:buAutoNum type="arabicPeriod"/>
            </a:pPr>
            <a:r>
              <a:rPr lang="en-US" sz="2400" dirty="0" smtClean="0"/>
              <a:t>Number and percentage of ISY enrolled in pre-apprenticeship programs increased for PY 2019.  Twenty additional ISY enrolled, a 15% increase compared to PY 2018</a:t>
            </a:r>
          </a:p>
          <a:p>
            <a:pPr marL="514350" lvl="0" indent="-514350">
              <a:buFont typeface="+mj-lt"/>
              <a:buAutoNum type="arabicPeriod"/>
            </a:pPr>
            <a:endParaRPr lang="en-US" sz="28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943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smtClean="0"/>
              <a:t>Heather: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12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Laura</a:t>
            </a:r>
            <a:endParaRPr lang="en-US" b="1" i="1" dirty="0"/>
          </a:p>
        </p:txBody>
      </p:sp>
      <p:sp>
        <p:nvSpPr>
          <p:cNvPr id="4" name="Slide Number Placeholder 3"/>
          <p:cNvSpPr>
            <a:spLocks noGrp="1"/>
          </p:cNvSpPr>
          <p:nvPr>
            <p:ph type="sldNum" sz="quarter" idx="10"/>
          </p:nvPr>
        </p:nvSpPr>
        <p:spPr/>
        <p:txBody>
          <a:bodyPr/>
          <a:lstStyle/>
          <a:p>
            <a:fld id="{9B342BB8-3F7E-4150-BE07-912221E53E6C}" type="slidenum">
              <a:rPr lang="en-US" smtClean="0"/>
              <a:t>2</a:t>
            </a:fld>
            <a:endParaRPr lang="en-US"/>
          </a:p>
        </p:txBody>
      </p:sp>
    </p:spTree>
    <p:extLst>
      <p:ext uri="{BB962C8B-B14F-4D97-AF65-F5344CB8AC3E}">
        <p14:creationId xmlns:p14="http://schemas.microsoft.com/office/powerpoint/2010/main" val="3728165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smtClean="0"/>
              <a:t>Presenter:</a:t>
            </a:r>
          </a:p>
          <a:p>
            <a:pPr marL="0" indent="0">
              <a:buFontTx/>
              <a:buNone/>
            </a:pPr>
            <a:endParaRPr lang="en-US" sz="1200" dirty="0" smtClean="0"/>
          </a:p>
          <a:p>
            <a:pPr lvl="0"/>
            <a:r>
              <a:rPr lang="en-US" dirty="0" smtClean="0"/>
              <a:t>Some other questions to consider with each waiver include:</a:t>
            </a:r>
          </a:p>
          <a:p>
            <a:pPr lvl="0"/>
            <a:endParaRPr lang="en-US" dirty="0" smtClean="0"/>
          </a:p>
          <a:p>
            <a:pPr lvl="0"/>
            <a:r>
              <a:rPr lang="en-US" dirty="0" smtClean="0"/>
              <a:t>Has the waiver…</a:t>
            </a:r>
          </a:p>
          <a:p>
            <a:pPr marL="228600" lvl="0" indent="-228600">
              <a:buFont typeface="+mj-lt"/>
              <a:buAutoNum type="arabicPeriod"/>
            </a:pPr>
            <a:r>
              <a:rPr lang="en-US" dirty="0" smtClean="0"/>
              <a:t>achieved the programmatic and service goals outlined in the approved waiver request?</a:t>
            </a:r>
          </a:p>
          <a:p>
            <a:pPr marL="228600" lvl="0" indent="-228600">
              <a:buFont typeface="+mj-lt"/>
              <a:buAutoNum type="arabicPeriod"/>
            </a:pPr>
            <a:r>
              <a:rPr lang="en-US" dirty="0" smtClean="0"/>
              <a:t>achieved the outcomes and other tangible benefits for jobseekers or employers outlined in the approved waiver request?</a:t>
            </a:r>
          </a:p>
          <a:p>
            <a:pPr marL="228600" lvl="0" indent="-228600">
              <a:buFont typeface="+mj-lt"/>
              <a:buAutoNum type="arabicPeriod"/>
            </a:pPr>
            <a:r>
              <a:rPr lang="en-US" dirty="0" smtClean="0"/>
              <a:t>identified how each waiver has favorably impacted services for disadvantaged persons, persons with barriers to employment, or business?</a:t>
            </a:r>
          </a:p>
          <a:p>
            <a:pPr marL="228600" lvl="0" indent="-228600">
              <a:buFont typeface="+mj-lt"/>
              <a:buAutoNum type="arabicPeriod"/>
            </a:pPr>
            <a:r>
              <a:rPr lang="en-US" dirty="0" smtClean="0"/>
              <a:t>maintained a satisfactory level of support for out-of-school youth while documenting the benefits for in-school youth as a result of the waiver authority? (for 75% Statewide OSY Expenditures waiver) </a:t>
            </a:r>
          </a:p>
          <a:p>
            <a:pPr marL="0" indent="0">
              <a:buFontTx/>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975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1" dirty="0" smtClean="0"/>
              <a:t>Shelia</a:t>
            </a:r>
            <a:r>
              <a:rPr lang="en-US" sz="1200" b="1" i="1" baseline="0" dirty="0" smtClean="0"/>
              <a:t> </a:t>
            </a:r>
          </a:p>
          <a:p>
            <a:pPr marL="0" indent="0">
              <a:buFontTx/>
              <a:buNone/>
            </a:pPr>
            <a:endParaRPr lang="en-US" sz="1200" baseline="0" dirty="0" smtClean="0"/>
          </a:p>
          <a:p>
            <a:pPr marL="0" indent="0">
              <a:buFontTx/>
              <a:buNone/>
            </a:pPr>
            <a:r>
              <a:rPr lang="en-US" sz="1200" baseline="0" dirty="0" smtClean="0"/>
              <a:t>Reminder – must select 2 and tell ETA; have an option for a state-established approach…We are requesting that states include; also include the percentage</a:t>
            </a:r>
          </a:p>
        </p:txBody>
      </p:sp>
      <p:sp>
        <p:nvSpPr>
          <p:cNvPr id="4" name="Slide Number Placeholder 3"/>
          <p:cNvSpPr>
            <a:spLocks noGrp="1"/>
          </p:cNvSpPr>
          <p:nvPr>
            <p:ph type="sldNum" sz="quarter" idx="10"/>
          </p:nvPr>
        </p:nvSpPr>
        <p:spPr/>
        <p:txBody>
          <a:bodyPr/>
          <a:lstStyle/>
          <a:p>
            <a:fld id="{9B342BB8-3F7E-4150-BE07-912221E53E6C}" type="slidenum">
              <a:rPr lang="en-US" smtClean="0"/>
              <a:t>22</a:t>
            </a:fld>
            <a:endParaRPr lang="en-US"/>
          </a:p>
        </p:txBody>
      </p:sp>
    </p:spTree>
    <p:extLst>
      <p:ext uri="{BB962C8B-B14F-4D97-AF65-F5344CB8AC3E}">
        <p14:creationId xmlns:p14="http://schemas.microsoft.com/office/powerpoint/2010/main" val="1763038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1" dirty="0" smtClean="0"/>
              <a:t>Kellen</a:t>
            </a:r>
            <a:r>
              <a:rPr lang="en-US" sz="1200" b="1" dirty="0" smtClean="0"/>
              <a:t>:</a:t>
            </a:r>
          </a:p>
          <a:p>
            <a:pPr marL="0" indent="0">
              <a:buFontTx/>
              <a:buNone/>
            </a:pPr>
            <a:endParaRPr lang="en-US" sz="1200" dirty="0" smtClean="0"/>
          </a:p>
          <a:p>
            <a:pPr marL="171450" indent="-171450">
              <a:buFont typeface="Wingdings" panose="05000000000000000000" pitchFamily="2" charset="2"/>
              <a:buChar char="§"/>
            </a:pPr>
            <a:r>
              <a:rPr lang="en-US" dirty="0" smtClean="0"/>
              <a:t>There are a couple of common points of</a:t>
            </a:r>
            <a:r>
              <a:rPr lang="en-US" baseline="0" dirty="0" smtClean="0"/>
              <a:t> a confusion when it comes to Customer Satisfaction under WIOA:</a:t>
            </a:r>
          </a:p>
          <a:p>
            <a:pPr marL="628650" lvl="1" indent="-171450">
              <a:buFont typeface="Wingdings" panose="05000000000000000000" pitchFamily="2" charset="2"/>
              <a:buChar char="§"/>
            </a:pPr>
            <a:r>
              <a:rPr lang="en-US" baseline="0" dirty="0" smtClean="0"/>
              <a:t>There is no performance measure required for customer satisfaction BUT there is a requirement that customer satisfaction information be used as a part of one-stop center certification (20 CFR 678.800).</a:t>
            </a:r>
          </a:p>
          <a:p>
            <a:pPr marL="628650" lvl="1" indent="-171450">
              <a:buFont typeface="Wingdings" panose="05000000000000000000" pitchFamily="2" charset="2"/>
              <a:buChar char="§"/>
            </a:pPr>
            <a:r>
              <a:rPr lang="en-US" baseline="0" dirty="0" smtClean="0"/>
              <a:t>There is no specific method or measure required for doing this, however.</a:t>
            </a:r>
          </a:p>
          <a:p>
            <a:pPr marL="171450" lvl="0" indent="-171450">
              <a:buFont typeface="Wingdings" panose="05000000000000000000" pitchFamily="2" charset="2"/>
              <a:buChar char="§"/>
            </a:pPr>
            <a:r>
              <a:rPr lang="en-US" baseline="0" dirty="0" smtClean="0"/>
              <a:t>Therefore, we are asking that States’ Annual Report Narratives include information about your state’s approach to customer satisfaction, including:</a:t>
            </a:r>
            <a:endParaRPr lang="en-US" dirty="0" smtClean="0"/>
          </a:p>
          <a:p>
            <a:pPr marL="171450" indent="-171450">
              <a:buFont typeface="Wingdings" panose="05000000000000000000" pitchFamily="2" charset="2"/>
              <a:buChar char="§"/>
            </a:pPr>
            <a:endParaRPr lang="en-US" dirty="0" smtClean="0"/>
          </a:p>
          <a:p>
            <a:pPr marL="689372" lvl="1" indent="-385763">
              <a:buFont typeface="+mj-lt"/>
              <a:buAutoNum type="arabicParenR"/>
            </a:pPr>
            <a:r>
              <a:rPr lang="en-US" dirty="0" smtClean="0"/>
              <a:t>the state’s methodologies; </a:t>
            </a:r>
          </a:p>
          <a:p>
            <a:pPr marL="689372" lvl="1" indent="-385763">
              <a:buFont typeface="+mj-lt"/>
              <a:buAutoNum type="arabicParenR"/>
            </a:pPr>
            <a:r>
              <a:rPr lang="en-US" dirty="0" smtClean="0"/>
              <a:t>the number of individuals/employers who were provided customer satisfaction outreach, the response rate, and efforts made to improve the response rate; </a:t>
            </a:r>
          </a:p>
          <a:p>
            <a:pPr marL="689372" lvl="1" indent="-385763">
              <a:buFont typeface="+mj-lt"/>
              <a:buAutoNum type="arabicParenR"/>
            </a:pPr>
            <a:r>
              <a:rPr lang="en-US" dirty="0" smtClean="0"/>
              <a:t>the results and whether the results are generalizable to the entire population of customers; and </a:t>
            </a:r>
          </a:p>
          <a:p>
            <a:pPr marL="689372" lvl="1" indent="-385763">
              <a:buFont typeface="+mj-lt"/>
              <a:buAutoNum type="arabicParenR"/>
            </a:pPr>
            <a:r>
              <a:rPr lang="en-US" dirty="0" smtClean="0"/>
              <a:t>a description of any continuous improvement processes for incorporating the customer satisfaction feedback.</a:t>
            </a:r>
          </a:p>
          <a:p>
            <a:pPr marL="689372" lvl="1" indent="-385763">
              <a:buFont typeface="+mj-lt"/>
              <a:buAutoNum type="arabicParenR"/>
            </a:pPr>
            <a:endParaRPr lang="en-US" dirty="0" smtClean="0"/>
          </a:p>
          <a:p>
            <a:pPr marL="0" lvl="0" indent="0">
              <a:buFont typeface="+mj-lt"/>
              <a:buNone/>
            </a:pPr>
            <a:r>
              <a:rPr lang="en-US" dirty="0" smtClean="0"/>
              <a:t>Hand off</a:t>
            </a:r>
            <a:r>
              <a:rPr lang="en-US" baseline="0" dirty="0" smtClean="0"/>
              <a:t> to Cesar who has another poll question for us</a:t>
            </a:r>
            <a:endParaRPr lang="en-US" dirty="0" smtClean="0"/>
          </a:p>
          <a:p>
            <a:pPr marL="0" indent="0">
              <a:buFontTx/>
              <a:buNone/>
            </a:pPr>
            <a:endParaRPr lang="en-US" sz="1200" dirty="0" smtClean="0"/>
          </a:p>
        </p:txBody>
      </p:sp>
      <p:sp>
        <p:nvSpPr>
          <p:cNvPr id="4" name="Slide Number Placeholder 3"/>
          <p:cNvSpPr>
            <a:spLocks noGrp="1"/>
          </p:cNvSpPr>
          <p:nvPr>
            <p:ph type="sldNum" sz="quarter" idx="10"/>
          </p:nvPr>
        </p:nvSpPr>
        <p:spPr/>
        <p:txBody>
          <a:bodyPr/>
          <a:lstStyle/>
          <a:p>
            <a:fld id="{9B342BB8-3F7E-4150-BE07-912221E53E6C}" type="slidenum">
              <a:rPr lang="en-US" smtClean="0"/>
              <a:t>23</a:t>
            </a:fld>
            <a:endParaRPr lang="en-US"/>
          </a:p>
        </p:txBody>
      </p:sp>
    </p:spTree>
    <p:extLst>
      <p:ext uri="{BB962C8B-B14F-4D97-AF65-F5344CB8AC3E}">
        <p14:creationId xmlns:p14="http://schemas.microsoft.com/office/powerpoint/2010/main" val="3058842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Cesar</a:t>
            </a:r>
            <a:r>
              <a:rPr lang="en-US" baseline="0" dirty="0" smtClean="0"/>
              <a:t> interviews Gloria regarding the poll results…</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24</a:t>
            </a:fld>
            <a:endParaRPr lang="en-US"/>
          </a:p>
        </p:txBody>
      </p:sp>
    </p:spTree>
    <p:extLst>
      <p:ext uri="{BB962C8B-B14F-4D97-AF65-F5344CB8AC3E}">
        <p14:creationId xmlns:p14="http://schemas.microsoft.com/office/powerpoint/2010/main" val="1929601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r>
              <a:rPr lang="en-US" baseline="0" dirty="0" smtClean="0"/>
              <a:t> – Gloria what will you be discussing today?</a:t>
            </a:r>
          </a:p>
          <a:p>
            <a:endParaRPr lang="en-US" baseline="0" dirty="0" smtClean="0"/>
          </a:p>
          <a:p>
            <a:endParaRPr lang="en-US" baseline="0" dirty="0" smtClean="0"/>
          </a:p>
          <a:p>
            <a:endParaRPr lang="en-US" baseline="0" dirty="0" smtClean="0"/>
          </a:p>
          <a:p>
            <a:endParaRPr lang="en-US" baseline="0" dirty="0" smtClean="0"/>
          </a:p>
          <a:p>
            <a:r>
              <a:rPr lang="en-US" baseline="0" dirty="0" smtClean="0"/>
              <a:t>Cesar – There will be time for questions at the end, but if you have specific questions, please type them into the chat room.  Gloria may have time to address them during our discussion.  If not, we will address them at the end.</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25</a:t>
            </a:fld>
            <a:endParaRPr lang="en-US"/>
          </a:p>
        </p:txBody>
      </p:sp>
    </p:spTree>
    <p:extLst>
      <p:ext uri="{BB962C8B-B14F-4D97-AF65-F5344CB8AC3E}">
        <p14:creationId xmlns:p14="http://schemas.microsoft.com/office/powerpoint/2010/main" val="3421132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Gloria</a:t>
            </a:r>
            <a:endParaRPr lang="en-US" b="1" i="1" dirty="0"/>
          </a:p>
        </p:txBody>
      </p:sp>
      <p:sp>
        <p:nvSpPr>
          <p:cNvPr id="4" name="Slide Number Placeholder 3"/>
          <p:cNvSpPr>
            <a:spLocks noGrp="1"/>
          </p:cNvSpPr>
          <p:nvPr>
            <p:ph type="sldNum" sz="quarter" idx="10"/>
          </p:nvPr>
        </p:nvSpPr>
        <p:spPr/>
        <p:txBody>
          <a:bodyPr/>
          <a:lstStyle/>
          <a:p>
            <a:fld id="{9B342BB8-3F7E-4150-BE07-912221E53E6C}" type="slidenum">
              <a:rPr lang="en-US" smtClean="0"/>
              <a:t>26</a:t>
            </a:fld>
            <a:endParaRPr lang="en-US"/>
          </a:p>
        </p:txBody>
      </p:sp>
    </p:spTree>
    <p:extLst>
      <p:ext uri="{BB962C8B-B14F-4D97-AF65-F5344CB8AC3E}">
        <p14:creationId xmlns:p14="http://schemas.microsoft.com/office/powerpoint/2010/main" val="3158921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Gloria:</a:t>
            </a:r>
          </a:p>
          <a:p>
            <a:endParaRPr lang="en-US" dirty="0" smtClean="0"/>
          </a:p>
          <a:p>
            <a:r>
              <a:rPr lang="en-US" dirty="0" smtClean="0"/>
              <a:t>Evaluation vs. Monitoring Performance and Assessment</a:t>
            </a:r>
          </a:p>
          <a:p>
            <a:endParaRPr lang="en-US" dirty="0" smtClean="0"/>
          </a:p>
          <a:p>
            <a:r>
              <a:rPr lang="en-US" dirty="0" smtClean="0"/>
              <a:t>Tell</a:t>
            </a:r>
            <a:r>
              <a:rPr lang="en-US" baseline="0" dirty="0" smtClean="0"/>
              <a:t> us more!</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27</a:t>
            </a:fld>
            <a:endParaRPr lang="en-US"/>
          </a:p>
        </p:txBody>
      </p:sp>
    </p:spTree>
    <p:extLst>
      <p:ext uri="{BB962C8B-B14F-4D97-AF65-F5344CB8AC3E}">
        <p14:creationId xmlns:p14="http://schemas.microsoft.com/office/powerpoint/2010/main" val="2181772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b="1" dirty="0" smtClean="0"/>
              <a:t>Cesar</a:t>
            </a:r>
            <a:r>
              <a:rPr lang="en-US" sz="1200" b="1" baseline="0" dirty="0" smtClean="0"/>
              <a:t> </a:t>
            </a:r>
            <a:r>
              <a:rPr lang="en-US" sz="1200" baseline="0" dirty="0" smtClean="0"/>
              <a:t>– What are the key activities to consider as States address their evaluation requirements?</a:t>
            </a:r>
          </a:p>
          <a:p>
            <a:pPr marL="0" indent="0">
              <a:buFont typeface="Wingdings" panose="05000000000000000000" pitchFamily="2" charset="2"/>
              <a:buNone/>
            </a:pPr>
            <a:endParaRPr lang="en-US" sz="1200" baseline="0" dirty="0" smtClean="0"/>
          </a:p>
          <a:p>
            <a:pPr marL="0" indent="0">
              <a:buFont typeface="Wingdings" panose="05000000000000000000" pitchFamily="2" charset="2"/>
              <a:buNone/>
            </a:pPr>
            <a:r>
              <a:rPr lang="en-US" sz="1200" b="1" baseline="0" dirty="0" smtClean="0"/>
              <a:t>Gloria </a:t>
            </a:r>
            <a:r>
              <a:rPr lang="en-US" sz="1200" baseline="0" dirty="0" smtClean="0"/>
              <a:t>- </a:t>
            </a:r>
            <a:endParaRPr lang="en-US" sz="1200" dirty="0" smtClean="0"/>
          </a:p>
          <a:p>
            <a:pPr marL="171450" indent="-171450">
              <a:buFont typeface="Wingdings" panose="05000000000000000000" pitchFamily="2" charset="2"/>
              <a:buChar char="§"/>
            </a:pPr>
            <a:r>
              <a:rPr lang="en-US" sz="1200" dirty="0" smtClean="0"/>
              <a:t>Current or planned evaluations and related research projects, including methodologies used (</a:t>
            </a:r>
            <a:r>
              <a:rPr lang="en-US" sz="1200" b="1" dirty="0" smtClean="0"/>
              <a:t>Conduct</a:t>
            </a:r>
            <a:r>
              <a:rPr lang="en-US" sz="1200" dirty="0" smtClean="0"/>
              <a:t>);</a:t>
            </a:r>
          </a:p>
          <a:p>
            <a:pPr marL="0" indent="0">
              <a:buFont typeface="Wingdings" panose="05000000000000000000" pitchFamily="2" charset="2"/>
              <a:buNone/>
            </a:pPr>
            <a:endParaRPr lang="en-US" sz="1200" dirty="0" smtClean="0"/>
          </a:p>
          <a:p>
            <a:pPr marL="171450" indent="-171450">
              <a:buFont typeface="Wingdings" panose="05000000000000000000" pitchFamily="2" charset="2"/>
              <a:buChar char="§"/>
            </a:pPr>
            <a:r>
              <a:rPr lang="en-US" sz="1200" dirty="0" smtClean="0"/>
              <a:t>Coordinate the development of such projects with WIOA core programs, other state agencies and local boards </a:t>
            </a:r>
            <a:r>
              <a:rPr lang="en-US" sz="1200" b="1" dirty="0" smtClean="0"/>
              <a:t>(Coordinate and consult</a:t>
            </a:r>
            <a:r>
              <a:rPr lang="en-US" sz="1200" dirty="0" smtClean="0"/>
              <a:t>); </a:t>
            </a:r>
          </a:p>
          <a:p>
            <a:pPr marL="0" indent="0">
              <a:buFont typeface="Wingdings" panose="05000000000000000000" pitchFamily="2" charset="2"/>
              <a:buNone/>
            </a:pPr>
            <a:endParaRPr lang="en-US" sz="1200" dirty="0" smtClean="0"/>
          </a:p>
          <a:p>
            <a:pPr marL="171450" indent="-171450">
              <a:buFont typeface="Wingdings" panose="05000000000000000000" pitchFamily="2" charset="2"/>
              <a:buChar char="§"/>
            </a:pPr>
            <a:r>
              <a:rPr lang="en-US" sz="1200" dirty="0" smtClean="0"/>
              <a:t>Completed evaluations and related reports, with </a:t>
            </a:r>
            <a:r>
              <a:rPr lang="en-US" sz="1200" b="1" dirty="0" smtClean="0"/>
              <a:t>publically available </a:t>
            </a:r>
            <a:r>
              <a:rPr lang="en-US" sz="1200" dirty="0" smtClean="0"/>
              <a:t>and accessible links;</a:t>
            </a:r>
          </a:p>
          <a:p>
            <a:pPr marL="0" indent="0">
              <a:buFont typeface="Wingdings" panose="05000000000000000000" pitchFamily="2" charset="2"/>
              <a:buNone/>
            </a:pPr>
            <a:endParaRPr lang="en-US" sz="1200" dirty="0" smtClean="0"/>
          </a:p>
          <a:p>
            <a:pPr marL="171450" indent="-171450">
              <a:buFont typeface="Wingdings" panose="05000000000000000000" pitchFamily="2" charset="2"/>
              <a:buChar char="§"/>
            </a:pPr>
            <a:r>
              <a:rPr lang="en-US" sz="1200" dirty="0" smtClean="0"/>
              <a:t>Efforts to provide data, survey responses, and timely site visits for Federal evaluations (</a:t>
            </a:r>
            <a:r>
              <a:rPr lang="en-US" sz="1200" b="1" dirty="0" smtClean="0"/>
              <a:t>Cooperate</a:t>
            </a:r>
            <a:r>
              <a:rPr lang="en-US" sz="1200" dirty="0" smtClean="0"/>
              <a:t>); and</a:t>
            </a:r>
          </a:p>
          <a:p>
            <a:pPr marL="0" indent="0">
              <a:buFont typeface="Wingdings" panose="05000000000000000000" pitchFamily="2" charset="2"/>
              <a:buNone/>
            </a:pPr>
            <a:endParaRPr lang="en-US" sz="1200" dirty="0" smtClean="0"/>
          </a:p>
          <a:p>
            <a:pPr marL="171450" indent="-171450">
              <a:buFont typeface="Wingdings" panose="05000000000000000000" pitchFamily="2" charset="2"/>
              <a:buChar char="§"/>
            </a:pPr>
            <a:r>
              <a:rPr lang="en-US" sz="1200" b="1" dirty="0" smtClean="0"/>
              <a:t>Continuous improvement </a:t>
            </a:r>
            <a:r>
              <a:rPr lang="en-US" sz="1200" dirty="0" smtClean="0"/>
              <a:t>strategies applied from study results and evidence-based practices.</a:t>
            </a:r>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28</a:t>
            </a:fld>
            <a:endParaRPr lang="en-US"/>
          </a:p>
        </p:txBody>
      </p:sp>
    </p:spTree>
    <p:extLst>
      <p:ext uri="{BB962C8B-B14F-4D97-AF65-F5344CB8AC3E}">
        <p14:creationId xmlns:p14="http://schemas.microsoft.com/office/powerpoint/2010/main" val="19848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i="1" dirty="0" smtClean="0"/>
              <a:t>Cesar</a:t>
            </a:r>
            <a:r>
              <a:rPr lang="en-US" dirty="0" smtClean="0"/>
              <a:t> – So</a:t>
            </a:r>
            <a:r>
              <a:rPr lang="en-US" baseline="0" dirty="0" smtClean="0"/>
              <a:t> Gloria, as States draft their evaluation section for the annual narrative report, what opportunities should they take advantage of?</a:t>
            </a:r>
          </a:p>
          <a:p>
            <a:pPr marL="171450" indent="-171450">
              <a:buFont typeface="Wingdings" panose="05000000000000000000" pitchFamily="2" charset="2"/>
              <a:buChar char="§"/>
            </a:pPr>
            <a:endParaRPr lang="en-US" baseline="0" dirty="0" smtClean="0"/>
          </a:p>
          <a:p>
            <a:pPr marL="0" indent="0">
              <a:buFont typeface="Wingdings" panose="05000000000000000000" pitchFamily="2" charset="2"/>
              <a:buNone/>
            </a:pPr>
            <a:r>
              <a:rPr lang="en-US" b="1" i="1" dirty="0" smtClean="0"/>
              <a:t>Gloria</a:t>
            </a:r>
            <a:r>
              <a:rPr lang="en-US" b="1" dirty="0" smtClean="0"/>
              <a:t>:</a:t>
            </a:r>
          </a:p>
          <a:p>
            <a:pPr marL="0" indent="0">
              <a:buFont typeface="Wingdings" panose="05000000000000000000" pitchFamily="2" charset="2"/>
              <a:buNone/>
            </a:pPr>
            <a:endParaRPr lang="en-US" dirty="0" smtClean="0"/>
          </a:p>
          <a:p>
            <a:pPr marL="285750" indent="-285750">
              <a:spcBef>
                <a:spcPts val="600"/>
              </a:spcBef>
              <a:buFont typeface="Wingdings" panose="05000000000000000000" pitchFamily="2" charset="2"/>
              <a:buChar char="Ø"/>
            </a:pPr>
            <a:r>
              <a:rPr lang="en-US" sz="1200" dirty="0" smtClean="0"/>
              <a:t>Provide summaries about current or planned evaluations and research activities</a:t>
            </a:r>
          </a:p>
          <a:p>
            <a:pPr marL="285750" indent="-285750">
              <a:spcBef>
                <a:spcPts val="600"/>
              </a:spcBef>
              <a:buFont typeface="Wingdings" panose="05000000000000000000" pitchFamily="2" charset="2"/>
              <a:buChar char="Ø"/>
            </a:pPr>
            <a:r>
              <a:rPr lang="en-US" sz="1200" dirty="0" smtClean="0"/>
              <a:t>Include links to publically available evaluation and related research reports for WIOA core programs, other State agencies and local boards,</a:t>
            </a:r>
          </a:p>
          <a:p>
            <a:pPr marL="285750" indent="-285750">
              <a:spcBef>
                <a:spcPts val="600"/>
              </a:spcBef>
              <a:buFont typeface="Wingdings" panose="05000000000000000000" pitchFamily="2" charset="2"/>
              <a:buChar char="Ø"/>
            </a:pPr>
            <a:r>
              <a:rPr lang="en-US" sz="1200" dirty="0" smtClean="0"/>
              <a:t>Describe how cross-system analytics and assessments are used to for research reports.</a:t>
            </a:r>
          </a:p>
          <a:p>
            <a:pPr marL="285750" indent="-285750">
              <a:spcBef>
                <a:spcPts val="600"/>
              </a:spcBef>
              <a:buFont typeface="Wingdings" panose="05000000000000000000" pitchFamily="2" charset="2"/>
              <a:buChar char="Ø"/>
            </a:pPr>
            <a:r>
              <a:rPr lang="en-US" sz="1200" dirty="0" smtClean="0"/>
              <a:t>Describe evaluation activities as a requirement for state funding opportunities.</a:t>
            </a:r>
            <a:endParaRPr lang="en-US" sz="1200" dirty="0"/>
          </a:p>
        </p:txBody>
      </p:sp>
      <p:sp>
        <p:nvSpPr>
          <p:cNvPr id="4" name="Slide Number Placeholder 3"/>
          <p:cNvSpPr>
            <a:spLocks noGrp="1"/>
          </p:cNvSpPr>
          <p:nvPr>
            <p:ph type="sldNum" sz="quarter" idx="10"/>
          </p:nvPr>
        </p:nvSpPr>
        <p:spPr/>
        <p:txBody>
          <a:bodyPr/>
          <a:lstStyle/>
          <a:p>
            <a:fld id="{9B342BB8-3F7E-4150-BE07-912221E53E6C}" type="slidenum">
              <a:rPr lang="en-US" smtClean="0"/>
              <a:t>29</a:t>
            </a:fld>
            <a:endParaRPr lang="en-US"/>
          </a:p>
        </p:txBody>
      </p:sp>
    </p:spTree>
    <p:extLst>
      <p:ext uri="{BB962C8B-B14F-4D97-AF65-F5344CB8AC3E}">
        <p14:creationId xmlns:p14="http://schemas.microsoft.com/office/powerpoint/2010/main" val="3390031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dirty="0" smtClean="0"/>
              <a:t>Cesar</a:t>
            </a:r>
            <a:r>
              <a:rPr lang="en-US" dirty="0" smtClean="0"/>
              <a:t> -  What if a</a:t>
            </a:r>
            <a:r>
              <a:rPr lang="en-US" baseline="0" dirty="0" smtClean="0"/>
              <a:t> </a:t>
            </a:r>
            <a:r>
              <a:rPr lang="en-US" dirty="0" smtClean="0"/>
              <a:t>State isn’t quite as far along as they</a:t>
            </a:r>
            <a:r>
              <a:rPr lang="en-US" baseline="0" dirty="0" smtClean="0"/>
              <a:t> </a:t>
            </a:r>
            <a:r>
              <a:rPr lang="en-US" dirty="0" smtClean="0"/>
              <a:t>would like to be in meeting their evaluation requirements?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Describe impact or descriptive evaluations completed or that are underway.</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Conduct a literature review to find impact or descriptive evaluations using </a:t>
            </a:r>
            <a:r>
              <a:rPr lang="en-US" dirty="0" smtClean="0">
                <a:hlinkClick r:id="rId3"/>
              </a:rPr>
              <a:t>Workforce System Strategies</a:t>
            </a:r>
            <a:r>
              <a:rPr lang="en-US" dirty="0" smtClean="0"/>
              <a:t>.</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Use the </a:t>
            </a:r>
            <a:r>
              <a:rPr lang="en-US" dirty="0" smtClean="0">
                <a:hlinkClick r:id="rId4"/>
              </a:rPr>
              <a:t>Clearinghouse for Labor and Research </a:t>
            </a:r>
            <a:r>
              <a:rPr lang="en-US" dirty="0" smtClean="0"/>
              <a:t>(CLEAR) to identify any systemic reviews of evidence-based practices.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Work with WDQI partners to leverage administrative data.</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Engage your RESEA or other WIOA core partners.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Ask about and coordinate with Federal partner evaluations.</a:t>
            </a:r>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30</a:t>
            </a:fld>
            <a:endParaRPr lang="en-US"/>
          </a:p>
        </p:txBody>
      </p:sp>
    </p:spTree>
    <p:extLst>
      <p:ext uri="{BB962C8B-B14F-4D97-AF65-F5344CB8AC3E}">
        <p14:creationId xmlns:p14="http://schemas.microsoft.com/office/powerpoint/2010/main" val="3456345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Laura</a:t>
            </a:r>
            <a:endParaRPr lang="en-US" b="1" i="1" dirty="0"/>
          </a:p>
        </p:txBody>
      </p:sp>
      <p:sp>
        <p:nvSpPr>
          <p:cNvPr id="4" name="Slide Number Placeholder 3"/>
          <p:cNvSpPr>
            <a:spLocks noGrp="1"/>
          </p:cNvSpPr>
          <p:nvPr>
            <p:ph type="sldNum" sz="quarter" idx="10"/>
          </p:nvPr>
        </p:nvSpPr>
        <p:spPr/>
        <p:txBody>
          <a:bodyPr/>
          <a:lstStyle/>
          <a:p>
            <a:fld id="{9B342BB8-3F7E-4150-BE07-912221E53E6C}" type="slidenum">
              <a:rPr lang="en-US" smtClean="0"/>
              <a:t>3</a:t>
            </a:fld>
            <a:endParaRPr lang="en-US"/>
          </a:p>
        </p:txBody>
      </p:sp>
    </p:spTree>
    <p:extLst>
      <p:ext uri="{BB962C8B-B14F-4D97-AF65-F5344CB8AC3E}">
        <p14:creationId xmlns:p14="http://schemas.microsoft.com/office/powerpoint/2010/main" val="296855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dirty="0" smtClean="0"/>
              <a:t>Cesar</a:t>
            </a:r>
            <a:r>
              <a:rPr lang="en-US" b="1" baseline="0" dirty="0" smtClean="0"/>
              <a:t> </a:t>
            </a:r>
            <a:r>
              <a:rPr lang="en-US" baseline="0" dirty="0" smtClean="0"/>
              <a:t>– How can States build capacity to address the WIOA evaluation requirements?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i="1" baseline="0" dirty="0" smtClean="0"/>
              <a:t>Gloria</a:t>
            </a:r>
            <a:endParaRPr lang="en-US" b="1"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Catalogue recent research and evaluation publications produced about your workforce programs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Ask stakeholders about the types of research and evaluations that are responsive to their interests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Utilize research arms of your agencies or consult with external partners or universities</a:t>
            </a:r>
          </a:p>
          <a:p>
            <a:pPr marL="171450" indent="-171450">
              <a:buFont typeface="Arial" panose="020B0604020202020204" pitchFamily="34" charset="0"/>
              <a:buChar char="•"/>
            </a:pPr>
            <a:endParaRPr lang="en-US" dirty="0" smtClean="0"/>
          </a:p>
          <a:p>
            <a:r>
              <a:rPr lang="en-US" sz="3000" b="1" dirty="0" smtClean="0"/>
              <a:t>Evaluation and Research Hub</a:t>
            </a:r>
          </a:p>
          <a:p>
            <a:pPr lvl="1"/>
            <a:r>
              <a:rPr lang="en-US" dirty="0" smtClean="0"/>
              <a:t>A community point of access to support policymakers and program managers with their efforts to use evaluations to improve services and choose evaluations and research to inform program policies and evidence-based practices.</a:t>
            </a:r>
          </a:p>
          <a:p>
            <a:pPr lvl="2"/>
            <a:r>
              <a:rPr lang="en-US" sz="2100" dirty="0" smtClean="0">
                <a:solidFill>
                  <a:schemeClr val="bg1"/>
                </a:solidFill>
                <a:hlinkClick r:id="rId3"/>
              </a:rPr>
              <a:t>https://evalhub.workforcegps.org/</a:t>
            </a:r>
            <a:endParaRPr lang="en-US" sz="2100" dirty="0" smtClean="0">
              <a:solidFill>
                <a:schemeClr val="bg1"/>
              </a:solidFill>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31</a:t>
            </a:fld>
            <a:endParaRPr lang="en-US"/>
          </a:p>
        </p:txBody>
      </p:sp>
    </p:spTree>
    <p:extLst>
      <p:ext uri="{BB962C8B-B14F-4D97-AF65-F5344CB8AC3E}">
        <p14:creationId xmlns:p14="http://schemas.microsoft.com/office/powerpoint/2010/main" val="2556969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r>
              <a:rPr lang="en-US" dirty="0" smtClean="0"/>
              <a:t>:</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32</a:t>
            </a:fld>
            <a:endParaRPr lang="en-US"/>
          </a:p>
        </p:txBody>
      </p:sp>
    </p:spTree>
    <p:extLst>
      <p:ext uri="{BB962C8B-B14F-4D97-AF65-F5344CB8AC3E}">
        <p14:creationId xmlns:p14="http://schemas.microsoft.com/office/powerpoint/2010/main" val="2342804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dirty="0" smtClean="0"/>
              <a:t>Cesar</a:t>
            </a:r>
            <a:r>
              <a:rPr lang="en-US" dirty="0" smtClean="0"/>
              <a:t> – Where</a:t>
            </a:r>
            <a:r>
              <a:rPr lang="en-US" baseline="0" dirty="0" smtClean="0"/>
              <a:t> else can States go to find out about evaluations that might be happening in their State?</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33</a:t>
            </a:fld>
            <a:endParaRPr lang="en-US"/>
          </a:p>
        </p:txBody>
      </p:sp>
    </p:spTree>
    <p:extLst>
      <p:ext uri="{BB962C8B-B14F-4D97-AF65-F5344CB8AC3E}">
        <p14:creationId xmlns:p14="http://schemas.microsoft.com/office/powerpoint/2010/main" val="648383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dirty="0" smtClean="0"/>
              <a:t>Gloria</a:t>
            </a:r>
            <a:r>
              <a:rPr lang="en-US" baseline="0" dirty="0" smtClean="0"/>
              <a:t> – If you have any questions after today event, please contact Neil Ridley or me.  Here is our contact information.</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34</a:t>
            </a:fld>
            <a:endParaRPr lang="en-US"/>
          </a:p>
        </p:txBody>
      </p:sp>
    </p:spTree>
    <p:extLst>
      <p:ext uri="{BB962C8B-B14F-4D97-AF65-F5344CB8AC3E}">
        <p14:creationId xmlns:p14="http://schemas.microsoft.com/office/powerpoint/2010/main" val="3569129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Shelia</a:t>
            </a:r>
            <a:r>
              <a:rPr lang="en-US" dirty="0" smtClean="0"/>
              <a:t>…Important Reminders:</a:t>
            </a:r>
          </a:p>
          <a:p>
            <a:pPr marL="228600" indent="-228600">
              <a:buFont typeface="+mj-lt"/>
              <a:buAutoNum type="arabicPeriod"/>
            </a:pPr>
            <a:r>
              <a:rPr lang="en-US" dirty="0" smtClean="0"/>
              <a:t>Submit an electronic copy of the PY 2018 WIOA Annual Statewide Performance Report Narrative to </a:t>
            </a:r>
            <a:r>
              <a:rPr lang="en-US" b="1" dirty="0" smtClean="0"/>
              <a:t>WIOA.AR@dol.gov</a:t>
            </a:r>
            <a:r>
              <a:rPr lang="en-US" dirty="0" smtClean="0"/>
              <a:t> by the close of business on December 1,2020</a:t>
            </a:r>
          </a:p>
          <a:p>
            <a:pPr marL="228600" indent="-228600">
              <a:buFont typeface="+mj-lt"/>
              <a:buAutoNum type="arabicPeriod"/>
            </a:pPr>
            <a:r>
              <a:rPr lang="en-US" dirty="0" smtClean="0"/>
              <a:t>Copy e-mail to the state's respective ETA Regional Administrator and Federal Project Officer</a:t>
            </a:r>
          </a:p>
          <a:p>
            <a:pPr marL="228600" indent="-228600">
              <a:buFont typeface="+mj-lt"/>
              <a:buAutoNum type="arabicPeriod"/>
            </a:pPr>
            <a:r>
              <a:rPr lang="en-US" dirty="0" smtClean="0"/>
              <a:t>Submit in a 508-compliant PDF format.</a:t>
            </a:r>
          </a:p>
          <a:p>
            <a:pPr marL="228600" indent="-228600">
              <a:buFont typeface="+mj-lt"/>
              <a:buAutoNum type="arabicPeriod"/>
            </a:pPr>
            <a:r>
              <a:rPr lang="en-US" dirty="0" smtClean="0"/>
              <a:t>No separate</a:t>
            </a:r>
            <a:r>
              <a:rPr lang="en-US" baseline="0" dirty="0" smtClean="0"/>
              <a:t> partner narrative required</a:t>
            </a:r>
            <a:endParaRPr lang="en-US" dirty="0" smtClean="0"/>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35</a:t>
            </a:fld>
            <a:endParaRPr lang="en-US"/>
          </a:p>
        </p:txBody>
      </p:sp>
    </p:spTree>
    <p:extLst>
      <p:ext uri="{BB962C8B-B14F-4D97-AF65-F5344CB8AC3E}">
        <p14:creationId xmlns:p14="http://schemas.microsoft.com/office/powerpoint/2010/main" val="2527192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Christina</a:t>
            </a:r>
            <a:r>
              <a:rPr lang="en-US" b="1" i="1" baseline="0" dirty="0" smtClean="0"/>
              <a:t> and Kellen</a:t>
            </a:r>
          </a:p>
          <a:p>
            <a:endParaRPr lang="en-US" baseline="0" dirty="0" smtClean="0"/>
          </a:p>
          <a:p>
            <a:r>
              <a:rPr lang="en-US" dirty="0" smtClean="0"/>
              <a:t>Christina:  Some of you might</a:t>
            </a:r>
            <a:r>
              <a:rPr lang="en-US" baseline="0" dirty="0" smtClean="0"/>
              <a:t> be asking yourselves “where do these reports go? Is ANYBODY READING THEM?”  The answer is YES! The reports do not fall into a black hole.  They are ALL read and used by offices throughout ETA.  I can tell you that the performance staff read each report to learn more about your program operations, your processes, successes, challenges, and performance related technical assistance needs.</a:t>
            </a:r>
          </a:p>
          <a:p>
            <a:endParaRPr lang="en-US" baseline="0" dirty="0" smtClean="0"/>
          </a:p>
          <a:p>
            <a:r>
              <a:rPr lang="en-US" baseline="0" dirty="0" smtClean="0"/>
              <a:t>Kellen, what do the program offices reference these reports for?</a:t>
            </a:r>
          </a:p>
          <a:p>
            <a:endParaRPr lang="en-US" baseline="0" dirty="0" smtClean="0"/>
          </a:p>
          <a:p>
            <a:r>
              <a:rPr lang="en-US" baseline="0" dirty="0" smtClean="0"/>
              <a:t>Kellen:  Program office uses:</a:t>
            </a:r>
          </a:p>
          <a:p>
            <a:pPr marL="171450" indent="-171450">
              <a:buFont typeface="Arial" panose="020B0604020202020204" pitchFamily="34" charset="0"/>
              <a:buChar char="•"/>
            </a:pPr>
            <a:r>
              <a:rPr lang="en-US" baseline="0" dirty="0" smtClean="0"/>
              <a:t>Targeted questions</a:t>
            </a:r>
          </a:p>
          <a:p>
            <a:pPr marL="171450" indent="-171450">
              <a:buFont typeface="Arial" panose="020B0604020202020204" pitchFamily="34" charset="0"/>
              <a:buChar char="•"/>
            </a:pPr>
            <a:r>
              <a:rPr lang="en-US" baseline="0" dirty="0" smtClean="0"/>
              <a:t>Success stories</a:t>
            </a:r>
          </a:p>
          <a:p>
            <a:pPr marL="171450" indent="-171450">
              <a:buFont typeface="Arial" panose="020B0604020202020204" pitchFamily="34" charset="0"/>
              <a:buChar char="•"/>
            </a:pPr>
            <a:r>
              <a:rPr lang="en-US" baseline="0" dirty="0" smtClean="0"/>
              <a:t>External Information Requests</a:t>
            </a:r>
          </a:p>
          <a:p>
            <a:pPr marL="171450" indent="-171450">
              <a:buFont typeface="Arial" panose="020B0604020202020204" pitchFamily="34" charset="0"/>
              <a:buChar char="•"/>
            </a:pPr>
            <a:r>
              <a:rPr lang="en-US" baseline="0" dirty="0" smtClean="0"/>
              <a:t>Lifting up best practices or TA needs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Christina: And remember that these are all posted on the DOL website and publically available so stakeholders, partners, and the public can access them. Interested in what other states are doing? Check out their report online.</a:t>
            </a:r>
          </a:p>
        </p:txBody>
      </p:sp>
      <p:sp>
        <p:nvSpPr>
          <p:cNvPr id="4" name="Slide Number Placeholder 3"/>
          <p:cNvSpPr>
            <a:spLocks noGrp="1"/>
          </p:cNvSpPr>
          <p:nvPr>
            <p:ph type="sldNum" sz="quarter" idx="10"/>
          </p:nvPr>
        </p:nvSpPr>
        <p:spPr/>
        <p:txBody>
          <a:bodyPr/>
          <a:lstStyle/>
          <a:p>
            <a:fld id="{9B342BB8-3F7E-4150-BE07-912221E53E6C}" type="slidenum">
              <a:rPr lang="en-US" smtClean="0"/>
              <a:t>36</a:t>
            </a:fld>
            <a:endParaRPr lang="en-US"/>
          </a:p>
        </p:txBody>
      </p:sp>
    </p:spTree>
    <p:extLst>
      <p:ext uri="{BB962C8B-B14F-4D97-AF65-F5344CB8AC3E}">
        <p14:creationId xmlns:p14="http://schemas.microsoft.com/office/powerpoint/2010/main" val="730737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  </a:t>
            </a:r>
            <a:r>
              <a:rPr lang="en-US" dirty="0" smtClean="0"/>
              <a:t>Remember earlier</a:t>
            </a:r>
            <a:r>
              <a:rPr lang="en-US" baseline="0" dirty="0" smtClean="0"/>
              <a:t> in the presentation we talked about the benefits of this report? How many of you are currently leveraging the report for other state needs?</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37</a:t>
            </a:fld>
            <a:endParaRPr lang="en-US"/>
          </a:p>
        </p:txBody>
      </p:sp>
    </p:spTree>
    <p:extLst>
      <p:ext uri="{BB962C8B-B14F-4D97-AF65-F5344CB8AC3E}">
        <p14:creationId xmlns:p14="http://schemas.microsoft.com/office/powerpoint/2010/main" val="486764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Use snapshots of what has actually</a:t>
            </a:r>
            <a:r>
              <a:rPr lang="en-US" baseline="0" dirty="0" smtClean="0"/>
              <a:t> been done…</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38</a:t>
            </a:fld>
            <a:endParaRPr lang="en-US"/>
          </a:p>
        </p:txBody>
      </p:sp>
    </p:spTree>
    <p:extLst>
      <p:ext uri="{BB962C8B-B14F-4D97-AF65-F5344CB8AC3E}">
        <p14:creationId xmlns:p14="http://schemas.microsoft.com/office/powerpoint/2010/main" val="3119150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Christina:</a:t>
            </a:r>
            <a:r>
              <a:rPr lang="en-US" b="1" i="1" baseline="0" dirty="0" smtClean="0"/>
              <a:t>  </a:t>
            </a:r>
          </a:p>
          <a:p>
            <a:endParaRPr lang="en-US" b="1" i="1" baseline="0" dirty="0" smtClean="0"/>
          </a:p>
          <a:p>
            <a:r>
              <a:rPr lang="en-US" baseline="0" dirty="0" smtClean="0"/>
              <a:t>Yes the State is required to submit this report. So if you are writing it anyway, why not make it work for you? We read all the reports, and we see that some states are definitely using flexibilities to make this report work for them and speak to their multiple stakeholders. In this section we will show you some of the ways states are making the most of these reports.</a:t>
            </a:r>
            <a:endParaRPr lang="en-US" dirty="0" smtClean="0"/>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39</a:t>
            </a:fld>
            <a:endParaRPr lang="en-US"/>
          </a:p>
        </p:txBody>
      </p:sp>
    </p:spTree>
    <p:extLst>
      <p:ext uri="{BB962C8B-B14F-4D97-AF65-F5344CB8AC3E}">
        <p14:creationId xmlns:p14="http://schemas.microsoft.com/office/powerpoint/2010/main" val="2859332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All</a:t>
            </a:r>
            <a:r>
              <a:rPr lang="en-US" b="1" i="1" baseline="0" dirty="0" smtClean="0"/>
              <a:t> presenters</a:t>
            </a:r>
            <a:r>
              <a:rPr lang="en-US" b="1" i="1" dirty="0" smtClean="0"/>
              <a:t>:</a:t>
            </a:r>
          </a:p>
          <a:p>
            <a:endParaRPr lang="en-US" dirty="0" smtClean="0"/>
          </a:p>
          <a:p>
            <a:r>
              <a:rPr lang="en-US" dirty="0" smtClean="0"/>
              <a:t>Shelia:  Yes,</a:t>
            </a:r>
            <a:r>
              <a:rPr lang="en-US" baseline="0" dirty="0" smtClean="0"/>
              <a:t> you CAN i</a:t>
            </a:r>
            <a:r>
              <a:rPr lang="en-US" dirty="0" smtClean="0"/>
              <a:t>nclude</a:t>
            </a:r>
            <a:r>
              <a:rPr lang="en-US" baseline="0" dirty="0" smtClean="0"/>
              <a:t> your State’s vision, a letter from the Governor or a quote about the workforce system’s role in your report. A few states have done just that.</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40</a:t>
            </a:fld>
            <a:endParaRPr lang="en-US"/>
          </a:p>
        </p:txBody>
      </p:sp>
    </p:spTree>
    <p:extLst>
      <p:ext uri="{BB962C8B-B14F-4D97-AF65-F5344CB8AC3E}">
        <p14:creationId xmlns:p14="http://schemas.microsoft.com/office/powerpoint/2010/main" val="349005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r>
              <a:rPr lang="en-US" dirty="0" smtClean="0"/>
              <a:t> – Does</a:t>
            </a:r>
            <a:r>
              <a:rPr lang="en-US" baseline="0" dirty="0" smtClean="0"/>
              <a:t> preparation for the annual narrative report make you feel happy, anxious, clueless, or determined?  Well, if you selected clueless or anxious, hopefully by the end of today’s event, you will be feeling less anxious and more determined to get yours done. Then by the time you submit your report to ETA, you will be feeling more happy!</a:t>
            </a:r>
          </a:p>
          <a:p>
            <a:endParaRPr lang="en-US" baseline="0" dirty="0" smtClean="0"/>
          </a:p>
          <a:p>
            <a:r>
              <a:rPr lang="en-US" baseline="0" dirty="0" smtClean="0"/>
              <a:t>Let’s see what the poll results say…</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a:t>
            </a:fld>
            <a:endParaRPr lang="en-US"/>
          </a:p>
        </p:txBody>
      </p:sp>
    </p:spTree>
    <p:extLst>
      <p:ext uri="{BB962C8B-B14F-4D97-AF65-F5344CB8AC3E}">
        <p14:creationId xmlns:p14="http://schemas.microsoft.com/office/powerpoint/2010/main" val="830193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Christina:</a:t>
            </a:r>
            <a:r>
              <a:rPr lang="en-US" baseline="0" dirty="0" smtClean="0"/>
              <a:t> </a:t>
            </a:r>
            <a:endParaRPr lang="en-US" dirty="0" smtClean="0"/>
          </a:p>
          <a:p>
            <a:r>
              <a:rPr lang="en-US" dirty="0" smtClean="0"/>
              <a:t>Use</a:t>
            </a:r>
            <a:r>
              <a:rPr lang="en-US" baseline="0" dirty="0" smtClean="0"/>
              <a:t> visuals.  Yes, you can use: </a:t>
            </a:r>
          </a:p>
          <a:p>
            <a:endParaRPr lang="en-US" baseline="0" dirty="0" smtClean="0"/>
          </a:p>
          <a:p>
            <a:pPr marL="171450" indent="-171450">
              <a:buFont typeface="Arial" panose="020B0604020202020204" pitchFamily="34" charset="0"/>
              <a:buChar char="•"/>
            </a:pPr>
            <a:r>
              <a:rPr lang="en-US" baseline="0" dirty="0" smtClean="0"/>
              <a:t>Pictures</a:t>
            </a:r>
          </a:p>
          <a:p>
            <a:pPr marL="171450" indent="-171450">
              <a:buFont typeface="Arial" panose="020B0604020202020204" pitchFamily="34" charset="0"/>
              <a:buChar char="•"/>
            </a:pPr>
            <a:r>
              <a:rPr lang="en-US" baseline="0" dirty="0" smtClean="0"/>
              <a:t>Charts</a:t>
            </a:r>
          </a:p>
          <a:p>
            <a:pPr marL="171450" indent="-171450">
              <a:buFont typeface="Arial" panose="020B0604020202020204" pitchFamily="34" charset="0"/>
              <a:buChar char="•"/>
            </a:pPr>
            <a:r>
              <a:rPr lang="en-US" baseline="0" dirty="0" smtClean="0"/>
              <a:t>Tables</a:t>
            </a:r>
          </a:p>
          <a:p>
            <a:pPr marL="171450" indent="-171450">
              <a:buFont typeface="Arial" panose="020B0604020202020204" pitchFamily="34" charset="0"/>
              <a:buChar char="•"/>
            </a:pPr>
            <a:endParaRPr lang="en-US" baseline="0" dirty="0" smtClean="0"/>
          </a:p>
          <a:p>
            <a:pPr marL="0" indent="0">
              <a:buFontTx/>
              <a:buNone/>
            </a:pPr>
            <a:r>
              <a:rPr lang="en-US" baseline="0" dirty="0" smtClean="0"/>
              <a:t>Show your data and highlight your programs, and reinforce your point.  *Remember to keep it 508 compliant.*</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41</a:t>
            </a:fld>
            <a:endParaRPr lang="en-US"/>
          </a:p>
        </p:txBody>
      </p:sp>
    </p:spTree>
    <p:extLst>
      <p:ext uri="{BB962C8B-B14F-4D97-AF65-F5344CB8AC3E}">
        <p14:creationId xmlns:p14="http://schemas.microsoft.com/office/powerpoint/2010/main" val="1644246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Kellen:</a:t>
            </a:r>
          </a:p>
          <a:p>
            <a:endParaRPr lang="en-US" dirty="0" smtClean="0"/>
          </a:p>
          <a:p>
            <a:r>
              <a:rPr lang="en-US" dirty="0" smtClean="0"/>
              <a:t>Hyperlinks</a:t>
            </a:r>
            <a:r>
              <a:rPr lang="en-US" baseline="0" dirty="0" smtClean="0"/>
              <a:t> and footnotes are allowed!  </a:t>
            </a:r>
            <a:r>
              <a:rPr lang="en-US" dirty="0" smtClean="0"/>
              <a:t>Got a great evaluation study?  A terrific web tool?</a:t>
            </a:r>
            <a:r>
              <a:rPr lang="en-US" baseline="0" dirty="0" smtClean="0"/>
              <a:t>  An awesome program site?  Include a hyperlink to share with the System!</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42</a:t>
            </a:fld>
            <a:endParaRPr lang="en-US"/>
          </a:p>
        </p:txBody>
      </p:sp>
    </p:spTree>
    <p:extLst>
      <p:ext uri="{BB962C8B-B14F-4D97-AF65-F5344CB8AC3E}">
        <p14:creationId xmlns:p14="http://schemas.microsoft.com/office/powerpoint/2010/main" val="1936686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Kellen:</a:t>
            </a:r>
          </a:p>
          <a:p>
            <a:endParaRPr lang="en-US" dirty="0" smtClean="0"/>
          </a:p>
          <a:p>
            <a:r>
              <a:rPr lang="en-US" dirty="0" smtClean="0"/>
              <a:t>Many of you may already</a:t>
            </a:r>
            <a:r>
              <a:rPr lang="en-US" baseline="0" dirty="0" smtClean="0"/>
              <a:t> be doing this but as we mentioned before if the state </a:t>
            </a:r>
            <a:r>
              <a:rPr lang="en-US" dirty="0" smtClean="0"/>
              <a:t>has a report that pretty much fits</a:t>
            </a:r>
            <a:r>
              <a:rPr lang="en-US" baseline="0" dirty="0" smtClean="0"/>
              <a:t> the bill--Recycle!  Use materials from other reports or publications that you already prepared. If they meet the needs of TEGL 5-18 no need to reinvent the wheel. Repurpose those performance charts and maps that you already produced. We are asking for specific information but to the extent that you have something that meets that include it.  And make the report work for you by producing something that not only addresses TEGL 5-18 but could also be used to showcase your system to program partners, Board members, Community Stakeholders, AJC staff, and others.  </a:t>
            </a:r>
          </a:p>
          <a:p>
            <a:endParaRPr lang="en-US" baseline="0" dirty="0" smtClean="0"/>
          </a:p>
          <a:p>
            <a:endParaRPr lang="en-US" baseline="0" dirty="0" smtClean="0"/>
          </a:p>
          <a:p>
            <a:pPr marL="171450" indent="-171450">
              <a:buFont typeface="Arial" panose="020B0604020202020204" pitchFamily="34" charset="0"/>
              <a:buChar char="•"/>
            </a:pPr>
            <a:r>
              <a:rPr lang="en-US" baseline="0" dirty="0" smtClean="0"/>
              <a:t>Workforce Development Program Partners</a:t>
            </a:r>
          </a:p>
          <a:p>
            <a:pPr marL="171450" indent="-171450">
              <a:buFont typeface="Arial" panose="020B0604020202020204" pitchFamily="34" charset="0"/>
              <a:buChar char="•"/>
            </a:pPr>
            <a:r>
              <a:rPr lang="en-US" baseline="0" dirty="0" smtClean="0"/>
              <a:t>System Report</a:t>
            </a:r>
          </a:p>
          <a:p>
            <a:pPr marL="171450" indent="-171450">
              <a:buFont typeface="Arial" panose="020B0604020202020204" pitchFamily="34" charset="0"/>
              <a:buChar char="•"/>
            </a:pPr>
            <a:r>
              <a:rPr lang="en-US" baseline="0" dirty="0" smtClean="0"/>
              <a:t>Community Stakeholders</a:t>
            </a:r>
          </a:p>
          <a:p>
            <a:pPr marL="171450" indent="-171450">
              <a:buFont typeface="Arial" panose="020B0604020202020204" pitchFamily="34" charset="0"/>
              <a:buChar char="•"/>
            </a:pPr>
            <a:r>
              <a:rPr lang="en-US" baseline="0" dirty="0" smtClean="0"/>
              <a:t>Board Members</a:t>
            </a:r>
          </a:p>
          <a:p>
            <a:pPr marL="171450" indent="-171450">
              <a:buFont typeface="Arial" panose="020B0604020202020204" pitchFamily="34" charset="0"/>
              <a:buChar char="•"/>
            </a:pPr>
            <a:r>
              <a:rPr lang="en-US" baseline="0" dirty="0" smtClean="0"/>
              <a:t>Outreach</a:t>
            </a:r>
          </a:p>
          <a:p>
            <a:pPr marL="171450" indent="-171450">
              <a:buFont typeface="Arial" panose="020B0604020202020204" pitchFamily="34" charset="0"/>
              <a:buChar char="•"/>
            </a:pPr>
            <a:r>
              <a:rPr lang="en-US" baseline="0" dirty="0" smtClean="0"/>
              <a:t>AJC Staff Training</a:t>
            </a:r>
            <a:endParaRPr lang="en-US" dirty="0" smtClean="0"/>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43</a:t>
            </a:fld>
            <a:endParaRPr lang="en-US"/>
          </a:p>
        </p:txBody>
      </p:sp>
    </p:spTree>
    <p:extLst>
      <p:ext uri="{BB962C8B-B14F-4D97-AF65-F5344CB8AC3E}">
        <p14:creationId xmlns:p14="http://schemas.microsoft.com/office/powerpoint/2010/main" val="1806023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r>
              <a:rPr lang="en-US" dirty="0" smtClean="0"/>
              <a:t>:  Watch out</a:t>
            </a:r>
            <a:r>
              <a:rPr lang="en-US" baseline="0" dirty="0" smtClean="0"/>
              <a:t> for upcoming Eligible Training Provider events later this fall and winter.</a:t>
            </a:r>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44</a:t>
            </a:fld>
            <a:endParaRPr lang="en-US"/>
          </a:p>
        </p:txBody>
      </p:sp>
    </p:spTree>
    <p:extLst>
      <p:ext uri="{BB962C8B-B14F-4D97-AF65-F5344CB8AC3E}">
        <p14:creationId xmlns:p14="http://schemas.microsoft.com/office/powerpoint/2010/main" val="1919090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Cesar</a:t>
            </a:r>
            <a:r>
              <a:rPr lang="en-US" baseline="0" dirty="0" smtClean="0"/>
              <a:t>:  We hope that this was a useful refresher on the content and submission requirements for the Annual Performance Narrative Report and that we’ve provided some tips and ideas for you to consider when drafting your submission. Any questions about the report content, submission, or the ideas shared?</a:t>
            </a:r>
            <a:endParaRPr lang="en-US" dirty="0" smtClean="0"/>
          </a:p>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45</a:t>
            </a:fld>
            <a:endParaRPr lang="en-US"/>
          </a:p>
        </p:txBody>
      </p:sp>
    </p:spTree>
    <p:extLst>
      <p:ext uri="{BB962C8B-B14F-4D97-AF65-F5344CB8AC3E}">
        <p14:creationId xmlns:p14="http://schemas.microsoft.com/office/powerpoint/2010/main" val="368721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endParaRPr lang="en-US" b="1" i="1" dirty="0"/>
          </a:p>
        </p:txBody>
      </p:sp>
      <p:sp>
        <p:nvSpPr>
          <p:cNvPr id="4" name="Slide Number Placeholder 3"/>
          <p:cNvSpPr>
            <a:spLocks noGrp="1"/>
          </p:cNvSpPr>
          <p:nvPr>
            <p:ph type="sldNum" sz="quarter" idx="5"/>
          </p:nvPr>
        </p:nvSpPr>
        <p:spPr/>
        <p:txBody>
          <a:bodyPr/>
          <a:lstStyle/>
          <a:p>
            <a:fld id="{9B342BB8-3F7E-4150-BE07-912221E53E6C}" type="slidenum">
              <a:rPr lang="en-US" smtClean="0"/>
              <a:t>46</a:t>
            </a:fld>
            <a:endParaRPr lang="en-US"/>
          </a:p>
        </p:txBody>
      </p:sp>
    </p:spTree>
    <p:extLst>
      <p:ext uri="{BB962C8B-B14F-4D97-AF65-F5344CB8AC3E}">
        <p14:creationId xmlns:p14="http://schemas.microsoft.com/office/powerpoint/2010/main" val="3773325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endParaRPr lang="en-US" b="1" i="1" dirty="0"/>
          </a:p>
        </p:txBody>
      </p:sp>
      <p:sp>
        <p:nvSpPr>
          <p:cNvPr id="4" name="Slide Number Placeholder 3"/>
          <p:cNvSpPr>
            <a:spLocks noGrp="1"/>
          </p:cNvSpPr>
          <p:nvPr>
            <p:ph type="sldNum" sz="quarter" idx="5"/>
          </p:nvPr>
        </p:nvSpPr>
        <p:spPr/>
        <p:txBody>
          <a:bodyPr/>
          <a:lstStyle/>
          <a:p>
            <a:fld id="{9B342BB8-3F7E-4150-BE07-912221E53E6C}" type="slidenum">
              <a:rPr lang="en-US" smtClean="0"/>
              <a:t>47</a:t>
            </a:fld>
            <a:endParaRPr lang="en-US"/>
          </a:p>
        </p:txBody>
      </p:sp>
    </p:spTree>
    <p:extLst>
      <p:ext uri="{BB962C8B-B14F-4D97-AF65-F5344CB8AC3E}">
        <p14:creationId xmlns:p14="http://schemas.microsoft.com/office/powerpoint/2010/main" val="340818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endParaRPr lang="en-US" b="1" i="1" dirty="0"/>
          </a:p>
        </p:txBody>
      </p:sp>
      <p:sp>
        <p:nvSpPr>
          <p:cNvPr id="4" name="Slide Number Placeholder 3"/>
          <p:cNvSpPr>
            <a:spLocks noGrp="1"/>
          </p:cNvSpPr>
          <p:nvPr>
            <p:ph type="sldNum" sz="quarter" idx="10"/>
          </p:nvPr>
        </p:nvSpPr>
        <p:spPr/>
        <p:txBody>
          <a:bodyPr/>
          <a:lstStyle/>
          <a:p>
            <a:fld id="{9B342BB8-3F7E-4150-BE07-912221E53E6C}" type="slidenum">
              <a:rPr lang="en-US" smtClean="0"/>
              <a:t>5</a:t>
            </a:fld>
            <a:endParaRPr lang="en-US"/>
          </a:p>
        </p:txBody>
      </p:sp>
    </p:spTree>
    <p:extLst>
      <p:ext uri="{BB962C8B-B14F-4D97-AF65-F5344CB8AC3E}">
        <p14:creationId xmlns:p14="http://schemas.microsoft.com/office/powerpoint/2010/main" val="725862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endParaRPr lang="en-US" b="1" i="1" dirty="0"/>
          </a:p>
        </p:txBody>
      </p:sp>
      <p:sp>
        <p:nvSpPr>
          <p:cNvPr id="4" name="Slide Number Placeholder 3"/>
          <p:cNvSpPr>
            <a:spLocks noGrp="1"/>
          </p:cNvSpPr>
          <p:nvPr>
            <p:ph type="sldNum" sz="quarter" idx="10"/>
          </p:nvPr>
        </p:nvSpPr>
        <p:spPr/>
        <p:txBody>
          <a:bodyPr/>
          <a:lstStyle/>
          <a:p>
            <a:fld id="{9B342BB8-3F7E-4150-BE07-912221E53E6C}" type="slidenum">
              <a:rPr lang="en-US" smtClean="0"/>
              <a:t>6</a:t>
            </a:fld>
            <a:endParaRPr lang="en-US"/>
          </a:p>
        </p:txBody>
      </p:sp>
    </p:spTree>
    <p:extLst>
      <p:ext uri="{BB962C8B-B14F-4D97-AF65-F5344CB8AC3E}">
        <p14:creationId xmlns:p14="http://schemas.microsoft.com/office/powerpoint/2010/main" val="1275272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p>
          <a:p>
            <a:endParaRPr lang="en-US" dirty="0" smtClean="0"/>
          </a:p>
          <a:p>
            <a:pPr marL="228600" indent="-228600">
              <a:buFont typeface="+mj-lt"/>
              <a:buAutoNum type="arabicPeriod"/>
            </a:pPr>
            <a:r>
              <a:rPr lang="en-US" dirty="0" smtClean="0"/>
              <a:t>Background</a:t>
            </a:r>
          </a:p>
          <a:p>
            <a:pPr marL="228600" indent="-228600">
              <a:buFont typeface="+mj-lt"/>
              <a:buAutoNum type="arabicPeriod"/>
            </a:pPr>
            <a:r>
              <a:rPr lang="en-US" dirty="0" smtClean="0"/>
              <a:t>Basics</a:t>
            </a:r>
          </a:p>
          <a:p>
            <a:pPr marL="228600" indent="-228600">
              <a:buFont typeface="+mj-lt"/>
              <a:buAutoNum type="arabicPeriod"/>
            </a:pPr>
            <a:r>
              <a:rPr lang="en-US" dirty="0" smtClean="0"/>
              <a:t>Making the Most of Your</a:t>
            </a:r>
            <a:r>
              <a:rPr lang="en-US" baseline="0" dirty="0" smtClean="0"/>
              <a:t> Repot</a:t>
            </a:r>
          </a:p>
          <a:p>
            <a:pPr marL="228600" indent="-228600">
              <a:buFont typeface="+mj-lt"/>
              <a:buAutoNum type="arabicPeriod"/>
            </a:pPr>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7</a:t>
            </a:fld>
            <a:endParaRPr lang="en-US"/>
          </a:p>
        </p:txBody>
      </p:sp>
    </p:spTree>
    <p:extLst>
      <p:ext uri="{BB962C8B-B14F-4D97-AF65-F5344CB8AC3E}">
        <p14:creationId xmlns:p14="http://schemas.microsoft.com/office/powerpoint/2010/main" val="378128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Cesar</a:t>
            </a:r>
            <a:endParaRPr lang="en-US" b="1" i="1" dirty="0"/>
          </a:p>
        </p:txBody>
      </p:sp>
      <p:sp>
        <p:nvSpPr>
          <p:cNvPr id="4" name="Slide Number Placeholder 3"/>
          <p:cNvSpPr>
            <a:spLocks noGrp="1"/>
          </p:cNvSpPr>
          <p:nvPr>
            <p:ph type="sldNum" sz="quarter" idx="10"/>
          </p:nvPr>
        </p:nvSpPr>
        <p:spPr/>
        <p:txBody>
          <a:bodyPr/>
          <a:lstStyle/>
          <a:p>
            <a:fld id="{9B342BB8-3F7E-4150-BE07-912221E53E6C}" type="slidenum">
              <a:rPr lang="en-US" smtClean="0"/>
              <a:t>8</a:t>
            </a:fld>
            <a:endParaRPr lang="en-US"/>
          </a:p>
        </p:txBody>
      </p:sp>
    </p:spTree>
    <p:extLst>
      <p:ext uri="{BB962C8B-B14F-4D97-AF65-F5344CB8AC3E}">
        <p14:creationId xmlns:p14="http://schemas.microsoft.com/office/powerpoint/2010/main" val="3083450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i="1" dirty="0" smtClean="0"/>
              <a:t>Cesar</a:t>
            </a:r>
            <a:endParaRPr lang="en-US" sz="1200" dirty="0" smtClean="0"/>
          </a:p>
          <a:p>
            <a:pPr marL="171450" indent="-171450">
              <a:buFont typeface="Wingdings" panose="05000000000000000000" pitchFamily="2" charset="2"/>
              <a:buChar char="§"/>
            </a:pPr>
            <a:endParaRPr lang="en-US" sz="1200" dirty="0" smtClean="0"/>
          </a:p>
          <a:p>
            <a:pPr marL="171450" indent="-171450">
              <a:buFont typeface="Wingdings" panose="05000000000000000000" pitchFamily="2" charset="2"/>
              <a:buChar char="§"/>
            </a:pPr>
            <a:r>
              <a:rPr lang="en-US" sz="1200" dirty="0" smtClean="0"/>
              <a:t>WIOA Common Performance Reporting Information Collection Request</a:t>
            </a:r>
            <a:r>
              <a:rPr lang="en-US" sz="1200" baseline="0" dirty="0" smtClean="0"/>
              <a:t> (ICR) </a:t>
            </a:r>
            <a:r>
              <a:rPr lang="en-US" sz="1200" dirty="0" smtClean="0"/>
              <a:t>- OMB Control No. 1205-0526 requires an annual report narrative to complement the WIOA Annual Statewide Performance Report (ETA 9169) requirements defined in OMB Control No. 1205-0526</a:t>
            </a:r>
          </a:p>
          <a:p>
            <a:endParaRPr lang="en-US" sz="1200" dirty="0" smtClean="0"/>
          </a:p>
          <a:p>
            <a:pPr marL="171450" indent="-171450">
              <a:buFont typeface="Wingdings" panose="05000000000000000000" pitchFamily="2" charset="2"/>
              <a:buChar char="§"/>
            </a:pPr>
            <a:r>
              <a:rPr lang="en-US" sz="1200" dirty="0" smtClean="0"/>
              <a:t>Refer to Training and Employment Guidance Letter 5-18, Workforce Innovation and Opportunity Act (WIOA) Annual Statewide Performance Report Narrative (published November 7, 2018) – refers</a:t>
            </a:r>
            <a:r>
              <a:rPr lang="en-US" sz="1200" baseline="0" dirty="0" smtClean="0"/>
              <a:t> to all the requested topics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9</a:t>
            </a:fld>
            <a:endParaRPr lang="en-US"/>
          </a:p>
        </p:txBody>
      </p:sp>
    </p:spTree>
    <p:extLst>
      <p:ext uri="{BB962C8B-B14F-4D97-AF65-F5344CB8AC3E}">
        <p14:creationId xmlns:p14="http://schemas.microsoft.com/office/powerpoint/2010/main" val="1522062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xmlns="" val="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dirty="0"/>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xmlns=""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xmlns=""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8051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9188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6791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xmlns=""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xmlns=""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0353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2449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xmlns="" val="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xmlns="" val="1"/>
              </a:ext>
            </a:extLst>
          </p:cNvPr>
          <p:cNvSpPr/>
          <p:nvPr userDrawn="1"/>
        </p:nvSpPr>
        <p:spPr>
          <a:xfrm>
            <a:off x="0" y="2571750"/>
            <a:ext cx="8362950" cy="1714500"/>
          </a:xfrm>
          <a:prstGeom prst="homePlate">
            <a:avLst/>
          </a:prstGeom>
          <a:solidFill>
            <a:schemeClr val="accent1">
              <a:lumMod val="20000"/>
              <a:lumOff val="80000"/>
            </a:schemeClr>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xmlns="" val="0"/>
              </a:ext>
            </a:extLst>
          </p:cNvPr>
          <p:cNvPicPr>
            <a:picLocks noChangeAspect="1"/>
          </p:cNvPicPr>
          <p:nvPr userDrawn="1"/>
        </p:nvPicPr>
        <p:blipFill>
          <a:blip r:embed="rId4"/>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xmlns=""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xmlns=""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xmlns=""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xmlns=""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xmlns=""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xmlns=""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xmlns=""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xmlns=""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33645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2050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639220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052247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Enter location directions</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156858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462870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xmlns=""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xmlns=""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xmlns=""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xmlns=""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86852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xmlns=""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xmlns=""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xmlns=""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xmlns=""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793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xmlns=""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xmlns=""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xmlns=""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xmlns=""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xmlns=""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7761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xmlns="" val="1"/>
              </a:ext>
            </a:extLst>
          </p:cNvPr>
          <p:cNvGrpSpPr/>
          <p:nvPr userDrawn="1"/>
        </p:nvGrpSpPr>
        <p:grpSpPr>
          <a:xfrm>
            <a:off x="5962652" y="0"/>
            <a:ext cx="6698065" cy="6858000"/>
            <a:chOff x="5981700" y="0"/>
            <a:chExt cx="6698065" cy="6858000"/>
          </a:xfrm>
          <a:solidFill>
            <a:schemeClr val="accent1">
              <a:lumMod val="20000"/>
              <a:lumOff val="80000"/>
            </a:schemeClr>
          </a:solidFill>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xmlns="" val="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flipV="1">
              <a:off x="5981700" y="0"/>
              <a:ext cx="6210300" cy="6858000"/>
            </a:xfrm>
            <a:prstGeom prst="rect">
              <a:avLst/>
            </a:prstGeom>
            <a:grpFill/>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a:grpFill/>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grp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grp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grp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xmlns=""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dirty="0"/>
              <a:t>Add section title here.</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xmlns=""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9896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xmlns=""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xmlns=""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xmlns=""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140015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xmlns=""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xmlns=""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xmlns=""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3652748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xmlns=""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83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762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xmlns=""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xmlns=""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emf"/><Relationship Id="rId4" Type="http://schemas.openxmlformats.org/officeDocument/2006/relationships/slideLayout" Target="../slideLayouts/slideLayout14.xml"/><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1.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image" Target="../media/image1.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microsoft.com/office/2007/relationships/hdphoto" Target="../media/hdphoto1.wdp"/><Relationship Id="rId5" Type="http://schemas.openxmlformats.org/officeDocument/2006/relationships/slideLayout" Target="../slideLayouts/slideLayout31.xml"/><Relationship Id="rId10" Type="http://schemas.openxmlformats.org/officeDocument/2006/relationships/image" Target="../media/image2.png"/><Relationship Id="rId4" Type="http://schemas.openxmlformats.org/officeDocument/2006/relationships/slideLayout" Target="../slideLayouts/slideLayout30.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xmlns="" val="1"/>
              </a:ext>
            </a:extLst>
          </p:cNvPr>
          <p:cNvPicPr>
            <a:picLocks noChangeAspect="1"/>
          </p:cNvPicPr>
          <p:nvPr userDrawn="1"/>
        </p:nvPicPr>
        <p:blipFill>
          <a:blip r:embed="rId12"/>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13" cstate="hqprint">
            <a:alphaModFix amt="70000"/>
            <a:extLst>
              <a:ext uri="{BEBA8EAE-BF5A-486C-A8C5-ECC9F3942E4B}">
                <a14:imgProps xmlns:a14="http://schemas.microsoft.com/office/drawing/2010/main">
                  <a14:imgLayer r:embed="rId1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xmlns="" val="1"/>
              </a:ext>
            </a:extLst>
          </p:cNvPr>
          <p:cNvPicPr>
            <a:picLocks noChangeAspect="1"/>
          </p:cNvPicPr>
          <p:nvPr userDrawn="1"/>
        </p:nvPicPr>
        <p:blipFill>
          <a:blip r:embed="rId10"/>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xmlns=""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 id="2147483714" r:id="rId5"/>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xmlns=""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xmlns=""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xmlns=""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hyperlink" Target="https://strategies.workforcegps.org/" TargetMode="External"/><Relationship Id="rId5" Type="http://schemas.openxmlformats.org/officeDocument/2006/relationships/hyperlink" Target="https://clear.dol.gov/" TargetMode="External"/><Relationship Id="rId4" Type="http://schemas.openxmlformats.org/officeDocument/2006/relationships/hyperlink" Target="https://www.doleta.gov/research/"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rc.workforcegps.org/resources/2019/07/30/17/32/RESEA_Evaluation_Evidence_Resources"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www.transitionta.org/" TargetMode="External"/><Relationship Id="rId5" Type="http://schemas.openxmlformats.org/officeDocument/2006/relationships/hyperlink" Target="https://www.opressrc.org/home" TargetMode="External"/><Relationship Id="rId4" Type="http://schemas.openxmlformats.org/officeDocument/2006/relationships/hyperlink" Target="https://lincs.ed.gov/resource-collection?keys=program%20evaluation"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Salas-Kos.Gloria@dol.gov"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hyperlink" Target="mailto:Ridley.Neil.P@dol.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6.xml"/><Relationship Id="rId1" Type="http://schemas.openxmlformats.org/officeDocument/2006/relationships/tags" Target="../tags/tag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0.xml"/><Relationship Id="rId1" Type="http://schemas.openxmlformats.org/officeDocument/2006/relationships/tags" Target="../tags/tag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hyperlink" Target="Support@workforceGP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p:txBody>
          <a:bodyPr>
            <a:normAutofit fontScale="90000"/>
          </a:bodyPr>
          <a:lstStyle/>
          <a:p>
            <a:r>
              <a:rPr lang="en-US" dirty="0" smtClean="0"/>
              <a:t>Refresher</a:t>
            </a:r>
            <a:r>
              <a:rPr lang="en-US" dirty="0"/>
              <a:t>: Title I and III Annual Statewide Performance Report </a:t>
            </a:r>
            <a:r>
              <a:rPr lang="en-US" dirty="0" smtClean="0"/>
              <a:t>Narrative</a:t>
            </a:r>
            <a:endParaRPr lang="en-US" dirty="0"/>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p:txBody>
          <a:bodyPr/>
          <a:lstStyle/>
          <a:p>
            <a:r>
              <a:rPr lang="en-US" dirty="0" smtClean="0"/>
              <a:t>October 15, 2020</a:t>
            </a:r>
            <a:endParaRPr lang="en-US" dirty="0"/>
          </a:p>
        </p:txBody>
      </p:sp>
    </p:spTree>
    <p:custDataLst>
      <p:tags r:id="rId1"/>
    </p:custDataLst>
    <p:extLst>
      <p:ext uri="{BB962C8B-B14F-4D97-AF65-F5344CB8AC3E}">
        <p14:creationId xmlns:p14="http://schemas.microsoft.com/office/powerpoint/2010/main" val="266355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10</a:t>
            </a:fld>
            <a:endParaRPr lang="en-US" dirty="0"/>
          </a:p>
        </p:txBody>
      </p:sp>
      <p:sp>
        <p:nvSpPr>
          <p:cNvPr id="3" name="Title 2"/>
          <p:cNvSpPr>
            <a:spLocks noGrp="1"/>
          </p:cNvSpPr>
          <p:nvPr>
            <p:ph type="title"/>
          </p:nvPr>
        </p:nvSpPr>
        <p:spPr/>
        <p:txBody>
          <a:bodyPr/>
          <a:lstStyle/>
          <a:p>
            <a:r>
              <a:rPr lang="en-US" dirty="0" smtClean="0"/>
              <a:t>BACKGROUND - PROGRAMS</a:t>
            </a:r>
            <a:endParaRPr lang="en-US" dirty="0"/>
          </a:p>
        </p:txBody>
      </p:sp>
      <p:sp>
        <p:nvSpPr>
          <p:cNvPr id="4" name="Parallelogram 3"/>
          <p:cNvSpPr/>
          <p:nvPr/>
        </p:nvSpPr>
        <p:spPr>
          <a:xfrm>
            <a:off x="463138" y="1520042"/>
            <a:ext cx="11340935" cy="420386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a:off x="359634" y="2184101"/>
            <a:ext cx="3291840" cy="2651760"/>
          </a:xfrm>
          <a:prstGeom prst="parallelogram">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23271" y="2877931"/>
            <a:ext cx="1564566" cy="954107"/>
          </a:xfrm>
          <a:prstGeom prst="rect">
            <a:avLst/>
          </a:prstGeom>
          <a:noFill/>
        </p:spPr>
        <p:txBody>
          <a:bodyPr wrap="square" rtlCol="0">
            <a:spAutoFit/>
          </a:bodyPr>
          <a:lstStyle/>
          <a:p>
            <a:pPr algn="ctr"/>
            <a:r>
              <a:rPr lang="en-US" sz="2800" b="1" dirty="0" smtClean="0">
                <a:solidFill>
                  <a:schemeClr val="accent2"/>
                </a:solidFill>
                <a:effectLst>
                  <a:outerShdw blurRad="38100" dist="38100" dir="2700000" algn="tl">
                    <a:srgbClr val="000000">
                      <a:alpha val="43137"/>
                    </a:srgbClr>
                  </a:outerShdw>
                </a:effectLst>
              </a:rPr>
              <a:t>Title I</a:t>
            </a:r>
          </a:p>
          <a:p>
            <a:pPr algn="ctr"/>
            <a:r>
              <a:rPr lang="en-US" sz="2800" b="1" dirty="0" smtClean="0">
                <a:solidFill>
                  <a:schemeClr val="accent2"/>
                </a:solidFill>
                <a:effectLst>
                  <a:outerShdw blurRad="38100" dist="38100" dir="2700000" algn="tl">
                    <a:srgbClr val="000000">
                      <a:alpha val="43137"/>
                    </a:srgbClr>
                  </a:outerShdw>
                </a:effectLst>
              </a:rPr>
              <a:t>Adult</a:t>
            </a:r>
            <a:endParaRPr lang="en-US" sz="2800" b="1" dirty="0">
              <a:solidFill>
                <a:schemeClr val="accent2"/>
              </a:solidFill>
              <a:effectLst>
                <a:outerShdw blurRad="38100" dist="38100" dir="2700000" algn="tl">
                  <a:srgbClr val="000000">
                    <a:alpha val="43137"/>
                  </a:srgbClr>
                </a:outerShdw>
              </a:effectLst>
            </a:endParaRPr>
          </a:p>
        </p:txBody>
      </p:sp>
      <p:sp>
        <p:nvSpPr>
          <p:cNvPr id="15" name="Parallelogram 14"/>
          <p:cNvSpPr/>
          <p:nvPr/>
        </p:nvSpPr>
        <p:spPr>
          <a:xfrm>
            <a:off x="3172289" y="2184101"/>
            <a:ext cx="3291840" cy="2651760"/>
          </a:xfrm>
          <a:prstGeom prst="parallelogram">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922357" y="2662486"/>
            <a:ext cx="1723806" cy="1384995"/>
          </a:xfrm>
          <a:prstGeom prst="rect">
            <a:avLst/>
          </a:prstGeom>
          <a:noFill/>
        </p:spPr>
        <p:txBody>
          <a:bodyPr wrap="square" rtlCol="0">
            <a:spAutoFit/>
          </a:bodyPr>
          <a:lstStyle/>
          <a:p>
            <a:pPr algn="ctr"/>
            <a:r>
              <a:rPr lang="en-US" sz="2800" b="1" dirty="0" smtClean="0">
                <a:solidFill>
                  <a:schemeClr val="accent2"/>
                </a:solidFill>
                <a:effectLst>
                  <a:outerShdw blurRad="38100" dist="38100" dir="2700000" algn="tl">
                    <a:srgbClr val="000000">
                      <a:alpha val="43137"/>
                    </a:srgbClr>
                  </a:outerShdw>
                </a:effectLst>
              </a:rPr>
              <a:t>Title I</a:t>
            </a:r>
          </a:p>
          <a:p>
            <a:pPr algn="ctr"/>
            <a:r>
              <a:rPr lang="en-US" sz="2800" b="1" dirty="0" smtClean="0">
                <a:solidFill>
                  <a:schemeClr val="accent2"/>
                </a:solidFill>
                <a:effectLst>
                  <a:outerShdw blurRad="38100" dist="38100" dir="2700000" algn="tl">
                    <a:srgbClr val="000000">
                      <a:alpha val="43137"/>
                    </a:srgbClr>
                  </a:outerShdw>
                </a:effectLst>
              </a:rPr>
              <a:t>Dislocated Worker</a:t>
            </a:r>
            <a:endParaRPr lang="en-US" sz="2800" b="1" dirty="0">
              <a:solidFill>
                <a:schemeClr val="accent2"/>
              </a:solidFill>
              <a:effectLst>
                <a:outerShdw blurRad="38100" dist="38100" dir="2700000" algn="tl">
                  <a:srgbClr val="000000">
                    <a:alpha val="43137"/>
                  </a:srgbClr>
                </a:outerShdw>
              </a:effectLst>
            </a:endParaRPr>
          </a:p>
        </p:txBody>
      </p:sp>
      <p:sp>
        <p:nvSpPr>
          <p:cNvPr id="17" name="Parallelogram 16"/>
          <p:cNvSpPr/>
          <p:nvPr/>
        </p:nvSpPr>
        <p:spPr>
          <a:xfrm>
            <a:off x="5964564" y="2206215"/>
            <a:ext cx="3291840" cy="2651760"/>
          </a:xfrm>
          <a:prstGeom prst="parallelogram">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p:nvSpPr>
        <p:spPr>
          <a:xfrm>
            <a:off x="8764167" y="2220069"/>
            <a:ext cx="3291840" cy="2651760"/>
          </a:xfrm>
          <a:prstGeom prst="parallelogram">
            <a:avLst/>
          </a:prstGeom>
          <a:solidFill>
            <a:schemeClr val="accent1">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48581" y="2815671"/>
            <a:ext cx="1723806" cy="954107"/>
          </a:xfrm>
          <a:prstGeom prst="rect">
            <a:avLst/>
          </a:prstGeom>
          <a:noFill/>
        </p:spPr>
        <p:txBody>
          <a:bodyPr wrap="square" rtlCol="0">
            <a:spAutoFit/>
          </a:bodyPr>
          <a:lstStyle/>
          <a:p>
            <a:pPr algn="ctr"/>
            <a:r>
              <a:rPr lang="en-US" sz="2800" b="1" dirty="0" smtClean="0">
                <a:solidFill>
                  <a:schemeClr val="accent2"/>
                </a:solidFill>
                <a:effectLst>
                  <a:outerShdw blurRad="38100" dist="38100" dir="2700000" algn="tl">
                    <a:srgbClr val="000000">
                      <a:alpha val="43137"/>
                    </a:srgbClr>
                  </a:outerShdw>
                </a:effectLst>
              </a:rPr>
              <a:t>Title I</a:t>
            </a:r>
          </a:p>
          <a:p>
            <a:pPr algn="ctr"/>
            <a:r>
              <a:rPr lang="en-US" sz="2800" b="1" dirty="0" smtClean="0">
                <a:solidFill>
                  <a:schemeClr val="accent2"/>
                </a:solidFill>
                <a:effectLst>
                  <a:outerShdw blurRad="38100" dist="38100" dir="2700000" algn="tl">
                    <a:srgbClr val="000000">
                      <a:alpha val="43137"/>
                    </a:srgbClr>
                  </a:outerShdw>
                </a:effectLst>
              </a:rPr>
              <a:t>Youth</a:t>
            </a:r>
            <a:endParaRPr lang="en-US" sz="2800" b="1" dirty="0">
              <a:solidFill>
                <a:schemeClr val="accent2"/>
              </a:solidFill>
              <a:effectLst>
                <a:outerShdw blurRad="38100" dist="38100" dir="2700000" algn="tl">
                  <a:srgbClr val="000000">
                    <a:alpha val="43137"/>
                  </a:srgbClr>
                </a:outerShdw>
              </a:effectLst>
            </a:endParaRPr>
          </a:p>
        </p:txBody>
      </p:sp>
      <p:sp>
        <p:nvSpPr>
          <p:cNvPr id="20" name="TextBox 19"/>
          <p:cNvSpPr txBox="1"/>
          <p:nvPr/>
        </p:nvSpPr>
        <p:spPr>
          <a:xfrm>
            <a:off x="9448184" y="2696133"/>
            <a:ext cx="1871887" cy="1938992"/>
          </a:xfrm>
          <a:prstGeom prst="rect">
            <a:avLst/>
          </a:prstGeom>
          <a:noFill/>
        </p:spPr>
        <p:txBody>
          <a:bodyPr wrap="square" rtlCol="0">
            <a:spAutoFit/>
          </a:bodyPr>
          <a:lstStyle/>
          <a:p>
            <a:pPr algn="ctr"/>
            <a:r>
              <a:rPr lang="en-US" sz="2400" b="1" dirty="0" smtClean="0">
                <a:solidFill>
                  <a:schemeClr val="accent2"/>
                </a:solidFill>
                <a:effectLst>
                  <a:outerShdw blurRad="38100" dist="38100" dir="2700000" algn="tl">
                    <a:srgbClr val="000000">
                      <a:alpha val="43137"/>
                    </a:srgbClr>
                  </a:outerShdw>
                </a:effectLst>
              </a:rPr>
              <a:t>Title III</a:t>
            </a:r>
          </a:p>
          <a:p>
            <a:pPr algn="ctr"/>
            <a:r>
              <a:rPr lang="en-US" sz="2400" b="1" dirty="0" smtClean="0">
                <a:solidFill>
                  <a:schemeClr val="accent2"/>
                </a:solidFill>
                <a:effectLst>
                  <a:outerShdw blurRad="38100" dist="38100" dir="2700000" algn="tl">
                    <a:srgbClr val="000000">
                      <a:alpha val="43137"/>
                    </a:srgbClr>
                  </a:outerShdw>
                </a:effectLst>
              </a:rPr>
              <a:t>Wagner-Peyser Employment Services</a:t>
            </a:r>
            <a:endParaRPr lang="en-US" sz="24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1154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cstate="print">
            <a:extLst>
              <a:ext uri="{28A0092B-C50C-407E-A947-70E740481C1C}">
                <a14:useLocalDpi xmlns:a14="http://schemas.microsoft.com/office/drawing/2010/main" val="0"/>
              </a:ext>
            </a:extLst>
          </a:blip>
          <a:srcRect l="64997"/>
          <a:stretch/>
        </p:blipFill>
        <p:spPr bwMode="auto">
          <a:xfrm>
            <a:off x="7643876" y="904240"/>
            <a:ext cx="4548124" cy="5287772"/>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 y="904240"/>
            <a:ext cx="7643879" cy="5287772"/>
          </a:xfrm>
          <a:prstGeom prst="rect">
            <a:avLst/>
          </a:prstGeom>
        </p:spPr>
      </p:pic>
      <p:sp>
        <p:nvSpPr>
          <p:cNvPr id="2" name="Slide Number Placeholder 1"/>
          <p:cNvSpPr>
            <a:spLocks noGrp="1"/>
          </p:cNvSpPr>
          <p:nvPr>
            <p:ph type="sldNum" sz="quarter" idx="12"/>
          </p:nvPr>
        </p:nvSpPr>
        <p:spPr/>
        <p:txBody>
          <a:bodyPr/>
          <a:lstStyle/>
          <a:p>
            <a:fld id="{158B7785-F6D6-45F8-833E-07BD84680091}" type="slidenum">
              <a:rPr lang="en-US" smtClean="0"/>
              <a:pPr/>
              <a:t>11</a:t>
            </a:fld>
            <a:endParaRPr lang="en-US" dirty="0"/>
          </a:p>
        </p:txBody>
      </p:sp>
      <p:sp>
        <p:nvSpPr>
          <p:cNvPr id="3" name="Title 2"/>
          <p:cNvSpPr>
            <a:spLocks noGrp="1"/>
          </p:cNvSpPr>
          <p:nvPr>
            <p:ph type="title"/>
          </p:nvPr>
        </p:nvSpPr>
        <p:spPr/>
        <p:txBody>
          <a:bodyPr/>
          <a:lstStyle/>
          <a:p>
            <a:r>
              <a:rPr lang="en-US" dirty="0" smtClean="0"/>
              <a:t>BACKGROUND – BENEFITS</a:t>
            </a:r>
            <a:endParaRPr lang="en-US" dirty="0"/>
          </a:p>
        </p:txBody>
      </p:sp>
      <p:sp>
        <p:nvSpPr>
          <p:cNvPr id="5" name="TextBox 4"/>
          <p:cNvSpPr txBox="1"/>
          <p:nvPr/>
        </p:nvSpPr>
        <p:spPr>
          <a:xfrm>
            <a:off x="6350088" y="1571053"/>
            <a:ext cx="5262792" cy="3847207"/>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Share Your Story!</a:t>
            </a:r>
          </a:p>
          <a:p>
            <a:pPr marL="457200" indent="-457200">
              <a:buFont typeface="Wingdings" panose="05000000000000000000" pitchFamily="2" charset="2"/>
              <a:buChar char="Ø"/>
            </a:pPr>
            <a:endParaRPr lang="en-US" sz="2400" dirty="0" smtClean="0">
              <a:solidFill>
                <a:schemeClr val="accent1"/>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en-US" sz="3200" dirty="0" smtClean="0">
                <a:solidFill>
                  <a:schemeClr val="accent1"/>
                </a:solidFill>
                <a:effectLst>
                  <a:outerShdw blurRad="38100" dist="38100" dir="2700000" algn="tl">
                    <a:srgbClr val="000000">
                      <a:alpha val="43137"/>
                    </a:srgbClr>
                  </a:outerShdw>
                </a:effectLst>
              </a:rPr>
              <a:t>Describe your progress </a:t>
            </a:r>
          </a:p>
          <a:p>
            <a:pPr marL="457200" indent="-457200">
              <a:buFont typeface="Wingdings" panose="05000000000000000000" pitchFamily="2" charset="2"/>
              <a:buChar char="Ø"/>
            </a:pPr>
            <a:endParaRPr lang="en-US" sz="3200" dirty="0" smtClean="0">
              <a:solidFill>
                <a:schemeClr val="accent1"/>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en-US" sz="3200" dirty="0" smtClean="0">
                <a:solidFill>
                  <a:schemeClr val="accent1"/>
                </a:solidFill>
                <a:effectLst>
                  <a:outerShdw blurRad="38100" dist="38100" dir="2700000" algn="tl">
                    <a:srgbClr val="000000">
                      <a:alpha val="43137"/>
                    </a:srgbClr>
                  </a:outerShdw>
                </a:effectLst>
              </a:rPr>
              <a:t>Tell us more!</a:t>
            </a:r>
          </a:p>
          <a:p>
            <a:pPr marL="457200" indent="-457200">
              <a:buFont typeface="Wingdings" panose="05000000000000000000" pitchFamily="2" charset="2"/>
              <a:buChar char="Ø"/>
            </a:pPr>
            <a:endParaRPr lang="en-US" sz="3200" dirty="0" smtClean="0">
              <a:solidFill>
                <a:schemeClr val="accent1"/>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en-US" sz="3200" dirty="0" smtClean="0">
                <a:solidFill>
                  <a:schemeClr val="accent1"/>
                </a:solidFill>
                <a:effectLst>
                  <a:outerShdw blurRad="38100" dist="38100" dir="2700000" algn="tl">
                    <a:srgbClr val="000000">
                      <a:alpha val="43137"/>
                    </a:srgbClr>
                  </a:outerShdw>
                </a:effectLst>
              </a:rPr>
              <a:t>Leverage the report</a:t>
            </a:r>
          </a:p>
          <a:p>
            <a:pPr marL="457200" indent="-457200">
              <a:buFont typeface="Wingdings" panose="05000000000000000000" pitchFamily="2" charset="2"/>
              <a:buChar char="Ø"/>
            </a:pPr>
            <a:endParaRPr lang="en-US" sz="2400" dirty="0">
              <a:solidFill>
                <a:schemeClr val="accent1"/>
              </a:solidFill>
            </a:endParaRPr>
          </a:p>
        </p:txBody>
      </p:sp>
    </p:spTree>
    <p:extLst>
      <p:ext uri="{BB962C8B-B14F-4D97-AF65-F5344CB8AC3E}">
        <p14:creationId xmlns:p14="http://schemas.microsoft.com/office/powerpoint/2010/main" val="430017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12</a:t>
            </a:fld>
            <a:endParaRPr lang="en-US" dirty="0"/>
          </a:p>
        </p:txBody>
      </p:sp>
      <p:sp>
        <p:nvSpPr>
          <p:cNvPr id="3" name="Title 2"/>
          <p:cNvSpPr>
            <a:spLocks noGrp="1"/>
          </p:cNvSpPr>
          <p:nvPr>
            <p:ph type="title"/>
          </p:nvPr>
        </p:nvSpPr>
        <p:spPr/>
        <p:txBody>
          <a:bodyPr/>
          <a:lstStyle/>
          <a:p>
            <a:r>
              <a:rPr lang="en-US" dirty="0" smtClean="0"/>
              <a:t>BACKGROUND – DUE DATE</a:t>
            </a:r>
            <a:endParaRPr lang="en-US" dirty="0"/>
          </a:p>
        </p:txBody>
      </p:sp>
      <p:sp>
        <p:nvSpPr>
          <p:cNvPr id="4" name="Parallelogram 3"/>
          <p:cNvSpPr/>
          <p:nvPr/>
        </p:nvSpPr>
        <p:spPr>
          <a:xfrm>
            <a:off x="588818" y="949036"/>
            <a:ext cx="10467109" cy="523701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678905" y="2087479"/>
            <a:ext cx="3164306" cy="369332"/>
          </a:xfrm>
          <a:prstGeom prst="rect">
            <a:avLst/>
          </a:prstGeom>
          <a:noFill/>
        </p:spPr>
        <p:txBody>
          <a:bodyPr wrap="square" rtlCol="0">
            <a:spAutoFit/>
          </a:bodyPr>
          <a:lstStyle/>
          <a:p>
            <a:pPr algn="ctr"/>
            <a:endParaRPr lang="en-US" dirty="0">
              <a:solidFill>
                <a:srgbClr val="FF0000"/>
              </a:solidFill>
            </a:endParaRP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22225" y="1171690"/>
            <a:ext cx="8713359" cy="4791710"/>
          </a:xfrm>
          <a:prstGeom prst="rect">
            <a:avLst/>
          </a:prstGeom>
        </p:spPr>
      </p:pic>
    </p:spTree>
    <p:extLst>
      <p:ext uri="{BB962C8B-B14F-4D97-AF65-F5344CB8AC3E}">
        <p14:creationId xmlns:p14="http://schemas.microsoft.com/office/powerpoint/2010/main" val="655089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13</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smtClean="0"/>
              <a:t>The Basics</a:t>
            </a:r>
            <a:endParaRPr lang="en-US" dirty="0"/>
          </a:p>
        </p:txBody>
      </p:sp>
    </p:spTree>
    <p:extLst>
      <p:ext uri="{BB962C8B-B14F-4D97-AF65-F5344CB8AC3E}">
        <p14:creationId xmlns:p14="http://schemas.microsoft.com/office/powerpoint/2010/main" val="4034212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14</a:t>
            </a:fld>
            <a:endParaRPr lang="en-US" dirty="0"/>
          </a:p>
        </p:txBody>
      </p:sp>
      <p:sp>
        <p:nvSpPr>
          <p:cNvPr id="3" name="Title 2"/>
          <p:cNvSpPr>
            <a:spLocks noGrp="1"/>
          </p:cNvSpPr>
          <p:nvPr>
            <p:ph type="title"/>
          </p:nvPr>
        </p:nvSpPr>
        <p:spPr/>
        <p:txBody>
          <a:bodyPr/>
          <a:lstStyle/>
          <a:p>
            <a:r>
              <a:rPr lang="en-US" dirty="0" smtClean="0"/>
              <a:t>THE BASICS - FORMATTING</a:t>
            </a:r>
            <a:endParaRPr lang="en-US" dirty="0"/>
          </a:p>
        </p:txBody>
      </p:sp>
      <p:sp>
        <p:nvSpPr>
          <p:cNvPr id="21" name="Rectangle 20"/>
          <p:cNvSpPr/>
          <p:nvPr/>
        </p:nvSpPr>
        <p:spPr>
          <a:xfrm>
            <a:off x="197862" y="1452130"/>
            <a:ext cx="2819400" cy="41702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34982" y="1450031"/>
            <a:ext cx="2819400" cy="4170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859015" y="1455363"/>
            <a:ext cx="2816352" cy="416966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bstract blue and red cover template for modern  brochure / book / flyer design "/>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799" y="1729149"/>
            <a:ext cx="1399526" cy="142124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8691013" y="1447804"/>
            <a:ext cx="2816352" cy="4169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4356" y="3679031"/>
            <a:ext cx="2093119" cy="523220"/>
          </a:xfrm>
          <a:prstGeom prst="rect">
            <a:avLst/>
          </a:prstGeom>
          <a:noFill/>
        </p:spPr>
        <p:txBody>
          <a:bodyPr wrap="square" rtlCol="0">
            <a:spAutoFit/>
          </a:bodyPr>
          <a:lstStyle/>
          <a:p>
            <a:pPr algn="ctr"/>
            <a:r>
              <a:rPr lang="en-US" sz="2800" b="1" dirty="0" smtClean="0">
                <a:solidFill>
                  <a:schemeClr val="accent2"/>
                </a:solidFill>
              </a:rPr>
              <a:t>&lt; 25 Pages</a:t>
            </a:r>
          </a:p>
        </p:txBody>
      </p:sp>
      <p:sp>
        <p:nvSpPr>
          <p:cNvPr id="7" name="TextBox 6"/>
          <p:cNvSpPr txBox="1"/>
          <p:nvPr/>
        </p:nvSpPr>
        <p:spPr>
          <a:xfrm>
            <a:off x="3389007" y="1925804"/>
            <a:ext cx="1971675" cy="1569660"/>
          </a:xfrm>
          <a:prstGeom prst="rect">
            <a:avLst/>
          </a:prstGeom>
          <a:noFill/>
        </p:spPr>
        <p:txBody>
          <a:bodyPr wrap="square" rtlCol="0">
            <a:spAutoFit/>
          </a:bodyPr>
          <a:lstStyle/>
          <a:p>
            <a:pPr algn="ctr"/>
            <a:r>
              <a:rPr lang="en-US" sz="3200" b="1" dirty="0" smtClean="0">
                <a:solidFill>
                  <a:schemeClr val="bg1"/>
                </a:solidFill>
              </a:rPr>
              <a:t>Section</a:t>
            </a:r>
          </a:p>
          <a:p>
            <a:pPr algn="ctr"/>
            <a:r>
              <a:rPr lang="en-US" sz="3200" b="1" dirty="0" smtClean="0">
                <a:solidFill>
                  <a:schemeClr val="bg1"/>
                </a:solidFill>
              </a:rPr>
              <a:t>508</a:t>
            </a:r>
          </a:p>
          <a:p>
            <a:pPr algn="ctr"/>
            <a:r>
              <a:rPr lang="en-US" sz="3200" b="1" dirty="0" smtClean="0">
                <a:solidFill>
                  <a:schemeClr val="bg1"/>
                </a:solidFill>
              </a:rPr>
              <a:t>Compliant</a:t>
            </a:r>
            <a:endParaRPr lang="en-US" sz="3200" b="1" dirty="0">
              <a:solidFill>
                <a:schemeClr val="bg1"/>
              </a:solidFill>
            </a:endParaRPr>
          </a:p>
        </p:txBody>
      </p:sp>
      <p:pic>
        <p:nvPicPr>
          <p:cNvPr id="2052" name="Picture 4" descr="3d multicolored cable isolated on white background"/>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42160" y="1729149"/>
            <a:ext cx="1353844" cy="156859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20028" y="3679031"/>
            <a:ext cx="2093119" cy="1938992"/>
          </a:xfrm>
          <a:prstGeom prst="rect">
            <a:avLst/>
          </a:prstGeom>
          <a:noFill/>
        </p:spPr>
        <p:txBody>
          <a:bodyPr wrap="square" rtlCol="0">
            <a:spAutoFit/>
          </a:bodyPr>
          <a:lstStyle/>
          <a:p>
            <a:pPr algn="ctr"/>
            <a:r>
              <a:rPr lang="en-US" sz="2400" b="1" dirty="0" smtClean="0">
                <a:solidFill>
                  <a:schemeClr val="accent2"/>
                </a:solidFill>
              </a:rPr>
              <a:t>Submitted electronically in machine readable format</a:t>
            </a:r>
            <a:endParaRPr lang="en-US" sz="2400" b="1" dirty="0">
              <a:solidFill>
                <a:schemeClr val="accent2"/>
              </a:solidFill>
            </a:endParaRPr>
          </a:p>
        </p:txBody>
      </p:sp>
      <p:pic>
        <p:nvPicPr>
          <p:cNvPr id="26" name="Picture 25" descr="STRUCTURE IS THE SECRET TO SECTION 508-COMPLIANT DOCUMENTS | DAI Solutions"/>
          <p:cNvPicPr/>
          <p:nvPr/>
        </p:nvPicPr>
        <p:blipFill>
          <a:blip r:embed="rId5">
            <a:extLst>
              <a:ext uri="{28A0092B-C50C-407E-A947-70E740481C1C}">
                <a14:useLocalDpi xmlns:a14="http://schemas.microsoft.com/office/drawing/2010/main" val="0"/>
              </a:ext>
            </a:extLst>
          </a:blip>
          <a:srcRect/>
          <a:stretch>
            <a:fillRect/>
          </a:stretch>
        </p:blipFill>
        <p:spPr bwMode="auto">
          <a:xfrm>
            <a:off x="3576002" y="3805172"/>
            <a:ext cx="1737360" cy="1280160"/>
          </a:xfrm>
          <a:prstGeom prst="rect">
            <a:avLst/>
          </a:prstGeom>
          <a:noFill/>
          <a:ln>
            <a:noFill/>
          </a:ln>
        </p:spPr>
      </p:pic>
      <p:sp>
        <p:nvSpPr>
          <p:cNvPr id="28" name="TextBox 27"/>
          <p:cNvSpPr txBox="1"/>
          <p:nvPr/>
        </p:nvSpPr>
        <p:spPr>
          <a:xfrm>
            <a:off x="8953007" y="1911607"/>
            <a:ext cx="2209368" cy="584775"/>
          </a:xfrm>
          <a:prstGeom prst="rect">
            <a:avLst/>
          </a:prstGeom>
          <a:noFill/>
        </p:spPr>
        <p:txBody>
          <a:bodyPr wrap="square" rtlCol="0">
            <a:spAutoFit/>
          </a:bodyPr>
          <a:lstStyle/>
          <a:p>
            <a:pPr algn="ctr"/>
            <a:r>
              <a:rPr lang="en-US" sz="3200" b="1" dirty="0" smtClean="0">
                <a:solidFill>
                  <a:schemeClr val="bg1"/>
                </a:solidFill>
              </a:rPr>
              <a:t>Appendices</a:t>
            </a:r>
            <a:endParaRPr lang="en-US" sz="3200" b="1" dirty="0">
              <a:solidFill>
                <a:schemeClr val="bg1"/>
              </a:solidFill>
            </a:endParaRPr>
          </a:p>
        </p:txBody>
      </p:sp>
      <p:pic>
        <p:nvPicPr>
          <p:cNvPr id="4" name="Picture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91013" y="2618302"/>
            <a:ext cx="2816352" cy="2996565"/>
          </a:xfrm>
          <a:prstGeom prst="rect">
            <a:avLst/>
          </a:prstGeom>
        </p:spPr>
      </p:pic>
    </p:spTree>
    <p:extLst>
      <p:ext uri="{BB962C8B-B14F-4D97-AF65-F5344CB8AC3E}">
        <p14:creationId xmlns:p14="http://schemas.microsoft.com/office/powerpoint/2010/main" val="3131299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15</a:t>
            </a:fld>
            <a:endParaRPr lang="en-US" dirty="0"/>
          </a:p>
        </p:txBody>
      </p:sp>
      <p:sp>
        <p:nvSpPr>
          <p:cNvPr id="3" name="Title 2"/>
          <p:cNvSpPr>
            <a:spLocks noGrp="1"/>
          </p:cNvSpPr>
          <p:nvPr>
            <p:ph type="title"/>
          </p:nvPr>
        </p:nvSpPr>
        <p:spPr/>
        <p:txBody>
          <a:bodyPr/>
          <a:lstStyle/>
          <a:p>
            <a:r>
              <a:rPr lang="en-US" dirty="0" smtClean="0"/>
              <a:t>THE BASICS - CONTENT</a:t>
            </a:r>
            <a:endParaRPr lang="en-US" dirty="0"/>
          </a:p>
        </p:txBody>
      </p:sp>
      <p:sp>
        <p:nvSpPr>
          <p:cNvPr id="9" name="Snip Single Corner Rectangle 8"/>
          <p:cNvSpPr/>
          <p:nvPr/>
        </p:nvSpPr>
        <p:spPr>
          <a:xfrm>
            <a:off x="2867889" y="1685143"/>
            <a:ext cx="6539345" cy="623455"/>
          </a:xfrm>
          <a:prstGeom prst="snip1Rect">
            <a:avLst/>
          </a:prstGeom>
          <a:solidFill>
            <a:schemeClr val="accent2"/>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nip Single Corner Rectangle 29"/>
          <p:cNvSpPr/>
          <p:nvPr/>
        </p:nvSpPr>
        <p:spPr>
          <a:xfrm>
            <a:off x="2154381" y="3605394"/>
            <a:ext cx="6539345" cy="623455"/>
          </a:xfrm>
          <a:prstGeom prst="snip1Rect">
            <a:avLst/>
          </a:prstGeom>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nip Single Corner Rectangle 30"/>
          <p:cNvSpPr/>
          <p:nvPr/>
        </p:nvSpPr>
        <p:spPr>
          <a:xfrm>
            <a:off x="2861752" y="2965898"/>
            <a:ext cx="6539345" cy="623455"/>
          </a:xfrm>
          <a:prstGeom prst="snip1Rect">
            <a:avLst/>
          </a:prstGeom>
          <a:solidFill>
            <a:schemeClr val="accent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nip Single Corner Rectangle 31"/>
          <p:cNvSpPr/>
          <p:nvPr/>
        </p:nvSpPr>
        <p:spPr>
          <a:xfrm>
            <a:off x="2154379" y="2334726"/>
            <a:ext cx="6539345" cy="623455"/>
          </a:xfrm>
          <a:prstGeom prst="snip1Rect">
            <a:avLst/>
          </a:prstGeom>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nip Single Corner Rectangle 32"/>
          <p:cNvSpPr/>
          <p:nvPr/>
        </p:nvSpPr>
        <p:spPr>
          <a:xfrm>
            <a:off x="2861752" y="4226011"/>
            <a:ext cx="6539345" cy="623455"/>
          </a:xfrm>
          <a:prstGeom prst="snip1Rect">
            <a:avLst/>
          </a:prstGeom>
          <a:solidFill>
            <a:schemeClr val="accent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nip Single Corner Rectangle 33"/>
          <p:cNvSpPr/>
          <p:nvPr/>
        </p:nvSpPr>
        <p:spPr>
          <a:xfrm>
            <a:off x="2154380" y="4859370"/>
            <a:ext cx="6539345" cy="623455"/>
          </a:xfrm>
          <a:prstGeom prst="snip1Rect">
            <a:avLst/>
          </a:prstGeom>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nip Single Corner Rectangle 34"/>
          <p:cNvSpPr/>
          <p:nvPr/>
        </p:nvSpPr>
        <p:spPr>
          <a:xfrm>
            <a:off x="2867889" y="5505003"/>
            <a:ext cx="6539345" cy="623455"/>
          </a:xfrm>
          <a:prstGeom prst="snip1Rect">
            <a:avLst/>
          </a:prstGeom>
          <a:solidFill>
            <a:schemeClr val="accent2"/>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384458" y="4930042"/>
            <a:ext cx="4655128" cy="400110"/>
          </a:xfrm>
          <a:prstGeom prst="rect">
            <a:avLst/>
          </a:prstGeom>
          <a:noFill/>
        </p:spPr>
        <p:txBody>
          <a:bodyPr wrap="square" rtlCol="0">
            <a:spAutoFit/>
          </a:bodyPr>
          <a:lstStyle/>
          <a:p>
            <a:pPr algn="ctr"/>
            <a:r>
              <a:rPr lang="en-US" sz="2000" dirty="0" smtClean="0">
                <a:solidFill>
                  <a:schemeClr val="bg1"/>
                </a:solidFill>
              </a:rPr>
              <a:t>Waivers</a:t>
            </a:r>
            <a:endParaRPr lang="en-US" sz="2000" dirty="0">
              <a:solidFill>
                <a:schemeClr val="bg1"/>
              </a:solidFill>
            </a:endParaRPr>
          </a:p>
        </p:txBody>
      </p:sp>
      <p:sp>
        <p:nvSpPr>
          <p:cNvPr id="36" name="TextBox 35"/>
          <p:cNvSpPr txBox="1"/>
          <p:nvPr/>
        </p:nvSpPr>
        <p:spPr>
          <a:xfrm>
            <a:off x="3427417" y="3671942"/>
            <a:ext cx="4655128" cy="400110"/>
          </a:xfrm>
          <a:prstGeom prst="rect">
            <a:avLst/>
          </a:prstGeom>
          <a:noFill/>
        </p:spPr>
        <p:txBody>
          <a:bodyPr wrap="square" rtlCol="0">
            <a:spAutoFit/>
          </a:bodyPr>
          <a:lstStyle/>
          <a:p>
            <a:pPr algn="ctr"/>
            <a:r>
              <a:rPr lang="en-US" sz="2000" dirty="0" smtClean="0">
                <a:solidFill>
                  <a:schemeClr val="bg1"/>
                </a:solidFill>
              </a:rPr>
              <a:t>Effectiveness in Serving Employers</a:t>
            </a:r>
            <a:endParaRPr lang="en-US" sz="2000" dirty="0">
              <a:solidFill>
                <a:schemeClr val="bg1"/>
              </a:solidFill>
            </a:endParaRPr>
          </a:p>
        </p:txBody>
      </p:sp>
      <p:sp>
        <p:nvSpPr>
          <p:cNvPr id="37" name="TextBox 36"/>
          <p:cNvSpPr txBox="1"/>
          <p:nvPr/>
        </p:nvSpPr>
        <p:spPr>
          <a:xfrm>
            <a:off x="3384458" y="5524834"/>
            <a:ext cx="4655128" cy="400110"/>
          </a:xfrm>
          <a:prstGeom prst="rect">
            <a:avLst/>
          </a:prstGeom>
          <a:noFill/>
        </p:spPr>
        <p:txBody>
          <a:bodyPr wrap="square" rtlCol="0">
            <a:spAutoFit/>
          </a:bodyPr>
          <a:lstStyle/>
          <a:p>
            <a:pPr algn="ctr"/>
            <a:r>
              <a:rPr lang="en-US" sz="2000" dirty="0" smtClean="0">
                <a:solidFill>
                  <a:schemeClr val="bg1"/>
                </a:solidFill>
              </a:rPr>
              <a:t>Evaluations</a:t>
            </a:r>
            <a:endParaRPr lang="en-US" dirty="0">
              <a:solidFill>
                <a:schemeClr val="bg1"/>
              </a:solidFill>
            </a:endParaRPr>
          </a:p>
        </p:txBody>
      </p:sp>
      <p:sp>
        <p:nvSpPr>
          <p:cNvPr id="38" name="TextBox 37"/>
          <p:cNvSpPr txBox="1"/>
          <p:nvPr/>
        </p:nvSpPr>
        <p:spPr>
          <a:xfrm>
            <a:off x="3415143" y="4336123"/>
            <a:ext cx="4655128" cy="400110"/>
          </a:xfrm>
          <a:prstGeom prst="rect">
            <a:avLst/>
          </a:prstGeom>
          <a:noFill/>
        </p:spPr>
        <p:txBody>
          <a:bodyPr wrap="square" rtlCol="0">
            <a:spAutoFit/>
          </a:bodyPr>
          <a:lstStyle/>
          <a:p>
            <a:pPr algn="ctr"/>
            <a:r>
              <a:rPr lang="en-US" sz="2000" dirty="0" smtClean="0">
                <a:solidFill>
                  <a:schemeClr val="bg1"/>
                </a:solidFill>
              </a:rPr>
              <a:t>Customer Satisfaction Approach</a:t>
            </a:r>
            <a:endParaRPr lang="en-US" sz="2000" dirty="0">
              <a:solidFill>
                <a:schemeClr val="bg1"/>
              </a:solidFill>
            </a:endParaRPr>
          </a:p>
        </p:txBody>
      </p:sp>
      <p:sp>
        <p:nvSpPr>
          <p:cNvPr id="39" name="TextBox 38"/>
          <p:cNvSpPr txBox="1"/>
          <p:nvPr/>
        </p:nvSpPr>
        <p:spPr>
          <a:xfrm>
            <a:off x="3071616" y="2446507"/>
            <a:ext cx="5250871" cy="400110"/>
          </a:xfrm>
          <a:prstGeom prst="rect">
            <a:avLst/>
          </a:prstGeom>
          <a:noFill/>
        </p:spPr>
        <p:txBody>
          <a:bodyPr wrap="square" rtlCol="0">
            <a:spAutoFit/>
          </a:bodyPr>
          <a:lstStyle/>
          <a:p>
            <a:pPr algn="ctr"/>
            <a:r>
              <a:rPr lang="en-US" sz="2000" dirty="0" smtClean="0">
                <a:solidFill>
                  <a:schemeClr val="bg1"/>
                </a:solidFill>
              </a:rPr>
              <a:t>Progress Made Towards Strategic Vision/Goals</a:t>
            </a:r>
            <a:endParaRPr lang="en-US" sz="2000" dirty="0">
              <a:solidFill>
                <a:schemeClr val="bg1"/>
              </a:solidFill>
            </a:endParaRPr>
          </a:p>
        </p:txBody>
      </p:sp>
      <p:sp>
        <p:nvSpPr>
          <p:cNvPr id="41" name="TextBox 40"/>
          <p:cNvSpPr txBox="1"/>
          <p:nvPr/>
        </p:nvSpPr>
        <p:spPr>
          <a:xfrm>
            <a:off x="3417885" y="1801104"/>
            <a:ext cx="4655128" cy="400110"/>
          </a:xfrm>
          <a:prstGeom prst="rect">
            <a:avLst/>
          </a:prstGeom>
          <a:noFill/>
        </p:spPr>
        <p:txBody>
          <a:bodyPr wrap="square" rtlCol="0">
            <a:spAutoFit/>
          </a:bodyPr>
          <a:lstStyle/>
          <a:p>
            <a:pPr algn="ctr"/>
            <a:r>
              <a:rPr lang="en-US" sz="2000" dirty="0" smtClean="0">
                <a:solidFill>
                  <a:schemeClr val="bg1"/>
                </a:solidFill>
              </a:rPr>
              <a:t>Activities Provided by State Funds</a:t>
            </a:r>
            <a:endParaRPr lang="en-US" sz="2000" dirty="0">
              <a:solidFill>
                <a:schemeClr val="bg1"/>
              </a:solidFill>
            </a:endParaRPr>
          </a:p>
        </p:txBody>
      </p:sp>
      <p:sp>
        <p:nvSpPr>
          <p:cNvPr id="42" name="Snip Single Corner Rectangle 41"/>
          <p:cNvSpPr/>
          <p:nvPr/>
        </p:nvSpPr>
        <p:spPr>
          <a:xfrm>
            <a:off x="2154379" y="1033304"/>
            <a:ext cx="6539345" cy="623455"/>
          </a:xfrm>
          <a:prstGeom prst="snip1Rect">
            <a:avLst/>
          </a:prstGeom>
          <a:solidFill>
            <a:schemeClr val="accent1"/>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402869" y="3082147"/>
            <a:ext cx="4655128" cy="400110"/>
          </a:xfrm>
          <a:prstGeom prst="rect">
            <a:avLst/>
          </a:prstGeom>
          <a:noFill/>
        </p:spPr>
        <p:txBody>
          <a:bodyPr wrap="square" rtlCol="0">
            <a:spAutoFit/>
          </a:bodyPr>
          <a:lstStyle/>
          <a:p>
            <a:pPr algn="ctr"/>
            <a:r>
              <a:rPr lang="en-US" sz="2000" dirty="0" smtClean="0">
                <a:solidFill>
                  <a:schemeClr val="bg1"/>
                </a:solidFill>
              </a:rPr>
              <a:t>Data Validation</a:t>
            </a:r>
            <a:endParaRPr lang="en-US" sz="2000" dirty="0">
              <a:solidFill>
                <a:schemeClr val="bg1"/>
              </a:solidFill>
            </a:endParaRPr>
          </a:p>
        </p:txBody>
      </p:sp>
      <p:sp>
        <p:nvSpPr>
          <p:cNvPr id="40" name="TextBox 39"/>
          <p:cNvSpPr txBox="1"/>
          <p:nvPr/>
        </p:nvSpPr>
        <p:spPr>
          <a:xfrm>
            <a:off x="2488475" y="1175661"/>
            <a:ext cx="6483924" cy="400110"/>
          </a:xfrm>
          <a:prstGeom prst="rect">
            <a:avLst/>
          </a:prstGeom>
          <a:noFill/>
        </p:spPr>
        <p:txBody>
          <a:bodyPr wrap="square" rtlCol="0">
            <a:spAutoFit/>
          </a:bodyPr>
          <a:lstStyle/>
          <a:p>
            <a:pPr algn="ctr"/>
            <a:r>
              <a:rPr lang="en-US" sz="2000" dirty="0" smtClean="0">
                <a:solidFill>
                  <a:schemeClr val="bg1"/>
                </a:solidFill>
              </a:rPr>
              <a:t>State’s Performance Accountability System</a:t>
            </a:r>
            <a:endParaRPr lang="en-US" sz="2000" dirty="0">
              <a:solidFill>
                <a:schemeClr val="bg1"/>
              </a:solidFill>
            </a:endParaRPr>
          </a:p>
        </p:txBody>
      </p:sp>
    </p:spTree>
    <p:extLst>
      <p:ext uri="{BB962C8B-B14F-4D97-AF65-F5344CB8AC3E}">
        <p14:creationId xmlns:p14="http://schemas.microsoft.com/office/powerpoint/2010/main" val="2271249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16</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smtClean="0"/>
              <a:t>A Closer Look</a:t>
            </a:r>
            <a:br>
              <a:rPr lang="en-US" dirty="0" smtClean="0"/>
            </a:br>
            <a:r>
              <a:rPr lang="en-US" dirty="0"/>
              <a:t/>
            </a:r>
            <a:br>
              <a:rPr lang="en-US" dirty="0"/>
            </a:br>
            <a:endParaRPr lang="en-US" dirty="0"/>
          </a:p>
        </p:txBody>
      </p:sp>
      <p:sp>
        <p:nvSpPr>
          <p:cNvPr id="2" name="TextBox 1"/>
          <p:cNvSpPr txBox="1"/>
          <p:nvPr/>
        </p:nvSpPr>
        <p:spPr>
          <a:xfrm>
            <a:off x="2469931" y="3258207"/>
            <a:ext cx="6926317" cy="2585323"/>
          </a:xfrm>
          <a:prstGeom prst="rect">
            <a:avLst/>
          </a:prstGeom>
          <a:noFill/>
        </p:spPr>
        <p:txBody>
          <a:bodyPr wrap="square" rtlCol="0">
            <a:spAutoFit/>
          </a:bodyPr>
          <a:lstStyle/>
          <a:p>
            <a:r>
              <a:rPr lang="en-US"/>
              <a:t>Data Validation  </a:t>
            </a:r>
            <a:br>
              <a:rPr lang="en-US"/>
            </a:br>
            <a:r>
              <a:rPr lang="en-US"/>
              <a:t/>
            </a:r>
            <a:br>
              <a:rPr lang="en-US"/>
            </a:br>
            <a:r>
              <a:rPr lang="en-US"/>
              <a:t>Waivers</a:t>
            </a:r>
            <a:br>
              <a:rPr lang="en-US"/>
            </a:br>
            <a:r>
              <a:rPr lang="en-US"/>
              <a:t/>
            </a:r>
            <a:br>
              <a:rPr lang="en-US"/>
            </a:br>
            <a:r>
              <a:rPr lang="en-US"/>
              <a:t>Effectiveness in Servicing Employers</a:t>
            </a:r>
            <a:br>
              <a:rPr lang="en-US"/>
            </a:br>
            <a:r>
              <a:rPr lang="en-US"/>
              <a:t/>
            </a:r>
            <a:br>
              <a:rPr lang="en-US"/>
            </a:br>
            <a:r>
              <a:rPr lang="en-US"/>
              <a:t>Customer Satisfaction</a:t>
            </a:r>
            <a:br>
              <a:rPr lang="en-US"/>
            </a:br>
            <a:r>
              <a:rPr lang="en-US"/>
              <a:t/>
            </a:r>
            <a:br>
              <a:rPr lang="en-US"/>
            </a:br>
            <a:r>
              <a:rPr lang="en-US"/>
              <a:t>Evaluations</a:t>
            </a:r>
            <a:endParaRPr lang="en-US" dirty="0"/>
          </a:p>
        </p:txBody>
      </p:sp>
    </p:spTree>
    <p:extLst>
      <p:ext uri="{BB962C8B-B14F-4D97-AF65-F5344CB8AC3E}">
        <p14:creationId xmlns:p14="http://schemas.microsoft.com/office/powerpoint/2010/main" val="222375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17</a:t>
            </a:fld>
            <a:endParaRPr lang="en-US" dirty="0"/>
          </a:p>
        </p:txBody>
      </p:sp>
      <p:sp>
        <p:nvSpPr>
          <p:cNvPr id="3" name="Title 2"/>
          <p:cNvSpPr>
            <a:spLocks noGrp="1"/>
          </p:cNvSpPr>
          <p:nvPr>
            <p:ph type="title"/>
          </p:nvPr>
        </p:nvSpPr>
        <p:spPr/>
        <p:txBody>
          <a:bodyPr/>
          <a:lstStyle/>
          <a:p>
            <a:r>
              <a:rPr lang="en-US" dirty="0" smtClean="0"/>
              <a:t>THE BASICS – CONTENT – DATA VALIDATION</a:t>
            </a:r>
            <a:endParaRPr lang="en-US" dirty="0"/>
          </a:p>
        </p:txBody>
      </p:sp>
      <p:sp>
        <p:nvSpPr>
          <p:cNvPr id="5" name="Right Arrow 4"/>
          <p:cNvSpPr/>
          <p:nvPr/>
        </p:nvSpPr>
        <p:spPr>
          <a:xfrm>
            <a:off x="5952433" y="2729952"/>
            <a:ext cx="2199859" cy="1391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06662" y="3180525"/>
            <a:ext cx="2305878" cy="523220"/>
          </a:xfrm>
          <a:prstGeom prst="rect">
            <a:avLst/>
          </a:prstGeom>
          <a:noFill/>
        </p:spPr>
        <p:txBody>
          <a:bodyPr wrap="square" rtlCol="0">
            <a:spAutoFit/>
          </a:bodyPr>
          <a:lstStyle/>
          <a:p>
            <a:pPr algn="ctr"/>
            <a:r>
              <a:rPr lang="en-US" sz="2800" b="1" dirty="0" smtClean="0">
                <a:solidFill>
                  <a:schemeClr val="bg1"/>
                </a:solidFill>
                <a:effectLst>
                  <a:outerShdw blurRad="38100" dist="38100" dir="2700000" algn="tl">
                    <a:srgbClr val="000000">
                      <a:alpha val="43137"/>
                    </a:srgbClr>
                  </a:outerShdw>
                </a:effectLst>
              </a:rPr>
              <a:t>INCLUDES</a:t>
            </a:r>
            <a:endParaRPr lang="en-US" sz="2800" b="1" dirty="0">
              <a:solidFill>
                <a:schemeClr val="bg1"/>
              </a:solidFill>
              <a:effectLst>
                <a:outerShdw blurRad="38100" dist="38100" dir="2700000" algn="tl">
                  <a:srgbClr val="000000">
                    <a:alpha val="43137"/>
                  </a:srgbClr>
                </a:outerShdw>
              </a:effectLst>
            </a:endParaRPr>
          </a:p>
        </p:txBody>
      </p:sp>
      <p:sp>
        <p:nvSpPr>
          <p:cNvPr id="7" name="Pentagon 6"/>
          <p:cNvSpPr/>
          <p:nvPr/>
        </p:nvSpPr>
        <p:spPr>
          <a:xfrm>
            <a:off x="8145669" y="1037947"/>
            <a:ext cx="3653817" cy="789903"/>
          </a:xfrm>
          <a:prstGeom prst="homePlat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entagon 24"/>
          <p:cNvSpPr/>
          <p:nvPr/>
        </p:nvSpPr>
        <p:spPr>
          <a:xfrm>
            <a:off x="8145669" y="1846191"/>
            <a:ext cx="3653817" cy="78990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p:nvSpPr>
        <p:spPr>
          <a:xfrm>
            <a:off x="8145670" y="2633947"/>
            <a:ext cx="3653817" cy="789903"/>
          </a:xfrm>
          <a:prstGeom prst="homePlat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p:cNvSpPr/>
          <p:nvPr/>
        </p:nvSpPr>
        <p:spPr>
          <a:xfrm>
            <a:off x="8145670" y="3431086"/>
            <a:ext cx="3653817" cy="78990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p:cNvSpPr/>
          <p:nvPr/>
        </p:nvSpPr>
        <p:spPr>
          <a:xfrm>
            <a:off x="8145670" y="4243198"/>
            <a:ext cx="3653817" cy="789903"/>
          </a:xfrm>
          <a:prstGeom prst="homePlat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p:cNvSpPr/>
          <p:nvPr/>
        </p:nvSpPr>
        <p:spPr>
          <a:xfrm>
            <a:off x="8145670" y="5053589"/>
            <a:ext cx="3653817" cy="78990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84817" y="1244389"/>
            <a:ext cx="3034748" cy="400110"/>
          </a:xfrm>
          <a:prstGeom prst="rect">
            <a:avLst/>
          </a:prstGeom>
          <a:noFill/>
        </p:spPr>
        <p:txBody>
          <a:bodyPr wrap="square" rtlCol="0">
            <a:spAutoFit/>
          </a:bodyPr>
          <a:lstStyle/>
          <a:p>
            <a:pPr algn="ctr"/>
            <a:r>
              <a:rPr lang="en-US" sz="2000" b="1" dirty="0" smtClean="0">
                <a:solidFill>
                  <a:schemeClr val="accent2"/>
                </a:solidFill>
              </a:rPr>
              <a:t>Written Procedures</a:t>
            </a:r>
            <a:endParaRPr lang="en-US" sz="2000" b="1" dirty="0">
              <a:solidFill>
                <a:schemeClr val="accent2"/>
              </a:solidFill>
            </a:endParaRPr>
          </a:p>
        </p:txBody>
      </p:sp>
      <p:sp>
        <p:nvSpPr>
          <p:cNvPr id="44" name="TextBox 43"/>
          <p:cNvSpPr txBox="1"/>
          <p:nvPr/>
        </p:nvSpPr>
        <p:spPr>
          <a:xfrm>
            <a:off x="8284817" y="2057809"/>
            <a:ext cx="3034748" cy="400110"/>
          </a:xfrm>
          <a:prstGeom prst="rect">
            <a:avLst/>
          </a:prstGeom>
          <a:noFill/>
        </p:spPr>
        <p:txBody>
          <a:bodyPr wrap="square" rtlCol="0">
            <a:spAutoFit/>
          </a:bodyPr>
          <a:lstStyle/>
          <a:p>
            <a:pPr algn="ctr"/>
            <a:r>
              <a:rPr lang="en-US" sz="2000" b="1" dirty="0" smtClean="0">
                <a:solidFill>
                  <a:schemeClr val="bg1"/>
                </a:solidFill>
              </a:rPr>
              <a:t>Regular Training</a:t>
            </a:r>
            <a:endParaRPr lang="en-US" sz="2000" b="1" dirty="0">
              <a:solidFill>
                <a:schemeClr val="bg1"/>
              </a:solidFill>
            </a:endParaRPr>
          </a:p>
        </p:txBody>
      </p:sp>
      <p:sp>
        <p:nvSpPr>
          <p:cNvPr id="45" name="TextBox 44"/>
          <p:cNvSpPr txBox="1"/>
          <p:nvPr/>
        </p:nvSpPr>
        <p:spPr>
          <a:xfrm>
            <a:off x="8258311" y="2826809"/>
            <a:ext cx="3034748" cy="400110"/>
          </a:xfrm>
          <a:prstGeom prst="rect">
            <a:avLst/>
          </a:prstGeom>
          <a:noFill/>
        </p:spPr>
        <p:txBody>
          <a:bodyPr wrap="square" rtlCol="0">
            <a:spAutoFit/>
          </a:bodyPr>
          <a:lstStyle/>
          <a:p>
            <a:pPr algn="ctr"/>
            <a:r>
              <a:rPr lang="en-US" sz="2000" b="1" dirty="0" smtClean="0">
                <a:solidFill>
                  <a:schemeClr val="accent2"/>
                </a:solidFill>
              </a:rPr>
              <a:t>Monitoring Protocols</a:t>
            </a:r>
            <a:endParaRPr lang="en-US" sz="2000" b="1" dirty="0">
              <a:solidFill>
                <a:schemeClr val="accent2"/>
              </a:solidFill>
            </a:endParaRPr>
          </a:p>
        </p:txBody>
      </p:sp>
      <p:sp>
        <p:nvSpPr>
          <p:cNvPr id="46" name="TextBox 45"/>
          <p:cNvSpPr txBox="1"/>
          <p:nvPr/>
        </p:nvSpPr>
        <p:spPr>
          <a:xfrm>
            <a:off x="8284817" y="3621298"/>
            <a:ext cx="3034748" cy="400110"/>
          </a:xfrm>
          <a:prstGeom prst="rect">
            <a:avLst/>
          </a:prstGeom>
          <a:noFill/>
        </p:spPr>
        <p:txBody>
          <a:bodyPr wrap="square" rtlCol="0">
            <a:spAutoFit/>
          </a:bodyPr>
          <a:lstStyle/>
          <a:p>
            <a:pPr algn="ctr"/>
            <a:r>
              <a:rPr lang="en-US" sz="2000" b="1" dirty="0" smtClean="0">
                <a:solidFill>
                  <a:schemeClr val="bg1"/>
                </a:solidFill>
              </a:rPr>
              <a:t>Review of Program Data</a:t>
            </a:r>
            <a:endParaRPr lang="en-US" sz="2000" b="1" dirty="0">
              <a:solidFill>
                <a:schemeClr val="bg1"/>
              </a:solidFill>
            </a:endParaRPr>
          </a:p>
        </p:txBody>
      </p:sp>
      <p:sp>
        <p:nvSpPr>
          <p:cNvPr id="47" name="TextBox 46"/>
          <p:cNvSpPr txBox="1"/>
          <p:nvPr/>
        </p:nvSpPr>
        <p:spPr>
          <a:xfrm>
            <a:off x="8152292" y="4454250"/>
            <a:ext cx="3034748" cy="400110"/>
          </a:xfrm>
          <a:prstGeom prst="rect">
            <a:avLst/>
          </a:prstGeom>
          <a:noFill/>
        </p:spPr>
        <p:txBody>
          <a:bodyPr wrap="square" rtlCol="0">
            <a:spAutoFit/>
          </a:bodyPr>
          <a:lstStyle/>
          <a:p>
            <a:pPr algn="ctr"/>
            <a:r>
              <a:rPr lang="en-US" sz="2000" b="1" dirty="0" smtClean="0">
                <a:solidFill>
                  <a:schemeClr val="accent2"/>
                </a:solidFill>
              </a:rPr>
              <a:t>Documentation</a:t>
            </a:r>
            <a:endParaRPr lang="en-US" sz="2000" b="1" dirty="0">
              <a:solidFill>
                <a:schemeClr val="accent2"/>
              </a:solidFill>
            </a:endParaRPr>
          </a:p>
        </p:txBody>
      </p:sp>
      <p:sp>
        <p:nvSpPr>
          <p:cNvPr id="48" name="TextBox 47"/>
          <p:cNvSpPr txBox="1"/>
          <p:nvPr/>
        </p:nvSpPr>
        <p:spPr>
          <a:xfrm>
            <a:off x="8245322" y="5309707"/>
            <a:ext cx="3034748" cy="400110"/>
          </a:xfrm>
          <a:prstGeom prst="rect">
            <a:avLst/>
          </a:prstGeom>
          <a:noFill/>
        </p:spPr>
        <p:txBody>
          <a:bodyPr wrap="square" rtlCol="0">
            <a:spAutoFit/>
          </a:bodyPr>
          <a:lstStyle/>
          <a:p>
            <a:pPr algn="ctr"/>
            <a:r>
              <a:rPr lang="en-US" sz="2000" b="1" dirty="0" smtClean="0">
                <a:solidFill>
                  <a:schemeClr val="bg1"/>
                </a:solidFill>
              </a:rPr>
              <a:t>Regular Assessment</a:t>
            </a:r>
            <a:endParaRPr lang="en-US" sz="2000" b="1" dirty="0">
              <a:solidFill>
                <a:schemeClr val="bg1"/>
              </a:solidFill>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6811" y="1469227"/>
            <a:ext cx="5749217" cy="3840480"/>
          </a:xfrm>
          <a:prstGeom prst="rect">
            <a:avLst/>
          </a:prstGeom>
        </p:spPr>
      </p:pic>
    </p:spTree>
    <p:extLst>
      <p:ext uri="{BB962C8B-B14F-4D97-AF65-F5344CB8AC3E}">
        <p14:creationId xmlns:p14="http://schemas.microsoft.com/office/powerpoint/2010/main" val="1707448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smtClean="0"/>
              <a:t>THE BASICS – CONTENT – WAIVERS</a:t>
            </a:r>
            <a:endParaRPr lang="en-US" dirty="0"/>
          </a:p>
        </p:txBody>
      </p:sp>
      <p:sp>
        <p:nvSpPr>
          <p:cNvPr id="33" name="Chevron 32"/>
          <p:cNvSpPr/>
          <p:nvPr/>
        </p:nvSpPr>
        <p:spPr>
          <a:xfrm>
            <a:off x="2027581" y="1792567"/>
            <a:ext cx="6246530" cy="2789068"/>
          </a:xfrm>
          <a:prstGeom prst="chevron">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021"/>
              </a:solidFill>
              <a:effectLst/>
              <a:uLnTx/>
              <a:uFillTx/>
              <a:latin typeface="Calibri" panose="020F0502020204030204"/>
              <a:ea typeface="+mn-ea"/>
              <a:cs typeface="+mn-cs"/>
            </a:endParaRPr>
          </a:p>
        </p:txBody>
      </p:sp>
      <p:sp>
        <p:nvSpPr>
          <p:cNvPr id="34" name="TextBox 33"/>
          <p:cNvSpPr txBox="1"/>
          <p:nvPr/>
        </p:nvSpPr>
        <p:spPr>
          <a:xfrm>
            <a:off x="3852133" y="2822094"/>
            <a:ext cx="25974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Calibri" panose="020F0502020204030204"/>
                <a:ea typeface="+mn-ea"/>
                <a:cs typeface="+mn-cs"/>
              </a:rPr>
              <a:t>WAIVERS</a:t>
            </a:r>
            <a:endPar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TextBox 43"/>
          <p:cNvSpPr txBox="1"/>
          <p:nvPr/>
        </p:nvSpPr>
        <p:spPr>
          <a:xfrm>
            <a:off x="4114801" y="3782068"/>
            <a:ext cx="5731328" cy="1815882"/>
          </a:xfrm>
          <a:prstGeom prst="rect">
            <a:avLst/>
          </a:prstGeom>
          <a:solidFill>
            <a:schemeClr val="accent2"/>
          </a:solidFill>
          <a:ln w="38100">
            <a:solidFill>
              <a:schemeClr val="accent1"/>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smtClean="0">
                <a:ln>
                  <a:noFill/>
                </a:ln>
                <a:solidFill>
                  <a:srgbClr val="FFFFFF"/>
                </a:solidFill>
                <a:effectLst/>
                <a:uLnTx/>
                <a:uFillTx/>
                <a:latin typeface="Calibri" panose="020F0502020204030204"/>
                <a:ea typeface="+mn-ea"/>
                <a:cs typeface="+mn-cs"/>
              </a:rPr>
              <a:t>Active Waivers</a:t>
            </a: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smtClean="0">
                <a:ln>
                  <a:noFill/>
                </a:ln>
                <a:solidFill>
                  <a:srgbClr val="FFFFFF"/>
                </a:solidFill>
                <a:effectLst/>
                <a:uLnTx/>
                <a:uFillTx/>
                <a:latin typeface="Calibri" panose="020F0502020204030204"/>
                <a:ea typeface="+mn-ea"/>
                <a:cs typeface="+mn-cs"/>
              </a:rPr>
              <a:t>Progress Towards Outcomes</a:t>
            </a: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smtClean="0">
                <a:ln>
                  <a:noFill/>
                </a:ln>
                <a:solidFill>
                  <a:srgbClr val="FFFFFF"/>
                </a:solidFill>
                <a:effectLst/>
                <a:uLnTx/>
                <a:uFillTx/>
                <a:latin typeface="Calibri" panose="020F0502020204030204"/>
                <a:ea typeface="+mn-ea"/>
                <a:cs typeface="+mn-cs"/>
              </a:rPr>
              <a:t>Affect on Performance Outcomes</a:t>
            </a: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smtClean="0">
                <a:ln>
                  <a:noFill/>
                </a:ln>
                <a:solidFill>
                  <a:srgbClr val="FFFFFF"/>
                </a:solidFill>
                <a:effectLst/>
                <a:uLnTx/>
                <a:uFillTx/>
                <a:latin typeface="Calibri" panose="020F0502020204030204"/>
                <a:ea typeface="+mn-ea"/>
                <a:cs typeface="+mn-cs"/>
              </a:rPr>
              <a:t>Quantifiable Outcomes</a:t>
            </a: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396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smtClean="0"/>
              <a:t>THE BASICS – CONTENT – WAIVERS</a:t>
            </a:r>
            <a:endParaRPr lang="en-US" dirty="0"/>
          </a:p>
        </p:txBody>
      </p:sp>
      <p:sp>
        <p:nvSpPr>
          <p:cNvPr id="4" name="Text Placeholder 3"/>
          <p:cNvSpPr>
            <a:spLocks noGrp="1"/>
          </p:cNvSpPr>
          <p:nvPr>
            <p:ph type="body" idx="1"/>
          </p:nvPr>
        </p:nvSpPr>
        <p:spPr/>
        <p:txBody>
          <a:bodyPr/>
          <a:lstStyle/>
          <a:p>
            <a:r>
              <a:rPr lang="en-US" dirty="0" smtClean="0"/>
              <a:t>Example: </a:t>
            </a:r>
            <a:r>
              <a:rPr lang="en-US" dirty="0"/>
              <a:t>75% Statewide OSY Expenditures </a:t>
            </a:r>
            <a:r>
              <a:rPr lang="en-US" dirty="0" smtClean="0"/>
              <a:t>Waiver</a:t>
            </a:r>
            <a:endParaRPr lang="en-US" dirty="0"/>
          </a:p>
        </p:txBody>
      </p:sp>
      <p:sp>
        <p:nvSpPr>
          <p:cNvPr id="5" name="Content Placeholder 4"/>
          <p:cNvSpPr>
            <a:spLocks noGrp="1"/>
          </p:cNvSpPr>
          <p:nvPr>
            <p:ph sz="half" idx="2"/>
          </p:nvPr>
        </p:nvSpPr>
        <p:spPr/>
        <p:txBody>
          <a:bodyPr/>
          <a:lstStyle/>
          <a:p>
            <a:r>
              <a:rPr lang="en-US" sz="2800" dirty="0" smtClean="0"/>
              <a:t>Projected Outcomes</a:t>
            </a:r>
          </a:p>
          <a:p>
            <a:pPr lvl="1"/>
            <a:r>
              <a:rPr lang="en-US" sz="2400" dirty="0" smtClean="0"/>
              <a:t>Youth participants increased; higher % of Youth in pre-apprenticeship and post-secondary or earning MSG</a:t>
            </a:r>
            <a:endParaRPr lang="en-US" sz="2400" dirty="0"/>
          </a:p>
          <a:p>
            <a:r>
              <a:rPr lang="en-US" sz="2800" dirty="0" smtClean="0"/>
              <a:t>Results Reported</a:t>
            </a:r>
          </a:p>
          <a:p>
            <a:pPr lvl="1"/>
            <a:r>
              <a:rPr lang="en-US" sz="2400" i="1" dirty="0" smtClean="0"/>
              <a:t>Number </a:t>
            </a:r>
            <a:r>
              <a:rPr lang="en-US" sz="2400" i="1" dirty="0"/>
              <a:t>and percentage of ISY enrolled in pre-apprenticeship programs increased for PY 2019.  Twenty additional ISY enrolled, a 15% increase compared to PY </a:t>
            </a:r>
            <a:r>
              <a:rPr lang="en-US" sz="2400" i="1" dirty="0" smtClean="0"/>
              <a:t>2018.</a:t>
            </a:r>
          </a:p>
          <a:p>
            <a:pPr lvl="1"/>
            <a:r>
              <a:rPr lang="en-US" sz="2400" i="1" dirty="0" smtClean="0"/>
              <a:t>Outcomes for OSY remained similar or increased across all indicators.</a:t>
            </a:r>
            <a:endParaRPr lang="en-US" sz="2400" i="1" dirty="0"/>
          </a:p>
          <a:p>
            <a:pPr lvl="1"/>
            <a:endParaRPr lang="en-US" sz="2400" dirty="0"/>
          </a:p>
          <a:p>
            <a:pPr lvl="1"/>
            <a:endParaRPr lang="en-US" dirty="0"/>
          </a:p>
        </p:txBody>
      </p:sp>
    </p:spTree>
    <p:extLst>
      <p:ext uri="{BB962C8B-B14F-4D97-AF65-F5344CB8AC3E}">
        <p14:creationId xmlns:p14="http://schemas.microsoft.com/office/powerpoint/2010/main" val="2688492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2</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smtClean="0"/>
              <a:t> Poll Question 1</a:t>
            </a:r>
            <a:endParaRPr lang="en-US" dirty="0"/>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lstStyle/>
          <a:p>
            <a:r>
              <a:rPr lang="en-US" dirty="0" smtClean="0"/>
              <a:t>Writing ETA’s annual narrative report makes me feel…</a:t>
            </a:r>
            <a:endParaRPr lang="en-US" dirty="0"/>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p:txBody>
          <a:bodyPr/>
          <a:lstStyle/>
          <a:p>
            <a:r>
              <a:rPr lang="en-US" dirty="0"/>
              <a:t>Enter </a:t>
            </a:r>
            <a:r>
              <a:rPr lang="en-US" dirty="0" smtClean="0"/>
              <a:t>your answer in the chat room. </a:t>
            </a:r>
            <a:endParaRPr lang="en-US" dirty="0"/>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a:xfrm>
            <a:off x="5786005" y="1137446"/>
            <a:ext cx="5925134" cy="4089874"/>
          </a:xfrm>
        </p:spPr>
        <p:txBody>
          <a:bodyPr>
            <a:normAutofit fontScale="85000" lnSpcReduction="20000"/>
          </a:bodyPr>
          <a:lstStyle/>
          <a:p>
            <a:endParaRPr lang="en-US" i="1" dirty="0" smtClean="0"/>
          </a:p>
          <a:p>
            <a:endParaRPr lang="en-US" i="1" dirty="0"/>
          </a:p>
          <a:p>
            <a:r>
              <a:rPr lang="en-US" i="1" dirty="0" smtClean="0"/>
              <a:t>Anxious</a:t>
            </a:r>
          </a:p>
          <a:p>
            <a:r>
              <a:rPr lang="en-US" dirty="0" smtClean="0"/>
              <a:t>Happy</a:t>
            </a:r>
          </a:p>
          <a:p>
            <a:r>
              <a:rPr lang="en-US" i="1" dirty="0" smtClean="0"/>
              <a:t>Clueless</a:t>
            </a:r>
          </a:p>
          <a:p>
            <a:r>
              <a:rPr lang="en-US" i="1" dirty="0" smtClean="0"/>
              <a:t>Determined</a:t>
            </a:r>
          </a:p>
          <a:p>
            <a:r>
              <a:rPr lang="en-US" i="1" dirty="0" smtClean="0"/>
              <a:t>Other…No words can describe how I feel</a:t>
            </a:r>
          </a:p>
          <a:p>
            <a:endParaRPr lang="en-US" i="1" dirty="0" smtClean="0"/>
          </a:p>
          <a:p>
            <a:endParaRPr lang="en-US" i="1" dirty="0" smtClean="0"/>
          </a:p>
          <a:p>
            <a:endParaRPr lang="en-US" dirty="0" smtClean="0"/>
          </a:p>
          <a:p>
            <a:endParaRPr lang="en-US" dirty="0"/>
          </a:p>
        </p:txBody>
      </p:sp>
    </p:spTree>
    <p:extLst>
      <p:ext uri="{BB962C8B-B14F-4D97-AF65-F5344CB8AC3E}">
        <p14:creationId xmlns:p14="http://schemas.microsoft.com/office/powerpoint/2010/main" val="3683455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smtClean="0"/>
              <a:t>THE BASICS – CONTENT – WAIVERS</a:t>
            </a:r>
            <a:endParaRPr lang="en-US" dirty="0"/>
          </a:p>
        </p:txBody>
      </p:sp>
      <p:sp>
        <p:nvSpPr>
          <p:cNvPr id="6" name="Text Placeholder 5"/>
          <p:cNvSpPr>
            <a:spLocks noGrp="1"/>
          </p:cNvSpPr>
          <p:nvPr>
            <p:ph type="body" idx="1"/>
          </p:nvPr>
        </p:nvSpPr>
        <p:spPr/>
        <p:txBody>
          <a:bodyPr>
            <a:normAutofit/>
          </a:bodyPr>
          <a:lstStyle/>
          <a:p>
            <a:r>
              <a:rPr lang="en-US" sz="3600" dirty="0" smtClean="0"/>
              <a:t>Question to Consider</a:t>
            </a:r>
            <a:endParaRPr lang="en-US" sz="3600" dirty="0"/>
          </a:p>
        </p:txBody>
      </p:sp>
      <p:sp>
        <p:nvSpPr>
          <p:cNvPr id="7" name="Content Placeholder 6"/>
          <p:cNvSpPr>
            <a:spLocks noGrp="1"/>
          </p:cNvSpPr>
          <p:nvPr>
            <p:ph sz="half" idx="2"/>
          </p:nvPr>
        </p:nvSpPr>
        <p:spPr/>
        <p:txBody>
          <a:bodyPr/>
          <a:lstStyle/>
          <a:p>
            <a:r>
              <a:rPr lang="en-US" sz="3200" b="1" dirty="0">
                <a:latin typeface="Times New Roman" panose="02020603050405020304" pitchFamily="18" charset="0"/>
                <a:cs typeface="Times New Roman" panose="02020603050405020304" pitchFamily="18" charset="0"/>
              </a:rPr>
              <a:t>Has your State undertaken a monitoring effort to oversee effective waiver implementation?</a:t>
            </a:r>
          </a:p>
          <a:p>
            <a:endParaRPr lang="en-US" dirty="0"/>
          </a:p>
        </p:txBody>
      </p:sp>
      <p:sp>
        <p:nvSpPr>
          <p:cNvPr id="8" name="Text Placeholder 7"/>
          <p:cNvSpPr>
            <a:spLocks noGrp="1"/>
          </p:cNvSpPr>
          <p:nvPr>
            <p:ph type="body" sz="quarter" idx="3"/>
          </p:nvPr>
        </p:nvSpPr>
        <p:spPr/>
        <p:txBody>
          <a:bodyPr>
            <a:normAutofit/>
          </a:bodyPr>
          <a:lstStyle/>
          <a:p>
            <a:r>
              <a:rPr lang="en-US" sz="3600" dirty="0" smtClean="0"/>
              <a:t>Example</a:t>
            </a:r>
            <a:endParaRPr lang="en-US" sz="3600" dirty="0"/>
          </a:p>
        </p:txBody>
      </p:sp>
      <p:sp>
        <p:nvSpPr>
          <p:cNvPr id="9" name="Content Placeholder 8"/>
          <p:cNvSpPr>
            <a:spLocks noGrp="1"/>
          </p:cNvSpPr>
          <p:nvPr>
            <p:ph sz="quarter" idx="4"/>
          </p:nvPr>
        </p:nvSpPr>
        <p:spPr/>
        <p:txBody>
          <a:bodyPr/>
          <a:lstStyle/>
          <a:p>
            <a:r>
              <a:rPr lang="en-US" sz="2800" dirty="0" smtClean="0"/>
              <a:t>Assess expansion of OJT on employer side</a:t>
            </a:r>
          </a:p>
          <a:p>
            <a:r>
              <a:rPr lang="en-US" sz="2800" dirty="0" smtClean="0"/>
              <a:t>Have contracts with SBEs increased under this waiver?</a:t>
            </a:r>
            <a:endParaRPr lang="en-US" sz="2800" dirty="0"/>
          </a:p>
        </p:txBody>
      </p:sp>
    </p:spTree>
    <p:extLst>
      <p:ext uri="{BB962C8B-B14F-4D97-AF65-F5344CB8AC3E}">
        <p14:creationId xmlns:p14="http://schemas.microsoft.com/office/powerpoint/2010/main" val="2726224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smtClean="0"/>
              <a:t>THE BASICS – CONTENT – WAIVERS</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902325"/>
            <a:ext cx="12192000" cy="5927655"/>
          </a:xfrm>
        </p:spPr>
      </p:pic>
      <p:sp>
        <p:nvSpPr>
          <p:cNvPr id="4" name="Text Placeholder 3"/>
          <p:cNvSpPr>
            <a:spLocks noGrp="1"/>
          </p:cNvSpPr>
          <p:nvPr>
            <p:ph type="body" idx="1"/>
          </p:nvPr>
        </p:nvSpPr>
        <p:spPr>
          <a:xfrm>
            <a:off x="4741851" y="1995524"/>
            <a:ext cx="2708298" cy="823912"/>
          </a:xfrm>
          <a:noFill/>
          <a:ln>
            <a:noFill/>
          </a:ln>
        </p:spPr>
        <p:txBody>
          <a:bodyPr>
            <a:normAutofit fontScale="85000" lnSpcReduction="20000"/>
          </a:bodyPr>
          <a:lstStyle/>
          <a:p>
            <a:pPr algn="ctr"/>
            <a:r>
              <a:rPr lang="en-US" sz="2400" dirty="0" smtClean="0"/>
              <a:t>What has this waiver done for your State lately?</a:t>
            </a:r>
            <a:endParaRPr lang="en-US" sz="3600" dirty="0"/>
          </a:p>
        </p:txBody>
      </p:sp>
      <p:sp>
        <p:nvSpPr>
          <p:cNvPr id="7" name="Text Placeholder 3"/>
          <p:cNvSpPr txBox="1">
            <a:spLocks/>
          </p:cNvSpPr>
          <p:nvPr/>
        </p:nvSpPr>
        <p:spPr>
          <a:xfrm>
            <a:off x="8908421" y="2407480"/>
            <a:ext cx="2949887" cy="823912"/>
          </a:xfrm>
          <a:prstGeom prst="rect">
            <a:avLst/>
          </a:prstGeom>
          <a:noFill/>
          <a:ln>
            <a:noFill/>
          </a:ln>
        </p:spPr>
        <p:txBody>
          <a:bodyPr vert="horz" lIns="91440" tIns="45720" rIns="91440" bIns="45720" rtlCol="0" anchor="ctr">
            <a:noAutofit/>
          </a:bodyPr>
          <a:lstStyle>
            <a:lvl1pPr marL="0" indent="0" algn="l" defTabSz="914400" rtl="0" eaLnBrk="1" latinLnBrk="0" hangingPunct="1">
              <a:lnSpc>
                <a:spcPct val="95000"/>
              </a:lnSpc>
              <a:spcBef>
                <a:spcPts val="1800"/>
              </a:spcBef>
              <a:buClr>
                <a:schemeClr val="accent2"/>
              </a:buClr>
              <a:buFont typeface="Wingdings 3" panose="05040102010807070707" pitchFamily="18" charset="2"/>
              <a:buNone/>
              <a:defRPr sz="2800" b="0" kern="1200">
                <a:solidFill>
                  <a:schemeClr val="accent2"/>
                </a:solidFill>
                <a:latin typeface="+mn-lt"/>
                <a:ea typeface="+mn-ea"/>
                <a:cs typeface="+mn-cs"/>
              </a:defRPr>
            </a:lvl1pPr>
            <a:lvl2pPr marL="457200" indent="0" algn="l" defTabSz="914400" rtl="0" eaLnBrk="1" latinLnBrk="0" hangingPunct="1">
              <a:lnSpc>
                <a:spcPct val="95000"/>
              </a:lnSpc>
              <a:spcBef>
                <a:spcPts val="800"/>
              </a:spcBef>
              <a:buClr>
                <a:schemeClr val="accent6"/>
              </a:buClr>
              <a:buFont typeface="Wingdings 3" panose="05040102010807070707" pitchFamily="18" charset="2"/>
              <a:buNone/>
              <a:defRPr sz="2000" b="1" kern="1200">
                <a:solidFill>
                  <a:schemeClr val="bg2">
                    <a:lumMod val="25000"/>
                  </a:schemeClr>
                </a:solidFill>
                <a:latin typeface="+mn-lt"/>
                <a:ea typeface="+mn-ea"/>
                <a:cs typeface="+mn-cs"/>
              </a:defRPr>
            </a:lvl2pPr>
            <a:lvl3pPr marL="914400" indent="0" algn="l" defTabSz="914400" rtl="0" eaLnBrk="1" latinLnBrk="0" hangingPunct="1">
              <a:lnSpc>
                <a:spcPct val="95000"/>
              </a:lnSpc>
              <a:spcBef>
                <a:spcPts val="500"/>
              </a:spcBef>
              <a:buClr>
                <a:schemeClr val="bg1">
                  <a:lumMod val="50000"/>
                </a:schemeClr>
              </a:buClr>
              <a:buFont typeface="Wingdings 3" panose="05040102010807070707" pitchFamily="18" charset="2"/>
              <a:buNone/>
              <a:defRPr sz="1800" b="1" kern="1200">
                <a:solidFill>
                  <a:schemeClr val="bg2">
                    <a:lumMod val="25000"/>
                  </a:schemeClr>
                </a:solidFill>
                <a:latin typeface="+mn-lt"/>
                <a:ea typeface="+mn-ea"/>
                <a:cs typeface="+mn-cs"/>
              </a:defRPr>
            </a:lvl3pPr>
            <a:lvl4pPr marL="1371600" indent="0" algn="l" defTabSz="914400" rtl="0" eaLnBrk="1" latinLnBrk="0" hangingPunct="1">
              <a:lnSpc>
                <a:spcPct val="95000"/>
              </a:lnSpc>
              <a:spcBef>
                <a:spcPts val="500"/>
              </a:spcBef>
              <a:buClr>
                <a:schemeClr val="accent2"/>
              </a:buClr>
              <a:buFont typeface="Wingdings 3" panose="05040102010807070707" pitchFamily="18" charset="2"/>
              <a:buNone/>
              <a:defRPr sz="1600" b="1" kern="1200">
                <a:solidFill>
                  <a:schemeClr val="bg2">
                    <a:lumMod val="25000"/>
                  </a:schemeClr>
                </a:solidFill>
                <a:latin typeface="+mn-lt"/>
                <a:ea typeface="+mn-ea"/>
                <a:cs typeface="+mn-cs"/>
              </a:defRPr>
            </a:lvl4pPr>
            <a:lvl5pPr marL="1828800" indent="0" algn="l" defTabSz="914400" rtl="0" eaLnBrk="1" latinLnBrk="0" hangingPunct="1">
              <a:lnSpc>
                <a:spcPct val="95000"/>
              </a:lnSpc>
              <a:spcBef>
                <a:spcPts val="500"/>
              </a:spcBef>
              <a:buClr>
                <a:schemeClr val="accent6"/>
              </a:buClr>
              <a:buFont typeface="Wingdings 3" panose="05040102010807070707" pitchFamily="18" charset="2"/>
              <a:buNone/>
              <a:defRPr sz="1600" b="1" kern="1200">
                <a:solidFill>
                  <a:schemeClr val="bg2">
                    <a:lumMod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800"/>
              </a:spcBef>
              <a:spcAft>
                <a:spcPts val="0"/>
              </a:spcAft>
              <a:buClr>
                <a:srgbClr val="7A232F"/>
              </a:buClr>
              <a:buSzTx/>
              <a:buFont typeface="Wingdings 3" panose="05040102010807070707" pitchFamily="18" charset="2"/>
              <a:buNone/>
              <a:tabLst/>
              <a:defRPr/>
            </a:pPr>
            <a:r>
              <a:rPr kumimoji="0" lang="en-US" sz="2400" b="0" i="0" u="none" strike="noStrike" kern="1200" cap="none" spc="0" normalizeH="0" baseline="0" noProof="0" dirty="0" smtClean="0">
                <a:ln>
                  <a:noFill/>
                </a:ln>
                <a:solidFill>
                  <a:srgbClr val="242021"/>
                </a:solidFill>
                <a:effectLst/>
                <a:uLnTx/>
                <a:uFillTx/>
                <a:latin typeface="Calibri" panose="020F0502020204030204"/>
                <a:ea typeface="+mn-ea"/>
                <a:cs typeface="+mn-cs"/>
              </a:rPr>
              <a:t>Do you need this waiver?  </a:t>
            </a:r>
            <a:endParaRPr kumimoji="0" lang="en-US" sz="2400" b="0"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0195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22</a:t>
            </a:fld>
            <a:endParaRPr lang="en-US" dirty="0"/>
          </a:p>
        </p:txBody>
      </p:sp>
      <p:sp>
        <p:nvSpPr>
          <p:cNvPr id="3" name="Title 2"/>
          <p:cNvSpPr>
            <a:spLocks noGrp="1"/>
          </p:cNvSpPr>
          <p:nvPr>
            <p:ph type="title"/>
          </p:nvPr>
        </p:nvSpPr>
        <p:spPr/>
        <p:txBody>
          <a:bodyPr>
            <a:normAutofit fontScale="90000"/>
          </a:bodyPr>
          <a:lstStyle/>
          <a:p>
            <a:r>
              <a:rPr lang="en-US" dirty="0" smtClean="0"/>
              <a:t>THE BASICS – CONTENT – EFFECTIVENESS IN SERVING EMPLOYERS</a:t>
            </a:r>
            <a:endParaRPr lang="en-US" dirty="0"/>
          </a:p>
        </p:txBody>
      </p:sp>
      <p:sp>
        <p:nvSpPr>
          <p:cNvPr id="19" name="Content Placeholder 2"/>
          <p:cNvSpPr txBox="1">
            <a:spLocks/>
          </p:cNvSpPr>
          <p:nvPr/>
        </p:nvSpPr>
        <p:spPr>
          <a:xfrm>
            <a:off x="786174" y="963197"/>
            <a:ext cx="4276156" cy="4351338"/>
          </a:xfrm>
          <a:prstGeom prst="rect">
            <a:avLst/>
          </a:prstGeom>
        </p:spPr>
        <p:txBody>
          <a:bodyPr>
            <a:normAutofit fontScale="92500"/>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The two approaches selected</a:t>
            </a:r>
          </a:p>
          <a:p>
            <a:pPr lvl="1"/>
            <a:r>
              <a:rPr lang="en-US" i="1" dirty="0" smtClean="0"/>
              <a:t>Retention (Retention with the same employer) </a:t>
            </a:r>
            <a:endParaRPr lang="en-US" dirty="0" smtClean="0"/>
          </a:p>
          <a:p>
            <a:pPr lvl="1"/>
            <a:r>
              <a:rPr lang="en-US" i="1" dirty="0" smtClean="0"/>
              <a:t>Repeat Business Customers (Percentage of repeat employers using services within the previous three years) </a:t>
            </a:r>
            <a:endParaRPr lang="en-US" dirty="0" smtClean="0"/>
          </a:p>
          <a:p>
            <a:pPr lvl="1"/>
            <a:r>
              <a:rPr lang="en-US" i="1" dirty="0" smtClean="0"/>
              <a:t>Employer Penetration Rate (Percentage of employers using services out of all employers in the State) </a:t>
            </a:r>
            <a:endParaRPr lang="en-US" i="1" dirty="0"/>
          </a:p>
        </p:txBody>
      </p:sp>
      <p:sp>
        <p:nvSpPr>
          <p:cNvPr id="21" name="Content Placeholder 4"/>
          <p:cNvSpPr txBox="1">
            <a:spLocks/>
          </p:cNvSpPr>
          <p:nvPr/>
        </p:nvSpPr>
        <p:spPr>
          <a:xfrm>
            <a:off x="805866" y="5295698"/>
            <a:ext cx="5170864" cy="1425777"/>
          </a:xfrm>
          <a:prstGeom prst="rect">
            <a:avLst/>
          </a:prstGeom>
        </p:spPr>
        <p:txBody>
          <a:bodyPr>
            <a:normAutofit/>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Any state-established approach, or other employer engagement metric</a:t>
            </a:r>
          </a:p>
          <a:p>
            <a:pPr marL="0" indent="0">
              <a:buFont typeface="Wingdings 3" panose="05040102010807070707" pitchFamily="18" charset="2"/>
              <a:buNone/>
            </a:pPr>
            <a:endParaRPr lang="en-US"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23160" y="891549"/>
            <a:ext cx="6668840" cy="4754880"/>
          </a:xfrm>
          <a:prstGeom prst="rect">
            <a:avLst/>
          </a:prstGeom>
        </p:spPr>
      </p:pic>
    </p:spTree>
    <p:extLst>
      <p:ext uri="{BB962C8B-B14F-4D97-AF65-F5344CB8AC3E}">
        <p14:creationId xmlns:p14="http://schemas.microsoft.com/office/powerpoint/2010/main" val="158628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23</a:t>
            </a:fld>
            <a:endParaRPr lang="en-US" dirty="0"/>
          </a:p>
        </p:txBody>
      </p:sp>
      <p:sp>
        <p:nvSpPr>
          <p:cNvPr id="3" name="Title 2"/>
          <p:cNvSpPr>
            <a:spLocks noGrp="1"/>
          </p:cNvSpPr>
          <p:nvPr>
            <p:ph type="title"/>
          </p:nvPr>
        </p:nvSpPr>
        <p:spPr/>
        <p:txBody>
          <a:bodyPr/>
          <a:lstStyle/>
          <a:p>
            <a:r>
              <a:rPr lang="en-US" dirty="0" smtClean="0"/>
              <a:t>THE BASICS – CONTENT – CUSTOMER SATISFACTION</a:t>
            </a:r>
            <a:endParaRPr lang="en-US"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832592"/>
            <a:ext cx="12191999" cy="6025408"/>
          </a:xfrm>
          <a:prstGeom prst="rect">
            <a:avLst/>
          </a:prstGeom>
        </p:spPr>
      </p:pic>
      <p:sp>
        <p:nvSpPr>
          <p:cNvPr id="8" name="Rectangle 7"/>
          <p:cNvSpPr/>
          <p:nvPr/>
        </p:nvSpPr>
        <p:spPr>
          <a:xfrm>
            <a:off x="5711156" y="3569277"/>
            <a:ext cx="4097084" cy="2769989"/>
          </a:xfrm>
          <a:prstGeom prst="rect">
            <a:avLst/>
          </a:prstGeom>
        </p:spPr>
        <p:txBody>
          <a:bodyPr wrap="none">
            <a:spAutoFit/>
          </a:bodyPr>
          <a:lstStyle/>
          <a:p>
            <a:pPr marL="342900" lvl="0" indent="-342900">
              <a:buFont typeface="Wingdings" panose="05000000000000000000" pitchFamily="2" charset="2"/>
              <a:buChar char="Ø"/>
            </a:pPr>
            <a:endParaRPr lang="en-US" sz="2000" b="1" dirty="0">
              <a:solidFill>
                <a:schemeClr val="bg1"/>
              </a:solidFill>
            </a:endParaRPr>
          </a:p>
          <a:p>
            <a:pPr marL="342900" lvl="0" indent="-342900">
              <a:buFont typeface="Wingdings" panose="05000000000000000000" pitchFamily="2" charset="2"/>
              <a:buChar char="Ø"/>
            </a:pPr>
            <a:r>
              <a:rPr lang="en-US" sz="2400" b="1" dirty="0">
                <a:solidFill>
                  <a:schemeClr val="bg1"/>
                </a:solidFill>
              </a:rPr>
              <a:t>Descriptions </a:t>
            </a:r>
            <a:r>
              <a:rPr lang="en-US" sz="2400" b="1" dirty="0" smtClean="0">
                <a:solidFill>
                  <a:schemeClr val="bg1"/>
                </a:solidFill>
              </a:rPr>
              <a:t>Requested:</a:t>
            </a:r>
          </a:p>
          <a:p>
            <a:pPr lvl="0"/>
            <a:endParaRPr lang="en-US" dirty="0">
              <a:solidFill>
                <a:schemeClr val="bg1"/>
              </a:solidFill>
            </a:endParaRPr>
          </a:p>
          <a:p>
            <a:pPr marL="742950" lvl="1" indent="-285750">
              <a:buFont typeface="Wingdings" panose="05000000000000000000" pitchFamily="2" charset="2"/>
              <a:buChar char="Ø"/>
            </a:pPr>
            <a:r>
              <a:rPr lang="en-US" dirty="0">
                <a:solidFill>
                  <a:schemeClr val="bg1"/>
                </a:solidFill>
              </a:rPr>
              <a:t>Methodologies</a:t>
            </a:r>
          </a:p>
          <a:p>
            <a:pPr marL="742950" lvl="1" indent="-285750">
              <a:buFont typeface="Wingdings" panose="05000000000000000000" pitchFamily="2" charset="2"/>
              <a:buChar char="Ø"/>
            </a:pPr>
            <a:r>
              <a:rPr lang="en-US" dirty="0">
                <a:solidFill>
                  <a:schemeClr val="bg1"/>
                </a:solidFill>
              </a:rPr>
              <a:t>Response Rate Information</a:t>
            </a:r>
          </a:p>
          <a:p>
            <a:pPr marL="742950" lvl="1" indent="-285750">
              <a:buFont typeface="Wingdings" panose="05000000000000000000" pitchFamily="2" charset="2"/>
              <a:buChar char="Ø"/>
            </a:pPr>
            <a:r>
              <a:rPr lang="en-US" dirty="0">
                <a:solidFill>
                  <a:schemeClr val="bg1"/>
                </a:solidFill>
              </a:rPr>
              <a:t>Results</a:t>
            </a:r>
          </a:p>
          <a:p>
            <a:pPr marL="742950" lvl="1" indent="-285750">
              <a:buFont typeface="Wingdings" panose="05000000000000000000" pitchFamily="2" charset="2"/>
              <a:buChar char="Ø"/>
            </a:pPr>
            <a:r>
              <a:rPr lang="en-US" dirty="0">
                <a:solidFill>
                  <a:schemeClr val="bg1"/>
                </a:solidFill>
              </a:rPr>
              <a:t>Continuous Improvement Process</a:t>
            </a:r>
          </a:p>
          <a:p>
            <a:pPr marL="342900" lvl="0" indent="-342900">
              <a:buFont typeface="Wingdings" panose="05000000000000000000" pitchFamily="2" charset="2"/>
              <a:buChar char="Ø"/>
            </a:pPr>
            <a:endParaRPr lang="en-US" sz="2000" b="1" dirty="0" smtClean="0">
              <a:solidFill>
                <a:schemeClr val="bg1"/>
              </a:solidFill>
            </a:endParaRPr>
          </a:p>
          <a:p>
            <a:pPr marL="342900" lvl="0" indent="-342900">
              <a:buFont typeface="Wingdings" panose="05000000000000000000" pitchFamily="2" charset="2"/>
              <a:buChar char="Ø"/>
            </a:pPr>
            <a:endParaRPr lang="en-US" sz="2000" b="1" dirty="0">
              <a:solidFill>
                <a:schemeClr val="bg1"/>
              </a:solidFill>
            </a:endParaRPr>
          </a:p>
        </p:txBody>
      </p:sp>
      <p:sp>
        <p:nvSpPr>
          <p:cNvPr id="6" name="Rectangle 5"/>
          <p:cNvSpPr/>
          <p:nvPr/>
        </p:nvSpPr>
        <p:spPr>
          <a:xfrm>
            <a:off x="552811" y="3852812"/>
            <a:ext cx="5028749" cy="1815882"/>
          </a:xfrm>
          <a:prstGeom prst="rect">
            <a:avLst/>
          </a:prstGeom>
        </p:spPr>
        <p:txBody>
          <a:bodyPr wrap="none">
            <a:spAutoFit/>
          </a:bodyPr>
          <a:lstStyle/>
          <a:p>
            <a:pPr marL="342900" lvl="0" indent="-342900">
              <a:buFont typeface="Wingdings" panose="05000000000000000000" pitchFamily="2" charset="2"/>
              <a:buChar char="Ø"/>
            </a:pPr>
            <a:r>
              <a:rPr lang="en-US" sz="2400" b="1" dirty="0">
                <a:solidFill>
                  <a:schemeClr val="bg1"/>
                </a:solidFill>
              </a:rPr>
              <a:t>No Required Performance </a:t>
            </a:r>
            <a:r>
              <a:rPr lang="en-US" sz="2400" b="1" dirty="0" smtClean="0">
                <a:solidFill>
                  <a:schemeClr val="bg1"/>
                </a:solidFill>
              </a:rPr>
              <a:t>Measure</a:t>
            </a:r>
          </a:p>
          <a:p>
            <a:pPr marL="342900" lvl="0" indent="-342900">
              <a:buFont typeface="Wingdings" panose="05000000000000000000" pitchFamily="2" charset="2"/>
              <a:buChar char="Ø"/>
            </a:pPr>
            <a:endParaRPr lang="en-US" sz="2400" b="1" dirty="0" smtClean="0">
              <a:solidFill>
                <a:schemeClr val="bg1"/>
              </a:solidFill>
            </a:endParaRPr>
          </a:p>
          <a:p>
            <a:pPr marL="342900" indent="-342900">
              <a:buFont typeface="Wingdings" panose="05000000000000000000" pitchFamily="2" charset="2"/>
              <a:buChar char="Ø"/>
            </a:pPr>
            <a:r>
              <a:rPr lang="en-US" sz="2400" b="1" dirty="0">
                <a:solidFill>
                  <a:schemeClr val="bg1"/>
                </a:solidFill>
              </a:rPr>
              <a:t>No Specific Method Require</a:t>
            </a:r>
            <a:r>
              <a:rPr lang="en-US" sz="2000" b="1" dirty="0">
                <a:solidFill>
                  <a:schemeClr val="bg1"/>
                </a:solidFill>
              </a:rPr>
              <a:t>d</a:t>
            </a:r>
          </a:p>
          <a:p>
            <a:pPr marL="342900" lvl="0" indent="-342900">
              <a:buFont typeface="Wingdings" panose="05000000000000000000" pitchFamily="2" charset="2"/>
              <a:buChar char="Ø"/>
            </a:pPr>
            <a:endParaRPr lang="en-US" sz="2000" b="1" dirty="0" smtClean="0">
              <a:solidFill>
                <a:schemeClr val="bg1"/>
              </a:solidFill>
            </a:endParaRPr>
          </a:p>
          <a:p>
            <a:pPr marL="342900" lvl="0" indent="-342900">
              <a:buFont typeface="Wingdings" panose="05000000000000000000" pitchFamily="2" charset="2"/>
              <a:buChar char="Ø"/>
            </a:pPr>
            <a:endParaRPr lang="en-US" sz="2000" b="1" dirty="0">
              <a:solidFill>
                <a:schemeClr val="bg1"/>
              </a:solidFill>
            </a:endParaRPr>
          </a:p>
        </p:txBody>
      </p:sp>
    </p:spTree>
    <p:extLst>
      <p:ext uri="{BB962C8B-B14F-4D97-AF65-F5344CB8AC3E}">
        <p14:creationId xmlns:p14="http://schemas.microsoft.com/office/powerpoint/2010/main" val="259913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24</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smtClean="0"/>
              <a:t> Poll Question 2</a:t>
            </a:r>
            <a:endParaRPr lang="en-US" dirty="0"/>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lstStyle/>
          <a:p>
            <a:r>
              <a:rPr lang="en-US" dirty="0" smtClean="0"/>
              <a:t>How do you collect your evaluation information to meet the annual report requirements?</a:t>
            </a:r>
            <a:endParaRPr lang="en-US" dirty="0"/>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p:txBody>
          <a:bodyPr/>
          <a:lstStyle/>
          <a:p>
            <a:r>
              <a:rPr lang="en-US" dirty="0"/>
              <a:t>Enter </a:t>
            </a:r>
            <a:r>
              <a:rPr lang="en-US" dirty="0" smtClean="0"/>
              <a:t>your answer in the chat room. </a:t>
            </a:r>
            <a:endParaRPr lang="en-US" dirty="0"/>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a:xfrm>
            <a:off x="5786005" y="1137446"/>
            <a:ext cx="5925134" cy="4089874"/>
          </a:xfrm>
        </p:spPr>
        <p:txBody>
          <a:bodyPr>
            <a:normAutofit fontScale="47500" lnSpcReduction="20000"/>
          </a:bodyPr>
          <a:lstStyle/>
          <a:p>
            <a:pPr marL="0" indent="0">
              <a:buNone/>
            </a:pPr>
            <a:endParaRPr lang="en-US" dirty="0" smtClean="0"/>
          </a:p>
          <a:p>
            <a:endParaRPr lang="en-US" sz="3600" dirty="0" smtClean="0"/>
          </a:p>
          <a:p>
            <a:pPr>
              <a:spcBef>
                <a:spcPts val="1800"/>
              </a:spcBef>
            </a:pPr>
            <a:r>
              <a:rPr lang="en-US" sz="3600" dirty="0" smtClean="0"/>
              <a:t>I contact my agency’s evaluation and research office.</a:t>
            </a:r>
          </a:p>
          <a:p>
            <a:pPr>
              <a:spcBef>
                <a:spcPts val="1800"/>
              </a:spcBef>
            </a:pPr>
            <a:r>
              <a:rPr lang="en-US" sz="3600" dirty="0" smtClean="0"/>
              <a:t>I receive evaluation announcements and publications from state and local leadership.</a:t>
            </a:r>
          </a:p>
          <a:p>
            <a:pPr>
              <a:spcBef>
                <a:spcPts val="1800"/>
              </a:spcBef>
            </a:pPr>
            <a:r>
              <a:rPr lang="en-US" sz="3600" dirty="0" smtClean="0"/>
              <a:t>I review other local, state, and  Federal evaluation announcements and publications.</a:t>
            </a:r>
          </a:p>
          <a:p>
            <a:pPr>
              <a:spcBef>
                <a:spcPts val="1800"/>
              </a:spcBef>
            </a:pPr>
            <a:r>
              <a:rPr lang="en-US" sz="3600" dirty="0" smtClean="0"/>
              <a:t>I gather input from state and local workforce agency program managers and partners.</a:t>
            </a:r>
          </a:p>
          <a:p>
            <a:pPr>
              <a:spcBef>
                <a:spcPts val="1800"/>
              </a:spcBef>
            </a:pPr>
            <a:r>
              <a:rPr lang="en-US" sz="3600" dirty="0" smtClean="0"/>
              <a:t>All of the above.</a:t>
            </a:r>
          </a:p>
          <a:p>
            <a:pPr>
              <a:spcBef>
                <a:spcPts val="1800"/>
              </a:spcBef>
            </a:pPr>
            <a:r>
              <a:rPr lang="en-US" sz="3600" dirty="0" smtClean="0"/>
              <a:t>None of the above</a:t>
            </a:r>
            <a:endParaRPr lang="en-US" sz="3600" i="1" dirty="0" smtClean="0"/>
          </a:p>
          <a:p>
            <a:endParaRPr lang="en-US" i="1" dirty="0" smtClean="0"/>
          </a:p>
          <a:p>
            <a:endParaRPr lang="en-US" dirty="0" smtClean="0"/>
          </a:p>
          <a:p>
            <a:endParaRPr lang="en-US" dirty="0"/>
          </a:p>
        </p:txBody>
      </p:sp>
    </p:spTree>
    <p:extLst>
      <p:ext uri="{BB962C8B-B14F-4D97-AF65-F5344CB8AC3E}">
        <p14:creationId xmlns:p14="http://schemas.microsoft.com/office/powerpoint/2010/main" val="2753805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25</a:t>
            </a:fld>
            <a:endParaRPr lang="en-US"/>
          </a:p>
        </p:txBody>
      </p:sp>
      <p:sp>
        <p:nvSpPr>
          <p:cNvPr id="3" name="Title 2"/>
          <p:cNvSpPr>
            <a:spLocks noGrp="1"/>
          </p:cNvSpPr>
          <p:nvPr>
            <p:ph type="title"/>
          </p:nvPr>
        </p:nvSpPr>
        <p:spPr/>
        <p:txBody>
          <a:bodyPr/>
          <a:lstStyle/>
          <a:p>
            <a:r>
              <a:rPr lang="en-US" dirty="0" smtClean="0"/>
              <a:t>Evaluations - Objectives</a:t>
            </a:r>
            <a:endParaRPr lang="en-US"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7291" y="875992"/>
            <a:ext cx="11176000" cy="5436958"/>
          </a:xfrm>
          <a:prstGeom prst="rect">
            <a:avLst/>
          </a:prstGeom>
        </p:spPr>
      </p:pic>
      <p:sp>
        <p:nvSpPr>
          <p:cNvPr id="7" name="TextBox 6"/>
          <p:cNvSpPr txBox="1"/>
          <p:nvPr/>
        </p:nvSpPr>
        <p:spPr>
          <a:xfrm>
            <a:off x="397291" y="1343222"/>
            <a:ext cx="5190008" cy="3785652"/>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t>Review the WIOA evaluation requirements within the context of the state annual reports;</a:t>
            </a:r>
          </a:p>
          <a:p>
            <a:pPr marL="285750" indent="-285750">
              <a:buFont typeface="Wingdings" panose="05000000000000000000" pitchFamily="2" charset="2"/>
              <a:buChar char="ü"/>
            </a:pPr>
            <a:endParaRPr lang="en-US" sz="2400" dirty="0" smtClean="0"/>
          </a:p>
          <a:p>
            <a:pPr marL="285750" indent="-285750">
              <a:buFont typeface="Wingdings" panose="05000000000000000000" pitchFamily="2" charset="2"/>
              <a:buChar char="ü"/>
            </a:pPr>
            <a:r>
              <a:rPr lang="en-US" sz="2400" dirty="0" smtClean="0"/>
              <a:t>Provide examples that may fulfill the WIOA evaluation requirements; and</a:t>
            </a:r>
          </a:p>
          <a:p>
            <a:pPr marL="285750" indent="-285750">
              <a:buFont typeface="Wingdings" panose="05000000000000000000" pitchFamily="2" charset="2"/>
              <a:buChar char="ü"/>
            </a:pPr>
            <a:endParaRPr lang="en-US" sz="2400" dirty="0" smtClean="0"/>
          </a:p>
          <a:p>
            <a:pPr marL="285750" indent="-285750">
              <a:buFont typeface="Wingdings" panose="05000000000000000000" pitchFamily="2" charset="2"/>
              <a:buChar char="ü"/>
            </a:pPr>
            <a:r>
              <a:rPr lang="en-US" sz="2400" dirty="0" smtClean="0"/>
              <a:t>Share resources and contact information for additional technical assistance.</a:t>
            </a:r>
            <a:endParaRPr lang="en-US" sz="2400" dirty="0"/>
          </a:p>
        </p:txBody>
      </p:sp>
    </p:spTree>
    <p:extLst>
      <p:ext uri="{BB962C8B-B14F-4D97-AF65-F5344CB8AC3E}">
        <p14:creationId xmlns:p14="http://schemas.microsoft.com/office/powerpoint/2010/main" val="2858749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781" y="1617667"/>
            <a:ext cx="3108960" cy="3101429"/>
          </a:xfrm>
          <a:prstGeom prst="rect">
            <a:avLst/>
          </a:prstGeom>
          <a:ln w="28575">
            <a:solidFill>
              <a:schemeClr val="accent2"/>
            </a:solidFill>
          </a:ln>
        </p:spPr>
      </p:pic>
      <p:sp>
        <p:nvSpPr>
          <p:cNvPr id="2" name="Slide Number Placeholder 1"/>
          <p:cNvSpPr>
            <a:spLocks noGrp="1"/>
          </p:cNvSpPr>
          <p:nvPr>
            <p:ph type="sldNum" sz="quarter" idx="12"/>
          </p:nvPr>
        </p:nvSpPr>
        <p:spPr/>
        <p:txBody>
          <a:bodyPr/>
          <a:lstStyle/>
          <a:p>
            <a:fld id="{158B7785-F6D6-45F8-833E-07BD84680091}" type="slidenum">
              <a:rPr lang="en-US" smtClean="0"/>
              <a:t>26</a:t>
            </a:fld>
            <a:endParaRPr lang="en-US"/>
          </a:p>
        </p:txBody>
      </p:sp>
      <p:sp>
        <p:nvSpPr>
          <p:cNvPr id="5" name="Content Placeholder 4"/>
          <p:cNvSpPr>
            <a:spLocks noGrp="1"/>
          </p:cNvSpPr>
          <p:nvPr>
            <p:ph idx="13"/>
          </p:nvPr>
        </p:nvSpPr>
        <p:spPr>
          <a:xfrm>
            <a:off x="903889" y="4941285"/>
            <a:ext cx="9846832" cy="1101015"/>
          </a:xfrm>
          <a:solidFill>
            <a:schemeClr val="accent1">
              <a:lumMod val="20000"/>
              <a:lumOff val="80000"/>
            </a:schemeClr>
          </a:solidFill>
        </p:spPr>
        <p:txBody>
          <a:bodyPr>
            <a:normAutofit/>
          </a:bodyPr>
          <a:lstStyle/>
          <a:p>
            <a:r>
              <a:rPr lang="en-US" sz="2400" dirty="0" smtClean="0"/>
              <a:t>Wayne Gordon, Director of Research and Evaluation, USDOL-ETA</a:t>
            </a:r>
            <a:endParaRPr lang="en-US" sz="2400" dirty="0"/>
          </a:p>
        </p:txBody>
      </p:sp>
      <p:sp>
        <p:nvSpPr>
          <p:cNvPr id="9" name="Oval Callout 8"/>
          <p:cNvSpPr/>
          <p:nvPr/>
        </p:nvSpPr>
        <p:spPr>
          <a:xfrm>
            <a:off x="6887569" y="382506"/>
            <a:ext cx="4470152" cy="4418577"/>
          </a:xfrm>
          <a:prstGeom prst="wedgeEllipseCallout">
            <a:avLst>
              <a:gd name="adj1" fmla="val -90641"/>
              <a:gd name="adj2" fmla="val 12997"/>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58485" y="883634"/>
            <a:ext cx="3804886" cy="3416320"/>
          </a:xfrm>
          <a:prstGeom prst="rect">
            <a:avLst/>
          </a:prstGeom>
          <a:noFill/>
        </p:spPr>
        <p:txBody>
          <a:bodyPr wrap="square" rtlCol="0">
            <a:spAutoFit/>
          </a:bodyPr>
          <a:lstStyle/>
          <a:p>
            <a:pPr algn="ctr"/>
            <a:r>
              <a:rPr lang="en-US" sz="3600" dirty="0">
                <a:solidFill>
                  <a:schemeClr val="bg1">
                    <a:lumMod val="95000"/>
                  </a:schemeClr>
                </a:solidFill>
              </a:rPr>
              <a:t>“Research and evaluation begins where performance reporting and results end.”</a:t>
            </a:r>
          </a:p>
        </p:txBody>
      </p:sp>
    </p:spTree>
    <p:extLst>
      <p:ext uri="{BB962C8B-B14F-4D97-AF65-F5344CB8AC3E}">
        <p14:creationId xmlns:p14="http://schemas.microsoft.com/office/powerpoint/2010/main" val="382986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27</a:t>
            </a:fld>
            <a:endParaRPr lang="en-US"/>
          </a:p>
        </p:txBody>
      </p:sp>
      <p:sp>
        <p:nvSpPr>
          <p:cNvPr id="4" name="Flowchart: Data 3"/>
          <p:cNvSpPr/>
          <p:nvPr/>
        </p:nvSpPr>
        <p:spPr>
          <a:xfrm>
            <a:off x="805866" y="1406284"/>
            <a:ext cx="5380523" cy="4067504"/>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ata 7"/>
          <p:cNvSpPr/>
          <p:nvPr/>
        </p:nvSpPr>
        <p:spPr>
          <a:xfrm>
            <a:off x="5060394" y="1406284"/>
            <a:ext cx="5409857" cy="4067504"/>
          </a:xfrm>
          <a:prstGeom prst="flowChartInputOutp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19056" y="2760387"/>
            <a:ext cx="1588454" cy="1323439"/>
          </a:xfrm>
          <a:prstGeom prst="rect">
            <a:avLst/>
          </a:prstGeom>
          <a:noFill/>
        </p:spPr>
        <p:txBody>
          <a:bodyPr wrap="square" rtlCol="0">
            <a:spAutoFit/>
          </a:bodyPr>
          <a:lstStyle/>
          <a:p>
            <a:pPr algn="ctr"/>
            <a:r>
              <a:rPr lang="en-US" sz="8000" dirty="0" smtClean="0">
                <a:solidFill>
                  <a:schemeClr val="bg1">
                    <a:lumMod val="95000"/>
                  </a:schemeClr>
                </a:solidFill>
              </a:rPr>
              <a:t>VS</a:t>
            </a:r>
            <a:endParaRPr lang="en-US" sz="8000" dirty="0">
              <a:solidFill>
                <a:schemeClr val="bg1">
                  <a:lumMod val="95000"/>
                </a:schemeClr>
              </a:solidFill>
            </a:endParaRPr>
          </a:p>
        </p:txBody>
      </p:sp>
      <p:sp>
        <p:nvSpPr>
          <p:cNvPr id="6" name="TextBox 5"/>
          <p:cNvSpPr txBox="1"/>
          <p:nvPr/>
        </p:nvSpPr>
        <p:spPr>
          <a:xfrm>
            <a:off x="2384800" y="3102556"/>
            <a:ext cx="2364828" cy="584775"/>
          </a:xfrm>
          <a:prstGeom prst="rect">
            <a:avLst/>
          </a:prstGeom>
          <a:noFill/>
        </p:spPr>
        <p:txBody>
          <a:bodyPr wrap="square" rtlCol="0">
            <a:spAutoFit/>
          </a:bodyPr>
          <a:lstStyle/>
          <a:p>
            <a:pPr algn="ctr"/>
            <a:r>
              <a:rPr lang="en-US" sz="3200" b="1" dirty="0" smtClean="0">
                <a:solidFill>
                  <a:schemeClr val="bg1">
                    <a:lumMod val="95000"/>
                  </a:schemeClr>
                </a:solidFill>
                <a:effectLst>
                  <a:outerShdw blurRad="38100" dist="38100" dir="2700000" algn="tl">
                    <a:srgbClr val="000000">
                      <a:alpha val="43137"/>
                    </a:srgbClr>
                  </a:outerShdw>
                </a:effectLst>
              </a:rPr>
              <a:t>EVALUATION</a:t>
            </a:r>
            <a:endParaRPr lang="en-US" sz="3200" b="1" dirty="0">
              <a:solidFill>
                <a:schemeClr val="bg1">
                  <a:lumMod val="95000"/>
                </a:schemeClr>
              </a:solidFill>
              <a:effectLst>
                <a:outerShdw blurRad="38100" dist="38100" dir="2700000" algn="tl">
                  <a:srgbClr val="000000">
                    <a:alpha val="43137"/>
                  </a:srgbClr>
                </a:outerShdw>
              </a:effectLst>
            </a:endParaRPr>
          </a:p>
        </p:txBody>
      </p:sp>
      <p:sp>
        <p:nvSpPr>
          <p:cNvPr id="10" name="TextBox 9"/>
          <p:cNvSpPr txBox="1"/>
          <p:nvPr/>
        </p:nvSpPr>
        <p:spPr>
          <a:xfrm>
            <a:off x="6345462" y="2610113"/>
            <a:ext cx="3326209" cy="1569660"/>
          </a:xfrm>
          <a:prstGeom prst="rect">
            <a:avLst/>
          </a:prstGeom>
          <a:noFill/>
        </p:spPr>
        <p:txBody>
          <a:bodyPr wrap="square" rtlCol="0">
            <a:spAutoFit/>
          </a:bodyPr>
          <a:lstStyle/>
          <a:p>
            <a:pPr algn="ctr"/>
            <a:r>
              <a:rPr lang="en-US" sz="3200" b="1" dirty="0" smtClean="0">
                <a:solidFill>
                  <a:schemeClr val="bg1">
                    <a:lumMod val="95000"/>
                  </a:schemeClr>
                </a:solidFill>
                <a:effectLst>
                  <a:outerShdw blurRad="38100" dist="38100" dir="2700000" algn="tl">
                    <a:srgbClr val="000000">
                      <a:alpha val="43137"/>
                    </a:srgbClr>
                  </a:outerShdw>
                </a:effectLst>
              </a:rPr>
              <a:t>MONITORING, PERFORMANCE, AND ASSESSMENT</a:t>
            </a:r>
            <a:endParaRPr lang="en-US" sz="3200" b="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3474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28</a:t>
            </a:fld>
            <a:endParaRPr lang="en-US"/>
          </a:p>
        </p:txBody>
      </p:sp>
      <p:sp>
        <p:nvSpPr>
          <p:cNvPr id="3" name="Title 2"/>
          <p:cNvSpPr>
            <a:spLocks noGrp="1"/>
          </p:cNvSpPr>
          <p:nvPr>
            <p:ph type="title"/>
          </p:nvPr>
        </p:nvSpPr>
        <p:spPr/>
        <p:txBody>
          <a:bodyPr>
            <a:normAutofit/>
          </a:bodyPr>
          <a:lstStyle/>
          <a:p>
            <a:r>
              <a:rPr lang="en-US" dirty="0" smtClean="0"/>
              <a:t>Evaluations Within Program Management</a:t>
            </a:r>
            <a:endParaRPr lang="en-US" dirty="0"/>
          </a:p>
        </p:txBody>
      </p:sp>
      <p:graphicFrame>
        <p:nvGraphicFramePr>
          <p:cNvPr id="4" name="Diagram 3"/>
          <p:cNvGraphicFramePr/>
          <p:nvPr>
            <p:extLst>
              <p:ext uri="{D42A27DB-BD31-4B8C-83A1-F6EECF244321}">
                <p14:modId xmlns:p14="http://schemas.microsoft.com/office/powerpoint/2010/main" val="2110863564"/>
              </p:ext>
            </p:extLst>
          </p:nvPr>
        </p:nvGraphicFramePr>
        <p:xfrm>
          <a:off x="805866" y="937683"/>
          <a:ext cx="1017143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538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29</a:t>
            </a:fld>
            <a:endParaRPr lang="en-US"/>
          </a:p>
        </p:txBody>
      </p:sp>
      <p:sp>
        <p:nvSpPr>
          <p:cNvPr id="3" name="Title 2"/>
          <p:cNvSpPr>
            <a:spLocks noGrp="1"/>
          </p:cNvSpPr>
          <p:nvPr>
            <p:ph type="title"/>
          </p:nvPr>
        </p:nvSpPr>
        <p:spPr/>
        <p:txBody>
          <a:bodyPr>
            <a:normAutofit/>
          </a:bodyPr>
          <a:lstStyle/>
          <a:p>
            <a:r>
              <a:rPr lang="en-US" dirty="0" smtClean="0"/>
              <a:t>Evaluations:  Opportunities</a:t>
            </a:r>
            <a:endParaRPr lang="en-US" dirty="0"/>
          </a:p>
        </p:txBody>
      </p:sp>
      <p:sp>
        <p:nvSpPr>
          <p:cNvPr id="5" name="TextBox 4"/>
          <p:cNvSpPr txBox="1"/>
          <p:nvPr/>
        </p:nvSpPr>
        <p:spPr>
          <a:xfrm>
            <a:off x="2164080" y="1229360"/>
            <a:ext cx="7823200" cy="1818640"/>
          </a:xfrm>
          <a:prstGeom prst="rect">
            <a:avLst/>
          </a:prstGeom>
          <a:noFill/>
        </p:spPr>
        <p:txBody>
          <a:bodyPr wrap="square" rtlCol="0">
            <a:spAutoFit/>
          </a:bodyPr>
          <a:lstStyle/>
          <a:p>
            <a:endParaRPr lang="en-US" dirty="0"/>
          </a:p>
        </p:txBody>
      </p:sp>
      <p:graphicFrame>
        <p:nvGraphicFramePr>
          <p:cNvPr id="10" name="Diagram 9"/>
          <p:cNvGraphicFramePr/>
          <p:nvPr>
            <p:extLst>
              <p:ext uri="{D42A27DB-BD31-4B8C-83A1-F6EECF244321}">
                <p14:modId xmlns:p14="http://schemas.microsoft.com/office/powerpoint/2010/main" val="1269433246"/>
              </p:ext>
            </p:extLst>
          </p:nvPr>
        </p:nvGraphicFramePr>
        <p:xfrm>
          <a:off x="1515633" y="439400"/>
          <a:ext cx="9120094"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5391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fld id="{158B7785-F6D6-45F8-833E-07BD84680091}" type="slidenum">
              <a:rPr lang="en-US" smtClean="0"/>
              <a:pPr/>
              <a:t>3</a:t>
            </a:fld>
            <a:endParaRPr lang="en-US"/>
          </a:p>
        </p:txBody>
      </p:sp>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a:t>
            </a:r>
            <a:r>
              <a:rPr lang="en-US" dirty="0" smtClean="0"/>
              <a:t>Moderator</a:t>
            </a:r>
            <a:endParaRPr lang="en-US" dirty="0"/>
          </a:p>
        </p:txBody>
      </p:sp>
      <p:pic>
        <p:nvPicPr>
          <p:cNvPr id="3" name="Picture Placeholder 2"/>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0000" b="10000"/>
          <a:stretch>
            <a:fillRect/>
          </a:stretch>
        </p:blipFill>
        <p:spPr/>
      </p:pic>
      <p:sp>
        <p:nvSpPr>
          <p:cNvPr id="9" name="Content Placeholder 8">
            <a:extLst>
              <a:ext uri="{FF2B5EF4-FFF2-40B4-BE49-F238E27FC236}">
                <a16:creationId xmlns:a16="http://schemas.microsoft.com/office/drawing/2014/main" id="{D9A418EB-75AD-44C6-8706-B14F9390C784}"/>
              </a:ext>
            </a:extLst>
          </p:cNvPr>
          <p:cNvSpPr>
            <a:spLocks noGrp="1"/>
          </p:cNvSpPr>
          <p:nvPr>
            <p:ph idx="1"/>
          </p:nvPr>
        </p:nvSpPr>
        <p:spPr/>
        <p:txBody>
          <a:bodyPr/>
          <a:lstStyle/>
          <a:p>
            <a:r>
              <a:rPr lang="en-US" dirty="0" smtClean="0"/>
              <a:t>Cesar Villanueva</a:t>
            </a:r>
            <a:endParaRPr lang="en-US" dirty="0"/>
          </a:p>
          <a:p>
            <a:pPr lvl="1"/>
            <a:r>
              <a:rPr lang="en-US" dirty="0" smtClean="0"/>
              <a:t>Workforce Analyst</a:t>
            </a:r>
          </a:p>
          <a:p>
            <a:pPr lvl="2"/>
            <a:r>
              <a:rPr lang="en-US" dirty="0" smtClean="0"/>
              <a:t>U.S. Department of Labor</a:t>
            </a:r>
          </a:p>
          <a:p>
            <a:pPr lvl="2"/>
            <a:r>
              <a:rPr lang="en-US" dirty="0" smtClean="0"/>
              <a:t>Employment and Training Administration</a:t>
            </a:r>
            <a:endParaRPr lang="en-US" dirty="0"/>
          </a:p>
        </p:txBody>
      </p:sp>
    </p:spTree>
    <p:custDataLst>
      <p:tags r:id="rId1"/>
    </p:custDataLst>
    <p:extLst>
      <p:ext uri="{BB962C8B-B14F-4D97-AF65-F5344CB8AC3E}">
        <p14:creationId xmlns:p14="http://schemas.microsoft.com/office/powerpoint/2010/main" val="404930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30</a:t>
            </a:fld>
            <a:endParaRPr lang="en-US"/>
          </a:p>
        </p:txBody>
      </p:sp>
      <p:sp>
        <p:nvSpPr>
          <p:cNvPr id="3" name="Title 2"/>
          <p:cNvSpPr>
            <a:spLocks noGrp="1"/>
          </p:cNvSpPr>
          <p:nvPr>
            <p:ph type="title"/>
          </p:nvPr>
        </p:nvSpPr>
        <p:spPr/>
        <p:txBody>
          <a:bodyPr>
            <a:normAutofit/>
          </a:bodyPr>
          <a:lstStyle/>
          <a:p>
            <a:r>
              <a:rPr lang="en-US" dirty="0" smtClean="0"/>
              <a:t>Evaluation Action Planning  </a:t>
            </a:r>
            <a:endParaRPr lang="en-US" dirty="0"/>
          </a:p>
        </p:txBody>
      </p:sp>
      <p:sp>
        <p:nvSpPr>
          <p:cNvPr id="4" name="TextBox 3"/>
          <p:cNvSpPr txBox="1"/>
          <p:nvPr/>
        </p:nvSpPr>
        <p:spPr>
          <a:xfrm>
            <a:off x="1409700" y="1285875"/>
            <a:ext cx="9001125" cy="830997"/>
          </a:xfrm>
          <a:prstGeom prst="rect">
            <a:avLst/>
          </a:prstGeom>
          <a:noFill/>
        </p:spPr>
        <p:txBody>
          <a:bodyPr wrap="square" rtlCol="0">
            <a:spAutoFit/>
          </a:bodyPr>
          <a:lstStyle/>
          <a:p>
            <a:pPr marL="285750" indent="-285750">
              <a:buFont typeface="Wingdings" panose="05000000000000000000" pitchFamily="2" charset="2"/>
              <a:buChar char="Ø"/>
            </a:pPr>
            <a:endParaRPr lang="en-US" sz="2400" dirty="0" smtClean="0"/>
          </a:p>
          <a:p>
            <a:pPr marL="285750" indent="-285750">
              <a:buFont typeface="Wingdings" panose="05000000000000000000" pitchFamily="2" charset="2"/>
              <a:buChar char="Ø"/>
            </a:pPr>
            <a:endParaRPr lang="en-US" sz="2400"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5867" y="882870"/>
            <a:ext cx="10578812" cy="5431440"/>
          </a:xfrm>
          <a:prstGeom prst="rect">
            <a:avLst/>
          </a:prstGeom>
        </p:spPr>
      </p:pic>
    </p:spTree>
    <p:extLst>
      <p:ext uri="{BB962C8B-B14F-4D97-AF65-F5344CB8AC3E}">
        <p14:creationId xmlns:p14="http://schemas.microsoft.com/office/powerpoint/2010/main" val="10148604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31</a:t>
            </a:fld>
            <a:endParaRPr lang="en-US"/>
          </a:p>
        </p:txBody>
      </p:sp>
      <p:sp>
        <p:nvSpPr>
          <p:cNvPr id="3" name="Title 2"/>
          <p:cNvSpPr>
            <a:spLocks noGrp="1"/>
          </p:cNvSpPr>
          <p:nvPr>
            <p:ph type="title"/>
          </p:nvPr>
        </p:nvSpPr>
        <p:spPr/>
        <p:txBody>
          <a:bodyPr>
            <a:normAutofit/>
          </a:bodyPr>
          <a:lstStyle/>
          <a:p>
            <a:r>
              <a:rPr lang="en-US" dirty="0" smtClean="0"/>
              <a:t>Evaluations:  Need to Build </a:t>
            </a:r>
            <a:r>
              <a:rPr lang="en-US" smtClean="0"/>
              <a:t>Capacity?</a:t>
            </a:r>
            <a:endParaRPr lang="en-US" dirty="0"/>
          </a:p>
        </p:txBody>
      </p:sp>
      <p:sp>
        <p:nvSpPr>
          <p:cNvPr id="4" name="TextBox 3"/>
          <p:cNvSpPr txBox="1"/>
          <p:nvPr/>
        </p:nvSpPr>
        <p:spPr>
          <a:xfrm>
            <a:off x="1409700" y="1285875"/>
            <a:ext cx="9001125" cy="830997"/>
          </a:xfrm>
          <a:prstGeom prst="rect">
            <a:avLst/>
          </a:prstGeom>
          <a:noFill/>
        </p:spPr>
        <p:txBody>
          <a:bodyPr wrap="square" rtlCol="0">
            <a:spAutoFit/>
          </a:bodyPr>
          <a:lstStyle/>
          <a:p>
            <a:pPr marL="285750" indent="-285750">
              <a:buFont typeface="Wingdings" panose="05000000000000000000" pitchFamily="2" charset="2"/>
              <a:buChar char="Ø"/>
            </a:pPr>
            <a:endParaRPr lang="en-US" sz="2400" dirty="0" smtClean="0"/>
          </a:p>
          <a:p>
            <a:pPr marL="285750" indent="-285750">
              <a:buFont typeface="Wingdings" panose="05000000000000000000" pitchFamily="2" charset="2"/>
              <a:buChar char="Ø"/>
            </a:pPr>
            <a:endParaRPr lang="en-US" sz="2400" dirty="0"/>
          </a:p>
        </p:txBody>
      </p:sp>
      <p:pic>
        <p:nvPicPr>
          <p:cNvPr id="5" name="Picture 4"/>
          <p:cNvPicPr>
            <a:picLocks noChangeAspect="1"/>
          </p:cNvPicPr>
          <p:nvPr/>
        </p:nvPicPr>
        <p:blipFill>
          <a:blip r:embed="rId3"/>
          <a:stretch>
            <a:fillRect/>
          </a:stretch>
        </p:blipFill>
        <p:spPr>
          <a:xfrm>
            <a:off x="2544726" y="921488"/>
            <a:ext cx="7478231" cy="4811591"/>
          </a:xfrm>
          <a:prstGeom prst="rect">
            <a:avLst/>
          </a:prstGeom>
          <a:ln w="28575">
            <a:solidFill>
              <a:schemeClr val="accent2"/>
            </a:solidFill>
          </a:ln>
        </p:spPr>
      </p:pic>
      <p:pic>
        <p:nvPicPr>
          <p:cNvPr id="6" name="Picture 5"/>
          <p:cNvPicPr>
            <a:picLocks noChangeAspect="1"/>
          </p:cNvPicPr>
          <p:nvPr/>
        </p:nvPicPr>
        <p:blipFill>
          <a:blip r:embed="rId4"/>
          <a:stretch>
            <a:fillRect/>
          </a:stretch>
        </p:blipFill>
        <p:spPr>
          <a:xfrm>
            <a:off x="1857591" y="5774350"/>
            <a:ext cx="8105342" cy="646232"/>
          </a:xfrm>
          <a:prstGeom prst="rect">
            <a:avLst/>
          </a:prstGeom>
        </p:spPr>
      </p:pic>
    </p:spTree>
    <p:extLst>
      <p:ext uri="{BB962C8B-B14F-4D97-AF65-F5344CB8AC3E}">
        <p14:creationId xmlns:p14="http://schemas.microsoft.com/office/powerpoint/2010/main" val="3371153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nvPr>
        </p:nvSpPr>
        <p:spPr/>
        <p:txBody>
          <a:bodyPr/>
          <a:lstStyle/>
          <a:p>
            <a:fld id="{158B7785-F6D6-45F8-833E-07BD84680091}" type="slidenum">
              <a:rPr lang="en-US" smtClean="0"/>
              <a:pPr/>
              <a:t>32</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nvPr>
        </p:nvSpPr>
        <p:spPr/>
        <p:txBody>
          <a:bodyPr/>
          <a:lstStyle/>
          <a:p>
            <a:r>
              <a:rPr lang="en-US" dirty="0" smtClean="0"/>
              <a:t>Evaluation and Research Resources</a:t>
            </a:r>
            <a:r>
              <a:rPr lang="en-US" dirty="0"/>
              <a:t>:</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nvPr>
        </p:nvSpPr>
        <p:spPr>
          <a:xfrm>
            <a:off x="838200" y="1161144"/>
            <a:ext cx="10546478" cy="5015820"/>
          </a:xfrm>
        </p:spPr>
        <p:txBody>
          <a:bodyPr/>
          <a:lstStyle/>
          <a:p>
            <a:r>
              <a:rPr lang="en-US" sz="3000" b="1" dirty="0"/>
              <a:t>USDOL-ETA Division of Research and Evaluation</a:t>
            </a:r>
          </a:p>
          <a:p>
            <a:pPr lvl="1"/>
            <a:r>
              <a:rPr lang="en-US" sz="2000" dirty="0"/>
              <a:t>Manages ETA’s rigorous research and evaluation approach under Section 169 of the Workforce Innovation and Opportunity Act</a:t>
            </a:r>
          </a:p>
          <a:p>
            <a:pPr lvl="2"/>
            <a:r>
              <a:rPr lang="en-US" sz="2000" dirty="0">
                <a:hlinkClick r:id="rId4"/>
              </a:rPr>
              <a:t>https://www.doleta.gov/research/</a:t>
            </a:r>
            <a:endParaRPr lang="en-US" sz="2000" dirty="0"/>
          </a:p>
          <a:p>
            <a:r>
              <a:rPr lang="en-US" sz="3000" b="1" dirty="0"/>
              <a:t>CLEAR </a:t>
            </a:r>
          </a:p>
          <a:p>
            <a:pPr lvl="1"/>
            <a:r>
              <a:rPr lang="en-US" sz="2000" dirty="0"/>
              <a:t>CLEAR identifies and summarizes many types of research on labor topics, including descriptive statistical studies and outcome analyses, implementation, and causal impact studies</a:t>
            </a:r>
          </a:p>
          <a:p>
            <a:pPr lvl="2"/>
            <a:r>
              <a:rPr lang="en-US" sz="2000" dirty="0">
                <a:hlinkClick r:id="rId5"/>
              </a:rPr>
              <a:t>https://clear.dol.gov</a:t>
            </a:r>
            <a:endParaRPr lang="en-US" sz="2000" dirty="0"/>
          </a:p>
          <a:p>
            <a:r>
              <a:rPr lang="en-US" sz="3000" b="1" dirty="0"/>
              <a:t>Workforce System Strategies</a:t>
            </a:r>
          </a:p>
          <a:p>
            <a:pPr lvl="1"/>
            <a:r>
              <a:rPr lang="en-US" sz="2000" dirty="0"/>
              <a:t>Contains over 1400 profiles of workforce development research and evaluation studies, toolkits, and other resources to support program management and operations, education and training, and employment, retention or advancement activities.</a:t>
            </a:r>
          </a:p>
          <a:p>
            <a:pPr lvl="2"/>
            <a:r>
              <a:rPr lang="en-US" sz="2000" dirty="0">
                <a:hlinkClick r:id="rId6"/>
              </a:rPr>
              <a:t>https:strategies.workforcegps.org/ </a:t>
            </a:r>
            <a:endParaRPr lang="en-US" sz="2000" dirty="0" smtClean="0"/>
          </a:p>
          <a:p>
            <a:pPr lvl="2"/>
            <a:endParaRPr lang="en-US" dirty="0"/>
          </a:p>
        </p:txBody>
      </p:sp>
    </p:spTree>
    <p:custDataLst>
      <p:tags r:id="rId1"/>
    </p:custDataLst>
    <p:extLst>
      <p:ext uri="{BB962C8B-B14F-4D97-AF65-F5344CB8AC3E}">
        <p14:creationId xmlns:p14="http://schemas.microsoft.com/office/powerpoint/2010/main" val="1677857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33</a:t>
            </a:fld>
            <a:endParaRPr lang="en-US"/>
          </a:p>
        </p:txBody>
      </p:sp>
      <p:sp>
        <p:nvSpPr>
          <p:cNvPr id="3" name="Title 2"/>
          <p:cNvSpPr>
            <a:spLocks noGrp="1"/>
          </p:cNvSpPr>
          <p:nvPr>
            <p:ph type="title"/>
          </p:nvPr>
        </p:nvSpPr>
        <p:spPr/>
        <p:txBody>
          <a:bodyPr>
            <a:normAutofit/>
          </a:bodyPr>
          <a:lstStyle/>
          <a:p>
            <a:r>
              <a:rPr lang="en-US" dirty="0" smtClean="0"/>
              <a:t>Evaluation:  Partner Resources</a:t>
            </a:r>
            <a:endParaRPr lang="en-US" dirty="0"/>
          </a:p>
        </p:txBody>
      </p:sp>
      <p:sp>
        <p:nvSpPr>
          <p:cNvPr id="4" name="TextBox 3"/>
          <p:cNvSpPr txBox="1"/>
          <p:nvPr/>
        </p:nvSpPr>
        <p:spPr>
          <a:xfrm>
            <a:off x="1409700" y="1285875"/>
            <a:ext cx="9001125" cy="830997"/>
          </a:xfrm>
          <a:prstGeom prst="rect">
            <a:avLst/>
          </a:prstGeom>
          <a:noFill/>
        </p:spPr>
        <p:txBody>
          <a:bodyPr wrap="square" rtlCol="0">
            <a:spAutoFit/>
          </a:bodyPr>
          <a:lstStyle/>
          <a:p>
            <a:pPr marL="285750" indent="-285750">
              <a:buFont typeface="Wingdings" panose="05000000000000000000" pitchFamily="2" charset="2"/>
              <a:buChar char="Ø"/>
            </a:pPr>
            <a:endParaRPr lang="en-US" sz="2400" dirty="0" smtClean="0"/>
          </a:p>
          <a:p>
            <a:pPr marL="285750" indent="-285750">
              <a:buFont typeface="Wingdings" panose="05000000000000000000" pitchFamily="2" charset="2"/>
              <a:buChar char="Ø"/>
            </a:pPr>
            <a:endParaRPr lang="en-US" sz="2400" dirty="0"/>
          </a:p>
        </p:txBody>
      </p:sp>
      <p:sp>
        <p:nvSpPr>
          <p:cNvPr id="7" name="Content Placeholder 2"/>
          <p:cNvSpPr txBox="1">
            <a:spLocks/>
          </p:cNvSpPr>
          <p:nvPr/>
        </p:nvSpPr>
        <p:spPr>
          <a:xfrm>
            <a:off x="512618" y="1080655"/>
            <a:ext cx="10872059" cy="5098472"/>
          </a:xfrm>
          <a:prstGeom prst="rect">
            <a:avLst/>
          </a:prstGeom>
        </p:spPr>
        <p:txBody>
          <a:bodyPr>
            <a:normAutofit/>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hlinkClick r:id="rId3"/>
              </a:rPr>
              <a:t>Reemployment Eligibility Services and Assessment (RESEA) Evidence-Based Guidance  </a:t>
            </a:r>
            <a:r>
              <a:rPr lang="en-US" dirty="0" smtClean="0"/>
              <a:t>provides evaluation technical assistance resources to help states meet legislative requirements. </a:t>
            </a:r>
            <a:endParaRPr lang="en-US" dirty="0" smtClean="0">
              <a:hlinkClick r:id="rId4"/>
            </a:endParaRPr>
          </a:p>
          <a:p>
            <a:r>
              <a:rPr lang="en-US" dirty="0" smtClean="0">
                <a:hlinkClick r:id="rId4"/>
              </a:rPr>
              <a:t>Adult Education </a:t>
            </a:r>
            <a:r>
              <a:rPr lang="en-US" dirty="0" smtClean="0"/>
              <a:t>provides evaluation resources that include impact studies and tools.</a:t>
            </a:r>
          </a:p>
          <a:p>
            <a:r>
              <a:rPr lang="en-US" dirty="0" smtClean="0"/>
              <a:t>HHS’s </a:t>
            </a:r>
            <a:r>
              <a:rPr lang="en-US" dirty="0" smtClean="0">
                <a:hlinkClick r:id="rId5"/>
              </a:rPr>
              <a:t>Self-Sufficiency Research Clearinghouse </a:t>
            </a:r>
            <a:r>
              <a:rPr lang="en-US" dirty="0" smtClean="0"/>
              <a:t>provides access to high-quality research on employment and family and child well-being.</a:t>
            </a:r>
          </a:p>
          <a:p>
            <a:r>
              <a:rPr lang="en-US" dirty="0" smtClean="0"/>
              <a:t>RSA’s </a:t>
            </a:r>
            <a:r>
              <a:rPr lang="en-US" dirty="0" smtClean="0">
                <a:hlinkClick r:id="rId6"/>
              </a:rPr>
              <a:t>National Technical Assistance Center on Transition </a:t>
            </a:r>
            <a:r>
              <a:rPr lang="en-US" dirty="0" smtClean="0"/>
              <a:t>is a dedicated technical assistance center defines likely effectiveness and evidence levels</a:t>
            </a:r>
          </a:p>
          <a:p>
            <a:endParaRPr lang="en-US" dirty="0"/>
          </a:p>
        </p:txBody>
      </p:sp>
    </p:spTree>
    <p:extLst>
      <p:ext uri="{BB962C8B-B14F-4D97-AF65-F5344CB8AC3E}">
        <p14:creationId xmlns:p14="http://schemas.microsoft.com/office/powerpoint/2010/main" val="3727527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34</a:t>
            </a:fld>
            <a:endParaRPr lang="en-US"/>
          </a:p>
        </p:txBody>
      </p:sp>
      <p:sp>
        <p:nvSpPr>
          <p:cNvPr id="3" name="Title 2"/>
          <p:cNvSpPr>
            <a:spLocks noGrp="1"/>
          </p:cNvSpPr>
          <p:nvPr>
            <p:ph type="title"/>
          </p:nvPr>
        </p:nvSpPr>
        <p:spPr/>
        <p:txBody>
          <a:bodyPr>
            <a:normAutofit/>
          </a:bodyPr>
          <a:lstStyle/>
          <a:p>
            <a:r>
              <a:rPr lang="en-US" dirty="0" smtClean="0"/>
              <a:t>Evaluation:  Questions</a:t>
            </a:r>
            <a:endParaRPr lang="en-US" dirty="0"/>
          </a:p>
        </p:txBody>
      </p:sp>
      <p:sp>
        <p:nvSpPr>
          <p:cNvPr id="7" name="Content Placeholder 2"/>
          <p:cNvSpPr txBox="1">
            <a:spLocks/>
          </p:cNvSpPr>
          <p:nvPr/>
        </p:nvSpPr>
        <p:spPr>
          <a:xfrm>
            <a:off x="512618" y="1080655"/>
            <a:ext cx="10872059" cy="5098472"/>
          </a:xfrm>
          <a:prstGeom prst="rect">
            <a:avLst/>
          </a:prstGeom>
        </p:spPr>
        <p:txBody>
          <a:bodyPr>
            <a:normAutofit/>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3"/>
          <p:cNvSpPr txBox="1">
            <a:spLocks/>
          </p:cNvSpPr>
          <p:nvPr/>
        </p:nvSpPr>
        <p:spPr>
          <a:xfrm>
            <a:off x="6859095" y="1308471"/>
            <a:ext cx="5332905" cy="4572000"/>
          </a:xfrm>
          <a:prstGeom prst="rect">
            <a:avLst/>
          </a:prstGeom>
        </p:spPr>
        <p:txBody>
          <a:bodyPr>
            <a:normAutofit/>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smtClean="0"/>
              <a:t>Interested in learning more about the Evaluations, contact:</a:t>
            </a:r>
          </a:p>
          <a:p>
            <a:pPr marL="257175" indent="-257175">
              <a:buFontTx/>
              <a:buChar char="-"/>
            </a:pPr>
            <a:r>
              <a:rPr lang="en-US" sz="2800" dirty="0" smtClean="0"/>
              <a:t>Gloria Salas-Kos, Evaluation TA Coordinator</a:t>
            </a:r>
          </a:p>
          <a:p>
            <a:pPr marL="800100" lvl="2" indent="0">
              <a:buNone/>
            </a:pPr>
            <a:r>
              <a:rPr lang="en-US" sz="2600" dirty="0" smtClean="0">
                <a:hlinkClick r:id="rId3"/>
              </a:rPr>
              <a:t>Salas-Kos.Gloria@dol.gov</a:t>
            </a:r>
            <a:endParaRPr lang="en-US" sz="2600" dirty="0" smtClean="0"/>
          </a:p>
          <a:p>
            <a:pPr marL="257175" indent="-257175">
              <a:buFontTx/>
              <a:buChar char="-"/>
            </a:pPr>
            <a:r>
              <a:rPr lang="en-US" sz="2800" dirty="0" smtClean="0"/>
              <a:t>Neil Ridley, Evaluation Team Lead</a:t>
            </a:r>
          </a:p>
          <a:p>
            <a:pPr marL="800100" lvl="2" indent="0">
              <a:buNone/>
            </a:pPr>
            <a:r>
              <a:rPr lang="en-US" sz="2600" dirty="0" smtClean="0">
                <a:hlinkClick r:id="rId4"/>
              </a:rPr>
              <a:t>Ridley.Neil.P@dol.gov</a:t>
            </a:r>
            <a:r>
              <a:rPr lang="en-US" sz="2600" dirty="0" smtClean="0"/>
              <a:t> </a:t>
            </a:r>
            <a:endParaRPr lang="en-US" sz="2600" dirty="0" smtClean="0">
              <a:solidFill>
                <a:schemeClr val="accent1"/>
              </a:solidFill>
            </a:endParaRPr>
          </a:p>
          <a:p>
            <a:pPr marL="257175" indent="-257175">
              <a:buFontTx/>
              <a:buChar char="-"/>
            </a:pPr>
            <a:endParaRPr lang="en-US" dirty="0" smtClean="0"/>
          </a:p>
          <a:p>
            <a:endParaRPr lang="en-US" dirty="0"/>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1308471"/>
            <a:ext cx="6859096" cy="4572000"/>
          </a:xfrm>
          <a:prstGeom prst="rect">
            <a:avLst/>
          </a:prstGeom>
        </p:spPr>
      </p:pic>
    </p:spTree>
    <p:extLst>
      <p:ext uri="{BB962C8B-B14F-4D97-AF65-F5344CB8AC3E}">
        <p14:creationId xmlns:p14="http://schemas.microsoft.com/office/powerpoint/2010/main" val="3448580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9187" y="998482"/>
            <a:ext cx="11848414" cy="4782207"/>
          </a:xfrm>
          <a:prstGeom prst="rect">
            <a:avLst/>
          </a:prstGeom>
        </p:spPr>
      </p:pic>
      <p:sp>
        <p:nvSpPr>
          <p:cNvPr id="2" name="Slide Number Placeholder 1"/>
          <p:cNvSpPr>
            <a:spLocks noGrp="1"/>
          </p:cNvSpPr>
          <p:nvPr>
            <p:ph type="sldNum" sz="quarter" idx="12"/>
          </p:nvPr>
        </p:nvSpPr>
        <p:spPr/>
        <p:txBody>
          <a:bodyPr/>
          <a:lstStyle/>
          <a:p>
            <a:fld id="{158B7785-F6D6-45F8-833E-07BD84680091}" type="slidenum">
              <a:rPr lang="en-US" smtClean="0"/>
              <a:t>35</a:t>
            </a:fld>
            <a:endParaRPr lang="en-US"/>
          </a:p>
        </p:txBody>
      </p:sp>
      <p:sp>
        <p:nvSpPr>
          <p:cNvPr id="3" name="Title 2"/>
          <p:cNvSpPr>
            <a:spLocks noGrp="1"/>
          </p:cNvSpPr>
          <p:nvPr>
            <p:ph type="title"/>
          </p:nvPr>
        </p:nvSpPr>
        <p:spPr/>
        <p:txBody>
          <a:bodyPr/>
          <a:lstStyle/>
          <a:p>
            <a:r>
              <a:rPr lang="en-US" dirty="0" smtClean="0"/>
              <a:t>Important Reminders</a:t>
            </a:r>
            <a:endParaRPr lang="en-US" dirty="0"/>
          </a:p>
        </p:txBody>
      </p:sp>
      <p:sp>
        <p:nvSpPr>
          <p:cNvPr id="5" name="TextBox 4"/>
          <p:cNvSpPr txBox="1"/>
          <p:nvPr/>
        </p:nvSpPr>
        <p:spPr>
          <a:xfrm>
            <a:off x="1344164" y="2817030"/>
            <a:ext cx="2123372" cy="1446550"/>
          </a:xfrm>
          <a:prstGeom prst="rect">
            <a:avLst/>
          </a:prstGeom>
          <a:noFill/>
        </p:spPr>
        <p:txBody>
          <a:bodyPr wrap="square" rtlCol="0">
            <a:spAutoFit/>
          </a:bodyPr>
          <a:lstStyle/>
          <a:p>
            <a:pPr algn="ctr"/>
            <a:r>
              <a:rPr lang="en-US" sz="1600" dirty="0" smtClean="0">
                <a:solidFill>
                  <a:schemeClr val="accent2"/>
                </a:solidFill>
              </a:rPr>
              <a:t>Submit Narrative Report</a:t>
            </a:r>
          </a:p>
          <a:p>
            <a:pPr algn="ctr"/>
            <a:r>
              <a:rPr lang="en-US" sz="1600" dirty="0">
                <a:solidFill>
                  <a:schemeClr val="accent2"/>
                </a:solidFill>
              </a:rPr>
              <a:t>t</a:t>
            </a:r>
            <a:r>
              <a:rPr lang="en-US" sz="1600" dirty="0" smtClean="0">
                <a:solidFill>
                  <a:schemeClr val="accent2"/>
                </a:solidFill>
              </a:rPr>
              <a:t>o</a:t>
            </a:r>
          </a:p>
          <a:p>
            <a:pPr algn="ctr"/>
            <a:r>
              <a:rPr lang="en-US" sz="1600" dirty="0" smtClean="0">
                <a:solidFill>
                  <a:schemeClr val="accent2"/>
                </a:solidFill>
              </a:rPr>
              <a:t> </a:t>
            </a:r>
            <a:r>
              <a:rPr lang="en-US" sz="1600" b="1" dirty="0" smtClean="0">
                <a:solidFill>
                  <a:schemeClr val="accent2"/>
                </a:solidFill>
                <a:effectLst>
                  <a:outerShdw blurRad="38100" dist="38100" dir="2700000" algn="tl">
                    <a:srgbClr val="000000">
                      <a:alpha val="43137"/>
                    </a:srgbClr>
                  </a:outerShdw>
                </a:effectLst>
              </a:rPr>
              <a:t>WIOA.AR@DOL.GOV</a:t>
            </a:r>
          </a:p>
          <a:p>
            <a:pPr algn="ctr"/>
            <a:endParaRPr lang="en-US" sz="2400" b="1" dirty="0">
              <a:solidFill>
                <a:schemeClr val="accent2"/>
              </a:solidFill>
              <a:effectLst>
                <a:outerShdw blurRad="38100" dist="38100" dir="2700000" algn="tl">
                  <a:srgbClr val="000000">
                    <a:alpha val="43137"/>
                  </a:srgbClr>
                </a:outerShdw>
              </a:effectLst>
            </a:endParaRPr>
          </a:p>
        </p:txBody>
      </p:sp>
      <p:sp>
        <p:nvSpPr>
          <p:cNvPr id="7" name="TextBox 6"/>
          <p:cNvSpPr txBox="1"/>
          <p:nvPr/>
        </p:nvSpPr>
        <p:spPr>
          <a:xfrm>
            <a:off x="3966983" y="2640609"/>
            <a:ext cx="2067013" cy="1815882"/>
          </a:xfrm>
          <a:prstGeom prst="rect">
            <a:avLst/>
          </a:prstGeom>
          <a:noFill/>
        </p:spPr>
        <p:txBody>
          <a:bodyPr wrap="square" rtlCol="0">
            <a:spAutoFit/>
          </a:bodyPr>
          <a:lstStyle/>
          <a:p>
            <a:r>
              <a:rPr lang="en-US" sz="1400" dirty="0" smtClean="0">
                <a:solidFill>
                  <a:schemeClr val="accent2"/>
                </a:solidFill>
              </a:rPr>
              <a:t>Email a copy of your narrative report to  your State’s ETA:</a:t>
            </a:r>
          </a:p>
          <a:p>
            <a:endParaRPr lang="en-US" sz="1400" b="1" dirty="0" smtClean="0">
              <a:solidFill>
                <a:schemeClr val="accent2"/>
              </a:solidFill>
            </a:endParaRPr>
          </a:p>
          <a:p>
            <a:pPr marL="342900" indent="-342900">
              <a:buFont typeface="+mj-lt"/>
              <a:buAutoNum type="arabicPeriod"/>
            </a:pPr>
            <a:r>
              <a:rPr lang="en-US" sz="1400" b="1" dirty="0" smtClean="0">
                <a:solidFill>
                  <a:schemeClr val="accent2"/>
                </a:solidFill>
              </a:rPr>
              <a:t>Regional Administrator; and</a:t>
            </a:r>
          </a:p>
          <a:p>
            <a:pPr marL="342900" indent="-342900">
              <a:buFont typeface="+mj-lt"/>
              <a:buAutoNum type="arabicPeriod"/>
            </a:pPr>
            <a:r>
              <a:rPr lang="en-US" sz="1400" b="1" dirty="0" smtClean="0">
                <a:solidFill>
                  <a:schemeClr val="accent2"/>
                </a:solidFill>
              </a:rPr>
              <a:t>Federal Project Officer</a:t>
            </a:r>
            <a:endParaRPr lang="en-US" sz="1400" b="1" dirty="0">
              <a:solidFill>
                <a:schemeClr val="accent2"/>
              </a:solidFill>
            </a:endParaRPr>
          </a:p>
        </p:txBody>
      </p:sp>
      <p:sp>
        <p:nvSpPr>
          <p:cNvPr id="8" name="Rectangle 7"/>
          <p:cNvSpPr/>
          <p:nvPr/>
        </p:nvSpPr>
        <p:spPr>
          <a:xfrm>
            <a:off x="8762261" y="3001696"/>
            <a:ext cx="1863697" cy="1323439"/>
          </a:xfrm>
          <a:prstGeom prst="rect">
            <a:avLst/>
          </a:prstGeom>
        </p:spPr>
        <p:txBody>
          <a:bodyPr wrap="square">
            <a:spAutoFit/>
          </a:bodyPr>
          <a:lstStyle/>
          <a:p>
            <a:pPr marL="342900" lvl="1" indent="0" algn="ctr">
              <a:buFont typeface="Wingdings 3" panose="05040102010807070707" pitchFamily="18" charset="2"/>
              <a:buNone/>
            </a:pPr>
            <a:r>
              <a:rPr lang="en-US" sz="2000" b="1" dirty="0">
                <a:solidFill>
                  <a:schemeClr val="accent1"/>
                </a:solidFill>
                <a:effectLst>
                  <a:outerShdw blurRad="38100" dist="38100" dir="2700000" algn="tl">
                    <a:srgbClr val="000000">
                      <a:alpha val="43137"/>
                    </a:srgbClr>
                  </a:outerShdw>
                </a:effectLst>
              </a:rPr>
              <a:t>No Separate Partner </a:t>
            </a:r>
          </a:p>
          <a:p>
            <a:pPr marL="342900" lvl="1" indent="0" algn="ctr">
              <a:buFont typeface="Wingdings 3" panose="05040102010807070707" pitchFamily="18" charset="2"/>
              <a:buNone/>
            </a:pPr>
            <a:r>
              <a:rPr lang="en-US" sz="2000" b="1" dirty="0">
                <a:solidFill>
                  <a:schemeClr val="accent1"/>
                </a:solidFill>
                <a:effectLst>
                  <a:outerShdw blurRad="38100" dist="38100" dir="2700000" algn="tl">
                    <a:srgbClr val="000000">
                      <a:alpha val="43137"/>
                    </a:srgbClr>
                  </a:outerShdw>
                </a:effectLst>
              </a:rPr>
              <a:t>Narrative Required</a:t>
            </a:r>
          </a:p>
        </p:txBody>
      </p:sp>
      <p:pic>
        <p:nvPicPr>
          <p:cNvPr id="11" name="Picture 10" descr="Adobe Acrobat Reader: PDF Viewer, Editor &amp; Creator - Apps on Google Play"/>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58048" y="3176331"/>
            <a:ext cx="1280160" cy="1280160"/>
          </a:xfrm>
          <a:prstGeom prst="rect">
            <a:avLst/>
          </a:prstGeom>
          <a:noFill/>
          <a:ln>
            <a:noFill/>
          </a:ln>
        </p:spPr>
      </p:pic>
    </p:spTree>
    <p:extLst>
      <p:ext uri="{BB962C8B-B14F-4D97-AF65-F5344CB8AC3E}">
        <p14:creationId xmlns:p14="http://schemas.microsoft.com/office/powerpoint/2010/main" val="2436055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36</a:t>
            </a:fld>
            <a:endParaRPr lang="en-US"/>
          </a:p>
        </p:txBody>
      </p:sp>
      <p:sp>
        <p:nvSpPr>
          <p:cNvPr id="3" name="Title 2"/>
          <p:cNvSpPr>
            <a:spLocks noGrp="1"/>
          </p:cNvSpPr>
          <p:nvPr>
            <p:ph type="title"/>
          </p:nvPr>
        </p:nvSpPr>
        <p:spPr/>
        <p:txBody>
          <a:bodyPr/>
          <a:lstStyle/>
          <a:p>
            <a:r>
              <a:rPr lang="en-US" dirty="0" smtClean="0"/>
              <a:t>Where Do They Go?</a:t>
            </a:r>
            <a:endParaRPr lang="en-US"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07" y="0"/>
            <a:ext cx="12181193" cy="6858000"/>
          </a:xfrm>
          <a:prstGeom prst="rect">
            <a:avLst/>
          </a:prstGeom>
        </p:spPr>
      </p:pic>
    </p:spTree>
    <p:extLst>
      <p:ext uri="{BB962C8B-B14F-4D97-AF65-F5344CB8AC3E}">
        <p14:creationId xmlns:p14="http://schemas.microsoft.com/office/powerpoint/2010/main" val="1712663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37</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smtClean="0"/>
              <a:t> Poll Question</a:t>
            </a:r>
            <a:endParaRPr lang="en-US" dirty="0"/>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lstStyle/>
          <a:p>
            <a:r>
              <a:rPr lang="en-US" dirty="0" smtClean="0"/>
              <a:t>Do you leverage your State’s WIOA Annual </a:t>
            </a:r>
            <a:r>
              <a:rPr lang="en-US" dirty="0"/>
              <a:t>N</a:t>
            </a:r>
            <a:r>
              <a:rPr lang="en-US" dirty="0" smtClean="0"/>
              <a:t>arrative Report for other purposes?</a:t>
            </a:r>
            <a:endParaRPr lang="en-US" dirty="0"/>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p:txBody>
          <a:bodyPr/>
          <a:lstStyle/>
          <a:p>
            <a:r>
              <a:rPr lang="en-US" dirty="0"/>
              <a:t>Enter </a:t>
            </a:r>
            <a:r>
              <a:rPr lang="en-US" dirty="0" smtClean="0"/>
              <a:t>your answer in the chat room. </a:t>
            </a:r>
            <a:endParaRPr lang="en-US" dirty="0"/>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p:txBody>
          <a:bodyPr/>
          <a:lstStyle/>
          <a:p>
            <a:r>
              <a:rPr lang="en-US" dirty="0" smtClean="0"/>
              <a:t>Yes</a:t>
            </a:r>
            <a:endParaRPr lang="en-US" dirty="0"/>
          </a:p>
          <a:p>
            <a:r>
              <a:rPr lang="en-US" dirty="0" smtClean="0"/>
              <a:t>No</a:t>
            </a:r>
            <a:endParaRPr lang="en-US" dirty="0"/>
          </a:p>
          <a:p>
            <a:r>
              <a:rPr lang="en-US" dirty="0" smtClean="0"/>
              <a:t>Not sure</a:t>
            </a:r>
          </a:p>
          <a:p>
            <a:r>
              <a:rPr lang="en-US" dirty="0" smtClean="0"/>
              <a:t>No, but we are considering our options.  Got any ideas?  We </a:t>
            </a:r>
            <a:r>
              <a:rPr lang="en-US" dirty="0" err="1" smtClean="0"/>
              <a:t>wanna</a:t>
            </a:r>
            <a:r>
              <a:rPr lang="en-US" dirty="0" smtClean="0"/>
              <a:t> hear more!</a:t>
            </a:r>
            <a:endParaRPr lang="en-US" dirty="0"/>
          </a:p>
        </p:txBody>
      </p:sp>
    </p:spTree>
    <p:extLst>
      <p:ext uri="{BB962C8B-B14F-4D97-AF65-F5344CB8AC3E}">
        <p14:creationId xmlns:p14="http://schemas.microsoft.com/office/powerpoint/2010/main" val="710246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38</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smtClean="0"/>
              <a:t>Making the Most of Your Annual Narrative Report</a:t>
            </a:r>
            <a:endParaRPr lang="en-US" dirty="0"/>
          </a:p>
        </p:txBody>
      </p:sp>
    </p:spTree>
    <p:extLst>
      <p:ext uri="{BB962C8B-B14F-4D97-AF65-F5344CB8AC3E}">
        <p14:creationId xmlns:p14="http://schemas.microsoft.com/office/powerpoint/2010/main" val="2081243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59423" y="150415"/>
            <a:ext cx="6858000" cy="6557168"/>
          </a:xfrm>
          <a:prstGeom prst="rect">
            <a:avLst/>
          </a:prstGeom>
        </p:spPr>
      </p:pic>
      <p:sp>
        <p:nvSpPr>
          <p:cNvPr id="2" name="Slide Number Placeholder 1"/>
          <p:cNvSpPr>
            <a:spLocks noGrp="1"/>
          </p:cNvSpPr>
          <p:nvPr>
            <p:ph type="sldNum" sz="quarter" idx="12"/>
          </p:nvPr>
        </p:nvSpPr>
        <p:spPr/>
        <p:txBody>
          <a:bodyPr/>
          <a:lstStyle/>
          <a:p>
            <a:fld id="{158B7785-F6D6-45F8-833E-07BD84680091}" type="slidenum">
              <a:rPr lang="en-US" smtClean="0"/>
              <a:t>39</a:t>
            </a:fld>
            <a:endParaRPr lang="en-US"/>
          </a:p>
        </p:txBody>
      </p:sp>
      <p:sp>
        <p:nvSpPr>
          <p:cNvPr id="3" name="Title 2"/>
          <p:cNvSpPr>
            <a:spLocks noGrp="1"/>
          </p:cNvSpPr>
          <p:nvPr>
            <p:ph type="title" idx="4294967295"/>
          </p:nvPr>
        </p:nvSpPr>
        <p:spPr>
          <a:xfrm>
            <a:off x="-107577" y="32463"/>
            <a:ext cx="12192000" cy="6675120"/>
          </a:xfrm>
        </p:spPr>
        <p:txBody>
          <a:bodyPr>
            <a:normAutofit/>
          </a:bodyPr>
          <a:lstStyle/>
          <a:p>
            <a:pPr algn="ctr"/>
            <a:r>
              <a:rPr lang="en-US" sz="9600" dirty="0" smtClean="0">
                <a:solidFill>
                  <a:srgbClr val="FF0000"/>
                </a:solidFill>
                <a:effectLst>
                  <a:outerShdw blurRad="38100" dist="38100" dir="2700000" algn="tl">
                    <a:srgbClr val="000000">
                      <a:alpha val="43137"/>
                    </a:srgbClr>
                  </a:outerShdw>
                </a:effectLst>
              </a:rPr>
              <a:t>Recycle</a:t>
            </a:r>
            <a:br>
              <a:rPr lang="en-US" sz="9600" dirty="0" smtClean="0">
                <a:solidFill>
                  <a:srgbClr val="FF0000"/>
                </a:solidFill>
                <a:effectLst>
                  <a:outerShdw blurRad="38100" dist="38100" dir="2700000" algn="tl">
                    <a:srgbClr val="000000">
                      <a:alpha val="43137"/>
                    </a:srgbClr>
                  </a:outerShdw>
                </a:effectLst>
              </a:rPr>
            </a:br>
            <a:r>
              <a:rPr lang="en-US" sz="9600" dirty="0" smtClean="0">
                <a:solidFill>
                  <a:srgbClr val="FF0000"/>
                </a:solidFill>
                <a:effectLst>
                  <a:outerShdw blurRad="38100" dist="38100" dir="2700000" algn="tl">
                    <a:srgbClr val="000000">
                      <a:alpha val="43137"/>
                    </a:srgbClr>
                  </a:outerShdw>
                </a:effectLst>
              </a:rPr>
              <a:t/>
            </a:r>
            <a:br>
              <a:rPr lang="en-US" sz="9600" dirty="0" smtClean="0">
                <a:solidFill>
                  <a:srgbClr val="FF0000"/>
                </a:solidFill>
                <a:effectLst>
                  <a:outerShdw blurRad="38100" dist="38100" dir="2700000" algn="tl">
                    <a:srgbClr val="000000">
                      <a:alpha val="43137"/>
                    </a:srgbClr>
                  </a:outerShdw>
                </a:effectLst>
              </a:rPr>
            </a:br>
            <a:r>
              <a:rPr lang="en-US" sz="9600" dirty="0" smtClean="0">
                <a:solidFill>
                  <a:srgbClr val="FF0000"/>
                </a:solidFill>
                <a:effectLst>
                  <a:outerShdw blurRad="38100" dist="38100" dir="2700000" algn="tl">
                    <a:srgbClr val="000000">
                      <a:alpha val="43137"/>
                    </a:srgbClr>
                  </a:outerShdw>
                </a:effectLst>
              </a:rPr>
              <a:t>Reuse</a:t>
            </a:r>
            <a:br>
              <a:rPr lang="en-US" sz="9600" dirty="0" smtClean="0">
                <a:solidFill>
                  <a:srgbClr val="FF0000"/>
                </a:solidFill>
                <a:effectLst>
                  <a:outerShdw blurRad="38100" dist="38100" dir="2700000" algn="tl">
                    <a:srgbClr val="000000">
                      <a:alpha val="43137"/>
                    </a:srgbClr>
                  </a:outerShdw>
                </a:effectLst>
              </a:rPr>
            </a:br>
            <a:r>
              <a:rPr lang="en-US" sz="9600" dirty="0">
                <a:solidFill>
                  <a:srgbClr val="FF0000"/>
                </a:solidFill>
                <a:effectLst>
                  <a:outerShdw blurRad="38100" dist="38100" dir="2700000" algn="tl">
                    <a:srgbClr val="000000">
                      <a:alpha val="43137"/>
                    </a:srgbClr>
                  </a:outerShdw>
                </a:effectLst>
              </a:rPr>
              <a:t/>
            </a:r>
            <a:br>
              <a:rPr lang="en-US" sz="9600" dirty="0">
                <a:solidFill>
                  <a:srgbClr val="FF0000"/>
                </a:solidFill>
                <a:effectLst>
                  <a:outerShdw blurRad="38100" dist="38100" dir="2700000" algn="tl">
                    <a:srgbClr val="000000">
                      <a:alpha val="43137"/>
                    </a:srgbClr>
                  </a:outerShdw>
                </a:effectLst>
              </a:rPr>
            </a:br>
            <a:r>
              <a:rPr lang="en-US" sz="9600" dirty="0" smtClean="0">
                <a:solidFill>
                  <a:srgbClr val="FF0000"/>
                </a:solidFill>
                <a:effectLst>
                  <a:outerShdw blurRad="38100" dist="38100" dir="2700000" algn="tl">
                    <a:srgbClr val="000000">
                      <a:alpha val="43137"/>
                    </a:srgbClr>
                  </a:outerShdw>
                </a:effectLst>
              </a:rPr>
              <a:t>Repurpose</a:t>
            </a:r>
            <a:endParaRPr lang="en-US" sz="96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8779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7064" y="723651"/>
            <a:ext cx="5209469" cy="3474720"/>
          </a:xfrm>
          <a:prstGeom prst="rect">
            <a:avLst/>
          </a:prstGeom>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81190" y="414926"/>
            <a:ext cx="5072378" cy="3383280"/>
          </a:xfrm>
          <a:prstGeom prst="rect">
            <a:avLst/>
          </a:prstGeom>
        </p:spPr>
      </p:pic>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4</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smtClean="0"/>
              <a:t> Poll Question 1</a:t>
            </a:r>
            <a:endParaRPr lang="en-US" dirty="0"/>
          </a:p>
        </p:txBody>
      </p:sp>
      <p:sp>
        <p:nvSpPr>
          <p:cNvPr id="10" name="TextBox 9"/>
          <p:cNvSpPr txBox="1"/>
          <p:nvPr/>
        </p:nvSpPr>
        <p:spPr>
          <a:xfrm>
            <a:off x="6557506" y="905386"/>
            <a:ext cx="4344203" cy="523220"/>
          </a:xfrm>
          <a:prstGeom prst="rect">
            <a:avLst/>
          </a:prstGeom>
          <a:noFill/>
        </p:spPr>
        <p:txBody>
          <a:bodyPr wrap="square" rtlCol="0">
            <a:spAutoFit/>
          </a:bodyPr>
          <a:lstStyle/>
          <a:p>
            <a:r>
              <a:rPr lang="en-US" sz="2800" b="1" dirty="0">
                <a:solidFill>
                  <a:schemeClr val="accent2"/>
                </a:solidFill>
              </a:rPr>
              <a:t>2</a:t>
            </a:r>
            <a:r>
              <a:rPr lang="en-US" sz="2800" b="1" dirty="0" smtClean="0">
                <a:solidFill>
                  <a:schemeClr val="accent2"/>
                </a:solidFill>
              </a:rPr>
              <a:t> - Happy</a:t>
            </a:r>
            <a:endParaRPr lang="en-US" sz="2800" b="1" dirty="0">
              <a:solidFill>
                <a:schemeClr val="accent2"/>
              </a:solidFill>
            </a:endParaRPr>
          </a:p>
        </p:txBody>
      </p:sp>
      <p:sp>
        <p:nvSpPr>
          <p:cNvPr id="16" name="TextBox 15"/>
          <p:cNvSpPr txBox="1"/>
          <p:nvPr/>
        </p:nvSpPr>
        <p:spPr>
          <a:xfrm>
            <a:off x="1274155" y="1056329"/>
            <a:ext cx="2035011" cy="523220"/>
          </a:xfrm>
          <a:prstGeom prst="rect">
            <a:avLst/>
          </a:prstGeom>
          <a:noFill/>
        </p:spPr>
        <p:txBody>
          <a:bodyPr wrap="square" rtlCol="0">
            <a:spAutoFit/>
          </a:bodyPr>
          <a:lstStyle/>
          <a:p>
            <a:r>
              <a:rPr lang="en-US" sz="2800" b="1" dirty="0">
                <a:solidFill>
                  <a:schemeClr val="accent2"/>
                </a:solidFill>
              </a:rPr>
              <a:t>1</a:t>
            </a:r>
            <a:r>
              <a:rPr lang="en-US" sz="2800" b="1" dirty="0" smtClean="0">
                <a:solidFill>
                  <a:schemeClr val="accent2"/>
                </a:solidFill>
              </a:rPr>
              <a:t> - Anxious</a:t>
            </a:r>
            <a:endParaRPr lang="en-US" sz="2800" b="1" dirty="0">
              <a:solidFill>
                <a:schemeClr val="accent2"/>
              </a:solidFill>
            </a:endParaRPr>
          </a:p>
        </p:txBody>
      </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08773" y="3354050"/>
            <a:ext cx="4937760" cy="3293488"/>
          </a:xfrm>
          <a:prstGeom prst="rect">
            <a:avLst/>
          </a:prstGeom>
        </p:spPr>
      </p:pic>
      <p:sp>
        <p:nvSpPr>
          <p:cNvPr id="17" name="TextBox 16"/>
          <p:cNvSpPr txBox="1"/>
          <p:nvPr/>
        </p:nvSpPr>
        <p:spPr>
          <a:xfrm>
            <a:off x="1836064" y="3402027"/>
            <a:ext cx="2535539" cy="523220"/>
          </a:xfrm>
          <a:prstGeom prst="rect">
            <a:avLst/>
          </a:prstGeom>
          <a:noFill/>
        </p:spPr>
        <p:txBody>
          <a:bodyPr wrap="square" rtlCol="0">
            <a:spAutoFit/>
          </a:bodyPr>
          <a:lstStyle/>
          <a:p>
            <a:r>
              <a:rPr lang="en-US" sz="2800" b="1" dirty="0" smtClean="0">
                <a:solidFill>
                  <a:schemeClr val="accent2"/>
                </a:solidFill>
              </a:rPr>
              <a:t>3 - Clueless</a:t>
            </a:r>
            <a:endParaRPr lang="en-US" sz="2800" b="1" dirty="0">
              <a:solidFill>
                <a:schemeClr val="accent2"/>
              </a:solidFill>
            </a:endParaRPr>
          </a:p>
        </p:txBody>
      </p:sp>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70657" y="3062862"/>
            <a:ext cx="4805402" cy="3200400"/>
          </a:xfrm>
          <a:prstGeom prst="rect">
            <a:avLst/>
          </a:prstGeom>
        </p:spPr>
      </p:pic>
      <p:sp>
        <p:nvSpPr>
          <p:cNvPr id="18" name="TextBox 17"/>
          <p:cNvSpPr txBox="1"/>
          <p:nvPr/>
        </p:nvSpPr>
        <p:spPr>
          <a:xfrm>
            <a:off x="9741823" y="3202677"/>
            <a:ext cx="2959780" cy="523220"/>
          </a:xfrm>
          <a:prstGeom prst="rect">
            <a:avLst/>
          </a:prstGeom>
          <a:noFill/>
        </p:spPr>
        <p:txBody>
          <a:bodyPr wrap="square" rtlCol="0">
            <a:spAutoFit/>
          </a:bodyPr>
          <a:lstStyle/>
          <a:p>
            <a:r>
              <a:rPr lang="en-US" sz="2800" b="1" dirty="0" smtClean="0">
                <a:solidFill>
                  <a:schemeClr val="accent2"/>
                </a:solidFill>
              </a:rPr>
              <a:t>4 - Determined</a:t>
            </a:r>
            <a:endParaRPr lang="en-US" sz="2800" b="1" dirty="0">
              <a:solidFill>
                <a:schemeClr val="accent2"/>
              </a:solidFill>
            </a:endParaRPr>
          </a:p>
        </p:txBody>
      </p:sp>
    </p:spTree>
    <p:extLst>
      <p:ext uri="{BB962C8B-B14F-4D97-AF65-F5344CB8AC3E}">
        <p14:creationId xmlns:p14="http://schemas.microsoft.com/office/powerpoint/2010/main" val="102208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40</a:t>
            </a:fld>
            <a:endParaRPr lang="en-US"/>
          </a:p>
        </p:txBody>
      </p:sp>
      <p:sp>
        <p:nvSpPr>
          <p:cNvPr id="3" name="Title 2"/>
          <p:cNvSpPr>
            <a:spLocks noGrp="1"/>
          </p:cNvSpPr>
          <p:nvPr>
            <p:ph type="title"/>
          </p:nvPr>
        </p:nvSpPr>
        <p:spPr/>
        <p:txBody>
          <a:bodyPr/>
          <a:lstStyle/>
          <a:p>
            <a:r>
              <a:rPr lang="en-US" dirty="0" smtClean="0"/>
              <a:t>Did You Know…</a:t>
            </a:r>
            <a:endParaRPr lang="en-US" dirty="0"/>
          </a:p>
        </p:txBody>
      </p:sp>
      <p:pic>
        <p:nvPicPr>
          <p:cNvPr id="9" name="Picture 8"/>
          <p:cNvPicPr/>
          <p:nvPr/>
        </p:nvPicPr>
        <p:blipFill rotWithShape="1">
          <a:blip r:embed="rId3"/>
          <a:srcRect l="16637" t="17014" r="22158" b="7037"/>
          <a:stretch/>
        </p:blipFill>
        <p:spPr bwMode="auto">
          <a:xfrm rot="21060851">
            <a:off x="501940" y="2071594"/>
            <a:ext cx="5035550" cy="3514725"/>
          </a:xfrm>
          <a:prstGeom prst="rect">
            <a:avLst/>
          </a:prstGeom>
          <a:ln>
            <a:solidFill>
              <a:schemeClr val="accent2"/>
            </a:solidFill>
          </a:ln>
          <a:extLst>
            <a:ext uri="{53640926-AAD7-44D8-BBD7-CCE9431645EC}">
              <a14:shadowObscured xmlns:a14="http://schemas.microsoft.com/office/drawing/2010/main"/>
            </a:ext>
          </a:extLst>
        </p:spPr>
      </p:pic>
      <p:pic>
        <p:nvPicPr>
          <p:cNvPr id="11" name="Picture 10"/>
          <p:cNvPicPr/>
          <p:nvPr/>
        </p:nvPicPr>
        <p:blipFill rotWithShape="1">
          <a:blip r:embed="rId4"/>
          <a:srcRect l="32120" t="11647" r="34410" b="16980"/>
          <a:stretch/>
        </p:blipFill>
        <p:spPr bwMode="auto">
          <a:xfrm rot="344612">
            <a:off x="6648313" y="837105"/>
            <a:ext cx="2753360" cy="3302635"/>
          </a:xfrm>
          <a:prstGeom prst="rect">
            <a:avLst/>
          </a:prstGeom>
          <a:solidFill>
            <a:schemeClr val="accent2"/>
          </a:solidFill>
          <a:ln>
            <a:solidFill>
              <a:schemeClr val="accent2"/>
            </a:solidFill>
          </a:ln>
          <a:extLst>
            <a:ext uri="{53640926-AAD7-44D8-BBD7-CCE9431645EC}">
              <a14:shadowObscured xmlns:a14="http://schemas.microsoft.com/office/drawing/2010/main"/>
            </a:ext>
          </a:extLst>
        </p:spPr>
      </p:pic>
      <p:pic>
        <p:nvPicPr>
          <p:cNvPr id="14" name="Picture 13"/>
          <p:cNvPicPr/>
          <p:nvPr/>
        </p:nvPicPr>
        <p:blipFill rotWithShape="1">
          <a:blip r:embed="rId5"/>
          <a:srcRect l="31922" t="10847" r="33906" b="6471"/>
          <a:stretch/>
        </p:blipFill>
        <p:spPr bwMode="auto">
          <a:xfrm rot="263458">
            <a:off x="3937547" y="1533674"/>
            <a:ext cx="2811145" cy="3826510"/>
          </a:xfrm>
          <a:prstGeom prst="rect">
            <a:avLst/>
          </a:prstGeom>
          <a:ln>
            <a:solidFill>
              <a:schemeClr val="accent2"/>
            </a:solidFill>
          </a:ln>
          <a:extLst>
            <a:ext uri="{53640926-AAD7-44D8-BBD7-CCE9431645EC}">
              <a14:shadowObscured xmlns:a14="http://schemas.microsoft.com/office/drawing/2010/main"/>
            </a:ext>
          </a:extLst>
        </p:spPr>
      </p:pic>
      <p:pic>
        <p:nvPicPr>
          <p:cNvPr id="12" name="Picture 11"/>
          <p:cNvPicPr/>
          <p:nvPr/>
        </p:nvPicPr>
        <p:blipFill rotWithShape="1">
          <a:blip r:embed="rId6"/>
          <a:srcRect l="32957" t="18612" r="35897" b="7626"/>
          <a:stretch/>
        </p:blipFill>
        <p:spPr bwMode="auto">
          <a:xfrm>
            <a:off x="5781072" y="2647506"/>
            <a:ext cx="2562225" cy="3413760"/>
          </a:xfrm>
          <a:prstGeom prst="rect">
            <a:avLst/>
          </a:prstGeom>
          <a:ln>
            <a:solidFill>
              <a:schemeClr val="accent2"/>
            </a:solidFill>
          </a:ln>
          <a:extLst>
            <a:ext uri="{53640926-AAD7-44D8-BBD7-CCE9431645EC}">
              <a14:shadowObscured xmlns:a14="http://schemas.microsoft.com/office/drawing/2010/main"/>
            </a:ext>
          </a:extLst>
        </p:spPr>
      </p:pic>
      <p:pic>
        <p:nvPicPr>
          <p:cNvPr id="15" name="Picture 14"/>
          <p:cNvPicPr/>
          <p:nvPr/>
        </p:nvPicPr>
        <p:blipFill rotWithShape="1">
          <a:blip r:embed="rId7"/>
          <a:srcRect l="31989" t="11303" r="34026" b="9431"/>
          <a:stretch/>
        </p:blipFill>
        <p:spPr bwMode="auto">
          <a:xfrm rot="896253">
            <a:off x="8244421" y="2494108"/>
            <a:ext cx="2795270" cy="3667760"/>
          </a:xfrm>
          <a:prstGeom prst="rect">
            <a:avLst/>
          </a:prstGeom>
          <a:ln>
            <a:solidFill>
              <a:schemeClr val="accent2"/>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90115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3" name="Picture 12"/>
          <p:cNvPicPr/>
          <p:nvPr/>
        </p:nvPicPr>
        <p:blipFill rotWithShape="1">
          <a:blip r:embed="rId3"/>
          <a:srcRect l="31857" t="19753" r="32305" b="8073"/>
          <a:stretch/>
        </p:blipFill>
        <p:spPr bwMode="auto">
          <a:xfrm>
            <a:off x="9201737" y="2078246"/>
            <a:ext cx="2560320" cy="2926080"/>
          </a:xfrm>
          <a:prstGeom prst="rect">
            <a:avLst/>
          </a:prstGeom>
          <a:ln>
            <a:solidFill>
              <a:schemeClr val="accent1"/>
            </a:solidFill>
          </a:ln>
          <a:extLst>
            <a:ext uri="{53640926-AAD7-44D8-BBD7-CCE9431645EC}">
              <a14:shadowObscured xmlns:a14="http://schemas.microsoft.com/office/drawing/2010/main"/>
            </a:ext>
          </a:extLst>
        </p:spPr>
      </p:pic>
      <p:pic>
        <p:nvPicPr>
          <p:cNvPr id="12" name="Picture 11"/>
          <p:cNvPicPr/>
          <p:nvPr/>
        </p:nvPicPr>
        <p:blipFill rotWithShape="1">
          <a:blip r:embed="rId4"/>
          <a:srcRect l="32822" t="10962" r="33907" b="16633"/>
          <a:stretch/>
        </p:blipFill>
        <p:spPr bwMode="auto">
          <a:xfrm>
            <a:off x="6654452" y="655856"/>
            <a:ext cx="2736850" cy="3349625"/>
          </a:xfrm>
          <a:prstGeom prst="rect">
            <a:avLst/>
          </a:prstGeom>
          <a:ln>
            <a:solidFill>
              <a:schemeClr val="tx2"/>
            </a:solidFill>
          </a:ln>
          <a:extLst>
            <a:ext uri="{53640926-AAD7-44D8-BBD7-CCE9431645EC}">
              <a14:shadowObscured xmlns:a14="http://schemas.microsoft.com/office/drawing/2010/main"/>
            </a:ext>
          </a:extLst>
        </p:spPr>
      </p:pic>
      <p:pic>
        <p:nvPicPr>
          <p:cNvPr id="10" name="Picture 9"/>
          <p:cNvPicPr/>
          <p:nvPr/>
        </p:nvPicPr>
        <p:blipFill rotWithShape="1">
          <a:blip r:embed="rId5"/>
          <a:srcRect l="29744" t="23635" r="29194" b="34340"/>
          <a:stretch/>
        </p:blipFill>
        <p:spPr bwMode="auto">
          <a:xfrm>
            <a:off x="555973" y="1531656"/>
            <a:ext cx="3376930" cy="1944370"/>
          </a:xfrm>
          <a:prstGeom prst="rect">
            <a:avLst/>
          </a:prstGeom>
          <a:ln>
            <a:solidFill>
              <a:schemeClr val="tx2"/>
            </a:solidFill>
          </a:ln>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p:txBody>
          <a:bodyPr/>
          <a:lstStyle/>
          <a:p>
            <a:fld id="{158B7785-F6D6-45F8-833E-07BD84680091}" type="slidenum">
              <a:rPr lang="en-US" smtClean="0"/>
              <a:t>41</a:t>
            </a:fld>
            <a:endParaRPr lang="en-US"/>
          </a:p>
        </p:txBody>
      </p:sp>
      <p:sp>
        <p:nvSpPr>
          <p:cNvPr id="3" name="Title 2"/>
          <p:cNvSpPr>
            <a:spLocks noGrp="1"/>
          </p:cNvSpPr>
          <p:nvPr>
            <p:ph type="title"/>
          </p:nvPr>
        </p:nvSpPr>
        <p:spPr/>
        <p:txBody>
          <a:bodyPr/>
          <a:lstStyle/>
          <a:p>
            <a:r>
              <a:rPr lang="en-US" dirty="0" smtClean="0"/>
              <a:t>Did You Know…</a:t>
            </a:r>
            <a:endParaRPr lang="en-US" dirty="0"/>
          </a:p>
        </p:txBody>
      </p:sp>
      <p:pic>
        <p:nvPicPr>
          <p:cNvPr id="4" name="Picture 3"/>
          <p:cNvPicPr/>
          <p:nvPr/>
        </p:nvPicPr>
        <p:blipFill rotWithShape="1">
          <a:blip r:embed="rId6"/>
          <a:srcRect l="31345" t="26718" r="32688" b="35023"/>
          <a:stretch/>
        </p:blipFill>
        <p:spPr bwMode="auto">
          <a:xfrm>
            <a:off x="3756372" y="1159366"/>
            <a:ext cx="2959100" cy="1770380"/>
          </a:xfrm>
          <a:prstGeom prst="rect">
            <a:avLst/>
          </a:prstGeom>
          <a:ln>
            <a:solidFill>
              <a:schemeClr val="accent1"/>
            </a:solidFill>
          </a:ln>
          <a:extLst>
            <a:ext uri="{53640926-AAD7-44D8-BBD7-CCE9431645EC}">
              <a14:shadowObscured xmlns:a14="http://schemas.microsoft.com/office/drawing/2010/main"/>
            </a:ext>
          </a:extLst>
        </p:spPr>
      </p:pic>
      <p:pic>
        <p:nvPicPr>
          <p:cNvPr id="7" name="Picture 6"/>
          <p:cNvPicPr/>
          <p:nvPr/>
        </p:nvPicPr>
        <p:blipFill rotWithShape="1">
          <a:blip r:embed="rId7"/>
          <a:srcRect l="25373" t="21923" r="25935" b="22454"/>
          <a:stretch/>
        </p:blipFill>
        <p:spPr bwMode="auto">
          <a:xfrm>
            <a:off x="830964" y="3397656"/>
            <a:ext cx="4005580" cy="2573655"/>
          </a:xfrm>
          <a:prstGeom prst="rect">
            <a:avLst/>
          </a:prstGeom>
          <a:ln>
            <a:solidFill>
              <a:schemeClr val="accent1"/>
            </a:solidFill>
          </a:ln>
          <a:extLst>
            <a:ext uri="{53640926-AAD7-44D8-BBD7-CCE9431645EC}">
              <a14:shadowObscured xmlns:a14="http://schemas.microsoft.com/office/drawing/2010/main"/>
            </a:ext>
          </a:extLst>
        </p:spPr>
      </p:pic>
      <p:pic>
        <p:nvPicPr>
          <p:cNvPr id="8" name="Picture 7"/>
          <p:cNvPicPr/>
          <p:nvPr/>
        </p:nvPicPr>
        <p:blipFill rotWithShape="1">
          <a:blip r:embed="rId8"/>
          <a:srcRect l="27047" t="29573" r="28423" b="27019"/>
          <a:stretch/>
        </p:blipFill>
        <p:spPr bwMode="auto">
          <a:xfrm>
            <a:off x="3685779" y="4309806"/>
            <a:ext cx="3662680" cy="2007870"/>
          </a:xfrm>
          <a:prstGeom prst="rect">
            <a:avLst/>
          </a:prstGeom>
          <a:ln>
            <a:solidFill>
              <a:schemeClr val="accent1"/>
            </a:solidFill>
          </a:ln>
          <a:extLst>
            <a:ext uri="{53640926-AAD7-44D8-BBD7-CCE9431645EC}">
              <a14:shadowObscured xmlns:a14="http://schemas.microsoft.com/office/drawing/2010/main"/>
            </a:ext>
          </a:extLst>
        </p:spPr>
      </p:pic>
      <p:pic>
        <p:nvPicPr>
          <p:cNvPr id="6" name="Picture 5"/>
          <p:cNvPicPr/>
          <p:nvPr/>
        </p:nvPicPr>
        <p:blipFill rotWithShape="1">
          <a:blip r:embed="rId9"/>
          <a:srcRect l="47272" t="18954" r="25751" b="35930"/>
          <a:stretch/>
        </p:blipFill>
        <p:spPr bwMode="auto">
          <a:xfrm>
            <a:off x="6218599" y="2941650"/>
            <a:ext cx="2219325" cy="2087245"/>
          </a:xfrm>
          <a:prstGeom prst="rect">
            <a:avLst/>
          </a:prstGeom>
          <a:solidFill>
            <a:schemeClr val="accent1"/>
          </a:solidFill>
          <a:ln>
            <a:solidFill>
              <a:schemeClr val="accent1"/>
            </a:solidFill>
          </a:ln>
          <a:extLst>
            <a:ext uri="{53640926-AAD7-44D8-BBD7-CCE9431645EC}">
              <a14:shadowObscured xmlns:a14="http://schemas.microsoft.com/office/drawing/2010/main"/>
            </a:ext>
          </a:extLst>
        </p:spPr>
      </p:pic>
      <p:pic>
        <p:nvPicPr>
          <p:cNvPr id="9" name="Picture 8"/>
          <p:cNvPicPr/>
          <p:nvPr/>
        </p:nvPicPr>
        <p:blipFill rotWithShape="1">
          <a:blip r:embed="rId10"/>
          <a:srcRect l="31987" t="39734" r="33518" b="24629"/>
          <a:stretch/>
        </p:blipFill>
        <p:spPr bwMode="auto">
          <a:xfrm>
            <a:off x="7089318" y="4106923"/>
            <a:ext cx="2837815" cy="1648460"/>
          </a:xfrm>
          <a:prstGeom prst="rect">
            <a:avLst/>
          </a:prstGeom>
          <a:ln>
            <a:solidFill>
              <a:schemeClr val="accent1"/>
            </a:solidFill>
          </a:ln>
          <a:extLst>
            <a:ext uri="{53640926-AAD7-44D8-BBD7-CCE9431645EC}">
              <a14:shadowObscured xmlns:a14="http://schemas.microsoft.com/office/drawing/2010/main"/>
            </a:ext>
          </a:extLst>
        </p:spPr>
      </p:pic>
      <p:pic>
        <p:nvPicPr>
          <p:cNvPr id="5" name="Picture 4"/>
          <p:cNvPicPr/>
          <p:nvPr/>
        </p:nvPicPr>
        <p:blipFill rotWithShape="1">
          <a:blip r:embed="rId11"/>
          <a:srcRect l="31804" t="44190" r="32983" b="41071"/>
          <a:stretch/>
        </p:blipFill>
        <p:spPr bwMode="auto">
          <a:xfrm>
            <a:off x="8022877" y="3476026"/>
            <a:ext cx="2895600" cy="681355"/>
          </a:xfrm>
          <a:prstGeom prst="rect">
            <a:avLst/>
          </a:prstGeom>
          <a:ln>
            <a:solidFill>
              <a:schemeClr val="accent1"/>
            </a:solidFill>
          </a:ln>
          <a:extLst>
            <a:ext uri="{53640926-AAD7-44D8-BBD7-CCE9431645EC}">
              <a14:shadowObscured xmlns:a14="http://schemas.microsoft.com/office/drawing/2010/main"/>
            </a:ext>
          </a:extLst>
        </p:spPr>
      </p:pic>
      <p:pic>
        <p:nvPicPr>
          <p:cNvPr id="11" name="Picture 10"/>
          <p:cNvPicPr/>
          <p:nvPr/>
        </p:nvPicPr>
        <p:blipFill rotWithShape="1">
          <a:blip r:embed="rId12"/>
          <a:srcRect l="33663" t="18499" r="39940" b="50435"/>
          <a:stretch/>
        </p:blipFill>
        <p:spPr bwMode="auto">
          <a:xfrm>
            <a:off x="3923219" y="2744241"/>
            <a:ext cx="2468880" cy="1737360"/>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10098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p:nvPr/>
        </p:nvPicPr>
        <p:blipFill rotWithShape="1">
          <a:blip r:embed="rId3"/>
          <a:srcRect l="9123" t="21580" r="12571" b="6705"/>
          <a:stretch/>
        </p:blipFill>
        <p:spPr bwMode="auto">
          <a:xfrm>
            <a:off x="2394877" y="1060780"/>
            <a:ext cx="9144000" cy="4846320"/>
          </a:xfrm>
          <a:prstGeom prst="rect">
            <a:avLst/>
          </a:prstGeom>
          <a:ln w="28575">
            <a:solidFill>
              <a:schemeClr val="accent2"/>
            </a:solidFill>
          </a:ln>
          <a:extLst>
            <a:ext uri="{53640926-AAD7-44D8-BBD7-CCE9431645EC}">
              <a14:shadowObscured xmlns:a14="http://schemas.microsoft.com/office/drawing/2010/main"/>
            </a:ext>
          </a:extLst>
        </p:spPr>
      </p:pic>
      <p:pic>
        <p:nvPicPr>
          <p:cNvPr id="6" name="Picture 5"/>
          <p:cNvPicPr/>
          <p:nvPr/>
        </p:nvPicPr>
        <p:blipFill rotWithShape="1">
          <a:blip r:embed="rId4"/>
          <a:srcRect l="9252" t="16099" r="10440" b="44506"/>
          <a:stretch/>
        </p:blipFill>
        <p:spPr bwMode="auto">
          <a:xfrm>
            <a:off x="360337" y="1661490"/>
            <a:ext cx="6606540" cy="1822450"/>
          </a:xfrm>
          <a:prstGeom prst="rect">
            <a:avLst/>
          </a:prstGeom>
          <a:ln w="28575">
            <a:solidFill>
              <a:schemeClr val="accent2"/>
            </a:solidFill>
          </a:ln>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p:txBody>
          <a:bodyPr/>
          <a:lstStyle/>
          <a:p>
            <a:fld id="{158B7785-F6D6-45F8-833E-07BD84680091}" type="slidenum">
              <a:rPr lang="en-US" smtClean="0"/>
              <a:t>42</a:t>
            </a:fld>
            <a:endParaRPr lang="en-US"/>
          </a:p>
        </p:txBody>
      </p:sp>
      <p:sp>
        <p:nvSpPr>
          <p:cNvPr id="3" name="Title 2"/>
          <p:cNvSpPr>
            <a:spLocks noGrp="1"/>
          </p:cNvSpPr>
          <p:nvPr>
            <p:ph type="title"/>
          </p:nvPr>
        </p:nvSpPr>
        <p:spPr/>
        <p:txBody>
          <a:bodyPr/>
          <a:lstStyle/>
          <a:p>
            <a:r>
              <a:rPr lang="en-US" dirty="0" smtClean="0"/>
              <a:t>Did You Know…</a:t>
            </a:r>
            <a:endParaRPr lang="en-US" dirty="0"/>
          </a:p>
        </p:txBody>
      </p:sp>
      <p:pic>
        <p:nvPicPr>
          <p:cNvPr id="4" name="Picture 3"/>
          <p:cNvPicPr/>
          <p:nvPr/>
        </p:nvPicPr>
        <p:blipFill rotWithShape="1">
          <a:blip r:embed="rId5"/>
          <a:srcRect l="6358" t="27860" r="7507" b="45759"/>
          <a:stretch/>
        </p:blipFill>
        <p:spPr bwMode="auto">
          <a:xfrm>
            <a:off x="1279712" y="3204257"/>
            <a:ext cx="7086600" cy="1220470"/>
          </a:xfrm>
          <a:prstGeom prst="rect">
            <a:avLst/>
          </a:prstGeom>
          <a:ln w="28575">
            <a:solidFill>
              <a:schemeClr val="accent2"/>
            </a:solidFill>
          </a:ln>
          <a:extLst>
            <a:ext uri="{53640926-AAD7-44D8-BBD7-CCE9431645EC}">
              <a14:shadowObscured xmlns:a14="http://schemas.microsoft.com/office/drawing/2010/main"/>
            </a:ext>
          </a:extLst>
        </p:spPr>
      </p:pic>
      <p:pic>
        <p:nvPicPr>
          <p:cNvPr id="5" name="Picture 4"/>
          <p:cNvPicPr/>
          <p:nvPr/>
        </p:nvPicPr>
        <p:blipFill rotWithShape="1">
          <a:blip r:embed="rId6"/>
          <a:srcRect l="21584" t="20209" r="19129" b="57514"/>
          <a:stretch/>
        </p:blipFill>
        <p:spPr bwMode="auto">
          <a:xfrm>
            <a:off x="6346533" y="2572715"/>
            <a:ext cx="4875530" cy="1029970"/>
          </a:xfrm>
          <a:prstGeom prst="rect">
            <a:avLst/>
          </a:prstGeom>
          <a:ln w="28575">
            <a:solidFill>
              <a:schemeClr val="accent2"/>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2272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42363" y="2955815"/>
            <a:ext cx="2286000" cy="2286000"/>
          </a:xfrm>
          <a:prstGeom prst="rect">
            <a:avLst/>
          </a:prstGeom>
          <a:ln>
            <a:solidFill>
              <a:schemeClr val="accent2"/>
            </a:solidFill>
          </a:ln>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94273" y="1547109"/>
            <a:ext cx="3291840" cy="3950355"/>
          </a:xfrm>
          <a:prstGeom prst="rect">
            <a:avLst/>
          </a:prstGeom>
          <a:ln>
            <a:solidFill>
              <a:schemeClr val="accent2"/>
            </a:solidFill>
          </a:ln>
        </p:spPr>
      </p:pic>
      <p:sp>
        <p:nvSpPr>
          <p:cNvPr id="2" name="Slide Number Placeholder 1"/>
          <p:cNvSpPr>
            <a:spLocks noGrp="1"/>
          </p:cNvSpPr>
          <p:nvPr>
            <p:ph type="sldNum" sz="quarter" idx="12"/>
          </p:nvPr>
        </p:nvSpPr>
        <p:spPr/>
        <p:txBody>
          <a:bodyPr/>
          <a:lstStyle/>
          <a:p>
            <a:fld id="{158B7785-F6D6-45F8-833E-07BD84680091}" type="slidenum">
              <a:rPr lang="en-US" smtClean="0"/>
              <a:t>43</a:t>
            </a:fld>
            <a:endParaRPr lang="en-US"/>
          </a:p>
        </p:txBody>
      </p:sp>
      <p:sp>
        <p:nvSpPr>
          <p:cNvPr id="3" name="Title 2"/>
          <p:cNvSpPr>
            <a:spLocks noGrp="1"/>
          </p:cNvSpPr>
          <p:nvPr>
            <p:ph type="title"/>
          </p:nvPr>
        </p:nvSpPr>
        <p:spPr/>
        <p:txBody>
          <a:bodyPr/>
          <a:lstStyle/>
          <a:p>
            <a:r>
              <a:rPr lang="en-US" dirty="0" smtClean="0"/>
              <a:t>Recycle, Reuse, Repurpose</a:t>
            </a:r>
            <a:endParaRPr lang="en-US" dirty="0"/>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72348" y="1713756"/>
            <a:ext cx="2286000" cy="2286000"/>
          </a:xfrm>
          <a:prstGeom prst="rect">
            <a:avLst/>
          </a:prstGeom>
          <a:ln>
            <a:solidFill>
              <a:schemeClr val="accent2"/>
            </a:solidFill>
          </a:ln>
        </p:spPr>
      </p:pic>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7995" y="3542606"/>
            <a:ext cx="3474720" cy="2316241"/>
          </a:xfrm>
          <a:prstGeom prst="rect">
            <a:avLst/>
          </a:prstGeom>
          <a:ln>
            <a:solidFill>
              <a:schemeClr val="accent2"/>
            </a:solidFill>
          </a:ln>
        </p:spPr>
      </p:pic>
      <p:pic>
        <p:nvPicPr>
          <p:cNvPr id="9" name="Picture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91753" y="3612046"/>
            <a:ext cx="2286000" cy="2286000"/>
          </a:xfrm>
          <a:prstGeom prst="rect">
            <a:avLst/>
          </a:prstGeom>
          <a:ln>
            <a:solidFill>
              <a:schemeClr val="accent2"/>
            </a:solidFill>
          </a:ln>
        </p:spPr>
      </p:pic>
      <p:pic>
        <p:nvPicPr>
          <p:cNvPr id="11" name="Picture 1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917041" y="1326046"/>
            <a:ext cx="2286000" cy="2286000"/>
          </a:xfrm>
          <a:prstGeom prst="rect">
            <a:avLst/>
          </a:prstGeom>
          <a:ln>
            <a:solidFill>
              <a:schemeClr val="accent2"/>
            </a:solidFill>
          </a:ln>
        </p:spPr>
      </p:pic>
      <p:sp>
        <p:nvSpPr>
          <p:cNvPr id="12" name="TextBox 11"/>
          <p:cNvSpPr txBox="1"/>
          <p:nvPr/>
        </p:nvSpPr>
        <p:spPr>
          <a:xfrm>
            <a:off x="6612416" y="1844366"/>
            <a:ext cx="2405864" cy="369332"/>
          </a:xfrm>
          <a:prstGeom prst="rect">
            <a:avLst/>
          </a:prstGeom>
          <a:noFill/>
        </p:spPr>
        <p:txBody>
          <a:bodyPr wrap="square" rtlCol="0">
            <a:spAutoFit/>
          </a:bodyPr>
          <a:lstStyle/>
          <a:p>
            <a:pPr algn="ctr"/>
            <a:r>
              <a:rPr lang="en-US" b="1" dirty="0" smtClean="0">
                <a:latin typeface="Arial Black" panose="020B0A04020102020204" pitchFamily="34" charset="0"/>
              </a:rPr>
              <a:t>Board Members</a:t>
            </a:r>
            <a:endParaRPr lang="en-US" b="1" dirty="0">
              <a:latin typeface="Arial Black" panose="020B0A04020102020204" pitchFamily="34" charset="0"/>
            </a:endParaRPr>
          </a:p>
        </p:txBody>
      </p:sp>
      <p:sp>
        <p:nvSpPr>
          <p:cNvPr id="13" name="TextBox 12"/>
          <p:cNvSpPr txBox="1"/>
          <p:nvPr/>
        </p:nvSpPr>
        <p:spPr>
          <a:xfrm>
            <a:off x="1942701" y="1506153"/>
            <a:ext cx="2405864" cy="646331"/>
          </a:xfrm>
          <a:prstGeom prst="rect">
            <a:avLst/>
          </a:prstGeom>
          <a:noFill/>
        </p:spPr>
        <p:txBody>
          <a:bodyPr wrap="square" rtlCol="0">
            <a:spAutoFit/>
          </a:bodyPr>
          <a:lstStyle/>
          <a:p>
            <a:pPr algn="ctr"/>
            <a:r>
              <a:rPr lang="en-US" b="1" dirty="0" smtClean="0">
                <a:latin typeface="Arial Black" panose="020B0A04020102020204" pitchFamily="34" charset="0"/>
              </a:rPr>
              <a:t>Community Stakeholders</a:t>
            </a:r>
            <a:endParaRPr lang="en-US" b="1" dirty="0">
              <a:latin typeface="Arial Black" panose="020B0A04020102020204" pitchFamily="34" charset="0"/>
            </a:endParaRPr>
          </a:p>
        </p:txBody>
      </p:sp>
    </p:spTree>
    <p:extLst>
      <p:ext uri="{BB962C8B-B14F-4D97-AF65-F5344CB8AC3E}">
        <p14:creationId xmlns:p14="http://schemas.microsoft.com/office/powerpoint/2010/main" val="4204463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89B93-B9B9-4D91-AFEB-DF6FAA5D557F}"/>
              </a:ext>
            </a:extLst>
          </p:cNvPr>
          <p:cNvSpPr>
            <a:spLocks noGrp="1"/>
          </p:cNvSpPr>
          <p:nvPr>
            <p:ph type="sldNum" sz="quarter" idx="12"/>
          </p:nvPr>
        </p:nvSpPr>
        <p:spPr/>
        <p:txBody>
          <a:bodyPr/>
          <a:lstStyle/>
          <a:p>
            <a:fld id="{158B7785-F6D6-45F8-833E-07BD84680091}" type="slidenum">
              <a:rPr lang="en-US" smtClean="0"/>
              <a:pPr/>
              <a:t>44</a:t>
            </a:fld>
            <a:endParaRPr lang="en-US"/>
          </a:p>
        </p:txBody>
      </p:sp>
      <p:sp>
        <p:nvSpPr>
          <p:cNvPr id="5" name="Title 4">
            <a:extLst>
              <a:ext uri="{FF2B5EF4-FFF2-40B4-BE49-F238E27FC236}">
                <a16:creationId xmlns:a16="http://schemas.microsoft.com/office/drawing/2014/main" id="{20EE82FF-9A84-43EB-86F4-852011A1A6BE}"/>
              </a:ext>
            </a:extLst>
          </p:cNvPr>
          <p:cNvSpPr>
            <a:spLocks noGrp="1"/>
          </p:cNvSpPr>
          <p:nvPr>
            <p:ph type="title"/>
          </p:nvPr>
        </p:nvSpPr>
        <p:spPr/>
        <p:txBody>
          <a:bodyPr/>
          <a:lstStyle/>
          <a:p>
            <a:r>
              <a:rPr lang="en-US" dirty="0" smtClean="0"/>
              <a:t>Upcoming Events:</a:t>
            </a:r>
            <a:endParaRPr lang="en-US" dirty="0"/>
          </a:p>
        </p:txBody>
      </p:sp>
      <p:sp>
        <p:nvSpPr>
          <p:cNvPr id="6" name="Content Placeholder 5">
            <a:extLst>
              <a:ext uri="{FF2B5EF4-FFF2-40B4-BE49-F238E27FC236}">
                <a16:creationId xmlns:a16="http://schemas.microsoft.com/office/drawing/2014/main" id="{66A7687B-37A7-4648-AEC7-722F9CB8BA11}"/>
              </a:ext>
            </a:extLst>
          </p:cNvPr>
          <p:cNvSpPr>
            <a:spLocks noGrp="1"/>
          </p:cNvSpPr>
          <p:nvPr>
            <p:ph idx="1"/>
          </p:nvPr>
        </p:nvSpPr>
        <p:spPr>
          <a:xfrm>
            <a:off x="805866" y="1158711"/>
            <a:ext cx="11081334" cy="5039517"/>
          </a:xfrm>
        </p:spPr>
        <p:txBody>
          <a:bodyPr anchor="t"/>
          <a:lstStyle/>
          <a:p>
            <a:r>
              <a:rPr lang="en-US" dirty="0" smtClean="0"/>
              <a:t>Eligible Training Provider (ETP) Events</a:t>
            </a:r>
            <a:endParaRPr lang="en-US" dirty="0"/>
          </a:p>
          <a:p>
            <a:pPr lvl="1"/>
            <a:r>
              <a:rPr lang="en-US" dirty="0" smtClean="0"/>
              <a:t>Coming soon this fall/winter</a:t>
            </a:r>
            <a:endParaRPr lang="en-US" dirty="0"/>
          </a:p>
          <a:p>
            <a:pPr lvl="2"/>
            <a:r>
              <a:rPr lang="en-US" dirty="0" smtClean="0"/>
              <a:t>Coming Soon!</a:t>
            </a:r>
            <a:endParaRPr lang="en-US" dirty="0"/>
          </a:p>
          <a:p>
            <a:pPr marL="0" indent="0">
              <a:buNone/>
            </a:pPr>
            <a:endParaRPr lang="en-US" dirty="0"/>
          </a:p>
        </p:txBody>
      </p:sp>
    </p:spTree>
    <p:extLst>
      <p:ext uri="{BB962C8B-B14F-4D97-AF65-F5344CB8AC3E}">
        <p14:creationId xmlns:p14="http://schemas.microsoft.com/office/powerpoint/2010/main" val="1919517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45</a:t>
            </a:fld>
            <a:endParaRPr lang="en-US"/>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
        <p:nvSpPr>
          <p:cNvPr id="3" name="Text Placeholder 2">
            <a:extLst>
              <a:ext uri="{FF2B5EF4-FFF2-40B4-BE49-F238E27FC236}">
                <a16:creationId xmlns:a16="http://schemas.microsoft.com/office/drawing/2014/main" id="{A186E04C-09C1-4820-ABBD-537C6D8FF612}"/>
              </a:ext>
            </a:extLst>
          </p:cNvPr>
          <p:cNvSpPr>
            <a:spLocks noGrp="1"/>
          </p:cNvSpPr>
          <p:nvPr>
            <p:ph type="body" sz="quarter" idx="13"/>
          </p:nvPr>
        </p:nvSpPr>
        <p:spPr>
          <a:xfrm>
            <a:off x="805867" y="4267200"/>
            <a:ext cx="5207006" cy="1999951"/>
          </a:xfrm>
        </p:spPr>
        <p:txBody>
          <a:bodyPr>
            <a:normAutofit/>
          </a:bodyPr>
          <a:lstStyle/>
          <a:p>
            <a:r>
              <a:rPr lang="en-US" dirty="0"/>
              <a:t>T</a:t>
            </a:r>
            <a:r>
              <a:rPr lang="en-US" dirty="0" smtClean="0"/>
              <a:t>ype your question in the chat room.</a:t>
            </a:r>
            <a:endParaRPr lang="en-US" dirty="0"/>
          </a:p>
        </p:txBody>
      </p:sp>
    </p:spTree>
    <p:custDataLst>
      <p:tags r:id="rId1"/>
    </p:custDataLst>
    <p:extLst>
      <p:ext uri="{BB962C8B-B14F-4D97-AF65-F5344CB8AC3E}">
        <p14:creationId xmlns:p14="http://schemas.microsoft.com/office/powerpoint/2010/main" val="983620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nvPr>
        </p:nvSpPr>
        <p:spPr/>
        <p:txBody>
          <a:bodyPr/>
          <a:lstStyle/>
          <a:p>
            <a:fld id="{158B7785-F6D6-45F8-833E-07BD84680091}" type="slidenum">
              <a:rPr lang="en-US" smtClean="0"/>
              <a:pPr/>
              <a:t>46</a:t>
            </a:fld>
            <a:endParaRPr lang="en-US"/>
          </a:p>
        </p:txBody>
      </p:sp>
      <p:sp>
        <p:nvSpPr>
          <p:cNvPr id="3" name="Title 2">
            <a:extLst>
              <a:ext uri="{FF2B5EF4-FFF2-40B4-BE49-F238E27FC236}">
                <a16:creationId xmlns:a16="http://schemas.microsoft.com/office/drawing/2014/main" id="{2736EE3D-A03A-4136-8E8D-E53087731073}"/>
              </a:ext>
            </a:extLst>
          </p:cNvPr>
          <p:cNvSpPr>
            <a:spLocks noGrp="1"/>
          </p:cNvSpPr>
          <p:nvPr>
            <p:ph type="title"/>
          </p:nvPr>
        </p:nvSpPr>
        <p:spPr/>
        <p:txBody>
          <a:bodyPr/>
          <a:lstStyle/>
          <a:p>
            <a:r>
              <a:rPr lang="en-US" dirty="0"/>
              <a:t>Contact Us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nvPr>
        </p:nvSpPr>
        <p:spPr/>
        <p:txBody>
          <a:bodyPr>
            <a:normAutofit/>
          </a:bodyPr>
          <a:lstStyle/>
          <a:p>
            <a:pPr algn="ctr"/>
            <a:r>
              <a:rPr lang="en-US" sz="5400" dirty="0" smtClean="0"/>
              <a:t>ETAPerforms@dol.gov</a:t>
            </a:r>
            <a:endParaRPr lang="en-US" sz="5400" dirty="0"/>
          </a:p>
        </p:txBody>
      </p:sp>
    </p:spTree>
    <p:custDataLst>
      <p:tags r:id="rId1"/>
    </p:custDataLst>
    <p:extLst>
      <p:ext uri="{BB962C8B-B14F-4D97-AF65-F5344CB8AC3E}">
        <p14:creationId xmlns:p14="http://schemas.microsoft.com/office/powerpoint/2010/main" val="1097583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nvPr>
        </p:nvSpPr>
        <p:spPr/>
        <p:txBody>
          <a:bodyPr/>
          <a:lstStyle/>
          <a:p>
            <a:r>
              <a:rPr lang="en-US" dirty="0"/>
              <a:t>Thank You!</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dirty="0"/>
              <a:t>Need help?  Email: </a:t>
            </a:r>
            <a:r>
              <a:rPr lang="en-US" dirty="0">
                <a:hlinkClick r:id="rId4"/>
              </a:rPr>
              <a:t>Support@workforceGPS.org</a:t>
            </a:r>
            <a:endParaRPr lang="en-US" dirty="0"/>
          </a:p>
        </p:txBody>
      </p:sp>
    </p:spTree>
    <p:custDataLst>
      <p:tags r:id="rId1"/>
    </p:custDataLst>
    <p:extLst>
      <p:ext uri="{BB962C8B-B14F-4D97-AF65-F5344CB8AC3E}">
        <p14:creationId xmlns:p14="http://schemas.microsoft.com/office/powerpoint/2010/main" val="84498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5</a:t>
            </a:fld>
            <a:endParaRPr lang="en-US" dirty="0"/>
          </a:p>
        </p:txBody>
      </p:sp>
      <p:sp>
        <p:nvSpPr>
          <p:cNvPr id="3" name="Title 2"/>
          <p:cNvSpPr>
            <a:spLocks noGrp="1"/>
          </p:cNvSpPr>
          <p:nvPr>
            <p:ph type="title"/>
          </p:nvPr>
        </p:nvSpPr>
        <p:spPr/>
        <p:txBody>
          <a:bodyPr/>
          <a:lstStyle/>
          <a:p>
            <a:r>
              <a:rPr lang="en-US" dirty="0" smtClean="0"/>
              <a:t>Today’s Speakers</a:t>
            </a:r>
            <a:endParaRPr lang="en-US" dirty="0"/>
          </a:p>
        </p:txBody>
      </p:sp>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4635" b="14635"/>
          <a:stretch>
            <a:fillRect/>
          </a:stretch>
        </p:blipFill>
        <p:spPr/>
      </p:pic>
      <p:pic>
        <p:nvPicPr>
          <p:cNvPr id="9" name="Picture Placeholder 8"/>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14" b="114"/>
          <a:stretch>
            <a:fillRect/>
          </a:stretch>
        </p:blipFill>
        <p:spPr/>
      </p:pic>
      <p:sp>
        <p:nvSpPr>
          <p:cNvPr id="10" name="Content Placeholder 3">
            <a:extLst>
              <a:ext uri="{FF2B5EF4-FFF2-40B4-BE49-F238E27FC236}">
                <a16:creationId xmlns:a16="http://schemas.microsoft.com/office/drawing/2014/main" id="{A5DC4EBE-0A00-492E-9CD3-CBE1F6F1C0AF}"/>
              </a:ext>
            </a:extLst>
          </p:cNvPr>
          <p:cNvSpPr>
            <a:spLocks noGrp="1"/>
          </p:cNvSpPr>
          <p:nvPr>
            <p:ph sz="half" idx="2"/>
          </p:nvPr>
        </p:nvSpPr>
        <p:spPr/>
        <p:txBody>
          <a:bodyPr/>
          <a:lstStyle/>
          <a:p>
            <a:r>
              <a:rPr lang="en-US" dirty="0" smtClean="0"/>
              <a:t>Shelia F. Lewis</a:t>
            </a:r>
            <a:endParaRPr lang="en-US" dirty="0"/>
          </a:p>
          <a:p>
            <a:pPr lvl="1"/>
            <a:r>
              <a:rPr lang="en-US" dirty="0" smtClean="0"/>
              <a:t>Workforce Analyst</a:t>
            </a:r>
            <a:endParaRPr lang="en-US" dirty="0"/>
          </a:p>
          <a:p>
            <a:pPr lvl="2"/>
            <a:r>
              <a:rPr lang="en-US" dirty="0" smtClean="0"/>
              <a:t>U.S. Department of Labor</a:t>
            </a:r>
          </a:p>
          <a:p>
            <a:pPr lvl="2"/>
            <a:r>
              <a:rPr lang="en-US" dirty="0" smtClean="0"/>
              <a:t>Employment and Training Administration</a:t>
            </a:r>
            <a:endParaRPr lang="en-US" dirty="0"/>
          </a:p>
        </p:txBody>
      </p:sp>
      <p:sp>
        <p:nvSpPr>
          <p:cNvPr id="11" name="Content Placeholder 6">
            <a:extLst>
              <a:ext uri="{FF2B5EF4-FFF2-40B4-BE49-F238E27FC236}">
                <a16:creationId xmlns:a16="http://schemas.microsoft.com/office/drawing/2014/main" id="{90495AA4-C5F4-4FBE-BCE8-903A6E054E5D}"/>
              </a:ext>
            </a:extLst>
          </p:cNvPr>
          <p:cNvSpPr>
            <a:spLocks noGrp="1"/>
          </p:cNvSpPr>
          <p:nvPr>
            <p:ph sz="half" idx="1"/>
          </p:nvPr>
        </p:nvSpPr>
        <p:spPr/>
        <p:txBody>
          <a:bodyPr/>
          <a:lstStyle/>
          <a:p>
            <a:r>
              <a:rPr lang="en-US" dirty="0" smtClean="0"/>
              <a:t>Christina Eckenroth</a:t>
            </a:r>
            <a:endParaRPr lang="en-US" dirty="0"/>
          </a:p>
          <a:p>
            <a:pPr lvl="1"/>
            <a:r>
              <a:rPr lang="en-US" dirty="0" smtClean="0"/>
              <a:t>Workforce Analyst</a:t>
            </a:r>
            <a:endParaRPr lang="en-US" dirty="0"/>
          </a:p>
          <a:p>
            <a:pPr lvl="2"/>
            <a:r>
              <a:rPr lang="en-US" dirty="0" smtClean="0"/>
              <a:t>U.S. Department of Labor</a:t>
            </a:r>
          </a:p>
          <a:p>
            <a:pPr lvl="2"/>
            <a:r>
              <a:rPr lang="en-US" dirty="0" smtClean="0"/>
              <a:t>Employment and Training Administration</a:t>
            </a:r>
            <a:endParaRPr lang="en-US" dirty="0"/>
          </a:p>
        </p:txBody>
      </p:sp>
    </p:spTree>
    <p:extLst>
      <p:ext uri="{BB962C8B-B14F-4D97-AF65-F5344CB8AC3E}">
        <p14:creationId xmlns:p14="http://schemas.microsoft.com/office/powerpoint/2010/main" val="482865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6</a:t>
            </a:fld>
            <a:endParaRPr lang="en-US" dirty="0"/>
          </a:p>
        </p:txBody>
      </p:sp>
      <p:sp>
        <p:nvSpPr>
          <p:cNvPr id="3" name="Title 2"/>
          <p:cNvSpPr>
            <a:spLocks noGrp="1"/>
          </p:cNvSpPr>
          <p:nvPr>
            <p:ph type="title"/>
          </p:nvPr>
        </p:nvSpPr>
        <p:spPr/>
        <p:txBody>
          <a:bodyPr/>
          <a:lstStyle/>
          <a:p>
            <a:r>
              <a:rPr lang="en-US" dirty="0" smtClean="0"/>
              <a:t>Today’s Speakers</a:t>
            </a:r>
            <a:endParaRPr lang="en-US" dirty="0"/>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738" r="16738"/>
          <a:stretch>
            <a:fillRect/>
          </a:stretch>
        </p:blipFill>
        <p:spPr/>
      </p:pic>
      <p:pic>
        <p:nvPicPr>
          <p:cNvPr id="13" name="Picture Placeholder 12"/>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6019" b="6019"/>
          <a:stretch>
            <a:fillRect/>
          </a:stretch>
        </p:blipFill>
        <p:spPr/>
      </p:pic>
      <p:sp>
        <p:nvSpPr>
          <p:cNvPr id="8" name="Content Placeholder 2">
            <a:extLst>
              <a:ext uri="{FF2B5EF4-FFF2-40B4-BE49-F238E27FC236}">
                <a16:creationId xmlns:a16="http://schemas.microsoft.com/office/drawing/2014/main" id="{E2BED0D9-11B9-41BB-B610-727CD264CD48}"/>
              </a:ext>
            </a:extLst>
          </p:cNvPr>
          <p:cNvSpPr>
            <a:spLocks noGrp="1"/>
          </p:cNvSpPr>
          <p:nvPr>
            <p:ph sz="half" idx="2"/>
          </p:nvPr>
        </p:nvSpPr>
        <p:spPr/>
        <p:txBody>
          <a:bodyPr/>
          <a:lstStyle/>
          <a:p>
            <a:r>
              <a:rPr lang="en-US" dirty="0" smtClean="0"/>
              <a:t>Kellen Grode</a:t>
            </a:r>
            <a:endParaRPr lang="en-US" dirty="0"/>
          </a:p>
          <a:p>
            <a:pPr lvl="1"/>
            <a:r>
              <a:rPr lang="en-US" dirty="0" smtClean="0"/>
              <a:t>Workforce Analyst</a:t>
            </a:r>
            <a:endParaRPr lang="en-US" dirty="0"/>
          </a:p>
          <a:p>
            <a:pPr lvl="2"/>
            <a:r>
              <a:rPr lang="en-US" dirty="0" smtClean="0"/>
              <a:t>U.S. Department of Labor</a:t>
            </a:r>
          </a:p>
          <a:p>
            <a:pPr lvl="2"/>
            <a:r>
              <a:rPr lang="en-US" dirty="0" smtClean="0"/>
              <a:t>Employment and Training Administration</a:t>
            </a:r>
            <a:endParaRPr lang="en-US" dirty="0"/>
          </a:p>
        </p:txBody>
      </p:sp>
      <p:sp>
        <p:nvSpPr>
          <p:cNvPr id="11" name="Content Placeholder 2">
            <a:extLst>
              <a:ext uri="{FF2B5EF4-FFF2-40B4-BE49-F238E27FC236}">
                <a16:creationId xmlns:a16="http://schemas.microsoft.com/office/drawing/2014/main" id="{E2BED0D9-11B9-41BB-B610-727CD264CD48}"/>
              </a:ext>
            </a:extLst>
          </p:cNvPr>
          <p:cNvSpPr>
            <a:spLocks noGrp="1"/>
          </p:cNvSpPr>
          <p:nvPr>
            <p:ph sz="half" idx="1"/>
          </p:nvPr>
        </p:nvSpPr>
        <p:spPr/>
        <p:txBody>
          <a:bodyPr/>
          <a:lstStyle/>
          <a:p>
            <a:r>
              <a:rPr lang="en-US" dirty="0" smtClean="0"/>
              <a:t>Gloria Salas-Kos</a:t>
            </a:r>
            <a:endParaRPr lang="en-US" dirty="0"/>
          </a:p>
          <a:p>
            <a:pPr lvl="1"/>
            <a:r>
              <a:rPr lang="en-US" dirty="0" smtClean="0"/>
              <a:t>Senior Program Analyst</a:t>
            </a:r>
            <a:endParaRPr lang="en-US" dirty="0"/>
          </a:p>
          <a:p>
            <a:pPr lvl="2"/>
            <a:r>
              <a:rPr lang="en-US" dirty="0" smtClean="0"/>
              <a:t>U.S. Department of Labor</a:t>
            </a:r>
          </a:p>
          <a:p>
            <a:pPr lvl="2"/>
            <a:r>
              <a:rPr lang="en-US" dirty="0" smtClean="0"/>
              <a:t>Employment and Training Administration</a:t>
            </a:r>
            <a:endParaRPr lang="en-US" dirty="0"/>
          </a:p>
        </p:txBody>
      </p:sp>
    </p:spTree>
    <p:extLst>
      <p:ext uri="{BB962C8B-B14F-4D97-AF65-F5344CB8AC3E}">
        <p14:creationId xmlns:p14="http://schemas.microsoft.com/office/powerpoint/2010/main" val="71954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599090" y="889993"/>
            <a:ext cx="11112049" cy="5303520"/>
          </a:xfrm>
        </p:spPr>
      </p:pic>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nvPr>
        </p:nvSpPr>
        <p:spPr/>
        <p:txBody>
          <a:bodyPr/>
          <a:lstStyle/>
          <a:p>
            <a:fld id="{158B7785-F6D6-45F8-833E-07BD84680091}" type="slidenum">
              <a:rPr lang="en-US" smtClean="0"/>
              <a:pPr/>
              <a:t>7</a:t>
            </a:fld>
            <a:endParaRPr lang="en-US"/>
          </a:p>
        </p:txBody>
      </p:sp>
      <p:sp>
        <p:nvSpPr>
          <p:cNvPr id="7" name="Title 6">
            <a:extLst>
              <a:ext uri="{FF2B5EF4-FFF2-40B4-BE49-F238E27FC236}">
                <a16:creationId xmlns:a16="http://schemas.microsoft.com/office/drawing/2014/main" id="{F9714ADB-9C83-40AA-9DB6-1C88CFE957C9}"/>
              </a:ext>
            </a:extLst>
          </p:cNvPr>
          <p:cNvSpPr>
            <a:spLocks noGrp="1"/>
          </p:cNvSpPr>
          <p:nvPr>
            <p:ph type="title"/>
          </p:nvPr>
        </p:nvSpPr>
        <p:spPr/>
        <p:txBody>
          <a:bodyPr/>
          <a:lstStyle/>
          <a:p>
            <a:r>
              <a:rPr lang="en-US" dirty="0"/>
              <a:t>Today’s </a:t>
            </a:r>
            <a:r>
              <a:rPr lang="en-US" dirty="0" smtClean="0"/>
              <a:t>Objectives</a:t>
            </a:r>
            <a:endParaRPr lang="en-US" dirty="0"/>
          </a:p>
        </p:txBody>
      </p:sp>
      <p:sp>
        <p:nvSpPr>
          <p:cNvPr id="11" name="TextBox 10"/>
          <p:cNvSpPr txBox="1"/>
          <p:nvPr/>
        </p:nvSpPr>
        <p:spPr>
          <a:xfrm rot="21344864">
            <a:off x="2315687" y="2181808"/>
            <a:ext cx="5190837" cy="584775"/>
          </a:xfrm>
          <a:prstGeom prst="rect">
            <a:avLst/>
          </a:prstGeom>
          <a:noFill/>
          <a:ln>
            <a:noFill/>
          </a:ln>
        </p:spPr>
        <p:txBody>
          <a:bodyPr wrap="square" rtlCol="0">
            <a:spAutoFit/>
          </a:bodyPr>
          <a:lstStyle/>
          <a:p>
            <a:r>
              <a:rPr lang="en-US" sz="3200" b="1" dirty="0" smtClean="0">
                <a:latin typeface="Bradley Hand ITC" panose="03070402050302030203" pitchFamily="66" charset="0"/>
              </a:rPr>
              <a:t>1.  Background</a:t>
            </a:r>
            <a:endParaRPr lang="en-US" sz="3200" b="1" dirty="0">
              <a:latin typeface="Bradley Hand ITC" panose="03070402050302030203" pitchFamily="66" charset="0"/>
            </a:endParaRPr>
          </a:p>
        </p:txBody>
      </p:sp>
      <p:sp>
        <p:nvSpPr>
          <p:cNvPr id="12" name="TextBox 11"/>
          <p:cNvSpPr txBox="1"/>
          <p:nvPr/>
        </p:nvSpPr>
        <p:spPr>
          <a:xfrm rot="21320197">
            <a:off x="2669360" y="2757444"/>
            <a:ext cx="5190837" cy="584775"/>
          </a:xfrm>
          <a:prstGeom prst="rect">
            <a:avLst/>
          </a:prstGeom>
          <a:noFill/>
          <a:ln>
            <a:noFill/>
          </a:ln>
        </p:spPr>
        <p:txBody>
          <a:bodyPr wrap="square" rtlCol="0">
            <a:spAutoFit/>
          </a:bodyPr>
          <a:lstStyle/>
          <a:p>
            <a:r>
              <a:rPr lang="en-US" sz="3200" b="1" dirty="0" smtClean="0">
                <a:latin typeface="Bradley Hand ITC" panose="03070402050302030203" pitchFamily="66" charset="0"/>
              </a:rPr>
              <a:t>2.  The Basics</a:t>
            </a:r>
            <a:endParaRPr lang="en-US" sz="3200" b="1" dirty="0">
              <a:latin typeface="Bradley Hand ITC" panose="03070402050302030203" pitchFamily="66" charset="0"/>
            </a:endParaRPr>
          </a:p>
        </p:txBody>
      </p:sp>
      <p:sp>
        <p:nvSpPr>
          <p:cNvPr id="13" name="TextBox 12"/>
          <p:cNvSpPr txBox="1"/>
          <p:nvPr/>
        </p:nvSpPr>
        <p:spPr>
          <a:xfrm rot="21293792">
            <a:off x="3004357" y="3260520"/>
            <a:ext cx="6558434" cy="584775"/>
          </a:xfrm>
          <a:prstGeom prst="rect">
            <a:avLst/>
          </a:prstGeom>
          <a:noFill/>
          <a:ln>
            <a:noFill/>
          </a:ln>
        </p:spPr>
        <p:txBody>
          <a:bodyPr wrap="square" rtlCol="0">
            <a:spAutoFit/>
          </a:bodyPr>
          <a:lstStyle/>
          <a:p>
            <a:r>
              <a:rPr lang="en-US" sz="3200" b="1" dirty="0" smtClean="0">
                <a:latin typeface="Bradley Hand ITC" panose="03070402050302030203" pitchFamily="66" charset="0"/>
              </a:rPr>
              <a:t>3.  Making the Most of Your Report</a:t>
            </a:r>
            <a:endParaRPr lang="en-US" sz="3200" b="1" dirty="0">
              <a:latin typeface="Bradley Hand ITC" panose="03070402050302030203" pitchFamily="66" charset="0"/>
            </a:endParaRPr>
          </a:p>
        </p:txBody>
      </p:sp>
      <p:sp>
        <p:nvSpPr>
          <p:cNvPr id="14" name="TextBox 13"/>
          <p:cNvSpPr txBox="1"/>
          <p:nvPr/>
        </p:nvSpPr>
        <p:spPr>
          <a:xfrm rot="21294372">
            <a:off x="3431306" y="3911839"/>
            <a:ext cx="5190837" cy="584775"/>
          </a:xfrm>
          <a:prstGeom prst="rect">
            <a:avLst/>
          </a:prstGeom>
          <a:noFill/>
          <a:ln>
            <a:noFill/>
          </a:ln>
        </p:spPr>
        <p:txBody>
          <a:bodyPr wrap="square" rtlCol="0">
            <a:spAutoFit/>
          </a:bodyPr>
          <a:lstStyle/>
          <a:p>
            <a:r>
              <a:rPr lang="en-US" sz="3200" b="1" dirty="0" smtClean="0">
                <a:latin typeface="Bradley Hand ITC" panose="03070402050302030203" pitchFamily="66" charset="0"/>
              </a:rPr>
              <a:t>4.  Questions</a:t>
            </a:r>
            <a:endParaRPr lang="en-US" sz="3200" b="1" dirty="0">
              <a:latin typeface="Bradley Hand ITC" panose="03070402050302030203" pitchFamily="66" charset="0"/>
            </a:endParaRPr>
          </a:p>
        </p:txBody>
      </p:sp>
    </p:spTree>
    <p:extLst>
      <p:ext uri="{BB962C8B-B14F-4D97-AF65-F5344CB8AC3E}">
        <p14:creationId xmlns:p14="http://schemas.microsoft.com/office/powerpoint/2010/main" val="2910500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8</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smtClean="0"/>
              <a:t>Background</a:t>
            </a:r>
            <a:endParaRPr lang="en-US" dirty="0"/>
          </a:p>
        </p:txBody>
      </p:sp>
    </p:spTree>
    <p:extLst>
      <p:ext uri="{BB962C8B-B14F-4D97-AF65-F5344CB8AC3E}">
        <p14:creationId xmlns:p14="http://schemas.microsoft.com/office/powerpoint/2010/main" val="3158919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9</a:t>
            </a:fld>
            <a:endParaRPr lang="en-US" dirty="0"/>
          </a:p>
        </p:txBody>
      </p:sp>
      <p:sp>
        <p:nvSpPr>
          <p:cNvPr id="3" name="Title 2"/>
          <p:cNvSpPr>
            <a:spLocks noGrp="1"/>
          </p:cNvSpPr>
          <p:nvPr>
            <p:ph type="title"/>
          </p:nvPr>
        </p:nvSpPr>
        <p:spPr/>
        <p:txBody>
          <a:bodyPr/>
          <a:lstStyle/>
          <a:p>
            <a:r>
              <a:rPr lang="en-US" dirty="0" smtClean="0"/>
              <a:t>BACKGROUND - AUTHORITY</a:t>
            </a:r>
            <a:endParaRPr lang="en-US" dirty="0"/>
          </a:p>
        </p:txBody>
      </p:sp>
      <p:sp>
        <p:nvSpPr>
          <p:cNvPr id="4" name="Parallelogram 3"/>
          <p:cNvSpPr/>
          <p:nvPr/>
        </p:nvSpPr>
        <p:spPr>
          <a:xfrm>
            <a:off x="490847" y="1520042"/>
            <a:ext cx="5355771" cy="420386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a:off x="1013362" y="1686297"/>
            <a:ext cx="5165766" cy="3906982"/>
          </a:xfrm>
          <a:prstGeom prst="parallelogram">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56213" y="2266208"/>
            <a:ext cx="2386940" cy="2933205"/>
          </a:xfrm>
          <a:prstGeom prst="rect">
            <a:avLst/>
          </a:prstGeom>
          <a:noFill/>
        </p:spPr>
        <p:txBody>
          <a:bodyPr wrap="square" rtlCol="0">
            <a:spAutoFit/>
          </a:bodyPr>
          <a:lstStyle/>
          <a:p>
            <a:endParaRPr lang="en-US" dirty="0"/>
          </a:p>
        </p:txBody>
      </p:sp>
      <p:sp>
        <p:nvSpPr>
          <p:cNvPr id="14" name="TextBox 13"/>
          <p:cNvSpPr txBox="1"/>
          <p:nvPr/>
        </p:nvSpPr>
        <p:spPr>
          <a:xfrm>
            <a:off x="2321634" y="2266208"/>
            <a:ext cx="2386940" cy="2677656"/>
          </a:xfrm>
          <a:prstGeom prst="rect">
            <a:avLst/>
          </a:prstGeom>
          <a:noFill/>
        </p:spPr>
        <p:txBody>
          <a:bodyPr wrap="square" rtlCol="0">
            <a:spAutoFit/>
          </a:bodyPr>
          <a:lstStyle/>
          <a:p>
            <a:pPr algn="ctr"/>
            <a:r>
              <a:rPr lang="en-US" sz="2800" b="1" dirty="0" smtClean="0">
                <a:solidFill>
                  <a:schemeClr val="accent2"/>
                </a:solidFill>
                <a:effectLst>
                  <a:outerShdw blurRad="38100" dist="38100" dir="2700000" algn="tl">
                    <a:srgbClr val="000000">
                      <a:alpha val="43137"/>
                    </a:srgbClr>
                  </a:outerShdw>
                </a:effectLst>
              </a:rPr>
              <a:t>WIOA Common Performance Reporting  OMB Control No. 1205-0526</a:t>
            </a:r>
            <a:endParaRPr lang="en-US" sz="2800" b="1" dirty="0">
              <a:solidFill>
                <a:schemeClr val="accent2"/>
              </a:solidFill>
              <a:effectLst>
                <a:outerShdw blurRad="38100" dist="38100" dir="2700000" algn="tl">
                  <a:srgbClr val="000000">
                    <a:alpha val="43137"/>
                  </a:srgbClr>
                </a:outerShdw>
              </a:effectLst>
            </a:endParaRPr>
          </a:p>
        </p:txBody>
      </p:sp>
      <p:sp>
        <p:nvSpPr>
          <p:cNvPr id="15" name="Parallelogram 14"/>
          <p:cNvSpPr/>
          <p:nvPr/>
        </p:nvSpPr>
        <p:spPr>
          <a:xfrm>
            <a:off x="5846618" y="1537856"/>
            <a:ext cx="5355771" cy="420386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a:off x="6369133" y="1686297"/>
            <a:ext cx="5165766" cy="3906982"/>
          </a:xfrm>
          <a:prstGeom prst="parallelogram">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758546" y="2266208"/>
            <a:ext cx="2386940" cy="2677656"/>
          </a:xfrm>
          <a:prstGeom prst="rect">
            <a:avLst/>
          </a:prstGeom>
          <a:noFill/>
        </p:spPr>
        <p:txBody>
          <a:bodyPr wrap="square" rtlCol="0">
            <a:spAutoFit/>
          </a:bodyPr>
          <a:lstStyle/>
          <a:p>
            <a:pPr algn="ctr"/>
            <a:r>
              <a:rPr lang="en-US" sz="2800" b="1" dirty="0" smtClean="0">
                <a:solidFill>
                  <a:schemeClr val="accent2"/>
                </a:solidFill>
                <a:effectLst>
                  <a:outerShdw blurRad="38100" dist="38100" dir="2700000" algn="tl">
                    <a:srgbClr val="000000">
                      <a:alpha val="43137"/>
                    </a:srgbClr>
                  </a:outerShdw>
                </a:effectLst>
              </a:rPr>
              <a:t>TEGL 5 – 18</a:t>
            </a:r>
          </a:p>
          <a:p>
            <a:pPr algn="ctr"/>
            <a:r>
              <a:rPr lang="en-US" sz="2800" b="1" dirty="0" smtClean="0">
                <a:solidFill>
                  <a:schemeClr val="accent2"/>
                </a:solidFill>
                <a:effectLst>
                  <a:outerShdw blurRad="38100" dist="38100" dir="2700000" algn="tl">
                    <a:srgbClr val="000000">
                      <a:alpha val="43137"/>
                    </a:srgbClr>
                  </a:outerShdw>
                </a:effectLst>
              </a:rPr>
              <a:t>WIOA Annual Statewide Performance Report Narrative</a:t>
            </a:r>
            <a:endParaRPr lang="en-US" sz="28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02180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Props1.xml><?xml version="1.0" encoding="utf-8"?>
<ds:datastoreItem xmlns:ds="http://schemas.openxmlformats.org/officeDocument/2006/customXml" ds:itemID="{A870AE42-B7EF-4425-8E23-8E4BA26DAB5C}">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7546</TotalTime>
  <Words>3979</Words>
  <Application>Microsoft Office PowerPoint</Application>
  <PresentationFormat>Widescreen</PresentationFormat>
  <Paragraphs>553</Paragraphs>
  <Slides>47</Slides>
  <Notes>46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47</vt:i4>
      </vt:variant>
    </vt:vector>
  </HeadingPairs>
  <TitlesOfParts>
    <vt:vector size="62" baseType="lpstr">
      <vt:lpstr>Arial</vt:lpstr>
      <vt:lpstr>Arial Black</vt:lpstr>
      <vt:lpstr>Bradley Hand ITC</vt:lpstr>
      <vt:lpstr>Calibri</vt:lpstr>
      <vt:lpstr>Calibri Light</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Refresher: Title I and III Annual Statewide Performance Report Narrative</vt:lpstr>
      <vt:lpstr> Poll Question 1</vt:lpstr>
      <vt:lpstr>Today’s Moderator</vt:lpstr>
      <vt:lpstr> Poll Question 1</vt:lpstr>
      <vt:lpstr>Today’s Speakers</vt:lpstr>
      <vt:lpstr>Today’s Speakers</vt:lpstr>
      <vt:lpstr>Today’s Objectives</vt:lpstr>
      <vt:lpstr>Background</vt:lpstr>
      <vt:lpstr>BACKGROUND - AUTHORITY</vt:lpstr>
      <vt:lpstr>BACKGROUND - PROGRAMS</vt:lpstr>
      <vt:lpstr>BACKGROUND – BENEFITS</vt:lpstr>
      <vt:lpstr>BACKGROUND – DUE DATE</vt:lpstr>
      <vt:lpstr>The Basics</vt:lpstr>
      <vt:lpstr>THE BASICS - FORMATTING</vt:lpstr>
      <vt:lpstr>THE BASICS - CONTENT</vt:lpstr>
      <vt:lpstr>A Closer Look  </vt:lpstr>
      <vt:lpstr>THE BASICS – CONTENT – DATA VALIDATION</vt:lpstr>
      <vt:lpstr>THE BASICS – CONTENT – WAIVERS</vt:lpstr>
      <vt:lpstr>THE BASICS – CONTENT – WAIVERS</vt:lpstr>
      <vt:lpstr>THE BASICS – CONTENT – WAIVERS</vt:lpstr>
      <vt:lpstr>THE BASICS – CONTENT – WAIVERS</vt:lpstr>
      <vt:lpstr>THE BASICS – CONTENT – EFFECTIVENESS IN SERVING EMPLOYERS</vt:lpstr>
      <vt:lpstr>THE BASICS – CONTENT – CUSTOMER SATISFACTION</vt:lpstr>
      <vt:lpstr> Poll Question 2</vt:lpstr>
      <vt:lpstr>Evaluations - Objectives</vt:lpstr>
      <vt:lpstr>PowerPoint Presentation</vt:lpstr>
      <vt:lpstr>PowerPoint Presentation</vt:lpstr>
      <vt:lpstr>Evaluations Within Program Management</vt:lpstr>
      <vt:lpstr>Evaluations:  Opportunities</vt:lpstr>
      <vt:lpstr>Evaluation Action Planning  </vt:lpstr>
      <vt:lpstr>Evaluations:  Need to Build Capacity?</vt:lpstr>
      <vt:lpstr>Evaluation and Research Resources:</vt:lpstr>
      <vt:lpstr>Evaluation:  Partner Resources</vt:lpstr>
      <vt:lpstr>Evaluation:  Questions</vt:lpstr>
      <vt:lpstr>Important Reminders</vt:lpstr>
      <vt:lpstr>Where Do They Go?</vt:lpstr>
      <vt:lpstr> Poll Question</vt:lpstr>
      <vt:lpstr>Making the Most of Your Annual Narrative Report</vt:lpstr>
      <vt:lpstr>Recycle  Reuse  Repurpose</vt:lpstr>
      <vt:lpstr>Did You Know…</vt:lpstr>
      <vt:lpstr>Did You Know…</vt:lpstr>
      <vt:lpstr>Did You Know…</vt:lpstr>
      <vt:lpstr>Recycle, Reuse, Repurpose</vt:lpstr>
      <vt:lpstr>Upcoming Events:</vt:lpstr>
      <vt:lpstr>Any Questions?</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Lewis, Shelia F - ETA</cp:lastModifiedBy>
  <cp:revision>396</cp:revision>
  <dcterms:created xsi:type="dcterms:W3CDTF">2019-06-21T16:58:05Z</dcterms:created>
  <dcterms:modified xsi:type="dcterms:W3CDTF">2020-10-20T18:31:55Z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E3E3652B-E154-4632-AF29-AF74A27B8CCB</vt:lpwstr>
  </property>
  <property fmtid="{D5CDD505-2E9C-101B-9397-08002B2CF9AE}" pid="3" name="ArticulatePath">
    <vt:lpwstr>https://appriver3651000470-my.sharepoint.com/personal/mlamb_mahernet_com/Documents/Marg-WFGPS/Content Thumbnail Images/WFGPS_PPT_Template_20191205</vt:lpwstr>
  </property>
</Properties>
</file>