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Wilkins" initials="PW" lastIdx="4" clrIdx="0">
    <p:extLst>
      <p:ext uri="{19B8F6BF-5375-455C-9EA6-DF929625EA0E}">
        <p15:presenceInfo xmlns:p15="http://schemas.microsoft.com/office/powerpoint/2012/main" userId="de0b273300bdd2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tags" Target="tags/tag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3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Left Side Embellishment">
            <a:extLst>
              <a:ext uri="{FF2B5EF4-FFF2-40B4-BE49-F238E27FC236}">
                <a16:creationId xmlns:a16="http://schemas.microsoft.com/office/drawing/2014/main" id="{53B45ABE-9C34-43C8-AC5A-5BAE3A5ECB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6210300" cy="6858000"/>
          </a:xfrm>
          <a:prstGeom prst="rect">
            <a:avLst/>
          </a:prstGeom>
        </p:spPr>
      </p:pic>
      <p:sp>
        <p:nvSpPr>
          <p:cNvPr id="2" name="Presentation Title">
            <a:extLst>
              <a:ext uri="{FF2B5EF4-FFF2-40B4-BE49-F238E27FC236}">
                <a16:creationId xmlns:a16="http://schemas.microsoft.com/office/drawing/2014/main" id="{DAE136CE-2099-43E6-A78F-37528C2B1C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94430" y="2313782"/>
            <a:ext cx="6217920" cy="2230436"/>
          </a:xfrm>
        </p:spPr>
        <p:txBody>
          <a:bodyPr lIns="91440" anchor="ctr">
            <a:normAutofit/>
          </a:bodyPr>
          <a:lstStyle>
            <a:lvl1pPr algn="l">
              <a:defRPr sz="4800" b="1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Presentation Subtitle">
            <a:extLst>
              <a:ext uri="{FF2B5EF4-FFF2-40B4-BE49-F238E27FC236}">
                <a16:creationId xmlns:a16="http://schemas.microsoft.com/office/drawing/2014/main" id="{C25573A4-A9C4-47F0-9576-FF873A4291C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94430" y="4673599"/>
            <a:ext cx="6217920" cy="113506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Event Date">
            <a:extLst>
              <a:ext uri="{FF2B5EF4-FFF2-40B4-BE49-F238E27FC236}">
                <a16:creationId xmlns:a16="http://schemas.microsoft.com/office/drawing/2014/main" id="{A87BC8D1-B522-491F-805B-FA6690AC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08175" y="5833156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XX, 20XX</a:t>
            </a:r>
          </a:p>
        </p:txBody>
      </p:sp>
      <p:grpSp>
        <p:nvGrpSpPr>
          <p:cNvPr id="28" name="DOL-ETA Branding">
            <a:extLst>
              <a:ext uri="{FF2B5EF4-FFF2-40B4-BE49-F238E27FC236}">
                <a16:creationId xmlns:a16="http://schemas.microsoft.com/office/drawing/2014/main" id="{725FB689-92DD-491D-8462-FE0AA953385E}"/>
              </a:ext>
            </a:extLst>
          </p:cNvPr>
          <p:cNvGrpSpPr/>
          <p:nvPr userDrawn="1"/>
        </p:nvGrpSpPr>
        <p:grpSpPr>
          <a:xfrm>
            <a:off x="1360737" y="123825"/>
            <a:ext cx="3899036" cy="755650"/>
            <a:chOff x="1595394" y="293690"/>
            <a:chExt cx="3899036" cy="755650"/>
          </a:xfrm>
        </p:grpSpPr>
        <p:pic>
          <p:nvPicPr>
            <p:cNvPr id="25" name="DOL Seal" descr="Official seal of the United States Department of Labor">
              <a:extLst>
                <a:ext uri="{FF2B5EF4-FFF2-40B4-BE49-F238E27FC236}">
                  <a16:creationId xmlns:a16="http://schemas.microsoft.com/office/drawing/2014/main" id="{64621789-AD2B-43C2-B634-7CA4258C10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5394" y="293690"/>
              <a:ext cx="755650" cy="755650"/>
            </a:xfrm>
            <a:prstGeom prst="rect">
              <a:avLst/>
            </a:prstGeom>
          </p:spPr>
        </p:pic>
        <p:pic>
          <p:nvPicPr>
            <p:cNvPr id="27" name="ETA Tagline" descr="Employment and Training Administration, United States Department of Labor">
              <a:extLst>
                <a:ext uri="{FF2B5EF4-FFF2-40B4-BE49-F238E27FC236}">
                  <a16:creationId xmlns:a16="http://schemas.microsoft.com/office/drawing/2014/main" id="{7EAC06E8-608B-4773-B811-5F42690112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077" y="488047"/>
              <a:ext cx="3031353" cy="366936"/>
            </a:xfrm>
            <a:prstGeom prst="rect">
              <a:avLst/>
            </a:prstGeom>
          </p:spPr>
        </p:pic>
      </p:grpSp>
      <p:pic>
        <p:nvPicPr>
          <p:cNvPr id="10" name="WFGPS Logo" descr="Logo for WorkforceGPS: Navigate to Success">
            <a:extLst>
              <a:ext uri="{FF2B5EF4-FFF2-40B4-BE49-F238E27FC236}">
                <a16:creationId xmlns:a16="http://schemas.microsoft.com/office/drawing/2014/main" id="{A0EDBCB9-034B-4117-97B6-419BF0069DC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729099" y="630377"/>
            <a:ext cx="3102164" cy="1053028"/>
          </a:xfrm>
          <a:prstGeom prst="rect">
            <a:avLst/>
          </a:prstGeom>
        </p:spPr>
      </p:pic>
      <p:sp>
        <p:nvSpPr>
          <p:cNvPr id="24" name="Date Shadow">
            <a:extLst>
              <a:ext uri="{FF2B5EF4-FFF2-40B4-BE49-F238E27FC236}">
                <a16:creationId xmlns:a16="http://schemas.microsoft.com/office/drawing/2014/main" id="{C56EDC1C-5B01-4E65-95EB-E2F2CD4F99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78681" y="5675086"/>
            <a:ext cx="4802188" cy="681264"/>
          </a:xfrm>
          <a:prstGeom prst="trapezoid">
            <a:avLst>
              <a:gd name="adj" fmla="val 9980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1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Corner Embellishment">
            <a:extLst>
              <a:ext uri="{FF2B5EF4-FFF2-40B4-BE49-F238E27FC236}">
                <a16:creationId xmlns:a16="http://schemas.microsoft.com/office/drawing/2014/main" id="{68C2AF08-471A-4949-A6A1-F45470086C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405293" y="5979373"/>
            <a:ext cx="1274472" cy="851703"/>
            <a:chOff x="11405293" y="5979373"/>
            <a:chExt cx="1274472" cy="85170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2651369-C661-484B-9FE2-66661E4F996A}"/>
                </a:ext>
              </a:extLst>
            </p:cNvPr>
            <p:cNvSpPr/>
            <p:nvPr userDrawn="1"/>
          </p:nvSpPr>
          <p:spPr>
            <a:xfrm rot="13500000">
              <a:off x="11616677" y="5767989"/>
              <a:ext cx="851703" cy="1274472"/>
            </a:xfrm>
            <a:custGeom>
              <a:avLst/>
              <a:gdLst>
                <a:gd name="connsiteX0" fmla="*/ 851703 w 851703"/>
                <a:gd name="connsiteY0" fmla="*/ 1274472 h 1274472"/>
                <a:gd name="connsiteX1" fmla="*/ 0 w 851703"/>
                <a:gd name="connsiteY1" fmla="*/ 422768 h 1274472"/>
                <a:gd name="connsiteX2" fmla="*/ 422768 w 851703"/>
                <a:gd name="connsiteY2" fmla="*/ 0 h 1274472"/>
                <a:gd name="connsiteX3" fmla="*/ 851703 w 851703"/>
                <a:gd name="connsiteY3" fmla="*/ 0 h 1274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1703" h="1274472">
                  <a:moveTo>
                    <a:pt x="851703" y="1274472"/>
                  </a:moveTo>
                  <a:lnTo>
                    <a:pt x="0" y="422768"/>
                  </a:lnTo>
                  <a:lnTo>
                    <a:pt x="422768" y="0"/>
                  </a:lnTo>
                  <a:lnTo>
                    <a:pt x="8517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1440254-C3B0-4830-96AF-06C8926280B4}"/>
                </a:ext>
              </a:extLst>
            </p:cNvPr>
            <p:cNvSpPr/>
            <p:nvPr userDrawn="1"/>
          </p:nvSpPr>
          <p:spPr>
            <a:xfrm rot="13500000">
              <a:off x="11639672" y="5804455"/>
              <a:ext cx="824763" cy="1220593"/>
            </a:xfrm>
            <a:custGeom>
              <a:avLst/>
              <a:gdLst>
                <a:gd name="connsiteX0" fmla="*/ 824763 w 824763"/>
                <a:gd name="connsiteY0" fmla="*/ 1220593 h 1220593"/>
                <a:gd name="connsiteX1" fmla="*/ 0 w 824763"/>
                <a:gd name="connsiteY1" fmla="*/ 395830 h 1220593"/>
                <a:gd name="connsiteX2" fmla="*/ 395829 w 824763"/>
                <a:gd name="connsiteY2" fmla="*/ 0 h 1220593"/>
                <a:gd name="connsiteX3" fmla="*/ 824763 w 824763"/>
                <a:gd name="connsiteY3" fmla="*/ 0 h 12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4763" h="1220593">
                  <a:moveTo>
                    <a:pt x="824763" y="1220593"/>
                  </a:moveTo>
                  <a:lnTo>
                    <a:pt x="0" y="395830"/>
                  </a:lnTo>
                  <a:lnTo>
                    <a:pt x="395829" y="0"/>
                  </a:lnTo>
                  <a:lnTo>
                    <a:pt x="824763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3" name="Top Corner Embellishment">
            <a:extLst>
              <a:ext uri="{FF2B5EF4-FFF2-40B4-BE49-F238E27FC236}">
                <a16:creationId xmlns:a16="http://schemas.microsoft.com/office/drawing/2014/main" id="{F394876E-3573-4EC0-BB7C-70E02E14CF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73958" y="98902"/>
            <a:ext cx="1110742" cy="882858"/>
            <a:chOff x="-349094" y="75201"/>
            <a:chExt cx="816665" cy="64911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C822380-D571-4572-8696-087937615352}"/>
                </a:ext>
              </a:extLst>
            </p:cNvPr>
            <p:cNvSpPr/>
            <p:nvPr userDrawn="1"/>
          </p:nvSpPr>
          <p:spPr>
            <a:xfrm rot="2700000">
              <a:off x="-265319" y="-8574"/>
              <a:ext cx="649115" cy="816665"/>
            </a:xfrm>
            <a:custGeom>
              <a:avLst/>
              <a:gdLst>
                <a:gd name="connsiteX0" fmla="*/ 0 w 649115"/>
                <a:gd name="connsiteY0" fmla="*/ 167549 h 816665"/>
                <a:gd name="connsiteX1" fmla="*/ 167549 w 649115"/>
                <a:gd name="connsiteY1" fmla="*/ 0 h 816665"/>
                <a:gd name="connsiteX2" fmla="*/ 649115 w 649115"/>
                <a:gd name="connsiteY2" fmla="*/ 0 h 816665"/>
                <a:gd name="connsiteX3" fmla="*/ 649115 w 649115"/>
                <a:gd name="connsiteY3" fmla="*/ 816665 h 81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9115" h="816665">
                  <a:moveTo>
                    <a:pt x="0" y="167549"/>
                  </a:moveTo>
                  <a:lnTo>
                    <a:pt x="167549" y="0"/>
                  </a:lnTo>
                  <a:lnTo>
                    <a:pt x="649115" y="0"/>
                  </a:lnTo>
                  <a:lnTo>
                    <a:pt x="649115" y="81666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FD818E-234C-4B59-96E4-F4CDAA9252E6}"/>
                </a:ext>
              </a:extLst>
            </p:cNvPr>
            <p:cNvSpPr/>
            <p:nvPr userDrawn="1"/>
          </p:nvSpPr>
          <p:spPr>
            <a:xfrm rot="2700000">
              <a:off x="-261373" y="8838"/>
              <a:ext cx="622175" cy="762786"/>
            </a:xfrm>
            <a:custGeom>
              <a:avLst/>
              <a:gdLst>
                <a:gd name="connsiteX0" fmla="*/ 0 w 622175"/>
                <a:gd name="connsiteY0" fmla="*/ 140611 h 762786"/>
                <a:gd name="connsiteX1" fmla="*/ 140611 w 622175"/>
                <a:gd name="connsiteY1" fmla="*/ 0 h 762786"/>
                <a:gd name="connsiteX2" fmla="*/ 622175 w 622175"/>
                <a:gd name="connsiteY2" fmla="*/ 0 h 762786"/>
                <a:gd name="connsiteX3" fmla="*/ 622175 w 622175"/>
                <a:gd name="connsiteY3" fmla="*/ 762786 h 7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175" h="762786">
                  <a:moveTo>
                    <a:pt x="0" y="140611"/>
                  </a:moveTo>
                  <a:lnTo>
                    <a:pt x="140611" y="0"/>
                  </a:lnTo>
                  <a:lnTo>
                    <a:pt x="622175" y="0"/>
                  </a:lnTo>
                  <a:lnTo>
                    <a:pt x="622175" y="76278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0E2A638-2009-43D7-805B-FB7628B42C76}"/>
                </a:ext>
              </a:extLst>
            </p:cNvPr>
            <p:cNvSpPr/>
            <p:nvPr userDrawn="1"/>
          </p:nvSpPr>
          <p:spPr>
            <a:xfrm rot="2700000">
              <a:off x="-250498" y="56849"/>
              <a:ext cx="547907" cy="614248"/>
            </a:xfrm>
            <a:custGeom>
              <a:avLst/>
              <a:gdLst>
                <a:gd name="connsiteX0" fmla="*/ 0 w 547907"/>
                <a:gd name="connsiteY0" fmla="*/ 66341 h 614248"/>
                <a:gd name="connsiteX1" fmla="*/ 66342 w 547907"/>
                <a:gd name="connsiteY1" fmla="*/ 0 h 614248"/>
                <a:gd name="connsiteX2" fmla="*/ 389789 w 547907"/>
                <a:gd name="connsiteY2" fmla="*/ 0 h 614248"/>
                <a:gd name="connsiteX3" fmla="*/ 547907 w 547907"/>
                <a:gd name="connsiteY3" fmla="*/ 158118 h 614248"/>
                <a:gd name="connsiteX4" fmla="*/ 547907 w 547907"/>
                <a:gd name="connsiteY4" fmla="*/ 614248 h 6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907" h="614248">
                  <a:moveTo>
                    <a:pt x="0" y="66341"/>
                  </a:moveTo>
                  <a:lnTo>
                    <a:pt x="66342" y="0"/>
                  </a:lnTo>
                  <a:lnTo>
                    <a:pt x="389789" y="0"/>
                  </a:lnTo>
                  <a:cubicBezTo>
                    <a:pt x="477115" y="0"/>
                    <a:pt x="547907" y="70792"/>
                    <a:pt x="547907" y="158118"/>
                  </a:cubicBezTo>
                  <a:lnTo>
                    <a:pt x="547907" y="6142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1" name="WFGPS Logo">
            <a:extLst>
              <a:ext uri="{FF2B5EF4-FFF2-40B4-BE49-F238E27FC236}">
                <a16:creationId xmlns:a16="http://schemas.microsoft.com/office/drawing/2014/main" id="{F5E408F6-FF03-48E6-9C0B-999897EAEB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22551" y="6284572"/>
            <a:ext cx="1389041" cy="471509"/>
          </a:xfrm>
          <a:prstGeom prst="rect">
            <a:avLst/>
          </a:prstGeom>
        </p:spPr>
      </p:pic>
      <p:pic>
        <p:nvPicPr>
          <p:cNvPr id="12" name="ETA Tagline">
            <a:extLst>
              <a:ext uri="{FF2B5EF4-FFF2-40B4-BE49-F238E27FC236}">
                <a16:creationId xmlns:a16="http://schemas.microsoft.com/office/drawing/2014/main" id="{77D38047-2F79-488F-8A42-8961AF100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7" name="Slide Number">
            <a:extLst>
              <a:ext uri="{FF2B5EF4-FFF2-40B4-BE49-F238E27FC236}">
                <a16:creationId xmlns:a16="http://schemas.microsoft.com/office/drawing/2014/main" id="{B055653F-EAF2-4CBA-949A-2120180C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CBBA5EA-DF9F-4637-9E25-488F955B7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37744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Caption">
            <a:extLst>
              <a:ext uri="{FF2B5EF4-FFF2-40B4-BE49-F238E27FC236}">
                <a16:creationId xmlns:a16="http://schemas.microsoft.com/office/drawing/2014/main" id="{ACE185BF-D479-4469-B290-584318A7463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300730"/>
            <a:ext cx="3932237" cy="2560320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000" i="1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caption / subtitle</a:t>
            </a:r>
          </a:p>
        </p:txBody>
      </p:sp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DABA74C2-14DB-422A-8954-B53A9CACED5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457201"/>
            <a:ext cx="6172200" cy="540385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3" panose="05040102010807070707" pitchFamily="18" charset="2"/>
              <a:buNone/>
              <a:tabLst/>
              <a:defRPr sz="2000" i="1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3" panose="05040102010807070707" pitchFamily="18" charset="2"/>
              <a:buNone/>
              <a:tabLst/>
              <a:defRPr/>
            </a:pPr>
            <a:r>
              <a:rPr lang="en-US" dirty="0"/>
              <a:t>Click icon to add picture, or drag and drop from your files.</a:t>
            </a:r>
          </a:p>
        </p:txBody>
      </p:sp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9B6039DB-1CBA-4C01-87BE-4FAC63D5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6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">
            <a:extLst>
              <a:ext uri="{FF2B5EF4-FFF2-40B4-BE49-F238E27FC236}">
                <a16:creationId xmlns:a16="http://schemas.microsoft.com/office/drawing/2014/main" id="{FEA3DEE6-72F4-49C9-965D-E6F849A5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CF31141F-3166-4574-964B-985B9D39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17AAC5FF-8264-4C60-8AAC-1B83EE24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3E5B53C0-0C47-43AC-BBAB-8355450A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1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rgbClr val="F3F4F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Right Side embellishment">
            <a:extLst>
              <a:ext uri="{FF2B5EF4-FFF2-40B4-BE49-F238E27FC236}">
                <a16:creationId xmlns:a16="http://schemas.microsoft.com/office/drawing/2014/main" id="{4D9AA7DD-14DE-453A-A67E-C2DAC9D36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81700" y="0"/>
            <a:ext cx="6698065" cy="6858000"/>
            <a:chOff x="5981700" y="0"/>
            <a:chExt cx="6698065" cy="6858000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1E010900-2E2A-4E1C-AE1E-D9FC0ED6FB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 flipV="1">
              <a:off x="5981700" y="0"/>
              <a:ext cx="6210300" cy="6858000"/>
            </a:xfrm>
            <a:prstGeom prst="rect">
              <a:avLst/>
            </a:prstGeom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564B5D-A8E3-417C-B069-A864DB01FA1F}"/>
                </a:ext>
              </a:extLst>
            </p:cNvPr>
            <p:cNvGrpSpPr/>
            <p:nvPr userDrawn="1"/>
          </p:nvGrpSpPr>
          <p:grpSpPr>
            <a:xfrm>
              <a:off x="11405293" y="5979373"/>
              <a:ext cx="1274472" cy="851703"/>
              <a:chOff x="11405293" y="5979373"/>
              <a:chExt cx="1274472" cy="851703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5898DE2C-B504-404F-ADBB-3D6C7D497DA8}"/>
                  </a:ext>
                </a:extLst>
              </p:cNvPr>
              <p:cNvSpPr/>
              <p:nvPr userDrawn="1"/>
            </p:nvSpPr>
            <p:spPr>
              <a:xfrm rot="13500000">
                <a:off x="11616677" y="5767989"/>
                <a:ext cx="851703" cy="1274472"/>
              </a:xfrm>
              <a:custGeom>
                <a:avLst/>
                <a:gdLst>
                  <a:gd name="connsiteX0" fmla="*/ 851703 w 851703"/>
                  <a:gd name="connsiteY0" fmla="*/ 1274472 h 1274472"/>
                  <a:gd name="connsiteX1" fmla="*/ 0 w 851703"/>
                  <a:gd name="connsiteY1" fmla="*/ 422768 h 1274472"/>
                  <a:gd name="connsiteX2" fmla="*/ 422768 w 851703"/>
                  <a:gd name="connsiteY2" fmla="*/ 0 h 1274472"/>
                  <a:gd name="connsiteX3" fmla="*/ 851703 w 851703"/>
                  <a:gd name="connsiteY3" fmla="*/ 0 h 1274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1703" h="1274472">
                    <a:moveTo>
                      <a:pt x="851703" y="1274472"/>
                    </a:moveTo>
                    <a:lnTo>
                      <a:pt x="0" y="422768"/>
                    </a:lnTo>
                    <a:lnTo>
                      <a:pt x="422768" y="0"/>
                    </a:lnTo>
                    <a:lnTo>
                      <a:pt x="8517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F05CA48E-DA4C-4709-AE39-A21D3EBE096B}"/>
                  </a:ext>
                </a:extLst>
              </p:cNvPr>
              <p:cNvSpPr/>
              <p:nvPr userDrawn="1"/>
            </p:nvSpPr>
            <p:spPr>
              <a:xfrm rot="13500000">
                <a:off x="11639672" y="5804455"/>
                <a:ext cx="824763" cy="1220593"/>
              </a:xfrm>
              <a:custGeom>
                <a:avLst/>
                <a:gdLst>
                  <a:gd name="connsiteX0" fmla="*/ 824763 w 824763"/>
                  <a:gd name="connsiteY0" fmla="*/ 1220593 h 1220593"/>
                  <a:gd name="connsiteX1" fmla="*/ 0 w 824763"/>
                  <a:gd name="connsiteY1" fmla="*/ 395830 h 1220593"/>
                  <a:gd name="connsiteX2" fmla="*/ 395829 w 824763"/>
                  <a:gd name="connsiteY2" fmla="*/ 0 h 1220593"/>
                  <a:gd name="connsiteX3" fmla="*/ 824763 w 824763"/>
                  <a:gd name="connsiteY3" fmla="*/ 0 h 1220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4763" h="1220593">
                    <a:moveTo>
                      <a:pt x="824763" y="1220593"/>
                    </a:moveTo>
                    <a:lnTo>
                      <a:pt x="0" y="395830"/>
                    </a:lnTo>
                    <a:lnTo>
                      <a:pt x="395829" y="0"/>
                    </a:lnTo>
                    <a:lnTo>
                      <a:pt x="824763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1D4A77C-E949-4CD8-95DA-E57E0880FF3B}"/>
                </a:ext>
              </a:extLst>
            </p:cNvPr>
            <p:cNvSpPr/>
            <p:nvPr/>
          </p:nvSpPr>
          <p:spPr>
            <a:xfrm flipH="1">
              <a:off x="6216734" y="0"/>
              <a:ext cx="5408000" cy="2698134"/>
            </a:xfrm>
            <a:custGeom>
              <a:avLst/>
              <a:gdLst>
                <a:gd name="connsiteX0" fmla="*/ 5865876 w 5854700"/>
                <a:gd name="connsiteY0" fmla="*/ 0 h 2921000"/>
                <a:gd name="connsiteX1" fmla="*/ 0 w 5854700"/>
                <a:gd name="connsiteY1" fmla="*/ 0 h 2921000"/>
                <a:gd name="connsiteX2" fmla="*/ 2932938 w 5854700"/>
                <a:gd name="connsiteY2" fmla="*/ 2932938 h 292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54700" h="2921000">
                  <a:moveTo>
                    <a:pt x="5865876" y="0"/>
                  </a:moveTo>
                  <a:lnTo>
                    <a:pt x="0" y="0"/>
                  </a:lnTo>
                  <a:lnTo>
                    <a:pt x="2932938" y="2932938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664FABA-999E-4344-ACD0-3A27759584A7}"/>
                </a:ext>
              </a:extLst>
            </p:cNvPr>
            <p:cNvSpPr/>
            <p:nvPr/>
          </p:nvSpPr>
          <p:spPr>
            <a:xfrm flipH="1">
              <a:off x="6216734" y="4150341"/>
              <a:ext cx="5408000" cy="2698134"/>
            </a:xfrm>
            <a:custGeom>
              <a:avLst/>
              <a:gdLst>
                <a:gd name="connsiteX0" fmla="*/ 0 w 5854700"/>
                <a:gd name="connsiteY0" fmla="*/ 2932938 h 2921000"/>
                <a:gd name="connsiteX1" fmla="*/ 5865876 w 5854700"/>
                <a:gd name="connsiteY1" fmla="*/ 2932938 h 2921000"/>
                <a:gd name="connsiteX2" fmla="*/ 2932938 w 5854700"/>
                <a:gd name="connsiteY2" fmla="*/ 0 h 292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54700" h="2921000">
                  <a:moveTo>
                    <a:pt x="0" y="2932938"/>
                  </a:moveTo>
                  <a:lnTo>
                    <a:pt x="5865876" y="2932938"/>
                  </a:lnTo>
                  <a:lnTo>
                    <a:pt x="2932938" y="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  <a:effectLst>
              <a:outerShdw blurRad="50800" dist="38100" dir="16200000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E59E20-FFBA-4E09-9F1A-EAEFEDF2B97B}"/>
                </a:ext>
              </a:extLst>
            </p:cNvPr>
            <p:cNvSpPr/>
            <p:nvPr/>
          </p:nvSpPr>
          <p:spPr>
            <a:xfrm flipH="1">
              <a:off x="9845796" y="782005"/>
              <a:ext cx="2346204" cy="5290688"/>
            </a:xfrm>
            <a:custGeom>
              <a:avLst/>
              <a:gdLst>
                <a:gd name="connsiteX0" fmla="*/ 2316099 w 2540000"/>
                <a:gd name="connsiteY0" fmla="*/ 2315972 h 5727700"/>
                <a:gd name="connsiteX1" fmla="*/ 0 w 2540000"/>
                <a:gd name="connsiteY1" fmla="*/ 0 h 5727700"/>
                <a:gd name="connsiteX2" fmla="*/ 0 w 2540000"/>
                <a:gd name="connsiteY2" fmla="*/ 5732526 h 5727700"/>
                <a:gd name="connsiteX3" fmla="*/ 2316099 w 2540000"/>
                <a:gd name="connsiteY3" fmla="*/ 3416427 h 5727700"/>
                <a:gd name="connsiteX4" fmla="*/ 2316099 w 2540000"/>
                <a:gd name="connsiteY4" fmla="*/ 2315972 h 572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0000" h="5727700">
                  <a:moveTo>
                    <a:pt x="2316099" y="2315972"/>
                  </a:moveTo>
                  <a:lnTo>
                    <a:pt x="0" y="0"/>
                  </a:lnTo>
                  <a:lnTo>
                    <a:pt x="0" y="5732526"/>
                  </a:lnTo>
                  <a:lnTo>
                    <a:pt x="2316099" y="3416427"/>
                  </a:lnTo>
                  <a:cubicBezTo>
                    <a:pt x="2619883" y="3112643"/>
                    <a:pt x="2619883" y="2619883"/>
                    <a:pt x="2316099" y="231597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  <a:effectLst>
              <a:outerShdw blurRad="50800" dist="38100" dir="10800000" algn="r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17" name="WFGPS Logo">
            <a:extLst>
              <a:ext uri="{FF2B5EF4-FFF2-40B4-BE49-F238E27FC236}">
                <a16:creationId xmlns:a16="http://schemas.microsoft.com/office/drawing/2014/main" id="{9D976868-9CAA-41E5-AF3B-88CCB6DC8D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26213" y="6284572"/>
            <a:ext cx="1389041" cy="471509"/>
          </a:xfrm>
          <a:prstGeom prst="rect">
            <a:avLst/>
          </a:prstGeom>
        </p:spPr>
      </p:pic>
      <p:sp>
        <p:nvSpPr>
          <p:cNvPr id="6" name="Slide Number">
            <a:extLst>
              <a:ext uri="{FF2B5EF4-FFF2-40B4-BE49-F238E27FC236}">
                <a16:creationId xmlns:a16="http://schemas.microsoft.com/office/drawing/2014/main" id="{7F202FB4-F169-4452-A4B3-A923F168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8B7785-F6D6-45F8-833E-07BD846800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Section Title">
            <a:extLst>
              <a:ext uri="{FF2B5EF4-FFF2-40B4-BE49-F238E27FC236}">
                <a16:creationId xmlns:a16="http://schemas.microsoft.com/office/drawing/2014/main" id="{72E288C2-30BA-4AB0-9C9B-92B7CF7597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1" y="1405870"/>
            <a:ext cx="6553200" cy="2357891"/>
          </a:xfrm>
        </p:spPr>
        <p:txBody>
          <a:bodyPr lIns="91440" anchor="b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Add section title here.</a:t>
            </a:r>
          </a:p>
        </p:txBody>
      </p:sp>
      <p:sp>
        <p:nvSpPr>
          <p:cNvPr id="3" name="Section Subtitle">
            <a:extLst>
              <a:ext uri="{FF2B5EF4-FFF2-40B4-BE49-F238E27FC236}">
                <a16:creationId xmlns:a16="http://schemas.microsoft.com/office/drawing/2014/main" id="{B3C775B5-BBF5-4684-873B-88ACF9DA3EF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0100" y="4269493"/>
            <a:ext cx="6553200" cy="115479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This is a section subtitle if needed.  Otherwise, delete this block.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E3DA2094-8407-4565-9749-E84DB7A2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356350"/>
            <a:ext cx="5162552" cy="365125"/>
          </a:xfrm>
        </p:spPr>
        <p:txBody>
          <a:bodyPr/>
          <a:lstStyle>
            <a:lvl1pPr algn="l">
              <a:defRPr sz="1400">
                <a:solidFill>
                  <a:schemeClr val="accent3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7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>
            <a:extLst>
              <a:ext uri="{FF2B5EF4-FFF2-40B4-BE49-F238E27FC236}">
                <a16:creationId xmlns:a16="http://schemas.microsoft.com/office/drawing/2014/main" id="{82356CE9-2779-4AFC-864B-2F02513D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9A60AAA4-8433-4C0E-A76C-94627FB4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66" y="46208"/>
            <a:ext cx="11081334" cy="7863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B32B0E8D-8431-408A-AF8C-044EE0F0A71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999279"/>
            <a:ext cx="10515600" cy="82391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 </a:t>
            </a:r>
          </a:p>
        </p:txBody>
      </p:sp>
      <p:sp>
        <p:nvSpPr>
          <p:cNvPr id="4" name="Content Placeholder">
            <a:extLst>
              <a:ext uri="{FF2B5EF4-FFF2-40B4-BE49-F238E27FC236}">
                <a16:creationId xmlns:a16="http://schemas.microsoft.com/office/drawing/2014/main" id="{18CFC8C1-67C5-455C-AAC1-338413D4B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89878"/>
            <a:ext cx="10515600" cy="41997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0DC7C72-A8F7-4224-A9B1-BF8B032C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6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">
            <a:extLst>
              <a:ext uri="{FF2B5EF4-FFF2-40B4-BE49-F238E27FC236}">
                <a16:creationId xmlns:a16="http://schemas.microsoft.com/office/drawing/2014/main" id="{07E76459-9783-4638-A403-290188AF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BCC9EA8F-2DFF-4F02-95B9-44E5CC5ED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Left">
            <a:extLst>
              <a:ext uri="{FF2B5EF4-FFF2-40B4-BE49-F238E27FC236}">
                <a16:creationId xmlns:a16="http://schemas.microsoft.com/office/drawing/2014/main" id="{2BE8F200-D8FA-4BA3-841A-0AA90D44A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144"/>
            <a:ext cx="5181600" cy="501582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Right">
            <a:extLst>
              <a:ext uri="{FF2B5EF4-FFF2-40B4-BE49-F238E27FC236}">
                <a16:creationId xmlns:a16="http://schemas.microsoft.com/office/drawing/2014/main" id="{134CD3E4-027C-4B7D-A65C-7DBA57E90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144"/>
            <a:ext cx="5181600" cy="501582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1EDEE5CB-3268-42B3-8050-AE7311A60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7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>
            <a:extLst>
              <a:ext uri="{FF2B5EF4-FFF2-40B4-BE49-F238E27FC236}">
                <a16:creationId xmlns:a16="http://schemas.microsoft.com/office/drawing/2014/main" id="{82356CE9-2779-4AFC-864B-2F02513D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9A60AAA4-8433-4C0E-A76C-94627FB4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Title Left">
            <a:extLst>
              <a:ext uri="{FF2B5EF4-FFF2-40B4-BE49-F238E27FC236}">
                <a16:creationId xmlns:a16="http://schemas.microsoft.com/office/drawing/2014/main" id="{B32B0E8D-8431-408A-AF8C-044EE0F0A71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5866" y="999279"/>
            <a:ext cx="5212080" cy="82391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left column heading</a:t>
            </a:r>
          </a:p>
        </p:txBody>
      </p:sp>
      <p:sp>
        <p:nvSpPr>
          <p:cNvPr id="4" name="Content Placeholder Left">
            <a:extLst>
              <a:ext uri="{FF2B5EF4-FFF2-40B4-BE49-F238E27FC236}">
                <a16:creationId xmlns:a16="http://schemas.microsoft.com/office/drawing/2014/main" id="{18CFC8C1-67C5-455C-AAC1-338413D4B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5866" y="1989878"/>
            <a:ext cx="5212080" cy="41997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Title Right">
            <a:extLst>
              <a:ext uri="{FF2B5EF4-FFF2-40B4-BE49-F238E27FC236}">
                <a16:creationId xmlns:a16="http://schemas.microsoft.com/office/drawing/2014/main" id="{BA001118-37CB-4927-A349-C0D3178E1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99279"/>
            <a:ext cx="5212080" cy="82391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right column heading</a:t>
            </a:r>
          </a:p>
        </p:txBody>
      </p:sp>
      <p:sp>
        <p:nvSpPr>
          <p:cNvPr id="6" name="Content Placeholder Right">
            <a:extLst>
              <a:ext uri="{FF2B5EF4-FFF2-40B4-BE49-F238E27FC236}">
                <a16:creationId xmlns:a16="http://schemas.microsoft.com/office/drawing/2014/main" id="{FFD68788-1515-4FDE-890A-643522C68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89878"/>
            <a:ext cx="5212080" cy="41997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0DC7C72-A8F7-4224-A9B1-BF8B032C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3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">
            <a:extLst>
              <a:ext uri="{FF2B5EF4-FFF2-40B4-BE49-F238E27FC236}">
                <a16:creationId xmlns:a16="http://schemas.microsoft.com/office/drawing/2014/main" id="{50DEA1C2-3B9B-4C61-B9C1-95E92E31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B73BD0A-7F58-4DC5-B1D9-8439C1D6C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3E6CB-2C77-4659-8ABA-8C2B4BD2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1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Bottom Corner Embellishment">
            <a:extLst>
              <a:ext uri="{FF2B5EF4-FFF2-40B4-BE49-F238E27FC236}">
                <a16:creationId xmlns:a16="http://schemas.microsoft.com/office/drawing/2014/main" id="{F32826CD-6407-4BDD-985F-43E59E5627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405293" y="5979373"/>
            <a:ext cx="1274472" cy="851703"/>
            <a:chOff x="11405293" y="5979373"/>
            <a:chExt cx="1274472" cy="85170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49E6F88-C57C-490C-96FC-610856CACBC7}"/>
                </a:ext>
              </a:extLst>
            </p:cNvPr>
            <p:cNvSpPr/>
            <p:nvPr userDrawn="1"/>
          </p:nvSpPr>
          <p:spPr>
            <a:xfrm rot="13500000">
              <a:off x="11616677" y="5767989"/>
              <a:ext cx="851703" cy="1274472"/>
            </a:xfrm>
            <a:custGeom>
              <a:avLst/>
              <a:gdLst>
                <a:gd name="connsiteX0" fmla="*/ 851703 w 851703"/>
                <a:gd name="connsiteY0" fmla="*/ 1274472 h 1274472"/>
                <a:gd name="connsiteX1" fmla="*/ 0 w 851703"/>
                <a:gd name="connsiteY1" fmla="*/ 422768 h 1274472"/>
                <a:gd name="connsiteX2" fmla="*/ 422768 w 851703"/>
                <a:gd name="connsiteY2" fmla="*/ 0 h 1274472"/>
                <a:gd name="connsiteX3" fmla="*/ 851703 w 851703"/>
                <a:gd name="connsiteY3" fmla="*/ 0 h 1274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1703" h="1274472">
                  <a:moveTo>
                    <a:pt x="851703" y="1274472"/>
                  </a:moveTo>
                  <a:lnTo>
                    <a:pt x="0" y="422768"/>
                  </a:lnTo>
                  <a:lnTo>
                    <a:pt x="422768" y="0"/>
                  </a:lnTo>
                  <a:lnTo>
                    <a:pt x="8517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9277C0B-D04A-43FD-A009-7C0C3C15DB3C}"/>
                </a:ext>
              </a:extLst>
            </p:cNvPr>
            <p:cNvSpPr/>
            <p:nvPr userDrawn="1"/>
          </p:nvSpPr>
          <p:spPr>
            <a:xfrm rot="13500000">
              <a:off x="11639672" y="5804455"/>
              <a:ext cx="824763" cy="1220593"/>
            </a:xfrm>
            <a:custGeom>
              <a:avLst/>
              <a:gdLst>
                <a:gd name="connsiteX0" fmla="*/ 824763 w 824763"/>
                <a:gd name="connsiteY0" fmla="*/ 1220593 h 1220593"/>
                <a:gd name="connsiteX1" fmla="*/ 0 w 824763"/>
                <a:gd name="connsiteY1" fmla="*/ 395830 h 1220593"/>
                <a:gd name="connsiteX2" fmla="*/ 395829 w 824763"/>
                <a:gd name="connsiteY2" fmla="*/ 0 h 1220593"/>
                <a:gd name="connsiteX3" fmla="*/ 824763 w 824763"/>
                <a:gd name="connsiteY3" fmla="*/ 0 h 12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4763" h="1220593">
                  <a:moveTo>
                    <a:pt x="824763" y="1220593"/>
                  </a:moveTo>
                  <a:lnTo>
                    <a:pt x="0" y="395830"/>
                  </a:lnTo>
                  <a:lnTo>
                    <a:pt x="395829" y="0"/>
                  </a:lnTo>
                  <a:lnTo>
                    <a:pt x="824763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9" name="ETA Tagline">
            <a:extLst>
              <a:ext uri="{FF2B5EF4-FFF2-40B4-BE49-F238E27FC236}">
                <a16:creationId xmlns:a16="http://schemas.microsoft.com/office/drawing/2014/main" id="{F8CB0E61-E338-4A3F-B0C3-6FE8C56718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pic>
        <p:nvPicPr>
          <p:cNvPr id="8" name="WFGPS Logo">
            <a:extLst>
              <a:ext uri="{FF2B5EF4-FFF2-40B4-BE49-F238E27FC236}">
                <a16:creationId xmlns:a16="http://schemas.microsoft.com/office/drawing/2014/main" id="{2FC579C9-22DD-4323-A669-4344CCA71A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22551" y="6284572"/>
            <a:ext cx="1389041" cy="471509"/>
          </a:xfrm>
          <a:prstGeom prst="rect">
            <a:avLst/>
          </a:prstGeom>
        </p:spPr>
      </p:pic>
      <p:sp>
        <p:nvSpPr>
          <p:cNvPr id="4" name="Slide Number">
            <a:extLst>
              <a:ext uri="{FF2B5EF4-FFF2-40B4-BE49-F238E27FC236}">
                <a16:creationId xmlns:a16="http://schemas.microsoft.com/office/drawing/2014/main" id="{4B2BBB3F-DFCB-4306-A3B4-E1931B46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21E0F167-436E-4AAC-B149-D0B0439F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3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Corner Embellishment">
            <a:extLst>
              <a:ext uri="{FF2B5EF4-FFF2-40B4-BE49-F238E27FC236}">
                <a16:creationId xmlns:a16="http://schemas.microsoft.com/office/drawing/2014/main" id="{55F230CC-07F9-42BC-9615-CB3A7B6812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405293" y="5979373"/>
            <a:ext cx="1274472" cy="851703"/>
            <a:chOff x="11405293" y="5979373"/>
            <a:chExt cx="1274472" cy="85170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E22BAF3-80E2-4CF3-AB43-FC0E64F14996}"/>
                </a:ext>
              </a:extLst>
            </p:cNvPr>
            <p:cNvSpPr/>
            <p:nvPr userDrawn="1"/>
          </p:nvSpPr>
          <p:spPr>
            <a:xfrm rot="13500000">
              <a:off x="11616677" y="5767989"/>
              <a:ext cx="851703" cy="1274472"/>
            </a:xfrm>
            <a:custGeom>
              <a:avLst/>
              <a:gdLst>
                <a:gd name="connsiteX0" fmla="*/ 851703 w 851703"/>
                <a:gd name="connsiteY0" fmla="*/ 1274472 h 1274472"/>
                <a:gd name="connsiteX1" fmla="*/ 0 w 851703"/>
                <a:gd name="connsiteY1" fmla="*/ 422768 h 1274472"/>
                <a:gd name="connsiteX2" fmla="*/ 422768 w 851703"/>
                <a:gd name="connsiteY2" fmla="*/ 0 h 1274472"/>
                <a:gd name="connsiteX3" fmla="*/ 851703 w 851703"/>
                <a:gd name="connsiteY3" fmla="*/ 0 h 1274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1703" h="1274472">
                  <a:moveTo>
                    <a:pt x="851703" y="1274472"/>
                  </a:moveTo>
                  <a:lnTo>
                    <a:pt x="0" y="422768"/>
                  </a:lnTo>
                  <a:lnTo>
                    <a:pt x="422768" y="0"/>
                  </a:lnTo>
                  <a:lnTo>
                    <a:pt x="8517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57098EB-40A6-4336-B0F5-E0AA0FA084AF}"/>
                </a:ext>
              </a:extLst>
            </p:cNvPr>
            <p:cNvSpPr/>
            <p:nvPr userDrawn="1"/>
          </p:nvSpPr>
          <p:spPr>
            <a:xfrm rot="13500000">
              <a:off x="11639672" y="5804455"/>
              <a:ext cx="824763" cy="1220593"/>
            </a:xfrm>
            <a:custGeom>
              <a:avLst/>
              <a:gdLst>
                <a:gd name="connsiteX0" fmla="*/ 824763 w 824763"/>
                <a:gd name="connsiteY0" fmla="*/ 1220593 h 1220593"/>
                <a:gd name="connsiteX1" fmla="*/ 0 w 824763"/>
                <a:gd name="connsiteY1" fmla="*/ 395830 h 1220593"/>
                <a:gd name="connsiteX2" fmla="*/ 395829 w 824763"/>
                <a:gd name="connsiteY2" fmla="*/ 0 h 1220593"/>
                <a:gd name="connsiteX3" fmla="*/ 824763 w 824763"/>
                <a:gd name="connsiteY3" fmla="*/ 0 h 12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4763" h="1220593">
                  <a:moveTo>
                    <a:pt x="824763" y="1220593"/>
                  </a:moveTo>
                  <a:lnTo>
                    <a:pt x="0" y="395830"/>
                  </a:lnTo>
                  <a:lnTo>
                    <a:pt x="395829" y="0"/>
                  </a:lnTo>
                  <a:lnTo>
                    <a:pt x="824763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7" name="Top Corner Embellishment">
            <a:extLst>
              <a:ext uri="{FF2B5EF4-FFF2-40B4-BE49-F238E27FC236}">
                <a16:creationId xmlns:a16="http://schemas.microsoft.com/office/drawing/2014/main" id="{31258A17-C871-4FB3-B25D-FD074705B0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73958" y="98902"/>
            <a:ext cx="1110742" cy="882858"/>
            <a:chOff x="-349094" y="75201"/>
            <a:chExt cx="816665" cy="649115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85C913B-C918-4648-A2D5-67D36FA0CBFC}"/>
                </a:ext>
              </a:extLst>
            </p:cNvPr>
            <p:cNvSpPr/>
            <p:nvPr userDrawn="1"/>
          </p:nvSpPr>
          <p:spPr>
            <a:xfrm rot="2700000">
              <a:off x="-265319" y="-8574"/>
              <a:ext cx="649115" cy="816665"/>
            </a:xfrm>
            <a:custGeom>
              <a:avLst/>
              <a:gdLst>
                <a:gd name="connsiteX0" fmla="*/ 0 w 649115"/>
                <a:gd name="connsiteY0" fmla="*/ 167549 h 816665"/>
                <a:gd name="connsiteX1" fmla="*/ 167549 w 649115"/>
                <a:gd name="connsiteY1" fmla="*/ 0 h 816665"/>
                <a:gd name="connsiteX2" fmla="*/ 649115 w 649115"/>
                <a:gd name="connsiteY2" fmla="*/ 0 h 816665"/>
                <a:gd name="connsiteX3" fmla="*/ 649115 w 649115"/>
                <a:gd name="connsiteY3" fmla="*/ 816665 h 81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9115" h="816665">
                  <a:moveTo>
                    <a:pt x="0" y="167549"/>
                  </a:moveTo>
                  <a:lnTo>
                    <a:pt x="167549" y="0"/>
                  </a:lnTo>
                  <a:lnTo>
                    <a:pt x="649115" y="0"/>
                  </a:lnTo>
                  <a:lnTo>
                    <a:pt x="649115" y="81666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BAC7268-14E0-4E40-A27F-5CD1B99EB8C6}"/>
                </a:ext>
              </a:extLst>
            </p:cNvPr>
            <p:cNvSpPr/>
            <p:nvPr userDrawn="1"/>
          </p:nvSpPr>
          <p:spPr>
            <a:xfrm rot="2700000">
              <a:off x="-261373" y="8838"/>
              <a:ext cx="622175" cy="762786"/>
            </a:xfrm>
            <a:custGeom>
              <a:avLst/>
              <a:gdLst>
                <a:gd name="connsiteX0" fmla="*/ 0 w 622175"/>
                <a:gd name="connsiteY0" fmla="*/ 140611 h 762786"/>
                <a:gd name="connsiteX1" fmla="*/ 140611 w 622175"/>
                <a:gd name="connsiteY1" fmla="*/ 0 h 762786"/>
                <a:gd name="connsiteX2" fmla="*/ 622175 w 622175"/>
                <a:gd name="connsiteY2" fmla="*/ 0 h 762786"/>
                <a:gd name="connsiteX3" fmla="*/ 622175 w 622175"/>
                <a:gd name="connsiteY3" fmla="*/ 762786 h 7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175" h="762786">
                  <a:moveTo>
                    <a:pt x="0" y="140611"/>
                  </a:moveTo>
                  <a:lnTo>
                    <a:pt x="140611" y="0"/>
                  </a:lnTo>
                  <a:lnTo>
                    <a:pt x="622175" y="0"/>
                  </a:lnTo>
                  <a:lnTo>
                    <a:pt x="622175" y="76278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ED6A5E5-5D92-463C-AACF-EC8C2E9D2591}"/>
                </a:ext>
              </a:extLst>
            </p:cNvPr>
            <p:cNvSpPr/>
            <p:nvPr userDrawn="1"/>
          </p:nvSpPr>
          <p:spPr>
            <a:xfrm rot="2700000">
              <a:off x="-250498" y="56849"/>
              <a:ext cx="547907" cy="614248"/>
            </a:xfrm>
            <a:custGeom>
              <a:avLst/>
              <a:gdLst>
                <a:gd name="connsiteX0" fmla="*/ 0 w 547907"/>
                <a:gd name="connsiteY0" fmla="*/ 66341 h 614248"/>
                <a:gd name="connsiteX1" fmla="*/ 66342 w 547907"/>
                <a:gd name="connsiteY1" fmla="*/ 0 h 614248"/>
                <a:gd name="connsiteX2" fmla="*/ 389789 w 547907"/>
                <a:gd name="connsiteY2" fmla="*/ 0 h 614248"/>
                <a:gd name="connsiteX3" fmla="*/ 547907 w 547907"/>
                <a:gd name="connsiteY3" fmla="*/ 158118 h 614248"/>
                <a:gd name="connsiteX4" fmla="*/ 547907 w 547907"/>
                <a:gd name="connsiteY4" fmla="*/ 614248 h 6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907" h="614248">
                  <a:moveTo>
                    <a:pt x="0" y="66341"/>
                  </a:moveTo>
                  <a:lnTo>
                    <a:pt x="66342" y="0"/>
                  </a:lnTo>
                  <a:lnTo>
                    <a:pt x="389789" y="0"/>
                  </a:lnTo>
                  <a:cubicBezTo>
                    <a:pt x="477115" y="0"/>
                    <a:pt x="547907" y="70792"/>
                    <a:pt x="547907" y="158118"/>
                  </a:cubicBezTo>
                  <a:lnTo>
                    <a:pt x="547907" y="6142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1" name="WFGPS Logo">
            <a:extLst>
              <a:ext uri="{FF2B5EF4-FFF2-40B4-BE49-F238E27FC236}">
                <a16:creationId xmlns:a16="http://schemas.microsoft.com/office/drawing/2014/main" id="{40D1CC92-595A-4C4B-87DC-6E0AC2E48E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22551" y="6284572"/>
            <a:ext cx="1389041" cy="471509"/>
          </a:xfrm>
          <a:prstGeom prst="rect">
            <a:avLst/>
          </a:prstGeom>
        </p:spPr>
      </p:pic>
      <p:pic>
        <p:nvPicPr>
          <p:cNvPr id="12" name="ETA Tagline">
            <a:extLst>
              <a:ext uri="{FF2B5EF4-FFF2-40B4-BE49-F238E27FC236}">
                <a16:creationId xmlns:a16="http://schemas.microsoft.com/office/drawing/2014/main" id="{2B829376-546E-46B9-98B4-30475B1AD6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7" name="Slide Number">
            <a:extLst>
              <a:ext uri="{FF2B5EF4-FFF2-40B4-BE49-F238E27FC236}">
                <a16:creationId xmlns:a16="http://schemas.microsoft.com/office/drawing/2014/main" id="{8090F5B9-C4F2-45B7-BA66-AA5C6B50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7D3B4C49-C6BA-41E7-B71C-22A0C9AE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37744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Caption">
            <a:extLst>
              <a:ext uri="{FF2B5EF4-FFF2-40B4-BE49-F238E27FC236}">
                <a16:creationId xmlns:a16="http://schemas.microsoft.com/office/drawing/2014/main" id="{896BE454-1C77-4AE2-9537-397FA5265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300731"/>
            <a:ext cx="3932237" cy="2560320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000" i="1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07FB22A7-9223-4C98-AE44-1CE62BD7E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AD5935-C62F-469B-AEE6-204111FA2A0B}"/>
              </a:ext>
            </a:extLst>
          </p:cNvPr>
          <p:cNvSpPr txBox="1"/>
          <p:nvPr userDrawn="1"/>
        </p:nvSpPr>
        <p:spPr>
          <a:xfrm>
            <a:off x="4998328" y="6485449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50C9EEB-758D-4F47-9A52-A0D8ACE4B19F}"/>
              </a:ext>
            </a:extLst>
          </p:cNvPr>
          <p:cNvGrpSpPr/>
          <p:nvPr userDrawn="1"/>
        </p:nvGrpSpPr>
        <p:grpSpPr>
          <a:xfrm>
            <a:off x="4676712" y="6170440"/>
            <a:ext cx="2747570" cy="379698"/>
            <a:chOff x="3233847" y="6334892"/>
            <a:chExt cx="2747570" cy="37969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5AA9E2F-08C1-44EF-8DA6-FD784488F890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53D8AC4-1F27-49E0-8024-39BEC5703940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C2C1BEC-DFB1-46BD-ACAE-47A3063A0141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B9B51B6-B6AF-4EE4-A562-8078E2862A96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3DB67B5-1587-4068-B147-CCA667F01AEA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4350772-95EC-4E9E-8F38-EDAE2B08F31E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ADDE9BF-F7DA-4B2F-A6FB-6A718AC71F45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B932F0C-3C7D-4246-923C-297061DF6D9D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D9B641A-777E-4057-A047-4D1D2573DE40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764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ray Line">
            <a:extLst>
              <a:ext uri="{FF2B5EF4-FFF2-40B4-BE49-F238E27FC236}">
                <a16:creationId xmlns:a16="http://schemas.microsoft.com/office/drawing/2014/main" id="{2D9CB85B-CDB3-40F6-9772-D467496C5D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54008"/>
            <a:ext cx="12192000" cy="27432"/>
          </a:xfrm>
          <a:prstGeom prst="rect">
            <a:avLst/>
          </a:prstGeom>
          <a:gradFill>
            <a:gsLst>
              <a:gs pos="8000">
                <a:srgbClr val="C8C8C6"/>
              </a:gs>
              <a:gs pos="0">
                <a:schemeClr val="accent4">
                  <a:lumMod val="85000"/>
                </a:schemeClr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Top Corner Embellishment">
            <a:extLst>
              <a:ext uri="{FF2B5EF4-FFF2-40B4-BE49-F238E27FC236}">
                <a16:creationId xmlns:a16="http://schemas.microsoft.com/office/drawing/2014/main" id="{8F95FEB6-FFF2-4F11-B483-D3D22A0B2F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73958" y="98902"/>
            <a:ext cx="1110742" cy="882858"/>
            <a:chOff x="-349094" y="75201"/>
            <a:chExt cx="816665" cy="649115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4D73738-9E9A-48A2-88A3-D975822610A5}"/>
                </a:ext>
              </a:extLst>
            </p:cNvPr>
            <p:cNvSpPr/>
            <p:nvPr userDrawn="1"/>
          </p:nvSpPr>
          <p:spPr>
            <a:xfrm rot="2700000">
              <a:off x="-265319" y="-8574"/>
              <a:ext cx="649115" cy="816665"/>
            </a:xfrm>
            <a:custGeom>
              <a:avLst/>
              <a:gdLst>
                <a:gd name="connsiteX0" fmla="*/ 0 w 649115"/>
                <a:gd name="connsiteY0" fmla="*/ 167549 h 816665"/>
                <a:gd name="connsiteX1" fmla="*/ 167549 w 649115"/>
                <a:gd name="connsiteY1" fmla="*/ 0 h 816665"/>
                <a:gd name="connsiteX2" fmla="*/ 649115 w 649115"/>
                <a:gd name="connsiteY2" fmla="*/ 0 h 816665"/>
                <a:gd name="connsiteX3" fmla="*/ 649115 w 649115"/>
                <a:gd name="connsiteY3" fmla="*/ 816665 h 81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9115" h="816665">
                  <a:moveTo>
                    <a:pt x="0" y="167549"/>
                  </a:moveTo>
                  <a:lnTo>
                    <a:pt x="167549" y="0"/>
                  </a:lnTo>
                  <a:lnTo>
                    <a:pt x="649115" y="0"/>
                  </a:lnTo>
                  <a:lnTo>
                    <a:pt x="649115" y="81666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92F17B4-EB2C-4036-8F84-536981B24D75}"/>
                </a:ext>
              </a:extLst>
            </p:cNvPr>
            <p:cNvSpPr/>
            <p:nvPr userDrawn="1"/>
          </p:nvSpPr>
          <p:spPr>
            <a:xfrm rot="2700000">
              <a:off x="-261373" y="8838"/>
              <a:ext cx="622175" cy="762786"/>
            </a:xfrm>
            <a:custGeom>
              <a:avLst/>
              <a:gdLst>
                <a:gd name="connsiteX0" fmla="*/ 0 w 622175"/>
                <a:gd name="connsiteY0" fmla="*/ 140611 h 762786"/>
                <a:gd name="connsiteX1" fmla="*/ 140611 w 622175"/>
                <a:gd name="connsiteY1" fmla="*/ 0 h 762786"/>
                <a:gd name="connsiteX2" fmla="*/ 622175 w 622175"/>
                <a:gd name="connsiteY2" fmla="*/ 0 h 762786"/>
                <a:gd name="connsiteX3" fmla="*/ 622175 w 622175"/>
                <a:gd name="connsiteY3" fmla="*/ 762786 h 7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175" h="762786">
                  <a:moveTo>
                    <a:pt x="0" y="140611"/>
                  </a:moveTo>
                  <a:lnTo>
                    <a:pt x="140611" y="0"/>
                  </a:lnTo>
                  <a:lnTo>
                    <a:pt x="622175" y="0"/>
                  </a:lnTo>
                  <a:lnTo>
                    <a:pt x="622175" y="76278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DE680A-B37E-41BD-BB42-D30A6C48656C}"/>
                </a:ext>
              </a:extLst>
            </p:cNvPr>
            <p:cNvSpPr/>
            <p:nvPr userDrawn="1"/>
          </p:nvSpPr>
          <p:spPr>
            <a:xfrm rot="2700000">
              <a:off x="-250498" y="56849"/>
              <a:ext cx="547907" cy="614248"/>
            </a:xfrm>
            <a:custGeom>
              <a:avLst/>
              <a:gdLst>
                <a:gd name="connsiteX0" fmla="*/ 0 w 547907"/>
                <a:gd name="connsiteY0" fmla="*/ 66341 h 614248"/>
                <a:gd name="connsiteX1" fmla="*/ 66342 w 547907"/>
                <a:gd name="connsiteY1" fmla="*/ 0 h 614248"/>
                <a:gd name="connsiteX2" fmla="*/ 389789 w 547907"/>
                <a:gd name="connsiteY2" fmla="*/ 0 h 614248"/>
                <a:gd name="connsiteX3" fmla="*/ 547907 w 547907"/>
                <a:gd name="connsiteY3" fmla="*/ 158118 h 614248"/>
                <a:gd name="connsiteX4" fmla="*/ 547907 w 547907"/>
                <a:gd name="connsiteY4" fmla="*/ 614248 h 6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907" h="614248">
                  <a:moveTo>
                    <a:pt x="0" y="66341"/>
                  </a:moveTo>
                  <a:lnTo>
                    <a:pt x="66342" y="0"/>
                  </a:lnTo>
                  <a:lnTo>
                    <a:pt x="389789" y="0"/>
                  </a:lnTo>
                  <a:cubicBezTo>
                    <a:pt x="477115" y="0"/>
                    <a:pt x="547907" y="70792"/>
                    <a:pt x="547907" y="158118"/>
                  </a:cubicBezTo>
                  <a:lnTo>
                    <a:pt x="547907" y="6142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8" name="Bottom Corner Embellishment">
            <a:extLst>
              <a:ext uri="{FF2B5EF4-FFF2-40B4-BE49-F238E27FC236}">
                <a16:creationId xmlns:a16="http://schemas.microsoft.com/office/drawing/2014/main" id="{078C2E71-6627-4326-A3D4-76A3FED4FB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405293" y="5979373"/>
            <a:ext cx="1274472" cy="851703"/>
            <a:chOff x="11405293" y="5979373"/>
            <a:chExt cx="1274472" cy="85170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F69B7C9-83D1-4F78-A10E-4B6C8CBDFB28}"/>
                </a:ext>
              </a:extLst>
            </p:cNvPr>
            <p:cNvSpPr/>
            <p:nvPr userDrawn="1"/>
          </p:nvSpPr>
          <p:spPr>
            <a:xfrm rot="13500000">
              <a:off x="11616677" y="5767989"/>
              <a:ext cx="851703" cy="1274472"/>
            </a:xfrm>
            <a:custGeom>
              <a:avLst/>
              <a:gdLst>
                <a:gd name="connsiteX0" fmla="*/ 851703 w 851703"/>
                <a:gd name="connsiteY0" fmla="*/ 1274472 h 1274472"/>
                <a:gd name="connsiteX1" fmla="*/ 0 w 851703"/>
                <a:gd name="connsiteY1" fmla="*/ 422768 h 1274472"/>
                <a:gd name="connsiteX2" fmla="*/ 422768 w 851703"/>
                <a:gd name="connsiteY2" fmla="*/ 0 h 1274472"/>
                <a:gd name="connsiteX3" fmla="*/ 851703 w 851703"/>
                <a:gd name="connsiteY3" fmla="*/ 0 h 1274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1703" h="1274472">
                  <a:moveTo>
                    <a:pt x="851703" y="1274472"/>
                  </a:moveTo>
                  <a:lnTo>
                    <a:pt x="0" y="422768"/>
                  </a:lnTo>
                  <a:lnTo>
                    <a:pt x="422768" y="0"/>
                  </a:lnTo>
                  <a:lnTo>
                    <a:pt x="8517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DFBB624-8BD4-47AE-8F60-BF3F6F0B0094}"/>
                </a:ext>
              </a:extLst>
            </p:cNvPr>
            <p:cNvSpPr/>
            <p:nvPr userDrawn="1"/>
          </p:nvSpPr>
          <p:spPr>
            <a:xfrm rot="13500000">
              <a:off x="11639672" y="5804455"/>
              <a:ext cx="824763" cy="1220593"/>
            </a:xfrm>
            <a:custGeom>
              <a:avLst/>
              <a:gdLst>
                <a:gd name="connsiteX0" fmla="*/ 824763 w 824763"/>
                <a:gd name="connsiteY0" fmla="*/ 1220593 h 1220593"/>
                <a:gd name="connsiteX1" fmla="*/ 0 w 824763"/>
                <a:gd name="connsiteY1" fmla="*/ 395830 h 1220593"/>
                <a:gd name="connsiteX2" fmla="*/ 395829 w 824763"/>
                <a:gd name="connsiteY2" fmla="*/ 0 h 1220593"/>
                <a:gd name="connsiteX3" fmla="*/ 824763 w 824763"/>
                <a:gd name="connsiteY3" fmla="*/ 0 h 12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4763" h="1220593">
                  <a:moveTo>
                    <a:pt x="824763" y="1220593"/>
                  </a:moveTo>
                  <a:lnTo>
                    <a:pt x="0" y="395830"/>
                  </a:lnTo>
                  <a:lnTo>
                    <a:pt x="395829" y="0"/>
                  </a:lnTo>
                  <a:lnTo>
                    <a:pt x="824763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9" name="WFGPS Logo">
            <a:extLst>
              <a:ext uri="{FF2B5EF4-FFF2-40B4-BE49-F238E27FC236}">
                <a16:creationId xmlns:a16="http://schemas.microsoft.com/office/drawing/2014/main" id="{620F4109-A7C5-4DF8-B313-DFB5F6A25E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622551" y="6284572"/>
            <a:ext cx="1389041" cy="471509"/>
          </a:xfrm>
          <a:prstGeom prst="rect">
            <a:avLst/>
          </a:prstGeom>
        </p:spPr>
      </p:pic>
      <p:pic>
        <p:nvPicPr>
          <p:cNvPr id="19" name="ETA Tagline">
            <a:extLst>
              <a:ext uri="{FF2B5EF4-FFF2-40B4-BE49-F238E27FC236}">
                <a16:creationId xmlns:a16="http://schemas.microsoft.com/office/drawing/2014/main" id="{B8354039-63F9-4F85-A74E-784D07722F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6" name="Slide Number">
            <a:extLst>
              <a:ext uri="{FF2B5EF4-FFF2-40B4-BE49-F238E27FC236}">
                <a16:creationId xmlns:a16="http://schemas.microsoft.com/office/drawing/2014/main" id="{A1572889-5393-4231-B195-9251F27C13AF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84678" y="6356350"/>
            <a:ext cx="652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accent1"/>
                </a:solidFill>
              </a:defRPr>
            </a:lvl1pPr>
          </a:lstStyle>
          <a:p>
            <a:fld id="{158B7785-F6D6-45F8-833E-07BD846800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D0834ABB-946B-471F-87D5-D81FC8FF23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05866" y="46208"/>
            <a:ext cx="11081334" cy="786384"/>
          </a:xfrm>
          <a:prstGeom prst="rect">
            <a:avLst/>
          </a:prstGeom>
        </p:spPr>
        <p:txBody>
          <a:bodyPr vert="horz" lIns="18288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E5CB76F7-62AF-4D93-B023-FFC586BFA1E2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05866" y="1137446"/>
            <a:ext cx="11081334" cy="5039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C6F6E286-73CB-45E0-AF89-B50934118376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43982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4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u="none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800"/>
        </a:spcBef>
        <a:buClr>
          <a:schemeClr val="accent2"/>
        </a:buClr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800"/>
        </a:spcBef>
        <a:buClr>
          <a:schemeClr val="accent6"/>
        </a:buClr>
        <a:buFont typeface="Wingdings 3" panose="05040102010807070707" pitchFamily="18" charset="2"/>
        <a:buChar char="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Font typeface="Wingdings 3" panose="05040102010807070707" pitchFamily="18" charset="2"/>
        <a:buChar char="ê"/>
        <a:defRPr sz="2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500"/>
        </a:spcBef>
        <a:buClr>
          <a:schemeClr val="accent2"/>
        </a:buClr>
        <a:buFont typeface="Wingdings 3" panose="05040102010807070707" pitchFamily="18" charset="2"/>
        <a:buChar char="ê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500"/>
        </a:spcBef>
        <a:buClr>
          <a:schemeClr val="accent6"/>
        </a:buClr>
        <a:buFont typeface="Wingdings 3" panose="05040102010807070707" pitchFamily="18" charset="2"/>
        <a:buChar char="ê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2150C5-AE68-4815-8B74-870A643F5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87" y="0"/>
            <a:ext cx="6181725" cy="124097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2C5261"/>
                </a:solidFill>
              </a:rPr>
              <a:t>Executive Summary</a:t>
            </a:r>
            <a:r>
              <a:rPr lang="en-US" sz="3200" dirty="0">
                <a:solidFill>
                  <a:srgbClr val="2C5261"/>
                </a:solidFill>
              </a:rPr>
              <a:t/>
            </a:r>
            <a:br>
              <a:rPr lang="en-US" sz="3200" dirty="0">
                <a:solidFill>
                  <a:srgbClr val="2C5261"/>
                </a:solidFill>
              </a:rPr>
            </a:br>
            <a:r>
              <a:rPr lang="en-US" sz="1300" dirty="0" smtClean="0">
                <a:solidFill>
                  <a:srgbClr val="2C5261"/>
                </a:solidFill>
              </a:rPr>
              <a:t>Senior Community Service Employment Program (SCSEP) National Grant Awards 10/08/2020</a:t>
            </a:r>
            <a:r>
              <a:rPr lang="en-US" sz="1300" dirty="0">
                <a:solidFill>
                  <a:srgbClr val="2C5261"/>
                </a:solidFill>
              </a:rPr>
              <a:t/>
            </a:r>
            <a:br>
              <a:rPr lang="en-US" sz="1300" dirty="0">
                <a:solidFill>
                  <a:srgbClr val="2C5261"/>
                </a:solidFill>
              </a:rPr>
            </a:br>
            <a:r>
              <a:rPr lang="en-US" sz="1300" dirty="0">
                <a:solidFill>
                  <a:srgbClr val="2C5261"/>
                </a:solidFill>
              </a:rPr>
              <a:t>Moderator(s</a:t>
            </a:r>
            <a:r>
              <a:rPr lang="en-US" sz="1300" dirty="0" smtClean="0">
                <a:solidFill>
                  <a:srgbClr val="2C5261"/>
                </a:solidFill>
              </a:rPr>
              <a:t>): </a:t>
            </a:r>
            <a:r>
              <a:rPr lang="en-US" sz="1300" i="1" dirty="0" smtClean="0">
                <a:solidFill>
                  <a:srgbClr val="7030A0"/>
                </a:solidFill>
              </a:rPr>
              <a:t>Michi McNeace</a:t>
            </a:r>
            <a:r>
              <a:rPr lang="en-US" sz="1300" dirty="0">
                <a:solidFill>
                  <a:srgbClr val="2C5261"/>
                </a:solidFill>
              </a:rPr>
              <a:t/>
            </a:r>
            <a:br>
              <a:rPr lang="en-US" sz="1300" dirty="0">
                <a:solidFill>
                  <a:srgbClr val="2C5261"/>
                </a:solidFill>
              </a:rPr>
            </a:br>
            <a:r>
              <a:rPr lang="en-US" sz="1300" dirty="0">
                <a:solidFill>
                  <a:srgbClr val="2C5261"/>
                </a:solidFill>
              </a:rPr>
              <a:t>Speaker(s): </a:t>
            </a:r>
            <a:r>
              <a:rPr lang="en-US" sz="1300" dirty="0" smtClean="0">
                <a:solidFill>
                  <a:srgbClr val="002060"/>
                </a:solidFill>
              </a:rPr>
              <a:t>Steve Rietzke, LaMia Chapman </a:t>
            </a:r>
            <a:r>
              <a:rPr lang="en-US" sz="1300" dirty="0" smtClean="0">
                <a:solidFill>
                  <a:schemeClr val="tx1"/>
                </a:solidFill>
              </a:rPr>
              <a:t>and </a:t>
            </a:r>
            <a:r>
              <a:rPr lang="en-US" sz="1300" i="1" dirty="0">
                <a:solidFill>
                  <a:srgbClr val="7030A0"/>
                </a:solidFill>
              </a:rPr>
              <a:t>Bennett </a:t>
            </a:r>
            <a:r>
              <a:rPr lang="en-US" sz="1300" i="1" dirty="0" smtClean="0">
                <a:solidFill>
                  <a:srgbClr val="7030A0"/>
                </a:solidFill>
              </a:rPr>
              <a:t>Pudlin, Mark Amspoker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A97CFD21-AD80-4421-B39E-89EA6C589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2486" y="1229091"/>
            <a:ext cx="6181725" cy="4843463"/>
          </a:xfrm>
        </p:spPr>
        <p:txBody>
          <a:bodyPr anchor="t"/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200" i="0" dirty="0" smtClean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webinar </a:t>
            </a:r>
            <a:r>
              <a:rPr lang="en-US" sz="1200" i="0" dirty="0" smtClean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kicked off the SCSEP’S National Grantee Awards and provided an overview of the award outcome, administrative requirements, and related activities and timelines associated with transition and transfers. 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200" i="0" dirty="0" smtClean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Topics include: </a:t>
            </a:r>
            <a:r>
              <a:rPr lang="en-US" sz="1200" i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1450" indent="-1714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Kick-Off National Grant Award</a:t>
            </a:r>
          </a:p>
          <a:p>
            <a:pPr marL="171450" indent="-1714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SCSEP Transition Overview </a:t>
            </a:r>
          </a:p>
          <a:p>
            <a:pPr marL="171450" indent="-1714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Requirements</a:t>
            </a:r>
          </a:p>
          <a:p>
            <a:pPr marL="171450" indent="-1714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Transfers and Swaps </a:t>
            </a:r>
          </a:p>
          <a:p>
            <a:pPr marL="171450" indent="-1714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&amp; A</a:t>
            </a:r>
          </a:p>
          <a:p>
            <a:pPr marL="171450" indent="-1714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Steps </a:t>
            </a:r>
            <a:r>
              <a:rPr lang="en-US" sz="12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US" sz="12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3294A9E-D28D-4CB3-ACE3-7CA34CE154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365591"/>
              </p:ext>
            </p:extLst>
          </p:nvPr>
        </p:nvGraphicFramePr>
        <p:xfrm>
          <a:off x="7223761" y="281359"/>
          <a:ext cx="4532058" cy="5791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23">
                  <a:extLst>
                    <a:ext uri="{9D8B030D-6E8A-4147-A177-3AD203B41FA5}">
                      <a16:colId xmlns:a16="http://schemas.microsoft.com/office/drawing/2014/main" val="4092781157"/>
                    </a:ext>
                  </a:extLst>
                </a:gridCol>
                <a:gridCol w="886535">
                  <a:extLst>
                    <a:ext uri="{9D8B030D-6E8A-4147-A177-3AD203B41FA5}">
                      <a16:colId xmlns:a16="http://schemas.microsoft.com/office/drawing/2014/main" val="106451588"/>
                    </a:ext>
                  </a:extLst>
                </a:gridCol>
              </a:tblGrid>
              <a:tr h="72985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Run of Show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66014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/>
                        <a:t>Webinar Moderator</a:t>
                      </a:r>
                      <a:r>
                        <a:rPr lang="en-US" sz="800" b="0" baseline="0" dirty="0" smtClean="0"/>
                        <a:t> and </a:t>
                      </a:r>
                      <a:r>
                        <a:rPr lang="en-US" sz="800" b="0" dirty="0" smtClean="0"/>
                        <a:t>SCSEP</a:t>
                      </a:r>
                      <a:r>
                        <a:rPr lang="en-US" sz="800" b="0" baseline="0" dirty="0" smtClean="0"/>
                        <a:t> Presenters Introductions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800" dirty="0" smtClean="0"/>
                        <a:t>1:22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568495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/>
                        <a:t>Webinar</a:t>
                      </a:r>
                      <a:r>
                        <a:rPr lang="en-US" sz="800" b="0" baseline="0" dirty="0" smtClean="0"/>
                        <a:t> 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Objectives</a:t>
                      </a:r>
                      <a:endParaRPr lang="en-US" sz="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2:58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400689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/>
                        <a:t>The Award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12:09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580546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/>
                        <a:t>Preparing</a:t>
                      </a:r>
                      <a:r>
                        <a:rPr lang="en-US" sz="800" b="0" baseline="0" dirty="0" smtClean="0"/>
                        <a:t> For Transition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12:50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/>
                        <a:t>Administrative Requirements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13:28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dirty="0" smtClean="0"/>
                        <a:t>Transition</a:t>
                      </a:r>
                      <a:r>
                        <a:rPr lang="en-US" sz="800" b="0" baseline="0" dirty="0" smtClean="0"/>
                        <a:t> Terminology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15:14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/>
                        <a:t>Guiding</a:t>
                      </a:r>
                      <a:r>
                        <a:rPr lang="en-US" sz="800" b="0" baseline="0" dirty="0" smtClean="0"/>
                        <a:t> Principles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16:53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5116506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/>
                        <a:t>Milestones – Key Dates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20:58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/>
                        <a:t>Transition</a:t>
                      </a:r>
                      <a:r>
                        <a:rPr lang="en-US" sz="800" b="0" baseline="0" dirty="0" smtClean="0"/>
                        <a:t> - Date of Events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22:13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1489609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A From Webinar Attendees</a:t>
                      </a:r>
                      <a:endParaRPr lang="en-US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27:04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649460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Poll</a:t>
                      </a:r>
                      <a:r>
                        <a:rPr lang="en-US" sz="800" b="0" baseline="0" dirty="0" smtClean="0"/>
                        <a:t> Question - Transfer List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28:38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1640449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Transfers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Position Swaps</a:t>
                      </a:r>
                      <a:endParaRPr lang="en-US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 29:48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04161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 Categories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 32:02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858679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Validate And Annotate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33:12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260037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dirty="0" smtClean="0"/>
                        <a:t>Participant Transfer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37:24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0188558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Durational Limit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38:26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160807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Poll Question –</a:t>
                      </a:r>
                      <a:r>
                        <a:rPr lang="en-US" sz="800" b="0" baseline="0" dirty="0" smtClean="0"/>
                        <a:t> Position Swaps</a:t>
                      </a:r>
                      <a:endParaRPr lang="en-US" sz="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39:41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0730680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Position Swaps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43:51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5298209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Guiding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Principles For Approving Swaps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45:40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098678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 &amp; A From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Webinar Attendees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1:05:01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4467535"/>
                  </a:ext>
                </a:extLst>
              </a:tr>
              <a:tr h="241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Thank You and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Contact Information</a:t>
                      </a:r>
                      <a:endParaRPr lang="en-US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1:06:08</a:t>
                      </a: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27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6934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8&quot; unique_id=&quot;10910&quot;&gt;&lt;/object&gt;&lt;object type=&quot;2&quot; unique_id=&quot;10911&quot;&gt;&lt;object type=&quot;3&quot; unique_id=&quot;10912&quot;&gt;&lt;property id=&quot;20148&quot; value=&quot;5&quot;/&gt;&lt;property id=&quot;20300&quot; value=&quot;Slide 1 - &amp;quot;Executive Summary Event Title Date Moderator(s): Speaker(s):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General Content">
  <a:themeElements>
    <a:clrScheme name="WFGPS 2019">
      <a:dk1>
        <a:srgbClr val="242021"/>
      </a:dk1>
      <a:lt1>
        <a:srgbClr val="FFFFFF"/>
      </a:lt1>
      <a:dk2>
        <a:srgbClr val="073445"/>
      </a:dk2>
      <a:lt2>
        <a:srgbClr val="F3F4F4"/>
      </a:lt2>
      <a:accent1>
        <a:srgbClr val="2C5261"/>
      </a:accent1>
      <a:accent2>
        <a:srgbClr val="7A232F"/>
      </a:accent2>
      <a:accent3>
        <a:srgbClr val="303030"/>
      </a:accent3>
      <a:accent4>
        <a:srgbClr val="C8C8C6"/>
      </a:accent4>
      <a:accent5>
        <a:srgbClr val="9E1C30"/>
      </a:accent5>
      <a:accent6>
        <a:srgbClr val="005A7C"/>
      </a:accent6>
      <a:hlink>
        <a:srgbClr val="005A7C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190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Wingdings 3</vt:lpstr>
      <vt:lpstr>General Content</vt:lpstr>
      <vt:lpstr>Executive Summary Senior Community Service Employment Program (SCSEP) National Grant Awards 10/08/2020 Moderator(s): Michi McNeace Speaker(s): Steve Rietzke, LaMia Chapman and Bennett Pudlin, Mark Amspoker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Summary Event Title Date Moderator(s): Speaker(s):</dc:title>
  <dc:creator>Jonathan Vehlow</dc:creator>
  <cp:lastModifiedBy>Wilkins, Patricia A - ETA CTR</cp:lastModifiedBy>
  <cp:revision>72</cp:revision>
  <dcterms:created xsi:type="dcterms:W3CDTF">2020-01-08T17:12:44Z</dcterms:created>
  <dcterms:modified xsi:type="dcterms:W3CDTF">2020-10-14T19:57:44Z</dcterms:modified>
</cp:coreProperties>
</file>