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3"/>
  </p:notesMasterIdLst>
  <p:sldIdLst>
    <p:sldId id="353" r:id="rId10"/>
    <p:sldId id="277" r:id="rId11"/>
    <p:sldId id="256" r:id="rId12"/>
    <p:sldId id="432" r:id="rId13"/>
    <p:sldId id="307" r:id="rId14"/>
    <p:sldId id="455" r:id="rId15"/>
    <p:sldId id="480" r:id="rId16"/>
    <p:sldId id="295" r:id="rId17"/>
    <p:sldId id="435" r:id="rId18"/>
    <p:sldId id="441" r:id="rId19"/>
    <p:sldId id="282" r:id="rId20"/>
    <p:sldId id="306" r:id="rId21"/>
    <p:sldId id="481" r:id="rId22"/>
    <p:sldId id="487" r:id="rId23"/>
    <p:sldId id="488" r:id="rId24"/>
    <p:sldId id="489" r:id="rId25"/>
    <p:sldId id="484" r:id="rId26"/>
    <p:sldId id="470" r:id="rId27"/>
    <p:sldId id="471" r:id="rId28"/>
    <p:sldId id="472" r:id="rId29"/>
    <p:sldId id="473" r:id="rId30"/>
    <p:sldId id="474" r:id="rId31"/>
    <p:sldId id="475" r:id="rId32"/>
    <p:sldId id="476" r:id="rId33"/>
    <p:sldId id="315" r:id="rId34"/>
    <p:sldId id="485" r:id="rId35"/>
    <p:sldId id="490" r:id="rId36"/>
    <p:sldId id="491" r:id="rId37"/>
    <p:sldId id="483" r:id="rId38"/>
    <p:sldId id="482" r:id="rId39"/>
    <p:sldId id="479" r:id="rId40"/>
    <p:sldId id="281" r:id="rId41"/>
    <p:sldId id="297"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onnen, Zewditu - ETA" initials="MZ-E" lastIdx="6" clrIdx="0">
    <p:extLst>
      <p:ext uri="{19B8F6BF-5375-455C-9EA6-DF929625EA0E}">
        <p15:presenceInfo xmlns:p15="http://schemas.microsoft.com/office/powerpoint/2012/main" userId="S-1-5-21-2522062978-2635407418-847139880-69072" providerId="AD"/>
      </p:ext>
    </p:extLst>
  </p:cmAuthor>
  <p:cmAuthor id="2" name="Martin, Cheryl L - ETA" initials="MCL-E" lastIdx="19" clrIdx="1">
    <p:extLst>
      <p:ext uri="{19B8F6BF-5375-455C-9EA6-DF929625EA0E}">
        <p15:presenceInfo xmlns:p15="http://schemas.microsoft.com/office/powerpoint/2012/main" userId="S-1-5-21-2522062978-2635407418-847139880-4132" providerId="AD"/>
      </p:ext>
    </p:extLst>
  </p:cmAuthor>
  <p:cmAuthor id="3" name="Kelley, Maya" initials="MK" lastIdx="5" clrIdx="2">
    <p:extLst>
      <p:ext uri="{19B8F6BF-5375-455C-9EA6-DF929625EA0E}">
        <p15:presenceInfo xmlns:p15="http://schemas.microsoft.com/office/powerpoint/2012/main" userId="Kelley, Maya" providerId="None"/>
      </p:ext>
    </p:extLst>
  </p:cmAuthor>
  <p:cmAuthor id="4" name="Kittrell, Danielle H - ETA" initials="KDH-E" lastIdx="18" clrIdx="3">
    <p:extLst>
      <p:ext uri="{19B8F6BF-5375-455C-9EA6-DF929625EA0E}">
        <p15:presenceInfo xmlns:p15="http://schemas.microsoft.com/office/powerpoint/2012/main" userId="S-1-5-21-2522062978-2635407418-847139880-47761" providerId="AD"/>
      </p:ext>
    </p:extLst>
  </p:cmAuthor>
  <p:cmAuthor id="5" name="Cadwallader, Ayreen - ETA" initials="CA-E" lastIdx="10" clrIdx="4">
    <p:extLst>
      <p:ext uri="{19B8F6BF-5375-455C-9EA6-DF929625EA0E}">
        <p15:presenceInfo xmlns:p15="http://schemas.microsoft.com/office/powerpoint/2012/main" userId="S-1-5-21-2522062978-2635407418-847139880-34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3" autoAdjust="0"/>
    <p:restoredTop sz="76232" autoAdjust="0"/>
  </p:normalViewPr>
  <p:slideViewPr>
    <p:cSldViewPr snapToGrid="0">
      <p:cViewPr varScale="1">
        <p:scale>
          <a:sx n="65" d="100"/>
          <a:sy n="65" d="100"/>
        </p:scale>
        <p:origin x="16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10/7/2020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dirty="0"/>
          </a:p>
        </p:txBody>
      </p:sp>
    </p:spTree>
    <p:extLst>
      <p:ext uri="{BB962C8B-B14F-4D97-AF65-F5344CB8AC3E}">
        <p14:creationId xmlns:p14="http://schemas.microsoft.com/office/powerpoint/2010/main" val="257533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254792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95544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208930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940772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427642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89442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dirty="0"/>
          </a:p>
        </p:txBody>
      </p:sp>
    </p:spTree>
    <p:extLst>
      <p:ext uri="{BB962C8B-B14F-4D97-AF65-F5344CB8AC3E}">
        <p14:creationId xmlns:p14="http://schemas.microsoft.com/office/powerpoint/2010/main" val="1337780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dirty="0"/>
          </a:p>
        </p:txBody>
      </p:sp>
    </p:spTree>
    <p:extLst>
      <p:ext uri="{BB962C8B-B14F-4D97-AF65-F5344CB8AC3E}">
        <p14:creationId xmlns:p14="http://schemas.microsoft.com/office/powerpoint/2010/main" val="3252992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dirty="0"/>
          </a:p>
        </p:txBody>
      </p:sp>
    </p:spTree>
    <p:extLst>
      <p:ext uri="{BB962C8B-B14F-4D97-AF65-F5344CB8AC3E}">
        <p14:creationId xmlns:p14="http://schemas.microsoft.com/office/powerpoint/2010/main" val="25602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dirty="0"/>
          </a:p>
        </p:txBody>
      </p:sp>
    </p:spTree>
    <p:extLst>
      <p:ext uri="{BB962C8B-B14F-4D97-AF65-F5344CB8AC3E}">
        <p14:creationId xmlns:p14="http://schemas.microsoft.com/office/powerpoint/2010/main" val="2555076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272402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dirty="0"/>
          </a:p>
        </p:txBody>
      </p:sp>
    </p:spTree>
    <p:extLst>
      <p:ext uri="{BB962C8B-B14F-4D97-AF65-F5344CB8AC3E}">
        <p14:creationId xmlns:p14="http://schemas.microsoft.com/office/powerpoint/2010/main" val="26436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dirty="0"/>
          </a:p>
        </p:txBody>
      </p:sp>
    </p:spTree>
    <p:extLst>
      <p:ext uri="{BB962C8B-B14F-4D97-AF65-F5344CB8AC3E}">
        <p14:creationId xmlns:p14="http://schemas.microsoft.com/office/powerpoint/2010/main" val="80961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dirty="0"/>
          </a:p>
        </p:txBody>
      </p:sp>
    </p:spTree>
    <p:extLst>
      <p:ext uri="{BB962C8B-B14F-4D97-AF65-F5344CB8AC3E}">
        <p14:creationId xmlns:p14="http://schemas.microsoft.com/office/powerpoint/2010/main" val="2011566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161165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79826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27</a:t>
            </a:fld>
            <a:endParaRPr lang="en-US" dirty="0"/>
          </a:p>
        </p:txBody>
      </p:sp>
    </p:spTree>
    <p:extLst>
      <p:ext uri="{BB962C8B-B14F-4D97-AF65-F5344CB8AC3E}">
        <p14:creationId xmlns:p14="http://schemas.microsoft.com/office/powerpoint/2010/main" val="2756033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28</a:t>
            </a:fld>
            <a:endParaRPr lang="en-US" dirty="0"/>
          </a:p>
        </p:txBody>
      </p:sp>
    </p:spTree>
    <p:extLst>
      <p:ext uri="{BB962C8B-B14F-4D97-AF65-F5344CB8AC3E}">
        <p14:creationId xmlns:p14="http://schemas.microsoft.com/office/powerpoint/2010/main" val="2535087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265808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3528764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2678262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969859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32</a:t>
            </a:fld>
            <a:endParaRPr lang="en-US"/>
          </a:p>
        </p:txBody>
      </p:sp>
    </p:spTree>
    <p:extLst>
      <p:ext uri="{BB962C8B-B14F-4D97-AF65-F5344CB8AC3E}">
        <p14:creationId xmlns:p14="http://schemas.microsoft.com/office/powerpoint/2010/main" val="671441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271258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36932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3871029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096371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03197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116746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660930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4562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415182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1405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1554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94094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emf"/><Relationship Id="rId4" Type="http://schemas.openxmlformats.org/officeDocument/2006/relationships/slideLayout" Target="../slideLayouts/slideLayout16.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microsoft.com/office/2007/relationships/hdphoto" Target="../media/hdphoto1.wdp"/><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microsoft.com/office/2007/relationships/hdphoto" Target="../media/hdphoto1.wdp"/><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4"/>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5" cstate="hqprint">
            <a:alphaModFix amt="70000"/>
            <a:extLst>
              <a:ext uri="{BEBA8EAE-BF5A-486C-A8C5-ECC9F3942E4B}">
                <a14:imgProps xmlns:a14="http://schemas.microsoft.com/office/drawing/2010/main">
                  <a14:imgLayer r:embed="rId16">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 id="2147483719" r:id="rId12"/>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 id="2147483716" r:id="rId5"/>
    <p:sldLayoutId id="2147483717" r:id="rId6"/>
    <p:sldLayoutId id="2147483718" r:id="rId7"/>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https://www.workforcegps.org/events/2020/07/01/18/46/Apprenticeships-Closing-the-Skills-Gap-Performance-Reporting-Orientation-3-0" TargetMode="External"/><Relationship Id="rId3" Type="http://schemas.openxmlformats.org/officeDocument/2006/relationships/hyperlink" Target="https://www.dol.gov/sites/dolgov/files/ETA/grants/pdfs/FOA-ETA-19-09.pdf" TargetMode="External"/><Relationship Id="rId7" Type="http://schemas.openxmlformats.org/officeDocument/2006/relationships/hyperlink" Target="https://www.workforcegps.org/events/2020/06/08/13/50/Apprenticeships-Closing-the-Skills-Gap-Performance-Reporting-Orientation-2-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workforcegps.org/events/2020/05/29/19/34/H-1B-Closing-the-Skills-Gap-Performance-Reporting-Orientation-1-0" TargetMode="External"/><Relationship Id="rId5" Type="http://schemas.openxmlformats.org/officeDocument/2006/relationships/hyperlink" Target="https://www.doleta.gov/grants/find_grants.cfm" TargetMode="External"/><Relationship Id="rId4" Type="http://schemas.openxmlformats.org/officeDocument/2006/relationships/hyperlink" Target="https://www.dol.gov/sites/dolgov/files/ETA/grants/pdfs/FOA-ETA-19-09-Amendment-One.pdf" TargetMode="External"/><Relationship Id="rId9" Type="http://schemas.openxmlformats.org/officeDocument/2006/relationships/hyperlink" Target="https://h1bsa.workforcegps.org/resources/2020/01/06/17/46/Apprenticeship-The-Basic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pprenticeship.gov/national-apprenticeship-week"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42.jpg"/><Relationship Id="rId4" Type="http://schemas.openxmlformats.org/officeDocument/2006/relationships/hyperlink" Target="https://gcc02.safelinks.protection.outlook.com/?url=https%3A%2F%2Fwww.nist.gov%2Fitl%2Fapplied-cybersecurity%2Fnice%2Fevents%2Fnational-cybersecurity-career-awareness-week%2Fevents-and&amp;data=02%7C01%7CKittrell.Danielle.H%40dol.gov%7Ce1cb05749fb746fbda0608d850315bdd%7C75a6305472044e0c9126adab971d4aca%7C0%7C0%7C637347520202938056&amp;sdata=U3CTw2vJnDgiTgWEcKlXvKeXOt2umYG6mxQXHTWFB%2Fw%3D&amp;reserved=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hyperlink" Target="mailto:ClosingSkillsGap@dol.gov"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hyperlink" Target="Support@workforceGP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01CBC-FE75-480B-BDE8-EDE3BA160339}"/>
              </a:ext>
            </a:extLst>
          </p:cNvPr>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a:extLst>
              <a:ext uri="{FF2B5EF4-FFF2-40B4-BE49-F238E27FC236}">
                <a16:creationId xmlns:a16="http://schemas.microsoft.com/office/drawing/2014/main" id="{14409E16-17AC-4A4C-9EBB-8437CF8E56D8}"/>
              </a:ext>
            </a:extLst>
          </p:cNvPr>
          <p:cNvSpPr>
            <a:spLocks noGrp="1"/>
          </p:cNvSpPr>
          <p:nvPr>
            <p:ph type="title"/>
          </p:nvPr>
        </p:nvSpPr>
        <p:spPr/>
        <p:txBody>
          <a:bodyPr/>
          <a:lstStyle/>
          <a:p>
            <a:r>
              <a:rPr lang="en-US" dirty="0"/>
              <a:t>What is your Role?</a:t>
            </a:r>
          </a:p>
        </p:txBody>
      </p:sp>
      <p:sp>
        <p:nvSpPr>
          <p:cNvPr id="4" name="Text Placeholder 3">
            <a:extLst>
              <a:ext uri="{FF2B5EF4-FFF2-40B4-BE49-F238E27FC236}">
                <a16:creationId xmlns:a16="http://schemas.microsoft.com/office/drawing/2014/main" id="{FACB2980-E47B-4E7B-86D8-213877832FDE}"/>
              </a:ext>
            </a:extLst>
          </p:cNvPr>
          <p:cNvSpPr>
            <a:spLocks noGrp="1"/>
          </p:cNvSpPr>
          <p:nvPr>
            <p:ph type="body" idx="14"/>
          </p:nvPr>
        </p:nvSpPr>
        <p:spPr/>
        <p:txBody>
          <a:bodyPr/>
          <a:lstStyle/>
          <a:p>
            <a:r>
              <a:rPr lang="en-US" dirty="0"/>
              <a:t>Select the option that best describes your role in the H-1B Apprenticeships: Closing the Skills Gap grant. </a:t>
            </a:r>
          </a:p>
          <a:p>
            <a:endParaRPr lang="en-US" dirty="0"/>
          </a:p>
        </p:txBody>
      </p:sp>
      <p:sp>
        <p:nvSpPr>
          <p:cNvPr id="5" name="Text Placeholder 4">
            <a:extLst>
              <a:ext uri="{FF2B5EF4-FFF2-40B4-BE49-F238E27FC236}">
                <a16:creationId xmlns:a16="http://schemas.microsoft.com/office/drawing/2014/main" id="{C1C3AA44-36BA-4566-B2DA-86C2CE0E791B}"/>
              </a:ext>
            </a:extLst>
          </p:cNvPr>
          <p:cNvSpPr>
            <a:spLocks noGrp="1"/>
          </p:cNvSpPr>
          <p:nvPr>
            <p:ph type="body" sz="quarter" idx="13"/>
          </p:nvPr>
        </p:nvSpPr>
        <p:spPr/>
        <p:txBody>
          <a:bodyPr/>
          <a:lstStyle/>
          <a:p>
            <a:r>
              <a:rPr lang="en-US" dirty="0"/>
              <a:t>Please select only one.</a:t>
            </a:r>
          </a:p>
        </p:txBody>
      </p:sp>
      <p:sp>
        <p:nvSpPr>
          <p:cNvPr id="6" name="Content Placeholder 5">
            <a:extLst>
              <a:ext uri="{FF2B5EF4-FFF2-40B4-BE49-F238E27FC236}">
                <a16:creationId xmlns:a16="http://schemas.microsoft.com/office/drawing/2014/main" id="{FD858597-139A-46A0-A06E-330FE0F30F34}"/>
              </a:ext>
            </a:extLst>
          </p:cNvPr>
          <p:cNvSpPr>
            <a:spLocks noGrp="1"/>
          </p:cNvSpPr>
          <p:nvPr>
            <p:ph idx="1"/>
          </p:nvPr>
        </p:nvSpPr>
        <p:spPr>
          <a:xfrm>
            <a:off x="5674037" y="1137446"/>
            <a:ext cx="5925134" cy="5290881"/>
          </a:xfrm>
        </p:spPr>
        <p:txBody>
          <a:bodyPr>
            <a:normAutofit/>
          </a:bodyPr>
          <a:lstStyle/>
          <a:p>
            <a:r>
              <a:rPr lang="en-US" sz="2000" dirty="0"/>
              <a:t>Authorized Representative</a:t>
            </a:r>
          </a:p>
          <a:p>
            <a:r>
              <a:rPr lang="en-US" sz="2000" dirty="0"/>
              <a:t>Program Director/Manager</a:t>
            </a:r>
          </a:p>
          <a:p>
            <a:r>
              <a:rPr lang="en-US" sz="2000" dirty="0"/>
              <a:t>IT/Data Manager or Staff</a:t>
            </a:r>
          </a:p>
          <a:p>
            <a:r>
              <a:rPr lang="en-US" sz="2000" dirty="0"/>
              <a:t>Sub-Awardee</a:t>
            </a:r>
          </a:p>
          <a:p>
            <a:r>
              <a:rPr lang="en-US" sz="2000" dirty="0"/>
              <a:t>Training Partner</a:t>
            </a:r>
          </a:p>
          <a:p>
            <a:r>
              <a:rPr lang="en-US" sz="2000" dirty="0"/>
              <a:t>Employer Partner</a:t>
            </a:r>
          </a:p>
          <a:p>
            <a:r>
              <a:rPr lang="en-US" sz="2000" dirty="0"/>
              <a:t>Other Grant Team Member </a:t>
            </a:r>
            <a:r>
              <a:rPr lang="en-US" sz="2000" b="0" dirty="0"/>
              <a:t>(case manager, job developer or employment specialist, college grants officer, etc.) </a:t>
            </a:r>
            <a:r>
              <a:rPr lang="en-US" sz="2000" dirty="0"/>
              <a:t>– type into chat</a:t>
            </a:r>
          </a:p>
        </p:txBody>
      </p:sp>
      <p:pic>
        <p:nvPicPr>
          <p:cNvPr id="8" name="Picture 7" descr="Graphical user interface, text, application&#10;&#10;Description automatically generated">
            <a:extLst>
              <a:ext uri="{FF2B5EF4-FFF2-40B4-BE49-F238E27FC236}">
                <a16:creationId xmlns:a16="http://schemas.microsoft.com/office/drawing/2014/main" id="{080A3CEE-196B-499C-A1B9-742B5BB9F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9660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3B009-9F97-4315-8539-9867508308B8}"/>
              </a:ext>
            </a:extLst>
          </p:cNvPr>
          <p:cNvSpPr>
            <a:spLocks noGrp="1"/>
          </p:cNvSpPr>
          <p:nvPr>
            <p:ph type="sldNum" sz="quarter" idx="12"/>
          </p:nvPr>
        </p:nvSpPr>
        <p:spPr/>
        <p:txBody>
          <a:bodyPr/>
          <a:lstStyle/>
          <a:p>
            <a:fld id="{158B7785-F6D6-45F8-833E-07BD84680091}" type="slidenum">
              <a:rPr lang="en-US" smtClean="0"/>
              <a:t>10</a:t>
            </a:fld>
            <a:endParaRPr lang="en-US"/>
          </a:p>
        </p:txBody>
      </p:sp>
      <p:sp>
        <p:nvSpPr>
          <p:cNvPr id="6" name="Title 5">
            <a:extLst>
              <a:ext uri="{FF2B5EF4-FFF2-40B4-BE49-F238E27FC236}">
                <a16:creationId xmlns:a16="http://schemas.microsoft.com/office/drawing/2014/main" id="{DAF73845-5456-467C-8EA6-8EF5E7EB9F5E}"/>
              </a:ext>
            </a:extLst>
          </p:cNvPr>
          <p:cNvSpPr>
            <a:spLocks noGrp="1"/>
          </p:cNvSpPr>
          <p:nvPr>
            <p:ph type="title"/>
          </p:nvPr>
        </p:nvSpPr>
        <p:spPr/>
        <p:txBody>
          <a:bodyPr>
            <a:normAutofit fontScale="90000"/>
          </a:bodyPr>
          <a:lstStyle/>
          <a:p>
            <a:r>
              <a:rPr lang="en-US" dirty="0"/>
              <a:t>Progress on Implementation of High-Quality Characteristics</a:t>
            </a:r>
          </a:p>
        </p:txBody>
      </p:sp>
      <p:sp>
        <p:nvSpPr>
          <p:cNvPr id="9" name="Text Placeholder 8">
            <a:extLst>
              <a:ext uri="{FF2B5EF4-FFF2-40B4-BE49-F238E27FC236}">
                <a16:creationId xmlns:a16="http://schemas.microsoft.com/office/drawing/2014/main" id="{59C907BA-33DB-42EF-91C4-1FD76FF6DA8B}"/>
              </a:ext>
            </a:extLst>
          </p:cNvPr>
          <p:cNvSpPr>
            <a:spLocks noGrp="1"/>
          </p:cNvSpPr>
          <p:nvPr>
            <p:ph type="body" idx="14"/>
          </p:nvPr>
        </p:nvSpPr>
        <p:spPr/>
        <p:txBody>
          <a:bodyPr/>
          <a:lstStyle/>
          <a:p>
            <a:r>
              <a:rPr lang="en-US" dirty="0"/>
              <a:t>Which of the five components has your program made the </a:t>
            </a:r>
            <a:r>
              <a:rPr lang="en-US" b="1" u="sng" dirty="0"/>
              <a:t>least </a:t>
            </a:r>
            <a:r>
              <a:rPr lang="en-US" dirty="0"/>
              <a:t>progress so far?</a:t>
            </a:r>
          </a:p>
        </p:txBody>
      </p:sp>
      <p:sp>
        <p:nvSpPr>
          <p:cNvPr id="8" name="Text Placeholder 7">
            <a:extLst>
              <a:ext uri="{FF2B5EF4-FFF2-40B4-BE49-F238E27FC236}">
                <a16:creationId xmlns:a16="http://schemas.microsoft.com/office/drawing/2014/main" id="{FE44E096-A080-4ED4-B4F3-B75FBA783FF5}"/>
              </a:ext>
            </a:extLst>
          </p:cNvPr>
          <p:cNvSpPr>
            <a:spLocks noGrp="1"/>
          </p:cNvSpPr>
          <p:nvPr>
            <p:ph type="body" sz="quarter" idx="13"/>
          </p:nvPr>
        </p:nvSpPr>
        <p:spPr/>
        <p:txBody>
          <a:bodyPr/>
          <a:lstStyle/>
          <a:p>
            <a:r>
              <a:rPr lang="en-US" dirty="0"/>
              <a:t>Select one response only.</a:t>
            </a:r>
          </a:p>
        </p:txBody>
      </p:sp>
      <p:sp>
        <p:nvSpPr>
          <p:cNvPr id="7" name="Content Placeholder 6">
            <a:extLst>
              <a:ext uri="{FF2B5EF4-FFF2-40B4-BE49-F238E27FC236}">
                <a16:creationId xmlns:a16="http://schemas.microsoft.com/office/drawing/2014/main" id="{081EADD7-4385-49EF-9856-C128347E96F7}"/>
              </a:ext>
            </a:extLst>
          </p:cNvPr>
          <p:cNvSpPr>
            <a:spLocks noGrp="1"/>
          </p:cNvSpPr>
          <p:nvPr>
            <p:ph idx="1"/>
          </p:nvPr>
        </p:nvSpPr>
        <p:spPr/>
        <p:txBody>
          <a:bodyPr/>
          <a:lstStyle/>
          <a:p>
            <a:r>
              <a:rPr lang="en-US" dirty="0"/>
              <a:t>Paid Work-Based Component</a:t>
            </a:r>
          </a:p>
          <a:p>
            <a:pPr lvl="0"/>
            <a:r>
              <a:rPr lang="en-US" dirty="0"/>
              <a:t>Work-based Learning and Mentorship</a:t>
            </a:r>
          </a:p>
          <a:p>
            <a:pPr lvl="0"/>
            <a:r>
              <a:rPr lang="en-US" dirty="0"/>
              <a:t>Educational and Instructional Component</a:t>
            </a:r>
          </a:p>
          <a:p>
            <a:pPr lvl="0"/>
            <a:r>
              <a:rPr lang="en-US" dirty="0"/>
              <a:t>Industry-Recognized Credentials Earned</a:t>
            </a:r>
          </a:p>
          <a:p>
            <a:r>
              <a:rPr lang="en-US" dirty="0"/>
              <a:t>Safety, Supervision, and Equal Employment Opportunity</a:t>
            </a:r>
            <a:endParaRPr lang="en-US" sz="2600" i="1" dirty="0"/>
          </a:p>
        </p:txBody>
      </p:sp>
    </p:spTree>
    <p:extLst>
      <p:ext uri="{BB962C8B-B14F-4D97-AF65-F5344CB8AC3E}">
        <p14:creationId xmlns:p14="http://schemas.microsoft.com/office/powerpoint/2010/main" val="341925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Foundational Knowledge of the Characteristics of High- Quality Apprenticeships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00101" y="3763761"/>
            <a:ext cx="6553200" cy="1154793"/>
          </a:xfrm>
        </p:spPr>
        <p:txBody>
          <a:bodyPr/>
          <a:lstStyle/>
          <a:p>
            <a:r>
              <a:rPr lang="en-US" dirty="0"/>
              <a:t>Importance and quality criteria</a:t>
            </a:r>
          </a:p>
        </p:txBody>
      </p:sp>
    </p:spTree>
    <p:extLst>
      <p:ext uri="{BB962C8B-B14F-4D97-AF65-F5344CB8AC3E}">
        <p14:creationId xmlns:p14="http://schemas.microsoft.com/office/powerpoint/2010/main" val="315891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normAutofit/>
          </a:bodyPr>
          <a:lstStyle/>
          <a:p>
            <a:r>
              <a:rPr lang="en-US" dirty="0"/>
              <a:t>Five Characteristics of High-Quality Apprenticeships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121304"/>
            <a:ext cx="10515600" cy="4979245"/>
          </a:xfrm>
        </p:spPr>
        <p:txBody>
          <a:bodyPr/>
          <a:lstStyle/>
          <a:p>
            <a:pPr marL="0" indent="0">
              <a:buNone/>
            </a:pPr>
            <a:endParaRPr lang="en-US" sz="2600" dirty="0"/>
          </a:p>
          <a:p>
            <a:r>
              <a:rPr lang="en-US" dirty="0"/>
              <a:t>Paid Work-Based Component</a:t>
            </a:r>
          </a:p>
          <a:p>
            <a:pPr lvl="0"/>
            <a:r>
              <a:rPr lang="en-US" dirty="0"/>
              <a:t>Work-based Learning and Mentorship</a:t>
            </a:r>
          </a:p>
          <a:p>
            <a:pPr lvl="0"/>
            <a:r>
              <a:rPr lang="en-US" dirty="0"/>
              <a:t>Educational and Instructional Component</a:t>
            </a:r>
          </a:p>
          <a:p>
            <a:pPr lvl="0"/>
            <a:r>
              <a:rPr lang="en-US" dirty="0"/>
              <a:t>Industry-Recognized Credentials Earned</a:t>
            </a:r>
          </a:p>
          <a:p>
            <a:r>
              <a:rPr lang="en-US" dirty="0"/>
              <a:t>Safety, Supervision, and Equal Employment Opportunity</a:t>
            </a:r>
            <a:endParaRPr lang="en-US" sz="2600" i="1" dirty="0"/>
          </a:p>
          <a:p>
            <a:pPr marL="0" indent="0">
              <a:buNone/>
            </a:pPr>
            <a:endParaRPr lang="en-US" sz="2600" i="1" dirty="0"/>
          </a:p>
        </p:txBody>
      </p:sp>
      <p:grpSp>
        <p:nvGrpSpPr>
          <p:cNvPr id="2066" name="Group 18"/>
          <p:cNvGrpSpPr>
            <a:grpSpLocks/>
          </p:cNvGrpSpPr>
          <p:nvPr/>
        </p:nvGrpSpPr>
        <p:grpSpPr bwMode="auto">
          <a:xfrm>
            <a:off x="0" y="0"/>
            <a:ext cx="1987550" cy="258763"/>
            <a:chOff x="0" y="0"/>
            <a:chExt cx="3130" cy="408"/>
          </a:xfrm>
        </p:grpSpPr>
      </p:grpSp>
      <p:grpSp>
        <p:nvGrpSpPr>
          <p:cNvPr id="2062" name="Group 14"/>
          <p:cNvGrpSpPr>
            <a:grpSpLocks/>
          </p:cNvGrpSpPr>
          <p:nvPr/>
        </p:nvGrpSpPr>
        <p:grpSpPr bwMode="auto">
          <a:xfrm>
            <a:off x="0" y="0"/>
            <a:ext cx="987425" cy="344488"/>
            <a:chOff x="0" y="0"/>
            <a:chExt cx="1556" cy="543"/>
          </a:xfrm>
        </p:grpSpPr>
      </p:grpSp>
      <p:grpSp>
        <p:nvGrpSpPr>
          <p:cNvPr id="2059" name="Group 11"/>
          <p:cNvGrpSpPr>
            <a:grpSpLocks/>
          </p:cNvGrpSpPr>
          <p:nvPr/>
        </p:nvGrpSpPr>
        <p:grpSpPr bwMode="auto">
          <a:xfrm>
            <a:off x="0" y="0"/>
            <a:ext cx="1044575" cy="344488"/>
            <a:chOff x="0" y="0"/>
            <a:chExt cx="1645" cy="543"/>
          </a:xfrm>
        </p:grpSpPr>
      </p:grpSp>
      <p:grpSp>
        <p:nvGrpSpPr>
          <p:cNvPr id="2055" name="Group 7"/>
          <p:cNvGrpSpPr>
            <a:grpSpLocks/>
          </p:cNvGrpSpPr>
          <p:nvPr/>
        </p:nvGrpSpPr>
        <p:grpSpPr bwMode="auto">
          <a:xfrm>
            <a:off x="0" y="0"/>
            <a:ext cx="1443038" cy="517525"/>
            <a:chOff x="0" y="0"/>
            <a:chExt cx="2273" cy="814"/>
          </a:xfrm>
        </p:grpSpPr>
      </p:grpSp>
      <p:grpSp>
        <p:nvGrpSpPr>
          <p:cNvPr id="2052" name="Group 4"/>
          <p:cNvGrpSpPr>
            <a:grpSpLocks/>
          </p:cNvGrpSpPr>
          <p:nvPr/>
        </p:nvGrpSpPr>
        <p:grpSpPr bwMode="auto">
          <a:xfrm>
            <a:off x="0" y="0"/>
            <a:ext cx="727075" cy="344488"/>
            <a:chOff x="0" y="0"/>
            <a:chExt cx="1144" cy="543"/>
          </a:xfrm>
        </p:grpSpPr>
      </p:grpSp>
      <p:grpSp>
        <p:nvGrpSpPr>
          <p:cNvPr id="2049"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3902452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13</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Featured Panelist</a:t>
            </a:r>
          </a:p>
        </p:txBody>
      </p:sp>
    </p:spTree>
    <p:extLst>
      <p:ext uri="{BB962C8B-B14F-4D97-AF65-F5344CB8AC3E}">
        <p14:creationId xmlns:p14="http://schemas.microsoft.com/office/powerpoint/2010/main" val="391356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14</a:t>
            </a:fld>
            <a:endParaRPr lang="en-US" dirty="0"/>
          </a:p>
        </p:txBody>
      </p:sp>
      <p:sp>
        <p:nvSpPr>
          <p:cNvPr id="5" name="Title 4"/>
          <p:cNvSpPr>
            <a:spLocks noGrp="1"/>
          </p:cNvSpPr>
          <p:nvPr>
            <p:ph type="title"/>
          </p:nvPr>
        </p:nvSpPr>
        <p:spPr/>
        <p:txBody>
          <a:bodyPr/>
          <a:lstStyle/>
          <a:p>
            <a:r>
              <a:rPr lang="en-US" dirty="0"/>
              <a:t>Alamo Colleges District </a:t>
            </a:r>
          </a:p>
        </p:txBody>
      </p:sp>
      <p:sp>
        <p:nvSpPr>
          <p:cNvPr id="6" name="Content Placeholder 5"/>
          <p:cNvSpPr>
            <a:spLocks noGrp="1"/>
          </p:cNvSpPr>
          <p:nvPr>
            <p:ph idx="1"/>
          </p:nvPr>
        </p:nvSpPr>
        <p:spPr/>
        <p:txBody>
          <a:bodyPr>
            <a:normAutofit lnSpcReduction="10000"/>
          </a:bodyPr>
          <a:lstStyle/>
          <a:p>
            <a:r>
              <a:rPr lang="en-US" dirty="0"/>
              <a:t>Healthcare Apprenticeships in San Antonio Metropolitan Statistical Area</a:t>
            </a:r>
          </a:p>
          <a:p>
            <a:r>
              <a:rPr lang="en-US" dirty="0"/>
              <a:t>$1M Grant for Six Healthcare Occupations</a:t>
            </a:r>
          </a:p>
          <a:p>
            <a:pPr lvl="1"/>
            <a:r>
              <a:rPr lang="en-US" dirty="0"/>
              <a:t>Medical Assistant, Pharmacy Tech, Radiology Tech, Community Health Worker, Medical Billing and Coding, Medical Records/Health Information Technology</a:t>
            </a:r>
          </a:p>
          <a:p>
            <a:pPr lvl="1"/>
            <a:r>
              <a:rPr lang="en-US" dirty="0"/>
              <a:t>Adding three more occupations via grant modification</a:t>
            </a:r>
          </a:p>
          <a:p>
            <a:r>
              <a:rPr lang="en-US" dirty="0"/>
              <a:t>Program Goal – 800 served, 6 apprenticeships, 12 employer partners</a:t>
            </a:r>
          </a:p>
          <a:p>
            <a:pPr lvl="1"/>
            <a:r>
              <a:rPr lang="en-US" dirty="0"/>
              <a:t>Expand knowledge and acceptance of the apprenticeship model in healthcare industry</a:t>
            </a:r>
          </a:p>
          <a:p>
            <a:r>
              <a:rPr lang="en-US" dirty="0"/>
              <a:t>Key Partners – Employers, City of San Antonio intermediaries (Workforce Solutions Alamo, San Antonio Works, San Antonio Economic Development Foundation, Biomed San Antonio)</a:t>
            </a:r>
          </a:p>
        </p:txBody>
      </p:sp>
    </p:spTree>
    <p:extLst>
      <p:ext uri="{BB962C8B-B14F-4D97-AF65-F5344CB8AC3E}">
        <p14:creationId xmlns:p14="http://schemas.microsoft.com/office/powerpoint/2010/main" val="316181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15</a:t>
            </a:fld>
            <a:endParaRPr lang="en-US" dirty="0"/>
          </a:p>
        </p:txBody>
      </p:sp>
      <p:sp>
        <p:nvSpPr>
          <p:cNvPr id="5" name="Title 4"/>
          <p:cNvSpPr>
            <a:spLocks noGrp="1"/>
          </p:cNvSpPr>
          <p:nvPr>
            <p:ph type="title"/>
          </p:nvPr>
        </p:nvSpPr>
        <p:spPr/>
        <p:txBody>
          <a:bodyPr/>
          <a:lstStyle/>
          <a:p>
            <a:r>
              <a:rPr lang="en-US" dirty="0"/>
              <a:t>Alamo Colleges District</a:t>
            </a:r>
          </a:p>
        </p:txBody>
      </p:sp>
      <p:sp>
        <p:nvSpPr>
          <p:cNvPr id="6" name="Content Placeholder 5"/>
          <p:cNvSpPr>
            <a:spLocks noGrp="1"/>
          </p:cNvSpPr>
          <p:nvPr>
            <p:ph idx="1"/>
          </p:nvPr>
        </p:nvSpPr>
        <p:spPr/>
        <p:txBody>
          <a:bodyPr>
            <a:normAutofit/>
          </a:bodyPr>
          <a:lstStyle/>
          <a:p>
            <a:r>
              <a:rPr lang="en-US" dirty="0"/>
              <a:t>Paid work-based component – Engaging small employers about grant’s wage offset, larger employer wage progression</a:t>
            </a:r>
          </a:p>
          <a:p>
            <a:pPr lvl="0"/>
            <a:r>
              <a:rPr lang="en-US" dirty="0"/>
              <a:t>Work-based Learning and Mentorship – Current training programs, addressing work competencies and developing mentorship opportunities</a:t>
            </a:r>
          </a:p>
          <a:p>
            <a:r>
              <a:rPr lang="en-US" dirty="0"/>
              <a:t>Educational and Instructional Component – Alamo Colleges District (ACD) didactic programs for Associates of Applied Science (AAS) degree or certificate programs, other educational partners</a:t>
            </a:r>
          </a:p>
          <a:p>
            <a:pPr lvl="0"/>
            <a:r>
              <a:rPr lang="en-US" dirty="0"/>
              <a:t>Industry-Recognized Credentials Earned – Specific to healthcare profession; mandated by state/federal per occupation </a:t>
            </a:r>
          </a:p>
          <a:p>
            <a:r>
              <a:rPr lang="en-US" dirty="0"/>
              <a:t>Safety, Supervision, and Equal Employment Opportunity – Employer agreement</a:t>
            </a:r>
            <a:endParaRPr lang="en-US" i="1" dirty="0"/>
          </a:p>
          <a:p>
            <a:endParaRPr lang="en-US" dirty="0"/>
          </a:p>
        </p:txBody>
      </p:sp>
    </p:spTree>
    <p:extLst>
      <p:ext uri="{BB962C8B-B14F-4D97-AF65-F5344CB8AC3E}">
        <p14:creationId xmlns:p14="http://schemas.microsoft.com/office/powerpoint/2010/main" val="374873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16</a:t>
            </a:fld>
            <a:endParaRPr lang="en-US" dirty="0"/>
          </a:p>
        </p:txBody>
      </p:sp>
      <p:sp>
        <p:nvSpPr>
          <p:cNvPr id="5" name="Title 4"/>
          <p:cNvSpPr>
            <a:spLocks noGrp="1"/>
          </p:cNvSpPr>
          <p:nvPr>
            <p:ph type="title"/>
          </p:nvPr>
        </p:nvSpPr>
        <p:spPr/>
        <p:txBody>
          <a:bodyPr/>
          <a:lstStyle/>
          <a:p>
            <a:r>
              <a:rPr lang="en-US" dirty="0"/>
              <a:t>Alamo Colleges District</a:t>
            </a:r>
          </a:p>
        </p:txBody>
      </p:sp>
      <p:sp>
        <p:nvSpPr>
          <p:cNvPr id="6" name="Content Placeholder 5"/>
          <p:cNvSpPr>
            <a:spLocks noGrp="1"/>
          </p:cNvSpPr>
          <p:nvPr>
            <p:ph idx="1"/>
          </p:nvPr>
        </p:nvSpPr>
        <p:spPr/>
        <p:txBody>
          <a:bodyPr/>
          <a:lstStyle/>
          <a:p>
            <a:r>
              <a:rPr lang="en-US" dirty="0"/>
              <a:t>Integrated case management system with Department of Labor Participant Individual Record Layout reporting requirements</a:t>
            </a:r>
          </a:p>
          <a:p>
            <a:r>
              <a:rPr lang="en-US" dirty="0"/>
              <a:t>Researching viability of Industry-Recognized Apprenticeship Program model for healthcare apprenticeships</a:t>
            </a:r>
          </a:p>
          <a:p>
            <a:r>
              <a:rPr lang="en-US" dirty="0"/>
              <a:t>Aligning with academic advisory boards to identify employer needs</a:t>
            </a:r>
          </a:p>
          <a:p>
            <a:r>
              <a:rPr lang="en-US" dirty="0"/>
              <a:t>Partnering with City and Intermediaries for potential employers</a:t>
            </a:r>
          </a:p>
          <a:p>
            <a:r>
              <a:rPr lang="en-US" dirty="0"/>
              <a:t>ACD Chancellor’s vision of ending poverty in San Antonio </a:t>
            </a:r>
          </a:p>
        </p:txBody>
      </p:sp>
    </p:spTree>
    <p:extLst>
      <p:ext uri="{BB962C8B-B14F-4D97-AF65-F5344CB8AC3E}">
        <p14:creationId xmlns:p14="http://schemas.microsoft.com/office/powerpoint/2010/main" val="414283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17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267200"/>
            <a:ext cx="6114478" cy="1999951"/>
          </a:xfrm>
        </p:spPr>
        <p:txBody>
          <a:bodyPr>
            <a:normAutofit/>
          </a:bodyPr>
          <a:lstStyle/>
          <a:p>
            <a:r>
              <a:rPr lang="en-US" sz="3600" b="1" dirty="0"/>
              <a:t>Type Your Questions Into Chat</a:t>
            </a:r>
          </a:p>
        </p:txBody>
      </p:sp>
    </p:spTree>
    <p:extLst>
      <p:ext uri="{BB962C8B-B14F-4D97-AF65-F5344CB8AC3E}">
        <p14:creationId xmlns:p14="http://schemas.microsoft.com/office/powerpoint/2010/main" val="270701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C17DB0-3CAD-4719-8502-27B16D488369}"/>
              </a:ext>
            </a:extLst>
          </p:cNvPr>
          <p:cNvSpPr>
            <a:spLocks noGrp="1"/>
          </p:cNvSpPr>
          <p:nvPr>
            <p:ph type="sldNum" sz="quarter" idx="12"/>
          </p:nvPr>
        </p:nvSpPr>
        <p:spPr/>
        <p:txBody>
          <a:bodyPr/>
          <a:lstStyle/>
          <a:p>
            <a:fld id="{158B7785-F6D6-45F8-833E-07BD84680091}" type="slidenum">
              <a:rPr lang="en-US" smtClean="0"/>
              <a:t>18</a:t>
            </a:fld>
            <a:endParaRPr lang="en-US" dirty="0"/>
          </a:p>
        </p:txBody>
      </p:sp>
      <p:sp>
        <p:nvSpPr>
          <p:cNvPr id="3" name="Title 2">
            <a:extLst>
              <a:ext uri="{FF2B5EF4-FFF2-40B4-BE49-F238E27FC236}">
                <a16:creationId xmlns:a16="http://schemas.microsoft.com/office/drawing/2014/main" id="{2534DC57-3893-44CA-A200-A4CC42BACF06}"/>
              </a:ext>
            </a:extLst>
          </p:cNvPr>
          <p:cNvSpPr>
            <a:spLocks noGrp="1"/>
          </p:cNvSpPr>
          <p:nvPr>
            <p:ph type="title"/>
          </p:nvPr>
        </p:nvSpPr>
        <p:spPr/>
        <p:txBody>
          <a:bodyPr>
            <a:normAutofit/>
          </a:bodyPr>
          <a:lstStyle/>
          <a:p>
            <a:r>
              <a:rPr lang="en-US" dirty="0"/>
              <a:t>Apprenticeships: Closing the Skills Gap Success Factors</a:t>
            </a:r>
          </a:p>
        </p:txBody>
      </p:sp>
      <p:pic>
        <p:nvPicPr>
          <p:cNvPr id="5" name="Content Placeholder 4">
            <a:extLst>
              <a:ext uri="{FF2B5EF4-FFF2-40B4-BE49-F238E27FC236}">
                <a16:creationId xmlns:a16="http://schemas.microsoft.com/office/drawing/2014/main" id="{89743993-037D-428E-AD23-D89AC9B09675}"/>
              </a:ext>
            </a:extLst>
          </p:cNvPr>
          <p:cNvPicPr>
            <a:picLocks noGrp="1" noChangeAspect="1"/>
          </p:cNvPicPr>
          <p:nvPr>
            <p:ph idx="1"/>
          </p:nvPr>
        </p:nvPicPr>
        <p:blipFill>
          <a:blip r:embed="rId3"/>
          <a:stretch>
            <a:fillRect/>
          </a:stretch>
        </p:blipFill>
        <p:spPr>
          <a:xfrm>
            <a:off x="2887045" y="1359209"/>
            <a:ext cx="6919560" cy="4596782"/>
          </a:xfrm>
          <a:prstGeom prst="rect">
            <a:avLst/>
          </a:prstGeom>
        </p:spPr>
      </p:pic>
    </p:spTree>
    <p:extLst>
      <p:ext uri="{BB962C8B-B14F-4D97-AF65-F5344CB8AC3E}">
        <p14:creationId xmlns:p14="http://schemas.microsoft.com/office/powerpoint/2010/main" val="360078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19</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Success Factor 1: Strong Organizational Management</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sz="half" idx="1"/>
          </p:nvPr>
        </p:nvSpPr>
        <p:spPr/>
        <p:txBody>
          <a:bodyPr>
            <a:normAutofit/>
          </a:bodyPr>
          <a:lstStyle/>
          <a:p>
            <a:pPr>
              <a:buFont typeface="Wingdings" panose="05000000000000000000" pitchFamily="2" charset="2"/>
              <a:buChar char="Ø"/>
            </a:pPr>
            <a:r>
              <a:rPr lang="en-US" sz="2000" b="1" dirty="0">
                <a:solidFill>
                  <a:schemeClr val="tx1"/>
                </a:solidFill>
              </a:rPr>
              <a:t>Identifying and onboarding grant-funded staff</a:t>
            </a:r>
            <a:endParaRPr lang="en-US" sz="2000" dirty="0">
              <a:solidFill>
                <a:schemeClr val="tx1"/>
              </a:solidFill>
            </a:endParaRPr>
          </a:p>
          <a:p>
            <a:pPr>
              <a:buFont typeface="Wingdings" panose="05000000000000000000" pitchFamily="2" charset="2"/>
              <a:buChar char="Ø"/>
            </a:pPr>
            <a:r>
              <a:rPr lang="en-US" sz="2000" dirty="0">
                <a:solidFill>
                  <a:schemeClr val="tx1"/>
                </a:solidFill>
              </a:rPr>
              <a:t>Identifying and allocating leveraged staff and resources</a:t>
            </a:r>
          </a:p>
          <a:p>
            <a:pPr>
              <a:buFont typeface="Wingdings" panose="05000000000000000000" pitchFamily="2" charset="2"/>
              <a:buChar char="Ø"/>
            </a:pPr>
            <a:r>
              <a:rPr lang="en-US" sz="2000" b="1" dirty="0">
                <a:solidFill>
                  <a:schemeClr val="tx1"/>
                </a:solidFill>
              </a:rPr>
              <a:t>Instituting strong grant fiscal management practices</a:t>
            </a:r>
            <a:endParaRPr lang="en-US" sz="2000" dirty="0">
              <a:solidFill>
                <a:schemeClr val="tx1"/>
              </a:solidFill>
            </a:endParaRPr>
          </a:p>
          <a:p>
            <a:pPr>
              <a:buFont typeface="Wingdings" panose="05000000000000000000" pitchFamily="2" charset="2"/>
              <a:buChar char="Ø"/>
            </a:pPr>
            <a:r>
              <a:rPr lang="en-US" sz="2000" dirty="0">
                <a:solidFill>
                  <a:schemeClr val="tx1"/>
                </a:solidFill>
              </a:rPr>
              <a:t>Developing and implementing ongoing communications processes and timelines</a:t>
            </a:r>
          </a:p>
          <a:p>
            <a:pPr>
              <a:buFont typeface="Wingdings" panose="05000000000000000000" pitchFamily="2" charset="2"/>
              <a:buChar char="Ø"/>
            </a:pPr>
            <a:r>
              <a:rPr lang="en-US" sz="2000" dirty="0">
                <a:solidFill>
                  <a:schemeClr val="tx1"/>
                </a:solidFill>
              </a:rPr>
              <a:t>Implementing and tracking project work plan, including scheduling of meetings, communications with partners, and confirmation of partner roles and commitments</a:t>
            </a:r>
          </a:p>
        </p:txBody>
      </p:sp>
      <p:sp>
        <p:nvSpPr>
          <p:cNvPr id="3" name="Content Placeholder 2"/>
          <p:cNvSpPr>
            <a:spLocks noGrp="1"/>
          </p:cNvSpPr>
          <p:nvPr>
            <p:ph sz="half" idx="2"/>
          </p:nvPr>
        </p:nvSpPr>
        <p:spPr/>
        <p:txBody>
          <a:bodyPr/>
          <a:lstStyle/>
          <a:p>
            <a:pPr>
              <a:buFont typeface="Wingdings" panose="05000000000000000000" pitchFamily="2" charset="2"/>
              <a:buChar char="Ø"/>
            </a:pPr>
            <a:r>
              <a:rPr lang="en-US" sz="2000" dirty="0"/>
              <a:t>Developing and using a “Deliverables Dashboard” or similar instrument to track deliverables accomplishments and grant project commitments</a:t>
            </a:r>
          </a:p>
          <a:p>
            <a:pPr>
              <a:buFont typeface="Wingdings" panose="05000000000000000000" pitchFamily="2" charset="2"/>
              <a:buChar char="Ø"/>
            </a:pPr>
            <a:r>
              <a:rPr lang="en-US" sz="2000" dirty="0"/>
              <a:t>Implementing ongoing communications with college leadership</a:t>
            </a:r>
          </a:p>
          <a:p>
            <a:pPr>
              <a:buFont typeface="Wingdings" panose="05000000000000000000" pitchFamily="2" charset="2"/>
              <a:buChar char="Ø"/>
            </a:pPr>
            <a:r>
              <a:rPr lang="en-US" sz="2000" b="1" dirty="0"/>
              <a:t>Having project staff utilize sound project management tools</a:t>
            </a:r>
            <a:endParaRPr lang="en-US" sz="2000" dirty="0"/>
          </a:p>
          <a:p>
            <a:pPr>
              <a:buFont typeface="Wingdings" panose="05000000000000000000" pitchFamily="2" charset="2"/>
              <a:buChar char="Ø"/>
            </a:pPr>
            <a:r>
              <a:rPr lang="en-US" sz="2000" b="1" dirty="0"/>
              <a:t>Maintaining communications with Federal Project Officer (FPO)</a:t>
            </a:r>
            <a:endParaRPr lang="en-US" sz="2000" dirty="0"/>
          </a:p>
          <a:p>
            <a:pPr>
              <a:buFont typeface="Wingdings" panose="05000000000000000000" pitchFamily="2" charset="2"/>
              <a:buChar char="Ø"/>
            </a:pPr>
            <a:r>
              <a:rPr lang="en-US" sz="2000" dirty="0"/>
              <a:t>Actively using TA resources</a:t>
            </a:r>
          </a:p>
          <a:p>
            <a:endParaRPr lang="en-US" dirty="0"/>
          </a:p>
        </p:txBody>
      </p:sp>
    </p:spTree>
    <p:extLst>
      <p:ext uri="{BB962C8B-B14F-4D97-AF65-F5344CB8AC3E}">
        <p14:creationId xmlns:p14="http://schemas.microsoft.com/office/powerpoint/2010/main" val="380248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2</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a:xfrm>
            <a:off x="684925" y="1695275"/>
            <a:ext cx="5290133" cy="1155700"/>
          </a:xfrm>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20</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Success Factor 2: Strong Operational Systems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sz="half" idx="1"/>
          </p:nvPr>
        </p:nvSpPr>
        <p:spPr/>
        <p:txBody>
          <a:bodyPr>
            <a:noAutofit/>
          </a:bodyPr>
          <a:lstStyle/>
          <a:p>
            <a:pPr marL="342900" indent="-342900">
              <a:buFont typeface="Wingdings" panose="05000000000000000000" pitchFamily="2" charset="2"/>
              <a:buChar char="Ø"/>
            </a:pPr>
            <a:r>
              <a:rPr lang="en-US" sz="2400" dirty="0">
                <a:solidFill>
                  <a:schemeClr val="tx1"/>
                </a:solidFill>
              </a:rPr>
              <a:t>Identifying and using a performance management system</a:t>
            </a:r>
          </a:p>
          <a:p>
            <a:pPr marL="342900" indent="-342900">
              <a:buFont typeface="Wingdings" panose="05000000000000000000" pitchFamily="2" charset="2"/>
              <a:buChar char="Ø"/>
            </a:pPr>
            <a:r>
              <a:rPr lang="en-US" sz="2400" dirty="0">
                <a:solidFill>
                  <a:schemeClr val="tx1"/>
                </a:solidFill>
              </a:rPr>
              <a:t>Implementing data collections tools and processes</a:t>
            </a:r>
          </a:p>
          <a:p>
            <a:pPr marL="342900" indent="-342900">
              <a:buFont typeface="Wingdings" panose="05000000000000000000" pitchFamily="2" charset="2"/>
              <a:buChar char="Ø"/>
            </a:pPr>
            <a:r>
              <a:rPr lang="en-US" sz="2400" dirty="0">
                <a:solidFill>
                  <a:schemeClr val="tx1"/>
                </a:solidFill>
              </a:rPr>
              <a:t>Training staff on performance management system and data collection tools and processes</a:t>
            </a:r>
          </a:p>
          <a:p>
            <a:pPr marL="342900" indent="-342900">
              <a:buFont typeface="Wingdings" panose="05000000000000000000" pitchFamily="2" charset="2"/>
              <a:buChar char="Ø"/>
            </a:pPr>
            <a:r>
              <a:rPr lang="en-US" sz="2400" b="0" dirty="0">
                <a:solidFill>
                  <a:schemeClr val="tx1"/>
                </a:solidFill>
              </a:rPr>
              <a:t>Developing and using performance reports and communications with partners regarding ongoing performance</a:t>
            </a:r>
          </a:p>
        </p:txBody>
      </p:sp>
      <p:sp>
        <p:nvSpPr>
          <p:cNvPr id="3" name="Content Placeholder 2"/>
          <p:cNvSpPr>
            <a:spLocks noGrp="1"/>
          </p:cNvSpPr>
          <p:nvPr>
            <p:ph sz="half" idx="2"/>
          </p:nvPr>
        </p:nvSpPr>
        <p:spPr/>
        <p:txBody>
          <a:bodyPr/>
          <a:lstStyle/>
          <a:p>
            <a:endParaRPr lang="en-US" sz="2400" dirty="0">
              <a:solidFill>
                <a:schemeClr val="tx1"/>
              </a:solidFill>
            </a:endParaRPr>
          </a:p>
          <a:p>
            <a:endParaRPr lang="en-US" sz="2400" dirty="0">
              <a:solidFill>
                <a:schemeClr val="tx1"/>
              </a:solidFill>
            </a:endParaRPr>
          </a:p>
          <a:p>
            <a:pPr marL="342900" indent="-342900">
              <a:buFont typeface="Wingdings" panose="05000000000000000000" pitchFamily="2" charset="2"/>
              <a:buChar char="Ø"/>
            </a:pPr>
            <a:r>
              <a:rPr lang="en-US" sz="2400" b="0" dirty="0">
                <a:solidFill>
                  <a:schemeClr val="tx1"/>
                </a:solidFill>
              </a:rPr>
              <a:t>Instituting an evaluation and/or continuous improvement framework and process for implementing feedback</a:t>
            </a:r>
          </a:p>
          <a:p>
            <a:pPr marL="342900" indent="-342900">
              <a:buFont typeface="Wingdings" panose="05000000000000000000" pitchFamily="2" charset="2"/>
              <a:buChar char="Ø"/>
            </a:pPr>
            <a:r>
              <a:rPr lang="en-US" sz="2400" b="0" dirty="0">
                <a:solidFill>
                  <a:schemeClr val="tx1"/>
                </a:solidFill>
              </a:rPr>
              <a:t>Integrating quarterly reporting, along with other more frequent measures, into project operations to identify performance strengths and weaknesses</a:t>
            </a:r>
          </a:p>
          <a:p>
            <a:pPr marL="342900" indent="-342900">
              <a:buFont typeface="Wingdings" panose="05000000000000000000" pitchFamily="2" charset="2"/>
              <a:buChar char="Ø"/>
            </a:pPr>
            <a:r>
              <a:rPr lang="en-US" sz="2400" b="0" dirty="0">
                <a:solidFill>
                  <a:schemeClr val="tx1"/>
                </a:solidFill>
              </a:rPr>
              <a:t>Employing data-driven decision making through business processes used in the project</a:t>
            </a:r>
          </a:p>
          <a:p>
            <a:endParaRPr lang="en-US" dirty="0">
              <a:solidFill>
                <a:schemeClr val="tx1"/>
              </a:solidFill>
            </a:endParaRPr>
          </a:p>
          <a:p>
            <a:endParaRPr lang="en-US" dirty="0"/>
          </a:p>
        </p:txBody>
      </p:sp>
    </p:spTree>
    <p:extLst>
      <p:ext uri="{BB962C8B-B14F-4D97-AF65-F5344CB8AC3E}">
        <p14:creationId xmlns:p14="http://schemas.microsoft.com/office/powerpoint/2010/main" val="354195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21</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Success Factor 3: Sustainability Principles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sz="half" idx="1"/>
          </p:nvPr>
        </p:nvSpPr>
        <p:spPr/>
        <p:txBody>
          <a:bodyPr>
            <a:normAutofit/>
          </a:bodyPr>
          <a:lstStyle/>
          <a:p>
            <a:pPr>
              <a:buFont typeface="Wingdings" panose="05000000000000000000" pitchFamily="2" charset="2"/>
              <a:buChar char="Ø"/>
            </a:pPr>
            <a:r>
              <a:rPr lang="en-US" sz="2200" b="1" dirty="0"/>
              <a:t>Identifying the grant-funded improvements in programs, policies, or practices that will be targeted for ongoing sustainability during and after the project period</a:t>
            </a:r>
          </a:p>
          <a:p>
            <a:pPr>
              <a:buFont typeface="Wingdings" panose="05000000000000000000" pitchFamily="2" charset="2"/>
              <a:buChar char="Ø"/>
            </a:pPr>
            <a:r>
              <a:rPr lang="en-US" sz="2200" b="1" dirty="0"/>
              <a:t>Implementing continual communication and “buy-in” from stakeholders, as appropriate</a:t>
            </a:r>
          </a:p>
          <a:p>
            <a:pPr>
              <a:buFont typeface="Wingdings" panose="05000000000000000000" pitchFamily="2" charset="2"/>
              <a:buChar char="Ø"/>
            </a:pPr>
            <a:r>
              <a:rPr lang="en-US" sz="2200" dirty="0"/>
              <a:t>Identifying how aspects of the grant project can be shown to support broader priorities of entities that are critical to sustainability</a:t>
            </a:r>
          </a:p>
        </p:txBody>
      </p:sp>
      <p:sp>
        <p:nvSpPr>
          <p:cNvPr id="3" name="Content Placeholder 2"/>
          <p:cNvSpPr>
            <a:spLocks noGrp="1"/>
          </p:cNvSpPr>
          <p:nvPr>
            <p:ph sz="half" idx="2"/>
          </p:nvPr>
        </p:nvSpPr>
        <p:spPr/>
        <p:txBody>
          <a:bodyPr/>
          <a:lstStyle/>
          <a:p>
            <a:pPr>
              <a:buFont typeface="Wingdings" panose="05000000000000000000" pitchFamily="2" charset="2"/>
              <a:buChar char="Ø"/>
            </a:pPr>
            <a:r>
              <a:rPr lang="en-US" sz="2200" dirty="0"/>
              <a:t>Developing ongoing processes for identification and documentation of “corrections” and “lessons learned” as the project design is modified due to internal and external factors</a:t>
            </a:r>
          </a:p>
          <a:p>
            <a:pPr>
              <a:buFont typeface="Wingdings" panose="05000000000000000000" pitchFamily="2" charset="2"/>
              <a:buChar char="Ø"/>
            </a:pPr>
            <a:r>
              <a:rPr lang="en-US" sz="2200" dirty="0"/>
              <a:t>Identifying ongoing “success stories” using both employer and student/worker examples</a:t>
            </a:r>
          </a:p>
          <a:p>
            <a:pPr>
              <a:buFont typeface="Wingdings" panose="05000000000000000000" pitchFamily="2" charset="2"/>
              <a:buChar char="Ø"/>
            </a:pPr>
            <a:r>
              <a:rPr lang="en-US" sz="2200" dirty="0"/>
              <a:t>Developing and regularly monitoring a sustainability plan</a:t>
            </a:r>
          </a:p>
          <a:p>
            <a:pPr>
              <a:buFont typeface="Wingdings" panose="05000000000000000000" pitchFamily="2" charset="2"/>
              <a:buChar char="Ø"/>
            </a:pPr>
            <a:r>
              <a:rPr lang="en-US" sz="2200" dirty="0"/>
              <a:t>Implementing proactive strategies to continue funding innovative programs, policies, and practices once grant funds end</a:t>
            </a:r>
          </a:p>
          <a:p>
            <a:endParaRPr lang="en-US" dirty="0"/>
          </a:p>
          <a:p>
            <a:endParaRPr lang="en-US" dirty="0"/>
          </a:p>
        </p:txBody>
      </p:sp>
    </p:spTree>
    <p:extLst>
      <p:ext uri="{BB962C8B-B14F-4D97-AF65-F5344CB8AC3E}">
        <p14:creationId xmlns:p14="http://schemas.microsoft.com/office/powerpoint/2010/main" val="194454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22</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Success Factor 4: Effective Apprenticeship Design</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sz="half" idx="1"/>
          </p:nvPr>
        </p:nvSpPr>
        <p:spPr/>
        <p:txBody>
          <a:bodyPr>
            <a:normAutofit fontScale="85000" lnSpcReduction="10000"/>
          </a:bodyPr>
          <a:lstStyle/>
          <a:p>
            <a:pPr>
              <a:buFont typeface="Wingdings" panose="05000000000000000000" pitchFamily="2" charset="2"/>
              <a:buChar char="Ø"/>
            </a:pPr>
            <a:r>
              <a:rPr lang="en-US" b="1" dirty="0"/>
              <a:t>Understanding the labor market and human resource needs and goals of employers and other partners and articulating how the program helps partners meet their goals</a:t>
            </a:r>
          </a:p>
          <a:p>
            <a:pPr>
              <a:buFont typeface="Wingdings" panose="05000000000000000000" pitchFamily="2" charset="2"/>
              <a:buChar char="Ø"/>
            </a:pPr>
            <a:r>
              <a:rPr lang="en-US" b="1" dirty="0"/>
              <a:t>Engaging multiple employers in the target sectors (Advanced Manufacturing, Information Technology, and Healthcare) to design apprenticeship programs </a:t>
            </a:r>
          </a:p>
          <a:p>
            <a:pPr>
              <a:buFont typeface="Wingdings" panose="05000000000000000000" pitchFamily="2" charset="2"/>
              <a:buChar char="Ø"/>
            </a:pPr>
            <a:r>
              <a:rPr lang="en-US" b="1" dirty="0"/>
              <a:t>Implementing partnership and/or subrecipient agreements with employer partners and primary industry partner(s)</a:t>
            </a:r>
          </a:p>
          <a:p>
            <a:pPr>
              <a:buFont typeface="Wingdings" panose="05000000000000000000" pitchFamily="2" charset="2"/>
              <a:buChar char="Ø"/>
            </a:pPr>
            <a:r>
              <a:rPr lang="en-US" b="1" dirty="0"/>
              <a:t>Leveraging employer partners’ resources and abilities at deepening levels</a:t>
            </a:r>
          </a:p>
          <a:p>
            <a:pPr>
              <a:buFont typeface="Wingdings" panose="05000000000000000000" pitchFamily="2" charset="2"/>
              <a:buChar char="Ø"/>
            </a:pPr>
            <a:endParaRPr lang="en-US" dirty="0"/>
          </a:p>
        </p:txBody>
      </p:sp>
      <p:sp>
        <p:nvSpPr>
          <p:cNvPr id="3" name="Content Placeholder 2"/>
          <p:cNvSpPr>
            <a:spLocks noGrp="1"/>
          </p:cNvSpPr>
          <p:nvPr>
            <p:ph sz="half" idx="2"/>
          </p:nvPr>
        </p:nvSpPr>
        <p:spPr/>
        <p:txBody>
          <a:bodyPr/>
          <a:lstStyle/>
          <a:p>
            <a:pPr>
              <a:buFont typeface="Wingdings" panose="05000000000000000000" pitchFamily="2" charset="2"/>
              <a:buChar char="Ø"/>
            </a:pPr>
            <a:r>
              <a:rPr lang="en-US" sz="2200" dirty="0"/>
              <a:t>Mapping instruction and credential(s) to employers’ occupations and competencies</a:t>
            </a:r>
          </a:p>
          <a:p>
            <a:pPr>
              <a:buFont typeface="Wingdings" panose="05000000000000000000" pitchFamily="2" charset="2"/>
              <a:buChar char="Ø"/>
            </a:pPr>
            <a:r>
              <a:rPr lang="en-US" sz="2200" dirty="0"/>
              <a:t>Documenting how grant policies adhere to the five characteristics of high-quality of apprenticeship programs</a:t>
            </a:r>
          </a:p>
          <a:p>
            <a:pPr>
              <a:buFont typeface="Wingdings" panose="05000000000000000000" pitchFamily="2" charset="2"/>
              <a:buChar char="Ø"/>
            </a:pPr>
            <a:r>
              <a:rPr lang="en-US" sz="2200" dirty="0"/>
              <a:t>Implementing ongoing use of apprentice tracking system to capture wages, training duration, credentials attained, and other important indicators</a:t>
            </a:r>
          </a:p>
          <a:p>
            <a:pPr>
              <a:buFont typeface="Wingdings" panose="05000000000000000000" pitchFamily="2" charset="2"/>
              <a:buChar char="Ø"/>
            </a:pPr>
            <a:r>
              <a:rPr lang="en-US" sz="2200" dirty="0"/>
              <a:t>Ensuring pre-apprenticeship experiences lead to an apprenticeship opportunity or gainful employment at middle-skill wages</a:t>
            </a:r>
          </a:p>
          <a:p>
            <a:endParaRPr lang="en-US" dirty="0"/>
          </a:p>
        </p:txBody>
      </p:sp>
    </p:spTree>
    <p:extLst>
      <p:ext uri="{BB962C8B-B14F-4D97-AF65-F5344CB8AC3E}">
        <p14:creationId xmlns:p14="http://schemas.microsoft.com/office/powerpoint/2010/main" val="163384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23</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Success Factor 5: Effective Partner Engagement</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pPr marL="457200" indent="-457200">
              <a:buFont typeface="Wingdings" panose="05000000000000000000" pitchFamily="2" charset="2"/>
              <a:buChar char="Ø"/>
            </a:pPr>
            <a:r>
              <a:rPr lang="en-US" b="1" dirty="0">
                <a:solidFill>
                  <a:schemeClr val="tx1"/>
                </a:solidFill>
              </a:rPr>
              <a:t>Coordinating partner activities and assigning partner relationships to appropriate project staff</a:t>
            </a:r>
          </a:p>
          <a:p>
            <a:pPr marL="457200" indent="-457200">
              <a:buFont typeface="Wingdings" panose="05000000000000000000" pitchFamily="2" charset="2"/>
              <a:buChar char="Ø"/>
            </a:pPr>
            <a:r>
              <a:rPr lang="en-US" b="1" dirty="0">
                <a:solidFill>
                  <a:schemeClr val="tx1"/>
                </a:solidFill>
              </a:rPr>
              <a:t>Engaging in regular communication with all partners</a:t>
            </a:r>
          </a:p>
          <a:p>
            <a:pPr marL="457200" indent="-457200">
              <a:buFont typeface="Wingdings" panose="05000000000000000000" pitchFamily="2" charset="2"/>
              <a:buChar char="Ø"/>
            </a:pPr>
            <a:r>
              <a:rPr lang="en-US" dirty="0"/>
              <a:t>Providing partners with continual feedback regarding the project and performance</a:t>
            </a:r>
          </a:p>
          <a:p>
            <a:pPr marL="457200" indent="-457200">
              <a:buFont typeface="Wingdings" panose="05000000000000000000" pitchFamily="2" charset="2"/>
              <a:buChar char="Ø"/>
            </a:pPr>
            <a:r>
              <a:rPr lang="en-US" dirty="0"/>
              <a:t>Recruiting new partners, as needed</a:t>
            </a:r>
          </a:p>
          <a:p>
            <a:endParaRPr lang="en-US" sz="2800"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34750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24</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noAutofit/>
          </a:bodyPr>
          <a:lstStyle/>
          <a:p>
            <a:r>
              <a:rPr lang="en-US" sz="2800" dirty="0"/>
              <a:t>Success Factor 6:</a:t>
            </a:r>
            <a:br>
              <a:rPr lang="en-US" sz="2800" dirty="0"/>
            </a:br>
            <a:r>
              <a:rPr lang="en-US" sz="2800" dirty="0"/>
              <a:t>Effective Participant Engagement in an Apprenticeship Experience</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fontScale="77500" lnSpcReduction="20000"/>
          </a:bodyPr>
          <a:lstStyle/>
          <a:p>
            <a:pPr marL="457200" indent="-457200">
              <a:buFont typeface="Wingdings" panose="05000000000000000000" pitchFamily="2" charset="2"/>
              <a:buChar char="Ø"/>
            </a:pPr>
            <a:r>
              <a:rPr lang="en-US" dirty="0">
                <a:solidFill>
                  <a:schemeClr val="tx1"/>
                </a:solidFill>
              </a:rPr>
              <a:t>Conducting effective outreach and recruitment</a:t>
            </a:r>
          </a:p>
          <a:p>
            <a:pPr marL="457200" indent="-457200">
              <a:buFont typeface="Wingdings" panose="05000000000000000000" pitchFamily="2" charset="2"/>
              <a:buChar char="Ø"/>
            </a:pPr>
            <a:r>
              <a:rPr lang="en-US" dirty="0">
                <a:solidFill>
                  <a:schemeClr val="tx1"/>
                </a:solidFill>
              </a:rPr>
              <a:t>Developing on-boarding processes and vetting for participants into the program</a:t>
            </a:r>
          </a:p>
          <a:p>
            <a:pPr marL="457200" indent="-457200">
              <a:buFont typeface="Wingdings" panose="05000000000000000000" pitchFamily="2" charset="2"/>
              <a:buChar char="Ø"/>
            </a:pPr>
            <a:r>
              <a:rPr lang="en-US" dirty="0">
                <a:solidFill>
                  <a:schemeClr val="tx1"/>
                </a:solidFill>
              </a:rPr>
              <a:t>Implementing a case management approach tailored to work and learn opportunities</a:t>
            </a:r>
          </a:p>
          <a:p>
            <a:pPr marL="457200" indent="-457200">
              <a:buFont typeface="Wingdings" panose="05000000000000000000" pitchFamily="2" charset="2"/>
              <a:buChar char="Ø"/>
            </a:pPr>
            <a:r>
              <a:rPr lang="en-US" dirty="0">
                <a:solidFill>
                  <a:schemeClr val="tx1"/>
                </a:solidFill>
              </a:rPr>
              <a:t>Developing individual employment plans that outline the work experience and concurrent related training instruction targeted to project sectors and occupations</a:t>
            </a:r>
          </a:p>
          <a:p>
            <a:pPr marL="457200" indent="-457200">
              <a:buFont typeface="Wingdings" panose="05000000000000000000" pitchFamily="2" charset="2"/>
              <a:buChar char="Ø"/>
            </a:pPr>
            <a:r>
              <a:rPr lang="en-US" b="0" dirty="0">
                <a:solidFill>
                  <a:schemeClr val="tx1"/>
                </a:solidFill>
              </a:rPr>
              <a:t>Matching participant interests and experiences with the right work and training experience</a:t>
            </a:r>
          </a:p>
          <a:p>
            <a:pPr marL="457200" indent="-457200">
              <a:buFont typeface="Wingdings" panose="05000000000000000000" pitchFamily="2" charset="2"/>
              <a:buChar char="Ø"/>
            </a:pPr>
            <a:r>
              <a:rPr lang="en-US" b="0" dirty="0">
                <a:solidFill>
                  <a:schemeClr val="tx1"/>
                </a:solidFill>
              </a:rPr>
              <a:t>Providing appropriate supportive services to support apprenticeship experiences</a:t>
            </a:r>
          </a:p>
          <a:p>
            <a:pPr marL="457200" indent="-457200">
              <a:buFont typeface="Wingdings" panose="05000000000000000000" pitchFamily="2" charset="2"/>
              <a:buChar char="Ø"/>
            </a:pPr>
            <a:r>
              <a:rPr lang="en-US" b="0" dirty="0">
                <a:solidFill>
                  <a:schemeClr val="tx1"/>
                </a:solidFill>
              </a:rPr>
              <a:t>Monitoring for continuous improvement</a:t>
            </a:r>
          </a:p>
        </p:txBody>
      </p:sp>
    </p:spTree>
    <p:extLst>
      <p:ext uri="{BB962C8B-B14F-4D97-AF65-F5344CB8AC3E}">
        <p14:creationId xmlns:p14="http://schemas.microsoft.com/office/powerpoint/2010/main" val="354816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Featured Panelist</a:t>
            </a:r>
          </a:p>
        </p:txBody>
      </p:sp>
    </p:spTree>
    <p:extLst>
      <p:ext uri="{BB962C8B-B14F-4D97-AF65-F5344CB8AC3E}">
        <p14:creationId xmlns:p14="http://schemas.microsoft.com/office/powerpoint/2010/main" val="3334844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26</a:t>
            </a:fld>
            <a:endParaRPr lang="en-US" dirty="0"/>
          </a:p>
        </p:txBody>
      </p:sp>
      <p:sp>
        <p:nvSpPr>
          <p:cNvPr id="8" name="Title 7"/>
          <p:cNvSpPr>
            <a:spLocks noGrp="1"/>
          </p:cNvSpPr>
          <p:nvPr>
            <p:ph type="title"/>
          </p:nvPr>
        </p:nvSpPr>
        <p:spPr/>
        <p:txBody>
          <a:bodyPr>
            <a:normAutofit fontScale="90000"/>
          </a:bodyPr>
          <a:lstStyle/>
          <a:p>
            <a:br>
              <a:rPr lang="en-US" dirty="0"/>
            </a:br>
            <a:r>
              <a:rPr lang="en-US" sz="3600" dirty="0"/>
              <a:t>Southern Utah University</a:t>
            </a:r>
            <a:br>
              <a:rPr lang="en-US" dirty="0"/>
            </a:br>
            <a:endParaRPr lang="en-US" dirty="0"/>
          </a:p>
        </p:txBody>
      </p:sp>
      <p:sp>
        <p:nvSpPr>
          <p:cNvPr id="9" name="Content Placeholder 8"/>
          <p:cNvSpPr>
            <a:spLocks noGrp="1"/>
          </p:cNvSpPr>
          <p:nvPr>
            <p:ph idx="1"/>
          </p:nvPr>
        </p:nvSpPr>
        <p:spPr/>
        <p:txBody>
          <a:bodyPr/>
          <a:lstStyle/>
          <a:p>
            <a:pPr marL="0" indent="0" algn="ctr">
              <a:buNone/>
            </a:pPr>
            <a:endParaRPr lang="en-US" sz="2800" spc="-1" dirty="0">
              <a:solidFill>
                <a:srgbClr val="242021"/>
              </a:solidFill>
            </a:endParaRPr>
          </a:p>
          <a:p>
            <a:pPr marL="0" indent="0" algn="ctr">
              <a:buNone/>
            </a:pPr>
            <a:endParaRPr lang="en-US" sz="2800" spc="-1" dirty="0">
              <a:solidFill>
                <a:srgbClr val="242021"/>
              </a:solidFill>
            </a:endParaRPr>
          </a:p>
          <a:p>
            <a:pPr marL="0" indent="0" algn="ctr">
              <a:buNone/>
            </a:pPr>
            <a:r>
              <a:rPr lang="en-US" sz="2800" b="1" spc="-1" dirty="0">
                <a:solidFill>
                  <a:srgbClr val="242021"/>
                </a:solidFill>
              </a:rPr>
              <a:t>BASIC Project</a:t>
            </a:r>
            <a:endParaRPr lang="en-US" sz="2800" b="1" spc="-1" dirty="0">
              <a:latin typeface="Arial"/>
            </a:endParaRPr>
          </a:p>
          <a:p>
            <a:pPr marL="0" indent="0" algn="ctr">
              <a:buNone/>
            </a:pPr>
            <a:r>
              <a:rPr lang="en-US" sz="2800" b="1" spc="-1" dirty="0">
                <a:solidFill>
                  <a:srgbClr val="242021"/>
                </a:solidFill>
              </a:rPr>
              <a:t>Building Apprenticeship Systems in Cybersecurity</a:t>
            </a:r>
            <a:endParaRPr lang="en-US" sz="2800" b="1" spc="-1" dirty="0">
              <a:latin typeface="Arial"/>
            </a:endParaRPr>
          </a:p>
          <a:p>
            <a:pPr marL="0" indent="0">
              <a:buNone/>
            </a:pPr>
            <a:endParaRPr lang="en-US" dirty="0"/>
          </a:p>
        </p:txBody>
      </p:sp>
    </p:spTree>
    <p:extLst>
      <p:ext uri="{BB962C8B-B14F-4D97-AF65-F5344CB8AC3E}">
        <p14:creationId xmlns:p14="http://schemas.microsoft.com/office/powerpoint/2010/main" val="183370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27</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Southern Utah University (SUU)</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lnSpcReduction="10000"/>
          </a:bodyPr>
          <a:lstStyle/>
          <a:p>
            <a:pPr marL="0" indent="0">
              <a:buNone/>
            </a:pPr>
            <a:r>
              <a:rPr lang="en-US" sz="2800" spc="-1" dirty="0">
                <a:solidFill>
                  <a:srgbClr val="242021"/>
                </a:solidFill>
              </a:rPr>
              <a:t>High-Quality Apprenticeship Characteristics Relating to Cybersecurity</a:t>
            </a:r>
            <a:endParaRPr lang="en-US" sz="2800" spc="-1" dirty="0"/>
          </a:p>
          <a:p>
            <a:pPr indent="-227330">
              <a:buClr>
                <a:srgbClr val="7A232F"/>
              </a:buClr>
              <a:buFont typeface="Wingdings 3" charset="2"/>
              <a:buChar char=""/>
            </a:pPr>
            <a:r>
              <a:rPr lang="en-US" sz="2800" spc="-1" dirty="0">
                <a:solidFill>
                  <a:srgbClr val="242021"/>
                </a:solidFill>
              </a:rPr>
              <a:t>Educational and Instructional Component</a:t>
            </a:r>
            <a:endParaRPr lang="en-US" sz="2800" spc="-1" dirty="0"/>
          </a:p>
          <a:p>
            <a:pPr marL="883285" lvl="1" indent="-342900">
              <a:lnSpc>
                <a:spcPct val="100000"/>
              </a:lnSpc>
              <a:spcBef>
                <a:spcPts val="1134"/>
              </a:spcBef>
              <a:buClr>
                <a:srgbClr val="000000"/>
              </a:buClr>
              <a:buSzPct val="75000"/>
              <a:buFont typeface="Wingdings"/>
              <a:buChar char="§"/>
            </a:pPr>
            <a:r>
              <a:rPr lang="en-US" sz="2800" spc="-1" dirty="0">
                <a:solidFill>
                  <a:srgbClr val="242021"/>
                </a:solidFill>
              </a:rPr>
              <a:t>Every apprentice will take three cybersecurity courses offered by SUU</a:t>
            </a:r>
            <a:endParaRPr lang="en-US" sz="2800" spc="-1" dirty="0"/>
          </a:p>
          <a:p>
            <a:pPr marL="883285" lvl="1" indent="-342900">
              <a:lnSpc>
                <a:spcPct val="100000"/>
              </a:lnSpc>
              <a:spcBef>
                <a:spcPts val="1134"/>
              </a:spcBef>
              <a:buClr>
                <a:srgbClr val="000000"/>
              </a:buClr>
              <a:buSzPct val="75000"/>
              <a:buFont typeface="Wingdings"/>
              <a:buChar char="§"/>
            </a:pPr>
            <a:r>
              <a:rPr lang="en-US" sz="2800" spc="-1" dirty="0">
                <a:solidFill>
                  <a:srgbClr val="242021"/>
                </a:solidFill>
              </a:rPr>
              <a:t>SUU is recognized by the National Security Agency as a Center of Academic Excellence</a:t>
            </a:r>
            <a:endParaRPr lang="en-US" sz="2800" spc="-1" dirty="0"/>
          </a:p>
          <a:p>
            <a:pPr marL="883285" lvl="1" indent="-342900">
              <a:lnSpc>
                <a:spcPct val="100000"/>
              </a:lnSpc>
              <a:spcBef>
                <a:spcPts val="1134"/>
              </a:spcBef>
              <a:buClr>
                <a:srgbClr val="000000"/>
              </a:buClr>
              <a:buSzPct val="75000"/>
              <a:buFont typeface="Wingdings"/>
              <a:buChar char="§"/>
            </a:pPr>
            <a:r>
              <a:rPr lang="en-US" sz="2800" spc="-1" dirty="0">
                <a:solidFill>
                  <a:srgbClr val="242021"/>
                </a:solidFill>
              </a:rPr>
              <a:t>These courses are part of that certification</a:t>
            </a:r>
            <a:endParaRPr lang="en-US" sz="2800" spc="-1" dirty="0"/>
          </a:p>
          <a:p>
            <a:pPr indent="-227330">
              <a:buClr>
                <a:srgbClr val="7A232F"/>
              </a:buClr>
              <a:buFont typeface="Wingdings 3" charset="2"/>
              <a:buChar char=""/>
            </a:pPr>
            <a:r>
              <a:rPr lang="en-US" sz="2800" spc="-1" dirty="0">
                <a:solidFill>
                  <a:srgbClr val="242021"/>
                </a:solidFill>
              </a:rPr>
              <a:t>Industry-Recognized Credentials Earned</a:t>
            </a:r>
            <a:endParaRPr lang="en-US" sz="2800" spc="-1" dirty="0"/>
          </a:p>
          <a:p>
            <a:pPr marL="883285" lvl="1" indent="-342900">
              <a:lnSpc>
                <a:spcPct val="100000"/>
              </a:lnSpc>
              <a:spcBef>
                <a:spcPts val="1134"/>
              </a:spcBef>
              <a:buClr>
                <a:srgbClr val="000000"/>
              </a:buClr>
              <a:buSzPct val="75000"/>
              <a:buFont typeface="Wingdings"/>
              <a:buChar char="§"/>
            </a:pPr>
            <a:r>
              <a:rPr lang="en-US" sz="2800" spc="-1" dirty="0">
                <a:solidFill>
                  <a:srgbClr val="242021"/>
                </a:solidFill>
              </a:rPr>
              <a:t>Courses are customized with input from industry partners</a:t>
            </a:r>
            <a:endParaRPr lang="en-US" sz="2800" spc="-1" dirty="0"/>
          </a:p>
          <a:p>
            <a:pPr marL="883285" lvl="1" indent="-342900">
              <a:lnSpc>
                <a:spcPct val="100000"/>
              </a:lnSpc>
              <a:spcBef>
                <a:spcPts val="1134"/>
              </a:spcBef>
              <a:buClr>
                <a:srgbClr val="000000"/>
              </a:buClr>
              <a:buSzPct val="75000"/>
              <a:buFont typeface="Wingdings"/>
              <a:buChar char="§"/>
            </a:pPr>
            <a:r>
              <a:rPr lang="en-US" sz="2800" spc="-1" dirty="0">
                <a:solidFill>
                  <a:srgbClr val="242021"/>
                </a:solidFill>
              </a:rPr>
              <a:t>Participants will earn a cybersecurity certificate upon successful completion of the courses</a:t>
            </a:r>
            <a:endParaRPr lang="en-US" sz="2800" spc="-1" dirty="0"/>
          </a:p>
          <a:p>
            <a:endParaRPr lang="en-US" sz="2800"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694877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28</a:t>
            </a:fld>
            <a:endParaRPr lang="en-US" dirty="0"/>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Southern Utah University</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p:txBody>
          <a:bodyPr>
            <a:normAutofit/>
          </a:bodyPr>
          <a:lstStyle/>
          <a:p>
            <a:pPr indent="-227330">
              <a:buClr>
                <a:srgbClr val="7A232F"/>
              </a:buClr>
              <a:buFont typeface="Wingdings 3" charset="2"/>
              <a:buChar char=""/>
            </a:pPr>
            <a:r>
              <a:rPr lang="en-US" sz="2800" spc="-1" dirty="0">
                <a:solidFill>
                  <a:srgbClr val="242021"/>
                </a:solidFill>
              </a:rPr>
              <a:t>Paid Work-based Component</a:t>
            </a:r>
          </a:p>
          <a:p>
            <a:pPr marL="801370" lvl="1" indent="-342900">
              <a:spcBef>
                <a:spcPts val="1800"/>
              </a:spcBef>
              <a:buClr>
                <a:srgbClr val="7A232F"/>
              </a:buClr>
              <a:buFont typeface="Wingdings" panose="05000000000000000000" pitchFamily="2" charset="2"/>
              <a:buChar char="§"/>
            </a:pPr>
            <a:r>
              <a:rPr lang="en-US" sz="2800" spc="-1" dirty="0">
                <a:solidFill>
                  <a:srgbClr val="242021"/>
                </a:solidFill>
              </a:rPr>
              <a:t>Energy and manufacturing industry groups contracted to recruit employers</a:t>
            </a:r>
          </a:p>
          <a:p>
            <a:pPr marL="1258570" lvl="2" indent="-342900">
              <a:spcBef>
                <a:spcPts val="1800"/>
              </a:spcBef>
              <a:buClr>
                <a:srgbClr val="7A232F"/>
              </a:buClr>
              <a:buFont typeface="Arial" panose="020B0604020202020204" pitchFamily="34" charset="0"/>
              <a:buChar char="•"/>
            </a:pPr>
            <a:r>
              <a:rPr lang="en-US" sz="2800" spc="-1" dirty="0" err="1">
                <a:solidFill>
                  <a:srgbClr val="242021"/>
                </a:solidFill>
              </a:rPr>
              <a:t>EnergySec</a:t>
            </a:r>
            <a:r>
              <a:rPr lang="en-US" sz="2800" spc="-1" dirty="0">
                <a:solidFill>
                  <a:srgbClr val="242021"/>
                </a:solidFill>
              </a:rPr>
              <a:t> recently designated as Standards Recognition Entity </a:t>
            </a:r>
          </a:p>
          <a:p>
            <a:pPr marL="801370" lvl="1" indent="-342900">
              <a:spcBef>
                <a:spcPts val="1800"/>
              </a:spcBef>
              <a:buClr>
                <a:srgbClr val="7A232F"/>
              </a:buClr>
              <a:buFont typeface="Wingdings" charset="2"/>
              <a:buChar char="§"/>
            </a:pPr>
            <a:r>
              <a:rPr lang="en-US" sz="2800" spc="-1" dirty="0">
                <a:solidFill>
                  <a:srgbClr val="242021"/>
                </a:solidFill>
              </a:rPr>
              <a:t>Competency model development is in progress</a:t>
            </a:r>
            <a:endParaRPr lang="en-US" sz="2800" dirty="0"/>
          </a:p>
          <a:p>
            <a:pPr marL="801370" lvl="1" indent="-342900">
              <a:spcBef>
                <a:spcPts val="1800"/>
              </a:spcBef>
              <a:buClr>
                <a:srgbClr val="7A232F"/>
              </a:buClr>
              <a:buFont typeface="Wingdings" charset="2"/>
              <a:buChar char="§"/>
            </a:pPr>
            <a:r>
              <a:rPr lang="en-US" sz="2800" spc="-1" dirty="0">
                <a:solidFill>
                  <a:srgbClr val="242021"/>
                </a:solidFill>
              </a:rPr>
              <a:t>Contract execution in final stages for data management system </a:t>
            </a:r>
            <a:endParaRPr lang="en-US" sz="2800" spc="-1" dirty="0">
              <a:solidFill>
                <a:srgbClr val="242021"/>
              </a:solidFill>
              <a:cs typeface="Arial"/>
            </a:endParaRPr>
          </a:p>
          <a:p>
            <a:pPr indent="-227330">
              <a:buClr>
                <a:srgbClr val="7A232F"/>
              </a:buClr>
              <a:buFont typeface="Wingdings 3" charset="2"/>
              <a:buChar char=""/>
            </a:pPr>
            <a:r>
              <a:rPr lang="en-US" sz="2800" spc="-1" dirty="0">
                <a:solidFill>
                  <a:srgbClr val="242021"/>
                </a:solidFill>
                <a:latin typeface="Calibri" panose="020F0502020204030204" pitchFamily="34" charset="0"/>
                <a:cs typeface="Calibri" panose="020F0502020204030204" pitchFamily="34" charset="0"/>
              </a:rPr>
              <a:t>Work-based Learning and Mentorship</a:t>
            </a:r>
          </a:p>
          <a:p>
            <a:pPr marL="801370" lvl="1" indent="-342900">
              <a:spcBef>
                <a:spcPts val="1800"/>
              </a:spcBef>
              <a:buClr>
                <a:srgbClr val="7A232F"/>
              </a:buClr>
              <a:buFont typeface="Wingdings" panose="05000000000000000000" pitchFamily="2" charset="2"/>
              <a:buChar char="§"/>
            </a:pPr>
            <a:r>
              <a:rPr lang="en-US" sz="2800" spc="-1" dirty="0">
                <a:solidFill>
                  <a:srgbClr val="242021"/>
                </a:solidFill>
                <a:latin typeface="Calibri" panose="020F0502020204030204" pitchFamily="34" charset="0"/>
                <a:cs typeface="Calibri" panose="020F0502020204030204" pitchFamily="34" charset="0"/>
              </a:rPr>
              <a:t>Apprenticeship Navigator hiring in progress</a:t>
            </a:r>
          </a:p>
          <a:p>
            <a:endParaRPr lang="en-US" sz="2800" dirty="0"/>
          </a:p>
          <a:p>
            <a:pPr marL="457200" indent="-457200">
              <a:buFont typeface="Wingdings" panose="05000000000000000000" pitchFamily="2" charset="2"/>
              <a:buChar char="Ø"/>
            </a:pPr>
            <a:endParaRPr lang="en-US" dirty="0"/>
          </a:p>
        </p:txBody>
      </p:sp>
    </p:spTree>
    <p:extLst>
      <p:ext uri="{BB962C8B-B14F-4D97-AF65-F5344CB8AC3E}">
        <p14:creationId xmlns:p14="http://schemas.microsoft.com/office/powerpoint/2010/main" val="95159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29</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267200"/>
            <a:ext cx="6114478" cy="1999951"/>
          </a:xfrm>
        </p:spPr>
        <p:txBody>
          <a:bodyPr>
            <a:normAutofit/>
          </a:bodyPr>
          <a:lstStyle/>
          <a:p>
            <a:r>
              <a:rPr lang="en-US" sz="3600" b="1" dirty="0"/>
              <a:t>Type Your Questions Into Chat</a:t>
            </a:r>
          </a:p>
        </p:txBody>
      </p:sp>
    </p:spTree>
    <p:extLst>
      <p:ext uri="{BB962C8B-B14F-4D97-AF65-F5344CB8AC3E}">
        <p14:creationId xmlns:p14="http://schemas.microsoft.com/office/powerpoint/2010/main" val="157994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831023" y="1974734"/>
            <a:ext cx="6829957" cy="2867818"/>
          </a:xfrm>
        </p:spPr>
        <p:txBody>
          <a:bodyPr>
            <a:normAutofit fontScale="90000"/>
          </a:bodyPr>
          <a:lstStyle/>
          <a:p>
            <a:r>
              <a:rPr lang="en-US" dirty="0"/>
              <a:t>Success Factors and Characteristics of High- Quality Apprenticeships for Apprenticeships: Closing the Skills Gap Grants</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October 7, 2020</a:t>
            </a:r>
          </a:p>
        </p:txBody>
      </p:sp>
      <p:sp>
        <p:nvSpPr>
          <p:cNvPr id="4" name="Subtitle 3">
            <a:extLst>
              <a:ext uri="{FF2B5EF4-FFF2-40B4-BE49-F238E27FC236}">
                <a16:creationId xmlns:a16="http://schemas.microsoft.com/office/drawing/2014/main" id="{C802AF5B-65BC-4196-9498-8E8DB630E96F}"/>
              </a:ext>
            </a:extLst>
          </p:cNvPr>
          <p:cNvSpPr txBox="1">
            <a:spLocks/>
          </p:cNvSpPr>
          <p:nvPr/>
        </p:nvSpPr>
        <p:spPr>
          <a:xfrm>
            <a:off x="6096000" y="5047417"/>
            <a:ext cx="4798656" cy="1392508"/>
          </a:xfrm>
          <a:prstGeom prst="rect">
            <a:avLst/>
          </a:prstGeom>
        </p:spPr>
        <p:txBody>
          <a:bodyPr vert="horz" lIns="91440" tIns="45720" rIns="91440" bIns="45720" rtlCol="0">
            <a:normAutofit fontScale="925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kern="1200">
                <a:solidFill>
                  <a:schemeClr val="tx2"/>
                </a:solidFill>
                <a:latin typeface="+mn-lt"/>
                <a:ea typeface="+mn-ea"/>
                <a:cs typeface="+mn-cs"/>
              </a:defRPr>
            </a:lvl1pPr>
            <a:lvl2pPr marL="457200" indent="0" algn="ctr" defTabSz="914400" rtl="0" eaLnBrk="1" latinLnBrk="0" hangingPunct="1">
              <a:lnSpc>
                <a:spcPct val="95000"/>
              </a:lnSpc>
              <a:spcBef>
                <a:spcPts val="800"/>
              </a:spcBef>
              <a:buClr>
                <a:schemeClr val="accent6"/>
              </a:buClr>
              <a:buFont typeface="Wingdings 3" panose="05040102010807070707" pitchFamily="18"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5000"/>
              </a:lnSpc>
              <a:spcBef>
                <a:spcPts val="500"/>
              </a:spcBef>
              <a:buClr>
                <a:schemeClr val="bg1">
                  <a:lumMod val="50000"/>
                </a:schemeClr>
              </a:buClr>
              <a:buFont typeface="Wingdings 3" panose="05040102010807070707" pitchFamily="18"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5000"/>
              </a:lnSpc>
              <a:spcBef>
                <a:spcPts val="500"/>
              </a:spcBef>
              <a:buClr>
                <a:schemeClr val="accent2"/>
              </a:buClr>
              <a:buFont typeface="Wingdings 3" panose="05040102010807070707" pitchFamily="18"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5000"/>
              </a:lnSpc>
              <a:spcBef>
                <a:spcPts val="500"/>
              </a:spcBef>
              <a:buClr>
                <a:schemeClr val="accent6"/>
              </a:buClr>
              <a:buFont typeface="Wingdings 3" panose="05040102010807070707" pitchFamily="18"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i="1" dirty="0"/>
              <a:t>Presented By:</a:t>
            </a:r>
          </a:p>
          <a:p>
            <a:pPr>
              <a:spcBef>
                <a:spcPts val="0"/>
              </a:spcBef>
            </a:pPr>
            <a:r>
              <a:rPr lang="en-US" dirty="0"/>
              <a:t>Office of Workforce Investment, Division of Strategic Investments</a:t>
            </a:r>
          </a:p>
          <a:p>
            <a:endParaRPr lang="en-US" dirty="0"/>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30</a:t>
            </a:fld>
            <a:endParaRPr lang="en-US" dirty="0"/>
          </a:p>
        </p:txBody>
      </p:sp>
      <p:sp>
        <p:nvSpPr>
          <p:cNvPr id="7" name="Title 6"/>
          <p:cNvSpPr>
            <a:spLocks noGrp="1"/>
          </p:cNvSpPr>
          <p:nvPr>
            <p:ph type="title"/>
          </p:nvPr>
        </p:nvSpPr>
        <p:spPr/>
        <p:txBody>
          <a:bodyPr>
            <a:normAutofit fontScale="90000"/>
          </a:bodyPr>
          <a:lstStyle/>
          <a:p>
            <a:r>
              <a:rPr lang="en-US" dirty="0"/>
              <a:t>Foundational Grant Resources to Apprenticeship Success Factors</a:t>
            </a:r>
          </a:p>
        </p:txBody>
      </p:sp>
      <p:sp>
        <p:nvSpPr>
          <p:cNvPr id="8" name="Content Placeholder 7"/>
          <p:cNvSpPr>
            <a:spLocks noGrp="1"/>
          </p:cNvSpPr>
          <p:nvPr>
            <p:ph idx="1"/>
          </p:nvPr>
        </p:nvSpPr>
        <p:spPr>
          <a:xfrm>
            <a:off x="482321" y="964642"/>
            <a:ext cx="11404879" cy="5756833"/>
          </a:xfrm>
        </p:spPr>
        <p:txBody>
          <a:bodyPr>
            <a:normAutofit fontScale="77500" lnSpcReduction="20000"/>
          </a:bodyPr>
          <a:lstStyle/>
          <a:p>
            <a:r>
              <a:rPr lang="en-US" sz="2800" b="1" dirty="0"/>
              <a:t>Foundational Grant Resources</a:t>
            </a:r>
          </a:p>
          <a:p>
            <a:pPr lvl="1"/>
            <a:r>
              <a:rPr lang="en-US" sz="2600" dirty="0">
                <a:hlinkClick r:id="rId3"/>
              </a:rPr>
              <a:t>Funding Opportunity Announcement (FOA) Closing the Skills Gap - FOA-ETA 19-09</a:t>
            </a:r>
            <a:endParaRPr lang="en-US" sz="2600" dirty="0"/>
          </a:p>
          <a:p>
            <a:pPr lvl="1"/>
            <a:r>
              <a:rPr lang="en-US" sz="2600" dirty="0">
                <a:hlinkClick r:id="rId4"/>
              </a:rPr>
              <a:t>FOA Amendment 1</a:t>
            </a:r>
            <a:endParaRPr lang="en-US" sz="2600" dirty="0"/>
          </a:p>
          <a:p>
            <a:pPr lvl="1"/>
            <a:r>
              <a:rPr lang="en-US" sz="2600" dirty="0">
                <a:hlinkClick r:id="rId5"/>
              </a:rPr>
              <a:t>Apprenticeships: Closing the Skills Gap FAQs</a:t>
            </a:r>
            <a:endParaRPr lang="en-US" sz="2600" dirty="0"/>
          </a:p>
          <a:p>
            <a:r>
              <a:rPr lang="en-US" sz="2800" b="1" dirty="0"/>
              <a:t>Key Grantee Performance Reporting Resources (Recordings Now Available!)</a:t>
            </a:r>
          </a:p>
          <a:p>
            <a:pPr lvl="1"/>
            <a:r>
              <a:rPr lang="en-US" sz="2600" dirty="0">
                <a:hlinkClick r:id="rId6"/>
              </a:rPr>
              <a:t>Performance Reporting Orientation 1.0</a:t>
            </a:r>
            <a:endParaRPr lang="en-US" sz="2600" dirty="0"/>
          </a:p>
          <a:p>
            <a:pPr lvl="1"/>
            <a:r>
              <a:rPr lang="en-US" sz="2600" dirty="0">
                <a:hlinkClick r:id="rId7"/>
              </a:rPr>
              <a:t>Performance Orientation 2.0</a:t>
            </a:r>
            <a:endParaRPr lang="en-US" sz="2600" dirty="0"/>
          </a:p>
          <a:p>
            <a:pPr lvl="1"/>
            <a:r>
              <a:rPr lang="en-US" sz="2600" dirty="0">
                <a:hlinkClick r:id="rId8"/>
              </a:rPr>
              <a:t>Performance Orientation 3.0</a:t>
            </a:r>
            <a:endParaRPr lang="en-US" sz="2600" dirty="0"/>
          </a:p>
          <a:p>
            <a:r>
              <a:rPr lang="en-US" sz="2800" b="1" dirty="0">
                <a:hlinkClick r:id="rId9"/>
              </a:rPr>
              <a:t>Apprenticeship: The Basics</a:t>
            </a:r>
            <a:r>
              <a:rPr lang="en-US" sz="2800" dirty="0"/>
              <a:t>: Key DOL resources focused on understanding the components of apprenticeship and the elements of creating and operating an effective apprenticeship program</a:t>
            </a:r>
          </a:p>
          <a:p>
            <a:pPr lvl="1"/>
            <a:r>
              <a:rPr lang="en-US" sz="2600" dirty="0"/>
              <a:t>Introduction to Apprenticeship: A 5-part toolkit</a:t>
            </a:r>
          </a:p>
          <a:p>
            <a:pPr lvl="1"/>
            <a:r>
              <a:rPr lang="en-US" sz="2600" dirty="0"/>
              <a:t>Building Registered Apprenticeship Programs: A quick-start toolkit</a:t>
            </a:r>
          </a:p>
          <a:p>
            <a:pPr lvl="1"/>
            <a:r>
              <a:rPr lang="en-US" sz="2600" dirty="0"/>
              <a:t>Registered Apprenticeship 101</a:t>
            </a:r>
          </a:p>
          <a:p>
            <a:pPr lvl="1"/>
            <a:r>
              <a:rPr lang="en-US" sz="2600" dirty="0"/>
              <a:t>Five Elements of Apprenticeship Expansion</a:t>
            </a:r>
          </a:p>
          <a:p>
            <a:pPr lvl="1"/>
            <a:r>
              <a:rPr lang="en-US" sz="2600" dirty="0"/>
              <a:t>Apprenticeship OJL [On-the-job learning] FAQ Sheet</a:t>
            </a:r>
          </a:p>
          <a:p>
            <a:endParaRPr lang="en-US" sz="2800" dirty="0"/>
          </a:p>
          <a:p>
            <a:endParaRPr lang="en-US" sz="2800" dirty="0"/>
          </a:p>
          <a:p>
            <a:endParaRPr lang="en-US" sz="2800" dirty="0"/>
          </a:p>
          <a:p>
            <a:endParaRPr lang="en-US" sz="2800" dirty="0"/>
          </a:p>
          <a:p>
            <a:endParaRPr lang="en-US" sz="3200" dirty="0"/>
          </a:p>
          <a:p>
            <a:endParaRPr lang="en-US" sz="3000" dirty="0"/>
          </a:p>
          <a:p>
            <a:endParaRPr lang="en-US" sz="3000" dirty="0"/>
          </a:p>
          <a:p>
            <a:pPr lvl="1"/>
            <a:endParaRPr lang="en-US" sz="2800" dirty="0"/>
          </a:p>
          <a:p>
            <a:pPr lvl="1"/>
            <a:endParaRPr lang="en-US" sz="2600" dirty="0"/>
          </a:p>
          <a:p>
            <a:pPr lvl="1"/>
            <a:endParaRPr lang="en-US" dirty="0"/>
          </a:p>
        </p:txBody>
      </p:sp>
    </p:spTree>
    <p:extLst>
      <p:ext uri="{BB962C8B-B14F-4D97-AF65-F5344CB8AC3E}">
        <p14:creationId xmlns:p14="http://schemas.microsoft.com/office/powerpoint/2010/main" val="191284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31</a:t>
            </a:fld>
            <a:endParaRPr lang="en-US" dirty="0"/>
          </a:p>
        </p:txBody>
      </p:sp>
      <p:sp>
        <p:nvSpPr>
          <p:cNvPr id="5" name="Title 4"/>
          <p:cNvSpPr>
            <a:spLocks noGrp="1"/>
          </p:cNvSpPr>
          <p:nvPr>
            <p:ph type="title"/>
          </p:nvPr>
        </p:nvSpPr>
        <p:spPr/>
        <p:txBody>
          <a:bodyPr/>
          <a:lstStyle/>
          <a:p>
            <a:r>
              <a:rPr lang="en-US" dirty="0"/>
              <a:t>Upcoming Events</a:t>
            </a:r>
          </a:p>
        </p:txBody>
      </p:sp>
      <p:sp>
        <p:nvSpPr>
          <p:cNvPr id="6" name="Content Placeholder 5"/>
          <p:cNvSpPr>
            <a:spLocks noGrp="1"/>
          </p:cNvSpPr>
          <p:nvPr>
            <p:ph sz="half" idx="1"/>
          </p:nvPr>
        </p:nvSpPr>
        <p:spPr/>
        <p:txBody>
          <a:bodyPr/>
          <a:lstStyle/>
          <a:p>
            <a:pPr lvl="0"/>
            <a:r>
              <a:rPr lang="en-US" b="1" u="sng" dirty="0"/>
              <a:t>H-1B Apprenticeship Virtual Convening</a:t>
            </a:r>
          </a:p>
          <a:p>
            <a:pPr lvl="0"/>
            <a:r>
              <a:rPr lang="en-US" b="1" u="sng" dirty="0"/>
              <a:t>National Apprenticeship Week</a:t>
            </a:r>
            <a:r>
              <a:rPr lang="en-US" dirty="0"/>
              <a:t>: </a:t>
            </a:r>
            <a:r>
              <a:rPr lang="en-US" u="sng" dirty="0">
                <a:hlinkClick r:id="rId3"/>
              </a:rPr>
              <a:t>https://www.apprenticeship.gov/national-apprenticeship-week</a:t>
            </a:r>
            <a:endParaRPr lang="en-US" dirty="0"/>
          </a:p>
          <a:p>
            <a:pPr lvl="0"/>
            <a:r>
              <a:rPr lang="en-US" b="1" u="sng" dirty="0"/>
              <a:t>National Cybersecurity Career Awareness Week (Nov. 9 – 14)</a:t>
            </a:r>
            <a:r>
              <a:rPr lang="en-US" dirty="0"/>
              <a:t>:</a:t>
            </a:r>
            <a:r>
              <a:rPr lang="en-US" b="1" dirty="0"/>
              <a:t> </a:t>
            </a:r>
            <a:r>
              <a:rPr lang="en-US" u="sng" dirty="0">
                <a:hlinkClick r:id="rId4"/>
              </a:rPr>
              <a:t>https://www.nist.gov/itl/applied-cybersecurity/nice/events/national-cybersecurity-career-awareness-week/events-and</a:t>
            </a:r>
            <a:endParaRPr lang="en-US" dirty="0"/>
          </a:p>
          <a:p>
            <a:pPr marL="0" indent="0">
              <a:buNone/>
            </a:pPr>
            <a:endParaRPr lang="en-US" dirty="0"/>
          </a:p>
        </p:txBody>
      </p:sp>
      <p:pic>
        <p:nvPicPr>
          <p:cNvPr id="4" name="Content Placeholder 3" descr="Apprenticeship - Handwriting imag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172200" y="1941513"/>
            <a:ext cx="5181600" cy="3454400"/>
          </a:xfrm>
        </p:spPr>
      </p:pic>
    </p:spTree>
    <p:extLst>
      <p:ext uri="{BB962C8B-B14F-4D97-AF65-F5344CB8AC3E}">
        <p14:creationId xmlns:p14="http://schemas.microsoft.com/office/powerpoint/2010/main" val="3238548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32</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267200"/>
            <a:ext cx="6114478" cy="1999951"/>
          </a:xfrm>
        </p:spPr>
        <p:txBody>
          <a:bodyPr>
            <a:normAutofit/>
          </a:bodyPr>
          <a:lstStyle/>
          <a:p>
            <a:r>
              <a:rPr lang="en-US" sz="3600" b="1" dirty="0"/>
              <a:t>Type Your Questions Into Chat</a:t>
            </a:r>
          </a:p>
        </p:txBody>
      </p:sp>
    </p:spTree>
    <p:extLst>
      <p:ext uri="{BB962C8B-B14F-4D97-AF65-F5344CB8AC3E}">
        <p14:creationId xmlns:p14="http://schemas.microsoft.com/office/powerpoint/2010/main" val="983620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lstStyle/>
          <a:p>
            <a:r>
              <a:rPr lang="en-US" dirty="0">
                <a:hlinkClick r:id="rId3"/>
              </a:rPr>
              <a:t>ClosingSkillsGap@dol.gov</a:t>
            </a:r>
            <a:r>
              <a:rPr lang="en-US" dirty="0"/>
              <a:t> </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4"/>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Moderator</a:t>
            </a:r>
          </a:p>
        </p:txBody>
      </p:sp>
      <p:sp>
        <p:nvSpPr>
          <p:cNvPr id="4" name="Content Placeholder 3"/>
          <p:cNvSpPr>
            <a:spLocks noGrp="1"/>
          </p:cNvSpPr>
          <p:nvPr>
            <p:ph sz="half" idx="2"/>
          </p:nvPr>
        </p:nvSpPr>
        <p:spPr>
          <a:xfrm>
            <a:off x="4316533" y="2394066"/>
            <a:ext cx="5646057" cy="2201789"/>
          </a:xfrm>
        </p:spPr>
        <p:txBody>
          <a:bodyPr/>
          <a:lstStyle/>
          <a:p>
            <a:endParaRPr lang="en-US" dirty="0"/>
          </a:p>
          <a:p>
            <a:endParaRPr lang="en-US" dirty="0"/>
          </a:p>
          <a:p>
            <a:r>
              <a:rPr lang="en-US" sz="2400" dirty="0"/>
              <a:t>Danielle Kittrell, Workforce Analyst, Division of Strategic Investments, U.S. Department of Labor, Employment and Training Administration</a:t>
            </a:r>
          </a:p>
          <a:p>
            <a:r>
              <a:rPr lang="en-US" dirty="0"/>
              <a:t>  </a:t>
            </a:r>
          </a:p>
          <a:p>
            <a:endParaRPr lang="en-US" dirty="0"/>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33" b="333"/>
          <a:stretch>
            <a:fillRect/>
          </a:stretch>
        </p:blipFill>
        <p:spPr>
          <a:xfrm>
            <a:off x="1584325" y="2393950"/>
            <a:ext cx="2133600" cy="2133600"/>
          </a:xfrm>
          <a:prstGeom prst="rect">
            <a:avLst/>
          </a:prstGeom>
        </p:spPr>
      </p:pic>
    </p:spTree>
    <p:extLst>
      <p:ext uri="{BB962C8B-B14F-4D97-AF65-F5344CB8AC3E}">
        <p14:creationId xmlns:p14="http://schemas.microsoft.com/office/powerpoint/2010/main" val="350337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Speakers</a:t>
            </a:r>
            <a:endParaRPr lang="en-US" dirty="0"/>
          </a:p>
        </p:txBody>
      </p:sp>
      <p:sp>
        <p:nvSpPr>
          <p:cNvPr id="4" name="Content Placeholder 3"/>
          <p:cNvSpPr>
            <a:spLocks noGrp="1"/>
          </p:cNvSpPr>
          <p:nvPr>
            <p:ph sz="half" idx="2"/>
          </p:nvPr>
        </p:nvSpPr>
        <p:spPr/>
        <p:txBody>
          <a:bodyPr/>
          <a:lstStyle/>
          <a:p>
            <a:endParaRPr lang="en-US" dirty="0"/>
          </a:p>
          <a:p>
            <a:r>
              <a:rPr lang="en-US" sz="2400" dirty="0"/>
              <a:t>Maya Kelley, Unit Chief, Division of Strategic Investments, U.S. Department of Labor, Employment and Training Administration </a:t>
            </a:r>
          </a:p>
          <a:p>
            <a:endParaRPr lang="en-US" dirty="0"/>
          </a:p>
        </p:txBody>
      </p:sp>
      <p:sp>
        <p:nvSpPr>
          <p:cNvPr id="3" name="Content Placeholder 2"/>
          <p:cNvSpPr>
            <a:spLocks noGrp="1"/>
          </p:cNvSpPr>
          <p:nvPr>
            <p:ph sz="half" idx="1"/>
          </p:nvPr>
        </p:nvSpPr>
        <p:spPr/>
        <p:txBody>
          <a:bodyPr/>
          <a:lstStyle/>
          <a:p>
            <a:endParaRPr lang="en-US" u="sng" dirty="0"/>
          </a:p>
          <a:p>
            <a:r>
              <a:rPr lang="en-US" sz="2400" dirty="0"/>
              <a:t>Ayreen Cadwallader, Grant Lead, Division of Strategic Investments, U.S. Department of Labor, Employment and Training Administration </a:t>
            </a:r>
          </a:p>
          <a:p>
            <a:endParaRPr lang="en-US"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t="2288" b="2288"/>
          <a:stretch>
            <a:fillRect/>
          </a:stretch>
        </p:blipFill>
        <p:spPr bwMode="auto">
          <a:xfrm>
            <a:off x="1695971" y="3798354"/>
            <a:ext cx="1990658" cy="2228651"/>
          </a:xfrm>
          <a:prstGeom prst="rect">
            <a:avLst/>
          </a:prstGeom>
          <a:noFill/>
          <a:ln w="73025">
            <a:noFill/>
          </a:ln>
          <a:effectLst/>
          <a:scene3d>
            <a:camera prst="orthographicFront"/>
            <a:lightRig rig="threePt" dir="t"/>
          </a:scene3d>
          <a:sp3d contourW="50800">
            <a:contourClr>
              <a:schemeClr val="bg1"/>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971" y="1382233"/>
            <a:ext cx="1990658" cy="2416122"/>
          </a:xfrm>
          <a:prstGeom prst="rect">
            <a:avLst/>
          </a:prstGeom>
        </p:spPr>
      </p:pic>
    </p:spTree>
    <p:extLst>
      <p:ext uri="{BB962C8B-B14F-4D97-AF65-F5344CB8AC3E}">
        <p14:creationId xmlns:p14="http://schemas.microsoft.com/office/powerpoint/2010/main" val="1261843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Speakers</a:t>
            </a:r>
            <a:endParaRPr lang="en-US" dirty="0"/>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4378177" y="2445249"/>
            <a:ext cx="7244177" cy="3289925"/>
          </a:xfrm>
        </p:spPr>
        <p:txBody>
          <a:bodyPr/>
          <a:lstStyle/>
          <a:p>
            <a:r>
              <a:rPr lang="en-US" dirty="0"/>
              <a:t>Verne S. </a:t>
            </a:r>
            <a:r>
              <a:rPr lang="en-US" dirty="0" err="1"/>
              <a:t>Futagawa</a:t>
            </a:r>
            <a:r>
              <a:rPr lang="en-US" dirty="0"/>
              <a:t>, MS RD, USAF (Ret), Healthcare Apprentice Partnership Grant Project Director, Alamo Colleges District </a:t>
            </a:r>
          </a:p>
          <a:p>
            <a:endParaRPr lang="en-US" dirty="0"/>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355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a:t>Today’s Speakers</a:t>
            </a:r>
            <a:endParaRPr lang="en-US" dirty="0"/>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a:xfrm>
            <a:off x="4378177" y="2445249"/>
            <a:ext cx="7244177" cy="3289925"/>
          </a:xfrm>
        </p:spPr>
        <p:txBody>
          <a:bodyPr/>
          <a:lstStyle/>
          <a:p>
            <a:pPr>
              <a:spcBef>
                <a:spcPts val="2999"/>
              </a:spcBef>
            </a:pPr>
            <a:r>
              <a:rPr lang="en-US" spc="-1" dirty="0">
                <a:solidFill>
                  <a:srgbClr val="9E1C30"/>
                </a:solidFill>
              </a:rPr>
              <a:t>Orion </a:t>
            </a:r>
            <a:r>
              <a:rPr lang="en-US" spc="-1" dirty="0" err="1">
                <a:solidFill>
                  <a:srgbClr val="9E1C30"/>
                </a:solidFill>
              </a:rPr>
              <a:t>Schuh</a:t>
            </a:r>
            <a:br>
              <a:rPr lang="en-US" dirty="0"/>
            </a:br>
            <a:r>
              <a:rPr lang="en-US" spc="-1" dirty="0">
                <a:solidFill>
                  <a:srgbClr val="9E1C30"/>
                </a:solidFill>
              </a:rPr>
              <a:t>Program Manager</a:t>
            </a:r>
            <a:br>
              <a:rPr lang="en-US" dirty="0"/>
            </a:br>
            <a:r>
              <a:rPr lang="en-US" spc="-1" dirty="0">
                <a:solidFill>
                  <a:srgbClr val="9E1C30"/>
                </a:solidFill>
              </a:rPr>
              <a:t>BASIC Project</a:t>
            </a:r>
            <a:br>
              <a:rPr lang="en-US" dirty="0"/>
            </a:br>
            <a:r>
              <a:rPr lang="en-US" spc="-1" dirty="0">
                <a:solidFill>
                  <a:srgbClr val="9E1C30"/>
                </a:solidFill>
              </a:rPr>
              <a:t>Southern Utah University</a:t>
            </a:r>
            <a:endParaRPr lang="en-US" b="0" spc="-1" dirty="0">
              <a:latin typeface="Arial"/>
            </a:endParaRPr>
          </a:p>
          <a:p>
            <a:endParaRPr lang="en-US" dirty="0"/>
          </a:p>
        </p:txBody>
      </p:sp>
      <p:pic>
        <p:nvPicPr>
          <p:cNvPr id="11" name="Picture 2" descr="A person smiling for the camera&#10;&#10;Description automatically generated">
            <a:extLst>
              <a:ext uri="{FF2B5EF4-FFF2-40B4-BE49-F238E27FC236}">
                <a16:creationId xmlns:a16="http://schemas.microsoft.com/office/drawing/2014/main" id="{AA22515E-83D6-450E-9DB9-F10CB8A90558}"/>
              </a:ext>
            </a:extLst>
          </p:cNvPr>
          <p:cNvPicPr>
            <a:picLocks noChangeAspect="1"/>
          </p:cNvPicPr>
          <p:nvPr/>
        </p:nvPicPr>
        <p:blipFill>
          <a:blip r:embed="rId3"/>
          <a:stretch>
            <a:fillRect/>
          </a:stretch>
        </p:blipFill>
        <p:spPr>
          <a:xfrm>
            <a:off x="1502362" y="2612812"/>
            <a:ext cx="2271616" cy="2271177"/>
          </a:xfrm>
          <a:prstGeom prst="rect">
            <a:avLst/>
          </a:prstGeom>
        </p:spPr>
      </p:pic>
    </p:spTree>
    <p:extLst>
      <p:ext uri="{BB962C8B-B14F-4D97-AF65-F5344CB8AC3E}">
        <p14:creationId xmlns:p14="http://schemas.microsoft.com/office/powerpoint/2010/main" val="59819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Webinar Objectives </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733129" y="1681959"/>
            <a:ext cx="11081334" cy="3939524"/>
          </a:xfrm>
        </p:spPr>
        <p:txBody>
          <a:bodyPr anchor="t">
            <a:normAutofit lnSpcReduction="10000"/>
          </a:bodyPr>
          <a:lstStyle/>
          <a:p>
            <a:r>
              <a:rPr lang="en-US" dirty="0"/>
              <a:t>Review the characteristics of high-quality apprenticeship programs;</a:t>
            </a:r>
          </a:p>
          <a:p>
            <a:r>
              <a:rPr lang="en-US" dirty="0"/>
              <a:t>Hear from grantees about how their program aligns with the characteristics of high-quality apprenticeships; </a:t>
            </a:r>
          </a:p>
          <a:p>
            <a:r>
              <a:rPr lang="en-US" dirty="0"/>
              <a:t>Provide foundational knowledge on the success factors for apprenticeship programs;</a:t>
            </a:r>
          </a:p>
          <a:p>
            <a:r>
              <a:rPr lang="en-US" dirty="0"/>
              <a:t>Answer questions – and obtain knowledge of where to go with future questions for developing high-quality apprenticeship programs; and</a:t>
            </a:r>
          </a:p>
          <a:p>
            <a:r>
              <a:rPr lang="en-US" dirty="0"/>
              <a:t>Learn about foundational grants management resources. </a:t>
            </a:r>
          </a:p>
          <a:p>
            <a:endParaRPr lang="en-US" dirty="0"/>
          </a:p>
        </p:txBody>
      </p:sp>
    </p:spTree>
    <p:extLst>
      <p:ext uri="{BB962C8B-B14F-4D97-AF65-F5344CB8AC3E}">
        <p14:creationId xmlns:p14="http://schemas.microsoft.com/office/powerpoint/2010/main" val="40910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73B009-9F97-4315-8539-9867508308B8}"/>
              </a:ext>
            </a:extLst>
          </p:cNvPr>
          <p:cNvSpPr>
            <a:spLocks noGrp="1"/>
          </p:cNvSpPr>
          <p:nvPr>
            <p:ph type="sldNum" sz="quarter" idx="12"/>
          </p:nvPr>
        </p:nvSpPr>
        <p:spPr/>
        <p:txBody>
          <a:bodyPr/>
          <a:lstStyle/>
          <a:p>
            <a:fld id="{158B7785-F6D6-45F8-833E-07BD84680091}" type="slidenum">
              <a:rPr lang="en-US" smtClean="0"/>
              <a:t>9</a:t>
            </a:fld>
            <a:endParaRPr lang="en-US"/>
          </a:p>
        </p:txBody>
      </p:sp>
      <p:sp>
        <p:nvSpPr>
          <p:cNvPr id="6" name="Title 5">
            <a:extLst>
              <a:ext uri="{FF2B5EF4-FFF2-40B4-BE49-F238E27FC236}">
                <a16:creationId xmlns:a16="http://schemas.microsoft.com/office/drawing/2014/main" id="{DAF73845-5456-467C-8EA6-8EF5E7EB9F5E}"/>
              </a:ext>
            </a:extLst>
          </p:cNvPr>
          <p:cNvSpPr>
            <a:spLocks noGrp="1"/>
          </p:cNvSpPr>
          <p:nvPr>
            <p:ph type="title"/>
          </p:nvPr>
        </p:nvSpPr>
        <p:spPr/>
        <p:txBody>
          <a:bodyPr>
            <a:normAutofit fontScale="90000"/>
          </a:bodyPr>
          <a:lstStyle/>
          <a:p>
            <a:r>
              <a:rPr lang="en-US" dirty="0"/>
              <a:t>Progress on Implementation of High-Quality Characteristics</a:t>
            </a:r>
          </a:p>
        </p:txBody>
      </p:sp>
      <p:sp>
        <p:nvSpPr>
          <p:cNvPr id="9" name="Text Placeholder 8">
            <a:extLst>
              <a:ext uri="{FF2B5EF4-FFF2-40B4-BE49-F238E27FC236}">
                <a16:creationId xmlns:a16="http://schemas.microsoft.com/office/drawing/2014/main" id="{59C907BA-33DB-42EF-91C4-1FD76FF6DA8B}"/>
              </a:ext>
            </a:extLst>
          </p:cNvPr>
          <p:cNvSpPr>
            <a:spLocks noGrp="1"/>
          </p:cNvSpPr>
          <p:nvPr>
            <p:ph type="body" idx="14"/>
          </p:nvPr>
        </p:nvSpPr>
        <p:spPr/>
        <p:txBody>
          <a:bodyPr/>
          <a:lstStyle/>
          <a:p>
            <a:r>
              <a:rPr lang="en-US" dirty="0"/>
              <a:t>Which of the five components has your program made the </a:t>
            </a:r>
            <a:r>
              <a:rPr lang="en-US" b="1" u="sng" dirty="0"/>
              <a:t>most </a:t>
            </a:r>
            <a:r>
              <a:rPr lang="en-US" dirty="0"/>
              <a:t>progress so far?</a:t>
            </a:r>
          </a:p>
        </p:txBody>
      </p:sp>
      <p:sp>
        <p:nvSpPr>
          <p:cNvPr id="8" name="Text Placeholder 7">
            <a:extLst>
              <a:ext uri="{FF2B5EF4-FFF2-40B4-BE49-F238E27FC236}">
                <a16:creationId xmlns:a16="http://schemas.microsoft.com/office/drawing/2014/main" id="{FE44E096-A080-4ED4-B4F3-B75FBA783FF5}"/>
              </a:ext>
            </a:extLst>
          </p:cNvPr>
          <p:cNvSpPr>
            <a:spLocks noGrp="1"/>
          </p:cNvSpPr>
          <p:nvPr>
            <p:ph type="body" sz="quarter" idx="13"/>
          </p:nvPr>
        </p:nvSpPr>
        <p:spPr/>
        <p:txBody>
          <a:bodyPr/>
          <a:lstStyle/>
          <a:p>
            <a:r>
              <a:rPr lang="en-US" dirty="0"/>
              <a:t>Select one response only.</a:t>
            </a:r>
          </a:p>
        </p:txBody>
      </p:sp>
      <p:sp>
        <p:nvSpPr>
          <p:cNvPr id="7" name="Content Placeholder 6">
            <a:extLst>
              <a:ext uri="{FF2B5EF4-FFF2-40B4-BE49-F238E27FC236}">
                <a16:creationId xmlns:a16="http://schemas.microsoft.com/office/drawing/2014/main" id="{081EADD7-4385-49EF-9856-C128347E96F7}"/>
              </a:ext>
            </a:extLst>
          </p:cNvPr>
          <p:cNvSpPr>
            <a:spLocks noGrp="1"/>
          </p:cNvSpPr>
          <p:nvPr>
            <p:ph idx="1"/>
          </p:nvPr>
        </p:nvSpPr>
        <p:spPr/>
        <p:txBody>
          <a:bodyPr/>
          <a:lstStyle/>
          <a:p>
            <a:r>
              <a:rPr lang="en-US" dirty="0"/>
              <a:t>Paid Work-Based Component</a:t>
            </a:r>
          </a:p>
          <a:p>
            <a:pPr lvl="0"/>
            <a:r>
              <a:rPr lang="en-US" dirty="0"/>
              <a:t>Work-based Learning and Mentorship</a:t>
            </a:r>
          </a:p>
          <a:p>
            <a:pPr lvl="0"/>
            <a:r>
              <a:rPr lang="en-US" dirty="0"/>
              <a:t>Educational and Instructional Component</a:t>
            </a:r>
          </a:p>
          <a:p>
            <a:pPr lvl="0"/>
            <a:r>
              <a:rPr lang="en-US" dirty="0"/>
              <a:t>Industry-Recognized Credentials Earned</a:t>
            </a:r>
          </a:p>
          <a:p>
            <a:r>
              <a:rPr lang="en-US" dirty="0"/>
              <a:t>Safety, Supervision, and Equal Employment Opportunity</a:t>
            </a:r>
            <a:endParaRPr lang="en-US" sz="2600" i="1" dirty="0"/>
          </a:p>
        </p:txBody>
      </p:sp>
    </p:spTree>
    <p:extLst>
      <p:ext uri="{BB962C8B-B14F-4D97-AF65-F5344CB8AC3E}">
        <p14:creationId xmlns:p14="http://schemas.microsoft.com/office/powerpoint/2010/main" val="2064468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1 - &amp;quot;What is your Role?&amp;quot;&quot;/&gt;&lt;property id=&quot;20307&quot; value=&quot;353&quot;/&gt;&lt;/object&gt;&lt;object type=&quot;3&quot; unique_id=&quot;10005&quot;&gt;&lt;property id=&quot;20148&quot; value=&quot;5&quot;/&gt;&lt;property id=&quot;20300&quot; value=&quot;Slide 2 - &amp;quot;Where Are You?&amp;quot;&quot;/&gt;&lt;property id=&quot;20307&quot; value=&quot;277&quot;/&gt;&lt;/object&gt;&lt;object type=&quot;3&quot; unique_id=&quot;10006&quot;&gt;&lt;property id=&quot;20148&quot; value=&quot;5&quot;/&gt;&lt;property id=&quot;20300&quot; value=&quot;Slide 3 - &amp;quot;Success Factors and Characteristics of High- Quality Apprenticeships for Apprenticeships: Closing the Skills Gap Gr&quot;/&gt;&lt;property id=&quot;20307&quot; value=&quot;256&quot;/&gt;&lt;/object&gt;&lt;object type=&quot;3&quot; unique_id=&quot;10007&quot;&gt;&lt;property id=&quot;20148&quot; value=&quot;5&quot;/&gt;&lt;property id=&quot;20300&quot; value=&quot;Slide 4 - &amp;quot;Today’s Moderator&amp;quot;&quot;/&gt;&lt;property id=&quot;20307&quot; value=&quot;432&quot;/&gt;&lt;/object&gt;&lt;object type=&quot;3&quot; unique_id=&quot;10008&quot;&gt;&lt;property id=&quot;20148&quot; value=&quot;5&quot;/&gt;&lt;property id=&quot;20300&quot; value=&quot;Slide 5 - &amp;quot;Today’s Speakers&amp;quot;&quot;/&gt;&lt;property id=&quot;20307&quot; value=&quot;307&quot;/&gt;&lt;/object&gt;&lt;object type=&quot;3&quot; unique_id=&quot;10009&quot;&gt;&lt;property id=&quot;20148&quot; value=&quot;5&quot;/&gt;&lt;property id=&quot;20300&quot; value=&quot;Slide 6 - &amp;quot;Today’s Speakers&amp;quot;&quot;/&gt;&lt;property id=&quot;20307&quot; value=&quot;455&quot;/&gt;&lt;/object&gt;&lt;object type=&quot;3&quot; unique_id=&quot;10010&quot;&gt;&lt;property id=&quot;20148&quot; value=&quot;5&quot;/&gt;&lt;property id=&quot;20300&quot; value=&quot;Slide 7 - &amp;quot;Today’s Speakers&amp;quot;&quot;/&gt;&lt;property id=&quot;20307&quot; value=&quot;480&quot;/&gt;&lt;/object&gt;&lt;object type=&quot;3&quot; unique_id=&quot;10011&quot;&gt;&lt;property id=&quot;20148&quot; value=&quot;5&quot;/&gt;&lt;property id=&quot;20300&quot; value=&quot;Slide 8 - &amp;quot;Today’s Webinar Objectives &amp;quot;&quot;/&gt;&lt;property id=&quot;20307&quot; value=&quot;295&quot;/&gt;&lt;/object&gt;&lt;object type=&quot;3&quot; unique_id=&quot;10012&quot;&gt;&lt;property id=&quot;20148&quot; value=&quot;5&quot;/&gt;&lt;property id=&quot;20300&quot; value=&quot;Slide 9 - &amp;quot;Progress on Implementation of High-Quality Characteristics&amp;quot;&quot;/&gt;&lt;property id=&quot;20307&quot; value=&quot;435&quot;/&gt;&lt;/object&gt;&lt;object type=&quot;3&quot; unique_id=&quot;10013&quot;&gt;&lt;property id=&quot;20148&quot; value=&quot;5&quot;/&gt;&lt;property id=&quot;20300&quot; value=&quot;Slide 10 - &amp;quot;Progress on Implementation of High-Quality Characteristics&amp;quot;&quot;/&gt;&lt;property id=&quot;20307&quot; value=&quot;441&quot;/&gt;&lt;/object&gt;&lt;object type=&quot;3&quot; unique_id=&quot;10014&quot;&gt;&lt;property id=&quot;20148&quot; value=&quot;5&quot;/&gt;&lt;property id=&quot;20300&quot; value=&quot;Slide 11 - &amp;quot;Foundational Knowledge of the Characteristics of High- Quality Apprenticeships&amp;quot;&quot;/&gt;&lt;property id=&quot;20307&quot; value=&quot;282&quot;/&gt;&lt;/object&gt;&lt;object type=&quot;3&quot; unique_id=&quot;10015&quot;&gt;&lt;property id=&quot;20148&quot; value=&quot;5&quot;/&gt;&lt;property id=&quot;20300&quot; value=&quot;Slide 12 - &amp;quot;Five Characteristics of High-Quality Apprenticeships&amp;quot;&quot;/&gt;&lt;property id=&quot;20307&quot; value=&quot;306&quot;/&gt;&lt;/object&gt;&lt;object type=&quot;3&quot; unique_id=&quot;10016&quot;&gt;&lt;property id=&quot;20148&quot; value=&quot;5&quot;/&gt;&lt;property id=&quot;20300&quot; value=&quot;Slide 13 - &amp;quot;Featured Panelist&amp;quot;&quot;/&gt;&lt;property id=&quot;20307&quot; value=&quot;481&quot;/&gt;&lt;/object&gt;&lt;object type=&quot;3&quot; unique_id=&quot;10017&quot;&gt;&lt;property id=&quot;20148&quot; value=&quot;5&quot;/&gt;&lt;property id=&quot;20300&quot; value=&quot;Slide 14 - &amp;quot;Alamo Colleges District &amp;quot;&quot;/&gt;&lt;property id=&quot;20307&quot; value=&quot;487&quot;/&gt;&lt;/object&gt;&lt;object type=&quot;3&quot; unique_id=&quot;10018&quot;&gt;&lt;property id=&quot;20148&quot; value=&quot;5&quot;/&gt;&lt;property id=&quot;20300&quot; value=&quot;Slide 15 - &amp;quot;Alamo Colleges District&amp;quot;&quot;/&gt;&lt;property id=&quot;20307&quot; value=&quot;488&quot;/&gt;&lt;/object&gt;&lt;object type=&quot;3&quot; unique_id=&quot;10019&quot;&gt;&lt;property id=&quot;20148&quot; value=&quot;5&quot;/&gt;&lt;property id=&quot;20300&quot; value=&quot;Slide 16 - &amp;quot;Alamo Colleges District&amp;quot;&quot;/&gt;&lt;property id=&quot;20307&quot; value=&quot;489&quot;/&gt;&lt;/object&gt;&lt;object type=&quot;3&quot; unique_id=&quot;10020&quot;&gt;&lt;property id=&quot;20148&quot; value=&quot;5&quot;/&gt;&lt;property id=&quot;20300&quot; value=&quot;Slide 17 - &amp;quot;Any Questions?&amp;quot;&quot;/&gt;&lt;property id=&quot;20307&quot; value=&quot;484&quot;/&gt;&lt;/object&gt;&lt;object type=&quot;3&quot; unique_id=&quot;10021&quot;&gt;&lt;property id=&quot;20148&quot; value=&quot;5&quot;/&gt;&lt;property id=&quot;20300&quot; value=&quot;Slide 18 - &amp;quot;Apprenticeships: Closing the Skills Gap Success Factors&amp;quot;&quot;/&gt;&lt;property id=&quot;20307&quot; value=&quot;470&quot;/&gt;&lt;/object&gt;&lt;object type=&quot;3&quot; unique_id=&quot;10022&quot;&gt;&lt;property id=&quot;20148&quot; value=&quot;5&quot;/&gt;&lt;property id=&quot;20300&quot; value=&quot;Slide 19 - &amp;quot;Success Factor 1: Strong Organizational Management&amp;quot;&quot;/&gt;&lt;property id=&quot;20307&quot; value=&quot;471&quot;/&gt;&lt;/object&gt;&lt;object type=&quot;3&quot; unique_id=&quot;10023&quot;&gt;&lt;property id=&quot;20148&quot; value=&quot;5&quot;/&gt;&lt;property id=&quot;20300&quot; value=&quot;Slide 20 - &amp;quot;Success Factor 2: Strong Operational Systems&amp;quot;&quot;/&gt;&lt;property id=&quot;20307&quot; value=&quot;472&quot;/&gt;&lt;/object&gt;&lt;object type=&quot;3&quot; unique_id=&quot;10024&quot;&gt;&lt;property id=&quot;20148&quot; value=&quot;5&quot;/&gt;&lt;property id=&quot;20300&quot; value=&quot;Slide 21 - &amp;quot;Success Factor 3: Sustainability Principles&amp;quot;&quot;/&gt;&lt;property id=&quot;20307&quot; value=&quot;473&quot;/&gt;&lt;/object&gt;&lt;object type=&quot;3&quot; unique_id=&quot;10025&quot;&gt;&lt;property id=&quot;20148&quot; value=&quot;5&quot;/&gt;&lt;property id=&quot;20300&quot; value=&quot;Slide 22 - &amp;quot;Success Factor 4: Effective Apprenticeship Design&amp;quot;&quot;/&gt;&lt;property id=&quot;20307&quot; value=&quot;474&quot;/&gt;&lt;/object&gt;&lt;object type=&quot;3&quot; unique_id=&quot;10026&quot;&gt;&lt;property id=&quot;20148&quot; value=&quot;5&quot;/&gt;&lt;property id=&quot;20300&quot; value=&quot;Slide 23 - &amp;quot;Success Factor 5: Effective Partner Engagement&amp;quot;&quot;/&gt;&lt;property id=&quot;20307&quot; value=&quot;475&quot;/&gt;&lt;/object&gt;&lt;object type=&quot;3&quot; unique_id=&quot;10027&quot;&gt;&lt;property id=&quot;20148&quot; value=&quot;5&quot;/&gt;&lt;property id=&quot;20300&quot; value=&quot;Slide 24 - &amp;quot;Success Factor 6: Effective Participant Engagement in an Apprenticeship Experience&amp;quot;&quot;/&gt;&lt;property id=&quot;20307&quot; value=&quot;476&quot;/&gt;&lt;/object&gt;&lt;object type=&quot;3&quot; unique_id=&quot;10028&quot;&gt;&lt;property id=&quot;20148&quot; value=&quot;5&quot;/&gt;&lt;property id=&quot;20300&quot; value=&quot;Slide 25 - &amp;quot;Featured Panelist&amp;quot;&quot;/&gt;&lt;property id=&quot;20307&quot; value=&quot;315&quot;/&gt;&lt;/object&gt;&lt;object type=&quot;3&quot; unique_id=&quot;10029&quot;&gt;&lt;property id=&quot;20148&quot; value=&quot;5&quot;/&gt;&lt;property id=&quot;20300&quot; value=&quot;Slide 26 - &amp;quot; Southern Utah University &amp;quot;&quot;/&gt;&lt;property id=&quot;20307&quot; value=&quot;485&quot;/&gt;&lt;/object&gt;&lt;object type=&quot;3&quot; unique_id=&quot;10030&quot;&gt;&lt;property id=&quot;20148&quot; value=&quot;5&quot;/&gt;&lt;property id=&quot;20300&quot; value=&quot;Slide 27 - &amp;quot;Southern Utah University (SUU)&amp;quot;&quot;/&gt;&lt;property id=&quot;20307&quot; value=&quot;490&quot;/&gt;&lt;/object&gt;&lt;object type=&quot;3&quot; unique_id=&quot;10031&quot;&gt;&lt;property id=&quot;20148&quot; value=&quot;5&quot;/&gt;&lt;property id=&quot;20300&quot; value=&quot;Slide 28 - &amp;quot;Southern Utah University&amp;quot;&quot;/&gt;&lt;property id=&quot;20307&quot; value=&quot;491&quot;/&gt;&lt;/object&gt;&lt;object type=&quot;3&quot; unique_id=&quot;10032&quot;&gt;&lt;property id=&quot;20148&quot; value=&quot;5&quot;/&gt;&lt;property id=&quot;20300&quot; value=&quot;Slide 29 - &amp;quot;Any Questions?&amp;quot;&quot;/&gt;&lt;property id=&quot;20307&quot; value=&quot;483&quot;/&gt;&lt;/object&gt;&lt;object type=&quot;3&quot; unique_id=&quot;10033&quot;&gt;&lt;property id=&quot;20148&quot; value=&quot;5&quot;/&gt;&lt;property id=&quot;20300&quot; value=&quot;Slide 30 - &amp;quot;Foundational Grant Resources to Apprenticeship Success Factors&amp;quot;&quot;/&gt;&lt;property id=&quot;20307&quot; value=&quot;482&quot;/&gt;&lt;/object&gt;&lt;object type=&quot;3&quot; unique_id=&quot;10034&quot;&gt;&lt;property id=&quot;20148&quot; value=&quot;5&quot;/&gt;&lt;property id=&quot;20300&quot; value=&quot;Slide 31 - &amp;quot;Upcoming Events&amp;quot;&quot;/&gt;&lt;property id=&quot;20307&quot; value=&quot;479&quot;/&gt;&lt;/object&gt;&lt;object type=&quot;3&quot; unique_id=&quot;10035&quot;&gt;&lt;property id=&quot;20148&quot; value=&quot;5&quot;/&gt;&lt;property id=&quot;20300&quot; value=&quot;Slide 32 - &amp;quot;Any Questions?&amp;quot;&quot;/&gt;&lt;property id=&quot;20307&quot; value=&quot;281&quot;/&gt;&lt;/object&gt;&lt;object type=&quot;3&quot; unique_id=&quot;10036&quot;&gt;&lt;property id=&quot;20148&quot; value=&quot;5&quot;/&gt;&lt;property id=&quot;20300&quot; value=&quot;Slide 33 - &amp;quot;Thank You!&amp;quot;&quot;/&gt;&lt;property id=&quot;20307&quot; value=&quot;297&quot;/&gt;&lt;/object&gt;&lt;/object&gt;&lt;object type=&quot;8&quot; unique_id=&quot;10072&quot;&gt;&lt;/object&gt;&lt;/object&gt;&lt;/database&gt;"/>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425F1E42C17A49A8C4A24F2134F787" ma:contentTypeVersion="5" ma:contentTypeDescription="Create a new document." ma:contentTypeScope="" ma:versionID="8af9be1aeac6c19f2684860ea1fecb7a">
  <xsd:schema xmlns:xsd="http://www.w3.org/2001/XMLSchema" xmlns:xs="http://www.w3.org/2001/XMLSchema" xmlns:p="http://schemas.microsoft.com/office/2006/metadata/properties" xmlns:ns3="f67db0f4-8d35-44ad-8032-b0343725e7f8" xmlns:ns4="c236cadc-e52b-45ca-bc88-c5b91f610c20" targetNamespace="http://schemas.microsoft.com/office/2006/metadata/properties" ma:root="true" ma:fieldsID="e18af0e90a59c0f060aefb016fa37679" ns3:_="" ns4:_="">
    <xsd:import namespace="f67db0f4-8d35-44ad-8032-b0343725e7f8"/>
    <xsd:import namespace="c236cadc-e52b-45ca-bc88-c5b91f610c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db0f4-8d35-44ad-8032-b0343725e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36cadc-e52b-45ca-bc88-c5b91f610c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EEE8E2AC-383E-4D59-A0FF-4213AF6EF85D}">
  <ds:schemaRefs>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 ds:uri="http://schemas.openxmlformats.org/package/2006/metadata/core-properties"/>
    <ds:schemaRef ds:uri="c236cadc-e52b-45ca-bc88-c5b91f610c20"/>
    <ds:schemaRef ds:uri="f67db0f4-8d35-44ad-8032-b0343725e7f8"/>
  </ds:schemaRefs>
</ds:datastoreItem>
</file>

<file path=customXml/itemProps3.xml><?xml version="1.0" encoding="utf-8"?>
<ds:datastoreItem xmlns:ds="http://schemas.openxmlformats.org/officeDocument/2006/customXml" ds:itemID="{DF6F3179-0DF6-49A4-BAD2-94787DED7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db0f4-8d35-44ad-8032-b0343725e7f8"/>
    <ds:schemaRef ds:uri="c236cadc-e52b-45ca-bc88-c5b91f610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FCCE031-3CE4-466D-96F0-07D55E3178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10780</TotalTime>
  <Words>1667</Words>
  <Application>Microsoft Office PowerPoint</Application>
  <PresentationFormat>Widescreen</PresentationFormat>
  <Paragraphs>256</Paragraphs>
  <Slides>33</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What is your Role?</vt:lpstr>
      <vt:lpstr>Where Are You?</vt:lpstr>
      <vt:lpstr>Success Factors and Characteristics of High- Quality Apprenticeships for Apprenticeships: Closing the Skills Gap Grants</vt:lpstr>
      <vt:lpstr>Today’s Moderator</vt:lpstr>
      <vt:lpstr>Today’s Speakers</vt:lpstr>
      <vt:lpstr>Today’s Speakers</vt:lpstr>
      <vt:lpstr>Today’s Speakers</vt:lpstr>
      <vt:lpstr>Today’s Webinar Objectives </vt:lpstr>
      <vt:lpstr>Progress on Implementation of High-Quality Characteristics</vt:lpstr>
      <vt:lpstr>Progress on Implementation of High-Quality Characteristics</vt:lpstr>
      <vt:lpstr>Foundational Knowledge of the Characteristics of High- Quality Apprenticeships</vt:lpstr>
      <vt:lpstr>Five Characteristics of High-Quality Apprenticeships</vt:lpstr>
      <vt:lpstr>Featured Panelist</vt:lpstr>
      <vt:lpstr>Alamo Colleges District </vt:lpstr>
      <vt:lpstr>Alamo Colleges District</vt:lpstr>
      <vt:lpstr>Alamo Colleges District</vt:lpstr>
      <vt:lpstr>Any Questions?</vt:lpstr>
      <vt:lpstr>Apprenticeships: Closing the Skills Gap Success Factors</vt:lpstr>
      <vt:lpstr>Success Factor 1: Strong Organizational Management</vt:lpstr>
      <vt:lpstr>Success Factor 2: Strong Operational Systems</vt:lpstr>
      <vt:lpstr>Success Factor 3: Sustainability Principles</vt:lpstr>
      <vt:lpstr>Success Factor 4: Effective Apprenticeship Design</vt:lpstr>
      <vt:lpstr>Success Factor 5: Effective Partner Engagement</vt:lpstr>
      <vt:lpstr>Success Factor 6: Effective Participant Engagement in an Apprenticeship Experience</vt:lpstr>
      <vt:lpstr>Featured Panelist</vt:lpstr>
      <vt:lpstr> Southern Utah University </vt:lpstr>
      <vt:lpstr>Southern Utah University (SUU)</vt:lpstr>
      <vt:lpstr>Southern Utah University</vt:lpstr>
      <vt:lpstr>Any Questions?</vt:lpstr>
      <vt:lpstr>Foundational Grant Resources to Apprenticeship Success Factors</vt:lpstr>
      <vt:lpstr>Upcoming Events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451</cp:revision>
  <dcterms:created xsi:type="dcterms:W3CDTF">2019-06-21T16:58:05Z</dcterms:created>
  <dcterms:modified xsi:type="dcterms:W3CDTF">2020-10-07T13:47:07Z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0x010100E7425F1E42C17A49A8C4A24F2134F787</vt:lpwstr>
  </property>
</Properties>
</file>