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15" r:id="rId7"/>
  </p:sldMasterIdLst>
  <p:notesMasterIdLst>
    <p:notesMasterId r:id="rId31"/>
  </p:notesMasterIdLst>
  <p:sldIdLst>
    <p:sldId id="336" r:id="rId8"/>
    <p:sldId id="256" r:id="rId9"/>
    <p:sldId id="315" r:id="rId10"/>
    <p:sldId id="295" r:id="rId11"/>
    <p:sldId id="317" r:id="rId12"/>
    <p:sldId id="318" r:id="rId13"/>
    <p:sldId id="329" r:id="rId14"/>
    <p:sldId id="330" r:id="rId15"/>
    <p:sldId id="319" r:id="rId16"/>
    <p:sldId id="320" r:id="rId17"/>
    <p:sldId id="321" r:id="rId18"/>
    <p:sldId id="322" r:id="rId19"/>
    <p:sldId id="337" r:id="rId20"/>
    <p:sldId id="323" r:id="rId21"/>
    <p:sldId id="324" r:id="rId22"/>
    <p:sldId id="325" r:id="rId23"/>
    <p:sldId id="326" r:id="rId24"/>
    <p:sldId id="327" r:id="rId25"/>
    <p:sldId id="331" r:id="rId26"/>
    <p:sldId id="328" r:id="rId27"/>
    <p:sldId id="333" r:id="rId28"/>
    <p:sldId id="334" r:id="rId29"/>
    <p:sldId id="314"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5" clrIdx="0">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65314" autoAdjust="0"/>
  </p:normalViewPr>
  <p:slideViewPr>
    <p:cSldViewPr snapToGrid="0">
      <p:cViewPr varScale="1">
        <p:scale>
          <a:sx n="57" d="100"/>
          <a:sy n="57" d="100"/>
        </p:scale>
        <p:origin x="1661" y="48"/>
      </p:cViewPr>
      <p:guideLst/>
    </p:cSldViewPr>
  </p:slideViewPr>
  <p:outlineViewPr>
    <p:cViewPr>
      <p:scale>
        <a:sx n="33" d="100"/>
        <a:sy n="33" d="100"/>
      </p:scale>
      <p:origin x="0" y="-7012"/>
    </p:cViewPr>
  </p:outlineViewPr>
  <p:notesTextViewPr>
    <p:cViewPr>
      <p:scale>
        <a:sx n="1" d="1"/>
        <a:sy n="1" d="1"/>
      </p:scale>
      <p:origin x="0" y="0"/>
    </p:cViewPr>
  </p:notesTextViewPr>
  <p:notesViewPr>
    <p:cSldViewPr snapToGrid="0" showGuides="1">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76651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a:t>
            </a:r>
            <a:r>
              <a:rPr lang="en-US" sz="1200" kern="1200" baseline="0" dirty="0">
                <a:solidFill>
                  <a:schemeClr val="tx1"/>
                </a:solidFill>
                <a:effectLst/>
                <a:latin typeface="+mn-lt"/>
                <a:ea typeface="+mn-ea"/>
                <a:cs typeface="+mn-cs"/>
              </a:rPr>
              <a:t> – Paragraph </a:t>
            </a:r>
            <a:r>
              <a:rPr lang="en-US" sz="1200" kern="1200" dirty="0">
                <a:solidFill>
                  <a:schemeClr val="tx1"/>
                </a:solidFill>
                <a:effectLst/>
                <a:latin typeface="+mn-lt"/>
                <a:ea typeface="+mn-ea"/>
                <a:cs typeface="+mn-cs"/>
              </a:rPr>
              <a:t>(a) through (f)(1) contain </a:t>
            </a:r>
            <a:r>
              <a:rPr lang="en-US" sz="1200" kern="1200" dirty="0" err="1">
                <a:solidFill>
                  <a:schemeClr val="tx1"/>
                </a:solidFill>
                <a:effectLst/>
                <a:latin typeface="+mn-lt"/>
                <a:ea typeface="+mn-ea"/>
                <a:cs typeface="+mn-cs"/>
              </a:rPr>
              <a:t>nonsubstantive</a:t>
            </a:r>
            <a:r>
              <a:rPr lang="en-US" sz="1200" kern="1200" dirty="0">
                <a:solidFill>
                  <a:schemeClr val="tx1"/>
                </a:solidFill>
                <a:effectLst/>
                <a:latin typeface="+mn-lt"/>
                <a:ea typeface="+mn-ea"/>
                <a:cs typeface="+mn-cs"/>
              </a:rPr>
              <a:t> changes to enhance the readability of the 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Initial Allocation section includes:</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Paragraph (a) Initial allocation.</a:t>
            </a:r>
          </a:p>
          <a:p>
            <a:r>
              <a:rPr lang="en-US" sz="1200" kern="1200" baseline="0" dirty="0">
                <a:solidFill>
                  <a:schemeClr val="tx1"/>
                </a:solidFill>
                <a:effectLst/>
                <a:latin typeface="+mn-lt"/>
                <a:ea typeface="+mn-ea"/>
                <a:cs typeface="+mn-cs"/>
              </a:rPr>
              <a:t>Paragraph (b) Timing of the distribution of the initial allocation.</a:t>
            </a:r>
          </a:p>
          <a:p>
            <a:r>
              <a:rPr lang="en-US" sz="1200" kern="1200" baseline="0" dirty="0">
                <a:solidFill>
                  <a:schemeClr val="tx1"/>
                </a:solidFill>
                <a:effectLst/>
                <a:latin typeface="+mn-lt"/>
                <a:ea typeface="+mn-ea"/>
                <a:cs typeface="+mn-cs"/>
              </a:rPr>
              <a:t>Paragraph (c) Hold harmless provision.</a:t>
            </a:r>
          </a:p>
          <a:p>
            <a:r>
              <a:rPr lang="en-US" sz="1200" kern="1200" baseline="0" dirty="0">
                <a:solidFill>
                  <a:schemeClr val="tx1"/>
                </a:solidFill>
                <a:effectLst/>
                <a:latin typeface="+mn-lt"/>
                <a:ea typeface="+mn-ea"/>
                <a:cs typeface="+mn-cs"/>
              </a:rPr>
              <a:t>Paragraph (d) Minimum initial allocation.</a:t>
            </a:r>
          </a:p>
          <a:p>
            <a:r>
              <a:rPr lang="en-US" sz="1200" kern="1200" baseline="0" dirty="0">
                <a:solidFill>
                  <a:schemeClr val="tx1"/>
                </a:solidFill>
                <a:effectLst/>
                <a:latin typeface="+mn-lt"/>
                <a:ea typeface="+mn-ea"/>
                <a:cs typeface="+mn-cs"/>
              </a:rPr>
              <a:t>Paragraph (e) Process of determining initial allocation.</a:t>
            </a:r>
          </a:p>
          <a:p>
            <a:r>
              <a:rPr lang="en-US" sz="1200" kern="1200" baseline="0" dirty="0">
                <a:solidFill>
                  <a:schemeClr val="tx1"/>
                </a:solidFill>
                <a:effectLst/>
                <a:latin typeface="+mn-lt"/>
                <a:ea typeface="+mn-ea"/>
                <a:cs typeface="+mn-cs"/>
              </a:rPr>
              <a:t>Paragraph (f) Initial allocation factors.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(f)(2) gives each of the four factors listed in paragraphs (f)(1)(i) through (iv) equal weight. 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(f)(3) retains the rest of the existing rule at 20 CFR 618.910(f)(3) but removes the word “weighted” in referring to the factors.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5067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618.920 describes the reserve fund request process established by sec. 236(a)(2)(D) of the Act.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50198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a:t>
            </a:r>
            <a:r>
              <a:rPr lang="en-US" sz="1200" kern="1200" baseline="0" dirty="0">
                <a:solidFill>
                  <a:schemeClr val="tx1"/>
                </a:solidFill>
                <a:effectLst/>
                <a:latin typeface="+mn-lt"/>
                <a:ea typeface="+mn-ea"/>
                <a:cs typeface="+mn-cs"/>
              </a:rPr>
              <a:t> - Section</a:t>
            </a:r>
            <a:r>
              <a:rPr lang="en-US" sz="1200" kern="1200" dirty="0">
                <a:solidFill>
                  <a:schemeClr val="tx1"/>
                </a:solidFill>
                <a:effectLst/>
                <a:latin typeface="+mn-lt"/>
                <a:ea typeface="+mn-ea"/>
                <a:cs typeface="+mn-cs"/>
              </a:rPr>
              <a:t> 618.920, paragraph (a) updates</a:t>
            </a:r>
            <a:r>
              <a:rPr lang="en-US" sz="1200" kern="1200" baseline="0" dirty="0">
                <a:solidFill>
                  <a:schemeClr val="tx1"/>
                </a:solidFill>
                <a:effectLst/>
                <a:latin typeface="+mn-lt"/>
                <a:ea typeface="+mn-ea"/>
                <a:cs typeface="+mn-cs"/>
              </a:rPr>
              <a:t> the reserve funds process</a:t>
            </a:r>
            <a:r>
              <a:rPr lang="en-US" sz="1200" kern="1200" dirty="0">
                <a:solidFill>
                  <a:schemeClr val="tx1"/>
                </a:solidFill>
                <a:effectLst/>
                <a:latin typeface="+mn-lt"/>
                <a:ea typeface="+mn-ea"/>
                <a:cs typeface="+mn-cs"/>
              </a:rPr>
              <a:t>. The existing rule at 20 CFR 618.920(b) is divided into § 618.920(b) and (c) for organizational purposes.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THEN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54760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a:t>
            </a:r>
            <a:r>
              <a:rPr lang="en-US" sz="1200" kern="1200" baseline="0" dirty="0">
                <a:solidFill>
                  <a:schemeClr val="tx1"/>
                </a:solidFill>
                <a:effectLst/>
                <a:latin typeface="+mn-lt"/>
                <a:ea typeface="+mn-ea"/>
                <a:cs typeface="+mn-cs"/>
              </a:rPr>
              <a:t> – Paragraph(c) describes what the state’s reserve fund request must also include.  READ SLIDE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45942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Section 618.930 updates the existing rule regarding the second distribution of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funds, by changing the reference from training funds to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funds, and makes other minor language clarifications and organizational changes.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80609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 Section</a:t>
            </a:r>
            <a:r>
              <a:rPr lang="en-US" sz="1200" kern="1200" baseline="0" dirty="0">
                <a:solidFill>
                  <a:schemeClr val="tx1"/>
                </a:solidFill>
                <a:effectLst/>
                <a:latin typeface="+mn-lt"/>
                <a:ea typeface="+mn-ea"/>
                <a:cs typeface="+mn-cs"/>
              </a:rPr>
              <a:t> 618.930 provides that t</a:t>
            </a:r>
            <a:r>
              <a:rPr lang="en-US" dirty="0"/>
              <a:t>he Department will distribute at least 90 percent of the total </a:t>
            </a:r>
            <a:r>
              <a:rPr lang="en-US" dirty="0" err="1"/>
              <a:t>TaOA</a:t>
            </a:r>
            <a:r>
              <a:rPr lang="en-US" dirty="0"/>
              <a:t> funds (including reserve funds) for a fiscal year to the States no later than July 15 of that fiscal year. The Department will first fund all acceptable requests for reserve funds filed before June 1. After these requests are satisfied, any funds remaining will be distributed to those States that received an initial allocation in an amount greater than their hold harmless amount, using the methodology described in § 618.910. </a:t>
            </a:r>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227504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 - § 618.940 and 618.950 on Insufficient Funds and Recapture</a:t>
            </a:r>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69468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a:t>
            </a:r>
            <a:r>
              <a:rPr lang="en-US" baseline="0" dirty="0"/>
              <a:t> - </a:t>
            </a:r>
            <a:r>
              <a:rPr lang="en-US" dirty="0"/>
              <a:t>If, during a fiscal year, the Department estimates that the amount of funds necessary to provide </a:t>
            </a:r>
            <a:r>
              <a:rPr lang="en-US" dirty="0" err="1"/>
              <a:t>TaOA</a:t>
            </a:r>
            <a:r>
              <a:rPr lang="en-US" dirty="0"/>
              <a:t> will exceed the annual $450 million cap, the Department will decide how the available funds that have not been distributed at the time of the estimate will be allocated among the States for the remainder of the fiscal year, and will communicate this decision to States through administrative guidance.</a:t>
            </a:r>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049154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618.950 is new and provides the description of recapture and reallocation procedures that the Department may use to implement the recapture and reallocation provisions of sec. 245(c) of the Act. Although the Department is including this provision in the final rule, </a:t>
            </a:r>
            <a:r>
              <a:rPr lang="en-US" sz="1200" b="1" kern="1200" dirty="0">
                <a:solidFill>
                  <a:schemeClr val="tx1"/>
                </a:solidFill>
                <a:effectLst/>
                <a:latin typeface="+mn-lt"/>
                <a:ea typeface="+mn-ea"/>
                <a:cs typeface="+mn-cs"/>
              </a:rPr>
              <a:t>this is an extreme action that will only be taken in the event of a catastrophic event. This will not be an annual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Consistent with sec. 245(c) of the Act, 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(a)(1) provides that funds remaining unobligated at the end of the second or third fiscal year after the funds were provided to the State may be recaptured. 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(a)(2) provides that those recaptured funds may be reallocated in accordance with the procedures established in this section of the final rule.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(b) sets out the circumstances under which the Department may recapture and reallocate funds. The Department may recapture and reallocate unobligated funds when it is determined there are, or are projected to be, insufficient funds in a State or States to carry out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for a fiscal year, or when the recapture and reallocation of funds would likely promote the more efficient and effective use of funds among the States. The Department concludes these procedures provide the necessary flexibility to promote sound financial practices, and use the limited available funds most effectively, by directing unobligated funds that are not likely to be spent to those States that are more in need of such funds in order to continue to provide program services.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Paragraphs (c) and (d) provide the methodology that will be used during the recapture and reallocation process. If the Department determines that there are, or are projected to be, insufficient funds in a State or States to carry out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for a fiscal year, 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 allows the Department to recapture unobligated funds from the State or States with the highest percentage of unobligated or unexpended funds from the second or third fiscal year after the year in which the funds were awarded, and reallocate them to the States with, or projected to have, insufficient funds.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 allows the Department to recapture funds from the State or States with the highest percentage of unobligated or unexpended funds from the second or third fiscal year after the year in which the funds were awarded, and reallocate them to the States with the lowest percentage of unobligated or unexpended funds or to all States from which funds are not being recaptured.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 provides that if the Department determines to recapture and reallocate funds under this section, an administrative notice must be sent to the States describing the methodology used and the amounts to be recaptured from and reallocated to each affected State not less than 15 business days in advance of the recapture of funds.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a:t>
            </a:r>
            <a:r>
              <a:rPr lang="en-US" sz="1200" kern="1200" baseline="0" dirty="0">
                <a:solidFill>
                  <a:schemeClr val="tx1"/>
                </a:solidFill>
                <a:effectLst/>
                <a:latin typeface="+mn-lt"/>
                <a:ea typeface="+mn-ea"/>
                <a:cs typeface="+mn-cs"/>
              </a:rPr>
              <a:t> paragraph </a:t>
            </a:r>
            <a:r>
              <a:rPr lang="en-US" sz="1200" kern="1200" dirty="0">
                <a:solidFill>
                  <a:schemeClr val="tx1"/>
                </a:solidFill>
                <a:effectLst/>
                <a:latin typeface="+mn-lt"/>
                <a:ea typeface="+mn-ea"/>
                <a:cs typeface="+mn-cs"/>
              </a:rPr>
              <a:t>(f) makes clear that the reallocation of funds under this section does not extend the period of availability for those funds.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94046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The Department clarifies that for unforeseen situations, a State may always request TAA Program reserve funds using the Reserve Funds Process set forth at Section 618.920, TAA Program Reserve Funds. Unlike WIOA, the TAA Program is a mandatory entitlement with “capped” funds for training; however, 35 percent of fiscal</a:t>
            </a:r>
            <a:r>
              <a:rPr lang="en-US" sz="1200" kern="1200" baseline="0" dirty="0">
                <a:solidFill>
                  <a:schemeClr val="tx1"/>
                </a:solidFill>
                <a:effectLst/>
                <a:latin typeface="+mn-lt"/>
                <a:ea typeface="+mn-ea"/>
                <a:cs typeface="+mn-cs"/>
              </a:rPr>
              <a:t> year</a:t>
            </a:r>
            <a:r>
              <a:rPr lang="en-US" sz="1200" kern="1200" dirty="0">
                <a:solidFill>
                  <a:schemeClr val="tx1"/>
                </a:solidFill>
                <a:effectLst/>
                <a:latin typeface="+mn-lt"/>
                <a:ea typeface="+mn-ea"/>
                <a:cs typeface="+mn-cs"/>
              </a:rPr>
              <a:t> training funds are held in reserve for exactly this reason (i.e., States experience unexpected/unforeseen events that require additional funds). Further, the Department will only recapture funds after having consulted with the State.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334286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681217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 – will turn</a:t>
            </a:r>
            <a:r>
              <a:rPr lang="en-US" baseline="0" dirty="0"/>
              <a:t> this over to Tim:</a:t>
            </a:r>
            <a:endParaRPr lang="en-US" dirty="0"/>
          </a:p>
          <a:p>
            <a:endParaRPr lang="en-US" dirty="0"/>
          </a:p>
          <a:p>
            <a:r>
              <a:rPr lang="en-US" dirty="0"/>
              <a:t>Tim – Questions on Subpart</a:t>
            </a:r>
            <a:r>
              <a:rPr lang="en-US" baseline="0" dirty="0"/>
              <a:t> I?  Please enter your questions into the chat window.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96437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Please see additional resources that include the links to the TAA Community on </a:t>
            </a:r>
            <a:r>
              <a:rPr lang="en-US" dirty="0" err="1"/>
              <a:t>WorkforceGPS</a:t>
            </a:r>
            <a:r>
              <a:rPr lang="en-US" baseline="0" dirty="0"/>
              <a:t> and</a:t>
            </a:r>
            <a:r>
              <a:rPr lang="en-US" dirty="0"/>
              <a:t> the official TAA Program website.</a:t>
            </a:r>
          </a:p>
          <a:p>
            <a:endParaRPr lang="en-US" dirty="0"/>
          </a:p>
          <a:p>
            <a:r>
              <a:rPr lang="en-US" dirty="0"/>
              <a:t>Also links to the TAA final rule, located on the </a:t>
            </a:r>
            <a:r>
              <a:rPr lang="en-US" i="1" dirty="0"/>
              <a:t>Federal Register</a:t>
            </a:r>
            <a:r>
              <a:rPr lang="en-US" dirty="0"/>
              <a:t> website, and the link to the official law (2015 Program).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that we</a:t>
            </a:r>
            <a:r>
              <a:rPr lang="en-US" b="1" baseline="0" dirty="0"/>
              <a:t> will be announcing additional training in the next few weeks, so please join</a:t>
            </a:r>
            <a:r>
              <a:rPr lang="en-US" b="1" dirty="0"/>
              <a:t> taa.workforcegps.org for</a:t>
            </a:r>
            <a:r>
              <a:rPr lang="en-US" b="1" baseline="0" dirty="0"/>
              <a:t> an upcoming schedule of events.  We will also be asking the regions to send information to state Trade coordinators to disseminate, once the training has been scheduled.</a:t>
            </a:r>
            <a:endParaRPr lang="en-US" b="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2100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If you have questions about the final rule – please send the question to your</a:t>
            </a:r>
            <a:r>
              <a:rPr lang="en-US" baseline="0" dirty="0"/>
              <a:t> appropriate Regional Trade Coordinator or to</a:t>
            </a:r>
            <a:r>
              <a:rPr lang="en-US" dirty="0"/>
              <a:t> regulations.taa@dol.gov.  We have a team standing by to respond to questions.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72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49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 Please</a:t>
            </a:r>
            <a:r>
              <a:rPr lang="en-US" baseline="0" dirty="0"/>
              <a:t> note that the speaker notes are in Today’s PPT in the file share, if you’d like to download and follow along.  Also, during</a:t>
            </a:r>
            <a:r>
              <a:rPr lang="en-US" dirty="0"/>
              <a:t> the presentation please enter your questions into the chat. Lastly, please consider having the copy of the Final Rule open so you can follow along.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now turn</a:t>
            </a:r>
            <a:r>
              <a:rPr lang="en-US" baseline="0" dirty="0"/>
              <a:t> it over to Frankie Russell to introduce herself.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Frankie: Introduction and greetings.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42628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 – read slide</a:t>
            </a:r>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1337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Subpart I revises the regulations currently found at 20 CFR 618.900 through 618.940. The Department first published these regulations on April 2, 2010 (75 FR 16988); they became effective May 3, 2010.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note: This final rule does not provide regulatory text for TRA or RTAA funding since those allocations are made through the Department’s administration of the UI Program. The one exception, as provided by sec. 235A(1)(C) of the Act, and addressed in subpart H, involves the use of TAA Program funds for the administration of RTAA.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52247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Frankie: The updates in this final rule reflect subsequent statutory revisions and policy updates. Subpart I addresses the Act’s provisions at secs. 236(a)(2) and 245 and introduces the term, Training and Other Activities – or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it codifies a statutory update of the annual funding limit; annual</a:t>
            </a:r>
            <a:r>
              <a:rPr lang="en-US" sz="1200" kern="1200" baseline="0" dirty="0">
                <a:solidFill>
                  <a:schemeClr val="tx1"/>
                </a:solidFill>
                <a:effectLst/>
                <a:latin typeface="+mn-lt"/>
                <a:ea typeface="+mn-ea"/>
                <a:cs typeface="+mn-cs"/>
              </a:rPr>
              <a:t> allocations of funds to states; a</a:t>
            </a:r>
            <a:r>
              <a:rPr lang="en-US" sz="1200" kern="1200" dirty="0">
                <a:solidFill>
                  <a:schemeClr val="tx1"/>
                </a:solidFill>
                <a:effectLst/>
                <a:latin typeface="+mn-lt"/>
                <a:ea typeface="+mn-ea"/>
                <a:cs typeface="+mn-cs"/>
              </a:rPr>
              <a:t>nd an update to the reserve fund request process. This subpart also addresses the recapture and reallocation provisions established by sec. 245(c) of the Act.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44667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618.900 includes</a:t>
            </a:r>
            <a:r>
              <a:rPr lang="en-US" sz="1200" kern="1200" baseline="0" dirty="0">
                <a:solidFill>
                  <a:schemeClr val="tx1"/>
                </a:solidFill>
                <a:effectLst/>
                <a:latin typeface="+mn-lt"/>
                <a:ea typeface="+mn-ea"/>
                <a:cs typeface="+mn-cs"/>
              </a:rPr>
              <a:t> some </a:t>
            </a:r>
            <a:r>
              <a:rPr lang="en-US" sz="1200" kern="1200" dirty="0">
                <a:solidFill>
                  <a:schemeClr val="tx1"/>
                </a:solidFill>
                <a:effectLst/>
                <a:latin typeface="+mn-lt"/>
                <a:ea typeface="+mn-ea"/>
                <a:cs typeface="+mn-cs"/>
              </a:rPr>
              <a:t>revisions to the existing rule.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42542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Frankie - Section 618.900, paragraph (a) summarizes what services may be paid under the funding, and introduces the term, “Training and Other Activities,” and its acronym,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both of which refer to the benefits and services described in secs. 235 through 238 of the Act.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benefits and services are: employment and case management services, training, job search and relocation allowances, and related State administration.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paragraph is also updated to reflect the 2015 Program’s annual funding limit of $450</a:t>
            </a:r>
            <a:r>
              <a:rPr lang="en-US" sz="1200" kern="1200" baseline="0" dirty="0">
                <a:solidFill>
                  <a:schemeClr val="tx1"/>
                </a:solidFill>
                <a:effectLst/>
                <a:latin typeface="+mn-lt"/>
                <a:ea typeface="+mn-ea"/>
                <a:cs typeface="+mn-cs"/>
              </a:rPr>
              <a:t> million</a:t>
            </a:r>
            <a:r>
              <a:rPr lang="en-US" sz="1200" kern="1200" dirty="0">
                <a:solidFill>
                  <a:schemeClr val="tx1"/>
                </a:solidFill>
                <a:effectLst/>
                <a:latin typeface="+mn-lt"/>
                <a:ea typeface="+mn-ea"/>
                <a:cs typeface="+mn-cs"/>
              </a:rPr>
              <a:t> for Fiscal Years 2015 through 2021.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a:t>
            </a:r>
            <a:r>
              <a:rPr lang="en-US" sz="1200" kern="1200" baseline="0" dirty="0">
                <a:solidFill>
                  <a:schemeClr val="tx1"/>
                </a:solidFill>
                <a:effectLst/>
                <a:latin typeface="+mn-lt"/>
                <a:ea typeface="+mn-ea"/>
                <a:cs typeface="+mn-cs"/>
              </a:rPr>
              <a:t> (b</a:t>
            </a:r>
            <a:r>
              <a:rPr lang="en-US" sz="1200" kern="1200" dirty="0">
                <a:solidFill>
                  <a:schemeClr val="tx1"/>
                </a:solidFill>
                <a:effectLst/>
                <a:latin typeface="+mn-lt"/>
                <a:ea typeface="+mn-ea"/>
                <a:cs typeface="+mn-cs"/>
              </a:rPr>
              <a:t>) is new and explains the statutory period of availability of funds set out at sec. 245(b) of the Act. Funds allocated to States under the TAA Program for </a:t>
            </a:r>
            <a:r>
              <a:rPr lang="en-US" sz="1200" kern="1200" dirty="0" err="1">
                <a:solidFill>
                  <a:schemeClr val="tx1"/>
                </a:solidFill>
                <a:effectLst/>
                <a:latin typeface="+mn-lt"/>
                <a:ea typeface="+mn-ea"/>
                <a:cs typeface="+mn-cs"/>
              </a:rPr>
              <a:t>TaOA</a:t>
            </a:r>
            <a:r>
              <a:rPr lang="en-US" sz="1200" kern="1200" dirty="0">
                <a:solidFill>
                  <a:schemeClr val="tx1"/>
                </a:solidFill>
                <a:effectLst/>
                <a:latin typeface="+mn-lt"/>
                <a:ea typeface="+mn-ea"/>
                <a:cs typeface="+mn-cs"/>
              </a:rPr>
              <a:t> can be spent in the fiscal year awarded and the next 2 fiscal years, for a maximum altogether of 3 fiscal years.</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22688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Frankie - Section 618.910 updates the language to reflect statutory changes and minor grammatical corrections and other clarifications. These changes primarily relate to indicating</a:t>
            </a:r>
            <a:r>
              <a:rPr lang="en-US" baseline="0" dirty="0"/>
              <a:t> </a:t>
            </a:r>
            <a:r>
              <a:rPr lang="en-US" dirty="0"/>
              <a:t>that the annual funding cap in sec. 236(a)(2)(A) of the Act applies to </a:t>
            </a:r>
            <a:r>
              <a:rPr lang="en-US" dirty="0" err="1"/>
              <a:t>TaOA</a:t>
            </a:r>
            <a:r>
              <a:rPr lang="en-US" dirty="0"/>
              <a:t>, not only to the training services described in sec. 236. </a:t>
            </a:r>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659158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55049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8832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3619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6449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4865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995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226450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emf"/><Relationship Id="rId4" Type="http://schemas.openxmlformats.org/officeDocument/2006/relationships/slideLayout" Target="../slideLayouts/slideLayout37.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3"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1972802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tradeact/pdfs/ETA-911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s://uscode.house.gov/browse/prelim@title19/chapter12/subchapter2/part2&amp;edition=prelim" TargetMode="Externa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hyperlink" Target="http://www.dol.gov/agencies/eta/tradeact" TargetMode="External"/><Relationship Id="rId5" Type="http://schemas.openxmlformats.org/officeDocument/2006/relationships/hyperlink" Target="https://www.dol.gov/sites/dolgov/files/ETA/tradeact/pdfs/TAA_Final_Rule_1205_AB78.pdf" TargetMode="External"/><Relationship Id="rId4" Type="http://schemas.openxmlformats.org/officeDocument/2006/relationships/hyperlink" Target="https://taa.workforcegps.or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6" name="Text Placeholder 7">
            <a:extLst>
              <a:ext uri="{FF2B5EF4-FFF2-40B4-BE49-F238E27FC236}">
                <a16:creationId xmlns:a16="http://schemas.microsoft.com/office/drawing/2014/main" id="{DB60730D-C5B5-43CB-9BC0-5768ED578A47}"/>
              </a:ext>
            </a:extLst>
          </p:cNvPr>
          <p:cNvSpPr>
            <a:spLocks noGrp="1"/>
          </p:cNvSpPr>
          <p:nvPr>
            <p:ph type="body" idx="14"/>
          </p:nvPr>
        </p:nvSpPr>
        <p:spPr>
          <a:xfrm>
            <a:off x="805866" y="2465758"/>
            <a:ext cx="5290134" cy="3571134"/>
          </a:xfrm>
        </p:spPr>
        <p:txBody>
          <a:bodyPr>
            <a:normAutofit/>
          </a:bodyPr>
          <a:lstStyle/>
          <a:p>
            <a:r>
              <a:rPr lang="en-US" dirty="0"/>
              <a:t>What program do you work with:</a:t>
            </a:r>
          </a:p>
          <a:p>
            <a:r>
              <a:rPr lang="en-US" dirty="0"/>
              <a:t>TAA</a:t>
            </a:r>
            <a:br>
              <a:rPr lang="en-US" dirty="0"/>
            </a:br>
            <a:r>
              <a:rPr lang="en-US" dirty="0"/>
              <a:t>TRA</a:t>
            </a:r>
            <a:br>
              <a:rPr lang="en-US" dirty="0"/>
            </a:br>
            <a:r>
              <a:rPr lang="en-US" dirty="0"/>
              <a:t>TAA/TRA</a:t>
            </a:r>
            <a:br>
              <a:rPr lang="en-US" dirty="0"/>
            </a:br>
            <a:r>
              <a:rPr lang="en-US" dirty="0"/>
              <a:t>WIOA</a:t>
            </a:r>
            <a:br>
              <a:rPr lang="en-US" dirty="0"/>
            </a:br>
            <a:r>
              <a:rPr lang="en-US" dirty="0"/>
              <a:t>ES</a:t>
            </a:r>
            <a:br>
              <a:rPr lang="en-US" dirty="0"/>
            </a:br>
            <a:r>
              <a:rPr lang="en-US" dirty="0"/>
              <a:t>UI</a:t>
            </a:r>
            <a:br>
              <a:rPr lang="en-US" dirty="0"/>
            </a:br>
            <a:r>
              <a:rPr lang="en-US" dirty="0"/>
              <a:t>Other</a:t>
            </a:r>
          </a:p>
        </p:txBody>
      </p:sp>
      <p:pic>
        <p:nvPicPr>
          <p:cNvPr id="7" name="Picture 6" descr="A close up of a map&#10;&#10;Description automatically generated">
            <a:extLst>
              <a:ext uri="{FF2B5EF4-FFF2-40B4-BE49-F238E27FC236}">
                <a16:creationId xmlns:a16="http://schemas.microsoft.com/office/drawing/2014/main" id="{CB90BE8A-179D-4589-916D-3F5587E0E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324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Initial Allocation –  20 CFR 618.910</a:t>
            </a:r>
          </a:p>
        </p:txBody>
      </p:sp>
      <p:sp>
        <p:nvSpPr>
          <p:cNvPr id="2" name="Content Placeholder 1"/>
          <p:cNvSpPr>
            <a:spLocks noGrp="1"/>
          </p:cNvSpPr>
          <p:nvPr>
            <p:ph idx="1"/>
          </p:nvPr>
        </p:nvSpPr>
        <p:spPr>
          <a:xfrm>
            <a:off x="805866" y="1186233"/>
            <a:ext cx="9984054" cy="4816475"/>
          </a:xfrm>
        </p:spPr>
        <p:txBody>
          <a:bodyPr>
            <a:normAutofit/>
          </a:bodyPr>
          <a:lstStyle/>
          <a:p>
            <a:r>
              <a:rPr lang="en-US" dirty="0"/>
              <a:t>a) 65% of available funds awarded via the initial allocation</a:t>
            </a:r>
          </a:p>
          <a:p>
            <a:pPr lvl="1"/>
            <a:r>
              <a:rPr lang="en-US" dirty="0"/>
              <a:t>No state will receive less than 75% of the previous year’s initial allocation</a:t>
            </a:r>
          </a:p>
          <a:p>
            <a:r>
              <a:rPr lang="en-US" dirty="0"/>
              <a:t>f) Initial Allocation factors</a:t>
            </a:r>
          </a:p>
          <a:p>
            <a:pPr lvl="1"/>
            <a:r>
              <a:rPr lang="en-US" dirty="0"/>
              <a:t>Number of workers covered by certifications</a:t>
            </a:r>
          </a:p>
          <a:p>
            <a:pPr lvl="1"/>
            <a:r>
              <a:rPr lang="en-US" dirty="0"/>
              <a:t>Number of workers participating in training during 4 most recent calendar quarter</a:t>
            </a:r>
          </a:p>
          <a:p>
            <a:pPr lvl="1"/>
            <a:r>
              <a:rPr lang="en-US" dirty="0"/>
              <a:t>Weighted ratio of workers in training during the previous fiscal year</a:t>
            </a:r>
          </a:p>
          <a:p>
            <a:pPr lvl="1"/>
            <a:r>
              <a:rPr lang="en-US" dirty="0"/>
              <a:t>Average cost of training</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897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Reserve Fund</a:t>
            </a:r>
          </a:p>
        </p:txBody>
      </p:sp>
      <p:sp>
        <p:nvSpPr>
          <p:cNvPr id="7" name="Text Placeholder 6"/>
          <p:cNvSpPr>
            <a:spLocks noGrp="1"/>
          </p:cNvSpPr>
          <p:nvPr>
            <p:ph type="body" idx="1"/>
          </p:nvPr>
        </p:nvSpPr>
        <p:spPr/>
        <p:txBody>
          <a:bodyPr/>
          <a:lstStyle/>
          <a:p>
            <a:r>
              <a:rPr lang="en-US" dirty="0"/>
              <a:t>20 CFR 618.920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Tree>
    <p:extLst>
      <p:ext uri="{BB962C8B-B14F-4D97-AF65-F5344CB8AC3E}">
        <p14:creationId xmlns:p14="http://schemas.microsoft.com/office/powerpoint/2010/main" val="326624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Reserve Fund – 20 CFR 618.920(a) and (b)</a:t>
            </a:r>
          </a:p>
        </p:txBody>
      </p:sp>
      <p:sp>
        <p:nvSpPr>
          <p:cNvPr id="2" name="Content Placeholder 1"/>
          <p:cNvSpPr>
            <a:spLocks noGrp="1"/>
          </p:cNvSpPr>
          <p:nvPr>
            <p:ph idx="1"/>
          </p:nvPr>
        </p:nvSpPr>
        <p:spPr>
          <a:xfrm>
            <a:off x="805866" y="1186233"/>
            <a:ext cx="7924800" cy="4816475"/>
          </a:xfrm>
        </p:spPr>
        <p:txBody>
          <a:bodyPr>
            <a:normAutofit/>
          </a:bodyPr>
          <a:lstStyle/>
          <a:p>
            <a:r>
              <a:rPr lang="en-US" dirty="0"/>
              <a:t>a) 35 percent of the </a:t>
            </a:r>
            <a:r>
              <a:rPr lang="en-US" dirty="0" err="1"/>
              <a:t>TaOA</a:t>
            </a:r>
            <a:r>
              <a:rPr lang="en-US" dirty="0"/>
              <a:t> funds that remain after the initial allocation will be held by DOL as a reserve. </a:t>
            </a:r>
          </a:p>
          <a:p>
            <a:pPr lvl="1"/>
            <a:r>
              <a:rPr lang="en-US" dirty="0"/>
              <a:t>Reserve funds will be used, as needed, for additional distributions to States during the remainder of the fiscal year, including distributions to those States that did not receive an initial allocation. </a:t>
            </a:r>
          </a:p>
          <a:p>
            <a:r>
              <a:rPr lang="en-US" dirty="0"/>
              <a:t>b) States must show 50% in available funds expended; OR Needs additional funds due to an unexpected increase in the number of trade-affected workers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283365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Reserve Fund – 20 CFR 618.920 (c)</a:t>
            </a:r>
          </a:p>
        </p:txBody>
      </p:sp>
      <p:sp>
        <p:nvSpPr>
          <p:cNvPr id="2" name="Content Placeholder 1"/>
          <p:cNvSpPr>
            <a:spLocks noGrp="1"/>
          </p:cNvSpPr>
          <p:nvPr>
            <p:ph idx="1"/>
          </p:nvPr>
        </p:nvSpPr>
        <p:spPr>
          <a:xfrm>
            <a:off x="805866" y="1186233"/>
            <a:ext cx="7924800" cy="4816475"/>
          </a:xfrm>
        </p:spPr>
        <p:txBody>
          <a:bodyPr>
            <a:normAutofit/>
          </a:bodyPr>
          <a:lstStyle/>
          <a:p>
            <a:r>
              <a:rPr lang="en-US" dirty="0"/>
              <a:t>State’s reserve fund request must provide a documented estimate of funding needs through the end of the fiscal year. </a:t>
            </a:r>
          </a:p>
          <a:p>
            <a:r>
              <a:rPr lang="en-US" dirty="0"/>
              <a:t>That estimate must be based on an analysis that includes at least the following:</a:t>
            </a:r>
          </a:p>
          <a:p>
            <a:pPr lvl="1"/>
            <a:r>
              <a:rPr lang="en-US" dirty="0"/>
              <a:t>The average cost of training in the State;</a:t>
            </a:r>
          </a:p>
          <a:p>
            <a:pPr lvl="1"/>
            <a:r>
              <a:rPr lang="en-US" dirty="0"/>
              <a:t>the expected number of participants in training through the end of the fiscal year; and</a:t>
            </a:r>
          </a:p>
          <a:p>
            <a:pPr lvl="1"/>
            <a:r>
              <a:rPr lang="en-US" dirty="0"/>
              <a:t>the remaining </a:t>
            </a:r>
            <a:r>
              <a:rPr lang="en-US" dirty="0" err="1"/>
              <a:t>TaOA</a:t>
            </a:r>
            <a:r>
              <a:rPr lang="en-US" dirty="0"/>
              <a:t> funds the State has available.</a:t>
            </a:r>
          </a:p>
          <a:p>
            <a:r>
              <a:rPr lang="en-US" dirty="0"/>
              <a:t>Requested via form </a:t>
            </a:r>
            <a:r>
              <a:rPr lang="en-US" dirty="0">
                <a:hlinkClick r:id="rId3"/>
              </a:rPr>
              <a:t>ETA-9117</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199890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Second Distribution</a:t>
            </a:r>
          </a:p>
        </p:txBody>
      </p:sp>
      <p:sp>
        <p:nvSpPr>
          <p:cNvPr id="7" name="Text Placeholder 6"/>
          <p:cNvSpPr>
            <a:spLocks noGrp="1"/>
          </p:cNvSpPr>
          <p:nvPr>
            <p:ph type="body" idx="1"/>
          </p:nvPr>
        </p:nvSpPr>
        <p:spPr/>
        <p:txBody>
          <a:bodyPr/>
          <a:lstStyle/>
          <a:p>
            <a:r>
              <a:rPr lang="en-US" dirty="0"/>
              <a:t>20 CFR 618.930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293384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Second Distribution – 20 CFR 618.930</a:t>
            </a:r>
          </a:p>
        </p:txBody>
      </p:sp>
      <p:sp>
        <p:nvSpPr>
          <p:cNvPr id="2" name="Content Placeholder 1"/>
          <p:cNvSpPr>
            <a:spLocks noGrp="1"/>
          </p:cNvSpPr>
          <p:nvPr>
            <p:ph idx="1"/>
          </p:nvPr>
        </p:nvSpPr>
        <p:spPr>
          <a:xfrm>
            <a:off x="805866" y="1186233"/>
            <a:ext cx="7924800" cy="4816475"/>
          </a:xfrm>
        </p:spPr>
        <p:txBody>
          <a:bodyPr>
            <a:normAutofit/>
          </a:bodyPr>
          <a:lstStyle/>
          <a:p>
            <a:r>
              <a:rPr lang="en-US" dirty="0"/>
              <a:t>90% of remaining funds will be distributed by July 15</a:t>
            </a:r>
          </a:p>
          <a:p>
            <a:pPr lvl="1"/>
            <a:r>
              <a:rPr lang="en-US" dirty="0"/>
              <a:t>Amount will be initial allocation less all reserve requests received before June 1</a:t>
            </a:r>
          </a:p>
          <a:p>
            <a:r>
              <a:rPr lang="en-US" dirty="0"/>
              <a:t>Any funds remaining will be held for additional reserve requests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98255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Insufficient Funds and</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Recapture</a:t>
            </a:r>
          </a:p>
        </p:txBody>
      </p:sp>
      <p:sp>
        <p:nvSpPr>
          <p:cNvPr id="7" name="Text Placeholder 6"/>
          <p:cNvSpPr>
            <a:spLocks noGrp="1"/>
          </p:cNvSpPr>
          <p:nvPr>
            <p:ph type="body" idx="1"/>
          </p:nvPr>
        </p:nvSpPr>
        <p:spPr/>
        <p:txBody>
          <a:bodyPr/>
          <a:lstStyle/>
          <a:p>
            <a:r>
              <a:rPr lang="en-US" dirty="0"/>
              <a:t>20 CFR 618.940</a:t>
            </a:r>
          </a:p>
          <a:p>
            <a:r>
              <a:rPr lang="en-US" dirty="0"/>
              <a:t>20 CFR 618.950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175446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Insufficient Funds – 20 CFR 618.940</a:t>
            </a:r>
          </a:p>
        </p:txBody>
      </p:sp>
      <p:sp>
        <p:nvSpPr>
          <p:cNvPr id="2" name="Content Placeholder 1"/>
          <p:cNvSpPr>
            <a:spLocks noGrp="1"/>
          </p:cNvSpPr>
          <p:nvPr>
            <p:ph idx="1"/>
          </p:nvPr>
        </p:nvSpPr>
        <p:spPr>
          <a:xfrm>
            <a:off x="805866" y="1043610"/>
            <a:ext cx="10578812" cy="4816475"/>
          </a:xfrm>
        </p:spPr>
        <p:txBody>
          <a:bodyPr>
            <a:normAutofit/>
          </a:bodyPr>
          <a:lstStyle/>
          <a:p>
            <a:r>
              <a:rPr lang="en-US" dirty="0"/>
              <a:t>If the remaining funds are determined to be insufficient to meet demand, the Department will decide on the allocation of the remaining funds and notify the states of its decision through administrative guidance</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17</a:t>
            </a:fld>
            <a:endParaRPr lang="en-US" dirty="0"/>
          </a:p>
        </p:txBody>
      </p:sp>
    </p:spTree>
    <p:extLst>
      <p:ext uri="{BB962C8B-B14F-4D97-AF65-F5344CB8AC3E}">
        <p14:creationId xmlns:p14="http://schemas.microsoft.com/office/powerpoint/2010/main" val="84651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Recapture and Reallocation – 20 CFR 618.950</a:t>
            </a:r>
          </a:p>
        </p:txBody>
      </p:sp>
      <p:sp>
        <p:nvSpPr>
          <p:cNvPr id="2" name="Content Placeholder 1"/>
          <p:cNvSpPr>
            <a:spLocks noGrp="1"/>
          </p:cNvSpPr>
          <p:nvPr>
            <p:ph idx="1"/>
          </p:nvPr>
        </p:nvSpPr>
        <p:spPr>
          <a:xfrm>
            <a:off x="805865" y="1023731"/>
            <a:ext cx="10365717" cy="4816475"/>
          </a:xfrm>
        </p:spPr>
        <p:txBody>
          <a:bodyPr>
            <a:normAutofit/>
          </a:bodyPr>
          <a:lstStyle/>
          <a:p>
            <a:r>
              <a:rPr lang="en-US" dirty="0"/>
              <a:t>The Department may recapture unobligated funds and reallocate those funds to meet demand in other states</a:t>
            </a:r>
          </a:p>
          <a:p>
            <a:pPr lvl="1"/>
            <a:r>
              <a:rPr lang="en-US" dirty="0"/>
              <a:t>Only used if there is a catastrophic event</a:t>
            </a:r>
          </a:p>
          <a:p>
            <a:pPr lvl="1"/>
            <a:r>
              <a:rPr lang="en-US" dirty="0"/>
              <a:t>Not an annual process</a:t>
            </a:r>
          </a:p>
          <a:p>
            <a:pPr lvl="1"/>
            <a:r>
              <a:rPr lang="en-US" dirty="0"/>
              <a:t>Will recapture funds from the states with the highest percentage of unobligated funds</a:t>
            </a:r>
          </a:p>
          <a:p>
            <a:pPr lvl="1"/>
            <a:r>
              <a:rPr lang="en-US" dirty="0"/>
              <a:t>Will notify states of recapture at least 15 business days in advance</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18</a:t>
            </a:fld>
            <a:endParaRPr lang="en-US" dirty="0"/>
          </a:p>
        </p:txBody>
      </p:sp>
    </p:spTree>
    <p:extLst>
      <p:ext uri="{BB962C8B-B14F-4D97-AF65-F5344CB8AC3E}">
        <p14:creationId xmlns:p14="http://schemas.microsoft.com/office/powerpoint/2010/main" val="244963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a:t>
            </a:r>
          </a:p>
        </p:txBody>
      </p:sp>
      <p:sp>
        <p:nvSpPr>
          <p:cNvPr id="2" name="Content Placeholder 1"/>
          <p:cNvSpPr>
            <a:spLocks noGrp="1"/>
          </p:cNvSpPr>
          <p:nvPr>
            <p:ph idx="1"/>
          </p:nvPr>
        </p:nvSpPr>
        <p:spPr>
          <a:xfrm>
            <a:off x="805865" y="1023731"/>
            <a:ext cx="10365717" cy="4816475"/>
          </a:xfrm>
        </p:spPr>
        <p:txBody>
          <a:bodyPr>
            <a:normAutofit/>
          </a:bodyPr>
          <a:lstStyle/>
          <a:p>
            <a:r>
              <a:rPr lang="en-US" b="1" dirty="0"/>
              <a:t>What happens if a state has a large petition certified after funds are recaptured?</a:t>
            </a:r>
          </a:p>
          <a:p>
            <a:r>
              <a:rPr lang="en-US" b="1" dirty="0"/>
              <a:t>Can states get the recaptured money back?</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19</a:t>
            </a:fld>
            <a:endParaRPr lang="en-US" dirty="0"/>
          </a:p>
        </p:txBody>
      </p:sp>
    </p:spTree>
    <p:extLst>
      <p:ext uri="{BB962C8B-B14F-4D97-AF65-F5344CB8AC3E}">
        <p14:creationId xmlns:p14="http://schemas.microsoft.com/office/powerpoint/2010/main" val="371209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Subpart I</a:t>
            </a:r>
            <a:br>
              <a:rPr lang="en-US" dirty="0"/>
            </a:br>
            <a:r>
              <a:rPr lang="en-US" dirty="0"/>
              <a:t>Allocation of Funds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September 18,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TAA Final Rule</a:t>
            </a:r>
          </a:p>
          <a:p>
            <a:r>
              <a:rPr lang="en-US" dirty="0"/>
              <a:t>20 CFR 618</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Wrapping Up</a:t>
            </a:r>
          </a:p>
        </p:txBody>
      </p:sp>
      <p:sp>
        <p:nvSpPr>
          <p:cNvPr id="7" name="Text Placeholder 6"/>
          <p:cNvSpPr>
            <a:spLocks noGrp="1"/>
          </p:cNvSpPr>
          <p:nvPr>
            <p:ph type="body" idx="1"/>
          </p:nvPr>
        </p:nvSpPr>
        <p:spPr/>
        <p:txBody>
          <a:bodyPr/>
          <a:lstStyle/>
          <a:p>
            <a:r>
              <a:rPr lang="en-US" dirty="0"/>
              <a:t>Questions on Subpart I?</a:t>
            </a:r>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267201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b="1" dirty="0"/>
              <a:t>TAA Community</a:t>
            </a:r>
          </a:p>
          <a:p>
            <a:pPr lvl="1"/>
            <a:r>
              <a:rPr lang="en-US" dirty="0"/>
              <a:t>Workforce GPS TAA Program Community</a:t>
            </a:r>
          </a:p>
          <a:p>
            <a:pPr lvl="2"/>
            <a:r>
              <a:rPr lang="en-US" dirty="0">
                <a:hlinkClick r:id="rId4"/>
              </a:rPr>
              <a:t>taa.workforcegps.org</a:t>
            </a:r>
            <a:r>
              <a:rPr lang="en-US" dirty="0"/>
              <a:t>   </a:t>
            </a:r>
          </a:p>
          <a:p>
            <a:r>
              <a:rPr lang="en-US" b="1" dirty="0"/>
              <a:t>20 CFR 618 (Advance Copy)</a:t>
            </a:r>
          </a:p>
          <a:p>
            <a:pPr lvl="1"/>
            <a:r>
              <a:rPr lang="en-US" dirty="0"/>
              <a:t>TAA Program Regulations</a:t>
            </a:r>
          </a:p>
          <a:p>
            <a:pPr lvl="2"/>
            <a:r>
              <a:rPr lang="en-US" dirty="0">
                <a:hlinkClick r:id="rId5"/>
              </a:rPr>
              <a:t>www.dol.gov/sites/dolgov/files/ETA/tradeact/pdfs/TAA_Final_Rule_1205_AB78.pdf</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b="1" dirty="0"/>
              <a:t>TAA Program Website</a:t>
            </a:r>
          </a:p>
          <a:p>
            <a:pPr lvl="1"/>
            <a:r>
              <a:rPr lang="en-US" dirty="0"/>
              <a:t>Official website of the TAA Program</a:t>
            </a:r>
          </a:p>
          <a:p>
            <a:pPr lvl="2"/>
            <a:r>
              <a:rPr lang="en-US" dirty="0">
                <a:hlinkClick r:id="rId6"/>
              </a:rPr>
              <a:t>www.dol.gov/agencies/eta/tradeact</a:t>
            </a:r>
            <a:r>
              <a:rPr lang="en-US" dirty="0"/>
              <a:t> </a:t>
            </a:r>
          </a:p>
          <a:p>
            <a:r>
              <a:rPr lang="en-US" b="1" dirty="0"/>
              <a:t>Trade Act of 1974, as amended</a:t>
            </a:r>
          </a:p>
          <a:p>
            <a:pPr lvl="1"/>
            <a:r>
              <a:rPr lang="en-US" dirty="0"/>
              <a:t>Official US Code version of the Trade Act</a:t>
            </a:r>
          </a:p>
          <a:p>
            <a:pPr lvl="2"/>
            <a:r>
              <a:rPr lang="en-US" dirty="0">
                <a:hlinkClick r:id="rId7"/>
              </a:rPr>
              <a:t>uscode.house.gov/browse/prelim@title19/chapter12/subchapter2/part2&amp;edition=prelim</a:t>
            </a:r>
            <a:r>
              <a:rPr lang="en-US" dirty="0"/>
              <a:t> </a:t>
            </a:r>
          </a:p>
        </p:txBody>
      </p:sp>
    </p:spTree>
    <p:custDataLst>
      <p:tags r:id="rId1"/>
    </p:custDataLst>
    <p:extLst>
      <p:ext uri="{BB962C8B-B14F-4D97-AF65-F5344CB8AC3E}">
        <p14:creationId xmlns:p14="http://schemas.microsoft.com/office/powerpoint/2010/main" val="383776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a:ln>
                <a:noFill/>
              </a:ln>
              <a:solidFill>
                <a:srgbClr val="7A232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pPr lvl="0">
              <a:spcBef>
                <a:spcPts val="1200"/>
              </a:spcBef>
              <a:spcAft>
                <a:spcPts val="0"/>
              </a:spcAft>
              <a:buClr>
                <a:srgbClr val="7A232F"/>
              </a:buClr>
            </a:pPr>
            <a:r>
              <a:rPr lang="en-US" b="1" i="0" dirty="0">
                <a:solidFill>
                  <a:srgbClr val="9E1C30"/>
                </a:solidFill>
              </a:rPr>
              <a:t>Regulation Questions</a:t>
            </a:r>
          </a:p>
          <a:p>
            <a:pPr marL="457200" lvl="1">
              <a:spcBef>
                <a:spcPts val="200"/>
              </a:spcBef>
              <a:buClr>
                <a:srgbClr val="005A7C"/>
              </a:buClr>
            </a:pPr>
            <a:r>
              <a:rPr lang="en-US" dirty="0">
                <a:solidFill>
                  <a:srgbClr val="F3F4F4">
                    <a:lumMod val="25000"/>
                  </a:srgbClr>
                </a:solidFill>
              </a:rPr>
              <a:t>General Inbox</a:t>
            </a:r>
          </a:p>
          <a:p>
            <a:pPr marL="914400" lvl="3" indent="-457200">
              <a:spcBef>
                <a:spcPts val="400"/>
              </a:spcBef>
              <a:buClr>
                <a:srgbClr val="073445">
                  <a:lumMod val="90000"/>
                  <a:lumOff val="10000"/>
                </a:srgbClr>
              </a:buClr>
              <a:buFont typeface="Wingdings" panose="05000000000000000000" pitchFamily="2" charset="2"/>
              <a:buChar char=""/>
            </a:pPr>
            <a:r>
              <a:rPr lang="en-US" sz="1800" u="sng" dirty="0">
                <a:solidFill>
                  <a:srgbClr val="005A7C"/>
                </a:solidFill>
              </a:rPr>
              <a:t>regulations.taa@dol.gov</a:t>
            </a:r>
          </a:p>
          <a:p>
            <a:endParaRPr lang="en-US" dirty="0"/>
          </a:p>
        </p:txBody>
      </p:sp>
    </p:spTree>
    <p:custDataLst>
      <p:tags r:id="rId1"/>
    </p:custDataLst>
    <p:extLst>
      <p:ext uri="{BB962C8B-B14F-4D97-AF65-F5344CB8AC3E}">
        <p14:creationId xmlns:p14="http://schemas.microsoft.com/office/powerpoint/2010/main" val="260273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26132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a:t>
            </a:r>
          </a:p>
        </p:txBody>
      </p:sp>
      <p:pic>
        <p:nvPicPr>
          <p:cNvPr id="2" name="Picture Placeholder 1"/>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655412" y="2590404"/>
            <a:ext cx="1827497" cy="2133600"/>
          </a:xfrm>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Frankie Russell</a:t>
            </a:r>
          </a:p>
          <a:p>
            <a:pPr lvl="1"/>
            <a:r>
              <a:rPr lang="en-US" dirty="0"/>
              <a:t>Lead Program Analyst</a:t>
            </a:r>
          </a:p>
          <a:p>
            <a:pPr lvl="2"/>
            <a:r>
              <a:rPr lang="en-US" dirty="0"/>
              <a:t>OTAA / ETA</a:t>
            </a:r>
          </a:p>
        </p:txBody>
      </p:sp>
    </p:spTree>
    <p:custDataLst>
      <p:tags r:id="rId1"/>
    </p:custDataLst>
    <p:extLst>
      <p:ext uri="{BB962C8B-B14F-4D97-AF65-F5344CB8AC3E}">
        <p14:creationId xmlns:p14="http://schemas.microsoft.com/office/powerpoint/2010/main" val="205671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Major Updates</a:t>
            </a:r>
          </a:p>
          <a:p>
            <a:r>
              <a:rPr lang="en-US" dirty="0"/>
              <a:t>Initial Allocation</a:t>
            </a:r>
          </a:p>
          <a:p>
            <a:r>
              <a:rPr lang="en-US" dirty="0"/>
              <a:t>Second Distribution</a:t>
            </a:r>
          </a:p>
          <a:p>
            <a:r>
              <a:rPr lang="en-US" dirty="0"/>
              <a:t>Reserve Requests</a:t>
            </a:r>
          </a:p>
          <a:p>
            <a:r>
              <a:rPr lang="en-US" dirty="0"/>
              <a:t>Recapture</a:t>
            </a:r>
          </a:p>
        </p:txBody>
      </p:sp>
    </p:spTree>
    <p:extLst>
      <p:ext uri="{BB962C8B-B14F-4D97-AF65-F5344CB8AC3E}">
        <p14:creationId xmlns:p14="http://schemas.microsoft.com/office/powerpoint/2010/main" val="40910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Major Updates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27023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Subpart I – Major Updates</a:t>
            </a:r>
          </a:p>
        </p:txBody>
      </p:sp>
      <p:sp>
        <p:nvSpPr>
          <p:cNvPr id="2" name="Content Placeholder 1"/>
          <p:cNvSpPr>
            <a:spLocks noGrp="1"/>
          </p:cNvSpPr>
          <p:nvPr>
            <p:ph idx="1"/>
          </p:nvPr>
        </p:nvSpPr>
        <p:spPr>
          <a:xfrm>
            <a:off x="805865" y="1186233"/>
            <a:ext cx="8390385" cy="4816475"/>
          </a:xfrm>
        </p:spPr>
        <p:txBody>
          <a:bodyPr>
            <a:normAutofit/>
          </a:bodyPr>
          <a:lstStyle/>
          <a:p>
            <a:r>
              <a:rPr lang="en-US" dirty="0"/>
              <a:t>Introduces the term “Training and Other Activities” or </a:t>
            </a:r>
            <a:r>
              <a:rPr lang="en-US" dirty="0" err="1"/>
              <a:t>TaOA</a:t>
            </a:r>
            <a:endParaRPr lang="en-US" dirty="0"/>
          </a:p>
          <a:p>
            <a:r>
              <a:rPr lang="en-US" dirty="0"/>
              <a:t>Codifies the statutory availability of funds</a:t>
            </a:r>
          </a:p>
          <a:p>
            <a:r>
              <a:rPr lang="en-US" dirty="0"/>
              <a:t>Updates the language and clarifies rules on:</a:t>
            </a:r>
          </a:p>
          <a:p>
            <a:pPr lvl="1"/>
            <a:r>
              <a:rPr lang="en-US" dirty="0"/>
              <a:t>Initial allocation</a:t>
            </a:r>
          </a:p>
          <a:p>
            <a:pPr lvl="1"/>
            <a:r>
              <a:rPr lang="en-US" dirty="0"/>
              <a:t>Second distribution</a:t>
            </a:r>
          </a:p>
          <a:p>
            <a:pPr lvl="1"/>
            <a:r>
              <a:rPr lang="en-US" dirty="0"/>
              <a:t>Reserve requests</a:t>
            </a:r>
          </a:p>
          <a:p>
            <a:r>
              <a:rPr lang="en-US" dirty="0"/>
              <a:t>Establishes regulations on the recapture and reallocation of unexpended funds </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31988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Annual Cap on Funds / </a:t>
            </a:r>
            <a:br>
              <a:rPr lang="en-US" sz="3600" dirty="0">
                <a:ln w="17780" cmpd="sng">
                  <a:noFill/>
                  <a:prstDash val="solid"/>
                  <a:miter lim="800000"/>
                </a:ln>
                <a:solidFill>
                  <a:schemeClr val="tx2"/>
                </a:solidFill>
                <a:ea typeface="ＭＳ Ｐゴシック"/>
              </a:rPr>
            </a:br>
            <a:r>
              <a:rPr lang="en-US" sz="3600" dirty="0">
                <a:ln w="17780" cmpd="sng">
                  <a:noFill/>
                  <a:prstDash val="solid"/>
                  <a:miter lim="800000"/>
                </a:ln>
                <a:solidFill>
                  <a:schemeClr val="tx2"/>
                </a:solidFill>
                <a:ea typeface="ＭＳ Ｐゴシック"/>
              </a:rPr>
              <a:t>Training and Other Activities</a:t>
            </a:r>
          </a:p>
        </p:txBody>
      </p:sp>
      <p:sp>
        <p:nvSpPr>
          <p:cNvPr id="7" name="Text Placeholder 6"/>
          <p:cNvSpPr>
            <a:spLocks noGrp="1"/>
          </p:cNvSpPr>
          <p:nvPr>
            <p:ph type="body" idx="1"/>
          </p:nvPr>
        </p:nvSpPr>
        <p:spPr/>
        <p:txBody>
          <a:bodyPr/>
          <a:lstStyle/>
          <a:p>
            <a:r>
              <a:rPr lang="en-US" dirty="0"/>
              <a:t>20 CFR 618.900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87102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Annual Cap on Funds / Training and Other Activities – 20 CFR 618.900</a:t>
            </a:r>
          </a:p>
        </p:txBody>
      </p:sp>
      <p:sp>
        <p:nvSpPr>
          <p:cNvPr id="2" name="Content Placeholder 1"/>
          <p:cNvSpPr>
            <a:spLocks noGrp="1"/>
          </p:cNvSpPr>
          <p:nvPr>
            <p:ph idx="1"/>
          </p:nvPr>
        </p:nvSpPr>
        <p:spPr>
          <a:xfrm>
            <a:off x="805865" y="1186233"/>
            <a:ext cx="8390385" cy="4816475"/>
          </a:xfrm>
        </p:spPr>
        <p:txBody>
          <a:bodyPr>
            <a:normAutofit/>
          </a:bodyPr>
          <a:lstStyle/>
          <a:p>
            <a:r>
              <a:rPr lang="en-US" dirty="0"/>
              <a:t>a) The total amount of funds made available for the costs of training and other activities (TaOA) for each of fiscal years 2015 through 2021 is $450,000,000</a:t>
            </a:r>
          </a:p>
          <a:p>
            <a:r>
              <a:rPr lang="en-US" dirty="0"/>
              <a:t>b) Funds are available for a total of three years</a:t>
            </a:r>
          </a:p>
          <a:p>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188393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Initial Allocation</a:t>
            </a:r>
          </a:p>
        </p:txBody>
      </p:sp>
      <p:sp>
        <p:nvSpPr>
          <p:cNvPr id="7" name="Text Placeholder 6"/>
          <p:cNvSpPr>
            <a:spLocks noGrp="1"/>
          </p:cNvSpPr>
          <p:nvPr>
            <p:ph type="body" idx="1"/>
          </p:nvPr>
        </p:nvSpPr>
        <p:spPr/>
        <p:txBody>
          <a:bodyPr/>
          <a:lstStyle/>
          <a:p>
            <a:r>
              <a:rPr lang="en-US" dirty="0"/>
              <a:t>20 CFR 618.910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Tree>
    <p:extLst>
      <p:ext uri="{BB962C8B-B14F-4D97-AF65-F5344CB8AC3E}">
        <p14:creationId xmlns:p14="http://schemas.microsoft.com/office/powerpoint/2010/main" val="31116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ere Are You?&amp;quot;&quot;/&gt;&lt;property id=&quot;20307&quot; value=&quot;336&quot;/&gt;&lt;/object&gt;&lt;object type=&quot;3&quot; unique_id=&quot;10004&quot;&gt;&lt;property id=&quot;20148&quot; value=&quot;5&quot;/&gt;&lt;property id=&quot;20300&quot; value=&quot;Slide 2 - &amp;quot;Subpart I Allocation of Funds&amp;quot;&quot;/&gt;&lt;property id=&quot;20307&quot; value=&quot;256&quot;/&gt;&lt;/object&gt;&lt;object type=&quot;3&quot; unique_id=&quot;10005&quot;&gt;&lt;property id=&quot;20148&quot; value=&quot;5&quot;/&gt;&lt;property id=&quot;20300&quot; value=&quot;Slide 3 - &amp;quot;Today’s Speaker&amp;quot;&quot;/&gt;&lt;property id=&quot;20307&quot; value=&quot;315&quot;/&gt;&lt;/object&gt;&lt;object type=&quot;3&quot; unique_id=&quot;10006&quot;&gt;&lt;property id=&quot;20148&quot; value=&quot;5&quot;/&gt;&lt;property id=&quot;20300&quot; value=&quot;Slide 4 - &amp;quot;Today’s Objectives&amp;quot;&quot;/&gt;&lt;property id=&quot;20307&quot; value=&quot;295&quot;/&gt;&lt;/object&gt;&lt;object type=&quot;3&quot; unique_id=&quot;10007&quot;&gt;&lt;property id=&quot;20148&quot; value=&quot;5&quot;/&gt;&lt;property id=&quot;20300&quot; value=&quot;Slide 5 - &amp;quot;Major Updates&amp;quot;&quot;/&gt;&lt;property id=&quot;20307&quot; value=&quot;317&quot;/&gt;&lt;/object&gt;&lt;object type=&quot;3&quot; unique_id=&quot;10008&quot;&gt;&lt;property id=&quot;20148&quot; value=&quot;5&quot;/&gt;&lt;property id=&quot;20300&quot; value=&quot;Slide 6 - &amp;quot;Subpart I – Major Updates&amp;quot;&quot;/&gt;&lt;property id=&quot;20307&quot; value=&quot;318&quot;/&gt;&lt;/object&gt;&lt;object type=&quot;3&quot; unique_id=&quot;10009&quot;&gt;&lt;property id=&quot;20148&quot; value=&quot;5&quot;/&gt;&lt;property id=&quot;20300&quot; value=&quot;Slide 7 - &amp;quot;Annual Cap on Funds /  Training and Other Activities&amp;quot;&quot;/&gt;&lt;property id=&quot;20307&quot; value=&quot;329&quot;/&gt;&lt;/object&gt;&lt;object type=&quot;3&quot; unique_id=&quot;10010&quot;&gt;&lt;property id=&quot;20148&quot; value=&quot;5&quot;/&gt;&lt;property id=&quot;20300&quot; value=&quot;Slide 8 - &amp;quot;Annual Cap on Funds / Training and Other Activities – 20 CFR 618.900&amp;quot;&quot;/&gt;&lt;property id=&quot;20307&quot; value=&quot;330&quot;/&gt;&lt;/object&gt;&lt;object type=&quot;3&quot; unique_id=&quot;10011&quot;&gt;&lt;property id=&quot;20148&quot; value=&quot;5&quot;/&gt;&lt;property id=&quot;20300&quot; value=&quot;Slide 9 - &amp;quot;Initial Allocation&amp;quot;&quot;/&gt;&lt;property id=&quot;20307&quot; value=&quot;319&quot;/&gt;&lt;/object&gt;&lt;object type=&quot;3&quot; unique_id=&quot;10012&quot;&gt;&lt;property id=&quot;20148&quot; value=&quot;5&quot;/&gt;&lt;property id=&quot;20300&quot; value=&quot;Slide 10 - &amp;quot;Initial Allocation –  20 CFR 618.910&amp;quot;&quot;/&gt;&lt;property id=&quot;20307&quot; value=&quot;320&quot;/&gt;&lt;/object&gt;&lt;object type=&quot;3&quot; unique_id=&quot;10013&quot;&gt;&lt;property id=&quot;20148&quot; value=&quot;5&quot;/&gt;&lt;property id=&quot;20300&quot; value=&quot;Slide 11 - &amp;quot;Reserve Fund&amp;quot;&quot;/&gt;&lt;property id=&quot;20307&quot; value=&quot;321&quot;/&gt;&lt;/object&gt;&lt;object type=&quot;3&quot; unique_id=&quot;10014&quot;&gt;&lt;property id=&quot;20148&quot; value=&quot;5&quot;/&gt;&lt;property id=&quot;20300&quot; value=&quot;Slide 12 - &amp;quot;Reserve Fund – 20 CFR 618.920(a) and (b)&amp;quot;&quot;/&gt;&lt;property id=&quot;20307&quot; value=&quot;322&quot;/&gt;&lt;/object&gt;&lt;object type=&quot;3&quot; unique_id=&quot;10015&quot;&gt;&lt;property id=&quot;20148&quot; value=&quot;5&quot;/&gt;&lt;property id=&quot;20300&quot; value=&quot;Slide 13 - &amp;quot;Reserve Fund – 20 CFR 618.920 (c)&amp;quot;&quot;/&gt;&lt;property id=&quot;20307&quot; value=&quot;337&quot;/&gt;&lt;/object&gt;&lt;object type=&quot;3&quot; unique_id=&quot;10016&quot;&gt;&lt;property id=&quot;20148&quot; value=&quot;5&quot;/&gt;&lt;property id=&quot;20300&quot; value=&quot;Slide 14 - &amp;quot;Second Distribution&amp;quot;&quot;/&gt;&lt;property id=&quot;20307&quot; value=&quot;323&quot;/&gt;&lt;/object&gt;&lt;object type=&quot;3&quot; unique_id=&quot;10017&quot;&gt;&lt;property id=&quot;20148&quot; value=&quot;5&quot;/&gt;&lt;property id=&quot;20300&quot; value=&quot;Slide 15 - &amp;quot;Second Distribution – 20 CFR 618.930&amp;quot;&quot;/&gt;&lt;property id=&quot;20307&quot; value=&quot;324&quot;/&gt;&lt;/object&gt;&lt;object type=&quot;3&quot; unique_id=&quot;10018&quot;&gt;&lt;property id=&quot;20148&quot; value=&quot;5&quot;/&gt;&lt;property id=&quot;20300&quot; value=&quot;Slide 16 - &amp;quot;Insufficient Funds and Recapture&amp;quot;&quot;/&gt;&lt;property id=&quot;20307&quot; value=&quot;325&quot;/&gt;&lt;/object&gt;&lt;object type=&quot;3&quot; unique_id=&quot;10019&quot;&gt;&lt;property id=&quot;20148&quot; value=&quot;5&quot;/&gt;&lt;property id=&quot;20300&quot; value=&quot;Slide 17 - &amp;quot;Insufficient Funds – 20 CFR 618.940&amp;quot;&quot;/&gt;&lt;property id=&quot;20307&quot; value=&quot;326&quot;/&gt;&lt;/object&gt;&lt;object type=&quot;3&quot; unique_id=&quot;10020&quot;&gt;&lt;property id=&quot;20148&quot; value=&quot;5&quot;/&gt;&lt;property id=&quot;20300&quot; value=&quot;Slide 18 - &amp;quot;Recapture and Reallocation – 20 CFR 618.950&amp;quot;&quot;/&gt;&lt;property id=&quot;20307&quot; value=&quot;327&quot;/&gt;&lt;/object&gt;&lt;object type=&quot;3&quot; unique_id=&quot;10021&quot;&gt;&lt;property id=&quot;20148&quot; value=&quot;5&quot;/&gt;&lt;property id=&quot;20300&quot; value=&quot;Slide 19 - &amp;quot;Question&amp;quot;&quot;/&gt;&lt;property id=&quot;20307&quot; value=&quot;331&quot;/&gt;&lt;/object&gt;&lt;object type=&quot;3&quot; unique_id=&quot;10022&quot;&gt;&lt;property id=&quot;20148&quot; value=&quot;5&quot;/&gt;&lt;property id=&quot;20300&quot; value=&quot;Slide 20 - &amp;quot;Wrapping Up&amp;quot;&quot;/&gt;&lt;property id=&quot;20307&quot; value=&quot;328&quot;/&gt;&lt;/object&gt;&lt;object type=&quot;3&quot; unique_id=&quot;10023&quot;&gt;&lt;property id=&quot;20148&quot; value=&quot;5&quot;/&gt;&lt;property id=&quot;20300&quot; value=&quot;Slide 21 - &amp;quot;Resources:&amp;quot;&quot;/&gt;&lt;property id=&quot;20307&quot; value=&quot;333&quot;/&gt;&lt;/object&gt;&lt;object type=&quot;3&quot; unique_id=&quot;10024&quot;&gt;&lt;property id=&quot;20148&quot; value=&quot;5&quot;/&gt;&lt;property id=&quot;20300&quot; value=&quot;Slide 22 - &amp;quot;Any Questions?&amp;quot;&quot;/&gt;&lt;property id=&quot;20307&quot; value=&quot;334&quot;/&gt;&lt;/object&gt;&lt;object type=&quot;3&quot; unique_id=&quot;10025&quot;&gt;&lt;property id=&quot;20148&quot; value=&quot;5&quot;/&gt;&lt;property id=&quot;20300&quot; value=&quot;Slide 23 - &amp;quot;Thank You!&amp;quot;&quot;/&gt;&lt;property id=&quot;20307&quot; value=&quot;314&quot;/&gt;&lt;/object&gt;&lt;/object&gt;&lt;object type=&quot;8&quot; unique_id=&quot;10050&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2368</TotalTime>
  <Words>2609</Words>
  <Application>Microsoft Office PowerPoint</Application>
  <PresentationFormat>Widescreen</PresentationFormat>
  <Paragraphs>205</Paragraphs>
  <Slides>23</Slides>
  <Notes>23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23</vt:i4>
      </vt:variant>
    </vt:vector>
  </HeadingPairs>
  <TitlesOfParts>
    <vt:vector size="37"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1_Special Content</vt:lpstr>
      <vt:lpstr>Where Are You?</vt:lpstr>
      <vt:lpstr>Subpart I Allocation of Funds</vt:lpstr>
      <vt:lpstr>Today’s Speaker</vt:lpstr>
      <vt:lpstr>Today’s Objectives</vt:lpstr>
      <vt:lpstr>Major Updates</vt:lpstr>
      <vt:lpstr>Subpart I – Major Updates</vt:lpstr>
      <vt:lpstr>Annual Cap on Funds /  Training and Other Activities</vt:lpstr>
      <vt:lpstr>Annual Cap on Funds / Training and Other Activities – 20 CFR 618.900</vt:lpstr>
      <vt:lpstr>Initial Allocation</vt:lpstr>
      <vt:lpstr>Initial Allocation –  20 CFR 618.910</vt:lpstr>
      <vt:lpstr>Reserve Fund</vt:lpstr>
      <vt:lpstr>Reserve Fund – 20 CFR 618.920(a) and (b)</vt:lpstr>
      <vt:lpstr>Reserve Fund – 20 CFR 618.920 (c)</vt:lpstr>
      <vt:lpstr>Second Distribution</vt:lpstr>
      <vt:lpstr>Second Distribution – 20 CFR 618.930</vt:lpstr>
      <vt:lpstr>Insufficient Funds and Recapture</vt:lpstr>
      <vt:lpstr>Insufficient Funds – 20 CFR 618.940</vt:lpstr>
      <vt:lpstr>Recapture and Reallocation – 20 CFR 618.950</vt:lpstr>
      <vt:lpstr>Question</vt:lpstr>
      <vt:lpstr>Wrapping Up</vt:lpstr>
      <vt:lpstr>Resources: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208</cp:revision>
  <dcterms:created xsi:type="dcterms:W3CDTF">2019-06-21T16:58:05Z</dcterms:created>
  <dcterms:modified xsi:type="dcterms:W3CDTF">2020-09-18T13:03:12Z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