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4.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tags/tag6.xml" ContentType="application/vnd.openxmlformats-officedocument.presentationml.tags+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66"/>
  </p:notesMasterIdLst>
  <p:sldIdLst>
    <p:sldId id="438" r:id="rId7"/>
    <p:sldId id="439" r:id="rId8"/>
    <p:sldId id="444" r:id="rId9"/>
    <p:sldId id="427" r:id="rId10"/>
    <p:sldId id="324" r:id="rId11"/>
    <p:sldId id="325" r:id="rId12"/>
    <p:sldId id="375" r:id="rId13"/>
    <p:sldId id="376" r:id="rId14"/>
    <p:sldId id="373" r:id="rId15"/>
    <p:sldId id="326" r:id="rId16"/>
    <p:sldId id="445" r:id="rId17"/>
    <p:sldId id="377" r:id="rId18"/>
    <p:sldId id="378" r:id="rId19"/>
    <p:sldId id="379" r:id="rId20"/>
    <p:sldId id="380"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12" r:id="rId41"/>
    <p:sldId id="413" r:id="rId42"/>
    <p:sldId id="414" r:id="rId43"/>
    <p:sldId id="415" r:id="rId44"/>
    <p:sldId id="416" r:id="rId45"/>
    <p:sldId id="417" r:id="rId46"/>
    <p:sldId id="418" r:id="rId47"/>
    <p:sldId id="401" r:id="rId48"/>
    <p:sldId id="419" r:id="rId49"/>
    <p:sldId id="420" r:id="rId50"/>
    <p:sldId id="421" r:id="rId51"/>
    <p:sldId id="422" r:id="rId52"/>
    <p:sldId id="423" r:id="rId53"/>
    <p:sldId id="424" r:id="rId54"/>
    <p:sldId id="425" r:id="rId55"/>
    <p:sldId id="426" r:id="rId56"/>
    <p:sldId id="402" r:id="rId57"/>
    <p:sldId id="403" r:id="rId58"/>
    <p:sldId id="404" r:id="rId59"/>
    <p:sldId id="405" r:id="rId60"/>
    <p:sldId id="411" r:id="rId61"/>
    <p:sldId id="443" r:id="rId62"/>
    <p:sldId id="437" r:id="rId63"/>
    <p:sldId id="434" r:id="rId64"/>
    <p:sldId id="332" r:id="rId65"/>
  </p:sldIdLst>
  <p:sldSz cx="12192000"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hefski, Stanley S - OPA" initials="OSS-O" lastIdx="10" clrIdx="0">
    <p:extLst>
      <p:ext uri="{19B8F6BF-5375-455C-9EA6-DF929625EA0E}">
        <p15:presenceInfo xmlns:p15="http://schemas.microsoft.com/office/powerpoint/2012/main" userId="S-1-5-21-625881431-3029617060-3355961844-125259" providerId="AD"/>
      </p:ext>
    </p:extLst>
  </p:cmAuthor>
  <p:cmAuthor id="2" name="Theberge, Timothy - ETA" initials="TT-E" lastIdx="10" clrIdx="1">
    <p:extLst>
      <p:ext uri="{19B8F6BF-5375-455C-9EA6-DF929625EA0E}">
        <p15:presenceInfo xmlns:p15="http://schemas.microsoft.com/office/powerpoint/2012/main" userId="S-1-5-21-2522062978-2635407418-847139880-38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04" autoAdjust="0"/>
    <p:restoredTop sz="59124" autoAdjust="0"/>
  </p:normalViewPr>
  <p:slideViewPr>
    <p:cSldViewPr snapToGrid="0">
      <p:cViewPr varScale="1">
        <p:scale>
          <a:sx n="40" d="100"/>
          <a:sy n="40" d="100"/>
        </p:scale>
        <p:origin x="43" y="293"/>
      </p:cViewPr>
      <p:guideLst/>
    </p:cSldViewPr>
  </p:slideViewPr>
  <p:notesTextViewPr>
    <p:cViewPr>
      <p:scale>
        <a:sx n="125" d="100"/>
        <a:sy n="125" d="100"/>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4.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3.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9127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Paragraph (c)(5) instructs the State to make individual benefit determinations on TRA benefits to AAWs and to inform the AAWs considering apprenticeship of the possible loss of eligibility for TRA and the HCTC, if available.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(c)(6) allows for the combination of apprenticeship and RTAA, if all eligibility requirements under subpart E are met.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(c)(7) requires the State to enter into a contract with the employer that establishes the terms and conditions of the apprenticeship. Note: The Department made appropriate corrections to the regulatory text in the final rule by removing all references to sponsors in § 618.635(c), since “sponsor” is a term specific to registered apprenticeship, and replaced that term with “employer.”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The Department will be monitoring all participant outcomes achieved through apprenticeships approved under the Act via coordination between OTAA and the Office of Apprenticeship to ensure that AAWs who complete apprenticeships continue to successfully retain employment.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2: The final rule is ‘silent’ on AAIWs and Apprenticeships.  We</a:t>
            </a:r>
            <a:r>
              <a:rPr lang="en-US" sz="1200" kern="1200" baseline="0" dirty="0">
                <a:solidFill>
                  <a:schemeClr val="tx1"/>
                </a:solidFill>
                <a:effectLst/>
                <a:latin typeface="+mn-lt"/>
                <a:ea typeface="+mn-ea"/>
                <a:cs typeface="+mn-cs"/>
              </a:rPr>
              <a:t> expect it to be a rare situation that an AAIW would apply for apprenticeship training.  That said, if regional coordinators encounter a situation where a state has an AAIW looking to pursue an apprenticeship, please contact OTAA and we will discuss it further.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six criteria for the approval of training at sec. 236(a)(1)(A)-(F) of the Act also apply to apprenticeships.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4013702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Department reiterates that, consistent with sec. 236(a) of the Act and § 618.610, States must approve a training if the participant meets the 6</a:t>
            </a:r>
            <a:r>
              <a:rPr lang="en-US" sz="1200" kern="1200" baseline="0" dirty="0">
                <a:solidFill>
                  <a:schemeClr val="tx1"/>
                </a:solidFill>
                <a:effectLst/>
                <a:latin typeface="+mn-lt"/>
                <a:ea typeface="+mn-ea"/>
                <a:cs typeface="+mn-cs"/>
              </a:rPr>
              <a:t> criteria for approval of training</a:t>
            </a:r>
            <a:r>
              <a:rPr lang="en-US" sz="1200" kern="1200" dirty="0">
                <a:solidFill>
                  <a:schemeClr val="tx1"/>
                </a:solidFill>
                <a:effectLst/>
                <a:latin typeface="+mn-lt"/>
                <a:ea typeface="+mn-ea"/>
                <a:cs typeface="+mn-cs"/>
              </a:rPr>
              <a:t>. Among other requirements, this determination necessitates careful review of a trade-affected worker’s skills and experience, the knowledge the training would provide, and labor market conditions. Therefore, States may not, as a hard-and-fast rule, limit apprenticeships under the TAA Program to registered apprenticeships, for that would exclude other apprenticeship programs before determining whether they meet the criteria that should result in approval.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if the State determines that a nonregistered apprenticeship under consideration does not meet the criteria to approve the training, the State must deny the training. For example, in evaluating a nonregistered apprenticeship under these criteria, a State may gather information that leads it to conclude the nonregistered apprenticeship would not increase the trade-affected worker’s likelihood of obtaining employment. If so, then the State may not approve that training. If the State denies training on these grounds, the State must consider other trainings for the trade-affected worker that would meet the criteria for approving training.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on Apprenticeships: An apprenticeship lasting 5 years is an example, not a limit. Some apprenticeships will be shorter; a small number may be longer. There is no limit on the length of a training program that consists of an apprenticeship under these rules.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Again: TAA Program funds may be used to pay for the entire length of the educational and instructional component of the apprenticeship even if it exceeds 5 years; however, the length of the paid work-based learning may not exceed 130 weeks. </a:t>
            </a:r>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51801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Department recognizes that under this policy, a State will report on the same individual for the entire duration of the apprenticeship.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final Note: Under many registered apprenticeship programs, participants are not charged any out-of-pocket costs, and it would not be appropriate to charge a TAA Program participant either. Under apprenticeships, an employer is reimbursed for the extra-ordinary costs for supervision related to the work-based learning component of an apprenticeship. </a:t>
            </a:r>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3652188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**TIM Section 618.640 discusses the requirements for TAA Program-funded supplemental assistance in the form of subsistence and transportation payments.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31406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Paragraphs (a) and (b) describe general information and application instructions for supplemental assistance. It eliminates outdated references to expired workforce programs. Paragraph (a) also requires the need for such payments to be documented in the trade-affected worker’s IEP, if available, or case file. Paragraph (b) requires the trade-affected worker to submit an application for supplemental assistance in accordance with subpart H and the processes established by the State.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Paragraphs (c) and (d) cover payments for subsistence and transportation. They codify the statutory provisions at sec. 236(b) of the Act</a:t>
            </a:r>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549568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SUBSISTENCE PAYMENTS: Paragraph (c)(1) clarifies that subsistence payments include the costs of temporary living quarters (separate maintenance), meals, and incidental expenses. Paragraph (c)(2) establishes the requirements for subsistence payments. Paragraph (c)(3) limits the amount of subsistence payments to the lesser of the worker’s actual per diem expenses for subsistence, or 50 percent of the prevailing per diem allowance rate authorized under the Federal Travel Regulations (or FTR) (see 41 CFR chapters 300 through 304) for the location of the training facility. Paragraph (c)(4) requires States to make subsistence payments upon a worker’s completion of a week of training, but allows States to advance a subsistence payment for a week if the State determines that doing so is necessary to enable the worker to participate in the approved training.</a:t>
            </a:r>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44785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TRANSPORTATION PAYMENTS: Paragraph (d) provides that a trade-affected worker must be reimbursed for transportation expenses when commuting to and from a training facility located </a:t>
            </a:r>
            <a:r>
              <a:rPr lang="en-US" sz="1200" b="1" kern="1200" dirty="0">
                <a:solidFill>
                  <a:schemeClr val="tx1"/>
                </a:solidFill>
                <a:effectLst/>
                <a:latin typeface="+mn-lt"/>
                <a:ea typeface="+mn-ea"/>
                <a:cs typeface="+mn-cs"/>
              </a:rPr>
              <a:t>outside</a:t>
            </a:r>
            <a:r>
              <a:rPr lang="en-US" sz="1200" kern="1200" dirty="0">
                <a:solidFill>
                  <a:schemeClr val="tx1"/>
                </a:solidFill>
                <a:effectLst/>
                <a:latin typeface="+mn-lt"/>
                <a:ea typeface="+mn-ea"/>
                <a:cs typeface="+mn-cs"/>
              </a:rPr>
              <a:t> the worker’s commuting area. Transportation payments are solely for those miles beyond the worker’s commuting area. This is a significant change from 20 CFR 617.28(b), which provides an allowance for the entire round-trip distance where training is conducted outside the commuting area.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Section 236(b) of the Act permits, but does not require, the Department to pay “where appropriate” supplemental assistance necessary to defray “reasonable” transportation expenses when the training is not within commuting distance of a worker’s residence. The Department limited TAA Program-funded transportation allowances to those miles beyond the regular commuting area for several reasons. The change is fairer to trade-affected workers who travel to training within the commuting area, who receive no allowance. It encourages trade-affected workers to attend training closer to home, which avoids the costs and disruption of a temporary relocation. And it preserves funds for actual training. Moreover, trade-affected workers may still be able to receive transportation reimbursement within their commuting area if they qualify under WIOA or a national dislocated worker grant.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(d)(2) clarifies for the first time that the daily transportation payment may not exceed the amount of a daily subsistence payment that would be payable under paragraph (c)(3) of this section if the worker resided temporarily in the area of the training.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(d)(3) provides that while other forms of</a:t>
            </a:r>
            <a:r>
              <a:rPr lang="en-US" sz="1200" kern="1200" baseline="0" dirty="0">
                <a:solidFill>
                  <a:schemeClr val="tx1"/>
                </a:solidFill>
                <a:effectLst/>
                <a:latin typeface="+mn-lt"/>
                <a:ea typeface="+mn-ea"/>
                <a:cs typeface="+mn-cs"/>
              </a:rPr>
              <a:t> transportation may be used, the payments to the worker may not exceed the cost per mile at the prevailing rate for personal vehicles established by the GSA.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(d)(4) adds a new provision that a trade-affected worker must receive transportation payments promptly after completion of a week of approved training, and that payments must be made at a minimum on a monthly basis. This was added to make sure that trade-affected workers are not in a situation where they do not have the resources to take transportation to training because they have not been reimbursed within a reasonable period. </a:t>
            </a:r>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565302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Paragraph (e) is new. It is intended to assist States in understanding </a:t>
            </a:r>
            <a:r>
              <a:rPr lang="en-US" sz="1200" b="1" kern="1200" dirty="0">
                <a:solidFill>
                  <a:schemeClr val="tx1"/>
                </a:solidFill>
                <a:effectLst/>
                <a:latin typeface="+mn-lt"/>
                <a:ea typeface="+mn-ea"/>
                <a:cs typeface="+mn-cs"/>
              </a:rPr>
              <a:t>how subsistence and transportation work together.</a:t>
            </a:r>
            <a:r>
              <a:rPr lang="en-US" sz="1200" kern="1200" dirty="0">
                <a:solidFill>
                  <a:schemeClr val="tx1"/>
                </a:solidFill>
                <a:effectLst/>
                <a:latin typeface="+mn-lt"/>
                <a:ea typeface="+mn-ea"/>
                <a:cs typeface="+mn-cs"/>
              </a:rPr>
              <a:t> It explains when</a:t>
            </a:r>
            <a:r>
              <a:rPr lang="en-US" sz="1200" kern="1200" baseline="0" dirty="0">
                <a:solidFill>
                  <a:schemeClr val="tx1"/>
                </a:solidFill>
                <a:effectLst/>
                <a:latin typeface="+mn-lt"/>
                <a:ea typeface="+mn-ea"/>
                <a:cs typeface="+mn-cs"/>
              </a:rPr>
              <a:t> a </a:t>
            </a:r>
            <a:r>
              <a:rPr lang="en-US" sz="1200" kern="1200" dirty="0">
                <a:solidFill>
                  <a:schemeClr val="tx1"/>
                </a:solidFill>
                <a:effectLst/>
                <a:latin typeface="+mn-lt"/>
                <a:ea typeface="+mn-ea"/>
                <a:cs typeface="+mn-cs"/>
              </a:rPr>
              <a:t>payment can be made for both subsistence and transportation, and paragraph (e)(1) newly clarifies that for the first and last day of arriving and departing a training, a trade-affected worker receiving subsistence may receive reimbursement for transportation. This means, for example, that workers no longer have to choose between receiving mileage reimbursement for driving to a distant training and receiving reimbursement for the cost of a hotel the night before their training begins. An example of paragraph (e)(1) would be where a worker travels outside of the worker’s commuting area for a 1-month training session. The TAA Program would pay for travel on the first day out to the new location, subsistence during the training, and then for the travel back home. On the first and last day, there could potentially be payments for both travel and subsistence. This exception is also available, as described in paragraph (e)(2) in the event a trade-affected worker fails to complete the training for a justifiable cause.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(f) requires the State to adjust the payments for transportation and subsistence for any advance payments made to a trade-affected worker in order to take into account the amount of the advance that is more or less than the amount that the worker is entitled to receive.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(g) is new. It clarifies that trade-affected workers must submit expense receipts.  This will help to ensure proper accounting and management of Federal funds and is consistent with subpart D regarding expenses for job search and relocation allowances available to AAWs.  This will</a:t>
            </a:r>
            <a:r>
              <a:rPr lang="en-US" sz="1200" kern="1200" baseline="0" dirty="0">
                <a:solidFill>
                  <a:schemeClr val="tx1"/>
                </a:solidFill>
                <a:effectLst/>
                <a:latin typeface="+mn-lt"/>
                <a:ea typeface="+mn-ea"/>
                <a:cs typeface="+mn-cs"/>
              </a:rPr>
              <a:t> also help States with calculating transportation reimbursement outside of the commuting area.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3244126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a:t>
            </a:r>
            <a:r>
              <a:rPr lang="en-US" sz="1200" kern="1200" baseline="0" dirty="0">
                <a:solidFill>
                  <a:schemeClr val="tx1"/>
                </a:solidFill>
                <a:effectLst/>
                <a:latin typeface="+mn-lt"/>
                <a:ea typeface="+mn-ea"/>
                <a:cs typeface="+mn-cs"/>
              </a:rPr>
              <a:t> read slide</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Department has specifically disallowed subsistence payments on days where an absence is unexcused and the State would be required to determine if a subsistence payment is necessary in the event of an excused absence.</a:t>
            </a:r>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2154486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Yes, it is a daily limit, as provided in § 618.640(d)(2) and (3). The State must determine whether it is more cost effective to provide subsistence payment in lieu of daily transportation costs outside the commuting area. If the State determines that subsistence would be more cost effective, the trade-affected worker may choose to commute each day, but will be reimbursed only the costs determined under the subsistence benefit.</a:t>
            </a:r>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122386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Introductions and Greetings. Please</a:t>
            </a:r>
            <a:r>
              <a:rPr lang="en-US" baseline="0" dirty="0"/>
              <a:t> note that the speaker notes are in Today’s PPT in the file share, if you’d like to download and follow along.  Also, during</a:t>
            </a:r>
            <a:r>
              <a:rPr lang="en-US" dirty="0"/>
              <a:t> the presentation please enter your questions into the chat. Lastly, please consider having the copy of the Final Rule open so you can follow along. </a:t>
            </a:r>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1474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As stated in § 618.640(d), reimbursement is for mileage beyond the commuting area. Thus, “mile one” is the first mile outside of the regular commuting area. Trade-affected workers may receive supplemental assistance, including transportation, only if it is part of a TAA approved training program. </a:t>
            </a:r>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9083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Department has determined that States may set new definitions or look to applicable State law. If no such law exists, States will need to establish a definition for purposes of this part 618.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 236(b) of the Act provides that when trade-affected workers are outside of their commuting area, supplemental assistance may be provided where appropriate. The final rule establishes conditions for such assistance and reflects the Department’s determination for when supplemental assistance is appropriate.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the TAA Program, the Department considers reimbursing mileage within a defined commuting area a supportive service that would be allowed under a partner program, such as WIOA. The definition of commuting area (or commuting distance) is left to the States. This definition may already exist in State UI law, regulations, or program policy. If no such definition exists, the State must establish one for purposes of the TAA Program.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2328339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read slide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Answer: The final rule, provides at § 618.640(c)(4) The State must make subsistence payments upon a worker's completion of a week of training, but may advance a subsistence payment for a week if the State determines that such advance is necessary to enable the worker to participate in the approved training.</a:t>
            </a:r>
          </a:p>
          <a:p>
            <a:r>
              <a:rPr lang="en-US" sz="1200" kern="1200" dirty="0">
                <a:solidFill>
                  <a:schemeClr val="tx1"/>
                </a:solidFill>
                <a:effectLst/>
                <a:latin typeface="+mn-lt"/>
                <a:ea typeface="+mn-ea"/>
                <a:cs typeface="+mn-cs"/>
              </a:rPr>
              <a:t>and Paragraph (d)(4) states that a worker must receive transportation payments promptly after completion of a week of approved training, but at a minimum on a monthly basis. These payments also may be made in advance in order to facilitate the worker’s attendance at the training.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Paragraph (f) says that if the State advances subsistence or transportation funds, the State must adjust subsequent subsistence and transportation payments to take into account the amount of the advance that is more or less than the amount that the trade-affected worker is entitled to receive under paragraphs (c) and (d) of this section.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availability of electronic payment processing, the Department does not conclude that this is an undue burden on States, and many trade-affected workers are already under financial strain. The TAA Program provides sufficient funding to the States to meet this requirement and ease the additional financial burden placed on workers that need to travel to participate in training.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374572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final rule, provides that trade-affected workers travel in accordance with the FTR. If a worker is traveling by privately owned vehicle, the program reimburses at the rate established by the rate per mile established by GSA. The GSA rate per mile takes into account wear and tear as well as regular maintenance costs, as well as the cost of fuel. So, the receipts in question would be for purchased transportation, such as rental cars, buses, trains, airfare, ride-share services, and tolls. Receipts are required for these other types of transportation costs but are not needed for fuel unless a worker is utilizing a rental car. A State may use an online mapping tool to determine the mileage traveled. If the training location does not change, the mileage would need to be documented only once.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3697828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**TIM Section 618.645 establishes a new requirement, added for the first time, for a trade-affected worker’s voluntary withdrawal from a training program. This provision has no comparable counterpart in existing regulations or in administrative guidance. During its oversight of the TAA Program, the Department has encountered numerous situations where a worker has withdrawn from training. States have also requested technical assistance and interpretations of the Act and regulations related to this topic. This section seeks to provide direction to the States on this topic.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993751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Paragraph (a) provides that the State must advise a trade-affected worker who chooses to withdraw from a TAA approved training program that the withdrawal may, subject to the requirements in subpart H, be established as an overpayment and may, subject to subpart G, result in ineligibility for TRA for AAWs. Paragraph (b) provides an exception for service in the Uniformed Services. Paragraph (c) allows for a trade-affected worker who ceases participation in training for justifiable cause to resume the approved training program. Paragraph (d) recognizes that AAWs who withdraw from training still may receive job search and relocation allowances.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final rule is different</a:t>
            </a:r>
            <a:r>
              <a:rPr lang="en-US" sz="1200" kern="1200" baseline="0" dirty="0">
                <a:solidFill>
                  <a:schemeClr val="tx1"/>
                </a:solidFill>
                <a:effectLst/>
                <a:latin typeface="+mn-lt"/>
                <a:ea typeface="+mn-ea"/>
                <a:cs typeface="+mn-cs"/>
              </a:rPr>
              <a:t> than the proposed rule. </a:t>
            </a:r>
            <a:r>
              <a:rPr lang="en-US" sz="1200" kern="1200" dirty="0">
                <a:solidFill>
                  <a:schemeClr val="tx1"/>
                </a:solidFill>
                <a:effectLst/>
                <a:latin typeface="+mn-lt"/>
                <a:ea typeface="+mn-ea"/>
                <a:cs typeface="+mn-cs"/>
              </a:rPr>
              <a:t>The Department did this to clarify that if a trade-affected worker wishes to withdraw from training, he or she may do so, subject to the provisions of this section. A State cannot subsequently deny training, after initially approving a training program, based on a later availability of suitable employment. This edit also conforms to the changes made to §§ 618.615 (limitations on training approval) and 618.630 (training of reemployed trade-affected workers).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 provision requiring States to notify trade-affected workers that voluntary withdrawal from a training may be established as an overpayment and may result in ineligibility for TRA is new, the requirement to establish and collect overpayments related to training is not new and was included in 20 CFR 617.55.</a:t>
            </a:r>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1060129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Paragraph (e) is not a new requirement but was clarified in previously issued administrative guidance. The goal of TAA approved training is to help trade-affected workers obtain suitable employment. Therefore, States must provide training for TAA Program training participants as approved by the State in the training program, even if the AAW becomes employed in suitable employment during that training. The State must evaluate, with input from the AAW, how the employment impacts the AAW’s training program (and whether the training program needs to be amended); determine that training completion serves the long-term employment goals of the worker; and the AAW must continue to meet benchmarks that were established as part of the approved training program, even though the employed AAW is not likely to be eligible for TRA payments.</a:t>
            </a:r>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2304095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618.650 describes limitations on States that establish a policy defining a ceiling on the amount of training costs payable for trade-affected workers.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don’t read: Section 236(a)(1)(F) of the Act requires States to approve training suitable for the worker and available at a reasonable cost. “Reasonable cost” in § 618.610(f)(2) (Criterion 6) incorporates § 200.404 of OMB’s Uniform Guidance (2 CFR 200.404) and its interpretive guidance. The expenditure must be prudent under those standards. Section 200.404 provides that “[a] cost is reasonable if, in its nature and amount, it does not exceed that which would be incurred by a prudent person under the circumstances prevailing at the time the decision was made to incur the cost.”)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States must follow the prudent person test to determine if the training costs are reasonable and necessary for the trade-affected worker to achieve the goals of the TAA Program. Additionally, States must also comply with the standards for reasonableness in § 618.610(f)(2) (Criterion 6), including those permitting States to allow training other than the least-cost option if the extra cost is justified by better worker outcomes or a faster return to the workforce.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achieve the goal of expanding training opportunities for the largest number of trade-affected workers, the Department determined that States are not prohibited from setting specific training limit amounts, such as matching the training limit amount to the WIOA individual training account limit in each local area, as a tool to ensure they approve training for trade-affected workers at a reasonable cost that will lead to employment.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2225389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Paragraph (a) informs States that training limits may be established, and, if limits are established, they must reasonably take into account the varying costs for training throughout the State. The Department is concerned that a statewide training cost ceiling could result in unnecessary barriers to training for trade-affected workers. In addition, the State must have a method to approve training exceeding the training cap, and it must include a requirement that a local area secure State approval to exceed the statewide training cost ceiling prior to approving the training.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 requires the State to develop a policy that allows for consideration and approval of training costs that exceed any established training cost limits set by the State. If used, this exception will prevent the denial of a training program solely based on a cost limitation. While the Department expects States will be judicious in granting exceptions, the Department recognizes that there will likely be cases in which relief is appropriate. The policy must include transparent standards and procedures that provide for prompt consideration of any request to exceed the training cost limit.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 requires the State to propose an alternative training program, when training is not approvable due to exceeding the State’s maximum amount established in policy and the State policy to exceed, described 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paragraph (b), has not been met.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(d) requires States to review their established policy on a reasonable cost limit annually and to change or remove the limits when warranted.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(e) requires that whenever a State establishes, modifies, or rescinds its policy, the State must notify the Department and provide full documentation supporting its action to the Department for review.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(f) explicitly provides that there is no requirement that a State establish a limit on training costs. </a:t>
            </a:r>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1983739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Section 618.655 is new and addresses the approval of training for Adversely Affected Incumbent Workers or AAIWs. </a:t>
            </a:r>
            <a:r>
              <a:rPr lang="en-US" sz="1200" i="1" kern="1200" dirty="0">
                <a:solidFill>
                  <a:schemeClr val="tx1"/>
                </a:solidFill>
                <a:effectLst/>
                <a:latin typeface="+mn-lt"/>
                <a:ea typeface="+mn-ea"/>
                <a:cs typeface="+mn-cs"/>
              </a:rPr>
              <a:t>(Section 236(a)(1) of the Act includes the phrase “or an [AAIW]” after “[AAW]” in the provision for the approval of training.)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section implements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Section 236(a)(1) of the Act and allows workers threatened with total or partial separation from adversely affected employment, AAIWs, to begin TAA approved training before their separation. TAA Program-funded training for AAIWs is intended to allow earlier intervention where layoffs are planned in advance and the employer can specifically identify which workers will be affected, or where the threat of separations are possible. AAIWs may begin training before a layoff, thereby reducing the time needed to complete the training program after the separation occurs and reducing the duration of the worker’s weeks of unemployment. Training options for an AAIW should be designed to meet the long-term needs of the AAIW based on the expectation that the AAIW will be laid off. Training programs may also be amended. The criteria and limitations for approval of training for AAIWs are the same as they are for AAWs, except for certain exclusions. AAIWs, like AAWs, are entitled to supplemental assistance (transportation and subsistence payments), and employment and case management services.</a:t>
            </a:r>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265263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Julie –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Subpart F governs the training portion of the TAA Program. Training is an opportunity to gain skills and reenter the workforce after a total or partial separation or threat of separation from adversely affected employment. The TAA Program’s goal is to help each trade-affected worker participating in the program obtain suitable employment when possible. Training under the TAA Program should assist a trade-affected worker in obtaining the skills necessary for employment as quickly as possible and at a reasonable cost. With those principles in mind, training should allow workers to compete for the highest paying employment achievable given their preexisting skills, abilities, and education and the current and projected job market. This is part</a:t>
            </a:r>
            <a:r>
              <a:rPr lang="en-US" sz="1200" kern="1200" baseline="0" dirty="0">
                <a:solidFill>
                  <a:schemeClr val="tx1"/>
                </a:solidFill>
                <a:effectLst/>
                <a:latin typeface="+mn-lt"/>
                <a:ea typeface="+mn-ea"/>
                <a:cs typeface="+mn-cs"/>
              </a:rPr>
              <a:t> 2 of a</a:t>
            </a:r>
            <a:r>
              <a:rPr lang="en-US" sz="1200" kern="1200" dirty="0">
                <a:solidFill>
                  <a:schemeClr val="tx1"/>
                </a:solidFill>
                <a:effectLst/>
                <a:latin typeface="+mn-lt"/>
                <a:ea typeface="+mn-ea"/>
                <a:cs typeface="+mn-cs"/>
              </a:rPr>
              <a:t> two part session. </a:t>
            </a:r>
          </a:p>
          <a:p>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3511250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Paragraph (a) clarifies that AAIWs are eligible for approved training before separation, and further clarifies that AAIWs may apply for training and States may approve training for any AAIW at any time after the date on which they are determined to be individually threatened with separation regardless of filing for, receiving, or exhausting UI.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 clarifies how a State will verify that an AAIW is threatened with total or partial separation. This paragraph explains that an AAIW is threatened with total or partial separation when the AAIW has received a notice of termination or layoff from employment. Verification of a threat of total or partial separation may be obtained from the firm that is trade impacted or another reliable source that the State determines to be appropriate.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 states that the provisions of subpart F extend to AAIWs, unless otherwise noted. It also lists exceptions that apply to AAIW training. Paragraph (c)(1) explains that training may not be approved for an AAIW if such training includes an OJT component consistent with sec. 236(a)(10)(A) of the Act.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(c)(2) implements the statutory requirement in sec. 236(a)(10)(B) of the Act that customized training may not be approved for an AAIW unless the training is for a position other than the AAIW’s adversely affected employment.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1271072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Paragraph (d) implements sec. 236(a)(11) of the Act, and provides conditions for terminating the approval of training for AAIWs, under certain conditions. Paragraph (d)(1) requires the State to continue to monitor that the threat of total or partial separation continues to exist for the AAIW during the course of training approved under the Act. The State must periodically verify, with the AAIW’s employer, that the threat of separation still exists before funding each subsequent portion of the training.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(d)(2) provides that if the threat of separation is removed, TAA Program funding of the AAIW’s training program must cease at the conclusion of the most recently funded portion, or semester or quarter. The AAIW will be allowed to complete any portion of the training program for which the TAA Program has already recognized an accrued expenditure; however, no additional funding will be available while the threat of separation is removed. Funding may resume for the original training program that had been previously approved upon a determination by the State that the threat of separation has been reestablished, or upon total or partial separation from adversely affected employment, if the requirements under § 618.610 are still met. The approved training program must be amended in compliance with § 618.665(a)(1)(ix).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(d)(3) clarifies that, as with all training approvals under the Act, the AAIW is only eligible for one training program per certification; thus, a training program begun prior to separation and while under a threat of layoff continues to constitute the one allowed training program available to that AAIW.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(d)(4) provides that the training duration limitations addressed in § 618.615 are applicable to training program approval for AAIWs.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(d)(5) further emphasizes that an AAIW will not be eligible for a new or different training program when a total or partial separation occurs; however, the existing training program may be amended under the provisions of § 618.665.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Lastly, paragraph (d)(6) provides that the State must not consider the AAIW’s threatened employment suitable employment under § 618.610(a). Without this interpretation, training for AAIW would otherwise never be approvable.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3557007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Julie - Paragraph (e) explains that an AAIW may transition to an AAW.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Paragraph (e)(1) provides that the separation must occur prior to the expiration of the petition under which the AAIW was determined to be threatened and the total or partial separation must be for lack of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Paragraph (e)(2) specifies that once an AAIW has become an AAW under the conditions specified in paragraph (e)(1), the worker’s approved training program must be amended, as described in § 618.665, and the State must determine what other benefits under the TAA Program the worker may now be eligible for, including TRA. Any time spent in training as an AAIW applies to the duration limits contained in § 618.615.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3993441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**JULIE § 618.660 is new and provides the process for establishing and monitoring compliance with training benchmarks.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Benchmarks are required by sec. 233(f)(3)(A) of the Act when the trade-affected worker enrolls in an approved training program that will extend beyond the duration of payable weeks of Basic TRA and Additional TRA, for the purposes of eligibility for Completion TRA, in accordance with subpart G. Although AAIWs are ineligible for TRA, establishing training benchmarks is recommended, as an AAIW may become an AAW. The purpose of training benchmarks is to allow early and ongoing assessment of the performance of a training participant to determine whether the original training program is a good fit. Benchmarks also function as a protection of the appropriate expenditure of TAA Program funds. This section implements existing operations of the TAA Program.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363132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Paragraph (a) requires States to establish and document training benchmarks for AAWs (and it is recommended to do so for AAIWs) so that they can meet Completion TRA eligibility requirements described at § 618.765. The benchmarks must be established when the trade-affected worker enrolls in an approved training program so that the State can monitor the worker’s progress toward completing the approved training duration limits at § 618.615. Inclusion of benchmarks should occur when the training program is initially established and approved, and, in the unusual event that benchmarks are not included in the initial training program, at such time the training program is amended.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 requires training benchmarks to be established for all but short-term training programs, such as a 3-month certificate program. The establishment of benchmarks is a useful practice and may be required later in the AAW’s training if unanticipated circumstances arise that extend the training beyond the duration of payable weeks of Basic TRA and Additional TRA.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 provides that to review the trade-affected worker’s progress against the benchmarks, States may request that the training provider provide documentation of the worker’s satisfactory progress, including instructor attestations, progress reports, etc. The case manager may attest to the worker’s progress after consultation with the vendor and the worker.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Paragraph (d) requires the benchmarks to be described in the trade-affected worker’s IEP, if available, or otherwise documented in the worker’s case file.</a:t>
            </a:r>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1138240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Paragraph (e) requires that benchmarks be flexible enough to allow for some variability and both practical and measurable enough to allow administration across a broad spectrum of training scenarios and State environments. These benchmarks are related to, but differ from, the requirement that an AAW “participate in training” as a condition of eligibility for TRA. “Participation in training” merely requires that an AAW must attend scheduled classes and required events or otherwise follow the rules of the training program in accordance with the requirements documented by the training provider, while training benchmarks measure satisfactory progress of the trade-affected worker during their training. Training benchmarks may be used to provide early intervention that will provide the opportunity to determine whether the training program in place is appropriate for the trade-affected worker or whether it would be prudent to amend the training program to meet the needs of the worker better.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Section 233(f)(3) of the Act requires an AAW to substantially meet performance benchmarks to remain eligible for Completion TRA. There are two benchmarks that must be met. The first is that the AAW is expected to continue to make progress toward the completion of the training. The second is that they are on schedule to complete the training during that period of eligibility. In § 618.660(f), the Department interprets these benchmarks to mean that the AAW is maintaining satisfactory academic standing (e.g., not on probation or determined to be “at risk” by the instructor or training provider) and is on schedule to complete training within the timeframe identified in the approved training program. Another example is that a single course failure or missed week of attendance may contribute to a failed benchmark but should not, on its own, make the AAW ineligible for Completion TRA.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(f) requires these benchmarks to be evaluated and documented at least every 60 days, beginning with the start of the approved training program.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3786720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Under paragraph (g)(1), upon failure to meet either or both of the benchmarks for the first time during the same evaluation period, the State must provide a warning to the AAW that their eligibility for Completion TRA is in jeopardy. The warning may be provided verbally, in writing, or both, and must be documented in the worker’s case file. An AAWs approved training program may be amended after they fail to satisfy one or both training benchmarks for the first time. There is no requirement to wait for a second substandard review. If the first-time benchmark failure is of a magnitude as to make a failure at a later benchmark review likely, then the State should reevaluate the training program, if necessary, to improve the likelihood that the AAW will complete the training program. Similarly, if an AAW is failing two courses in one benchmark assessment period, this will result in only one substandard review; however, if the failure of two courses makes timely completion of training under the approved training program unlikely, then the training program should be amended.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(g)(2) provides that if an AAW who has previously failed to meet a benchmark under paragraph (g)(1) fails to meet a benchmark during a subsequent benchmark review under paragraph (f), the State must notify the worker of their ineligibility for Completion TRA. An AAW may elect to continue in the approved training but will not receive any Completion TRA payments; or, the training program must be amended according to § 618.665, and Completion TRA payments may resume. In cases where a State denies payment of Completion TRA because the AAW has not made satisfactory progress toward training benchmarks, the AAW may appeal the determination through the appeal process described in subpart H at § 618.552. An AAW may refuse an amendment to the training program but will not be eligible for Completion TRA.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804573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Department encourages States to utilize training benchmarks for all workers, including AAIWs. AAIWs are ineligible for Completion TRA, but as the AAIW may become an AAW upon separation, it is highly recommended that training benchmarks be put in place at the start of the AAIW’s approved training program.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38</a:t>
            </a:fld>
            <a:endParaRPr lang="en-US"/>
          </a:p>
        </p:txBody>
      </p:sp>
    </p:spTree>
    <p:extLst>
      <p:ext uri="{BB962C8B-B14F-4D97-AF65-F5344CB8AC3E}">
        <p14:creationId xmlns:p14="http://schemas.microsoft.com/office/powerpoint/2010/main" val="3311092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60-day period was established in prior administrative guidance and the Department recognizes that many States have implemented case management processes that require a check-in with workers at least once every 30 days, which can inform a benchmark review but not take the place of one. The Department has determined that this time period is sufficient and meets the requirement at § 618.660(e) that training benchmarks be flexible enough to allow for some variability and both practical and measurable enough to allow administration across a broad spectrum of training scenarios and State environments.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3771341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 618.660(f) requires that benchmarks are to be evaluated and documented every 60 days beginning with the start of the approved training program. This may or may not align with when the contract is executed or an enrollment occurs. The 60-day period starts on the first day of actual training.</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40</a:t>
            </a:fld>
            <a:endParaRPr lang="en-US"/>
          </a:p>
        </p:txBody>
      </p:sp>
    </p:spTree>
    <p:extLst>
      <p:ext uri="{BB962C8B-B14F-4D97-AF65-F5344CB8AC3E}">
        <p14:creationId xmlns:p14="http://schemas.microsoft.com/office/powerpoint/2010/main" val="374141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**JULIE Section 618.635 sets forth detailed requirements for OJT, customized training, and apprenticeship. The requirements in paragraph (a) were not fully implemented in 20 CFR part 617, so several new provisions have been established to implement statutory requirements from sec. 236(c) of the Act.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3516229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State can provide assistance to the worker in a proactive manner in order to ensure a timely and successful completion of the training. The Department affirms that any corrective action taken should be documented on the worker’s IEP and could include amending the training program.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note that The Department has determined that, after the first failure of a benchmark, if a warning and training program modification corrects the issue, then the failure “resets” and the AAW is considered to have no failed benchmarks. If, however, a first failure is not resolved and a second benchmark is failed with the first benchmark failure still outstanding, then a training program modification is required. If the worker fails to comply with the requirement to amend his or her training program, the worker must be notified of his or her ineligibility for Completion TRA. If the training program is amended, the worker can resume training and remain eligible for Completion TRA.</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41</a:t>
            </a:fld>
            <a:endParaRPr lang="en-US"/>
          </a:p>
        </p:txBody>
      </p:sp>
    </p:spTree>
    <p:extLst>
      <p:ext uri="{BB962C8B-B14F-4D97-AF65-F5344CB8AC3E}">
        <p14:creationId xmlns:p14="http://schemas.microsoft.com/office/powerpoint/2010/main" val="885780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**JULIE § 618.665 provides conditions for amending an approved training program. § 618.665 greatly expands upon the prior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regulatory provision. The second sentence of 20 CFR 617.22(f)(3)(ii) merely permitted an amendment “to add a course designed to satisfy unforeseen needs of the individual, such as remedial education or specific occupational skills.” § 618.665 recognizes that more substantial amendments may be necessary to provide trade-affected workers with skills necessary to obtain employment and sets forth the circumstances, and conditions, under which amendments must be made. The ability to amend a training program is not new but does require some additional structure to ensure consistent treatment of trade-affected workers. </a:t>
            </a:r>
          </a:p>
        </p:txBody>
      </p:sp>
      <p:sp>
        <p:nvSpPr>
          <p:cNvPr id="4" name="Slide Number Placeholder 3"/>
          <p:cNvSpPr>
            <a:spLocks noGrp="1"/>
          </p:cNvSpPr>
          <p:nvPr>
            <p:ph type="sldNum" sz="quarter" idx="10"/>
          </p:nvPr>
        </p:nvSpPr>
        <p:spPr/>
        <p:txBody>
          <a:bodyPr/>
          <a:lstStyle/>
          <a:p>
            <a:fld id="{9B342BB8-3F7E-4150-BE07-912221E53E6C}" type="slidenum">
              <a:rPr lang="en-US" smtClean="0"/>
              <a:t>42</a:t>
            </a:fld>
            <a:endParaRPr lang="en-US"/>
          </a:p>
        </p:txBody>
      </p:sp>
    </p:spTree>
    <p:extLst>
      <p:ext uri="{BB962C8B-B14F-4D97-AF65-F5344CB8AC3E}">
        <p14:creationId xmlns:p14="http://schemas.microsoft.com/office/powerpoint/2010/main" val="1846435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Julie - Paragraph (a) requires the State to work in cooperation with the trade-affected worker in amending a training program where the need for such amendment was not foreseeable and where the customer demonstrates good cause for the need to amend.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Paragraphs (a)(1)(i) through (x) provide the list of conditions to be met for an amendment to be appropriate. One or more of the conditions must be met. Paragraph (a)(2) provides that the training duration limits at § 618.615(d)(3) apply to amended programs. Paragraph (a)(3) requires an amendment to be made before completion of the original training program. </a:t>
            </a:r>
          </a:p>
        </p:txBody>
      </p:sp>
      <p:sp>
        <p:nvSpPr>
          <p:cNvPr id="4" name="Slide Number Placeholder 3"/>
          <p:cNvSpPr>
            <a:spLocks noGrp="1"/>
          </p:cNvSpPr>
          <p:nvPr>
            <p:ph type="sldNum" sz="quarter" idx="10"/>
          </p:nvPr>
        </p:nvSpPr>
        <p:spPr/>
        <p:txBody>
          <a:bodyPr/>
          <a:lstStyle/>
          <a:p>
            <a:fld id="{9B342BB8-3F7E-4150-BE07-912221E53E6C}" type="slidenum">
              <a:rPr lang="en-US" smtClean="0"/>
              <a:t>43</a:t>
            </a:fld>
            <a:endParaRPr lang="en-US"/>
          </a:p>
        </p:txBody>
      </p:sp>
    </p:spTree>
    <p:extLst>
      <p:ext uri="{BB962C8B-B14F-4D97-AF65-F5344CB8AC3E}">
        <p14:creationId xmlns:p14="http://schemas.microsoft.com/office/powerpoint/2010/main" val="1517601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Julie - Paragraph (b) sets forth the criteria that must be met in order for a training program to be amended. The Department concludes that since the State is amending an existing approved training program, not all of the training approval criteria described in § 618.610 apply to an amendment. For example, since the State already determined that there was no suitable employment available when the training program was originally approved, it is not reasonable to conduct a subsequent review of available suitable employment in order to amend a training program. As a result, paragraphs (b)(1) through (4) apply only Criteria 3 through 6, from § 618.610 of this subpart F, to amended training programs. </a:t>
            </a:r>
          </a:p>
        </p:txBody>
      </p:sp>
      <p:sp>
        <p:nvSpPr>
          <p:cNvPr id="4" name="Slide Number Placeholder 3"/>
          <p:cNvSpPr>
            <a:spLocks noGrp="1"/>
          </p:cNvSpPr>
          <p:nvPr>
            <p:ph type="sldNum" sz="quarter" idx="10"/>
          </p:nvPr>
        </p:nvSpPr>
        <p:spPr/>
        <p:txBody>
          <a:bodyPr/>
          <a:lstStyle/>
          <a:p>
            <a:fld id="{9B342BB8-3F7E-4150-BE07-912221E53E6C}" type="slidenum">
              <a:rPr lang="en-US" smtClean="0"/>
              <a:t>44</a:t>
            </a:fld>
            <a:endParaRPr lang="en-US"/>
          </a:p>
        </p:txBody>
      </p:sp>
    </p:spTree>
    <p:extLst>
      <p:ext uri="{BB962C8B-B14F-4D97-AF65-F5344CB8AC3E}">
        <p14:creationId xmlns:p14="http://schemas.microsoft.com/office/powerpoint/2010/main" val="855339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slide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Under the final rule, a training program can be amended to shorten it if the shorter training will improve the likelihood of employment.</a:t>
            </a:r>
          </a:p>
        </p:txBody>
      </p:sp>
      <p:sp>
        <p:nvSpPr>
          <p:cNvPr id="4" name="Slide Number Placeholder 3"/>
          <p:cNvSpPr>
            <a:spLocks noGrp="1"/>
          </p:cNvSpPr>
          <p:nvPr>
            <p:ph type="sldNum" sz="quarter" idx="10"/>
          </p:nvPr>
        </p:nvSpPr>
        <p:spPr/>
        <p:txBody>
          <a:bodyPr/>
          <a:lstStyle/>
          <a:p>
            <a:fld id="{9B342BB8-3F7E-4150-BE07-912221E53E6C}" type="slidenum">
              <a:rPr lang="en-US" smtClean="0"/>
              <a:t>45</a:t>
            </a:fld>
            <a:endParaRPr lang="en-US"/>
          </a:p>
        </p:txBody>
      </p:sp>
    </p:spTree>
    <p:extLst>
      <p:ext uri="{BB962C8B-B14F-4D97-AF65-F5344CB8AC3E}">
        <p14:creationId xmlns:p14="http://schemas.microsoft.com/office/powerpoint/2010/main" val="7086194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Department considered establishing a time limit on when a trade-affected worker can amend his or her training program to another occupational goal, but decided not to in order to allow States flexibility to serve the varying needs of trade-affected workers. </a:t>
            </a:r>
          </a:p>
        </p:txBody>
      </p:sp>
      <p:sp>
        <p:nvSpPr>
          <p:cNvPr id="4" name="Slide Number Placeholder 3"/>
          <p:cNvSpPr>
            <a:spLocks noGrp="1"/>
          </p:cNvSpPr>
          <p:nvPr>
            <p:ph type="sldNum" sz="quarter" idx="10"/>
          </p:nvPr>
        </p:nvSpPr>
        <p:spPr/>
        <p:txBody>
          <a:bodyPr/>
          <a:lstStyle/>
          <a:p>
            <a:fld id="{9B342BB8-3F7E-4150-BE07-912221E53E6C}" type="slidenum">
              <a:rPr lang="en-US" smtClean="0"/>
              <a:t>46</a:t>
            </a:fld>
            <a:endParaRPr lang="en-US"/>
          </a:p>
        </p:txBody>
      </p:sp>
    </p:spTree>
    <p:extLst>
      <p:ext uri="{BB962C8B-B14F-4D97-AF65-F5344CB8AC3E}">
        <p14:creationId xmlns:p14="http://schemas.microsoft.com/office/powerpoint/2010/main" val="40519070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a:t>
            </a:r>
            <a:r>
              <a:rPr lang="en-US" sz="1200" kern="1200" baseline="0" dirty="0">
                <a:solidFill>
                  <a:schemeClr val="tx1"/>
                </a:solidFill>
                <a:effectLst/>
                <a:latin typeface="+mn-lt"/>
                <a:ea typeface="+mn-ea"/>
                <a:cs typeface="+mn-cs"/>
              </a:rPr>
              <a:t> slide</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Department asserts that the concept of reasonableness always applies to Federal regulations. This is not, and should not be viewed as, an allowance to amend for any reason. </a:t>
            </a:r>
          </a:p>
        </p:txBody>
      </p:sp>
      <p:sp>
        <p:nvSpPr>
          <p:cNvPr id="4" name="Slide Number Placeholder 3"/>
          <p:cNvSpPr>
            <a:spLocks noGrp="1"/>
          </p:cNvSpPr>
          <p:nvPr>
            <p:ph type="sldNum" sz="quarter" idx="10"/>
          </p:nvPr>
        </p:nvSpPr>
        <p:spPr/>
        <p:txBody>
          <a:bodyPr/>
          <a:lstStyle/>
          <a:p>
            <a:fld id="{9B342BB8-3F7E-4150-BE07-912221E53E6C}" type="slidenum">
              <a:rPr lang="en-US" smtClean="0"/>
              <a:t>47</a:t>
            </a:fld>
            <a:endParaRPr lang="en-US"/>
          </a:p>
        </p:txBody>
      </p:sp>
    </p:spTree>
    <p:extLst>
      <p:ext uri="{BB962C8B-B14F-4D97-AF65-F5344CB8AC3E}">
        <p14:creationId xmlns:p14="http://schemas.microsoft.com/office/powerpoint/2010/main" val="3231173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A training program may be amended up until the time the trade-affected worker has completed the entire training program as originally approved. Only if a worker had completed his or her approved training program, and then sought additional components to add to the training program, would there be a second training program. The Department affirms that the provisions established in § 618.665 are sufficient to prevent workers from receiving more than one training program per certification and do not establish entitlement to a second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Allowing amendments is not the same as providing a second training. Amendments are merely modifications to the trade-affected worker’s one training program. The one training program policy is still in place. A worker could not, for example, complete an entire training program and then apply for another training program.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48</a:t>
            </a:fld>
            <a:endParaRPr lang="en-US"/>
          </a:p>
        </p:txBody>
      </p:sp>
    </p:spTree>
    <p:extLst>
      <p:ext uri="{BB962C8B-B14F-4D97-AF65-F5344CB8AC3E}">
        <p14:creationId xmlns:p14="http://schemas.microsoft.com/office/powerpoint/2010/main" val="27418400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Department affirms that the regulatory text at § 618.665(b)(1) requires an examination of the labor market conditions at the completion of the training program. If the end date of the training program has been modified, or will be modified as a result of the amendment, the State would need labor market information beyond that which is likely to already be included in the trade-affected worker’s case file. </a:t>
            </a:r>
          </a:p>
        </p:txBody>
      </p:sp>
      <p:sp>
        <p:nvSpPr>
          <p:cNvPr id="4" name="Slide Number Placeholder 3"/>
          <p:cNvSpPr>
            <a:spLocks noGrp="1"/>
          </p:cNvSpPr>
          <p:nvPr>
            <p:ph type="sldNum" sz="quarter" idx="10"/>
          </p:nvPr>
        </p:nvSpPr>
        <p:spPr/>
        <p:txBody>
          <a:bodyPr/>
          <a:lstStyle/>
          <a:p>
            <a:fld id="{9B342BB8-3F7E-4150-BE07-912221E53E6C}" type="slidenum">
              <a:rPr lang="en-US" smtClean="0"/>
              <a:t>49</a:t>
            </a:fld>
            <a:endParaRPr lang="en-US"/>
          </a:p>
        </p:txBody>
      </p:sp>
    </p:spTree>
    <p:extLst>
      <p:ext uri="{BB962C8B-B14F-4D97-AF65-F5344CB8AC3E}">
        <p14:creationId xmlns:p14="http://schemas.microsoft.com/office/powerpoint/2010/main" val="2210986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A change in occupational goals is not prohibited. The IEP is dynamic and can and should be revisited throughout a trade-affected worker’s enrollment in the TAA Program. If a change in occupational goal is determined to be appropriate, the IEP will need to be updated. </a:t>
            </a:r>
          </a:p>
        </p:txBody>
      </p:sp>
      <p:sp>
        <p:nvSpPr>
          <p:cNvPr id="4" name="Slide Number Placeholder 3"/>
          <p:cNvSpPr>
            <a:spLocks noGrp="1"/>
          </p:cNvSpPr>
          <p:nvPr>
            <p:ph type="sldNum" sz="quarter" idx="10"/>
          </p:nvPr>
        </p:nvSpPr>
        <p:spPr/>
        <p:txBody>
          <a:bodyPr/>
          <a:lstStyle/>
          <a:p>
            <a:fld id="{9B342BB8-3F7E-4150-BE07-912221E53E6C}" type="slidenum">
              <a:rPr lang="en-US" smtClean="0"/>
              <a:t>50</a:t>
            </a:fld>
            <a:endParaRPr lang="en-US"/>
          </a:p>
        </p:txBody>
      </p:sp>
    </p:spTree>
    <p:extLst>
      <p:ext uri="{BB962C8B-B14F-4D97-AF65-F5344CB8AC3E}">
        <p14:creationId xmlns:p14="http://schemas.microsoft.com/office/powerpoint/2010/main" val="15091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a:t>
            </a:r>
            <a:r>
              <a:rPr lang="en-US" sz="1200" kern="1200" baseline="0" dirty="0">
                <a:solidFill>
                  <a:schemeClr val="tx1"/>
                </a:solidFill>
                <a:effectLst/>
                <a:latin typeface="+mn-lt"/>
                <a:ea typeface="+mn-ea"/>
                <a:cs typeface="+mn-cs"/>
              </a:rPr>
              <a:t>this final rule sets out all the requirements for OJT in one location.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(a)(1) provides the description of OJT that follows the statutory definition at sec. 247(15) of the Act. OJT must be provided under a contract between the State and an employer, which may be in either the public or private sector, including nonprofits.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Paragraphs (a)(1)(i) through (iv) (</a:t>
            </a:r>
            <a:r>
              <a:rPr lang="en-US" sz="1200" i="1" kern="1200" dirty="0">
                <a:solidFill>
                  <a:schemeClr val="tx1"/>
                </a:solidFill>
                <a:effectLst/>
                <a:latin typeface="+mn-lt"/>
                <a:ea typeface="+mn-ea"/>
                <a:cs typeface="+mn-cs"/>
              </a:rPr>
              <a:t>are derived from sec. 236(c)(1)(B) of the Act)</a:t>
            </a:r>
            <a:r>
              <a:rPr lang="en-US" sz="1200" kern="1200" baseline="0" dirty="0">
                <a:solidFill>
                  <a:schemeClr val="tx1"/>
                </a:solidFill>
                <a:effectLst/>
                <a:latin typeface="+mn-lt"/>
                <a:ea typeface="+mn-ea"/>
                <a:cs typeface="+mn-cs"/>
              </a:rPr>
              <a:t> provide that the OJT: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Can reasonably be expected to lead to suitable employment with the employer offering the OJT;</a:t>
            </a:r>
          </a:p>
          <a:p>
            <a:r>
              <a:rPr lang="en-US" sz="1200" kern="1200" dirty="0">
                <a:solidFill>
                  <a:schemeClr val="tx1"/>
                </a:solidFill>
                <a:effectLst/>
                <a:latin typeface="+mn-lt"/>
                <a:ea typeface="+mn-ea"/>
                <a:cs typeface="+mn-cs"/>
              </a:rPr>
              <a:t>(ii) Is compatible with the skills of the worker;</a:t>
            </a:r>
          </a:p>
          <a:p>
            <a:r>
              <a:rPr lang="en-US" sz="1200" kern="1200" dirty="0">
                <a:solidFill>
                  <a:schemeClr val="tx1"/>
                </a:solidFill>
                <a:effectLst/>
                <a:latin typeface="+mn-lt"/>
                <a:ea typeface="+mn-ea"/>
                <a:cs typeface="+mn-cs"/>
              </a:rPr>
              <a:t>(iii) Includes a curriculum through which the worker will gain the knowledge or skills to become proficient in the job for which the worker is being trained; and</a:t>
            </a:r>
          </a:p>
          <a:p>
            <a:r>
              <a:rPr lang="en-US" sz="1200" kern="1200" dirty="0">
                <a:solidFill>
                  <a:schemeClr val="tx1"/>
                </a:solidFill>
                <a:effectLst/>
                <a:latin typeface="+mn-lt"/>
                <a:ea typeface="+mn-ea"/>
                <a:cs typeface="+mn-cs"/>
              </a:rPr>
              <a:t>(iv) Can be measured by standards or targets that indicate the worker is gaining such knowledge or skills.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(a)(2) describes components of related education. Classroom training sponsored by the employer and as part of the contract may be part of OJT and may be provided for part of the day with the balance of the training day in a productive setting, or in some other described schedule.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(a)(3) requires that that the OJT contract specify the duration of the OJT, and be limited in duration as appropriate. Although statutorily limited to a maximum of 104 weeks </a:t>
            </a:r>
            <a:r>
              <a:rPr lang="en-US" sz="1200" i="1" kern="1200" dirty="0">
                <a:solidFill>
                  <a:schemeClr val="tx1"/>
                </a:solidFill>
                <a:effectLst/>
                <a:latin typeface="+mn-lt"/>
                <a:ea typeface="+mn-ea"/>
                <a:cs typeface="+mn-cs"/>
              </a:rPr>
              <a:t>(under sec. 236(c)(3)(B) of the Act)</a:t>
            </a:r>
            <a:r>
              <a:rPr lang="en-US" sz="1200" kern="1200" dirty="0">
                <a:solidFill>
                  <a:schemeClr val="tx1"/>
                </a:solidFill>
                <a:effectLst/>
                <a:latin typeface="+mn-lt"/>
                <a:ea typeface="+mn-ea"/>
                <a:cs typeface="+mn-cs"/>
              </a:rPr>
              <a:t> the length of an OJT contract must also be limited to the specific vocational preparation required for the occupation, as listed on O*NET (</a:t>
            </a:r>
            <a:r>
              <a:rPr lang="en-US" sz="1200" u="sng" kern="1200" dirty="0">
                <a:solidFill>
                  <a:schemeClr val="tx1"/>
                </a:solidFill>
                <a:effectLst/>
                <a:latin typeface="+mn-lt"/>
                <a:ea typeface="+mn-ea"/>
                <a:cs typeface="+mn-cs"/>
              </a:rPr>
              <a:t>www.onetonline.org</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(a)(4) excludes certain employers from receiving OJT contracts </a:t>
            </a:r>
            <a:r>
              <a:rPr lang="en-US" sz="1200" i="1" kern="1200" dirty="0">
                <a:solidFill>
                  <a:schemeClr val="tx1"/>
                </a:solidFill>
                <a:effectLst/>
                <a:latin typeface="+mn-lt"/>
                <a:ea typeface="+mn-ea"/>
                <a:cs typeface="+mn-cs"/>
              </a:rPr>
              <a:t>(as listed in sec. 236(c)(4) of the Act)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(a)(5) sets out the reimbursement provisions for the OJT contract at a rate of up to 50 percent of the wage rate for the OJT participant, limited to the duration of the contract (</a:t>
            </a:r>
            <a:r>
              <a:rPr lang="en-US" sz="1200" i="1" kern="1200" dirty="0">
                <a:solidFill>
                  <a:schemeClr val="tx1"/>
                </a:solidFill>
                <a:effectLst/>
                <a:latin typeface="+mn-lt"/>
                <a:ea typeface="+mn-ea"/>
                <a:cs typeface="+mn-cs"/>
              </a:rPr>
              <a:t>as provided in sec. 236(c)(5)(H) of the Act.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(a)(6) contains the labor standards (</a:t>
            </a:r>
            <a:r>
              <a:rPr lang="en-US" sz="1200" i="1" kern="1200" dirty="0">
                <a:solidFill>
                  <a:schemeClr val="tx1"/>
                </a:solidFill>
                <a:effectLst/>
                <a:latin typeface="+mn-lt"/>
                <a:ea typeface="+mn-ea"/>
                <a:cs typeface="+mn-cs"/>
              </a:rPr>
              <a:t>required by sec. 236(c)(5) of the Act</a:t>
            </a:r>
            <a:r>
              <a:rPr lang="en-US" sz="1200" kern="1200" dirty="0">
                <a:solidFill>
                  <a:schemeClr val="tx1"/>
                </a:solidFill>
                <a:effectLst/>
                <a:latin typeface="+mn-lt"/>
                <a:ea typeface="+mn-ea"/>
                <a:cs typeface="+mn-cs"/>
              </a:rPr>
              <a:t>) for approval of the costs of OJT.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Paragraphs (a)(5)(i) through (ix) are essentially unchanged from 20 CFR 617.25(a)(1) through (7), (9), and (10), except for minor language changes for clarification.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Don’t read: Paragraph (a)(8) of 20 CFR 617.25(a) has been dropped because of the repeal of the previous language of sec. 236(c)(8) of the Act, which required the employer to certify that they will continue to employ such AAW for at least 26 weeks after completion of training if the worker desires to continue employment and the employer does not have due cause to terminate the employment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(a)(7) (</a:t>
            </a:r>
            <a:r>
              <a:rPr lang="en-US" sz="1200" i="1" kern="1200" dirty="0">
                <a:solidFill>
                  <a:schemeClr val="tx1"/>
                </a:solidFill>
                <a:effectLst/>
                <a:latin typeface="+mn-lt"/>
                <a:ea typeface="+mn-ea"/>
                <a:cs typeface="+mn-cs"/>
              </a:rPr>
              <a:t>follows sec. 236(c)(2) of the Act</a:t>
            </a:r>
            <a:r>
              <a:rPr lang="en-US" sz="1200" kern="1200" dirty="0">
                <a:solidFill>
                  <a:schemeClr val="tx1"/>
                </a:solidFill>
                <a:effectLst/>
                <a:latin typeface="+mn-lt"/>
                <a:ea typeface="+mn-ea"/>
                <a:cs typeface="+mn-cs"/>
              </a:rPr>
              <a:t>) requires payments for OJT to be made to employers in monthly installments. This is a change from 20 CFR 617.25(a), which required payment in equal monthly installments. The dollar amounts of the monthly payments may fluctuate because, though paid at the same rate of pay, the payments may be based on different numbers of hours worked.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(a)(8) (</a:t>
            </a:r>
            <a:r>
              <a:rPr lang="en-US" sz="1200" i="1" kern="1200" dirty="0">
                <a:solidFill>
                  <a:schemeClr val="tx1"/>
                </a:solidFill>
                <a:effectLst/>
                <a:latin typeface="+mn-lt"/>
                <a:ea typeface="+mn-ea"/>
                <a:cs typeface="+mn-cs"/>
              </a:rPr>
              <a:t>largely adopted from sec. 233(d) of the Act and 20 CFR 617.18(c), is a reminder that § 618.780(c)</a:t>
            </a:r>
            <a:r>
              <a:rPr lang="en-US" sz="1200" kern="1200" dirty="0">
                <a:solidFill>
                  <a:schemeClr val="tx1"/>
                </a:solidFill>
                <a:effectLst/>
                <a:latin typeface="+mn-lt"/>
                <a:ea typeface="+mn-ea"/>
                <a:cs typeface="+mn-cs"/>
              </a:rPr>
              <a:t>) provides that AAWs engaged in OJT are not eligible for TRA. It also explains that the AAW may be considered ineligible for the HCTC, if available.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(a)(9) allows for participants enrolled in OJT to also enroll in RTAA, if they are found eligible and all the requirements are met, as described in subpart 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(a)(10) conveys that TAA Program funds may be leveraged with WIOA funds to reach the maximum reimbursement level established under WIOA.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(a)(11) states that the State must not approve OJT (</a:t>
            </a:r>
            <a:r>
              <a:rPr lang="en-US" sz="1200" i="1" kern="1200" dirty="0">
                <a:solidFill>
                  <a:schemeClr val="tx1"/>
                </a:solidFill>
                <a:effectLst/>
                <a:latin typeface="+mn-lt"/>
                <a:ea typeface="+mn-ea"/>
                <a:cs typeface="+mn-cs"/>
              </a:rPr>
              <a:t>under sec. 236(a)(5)(i) of the Act</a:t>
            </a:r>
            <a:r>
              <a:rPr lang="en-US" sz="1200" kern="1200" dirty="0">
                <a:solidFill>
                  <a:schemeClr val="tx1"/>
                </a:solidFill>
                <a:effectLst/>
                <a:latin typeface="+mn-lt"/>
                <a:ea typeface="+mn-ea"/>
                <a:cs typeface="+mn-cs"/>
              </a:rPr>
              <a:t>) for AAIWs.</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4066381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618.625 makes plain a series of restrictions on payments for training programs.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51</a:t>
            </a:fld>
            <a:endParaRPr lang="en-US"/>
          </a:p>
        </p:txBody>
      </p:sp>
    </p:spTree>
    <p:extLst>
      <p:ext uri="{BB962C8B-B14F-4D97-AF65-F5344CB8AC3E}">
        <p14:creationId xmlns:p14="http://schemas.microsoft.com/office/powerpoint/2010/main" val="8264512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Paragraphs (a)(1) through (3) discuss sources of funding for</a:t>
            </a:r>
            <a:r>
              <a:rPr lang="en-US" sz="1200" kern="1200" baseline="0" dirty="0">
                <a:solidFill>
                  <a:schemeClr val="tx1"/>
                </a:solidFill>
                <a:effectLst/>
                <a:latin typeface="+mn-lt"/>
                <a:ea typeface="+mn-ea"/>
                <a:cs typeface="+mn-cs"/>
              </a:rPr>
              <a:t> trade-approved training</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(b)(1) provides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States must ensure that TAA Program funds are not used to duplicate payment of training costs by another source of funds. Paragraph (b)(2) is unchanged from 20 CFR 617.25(b)(4)(</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)(A)(</a:t>
            </a:r>
            <a:r>
              <a:rPr lang="en-US" sz="1200" i="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Paragraph (b)(3) follows 20 CFR 617.25(b)(4)(ii)(B) with only minor word changes and addresses State establishments of </a:t>
            </a:r>
            <a:r>
              <a:rPr lang="en-US" sz="1200" kern="1200" dirty="0" err="1">
                <a:solidFill>
                  <a:schemeClr val="tx1"/>
                </a:solidFill>
                <a:effectLst/>
                <a:latin typeface="+mn-lt"/>
                <a:ea typeface="+mn-ea"/>
                <a:cs typeface="+mn-cs"/>
              </a:rPr>
              <a:t>nonduplication</a:t>
            </a:r>
            <a:r>
              <a:rPr lang="en-US" sz="1200" kern="1200" dirty="0">
                <a:solidFill>
                  <a:schemeClr val="tx1"/>
                </a:solidFill>
                <a:effectLst/>
                <a:latin typeface="+mn-lt"/>
                <a:ea typeface="+mn-ea"/>
                <a:cs typeface="+mn-cs"/>
              </a:rPr>
              <a:t> procedures.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 permits the State to share training costs.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(c)(1) contains new provisions. It codifies that TAA Program funds are the primary source of Federal assistance to trade-affected workers. It also implements sec. 236(a)(4)(A) of the Act, which forbids all other funding under Federal law when the TAA Program pays the training costs for a trade-affected worker. However, if the costs of training exceed State </a:t>
            </a:r>
            <a:r>
              <a:rPr lang="en-US" sz="1200" kern="1200" dirty="0" err="1">
                <a:solidFill>
                  <a:schemeClr val="tx1"/>
                </a:solidFill>
                <a:effectLst/>
                <a:latin typeface="+mn-lt"/>
                <a:ea typeface="+mn-ea"/>
                <a:cs typeface="+mn-cs"/>
              </a:rPr>
              <a:t>TaOA</a:t>
            </a:r>
            <a:r>
              <a:rPr lang="en-US" sz="1200" kern="1200" dirty="0">
                <a:solidFill>
                  <a:schemeClr val="tx1"/>
                </a:solidFill>
                <a:effectLst/>
                <a:latin typeface="+mn-lt"/>
                <a:ea typeface="+mn-ea"/>
                <a:cs typeface="+mn-cs"/>
              </a:rPr>
              <a:t> funds, and if the Department has notified the States that there are no remaining </a:t>
            </a:r>
            <a:r>
              <a:rPr lang="en-US" sz="1200" kern="1200" dirty="0" err="1">
                <a:solidFill>
                  <a:schemeClr val="tx1"/>
                </a:solidFill>
                <a:effectLst/>
                <a:latin typeface="+mn-lt"/>
                <a:ea typeface="+mn-ea"/>
                <a:cs typeface="+mn-cs"/>
              </a:rPr>
              <a:t>TaOA</a:t>
            </a:r>
            <a:r>
              <a:rPr lang="en-US" sz="1200" kern="1200" dirty="0">
                <a:solidFill>
                  <a:schemeClr val="tx1"/>
                </a:solidFill>
                <a:effectLst/>
                <a:latin typeface="+mn-lt"/>
                <a:ea typeface="+mn-ea"/>
                <a:cs typeface="+mn-cs"/>
              </a:rPr>
              <a:t> funds to allocate, including reserve funds, then States may use other sources to continue funding training, as provided in paragraph (d)(2)(ii) of this section.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(c)(2) is a new provision. Paragraph (c)(2) allows States to share training costs with authorities administering non-Federal, State, and private funding sources provided that there are insufficient TAA Program funds to cover the total cost of training. This was added to give States more flexibility to enter into cost-sharing arrangements with non-Federal entities.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Paragraph (c)(3) prohibits reimbursement from TAA Program funds of any training costs that were accrued before the approval of the training program under the TAA Program. Paragraph (c)(4) describes prearrangements and what is required in prearrangement agreements. Paragraph (c)(4)(</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explains that these agreements may be entered into on a case-by-case basis to address specific training situations of trade-affected workers or they may be part of a statewide strategy. Prearrangements help prevent duplication of the payment of training costs. They also help ensure that training costs that are reimbursable are not paid from TAA Program funds, which would violate sec. 236(a)(4)(B) of the Act. In addition to describing that prearrangements must be specific, binding agreements entered into before TAA Program funds are obligated, paragraph (c)(4)(ii) provides new flexibility to States to determine that after a training program has been approved and TAA Program funds have been committed if funds become available under another source, the State may decide to continue to pay for the training under the TAA Program or share those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decision is made to share the costs, then the State must enter into a prearrangement with the other funding source to specify how the worker’s training program will be funded. The Department has added this provision for clarity because it specifically covers a situation not previously addressed in the regulations. Many States have adopted tuition-free community-college programs for residents, and States will need to determine which program best meets the needs of trade-affected workers. If a cost-sharing agreement is put in place after the training program has been approved, then the worker’s approved training program must be amended to reflect the prearrangement.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Paragraph (c)(4)(iii) will help avoid duplicate payments of training costs by requiring the worker to enter into a written agreement with the State providing that TAA Program funds will not be applied toward, or used to pay, any portion of the costs of the training that the worker has reason to believe will be paid by any other source.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52</a:t>
            </a:fld>
            <a:endParaRPr lang="en-US"/>
          </a:p>
        </p:txBody>
      </p:sp>
    </p:spTree>
    <p:extLst>
      <p:ext uri="{BB962C8B-B14F-4D97-AF65-F5344CB8AC3E}">
        <p14:creationId xmlns:p14="http://schemas.microsoft.com/office/powerpoint/2010/main" val="1683272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Tim - Paragraph (c)(5) prohibits</a:t>
            </a:r>
            <a:r>
              <a:rPr lang="en-US" sz="1200" kern="1200" baseline="0" dirty="0">
                <a:solidFill>
                  <a:schemeClr val="tx1"/>
                </a:solidFill>
                <a:effectLst/>
                <a:latin typeface="+mn-lt"/>
                <a:ea typeface="+mn-ea"/>
                <a:cs typeface="+mn-cs"/>
              </a:rPr>
              <a:t> states from </a:t>
            </a:r>
            <a:r>
              <a:rPr lang="en-US" sz="1200" kern="1200" dirty="0">
                <a:solidFill>
                  <a:schemeClr val="tx1"/>
                </a:solidFill>
                <a:effectLst/>
                <a:latin typeface="+mn-lt"/>
                <a:ea typeface="+mn-ea"/>
                <a:cs typeface="+mn-cs"/>
              </a:rPr>
              <a:t>considering payments to the trade-affected worker under other Federal laws that do not directly cover the costs of training</a:t>
            </a:r>
            <a:r>
              <a:rPr lang="en-US" sz="1200" kern="1200" baseline="0" dirty="0">
                <a:solidFill>
                  <a:schemeClr val="tx1"/>
                </a:solidFill>
                <a:effectLst/>
                <a:latin typeface="+mn-lt"/>
                <a:ea typeface="+mn-ea"/>
                <a:cs typeface="+mn-cs"/>
              </a:rPr>
              <a:t> when </a:t>
            </a:r>
            <a:r>
              <a:rPr lang="en-US" sz="1200" kern="1200" dirty="0">
                <a:solidFill>
                  <a:schemeClr val="tx1"/>
                </a:solidFill>
                <a:effectLst/>
                <a:latin typeface="+mn-lt"/>
                <a:ea typeface="+mn-ea"/>
                <a:cs typeface="+mn-cs"/>
              </a:rPr>
              <a:t>determining the amount of training costs payable from TAA Program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don’t read: Significantly, subchapter IV of the Higher Education Act of 1965, codified at 20 U.S.C. 1087uu, provides that, “[n]</a:t>
            </a:r>
            <a:r>
              <a:rPr lang="en-US" sz="1200" i="1" kern="1200" dirty="0" err="1">
                <a:solidFill>
                  <a:schemeClr val="tx1"/>
                </a:solidFill>
                <a:effectLst/>
                <a:latin typeface="+mn-lt"/>
                <a:ea typeface="+mn-ea"/>
                <a:cs typeface="+mn-cs"/>
              </a:rPr>
              <a:t>otwithstanding</a:t>
            </a:r>
            <a:r>
              <a:rPr lang="en-US" sz="1200" i="1" kern="1200" dirty="0">
                <a:solidFill>
                  <a:schemeClr val="tx1"/>
                </a:solidFill>
                <a:effectLst/>
                <a:latin typeface="+mn-lt"/>
                <a:ea typeface="+mn-ea"/>
                <a:cs typeface="+mn-cs"/>
              </a:rPr>
              <a:t> any other provision of law, student financial assistance received under [subchapter IV of the Higher Education Act] . . . shall not be taken into account in determining the need or eligibility of any person for benefits or assistance, or the amount of such benefits or assistance, under any Federal . . . program.”)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includes, but is not limited to Pell Grants, benefits under Supplemental Educational Opportunity Grants, Federal educational loan programs, Presidential Access Scholarships, Federal student work-study programs, and Bureau of Indian Affairs Student Assistance.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a State may not consider Federal student financial assistance in determining whether to approve training under the Act and may not require the worker to use such funds to pay the costs of approved training. Federal student financial assistance paid directly to a worker is no longer deducted from the worker’s TAA Program benefits. (</a:t>
            </a:r>
            <a:r>
              <a:rPr lang="en-US" sz="1200" i="1" kern="1200" dirty="0">
                <a:solidFill>
                  <a:schemeClr val="tx1"/>
                </a:solidFill>
                <a:effectLst/>
                <a:latin typeface="+mn-lt"/>
                <a:ea typeface="+mn-ea"/>
                <a:cs typeface="+mn-cs"/>
              </a:rPr>
              <a:t>don’t read: This is a change from 20 CFR 617.25(b)(4)(ii)(C)(1).</a:t>
            </a:r>
            <a:r>
              <a:rPr lang="en-US" sz="1200" kern="1200" dirty="0">
                <a:solidFill>
                  <a:schemeClr val="tx1"/>
                </a:solidFill>
                <a:effectLst/>
                <a:latin typeface="+mn-lt"/>
                <a:ea typeface="+mn-ea"/>
                <a:cs typeface="+mn-cs"/>
              </a:rPr>
              <a:t>) The relationship between Federal student financial assistance and TRA is discussed in subpart 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(c)(5) also addresses the transition of Federal student financial assistance recipients from WIOA and other programs to the TAA Program.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Specifically, WIOA limits WIOA-funded training services to individuals who are unable to obtain other grant assistance for training services, including through Pell Grants, or who require assistance beyond the assistance made available under other grant assistance programs, including Pell Grants. Federal student financial assistance </a:t>
            </a:r>
            <a:r>
              <a:rPr lang="en-US" sz="1200" u="sng" kern="1200" dirty="0">
                <a:solidFill>
                  <a:schemeClr val="tx1"/>
                </a:solidFill>
                <a:effectLst/>
                <a:latin typeface="+mn-lt"/>
                <a:ea typeface="+mn-ea"/>
                <a:cs typeface="+mn-cs"/>
              </a:rPr>
              <a:t>must cease </a:t>
            </a:r>
            <a:r>
              <a:rPr lang="en-US" sz="1200" u="none" kern="1200" dirty="0">
                <a:solidFill>
                  <a:schemeClr val="tx1"/>
                </a:solidFill>
                <a:effectLst/>
                <a:latin typeface="+mn-lt"/>
                <a:ea typeface="+mn-ea"/>
                <a:cs typeface="+mn-cs"/>
              </a:rPr>
              <a:t>to be applied to tuition and other training related costs that </a:t>
            </a:r>
            <a:r>
              <a:rPr lang="en-US" sz="1200" kern="1200" dirty="0">
                <a:solidFill>
                  <a:schemeClr val="tx1"/>
                </a:solidFill>
                <a:effectLst/>
                <a:latin typeface="+mn-lt"/>
                <a:ea typeface="+mn-ea"/>
                <a:cs typeface="+mn-cs"/>
              </a:rPr>
              <a:t>are covered by TAA Program funds upon transition to the TAA Program.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(c)(6) has been added as a result of States’ technical assistance questions to the Department. It addresses the situation where a trade-affected worker’s firm agrees to fund training costs under conditions that may make the worker liable for all or a portion of those costs if certain conditions are not met. For example, the employer may offer separated employees paid training, but require the worker to reimburse the employer if the worker does not maintain a certain minimum grade point average (GPA). If the training is otherwise approvable under the Act, this provision would require the State to contract with an adversely affected employer to assume any unfunded costs on the worker’s behalf. Thus, in the above example, if the employer required the worker to maintain a 2.5 GPA or lose the paid training benefit, the worker could enroll in and receive employer-funded training, and, if the worker later achieves only a 2.4 GPA, the agreement would allow the State to assume the cost of training and not require the AAW to reimburse the employer. This provides the State with greater flexibility to leverage the use of nongovernmental funds made available by employers to AAWs. Workers funded under this provision are, like all others, still required to attend all classes and participate fully in training to avoid the establishment of an overpayment in the event of a failure.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53</a:t>
            </a:fld>
            <a:endParaRPr lang="en-US"/>
          </a:p>
        </p:txBody>
      </p:sp>
    </p:spTree>
    <p:extLst>
      <p:ext uri="{BB962C8B-B14F-4D97-AF65-F5344CB8AC3E}">
        <p14:creationId xmlns:p14="http://schemas.microsoft.com/office/powerpoint/2010/main" val="12959226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Tim - Paragraph (d)(1) is new and combines requirements at sec. 236(a)(7)(A) through (C) of the Act into a single statement. Section 236(a)(7)(A) through (C) states that the Secretary shall not approve a training program if—</a:t>
            </a:r>
          </a:p>
          <a:p>
            <a:pPr lvl="0"/>
            <a:r>
              <a:rPr lang="en-US" sz="1200" kern="1200" dirty="0">
                <a:solidFill>
                  <a:schemeClr val="tx1"/>
                </a:solidFill>
                <a:effectLst/>
                <a:latin typeface="+mn-lt"/>
                <a:ea typeface="+mn-ea"/>
                <a:cs typeface="+mn-cs"/>
              </a:rPr>
              <a:t>all or a portion of the costs of such training program are paid under any nongovernmental plan or program; </a:t>
            </a:r>
          </a:p>
          <a:p>
            <a:pPr lvl="0"/>
            <a:r>
              <a:rPr lang="en-US" sz="1200" kern="1200" dirty="0">
                <a:solidFill>
                  <a:schemeClr val="tx1"/>
                </a:solidFill>
                <a:effectLst/>
                <a:latin typeface="+mn-lt"/>
                <a:ea typeface="+mn-ea"/>
                <a:cs typeface="+mn-cs"/>
              </a:rPr>
              <a:t>the [trade-affected worker] has a right to obtain training or funds for training under such plan or program; and</a:t>
            </a:r>
          </a:p>
          <a:p>
            <a:pPr lvl="0"/>
            <a:r>
              <a:rPr lang="en-US" sz="1200" kern="1200" dirty="0">
                <a:solidFill>
                  <a:schemeClr val="tx1"/>
                </a:solidFill>
                <a:effectLst/>
                <a:latin typeface="+mn-lt"/>
                <a:ea typeface="+mn-ea"/>
                <a:cs typeface="+mn-cs"/>
              </a:rPr>
              <a:t>such plan or program requires the worker to reimburse the plan or program from funds provided under this chapter, or from wages paid under such training program, for any portion of the costs of such training program paid under the plan or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(d)(1) simplifies these statements by prohibiting the use of TAA Program funds or wages paid under the training program to reimburse all or any portion of training costs from any source, regardless of whether it is from a Federal, State, nongovernmental plan or program, or another source. The authority for this is provided by combining secs. 236(a)(4)(B), (6)(A), and (7)(A) through (C). This is also partially addressed in paragraph (c)(6) of this section.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(d)(2)(</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prohibits the approval of a training program if the trade-affected worker is required to obtain funds or pay training costs from TAA Program funds or any funds belonging to the worker from any source. Paragraph (d)(2)(ii) requires that if no TAA Program training funds are available, the States must seek other funding, including the use of WIOA national dislocated worker grant funds, to provide training.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54</a:t>
            </a:fld>
            <a:endParaRPr lang="en-US"/>
          </a:p>
        </p:txBody>
      </p:sp>
    </p:spTree>
    <p:extLst>
      <p:ext uri="{BB962C8B-B14F-4D97-AF65-F5344CB8AC3E}">
        <p14:creationId xmlns:p14="http://schemas.microsoft.com/office/powerpoint/2010/main" val="372992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 – any questions?</a:t>
            </a:r>
          </a:p>
        </p:txBody>
      </p:sp>
      <p:sp>
        <p:nvSpPr>
          <p:cNvPr id="4" name="Slide Number Placeholder 3"/>
          <p:cNvSpPr>
            <a:spLocks noGrp="1"/>
          </p:cNvSpPr>
          <p:nvPr>
            <p:ph type="sldNum" sz="quarter" idx="10"/>
          </p:nvPr>
        </p:nvSpPr>
        <p:spPr/>
        <p:txBody>
          <a:bodyPr/>
          <a:lstStyle/>
          <a:p>
            <a:fld id="{9B342BB8-3F7E-4150-BE07-912221E53E6C}" type="slidenum">
              <a:rPr lang="en-US" smtClean="0"/>
              <a:t>55</a:t>
            </a:fld>
            <a:endParaRPr lang="en-US"/>
          </a:p>
        </p:txBody>
      </p:sp>
    </p:spTree>
    <p:extLst>
      <p:ext uri="{BB962C8B-B14F-4D97-AF65-F5344CB8AC3E}">
        <p14:creationId xmlns:p14="http://schemas.microsoft.com/office/powerpoint/2010/main" val="8873327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 Please see additional resources that include the links to the TAA Community on </a:t>
            </a:r>
            <a:r>
              <a:rPr lang="en-US" dirty="0" err="1"/>
              <a:t>WorkforceGPS</a:t>
            </a:r>
            <a:r>
              <a:rPr lang="en-US" baseline="0" dirty="0"/>
              <a:t> and</a:t>
            </a:r>
            <a:r>
              <a:rPr lang="en-US" dirty="0"/>
              <a:t> the official TAA Program website.</a:t>
            </a:r>
          </a:p>
          <a:p>
            <a:endParaRPr lang="en-US" dirty="0"/>
          </a:p>
          <a:p>
            <a:r>
              <a:rPr lang="en-US" dirty="0"/>
              <a:t>Also links to the TAA final rule, located on the </a:t>
            </a:r>
            <a:r>
              <a:rPr lang="en-US" i="1" dirty="0"/>
              <a:t>Federal Register</a:t>
            </a:r>
            <a:r>
              <a:rPr lang="en-US" dirty="0"/>
              <a:t> website, and the link to the official law (2015 Program).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56</a:t>
            </a:fld>
            <a:endParaRPr lang="en-US"/>
          </a:p>
        </p:txBody>
      </p:sp>
    </p:spTree>
    <p:extLst>
      <p:ext uri="{BB962C8B-B14F-4D97-AF65-F5344CB8AC3E}">
        <p14:creationId xmlns:p14="http://schemas.microsoft.com/office/powerpoint/2010/main" val="4157080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 Please see the upcoming trainings and register via taa.workforcegps.org </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57</a:t>
            </a:fld>
            <a:endParaRPr lang="en-US"/>
          </a:p>
        </p:txBody>
      </p:sp>
    </p:spTree>
    <p:extLst>
      <p:ext uri="{BB962C8B-B14F-4D97-AF65-F5344CB8AC3E}">
        <p14:creationId xmlns:p14="http://schemas.microsoft.com/office/powerpoint/2010/main" val="9528918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 If you have questions about the final rule – please send the question to your</a:t>
            </a:r>
            <a:r>
              <a:rPr lang="en-US" baseline="0" dirty="0"/>
              <a:t> appropriate Regional Trade Coordinator or to</a:t>
            </a:r>
            <a:r>
              <a:rPr lang="en-US" dirty="0"/>
              <a:t> regulations.taa@dol.gov.  We have a team standing by to respond to questions.</a:t>
            </a:r>
          </a:p>
        </p:txBody>
      </p:sp>
      <p:sp>
        <p:nvSpPr>
          <p:cNvPr id="4" name="Slide Number Placeholder 3"/>
          <p:cNvSpPr>
            <a:spLocks noGrp="1"/>
          </p:cNvSpPr>
          <p:nvPr>
            <p:ph type="sldNum" sz="quarter" idx="5"/>
          </p:nvPr>
        </p:nvSpPr>
        <p:spPr/>
        <p:txBody>
          <a:bodyPr/>
          <a:lstStyle/>
          <a:p>
            <a:fld id="{9B342BB8-3F7E-4150-BE07-912221E53E6C}" type="slidenum">
              <a:rPr lang="en-US" smtClean="0"/>
              <a:t>58</a:t>
            </a:fld>
            <a:endParaRPr lang="en-US"/>
          </a:p>
        </p:txBody>
      </p:sp>
    </p:spTree>
    <p:extLst>
      <p:ext uri="{BB962C8B-B14F-4D97-AF65-F5344CB8AC3E}">
        <p14:creationId xmlns:p14="http://schemas.microsoft.com/office/powerpoint/2010/main" val="1762637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59</a:t>
            </a:fld>
            <a:endParaRPr lang="en-US"/>
          </a:p>
        </p:txBody>
      </p:sp>
    </p:spTree>
    <p:extLst>
      <p:ext uri="{BB962C8B-B14F-4D97-AF65-F5344CB8AC3E}">
        <p14:creationId xmlns:p14="http://schemas.microsoft.com/office/powerpoint/2010/main" val="37517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Department explains that this is a statutory requirement at sec. 236(c)(4)(A), and applies to employers who exhibit a pattern of failing to provide AAWs in OJTs with continued, long-term employment as regular employees. States should apply a reasonableness standard. </a:t>
            </a:r>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1807933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For purposes of reimbursing employers for the cost of training under OJT and apprenticeships, the term “wage rate” limits reimbursement to the hourly rate of pay for the worker and does not include any other compensation that may be included in the worker’s wages. </a:t>
            </a:r>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287499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Paragraph (b) implements provisions related to customized training, defined by sec. 236(f) of the Act, and sets forth specific requirements. Customized training is a type of work-based training authorized under sec. 236(a)(5)(A) of the Act. Customized training was not addressed in 20 CFR part 617 and is a source of many technical assistance questions. Implementing rules related to customized training provides clarification about this type of work-based training.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(b)(1) describes that customized training meets the special requirements of a single employer or a group of employers and may be provided by the same, or a training provider, which could include State or local staff. An example would be a single machine shop or group of small machine shops that require employees with training on a specific tool, software package, or process.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(b)(2) codifies that for the purposes of customized training, employer(s) must commit to employ a trade-affected worker upon successful completion of the training. The employer(s) must enter into an agreement with the State that describes the conditions that must be met and reiterates the expectation of employment after training is completed.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(b)(3) requires the employer(s) to pay for at least 50 percent of the costs for the training.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(b)(4) explains the limitation from sec. 236(a)(10)(B) of the Act that AAIWs are eligible for customized training if the position is for a position other than their adversely affected position.</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306848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Julie - Paragraph (c) is brand new and establishes apprenticeship provisions that specifically provide that both registered apprenticeships under the National Apprenticeship Act, as well as other training programs that include a paid work-based learning component and required educational or instructional component that results in the issuance of an industry-recognized credential, are approvable TAA Program training activities.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provisions are based on sec. 236(a)(5)(A) of the Act. The requirement that an apprenticeship lead to a recognized postsecondary credential, which includes an industry-recognized credential, differentiates an apprenticeship from a regular OJT.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(c)(1) limits the duration of the paid work-based learning component of an apprenticeship to a maximum of 130 weeks, in line with the general limitation on training duration (</a:t>
            </a:r>
            <a:r>
              <a:rPr lang="en-US" sz="1200" i="1" kern="1200" dirty="0">
                <a:solidFill>
                  <a:schemeClr val="tx1"/>
                </a:solidFill>
                <a:effectLst/>
                <a:latin typeface="+mn-lt"/>
                <a:ea typeface="+mn-ea"/>
                <a:cs typeface="+mn-cs"/>
              </a:rPr>
              <a:t>in § 618.615(d)(3).) </a:t>
            </a:r>
            <a:r>
              <a:rPr lang="en-US" sz="1200" kern="1200" dirty="0">
                <a:solidFill>
                  <a:schemeClr val="tx1"/>
                </a:solidFill>
                <a:effectLst/>
                <a:latin typeface="+mn-lt"/>
                <a:ea typeface="+mn-ea"/>
                <a:cs typeface="+mn-cs"/>
              </a:rPr>
              <a:t>However, the length of the educational or instructional training component is limited only by the scheduled completion date of the apprenticeship. In setting these time periods for apprenticeship training, the Department considered that the average total program duration (from FY 2009 to FY 2017) of an apprenticeship participant in the TAA Program was 66 weeks. Only 38 weeks of this time was spent in training (related instruction component). The average duration for TAA Program participants in an OJT was 80 weeks, with 45 weeks of OJT instruction. The TAA Program has been criticized in the past for keeping trade-affected workers out of the workforce while they are receiving benefits. Such criticism does not apply to OJT or apprenticeship because these are work-based trainings and participants are employed while participating in the TAA Program. The Department concluded that sec. 236(a)(5)(G) of the Act allows the Department to establish apprenticeships as a type of approvable training under the TAA Program and to establish regulations governing them. Apprenticeship is not the same as a regular OJT and is therefore not subject to the duration limit at sec. 236(c)(3)(B) of the Act.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(c)(2) describes the expenses related to apprenticeship that can be covered using TAA Program funds. These costs include expenses for the educational or instructional component of an apprenticeship (tuition, fees, tools, uniforms, equipment, books, etc.). In addition, the employer may be reimbursed not more than 50 percent of the apprentice’s regular wage rate for the cost of providing the work-based training and additional supervision related to the work-based training provided by the employer.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(c)(3) prohibits States from entering into contracts with employers that exhibit a pattern of failing to provide apprentices with the successful attainment of an industry-recognized credential or the apprenticeship completion certificate if a registered apprenticeship under the National Apprenticeship Act.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(c)(4) is divided into paragraphs (c)(4)(</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and (ii). Paragraph (c)(4)(i) addresses compliance with registered apprenticeships under the National Apprenticeship Act. (</a:t>
            </a:r>
            <a:r>
              <a:rPr lang="en-US" sz="1200" i="1" kern="1200" dirty="0">
                <a:solidFill>
                  <a:schemeClr val="tx1"/>
                </a:solidFill>
                <a:effectLst/>
                <a:latin typeface="+mn-lt"/>
                <a:ea typeface="+mn-ea"/>
                <a:cs typeface="+mn-cs"/>
              </a:rPr>
              <a:t>Specifically, the costs for the registered apprenticeship program, discussed in paragraphs (c)(2) and (3), may only be approved by the State if the requirements of 29 CFR parts 29 and 30, and Departmental administrative guidance are met.)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(c)(4)(ii) addresses other apprenticeships. It explains that costs for an apprenticeship program will be approved if certain labor standards are met. (</a:t>
            </a:r>
            <a:r>
              <a:rPr lang="en-US" sz="1200" i="1" kern="1200" dirty="0">
                <a:solidFill>
                  <a:schemeClr val="tx1"/>
                </a:solidFill>
                <a:effectLst/>
                <a:latin typeface="+mn-lt"/>
                <a:ea typeface="+mn-ea"/>
                <a:cs typeface="+mn-cs"/>
              </a:rPr>
              <a:t>These are based on the labor standards that apply to OJT under sec. 236(c)(5) of the Act and are applied to apprenticeships other than registered apprenticeships, although the labor standards at sec. 236(c)(5)(H) of the Act is incorporated in paragraph (c)(2)(ii), rather than in paragraph (c)(4)(ii).) </a:t>
            </a:r>
            <a:r>
              <a:rPr lang="en-US" sz="1200" kern="1200" dirty="0">
                <a:solidFill>
                  <a:schemeClr val="tx1"/>
                </a:solidFill>
                <a:effectLst/>
                <a:latin typeface="+mn-lt"/>
                <a:ea typeface="+mn-ea"/>
                <a:cs typeface="+mn-cs"/>
              </a:rPr>
              <a:t>Other apprenticeships would include,</a:t>
            </a:r>
            <a:r>
              <a:rPr lang="en-US" sz="1200" kern="1200" baseline="0" dirty="0">
                <a:solidFill>
                  <a:schemeClr val="tx1"/>
                </a:solidFill>
                <a:effectLst/>
                <a:latin typeface="+mn-lt"/>
                <a:ea typeface="+mn-ea"/>
                <a:cs typeface="+mn-cs"/>
              </a:rPr>
              <a:t> among others, the Industry-Recognized Apprenticeship Program, also known as IRAPs.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3831809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sv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8.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 Id="rId4" Type="http://schemas.openxmlformats.org/officeDocument/2006/relationships/image" Target="../media/image28.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6510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6831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2428206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0086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9863873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emf"/><Relationship Id="rId4" Type="http://schemas.openxmlformats.org/officeDocument/2006/relationships/slideLayout" Target="../slideLayouts/slideLayout17.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microsoft.com/office/2007/relationships/hdphoto" Target="../media/hdphoto1.wdp"/><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image" Target="../media/image1.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microsoft.com/office/2007/relationships/hdphoto" Target="../media/hdphoto1.wdp"/><Relationship Id="rId5" Type="http://schemas.openxmlformats.org/officeDocument/2006/relationships/slideLayout" Target="../slideLayouts/slideLayout35.xml"/><Relationship Id="rId10" Type="http://schemas.openxmlformats.org/officeDocument/2006/relationships/image" Target="../media/image2.png"/><Relationship Id="rId4" Type="http://schemas.openxmlformats.org/officeDocument/2006/relationships/slideLayout" Target="../slideLayouts/slideLayout3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6" cstate="hqprint">
            <a:alphaModFix amt="70000"/>
            <a:extLst>
              <a:ext uri="{BEBA8EAE-BF5A-486C-A8C5-ECC9F3942E4B}">
                <a14:imgProps xmlns:a14="http://schemas.microsoft.com/office/drawing/2010/main">
                  <a14:imgLayer r:embed="rId17">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22" r:id="rId11"/>
    <p:sldLayoutId id="2147483723" r:id="rId12"/>
    <p:sldLayoutId id="2147483724" r:id="rId13"/>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26" r:id="rId5"/>
    <p:sldLayoutId id="2147483727" r:id="rId6"/>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37.jpg"/><Relationship Id="rId4" Type="http://schemas.openxmlformats.org/officeDocument/2006/relationships/image" Target="../media/image3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hyperlink" Target="mailto:uscode.house.gov/browse/prelim@title19/chapter12/subchapter2/part2&amp;edition=prelim" TargetMode="Externa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hyperlink" Target="http://www.dol.gov/agencies/eta/tradeact" TargetMode="External"/><Relationship Id="rId5" Type="http://schemas.openxmlformats.org/officeDocument/2006/relationships/hyperlink" Target="https://www.federalregister.gov/documents/2020/08/21/2020-13802/trade-adjustment-assistance-for-workers" TargetMode="External"/><Relationship Id="rId4" Type="http://schemas.openxmlformats.org/officeDocument/2006/relationships/hyperlink" Target="https://taa.workforcegps.org/"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5.xml"/><Relationship Id="rId1" Type="http://schemas.openxmlformats.org/officeDocument/2006/relationships/tags" Target="../tags/tag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
        <p:nvSpPr>
          <p:cNvPr id="6" name="Text Placeholder 7">
            <a:extLst>
              <a:ext uri="{FF2B5EF4-FFF2-40B4-BE49-F238E27FC236}">
                <a16:creationId xmlns:a16="http://schemas.microsoft.com/office/drawing/2014/main" id="{DB60730D-C5B5-43CB-9BC0-5768ED578A47}"/>
              </a:ext>
            </a:extLst>
          </p:cNvPr>
          <p:cNvSpPr>
            <a:spLocks noGrp="1"/>
          </p:cNvSpPr>
          <p:nvPr>
            <p:ph type="body" idx="14"/>
          </p:nvPr>
        </p:nvSpPr>
        <p:spPr>
          <a:xfrm>
            <a:off x="805866" y="2465758"/>
            <a:ext cx="5290134" cy="3571134"/>
          </a:xfrm>
        </p:spPr>
        <p:txBody>
          <a:bodyPr>
            <a:normAutofit/>
          </a:bodyPr>
          <a:lstStyle/>
          <a:p>
            <a:r>
              <a:rPr lang="en-US" dirty="0"/>
              <a:t>What program do you work with:</a:t>
            </a:r>
          </a:p>
          <a:p>
            <a:r>
              <a:rPr lang="en-US" dirty="0"/>
              <a:t>TAA</a:t>
            </a:r>
            <a:br>
              <a:rPr lang="en-US" dirty="0"/>
            </a:br>
            <a:r>
              <a:rPr lang="en-US" dirty="0"/>
              <a:t>TRA</a:t>
            </a:r>
            <a:br>
              <a:rPr lang="en-US" dirty="0"/>
            </a:br>
            <a:r>
              <a:rPr lang="en-US" dirty="0"/>
              <a:t>TAA/TRA</a:t>
            </a:r>
            <a:br>
              <a:rPr lang="en-US" dirty="0"/>
            </a:br>
            <a:r>
              <a:rPr lang="en-US" dirty="0"/>
              <a:t>WIOA</a:t>
            </a:r>
            <a:br>
              <a:rPr lang="en-US" dirty="0"/>
            </a:br>
            <a:r>
              <a:rPr lang="en-US" dirty="0"/>
              <a:t>ES</a:t>
            </a:r>
            <a:br>
              <a:rPr lang="en-US" dirty="0"/>
            </a:br>
            <a:r>
              <a:rPr lang="en-US" dirty="0"/>
              <a:t>UI</a:t>
            </a:r>
            <a:br>
              <a:rPr lang="en-US" dirty="0"/>
            </a:br>
            <a:r>
              <a:rPr lang="en-US" dirty="0"/>
              <a:t>Other</a:t>
            </a:r>
          </a:p>
        </p:txBody>
      </p:sp>
      <p:pic>
        <p:nvPicPr>
          <p:cNvPr id="7" name="Picture 6" descr="A close up of a map&#10;&#10;Description automatically generated">
            <a:extLst>
              <a:ext uri="{FF2B5EF4-FFF2-40B4-BE49-F238E27FC236}">
                <a16:creationId xmlns:a16="http://schemas.microsoft.com/office/drawing/2014/main" id="{65AFFA6D-9935-4A7E-BFE1-4F6BA5D17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868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Apprenticeships – 20 CFR 618.635</a:t>
            </a:r>
          </a:p>
        </p:txBody>
      </p:sp>
      <p:sp>
        <p:nvSpPr>
          <p:cNvPr id="2" name="Content Placeholder 1"/>
          <p:cNvSpPr>
            <a:spLocks noGrp="1"/>
          </p:cNvSpPr>
          <p:nvPr>
            <p:ph idx="1"/>
          </p:nvPr>
        </p:nvSpPr>
        <p:spPr/>
        <p:txBody>
          <a:bodyPr>
            <a:normAutofit lnSpcReduction="10000"/>
          </a:bodyPr>
          <a:lstStyle/>
          <a:p>
            <a:r>
              <a:rPr lang="en-US" dirty="0"/>
              <a:t>Apprenticeship</a:t>
            </a:r>
          </a:p>
          <a:p>
            <a:pPr lvl="1"/>
            <a:r>
              <a:rPr lang="en-US" dirty="0"/>
              <a:t>Paid work-based component limited to 130 weeks</a:t>
            </a:r>
          </a:p>
          <a:p>
            <a:pPr lvl="1"/>
            <a:r>
              <a:rPr lang="en-US" dirty="0"/>
              <a:t>Related instruction duration is not limited</a:t>
            </a:r>
          </a:p>
          <a:p>
            <a:pPr lvl="1"/>
            <a:r>
              <a:rPr lang="en-US" dirty="0"/>
              <a:t>Expense costs covered include: educational or instructional component (tuition, fees, tools, uniforms, books, etc.) and the employer may be reimbursed not more than 50% for the cost of providing the work-based training and additional supervision</a:t>
            </a:r>
          </a:p>
          <a:p>
            <a:r>
              <a:rPr lang="en-US" dirty="0"/>
              <a:t>Types of Apprenticeship</a:t>
            </a:r>
          </a:p>
          <a:p>
            <a:pPr lvl="1"/>
            <a:r>
              <a:rPr lang="en-US" dirty="0"/>
              <a:t>Registered Apprenticeship Programs</a:t>
            </a:r>
          </a:p>
          <a:p>
            <a:pPr lvl="1"/>
            <a:r>
              <a:rPr lang="en-US" dirty="0"/>
              <a:t>Training programs that include a paid work-based learning component, a required educational or instructional component, that results in the issuance of a recognized postsecondary credential, which includes an industry-recognized credential</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10</a:t>
            </a:fld>
            <a:endParaRPr lang="en-US" dirty="0"/>
          </a:p>
        </p:txBody>
      </p:sp>
    </p:spTree>
    <p:extLst>
      <p:ext uri="{BB962C8B-B14F-4D97-AF65-F5344CB8AC3E}">
        <p14:creationId xmlns:p14="http://schemas.microsoft.com/office/powerpoint/2010/main" val="316837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Apprenticeships – 20 CFR 618.635</a:t>
            </a:r>
          </a:p>
        </p:txBody>
      </p:sp>
      <p:sp>
        <p:nvSpPr>
          <p:cNvPr id="2" name="Content Placeholder 1"/>
          <p:cNvSpPr>
            <a:spLocks noGrp="1"/>
          </p:cNvSpPr>
          <p:nvPr>
            <p:ph idx="1"/>
          </p:nvPr>
        </p:nvSpPr>
        <p:spPr/>
        <p:txBody>
          <a:bodyPr>
            <a:normAutofit/>
          </a:bodyPr>
          <a:lstStyle/>
          <a:p>
            <a:r>
              <a:rPr lang="en-US" dirty="0"/>
              <a:t>Apprenticeship continued:</a:t>
            </a:r>
          </a:p>
          <a:p>
            <a:pPr lvl="1"/>
            <a:r>
              <a:rPr lang="en-US" dirty="0"/>
              <a:t>Must make individual benefit determinations on TRA benefits and inform the AAWs considering apprenticeship of the possible loss of eligibility for TRA and HCTC</a:t>
            </a:r>
          </a:p>
          <a:p>
            <a:pPr lvl="1"/>
            <a:r>
              <a:rPr lang="en-US" dirty="0"/>
              <a:t>Apprenticeship and RTAA are allowable</a:t>
            </a:r>
          </a:p>
          <a:p>
            <a:pPr lvl="1"/>
            <a:r>
              <a:rPr lang="en-US" dirty="0"/>
              <a:t>AAIWs are not prohibited, but rule is silent – contact Regional Office if an AAIW seeks approval for apprenticeship training</a:t>
            </a:r>
          </a:p>
          <a:p>
            <a:pPr lvl="1"/>
            <a:r>
              <a:rPr lang="en-US" dirty="0"/>
              <a:t>Six criteria for approval of training also apply to apprenticeships (and OJTs and Customized Training)</a:t>
            </a:r>
          </a:p>
          <a:p>
            <a:pPr lvl="1"/>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11</a:t>
            </a:fld>
            <a:endParaRPr lang="en-US" dirty="0"/>
          </a:p>
        </p:txBody>
      </p:sp>
    </p:spTree>
    <p:extLst>
      <p:ext uri="{BB962C8B-B14F-4D97-AF65-F5344CB8AC3E}">
        <p14:creationId xmlns:p14="http://schemas.microsoft.com/office/powerpoint/2010/main" val="3662768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p:txBody>
          <a:bodyPr>
            <a:normAutofit/>
          </a:bodyPr>
          <a:lstStyle/>
          <a:p>
            <a:r>
              <a:rPr lang="en-US" b="1" dirty="0"/>
              <a:t>Does the language at 20 CFR 618.635(c) mean that states could require TAA Program funding be used for registered apprenticeship programs only?</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12</a:t>
            </a:fld>
            <a:endParaRPr lang="en-US" dirty="0"/>
          </a:p>
        </p:txBody>
      </p:sp>
    </p:spTree>
    <p:extLst>
      <p:ext uri="{BB962C8B-B14F-4D97-AF65-F5344CB8AC3E}">
        <p14:creationId xmlns:p14="http://schemas.microsoft.com/office/powerpoint/2010/main" val="364855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Do states continue to report the training in required quarterly reporting if the participant is still enrolled in an apprenticeship and the educational/instructional component has not ended and the training is still ongoing?</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13</a:t>
            </a:fld>
            <a:endParaRPr lang="en-US" dirty="0"/>
          </a:p>
        </p:txBody>
      </p:sp>
    </p:spTree>
    <p:extLst>
      <p:ext uri="{BB962C8B-B14F-4D97-AF65-F5344CB8AC3E}">
        <p14:creationId xmlns:p14="http://schemas.microsoft.com/office/powerpoint/2010/main" val="65324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Supplemental Assistance</a:t>
            </a:r>
          </a:p>
        </p:txBody>
      </p:sp>
      <p:sp>
        <p:nvSpPr>
          <p:cNvPr id="7" name="Text Placeholder 6"/>
          <p:cNvSpPr>
            <a:spLocks noGrp="1"/>
          </p:cNvSpPr>
          <p:nvPr>
            <p:ph type="body" idx="1"/>
          </p:nvPr>
        </p:nvSpPr>
        <p:spPr/>
        <p:txBody>
          <a:bodyPr>
            <a:normAutofit/>
          </a:bodyPr>
          <a:lstStyle/>
          <a:p>
            <a:r>
              <a:rPr lang="en-US" dirty="0"/>
              <a:t>20 CFR 618.640</a:t>
            </a:r>
          </a:p>
          <a:p>
            <a:r>
              <a:rPr lang="en-US" dirty="0"/>
              <a:t>- Transportation and Subsistence</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dirty="0"/>
          </a:p>
        </p:txBody>
      </p:sp>
    </p:spTree>
    <p:extLst>
      <p:ext uri="{BB962C8B-B14F-4D97-AF65-F5344CB8AC3E}">
        <p14:creationId xmlns:p14="http://schemas.microsoft.com/office/powerpoint/2010/main" val="427401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Supplemental Assistance – 20 CFR 20 CFR 618.640</a:t>
            </a:r>
            <a:r>
              <a:rPr lang="en-US" dirty="0">
                <a:solidFill>
                  <a:schemeClr val="tx1"/>
                </a:solidFill>
              </a:rPr>
              <a:t> </a:t>
            </a:r>
            <a:endParaRPr lang="en-US" dirty="0"/>
          </a:p>
        </p:txBody>
      </p:sp>
      <p:sp>
        <p:nvSpPr>
          <p:cNvPr id="2" name="Content Placeholder 1"/>
          <p:cNvSpPr>
            <a:spLocks noGrp="1"/>
          </p:cNvSpPr>
          <p:nvPr>
            <p:ph idx="1"/>
          </p:nvPr>
        </p:nvSpPr>
        <p:spPr/>
        <p:txBody>
          <a:bodyPr>
            <a:normAutofit/>
          </a:bodyPr>
          <a:lstStyle/>
          <a:p>
            <a:r>
              <a:rPr lang="en-US" dirty="0"/>
              <a:t>Provides payment for travel and subsistence for training </a:t>
            </a:r>
            <a:r>
              <a:rPr lang="en-US" b="1" dirty="0"/>
              <a:t>outside of the worker’s commuting area</a:t>
            </a:r>
          </a:p>
          <a:p>
            <a:r>
              <a:rPr lang="en-US" dirty="0"/>
              <a:t>Need must be documented in the worker’s IEP</a:t>
            </a:r>
          </a:p>
          <a:p>
            <a:r>
              <a:rPr lang="en-US" dirty="0"/>
              <a:t>Worker must apply for supplemental assistance</a:t>
            </a:r>
          </a:p>
          <a:p>
            <a:pPr lvl="1"/>
            <a:r>
              <a:rPr lang="en-US" dirty="0"/>
              <a:t>States may include this as part of the training approval process</a:t>
            </a:r>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15</a:t>
            </a:fld>
            <a:endParaRPr lang="en-US" dirty="0"/>
          </a:p>
        </p:txBody>
      </p:sp>
    </p:spTree>
    <p:extLst>
      <p:ext uri="{BB962C8B-B14F-4D97-AF65-F5344CB8AC3E}">
        <p14:creationId xmlns:p14="http://schemas.microsoft.com/office/powerpoint/2010/main" val="230326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Subsistence Payments – 20 CFR 618.640</a:t>
            </a:r>
          </a:p>
        </p:txBody>
      </p:sp>
      <p:sp>
        <p:nvSpPr>
          <p:cNvPr id="2" name="Content Placeholder 1"/>
          <p:cNvSpPr>
            <a:spLocks noGrp="1"/>
          </p:cNvSpPr>
          <p:nvPr>
            <p:ph idx="1"/>
          </p:nvPr>
        </p:nvSpPr>
        <p:spPr/>
        <p:txBody>
          <a:bodyPr>
            <a:normAutofit/>
          </a:bodyPr>
          <a:lstStyle/>
          <a:p>
            <a:r>
              <a:rPr lang="en-US" dirty="0"/>
              <a:t>Meals, incidentals, separate maintenance of maintaining temporary living quarters</a:t>
            </a:r>
          </a:p>
          <a:p>
            <a:r>
              <a:rPr lang="en-US" dirty="0"/>
              <a:t>Made in lieu of daily commuting transportation payment</a:t>
            </a:r>
          </a:p>
          <a:p>
            <a:r>
              <a:rPr lang="en-US" dirty="0"/>
              <a:t>No payments made on days with an unexcused absence from training</a:t>
            </a:r>
          </a:p>
          <a:p>
            <a:r>
              <a:rPr lang="en-US" dirty="0"/>
              <a:t>Amount = Lesser of:</a:t>
            </a:r>
          </a:p>
          <a:p>
            <a:pPr lvl="1"/>
            <a:r>
              <a:rPr lang="en-US" dirty="0"/>
              <a:t>Worker’s actual per diem expenses</a:t>
            </a:r>
          </a:p>
          <a:p>
            <a:pPr lvl="1"/>
            <a:r>
              <a:rPr lang="en-US" dirty="0"/>
              <a:t>50% of the per diem rate authorized under the Federal Travel Regulations</a:t>
            </a:r>
          </a:p>
          <a:p>
            <a:r>
              <a:rPr lang="en-US" dirty="0"/>
              <a:t>Payments must be made at the conclusion of a week of training</a:t>
            </a:r>
          </a:p>
          <a:p>
            <a:pPr lvl="1"/>
            <a:r>
              <a:rPr lang="en-US" dirty="0"/>
              <a:t>States may advance a subsistence payment</a:t>
            </a:r>
          </a:p>
          <a:p>
            <a:pPr lvl="1"/>
            <a:endParaRPr lang="en-US" dirty="0"/>
          </a:p>
          <a:p>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16</a:t>
            </a:fld>
            <a:endParaRPr lang="en-US" dirty="0"/>
          </a:p>
        </p:txBody>
      </p:sp>
    </p:spTree>
    <p:extLst>
      <p:ext uri="{BB962C8B-B14F-4D97-AF65-F5344CB8AC3E}">
        <p14:creationId xmlns:p14="http://schemas.microsoft.com/office/powerpoint/2010/main" val="89950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Transportation Payments – 20 CFR 618.640</a:t>
            </a:r>
          </a:p>
        </p:txBody>
      </p:sp>
      <p:sp>
        <p:nvSpPr>
          <p:cNvPr id="2" name="Content Placeholder 1"/>
          <p:cNvSpPr>
            <a:spLocks noGrp="1"/>
          </p:cNvSpPr>
          <p:nvPr>
            <p:ph idx="1"/>
          </p:nvPr>
        </p:nvSpPr>
        <p:spPr/>
        <p:txBody>
          <a:bodyPr>
            <a:normAutofit fontScale="92500"/>
          </a:bodyPr>
          <a:lstStyle/>
          <a:p>
            <a:r>
              <a:rPr lang="en-US" dirty="0"/>
              <a:t>Payable for commuting costs to training </a:t>
            </a:r>
            <a:r>
              <a:rPr lang="en-US" u="sng" dirty="0"/>
              <a:t>outside</a:t>
            </a:r>
            <a:r>
              <a:rPr lang="en-US" dirty="0"/>
              <a:t> of the worker’s commuting area</a:t>
            </a:r>
          </a:p>
          <a:p>
            <a:pPr lvl="1"/>
            <a:r>
              <a:rPr lang="en-US" dirty="0"/>
              <a:t>Payable only for days actually traveled</a:t>
            </a:r>
          </a:p>
          <a:p>
            <a:pPr lvl="1"/>
            <a:r>
              <a:rPr lang="en-US" dirty="0"/>
              <a:t>Mileage is round trip from the 1st mile outside the workers commuting area</a:t>
            </a:r>
          </a:p>
          <a:p>
            <a:r>
              <a:rPr lang="en-US" dirty="0"/>
              <a:t>The daily transportation payment may not exceed the amount of a daily subsistence payment that would be payable if the worker resided temporarily in the area of the training.</a:t>
            </a:r>
          </a:p>
          <a:p>
            <a:r>
              <a:rPr lang="en-US" dirty="0"/>
              <a:t>Transportation payments are limited to the cost per mile at the personal vehicle mileage rate authorized under the FTR regardless of the method of transportation used</a:t>
            </a:r>
          </a:p>
          <a:p>
            <a:r>
              <a:rPr lang="en-US" dirty="0"/>
              <a:t>Payment must be made, at a minimum, monthly</a:t>
            </a:r>
          </a:p>
          <a:p>
            <a:pPr lvl="1"/>
            <a:r>
              <a:rPr lang="en-US" dirty="0"/>
              <a:t>Advance payments may be made</a:t>
            </a:r>
          </a:p>
          <a:p>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17</a:t>
            </a:fld>
            <a:endParaRPr lang="en-US" dirty="0"/>
          </a:p>
        </p:txBody>
      </p:sp>
    </p:spTree>
    <p:extLst>
      <p:ext uri="{BB962C8B-B14F-4D97-AF65-F5344CB8AC3E}">
        <p14:creationId xmlns:p14="http://schemas.microsoft.com/office/powerpoint/2010/main" val="176581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Subsistence and Transportation Payments – 20 CFR 618.640</a:t>
            </a:r>
            <a:r>
              <a:rPr lang="en-US" dirty="0">
                <a:solidFill>
                  <a:schemeClr val="tx1"/>
                </a:solidFill>
              </a:rPr>
              <a:t> </a:t>
            </a:r>
            <a:r>
              <a:rPr lang="en-US" dirty="0"/>
              <a:t> </a:t>
            </a:r>
          </a:p>
        </p:txBody>
      </p:sp>
      <p:sp>
        <p:nvSpPr>
          <p:cNvPr id="2" name="Content Placeholder 1"/>
          <p:cNvSpPr>
            <a:spLocks noGrp="1"/>
          </p:cNvSpPr>
          <p:nvPr>
            <p:ph idx="1"/>
          </p:nvPr>
        </p:nvSpPr>
        <p:spPr/>
        <p:txBody>
          <a:bodyPr>
            <a:normAutofit/>
          </a:bodyPr>
          <a:lstStyle/>
          <a:p>
            <a:r>
              <a:rPr lang="en-US" dirty="0"/>
              <a:t>A worker pay receive both subsistence and transportation payments during the same training program</a:t>
            </a:r>
          </a:p>
          <a:p>
            <a:pPr lvl="1"/>
            <a:r>
              <a:rPr lang="en-US" dirty="0"/>
              <a:t>At the beginning and end of training outside their commuting area the worker may receive transportation payments for that travel</a:t>
            </a:r>
          </a:p>
          <a:p>
            <a:pPr lvl="1"/>
            <a:r>
              <a:rPr lang="en-US" dirty="0"/>
              <a:t>If the worker fails, for justifiable cause to complete the training, for their return home</a:t>
            </a:r>
          </a:p>
          <a:p>
            <a:r>
              <a:rPr lang="en-US" dirty="0"/>
              <a:t>State must deduct and advanced payments from any future payments</a:t>
            </a:r>
          </a:p>
          <a:p>
            <a:r>
              <a:rPr lang="en-US" dirty="0"/>
              <a:t>Worker must provide receipts for lodging, purchased transportation expenses, and meals</a:t>
            </a:r>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18</a:t>
            </a:fld>
            <a:endParaRPr lang="en-US" dirty="0"/>
          </a:p>
        </p:txBody>
      </p:sp>
    </p:spTree>
    <p:extLst>
      <p:ext uri="{BB962C8B-B14F-4D97-AF65-F5344CB8AC3E}">
        <p14:creationId xmlns:p14="http://schemas.microsoft.com/office/powerpoint/2010/main" val="3182283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Does the language at 20 CFR 618.640(c)(2)(iii), which generally prohibited subsistence payments for any day a trade-affected worker receives a daily commuting transportation payment from TAA Program funds or another source, allow subsistence payments for days when an absence is excused?</a:t>
            </a:r>
            <a:r>
              <a:rPr lang="en-US" dirty="0"/>
              <a:t> </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19</a:t>
            </a:fld>
            <a:endParaRPr lang="en-US" dirty="0"/>
          </a:p>
        </p:txBody>
      </p:sp>
    </p:spTree>
    <p:extLst>
      <p:ext uri="{BB962C8B-B14F-4D97-AF65-F5344CB8AC3E}">
        <p14:creationId xmlns:p14="http://schemas.microsoft.com/office/powerpoint/2010/main" val="237624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Subpart F</a:t>
            </a:r>
            <a:br>
              <a:rPr lang="en-US" dirty="0"/>
            </a:br>
            <a:r>
              <a:rPr lang="en-US" dirty="0"/>
              <a:t>Training – Part 2</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September 11,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20 CFR 618</a:t>
            </a:r>
          </a:p>
          <a:p>
            <a:r>
              <a:rPr lang="en-US" dirty="0"/>
              <a:t>Part II</a:t>
            </a:r>
          </a:p>
        </p:txBody>
      </p:sp>
    </p:spTree>
    <p:custDataLst>
      <p:tags r:id="rId1"/>
    </p:custDataLst>
    <p:extLst>
      <p:ext uri="{BB962C8B-B14F-4D97-AF65-F5344CB8AC3E}">
        <p14:creationId xmlns:p14="http://schemas.microsoft.com/office/powerpoint/2010/main" val="2562166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Is the “maximum limit” on reimbursement of mileage outside the defined commuting area referred to a daily or overall limit?</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20</a:t>
            </a:fld>
            <a:endParaRPr lang="en-US" dirty="0"/>
          </a:p>
        </p:txBody>
      </p:sp>
    </p:spTree>
    <p:extLst>
      <p:ext uri="{BB962C8B-B14F-4D97-AF65-F5344CB8AC3E}">
        <p14:creationId xmlns:p14="http://schemas.microsoft.com/office/powerpoint/2010/main" val="3683865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Would mileage reimbursements begin “at the mile beyond the definition” rather than “mile one” for trade-affected workers traveling beyond the normal commuting area?</a:t>
            </a:r>
          </a:p>
          <a:p>
            <a:r>
              <a:rPr lang="en-US" b="1" dirty="0"/>
              <a:t>Do all workers attending training now receive transportation reimbursements?</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21</a:t>
            </a:fld>
            <a:endParaRPr lang="en-US" dirty="0"/>
          </a:p>
        </p:txBody>
      </p:sp>
    </p:spTree>
    <p:extLst>
      <p:ext uri="{BB962C8B-B14F-4D97-AF65-F5344CB8AC3E}">
        <p14:creationId xmlns:p14="http://schemas.microsoft.com/office/powerpoint/2010/main" val="189084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Are states permitted to set definitions of commuting distance?</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22</a:t>
            </a:fld>
            <a:endParaRPr lang="en-US" dirty="0"/>
          </a:p>
        </p:txBody>
      </p:sp>
    </p:spTree>
    <p:extLst>
      <p:ext uri="{BB962C8B-B14F-4D97-AF65-F5344CB8AC3E}">
        <p14:creationId xmlns:p14="http://schemas.microsoft.com/office/powerpoint/2010/main" val="1034544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Could states choose if payments will occur on a weekly or monthly basis? </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23</a:t>
            </a:fld>
            <a:endParaRPr lang="en-US" dirty="0"/>
          </a:p>
        </p:txBody>
      </p:sp>
    </p:spTree>
    <p:extLst>
      <p:ext uri="{BB962C8B-B14F-4D97-AF65-F5344CB8AC3E}">
        <p14:creationId xmlns:p14="http://schemas.microsoft.com/office/powerpoint/2010/main" val="3524138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Do training participants who travel on a weekly basis have to submit receipts for gas?</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24</a:t>
            </a:fld>
            <a:endParaRPr lang="en-US" dirty="0"/>
          </a:p>
        </p:txBody>
      </p:sp>
    </p:spTree>
    <p:extLst>
      <p:ext uri="{BB962C8B-B14F-4D97-AF65-F5344CB8AC3E}">
        <p14:creationId xmlns:p14="http://schemas.microsoft.com/office/powerpoint/2010/main" val="3859149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Voluntary Withdrawal from Training</a:t>
            </a:r>
          </a:p>
        </p:txBody>
      </p:sp>
      <p:sp>
        <p:nvSpPr>
          <p:cNvPr id="7" name="Text Placeholder 6"/>
          <p:cNvSpPr>
            <a:spLocks noGrp="1"/>
          </p:cNvSpPr>
          <p:nvPr>
            <p:ph type="body" idx="1"/>
          </p:nvPr>
        </p:nvSpPr>
        <p:spPr/>
        <p:txBody>
          <a:bodyPr>
            <a:normAutofit/>
          </a:bodyPr>
          <a:lstStyle/>
          <a:p>
            <a:r>
              <a:rPr lang="en-US" dirty="0"/>
              <a:t>20 CFR 618.645</a:t>
            </a:r>
          </a:p>
        </p:txBody>
      </p:sp>
      <p:sp>
        <p:nvSpPr>
          <p:cNvPr id="5" name="Slide Number Placeholder 4"/>
          <p:cNvSpPr>
            <a:spLocks noGrp="1"/>
          </p:cNvSpPr>
          <p:nvPr>
            <p:ph type="sldNum" sz="quarter" idx="12"/>
          </p:nvPr>
        </p:nvSpPr>
        <p:spPr/>
        <p:txBody>
          <a:bodyPr/>
          <a:lstStyle/>
          <a:p>
            <a:fld id="{01723B91-CE10-4F20-890A-0852E2246859}" type="slidenum">
              <a:rPr lang="en-US" smtClean="0"/>
              <a:pPr/>
              <a:t>25</a:t>
            </a:fld>
            <a:endParaRPr lang="en-US" dirty="0"/>
          </a:p>
        </p:txBody>
      </p:sp>
    </p:spTree>
    <p:extLst>
      <p:ext uri="{BB962C8B-B14F-4D97-AF65-F5344CB8AC3E}">
        <p14:creationId xmlns:p14="http://schemas.microsoft.com/office/powerpoint/2010/main" val="2623798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Voluntary Withdrawal from Training – 20 CFR 618.645</a:t>
            </a:r>
          </a:p>
        </p:txBody>
      </p:sp>
      <p:sp>
        <p:nvSpPr>
          <p:cNvPr id="2" name="Content Placeholder 1"/>
          <p:cNvSpPr>
            <a:spLocks noGrp="1"/>
          </p:cNvSpPr>
          <p:nvPr>
            <p:ph idx="1"/>
          </p:nvPr>
        </p:nvSpPr>
        <p:spPr/>
        <p:txBody>
          <a:bodyPr>
            <a:normAutofit/>
          </a:bodyPr>
          <a:lstStyle/>
          <a:p>
            <a:r>
              <a:rPr lang="en-US" dirty="0"/>
              <a:t>States must advise workers that withdrawal from training may be established as an overpayment and impact TRA eligibility</a:t>
            </a:r>
          </a:p>
          <a:p>
            <a:r>
              <a:rPr lang="en-US" dirty="0"/>
              <a:t>Exception for workers in Uniformed Services</a:t>
            </a:r>
          </a:p>
          <a:p>
            <a:r>
              <a:rPr lang="en-US" dirty="0"/>
              <a:t>Workers who cease training for justifiable cause may resume training</a:t>
            </a:r>
          </a:p>
          <a:p>
            <a:r>
              <a:rPr lang="en-US" dirty="0"/>
              <a:t>Eligibility for job search allowances and relocation allowances not impacted by a withdrawal from training</a:t>
            </a:r>
          </a:p>
          <a:p>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26</a:t>
            </a:fld>
            <a:endParaRPr lang="en-US" dirty="0"/>
          </a:p>
        </p:txBody>
      </p:sp>
    </p:spTree>
    <p:extLst>
      <p:ext uri="{BB962C8B-B14F-4D97-AF65-F5344CB8AC3E}">
        <p14:creationId xmlns:p14="http://schemas.microsoft.com/office/powerpoint/2010/main" val="2008995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Continuation of Training after Employment – 20 CFR 618.645(e)</a:t>
            </a:r>
          </a:p>
        </p:txBody>
      </p:sp>
      <p:sp>
        <p:nvSpPr>
          <p:cNvPr id="2" name="Content Placeholder 1"/>
          <p:cNvSpPr>
            <a:spLocks noGrp="1"/>
          </p:cNvSpPr>
          <p:nvPr>
            <p:ph idx="1"/>
          </p:nvPr>
        </p:nvSpPr>
        <p:spPr/>
        <p:txBody>
          <a:bodyPr>
            <a:normAutofit/>
          </a:bodyPr>
          <a:lstStyle/>
          <a:p>
            <a:r>
              <a:rPr lang="en-US" dirty="0"/>
              <a:t>If a worker obtains suitable employment before completion of training, but remains in training</a:t>
            </a:r>
          </a:p>
          <a:p>
            <a:pPr lvl="1"/>
            <a:r>
              <a:rPr lang="en-US" dirty="0"/>
              <a:t>State must continue to fund the training if benchmarks continue to be met</a:t>
            </a:r>
          </a:p>
          <a:p>
            <a:pPr lvl="1"/>
            <a:r>
              <a:rPr lang="en-US" dirty="0"/>
              <a:t>State must consider whether an amendment to the training program is needed</a:t>
            </a:r>
          </a:p>
          <a:p>
            <a:pPr lvl="1"/>
            <a:r>
              <a:rPr lang="en-US" dirty="0"/>
              <a:t>State must discuss with the worker whether the training continues to serve a useful purpose</a:t>
            </a:r>
          </a:p>
          <a:p>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27</a:t>
            </a:fld>
            <a:endParaRPr lang="en-US" dirty="0"/>
          </a:p>
        </p:txBody>
      </p:sp>
    </p:spTree>
    <p:extLst>
      <p:ext uri="{BB962C8B-B14F-4D97-AF65-F5344CB8AC3E}">
        <p14:creationId xmlns:p14="http://schemas.microsoft.com/office/powerpoint/2010/main" val="731590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Reasonable Cost of Training</a:t>
            </a:r>
          </a:p>
        </p:txBody>
      </p:sp>
      <p:sp>
        <p:nvSpPr>
          <p:cNvPr id="7" name="Text Placeholder 6"/>
          <p:cNvSpPr>
            <a:spLocks noGrp="1"/>
          </p:cNvSpPr>
          <p:nvPr>
            <p:ph type="body" idx="1"/>
          </p:nvPr>
        </p:nvSpPr>
        <p:spPr/>
        <p:txBody>
          <a:bodyPr>
            <a:normAutofit/>
          </a:bodyPr>
          <a:lstStyle/>
          <a:p>
            <a:r>
              <a:rPr lang="en-US" dirty="0"/>
              <a:t>20 CFR 618.650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28</a:t>
            </a:fld>
            <a:endParaRPr lang="en-US" dirty="0"/>
          </a:p>
        </p:txBody>
      </p:sp>
    </p:spTree>
    <p:extLst>
      <p:ext uri="{BB962C8B-B14F-4D97-AF65-F5344CB8AC3E}">
        <p14:creationId xmlns:p14="http://schemas.microsoft.com/office/powerpoint/2010/main" val="2449690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Reasonable Cost of Training – 20 CFR 618.650</a:t>
            </a:r>
          </a:p>
        </p:txBody>
      </p:sp>
      <p:sp>
        <p:nvSpPr>
          <p:cNvPr id="2" name="Content Placeholder 1"/>
          <p:cNvSpPr>
            <a:spLocks noGrp="1"/>
          </p:cNvSpPr>
          <p:nvPr>
            <p:ph idx="1"/>
          </p:nvPr>
        </p:nvSpPr>
        <p:spPr/>
        <p:txBody>
          <a:bodyPr>
            <a:normAutofit fontScale="85000" lnSpcReduction="20000"/>
          </a:bodyPr>
          <a:lstStyle/>
          <a:p>
            <a:r>
              <a:rPr lang="en-US" dirty="0"/>
              <a:t>States are not required to established cost limits</a:t>
            </a:r>
          </a:p>
          <a:p>
            <a:r>
              <a:rPr lang="en-US" dirty="0"/>
              <a:t>States are not prohibited from establishing local or statewide limits on the cost of training</a:t>
            </a:r>
          </a:p>
          <a:p>
            <a:pPr lvl="1"/>
            <a:r>
              <a:rPr lang="en-US" dirty="0"/>
              <a:t>Limits must consider costs of training available in the area</a:t>
            </a:r>
          </a:p>
          <a:p>
            <a:pPr lvl="1"/>
            <a:r>
              <a:rPr lang="en-US" dirty="0"/>
              <a:t>Higher cost training may be justified</a:t>
            </a:r>
          </a:p>
          <a:p>
            <a:pPr lvl="1"/>
            <a:r>
              <a:rPr lang="en-US" dirty="0"/>
              <a:t>Must have a procedure to allow for approval of higher cost training</a:t>
            </a:r>
          </a:p>
          <a:p>
            <a:r>
              <a:rPr lang="en-US" dirty="0"/>
              <a:t>States must have transparent procedures for prompt consideration of training programs</a:t>
            </a:r>
          </a:p>
          <a:p>
            <a:pPr lvl="1"/>
            <a:r>
              <a:rPr lang="en-US" dirty="0"/>
              <a:t>Must allow for approval where the higher cost training provides the most reasonable way of returning a worker to employment at higher wages than in the absence of training</a:t>
            </a:r>
          </a:p>
          <a:p>
            <a:r>
              <a:rPr lang="en-US" dirty="0"/>
              <a:t>State must propose an alternative training program if another is not approvable under the limits</a:t>
            </a:r>
          </a:p>
          <a:p>
            <a:r>
              <a:rPr lang="en-US" dirty="0"/>
              <a:t>State must annually review any established limits</a:t>
            </a:r>
          </a:p>
          <a:p>
            <a:r>
              <a:rPr lang="en-US" dirty="0"/>
              <a:t>Must notify the Department and provide documentation supporting its action of any established limits</a:t>
            </a:r>
          </a:p>
          <a:p>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29</a:t>
            </a:fld>
            <a:endParaRPr lang="en-US" dirty="0"/>
          </a:p>
        </p:txBody>
      </p:sp>
    </p:spTree>
    <p:extLst>
      <p:ext uri="{BB962C8B-B14F-4D97-AF65-F5344CB8AC3E}">
        <p14:creationId xmlns:p14="http://schemas.microsoft.com/office/powerpoint/2010/main" val="1721055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pic>
        <p:nvPicPr>
          <p:cNvPr id="5" name="Picture Placeholder 4"/>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565" b="565"/>
          <a:stretch>
            <a:fillRect/>
          </a:stretch>
        </p:blipFill>
        <p:spPr/>
      </p:pic>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a:t>Tim Theberge</a:t>
            </a:r>
          </a:p>
          <a:p>
            <a:pPr lvl="1"/>
            <a:r>
              <a:rPr lang="en-US" dirty="0"/>
              <a:t>Lead Policy Analyst</a:t>
            </a:r>
          </a:p>
          <a:p>
            <a:pPr lvl="2"/>
            <a:r>
              <a:rPr lang="en-US" dirty="0"/>
              <a:t>OTAA - ETA</a:t>
            </a:r>
          </a:p>
        </p:txBody>
      </p:sp>
      <p:pic>
        <p:nvPicPr>
          <p:cNvPr id="6" name="Picture Placeholder 5"/>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5943" r="5943"/>
          <a:stretch>
            <a:fillRect/>
          </a:stretch>
        </p:blipFill>
        <p:spPr/>
      </p:pic>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dirty="0"/>
              <a:t>Julie Baker</a:t>
            </a:r>
          </a:p>
          <a:p>
            <a:pPr lvl="1"/>
            <a:r>
              <a:rPr lang="en-US" dirty="0"/>
              <a:t>Supervisor</a:t>
            </a:r>
          </a:p>
          <a:p>
            <a:pPr lvl="2"/>
            <a:r>
              <a:rPr lang="en-US" dirty="0"/>
              <a:t>OTAA - ETA</a:t>
            </a:r>
          </a:p>
        </p:txBody>
      </p:sp>
    </p:spTree>
    <p:custDataLst>
      <p:tags r:id="rId1"/>
    </p:custDataLst>
    <p:extLst>
      <p:ext uri="{BB962C8B-B14F-4D97-AF65-F5344CB8AC3E}">
        <p14:creationId xmlns:p14="http://schemas.microsoft.com/office/powerpoint/2010/main" val="1902438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Training for Adversely Affected Incumbent Workers</a:t>
            </a:r>
          </a:p>
        </p:txBody>
      </p:sp>
      <p:sp>
        <p:nvSpPr>
          <p:cNvPr id="7" name="Text Placeholder 6"/>
          <p:cNvSpPr>
            <a:spLocks noGrp="1"/>
          </p:cNvSpPr>
          <p:nvPr>
            <p:ph type="body" idx="1"/>
          </p:nvPr>
        </p:nvSpPr>
        <p:spPr/>
        <p:txBody>
          <a:bodyPr>
            <a:normAutofit/>
          </a:bodyPr>
          <a:lstStyle/>
          <a:p>
            <a:r>
              <a:rPr lang="en-US" dirty="0"/>
              <a:t>20 CFR 618.655</a:t>
            </a:r>
          </a:p>
        </p:txBody>
      </p:sp>
      <p:sp>
        <p:nvSpPr>
          <p:cNvPr id="5" name="Slide Number Placeholder 4"/>
          <p:cNvSpPr>
            <a:spLocks noGrp="1"/>
          </p:cNvSpPr>
          <p:nvPr>
            <p:ph type="sldNum" sz="quarter" idx="12"/>
          </p:nvPr>
        </p:nvSpPr>
        <p:spPr/>
        <p:txBody>
          <a:bodyPr/>
          <a:lstStyle/>
          <a:p>
            <a:fld id="{01723B91-CE10-4F20-890A-0852E2246859}" type="slidenum">
              <a:rPr lang="en-US" smtClean="0"/>
              <a:pPr/>
              <a:t>30</a:t>
            </a:fld>
            <a:endParaRPr lang="en-US" dirty="0"/>
          </a:p>
        </p:txBody>
      </p:sp>
    </p:spTree>
    <p:extLst>
      <p:ext uri="{BB962C8B-B14F-4D97-AF65-F5344CB8AC3E}">
        <p14:creationId xmlns:p14="http://schemas.microsoft.com/office/powerpoint/2010/main" val="2759034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Training of Adversely Affected Incumbent Workers – 20 CFR 618.655</a:t>
            </a:r>
          </a:p>
        </p:txBody>
      </p:sp>
      <p:sp>
        <p:nvSpPr>
          <p:cNvPr id="2" name="Content Placeholder 1"/>
          <p:cNvSpPr>
            <a:spLocks noGrp="1"/>
          </p:cNvSpPr>
          <p:nvPr>
            <p:ph idx="1"/>
          </p:nvPr>
        </p:nvSpPr>
        <p:spPr/>
        <p:txBody>
          <a:bodyPr>
            <a:normAutofit/>
          </a:bodyPr>
          <a:lstStyle/>
          <a:p>
            <a:r>
              <a:rPr lang="en-US" dirty="0"/>
              <a:t>States may approve training for AAIWs</a:t>
            </a:r>
          </a:p>
          <a:p>
            <a:pPr lvl="1"/>
            <a:r>
              <a:rPr lang="en-US" dirty="0"/>
              <a:t>May be approved any time after the AAIW is determined to be threatened</a:t>
            </a:r>
          </a:p>
          <a:p>
            <a:r>
              <a:rPr lang="en-US" dirty="0"/>
              <a:t>Threat of layoff may be determined based on notice of layoff or other similar documentation or reliable source</a:t>
            </a:r>
          </a:p>
          <a:p>
            <a:r>
              <a:rPr lang="en-US" dirty="0"/>
              <a:t>States may not approve OJT for AAIW</a:t>
            </a:r>
          </a:p>
          <a:p>
            <a:r>
              <a:rPr lang="en-US" dirty="0"/>
              <a:t>Customized training cannot be approved for the same position</a:t>
            </a:r>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31</a:t>
            </a:fld>
            <a:endParaRPr lang="en-US" dirty="0"/>
          </a:p>
        </p:txBody>
      </p:sp>
    </p:spTree>
    <p:extLst>
      <p:ext uri="{BB962C8B-B14F-4D97-AF65-F5344CB8AC3E}">
        <p14:creationId xmlns:p14="http://schemas.microsoft.com/office/powerpoint/2010/main" val="2032723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Training of Adversely Affected Incumbent Workers – 20 CFR 618.655</a:t>
            </a:r>
          </a:p>
        </p:txBody>
      </p:sp>
      <p:sp>
        <p:nvSpPr>
          <p:cNvPr id="2" name="Content Placeholder 1"/>
          <p:cNvSpPr>
            <a:spLocks noGrp="1"/>
          </p:cNvSpPr>
          <p:nvPr>
            <p:ph idx="1"/>
          </p:nvPr>
        </p:nvSpPr>
        <p:spPr/>
        <p:txBody>
          <a:bodyPr>
            <a:normAutofit lnSpcReduction="10000"/>
          </a:bodyPr>
          <a:lstStyle/>
          <a:p>
            <a:r>
              <a:rPr lang="en-US" dirty="0"/>
              <a:t>States must periodically verify that the AAIW is still threatened with separation</a:t>
            </a:r>
          </a:p>
          <a:p>
            <a:r>
              <a:rPr lang="en-US" dirty="0"/>
              <a:t>Funding for the training program must cease upon removal of the threat</a:t>
            </a:r>
          </a:p>
          <a:p>
            <a:pPr lvl="1"/>
            <a:r>
              <a:rPr lang="en-US" dirty="0"/>
              <a:t>May continue through the most recent funded semester, quarter, etc. for what expenses have already been accrued</a:t>
            </a:r>
          </a:p>
          <a:p>
            <a:pPr lvl="1"/>
            <a:r>
              <a:rPr lang="en-US" dirty="0"/>
              <a:t>Funding may resume if the worker is again threatened with separation</a:t>
            </a:r>
          </a:p>
          <a:p>
            <a:r>
              <a:rPr lang="en-US" dirty="0"/>
              <a:t>The one training program rule applies to AAIWs</a:t>
            </a:r>
          </a:p>
          <a:p>
            <a:r>
              <a:rPr lang="en-US" dirty="0"/>
              <a:t>The duration of training program limitations apply to AAIWs</a:t>
            </a:r>
          </a:p>
          <a:p>
            <a:r>
              <a:rPr lang="en-US" dirty="0"/>
              <a:t>An AAIW will not be eligible for a new training program upon separation but the existing training program may be amended</a:t>
            </a:r>
          </a:p>
          <a:p>
            <a:r>
              <a:rPr lang="en-US" dirty="0"/>
              <a:t>The AAIWs threatened employment is not suitable employment</a:t>
            </a:r>
          </a:p>
          <a:p>
            <a:pPr marL="0" indent="0">
              <a:buNone/>
            </a:pPr>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32</a:t>
            </a:fld>
            <a:endParaRPr lang="en-US" dirty="0"/>
          </a:p>
        </p:txBody>
      </p:sp>
    </p:spTree>
    <p:extLst>
      <p:ext uri="{BB962C8B-B14F-4D97-AF65-F5344CB8AC3E}">
        <p14:creationId xmlns:p14="http://schemas.microsoft.com/office/powerpoint/2010/main" val="3345756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Training of Adversely Affected Incumbent Workers – 20 CFR 618.655</a:t>
            </a:r>
          </a:p>
        </p:txBody>
      </p:sp>
      <p:sp>
        <p:nvSpPr>
          <p:cNvPr id="2" name="Content Placeholder 1"/>
          <p:cNvSpPr>
            <a:spLocks noGrp="1"/>
          </p:cNvSpPr>
          <p:nvPr>
            <p:ph idx="1"/>
          </p:nvPr>
        </p:nvSpPr>
        <p:spPr/>
        <p:txBody>
          <a:bodyPr>
            <a:normAutofit/>
          </a:bodyPr>
          <a:lstStyle/>
          <a:p>
            <a:r>
              <a:rPr lang="en-US" dirty="0"/>
              <a:t>If an AAIW is separated from employment</a:t>
            </a:r>
          </a:p>
          <a:p>
            <a:pPr lvl="1"/>
            <a:r>
              <a:rPr lang="en-US" dirty="0"/>
              <a:t>If before the expiration of the certification period, the AAIW is now an AAW if the separation was for lack of work</a:t>
            </a:r>
          </a:p>
          <a:p>
            <a:pPr lvl="1"/>
            <a:r>
              <a:rPr lang="en-US" dirty="0"/>
              <a:t>State must amend the worker’s approved training program</a:t>
            </a:r>
          </a:p>
          <a:p>
            <a:pPr lvl="1"/>
            <a:r>
              <a:rPr lang="en-US" dirty="0"/>
              <a:t>State must determine what other benefits under the TAA Program the worker may now be eligible for</a:t>
            </a:r>
          </a:p>
          <a:p>
            <a:pPr marL="0" indent="0">
              <a:buNone/>
            </a:pPr>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33</a:t>
            </a:fld>
            <a:endParaRPr lang="en-US" dirty="0"/>
          </a:p>
        </p:txBody>
      </p:sp>
    </p:spTree>
    <p:extLst>
      <p:ext uri="{BB962C8B-B14F-4D97-AF65-F5344CB8AC3E}">
        <p14:creationId xmlns:p14="http://schemas.microsoft.com/office/powerpoint/2010/main" val="3897675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Benchmarks</a:t>
            </a:r>
          </a:p>
        </p:txBody>
      </p:sp>
      <p:sp>
        <p:nvSpPr>
          <p:cNvPr id="7" name="Text Placeholder 6"/>
          <p:cNvSpPr>
            <a:spLocks noGrp="1"/>
          </p:cNvSpPr>
          <p:nvPr>
            <p:ph type="body" idx="1"/>
          </p:nvPr>
        </p:nvSpPr>
        <p:spPr/>
        <p:txBody>
          <a:bodyPr>
            <a:normAutofit/>
          </a:bodyPr>
          <a:lstStyle/>
          <a:p>
            <a:r>
              <a:rPr lang="en-US" dirty="0"/>
              <a:t>20 CFR 618.660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34</a:t>
            </a:fld>
            <a:endParaRPr lang="en-US" dirty="0"/>
          </a:p>
        </p:txBody>
      </p:sp>
    </p:spTree>
    <p:extLst>
      <p:ext uri="{BB962C8B-B14F-4D97-AF65-F5344CB8AC3E}">
        <p14:creationId xmlns:p14="http://schemas.microsoft.com/office/powerpoint/2010/main" val="3960867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Benchmarks – 20 CFR 618.660</a:t>
            </a:r>
          </a:p>
        </p:txBody>
      </p:sp>
      <p:sp>
        <p:nvSpPr>
          <p:cNvPr id="2" name="Content Placeholder 1"/>
          <p:cNvSpPr>
            <a:spLocks noGrp="1"/>
          </p:cNvSpPr>
          <p:nvPr>
            <p:ph idx="1"/>
          </p:nvPr>
        </p:nvSpPr>
        <p:spPr/>
        <p:txBody>
          <a:bodyPr>
            <a:normAutofit/>
          </a:bodyPr>
          <a:lstStyle/>
          <a:p>
            <a:pPr marL="0" indent="0">
              <a:buNone/>
            </a:pPr>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35</a:t>
            </a:fld>
            <a:endParaRPr lang="en-US" dirty="0"/>
          </a:p>
        </p:txBody>
      </p:sp>
      <p:sp>
        <p:nvSpPr>
          <p:cNvPr id="5" name="Content Placeholder 1"/>
          <p:cNvSpPr txBox="1">
            <a:spLocks/>
          </p:cNvSpPr>
          <p:nvPr/>
        </p:nvSpPr>
        <p:spPr>
          <a:xfrm>
            <a:off x="629805" y="1074713"/>
            <a:ext cx="11081334" cy="5039517"/>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States must establish and document training benchmark</a:t>
            </a:r>
          </a:p>
          <a:p>
            <a:r>
              <a:rPr lang="en-US" dirty="0"/>
              <a:t>Must be established for all but short-term programs</a:t>
            </a:r>
          </a:p>
          <a:p>
            <a:r>
              <a:rPr lang="en-US" dirty="0"/>
              <a:t>State may request information from the training provider for purpose of documenting benchmark progress</a:t>
            </a:r>
          </a:p>
          <a:p>
            <a:r>
              <a:rPr lang="en-US" dirty="0"/>
              <a:t>Must be included in the worker’s IEP</a:t>
            </a:r>
          </a:p>
          <a:p>
            <a:endParaRPr lang="en-US" dirty="0"/>
          </a:p>
          <a:p>
            <a:pPr marL="0" indent="0">
              <a:buFont typeface="Wingdings 3" panose="05040102010807070707" pitchFamily="18" charset="2"/>
              <a:buNone/>
            </a:pPr>
            <a:endParaRPr lang="en-US" dirty="0"/>
          </a:p>
          <a:p>
            <a:endParaRPr lang="en-US" dirty="0"/>
          </a:p>
        </p:txBody>
      </p:sp>
    </p:spTree>
    <p:extLst>
      <p:ext uri="{BB962C8B-B14F-4D97-AF65-F5344CB8AC3E}">
        <p14:creationId xmlns:p14="http://schemas.microsoft.com/office/powerpoint/2010/main" val="3341144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Benchmarks – 20 CFR 618.660</a:t>
            </a:r>
          </a:p>
        </p:txBody>
      </p:sp>
      <p:sp>
        <p:nvSpPr>
          <p:cNvPr id="2" name="Content Placeholder 1"/>
          <p:cNvSpPr>
            <a:spLocks noGrp="1"/>
          </p:cNvSpPr>
          <p:nvPr>
            <p:ph idx="1"/>
          </p:nvPr>
        </p:nvSpPr>
        <p:spPr/>
        <p:txBody>
          <a:bodyPr>
            <a:normAutofit/>
          </a:bodyPr>
          <a:lstStyle/>
          <a:p>
            <a:pPr marL="0" indent="0">
              <a:buNone/>
            </a:pPr>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36</a:t>
            </a:fld>
            <a:endParaRPr lang="en-US" dirty="0"/>
          </a:p>
        </p:txBody>
      </p:sp>
      <p:sp>
        <p:nvSpPr>
          <p:cNvPr id="5" name="Content Placeholder 1"/>
          <p:cNvSpPr txBox="1">
            <a:spLocks/>
          </p:cNvSpPr>
          <p:nvPr/>
        </p:nvSpPr>
        <p:spPr>
          <a:xfrm>
            <a:off x="629805" y="1074713"/>
            <a:ext cx="11081334" cy="5039517"/>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Benchmarks must be flexible enough to allow from variability but practical and measurable enough for a broad spectrum of training scenarios</a:t>
            </a:r>
          </a:p>
          <a:p>
            <a:r>
              <a:rPr lang="en-US" dirty="0"/>
              <a:t>State must review benchmarks at intervals of not more than 60 days</a:t>
            </a:r>
          </a:p>
          <a:p>
            <a:pPr lvl="1"/>
            <a:r>
              <a:rPr lang="en-US" dirty="0"/>
              <a:t>Worker is maintaining satisfactory academic standing</a:t>
            </a:r>
          </a:p>
          <a:p>
            <a:pPr lvl="1"/>
            <a:r>
              <a:rPr lang="en-US" dirty="0"/>
              <a:t>On schedule to complete training within the timeframe on the approved plan</a:t>
            </a:r>
          </a:p>
          <a:p>
            <a:endParaRPr lang="en-US" dirty="0"/>
          </a:p>
          <a:p>
            <a:pPr marL="0" indent="0">
              <a:buFont typeface="Wingdings 3" panose="05040102010807070707" pitchFamily="18" charset="2"/>
              <a:buNone/>
            </a:pPr>
            <a:endParaRPr lang="en-US" dirty="0"/>
          </a:p>
          <a:p>
            <a:endParaRPr lang="en-US" dirty="0"/>
          </a:p>
        </p:txBody>
      </p:sp>
    </p:spTree>
    <p:extLst>
      <p:ext uri="{BB962C8B-B14F-4D97-AF65-F5344CB8AC3E}">
        <p14:creationId xmlns:p14="http://schemas.microsoft.com/office/powerpoint/2010/main" val="2970645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Benchmarks Failures – 20 CFR 618.660</a:t>
            </a:r>
          </a:p>
        </p:txBody>
      </p:sp>
      <p:sp>
        <p:nvSpPr>
          <p:cNvPr id="2" name="Content Placeholder 1"/>
          <p:cNvSpPr>
            <a:spLocks noGrp="1"/>
          </p:cNvSpPr>
          <p:nvPr>
            <p:ph idx="1"/>
          </p:nvPr>
        </p:nvSpPr>
        <p:spPr/>
        <p:txBody>
          <a:bodyPr>
            <a:normAutofit/>
          </a:bodyPr>
          <a:lstStyle/>
          <a:p>
            <a:pPr marL="0" indent="0">
              <a:buNone/>
            </a:pPr>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37</a:t>
            </a:fld>
            <a:endParaRPr lang="en-US" dirty="0"/>
          </a:p>
        </p:txBody>
      </p:sp>
      <p:sp>
        <p:nvSpPr>
          <p:cNvPr id="5" name="Content Placeholder 1"/>
          <p:cNvSpPr txBox="1">
            <a:spLocks/>
          </p:cNvSpPr>
          <p:nvPr/>
        </p:nvSpPr>
        <p:spPr>
          <a:xfrm>
            <a:off x="629805" y="1074713"/>
            <a:ext cx="11081334" cy="5039517"/>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Upon failure to meet a benchmark</a:t>
            </a:r>
          </a:p>
          <a:p>
            <a:pPr lvl="1"/>
            <a:r>
              <a:rPr lang="en-US" sz="2800" dirty="0"/>
              <a:t>State must provide a warning to the worker – must be documented</a:t>
            </a:r>
          </a:p>
          <a:p>
            <a:pPr lvl="1"/>
            <a:r>
              <a:rPr lang="en-US" sz="2800" dirty="0"/>
              <a:t>May amend the training program</a:t>
            </a:r>
          </a:p>
          <a:p>
            <a:r>
              <a:rPr lang="en-US" sz="2800" dirty="0"/>
              <a:t>Upon second benchmark failure</a:t>
            </a:r>
          </a:p>
          <a:p>
            <a:pPr lvl="1"/>
            <a:r>
              <a:rPr lang="en-US" sz="2800" dirty="0"/>
              <a:t>Notify the worker of ineligibility for Completion TRA</a:t>
            </a:r>
          </a:p>
          <a:p>
            <a:pPr lvl="1"/>
            <a:r>
              <a:rPr lang="en-US" sz="2800" dirty="0"/>
              <a:t>Worker may continue in the approved plan without Completion TRA</a:t>
            </a:r>
          </a:p>
          <a:p>
            <a:pPr marL="457200" lvl="1" indent="0">
              <a:buNone/>
            </a:pPr>
            <a:r>
              <a:rPr lang="en-US" sz="2800" dirty="0"/>
              <a:t>OR</a:t>
            </a:r>
          </a:p>
          <a:p>
            <a:pPr lvl="1"/>
            <a:r>
              <a:rPr lang="en-US" sz="2800" dirty="0"/>
              <a:t>Training plan may be amended which would allow for access to Completion TRA</a:t>
            </a:r>
          </a:p>
          <a:p>
            <a:endParaRPr lang="en-US" dirty="0"/>
          </a:p>
          <a:p>
            <a:pPr marL="0" indent="0">
              <a:buFont typeface="Wingdings 3" panose="05040102010807070707" pitchFamily="18" charset="2"/>
              <a:buNone/>
            </a:pPr>
            <a:endParaRPr lang="en-US" dirty="0"/>
          </a:p>
          <a:p>
            <a:endParaRPr lang="en-US" dirty="0"/>
          </a:p>
        </p:txBody>
      </p:sp>
    </p:spTree>
    <p:extLst>
      <p:ext uri="{BB962C8B-B14F-4D97-AF65-F5344CB8AC3E}">
        <p14:creationId xmlns:p14="http://schemas.microsoft.com/office/powerpoint/2010/main" val="401230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Do training benchmarks apply to AAIWs in training and, if not, can the state require benchmarks for all trade-affected workers in training in order to monitor adequately their progression through trainings?</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38</a:t>
            </a:fld>
            <a:endParaRPr lang="en-US" dirty="0"/>
          </a:p>
        </p:txBody>
      </p:sp>
    </p:spTree>
    <p:extLst>
      <p:ext uri="{BB962C8B-B14F-4D97-AF65-F5344CB8AC3E}">
        <p14:creationId xmlns:p14="http://schemas.microsoft.com/office/powerpoint/2010/main" val="643323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Are AAWs disadvantaged in states that require benchmark reviews more frequently than every 60 days since workers would have less time to demonstrate their progression within a training program and would be more likely to fail subsequent reviews?</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39</a:t>
            </a:fld>
            <a:endParaRPr lang="en-US" dirty="0"/>
          </a:p>
        </p:txBody>
      </p:sp>
    </p:spTree>
    <p:extLst>
      <p:ext uri="{BB962C8B-B14F-4D97-AF65-F5344CB8AC3E}">
        <p14:creationId xmlns:p14="http://schemas.microsoft.com/office/powerpoint/2010/main" val="120055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 – Subpart F</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lnSpcReduction="10000"/>
          </a:bodyPr>
          <a:lstStyle/>
          <a:p>
            <a:pPr marL="0" indent="0">
              <a:buNone/>
            </a:pPr>
            <a:r>
              <a:rPr lang="en-US" b="1" dirty="0"/>
              <a:t>Part II</a:t>
            </a:r>
          </a:p>
          <a:p>
            <a:r>
              <a:rPr lang="en-US" dirty="0"/>
              <a:t>Work-Based Learning</a:t>
            </a:r>
          </a:p>
          <a:p>
            <a:r>
              <a:rPr lang="en-US" dirty="0"/>
              <a:t>Supplemental Assistance</a:t>
            </a:r>
          </a:p>
          <a:p>
            <a:r>
              <a:rPr lang="en-US" dirty="0"/>
              <a:t>Voluntary Withdrawal from Training</a:t>
            </a:r>
          </a:p>
          <a:p>
            <a:r>
              <a:rPr lang="en-US" dirty="0"/>
              <a:t>State Standards and Procedures for Establishing Reasonable Costs of Training</a:t>
            </a:r>
          </a:p>
          <a:p>
            <a:r>
              <a:rPr lang="en-US" dirty="0"/>
              <a:t>Training for Adversely Affected Incumbent Workers</a:t>
            </a:r>
          </a:p>
          <a:p>
            <a:r>
              <a:rPr lang="en-US" dirty="0"/>
              <a:t>Training Benchmarks</a:t>
            </a:r>
          </a:p>
          <a:p>
            <a:r>
              <a:rPr lang="en-US" dirty="0"/>
              <a:t>Amending Approved Training</a:t>
            </a:r>
          </a:p>
          <a:p>
            <a:r>
              <a:rPr lang="en-US" dirty="0"/>
              <a:t>Payment Restrictions</a:t>
            </a:r>
          </a:p>
        </p:txBody>
      </p:sp>
    </p:spTree>
    <p:extLst>
      <p:ext uri="{BB962C8B-B14F-4D97-AF65-F5344CB8AC3E}">
        <p14:creationId xmlns:p14="http://schemas.microsoft.com/office/powerpoint/2010/main" val="1466208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What do we mean by the inclusion of benchmarks should occur when the training program is “initially established and approved” because contracts are sometimes placed months in advance of the start of a training program?</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40</a:t>
            </a:fld>
            <a:endParaRPr lang="en-US" dirty="0"/>
          </a:p>
        </p:txBody>
      </p:sp>
    </p:spTree>
    <p:extLst>
      <p:ext uri="{BB962C8B-B14F-4D97-AF65-F5344CB8AC3E}">
        <p14:creationId xmlns:p14="http://schemas.microsoft.com/office/powerpoint/2010/main" val="1105146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Can a state take corrective action and provide assistance to an AAW if the state learns that the AAW is struggling with his or her training because of failing or withdrawing from classes?</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41</a:t>
            </a:fld>
            <a:endParaRPr lang="en-US" dirty="0"/>
          </a:p>
        </p:txBody>
      </p:sp>
    </p:spTree>
    <p:extLst>
      <p:ext uri="{BB962C8B-B14F-4D97-AF65-F5344CB8AC3E}">
        <p14:creationId xmlns:p14="http://schemas.microsoft.com/office/powerpoint/2010/main" val="2440144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Amending Training Programs</a:t>
            </a:r>
          </a:p>
        </p:txBody>
      </p:sp>
      <p:sp>
        <p:nvSpPr>
          <p:cNvPr id="7" name="Text Placeholder 6"/>
          <p:cNvSpPr>
            <a:spLocks noGrp="1"/>
          </p:cNvSpPr>
          <p:nvPr>
            <p:ph type="body" idx="1"/>
          </p:nvPr>
        </p:nvSpPr>
        <p:spPr/>
        <p:txBody>
          <a:bodyPr>
            <a:normAutofit/>
          </a:bodyPr>
          <a:lstStyle/>
          <a:p>
            <a:r>
              <a:rPr lang="en-US" dirty="0"/>
              <a:t>20 CFR 618.665</a:t>
            </a:r>
          </a:p>
        </p:txBody>
      </p:sp>
      <p:sp>
        <p:nvSpPr>
          <p:cNvPr id="5" name="Slide Number Placeholder 4"/>
          <p:cNvSpPr>
            <a:spLocks noGrp="1"/>
          </p:cNvSpPr>
          <p:nvPr>
            <p:ph type="sldNum" sz="quarter" idx="12"/>
          </p:nvPr>
        </p:nvSpPr>
        <p:spPr/>
        <p:txBody>
          <a:bodyPr/>
          <a:lstStyle/>
          <a:p>
            <a:fld id="{01723B91-CE10-4F20-890A-0852E2246859}" type="slidenum">
              <a:rPr lang="en-US" smtClean="0"/>
              <a:pPr/>
              <a:t>42</a:t>
            </a:fld>
            <a:endParaRPr lang="en-US" dirty="0"/>
          </a:p>
        </p:txBody>
      </p:sp>
    </p:spTree>
    <p:extLst>
      <p:ext uri="{BB962C8B-B14F-4D97-AF65-F5344CB8AC3E}">
        <p14:creationId xmlns:p14="http://schemas.microsoft.com/office/powerpoint/2010/main" val="2868462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05866" y="46208"/>
            <a:ext cx="11231734" cy="786384"/>
          </a:xfrm>
        </p:spPr>
        <p:txBody>
          <a:bodyPr>
            <a:normAutofit fontScale="90000"/>
          </a:bodyPr>
          <a:lstStyle/>
          <a:p>
            <a:r>
              <a:rPr lang="en-US" dirty="0"/>
              <a:t>Amending Training Program Conditions for Amending – 20 CFR 618.665(a)</a:t>
            </a:r>
          </a:p>
        </p:txBody>
      </p:sp>
      <p:sp>
        <p:nvSpPr>
          <p:cNvPr id="2" name="Content Placeholder 1"/>
          <p:cNvSpPr>
            <a:spLocks noGrp="1"/>
          </p:cNvSpPr>
          <p:nvPr>
            <p:ph idx="1"/>
          </p:nvPr>
        </p:nvSpPr>
        <p:spPr/>
        <p:txBody>
          <a:bodyPr>
            <a:normAutofit/>
          </a:bodyPr>
          <a:lstStyle/>
          <a:p>
            <a:pPr marL="0" indent="0">
              <a:buNone/>
            </a:pPr>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43</a:t>
            </a:fld>
            <a:endParaRPr lang="en-US" dirty="0"/>
          </a:p>
        </p:txBody>
      </p:sp>
      <p:sp>
        <p:nvSpPr>
          <p:cNvPr id="5" name="Content Placeholder 1"/>
          <p:cNvSpPr txBox="1">
            <a:spLocks/>
          </p:cNvSpPr>
          <p:nvPr/>
        </p:nvSpPr>
        <p:spPr>
          <a:xfrm>
            <a:off x="629805" y="1074713"/>
            <a:ext cx="11081334" cy="50395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 course designed to satisfy unforeseen needs such as remedial education or new employer skills requirements</a:t>
            </a:r>
          </a:p>
          <a:p>
            <a:r>
              <a:rPr lang="en-US" sz="2800" dirty="0"/>
              <a:t>A course or courses added to the training program will enhance and complement the worker’s original training plan</a:t>
            </a:r>
          </a:p>
          <a:p>
            <a:r>
              <a:rPr lang="en-US" sz="2800" dirty="0"/>
              <a:t>Additional assistance such as or tutoring or translators would benefit the worker</a:t>
            </a:r>
          </a:p>
          <a:p>
            <a:r>
              <a:rPr lang="en-US" sz="2800" dirty="0"/>
              <a:t>Approval of longer term training will improve the likelihood of employment</a:t>
            </a:r>
          </a:p>
          <a:p>
            <a:r>
              <a:rPr lang="en-US" sz="2800" dirty="0"/>
              <a:t>The worker will not be able to complete the originally approved program</a:t>
            </a:r>
          </a:p>
          <a:p>
            <a:r>
              <a:rPr lang="en-US" sz="2800" dirty="0"/>
              <a:t>The originally approved program is of inferior quality</a:t>
            </a:r>
          </a:p>
          <a:p>
            <a:pPr marL="0" indent="0">
              <a:buFont typeface="Wingdings 3" panose="05040102010807070707" pitchFamily="18" charset="2"/>
              <a:buNone/>
            </a:pPr>
            <a:endParaRPr lang="en-US" dirty="0"/>
          </a:p>
          <a:p>
            <a:endParaRPr lang="en-US" dirty="0"/>
          </a:p>
        </p:txBody>
      </p:sp>
    </p:spTree>
    <p:extLst>
      <p:ext uri="{BB962C8B-B14F-4D97-AF65-F5344CB8AC3E}">
        <p14:creationId xmlns:p14="http://schemas.microsoft.com/office/powerpoint/2010/main" val="1381032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Amending Training Program Criteria to be Met – 20 CFR 618.665(b)</a:t>
            </a:r>
          </a:p>
        </p:txBody>
      </p:sp>
      <p:sp>
        <p:nvSpPr>
          <p:cNvPr id="2" name="Content Placeholder 1"/>
          <p:cNvSpPr>
            <a:spLocks noGrp="1"/>
          </p:cNvSpPr>
          <p:nvPr>
            <p:ph idx="1"/>
          </p:nvPr>
        </p:nvSpPr>
        <p:spPr/>
        <p:txBody>
          <a:bodyPr>
            <a:normAutofit/>
          </a:bodyPr>
          <a:lstStyle/>
          <a:p>
            <a:pPr marL="0" indent="0">
              <a:buNone/>
            </a:pPr>
            <a:endParaRPr lang="en-US" dirty="0"/>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44</a:t>
            </a:fld>
            <a:endParaRPr lang="en-US" dirty="0"/>
          </a:p>
        </p:txBody>
      </p:sp>
      <p:sp>
        <p:nvSpPr>
          <p:cNvPr id="5" name="Content Placeholder 1"/>
          <p:cNvSpPr txBox="1">
            <a:spLocks/>
          </p:cNvSpPr>
          <p:nvPr/>
        </p:nvSpPr>
        <p:spPr>
          <a:xfrm>
            <a:off x="629805" y="1074713"/>
            <a:ext cx="11081334" cy="5039517"/>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There is a reasonable expectation of employment following completion of the training</a:t>
            </a:r>
          </a:p>
          <a:p>
            <a:r>
              <a:rPr lang="en-US" sz="2800" dirty="0"/>
              <a:t>Training continues to be reasonably available to the worker</a:t>
            </a:r>
          </a:p>
          <a:p>
            <a:r>
              <a:rPr lang="en-US" sz="2800" dirty="0"/>
              <a:t>The worker continues to be qualified to undertake and complete the amended training program</a:t>
            </a:r>
            <a:endParaRPr lang="en-US" dirty="0"/>
          </a:p>
          <a:p>
            <a:r>
              <a:rPr lang="en-US" dirty="0"/>
              <a:t>The amended training is suitable for the worker and available at a reasonable cost</a:t>
            </a:r>
          </a:p>
          <a:p>
            <a:endParaRPr lang="en-US" dirty="0"/>
          </a:p>
        </p:txBody>
      </p:sp>
    </p:spTree>
    <p:extLst>
      <p:ext uri="{BB962C8B-B14F-4D97-AF65-F5344CB8AC3E}">
        <p14:creationId xmlns:p14="http://schemas.microsoft.com/office/powerpoint/2010/main" val="2005775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Does 20 CFR 618.665(a)(1)(iv) apply if approval of a short-term training would improve employment prospects?</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45</a:t>
            </a:fld>
            <a:endParaRPr lang="en-US" dirty="0"/>
          </a:p>
        </p:txBody>
      </p:sp>
      <p:pic>
        <p:nvPicPr>
          <p:cNvPr id="3" name="Picture 2"/>
          <p:cNvPicPr>
            <a:picLocks noChangeAspect="1"/>
          </p:cNvPicPr>
          <p:nvPr/>
        </p:nvPicPr>
        <p:blipFill>
          <a:blip r:embed="rId3"/>
          <a:stretch>
            <a:fillRect/>
          </a:stretch>
        </p:blipFill>
        <p:spPr>
          <a:xfrm>
            <a:off x="1162579" y="2342906"/>
            <a:ext cx="9948231" cy="1269694"/>
          </a:xfrm>
          <a:prstGeom prst="rect">
            <a:avLst/>
          </a:prstGeom>
        </p:spPr>
      </p:pic>
    </p:spTree>
    <p:extLst>
      <p:ext uri="{BB962C8B-B14F-4D97-AF65-F5344CB8AC3E}">
        <p14:creationId xmlns:p14="http://schemas.microsoft.com/office/powerpoint/2010/main" val="2172617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Did the Department consider including a time limit on trade-affected workers’ ability to amend their training program with a different occupational goal?</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46</a:t>
            </a:fld>
            <a:endParaRPr lang="en-US" dirty="0"/>
          </a:p>
        </p:txBody>
      </p:sp>
    </p:spTree>
    <p:extLst>
      <p:ext uri="{BB962C8B-B14F-4D97-AF65-F5344CB8AC3E}">
        <p14:creationId xmlns:p14="http://schemas.microsoft.com/office/powerpoint/2010/main" val="2058344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Does 20 CFR 618.665(a)(1)(v), which explains that an amendment to an approved training program is appropriate if the worker cannot successfully complete the originally approved training program, extend to “any reason?”</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47</a:t>
            </a:fld>
            <a:endParaRPr lang="en-US" dirty="0"/>
          </a:p>
        </p:txBody>
      </p:sp>
    </p:spTree>
    <p:extLst>
      <p:ext uri="{BB962C8B-B14F-4D97-AF65-F5344CB8AC3E}">
        <p14:creationId xmlns:p14="http://schemas.microsoft.com/office/powerpoint/2010/main" val="3841616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With respect to the limit of one training program per certification set forth in 20 CFR 618.655(d)(3), what circumstances would transform a training amended to an entirely new training program?</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48</a:t>
            </a:fld>
            <a:endParaRPr lang="en-US" dirty="0"/>
          </a:p>
        </p:txBody>
      </p:sp>
    </p:spTree>
    <p:extLst>
      <p:ext uri="{BB962C8B-B14F-4D97-AF65-F5344CB8AC3E}">
        <p14:creationId xmlns:p14="http://schemas.microsoft.com/office/powerpoint/2010/main" val="552024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Wouldn’t it make more sense to consider general labor market information, rather than just the information in the worker’s case file, when seeking to amend an approved training?</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49</a:t>
            </a:fld>
            <a:endParaRPr lang="en-US" dirty="0"/>
          </a:p>
        </p:txBody>
      </p:sp>
    </p:spTree>
    <p:extLst>
      <p:ext uri="{BB962C8B-B14F-4D97-AF65-F5344CB8AC3E}">
        <p14:creationId xmlns:p14="http://schemas.microsoft.com/office/powerpoint/2010/main" val="232529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Work-Based Learning</a:t>
            </a:r>
          </a:p>
        </p:txBody>
      </p:sp>
      <p:sp>
        <p:nvSpPr>
          <p:cNvPr id="7" name="Text Placeholder 6"/>
          <p:cNvSpPr>
            <a:spLocks noGrp="1"/>
          </p:cNvSpPr>
          <p:nvPr>
            <p:ph type="body" idx="1"/>
          </p:nvPr>
        </p:nvSpPr>
        <p:spPr/>
        <p:txBody>
          <a:bodyPr>
            <a:normAutofit/>
          </a:bodyPr>
          <a:lstStyle/>
          <a:p>
            <a:r>
              <a:rPr lang="en-US" dirty="0"/>
              <a:t>20 CFR 618.635</a:t>
            </a:r>
          </a:p>
        </p:txBody>
      </p:sp>
      <p:sp>
        <p:nvSpPr>
          <p:cNvPr id="5" name="Slide Number Placeholder 4"/>
          <p:cNvSpPr>
            <a:spLocks noGrp="1"/>
          </p:cNvSpPr>
          <p:nvPr>
            <p:ph type="sldNum" sz="quarter" idx="12"/>
          </p:nvPr>
        </p:nvSpPr>
        <p:spPr/>
        <p:txBody>
          <a:bodyPr/>
          <a:lstStyle/>
          <a:p>
            <a:fld id="{01723B91-CE10-4F20-890A-0852E2246859}" type="slidenum">
              <a:rPr lang="en-US" smtClean="0"/>
              <a:pPr/>
              <a:t>5</a:t>
            </a:fld>
            <a:endParaRPr lang="en-US" dirty="0"/>
          </a:p>
        </p:txBody>
      </p:sp>
    </p:spTree>
    <p:extLst>
      <p:ext uri="{BB962C8B-B14F-4D97-AF65-F5344CB8AC3E}">
        <p14:creationId xmlns:p14="http://schemas.microsoft.com/office/powerpoint/2010/main" val="3604243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6" y="1092842"/>
            <a:ext cx="11081334" cy="5039517"/>
          </a:xfrm>
        </p:spPr>
        <p:txBody>
          <a:bodyPr>
            <a:normAutofit/>
          </a:bodyPr>
          <a:lstStyle/>
          <a:p>
            <a:r>
              <a:rPr lang="en-US" b="1" dirty="0"/>
              <a:t>Can the worker’s original occupational goals be amended?</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50</a:t>
            </a:fld>
            <a:endParaRPr lang="en-US" dirty="0"/>
          </a:p>
        </p:txBody>
      </p:sp>
    </p:spTree>
    <p:extLst>
      <p:ext uri="{BB962C8B-B14F-4D97-AF65-F5344CB8AC3E}">
        <p14:creationId xmlns:p14="http://schemas.microsoft.com/office/powerpoint/2010/main" val="275710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Payment Restrictions for Training Programs</a:t>
            </a:r>
          </a:p>
        </p:txBody>
      </p:sp>
      <p:sp>
        <p:nvSpPr>
          <p:cNvPr id="7" name="Text Placeholder 6"/>
          <p:cNvSpPr>
            <a:spLocks noGrp="1"/>
          </p:cNvSpPr>
          <p:nvPr>
            <p:ph type="body" idx="1"/>
          </p:nvPr>
        </p:nvSpPr>
        <p:spPr/>
        <p:txBody>
          <a:bodyPr/>
          <a:lstStyle/>
          <a:p>
            <a:r>
              <a:rPr lang="en-US" dirty="0"/>
              <a:t>20 CFR 618.625</a:t>
            </a:r>
          </a:p>
        </p:txBody>
      </p:sp>
      <p:sp>
        <p:nvSpPr>
          <p:cNvPr id="5" name="Slide Number Placeholder 4"/>
          <p:cNvSpPr>
            <a:spLocks noGrp="1"/>
          </p:cNvSpPr>
          <p:nvPr>
            <p:ph type="sldNum" sz="quarter" idx="12"/>
          </p:nvPr>
        </p:nvSpPr>
        <p:spPr/>
        <p:txBody>
          <a:bodyPr/>
          <a:lstStyle/>
          <a:p>
            <a:fld id="{01723B91-CE10-4F20-890A-0852E2246859}" type="slidenum">
              <a:rPr lang="en-US" smtClean="0"/>
              <a:pPr/>
              <a:t>51</a:t>
            </a:fld>
            <a:endParaRPr lang="en-US" dirty="0"/>
          </a:p>
        </p:txBody>
      </p:sp>
    </p:spTree>
    <p:extLst>
      <p:ext uri="{BB962C8B-B14F-4D97-AF65-F5344CB8AC3E}">
        <p14:creationId xmlns:p14="http://schemas.microsoft.com/office/powerpoint/2010/main" val="4128451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Payment Restrictions – 20 CFR 618.625</a:t>
            </a:r>
          </a:p>
        </p:txBody>
      </p:sp>
      <p:sp>
        <p:nvSpPr>
          <p:cNvPr id="2" name="Content Placeholder 1"/>
          <p:cNvSpPr>
            <a:spLocks noGrp="1"/>
          </p:cNvSpPr>
          <p:nvPr>
            <p:ph idx="1"/>
          </p:nvPr>
        </p:nvSpPr>
        <p:spPr/>
        <p:txBody>
          <a:bodyPr>
            <a:normAutofit/>
          </a:bodyPr>
          <a:lstStyle/>
          <a:p>
            <a:r>
              <a:rPr lang="en-US" sz="3200" dirty="0"/>
              <a:t>Source of funding for trade-approved training</a:t>
            </a:r>
          </a:p>
          <a:p>
            <a:pPr lvl="1"/>
            <a:r>
              <a:rPr lang="en-US" sz="3200" dirty="0"/>
              <a:t>Solely from TAA funds</a:t>
            </a:r>
          </a:p>
          <a:p>
            <a:pPr lvl="1"/>
            <a:r>
              <a:rPr lang="en-US" sz="3200" dirty="0"/>
              <a:t>Solely from other public of private funds</a:t>
            </a:r>
          </a:p>
          <a:p>
            <a:pPr lvl="1"/>
            <a:r>
              <a:rPr lang="en-US" sz="3200" dirty="0"/>
              <a:t>Partly from TAA funds and other funds</a:t>
            </a:r>
          </a:p>
          <a:p>
            <a:r>
              <a:rPr lang="en-US" sz="3200" dirty="0"/>
              <a:t>No duplication of costs allowed</a:t>
            </a:r>
          </a:p>
          <a:p>
            <a:r>
              <a:rPr lang="en-US" sz="3200" dirty="0"/>
              <a:t>Cost sharing explicitly authorized</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52</a:t>
            </a:fld>
            <a:endParaRPr lang="en-US" dirty="0"/>
          </a:p>
        </p:txBody>
      </p:sp>
    </p:spTree>
    <p:extLst>
      <p:ext uri="{BB962C8B-B14F-4D97-AF65-F5344CB8AC3E}">
        <p14:creationId xmlns:p14="http://schemas.microsoft.com/office/powerpoint/2010/main" val="127321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Payment Restrictions – 20 CFR 618.625</a:t>
            </a:r>
          </a:p>
        </p:txBody>
      </p:sp>
      <p:sp>
        <p:nvSpPr>
          <p:cNvPr id="2" name="Content Placeholder 1"/>
          <p:cNvSpPr>
            <a:spLocks noGrp="1"/>
          </p:cNvSpPr>
          <p:nvPr>
            <p:ph idx="1"/>
          </p:nvPr>
        </p:nvSpPr>
        <p:spPr/>
        <p:txBody>
          <a:bodyPr>
            <a:normAutofit/>
          </a:bodyPr>
          <a:lstStyle/>
          <a:p>
            <a:r>
              <a:rPr lang="en-US" dirty="0"/>
              <a:t>A state may not take into account federal student financial assistance, including Pell Grants, or any funds provided under any other provision of federal law that are used for purposes other than the direct payment of training costs</a:t>
            </a:r>
          </a:p>
          <a:p>
            <a:r>
              <a:rPr lang="en-US" dirty="0"/>
              <a:t>If the worker’s trade-affected firm agrees to fund all or a portion of the worker’s training costs, the state must, if the training is otherwise approvable, enter into a prearrangement with the firm to assume any unfunded training costs on the worker’s behalf</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53</a:t>
            </a:fld>
            <a:endParaRPr lang="en-US" dirty="0"/>
          </a:p>
        </p:txBody>
      </p:sp>
    </p:spTree>
    <p:extLst>
      <p:ext uri="{BB962C8B-B14F-4D97-AF65-F5344CB8AC3E}">
        <p14:creationId xmlns:p14="http://schemas.microsoft.com/office/powerpoint/2010/main" val="2879056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Payment Restrictions – 20 CFR 618.625</a:t>
            </a:r>
          </a:p>
        </p:txBody>
      </p:sp>
      <p:sp>
        <p:nvSpPr>
          <p:cNvPr id="2" name="Content Placeholder 1"/>
          <p:cNvSpPr>
            <a:spLocks noGrp="1"/>
          </p:cNvSpPr>
          <p:nvPr>
            <p:ph idx="1"/>
          </p:nvPr>
        </p:nvSpPr>
        <p:spPr/>
        <p:txBody>
          <a:bodyPr>
            <a:normAutofit/>
          </a:bodyPr>
          <a:lstStyle/>
          <a:p>
            <a:r>
              <a:rPr lang="en-US" sz="2800" dirty="0"/>
              <a:t>No training fees or costs to be paid by trade-affected worker from TAA Program funds. </a:t>
            </a:r>
          </a:p>
          <a:p>
            <a:pPr lvl="1"/>
            <a:r>
              <a:rPr lang="en-US" sz="2800" dirty="0"/>
              <a:t>Exception related to 20 CFR 618.940 if TAA funds or other partner funds are not available</a:t>
            </a:r>
          </a:p>
          <a:p>
            <a:pPr lvl="1"/>
            <a:r>
              <a:rPr lang="en-US" sz="2800" dirty="0"/>
              <a:t>State must seek other funding before allowing a participant to self-fund the training</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54</a:t>
            </a:fld>
            <a:endParaRPr lang="en-US" dirty="0"/>
          </a:p>
        </p:txBody>
      </p:sp>
    </p:spTree>
    <p:extLst>
      <p:ext uri="{BB962C8B-B14F-4D97-AF65-F5344CB8AC3E}">
        <p14:creationId xmlns:p14="http://schemas.microsoft.com/office/powerpoint/2010/main" val="2626207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Wrapping Up</a:t>
            </a:r>
          </a:p>
        </p:txBody>
      </p:sp>
      <p:sp>
        <p:nvSpPr>
          <p:cNvPr id="7" name="Text Placeholder 6"/>
          <p:cNvSpPr>
            <a:spLocks noGrp="1"/>
          </p:cNvSpPr>
          <p:nvPr>
            <p:ph type="body" idx="1"/>
          </p:nvPr>
        </p:nvSpPr>
        <p:spPr/>
        <p:txBody>
          <a:bodyPr/>
          <a:lstStyle/>
          <a:p>
            <a:r>
              <a:rPr lang="en-US" dirty="0"/>
              <a:t>Part II</a:t>
            </a:r>
          </a:p>
        </p:txBody>
      </p:sp>
      <p:sp>
        <p:nvSpPr>
          <p:cNvPr id="5" name="Slide Number Placeholder 4"/>
          <p:cNvSpPr>
            <a:spLocks noGrp="1"/>
          </p:cNvSpPr>
          <p:nvPr>
            <p:ph type="sldNum" sz="quarter" idx="12"/>
          </p:nvPr>
        </p:nvSpPr>
        <p:spPr/>
        <p:txBody>
          <a:bodyPr/>
          <a:lstStyle/>
          <a:p>
            <a:fld id="{01723B91-CE10-4F20-890A-0852E2246859}" type="slidenum">
              <a:rPr lang="en-US" smtClean="0"/>
              <a:pPr/>
              <a:t>55</a:t>
            </a:fld>
            <a:endParaRPr lang="en-US" dirty="0"/>
          </a:p>
        </p:txBody>
      </p:sp>
    </p:spTree>
    <p:extLst>
      <p:ext uri="{BB962C8B-B14F-4D97-AF65-F5344CB8AC3E}">
        <p14:creationId xmlns:p14="http://schemas.microsoft.com/office/powerpoint/2010/main" val="2344096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56</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b="1" dirty="0"/>
              <a:t>TAA Community</a:t>
            </a:r>
          </a:p>
          <a:p>
            <a:pPr lvl="1"/>
            <a:r>
              <a:rPr lang="en-US" dirty="0"/>
              <a:t>Workforce GPS TAA Program Community</a:t>
            </a:r>
          </a:p>
          <a:p>
            <a:pPr lvl="2"/>
            <a:r>
              <a:rPr lang="en-US" dirty="0">
                <a:hlinkClick r:id="rId4"/>
              </a:rPr>
              <a:t>taa.workforcegps.org</a:t>
            </a:r>
            <a:r>
              <a:rPr lang="en-US" dirty="0"/>
              <a:t>  </a:t>
            </a:r>
          </a:p>
          <a:p>
            <a:r>
              <a:rPr lang="en-US" b="1" dirty="0"/>
              <a:t>20 CFR 618 (Federal Register)</a:t>
            </a:r>
          </a:p>
          <a:p>
            <a:pPr lvl="1"/>
            <a:r>
              <a:rPr lang="en-US" dirty="0"/>
              <a:t>TAA Program Regulations</a:t>
            </a:r>
          </a:p>
          <a:p>
            <a:pPr lvl="2"/>
            <a:r>
              <a:rPr lang="en-US" dirty="0">
                <a:hlinkClick r:id="rId5"/>
              </a:rPr>
              <a:t>www.federalregister.gov/documents/2020/08/21/2020-13802/trade-adjustment-assistance-for-workers</a:t>
            </a:r>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b="1" dirty="0"/>
              <a:t>TAA Program Website</a:t>
            </a:r>
          </a:p>
          <a:p>
            <a:pPr lvl="1"/>
            <a:r>
              <a:rPr lang="en-US" dirty="0"/>
              <a:t>Official website of the TAA Program</a:t>
            </a:r>
          </a:p>
          <a:p>
            <a:pPr lvl="2"/>
            <a:r>
              <a:rPr lang="en-US" dirty="0">
                <a:hlinkClick r:id="rId6"/>
              </a:rPr>
              <a:t>www.dol.gov/agencies/eta/tradeact</a:t>
            </a:r>
            <a:r>
              <a:rPr lang="en-US" dirty="0"/>
              <a:t> </a:t>
            </a:r>
          </a:p>
          <a:p>
            <a:r>
              <a:rPr lang="en-US" b="1" dirty="0"/>
              <a:t>Trade Act of 1974, as amended</a:t>
            </a:r>
          </a:p>
          <a:p>
            <a:pPr lvl="1"/>
            <a:r>
              <a:rPr lang="en-US" dirty="0"/>
              <a:t>Official U.S. Code version of the Trade Act</a:t>
            </a:r>
          </a:p>
          <a:p>
            <a:pPr lvl="2"/>
            <a:r>
              <a:rPr lang="en-US" dirty="0">
                <a:hlinkClick r:id="rId7"/>
              </a:rPr>
              <a:t>uscode.house.gov/browse/prelim@title19/chapter12/subchapter2/part2&amp;edition=prelim</a:t>
            </a:r>
            <a:r>
              <a:rPr lang="en-US" dirty="0"/>
              <a:t> </a:t>
            </a:r>
          </a:p>
        </p:txBody>
      </p:sp>
    </p:spTree>
    <p:custDataLst>
      <p:tags r:id="rId1"/>
    </p:custDataLst>
    <p:extLst>
      <p:ext uri="{BB962C8B-B14F-4D97-AF65-F5344CB8AC3E}">
        <p14:creationId xmlns:p14="http://schemas.microsoft.com/office/powerpoint/2010/main" val="3801454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nvPr>
        </p:nvSpPr>
        <p:spPr/>
        <p:txBody>
          <a:bodyPr/>
          <a:lstStyle/>
          <a:p>
            <a:fld id="{158B7785-F6D6-45F8-833E-07BD84680091}" type="slidenum">
              <a:rPr lang="en-US" smtClean="0"/>
              <a:pPr/>
              <a:t>57</a:t>
            </a:fld>
            <a:endParaRPr lang="en-US"/>
          </a:p>
        </p:txBody>
      </p:sp>
      <p:sp>
        <p:nvSpPr>
          <p:cNvPr id="5" name="Title 4">
            <a:extLst>
              <a:ext uri="{FF2B5EF4-FFF2-40B4-BE49-F238E27FC236}">
                <a16:creationId xmlns:a16="http://schemas.microsoft.com/office/drawing/2014/main" id="{20EE82FF-9A84-43EB-86F4-852011A1A6BE}"/>
              </a:ext>
            </a:extLst>
          </p:cNvPr>
          <p:cNvSpPr>
            <a:spLocks noGrp="1"/>
          </p:cNvSpPr>
          <p:nvPr>
            <p:ph type="title"/>
          </p:nvPr>
        </p:nvSpPr>
        <p:spPr/>
        <p:txBody>
          <a:bodyPr/>
          <a:lstStyle/>
          <a:p>
            <a:r>
              <a:rPr lang="en-US" dirty="0"/>
              <a:t>Save the Date:</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nvPr>
        </p:nvSpPr>
        <p:spPr/>
        <p:txBody>
          <a:bodyPr/>
          <a:lstStyle/>
          <a:p>
            <a:r>
              <a:rPr lang="en-US" dirty="0">
                <a:solidFill>
                  <a:schemeClr val="tx1"/>
                </a:solidFill>
              </a:rPr>
              <a:t>Subpart G</a:t>
            </a:r>
          </a:p>
          <a:p>
            <a:pPr lvl="2"/>
            <a:r>
              <a:rPr lang="en-US" dirty="0"/>
              <a:t>Monday, September 14, 2020 – 1 p.m. Eastern</a:t>
            </a:r>
          </a:p>
          <a:p>
            <a:r>
              <a:rPr lang="en-US" dirty="0">
                <a:solidFill>
                  <a:schemeClr val="tx1"/>
                </a:solidFill>
              </a:rPr>
              <a:t>Subpart H</a:t>
            </a:r>
          </a:p>
          <a:p>
            <a:pPr lvl="2"/>
            <a:r>
              <a:rPr lang="en-US" dirty="0"/>
              <a:t>Wednesday, September 16, 2020 – 1 p.m. Eastern</a:t>
            </a:r>
          </a:p>
          <a:p>
            <a:r>
              <a:rPr lang="en-US" dirty="0">
                <a:solidFill>
                  <a:schemeClr val="tx1"/>
                </a:solidFill>
              </a:rPr>
              <a:t>Subpart I</a:t>
            </a:r>
          </a:p>
          <a:p>
            <a:pPr lvl="2"/>
            <a:r>
              <a:rPr lang="en-US" dirty="0"/>
              <a:t>Friday, September 18, 2020 – 1 p.m. Eastern</a:t>
            </a:r>
          </a:p>
          <a:p>
            <a:pPr marL="457200" lvl="2" indent="0">
              <a:buNone/>
            </a:pPr>
            <a:endParaRPr lang="en-US" b="0" dirty="0"/>
          </a:p>
        </p:txBody>
      </p:sp>
    </p:spTree>
    <p:extLst>
      <p:ext uri="{BB962C8B-B14F-4D97-AF65-F5344CB8AC3E}">
        <p14:creationId xmlns:p14="http://schemas.microsoft.com/office/powerpoint/2010/main" val="913522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58</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lstStyle/>
          <a:p>
            <a:pPr lvl="0">
              <a:spcBef>
                <a:spcPts val="1200"/>
              </a:spcBef>
              <a:spcAft>
                <a:spcPts val="0"/>
              </a:spcAft>
              <a:buClr>
                <a:srgbClr val="7A232F"/>
              </a:buClr>
            </a:pPr>
            <a:r>
              <a:rPr lang="en-US" sz="3600" b="1" i="0" dirty="0">
                <a:solidFill>
                  <a:srgbClr val="9E1C30"/>
                </a:solidFill>
              </a:rPr>
              <a:t>Regulation Questions</a:t>
            </a:r>
          </a:p>
          <a:p>
            <a:pPr marL="457200" lvl="1">
              <a:spcBef>
                <a:spcPts val="200"/>
              </a:spcBef>
              <a:buClr>
                <a:srgbClr val="005A7C"/>
              </a:buClr>
            </a:pPr>
            <a:r>
              <a:rPr lang="en-US" sz="3200" dirty="0">
                <a:solidFill>
                  <a:srgbClr val="F3F4F4">
                    <a:lumMod val="25000"/>
                  </a:srgbClr>
                </a:solidFill>
              </a:rPr>
              <a:t>General Inbox</a:t>
            </a:r>
          </a:p>
          <a:p>
            <a:pPr marL="914400" lvl="3" indent="-457200">
              <a:spcBef>
                <a:spcPts val="400"/>
              </a:spcBef>
              <a:buClr>
                <a:srgbClr val="073445">
                  <a:lumMod val="90000"/>
                  <a:lumOff val="10000"/>
                </a:srgbClr>
              </a:buClr>
              <a:buFont typeface="Wingdings" panose="05000000000000000000" pitchFamily="2" charset="2"/>
              <a:buChar char=""/>
            </a:pPr>
            <a:r>
              <a:rPr lang="en-US" sz="2800" u="sng" dirty="0">
                <a:solidFill>
                  <a:srgbClr val="005A7C"/>
                </a:solidFill>
              </a:rPr>
              <a:t>regulations.taa@dol.gov</a:t>
            </a:r>
          </a:p>
          <a:p>
            <a:endParaRPr lang="en-US" dirty="0"/>
          </a:p>
        </p:txBody>
      </p:sp>
    </p:spTree>
    <p:custDataLst>
      <p:tags r:id="rId1"/>
    </p:custDataLst>
    <p:extLst>
      <p:ext uri="{BB962C8B-B14F-4D97-AF65-F5344CB8AC3E}">
        <p14:creationId xmlns:p14="http://schemas.microsoft.com/office/powerpoint/2010/main" val="3616824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3" name="Text Placeholder 2"/>
          <p:cNvSpPr>
            <a:spLocks noGrp="1"/>
          </p:cNvSpPr>
          <p:nvPr>
            <p:ph type="body" idx="20"/>
          </p:nvPr>
        </p:nvSpPr>
        <p:spPr/>
        <p:txBody>
          <a:bodyPr/>
          <a:lstStyle/>
          <a:p>
            <a:endParaRPr lang="en-US"/>
          </a:p>
        </p:txBody>
      </p:sp>
    </p:spTree>
    <p:custDataLst>
      <p:tags r:id="rId1"/>
    </p:custDataLst>
    <p:extLst>
      <p:ext uri="{BB962C8B-B14F-4D97-AF65-F5344CB8AC3E}">
        <p14:creationId xmlns:p14="http://schemas.microsoft.com/office/powerpoint/2010/main" val="272653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Work-Based Learning – 20 CFR 618.635</a:t>
            </a:r>
          </a:p>
        </p:txBody>
      </p:sp>
      <p:sp>
        <p:nvSpPr>
          <p:cNvPr id="2" name="Content Placeholder 1"/>
          <p:cNvSpPr>
            <a:spLocks noGrp="1"/>
          </p:cNvSpPr>
          <p:nvPr>
            <p:ph idx="1"/>
          </p:nvPr>
        </p:nvSpPr>
        <p:spPr/>
        <p:txBody>
          <a:bodyPr>
            <a:normAutofit/>
          </a:bodyPr>
          <a:lstStyle/>
          <a:p>
            <a:r>
              <a:rPr lang="en-US" sz="3200" dirty="0"/>
              <a:t>OJT</a:t>
            </a:r>
          </a:p>
          <a:p>
            <a:pPr lvl="1"/>
            <a:r>
              <a:rPr lang="en-US" sz="3200" dirty="0"/>
              <a:t>Up to 104 weeks; based on skills gap</a:t>
            </a:r>
          </a:p>
          <a:p>
            <a:pPr lvl="1"/>
            <a:r>
              <a:rPr lang="en-US" sz="3200" dirty="0"/>
              <a:t>Must lead to suitable employment</a:t>
            </a:r>
          </a:p>
          <a:p>
            <a:pPr lvl="1"/>
            <a:r>
              <a:rPr lang="en-US" sz="3200" dirty="0"/>
              <a:t>Payments for OJT made in monthly installments</a:t>
            </a:r>
          </a:p>
          <a:p>
            <a:pPr lvl="1"/>
            <a:r>
              <a:rPr lang="en-US" sz="3200" dirty="0"/>
              <a:t>TRA is not payable during OJT </a:t>
            </a:r>
          </a:p>
          <a:p>
            <a:pPr lvl="1"/>
            <a:r>
              <a:rPr lang="en-US" sz="3200" dirty="0"/>
              <a:t>RTAA is allowable during OJT</a:t>
            </a:r>
          </a:p>
          <a:p>
            <a:pPr lvl="1"/>
            <a:r>
              <a:rPr lang="en-US" sz="3200" dirty="0"/>
              <a:t>Reimbursement limited to up to 50% of cost, may be leveraged with maximum reimbursement level under WIOA</a:t>
            </a:r>
          </a:p>
          <a:p>
            <a:pPr lvl="1"/>
            <a:r>
              <a:rPr lang="en-US" sz="3200" dirty="0"/>
              <a:t>OJTs are not allowable for AAIWs</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6</a:t>
            </a:fld>
            <a:endParaRPr lang="en-US" dirty="0"/>
          </a:p>
        </p:txBody>
      </p:sp>
    </p:spTree>
    <p:extLst>
      <p:ext uri="{BB962C8B-B14F-4D97-AF65-F5344CB8AC3E}">
        <p14:creationId xmlns:p14="http://schemas.microsoft.com/office/powerpoint/2010/main" val="384004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p:txBody>
          <a:bodyPr>
            <a:normAutofit/>
          </a:bodyPr>
          <a:lstStyle/>
          <a:p>
            <a:r>
              <a:rPr lang="en-US" b="1" dirty="0"/>
              <a:t>What does the term “long-term” mean in 20 CFR 618.635(a)(4)(i)? This is the </a:t>
            </a:r>
            <a:r>
              <a:rPr lang="en-US" b="1" i="1" dirty="0"/>
              <a:t>Exclusion of certain employers</a:t>
            </a:r>
            <a:r>
              <a:rPr lang="en-US" b="1" dirty="0"/>
              <a:t> section and reads:</a:t>
            </a:r>
          </a:p>
          <a:p>
            <a:endParaRPr lang="en-US" b="1"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7</a:t>
            </a:fld>
            <a:endParaRPr lang="en-US" dirty="0"/>
          </a:p>
        </p:txBody>
      </p:sp>
      <p:pic>
        <p:nvPicPr>
          <p:cNvPr id="3" name="Picture 2"/>
          <p:cNvPicPr>
            <a:picLocks noChangeAspect="1"/>
          </p:cNvPicPr>
          <p:nvPr/>
        </p:nvPicPr>
        <p:blipFill>
          <a:blip r:embed="rId3"/>
          <a:stretch>
            <a:fillRect/>
          </a:stretch>
        </p:blipFill>
        <p:spPr>
          <a:xfrm>
            <a:off x="1909011" y="2200655"/>
            <a:ext cx="8725103" cy="3893927"/>
          </a:xfrm>
          <a:prstGeom prst="rect">
            <a:avLst/>
          </a:prstGeom>
        </p:spPr>
      </p:pic>
    </p:spTree>
    <p:extLst>
      <p:ext uri="{BB962C8B-B14F-4D97-AF65-F5344CB8AC3E}">
        <p14:creationId xmlns:p14="http://schemas.microsoft.com/office/powerpoint/2010/main" val="116321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p:txBody>
          <a:bodyPr>
            <a:normAutofit/>
          </a:bodyPr>
          <a:lstStyle/>
          <a:p>
            <a:r>
              <a:rPr lang="en-US" b="1" dirty="0"/>
              <a:t>Does the “wage rate” described at 20 CFR 618.635(a)(5) include all compensation, consistent with the definition of “wages” at 20 CFR 618.110? </a:t>
            </a:r>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8</a:t>
            </a:fld>
            <a:endParaRPr lang="en-US" dirty="0"/>
          </a:p>
        </p:txBody>
      </p:sp>
      <p:pic>
        <p:nvPicPr>
          <p:cNvPr id="3" name="Picture 2"/>
          <p:cNvPicPr>
            <a:picLocks noChangeAspect="1"/>
          </p:cNvPicPr>
          <p:nvPr/>
        </p:nvPicPr>
        <p:blipFill>
          <a:blip r:embed="rId3"/>
          <a:stretch>
            <a:fillRect/>
          </a:stretch>
        </p:blipFill>
        <p:spPr>
          <a:xfrm>
            <a:off x="1355349" y="2551176"/>
            <a:ext cx="10108527" cy="3223982"/>
          </a:xfrm>
          <a:prstGeom prst="rect">
            <a:avLst/>
          </a:prstGeom>
        </p:spPr>
      </p:pic>
    </p:spTree>
    <p:extLst>
      <p:ext uri="{BB962C8B-B14F-4D97-AF65-F5344CB8AC3E}">
        <p14:creationId xmlns:p14="http://schemas.microsoft.com/office/powerpoint/2010/main" val="211676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Work-Based Learning – 20 CFR 618.635</a:t>
            </a:r>
          </a:p>
        </p:txBody>
      </p:sp>
      <p:sp>
        <p:nvSpPr>
          <p:cNvPr id="2" name="Content Placeholder 1"/>
          <p:cNvSpPr>
            <a:spLocks noGrp="1"/>
          </p:cNvSpPr>
          <p:nvPr>
            <p:ph idx="1"/>
          </p:nvPr>
        </p:nvSpPr>
        <p:spPr/>
        <p:txBody>
          <a:bodyPr>
            <a:normAutofit/>
          </a:bodyPr>
          <a:lstStyle/>
          <a:p>
            <a:r>
              <a:rPr lang="en-US" sz="3200" dirty="0"/>
              <a:t>Customized training</a:t>
            </a:r>
          </a:p>
          <a:p>
            <a:pPr lvl="1"/>
            <a:r>
              <a:rPr lang="en-US" sz="3200" dirty="0"/>
              <a:t>Single employer or group of employers</a:t>
            </a:r>
          </a:p>
          <a:p>
            <a:pPr lvl="1"/>
            <a:r>
              <a:rPr lang="en-US" sz="3200" dirty="0"/>
              <a:t>Commitment to employ workers that complete training</a:t>
            </a:r>
          </a:p>
          <a:p>
            <a:pPr lvl="1"/>
            <a:r>
              <a:rPr lang="en-US" sz="3200" dirty="0"/>
              <a:t>Employer(s) pays at least 50% of the costs for the training</a:t>
            </a:r>
          </a:p>
          <a:p>
            <a:pPr lvl="1"/>
            <a:r>
              <a:rPr lang="en-US" sz="3200" dirty="0"/>
              <a:t>AAIWs are eligible if the position is for a position other than their adversely affected position</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9</a:t>
            </a:fld>
            <a:endParaRPr lang="en-US" dirty="0"/>
          </a:p>
        </p:txBody>
      </p:sp>
    </p:spTree>
    <p:extLst>
      <p:ext uri="{BB962C8B-B14F-4D97-AF65-F5344CB8AC3E}">
        <p14:creationId xmlns:p14="http://schemas.microsoft.com/office/powerpoint/2010/main" val="792652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here Are You?&amp;quot;&quot;/&gt;&lt;property id=&quot;20307&quot; value=&quot;438&quot;/&gt;&lt;/object&gt;&lt;object type=&quot;3&quot; unique_id=&quot;10004&quot;&gt;&lt;property id=&quot;20148&quot; value=&quot;5&quot;/&gt;&lt;property id=&quot;20300&quot; value=&quot;Slide 2 - &amp;quot;Subpart F Training – Part 2&amp;quot;&quot;/&gt;&lt;property id=&quot;20307&quot; value=&quot;439&quot;/&gt;&lt;/object&gt;&lt;object type=&quot;3&quot; unique_id=&quot;10005&quot;&gt;&lt;property id=&quot;20148&quot; value=&quot;5&quot;/&gt;&lt;property id=&quot;20300&quot; value=&quot;Slide 3 - &amp;quot;Today’s Speakers&amp;quot;&quot;/&gt;&lt;property id=&quot;20307&quot; value=&quot;444&quot;/&gt;&lt;/object&gt;&lt;object type=&quot;3&quot; unique_id=&quot;10006&quot;&gt;&lt;property id=&quot;20148&quot; value=&quot;5&quot;/&gt;&lt;property id=&quot;20300&quot; value=&quot;Slide 4 - &amp;quot;Today’s Objectives – Subpart F&amp;quot;&quot;/&gt;&lt;property id=&quot;20307&quot; value=&quot;427&quot;/&gt;&lt;/object&gt;&lt;object type=&quot;3&quot; unique_id=&quot;10007&quot;&gt;&lt;property id=&quot;20148&quot; value=&quot;5&quot;/&gt;&lt;property id=&quot;20300&quot; value=&quot;Slide 5 - &amp;quot;Work-Based Learning&amp;quot;&quot;/&gt;&lt;property id=&quot;20307&quot; value=&quot;324&quot;/&gt;&lt;/object&gt;&lt;object type=&quot;3&quot; unique_id=&quot;10008&quot;&gt;&lt;property id=&quot;20148&quot; value=&quot;5&quot;/&gt;&lt;property id=&quot;20300&quot; value=&quot;Slide 6 - &amp;quot;Work-Based Learning – 20 CFR 618.635&amp;quot;&quot;/&gt;&lt;property id=&quot;20307&quot; value=&quot;325&quot;/&gt;&lt;/object&gt;&lt;object type=&quot;3&quot; unique_id=&quot;10009&quot;&gt;&lt;property id=&quot;20148&quot; value=&quot;5&quot;/&gt;&lt;property id=&quot;20300&quot; value=&quot;Slide 7 - &amp;quot;Question&amp;quot;&quot;/&gt;&lt;property id=&quot;20307&quot; value=&quot;375&quot;/&gt;&lt;/object&gt;&lt;object type=&quot;3&quot; unique_id=&quot;10010&quot;&gt;&lt;property id=&quot;20148&quot; value=&quot;5&quot;/&gt;&lt;property id=&quot;20300&quot; value=&quot;Slide 8 - &amp;quot;Question&amp;quot;&quot;/&gt;&lt;property id=&quot;20307&quot; value=&quot;376&quot;/&gt;&lt;/object&gt;&lt;object type=&quot;3&quot; unique_id=&quot;10011&quot;&gt;&lt;property id=&quot;20148&quot; value=&quot;5&quot;/&gt;&lt;property id=&quot;20300&quot; value=&quot;Slide 9 - &amp;quot;Work-Based Learning – 20 CFR 618.635&amp;quot;&quot;/&gt;&lt;property id=&quot;20307&quot; value=&quot;373&quot;/&gt;&lt;/object&gt;&lt;object type=&quot;3&quot; unique_id=&quot;10012&quot;&gt;&lt;property id=&quot;20148&quot; value=&quot;5&quot;/&gt;&lt;property id=&quot;20300&quot; value=&quot;Slide 10 - &amp;quot;Apprenticeships – 20 CFR 618.635&amp;quot;&quot;/&gt;&lt;property id=&quot;20307&quot; value=&quot;326&quot;/&gt;&lt;/object&gt;&lt;object type=&quot;3&quot; unique_id=&quot;10013&quot;&gt;&lt;property id=&quot;20148&quot; value=&quot;5&quot;/&gt;&lt;property id=&quot;20300&quot; value=&quot;Slide 11 - &amp;quot;Apprenticeships – 20 CFR 618.635&amp;quot;&quot;/&gt;&lt;property id=&quot;20307&quot; value=&quot;445&quot;/&gt;&lt;/object&gt;&lt;object type=&quot;3&quot; unique_id=&quot;10014&quot;&gt;&lt;property id=&quot;20148&quot; value=&quot;5&quot;/&gt;&lt;property id=&quot;20300&quot; value=&quot;Slide 12 - &amp;quot;Question&amp;quot;&quot;/&gt;&lt;property id=&quot;20307&quot; value=&quot;377&quot;/&gt;&lt;/object&gt;&lt;object type=&quot;3&quot; unique_id=&quot;10015&quot;&gt;&lt;property id=&quot;20148&quot; value=&quot;5&quot;/&gt;&lt;property id=&quot;20300&quot; value=&quot;Slide 13 - &amp;quot;Question&amp;quot;&quot;/&gt;&lt;property id=&quot;20307&quot; value=&quot;378&quot;/&gt;&lt;/object&gt;&lt;object type=&quot;3&quot; unique_id=&quot;10016&quot;&gt;&lt;property id=&quot;20148&quot; value=&quot;5&quot;/&gt;&lt;property id=&quot;20300&quot; value=&quot;Slide 14 - &amp;quot;Supplemental Assistance&amp;quot;&quot;/&gt;&lt;property id=&quot;20307&quot; value=&quot;379&quot;/&gt;&lt;/object&gt;&lt;object type=&quot;3&quot; unique_id=&quot;10017&quot;&gt;&lt;property id=&quot;20148&quot; value=&quot;5&quot;/&gt;&lt;property id=&quot;20300&quot; value=&quot;Slide 15 - &amp;quot;Supplemental Assistance – 20 CFR 20 CFR 618.640 &amp;quot;&quot;/&gt;&lt;property id=&quot;20307&quot; value=&quot;380&quot;/&gt;&lt;/object&gt;&lt;object type=&quot;3&quot; unique_id=&quot;10018&quot;&gt;&lt;property id=&quot;20148&quot; value=&quot;5&quot;/&gt;&lt;property id=&quot;20300&quot; value=&quot;Slide 16 - &amp;quot;Subsistence Payments – 20 CFR 618.640&amp;quot;&quot;/&gt;&lt;property id=&quot;20307&quot; value=&quot;382&quot;/&gt;&lt;/object&gt;&lt;object type=&quot;3&quot; unique_id=&quot;10019&quot;&gt;&lt;property id=&quot;20148&quot; value=&quot;5&quot;/&gt;&lt;property id=&quot;20300&quot; value=&quot;Slide 17 - &amp;quot;Transportation Payments – 20 CFR 618.640&amp;quot;&quot;/&gt;&lt;property id=&quot;20307&quot; value=&quot;383&quot;/&gt;&lt;/object&gt;&lt;object type=&quot;3&quot; unique_id=&quot;10020&quot;&gt;&lt;property id=&quot;20148&quot; value=&quot;5&quot;/&gt;&lt;property id=&quot;20300&quot; value=&quot;Slide 18 - &amp;quot;Subsistence and Transportation Payments – 20 CFR 618.640  &amp;quot;&quot;/&gt;&lt;property id=&quot;20307&quot; value=&quot;384&quot;/&gt;&lt;/object&gt;&lt;object type=&quot;3&quot; unique_id=&quot;10021&quot;&gt;&lt;property id=&quot;20148&quot; value=&quot;5&quot;/&gt;&lt;property id=&quot;20300&quot; value=&quot;Slide 19 - &amp;quot;Question&amp;quot;&quot;/&gt;&lt;property id=&quot;20307&quot; value=&quot;385&quot;/&gt;&lt;/object&gt;&lt;object type=&quot;3&quot; unique_id=&quot;10022&quot;&gt;&lt;property id=&quot;20148&quot; value=&quot;5&quot;/&gt;&lt;property id=&quot;20300&quot; value=&quot;Slide 20 - &amp;quot;Question&amp;quot;&quot;/&gt;&lt;property id=&quot;20307&quot; value=&quot;386&quot;/&gt;&lt;/object&gt;&lt;object type=&quot;3&quot; unique_id=&quot;10023&quot;&gt;&lt;property id=&quot;20148&quot; value=&quot;5&quot;/&gt;&lt;property id=&quot;20300&quot; value=&quot;Slide 21 - &amp;quot;Question&amp;quot;&quot;/&gt;&lt;property id=&quot;20307&quot; value=&quot;387&quot;/&gt;&lt;/object&gt;&lt;object type=&quot;3&quot; unique_id=&quot;10024&quot;&gt;&lt;property id=&quot;20148&quot; value=&quot;5&quot;/&gt;&lt;property id=&quot;20300&quot; value=&quot;Slide 22 - &amp;quot;Question&amp;quot;&quot;/&gt;&lt;property id=&quot;20307&quot; value=&quot;388&quot;/&gt;&lt;/object&gt;&lt;object type=&quot;3&quot; unique_id=&quot;10025&quot;&gt;&lt;property id=&quot;20148&quot; value=&quot;5&quot;/&gt;&lt;property id=&quot;20300&quot; value=&quot;Slide 23 - &amp;quot;Question&amp;quot;&quot;/&gt;&lt;property id=&quot;20307&quot; value=&quot;389&quot;/&gt;&lt;/object&gt;&lt;object type=&quot;3&quot; unique_id=&quot;10026&quot;&gt;&lt;property id=&quot;20148&quot; value=&quot;5&quot;/&gt;&lt;property id=&quot;20300&quot; value=&quot;Slide 24 - &amp;quot;Question&amp;quot;&quot;/&gt;&lt;property id=&quot;20307&quot; value=&quot;390&quot;/&gt;&lt;/object&gt;&lt;object type=&quot;3&quot; unique_id=&quot;10027&quot;&gt;&lt;property id=&quot;20148&quot; value=&quot;5&quot;/&gt;&lt;property id=&quot;20300&quot; value=&quot;Slide 25 - &amp;quot;Voluntary Withdrawal from Training&amp;quot;&quot;/&gt;&lt;property id=&quot;20307&quot; value=&quot;391&quot;/&gt;&lt;/object&gt;&lt;object type=&quot;3&quot; unique_id=&quot;10028&quot;&gt;&lt;property id=&quot;20148&quot; value=&quot;5&quot;/&gt;&lt;property id=&quot;20300&quot; value=&quot;Slide 26 - &amp;quot;Voluntary Withdrawal from Training – 20 CFR 618.645&amp;quot;&quot;/&gt;&lt;property id=&quot;20307&quot; value=&quot;392&quot;/&gt;&lt;/object&gt;&lt;object type=&quot;3&quot; unique_id=&quot;10029&quot;&gt;&lt;property id=&quot;20148&quot; value=&quot;5&quot;/&gt;&lt;property id=&quot;20300&quot; value=&quot;Slide 27 - &amp;quot;Continuation of Training after Employment – 20 CFR 618.645(e)&amp;quot;&quot;/&gt;&lt;property id=&quot;20307&quot; value=&quot;393&quot;/&gt;&lt;/object&gt;&lt;object type=&quot;3&quot; unique_id=&quot;10030&quot;&gt;&lt;property id=&quot;20148&quot; value=&quot;5&quot;/&gt;&lt;property id=&quot;20300&quot; value=&quot;Slide 28 - &amp;quot;Reasonable Cost of Training&amp;quot;&quot;/&gt;&lt;property id=&quot;20307&quot; value=&quot;394&quot;/&gt;&lt;/object&gt;&lt;object type=&quot;3&quot; unique_id=&quot;10031&quot;&gt;&lt;property id=&quot;20148&quot; value=&quot;5&quot;/&gt;&lt;property id=&quot;20300&quot; value=&quot;Slide 29 - &amp;quot;Reasonable Cost of Training – 20 CFR 618.650&amp;quot;&quot;/&gt;&lt;property id=&quot;20307&quot; value=&quot;395&quot;/&gt;&lt;/object&gt;&lt;object type=&quot;3&quot; unique_id=&quot;10032&quot;&gt;&lt;property id=&quot;20148&quot; value=&quot;5&quot;/&gt;&lt;property id=&quot;20300&quot; value=&quot;Slide 30 - &amp;quot;Training for Adversely Affected Incumbent Workers&amp;quot;&quot;/&gt;&lt;property id=&quot;20307&quot; value=&quot;396&quot;/&gt;&lt;/object&gt;&lt;object type=&quot;3&quot; unique_id=&quot;10033&quot;&gt;&lt;property id=&quot;20148&quot; value=&quot;5&quot;/&gt;&lt;property id=&quot;20300&quot; value=&quot;Slide 31 - &amp;quot;Training of Adversely Affected Incumbent Workers – 20 CFR 618.655&amp;quot;&quot;/&gt;&lt;property id=&quot;20307&quot; value=&quot;397&quot;/&gt;&lt;/object&gt;&lt;object type=&quot;3&quot; unique_id=&quot;10034&quot;&gt;&lt;property id=&quot;20148&quot; value=&quot;5&quot;/&gt;&lt;property id=&quot;20300&quot; value=&quot;Slide 32 - &amp;quot;Training of Adversely Affected Incumbent Workers – 20 CFR 618.655&amp;quot;&quot;/&gt;&lt;property id=&quot;20307&quot; value=&quot;398&quot;/&gt;&lt;/object&gt;&lt;object type=&quot;3&quot; unique_id=&quot;10035&quot;&gt;&lt;property id=&quot;20148&quot; value=&quot;5&quot;/&gt;&lt;property id=&quot;20300&quot; value=&quot;Slide 33 - &amp;quot;Training of Adversely Affected Incumbent Workers – 20 CFR 618.655&amp;quot;&quot;/&gt;&lt;property id=&quot;20307&quot; value=&quot;399&quot;/&gt;&lt;/object&gt;&lt;object type=&quot;3&quot; unique_id=&quot;10036&quot;&gt;&lt;property id=&quot;20148&quot; value=&quot;5&quot;/&gt;&lt;property id=&quot;20300&quot; value=&quot;Slide 34 - &amp;quot;Benchmarks&amp;quot;&quot;/&gt;&lt;property id=&quot;20307&quot; value=&quot;400&quot;/&gt;&lt;/object&gt;&lt;object type=&quot;3&quot; unique_id=&quot;10037&quot;&gt;&lt;property id=&quot;20148&quot; value=&quot;5&quot;/&gt;&lt;property id=&quot;20300&quot; value=&quot;Slide 35 - &amp;quot;Benchmarks – 20 CFR 618.660&amp;quot;&quot;/&gt;&lt;property id=&quot;20307&quot; value=&quot;412&quot;/&gt;&lt;/object&gt;&lt;object type=&quot;3&quot; unique_id=&quot;10038&quot;&gt;&lt;property id=&quot;20148&quot; value=&quot;5&quot;/&gt;&lt;property id=&quot;20300&quot; value=&quot;Slide 36 - &amp;quot;Benchmarks – 20 CFR 618.660&amp;quot;&quot;/&gt;&lt;property id=&quot;20307&quot; value=&quot;413&quot;/&gt;&lt;/object&gt;&lt;object type=&quot;3&quot; unique_id=&quot;10039&quot;&gt;&lt;property id=&quot;20148&quot; value=&quot;5&quot;/&gt;&lt;property id=&quot;20300&quot; value=&quot;Slide 37 - &amp;quot;Benchmarks Failures – 20 CFR 618.660&amp;quot;&quot;/&gt;&lt;property id=&quot;20307&quot; value=&quot;414&quot;/&gt;&lt;/object&gt;&lt;object type=&quot;3&quot; unique_id=&quot;10040&quot;&gt;&lt;property id=&quot;20148&quot; value=&quot;5&quot;/&gt;&lt;property id=&quot;20300&quot; value=&quot;Slide 38 - &amp;quot;Question&amp;quot;&quot;/&gt;&lt;property id=&quot;20307&quot; value=&quot;415&quot;/&gt;&lt;/object&gt;&lt;object type=&quot;3&quot; unique_id=&quot;10041&quot;&gt;&lt;property id=&quot;20148&quot; value=&quot;5&quot;/&gt;&lt;property id=&quot;20300&quot; value=&quot;Slide 39 - &amp;quot;Question&amp;quot;&quot;/&gt;&lt;property id=&quot;20307&quot; value=&quot;416&quot;/&gt;&lt;/object&gt;&lt;object type=&quot;3&quot; unique_id=&quot;10042&quot;&gt;&lt;property id=&quot;20148&quot; value=&quot;5&quot;/&gt;&lt;property id=&quot;20300&quot; value=&quot;Slide 40 - &amp;quot;Question&amp;quot;&quot;/&gt;&lt;property id=&quot;20307&quot; value=&quot;417&quot;/&gt;&lt;/object&gt;&lt;object type=&quot;3&quot; unique_id=&quot;10043&quot;&gt;&lt;property id=&quot;20148&quot; value=&quot;5&quot;/&gt;&lt;property id=&quot;20300&quot; value=&quot;Slide 41 - &amp;quot;Question&amp;quot;&quot;/&gt;&lt;property id=&quot;20307&quot; value=&quot;418&quot;/&gt;&lt;/object&gt;&lt;object type=&quot;3&quot; unique_id=&quot;10044&quot;&gt;&lt;property id=&quot;20148&quot; value=&quot;5&quot;/&gt;&lt;property id=&quot;20300&quot; value=&quot;Slide 42 - &amp;quot;Amending Training Programs&amp;quot;&quot;/&gt;&lt;property id=&quot;20307&quot; value=&quot;401&quot;/&gt;&lt;/object&gt;&lt;object type=&quot;3&quot; unique_id=&quot;10045&quot;&gt;&lt;property id=&quot;20148&quot; value=&quot;5&quot;/&gt;&lt;property id=&quot;20300&quot; value=&quot;Slide 43 - &amp;quot;Amending Training Program Conditions for Amending – 20 CFR 618.665(a)&amp;quot;&quot;/&gt;&lt;property id=&quot;20307&quot; value=&quot;419&quot;/&gt;&lt;/object&gt;&lt;object type=&quot;3&quot; unique_id=&quot;10046&quot;&gt;&lt;property id=&quot;20148&quot; value=&quot;5&quot;/&gt;&lt;property id=&quot;20300&quot; value=&quot;Slide 44 - &amp;quot;Amending Training Program Criteria to be Met – 20 CFR 618.665(b)&amp;quot;&quot;/&gt;&lt;property id=&quot;20307&quot; value=&quot;420&quot;/&gt;&lt;/object&gt;&lt;object type=&quot;3&quot; unique_id=&quot;10047&quot;&gt;&lt;property id=&quot;20148&quot; value=&quot;5&quot;/&gt;&lt;property id=&quot;20300&quot; value=&quot;Slide 45 - &amp;quot;Question&amp;quot;&quot;/&gt;&lt;property id=&quot;20307&quot; value=&quot;421&quot;/&gt;&lt;/object&gt;&lt;object type=&quot;3&quot; unique_id=&quot;10048&quot;&gt;&lt;property id=&quot;20148&quot; value=&quot;5&quot;/&gt;&lt;property id=&quot;20300&quot; value=&quot;Slide 46 - &amp;quot;Question&amp;quot;&quot;/&gt;&lt;property id=&quot;20307&quot; value=&quot;422&quot;/&gt;&lt;/object&gt;&lt;object type=&quot;3&quot; unique_id=&quot;10049&quot;&gt;&lt;property id=&quot;20148&quot; value=&quot;5&quot;/&gt;&lt;property id=&quot;20300&quot; value=&quot;Slide 47 - &amp;quot;Question&amp;quot;&quot;/&gt;&lt;property id=&quot;20307&quot; value=&quot;423&quot;/&gt;&lt;/object&gt;&lt;object type=&quot;3&quot; unique_id=&quot;10050&quot;&gt;&lt;property id=&quot;20148&quot; value=&quot;5&quot;/&gt;&lt;property id=&quot;20300&quot; value=&quot;Slide 48 - &amp;quot;Question&amp;quot;&quot;/&gt;&lt;property id=&quot;20307&quot; value=&quot;424&quot;/&gt;&lt;/object&gt;&lt;object type=&quot;3&quot; unique_id=&quot;10051&quot;&gt;&lt;property id=&quot;20148&quot; value=&quot;5&quot;/&gt;&lt;property id=&quot;20300&quot; value=&quot;Slide 49 - &amp;quot;Question&amp;quot;&quot;/&gt;&lt;property id=&quot;20307&quot; value=&quot;425&quot;/&gt;&lt;/object&gt;&lt;object type=&quot;3&quot; unique_id=&quot;10052&quot;&gt;&lt;property id=&quot;20148&quot; value=&quot;5&quot;/&gt;&lt;property id=&quot;20300&quot; value=&quot;Slide 50 - &amp;quot;Question&amp;quot;&quot;/&gt;&lt;property id=&quot;20307&quot; value=&quot;426&quot;/&gt;&lt;/object&gt;&lt;object type=&quot;3&quot; unique_id=&quot;10053&quot;&gt;&lt;property id=&quot;20148&quot; value=&quot;5&quot;/&gt;&lt;property id=&quot;20300&quot; value=&quot;Slide 51 - &amp;quot;Payment Restrictions for Training Programs&amp;quot;&quot;/&gt;&lt;property id=&quot;20307&quot; value=&quot;402&quot;/&gt;&lt;/object&gt;&lt;object type=&quot;3&quot; unique_id=&quot;10054&quot;&gt;&lt;property id=&quot;20148&quot; value=&quot;5&quot;/&gt;&lt;property id=&quot;20300&quot; value=&quot;Slide 52 - &amp;quot;Payment Restrictions – 20 CFR 618.625&amp;quot;&quot;/&gt;&lt;property id=&quot;20307&quot; value=&quot;403&quot;/&gt;&lt;/object&gt;&lt;object type=&quot;3&quot; unique_id=&quot;10055&quot;&gt;&lt;property id=&quot;20148&quot; value=&quot;5&quot;/&gt;&lt;property id=&quot;20300&quot; value=&quot;Slide 53 - &amp;quot;Payment Restrictions – 20 CFR 618.625&amp;quot;&quot;/&gt;&lt;property id=&quot;20307&quot; value=&quot;404&quot;/&gt;&lt;/object&gt;&lt;object type=&quot;3&quot; unique_id=&quot;10056&quot;&gt;&lt;property id=&quot;20148&quot; value=&quot;5&quot;/&gt;&lt;property id=&quot;20300&quot; value=&quot;Slide 54 - &amp;quot;Payment Restrictions – 20 CFR 618.625&amp;quot;&quot;/&gt;&lt;property id=&quot;20307&quot; value=&quot;405&quot;/&gt;&lt;/object&gt;&lt;object type=&quot;3&quot; unique_id=&quot;10057&quot;&gt;&lt;property id=&quot;20148&quot; value=&quot;5&quot;/&gt;&lt;property id=&quot;20300&quot; value=&quot;Slide 55 - &amp;quot;Wrapping Up&amp;quot;&quot;/&gt;&lt;property id=&quot;20307&quot; value=&quot;411&quot;/&gt;&lt;/object&gt;&lt;object type=&quot;3&quot; unique_id=&quot;10058&quot;&gt;&lt;property id=&quot;20148&quot; value=&quot;5&quot;/&gt;&lt;property id=&quot;20300&quot; value=&quot;Slide 56 - &amp;quot;Resources&amp;quot;&quot;/&gt;&lt;property id=&quot;20307&quot; value=&quot;443&quot;/&gt;&lt;/object&gt;&lt;object type=&quot;3&quot; unique_id=&quot;10059&quot;&gt;&lt;property id=&quot;20148&quot; value=&quot;5&quot;/&gt;&lt;property id=&quot;20300&quot; value=&quot;Slide 57 - &amp;quot;Save the Date:&amp;quot;&quot;/&gt;&lt;property id=&quot;20307&quot; value=&quot;437&quot;/&gt;&lt;/object&gt;&lt;object type=&quot;3&quot; unique_id=&quot;10060&quot;&gt;&lt;property id=&quot;20148&quot; value=&quot;5&quot;/&gt;&lt;property id=&quot;20300&quot; value=&quot;Slide 58 - &amp;quot;Any Questions?&amp;quot;&quot;/&gt;&lt;property id=&quot;20307&quot; value=&quot;434&quot;/&gt;&lt;/object&gt;&lt;object type=&quot;3&quot; unique_id=&quot;10061&quot;&gt;&lt;property id=&quot;20148&quot; value=&quot;5&quot;/&gt;&lt;property id=&quot;20300&quot; value=&quot;Slide 59 - &amp;quot;Thank You!&amp;quot;&quot;/&gt;&lt;property id=&quot;20307&quot; value=&quot;332&quot;/&gt;&lt;/object&gt;&lt;/object&gt;&lt;object type=&quot;8&quot; unique_id=&quot;10122&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3282</TotalTime>
  <Words>13625</Words>
  <Application>Microsoft Office PowerPoint</Application>
  <PresentationFormat>Widescreen</PresentationFormat>
  <Paragraphs>661</Paragraphs>
  <Slides>59</Slides>
  <Notes>58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59</vt:i4>
      </vt:variant>
    </vt:vector>
  </HeadingPairs>
  <TitlesOfParts>
    <vt:vector size="72"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Subpart F Training – Part 2</vt:lpstr>
      <vt:lpstr>Today’s Speakers</vt:lpstr>
      <vt:lpstr>Today’s Objectives – Subpart F</vt:lpstr>
      <vt:lpstr>Work-Based Learning</vt:lpstr>
      <vt:lpstr>Work-Based Learning – 20 CFR 618.635</vt:lpstr>
      <vt:lpstr>Question</vt:lpstr>
      <vt:lpstr>Question</vt:lpstr>
      <vt:lpstr>Work-Based Learning – 20 CFR 618.635</vt:lpstr>
      <vt:lpstr>Apprenticeships – 20 CFR 618.635</vt:lpstr>
      <vt:lpstr>Apprenticeships – 20 CFR 618.635</vt:lpstr>
      <vt:lpstr>Question</vt:lpstr>
      <vt:lpstr>Question</vt:lpstr>
      <vt:lpstr>Supplemental Assistance</vt:lpstr>
      <vt:lpstr>Supplemental Assistance – 20 CFR 20 CFR 618.640 </vt:lpstr>
      <vt:lpstr>Subsistence Payments – 20 CFR 618.640</vt:lpstr>
      <vt:lpstr>Transportation Payments – 20 CFR 618.640</vt:lpstr>
      <vt:lpstr>Subsistence and Transportation Payments – 20 CFR 618.640  </vt:lpstr>
      <vt:lpstr>Question</vt:lpstr>
      <vt:lpstr>Question</vt:lpstr>
      <vt:lpstr>Question</vt:lpstr>
      <vt:lpstr>Question</vt:lpstr>
      <vt:lpstr>Question</vt:lpstr>
      <vt:lpstr>Question</vt:lpstr>
      <vt:lpstr>Voluntary Withdrawal from Training</vt:lpstr>
      <vt:lpstr>Voluntary Withdrawal from Training – 20 CFR 618.645</vt:lpstr>
      <vt:lpstr>Continuation of Training after Employment – 20 CFR 618.645(e)</vt:lpstr>
      <vt:lpstr>Reasonable Cost of Training</vt:lpstr>
      <vt:lpstr>Reasonable Cost of Training – 20 CFR 618.650</vt:lpstr>
      <vt:lpstr>Training for Adversely Affected Incumbent Workers</vt:lpstr>
      <vt:lpstr>Training of Adversely Affected Incumbent Workers – 20 CFR 618.655</vt:lpstr>
      <vt:lpstr>Training of Adversely Affected Incumbent Workers – 20 CFR 618.655</vt:lpstr>
      <vt:lpstr>Training of Adversely Affected Incumbent Workers – 20 CFR 618.655</vt:lpstr>
      <vt:lpstr>Benchmarks</vt:lpstr>
      <vt:lpstr>Benchmarks – 20 CFR 618.660</vt:lpstr>
      <vt:lpstr>Benchmarks – 20 CFR 618.660</vt:lpstr>
      <vt:lpstr>Benchmarks Failures – 20 CFR 618.660</vt:lpstr>
      <vt:lpstr>Question</vt:lpstr>
      <vt:lpstr>Question</vt:lpstr>
      <vt:lpstr>Question</vt:lpstr>
      <vt:lpstr>Question</vt:lpstr>
      <vt:lpstr>Amending Training Programs</vt:lpstr>
      <vt:lpstr>Amending Training Program Conditions for Amending – 20 CFR 618.665(a)</vt:lpstr>
      <vt:lpstr>Amending Training Program Criteria to be Met – 20 CFR 618.665(b)</vt:lpstr>
      <vt:lpstr>Question</vt:lpstr>
      <vt:lpstr>Question</vt:lpstr>
      <vt:lpstr>Question</vt:lpstr>
      <vt:lpstr>Question</vt:lpstr>
      <vt:lpstr>Question</vt:lpstr>
      <vt:lpstr>Question</vt:lpstr>
      <vt:lpstr>Payment Restrictions for Training Programs</vt:lpstr>
      <vt:lpstr>Payment Restrictions – 20 CFR 618.625</vt:lpstr>
      <vt:lpstr>Payment Restrictions – 20 CFR 618.625</vt:lpstr>
      <vt:lpstr>Payment Restrictions – 20 CFR 618.625</vt:lpstr>
      <vt:lpstr>Wrapping Up</vt:lpstr>
      <vt:lpstr>Resources</vt:lpstr>
      <vt:lpstr>Save the Date:</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353</cp:revision>
  <dcterms:created xsi:type="dcterms:W3CDTF">2019-06-21T16:58:05Z</dcterms:created>
  <dcterms:modified xsi:type="dcterms:W3CDTF">2020-09-11T13:45:05Z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