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5.xml" ContentType="application/vnd.openxmlformats-officedocument.presentationml.tags+xml"/>
  <Override PartName="/ppt/notesSlides/notesSlide47.xml" ContentType="application/vnd.openxmlformats-officedocument.presentationml.notesSlide+xml"/>
  <Override PartName="/ppt/tags/tag6.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56"/>
  </p:notesMasterIdLst>
  <p:sldIdLst>
    <p:sldId id="277" r:id="rId7"/>
    <p:sldId id="441" r:id="rId8"/>
    <p:sldId id="335" r:id="rId9"/>
    <p:sldId id="295" r:id="rId10"/>
    <p:sldId id="309" r:id="rId11"/>
    <p:sldId id="310" r:id="rId12"/>
    <p:sldId id="311" r:id="rId13"/>
    <p:sldId id="312" r:id="rId14"/>
    <p:sldId id="313" r:id="rId15"/>
    <p:sldId id="314" r:id="rId16"/>
    <p:sldId id="367" r:id="rId17"/>
    <p:sldId id="368" r:id="rId18"/>
    <p:sldId id="336" r:id="rId19"/>
    <p:sldId id="337" r:id="rId20"/>
    <p:sldId id="315" r:id="rId21"/>
    <p:sldId id="316" r:id="rId22"/>
    <p:sldId id="317" r:id="rId23"/>
    <p:sldId id="318" r:id="rId24"/>
    <p:sldId id="443" r:id="rId25"/>
    <p:sldId id="341" r:id="rId26"/>
    <p:sldId id="342" r:id="rId27"/>
    <p:sldId id="339" r:id="rId28"/>
    <p:sldId id="340" r:id="rId29"/>
    <p:sldId id="338" r:id="rId30"/>
    <p:sldId id="345" r:id="rId31"/>
    <p:sldId id="343" r:id="rId32"/>
    <p:sldId id="344" r:id="rId33"/>
    <p:sldId id="346" r:id="rId34"/>
    <p:sldId id="347" r:id="rId35"/>
    <p:sldId id="348" r:id="rId36"/>
    <p:sldId id="349" r:id="rId37"/>
    <p:sldId id="350" r:id="rId38"/>
    <p:sldId id="351" r:id="rId39"/>
    <p:sldId id="352" r:id="rId40"/>
    <p:sldId id="353" r:id="rId41"/>
    <p:sldId id="354" r:id="rId42"/>
    <p:sldId id="355" r:id="rId43"/>
    <p:sldId id="319" r:id="rId44"/>
    <p:sldId id="320" r:id="rId45"/>
    <p:sldId id="321" r:id="rId46"/>
    <p:sldId id="356" r:id="rId47"/>
    <p:sldId id="358" r:id="rId48"/>
    <p:sldId id="322" r:id="rId49"/>
    <p:sldId id="323" r:id="rId50"/>
    <p:sldId id="410" r:id="rId51"/>
    <p:sldId id="442" r:id="rId52"/>
    <p:sldId id="436" r:id="rId53"/>
    <p:sldId id="408" r:id="rId54"/>
    <p:sldId id="332"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0" clrIdx="0">
    <p:extLst>
      <p:ext uri="{19B8F6BF-5375-455C-9EA6-DF929625EA0E}">
        <p15:presenceInfo xmlns:p15="http://schemas.microsoft.com/office/powerpoint/2012/main" userId="S-1-5-21-625881431-3029617060-3355961844-125259" providerId="AD"/>
      </p:ext>
    </p:extLst>
  </p:cmAuthor>
  <p:cmAuthor id="2" name="Theberge, Timothy - ETA" initials="TT-E" lastIdx="10" clrIdx="1">
    <p:extLst>
      <p:ext uri="{19B8F6BF-5375-455C-9EA6-DF929625EA0E}">
        <p15:presenceInfo xmlns:p15="http://schemas.microsoft.com/office/powerpoint/2012/main" userId="S-1-5-21-2522062978-2635407418-847139880-3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A0A45-2FF7-4638-91B2-B2C20835A40D}" v="107" dt="2020-01-16T18:53:19.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4" autoAdjust="0"/>
    <p:restoredTop sz="59124" autoAdjust="0"/>
  </p:normalViewPr>
  <p:slideViewPr>
    <p:cSldViewPr snapToGrid="0">
      <p:cViewPr varScale="1">
        <p:scale>
          <a:sx n="43" d="100"/>
          <a:sy n="43" d="100"/>
        </p:scale>
        <p:origin x="1428" y="48"/>
      </p:cViewPr>
      <p:guideLst/>
    </p:cSldViewPr>
  </p:slideViewPr>
  <p:notesTextViewPr>
    <p:cViewPr>
      <p:scale>
        <a:sx n="125" d="100"/>
        <a:sy n="125" d="100"/>
      </p:scale>
      <p:origin x="0" y="0"/>
    </p:cViewPr>
  </p:notesTextViewPr>
  <p:notesViewPr>
    <p:cSldViewPr snapToGrid="0"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1.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4.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124"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gs" Target="tags/tag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1981901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**TIM § 618.600 is new and provides the scope of subpart F. </a:t>
            </a:r>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316992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Tim - This section has been added to give the reader a helpful overview of subpart F. This section explains that the goal of training is to help trade-affected workers obtain the skills necessary to get back to work as quickly as possible at a reasonable training cost. The type of reemployment aimed for is suitable employment. Obtaining suitable employment is an aspirational goal, but not a requirement. Training that leads to reemployment that pays as much or more than the trade-affected worker’s adversely affected employment is another aspirational goal and is preferred.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03792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618.605 is new. This section discusses general procedures for trade-affected workers to apply for training, as well as other procedures States must follow in making determinations on applications for training.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865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Tim – Section 618.605 Paragraph (a) was developed in conjunction with subpart C in accordance with sec. 235 of the Act. It requires States to ensure that every trade-affected worker has an initial assessment and that a comprehensive and specialized assessment has been made available to them, as required in subpart C. Assessments assist in the development of an IEP, as described in subpart C, and must be in place before approving an application for training, or if not in place, the information necessary to determine eligibility for training must be collected and documented in the trade-affected worker’s case file. The use of assessments in the development of a worker’s IEP is essential to ensure proper coordination with WIOA. Assessments are the foundation of the worker’s IEP and they ensure that the appropriate reemployment services, which may include training, are added to the IEP.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 addresses applications for training, as well as for transportation and subsistence payments. It reflects more accurately that applications must be made to the States in accordance with their policies and procedures. Because the use of forms will vary from State to State, the Department is not establishing specific requirements for their use or content and has instead referenced compliance with State policies and procedures.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(c) clarifies liable and agent State responsibilities as they apply to various types of decisions, and that decisions on whether to provide TAA Program-funded transportation and subsistence payments are determinations to which apply the subpart H sections § 618.820 (determinations of eligibility; notices to individuals), § 618.824 (liable State and agent State responsibilities), and § 618.828 (appeals and hearings).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comply with OMB’s Uniform Guidance and documentation requirements to ensure access to due process, copies of such applications and all determinations by the State on whether to approve or deny the training, including whether to approve TAA Program-funded transportation and subsistence payments, must be included in the trade-affected worker’s case file. The documentation may be made through paper or electronic records or a combination thereof.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Paragraph (e) is a new provision. It is authorized under sec. 225 of the Act. Paragraph (e) allows training for trade-affected workers any time after their certification date without regard to whether such worker has applied for or exhausted UI. This new provision was added because the Department has discovered through monitoring and oversight activities that many States use the application for or filing of a UI claim to be the sole trigger for providing trade-affected workers with access to TAA Program benefits and services. Relying on this as the sole outreach strategy to assist trade-affected workers in applying for training may cause a delay in services. Section 225 of the Act makes clear that States must provide whatever assistance is necessary to enable trade-affected workers to prepare applications for program benefits, including training, in as timely a fashion as possible. States should use multiple strategies for providing trade-affected workers with access to TAA Program benefits and services.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425128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258443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Tim – Section 618.605 Paragraph (d)(1) requires the State to explore, identify, and secure training opportunities to ensure trade-affected workers return to employment as soon as possible. States must use all necessary and reasonable means to find appropriate training where no appropriate training opportunities exists. States, in collaboration with local workforce development boards (or LWDBs), one-stop partners, and other partners, must explore how to make new training opportunities available either by approving out-of-area training or by encouraging training providers to provide needed training in the local area, as well as exploring ways in which work-based training (e.g., OJT, apprenticeships) and other types of training programs could be adapted to accommodate workers in disciplines that lack training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Paragraph (d)(2) provides that TAA Program funds may be used to create customized, group training opportunities. Funds may be used to create trainings including, but not limited to, remedial education classes, English language training, or contextualized occupational training, in order to serve a particular dislocation event where available education and training programs are not sufficient. Contextualized learning is training that combines academic and occupational training. The Department, through its oversight efforts, has observed that a large-scale dislocation can overburden a local area’s resources for adult basic education or English language education. TAA Program funds can be used to add additional capacity when that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Paragraph (d)(3) requires States to coordinate with other public and private agencies, in cooperation with local workforce development boards established under WIOA to ensure a wide-range of training opportunities are available to trade-affected workers in demand occupations.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 to training in sought-after fields is vital for TAA recipients because these workers have generally lost high-paying jobs requiring specific skills that may not be replaced in the evolving economy. Communities of workers with similar skills are sometimes subject to mass layoffs and that such workers may need to be retrained for entirely new occupations. As this can happen, especially in more rural areas, the Department encourages States to work with local workforce development boards in addressing these dislocations at the community or regional level and not just from the viewpoint of an individual worker. This is also a situation in which customized group trainings could be an efficient method of training trade-affected workers. This also allows States to use TAA Program funds to support basic skills training and English language learning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3246642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Section 618.610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implements all six statutory criteria for training approval from sec. 236(a)(1)(A) through (F). The introductory language adds a new requirement that a State must refer to a trade-affected worker’s initial or comprehensive and specialized assessments and IEP, if available, before approving training.</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48978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a:t>
            </a:r>
            <a:r>
              <a:rPr lang="en-US" sz="1200" kern="1200" baseline="0" dirty="0" smtClean="0">
                <a:solidFill>
                  <a:schemeClr val="tx1"/>
                </a:solidFill>
                <a:effectLst/>
                <a:latin typeface="+mn-lt"/>
                <a:ea typeface="+mn-ea"/>
                <a:cs typeface="+mn-cs"/>
              </a:rPr>
              <a:t> here’s a table showing the 6 criteria and applicable paragraph within section 618.610</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2437092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Criterion 1, implemented by paragraph (a), provides the definition of “suitable employment,”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change here:</a:t>
            </a:r>
            <a:r>
              <a:rPr lang="en-US" sz="1200" kern="1200" dirty="0" smtClean="0">
                <a:solidFill>
                  <a:schemeClr val="tx1"/>
                </a:solidFill>
                <a:effectLst/>
                <a:latin typeface="+mn-lt"/>
                <a:ea typeface="+mn-ea"/>
                <a:cs typeface="+mn-cs"/>
              </a:rPr>
              <a:t> The Department did not</a:t>
            </a:r>
            <a:r>
              <a:rPr lang="en-US" sz="1200" kern="1200" baseline="0" dirty="0" smtClean="0">
                <a:solidFill>
                  <a:schemeClr val="tx1"/>
                </a:solidFill>
                <a:effectLst/>
                <a:latin typeface="+mn-lt"/>
                <a:ea typeface="+mn-ea"/>
                <a:cs typeface="+mn-cs"/>
              </a:rPr>
              <a:t> include language about </a:t>
            </a:r>
            <a:r>
              <a:rPr lang="en-US" sz="1200" kern="1200" dirty="0" smtClean="0">
                <a:solidFill>
                  <a:schemeClr val="tx1"/>
                </a:solidFill>
                <a:effectLst/>
                <a:latin typeface="+mn-lt"/>
                <a:ea typeface="+mn-ea"/>
                <a:cs typeface="+mn-cs"/>
              </a:rPr>
              <a:t>suitable employment available outside the commuting area in an area in which the worker desires to relocate “with the assistance of a relocation allowance.” The Department determined that the language in 20 CFR 617.22(a)(1)(i) created confusion as to whether an application for a relocation allowance is required before determining whether suitable employment is available outside the commuting area. The change clarifies that only a trade-affected worker’s stated intent to relocate to a different area is necessary, and this change is intended to eliminate undue delay in the training approval process.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Criterion 2, is implemented by paragraph (b). Paragraph (b)(1) emphasizes that for the trade-affected worker to benefit from appropriate training, the training must improve the worker’s chances of obtaining employment than would occur without training. The training should also improve the worker’s chances of either earning higher wages than would otherwise be the case or that the training will place the worker on a career pathway to do so. Approved training can provide the worker with access to a career pathway that will lead to higher earnings, even if the initial placement does not.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(b)(2) requires that a worker be capable of undertaking, making satisfactory progress in, and completing the training. However, the Department substituted “knowledge, skills, and abilities” for “mental and physical capabilities” as the test for determining whether a worker can go through the training. This change complies with laws that forbid the denial of training to an otherwise qualified trade-affected worker because of a disability. </a:t>
            </a:r>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01438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Criterion 3 is implemented by paragraph (c). This criterion requires States to assess, based on labor market information, whether trade-affected workers who complete an approved training program are likely to find employment using the skills and education acquired while in the training. This criterion does not limit approval only to training programs that result in suitable employment (except for training programs that include OJT, which must lead to suitable employment with the employer offering the OJT). It is not always feasible to train trade-affected workers for suitable employment. Obtaining suitable employment is a goal, not an inflexible requirement, for the approval of training—except for OJT. However, the expectation is that all training leads to employment and *that* is an inflexible requirement.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(c)(1) requires that when initially approving such training, there must be a projection based on labor market information of employment opportunities expected to exist at the time of completion of the training program. This criterion requires the State to review current local labor market data and trends. As such, States should use real-time sources of State labor market information.</a:t>
            </a:r>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Paragraphs (c)(2) through (6) are based on established administrative guidance. They were made after consideration of Department monitoring and oversight findings and technical assistance requests.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(c)(2) requires States to measure expected job market conditions using pertinent labor market data, including job order activity, short-term projections data, job vacancy surveys, business visitation programs, and local and regional strategic plans. Paragraph (c)(2) also indicates that labor market information should be documented in the trade-affected worker’s case file, and that the State should work with the local workforce development boards and its one-stop partners to understand current labor market conditions and opportunities for work-based learning.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(c)(3) places a new obligation on the State when determining whether Criterion 3 is met, as part of the process of approving training for a trade-affected worker who desires to relocate upon completion of training. Under paragraph (c)(3), the State must document the labor market information in the area to which the worker intends to relocate. This is because that is the area where the worker will be seeking employment upon completion of training and is the relevant labor market.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(c)(4) recognizes that a demand for a single trade-affected worker trained in a specific occupation can exist in the local labor market and permits the State to determine that a reasonable expectation of employment exists in occupations where there are limited job openings. States must verify with businesses in the commuting area or in the area of intended relocation that such demand exists for a worker with such training, and these efforts must be documented in the trade-affected worker’s case file. This situation may exist in smaller labor market areas or in larger areas where only a few skilled specialists are needed to meet the current demand (e.g., taxidermy or boat repair). However, States must ensure that they do not create an excess supply of trained workers where there is limited opportunity. In occupations with limited demand, the State must consider the number of workers currently enrolled in training that are likely to meet that demand prior to enrolling additional workers in training for that occupation.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242419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Introductions and Greetings.. Please</a:t>
            </a:r>
            <a:r>
              <a:rPr lang="en-US" baseline="0" dirty="0" smtClean="0"/>
              <a:t> note that the speaker notes are in Today’s PPT in the file share, if you’d like to download and follow along.  Also, during</a:t>
            </a:r>
            <a:r>
              <a:rPr lang="en-US" dirty="0" smtClean="0"/>
              <a:t> the presentation please enter your questions into the chat. Lastly, please consider having the copy of the Final Rule open so you can follow along. </a:t>
            </a:r>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7402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Julie – Section 618.610 Paragraph (c)(5) recognizes that self-employment may be a viable employment goal. States must review the labor market conditions to determine that the skills to be obtained in the training will lead to self-employment that will provide the trade-affected worker with wages or earnings at or near their wages in adversely affected employment.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Paragraph (c)(6) codifies the requirement in sec. 236(c)(B)(</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of the Act that an OJT can only be approved that can reasonably be expected to lead to suitable employment with the employer offering the OJT.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2036051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Julie –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Answer: The Department clarifies that the intent of this language is to limit the geographical area in which a trade-affected worker must seek suitable employment before training can be approved. It does not limit the employment that a worker may accept.</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1598109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The Department clarifies that § 618.610(c)(4) does not apply to most proposed training programs and it is specific to proposed training programs for limited demand occupations. The Department encourages the State, during the training approval process, to use any available means to evaluate the likelihood of the worker to successfully compete for and obtain a position after completing proposed training in the limited demand occupation.</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2418309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Criterion 4 is implemented by paragraph (d) and is simpler, better organized, and free of outdated references.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Criterion 5, is implemented by paragraph (e). It modernizes the criterion’s personal qualification language, adds a new requirement directing the State to review the trade-affected worker’s initial assessment, and the comprehensive and specialized assessment and IEP, if available, to determine if the proposed training is appropriate based on the worker’s current skills.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stresses that the duration of the approved training must be commensurate with the worker’s financial resources. And provides considerations for determining whether the worker has sufficient financial resources when the worker’s remaining available weeks of UI and TRA payments will not equal or exceed the duration of the training. This information must be documented by the State.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States should consider factors beyond just financial aid and Federal work-study programs when determining whether workers have alternative means to support themselves financially if a TAA approved training program lasts longer than a worker’s TRA benefits. States should consider whether TAA Program recipients have access to supports like Supplemental Nutrition Assistance Program (SNAP) or Temporary Assistance for Needy Families benefits, or if recipients are equipped to attain part-time employment.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2272743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Criterion 6 is implemented by paragraph (f). Paragraph (f)(1) provides that the determination must be appropriate given the trade-affected worker’s knowledge, skills, abilities, background, and experience as identified in Criterion 5 - paragraph (e). States should compare the trade-affected worker’s ability to undertake the training program against the worker’s employment goals as identified through the criteria used in Criterion 3 - paragraph (c) and determine if the training program is suitable based on that comparison. States should also examine the trade-affected worker’s IEP, if available, but at minimum, must have the worker’s stated employment goal. For example, if a trade-affected worker’s stated employment goal is to be a welder and their assessment results, education, past work history, and skills are all compatible with welding, and there is a demand for welders in the local labor market, and the training program will result in the worker being able to meet any certification standards required for a welding position, then the training program for this worker can be considered suitable.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(f)(2) discusses reasonable cost. Reasonable cost is a critical determinant in approving training programs. The amount of training funds available to the States is limited by the statute and discussed in more detail in subpart I. When training is approved, a trade-affected worker is entitled to payment of all the costs of the approved training. Due to these conditions, States must control training costs and approve only that training “available at a reasonable cost.”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(f)(2)</a:t>
            </a:r>
            <a:r>
              <a:rPr lang="en-US" sz="1200" kern="1200" baseline="0" dirty="0" smtClean="0">
                <a:solidFill>
                  <a:schemeClr val="tx1"/>
                </a:solidFill>
                <a:effectLst/>
                <a:latin typeface="+mn-lt"/>
                <a:ea typeface="+mn-ea"/>
                <a:cs typeface="+mn-cs"/>
              </a:rPr>
              <a:t> also </a:t>
            </a:r>
            <a:r>
              <a:rPr lang="en-US" sz="1200" kern="1200" dirty="0" smtClean="0">
                <a:solidFill>
                  <a:schemeClr val="tx1"/>
                </a:solidFill>
                <a:effectLst/>
                <a:latin typeface="+mn-lt"/>
                <a:ea typeface="+mn-ea"/>
                <a:cs typeface="+mn-cs"/>
              </a:rPr>
              <a:t>provides examples of training-related costs that must be considered in the approval of training. The Department has expanded the list of examples to reflect common costs associated with training programs and to ensure that States fully understand the costs of a training program before they approve it. The list is not all-inclusive. States must ensure that training funds are expended wisely, are available for the maximum number of trade-affected workers, and will support workers to ensure that they will complete their selected training program. Paragraph (f)(2)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requires the State to ensure and document that the training program costs are reasonable by researching costs for similar training programs. States must exhaust alternatives before purchasing equipment or related materials for workers, to ensure that those purchases are truly necessary.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States are generally prohibited from approving training when the costs of the training are unreasonably high in comparison with the average costs of training other workers in similar occupations at other providers. However, there may be instances where a higher cost training program is the better investment of funds, so the Final Rule allows a State to approve higher cost training if it is expected to achieve a higher likelihood of employment, employment retention, or wage replacement, or achieve comparable results in a significantly shorter duration, resulting in reduced weeks of TRA or a more rapid return to employment. Based on this standard, higher cost training must not be approved unless there is a clear difference in the quality and results of the training or unless comparable results can be achieved in a significantly shorter period of time. The latter standards are consistent with the Act’s intent to get trade-affected workers back into employment as rapidly as possible. States should have well-defined policies and procedures addressing this topic to ensure consistency and clear explanations to workers. The definition of “reasonable cost” is further addressed later in Subpart F in Section 618.650.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States are also prohibited</a:t>
            </a:r>
            <a:r>
              <a:rPr lang="en-US" sz="1200" kern="1200" baseline="0" dirty="0" smtClean="0">
                <a:solidFill>
                  <a:schemeClr val="tx1"/>
                </a:solidFill>
                <a:effectLst/>
                <a:latin typeface="+mn-lt"/>
                <a:ea typeface="+mn-ea"/>
                <a:cs typeface="+mn-cs"/>
              </a:rPr>
              <a:t> from approving training</a:t>
            </a:r>
            <a:r>
              <a:rPr lang="en-US" sz="1200" kern="1200" dirty="0" smtClean="0">
                <a:solidFill>
                  <a:schemeClr val="tx1"/>
                </a:solidFill>
                <a:effectLst/>
                <a:latin typeface="+mn-lt"/>
                <a:ea typeface="+mn-ea"/>
                <a:cs typeface="+mn-cs"/>
              </a:rPr>
              <a:t> where transportation or subsistence payments for training outside the trade-affected worker's commuting area adds substantially to the total cost of training, if other appropriate training in the commuting area is available at a lower cost.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2770094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States should compare the trade-affected worker’s ability to undertake the training program against the worker’s self-employment goal and determine if the training program is suitable based on that comparison. The Department affirms that the example would meet the “suitable for the worker” part of Criterion 6 </a:t>
            </a:r>
            <a:r>
              <a:rPr lang="en-US" sz="1200" i="1" kern="1200" dirty="0" smtClean="0">
                <a:solidFill>
                  <a:schemeClr val="tx1"/>
                </a:solidFill>
                <a:effectLst/>
                <a:latin typeface="+mn-lt"/>
                <a:ea typeface="+mn-ea"/>
                <a:cs typeface="+mn-cs"/>
              </a:rPr>
              <a:t>(§ 618.610(f)(1))</a:t>
            </a:r>
            <a:r>
              <a:rPr lang="en-US" sz="1200" kern="1200" dirty="0" smtClean="0">
                <a:solidFill>
                  <a:schemeClr val="tx1"/>
                </a:solidFill>
                <a:effectLst/>
                <a:latin typeface="+mn-lt"/>
                <a:ea typeface="+mn-ea"/>
                <a:cs typeface="+mn-cs"/>
              </a:rPr>
              <a:t>, if the training program being considered meets the conditions for a trade-affected worker to be qualified to undertake and complete a training </a:t>
            </a:r>
            <a:r>
              <a:rPr lang="en-US" sz="1200" i="1" kern="1200" dirty="0" smtClean="0">
                <a:solidFill>
                  <a:schemeClr val="tx1"/>
                </a:solidFill>
                <a:effectLst/>
                <a:latin typeface="+mn-lt"/>
                <a:ea typeface="+mn-ea"/>
                <a:cs typeface="+mn-cs"/>
              </a:rPr>
              <a:t>(Criterion 5, § 618.610(e)(1) and (2))</a:t>
            </a:r>
            <a:r>
              <a:rPr lang="en-US" sz="1200" kern="1200" dirty="0" smtClean="0">
                <a:solidFill>
                  <a:schemeClr val="tx1"/>
                </a:solidFill>
                <a:effectLst/>
                <a:latin typeface="+mn-lt"/>
                <a:ea typeface="+mn-ea"/>
                <a:cs typeface="+mn-cs"/>
              </a:rPr>
              <a:t>; and if the self-employment will satisfy </a:t>
            </a:r>
            <a:r>
              <a:rPr lang="en-US" sz="1200" i="1" kern="1200" dirty="0" smtClean="0">
                <a:solidFill>
                  <a:schemeClr val="tx1"/>
                </a:solidFill>
                <a:effectLst/>
                <a:latin typeface="+mn-lt"/>
                <a:ea typeface="+mn-ea"/>
                <a:cs typeface="+mn-cs"/>
              </a:rPr>
              <a:t>§ 618.610(c) (Criterion 3, reasonable expectation of employment) </a:t>
            </a:r>
            <a:r>
              <a:rPr lang="en-US" sz="1200" kern="1200" dirty="0" smtClean="0">
                <a:solidFill>
                  <a:schemeClr val="tx1"/>
                </a:solidFill>
                <a:effectLst/>
                <a:latin typeface="+mn-lt"/>
                <a:ea typeface="+mn-ea"/>
                <a:cs typeface="+mn-cs"/>
              </a:rPr>
              <a:t>and provide the trade-affected worker with work of a substantially equal or higher skill level than the worker’s past adversely affected employment, and self-employment wages are projected to result in earnings equivalent to 80 percent of the worker’s adversely affected wages.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on methods for tracking and reporting self-employment earnings: The final rule does not prescribe a specific method for the tracking of wages for self-employed trade-affected workers. Consistent with administrative guidance, the TAA Program allows for the collection and reporting of supplemental wage information consistent with WIOA.  Also, The Department encourages States to refer trade-affected workers to self-employment assistance programs to assist workers in estimating or calculating future wages or earnings and other aspects of self-employment that are outside the purview of the TAA Program.</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1803167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Julie –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Answer: While a trade-affected worker’s employment goal may be self-employment, the Department does not consider a training program consisting of only entrepreneurial training as an approvable training program under the TAA Program. Occupational training is a required component. The Department maintains that allowing a training program consisting of only entrepreneurial training conflicts with the goal of TAA approved training,</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hich is that training provided must, at a reasonable cost and as quickly as possible, assist a trade-affected worker in obtaining the necessary skills to have a reasonable expectation of employment. </a:t>
            </a:r>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968741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The Department affirms that the relevant inquiry is whether someone has sufficient financial resources to complete training, but the statutory requirement is limited to the availability of TRA. States are encouraged to review trade-affected workers’ financial situations as part of the employment and case management services provided under subpart C.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168063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The final rule does not provide explicit documentation requirements for verification of financial resources. States are, however, required to retain or describe the documents they used to render a determination in the trade-affected worker’s case file </a:t>
            </a:r>
            <a:r>
              <a:rPr lang="en-US" sz="1200" i="1" kern="1200" dirty="0" smtClean="0">
                <a:solidFill>
                  <a:schemeClr val="tx1"/>
                </a:solidFill>
                <a:effectLst/>
                <a:latin typeface="+mn-lt"/>
                <a:ea typeface="+mn-ea"/>
                <a:cs typeface="+mn-cs"/>
              </a:rPr>
              <a:t>(in compliance with the final rule at § 618.610(e)(4)).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214966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We discussed this in subpart C but yes, partner program assessments and IEPs may be used if they meet the requirements established in the final rule. Assessments and IEPs from partner programs that do not meet the requirements of the final rule may be supplemented by additional information in order to meet those missing requirements. Duplication of effort should be avoided wherever possible.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0910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Tim: read slide [This is part 1, today’s portion]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Read: Subpart F governs the training portion of the TAA Program. Training is an opportunity to gain skills and reenter the workforce after a total or partial separation or threat of separation from adversely affected employment. The TAA Program’s goal is to help each trade-affected worker participating in the program obtain suitable employment when possible. Training under the TAA Program should assist a trade-affected worker in obtaining the skills necessary for employment as quickly as possible and at a reasonable cost. With those principles in mind, training should allow workers to compete for the highest paying employment achievable given their preexisting skills, abilities, and education and the current and projected job market. This is part 1 of a 2 part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We use the term “training program” throughout.  This</a:t>
            </a:r>
            <a:r>
              <a:rPr lang="en-US" sz="1200" kern="1200" baseline="0" dirty="0" smtClean="0">
                <a:solidFill>
                  <a:schemeClr val="tx1"/>
                </a:solidFill>
                <a:effectLst/>
                <a:latin typeface="+mn-lt"/>
                <a:ea typeface="+mn-ea"/>
                <a:cs typeface="+mn-cs"/>
              </a:rPr>
              <a:t> is interchangeable with the term “training plan”.  We use “training program” because that’s the term the statue uses.</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a:p>
        </p:txBody>
      </p:sp>
    </p:spTree>
    <p:extLst>
      <p:ext uri="{BB962C8B-B14F-4D97-AF65-F5344CB8AC3E}">
        <p14:creationId xmlns:p14="http://schemas.microsoft.com/office/powerpoint/2010/main" val="1175978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When tests or exams, such as mid-terms, finals, or licensure exams, are part of an approved training program, transportation costs (outside of the commuting area) are allowable costs. These tests, especially those that might occur after the classroom training portion of the training has completed, should be documented as part of the training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Otherwise – outside of an approved training program, the TAA Program may cover the costs of any fees associated with the test as an employment and case management expense, but not transportation. Transportation costs outside of an approved training program would be considered a supportive service, which is not payable using TAA Program funds.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524184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The Department clarifies that the provision of training-related costs is unchanged from current practice and policy. If materials or supplies are required of all students enrolled in the training, States are required to provide those items for the trade-affected worker to use. § 618.610(f) does not prohibit a State from reimbursing a worker. As provided in paragraph (f)(2), training costs may include tuition and related expenses, including books, tools, computers and other electronic devices, internet access, uniforms and other training-related clothing such as goggles and work boots, laboratory fees, and other academic fees required as part of the approved training program.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on exhausting alternatives before purchasing training equipment: Section 618.610(f)(2)(B) of the final rule recommends that States explore other options before purchasing equipment or related materials needed for training. Alternatives could include, for example, an equipment lease agreement. The Department advises States to follow their regular procurement process and comply with Uniform Guidance (2 CFR part 200 and 2 CFR part 2900), as appropriate, paying close attention to the distinction between equipment and supplies.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2135117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**JULIE Section 618.615 discusses the various limitations on a State’s approval of a training program.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3570049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618.615 Paragraph (a) retains the single training program per certification rule.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training program may evolve over the trade-affected worker’s period of participation in the TAA Program. For example, during the training, the State may learn that the worker’s program needs an OJT component, additional coursework, or remedial training to ensure employment. Changes to an ongoing training program are considered to be part of one training program. The only exception is discussed in paragraph (d)(4) for certain workers who perform a period of military service.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also retains the State’s ability to amend training programs, as explained in § 618.665. It also codifies existing policy and operation that allows for a training program to consist of multiple types of training. For example, a single training program could consist of remedial training, occupational training, and an OJT.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 permit States to approve full- or part-time training, as allowed under sec. 236(g) of the Act. Part-time training may be appropriate when trade-affected workers cannot undertake full-time training and the part-time training is reasonably expected to help them increase their earnings, ideally by helping them secure suitable employment. States must not approve part-time training that does not meet these requirements.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 also retains the provision that training is full-time if it is in accordance with the established hours and days (or credit hours) of the training provider.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provisions on part-time training under the TAA Program are new because there was no corresponding language in part 617, because the Act did not allow part-time training when the regulations were last promulgated. A State may approve part-time training  and the maximum duration for part-time approved training is </a:t>
            </a:r>
            <a:r>
              <a:rPr lang="en-US" sz="1200" kern="1200" baseline="0" dirty="0" smtClean="0">
                <a:solidFill>
                  <a:schemeClr val="tx1"/>
                </a:solidFill>
                <a:effectLst/>
                <a:latin typeface="+mn-lt"/>
                <a:ea typeface="+mn-ea"/>
                <a:cs typeface="+mn-cs"/>
              </a:rPr>
              <a:t>130 weeks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implements sec. 236(g)(2) of the Act’s restriction on payment of TRA to adversely affected workers in part-time training. It also establishes that the training-approval requirements of this section apply to part-time training. A trade-affected worker may participate in part-time training while employed either part-time or full-time. And the State must inform an adversely affected worker who chooses part-time training that the worker will not be eligible for TRA and may lose HCTC eligibility, if available, while engaged in part-time training. AAIWs also should be informed of this in the event they are separated and become an AAW. However, AAIWs are not eligible for either TRA or the HCTC.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 also has a cross reference to </a:t>
            </a:r>
            <a:r>
              <a:rPr lang="en-US" sz="1200" kern="1200" baseline="0" dirty="0" smtClean="0">
                <a:solidFill>
                  <a:schemeClr val="tx1"/>
                </a:solidFill>
                <a:effectLst/>
                <a:latin typeface="+mn-lt"/>
                <a:ea typeface="+mn-ea"/>
                <a:cs typeface="+mn-cs"/>
              </a:rPr>
              <a:t>Subpart G </a:t>
            </a:r>
            <a:r>
              <a:rPr lang="en-US" sz="1200" kern="1200" dirty="0" smtClean="0">
                <a:solidFill>
                  <a:schemeClr val="tx1"/>
                </a:solidFill>
                <a:effectLst/>
                <a:latin typeface="+mn-lt"/>
                <a:ea typeface="+mn-ea"/>
                <a:cs typeface="+mn-cs"/>
              </a:rPr>
              <a:t>§ 618.780(b)(1)(i), which provides that a State law cannot disqualify an AAW from receiving UI or TRA because such worker is enrolled in or participating in a training program approved under subpart F. However, an AAW enrolled in part-time training is not eligible for TRA and AAIWs are ineligible for TRA. Therefore, paragraph (b)(2)(v) only specifies that State law cannot disqualify an AAW for UI because of part-time training.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 also cross-references Subpart G § 618.780(b)(1)(ii), which allows a trade-affected worker to refuse work to which the State agency referred the AAW because such work would either stop or interfere with participation in TAA approved training. Because AAWs enrolled in part-time training are not eligible for TRA and AAIWs are not eligible for TRA, paragraph (b)(2)(vi) specifies that this applies to UI or other program benefits.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(c) adds language to clarify the process by which (pre-TAA Program) workers who are part of a group of workers that has not yet received a certification under subpart B can transition to training under the TAA Program from training originally approved under another program, such as WIOA.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3019155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Section 618.615 Paragraph (d) provides a general statement of appropriate duration, requiring that the duration of training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 appropriate to the skill level needed to facilitate reemployment. The training must be of suitable duration to achieve the desired skill level in the shortest possible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(d)</a:t>
            </a:r>
            <a:r>
              <a:rPr lang="en-US" sz="1200" kern="1200" baseline="0" dirty="0" smtClean="0">
                <a:solidFill>
                  <a:schemeClr val="tx1"/>
                </a:solidFill>
                <a:effectLst/>
                <a:latin typeface="+mn-lt"/>
                <a:ea typeface="+mn-ea"/>
                <a:cs typeface="+mn-cs"/>
              </a:rPr>
              <a:t> also </a:t>
            </a:r>
            <a:r>
              <a:rPr lang="en-US" sz="1200" kern="1200" dirty="0" smtClean="0">
                <a:solidFill>
                  <a:schemeClr val="tx1"/>
                </a:solidFill>
                <a:effectLst/>
                <a:latin typeface="+mn-lt"/>
                <a:ea typeface="+mn-ea"/>
                <a:cs typeface="+mn-cs"/>
              </a:rPr>
              <a:t>describes factors that may impact the length of training, including a trade-affected worker’s full- or part-time employment status, the need for supportive services from partner programs, and scheduled breaks in training.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paragraph </a:t>
            </a:r>
            <a:r>
              <a:rPr lang="en-US" sz="1200" kern="1200" dirty="0" smtClean="0">
                <a:solidFill>
                  <a:schemeClr val="tx1"/>
                </a:solidFill>
                <a:effectLst/>
                <a:latin typeface="+mn-lt"/>
                <a:ea typeface="+mn-ea"/>
                <a:cs typeface="+mn-cs"/>
              </a:rPr>
              <a:t>goes on to explain the maximum duration of approvable training. For most workers, the availability of income support is critical to their ability to engage in training. The Department interprets the Act to mean that the maximum number of weeks of training are intended to align with the maximum number of available weeks of income support. There is a maximum of 130 weeks of income support available to an AAW that is totally separated. This includes regular State funded UI, plus basic, additional, and Completion TRA. Therefore, paragraph (d)(3)(i) changes the 104-week regulatory limit on weeks of training to a total of up to 130 weeks, except as otherwise provided for OJT and apprenticeship at § 618.635(a)(3) and (c)(1), respectively, and as provided for certain workers who perform a period of duty in the Uniformed Services in § 618.615(d)(4). The requirement is to count actual weeks of training when measuring the duration of training. Scheduled breaks in training are not counted as weeks in training.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(d) provides a pathway for approving a training program that exceeds the period during which TRA is available, as allowed under sec. 236(a)(9) of the Act, but is still within the maximum duration of training. It cross-references Criterion 5 at § 618.610(e)(3), which provides the requirements for determining whether the trade-affected worker has sufficient financial resources available to support the worker through the completion of the training. Many training participants fail to complete training because they run out of income support. Notably, while AAWs are eligible for TRA, AAIWs are not. However, AAIWs will become AAWs if they are separated from adversely affected employment. Thus, both AAWs and AAIWs should be made aware of these limitations, and attention must also be paid to ensuring an AAIW has adequate financial resources to complete training. A State can approve a training program for longer than the duration of income support available if the State determines that the trade-affected worker has sufficient personal resources to support themselves while completing the training program. This does not mean that a trade-affected worker is expected to obtain personal loans or other such funds that they do not already possess. The worker must attest to the State that they have sufficient resources to sustain themselves while in training. The Department encourages comments on the implementation of this requirement and this issue in general.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(d)</a:t>
            </a:r>
            <a:r>
              <a:rPr lang="en-US" sz="1200" kern="1200" baseline="0" dirty="0" smtClean="0">
                <a:solidFill>
                  <a:schemeClr val="tx1"/>
                </a:solidFill>
                <a:effectLst/>
                <a:latin typeface="+mn-lt"/>
                <a:ea typeface="+mn-ea"/>
                <a:cs typeface="+mn-cs"/>
              </a:rPr>
              <a:t> also </a:t>
            </a:r>
            <a:r>
              <a:rPr lang="en-US" sz="1200" kern="1200" dirty="0" smtClean="0">
                <a:solidFill>
                  <a:schemeClr val="tx1"/>
                </a:solidFill>
                <a:effectLst/>
                <a:latin typeface="+mn-lt"/>
                <a:ea typeface="+mn-ea"/>
                <a:cs typeface="+mn-cs"/>
              </a:rPr>
              <a:t>implements sec. 233(</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of the Act, which creates an exception to the duration-of-training requirements for trade-affected workers who are also U.S. Armed Forces reservists ordered to active duty. As Congress has made clear, these workers should not be penalized for serving their country. The exception tolls the duration-of-training requirement so that workers returning from an involuntary call to active duty can reenroll in a training program upon their return, begin a new training program, or repeat parts of the training, as necessary.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(e) requires that training must be within the Unites States. Paragraph (e) clarifies this provision, explaining that both the trade-affected worker and the training provider (including providers of distance training) cannot be physically located outside the United States. Certain criteria for training approval, such as suitable employment, cannot be met if the worker is physically located outside of the United States. This provision is also consistent with Congress’s intent in sec. 2 of the Act “to foster the economic growth of and full employment in the United States” and “to safeguard American industry and labor.”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Department affirms that AAWs are allowed to continue in approved training, regardless of their employment status, after their initial approval of a training program, as long as they continue to successfully follow their approved training program and the requirements to amend their training program. Determining whether suitable employment exists is the requirement for the approval of training and not a factor in determining whether approved training can continue.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3843233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States must temporarily discontinue TRA payments when an AAW reduces full-time training to part-time training. Part-time training is approvable, but, before approving, States must consider the worker’s approved training program as a whole and the worker’s reasons for utilizing only part-time training. When trade-affected workers indicate they need to drop a class, which will change their status from full-time to part-time, it is appropriate to inquire about why they need to drop the class. If it is due to a barrier to training, a referral to a partner program may be needed. If a worker drops from full-time training to part-time training to meet a financial need, such as to help them increase immediate earnings, they may also gain work experience that helps them secure higher paying employment post-training. Whenever possible, workers must be enrolled in training that will ensure the fastest possible return to suitable employment.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2932945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While the Department supports State and local area efforts to make services as seamless as possible for trade-affected workers, the six criteria for approval of training, promulgated at § 618.610, are based on statutory requirements of the Act and must be met in order for training to be approved under the TAA Program. The Department explains that training eligibility under WIOA for dislocated workers found at WIOA sec. 134(c)(3) includes some of the six criteria for approval for a worker to meet training eligibility. The Department encourages States or local areas to incorporate elements of the six criteria under the TAA Program as part of determining the appropriateness of training for workers. By aligning the six TAA Program criteria process with the WIOA training eligibility, States and local areas can ensure a seamless transition from WIOA-funded training to TAA-funded training for the worker. In that scenario, there would be no extra step required. Without such a policy in place, the State must be able to document that the criteria at § 618.610 have been met. This does not mean that the WIOA-approved training must stop while TAA Program eligibility and training approval are addressed, but rather that the WIOA training cannot be considered TAA approved training until the State determines that the six criteria in § 618.610 have been met.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263686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Section 618.620, authorized by sec. 236(a)(5) of the Act, provides for the selection of training programs and has substantially changed from 20 CFR 617.23 due to statutory changes. </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38</a:t>
            </a:fld>
            <a:endParaRPr lang="en-US"/>
          </a:p>
        </p:txBody>
      </p:sp>
    </p:spTree>
    <p:extLst>
      <p:ext uri="{BB962C8B-B14F-4D97-AF65-F5344CB8AC3E}">
        <p14:creationId xmlns:p14="http://schemas.microsoft.com/office/powerpoint/2010/main" val="2159160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Paragraph (a) represents a change from the language at 20 CFR 617.23, which outlined the selection criteria for training programs and specified evaluation of a training provider's success by placement rates. The State must document the standards and procedures used to select training providers and training(s) in which the training program under this subpart will be approved.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(a) updates the language to align with WIOA provisions. The Department suggests that the State work with partners and partner programs to identify jointly appropriate training programs in their communities that will assist trade-affected workers in obtaining work or place them on a career pathway towards suitable employment leading to higher wages.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(a)</a:t>
            </a:r>
            <a:r>
              <a:rPr lang="en-US" sz="1200" kern="1200" baseline="0" dirty="0" smtClean="0">
                <a:solidFill>
                  <a:schemeClr val="tx1"/>
                </a:solidFill>
                <a:effectLst/>
                <a:latin typeface="+mn-lt"/>
                <a:ea typeface="+mn-ea"/>
                <a:cs typeface="+mn-cs"/>
              </a:rPr>
              <a:t> also </a:t>
            </a:r>
            <a:r>
              <a:rPr lang="en-US" sz="1200" kern="1200" dirty="0" smtClean="0">
                <a:solidFill>
                  <a:schemeClr val="tx1"/>
                </a:solidFill>
                <a:effectLst/>
                <a:latin typeface="+mn-lt"/>
                <a:ea typeface="+mn-ea"/>
                <a:cs typeface="+mn-cs"/>
              </a:rPr>
              <a:t>allows a State to choose a training provider from the eligible training provider (ETP) list, established under WIOA, without establishing additional standards or procedures. Section 236(a)(5) of the Act prohibits States from limiting training available under the TAA Program to only those training providers on the ETP list.</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2719494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Paragraph (b) addresses types of training. Paragraph (b)(1) describes work-based training and provisions for both AAWs and AAIWs. Although the Act no longer mandates work-based learning as the preferred training method, the Department maintains that work-based training options like apprenticeship, OJT, and customized training are excellent training options for establishing a career pathway and rapidly returning trade-affected workers to employment. Successful work-based training requires implementing the business engagement strategies developed under WIOA sec. 107(d)(4) in cooperation with the local workforce development boards.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Paragraphs (b)(2)(</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through (iv) are new and based on established administrative guidance. These paragraphs establish criteria for the approval of distance learning. 1 -  requires that the provider and trade-affected worker be located within the United States. 2 - requires the distance learning program to meet the six criteria for approval of training.  3 - requires the State to establish and monitor milestones of a distance learning program. This ensures that a trade-affected worker continues to make progress towards completing the training. 4 - establishes that a trade-affected worker that fails to meet the milestones established in 3 may be deemed to have ceased participation in training under subpart G (although AAIWs are ineligible for TRA, this may be helpful for States to use as a guideline). Paragraph (b) also defines the term “higher education” in accordance with sec. 236(a)(5)(H) of the Act.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(c) provides a nonexclusive list of other specific types of approvable training programs. The Department</a:t>
            </a:r>
            <a:r>
              <a:rPr lang="en-US" sz="1200" kern="1200" baseline="0" dirty="0" smtClean="0">
                <a:solidFill>
                  <a:schemeClr val="tx1"/>
                </a:solidFill>
                <a:effectLst/>
                <a:latin typeface="+mn-lt"/>
                <a:ea typeface="+mn-ea"/>
                <a:cs typeface="+mn-cs"/>
              </a:rPr>
              <a:t> did</a:t>
            </a:r>
            <a:r>
              <a:rPr lang="en-US" sz="1200" kern="1200" dirty="0" smtClean="0">
                <a:solidFill>
                  <a:schemeClr val="tx1"/>
                </a:solidFill>
                <a:effectLst/>
                <a:latin typeface="+mn-lt"/>
                <a:ea typeface="+mn-ea"/>
                <a:cs typeface="+mn-cs"/>
              </a:rPr>
              <a:t> not retain the heading of “Preferred Training,” as there is no longer a preference requirement in the Act. The selection of training, as discussed in this subpart, must be based on the need of the trade-affected worker to return to employment. This paragraph adds career and technical education to the list of approvable types of training because they are included in the Strengthening Career and Technical Education for the 21st Century Act (Pub. L. 115-224 (2018)), which supersedes the Carl D. Perkins Career and Technical Education Act of 2006, which superseded the Vocational Education Act of 1963, to which sec. 236(a)(1)(D) of the Act refers.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(d) reflects the Department’s conclusion that TAA Program funds can be used to provide training to trade-affected workers seeking to obtain an advanced degree or to complete coursework towards obtaining an unfinished advanced degree. It clarifies that workers who already possess an advanced degree or credential must not be denied further training for that reason alone. Approved training for advanced degrees is expected to be rare, and States must exercise special care to ensure that the costs are reasonable under Criterion 6 of the six criteria</a:t>
            </a:r>
            <a:r>
              <a:rPr lang="en-US" sz="1200" kern="1200" baseline="0" dirty="0" smtClean="0">
                <a:solidFill>
                  <a:schemeClr val="tx1"/>
                </a:solidFill>
                <a:effectLst/>
                <a:latin typeface="+mn-lt"/>
                <a:ea typeface="+mn-ea"/>
                <a:cs typeface="+mn-cs"/>
              </a:rPr>
              <a:t> for approval of training</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40</a:t>
            </a:fld>
            <a:endParaRPr lang="en-US"/>
          </a:p>
        </p:txBody>
      </p:sp>
    </p:spTree>
    <p:extLst>
      <p:ext uri="{BB962C8B-B14F-4D97-AF65-F5344CB8AC3E}">
        <p14:creationId xmlns:p14="http://schemas.microsoft.com/office/powerpoint/2010/main" val="2159069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517215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 The Department affirms that if a training provider (or course) is already on the ETP list, no additional standards or selection process is required under the TAA Program. Section 618.620 allows the inclusion of providers that are not on the ETP list. States are required, in those cases, to establish standards to ensure that trade-affected workers are provided access to quality training programs. The Department clarifies that States are expected to utilize TAA Program funds to pay for the costs of training, while using WIOA funds to provide appropriate supportive services that cannot be funded by the TAA Program. So, yes, WIOA can</a:t>
            </a:r>
            <a:r>
              <a:rPr lang="en-US" sz="1200" kern="1200" baseline="0" dirty="0" smtClean="0">
                <a:solidFill>
                  <a:schemeClr val="tx1"/>
                </a:solidFill>
                <a:effectLst/>
                <a:latin typeface="+mn-lt"/>
                <a:ea typeface="+mn-ea"/>
                <a:cs typeface="+mn-cs"/>
              </a:rPr>
              <a:t> still provide supportive services for a participant enrolled in trade-approved training even if that provider or course is not on the ETP list.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3680442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Julie – read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Answer: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Department is aware of the exclusion of advanced degrees from the measurable skills gain measure. However, this exclusion is not a factor in the training approval criteria in § 618.610 and cannot be used by a State to deny training for an advanced degree under the TAA Program. The Department explains that services strategies and historical service data are now used in setting performance goals under WIOA. Further, although the enrollment of trade-affected workers in advanced degrees may impact the measurable skills gain indicator, those same workers are likely to have higher employment rates and higher median earnings.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342BB8-3F7E-4150-BE07-912221E53E6C}" type="slidenum">
              <a:rPr lang="en-US" smtClean="0"/>
              <a:t>42</a:t>
            </a:fld>
            <a:endParaRPr lang="en-US"/>
          </a:p>
        </p:txBody>
      </p:sp>
    </p:spTree>
    <p:extLst>
      <p:ext uri="{BB962C8B-B14F-4D97-AF65-F5344CB8AC3E}">
        <p14:creationId xmlns:p14="http://schemas.microsoft.com/office/powerpoint/2010/main" val="1234709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**JULIE</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We have moved discussion of Section 618.625 Payment restrictions for training programs to the end of Part</a:t>
            </a:r>
            <a:r>
              <a:rPr lang="en-US" sz="1200" b="1" kern="1200" baseline="0" dirty="0" smtClean="0">
                <a:solidFill>
                  <a:schemeClr val="tx1"/>
                </a:solidFill>
                <a:effectLst/>
                <a:latin typeface="+mn-lt"/>
                <a:ea typeface="+mn-ea"/>
                <a:cs typeface="+mn-cs"/>
              </a:rPr>
              <a:t> 2 and will be moving forward to cover Section 618.630 - </a:t>
            </a:r>
            <a:r>
              <a:rPr lang="en-US" sz="1200" b="1" kern="1200" dirty="0" smtClean="0">
                <a:solidFill>
                  <a:schemeClr val="tx1"/>
                </a:solidFill>
                <a:effectLst/>
                <a:latin typeface="+mn-lt"/>
                <a:ea typeface="+mn-ea"/>
                <a:cs typeface="+mn-cs"/>
              </a:rPr>
              <a:t>Training of reemployed trade-affected workers.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In response to comments received in §§ 618.615 and 618.645 of the Notice of Proposed Rulemaking (NPRM) – in the Final Rule, the Department removed both uses of the phrase “that is not suitable employment” from § 618.630(a) and removed the phrase “not in suitable employment” from the section heading since this provision is not contingent on the employment obtained not being suitable.</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43</a:t>
            </a:fld>
            <a:endParaRPr lang="en-US"/>
          </a:p>
        </p:txBody>
      </p:sp>
    </p:spTree>
    <p:extLst>
      <p:ext uri="{BB962C8B-B14F-4D97-AF65-F5344CB8AC3E}">
        <p14:creationId xmlns:p14="http://schemas.microsoft.com/office/powerpoint/2010/main" val="3014356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Julie - Section 618.630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addresses adversely</a:t>
            </a:r>
            <a:r>
              <a:rPr lang="en-US" sz="1200" kern="1200" baseline="0" dirty="0" smtClean="0">
                <a:solidFill>
                  <a:schemeClr val="tx1"/>
                </a:solidFill>
                <a:effectLst/>
                <a:latin typeface="+mn-lt"/>
                <a:ea typeface="+mn-ea"/>
                <a:cs typeface="+mn-cs"/>
              </a:rPr>
              <a:t> affected workers (AAWs) </a:t>
            </a:r>
            <a:r>
              <a:rPr lang="en-US" sz="1200" kern="1200" dirty="0" smtClean="0">
                <a:solidFill>
                  <a:schemeClr val="tx1"/>
                </a:solidFill>
                <a:effectLst/>
                <a:latin typeface="+mn-lt"/>
                <a:ea typeface="+mn-ea"/>
                <a:cs typeface="+mn-cs"/>
              </a:rPr>
              <a:t>who cannot find suitable employment but who obtain other reemployment. These AAWs, while employed, continue to be eligible for TAA Program training. They may continue their employment while waiting for their selected training course to begin. Upon approval and enrollment in training, they may choose to terminate their employment, reduce the hours worked, or continue in either full- or part-time employment while a participant in training </a:t>
            </a:r>
            <a:r>
              <a:rPr lang="en-US" sz="1200" i="1" kern="1200" dirty="0" smtClean="0">
                <a:solidFill>
                  <a:schemeClr val="tx1"/>
                </a:solidFill>
                <a:effectLst/>
                <a:latin typeface="+mn-lt"/>
                <a:ea typeface="+mn-ea"/>
                <a:cs typeface="+mn-cs"/>
              </a:rPr>
              <a:t>(as discussed in § 618.615(b)).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worker continues in full- or part-time employment while a participant in an approved training program, the State must inform the worker in writing that such employment may have negative effects on UI and TRA benefit amounts and duration due to income earned from the employment (and also because a worker participating in part-time training is not eligible for TRA), which could also lead to the loss of the HCTC, if available. The State must apply the earnings disregard provisions in subpart G, as appropriate. The AAWs may not be determined ineligible or disqualified for UI or TAA Program benefits, including TRA, because they left work that is not suitable employment. However, choosing to continue in such employment, either part- or full-time, may have negative effects on UI and TAA Program benefits, including TRA and the possible loss of the HCTC, if available. The wages earned in such employment may impact the weekly benefits payable under UI or TRA.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1057566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 Questions on Subpart</a:t>
            </a:r>
            <a:r>
              <a:rPr lang="en-US" baseline="0" dirty="0" smtClean="0"/>
              <a:t> F – part 1?</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45</a:t>
            </a:fld>
            <a:endParaRPr lang="en-US"/>
          </a:p>
        </p:txBody>
      </p:sp>
    </p:spTree>
    <p:extLst>
      <p:ext uri="{BB962C8B-B14F-4D97-AF65-F5344CB8AC3E}">
        <p14:creationId xmlns:p14="http://schemas.microsoft.com/office/powerpoint/2010/main" val="52291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Please see additional resources that include the links to the TAA Community on </a:t>
            </a:r>
            <a:r>
              <a:rPr lang="en-US" dirty="0" err="1" smtClean="0"/>
              <a:t>WorkforceGPS</a:t>
            </a:r>
            <a:r>
              <a:rPr lang="en-US" baseline="0" dirty="0" smtClean="0"/>
              <a:t> and</a:t>
            </a:r>
            <a:r>
              <a:rPr lang="en-US" dirty="0" smtClean="0"/>
              <a:t> the official TAA Program website.</a:t>
            </a:r>
          </a:p>
          <a:p>
            <a:endParaRPr lang="en-US" dirty="0" smtClean="0"/>
          </a:p>
          <a:p>
            <a:r>
              <a:rPr lang="en-US" dirty="0" smtClean="0"/>
              <a:t>Also links to the TAA final rule, located on the </a:t>
            </a:r>
            <a:r>
              <a:rPr lang="en-US" i="1" dirty="0" smtClean="0"/>
              <a:t>Federal Register</a:t>
            </a:r>
            <a:r>
              <a:rPr lang="en-US" dirty="0" smtClean="0"/>
              <a:t> website, and the link to the official law (2015 Program). </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2867247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TIM: Please see the upcoming trainings and register via taa.workforcegps.org </a:t>
            </a:r>
          </a:p>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2312041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If you have questions about the final rule – please send the question to your</a:t>
            </a:r>
            <a:r>
              <a:rPr lang="en-US" baseline="0" dirty="0" smtClean="0"/>
              <a:t> appropriate Regional Trade Coordinator or to</a:t>
            </a:r>
            <a:r>
              <a:rPr lang="en-US" dirty="0" smtClean="0"/>
              <a:t> regulations.taa@dol.gov.  We have a team standing by to respond to questions.</a:t>
            </a:r>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3267114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375178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Tim – Read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read: Subpart F sets out the regulations for administering the training benefit under the TAA Program. TAA approval of a training program entitles a trade-affected worker to the payment of the costs of that training and related costs, subject to a number of limitations described in this subpart. Participation in a TAA approved training program is an eligibility requirement for TRA, with certain exceptions, as explained in subpart G. Under sec. 236(a)(6) of the Act, however, workers may still be entitled to TRA and other TAA Program benefits if other funding sources pay all or part of the costs of a TAA approved training program.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Subpart F, consistent with the rest of the Final Rule, applies the Federal Travel Regulations (FTR) at 41 CFR chapters 300 through 304 for use by States in providing TAA Program training participants with supplemental assistance in the form of subsistence and transportation benefits. This is not a new policy. This ensures uniform interpretation of the FTR and access to subsistence and transportation benefits. TAA Program training participants travel under the same rules as employees of the Department. Some key changes covered in this subpart include expansion of apprenticeship training; approvable part-time training; parameters for serving adversely affected incumbent workers (AAIWs); benchmark requirements to meet Completion TRA eligibility; and procedures for amending approved training programs.</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127707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Tim –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read: We received questions on whether</a:t>
            </a:r>
            <a:r>
              <a:rPr lang="en-US" sz="1200" kern="1200" baseline="0" dirty="0" smtClean="0">
                <a:solidFill>
                  <a:schemeClr val="tx1"/>
                </a:solidFill>
                <a:effectLst/>
                <a:latin typeface="+mn-lt"/>
                <a:ea typeface="+mn-ea"/>
                <a:cs typeface="+mn-cs"/>
              </a:rPr>
              <a:t> we established a limitation on training benefits, also referred to as </a:t>
            </a:r>
            <a:r>
              <a:rPr lang="en-US" sz="1200" kern="1200" dirty="0" smtClean="0">
                <a:solidFill>
                  <a:schemeClr val="tx1"/>
                </a:solidFill>
                <a:effectLst/>
                <a:latin typeface="+mn-lt"/>
                <a:ea typeface="+mn-ea"/>
                <a:cs typeface="+mn-cs"/>
              </a:rPr>
              <a:t>“lifetime” benefits.  The Department considered imposing a deadline by which a trade-affected worker would have to begin training to retain access to the benefit; however, it has determined that there is no legal basis to do so.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States must ensure that trade-affected workers who apply for training past the expiration of their certification meet the six criteria for the approval of training. For purposes of determining suitable employment, States must look at the wages and skill level of the adversely affected employment. This means that States would need to look at the wages paid at the time of separation from adversely affected employment and not, in many cases, the AAW’s most recent separation, which might not be from adversely affected employment.</a:t>
            </a:r>
          </a:p>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294192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 read slide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5312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 read slide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3120180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 read slide</a:t>
            </a: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358313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0.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20.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643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xmlns=""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5542880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1.xml"/><Relationship Id="rId7"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microsoft.com/office/2007/relationships/hdphoto" Target="../media/hdphoto1.wdp"/><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20" r:id="rId11"/>
    <p:sldLayoutId id="2147483721" r:id="rId12"/>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 Id="rId5" Type="http://schemas.openxmlformats.org/officeDocument/2006/relationships/image" Target="../media/image22.jpg"/><Relationship Id="rId4" Type="http://schemas.openxmlformats.org/officeDocument/2006/relationships/image" Target="../media/image21.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hyperlink" Target="mailto:uscode.house.gov/browse/prelim@title19/chapter12/subchapter2/part2&amp;edition=prelim" TargetMode="Externa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hyperlink" Target="http://www.dol.gov/agencies/eta/tradeact" TargetMode="External"/><Relationship Id="rId5" Type="http://schemas.openxmlformats.org/officeDocument/2006/relationships/hyperlink" Target="https://www.federalregister.gov/documents/2020/08/21/2020-13802/trade-adjustment-assistance-for-workers" TargetMode="External"/><Relationship Id="rId4" Type="http://schemas.openxmlformats.org/officeDocument/2006/relationships/hyperlink" Target="https://taa.workforcegps.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
        <p:nvSpPr>
          <p:cNvPr id="6" name="Text Placeholder 7">
            <a:extLst>
              <a:ext uri="{FF2B5EF4-FFF2-40B4-BE49-F238E27FC236}">
                <a16:creationId xmlns:a16="http://schemas.microsoft.com/office/drawing/2014/main" id="{DB60730D-C5B5-43CB-9BC0-5768ED578A47}"/>
              </a:ext>
            </a:extLst>
          </p:cNvPr>
          <p:cNvSpPr>
            <a:spLocks noGrp="1"/>
          </p:cNvSpPr>
          <p:nvPr>
            <p:ph type="body" idx="14"/>
          </p:nvPr>
        </p:nvSpPr>
        <p:spPr>
          <a:xfrm>
            <a:off x="805866" y="2465758"/>
            <a:ext cx="5290134" cy="3571134"/>
          </a:xfrm>
        </p:spPr>
        <p:txBody>
          <a:bodyPr>
            <a:normAutofit/>
          </a:bodyPr>
          <a:lstStyle/>
          <a:p>
            <a:r>
              <a:rPr lang="en-US" dirty="0" smtClean="0"/>
              <a:t>What program do you work with:</a:t>
            </a:r>
          </a:p>
          <a:p>
            <a:r>
              <a:rPr lang="en-US" dirty="0" smtClean="0"/>
              <a:t>TAA</a:t>
            </a:r>
            <a:br>
              <a:rPr lang="en-US" dirty="0" smtClean="0"/>
            </a:br>
            <a:r>
              <a:rPr lang="en-US" dirty="0" smtClean="0"/>
              <a:t>TRA</a:t>
            </a:r>
            <a:br>
              <a:rPr lang="en-US" dirty="0" smtClean="0"/>
            </a:br>
            <a:r>
              <a:rPr lang="en-US" dirty="0" smtClean="0"/>
              <a:t>TAA/TRA</a:t>
            </a:r>
            <a:br>
              <a:rPr lang="en-US" dirty="0" smtClean="0"/>
            </a:br>
            <a:r>
              <a:rPr lang="en-US" dirty="0" smtClean="0"/>
              <a:t>WIOA</a:t>
            </a:r>
            <a:br>
              <a:rPr lang="en-US" dirty="0" smtClean="0"/>
            </a:br>
            <a:r>
              <a:rPr lang="en-US" dirty="0" smtClean="0"/>
              <a:t>ES</a:t>
            </a:r>
            <a:br>
              <a:rPr lang="en-US" dirty="0" smtClean="0"/>
            </a:br>
            <a:r>
              <a:rPr lang="en-US" dirty="0" smtClean="0"/>
              <a:t>UI</a:t>
            </a:r>
            <a:br>
              <a:rPr lang="en-US" dirty="0" smtClean="0"/>
            </a:br>
            <a:r>
              <a:rPr lang="en-US" dirty="0" smtClean="0"/>
              <a:t>Other</a:t>
            </a:r>
            <a:endParaRPr lang="en-US" dirty="0"/>
          </a:p>
        </p:txBody>
      </p:sp>
    </p:spTree>
    <p:extLst>
      <p:ext uri="{BB962C8B-B14F-4D97-AF65-F5344CB8AC3E}">
        <p14:creationId xmlns:p14="http://schemas.microsoft.com/office/powerpoint/2010/main" val="326377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Subpart F – Major Updates</a:t>
            </a:r>
            <a:endParaRPr lang="en-US" dirty="0"/>
          </a:p>
        </p:txBody>
      </p:sp>
      <p:sp>
        <p:nvSpPr>
          <p:cNvPr id="2" name="Content Placeholder 1"/>
          <p:cNvSpPr>
            <a:spLocks noGrp="1"/>
          </p:cNvSpPr>
          <p:nvPr>
            <p:ph idx="1"/>
          </p:nvPr>
        </p:nvSpPr>
        <p:spPr/>
        <p:txBody>
          <a:bodyPr>
            <a:normAutofit/>
          </a:bodyPr>
          <a:lstStyle/>
          <a:p>
            <a:r>
              <a:rPr lang="en-US" dirty="0"/>
              <a:t>Provides guidance to states on the establishment of a “soft cap” on the reasonable cost of training</a:t>
            </a:r>
          </a:p>
          <a:p>
            <a:r>
              <a:rPr lang="en-US" dirty="0"/>
              <a:t>Codifies for the approval of training for adversely affected incumbent workers</a:t>
            </a:r>
          </a:p>
          <a:p>
            <a:r>
              <a:rPr lang="en-US" dirty="0"/>
              <a:t>Establishes regulations on training benchmarks</a:t>
            </a:r>
          </a:p>
          <a:p>
            <a:r>
              <a:rPr lang="en-US" dirty="0"/>
              <a:t>Provides rules on amending an approved training program</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377683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200" dirty="0" smtClean="0">
                <a:ln w="17780" cmpd="sng">
                  <a:noFill/>
                  <a:prstDash val="solid"/>
                  <a:miter lim="800000"/>
                </a:ln>
                <a:solidFill>
                  <a:schemeClr val="tx2"/>
                </a:solidFill>
                <a:ea typeface="ＭＳ Ｐゴシック"/>
              </a:rPr>
              <a:t>Scope</a:t>
            </a:r>
            <a:endParaRPr lang="en-US" sz="32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lstStyle/>
          <a:p>
            <a:r>
              <a:rPr lang="en-US" dirty="0" smtClean="0"/>
              <a:t>20 CFR 618.600</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Tree>
    <p:extLst>
      <p:ext uri="{BB962C8B-B14F-4D97-AF65-F5344CB8AC3E}">
        <p14:creationId xmlns:p14="http://schemas.microsoft.com/office/powerpoint/2010/main" val="4116611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Scope – 20 CFR 618.600</a:t>
            </a:r>
            <a:endParaRPr lang="en-US" dirty="0"/>
          </a:p>
        </p:txBody>
      </p:sp>
      <p:sp>
        <p:nvSpPr>
          <p:cNvPr id="2" name="Content Placeholder 1"/>
          <p:cNvSpPr>
            <a:spLocks noGrp="1"/>
          </p:cNvSpPr>
          <p:nvPr>
            <p:ph idx="1"/>
          </p:nvPr>
        </p:nvSpPr>
        <p:spPr/>
        <p:txBody>
          <a:bodyPr>
            <a:normAutofit/>
          </a:bodyPr>
          <a:lstStyle/>
          <a:p>
            <a:r>
              <a:rPr lang="en-US" dirty="0" smtClean="0"/>
              <a:t>Training must, at </a:t>
            </a:r>
            <a:r>
              <a:rPr lang="en-US" dirty="0"/>
              <a:t>a reasonable cost, and as quickly as possible, assist a trade-affected worker in obtaining the necessary skills to have a reasonable expectation of reemployment</a:t>
            </a:r>
            <a:r>
              <a:rPr lang="en-US" dirty="0" smtClean="0"/>
              <a:t>.</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20741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200" dirty="0" smtClean="0">
                <a:ln w="17780" cmpd="sng">
                  <a:noFill/>
                  <a:prstDash val="solid"/>
                  <a:miter lim="800000"/>
                </a:ln>
                <a:solidFill>
                  <a:schemeClr val="tx2"/>
                </a:solidFill>
                <a:ea typeface="ＭＳ Ｐゴシック"/>
              </a:rPr>
              <a:t>General Procedures</a:t>
            </a:r>
            <a:endParaRPr lang="en-US" sz="32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lstStyle/>
          <a:p>
            <a:r>
              <a:rPr lang="en-US" dirty="0" smtClean="0"/>
              <a:t>20 CFR 618.605</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spTree>
    <p:extLst>
      <p:ext uri="{BB962C8B-B14F-4D97-AF65-F5344CB8AC3E}">
        <p14:creationId xmlns:p14="http://schemas.microsoft.com/office/powerpoint/2010/main" val="1578208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General Procedures – 20 CFR 618.605</a:t>
            </a:r>
            <a:r>
              <a:rPr lang="en-US" dirty="0" smtClean="0">
                <a:solidFill>
                  <a:schemeClr val="tx1"/>
                </a:solidFill>
              </a:rPr>
              <a:t> </a:t>
            </a:r>
            <a:endParaRPr lang="en-US" dirty="0"/>
          </a:p>
        </p:txBody>
      </p:sp>
      <p:sp>
        <p:nvSpPr>
          <p:cNvPr id="2" name="Content Placeholder 1"/>
          <p:cNvSpPr>
            <a:spLocks noGrp="1"/>
          </p:cNvSpPr>
          <p:nvPr>
            <p:ph idx="1"/>
          </p:nvPr>
        </p:nvSpPr>
        <p:spPr/>
        <p:txBody>
          <a:bodyPr>
            <a:normAutofit/>
          </a:bodyPr>
          <a:lstStyle/>
          <a:p>
            <a:r>
              <a:rPr lang="en-US" dirty="0" smtClean="0"/>
              <a:t>Requires use of assessments, IEP, and labor market information to guide selection of training</a:t>
            </a:r>
          </a:p>
          <a:p>
            <a:r>
              <a:rPr lang="en-US" dirty="0" smtClean="0"/>
              <a:t>Applications for training must be made in compliance with state policies</a:t>
            </a:r>
          </a:p>
          <a:p>
            <a:r>
              <a:rPr lang="en-US" dirty="0" smtClean="0"/>
              <a:t>Decisions on training are subject to the determination provisions of 20 CFR 618.820, </a:t>
            </a:r>
            <a:r>
              <a:rPr lang="en-US" dirty="0"/>
              <a:t>20 CFR 618.824 </a:t>
            </a:r>
            <a:r>
              <a:rPr lang="en-US" dirty="0" smtClean="0"/>
              <a:t>(agent/liable), and </a:t>
            </a:r>
            <a:r>
              <a:rPr lang="en-US" dirty="0"/>
              <a:t>20 CFR 618.828 </a:t>
            </a:r>
            <a:r>
              <a:rPr lang="en-US" dirty="0" smtClean="0"/>
              <a:t>(appeals)</a:t>
            </a:r>
          </a:p>
          <a:p>
            <a:r>
              <a:rPr lang="en-US" dirty="0" smtClean="0"/>
              <a:t>Provides that an application and approval for training may occur only after a certification is issued, and that no application for UI or exhaustion thereof is required for training</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14</a:t>
            </a:fld>
            <a:endParaRPr lang="en-US" dirty="0"/>
          </a:p>
        </p:txBody>
      </p:sp>
    </p:spTree>
    <p:extLst>
      <p:ext uri="{BB962C8B-B14F-4D97-AF65-F5344CB8AC3E}">
        <p14:creationId xmlns:p14="http://schemas.microsoft.com/office/powerpoint/2010/main" val="4109033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200" dirty="0">
                <a:ln w="17780" cmpd="sng">
                  <a:noFill/>
                  <a:prstDash val="solid"/>
                  <a:miter lim="800000"/>
                </a:ln>
                <a:solidFill>
                  <a:schemeClr val="tx2"/>
                </a:solidFill>
                <a:ea typeface="ＭＳ Ｐゴシック"/>
              </a:rPr>
              <a:t>Leveraging Trade Funds to Address Lack of Available Training</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Tree>
    <p:extLst>
      <p:ext uri="{BB962C8B-B14F-4D97-AF65-F5344CB8AC3E}">
        <p14:creationId xmlns:p14="http://schemas.microsoft.com/office/powerpoint/2010/main" val="3023928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Supplementing Available Training – 20 CFR 618.605(d)</a:t>
            </a:r>
            <a:endParaRPr lang="en-US" dirty="0"/>
          </a:p>
        </p:txBody>
      </p:sp>
      <p:sp>
        <p:nvSpPr>
          <p:cNvPr id="2" name="Content Placeholder 1"/>
          <p:cNvSpPr>
            <a:spLocks noGrp="1"/>
          </p:cNvSpPr>
          <p:nvPr>
            <p:ph idx="1"/>
          </p:nvPr>
        </p:nvSpPr>
        <p:spPr/>
        <p:txBody>
          <a:bodyPr>
            <a:normAutofit/>
          </a:bodyPr>
          <a:lstStyle/>
          <a:p>
            <a:r>
              <a:rPr lang="en-US" dirty="0" smtClean="0"/>
              <a:t>TAA funds may be used to create:</a:t>
            </a:r>
          </a:p>
          <a:p>
            <a:pPr lvl="1"/>
            <a:r>
              <a:rPr lang="en-US" dirty="0" smtClean="0"/>
              <a:t>Customized group training opportunities</a:t>
            </a:r>
            <a:endParaRPr lang="en-US" dirty="0"/>
          </a:p>
          <a:p>
            <a:pPr lvl="1"/>
            <a:r>
              <a:rPr lang="en-US" dirty="0" smtClean="0"/>
              <a:t>Intensive remedial education classes</a:t>
            </a:r>
          </a:p>
          <a:p>
            <a:pPr lvl="1"/>
            <a:r>
              <a:rPr lang="en-US" dirty="0" smtClean="0"/>
              <a:t>English language classes</a:t>
            </a:r>
          </a:p>
          <a:p>
            <a:pPr lvl="1"/>
            <a:r>
              <a:rPr lang="en-US" dirty="0" smtClean="0"/>
              <a:t>Contextualized occupational training</a:t>
            </a:r>
          </a:p>
          <a:p>
            <a:r>
              <a:rPr lang="en-US" dirty="0" smtClean="0"/>
              <a:t>Ideal for large/rural layoffs when available training supply will be insufficient</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16</a:t>
            </a:fld>
            <a:endParaRPr lang="en-US" dirty="0"/>
          </a:p>
        </p:txBody>
      </p:sp>
    </p:spTree>
    <p:extLst>
      <p:ext uri="{BB962C8B-B14F-4D97-AF65-F5344CB8AC3E}">
        <p14:creationId xmlns:p14="http://schemas.microsoft.com/office/powerpoint/2010/main" val="68926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Criteria for Approval of Training</a:t>
            </a:r>
          </a:p>
        </p:txBody>
      </p:sp>
      <p:sp>
        <p:nvSpPr>
          <p:cNvPr id="7" name="Text Placeholder 6"/>
          <p:cNvSpPr>
            <a:spLocks noGrp="1"/>
          </p:cNvSpPr>
          <p:nvPr>
            <p:ph type="body" idx="1"/>
          </p:nvPr>
        </p:nvSpPr>
        <p:spPr/>
        <p:txBody>
          <a:bodyPr/>
          <a:lstStyle/>
          <a:p>
            <a:r>
              <a:rPr lang="en-US" dirty="0" smtClean="0"/>
              <a:t>20 CFR 618.610</a:t>
            </a:r>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3393785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Training Approval Criteria – 20 CFR 618.610</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69788818"/>
              </p:ext>
            </p:extLst>
          </p:nvPr>
        </p:nvGraphicFramePr>
        <p:xfrm>
          <a:off x="433138" y="1138238"/>
          <a:ext cx="11454062" cy="5204472"/>
        </p:xfrm>
        <a:graphic>
          <a:graphicData uri="http://schemas.openxmlformats.org/drawingml/2006/table">
            <a:tbl>
              <a:tblPr firstRow="1" bandRow="1">
                <a:tableStyleId>{5C22544A-7EE6-4342-B048-85BDC9FD1C3A}</a:tableStyleId>
              </a:tblPr>
              <a:tblGrid>
                <a:gridCol w="1753261">
                  <a:extLst>
                    <a:ext uri="{9D8B030D-6E8A-4147-A177-3AD203B41FA5}">
                      <a16:colId xmlns:a16="http://schemas.microsoft.com/office/drawing/2014/main" val="472243074"/>
                    </a:ext>
                  </a:extLst>
                </a:gridCol>
                <a:gridCol w="7644564">
                  <a:extLst>
                    <a:ext uri="{9D8B030D-6E8A-4147-A177-3AD203B41FA5}">
                      <a16:colId xmlns:a16="http://schemas.microsoft.com/office/drawing/2014/main" val="2287908739"/>
                    </a:ext>
                  </a:extLst>
                </a:gridCol>
                <a:gridCol w="2056237">
                  <a:extLst>
                    <a:ext uri="{9D8B030D-6E8A-4147-A177-3AD203B41FA5}">
                      <a16:colId xmlns:a16="http://schemas.microsoft.com/office/drawing/2014/main" val="147503149"/>
                    </a:ext>
                  </a:extLst>
                </a:gridCol>
              </a:tblGrid>
              <a:tr h="669292">
                <a:tc>
                  <a:txBody>
                    <a:bodyPr/>
                    <a:lstStyle/>
                    <a:p>
                      <a:r>
                        <a:rPr lang="en-US" dirty="0" smtClean="0"/>
                        <a:t>Criterion Number</a:t>
                      </a:r>
                      <a:endParaRPr lang="en-US" dirty="0"/>
                    </a:p>
                  </a:txBody>
                  <a:tcPr/>
                </a:tc>
                <a:tc>
                  <a:txBody>
                    <a:bodyPr/>
                    <a:lstStyle/>
                    <a:p>
                      <a:r>
                        <a:rPr lang="en-US" dirty="0" smtClean="0"/>
                        <a:t>Criterion</a:t>
                      </a:r>
                      <a:endParaRPr lang="en-US" dirty="0"/>
                    </a:p>
                  </a:txBody>
                  <a:tcPr/>
                </a:tc>
                <a:tc>
                  <a:txBody>
                    <a:bodyPr/>
                    <a:lstStyle/>
                    <a:p>
                      <a:r>
                        <a:rPr lang="en-US" dirty="0" smtClean="0"/>
                        <a:t>618.610</a:t>
                      </a:r>
                      <a:r>
                        <a:rPr lang="en-US" baseline="0" dirty="0" smtClean="0"/>
                        <a:t> Paragraph</a:t>
                      </a:r>
                      <a:endParaRPr lang="en-US" dirty="0"/>
                    </a:p>
                  </a:txBody>
                  <a:tcPr/>
                </a:tc>
                <a:extLst>
                  <a:ext uri="{0D108BD9-81ED-4DB2-BD59-A6C34878D82A}">
                    <a16:rowId xmlns:a16="http://schemas.microsoft.com/office/drawing/2014/main" val="547364767"/>
                  </a:ext>
                </a:extLst>
              </a:tr>
              <a:tr h="669292">
                <a:tc>
                  <a:txBody>
                    <a:bodyPr/>
                    <a:lstStyle/>
                    <a:p>
                      <a:r>
                        <a:rPr lang="en-US" dirty="0" smtClean="0"/>
                        <a:t>1</a:t>
                      </a:r>
                      <a:endParaRPr lang="en-US" dirty="0"/>
                    </a:p>
                  </a:txBody>
                  <a:tcPr/>
                </a:tc>
                <a:tc>
                  <a:txBody>
                    <a:bodyPr/>
                    <a:lstStyle/>
                    <a:p>
                      <a:r>
                        <a:rPr lang="en-US" dirty="0" smtClean="0"/>
                        <a:t>There is no suitable employment (which may include technical and professional employment) available for an adversely affected worker</a:t>
                      </a:r>
                      <a:endParaRPr lang="en-US" dirty="0"/>
                    </a:p>
                  </a:txBody>
                  <a:tcPr/>
                </a:tc>
                <a:tc>
                  <a:txBody>
                    <a:bodyPr/>
                    <a:lstStyle/>
                    <a:p>
                      <a:r>
                        <a:rPr lang="en-US" dirty="0" smtClean="0"/>
                        <a:t>(a)</a:t>
                      </a:r>
                      <a:endParaRPr lang="en-US" dirty="0"/>
                    </a:p>
                  </a:txBody>
                  <a:tcPr/>
                </a:tc>
                <a:extLst>
                  <a:ext uri="{0D108BD9-81ED-4DB2-BD59-A6C34878D82A}">
                    <a16:rowId xmlns:a16="http://schemas.microsoft.com/office/drawing/2014/main" val="555161240"/>
                  </a:ext>
                </a:extLst>
              </a:tr>
              <a:tr h="669292">
                <a:tc>
                  <a:txBody>
                    <a:bodyPr/>
                    <a:lstStyle/>
                    <a:p>
                      <a:r>
                        <a:rPr lang="en-US" dirty="0" smtClean="0"/>
                        <a:t>2</a:t>
                      </a:r>
                      <a:endParaRPr lang="en-US" dirty="0"/>
                    </a:p>
                  </a:txBody>
                  <a:tcPr/>
                </a:tc>
                <a:tc>
                  <a:txBody>
                    <a:bodyPr/>
                    <a:lstStyle/>
                    <a:p>
                      <a:r>
                        <a:rPr lang="en-US" dirty="0" smtClean="0"/>
                        <a:t>The worker would benefit from appropriate training</a:t>
                      </a:r>
                      <a:endParaRPr lang="en-US" dirty="0"/>
                    </a:p>
                  </a:txBody>
                  <a:tcPr/>
                </a:tc>
                <a:tc>
                  <a:txBody>
                    <a:bodyPr/>
                    <a:lstStyle/>
                    <a:p>
                      <a:r>
                        <a:rPr lang="en-US" dirty="0" smtClean="0"/>
                        <a:t>(b)</a:t>
                      </a:r>
                      <a:endParaRPr lang="en-US" dirty="0"/>
                    </a:p>
                  </a:txBody>
                  <a:tcPr/>
                </a:tc>
                <a:extLst>
                  <a:ext uri="{0D108BD9-81ED-4DB2-BD59-A6C34878D82A}">
                    <a16:rowId xmlns:a16="http://schemas.microsoft.com/office/drawing/2014/main" val="1661927493"/>
                  </a:ext>
                </a:extLst>
              </a:tr>
              <a:tr h="669292">
                <a:tc>
                  <a:txBody>
                    <a:bodyPr/>
                    <a:lstStyle/>
                    <a:p>
                      <a:r>
                        <a:rPr lang="en-US" dirty="0" smtClean="0"/>
                        <a:t>3</a:t>
                      </a:r>
                      <a:endParaRPr lang="en-US" dirty="0"/>
                    </a:p>
                  </a:txBody>
                  <a:tcPr/>
                </a:tc>
                <a:tc>
                  <a:txBody>
                    <a:bodyPr/>
                    <a:lstStyle/>
                    <a:p>
                      <a:r>
                        <a:rPr lang="en-US" dirty="0" smtClean="0"/>
                        <a:t>There is a reasonable expectation of employment following completion of such training</a:t>
                      </a:r>
                      <a:endParaRPr lang="en-US" dirty="0"/>
                    </a:p>
                  </a:txBody>
                  <a:tcPr/>
                </a:tc>
                <a:tc>
                  <a:txBody>
                    <a:bodyPr/>
                    <a:lstStyle/>
                    <a:p>
                      <a:r>
                        <a:rPr lang="en-US" dirty="0" smtClean="0"/>
                        <a:t>(c)</a:t>
                      </a:r>
                      <a:r>
                        <a:rPr lang="en-US" baseline="0" dirty="0" smtClean="0"/>
                        <a:t> </a:t>
                      </a:r>
                      <a:endParaRPr lang="en-US" dirty="0"/>
                    </a:p>
                  </a:txBody>
                  <a:tcPr/>
                </a:tc>
                <a:extLst>
                  <a:ext uri="{0D108BD9-81ED-4DB2-BD59-A6C34878D82A}">
                    <a16:rowId xmlns:a16="http://schemas.microsoft.com/office/drawing/2014/main" val="1483549962"/>
                  </a:ext>
                </a:extLst>
              </a:tr>
              <a:tr h="669292">
                <a:tc>
                  <a:txBody>
                    <a:bodyPr/>
                    <a:lstStyle/>
                    <a:p>
                      <a:r>
                        <a:rPr lang="en-US" dirty="0" smtClean="0"/>
                        <a:t>4</a:t>
                      </a:r>
                      <a:endParaRPr lang="en-US" dirty="0"/>
                    </a:p>
                  </a:txBody>
                  <a:tcPr/>
                </a:tc>
                <a:tc>
                  <a:txBody>
                    <a:bodyPr/>
                    <a:lstStyle/>
                    <a:p>
                      <a:r>
                        <a:rPr lang="en-US" dirty="0" smtClean="0"/>
                        <a:t>Training approved by the Secretary is reasonably available to the worker from either governmental agencies or private sources (which may include area vocational education schools, as defined in section 195(2) of the Vocational Education Act of 1963, and employers)</a:t>
                      </a:r>
                      <a:endParaRPr lang="en-US" dirty="0"/>
                    </a:p>
                  </a:txBody>
                  <a:tcPr/>
                </a:tc>
                <a:tc>
                  <a:txBody>
                    <a:bodyPr/>
                    <a:lstStyle/>
                    <a:p>
                      <a:r>
                        <a:rPr lang="en-US" dirty="0" smtClean="0"/>
                        <a:t>(d)</a:t>
                      </a:r>
                      <a:endParaRPr lang="en-US" dirty="0"/>
                    </a:p>
                  </a:txBody>
                  <a:tcPr/>
                </a:tc>
                <a:extLst>
                  <a:ext uri="{0D108BD9-81ED-4DB2-BD59-A6C34878D82A}">
                    <a16:rowId xmlns:a16="http://schemas.microsoft.com/office/drawing/2014/main" val="3160318763"/>
                  </a:ext>
                </a:extLst>
              </a:tr>
              <a:tr h="669292">
                <a:tc>
                  <a:txBody>
                    <a:bodyPr/>
                    <a:lstStyle/>
                    <a:p>
                      <a:r>
                        <a:rPr lang="en-US" dirty="0" smtClean="0"/>
                        <a:t>5</a:t>
                      </a:r>
                      <a:endParaRPr lang="en-US" dirty="0"/>
                    </a:p>
                  </a:txBody>
                  <a:tcPr/>
                </a:tc>
                <a:tc>
                  <a:txBody>
                    <a:bodyPr/>
                    <a:lstStyle/>
                    <a:p>
                      <a:r>
                        <a:rPr lang="en-US" dirty="0" smtClean="0"/>
                        <a:t>The worker is qualified to undertake and complete such training</a:t>
                      </a:r>
                      <a:endParaRPr lang="en-US" dirty="0"/>
                    </a:p>
                  </a:txBody>
                  <a:tcPr/>
                </a:tc>
                <a:tc>
                  <a:txBody>
                    <a:bodyPr/>
                    <a:lstStyle/>
                    <a:p>
                      <a:r>
                        <a:rPr lang="en-US" dirty="0" smtClean="0"/>
                        <a:t>(e)</a:t>
                      </a:r>
                      <a:endParaRPr lang="en-US" dirty="0"/>
                    </a:p>
                  </a:txBody>
                  <a:tcPr/>
                </a:tc>
                <a:extLst>
                  <a:ext uri="{0D108BD9-81ED-4DB2-BD59-A6C34878D82A}">
                    <a16:rowId xmlns:a16="http://schemas.microsoft.com/office/drawing/2014/main" val="1457327256"/>
                  </a:ext>
                </a:extLst>
              </a:tr>
              <a:tr h="669292">
                <a:tc>
                  <a:txBody>
                    <a:bodyPr/>
                    <a:lstStyle/>
                    <a:p>
                      <a:r>
                        <a:rPr lang="en-US" dirty="0" smtClean="0"/>
                        <a:t>6</a:t>
                      </a:r>
                      <a:endParaRPr lang="en-US" dirty="0"/>
                    </a:p>
                  </a:txBody>
                  <a:tcPr/>
                </a:tc>
                <a:tc>
                  <a:txBody>
                    <a:bodyPr/>
                    <a:lstStyle/>
                    <a:p>
                      <a:r>
                        <a:rPr lang="en-US" dirty="0" smtClean="0"/>
                        <a:t>Such training is suitable for the worker and available at a reasonable cost</a:t>
                      </a:r>
                      <a:endParaRPr lang="en-US" dirty="0"/>
                    </a:p>
                  </a:txBody>
                  <a:tcPr/>
                </a:tc>
                <a:tc>
                  <a:txBody>
                    <a:bodyPr/>
                    <a:lstStyle/>
                    <a:p>
                      <a:r>
                        <a:rPr lang="en-US" dirty="0" smtClean="0"/>
                        <a:t>(f)</a:t>
                      </a:r>
                      <a:endParaRPr lang="en-US" dirty="0"/>
                    </a:p>
                  </a:txBody>
                  <a:tcPr/>
                </a:tc>
                <a:extLst>
                  <a:ext uri="{0D108BD9-81ED-4DB2-BD59-A6C34878D82A}">
                    <a16:rowId xmlns:a16="http://schemas.microsoft.com/office/drawing/2014/main" val="2718070469"/>
                  </a:ext>
                </a:extLst>
              </a:tr>
            </a:tbl>
          </a:graphicData>
        </a:graphic>
      </p:graphicFrame>
      <p:sp>
        <p:nvSpPr>
          <p:cNvPr id="11" name="Slide Number Placeholder 10"/>
          <p:cNvSpPr>
            <a:spLocks noGrp="1"/>
          </p:cNvSpPr>
          <p:nvPr>
            <p:ph type="sldNum" sz="quarter" idx="4294967295"/>
          </p:nvPr>
        </p:nvSpPr>
        <p:spPr/>
        <p:txBody>
          <a:bodyPr/>
          <a:lstStyle/>
          <a:p>
            <a:fld id="{78651A17-9376-40A4-9325-34268FB0E92D}" type="slidenum">
              <a:rPr lang="en-US" smtClean="0"/>
              <a:pPr/>
              <a:t>18</a:t>
            </a:fld>
            <a:endParaRPr lang="en-US" dirty="0"/>
          </a:p>
        </p:txBody>
      </p:sp>
    </p:spTree>
    <p:extLst>
      <p:ext uri="{BB962C8B-B14F-4D97-AF65-F5344CB8AC3E}">
        <p14:creationId xmlns:p14="http://schemas.microsoft.com/office/powerpoint/2010/main" val="209541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Training Approval Criteria – 20 CFR 618.610 (a) and (b)</a:t>
            </a:r>
            <a:endParaRPr lang="en-US" dirty="0"/>
          </a:p>
        </p:txBody>
      </p:sp>
      <p:sp>
        <p:nvSpPr>
          <p:cNvPr id="2" name="Content Placeholder 1"/>
          <p:cNvSpPr>
            <a:spLocks noGrp="1"/>
          </p:cNvSpPr>
          <p:nvPr>
            <p:ph idx="1"/>
          </p:nvPr>
        </p:nvSpPr>
        <p:spPr/>
        <p:txBody>
          <a:bodyPr>
            <a:normAutofit/>
          </a:bodyPr>
          <a:lstStyle/>
          <a:p>
            <a:r>
              <a:rPr lang="en-US" sz="3600" i="1" dirty="0"/>
              <a:t>Criterion 1</a:t>
            </a:r>
            <a:r>
              <a:rPr lang="en-US" sz="3600" dirty="0"/>
              <a:t>. </a:t>
            </a:r>
            <a:r>
              <a:rPr lang="en-US" sz="3600" dirty="0" smtClean="0"/>
              <a:t>There </a:t>
            </a:r>
            <a:r>
              <a:rPr lang="en-US" sz="3600" dirty="0"/>
              <a:t>is no suitable employment available for the trade-affected worker. </a:t>
            </a:r>
            <a:r>
              <a:rPr lang="en-US" sz="3600" dirty="0" smtClean="0"/>
              <a:t>– paragraph (a)</a:t>
            </a:r>
          </a:p>
          <a:p>
            <a:r>
              <a:rPr lang="en-US" sz="3600" i="1" dirty="0"/>
              <a:t>Criterion 2</a:t>
            </a:r>
            <a:r>
              <a:rPr lang="en-US" sz="3600" dirty="0"/>
              <a:t>. The trade-affected worker would benefit from appropriate training</a:t>
            </a:r>
            <a:r>
              <a:rPr lang="en-US" sz="3600" dirty="0" smtClean="0"/>
              <a:t>. – paragraph (b)</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19</a:t>
            </a:fld>
            <a:endParaRPr lang="en-US" dirty="0"/>
          </a:p>
        </p:txBody>
      </p:sp>
    </p:spTree>
    <p:extLst>
      <p:ext uri="{BB962C8B-B14F-4D97-AF65-F5344CB8AC3E}">
        <p14:creationId xmlns:p14="http://schemas.microsoft.com/office/powerpoint/2010/main" val="362096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smtClean="0"/>
              <a:t>Subpart F</a:t>
            </a:r>
            <a:br>
              <a:rPr lang="en-US" dirty="0" smtClean="0"/>
            </a:br>
            <a:r>
              <a:rPr lang="en-US" dirty="0" smtClean="0"/>
              <a:t>Training – Part 1</a:t>
            </a:r>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smtClean="0"/>
              <a:t>September 8, 2020</a:t>
            </a:r>
            <a:endParaRPr lang="en-US" dirty="0"/>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r>
              <a:rPr lang="en-US" dirty="0" smtClean="0"/>
              <a:t>20 CFR 618</a:t>
            </a:r>
          </a:p>
          <a:p>
            <a:r>
              <a:rPr lang="en-US" dirty="0" smtClean="0"/>
              <a:t>Part I</a:t>
            </a:r>
            <a:endParaRPr lang="en-US" dirty="0"/>
          </a:p>
        </p:txBody>
      </p:sp>
    </p:spTree>
    <p:custDataLst>
      <p:tags r:id="rId1"/>
    </p:custDataLst>
    <p:extLst>
      <p:ext uri="{BB962C8B-B14F-4D97-AF65-F5344CB8AC3E}">
        <p14:creationId xmlns:p14="http://schemas.microsoft.com/office/powerpoint/2010/main" val="38584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Training Approval Criteria – 20 CFR 618.610 (c)</a:t>
            </a:r>
            <a:endParaRPr lang="en-US" dirty="0"/>
          </a:p>
        </p:txBody>
      </p:sp>
      <p:sp>
        <p:nvSpPr>
          <p:cNvPr id="2" name="Content Placeholder 1"/>
          <p:cNvSpPr>
            <a:spLocks noGrp="1"/>
          </p:cNvSpPr>
          <p:nvPr>
            <p:ph idx="1"/>
          </p:nvPr>
        </p:nvSpPr>
        <p:spPr/>
        <p:txBody>
          <a:bodyPr>
            <a:normAutofit fontScale="92500" lnSpcReduction="10000"/>
          </a:bodyPr>
          <a:lstStyle/>
          <a:p>
            <a:r>
              <a:rPr lang="en-US" sz="4000" i="1" dirty="0"/>
              <a:t>Criterion 3</a:t>
            </a:r>
            <a:r>
              <a:rPr lang="en-US" sz="4000" dirty="0"/>
              <a:t>. There is a reasonable expectation of employment following completion of such training. – paragraph (c)</a:t>
            </a:r>
          </a:p>
          <a:p>
            <a:r>
              <a:rPr lang="en-US" sz="4000" dirty="0" smtClean="0"/>
              <a:t>Reasonable expectation of employment</a:t>
            </a:r>
          </a:p>
          <a:p>
            <a:pPr lvl="1"/>
            <a:r>
              <a:rPr lang="en-US" sz="4000" dirty="0" smtClean="0"/>
              <a:t>Immediate availability of employment not required</a:t>
            </a:r>
          </a:p>
          <a:p>
            <a:pPr lvl="1"/>
            <a:r>
              <a:rPr lang="en-US" sz="4000" dirty="0" smtClean="0"/>
              <a:t>States must use labor market information</a:t>
            </a:r>
          </a:p>
          <a:p>
            <a:pPr lvl="2"/>
            <a:r>
              <a:rPr lang="en-US" sz="3800" dirty="0" smtClean="0"/>
              <a:t>If worker going to relocate, must use LMI for area of relocation</a:t>
            </a:r>
          </a:p>
          <a:p>
            <a:pPr lvl="1"/>
            <a:r>
              <a:rPr lang="en-US" sz="4000" dirty="0" smtClean="0"/>
              <a:t>Limited demand does not preclude approval</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20</a:t>
            </a:fld>
            <a:endParaRPr lang="en-US" dirty="0"/>
          </a:p>
        </p:txBody>
      </p:sp>
    </p:spTree>
    <p:extLst>
      <p:ext uri="{BB962C8B-B14F-4D97-AF65-F5344CB8AC3E}">
        <p14:creationId xmlns:p14="http://schemas.microsoft.com/office/powerpoint/2010/main" val="519873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Training Approval Criteria – 20 CFR 618.610 (c)(5) and (c)(6)</a:t>
            </a:r>
            <a:endParaRPr lang="en-US" dirty="0"/>
          </a:p>
        </p:txBody>
      </p:sp>
      <p:sp>
        <p:nvSpPr>
          <p:cNvPr id="2" name="Content Placeholder 1"/>
          <p:cNvSpPr>
            <a:spLocks noGrp="1"/>
          </p:cNvSpPr>
          <p:nvPr>
            <p:ph idx="1"/>
          </p:nvPr>
        </p:nvSpPr>
        <p:spPr/>
        <p:txBody>
          <a:bodyPr>
            <a:normAutofit/>
          </a:bodyPr>
          <a:lstStyle/>
          <a:p>
            <a:r>
              <a:rPr lang="en-US" sz="4000" dirty="0" smtClean="0"/>
              <a:t>Reasonable expectation of employment</a:t>
            </a:r>
          </a:p>
          <a:p>
            <a:pPr lvl="1"/>
            <a:r>
              <a:rPr lang="en-US" sz="4000" dirty="0" smtClean="0"/>
              <a:t>Training that leads to self-employment can be approved</a:t>
            </a:r>
          </a:p>
          <a:p>
            <a:r>
              <a:rPr lang="en-US" sz="4200" dirty="0" smtClean="0"/>
              <a:t>OJT must lead to suitable employment</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116834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Why did the Department limit the consideration of labor market conditions to a worker’s intended commuting area </a:t>
            </a:r>
            <a:r>
              <a:rPr lang="en-US" b="1" dirty="0" smtClean="0"/>
              <a:t>[introductory </a:t>
            </a:r>
            <a:r>
              <a:rPr lang="en-US" b="1" dirty="0"/>
              <a:t>paragraph of </a:t>
            </a:r>
            <a:r>
              <a:rPr lang="en-US" b="1" dirty="0" smtClean="0"/>
              <a:t>Criterion 3 - 20 CFR</a:t>
            </a:r>
            <a:r>
              <a:rPr lang="en-US" b="1" dirty="0"/>
              <a:t> 618.610(c</a:t>
            </a:r>
            <a:r>
              <a:rPr lang="en-US" b="1" dirty="0" smtClean="0"/>
              <a:t>)] </a:t>
            </a:r>
            <a:r>
              <a:rPr lang="en-US" b="1" dirty="0"/>
              <a:t>since some workers might be inclined to travel longer distances for the right job?</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22</a:t>
            </a:fld>
            <a:endParaRPr lang="en-US" dirty="0"/>
          </a:p>
        </p:txBody>
      </p:sp>
    </p:spTree>
    <p:extLst>
      <p:ext uri="{BB962C8B-B14F-4D97-AF65-F5344CB8AC3E}">
        <p14:creationId xmlns:p14="http://schemas.microsoft.com/office/powerpoint/2010/main" val="54192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In </a:t>
            </a:r>
            <a:r>
              <a:rPr lang="en-US" b="1" dirty="0" smtClean="0"/>
              <a:t>Criterion 3 - 20 CFR</a:t>
            </a:r>
            <a:r>
              <a:rPr lang="en-US" b="1" dirty="0"/>
              <a:t> 618.610(c)(4) </a:t>
            </a:r>
            <a:r>
              <a:rPr lang="en-US" b="1" dirty="0" smtClean="0"/>
              <a:t>- requiring states </a:t>
            </a:r>
            <a:r>
              <a:rPr lang="en-US" b="1" dirty="0"/>
              <a:t>to assess whether the number of workers enrolled in a given training will cover demand in the local labor market, would </a:t>
            </a:r>
            <a:r>
              <a:rPr lang="en-US" b="1" dirty="0" smtClean="0"/>
              <a:t>states </a:t>
            </a:r>
            <a:r>
              <a:rPr lang="en-US" b="1" dirty="0"/>
              <a:t>have to contact </a:t>
            </a:r>
            <a:r>
              <a:rPr lang="en-US" b="1" i="1" u="sng" dirty="0"/>
              <a:t>all</a:t>
            </a:r>
            <a:r>
              <a:rPr lang="en-US" b="1" dirty="0"/>
              <a:t> providers who offer the type of training under consideration</a:t>
            </a:r>
            <a:r>
              <a:rPr lang="en-US" b="1" dirty="0" smtClean="0"/>
              <a:t>?</a:t>
            </a:r>
          </a:p>
          <a:p>
            <a:r>
              <a:rPr lang="en-US" b="1" dirty="0" smtClean="0"/>
              <a:t>If </a:t>
            </a:r>
            <a:r>
              <a:rPr lang="en-US" b="1" dirty="0"/>
              <a:t>so, what geographic parameters should be used to determine which providers must be contacted?</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23</a:t>
            </a:fld>
            <a:endParaRPr lang="en-US" dirty="0"/>
          </a:p>
        </p:txBody>
      </p:sp>
    </p:spTree>
    <p:extLst>
      <p:ext uri="{BB962C8B-B14F-4D97-AF65-F5344CB8AC3E}">
        <p14:creationId xmlns:p14="http://schemas.microsoft.com/office/powerpoint/2010/main" val="753924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Training Approval Criteria – 20 CFR 618.610 (d) and (e)</a:t>
            </a:r>
            <a:endParaRPr lang="en-US" dirty="0"/>
          </a:p>
        </p:txBody>
      </p:sp>
      <p:sp>
        <p:nvSpPr>
          <p:cNvPr id="2" name="Content Placeholder 1"/>
          <p:cNvSpPr>
            <a:spLocks noGrp="1"/>
          </p:cNvSpPr>
          <p:nvPr>
            <p:ph idx="1"/>
          </p:nvPr>
        </p:nvSpPr>
        <p:spPr/>
        <p:txBody>
          <a:bodyPr>
            <a:normAutofit/>
          </a:bodyPr>
          <a:lstStyle/>
          <a:p>
            <a:r>
              <a:rPr lang="en-US" dirty="0"/>
              <a:t> </a:t>
            </a:r>
            <a:r>
              <a:rPr lang="en-US" sz="3600" i="1" dirty="0"/>
              <a:t>Criterion 4</a:t>
            </a:r>
            <a:r>
              <a:rPr lang="en-US" sz="3600" dirty="0"/>
              <a:t>. Training is reasonably available to the trade-affected </a:t>
            </a:r>
            <a:r>
              <a:rPr lang="en-US" sz="3600" dirty="0" smtClean="0"/>
              <a:t>worker. – paragraph (d)</a:t>
            </a:r>
            <a:endParaRPr lang="en-US" sz="3600" dirty="0"/>
          </a:p>
          <a:p>
            <a:pPr lvl="1"/>
            <a:r>
              <a:rPr lang="en-US" sz="3600" dirty="0" smtClean="0"/>
              <a:t>Must explore local training first</a:t>
            </a:r>
          </a:p>
          <a:p>
            <a:r>
              <a:rPr lang="en-US" sz="3600" i="1" dirty="0"/>
              <a:t>Criterion 5</a:t>
            </a:r>
            <a:r>
              <a:rPr lang="en-US" sz="3600" dirty="0"/>
              <a:t>. The trade-affected worker is qualified to undertake and complete such training</a:t>
            </a:r>
            <a:r>
              <a:rPr lang="en-US" sz="3600" dirty="0" smtClean="0"/>
              <a:t>. – paragraph (e)</a:t>
            </a:r>
          </a:p>
          <a:p>
            <a:pPr lvl="1"/>
            <a:r>
              <a:rPr lang="en-US" sz="3600" dirty="0" smtClean="0"/>
              <a:t>Based on assessments</a:t>
            </a:r>
          </a:p>
          <a:p>
            <a:pPr lvl="1"/>
            <a:r>
              <a:rPr lang="en-US" sz="3600" dirty="0" smtClean="0"/>
              <a:t>Financial resources available to support worker</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24</a:t>
            </a:fld>
            <a:endParaRPr lang="en-US" dirty="0"/>
          </a:p>
        </p:txBody>
      </p:sp>
    </p:spTree>
    <p:extLst>
      <p:ext uri="{BB962C8B-B14F-4D97-AF65-F5344CB8AC3E}">
        <p14:creationId xmlns:p14="http://schemas.microsoft.com/office/powerpoint/2010/main" val="369424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Training Approval Criteria – 20 CFR 618.610 (f)</a:t>
            </a:r>
            <a:endParaRPr lang="en-US" dirty="0"/>
          </a:p>
        </p:txBody>
      </p:sp>
      <p:sp>
        <p:nvSpPr>
          <p:cNvPr id="2" name="Content Placeholder 1"/>
          <p:cNvSpPr>
            <a:spLocks noGrp="1"/>
          </p:cNvSpPr>
          <p:nvPr>
            <p:ph idx="1"/>
          </p:nvPr>
        </p:nvSpPr>
        <p:spPr/>
        <p:txBody>
          <a:bodyPr>
            <a:normAutofit/>
          </a:bodyPr>
          <a:lstStyle/>
          <a:p>
            <a:r>
              <a:rPr lang="en-US" sz="3600" i="1" dirty="0"/>
              <a:t>Criterion 6</a:t>
            </a:r>
            <a:r>
              <a:rPr lang="en-US" sz="3600" dirty="0"/>
              <a:t>. Such training is suitable for the trade-affected worker and available at a reasonable cost</a:t>
            </a:r>
            <a:r>
              <a:rPr lang="en-US" sz="3600" dirty="0" smtClean="0"/>
              <a:t>. – paragraph (f)</a:t>
            </a:r>
          </a:p>
          <a:p>
            <a:pPr lvl="1"/>
            <a:r>
              <a:rPr lang="en-US" sz="3200" dirty="0" smtClean="0"/>
              <a:t>Suitable for the worker – Compare Criteria 5 and Criteria 3</a:t>
            </a:r>
          </a:p>
          <a:p>
            <a:pPr lvl="1"/>
            <a:r>
              <a:rPr lang="en-US" sz="3400" dirty="0" smtClean="0"/>
              <a:t>Available at a reasonable cost</a:t>
            </a:r>
          </a:p>
          <a:p>
            <a:pPr lvl="2"/>
            <a:endParaRPr lang="en-US" sz="3200" dirty="0" smtClean="0"/>
          </a:p>
          <a:p>
            <a:pPr lvl="1"/>
            <a:endParaRPr lang="en-US" sz="3400" dirty="0" smtClean="0"/>
          </a:p>
          <a:p>
            <a:pPr lvl="1"/>
            <a:endParaRPr lang="en-US" sz="3400" dirty="0" smtClean="0"/>
          </a:p>
          <a:p>
            <a:pPr lvl="1"/>
            <a:endParaRPr lang="en-US" sz="3400"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25</a:t>
            </a:fld>
            <a:endParaRPr lang="en-US" dirty="0"/>
          </a:p>
        </p:txBody>
      </p:sp>
    </p:spTree>
    <p:extLst>
      <p:ext uri="{BB962C8B-B14F-4D97-AF65-F5344CB8AC3E}">
        <p14:creationId xmlns:p14="http://schemas.microsoft.com/office/powerpoint/2010/main" val="391204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Would Criterion 6 for training approval (training is suitable for the worker and available at a reasonable cost) be met if self-employment were to provide workers with earnings equivalent to or near their previous earnings?</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26</a:t>
            </a:fld>
            <a:endParaRPr lang="en-US" dirty="0"/>
          </a:p>
        </p:txBody>
      </p:sp>
    </p:spTree>
    <p:extLst>
      <p:ext uri="{BB962C8B-B14F-4D97-AF65-F5344CB8AC3E}">
        <p14:creationId xmlns:p14="http://schemas.microsoft.com/office/powerpoint/2010/main" val="138963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Is “entrepreneurial training” is an approvable type of training or a viable employment goal?</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27</a:t>
            </a:fld>
            <a:endParaRPr lang="en-US" dirty="0"/>
          </a:p>
        </p:txBody>
      </p:sp>
    </p:spTree>
    <p:extLst>
      <p:ext uri="{BB962C8B-B14F-4D97-AF65-F5344CB8AC3E}">
        <p14:creationId xmlns:p14="http://schemas.microsoft.com/office/powerpoint/2010/main" val="223014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If the intent of the provision at </a:t>
            </a:r>
            <a:r>
              <a:rPr lang="en-US" b="1" dirty="0" smtClean="0"/>
              <a:t>20 CFR</a:t>
            </a:r>
            <a:r>
              <a:rPr lang="en-US" b="1" dirty="0"/>
              <a:t> 618.610(e)(3</a:t>
            </a:r>
            <a:r>
              <a:rPr lang="en-US" b="1" dirty="0" smtClean="0"/>
              <a:t>) (in Criterion 5) </a:t>
            </a:r>
            <a:r>
              <a:rPr lang="en-US" b="1" dirty="0"/>
              <a:t>is to prevent workers from failing to complete trainings because of a lack of financial support, then wouldn’t the relevant criterion be whether a worker has sufficient financial resources to support completion of a training program?</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28</a:t>
            </a:fld>
            <a:endParaRPr lang="en-US" dirty="0"/>
          </a:p>
        </p:txBody>
      </p:sp>
    </p:spTree>
    <p:extLst>
      <p:ext uri="{BB962C8B-B14F-4D97-AF65-F5344CB8AC3E}">
        <p14:creationId xmlns:p14="http://schemas.microsoft.com/office/powerpoint/2010/main" val="3460794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What types of documents needed to verify sufficient financial resources for workers whose UI or TRA runs out prior to the completion of a training program</a:t>
            </a:r>
            <a:r>
              <a:rPr lang="en-US" dirty="0"/>
              <a:t>?</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29</a:t>
            </a:fld>
            <a:endParaRPr lang="en-US" dirty="0"/>
          </a:p>
        </p:txBody>
      </p:sp>
    </p:spTree>
    <p:extLst>
      <p:ext uri="{BB962C8B-B14F-4D97-AF65-F5344CB8AC3E}">
        <p14:creationId xmlns:p14="http://schemas.microsoft.com/office/powerpoint/2010/main" val="244718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Speakers</a:t>
            </a:r>
          </a:p>
        </p:txBody>
      </p:sp>
      <p:pic>
        <p:nvPicPr>
          <p:cNvPr id="5" name="Picture Placeholder 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565" b="565"/>
          <a:stretch>
            <a:fillRect/>
          </a:stretch>
        </p:blipFill>
        <p:spPr/>
      </p:pic>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p:txBody>
          <a:bodyPr/>
          <a:lstStyle/>
          <a:p>
            <a:r>
              <a:rPr lang="en-US" dirty="0" smtClean="0"/>
              <a:t>Tim Theberge</a:t>
            </a:r>
            <a:endParaRPr lang="en-US" dirty="0"/>
          </a:p>
          <a:p>
            <a:pPr lvl="1"/>
            <a:r>
              <a:rPr lang="en-US" dirty="0" smtClean="0"/>
              <a:t>Lead </a:t>
            </a:r>
            <a:r>
              <a:rPr lang="en-US" dirty="0" smtClean="0"/>
              <a:t>Program </a:t>
            </a:r>
            <a:r>
              <a:rPr lang="en-US" dirty="0" smtClean="0"/>
              <a:t>Analyst</a:t>
            </a:r>
            <a:endParaRPr lang="en-US" dirty="0"/>
          </a:p>
          <a:p>
            <a:pPr lvl="2"/>
            <a:r>
              <a:rPr lang="en-US" dirty="0" smtClean="0"/>
              <a:t>OTAA - ETA</a:t>
            </a:r>
            <a:endParaRPr lang="en-US" dirty="0"/>
          </a:p>
        </p:txBody>
      </p:sp>
      <p:pic>
        <p:nvPicPr>
          <p:cNvPr id="6" name="Picture Placeholder 5"/>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5943" r="5943"/>
          <a:stretch>
            <a:fillRect/>
          </a:stretch>
        </p:blipFill>
        <p:spPr/>
      </p:pic>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p:txBody>
          <a:bodyPr/>
          <a:lstStyle/>
          <a:p>
            <a:r>
              <a:rPr lang="en-US" dirty="0" smtClean="0"/>
              <a:t>Julie Baker</a:t>
            </a:r>
            <a:endParaRPr lang="en-US" dirty="0"/>
          </a:p>
          <a:p>
            <a:pPr lvl="1"/>
            <a:r>
              <a:rPr lang="en-US" dirty="0" smtClean="0"/>
              <a:t>Supervisor</a:t>
            </a:r>
            <a:endParaRPr lang="en-US" dirty="0"/>
          </a:p>
          <a:p>
            <a:pPr lvl="2"/>
            <a:r>
              <a:rPr lang="en-US" dirty="0" smtClean="0"/>
              <a:t>OTAA - ETA</a:t>
            </a:r>
            <a:endParaRPr lang="en-US" dirty="0"/>
          </a:p>
        </p:txBody>
      </p:sp>
    </p:spTree>
    <p:custDataLst>
      <p:tags r:id="rId1"/>
    </p:custDataLst>
    <p:extLst>
      <p:ext uri="{BB962C8B-B14F-4D97-AF65-F5344CB8AC3E}">
        <p14:creationId xmlns:p14="http://schemas.microsoft.com/office/powerpoint/2010/main" val="2797133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Would assessments or IEPs completed by partner programs satisfy requirements in </a:t>
            </a:r>
            <a:r>
              <a:rPr lang="en-US" b="1" dirty="0" smtClean="0"/>
              <a:t>Criterion 5 - 20 CFR</a:t>
            </a:r>
            <a:r>
              <a:rPr lang="en-US" b="1" dirty="0"/>
              <a:t> 618.610(e)(3)?</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30</a:t>
            </a:fld>
            <a:endParaRPr lang="en-US" dirty="0"/>
          </a:p>
        </p:txBody>
      </p:sp>
    </p:spTree>
    <p:extLst>
      <p:ext uri="{BB962C8B-B14F-4D97-AF65-F5344CB8AC3E}">
        <p14:creationId xmlns:p14="http://schemas.microsoft.com/office/powerpoint/2010/main" val="32293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Are </a:t>
            </a:r>
            <a:r>
              <a:rPr lang="en-US" b="1" dirty="0" smtClean="0"/>
              <a:t>states </a:t>
            </a:r>
            <a:r>
              <a:rPr lang="en-US" b="1" dirty="0"/>
              <a:t>permitted to pay </a:t>
            </a:r>
            <a:r>
              <a:rPr lang="en-US" b="1" dirty="0" smtClean="0"/>
              <a:t>transportation when </a:t>
            </a:r>
            <a:r>
              <a:rPr lang="en-US" b="1" dirty="0"/>
              <a:t>travel would be required for workers to take certification tests? </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31</a:t>
            </a:fld>
            <a:endParaRPr lang="en-US" dirty="0"/>
          </a:p>
        </p:txBody>
      </p:sp>
    </p:spTree>
    <p:extLst>
      <p:ext uri="{BB962C8B-B14F-4D97-AF65-F5344CB8AC3E}">
        <p14:creationId xmlns:p14="http://schemas.microsoft.com/office/powerpoint/2010/main" val="295897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Can you provide more clarification of training-related costs, specifically purchasing laptops, tablets, software, etc. for workers in TAA approved trainings and are </a:t>
            </a:r>
            <a:r>
              <a:rPr lang="en-US" b="1" dirty="0" smtClean="0"/>
              <a:t>states </a:t>
            </a:r>
            <a:r>
              <a:rPr lang="en-US" b="1" dirty="0"/>
              <a:t>allowed to reimburse a worker?</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32</a:t>
            </a:fld>
            <a:endParaRPr lang="en-US" dirty="0"/>
          </a:p>
        </p:txBody>
      </p:sp>
    </p:spTree>
    <p:extLst>
      <p:ext uri="{BB962C8B-B14F-4D97-AF65-F5344CB8AC3E}">
        <p14:creationId xmlns:p14="http://schemas.microsoft.com/office/powerpoint/2010/main" val="1495423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Limitations on Training Approval</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a:xfrm>
            <a:off x="800099" y="4269493"/>
            <a:ext cx="6994072" cy="1154793"/>
          </a:xfrm>
        </p:spPr>
        <p:txBody>
          <a:bodyPr>
            <a:normAutofit/>
          </a:bodyPr>
          <a:lstStyle/>
          <a:p>
            <a:r>
              <a:rPr lang="en-US" dirty="0" smtClean="0"/>
              <a:t>20 CFR 618.615</a:t>
            </a:r>
            <a:endParaRPr lang="en-US" i="1"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3215760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Limitations on Training Approval – 20 CFR 618.615</a:t>
            </a:r>
            <a:endParaRPr lang="en-US" dirty="0"/>
          </a:p>
        </p:txBody>
      </p:sp>
      <p:sp>
        <p:nvSpPr>
          <p:cNvPr id="2" name="Content Placeholder 1"/>
          <p:cNvSpPr>
            <a:spLocks noGrp="1"/>
          </p:cNvSpPr>
          <p:nvPr>
            <p:ph idx="1"/>
          </p:nvPr>
        </p:nvSpPr>
        <p:spPr/>
        <p:txBody>
          <a:bodyPr>
            <a:normAutofit/>
          </a:bodyPr>
          <a:lstStyle/>
          <a:p>
            <a:r>
              <a:rPr lang="en-US" sz="2800" dirty="0" smtClean="0"/>
              <a:t>One training program per certification</a:t>
            </a:r>
          </a:p>
          <a:p>
            <a:r>
              <a:rPr lang="en-US" sz="2800" dirty="0" smtClean="0"/>
              <a:t>Full-time or part-time training</a:t>
            </a:r>
          </a:p>
          <a:p>
            <a:r>
              <a:rPr lang="en-US" sz="2800" dirty="0" smtClean="0"/>
              <a:t>Previous </a:t>
            </a:r>
            <a:r>
              <a:rPr lang="en-US" sz="2800" dirty="0"/>
              <a:t>approval of training under other law.</a:t>
            </a:r>
            <a:endParaRPr lang="en-US" sz="2800" dirty="0" smtClean="0"/>
          </a:p>
          <a:p>
            <a:pPr lvl="1"/>
            <a:r>
              <a:rPr lang="en-US" sz="2800" dirty="0" smtClean="0"/>
              <a:t>Prior training approved under partner program may be approved if criteria are met</a:t>
            </a:r>
          </a:p>
          <a:p>
            <a:pPr marL="0" indent="0">
              <a:buNone/>
            </a:pP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34</a:t>
            </a:fld>
            <a:endParaRPr lang="en-US" dirty="0"/>
          </a:p>
        </p:txBody>
      </p:sp>
    </p:spTree>
    <p:extLst>
      <p:ext uri="{BB962C8B-B14F-4D97-AF65-F5344CB8AC3E}">
        <p14:creationId xmlns:p14="http://schemas.microsoft.com/office/powerpoint/2010/main" val="1685297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Limitations on Training Approval – 20 CFR 618.615</a:t>
            </a:r>
            <a:r>
              <a:rPr lang="en-US" dirty="0" smtClean="0">
                <a:solidFill>
                  <a:schemeClr val="tx1"/>
                </a:solidFill>
              </a:rPr>
              <a:t> </a:t>
            </a:r>
            <a:endParaRPr lang="en-US" dirty="0"/>
          </a:p>
        </p:txBody>
      </p:sp>
      <p:sp>
        <p:nvSpPr>
          <p:cNvPr id="2" name="Content Placeholder 1"/>
          <p:cNvSpPr>
            <a:spLocks noGrp="1"/>
          </p:cNvSpPr>
          <p:nvPr>
            <p:ph idx="1"/>
          </p:nvPr>
        </p:nvSpPr>
        <p:spPr/>
        <p:txBody>
          <a:bodyPr>
            <a:normAutofit/>
          </a:bodyPr>
          <a:lstStyle/>
          <a:p>
            <a:r>
              <a:rPr lang="en-US" dirty="0" smtClean="0"/>
              <a:t>Length of training</a:t>
            </a:r>
          </a:p>
          <a:p>
            <a:pPr lvl="1"/>
            <a:r>
              <a:rPr lang="en-US" dirty="0" smtClean="0"/>
              <a:t>Appropriate to the skill level needed to facilitate employment</a:t>
            </a:r>
          </a:p>
          <a:p>
            <a:pPr lvl="1"/>
            <a:r>
              <a:rPr lang="en-US" dirty="0" smtClean="0"/>
              <a:t>Factors that may impact length of training</a:t>
            </a:r>
          </a:p>
          <a:p>
            <a:pPr lvl="1"/>
            <a:r>
              <a:rPr lang="en-US" dirty="0" smtClean="0"/>
              <a:t>In general, limited to length of income support (or 130 weeks)</a:t>
            </a:r>
          </a:p>
          <a:p>
            <a:pPr lvl="2"/>
            <a:r>
              <a:rPr lang="en-US" dirty="0" smtClean="0"/>
              <a:t>OJT limited to 104</a:t>
            </a:r>
          </a:p>
          <a:p>
            <a:pPr lvl="2"/>
            <a:r>
              <a:rPr lang="en-US" dirty="0" smtClean="0"/>
              <a:t>Apprenticeship</a:t>
            </a:r>
          </a:p>
          <a:p>
            <a:pPr lvl="3"/>
            <a:r>
              <a:rPr lang="en-US" dirty="0" smtClean="0"/>
              <a:t>Work-based learning = 130 weeks</a:t>
            </a:r>
          </a:p>
          <a:p>
            <a:pPr lvl="3"/>
            <a:r>
              <a:rPr lang="en-US" dirty="0" smtClean="0"/>
              <a:t>Related Instruction = not limited</a:t>
            </a:r>
          </a:p>
          <a:p>
            <a:pPr lvl="2"/>
            <a:r>
              <a:rPr lang="en-US" dirty="0" smtClean="0"/>
              <a:t>Exception for U.S. Armed Forces reservists called to active duty</a:t>
            </a:r>
          </a:p>
          <a:p>
            <a:r>
              <a:rPr lang="en-US" dirty="0" smtClean="0"/>
              <a:t>Training must be in the United States</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35</a:t>
            </a:fld>
            <a:endParaRPr lang="en-US" dirty="0"/>
          </a:p>
        </p:txBody>
      </p:sp>
    </p:spTree>
    <p:extLst>
      <p:ext uri="{BB962C8B-B14F-4D97-AF65-F5344CB8AC3E}">
        <p14:creationId xmlns:p14="http://schemas.microsoft.com/office/powerpoint/2010/main" val="3115386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When AAWs need to drop classes and assume part-time status for a semester, can the </a:t>
            </a:r>
            <a:r>
              <a:rPr lang="en-US" b="1" dirty="0" smtClean="0"/>
              <a:t>state </a:t>
            </a:r>
            <a:r>
              <a:rPr lang="en-US" b="1" dirty="0"/>
              <a:t>discontinue TRA benefits for the part-time period and reinstate TRA benefits once the worker returns to full-time status the following semester</a:t>
            </a:r>
            <a:r>
              <a:rPr lang="en-US" b="1" dirty="0" smtClean="0"/>
              <a:t>?</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36</a:t>
            </a:fld>
            <a:endParaRPr lang="en-US" dirty="0"/>
          </a:p>
        </p:txBody>
      </p:sp>
    </p:spTree>
    <p:extLst>
      <p:ext uri="{BB962C8B-B14F-4D97-AF65-F5344CB8AC3E}">
        <p14:creationId xmlns:p14="http://schemas.microsoft.com/office/powerpoint/2010/main" val="797754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b="1" dirty="0"/>
              <a:t>Since the criteria for approved trainings under WIOA are generally stricter than those for the TAA Program, can workers approved for WIOA trainings be automatically approved for TAA approved trainings</a:t>
            </a:r>
            <a:r>
              <a:rPr lang="en-US" b="1" dirty="0" smtClean="0"/>
              <a:t>?</a:t>
            </a:r>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37</a:t>
            </a:fld>
            <a:endParaRPr lang="en-US" dirty="0"/>
          </a:p>
        </p:txBody>
      </p:sp>
    </p:spTree>
    <p:extLst>
      <p:ext uri="{BB962C8B-B14F-4D97-AF65-F5344CB8AC3E}">
        <p14:creationId xmlns:p14="http://schemas.microsoft.com/office/powerpoint/2010/main" val="155961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Selection of Training Programs</a:t>
            </a:r>
          </a:p>
        </p:txBody>
      </p:sp>
      <p:sp>
        <p:nvSpPr>
          <p:cNvPr id="7" name="Text Placeholder 6"/>
          <p:cNvSpPr>
            <a:spLocks noGrp="1"/>
          </p:cNvSpPr>
          <p:nvPr>
            <p:ph type="body" idx="1"/>
          </p:nvPr>
        </p:nvSpPr>
        <p:spPr>
          <a:xfrm>
            <a:off x="800099" y="4269493"/>
            <a:ext cx="6994072" cy="1154793"/>
          </a:xfrm>
        </p:spPr>
        <p:txBody>
          <a:bodyPr>
            <a:normAutofit/>
          </a:bodyPr>
          <a:lstStyle/>
          <a:p>
            <a:r>
              <a:rPr lang="en-US" dirty="0" smtClean="0"/>
              <a:t>20 CFR 618.620</a:t>
            </a:r>
            <a:endParaRPr lang="en-US" i="1"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38</a:t>
            </a:fld>
            <a:endParaRPr lang="en-US" dirty="0"/>
          </a:p>
        </p:txBody>
      </p:sp>
    </p:spTree>
    <p:extLst>
      <p:ext uri="{BB962C8B-B14F-4D97-AF65-F5344CB8AC3E}">
        <p14:creationId xmlns:p14="http://schemas.microsoft.com/office/powerpoint/2010/main" val="3925610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Selection of Training Providers – 20 CFR 618.620 (a)</a:t>
            </a:r>
            <a:endParaRPr lang="en-US" dirty="0"/>
          </a:p>
        </p:txBody>
      </p:sp>
      <p:sp>
        <p:nvSpPr>
          <p:cNvPr id="2" name="Content Placeholder 1"/>
          <p:cNvSpPr>
            <a:spLocks noGrp="1"/>
          </p:cNvSpPr>
          <p:nvPr>
            <p:ph idx="1"/>
          </p:nvPr>
        </p:nvSpPr>
        <p:spPr/>
        <p:txBody>
          <a:bodyPr>
            <a:normAutofit/>
          </a:bodyPr>
          <a:lstStyle/>
          <a:p>
            <a:r>
              <a:rPr lang="en-US" dirty="0" smtClean="0"/>
              <a:t>State must document standards and procedures used to select providers</a:t>
            </a:r>
          </a:p>
          <a:p>
            <a:pPr lvl="1"/>
            <a:r>
              <a:rPr lang="en-US" dirty="0" smtClean="0"/>
              <a:t>Consult with partners</a:t>
            </a:r>
          </a:p>
          <a:p>
            <a:pPr lvl="1"/>
            <a:r>
              <a:rPr lang="en-US" dirty="0" smtClean="0"/>
              <a:t>May choose from </a:t>
            </a:r>
            <a:r>
              <a:rPr lang="en-US" i="1" u="sng" dirty="0" smtClean="0"/>
              <a:t>but cannot limit to</a:t>
            </a:r>
            <a:r>
              <a:rPr lang="en-US" dirty="0" smtClean="0"/>
              <a:t> eligible training providers under WIOA</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39</a:t>
            </a:fld>
            <a:endParaRPr lang="en-US" dirty="0"/>
          </a:p>
        </p:txBody>
      </p:sp>
    </p:spTree>
    <p:extLst>
      <p:ext uri="{BB962C8B-B14F-4D97-AF65-F5344CB8AC3E}">
        <p14:creationId xmlns:p14="http://schemas.microsoft.com/office/powerpoint/2010/main" val="69309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4</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a:t>
            </a:r>
            <a:r>
              <a:rPr lang="en-US" dirty="0" smtClean="0"/>
              <a:t>Objectives – Subpart F</a:t>
            </a:r>
            <a:endParaRPr lang="en-US" dirty="0"/>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pPr marL="0" indent="0">
              <a:buNone/>
            </a:pPr>
            <a:r>
              <a:rPr lang="en-US" b="1" dirty="0" smtClean="0"/>
              <a:t>Part I </a:t>
            </a:r>
          </a:p>
          <a:p>
            <a:r>
              <a:rPr lang="en-US" dirty="0" smtClean="0"/>
              <a:t>Major Updates</a:t>
            </a:r>
          </a:p>
          <a:p>
            <a:r>
              <a:rPr lang="en-US" dirty="0" smtClean="0"/>
              <a:t>Scope / General Procedures</a:t>
            </a:r>
            <a:endParaRPr lang="en-US" dirty="0"/>
          </a:p>
          <a:p>
            <a:r>
              <a:rPr lang="en-US" dirty="0"/>
              <a:t>Leveraging Trade Funds to Fill Gaps in Training Supply</a:t>
            </a:r>
          </a:p>
          <a:p>
            <a:r>
              <a:rPr lang="en-US" dirty="0"/>
              <a:t>Criteria for Approval of </a:t>
            </a:r>
            <a:r>
              <a:rPr lang="en-US" dirty="0" smtClean="0"/>
              <a:t>Training</a:t>
            </a:r>
          </a:p>
          <a:p>
            <a:r>
              <a:rPr lang="en-US" dirty="0" smtClean="0"/>
              <a:t>Selection of Training Programs</a:t>
            </a:r>
          </a:p>
          <a:p>
            <a:r>
              <a:rPr lang="en-US" dirty="0"/>
              <a:t>Training Reemployed Workers</a:t>
            </a:r>
          </a:p>
          <a:p>
            <a:pPr marL="0" indent="0">
              <a:buNone/>
            </a:pPr>
            <a:endParaRPr lang="en-US" dirty="0" smtClean="0"/>
          </a:p>
        </p:txBody>
      </p:sp>
    </p:spTree>
    <p:extLst>
      <p:ext uri="{BB962C8B-B14F-4D97-AF65-F5344CB8AC3E}">
        <p14:creationId xmlns:p14="http://schemas.microsoft.com/office/powerpoint/2010/main" val="40910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Types of Training – 20 CFR 618.620 (b), (c), and (d)</a:t>
            </a:r>
            <a:endParaRPr lang="en-US" dirty="0"/>
          </a:p>
        </p:txBody>
      </p:sp>
      <p:sp>
        <p:nvSpPr>
          <p:cNvPr id="2" name="Content Placeholder 1"/>
          <p:cNvSpPr>
            <a:spLocks noGrp="1"/>
          </p:cNvSpPr>
          <p:nvPr>
            <p:ph idx="1"/>
          </p:nvPr>
        </p:nvSpPr>
        <p:spPr/>
        <p:txBody>
          <a:bodyPr>
            <a:normAutofit/>
          </a:bodyPr>
          <a:lstStyle/>
          <a:p>
            <a:r>
              <a:rPr lang="en-US" dirty="0" smtClean="0"/>
              <a:t>Work-based training</a:t>
            </a:r>
          </a:p>
          <a:p>
            <a:pPr lvl="1"/>
            <a:r>
              <a:rPr lang="en-US" dirty="0" smtClean="0"/>
              <a:t>Apprenticeships, OJT, customized</a:t>
            </a:r>
          </a:p>
          <a:p>
            <a:r>
              <a:rPr lang="en-US" dirty="0" smtClean="0"/>
              <a:t>Institutional, including distance learning</a:t>
            </a:r>
          </a:p>
          <a:p>
            <a:r>
              <a:rPr lang="en-US" dirty="0" smtClean="0"/>
              <a:t>Other – </a:t>
            </a:r>
            <a:r>
              <a:rPr lang="en-US" i="1" dirty="0" smtClean="0"/>
              <a:t>not limited too</a:t>
            </a:r>
          </a:p>
          <a:p>
            <a:pPr lvl="1"/>
            <a:r>
              <a:rPr lang="en-US" dirty="0" smtClean="0"/>
              <a:t> Remedial, career and technical, prerequisite</a:t>
            </a:r>
          </a:p>
          <a:p>
            <a:r>
              <a:rPr lang="en-US" dirty="0" smtClean="0"/>
              <a:t>Training that will lead to an advanced degrees (Masters, Ph.D., etc.) is allowable</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40</a:t>
            </a:fld>
            <a:endParaRPr lang="en-US" dirty="0"/>
          </a:p>
        </p:txBody>
      </p:sp>
    </p:spTree>
    <p:extLst>
      <p:ext uri="{BB962C8B-B14F-4D97-AF65-F5344CB8AC3E}">
        <p14:creationId xmlns:p14="http://schemas.microsoft.com/office/powerpoint/2010/main" val="2407862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sz="2800" b="1" dirty="0"/>
              <a:t>If a training provider or program is not on the ETP list, can WIOA’s dislocated worker program still offer supportive services</a:t>
            </a:r>
            <a:r>
              <a:rPr lang="en-US" sz="2800" b="1" dirty="0" smtClean="0"/>
              <a:t>?</a:t>
            </a:r>
            <a:endParaRPr lang="en-US" sz="2800"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41</a:t>
            </a:fld>
            <a:endParaRPr lang="en-US" dirty="0"/>
          </a:p>
        </p:txBody>
      </p:sp>
    </p:spTree>
    <p:extLst>
      <p:ext uri="{BB962C8B-B14F-4D97-AF65-F5344CB8AC3E}">
        <p14:creationId xmlns:p14="http://schemas.microsoft.com/office/powerpoint/2010/main" val="4079769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a:bodyPr>
          <a:lstStyle/>
          <a:p>
            <a:r>
              <a:rPr lang="en-US" sz="2800" b="1" dirty="0"/>
              <a:t>Would training for an advanced degree impact WIOA performance measures given the proposed mandatory co-enrollment for WIOA and the TAA Program?</a:t>
            </a:r>
            <a:endParaRPr lang="en-US" sz="2800"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42</a:t>
            </a:fld>
            <a:endParaRPr lang="en-US" dirty="0"/>
          </a:p>
        </p:txBody>
      </p:sp>
    </p:spTree>
    <p:extLst>
      <p:ext uri="{BB962C8B-B14F-4D97-AF65-F5344CB8AC3E}">
        <p14:creationId xmlns:p14="http://schemas.microsoft.com/office/powerpoint/2010/main" val="355104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Training Reemployed </a:t>
            </a:r>
            <a:r>
              <a:rPr lang="en-US" sz="3600" dirty="0" smtClean="0">
                <a:ln w="17780" cmpd="sng">
                  <a:noFill/>
                  <a:prstDash val="solid"/>
                  <a:miter lim="800000"/>
                </a:ln>
                <a:solidFill>
                  <a:schemeClr val="tx2"/>
                </a:solidFill>
                <a:ea typeface="ＭＳ Ｐゴシック"/>
              </a:rPr>
              <a:t>Workers</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lstStyle/>
          <a:p>
            <a:r>
              <a:rPr lang="en-US" dirty="0" smtClean="0"/>
              <a:t>20 CFR </a:t>
            </a:r>
            <a:r>
              <a:rPr lang="en-US" dirty="0" smtClean="0"/>
              <a:t>618.630</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43</a:t>
            </a:fld>
            <a:endParaRPr lang="en-US" dirty="0"/>
          </a:p>
        </p:txBody>
      </p:sp>
    </p:spTree>
    <p:extLst>
      <p:ext uri="{BB962C8B-B14F-4D97-AF65-F5344CB8AC3E}">
        <p14:creationId xmlns:p14="http://schemas.microsoft.com/office/powerpoint/2010/main" val="694957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Training Reemployed Workers – 20 CFR 618.630 (a) and (b)</a:t>
            </a:r>
            <a:endParaRPr lang="en-US" dirty="0"/>
          </a:p>
        </p:txBody>
      </p:sp>
      <p:sp>
        <p:nvSpPr>
          <p:cNvPr id="2" name="Content Placeholder 1"/>
          <p:cNvSpPr>
            <a:spLocks noGrp="1"/>
          </p:cNvSpPr>
          <p:nvPr>
            <p:ph idx="1"/>
          </p:nvPr>
        </p:nvSpPr>
        <p:spPr/>
        <p:txBody>
          <a:bodyPr>
            <a:normAutofit/>
          </a:bodyPr>
          <a:lstStyle/>
          <a:p>
            <a:r>
              <a:rPr lang="en-US" dirty="0" smtClean="0"/>
              <a:t>An </a:t>
            </a:r>
            <a:r>
              <a:rPr lang="en-US" dirty="0"/>
              <a:t>AAW who obtains new employment and who has been approved for a training program may elect to terminate the employment, reduce the hours worked in the employment, or continue in full- or part-time employment</a:t>
            </a:r>
            <a:r>
              <a:rPr lang="en-US" dirty="0" smtClean="0"/>
              <a:t>.</a:t>
            </a:r>
          </a:p>
          <a:p>
            <a:pPr lvl="1"/>
            <a:r>
              <a:rPr lang="en-US" dirty="0" smtClean="0"/>
              <a:t>Worker remains eligible for UI/TRA</a:t>
            </a:r>
          </a:p>
          <a:p>
            <a:pPr lvl="1"/>
            <a:r>
              <a:rPr lang="en-US" dirty="0" smtClean="0"/>
              <a:t>Considered “enrolled in training”</a:t>
            </a:r>
          </a:p>
          <a:p>
            <a:r>
              <a:rPr lang="en-US" dirty="0" smtClean="0"/>
              <a:t>An AAW who becomes reemployed while attending Trade-approved training may continue and complete the approved training</a:t>
            </a:r>
          </a:p>
          <a:p>
            <a:pPr lvl="1"/>
            <a:r>
              <a:rPr lang="en-US" dirty="0" smtClean="0"/>
              <a:t>Training plan can be modified to change to part-time training, if needed</a:t>
            </a:r>
          </a:p>
          <a:p>
            <a:r>
              <a:rPr lang="en-US" dirty="0" smtClean="0"/>
              <a:t>An </a:t>
            </a:r>
            <a:r>
              <a:rPr lang="en-US" dirty="0"/>
              <a:t>AAW who has been totally separated as described in paragraph (a) of this section may also be eligible for job search and relocation allowances under subpart </a:t>
            </a:r>
            <a:r>
              <a:rPr lang="en-US" dirty="0" smtClean="0"/>
              <a:t>D.</a:t>
            </a:r>
            <a:endParaRPr lang="en-US" dirty="0"/>
          </a:p>
          <a:p>
            <a:endParaRPr lang="en-US" dirty="0" smtClean="0"/>
          </a:p>
          <a:p>
            <a:endParaRPr lang="en-US" dirty="0" smtClean="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44</a:t>
            </a:fld>
            <a:endParaRPr lang="en-US" dirty="0"/>
          </a:p>
        </p:txBody>
      </p:sp>
    </p:spTree>
    <p:extLst>
      <p:ext uri="{BB962C8B-B14F-4D97-AF65-F5344CB8AC3E}">
        <p14:creationId xmlns:p14="http://schemas.microsoft.com/office/powerpoint/2010/main" val="2443465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smtClean="0">
                <a:ln w="17780" cmpd="sng">
                  <a:noFill/>
                  <a:prstDash val="solid"/>
                  <a:miter lim="800000"/>
                </a:ln>
                <a:solidFill>
                  <a:schemeClr val="tx2"/>
                </a:solidFill>
                <a:ea typeface="ＭＳ Ｐゴシック"/>
              </a:rPr>
              <a:t>Wrapping Up</a:t>
            </a:r>
            <a:endParaRPr lang="en-US" sz="3600" dirty="0">
              <a:ln w="17780" cmpd="sng">
                <a:noFill/>
                <a:prstDash val="solid"/>
                <a:miter lim="800000"/>
              </a:ln>
              <a:solidFill>
                <a:schemeClr val="tx2"/>
              </a:solidFill>
              <a:ea typeface="ＭＳ Ｐゴシック"/>
            </a:endParaRPr>
          </a:p>
        </p:txBody>
      </p:sp>
      <p:sp>
        <p:nvSpPr>
          <p:cNvPr id="7" name="Text Placeholder 6"/>
          <p:cNvSpPr>
            <a:spLocks noGrp="1"/>
          </p:cNvSpPr>
          <p:nvPr>
            <p:ph type="body" idx="1"/>
          </p:nvPr>
        </p:nvSpPr>
        <p:spPr/>
        <p:txBody>
          <a:bodyPr/>
          <a:lstStyle/>
          <a:p>
            <a:r>
              <a:rPr lang="en-US" dirty="0" smtClean="0"/>
              <a:t>Part I</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45</a:t>
            </a:fld>
            <a:endParaRPr lang="en-US" dirty="0"/>
          </a:p>
        </p:txBody>
      </p:sp>
    </p:spTree>
    <p:extLst>
      <p:ext uri="{BB962C8B-B14F-4D97-AF65-F5344CB8AC3E}">
        <p14:creationId xmlns:p14="http://schemas.microsoft.com/office/powerpoint/2010/main" val="34184120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46</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smtClean="0"/>
              <a:t>Resources</a:t>
            </a:r>
            <a:endParaRPr lang="en-US" dirty="0"/>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b="1" dirty="0" smtClean="0"/>
              <a:t>TAA Community</a:t>
            </a:r>
            <a:endParaRPr lang="en-US" b="1" dirty="0"/>
          </a:p>
          <a:p>
            <a:pPr lvl="1"/>
            <a:r>
              <a:rPr lang="en-US" dirty="0" smtClean="0"/>
              <a:t>Workforce GPS TAA Program Community</a:t>
            </a:r>
            <a:endParaRPr lang="en-US" dirty="0"/>
          </a:p>
          <a:p>
            <a:pPr lvl="2"/>
            <a:r>
              <a:rPr lang="en-US" dirty="0" smtClean="0">
                <a:hlinkClick r:id="rId4"/>
              </a:rPr>
              <a:t>taa.workforcegps.org</a:t>
            </a:r>
            <a:r>
              <a:rPr lang="en-US" dirty="0" smtClean="0"/>
              <a:t>  </a:t>
            </a:r>
          </a:p>
          <a:p>
            <a:r>
              <a:rPr lang="en-US" b="1" dirty="0" smtClean="0"/>
              <a:t>20 CFR 618 (Federal Register)</a:t>
            </a:r>
          </a:p>
          <a:p>
            <a:pPr lvl="1"/>
            <a:r>
              <a:rPr lang="en-US" dirty="0" smtClean="0"/>
              <a:t>TAA Program Regulations</a:t>
            </a:r>
          </a:p>
          <a:p>
            <a:pPr lvl="2"/>
            <a:r>
              <a:rPr lang="en-US" dirty="0" smtClean="0">
                <a:hlinkClick r:id="rId5"/>
              </a:rPr>
              <a:t>www.federalregister.gov/documents/2020/08/21/2020-13802/trade-adjustment-assistance-for-workers</a:t>
            </a:r>
            <a:endParaRPr lang="en-US" dirty="0" smtClean="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b="1" dirty="0" smtClean="0"/>
              <a:t>TAA Program Website</a:t>
            </a:r>
            <a:endParaRPr lang="en-US" b="1" dirty="0"/>
          </a:p>
          <a:p>
            <a:pPr lvl="1"/>
            <a:r>
              <a:rPr lang="en-US" dirty="0" smtClean="0"/>
              <a:t>Official website of the TAA Program</a:t>
            </a:r>
            <a:endParaRPr lang="en-US" dirty="0"/>
          </a:p>
          <a:p>
            <a:pPr lvl="2"/>
            <a:r>
              <a:rPr lang="en-US" dirty="0" smtClean="0">
                <a:hlinkClick r:id="rId6"/>
              </a:rPr>
              <a:t>www.dol.gov/agencies/eta/tradeact</a:t>
            </a:r>
            <a:r>
              <a:rPr lang="en-US" dirty="0" smtClean="0"/>
              <a:t> </a:t>
            </a:r>
          </a:p>
          <a:p>
            <a:r>
              <a:rPr lang="en-US" b="1" dirty="0" smtClean="0"/>
              <a:t>Trade Act of 1974, as amended</a:t>
            </a:r>
          </a:p>
          <a:p>
            <a:pPr lvl="1"/>
            <a:r>
              <a:rPr lang="en-US" dirty="0" smtClean="0"/>
              <a:t>Official U.S. Code version of the Trade Act</a:t>
            </a:r>
          </a:p>
          <a:p>
            <a:pPr lvl="2"/>
            <a:r>
              <a:rPr lang="en-US" dirty="0" smtClean="0">
                <a:hlinkClick r:id="rId7"/>
              </a:rPr>
              <a:t>uscode.house.gov/browse/prelim@title19/chapter12/subchapter2/part2&amp;edition=prelim</a:t>
            </a:r>
            <a:r>
              <a:rPr lang="en-US" dirty="0" smtClean="0"/>
              <a:t> </a:t>
            </a:r>
          </a:p>
        </p:txBody>
      </p:sp>
    </p:spTree>
    <p:custDataLst>
      <p:tags r:id="rId1"/>
    </p:custDataLst>
    <p:extLst>
      <p:ext uri="{BB962C8B-B14F-4D97-AF65-F5344CB8AC3E}">
        <p14:creationId xmlns:p14="http://schemas.microsoft.com/office/powerpoint/2010/main" val="4034262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pPr/>
              <a:t>47</a:t>
            </a:fld>
            <a:endParaRPr lang="en-US"/>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p:txBody>
          <a:bodyPr/>
          <a:lstStyle/>
          <a:p>
            <a:r>
              <a:rPr lang="en-US" dirty="0" smtClean="0"/>
              <a:t>Subpart F – Part 2</a:t>
            </a:r>
            <a:endParaRPr lang="en-US" dirty="0"/>
          </a:p>
          <a:p>
            <a:pPr lvl="2"/>
            <a:r>
              <a:rPr lang="en-US" dirty="0" smtClean="0"/>
              <a:t>Friday, September 11, </a:t>
            </a:r>
            <a:r>
              <a:rPr lang="en-US" dirty="0"/>
              <a:t>2020 – </a:t>
            </a:r>
            <a:r>
              <a:rPr lang="en-US" dirty="0" smtClean="0"/>
              <a:t>1 p.m. Eastern</a:t>
            </a:r>
            <a:endParaRPr lang="en-US" dirty="0"/>
          </a:p>
          <a:p>
            <a:r>
              <a:rPr lang="en-US" dirty="0" smtClean="0"/>
              <a:t>Subpart G</a:t>
            </a:r>
            <a:endParaRPr lang="en-US" dirty="0"/>
          </a:p>
          <a:p>
            <a:pPr lvl="2"/>
            <a:r>
              <a:rPr lang="en-US" dirty="0" smtClean="0"/>
              <a:t>Monday, September 14, </a:t>
            </a:r>
            <a:r>
              <a:rPr lang="en-US" dirty="0"/>
              <a:t>2020 – </a:t>
            </a:r>
            <a:r>
              <a:rPr lang="en-US" dirty="0" smtClean="0"/>
              <a:t>1 p.m. Eastern</a:t>
            </a:r>
            <a:endParaRPr lang="en-US" dirty="0"/>
          </a:p>
          <a:p>
            <a:r>
              <a:rPr lang="en-US" dirty="0" smtClean="0"/>
              <a:t>Subpart H</a:t>
            </a:r>
            <a:endParaRPr lang="en-US" dirty="0"/>
          </a:p>
          <a:p>
            <a:pPr lvl="2"/>
            <a:r>
              <a:rPr lang="en-US" dirty="0" smtClean="0"/>
              <a:t>Wednesday, September 16, </a:t>
            </a:r>
            <a:r>
              <a:rPr lang="en-US" dirty="0"/>
              <a:t>2020 – </a:t>
            </a:r>
            <a:r>
              <a:rPr lang="en-US" dirty="0" smtClean="0"/>
              <a:t>1 p.m. Eastern</a:t>
            </a:r>
          </a:p>
          <a:p>
            <a:r>
              <a:rPr lang="en-US" dirty="0"/>
              <a:t>Subpart </a:t>
            </a:r>
            <a:r>
              <a:rPr lang="en-US" dirty="0" smtClean="0"/>
              <a:t>I</a:t>
            </a:r>
            <a:endParaRPr lang="en-US" dirty="0"/>
          </a:p>
          <a:p>
            <a:pPr lvl="2"/>
            <a:r>
              <a:rPr lang="en-US" dirty="0" smtClean="0"/>
              <a:t>Friday, September 18, </a:t>
            </a:r>
            <a:r>
              <a:rPr lang="en-US" dirty="0"/>
              <a:t>2020 – </a:t>
            </a:r>
            <a:r>
              <a:rPr lang="en-US" dirty="0" smtClean="0"/>
              <a:t>1 p.m. Eastern</a:t>
            </a:r>
            <a:endParaRPr lang="en-US" dirty="0"/>
          </a:p>
          <a:p>
            <a:pPr marL="457200" lvl="2" indent="0">
              <a:buNone/>
            </a:pPr>
            <a:endParaRPr lang="en-US" b="0" dirty="0"/>
          </a:p>
        </p:txBody>
      </p:sp>
    </p:spTree>
    <p:extLst>
      <p:ext uri="{BB962C8B-B14F-4D97-AF65-F5344CB8AC3E}">
        <p14:creationId xmlns:p14="http://schemas.microsoft.com/office/powerpoint/2010/main" val="3300670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5" name="Text Placeholder 4"/>
          <p:cNvSpPr>
            <a:spLocks noGrp="1"/>
          </p:cNvSpPr>
          <p:nvPr>
            <p:ph type="body" sz="quarter" idx="13"/>
          </p:nvPr>
        </p:nvSpPr>
        <p:spPr/>
        <p:txBody>
          <a:bodyPr/>
          <a:lstStyle/>
          <a:p>
            <a:pPr lvl="0">
              <a:spcBef>
                <a:spcPts val="1200"/>
              </a:spcBef>
              <a:spcAft>
                <a:spcPts val="0"/>
              </a:spcAft>
              <a:buClr>
                <a:srgbClr val="7A232F"/>
              </a:buClr>
            </a:pPr>
            <a:r>
              <a:rPr lang="en-US" sz="3600" b="1" i="0" dirty="0">
                <a:solidFill>
                  <a:srgbClr val="9E1C30"/>
                </a:solidFill>
              </a:rPr>
              <a:t>Regulation Questions</a:t>
            </a:r>
          </a:p>
          <a:p>
            <a:pPr marL="457200" lvl="1">
              <a:spcBef>
                <a:spcPts val="200"/>
              </a:spcBef>
              <a:buClr>
                <a:srgbClr val="005A7C"/>
              </a:buClr>
            </a:pPr>
            <a:r>
              <a:rPr lang="en-US" sz="3200" dirty="0">
                <a:solidFill>
                  <a:srgbClr val="F3F4F4">
                    <a:lumMod val="25000"/>
                  </a:srgbClr>
                </a:solidFill>
              </a:rPr>
              <a:t>General Inbox</a:t>
            </a:r>
          </a:p>
          <a:p>
            <a:pPr marL="914400" lvl="3" indent="-457200">
              <a:spcBef>
                <a:spcPts val="400"/>
              </a:spcBef>
              <a:buClr>
                <a:srgbClr val="073445">
                  <a:lumMod val="90000"/>
                  <a:lumOff val="10000"/>
                </a:srgbClr>
              </a:buClr>
              <a:buFont typeface="Wingdings" panose="05000000000000000000" pitchFamily="2" charset="2"/>
              <a:buChar char=""/>
            </a:pPr>
            <a:r>
              <a:rPr lang="en-US" sz="2800" u="sng" dirty="0">
                <a:solidFill>
                  <a:srgbClr val="005A7C"/>
                </a:solidFill>
              </a:rPr>
              <a:t>regulations.taa@dol.gov</a:t>
            </a:r>
          </a:p>
          <a:p>
            <a:endParaRPr lang="en-US" dirty="0"/>
          </a:p>
        </p:txBody>
      </p:sp>
    </p:spTree>
    <p:custDataLst>
      <p:tags r:id="rId1"/>
    </p:custDataLst>
    <p:extLst>
      <p:ext uri="{BB962C8B-B14F-4D97-AF65-F5344CB8AC3E}">
        <p14:creationId xmlns:p14="http://schemas.microsoft.com/office/powerpoint/2010/main" val="1415071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Tree>
    <p:custDataLst>
      <p:tags r:id="rId1"/>
    </p:custDataLst>
    <p:extLst>
      <p:ext uri="{BB962C8B-B14F-4D97-AF65-F5344CB8AC3E}">
        <p14:creationId xmlns:p14="http://schemas.microsoft.com/office/powerpoint/2010/main" val="272653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b"/>
          <a:lstStyle/>
          <a:p>
            <a:r>
              <a:rPr lang="en-US" sz="3600" dirty="0">
                <a:ln w="17780" cmpd="sng">
                  <a:noFill/>
                  <a:prstDash val="solid"/>
                  <a:miter lim="800000"/>
                </a:ln>
                <a:solidFill>
                  <a:schemeClr val="tx2"/>
                </a:solidFill>
                <a:ea typeface="ＭＳ Ｐゴシック"/>
              </a:rPr>
              <a:t>Major Updates</a:t>
            </a:r>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93764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Subpart F – Major Updates</a:t>
            </a:r>
            <a:endParaRPr lang="en-US" dirty="0"/>
          </a:p>
        </p:txBody>
      </p:sp>
      <p:sp>
        <p:nvSpPr>
          <p:cNvPr id="2" name="Content Placeholder 1"/>
          <p:cNvSpPr>
            <a:spLocks noGrp="1"/>
          </p:cNvSpPr>
          <p:nvPr>
            <p:ph idx="1"/>
          </p:nvPr>
        </p:nvSpPr>
        <p:spPr/>
        <p:txBody>
          <a:bodyPr>
            <a:normAutofit/>
          </a:bodyPr>
          <a:lstStyle/>
          <a:p>
            <a:r>
              <a:rPr lang="en-US" dirty="0"/>
              <a:t>Provides language on the intent and purpose of training.</a:t>
            </a:r>
          </a:p>
          <a:p>
            <a:r>
              <a:rPr lang="en-US" dirty="0"/>
              <a:t>Requires states to utilize assessments and individual employment plan (IEP) in the training approval process</a:t>
            </a:r>
          </a:p>
          <a:p>
            <a:r>
              <a:rPr lang="en-US" dirty="0"/>
              <a:t>Establishes specific requirements regarding use of labor market information and </a:t>
            </a:r>
            <a:r>
              <a:rPr lang="en-US" dirty="0" smtClean="0"/>
              <a:t>documentation </a:t>
            </a:r>
            <a:r>
              <a:rPr lang="en-US" dirty="0"/>
              <a:t>requirements for it</a:t>
            </a:r>
          </a:p>
          <a:p>
            <a:r>
              <a:rPr lang="en-US" dirty="0"/>
              <a:t>Provides that training funds can be used to create supplemental customized, group training opportunities, remedial education classes, English language classes, contextualized learning, etc.</a:t>
            </a:r>
          </a:p>
          <a:p>
            <a:r>
              <a:rPr lang="en-US" dirty="0"/>
              <a:t>Codifies that no application for UI is required to apply for training</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193179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Subpart F – Major Updates</a:t>
            </a:r>
            <a:endParaRPr lang="en-US" dirty="0"/>
          </a:p>
        </p:txBody>
      </p:sp>
      <p:sp>
        <p:nvSpPr>
          <p:cNvPr id="2" name="Content Placeholder 1"/>
          <p:cNvSpPr>
            <a:spLocks noGrp="1"/>
          </p:cNvSpPr>
          <p:nvPr>
            <p:ph idx="1"/>
          </p:nvPr>
        </p:nvSpPr>
        <p:spPr/>
        <p:txBody>
          <a:bodyPr>
            <a:normAutofit/>
          </a:bodyPr>
          <a:lstStyle/>
          <a:p>
            <a:r>
              <a:rPr lang="en-US" dirty="0"/>
              <a:t>Specifically allows for training that will lead to self-employment</a:t>
            </a:r>
          </a:p>
          <a:p>
            <a:r>
              <a:rPr lang="en-US" dirty="0" smtClean="0"/>
              <a:t>Codifies </a:t>
            </a:r>
          </a:p>
          <a:p>
            <a:pPr lvl="1"/>
            <a:r>
              <a:rPr lang="en-US" dirty="0" smtClean="0"/>
              <a:t>That on-the-job training (OJT) </a:t>
            </a:r>
            <a:r>
              <a:rPr lang="en-US" dirty="0"/>
              <a:t>only be approved if it will lead to suitable </a:t>
            </a:r>
            <a:r>
              <a:rPr lang="en-US" dirty="0" smtClean="0"/>
              <a:t>employment</a:t>
            </a:r>
          </a:p>
          <a:p>
            <a:pPr lvl="1"/>
            <a:r>
              <a:rPr lang="en-US" dirty="0" smtClean="0"/>
              <a:t>The </a:t>
            </a:r>
            <a:r>
              <a:rPr lang="en-US" dirty="0"/>
              <a:t>allowability of part-time </a:t>
            </a:r>
            <a:r>
              <a:rPr lang="en-US" dirty="0" smtClean="0"/>
              <a:t>training</a:t>
            </a:r>
          </a:p>
          <a:p>
            <a:pPr lvl="1"/>
            <a:r>
              <a:rPr lang="en-US" dirty="0" smtClean="0"/>
              <a:t>The </a:t>
            </a:r>
            <a:r>
              <a:rPr lang="en-US" dirty="0"/>
              <a:t>allowability of a training program to include multiple types of training, multiple providers, etc. </a:t>
            </a:r>
            <a:endParaRPr lang="en-US" dirty="0" smtClean="0"/>
          </a:p>
          <a:p>
            <a:pPr lvl="1"/>
            <a:r>
              <a:rPr lang="en-US" dirty="0" smtClean="0"/>
              <a:t>That </a:t>
            </a:r>
            <a:r>
              <a:rPr lang="en-US" dirty="0"/>
              <a:t>a trade-affected worker in part-time training may not be disqualified from UI for continuing in training or refusing work to which they are referred</a:t>
            </a:r>
          </a:p>
          <a:p>
            <a:r>
              <a:rPr lang="en-US" dirty="0"/>
              <a:t>Allows training to be selected from the </a:t>
            </a:r>
            <a:r>
              <a:rPr lang="en-US" dirty="0" smtClean="0"/>
              <a:t>eligible training provider (ETP) list </a:t>
            </a:r>
            <a:r>
              <a:rPr lang="en-US" dirty="0"/>
              <a:t>but </a:t>
            </a:r>
            <a:r>
              <a:rPr lang="en-US" dirty="0" smtClean="0"/>
              <a:t>codifies the prohibition of limiting </a:t>
            </a:r>
            <a:r>
              <a:rPr lang="en-US" dirty="0"/>
              <a:t>training to the </a:t>
            </a:r>
            <a:r>
              <a:rPr lang="en-US" dirty="0" smtClean="0"/>
              <a:t>ETP list</a:t>
            </a:r>
            <a:endParaRPr lang="en-US" dirty="0"/>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7</a:t>
            </a:fld>
            <a:endParaRPr lang="en-US" dirty="0"/>
          </a:p>
        </p:txBody>
      </p:sp>
    </p:spTree>
    <p:extLst>
      <p:ext uri="{BB962C8B-B14F-4D97-AF65-F5344CB8AC3E}">
        <p14:creationId xmlns:p14="http://schemas.microsoft.com/office/powerpoint/2010/main" val="148495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Subpart F – Major Updates</a:t>
            </a:r>
            <a:endParaRPr lang="en-US" dirty="0"/>
          </a:p>
        </p:txBody>
      </p:sp>
      <p:sp>
        <p:nvSpPr>
          <p:cNvPr id="2" name="Content Placeholder 1"/>
          <p:cNvSpPr>
            <a:spLocks noGrp="1"/>
          </p:cNvSpPr>
          <p:nvPr>
            <p:ph idx="1"/>
          </p:nvPr>
        </p:nvSpPr>
        <p:spPr/>
        <p:txBody>
          <a:bodyPr>
            <a:normAutofit/>
          </a:bodyPr>
          <a:lstStyle/>
          <a:p>
            <a:r>
              <a:rPr lang="en-US" dirty="0"/>
              <a:t>Provides a non-inclusive list of training-related costs</a:t>
            </a:r>
          </a:p>
          <a:p>
            <a:r>
              <a:rPr lang="en-US" dirty="0"/>
              <a:t>Provides guidelines on determining reasonable </a:t>
            </a:r>
            <a:r>
              <a:rPr lang="en-US" dirty="0" smtClean="0"/>
              <a:t>cost</a:t>
            </a:r>
            <a:endParaRPr lang="en-US" dirty="0"/>
          </a:p>
          <a:p>
            <a:r>
              <a:rPr lang="en-US" dirty="0"/>
              <a:t>Codifies requirements for approval of distance learning</a:t>
            </a:r>
          </a:p>
          <a:p>
            <a:r>
              <a:rPr lang="en-US" dirty="0"/>
              <a:t>Explicitly allows for approval of training that leads to an advanced degree </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388900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Subpart F – Major Updates</a:t>
            </a:r>
            <a:endParaRPr lang="en-US" dirty="0"/>
          </a:p>
        </p:txBody>
      </p:sp>
      <p:sp>
        <p:nvSpPr>
          <p:cNvPr id="2" name="Content Placeholder 1"/>
          <p:cNvSpPr>
            <a:spLocks noGrp="1"/>
          </p:cNvSpPr>
          <p:nvPr>
            <p:ph idx="1"/>
          </p:nvPr>
        </p:nvSpPr>
        <p:spPr/>
        <p:txBody>
          <a:bodyPr>
            <a:normAutofit lnSpcReduction="10000"/>
          </a:bodyPr>
          <a:lstStyle/>
          <a:p>
            <a:r>
              <a:rPr lang="en-US" dirty="0"/>
              <a:t>Explicitly allows for apprenticeships</a:t>
            </a:r>
          </a:p>
          <a:p>
            <a:pPr lvl="1"/>
            <a:r>
              <a:rPr lang="en-US" dirty="0"/>
              <a:t>Defines apprenticeship for purpose of the TAA Program</a:t>
            </a:r>
          </a:p>
          <a:p>
            <a:pPr lvl="1"/>
            <a:r>
              <a:rPr lang="en-US" dirty="0"/>
              <a:t>Establishes criteria for their approval</a:t>
            </a:r>
          </a:p>
          <a:p>
            <a:pPr lvl="1"/>
            <a:r>
              <a:rPr lang="en-US" dirty="0" smtClean="0"/>
              <a:t>Establishes length </a:t>
            </a:r>
            <a:r>
              <a:rPr lang="en-US" dirty="0"/>
              <a:t>of the work-based portion of an apprenticeship supported by Trade to 130 weeks</a:t>
            </a:r>
          </a:p>
          <a:p>
            <a:pPr lvl="1"/>
            <a:r>
              <a:rPr lang="en-US" dirty="0"/>
              <a:t>Allows for the related instruction component of apprenticeships to exceed 130 weeks</a:t>
            </a:r>
          </a:p>
          <a:p>
            <a:r>
              <a:rPr lang="en-US" dirty="0"/>
              <a:t>Codifies requirements for approval of customized training</a:t>
            </a:r>
          </a:p>
          <a:p>
            <a:r>
              <a:rPr lang="en-US" dirty="0"/>
              <a:t>Clarifies approval and calculations of supplemental assistance</a:t>
            </a:r>
          </a:p>
          <a:p>
            <a:r>
              <a:rPr lang="en-US" dirty="0"/>
              <a:t>Codifies that supplemental assistance (transportation/subsistence) follow the Federal Travel Regulations</a:t>
            </a:r>
          </a:p>
        </p:txBody>
      </p:sp>
      <p:sp>
        <p:nvSpPr>
          <p:cNvPr id="11" name="Slide Number Placeholder 10"/>
          <p:cNvSpPr>
            <a:spLocks noGrp="1"/>
          </p:cNvSpPr>
          <p:nvPr>
            <p:ph type="sldNum" sz="quarter" idx="4294967295"/>
          </p:nvPr>
        </p:nvSpPr>
        <p:spPr/>
        <p:txBody>
          <a:bodyPr/>
          <a:lstStyle/>
          <a:p>
            <a:fld id="{78651A17-9376-40A4-9325-34268FB0E92D}" type="slidenum">
              <a:rPr lang="en-US" smtClean="0"/>
              <a:pPr/>
              <a:t>9</a:t>
            </a:fld>
            <a:endParaRPr lang="en-US" dirty="0"/>
          </a:p>
        </p:txBody>
      </p:sp>
    </p:spTree>
    <p:extLst>
      <p:ext uri="{BB962C8B-B14F-4D97-AF65-F5344CB8AC3E}">
        <p14:creationId xmlns:p14="http://schemas.microsoft.com/office/powerpoint/2010/main" val="2744799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3344</TotalTime>
  <Words>10346</Words>
  <Application>Microsoft Office PowerPoint</Application>
  <PresentationFormat>Widescreen</PresentationFormat>
  <Paragraphs>503</Paragraphs>
  <Slides>49</Slides>
  <Notes>48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49</vt:i4>
      </vt:variant>
    </vt:vector>
  </HeadingPairs>
  <TitlesOfParts>
    <vt:vector size="63" baseType="lpstr">
      <vt:lpstr>ＭＳ Ｐゴシック</vt: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Subpart F Training – Part 1</vt:lpstr>
      <vt:lpstr>Today’s Speakers</vt:lpstr>
      <vt:lpstr>Today’s Objectives – Subpart F</vt:lpstr>
      <vt:lpstr>Major Updates</vt:lpstr>
      <vt:lpstr>Subpart F – Major Updates</vt:lpstr>
      <vt:lpstr>Subpart F – Major Updates</vt:lpstr>
      <vt:lpstr>Subpart F – Major Updates</vt:lpstr>
      <vt:lpstr>Subpart F – Major Updates</vt:lpstr>
      <vt:lpstr>Subpart F – Major Updates</vt:lpstr>
      <vt:lpstr>Scope</vt:lpstr>
      <vt:lpstr>Scope – 20 CFR 618.600</vt:lpstr>
      <vt:lpstr>General Procedures</vt:lpstr>
      <vt:lpstr>General Procedures – 20 CFR 618.605 </vt:lpstr>
      <vt:lpstr>Leveraging Trade Funds to Address Lack of Available Training</vt:lpstr>
      <vt:lpstr>Supplementing Available Training – 20 CFR 618.605(d)</vt:lpstr>
      <vt:lpstr>Criteria for Approval of Training</vt:lpstr>
      <vt:lpstr>Training Approval Criteria – 20 CFR 618.610</vt:lpstr>
      <vt:lpstr>Training Approval Criteria – 20 CFR 618.610 (a) and (b)</vt:lpstr>
      <vt:lpstr>Training Approval Criteria – 20 CFR 618.610 (c)</vt:lpstr>
      <vt:lpstr>Training Approval Criteria – 20 CFR 618.610 (c)(5) and (c)(6)</vt:lpstr>
      <vt:lpstr>Question</vt:lpstr>
      <vt:lpstr>Question</vt:lpstr>
      <vt:lpstr>Training Approval Criteria – 20 CFR 618.610 (d) and (e)</vt:lpstr>
      <vt:lpstr>Training Approval Criteria – 20 CFR 618.610 (f)</vt:lpstr>
      <vt:lpstr>Question</vt:lpstr>
      <vt:lpstr>Question</vt:lpstr>
      <vt:lpstr>Question</vt:lpstr>
      <vt:lpstr>Question</vt:lpstr>
      <vt:lpstr>Question</vt:lpstr>
      <vt:lpstr>Question</vt:lpstr>
      <vt:lpstr>Question</vt:lpstr>
      <vt:lpstr>Limitations on Training Approval</vt:lpstr>
      <vt:lpstr>Limitations on Training Approval – 20 CFR 618.615</vt:lpstr>
      <vt:lpstr>Limitations on Training Approval – 20 CFR 618.615 </vt:lpstr>
      <vt:lpstr>Question</vt:lpstr>
      <vt:lpstr>Question</vt:lpstr>
      <vt:lpstr>Selection of Training Programs</vt:lpstr>
      <vt:lpstr>Selection of Training Providers – 20 CFR 618.620 (a)</vt:lpstr>
      <vt:lpstr>Types of Training – 20 CFR 618.620 (b), (c), and (d)</vt:lpstr>
      <vt:lpstr>Question</vt:lpstr>
      <vt:lpstr>Question</vt:lpstr>
      <vt:lpstr>Training Reemployed Workers</vt:lpstr>
      <vt:lpstr>Training Reemployed Workers – 20 CFR 618.630 (a) and (b)</vt:lpstr>
      <vt:lpstr>Wrapping Up</vt:lpstr>
      <vt:lpstr>Resources</vt:lpstr>
      <vt:lpstr>Save the Date:</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Theberge, Timothy - ETA</cp:lastModifiedBy>
  <cp:revision>349</cp:revision>
  <dcterms:created xsi:type="dcterms:W3CDTF">2019-06-21T16:58:05Z</dcterms:created>
  <dcterms:modified xsi:type="dcterms:W3CDTF">2020-09-11T14:54:24Z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ies>
</file>