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5.xml" ContentType="application/vnd.openxmlformats-officedocument.presentationml.tags+xml"/>
  <Override PartName="/ppt/notesSlides/notesSlide48.xml" ContentType="application/vnd.openxmlformats-officedocument.presentationml.notesSlide+xml"/>
  <Override PartName="/ppt/tags/tag6.xml" ContentType="application/vnd.openxmlformats-officedocument.presentationml.tags+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 id="2147483715" r:id="rId7"/>
  </p:sldMasterIdLst>
  <p:notesMasterIdLst>
    <p:notesMasterId r:id="rId57"/>
  </p:notesMasterIdLst>
  <p:sldIdLst>
    <p:sldId id="317" r:id="rId8"/>
    <p:sldId id="256" r:id="rId9"/>
    <p:sldId id="344" r:id="rId10"/>
    <p:sldId id="295" r:id="rId11"/>
    <p:sldId id="312" r:id="rId12"/>
    <p:sldId id="318" r:id="rId13"/>
    <p:sldId id="319" r:id="rId14"/>
    <p:sldId id="315" r:id="rId15"/>
    <p:sldId id="320" r:id="rId16"/>
    <p:sldId id="321" r:id="rId17"/>
    <p:sldId id="322" r:id="rId18"/>
    <p:sldId id="323" r:id="rId19"/>
    <p:sldId id="345" r:id="rId20"/>
    <p:sldId id="324" r:id="rId21"/>
    <p:sldId id="346" r:id="rId22"/>
    <p:sldId id="325" r:id="rId23"/>
    <p:sldId id="347" r:id="rId24"/>
    <p:sldId id="326" r:id="rId25"/>
    <p:sldId id="327" r:id="rId26"/>
    <p:sldId id="328" r:id="rId27"/>
    <p:sldId id="348" r:id="rId28"/>
    <p:sldId id="349" r:id="rId29"/>
    <p:sldId id="350" r:id="rId30"/>
    <p:sldId id="351" r:id="rId31"/>
    <p:sldId id="329" r:id="rId32"/>
    <p:sldId id="330" r:id="rId33"/>
    <p:sldId id="352" r:id="rId34"/>
    <p:sldId id="331" r:id="rId35"/>
    <p:sldId id="332" r:id="rId36"/>
    <p:sldId id="353" r:id="rId37"/>
    <p:sldId id="354" r:id="rId38"/>
    <p:sldId id="355" r:id="rId39"/>
    <p:sldId id="333" r:id="rId40"/>
    <p:sldId id="334" r:id="rId41"/>
    <p:sldId id="335" r:id="rId42"/>
    <p:sldId id="336" r:id="rId43"/>
    <p:sldId id="337" r:id="rId44"/>
    <p:sldId id="356" r:id="rId45"/>
    <p:sldId id="338" r:id="rId46"/>
    <p:sldId id="339" r:id="rId47"/>
    <p:sldId id="357" r:id="rId48"/>
    <p:sldId id="340" r:id="rId49"/>
    <p:sldId id="341" r:id="rId50"/>
    <p:sldId id="358" r:id="rId51"/>
    <p:sldId id="343" r:id="rId52"/>
    <p:sldId id="359" r:id="rId53"/>
    <p:sldId id="360" r:id="rId54"/>
    <p:sldId id="281" r:id="rId55"/>
    <p:sldId id="297" r:id="rId56"/>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1" clrIdx="0">
    <p:extLst>
      <p:ext uri="{19B8F6BF-5375-455C-9EA6-DF929625EA0E}">
        <p15:presenceInfo xmlns:p15="http://schemas.microsoft.com/office/powerpoint/2012/main" userId="S-1-5-21-625881431-3029617060-3355961844-12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9" autoAdjust="0"/>
    <p:restoredTop sz="60036" autoAdjust="0"/>
  </p:normalViewPr>
  <p:slideViewPr>
    <p:cSldViewPr snapToGrid="0">
      <p:cViewPr varScale="1">
        <p:scale>
          <a:sx n="52" d="100"/>
          <a:sy n="52" d="100"/>
        </p:scale>
        <p:origin x="1954" y="53"/>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gs" Target="tags/tag1.xml"/><Relationship Id="rId5" Type="http://schemas.openxmlformats.org/officeDocument/2006/relationships/slideMaster" Target="slideMasters/slideMaster4.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8/31/2020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taa.workforcegps.org/"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taa.workforcegps.or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**Julie </a:t>
            </a:r>
            <a:r>
              <a:rPr lang="en-US" dirty="0"/>
              <a:t>as moderator. </a:t>
            </a:r>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350725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 Section 618. 310 - </a:t>
            </a:r>
            <a:r>
              <a:rPr lang="en-US" sz="1200" b="1" kern="1200" dirty="0">
                <a:solidFill>
                  <a:schemeClr val="tx1"/>
                </a:solidFill>
                <a:effectLst/>
                <a:latin typeface="+mn-lt"/>
                <a:ea typeface="+mn-ea"/>
                <a:cs typeface="+mn-cs"/>
              </a:rPr>
              <a:t>Responsibilities for the delivery of employment and case management services.</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284218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Section 618.310 explains the State’s responsibilities for delivering and making available employment and case management services. Paragraph (a) explains</a:t>
            </a:r>
            <a:r>
              <a:rPr lang="en-US" sz="1200" kern="1200" baseline="0" dirty="0">
                <a:solidFill>
                  <a:schemeClr val="tx1"/>
                </a:solidFill>
                <a:effectLst/>
                <a:latin typeface="+mn-lt"/>
                <a:ea typeface="+mn-ea"/>
                <a:cs typeface="+mn-cs"/>
              </a:rPr>
              <a:t> that t</a:t>
            </a:r>
            <a:r>
              <a:rPr lang="en-US" sz="1200" kern="1200" dirty="0">
                <a:solidFill>
                  <a:schemeClr val="tx1"/>
                </a:solidFill>
                <a:effectLst/>
                <a:latin typeface="+mn-lt"/>
                <a:ea typeface="+mn-ea"/>
                <a:cs typeface="+mn-cs"/>
              </a:rPr>
              <a:t>he State is responsible for providing information to workers about the TAA Program, as required in subpart H at section 618.816;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 lists the State’s specific responsibilities for delivering employment and case management services. Paragraph (b) does not significantly change the activities and services that States must provide or make available to trade-affected workers. States must: (1) Conduct intake - interview and review training opportunities for each trade-affected worker; (2) inform trade-affected workers of the services and allowances available;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191789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**JULIE**</a:t>
            </a:r>
            <a:r>
              <a:rPr lang="en-US" baseline="0" dirty="0"/>
              <a:t> - to continue – States must: </a:t>
            </a:r>
            <a:r>
              <a:rPr lang="en-US" sz="1200" kern="1200" dirty="0">
                <a:solidFill>
                  <a:schemeClr val="tx1"/>
                </a:solidFill>
                <a:effectLst/>
                <a:latin typeface="+mn-lt"/>
                <a:ea typeface="+mn-ea"/>
                <a:cs typeface="+mn-cs"/>
              </a:rPr>
              <a:t>(3) help them secure suitable employment; (4) accept applications for training; (5) help them secure appropriate training; (6) monitor their training progress; (7) devise a training-waiver process; (8) provide access to workshops and other employment resources; and (9) coordinate other employment benefits that workers may be eligible for.</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43141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**JULIE** - Read</a:t>
            </a:r>
            <a:r>
              <a:rPr lang="en-US" sz="1200" kern="1200" baseline="0" dirty="0">
                <a:solidFill>
                  <a:schemeClr val="tx1"/>
                </a:solidFill>
                <a:effectLst/>
                <a:latin typeface="+mn-lt"/>
                <a:ea typeface="+mn-ea"/>
                <a:cs typeface="+mn-cs"/>
              </a:rPr>
              <a:t> Question – Answer: </a:t>
            </a:r>
            <a:r>
              <a:rPr lang="en-US" sz="1200" kern="1200" dirty="0">
                <a:solidFill>
                  <a:schemeClr val="tx1"/>
                </a:solidFill>
                <a:effectLst/>
                <a:latin typeface="+mn-lt"/>
                <a:ea typeface="+mn-ea"/>
                <a:cs typeface="+mn-cs"/>
              </a:rPr>
              <a:t>The Department emphasizes that intake requires an application of enrollment; therefore, the intake requirement is applicable only to those trade-affected workers who apply to the TAA Program for receipt of TAA Program benefits and services.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2199954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Frankie</a:t>
            </a:r>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1256824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Frankie – Read Question.  Answer: </a:t>
            </a:r>
            <a:r>
              <a:rPr lang="x-none" sz="1200" kern="1200" dirty="0">
                <a:solidFill>
                  <a:schemeClr val="tx1"/>
                </a:solidFill>
                <a:effectLst/>
                <a:latin typeface="+mn-lt"/>
                <a:ea typeface="+mn-ea"/>
                <a:cs typeface="+mn-cs"/>
              </a:rPr>
              <a:t>The Department is not establishing a sequence of services. Intake, assessment, and the development of an </a:t>
            </a:r>
            <a:r>
              <a:rPr lang="en-US" sz="1200" kern="1200" dirty="0">
                <a:solidFill>
                  <a:schemeClr val="tx1"/>
                </a:solidFill>
                <a:effectLst/>
                <a:latin typeface="+mn-lt"/>
                <a:ea typeface="+mn-ea"/>
                <a:cs typeface="+mn-cs"/>
              </a:rPr>
              <a:t>Individual Employment Plan – </a:t>
            </a:r>
            <a:r>
              <a:rPr lang="x-none" sz="1200" kern="1200" dirty="0">
                <a:solidFill>
                  <a:schemeClr val="tx1"/>
                </a:solidFill>
                <a:effectLst/>
                <a:latin typeface="+mn-lt"/>
                <a:ea typeface="+mn-ea"/>
                <a:cs typeface="+mn-cs"/>
              </a:rPr>
              <a:t>IEP</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 can all occur in the same session with a career counselor.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94321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Section 618.310 Paragraph (c) requires States to provide, if appropriate, specific employment and case management services to trade-affected workers. Paragraph (c)(1) requires States to assess workers’ skills and service needs through assessments and by identifying appropriate employment goals and barriers to employment. These goals should be based on a realistic assessment of available training; the worker’s knowledge, skills, and abilities; and the gap between them and those required for the worker’s identified employment goal. </a:t>
            </a:r>
            <a:r>
              <a:rPr lang="x-none" sz="1200" kern="1200" dirty="0">
                <a:solidFill>
                  <a:schemeClr val="tx1"/>
                </a:solidFill>
                <a:effectLst/>
                <a:latin typeface="+mn-lt"/>
                <a:ea typeface="+mn-ea"/>
                <a:cs typeface="+mn-cs"/>
              </a:rPr>
              <a:t>Paragraph (c)(2) requires States to inform trade-affected workers of the availability of </a:t>
            </a:r>
            <a:r>
              <a:rPr lang="en-US" sz="1200" kern="1200" dirty="0">
                <a:solidFill>
                  <a:schemeClr val="tx1"/>
                </a:solidFill>
                <a:effectLst/>
                <a:latin typeface="+mn-lt"/>
                <a:ea typeface="+mn-ea"/>
                <a:cs typeface="+mn-cs"/>
              </a:rPr>
              <a:t>an </a:t>
            </a:r>
            <a:r>
              <a:rPr lang="x-none" sz="1200" kern="1200" dirty="0">
                <a:solidFill>
                  <a:schemeClr val="tx1"/>
                </a:solidFill>
                <a:effectLst/>
                <a:latin typeface="+mn-lt"/>
                <a:ea typeface="+mn-ea"/>
                <a:cs typeface="+mn-cs"/>
              </a:rPr>
              <a:t>IEP to identify employment goals and objectives, and appropriate training and services needed to achieve those goals and objectives.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An IEP is a combination of the “training p</a:t>
            </a:r>
            <a:r>
              <a:rPr lang="en-US" sz="1200" kern="1200" dirty="0" err="1">
                <a:solidFill>
                  <a:schemeClr val="tx1"/>
                </a:solidFill>
                <a:effectLst/>
                <a:latin typeface="+mn-lt"/>
                <a:ea typeface="+mn-ea"/>
                <a:cs typeface="+mn-cs"/>
              </a:rPr>
              <a:t>rogram</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(also called training plan)</a:t>
            </a:r>
            <a:r>
              <a:rPr lang="x-none" sz="1200" kern="1200" dirty="0">
                <a:solidFill>
                  <a:schemeClr val="tx1"/>
                </a:solidFill>
                <a:effectLst/>
                <a:latin typeface="+mn-lt"/>
                <a:ea typeface="+mn-ea"/>
                <a:cs typeface="+mn-cs"/>
              </a:rPr>
              <a:t> contained in 20 CFR 617.20(b)(8) and the “reemployment plan” in 20 CFR 617.20(b)(13). The requirement to periodically review the reemployment plan in 20 CFR 617.20(b)(13) is carried forward as a requirement for an IEP. For workers seeking training or job search allowances, </a:t>
            </a:r>
            <a:r>
              <a:rPr lang="en-US" sz="1200" kern="1200" dirty="0">
                <a:solidFill>
                  <a:schemeClr val="tx1"/>
                </a:solidFill>
                <a:effectLst/>
                <a:latin typeface="+mn-lt"/>
                <a:ea typeface="+mn-ea"/>
                <a:cs typeface="+mn-cs"/>
              </a:rPr>
              <a:t>section </a:t>
            </a:r>
            <a:r>
              <a:rPr lang="x-none" sz="1200" kern="1200" dirty="0">
                <a:solidFill>
                  <a:schemeClr val="tx1"/>
                </a:solidFill>
                <a:effectLst/>
                <a:latin typeface="+mn-lt"/>
                <a:ea typeface="+mn-ea"/>
                <a:cs typeface="+mn-cs"/>
              </a:rPr>
              <a:t>61</a:t>
            </a:r>
            <a:r>
              <a:rPr lang="en-US" sz="1200" kern="1200" dirty="0">
                <a:solidFill>
                  <a:schemeClr val="tx1"/>
                </a:solidFill>
                <a:effectLst/>
                <a:latin typeface="+mn-lt"/>
                <a:ea typeface="+mn-ea"/>
                <a:cs typeface="+mn-cs"/>
              </a:rPr>
              <a:t>8</a:t>
            </a:r>
            <a:r>
              <a:rPr lang="x-non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3</a:t>
            </a:r>
            <a:r>
              <a:rPr lang="x-none" sz="1200" kern="1200" dirty="0">
                <a:solidFill>
                  <a:schemeClr val="tx1"/>
                </a:solidFill>
                <a:effectLst/>
                <a:latin typeface="+mn-lt"/>
                <a:ea typeface="+mn-ea"/>
                <a:cs typeface="+mn-cs"/>
              </a:rPr>
              <a:t>50(a) requires States to provide workers with an IEP, though this is not a requirement for eligibility for benefits.</a:t>
            </a:r>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Back to the slide – Section 618.310 </a:t>
            </a:r>
            <a:r>
              <a:rPr lang="x-none" sz="1200" kern="1200" dirty="0">
                <a:solidFill>
                  <a:schemeClr val="tx1"/>
                </a:solidFill>
                <a:effectLst/>
                <a:latin typeface="+mn-lt"/>
                <a:ea typeface="+mn-ea"/>
                <a:cs typeface="+mn-cs"/>
              </a:rPr>
              <a:t>Paragraph (c)(3) requires the State to provide information to trade-affected workers on how to apply for financial aid, including referring workers to educational opportunity centers under the Higher Education Act of 1965, as amended. In addition, States must notify workers that they may request financial aid administrators to use current year income data, rather than preceding year income data, to determine the workers’ financial need. This is required by sec. 235(4) of the Act.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(c)(4) requires States to </a:t>
            </a:r>
            <a:r>
              <a:rPr lang="en-US" sz="1200" kern="1200" dirty="0">
                <a:solidFill>
                  <a:schemeClr val="tx1"/>
                </a:solidFill>
                <a:effectLst/>
                <a:latin typeface="+mn-lt"/>
                <a:ea typeface="+mn-ea"/>
                <a:cs typeface="+mn-cs"/>
              </a:rPr>
              <a:t>provide, if appropriate, </a:t>
            </a:r>
            <a:r>
              <a:rPr lang="x-none" sz="1200" kern="1200" dirty="0">
                <a:solidFill>
                  <a:schemeClr val="tx1"/>
                </a:solidFill>
                <a:effectLst/>
                <a:latin typeface="+mn-lt"/>
                <a:ea typeface="+mn-ea"/>
                <a:cs typeface="+mn-cs"/>
              </a:rPr>
              <a:t>certain services to trade-affected workers, including short-term, prevocational services, including development of learning skills, communications skills, interviewing skills, punctuality, personal maintenance skills, and professional conduct to prepare workers for employment or training. These are referred to commonly as “soft skills” within the </a:t>
            </a:r>
            <a:r>
              <a:rPr lang="en-US" sz="1200" kern="1200" dirty="0">
                <a:solidFill>
                  <a:schemeClr val="tx1"/>
                </a:solidFill>
                <a:effectLst/>
                <a:latin typeface="+mn-lt"/>
                <a:ea typeface="+mn-ea"/>
                <a:cs typeface="+mn-cs"/>
              </a:rPr>
              <a:t>public </a:t>
            </a:r>
            <a:r>
              <a:rPr lang="x-none" sz="1200" kern="1200" dirty="0">
                <a:solidFill>
                  <a:schemeClr val="tx1"/>
                </a:solidFill>
                <a:effectLst/>
                <a:latin typeface="+mn-lt"/>
                <a:ea typeface="+mn-ea"/>
                <a:cs typeface="+mn-cs"/>
              </a:rPr>
              <a:t>workforce system. These services </a:t>
            </a:r>
            <a:r>
              <a:rPr lang="en-US" sz="1200" kern="1200" dirty="0">
                <a:solidFill>
                  <a:schemeClr val="tx1"/>
                </a:solidFill>
                <a:effectLst/>
                <a:latin typeface="+mn-lt"/>
                <a:ea typeface="+mn-ea"/>
                <a:cs typeface="+mn-cs"/>
              </a:rPr>
              <a:t>are required by</a:t>
            </a:r>
            <a:r>
              <a:rPr lang="x-none" sz="1200" kern="1200" dirty="0">
                <a:solidFill>
                  <a:schemeClr val="tx1"/>
                </a:solidFill>
                <a:effectLst/>
                <a:latin typeface="+mn-lt"/>
                <a:ea typeface="+mn-ea"/>
                <a:cs typeface="+mn-cs"/>
              </a:rPr>
              <a:t> sec. 235(5) of the Act.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(c)(5) requires States to </a:t>
            </a:r>
            <a:r>
              <a:rPr lang="en-US" sz="1200" kern="1200" dirty="0">
                <a:solidFill>
                  <a:schemeClr val="tx1"/>
                </a:solidFill>
                <a:effectLst/>
                <a:latin typeface="+mn-lt"/>
                <a:ea typeface="+mn-ea"/>
                <a:cs typeface="+mn-cs"/>
              </a:rPr>
              <a:t>provide, if appropriate, </a:t>
            </a:r>
            <a:r>
              <a:rPr lang="x-none" sz="1200" kern="1200" dirty="0">
                <a:solidFill>
                  <a:schemeClr val="tx1"/>
                </a:solidFill>
                <a:effectLst/>
                <a:latin typeface="+mn-lt"/>
                <a:ea typeface="+mn-ea"/>
                <a:cs typeface="+mn-cs"/>
              </a:rPr>
              <a:t>individual and group counseling, including job search and placement counseling. These services can be provided in one-on-one counseling sessions or in workshops at a one-stop center. </a:t>
            </a: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provision to provide these services, is not new.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(c)(6) requires States to </a:t>
            </a:r>
            <a:r>
              <a:rPr lang="en-US" sz="1200" kern="1200" dirty="0">
                <a:solidFill>
                  <a:schemeClr val="tx1"/>
                </a:solidFill>
                <a:effectLst/>
                <a:latin typeface="+mn-lt"/>
                <a:ea typeface="+mn-ea"/>
                <a:cs typeface="+mn-cs"/>
              </a:rPr>
              <a:t>provide</a:t>
            </a:r>
            <a:r>
              <a:rPr lang="x-none" sz="1200" kern="1200" dirty="0">
                <a:solidFill>
                  <a:schemeClr val="tx1"/>
                </a:solidFill>
                <a:effectLst/>
                <a:latin typeface="+mn-lt"/>
                <a:ea typeface="+mn-ea"/>
                <a:cs typeface="+mn-cs"/>
              </a:rPr>
              <a:t> various kinds of employment statistics, including local, regional, and national labor market information, to </a:t>
            </a:r>
            <a:r>
              <a:rPr lang="en-US" sz="1200" kern="1200" dirty="0">
                <a:solidFill>
                  <a:schemeClr val="tx1"/>
                </a:solidFill>
                <a:effectLst/>
                <a:latin typeface="+mn-lt"/>
                <a:ea typeface="+mn-ea"/>
                <a:cs typeface="+mn-cs"/>
              </a:rPr>
              <a:t>ensure </a:t>
            </a:r>
            <a:r>
              <a:rPr lang="x-none" sz="1200" kern="1200" dirty="0">
                <a:solidFill>
                  <a:schemeClr val="tx1"/>
                </a:solidFill>
                <a:effectLst/>
                <a:latin typeface="+mn-lt"/>
                <a:ea typeface="+mn-ea"/>
                <a:cs typeface="+mn-cs"/>
              </a:rPr>
              <a:t>trade-affected workers make informed decisions about their employment goals and training needs. Section 235(7) of the Act requires States to provide this information.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Lastly, paragraph (c)(7) requires States to inform trade-affected workers about supportive services available through partner programs</a:t>
            </a: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The TAA Program reimburses limited travel and subsistence costs for training outside the worker’s commuting area and provides for all training-related expenses (see subpart F). However, the TAA Program does not pay for vehicle repairs, local travel costs, childcare, or other similar supportive services traditionally paid for under WIOA.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833641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Frankie – Read Question.  Answer: States are required to notify workers about RTAA under Section 618.816 of the Final Rule. The Department does, however, strongly encourage that information about the benefits of RTAA be relayed to potentially eligible workers, including information on the flexibility of receiving training and RTAA concurrently.</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444474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(Read slide) … Section 618.310 </a:t>
            </a:r>
            <a:r>
              <a:rPr lang="x-none" sz="1200" kern="1200" dirty="0">
                <a:solidFill>
                  <a:schemeClr val="tx1"/>
                </a:solidFill>
                <a:effectLst/>
                <a:latin typeface="+mn-lt"/>
                <a:ea typeface="+mn-ea"/>
                <a:cs typeface="+mn-cs"/>
              </a:rPr>
              <a:t>Paragraph (d) further defines what it means to “make available” the employment and case management services described in this subpart. TEGL No. 16-16, “One-Stop Operations Guidance for the American Job Center Network,” discussed the requirement that career services under WIOA be “made available.” The Department there concluded that this phrase had the same meaning as “provided.” The Department reaches the same conclusion under the Act. While not all employment and case management services will be appropriate for all trade-affected workers, they must be made available to them. This requires informing trade-affected workers of the available services</a:t>
            </a: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providing those services if requested </a:t>
            </a:r>
            <a:r>
              <a:rPr lang="en-US" sz="1200" kern="1200" dirty="0">
                <a:solidFill>
                  <a:schemeClr val="tx1"/>
                </a:solidFill>
                <a:effectLst/>
                <a:latin typeface="+mn-lt"/>
                <a:ea typeface="+mn-ea"/>
                <a:cs typeface="+mn-cs"/>
              </a:rPr>
              <a:t>or if the services are deemed </a:t>
            </a:r>
            <a:r>
              <a:rPr lang="x-none" sz="1200" kern="1200" dirty="0">
                <a:solidFill>
                  <a:schemeClr val="tx1"/>
                </a:solidFill>
                <a:effectLst/>
                <a:latin typeface="+mn-lt"/>
                <a:ea typeface="+mn-ea"/>
                <a:cs typeface="+mn-cs"/>
              </a:rPr>
              <a:t>appropriate for the worker</a:t>
            </a:r>
            <a:r>
              <a:rPr lang="en-US" sz="1200" kern="1200" dirty="0">
                <a:solidFill>
                  <a:schemeClr val="tx1"/>
                </a:solidFill>
                <a:effectLst/>
                <a:latin typeface="+mn-lt"/>
                <a:ea typeface="+mn-ea"/>
                <a:cs typeface="+mn-cs"/>
              </a:rPr>
              <a:t>; and documenting</a:t>
            </a:r>
            <a:r>
              <a:rPr lang="x-none" sz="1200" kern="1200" dirty="0">
                <a:solidFill>
                  <a:schemeClr val="tx1"/>
                </a:solidFill>
                <a:effectLst/>
                <a:latin typeface="+mn-lt"/>
                <a:ea typeface="+mn-ea"/>
                <a:cs typeface="+mn-cs"/>
              </a:rPr>
              <a:t> the services that they offered, any that were n</a:t>
            </a:r>
            <a:r>
              <a:rPr lang="en-US" sz="1200" kern="1200" dirty="0">
                <a:solidFill>
                  <a:schemeClr val="tx1"/>
                </a:solidFill>
                <a:effectLst/>
                <a:latin typeface="+mn-lt"/>
                <a:ea typeface="+mn-ea"/>
                <a:cs typeface="+mn-cs"/>
              </a:rPr>
              <a:t>o</a:t>
            </a:r>
            <a:r>
              <a:rPr lang="x-none" sz="1200" kern="1200" dirty="0">
                <a:solidFill>
                  <a:schemeClr val="tx1"/>
                </a:solidFill>
                <a:effectLst/>
                <a:latin typeface="+mn-lt"/>
                <a:ea typeface="+mn-ea"/>
                <a:cs typeface="+mn-cs"/>
              </a:rPr>
              <a:t>t offered, and why th</a:t>
            </a:r>
            <a:r>
              <a:rPr lang="en-US" sz="1200" kern="1200" dirty="0" err="1">
                <a:solidFill>
                  <a:schemeClr val="tx1"/>
                </a:solidFill>
                <a:effectLst/>
                <a:latin typeface="+mn-lt"/>
                <a:ea typeface="+mn-ea"/>
                <a:cs typeface="+mn-cs"/>
              </a:rPr>
              <a:t>os</a:t>
            </a:r>
            <a:r>
              <a:rPr lang="x-none" sz="1200"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 services</a:t>
            </a:r>
            <a:r>
              <a:rPr lang="x-none" sz="1200" kern="1200" dirty="0">
                <a:solidFill>
                  <a:schemeClr val="tx1"/>
                </a:solidFill>
                <a:effectLst/>
                <a:latin typeface="+mn-lt"/>
                <a:ea typeface="+mn-ea"/>
                <a:cs typeface="+mn-cs"/>
              </a:rPr>
              <a:t> were</a:t>
            </a:r>
            <a:r>
              <a:rPr lang="en-US" sz="1200" kern="1200" dirty="0">
                <a:solidFill>
                  <a:schemeClr val="tx1"/>
                </a:solidFill>
                <a:effectLst/>
                <a:latin typeface="+mn-lt"/>
                <a:ea typeface="+mn-ea"/>
                <a:cs typeface="+mn-cs"/>
              </a:rPr>
              <a:t> no</a:t>
            </a:r>
            <a:r>
              <a:rPr lang="x-none"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offered</a:t>
            </a:r>
            <a:r>
              <a:rPr lang="x-none"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1041358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Section 618.325 </a:t>
            </a:r>
            <a:r>
              <a:rPr lang="en-US" sz="1200" b="1" i="1" kern="1200" dirty="0">
                <a:solidFill>
                  <a:schemeClr val="tx1"/>
                </a:solidFill>
                <a:effectLst/>
                <a:latin typeface="+mn-lt"/>
                <a:ea typeface="+mn-ea"/>
                <a:cs typeface="+mn-cs"/>
              </a:rPr>
              <a:t>Integrated service strategies and Workforce Innovation and Opportunity Act co-enrollment</a:t>
            </a:r>
            <a:r>
              <a:rPr lang="en-US" sz="1200" b="1"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does not have a comparable section in 20 CFR 20 CFR part 617. Section 618.325 discusses co-enrollment between the TAA Program and WIOA and other programs to ensure the availability of a comprehensive array of services for trade-affected workers and the integration of workforce development programs. The Department long ago concluded that co-enrollment of trade-affected workers in the dislocated worker program under WIOA, WIA, and title III of JTPA before that, is the best way to integrate services and ensure successful reemployment of trade-affected workers, and States have been co-enrolling in accordance with administrative guidance. The State also should explore partnerships with community-based organizations, including organizations not directly affiliated with the broader WIOA system, to ensure the provision of appropriate, holistic services to trade-affected workers, their families, and their trade-affected communities. This integration of service strategies arises from the requirement in sec. 239 of the Act to make available employment and case management services, such as counseling, testing, placement services, and supportive and other services for trade-affected workers.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211092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Greetings. As we get started, we want to let you know that the speaker’s notes are included in the presentations for you to review. Please use the chat window during the presentation to ask questions. Lastly, please consider having the Final Rule open so you can follow along.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1073094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Section 618.325 - </a:t>
            </a:r>
            <a:r>
              <a:rPr lang="x-none" sz="1200" kern="1200" dirty="0">
                <a:solidFill>
                  <a:schemeClr val="tx1"/>
                </a:solidFill>
                <a:effectLst/>
                <a:latin typeface="+mn-lt"/>
                <a:ea typeface="+mn-ea"/>
                <a:cs typeface="+mn-cs"/>
              </a:rPr>
              <a:t>Co-enrollment </a:t>
            </a:r>
            <a:r>
              <a:rPr lang="en-US" sz="1200" kern="1200" dirty="0">
                <a:solidFill>
                  <a:schemeClr val="tx1"/>
                </a:solidFill>
                <a:effectLst/>
                <a:latin typeface="+mn-lt"/>
                <a:ea typeface="+mn-ea"/>
                <a:cs typeface="+mn-cs"/>
              </a:rPr>
              <a:t>of TAA Program participants in the WIOA dislocated worker program </a:t>
            </a:r>
            <a:r>
              <a:rPr lang="x-none" sz="1200" kern="1200" dirty="0">
                <a:solidFill>
                  <a:schemeClr val="tx1"/>
                </a:solidFill>
                <a:effectLst/>
                <a:latin typeface="+mn-lt"/>
                <a:ea typeface="+mn-ea"/>
                <a:cs typeface="+mn-cs"/>
              </a:rPr>
              <a:t>drastically improves the quality of service</a:t>
            </a:r>
            <a:r>
              <a:rPr lang="en-US" sz="1200" kern="1200" dirty="0">
                <a:solidFill>
                  <a:schemeClr val="tx1"/>
                </a:solidFill>
                <a:effectLst/>
                <a:latin typeface="+mn-lt"/>
                <a:ea typeface="+mn-ea"/>
                <a:cs typeface="+mn-cs"/>
              </a:rPr>
              <a:t> to trade-affected workers and improves participant outcomes</a:t>
            </a:r>
            <a:r>
              <a:rPr lang="x-none" sz="1200" kern="1200" dirty="0">
                <a:solidFill>
                  <a:schemeClr val="tx1"/>
                </a:solidFill>
                <a:effectLst/>
                <a:latin typeface="+mn-lt"/>
                <a:ea typeface="+mn-ea"/>
                <a:cs typeface="+mn-cs"/>
              </a:rPr>
              <a:t>. Based on </a:t>
            </a:r>
            <a:r>
              <a:rPr lang="en-US" sz="1200" kern="1200" dirty="0">
                <a:solidFill>
                  <a:schemeClr val="tx1"/>
                </a:solidFill>
                <a:effectLst/>
                <a:latin typeface="+mn-lt"/>
                <a:ea typeface="+mn-ea"/>
                <a:cs typeface="+mn-cs"/>
              </a:rPr>
              <a:t>data reported by the States </a:t>
            </a:r>
            <a:r>
              <a:rPr lang="x-none" sz="1200" kern="1200" dirty="0">
                <a:solidFill>
                  <a:schemeClr val="tx1"/>
                </a:solidFill>
                <a:effectLst/>
                <a:latin typeface="+mn-lt"/>
                <a:ea typeface="+mn-ea"/>
                <a:cs typeface="+mn-cs"/>
              </a:rPr>
              <a:t>between </a:t>
            </a:r>
            <a:r>
              <a:rPr lang="en-US" sz="1200" kern="1200" dirty="0">
                <a:solidFill>
                  <a:schemeClr val="tx1"/>
                </a:solidFill>
                <a:effectLst/>
                <a:latin typeface="+mn-lt"/>
                <a:ea typeface="+mn-ea"/>
                <a:cs typeface="+mn-cs"/>
              </a:rPr>
              <a:t>Fiscal Years </a:t>
            </a:r>
            <a:r>
              <a:rPr lang="x-none" sz="1200" kern="1200" dirty="0">
                <a:solidFill>
                  <a:schemeClr val="tx1"/>
                </a:solidFill>
                <a:effectLst/>
                <a:latin typeface="+mn-lt"/>
                <a:ea typeface="+mn-ea"/>
                <a:cs typeface="+mn-cs"/>
              </a:rPr>
              <a:t>2009 and 2017, TAA participants who are co-enrolled in </a:t>
            </a:r>
            <a:r>
              <a:rPr lang="en-US" sz="1200" kern="1200" dirty="0">
                <a:solidFill>
                  <a:schemeClr val="tx1"/>
                </a:solidFill>
                <a:effectLst/>
                <a:latin typeface="+mn-lt"/>
                <a:ea typeface="+mn-ea"/>
                <a:cs typeface="+mn-cs"/>
              </a:rPr>
              <a:t>the dislocated worker program under </a:t>
            </a:r>
            <a:r>
              <a:rPr lang="x-none" sz="1200" kern="1200" dirty="0">
                <a:solidFill>
                  <a:schemeClr val="tx1"/>
                </a:solidFill>
                <a:effectLst/>
                <a:latin typeface="+mn-lt"/>
                <a:ea typeface="+mn-ea"/>
                <a:cs typeface="+mn-cs"/>
              </a:rPr>
              <a:t>WIA</a:t>
            </a:r>
            <a:r>
              <a:rPr lang="en-US" sz="1200" kern="1200" baseline="0" dirty="0">
                <a:solidFill>
                  <a:schemeClr val="tx1"/>
                </a:solidFill>
                <a:effectLst/>
                <a:latin typeface="+mn-lt"/>
                <a:ea typeface="+mn-ea"/>
                <a:cs typeface="+mn-cs"/>
              </a:rPr>
              <a:t> or </a:t>
            </a:r>
            <a:r>
              <a:rPr lang="x-none" sz="1200" kern="1200" dirty="0">
                <a:solidFill>
                  <a:schemeClr val="tx1"/>
                </a:solidFill>
                <a:effectLst/>
                <a:latin typeface="+mn-lt"/>
                <a:ea typeface="+mn-ea"/>
                <a:cs typeface="+mn-cs"/>
              </a:rPr>
              <a:t>WIOA have superior</a:t>
            </a:r>
            <a:r>
              <a:rPr lang="en-US" sz="1200" kern="1200" dirty="0">
                <a:solidFill>
                  <a:schemeClr val="tx1"/>
                </a:solidFill>
                <a:effectLst/>
                <a:latin typeface="+mn-lt"/>
                <a:ea typeface="+mn-ea"/>
                <a:cs typeface="+mn-cs"/>
              </a:rPr>
              <a:t> post-program employment </a:t>
            </a:r>
            <a:r>
              <a:rPr lang="x-none" sz="1200"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by a consistent margin,</a:t>
            </a:r>
            <a:r>
              <a:rPr lang="x-none" sz="1200" kern="1200" dirty="0">
                <a:solidFill>
                  <a:schemeClr val="tx1"/>
                </a:solidFill>
                <a:effectLst/>
                <a:latin typeface="+mn-lt"/>
                <a:ea typeface="+mn-ea"/>
                <a:cs typeface="+mn-cs"/>
              </a:rPr>
              <a:t> in comparison to TAA participants who were not co-enrolled. </a:t>
            </a:r>
            <a:r>
              <a:rPr lang="en-US" sz="1200" kern="1200" dirty="0">
                <a:solidFill>
                  <a:schemeClr val="tx1"/>
                </a:solidFill>
                <a:effectLst/>
                <a:latin typeface="+mn-lt"/>
                <a:ea typeface="+mn-ea"/>
                <a:cs typeface="+mn-cs"/>
              </a:rPr>
              <a:t>Moreover, these data show no adverse impact on outcomes under the dislocated worker program as a result of co-enrolling TAA Program participants. </a:t>
            </a:r>
            <a:r>
              <a:rPr lang="x-none" sz="1200" kern="1200" dirty="0">
                <a:solidFill>
                  <a:schemeClr val="tx1"/>
                </a:solidFill>
                <a:effectLst/>
                <a:latin typeface="+mn-lt"/>
                <a:ea typeface="+mn-ea"/>
                <a:cs typeface="+mn-cs"/>
              </a:rPr>
              <a:t>Additionally, </a:t>
            </a:r>
            <a:r>
              <a:rPr lang="en-US" sz="1200" kern="1200" dirty="0">
                <a:solidFill>
                  <a:schemeClr val="tx1"/>
                </a:solidFill>
                <a:effectLst/>
                <a:latin typeface="+mn-lt"/>
                <a:ea typeface="+mn-ea"/>
                <a:cs typeface="+mn-cs"/>
              </a:rPr>
              <a:t>TAA Program </a:t>
            </a:r>
            <a:r>
              <a:rPr lang="x-none" sz="1200" kern="1200" dirty="0">
                <a:solidFill>
                  <a:schemeClr val="tx1"/>
                </a:solidFill>
                <a:effectLst/>
                <a:latin typeface="+mn-lt"/>
                <a:ea typeface="+mn-ea"/>
                <a:cs typeface="+mn-cs"/>
              </a:rPr>
              <a:t>participants co-enrolled </a:t>
            </a:r>
            <a:r>
              <a:rPr lang="en-US" sz="1200" kern="1200" dirty="0">
                <a:solidFill>
                  <a:schemeClr val="tx1"/>
                </a:solidFill>
                <a:effectLst/>
                <a:latin typeface="+mn-lt"/>
                <a:ea typeface="+mn-ea"/>
                <a:cs typeface="+mn-cs"/>
              </a:rPr>
              <a:t>in the dislocated worker program </a:t>
            </a:r>
            <a:r>
              <a:rPr lang="x-none" sz="1200" kern="1200" dirty="0">
                <a:solidFill>
                  <a:schemeClr val="tx1"/>
                </a:solidFill>
                <a:effectLst/>
                <a:latin typeface="+mn-lt"/>
                <a:ea typeface="+mn-ea"/>
                <a:cs typeface="+mn-cs"/>
              </a:rPr>
              <a:t>have: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Higher training participation (75 </a:t>
            </a:r>
            <a:r>
              <a:rPr lang="en-US" sz="1200" kern="1200" dirty="0">
                <a:solidFill>
                  <a:schemeClr val="tx1"/>
                </a:solidFill>
                <a:effectLst/>
                <a:latin typeface="+mn-lt"/>
                <a:ea typeface="+mn-ea"/>
                <a:cs typeface="+mn-cs"/>
              </a:rPr>
              <a:t>percent </a:t>
            </a:r>
            <a:r>
              <a:rPr lang="x-none" sz="1200" kern="1200" dirty="0">
                <a:solidFill>
                  <a:schemeClr val="tx1"/>
                </a:solidFill>
                <a:effectLst/>
                <a:latin typeface="+mn-lt"/>
                <a:ea typeface="+mn-ea"/>
                <a:cs typeface="+mn-cs"/>
              </a:rPr>
              <a:t>v</a:t>
            </a:r>
            <a:r>
              <a:rPr lang="en-US" sz="1200" kern="1200" dirty="0" err="1">
                <a:solidFill>
                  <a:schemeClr val="tx1"/>
                </a:solidFill>
                <a:effectLst/>
                <a:latin typeface="+mn-lt"/>
                <a:ea typeface="+mn-ea"/>
                <a:cs typeface="+mn-cs"/>
              </a:rPr>
              <a:t>ersus</a:t>
            </a:r>
            <a:r>
              <a:rPr lang="x-none" sz="1200" kern="1200" dirty="0">
                <a:solidFill>
                  <a:schemeClr val="tx1"/>
                </a:solidFill>
                <a:effectLst/>
                <a:latin typeface="+mn-lt"/>
                <a:ea typeface="+mn-ea"/>
                <a:cs typeface="+mn-cs"/>
              </a:rPr>
              <a:t> 51</a:t>
            </a:r>
            <a:r>
              <a:rPr lang="en-US" sz="1200" kern="1200" dirty="0">
                <a:solidFill>
                  <a:schemeClr val="tx1"/>
                </a:solidFill>
                <a:effectLst/>
                <a:latin typeface="+mn-lt"/>
                <a:ea typeface="+mn-ea"/>
                <a:cs typeface="+mn-cs"/>
              </a:rPr>
              <a:t> percent for those not co-enrolled</a:t>
            </a:r>
            <a:r>
              <a:rPr lang="x-non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p>
          <a:p>
            <a:pPr marL="0" indent="0">
              <a:buNone/>
            </a:pPr>
            <a:r>
              <a:rPr lang="en-US" sz="1200" kern="1200" dirty="0">
                <a:solidFill>
                  <a:schemeClr val="tx1"/>
                </a:solidFill>
                <a:effectLst/>
                <a:latin typeface="+mn-lt"/>
                <a:ea typeface="+mn-ea"/>
                <a:cs typeface="+mn-cs"/>
              </a:rPr>
              <a:t>* H</a:t>
            </a:r>
            <a:r>
              <a:rPr lang="x-none" sz="1200" kern="1200" dirty="0">
                <a:solidFill>
                  <a:schemeClr val="tx1"/>
                </a:solidFill>
                <a:effectLst/>
                <a:latin typeface="+mn-lt"/>
                <a:ea typeface="+mn-ea"/>
                <a:cs typeface="+mn-cs"/>
              </a:rPr>
              <a:t>igher training completion rates (78</a:t>
            </a:r>
            <a:r>
              <a:rPr lang="en-US" sz="1200" kern="1200" dirty="0">
                <a:solidFill>
                  <a:schemeClr val="tx1"/>
                </a:solidFill>
                <a:effectLst/>
                <a:latin typeface="+mn-lt"/>
                <a:ea typeface="+mn-ea"/>
                <a:cs typeface="+mn-cs"/>
              </a:rPr>
              <a:t> percent</a:t>
            </a:r>
            <a:r>
              <a:rPr lang="x-none" sz="1200" kern="1200" dirty="0">
                <a:solidFill>
                  <a:schemeClr val="tx1"/>
                </a:solidFill>
                <a:effectLst/>
                <a:latin typeface="+mn-lt"/>
                <a:ea typeface="+mn-ea"/>
                <a:cs typeface="+mn-cs"/>
              </a:rPr>
              <a:t> v</a:t>
            </a:r>
            <a:r>
              <a:rPr lang="en-US" sz="1200" kern="1200" dirty="0" err="1">
                <a:solidFill>
                  <a:schemeClr val="tx1"/>
                </a:solidFill>
                <a:effectLst/>
                <a:latin typeface="+mn-lt"/>
                <a:ea typeface="+mn-ea"/>
                <a:cs typeface="+mn-cs"/>
              </a:rPr>
              <a:t>ersus</a:t>
            </a:r>
            <a:r>
              <a:rPr lang="x-none" sz="1200" kern="1200" dirty="0">
                <a:solidFill>
                  <a:schemeClr val="tx1"/>
                </a:solidFill>
                <a:effectLst/>
                <a:latin typeface="+mn-lt"/>
                <a:ea typeface="+mn-ea"/>
                <a:cs typeface="+mn-cs"/>
              </a:rPr>
              <a:t> 71</a:t>
            </a:r>
            <a:r>
              <a:rPr lang="en-US" sz="1200" kern="1200" dirty="0">
                <a:solidFill>
                  <a:schemeClr val="tx1"/>
                </a:solidFill>
                <a:effectLst/>
                <a:latin typeface="+mn-lt"/>
                <a:ea typeface="+mn-ea"/>
                <a:cs typeface="+mn-cs"/>
              </a:rPr>
              <a:t> percent for those not co-enrolled</a:t>
            </a:r>
            <a:r>
              <a:rPr lang="x-non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a:t>
            </a:r>
          </a:p>
          <a:p>
            <a:pPr marL="0" indent="0">
              <a:buNone/>
            </a:pP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Higher credential attainment (73</a:t>
            </a:r>
            <a:r>
              <a:rPr lang="en-US" sz="1200" kern="1200" dirty="0">
                <a:solidFill>
                  <a:schemeClr val="tx1"/>
                </a:solidFill>
                <a:effectLst/>
                <a:latin typeface="+mn-lt"/>
                <a:ea typeface="+mn-ea"/>
                <a:cs typeface="+mn-cs"/>
              </a:rPr>
              <a:t> percent</a:t>
            </a:r>
            <a:r>
              <a:rPr lang="x-none" sz="1200" kern="1200" dirty="0">
                <a:solidFill>
                  <a:schemeClr val="tx1"/>
                </a:solidFill>
                <a:effectLst/>
                <a:latin typeface="+mn-lt"/>
                <a:ea typeface="+mn-ea"/>
                <a:cs typeface="+mn-cs"/>
              </a:rPr>
              <a:t> v</a:t>
            </a:r>
            <a:r>
              <a:rPr lang="en-US" sz="1200" kern="1200" dirty="0" err="1">
                <a:solidFill>
                  <a:schemeClr val="tx1"/>
                </a:solidFill>
                <a:effectLst/>
                <a:latin typeface="+mn-lt"/>
                <a:ea typeface="+mn-ea"/>
                <a:cs typeface="+mn-cs"/>
              </a:rPr>
              <a:t>ersus</a:t>
            </a:r>
            <a:r>
              <a:rPr lang="x-none" sz="1200" kern="1200" dirty="0">
                <a:solidFill>
                  <a:schemeClr val="tx1"/>
                </a:solidFill>
                <a:effectLst/>
                <a:latin typeface="+mn-lt"/>
                <a:ea typeface="+mn-ea"/>
                <a:cs typeface="+mn-cs"/>
              </a:rPr>
              <a:t> 62</a:t>
            </a:r>
            <a:r>
              <a:rPr lang="en-US" sz="1200" kern="1200" dirty="0">
                <a:solidFill>
                  <a:schemeClr val="tx1"/>
                </a:solidFill>
                <a:effectLst/>
                <a:latin typeface="+mn-lt"/>
                <a:ea typeface="+mn-ea"/>
                <a:cs typeface="+mn-cs"/>
              </a:rPr>
              <a:t> percent for those not co-enrolled).</a:t>
            </a:r>
          </a:p>
          <a:p>
            <a:pPr marL="0" indent="0">
              <a:buNone/>
            </a:pPr>
            <a:r>
              <a:rPr lang="x-none" sz="1200" kern="1200" dirty="0">
                <a:solidFill>
                  <a:schemeClr val="tx1"/>
                </a:solidFill>
                <a:effectLst/>
                <a:latin typeface="+mn-lt"/>
                <a:ea typeface="+mn-ea"/>
                <a:cs typeface="+mn-cs"/>
              </a:rPr>
              <a:t>All of these </a:t>
            </a:r>
            <a:r>
              <a:rPr lang="en-US" sz="1200" kern="1200" dirty="0">
                <a:solidFill>
                  <a:schemeClr val="tx1"/>
                </a:solidFill>
                <a:effectLst/>
                <a:latin typeface="+mn-lt"/>
                <a:ea typeface="+mn-ea"/>
                <a:cs typeface="+mn-cs"/>
              </a:rPr>
              <a:t>outcomes </a:t>
            </a:r>
            <a:r>
              <a:rPr lang="x-none" sz="1200" kern="1200" dirty="0">
                <a:solidFill>
                  <a:schemeClr val="tx1"/>
                </a:solidFill>
                <a:effectLst/>
                <a:latin typeface="+mn-lt"/>
                <a:ea typeface="+mn-ea"/>
                <a:cs typeface="+mn-cs"/>
              </a:rPr>
              <a:t>are correlated with higher performance outcomes</a:t>
            </a:r>
            <a:r>
              <a:rPr lang="en-US" sz="1200" kern="1200" dirty="0">
                <a:solidFill>
                  <a:schemeClr val="tx1"/>
                </a:solidFill>
                <a:effectLst/>
                <a:latin typeface="+mn-lt"/>
                <a:ea typeface="+mn-ea"/>
                <a:cs typeface="+mn-cs"/>
              </a:rPr>
              <a:t> and are statistically significant</a:t>
            </a:r>
            <a:r>
              <a:rPr lang="x-none"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Section 618.325 </a:t>
            </a:r>
            <a:r>
              <a:rPr lang="x-none" sz="1200" kern="1200" dirty="0">
                <a:solidFill>
                  <a:schemeClr val="tx1"/>
                </a:solidFill>
                <a:effectLst/>
                <a:latin typeface="+mn-lt"/>
                <a:ea typeface="+mn-ea"/>
                <a:cs typeface="+mn-cs"/>
              </a:rPr>
              <a:t>Paragraph (a)</a:t>
            </a:r>
            <a:r>
              <a:rPr lang="en-US" sz="1200" kern="1200" dirty="0">
                <a:solidFill>
                  <a:schemeClr val="tx1"/>
                </a:solidFill>
                <a:effectLst/>
                <a:latin typeface="+mn-lt"/>
                <a:ea typeface="+mn-ea"/>
                <a:cs typeface="+mn-cs"/>
              </a:rPr>
              <a:t>(1)</a:t>
            </a:r>
            <a:r>
              <a:rPr lang="x-none" sz="1200" kern="1200" dirty="0">
                <a:solidFill>
                  <a:schemeClr val="tx1"/>
                </a:solidFill>
                <a:effectLst/>
                <a:latin typeface="+mn-lt"/>
                <a:ea typeface="+mn-ea"/>
                <a:cs typeface="+mn-cs"/>
              </a:rPr>
              <a:t> requires </a:t>
            </a:r>
            <a:r>
              <a:rPr lang="en-US" sz="1200" kern="1200" dirty="0">
                <a:solidFill>
                  <a:schemeClr val="tx1"/>
                </a:solidFill>
                <a:effectLst/>
                <a:latin typeface="+mn-lt"/>
                <a:ea typeface="+mn-ea"/>
                <a:cs typeface="+mn-cs"/>
              </a:rPr>
              <a:t>co-enrollment of </a:t>
            </a:r>
            <a:r>
              <a:rPr lang="x-none" sz="1200" kern="1200" dirty="0">
                <a:solidFill>
                  <a:schemeClr val="tx1"/>
                </a:solidFill>
                <a:effectLst/>
                <a:latin typeface="+mn-lt"/>
                <a:ea typeface="+mn-ea"/>
                <a:cs typeface="+mn-cs"/>
              </a:rPr>
              <a:t>trade-affected workers </a:t>
            </a:r>
            <a:r>
              <a:rPr lang="en-US" sz="1200" kern="1200" dirty="0">
                <a:solidFill>
                  <a:schemeClr val="tx1"/>
                </a:solidFill>
                <a:effectLst/>
                <a:latin typeface="+mn-lt"/>
                <a:ea typeface="+mn-ea"/>
                <a:cs typeface="+mn-cs"/>
              </a:rPr>
              <a:t>in </a:t>
            </a:r>
            <a:r>
              <a:rPr lang="x-none" sz="1200" kern="1200" dirty="0">
                <a:solidFill>
                  <a:schemeClr val="tx1"/>
                </a:solidFill>
                <a:effectLst/>
                <a:latin typeface="+mn-lt"/>
                <a:ea typeface="+mn-ea"/>
                <a:cs typeface="+mn-cs"/>
              </a:rPr>
              <a:t>WIOA’s dislocated worker program. Co-enrollment allows for more efficient use of </a:t>
            </a:r>
            <a:r>
              <a:rPr lang="en-US" sz="1200" kern="1200" dirty="0">
                <a:solidFill>
                  <a:schemeClr val="tx1"/>
                </a:solidFill>
                <a:effectLst/>
                <a:latin typeface="+mn-lt"/>
                <a:ea typeface="+mn-ea"/>
                <a:cs typeface="+mn-cs"/>
              </a:rPr>
              <a:t>public </a:t>
            </a:r>
            <a:r>
              <a:rPr lang="x-none" sz="1200" kern="1200" dirty="0">
                <a:solidFill>
                  <a:schemeClr val="tx1"/>
                </a:solidFill>
                <a:effectLst/>
                <a:latin typeface="+mn-lt"/>
                <a:ea typeface="+mn-ea"/>
                <a:cs typeface="+mn-cs"/>
              </a:rPr>
              <a:t>workforce system resources and reduces barriers to program integration. </a:t>
            </a:r>
            <a:r>
              <a:rPr lang="en-US" sz="1200" kern="1200" dirty="0">
                <a:solidFill>
                  <a:schemeClr val="tx1"/>
                </a:solidFill>
                <a:effectLst/>
                <a:latin typeface="+mn-lt"/>
                <a:ea typeface="+mn-ea"/>
                <a:cs typeface="+mn-cs"/>
              </a:rPr>
              <a:t>A trade-affected worker may decline co-enrollment, which has</a:t>
            </a:r>
            <a:r>
              <a:rPr lang="x-none" sz="1200" kern="1200" dirty="0">
                <a:solidFill>
                  <a:schemeClr val="tx1"/>
                </a:solidFill>
                <a:effectLst/>
                <a:latin typeface="+mn-lt"/>
                <a:ea typeface="+mn-ea"/>
                <a:cs typeface="+mn-cs"/>
              </a:rPr>
              <a:t> no effect on eligibility for benefits and services under the TAA Program</a:t>
            </a: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In implementing the co-enrollment requirement, States must make trade-affected workers aware that they are being co-enrolled in the WIOA program. </a:t>
            </a: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Paragraph (a)(2) requires that </a:t>
            </a:r>
            <a:r>
              <a:rPr lang="x-none" sz="1200" kern="1200" dirty="0">
                <a:solidFill>
                  <a:schemeClr val="tx1"/>
                </a:solidFill>
                <a:effectLst/>
                <a:latin typeface="+mn-lt"/>
                <a:ea typeface="+mn-ea"/>
                <a:cs typeface="+mn-cs"/>
              </a:rPr>
              <a:t>States </a:t>
            </a:r>
            <a:r>
              <a:rPr lang="en-US" sz="1200" kern="1200" dirty="0">
                <a:solidFill>
                  <a:schemeClr val="tx1"/>
                </a:solidFill>
                <a:effectLst/>
                <a:latin typeface="+mn-lt"/>
                <a:ea typeface="+mn-ea"/>
                <a:cs typeface="+mn-cs"/>
              </a:rPr>
              <a:t>make available to eligible </a:t>
            </a:r>
            <a:r>
              <a:rPr lang="x-none" sz="1200" kern="1200" dirty="0">
                <a:solidFill>
                  <a:schemeClr val="tx1"/>
                </a:solidFill>
                <a:effectLst/>
                <a:latin typeface="+mn-lt"/>
                <a:ea typeface="+mn-ea"/>
                <a:cs typeface="+mn-cs"/>
              </a:rPr>
              <a:t>trade-affected workers co-enroll</a:t>
            </a:r>
            <a:r>
              <a:rPr lang="en-US" sz="1200" kern="1200" dirty="0" err="1">
                <a:solidFill>
                  <a:schemeClr val="tx1"/>
                </a:solidFill>
                <a:effectLst/>
                <a:latin typeface="+mn-lt"/>
                <a:ea typeface="+mn-ea"/>
                <a:cs typeface="+mn-cs"/>
              </a:rPr>
              <a:t>ment</a:t>
            </a: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a:t>
            </a:r>
            <a:r>
              <a:rPr lang="x-none" sz="1200" kern="1200" dirty="0">
                <a:solidFill>
                  <a:schemeClr val="tx1"/>
                </a:solidFill>
                <a:effectLst/>
                <a:latin typeface="+mn-lt"/>
                <a:ea typeface="+mn-ea"/>
                <a:cs typeface="+mn-cs"/>
              </a:rPr>
              <a:t> Wagner-Peyser Act Employment Service activities, vocational rehabilitation services, and veterans’ programs, such as the Jobs for Veterans State Grants program</a:t>
            </a:r>
            <a:r>
              <a:rPr lang="en-US" sz="1200" kern="1200" dirty="0">
                <a:solidFill>
                  <a:schemeClr val="tx1"/>
                </a:solidFill>
                <a:effectLst/>
                <a:latin typeface="+mn-lt"/>
                <a:ea typeface="+mn-ea"/>
                <a:cs typeface="+mn-cs"/>
              </a:rPr>
              <a:t>, and other one-stop partner programs, if appropriate</a:t>
            </a:r>
            <a:r>
              <a:rPr lang="x-none" sz="1200" kern="1200" dirty="0">
                <a:solidFill>
                  <a:schemeClr val="tx1"/>
                </a:solidFill>
                <a:effectLst/>
                <a:latin typeface="+mn-lt"/>
                <a:ea typeface="+mn-ea"/>
                <a:cs typeface="+mn-cs"/>
              </a:rPr>
              <a:t>. When trade-affected workers are co-enrolled properly in other one-stop programs, provided timely rapid response services, and given appropriate career services, they return to work as quickly as possible. </a:t>
            </a: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r>
              <a:rPr lang="x-none" sz="1200" kern="1200" dirty="0">
                <a:solidFill>
                  <a:schemeClr val="tx1"/>
                </a:solidFill>
                <a:effectLst/>
                <a:latin typeface="+mn-lt"/>
                <a:ea typeface="+mn-ea"/>
                <a:cs typeface="+mn-cs"/>
              </a:rPr>
              <a:t>Co-enrolled trade-affected workers also can receive supportive services that may help them complete TAA approved training and then return to employment. The Department expects the TAA Program, in general, to pay for all training and related costs and the majority of employment and case management services. However, trade-affected workers often also benefit from WIOA’s supportive services and post-employment follow-up services, which cannot be funded through the TAA Program. </a:t>
            </a: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r>
              <a:rPr lang="x-none" sz="1200" kern="1200" dirty="0">
                <a:solidFill>
                  <a:schemeClr val="tx1"/>
                </a:solidFill>
                <a:effectLst/>
                <a:latin typeface="+mn-lt"/>
                <a:ea typeface="+mn-ea"/>
                <a:cs typeface="+mn-cs"/>
              </a:rPr>
              <a:t>Paragraph (b)</a:t>
            </a:r>
            <a:r>
              <a:rPr lang="en-US" sz="1200" kern="1200" dirty="0">
                <a:solidFill>
                  <a:schemeClr val="tx1"/>
                </a:solidFill>
                <a:effectLst/>
                <a:latin typeface="+mn-lt"/>
                <a:ea typeface="+mn-ea"/>
                <a:cs typeface="+mn-cs"/>
              </a:rPr>
              <a:t>(1)</a:t>
            </a:r>
            <a:r>
              <a:rPr lang="x-none" sz="1200" kern="1200" dirty="0">
                <a:solidFill>
                  <a:schemeClr val="tx1"/>
                </a:solidFill>
                <a:effectLst/>
                <a:latin typeface="+mn-lt"/>
                <a:ea typeface="+mn-ea"/>
                <a:cs typeface="+mn-cs"/>
              </a:rPr>
              <a:t> emphasizes that most trade-affected workers </a:t>
            </a:r>
            <a:r>
              <a:rPr lang="en-US" sz="1200" kern="1200" dirty="0">
                <a:solidFill>
                  <a:schemeClr val="tx1"/>
                </a:solidFill>
                <a:effectLst/>
                <a:latin typeface="+mn-lt"/>
                <a:ea typeface="+mn-ea"/>
                <a:cs typeface="+mn-cs"/>
              </a:rPr>
              <a:t>are</a:t>
            </a:r>
            <a:r>
              <a:rPr lang="x-none" sz="1200" kern="1200" dirty="0">
                <a:solidFill>
                  <a:schemeClr val="tx1"/>
                </a:solidFill>
                <a:effectLst/>
                <a:latin typeface="+mn-lt"/>
                <a:ea typeface="+mn-ea"/>
                <a:cs typeface="+mn-cs"/>
              </a:rPr>
              <a:t> dislocated worker</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 as defined at WIOA sec. 3(15). Most trade-affected workers have been laid off, are likely to be eligible for unemployment compensation or are otherwise attached to the workforce, and are unlikely to return to a previous industry or occupation, which are the primary eligibility criteria for the dislocated worker program. There are only a few barriers to WIOA eligibility. </a:t>
            </a: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Paragraph (b)(2) recognizes that adversely affected incumbent workers (</a:t>
            </a:r>
            <a:r>
              <a:rPr lang="x-none" sz="1200" kern="1200" dirty="0">
                <a:solidFill>
                  <a:schemeClr val="tx1"/>
                </a:solidFill>
                <a:effectLst/>
                <a:latin typeface="+mn-lt"/>
                <a:ea typeface="+mn-ea"/>
                <a:cs typeface="+mn-cs"/>
              </a:rPr>
              <a:t>AAIWs</a:t>
            </a:r>
            <a:r>
              <a:rPr lang="en-US" sz="1200" kern="1200" dirty="0">
                <a:solidFill>
                  <a:schemeClr val="tx1"/>
                </a:solidFill>
                <a:effectLst/>
                <a:latin typeface="+mn-lt"/>
                <a:ea typeface="+mn-ea"/>
                <a:cs typeface="+mn-cs"/>
              </a:rPr>
              <a:t>)</a:t>
            </a:r>
            <a:r>
              <a:rPr lang="x-none" sz="1200" kern="1200" dirty="0">
                <a:solidFill>
                  <a:schemeClr val="tx1"/>
                </a:solidFill>
                <a:effectLst/>
                <a:latin typeface="+mn-lt"/>
                <a:ea typeface="+mn-ea"/>
                <a:cs typeface="+mn-cs"/>
              </a:rPr>
              <a:t> will generally not be eligible for the WIOA dislocated worker program, but in certain circumstances, such as a general announcement of a closure, they may meet those eligibility criteria and </a:t>
            </a:r>
            <a:r>
              <a:rPr lang="en-US" sz="1200" kern="1200" dirty="0">
                <a:solidFill>
                  <a:schemeClr val="tx1"/>
                </a:solidFill>
                <a:effectLst/>
                <a:latin typeface="+mn-lt"/>
                <a:ea typeface="+mn-ea"/>
                <a:cs typeface="+mn-cs"/>
              </a:rPr>
              <a:t>must</a:t>
            </a:r>
            <a:r>
              <a:rPr lang="x-none" sz="1200" kern="1200" dirty="0">
                <a:solidFill>
                  <a:schemeClr val="tx1"/>
                </a:solidFill>
                <a:effectLst/>
                <a:latin typeface="+mn-lt"/>
                <a:ea typeface="+mn-ea"/>
                <a:cs typeface="+mn-cs"/>
              </a:rPr>
              <a:t> also be co-enrolled. Similarly, some partially separated workers’ wages and time on the job will have decreased, but they remain employed and do not meet any other eligibility requirements of the WIOA dislocated worker program. </a:t>
            </a: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Paragraph (b)(3) describes that </a:t>
            </a:r>
            <a:r>
              <a:rPr lang="x-none" sz="1200" kern="1200" dirty="0">
                <a:solidFill>
                  <a:schemeClr val="tx1"/>
                </a:solidFill>
                <a:effectLst/>
                <a:latin typeface="+mn-lt"/>
                <a:ea typeface="+mn-ea"/>
                <a:cs typeface="+mn-cs"/>
              </a:rPr>
              <a:t>the broader requirement under WIOA that certain males be registered under the Selective Service provisions</a:t>
            </a:r>
            <a:r>
              <a:rPr lang="en-US" sz="1200" kern="1200" dirty="0">
                <a:solidFill>
                  <a:schemeClr val="tx1"/>
                </a:solidFill>
                <a:effectLst/>
                <a:latin typeface="+mn-lt"/>
                <a:ea typeface="+mn-ea"/>
                <a:cs typeface="+mn-cs"/>
              </a:rPr>
              <a:t> can be a barrier to co-enrollment</a:t>
            </a:r>
            <a:r>
              <a:rPr lang="x-none" sz="1200" kern="1200" dirty="0">
                <a:solidFill>
                  <a:schemeClr val="tx1"/>
                </a:solidFill>
                <a:effectLst/>
                <a:latin typeface="+mn-lt"/>
                <a:ea typeface="+mn-ea"/>
                <a:cs typeface="+mn-cs"/>
              </a:rPr>
              <a:t>. There is no Selective Service registration requirement under the TAA Program. If an individual</a:t>
            </a:r>
            <a:r>
              <a:rPr lang="en-US" sz="1200" kern="1200" dirty="0">
                <a:solidFill>
                  <a:schemeClr val="tx1"/>
                </a:solidFill>
                <a:effectLst/>
                <a:latin typeface="+mn-lt"/>
                <a:ea typeface="+mn-ea"/>
                <a:cs typeface="+mn-cs"/>
              </a:rPr>
              <a:t> knowingly and willfully</a:t>
            </a:r>
            <a:r>
              <a:rPr lang="x-none" sz="1200" kern="1200" dirty="0">
                <a:solidFill>
                  <a:schemeClr val="tx1"/>
                </a:solidFill>
                <a:effectLst/>
                <a:latin typeface="+mn-lt"/>
                <a:ea typeface="+mn-ea"/>
                <a:cs typeface="+mn-cs"/>
              </a:rPr>
              <a:t> fails to register, he cannot co-enroll in WIOA</a:t>
            </a:r>
            <a:r>
              <a:rPr lang="en-US" sz="1200" kern="1200" dirty="0">
                <a:solidFill>
                  <a:schemeClr val="tx1"/>
                </a:solidFill>
                <a:effectLst/>
                <a:latin typeface="+mn-lt"/>
                <a:ea typeface="+mn-ea"/>
                <a:cs typeface="+mn-cs"/>
              </a:rPr>
              <a:t> and, therefore the co-enrollment requirement does not apply.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4144995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QUESTION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States, under the Governor-Secretary Agreement, are bound to the implementation of the final rule. The Agreement binds the entire executive branch of the State governments to the terms and conditions of the Agreement and the implementation of the TAA Program. This includes the implementation of the co-enrollment requirement. The Governor, through the State workforce development board, has the authority and responsibility to enforce the co-enrollment requirement at the State and local area levels. In addition, WIOA itself requires a State to enroll an eligible individual who applies for the dislocated worker program, though receipt of services will be contingent on funding availability. The Department will provide additional technical assistance [in the form of issuing guidance] and will provide additional training on co-enrollment to the workforce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again - Co-enrollment of TAA Program participants in the WIOA dislocated worker program drastically improves the quality of service to trade-affected workers and improves participant outcomes.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265768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QUESTION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Department is limiting the regulatory requirement to the WIOA dislocated worker program because those eligibility requirements most closely align with the TAA Program; however, nothing prohibits a State or local area from also co-enrolling the worker in the adult or youth program if he or she is otherwise eligible.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649036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a:t>
            </a:r>
            <a:r>
              <a:rPr lang="en-US" sz="1200" kern="1200" baseline="0" dirty="0">
                <a:solidFill>
                  <a:schemeClr val="tx1"/>
                </a:solidFill>
                <a:effectLst/>
                <a:latin typeface="+mn-lt"/>
                <a:ea typeface="+mn-ea"/>
                <a:cs typeface="+mn-cs"/>
              </a:rPr>
              <a:t> - Read Question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Department’s revision to the merit staffing requirements in subpart H Section 618.890 addresses</a:t>
            </a:r>
            <a:r>
              <a:rPr lang="en-US" sz="1200" kern="1200" baseline="0" dirty="0">
                <a:solidFill>
                  <a:schemeClr val="tx1"/>
                </a:solidFill>
                <a:effectLst/>
                <a:latin typeface="+mn-lt"/>
                <a:ea typeface="+mn-ea"/>
                <a:cs typeface="+mn-cs"/>
              </a:rPr>
              <a:t> these co</a:t>
            </a:r>
            <a:r>
              <a:rPr lang="en-US" sz="1200" kern="1200" dirty="0">
                <a:solidFill>
                  <a:schemeClr val="tx1"/>
                </a:solidFill>
                <a:effectLst/>
                <a:latin typeface="+mn-lt"/>
                <a:ea typeface="+mn-ea"/>
                <a:cs typeface="+mn-cs"/>
              </a:rPr>
              <a:t>ncerns by allowing non-merit staff to be funded under the TAA Program for the provision of employment and case management services.</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36803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a:t>
            </a:r>
            <a:r>
              <a:rPr lang="en-US" sz="1200" kern="1200" baseline="0" dirty="0">
                <a:solidFill>
                  <a:schemeClr val="tx1"/>
                </a:solidFill>
                <a:effectLst/>
                <a:latin typeface="+mn-lt"/>
                <a:ea typeface="+mn-ea"/>
                <a:cs typeface="+mn-cs"/>
              </a:rPr>
              <a:t>  Read Question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In many States, the provision of rapid response is recorded during the intake process, through a cross-match within the State’s management information system (MIS), or through another record-keeping database. In other states, receipt of Rapid Response is self-reported</a:t>
            </a:r>
            <a:r>
              <a:rPr lang="en-US" sz="1200" kern="1200" baseline="0" dirty="0">
                <a:solidFill>
                  <a:schemeClr val="tx1"/>
                </a:solidFill>
                <a:effectLst/>
                <a:latin typeface="+mn-lt"/>
                <a:ea typeface="+mn-ea"/>
                <a:cs typeface="+mn-cs"/>
              </a:rPr>
              <a:t> during intake. </a:t>
            </a:r>
            <a:r>
              <a:rPr lang="en-US" sz="1200" kern="1200" dirty="0">
                <a:solidFill>
                  <a:schemeClr val="tx1"/>
                </a:solidFill>
                <a:effectLst/>
                <a:latin typeface="+mn-lt"/>
                <a:ea typeface="+mn-ea"/>
                <a:cs typeface="+mn-cs"/>
              </a:rPr>
              <a:t>This rule does not provide a specific documentation requirement.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2606039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Section</a:t>
            </a:r>
            <a:r>
              <a:rPr lang="x-none" sz="1200" kern="1200" dirty="0">
                <a:solidFill>
                  <a:schemeClr val="tx1"/>
                </a:solidFill>
                <a:effectLst/>
                <a:latin typeface="+mn-lt"/>
                <a:ea typeface="+mn-ea"/>
                <a:cs typeface="+mn-cs"/>
              </a:rPr>
              <a:t> 618.330</a:t>
            </a:r>
            <a:r>
              <a:rPr lang="en-US" sz="1200" kern="1200" dirty="0">
                <a:solidFill>
                  <a:schemeClr val="tx1"/>
                </a:solidFill>
                <a:effectLst/>
                <a:latin typeface="+mn-lt"/>
                <a:ea typeface="+mn-ea"/>
                <a:cs typeface="+mn-cs"/>
              </a:rPr>
              <a:t> – Assessments of trade-affected workers -</a:t>
            </a:r>
            <a:r>
              <a:rPr lang="x-none" sz="1200" kern="1200" dirty="0">
                <a:solidFill>
                  <a:schemeClr val="tx1"/>
                </a:solidFill>
                <a:effectLst/>
                <a:latin typeface="+mn-lt"/>
                <a:ea typeface="+mn-ea"/>
                <a:cs typeface="+mn-cs"/>
              </a:rPr>
              <a:t> requires States to design an assessment process. Section 239(g)(4) of the Act </a:t>
            </a:r>
            <a:r>
              <a:rPr lang="en-US" sz="1200" kern="1200" dirty="0">
                <a:solidFill>
                  <a:schemeClr val="tx1"/>
                </a:solidFill>
                <a:effectLst/>
                <a:latin typeface="+mn-lt"/>
                <a:ea typeface="+mn-ea"/>
                <a:cs typeface="+mn-cs"/>
              </a:rPr>
              <a:t>permits</a:t>
            </a:r>
            <a:r>
              <a:rPr lang="x-none" sz="1200" kern="1200" dirty="0">
                <a:solidFill>
                  <a:schemeClr val="tx1"/>
                </a:solidFill>
                <a:effectLst/>
                <a:latin typeface="+mn-lt"/>
                <a:ea typeface="+mn-ea"/>
                <a:cs typeface="+mn-cs"/>
              </a:rPr>
              <a:t> the Department to require initial assessments for all trade-affected workers and requires the State to “perform outreach to, intake of, and orientation for [</a:t>
            </a:r>
            <a:r>
              <a:rPr lang="en-US" sz="1200" kern="1200" dirty="0">
                <a:solidFill>
                  <a:schemeClr val="tx1"/>
                </a:solidFill>
                <a:effectLst/>
                <a:latin typeface="+mn-lt"/>
                <a:ea typeface="+mn-ea"/>
                <a:cs typeface="+mn-cs"/>
              </a:rPr>
              <a:t>workers</a:t>
            </a:r>
            <a:r>
              <a:rPr lang="x-none" sz="1200" kern="1200" dirty="0">
                <a:solidFill>
                  <a:schemeClr val="tx1"/>
                </a:solidFill>
                <a:effectLst/>
                <a:latin typeface="+mn-lt"/>
                <a:ea typeface="+mn-ea"/>
                <a:cs typeface="+mn-cs"/>
              </a:rPr>
              <a:t>] covered by a certification under </a:t>
            </a:r>
            <a:r>
              <a:rPr lang="en-US" sz="1200" kern="1200" dirty="0">
                <a:solidFill>
                  <a:schemeClr val="tx1"/>
                </a:solidFill>
                <a:effectLst/>
                <a:latin typeface="+mn-lt"/>
                <a:ea typeface="+mn-ea"/>
                <a:cs typeface="+mn-cs"/>
              </a:rPr>
              <a:t>[</a:t>
            </a:r>
            <a:r>
              <a:rPr lang="x-none" sz="1200" kern="1200" dirty="0">
                <a:solidFill>
                  <a:schemeClr val="tx1"/>
                </a:solidFill>
                <a:effectLst/>
                <a:latin typeface="+mn-lt"/>
                <a:ea typeface="+mn-ea"/>
                <a:cs typeface="+mn-cs"/>
              </a:rPr>
              <a:t>the Act</a:t>
            </a:r>
            <a:r>
              <a:rPr lang="en-US" sz="1200" kern="1200" dirty="0">
                <a:solidFill>
                  <a:schemeClr val="tx1"/>
                </a:solidFill>
                <a:effectLst/>
                <a:latin typeface="+mn-lt"/>
                <a:ea typeface="+mn-ea"/>
                <a:cs typeface="+mn-cs"/>
              </a:rPr>
              <a:t>]</a:t>
            </a:r>
            <a:r>
              <a:rPr lang="x-none" sz="1200" kern="1200" dirty="0">
                <a:solidFill>
                  <a:schemeClr val="tx1"/>
                </a:solidFill>
                <a:effectLst/>
                <a:latin typeface="+mn-lt"/>
                <a:ea typeface="+mn-ea"/>
                <a:cs typeface="+mn-cs"/>
              </a:rPr>
              <a:t>.” States must provide all trade-affected workers an initial assessment after determining that they are individually eligible for the TAA Program as part of the intake process. This meets a necessary component of the requirement at sec. 239(g)(4) </a:t>
            </a:r>
            <a:r>
              <a:rPr lang="en-US" sz="1200" kern="1200" dirty="0">
                <a:solidFill>
                  <a:schemeClr val="tx1"/>
                </a:solidFill>
                <a:effectLst/>
                <a:latin typeface="+mn-lt"/>
                <a:ea typeface="+mn-ea"/>
                <a:cs typeface="+mn-cs"/>
              </a:rPr>
              <a:t>of the Act </a:t>
            </a:r>
            <a:r>
              <a:rPr lang="x-none" sz="1200" kern="1200" dirty="0">
                <a:solidFill>
                  <a:schemeClr val="tx1"/>
                </a:solidFill>
                <a:effectLst/>
                <a:latin typeface="+mn-lt"/>
                <a:ea typeface="+mn-ea"/>
                <a:cs typeface="+mn-cs"/>
              </a:rPr>
              <a:t>that each State perform “intake of” trade-affected workers covered by a petition. Intake includes these assessments but also the collection of demographic information for reporting purposes. The initial assessment must include an evaluation of a trade-affected worker’s skill levels (including literacy, numeracy, and English language proficiency), abilities (including skills gaps), and supportive service needs.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423044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Section 618.330 </a:t>
            </a:r>
            <a:r>
              <a:rPr lang="x-none" sz="1200" kern="1200" dirty="0">
                <a:solidFill>
                  <a:schemeClr val="tx1"/>
                </a:solidFill>
                <a:effectLst/>
                <a:latin typeface="+mn-lt"/>
                <a:ea typeface="+mn-ea"/>
                <a:cs typeface="+mn-cs"/>
              </a:rPr>
              <a:t>Paragraph (a) provides an overview of assessments. </a:t>
            </a:r>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(b) provides that the States must ensure the scheduling of the assessment gives trade-affected workers enough time and information to consider, request, and enroll in training or obtain a waiver of the training requirement for TRA before expiration of the 26-week deadlines for enrollment in training provided under sec. 231(a)(5)(A) of the Act.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(c) provides that assessments are created in cooperation with the trade-affected worker with </a:t>
            </a:r>
            <a:r>
              <a:rPr lang="en-US" sz="1200" kern="1200" dirty="0">
                <a:solidFill>
                  <a:schemeClr val="tx1"/>
                </a:solidFill>
                <a:effectLst/>
                <a:latin typeface="+mn-lt"/>
                <a:ea typeface="+mn-ea"/>
                <a:cs typeface="+mn-cs"/>
              </a:rPr>
              <a:t>their</a:t>
            </a:r>
            <a:r>
              <a:rPr lang="x-none" sz="1200" kern="1200" dirty="0">
                <a:solidFill>
                  <a:schemeClr val="tx1"/>
                </a:solidFill>
                <a:effectLst/>
                <a:latin typeface="+mn-lt"/>
                <a:ea typeface="+mn-ea"/>
                <a:cs typeface="+mn-cs"/>
              </a:rPr>
              <a:t> interests, skills, aptitudes, and abilities discussed</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t>
            </a:r>
            <a:r>
              <a:rPr lang="x-none" sz="1200" kern="1200" dirty="0">
                <a:solidFill>
                  <a:schemeClr val="tx1"/>
                </a:solidFill>
                <a:effectLst/>
                <a:latin typeface="+mn-lt"/>
                <a:ea typeface="+mn-ea"/>
                <a:cs typeface="+mn-cs"/>
              </a:rPr>
              <a:t>aragraph (d) requires that the results be documented in the worker’s case file. An assessment requires more than a review of information available about the trade-affected worker, </a:t>
            </a:r>
            <a:r>
              <a:rPr lang="en-US" sz="1200" kern="1200" dirty="0">
                <a:solidFill>
                  <a:schemeClr val="tx1"/>
                </a:solidFill>
                <a:effectLst/>
                <a:latin typeface="+mn-lt"/>
                <a:ea typeface="+mn-ea"/>
                <a:cs typeface="+mn-cs"/>
              </a:rPr>
              <a:t>their</a:t>
            </a:r>
            <a:r>
              <a:rPr lang="x-none" sz="1200" kern="1200" dirty="0">
                <a:solidFill>
                  <a:schemeClr val="tx1"/>
                </a:solidFill>
                <a:effectLst/>
                <a:latin typeface="+mn-lt"/>
                <a:ea typeface="+mn-ea"/>
                <a:cs typeface="+mn-cs"/>
              </a:rPr>
              <a:t> education, and previous employment. An assessment is an interactive process that includes the involvement of the trade-affected worker.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(e) discusses what to do if a partner program conducts the assessment(s). The use of partner programs’ assessments can increase efficiency, ensure that workers quickly receive appropriate reemployment services, and quickly identify those workers requiring a more comprehensive and specialized assessment of their skills. The Department recognizes that the lack of uniform requirements for assessments means that some assessments conducted by partner programs may not meet all TAA Program requirements for an initial assessment. If so, the State must supplement those partner program assessments with additional information to comply with </a:t>
            </a:r>
            <a:r>
              <a:rPr lang="en-US" sz="1200" kern="1200" dirty="0">
                <a:solidFill>
                  <a:schemeClr val="tx1"/>
                </a:solidFill>
                <a:effectLst/>
                <a:latin typeface="+mn-lt"/>
                <a:ea typeface="+mn-ea"/>
                <a:cs typeface="+mn-cs"/>
              </a:rPr>
              <a:t>Section</a:t>
            </a:r>
            <a:r>
              <a:rPr lang="x-none" sz="1200" kern="1200" dirty="0">
                <a:solidFill>
                  <a:schemeClr val="tx1"/>
                </a:solidFill>
                <a:effectLst/>
                <a:latin typeface="+mn-lt"/>
                <a:ea typeface="+mn-ea"/>
                <a:cs typeface="+mn-cs"/>
              </a:rPr>
              <a:t> 618.335.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(f) requires that States must explain the advantages of receiving an assessment to trade-affected workers and also confirms that a worker may refuse an assessment. However, the worker must provide any information necessary (outside the assessment process) that enables States to determine eligibility for any benefit under this part 618.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867942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Read Question.  Answer: T</a:t>
            </a:r>
            <a:r>
              <a:rPr lang="x-none" sz="1200" kern="1200" dirty="0">
                <a:solidFill>
                  <a:schemeClr val="tx1"/>
                </a:solidFill>
                <a:effectLst/>
                <a:latin typeface="+mn-lt"/>
                <a:ea typeface="+mn-ea"/>
                <a:cs typeface="+mn-cs"/>
              </a:rPr>
              <a:t>he </a:t>
            </a:r>
            <a:r>
              <a:rPr lang="en-US" sz="1200" kern="1200" dirty="0">
                <a:solidFill>
                  <a:schemeClr val="tx1"/>
                </a:solidFill>
                <a:effectLst/>
                <a:latin typeface="+mn-lt"/>
                <a:ea typeface="+mn-ea"/>
                <a:cs typeface="+mn-cs"/>
              </a:rPr>
              <a:t>d</a:t>
            </a:r>
            <a:r>
              <a:rPr lang="x-none" sz="1200" kern="1200" dirty="0">
                <a:solidFill>
                  <a:schemeClr val="tx1"/>
                </a:solidFill>
                <a:effectLst/>
                <a:latin typeface="+mn-lt"/>
                <a:ea typeface="+mn-ea"/>
                <a:cs typeface="+mn-cs"/>
              </a:rPr>
              <a:t>evelopment and enhancement of an integrated service model within the </a:t>
            </a:r>
            <a:r>
              <a:rPr lang="en-US" sz="1200" kern="1200" dirty="0">
                <a:solidFill>
                  <a:schemeClr val="tx1"/>
                </a:solidFill>
                <a:effectLst/>
                <a:latin typeface="+mn-lt"/>
                <a:ea typeface="+mn-ea"/>
                <a:cs typeface="+mn-cs"/>
              </a:rPr>
              <a:t>o</a:t>
            </a:r>
            <a:r>
              <a:rPr lang="x-none" sz="1200" kern="1200" dirty="0">
                <a:solidFill>
                  <a:schemeClr val="tx1"/>
                </a:solidFill>
                <a:effectLst/>
                <a:latin typeface="+mn-lt"/>
                <a:ea typeface="+mn-ea"/>
                <a:cs typeface="+mn-cs"/>
              </a:rPr>
              <a:t>ne-</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top delivery system reduces duplication of effort. As stated earlier, it is possible for intake, initial assessment, and establishment of an IEP to be developed at the same time</a:t>
            </a:r>
            <a:r>
              <a:rPr lang="en-US" sz="1200" kern="1200" dirty="0">
                <a:solidFill>
                  <a:schemeClr val="tx1"/>
                </a:solidFill>
                <a:effectLst/>
                <a:latin typeface="+mn-lt"/>
                <a:ea typeface="+mn-ea"/>
                <a:cs typeface="+mn-cs"/>
              </a:rPr>
              <a:t> and may come from various partner programs</a:t>
            </a:r>
            <a:r>
              <a:rPr lang="x-none" sz="1200" kern="1200" dirty="0">
                <a:solidFill>
                  <a:schemeClr val="tx1"/>
                </a:solidFill>
                <a:effectLst/>
                <a:latin typeface="+mn-lt"/>
                <a:ea typeface="+mn-ea"/>
                <a:cs typeface="+mn-cs"/>
              </a:rPr>
              <a:t>. These efforts must be documented in a </a:t>
            </a:r>
            <a:r>
              <a:rPr lang="en-US" sz="1200" kern="1200" dirty="0">
                <a:solidFill>
                  <a:schemeClr val="tx1"/>
                </a:solidFill>
                <a:effectLst/>
                <a:latin typeface="+mn-lt"/>
                <a:ea typeface="+mn-ea"/>
                <a:cs typeface="+mn-cs"/>
              </a:rPr>
              <a:t>worker’s</a:t>
            </a:r>
            <a:r>
              <a:rPr lang="x-none" sz="1200" kern="1200" dirty="0">
                <a:solidFill>
                  <a:schemeClr val="tx1"/>
                </a:solidFill>
                <a:effectLst/>
                <a:latin typeface="+mn-lt"/>
                <a:ea typeface="+mn-ea"/>
                <a:cs typeface="+mn-cs"/>
              </a:rPr>
              <a:t> case file, but the Department has not prescribed standard forms or formats of those documentation requirements.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872354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Section 618.335 Initial Assessments - implements sec. 239(g)(4) of the Act. Section 618.335 aligns the TAA Program with WIOA and it provides the requirements for an initial assessment of trade-affected workers. The first step in the process is to determine whether the worker will need employment and case management services and training. The State must provide TAA Program benefit information to trade-affected workers no later than at the time of the initial assessment, as discussed in Section 618.816(f). However, the State may provide this information to a worker even earlier, upon receiving a notice of a certified petition covering that worker.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223917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Section 618.335 </a:t>
            </a:r>
            <a:r>
              <a:rPr lang="x-none" sz="1200" kern="1200" dirty="0">
                <a:solidFill>
                  <a:schemeClr val="tx1"/>
                </a:solidFill>
                <a:effectLst/>
                <a:latin typeface="+mn-lt"/>
                <a:ea typeface="+mn-ea"/>
                <a:cs typeface="+mn-cs"/>
              </a:rPr>
              <a:t>Paragraph (a) requires that States conduct an initial assessment for each trade-affected worker. If an initial assessment has been completed before the trade-affected worker enrolls in the TAA Program, the State must use the previous assessment and not conduct a duplicate assessment</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(b) lists factors that States must consider to find the best approach to reemployment for each particular worker. A review of local labor market conditions will help the State determine if any jobs are available in the local area for which the worker could apply. A review of the worker’s knowledge, skills, and abilities gained from </a:t>
            </a:r>
            <a:r>
              <a:rPr lang="en-US" sz="1200" kern="1200" dirty="0">
                <a:solidFill>
                  <a:schemeClr val="tx1"/>
                </a:solidFill>
                <a:effectLst/>
                <a:latin typeface="+mn-lt"/>
                <a:ea typeface="+mn-ea"/>
                <a:cs typeface="+mn-cs"/>
              </a:rPr>
              <a:t>their</a:t>
            </a:r>
            <a:r>
              <a:rPr lang="x-none" sz="1200" kern="1200" dirty="0">
                <a:solidFill>
                  <a:schemeClr val="tx1"/>
                </a:solidFill>
                <a:effectLst/>
                <a:latin typeface="+mn-lt"/>
                <a:ea typeface="+mn-ea"/>
                <a:cs typeface="+mn-cs"/>
              </a:rPr>
              <a:t> education and previous employment helps the State determine whether the worker will be able to use those skills in new available jobs, or whether the worker's skills are too specialized to be transferred to other available employment. A review of all barriers to the worker’s employment will help the State identify training that may overcome those barriers, such as English language training or remedial training to get a high school equivalency degree. Any feedback from the trade-affected worker, including disagreement with the assessment’s conclusions, must be documented in the case file.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(c) explains the State’s options for service strategies based on the information gathered from the initial assessment. This involves first making a determination of whether or not there is suitable employment available to the trade-affected worker and the options for moving forward. </a:t>
            </a:r>
            <a:r>
              <a:rPr lang="en-US" sz="1200" kern="1200" dirty="0">
                <a:solidFill>
                  <a:schemeClr val="tx1"/>
                </a:solidFill>
                <a:effectLst/>
                <a:latin typeface="+mn-lt"/>
                <a:ea typeface="+mn-ea"/>
                <a:cs typeface="+mn-cs"/>
              </a:rPr>
              <a:t>The language in Section 618.335(c)(1) states that after conducting the initial assessment, a State may already have sufficient information to determine whether suitable employment exists. If it does, training cannot be approved and the State should ensure that additional employment and case management services are provided to assist the worker to obtain the suitable employment. The provision of (c)(2) would apply where the determination is made that there is no suitable employment available to the worker. An initial assessment is required as part of intake of trade-affected workers applying to enroll in TAA Program benefits and services. If a partner program has already conducted an assessment, it should not be duplicated. If a worker does not seek enrollment in the TAA Program, then neither intake nor an initial assessment is required. With respect to staffing flexibility, these rules use the term “State” because it is the State, bound by the Governor-Secretary Agreement, that is ultimately responsible for the provision of services and benefits under the TAA Program. That does not mean, however, that the services cannot be provided by other non-State entities. </a:t>
            </a: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(d) explains that if suitable employment is not available, the State must advise the worker to explore available training under subpart F.</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111898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 I’m Julie Baker with the Office of Trade Adjustment Assistance and I will be presenting Subpart C – Employment and Case Management Services today along with Frankie Russell [Frankie says hi].</a:t>
            </a:r>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913196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Read Question.  Answer: The explicit requirement for assessment is not a change from current operations. The statute requires the provision of employment and case management services to all trade-affected workers, and these requirements include intake and orientation activities.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2596112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Read Question:  Answer: The Department clarifies that an initial assessment is required for all trade-affected workers, not just those interested in training. Initial assessments are also valuable to those workers who only will receive employment and case management services.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2707532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Read Question.  Answer: The Department considered exempting RTAA from the initial assessment requirement; however, since RTAA also allows workers to participate in TAA approved training while reemployed and because assessments are generally conducted at intake, before RTAA eligibility has been established, this was not adopted. In accordance with Section 618.330(f), a worker may refuse an assessment. The purpose of assessments is not to create barriers to training, but to ensure that training programs are appropriate for the worker and otherwise meet the criteria for approval of training. The criteria for the approval of training in Section 618.610 are largely unchanged from the previous rules. The original proposal described the requirement for assessments to be conducted and for determinations on enrollment in training to be based on those assessments. This is not a barrier to enrollment in training, but an assurance that the selected training is appropriate for the worker and likely to lead to employment. The Department is not establishing a sequence of services or specific timelines. The initial assessment, comprehensive and specialized assessment, and IEP, could be accomplished in the same case management session. In fact, some of these elements may have already been performed by partner programs. As these services are already being provided by States, these explicit requirements provide clarity to the States, not additional processes. Appropriately administered, these services will potentially shorten durations of unemployment and result in better outcomes for trade-affected workers.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1755655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Section 618.345 implements sec. 235 of the Act. WIOA sec. 134(c)(2)(A)(xii) and its implementing regulation at 20 CFR 678.430(b)(1) require States to provide “[c]</a:t>
            </a:r>
            <a:r>
              <a:rPr lang="en-US" sz="1200" kern="1200" dirty="0" err="1">
                <a:solidFill>
                  <a:schemeClr val="tx1"/>
                </a:solidFill>
                <a:effectLst/>
                <a:latin typeface="+mn-lt"/>
                <a:ea typeface="+mn-ea"/>
                <a:cs typeface="+mn-cs"/>
              </a:rPr>
              <a:t>omprehensive</a:t>
            </a:r>
            <a:r>
              <a:rPr lang="en-US" sz="1200" kern="1200" dirty="0">
                <a:solidFill>
                  <a:schemeClr val="tx1"/>
                </a:solidFill>
                <a:effectLst/>
                <a:latin typeface="+mn-lt"/>
                <a:ea typeface="+mn-ea"/>
                <a:cs typeface="+mn-cs"/>
              </a:rPr>
              <a:t> and specialized assessments of the skill levels and service needs of adults and dislocated workers, which may include . . . [d]</a:t>
            </a:r>
            <a:r>
              <a:rPr lang="en-US" sz="1200" kern="1200" dirty="0" err="1">
                <a:solidFill>
                  <a:schemeClr val="tx1"/>
                </a:solidFill>
                <a:effectLst/>
                <a:latin typeface="+mn-lt"/>
                <a:ea typeface="+mn-ea"/>
                <a:cs typeface="+mn-cs"/>
              </a:rPr>
              <a:t>iagnostic</a:t>
            </a:r>
            <a:r>
              <a:rPr lang="en-US" sz="1200" kern="1200" dirty="0">
                <a:solidFill>
                  <a:schemeClr val="tx1"/>
                </a:solidFill>
                <a:effectLst/>
                <a:latin typeface="+mn-lt"/>
                <a:ea typeface="+mn-ea"/>
                <a:cs typeface="+mn-cs"/>
              </a:rPr>
              <a:t> testing and use of other assessment tools; and [i]n-depth interviewing and evaluation to identify employment barriers and appropriate employment goals” as an individualized career service “if determined to be appropriate in order for an individual to obtain or retain employment.” Section 618.345 aligns the TAA Program with WIOA.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2930195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Frankie – Section 618.345 Paragraph (a) requires the comprehensive and specialized assessment to be made available to all trade-affected workers. Paragraph (b) explains that the trade-affected workers’ goals and interests must be taken into account, as well as their location as it relates to available local employment and whether or not it is inside their current commuting area. Paragraph (c) reiterates WIOA’s regulations and is meant to ensure that States have the information needed to help workers select appropriate training and a viable future career, thus increasing their chances of successfully completing training and finding sustainable employment. Finally, paragraph (d) provides that States can design their comprehensive and specialized assessments to gather the information necessary for determining whether the six criteria for training approval can be met under subpart F. </a:t>
            </a:r>
            <a:endParaRPr lang="en-US" dirty="0"/>
          </a:p>
          <a:p>
            <a:endParaRPr lang="en-US" dirty="0"/>
          </a:p>
          <a:p>
            <a:r>
              <a:rPr lang="en-US" sz="1200" kern="1200" dirty="0">
                <a:solidFill>
                  <a:schemeClr val="tx1"/>
                </a:solidFill>
                <a:effectLst/>
                <a:latin typeface="+mn-lt"/>
                <a:ea typeface="+mn-ea"/>
                <a:cs typeface="+mn-cs"/>
              </a:rPr>
              <a:t>The Department reiterates that States are required to ensure that every trade-affected worker has an initial assessment and that a comprehensive and specialized assessment has been made available to him or her. As discussed in subpart F, a State may have sufficient information available to approve training under subpart F without a comprehensive and specialized assessment or development of a full IEP. The Department considered requiring a comprehensive and specialized assessment, as well as requiring an IEP, prior to the State approving training under subpart F; alignment with WIOA, however, took precedence as it is a primary goal of these regulations.</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687645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a:t>
            </a:r>
            <a:r>
              <a:rPr lang="en-US" sz="1200" b="1" kern="1200" dirty="0">
                <a:solidFill>
                  <a:schemeClr val="tx1"/>
                </a:solidFill>
                <a:effectLst/>
                <a:latin typeface="+mn-lt"/>
                <a:ea typeface="+mn-ea"/>
                <a:cs typeface="+mn-cs"/>
              </a:rPr>
              <a:t>Individual employment plans for trade-affected workers</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Section</a:t>
            </a:r>
            <a:r>
              <a:rPr lang="en-US" sz="1200" kern="1200" dirty="0">
                <a:solidFill>
                  <a:schemeClr val="tx1"/>
                </a:solidFill>
                <a:effectLst/>
                <a:latin typeface="+mn-lt"/>
                <a:ea typeface="+mn-ea"/>
                <a:cs typeface="+mn-cs"/>
              </a:rPr>
              <a:t> 618.350 revises and combines two separate sections of 20 CFR part 617: a “training plan” at 20 CFR 617.20(b)(8) and a “reemployment plan” at 20 CFR 617.20(b)(13), and implements a new process for making available IEPs for trade-affected workers.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2505975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Section 618.350 </a:t>
            </a:r>
            <a:r>
              <a:rPr lang="x-none" sz="1200" kern="1200" dirty="0">
                <a:solidFill>
                  <a:schemeClr val="tx1"/>
                </a:solidFill>
                <a:effectLst/>
                <a:latin typeface="+mn-lt"/>
                <a:ea typeface="+mn-ea"/>
                <a:cs typeface="+mn-cs"/>
              </a:rPr>
              <a:t>Paragraph (a) requires the State to </a:t>
            </a:r>
            <a:r>
              <a:rPr lang="x-none" sz="1200" b="1" kern="1200" dirty="0">
                <a:solidFill>
                  <a:schemeClr val="tx1"/>
                </a:solidFill>
                <a:effectLst/>
                <a:latin typeface="+mn-lt"/>
                <a:ea typeface="+mn-ea"/>
                <a:cs typeface="+mn-cs"/>
              </a:rPr>
              <a:t>make available </a:t>
            </a:r>
            <a:r>
              <a:rPr lang="x-none" sz="1200" kern="1200" dirty="0">
                <a:solidFill>
                  <a:schemeClr val="tx1"/>
                </a:solidFill>
                <a:effectLst/>
                <a:latin typeface="+mn-lt"/>
                <a:ea typeface="+mn-ea"/>
                <a:cs typeface="+mn-cs"/>
              </a:rPr>
              <a:t>an IEP to all trade-affected workers and </a:t>
            </a:r>
            <a:r>
              <a:rPr lang="x-none" sz="1200" b="1" kern="1200" dirty="0">
                <a:solidFill>
                  <a:schemeClr val="tx1"/>
                </a:solidFill>
                <a:effectLst/>
                <a:latin typeface="+mn-lt"/>
                <a:ea typeface="+mn-ea"/>
                <a:cs typeface="+mn-cs"/>
              </a:rPr>
              <a:t>requires the establishment of an IEP </a:t>
            </a:r>
            <a:r>
              <a:rPr lang="x-none" sz="1200" kern="1200" dirty="0">
                <a:solidFill>
                  <a:schemeClr val="tx1"/>
                </a:solidFill>
                <a:effectLst/>
                <a:latin typeface="+mn-lt"/>
                <a:ea typeface="+mn-ea"/>
                <a:cs typeface="+mn-cs"/>
              </a:rPr>
              <a:t>for workers who apply for training under subpart F or a job search allowance under subpart D.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(b) requires that the IEP must document both </a:t>
            </a:r>
            <a:r>
              <a:rPr lang="en-US" sz="1200" kern="1200" dirty="0">
                <a:solidFill>
                  <a:schemeClr val="tx1"/>
                </a:solidFill>
                <a:effectLst/>
                <a:latin typeface="+mn-lt"/>
                <a:ea typeface="+mn-ea"/>
                <a:cs typeface="+mn-cs"/>
              </a:rPr>
              <a:t>the </a:t>
            </a:r>
            <a:r>
              <a:rPr lang="x-none" sz="1200" kern="1200" dirty="0">
                <a:solidFill>
                  <a:schemeClr val="tx1"/>
                </a:solidFill>
                <a:effectLst/>
                <a:latin typeface="+mn-lt"/>
                <a:ea typeface="+mn-ea"/>
                <a:cs typeface="+mn-cs"/>
              </a:rPr>
              <a:t>results of the assessment and a service strategy to provide the </a:t>
            </a:r>
            <a:r>
              <a:rPr lang="en-US" sz="1200" kern="1200" dirty="0">
                <a:solidFill>
                  <a:schemeClr val="tx1"/>
                </a:solidFill>
                <a:effectLst/>
                <a:latin typeface="+mn-lt"/>
                <a:ea typeface="+mn-ea"/>
                <a:cs typeface="+mn-cs"/>
              </a:rPr>
              <a:t>trade-affected </a:t>
            </a:r>
            <a:r>
              <a:rPr lang="x-none" sz="1200" kern="1200" dirty="0">
                <a:solidFill>
                  <a:schemeClr val="tx1"/>
                </a:solidFill>
                <a:effectLst/>
                <a:latin typeface="+mn-lt"/>
                <a:ea typeface="+mn-ea"/>
                <a:cs typeface="+mn-cs"/>
              </a:rPr>
              <a:t>worker with needed services for reemployment. Paragraph (c) provides the required elements of an IEP. The IEP must be developed jointly between the State and the trade-affected worker. These elements are required because they cover most aspects of the training and reemployment process. </a:t>
            </a:r>
            <a:r>
              <a:rPr lang="en-US" sz="1200" kern="1200" dirty="0">
                <a:solidFill>
                  <a:schemeClr val="tx1"/>
                </a:solidFill>
                <a:effectLst/>
                <a:latin typeface="+mn-lt"/>
                <a:ea typeface="+mn-ea"/>
                <a:cs typeface="+mn-cs"/>
              </a:rPr>
              <a:t>The trade-affected worker has an active role and responsibilities in the IEP process.</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2602289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Section 618.350 </a:t>
            </a:r>
            <a:r>
              <a:rPr lang="x-none" sz="1200" kern="1200" dirty="0">
                <a:solidFill>
                  <a:schemeClr val="tx1"/>
                </a:solidFill>
                <a:effectLst/>
                <a:latin typeface="+mn-lt"/>
                <a:ea typeface="+mn-ea"/>
                <a:cs typeface="+mn-cs"/>
              </a:rPr>
              <a:t>Paragraph (d) explains that the IEP can be developed by a partner program, but it must be supplemented to include the elements required in proposed paragraph (c) if the IEP does not already include them. This reduces duplication of services, while still meeting program-specific needs.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(e) requires the State to monitor the worker’s progress toward meeting the IEP’s elements.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(f) requires the State to modify the IEP as necessary, and with the worker’s input. The State also must modify the IEP when there is a change to the </a:t>
            </a:r>
            <a:r>
              <a:rPr lang="en-US" sz="1200" kern="1200" dirty="0">
                <a:solidFill>
                  <a:schemeClr val="tx1"/>
                </a:solidFill>
                <a:effectLst/>
                <a:latin typeface="+mn-lt"/>
                <a:ea typeface="+mn-ea"/>
                <a:cs typeface="+mn-cs"/>
              </a:rPr>
              <a:t>trade-affected </a:t>
            </a:r>
            <a:r>
              <a:rPr lang="x-none" sz="1200" kern="1200" dirty="0">
                <a:solidFill>
                  <a:schemeClr val="tx1"/>
                </a:solidFill>
                <a:effectLst/>
                <a:latin typeface="+mn-lt"/>
                <a:ea typeface="+mn-ea"/>
                <a:cs typeface="+mn-cs"/>
              </a:rPr>
              <a:t>worker’s approved training program or revisions to receipt of subsistence and transportation payments.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(g) </a:t>
            </a:r>
            <a:r>
              <a:rPr lang="en-US" sz="1200" kern="1200" dirty="0">
                <a:solidFill>
                  <a:schemeClr val="tx1"/>
                </a:solidFill>
                <a:effectLst/>
                <a:latin typeface="+mn-lt"/>
                <a:ea typeface="+mn-ea"/>
                <a:cs typeface="+mn-cs"/>
              </a:rPr>
              <a:t>requires the State to make the trade-affected worker aware of the advantages of receiving an IEP.</a:t>
            </a:r>
            <a:r>
              <a:rPr lang="en-US" sz="1200" kern="1200" baseline="0" dirty="0">
                <a:solidFill>
                  <a:schemeClr val="tx1"/>
                </a:solidFill>
                <a:effectLst/>
                <a:latin typeface="+mn-lt"/>
                <a:ea typeface="+mn-ea"/>
                <a:cs typeface="+mn-cs"/>
              </a:rPr>
              <a:t>  It also</a:t>
            </a: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explains that a </a:t>
            </a:r>
            <a:r>
              <a:rPr lang="en-US" sz="1200" kern="1200" dirty="0">
                <a:solidFill>
                  <a:schemeClr val="tx1"/>
                </a:solidFill>
                <a:effectLst/>
                <a:latin typeface="+mn-lt"/>
                <a:ea typeface="+mn-ea"/>
                <a:cs typeface="+mn-cs"/>
              </a:rPr>
              <a:t>trade-affected </a:t>
            </a:r>
            <a:r>
              <a:rPr lang="x-none" sz="1200" kern="1200" dirty="0">
                <a:solidFill>
                  <a:schemeClr val="tx1"/>
                </a:solidFill>
                <a:effectLst/>
                <a:latin typeface="+mn-lt"/>
                <a:ea typeface="+mn-ea"/>
                <a:cs typeface="+mn-cs"/>
              </a:rPr>
              <a:t>worker seeking a job-search allowance under subpart D or training under subpart F </a:t>
            </a:r>
            <a:r>
              <a:rPr lang="x-none" sz="1200" b="1" kern="1200" dirty="0">
                <a:solidFill>
                  <a:schemeClr val="tx1"/>
                </a:solidFill>
                <a:effectLst/>
                <a:latin typeface="+mn-lt"/>
                <a:ea typeface="+mn-ea"/>
                <a:cs typeface="+mn-cs"/>
              </a:rPr>
              <a:t>may refuse </a:t>
            </a:r>
            <a:r>
              <a:rPr lang="x-none" sz="1200" kern="1200" dirty="0">
                <a:solidFill>
                  <a:schemeClr val="tx1"/>
                </a:solidFill>
                <a:effectLst/>
                <a:latin typeface="+mn-lt"/>
                <a:ea typeface="+mn-ea"/>
                <a:cs typeface="+mn-cs"/>
              </a:rPr>
              <a:t>to participate in the IEP process. However, the trade-affected worker must provide sufficient information, either through a partial IEP or outside of the IEP process, </a:t>
            </a:r>
            <a:r>
              <a:rPr lang="en-US" sz="1200" kern="1200" dirty="0">
                <a:solidFill>
                  <a:schemeClr val="tx1"/>
                </a:solidFill>
                <a:effectLst/>
                <a:latin typeface="+mn-lt"/>
                <a:ea typeface="+mn-ea"/>
                <a:cs typeface="+mn-cs"/>
              </a:rPr>
              <a:t>for </a:t>
            </a:r>
            <a:r>
              <a:rPr lang="x-none" sz="1200" kern="1200" dirty="0">
                <a:solidFill>
                  <a:schemeClr val="tx1"/>
                </a:solidFill>
                <a:effectLst/>
                <a:latin typeface="+mn-lt"/>
                <a:ea typeface="+mn-ea"/>
                <a:cs typeface="+mn-cs"/>
              </a:rPr>
              <a:t>the State to make a determination on the six required training approval criteria or the job-search allowance application criteria. Failure to do so will result in denial of the training program or allowance. A trade-affected worker so denied can appeal the training denial, in accordance with provisions in subparts D, F, and H.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3527779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Question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distinction is based on language in the Act. For a relocation allowance to be payable, a worker must have already secured new employment. When applying for a job search allowance, the worker is still seeking employment, which gives rise to the requirement for an IEP.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1724836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a:t>
            </a:r>
            <a:r>
              <a:rPr lang="en-US" sz="1200" b="1" kern="1200" dirty="0">
                <a:solidFill>
                  <a:schemeClr val="tx1"/>
                </a:solidFill>
                <a:effectLst/>
                <a:latin typeface="+mn-lt"/>
                <a:ea typeface="+mn-ea"/>
                <a:cs typeface="+mn-cs"/>
              </a:rPr>
              <a:t>Knowledge, skills, and abilities of staff performing assessments </a:t>
            </a:r>
            <a:r>
              <a:rPr lang="en-US" sz="1200" kern="1200" dirty="0">
                <a:solidFill>
                  <a:schemeClr val="tx1"/>
                </a:solidFill>
                <a:effectLst/>
                <a:latin typeface="+mn-lt"/>
                <a:ea typeface="+mn-ea"/>
                <a:cs typeface="+mn-cs"/>
              </a:rPr>
              <a:t>Section 618.355 is new. This was added to the</a:t>
            </a:r>
            <a:r>
              <a:rPr lang="en-US" sz="1200" kern="1200" baseline="0" dirty="0">
                <a:solidFill>
                  <a:schemeClr val="tx1"/>
                </a:solidFill>
                <a:effectLst/>
                <a:latin typeface="+mn-lt"/>
                <a:ea typeface="+mn-ea"/>
                <a:cs typeface="+mn-cs"/>
              </a:rPr>
              <a:t> regulations </a:t>
            </a:r>
            <a:r>
              <a:rPr lang="en-US" sz="1200" kern="1200" dirty="0">
                <a:solidFill>
                  <a:schemeClr val="tx1"/>
                </a:solidFill>
                <a:effectLst/>
                <a:latin typeface="+mn-lt"/>
                <a:ea typeface="+mn-ea"/>
                <a:cs typeface="+mn-cs"/>
              </a:rPr>
              <a:t>in order to assist States to ensure that requirements under sec. 235 of the Act are fully realized. TAA Program funds described in sec. 235A of the Act may assist in ensuring that States are able to obtain adequate staff to perform either the initial or comprehensive and specialized assessment.</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319727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Read</a:t>
            </a:r>
            <a:r>
              <a:rPr lang="en-US" baseline="0" dirty="0"/>
              <a:t> Slide</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404117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Section 618.355 </a:t>
            </a:r>
            <a:r>
              <a:rPr lang="x-none" sz="1200" kern="1200" dirty="0">
                <a:solidFill>
                  <a:schemeClr val="tx1"/>
                </a:solidFill>
                <a:effectLst/>
                <a:latin typeface="+mn-lt"/>
                <a:ea typeface="+mn-ea"/>
                <a:cs typeface="+mn-cs"/>
              </a:rPr>
              <a:t>Paragraph (a) describes the qualifications that staff performing assessments should possess. In essence, staff should understand what jobs in the area are available to whom, and how trade-affected workers may be able to fill those jobs, either immediately or after receiving additional training. Staff with these qualifications can perform assessments quickly and properly, which helps the TAA Program run efficiently.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(b) confirms that the staff performing the assessments may be from any partner program and need not be limited to those funded under this Act. This flexibility better integrates the services of the TAA Program and partner programs.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Paragraph (c) references funds available under sec. 235A</a:t>
            </a:r>
            <a:r>
              <a:rPr lang="en-US" sz="1200" kern="1200" dirty="0">
                <a:solidFill>
                  <a:schemeClr val="tx1"/>
                </a:solidFill>
                <a:effectLst/>
                <a:latin typeface="+mn-lt"/>
                <a:ea typeface="+mn-ea"/>
                <a:cs typeface="+mn-cs"/>
              </a:rPr>
              <a:t>(2)</a:t>
            </a:r>
            <a:r>
              <a:rPr lang="x-none" sz="1200" kern="1200" dirty="0">
                <a:solidFill>
                  <a:schemeClr val="tx1"/>
                </a:solidFill>
                <a:effectLst/>
                <a:latin typeface="+mn-lt"/>
                <a:ea typeface="+mn-ea"/>
                <a:cs typeface="+mn-cs"/>
              </a:rPr>
              <a:t> of the Act to assist in training staff to meet these recommendations.</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3300385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Question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use of TAA Program funds in this manner is already an allowable cost under the TAA Program and will continue to be so under this final rule.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1493717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Frankie - Section 618.360 is a new clarification that is added as a result of TAA Program oversight and monitoring conducted by the Department. Section 618.360 requires States to continue to make employment and case management services available to all trade-affected workers considering training (on a waiver from training in accordance with subpart G), taking TAA approved training, or who have completed training.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3191379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a:t>
            </a:r>
            <a:r>
              <a:rPr lang="x-none" sz="1200" kern="1200" dirty="0">
                <a:solidFill>
                  <a:schemeClr val="tx1"/>
                </a:solidFill>
                <a:effectLst/>
                <a:latin typeface="+mn-lt"/>
                <a:ea typeface="+mn-ea"/>
                <a:cs typeface="+mn-cs"/>
              </a:rPr>
              <a:t>Keeping these services available will help workers as they move from training to reemployment, and increases the chances of a good return on that training investment. Those services include placement and referrals to appropriate supportive services to trade-affected workers upon their completion of training and until they find reemployment. Post-employment follow-up services cannot be funded by the TAA Program, but </a:t>
            </a:r>
            <a:r>
              <a:rPr lang="en-US" sz="1200" kern="1200" dirty="0">
                <a:solidFill>
                  <a:schemeClr val="tx1"/>
                </a:solidFill>
                <a:effectLst/>
                <a:latin typeface="+mn-lt"/>
                <a:ea typeface="+mn-ea"/>
                <a:cs typeface="+mn-cs"/>
              </a:rPr>
              <a:t>must</a:t>
            </a:r>
            <a:r>
              <a:rPr lang="x-none" sz="1200" kern="1200" dirty="0">
                <a:solidFill>
                  <a:schemeClr val="tx1"/>
                </a:solidFill>
                <a:effectLst/>
                <a:latin typeface="+mn-lt"/>
                <a:ea typeface="+mn-ea"/>
                <a:cs typeface="+mn-cs"/>
              </a:rPr>
              <a:t> be provided through co-enrollment in WIOA.</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2050218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QUESTIONS on Subpart C?</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2945519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 Please see additional resources that include the TAA Community on </a:t>
            </a:r>
            <a:r>
              <a:rPr lang="en-US" dirty="0" err="1"/>
              <a:t>WorkforceGPS</a:t>
            </a:r>
            <a:r>
              <a:rPr lang="en-US" dirty="0"/>
              <a:t>, the official TAA Program website.</a:t>
            </a:r>
          </a:p>
          <a:p>
            <a:endParaRPr lang="en-US" dirty="0"/>
          </a:p>
          <a:p>
            <a:r>
              <a:rPr lang="en-US" dirty="0"/>
              <a:t>The advance copy of the final rule, located on the TAA Program website, and the link to the official law (2015 Program). </a:t>
            </a:r>
          </a:p>
          <a:p>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3645106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register for these events through </a:t>
            </a:r>
            <a:r>
              <a:rPr lang="en-US" dirty="0">
                <a:hlinkClick r:id="rId3"/>
              </a:rPr>
              <a:t>https://taa.workforcegps.org/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217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register for these events through </a:t>
            </a:r>
            <a:r>
              <a:rPr lang="en-US" dirty="0">
                <a:hlinkClick r:id="rId3"/>
              </a:rPr>
              <a:t>https://taa.workforcegps.org/</a:t>
            </a:r>
            <a:endParaRPr lang="en-US" dirty="0"/>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47</a:t>
            </a:fld>
            <a:endParaRPr lang="en-US"/>
          </a:p>
        </p:txBody>
      </p:sp>
    </p:spTree>
    <p:extLst>
      <p:ext uri="{BB962C8B-B14F-4D97-AF65-F5344CB8AC3E}">
        <p14:creationId xmlns:p14="http://schemas.microsoft.com/office/powerpoint/2010/main" val="218208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about the final rule – please send the question to your regional trade coordinator or through regulations.taa@dol.gov.  We have a team standing by to respond to questions.</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a:t>
            </a:r>
            <a:r>
              <a:rPr lang="x-none" sz="1200" kern="1200" dirty="0">
                <a:solidFill>
                  <a:schemeClr val="tx1"/>
                </a:solidFill>
                <a:effectLst/>
                <a:latin typeface="+mn-lt"/>
                <a:ea typeface="+mn-ea"/>
                <a:cs typeface="+mn-cs"/>
              </a:rPr>
              <a:t>Subpart C sets forth requirements under sec. 235 of the Act for States to provide employment and case management services to trade-affected workers.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x-none" sz="1200" kern="1200" dirty="0">
                <a:solidFill>
                  <a:schemeClr val="tx1"/>
                </a:solidFill>
                <a:effectLst/>
                <a:latin typeface="+mn-lt"/>
                <a:ea typeface="+mn-ea"/>
                <a:cs typeface="+mn-cs"/>
              </a:rPr>
              <a:t> 2002 </a:t>
            </a:r>
            <a:r>
              <a:rPr lang="en-US" sz="1200" kern="1200" dirty="0">
                <a:solidFill>
                  <a:schemeClr val="tx1"/>
                </a:solidFill>
                <a:effectLst/>
                <a:latin typeface="+mn-lt"/>
                <a:ea typeface="+mn-ea"/>
                <a:cs typeface="+mn-cs"/>
              </a:rPr>
              <a:t>Program </a:t>
            </a:r>
            <a:r>
              <a:rPr lang="x-none" sz="1200" kern="1200" dirty="0">
                <a:solidFill>
                  <a:schemeClr val="tx1"/>
                </a:solidFill>
                <a:effectLst/>
                <a:latin typeface="+mn-lt"/>
                <a:ea typeface="+mn-ea"/>
                <a:cs typeface="+mn-cs"/>
              </a:rPr>
              <a:t>required States to “make every reasonable effort” to provide case management services to trade-affected workers through programs other than the TAA Program. T</a:t>
            </a:r>
            <a:r>
              <a:rPr lang="en-US" sz="1200" kern="1200" dirty="0">
                <a:solidFill>
                  <a:schemeClr val="tx1"/>
                </a:solidFill>
                <a:effectLst/>
                <a:latin typeface="+mn-lt"/>
                <a:ea typeface="+mn-ea"/>
                <a:cs typeface="+mn-cs"/>
              </a:rPr>
              <a:t>he</a:t>
            </a:r>
            <a:r>
              <a:rPr lang="en-US" sz="1200" kern="1200" baseline="0" dirty="0">
                <a:solidFill>
                  <a:schemeClr val="tx1"/>
                </a:solidFill>
                <a:effectLst/>
                <a:latin typeface="+mn-lt"/>
                <a:ea typeface="+mn-ea"/>
                <a:cs typeface="+mn-cs"/>
              </a:rPr>
              <a:t> 2009 Program </a:t>
            </a:r>
            <a:r>
              <a:rPr lang="x-none" sz="1200" kern="1200" dirty="0">
                <a:solidFill>
                  <a:schemeClr val="tx1"/>
                </a:solidFill>
                <a:effectLst/>
                <a:latin typeface="+mn-lt"/>
                <a:ea typeface="+mn-ea"/>
                <a:cs typeface="+mn-cs"/>
              </a:rPr>
              <a:t>enacted and funded a requirement to offer case management services to trade-affected workers. </a:t>
            </a:r>
            <a:r>
              <a:rPr lang="en-US" sz="1200" kern="1200" dirty="0">
                <a:solidFill>
                  <a:schemeClr val="tx1"/>
                </a:solidFill>
                <a:effectLst/>
                <a:latin typeface="+mn-lt"/>
                <a:ea typeface="+mn-ea"/>
                <a:cs typeface="+mn-cs"/>
              </a:rPr>
              <a:t>The 2015 Program, through this</a:t>
            </a:r>
            <a:r>
              <a:rPr lang="en-US" sz="1200" kern="1200" baseline="0" dirty="0">
                <a:solidFill>
                  <a:schemeClr val="tx1"/>
                </a:solidFill>
                <a:effectLst/>
                <a:latin typeface="+mn-lt"/>
                <a:ea typeface="+mn-ea"/>
                <a:cs typeface="+mn-cs"/>
              </a:rPr>
              <a:t> final rule, </a:t>
            </a:r>
            <a:r>
              <a:rPr lang="x-none" sz="1200" kern="1200" dirty="0">
                <a:solidFill>
                  <a:schemeClr val="tx1"/>
                </a:solidFill>
                <a:effectLst/>
                <a:latin typeface="+mn-lt"/>
                <a:ea typeface="+mn-ea"/>
                <a:cs typeface="+mn-cs"/>
              </a:rPr>
              <a:t>continues these provisions and requires States to provide employment and case management services, either through TAA Program funding, through programs other than the TAA Program, or through a combination of both. </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ubpart C also reflect</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 changes to the TAA Program and related workforce development programs </a:t>
            </a:r>
            <a:r>
              <a:rPr lang="en-US" sz="1200" kern="1200" dirty="0">
                <a:solidFill>
                  <a:schemeClr val="tx1"/>
                </a:solidFill>
                <a:effectLst/>
                <a:latin typeface="+mn-lt"/>
                <a:ea typeface="+mn-ea"/>
                <a:cs typeface="+mn-cs"/>
              </a:rPr>
              <a:t>due to the authorization and implementation of</a:t>
            </a:r>
            <a:r>
              <a:rPr lang="x-none" sz="1200" kern="1200" dirty="0">
                <a:solidFill>
                  <a:schemeClr val="tx1"/>
                </a:solidFill>
                <a:effectLst/>
                <a:latin typeface="+mn-lt"/>
                <a:ea typeface="+mn-ea"/>
                <a:cs typeface="+mn-cs"/>
              </a:rPr>
              <a:t> WIOA</a:t>
            </a:r>
            <a:r>
              <a:rPr lang="en-US" sz="1200" kern="1200" dirty="0">
                <a:solidFill>
                  <a:schemeClr val="tx1"/>
                </a:solidFill>
                <a:effectLst/>
                <a:latin typeface="+mn-lt"/>
                <a:ea typeface="+mn-ea"/>
                <a:cs typeface="+mn-cs"/>
              </a:rPr>
              <a:t>. Subpart C</a:t>
            </a:r>
            <a:r>
              <a:rPr lang="x-none" sz="1200" kern="1200" dirty="0">
                <a:solidFill>
                  <a:schemeClr val="tx1"/>
                </a:solidFill>
                <a:effectLst/>
                <a:latin typeface="+mn-lt"/>
                <a:ea typeface="+mn-ea"/>
                <a:cs typeface="+mn-cs"/>
              </a:rPr>
              <a:t> emphasizes the integration of the TAA Program into the one-stop delivery system under WIOA.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98172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Major provisions</a:t>
            </a:r>
            <a:r>
              <a:rPr lang="en-US" sz="1200" kern="1200" baseline="0" dirty="0">
                <a:solidFill>
                  <a:schemeClr val="tx1"/>
                </a:solidFill>
                <a:effectLst/>
                <a:latin typeface="+mn-lt"/>
                <a:ea typeface="+mn-ea"/>
                <a:cs typeface="+mn-cs"/>
              </a:rPr>
              <a:t> in Subpart C – READ SLIDE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27501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618.300 discusses the scope of this subpart. This section describes the TAA Program benefits that States must make available and their required integration with the reemployment and career services provided through the one-stop delivery system established under WIOA. States must provide trade-affected workers with seamless delivery of services and benefits described in subpart C to help them return to employment as quickly as possible. Providing timely employment and case management services is important for improving the efficiency and effectiveness of the TAA Program. Immediately conducting an assessment improves participation rates, gives trade-affected workers more time to consider their options, and leads to better employment, retention, and post-program earnings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Trade </a:t>
            </a:r>
            <a:r>
              <a:rPr lang="x-none" sz="1200" kern="1200" dirty="0">
                <a:solidFill>
                  <a:schemeClr val="tx1"/>
                </a:solidFill>
                <a:effectLst/>
                <a:latin typeface="+mn-lt"/>
                <a:ea typeface="+mn-ea"/>
                <a:cs typeface="+mn-cs"/>
              </a:rPr>
              <a:t>Act requires States to provide services to two groups of workers: (1) </a:t>
            </a:r>
            <a:r>
              <a:rPr lang="en-US" sz="1200" kern="1200" dirty="0">
                <a:solidFill>
                  <a:schemeClr val="tx1"/>
                </a:solidFill>
                <a:effectLst/>
                <a:latin typeface="+mn-lt"/>
                <a:ea typeface="+mn-ea"/>
                <a:cs typeface="+mn-cs"/>
              </a:rPr>
              <a:t>members of a group of </a:t>
            </a:r>
            <a:r>
              <a:rPr lang="x-none" sz="1200" kern="1200" dirty="0">
                <a:solidFill>
                  <a:schemeClr val="tx1"/>
                </a:solidFill>
                <a:effectLst/>
                <a:latin typeface="+mn-lt"/>
                <a:ea typeface="+mn-ea"/>
                <a:cs typeface="+mn-cs"/>
              </a:rPr>
              <a:t>workers covered by a petition for TAA </a:t>
            </a:r>
            <a:r>
              <a:rPr lang="en-US" sz="1200" kern="1200" dirty="0">
                <a:solidFill>
                  <a:schemeClr val="tx1"/>
                </a:solidFill>
                <a:effectLst/>
                <a:latin typeface="+mn-lt"/>
                <a:ea typeface="+mn-ea"/>
                <a:cs typeface="+mn-cs"/>
              </a:rPr>
              <a:t>(remember from Subpart</a:t>
            </a:r>
            <a:r>
              <a:rPr lang="en-US" sz="1200" kern="1200" baseline="0" dirty="0">
                <a:solidFill>
                  <a:schemeClr val="tx1"/>
                </a:solidFill>
                <a:effectLst/>
                <a:latin typeface="+mn-lt"/>
                <a:ea typeface="+mn-ea"/>
                <a:cs typeface="+mn-cs"/>
              </a:rPr>
              <a:t> A that a “group of workers” refers to a petition </a:t>
            </a:r>
            <a:r>
              <a:rPr lang="x-none" sz="1200" kern="1200" dirty="0">
                <a:solidFill>
                  <a:schemeClr val="tx1"/>
                </a:solidFill>
                <a:effectLst/>
                <a:latin typeface="+mn-lt"/>
                <a:ea typeface="+mn-ea"/>
                <a:cs typeface="+mn-cs"/>
              </a:rPr>
              <a:t>filed by, or on behalf of, </a:t>
            </a:r>
            <a:r>
              <a:rPr lang="en-US" sz="1200" kern="1200" dirty="0">
                <a:solidFill>
                  <a:schemeClr val="tx1"/>
                </a:solidFill>
                <a:effectLst/>
                <a:latin typeface="+mn-lt"/>
                <a:ea typeface="+mn-ea"/>
                <a:cs typeface="+mn-cs"/>
              </a:rPr>
              <a:t>such</a:t>
            </a:r>
            <a:r>
              <a:rPr lang="x-none" sz="1200" kern="1200" dirty="0">
                <a:solidFill>
                  <a:schemeClr val="tx1"/>
                </a:solidFill>
                <a:effectLst/>
                <a:latin typeface="+mn-lt"/>
                <a:ea typeface="+mn-ea"/>
                <a:cs typeface="+mn-cs"/>
              </a:rPr>
              <a:t> group of workers</a:t>
            </a: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and (2) </a:t>
            </a:r>
            <a:r>
              <a:rPr lang="en-US" sz="1200" kern="1200" dirty="0">
                <a:solidFill>
                  <a:schemeClr val="tx1"/>
                </a:solidFill>
                <a:effectLst/>
                <a:latin typeface="+mn-lt"/>
                <a:ea typeface="+mn-ea"/>
                <a:cs typeface="+mn-cs"/>
              </a:rPr>
              <a:t>members of a worker group</a:t>
            </a:r>
            <a:r>
              <a:rPr lang="x-none" sz="1200" kern="1200" dirty="0">
                <a:solidFill>
                  <a:schemeClr val="tx1"/>
                </a:solidFill>
                <a:effectLst/>
                <a:latin typeface="+mn-lt"/>
                <a:ea typeface="+mn-ea"/>
                <a:cs typeface="+mn-cs"/>
              </a:rPr>
              <a:t> covered by a petition that the Department has certified.</a:t>
            </a:r>
            <a:r>
              <a:rPr lang="en-US" sz="1200" kern="1200" dirty="0">
                <a:solidFill>
                  <a:schemeClr val="tx1"/>
                </a:solidFill>
                <a:effectLst/>
                <a:latin typeface="+mn-lt"/>
                <a:ea typeface="+mn-ea"/>
                <a:cs typeface="+mn-cs"/>
              </a:rPr>
              <a:t> (Again, from Subpart A – a worker group are</a:t>
            </a:r>
            <a:r>
              <a:rPr lang="en-US" sz="1200" kern="1200" baseline="0" dirty="0">
                <a:solidFill>
                  <a:schemeClr val="tx1"/>
                </a:solidFill>
                <a:effectLst/>
                <a:latin typeface="+mn-lt"/>
                <a:ea typeface="+mn-ea"/>
                <a:cs typeface="+mn-cs"/>
              </a:rPr>
              <a:t> the workers who are the subject of a certified petition)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t>
            </a:r>
            <a:r>
              <a:rPr lang="x-none" sz="1200" kern="1200" dirty="0">
                <a:solidFill>
                  <a:schemeClr val="tx1"/>
                </a:solidFill>
                <a:effectLst/>
                <a:latin typeface="+mn-lt"/>
                <a:ea typeface="+mn-ea"/>
                <a:cs typeface="+mn-cs"/>
              </a:rPr>
              <a:t>he Governor must provide rapid response services and appropriate WIOA career services to groups of workers for whom a petition has been filed under subpart B. States must provide these services at the time of filing, whether or not the petition has been, or eventually will be, certified or denied. Once covered by a certification, States must offer trade-affected workers employment and case management services, including counseling, testing and placement services, and information on supportive and other services. This requirement is based on language in secs. 235 and 239(a), (e), and (g) of the Act, and the Congressional Declaration of Policy in sec. 125(a) of </a:t>
            </a:r>
            <a:r>
              <a:rPr lang="en-US" sz="1200" kern="1200" dirty="0">
                <a:solidFill>
                  <a:schemeClr val="tx1"/>
                </a:solidFill>
                <a:effectLst/>
                <a:latin typeface="+mn-lt"/>
                <a:ea typeface="+mn-ea"/>
                <a:cs typeface="+mn-cs"/>
              </a:rPr>
              <a:t>the 2002 Program</a:t>
            </a:r>
            <a:r>
              <a:rPr lang="x-none" sz="1200" kern="1200" dirty="0">
                <a:solidFill>
                  <a:schemeClr val="tx1"/>
                </a:solidFill>
                <a:effectLst/>
                <a:latin typeface="+mn-lt"/>
                <a:ea typeface="+mn-ea"/>
                <a:cs typeface="+mn-cs"/>
              </a:rPr>
              <a:t>, which states that trade-affected workers “are eligible for transportation, childcare, and healthcare assistance, as well as other related assistance under programs administered by the Department of Labor.” Section 239(f) of the Act requires that these services be coordinated with workforce activities and services under </a:t>
            </a:r>
            <a:r>
              <a:rPr lang="en-US" sz="1200" kern="1200" dirty="0">
                <a:solidFill>
                  <a:schemeClr val="tx1"/>
                </a:solidFill>
                <a:effectLst/>
                <a:latin typeface="+mn-lt"/>
                <a:ea typeface="+mn-ea"/>
                <a:cs typeface="+mn-cs"/>
              </a:rPr>
              <a:t>t</a:t>
            </a:r>
            <a:r>
              <a:rPr lang="x-none" sz="1200" kern="1200" dirty="0">
                <a:solidFill>
                  <a:schemeClr val="tx1"/>
                </a:solidFill>
                <a:effectLst/>
                <a:latin typeface="+mn-lt"/>
                <a:ea typeface="+mn-ea"/>
                <a:cs typeface="+mn-cs"/>
              </a:rPr>
              <a:t>itle I of WIOA and provides the </a:t>
            </a:r>
            <a:r>
              <a:rPr lang="en-US" sz="1200" kern="1200" dirty="0">
                <a:solidFill>
                  <a:schemeClr val="tx1"/>
                </a:solidFill>
                <a:effectLst/>
                <a:latin typeface="+mn-lt"/>
                <a:ea typeface="+mn-ea"/>
                <a:cs typeface="+mn-cs"/>
              </a:rPr>
              <a:t>Department</a:t>
            </a:r>
            <a:r>
              <a:rPr lang="x-none" sz="1200" kern="1200" dirty="0">
                <a:solidFill>
                  <a:schemeClr val="tx1"/>
                </a:solidFill>
                <a:effectLst/>
                <a:latin typeface="+mn-lt"/>
                <a:ea typeface="+mn-ea"/>
                <a:cs typeface="+mn-cs"/>
              </a:rPr>
              <a:t> with the authority to establish the responsibilities and requirements for such coordination. Th</a:t>
            </a:r>
            <a:r>
              <a:rPr lang="en-US" sz="1200" kern="1200" dirty="0">
                <a:solidFill>
                  <a:schemeClr val="tx1"/>
                </a:solidFill>
                <a:effectLst/>
                <a:latin typeface="+mn-lt"/>
                <a:ea typeface="+mn-ea"/>
                <a:cs typeface="+mn-cs"/>
              </a:rPr>
              <a:t>o</a:t>
            </a:r>
            <a:r>
              <a:rPr lang="x-none" sz="1200" kern="1200" dirty="0">
                <a:solidFill>
                  <a:schemeClr val="tx1"/>
                </a:solidFill>
                <a:effectLst/>
                <a:latin typeface="+mn-lt"/>
                <a:ea typeface="+mn-ea"/>
                <a:cs typeface="+mn-cs"/>
              </a:rPr>
              <a:t>se requirements are not new.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351424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Frankie - Section 618.305 requires States to ensure that their TAA Program, as a required partner in the one-stop delivery system, complies with one-stop partnership requirements such as sharing staff, materials, and financial resources. Coordination with the broader public workforce system is already required. This section expands upon the existing rules and updates them to reflect the requirements established under WIOA. The partnership activities help ensure the seamless delivery of necessary services, including a comprehensive array of appropriate services not funded under the TAA Program, to groups of workers covered by filed petitions and to members of worker groups for whom a certification has been issued. The</a:t>
            </a:r>
            <a:r>
              <a:rPr lang="en-US" sz="1200" kern="1200" baseline="0" dirty="0">
                <a:solidFill>
                  <a:schemeClr val="tx1"/>
                </a:solidFill>
                <a:effectLst/>
                <a:latin typeface="+mn-lt"/>
                <a:ea typeface="+mn-ea"/>
                <a:cs typeface="+mn-cs"/>
              </a:rPr>
              <a:t> costs of s</a:t>
            </a:r>
            <a:r>
              <a:rPr lang="en-US" sz="1200" kern="1200" dirty="0">
                <a:solidFill>
                  <a:schemeClr val="tx1"/>
                </a:solidFill>
                <a:effectLst/>
                <a:latin typeface="+mn-lt"/>
                <a:ea typeface="+mn-ea"/>
                <a:cs typeface="+mn-cs"/>
              </a:rPr>
              <a:t>ervices provided before the certification of a petition for TAA cannot be charged to the TAA Program. Services provided by partner programs must not be duplicated using TAA Program funds. However, there may be a need to supplement the previous services if they do not meet the requirements of the TAA Program. Section 618.305 Paragraph (a) reiterates that the TAA Program is a required partner under WIOA. Paragraph (b) requires that the TAA Program meet the WIOA one-stop partner requirements, including paying infrastructure costs in areas where the TAA Program is being carried out. Paragraph (c) provides that, for locations where the TAA Program is being carried out, States must ensure that their administration of the TAA Program complies with the one-stop partnership requirements, including appropriate cost allocation for infrastructure and operating costs of one-stop centers, and the terms and conditions of the memorandum of understanding established under the WIOA Final Rule at 20 CFR 678.500.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11312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If the TAA Program is carried out in a local workforce development area (or local area), the State must provide access to the TAA Program services in at least one of the local area’s comprehensive one-stop centers in accordance with WIOA. Access to the TAA Program occurs in one of three ways:</a:t>
            </a:r>
          </a:p>
          <a:p>
            <a:r>
              <a:rPr lang="x-none" sz="1200" kern="1200" dirty="0">
                <a:solidFill>
                  <a:schemeClr val="tx1"/>
                </a:solidFill>
                <a:effectLst/>
                <a:latin typeface="+mn-lt"/>
                <a:ea typeface="+mn-ea"/>
                <a:cs typeface="+mn-cs"/>
              </a:rPr>
              <a:t>·	Option 1. Having a program staff member physically present at the one-stop center;·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Option 2. Having a staff member from a different partner program physically present at the one-stop center and appropriately trained to provide information to customers about the programs, services, and activities available through all partner programs; or·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Option 3. Making available a direct linkage through technology to a program staff member who can provide meaningful information or services.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se</a:t>
            </a:r>
            <a:r>
              <a:rPr lang="x-none" sz="1200" kern="1200" dirty="0">
                <a:solidFill>
                  <a:schemeClr val="tx1"/>
                </a:solidFill>
                <a:effectLst/>
                <a:latin typeface="+mn-lt"/>
                <a:ea typeface="+mn-ea"/>
                <a:cs typeface="+mn-cs"/>
              </a:rPr>
              <a:t> options offer a wide range of possibilities to partners. Option 2 could require varying levels of assistance depending on the trade-affected worker’s needs. For example, this could be as simple as having an adequately trained WIOA staff member providing basic program information to a one-stop customer regarding group and individual eligibility requirements of the TAA Program. In this example, the </a:t>
            </a:r>
            <a:r>
              <a:rPr lang="en-US" sz="1200" kern="1200" dirty="0">
                <a:solidFill>
                  <a:schemeClr val="tx1"/>
                </a:solidFill>
                <a:effectLst/>
                <a:latin typeface="+mn-lt"/>
                <a:ea typeface="+mn-ea"/>
                <a:cs typeface="+mn-cs"/>
              </a:rPr>
              <a:t>one-stop center staff</a:t>
            </a:r>
            <a:r>
              <a:rPr lang="x-none" sz="1200" kern="1200" dirty="0">
                <a:solidFill>
                  <a:schemeClr val="tx1"/>
                </a:solidFill>
                <a:effectLst/>
                <a:latin typeface="+mn-lt"/>
                <a:ea typeface="+mn-ea"/>
                <a:cs typeface="+mn-cs"/>
              </a:rPr>
              <a:t> has been trained on TAA Program eligibility requirements as well as how to search for and file a TAA Program petition. Once the Department renders a determination on a petition, the </a:t>
            </a:r>
            <a:r>
              <a:rPr lang="en-US" sz="1200" kern="1200" dirty="0">
                <a:solidFill>
                  <a:schemeClr val="tx1"/>
                </a:solidFill>
                <a:effectLst/>
                <a:latin typeface="+mn-lt"/>
                <a:ea typeface="+mn-ea"/>
                <a:cs typeface="+mn-cs"/>
              </a:rPr>
              <a:t>one-stop center staff</a:t>
            </a:r>
            <a:r>
              <a:rPr lang="x-none" sz="1200" kern="1200" dirty="0">
                <a:solidFill>
                  <a:schemeClr val="tx1"/>
                </a:solidFill>
                <a:effectLst/>
                <a:latin typeface="+mn-lt"/>
                <a:ea typeface="+mn-ea"/>
                <a:cs typeface="+mn-cs"/>
              </a:rPr>
              <a:t> will then connect the worker to appropriately trained one-stop center staff who can further assist </a:t>
            </a:r>
            <a:r>
              <a:rPr lang="en-US" sz="1200" kern="1200" dirty="0">
                <a:solidFill>
                  <a:schemeClr val="tx1"/>
                </a:solidFill>
                <a:effectLst/>
                <a:latin typeface="+mn-lt"/>
                <a:ea typeface="+mn-ea"/>
                <a:cs typeface="+mn-cs"/>
              </a:rPr>
              <a:t>them</a:t>
            </a:r>
            <a:r>
              <a:rPr lang="x-none" sz="1200" kern="1200" dirty="0">
                <a:solidFill>
                  <a:schemeClr val="tx1"/>
                </a:solidFill>
                <a:effectLst/>
                <a:latin typeface="+mn-lt"/>
                <a:ea typeface="+mn-ea"/>
                <a:cs typeface="+mn-cs"/>
              </a:rPr>
              <a:t>. If the petition is certified, the </a:t>
            </a:r>
            <a:r>
              <a:rPr lang="en-US" sz="1200" kern="1200" dirty="0">
                <a:solidFill>
                  <a:schemeClr val="tx1"/>
                </a:solidFill>
                <a:effectLst/>
                <a:latin typeface="+mn-lt"/>
                <a:ea typeface="+mn-ea"/>
                <a:cs typeface="+mn-cs"/>
              </a:rPr>
              <a:t>trade-affected </a:t>
            </a:r>
            <a:r>
              <a:rPr lang="x-none" sz="1200" kern="1200" dirty="0">
                <a:solidFill>
                  <a:schemeClr val="tx1"/>
                </a:solidFill>
                <a:effectLst/>
                <a:latin typeface="+mn-lt"/>
                <a:ea typeface="+mn-ea"/>
                <a:cs typeface="+mn-cs"/>
              </a:rPr>
              <a:t>worker is eligible to apply for individual benefits and the appropriately trained one-stop center staff must guide them through the application and enrollment process. This option allows the </a:t>
            </a:r>
            <a:r>
              <a:rPr lang="en-US" sz="1200" kern="1200" dirty="0">
                <a:solidFill>
                  <a:schemeClr val="tx1"/>
                </a:solidFill>
                <a:effectLst/>
                <a:latin typeface="+mn-lt"/>
                <a:ea typeface="+mn-ea"/>
                <a:cs typeface="+mn-cs"/>
              </a:rPr>
              <a:t>trade-affected worker</a:t>
            </a:r>
            <a:r>
              <a:rPr lang="x-none" sz="1200" kern="1200" dirty="0">
                <a:solidFill>
                  <a:schemeClr val="tx1"/>
                </a:solidFill>
                <a:effectLst/>
                <a:latin typeface="+mn-lt"/>
                <a:ea typeface="+mn-ea"/>
                <a:cs typeface="+mn-cs"/>
              </a:rPr>
              <a:t> to receive high-quality service through the one-stop center, in a timely manner. In this example, it would be essential that the Wagner-Peyser Act Employment Service staff person document </a:t>
            </a:r>
            <a:r>
              <a:rPr lang="en-US" sz="1200" kern="1200" dirty="0">
                <a:solidFill>
                  <a:schemeClr val="tx1"/>
                </a:solidFill>
                <a:effectLst/>
                <a:latin typeface="+mn-lt"/>
                <a:ea typeface="+mn-ea"/>
                <a:cs typeface="+mn-cs"/>
              </a:rPr>
              <a:t>their</a:t>
            </a:r>
            <a:r>
              <a:rPr lang="x-none" sz="1200" kern="1200" dirty="0">
                <a:solidFill>
                  <a:schemeClr val="tx1"/>
                </a:solidFill>
                <a:effectLst/>
                <a:latin typeface="+mn-lt"/>
                <a:ea typeface="+mn-ea"/>
                <a:cs typeface="+mn-cs"/>
              </a:rPr>
              <a:t> time and effort to ensure that the charges to the appropriate program, namely the TAA Program, for salaries and wages are based on records that accurately reflect the work performed, consistent with Federal cost principles in the Office of Management and Budget’s (OMB’s) Uniform Guidance at 2 CFR 200.430.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Option 3, a direct linkage, can take many forms as well. </a:t>
            </a:r>
            <a:r>
              <a:rPr lang="en-US" sz="1200" kern="1200" dirty="0">
                <a:solidFill>
                  <a:schemeClr val="tx1"/>
                </a:solidFill>
                <a:effectLst/>
                <a:latin typeface="+mn-lt"/>
                <a:ea typeface="+mn-ea"/>
                <a:cs typeface="+mn-cs"/>
              </a:rPr>
              <a:t>A</a:t>
            </a:r>
            <a:r>
              <a:rPr lang="x-none" sz="1200" kern="1200" dirty="0">
                <a:solidFill>
                  <a:schemeClr val="tx1"/>
                </a:solidFill>
                <a:effectLst/>
                <a:latin typeface="+mn-lt"/>
                <a:ea typeface="+mn-ea"/>
                <a:cs typeface="+mn-cs"/>
              </a:rPr>
              <a:t> “direct linkage” means providing a direct connection at the one-stop center within a reasonable time, by phone or through a real-time web-based communication, to a program staff member who can provide program information or services, including career services, to the customer. Solely providing a phone number, website, information, pamphlets, or materials does not constitute a “direct linkage.” The flexibility provided through the three optional methods for assuring customer access to required one-stop partner services and activities at the comprehensive centers ensures that the TAA Program remains accessible through the one-stop center network.</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2328851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5990394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ooter"/>
          <p:cNvSpPr/>
          <p:nvPr userDrawn="1"/>
        </p:nvSpPr>
        <p:spPr>
          <a:xfrm>
            <a:off x="-19051" y="13386"/>
            <a:ext cx="12192000" cy="265361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8" name="Middle BG"/>
          <p:cNvSpPr/>
          <p:nvPr/>
        </p:nvSpPr>
        <p:spPr>
          <a:xfrm>
            <a:off x="0" y="2667000"/>
            <a:ext cx="12192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1" name="Footer"/>
          <p:cNvSpPr/>
          <p:nvPr/>
        </p:nvSpPr>
        <p:spPr>
          <a:xfrm>
            <a:off x="0" y="5105400"/>
            <a:ext cx="12192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2" name="SubTitle Back"/>
          <p:cNvSpPr/>
          <p:nvPr/>
        </p:nvSpPr>
        <p:spPr>
          <a:xfrm>
            <a:off x="5568949" y="4545808"/>
            <a:ext cx="6604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Georgia" panose="02040502050405020303" pitchFamily="18" charset="0"/>
              <a:cs typeface="Arial" pitchFamily="34" charset="0"/>
            </a:endParaRPr>
          </a:p>
        </p:txBody>
      </p:sp>
      <p:sp>
        <p:nvSpPr>
          <p:cNvPr id="2" name="Title 1"/>
          <p:cNvSpPr>
            <a:spLocks noGrp="1"/>
          </p:cNvSpPr>
          <p:nvPr userDrawn="1">
            <p:ph type="ctrTitle" hasCustomPrompt="1"/>
          </p:nvPr>
        </p:nvSpPr>
        <p:spPr>
          <a:xfrm>
            <a:off x="508000" y="2869408"/>
            <a:ext cx="11277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Georgia" panose="02040502050405020303" pitchFamily="18" charset="0"/>
                <a:cs typeface="Arial" pitchFamily="34" charset="0"/>
              </a:defRPr>
            </a:lvl1pPr>
          </a:lstStyle>
          <a:p>
            <a:r>
              <a:rPr lang="en-US" dirty="0"/>
              <a:t>Title</a:t>
            </a:r>
          </a:p>
        </p:txBody>
      </p:sp>
      <p:sp>
        <p:nvSpPr>
          <p:cNvPr id="3" name="Subtitle 2"/>
          <p:cNvSpPr>
            <a:spLocks noGrp="1"/>
          </p:cNvSpPr>
          <p:nvPr userDrawn="1">
            <p:ph type="subTitle" idx="1" hasCustomPrompt="1"/>
          </p:nvPr>
        </p:nvSpPr>
        <p:spPr>
          <a:xfrm>
            <a:off x="6299200" y="4876800"/>
            <a:ext cx="5791200" cy="1143000"/>
          </a:xfrm>
        </p:spPr>
        <p:txBody>
          <a:bodyPr/>
          <a:lstStyle>
            <a:lvl1pPr marL="0" indent="0" algn="ctr">
              <a:buNone/>
              <a:defRPr b="1" baseline="0">
                <a:solidFill>
                  <a:schemeClr val="tx2"/>
                </a:solidFill>
                <a:latin typeface="Georgia" panose="02040502050405020303"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sp>
        <p:nvSpPr>
          <p:cNvPr id="5" name="TextBox 4"/>
          <p:cNvSpPr txBox="1"/>
          <p:nvPr userDrawn="1"/>
        </p:nvSpPr>
        <p:spPr>
          <a:xfrm>
            <a:off x="508000" y="860596"/>
            <a:ext cx="8331200" cy="615553"/>
          </a:xfrm>
          <a:prstGeom prst="rect">
            <a:avLst/>
          </a:prstGeom>
          <a:noFill/>
        </p:spPr>
        <p:txBody>
          <a:bodyPr wrap="square" rtlCol="0">
            <a:spAutoFit/>
          </a:bodyPr>
          <a:lstStyle/>
          <a:p>
            <a:r>
              <a:rPr lang="en-US" sz="1800" b="1" baseline="0" dirty="0">
                <a:solidFill>
                  <a:schemeClr val="bg1"/>
                </a:solidFill>
                <a:latin typeface="Helvetica" pitchFamily="50" charset="0"/>
              </a:rPr>
              <a:t>EMPLOYMENT AND TRAINING ADMINISTRATION</a:t>
            </a:r>
          </a:p>
          <a:p>
            <a:r>
              <a:rPr lang="en-US" sz="1600" b="0" baseline="0" dirty="0">
                <a:solidFill>
                  <a:schemeClr val="bg1"/>
                </a:solidFill>
                <a:latin typeface="Helvetica" pitchFamily="50" charset="0"/>
              </a:rPr>
              <a:t>UNITED STATES DEPARTMENT OF LABOR</a:t>
            </a:r>
            <a:endParaRPr lang="en-US" sz="1600" b="0" dirty="0">
              <a:solidFill>
                <a:schemeClr val="bg1"/>
              </a:solidFill>
              <a:latin typeface="Helvetica" pitchFamily="50"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235293"/>
            <a:ext cx="2946400" cy="2209800"/>
          </a:xfrm>
          <a:prstGeom prst="rect">
            <a:avLst/>
          </a:prstGeom>
        </p:spPr>
      </p:pic>
    </p:spTree>
    <p:extLst>
      <p:ext uri="{BB962C8B-B14F-4D97-AF65-F5344CB8AC3E}">
        <p14:creationId xmlns:p14="http://schemas.microsoft.com/office/powerpoint/2010/main" val="2906310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2"/>
              </a:buCl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a:xfrm>
            <a:off x="8432800" y="6416676"/>
            <a:ext cx="2844800" cy="365125"/>
          </a:xfrm>
        </p:spPr>
        <p:txBody>
          <a:bodyPr/>
          <a:lstStyle/>
          <a:p>
            <a:fld id="{01723B91-CE10-4F20-890A-0852E2246859}" type="slidenum">
              <a:rPr lang="en-US" smtClean="0"/>
              <a:pPr/>
              <a:t>‹#›</a:t>
            </a:fld>
            <a:endParaRPr lang="en-US" dirty="0"/>
          </a:p>
        </p:txBody>
      </p:sp>
      <p:sp>
        <p:nvSpPr>
          <p:cNvPr id="7" name="Title 1"/>
          <p:cNvSpPr>
            <a:spLocks noGrp="1"/>
          </p:cNvSpPr>
          <p:nvPr>
            <p:ph type="title"/>
          </p:nvPr>
        </p:nvSpPr>
        <p:spPr>
          <a:xfrm>
            <a:off x="0" y="0"/>
            <a:ext cx="12192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1066566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n w="12700">
                  <a:solidFill>
                    <a:srgbClr val="336699"/>
                  </a:solidFill>
                  <a:prstDash val="solid"/>
                </a:ln>
                <a:solidFill>
                  <a:srgbClr val="336699"/>
                </a:solidFill>
                <a:effectLst/>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76200"/>
            <a:ext cx="2946400" cy="2209800"/>
          </a:xfrm>
          <a:prstGeom prst="rect">
            <a:avLst/>
          </a:prstGeom>
        </p:spPr>
      </p:pic>
    </p:spTree>
    <p:extLst>
      <p:ext uri="{BB962C8B-B14F-4D97-AF65-F5344CB8AC3E}">
        <p14:creationId xmlns:p14="http://schemas.microsoft.com/office/powerpoint/2010/main" val="1079904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extLst>
      <p:ext uri="{BB962C8B-B14F-4D97-AF65-F5344CB8AC3E}">
        <p14:creationId xmlns:p14="http://schemas.microsoft.com/office/powerpoint/2010/main" val="42220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emf"/><Relationship Id="rId5" Type="http://schemas.openxmlformats.org/officeDocument/2006/relationships/slideLayout" Target="../slideLayouts/slideLayout15.xml"/><Relationship Id="rId10" Type="http://schemas.microsoft.com/office/2007/relationships/hdphoto" Target="../media/hdphoto1.wdp"/><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6.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2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Header BG Accent 1"/>
          <p:cNvSpPr/>
          <p:nvPr userDrawn="1"/>
        </p:nvSpPr>
        <p:spPr>
          <a:xfrm>
            <a:off x="-12701" y="0"/>
            <a:ext cx="12204700"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609600" y="1600201"/>
            <a:ext cx="10566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609600" y="6416676"/>
            <a:ext cx="28448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a:t>Webinar Title Here</a:t>
            </a:r>
            <a:endParaRPr lang="en-US" dirty="0"/>
          </a:p>
        </p:txBody>
      </p:sp>
      <p:sp>
        <p:nvSpPr>
          <p:cNvPr id="5" name="Footer Placeholder 4"/>
          <p:cNvSpPr>
            <a:spLocks noGrp="1"/>
          </p:cNvSpPr>
          <p:nvPr userDrawn="1">
            <p:ph type="ftr" sz="quarter" idx="3"/>
          </p:nvPr>
        </p:nvSpPr>
        <p:spPr>
          <a:xfrm>
            <a:off x="4165600" y="6416676"/>
            <a:ext cx="38608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dirty="0"/>
              <a:t>#</a:t>
            </a:r>
          </a:p>
        </p:txBody>
      </p:sp>
      <p:sp>
        <p:nvSpPr>
          <p:cNvPr id="6" name="Slide Number Placeholder 5"/>
          <p:cNvSpPr>
            <a:spLocks noGrp="1"/>
          </p:cNvSpPr>
          <p:nvPr userDrawn="1">
            <p:ph type="sldNum" sz="quarter" idx="4"/>
          </p:nvPr>
        </p:nvSpPr>
        <p:spPr>
          <a:xfrm>
            <a:off x="8432800" y="6416676"/>
            <a:ext cx="28448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sp>
        <p:nvSpPr>
          <p:cNvPr id="7" name="Title 1"/>
          <p:cNvSpPr txBox="1">
            <a:spLocks/>
          </p:cNvSpPr>
          <p:nvPr userDrawn="1"/>
        </p:nvSpPr>
        <p:spPr>
          <a:xfrm>
            <a:off x="0" y="0"/>
            <a:ext cx="12192000" cy="1066800"/>
          </a:xfrm>
          <a:prstGeom prst="rect">
            <a:avLst/>
          </a:prstGeom>
        </p:spPr>
        <p:txBody>
          <a:bodyPr anchor="ctr" anchorCtr="1">
            <a:normAutofit/>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pPr>
            <a:endParaRPr lang="en-US" sz="2800" dirty="0"/>
          </a:p>
        </p:txBody>
      </p:sp>
    </p:spTree>
    <p:extLst>
      <p:ext uri="{BB962C8B-B14F-4D97-AF65-F5344CB8AC3E}">
        <p14:creationId xmlns:p14="http://schemas.microsoft.com/office/powerpoint/2010/main" val="161719158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Clr>
          <a:srgbClr val="FF9933"/>
        </a:buClr>
        <a:buFont typeface="Arial" pitchFamily="34" charset="0"/>
        <a:buChar char="•"/>
        <a:defRPr sz="3200" kern="1200">
          <a:solidFill>
            <a:schemeClr val="tx2"/>
          </a:solidFill>
          <a:latin typeface="Georgia" panose="02040502050405020303" pitchFamily="18" charset="0"/>
          <a:ea typeface="+mn-ea"/>
          <a:cs typeface="Arial" pitchFamily="34" charset="0"/>
        </a:defRPr>
      </a:lvl1pPr>
      <a:lvl2pPr marL="742950" indent="-285750" algn="l" defTabSz="914400" rtl="0" eaLnBrk="1" latinLnBrk="0" hangingPunct="1">
        <a:spcBef>
          <a:spcPts val="600"/>
        </a:spcBef>
        <a:spcAft>
          <a:spcPts val="600"/>
        </a:spcAft>
        <a:buClr>
          <a:srgbClr val="FF9933"/>
        </a:buClr>
        <a:buFont typeface="Arial" pitchFamily="34" charset="0"/>
        <a:buChar char="–"/>
        <a:defRPr sz="2800" kern="1200">
          <a:solidFill>
            <a:schemeClr val="tx2"/>
          </a:solidFill>
          <a:latin typeface="Georgia" panose="02040502050405020303" pitchFamily="18" charset="0"/>
          <a:ea typeface="+mn-ea"/>
          <a:cs typeface="Arial" pitchFamily="34" charset="0"/>
        </a:defRPr>
      </a:lvl2pPr>
      <a:lvl3pPr marL="1143000" indent="-228600" algn="l" defTabSz="914400" rtl="0" eaLnBrk="1" latinLnBrk="0" hangingPunct="1">
        <a:spcBef>
          <a:spcPts val="600"/>
        </a:spcBef>
        <a:spcAft>
          <a:spcPts val="600"/>
        </a:spcAft>
        <a:buClr>
          <a:srgbClr val="FF9933"/>
        </a:buClr>
        <a:buFont typeface="Arial" pitchFamily="34" charset="0"/>
        <a:buChar char="•"/>
        <a:defRPr sz="2400" kern="1200">
          <a:solidFill>
            <a:schemeClr val="tx2"/>
          </a:solidFill>
          <a:latin typeface="Georgia" panose="02040502050405020303" pitchFamily="18" charset="0"/>
          <a:ea typeface="+mn-ea"/>
          <a:cs typeface="Arial" pitchFamily="34" charset="0"/>
        </a:defRPr>
      </a:lvl3pPr>
      <a:lvl4pPr marL="1600200" indent="-228600" algn="l" defTabSz="914400" rtl="0" eaLnBrk="1" latinLnBrk="0" hangingPunct="1">
        <a:spcBef>
          <a:spcPts val="600"/>
        </a:spcBef>
        <a:spcAft>
          <a:spcPts val="600"/>
        </a:spcAft>
        <a:buClr>
          <a:srgbClr val="FF9933"/>
        </a:buClr>
        <a:buFont typeface="Arial" pitchFamily="34" charset="0"/>
        <a:buChar char="–"/>
        <a:defRPr sz="2000" kern="1200">
          <a:solidFill>
            <a:schemeClr val="tx2"/>
          </a:solidFill>
          <a:latin typeface="Georgia" panose="02040502050405020303" pitchFamily="18" charset="0"/>
          <a:ea typeface="+mn-ea"/>
          <a:cs typeface="Arial" pitchFamily="34" charset="0"/>
        </a:defRPr>
      </a:lvl4pPr>
      <a:lvl5pPr marL="2057400" indent="-228600" algn="l" defTabSz="914400" rtl="0" eaLnBrk="1" latinLnBrk="0" hangingPunct="1">
        <a:spcBef>
          <a:spcPts val="600"/>
        </a:spcBef>
        <a:spcAft>
          <a:spcPts val="600"/>
        </a:spcAft>
        <a:buClr>
          <a:srgbClr val="FF9933"/>
        </a:buClr>
        <a:buFont typeface="Arial" pitchFamily="34" charset="0"/>
        <a:buChar char="»"/>
        <a:defRPr sz="2000" kern="1200">
          <a:solidFill>
            <a:schemeClr val="tx2"/>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3.xml"/><Relationship Id="rId5" Type="http://schemas.openxmlformats.org/officeDocument/2006/relationships/image" Target="../media/image38.jpg"/><Relationship Id="rId4" Type="http://schemas.openxmlformats.org/officeDocument/2006/relationships/image" Target="../media/image3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hyperlink" Target="https://www.federalregister.gov/documents/2020/08/21/2020-13802/trade-adjustment-assistance-for-worker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6.xml"/><Relationship Id="rId1" Type="http://schemas.openxmlformats.org/officeDocument/2006/relationships/tags" Target="../tags/tag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4" name="Text Placeholder 3"/>
          <p:cNvSpPr>
            <a:spLocks noGrp="1"/>
          </p:cNvSpPr>
          <p:nvPr>
            <p:ph type="body" idx="14"/>
          </p:nvPr>
        </p:nvSpPr>
        <p:spPr/>
        <p:txBody>
          <a:bodyPr/>
          <a:lstStyle/>
          <a:p>
            <a:r>
              <a:rPr lang="en-US" dirty="0"/>
              <a:t>What program do you work with:</a:t>
            </a:r>
          </a:p>
          <a:p>
            <a:r>
              <a:rPr lang="en-US" dirty="0"/>
              <a:t>TAA</a:t>
            </a:r>
            <a:br>
              <a:rPr lang="en-US" dirty="0"/>
            </a:br>
            <a:r>
              <a:rPr lang="en-US" dirty="0"/>
              <a:t>TRA</a:t>
            </a:r>
            <a:br>
              <a:rPr lang="en-US" dirty="0"/>
            </a:br>
            <a:r>
              <a:rPr lang="en-US" dirty="0"/>
              <a:t>TAA/TRA</a:t>
            </a:r>
            <a:br>
              <a:rPr lang="en-US" dirty="0"/>
            </a:br>
            <a:r>
              <a:rPr lang="en-US" dirty="0"/>
              <a:t>WIOA</a:t>
            </a:r>
            <a:br>
              <a:rPr lang="en-US" dirty="0"/>
            </a:br>
            <a:r>
              <a:rPr lang="en-US" dirty="0"/>
              <a:t>ES</a:t>
            </a:r>
            <a:br>
              <a:rPr lang="en-US" dirty="0"/>
            </a:br>
            <a:r>
              <a:rPr lang="en-US" dirty="0"/>
              <a:t>UI</a:t>
            </a:r>
            <a:br>
              <a:rPr lang="en-US" dirty="0"/>
            </a:br>
            <a:r>
              <a:rPr lang="en-US" dirty="0"/>
              <a:t>Other</a:t>
            </a:r>
          </a:p>
          <a:p>
            <a:endParaRPr lang="en-US" dirty="0"/>
          </a:p>
        </p:txBody>
      </p:sp>
      <p:pic>
        <p:nvPicPr>
          <p:cNvPr id="7" name="Picture 6" descr="A close up of a map&#10;&#10;Description automatically generated">
            <a:extLst>
              <a:ext uri="{FF2B5EF4-FFF2-40B4-BE49-F238E27FC236}">
                <a16:creationId xmlns:a16="http://schemas.microsoft.com/office/drawing/2014/main" id="{63C8F4ED-4B6D-4100-81CC-C1087BC83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532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Delivery of Services</a:t>
            </a:r>
          </a:p>
        </p:txBody>
      </p:sp>
      <p:sp>
        <p:nvSpPr>
          <p:cNvPr id="7" name="Text Placeholder 6"/>
          <p:cNvSpPr>
            <a:spLocks noGrp="1"/>
          </p:cNvSpPr>
          <p:nvPr>
            <p:ph type="body" idx="1"/>
          </p:nvPr>
        </p:nvSpPr>
        <p:spPr/>
        <p:txBody>
          <a:bodyPr>
            <a:normAutofit/>
          </a:bodyPr>
          <a:lstStyle/>
          <a:p>
            <a:r>
              <a:rPr lang="en-US" dirty="0"/>
              <a:t>20 CFR 618.310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dirty="0"/>
          </a:p>
        </p:txBody>
      </p:sp>
    </p:spTree>
    <p:extLst>
      <p:ext uri="{BB962C8B-B14F-4D97-AF65-F5344CB8AC3E}">
        <p14:creationId xmlns:p14="http://schemas.microsoft.com/office/powerpoint/2010/main" val="45988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Delivery of Services – 20 CFR 618.310(b)</a:t>
            </a:r>
          </a:p>
        </p:txBody>
      </p:sp>
      <p:sp>
        <p:nvSpPr>
          <p:cNvPr id="2" name="Content Placeholder 1"/>
          <p:cNvSpPr>
            <a:spLocks noGrp="1"/>
          </p:cNvSpPr>
          <p:nvPr>
            <p:ph idx="1"/>
          </p:nvPr>
        </p:nvSpPr>
        <p:spPr/>
        <p:txBody>
          <a:bodyPr>
            <a:normAutofit/>
          </a:bodyPr>
          <a:lstStyle/>
          <a:p>
            <a:r>
              <a:rPr lang="en-US" dirty="0"/>
              <a:t>Intake</a:t>
            </a:r>
          </a:p>
          <a:p>
            <a:r>
              <a:rPr lang="en-US" dirty="0"/>
              <a:t>Training</a:t>
            </a:r>
          </a:p>
          <a:p>
            <a:pPr lvl="1"/>
            <a:r>
              <a:rPr lang="en-US" dirty="0"/>
              <a:t>Review available training opportunities</a:t>
            </a:r>
          </a:p>
          <a:p>
            <a:pPr lvl="1"/>
            <a:r>
              <a:rPr lang="en-US" dirty="0"/>
              <a:t>Accept applications for training</a:t>
            </a:r>
          </a:p>
          <a:p>
            <a:pPr lvl="1"/>
            <a:r>
              <a:rPr lang="en-US" dirty="0"/>
              <a:t>Provide information on reasonable cost of training and employment outcomes related to training</a:t>
            </a:r>
          </a:p>
          <a:p>
            <a:pPr lvl="1"/>
            <a:r>
              <a:rPr lang="en-US" dirty="0"/>
              <a:t>Assist in acquiring training</a:t>
            </a:r>
          </a:p>
          <a:p>
            <a:pPr lvl="1"/>
            <a:r>
              <a:rPr lang="en-US" dirty="0"/>
              <a:t>Monitor progress and attendance of workers in training</a:t>
            </a:r>
          </a:p>
          <a:p>
            <a:r>
              <a:rPr lang="en-US" dirty="0"/>
              <a:t>Informing workers of available employment and case management services</a:t>
            </a:r>
          </a:p>
          <a:p>
            <a:endParaRPr lang="en-US" dirty="0"/>
          </a:p>
          <a:p>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11</a:t>
            </a:fld>
            <a:endParaRPr lang="en-US" dirty="0"/>
          </a:p>
        </p:txBody>
      </p:sp>
    </p:spTree>
    <p:extLst>
      <p:ext uri="{BB962C8B-B14F-4D97-AF65-F5344CB8AC3E}">
        <p14:creationId xmlns:p14="http://schemas.microsoft.com/office/powerpoint/2010/main" val="72283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Delivery of Services</a:t>
            </a:r>
          </a:p>
        </p:txBody>
      </p:sp>
      <p:sp>
        <p:nvSpPr>
          <p:cNvPr id="2" name="Content Placeholder 1"/>
          <p:cNvSpPr>
            <a:spLocks noGrp="1"/>
          </p:cNvSpPr>
          <p:nvPr>
            <p:ph idx="1"/>
          </p:nvPr>
        </p:nvSpPr>
        <p:spPr/>
        <p:txBody>
          <a:bodyPr>
            <a:normAutofit/>
          </a:bodyPr>
          <a:lstStyle/>
          <a:p>
            <a:r>
              <a:rPr lang="en-US" dirty="0"/>
              <a:t>Determining whether suitable employment is available</a:t>
            </a:r>
          </a:p>
          <a:p>
            <a:r>
              <a:rPr lang="en-US" dirty="0"/>
              <a:t>Provide access to workshops and other resources available through the One-Stop</a:t>
            </a:r>
          </a:p>
          <a:p>
            <a:r>
              <a:rPr lang="en-US" dirty="0"/>
              <a:t>Develop and implement waiver process</a:t>
            </a:r>
          </a:p>
          <a:p>
            <a:r>
              <a:rPr lang="en-US" dirty="0"/>
              <a:t>Coordinate administration and delivery of additional appropriate services, including supportive services and other partner program offerings</a:t>
            </a:r>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12</a:t>
            </a:fld>
            <a:endParaRPr lang="en-US" dirty="0"/>
          </a:p>
        </p:txBody>
      </p:sp>
    </p:spTree>
    <p:extLst>
      <p:ext uri="{BB962C8B-B14F-4D97-AF65-F5344CB8AC3E}">
        <p14:creationId xmlns:p14="http://schemas.microsoft.com/office/powerpoint/2010/main" val="267782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p:txBody>
          <a:bodyPr>
            <a:normAutofit/>
          </a:bodyPr>
          <a:lstStyle/>
          <a:p>
            <a:r>
              <a:rPr lang="en-US" b="1" dirty="0"/>
              <a:t>How do states meet the mandate of performing intake for “every” trade-affected worker since many trade-affected workers will choose not to participate in the TAA Program?</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13</a:t>
            </a:fld>
            <a:endParaRPr lang="en-US" dirty="0"/>
          </a:p>
        </p:txBody>
      </p:sp>
    </p:spTree>
    <p:extLst>
      <p:ext uri="{BB962C8B-B14F-4D97-AF65-F5344CB8AC3E}">
        <p14:creationId xmlns:p14="http://schemas.microsoft.com/office/powerpoint/2010/main" val="300616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Required Services</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20 CFR 618.310(c)</a:t>
            </a:r>
          </a:p>
        </p:txBody>
      </p:sp>
      <p:sp>
        <p:nvSpPr>
          <p:cNvPr id="7" name="Text Placeholder 6"/>
          <p:cNvSpPr>
            <a:spLocks noGrp="1"/>
          </p:cNvSpPr>
          <p:nvPr>
            <p:ph type="body" idx="1"/>
          </p:nvPr>
        </p:nvSpPr>
        <p:spPr/>
        <p:txBody>
          <a:bodyPr>
            <a:normAutofit/>
          </a:bodyPr>
          <a:lstStyle/>
          <a:p>
            <a:endParaRPr lang="en-US" i="1"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spTree>
    <p:extLst>
      <p:ext uri="{BB962C8B-B14F-4D97-AF65-F5344CB8AC3E}">
        <p14:creationId xmlns:p14="http://schemas.microsoft.com/office/powerpoint/2010/main" val="1607051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p:txBody>
          <a:bodyPr>
            <a:normAutofit/>
          </a:bodyPr>
          <a:lstStyle/>
          <a:p>
            <a:r>
              <a:rPr lang="en-US" b="1" dirty="0"/>
              <a:t>Can states can meet the requirements at both 20 CFR 618.310(c)(1) and (2) by combining the initial assessment with an IEP to identify barriers to employment?</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15</a:t>
            </a:fld>
            <a:endParaRPr lang="en-US" dirty="0"/>
          </a:p>
        </p:txBody>
      </p:sp>
    </p:spTree>
    <p:extLst>
      <p:ext uri="{BB962C8B-B14F-4D97-AF65-F5344CB8AC3E}">
        <p14:creationId xmlns:p14="http://schemas.microsoft.com/office/powerpoint/2010/main" val="137188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Comprehensive and specialized assessments</a:t>
            </a:r>
          </a:p>
          <a:p>
            <a:r>
              <a:rPr lang="en-US" dirty="0"/>
              <a:t>Development of an individual employment plan (IEP)</a:t>
            </a:r>
          </a:p>
          <a:p>
            <a:r>
              <a:rPr lang="en-US" dirty="0"/>
              <a:t>Information on how to apply for financial aid</a:t>
            </a:r>
          </a:p>
          <a:p>
            <a:r>
              <a:rPr lang="en-US" dirty="0"/>
              <a:t>Short-term prevocational services</a:t>
            </a:r>
          </a:p>
          <a:p>
            <a:pPr lvl="1"/>
            <a:r>
              <a:rPr lang="en-US" dirty="0"/>
              <a:t>Learning skills, communication skills, interviewing skills, punctuality, personal maintenance skills, professional conduct</a:t>
            </a:r>
          </a:p>
          <a:p>
            <a:pPr lvl="1"/>
            <a:r>
              <a:rPr lang="en-US" dirty="0"/>
              <a:t>AKA “soft skills”</a:t>
            </a:r>
          </a:p>
          <a:p>
            <a:r>
              <a:rPr lang="en-US" dirty="0"/>
              <a:t>Individual and group career counseling</a:t>
            </a:r>
          </a:p>
          <a:p>
            <a:r>
              <a:rPr lang="en-US" dirty="0"/>
              <a:t>Provision of employment statistics and other labor market information</a:t>
            </a:r>
          </a:p>
          <a:p>
            <a:r>
              <a:rPr lang="en-US" dirty="0"/>
              <a:t>Information about available supportive services</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16</a:t>
            </a:fld>
            <a:endParaRPr lang="en-US" dirty="0"/>
          </a:p>
        </p:txBody>
      </p:sp>
      <p:sp>
        <p:nvSpPr>
          <p:cNvPr id="4" name="Title 3"/>
          <p:cNvSpPr>
            <a:spLocks noGrp="1"/>
          </p:cNvSpPr>
          <p:nvPr>
            <p:ph type="title"/>
          </p:nvPr>
        </p:nvSpPr>
        <p:spPr/>
        <p:txBody>
          <a:bodyPr/>
          <a:lstStyle/>
          <a:p>
            <a:r>
              <a:rPr lang="en-US" dirty="0"/>
              <a:t>Required Services – 20 CFR 618.310(c)</a:t>
            </a:r>
          </a:p>
        </p:txBody>
      </p:sp>
    </p:spTree>
    <p:extLst>
      <p:ext uri="{BB962C8B-B14F-4D97-AF65-F5344CB8AC3E}">
        <p14:creationId xmlns:p14="http://schemas.microsoft.com/office/powerpoint/2010/main" val="68125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p:txBody>
          <a:bodyPr>
            <a:normAutofit/>
          </a:bodyPr>
          <a:lstStyle/>
          <a:p>
            <a:r>
              <a:rPr lang="en-US" b="1" dirty="0"/>
              <a:t>Why isn’t RTAA on the list of services about which states must notify workers at 20 CFR 618.310(c), despite its low usage among TAA Program recipients?</a:t>
            </a:r>
            <a:r>
              <a:rPr lang="en-US" dirty="0"/>
              <a:t> </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17</a:t>
            </a:fld>
            <a:endParaRPr lang="en-US" dirty="0"/>
          </a:p>
        </p:txBody>
      </p:sp>
    </p:spTree>
    <p:extLst>
      <p:ext uri="{BB962C8B-B14F-4D97-AF65-F5344CB8AC3E}">
        <p14:creationId xmlns:p14="http://schemas.microsoft.com/office/powerpoint/2010/main" val="96100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US" dirty="0"/>
              <a:t>State must inform the worker of the full suite of services available</a:t>
            </a:r>
          </a:p>
          <a:p>
            <a:pPr marL="514350" indent="-514350">
              <a:buFont typeface="+mj-lt"/>
              <a:buAutoNum type="arabicPeriod"/>
            </a:pPr>
            <a:r>
              <a:rPr lang="en-US" dirty="0"/>
              <a:t>State must offer and provide appropriate services</a:t>
            </a:r>
          </a:p>
          <a:p>
            <a:pPr marL="514350" indent="-514350">
              <a:buFont typeface="+mj-lt"/>
              <a:buAutoNum type="arabicPeriod"/>
            </a:pPr>
            <a:r>
              <a:rPr lang="en-US" dirty="0"/>
              <a:t>Document each service provided and reason why any service was not provided</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18</a:t>
            </a:fld>
            <a:endParaRPr lang="en-US" dirty="0"/>
          </a:p>
        </p:txBody>
      </p:sp>
      <p:sp>
        <p:nvSpPr>
          <p:cNvPr id="4" name="Title 3"/>
          <p:cNvSpPr>
            <a:spLocks noGrp="1"/>
          </p:cNvSpPr>
          <p:nvPr>
            <p:ph type="title"/>
          </p:nvPr>
        </p:nvSpPr>
        <p:spPr/>
        <p:txBody>
          <a:bodyPr/>
          <a:lstStyle/>
          <a:p>
            <a:r>
              <a:rPr lang="en-US" dirty="0"/>
              <a:t>To Make Available… 20 CFR 618.310(d)</a:t>
            </a:r>
          </a:p>
        </p:txBody>
      </p:sp>
    </p:spTree>
    <p:extLst>
      <p:ext uri="{BB962C8B-B14F-4D97-AF65-F5344CB8AC3E}">
        <p14:creationId xmlns:p14="http://schemas.microsoft.com/office/powerpoint/2010/main" val="1083236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Integrated Services and</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Co-Enrollment</a:t>
            </a:r>
          </a:p>
        </p:txBody>
      </p:sp>
      <p:sp>
        <p:nvSpPr>
          <p:cNvPr id="7" name="Text Placeholder 6"/>
          <p:cNvSpPr>
            <a:spLocks noGrp="1"/>
          </p:cNvSpPr>
          <p:nvPr>
            <p:ph type="body" idx="1"/>
          </p:nvPr>
        </p:nvSpPr>
        <p:spPr/>
        <p:txBody>
          <a:bodyPr>
            <a:normAutofit/>
          </a:bodyPr>
          <a:lstStyle/>
          <a:p>
            <a:r>
              <a:rPr lang="en-US" i="1" dirty="0"/>
              <a:t>20 CFR 618.325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spTree>
    <p:extLst>
      <p:ext uri="{BB962C8B-B14F-4D97-AF65-F5344CB8AC3E}">
        <p14:creationId xmlns:p14="http://schemas.microsoft.com/office/powerpoint/2010/main" val="285572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5105400" y="2313782"/>
            <a:ext cx="6606950" cy="2230436"/>
          </a:xfrm>
        </p:spPr>
        <p:txBody>
          <a:bodyPr>
            <a:normAutofit fontScale="90000"/>
          </a:bodyPr>
          <a:lstStyle/>
          <a:p>
            <a:r>
              <a:rPr lang="en-US" dirty="0"/>
              <a:t>Subpart C</a:t>
            </a:r>
            <a:br>
              <a:rPr lang="en-US" dirty="0"/>
            </a:br>
            <a:r>
              <a:rPr lang="en-US" dirty="0"/>
              <a:t>Employment &amp; </a:t>
            </a:r>
            <a:br>
              <a:rPr lang="en-US" dirty="0"/>
            </a:br>
            <a:r>
              <a:rPr lang="en-US" dirty="0"/>
              <a:t>Case Management Services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August 31,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20 CFR 618</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state </a:t>
            </a:r>
            <a:r>
              <a:rPr lang="en-US" b="1" i="1" u="sng" dirty="0"/>
              <a:t>must</a:t>
            </a:r>
            <a:r>
              <a:rPr lang="en-US" dirty="0"/>
              <a:t> co-enroll workers who are eligible for WIOA dislocated worker program</a:t>
            </a:r>
          </a:p>
          <a:p>
            <a:pPr lvl="1"/>
            <a:r>
              <a:rPr lang="en-US" dirty="0"/>
              <a:t>Workers may decline without losing access to TAA Program benefits and services</a:t>
            </a:r>
          </a:p>
          <a:p>
            <a:r>
              <a:rPr lang="en-US" dirty="0"/>
              <a:t>Most trade affected workers who have been separated from employment meet the definition of dislocated worker in WIOA</a:t>
            </a:r>
          </a:p>
          <a:p>
            <a:pPr lvl="1"/>
            <a:r>
              <a:rPr lang="en-US" dirty="0"/>
              <a:t>Partially separated workers and adversely affected incumbent workers may also meet the definition</a:t>
            </a:r>
          </a:p>
          <a:p>
            <a:r>
              <a:rPr lang="en-US" dirty="0"/>
              <a:t>The Selective Service requirement of WIOA must be met for co-enrollment to occur</a:t>
            </a:r>
          </a:p>
        </p:txBody>
      </p:sp>
      <p:sp>
        <p:nvSpPr>
          <p:cNvPr id="3" name="Slide Number Placeholder 2"/>
          <p:cNvSpPr>
            <a:spLocks noGrp="1"/>
          </p:cNvSpPr>
          <p:nvPr>
            <p:ph type="sldNum" sz="quarter" idx="12"/>
          </p:nvPr>
        </p:nvSpPr>
        <p:spPr/>
        <p:txBody>
          <a:bodyPr/>
          <a:lstStyle/>
          <a:p>
            <a:fld id="{01723B91-CE10-4F20-890A-0852E2246859}" type="slidenum">
              <a:rPr lang="en-US" smtClean="0"/>
              <a:pPr/>
              <a:t>20</a:t>
            </a:fld>
            <a:endParaRPr lang="en-US" dirty="0"/>
          </a:p>
        </p:txBody>
      </p:sp>
      <p:sp>
        <p:nvSpPr>
          <p:cNvPr id="4" name="Title 3"/>
          <p:cNvSpPr>
            <a:spLocks noGrp="1"/>
          </p:cNvSpPr>
          <p:nvPr>
            <p:ph type="title"/>
          </p:nvPr>
        </p:nvSpPr>
        <p:spPr/>
        <p:txBody>
          <a:bodyPr/>
          <a:lstStyle/>
          <a:p>
            <a:r>
              <a:rPr lang="en-US" dirty="0"/>
              <a:t>WIOA Co-Enrollment – 20 CFR 618.325</a:t>
            </a:r>
          </a:p>
        </p:txBody>
      </p:sp>
    </p:spTree>
    <p:extLst>
      <p:ext uri="{BB962C8B-B14F-4D97-AF65-F5344CB8AC3E}">
        <p14:creationId xmlns:p14="http://schemas.microsoft.com/office/powerpoint/2010/main" val="341489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Will the Department mandate such co-enrollment in the WIOA regulations to ensure equivalent expectations across the two programs?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21</a:t>
            </a:fld>
            <a:endParaRPr lang="en-US" dirty="0"/>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170219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Will states include co-enrollment in WIOA’s adult and youth programs also?</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22</a:t>
            </a:fld>
            <a:endParaRPr lang="en-US" dirty="0"/>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1697756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WIOA staff do not currently meet merit staff criteria under the TAA Program, and TAA Program funds cannot support the delivery of TAA Program services by such staff – how does this work?</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23</a:t>
            </a:fld>
            <a:endParaRPr lang="en-US" dirty="0"/>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3279646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What documentation is required to demonstrate proof that a rapid response event occurred?</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24</a:t>
            </a:fld>
            <a:endParaRPr lang="en-US" dirty="0"/>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121093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Assessments</a:t>
            </a:r>
          </a:p>
        </p:txBody>
      </p:sp>
      <p:sp>
        <p:nvSpPr>
          <p:cNvPr id="7" name="Text Placeholder 6"/>
          <p:cNvSpPr>
            <a:spLocks noGrp="1"/>
          </p:cNvSpPr>
          <p:nvPr>
            <p:ph type="body" idx="1"/>
          </p:nvPr>
        </p:nvSpPr>
        <p:spPr/>
        <p:txBody>
          <a:bodyPr>
            <a:normAutofit/>
          </a:bodyPr>
          <a:lstStyle/>
          <a:p>
            <a:r>
              <a:rPr lang="en-US" i="1" dirty="0"/>
              <a:t>20 CFR 618.330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25</a:t>
            </a:fld>
            <a:endParaRPr lang="en-US" dirty="0"/>
          </a:p>
        </p:txBody>
      </p:sp>
    </p:spTree>
    <p:extLst>
      <p:ext uri="{BB962C8B-B14F-4D97-AF65-F5344CB8AC3E}">
        <p14:creationId xmlns:p14="http://schemas.microsoft.com/office/powerpoint/2010/main" val="4099039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Initial assessments must be scheduled timely to ensure compliance with enrollment deadlines</a:t>
            </a:r>
          </a:p>
          <a:p>
            <a:r>
              <a:rPr lang="en-US" dirty="0"/>
              <a:t>Administered with the cooperation of the worker</a:t>
            </a:r>
          </a:p>
          <a:p>
            <a:r>
              <a:rPr lang="en-US" dirty="0"/>
              <a:t>Results must be documented</a:t>
            </a:r>
          </a:p>
          <a:p>
            <a:r>
              <a:rPr lang="en-US" dirty="0"/>
              <a:t>Partner program assessment may be used if compliant with 20 CFR 618.335 or 20 CFR 618.345</a:t>
            </a:r>
          </a:p>
          <a:p>
            <a:pPr lvl="1"/>
            <a:r>
              <a:rPr lang="en-US" dirty="0"/>
              <a:t>May be supplemented. Components already completed do not need to be replicated</a:t>
            </a:r>
          </a:p>
          <a:p>
            <a:r>
              <a:rPr lang="en-US" dirty="0"/>
              <a:t>A worker may refuse an assessment</a:t>
            </a:r>
          </a:p>
          <a:p>
            <a:pPr lvl="1"/>
            <a:r>
              <a:rPr lang="en-US" dirty="0"/>
              <a:t>This may result in the denial of certain benefits</a:t>
            </a:r>
          </a:p>
        </p:txBody>
      </p:sp>
      <p:sp>
        <p:nvSpPr>
          <p:cNvPr id="3" name="Slide Number Placeholder 2"/>
          <p:cNvSpPr>
            <a:spLocks noGrp="1"/>
          </p:cNvSpPr>
          <p:nvPr>
            <p:ph type="sldNum" sz="quarter" idx="12"/>
          </p:nvPr>
        </p:nvSpPr>
        <p:spPr/>
        <p:txBody>
          <a:bodyPr/>
          <a:lstStyle/>
          <a:p>
            <a:fld id="{01723B91-CE10-4F20-890A-0852E2246859}" type="slidenum">
              <a:rPr lang="en-US" smtClean="0"/>
              <a:pPr/>
              <a:t>26</a:t>
            </a:fld>
            <a:endParaRPr lang="en-US" dirty="0"/>
          </a:p>
        </p:txBody>
      </p:sp>
      <p:sp>
        <p:nvSpPr>
          <p:cNvPr id="4" name="Title 3"/>
          <p:cNvSpPr>
            <a:spLocks noGrp="1"/>
          </p:cNvSpPr>
          <p:nvPr>
            <p:ph type="title"/>
          </p:nvPr>
        </p:nvSpPr>
        <p:spPr/>
        <p:txBody>
          <a:bodyPr/>
          <a:lstStyle/>
          <a:p>
            <a:r>
              <a:rPr lang="en-US" dirty="0"/>
              <a:t>Assessments – 20 CFR 618.330</a:t>
            </a:r>
          </a:p>
        </p:txBody>
      </p:sp>
    </p:spTree>
    <p:extLst>
      <p:ext uri="{BB962C8B-B14F-4D97-AF65-F5344CB8AC3E}">
        <p14:creationId xmlns:p14="http://schemas.microsoft.com/office/powerpoint/2010/main" val="3830642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Since an initial assessment will already have been completed as part of the intake process prior to the establishment of an IEP and as long as the worker’s interests, skills, and capabilities are sufficiently documented, does this suffice, thus avoiding the need for additional forms and paperwork that would burden case managers unduly?</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27</a:t>
            </a:fld>
            <a:endParaRPr lang="en-US" dirty="0"/>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3469987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Results of assessment used to determine best service strategy to assist the worker in obtaining reemployment</a:t>
            </a:r>
          </a:p>
          <a:p>
            <a:r>
              <a:rPr lang="en-US" dirty="0"/>
              <a:t>Includes:</a:t>
            </a:r>
          </a:p>
          <a:p>
            <a:pPr lvl="1"/>
            <a:r>
              <a:rPr lang="en-US" dirty="0"/>
              <a:t>Exploring labor market</a:t>
            </a:r>
          </a:p>
          <a:p>
            <a:pPr lvl="1"/>
            <a:r>
              <a:rPr lang="en-US" dirty="0"/>
              <a:t>Knowledge, skills, and abilities</a:t>
            </a:r>
          </a:p>
          <a:p>
            <a:pPr lvl="1"/>
            <a:r>
              <a:rPr lang="en-US" dirty="0"/>
              <a:t>Transferrable skills</a:t>
            </a:r>
          </a:p>
          <a:p>
            <a:pPr lvl="1"/>
            <a:r>
              <a:rPr lang="en-US" dirty="0"/>
              <a:t>Evaluation of skill levels</a:t>
            </a:r>
          </a:p>
          <a:p>
            <a:pPr lvl="1"/>
            <a:r>
              <a:rPr lang="en-US" dirty="0"/>
              <a:t>Barriers to employment</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28</a:t>
            </a:fld>
            <a:endParaRPr lang="en-US" dirty="0"/>
          </a:p>
        </p:txBody>
      </p:sp>
      <p:sp>
        <p:nvSpPr>
          <p:cNvPr id="4" name="Title 3"/>
          <p:cNvSpPr>
            <a:spLocks noGrp="1"/>
          </p:cNvSpPr>
          <p:nvPr>
            <p:ph type="title"/>
          </p:nvPr>
        </p:nvSpPr>
        <p:spPr/>
        <p:txBody>
          <a:bodyPr/>
          <a:lstStyle/>
          <a:p>
            <a:r>
              <a:rPr lang="en-US" dirty="0"/>
              <a:t>Initial Assessments – 20 CFR 618.335</a:t>
            </a:r>
          </a:p>
        </p:txBody>
      </p:sp>
    </p:spTree>
    <p:extLst>
      <p:ext uri="{BB962C8B-B14F-4D97-AF65-F5344CB8AC3E}">
        <p14:creationId xmlns:p14="http://schemas.microsoft.com/office/powerpoint/2010/main" val="52325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If suitable employment exists, provide worker employment and case management services to obtain reemployment</a:t>
            </a:r>
          </a:p>
          <a:p>
            <a:pPr lvl="1"/>
            <a:r>
              <a:rPr lang="en-US" dirty="0"/>
              <a:t>If worker disagrees, perform comprehensive and specialized assessment</a:t>
            </a:r>
          </a:p>
          <a:p>
            <a:r>
              <a:rPr lang="en-US" dirty="0"/>
              <a:t>If no suitable employment exists, perform comprehensive and specialized assessment</a:t>
            </a:r>
          </a:p>
          <a:p>
            <a:pPr lvl="1"/>
            <a:r>
              <a:rPr lang="en-US" dirty="0"/>
              <a:t>Advise the worker to apply for training</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29</a:t>
            </a:fld>
            <a:endParaRPr lang="en-US" dirty="0"/>
          </a:p>
        </p:txBody>
      </p:sp>
      <p:sp>
        <p:nvSpPr>
          <p:cNvPr id="4" name="Title 3"/>
          <p:cNvSpPr>
            <a:spLocks noGrp="1"/>
          </p:cNvSpPr>
          <p:nvPr>
            <p:ph type="title"/>
          </p:nvPr>
        </p:nvSpPr>
        <p:spPr/>
        <p:txBody>
          <a:bodyPr/>
          <a:lstStyle/>
          <a:p>
            <a:r>
              <a:rPr lang="en-US" dirty="0"/>
              <a:t>Results of Initial </a:t>
            </a:r>
            <a:r>
              <a:rPr lang="en-US"/>
              <a:t>Assessments – 20 CFR 618.335</a:t>
            </a:r>
            <a:endParaRPr lang="en-US" dirty="0"/>
          </a:p>
        </p:txBody>
      </p:sp>
    </p:spTree>
    <p:extLst>
      <p:ext uri="{BB962C8B-B14F-4D97-AF65-F5344CB8AC3E}">
        <p14:creationId xmlns:p14="http://schemas.microsoft.com/office/powerpoint/2010/main" val="304429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pic>
        <p:nvPicPr>
          <p:cNvPr id="6" name="Picture Placeholder 5"/>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943" r="5943"/>
          <a:stretch>
            <a:fillRect/>
          </a:stretch>
        </p:blipFill>
        <p:spPr/>
      </p:pic>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Julie Baker</a:t>
            </a:r>
          </a:p>
          <a:p>
            <a:pPr lvl="1"/>
            <a:r>
              <a:rPr lang="en-US" dirty="0"/>
              <a:t>Supervisor</a:t>
            </a:r>
          </a:p>
          <a:p>
            <a:pPr lvl="2"/>
            <a:r>
              <a:rPr lang="en-US" dirty="0"/>
              <a:t>OTAA / ETA</a:t>
            </a:r>
          </a:p>
        </p:txBody>
      </p:sp>
      <p:pic>
        <p:nvPicPr>
          <p:cNvPr id="5" name="Picture Placeholder 4"/>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7173" b="7173"/>
          <a:stretch>
            <a:fillRect/>
          </a:stretch>
        </p:blipFill>
        <p:spPr/>
      </p:pic>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Frankie Russell	</a:t>
            </a:r>
          </a:p>
          <a:p>
            <a:pPr lvl="1"/>
            <a:r>
              <a:rPr lang="en-US" dirty="0"/>
              <a:t>Lead Program Analyst</a:t>
            </a:r>
          </a:p>
          <a:p>
            <a:pPr lvl="2"/>
            <a:r>
              <a:rPr lang="en-US" dirty="0"/>
              <a:t>OTAA / ETA</a:t>
            </a:r>
          </a:p>
        </p:txBody>
      </p:sp>
    </p:spTree>
    <p:custDataLst>
      <p:tags r:id="rId1"/>
    </p:custDataLst>
    <p:extLst>
      <p:ext uri="{BB962C8B-B14F-4D97-AF65-F5344CB8AC3E}">
        <p14:creationId xmlns:p14="http://schemas.microsoft.com/office/powerpoint/2010/main" val="3413630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Won’t requiring an initial assessment for all trade-affected workers increase overall costs? </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30</a:t>
            </a:fld>
            <a:endParaRPr lang="en-US" dirty="0"/>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200215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Would the initial assessment requirement apply only to trade-affected workers interested in training or to all trade-affected workers?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31</a:t>
            </a:fld>
            <a:endParaRPr lang="en-US" dirty="0"/>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1094751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Can RTAA customers be exempted from a skill level assessment, since they are already employed full-time and may have to miss work to participate in literacy and numeracy assessments?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32</a:t>
            </a:fld>
            <a:endParaRPr lang="en-US" dirty="0"/>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3752075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Comprehensive and Specialized Assessments</a:t>
            </a:r>
          </a:p>
        </p:txBody>
      </p:sp>
      <p:sp>
        <p:nvSpPr>
          <p:cNvPr id="7" name="Text Placeholder 6"/>
          <p:cNvSpPr>
            <a:spLocks noGrp="1"/>
          </p:cNvSpPr>
          <p:nvPr>
            <p:ph type="body" idx="1"/>
          </p:nvPr>
        </p:nvSpPr>
        <p:spPr/>
        <p:txBody>
          <a:bodyPr/>
          <a:lstStyle/>
          <a:p>
            <a:r>
              <a:rPr lang="en-US" dirty="0"/>
              <a:t>20 CFR 618.345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33</a:t>
            </a:fld>
            <a:endParaRPr lang="en-US" dirty="0"/>
          </a:p>
        </p:txBody>
      </p:sp>
    </p:spTree>
    <p:extLst>
      <p:ext uri="{BB962C8B-B14F-4D97-AF65-F5344CB8AC3E}">
        <p14:creationId xmlns:p14="http://schemas.microsoft.com/office/powerpoint/2010/main" val="1028976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Must explore goals and interests</a:t>
            </a:r>
          </a:p>
          <a:p>
            <a:r>
              <a:rPr lang="en-US" dirty="0"/>
              <a:t>Expand upon the initial assessment</a:t>
            </a:r>
          </a:p>
          <a:p>
            <a:pPr lvl="1"/>
            <a:r>
              <a:rPr lang="en-US" dirty="0"/>
              <a:t>Utilizes diagnostic testing tools</a:t>
            </a:r>
          </a:p>
          <a:p>
            <a:pPr lvl="1"/>
            <a:r>
              <a:rPr lang="en-US" dirty="0"/>
              <a:t>May include in-depth interviewing and evaluation</a:t>
            </a:r>
          </a:p>
          <a:p>
            <a:r>
              <a:rPr lang="en-US" dirty="0"/>
              <a:t>May inform whether the 6 criteria for approval of training have been met</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34</a:t>
            </a:fld>
            <a:endParaRPr lang="en-US" dirty="0"/>
          </a:p>
        </p:txBody>
      </p:sp>
      <p:sp>
        <p:nvSpPr>
          <p:cNvPr id="4" name="Title 3"/>
          <p:cNvSpPr>
            <a:spLocks noGrp="1"/>
          </p:cNvSpPr>
          <p:nvPr>
            <p:ph type="title"/>
          </p:nvPr>
        </p:nvSpPr>
        <p:spPr/>
        <p:txBody>
          <a:bodyPr>
            <a:normAutofit/>
          </a:bodyPr>
          <a:lstStyle/>
          <a:p>
            <a:r>
              <a:rPr lang="en-US" dirty="0"/>
              <a:t>Comprehensive and Specialized Assessments – 20 CFR 618.345</a:t>
            </a:r>
          </a:p>
        </p:txBody>
      </p:sp>
    </p:spTree>
    <p:extLst>
      <p:ext uri="{BB962C8B-B14F-4D97-AF65-F5344CB8AC3E}">
        <p14:creationId xmlns:p14="http://schemas.microsoft.com/office/powerpoint/2010/main" val="765095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Individual Employment Plans</a:t>
            </a:r>
          </a:p>
        </p:txBody>
      </p:sp>
      <p:sp>
        <p:nvSpPr>
          <p:cNvPr id="7" name="Text Placeholder 6"/>
          <p:cNvSpPr>
            <a:spLocks noGrp="1"/>
          </p:cNvSpPr>
          <p:nvPr>
            <p:ph type="body" idx="1"/>
          </p:nvPr>
        </p:nvSpPr>
        <p:spPr/>
        <p:txBody>
          <a:bodyPr/>
          <a:lstStyle/>
          <a:p>
            <a:r>
              <a:rPr lang="en-US" dirty="0"/>
              <a:t>20 CFR 618.350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35</a:t>
            </a:fld>
            <a:endParaRPr lang="en-US" dirty="0"/>
          </a:p>
        </p:txBody>
      </p:sp>
    </p:spTree>
    <p:extLst>
      <p:ext uri="{BB962C8B-B14F-4D97-AF65-F5344CB8AC3E}">
        <p14:creationId xmlns:p14="http://schemas.microsoft.com/office/powerpoint/2010/main" val="2008656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IEP is needed to approve training under Subpart F</a:t>
            </a:r>
          </a:p>
          <a:p>
            <a:r>
              <a:rPr lang="en-US" dirty="0"/>
              <a:t>Uses results of assessments</a:t>
            </a:r>
          </a:p>
          <a:p>
            <a:r>
              <a:rPr lang="en-US" dirty="0"/>
              <a:t>Must document:</a:t>
            </a:r>
          </a:p>
          <a:p>
            <a:pPr lvl="1"/>
            <a:r>
              <a:rPr lang="en-US" dirty="0"/>
              <a:t>Employment goal</a:t>
            </a:r>
          </a:p>
          <a:p>
            <a:pPr lvl="1"/>
            <a:r>
              <a:rPr lang="en-US" dirty="0"/>
              <a:t>Type of training proposed, if any</a:t>
            </a:r>
          </a:p>
          <a:p>
            <a:pPr lvl="1"/>
            <a:r>
              <a:rPr lang="en-US" dirty="0"/>
              <a:t>Services, if any, needed to obtain suitable employment</a:t>
            </a:r>
          </a:p>
          <a:p>
            <a:pPr lvl="1"/>
            <a:r>
              <a:rPr lang="en-US" dirty="0"/>
              <a:t>Supplemental assistance that may be needed</a:t>
            </a:r>
          </a:p>
          <a:p>
            <a:pPr lvl="1"/>
            <a:endParaRPr lang="en-US" dirty="0"/>
          </a:p>
          <a:p>
            <a:pPr lvl="1"/>
            <a:endParaRPr lang="en-US" dirty="0"/>
          </a:p>
          <a:p>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36</a:t>
            </a:fld>
            <a:endParaRPr lang="en-US" dirty="0"/>
          </a:p>
        </p:txBody>
      </p:sp>
      <p:sp>
        <p:nvSpPr>
          <p:cNvPr id="4" name="Title 3"/>
          <p:cNvSpPr>
            <a:spLocks noGrp="1"/>
          </p:cNvSpPr>
          <p:nvPr>
            <p:ph type="title"/>
          </p:nvPr>
        </p:nvSpPr>
        <p:spPr/>
        <p:txBody>
          <a:bodyPr/>
          <a:lstStyle/>
          <a:p>
            <a:r>
              <a:rPr lang="en-US" dirty="0"/>
              <a:t>Individual Employment Plans – 20 CFR 618.350</a:t>
            </a:r>
          </a:p>
        </p:txBody>
      </p:sp>
    </p:spTree>
    <p:extLst>
      <p:ext uri="{BB962C8B-B14F-4D97-AF65-F5344CB8AC3E}">
        <p14:creationId xmlns:p14="http://schemas.microsoft.com/office/powerpoint/2010/main" val="4075091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Partner program IEP may be used or supplemented</a:t>
            </a:r>
          </a:p>
          <a:p>
            <a:r>
              <a:rPr lang="en-US" dirty="0"/>
              <a:t>State must monitor progress against the IEP</a:t>
            </a:r>
          </a:p>
          <a:p>
            <a:r>
              <a:rPr lang="en-US" dirty="0"/>
              <a:t>State must modify IEP as necessary</a:t>
            </a:r>
          </a:p>
          <a:p>
            <a:r>
              <a:rPr lang="en-US" dirty="0"/>
              <a:t>A worker may refuse an IEP</a:t>
            </a:r>
          </a:p>
          <a:p>
            <a:pPr lvl="1"/>
            <a:r>
              <a:rPr lang="en-US" dirty="0"/>
              <a:t>May result in a denial of a job search allowance, relocation allowance, and/or training</a:t>
            </a:r>
          </a:p>
          <a:p>
            <a:pPr lvl="1"/>
            <a:endParaRPr lang="en-US" dirty="0"/>
          </a:p>
          <a:p>
            <a:pPr lvl="1"/>
            <a:endParaRPr lang="en-US" dirty="0"/>
          </a:p>
          <a:p>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37</a:t>
            </a:fld>
            <a:endParaRPr lang="en-US" dirty="0"/>
          </a:p>
        </p:txBody>
      </p:sp>
      <p:sp>
        <p:nvSpPr>
          <p:cNvPr id="4" name="Title 3"/>
          <p:cNvSpPr>
            <a:spLocks noGrp="1"/>
          </p:cNvSpPr>
          <p:nvPr>
            <p:ph type="title"/>
          </p:nvPr>
        </p:nvSpPr>
        <p:spPr/>
        <p:txBody>
          <a:bodyPr/>
          <a:lstStyle/>
          <a:p>
            <a:r>
              <a:rPr lang="en-US" dirty="0"/>
              <a:t>Individual Employment Plans – 20 CFR 618.350</a:t>
            </a:r>
          </a:p>
        </p:txBody>
      </p:sp>
    </p:spTree>
    <p:extLst>
      <p:ext uri="{BB962C8B-B14F-4D97-AF65-F5344CB8AC3E}">
        <p14:creationId xmlns:p14="http://schemas.microsoft.com/office/powerpoint/2010/main" val="510943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Why is an IEP required for the job search allowance, but not for the relocation allowance? </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38</a:t>
            </a:fld>
            <a:endParaRPr lang="en-US" dirty="0"/>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1707751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Knowledge, Skills, and Abilities of Staff</a:t>
            </a:r>
          </a:p>
        </p:txBody>
      </p:sp>
      <p:sp>
        <p:nvSpPr>
          <p:cNvPr id="7" name="Text Placeholder 6"/>
          <p:cNvSpPr>
            <a:spLocks noGrp="1"/>
          </p:cNvSpPr>
          <p:nvPr>
            <p:ph type="body" idx="1"/>
          </p:nvPr>
        </p:nvSpPr>
        <p:spPr/>
        <p:txBody>
          <a:bodyPr/>
          <a:lstStyle/>
          <a:p>
            <a:r>
              <a:rPr lang="en-US" dirty="0"/>
              <a:t>20 CFR 618.355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39</a:t>
            </a:fld>
            <a:endParaRPr lang="en-US" dirty="0"/>
          </a:p>
        </p:txBody>
      </p:sp>
    </p:spTree>
    <p:extLst>
      <p:ext uri="{BB962C8B-B14F-4D97-AF65-F5344CB8AC3E}">
        <p14:creationId xmlns:p14="http://schemas.microsoft.com/office/powerpoint/2010/main" val="313890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Major Provisions</a:t>
            </a:r>
          </a:p>
          <a:p>
            <a:r>
              <a:rPr lang="en-US" dirty="0"/>
              <a:t>Trade as a One-Stop Partner</a:t>
            </a:r>
          </a:p>
          <a:p>
            <a:r>
              <a:rPr lang="en-US" dirty="0"/>
              <a:t>Required Services</a:t>
            </a:r>
          </a:p>
          <a:p>
            <a:r>
              <a:rPr lang="en-US" dirty="0"/>
              <a:t>Integrated Services / Co-Enrollment</a:t>
            </a:r>
          </a:p>
          <a:p>
            <a:r>
              <a:rPr lang="en-US" dirty="0"/>
              <a:t>Assessments</a:t>
            </a:r>
          </a:p>
          <a:p>
            <a:r>
              <a:rPr lang="en-US" dirty="0"/>
              <a:t>Individual Employment Plans</a:t>
            </a:r>
          </a:p>
          <a:p>
            <a:r>
              <a:rPr lang="en-US" dirty="0"/>
              <a:t>Staff Skills</a:t>
            </a:r>
          </a:p>
          <a:p>
            <a:r>
              <a:rPr lang="en-US" dirty="0"/>
              <a:t>Provision of Services to Training Participants</a:t>
            </a:r>
          </a:p>
        </p:txBody>
      </p:sp>
    </p:spTree>
    <p:extLst>
      <p:ext uri="{BB962C8B-B14F-4D97-AF65-F5344CB8AC3E}">
        <p14:creationId xmlns:p14="http://schemas.microsoft.com/office/powerpoint/2010/main" val="409103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Knowledge of the local labor market</a:t>
            </a:r>
          </a:p>
          <a:p>
            <a:r>
              <a:rPr lang="en-US" dirty="0"/>
              <a:t>Knowledge of local employer and occupation skill demands and hiring prerequisites, such as educational requirements and professional certifications</a:t>
            </a:r>
          </a:p>
          <a:p>
            <a:r>
              <a:rPr lang="en-US" dirty="0"/>
              <a:t>Ability to identify transferable skills that a trade-affected worker may possess that would be of interest to other local employers outside of the worker’s present occupational area</a:t>
            </a:r>
          </a:p>
          <a:p>
            <a:r>
              <a:rPr lang="en-US" dirty="0"/>
              <a:t>Ability to evaluate quickly a worker’s ability to conduct a self-directed job search</a:t>
            </a:r>
          </a:p>
          <a:p>
            <a:r>
              <a:rPr lang="en-US" dirty="0"/>
              <a:t>Ability to identify barriers to a worker’s employment that could be overcome with training and case management services</a:t>
            </a:r>
          </a:p>
          <a:p>
            <a:r>
              <a:rPr lang="en-US" dirty="0"/>
              <a:t>Staff may be from partner programs</a:t>
            </a:r>
          </a:p>
          <a:p>
            <a:r>
              <a:rPr lang="en-US" dirty="0"/>
              <a:t>Employment and case management funds may be used to maintain the KSAs of staff</a:t>
            </a:r>
          </a:p>
          <a:p>
            <a:pPr lvl="1"/>
            <a:endParaRPr lang="en-US" dirty="0"/>
          </a:p>
          <a:p>
            <a:pPr lvl="1"/>
            <a:endParaRPr lang="en-US" dirty="0"/>
          </a:p>
          <a:p>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40</a:t>
            </a:fld>
            <a:endParaRPr lang="en-US" dirty="0"/>
          </a:p>
        </p:txBody>
      </p:sp>
      <p:sp>
        <p:nvSpPr>
          <p:cNvPr id="4" name="Title 3"/>
          <p:cNvSpPr>
            <a:spLocks noGrp="1"/>
          </p:cNvSpPr>
          <p:nvPr>
            <p:ph type="title"/>
          </p:nvPr>
        </p:nvSpPr>
        <p:spPr/>
        <p:txBody>
          <a:bodyPr/>
          <a:lstStyle/>
          <a:p>
            <a:r>
              <a:rPr lang="en-US" dirty="0"/>
              <a:t>Staff Skills – 20 CFR 618.355</a:t>
            </a:r>
          </a:p>
        </p:txBody>
      </p:sp>
    </p:spTree>
    <p:extLst>
      <p:ext uri="{BB962C8B-B14F-4D97-AF65-F5344CB8AC3E}">
        <p14:creationId xmlns:p14="http://schemas.microsoft.com/office/powerpoint/2010/main" val="3366368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Can TAA Program funds be used to train employees at partner agencies (WIOA’s dislocated worker program staff as an example) that perform assessments for trade-affected workers?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41</a:t>
            </a:fld>
            <a:endParaRPr lang="en-US" dirty="0"/>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894822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Supporting Participants in Training</a:t>
            </a:r>
          </a:p>
        </p:txBody>
      </p:sp>
      <p:sp>
        <p:nvSpPr>
          <p:cNvPr id="7" name="Text Placeholder 6"/>
          <p:cNvSpPr>
            <a:spLocks noGrp="1"/>
          </p:cNvSpPr>
          <p:nvPr>
            <p:ph type="body" idx="1"/>
          </p:nvPr>
        </p:nvSpPr>
        <p:spPr/>
        <p:txBody>
          <a:bodyPr/>
          <a:lstStyle/>
          <a:p>
            <a:r>
              <a:rPr lang="en-US" dirty="0"/>
              <a:t>20 CFR 618.360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42</a:t>
            </a:fld>
            <a:endParaRPr lang="en-US" dirty="0"/>
          </a:p>
        </p:txBody>
      </p:sp>
    </p:spTree>
    <p:extLst>
      <p:ext uri="{BB962C8B-B14F-4D97-AF65-F5344CB8AC3E}">
        <p14:creationId xmlns:p14="http://schemas.microsoft.com/office/powerpoint/2010/main" val="3550114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Employment and case managements services must be made available to:</a:t>
            </a:r>
          </a:p>
          <a:p>
            <a:pPr lvl="1"/>
            <a:r>
              <a:rPr lang="en-US" dirty="0"/>
              <a:t>Workers participating in training</a:t>
            </a:r>
          </a:p>
          <a:p>
            <a:pPr lvl="1"/>
            <a:r>
              <a:rPr lang="en-US" dirty="0"/>
              <a:t>Workers that have completed training</a:t>
            </a:r>
          </a:p>
          <a:p>
            <a:pPr lvl="1"/>
            <a:r>
              <a:rPr lang="en-US" dirty="0"/>
              <a:t>Workers on a waiver from training</a:t>
            </a:r>
          </a:p>
          <a:p>
            <a:pPr lvl="1"/>
            <a:endParaRPr lang="en-US" dirty="0"/>
          </a:p>
          <a:p>
            <a:pPr lvl="1"/>
            <a:endParaRPr lang="en-US" dirty="0"/>
          </a:p>
          <a:p>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43</a:t>
            </a:fld>
            <a:endParaRPr lang="en-US" dirty="0"/>
          </a:p>
        </p:txBody>
      </p:sp>
      <p:sp>
        <p:nvSpPr>
          <p:cNvPr id="4" name="Title 3"/>
          <p:cNvSpPr>
            <a:spLocks noGrp="1"/>
          </p:cNvSpPr>
          <p:nvPr>
            <p:ph type="title"/>
          </p:nvPr>
        </p:nvSpPr>
        <p:spPr/>
        <p:txBody>
          <a:bodyPr/>
          <a:lstStyle/>
          <a:p>
            <a:r>
              <a:rPr lang="en-US" dirty="0"/>
              <a:t>Services to Training Participants – 20 CFR 618.360</a:t>
            </a:r>
          </a:p>
        </p:txBody>
      </p:sp>
    </p:spTree>
    <p:extLst>
      <p:ext uri="{BB962C8B-B14F-4D97-AF65-F5344CB8AC3E}">
        <p14:creationId xmlns:p14="http://schemas.microsoft.com/office/powerpoint/2010/main" val="3877404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Wrapping Up</a:t>
            </a:r>
          </a:p>
        </p:txBody>
      </p:sp>
      <p:sp>
        <p:nvSpPr>
          <p:cNvPr id="7" name="Text Placeholder 6"/>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44</a:t>
            </a:fld>
            <a:endParaRPr lang="en-US" dirty="0"/>
          </a:p>
        </p:txBody>
      </p:sp>
    </p:spTree>
    <p:extLst>
      <p:ext uri="{BB962C8B-B14F-4D97-AF65-F5344CB8AC3E}">
        <p14:creationId xmlns:p14="http://schemas.microsoft.com/office/powerpoint/2010/main" val="2634988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45</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b="1" dirty="0"/>
              <a:t>TAA Community</a:t>
            </a:r>
          </a:p>
          <a:p>
            <a:pPr lvl="1"/>
            <a:r>
              <a:rPr lang="en-US" dirty="0"/>
              <a:t>Workforce GPS TAA Program Community</a:t>
            </a:r>
          </a:p>
          <a:p>
            <a:pPr lvl="2"/>
            <a:r>
              <a:rPr lang="en-US" dirty="0"/>
              <a:t>taa.workforcegps.org</a:t>
            </a:r>
          </a:p>
          <a:p>
            <a:r>
              <a:rPr lang="en-US" b="1" dirty="0"/>
              <a:t>20 CFR 618 (Federal Register)</a:t>
            </a:r>
          </a:p>
          <a:p>
            <a:pPr lvl="1"/>
            <a:r>
              <a:rPr lang="en-US" dirty="0"/>
              <a:t>TAA Program Regulations</a:t>
            </a:r>
          </a:p>
          <a:p>
            <a:pPr lvl="2"/>
            <a:r>
              <a:rPr lang="en-US" dirty="0">
                <a:hlinkClick r:id="rId4"/>
              </a:rPr>
              <a:t>www.federalregister.gov/documents/2020/08/21/2020-13802/trade-adjustment-assistance-for-workers</a:t>
            </a: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b="1" dirty="0"/>
              <a:t>TAA Program Website</a:t>
            </a:r>
          </a:p>
          <a:p>
            <a:pPr lvl="1"/>
            <a:r>
              <a:rPr lang="en-US" dirty="0"/>
              <a:t>Official website of the TAA Program</a:t>
            </a:r>
          </a:p>
          <a:p>
            <a:pPr lvl="2"/>
            <a:r>
              <a:rPr lang="en-US" dirty="0"/>
              <a:t>www.dol.gov/agencies/eta/tradeact</a:t>
            </a:r>
          </a:p>
          <a:p>
            <a:r>
              <a:rPr lang="en-US" b="1" dirty="0"/>
              <a:t>Trade Act of 1974, as amended</a:t>
            </a:r>
          </a:p>
          <a:p>
            <a:pPr lvl="1"/>
            <a:r>
              <a:rPr lang="en-US" dirty="0"/>
              <a:t>Official US Code version of the Trade Act</a:t>
            </a:r>
          </a:p>
          <a:p>
            <a:pPr lvl="2"/>
            <a:r>
              <a:rPr lang="en-US" dirty="0"/>
              <a:t>uscode.house.gov/browse/prelim@title19/chapter12/subchapter2/part2&amp;edition=prelim</a:t>
            </a:r>
          </a:p>
        </p:txBody>
      </p:sp>
    </p:spTree>
    <p:custDataLst>
      <p:tags r:id="rId1"/>
    </p:custDataLst>
    <p:extLst>
      <p:ext uri="{BB962C8B-B14F-4D97-AF65-F5344CB8AC3E}">
        <p14:creationId xmlns:p14="http://schemas.microsoft.com/office/powerpoint/2010/main" val="1033396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p:txBody>
          <a:bodyPr/>
          <a:lstStyle/>
          <a:p>
            <a:r>
              <a:rPr lang="en-US" dirty="0"/>
              <a:t>Subpart D</a:t>
            </a:r>
          </a:p>
          <a:p>
            <a:pPr lvl="2"/>
            <a:r>
              <a:rPr lang="en-US" dirty="0"/>
              <a:t>Wednesday, September 2, 2020 – 1 p.m. Eastern</a:t>
            </a:r>
          </a:p>
          <a:p>
            <a:r>
              <a:rPr lang="en-US" dirty="0"/>
              <a:t>Subpart E</a:t>
            </a:r>
          </a:p>
          <a:p>
            <a:pPr lvl="2"/>
            <a:r>
              <a:rPr lang="en-US" dirty="0"/>
              <a:t>Friday, September 4, 2020 – 1 p.m. Eastern</a:t>
            </a:r>
          </a:p>
          <a:p>
            <a:r>
              <a:rPr lang="en-US" dirty="0"/>
              <a:t>Subpart F – Part 1</a:t>
            </a:r>
          </a:p>
          <a:p>
            <a:pPr lvl="2"/>
            <a:r>
              <a:rPr lang="en-US" dirty="0"/>
              <a:t>Tuesday, September 8, 2020 – 1p.m. Eastern</a:t>
            </a:r>
          </a:p>
          <a:p>
            <a:r>
              <a:rPr lang="en-US" dirty="0"/>
              <a:t>Subpart F – Part 2</a:t>
            </a:r>
          </a:p>
          <a:p>
            <a:pPr lvl="2"/>
            <a:r>
              <a:rPr lang="en-US" dirty="0"/>
              <a:t>Friday, September 11, 2020 – 1 p.m. Eastern</a:t>
            </a:r>
          </a:p>
          <a:p>
            <a:pPr lvl="2"/>
            <a:endParaRPr lang="en-US" dirty="0"/>
          </a:p>
          <a:p>
            <a:pPr lvl="2"/>
            <a:endParaRPr lang="en-US" dirty="0"/>
          </a:p>
        </p:txBody>
      </p:sp>
    </p:spTree>
    <p:extLst>
      <p:ext uri="{BB962C8B-B14F-4D97-AF65-F5344CB8AC3E}">
        <p14:creationId xmlns:p14="http://schemas.microsoft.com/office/powerpoint/2010/main" val="3964331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fld id="{158B7785-F6D6-45F8-833E-07BD84680091}" type="slidenum">
              <a:rPr lang="en-US" smtClean="0"/>
              <a:pPr/>
              <a:t>47</a:t>
            </a:fld>
            <a:endParaRPr lang="en-US"/>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p:txBody>
          <a:bodyPr/>
          <a:lstStyle/>
          <a:p>
            <a:r>
              <a:rPr lang="en-US" dirty="0"/>
              <a:t>Subpart G</a:t>
            </a:r>
          </a:p>
          <a:p>
            <a:pPr lvl="2"/>
            <a:r>
              <a:rPr lang="en-US" dirty="0"/>
              <a:t>Monday, September 14, 2020 – 1 p.m. Eastern</a:t>
            </a:r>
          </a:p>
          <a:p>
            <a:r>
              <a:rPr lang="en-US" dirty="0"/>
              <a:t>Subpart H</a:t>
            </a:r>
          </a:p>
          <a:p>
            <a:pPr lvl="2"/>
            <a:r>
              <a:rPr lang="en-US" dirty="0"/>
              <a:t>Wednesday, September 16, 2020 – 1 p.m. Eastern</a:t>
            </a:r>
          </a:p>
          <a:p>
            <a:r>
              <a:rPr lang="en-US" dirty="0"/>
              <a:t>Subpart I</a:t>
            </a:r>
          </a:p>
          <a:p>
            <a:pPr lvl="2"/>
            <a:r>
              <a:rPr lang="en-US" dirty="0"/>
              <a:t>Friday, September 18, 2020 – 1 p.m. Eastern</a:t>
            </a:r>
          </a:p>
          <a:p>
            <a:pPr marL="457200" lvl="2" indent="0">
              <a:buNone/>
            </a:pPr>
            <a:endParaRPr lang="en-US" b="0" dirty="0"/>
          </a:p>
        </p:txBody>
      </p:sp>
    </p:spTree>
    <p:extLst>
      <p:ext uri="{BB962C8B-B14F-4D97-AF65-F5344CB8AC3E}">
        <p14:creationId xmlns:p14="http://schemas.microsoft.com/office/powerpoint/2010/main" val="2512216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pPr lvl="0">
              <a:spcBef>
                <a:spcPts val="1200"/>
              </a:spcBef>
              <a:spcAft>
                <a:spcPts val="0"/>
              </a:spcAft>
              <a:buClr>
                <a:srgbClr val="7A232F"/>
              </a:buClr>
            </a:pPr>
            <a:r>
              <a:rPr lang="en-US" b="1" i="0" dirty="0">
                <a:solidFill>
                  <a:srgbClr val="9E1C30"/>
                </a:solidFill>
              </a:rPr>
              <a:t>Regulation Questions</a:t>
            </a:r>
          </a:p>
          <a:p>
            <a:pPr marL="457200" lvl="1">
              <a:spcBef>
                <a:spcPts val="200"/>
              </a:spcBef>
              <a:buClr>
                <a:srgbClr val="005A7C"/>
              </a:buClr>
            </a:pPr>
            <a:r>
              <a:rPr lang="en-US" dirty="0">
                <a:solidFill>
                  <a:srgbClr val="F3F4F4">
                    <a:lumMod val="25000"/>
                  </a:srgbClr>
                </a:solidFill>
              </a:rPr>
              <a:t>General Inbox</a:t>
            </a:r>
          </a:p>
          <a:p>
            <a:pPr marL="914400" lvl="3" indent="-457200">
              <a:spcBef>
                <a:spcPts val="400"/>
              </a:spcBef>
              <a:buClr>
                <a:srgbClr val="073445">
                  <a:lumMod val="90000"/>
                  <a:lumOff val="10000"/>
                </a:srgbClr>
              </a:buClr>
              <a:buFont typeface="Wingdings" panose="05000000000000000000" pitchFamily="2" charset="2"/>
              <a:buChar char=""/>
            </a:pPr>
            <a:r>
              <a:rPr lang="en-US" sz="1800" u="sng" dirty="0">
                <a:solidFill>
                  <a:srgbClr val="005A7C"/>
                </a:solidFill>
              </a:rPr>
              <a:t>regulations.taa@dol.gov</a:t>
            </a:r>
          </a:p>
          <a:p>
            <a:endParaRPr lang="en-US" dirty="0"/>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3" name="Text Placeholder 2"/>
          <p:cNvSpPr>
            <a:spLocks noGrp="1"/>
          </p:cNvSpPr>
          <p:nvPr>
            <p:ph type="body" idx="20"/>
          </p:nvPr>
        </p:nvSpPr>
        <p:spPr/>
        <p:txBody>
          <a:bodyPr/>
          <a:lstStyle/>
          <a:p>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Major Provisions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4187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Major Provisions</a:t>
            </a:r>
          </a:p>
        </p:txBody>
      </p:sp>
      <p:sp>
        <p:nvSpPr>
          <p:cNvPr id="2" name="Content Placeholder 1"/>
          <p:cNvSpPr>
            <a:spLocks noGrp="1"/>
          </p:cNvSpPr>
          <p:nvPr>
            <p:ph idx="1"/>
          </p:nvPr>
        </p:nvSpPr>
        <p:spPr/>
        <p:txBody>
          <a:bodyPr>
            <a:normAutofit/>
          </a:bodyPr>
          <a:lstStyle/>
          <a:p>
            <a:r>
              <a:rPr lang="en-US" dirty="0"/>
              <a:t>Essentially, an entire new subpart of the rule that makes significant changes to 20 CFR 617.20 and 20 CFR 617.21</a:t>
            </a:r>
          </a:p>
          <a:p>
            <a:r>
              <a:rPr lang="en-US" dirty="0"/>
              <a:t>Clarifies the provision of required case management services</a:t>
            </a:r>
          </a:p>
          <a:p>
            <a:r>
              <a:rPr lang="en-US" dirty="0"/>
              <a:t>Codifies the role of the TAA Program as a one-stop partner</a:t>
            </a:r>
          </a:p>
          <a:p>
            <a:r>
              <a:rPr lang="en-US" dirty="0"/>
              <a:t>Requires WIOA dislocated worker co-enrollment for adversely affected workers </a:t>
            </a:r>
          </a:p>
          <a:p>
            <a:r>
              <a:rPr lang="en-US" dirty="0"/>
              <a:t>Strongly encourages other partner program enrollment, as appropriate</a:t>
            </a:r>
          </a:p>
          <a:p>
            <a:r>
              <a:rPr lang="en-US" dirty="0"/>
              <a:t>Requires an initial assessment of trade affected workers</a:t>
            </a:r>
          </a:p>
          <a:p>
            <a:r>
              <a:rPr lang="en-US" dirty="0"/>
              <a:t>Provides requirements for individual employment plans (IEP)</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6</a:t>
            </a:fld>
            <a:endParaRPr lang="en-US" dirty="0"/>
          </a:p>
        </p:txBody>
      </p:sp>
    </p:spTree>
    <p:extLst>
      <p:ext uri="{BB962C8B-B14F-4D97-AF65-F5344CB8AC3E}">
        <p14:creationId xmlns:p14="http://schemas.microsoft.com/office/powerpoint/2010/main" val="263435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Major Provisions</a:t>
            </a:r>
          </a:p>
        </p:txBody>
      </p:sp>
      <p:sp>
        <p:nvSpPr>
          <p:cNvPr id="2" name="Content Placeholder 1"/>
          <p:cNvSpPr>
            <a:spLocks noGrp="1"/>
          </p:cNvSpPr>
          <p:nvPr>
            <p:ph idx="1"/>
          </p:nvPr>
        </p:nvSpPr>
        <p:spPr/>
        <p:txBody>
          <a:bodyPr>
            <a:normAutofit/>
          </a:bodyPr>
          <a:lstStyle/>
          <a:p>
            <a:r>
              <a:rPr lang="en-US" dirty="0"/>
              <a:t>Defines:</a:t>
            </a:r>
          </a:p>
          <a:p>
            <a:pPr lvl="1"/>
            <a:r>
              <a:rPr lang="en-US" dirty="0"/>
              <a:t>Initial assessment</a:t>
            </a:r>
          </a:p>
          <a:p>
            <a:pPr lvl="1"/>
            <a:r>
              <a:rPr lang="en-US" dirty="0"/>
              <a:t>Comprehensive and specialized assessments</a:t>
            </a:r>
          </a:p>
          <a:p>
            <a:pPr lvl="1"/>
            <a:r>
              <a:rPr lang="en-US" dirty="0"/>
              <a:t>Individual employment plan</a:t>
            </a:r>
          </a:p>
          <a:p>
            <a:pPr lvl="1"/>
            <a:r>
              <a:rPr lang="en-US" dirty="0"/>
              <a:t>Expectations of knowledge, skills, and abilities of staff providing services</a:t>
            </a:r>
          </a:p>
          <a:p>
            <a:r>
              <a:rPr lang="en-US" dirty="0"/>
              <a:t>Codifies employment and case management services for participants participating in training</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7</a:t>
            </a:fld>
            <a:endParaRPr lang="en-US" dirty="0"/>
          </a:p>
        </p:txBody>
      </p:sp>
    </p:spTree>
    <p:extLst>
      <p:ext uri="{BB962C8B-B14F-4D97-AF65-F5344CB8AC3E}">
        <p14:creationId xmlns:p14="http://schemas.microsoft.com/office/powerpoint/2010/main" val="39778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Trade at the One-Stop</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a:bodyPr>
          <a:lstStyle/>
          <a:p>
            <a:r>
              <a:rPr lang="en-US" dirty="0"/>
              <a:t>20 CFR 618.305</a:t>
            </a:r>
          </a:p>
        </p:txBody>
      </p:sp>
    </p:spTree>
    <p:extLst>
      <p:ext uri="{BB962C8B-B14F-4D97-AF65-F5344CB8AC3E}">
        <p14:creationId xmlns:p14="http://schemas.microsoft.com/office/powerpoint/2010/main" val="285953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Trade as a One-Stop Partner – 20 CFR 618.305</a:t>
            </a:r>
          </a:p>
        </p:txBody>
      </p:sp>
      <p:sp>
        <p:nvSpPr>
          <p:cNvPr id="2" name="Content Placeholder 1"/>
          <p:cNvSpPr>
            <a:spLocks noGrp="1"/>
          </p:cNvSpPr>
          <p:nvPr>
            <p:ph idx="1"/>
          </p:nvPr>
        </p:nvSpPr>
        <p:spPr/>
        <p:txBody>
          <a:bodyPr>
            <a:normAutofit/>
          </a:bodyPr>
          <a:lstStyle/>
          <a:p>
            <a:r>
              <a:rPr lang="en-US" dirty="0"/>
              <a:t>TAA is a required partner under WIOA</a:t>
            </a:r>
          </a:p>
          <a:p>
            <a:r>
              <a:rPr lang="en-US" dirty="0"/>
              <a:t>TAA must support One-Stop infrastructure costs</a:t>
            </a:r>
          </a:p>
          <a:p>
            <a:r>
              <a:rPr lang="en-US" dirty="0"/>
              <a:t>TAA must be a signatory to the Memorandum of Understanding established by 20 CFR 678.500 (WIOA)</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9</a:t>
            </a:fld>
            <a:endParaRPr lang="en-US" dirty="0"/>
          </a:p>
        </p:txBody>
      </p:sp>
    </p:spTree>
    <p:extLst>
      <p:ext uri="{BB962C8B-B14F-4D97-AF65-F5344CB8AC3E}">
        <p14:creationId xmlns:p14="http://schemas.microsoft.com/office/powerpoint/2010/main" val="2714763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here Are You?&amp;quot;&quot;/&gt;&lt;property id=&quot;20307&quot; value=&quot;317&quot;/&gt;&lt;/object&gt;&lt;object type=&quot;3&quot; unique_id=&quot;10004&quot;&gt;&lt;property id=&quot;20148&quot; value=&quot;5&quot;/&gt;&lt;property id=&quot;20300&quot; value=&quot;Slide 2 - &amp;quot;Subpart C Employment &amp;amp;  Case Management Services&amp;quot;&quot;/&gt;&lt;property id=&quot;20307&quot; value=&quot;256&quot;/&gt;&lt;/object&gt;&lt;object type=&quot;3&quot; unique_id=&quot;10005&quot;&gt;&lt;property id=&quot;20148&quot; value=&quot;5&quot;/&gt;&lt;property id=&quot;20300&quot; value=&quot;Slide 3 - &amp;quot;Today’s Speakers&amp;quot;&quot;/&gt;&lt;property id=&quot;20307&quot; value=&quot;344&quot;/&gt;&lt;/object&gt;&lt;object type=&quot;3&quot; unique_id=&quot;10006&quot;&gt;&lt;property id=&quot;20148&quot; value=&quot;5&quot;/&gt;&lt;property id=&quot;20300&quot; value=&quot;Slide 4 - &amp;quot;Today’s Objectives&amp;quot;&quot;/&gt;&lt;property id=&quot;20307&quot; value=&quot;295&quot;/&gt;&lt;/object&gt;&lt;object type=&quot;3&quot; unique_id=&quot;10007&quot;&gt;&lt;property id=&quot;20148&quot; value=&quot;5&quot;/&gt;&lt;property id=&quot;20300&quot; value=&quot;Slide 5 - &amp;quot;Major Provisions&amp;quot;&quot;/&gt;&lt;property id=&quot;20307&quot; value=&quot;312&quot;/&gt;&lt;/object&gt;&lt;object type=&quot;3&quot; unique_id=&quot;10008&quot;&gt;&lt;property id=&quot;20148&quot; value=&quot;5&quot;/&gt;&lt;property id=&quot;20300&quot; value=&quot;Slide 6 - &amp;quot;Major Provisions&amp;quot;&quot;/&gt;&lt;property id=&quot;20307&quot; value=&quot;318&quot;/&gt;&lt;/object&gt;&lt;object type=&quot;3&quot; unique_id=&quot;10009&quot;&gt;&lt;property id=&quot;20148&quot; value=&quot;5&quot;/&gt;&lt;property id=&quot;20300&quot; value=&quot;Slide 7 - &amp;quot;Major Provisions&amp;quot;&quot;/&gt;&lt;property id=&quot;20307&quot; value=&quot;319&quot;/&gt;&lt;/object&gt;&lt;object type=&quot;3&quot; unique_id=&quot;10010&quot;&gt;&lt;property id=&quot;20148&quot; value=&quot;5&quot;/&gt;&lt;property id=&quot;20300&quot; value=&quot;Slide 8 - &amp;quot;Trade at the One-Stop&amp;quot;&quot;/&gt;&lt;property id=&quot;20307&quot; value=&quot;315&quot;/&gt;&lt;/object&gt;&lt;object type=&quot;3&quot; unique_id=&quot;10011&quot;&gt;&lt;property id=&quot;20148&quot; value=&quot;5&quot;/&gt;&lt;property id=&quot;20300&quot; value=&quot;Slide 9 - &amp;quot;Trade as a One-Stop Partner – 20 CFR 618.305&amp;quot;&quot;/&gt;&lt;property id=&quot;20307&quot; value=&quot;320&quot;/&gt;&lt;/object&gt;&lt;object type=&quot;3&quot; unique_id=&quot;10012&quot;&gt;&lt;property id=&quot;20148&quot; value=&quot;5&quot;/&gt;&lt;property id=&quot;20300&quot; value=&quot;Slide 10 - &amp;quot;Delivery of Services&amp;quot;&quot;/&gt;&lt;property id=&quot;20307&quot; value=&quot;321&quot;/&gt;&lt;/object&gt;&lt;object type=&quot;3&quot; unique_id=&quot;10013&quot;&gt;&lt;property id=&quot;20148&quot; value=&quot;5&quot;/&gt;&lt;property id=&quot;20300&quot; value=&quot;Slide 11 - &amp;quot;Delivery of Services – 20 CFR 618.310(b)&amp;quot;&quot;/&gt;&lt;property id=&quot;20307&quot; value=&quot;322&quot;/&gt;&lt;/object&gt;&lt;object type=&quot;3&quot; unique_id=&quot;10014&quot;&gt;&lt;property id=&quot;20148&quot; value=&quot;5&quot;/&gt;&lt;property id=&quot;20300&quot; value=&quot;Slide 12 - &amp;quot;Delivery of Services&amp;quot;&quot;/&gt;&lt;property id=&quot;20307&quot; value=&quot;323&quot;/&gt;&lt;/object&gt;&lt;object type=&quot;3&quot; unique_id=&quot;10015&quot;&gt;&lt;property id=&quot;20148&quot; value=&quot;5&quot;/&gt;&lt;property id=&quot;20300&quot; value=&quot;Slide 13 - &amp;quot;Question&amp;quot;&quot;/&gt;&lt;property id=&quot;20307&quot; value=&quot;345&quot;/&gt;&lt;/object&gt;&lt;object type=&quot;3&quot; unique_id=&quot;10016&quot;&gt;&lt;property id=&quot;20148&quot; value=&quot;5&quot;/&gt;&lt;property id=&quot;20300&quot; value=&quot;Slide 14 - &amp;quot;Required Services 20 CFR 618.310(c)&amp;quot;&quot;/&gt;&lt;property id=&quot;20307&quot; value=&quot;324&quot;/&gt;&lt;/object&gt;&lt;object type=&quot;3&quot; unique_id=&quot;10017&quot;&gt;&lt;property id=&quot;20148&quot; value=&quot;5&quot;/&gt;&lt;property id=&quot;20300&quot; value=&quot;Slide 15 - &amp;quot;Question&amp;quot;&quot;/&gt;&lt;property id=&quot;20307&quot; value=&quot;346&quot;/&gt;&lt;/object&gt;&lt;object type=&quot;3&quot; unique_id=&quot;10018&quot;&gt;&lt;property id=&quot;20148&quot; value=&quot;5&quot;/&gt;&lt;property id=&quot;20300&quot; value=&quot;Slide 16 - &amp;quot;Required Services – 20 CFR 618.310(c)&amp;quot;&quot;/&gt;&lt;property id=&quot;20307&quot; value=&quot;325&quot;/&gt;&lt;/object&gt;&lt;object type=&quot;3&quot; unique_id=&quot;10019&quot;&gt;&lt;property id=&quot;20148&quot; value=&quot;5&quot;/&gt;&lt;property id=&quot;20300&quot; value=&quot;Slide 17 - &amp;quot;Question&amp;quot;&quot;/&gt;&lt;property id=&quot;20307&quot; value=&quot;347&quot;/&gt;&lt;/object&gt;&lt;object type=&quot;3&quot; unique_id=&quot;10020&quot;&gt;&lt;property id=&quot;20148&quot; value=&quot;5&quot;/&gt;&lt;property id=&quot;20300&quot; value=&quot;Slide 18 - &amp;quot;To Make Available… 20 CFR 618.310(d)&amp;quot;&quot;/&gt;&lt;property id=&quot;20307&quot; value=&quot;326&quot;/&gt;&lt;/object&gt;&lt;object type=&quot;3&quot; unique_id=&quot;10021&quot;&gt;&lt;property id=&quot;20148&quot; value=&quot;5&quot;/&gt;&lt;property id=&quot;20300&quot; value=&quot;Slide 19 - &amp;quot;Integrated Services and Co-Enrollment&amp;quot;&quot;/&gt;&lt;property id=&quot;20307&quot; value=&quot;327&quot;/&gt;&lt;/object&gt;&lt;object type=&quot;3&quot; unique_id=&quot;10022&quot;&gt;&lt;property id=&quot;20148&quot; value=&quot;5&quot;/&gt;&lt;property id=&quot;20300&quot; value=&quot;Slide 20 - &amp;quot;WIOA Co-Enrollment – 20 CFR 618.325&amp;quot;&quot;/&gt;&lt;property id=&quot;20307&quot; value=&quot;328&quot;/&gt;&lt;/object&gt;&lt;object type=&quot;3&quot; unique_id=&quot;10023&quot;&gt;&lt;property id=&quot;20148&quot; value=&quot;5&quot;/&gt;&lt;property id=&quot;20300&quot; value=&quot;Slide 21 - &amp;quot;Question&amp;quot;&quot;/&gt;&lt;property id=&quot;20307&quot; value=&quot;348&quot;/&gt;&lt;/object&gt;&lt;object type=&quot;3&quot; unique_id=&quot;10024&quot;&gt;&lt;property id=&quot;20148&quot; value=&quot;5&quot;/&gt;&lt;property id=&quot;20300&quot; value=&quot;Slide 22 - &amp;quot;Question&amp;quot;&quot;/&gt;&lt;property id=&quot;20307&quot; value=&quot;349&quot;/&gt;&lt;/object&gt;&lt;object type=&quot;3&quot; unique_id=&quot;10025&quot;&gt;&lt;property id=&quot;20148&quot; value=&quot;5&quot;/&gt;&lt;property id=&quot;20300&quot; value=&quot;Slide 23 - &amp;quot;Question&amp;quot;&quot;/&gt;&lt;property id=&quot;20307&quot; value=&quot;350&quot;/&gt;&lt;/object&gt;&lt;object type=&quot;3&quot; unique_id=&quot;10026&quot;&gt;&lt;property id=&quot;20148&quot; value=&quot;5&quot;/&gt;&lt;property id=&quot;20300&quot; value=&quot;Slide 24 - &amp;quot;Question&amp;quot;&quot;/&gt;&lt;property id=&quot;20307&quot; value=&quot;351&quot;/&gt;&lt;/object&gt;&lt;object type=&quot;3&quot; unique_id=&quot;10027&quot;&gt;&lt;property id=&quot;20148&quot; value=&quot;5&quot;/&gt;&lt;property id=&quot;20300&quot; value=&quot;Slide 25 - &amp;quot;Assessments&amp;quot;&quot;/&gt;&lt;property id=&quot;20307&quot; value=&quot;329&quot;/&gt;&lt;/object&gt;&lt;object type=&quot;3&quot; unique_id=&quot;10028&quot;&gt;&lt;property id=&quot;20148&quot; value=&quot;5&quot;/&gt;&lt;property id=&quot;20300&quot; value=&quot;Slide 26 - &amp;quot;Assessments – 20 CFR 618.330&amp;quot;&quot;/&gt;&lt;property id=&quot;20307&quot; value=&quot;330&quot;/&gt;&lt;/object&gt;&lt;object type=&quot;3&quot; unique_id=&quot;10029&quot;&gt;&lt;property id=&quot;20148&quot; value=&quot;5&quot;/&gt;&lt;property id=&quot;20300&quot; value=&quot;Slide 27 - &amp;quot;Question&amp;quot;&quot;/&gt;&lt;property id=&quot;20307&quot; value=&quot;352&quot;/&gt;&lt;/object&gt;&lt;object type=&quot;3&quot; unique_id=&quot;10030&quot;&gt;&lt;property id=&quot;20148&quot; value=&quot;5&quot;/&gt;&lt;property id=&quot;20300&quot; value=&quot;Slide 28 - &amp;quot;Initial Assessments – 20 CFR 618.335&amp;quot;&quot;/&gt;&lt;property id=&quot;20307&quot; value=&quot;331&quot;/&gt;&lt;/object&gt;&lt;object type=&quot;3&quot; unique_id=&quot;10031&quot;&gt;&lt;property id=&quot;20148&quot; value=&quot;5&quot;/&gt;&lt;property id=&quot;20300&quot; value=&quot;Slide 29 - &amp;quot;Results of Initial Assessments – 20 CFR 618.335&amp;quot;&quot;/&gt;&lt;property id=&quot;20307&quot; value=&quot;332&quot;/&gt;&lt;/object&gt;&lt;object type=&quot;3&quot; unique_id=&quot;10032&quot;&gt;&lt;property id=&quot;20148&quot; value=&quot;5&quot;/&gt;&lt;property id=&quot;20300&quot; value=&quot;Slide 30 - &amp;quot;Question&amp;quot;&quot;/&gt;&lt;property id=&quot;20307&quot; value=&quot;353&quot;/&gt;&lt;/object&gt;&lt;object type=&quot;3&quot; unique_id=&quot;10033&quot;&gt;&lt;property id=&quot;20148&quot; value=&quot;5&quot;/&gt;&lt;property id=&quot;20300&quot; value=&quot;Slide 31 - &amp;quot;Question&amp;quot;&quot;/&gt;&lt;property id=&quot;20307&quot; value=&quot;354&quot;/&gt;&lt;/object&gt;&lt;object type=&quot;3&quot; unique_id=&quot;10034&quot;&gt;&lt;property id=&quot;20148&quot; value=&quot;5&quot;/&gt;&lt;property id=&quot;20300&quot; value=&quot;Slide 32 - &amp;quot;Question&amp;quot;&quot;/&gt;&lt;property id=&quot;20307&quot; value=&quot;355&quot;/&gt;&lt;/object&gt;&lt;object type=&quot;3&quot; unique_id=&quot;10035&quot;&gt;&lt;property id=&quot;20148&quot; value=&quot;5&quot;/&gt;&lt;property id=&quot;20300&quot; value=&quot;Slide 33 - &amp;quot;Comprehensive and Specialized Assessments&amp;quot;&quot;/&gt;&lt;property id=&quot;20307&quot; value=&quot;333&quot;/&gt;&lt;/object&gt;&lt;object type=&quot;3&quot; unique_id=&quot;10036&quot;&gt;&lt;property id=&quot;20148&quot; value=&quot;5&quot;/&gt;&lt;property id=&quot;20300&quot; value=&quot;Slide 34 - &amp;quot;Comprehensive and Specialized Assessments – 20 CFR 618.345&amp;quot;&quot;/&gt;&lt;property id=&quot;20307&quot; value=&quot;334&quot;/&gt;&lt;/object&gt;&lt;object type=&quot;3&quot; unique_id=&quot;10037&quot;&gt;&lt;property id=&quot;20148&quot; value=&quot;5&quot;/&gt;&lt;property id=&quot;20300&quot; value=&quot;Slide 35 - &amp;quot;Individual Employment Plans&amp;quot;&quot;/&gt;&lt;property id=&quot;20307&quot; value=&quot;335&quot;/&gt;&lt;/object&gt;&lt;object type=&quot;3&quot; unique_id=&quot;10038&quot;&gt;&lt;property id=&quot;20148&quot; value=&quot;5&quot;/&gt;&lt;property id=&quot;20300&quot; value=&quot;Slide 36 - &amp;quot;Individual Employment Plans – 20 CFR 618.350&amp;quot;&quot;/&gt;&lt;property id=&quot;20307&quot; value=&quot;336&quot;/&gt;&lt;/object&gt;&lt;object type=&quot;3&quot; unique_id=&quot;10039&quot;&gt;&lt;property id=&quot;20148&quot; value=&quot;5&quot;/&gt;&lt;property id=&quot;20300&quot; value=&quot;Slide 37 - &amp;quot;Individual Employment Plans – 20 CFR 618.350&amp;quot;&quot;/&gt;&lt;property id=&quot;20307&quot; value=&quot;337&quot;/&gt;&lt;/object&gt;&lt;object type=&quot;3&quot; unique_id=&quot;10040&quot;&gt;&lt;property id=&quot;20148&quot; value=&quot;5&quot;/&gt;&lt;property id=&quot;20300&quot; value=&quot;Slide 38 - &amp;quot;Question&amp;quot;&quot;/&gt;&lt;property id=&quot;20307&quot; value=&quot;356&quot;/&gt;&lt;/object&gt;&lt;object type=&quot;3&quot; unique_id=&quot;10041&quot;&gt;&lt;property id=&quot;20148&quot; value=&quot;5&quot;/&gt;&lt;property id=&quot;20300&quot; value=&quot;Slide 39 - &amp;quot;Knowledge, Skills, and Abilities of Staff&amp;quot;&quot;/&gt;&lt;property id=&quot;20307&quot; value=&quot;338&quot;/&gt;&lt;/object&gt;&lt;object type=&quot;3&quot; unique_id=&quot;10042&quot;&gt;&lt;property id=&quot;20148&quot; value=&quot;5&quot;/&gt;&lt;property id=&quot;20300&quot; value=&quot;Slide 40 - &amp;quot;Staff Skills – 20 CFR 618.355&amp;quot;&quot;/&gt;&lt;property id=&quot;20307&quot; value=&quot;339&quot;/&gt;&lt;/object&gt;&lt;object type=&quot;3&quot; unique_id=&quot;10043&quot;&gt;&lt;property id=&quot;20148&quot; value=&quot;5&quot;/&gt;&lt;property id=&quot;20300&quot; value=&quot;Slide 41 - &amp;quot;Question&amp;quot;&quot;/&gt;&lt;property id=&quot;20307&quot; value=&quot;357&quot;/&gt;&lt;/object&gt;&lt;object type=&quot;3&quot; unique_id=&quot;10044&quot;&gt;&lt;property id=&quot;20148&quot; value=&quot;5&quot;/&gt;&lt;property id=&quot;20300&quot; value=&quot;Slide 42 - &amp;quot;Supporting Participants in Training&amp;quot;&quot;/&gt;&lt;property id=&quot;20307&quot; value=&quot;340&quot;/&gt;&lt;/object&gt;&lt;object type=&quot;3&quot; unique_id=&quot;10045&quot;&gt;&lt;property id=&quot;20148&quot; value=&quot;5&quot;/&gt;&lt;property id=&quot;20300&quot; value=&quot;Slide 43 - &amp;quot;Services to Training Participants – 20 CFR 618.360&amp;quot;&quot;/&gt;&lt;property id=&quot;20307&quot; value=&quot;341&quot;/&gt;&lt;/object&gt;&lt;object type=&quot;3&quot; unique_id=&quot;10046&quot;&gt;&lt;property id=&quot;20148&quot; value=&quot;5&quot;/&gt;&lt;property id=&quot;20300&quot; value=&quot;Slide 44 - &amp;quot;Wrapping Up&amp;quot;&quot;/&gt;&lt;property id=&quot;20307&quot; value=&quot;358&quot;/&gt;&lt;/object&gt;&lt;object type=&quot;3&quot; unique_id=&quot;10047&quot;&gt;&lt;property id=&quot;20148&quot; value=&quot;5&quot;/&gt;&lt;property id=&quot;20300&quot; value=&quot;Slide 45 - &amp;quot;Resources:&amp;quot;&quot;/&gt;&lt;property id=&quot;20307&quot; value=&quot;343&quot;/&gt;&lt;/object&gt;&lt;object type=&quot;3&quot; unique_id=&quot;10048&quot;&gt;&lt;property id=&quot;20148&quot; value=&quot;5&quot;/&gt;&lt;property id=&quot;20300&quot; value=&quot;Slide 46 - &amp;quot;Save the Date:&amp;quot;&quot;/&gt;&lt;property id=&quot;20307&quot; value=&quot;359&quot;/&gt;&lt;/object&gt;&lt;object type=&quot;3&quot; unique_id=&quot;10049&quot;&gt;&lt;property id=&quot;20148&quot; value=&quot;5&quot;/&gt;&lt;property id=&quot;20300&quot; value=&quot;Slide 47 - &amp;quot;Save the Date:&amp;quot;&quot;/&gt;&lt;property id=&quot;20307&quot; value=&quot;360&quot;/&gt;&lt;/object&gt;&lt;object type=&quot;3&quot; unique_id=&quot;10050&quot;&gt;&lt;property id=&quot;20148&quot; value=&quot;5&quot;/&gt;&lt;property id=&quot;20300&quot; value=&quot;Slide 48 - &amp;quot;Any Questions?&amp;quot;&quot;/&gt;&lt;property id=&quot;20307&quot; value=&quot;281&quot;/&gt;&lt;/object&gt;&lt;object type=&quot;3&quot; unique_id=&quot;10051&quot;&gt;&lt;property id=&quot;20148&quot; value=&quot;5&quot;/&gt;&lt;property id=&quot;20300&quot; value=&quot;Slide 49 - &amp;quot;Thank You!&amp;quot;&quot;/&gt;&lt;property id=&quot;20307&quot; value=&quot;297&quot;/&gt;&lt;/object&gt;&lt;/object&gt;&lt;object type=&quot;8&quot; unique_id=&quot;10102&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2568</TotalTime>
  <Words>8599</Words>
  <Application>Microsoft Office PowerPoint</Application>
  <PresentationFormat>Widescreen</PresentationFormat>
  <Paragraphs>449</Paragraphs>
  <Slides>49</Slides>
  <Notes>49</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49</vt:i4>
      </vt:variant>
    </vt:vector>
  </HeadingPairs>
  <TitlesOfParts>
    <vt:vector size="65" baseType="lpstr">
      <vt:lpstr>Arial</vt:lpstr>
      <vt:lpstr>Calibri</vt:lpstr>
      <vt:lpstr>Calibri Light</vt:lpstr>
      <vt:lpstr>Georgia</vt:lpstr>
      <vt:lpstr>Helvetica</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Networking trio design template</vt:lpstr>
      <vt:lpstr>Where Are You?</vt:lpstr>
      <vt:lpstr>Subpart C Employment &amp;  Case Management Services</vt:lpstr>
      <vt:lpstr>Today’s Speakers</vt:lpstr>
      <vt:lpstr>Today’s Objectives</vt:lpstr>
      <vt:lpstr>Major Provisions</vt:lpstr>
      <vt:lpstr>Major Provisions</vt:lpstr>
      <vt:lpstr>Major Provisions</vt:lpstr>
      <vt:lpstr>Trade at the One-Stop</vt:lpstr>
      <vt:lpstr>Trade as a One-Stop Partner – 20 CFR 618.305</vt:lpstr>
      <vt:lpstr>Delivery of Services</vt:lpstr>
      <vt:lpstr>Delivery of Services – 20 CFR 618.310(b)</vt:lpstr>
      <vt:lpstr>Delivery of Services</vt:lpstr>
      <vt:lpstr>Question</vt:lpstr>
      <vt:lpstr>Required Services 20 CFR 618.310(c)</vt:lpstr>
      <vt:lpstr>Question</vt:lpstr>
      <vt:lpstr>Required Services – 20 CFR 618.310(c)</vt:lpstr>
      <vt:lpstr>Question</vt:lpstr>
      <vt:lpstr>To Make Available… 20 CFR 618.310(d)</vt:lpstr>
      <vt:lpstr>Integrated Services and Co-Enrollment</vt:lpstr>
      <vt:lpstr>WIOA Co-Enrollment – 20 CFR 618.325</vt:lpstr>
      <vt:lpstr>Question</vt:lpstr>
      <vt:lpstr>Question</vt:lpstr>
      <vt:lpstr>Question</vt:lpstr>
      <vt:lpstr>Question</vt:lpstr>
      <vt:lpstr>Assessments</vt:lpstr>
      <vt:lpstr>Assessments – 20 CFR 618.330</vt:lpstr>
      <vt:lpstr>Question</vt:lpstr>
      <vt:lpstr>Initial Assessments – 20 CFR 618.335</vt:lpstr>
      <vt:lpstr>Results of Initial Assessments – 20 CFR 618.335</vt:lpstr>
      <vt:lpstr>Question</vt:lpstr>
      <vt:lpstr>Question</vt:lpstr>
      <vt:lpstr>Question</vt:lpstr>
      <vt:lpstr>Comprehensive and Specialized Assessments</vt:lpstr>
      <vt:lpstr>Comprehensive and Specialized Assessments – 20 CFR 618.345</vt:lpstr>
      <vt:lpstr>Individual Employment Plans</vt:lpstr>
      <vt:lpstr>Individual Employment Plans – 20 CFR 618.350</vt:lpstr>
      <vt:lpstr>Individual Employment Plans – 20 CFR 618.350</vt:lpstr>
      <vt:lpstr>Question</vt:lpstr>
      <vt:lpstr>Knowledge, Skills, and Abilities of Staff</vt:lpstr>
      <vt:lpstr>Staff Skills – 20 CFR 618.355</vt:lpstr>
      <vt:lpstr>Question</vt:lpstr>
      <vt:lpstr>Supporting Participants in Training</vt:lpstr>
      <vt:lpstr>Services to Training Participants – 20 CFR 618.360</vt:lpstr>
      <vt:lpstr>Wrapping Up</vt:lpstr>
      <vt:lpstr>Resources:</vt:lpstr>
      <vt:lpstr>Save the Date:</vt:lpstr>
      <vt:lpstr>Save the Date:</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253</cp:revision>
  <dcterms:created xsi:type="dcterms:W3CDTF">2019-06-21T16:58:05Z</dcterms:created>
  <dcterms:modified xsi:type="dcterms:W3CDTF">2020-08-31T15:55:11Z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