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5.xml" ContentType="application/vnd.openxmlformats-officedocument.presentationml.tags+xml"/>
  <Override PartName="/ppt/notesSlides/notesSlide52.xml" ContentType="application/vnd.openxmlformats-officedocument.presentationml.notesSlide+xml"/>
  <Override PartName="/ppt/tags/tag6.xml" ContentType="application/vnd.openxmlformats-officedocument.presentationml.tags+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63"/>
  </p:notesMasterIdLst>
  <p:sldIdLst>
    <p:sldId id="370" r:id="rId7"/>
    <p:sldId id="256" r:id="rId8"/>
    <p:sldId id="369" r:id="rId9"/>
    <p:sldId id="295"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9" r:id="rId29"/>
    <p:sldId id="327" r:id="rId30"/>
    <p:sldId id="328" r:id="rId31"/>
    <p:sldId id="350" r:id="rId32"/>
    <p:sldId id="353" r:id="rId33"/>
    <p:sldId id="354" r:id="rId34"/>
    <p:sldId id="351" r:id="rId35"/>
    <p:sldId id="330" r:id="rId36"/>
    <p:sldId id="331" r:id="rId37"/>
    <p:sldId id="332" r:id="rId38"/>
    <p:sldId id="352" r:id="rId39"/>
    <p:sldId id="355" r:id="rId40"/>
    <p:sldId id="356" r:id="rId41"/>
    <p:sldId id="357" r:id="rId42"/>
    <p:sldId id="358" r:id="rId43"/>
    <p:sldId id="333" r:id="rId44"/>
    <p:sldId id="334" r:id="rId45"/>
    <p:sldId id="335" r:id="rId46"/>
    <p:sldId id="336" r:id="rId47"/>
    <p:sldId id="359" r:id="rId48"/>
    <p:sldId id="337" r:id="rId49"/>
    <p:sldId id="338" r:id="rId50"/>
    <p:sldId id="339" r:id="rId51"/>
    <p:sldId id="340" r:id="rId52"/>
    <p:sldId id="341" r:id="rId53"/>
    <p:sldId id="342" r:id="rId54"/>
    <p:sldId id="343" r:id="rId55"/>
    <p:sldId id="344" r:id="rId56"/>
    <p:sldId id="363" r:id="rId57"/>
    <p:sldId id="371" r:id="rId58"/>
    <p:sldId id="367" r:id="rId59"/>
    <p:sldId id="368" r:id="rId60"/>
    <p:sldId id="281" r:id="rId61"/>
    <p:sldId id="297"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47" clrIdx="0">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040"/>
    <a:srgbClr val="242021"/>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67883" autoAdjust="0"/>
  </p:normalViewPr>
  <p:slideViewPr>
    <p:cSldViewPr snapToGrid="0">
      <p:cViewPr varScale="1">
        <p:scale>
          <a:sx n="59" d="100"/>
          <a:sy n="59" d="100"/>
        </p:scale>
        <p:origin x="1579" y="62"/>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4.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**TIM</a:t>
            </a:r>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80318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 is based on the statutory text, case law, and current practice. The Act consistently uses the term “component part” in the context of articles and does not use it in the context of service. Consequently, the Department determines that there is no component part of a service. A component part is a tangible or intangible input that is directly incorporated into another article and that becomes a subunit of that other article, although it need not retain its original form or characteristics. Examples of a component part of an article include a button on a shirt, lacquer on a table, preservatives in processed food, and code embedded in a microchip. Examples of inputs that are not component parts include production equipment, molds and castings, energy to power the production facility, code in software to operate machinery, blueprints, and designs. A component part is neither like nor directly competitive with the article into which it is directly incorporated. </a:t>
            </a: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50060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 adopts the statutory definition in sec. 222(c) of the Act and is used in the petition investigation process described in subpart B. </a:t>
            </a: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75076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618.225 paragraph (k) is new and provides that workers employed by a firm that is a successor-in-interest are members of a worker group even if they are not specifically mentioned within the determination document.</a:t>
            </a:r>
          </a:p>
          <a:p>
            <a:endParaRPr lang="en-US" dirty="0"/>
          </a:p>
          <a:p>
            <a:r>
              <a:rPr lang="en-US" sz="1200" kern="1200" dirty="0">
                <a:solidFill>
                  <a:schemeClr val="tx1"/>
                </a:solidFill>
                <a:effectLst/>
                <a:latin typeface="+mn-lt"/>
                <a:ea typeface="+mn-ea"/>
                <a:cs typeface="+mn-cs"/>
              </a:rPr>
              <a:t>The Department recognizes States’ challenges in determining individual eligibility for TRA benefits and reviewing wage records to determine if an AAW has worked long enough at a location to qualify for TAA Program benefits. Additionally, challenges also can arise with regard to staffed workers and those who are perceived to be staffed workers.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Scenarios often arise where a firm that employs or employed a certified worker group outsources its payroll and benefits functions to a third party. Trade-affected workers named by the company as being part of the eligible worker group may have their wages paid by the third party and not the company named by the certified petition. For example, Company A has been named in a certification. Trade-affected workers named as part of the worker list associated with this certification have their wages paid to them by Company B, a third party that Company A has outsourced its payroll and benefits functions to, and their wage records do not align with being employed by Company A. The outsourcing of those workers’ payroll and benefits processing by Company A to Company B does not render those workers ineligible to individually apply for TAA Program benefits and services. Often, States have filed a petition to request an amendment to a certification to offer clarification. Even though it may appear that the workers named are being paid by a third party, an amendment to add the payroll company before serving these workers is unnecessary. It also may be helpful for States, as part of initial requests to a firm for its worker list, to inquire whether the firm contracts its payroll out to a different company, and to ask for pertinent information about that payroll company. </a:t>
            </a:r>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55209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 certification is issued, the States are charged with determining individual eligibility. These regulations provide sufficient guidelines for State agencies to determine whether or not a trade-affected worker is included in the worker group, subject to the determination document issued by the Department. Further, these regulations require States to notify the Department when there are appeals to denials of benefits under the TAA Program. Through this process, the Department will ensure that States are fully compliant with the provisions of these rules related to staffed workers, teleworkers, and successor-in-interest issues.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recognizes this may be a shift in how some States have administered the TAA Program. Specifically, TRA staff will need to work closely with TAA Program staff and can no longer rely on the names of employing firms being separately listed in the certification. This reliance on the certification as the sole source for employer information creates delays in serving trade-affected workers. The Department regularly receives requests to amend a certification solely to add the name of a staffing company whose workers have already been identified to the State in a worker list as part of identifying the worker group. These requests arise simply because the TRA staff believes that the firm must be specifically listed in the determination in order for the trade-affected worker to be eligible to apply for TAA Program benefits and services. The delays caused by waiting for a subsequent petition investigation to conclude, or for an amendment to be issued, prior to serving these workers creates longer periods of unemployment for workers in need of training and other reemployment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will be providing technical assistance to assist States in handling staffed worker issues as well as to assist in this transition to further empower States in their identification of and provision of benefits and services for members of certified worker groups.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420081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a:t>
            </a:r>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98883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618.205 Paragraph (a) updates who may file a petition, based on changes to sec. 221(a) of the Act. It reduces the number of workers who must sign the petition from three to two. As we discussed in the training for Subpart A, the Act does not specify a minimum number of workers that make up a ‘‘group of workers.’’ Therefore, the Department interprets this to require that a group of workers be a minimum of two workers and upo</a:t>
            </a:r>
            <a:r>
              <a:rPr lang="en-US" sz="1200" kern="1200" baseline="0" dirty="0">
                <a:solidFill>
                  <a:schemeClr val="tx1"/>
                </a:solidFill>
                <a:effectLst/>
                <a:latin typeface="+mn-lt"/>
                <a:ea typeface="+mn-ea"/>
                <a:cs typeface="+mn-cs"/>
              </a:rPr>
              <a:t>n publication of the final rule by the Federal Register, will implement modifications to petition forms and investigation processes to allow a group of 2 workers to file a petition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72233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Subpart H – Section 618.816 Paragraph (d)(1) requires States to provide assistance to groups of workers to file petitions for TAA and seek out those that are likely to be eligible. </a:t>
            </a:r>
            <a:r>
              <a:rPr lang="en-US" sz="1200" b="0" i="0" u="none" strike="noStrike" kern="1200" baseline="0" dirty="0">
                <a:solidFill>
                  <a:schemeClr val="tx1"/>
                </a:solidFill>
                <a:latin typeface="+mn-lt"/>
                <a:ea typeface="+mn-ea"/>
                <a:cs typeface="+mn-cs"/>
              </a:rPr>
              <a:t>Paragraph (d)(4)  establishes that the State must file a petition even if the firm, a union, elected officials, or members of the group of workers oppose the filing.</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179826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618.205 Paragraph (b) addresses the form and content of petitions. It requires petitioners to provide information the Department needs to begin its investigation. Absent this required information, a petition will not be valid. The required information remains substantially the same as the existing process. Paragraph (b)(8), requires that the petitioner explain why it is believed that worker separations that have occurred or may occur at the worker’s firm are due to foreign trade impacts, or provide a reason that an amendment to an existing and active certification is being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(b)(3) also adds a requirement to provide the address of the location(s) where the group of workers who have been totally or partially separated or threatened with separation report to work (for a teleworker, the address of the location to which they report) to assist the investigator in identifying the group of workers.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least one official within the firm employing the group of workers or an individual authorized to provide information regarding the operation of the business is required on the petition form; this does not, however, preclude a petitioner from including more than one contact, if known.</a:t>
            </a:r>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15822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618.205 Paragraph (j) is a new provision and is part of the States’ responsibilities under sec. 239 of the Act to ensure that petitions that have not been filed with the Department, as required under the Act, are identified and filed with the Department. If a petition is filed with the State, upon receipt of that petition, the State must ensure the Department has received a copy of the petition or the State must forward the petition to the Department.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Simultaneous filing is not optional. The “may” that sec. 221(a)(1) of the Act refers to is the party that is authorized to file a petition, not to the requirement for simultaneous filing of a petition. Petitions must be filed simultaneously with the Department and the State and § 618.205(j) requires States to verify, within 10 days, that the Department also has received the petition.  They can do this by simply checking the website.</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54082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A396F5E-C506-4F6B-BE5B-9412932E2844}" type="slidenum">
              <a:rPr lang="en-US" smtClean="0">
                <a:latin typeface="Arial" pitchFamily="34" charset="0"/>
                <a:ea typeface="ＭＳ Ｐゴシック"/>
                <a:cs typeface="ＭＳ Ｐゴシック"/>
              </a:rPr>
              <a:pPr/>
              <a:t>20</a:t>
            </a:fld>
            <a:endParaRPr lang="en-US" dirty="0">
              <a:latin typeface="Arial" pitchFamily="34" charset="0"/>
              <a:ea typeface="ＭＳ Ｐゴシック"/>
              <a:cs typeface="ＭＳ Ｐゴシック"/>
            </a:endParaRPr>
          </a:p>
        </p:txBody>
      </p:sp>
      <p:sp>
        <p:nvSpPr>
          <p:cNvPr id="62467" name="Rectangle 7"/>
          <p:cNvSpPr txBox="1">
            <a:spLocks noGrp="1" noChangeArrowheads="1"/>
          </p:cNvSpPr>
          <p:nvPr/>
        </p:nvSpPr>
        <p:spPr bwMode="auto">
          <a:xfrm>
            <a:off x="3938873" y="8841739"/>
            <a:ext cx="3014393" cy="465774"/>
          </a:xfrm>
          <a:prstGeom prst="rect">
            <a:avLst/>
          </a:prstGeom>
          <a:noFill/>
          <a:ln w="9525">
            <a:noFill/>
            <a:miter lim="800000"/>
            <a:headEnd/>
            <a:tailEnd/>
          </a:ln>
        </p:spPr>
        <p:txBody>
          <a:bodyPr lIns="93327" tIns="46664" rIns="93327" bIns="46664" anchor="b"/>
          <a:lstStyle/>
          <a:p>
            <a:pPr algn="r"/>
            <a:fld id="{B0C96B33-F9B5-4869-BE5F-D911EEC2B2C8}" type="slidenum">
              <a:rPr lang="en-US" sz="1200">
                <a:latin typeface="Arial" pitchFamily="34" charset="0"/>
              </a:rPr>
              <a:pPr algn="r"/>
              <a:t>20</a:t>
            </a:fld>
            <a:endParaRPr lang="en-US" sz="1200" dirty="0">
              <a:latin typeface="Arial"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lIns="93327" tIns="46664" rIns="93327" bIns="46664"/>
          <a:lstStyle/>
          <a:p>
            <a:r>
              <a:rPr lang="en-US" sz="1800" dirty="0">
                <a:latin typeface="Arial" pitchFamily="34" charset="0"/>
                <a:ea typeface="ＭＳ Ｐゴシック"/>
              </a:rPr>
              <a:t>Subpart H – 618.816(b) - States must ensure that rapid response assistance and appropriate career services, as described in sec. 134 of WIOA, are made available to members of a group of workers for whom a petition under subpart B of this part has been filed. These are to be provided when the petition is</a:t>
            </a:r>
            <a:r>
              <a:rPr lang="en-US" sz="1800" baseline="0" dirty="0">
                <a:latin typeface="Arial" pitchFamily="34" charset="0"/>
                <a:ea typeface="ＭＳ Ｐゴシック"/>
              </a:rPr>
              <a:t> filed, regardless of whether the petition is eventually certified. </a:t>
            </a:r>
            <a:endParaRPr lang="en-US" sz="1800" dirty="0">
              <a:latin typeface="Arial" pitchFamily="34" charset="0"/>
              <a:ea typeface="ＭＳ Ｐゴシック"/>
            </a:endParaRPr>
          </a:p>
        </p:txBody>
      </p:sp>
    </p:spTree>
    <p:extLst>
      <p:ext uri="{BB962C8B-B14F-4D97-AF65-F5344CB8AC3E}">
        <p14:creationId xmlns:p14="http://schemas.microsoft.com/office/powerpoint/2010/main" val="377357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 will introduce.</a:t>
            </a:r>
            <a:r>
              <a:rPr lang="en-US" baseline="0" dirty="0"/>
              <a:t> Presenters will say hello.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800807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providing</a:t>
            </a:r>
            <a:r>
              <a:rPr lang="en-US" baseline="0" dirty="0"/>
              <a:t> technical assistance on filing quality petitions – please review these important tips.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165103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**AMY</a:t>
            </a:r>
            <a:r>
              <a:rPr lang="en-US" sz="1200"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slide</a:t>
            </a:r>
            <a:r>
              <a:rPr lang="en-US" sz="1200" kern="1200" baseline="0" dirty="0">
                <a:solidFill>
                  <a:schemeClr val="tx1"/>
                </a:solidFill>
                <a:effectLst/>
                <a:latin typeface="+mn-lt"/>
                <a:ea typeface="+mn-ea"/>
                <a:cs typeface="+mn-cs"/>
              </a:rPr>
              <a:t> illustrates some of the early steps in an investigation undertaken by investigators.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618.210 of the final rule describes the investigation process and reflects current procedures and practices in the areas of timing; period of investigation; investigative processes; protection of confidential business information; termination of an investigation; the investigative record; and site visits.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(a) Timing. The Department will initiate an investigation once it has deemed the petition valid in accordance with § 618.205(f).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Period of investigation. For purposes of this subpart, the period of investigation is the time period it takes to investigate each of the criteria that are part of the Department’s determination. The period of investigation varies for some eligibility criteria; § 618.225 describes the period of investigation for each criterion.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(c) explains the steps the investigator may take in order to render a determination regarding whether to certify a petition. It also identifies commonly used sources of information, providing added detail, structure, and transparency to stakeholders about the investigation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 discusses the availability of information and protection of confidential business information received during the investigation process. This provision reiterates that the Department will not disclose confidential business information without the consent of the submitting firm or a court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(e) describes the conditions under which the Department may terminate an investigation. If an investigation is terminated, the Department will inform the petitioner and publish a notice in the </a:t>
            </a:r>
            <a:r>
              <a:rPr lang="en-US" sz="1200" b="1" kern="1200" dirty="0">
                <a:solidFill>
                  <a:schemeClr val="tx1"/>
                </a:solidFill>
                <a:effectLst/>
                <a:latin typeface="+mn-lt"/>
                <a:ea typeface="+mn-ea"/>
                <a:cs typeface="+mn-cs"/>
              </a:rPr>
              <a:t>Federal Register </a:t>
            </a:r>
            <a:r>
              <a:rPr lang="en-US" sz="1200" kern="1200" dirty="0">
                <a:solidFill>
                  <a:schemeClr val="tx1"/>
                </a:solidFill>
                <a:effectLst/>
                <a:latin typeface="+mn-lt"/>
                <a:ea typeface="+mn-ea"/>
                <a:cs typeface="+mn-cs"/>
              </a:rPr>
              <a:t>and on the Department’s website. It also provides that the Department may retain the original impact date for terminated petitions if the petition is later reinstated or a valid petition is filed for the same group of workers. A terminated investigation is subject to reconsideration and judicial review (see § 618.245).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 covers the investigative record</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(g) discusses site visits</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138024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**THOR Section 618.220 explains the use of subpoena authority available to the OTAA Administrator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 sec. 222(d)(3)(B) of the Act. States are also provided subpoena authority, as will be discussed in subpart 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(b) is new. The Department will issue a subpoena to provide requested information within 20 days of the request, unless the recipient of the subpoena demonstrates to the satisfaction of the Department that the information will be provided within a reasonable time. Paragraph</a:t>
            </a:r>
            <a:r>
              <a:rPr lang="en-US" sz="1200" kern="1200" baseline="0" dirty="0">
                <a:solidFill>
                  <a:schemeClr val="tx1"/>
                </a:solidFill>
                <a:effectLst/>
                <a:latin typeface="+mn-lt"/>
                <a:ea typeface="+mn-ea"/>
                <a:cs typeface="+mn-cs"/>
              </a:rPr>
              <a:t> (b) also </a:t>
            </a:r>
            <a:r>
              <a:rPr lang="en-US" sz="1200" kern="1200" dirty="0">
                <a:solidFill>
                  <a:schemeClr val="tx1"/>
                </a:solidFill>
                <a:effectLst/>
                <a:latin typeface="+mn-lt"/>
                <a:ea typeface="+mn-ea"/>
                <a:cs typeface="+mn-cs"/>
              </a:rPr>
              <a:t>describes five factors the Department will consider when determining whether to issue a subpoena. </a:t>
            </a:r>
          </a:p>
          <a:p>
            <a:endParaRPr lang="en-US" dirty="0"/>
          </a:p>
          <a:p>
            <a:r>
              <a:rPr lang="en-US" dirty="0"/>
              <a:t>The remaining paragraphs (c)</a:t>
            </a:r>
            <a:r>
              <a:rPr lang="en-US" baseline="0" dirty="0"/>
              <a:t> and </a:t>
            </a:r>
            <a:r>
              <a:rPr lang="en-US" dirty="0"/>
              <a:t>(d) in this section provide additional</a:t>
            </a:r>
            <a:r>
              <a:rPr lang="en-US" baseline="0" dirty="0"/>
              <a:t> technical information, and paragraph (e) provides that if the recipient of the subpoena refuses to provide the requested information, the Department may petition the appropriate District Court of the United States to seek enforcement of the subpoena. </a:t>
            </a: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271118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**AMY Section</a:t>
            </a:r>
            <a:r>
              <a:rPr lang="en-US" sz="1200" kern="1200" baseline="0" dirty="0">
                <a:solidFill>
                  <a:schemeClr val="tx1"/>
                </a:solidFill>
                <a:effectLst/>
                <a:latin typeface="+mn-lt"/>
                <a:ea typeface="+mn-ea"/>
                <a:cs typeface="+mn-cs"/>
              </a:rPr>
              <a:t> 618.225 is a good one to follow along with in the copy of the final rule, since it is challenging to convey in a few slides.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618.225 describes the criteria the Department uses to certify a group of workers. It also identifies factors under consideration in determining whether a criterion is met. The revised language provides transparency on how investigations are conducted, the importance of information collected, and how the information is used. The new provisions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reflect Congressional intent, existing Departmental practices and, in some instances, thresholds for select criteria.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(a) covers </a:t>
            </a:r>
            <a:r>
              <a:rPr lang="en-US" sz="1200" b="1" kern="1200" dirty="0">
                <a:solidFill>
                  <a:schemeClr val="tx1"/>
                </a:solidFill>
                <a:effectLst/>
                <a:latin typeface="+mn-lt"/>
                <a:ea typeface="+mn-ea"/>
                <a:cs typeface="+mn-cs"/>
              </a:rPr>
              <a:t>increased imports </a:t>
            </a:r>
            <a:r>
              <a:rPr lang="en-US" sz="1200" kern="1200" dirty="0">
                <a:solidFill>
                  <a:schemeClr val="tx1"/>
                </a:solidFill>
                <a:effectLst/>
                <a:latin typeface="+mn-lt"/>
                <a:ea typeface="+mn-ea"/>
                <a:cs typeface="+mn-cs"/>
              </a:rPr>
              <a:t>and provides the criteria for certification of a group of workers. Paragraph (a)(1) describes five possible bases for an increased imports certification. Paragraph (a)(2) describes the four criteria that must be met in order to issue a certification under increased imports.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(b) covers </a:t>
            </a:r>
            <a:r>
              <a:rPr lang="en-US" sz="1200" b="1" kern="1200" dirty="0">
                <a:solidFill>
                  <a:schemeClr val="tx1"/>
                </a:solidFill>
                <a:effectLst/>
                <a:latin typeface="+mn-lt"/>
                <a:ea typeface="+mn-ea"/>
                <a:cs typeface="+mn-cs"/>
              </a:rPr>
              <a:t>shift</a:t>
            </a:r>
            <a:r>
              <a:rPr lang="en-US" sz="1200" kern="1200" dirty="0">
                <a:solidFill>
                  <a:schemeClr val="tx1"/>
                </a:solidFill>
                <a:effectLst/>
                <a:latin typeface="+mn-lt"/>
                <a:ea typeface="+mn-ea"/>
                <a:cs typeface="+mn-cs"/>
              </a:rPr>
              <a:t> in production of articles and supply of services by the group of workers’ firm to another country. Paragraph (b)(1) describes the two possible bases of a shift in production certification. Paragraph (b)(2) describes the three criteria that must be met in order to issue a certification under a shift.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(c) covers </a:t>
            </a:r>
            <a:r>
              <a:rPr lang="en-US" sz="1200" b="1" kern="1200" dirty="0">
                <a:solidFill>
                  <a:schemeClr val="tx1"/>
                </a:solidFill>
                <a:effectLst/>
                <a:latin typeface="+mn-lt"/>
                <a:ea typeface="+mn-ea"/>
                <a:cs typeface="+mn-cs"/>
              </a:rPr>
              <a:t>foreign acquisition </a:t>
            </a:r>
            <a:r>
              <a:rPr lang="en-US" sz="1200" kern="1200" dirty="0">
                <a:solidFill>
                  <a:schemeClr val="tx1"/>
                </a:solidFill>
                <a:effectLst/>
                <a:latin typeface="+mn-lt"/>
                <a:ea typeface="+mn-ea"/>
                <a:cs typeface="+mn-cs"/>
              </a:rPr>
              <a:t>and also provides the criteria for certification of a group of. The introductory text to paragraph (c) describes the two possible bases for a foreign acquisition certification. Paragraphs (c)(1) through (3) describe the three criteria that must be met in order to issue a certification under foreign acquisition.</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83515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Paragraph (d) covers the certification of a group of workers as a </a:t>
            </a:r>
            <a:r>
              <a:rPr lang="en-US" sz="1200" b="1" kern="1200" dirty="0">
                <a:solidFill>
                  <a:schemeClr val="tx1"/>
                </a:solidFill>
                <a:effectLst/>
                <a:latin typeface="+mn-lt"/>
                <a:ea typeface="+mn-ea"/>
                <a:cs typeface="+mn-cs"/>
              </a:rPr>
              <a:t>supplier or </a:t>
            </a:r>
            <a:r>
              <a:rPr lang="en-US" sz="1200" b="1" i="1" kern="1200" dirty="0">
                <a:solidFill>
                  <a:schemeClr val="tx1"/>
                </a:solidFill>
                <a:effectLst/>
                <a:latin typeface="+mn-lt"/>
                <a:ea typeface="+mn-ea"/>
                <a:cs typeface="+mn-cs"/>
              </a:rPr>
              <a:t>Supplier of component parts or services</a:t>
            </a:r>
            <a:r>
              <a:rPr lang="en-US" sz="1200" kern="1200" dirty="0">
                <a:solidFill>
                  <a:schemeClr val="tx1"/>
                </a:solidFill>
                <a:effectLst/>
                <a:latin typeface="+mn-lt"/>
                <a:ea typeface="+mn-ea"/>
                <a:cs typeface="+mn-cs"/>
              </a:rPr>
              <a:t>. Paragraphs (d)(1) through (5) describe the five criteria that must be met in order to issue a certification for a supplier.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(e) covers the certification of a group of workers as a </a:t>
            </a:r>
            <a:r>
              <a:rPr lang="en-US" sz="1200" b="1" kern="1200" dirty="0">
                <a:solidFill>
                  <a:schemeClr val="tx1"/>
                </a:solidFill>
                <a:effectLst/>
                <a:latin typeface="+mn-lt"/>
                <a:ea typeface="+mn-ea"/>
                <a:cs typeface="+mn-cs"/>
              </a:rPr>
              <a:t>downstream producer</a:t>
            </a:r>
            <a:r>
              <a:rPr lang="en-US" sz="1200" kern="1200" dirty="0">
                <a:solidFill>
                  <a:schemeClr val="tx1"/>
                </a:solidFill>
                <a:effectLst/>
                <a:latin typeface="+mn-lt"/>
                <a:ea typeface="+mn-ea"/>
                <a:cs typeface="+mn-cs"/>
              </a:rPr>
              <a:t>. Paragraphs (e)(1) through (5) describe the five criteria that must be met in order to issue a certification as a downstream producer.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(f)</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ITC determinations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implements sec. 222(e) of the Act related to a group of workers in a firm or firms named as a member of a domestic industry for an affirmative determination issued by the ITC. Paragraphs (f)(1) through (3) describe the three criteria that must be met in order to issue a certification based on an affirmative determination issued by the ITC.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(g) </a:t>
            </a:r>
            <a:r>
              <a:rPr lang="en-US" sz="1200" b="1" i="1" kern="1200" dirty="0">
                <a:solidFill>
                  <a:schemeClr val="tx1"/>
                </a:solidFill>
                <a:effectLst/>
                <a:latin typeface="+mn-lt"/>
                <a:ea typeface="+mn-ea"/>
                <a:cs typeface="+mn-cs"/>
              </a:rPr>
              <a:t>Sales or production decline criteria</a:t>
            </a:r>
            <a:r>
              <a:rPr lang="en-US" sz="1200" kern="1200" dirty="0">
                <a:solidFill>
                  <a:schemeClr val="tx1"/>
                </a:solidFill>
                <a:effectLst/>
                <a:latin typeface="+mn-lt"/>
                <a:ea typeface="+mn-ea"/>
                <a:cs typeface="+mn-cs"/>
              </a:rPr>
              <a:t> is new and describes the Department’s longstanding interpretation of the 1-year period prior to the petition date for production and sales declines.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(h) </a:t>
            </a:r>
            <a:r>
              <a:rPr lang="en-US" sz="1200" b="1" i="1" kern="1200" dirty="0">
                <a:solidFill>
                  <a:schemeClr val="tx1"/>
                </a:solidFill>
                <a:effectLst/>
                <a:latin typeface="+mn-lt"/>
                <a:ea typeface="+mn-ea"/>
                <a:cs typeface="+mn-cs"/>
              </a:rPr>
              <a:t>Oil and gas</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new. The Department is making explicit an eligibility requirement contained in sec. 222(c)(2) of the Act, which states that firms, or appropriate subdivisions thereof, that engage in exploration or drilling for oil and natural gas must be considered to be engaged in the production of oil or natural gas. However, the Department will not interpret this provision to prevent workers from meeting criteria set forth in other portions of the Act. A petition covering a group of workers providing oil and gas services may be investigated </a:t>
            </a:r>
            <a:r>
              <a:rPr lang="en-US" sz="1200" i="1" kern="1200" dirty="0">
                <a:solidFill>
                  <a:schemeClr val="tx1"/>
                </a:solidFill>
                <a:effectLst/>
                <a:latin typeface="+mn-lt"/>
                <a:ea typeface="+mn-ea"/>
                <a:cs typeface="+mn-cs"/>
              </a:rPr>
              <a:t>as both </a:t>
            </a:r>
            <a:r>
              <a:rPr lang="en-US" sz="1200" kern="1200" dirty="0">
                <a:solidFill>
                  <a:schemeClr val="tx1"/>
                </a:solidFill>
                <a:effectLst/>
                <a:latin typeface="+mn-lt"/>
                <a:ea typeface="+mn-ea"/>
                <a:cs typeface="+mn-cs"/>
              </a:rPr>
              <a:t>a firm engaged in the supply of exploration or drilling services and a firm engaged in the production of oil or natural gas. This means the Department may conduct a parallel investigation to determine whether the petitioning group of workers meets any criteria for certification of worker groups set forth in § 618.225.</a:t>
            </a:r>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54512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Paragraph (i) </a:t>
            </a:r>
            <a:r>
              <a:rPr lang="en-US" sz="1200" b="1" i="1" kern="1200" dirty="0">
                <a:solidFill>
                  <a:schemeClr val="tx1"/>
                </a:solidFill>
                <a:effectLst/>
                <a:latin typeface="+mn-lt"/>
                <a:ea typeface="+mn-ea"/>
                <a:cs typeface="+mn-cs"/>
              </a:rPr>
              <a:t>Staffed workers</a:t>
            </a:r>
            <a:r>
              <a:rPr lang="en-US" sz="1200" b="1" i="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(formerly called leased workers) </a:t>
            </a:r>
            <a:r>
              <a:rPr lang="en-US" sz="1200" kern="1200" dirty="0">
                <a:solidFill>
                  <a:schemeClr val="tx1"/>
                </a:solidFill>
                <a:effectLst/>
                <a:latin typeface="+mn-lt"/>
                <a:ea typeface="+mn-ea"/>
                <a:cs typeface="+mn-cs"/>
              </a:rPr>
              <a:t>is new and provides that staffed workers, working on or off-site, will be classified as part of the worker group of the firm. The Department will specify in the determination document that all members of the affected worker group include teleworkers and staffed workers, but will not list specific leasing companies or temporary staffing entities.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will continue to collect information from the subject firm in order to establish the leasing or temporary staffing entity or entities over which the workers’ firm has operational control. The Department will provide contact information to States for the aforementioned leasing or temporary staffing entities to assist them in notifying workers. States that discover additional leasing or temporary staffing entities employing staffed workers who are members of a certified worker group may serve those workers without the delay of filing a new petition or requesting an amendment to the certification. This change in procedure will enhance service delivery to workers. Although every case is decided on its own merits, paragraphs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)(1) through (9) list the control questions used to evaluate operational control and have been added to ensure uniformity in the Department’s decisions.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(j) </a:t>
            </a:r>
            <a:r>
              <a:rPr lang="en-US" sz="1200" b="1" i="1" kern="1200" dirty="0">
                <a:solidFill>
                  <a:schemeClr val="tx1"/>
                </a:solidFill>
                <a:effectLst/>
                <a:latin typeface="+mn-lt"/>
                <a:ea typeface="+mn-ea"/>
                <a:cs typeface="+mn-cs"/>
              </a:rPr>
              <a:t>Teleworkers</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(also known as remote, or home-based workers) </a:t>
            </a:r>
            <a:r>
              <a:rPr lang="en-US" sz="1200" kern="1200" dirty="0">
                <a:solidFill>
                  <a:schemeClr val="tx1"/>
                </a:solidFill>
                <a:effectLst/>
                <a:latin typeface="+mn-lt"/>
                <a:ea typeface="+mn-ea"/>
                <a:cs typeface="+mn-cs"/>
              </a:rPr>
              <a:t>codifies administrative guidance issued as part of the 2011 Program operating instructions. This section explains that teleworkers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be part of a certified worker group without being specifically referenced in a certification document, insofar as their position is affected by the same trade effects as other workers in the worker group. Teleworkers should not be excluded simply because they are teleworkers. Rather, they should be considered part of the worker group when they otherwise fit the description.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paragraph (k) in this section on Successor-in-interest is covered on</a:t>
            </a:r>
            <a:r>
              <a:rPr lang="en-US" sz="1200" kern="1200" baseline="0" dirty="0">
                <a:solidFill>
                  <a:schemeClr val="tx1"/>
                </a:solidFill>
                <a:effectLst/>
                <a:latin typeface="+mn-lt"/>
                <a:ea typeface="+mn-ea"/>
                <a:cs typeface="+mn-cs"/>
              </a:rPr>
              <a:t> an earlier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1688960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firm is queried about staffed workers, it will be asked to provide information on all staffing firms utilized during the certification period, even if the contract is no longer in place at the time of the investigation. In accordance with provisions in § 618.225(</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Department will provide States with the names of staffing entities (if they are provided during the investigation process) at the time the certification is announced to assist States in notifying members of the worker group. States that discover additional leasing or temporary staffing entities employing staffed workers who are members of a certified worker group may serve those trade-affected workers without the delay of filing a new petition requesting an amendment to the certification. This change in procedure will enhance service delivery to workers.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list of staffing entities provided to the States by the Department should not be seen as limiting. There may be workers employed by other staffing entities not listed that are also members of the worker group. States should make clear to the firm that, when requesting the worker list, the list should include all on-site and off-site workers, as well as staffing agencies and successor-in-interest information, if known.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1926057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teleworker, living abroad, would not be eligible for services or benefits under the Act while abroad. Upon the teleworker’s return to the United States, he or she would be able to apply for benefits and services and a determination would be made at that time.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40326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**THOR 618.230 describes that</a:t>
            </a:r>
            <a:r>
              <a:rPr lang="en-US" sz="1200" b="0" i="0" u="none" strike="noStrike"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Department will verify information obtained during an investigation before considering such information in support of a petition</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and provides a description of the types of evidence to be gathered and used in evaluating the criteria for certification during the investigation process.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352445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**AMY - § 618.235 clarifies the process the certifying officer will use for issuing a determination based on the findings of the investigation as set forth in § 618.230. This is similar to 29 CFR 90.16, but reorders it, condenses the description of types of determinations into four categories, and adds a discussion of the oil and gas provision at sec. 222(c)(2) of the Act.</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80309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94349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Paragraph (a) describes the affirmative determination or certification category of determinations.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(b) covers a negative determination or denial.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(c) covers issuing and noticing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(d) covers amended determinations and codifies the practice of amending a certification to limit or expand a worker group or other elements of a certification, which aligns with longstanding practice and administrative guidance.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(d) also states the Department’s position that it reserves the right to begin reconsideration proceedings of a denial without a request for reconsideration being filed. § 618.250 of this subpart B also discusses this issue. In addition, this paragraph states that a termination will not take effect until the period in which to request reconsideration has elapsed.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(e) asserts that the Department has a preexisting, intrinsic authority to modify its determinations.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809885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618.240 discusses the termination of certifications, updating the regulations to reflect current practice and procedures. Paragraphs (a)(1) and (2) have been added to make clear that the expiration date of a certification serves the same purpose as a notice of termination.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expiration date cannot be extended, however, so if it is known that further separations or threat of separations will continue to exist after that date, a new petition must be filed.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(b) includes</a:t>
            </a:r>
            <a:r>
              <a:rPr lang="en-US" sz="1200" kern="1200" baseline="0" dirty="0">
                <a:solidFill>
                  <a:schemeClr val="tx1"/>
                </a:solidFill>
                <a:effectLst/>
                <a:latin typeface="+mn-lt"/>
                <a:ea typeface="+mn-ea"/>
                <a:cs typeface="+mn-cs"/>
              </a:rPr>
              <a:t> language related to notices</a:t>
            </a:r>
            <a:r>
              <a:rPr lang="en-US" sz="1200" kern="1200" dirty="0">
                <a:solidFill>
                  <a:schemeClr val="tx1"/>
                </a:solidFill>
                <a:effectLst/>
                <a:latin typeface="+mn-lt"/>
                <a:ea typeface="+mn-ea"/>
                <a:cs typeface="+mn-cs"/>
              </a:rPr>
              <a:t> and includes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whom the notices will be made. It also requires the State to notify the trade-affected workers in the worker group of the initiation of the investigation to terminate a certification.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79462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trade-affected worker is determined ineligible after a State has already begun providing services to the worker, he or she should be treated the same way as the State treats any other worker in similar circumstances. If necessary, the State would issue a benefit denial determination and afford the worker the opportunity to appeal the determination.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since trade-affected workers, if eligible, are mandated to be co-enrolled with the WIOA dislocated worker program, the worker may continue to be served by that program or other partner programs. </a:t>
            </a:r>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41462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certification is terminated, no additional trade-affected workers would be eligible to enroll in the TAA Program as of the effective date of the termination. AAWs already receiving TAA Program benefits and services would be allowed to continue in the TAA Program.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1713741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notification should clearly state that workers fully or partially separated prior to the termination date remain eligible for benefits.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 (e) provides details on the process of issuing a notice of termination or notice of partial termination, as well as detailing to whom the notices will be issued. It requires States to notify the worker group of the termination or partial termination. It also states that a termination will not take effect until the period in which a party may request reconsideration has elapsed.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659700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Department clarifies that there would be no change in benefits to AAWs who have been separated or partially separated prior to the termination. AAIWs who are receiving benefits would be impacted by a termination or partial termination of a certification, as they would not have been separated or partially separated.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(f) provides detail on the process of issuing a notice of continuation of certification, as well as detailing to whom the notice will be issued. It requires States to notify the worker group of the continuation of certification.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will provide training and technical assistance on how States can provide notice to impacted trade-affected workers should a termination occur, but States should plan to contact workers using available contact information and to notify eligible workers who are nonparticipants in a similar manner in which States first notified the impacted workers of their eligibility to apply for benefits and services.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636761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example would be if the Department receives notice from a company official that the firm just received a new contract and have canceled the imminent layoffs of the certified worker group. Another example is where the company has canceled the outsourcing of its manufacturing line to a foreign country. In these cases, the Department would investigate and determine whether separations are still attributable to the reasons stated in the worker group certification. The Department points out this provision also was in 29 CFR 90.17.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(g) allows for reconsideration of a determination of termination or partial termination of a certification. It refers parties to § 618.245.</a:t>
            </a:r>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3078332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**AMY - Section 618.245 contains the process for reconsiderations of determinations on petitions. There are several changes from 29 CFR 90.18, to provide additional clarifications and to enhance efficiency of investigations.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1935194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Paragraph (a) </a:t>
            </a:r>
            <a:r>
              <a:rPr lang="en-US" sz="1200" b="1" i="1" kern="1200" dirty="0">
                <a:solidFill>
                  <a:schemeClr val="tx1"/>
                </a:solidFill>
                <a:effectLst/>
                <a:latin typeface="+mn-lt"/>
                <a:ea typeface="+mn-ea"/>
                <a:cs typeface="+mn-cs"/>
              </a:rPr>
              <a:t>Application for reconsideration; contents</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clarifies that the reconsideration process allows for a party to apply to the Department to reconsider the </a:t>
            </a:r>
            <a:r>
              <a:rPr lang="en-US" sz="1200" b="1" kern="1200" dirty="0">
                <a:solidFill>
                  <a:schemeClr val="tx1"/>
                </a:solidFill>
                <a:effectLst/>
                <a:latin typeface="+mn-lt"/>
                <a:ea typeface="+mn-ea"/>
                <a:cs typeface="+mn-cs"/>
              </a:rPr>
              <a:t>termination of an investigation</a:t>
            </a:r>
            <a:r>
              <a:rPr lang="en-US" sz="1200" kern="1200" dirty="0">
                <a:solidFill>
                  <a:schemeClr val="tx1"/>
                </a:solidFill>
                <a:effectLst/>
                <a:latin typeface="+mn-lt"/>
                <a:ea typeface="+mn-ea"/>
                <a:cs typeface="+mn-cs"/>
              </a:rPr>
              <a:t>, as described in § 618.210(e); a </a:t>
            </a:r>
            <a:r>
              <a:rPr lang="en-US" sz="1200" b="1" kern="1200" dirty="0">
                <a:solidFill>
                  <a:schemeClr val="tx1"/>
                </a:solidFill>
                <a:effectLst/>
                <a:latin typeface="+mn-lt"/>
                <a:ea typeface="+mn-ea"/>
                <a:cs typeface="+mn-cs"/>
              </a:rPr>
              <a:t>denial, or negative determination </a:t>
            </a:r>
            <a:r>
              <a:rPr lang="en-US" sz="1200" kern="1200" dirty="0">
                <a:solidFill>
                  <a:schemeClr val="tx1"/>
                </a:solidFill>
                <a:effectLst/>
                <a:latin typeface="+mn-lt"/>
                <a:ea typeface="+mn-ea"/>
                <a:cs typeface="+mn-cs"/>
              </a:rPr>
              <a:t>issued under § 618.235(b); or </a:t>
            </a:r>
            <a:r>
              <a:rPr lang="en-US" sz="1200" b="1" kern="1200" dirty="0">
                <a:solidFill>
                  <a:schemeClr val="tx1"/>
                </a:solidFill>
                <a:effectLst/>
                <a:latin typeface="+mn-lt"/>
                <a:ea typeface="+mn-ea"/>
                <a:cs typeface="+mn-cs"/>
              </a:rPr>
              <a:t>a termination or partial termination of certification </a:t>
            </a:r>
            <a:r>
              <a:rPr lang="en-US" sz="1200" kern="1200" dirty="0">
                <a:solidFill>
                  <a:schemeClr val="tx1"/>
                </a:solidFill>
                <a:effectLst/>
                <a:latin typeface="+mn-lt"/>
                <a:ea typeface="+mn-ea"/>
                <a:cs typeface="+mn-cs"/>
              </a:rPr>
              <a:t>issued under § 618.240. It also lists the information required as part of the application in order for it to be complete and valid.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(b) </a:t>
            </a:r>
            <a:r>
              <a:rPr lang="en-US" sz="1200" b="1" kern="1200" dirty="0">
                <a:solidFill>
                  <a:schemeClr val="tx1"/>
                </a:solidFill>
                <a:effectLst/>
                <a:latin typeface="+mn-lt"/>
                <a:ea typeface="+mn-ea"/>
                <a:cs typeface="+mn-cs"/>
              </a:rPr>
              <a:t>Time for filing</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aintains the requirement that all applications must be in writing and must be filed no later than 30 calendar days after the notice of the termination of the investigation, negative determination, or termination or partial termination of a certification has been published in the Federal Register.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(c) </a:t>
            </a:r>
            <a:r>
              <a:rPr lang="en-US" sz="1200" b="1" kern="1200" dirty="0">
                <a:solidFill>
                  <a:schemeClr val="tx1"/>
                </a:solidFill>
                <a:effectLst/>
                <a:latin typeface="+mn-lt"/>
                <a:ea typeface="+mn-ea"/>
                <a:cs typeface="+mn-cs"/>
              </a:rPr>
              <a:t>Return of incomplete applications for reconsideration </a:t>
            </a:r>
            <a:r>
              <a:rPr lang="en-US" sz="1200" kern="1200" dirty="0">
                <a:solidFill>
                  <a:schemeClr val="tx1"/>
                </a:solidFill>
                <a:effectLst/>
                <a:latin typeface="+mn-lt"/>
                <a:ea typeface="+mn-ea"/>
                <a:cs typeface="+mn-cs"/>
              </a:rPr>
              <a:t>addresses the process for reviewing and returning an incomplete application for reconsideration. The refiling of the complete application must occur within the 30-day period identified in paragraph (b) or within 5 days of receipt if the application is returned less than 5 days prior to the end of that period.</a:t>
            </a:r>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1965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Department eliminated 29 CFR 90.18(c), which required a determination to accept the application for reconsideration before conducting an investigation. The Department concluded that eliminating the step requiring the certifying officer to make and issue a determination on whether or not to initiate a reconsideration will decrease time and burden and simplify the process. The Department will initiate an investigation on all complete reconsideration applications.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(d) </a:t>
            </a:r>
            <a:r>
              <a:rPr lang="en-US" sz="1200" b="1" i="1" kern="1200" dirty="0">
                <a:solidFill>
                  <a:schemeClr val="tx1"/>
                </a:solidFill>
                <a:effectLst/>
                <a:latin typeface="+mn-lt"/>
                <a:ea typeface="+mn-ea"/>
                <a:cs typeface="+mn-cs"/>
              </a:rPr>
              <a:t>Notice of an application for reconsideration. </a:t>
            </a:r>
            <a:r>
              <a:rPr lang="en-US" sz="1200" kern="1200" dirty="0">
                <a:solidFill>
                  <a:schemeClr val="tx1"/>
                </a:solidFill>
                <a:effectLst/>
                <a:latin typeface="+mn-lt"/>
                <a:ea typeface="+mn-ea"/>
                <a:cs typeface="+mn-cs"/>
              </a:rPr>
              <a:t>After receipt of a complete and timely application for reconsideration, the Department will notify the applicant and publish in the </a:t>
            </a:r>
            <a:r>
              <a:rPr lang="en-US" sz="1200" i="1" kern="1200" dirty="0">
                <a:solidFill>
                  <a:schemeClr val="tx1"/>
                </a:solidFill>
                <a:effectLst/>
                <a:latin typeface="+mn-lt"/>
                <a:ea typeface="+mn-ea"/>
                <a:cs typeface="+mn-cs"/>
              </a:rPr>
              <a:t>Federal Register </a:t>
            </a:r>
            <a:r>
              <a:rPr lang="en-US" sz="1200" kern="1200" dirty="0">
                <a:solidFill>
                  <a:schemeClr val="tx1"/>
                </a:solidFill>
                <a:effectLst/>
                <a:latin typeface="+mn-lt"/>
                <a:ea typeface="+mn-ea"/>
                <a:cs typeface="+mn-cs"/>
              </a:rPr>
              <a:t>and on the Department’s website the notice of the application and the initiation of an investigation on reconsideration of the termination of the investigation, negative determination, or termination or partial termination of a certification.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(e) </a:t>
            </a:r>
            <a:r>
              <a:rPr lang="en-US" sz="1200" b="1" i="1" kern="1200" dirty="0">
                <a:solidFill>
                  <a:schemeClr val="tx1"/>
                </a:solidFill>
                <a:effectLst/>
                <a:latin typeface="+mn-lt"/>
                <a:ea typeface="+mn-ea"/>
                <a:cs typeface="+mn-cs"/>
              </a:rPr>
              <a:t>Opportunity for comment and submission of data on reconsideration</a:t>
            </a:r>
            <a:r>
              <a:rPr lang="en-US" sz="1200" kern="1200" dirty="0">
                <a:solidFill>
                  <a:schemeClr val="tx1"/>
                </a:solidFill>
                <a:effectLst/>
                <a:latin typeface="+mn-lt"/>
                <a:ea typeface="+mn-ea"/>
                <a:cs typeface="+mn-cs"/>
              </a:rPr>
              <a:t>. Within 10 calendar days after publication of a notice a party may make written submissions to show why the determination under reconsideration should or should not be modified.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(f) </a:t>
            </a:r>
            <a:r>
              <a:rPr lang="en-US" sz="1200" b="1" i="1" kern="1200" dirty="0">
                <a:solidFill>
                  <a:schemeClr val="tx1"/>
                </a:solidFill>
                <a:effectLst/>
                <a:latin typeface="+mn-lt"/>
                <a:ea typeface="+mn-ea"/>
                <a:cs typeface="+mn-cs"/>
              </a:rPr>
              <a:t>Investigation on reconsideration</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new and describes the procedures for investigation on reconsideration. It also provides that the period of investigation will remain the same as the period of investigation for the original certification.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(g) </a:t>
            </a:r>
            <a:r>
              <a:rPr lang="en-US" sz="1200" b="1" i="1" kern="1200" dirty="0">
                <a:solidFill>
                  <a:schemeClr val="tx1"/>
                </a:solidFill>
                <a:effectLst/>
                <a:latin typeface="+mn-lt"/>
                <a:ea typeface="+mn-ea"/>
                <a:cs typeface="+mn-cs"/>
              </a:rPr>
              <a:t>Determinations on reconsideration</a:t>
            </a:r>
            <a:r>
              <a:rPr lang="en-US" sz="1200" kern="1200" dirty="0">
                <a:solidFill>
                  <a:schemeClr val="tx1"/>
                </a:solidFill>
                <a:effectLst/>
                <a:latin typeface="+mn-lt"/>
                <a:ea typeface="+mn-ea"/>
                <a:cs typeface="+mn-cs"/>
              </a:rPr>
              <a:t> provides</a:t>
            </a:r>
            <a:r>
              <a:rPr lang="en-US" sz="1200" kern="1200" baseline="0" dirty="0">
                <a:solidFill>
                  <a:schemeClr val="tx1"/>
                </a:solidFill>
                <a:effectLst/>
                <a:latin typeface="+mn-lt"/>
                <a:ea typeface="+mn-ea"/>
                <a:cs typeface="+mn-cs"/>
              </a:rPr>
              <a:t> that t</a:t>
            </a:r>
            <a:r>
              <a:rPr lang="en-US" sz="1200" kern="1200" dirty="0">
                <a:solidFill>
                  <a:schemeClr val="tx1"/>
                </a:solidFill>
                <a:effectLst/>
                <a:latin typeface="+mn-lt"/>
                <a:ea typeface="+mn-ea"/>
                <a:cs typeface="+mn-cs"/>
              </a:rPr>
              <a:t>he Department will issue a final determination within 60 days after the date of receiving a complete and valid application for reconsideration. The Department will notify the applicant(s), the petitioner(s) of the original petition, firm official(s), and the State(s); and publish notice in the </a:t>
            </a:r>
            <a:r>
              <a:rPr lang="en-US" sz="1200" i="1" kern="1200" dirty="0">
                <a:solidFill>
                  <a:schemeClr val="tx1"/>
                </a:solidFill>
                <a:effectLst/>
                <a:latin typeface="+mn-lt"/>
                <a:ea typeface="+mn-ea"/>
                <a:cs typeface="+mn-cs"/>
              </a:rPr>
              <a:t>Federal Register </a:t>
            </a:r>
            <a:r>
              <a:rPr lang="en-US" sz="1200" kern="1200" dirty="0">
                <a:solidFill>
                  <a:schemeClr val="tx1"/>
                </a:solidFill>
                <a:effectLst/>
                <a:latin typeface="+mn-lt"/>
                <a:ea typeface="+mn-ea"/>
                <a:cs typeface="+mn-cs"/>
              </a:rPr>
              <a:t>of the determination on reconsideration and the reasons for it (redacting confidential business information).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 continues to be responsible for notifying trade-affected workers in a certified worker group of their eligibility to apply for TAA, in accordance with subpart H § 618.820. If 60 days pass without a determination on reconsideration, the Department will contact the applicant to determine whether the applicant wishes the Department to continue the reconsideration investigation and issue a determination on reconsideration -  or wishes the Department to terminate the reconsideration investigation, which renders the initial determination as the Department’s final determination.</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365785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 will handover to Amy.</a:t>
            </a:r>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3053697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Department will provide notification of any intent to reconsider. </a:t>
            </a:r>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4009106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**THOR</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 618.250 provides the process for seeking amendments to certifications. This section is new, though in practice the Department has been issuing amendments for many years. Section 223 of the Act establishes that a determination be issued for ‘‘any group’’ that meets the eligibility criteria of sec. 222 of the Act. The Department interprets that provision to mean that, should new or supplemental information support a clarification of the certified worker group, the Department may issue an amended certification under the same petition number and publish the amendment in the Federal Register and post it on the Department’s website.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93664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Paragraph (a) describes the types of amendments and explains that amendments must not extend the impact date as that would go beyond the period covered by the certification itself. Common reasons for amendments include changes to the ownership of a successor firm, correcting any technical errors made, and clarifying the worker group. Clarifying the worker group does not include adding teleworkers or staffed workers, as they are considered part of the worker group.</a:t>
            </a:r>
          </a:p>
          <a:p>
            <a:r>
              <a:rPr lang="en-US" sz="1200" kern="1200" dirty="0">
                <a:solidFill>
                  <a:schemeClr val="tx1"/>
                </a:solidFill>
                <a:effectLst/>
                <a:latin typeface="+mn-lt"/>
                <a:ea typeface="+mn-ea"/>
                <a:cs typeface="+mn-cs"/>
              </a:rPr>
              <a:t>Note: the Department has modified the regulatory text in §§ 618.235(d) and 618.250(a) to clarify that the Department retains the authority to amend a certification without a petition where it has determined that an amendment is appropriate.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(b) includes a new requirement that amendments be requested through the regular petition process, which is a change to current practice. This change will help formalize the amendment process and ensure that all individuals are aware of and able to use the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Paragraph (c) requires the Department to publish a notice of the amendment in the Federal Register and requires the States to notify any additional certified trade-affected workers impacted by the amendment.</a:t>
            </a:r>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3360610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**AMY - Section 618.255 explains the process for judicial review of determinations.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significant update. Section 284 of the Act allows for judicial review of only ‘‘final determinations.’’ Under existing regulations, all determinations rendered by the Department are final determinations subject to judicial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Department is now defining only determinations on reconsideration issued under §§ 618.240(g) (Reconsideration of termination or partial termination of a certification) and 618.245 (Reconsideration of termination of an investigation, denial, or termination or partial termination of certification) as final determinations and, therefore, only these determinations are subject to judicial review through the United States Court of International Trade (USCIT).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2378179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Paragraphs (f) </a:t>
            </a:r>
            <a:r>
              <a:rPr lang="en-US" sz="1200" b="1" i="1" kern="1200" dirty="0">
                <a:solidFill>
                  <a:schemeClr val="tx1"/>
                </a:solidFill>
                <a:effectLst/>
                <a:latin typeface="+mn-lt"/>
                <a:ea typeface="+mn-ea"/>
                <a:cs typeface="+mn-cs"/>
              </a:rPr>
              <a:t>Individual benefits denials </a:t>
            </a:r>
            <a:r>
              <a:rPr lang="en-US" sz="1200" kern="1200" dirty="0">
                <a:solidFill>
                  <a:schemeClr val="tx1"/>
                </a:solidFill>
                <a:effectLst/>
                <a:latin typeface="+mn-lt"/>
                <a:ea typeface="+mn-ea"/>
                <a:cs typeface="+mn-cs"/>
              </a:rPr>
              <a:t>and (g) </a:t>
            </a:r>
            <a:r>
              <a:rPr lang="en-US" sz="1200" b="1" i="1" kern="1200" dirty="0">
                <a:solidFill>
                  <a:schemeClr val="tx1"/>
                </a:solidFill>
                <a:effectLst/>
                <a:latin typeface="+mn-lt"/>
                <a:ea typeface="+mn-ea"/>
                <a:cs typeface="+mn-cs"/>
              </a:rPr>
              <a:t>Manner of filing </a:t>
            </a:r>
            <a:r>
              <a:rPr lang="en-US" sz="1200" kern="1200" dirty="0">
                <a:solidFill>
                  <a:schemeClr val="tx1"/>
                </a:solidFill>
                <a:effectLst/>
                <a:latin typeface="+mn-lt"/>
                <a:ea typeface="+mn-ea"/>
                <a:cs typeface="+mn-cs"/>
              </a:rPr>
              <a:t>provide clarity on the determinations subject to judicial review under sec. 284 of the Act and specify that USCIT rules apply to filings with the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1904530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a:t>
            </a:r>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2936980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618.260 provides for a study and report to be undertaken by the Department in response to certain ITC affirmative determinations. There are no substantial changes, but the additional detail provided explains what information the study will include.</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2102234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a:t>
            </a:r>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601719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618.265 discusses the availability of information to the public under this part 618 and is largely unchanged from 29 CFR 90.32, except to indicate that copies of petitions, in redacted form, will be available on the Department’s website.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29 CFR 90.36, related to the computation of time for purposes of subpart B, was not retained.</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2647049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35523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**AMY The purpose of subpart B is to set forth regulations required by sec. 248 of the Act, directing the Department to prescribe regulations to implement the provisions for rendering group determinations on adjustment assistance for trade-affected workers. This subpart provides for the prompt and effective investigation of petitions for certification of eligibility to apply for adjustment assistance.</a:t>
            </a:r>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084975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381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54</a:t>
            </a:fld>
            <a:endParaRPr lang="en-US"/>
          </a:p>
        </p:txBody>
      </p:sp>
    </p:spTree>
    <p:extLst>
      <p:ext uri="{BB962C8B-B14F-4D97-AF65-F5344CB8AC3E}">
        <p14:creationId xmlns:p14="http://schemas.microsoft.com/office/powerpoint/2010/main" val="1181032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the final rule – please send the question to regulations.taa@dol.gov.  We have a team standing by to respond to questions.</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55</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56</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Subpart B addresses secs. 221, 222, 223, and 224 of the Act and codifies and relocates 29 CFR part 90 by incorporating it into part 618. The subpart makes several changes to update those regulations to reflect statutory changes; current procedures for filing petitions, conducting investigations, and issuing determinations of TAA Program eligibility; and requires exhaustion of administrative remedies, specifically use of the reconsideration process, prior to judicial review. The Department relocated most of the definitions in 29 CFR 90.2 to subpart A of part 618 for clarity and consistency.</a:t>
            </a:r>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46391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59595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77908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624622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55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57607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cstate="hqprint">
            <a:extLst>
              <a:ext uri="{28A0092B-C50C-407E-A947-70E740481C1C}">
                <a14:useLocalDpi xmlns:a14="http://schemas.microsoft.com/office/drawing/2010/main" val="0"/>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87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microsoft.com/office/2007/relationships/hdphoto" Target="../media/hdphoto1.wdp"/><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6"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ol.gov/agencies/eta/tradea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taa.petition@dol.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3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federalregister.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doleta.gov/tradeac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federalregister.gov/documents/2020/08/21/2020-13802/trade-adjustment-assistance-for-workers" TargetMode="Externa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8.xml"/><Relationship Id="rId1" Type="http://schemas.openxmlformats.org/officeDocument/2006/relationships/tags" Target="../tags/tag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normAutofit/>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p:txBody>
      </p:sp>
      <p:pic>
        <p:nvPicPr>
          <p:cNvPr id="6" name="Picture 5" descr="A close up of a map&#10;&#10;Description automatically generated">
            <a:extLst>
              <a:ext uri="{FF2B5EF4-FFF2-40B4-BE49-F238E27FC236}">
                <a16:creationId xmlns:a16="http://schemas.microsoft.com/office/drawing/2014/main" id="{17A7BBA0-9045-488B-B9A8-8BB102C87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57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3109" y="0"/>
            <a:ext cx="9144000" cy="1066800"/>
          </a:xfrm>
          <a:prstGeom prst="rect">
            <a:avLst/>
          </a:prstGeom>
        </p:spPr>
        <p:txBody>
          <a:bodyPr/>
          <a:lstStyle/>
          <a:p>
            <a:r>
              <a:rPr lang="en-US" dirty="0"/>
              <a:t>Key Definitions – 20 CFR 618.110</a:t>
            </a:r>
          </a:p>
        </p:txBody>
      </p:sp>
      <p:sp>
        <p:nvSpPr>
          <p:cNvPr id="7" name="Content Placeholder 6"/>
          <p:cNvSpPr>
            <a:spLocks noGrp="1"/>
          </p:cNvSpPr>
          <p:nvPr>
            <p:ph idx="1"/>
          </p:nvPr>
        </p:nvSpPr>
        <p:spPr>
          <a:xfrm>
            <a:off x="923109" y="1088571"/>
            <a:ext cx="8534400" cy="4525963"/>
          </a:xfrm>
        </p:spPr>
        <p:txBody>
          <a:bodyPr>
            <a:normAutofit/>
          </a:bodyPr>
          <a:lstStyle/>
          <a:p>
            <a:pPr>
              <a:lnSpc>
                <a:spcPct val="120000"/>
              </a:lnSpc>
              <a:spcBef>
                <a:spcPts val="0"/>
              </a:spcBef>
            </a:pPr>
            <a:r>
              <a:rPr lang="en-US" b="1" dirty="0"/>
              <a:t>Component Part</a:t>
            </a:r>
          </a:p>
          <a:p>
            <a:pPr>
              <a:lnSpc>
                <a:spcPct val="120000"/>
              </a:lnSpc>
              <a:spcBef>
                <a:spcPts val="0"/>
              </a:spcBef>
            </a:pPr>
            <a:r>
              <a:rPr lang="en-US" b="1" dirty="0"/>
              <a:t>Contributed Importantly</a:t>
            </a:r>
          </a:p>
          <a:p>
            <a:pPr>
              <a:lnSpc>
                <a:spcPct val="120000"/>
              </a:lnSpc>
              <a:spcBef>
                <a:spcPts val="0"/>
              </a:spcBef>
            </a:pPr>
            <a:r>
              <a:rPr lang="en-US" b="1" dirty="0"/>
              <a:t>Successor-in-Interest</a:t>
            </a:r>
            <a:endParaRPr lang="en-US" dirty="0"/>
          </a:p>
          <a:p>
            <a:pPr lvl="1"/>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a:p>
        </p:txBody>
      </p:sp>
    </p:spTree>
    <p:extLst>
      <p:ext uri="{BB962C8B-B14F-4D97-AF65-F5344CB8AC3E}">
        <p14:creationId xmlns:p14="http://schemas.microsoft.com/office/powerpoint/2010/main" val="56439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 means an input (tangible or intangible article) that is directly incorporated into the production of another article, although it need not retain its original form or characteristics.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11</a:t>
            </a:fld>
            <a:endParaRPr lang="en-US" dirty="0"/>
          </a:p>
        </p:txBody>
      </p:sp>
      <p:sp>
        <p:nvSpPr>
          <p:cNvPr id="4" name="Title 3"/>
          <p:cNvSpPr>
            <a:spLocks noGrp="1"/>
          </p:cNvSpPr>
          <p:nvPr>
            <p:ph type="title"/>
          </p:nvPr>
        </p:nvSpPr>
        <p:spPr/>
        <p:txBody>
          <a:bodyPr/>
          <a:lstStyle/>
          <a:p>
            <a:r>
              <a:rPr lang="en-US" dirty="0"/>
              <a:t>Component Part</a:t>
            </a:r>
          </a:p>
        </p:txBody>
      </p:sp>
    </p:spTree>
    <p:extLst>
      <p:ext uri="{BB962C8B-B14F-4D97-AF65-F5344CB8AC3E}">
        <p14:creationId xmlns:p14="http://schemas.microsoft.com/office/powerpoint/2010/main" val="294007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 means a cause that is important but not necessarily more important than any other cause.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dirty="0"/>
          </a:p>
        </p:txBody>
      </p:sp>
      <p:sp>
        <p:nvSpPr>
          <p:cNvPr id="4" name="Title 3"/>
          <p:cNvSpPr>
            <a:spLocks noGrp="1"/>
          </p:cNvSpPr>
          <p:nvPr>
            <p:ph type="title"/>
          </p:nvPr>
        </p:nvSpPr>
        <p:spPr/>
        <p:txBody>
          <a:bodyPr/>
          <a:lstStyle/>
          <a:p>
            <a:r>
              <a:rPr lang="en-US" dirty="0"/>
              <a:t>Contributed Importantly</a:t>
            </a:r>
          </a:p>
        </p:txBody>
      </p:sp>
    </p:spTree>
    <p:extLst>
      <p:ext uri="{BB962C8B-B14F-4D97-AF65-F5344CB8AC3E}">
        <p14:creationId xmlns:p14="http://schemas.microsoft.com/office/powerpoint/2010/main" val="80174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 means a firm, whether or not named on a certification issued under Subpart B of 20 CFR 618, from which trade-affected workers are separated, or threatened with separation, and where most or all of the following factors are present, relative to a firm named on a determination issued under Subpart B:</a:t>
            </a:r>
          </a:p>
          <a:p>
            <a:pPr marL="0" indent="0">
              <a:buNone/>
            </a:pPr>
            <a:r>
              <a:rPr lang="en-US" dirty="0"/>
              <a:t>(1) There is continuity in business operations.</a:t>
            </a:r>
          </a:p>
          <a:p>
            <a:pPr marL="0" indent="0">
              <a:buNone/>
            </a:pPr>
            <a:r>
              <a:rPr lang="en-US" dirty="0"/>
              <a:t>(2) There is continuity in location.</a:t>
            </a:r>
          </a:p>
          <a:p>
            <a:pPr marL="0" indent="0">
              <a:buNone/>
            </a:pPr>
            <a:r>
              <a:rPr lang="en-US" dirty="0"/>
              <a:t>(3) There is continuity in the workforce.</a:t>
            </a:r>
          </a:p>
          <a:p>
            <a:pPr marL="0" indent="0">
              <a:buNone/>
            </a:pPr>
            <a:r>
              <a:rPr lang="en-US" dirty="0"/>
              <a:t>(4) There is continuity in supervisory personnel.</a:t>
            </a:r>
          </a:p>
          <a:p>
            <a:pPr marL="0" indent="0">
              <a:buNone/>
            </a:pPr>
            <a:r>
              <a:rPr lang="en-US" dirty="0"/>
              <a:t>(5) The same jobs exist under similar conditions.</a:t>
            </a:r>
          </a:p>
          <a:p>
            <a:pPr marL="0" indent="0">
              <a:buNone/>
            </a:pPr>
            <a:r>
              <a:rPr lang="en-US" dirty="0"/>
              <a:t>(6) There is continuity in machinery, equipment, and process.</a:t>
            </a:r>
          </a:p>
          <a:p>
            <a:pPr marL="0" indent="0">
              <a:buNone/>
            </a:pPr>
            <a:r>
              <a:rPr lang="en-US" dirty="0"/>
              <a:t>(7) There is continuity in product/service.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dirty="0"/>
          </a:p>
        </p:txBody>
      </p:sp>
      <p:sp>
        <p:nvSpPr>
          <p:cNvPr id="4" name="Title 3"/>
          <p:cNvSpPr>
            <a:spLocks noGrp="1"/>
          </p:cNvSpPr>
          <p:nvPr>
            <p:ph type="title"/>
          </p:nvPr>
        </p:nvSpPr>
        <p:spPr/>
        <p:txBody>
          <a:bodyPr/>
          <a:lstStyle/>
          <a:p>
            <a:r>
              <a:rPr lang="en-US" dirty="0"/>
              <a:t>Successor-in-Interest</a:t>
            </a:r>
          </a:p>
        </p:txBody>
      </p:sp>
    </p:spTree>
    <p:extLst>
      <p:ext uri="{BB962C8B-B14F-4D97-AF65-F5344CB8AC3E}">
        <p14:creationId xmlns:p14="http://schemas.microsoft.com/office/powerpoint/2010/main" val="373019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EIN do not need to match in state UI systems</a:t>
            </a:r>
          </a:p>
          <a:p>
            <a:r>
              <a:rPr lang="en-US" dirty="0"/>
              <a:t>Firm names do not need to match</a:t>
            </a:r>
          </a:p>
          <a:p>
            <a:r>
              <a:rPr lang="en-US" dirty="0"/>
              <a:t>States make this determination</a:t>
            </a:r>
          </a:p>
          <a:p>
            <a:pPr lvl="1"/>
            <a:r>
              <a:rPr lang="en-US" dirty="0"/>
              <a:t>If the state’s investigation finds a successor-in-interest relationship exists and that could result in a denial of any TAA benefits, except RTAA, the state should file a new petition requesting an amendment to a certification</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dirty="0"/>
          </a:p>
        </p:txBody>
      </p:sp>
      <p:sp>
        <p:nvSpPr>
          <p:cNvPr id="4" name="Title 3"/>
          <p:cNvSpPr>
            <a:spLocks noGrp="1"/>
          </p:cNvSpPr>
          <p:nvPr>
            <p:ph type="title"/>
          </p:nvPr>
        </p:nvSpPr>
        <p:spPr/>
        <p:txBody>
          <a:bodyPr/>
          <a:lstStyle/>
          <a:p>
            <a:r>
              <a:rPr lang="en-US" dirty="0"/>
              <a:t>Successor-in-Interest – Operational Impact</a:t>
            </a:r>
          </a:p>
        </p:txBody>
      </p:sp>
    </p:spTree>
    <p:extLst>
      <p:ext uri="{BB962C8B-B14F-4D97-AF65-F5344CB8AC3E}">
        <p14:creationId xmlns:p14="http://schemas.microsoft.com/office/powerpoint/2010/main" val="25465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Petitions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74707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State Agency – One-Stop Partner – Rapid Response</a:t>
            </a:r>
          </a:p>
          <a:p>
            <a:r>
              <a:rPr lang="en-US" dirty="0"/>
              <a:t>Union</a:t>
            </a:r>
          </a:p>
          <a:p>
            <a:r>
              <a:rPr lang="en-US" dirty="0"/>
              <a:t>Employer (Firm)</a:t>
            </a:r>
          </a:p>
          <a:p>
            <a:r>
              <a:rPr lang="en-US" dirty="0"/>
              <a:t>Group of </a:t>
            </a:r>
            <a:r>
              <a:rPr lang="en-US" b="1" u="sng" dirty="0"/>
              <a:t>2</a:t>
            </a:r>
            <a:r>
              <a:rPr lang="en-US" dirty="0"/>
              <a:t> Workers</a:t>
            </a:r>
          </a:p>
          <a:p>
            <a:pPr lvl="1"/>
            <a:r>
              <a:rPr lang="en-US" dirty="0"/>
              <a:t>Or their “duly authorized representative”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4" name="Title 3"/>
          <p:cNvSpPr>
            <a:spLocks noGrp="1"/>
          </p:cNvSpPr>
          <p:nvPr>
            <p:ph type="title"/>
          </p:nvPr>
        </p:nvSpPr>
        <p:spPr/>
        <p:txBody>
          <a:bodyPr/>
          <a:lstStyle/>
          <a:p>
            <a:r>
              <a:rPr lang="en-US" dirty="0"/>
              <a:t>Who Can File? – 20 CFR 618.205</a:t>
            </a:r>
          </a:p>
        </p:txBody>
      </p:sp>
    </p:spTree>
    <p:extLst>
      <p:ext uri="{BB962C8B-B14F-4D97-AF65-F5344CB8AC3E}">
        <p14:creationId xmlns:p14="http://schemas.microsoft.com/office/powerpoint/2010/main" val="97019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242021"/>
                </a:solidFill>
              </a:rPr>
              <a:t>State Agency – </a:t>
            </a:r>
            <a:r>
              <a:rPr lang="en-US" b="1" dirty="0">
                <a:solidFill>
                  <a:srgbClr val="242021"/>
                </a:solidFill>
              </a:rPr>
              <a:t>20 CFR 618.816</a:t>
            </a:r>
          </a:p>
          <a:p>
            <a:pPr lvl="1"/>
            <a:r>
              <a:rPr lang="en-US" dirty="0"/>
              <a:t>CSA </a:t>
            </a:r>
            <a:r>
              <a:rPr lang="en-US" b="1" i="1" u="sng" dirty="0"/>
              <a:t>must</a:t>
            </a:r>
            <a:r>
              <a:rPr lang="en-US" dirty="0"/>
              <a:t> actively seek out groups of workers who are likely eligible</a:t>
            </a:r>
          </a:p>
          <a:p>
            <a:pPr lvl="1"/>
            <a:r>
              <a:rPr lang="en-US" dirty="0"/>
              <a:t>CSA </a:t>
            </a:r>
            <a:r>
              <a:rPr lang="en-US" b="1" i="1" u="sng" dirty="0"/>
              <a:t>must</a:t>
            </a:r>
            <a:r>
              <a:rPr lang="en-US" dirty="0"/>
              <a:t> assist the filing of a petition where there is a likelihood of eligibility</a:t>
            </a:r>
          </a:p>
          <a:p>
            <a:pPr lvl="2"/>
            <a:r>
              <a:rPr lang="en-US" dirty="0"/>
              <a:t>Must file despite objections from workers, unions, firms, or others</a:t>
            </a:r>
            <a:endParaRPr lang="en-US" b="1" dirty="0">
              <a:solidFill>
                <a:srgbClr val="FF9933"/>
              </a:solidFill>
            </a:endParaRPr>
          </a:p>
          <a:p>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17</a:t>
            </a:fld>
            <a:endParaRPr lang="en-US" dirty="0"/>
          </a:p>
        </p:txBody>
      </p:sp>
      <p:sp>
        <p:nvSpPr>
          <p:cNvPr id="4" name="Title 3"/>
          <p:cNvSpPr>
            <a:spLocks noGrp="1"/>
          </p:cNvSpPr>
          <p:nvPr>
            <p:ph type="title"/>
          </p:nvPr>
        </p:nvSpPr>
        <p:spPr/>
        <p:txBody>
          <a:bodyPr/>
          <a:lstStyle/>
          <a:p>
            <a:r>
              <a:rPr lang="en-US" dirty="0"/>
              <a:t>Who </a:t>
            </a:r>
            <a:r>
              <a:rPr lang="en-US" u="sng" dirty="0"/>
              <a:t>Must</a:t>
            </a:r>
            <a:r>
              <a:rPr lang="en-US" dirty="0"/>
              <a:t> File?</a:t>
            </a:r>
          </a:p>
        </p:txBody>
      </p:sp>
    </p:spTree>
    <p:extLst>
      <p:ext uri="{BB962C8B-B14F-4D97-AF65-F5344CB8AC3E}">
        <p14:creationId xmlns:p14="http://schemas.microsoft.com/office/powerpoint/2010/main" val="324493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b="1" dirty="0">
                <a:solidFill>
                  <a:srgbClr val="242021"/>
                </a:solidFill>
              </a:rPr>
              <a:t>20 CFR 618.205(d)</a:t>
            </a:r>
          </a:p>
          <a:p>
            <a:r>
              <a:rPr lang="en-US" dirty="0"/>
              <a:t>Online: </a:t>
            </a:r>
            <a:r>
              <a:rPr lang="en-US" dirty="0">
                <a:hlinkClick r:id="rId3"/>
              </a:rPr>
              <a:t>www.dol.gov/agencies/eta/tradeact</a:t>
            </a:r>
            <a:r>
              <a:rPr lang="en-US" dirty="0"/>
              <a:t> </a:t>
            </a:r>
          </a:p>
          <a:p>
            <a:r>
              <a:rPr lang="en-US" dirty="0"/>
              <a:t>Via email: </a:t>
            </a:r>
            <a:r>
              <a:rPr lang="en-US" dirty="0">
                <a:hlinkClick r:id="rId4"/>
              </a:rPr>
              <a:t>taa.petition@dol.gov</a:t>
            </a:r>
            <a:r>
              <a:rPr lang="en-US" dirty="0"/>
              <a:t> </a:t>
            </a:r>
          </a:p>
          <a:p>
            <a:r>
              <a:rPr lang="en-US" dirty="0"/>
              <a:t>Via fax: 202-693-3584</a:t>
            </a:r>
          </a:p>
          <a:p>
            <a:r>
              <a:rPr lang="en-US" dirty="0"/>
              <a:t>Via mail: </a:t>
            </a:r>
          </a:p>
          <a:p>
            <a:pPr marL="0" indent="0">
              <a:buNone/>
            </a:pPr>
            <a:r>
              <a:rPr lang="en-US" dirty="0"/>
              <a:t>	U.S. Department of Labor,</a:t>
            </a:r>
            <a:br>
              <a:rPr lang="en-US" dirty="0"/>
            </a:br>
            <a:r>
              <a:rPr lang="en-US" dirty="0"/>
              <a:t>	Office of Trade Adjustment Assistance</a:t>
            </a:r>
            <a:br>
              <a:rPr lang="en-US" dirty="0"/>
            </a:br>
            <a:r>
              <a:rPr lang="en-US" dirty="0"/>
              <a:t>	200 Constitution Ave NW</a:t>
            </a:r>
            <a:br>
              <a:rPr lang="en-US" dirty="0"/>
            </a:br>
            <a:r>
              <a:rPr lang="en-US" dirty="0"/>
              <a:t>	Room N-5428</a:t>
            </a:r>
            <a:br>
              <a:rPr lang="en-US" dirty="0"/>
            </a:br>
            <a:r>
              <a:rPr lang="en-US" dirty="0"/>
              <a:t>	Washington, DC 20210</a:t>
            </a:r>
          </a:p>
          <a:p>
            <a:pPr marL="0" indent="0">
              <a:buNone/>
            </a:pPr>
            <a:endParaRPr lang="en-US" dirty="0"/>
          </a:p>
          <a:p>
            <a:pPr marL="0" indent="0">
              <a:buNone/>
            </a:pPr>
            <a:r>
              <a:rPr lang="en-US" dirty="0"/>
              <a:t>Never submit via more than one method.</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dirty="0"/>
          </a:p>
        </p:txBody>
      </p:sp>
      <p:sp>
        <p:nvSpPr>
          <p:cNvPr id="4" name="Title 3"/>
          <p:cNvSpPr>
            <a:spLocks noGrp="1"/>
          </p:cNvSpPr>
          <p:nvPr>
            <p:ph type="title"/>
          </p:nvPr>
        </p:nvSpPr>
        <p:spPr/>
        <p:txBody>
          <a:bodyPr/>
          <a:lstStyle/>
          <a:p>
            <a:r>
              <a:rPr lang="en-US" dirty="0"/>
              <a:t>How to File</a:t>
            </a:r>
          </a:p>
        </p:txBody>
      </p:sp>
    </p:spTree>
    <p:extLst>
      <p:ext uri="{BB962C8B-B14F-4D97-AF65-F5344CB8AC3E}">
        <p14:creationId xmlns:p14="http://schemas.microsoft.com/office/powerpoint/2010/main" val="286304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Layoff or </a:t>
            </a:r>
            <a:r>
              <a:rPr lang="en-US" i="1" u="sng" dirty="0"/>
              <a:t>threat of</a:t>
            </a:r>
            <a:r>
              <a:rPr lang="en-US" dirty="0"/>
              <a:t> layoff occurs</a:t>
            </a:r>
          </a:p>
          <a:p>
            <a:pPr lvl="1"/>
            <a:r>
              <a:rPr lang="en-US" dirty="0">
                <a:solidFill>
                  <a:srgbClr val="3A4040"/>
                </a:solidFill>
              </a:rPr>
              <a:t>Threat – </a:t>
            </a:r>
            <a:r>
              <a:rPr lang="en-US" b="1" dirty="0">
                <a:solidFill>
                  <a:srgbClr val="3A4040"/>
                </a:solidFill>
              </a:rPr>
              <a:t>20 CFR 618.110, 20 CFR 618.225</a:t>
            </a:r>
          </a:p>
          <a:p>
            <a:r>
              <a:rPr lang="en-US" dirty="0"/>
              <a:t>Petition filed by or on behalf of workers within one year of separation</a:t>
            </a:r>
          </a:p>
          <a:p>
            <a:r>
              <a:rPr lang="en-US" dirty="0"/>
              <a:t>Petitioners must file a petition simultaneously with DOL and the Governor of the State in which the workers’ firm is located</a:t>
            </a:r>
          </a:p>
          <a:p>
            <a:pPr lvl="1"/>
            <a:r>
              <a:rPr lang="en-US" dirty="0"/>
              <a:t>Within 10 days of receipt of a petition, state must verify the Department has also received the Petition – </a:t>
            </a:r>
            <a:r>
              <a:rPr lang="en-US" b="1" i="1" dirty="0">
                <a:solidFill>
                  <a:srgbClr val="3A4040"/>
                </a:solidFill>
              </a:rPr>
              <a:t>20 CFR 618.205(j)</a:t>
            </a:r>
          </a:p>
          <a:p>
            <a:pPr lvl="1"/>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dirty="0"/>
          </a:p>
        </p:txBody>
      </p:sp>
      <p:sp>
        <p:nvSpPr>
          <p:cNvPr id="4" name="Title 3"/>
          <p:cNvSpPr>
            <a:spLocks noGrp="1"/>
          </p:cNvSpPr>
          <p:nvPr>
            <p:ph type="title"/>
          </p:nvPr>
        </p:nvSpPr>
        <p:spPr/>
        <p:txBody>
          <a:bodyPr/>
          <a:lstStyle/>
          <a:p>
            <a:r>
              <a:rPr lang="en-US" dirty="0"/>
              <a:t>When to File</a:t>
            </a:r>
          </a:p>
        </p:txBody>
      </p:sp>
    </p:spTree>
    <p:extLst>
      <p:ext uri="{BB962C8B-B14F-4D97-AF65-F5344CB8AC3E}">
        <p14:creationId xmlns:p14="http://schemas.microsoft.com/office/powerpoint/2010/main" val="85853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016137" y="2313782"/>
            <a:ext cx="6696213" cy="2230436"/>
          </a:xfrm>
        </p:spPr>
        <p:txBody>
          <a:bodyPr/>
          <a:lstStyle/>
          <a:p>
            <a:r>
              <a:rPr lang="en-US" dirty="0"/>
              <a:t>Subpart B</a:t>
            </a:r>
            <a:br>
              <a:rPr lang="en-US" dirty="0"/>
            </a:br>
            <a:r>
              <a:rPr lang="en-US" dirty="0"/>
              <a:t>Petitions &amp; Investigations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August 28,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20 CFR 618</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idx="1"/>
          </p:nvPr>
        </p:nvSpPr>
        <p:spPr/>
        <p:txBody>
          <a:bodyPr>
            <a:normAutofit/>
          </a:bodyPr>
          <a:lstStyle/>
          <a:p>
            <a:pPr marL="0" indent="0">
              <a:lnSpc>
                <a:spcPct val="80000"/>
              </a:lnSpc>
              <a:buNone/>
            </a:pPr>
            <a:r>
              <a:rPr lang="en-US" b="1" dirty="0">
                <a:solidFill>
                  <a:srgbClr val="242021"/>
                </a:solidFill>
                <a:ea typeface="ＭＳ Ｐゴシック"/>
              </a:rPr>
              <a:t>20 CFR 618.816(b)</a:t>
            </a:r>
          </a:p>
          <a:p>
            <a:pPr>
              <a:lnSpc>
                <a:spcPct val="110000"/>
              </a:lnSpc>
            </a:pPr>
            <a:r>
              <a:rPr lang="en-US" sz="2800" dirty="0">
                <a:ea typeface="ＭＳ Ｐゴシック"/>
              </a:rPr>
              <a:t>Rapid Response </a:t>
            </a:r>
            <a:r>
              <a:rPr lang="en-US" sz="2800" u="sng" dirty="0">
                <a:ea typeface="ＭＳ Ｐゴシック"/>
              </a:rPr>
              <a:t>must be provided</a:t>
            </a:r>
            <a:r>
              <a:rPr lang="en-US" sz="2800" dirty="0">
                <a:ea typeface="ＭＳ Ｐゴシック"/>
              </a:rPr>
              <a:t> for every group of workers for whom a petition is file</a:t>
            </a:r>
          </a:p>
          <a:p>
            <a:pPr>
              <a:lnSpc>
                <a:spcPct val="110000"/>
              </a:lnSpc>
            </a:pPr>
            <a:r>
              <a:rPr lang="en-US" sz="2800" dirty="0">
                <a:ea typeface="ＭＳ Ｐゴシック"/>
              </a:rPr>
              <a:t>Appropriate WIOA career services </a:t>
            </a:r>
            <a:r>
              <a:rPr lang="en-US" sz="2800" u="sng" dirty="0">
                <a:ea typeface="ＭＳ Ｐゴシック"/>
              </a:rPr>
              <a:t>must be provided</a:t>
            </a:r>
            <a:endParaRPr lang="en-US" sz="2800" b="1" dirty="0">
              <a:ea typeface="ＭＳ Ｐゴシック"/>
            </a:endParaRPr>
          </a:p>
          <a:p>
            <a:pPr lvl="1">
              <a:lnSpc>
                <a:spcPct val="110000"/>
              </a:lnSpc>
            </a:pPr>
            <a:r>
              <a:rPr lang="en-US" sz="2600" dirty="0">
                <a:ea typeface="ＭＳ Ｐゴシック"/>
              </a:rPr>
              <a:t>When the petition is filed – not when certified</a:t>
            </a:r>
          </a:p>
          <a:p>
            <a:pPr lvl="1">
              <a:lnSpc>
                <a:spcPct val="110000"/>
              </a:lnSpc>
            </a:pPr>
            <a:r>
              <a:rPr lang="en-US" sz="2600" i="1" dirty="0">
                <a:ea typeface="ＭＳ Ｐゴシック"/>
              </a:rPr>
              <a:t>Regardless</a:t>
            </a:r>
            <a:r>
              <a:rPr lang="en-US" sz="2600" dirty="0">
                <a:ea typeface="ＭＳ Ｐゴシック"/>
              </a:rPr>
              <a:t> of the size of the layoff or threat of layoff</a:t>
            </a:r>
          </a:p>
          <a:p>
            <a:pPr lvl="1">
              <a:lnSpc>
                <a:spcPct val="110000"/>
              </a:lnSpc>
            </a:pPr>
            <a:r>
              <a:rPr lang="en-US" sz="2600" dirty="0">
                <a:ea typeface="ＭＳ Ｐゴシック"/>
              </a:rPr>
              <a:t>Independent of any WARN filing or state WARN notification</a:t>
            </a:r>
            <a:endParaRPr lang="en-US" dirty="0">
              <a:solidFill>
                <a:srgbClr val="002060"/>
              </a:solidFill>
              <a:latin typeface="+mj-lt"/>
              <a:ea typeface="ＭＳ Ｐゴシック"/>
            </a:endParaRPr>
          </a:p>
          <a:p>
            <a:pPr lvl="1" eaLnBrk="1" hangingPunct="1">
              <a:lnSpc>
                <a:spcPct val="80000"/>
              </a:lnSpc>
              <a:buNone/>
            </a:pPr>
            <a:endParaRPr lang="en-US" sz="2200" dirty="0">
              <a:solidFill>
                <a:srgbClr val="002060"/>
              </a:solidFill>
              <a:latin typeface="+mj-lt"/>
              <a:ea typeface="ＭＳ Ｐゴシック"/>
            </a:endParaRPr>
          </a:p>
          <a:p>
            <a:pPr lvl="1" eaLnBrk="1" hangingPunct="1">
              <a:lnSpc>
                <a:spcPct val="80000"/>
              </a:lnSpc>
            </a:pPr>
            <a:endParaRPr lang="en-US" sz="800" dirty="0">
              <a:solidFill>
                <a:srgbClr val="002060"/>
              </a:solidFill>
              <a:latin typeface="+mj-lt"/>
              <a:ea typeface="ＭＳ Ｐゴシック"/>
            </a:endParaRPr>
          </a:p>
          <a:p>
            <a:pPr lvl="1" eaLnBrk="1" hangingPunct="1">
              <a:lnSpc>
                <a:spcPct val="80000"/>
              </a:lnSpc>
            </a:pPr>
            <a:endParaRPr lang="en-US" sz="800" dirty="0">
              <a:solidFill>
                <a:srgbClr val="002060"/>
              </a:solidFill>
              <a:latin typeface="+mj-lt"/>
              <a:ea typeface="ＭＳ Ｐゴシック"/>
            </a:endParaRPr>
          </a:p>
          <a:p>
            <a:pPr eaLnBrk="1" hangingPunct="1">
              <a:lnSpc>
                <a:spcPct val="80000"/>
              </a:lnSpc>
            </a:pPr>
            <a:endParaRPr lang="en-US" sz="1000" dirty="0">
              <a:solidFill>
                <a:schemeClr val="folHlink"/>
              </a:solidFill>
              <a:ea typeface="ＭＳ Ｐゴシック"/>
            </a:endParaRPr>
          </a:p>
          <a:p>
            <a:pPr lvl="1">
              <a:lnSpc>
                <a:spcPct val="80000"/>
              </a:lnSpc>
            </a:pPr>
            <a:endParaRPr lang="en-US" sz="1000" dirty="0">
              <a:solidFill>
                <a:schemeClr val="folHlink"/>
              </a:solidFill>
              <a:ea typeface="ＭＳ Ｐゴシック"/>
            </a:endParaRPr>
          </a:p>
          <a:p>
            <a:pPr eaLnBrk="1" hangingPunct="1">
              <a:lnSpc>
                <a:spcPct val="80000"/>
              </a:lnSpc>
            </a:pPr>
            <a:endParaRPr lang="en-US" sz="1400" b="1" dirty="0">
              <a:ea typeface="ＭＳ Ｐゴシック"/>
            </a:endParaRPr>
          </a:p>
        </p:txBody>
      </p:sp>
      <p:sp>
        <p:nvSpPr>
          <p:cNvPr id="10" name="Slide Number Placeholder 9"/>
          <p:cNvSpPr>
            <a:spLocks noGrp="1"/>
          </p:cNvSpPr>
          <p:nvPr>
            <p:ph type="sldNum" sz="quarter" idx="12"/>
          </p:nvPr>
        </p:nvSpPr>
        <p:spPr/>
        <p:txBody>
          <a:bodyPr/>
          <a:lstStyle/>
          <a:p>
            <a:pPr>
              <a:defRPr/>
            </a:pPr>
            <a:fld id="{D23A7A2E-7347-449C-B206-B948C5C0D9F5}" type="slidenum">
              <a:rPr lang="en-US" smtClean="0"/>
              <a:pPr>
                <a:defRPr/>
              </a:pPr>
              <a:t>20</a:t>
            </a:fld>
            <a:endParaRPr lang="en-US" dirty="0"/>
          </a:p>
        </p:txBody>
      </p:sp>
      <p:sp>
        <p:nvSpPr>
          <p:cNvPr id="2" name="Title 1"/>
          <p:cNvSpPr>
            <a:spLocks noGrp="1"/>
          </p:cNvSpPr>
          <p:nvPr>
            <p:ph type="title"/>
          </p:nvPr>
        </p:nvSpPr>
        <p:spPr/>
        <p:txBody>
          <a:bodyPr/>
          <a:lstStyle/>
          <a:p>
            <a:r>
              <a:rPr lang="en-US" dirty="0"/>
              <a:t>Rapid Response and Career Services</a:t>
            </a:r>
          </a:p>
        </p:txBody>
      </p:sp>
      <p:sp>
        <p:nvSpPr>
          <p:cNvPr id="9" name="Title 1"/>
          <p:cNvSpPr txBox="1">
            <a:spLocks/>
          </p:cNvSpPr>
          <p:nvPr/>
        </p:nvSpPr>
        <p:spPr>
          <a:xfrm>
            <a:off x="1524000" y="0"/>
            <a:ext cx="9144000" cy="1066800"/>
          </a:xfrm>
          <a:prstGeom prst="rect">
            <a:avLst/>
          </a:prstGeom>
        </p:spPr>
        <p:txBody>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dirty="0"/>
              <a:t>	</a:t>
            </a:r>
          </a:p>
        </p:txBody>
      </p:sp>
    </p:spTree>
    <p:extLst>
      <p:ext uri="{BB962C8B-B14F-4D97-AF65-F5344CB8AC3E}">
        <p14:creationId xmlns:p14="http://schemas.microsoft.com/office/powerpoint/2010/main" val="8667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Ingredients of Quality Petitions</a:t>
            </a:r>
          </a:p>
        </p:txBody>
      </p:sp>
      <p:sp>
        <p:nvSpPr>
          <p:cNvPr id="3" name="Content Placeholder 2"/>
          <p:cNvSpPr>
            <a:spLocks noGrp="1"/>
          </p:cNvSpPr>
          <p:nvPr>
            <p:ph idx="1"/>
          </p:nvPr>
        </p:nvSpPr>
        <p:spPr/>
        <p:txBody>
          <a:bodyPr>
            <a:normAutofit/>
          </a:bodyPr>
          <a:lstStyle/>
          <a:p>
            <a:r>
              <a:rPr lang="en-US" i="1" dirty="0"/>
              <a:t>Where </a:t>
            </a:r>
            <a:r>
              <a:rPr lang="en-US" dirty="0"/>
              <a:t>the workers work is clear</a:t>
            </a:r>
          </a:p>
          <a:p>
            <a:r>
              <a:rPr lang="en-US" i="1" dirty="0"/>
              <a:t>Which</a:t>
            </a:r>
            <a:r>
              <a:rPr lang="en-US" dirty="0"/>
              <a:t> workers is clear</a:t>
            </a:r>
          </a:p>
          <a:p>
            <a:r>
              <a:rPr lang="en-US" dirty="0"/>
              <a:t>Type of work is clear</a:t>
            </a:r>
          </a:p>
          <a:p>
            <a:r>
              <a:rPr lang="en-US" dirty="0"/>
              <a:t>Alleged trade impact is clear</a:t>
            </a:r>
          </a:p>
          <a:p>
            <a:r>
              <a:rPr lang="en-US" dirty="0"/>
              <a:t>Company contact info, </a:t>
            </a:r>
            <a:r>
              <a:rPr lang="en-US" i="1" dirty="0"/>
              <a:t>especially email address, </a:t>
            </a:r>
            <a:r>
              <a:rPr lang="en-US" dirty="0"/>
              <a:t>is included</a:t>
            </a:r>
          </a:p>
          <a:p>
            <a:r>
              <a:rPr lang="en-US" dirty="0"/>
              <a:t>Petition must be valid for investigation to begin – </a:t>
            </a:r>
            <a:r>
              <a:rPr lang="en-US" b="1" dirty="0">
                <a:solidFill>
                  <a:srgbClr val="3A4040"/>
                </a:solidFill>
              </a:rPr>
              <a:t>20 CFR 618.205(b)</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21</a:t>
            </a:fld>
            <a:endParaRPr lang="en-US" dirty="0"/>
          </a:p>
        </p:txBody>
      </p:sp>
    </p:spTree>
    <p:extLst>
      <p:ext uri="{BB962C8B-B14F-4D97-AF65-F5344CB8AC3E}">
        <p14:creationId xmlns:p14="http://schemas.microsoft.com/office/powerpoint/2010/main" val="139467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 20 CFR 618.210</a:t>
            </a:r>
          </a:p>
        </p:txBody>
      </p:sp>
      <p:sp>
        <p:nvSpPr>
          <p:cNvPr id="3" name="Content Placeholder 2"/>
          <p:cNvSpPr>
            <a:spLocks noGrp="1"/>
          </p:cNvSpPr>
          <p:nvPr>
            <p:ph idx="1"/>
          </p:nvPr>
        </p:nvSpPr>
        <p:spPr/>
        <p:txBody>
          <a:bodyPr>
            <a:normAutofit/>
          </a:bodyPr>
          <a:lstStyle/>
          <a:p>
            <a:r>
              <a:rPr lang="en-US" dirty="0"/>
              <a:t>Petitions assigned to investigator based on workload/expertise</a:t>
            </a:r>
          </a:p>
          <a:p>
            <a:r>
              <a:rPr lang="en-US" dirty="0"/>
              <a:t>Conduct initial review of the petition/customer contact</a:t>
            </a:r>
          </a:p>
          <a:p>
            <a:r>
              <a:rPr lang="en-US" dirty="0"/>
              <a:t>Send out Business Confidential Data Request (BDR) – </a:t>
            </a:r>
            <a:r>
              <a:rPr lang="en-US" b="1" dirty="0">
                <a:solidFill>
                  <a:srgbClr val="3A4040"/>
                </a:solidFill>
              </a:rPr>
              <a:t>ETA-9043</a:t>
            </a:r>
          </a:p>
          <a:p>
            <a:r>
              <a:rPr lang="en-US" dirty="0"/>
              <a:t>Analysis of BDR</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22</a:t>
            </a:fld>
            <a:endParaRPr lang="en-US" dirty="0"/>
          </a:p>
        </p:txBody>
      </p:sp>
    </p:spTree>
    <p:extLst>
      <p:ext uri="{BB962C8B-B14F-4D97-AF65-F5344CB8AC3E}">
        <p14:creationId xmlns:p14="http://schemas.microsoft.com/office/powerpoint/2010/main" val="315289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Subpoena – 20 CFR 618.220</a:t>
            </a:r>
          </a:p>
        </p:txBody>
      </p:sp>
      <p:sp>
        <p:nvSpPr>
          <p:cNvPr id="3" name="Content Placeholder 2"/>
          <p:cNvSpPr>
            <a:spLocks noGrp="1"/>
          </p:cNvSpPr>
          <p:nvPr>
            <p:ph idx="1"/>
          </p:nvPr>
        </p:nvSpPr>
        <p:spPr/>
        <p:txBody>
          <a:bodyPr>
            <a:normAutofit/>
          </a:bodyPr>
          <a:lstStyle/>
          <a:p>
            <a:r>
              <a:rPr lang="en-US" dirty="0"/>
              <a:t>Compel attendance and testimony of witnesses</a:t>
            </a:r>
          </a:p>
          <a:p>
            <a:r>
              <a:rPr lang="en-US" dirty="0"/>
              <a:t>Require production of evidence</a:t>
            </a:r>
          </a:p>
          <a:p>
            <a:r>
              <a:rPr lang="en-US" dirty="0"/>
              <a:t>Allows a 20 day limit for response to initial request for information</a:t>
            </a:r>
          </a:p>
          <a:p>
            <a:pPr lvl="1"/>
            <a:r>
              <a:rPr lang="en-US" dirty="0"/>
              <a:t>Failure to respond may result in subpoena with a 7 day response requirement</a:t>
            </a:r>
          </a:p>
          <a:p>
            <a:r>
              <a:rPr lang="en-US" dirty="0"/>
              <a:t>Enforcement via U.S. District Court</a:t>
            </a:r>
          </a:p>
          <a:p>
            <a:endParaRPr lang="en-US" dirty="0"/>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23</a:t>
            </a:fld>
            <a:endParaRPr lang="en-US" dirty="0"/>
          </a:p>
        </p:txBody>
      </p:sp>
    </p:spTree>
    <p:extLst>
      <p:ext uri="{BB962C8B-B14F-4D97-AF65-F5344CB8AC3E}">
        <p14:creationId xmlns:p14="http://schemas.microsoft.com/office/powerpoint/2010/main" val="220831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Criteria – 20 CFR 618.225</a:t>
            </a:r>
          </a:p>
        </p:txBody>
      </p:sp>
      <p:sp>
        <p:nvSpPr>
          <p:cNvPr id="3" name="Content Placeholder 2"/>
          <p:cNvSpPr>
            <a:spLocks noGrp="1"/>
          </p:cNvSpPr>
          <p:nvPr>
            <p:ph idx="1"/>
          </p:nvPr>
        </p:nvSpPr>
        <p:spPr/>
        <p:txBody>
          <a:bodyPr>
            <a:normAutofit/>
          </a:bodyPr>
          <a:lstStyle/>
          <a:p>
            <a:r>
              <a:rPr lang="en-US" dirty="0"/>
              <a:t>Employment decline or threat thereof</a:t>
            </a:r>
          </a:p>
          <a:p>
            <a:r>
              <a:rPr lang="en-US" dirty="0"/>
              <a:t>Sales and/or production decline</a:t>
            </a:r>
          </a:p>
          <a:p>
            <a:r>
              <a:rPr lang="en-US" dirty="0"/>
              <a:t>Shifts of production or services to a foreign country or the firm has acquired from a foreign country articles or services that are like or directly competitive with articles which are produced or services which are supplied by such firm</a:t>
            </a:r>
          </a:p>
          <a:p>
            <a:r>
              <a:rPr lang="en-US" dirty="0"/>
              <a:t>Increased imports of articles or services by the company or its customer(s)</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24</a:t>
            </a:fld>
            <a:endParaRPr lang="en-US" dirty="0"/>
          </a:p>
        </p:txBody>
      </p:sp>
    </p:spTree>
    <p:extLst>
      <p:ext uri="{BB962C8B-B14F-4D97-AF65-F5344CB8AC3E}">
        <p14:creationId xmlns:p14="http://schemas.microsoft.com/office/powerpoint/2010/main" val="192301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Criteria – 20 CFR 618.225</a:t>
            </a:r>
          </a:p>
        </p:txBody>
      </p:sp>
      <p:sp>
        <p:nvSpPr>
          <p:cNvPr id="3" name="Content Placeholder 2"/>
          <p:cNvSpPr>
            <a:spLocks noGrp="1"/>
          </p:cNvSpPr>
          <p:nvPr>
            <p:ph idx="1"/>
          </p:nvPr>
        </p:nvSpPr>
        <p:spPr/>
        <p:txBody>
          <a:bodyPr>
            <a:normAutofit/>
          </a:bodyPr>
          <a:lstStyle/>
          <a:p>
            <a:r>
              <a:rPr lang="en-US" dirty="0"/>
              <a:t>Firm is a supplier of component parts</a:t>
            </a:r>
          </a:p>
          <a:p>
            <a:r>
              <a:rPr lang="en-US" dirty="0"/>
              <a:t>Secondary impact</a:t>
            </a:r>
          </a:p>
          <a:p>
            <a:r>
              <a:rPr lang="en-US" dirty="0"/>
              <a:t>Firm is a supplier</a:t>
            </a:r>
          </a:p>
          <a:p>
            <a:r>
              <a:rPr lang="en-US" dirty="0"/>
              <a:t>Firm is a downstream producer</a:t>
            </a:r>
          </a:p>
          <a:p>
            <a:r>
              <a:rPr lang="en-US" dirty="0"/>
              <a:t>Increased aggregate imports</a:t>
            </a:r>
          </a:p>
          <a:p>
            <a:r>
              <a:rPr lang="en-US" dirty="0"/>
              <a:t>ITC determination</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25</a:t>
            </a:fld>
            <a:endParaRPr lang="en-US" dirty="0"/>
          </a:p>
        </p:txBody>
      </p:sp>
    </p:spTree>
    <p:extLst>
      <p:ext uri="{BB962C8B-B14F-4D97-AF65-F5344CB8AC3E}">
        <p14:creationId xmlns:p14="http://schemas.microsoft.com/office/powerpoint/2010/main" val="223507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Criteria – 20 CFR 618.225</a:t>
            </a:r>
          </a:p>
        </p:txBody>
      </p:sp>
      <p:sp>
        <p:nvSpPr>
          <p:cNvPr id="3" name="Content Placeholder 2"/>
          <p:cNvSpPr>
            <a:spLocks noGrp="1"/>
          </p:cNvSpPr>
          <p:nvPr>
            <p:ph idx="1"/>
          </p:nvPr>
        </p:nvSpPr>
        <p:spPr/>
        <p:txBody>
          <a:bodyPr>
            <a:normAutofit/>
          </a:bodyPr>
          <a:lstStyle/>
          <a:p>
            <a:r>
              <a:rPr lang="en-US" dirty="0"/>
              <a:t>Staffed workers, working on or off-site, are part of the worker group</a:t>
            </a:r>
          </a:p>
          <a:p>
            <a:r>
              <a:rPr lang="en-US" dirty="0"/>
              <a:t>Teleworkers are also part of the worker group</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26</a:t>
            </a:fld>
            <a:endParaRPr lang="en-US" dirty="0"/>
          </a:p>
        </p:txBody>
      </p:sp>
    </p:spTree>
    <p:extLst>
      <p:ext uri="{BB962C8B-B14F-4D97-AF65-F5344CB8AC3E}">
        <p14:creationId xmlns:p14="http://schemas.microsoft.com/office/powerpoint/2010/main" val="274153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How will the Department handle workers of a staffing entity that no longer contracts with a certified worker group firm?</a:t>
            </a:r>
            <a:endParaRPr lang="en-US" dirty="0"/>
          </a:p>
        </p:txBody>
      </p:sp>
    </p:spTree>
    <p:extLst>
      <p:ext uri="{BB962C8B-B14F-4D97-AF65-F5344CB8AC3E}">
        <p14:creationId xmlns:p14="http://schemas.microsoft.com/office/powerpoint/2010/main" val="8487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Are teleworkers based in other countries considered part of a worker group?</a:t>
            </a:r>
            <a:endParaRPr lang="en-US" dirty="0"/>
          </a:p>
        </p:txBody>
      </p:sp>
    </p:spTree>
    <p:extLst>
      <p:ext uri="{BB962C8B-B14F-4D97-AF65-F5344CB8AC3E}">
        <p14:creationId xmlns:p14="http://schemas.microsoft.com/office/powerpoint/2010/main" val="148402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 20 CFR 618.230</a:t>
            </a:r>
          </a:p>
        </p:txBody>
      </p:sp>
      <p:sp>
        <p:nvSpPr>
          <p:cNvPr id="3" name="Content Placeholder 2"/>
          <p:cNvSpPr>
            <a:spLocks noGrp="1"/>
          </p:cNvSpPr>
          <p:nvPr>
            <p:ph idx="1"/>
          </p:nvPr>
        </p:nvSpPr>
        <p:spPr/>
        <p:txBody>
          <a:bodyPr>
            <a:normAutofit/>
          </a:bodyPr>
          <a:lstStyle/>
          <a:p>
            <a:r>
              <a:rPr lang="en-US" dirty="0"/>
              <a:t>Department will attempt to verify information provided in support of a petition</a:t>
            </a:r>
          </a:p>
          <a:p>
            <a:r>
              <a:rPr lang="en-US" dirty="0"/>
              <a:t>Evidence may come from the firm, workers, unions, petitioners, trade associations, federal agencies, publicly available information, state agencies, academic institutions, etc.</a:t>
            </a:r>
          </a:p>
          <a:p>
            <a:r>
              <a:rPr lang="en-US" dirty="0"/>
              <a:t>Evidence may be shared, subject to confidentiality rules, to verify information</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29</a:t>
            </a:fld>
            <a:endParaRPr lang="en-US" dirty="0"/>
          </a:p>
        </p:txBody>
      </p:sp>
    </p:spTree>
    <p:extLst>
      <p:ext uri="{BB962C8B-B14F-4D97-AF65-F5344CB8AC3E}">
        <p14:creationId xmlns:p14="http://schemas.microsoft.com/office/powerpoint/2010/main" val="19766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b="1" dirty="0"/>
              <a:t>Amy Chen</a:t>
            </a:r>
          </a:p>
          <a:p>
            <a:pPr lvl="1"/>
            <a:r>
              <a:rPr lang="en-US" dirty="0"/>
              <a:t>Certifying Officer</a:t>
            </a:r>
          </a:p>
          <a:p>
            <a:pPr lvl="2"/>
            <a:r>
              <a:rPr lang="en-US" dirty="0"/>
              <a:t>OTAA / ETA</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b="1" dirty="0"/>
              <a:t>Thor Hong</a:t>
            </a:r>
          </a:p>
          <a:p>
            <a:pPr lvl="1"/>
            <a:r>
              <a:rPr lang="en-US" dirty="0"/>
              <a:t>Investigator / Technical Expert</a:t>
            </a:r>
          </a:p>
          <a:p>
            <a:pPr lvl="2"/>
            <a:r>
              <a:rPr lang="en-US" dirty="0"/>
              <a:t>OTAA / ETA</a:t>
            </a:r>
          </a:p>
        </p:txBody>
      </p:sp>
      <p:pic>
        <p:nvPicPr>
          <p:cNvPr id="10" name="Picture Placeholder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0000" b="10000"/>
          <a:stretch>
            <a:fillRect/>
          </a:stretch>
        </p:blipFill>
        <p:spPr/>
      </p:pic>
    </p:spTree>
    <p:custDataLst>
      <p:tags r:id="rId1"/>
    </p:custDataLst>
    <p:extLst>
      <p:ext uri="{BB962C8B-B14F-4D97-AF65-F5344CB8AC3E}">
        <p14:creationId xmlns:p14="http://schemas.microsoft.com/office/powerpoint/2010/main" val="237796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Determinations</a:t>
            </a:r>
          </a:p>
        </p:txBody>
      </p:sp>
      <p:sp>
        <p:nvSpPr>
          <p:cNvPr id="7" name="Text Placeholder 6"/>
          <p:cNvSpPr>
            <a:spLocks noGrp="1"/>
          </p:cNvSpPr>
          <p:nvPr>
            <p:ph type="body" idx="1"/>
          </p:nvPr>
        </p:nvSpPr>
        <p:spPr/>
        <p:txBody>
          <a:bodyPr>
            <a:normAutofit/>
          </a:bodyPr>
          <a:lstStyle/>
          <a:p>
            <a:r>
              <a:rPr lang="en-US" dirty="0"/>
              <a:t>20 CFR 618.235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240545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of Determinations – 20 CFR 618.235</a:t>
            </a:r>
          </a:p>
        </p:txBody>
      </p:sp>
      <p:sp>
        <p:nvSpPr>
          <p:cNvPr id="3" name="Content Placeholder 2"/>
          <p:cNvSpPr>
            <a:spLocks noGrp="1"/>
          </p:cNvSpPr>
          <p:nvPr>
            <p:ph idx="1"/>
          </p:nvPr>
        </p:nvSpPr>
        <p:spPr/>
        <p:txBody>
          <a:bodyPr>
            <a:normAutofit/>
          </a:bodyPr>
          <a:lstStyle/>
          <a:p>
            <a:r>
              <a:rPr lang="en-US" dirty="0"/>
              <a:t>Certifying Officer signs determination document</a:t>
            </a:r>
          </a:p>
          <a:p>
            <a:r>
              <a:rPr lang="en-US" dirty="0"/>
              <a:t>Determination data entered into database</a:t>
            </a:r>
          </a:p>
          <a:p>
            <a:r>
              <a:rPr lang="en-US" dirty="0"/>
              <a:t>Quality Control Check to verify information</a:t>
            </a:r>
          </a:p>
          <a:p>
            <a:r>
              <a:rPr lang="en-US" dirty="0"/>
              <a:t>e-Notification transmittal – goal to increase speed of training enrollment</a:t>
            </a:r>
          </a:p>
          <a:p>
            <a:r>
              <a:rPr lang="en-US" dirty="0"/>
              <a:t>DOL publishes notification of determination</a:t>
            </a:r>
          </a:p>
          <a:p>
            <a:pPr lvl="1"/>
            <a:r>
              <a:rPr lang="en-US" i="1" dirty="0"/>
              <a:t>Federal Register </a:t>
            </a:r>
            <a:r>
              <a:rPr lang="en-US" dirty="0"/>
              <a:t>(</a:t>
            </a:r>
            <a:r>
              <a:rPr lang="en-US" dirty="0">
                <a:hlinkClick r:id="rId3"/>
              </a:rPr>
              <a:t>www.federalregister.gov</a:t>
            </a:r>
            <a:r>
              <a:rPr lang="en-US" dirty="0"/>
              <a:t>)</a:t>
            </a:r>
          </a:p>
          <a:p>
            <a:pPr lvl="1"/>
            <a:r>
              <a:rPr lang="en-US" dirty="0"/>
              <a:t>TAA Website (</a:t>
            </a:r>
            <a:r>
              <a:rPr lang="en-US" dirty="0">
                <a:hlinkClick r:id="rId4"/>
              </a:rPr>
              <a:t>www.dol.gov/agencies/eta/tradeact</a:t>
            </a:r>
            <a:r>
              <a:rPr lang="en-US" dirty="0"/>
              <a:t>)</a:t>
            </a:r>
          </a:p>
          <a:p>
            <a:endParaRPr lang="en-US" dirty="0"/>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31</a:t>
            </a:fld>
            <a:endParaRPr lang="en-US" dirty="0"/>
          </a:p>
        </p:txBody>
      </p:sp>
    </p:spTree>
    <p:extLst>
      <p:ext uri="{BB962C8B-B14F-4D97-AF65-F5344CB8AC3E}">
        <p14:creationId xmlns:p14="http://schemas.microsoft.com/office/powerpoint/2010/main" val="74982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 of Certification – 20 CFR 618.240</a:t>
            </a:r>
          </a:p>
        </p:txBody>
      </p:sp>
      <p:sp>
        <p:nvSpPr>
          <p:cNvPr id="3" name="Content Placeholder 2"/>
          <p:cNvSpPr>
            <a:spLocks noGrp="1"/>
          </p:cNvSpPr>
          <p:nvPr>
            <p:ph idx="1"/>
          </p:nvPr>
        </p:nvSpPr>
        <p:spPr/>
        <p:txBody>
          <a:bodyPr>
            <a:normAutofit/>
          </a:bodyPr>
          <a:lstStyle/>
          <a:p>
            <a:r>
              <a:rPr lang="en-US" dirty="0"/>
              <a:t>Certifications under 20 CFR 618.235(a)(1)(ii) will automatically terminate two years from the date of certification</a:t>
            </a:r>
          </a:p>
          <a:p>
            <a:r>
              <a:rPr lang="en-US" dirty="0"/>
              <a:t>Certifications under the ITC provisions [20 CFR 618.225(f)] will automatically terminate one year from the date of the </a:t>
            </a:r>
            <a:r>
              <a:rPr lang="en-US" i="1" dirty="0"/>
              <a:t>Federal Register</a:t>
            </a:r>
            <a:r>
              <a:rPr lang="en-US" dirty="0"/>
              <a:t> publication date</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32</a:t>
            </a:fld>
            <a:endParaRPr lang="en-US" dirty="0"/>
          </a:p>
        </p:txBody>
      </p:sp>
    </p:spTree>
    <p:extLst>
      <p:ext uri="{BB962C8B-B14F-4D97-AF65-F5344CB8AC3E}">
        <p14:creationId xmlns:p14="http://schemas.microsoft.com/office/powerpoint/2010/main" val="332465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How will the Department treat workers it determines are ineligible after a state has already begun providing services to those workers?</a:t>
            </a:r>
            <a:endParaRPr lang="en-US" dirty="0"/>
          </a:p>
        </p:txBody>
      </p:sp>
    </p:spTree>
    <p:extLst>
      <p:ext uri="{BB962C8B-B14F-4D97-AF65-F5344CB8AC3E}">
        <p14:creationId xmlns:p14="http://schemas.microsoft.com/office/powerpoint/2010/main" val="1909197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How would a termination affect program participants?</a:t>
            </a:r>
            <a:endParaRPr lang="en-US" dirty="0"/>
          </a:p>
        </p:txBody>
      </p:sp>
    </p:spTree>
    <p:extLst>
      <p:ext uri="{BB962C8B-B14F-4D97-AF65-F5344CB8AC3E}">
        <p14:creationId xmlns:p14="http://schemas.microsoft.com/office/powerpoint/2010/main" val="951986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How must states notify a worker group of a terminated certification?</a:t>
            </a:r>
            <a:endParaRPr lang="en-US" dirty="0"/>
          </a:p>
        </p:txBody>
      </p:sp>
    </p:spTree>
    <p:extLst>
      <p:ext uri="{BB962C8B-B14F-4D97-AF65-F5344CB8AC3E}">
        <p14:creationId xmlns:p14="http://schemas.microsoft.com/office/powerpoint/2010/main" val="428260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How would this impact workers who receive services prior to a termination date?</a:t>
            </a:r>
            <a:endParaRPr lang="en-US" dirty="0"/>
          </a:p>
        </p:txBody>
      </p:sp>
    </p:spTree>
    <p:extLst>
      <p:ext uri="{BB962C8B-B14F-4D97-AF65-F5344CB8AC3E}">
        <p14:creationId xmlns:p14="http://schemas.microsoft.com/office/powerpoint/2010/main" val="2631961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What is an example of why a certification would be terminated? </a:t>
            </a:r>
            <a:endParaRPr lang="en-US" dirty="0"/>
          </a:p>
        </p:txBody>
      </p:sp>
    </p:spTree>
    <p:extLst>
      <p:ext uri="{BB962C8B-B14F-4D97-AF65-F5344CB8AC3E}">
        <p14:creationId xmlns:p14="http://schemas.microsoft.com/office/powerpoint/2010/main" val="2163543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Certification (Affirmative Determination) – 20 CFR 618.235(a)</a:t>
            </a:r>
          </a:p>
        </p:txBody>
      </p:sp>
      <p:sp>
        <p:nvSpPr>
          <p:cNvPr id="3" name="Content Placeholder 2"/>
          <p:cNvSpPr>
            <a:spLocks noGrp="1"/>
          </p:cNvSpPr>
          <p:nvPr>
            <p:ph idx="1"/>
          </p:nvPr>
        </p:nvSpPr>
        <p:spPr/>
        <p:txBody>
          <a:bodyPr>
            <a:normAutofit/>
          </a:bodyPr>
          <a:lstStyle/>
          <a:p>
            <a:r>
              <a:rPr lang="en-US" dirty="0"/>
              <a:t>If Certified – state seeks and obtains affected worker list from company</a:t>
            </a:r>
          </a:p>
          <a:p>
            <a:pPr lvl="1"/>
            <a:r>
              <a:rPr lang="en-US" dirty="0"/>
              <a:t>State may subpoena worker list </a:t>
            </a:r>
            <a:r>
              <a:rPr lang="en-US" b="1" dirty="0">
                <a:solidFill>
                  <a:srgbClr val="3A4040"/>
                </a:solidFill>
              </a:rPr>
              <a:t>20 CFR 618.812</a:t>
            </a:r>
          </a:p>
          <a:p>
            <a:r>
              <a:rPr lang="en-US" dirty="0"/>
              <a:t>Workers notified by state of eligibility</a:t>
            </a:r>
          </a:p>
          <a:p>
            <a:pPr lvl="1"/>
            <a:r>
              <a:rPr lang="en-US" b="1" dirty="0">
                <a:solidFill>
                  <a:srgbClr val="3A4040"/>
                </a:solidFill>
              </a:rPr>
              <a:t>20 CFR 618.820</a:t>
            </a:r>
          </a:p>
          <a:p>
            <a:r>
              <a:rPr lang="en-US" dirty="0"/>
              <a:t>Members of the worker group apply for individual eligibility determinations</a:t>
            </a:r>
          </a:p>
          <a:p>
            <a:r>
              <a:rPr lang="en-US" dirty="0"/>
              <a:t>Workers seek services / benefits through their local American Job Center</a:t>
            </a:r>
          </a:p>
          <a:p>
            <a:r>
              <a:rPr lang="en-US" dirty="0"/>
              <a:t>Certifications cannot be appealed or reconsidered</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38</a:t>
            </a:fld>
            <a:endParaRPr lang="en-US" dirty="0"/>
          </a:p>
        </p:txBody>
      </p:sp>
    </p:spTree>
    <p:extLst>
      <p:ext uri="{BB962C8B-B14F-4D97-AF65-F5344CB8AC3E}">
        <p14:creationId xmlns:p14="http://schemas.microsoft.com/office/powerpoint/2010/main" val="1264584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Reconsideration</a:t>
            </a:r>
          </a:p>
        </p:txBody>
      </p:sp>
      <p:sp>
        <p:nvSpPr>
          <p:cNvPr id="7" name="Text Placeholder 6"/>
          <p:cNvSpPr>
            <a:spLocks noGrp="1"/>
          </p:cNvSpPr>
          <p:nvPr>
            <p:ph type="body" idx="1"/>
          </p:nvPr>
        </p:nvSpPr>
        <p:spPr/>
        <p:txBody>
          <a:bodyPr>
            <a:normAutofit/>
          </a:bodyPr>
          <a:lstStyle/>
          <a:p>
            <a:r>
              <a:rPr lang="en-US" dirty="0"/>
              <a:t>20 CFR 618.245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spTree>
    <p:extLst>
      <p:ext uri="{BB962C8B-B14F-4D97-AF65-F5344CB8AC3E}">
        <p14:creationId xmlns:p14="http://schemas.microsoft.com/office/powerpoint/2010/main" val="135129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Major Updates</a:t>
            </a:r>
          </a:p>
          <a:p>
            <a:r>
              <a:rPr lang="en-US" dirty="0"/>
              <a:t>Key Definitions</a:t>
            </a:r>
          </a:p>
          <a:p>
            <a:r>
              <a:rPr lang="en-US" dirty="0"/>
              <a:t>Staffed Workers / Remote Workers</a:t>
            </a:r>
          </a:p>
          <a:p>
            <a:r>
              <a:rPr lang="en-US" dirty="0"/>
              <a:t>Petitions</a:t>
            </a:r>
          </a:p>
          <a:p>
            <a:r>
              <a:rPr lang="en-US" dirty="0"/>
              <a:t>Investigation Process</a:t>
            </a:r>
          </a:p>
          <a:p>
            <a:r>
              <a:rPr lang="en-US" dirty="0"/>
              <a:t>Reconsideration &amp; Appeals</a:t>
            </a:r>
          </a:p>
          <a:p>
            <a:r>
              <a:rPr lang="en-US" dirty="0"/>
              <a:t>Amendments</a:t>
            </a:r>
          </a:p>
          <a:p>
            <a:r>
              <a:rPr lang="en-US" dirty="0"/>
              <a:t>Judicial Appeals</a:t>
            </a:r>
          </a:p>
        </p:txBody>
      </p:sp>
    </p:spTree>
    <p:extLst>
      <p:ext uri="{BB962C8B-B14F-4D97-AF65-F5344CB8AC3E}">
        <p14:creationId xmlns:p14="http://schemas.microsoft.com/office/powerpoint/2010/main" val="4091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Reconsideration of Denial or Termination</a:t>
            </a:r>
          </a:p>
        </p:txBody>
      </p:sp>
      <p:sp>
        <p:nvSpPr>
          <p:cNvPr id="3" name="Content Placeholder 2"/>
          <p:cNvSpPr>
            <a:spLocks noGrp="1"/>
          </p:cNvSpPr>
          <p:nvPr>
            <p:ph idx="1"/>
          </p:nvPr>
        </p:nvSpPr>
        <p:spPr/>
        <p:txBody>
          <a:bodyPr>
            <a:normAutofit/>
          </a:bodyPr>
          <a:lstStyle/>
          <a:p>
            <a:r>
              <a:rPr lang="en-US" b="1" dirty="0">
                <a:solidFill>
                  <a:srgbClr val="3A4040"/>
                </a:solidFill>
              </a:rPr>
              <a:t>20 CFR 618.245</a:t>
            </a:r>
          </a:p>
          <a:p>
            <a:pPr lvl="1"/>
            <a:r>
              <a:rPr lang="en-US" dirty="0"/>
              <a:t>Filed by any party eligible to file a petition</a:t>
            </a:r>
          </a:p>
          <a:p>
            <a:pPr lvl="1"/>
            <a:r>
              <a:rPr lang="en-US" dirty="0"/>
              <a:t>Filed via form </a:t>
            </a:r>
            <a:r>
              <a:rPr lang="en-US" b="1" dirty="0">
                <a:solidFill>
                  <a:srgbClr val="3A4040"/>
                </a:solidFill>
              </a:rPr>
              <a:t>ETA-9185</a:t>
            </a:r>
          </a:p>
          <a:p>
            <a:pPr lvl="1"/>
            <a:r>
              <a:rPr lang="en-US" dirty="0"/>
              <a:t>Application must contain reasons for believing the denial is not correct</a:t>
            </a:r>
          </a:p>
          <a:p>
            <a:pPr lvl="1"/>
            <a:r>
              <a:rPr lang="en-US" dirty="0"/>
              <a:t>Information supporting certification should be provided</a:t>
            </a:r>
          </a:p>
          <a:p>
            <a:pPr lvl="1"/>
            <a:r>
              <a:rPr lang="en-US" dirty="0"/>
              <a:t>Must be filed within 30 calendar days of </a:t>
            </a:r>
            <a:r>
              <a:rPr lang="en-US" i="1" dirty="0"/>
              <a:t>Federal Register </a:t>
            </a:r>
            <a:r>
              <a:rPr lang="en-US" dirty="0"/>
              <a:t>notice</a:t>
            </a:r>
          </a:p>
          <a:p>
            <a:pPr lvl="1"/>
            <a:r>
              <a:rPr lang="en-US" dirty="0"/>
              <a:t>Certifications are not subject to Reconsideration</a:t>
            </a:r>
          </a:p>
          <a:p>
            <a:r>
              <a:rPr lang="en-US" dirty="0"/>
              <a:t>Intermediate acceptance/refusal process eliminated</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40</a:t>
            </a:fld>
            <a:endParaRPr lang="en-US" dirty="0"/>
          </a:p>
        </p:txBody>
      </p:sp>
    </p:spTree>
    <p:extLst>
      <p:ext uri="{BB962C8B-B14F-4D97-AF65-F5344CB8AC3E}">
        <p14:creationId xmlns:p14="http://schemas.microsoft.com/office/powerpoint/2010/main" val="3455387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Reconsideration Process</a:t>
            </a:r>
          </a:p>
        </p:txBody>
      </p:sp>
      <p:sp>
        <p:nvSpPr>
          <p:cNvPr id="3" name="Content Placeholder 2"/>
          <p:cNvSpPr>
            <a:spLocks noGrp="1"/>
          </p:cNvSpPr>
          <p:nvPr>
            <p:ph idx="1"/>
          </p:nvPr>
        </p:nvSpPr>
        <p:spPr/>
        <p:txBody>
          <a:bodyPr>
            <a:normAutofit/>
          </a:bodyPr>
          <a:lstStyle/>
          <a:p>
            <a:r>
              <a:rPr lang="en-US" dirty="0"/>
              <a:t>Department will notify applicant and publish notice of the request on website and in </a:t>
            </a:r>
            <a:r>
              <a:rPr lang="en-US" i="1" dirty="0"/>
              <a:t>Federal Register</a:t>
            </a:r>
          </a:p>
          <a:p>
            <a:r>
              <a:rPr lang="en-US" dirty="0"/>
              <a:t>Comments can be submitted for 10 calendar days from posting</a:t>
            </a:r>
          </a:p>
          <a:p>
            <a:r>
              <a:rPr lang="en-US" dirty="0"/>
              <a:t>Department will conduct a review of the record and any comments received</a:t>
            </a:r>
          </a:p>
          <a:p>
            <a:r>
              <a:rPr lang="en-US" dirty="0"/>
              <a:t>Department will issue a Final Determination affirming, reversing, or modifying the termination of the investigation, negative determination, or termination of partial termination of a certification</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41</a:t>
            </a:fld>
            <a:endParaRPr lang="en-US" dirty="0"/>
          </a:p>
        </p:txBody>
      </p:sp>
    </p:spTree>
    <p:extLst>
      <p:ext uri="{BB962C8B-B14F-4D97-AF65-F5344CB8AC3E}">
        <p14:creationId xmlns:p14="http://schemas.microsoft.com/office/powerpoint/2010/main" val="2674944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42</a:t>
            </a:fld>
            <a:endParaRPr lang="en-US"/>
          </a:p>
        </p:txBody>
      </p:sp>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b="1" dirty="0"/>
              <a:t>Will the Department notify states when it is reconsidering a termination?</a:t>
            </a:r>
            <a:endParaRPr lang="en-US" dirty="0"/>
          </a:p>
        </p:txBody>
      </p:sp>
    </p:spTree>
    <p:extLst>
      <p:ext uri="{BB962C8B-B14F-4D97-AF65-F5344CB8AC3E}">
        <p14:creationId xmlns:p14="http://schemas.microsoft.com/office/powerpoint/2010/main" val="210846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Amendments of Certifications</a:t>
            </a:r>
          </a:p>
        </p:txBody>
      </p:sp>
      <p:sp>
        <p:nvSpPr>
          <p:cNvPr id="7" name="Text Placeholder 6"/>
          <p:cNvSpPr>
            <a:spLocks noGrp="1"/>
          </p:cNvSpPr>
          <p:nvPr>
            <p:ph type="body" idx="1"/>
          </p:nvPr>
        </p:nvSpPr>
        <p:spPr/>
        <p:txBody>
          <a:bodyPr>
            <a:normAutofit/>
          </a:bodyPr>
          <a:lstStyle/>
          <a:p>
            <a:r>
              <a:rPr lang="en-US" dirty="0"/>
              <a:t>20 CFR 618.250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43</a:t>
            </a:fld>
            <a:endParaRPr lang="en-US" dirty="0"/>
          </a:p>
        </p:txBody>
      </p:sp>
    </p:spTree>
    <p:extLst>
      <p:ext uri="{BB962C8B-B14F-4D97-AF65-F5344CB8AC3E}">
        <p14:creationId xmlns:p14="http://schemas.microsoft.com/office/powerpoint/2010/main" val="2322097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 – 20 CFR 618.250</a:t>
            </a:r>
          </a:p>
        </p:txBody>
      </p:sp>
      <p:sp>
        <p:nvSpPr>
          <p:cNvPr id="3" name="Content Placeholder 2"/>
          <p:cNvSpPr>
            <a:spLocks noGrp="1"/>
          </p:cNvSpPr>
          <p:nvPr>
            <p:ph idx="1"/>
          </p:nvPr>
        </p:nvSpPr>
        <p:spPr/>
        <p:txBody>
          <a:bodyPr>
            <a:normAutofit/>
          </a:bodyPr>
          <a:lstStyle/>
          <a:p>
            <a:r>
              <a:rPr lang="en-US" dirty="0"/>
              <a:t>Amendment requests filed through submission of a new petition</a:t>
            </a:r>
          </a:p>
          <a:p>
            <a:pPr lvl="1"/>
            <a:r>
              <a:rPr lang="en-US" b="1" dirty="0">
                <a:solidFill>
                  <a:srgbClr val="3A4040"/>
                </a:solidFill>
              </a:rPr>
              <a:t>ETA-9042 / ETA-9042A</a:t>
            </a:r>
          </a:p>
          <a:p>
            <a:r>
              <a:rPr lang="en-US" dirty="0"/>
              <a:t>Identifying ownership change</a:t>
            </a:r>
          </a:p>
          <a:p>
            <a:r>
              <a:rPr lang="en-US" dirty="0"/>
              <a:t>Correcting technical errors</a:t>
            </a:r>
          </a:p>
          <a:p>
            <a:r>
              <a:rPr lang="en-US" dirty="0"/>
              <a:t>Clarifying the worker group</a:t>
            </a:r>
          </a:p>
          <a:p>
            <a:r>
              <a:rPr lang="en-US" dirty="0"/>
              <a:t>Decision on amendments published to website and </a:t>
            </a:r>
            <a:r>
              <a:rPr lang="en-US" i="1" dirty="0"/>
              <a:t>Federal Register</a:t>
            </a:r>
          </a:p>
          <a:p>
            <a:r>
              <a:rPr lang="en-US" dirty="0"/>
              <a:t>States may need to conduct additional outreach to new members of the worker group</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44</a:t>
            </a:fld>
            <a:endParaRPr lang="en-US" dirty="0"/>
          </a:p>
        </p:txBody>
      </p:sp>
    </p:spTree>
    <p:extLst>
      <p:ext uri="{BB962C8B-B14F-4D97-AF65-F5344CB8AC3E}">
        <p14:creationId xmlns:p14="http://schemas.microsoft.com/office/powerpoint/2010/main" val="1427932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Judicial Review</a:t>
            </a:r>
          </a:p>
        </p:txBody>
      </p:sp>
      <p:sp>
        <p:nvSpPr>
          <p:cNvPr id="7" name="Text Placeholder 6"/>
          <p:cNvSpPr>
            <a:spLocks noGrp="1"/>
          </p:cNvSpPr>
          <p:nvPr>
            <p:ph type="body" idx="1"/>
          </p:nvPr>
        </p:nvSpPr>
        <p:spPr/>
        <p:txBody>
          <a:bodyPr>
            <a:normAutofit/>
          </a:bodyPr>
          <a:lstStyle/>
          <a:p>
            <a:r>
              <a:rPr lang="en-US" dirty="0"/>
              <a:t>20 CFR 618.255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45</a:t>
            </a:fld>
            <a:endParaRPr lang="en-US" dirty="0"/>
          </a:p>
        </p:txBody>
      </p:sp>
    </p:spTree>
    <p:extLst>
      <p:ext uri="{BB962C8B-B14F-4D97-AF65-F5344CB8AC3E}">
        <p14:creationId xmlns:p14="http://schemas.microsoft.com/office/powerpoint/2010/main" val="4086156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Review – 20 CFR 618.255</a:t>
            </a:r>
          </a:p>
        </p:txBody>
      </p:sp>
      <p:sp>
        <p:nvSpPr>
          <p:cNvPr id="3" name="Content Placeholder 2"/>
          <p:cNvSpPr>
            <a:spLocks noGrp="1"/>
          </p:cNvSpPr>
          <p:nvPr>
            <p:ph idx="1"/>
          </p:nvPr>
        </p:nvSpPr>
        <p:spPr/>
        <p:txBody>
          <a:bodyPr>
            <a:normAutofit/>
          </a:bodyPr>
          <a:lstStyle/>
          <a:p>
            <a:r>
              <a:rPr lang="en-US" dirty="0"/>
              <a:t>Allows for judicial appeals of “Final Determinations” to the Court of International Trade</a:t>
            </a:r>
          </a:p>
          <a:p>
            <a:pPr lvl="1"/>
            <a:r>
              <a:rPr lang="en-US" b="1" dirty="0">
                <a:solidFill>
                  <a:srgbClr val="3A4040"/>
                </a:solidFill>
              </a:rPr>
              <a:t>19 USC § 2395</a:t>
            </a:r>
          </a:p>
          <a:p>
            <a:r>
              <a:rPr lang="en-US" dirty="0"/>
              <a:t>Final Determinations – </a:t>
            </a:r>
            <a:r>
              <a:rPr lang="en-US" b="1" dirty="0">
                <a:solidFill>
                  <a:srgbClr val="3A4040"/>
                </a:solidFill>
              </a:rPr>
              <a:t>20 CFR 618.240(g)</a:t>
            </a:r>
          </a:p>
          <a:p>
            <a:pPr lvl="1"/>
            <a:r>
              <a:rPr lang="en-US" sz="3200" dirty="0"/>
              <a:t>Only determinations rendered through the Reconsideration process of 20 CFR 618.245 are Final Determinations</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46</a:t>
            </a:fld>
            <a:endParaRPr lang="en-US" dirty="0"/>
          </a:p>
        </p:txBody>
      </p:sp>
    </p:spTree>
    <p:extLst>
      <p:ext uri="{BB962C8B-B14F-4D97-AF65-F5344CB8AC3E}">
        <p14:creationId xmlns:p14="http://schemas.microsoft.com/office/powerpoint/2010/main" val="342867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Study of Domestic Industry</a:t>
            </a:r>
          </a:p>
        </p:txBody>
      </p:sp>
      <p:sp>
        <p:nvSpPr>
          <p:cNvPr id="7" name="Text Placeholder 6"/>
          <p:cNvSpPr>
            <a:spLocks noGrp="1"/>
          </p:cNvSpPr>
          <p:nvPr>
            <p:ph type="body" idx="1"/>
          </p:nvPr>
        </p:nvSpPr>
        <p:spPr>
          <a:xfrm>
            <a:off x="800100" y="4269493"/>
            <a:ext cx="6854734" cy="1154793"/>
          </a:xfrm>
        </p:spPr>
        <p:txBody>
          <a:bodyPr>
            <a:normAutofit/>
          </a:bodyPr>
          <a:lstStyle/>
          <a:p>
            <a:r>
              <a:rPr lang="en-US" dirty="0"/>
              <a:t>20 CFR 618.260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47</a:t>
            </a:fld>
            <a:endParaRPr lang="en-US" dirty="0"/>
          </a:p>
        </p:txBody>
      </p:sp>
    </p:spTree>
    <p:extLst>
      <p:ext uri="{BB962C8B-B14F-4D97-AF65-F5344CB8AC3E}">
        <p14:creationId xmlns:p14="http://schemas.microsoft.com/office/powerpoint/2010/main" val="3776494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Industry Study – 20 CFR 618.260</a:t>
            </a:r>
          </a:p>
        </p:txBody>
      </p:sp>
      <p:sp>
        <p:nvSpPr>
          <p:cNvPr id="3" name="Content Placeholder 2"/>
          <p:cNvSpPr>
            <a:spLocks noGrp="1"/>
          </p:cNvSpPr>
          <p:nvPr>
            <p:ph idx="1"/>
          </p:nvPr>
        </p:nvSpPr>
        <p:spPr/>
        <p:txBody>
          <a:bodyPr>
            <a:normAutofit/>
          </a:bodyPr>
          <a:lstStyle/>
          <a:p>
            <a:r>
              <a:rPr lang="en-US" dirty="0"/>
              <a:t>Undertaken after an affirmative determination is issued by the ITC</a:t>
            </a:r>
          </a:p>
          <a:p>
            <a:r>
              <a:rPr lang="en-US" dirty="0"/>
              <a:t>Study conducted through information gathered using form </a:t>
            </a:r>
            <a:r>
              <a:rPr lang="en-US" b="1" dirty="0">
                <a:solidFill>
                  <a:srgbClr val="3A4040"/>
                </a:solidFill>
              </a:rPr>
              <a:t>ETA-8561</a:t>
            </a:r>
            <a:r>
              <a:rPr lang="en-US" b="1" dirty="0">
                <a:solidFill>
                  <a:srgbClr val="FF9933"/>
                </a:solidFill>
              </a:rPr>
              <a:t> </a:t>
            </a:r>
            <a:r>
              <a:rPr lang="en-US" dirty="0"/>
              <a:t>and other sources</a:t>
            </a:r>
          </a:p>
          <a:p>
            <a:r>
              <a:rPr lang="en-US" dirty="0"/>
              <a:t>Report issued to the President within 15 days </a:t>
            </a:r>
          </a:p>
          <a:p>
            <a:pPr lvl="1"/>
            <a:r>
              <a:rPr lang="en-US" dirty="0"/>
              <a:t>Published to website and </a:t>
            </a:r>
            <a:r>
              <a:rPr lang="en-US" i="1" dirty="0"/>
              <a:t>Federal Register</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48</a:t>
            </a:fld>
            <a:endParaRPr lang="en-US" dirty="0"/>
          </a:p>
        </p:txBody>
      </p:sp>
    </p:spTree>
    <p:extLst>
      <p:ext uri="{BB962C8B-B14F-4D97-AF65-F5344CB8AC3E}">
        <p14:creationId xmlns:p14="http://schemas.microsoft.com/office/powerpoint/2010/main" val="2832515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Availability of Information</a:t>
            </a:r>
          </a:p>
        </p:txBody>
      </p:sp>
      <p:sp>
        <p:nvSpPr>
          <p:cNvPr id="7" name="Text Placeholder 6"/>
          <p:cNvSpPr>
            <a:spLocks noGrp="1"/>
          </p:cNvSpPr>
          <p:nvPr>
            <p:ph type="body" idx="1"/>
          </p:nvPr>
        </p:nvSpPr>
        <p:spPr/>
        <p:txBody>
          <a:bodyPr>
            <a:normAutofit/>
          </a:bodyPr>
          <a:lstStyle/>
          <a:p>
            <a:r>
              <a:rPr lang="en-US" sz="2400" dirty="0"/>
              <a:t>20 CFR 618.265</a:t>
            </a:r>
          </a:p>
        </p:txBody>
      </p:sp>
      <p:sp>
        <p:nvSpPr>
          <p:cNvPr id="5" name="Slide Number Placeholder 4"/>
          <p:cNvSpPr>
            <a:spLocks noGrp="1"/>
          </p:cNvSpPr>
          <p:nvPr>
            <p:ph type="sldNum" sz="quarter" idx="12"/>
          </p:nvPr>
        </p:nvSpPr>
        <p:spPr/>
        <p:txBody>
          <a:bodyPr/>
          <a:lstStyle/>
          <a:p>
            <a:fld id="{01723B91-CE10-4F20-890A-0852E2246859}" type="slidenum">
              <a:rPr lang="en-US" smtClean="0"/>
              <a:pPr/>
              <a:t>49</a:t>
            </a:fld>
            <a:endParaRPr lang="en-US" dirty="0"/>
          </a:p>
        </p:txBody>
      </p:sp>
    </p:spTree>
    <p:extLst>
      <p:ext uri="{BB962C8B-B14F-4D97-AF65-F5344CB8AC3E}">
        <p14:creationId xmlns:p14="http://schemas.microsoft.com/office/powerpoint/2010/main" val="151251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Major Updates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76966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of Information – 20 CFR 618.265</a:t>
            </a:r>
          </a:p>
        </p:txBody>
      </p:sp>
      <p:sp>
        <p:nvSpPr>
          <p:cNvPr id="3" name="Content Placeholder 2"/>
          <p:cNvSpPr>
            <a:spLocks noGrp="1"/>
          </p:cNvSpPr>
          <p:nvPr>
            <p:ph idx="1"/>
          </p:nvPr>
        </p:nvSpPr>
        <p:spPr/>
        <p:txBody>
          <a:bodyPr>
            <a:normAutofit/>
          </a:bodyPr>
          <a:lstStyle/>
          <a:p>
            <a:pPr marL="0" indent="0">
              <a:buNone/>
            </a:pPr>
            <a:r>
              <a:rPr lang="en-US" b="1" dirty="0"/>
              <a:t>Website:</a:t>
            </a:r>
          </a:p>
          <a:p>
            <a:pPr lvl="1"/>
            <a:r>
              <a:rPr lang="en-US" dirty="0"/>
              <a:t>Determinations</a:t>
            </a:r>
          </a:p>
          <a:p>
            <a:pPr lvl="1"/>
            <a:r>
              <a:rPr lang="en-US" dirty="0"/>
              <a:t>Redacted petition</a:t>
            </a:r>
          </a:p>
          <a:p>
            <a:pPr marL="0" indent="0">
              <a:buNone/>
            </a:pPr>
            <a:r>
              <a:rPr lang="en-US" b="1" dirty="0"/>
              <a:t>Inspection:</a:t>
            </a:r>
          </a:p>
          <a:p>
            <a:pPr lvl="1"/>
            <a:r>
              <a:rPr lang="en-US" dirty="0"/>
              <a:t>Transcripts of testimony</a:t>
            </a:r>
          </a:p>
          <a:p>
            <a:pPr lvl="1"/>
            <a:r>
              <a:rPr lang="en-US" dirty="0"/>
              <a:t>Public notes</a:t>
            </a:r>
          </a:p>
          <a:p>
            <a:pPr marL="0" indent="0">
              <a:buNone/>
            </a:pPr>
            <a:r>
              <a:rPr lang="en-US" b="1" dirty="0"/>
              <a:t>Not available:</a:t>
            </a:r>
          </a:p>
          <a:p>
            <a:pPr lvl="1"/>
            <a:r>
              <a:rPr lang="en-US" dirty="0"/>
              <a:t>Confidential business information</a:t>
            </a:r>
          </a:p>
          <a:p>
            <a:pPr lvl="1"/>
            <a:r>
              <a:rPr lang="en-US" dirty="0"/>
              <a:t>Personally identifiable information</a:t>
            </a:r>
          </a:p>
        </p:txBody>
      </p:sp>
      <p:sp>
        <p:nvSpPr>
          <p:cNvPr id="4" name="Slide Number Placeholder 3"/>
          <p:cNvSpPr>
            <a:spLocks noGrp="1"/>
          </p:cNvSpPr>
          <p:nvPr>
            <p:ph type="sldNum" sz="quarter" idx="12"/>
          </p:nvPr>
        </p:nvSpPr>
        <p:spPr/>
        <p:txBody>
          <a:bodyPr/>
          <a:lstStyle/>
          <a:p>
            <a:r>
              <a:rPr lang="en-US"/>
              <a:t> </a:t>
            </a:r>
            <a:fld id="{C1E75B9B-FDBA-4BAE-88A1-6B5CD0E77A91}" type="slidenum">
              <a:rPr lang="en-US" smtClean="0"/>
              <a:pPr/>
              <a:t>50</a:t>
            </a:fld>
            <a:endParaRPr lang="en-US" dirty="0"/>
          </a:p>
        </p:txBody>
      </p:sp>
    </p:spTree>
    <p:extLst>
      <p:ext uri="{BB962C8B-B14F-4D97-AF65-F5344CB8AC3E}">
        <p14:creationId xmlns:p14="http://schemas.microsoft.com/office/powerpoint/2010/main" val="946245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51</a:t>
            </a:fld>
            <a:endParaRPr lang="en-US" dirty="0"/>
          </a:p>
        </p:txBody>
      </p:sp>
    </p:spTree>
    <p:extLst>
      <p:ext uri="{BB962C8B-B14F-4D97-AF65-F5344CB8AC3E}">
        <p14:creationId xmlns:p14="http://schemas.microsoft.com/office/powerpoint/2010/main" val="2851288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52</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b="1" dirty="0"/>
              <a:t>TAA Community</a:t>
            </a:r>
          </a:p>
          <a:p>
            <a:pPr lvl="1"/>
            <a:r>
              <a:rPr lang="en-US" dirty="0"/>
              <a:t>Workforce GPS TAA Program Community</a:t>
            </a:r>
          </a:p>
          <a:p>
            <a:pPr lvl="2"/>
            <a:r>
              <a:rPr lang="en-US" dirty="0"/>
              <a:t>taa.workforcegps.org</a:t>
            </a:r>
          </a:p>
          <a:p>
            <a:r>
              <a:rPr lang="en-US" b="1" dirty="0"/>
              <a:t>20 CFR 618 (Federal Register)</a:t>
            </a:r>
          </a:p>
          <a:p>
            <a:pPr lvl="1"/>
            <a:r>
              <a:rPr lang="en-US" dirty="0"/>
              <a:t>TAA Program Regulations</a:t>
            </a:r>
          </a:p>
          <a:p>
            <a:pPr lvl="2"/>
            <a:r>
              <a:rPr lang="en-US" dirty="0">
                <a:hlinkClick r:id="rId3"/>
              </a:rPr>
              <a:t>www.federalregister.gov/documents/2020/08/21/2020-13802/trade-adjustment-assistance-for-workers</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b="1" dirty="0"/>
              <a:t>TAA Program Website</a:t>
            </a:r>
          </a:p>
          <a:p>
            <a:pPr lvl="1"/>
            <a:r>
              <a:rPr lang="en-US" dirty="0"/>
              <a:t>Official website of the TAA Program</a:t>
            </a:r>
          </a:p>
          <a:p>
            <a:pPr lvl="2"/>
            <a:r>
              <a:rPr lang="en-US" dirty="0"/>
              <a:t>www.dol.gov/agencies/eta/tradeact</a:t>
            </a:r>
          </a:p>
          <a:p>
            <a:r>
              <a:rPr lang="en-US" b="1" dirty="0"/>
              <a:t>Trade Act of 1974, as amended</a:t>
            </a:r>
          </a:p>
          <a:p>
            <a:pPr lvl="1"/>
            <a:r>
              <a:rPr lang="en-US" dirty="0"/>
              <a:t>Official U.S. Code version of the Trade Act</a:t>
            </a:r>
          </a:p>
          <a:p>
            <a:pPr lvl="2"/>
            <a:r>
              <a:rPr lang="en-US" dirty="0"/>
              <a:t>uscode.house.gov/browse/prelim@title19/chapter12/subchapter2/part2&amp;edition=prelim</a:t>
            </a:r>
          </a:p>
        </p:txBody>
      </p:sp>
    </p:spTree>
    <p:custDataLst>
      <p:tags r:id="rId1"/>
    </p:custDataLst>
    <p:extLst>
      <p:ext uri="{BB962C8B-B14F-4D97-AF65-F5344CB8AC3E}">
        <p14:creationId xmlns:p14="http://schemas.microsoft.com/office/powerpoint/2010/main" val="1012775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C</a:t>
            </a:r>
          </a:p>
          <a:p>
            <a:pPr lvl="2"/>
            <a:r>
              <a:rPr lang="en-US" dirty="0"/>
              <a:t>Monday, August 31, 2020 – 1 p.m. Eastern</a:t>
            </a:r>
          </a:p>
          <a:p>
            <a:r>
              <a:rPr lang="en-US" dirty="0"/>
              <a:t>Subpart D</a:t>
            </a:r>
          </a:p>
          <a:p>
            <a:pPr lvl="2"/>
            <a:r>
              <a:rPr lang="en-US" dirty="0"/>
              <a:t>Wednesday, September 2, 2020 – 1 p.m. Eastern</a:t>
            </a:r>
          </a:p>
          <a:p>
            <a:r>
              <a:rPr lang="en-US" dirty="0"/>
              <a:t>Subpart E</a:t>
            </a:r>
          </a:p>
          <a:p>
            <a:pPr lvl="2"/>
            <a:r>
              <a:rPr lang="en-US" dirty="0"/>
              <a:t>Friday, September 4, 2020 – 1 p.m. Eastern</a:t>
            </a:r>
          </a:p>
          <a:p>
            <a:pPr lvl="2"/>
            <a:endParaRPr lang="en-US" dirty="0"/>
          </a:p>
        </p:txBody>
      </p:sp>
    </p:spTree>
    <p:extLst>
      <p:ext uri="{BB962C8B-B14F-4D97-AF65-F5344CB8AC3E}">
        <p14:creationId xmlns:p14="http://schemas.microsoft.com/office/powerpoint/2010/main" val="1090827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54</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a:t>Subpart F – Part 1</a:t>
            </a:r>
          </a:p>
          <a:p>
            <a:pPr lvl="2"/>
            <a:r>
              <a:rPr lang="en-US" dirty="0"/>
              <a:t>Tuesday, September 8, 2020 – 1p.m. Eastern</a:t>
            </a:r>
          </a:p>
          <a:p>
            <a:r>
              <a:rPr lang="en-US" dirty="0"/>
              <a:t>Subpart F – Part 2</a:t>
            </a:r>
          </a:p>
          <a:p>
            <a:pPr lvl="2"/>
            <a:r>
              <a:rPr lang="en-US" dirty="0"/>
              <a:t>Friday, September 11, 2020 – 1 p.m. Eastern</a:t>
            </a:r>
          </a:p>
          <a:p>
            <a:r>
              <a:rPr lang="en-US" dirty="0"/>
              <a:t>Subpart G</a:t>
            </a:r>
          </a:p>
          <a:p>
            <a:pPr lvl="2"/>
            <a:r>
              <a:rPr lang="en-US" dirty="0"/>
              <a:t>Monday, September 14, 2020 – 1 p.m. Eastern</a:t>
            </a:r>
          </a:p>
          <a:p>
            <a:r>
              <a:rPr lang="en-US" dirty="0"/>
              <a:t>Subpart H</a:t>
            </a:r>
          </a:p>
          <a:p>
            <a:pPr lvl="2"/>
            <a:r>
              <a:rPr lang="en-US" dirty="0"/>
              <a:t>Wednesday, September 16, 2020 – 1 p.m. Eastern</a:t>
            </a:r>
          </a:p>
          <a:p>
            <a:r>
              <a:rPr lang="en-US" dirty="0"/>
              <a:t>Subpart I</a:t>
            </a:r>
          </a:p>
          <a:p>
            <a:pPr lvl="2"/>
            <a:r>
              <a:rPr lang="en-US" dirty="0"/>
              <a:t>Friday, September 18, 2020 – 1 p.m. Eastern</a:t>
            </a:r>
          </a:p>
          <a:p>
            <a:pPr marL="457200" lvl="2" indent="0">
              <a:buNone/>
            </a:pPr>
            <a:endParaRPr lang="en-US" b="0" dirty="0"/>
          </a:p>
        </p:txBody>
      </p:sp>
    </p:spTree>
    <p:extLst>
      <p:ext uri="{BB962C8B-B14F-4D97-AF65-F5344CB8AC3E}">
        <p14:creationId xmlns:p14="http://schemas.microsoft.com/office/powerpoint/2010/main" val="2078989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pPr lvl="0">
              <a:spcBef>
                <a:spcPts val="1200"/>
              </a:spcBef>
              <a:spcAft>
                <a:spcPts val="0"/>
              </a:spcAft>
              <a:buClr>
                <a:srgbClr val="7A232F"/>
              </a:buClr>
            </a:pPr>
            <a:r>
              <a:rPr lang="en-US" b="1" i="0" dirty="0">
                <a:solidFill>
                  <a:srgbClr val="9E1C30"/>
                </a:solidFill>
              </a:rPr>
              <a:t>Regulation Questions</a:t>
            </a:r>
          </a:p>
          <a:p>
            <a:pPr marL="457200" lvl="1">
              <a:spcBef>
                <a:spcPts val="200"/>
              </a:spcBef>
              <a:buClr>
                <a:srgbClr val="005A7C"/>
              </a:buClr>
            </a:pPr>
            <a:r>
              <a:rPr lang="en-US" dirty="0">
                <a:solidFill>
                  <a:srgbClr val="F3F4F4">
                    <a:lumMod val="25000"/>
                  </a:srgbClr>
                </a:solidFill>
              </a:rPr>
              <a:t>General Inbox</a:t>
            </a:r>
          </a:p>
          <a:p>
            <a:pPr marL="914400" lvl="3" indent="-457200">
              <a:spcBef>
                <a:spcPts val="400"/>
              </a:spcBef>
              <a:buClr>
                <a:srgbClr val="073445">
                  <a:lumMod val="90000"/>
                  <a:lumOff val="10000"/>
                </a:srgbClr>
              </a:buClr>
              <a:buFont typeface="Wingdings" panose="05000000000000000000" pitchFamily="2" charset="2"/>
              <a:buChar char=""/>
            </a:pPr>
            <a:r>
              <a:rPr lang="en-US" sz="1800" u="sng" dirty="0">
                <a:solidFill>
                  <a:srgbClr val="005A7C"/>
                </a:solidFill>
              </a:rPr>
              <a:t>regulations.taa@dol.gov</a:t>
            </a:r>
          </a:p>
          <a:p>
            <a:endParaRPr lang="en-US" dirty="0"/>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Subpart B – Major Updates</a:t>
            </a:r>
          </a:p>
        </p:txBody>
      </p:sp>
      <p:sp>
        <p:nvSpPr>
          <p:cNvPr id="2" name="Content Placeholder 1"/>
          <p:cNvSpPr>
            <a:spLocks noGrp="1"/>
          </p:cNvSpPr>
          <p:nvPr>
            <p:ph idx="1"/>
          </p:nvPr>
        </p:nvSpPr>
        <p:spPr/>
        <p:txBody>
          <a:bodyPr>
            <a:normAutofit/>
          </a:bodyPr>
          <a:lstStyle/>
          <a:p>
            <a:r>
              <a:rPr lang="en-US" dirty="0"/>
              <a:t>Update regulations to reflect statutory changes</a:t>
            </a:r>
          </a:p>
          <a:p>
            <a:r>
              <a:rPr lang="en-US" dirty="0"/>
              <a:t>Codify procedures for:</a:t>
            </a:r>
          </a:p>
          <a:p>
            <a:pPr lvl="1"/>
            <a:r>
              <a:rPr lang="en-US" dirty="0"/>
              <a:t>Filing petitions</a:t>
            </a:r>
          </a:p>
          <a:p>
            <a:pPr lvl="1"/>
            <a:r>
              <a:rPr lang="en-US" dirty="0"/>
              <a:t>Conducting investigations</a:t>
            </a:r>
          </a:p>
          <a:p>
            <a:pPr lvl="1"/>
            <a:r>
              <a:rPr lang="en-US" dirty="0"/>
              <a:t>Issuing determinations</a:t>
            </a:r>
          </a:p>
          <a:p>
            <a:r>
              <a:rPr lang="en-US" dirty="0"/>
              <a:t>Requires administrative reconsideration prior to judicial appeal of denials</a:t>
            </a:r>
          </a:p>
          <a:p>
            <a:r>
              <a:rPr lang="en-US" dirty="0"/>
              <a:t>Establishes content for a valid petition</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43328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Subpart B – Major Updates</a:t>
            </a:r>
          </a:p>
        </p:txBody>
      </p:sp>
      <p:sp>
        <p:nvSpPr>
          <p:cNvPr id="2" name="Content Placeholder 1"/>
          <p:cNvSpPr>
            <a:spLocks noGrp="1"/>
          </p:cNvSpPr>
          <p:nvPr>
            <p:ph idx="1"/>
          </p:nvPr>
        </p:nvSpPr>
        <p:spPr/>
        <p:txBody>
          <a:bodyPr>
            <a:normAutofit/>
          </a:bodyPr>
          <a:lstStyle/>
          <a:p>
            <a:r>
              <a:rPr lang="en-US" dirty="0"/>
              <a:t>Updates who may file a petition</a:t>
            </a:r>
          </a:p>
          <a:p>
            <a:pPr lvl="1"/>
            <a:r>
              <a:rPr lang="en-US" dirty="0"/>
              <a:t>Group of 2 workers rather than group of 3</a:t>
            </a:r>
          </a:p>
          <a:p>
            <a:r>
              <a:rPr lang="en-US" dirty="0"/>
              <a:t>Codifies actions of Department when the ITC issues an affirmative determination</a:t>
            </a:r>
          </a:p>
          <a:p>
            <a:r>
              <a:rPr lang="en-US" dirty="0"/>
              <a:t>Codifies conditions for termination of an investigation</a:t>
            </a:r>
          </a:p>
          <a:p>
            <a:r>
              <a:rPr lang="en-US" dirty="0"/>
              <a:t>Updates certification criteria to match statutory requirements and Congressional intent</a:t>
            </a:r>
          </a:p>
          <a:p>
            <a:r>
              <a:rPr lang="en-US" dirty="0"/>
              <a:t>Codifies the process and conditions to amend a certification</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329314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Subpart B – Major Updates</a:t>
            </a:r>
          </a:p>
        </p:txBody>
      </p:sp>
      <p:sp>
        <p:nvSpPr>
          <p:cNvPr id="2" name="Content Placeholder 1"/>
          <p:cNvSpPr>
            <a:spLocks noGrp="1"/>
          </p:cNvSpPr>
          <p:nvPr>
            <p:ph idx="1"/>
          </p:nvPr>
        </p:nvSpPr>
        <p:spPr/>
        <p:txBody>
          <a:bodyPr>
            <a:normAutofit/>
          </a:bodyPr>
          <a:lstStyle/>
          <a:p>
            <a:r>
              <a:rPr lang="en-US" dirty="0"/>
              <a:t>Provides that staffed (leased) workers and teleworkers are included in a certification by default and need not be specially listed for the individual workers to be covered by the certification</a:t>
            </a:r>
          </a:p>
          <a:p>
            <a:r>
              <a:rPr lang="en-US" dirty="0"/>
              <a:t>Provides that workers employed by a successor-in-interest are members of a worker group even if not specifically listed on the certification</a:t>
            </a:r>
          </a:p>
          <a:p>
            <a:r>
              <a:rPr lang="en-US" dirty="0"/>
              <a:t>Provides that a firm engaged in oil and gas services may be investigated as both a firm supplying a service and a firm producing an article</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47965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Key Definitions</a:t>
            </a:r>
          </a:p>
        </p:txBody>
      </p:sp>
      <p:sp>
        <p:nvSpPr>
          <p:cNvPr id="7" name="Text Placeholder 6"/>
          <p:cNvSpPr>
            <a:spLocks noGrp="1"/>
          </p:cNvSpPr>
          <p:nvPr>
            <p:ph type="body" idx="1"/>
          </p:nvPr>
        </p:nvSpPr>
        <p:spPr/>
        <p:txBody>
          <a:bodyPr>
            <a:normAutofit/>
          </a:bodyPr>
          <a:lstStyle/>
          <a:p>
            <a:r>
              <a:rPr lang="en-US" dirty="0"/>
              <a:t>20 CFR 618.110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Tree>
    <p:extLst>
      <p:ext uri="{BB962C8B-B14F-4D97-AF65-F5344CB8AC3E}">
        <p14:creationId xmlns:p14="http://schemas.microsoft.com/office/powerpoint/2010/main" val="589804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370&quot;/&gt;&lt;/object&gt;&lt;object type=&quot;3&quot; unique_id=&quot;10004&quot;&gt;&lt;property id=&quot;20148&quot; value=&quot;5&quot;/&gt;&lt;property id=&quot;20300&quot; value=&quot;Slide 2 - &amp;quot;Subpart B Petitions &amp;amp; Investigations&amp;quot;&quot;/&gt;&lt;property id=&quot;20307&quot; value=&quot;256&quot;/&gt;&lt;/object&gt;&lt;object type=&quot;3&quot; unique_id=&quot;10005&quot;&gt;&lt;property id=&quot;20148&quot; value=&quot;5&quot;/&gt;&lt;property id=&quot;20300&quot; value=&quot;Slide 3 - &amp;quot;Today’s Speakers&amp;quot;&quot;/&gt;&lt;property id=&quot;20307&quot; value=&quot;369&quot;/&gt;&lt;/object&gt;&lt;object type=&quot;3&quot; unique_id=&quot;10006&quot;&gt;&lt;property id=&quot;20148&quot; value=&quot;5&quot;/&gt;&lt;property id=&quot;20300&quot; value=&quot;Slide 4 - &amp;quot;Today’s Objectives&amp;quot;&quot;/&gt;&lt;property id=&quot;20307&quot; value=&quot;295&quot;/&gt;&lt;/object&gt;&lt;object type=&quot;3&quot; unique_id=&quot;10007&quot;&gt;&lt;property id=&quot;20148&quot; value=&quot;5&quot;/&gt;&lt;property id=&quot;20300&quot; value=&quot;Slide 5 - &amp;quot;Major Updates&amp;quot;&quot;/&gt;&lt;property id=&quot;20307&quot; value=&quot;309&quot;/&gt;&lt;/object&gt;&lt;object type=&quot;3&quot; unique_id=&quot;10008&quot;&gt;&lt;property id=&quot;20148&quot; value=&quot;5&quot;/&gt;&lt;property id=&quot;20300&quot; value=&quot;Slide 6 - &amp;quot;Subpart B – Major Updates&amp;quot;&quot;/&gt;&lt;property id=&quot;20307&quot; value=&quot;310&quot;/&gt;&lt;/object&gt;&lt;object type=&quot;3&quot; unique_id=&quot;10009&quot;&gt;&lt;property id=&quot;20148&quot; value=&quot;5&quot;/&gt;&lt;property id=&quot;20300&quot; value=&quot;Slide 7 - &amp;quot;Subpart B – Major Updates&amp;quot;&quot;/&gt;&lt;property id=&quot;20307&quot; value=&quot;311&quot;/&gt;&lt;/object&gt;&lt;object type=&quot;3&quot; unique_id=&quot;10010&quot;&gt;&lt;property id=&quot;20148&quot; value=&quot;5&quot;/&gt;&lt;property id=&quot;20300&quot; value=&quot;Slide 8 - &amp;quot;Subpart B – Major Updates&amp;quot;&quot;/&gt;&lt;property id=&quot;20307&quot; value=&quot;312&quot;/&gt;&lt;/object&gt;&lt;object type=&quot;3&quot; unique_id=&quot;10011&quot;&gt;&lt;property id=&quot;20148&quot; value=&quot;5&quot;/&gt;&lt;property id=&quot;20300&quot; value=&quot;Slide 9 - &amp;quot;Key Definitions&amp;quot;&quot;/&gt;&lt;property id=&quot;20307&quot; value=&quot;313&quot;/&gt;&lt;/object&gt;&lt;object type=&quot;3&quot; unique_id=&quot;10012&quot;&gt;&lt;property id=&quot;20148&quot; value=&quot;5&quot;/&gt;&lt;property id=&quot;20300&quot; value=&quot;Slide 10 - &amp;quot;Key Definitions – 20 CFR 618.110&amp;quot;&quot;/&gt;&lt;property id=&quot;20307&quot; value=&quot;314&quot;/&gt;&lt;/object&gt;&lt;object type=&quot;3&quot; unique_id=&quot;10013&quot;&gt;&lt;property id=&quot;20148&quot; value=&quot;5&quot;/&gt;&lt;property id=&quot;20300&quot; value=&quot;Slide 11 - &amp;quot;Component Part&amp;quot;&quot;/&gt;&lt;property id=&quot;20307&quot; value=&quot;315&quot;/&gt;&lt;/object&gt;&lt;object type=&quot;3&quot; unique_id=&quot;10014&quot;&gt;&lt;property id=&quot;20148&quot; value=&quot;5&quot;/&gt;&lt;property id=&quot;20300&quot; value=&quot;Slide 12 - &amp;quot;Contributed Importantly&amp;quot;&quot;/&gt;&lt;property id=&quot;20307&quot; value=&quot;316&quot;/&gt;&lt;/object&gt;&lt;object type=&quot;3&quot; unique_id=&quot;10015&quot;&gt;&lt;property id=&quot;20148&quot; value=&quot;5&quot;/&gt;&lt;property id=&quot;20300&quot; value=&quot;Slide 13 - &amp;quot;Successor-in-Interest&amp;quot;&quot;/&gt;&lt;property id=&quot;20307&quot; value=&quot;317&quot;/&gt;&lt;/object&gt;&lt;object type=&quot;3&quot; unique_id=&quot;10016&quot;&gt;&lt;property id=&quot;20148&quot; value=&quot;5&quot;/&gt;&lt;property id=&quot;20300&quot; value=&quot;Slide 14 - &amp;quot;Successor-in-Interest – Operational Impact&amp;quot;&quot;/&gt;&lt;property id=&quot;20307&quot; value=&quot;318&quot;/&gt;&lt;/object&gt;&lt;object type=&quot;3&quot; unique_id=&quot;10017&quot;&gt;&lt;property id=&quot;20148&quot; value=&quot;5&quot;/&gt;&lt;property id=&quot;20300&quot; value=&quot;Slide 15 - &amp;quot;Petitions&amp;quot;&quot;/&gt;&lt;property id=&quot;20307&quot; value=&quot;319&quot;/&gt;&lt;/object&gt;&lt;object type=&quot;3&quot; unique_id=&quot;10018&quot;&gt;&lt;property id=&quot;20148&quot; value=&quot;5&quot;/&gt;&lt;property id=&quot;20300&quot; value=&quot;Slide 16 - &amp;quot;Who Can File? – 20 CFR 618.205&amp;quot;&quot;/&gt;&lt;property id=&quot;20307&quot; value=&quot;320&quot;/&gt;&lt;/object&gt;&lt;object type=&quot;3&quot; unique_id=&quot;10019&quot;&gt;&lt;property id=&quot;20148&quot; value=&quot;5&quot;/&gt;&lt;property id=&quot;20300&quot; value=&quot;Slide 17 - &amp;quot;Who Must File?&amp;quot;&quot;/&gt;&lt;property id=&quot;20307&quot; value=&quot;321&quot;/&gt;&lt;/object&gt;&lt;object type=&quot;3&quot; unique_id=&quot;10020&quot;&gt;&lt;property id=&quot;20148&quot; value=&quot;5&quot;/&gt;&lt;property id=&quot;20300&quot; value=&quot;Slide 18 - &amp;quot;How to File&amp;quot;&quot;/&gt;&lt;property id=&quot;20307&quot; value=&quot;322&quot;/&gt;&lt;/object&gt;&lt;object type=&quot;3&quot; unique_id=&quot;10021&quot;&gt;&lt;property id=&quot;20148&quot; value=&quot;5&quot;/&gt;&lt;property id=&quot;20300&quot; value=&quot;Slide 19 - &amp;quot;When to File&amp;quot;&quot;/&gt;&lt;property id=&quot;20307&quot; value=&quot;323&quot;/&gt;&lt;/object&gt;&lt;object type=&quot;3&quot; unique_id=&quot;10022&quot;&gt;&lt;property id=&quot;20148&quot; value=&quot;5&quot;/&gt;&lt;property id=&quot;20300&quot; value=&quot;Slide 20 - &amp;quot;Rapid Response and Career Services&amp;quot;&quot;/&gt;&lt;property id=&quot;20307&quot; value=&quot;324&quot;/&gt;&lt;/object&gt;&lt;object type=&quot;3&quot; unique_id=&quot;10023&quot;&gt;&lt;property id=&quot;20148&quot; value=&quot;5&quot;/&gt;&lt;property id=&quot;20300&quot; value=&quot;Slide 21 - &amp;quot;Ingredients of Quality Petitions&amp;quot;&quot;/&gt;&lt;property id=&quot;20307&quot; value=&quot;325&quot;/&gt;&lt;/object&gt;&lt;object type=&quot;3&quot; unique_id=&quot;10024&quot;&gt;&lt;property id=&quot;20148&quot; value=&quot;5&quot;/&gt;&lt;property id=&quot;20300&quot; value=&quot;Slide 22 - &amp;quot;Investigations – 20 CFR 618.210&amp;quot;&quot;/&gt;&lt;property id=&quot;20307&quot; value=&quot;326&quot;/&gt;&lt;/object&gt;&lt;object type=&quot;3&quot; unique_id=&quot;10025&quot;&gt;&lt;property id=&quot;20148&quot; value=&quot;5&quot;/&gt;&lt;property id=&quot;20300&quot; value=&quot;Slide 23 - &amp;quot;Use of Subpoena – 20 CFR 618.220&amp;quot;&quot;/&gt;&lt;property id=&quot;20307&quot; value=&quot;329&quot;/&gt;&lt;/object&gt;&lt;object type=&quot;3&quot; unique_id=&quot;10026&quot;&gt;&lt;property id=&quot;20148&quot; value=&quot;5&quot;/&gt;&lt;property id=&quot;20300&quot; value=&quot;Slide 24 - &amp;quot;Certification Criteria – 20 CFR 618.225&amp;quot;&quot;/&gt;&lt;property id=&quot;20307&quot; value=&quot;327&quot;/&gt;&lt;/object&gt;&lt;object type=&quot;3&quot; unique_id=&quot;10027&quot;&gt;&lt;property id=&quot;20148&quot; value=&quot;5&quot;/&gt;&lt;property id=&quot;20300&quot; value=&quot;Slide 25 - &amp;quot;Certification Criteria – 20 CFR 618.225&amp;quot;&quot;/&gt;&lt;property id=&quot;20307&quot; value=&quot;328&quot;/&gt;&lt;/object&gt;&lt;object type=&quot;3&quot; unique_id=&quot;10028&quot;&gt;&lt;property id=&quot;20148&quot; value=&quot;5&quot;/&gt;&lt;property id=&quot;20300&quot; value=&quot;Slide 26 - &amp;quot;Certification Criteria – 20 CFR 618.225&amp;quot;&quot;/&gt;&lt;property id=&quot;20307&quot; value=&quot;350&quot;/&gt;&lt;/object&gt;&lt;object type=&quot;3&quot; unique_id=&quot;10029&quot;&gt;&lt;property id=&quot;20148&quot; value=&quot;5&quot;/&gt;&lt;property id=&quot;20300&quot; value=&quot;Slide 27 - &amp;quot;Question&amp;quot;&quot;/&gt;&lt;property id=&quot;20307&quot; value=&quot;353&quot;/&gt;&lt;/object&gt;&lt;object type=&quot;3&quot; unique_id=&quot;10030&quot;&gt;&lt;property id=&quot;20148&quot; value=&quot;5&quot;/&gt;&lt;property id=&quot;20300&quot; value=&quot;Slide 28 - &amp;quot;Question&amp;quot;&quot;/&gt;&lt;property id=&quot;20307&quot; value=&quot;354&quot;/&gt;&lt;/object&gt;&lt;object type=&quot;3&quot; unique_id=&quot;10031&quot;&gt;&lt;property id=&quot;20148&quot; value=&quot;5&quot;/&gt;&lt;property id=&quot;20300&quot; value=&quot;Slide 29 - &amp;quot;Evidence – 20 CFR 618.230&amp;quot;&quot;/&gt;&lt;property id=&quot;20307&quot; value=&quot;351&quot;/&gt;&lt;/object&gt;&lt;object type=&quot;3&quot; unique_id=&quot;10032&quot;&gt;&lt;property id=&quot;20148&quot; value=&quot;5&quot;/&gt;&lt;property id=&quot;20300&quot; value=&quot;Slide 30 - &amp;quot;Determinations&amp;quot;&quot;/&gt;&lt;property id=&quot;20307&quot; value=&quot;330&quot;/&gt;&lt;/object&gt;&lt;object type=&quot;3&quot; unique_id=&quot;10033&quot;&gt;&lt;property id=&quot;20148&quot; value=&quot;5&quot;/&gt;&lt;property id=&quot;20300&quot; value=&quot;Slide 31 - &amp;quot;Notification of Determinations – 20 CFR 618.235&amp;quot;&quot;/&gt;&lt;property id=&quot;20307&quot; value=&quot;331&quot;/&gt;&lt;/object&gt;&lt;object type=&quot;3&quot; unique_id=&quot;10034&quot;&gt;&lt;property id=&quot;20148&quot; value=&quot;5&quot;/&gt;&lt;property id=&quot;20300&quot; value=&quot;Slide 32 - &amp;quot;Termination of Certification – 20 CFR 618.240&amp;quot;&quot;/&gt;&lt;property id=&quot;20307&quot; value=&quot;332&quot;/&gt;&lt;/object&gt;&lt;object type=&quot;3&quot; unique_id=&quot;10035&quot;&gt;&lt;property id=&quot;20148&quot; value=&quot;5&quot;/&gt;&lt;property id=&quot;20300&quot; value=&quot;Slide 33 - &amp;quot;Question&amp;quot;&quot;/&gt;&lt;property id=&quot;20307&quot; value=&quot;352&quot;/&gt;&lt;/object&gt;&lt;object type=&quot;3&quot; unique_id=&quot;10036&quot;&gt;&lt;property id=&quot;20148&quot; value=&quot;5&quot;/&gt;&lt;property id=&quot;20300&quot; value=&quot;Slide 34 - &amp;quot;Question&amp;quot;&quot;/&gt;&lt;property id=&quot;20307&quot; value=&quot;355&quot;/&gt;&lt;/object&gt;&lt;object type=&quot;3&quot; unique_id=&quot;10037&quot;&gt;&lt;property id=&quot;20148&quot; value=&quot;5&quot;/&gt;&lt;property id=&quot;20300&quot; value=&quot;Slide 35 - &amp;quot;Question&amp;quot;&quot;/&gt;&lt;property id=&quot;20307&quot; value=&quot;356&quot;/&gt;&lt;/object&gt;&lt;object type=&quot;3&quot; unique_id=&quot;10038&quot;&gt;&lt;property id=&quot;20148&quot; value=&quot;5&quot;/&gt;&lt;property id=&quot;20300&quot; value=&quot;Slide 36 - &amp;quot;Question&amp;quot;&quot;/&gt;&lt;property id=&quot;20307&quot; value=&quot;357&quot;/&gt;&lt;/object&gt;&lt;object type=&quot;3&quot; unique_id=&quot;10039&quot;&gt;&lt;property id=&quot;20148&quot; value=&quot;5&quot;/&gt;&lt;property id=&quot;20300&quot; value=&quot;Slide 37 - &amp;quot;Question&amp;quot;&quot;/&gt;&lt;property id=&quot;20307&quot; value=&quot;358&quot;/&gt;&lt;/object&gt;&lt;object type=&quot;3&quot; unique_id=&quot;10040&quot;&gt;&lt;property id=&quot;20148&quot; value=&quot;5&quot;/&gt;&lt;property id=&quot;20300&quot; value=&quot;Slide 38 - &amp;quot;Certification (Affirmative Determination) – 20 CFR 618.235(a)&amp;quot;&quot;/&gt;&lt;property id=&quot;20307&quot; value=&quot;333&quot;/&gt;&lt;/object&gt;&lt;object type=&quot;3&quot; unique_id=&quot;10041&quot;&gt;&lt;property id=&quot;20148&quot; value=&quot;5&quot;/&gt;&lt;property id=&quot;20300&quot; value=&quot;Slide 39 - &amp;quot;Reconsideration&amp;quot;&quot;/&gt;&lt;property id=&quot;20307&quot; value=&quot;334&quot;/&gt;&lt;/object&gt;&lt;object type=&quot;3&quot; unique_id=&quot;10042&quot;&gt;&lt;property id=&quot;20148&quot; value=&quot;5&quot;/&gt;&lt;property id=&quot;20300&quot; value=&quot;Slide 40 - &amp;quot;Reconsideration of Denial or Termination&amp;quot;&quot;/&gt;&lt;property id=&quot;20307&quot; value=&quot;335&quot;/&gt;&lt;/object&gt;&lt;object type=&quot;3&quot; unique_id=&quot;10043&quot;&gt;&lt;property id=&quot;20148&quot; value=&quot;5&quot;/&gt;&lt;property id=&quot;20300&quot; value=&quot;Slide 41 - &amp;quot;Reconsideration Process&amp;quot;&quot;/&gt;&lt;property id=&quot;20307&quot; value=&quot;336&quot;/&gt;&lt;/object&gt;&lt;object type=&quot;3&quot; unique_id=&quot;10044&quot;&gt;&lt;property id=&quot;20148&quot; value=&quot;5&quot;/&gt;&lt;property id=&quot;20300&quot; value=&quot;Slide 42 - &amp;quot;Question&amp;quot;&quot;/&gt;&lt;property id=&quot;20307&quot; value=&quot;359&quot;/&gt;&lt;/object&gt;&lt;object type=&quot;3&quot; unique_id=&quot;10045&quot;&gt;&lt;property id=&quot;20148&quot; value=&quot;5&quot;/&gt;&lt;property id=&quot;20300&quot; value=&quot;Slide 43 - &amp;quot;Amendments of Certifications&amp;quot;&quot;/&gt;&lt;property id=&quot;20307&quot; value=&quot;337&quot;/&gt;&lt;/object&gt;&lt;object type=&quot;3&quot; unique_id=&quot;10046&quot;&gt;&lt;property id=&quot;20148&quot; value=&quot;5&quot;/&gt;&lt;property id=&quot;20300&quot; value=&quot;Slide 44 - &amp;quot;Amendments – 20 CFR 618.250&amp;quot;&quot;/&gt;&lt;property id=&quot;20307&quot; value=&quot;338&quot;/&gt;&lt;/object&gt;&lt;object type=&quot;3&quot; unique_id=&quot;10047&quot;&gt;&lt;property id=&quot;20148&quot; value=&quot;5&quot;/&gt;&lt;property id=&quot;20300&quot; value=&quot;Slide 45 - &amp;quot;Judicial Review&amp;quot;&quot;/&gt;&lt;property id=&quot;20307&quot; value=&quot;339&quot;/&gt;&lt;/object&gt;&lt;object type=&quot;3&quot; unique_id=&quot;10048&quot;&gt;&lt;property id=&quot;20148&quot; value=&quot;5&quot;/&gt;&lt;property id=&quot;20300&quot; value=&quot;Slide 46 - &amp;quot;Judicial Review – 20 CFR 618.255&amp;quot;&quot;/&gt;&lt;property id=&quot;20307&quot; value=&quot;340&quot;/&gt;&lt;/object&gt;&lt;object type=&quot;3&quot; unique_id=&quot;10049&quot;&gt;&lt;property id=&quot;20148&quot; value=&quot;5&quot;/&gt;&lt;property id=&quot;20300&quot; value=&quot;Slide 47 - &amp;quot;Study of Domestic Industry&amp;quot;&quot;/&gt;&lt;property id=&quot;20307&quot; value=&quot;341&quot;/&gt;&lt;/object&gt;&lt;object type=&quot;3&quot; unique_id=&quot;10050&quot;&gt;&lt;property id=&quot;20148&quot; value=&quot;5&quot;/&gt;&lt;property id=&quot;20300&quot; value=&quot;Slide 48 - &amp;quot;Domestic Industry Study – 20 CFR 618.260&amp;quot;&quot;/&gt;&lt;property id=&quot;20307&quot; value=&quot;342&quot;/&gt;&lt;/object&gt;&lt;object type=&quot;3&quot; unique_id=&quot;10051&quot;&gt;&lt;property id=&quot;20148&quot; value=&quot;5&quot;/&gt;&lt;property id=&quot;20300&quot; value=&quot;Slide 49 - &amp;quot;Availability of Information&amp;quot;&quot;/&gt;&lt;property id=&quot;20307&quot; value=&quot;343&quot;/&gt;&lt;/object&gt;&lt;object type=&quot;3&quot; unique_id=&quot;10052&quot;&gt;&lt;property id=&quot;20148&quot; value=&quot;5&quot;/&gt;&lt;property id=&quot;20300&quot; value=&quot;Slide 50 - &amp;quot;Availability of Information – 20 CFR 618.265&amp;quot;&quot;/&gt;&lt;property id=&quot;20307&quot; value=&quot;344&quot;/&gt;&lt;/object&gt;&lt;object type=&quot;3&quot; unique_id=&quot;10053&quot;&gt;&lt;property id=&quot;20148&quot; value=&quot;5&quot;/&gt;&lt;property id=&quot;20300&quot; value=&quot;Slide 51 - &amp;quot;Wrapping Up&amp;quot;&quot;/&gt;&lt;property id=&quot;20307&quot; value=&quot;363&quot;/&gt;&lt;/object&gt;&lt;object type=&quot;3&quot; unique_id=&quot;10054&quot;&gt;&lt;property id=&quot;20148&quot; value=&quot;5&quot;/&gt;&lt;property id=&quot;20300&quot; value=&quot;Slide 52 - &amp;quot;Resources&amp;quot;&quot;/&gt;&lt;property id=&quot;20307&quot; value=&quot;371&quot;/&gt;&lt;/object&gt;&lt;object type=&quot;3&quot; unique_id=&quot;10055&quot;&gt;&lt;property id=&quot;20148&quot; value=&quot;5&quot;/&gt;&lt;property id=&quot;20300&quot; value=&quot;Slide 53 - &amp;quot;Save the Date:&amp;quot;&quot;/&gt;&lt;property id=&quot;20307&quot; value=&quot;367&quot;/&gt;&lt;/object&gt;&lt;object type=&quot;3&quot; unique_id=&quot;10056&quot;&gt;&lt;property id=&quot;20148&quot; value=&quot;5&quot;/&gt;&lt;property id=&quot;20300&quot; value=&quot;Slide 54 - &amp;quot;Save the Date:&amp;quot;&quot;/&gt;&lt;property id=&quot;20307&quot; value=&quot;368&quot;/&gt;&lt;/object&gt;&lt;object type=&quot;3&quot; unique_id=&quot;10057&quot;&gt;&lt;property id=&quot;20148&quot; value=&quot;5&quot;/&gt;&lt;property id=&quot;20300&quot; value=&quot;Slide 55 - &amp;quot;Any Questions?&amp;quot;&quot;/&gt;&lt;property id=&quot;20307&quot; value=&quot;281&quot;/&gt;&lt;/object&gt;&lt;object type=&quot;3&quot; unique_id=&quot;10058&quot;&gt;&lt;property id=&quot;20148&quot; value=&quot;5&quot;/&gt;&lt;property id=&quot;20300&quot; value=&quot;Slide 56 - &amp;quot;Thank You!&amp;quot;&quot;/&gt;&lt;property id=&quot;20307&quot; value=&quot;297&quot;/&gt;&lt;/object&gt;&lt;/object&gt;&lt;object type=&quot;8&quot; unique_id=&quot;10116&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2839</TotalTime>
  <Words>7954</Words>
  <Application>Microsoft Office PowerPoint</Application>
  <PresentationFormat>Widescreen</PresentationFormat>
  <Paragraphs>530</Paragraphs>
  <Slides>56</Slides>
  <Notes>53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56</vt:i4>
      </vt:variant>
    </vt:vector>
  </HeadingPairs>
  <TitlesOfParts>
    <vt:vector size="69"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Subpart B Petitions &amp; Investigations</vt:lpstr>
      <vt:lpstr>Today’s Speakers</vt:lpstr>
      <vt:lpstr>Today’s Objectives</vt:lpstr>
      <vt:lpstr>Major Updates</vt:lpstr>
      <vt:lpstr>Subpart B – Major Updates</vt:lpstr>
      <vt:lpstr>Subpart B – Major Updates</vt:lpstr>
      <vt:lpstr>Subpart B – Major Updates</vt:lpstr>
      <vt:lpstr>Key Definitions</vt:lpstr>
      <vt:lpstr>Key Definitions – 20 CFR 618.110</vt:lpstr>
      <vt:lpstr>Component Part</vt:lpstr>
      <vt:lpstr>Contributed Importantly</vt:lpstr>
      <vt:lpstr>Successor-in-Interest</vt:lpstr>
      <vt:lpstr>Successor-in-Interest – Operational Impact</vt:lpstr>
      <vt:lpstr>Petitions</vt:lpstr>
      <vt:lpstr>Who Can File? – 20 CFR 618.205</vt:lpstr>
      <vt:lpstr>Who Must File?</vt:lpstr>
      <vt:lpstr>How to File</vt:lpstr>
      <vt:lpstr>When to File</vt:lpstr>
      <vt:lpstr>Rapid Response and Career Services</vt:lpstr>
      <vt:lpstr>Ingredients of Quality Petitions</vt:lpstr>
      <vt:lpstr>Investigations – 20 CFR 618.210</vt:lpstr>
      <vt:lpstr>Use of Subpoena – 20 CFR 618.220</vt:lpstr>
      <vt:lpstr>Certification Criteria – 20 CFR 618.225</vt:lpstr>
      <vt:lpstr>Certification Criteria – 20 CFR 618.225</vt:lpstr>
      <vt:lpstr>Certification Criteria – 20 CFR 618.225</vt:lpstr>
      <vt:lpstr>Question</vt:lpstr>
      <vt:lpstr>Question</vt:lpstr>
      <vt:lpstr>Evidence – 20 CFR 618.230</vt:lpstr>
      <vt:lpstr>Determinations</vt:lpstr>
      <vt:lpstr>Notification of Determinations – 20 CFR 618.235</vt:lpstr>
      <vt:lpstr>Termination of Certification – 20 CFR 618.240</vt:lpstr>
      <vt:lpstr>Question</vt:lpstr>
      <vt:lpstr>Question</vt:lpstr>
      <vt:lpstr>Question</vt:lpstr>
      <vt:lpstr>Question</vt:lpstr>
      <vt:lpstr>Question</vt:lpstr>
      <vt:lpstr>Certification (Affirmative Determination) – 20 CFR 618.235(a)</vt:lpstr>
      <vt:lpstr>Reconsideration</vt:lpstr>
      <vt:lpstr>Reconsideration of Denial or Termination</vt:lpstr>
      <vt:lpstr>Reconsideration Process</vt:lpstr>
      <vt:lpstr>Question</vt:lpstr>
      <vt:lpstr>Amendments of Certifications</vt:lpstr>
      <vt:lpstr>Amendments – 20 CFR 618.250</vt:lpstr>
      <vt:lpstr>Judicial Review</vt:lpstr>
      <vt:lpstr>Judicial Review – 20 CFR 618.255</vt:lpstr>
      <vt:lpstr>Study of Domestic Industry</vt:lpstr>
      <vt:lpstr>Domestic Industry Study – 20 CFR 618.260</vt:lpstr>
      <vt:lpstr>Availability of Information</vt:lpstr>
      <vt:lpstr>Availability of Information – 20 CFR 618.265</vt:lpstr>
      <vt:lpstr>Wrapping Up</vt:lpstr>
      <vt:lpstr>Resources</vt:lpstr>
      <vt:lpstr>Save the Date:</vt:lpstr>
      <vt:lpstr>Save the Date: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262</cp:revision>
  <dcterms:created xsi:type="dcterms:W3CDTF">2019-06-21T16:58:05Z</dcterms:created>
  <dcterms:modified xsi:type="dcterms:W3CDTF">2020-08-28T13:23:49Z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