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53"/>
  </p:notesMasterIdLst>
  <p:sldIdLst>
    <p:sldId id="360" r:id="rId7"/>
    <p:sldId id="256" r:id="rId8"/>
    <p:sldId id="354" r:id="rId9"/>
    <p:sldId id="356" r:id="rId10"/>
    <p:sldId id="310" r:id="rId11"/>
    <p:sldId id="311" r:id="rId12"/>
    <p:sldId id="316" r:id="rId13"/>
    <p:sldId id="313" r:id="rId14"/>
    <p:sldId id="314"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57" r:id="rId47"/>
    <p:sldId id="358" r:id="rId48"/>
    <p:sldId id="349" r:id="rId49"/>
    <p:sldId id="359" r:id="rId50"/>
    <p:sldId id="350" r:id="rId51"/>
    <p:sldId id="353" r:id="rId52"/>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1" clrIdx="0">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73540" autoAdjust="0"/>
  </p:normalViewPr>
  <p:slideViewPr>
    <p:cSldViewPr snapToGrid="0">
      <p:cViewPr varScale="1">
        <p:scale>
          <a:sx n="64" d="100"/>
          <a:sy n="64" d="100"/>
        </p:scale>
        <p:origin x="1474" y="67"/>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356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ETA</a:t>
            </a:r>
            <a:r>
              <a:rPr lang="en-US" baseline="0" dirty="0"/>
              <a:t> </a:t>
            </a:r>
            <a:r>
              <a:rPr lang="en-US" dirty="0"/>
              <a:t>has long advocated for TAA Program participants to be co-enrolled</a:t>
            </a:r>
            <a:r>
              <a:rPr lang="en-US" baseline="0" dirty="0"/>
              <a:t> in WIOA – WIA before that and JPTA/EDWAA before that. Many states already have co-enrollment requirements. The Final Rule makes co-enrollment in the WIOA dislocated worker program mandatory. A worker may refuse co-enrollment or, in rare instances, be deemed ineligible. We plan to issue administrative guidance specific to co-enrollment. Most of Subpart C codifies existing practice and administrative guidance, but there are some new provisions.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49644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states,</a:t>
            </a:r>
            <a:r>
              <a:rPr lang="en-US" baseline="0" dirty="0"/>
              <a:t> the requirement to use the FTR was not entirely understood or clear. This Final Rule resolves that issue. Much of this subpart is similar to current operations but there are important changes in some language that will be covered in the Subpart D session.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400611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language in Sub</a:t>
            </a:r>
            <a:r>
              <a:rPr lang="en-US" baseline="0" dirty="0"/>
              <a:t>part E makes explicit which had previously been implicit.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143782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you will see some items</a:t>
            </a:r>
            <a:r>
              <a:rPr lang="en-US" baseline="0" dirty="0"/>
              <a:t> listed as “current,” such as the OJT having to lead to suitable employment, our experience with technical assistance and compliance reviews shows that some of these items are not universally understood in the states.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093634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1600066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42451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Subpart G</a:t>
            </a:r>
            <a:r>
              <a:rPr lang="en-US" baseline="0" dirty="0"/>
              <a:t> includes much of the language included in the various Operating Instructions and the changes issued to clarify eligibility. This Final Rule covers workers eligible under the 2011 and 2015 programs. For workers under older programs, the Operating Instructions will apply – unless something in this rule changes an overarching interpretation.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54412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2149620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Subpart H incorporates</a:t>
            </a:r>
            <a:r>
              <a:rPr lang="en-US" baseline="0" dirty="0"/>
              <a:t> requirements from various sources including the 617, the statute, the Governor Secretary Agreement, the Annual Funding agreement, WIOA, and the Uniform Guidance at 2 CFR 200 and 2 CFR 2900.</a:t>
            </a:r>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260080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major additions</a:t>
            </a:r>
            <a:r>
              <a:rPr lang="en-US" baseline="0" dirty="0"/>
              <a:t> to the regulations is the requirement that states maintain sufficient and effective technology solutions for reporting and the provision of services. As we have seen during the deployment of PUEC, PUA, EUC, etc. states with archaic UI systems have struggled to implement these programs because of the reprogramming required to adjust their systems. These systems use programming languages that are running out of people who know the language. This new requirement will seek to prevent that from happening by requiring states to maintain and upgrade these systems and require a dedicated allocation of their funding to do so. </a:t>
            </a:r>
          </a:p>
          <a:p>
            <a:endParaRPr lang="en-US" baseline="0" dirty="0"/>
          </a:p>
          <a:p>
            <a:r>
              <a:rPr lang="en-US" baseline="0" dirty="0"/>
              <a:t>The inclusion of the FTR is redundant in this part but included to make sure there is no question on the applicability. Equitable tolling appears in Subpart H because it is separate from good cause and justifiable cause and applies to more than just TRA.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119091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probably know most of these. The two that can trip you up are the CIT and ITC. The CIT is the United States Court of International Trade. This is the judicial body that hears appeals of denials. The ITC is the International Trade Commission. This is the body that issues determinations about whether there has been an injury to an industry as a result of unfair trade practices.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467141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rule explicitly authorizes the use of electronic records and electronic signatures. Although this practice has been allowable for some time, this Final Rule makes the use of electronic records explicitly allowable.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545927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a:t>
            </a:r>
            <a:r>
              <a:rPr lang="en-US" baseline="0" dirty="0"/>
              <a:t> all now have or will receive </a:t>
            </a:r>
            <a:r>
              <a:rPr lang="en-US" baseline="0"/>
              <a:t>Outlook invites.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08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69782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about the final rule – please send the question to regulations.taa@dol.gov.  </a:t>
            </a:r>
            <a:r>
              <a:rPr lang="en-US"/>
              <a:t>We have a team standing by to respond to questions.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48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providing</a:t>
            </a:r>
            <a:r>
              <a:rPr lang="en-US" baseline="0" dirty="0"/>
              <a:t> some technical assistance tools that will provide a crosswalk from the Final Rule to older rules and administrative guidance as well as an index to help locate terms used throughout the Final Rule.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117121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a:t>
            </a:r>
            <a:r>
              <a:rPr lang="en-US" baseline="0" dirty="0"/>
              <a:t> next month, we will be providing more detailed sessions on each Subpart. We encourage to attend all of the sessions live, so you have the chance to ask real-time questions. However, these sessions will be recorded for you to review at a later time.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29879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these terms are from the</a:t>
            </a:r>
            <a:r>
              <a:rPr lang="en-US" baseline="0" dirty="0"/>
              <a:t> statute. Some are from 20 CFR 617, 29 CFR 90, administrative guidance, and our experience in providing technical assistance to the states. A few are original definitions that do not appear elsewhere in federal regulation. The Subpart A session goes into detail on many of these terms. If you have questions on these terms, we would appreciate you raising those during the Subpart A session.</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69882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a:t>
            </a:r>
            <a:r>
              <a:rPr lang="en-US" baseline="0" dirty="0"/>
              <a:t> new terms are specific to the petition and investigation process. The session on Subpart B will provide more insight into those terms.</a:t>
            </a:r>
          </a:p>
          <a:p>
            <a:endParaRPr lang="en-US" dirty="0"/>
          </a:p>
          <a:p>
            <a:r>
              <a:rPr lang="en-US" dirty="0"/>
              <a:t>There are three</a:t>
            </a:r>
            <a:r>
              <a:rPr lang="en-US" baseline="0" dirty="0"/>
              <a:t> on this particular list that I will point out. The first is </a:t>
            </a:r>
            <a:r>
              <a:rPr lang="en-US" b="1" dirty="0"/>
              <a:t>Lack of Work</a:t>
            </a:r>
            <a:r>
              <a:rPr lang="en-US" dirty="0"/>
              <a:t>.</a:t>
            </a:r>
            <a:r>
              <a:rPr lang="en-US" baseline="0" dirty="0"/>
              <a:t> This term was not previously defined which led to some inconsistencies from state to state. It </a:t>
            </a:r>
            <a:r>
              <a:rPr lang="en-US" dirty="0"/>
              <a:t>means that the employer does not have work for the worker to perform or does not make that work available to the worker, and includes, but is not limited to, circumstances when: </a:t>
            </a:r>
          </a:p>
          <a:p>
            <a:pPr marL="228600" indent="-228600">
              <a:buFont typeface="+mj-lt"/>
              <a:buAutoNum type="arabicPeriod"/>
            </a:pPr>
            <a:r>
              <a:rPr lang="en-US" dirty="0"/>
              <a:t>Work is unavailable because the employer suspends or ceases operations or institutes a lockout; or</a:t>
            </a:r>
          </a:p>
          <a:p>
            <a:pPr marL="228600" indent="-228600">
              <a:buFont typeface="+mj-lt"/>
              <a:buAutoNum type="arabicPeriod"/>
            </a:pPr>
            <a:r>
              <a:rPr lang="en-US" dirty="0"/>
              <a:t>Work is unavailable because the employer downsizes the workforce by means of attrition or layoff. </a:t>
            </a:r>
          </a:p>
          <a:p>
            <a:pPr marL="0" indent="0">
              <a:buFont typeface="+mj-lt"/>
              <a:buNone/>
            </a:pPr>
            <a:r>
              <a:rPr lang="en-US" dirty="0"/>
              <a:t>This</a:t>
            </a:r>
            <a:r>
              <a:rPr lang="en-US" baseline="0" dirty="0"/>
              <a:t> definition is consistent with the Department’s policy position in several UI-related topics. </a:t>
            </a:r>
            <a:endParaRPr lang="en-US" dirty="0"/>
          </a:p>
          <a:p>
            <a:endParaRPr lang="en-US" dirty="0"/>
          </a:p>
          <a:p>
            <a:r>
              <a:rPr lang="en-US" b="1" dirty="0"/>
              <a:t>Successor-in-Interest</a:t>
            </a:r>
            <a:r>
              <a:rPr lang="en-US" dirty="0"/>
              <a:t> – This is another area where states will need to look at some of their practices</a:t>
            </a:r>
            <a:r>
              <a:rPr lang="en-US" baseline="0" dirty="0"/>
              <a:t> and likely adapt to them. The rule provides 7 conditions, a majority of which must be met for a determination to be made on whether a firm is a successor-in-interest. This is covered in more detail in Subpart A, Subpart B and Subpart E.</a:t>
            </a:r>
            <a:endParaRPr lang="en-US" dirty="0"/>
          </a:p>
          <a:p>
            <a:endParaRPr lang="en-US" dirty="0"/>
          </a:p>
          <a:p>
            <a:r>
              <a:rPr lang="en-US" b="1" dirty="0"/>
              <a:t>Staffed</a:t>
            </a:r>
            <a:r>
              <a:rPr lang="en-US" b="1" baseline="0" dirty="0"/>
              <a:t> Worker</a:t>
            </a:r>
            <a:r>
              <a:rPr lang="en-US" baseline="0" dirty="0"/>
              <a:t> – Otherwise known as leased workers. We are defining this term to make clear that staffed workers are part of a worker group, and in the majority of circumstances, do not need to be specifically named on a certification to be eligible members of the group.</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111530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terms have been</a:t>
            </a:r>
            <a:r>
              <a:rPr lang="en-US" baseline="0" dirty="0"/>
              <a:t> revised as a result of our experience with technical assistance and compliance reviews over the years. Others have been changed to match administrative guidance or adapt to case law.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102788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412495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discussed</a:t>
            </a:r>
            <a:r>
              <a:rPr lang="en-US" baseline="0" dirty="0"/>
              <a:t> under definitions, the issue of staffed workers and successor-in-interest will be an area where states are likely to need assistance in implementing these provisions. For successor-in-interest, many state TRA units will struggle with the lack of matching EINs. We are aware of this and recognize that they will need assistance in implementing these provisions.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2310839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endParaRPr lang="en-US" dirty="0"/>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413164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3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federalregister.gov/documents/2020/08/21/2020-13802/trade-adjustment-assistance-for-workers" TargetMode="Externa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6.xml"/><Relationship Id="rId1" Type="http://schemas.openxmlformats.org/officeDocument/2006/relationships/tags" Target="../tags/tag5.xml"/><Relationship Id="rId4" Type="http://schemas.openxmlformats.org/officeDocument/2006/relationships/hyperlink" Target="mailto:regulations.taa@dol.gov"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normAutofit/>
          </a:bodyPr>
          <a:lstStyle/>
          <a:p>
            <a:r>
              <a:rPr lang="en-US" dirty="0"/>
              <a:t>What program do you work with:</a:t>
            </a:r>
          </a:p>
          <a:p>
            <a:r>
              <a:rPr lang="en-US" dirty="0"/>
              <a:t>TAA</a:t>
            </a:r>
            <a:br>
              <a:rPr lang="en-US" dirty="0"/>
            </a:br>
            <a:r>
              <a:rPr lang="en-US" dirty="0"/>
              <a:t>TRA</a:t>
            </a:r>
            <a:br>
              <a:rPr lang="en-US" dirty="0"/>
            </a:br>
            <a:r>
              <a:rPr lang="en-US" dirty="0"/>
              <a:t>TAA/TRA</a:t>
            </a:r>
            <a:br>
              <a:rPr lang="en-US" dirty="0"/>
            </a:br>
            <a:r>
              <a:rPr lang="en-US" dirty="0"/>
              <a:t>WIOA</a:t>
            </a:r>
            <a:br>
              <a:rPr lang="en-US" dirty="0"/>
            </a:br>
            <a:r>
              <a:rPr lang="en-US" dirty="0"/>
              <a:t>ES</a:t>
            </a:r>
            <a:br>
              <a:rPr lang="en-US" dirty="0"/>
            </a:br>
            <a:r>
              <a:rPr lang="en-US" dirty="0"/>
              <a:t>UI</a:t>
            </a:r>
            <a:br>
              <a:rPr lang="en-US" dirty="0"/>
            </a:br>
            <a:r>
              <a:rPr lang="en-US" dirty="0"/>
              <a:t>Other</a:t>
            </a:r>
          </a:p>
        </p:txBody>
      </p:sp>
      <p:pic>
        <p:nvPicPr>
          <p:cNvPr id="6" name="Picture 5" descr="A close up of a map&#10;&#10;Description automatically generated">
            <a:extLst>
              <a:ext uri="{FF2B5EF4-FFF2-40B4-BE49-F238E27FC236}">
                <a16:creationId xmlns:a16="http://schemas.microsoft.com/office/drawing/2014/main" id="{27899D11-21AD-4FF9-BEC0-08BDA0050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955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Subpart A - Definitions</a:t>
            </a:r>
          </a:p>
        </p:txBody>
      </p:sp>
      <p:sp>
        <p:nvSpPr>
          <p:cNvPr id="7" name="Text Placeholder 6"/>
          <p:cNvSpPr>
            <a:spLocks noGrp="1"/>
          </p:cNvSpPr>
          <p:nvPr>
            <p:ph type="body" idx="1"/>
          </p:nvPr>
        </p:nvSpPr>
        <p:spPr/>
        <p:txBody>
          <a:bodyPr>
            <a:normAutofit fontScale="85000" lnSpcReduction="10000"/>
          </a:bodyPr>
          <a:lstStyle/>
          <a:p>
            <a:r>
              <a:rPr lang="en-US" dirty="0"/>
              <a:t>Primary source: 20 CFR 617, 29 CFR 90, Trade Act</a:t>
            </a:r>
          </a:p>
          <a:p>
            <a:r>
              <a:rPr lang="en-US" dirty="0"/>
              <a:t>Other sources: Policy, Case Law …</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spTree>
    <p:extLst>
      <p:ext uri="{BB962C8B-B14F-4D97-AF65-F5344CB8AC3E}">
        <p14:creationId xmlns:p14="http://schemas.microsoft.com/office/powerpoint/2010/main" val="236011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Newly Defined Terms</a:t>
            </a:r>
          </a:p>
        </p:txBody>
      </p:sp>
      <p:sp>
        <p:nvSpPr>
          <p:cNvPr id="7" name="Text Placeholder 6">
            <a:extLst>
              <a:ext uri="{FF2B5EF4-FFF2-40B4-BE49-F238E27FC236}">
                <a16:creationId xmlns:a16="http://schemas.microsoft.com/office/drawing/2014/main" id="{3ACD02CE-7175-4437-B605-E1C551FAD63B}"/>
              </a:ext>
            </a:extLst>
          </p:cNvPr>
          <p:cNvSpPr>
            <a:spLocks noGrp="1"/>
          </p:cNvSpPr>
          <p:nvPr>
            <p:ph sz="half" idx="2"/>
          </p:nvPr>
        </p:nvSpPr>
        <p:spPr>
          <a:xfrm>
            <a:off x="5515882" y="1188865"/>
            <a:ext cx="4254726" cy="4832940"/>
          </a:xfrm>
        </p:spPr>
        <p:txBody>
          <a:bodyPr>
            <a:noAutofit/>
          </a:bodyPr>
          <a:lstStyle/>
          <a:p>
            <a:r>
              <a:rPr lang="en-US" sz="2000" dirty="0">
                <a:solidFill>
                  <a:schemeClr val="accent1">
                    <a:lumMod val="75000"/>
                  </a:schemeClr>
                </a:solidFill>
              </a:rPr>
              <a:t>Cooperating State Agency</a:t>
            </a:r>
          </a:p>
          <a:p>
            <a:r>
              <a:rPr lang="en-US" sz="2000" dirty="0">
                <a:solidFill>
                  <a:schemeClr val="accent1">
                    <a:lumMod val="75000"/>
                  </a:schemeClr>
                </a:solidFill>
              </a:rPr>
              <a:t>Customized training</a:t>
            </a:r>
          </a:p>
          <a:p>
            <a:r>
              <a:rPr lang="en-US" sz="2000" dirty="0">
                <a:solidFill>
                  <a:schemeClr val="accent1">
                    <a:lumMod val="75000"/>
                  </a:schemeClr>
                </a:solidFill>
              </a:rPr>
              <a:t>Denial / Negative determination</a:t>
            </a:r>
          </a:p>
          <a:p>
            <a:r>
              <a:rPr lang="en-US" sz="2000" dirty="0">
                <a:solidFill>
                  <a:schemeClr val="accent1">
                    <a:lumMod val="75000"/>
                  </a:schemeClr>
                </a:solidFill>
              </a:rPr>
              <a:t>Department of Labor</a:t>
            </a:r>
          </a:p>
          <a:p>
            <a:r>
              <a:rPr lang="en-US" sz="2000" dirty="0">
                <a:solidFill>
                  <a:schemeClr val="accent1">
                    <a:lumMod val="75000"/>
                  </a:schemeClr>
                </a:solidFill>
              </a:rPr>
              <a:t>Downstream producer</a:t>
            </a:r>
          </a:p>
          <a:p>
            <a:r>
              <a:rPr lang="en-US" sz="2000" dirty="0">
                <a:solidFill>
                  <a:schemeClr val="accent1">
                    <a:lumMod val="75000"/>
                  </a:schemeClr>
                </a:solidFill>
              </a:rPr>
              <a:t>Eligible RTAA participant</a:t>
            </a:r>
          </a:p>
          <a:p>
            <a:r>
              <a:rPr lang="en-US" sz="2000" dirty="0">
                <a:solidFill>
                  <a:schemeClr val="accent1">
                    <a:lumMod val="75000"/>
                  </a:schemeClr>
                </a:solidFill>
              </a:rPr>
              <a:t>Full-time training</a:t>
            </a:r>
          </a:p>
          <a:p>
            <a:r>
              <a:rPr lang="en-US" sz="2000" dirty="0">
                <a:solidFill>
                  <a:schemeClr val="accent1">
                    <a:lumMod val="75000"/>
                  </a:schemeClr>
                </a:solidFill>
              </a:rPr>
              <a:t>Group of Workers</a:t>
            </a:r>
          </a:p>
          <a:p>
            <a:r>
              <a:rPr lang="en-US" sz="2000" dirty="0">
                <a:solidFill>
                  <a:schemeClr val="accent1">
                    <a:lumMod val="75000"/>
                  </a:schemeClr>
                </a:solidFill>
              </a:rPr>
              <a:t>Health Coverage Tax Credit</a:t>
            </a:r>
          </a:p>
          <a:p>
            <a:r>
              <a:rPr lang="en-US" sz="2000" dirty="0">
                <a:solidFill>
                  <a:schemeClr val="accent1">
                    <a:lumMod val="75000"/>
                  </a:schemeClr>
                </a:solidFill>
              </a:rPr>
              <a:t>Individual employment plan</a:t>
            </a:r>
          </a:p>
        </p:txBody>
      </p:sp>
      <p:sp>
        <p:nvSpPr>
          <p:cNvPr id="8" name="Content Placeholder 7"/>
          <p:cNvSpPr>
            <a:spLocks noGrp="1"/>
          </p:cNvSpPr>
          <p:nvPr>
            <p:ph sz="quarter" idx="4"/>
          </p:nvPr>
        </p:nvSpPr>
        <p:spPr>
          <a:xfrm>
            <a:off x="805866" y="1188865"/>
            <a:ext cx="4432340" cy="4832940"/>
          </a:xfrm>
        </p:spPr>
        <p:txBody>
          <a:bodyPr>
            <a:normAutofit fontScale="92500" lnSpcReduction="10000"/>
          </a:bodyPr>
          <a:lstStyle/>
          <a:p>
            <a:r>
              <a:rPr lang="en-US" sz="2200" dirty="0">
                <a:solidFill>
                  <a:schemeClr val="accent1">
                    <a:lumMod val="75000"/>
                  </a:schemeClr>
                </a:solidFill>
              </a:rPr>
              <a:t>Adversely affected incumbent worker</a:t>
            </a:r>
          </a:p>
          <a:p>
            <a:r>
              <a:rPr lang="en-US" sz="2200" dirty="0">
                <a:solidFill>
                  <a:schemeClr val="accent1">
                    <a:lumMod val="75000"/>
                  </a:schemeClr>
                </a:solidFill>
              </a:rPr>
              <a:t>Applicable State Law</a:t>
            </a:r>
          </a:p>
          <a:p>
            <a:r>
              <a:rPr lang="en-US" sz="2200" dirty="0">
                <a:solidFill>
                  <a:schemeClr val="accent1">
                    <a:lumMod val="75000"/>
                  </a:schemeClr>
                </a:solidFill>
              </a:rPr>
              <a:t>Appropriate Subdivision</a:t>
            </a:r>
          </a:p>
          <a:p>
            <a:r>
              <a:rPr lang="en-US" sz="2200" dirty="0">
                <a:solidFill>
                  <a:schemeClr val="accent1">
                    <a:lumMod val="75000"/>
                  </a:schemeClr>
                </a:solidFill>
              </a:rPr>
              <a:t>Approved training</a:t>
            </a:r>
          </a:p>
          <a:p>
            <a:r>
              <a:rPr lang="en-US" sz="2200" dirty="0">
                <a:solidFill>
                  <a:schemeClr val="accent1">
                    <a:lumMod val="75000"/>
                  </a:schemeClr>
                </a:solidFill>
              </a:rPr>
              <a:t>Article</a:t>
            </a:r>
          </a:p>
          <a:p>
            <a:r>
              <a:rPr lang="en-US" sz="2200" dirty="0">
                <a:solidFill>
                  <a:schemeClr val="accent1">
                    <a:lumMod val="75000"/>
                  </a:schemeClr>
                </a:solidFill>
              </a:rPr>
              <a:t>Certification date</a:t>
            </a:r>
          </a:p>
          <a:p>
            <a:r>
              <a:rPr lang="en-US" sz="2200" dirty="0">
                <a:solidFill>
                  <a:schemeClr val="accent1">
                    <a:lumMod val="75000"/>
                  </a:schemeClr>
                </a:solidFill>
              </a:rPr>
              <a:t>Co-enrollment</a:t>
            </a:r>
          </a:p>
          <a:p>
            <a:r>
              <a:rPr lang="en-US" sz="2200" dirty="0">
                <a:solidFill>
                  <a:schemeClr val="accent1">
                    <a:lumMod val="75000"/>
                  </a:schemeClr>
                </a:solidFill>
              </a:rPr>
              <a:t>Completion of training</a:t>
            </a:r>
          </a:p>
          <a:p>
            <a:r>
              <a:rPr lang="en-US" sz="2200" dirty="0">
                <a:solidFill>
                  <a:schemeClr val="accent1">
                    <a:lumMod val="75000"/>
                  </a:schemeClr>
                </a:solidFill>
              </a:rPr>
              <a:t>Component part</a:t>
            </a:r>
          </a:p>
          <a:p>
            <a:r>
              <a:rPr lang="en-US" sz="2200" dirty="0">
                <a:solidFill>
                  <a:schemeClr val="accent1">
                    <a:lumMod val="75000"/>
                  </a:schemeClr>
                </a:solidFill>
              </a:rPr>
              <a:t>Contributed importantly</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8534400" y="6416676"/>
            <a:ext cx="2133600" cy="365125"/>
          </a:xfrm>
        </p:spPr>
        <p:txBody>
          <a:bodyPr/>
          <a:lstStyle/>
          <a:p>
            <a:fld id="{706D636C-90A3-4979-BA37-BAB384B22101}" type="slidenum">
              <a:rPr lang="en-US" smtClean="0"/>
              <a:pPr/>
              <a:t>11</a:t>
            </a:fld>
            <a:endParaRPr lang="en-US"/>
          </a:p>
        </p:txBody>
      </p:sp>
    </p:spTree>
    <p:extLst>
      <p:ext uri="{BB962C8B-B14F-4D97-AF65-F5344CB8AC3E}">
        <p14:creationId xmlns:p14="http://schemas.microsoft.com/office/powerpoint/2010/main" val="216911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More New Terms</a:t>
            </a:r>
          </a:p>
        </p:txBody>
      </p:sp>
      <p:sp>
        <p:nvSpPr>
          <p:cNvPr id="7" name="Text Placeholder 6">
            <a:extLst>
              <a:ext uri="{FF2B5EF4-FFF2-40B4-BE49-F238E27FC236}">
                <a16:creationId xmlns:a16="http://schemas.microsoft.com/office/drawing/2014/main" id="{3ACD02CE-7175-4437-B605-E1C551FAD63B}"/>
              </a:ext>
            </a:extLst>
          </p:cNvPr>
          <p:cNvSpPr>
            <a:spLocks noGrp="1"/>
          </p:cNvSpPr>
          <p:nvPr>
            <p:ph sz="half" idx="2"/>
          </p:nvPr>
        </p:nvSpPr>
        <p:spPr>
          <a:xfrm>
            <a:off x="6196557" y="1105476"/>
            <a:ext cx="4040188" cy="5038316"/>
          </a:xfrm>
        </p:spPr>
        <p:txBody>
          <a:bodyPr>
            <a:normAutofit fontScale="92500" lnSpcReduction="10000"/>
          </a:bodyPr>
          <a:lstStyle/>
          <a:p>
            <a:r>
              <a:rPr lang="en-US" sz="2200" dirty="0">
                <a:solidFill>
                  <a:schemeClr val="accent1">
                    <a:lumMod val="75000"/>
                  </a:schemeClr>
                </a:solidFill>
              </a:rPr>
              <a:t>Successor-in-interest</a:t>
            </a:r>
          </a:p>
          <a:p>
            <a:r>
              <a:rPr lang="en-US" sz="2200" dirty="0">
                <a:solidFill>
                  <a:schemeClr val="accent1">
                    <a:lumMod val="75000"/>
                  </a:schemeClr>
                </a:solidFill>
              </a:rPr>
              <a:t>Supplier</a:t>
            </a:r>
          </a:p>
          <a:p>
            <a:r>
              <a:rPr lang="en-US" sz="2200" dirty="0">
                <a:solidFill>
                  <a:schemeClr val="accent1">
                    <a:lumMod val="75000"/>
                  </a:schemeClr>
                </a:solidFill>
              </a:rPr>
              <a:t>Supportive services</a:t>
            </a:r>
          </a:p>
          <a:p>
            <a:r>
              <a:rPr lang="en-US" sz="2200" dirty="0">
                <a:solidFill>
                  <a:schemeClr val="accent1">
                    <a:lumMod val="75000"/>
                  </a:schemeClr>
                </a:solidFill>
              </a:rPr>
              <a:t>Threatened to become totally or partially separated</a:t>
            </a:r>
          </a:p>
          <a:p>
            <a:r>
              <a:rPr lang="en-US" sz="2200" dirty="0">
                <a:solidFill>
                  <a:schemeClr val="accent1">
                    <a:lumMod val="75000"/>
                  </a:schemeClr>
                </a:solidFill>
              </a:rPr>
              <a:t>Trade-affected worker</a:t>
            </a:r>
          </a:p>
          <a:p>
            <a:r>
              <a:rPr lang="en-US" sz="2200" dirty="0">
                <a:solidFill>
                  <a:schemeClr val="accent1">
                    <a:lumMod val="75000"/>
                  </a:schemeClr>
                </a:solidFill>
              </a:rPr>
              <a:t>Value-added production processes or services</a:t>
            </a:r>
          </a:p>
          <a:p>
            <a:r>
              <a:rPr lang="en-US" sz="2200" dirty="0">
                <a:solidFill>
                  <a:schemeClr val="accent1">
                    <a:lumMod val="75000"/>
                  </a:schemeClr>
                </a:solidFill>
              </a:rPr>
              <a:t>Wagner-</a:t>
            </a:r>
            <a:r>
              <a:rPr lang="en-US" sz="2200" dirty="0" err="1">
                <a:solidFill>
                  <a:schemeClr val="accent1">
                    <a:lumMod val="75000"/>
                  </a:schemeClr>
                </a:solidFill>
              </a:rPr>
              <a:t>Peyser</a:t>
            </a:r>
            <a:r>
              <a:rPr lang="en-US" sz="2200" dirty="0">
                <a:solidFill>
                  <a:schemeClr val="accent1">
                    <a:lumMod val="75000"/>
                  </a:schemeClr>
                </a:solidFill>
              </a:rPr>
              <a:t> Act</a:t>
            </a:r>
          </a:p>
          <a:p>
            <a:r>
              <a:rPr lang="en-US" sz="2200" dirty="0">
                <a:solidFill>
                  <a:schemeClr val="accent1">
                    <a:lumMod val="75000"/>
                  </a:schemeClr>
                </a:solidFill>
              </a:rPr>
              <a:t>Worker Group</a:t>
            </a:r>
          </a:p>
          <a:p>
            <a:r>
              <a:rPr lang="en-US" sz="2200" dirty="0">
                <a:solidFill>
                  <a:schemeClr val="accent1">
                    <a:lumMod val="75000"/>
                  </a:schemeClr>
                </a:solidFill>
              </a:rPr>
              <a:t>Workforce Innovation and Opportunity Act</a:t>
            </a:r>
            <a:endParaRPr lang="en-US" dirty="0"/>
          </a:p>
        </p:txBody>
      </p:sp>
      <p:sp>
        <p:nvSpPr>
          <p:cNvPr id="8" name="Content Placeholder 7"/>
          <p:cNvSpPr>
            <a:spLocks noGrp="1"/>
          </p:cNvSpPr>
          <p:nvPr>
            <p:ph sz="quarter" idx="4"/>
          </p:nvPr>
        </p:nvSpPr>
        <p:spPr>
          <a:xfrm>
            <a:off x="805866" y="1108628"/>
            <a:ext cx="4041775" cy="5032012"/>
          </a:xfrm>
        </p:spPr>
        <p:txBody>
          <a:bodyPr>
            <a:normAutofit fontScale="92500" lnSpcReduction="10000"/>
          </a:bodyPr>
          <a:lstStyle/>
          <a:p>
            <a:r>
              <a:rPr lang="en-US" sz="2200" dirty="0">
                <a:solidFill>
                  <a:schemeClr val="accent1">
                    <a:lumMod val="75000"/>
                  </a:schemeClr>
                </a:solidFill>
              </a:rPr>
              <a:t>Lack of Work</a:t>
            </a:r>
          </a:p>
          <a:p>
            <a:r>
              <a:rPr lang="en-US" sz="2200" dirty="0">
                <a:solidFill>
                  <a:schemeClr val="accent1">
                    <a:lumMod val="75000"/>
                  </a:schemeClr>
                </a:solidFill>
              </a:rPr>
              <a:t>One-Stop delivery system</a:t>
            </a:r>
          </a:p>
          <a:p>
            <a:r>
              <a:rPr lang="en-US" sz="2200" dirty="0">
                <a:solidFill>
                  <a:schemeClr val="accent1">
                    <a:lumMod val="75000"/>
                  </a:schemeClr>
                </a:solidFill>
              </a:rPr>
              <a:t>Period of duty</a:t>
            </a:r>
          </a:p>
          <a:p>
            <a:r>
              <a:rPr lang="en-US" sz="2200" dirty="0">
                <a:solidFill>
                  <a:schemeClr val="accent1">
                    <a:lumMod val="75000"/>
                  </a:schemeClr>
                </a:solidFill>
              </a:rPr>
              <a:t>Petition date</a:t>
            </a:r>
          </a:p>
          <a:p>
            <a:r>
              <a:rPr lang="en-US" sz="2200" dirty="0">
                <a:solidFill>
                  <a:schemeClr val="accent1">
                    <a:lumMod val="75000"/>
                  </a:schemeClr>
                </a:solidFill>
              </a:rPr>
              <a:t>Prerequisite education</a:t>
            </a:r>
          </a:p>
          <a:p>
            <a:r>
              <a:rPr lang="en-US" sz="2200" dirty="0">
                <a:solidFill>
                  <a:schemeClr val="accent1">
                    <a:lumMod val="75000"/>
                  </a:schemeClr>
                </a:solidFill>
              </a:rPr>
              <a:t>Program of remedial education</a:t>
            </a:r>
          </a:p>
          <a:p>
            <a:r>
              <a:rPr lang="en-US" sz="2200" dirty="0">
                <a:solidFill>
                  <a:schemeClr val="accent1">
                    <a:lumMod val="75000"/>
                  </a:schemeClr>
                </a:solidFill>
              </a:rPr>
              <a:t>Reemployment Trade Adjustment Assistance</a:t>
            </a:r>
          </a:p>
          <a:p>
            <a:r>
              <a:rPr lang="en-US" sz="2200" dirty="0">
                <a:solidFill>
                  <a:schemeClr val="accent1">
                    <a:lumMod val="75000"/>
                  </a:schemeClr>
                </a:solidFill>
              </a:rPr>
              <a:t>Separation date</a:t>
            </a:r>
          </a:p>
          <a:p>
            <a:r>
              <a:rPr lang="en-US" sz="2200" dirty="0">
                <a:solidFill>
                  <a:schemeClr val="accent1">
                    <a:lumMod val="75000"/>
                  </a:schemeClr>
                </a:solidFill>
              </a:rPr>
              <a:t>Service</a:t>
            </a:r>
          </a:p>
          <a:p>
            <a:r>
              <a:rPr lang="en-US" sz="2200" dirty="0">
                <a:solidFill>
                  <a:schemeClr val="accent1">
                    <a:lumMod val="75000"/>
                  </a:schemeClr>
                </a:solidFill>
              </a:rPr>
              <a:t>Staffed worker</a:t>
            </a: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8534400" y="6416676"/>
            <a:ext cx="2133600" cy="365125"/>
          </a:xfrm>
        </p:spPr>
        <p:txBody>
          <a:bodyPr/>
          <a:lstStyle/>
          <a:p>
            <a:fld id="{706D636C-90A3-4979-BA37-BAB384B22101}" type="slidenum">
              <a:rPr lang="en-US" smtClean="0"/>
              <a:pPr/>
              <a:t>12</a:t>
            </a:fld>
            <a:endParaRPr lang="en-US"/>
          </a:p>
        </p:txBody>
      </p:sp>
    </p:spTree>
    <p:extLst>
      <p:ext uri="{BB962C8B-B14F-4D97-AF65-F5344CB8AC3E}">
        <p14:creationId xmlns:p14="http://schemas.microsoft.com/office/powerpoint/2010/main" val="252793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Revised Terms</a:t>
            </a:r>
          </a:p>
        </p:txBody>
      </p:sp>
      <p:sp>
        <p:nvSpPr>
          <p:cNvPr id="7" name="Text Placeholder 6">
            <a:extLst>
              <a:ext uri="{FF2B5EF4-FFF2-40B4-BE49-F238E27FC236}">
                <a16:creationId xmlns:a16="http://schemas.microsoft.com/office/drawing/2014/main" id="{3ACD02CE-7175-4437-B605-E1C551FAD63B}"/>
              </a:ext>
            </a:extLst>
          </p:cNvPr>
          <p:cNvSpPr>
            <a:spLocks noGrp="1"/>
          </p:cNvSpPr>
          <p:nvPr>
            <p:ph sz="half" idx="2"/>
          </p:nvPr>
        </p:nvSpPr>
        <p:spPr>
          <a:xfrm>
            <a:off x="6000614" y="1123187"/>
            <a:ext cx="4040188" cy="5002892"/>
          </a:xfrm>
        </p:spPr>
        <p:txBody>
          <a:bodyPr>
            <a:noAutofit/>
          </a:bodyPr>
          <a:lstStyle/>
          <a:p>
            <a:r>
              <a:rPr lang="en-US" sz="2000" dirty="0"/>
              <a:t>Significant number or proportion of the workers</a:t>
            </a:r>
          </a:p>
          <a:p>
            <a:r>
              <a:rPr lang="en-US" sz="2000" dirty="0"/>
              <a:t>Suitable employment</a:t>
            </a:r>
          </a:p>
          <a:p>
            <a:r>
              <a:rPr lang="en-US" sz="2000" dirty="0"/>
              <a:t>Total separation / totally separated</a:t>
            </a:r>
          </a:p>
          <a:p>
            <a:r>
              <a:rPr lang="en-US" sz="2000" dirty="0"/>
              <a:t>Trade Readjustment Allowance</a:t>
            </a:r>
          </a:p>
          <a:p>
            <a:r>
              <a:rPr lang="en-US" sz="2000" dirty="0"/>
              <a:t>Unemployment Insurance</a:t>
            </a:r>
          </a:p>
          <a:p>
            <a:r>
              <a:rPr lang="en-US" sz="2000" dirty="0"/>
              <a:t>Wages</a:t>
            </a:r>
          </a:p>
          <a:p>
            <a:endParaRPr lang="en-US" sz="2000" dirty="0"/>
          </a:p>
        </p:txBody>
      </p:sp>
      <p:sp>
        <p:nvSpPr>
          <p:cNvPr id="8" name="Content Placeholder 7"/>
          <p:cNvSpPr>
            <a:spLocks noGrp="1"/>
          </p:cNvSpPr>
          <p:nvPr>
            <p:ph sz="quarter" idx="4"/>
          </p:nvPr>
        </p:nvSpPr>
        <p:spPr>
          <a:xfrm>
            <a:off x="805866" y="1123187"/>
            <a:ext cx="4041775" cy="5002893"/>
          </a:xfrm>
        </p:spPr>
        <p:txBody>
          <a:bodyPr>
            <a:normAutofit/>
          </a:bodyPr>
          <a:lstStyle/>
          <a:p>
            <a:r>
              <a:rPr lang="en-US" sz="2000" dirty="0"/>
              <a:t>Average weekly hours</a:t>
            </a:r>
          </a:p>
          <a:p>
            <a:r>
              <a:rPr lang="en-US" sz="2000" dirty="0"/>
              <a:t>Enrolled in training</a:t>
            </a:r>
          </a:p>
          <a:p>
            <a:r>
              <a:rPr lang="en-US" sz="2000" dirty="0"/>
              <a:t>Firm</a:t>
            </a:r>
          </a:p>
          <a:p>
            <a:r>
              <a:rPr lang="en-US" sz="2000" dirty="0"/>
              <a:t>Layoff</a:t>
            </a:r>
          </a:p>
          <a:p>
            <a:r>
              <a:rPr lang="en-US" sz="2000" dirty="0"/>
              <a:t>Like or directly competitive</a:t>
            </a:r>
          </a:p>
          <a:p>
            <a:r>
              <a:rPr lang="en-US" sz="2000" dirty="0"/>
              <a:t>Qualifying separation</a:t>
            </a:r>
          </a:p>
          <a:p>
            <a:endParaRPr lang="en-US" sz="2000"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8534400" y="6416676"/>
            <a:ext cx="2133600" cy="365125"/>
          </a:xfrm>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103670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Subpart B –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Petitions &amp; Investigations</a:t>
            </a:r>
          </a:p>
        </p:txBody>
      </p:sp>
      <p:sp>
        <p:nvSpPr>
          <p:cNvPr id="7" name="Text Placeholder 6"/>
          <p:cNvSpPr>
            <a:spLocks noGrp="1"/>
          </p:cNvSpPr>
          <p:nvPr>
            <p:ph type="body" idx="1"/>
          </p:nvPr>
        </p:nvSpPr>
        <p:spPr/>
        <p:txBody>
          <a:bodyPr anchor="t">
            <a:normAutofit/>
          </a:bodyPr>
          <a:lstStyle/>
          <a:p>
            <a:r>
              <a:rPr lang="en-US" dirty="0"/>
              <a:t>Primary source: 29 CFR 90</a:t>
            </a:r>
          </a:p>
          <a:p>
            <a:r>
              <a:rPr lang="en-US" dirty="0"/>
              <a:t>Other sources: Trade Act, Case Law …</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278310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 – Update regulations to reflect statutory changes</a:t>
            </a:r>
          </a:p>
          <a:p>
            <a:r>
              <a:rPr lang="en-US" sz="2800" dirty="0"/>
              <a:t>C – Codify procedures for:</a:t>
            </a:r>
          </a:p>
          <a:p>
            <a:pPr marL="914400" lvl="1" indent="-284163"/>
            <a:r>
              <a:rPr lang="en-US" sz="2800" i="1" dirty="0">
                <a:solidFill>
                  <a:schemeClr val="tx1"/>
                </a:solidFill>
              </a:rPr>
              <a:t>Filing petitions</a:t>
            </a:r>
          </a:p>
          <a:p>
            <a:pPr marL="914400" lvl="1" indent="-284163"/>
            <a:r>
              <a:rPr lang="en-US" sz="2800" i="1" dirty="0">
                <a:solidFill>
                  <a:schemeClr val="tx1"/>
                </a:solidFill>
              </a:rPr>
              <a:t>Conducting investigations</a:t>
            </a:r>
          </a:p>
          <a:p>
            <a:pPr marL="914400" lvl="1" indent="-284163"/>
            <a:r>
              <a:rPr lang="en-US" sz="2800" i="1" dirty="0">
                <a:solidFill>
                  <a:schemeClr val="tx1"/>
                </a:solidFill>
              </a:rPr>
              <a:t>Issuing determinations</a:t>
            </a:r>
          </a:p>
          <a:p>
            <a:pPr>
              <a:tabLst>
                <a:tab pos="804863" algn="l"/>
              </a:tabLst>
            </a:pPr>
            <a:r>
              <a:rPr lang="en-US" sz="2800" b="1" dirty="0"/>
              <a:t>N – Requires administrative reconsideration prior to judicial appeal of </a:t>
            </a:r>
            <a:br>
              <a:rPr lang="en-US" sz="2800" b="1" dirty="0"/>
            </a:br>
            <a:r>
              <a:rPr lang="en-US" sz="2800" b="1" dirty="0"/>
              <a:t>	denials to CIT</a:t>
            </a:r>
          </a:p>
          <a:p>
            <a:r>
              <a:rPr lang="en-US" sz="2800" dirty="0"/>
              <a:t>C – Establishes content for a valid petition</a:t>
            </a:r>
          </a:p>
        </p:txBody>
      </p:sp>
      <p:sp>
        <p:nvSpPr>
          <p:cNvPr id="8" name="Title 7"/>
          <p:cNvSpPr>
            <a:spLocks noGrp="1"/>
          </p:cNvSpPr>
          <p:nvPr>
            <p:ph type="title"/>
          </p:nvPr>
        </p:nvSpPr>
        <p:spPr/>
        <p:txBody>
          <a:bodyPr/>
          <a:lstStyle/>
          <a:p>
            <a:r>
              <a:rPr lang="en-US" dirty="0"/>
              <a:t>Subpart B – Major Updates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15</a:t>
            </a:fld>
            <a:endParaRPr lang="en-US" dirty="0"/>
          </a:p>
        </p:txBody>
      </p:sp>
      <p:sp>
        <p:nvSpPr>
          <p:cNvPr id="5" name="TextBox 4"/>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29387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a:tabLst>
                <a:tab pos="804863" algn="l"/>
              </a:tabLst>
            </a:pPr>
            <a:r>
              <a:rPr lang="en-US" sz="2400" dirty="0"/>
              <a:t>N – Provides that staffed (leased) workers and teleworkers are included 	in a certification by default and need not be specially listed for the 	individual workers to be covered by the certification</a:t>
            </a:r>
          </a:p>
          <a:p>
            <a:pPr>
              <a:tabLst>
                <a:tab pos="804863" algn="l"/>
              </a:tabLst>
            </a:pPr>
            <a:r>
              <a:rPr lang="en-US" sz="2400" dirty="0"/>
              <a:t>N – Provides that workers employed by a successor-in-interest are 	members of a worker group even if not specifically listed on the 	certification</a:t>
            </a:r>
          </a:p>
          <a:p>
            <a:pPr>
              <a:tabLst>
                <a:tab pos="804863" algn="l"/>
              </a:tabLst>
            </a:pPr>
            <a:r>
              <a:rPr lang="en-US" sz="2400" dirty="0"/>
              <a:t>N – Provides that firms engaged in oil and gas services may be 	investigated as both a firm engaged in exploration and supply of oil 	and gas</a:t>
            </a:r>
            <a:endParaRPr lang="en-US" sz="2800" dirty="0"/>
          </a:p>
        </p:txBody>
      </p:sp>
      <p:sp>
        <p:nvSpPr>
          <p:cNvPr id="8" name="Title 7"/>
          <p:cNvSpPr>
            <a:spLocks noGrp="1"/>
          </p:cNvSpPr>
          <p:nvPr>
            <p:ph type="title"/>
          </p:nvPr>
        </p:nvSpPr>
        <p:spPr/>
        <p:txBody>
          <a:bodyPr/>
          <a:lstStyle/>
          <a:p>
            <a:r>
              <a:rPr lang="en-US" dirty="0"/>
              <a:t>Subpart B – Major Updates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16</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195905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0101" y="1405870"/>
            <a:ext cx="6724105" cy="2357891"/>
          </a:xfrm>
        </p:spPr>
        <p:txBody>
          <a:bodyPr anchor="b"/>
          <a:lstStyle/>
          <a:p>
            <a:r>
              <a:rPr lang="en-US" sz="3600" dirty="0">
                <a:ln w="17780" cmpd="sng">
                  <a:noFill/>
                  <a:prstDash val="solid"/>
                  <a:miter lim="800000"/>
                </a:ln>
                <a:solidFill>
                  <a:schemeClr val="tx2"/>
                </a:solidFill>
                <a:ea typeface="ＭＳ Ｐゴシック"/>
              </a:rPr>
              <a:t>Subpart C –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Employment &amp; Case Management</a:t>
            </a:r>
          </a:p>
        </p:txBody>
      </p:sp>
      <p:sp>
        <p:nvSpPr>
          <p:cNvPr id="7" name="Text Placeholder 6"/>
          <p:cNvSpPr>
            <a:spLocks noGrp="1"/>
          </p:cNvSpPr>
          <p:nvPr>
            <p:ph type="body" idx="1"/>
          </p:nvPr>
        </p:nvSpPr>
        <p:spPr/>
        <p:txBody>
          <a:bodyPr anchor="t">
            <a:normAutofit fontScale="77500" lnSpcReduction="20000"/>
          </a:bodyPr>
          <a:lstStyle/>
          <a:p>
            <a:r>
              <a:rPr lang="en-US" dirty="0"/>
              <a:t>Primary sources: 20 CFR 617.20; 20 CFR 617.21; Trade Act Sec. 235; TEGL 5-15, Change 1</a:t>
            </a:r>
          </a:p>
          <a:p>
            <a:r>
              <a:rPr lang="en-US" dirty="0"/>
              <a:t>Other sources: WIOA …</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Tree>
    <p:extLst>
      <p:ext uri="{BB962C8B-B14F-4D97-AF65-F5344CB8AC3E}">
        <p14:creationId xmlns:p14="http://schemas.microsoft.com/office/powerpoint/2010/main" val="173057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81527"/>
            <a:ext cx="10976832" cy="4741895"/>
          </a:xfrm>
        </p:spPr>
        <p:txBody>
          <a:bodyPr>
            <a:noAutofit/>
          </a:bodyPr>
          <a:lstStyle/>
          <a:p>
            <a:pPr marL="0" indent="0">
              <a:spcBef>
                <a:spcPts val="0"/>
              </a:spcBef>
              <a:buNone/>
            </a:pPr>
            <a:r>
              <a:rPr lang="en-US" sz="2400" dirty="0"/>
              <a:t>Makes significant changes to 20 CFR 617.20 and 20 CFR 617.21 to implement Trade Act Section 235</a:t>
            </a:r>
          </a:p>
          <a:p>
            <a:pPr>
              <a:spcBef>
                <a:spcPts val="600"/>
              </a:spcBef>
              <a:tabLst>
                <a:tab pos="804863" algn="l"/>
              </a:tabLst>
            </a:pPr>
            <a:r>
              <a:rPr lang="en-US" sz="2400" dirty="0"/>
              <a:t>C – Clarifies the provision of required case management services</a:t>
            </a:r>
          </a:p>
          <a:p>
            <a:pPr>
              <a:spcBef>
                <a:spcPts val="600"/>
              </a:spcBef>
              <a:tabLst>
                <a:tab pos="741363" algn="l"/>
              </a:tabLst>
            </a:pPr>
            <a:r>
              <a:rPr lang="en-US" sz="2400" dirty="0"/>
              <a:t>C – Codifies the role of the TAA Program as a One-Stop partner under WIOA</a:t>
            </a:r>
          </a:p>
          <a:p>
            <a:pPr>
              <a:spcBef>
                <a:spcPts val="600"/>
              </a:spcBef>
              <a:tabLst>
                <a:tab pos="741363" algn="l"/>
              </a:tabLst>
            </a:pPr>
            <a:r>
              <a:rPr lang="en-US" sz="2400" b="1" dirty="0"/>
              <a:t>N – Requires WIOA Dislocated Worker co-enrollment for adversely affected workers </a:t>
            </a:r>
          </a:p>
          <a:p>
            <a:pPr marL="969963" lvl="1" indent="-284163">
              <a:spcBef>
                <a:spcPts val="600"/>
              </a:spcBef>
            </a:pPr>
            <a:r>
              <a:rPr lang="en-US" i="1" dirty="0">
                <a:solidFill>
                  <a:schemeClr val="tx1"/>
                </a:solidFill>
              </a:rPr>
              <a:t>Strongly encourages other partner program enrollment, as appropriate</a:t>
            </a:r>
          </a:p>
          <a:p>
            <a:pPr>
              <a:spcBef>
                <a:spcPts val="600"/>
              </a:spcBef>
              <a:tabLst>
                <a:tab pos="741363" algn="l"/>
              </a:tabLst>
            </a:pPr>
            <a:r>
              <a:rPr lang="en-US" sz="2400" dirty="0"/>
              <a:t>C – Requires an initial assessment of trade affected workers at intake (enrollment)</a:t>
            </a:r>
          </a:p>
          <a:p>
            <a:pPr>
              <a:spcBef>
                <a:spcPts val="600"/>
              </a:spcBef>
            </a:pPr>
            <a:r>
              <a:rPr lang="en-US" sz="2400" dirty="0"/>
              <a:t>C – Provides requirements for IEPs</a:t>
            </a:r>
          </a:p>
        </p:txBody>
      </p:sp>
      <p:sp>
        <p:nvSpPr>
          <p:cNvPr id="8" name="Title 7"/>
          <p:cNvSpPr>
            <a:spLocks noGrp="1"/>
          </p:cNvSpPr>
          <p:nvPr>
            <p:ph type="title"/>
          </p:nvPr>
        </p:nvSpPr>
        <p:spPr/>
        <p:txBody>
          <a:bodyPr/>
          <a:lstStyle/>
          <a:p>
            <a:r>
              <a:rPr lang="en-US" dirty="0"/>
              <a:t>Subpart C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18</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197059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43001"/>
            <a:ext cx="9069654" cy="4525963"/>
          </a:xfrm>
        </p:spPr>
        <p:txBody>
          <a:bodyPr>
            <a:normAutofit/>
          </a:bodyPr>
          <a:lstStyle/>
          <a:p>
            <a:pPr>
              <a:tabLst>
                <a:tab pos="347663" algn="l"/>
              </a:tabLst>
            </a:pPr>
            <a:r>
              <a:rPr lang="en-US" sz="2200" dirty="0"/>
              <a:t>Defines:</a:t>
            </a:r>
          </a:p>
          <a:p>
            <a:pPr marL="1087438" lvl="1" indent="-346075">
              <a:tabLst>
                <a:tab pos="1427163" algn="l"/>
              </a:tabLst>
            </a:pPr>
            <a:r>
              <a:rPr lang="en-US" sz="2200" i="1" dirty="0">
                <a:solidFill>
                  <a:schemeClr val="tx1"/>
                </a:solidFill>
              </a:rPr>
              <a:t>N – Initial assessment</a:t>
            </a:r>
          </a:p>
          <a:p>
            <a:pPr marL="1087438" lvl="1" indent="-346075">
              <a:tabLst>
                <a:tab pos="1427163" algn="l"/>
              </a:tabLst>
            </a:pPr>
            <a:r>
              <a:rPr lang="en-US" sz="2200" i="1" dirty="0">
                <a:solidFill>
                  <a:schemeClr val="tx1"/>
                </a:solidFill>
              </a:rPr>
              <a:t>N – Comprehensive and specialized assessments</a:t>
            </a:r>
          </a:p>
          <a:p>
            <a:pPr marL="1087438" lvl="1" indent="-346075">
              <a:tabLst>
                <a:tab pos="1427163" algn="l"/>
              </a:tabLst>
            </a:pPr>
            <a:r>
              <a:rPr lang="en-US" sz="2200" i="1" dirty="0">
                <a:solidFill>
                  <a:schemeClr val="tx1"/>
                </a:solidFill>
              </a:rPr>
              <a:t>N – IEP</a:t>
            </a:r>
          </a:p>
          <a:p>
            <a:pPr marL="1087438" lvl="1" indent="-346075">
              <a:tabLst>
                <a:tab pos="1655763" algn="l"/>
              </a:tabLst>
            </a:pPr>
            <a:r>
              <a:rPr lang="en-US" sz="2200" i="1" dirty="0">
                <a:solidFill>
                  <a:schemeClr val="tx1"/>
                </a:solidFill>
              </a:rPr>
              <a:t>N – Expectations of knowledge, skills, and abilities of staff providing </a:t>
            </a:r>
            <a:br>
              <a:rPr lang="en-US" sz="2200" i="1" dirty="0">
                <a:solidFill>
                  <a:schemeClr val="tx1"/>
                </a:solidFill>
              </a:rPr>
            </a:br>
            <a:r>
              <a:rPr lang="en-US" sz="2200" i="1" dirty="0">
                <a:solidFill>
                  <a:schemeClr val="tx1"/>
                </a:solidFill>
              </a:rPr>
              <a:t>	services</a:t>
            </a:r>
          </a:p>
          <a:p>
            <a:pPr>
              <a:tabLst>
                <a:tab pos="741363" algn="l"/>
              </a:tabLst>
            </a:pPr>
            <a:r>
              <a:rPr lang="en-US" sz="2200" dirty="0"/>
              <a:t>C – Codifies provision of employment and case management services for </a:t>
            </a:r>
            <a:br>
              <a:rPr lang="en-US" sz="2200" dirty="0"/>
            </a:br>
            <a:r>
              <a:rPr lang="en-US" sz="2200" dirty="0"/>
              <a:t>	participants, including those enrolled in training</a:t>
            </a:r>
          </a:p>
        </p:txBody>
      </p:sp>
      <p:sp>
        <p:nvSpPr>
          <p:cNvPr id="8" name="Title 7"/>
          <p:cNvSpPr>
            <a:spLocks noGrp="1"/>
          </p:cNvSpPr>
          <p:nvPr>
            <p:ph type="title"/>
          </p:nvPr>
        </p:nvSpPr>
        <p:spPr/>
        <p:txBody>
          <a:bodyPr/>
          <a:lstStyle/>
          <a:p>
            <a:r>
              <a:rPr lang="en-US" dirty="0"/>
              <a:t>Subpart C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19</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290198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Trade Adjustment Assistance for Workers</a:t>
            </a:r>
            <a:br>
              <a:rPr lang="en-US" dirty="0"/>
            </a:br>
            <a:r>
              <a:rPr lang="en-US" i="1" dirty="0"/>
              <a:t>Overview of Final Rule</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August 24,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20 CFR 618</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Subpart D –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Job Search Allowances &amp;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Relocation Allowances</a:t>
            </a:r>
          </a:p>
        </p:txBody>
      </p:sp>
      <p:sp>
        <p:nvSpPr>
          <p:cNvPr id="7" name="Text Placeholder 6"/>
          <p:cNvSpPr>
            <a:spLocks noGrp="1"/>
          </p:cNvSpPr>
          <p:nvPr>
            <p:ph type="body" idx="1"/>
          </p:nvPr>
        </p:nvSpPr>
        <p:spPr/>
        <p:txBody>
          <a:bodyPr anchor="t">
            <a:normAutofit fontScale="92500" lnSpcReduction="10000"/>
          </a:bodyPr>
          <a:lstStyle/>
          <a:p>
            <a:r>
              <a:rPr lang="en-US" dirty="0"/>
              <a:t>Primary sources: 20 CFR 617 Subparts D &amp; E, Trade Act Secs. 237 &amp; 238, Federal Travel Regulations 41 CFR 300 – 304 …</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1793858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b="1" dirty="0"/>
              <a:t>N – Consolidates Job Search Allowances and Relocation Allowances into a </a:t>
            </a:r>
            <a:br>
              <a:rPr lang="en-US" b="1" dirty="0"/>
            </a:br>
            <a:r>
              <a:rPr lang="en-US" b="1" dirty="0"/>
              <a:t>	single Subpart</a:t>
            </a:r>
          </a:p>
          <a:p>
            <a:r>
              <a:rPr lang="en-US" dirty="0"/>
              <a:t>C – Codifies updated statutory limits on allowances</a:t>
            </a:r>
          </a:p>
          <a:p>
            <a:pPr marL="969963" lvl="1"/>
            <a:r>
              <a:rPr lang="en-US" i="1" dirty="0">
                <a:solidFill>
                  <a:schemeClr val="tx1"/>
                </a:solidFill>
              </a:rPr>
              <a:t>The Department is not raising benefit amounts, the rule is just updating the regulations to reflect the new limits. </a:t>
            </a:r>
          </a:p>
          <a:p>
            <a:pPr>
              <a:tabLst>
                <a:tab pos="804863" algn="l"/>
              </a:tabLst>
            </a:pPr>
            <a:r>
              <a:rPr lang="en-US" b="1" dirty="0"/>
              <a:t>N – Utilization of “suitable employment” standard instead of “suitable work”</a:t>
            </a:r>
          </a:p>
          <a:p>
            <a:pPr>
              <a:tabLst>
                <a:tab pos="741363" algn="l"/>
              </a:tabLst>
            </a:pPr>
            <a:r>
              <a:rPr lang="en-US" dirty="0"/>
              <a:t>C – Continues to require use of the Federal Travel Regulations at 41 CFR 300 through 41 CFR 304</a:t>
            </a:r>
          </a:p>
          <a:p>
            <a:pPr marL="969963" lvl="1"/>
            <a:r>
              <a:rPr lang="en-US" i="1" dirty="0">
                <a:solidFill>
                  <a:schemeClr val="tx1"/>
                </a:solidFill>
              </a:rPr>
              <a:t>Provides that participants receiving these allowances travel under the same rules as employees of the Department</a:t>
            </a:r>
          </a:p>
        </p:txBody>
      </p:sp>
      <p:sp>
        <p:nvSpPr>
          <p:cNvPr id="8" name="Title 7"/>
          <p:cNvSpPr>
            <a:spLocks noGrp="1"/>
          </p:cNvSpPr>
          <p:nvPr>
            <p:ph type="title"/>
          </p:nvPr>
        </p:nvSpPr>
        <p:spPr/>
        <p:txBody>
          <a:bodyPr/>
          <a:lstStyle/>
          <a:p>
            <a:r>
              <a:rPr lang="en-US" dirty="0"/>
              <a:t>Subpart D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21</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148690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Subpart E –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Reemployment Trade Adjustment Assistance</a:t>
            </a:r>
          </a:p>
        </p:txBody>
      </p:sp>
      <p:sp>
        <p:nvSpPr>
          <p:cNvPr id="7" name="Text Placeholder 6"/>
          <p:cNvSpPr>
            <a:spLocks noGrp="1"/>
          </p:cNvSpPr>
          <p:nvPr>
            <p:ph type="body" idx="1"/>
          </p:nvPr>
        </p:nvSpPr>
        <p:spPr/>
        <p:txBody>
          <a:bodyPr anchor="t">
            <a:normAutofit/>
          </a:bodyPr>
          <a:lstStyle/>
          <a:p>
            <a:r>
              <a:rPr lang="en-US" dirty="0"/>
              <a:t>Primary sources: Trade Act Sec. 240; TEGL 2-03; TEGL 5-15, Change 1 …</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spTree>
    <p:extLst>
      <p:ext uri="{BB962C8B-B14F-4D97-AF65-F5344CB8AC3E}">
        <p14:creationId xmlns:p14="http://schemas.microsoft.com/office/powerpoint/2010/main" val="257555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72462"/>
            <a:ext cx="9657484" cy="4525963"/>
          </a:xfrm>
        </p:spPr>
        <p:txBody>
          <a:bodyPr>
            <a:normAutofit/>
          </a:bodyPr>
          <a:lstStyle/>
          <a:p>
            <a:pPr marL="0" indent="0">
              <a:buNone/>
            </a:pPr>
            <a:r>
              <a:rPr lang="en-US" sz="2400" dirty="0"/>
              <a:t>Codifies RTAA provisions from statute and current operating policy</a:t>
            </a:r>
          </a:p>
          <a:p>
            <a:r>
              <a:rPr lang="en-US" sz="2400" dirty="0"/>
              <a:t>C – Establishes criteria for determining whether reemployment is at the </a:t>
            </a:r>
            <a:br>
              <a:rPr lang="en-US" sz="2400" dirty="0"/>
            </a:br>
            <a:r>
              <a:rPr lang="en-US" sz="2400" dirty="0"/>
              <a:t>	same firm from which the worker was separated</a:t>
            </a:r>
          </a:p>
          <a:p>
            <a:pPr>
              <a:tabLst>
                <a:tab pos="741363" algn="l"/>
              </a:tabLst>
            </a:pPr>
            <a:r>
              <a:rPr lang="en-US" sz="2400" dirty="0"/>
              <a:t>C – Explicitly establishes that an application for UI is not required for RTAA </a:t>
            </a:r>
            <a:br>
              <a:rPr lang="en-US" sz="2400" dirty="0"/>
            </a:br>
            <a:r>
              <a:rPr lang="en-US" sz="2400" dirty="0"/>
              <a:t>	purposes </a:t>
            </a:r>
          </a:p>
          <a:p>
            <a:pPr>
              <a:tabLst>
                <a:tab pos="741363" algn="l"/>
              </a:tabLst>
            </a:pPr>
            <a:r>
              <a:rPr lang="en-US" sz="2400" dirty="0"/>
              <a:t>C – Requires reemployment to be legal under federal, state, and local laws</a:t>
            </a:r>
          </a:p>
          <a:p>
            <a:r>
              <a:rPr lang="en-US" sz="2400" dirty="0"/>
              <a:t>C – Provides regulations on continuing eligibility</a:t>
            </a:r>
          </a:p>
          <a:p>
            <a:r>
              <a:rPr lang="en-US" sz="2400" b="1" dirty="0"/>
              <a:t>N – Expanded language around the topic of successor-in-interest</a:t>
            </a:r>
          </a:p>
          <a:p>
            <a:endParaRPr lang="en-US" dirty="0"/>
          </a:p>
          <a:p>
            <a:endParaRPr lang="en-US" dirty="0"/>
          </a:p>
        </p:txBody>
      </p:sp>
      <p:sp>
        <p:nvSpPr>
          <p:cNvPr id="8" name="Title 7"/>
          <p:cNvSpPr>
            <a:spLocks noGrp="1"/>
          </p:cNvSpPr>
          <p:nvPr>
            <p:ph type="title"/>
          </p:nvPr>
        </p:nvSpPr>
        <p:spPr/>
        <p:txBody>
          <a:bodyPr/>
          <a:lstStyle/>
          <a:p>
            <a:r>
              <a:rPr lang="en-US" dirty="0"/>
              <a:t>Subpart E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23</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152927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Subpart F – Training</a:t>
            </a:r>
          </a:p>
        </p:txBody>
      </p:sp>
      <p:sp>
        <p:nvSpPr>
          <p:cNvPr id="7" name="Text Placeholder 6"/>
          <p:cNvSpPr>
            <a:spLocks noGrp="1"/>
          </p:cNvSpPr>
          <p:nvPr>
            <p:ph type="body" idx="1"/>
          </p:nvPr>
        </p:nvSpPr>
        <p:spPr/>
        <p:txBody>
          <a:bodyPr anchor="t">
            <a:normAutofit fontScale="77500" lnSpcReduction="20000"/>
          </a:bodyPr>
          <a:lstStyle/>
          <a:p>
            <a:r>
              <a:rPr lang="en-US" dirty="0"/>
              <a:t>Primary sources: 20 CFR 617.22; Trade Act Sec. 236; TEGL 5-15, Change 1 …</a:t>
            </a:r>
          </a:p>
          <a:p>
            <a:r>
              <a:rPr lang="en-US" dirty="0"/>
              <a:t>Other sources: TEGL 09-07</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spTree>
    <p:extLst>
      <p:ext uri="{BB962C8B-B14F-4D97-AF65-F5344CB8AC3E}">
        <p14:creationId xmlns:p14="http://schemas.microsoft.com/office/powerpoint/2010/main" val="1539030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a:t>C – Provides language on the intent and purpose of training</a:t>
            </a:r>
          </a:p>
          <a:p>
            <a:pPr>
              <a:tabLst>
                <a:tab pos="741363" algn="l"/>
              </a:tabLst>
            </a:pPr>
            <a:r>
              <a:rPr lang="en-US" sz="2400" dirty="0"/>
              <a:t>C – Requires states to utilize assessments and IEP in the training approval process</a:t>
            </a:r>
          </a:p>
          <a:p>
            <a:pPr>
              <a:tabLst>
                <a:tab pos="741363" algn="l"/>
              </a:tabLst>
            </a:pPr>
            <a:r>
              <a:rPr lang="en-US" sz="2400" dirty="0"/>
              <a:t>C – Establishes specific requirements regarding use of labor market information and </a:t>
            </a:r>
            <a:br>
              <a:rPr lang="en-US" sz="2400" dirty="0"/>
            </a:br>
            <a:r>
              <a:rPr lang="en-US" sz="2400" dirty="0"/>
              <a:t>	the documentation requirements for it</a:t>
            </a:r>
          </a:p>
          <a:p>
            <a:pPr>
              <a:tabLst>
                <a:tab pos="741363" algn="l"/>
              </a:tabLst>
            </a:pPr>
            <a:r>
              <a:rPr lang="en-US" sz="2400" dirty="0"/>
              <a:t>C – Provides that training funds can be used to create supplemental customized, </a:t>
            </a:r>
            <a:br>
              <a:rPr lang="en-US" sz="2400" dirty="0"/>
            </a:br>
            <a:r>
              <a:rPr lang="en-US" sz="2400" dirty="0"/>
              <a:t>	group training opportunities, remedial education classes, English language </a:t>
            </a:r>
            <a:br>
              <a:rPr lang="en-US" sz="2400" dirty="0"/>
            </a:br>
            <a:r>
              <a:rPr lang="en-US" sz="2400" dirty="0"/>
              <a:t>	classes, contextualized learning, etc.</a:t>
            </a:r>
          </a:p>
          <a:p>
            <a:pPr>
              <a:tabLst>
                <a:tab pos="741363" algn="l"/>
              </a:tabLst>
            </a:pPr>
            <a:r>
              <a:rPr lang="en-US" sz="2400" dirty="0"/>
              <a:t>C – Codifies that no application for UI is required to apply for training</a:t>
            </a:r>
          </a:p>
          <a:p>
            <a:pPr>
              <a:tabLst>
                <a:tab pos="741363" algn="l"/>
              </a:tabLst>
            </a:pPr>
            <a:r>
              <a:rPr lang="en-US" sz="2400" b="1" dirty="0"/>
              <a:t>N – Some changes to the language in the six criteria for the approval of training</a:t>
            </a:r>
          </a:p>
          <a:p>
            <a:pPr lvl="1">
              <a:tabLst>
                <a:tab pos="741363" algn="l"/>
              </a:tabLst>
            </a:pPr>
            <a:r>
              <a:rPr lang="en-US" sz="2200" i="1" dirty="0"/>
              <a:t>The six criteria have not changed, as those are statutory</a:t>
            </a:r>
          </a:p>
        </p:txBody>
      </p:sp>
      <p:sp>
        <p:nvSpPr>
          <p:cNvPr id="8" name="Title 7"/>
          <p:cNvSpPr>
            <a:spLocks noGrp="1"/>
          </p:cNvSpPr>
          <p:nvPr>
            <p:ph type="title"/>
          </p:nvPr>
        </p:nvSpPr>
        <p:spPr/>
        <p:txBody>
          <a:bodyPr/>
          <a:lstStyle/>
          <a:p>
            <a:r>
              <a:rPr lang="en-US" dirty="0"/>
              <a:t>Subpart F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25</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1205671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tabLst>
                <a:tab pos="741363" algn="l"/>
              </a:tabLst>
            </a:pPr>
            <a:r>
              <a:rPr lang="en-US" b="1" dirty="0"/>
              <a:t>N – Specifically allows for training that will lead to self-employment</a:t>
            </a:r>
          </a:p>
          <a:p>
            <a:pPr>
              <a:tabLst>
                <a:tab pos="741363" algn="l"/>
              </a:tabLst>
            </a:pPr>
            <a:r>
              <a:rPr lang="en-US" i="1" dirty="0"/>
              <a:t>C – Requires that on-the-job training (OJT) only be approved if it will lead to </a:t>
            </a:r>
            <a:br>
              <a:rPr lang="en-US" i="1" dirty="0"/>
            </a:br>
            <a:r>
              <a:rPr lang="en-US" i="1" dirty="0"/>
              <a:t>	suitable employment</a:t>
            </a:r>
          </a:p>
          <a:p>
            <a:r>
              <a:rPr lang="en-US" dirty="0"/>
              <a:t>Codifies:</a:t>
            </a:r>
          </a:p>
          <a:p>
            <a:pPr lvl="1"/>
            <a:r>
              <a:rPr lang="en-US" dirty="0">
                <a:solidFill>
                  <a:schemeClr val="tx1"/>
                </a:solidFill>
              </a:rPr>
              <a:t>C – </a:t>
            </a:r>
            <a:r>
              <a:rPr lang="en-US" dirty="0" err="1">
                <a:solidFill>
                  <a:schemeClr val="tx1"/>
                </a:solidFill>
              </a:rPr>
              <a:t>Allowability</a:t>
            </a:r>
            <a:r>
              <a:rPr lang="en-US" dirty="0">
                <a:solidFill>
                  <a:schemeClr val="tx1"/>
                </a:solidFill>
              </a:rPr>
              <a:t> of part-time training</a:t>
            </a:r>
          </a:p>
          <a:p>
            <a:pPr lvl="1">
              <a:tabLst>
                <a:tab pos="1143000" algn="l"/>
              </a:tabLst>
            </a:pPr>
            <a:r>
              <a:rPr lang="en-US" dirty="0">
                <a:solidFill>
                  <a:schemeClr val="tx1"/>
                </a:solidFill>
              </a:rPr>
              <a:t>C – </a:t>
            </a:r>
            <a:r>
              <a:rPr lang="en-US" dirty="0" err="1">
                <a:solidFill>
                  <a:schemeClr val="tx1"/>
                </a:solidFill>
              </a:rPr>
              <a:t>Allowability</a:t>
            </a:r>
            <a:r>
              <a:rPr lang="en-US" dirty="0">
                <a:solidFill>
                  <a:schemeClr val="tx1"/>
                </a:solidFill>
              </a:rPr>
              <a:t> of a training program to include multiple types of training, multiple providers, etc.</a:t>
            </a:r>
          </a:p>
          <a:p>
            <a:pPr lvl="1">
              <a:tabLst>
                <a:tab pos="1143000" algn="l"/>
              </a:tabLst>
            </a:pPr>
            <a:r>
              <a:rPr lang="en-US" dirty="0">
                <a:solidFill>
                  <a:schemeClr val="tx1"/>
                </a:solidFill>
              </a:rPr>
              <a:t>C – That a trade-affected worker in part-time training may not be disqualified from </a:t>
            </a:r>
            <a:br>
              <a:rPr lang="en-US" dirty="0">
                <a:solidFill>
                  <a:schemeClr val="tx1"/>
                </a:solidFill>
              </a:rPr>
            </a:br>
            <a:r>
              <a:rPr lang="en-US" dirty="0">
                <a:solidFill>
                  <a:schemeClr val="tx1"/>
                </a:solidFill>
              </a:rPr>
              <a:t>	UI for continuing in training or refusing work to which they are referred</a:t>
            </a:r>
          </a:p>
          <a:p>
            <a:pPr>
              <a:tabLst>
                <a:tab pos="741363" algn="l"/>
              </a:tabLst>
            </a:pPr>
            <a:r>
              <a:rPr lang="en-US" dirty="0"/>
              <a:t>C – Allows training to be selected from the ETP list but prohibits limiting</a:t>
            </a:r>
            <a:br>
              <a:rPr lang="en-US" dirty="0"/>
            </a:br>
            <a:r>
              <a:rPr lang="en-US" dirty="0"/>
              <a:t>	training to the ETP list</a:t>
            </a:r>
          </a:p>
        </p:txBody>
      </p:sp>
      <p:sp>
        <p:nvSpPr>
          <p:cNvPr id="8" name="Title 7"/>
          <p:cNvSpPr>
            <a:spLocks noGrp="1"/>
          </p:cNvSpPr>
          <p:nvPr>
            <p:ph type="title"/>
          </p:nvPr>
        </p:nvSpPr>
        <p:spPr/>
        <p:txBody>
          <a:bodyPr/>
          <a:lstStyle/>
          <a:p>
            <a:r>
              <a:rPr lang="en-US" dirty="0"/>
              <a:t>Subpart F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26</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2563161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11931"/>
            <a:ext cx="9552980" cy="4525963"/>
          </a:xfrm>
        </p:spPr>
        <p:txBody>
          <a:bodyPr>
            <a:normAutofit/>
          </a:bodyPr>
          <a:lstStyle/>
          <a:p>
            <a:r>
              <a:rPr lang="en-US" sz="2800" dirty="0"/>
              <a:t>C – Provides a non-inclusive list of training-related costs</a:t>
            </a:r>
          </a:p>
          <a:p>
            <a:r>
              <a:rPr lang="en-US" sz="2800" dirty="0"/>
              <a:t>C – Provides guidelines on determining reasonable costs </a:t>
            </a:r>
          </a:p>
          <a:p>
            <a:r>
              <a:rPr lang="en-US" sz="2800" dirty="0"/>
              <a:t>C – Codifies requirements for approval of distance learning</a:t>
            </a:r>
          </a:p>
          <a:p>
            <a:pPr>
              <a:tabLst>
                <a:tab pos="741363" algn="l"/>
              </a:tabLst>
            </a:pPr>
            <a:r>
              <a:rPr lang="en-US" sz="2800" dirty="0"/>
              <a:t>C – Explicitly allows for approval of training that leads to an </a:t>
            </a:r>
            <a:br>
              <a:rPr lang="en-US" sz="2800" dirty="0"/>
            </a:br>
            <a:r>
              <a:rPr lang="en-US" sz="2800" dirty="0"/>
              <a:t>	advanced degree </a:t>
            </a:r>
          </a:p>
          <a:p>
            <a:endParaRPr lang="en-US" sz="3200" dirty="0"/>
          </a:p>
          <a:p>
            <a:endParaRPr lang="en-US" dirty="0"/>
          </a:p>
        </p:txBody>
      </p:sp>
      <p:sp>
        <p:nvSpPr>
          <p:cNvPr id="8" name="Title 7"/>
          <p:cNvSpPr>
            <a:spLocks noGrp="1"/>
          </p:cNvSpPr>
          <p:nvPr>
            <p:ph type="title"/>
          </p:nvPr>
        </p:nvSpPr>
        <p:spPr/>
        <p:txBody>
          <a:bodyPr/>
          <a:lstStyle/>
          <a:p>
            <a:r>
              <a:rPr lang="en-US" dirty="0"/>
              <a:t>Subpart F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27</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377132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59982"/>
            <a:ext cx="8494776" cy="4525963"/>
          </a:xfrm>
        </p:spPr>
        <p:txBody>
          <a:bodyPr>
            <a:normAutofit fontScale="85000" lnSpcReduction="20000"/>
          </a:bodyPr>
          <a:lstStyle/>
          <a:p>
            <a:pPr marL="0" indent="0">
              <a:buNone/>
            </a:pPr>
            <a:r>
              <a:rPr lang="en-US" dirty="0"/>
              <a:t>Explicitly allows for apprenticeships</a:t>
            </a:r>
          </a:p>
          <a:p>
            <a:pPr lvl="1">
              <a:lnSpc>
                <a:spcPct val="120000"/>
              </a:lnSpc>
            </a:pPr>
            <a:r>
              <a:rPr lang="en-US" i="1" dirty="0">
                <a:solidFill>
                  <a:schemeClr val="tx1"/>
                </a:solidFill>
              </a:rPr>
              <a:t>N – Defines apprenticeship for purpose of the TAA Program</a:t>
            </a:r>
          </a:p>
          <a:p>
            <a:pPr lvl="1">
              <a:lnSpc>
                <a:spcPct val="120000"/>
              </a:lnSpc>
            </a:pPr>
            <a:r>
              <a:rPr lang="en-US" i="1" dirty="0">
                <a:solidFill>
                  <a:schemeClr val="tx1"/>
                </a:solidFill>
              </a:rPr>
              <a:t>N – Establishes criteria for approval</a:t>
            </a:r>
          </a:p>
          <a:p>
            <a:pPr lvl="1">
              <a:lnSpc>
                <a:spcPct val="120000"/>
              </a:lnSpc>
              <a:tabLst>
                <a:tab pos="1143000" algn="l"/>
              </a:tabLst>
            </a:pPr>
            <a:r>
              <a:rPr lang="en-US" i="1" dirty="0">
                <a:solidFill>
                  <a:schemeClr val="tx1"/>
                </a:solidFill>
              </a:rPr>
              <a:t>N – Limits the length of the work-based portion of an apprenticeship 	supported by Trade Act to 130 weeks</a:t>
            </a:r>
          </a:p>
          <a:p>
            <a:pPr lvl="1">
              <a:lnSpc>
                <a:spcPct val="120000"/>
              </a:lnSpc>
              <a:tabLst>
                <a:tab pos="1143000" algn="l"/>
              </a:tabLst>
            </a:pPr>
            <a:r>
              <a:rPr lang="en-US" i="1" dirty="0">
                <a:solidFill>
                  <a:schemeClr val="tx1"/>
                </a:solidFill>
              </a:rPr>
              <a:t>N – Allows for the related instruction component of apprenticeships 	to exceed 130 weeks</a:t>
            </a:r>
            <a:endParaRPr lang="en-US" i="1" dirty="0"/>
          </a:p>
          <a:p>
            <a:r>
              <a:rPr lang="en-US" dirty="0"/>
              <a:t>C – Codifies requirements for approval of customized training</a:t>
            </a:r>
          </a:p>
          <a:p>
            <a:r>
              <a:rPr lang="en-US" dirty="0"/>
              <a:t>C – Clarifies approval and calculations of supplemental assistance</a:t>
            </a:r>
          </a:p>
          <a:p>
            <a:pPr>
              <a:tabLst>
                <a:tab pos="741363" algn="l"/>
              </a:tabLst>
            </a:pPr>
            <a:r>
              <a:rPr lang="en-US" dirty="0"/>
              <a:t>C – Codifies that supplemental assistance (transportation/subsistence)</a:t>
            </a:r>
            <a:br>
              <a:rPr lang="en-US" dirty="0"/>
            </a:br>
            <a:r>
              <a:rPr lang="en-US" dirty="0"/>
              <a:t>	follow the Federal Travel Regulations</a:t>
            </a:r>
          </a:p>
          <a:p>
            <a:endParaRPr lang="en-US" dirty="0"/>
          </a:p>
          <a:p>
            <a:endParaRPr lang="en-US" dirty="0"/>
          </a:p>
          <a:p>
            <a:endParaRPr lang="en-US" dirty="0"/>
          </a:p>
        </p:txBody>
      </p:sp>
      <p:sp>
        <p:nvSpPr>
          <p:cNvPr id="8" name="Title 7"/>
          <p:cNvSpPr>
            <a:spLocks noGrp="1"/>
          </p:cNvSpPr>
          <p:nvPr>
            <p:ph type="title"/>
          </p:nvPr>
        </p:nvSpPr>
        <p:spPr/>
        <p:txBody>
          <a:bodyPr/>
          <a:lstStyle/>
          <a:p>
            <a:r>
              <a:rPr lang="en-US" dirty="0"/>
              <a:t>Subpart F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28</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31664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804863" algn="l"/>
              </a:tabLst>
            </a:pPr>
            <a:r>
              <a:rPr lang="en-US" sz="2400" dirty="0"/>
              <a:t>C – Provides guidelines to states that establish a “soft cap” on the reasonable cost of</a:t>
            </a:r>
            <a:br>
              <a:rPr lang="en-US" sz="2400" dirty="0"/>
            </a:br>
            <a:r>
              <a:rPr lang="en-US" sz="2400" dirty="0"/>
              <a:t>	training</a:t>
            </a:r>
          </a:p>
          <a:p>
            <a:pPr>
              <a:tabLst>
                <a:tab pos="804863" algn="l"/>
              </a:tabLst>
            </a:pPr>
            <a:r>
              <a:rPr lang="en-US" sz="2400" dirty="0"/>
              <a:t>C – Codifies the rules for approval of training for adversely affected incumbent</a:t>
            </a:r>
            <a:br>
              <a:rPr lang="en-US" sz="2400" dirty="0"/>
            </a:br>
            <a:r>
              <a:rPr lang="en-US" sz="2400" dirty="0"/>
              <a:t>	workers</a:t>
            </a:r>
          </a:p>
          <a:p>
            <a:pPr>
              <a:tabLst>
                <a:tab pos="804863" algn="l"/>
              </a:tabLst>
            </a:pPr>
            <a:r>
              <a:rPr lang="en-US" sz="2400" dirty="0"/>
              <a:t>C – Establishes regulations on training benchmarks</a:t>
            </a:r>
          </a:p>
          <a:p>
            <a:pPr>
              <a:tabLst>
                <a:tab pos="804863" algn="l"/>
              </a:tabLst>
            </a:pPr>
            <a:r>
              <a:rPr lang="en-US" sz="2400" b="1" dirty="0"/>
              <a:t>N – Provides rules on amending an approved training program</a:t>
            </a:r>
            <a:endParaRPr lang="en-US" dirty="0"/>
          </a:p>
        </p:txBody>
      </p:sp>
      <p:sp>
        <p:nvSpPr>
          <p:cNvPr id="8" name="Title 7"/>
          <p:cNvSpPr>
            <a:spLocks noGrp="1"/>
          </p:cNvSpPr>
          <p:nvPr>
            <p:ph type="title"/>
          </p:nvPr>
        </p:nvSpPr>
        <p:spPr/>
        <p:txBody>
          <a:bodyPr/>
          <a:lstStyle/>
          <a:p>
            <a:r>
              <a:rPr lang="en-US" dirty="0"/>
              <a:t>Subpart F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29</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359796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Welcome</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597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Subpart G –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Trade Readjustment Allowances (TRA)</a:t>
            </a:r>
          </a:p>
        </p:txBody>
      </p:sp>
      <p:sp>
        <p:nvSpPr>
          <p:cNvPr id="7" name="Text Placeholder 6"/>
          <p:cNvSpPr>
            <a:spLocks noGrp="1"/>
          </p:cNvSpPr>
          <p:nvPr>
            <p:ph type="body" idx="1"/>
          </p:nvPr>
        </p:nvSpPr>
        <p:spPr/>
        <p:txBody>
          <a:bodyPr anchor="t">
            <a:normAutofit fontScale="77500" lnSpcReduction="20000"/>
          </a:bodyPr>
          <a:lstStyle/>
          <a:p>
            <a:r>
              <a:rPr lang="en-US" dirty="0"/>
              <a:t>Primary sources: 20 CFR 617; Trade Act; TEGL 5-15, Change 1 …</a:t>
            </a:r>
          </a:p>
          <a:p>
            <a:r>
              <a:rPr lang="en-US" dirty="0"/>
              <a:t>Other sources: TEGL 11-02, Change 3; EUCA</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Tree>
    <p:extLst>
      <p:ext uri="{BB962C8B-B14F-4D97-AF65-F5344CB8AC3E}">
        <p14:creationId xmlns:p14="http://schemas.microsoft.com/office/powerpoint/2010/main" val="4244795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Provides TRA-specific definitions</a:t>
            </a:r>
          </a:p>
          <a:p>
            <a:pPr lvl="1"/>
            <a:r>
              <a:rPr lang="en-US" i="1" dirty="0">
                <a:solidFill>
                  <a:schemeClr val="tx1"/>
                </a:solidFill>
              </a:rPr>
              <a:t>C – Identifies the three statutory types of TRA</a:t>
            </a:r>
          </a:p>
          <a:p>
            <a:r>
              <a:rPr lang="en-US" sz="2400" dirty="0"/>
              <a:t>Codifies</a:t>
            </a:r>
          </a:p>
          <a:p>
            <a:pPr lvl="1"/>
            <a:r>
              <a:rPr lang="en-US" i="1" dirty="0">
                <a:solidFill>
                  <a:schemeClr val="tx1"/>
                </a:solidFill>
              </a:rPr>
              <a:t>C – When TRA is payable (first time in rules)</a:t>
            </a:r>
          </a:p>
          <a:p>
            <a:pPr lvl="1">
              <a:tabLst>
                <a:tab pos="1143000" algn="l"/>
              </a:tabLst>
            </a:pPr>
            <a:r>
              <a:rPr lang="en-US" i="1" dirty="0">
                <a:solidFill>
                  <a:schemeClr val="tx1"/>
                </a:solidFill>
              </a:rPr>
              <a:t>C – Conditions under which an individual may receive TRA prior to the 26 week</a:t>
            </a:r>
            <a:br>
              <a:rPr lang="en-US" i="1" dirty="0">
                <a:solidFill>
                  <a:schemeClr val="tx1"/>
                </a:solidFill>
              </a:rPr>
            </a:br>
            <a:r>
              <a:rPr lang="en-US" i="1" dirty="0">
                <a:solidFill>
                  <a:schemeClr val="tx1"/>
                </a:solidFill>
              </a:rPr>
              <a:t>	enrollment deadline without a waiver or training enrollment</a:t>
            </a:r>
          </a:p>
          <a:p>
            <a:pPr>
              <a:tabLst>
                <a:tab pos="741363" algn="l"/>
              </a:tabLst>
            </a:pPr>
            <a:r>
              <a:rPr lang="en-US" sz="2400" dirty="0"/>
              <a:t>C – Establishes regulations for the statutory deadline to enroll in training</a:t>
            </a:r>
          </a:p>
          <a:p>
            <a:pPr>
              <a:tabLst>
                <a:tab pos="741363" algn="l"/>
              </a:tabLst>
            </a:pPr>
            <a:r>
              <a:rPr lang="en-US" sz="2400" dirty="0"/>
              <a:t>C – Updates regulations on waivers from training to match the statute</a:t>
            </a:r>
          </a:p>
        </p:txBody>
      </p:sp>
      <p:sp>
        <p:nvSpPr>
          <p:cNvPr id="8" name="Title 7"/>
          <p:cNvSpPr>
            <a:spLocks noGrp="1"/>
          </p:cNvSpPr>
          <p:nvPr>
            <p:ph type="title"/>
          </p:nvPr>
        </p:nvSpPr>
        <p:spPr/>
        <p:txBody>
          <a:bodyPr/>
          <a:lstStyle/>
          <a:p>
            <a:r>
              <a:rPr lang="en-US" dirty="0"/>
              <a:t>Subpart G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31</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3643531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b="1" dirty="0"/>
              <a:t>N – Provides that partially separated workers are otherwise eligible for TRA</a:t>
            </a:r>
          </a:p>
          <a:p>
            <a:pPr>
              <a:tabLst>
                <a:tab pos="741363" algn="l"/>
              </a:tabLst>
            </a:pPr>
            <a:r>
              <a:rPr lang="en-US" sz="2400" dirty="0"/>
              <a:t>C – Establishes regulations for the TRA election provision</a:t>
            </a:r>
          </a:p>
          <a:p>
            <a:pPr>
              <a:tabLst>
                <a:tab pos="741363" algn="l"/>
              </a:tabLst>
            </a:pPr>
            <a:r>
              <a:rPr lang="en-US" sz="2400" dirty="0"/>
              <a:t>C – Establishes regulations for the earnings disregard provisions</a:t>
            </a:r>
          </a:p>
          <a:p>
            <a:pPr>
              <a:tabLst>
                <a:tab pos="741363" algn="l"/>
              </a:tabLst>
            </a:pPr>
            <a:r>
              <a:rPr lang="en-US" sz="2400" dirty="0"/>
              <a:t>C – Clarifies the payment of Basic TRA after the completion of training</a:t>
            </a:r>
          </a:p>
          <a:p>
            <a:pPr>
              <a:tabLst>
                <a:tab pos="741363" algn="l"/>
              </a:tabLst>
            </a:pPr>
            <a:r>
              <a:rPr lang="en-US" sz="2400" dirty="0"/>
              <a:t>C – Codifies the “Good Cause” and “Justifiable Cause” provisions of the Act</a:t>
            </a:r>
          </a:p>
        </p:txBody>
      </p:sp>
      <p:sp>
        <p:nvSpPr>
          <p:cNvPr id="8" name="Title 7"/>
          <p:cNvSpPr>
            <a:spLocks noGrp="1"/>
          </p:cNvSpPr>
          <p:nvPr>
            <p:ph type="title"/>
          </p:nvPr>
        </p:nvSpPr>
        <p:spPr/>
        <p:txBody>
          <a:bodyPr/>
          <a:lstStyle/>
          <a:p>
            <a:r>
              <a:rPr lang="en-US" dirty="0"/>
              <a:t>Subpart G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32</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3730519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Subpart H –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Administration by States</a:t>
            </a:r>
          </a:p>
        </p:txBody>
      </p:sp>
      <p:sp>
        <p:nvSpPr>
          <p:cNvPr id="7" name="Text Placeholder 6"/>
          <p:cNvSpPr>
            <a:spLocks noGrp="1"/>
          </p:cNvSpPr>
          <p:nvPr>
            <p:ph type="body" idx="1"/>
          </p:nvPr>
        </p:nvSpPr>
        <p:spPr/>
        <p:txBody>
          <a:bodyPr anchor="t">
            <a:normAutofit fontScale="77500" lnSpcReduction="20000"/>
          </a:bodyPr>
          <a:lstStyle/>
          <a:p>
            <a:r>
              <a:rPr lang="en-US" dirty="0"/>
              <a:t>Primary sources: 20 CFR 617, Trade Act, Governor-Secretary Agreement, Annual Funding Agreement</a:t>
            </a:r>
          </a:p>
          <a:p>
            <a:r>
              <a:rPr lang="en-US" dirty="0"/>
              <a:t>Other sources: WIOA, 2 CFR 200, 2 CFR 2900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Tree>
    <p:extLst>
      <p:ext uri="{BB962C8B-B14F-4D97-AF65-F5344CB8AC3E}">
        <p14:creationId xmlns:p14="http://schemas.microsoft.com/office/powerpoint/2010/main" val="337034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200" dirty="0"/>
              <a:t>C – Establishes a regulation authorizing the use of a subpoena by states to compel information </a:t>
            </a:r>
            <a:br>
              <a:rPr lang="en-US" sz="2200" dirty="0"/>
            </a:br>
            <a:r>
              <a:rPr lang="en-US" sz="2200" dirty="0"/>
              <a:t>	from a firm on individual workers of a worker group</a:t>
            </a:r>
          </a:p>
          <a:p>
            <a:pPr>
              <a:tabLst>
                <a:tab pos="741363" algn="l"/>
              </a:tabLst>
            </a:pPr>
            <a:r>
              <a:rPr lang="en-US" sz="2200" dirty="0"/>
              <a:t>C – Codifies the statutory requirement that states provide Rapid Response </a:t>
            </a:r>
            <a:r>
              <a:rPr lang="en-US" sz="2200" i="1" u="sng" dirty="0"/>
              <a:t>and</a:t>
            </a:r>
            <a:r>
              <a:rPr lang="en-US" sz="2200" dirty="0"/>
              <a:t> appropriate</a:t>
            </a:r>
            <a:br>
              <a:rPr lang="en-US" sz="2200" dirty="0"/>
            </a:br>
            <a:r>
              <a:rPr lang="en-US" sz="2200" dirty="0"/>
              <a:t>	career services under WIOA to </a:t>
            </a:r>
            <a:r>
              <a:rPr lang="en-US" sz="2200" b="1" i="1" u="sng" dirty="0"/>
              <a:t>ALL</a:t>
            </a:r>
            <a:r>
              <a:rPr lang="en-US" sz="2200" dirty="0"/>
              <a:t> groups of workers for whom a petition is filed</a:t>
            </a:r>
          </a:p>
          <a:p>
            <a:pPr>
              <a:tabLst>
                <a:tab pos="741363" algn="l"/>
              </a:tabLst>
            </a:pPr>
            <a:r>
              <a:rPr lang="en-US" sz="2200" dirty="0"/>
              <a:t>C – Explicitly directs states to seek out groups of workers that are likely to be determined</a:t>
            </a:r>
            <a:br>
              <a:rPr lang="en-US" sz="2200" dirty="0"/>
            </a:br>
            <a:r>
              <a:rPr lang="en-US" sz="2200" dirty="0"/>
              <a:t>	eligible and to assist with petition filing</a:t>
            </a:r>
          </a:p>
          <a:p>
            <a:pPr marL="914400" lvl="1">
              <a:tabLst>
                <a:tab pos="1316038" algn="l"/>
              </a:tabLst>
            </a:pPr>
            <a:r>
              <a:rPr lang="en-US" sz="2200" i="1" dirty="0">
                <a:solidFill>
                  <a:schemeClr val="tx1"/>
                </a:solidFill>
              </a:rPr>
              <a:t>C – This includes filing a petition even over the objection of a firm, union, worker, or any</a:t>
            </a:r>
            <a:br>
              <a:rPr lang="en-US" sz="2200" i="1" dirty="0">
                <a:solidFill>
                  <a:schemeClr val="tx1"/>
                </a:solidFill>
              </a:rPr>
            </a:br>
            <a:r>
              <a:rPr lang="en-US" sz="2200" i="1" dirty="0">
                <a:solidFill>
                  <a:schemeClr val="tx1"/>
                </a:solidFill>
              </a:rPr>
              <a:t>	other entity or individual</a:t>
            </a:r>
          </a:p>
          <a:p>
            <a:endParaRPr lang="en-US" dirty="0"/>
          </a:p>
          <a:p>
            <a:endParaRPr lang="en-US" dirty="0"/>
          </a:p>
          <a:p>
            <a:endParaRPr lang="en-US" dirty="0"/>
          </a:p>
        </p:txBody>
      </p:sp>
      <p:sp>
        <p:nvSpPr>
          <p:cNvPr id="8" name="Title 7"/>
          <p:cNvSpPr>
            <a:spLocks noGrp="1"/>
          </p:cNvSpPr>
          <p:nvPr>
            <p:ph type="title"/>
          </p:nvPr>
        </p:nvSpPr>
        <p:spPr/>
        <p:txBody>
          <a:bodyPr/>
          <a:lstStyle/>
          <a:p>
            <a:r>
              <a:rPr lang="en-US" dirty="0"/>
              <a:t>Subpart H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34</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216594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804863" algn="l"/>
              </a:tabLst>
            </a:pPr>
            <a:r>
              <a:rPr lang="en-US" sz="2400" b="1" dirty="0"/>
              <a:t>N – Requires states to maintain sufficient and effective technology solutions for</a:t>
            </a:r>
            <a:br>
              <a:rPr lang="en-US" sz="2400" b="1" dirty="0"/>
            </a:br>
            <a:r>
              <a:rPr lang="en-US" sz="2400" b="1" dirty="0"/>
              <a:t>	reporting and the provision of services</a:t>
            </a:r>
          </a:p>
          <a:p>
            <a:pPr marL="1087438" lvl="1" indent="-282575">
              <a:tabLst>
                <a:tab pos="804863" algn="l"/>
              </a:tabLst>
            </a:pPr>
            <a:r>
              <a:rPr lang="en-US" i="1" dirty="0">
                <a:solidFill>
                  <a:schemeClr val="tx1"/>
                </a:solidFill>
              </a:rPr>
              <a:t>Also requires the allocation of funding to support this effort</a:t>
            </a:r>
          </a:p>
          <a:p>
            <a:pPr>
              <a:tabLst>
                <a:tab pos="741363" algn="l"/>
              </a:tabLst>
            </a:pPr>
            <a:r>
              <a:rPr lang="en-US" sz="2400" dirty="0"/>
              <a:t>C – Codifies the Trade Adjustment Assistance Data Integrity (TAADI) process</a:t>
            </a:r>
          </a:p>
          <a:p>
            <a:pPr>
              <a:tabLst>
                <a:tab pos="741363" algn="l"/>
              </a:tabLst>
            </a:pPr>
            <a:r>
              <a:rPr lang="en-US" sz="2400" dirty="0"/>
              <a:t>C – Codifies that all travel under the TAA Program follows the Federal Travel</a:t>
            </a:r>
            <a:br>
              <a:rPr lang="en-US" sz="2400" dirty="0"/>
            </a:br>
            <a:r>
              <a:rPr lang="en-US" sz="2400" dirty="0"/>
              <a:t>	Regulations</a:t>
            </a:r>
          </a:p>
          <a:p>
            <a:pPr>
              <a:tabLst>
                <a:tab pos="741363" algn="l"/>
              </a:tabLst>
            </a:pPr>
            <a:r>
              <a:rPr lang="en-US" sz="2400" dirty="0"/>
              <a:t>C – Regulates the application of equitable tolling and exceptions related to military </a:t>
            </a:r>
            <a:br>
              <a:rPr lang="en-US" sz="2400" dirty="0"/>
            </a:br>
            <a:r>
              <a:rPr lang="en-US" sz="2400" dirty="0"/>
              <a:t>	service</a:t>
            </a:r>
          </a:p>
          <a:p>
            <a:endParaRPr lang="en-US" dirty="0"/>
          </a:p>
          <a:p>
            <a:endParaRPr lang="en-US" dirty="0"/>
          </a:p>
          <a:p>
            <a:endParaRPr lang="en-US" dirty="0"/>
          </a:p>
        </p:txBody>
      </p:sp>
      <p:sp>
        <p:nvSpPr>
          <p:cNvPr id="8" name="Title 7"/>
          <p:cNvSpPr>
            <a:spLocks noGrp="1"/>
          </p:cNvSpPr>
          <p:nvPr>
            <p:ph type="title"/>
          </p:nvPr>
        </p:nvSpPr>
        <p:spPr/>
        <p:txBody>
          <a:bodyPr/>
          <a:lstStyle/>
          <a:p>
            <a:r>
              <a:rPr lang="en-US" dirty="0"/>
              <a:t>Subpart H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35</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2172656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a:t>C – Codifies the primary indicators of performance to align with WIOA</a:t>
            </a:r>
          </a:p>
          <a:p>
            <a:pPr marL="969963" lvl="1">
              <a:tabLst>
                <a:tab pos="969963" algn="l"/>
              </a:tabLst>
            </a:pPr>
            <a:r>
              <a:rPr lang="en-US" i="1" dirty="0">
                <a:solidFill>
                  <a:schemeClr val="tx1"/>
                </a:solidFill>
              </a:rPr>
              <a:t>Already in place under PIRL, no changes to PIRL requirements</a:t>
            </a:r>
          </a:p>
          <a:p>
            <a:pPr>
              <a:tabLst>
                <a:tab pos="741363" algn="l"/>
              </a:tabLst>
            </a:pPr>
            <a:r>
              <a:rPr lang="en-US" sz="2400" i="1" dirty="0"/>
              <a:t>C – Updates record keeping requirements to allow for paper and electronic records </a:t>
            </a:r>
            <a:br>
              <a:rPr lang="en-US" sz="2400" i="1" dirty="0"/>
            </a:br>
            <a:r>
              <a:rPr lang="en-US" sz="2400" i="1" dirty="0"/>
              <a:t>	and electronic signatures</a:t>
            </a:r>
          </a:p>
          <a:p>
            <a:pPr>
              <a:tabLst>
                <a:tab pos="741363" algn="l"/>
              </a:tabLst>
            </a:pPr>
            <a:r>
              <a:rPr lang="en-US" sz="2400" b="1" dirty="0"/>
              <a:t>N - Updates agent/liable state responsibilities</a:t>
            </a:r>
          </a:p>
          <a:p>
            <a:endParaRPr lang="en-US" dirty="0"/>
          </a:p>
          <a:p>
            <a:endParaRPr lang="en-US" dirty="0"/>
          </a:p>
        </p:txBody>
      </p:sp>
      <p:sp>
        <p:nvSpPr>
          <p:cNvPr id="8" name="Title 7"/>
          <p:cNvSpPr>
            <a:spLocks noGrp="1"/>
          </p:cNvSpPr>
          <p:nvPr>
            <p:ph type="title"/>
          </p:nvPr>
        </p:nvSpPr>
        <p:spPr/>
        <p:txBody>
          <a:bodyPr/>
          <a:lstStyle/>
          <a:p>
            <a:r>
              <a:rPr lang="en-US" dirty="0"/>
              <a:t>Subpart H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36</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2626693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a:t>Significantly modifies the existing rule at 20 CFR 618.890 on merit staffing (staffing flexibilities)</a:t>
            </a:r>
          </a:p>
          <a:p>
            <a:r>
              <a:rPr lang="en-US" sz="2400" b="1" dirty="0"/>
              <a:t>N – Allows determinations to be rendered by state or state merit staff</a:t>
            </a:r>
          </a:p>
          <a:p>
            <a:pPr>
              <a:tabLst>
                <a:tab pos="741363" algn="l"/>
              </a:tabLst>
            </a:pPr>
            <a:r>
              <a:rPr lang="en-US" sz="2400" b="1" dirty="0"/>
              <a:t>N – Allows any provider of services to charge the TAA Program regardless of merit staff status</a:t>
            </a:r>
          </a:p>
          <a:p>
            <a:pPr lvl="1">
              <a:tabLst>
                <a:tab pos="741363" algn="l"/>
              </a:tabLst>
            </a:pPr>
            <a:r>
              <a:rPr lang="en-US" sz="2200" i="1" dirty="0"/>
              <a:t>  e.g., local WIOA contractor staff, municipal staff, county staff, etc.</a:t>
            </a:r>
          </a:p>
          <a:p>
            <a:pPr>
              <a:tabLst>
                <a:tab pos="741363" algn="l"/>
              </a:tabLst>
            </a:pPr>
            <a:r>
              <a:rPr lang="en-US" sz="2400" dirty="0"/>
              <a:t>C – Maintains the statutory requirement that all redeterminations and appeals are </a:t>
            </a:r>
            <a:br>
              <a:rPr lang="en-US" sz="2400" dirty="0"/>
            </a:br>
            <a:r>
              <a:rPr lang="en-US" sz="2400" dirty="0"/>
              <a:t>	  handled through the UI appeals process</a:t>
            </a:r>
          </a:p>
        </p:txBody>
      </p:sp>
      <p:sp>
        <p:nvSpPr>
          <p:cNvPr id="8" name="Title 7"/>
          <p:cNvSpPr>
            <a:spLocks noGrp="1"/>
          </p:cNvSpPr>
          <p:nvPr>
            <p:ph type="title"/>
          </p:nvPr>
        </p:nvSpPr>
        <p:spPr/>
        <p:txBody>
          <a:bodyPr/>
          <a:lstStyle/>
          <a:p>
            <a:r>
              <a:rPr lang="en-US" dirty="0"/>
              <a:t>Subpart H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37</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1101674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a:t>C – Provides guidance on the contents of the Governor-Secretary Agreements</a:t>
            </a:r>
          </a:p>
          <a:p>
            <a:pPr>
              <a:tabLst>
                <a:tab pos="741363" algn="l"/>
              </a:tabLst>
            </a:pPr>
            <a:r>
              <a:rPr lang="en-US" sz="2400" b="1" dirty="0"/>
              <a:t>N – Codifies the operation of the TAA Program in the absence of an Agreement</a:t>
            </a:r>
          </a:p>
          <a:p>
            <a:pPr>
              <a:tabLst>
                <a:tab pos="741363" algn="l"/>
              </a:tabLst>
            </a:pPr>
            <a:r>
              <a:rPr lang="en-US" sz="2400" dirty="0"/>
              <a:t>C – Establishes regulations on the requirement for states to monitor the TAA Program</a:t>
            </a:r>
          </a:p>
          <a:p>
            <a:pPr>
              <a:tabLst>
                <a:tab pos="741363" algn="l"/>
              </a:tabLst>
            </a:pPr>
            <a:r>
              <a:rPr lang="en-US" sz="2400" dirty="0"/>
              <a:t>C – Provides general fiscal and administrative requirements</a:t>
            </a:r>
          </a:p>
          <a:p>
            <a:pPr marL="1033463" lvl="1" indent="-292100">
              <a:tabLst>
                <a:tab pos="741363" algn="l"/>
              </a:tabLst>
            </a:pPr>
            <a:r>
              <a:rPr lang="en-US" i="1" dirty="0">
                <a:solidFill>
                  <a:schemeClr val="tx1"/>
                </a:solidFill>
              </a:rPr>
              <a:t>Includes a definition of administrative costs</a:t>
            </a:r>
          </a:p>
          <a:p>
            <a:endParaRPr lang="en-US" dirty="0"/>
          </a:p>
          <a:p>
            <a:endParaRPr lang="en-US" dirty="0"/>
          </a:p>
        </p:txBody>
      </p:sp>
      <p:sp>
        <p:nvSpPr>
          <p:cNvPr id="8" name="Title 7"/>
          <p:cNvSpPr>
            <a:spLocks noGrp="1"/>
          </p:cNvSpPr>
          <p:nvPr>
            <p:ph type="title"/>
          </p:nvPr>
        </p:nvSpPr>
        <p:spPr/>
        <p:txBody>
          <a:bodyPr/>
          <a:lstStyle/>
          <a:p>
            <a:r>
              <a:rPr lang="en-US" dirty="0"/>
              <a:t>Subpart H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38</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2313721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Subpart I –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Allocation of Funds to States</a:t>
            </a:r>
          </a:p>
        </p:txBody>
      </p:sp>
      <p:sp>
        <p:nvSpPr>
          <p:cNvPr id="7" name="Text Placeholder 6"/>
          <p:cNvSpPr>
            <a:spLocks noGrp="1"/>
          </p:cNvSpPr>
          <p:nvPr>
            <p:ph type="body" idx="1"/>
          </p:nvPr>
        </p:nvSpPr>
        <p:spPr/>
        <p:txBody>
          <a:bodyPr anchor="t">
            <a:normAutofit fontScale="77500" lnSpcReduction="20000"/>
          </a:bodyPr>
          <a:lstStyle/>
          <a:p>
            <a:r>
              <a:rPr lang="en-US" dirty="0"/>
              <a:t>Primary sources: 20 CFR 618, Trade Act, Annual Funding Agreement</a:t>
            </a:r>
          </a:p>
          <a:p>
            <a:r>
              <a:rPr lang="en-US" dirty="0"/>
              <a:t>Other sources: 20 CFR 617</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39</a:t>
            </a:fld>
            <a:endParaRPr lang="en-US" dirty="0"/>
          </a:p>
        </p:txBody>
      </p:sp>
    </p:spTree>
    <p:extLst>
      <p:ext uri="{BB962C8B-B14F-4D97-AF65-F5344CB8AC3E}">
        <p14:creationId xmlns:p14="http://schemas.microsoft.com/office/powerpoint/2010/main" val="215989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a:t>
            </a:r>
          </a:p>
        </p:txBody>
      </p:sp>
      <p:pic>
        <p:nvPicPr>
          <p:cNvPr id="2" name="Picture Placeholder 1"/>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65" b="565"/>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Tim Theberge</a:t>
            </a:r>
          </a:p>
          <a:p>
            <a:pPr lvl="1"/>
            <a:r>
              <a:rPr lang="en-US" dirty="0"/>
              <a:t>Lead Program Analyst</a:t>
            </a:r>
          </a:p>
          <a:p>
            <a:pPr lvl="2"/>
            <a:r>
              <a:rPr lang="en-US" dirty="0"/>
              <a:t>OTAA / ETA</a:t>
            </a:r>
          </a:p>
        </p:txBody>
      </p:sp>
    </p:spTree>
    <p:custDataLst>
      <p:tags r:id="rId1"/>
    </p:custDataLst>
    <p:extLst>
      <p:ext uri="{BB962C8B-B14F-4D97-AF65-F5344CB8AC3E}">
        <p14:creationId xmlns:p14="http://schemas.microsoft.com/office/powerpoint/2010/main" val="2448186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tabLst>
                <a:tab pos="741363" algn="l"/>
              </a:tabLst>
            </a:pPr>
            <a:r>
              <a:rPr lang="en-US" sz="2400" dirty="0"/>
              <a:t>Section is retained from existing rule at 20 CFR 618</a:t>
            </a:r>
          </a:p>
          <a:p>
            <a:pPr>
              <a:tabLst>
                <a:tab pos="741363" algn="l"/>
              </a:tabLst>
            </a:pPr>
            <a:r>
              <a:rPr lang="en-US" sz="2400" dirty="0"/>
              <a:t>C – Introduces the term “Training and Other Activities” (TaOA)</a:t>
            </a:r>
          </a:p>
          <a:p>
            <a:pPr>
              <a:tabLst>
                <a:tab pos="741363" algn="l"/>
              </a:tabLst>
            </a:pPr>
            <a:r>
              <a:rPr lang="en-US" sz="2400" dirty="0"/>
              <a:t>C – Codifies the statutory availability of funds</a:t>
            </a:r>
          </a:p>
          <a:p>
            <a:pPr>
              <a:tabLst>
                <a:tab pos="741363" algn="l"/>
              </a:tabLst>
            </a:pPr>
            <a:r>
              <a:rPr lang="en-US" sz="2400" dirty="0"/>
              <a:t>C – Updates the language and clarifies rules on the initial allocation and second</a:t>
            </a:r>
            <a:br>
              <a:rPr lang="en-US" sz="2400" dirty="0"/>
            </a:br>
            <a:r>
              <a:rPr lang="en-US" sz="2400" dirty="0"/>
              <a:t>	distribution of funds and reserve funds requests</a:t>
            </a:r>
          </a:p>
          <a:p>
            <a:pPr>
              <a:tabLst>
                <a:tab pos="741363" algn="l"/>
              </a:tabLst>
            </a:pPr>
            <a:r>
              <a:rPr lang="en-US" sz="2400" b="1" dirty="0"/>
              <a:t>N – Establishes regulations on the recapture and reallocation of unexpended funds</a:t>
            </a:r>
          </a:p>
          <a:p>
            <a:pPr marL="1033463" lvl="1" indent="-292100">
              <a:tabLst>
                <a:tab pos="858838" algn="l"/>
              </a:tabLst>
            </a:pPr>
            <a:r>
              <a:rPr lang="en-US" i="1" dirty="0">
                <a:solidFill>
                  <a:schemeClr val="tx1"/>
                </a:solidFill>
              </a:rPr>
              <a:t>Only to be used in catastrophic event</a:t>
            </a:r>
          </a:p>
          <a:p>
            <a:endParaRPr lang="en-US" dirty="0"/>
          </a:p>
          <a:p>
            <a:endParaRPr lang="en-US" dirty="0"/>
          </a:p>
          <a:p>
            <a:endParaRPr lang="en-US" dirty="0"/>
          </a:p>
          <a:p>
            <a:endParaRPr lang="en-US" dirty="0"/>
          </a:p>
        </p:txBody>
      </p:sp>
      <p:sp>
        <p:nvSpPr>
          <p:cNvPr id="8" name="Title 7"/>
          <p:cNvSpPr>
            <a:spLocks noGrp="1"/>
          </p:cNvSpPr>
          <p:nvPr>
            <p:ph type="title"/>
          </p:nvPr>
        </p:nvSpPr>
        <p:spPr/>
        <p:txBody>
          <a:bodyPr/>
          <a:lstStyle/>
          <a:p>
            <a:r>
              <a:rPr lang="en-US" dirty="0"/>
              <a:t>Subpart I – Major Provisions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40</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Tree>
    <p:extLst>
      <p:ext uri="{BB962C8B-B14F-4D97-AF65-F5344CB8AC3E}">
        <p14:creationId xmlns:p14="http://schemas.microsoft.com/office/powerpoint/2010/main" val="3496627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Wrapping Up</a:t>
            </a:r>
          </a:p>
        </p:txBody>
      </p:sp>
      <p:sp>
        <p:nvSpPr>
          <p:cNvPr id="7" name="Text Placeholder 6"/>
          <p:cNvSpPr>
            <a:spLocks noGrp="1"/>
          </p:cNvSpPr>
          <p:nvPr>
            <p:ph type="body" idx="1"/>
          </p:nvPr>
        </p:nvSpPr>
        <p:spPr/>
        <p:txBody>
          <a:bodyPr anchor="t">
            <a:normAutofit/>
          </a:bodyPr>
          <a:lstStyle/>
          <a:p>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41</a:t>
            </a:fld>
            <a:endParaRPr lang="en-US" dirty="0"/>
          </a:p>
        </p:txBody>
      </p:sp>
    </p:spTree>
    <p:extLst>
      <p:ext uri="{BB962C8B-B14F-4D97-AF65-F5344CB8AC3E}">
        <p14:creationId xmlns:p14="http://schemas.microsoft.com/office/powerpoint/2010/main" val="4176694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42</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TAA Community</a:t>
            </a:r>
          </a:p>
          <a:p>
            <a:pPr lvl="1"/>
            <a:r>
              <a:rPr lang="en-US" dirty="0"/>
              <a:t>Workforce GPS TAA Program Community</a:t>
            </a:r>
          </a:p>
          <a:p>
            <a:pPr lvl="2"/>
            <a:r>
              <a:rPr lang="en-US" dirty="0"/>
              <a:t>taa.workforcegps.org</a:t>
            </a:r>
          </a:p>
          <a:p>
            <a:r>
              <a:rPr lang="en-US" dirty="0"/>
              <a:t>20 CFR 618 (Federal Register)</a:t>
            </a:r>
          </a:p>
          <a:p>
            <a:pPr lvl="1"/>
            <a:r>
              <a:rPr lang="en-US" dirty="0"/>
              <a:t>TAA Program Regulations</a:t>
            </a:r>
          </a:p>
          <a:p>
            <a:pPr lvl="2"/>
            <a:r>
              <a:rPr lang="en-US" dirty="0">
                <a:hlinkClick r:id="rId3"/>
              </a:rPr>
              <a:t>www.federalregister.gov/documents/2020/08/21/2020-13802/trade-adjustment-assistance-for-workers</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TAA Program Website</a:t>
            </a:r>
          </a:p>
          <a:p>
            <a:pPr lvl="1"/>
            <a:r>
              <a:rPr lang="en-US" dirty="0"/>
              <a:t>Official website of the TAA Program</a:t>
            </a:r>
          </a:p>
          <a:p>
            <a:pPr lvl="2"/>
            <a:r>
              <a:rPr lang="en-US" dirty="0"/>
              <a:t>www.dol.gov/agencies/eta/tradeact</a:t>
            </a:r>
          </a:p>
          <a:p>
            <a:r>
              <a:rPr lang="en-US" dirty="0"/>
              <a:t>Trade Act of 1974, as amended</a:t>
            </a:r>
          </a:p>
          <a:p>
            <a:pPr lvl="1"/>
            <a:r>
              <a:rPr lang="en-US" dirty="0"/>
              <a:t>Official U.S. Code version of the Trade Act</a:t>
            </a:r>
          </a:p>
          <a:p>
            <a:pPr lvl="2"/>
            <a:r>
              <a:rPr lang="en-US" dirty="0"/>
              <a:t>uscode.house.gov/browse/prelim@title19/chapter12/subchapter2/part2&amp;edition=prelim</a:t>
            </a:r>
          </a:p>
        </p:txBody>
      </p:sp>
    </p:spTree>
    <p:custDataLst>
      <p:tags r:id="rId1"/>
    </p:custDataLst>
    <p:extLst>
      <p:ext uri="{BB962C8B-B14F-4D97-AF65-F5344CB8AC3E}">
        <p14:creationId xmlns:p14="http://schemas.microsoft.com/office/powerpoint/2010/main" val="354752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t>Subpart A</a:t>
            </a:r>
          </a:p>
          <a:p>
            <a:pPr lvl="2"/>
            <a:r>
              <a:rPr lang="en-US" dirty="0"/>
              <a:t>Wednesday, August 26, 2020, 1 p.m. Eastern</a:t>
            </a:r>
          </a:p>
          <a:p>
            <a:r>
              <a:rPr lang="en-US" dirty="0"/>
              <a:t>Subpart B</a:t>
            </a:r>
          </a:p>
          <a:p>
            <a:pPr lvl="2"/>
            <a:r>
              <a:rPr lang="en-US" dirty="0"/>
              <a:t>Friday, August 28, 2020, 1 p.m. Eastern</a:t>
            </a:r>
          </a:p>
          <a:p>
            <a:r>
              <a:rPr lang="en-US" dirty="0"/>
              <a:t>Subpart C</a:t>
            </a:r>
          </a:p>
          <a:p>
            <a:pPr lvl="2"/>
            <a:r>
              <a:rPr lang="en-US" dirty="0"/>
              <a:t>Monday, August 31, 2020, 1 p.m. Eastern</a:t>
            </a:r>
          </a:p>
          <a:p>
            <a:r>
              <a:rPr lang="en-US" dirty="0"/>
              <a:t>Subpart D</a:t>
            </a:r>
          </a:p>
          <a:p>
            <a:pPr lvl="2"/>
            <a:r>
              <a:rPr lang="en-US" dirty="0"/>
              <a:t>Wednesday, September 2, 2020, 1 p.m. Eastern</a:t>
            </a:r>
          </a:p>
          <a:p>
            <a:r>
              <a:rPr lang="en-US" dirty="0"/>
              <a:t>Subpart E</a:t>
            </a:r>
          </a:p>
          <a:p>
            <a:pPr lvl="2"/>
            <a:r>
              <a:rPr lang="en-US" dirty="0"/>
              <a:t>Friday, September 4, 2020, 1 p.m. Eastern</a:t>
            </a:r>
          </a:p>
          <a:p>
            <a:pPr lvl="2"/>
            <a:endParaRPr lang="en-US" dirty="0"/>
          </a:p>
        </p:txBody>
      </p:sp>
    </p:spTree>
    <p:extLst>
      <p:ext uri="{BB962C8B-B14F-4D97-AF65-F5344CB8AC3E}">
        <p14:creationId xmlns:p14="http://schemas.microsoft.com/office/powerpoint/2010/main" val="2094674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fld id="{158B7785-F6D6-45F8-833E-07BD84680091}" type="slidenum">
              <a:rPr lang="en-US" smtClean="0"/>
              <a:pPr/>
              <a:t>44</a:t>
            </a:fld>
            <a:endParaRPr lang="en-US"/>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t>Subpart F – Part 1</a:t>
            </a:r>
          </a:p>
          <a:p>
            <a:pPr lvl="2"/>
            <a:r>
              <a:rPr lang="en-US" dirty="0"/>
              <a:t>Tuesday, September 8, 2020, 1p.m. Eastern</a:t>
            </a:r>
          </a:p>
          <a:p>
            <a:r>
              <a:rPr lang="en-US" dirty="0"/>
              <a:t>Subpart F – Part 2</a:t>
            </a:r>
          </a:p>
          <a:p>
            <a:pPr lvl="2"/>
            <a:r>
              <a:rPr lang="en-US" dirty="0"/>
              <a:t>Friday, September 11, 2020, 1 p.m. Eastern</a:t>
            </a:r>
          </a:p>
          <a:p>
            <a:r>
              <a:rPr lang="en-US" dirty="0"/>
              <a:t>Subpart G</a:t>
            </a:r>
          </a:p>
          <a:p>
            <a:pPr lvl="2"/>
            <a:r>
              <a:rPr lang="en-US" dirty="0"/>
              <a:t>Monday, September 14, 2020, 1 p.m. Eastern</a:t>
            </a:r>
          </a:p>
          <a:p>
            <a:r>
              <a:rPr lang="en-US" dirty="0"/>
              <a:t>Subpart H</a:t>
            </a:r>
          </a:p>
          <a:p>
            <a:pPr lvl="2"/>
            <a:r>
              <a:rPr lang="en-US" dirty="0"/>
              <a:t>Wednesday, September 16, 2020, 1 p.m. Eastern</a:t>
            </a:r>
          </a:p>
          <a:p>
            <a:r>
              <a:rPr lang="en-US" dirty="0"/>
              <a:t>Subpart I</a:t>
            </a:r>
          </a:p>
          <a:p>
            <a:pPr lvl="2"/>
            <a:r>
              <a:rPr lang="en-US" dirty="0"/>
              <a:t>Friday, September 18, 2020, 1 p.m. Eastern</a:t>
            </a:r>
          </a:p>
          <a:p>
            <a:pPr marL="457200" lvl="2" indent="0">
              <a:buNone/>
            </a:pPr>
            <a:endParaRPr lang="en-US" b="0" dirty="0"/>
          </a:p>
        </p:txBody>
      </p:sp>
    </p:spTree>
    <p:extLst>
      <p:ext uri="{BB962C8B-B14F-4D97-AF65-F5344CB8AC3E}">
        <p14:creationId xmlns:p14="http://schemas.microsoft.com/office/powerpoint/2010/main" val="2617652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r>
              <a:rPr lang="en-US" dirty="0"/>
              <a:t>Send questions to:</a:t>
            </a:r>
          </a:p>
          <a:p>
            <a:r>
              <a:rPr lang="en-US" dirty="0">
                <a:hlinkClick r:id="rId4"/>
              </a:rPr>
              <a:t>regulations.taa@dol.gov</a:t>
            </a:r>
            <a:r>
              <a:rPr lang="en-US" dirty="0"/>
              <a:t> </a:t>
            </a:r>
          </a:p>
        </p:txBody>
      </p:sp>
    </p:spTree>
    <p:custDataLst>
      <p:tags r:id="rId1"/>
    </p:custDataLst>
    <p:extLst>
      <p:ext uri="{BB962C8B-B14F-4D97-AF65-F5344CB8AC3E}">
        <p14:creationId xmlns:p14="http://schemas.microsoft.com/office/powerpoint/2010/main" val="2661489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3" name="Text Placeholder 2"/>
          <p:cNvSpPr>
            <a:spLocks noGrp="1"/>
          </p:cNvSpPr>
          <p:nvPr>
            <p:ph type="body" idx="20"/>
          </p:nvPr>
        </p:nvSpPr>
        <p:spPr/>
        <p:txBody>
          <a:bodyPr/>
          <a:lstStyle/>
          <a:p>
            <a:endParaRPr lang="en-US"/>
          </a:p>
        </p:txBody>
      </p:sp>
    </p:spTree>
    <p:custDataLst>
      <p:tags r:id="rId1"/>
    </p:custDataLst>
    <p:extLst>
      <p:ext uri="{BB962C8B-B14F-4D97-AF65-F5344CB8AC3E}">
        <p14:creationId xmlns:p14="http://schemas.microsoft.com/office/powerpoint/2010/main" val="187369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sz="2000" dirty="0"/>
              <a:t>Subpart A – Definitions</a:t>
            </a:r>
          </a:p>
          <a:p>
            <a:r>
              <a:rPr lang="en-US" sz="2000" dirty="0"/>
              <a:t>Subpart B – Petitions and Investigations</a:t>
            </a:r>
          </a:p>
          <a:p>
            <a:r>
              <a:rPr lang="en-US" sz="2000" dirty="0"/>
              <a:t>Subpart C – Employment and Case Management</a:t>
            </a:r>
          </a:p>
          <a:p>
            <a:r>
              <a:rPr lang="en-US" sz="2000" dirty="0"/>
              <a:t>Subpart D – Job Search &amp; Relocation Allowances</a:t>
            </a:r>
          </a:p>
          <a:p>
            <a:r>
              <a:rPr lang="en-US" sz="2000" dirty="0"/>
              <a:t>Subpart E – Reemployment TAA (RTAA)</a:t>
            </a:r>
          </a:p>
          <a:p>
            <a:r>
              <a:rPr lang="en-US" sz="2000" dirty="0"/>
              <a:t>Subpart F – Training</a:t>
            </a:r>
          </a:p>
          <a:p>
            <a:r>
              <a:rPr lang="en-US" sz="2000" dirty="0"/>
              <a:t>Subpart G – Trade Readjustment Allowances (TRA)</a:t>
            </a:r>
          </a:p>
          <a:p>
            <a:r>
              <a:rPr lang="en-US" sz="2000" dirty="0"/>
              <a:t>Subpar H – Administration by State Agencies</a:t>
            </a:r>
          </a:p>
          <a:p>
            <a:r>
              <a:rPr lang="en-US" sz="2000" dirty="0"/>
              <a:t>Subpart I – Allocation of Funds</a:t>
            </a:r>
          </a:p>
          <a:p>
            <a:pPr marL="0" indent="0">
              <a:buNone/>
            </a:pPr>
            <a:endParaRPr lang="en-US" dirty="0"/>
          </a:p>
          <a:p>
            <a:endParaRPr lang="en-US" dirty="0"/>
          </a:p>
          <a:p>
            <a:endParaRPr lang="en-US" dirty="0"/>
          </a:p>
        </p:txBody>
      </p:sp>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Structure of the Final Rule - 20 CFR 618</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9391650" y="6356351"/>
            <a:ext cx="1276350" cy="365125"/>
          </a:xfrm>
        </p:spPr>
        <p:txBody>
          <a:bodyPr/>
          <a:lstStyle/>
          <a:p>
            <a:fld id="{706D636C-90A3-4979-BA37-BAB384B22101}" type="slidenum">
              <a:rPr lang="en-US" smtClean="0"/>
              <a:pPr/>
              <a:t>5</a:t>
            </a:fld>
            <a:endParaRPr lang="en-US"/>
          </a:p>
        </p:txBody>
      </p:sp>
    </p:spTree>
    <p:extLst>
      <p:ext uri="{BB962C8B-B14F-4D97-AF65-F5344CB8AC3E}">
        <p14:creationId xmlns:p14="http://schemas.microsoft.com/office/powerpoint/2010/main" val="2709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805866" y="1052513"/>
            <a:ext cx="8585784" cy="5486400"/>
          </a:xfrm>
        </p:spPr>
        <p:txBody>
          <a:bodyPr>
            <a:noAutofit/>
          </a:bodyPr>
          <a:lstStyle/>
          <a:p>
            <a:pPr>
              <a:spcBef>
                <a:spcPts val="0"/>
              </a:spcBef>
            </a:pPr>
            <a:r>
              <a:rPr lang="en-US" sz="2800" dirty="0"/>
              <a:t>CFR – Code of Federal Regulations</a:t>
            </a:r>
          </a:p>
          <a:p>
            <a:pPr>
              <a:spcBef>
                <a:spcPts val="0"/>
              </a:spcBef>
            </a:pPr>
            <a:r>
              <a:rPr lang="en-US" sz="2800" dirty="0"/>
              <a:t>CIT – Court of International Trade</a:t>
            </a:r>
          </a:p>
          <a:p>
            <a:pPr>
              <a:spcBef>
                <a:spcPts val="0"/>
              </a:spcBef>
            </a:pPr>
            <a:r>
              <a:rPr lang="en-US" sz="2800" dirty="0"/>
              <a:t>ETPL – Eligible Training Provider List (WIOA)</a:t>
            </a:r>
          </a:p>
          <a:p>
            <a:pPr>
              <a:spcBef>
                <a:spcPts val="0"/>
              </a:spcBef>
            </a:pPr>
            <a:r>
              <a:rPr lang="en-US" sz="2800" dirty="0"/>
              <a:t>IEP – Individual Employment Plan</a:t>
            </a:r>
          </a:p>
          <a:p>
            <a:pPr>
              <a:spcBef>
                <a:spcPts val="0"/>
              </a:spcBef>
            </a:pPr>
            <a:r>
              <a:rPr lang="en-US" sz="2800" dirty="0"/>
              <a:t>ITC – International Trade Commission</a:t>
            </a:r>
          </a:p>
          <a:p>
            <a:pPr>
              <a:spcBef>
                <a:spcPts val="0"/>
              </a:spcBef>
            </a:pPr>
            <a:r>
              <a:rPr lang="en-US" sz="2800" dirty="0"/>
              <a:t>PIRL – Participant Integrated Reporting Layout </a:t>
            </a:r>
          </a:p>
          <a:p>
            <a:pPr>
              <a:spcBef>
                <a:spcPts val="0"/>
              </a:spcBef>
            </a:pPr>
            <a:r>
              <a:rPr lang="en-US" sz="2800" dirty="0"/>
              <a:t>RTAA – Reemployment Trade Adjustment Assistance</a:t>
            </a:r>
          </a:p>
          <a:p>
            <a:pPr>
              <a:spcBef>
                <a:spcPts val="0"/>
              </a:spcBef>
            </a:pPr>
            <a:r>
              <a:rPr lang="en-US" sz="2800" dirty="0"/>
              <a:t>TAA – Trade Adjustment Assistance for Workers</a:t>
            </a:r>
          </a:p>
          <a:p>
            <a:pPr>
              <a:spcBef>
                <a:spcPts val="0"/>
              </a:spcBef>
            </a:pPr>
            <a:r>
              <a:rPr lang="en-US" sz="2800" dirty="0"/>
              <a:t>TEGL – Training and Employment Guidance Letter</a:t>
            </a:r>
          </a:p>
          <a:p>
            <a:pPr>
              <a:spcBef>
                <a:spcPts val="0"/>
              </a:spcBef>
            </a:pPr>
            <a:r>
              <a:rPr lang="en-US" sz="2800" dirty="0"/>
              <a:t>TRA – Trade Readjustment Allowances</a:t>
            </a:r>
          </a:p>
          <a:p>
            <a:pPr>
              <a:spcBef>
                <a:spcPts val="0"/>
              </a:spcBef>
            </a:pPr>
            <a:r>
              <a:rPr lang="en-US" sz="2800" dirty="0"/>
              <a:t>UI – Unemployment Insurance</a:t>
            </a:r>
          </a:p>
          <a:p>
            <a:pPr>
              <a:spcBef>
                <a:spcPts val="0"/>
              </a:spcBef>
            </a:pPr>
            <a:r>
              <a:rPr lang="en-US" sz="2800" dirty="0"/>
              <a:t>WIOA – Workforce Investment and Opportunity Act</a:t>
            </a:r>
          </a:p>
        </p:txBody>
      </p:sp>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Acronyms in Today’s Summary</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9391650" y="6356351"/>
            <a:ext cx="1276350" cy="365125"/>
          </a:xfrm>
        </p:spPr>
        <p:txBody>
          <a:bodyPr/>
          <a:lstStyle/>
          <a:p>
            <a:fld id="{706D636C-90A3-4979-BA37-BAB384B22101}" type="slidenum">
              <a:rPr lang="en-US" smtClean="0"/>
              <a:pPr/>
              <a:t>6</a:t>
            </a:fld>
            <a:endParaRPr lang="en-US"/>
          </a:p>
        </p:txBody>
      </p:sp>
    </p:spTree>
    <p:extLst>
      <p:ext uri="{BB962C8B-B14F-4D97-AF65-F5344CB8AC3E}">
        <p14:creationId xmlns:p14="http://schemas.microsoft.com/office/powerpoint/2010/main" val="8694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0009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805866" y="1216396"/>
            <a:ext cx="9500728" cy="4756150"/>
          </a:xfrm>
        </p:spPr>
        <p:txBody>
          <a:bodyPr>
            <a:noAutofit/>
          </a:bodyPr>
          <a:lstStyle/>
          <a:p>
            <a:r>
              <a:rPr lang="en-US" sz="2000" dirty="0"/>
              <a:t>Combines three parts of the CFR into a single part</a:t>
            </a:r>
          </a:p>
          <a:p>
            <a:pPr lvl="1"/>
            <a:r>
              <a:rPr lang="en-US" sz="2000" i="1" dirty="0">
                <a:solidFill>
                  <a:schemeClr val="tx1"/>
                </a:solidFill>
              </a:rPr>
              <a:t>29 CFR 90, 20 CFR 617, and 20 CFR 618 combined into a single part 20 CFR 618 with nine subparts A-I</a:t>
            </a:r>
          </a:p>
          <a:p>
            <a:r>
              <a:rPr lang="en-US" sz="2000" dirty="0"/>
              <a:t>Updates the regulations to match the statutory amendments since 2002</a:t>
            </a:r>
          </a:p>
          <a:p>
            <a:pPr lvl="1"/>
            <a:r>
              <a:rPr lang="en-US" sz="2000" dirty="0"/>
              <a:t>Based on 2015 Act</a:t>
            </a:r>
          </a:p>
          <a:p>
            <a:pPr lvl="1"/>
            <a:r>
              <a:rPr lang="en-US" sz="2000" dirty="0"/>
              <a:t>Reduces reliance on administrative guidance</a:t>
            </a:r>
          </a:p>
          <a:p>
            <a:r>
              <a:rPr lang="en-US" sz="2000" dirty="0"/>
              <a:t>Removes restrictions on the limits on the use of Trade funds to pay for services provided by non-merit staff</a:t>
            </a:r>
          </a:p>
          <a:p>
            <a:pPr lvl="1"/>
            <a:r>
              <a:rPr lang="en-US" sz="1800" dirty="0"/>
              <a:t>Increases state flexibility on use of TAA funds to provide employment and case management services</a:t>
            </a:r>
          </a:p>
          <a:p>
            <a:r>
              <a:rPr lang="en-US" sz="2000" dirty="0"/>
              <a:t>Better defines who is included in a petitioning or certified worker group and better defining terms used during the investigation process</a:t>
            </a:r>
          </a:p>
          <a:p>
            <a:r>
              <a:rPr lang="en-US" sz="2000" dirty="0"/>
              <a:t>New procedures for administrative reconsiderations and judicial appeals</a:t>
            </a:r>
          </a:p>
        </p:txBody>
      </p:sp>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9391650" y="6356351"/>
            <a:ext cx="1276350" cy="365125"/>
          </a:xfrm>
        </p:spPr>
        <p:txBody>
          <a:bodyPr/>
          <a:lstStyle/>
          <a:p>
            <a:fld id="{706D636C-90A3-4979-BA37-BAB384B22101}" type="slidenum">
              <a:rPr lang="en-US" smtClean="0"/>
              <a:pPr/>
              <a:t>8</a:t>
            </a:fld>
            <a:endParaRPr lang="en-US"/>
          </a:p>
        </p:txBody>
      </p:sp>
    </p:spTree>
    <p:extLst>
      <p:ext uri="{BB962C8B-B14F-4D97-AF65-F5344CB8AC3E}">
        <p14:creationId xmlns:p14="http://schemas.microsoft.com/office/powerpoint/2010/main" val="49504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1908048" y="2816353"/>
            <a:ext cx="7924800" cy="1472184"/>
          </a:xfrm>
        </p:spPr>
        <p:txBody>
          <a:bodyPr>
            <a:normAutofit/>
          </a:bodyPr>
          <a:lstStyle/>
          <a:p>
            <a:pPr marL="0" indent="0" algn="ctr">
              <a:buNone/>
            </a:pPr>
            <a:r>
              <a:rPr lang="en-US" sz="3200" dirty="0"/>
              <a:t>     C = Current practice/policy</a:t>
            </a:r>
          </a:p>
          <a:p>
            <a:pPr marL="0" indent="0" algn="ctr">
              <a:buNone/>
              <a:tabLst>
                <a:tab pos="1773238" algn="l"/>
                <a:tab pos="2176463" algn="l"/>
              </a:tabLst>
            </a:pPr>
            <a:r>
              <a:rPr lang="en-US" sz="3200" dirty="0"/>
              <a:t>N = New practice/policy    </a:t>
            </a:r>
          </a:p>
          <a:p>
            <a:endParaRPr lang="en-US" sz="2400" dirty="0"/>
          </a:p>
        </p:txBody>
      </p:sp>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Guide to Notes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9391650" y="6356351"/>
            <a:ext cx="1276350" cy="365125"/>
          </a:xfrm>
        </p:spPr>
        <p:txBody>
          <a:bodyPr/>
          <a:lstStyle/>
          <a:p>
            <a:fld id="{706D636C-90A3-4979-BA37-BAB384B22101}" type="slidenum">
              <a:rPr lang="en-US" smtClean="0"/>
              <a:pPr/>
              <a:t>9</a:t>
            </a:fld>
            <a:endParaRPr lang="en-US"/>
          </a:p>
        </p:txBody>
      </p:sp>
    </p:spTree>
    <p:extLst>
      <p:ext uri="{BB962C8B-B14F-4D97-AF65-F5344CB8AC3E}">
        <p14:creationId xmlns:p14="http://schemas.microsoft.com/office/powerpoint/2010/main" val="3412284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here Are You?&amp;quot;&quot;/&gt;&lt;property id=&quot;20307&quot; value=&quot;360&quot;/&gt;&lt;/object&gt;&lt;object type=&quot;3&quot; unique_id=&quot;10004&quot;&gt;&lt;property id=&quot;20148&quot; value=&quot;5&quot;/&gt;&lt;property id=&quot;20300&quot; value=&quot;Slide 2 - &amp;quot;Trade Adjustment Assistance for Workers Overview of Final Rule&amp;quot;&quot;/&gt;&lt;property id=&quot;20307&quot; value=&quot;256&quot;/&gt;&lt;/object&gt;&lt;object type=&quot;3&quot; unique_id=&quot;10005&quot;&gt;&lt;property id=&quot;20148&quot; value=&quot;5&quot;/&gt;&lt;property id=&quot;20300&quot; value=&quot;Slide 3 - &amp;quot;Welcome&amp;quot;&quot;/&gt;&lt;property id=&quot;20307&quot; value=&quot;354&quot;/&gt;&lt;/object&gt;&lt;object type=&quot;3&quot; unique_id=&quot;10006&quot;&gt;&lt;property id=&quot;20148&quot; value=&quot;5&quot;/&gt;&lt;property id=&quot;20300&quot; value=&quot;Slide 4 - &amp;quot;Today’s Speaker&amp;quot;&quot;/&gt;&lt;property id=&quot;20307&quot; value=&quot;356&quot;/&gt;&lt;/object&gt;&lt;object type=&quot;3&quot; unique_id=&quot;10007&quot;&gt;&lt;property id=&quot;20148&quot; value=&quot;5&quot;/&gt;&lt;property id=&quot;20300&quot; value=&quot;Slide 5 - &amp;quot;Structure of the Final Rule - 20 CFR 618&amp;quot;&quot;/&gt;&lt;property id=&quot;20307&quot; value=&quot;310&quot;/&gt;&lt;/object&gt;&lt;object type=&quot;3&quot; unique_id=&quot;10008&quot;&gt;&lt;property id=&quot;20148&quot; value=&quot;5&quot;/&gt;&lt;property id=&quot;20300&quot; value=&quot;Slide 6 - &amp;quot;Acronyms in Today’s Summary&amp;quot;&quot;/&gt;&lt;property id=&quot;20307&quot; value=&quot;311&quot;/&gt;&lt;/object&gt;&lt;object type=&quot;3&quot; unique_id=&quot;10009&quot;&gt;&lt;property id=&quot;20148&quot; value=&quot;5&quot;/&gt;&lt;property id=&quot;20300&quot; value=&quot;Slide 7 - &amp;quot;Background&amp;quot;&quot;/&gt;&lt;property id=&quot;20307&quot; value=&quot;316&quot;/&gt;&lt;/object&gt;&lt;object type=&quot;3&quot; unique_id=&quot;10010&quot;&gt;&lt;property id=&quot;20148&quot; value=&quot;5&quot;/&gt;&lt;property id=&quot;20300&quot; value=&quot;Slide 8 - &amp;quot;Background&amp;quot;&quot;/&gt;&lt;property id=&quot;20307&quot; value=&quot;313&quot;/&gt;&lt;/object&gt;&lt;object type=&quot;3&quot; unique_id=&quot;10011&quot;&gt;&lt;property id=&quot;20148&quot; value=&quot;5&quot;/&gt;&lt;property id=&quot;20300&quot; value=&quot;Slide 9 - &amp;quot;Guide to Notes&amp;quot;&quot;/&gt;&lt;property id=&quot;20307&quot; value=&quot;314&quot;/&gt;&lt;/object&gt;&lt;object type=&quot;3&quot; unique_id=&quot;10012&quot;&gt;&lt;property id=&quot;20148&quot; value=&quot;5&quot;/&gt;&lt;property id=&quot;20300&quot; value=&quot;Slide 10 - &amp;quot;Subpart A - Definitions&amp;quot;&quot;/&gt;&lt;property id=&quot;20307&quot; value=&quot;317&quot;/&gt;&lt;/object&gt;&lt;object type=&quot;3&quot; unique_id=&quot;10013&quot;&gt;&lt;property id=&quot;20148&quot; value=&quot;5&quot;/&gt;&lt;property id=&quot;20300&quot; value=&quot;Slide 11 - &amp;quot;Newly Defined Terms&amp;quot;&quot;/&gt;&lt;property id=&quot;20307&quot; value=&quot;318&quot;/&gt;&lt;/object&gt;&lt;object type=&quot;3&quot; unique_id=&quot;10014&quot;&gt;&lt;property id=&quot;20148&quot; value=&quot;5&quot;/&gt;&lt;property id=&quot;20300&quot; value=&quot;Slide 12 - &amp;quot;More New Terms&amp;quot;&quot;/&gt;&lt;property id=&quot;20307&quot; value=&quot;319&quot;/&gt;&lt;/object&gt;&lt;object type=&quot;3&quot; unique_id=&quot;10015&quot;&gt;&lt;property id=&quot;20148&quot; value=&quot;5&quot;/&gt;&lt;property id=&quot;20300&quot; value=&quot;Slide 13 - &amp;quot;Revised Terms&amp;quot;&quot;/&gt;&lt;property id=&quot;20307&quot; value=&quot;320&quot;/&gt;&lt;/object&gt;&lt;object type=&quot;3&quot; unique_id=&quot;10016&quot;&gt;&lt;property id=&quot;20148&quot; value=&quot;5&quot;/&gt;&lt;property id=&quot;20300&quot; value=&quot;Slide 14 - &amp;quot;Subpart B –  Petitions &amp;amp; Investigations&amp;quot;&quot;/&gt;&lt;property id=&quot;20307&quot; value=&quot;321&quot;/&gt;&lt;/object&gt;&lt;object type=&quot;3&quot; unique_id=&quot;10017&quot;&gt;&lt;property id=&quot;20148&quot; value=&quot;5&quot;/&gt;&lt;property id=&quot;20300&quot; value=&quot;Slide 15 - &amp;quot;Subpart B – Major Updates&amp;quot;&quot;/&gt;&lt;property id=&quot;20307&quot; value=&quot;322&quot;/&gt;&lt;/object&gt;&lt;object type=&quot;3&quot; unique_id=&quot;10018&quot;&gt;&lt;property id=&quot;20148&quot; value=&quot;5&quot;/&gt;&lt;property id=&quot;20300&quot; value=&quot;Slide 16 - &amp;quot;Subpart B – Major Updates&amp;quot;&quot;/&gt;&lt;property id=&quot;20307&quot; value=&quot;323&quot;/&gt;&lt;/object&gt;&lt;object type=&quot;3&quot; unique_id=&quot;10019&quot;&gt;&lt;property id=&quot;20148&quot; value=&quot;5&quot;/&gt;&lt;property id=&quot;20300&quot; value=&quot;Slide 17 - &amp;quot;Subpart C –  Employment &amp;amp; Case Management&amp;quot;&quot;/&gt;&lt;property id=&quot;20307&quot; value=&quot;324&quot;/&gt;&lt;/object&gt;&lt;object type=&quot;3&quot; unique_id=&quot;10020&quot;&gt;&lt;property id=&quot;20148&quot; value=&quot;5&quot;/&gt;&lt;property id=&quot;20300&quot; value=&quot;Slide 18 - &amp;quot;Subpart C – Major Provisions&amp;quot;&quot;/&gt;&lt;property id=&quot;20307&quot; value=&quot;325&quot;/&gt;&lt;/object&gt;&lt;object type=&quot;3&quot; unique_id=&quot;10021&quot;&gt;&lt;property id=&quot;20148&quot; value=&quot;5&quot;/&gt;&lt;property id=&quot;20300&quot; value=&quot;Slide 19 - &amp;quot;Subpart C – Major Provisions&amp;quot;&quot;/&gt;&lt;property id=&quot;20307&quot; value=&quot;326&quot;/&gt;&lt;/object&gt;&lt;object type=&quot;3&quot; unique_id=&quot;10022&quot;&gt;&lt;property id=&quot;20148&quot; value=&quot;5&quot;/&gt;&lt;property id=&quot;20300&quot; value=&quot;Slide 20 - &amp;quot;Subpart D –  Job Search Allowances &amp;amp;  Relocation Allowances&amp;quot;&quot;/&gt;&lt;property id=&quot;20307&quot; value=&quot;327&quot;/&gt;&lt;/object&gt;&lt;object type=&quot;3&quot; unique_id=&quot;10023&quot;&gt;&lt;property id=&quot;20148&quot; value=&quot;5&quot;/&gt;&lt;property id=&quot;20300&quot; value=&quot;Slide 21 - &amp;quot;Subpart D – Major Provisions&amp;quot;&quot;/&gt;&lt;property id=&quot;20307&quot; value=&quot;328&quot;/&gt;&lt;/object&gt;&lt;object type=&quot;3&quot; unique_id=&quot;10024&quot;&gt;&lt;property id=&quot;20148&quot; value=&quot;5&quot;/&gt;&lt;property id=&quot;20300&quot; value=&quot;Slide 22 - &amp;quot;Subpart E –  Reemployment Trade Adjustment Assistance&amp;quot;&quot;/&gt;&lt;property id=&quot;20307&quot; value=&quot;329&quot;/&gt;&lt;/object&gt;&lt;object type=&quot;3&quot; unique_id=&quot;10025&quot;&gt;&lt;property id=&quot;20148&quot; value=&quot;5&quot;/&gt;&lt;property id=&quot;20300&quot; value=&quot;Slide 23 - &amp;quot;Subpart E – Major Provisions&amp;quot;&quot;/&gt;&lt;property id=&quot;20307&quot; value=&quot;330&quot;/&gt;&lt;/object&gt;&lt;object type=&quot;3&quot; unique_id=&quot;10026&quot;&gt;&lt;property id=&quot;20148&quot; value=&quot;5&quot;/&gt;&lt;property id=&quot;20300&quot; value=&quot;Slide 24 - &amp;quot;Subpart F – Training&amp;quot;&quot;/&gt;&lt;property id=&quot;20307&quot; value=&quot;331&quot;/&gt;&lt;/object&gt;&lt;object type=&quot;3&quot; unique_id=&quot;10027&quot;&gt;&lt;property id=&quot;20148&quot; value=&quot;5&quot;/&gt;&lt;property id=&quot;20300&quot; value=&quot;Slide 25 - &amp;quot;Subpart F – Major Provisions&amp;quot;&quot;/&gt;&lt;property id=&quot;20307&quot; value=&quot;332&quot;/&gt;&lt;/object&gt;&lt;object type=&quot;3&quot; unique_id=&quot;10028&quot;&gt;&lt;property id=&quot;20148&quot; value=&quot;5&quot;/&gt;&lt;property id=&quot;20300&quot; value=&quot;Slide 26 - &amp;quot;Subpart F – Major Provisions&amp;quot;&quot;/&gt;&lt;property id=&quot;20307&quot; value=&quot;333&quot;/&gt;&lt;/object&gt;&lt;object type=&quot;3&quot; unique_id=&quot;10029&quot;&gt;&lt;property id=&quot;20148&quot; value=&quot;5&quot;/&gt;&lt;property id=&quot;20300&quot; value=&quot;Slide 27 - &amp;quot;Subpart F – Major Provisions&amp;quot;&quot;/&gt;&lt;property id=&quot;20307&quot; value=&quot;334&quot;/&gt;&lt;/object&gt;&lt;object type=&quot;3&quot; unique_id=&quot;10030&quot;&gt;&lt;property id=&quot;20148&quot; value=&quot;5&quot;/&gt;&lt;property id=&quot;20300&quot; value=&quot;Slide 28 - &amp;quot;Subpart F – Major Provisions&amp;quot;&quot;/&gt;&lt;property id=&quot;20307&quot; value=&quot;335&quot;/&gt;&lt;/object&gt;&lt;object type=&quot;3&quot; unique_id=&quot;10031&quot;&gt;&lt;property id=&quot;20148&quot; value=&quot;5&quot;/&gt;&lt;property id=&quot;20300&quot; value=&quot;Slide 29 - &amp;quot;Subpart F – Major Provisions&amp;quot;&quot;/&gt;&lt;property id=&quot;20307&quot; value=&quot;336&quot;/&gt;&lt;/object&gt;&lt;object type=&quot;3&quot; unique_id=&quot;10032&quot;&gt;&lt;property id=&quot;20148&quot; value=&quot;5&quot;/&gt;&lt;property id=&quot;20300&quot; value=&quot;Slide 30 - &amp;quot;Subpart G –  Trade Readjustment Allowances (TRA)&amp;quot;&quot;/&gt;&lt;property id=&quot;20307&quot; value=&quot;337&quot;/&gt;&lt;/object&gt;&lt;object type=&quot;3&quot; unique_id=&quot;10033&quot;&gt;&lt;property id=&quot;20148&quot; value=&quot;5&quot;/&gt;&lt;property id=&quot;20300&quot; value=&quot;Slide 31 - &amp;quot;Subpart G – Major Provisions&amp;quot;&quot;/&gt;&lt;property id=&quot;20307&quot; value=&quot;338&quot;/&gt;&lt;/object&gt;&lt;object type=&quot;3&quot; unique_id=&quot;10034&quot;&gt;&lt;property id=&quot;20148&quot; value=&quot;5&quot;/&gt;&lt;property id=&quot;20300&quot; value=&quot;Slide 32 - &amp;quot;Subpart G – Major Provisions&amp;quot;&quot;/&gt;&lt;property id=&quot;20307&quot; value=&quot;339&quot;/&gt;&lt;/object&gt;&lt;object type=&quot;3&quot; unique_id=&quot;10035&quot;&gt;&lt;property id=&quot;20148&quot; value=&quot;5&quot;/&gt;&lt;property id=&quot;20300&quot; value=&quot;Slide 33 - &amp;quot;Subpart H –  Administration by States&amp;quot;&quot;/&gt;&lt;property id=&quot;20307&quot; value=&quot;340&quot;/&gt;&lt;/object&gt;&lt;object type=&quot;3&quot; unique_id=&quot;10036&quot;&gt;&lt;property id=&quot;20148&quot; value=&quot;5&quot;/&gt;&lt;property id=&quot;20300&quot; value=&quot;Slide 34 - &amp;quot;Subpart H – Major Provisions&amp;quot;&quot;/&gt;&lt;property id=&quot;20307&quot; value=&quot;341&quot;/&gt;&lt;/object&gt;&lt;object type=&quot;3&quot; unique_id=&quot;10037&quot;&gt;&lt;property id=&quot;20148&quot; value=&quot;5&quot;/&gt;&lt;property id=&quot;20300&quot; value=&quot;Slide 35 - &amp;quot;Subpart H – Major Provisions&amp;quot;&quot;/&gt;&lt;property id=&quot;20307&quot; value=&quot;342&quot;/&gt;&lt;/object&gt;&lt;object type=&quot;3&quot; unique_id=&quot;10038&quot;&gt;&lt;property id=&quot;20148&quot; value=&quot;5&quot;/&gt;&lt;property id=&quot;20300&quot; value=&quot;Slide 36 - &amp;quot;Subpart H – Major Provisions&amp;quot;&quot;/&gt;&lt;property id=&quot;20307&quot; value=&quot;343&quot;/&gt;&lt;/object&gt;&lt;object type=&quot;3&quot; unique_id=&quot;10039&quot;&gt;&lt;property id=&quot;20148&quot; value=&quot;5&quot;/&gt;&lt;property id=&quot;20300&quot; value=&quot;Slide 37 - &amp;quot;Subpart H – Major Provisions&amp;quot;&quot;/&gt;&lt;property id=&quot;20307&quot; value=&quot;344&quot;/&gt;&lt;/object&gt;&lt;object type=&quot;3&quot; unique_id=&quot;10040&quot;&gt;&lt;property id=&quot;20148&quot; value=&quot;5&quot;/&gt;&lt;property id=&quot;20300&quot; value=&quot;Slide 38 - &amp;quot;Subpart H – Major Provisions&amp;quot;&quot;/&gt;&lt;property id=&quot;20307&quot; value=&quot;345&quot;/&gt;&lt;/object&gt;&lt;object type=&quot;3&quot; unique_id=&quot;10041&quot;&gt;&lt;property id=&quot;20148&quot; value=&quot;5&quot;/&gt;&lt;property id=&quot;20300&quot; value=&quot;Slide 39 - &amp;quot;Subpart I –  Allocation of Funds to States&amp;quot;&quot;/&gt;&lt;property id=&quot;20307&quot; value=&quot;346&quot;/&gt;&lt;/object&gt;&lt;object type=&quot;3&quot; unique_id=&quot;10042&quot;&gt;&lt;property id=&quot;20148&quot; value=&quot;5&quot;/&gt;&lt;property id=&quot;20300&quot; value=&quot;Slide 40 - &amp;quot;Subpart I – Major Provisions&amp;quot;&quot;/&gt;&lt;property id=&quot;20307&quot; value=&quot;347&quot;/&gt;&lt;/object&gt;&lt;object type=&quot;3&quot; unique_id=&quot;10043&quot;&gt;&lt;property id=&quot;20148&quot; value=&quot;5&quot;/&gt;&lt;property id=&quot;20300&quot; value=&quot;Slide 41 - &amp;quot;Wrapping Up&amp;quot;&quot;/&gt;&lt;property id=&quot;20307&quot; value=&quot;357&quot;/&gt;&lt;/object&gt;&lt;object type=&quot;3&quot; unique_id=&quot;10044&quot;&gt;&lt;property id=&quot;20148&quot; value=&quot;5&quot;/&gt;&lt;property id=&quot;20300&quot; value=&quot;Slide 42 - &amp;quot;Resources&amp;quot;&quot;/&gt;&lt;property id=&quot;20307&quot; value=&quot;358&quot;/&gt;&lt;/object&gt;&lt;object type=&quot;3&quot; unique_id=&quot;10045&quot;&gt;&lt;property id=&quot;20148&quot; value=&quot;5&quot;/&gt;&lt;property id=&quot;20300&quot; value=&quot;Slide 43 - &amp;quot;Save the Date&amp;quot;&quot;/&gt;&lt;property id=&quot;20307&quot; value=&quot;349&quot;/&gt;&lt;/object&gt;&lt;object type=&quot;3&quot; unique_id=&quot;10046&quot;&gt;&lt;property id=&quot;20148&quot; value=&quot;5&quot;/&gt;&lt;property id=&quot;20300&quot; value=&quot;Slide 44 - &amp;quot;Save the Date:&amp;quot;&quot;/&gt;&lt;property id=&quot;20307&quot; value=&quot;359&quot;/&gt;&lt;/object&gt;&lt;object type=&quot;3&quot; unique_id=&quot;10047&quot;&gt;&lt;property id=&quot;20148&quot; value=&quot;5&quot;/&gt;&lt;property id=&quot;20300&quot; value=&quot;Slide 45 - &amp;quot;Any Questions?&amp;quot;&quot;/&gt;&lt;property id=&quot;20307&quot; value=&quot;350&quot;/&gt;&lt;/object&gt;&lt;object type=&quot;3&quot; unique_id=&quot;10048&quot;&gt;&lt;property id=&quot;20148&quot; value=&quot;5&quot;/&gt;&lt;property id=&quot;20300&quot; value=&quot;Slide 46 - &amp;quot;Thank You!&amp;quot;&quot;/&gt;&lt;property id=&quot;20307&quot; value=&quot;353&quot;/&gt;&lt;/object&gt;&lt;/object&gt;&lt;object type=&quot;8&quot; unique_id=&quot;10096&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2665</TotalTime>
  <Words>4006</Words>
  <Application>Microsoft Office PowerPoint</Application>
  <PresentationFormat>Widescreen</PresentationFormat>
  <Paragraphs>415</Paragraphs>
  <Slides>46</Slides>
  <Notes>24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46</vt:i4>
      </vt:variant>
    </vt:vector>
  </HeadingPairs>
  <TitlesOfParts>
    <vt:vector size="60" baseType="lpstr">
      <vt:lpstr>Arial</vt:lpstr>
      <vt:lpstr>Calibri</vt:lpstr>
      <vt:lpstr>Calibri Light</vt:lpstr>
      <vt:lpstr>Georgia</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Trade Adjustment Assistance for Workers Overview of Final Rule</vt:lpstr>
      <vt:lpstr>Welcome</vt:lpstr>
      <vt:lpstr>Today’s Speaker</vt:lpstr>
      <vt:lpstr>Structure of the Final Rule - 20 CFR 618</vt:lpstr>
      <vt:lpstr>Acronyms in Today’s Summary</vt:lpstr>
      <vt:lpstr>Background</vt:lpstr>
      <vt:lpstr>Background</vt:lpstr>
      <vt:lpstr>Guide to Notes</vt:lpstr>
      <vt:lpstr>Subpart A - Definitions</vt:lpstr>
      <vt:lpstr>Newly Defined Terms</vt:lpstr>
      <vt:lpstr>More New Terms</vt:lpstr>
      <vt:lpstr>Revised Terms</vt:lpstr>
      <vt:lpstr>Subpart B –  Petitions &amp; Investigations</vt:lpstr>
      <vt:lpstr>Subpart B – Major Updates</vt:lpstr>
      <vt:lpstr>Subpart B – Major Updates</vt:lpstr>
      <vt:lpstr>Subpart C –  Employment &amp; Case Management</vt:lpstr>
      <vt:lpstr>Subpart C – Major Provisions</vt:lpstr>
      <vt:lpstr>Subpart C – Major Provisions</vt:lpstr>
      <vt:lpstr>Subpart D –  Job Search Allowances &amp;  Relocation Allowances</vt:lpstr>
      <vt:lpstr>Subpart D – Major Provisions</vt:lpstr>
      <vt:lpstr>Subpart E –  Reemployment Trade Adjustment Assistance</vt:lpstr>
      <vt:lpstr>Subpart E – Major Provisions</vt:lpstr>
      <vt:lpstr>Subpart F – Training</vt:lpstr>
      <vt:lpstr>Subpart F – Major Provisions</vt:lpstr>
      <vt:lpstr>Subpart F – Major Provisions</vt:lpstr>
      <vt:lpstr>Subpart F – Major Provisions</vt:lpstr>
      <vt:lpstr>Subpart F – Major Provisions</vt:lpstr>
      <vt:lpstr>Subpart F – Major Provisions</vt:lpstr>
      <vt:lpstr>Subpart G –  Trade Readjustment Allowances (TRA)</vt:lpstr>
      <vt:lpstr>Subpart G – Major Provisions</vt:lpstr>
      <vt:lpstr>Subpart G – Major Provisions</vt:lpstr>
      <vt:lpstr>Subpart H –  Administration by States</vt:lpstr>
      <vt:lpstr>Subpart H – Major Provisions</vt:lpstr>
      <vt:lpstr>Subpart H – Major Provisions</vt:lpstr>
      <vt:lpstr>Subpart H – Major Provisions</vt:lpstr>
      <vt:lpstr>Subpart H – Major Provisions</vt:lpstr>
      <vt:lpstr>Subpart H – Major Provisions</vt:lpstr>
      <vt:lpstr>Subpart I –  Allocation of Funds to States</vt:lpstr>
      <vt:lpstr>Subpart I – Major Provisions</vt:lpstr>
      <vt:lpstr>Wrapping Up</vt:lpstr>
      <vt:lpstr>Resources</vt:lpstr>
      <vt:lpstr>Save the Date</vt:lpstr>
      <vt:lpstr>Save the Date:</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273</cp:revision>
  <dcterms:created xsi:type="dcterms:W3CDTF">2019-06-21T16:58:05Z</dcterms:created>
  <dcterms:modified xsi:type="dcterms:W3CDTF">2020-08-24T15:21:51Z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