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tags/tag6.xml" ContentType="application/vnd.openxmlformats-officedocument.presentationml.tags+xml"/>
  <Override PartName="/ppt/notesSlides/notesSlide53.xml" ContentType="application/vnd.openxmlformats-officedocument.presentationml.notesSlide+xml"/>
  <Override PartName="/ppt/tags/tag7.xml" ContentType="application/vnd.openxmlformats-officedocument.presentationml.tags+xml"/>
  <Override PartName="/ppt/notesSlides/notesSlide54.xml" ContentType="application/vnd.openxmlformats-officedocument.presentationml.notesSlide+xml"/>
  <Override PartName="/ppt/tags/tag8.xml" ContentType="application/vnd.openxmlformats-officedocument.presentationml.tags+xml"/>
  <Override PartName="/ppt/notesSlides/notesSlide55.xml" ContentType="application/vnd.openxmlformats-officedocument.presentationml.notesSlide+xml"/>
  <Override PartName="/ppt/tags/tag9.xml" ContentType="application/vnd.openxmlformats-officedocument.presentationml.tags+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66"/>
  </p:notesMasterIdLst>
  <p:handoutMasterIdLst>
    <p:handoutMasterId r:id="rId67"/>
  </p:handoutMasterIdLst>
  <p:sldIdLst>
    <p:sldId id="256" r:id="rId10"/>
    <p:sldId id="296" r:id="rId11"/>
    <p:sldId id="319" r:id="rId12"/>
    <p:sldId id="265" r:id="rId13"/>
    <p:sldId id="277" r:id="rId14"/>
    <p:sldId id="282" r:id="rId15"/>
    <p:sldId id="286" r:id="rId16"/>
    <p:sldId id="289" r:id="rId17"/>
    <p:sldId id="309" r:id="rId18"/>
    <p:sldId id="322" r:id="rId19"/>
    <p:sldId id="323" r:id="rId20"/>
    <p:sldId id="324" r:id="rId21"/>
    <p:sldId id="325" r:id="rId22"/>
    <p:sldId id="327" r:id="rId23"/>
    <p:sldId id="326" r:id="rId24"/>
    <p:sldId id="328" r:id="rId25"/>
    <p:sldId id="310" r:id="rId26"/>
    <p:sldId id="357" r:id="rId27"/>
    <p:sldId id="311" r:id="rId28"/>
    <p:sldId id="290" r:id="rId29"/>
    <p:sldId id="314" r:id="rId30"/>
    <p:sldId id="321" r:id="rId31"/>
    <p:sldId id="313" r:id="rId32"/>
    <p:sldId id="358" r:id="rId33"/>
    <p:sldId id="359" r:id="rId34"/>
    <p:sldId id="316" r:id="rId35"/>
    <p:sldId id="318" r:id="rId36"/>
    <p:sldId id="329" r:id="rId37"/>
    <p:sldId id="330" r:id="rId38"/>
    <p:sldId id="331" r:id="rId39"/>
    <p:sldId id="352" r:id="rId40"/>
    <p:sldId id="353" r:id="rId41"/>
    <p:sldId id="332" r:id="rId42"/>
    <p:sldId id="333" r:id="rId43"/>
    <p:sldId id="334" r:id="rId44"/>
    <p:sldId id="335" r:id="rId45"/>
    <p:sldId id="336" r:id="rId46"/>
    <p:sldId id="337" r:id="rId47"/>
    <p:sldId id="338" r:id="rId48"/>
    <p:sldId id="339" r:id="rId49"/>
    <p:sldId id="340" r:id="rId50"/>
    <p:sldId id="341" r:id="rId51"/>
    <p:sldId id="343" r:id="rId52"/>
    <p:sldId id="344" r:id="rId53"/>
    <p:sldId id="345" r:id="rId54"/>
    <p:sldId id="346" r:id="rId55"/>
    <p:sldId id="347" r:id="rId56"/>
    <p:sldId id="348" r:id="rId57"/>
    <p:sldId id="349" r:id="rId58"/>
    <p:sldId id="355" r:id="rId59"/>
    <p:sldId id="354" r:id="rId60"/>
    <p:sldId id="320" r:id="rId61"/>
    <p:sldId id="274" r:id="rId62"/>
    <p:sldId id="281" r:id="rId63"/>
    <p:sldId id="275" r:id="rId64"/>
    <p:sldId id="297" r:id="rId65"/>
  </p:sldIdLst>
  <p:sldSz cx="12192000" cy="6858000"/>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DAAF1-F18F-49BD-9788-36DF0D9DB535}" v="26" dt="2020-08-03T21:09:46.098"/>
    <p1510:client id="{A753DE04-F974-EDE5-34BF-023C01DCDF4B}" v="22" dt="2020-08-04T11:07:05.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74502" autoAdjust="0"/>
  </p:normalViewPr>
  <p:slideViewPr>
    <p:cSldViewPr snapToGrid="0">
      <p:cViewPr varScale="1">
        <p:scale>
          <a:sx n="50" d="100"/>
          <a:sy n="50" d="100"/>
        </p:scale>
        <p:origin x="1204" y="2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39" d="100"/>
          <a:sy n="39" d="100"/>
        </p:scale>
        <p:origin x="2332" y="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42.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3.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B913C-4340-442F-AA41-6884474727CD}" type="doc">
      <dgm:prSet loTypeId="urn:microsoft.com/office/officeart/2005/8/layout/StepDownProcess" loCatId="process" qsTypeId="urn:microsoft.com/office/officeart/2005/8/quickstyle/simple5" qsCatId="simple" csTypeId="urn:microsoft.com/office/officeart/2005/8/colors/accent1_3" csCatId="accent1" phldr="1"/>
      <dgm:spPr/>
      <dgm:t>
        <a:bodyPr/>
        <a:lstStyle/>
        <a:p>
          <a:endParaRPr lang="en-US"/>
        </a:p>
      </dgm:t>
    </dgm:pt>
    <dgm:pt modelId="{8839164B-98D1-4A30-B584-B12DCB183BF6}">
      <dgm:prSet phldrT="[Text]" custT="1"/>
      <dgm:spPr/>
      <dgm:t>
        <a:bodyPr/>
        <a:lstStyle/>
        <a:p>
          <a:r>
            <a:rPr lang="en-US" sz="2400" dirty="0"/>
            <a:t>Your FPO reviews the modifications</a:t>
          </a:r>
        </a:p>
      </dgm:t>
    </dgm:pt>
    <dgm:pt modelId="{C2873EA8-D342-4E9B-B8E6-04092A58798C}" type="parTrans" cxnId="{1AD87B17-F6C0-418D-BC68-C9E164D066B9}">
      <dgm:prSet/>
      <dgm:spPr/>
      <dgm:t>
        <a:bodyPr/>
        <a:lstStyle/>
        <a:p>
          <a:endParaRPr lang="en-US" sz="2000"/>
        </a:p>
      </dgm:t>
    </dgm:pt>
    <dgm:pt modelId="{195FFDE0-BBA0-4125-995A-84D5EB69A4D9}" type="sibTrans" cxnId="{1AD87B17-F6C0-418D-BC68-C9E164D066B9}">
      <dgm:prSet/>
      <dgm:spPr/>
      <dgm:t>
        <a:bodyPr/>
        <a:lstStyle/>
        <a:p>
          <a:endParaRPr lang="en-US" sz="2000"/>
        </a:p>
      </dgm:t>
    </dgm:pt>
    <dgm:pt modelId="{8CFEF61D-CABD-4AF4-A79F-E9E643EE630C}">
      <dgm:prSet phldrT="[Text]" custT="1"/>
      <dgm:spPr/>
      <dgm:t>
        <a:bodyPr/>
        <a:lstStyle/>
        <a:p>
          <a:r>
            <a:rPr lang="en-US" sz="2000" dirty="0"/>
            <a:t>Limited SOW modifications require review by Program Office</a:t>
          </a:r>
        </a:p>
      </dgm:t>
    </dgm:pt>
    <dgm:pt modelId="{42F9C090-5B7C-4FB6-8F26-F4A111EC6561}" type="parTrans" cxnId="{5704080E-5668-4487-B57B-9B837EB5F708}">
      <dgm:prSet/>
      <dgm:spPr/>
      <dgm:t>
        <a:bodyPr/>
        <a:lstStyle/>
        <a:p>
          <a:endParaRPr lang="en-US" sz="2000"/>
        </a:p>
      </dgm:t>
    </dgm:pt>
    <dgm:pt modelId="{39B5C51C-1D61-4F3A-A39F-87C5C31E8F32}" type="sibTrans" cxnId="{5704080E-5668-4487-B57B-9B837EB5F708}">
      <dgm:prSet/>
      <dgm:spPr/>
      <dgm:t>
        <a:bodyPr/>
        <a:lstStyle/>
        <a:p>
          <a:endParaRPr lang="en-US" sz="2000"/>
        </a:p>
      </dgm:t>
    </dgm:pt>
    <dgm:pt modelId="{F7CF8148-07EF-425C-9FF8-8F0429627DD1}">
      <dgm:prSet phldrT="[Text]" custT="1"/>
      <dgm:spPr>
        <a:solidFill>
          <a:schemeClr val="accent3">
            <a:lumMod val="75000"/>
            <a:lumOff val="25000"/>
          </a:schemeClr>
        </a:solidFill>
      </dgm:spPr>
      <dgm:t>
        <a:bodyPr/>
        <a:lstStyle/>
        <a:p>
          <a:r>
            <a:rPr lang="en-US" sz="2400" dirty="0"/>
            <a:t>National Grant Officer gives final approval</a:t>
          </a:r>
        </a:p>
      </dgm:t>
    </dgm:pt>
    <dgm:pt modelId="{186F20C4-82ED-4A0D-9D00-6064080F9862}" type="parTrans" cxnId="{BAE8F9BC-9FAB-4B23-9E76-08B17BFFF8D0}">
      <dgm:prSet/>
      <dgm:spPr/>
      <dgm:t>
        <a:bodyPr/>
        <a:lstStyle/>
        <a:p>
          <a:endParaRPr lang="en-US" sz="2000"/>
        </a:p>
      </dgm:t>
    </dgm:pt>
    <dgm:pt modelId="{37FBC03F-AA06-41A1-9F61-51E8D6E8BCE4}" type="sibTrans" cxnId="{BAE8F9BC-9FAB-4B23-9E76-08B17BFFF8D0}">
      <dgm:prSet/>
      <dgm:spPr/>
      <dgm:t>
        <a:bodyPr/>
        <a:lstStyle/>
        <a:p>
          <a:endParaRPr lang="en-US" sz="2000"/>
        </a:p>
      </dgm:t>
    </dgm:pt>
    <dgm:pt modelId="{2F7889B5-0B1D-4F70-B095-D0B5A52A233C}">
      <dgm:prSet phldrT="[Text]" custT="1"/>
      <dgm:spPr/>
      <dgm:t>
        <a:bodyPr/>
        <a:lstStyle/>
        <a:p>
          <a:r>
            <a:rPr lang="en-US" sz="2000" dirty="0"/>
            <a:t>Grantee receives copy signed by Grant Officer</a:t>
          </a:r>
        </a:p>
      </dgm:t>
    </dgm:pt>
    <dgm:pt modelId="{AC4F4DF4-4907-465A-A706-D6BAF0E61B2F}" type="parTrans" cxnId="{27184D44-534E-4F37-B36F-A167C1504DEB}">
      <dgm:prSet/>
      <dgm:spPr/>
      <dgm:t>
        <a:bodyPr/>
        <a:lstStyle/>
        <a:p>
          <a:endParaRPr lang="en-US" sz="2000"/>
        </a:p>
      </dgm:t>
    </dgm:pt>
    <dgm:pt modelId="{20AFE0AF-2C66-44B9-B298-AFA64FCCA914}" type="sibTrans" cxnId="{27184D44-534E-4F37-B36F-A167C1504DEB}">
      <dgm:prSet/>
      <dgm:spPr/>
      <dgm:t>
        <a:bodyPr/>
        <a:lstStyle/>
        <a:p>
          <a:endParaRPr lang="en-US" sz="2000"/>
        </a:p>
      </dgm:t>
    </dgm:pt>
    <dgm:pt modelId="{67257402-150E-4700-A773-631D496B73FF}">
      <dgm:prSet phldrT="[Text]" custT="1"/>
      <dgm:spPr/>
      <dgm:t>
        <a:bodyPr/>
        <a:lstStyle/>
        <a:p>
          <a:r>
            <a:rPr lang="en-US" sz="2000" dirty="0"/>
            <a:t>Regional Grant Officer can approve some budget modifications and equipment purchases</a:t>
          </a:r>
        </a:p>
      </dgm:t>
    </dgm:pt>
    <dgm:pt modelId="{FA5DA9CF-77AE-422B-B34E-4B30189A084B}" type="parTrans" cxnId="{98DA6FA6-BDAC-4854-BF1B-B8682DF448A5}">
      <dgm:prSet/>
      <dgm:spPr/>
      <dgm:t>
        <a:bodyPr/>
        <a:lstStyle/>
        <a:p>
          <a:endParaRPr lang="en-US" sz="2000"/>
        </a:p>
      </dgm:t>
    </dgm:pt>
    <dgm:pt modelId="{7CBF64AA-FDCB-4105-9044-866A92DFF115}" type="sibTrans" cxnId="{98DA6FA6-BDAC-4854-BF1B-B8682DF448A5}">
      <dgm:prSet/>
      <dgm:spPr/>
      <dgm:t>
        <a:bodyPr/>
        <a:lstStyle/>
        <a:p>
          <a:endParaRPr lang="en-US" sz="2000"/>
        </a:p>
      </dgm:t>
    </dgm:pt>
    <dgm:pt modelId="{0EA48D9E-2B8B-4CC1-9623-27EBC4C3795C}">
      <dgm:prSet phldrT="[Text]" custT="1"/>
      <dgm:spPr/>
      <dgm:t>
        <a:bodyPr/>
        <a:lstStyle/>
        <a:p>
          <a:r>
            <a:rPr lang="en-US" sz="2000" dirty="0"/>
            <a:t>Otherwise, regional management sends to National Grant Officer for review</a:t>
          </a:r>
        </a:p>
      </dgm:t>
    </dgm:pt>
    <dgm:pt modelId="{F6943858-02F7-4FBD-9B60-00E73FE3CFF5}" type="parTrans" cxnId="{6A240E75-CFAA-4D01-B21D-2EAA83DFA590}">
      <dgm:prSet/>
      <dgm:spPr/>
      <dgm:t>
        <a:bodyPr/>
        <a:lstStyle/>
        <a:p>
          <a:endParaRPr lang="en-US" sz="2000"/>
        </a:p>
      </dgm:t>
    </dgm:pt>
    <dgm:pt modelId="{ABFC549A-4ED0-4D16-B5DE-F3671ED1B2F1}" type="sibTrans" cxnId="{6A240E75-CFAA-4D01-B21D-2EAA83DFA590}">
      <dgm:prSet/>
      <dgm:spPr/>
      <dgm:t>
        <a:bodyPr/>
        <a:lstStyle/>
        <a:p>
          <a:endParaRPr lang="en-US" sz="2000"/>
        </a:p>
      </dgm:t>
    </dgm:pt>
    <dgm:pt modelId="{EC7CF020-ABA2-430F-A301-BC8C9311CCCC}" type="pres">
      <dgm:prSet presAssocID="{B69B913C-4340-442F-AA41-6884474727CD}" presName="rootnode" presStyleCnt="0">
        <dgm:presLayoutVars>
          <dgm:chMax/>
          <dgm:chPref/>
          <dgm:dir/>
          <dgm:animLvl val="lvl"/>
        </dgm:presLayoutVars>
      </dgm:prSet>
      <dgm:spPr/>
    </dgm:pt>
    <dgm:pt modelId="{15567966-42F6-47E8-A6CC-82AF2B12F302}" type="pres">
      <dgm:prSet presAssocID="{8839164B-98D1-4A30-B584-B12DCB183BF6}" presName="composite" presStyleCnt="0"/>
      <dgm:spPr/>
    </dgm:pt>
    <dgm:pt modelId="{9B518060-2D51-4BB7-99E7-72DE5B708A8A}" type="pres">
      <dgm:prSet presAssocID="{8839164B-98D1-4A30-B584-B12DCB183BF6}" presName="bentUpArrow1" presStyleLbl="alignImgPlace1" presStyleIdx="0" presStyleCnt="2"/>
      <dgm:spPr/>
    </dgm:pt>
    <dgm:pt modelId="{FA322064-D592-43C6-91C1-91577522B927}" type="pres">
      <dgm:prSet presAssocID="{8839164B-98D1-4A30-B584-B12DCB183BF6}" presName="ParentText" presStyleLbl="node1" presStyleIdx="0" presStyleCnt="3">
        <dgm:presLayoutVars>
          <dgm:chMax val="1"/>
          <dgm:chPref val="1"/>
          <dgm:bulletEnabled val="1"/>
        </dgm:presLayoutVars>
      </dgm:prSet>
      <dgm:spPr/>
    </dgm:pt>
    <dgm:pt modelId="{ADAEF136-3BC9-4513-858E-CA4B0A1498CD}" type="pres">
      <dgm:prSet presAssocID="{8839164B-98D1-4A30-B584-B12DCB183BF6}" presName="ChildText" presStyleLbl="revTx" presStyleIdx="0" presStyleCnt="3" custScaleX="268301" custScaleY="169277" custLinFactNeighborX="90926" custLinFactNeighborY="-684">
        <dgm:presLayoutVars>
          <dgm:chMax val="0"/>
          <dgm:chPref val="0"/>
          <dgm:bulletEnabled val="1"/>
        </dgm:presLayoutVars>
      </dgm:prSet>
      <dgm:spPr/>
    </dgm:pt>
    <dgm:pt modelId="{68304B8F-E043-468E-9124-89096A977A27}" type="pres">
      <dgm:prSet presAssocID="{195FFDE0-BBA0-4125-995A-84D5EB69A4D9}" presName="sibTrans" presStyleCnt="0"/>
      <dgm:spPr/>
    </dgm:pt>
    <dgm:pt modelId="{AA3CC88C-3940-4739-BF7E-DD3C3DE1349B}" type="pres">
      <dgm:prSet presAssocID="{8CFEF61D-CABD-4AF4-A79F-E9E643EE630C}" presName="composite" presStyleCnt="0"/>
      <dgm:spPr/>
    </dgm:pt>
    <dgm:pt modelId="{9F8D9A2A-DE7A-4711-8B39-CF1D5475CF9E}" type="pres">
      <dgm:prSet presAssocID="{8CFEF61D-CABD-4AF4-A79F-E9E643EE630C}" presName="bentUpArrow1" presStyleLbl="alignImgPlace1" presStyleIdx="1" presStyleCnt="2"/>
      <dgm:spPr/>
    </dgm:pt>
    <dgm:pt modelId="{1F58009C-9CF7-4D92-A3C4-F45FEBE6A14F}" type="pres">
      <dgm:prSet presAssocID="{8CFEF61D-CABD-4AF4-A79F-E9E643EE630C}" presName="ParentText" presStyleLbl="node1" presStyleIdx="1" presStyleCnt="3">
        <dgm:presLayoutVars>
          <dgm:chMax val="1"/>
          <dgm:chPref val="1"/>
          <dgm:bulletEnabled val="1"/>
        </dgm:presLayoutVars>
      </dgm:prSet>
      <dgm:spPr/>
    </dgm:pt>
    <dgm:pt modelId="{CAC05EB5-880A-4C04-A1C9-EEE426EDA3BD}" type="pres">
      <dgm:prSet presAssocID="{8CFEF61D-CABD-4AF4-A79F-E9E643EE630C}" presName="ChildText" presStyleLbl="revTx" presStyleIdx="1" presStyleCnt="3">
        <dgm:presLayoutVars>
          <dgm:chMax val="0"/>
          <dgm:chPref val="0"/>
          <dgm:bulletEnabled val="1"/>
        </dgm:presLayoutVars>
      </dgm:prSet>
      <dgm:spPr/>
    </dgm:pt>
    <dgm:pt modelId="{33149B77-C42C-4890-90B6-E8F7B86C7FD3}" type="pres">
      <dgm:prSet presAssocID="{39B5C51C-1D61-4F3A-A39F-87C5C31E8F32}" presName="sibTrans" presStyleCnt="0"/>
      <dgm:spPr/>
    </dgm:pt>
    <dgm:pt modelId="{A96041AE-544C-40ED-BD38-4ACFD3478782}" type="pres">
      <dgm:prSet presAssocID="{F7CF8148-07EF-425C-9FF8-8F0429627DD1}" presName="composite" presStyleCnt="0"/>
      <dgm:spPr/>
    </dgm:pt>
    <dgm:pt modelId="{7702D1F8-2567-47F2-9FCC-7FB17CFB1E76}" type="pres">
      <dgm:prSet presAssocID="{F7CF8148-07EF-425C-9FF8-8F0429627DD1}" presName="ParentText" presStyleLbl="node1" presStyleIdx="2" presStyleCnt="3">
        <dgm:presLayoutVars>
          <dgm:chMax val="1"/>
          <dgm:chPref val="1"/>
          <dgm:bulletEnabled val="1"/>
        </dgm:presLayoutVars>
      </dgm:prSet>
      <dgm:spPr/>
    </dgm:pt>
    <dgm:pt modelId="{81377100-4C80-4291-8A82-6204350BEF9C}" type="pres">
      <dgm:prSet presAssocID="{F7CF8148-07EF-425C-9FF8-8F0429627DD1}" presName="FinalChildText" presStyleLbl="revTx" presStyleIdx="2" presStyleCnt="3" custScaleX="146328" custLinFactNeighborX="23502" custLinFactNeighborY="-1332">
        <dgm:presLayoutVars>
          <dgm:chMax val="0"/>
          <dgm:chPref val="0"/>
          <dgm:bulletEnabled val="1"/>
        </dgm:presLayoutVars>
      </dgm:prSet>
      <dgm:spPr/>
    </dgm:pt>
  </dgm:ptLst>
  <dgm:cxnLst>
    <dgm:cxn modelId="{5704080E-5668-4487-B57B-9B837EB5F708}" srcId="{B69B913C-4340-442F-AA41-6884474727CD}" destId="{8CFEF61D-CABD-4AF4-A79F-E9E643EE630C}" srcOrd="1" destOrd="0" parTransId="{42F9C090-5B7C-4FB6-8F26-F4A111EC6561}" sibTransId="{39B5C51C-1D61-4F3A-A39F-87C5C31E8F32}"/>
    <dgm:cxn modelId="{22AC6B11-53F4-418A-AF1E-560C45FA1089}" type="presOf" srcId="{2F7889B5-0B1D-4F70-B095-D0B5A52A233C}" destId="{81377100-4C80-4291-8A82-6204350BEF9C}" srcOrd="0" destOrd="0" presId="urn:microsoft.com/office/officeart/2005/8/layout/StepDownProcess"/>
    <dgm:cxn modelId="{1AD87B17-F6C0-418D-BC68-C9E164D066B9}" srcId="{B69B913C-4340-442F-AA41-6884474727CD}" destId="{8839164B-98D1-4A30-B584-B12DCB183BF6}" srcOrd="0" destOrd="0" parTransId="{C2873EA8-D342-4E9B-B8E6-04092A58798C}" sibTransId="{195FFDE0-BBA0-4125-995A-84D5EB69A4D9}"/>
    <dgm:cxn modelId="{27184D44-534E-4F37-B36F-A167C1504DEB}" srcId="{F7CF8148-07EF-425C-9FF8-8F0429627DD1}" destId="{2F7889B5-0B1D-4F70-B095-D0B5A52A233C}" srcOrd="0" destOrd="0" parTransId="{AC4F4DF4-4907-465A-A706-D6BAF0E61B2F}" sibTransId="{20AFE0AF-2C66-44B9-B298-AFA64FCCA914}"/>
    <dgm:cxn modelId="{56044C45-184A-48B6-BD7E-28DDF5D05533}" type="presOf" srcId="{F7CF8148-07EF-425C-9FF8-8F0429627DD1}" destId="{7702D1F8-2567-47F2-9FCC-7FB17CFB1E76}" srcOrd="0" destOrd="0" presId="urn:microsoft.com/office/officeart/2005/8/layout/StepDownProcess"/>
    <dgm:cxn modelId="{6A240E75-CFAA-4D01-B21D-2EAA83DFA590}" srcId="{8839164B-98D1-4A30-B584-B12DCB183BF6}" destId="{0EA48D9E-2B8B-4CC1-9623-27EBC4C3795C}" srcOrd="1" destOrd="0" parTransId="{F6943858-02F7-4FBD-9B60-00E73FE3CFF5}" sibTransId="{ABFC549A-4ED0-4D16-B5DE-F3671ED1B2F1}"/>
    <dgm:cxn modelId="{A449E191-38DD-48DC-ADC1-0F8806D616F2}" type="presOf" srcId="{8CFEF61D-CABD-4AF4-A79F-E9E643EE630C}" destId="{1F58009C-9CF7-4D92-A3C4-F45FEBE6A14F}" srcOrd="0" destOrd="0" presId="urn:microsoft.com/office/officeart/2005/8/layout/StepDownProcess"/>
    <dgm:cxn modelId="{98EA3898-AF41-47BB-AE3F-C645A1C3EE6D}" type="presOf" srcId="{0EA48D9E-2B8B-4CC1-9623-27EBC4C3795C}" destId="{ADAEF136-3BC9-4513-858E-CA4B0A1498CD}" srcOrd="0" destOrd="1" presId="urn:microsoft.com/office/officeart/2005/8/layout/StepDownProcess"/>
    <dgm:cxn modelId="{98DA6FA6-BDAC-4854-BF1B-B8682DF448A5}" srcId="{8839164B-98D1-4A30-B584-B12DCB183BF6}" destId="{67257402-150E-4700-A773-631D496B73FF}" srcOrd="0" destOrd="0" parTransId="{FA5DA9CF-77AE-422B-B34E-4B30189A084B}" sibTransId="{7CBF64AA-FDCB-4105-9044-866A92DFF115}"/>
    <dgm:cxn modelId="{8B2C96B1-72B5-453B-B68D-94B5F333B61A}" type="presOf" srcId="{67257402-150E-4700-A773-631D496B73FF}" destId="{ADAEF136-3BC9-4513-858E-CA4B0A1498CD}" srcOrd="0" destOrd="0" presId="urn:microsoft.com/office/officeart/2005/8/layout/StepDownProcess"/>
    <dgm:cxn modelId="{BAE8F9BC-9FAB-4B23-9E76-08B17BFFF8D0}" srcId="{B69B913C-4340-442F-AA41-6884474727CD}" destId="{F7CF8148-07EF-425C-9FF8-8F0429627DD1}" srcOrd="2" destOrd="0" parTransId="{186F20C4-82ED-4A0D-9D00-6064080F9862}" sibTransId="{37FBC03F-AA06-41A1-9F61-51E8D6E8BCE4}"/>
    <dgm:cxn modelId="{616B22D9-363D-445D-98EB-B5DF74756408}" type="presOf" srcId="{B69B913C-4340-442F-AA41-6884474727CD}" destId="{EC7CF020-ABA2-430F-A301-BC8C9311CCCC}" srcOrd="0" destOrd="0" presId="urn:microsoft.com/office/officeart/2005/8/layout/StepDownProcess"/>
    <dgm:cxn modelId="{38F7CBE5-5DA1-4F78-B72E-449E9F86A296}" type="presOf" srcId="{8839164B-98D1-4A30-B584-B12DCB183BF6}" destId="{FA322064-D592-43C6-91C1-91577522B927}" srcOrd="0" destOrd="0" presId="urn:microsoft.com/office/officeart/2005/8/layout/StepDownProcess"/>
    <dgm:cxn modelId="{E34A9AEF-A56A-4FAD-9304-8856DD8E1DE7}" type="presParOf" srcId="{EC7CF020-ABA2-430F-A301-BC8C9311CCCC}" destId="{15567966-42F6-47E8-A6CC-82AF2B12F302}" srcOrd="0" destOrd="0" presId="urn:microsoft.com/office/officeart/2005/8/layout/StepDownProcess"/>
    <dgm:cxn modelId="{1359C75A-B146-4ABF-BBBA-CEAB8820488D}" type="presParOf" srcId="{15567966-42F6-47E8-A6CC-82AF2B12F302}" destId="{9B518060-2D51-4BB7-99E7-72DE5B708A8A}" srcOrd="0" destOrd="0" presId="urn:microsoft.com/office/officeart/2005/8/layout/StepDownProcess"/>
    <dgm:cxn modelId="{B4D6E2EB-8E8F-4BE3-9123-49FF7B6E0164}" type="presParOf" srcId="{15567966-42F6-47E8-A6CC-82AF2B12F302}" destId="{FA322064-D592-43C6-91C1-91577522B927}" srcOrd="1" destOrd="0" presId="urn:microsoft.com/office/officeart/2005/8/layout/StepDownProcess"/>
    <dgm:cxn modelId="{D143F11A-44A6-4BC2-B3DB-20F96CEDDFEB}" type="presParOf" srcId="{15567966-42F6-47E8-A6CC-82AF2B12F302}" destId="{ADAEF136-3BC9-4513-858E-CA4B0A1498CD}" srcOrd="2" destOrd="0" presId="urn:microsoft.com/office/officeart/2005/8/layout/StepDownProcess"/>
    <dgm:cxn modelId="{8FD4B5A6-CBFA-452F-914E-45B21AB6EE87}" type="presParOf" srcId="{EC7CF020-ABA2-430F-A301-BC8C9311CCCC}" destId="{68304B8F-E043-468E-9124-89096A977A27}" srcOrd="1" destOrd="0" presId="urn:microsoft.com/office/officeart/2005/8/layout/StepDownProcess"/>
    <dgm:cxn modelId="{5EFC32B9-06F7-4CB2-89B4-AEA03E8EB48E}" type="presParOf" srcId="{EC7CF020-ABA2-430F-A301-BC8C9311CCCC}" destId="{AA3CC88C-3940-4739-BF7E-DD3C3DE1349B}" srcOrd="2" destOrd="0" presId="urn:microsoft.com/office/officeart/2005/8/layout/StepDownProcess"/>
    <dgm:cxn modelId="{4BA9F877-FA44-4E07-99E2-6504931A29A6}" type="presParOf" srcId="{AA3CC88C-3940-4739-BF7E-DD3C3DE1349B}" destId="{9F8D9A2A-DE7A-4711-8B39-CF1D5475CF9E}" srcOrd="0" destOrd="0" presId="urn:microsoft.com/office/officeart/2005/8/layout/StepDownProcess"/>
    <dgm:cxn modelId="{79350795-45F1-4BF3-917B-4774D0CE7D1D}" type="presParOf" srcId="{AA3CC88C-3940-4739-BF7E-DD3C3DE1349B}" destId="{1F58009C-9CF7-4D92-A3C4-F45FEBE6A14F}" srcOrd="1" destOrd="0" presId="urn:microsoft.com/office/officeart/2005/8/layout/StepDownProcess"/>
    <dgm:cxn modelId="{19B9E23B-5369-4FBD-9A4E-9645B86D55FE}" type="presParOf" srcId="{AA3CC88C-3940-4739-BF7E-DD3C3DE1349B}" destId="{CAC05EB5-880A-4C04-A1C9-EEE426EDA3BD}" srcOrd="2" destOrd="0" presId="urn:microsoft.com/office/officeart/2005/8/layout/StepDownProcess"/>
    <dgm:cxn modelId="{3186B347-DD69-4E88-80A4-791F7F8B024B}" type="presParOf" srcId="{EC7CF020-ABA2-430F-A301-BC8C9311CCCC}" destId="{33149B77-C42C-4890-90B6-E8F7B86C7FD3}" srcOrd="3" destOrd="0" presId="urn:microsoft.com/office/officeart/2005/8/layout/StepDownProcess"/>
    <dgm:cxn modelId="{77850F04-7A9D-4EE1-AB15-C330BBA9E1CE}" type="presParOf" srcId="{EC7CF020-ABA2-430F-A301-BC8C9311CCCC}" destId="{A96041AE-544C-40ED-BD38-4ACFD3478782}" srcOrd="4" destOrd="0" presId="urn:microsoft.com/office/officeart/2005/8/layout/StepDownProcess"/>
    <dgm:cxn modelId="{CA7C3E99-96DC-4F19-B142-3D6F25A8A897}" type="presParOf" srcId="{A96041AE-544C-40ED-BD38-4ACFD3478782}" destId="{7702D1F8-2567-47F2-9FCC-7FB17CFB1E76}" srcOrd="0" destOrd="0" presId="urn:microsoft.com/office/officeart/2005/8/layout/StepDownProcess"/>
    <dgm:cxn modelId="{4184ABB2-4CF3-47EA-962E-687F1B605AA0}" type="presParOf" srcId="{A96041AE-544C-40ED-BD38-4ACFD3478782}" destId="{81377100-4C80-4291-8A82-6204350BEF9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A4A94A-6F1B-4A8B-8292-7C245A203CAC}" type="doc">
      <dgm:prSet loTypeId="urn:microsoft.com/office/officeart/2005/8/layout/hProcess9" loCatId="process" qsTypeId="urn:microsoft.com/office/officeart/2005/8/quickstyle/simple5" qsCatId="simple" csTypeId="urn:microsoft.com/office/officeart/2005/8/colors/colorful5" csCatId="colorful" phldr="1"/>
      <dgm:spPr/>
      <dgm:t>
        <a:bodyPr/>
        <a:lstStyle/>
        <a:p>
          <a:endParaRPr lang="en-US"/>
        </a:p>
      </dgm:t>
    </dgm:pt>
    <dgm:pt modelId="{09A8953C-2A04-49ED-ADBD-70B04309E118}">
      <dgm:prSet phldrT="[Text]"/>
      <dgm:spPr>
        <a:solidFill>
          <a:schemeClr val="tx2">
            <a:lumMod val="90000"/>
            <a:lumOff val="10000"/>
          </a:schemeClr>
        </a:solidFill>
      </dgm:spPr>
      <dgm:t>
        <a:bodyPr/>
        <a:lstStyle/>
        <a:p>
          <a:r>
            <a:rPr lang="en-US" dirty="0"/>
            <a:t>Write a formal letter of request addressed to your Grant Officer.</a:t>
          </a:r>
        </a:p>
      </dgm:t>
    </dgm:pt>
    <dgm:pt modelId="{08D657E0-3DBC-4375-8E4F-D349E33FF278}" type="parTrans" cxnId="{5DDF4D42-0A8E-43A1-98E5-F9F515DB79F0}">
      <dgm:prSet/>
      <dgm:spPr/>
      <dgm:t>
        <a:bodyPr/>
        <a:lstStyle/>
        <a:p>
          <a:endParaRPr lang="en-US"/>
        </a:p>
      </dgm:t>
    </dgm:pt>
    <dgm:pt modelId="{8A8AC276-3207-4212-A85D-F4E81C039B18}" type="sibTrans" cxnId="{5DDF4D42-0A8E-43A1-98E5-F9F515DB79F0}">
      <dgm:prSet/>
      <dgm:spPr/>
      <dgm:t>
        <a:bodyPr/>
        <a:lstStyle/>
        <a:p>
          <a:endParaRPr lang="en-US"/>
        </a:p>
      </dgm:t>
    </dgm:pt>
    <dgm:pt modelId="{F9B415C2-C859-4E51-99C2-0070FFB89DEB}">
      <dgm:prSet phldrT="[Text]"/>
      <dgm:spPr>
        <a:solidFill>
          <a:schemeClr val="accent6">
            <a:lumMod val="75000"/>
          </a:schemeClr>
        </a:solidFill>
      </dgm:spPr>
      <dgm:t>
        <a:bodyPr/>
        <a:lstStyle/>
        <a:p>
          <a:r>
            <a:rPr lang="en-US" dirty="0"/>
            <a:t>Include modification type, Closing the Skills Gap grant number, and justification for request.</a:t>
          </a:r>
        </a:p>
      </dgm:t>
    </dgm:pt>
    <dgm:pt modelId="{060A4BFE-CC26-4ABB-ADB5-2DDD01B0B291}" type="parTrans" cxnId="{B52DB517-DEDA-4202-8CFE-768957963CFB}">
      <dgm:prSet/>
      <dgm:spPr/>
      <dgm:t>
        <a:bodyPr/>
        <a:lstStyle/>
        <a:p>
          <a:endParaRPr lang="en-US"/>
        </a:p>
      </dgm:t>
    </dgm:pt>
    <dgm:pt modelId="{1F61913A-7D06-4E62-9408-3FF2E198C9F9}" type="sibTrans" cxnId="{B52DB517-DEDA-4202-8CFE-768957963CFB}">
      <dgm:prSet/>
      <dgm:spPr/>
      <dgm:t>
        <a:bodyPr/>
        <a:lstStyle/>
        <a:p>
          <a:endParaRPr lang="en-US"/>
        </a:p>
      </dgm:t>
    </dgm:pt>
    <dgm:pt modelId="{70DF41E4-6937-4A71-A16A-02ABF24C58B8}">
      <dgm:prSet phldrT="[Text]"/>
      <dgm:spPr>
        <a:solidFill>
          <a:srgbClr val="0064A2"/>
        </a:solidFill>
      </dgm:spPr>
      <dgm:t>
        <a:bodyPr/>
        <a:lstStyle/>
        <a:p>
          <a:r>
            <a:rPr lang="en-US" dirty="0"/>
            <a:t>Submit the final letter, signed by your signatory to FPO, with a copy to the Program Office.</a:t>
          </a:r>
        </a:p>
      </dgm:t>
    </dgm:pt>
    <dgm:pt modelId="{0C0240C4-7031-4440-81C4-B7F64FF5DF52}" type="parTrans" cxnId="{3AE9BE41-2845-4761-B1C4-21F619F45ADF}">
      <dgm:prSet/>
      <dgm:spPr/>
      <dgm:t>
        <a:bodyPr/>
        <a:lstStyle/>
        <a:p>
          <a:endParaRPr lang="en-US"/>
        </a:p>
      </dgm:t>
    </dgm:pt>
    <dgm:pt modelId="{B36F4A34-9CC0-4394-BFE2-92CEEC781054}" type="sibTrans" cxnId="{3AE9BE41-2845-4761-B1C4-21F619F45ADF}">
      <dgm:prSet/>
      <dgm:spPr/>
      <dgm:t>
        <a:bodyPr/>
        <a:lstStyle/>
        <a:p>
          <a:endParaRPr lang="en-US"/>
        </a:p>
      </dgm:t>
    </dgm:pt>
    <dgm:pt modelId="{E1F8B4F7-37A4-4081-9858-90560C5DCAEA}">
      <dgm:prSet phldrT="[Text]"/>
      <dgm:spPr>
        <a:solidFill>
          <a:schemeClr val="tx2">
            <a:lumMod val="75000"/>
            <a:lumOff val="25000"/>
          </a:schemeClr>
        </a:solidFill>
      </dgm:spPr>
      <dgm:t>
        <a:bodyPr/>
        <a:lstStyle/>
        <a:p>
          <a:r>
            <a:rPr lang="en-US" dirty="0"/>
            <a:t>FPO forwards request to Grant Officer.</a:t>
          </a:r>
        </a:p>
      </dgm:t>
    </dgm:pt>
    <dgm:pt modelId="{759E107F-4CB4-43AE-A5C4-291C4DC4607F}" type="parTrans" cxnId="{BE63FDE2-DB7D-4D9F-9DB9-12772FA87E98}">
      <dgm:prSet/>
      <dgm:spPr/>
      <dgm:t>
        <a:bodyPr/>
        <a:lstStyle/>
        <a:p>
          <a:endParaRPr lang="en-US"/>
        </a:p>
      </dgm:t>
    </dgm:pt>
    <dgm:pt modelId="{ADD66BB5-AB25-4EAF-89AA-E76CE8054457}" type="sibTrans" cxnId="{BE63FDE2-DB7D-4D9F-9DB9-12772FA87E98}">
      <dgm:prSet/>
      <dgm:spPr/>
      <dgm:t>
        <a:bodyPr/>
        <a:lstStyle/>
        <a:p>
          <a:endParaRPr lang="en-US"/>
        </a:p>
      </dgm:t>
    </dgm:pt>
    <dgm:pt modelId="{DD780E57-8866-48F5-B0C3-F467C8188B0C}" type="pres">
      <dgm:prSet presAssocID="{DFA4A94A-6F1B-4A8B-8292-7C245A203CAC}" presName="CompostProcess" presStyleCnt="0">
        <dgm:presLayoutVars>
          <dgm:dir/>
          <dgm:resizeHandles val="exact"/>
        </dgm:presLayoutVars>
      </dgm:prSet>
      <dgm:spPr/>
    </dgm:pt>
    <dgm:pt modelId="{290109CF-16D1-417F-98C1-C54DA8E68A60}" type="pres">
      <dgm:prSet presAssocID="{DFA4A94A-6F1B-4A8B-8292-7C245A203CAC}" presName="arrow" presStyleLbl="bgShp" presStyleIdx="0" presStyleCnt="1" custLinFactNeighborX="-1591" custLinFactNeighborY="-2377"/>
      <dgm:spPr/>
    </dgm:pt>
    <dgm:pt modelId="{C5A51F40-9AFC-4860-9569-6D13607EEAE3}" type="pres">
      <dgm:prSet presAssocID="{DFA4A94A-6F1B-4A8B-8292-7C245A203CAC}" presName="linearProcess" presStyleCnt="0"/>
      <dgm:spPr/>
    </dgm:pt>
    <dgm:pt modelId="{7F96408F-3E47-4876-B6BE-313F14ED3CE4}" type="pres">
      <dgm:prSet presAssocID="{09A8953C-2A04-49ED-ADBD-70B04309E118}" presName="textNode" presStyleLbl="node1" presStyleIdx="0" presStyleCnt="4">
        <dgm:presLayoutVars>
          <dgm:bulletEnabled val="1"/>
        </dgm:presLayoutVars>
      </dgm:prSet>
      <dgm:spPr/>
    </dgm:pt>
    <dgm:pt modelId="{E09D0BCC-4E23-4A77-82F3-24532B4C8CD4}" type="pres">
      <dgm:prSet presAssocID="{8A8AC276-3207-4212-A85D-F4E81C039B18}" presName="sibTrans" presStyleCnt="0"/>
      <dgm:spPr/>
    </dgm:pt>
    <dgm:pt modelId="{C8A77895-05C6-419D-9942-BA011AD1FD22}" type="pres">
      <dgm:prSet presAssocID="{F9B415C2-C859-4E51-99C2-0070FFB89DEB}" presName="textNode" presStyleLbl="node1" presStyleIdx="1" presStyleCnt="4">
        <dgm:presLayoutVars>
          <dgm:bulletEnabled val="1"/>
        </dgm:presLayoutVars>
      </dgm:prSet>
      <dgm:spPr/>
    </dgm:pt>
    <dgm:pt modelId="{D363F8F8-D2BA-41FE-83D3-308A0FD8296C}" type="pres">
      <dgm:prSet presAssocID="{1F61913A-7D06-4E62-9408-3FF2E198C9F9}" presName="sibTrans" presStyleCnt="0"/>
      <dgm:spPr/>
    </dgm:pt>
    <dgm:pt modelId="{3A97155D-3E89-4475-8F40-3A7E4BB416BB}" type="pres">
      <dgm:prSet presAssocID="{70DF41E4-6937-4A71-A16A-02ABF24C58B8}" presName="textNode" presStyleLbl="node1" presStyleIdx="2" presStyleCnt="4">
        <dgm:presLayoutVars>
          <dgm:bulletEnabled val="1"/>
        </dgm:presLayoutVars>
      </dgm:prSet>
      <dgm:spPr/>
    </dgm:pt>
    <dgm:pt modelId="{34C88A1B-BCB9-4EAE-8D28-C112C1C187E5}" type="pres">
      <dgm:prSet presAssocID="{B36F4A34-9CC0-4394-BFE2-92CEEC781054}" presName="sibTrans" presStyleCnt="0"/>
      <dgm:spPr/>
    </dgm:pt>
    <dgm:pt modelId="{ED5A4A1B-43CD-4290-9982-31A66B82A379}" type="pres">
      <dgm:prSet presAssocID="{E1F8B4F7-37A4-4081-9858-90560C5DCAEA}" presName="textNode" presStyleLbl="node1" presStyleIdx="3" presStyleCnt="4">
        <dgm:presLayoutVars>
          <dgm:bulletEnabled val="1"/>
        </dgm:presLayoutVars>
      </dgm:prSet>
      <dgm:spPr/>
    </dgm:pt>
  </dgm:ptLst>
  <dgm:cxnLst>
    <dgm:cxn modelId="{B52DB517-DEDA-4202-8CFE-768957963CFB}" srcId="{DFA4A94A-6F1B-4A8B-8292-7C245A203CAC}" destId="{F9B415C2-C859-4E51-99C2-0070FFB89DEB}" srcOrd="1" destOrd="0" parTransId="{060A4BFE-CC26-4ABB-ADB5-2DDD01B0B291}" sibTransId="{1F61913A-7D06-4E62-9408-3FF2E198C9F9}"/>
    <dgm:cxn modelId="{3906652F-3166-4123-87BB-E8B6A4E34B70}" type="presOf" srcId="{70DF41E4-6937-4A71-A16A-02ABF24C58B8}" destId="{3A97155D-3E89-4475-8F40-3A7E4BB416BB}" srcOrd="0" destOrd="0" presId="urn:microsoft.com/office/officeart/2005/8/layout/hProcess9"/>
    <dgm:cxn modelId="{3AE9BE41-2845-4761-B1C4-21F619F45ADF}" srcId="{DFA4A94A-6F1B-4A8B-8292-7C245A203CAC}" destId="{70DF41E4-6937-4A71-A16A-02ABF24C58B8}" srcOrd="2" destOrd="0" parTransId="{0C0240C4-7031-4440-81C4-B7F64FF5DF52}" sibTransId="{B36F4A34-9CC0-4394-BFE2-92CEEC781054}"/>
    <dgm:cxn modelId="{5DDF4D42-0A8E-43A1-98E5-F9F515DB79F0}" srcId="{DFA4A94A-6F1B-4A8B-8292-7C245A203CAC}" destId="{09A8953C-2A04-49ED-ADBD-70B04309E118}" srcOrd="0" destOrd="0" parTransId="{08D657E0-3DBC-4375-8E4F-D349E33FF278}" sibTransId="{8A8AC276-3207-4212-A85D-F4E81C039B18}"/>
    <dgm:cxn modelId="{BD60306A-8F8A-40F3-B9F1-E0B9A88369E8}" type="presOf" srcId="{F9B415C2-C859-4E51-99C2-0070FFB89DEB}" destId="{C8A77895-05C6-419D-9942-BA011AD1FD22}" srcOrd="0" destOrd="0" presId="urn:microsoft.com/office/officeart/2005/8/layout/hProcess9"/>
    <dgm:cxn modelId="{6025E1A0-D6D2-4E06-B1BC-F380C1738C2A}" type="presOf" srcId="{E1F8B4F7-37A4-4081-9858-90560C5DCAEA}" destId="{ED5A4A1B-43CD-4290-9982-31A66B82A379}" srcOrd="0" destOrd="0" presId="urn:microsoft.com/office/officeart/2005/8/layout/hProcess9"/>
    <dgm:cxn modelId="{458D12C0-3991-46C1-B000-6D54330E331D}" type="presOf" srcId="{09A8953C-2A04-49ED-ADBD-70B04309E118}" destId="{7F96408F-3E47-4876-B6BE-313F14ED3CE4}" srcOrd="0" destOrd="0" presId="urn:microsoft.com/office/officeart/2005/8/layout/hProcess9"/>
    <dgm:cxn modelId="{BE63FDE2-DB7D-4D9F-9DB9-12772FA87E98}" srcId="{DFA4A94A-6F1B-4A8B-8292-7C245A203CAC}" destId="{E1F8B4F7-37A4-4081-9858-90560C5DCAEA}" srcOrd="3" destOrd="0" parTransId="{759E107F-4CB4-43AE-A5C4-291C4DC4607F}" sibTransId="{ADD66BB5-AB25-4EAF-89AA-E76CE8054457}"/>
    <dgm:cxn modelId="{FE7C3AFE-754B-43A0-A3D8-5E23F8F3B19E}" type="presOf" srcId="{DFA4A94A-6F1B-4A8B-8292-7C245A203CAC}" destId="{DD780E57-8866-48F5-B0C3-F467C8188B0C}" srcOrd="0" destOrd="0" presId="urn:microsoft.com/office/officeart/2005/8/layout/hProcess9"/>
    <dgm:cxn modelId="{DE140608-7EB9-45F8-8D60-EE1B024928A1}" type="presParOf" srcId="{DD780E57-8866-48F5-B0C3-F467C8188B0C}" destId="{290109CF-16D1-417F-98C1-C54DA8E68A60}" srcOrd="0" destOrd="0" presId="urn:microsoft.com/office/officeart/2005/8/layout/hProcess9"/>
    <dgm:cxn modelId="{A76C8994-775B-43B5-A67E-D068B690E746}" type="presParOf" srcId="{DD780E57-8866-48F5-B0C3-F467C8188B0C}" destId="{C5A51F40-9AFC-4860-9569-6D13607EEAE3}" srcOrd="1" destOrd="0" presId="urn:microsoft.com/office/officeart/2005/8/layout/hProcess9"/>
    <dgm:cxn modelId="{BE048249-9271-4007-945A-022F6D7EDEF8}" type="presParOf" srcId="{C5A51F40-9AFC-4860-9569-6D13607EEAE3}" destId="{7F96408F-3E47-4876-B6BE-313F14ED3CE4}" srcOrd="0" destOrd="0" presId="urn:microsoft.com/office/officeart/2005/8/layout/hProcess9"/>
    <dgm:cxn modelId="{29592549-FAA0-4444-8E62-A247CB7F46D5}" type="presParOf" srcId="{C5A51F40-9AFC-4860-9569-6D13607EEAE3}" destId="{E09D0BCC-4E23-4A77-82F3-24532B4C8CD4}" srcOrd="1" destOrd="0" presId="urn:microsoft.com/office/officeart/2005/8/layout/hProcess9"/>
    <dgm:cxn modelId="{9CAF962E-93F4-451F-A0A5-F6A1BE4B0C3D}" type="presParOf" srcId="{C5A51F40-9AFC-4860-9569-6D13607EEAE3}" destId="{C8A77895-05C6-419D-9942-BA011AD1FD22}" srcOrd="2" destOrd="0" presId="urn:microsoft.com/office/officeart/2005/8/layout/hProcess9"/>
    <dgm:cxn modelId="{CED53F66-033D-4D34-8739-A09518291D44}" type="presParOf" srcId="{C5A51F40-9AFC-4860-9569-6D13607EEAE3}" destId="{D363F8F8-D2BA-41FE-83D3-308A0FD8296C}" srcOrd="3" destOrd="0" presId="urn:microsoft.com/office/officeart/2005/8/layout/hProcess9"/>
    <dgm:cxn modelId="{1352BF93-4071-4AA1-86B0-29FA7BBF2E06}" type="presParOf" srcId="{C5A51F40-9AFC-4860-9569-6D13607EEAE3}" destId="{3A97155D-3E89-4475-8F40-3A7E4BB416BB}" srcOrd="4" destOrd="0" presId="urn:microsoft.com/office/officeart/2005/8/layout/hProcess9"/>
    <dgm:cxn modelId="{27A7C787-B210-41EE-B196-4990A852CFE1}" type="presParOf" srcId="{C5A51F40-9AFC-4860-9569-6D13607EEAE3}" destId="{34C88A1B-BCB9-4EAE-8D28-C112C1C187E5}" srcOrd="5" destOrd="0" presId="urn:microsoft.com/office/officeart/2005/8/layout/hProcess9"/>
    <dgm:cxn modelId="{C992C297-69FE-4BB1-80D7-06D012A99AD8}" type="presParOf" srcId="{C5A51F40-9AFC-4860-9569-6D13607EEAE3}" destId="{ED5A4A1B-43CD-4290-9982-31A66B82A37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8060-2D51-4BB7-99E7-72DE5B708A8A}">
      <dsp:nvSpPr>
        <dsp:cNvPr id="0" name=""/>
        <dsp:cNvSpPr/>
      </dsp:nvSpPr>
      <dsp:spPr>
        <a:xfrm rot="5400000">
          <a:off x="1559630" y="1659757"/>
          <a:ext cx="1235865" cy="140698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tint val="50000"/>
              <a:hueOff val="0"/>
              <a:satOff val="0"/>
              <a:lumOff val="0"/>
              <a:alphaOff val="0"/>
              <a:shade val="30000"/>
            </a:schemeClr>
          </a:contourClr>
        </a:sp3d>
      </dsp:spPr>
      <dsp:style>
        <a:lnRef idx="0">
          <a:scrgbClr r="0" g="0" b="0"/>
        </a:lnRef>
        <a:fillRef idx="1">
          <a:scrgbClr r="0" g="0" b="0"/>
        </a:fillRef>
        <a:effectRef idx="3">
          <a:scrgbClr r="0" g="0" b="0"/>
        </a:effectRef>
        <a:fontRef idx="minor"/>
      </dsp:style>
    </dsp:sp>
    <dsp:sp modelId="{FA322064-D592-43C6-91C1-91577522B927}">
      <dsp:nvSpPr>
        <dsp:cNvPr id="0" name=""/>
        <dsp:cNvSpPr/>
      </dsp:nvSpPr>
      <dsp:spPr>
        <a:xfrm>
          <a:off x="1232201" y="289775"/>
          <a:ext cx="2080469" cy="1456261"/>
        </a:xfrm>
        <a:prstGeom prst="roundRect">
          <a:avLst>
            <a:gd name="adj" fmla="val 16670"/>
          </a:avLst>
        </a:prstGeom>
        <a:gradFill rotWithShape="0">
          <a:gsLst>
            <a:gs pos="0">
              <a:schemeClr val="accent1">
                <a:shade val="80000"/>
                <a:hueOff val="0"/>
                <a:satOff val="0"/>
                <a:lumOff val="0"/>
                <a:alphaOff val="0"/>
              </a:schemeClr>
            </a:gs>
            <a:gs pos="90000">
              <a:schemeClr val="accent1">
                <a:shade val="80000"/>
                <a:hueOff val="0"/>
                <a:satOff val="0"/>
                <a:lumOff val="0"/>
                <a:alphaOff val="0"/>
                <a:shade val="100000"/>
              </a:schemeClr>
            </a:gs>
            <a:gs pos="100000">
              <a:schemeClr val="accent1">
                <a:shade val="80000"/>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shade val="8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Your FPO reviews the modifications</a:t>
          </a:r>
        </a:p>
      </dsp:txBody>
      <dsp:txXfrm>
        <a:off x="1303303" y="360877"/>
        <a:ext cx="1938265" cy="1314057"/>
      </dsp:txXfrm>
    </dsp:sp>
    <dsp:sp modelId="{ADAEF136-3BC9-4513-858E-CA4B0A1498CD}">
      <dsp:nvSpPr>
        <dsp:cNvPr id="0" name=""/>
        <dsp:cNvSpPr/>
      </dsp:nvSpPr>
      <dsp:spPr>
        <a:xfrm>
          <a:off x="3415193" y="12912"/>
          <a:ext cx="4059757" cy="199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Regional Grant Officer can approve some budget modifications and equipment purchases</a:t>
          </a:r>
        </a:p>
        <a:p>
          <a:pPr marL="228600" lvl="1" indent="-228600" algn="l" defTabSz="889000">
            <a:lnSpc>
              <a:spcPct val="90000"/>
            </a:lnSpc>
            <a:spcBef>
              <a:spcPct val="0"/>
            </a:spcBef>
            <a:spcAft>
              <a:spcPct val="15000"/>
            </a:spcAft>
            <a:buChar char="•"/>
          </a:pPr>
          <a:r>
            <a:rPr lang="en-US" sz="2000" kern="1200" dirty="0"/>
            <a:t>Otherwise, regional management sends to National Grant Officer for review</a:t>
          </a:r>
        </a:p>
      </dsp:txBody>
      <dsp:txXfrm>
        <a:off x="3415193" y="12912"/>
        <a:ext cx="4059757" cy="1992415"/>
      </dsp:txXfrm>
    </dsp:sp>
    <dsp:sp modelId="{9F8D9A2A-DE7A-4711-8B39-CF1D5475CF9E}">
      <dsp:nvSpPr>
        <dsp:cNvPr id="0" name=""/>
        <dsp:cNvSpPr/>
      </dsp:nvSpPr>
      <dsp:spPr>
        <a:xfrm rot="5400000">
          <a:off x="3895750" y="3295619"/>
          <a:ext cx="1235865" cy="1406989"/>
        </a:xfrm>
        <a:prstGeom prst="bentUpArrow">
          <a:avLst>
            <a:gd name="adj1" fmla="val 32840"/>
            <a:gd name="adj2" fmla="val 25000"/>
            <a:gd name="adj3" fmla="val 35780"/>
          </a:avLst>
        </a:prstGeom>
        <a:solidFill>
          <a:schemeClr val="accent1">
            <a:tint val="50000"/>
            <a:hueOff val="15558"/>
            <a:satOff val="-773"/>
            <a:lumOff val="15502"/>
            <a:alphaOff val="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tint val="50000"/>
              <a:hueOff val="15558"/>
              <a:satOff val="-773"/>
              <a:lumOff val="15502"/>
              <a:alphaOff val="0"/>
              <a:shade val="30000"/>
            </a:schemeClr>
          </a:contourClr>
        </a:sp3d>
      </dsp:spPr>
      <dsp:style>
        <a:lnRef idx="0">
          <a:scrgbClr r="0" g="0" b="0"/>
        </a:lnRef>
        <a:fillRef idx="1">
          <a:scrgbClr r="0" g="0" b="0"/>
        </a:fillRef>
        <a:effectRef idx="3">
          <a:scrgbClr r="0" g="0" b="0"/>
        </a:effectRef>
        <a:fontRef idx="minor"/>
      </dsp:style>
    </dsp:sp>
    <dsp:sp modelId="{1F58009C-9CF7-4D92-A3C4-F45FEBE6A14F}">
      <dsp:nvSpPr>
        <dsp:cNvPr id="0" name=""/>
        <dsp:cNvSpPr/>
      </dsp:nvSpPr>
      <dsp:spPr>
        <a:xfrm>
          <a:off x="3568320" y="1925638"/>
          <a:ext cx="2080469" cy="1456261"/>
        </a:xfrm>
        <a:prstGeom prst="roundRect">
          <a:avLst>
            <a:gd name="adj" fmla="val 16670"/>
          </a:avLst>
        </a:prstGeom>
        <a:gradFill rotWithShape="0">
          <a:gsLst>
            <a:gs pos="0">
              <a:schemeClr val="accent1">
                <a:shade val="80000"/>
                <a:hueOff val="138357"/>
                <a:satOff val="-15584"/>
                <a:lumOff val="18948"/>
                <a:alphaOff val="0"/>
              </a:schemeClr>
            </a:gs>
            <a:gs pos="90000">
              <a:schemeClr val="accent1">
                <a:shade val="80000"/>
                <a:hueOff val="138357"/>
                <a:satOff val="-15584"/>
                <a:lumOff val="18948"/>
                <a:alphaOff val="0"/>
                <a:shade val="100000"/>
              </a:schemeClr>
            </a:gs>
            <a:gs pos="100000">
              <a:schemeClr val="accent1">
                <a:shade val="80000"/>
                <a:hueOff val="138357"/>
                <a:satOff val="-15584"/>
                <a:lumOff val="18948"/>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shade val="80000"/>
              <a:hueOff val="138357"/>
              <a:satOff val="-15584"/>
              <a:lumOff val="1894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Limited SOW modifications require review by Program Office</a:t>
          </a:r>
        </a:p>
      </dsp:txBody>
      <dsp:txXfrm>
        <a:off x="3639422" y="1996740"/>
        <a:ext cx="1938265" cy="1314057"/>
      </dsp:txXfrm>
    </dsp:sp>
    <dsp:sp modelId="{CAC05EB5-880A-4C04-A1C9-EEE426EDA3BD}">
      <dsp:nvSpPr>
        <dsp:cNvPr id="0" name=""/>
        <dsp:cNvSpPr/>
      </dsp:nvSpPr>
      <dsp:spPr>
        <a:xfrm>
          <a:off x="5648790" y="2064525"/>
          <a:ext cx="1513135" cy="1177014"/>
        </a:xfrm>
        <a:prstGeom prst="rect">
          <a:avLst/>
        </a:prstGeom>
        <a:noFill/>
        <a:ln>
          <a:noFill/>
        </a:ln>
        <a:effectLst/>
      </dsp:spPr>
      <dsp:style>
        <a:lnRef idx="0">
          <a:scrgbClr r="0" g="0" b="0"/>
        </a:lnRef>
        <a:fillRef idx="0">
          <a:scrgbClr r="0" g="0" b="0"/>
        </a:fillRef>
        <a:effectRef idx="0">
          <a:scrgbClr r="0" g="0" b="0"/>
        </a:effectRef>
        <a:fontRef idx="minor"/>
      </dsp:style>
    </dsp:sp>
    <dsp:sp modelId="{7702D1F8-2567-47F2-9FCC-7FB17CFB1E76}">
      <dsp:nvSpPr>
        <dsp:cNvPr id="0" name=""/>
        <dsp:cNvSpPr/>
      </dsp:nvSpPr>
      <dsp:spPr>
        <a:xfrm>
          <a:off x="5904440" y="3561500"/>
          <a:ext cx="2080469" cy="1456261"/>
        </a:xfrm>
        <a:prstGeom prst="roundRect">
          <a:avLst>
            <a:gd name="adj" fmla="val 16670"/>
          </a:avLst>
        </a:prstGeom>
        <a:solidFill>
          <a:schemeClr val="accent3">
            <a:lumMod val="75000"/>
            <a:lumOff val="2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shade val="80000"/>
              <a:hueOff val="276714"/>
              <a:satOff val="-31168"/>
              <a:lumOff val="3789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National Grant Officer gives final approval</a:t>
          </a:r>
        </a:p>
      </dsp:txBody>
      <dsp:txXfrm>
        <a:off x="5975542" y="3632602"/>
        <a:ext cx="1938265" cy="1314057"/>
      </dsp:txXfrm>
    </dsp:sp>
    <dsp:sp modelId="{81377100-4C80-4291-8A82-6204350BEF9C}">
      <dsp:nvSpPr>
        <dsp:cNvPr id="0" name=""/>
        <dsp:cNvSpPr/>
      </dsp:nvSpPr>
      <dsp:spPr>
        <a:xfrm>
          <a:off x="7990025" y="3684710"/>
          <a:ext cx="2214140" cy="1177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Grantee receives copy signed by Grant Officer</a:t>
          </a:r>
        </a:p>
      </dsp:txBody>
      <dsp:txXfrm>
        <a:off x="7990025" y="3684710"/>
        <a:ext cx="2214140" cy="1177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09CF-16D1-417F-98C1-C54DA8E68A60}">
      <dsp:nvSpPr>
        <dsp:cNvPr id="0" name=""/>
        <dsp:cNvSpPr/>
      </dsp:nvSpPr>
      <dsp:spPr>
        <a:xfrm>
          <a:off x="681205" y="0"/>
          <a:ext cx="9418637" cy="5038725"/>
        </a:xfrm>
        <a:prstGeom prst="rightArrow">
          <a:avLst/>
        </a:prstGeom>
        <a:solidFill>
          <a:schemeClr val="accent5">
            <a:tint val="40000"/>
            <a:hueOff val="0"/>
            <a:satOff val="0"/>
            <a:lumOff val="0"/>
            <a:alphaOff val="0"/>
          </a:schemeClr>
        </a:solidFill>
        <a:ln>
          <a:noFill/>
        </a:ln>
        <a:effectLst>
          <a:outerShdw blurRad="38100" dist="17779" dir="5400000" rotWithShape="0">
            <a:srgbClr val="000000">
              <a:alpha val="40000"/>
            </a:srgbClr>
          </a:outerShdw>
        </a:effectLst>
      </dsp:spPr>
      <dsp:style>
        <a:lnRef idx="0">
          <a:scrgbClr r="0" g="0" b="0"/>
        </a:lnRef>
        <a:fillRef idx="1">
          <a:scrgbClr r="0" g="0" b="0"/>
        </a:fillRef>
        <a:effectRef idx="2">
          <a:scrgbClr r="0" g="0" b="0"/>
        </a:effectRef>
        <a:fontRef idx="minor"/>
      </dsp:style>
    </dsp:sp>
    <dsp:sp modelId="{7F96408F-3E47-4876-B6BE-313F14ED3CE4}">
      <dsp:nvSpPr>
        <dsp:cNvPr id="0" name=""/>
        <dsp:cNvSpPr/>
      </dsp:nvSpPr>
      <dsp:spPr>
        <a:xfrm>
          <a:off x="5545" y="1511617"/>
          <a:ext cx="2667387" cy="2015490"/>
        </a:xfrm>
        <a:prstGeom prst="roundRect">
          <a:avLst/>
        </a:prstGeom>
        <a:solidFill>
          <a:schemeClr val="tx2">
            <a:lumMod val="90000"/>
            <a:lumOff val="10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Write a formal letter of request addressed to your Grant Officer.</a:t>
          </a:r>
        </a:p>
      </dsp:txBody>
      <dsp:txXfrm>
        <a:off x="103933" y="1610005"/>
        <a:ext cx="2470611" cy="1818714"/>
      </dsp:txXfrm>
    </dsp:sp>
    <dsp:sp modelId="{C8A77895-05C6-419D-9942-BA011AD1FD22}">
      <dsp:nvSpPr>
        <dsp:cNvPr id="0" name=""/>
        <dsp:cNvSpPr/>
      </dsp:nvSpPr>
      <dsp:spPr>
        <a:xfrm>
          <a:off x="2806302" y="1511617"/>
          <a:ext cx="2667387" cy="2015490"/>
        </a:xfrm>
        <a:prstGeom prst="round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3086285"/>
              <a:satOff val="10035"/>
              <a:lumOff val="-4052"/>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Include modification type, Closing the Skills Gap grant number, and justification for request.</a:t>
          </a:r>
        </a:p>
      </dsp:txBody>
      <dsp:txXfrm>
        <a:off x="2904690" y="1610005"/>
        <a:ext cx="2470611" cy="1818714"/>
      </dsp:txXfrm>
    </dsp:sp>
    <dsp:sp modelId="{3A97155D-3E89-4475-8F40-3A7E4BB416BB}">
      <dsp:nvSpPr>
        <dsp:cNvPr id="0" name=""/>
        <dsp:cNvSpPr/>
      </dsp:nvSpPr>
      <dsp:spPr>
        <a:xfrm>
          <a:off x="5607059" y="1511617"/>
          <a:ext cx="2667387" cy="2015490"/>
        </a:xfrm>
        <a:prstGeom prst="roundRect">
          <a:avLst/>
        </a:prstGeom>
        <a:solidFill>
          <a:srgbClr val="0064A2"/>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6172569"/>
              <a:satOff val="20070"/>
              <a:lumOff val="-8104"/>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Submit the final letter, signed by your signatory to FPO, with a copy to the Program Office.</a:t>
          </a:r>
        </a:p>
      </dsp:txBody>
      <dsp:txXfrm>
        <a:off x="5705447" y="1610005"/>
        <a:ext cx="2470611" cy="1818714"/>
      </dsp:txXfrm>
    </dsp:sp>
    <dsp:sp modelId="{ED5A4A1B-43CD-4290-9982-31A66B82A379}">
      <dsp:nvSpPr>
        <dsp:cNvPr id="0" name=""/>
        <dsp:cNvSpPr/>
      </dsp:nvSpPr>
      <dsp:spPr>
        <a:xfrm>
          <a:off x="8407816" y="1511617"/>
          <a:ext cx="2667387" cy="2015490"/>
        </a:xfrm>
        <a:prstGeom prst="roundRect">
          <a:avLst/>
        </a:prstGeom>
        <a:solidFill>
          <a:schemeClr val="tx2">
            <a:lumMod val="75000"/>
            <a:lumOff val="2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9258853"/>
              <a:satOff val="30105"/>
              <a:lumOff val="-1215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FPO forwards request to Grant Officer.</a:t>
          </a:r>
        </a:p>
      </dsp:txBody>
      <dsp:txXfrm>
        <a:off x="8506204" y="1610005"/>
        <a:ext cx="2470611" cy="181871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D3E3BE-3B4E-48C9-BC83-B00733499118}" type="datetimeFigureOut">
              <a:rPr lang="en-US" smtClean="0"/>
              <a:t>8/5/2020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355DC-C5CA-4BC7-88CD-E27982C2AFC3}" type="slidenum">
              <a:rPr lang="en-US" smtClean="0"/>
              <a:t>‹#›</a:t>
            </a:fld>
            <a:endParaRPr lang="en-US"/>
          </a:p>
        </p:txBody>
      </p:sp>
    </p:spTree>
    <p:extLst>
      <p:ext uri="{BB962C8B-B14F-4D97-AF65-F5344CB8AC3E}">
        <p14:creationId xmlns:p14="http://schemas.microsoft.com/office/powerpoint/2010/main" val="2736600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8/5/2020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mailto:Garcia.Patricia@dol.gov" TargetMode="External"/><Relationship Id="rId3" Type="http://schemas.openxmlformats.org/officeDocument/2006/relationships/hyperlink" Target="mailto:treml.bernard.e@dol.gov" TargetMode="External"/><Relationship Id="rId7" Type="http://schemas.openxmlformats.org/officeDocument/2006/relationships/hyperlink" Target="mailto:Guido.Dean@dol.gov"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mailto:Light.Dudley@dol.gov" TargetMode="External"/><Relationship Id="rId5" Type="http://schemas.openxmlformats.org/officeDocument/2006/relationships/hyperlink" Target="mailto:Garner.Garfield@dol.gov" TargetMode="External"/><Relationship Id="rId4" Type="http://schemas.openxmlformats.org/officeDocument/2006/relationships/hyperlink" Target="mailto:Foti.James@dol.gov"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2448699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a:t>
            </a:r>
          </a:p>
          <a:p>
            <a:endParaRPr lang="en-US" dirty="0"/>
          </a:p>
          <a:p>
            <a:r>
              <a:rPr lang="en-US" dirty="0"/>
              <a:t>Thanks Marcy, and to all of you for joining</a:t>
            </a:r>
            <a:r>
              <a:rPr lang="en-US" baseline="0" dirty="0"/>
              <a:t> this webinar today. We are excited about the work that you will accomplish through this discretionary grant.  Per our records, about 64 percent of you are not new, meaning you received either the first SAE or the ASE grant, and about 34 percent of you are new. We want to go over the roles and responsibilities as it relates to DOL and how we want to communicate with you throughout the life of the grant. Next slide please.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2731016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r>
              <a:rPr lang="en-US" baseline="0" dirty="0"/>
              <a:t> </a:t>
            </a:r>
          </a:p>
          <a:p>
            <a:endParaRPr lang="en-US" baseline="0" dirty="0"/>
          </a:p>
          <a:p>
            <a:r>
              <a:rPr lang="en-US" baseline="0" dirty="0"/>
              <a:t>The OA has a bifurcated system with the national office consisting of about 30 people, and then we have regional and state staff amount to a little over 100 staff. The national office is the overarching responsible office for this grant, but we work with the regional staff, especially our federal project officers and OA subject matter experts to provide oversight of the grant and ensure compliance with the grant conditions as outlined in your agreements. Next slide please.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727904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r>
              <a:rPr lang="en-US" baseline="0" dirty="0"/>
              <a:t> </a:t>
            </a:r>
          </a:p>
          <a:p>
            <a:endParaRPr lang="en-US" baseline="0" dirty="0"/>
          </a:p>
          <a:p>
            <a:r>
              <a:rPr lang="en-US" baseline="0" dirty="0"/>
              <a:t>We just mentioned grant agreements, and later today you will be introduced to your Grant Officer, Brinda Ruggles. The OGM provides policy guidance and address fiscal and admin requirements, review modification and so on. We work hand in hand with OGM, question about your grant should be directed to the mailbox apprenticeship.grants@dol.gov and we will work with the FPO and determine which issues should be escalated to our OGM. Next slide please.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346340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r>
              <a:rPr lang="en-US" baseline="0" dirty="0"/>
              <a:t> </a:t>
            </a:r>
          </a:p>
          <a:p>
            <a:endParaRPr lang="en-US" baseline="0" dirty="0"/>
          </a:p>
          <a:p>
            <a:r>
              <a:rPr lang="en-US" baseline="0" dirty="0"/>
              <a:t>As mentioned, we have the national office and a main part of my role as your project manager is to provide support to FPOs, clarification of policy guidance, ensure TA, etc. And many of you have been introduced to our TA provider, Maher, that will continue to provide services for this discretionary grant – SAE 2020. Next slide please.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3467573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a:p>
            <a:endParaRPr lang="en-US" dirty="0"/>
          </a:p>
          <a:p>
            <a:r>
              <a:rPr lang="en-US" dirty="0"/>
              <a:t>While</a:t>
            </a:r>
            <a:r>
              <a:rPr lang="en-US" baseline="0" dirty="0"/>
              <a:t> I just discussed the program office responsibilities, one key mention was that of the role of the FPO and providing support to your FPO. In that vein, please see about the primary functions of  your FPO. Please familiarize yourselves, if not already done so, to ensure you know that you can seek their guidance as it related to compliance with federal regulations and statutes, as well as the terms outlined in the grant agreement. Next slide please. </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dirty="0"/>
          </a:p>
        </p:txBody>
      </p:sp>
    </p:spTree>
    <p:extLst>
      <p:ext uri="{BB962C8B-B14F-4D97-AF65-F5344CB8AC3E}">
        <p14:creationId xmlns:p14="http://schemas.microsoft.com/office/powerpoint/2010/main" val="148096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defTabSz="966387">
              <a:defRPr/>
            </a:pPr>
            <a:r>
              <a:rPr lang="en-US" dirty="0"/>
              <a:t>Michelle:</a:t>
            </a:r>
          </a:p>
          <a:p>
            <a:pPr defTabSz="966387">
              <a:defRPr/>
            </a:pPr>
            <a:endParaRPr lang="en-US" dirty="0"/>
          </a:p>
          <a:p>
            <a:pPr defTabSz="966387">
              <a:defRPr/>
            </a:pPr>
            <a:r>
              <a:rPr lang="en-US" dirty="0"/>
              <a:t>Again,</a:t>
            </a:r>
            <a:r>
              <a:rPr lang="en-US" baseline="0" dirty="0"/>
              <a:t> this provides a quick snap shot of the regional breakdown for the office . Note, we have RDs in each state as follows: </a:t>
            </a:r>
          </a:p>
          <a:p>
            <a:pPr defTabSz="966387">
              <a:defRPr/>
            </a:pPr>
            <a:endParaRPr lang="en-US" baseline="0" dirty="0"/>
          </a:p>
          <a:p>
            <a:r>
              <a:rPr lang="en-US" sz="1200" b="0" i="0" kern="1200" dirty="0">
                <a:solidFill>
                  <a:schemeClr val="tx1"/>
                </a:solidFill>
                <a:effectLst/>
                <a:latin typeface="+mn-lt"/>
                <a:ea typeface="+mn-ea"/>
                <a:cs typeface="+mn-cs"/>
              </a:rPr>
              <a:t>Region I: Boston</a:t>
            </a:r>
          </a:p>
          <a:p>
            <a:r>
              <a:rPr lang="en-US" sz="1200" b="0" i="0" kern="1200" dirty="0">
                <a:solidFill>
                  <a:schemeClr val="tx1"/>
                </a:solidFill>
                <a:effectLst/>
                <a:latin typeface="+mn-lt"/>
                <a:ea typeface="+mn-ea"/>
                <a:cs typeface="+mn-cs"/>
              </a:rPr>
              <a:t>Bernard Treml, Regional Director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25 New Sudbury St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Room E-350</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Boston, MA 02203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Phone: 617-788-0176</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3"/>
              </a:rPr>
              <a:t>treml.bernard.e@dol.gov</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States: Connecticut, Maine, Massachusetts, New Hampshire, New Jersey, New York, Puerto Rico, Rhode Island, Vermont, Virgin Islands</a:t>
            </a:r>
          </a:p>
          <a:p>
            <a:r>
              <a:rPr lang="en-US" sz="1200" b="0" i="0" kern="1200" dirty="0">
                <a:solidFill>
                  <a:schemeClr val="tx1"/>
                </a:solidFill>
                <a:effectLst/>
                <a:latin typeface="+mn-lt"/>
                <a:ea typeface="+mn-ea"/>
                <a:cs typeface="+mn-cs"/>
              </a:rPr>
              <a:t>Region II: Philadelphia</a:t>
            </a:r>
          </a:p>
          <a:p>
            <a:r>
              <a:rPr lang="en-US" sz="1200" b="0" i="0" kern="1200" dirty="0">
                <a:solidFill>
                  <a:schemeClr val="tx1"/>
                </a:solidFill>
                <a:effectLst/>
                <a:latin typeface="+mn-lt"/>
                <a:ea typeface="+mn-ea"/>
                <a:cs typeface="+mn-cs"/>
              </a:rPr>
              <a:t>James Foti, Regional Director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170 S Independence Mall West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Suite 825 East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Philadelphia, PA 19106-3315</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Phone: 215-861-4830</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Fax: 215-861-4833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4"/>
              </a:rPr>
              <a:t>Foti.James@dol.gov</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States: Delaware, District of Columbia, Maryland, Pennsylvania, Virginia, West Virginia</a:t>
            </a:r>
          </a:p>
          <a:p>
            <a:r>
              <a:rPr lang="en-US" sz="1200" b="0" i="0" kern="1200" dirty="0">
                <a:solidFill>
                  <a:schemeClr val="tx1"/>
                </a:solidFill>
                <a:effectLst/>
                <a:latin typeface="+mn-lt"/>
                <a:ea typeface="+mn-ea"/>
                <a:cs typeface="+mn-cs"/>
              </a:rPr>
              <a:t>Region III: Atlanta</a:t>
            </a:r>
          </a:p>
          <a:p>
            <a:r>
              <a:rPr lang="en-US" sz="1200" b="0" i="0" kern="1200" dirty="0">
                <a:solidFill>
                  <a:schemeClr val="tx1"/>
                </a:solidFill>
                <a:effectLst/>
                <a:latin typeface="+mn-lt"/>
                <a:ea typeface="+mn-ea"/>
                <a:cs typeface="+mn-cs"/>
              </a:rPr>
              <a:t>Garfield G. Garner Jr., Regional Director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61 Forsyth St SW</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Room 6T100</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Atlanta, GA 30303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Phone: 404-302-5478</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Fax: 404-302-5479</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5"/>
              </a:rPr>
              <a:t>Garner.Garfield@dol.gov</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States: Alabama, Florida, Georgia, Kentucky, Mississippi, North Carolina, South Carolina, Tennessee</a:t>
            </a:r>
          </a:p>
          <a:p>
            <a:r>
              <a:rPr lang="en-US" sz="1200" b="0" i="0" kern="1200" dirty="0">
                <a:solidFill>
                  <a:schemeClr val="tx1"/>
                </a:solidFill>
                <a:effectLst/>
                <a:latin typeface="+mn-lt"/>
                <a:ea typeface="+mn-ea"/>
                <a:cs typeface="+mn-cs"/>
              </a:rPr>
              <a:t>Region IV: Dallas</a:t>
            </a:r>
          </a:p>
          <a:p>
            <a:r>
              <a:rPr lang="en-US" sz="1200" b="0" i="0" kern="1200" dirty="0">
                <a:solidFill>
                  <a:schemeClr val="tx1"/>
                </a:solidFill>
                <a:effectLst/>
                <a:latin typeface="+mn-lt"/>
                <a:ea typeface="+mn-ea"/>
                <a:cs typeface="+mn-cs"/>
              </a:rPr>
              <a:t>Dudley Light, Regional Director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525 S Griffin St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Room 317-L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Dallas, TX 75202</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Phone: 972-850-4682</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Fax: 972-850-4688</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6"/>
              </a:rPr>
              <a:t>Light.Dudley@dol.gov</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States: Arkansas, Colorado, Louisiana, Montana, New Mexico, North Dakota, Oklahoma, South Dakota, Texas, Utah, Wyoming</a:t>
            </a:r>
          </a:p>
          <a:p>
            <a:r>
              <a:rPr lang="en-US" sz="1200" b="0" i="0" kern="1200" dirty="0">
                <a:solidFill>
                  <a:schemeClr val="tx1"/>
                </a:solidFill>
                <a:effectLst/>
                <a:latin typeface="+mn-lt"/>
                <a:ea typeface="+mn-ea"/>
                <a:cs typeface="+mn-cs"/>
              </a:rPr>
              <a:t>Region V: Chicago</a:t>
            </a:r>
          </a:p>
          <a:p>
            <a:r>
              <a:rPr lang="en-US" sz="1200" b="0" i="0" kern="1200" dirty="0">
                <a:solidFill>
                  <a:schemeClr val="tx1"/>
                </a:solidFill>
                <a:effectLst/>
                <a:latin typeface="+mn-lt"/>
                <a:ea typeface="+mn-ea"/>
                <a:cs typeface="+mn-cs"/>
              </a:rPr>
              <a:t>Dean Guido, Regional Director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230 S Dearborn St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Room 656</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Chicago, IL 60604</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Phone: 312-596-5500</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Fax: 312-596-5501</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7"/>
              </a:rPr>
              <a:t>Guido.Dean@dol.gov</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States: Illinois, Indiana, Iowa, Kansas, Michigan, Minnesota, Missouri, Nebraska, Ohio, Wisconsin</a:t>
            </a:r>
          </a:p>
          <a:p>
            <a:r>
              <a:rPr lang="en-US" sz="1200" b="0" i="0" kern="1200" dirty="0">
                <a:solidFill>
                  <a:schemeClr val="tx1"/>
                </a:solidFill>
                <a:effectLst/>
                <a:latin typeface="+mn-lt"/>
                <a:ea typeface="+mn-ea"/>
                <a:cs typeface="+mn-cs"/>
              </a:rPr>
              <a:t>Region VI: San Francisco</a:t>
            </a:r>
          </a:p>
          <a:p>
            <a:r>
              <a:rPr lang="en-US" sz="1200" b="0" i="0" kern="1200" dirty="0">
                <a:solidFill>
                  <a:schemeClr val="tx1"/>
                </a:solidFill>
                <a:effectLst/>
                <a:latin typeface="+mn-lt"/>
                <a:ea typeface="+mn-ea"/>
                <a:cs typeface="+mn-cs"/>
              </a:rPr>
              <a:t>Patricia Garcia, Regional Director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90 7th St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Suite 17-100</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San Francisco, CA 94103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Phone: 415-625-2232</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Fax: 415-625-2235</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Email: </a:t>
            </a:r>
            <a:r>
              <a:rPr lang="en-US" sz="1200" b="0" i="0" kern="1200" dirty="0">
                <a:solidFill>
                  <a:schemeClr val="tx1"/>
                </a:solidFill>
                <a:effectLst/>
                <a:latin typeface="+mn-lt"/>
                <a:ea typeface="+mn-ea"/>
                <a:cs typeface="+mn-cs"/>
                <a:hlinkClick r:id="rId8"/>
              </a:rPr>
              <a:t>Garcia.Patricia@dol.gov</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States: Alaska, Arizona, California, Guam, Hawaii, Idaho, Nevada, Northern Mariana Islands, Oregon, Washington</a:t>
            </a:r>
          </a:p>
          <a:p>
            <a:pPr defTabSz="966387">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15</a:t>
            </a:fld>
            <a:endParaRPr lang="en-US" dirty="0"/>
          </a:p>
        </p:txBody>
      </p:sp>
      <p:sp>
        <p:nvSpPr>
          <p:cNvPr id="5" name="Header Placeholder 4"/>
          <p:cNvSpPr>
            <a:spLocks noGrp="1"/>
          </p:cNvSpPr>
          <p:nvPr>
            <p:ph type="hdr" sz="quarter" idx="11"/>
          </p:nvPr>
        </p:nvSpPr>
        <p:spPr/>
        <p:txBody>
          <a:bodyPr/>
          <a:lstStyle/>
          <a:p>
            <a:r>
              <a:rPr lang="en-US" dirty="0"/>
              <a:t>Draft-Please do not distribute</a:t>
            </a:r>
          </a:p>
        </p:txBody>
      </p:sp>
    </p:spTree>
    <p:extLst>
      <p:ext uri="{BB962C8B-B14F-4D97-AF65-F5344CB8AC3E}">
        <p14:creationId xmlns:p14="http://schemas.microsoft.com/office/powerpoint/2010/main" val="4126171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a:p>
            <a:endParaRPr lang="en-US" dirty="0"/>
          </a:p>
          <a:p>
            <a:r>
              <a:rPr lang="en-US" dirty="0"/>
              <a:t>As</a:t>
            </a:r>
            <a:r>
              <a:rPr lang="en-US" baseline="0" dirty="0"/>
              <a:t> mentioned earlier, we have OA SMEs, and these are their functionalities, including understand the intricacies of 29 CFR 29 and 29 CFR 30 to help you understand the ins and outs of a registered apprenticeship program. Next slide please. </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16</a:t>
            </a:fld>
            <a:endParaRPr lang="en-US" dirty="0"/>
          </a:p>
        </p:txBody>
      </p:sp>
    </p:spTree>
    <p:extLst>
      <p:ext uri="{BB962C8B-B14F-4D97-AF65-F5344CB8AC3E}">
        <p14:creationId xmlns:p14="http://schemas.microsoft.com/office/powerpoint/2010/main" val="3439873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r>
              <a:rPr lang="en-US" baseline="0" dirty="0"/>
              <a:t> </a:t>
            </a:r>
          </a:p>
          <a:p>
            <a:endParaRPr lang="en-US" baseline="0" dirty="0"/>
          </a:p>
          <a:p>
            <a:r>
              <a:rPr lang="en-US" baseline="0" dirty="0"/>
              <a:t>Now we want to hone in on allowable activities, as mentioned also in the TEGL and the Program Compliance Letter you all received. Next slide please.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3158832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RAP only, no IRAP</a:t>
            </a:r>
            <a:r>
              <a:rPr lang="en-US" baseline="0" dirty="0"/>
              <a:t> or other apprenticeships not registered. </a:t>
            </a:r>
            <a:endParaRPr lang="en-US" dirty="0"/>
          </a:p>
          <a:p>
            <a:endParaRPr lang="en-US" dirty="0"/>
          </a:p>
          <a:p>
            <a:r>
              <a:rPr lang="en-US" dirty="0"/>
              <a:t>Program Authority. Funds awarded come from the Department’s annual appropriated funds to develop and expand RAPs. This appropriation allows the Department to grant funds to “[e]</a:t>
            </a:r>
            <a:r>
              <a:rPr lang="en-US" dirty="0" err="1"/>
              <a:t>xpand</a:t>
            </a:r>
            <a:r>
              <a:rPr lang="en-US" dirty="0"/>
              <a:t> opportunities relating to apprenticeship programs registered under the National Apprenticeship Act[.]” This means recipients must spend these funds on activities that will create or assist in the creation of RAPs. Funding is authorized under the Department of Defense and Labor, Health and Human Services, and Education Appropriations Act, 2019 and Continuing Appropriations Act, 2019 (Public Law 115-245, Division B, Title I) and was</a:t>
            </a:r>
            <a:r>
              <a:rPr lang="en-US" baseline="0" dirty="0"/>
              <a:t> </a:t>
            </a:r>
            <a:r>
              <a:rPr lang="en-US" dirty="0"/>
              <a:t>awarded under CFDA Number 17.285. In other words, this funding</a:t>
            </a:r>
            <a:r>
              <a:rPr lang="en-US" baseline="0" dirty="0"/>
              <a:t> does not support IRAPs or other programs that are not registered apprenticeships. </a:t>
            </a:r>
            <a:endParaRPr lang="en-US" dirty="0"/>
          </a:p>
          <a:p>
            <a:endParaRPr lang="en-US" dirty="0"/>
          </a:p>
          <a:p>
            <a:r>
              <a:rPr lang="en-US" dirty="0"/>
              <a:t>Apprenticeships registered by DOL or a recognized SAA are a proven model of job preparation that combine paid on-the-job learning (OJL) with related instruction to progressively increase workers’ skill levels and wages. RAPs are also a business-driven model that provides an effective way for employers to recruit, train, and retain highly skilled workers. RAPs allow employers to develop and apply industry standards to training programs, thereby increasing productivity and the quality of the workforce. RAPs offer job seekers immediate employment opportunities that pay sustainable wages and offer advancement along a career path. Graduates of RAPs receive nationally recognized, portable credentials, and their training may be applied toward further post-secondary education. The regulations for RAPs at 29 C.F.R. parts 29, subpart A, and 30 are authorized through the National Apprenticeship Act of 1937 (29 U.S.C. 50). The Office of Apprenticeship (OA), in conjunction with SAAs, are responsible for: RAPs that meet federal and State standards, issuing certificates of completion to apprentices, encouraging the development of new programs through outreach and technical assistance, protecting the safety and welfare of apprentices, and assuring that all programs provide high-quality training. All RAPs consist of the following five core components: direct business involvement, OJL, related instruction, rewards for skill gains, and a national occupational credential.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66730-EE61-4D99-8BE2-A414A6EBA2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920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r>
              <a:rPr lang="en-US" baseline="0" dirty="0"/>
              <a:t> </a:t>
            </a:r>
            <a:endParaRPr lang="en-US" dirty="0"/>
          </a:p>
          <a:p>
            <a:endParaRPr lang="en-US" dirty="0"/>
          </a:p>
          <a:p>
            <a:r>
              <a:rPr lang="en-US" dirty="0"/>
              <a:t>Equally so this funding may support pre-apprenticeship</a:t>
            </a:r>
            <a:r>
              <a:rPr lang="en-US" baseline="0" dirty="0"/>
              <a:t> leading to RAPs, but note that for your specified targets pre-apprenticeships are not counted towards enrollment goals but can be served as participants under the grant. </a:t>
            </a:r>
          </a:p>
          <a:p>
            <a:endParaRPr lang="en-US" baseline="0" dirty="0"/>
          </a:p>
          <a:p>
            <a:r>
              <a:rPr lang="en-US" baseline="0" dirty="0"/>
              <a:t>Note well, that TEN 13-12 describes pre-apprenticeship but you must adhere to the definition as outlined in the TEGL.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15337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r>
              <a:rPr lang="en-US" baseline="0" dirty="0"/>
              <a:t> </a:t>
            </a:r>
            <a:endParaRPr lang="en-US" dirty="0"/>
          </a:p>
          <a:p>
            <a:r>
              <a:rPr lang="en-US" dirty="0"/>
              <a:t>Good morning all, welcome to the SAE</a:t>
            </a:r>
            <a:r>
              <a:rPr lang="en-US" baseline="0" dirty="0"/>
              <a:t> 2020 Grantee Orientation. Many of you are familiar from the past ASE and SAE and others may be new grantees. We welcome you to this discussion about the grant and the resources we have available. Next, here is the agenda with a quick highlight of what will be covered today…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152441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1876217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MICHELLE</a:t>
            </a:r>
          </a:p>
          <a:p>
            <a:endParaRPr lang="en-US" baseline="0" dirty="0"/>
          </a:p>
          <a:p>
            <a:r>
              <a:rPr lang="en-US" baseline="0" dirty="0"/>
              <a:t>Thanks Marcy, now I want to talk a little about the difference between the various state grants. Next slide please. </a:t>
            </a:r>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1998800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a:t>
            </a:r>
            <a:r>
              <a:rPr lang="en-US" baseline="0" dirty="0"/>
              <a:t>  Thank you Marcy for highlighting a very important segment. As Marcy mentioned, the ASE grantees will also be using the system. Now I want to highlight some of the differences between the grants. [Highlight some of the differences between the grants.]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2433689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back over</a:t>
            </a:r>
            <a:r>
              <a:rPr lang="en-US" baseline="0" dirty="0"/>
              <a:t> to Marcy:</a:t>
            </a:r>
          </a:p>
          <a:p>
            <a:endParaRPr lang="en-US" baseline="0" dirty="0"/>
          </a:p>
          <a:p>
            <a:r>
              <a:rPr lang="en-US" baseline="0" dirty="0"/>
              <a:t>Thanks Michelle. This is one of my favorite topics to speak on –performance and reporting. This year, for the first time, we will be reporting in the WIPs system. This is not a case management but a database that allows us to verify and validate participants served under this grant. Next slide please.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361270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MARCY:</a:t>
            </a:r>
          </a:p>
          <a:p>
            <a:endParaRPr lang="en-US" dirty="0"/>
          </a:p>
          <a:p>
            <a:r>
              <a:rPr lang="en-US" dirty="0"/>
              <a:t>Here</a:t>
            </a:r>
            <a:r>
              <a:rPr lang="en-US" baseline="0" dirty="0"/>
              <a:t> is a snapshot of the performance outputs and outcomes. We noted in the TEGL that targets were not required for Tier I but definitely for Tier II awardees. As seen here we want to capture information not just about those served, but about targeted populations such as minorities, veterans, persons with disabilities and so on. </a:t>
            </a:r>
          </a:p>
          <a:p>
            <a:endParaRPr lang="en-US" baseline="0" dirty="0"/>
          </a:p>
          <a:p>
            <a:r>
              <a:rPr lang="en-US" baseline="0" dirty="0"/>
              <a:t>Next slide please.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4213647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MARCY</a:t>
            </a:r>
            <a:r>
              <a:rPr lang="en-US" baseline="0" dirty="0"/>
              <a:t>: </a:t>
            </a:r>
          </a:p>
          <a:p>
            <a:endParaRPr lang="en-US" baseline="0" dirty="0"/>
          </a:p>
          <a:p>
            <a:r>
              <a:rPr lang="en-US" baseline="0" dirty="0"/>
              <a:t>This year for the first time, we will be using the WIPs – Workforce Integrated Performance System, to capture participant level data from these grants. As noted above, the first quarterly report is due 45 dates at the end of each calendar quarter. No worries, for the new grantees present, our TA provider, Maher will send out reminders for you. We will also have upcoming webinars to walk through requirements for data submission in the PIRL. We will have a beta testing group that will provide data for the PIRL, so we will try and address all the technical difficulties you may encounter. Of note, this is not a case management system, you will need to have your own to help validate and confirm apprentice participants.  Thank you, next slide please.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4170243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r>
              <a:rPr lang="en-US" baseline="0" dirty="0"/>
              <a:t> – Will continue with Maher. For newer grantees, there is a specific ASE </a:t>
            </a:r>
            <a:r>
              <a:rPr lang="en-US" baseline="0" dirty="0" err="1"/>
              <a:t>CoP</a:t>
            </a:r>
            <a:r>
              <a:rPr lang="en-US" baseline="0" dirty="0"/>
              <a:t> and a general Apprenticeship </a:t>
            </a:r>
            <a:r>
              <a:rPr lang="en-US" baseline="0" dirty="0" err="1"/>
              <a:t>CoP</a:t>
            </a:r>
            <a:r>
              <a:rPr lang="en-US" baseline="0" dirty="0"/>
              <a:t> that will be used for the SAE 2020 grantees</a:t>
            </a:r>
            <a:r>
              <a:rPr lang="en-US" baseline="0"/>
              <a:t>.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3164898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Your grant work will be supported by a technical assistance contract with Maher and Maher.  </a:t>
            </a:r>
          </a:p>
          <a:p>
            <a:endParaRPr lang="en-US" dirty="0">
              <a:cs typeface="Calibri"/>
            </a:endParaRPr>
          </a:p>
          <a:p>
            <a:r>
              <a:rPr lang="en-US" dirty="0">
                <a:cs typeface="Calibri"/>
              </a:rPr>
              <a:t>As part of this TA, you will receive</a:t>
            </a:r>
          </a:p>
          <a:p>
            <a:pPr marL="628650" lvl="1" indent="-171450">
              <a:lnSpc>
                <a:spcPct val="95000"/>
              </a:lnSpc>
              <a:spcBef>
                <a:spcPts val="800"/>
              </a:spcBef>
              <a:buFont typeface="Arial"/>
              <a:buChar char="•"/>
            </a:pPr>
            <a:r>
              <a:rPr lang="en-US" dirty="0"/>
              <a:t>Subject matter expertise and customized support</a:t>
            </a:r>
            <a:endParaRPr lang="en-US" dirty="0">
              <a:cs typeface="Calibri"/>
            </a:endParaRPr>
          </a:p>
          <a:p>
            <a:pPr marL="628650" lvl="1" indent="-171450">
              <a:lnSpc>
                <a:spcPct val="95000"/>
              </a:lnSpc>
              <a:spcBef>
                <a:spcPts val="800"/>
              </a:spcBef>
              <a:buFont typeface="Arial"/>
              <a:buChar char="•"/>
            </a:pPr>
            <a:r>
              <a:rPr lang="en-US" dirty="0"/>
              <a:t>One-on-one coaching by a dedicated TA coach who will provide you with personalized support to address challenges</a:t>
            </a:r>
            <a:endParaRPr lang="en-US" dirty="0">
              <a:cs typeface="Calibri"/>
            </a:endParaRPr>
          </a:p>
          <a:p>
            <a:pPr marL="628650" lvl="1" indent="-171450">
              <a:lnSpc>
                <a:spcPct val="95000"/>
              </a:lnSpc>
              <a:spcBef>
                <a:spcPts val="800"/>
              </a:spcBef>
              <a:buFont typeface="Arial"/>
              <a:buChar char="•"/>
            </a:pPr>
            <a:r>
              <a:rPr lang="en-US" dirty="0"/>
              <a:t>Opportunities to advance your knowledge and build skills through webinars, trainings, cohort learning and more</a:t>
            </a:r>
            <a:endParaRPr lang="en-US" dirty="0">
              <a:cs typeface="Calibri"/>
            </a:endParaRPr>
          </a:p>
          <a:p>
            <a:pPr marL="628650" lvl="1" indent="-171450">
              <a:lnSpc>
                <a:spcPct val="95000"/>
              </a:lnSpc>
              <a:spcBef>
                <a:spcPts val="800"/>
              </a:spcBef>
              <a:buFont typeface="Arial"/>
              <a:buChar char="•"/>
            </a:pPr>
            <a:r>
              <a:rPr lang="en-US" dirty="0"/>
              <a:t>Intensive TA provided on-site or virtually by coaches and subject matter experts</a:t>
            </a:r>
            <a:endParaRPr lang="en-US" dirty="0">
              <a:cs typeface="Calibri"/>
            </a:endParaRPr>
          </a:p>
          <a:p>
            <a:pPr lvl="1">
              <a:lnSpc>
                <a:spcPct val="95000"/>
              </a:lnSpc>
              <a:spcBef>
                <a:spcPts val="800"/>
              </a:spcBef>
            </a:pPr>
            <a:endParaRPr lang="en-US" dirty="0">
              <a:cs typeface="Calibri"/>
            </a:endParaRPr>
          </a:p>
          <a:p>
            <a:pPr>
              <a:lnSpc>
                <a:spcPct val="95000"/>
              </a:lnSpc>
              <a:spcBef>
                <a:spcPts val="800"/>
              </a:spcBef>
              <a:buFont typeface="Arial"/>
            </a:pPr>
            <a:r>
              <a:rPr lang="en-US" dirty="0">
                <a:cs typeface="Calibri"/>
              </a:rPr>
              <a:t>A community of practice on workforce GPS provides a wide range of apprenticeship information, toolkits, resources and best practices</a:t>
            </a:r>
          </a:p>
          <a:p>
            <a:endParaRPr lang="en-US" dirty="0">
              <a:cs typeface="Calibri"/>
            </a:endParaRPr>
          </a:p>
          <a:p>
            <a:r>
              <a:rPr lang="en-US" dirty="0">
                <a:cs typeface="Calibri"/>
              </a:rPr>
              <a:t>You'll also receive a monthly newsletter called Apprenticeship Connections that provides critical grant management information, TA resources, announcements of upcoming events, and more.</a:t>
            </a:r>
          </a:p>
          <a:p>
            <a:endParaRPr lang="en-US" dirty="0">
              <a:cs typeface="Calibri"/>
            </a:endParaRPr>
          </a:p>
          <a:p>
            <a:r>
              <a:rPr lang="en-US" dirty="0">
                <a:cs typeface="Calibri"/>
              </a:rPr>
              <a:t>Over the next few weeks, you will here from the TA Project Director, Gina Wells with information about accessing coaching and other TA.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658266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to Brinda. </a:t>
            </a:r>
          </a:p>
        </p:txBody>
      </p:sp>
      <p:sp>
        <p:nvSpPr>
          <p:cNvPr id="4" name="Slide Number Placeholder 3"/>
          <p:cNvSpPr>
            <a:spLocks noGrp="1"/>
          </p:cNvSpPr>
          <p:nvPr>
            <p:ph type="sldNum" sz="quarter" idx="10"/>
          </p:nvPr>
        </p:nvSpPr>
        <p:spPr/>
        <p:txBody>
          <a:bodyPr/>
          <a:lstStyle/>
          <a:p>
            <a:fld id="{0DB0D2C8-4E9D-4ABA-936B-5E500A1B423B}" type="slidenum">
              <a:rPr lang="en-US" smtClean="0"/>
              <a:t>28</a:t>
            </a:fld>
            <a:endParaRPr lang="en-US" dirty="0"/>
          </a:p>
        </p:txBody>
      </p:sp>
    </p:spTree>
    <p:extLst>
      <p:ext uri="{BB962C8B-B14F-4D97-AF65-F5344CB8AC3E}">
        <p14:creationId xmlns:p14="http://schemas.microsoft.com/office/powerpoint/2010/main" val="2173902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132" fontAlgn="base">
              <a:spcBef>
                <a:spcPct val="30000"/>
              </a:spcBef>
              <a:spcAft>
                <a:spcPct val="0"/>
              </a:spcAft>
              <a:defRPr/>
            </a:pPr>
            <a:r>
              <a:rPr lang="en-US" altLang="en-US" b="1" u="sng" dirty="0"/>
              <a:t>Brinda</a:t>
            </a:r>
          </a:p>
          <a:p>
            <a:pPr defTabSz="914132" fontAlgn="base">
              <a:spcBef>
                <a:spcPct val="30000"/>
              </a:spcBef>
              <a:spcAft>
                <a:spcPct val="0"/>
              </a:spcAft>
              <a:defRPr/>
            </a:pPr>
            <a:endParaRPr lang="en-US" altLang="en-US" dirty="0"/>
          </a:p>
          <a:p>
            <a:pPr defTabSz="905165" fontAlgn="base">
              <a:spcBef>
                <a:spcPct val="30000"/>
              </a:spcBef>
              <a:spcAft>
                <a:spcPct val="0"/>
              </a:spcAft>
              <a:defRPr/>
            </a:pPr>
            <a:r>
              <a:rPr lang="en-US" altLang="en-US" baseline="0" dirty="0"/>
              <a:t>Good afternoon everyone. I am Brinda Ruggles from the Office of Grants Management.  C</a:t>
            </a:r>
            <a:r>
              <a:rPr lang="en-US" altLang="en-US" dirty="0"/>
              <a:t>ongratulations again on receiving</a:t>
            </a:r>
            <a:r>
              <a:rPr lang="en-US" altLang="en-US" baseline="0" dirty="0"/>
              <a:t> your awards.  </a:t>
            </a:r>
          </a:p>
          <a:p>
            <a:pPr defTabSz="905165" fontAlgn="base">
              <a:spcBef>
                <a:spcPct val="30000"/>
              </a:spcBef>
              <a:spcAft>
                <a:spcPct val="0"/>
              </a:spcAft>
              <a:defRPr/>
            </a:pPr>
            <a:endParaRPr lang="en-US" altLang="en-US" baseline="0" dirty="0"/>
          </a:p>
          <a:p>
            <a:pPr>
              <a:spcBef>
                <a:spcPct val="0"/>
              </a:spcBef>
            </a:pPr>
            <a:r>
              <a:rPr lang="en-US" altLang="en-US" dirty="0"/>
              <a:t>You</a:t>
            </a:r>
            <a:r>
              <a:rPr lang="en-US" altLang="en-US" baseline="0" dirty="0"/>
              <a:t> already received from our office your </a:t>
            </a:r>
            <a:r>
              <a:rPr lang="en-US" altLang="en-US" dirty="0"/>
              <a:t>grant award package,</a:t>
            </a:r>
            <a:r>
              <a:rPr lang="en-US" altLang="en-US" baseline="0" dirty="0"/>
              <a:t> which </a:t>
            </a:r>
            <a:r>
              <a:rPr lang="en-US" altLang="en-US" dirty="0"/>
              <a:t>consisted of the grant award letter,</a:t>
            </a:r>
            <a:r>
              <a:rPr lang="en-US" altLang="en-US" baseline="0" dirty="0"/>
              <a:t> which is the document labeled Payment Management System Letter; the Grantee Handbook; and </a:t>
            </a:r>
            <a:r>
              <a:rPr lang="en-US" altLang="en-US" dirty="0"/>
              <a:t>the actual grant agreement. This agreement includes the Notice of Award, which contains the signature page;</a:t>
            </a:r>
            <a:r>
              <a:rPr lang="en-US" altLang="en-US" baseline="0" dirty="0"/>
              <a:t> </a:t>
            </a:r>
            <a:r>
              <a:rPr lang="en-US" altLang="en-US" dirty="0"/>
              <a:t>the Condition of Award page; the grant terms and conditions; the Application for Federal Assistance (also known as the SF-424); the budget, which includes the SF-424A and Budget Narrative; the Statement of Work, and (if applicable) the Indirect Cost Rate Agreement.</a:t>
            </a:r>
          </a:p>
          <a:p>
            <a:pPr>
              <a:spcBef>
                <a:spcPct val="0"/>
              </a:spcBef>
            </a:pPr>
            <a:endParaRPr lang="en-US" altLang="en-US" baseline="0" dirty="0"/>
          </a:p>
          <a:p>
            <a:pPr defTabSz="914132" fontAlgn="base">
              <a:spcBef>
                <a:spcPct val="30000"/>
              </a:spcBef>
              <a:spcAft>
                <a:spcPct val="0"/>
              </a:spcAft>
              <a:defRPr/>
            </a:pPr>
            <a:br>
              <a:rPr lang="en-US" altLang="en-US" dirty="0"/>
            </a:br>
            <a:endParaRPr lang="en-US" altLang="en-US" dirty="0"/>
          </a:p>
          <a:p>
            <a:pPr>
              <a:spcBef>
                <a:spcPct val="0"/>
              </a:spcBef>
            </a:pPr>
            <a:endParaRPr lang="en-US" altLang="en-US" dirty="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32" indent="-285666">
              <a:defRPr>
                <a:solidFill>
                  <a:schemeClr val="tx1"/>
                </a:solidFill>
                <a:latin typeface="Calibri" pitchFamily="34" charset="0"/>
              </a:defRPr>
            </a:lvl2pPr>
            <a:lvl3pPr marL="1142666" indent="-228534">
              <a:defRPr>
                <a:solidFill>
                  <a:schemeClr val="tx1"/>
                </a:solidFill>
                <a:latin typeface="Calibri" pitchFamily="34" charset="0"/>
              </a:defRPr>
            </a:lvl3pPr>
            <a:lvl4pPr marL="1599731" indent="-228534">
              <a:defRPr>
                <a:solidFill>
                  <a:schemeClr val="tx1"/>
                </a:solidFill>
                <a:latin typeface="Calibri" pitchFamily="34" charset="0"/>
              </a:defRPr>
            </a:lvl4pPr>
            <a:lvl5pPr marL="2056798" indent="-228534">
              <a:defRPr>
                <a:solidFill>
                  <a:schemeClr val="tx1"/>
                </a:solidFill>
                <a:latin typeface="Calibri" pitchFamily="34" charset="0"/>
              </a:defRPr>
            </a:lvl5pPr>
            <a:lvl6pPr marL="2513864" indent="-228534" fontAlgn="base">
              <a:spcBef>
                <a:spcPct val="0"/>
              </a:spcBef>
              <a:spcAft>
                <a:spcPct val="0"/>
              </a:spcAft>
              <a:defRPr>
                <a:solidFill>
                  <a:schemeClr val="tx1"/>
                </a:solidFill>
                <a:latin typeface="Calibri" pitchFamily="34" charset="0"/>
              </a:defRPr>
            </a:lvl6pPr>
            <a:lvl7pPr marL="2970929" indent="-228534" fontAlgn="base">
              <a:spcBef>
                <a:spcPct val="0"/>
              </a:spcBef>
              <a:spcAft>
                <a:spcPct val="0"/>
              </a:spcAft>
              <a:defRPr>
                <a:solidFill>
                  <a:schemeClr val="tx1"/>
                </a:solidFill>
                <a:latin typeface="Calibri" pitchFamily="34" charset="0"/>
              </a:defRPr>
            </a:lvl7pPr>
            <a:lvl8pPr marL="3427996" indent="-228534" fontAlgn="base">
              <a:spcBef>
                <a:spcPct val="0"/>
              </a:spcBef>
              <a:spcAft>
                <a:spcPct val="0"/>
              </a:spcAft>
              <a:defRPr>
                <a:solidFill>
                  <a:schemeClr val="tx1"/>
                </a:solidFill>
                <a:latin typeface="Calibri" pitchFamily="34" charset="0"/>
              </a:defRPr>
            </a:lvl8pPr>
            <a:lvl9pPr marL="3885061" indent="-22853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DA84884-5D44-491C-854B-E2C081C8A2DD}" type="slidenum">
              <a:rPr lang="en-US" altLang="en-US"/>
              <a:pPr fontAlgn="base">
                <a:spcBef>
                  <a:spcPct val="0"/>
                </a:spcBef>
                <a:spcAft>
                  <a:spcPct val="0"/>
                </a:spcAft>
              </a:pPr>
              <a:t>29</a:t>
            </a:fld>
            <a:endParaRPr lang="en-US" altLang="en-US" dirty="0"/>
          </a:p>
        </p:txBody>
      </p:sp>
      <p:sp>
        <p:nvSpPr>
          <p:cNvPr id="2" name="Header Placeholder 1"/>
          <p:cNvSpPr>
            <a:spLocks noGrp="1"/>
          </p:cNvSpPr>
          <p:nvPr>
            <p:ph type="hdr" sz="quarter" idx="10"/>
          </p:nvPr>
        </p:nvSpPr>
        <p:spPr/>
        <p:txBody>
          <a:bodyPr/>
          <a:lstStyle/>
          <a:p>
            <a:r>
              <a:rPr lang="en-US" dirty="0"/>
              <a:t>Draft-Please do not distribute</a:t>
            </a:r>
          </a:p>
        </p:txBody>
      </p:sp>
    </p:spTree>
    <p:extLst>
      <p:ext uri="{BB962C8B-B14F-4D97-AF65-F5344CB8AC3E}">
        <p14:creationId xmlns:p14="http://schemas.microsoft.com/office/powerpoint/2010/main" val="4052170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r>
              <a:rPr lang="en-US" baseline="0" dirty="0"/>
              <a:t> As noted on this slide, we will discuss roles and responsibilities at the national and regional offices, the support system that we have in place as you implement the grant. We will also point out some key differences between the different rounds of state expansion grants that have been awarded. We will also cover the grant agreement and discuss things like grant modifications and wrap up by pointing to some of our available resources. Next slide please.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299714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b="1" u="sng" dirty="0"/>
              <a:t>Brinda</a:t>
            </a:r>
          </a:p>
          <a:p>
            <a:pPr defTabSz="930002">
              <a:spcBef>
                <a:spcPct val="0"/>
              </a:spcBef>
            </a:pPr>
            <a:endParaRPr lang="en-US" altLang="en-US" dirty="0"/>
          </a:p>
          <a:p>
            <a:pPr defTabSz="920879">
              <a:spcBef>
                <a:spcPct val="0"/>
              </a:spcBef>
              <a:defRPr/>
            </a:pPr>
            <a:r>
              <a:rPr lang="en-US" altLang="en-US" dirty="0"/>
              <a:t>The Grant Award Letter, which is </a:t>
            </a:r>
            <a:r>
              <a:rPr lang="en-US" altLang="en-US" baseline="0" dirty="0"/>
              <a:t>the </a:t>
            </a:r>
            <a:r>
              <a:rPr lang="en-US" altLang="en-US" dirty="0"/>
              <a:t>Payment</a:t>
            </a:r>
            <a:r>
              <a:rPr lang="en-US" altLang="en-US" baseline="0" dirty="0"/>
              <a:t> Management Letter, or PMS,</a:t>
            </a:r>
            <a:r>
              <a:rPr lang="en-US" altLang="en-US" dirty="0"/>
              <a:t> contains important information about 1) how to</a:t>
            </a:r>
            <a:r>
              <a:rPr lang="en-US" altLang="en-US" baseline="0" dirty="0"/>
              <a:t> access your funds via the PMS, which is operated by the Department of Health and Human Services, and 2) how to access DOL’s Grantee Reporting System for financial reporting.  These systems </a:t>
            </a:r>
            <a:r>
              <a:rPr lang="en-US" altLang="en-US" dirty="0"/>
              <a:t>require two separate</a:t>
            </a:r>
            <a:r>
              <a:rPr lang="en-US" altLang="en-US" baseline="0" dirty="0"/>
              <a:t> p</a:t>
            </a:r>
            <a:r>
              <a:rPr lang="en-US" altLang="en-US" dirty="0"/>
              <a:t>asswords and PINs. Information and forms for these</a:t>
            </a:r>
            <a:r>
              <a:rPr lang="en-US" altLang="en-US" baseline="0" dirty="0"/>
              <a:t> systems </a:t>
            </a:r>
            <a:r>
              <a:rPr lang="en-US" altLang="en-US" dirty="0"/>
              <a:t>can be found at </a:t>
            </a:r>
            <a:r>
              <a:rPr lang="en-US" altLang="en-US" b="1" dirty="0"/>
              <a:t>www.doleta.gov/grants </a:t>
            </a:r>
            <a:r>
              <a:rPr lang="en-US" altLang="en-US" b="0" dirty="0"/>
              <a:t>under “Manage</a:t>
            </a:r>
            <a:r>
              <a:rPr lang="en-US" altLang="en-US" b="0" baseline="0" dirty="0"/>
              <a:t> your Awar</a:t>
            </a:r>
            <a:r>
              <a:rPr lang="en-US" altLang="en-US" b="0" dirty="0"/>
              <a:t>ded Grant”.  </a:t>
            </a:r>
          </a:p>
          <a:p>
            <a:pPr defTabSz="920879">
              <a:spcBef>
                <a:spcPct val="0"/>
              </a:spcBef>
              <a:defRPr/>
            </a:pPr>
            <a:endParaRPr lang="en-US" altLang="en-US" b="0" baseline="0" dirty="0"/>
          </a:p>
          <a:p>
            <a:pPr defTabSz="920879">
              <a:spcBef>
                <a:spcPct val="0"/>
              </a:spcBef>
              <a:defRPr/>
            </a:pPr>
            <a:r>
              <a:rPr lang="en-US" altLang="en-US" baseline="0" dirty="0"/>
              <a:t>You’ll f</a:t>
            </a:r>
            <a:r>
              <a:rPr lang="en-US" altLang="en-US" dirty="0"/>
              <a:t>ind information on this site</a:t>
            </a:r>
            <a:r>
              <a:rPr lang="en-US" altLang="en-US" baseline="0" dirty="0"/>
              <a:t> about the </a:t>
            </a:r>
            <a:r>
              <a:rPr lang="en-US" altLang="en-US" dirty="0"/>
              <a:t>grantee fiscal reporting system and the Federal Financial Report form, also known</a:t>
            </a:r>
            <a:r>
              <a:rPr lang="en-US" altLang="en-US" baseline="0" dirty="0"/>
              <a:t> as the </a:t>
            </a:r>
            <a:r>
              <a:rPr lang="en-US" altLang="en-US" dirty="0"/>
              <a:t>ETA-9130.</a:t>
            </a:r>
            <a:r>
              <a:rPr lang="en-US" altLang="en-US" baseline="0" dirty="0"/>
              <a:t> </a:t>
            </a:r>
            <a:r>
              <a:rPr lang="en-US" altLang="en-US" dirty="0"/>
              <a:t>  </a:t>
            </a:r>
          </a:p>
          <a:p>
            <a:pPr defTabSz="920879">
              <a:spcBef>
                <a:spcPct val="0"/>
              </a:spcBef>
            </a:pPr>
            <a:endParaRPr lang="en-US" altLang="en-US" dirty="0"/>
          </a:p>
          <a:p>
            <a:pPr defTabSz="920879">
              <a:spcBef>
                <a:spcPct val="0"/>
              </a:spcBef>
            </a:pPr>
            <a:r>
              <a:rPr lang="en-US" altLang="en-US" dirty="0"/>
              <a:t>Your passwords and PINs are sent separately after you supply the necessary information.  </a:t>
            </a:r>
          </a:p>
          <a:p>
            <a:pPr defTabSz="920879">
              <a:spcBef>
                <a:spcPct val="0"/>
              </a:spcBef>
            </a:pPr>
            <a:endParaRPr lang="en-US" altLang="en-US" b="1" dirty="0"/>
          </a:p>
          <a:p>
            <a:pPr defTabSz="920879">
              <a:spcBef>
                <a:spcPct val="0"/>
              </a:spcBef>
            </a:pPr>
            <a:r>
              <a:rPr lang="en-US" altLang="en-US" b="1" dirty="0"/>
              <a:t>Once you receive it, please do not lose it</a:t>
            </a:r>
            <a:r>
              <a:rPr lang="en-US" altLang="en-US" dirty="0"/>
              <a:t>!</a:t>
            </a:r>
          </a:p>
          <a:p>
            <a:pPr>
              <a:spcBef>
                <a:spcPct val="0"/>
              </a:spcBef>
            </a:pPr>
            <a:endParaRPr lang="en-US" altLang="en-US" b="1" u="sng" dirty="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32" indent="-285666">
              <a:defRPr>
                <a:solidFill>
                  <a:schemeClr val="tx1"/>
                </a:solidFill>
                <a:latin typeface="Calibri" pitchFamily="34" charset="0"/>
              </a:defRPr>
            </a:lvl2pPr>
            <a:lvl3pPr marL="1142666" indent="-228534">
              <a:defRPr>
                <a:solidFill>
                  <a:schemeClr val="tx1"/>
                </a:solidFill>
                <a:latin typeface="Calibri" pitchFamily="34" charset="0"/>
              </a:defRPr>
            </a:lvl3pPr>
            <a:lvl4pPr marL="1599731" indent="-228534">
              <a:defRPr>
                <a:solidFill>
                  <a:schemeClr val="tx1"/>
                </a:solidFill>
                <a:latin typeface="Calibri" pitchFamily="34" charset="0"/>
              </a:defRPr>
            </a:lvl4pPr>
            <a:lvl5pPr marL="2056798" indent="-228534">
              <a:defRPr>
                <a:solidFill>
                  <a:schemeClr val="tx1"/>
                </a:solidFill>
                <a:latin typeface="Calibri" pitchFamily="34" charset="0"/>
              </a:defRPr>
            </a:lvl5pPr>
            <a:lvl6pPr marL="2513864" indent="-228534" fontAlgn="base">
              <a:spcBef>
                <a:spcPct val="0"/>
              </a:spcBef>
              <a:spcAft>
                <a:spcPct val="0"/>
              </a:spcAft>
              <a:defRPr>
                <a:solidFill>
                  <a:schemeClr val="tx1"/>
                </a:solidFill>
                <a:latin typeface="Calibri" pitchFamily="34" charset="0"/>
              </a:defRPr>
            </a:lvl6pPr>
            <a:lvl7pPr marL="2970929" indent="-228534" fontAlgn="base">
              <a:spcBef>
                <a:spcPct val="0"/>
              </a:spcBef>
              <a:spcAft>
                <a:spcPct val="0"/>
              </a:spcAft>
              <a:defRPr>
                <a:solidFill>
                  <a:schemeClr val="tx1"/>
                </a:solidFill>
                <a:latin typeface="Calibri" pitchFamily="34" charset="0"/>
              </a:defRPr>
            </a:lvl7pPr>
            <a:lvl8pPr marL="3427996" indent="-228534" fontAlgn="base">
              <a:spcBef>
                <a:spcPct val="0"/>
              </a:spcBef>
              <a:spcAft>
                <a:spcPct val="0"/>
              </a:spcAft>
              <a:defRPr>
                <a:solidFill>
                  <a:schemeClr val="tx1"/>
                </a:solidFill>
                <a:latin typeface="Calibri" pitchFamily="34" charset="0"/>
              </a:defRPr>
            </a:lvl8pPr>
            <a:lvl9pPr marL="3885061" indent="-22853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340B5C6-C624-4634-9165-95A56D08C3B5}" type="slidenum">
              <a:rPr lang="en-US" altLang="en-US"/>
              <a:pPr fontAlgn="base">
                <a:spcBef>
                  <a:spcPct val="0"/>
                </a:spcBef>
                <a:spcAft>
                  <a:spcPct val="0"/>
                </a:spcAft>
              </a:pPr>
              <a:t>30</a:t>
            </a:fld>
            <a:endParaRPr lang="en-US" altLang="en-US" dirty="0"/>
          </a:p>
        </p:txBody>
      </p:sp>
      <p:sp>
        <p:nvSpPr>
          <p:cNvPr id="2" name="Header Placeholder 1"/>
          <p:cNvSpPr>
            <a:spLocks noGrp="1"/>
          </p:cNvSpPr>
          <p:nvPr>
            <p:ph type="hdr" sz="quarter" idx="10"/>
          </p:nvPr>
        </p:nvSpPr>
        <p:spPr/>
        <p:txBody>
          <a:bodyPr/>
          <a:lstStyle/>
          <a:p>
            <a:r>
              <a:rPr lang="en-US" dirty="0"/>
              <a:t>Draft-Please do not distribute</a:t>
            </a:r>
          </a:p>
        </p:txBody>
      </p:sp>
    </p:spTree>
    <p:extLst>
      <p:ext uri="{BB962C8B-B14F-4D97-AF65-F5344CB8AC3E}">
        <p14:creationId xmlns:p14="http://schemas.microsoft.com/office/powerpoint/2010/main" val="1176295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b="1" u="sng" dirty="0"/>
              <a:t>Brinda</a:t>
            </a:r>
          </a:p>
          <a:p>
            <a:pPr>
              <a:lnSpc>
                <a:spcPct val="80000"/>
              </a:lnSpc>
              <a:spcBef>
                <a:spcPct val="0"/>
              </a:spcBef>
            </a:pPr>
            <a:endParaRPr lang="en-US" altLang="en-US" dirty="0"/>
          </a:p>
          <a:p>
            <a:pPr>
              <a:lnSpc>
                <a:spcPct val="80000"/>
              </a:lnSpc>
              <a:spcBef>
                <a:spcPct val="0"/>
              </a:spcBef>
            </a:pPr>
            <a:r>
              <a:rPr lang="en-US" altLang="en-US" dirty="0"/>
              <a:t>Briefly,</a:t>
            </a:r>
            <a:r>
              <a:rPr lang="en-US" altLang="en-US" baseline="0" dirty="0"/>
              <a:t> we will go over the Quarterly Financial Report.</a:t>
            </a:r>
            <a:endParaRPr lang="en-US" altLang="en-US" dirty="0"/>
          </a:p>
          <a:p>
            <a:pPr>
              <a:lnSpc>
                <a:spcPct val="80000"/>
              </a:lnSpc>
              <a:spcBef>
                <a:spcPct val="0"/>
              </a:spcBef>
            </a:pPr>
            <a:endParaRPr lang="en-US" altLang="en-US" dirty="0"/>
          </a:p>
          <a:p>
            <a:pPr>
              <a:lnSpc>
                <a:spcPct val="80000"/>
              </a:lnSpc>
              <a:spcBef>
                <a:spcPct val="0"/>
              </a:spcBef>
            </a:pPr>
            <a:r>
              <a:rPr lang="en-US" altLang="en-US" dirty="0"/>
              <a:t>All ETA grant recipients use</a:t>
            </a:r>
            <a:r>
              <a:rPr lang="en-US" altLang="en-US" baseline="0" dirty="0"/>
              <a:t> the </a:t>
            </a:r>
            <a:r>
              <a:rPr lang="en-US" altLang="en-US" dirty="0"/>
              <a:t>ETA 9130 Quarterly Financial Form to report expenditures charged against the</a:t>
            </a:r>
            <a:r>
              <a:rPr lang="en-US" altLang="en-US" baseline="0" dirty="0"/>
              <a:t> grant.  </a:t>
            </a:r>
          </a:p>
          <a:p>
            <a:pPr>
              <a:lnSpc>
                <a:spcPct val="80000"/>
              </a:lnSpc>
              <a:spcBef>
                <a:spcPct val="0"/>
              </a:spcBef>
            </a:pPr>
            <a:endParaRPr lang="en-US" altLang="en-US" baseline="0" dirty="0"/>
          </a:p>
          <a:p>
            <a:pPr>
              <a:lnSpc>
                <a:spcPct val="80000"/>
              </a:lnSpc>
              <a:spcBef>
                <a:spcPct val="0"/>
              </a:spcBef>
            </a:pPr>
            <a:r>
              <a:rPr lang="en-US" altLang="en-US" baseline="0" dirty="0"/>
              <a:t>As with the QPR, </a:t>
            </a:r>
            <a:r>
              <a:rPr lang="en-US" altLang="en-US" dirty="0"/>
              <a:t>the quarterly report is due within 45 days from the end of the quarter.</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3725020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0879" rtl="0" eaLnBrk="1" fontAlgn="auto" latinLnBrk="0" hangingPunct="1">
              <a:lnSpc>
                <a:spcPct val="100000"/>
              </a:lnSpc>
              <a:spcBef>
                <a:spcPct val="0"/>
              </a:spcBef>
              <a:spcAft>
                <a:spcPts val="0"/>
              </a:spcAft>
              <a:buClrTx/>
              <a:buSzTx/>
              <a:buFontTx/>
              <a:buNone/>
              <a:tabLst/>
              <a:defRPr/>
            </a:pPr>
            <a:r>
              <a:rPr lang="en-US" b="1" u="sng" dirty="0"/>
              <a:t>Brinda</a:t>
            </a:r>
          </a:p>
          <a:p>
            <a:pPr marL="0" marR="0" lvl="0" indent="0" algn="l" defTabSz="920879" rtl="0" eaLnBrk="1" fontAlgn="auto" latinLnBrk="0" hangingPunct="1">
              <a:lnSpc>
                <a:spcPct val="100000"/>
              </a:lnSpc>
              <a:spcBef>
                <a:spcPct val="0"/>
              </a:spcBef>
              <a:spcAft>
                <a:spcPts val="0"/>
              </a:spcAft>
              <a:buClrTx/>
              <a:buSzTx/>
              <a:buFontTx/>
              <a:buNone/>
              <a:tabLst/>
              <a:defRPr/>
            </a:pPr>
            <a:endParaRPr lang="en-US" b="1" dirty="0"/>
          </a:p>
          <a:p>
            <a:pPr defTabSz="920879">
              <a:spcBef>
                <a:spcPct val="0"/>
              </a:spcBef>
              <a:defRPr/>
            </a:pPr>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also received t</a:t>
            </a:r>
            <a:r>
              <a:rPr lang="en-US" sz="1200" kern="1200" dirty="0">
                <a:solidFill>
                  <a:schemeClr val="tx1"/>
                </a:solidFill>
                <a:effectLst/>
                <a:latin typeface="+mn-lt"/>
                <a:ea typeface="+mn-ea"/>
                <a:cs typeface="+mn-cs"/>
              </a:rPr>
              <a:t>he Grantee Handbook;</a:t>
            </a:r>
            <a:r>
              <a:rPr lang="en-US" sz="1200" kern="1200" baseline="0" dirty="0">
                <a:solidFill>
                  <a:schemeClr val="tx1"/>
                </a:solidFill>
                <a:effectLst/>
                <a:latin typeface="+mn-lt"/>
                <a:ea typeface="+mn-ea"/>
                <a:cs typeface="+mn-cs"/>
              </a:rPr>
              <a:t> a g</a:t>
            </a:r>
            <a:r>
              <a:rPr lang="en-US" sz="1200" kern="1200" dirty="0">
                <a:solidFill>
                  <a:schemeClr val="tx1"/>
                </a:solidFill>
                <a:effectLst/>
                <a:latin typeface="+mn-lt"/>
                <a:ea typeface="+mn-ea"/>
                <a:cs typeface="+mn-cs"/>
              </a:rPr>
              <a:t>eneral resource designed to orient grantees to the grant process in ETA. </a:t>
            </a:r>
          </a:p>
          <a:p>
            <a:pPr defTabSz="920879">
              <a:spcBef>
                <a:spcPct val="0"/>
              </a:spcBef>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recognize that administering grants can be an overwhelming responsibility; therefore, our goal in assembling this Grantee Handbook was to make sure that you have the resources and information at hand to help you succeed.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Grantee Handbook is presented in seven sections.  Each section contains pertinent information that you and your staff need to know regarding the goals and expectations for managing an ETA competitively awarded grant, such as how</a:t>
            </a:r>
            <a:r>
              <a:rPr lang="en-US" sz="1200" kern="1200" baseline="0" dirty="0">
                <a:solidFill>
                  <a:schemeClr val="tx1"/>
                </a:solidFill>
                <a:effectLst/>
                <a:latin typeface="+mn-lt"/>
                <a:ea typeface="+mn-ea"/>
                <a:cs typeface="+mn-cs"/>
              </a:rPr>
              <a:t> to manage your period of performance, modifying your grants, the audit phase and close out phase.  </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4110984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ct val="0"/>
              </a:spcBef>
            </a:pPr>
            <a:r>
              <a:rPr lang="en-US" altLang="en-US" b="1" u="sng" dirty="0"/>
              <a:t>Brinda</a:t>
            </a:r>
          </a:p>
          <a:p>
            <a:pPr defTabSz="930002">
              <a:spcBef>
                <a:spcPct val="0"/>
              </a:spcBef>
            </a:pPr>
            <a:endParaRPr lang="en-US" altLang="en-US" dirty="0"/>
          </a:p>
          <a:p>
            <a:pPr defTabSz="930002">
              <a:spcBef>
                <a:spcPct val="0"/>
              </a:spcBef>
            </a:pPr>
            <a:r>
              <a:rPr lang="en-US" altLang="en-US" dirty="0"/>
              <a:t>The first page of the grant agreement is the </a:t>
            </a:r>
            <a:r>
              <a:rPr lang="en-US" altLang="en-US" b="1" dirty="0"/>
              <a:t>Notice of Award</a:t>
            </a:r>
            <a:r>
              <a:rPr lang="en-US" altLang="en-US" b="0" dirty="0"/>
              <a:t>, or NOA</a:t>
            </a:r>
            <a:r>
              <a:rPr lang="en-US" altLang="en-US" dirty="0"/>
              <a:t>.  This page has the project title – which is </a:t>
            </a:r>
            <a:r>
              <a:rPr lang="en-US" sz="1200" b="1" i="1" u="none" strike="noStrike" kern="1200" baseline="0" dirty="0">
                <a:solidFill>
                  <a:schemeClr val="tx1"/>
                </a:solidFill>
                <a:latin typeface="+mn-lt"/>
                <a:ea typeface="+mn-ea"/>
                <a:cs typeface="+mn-cs"/>
              </a:rPr>
              <a:t>Building State Capacity to Expand Apprenticeship through Innovation </a:t>
            </a:r>
            <a:r>
              <a:rPr lang="en-US" dirty="0"/>
              <a:t>- </a:t>
            </a:r>
            <a:r>
              <a:rPr lang="en-US" altLang="en-US" dirty="0"/>
              <a:t>and it contains the grant recipient’s identifying information, which is the </a:t>
            </a:r>
            <a:r>
              <a:rPr lang="en-US" altLang="en-US" b="1" dirty="0"/>
              <a:t>name of your organization</a:t>
            </a:r>
            <a:r>
              <a:rPr lang="en-US" altLang="en-US" dirty="0"/>
              <a:t>, </a:t>
            </a:r>
            <a:r>
              <a:rPr lang="en-US" altLang="en-US" b="1" dirty="0"/>
              <a:t>address,</a:t>
            </a:r>
            <a:r>
              <a:rPr lang="en-US" altLang="en-US" dirty="0"/>
              <a:t> </a:t>
            </a:r>
            <a:r>
              <a:rPr lang="en-US" altLang="en-US" b="1" dirty="0"/>
              <a:t>EIN and DUNS number</a:t>
            </a:r>
            <a:r>
              <a:rPr lang="en-US" altLang="en-US" dirty="0"/>
              <a:t>.  </a:t>
            </a:r>
          </a:p>
          <a:p>
            <a:pPr defTabSz="930002">
              <a:spcBef>
                <a:spcPct val="0"/>
              </a:spcBef>
            </a:pPr>
            <a:endParaRPr lang="en-US" altLang="en-US" dirty="0"/>
          </a:p>
          <a:p>
            <a:pPr marL="0" marR="0" lvl="0" indent="0" algn="l" defTabSz="920879" rtl="0" eaLnBrk="1" fontAlgn="auto" latinLnBrk="0" hangingPunct="1">
              <a:lnSpc>
                <a:spcPct val="100000"/>
              </a:lnSpc>
              <a:spcBef>
                <a:spcPct val="0"/>
              </a:spcBef>
              <a:spcAft>
                <a:spcPts val="0"/>
              </a:spcAft>
              <a:buClrTx/>
              <a:buSzTx/>
              <a:buFontTx/>
              <a:buNone/>
              <a:tabLst/>
              <a:defRPr/>
            </a:pPr>
            <a:r>
              <a:rPr lang="en-US" altLang="en-US" dirty="0"/>
              <a:t>It also contains the Federal Award Identification</a:t>
            </a:r>
            <a:r>
              <a:rPr lang="en-US" altLang="en-US" baseline="0" dirty="0"/>
              <a:t> Number, or FAIN, otherwise known as the Grant Number, t</a:t>
            </a:r>
            <a:r>
              <a:rPr lang="en-US" altLang="en-US" dirty="0"/>
              <a:t>he period of performance, award amount, Uniform Administrative Requirements and cost principles, and signatures are also included in this document. All Apprenticeship State Expansion agreement numbers should start with “AP” and then a five-digit number, a “19-60-A”, and then either a one or two-digit number. Please reference this number when you contact the National Program</a:t>
            </a:r>
            <a:r>
              <a:rPr lang="en-US" altLang="en-US" baseline="0" dirty="0"/>
              <a:t> Office or </a:t>
            </a:r>
            <a:r>
              <a:rPr lang="en-US" altLang="en-US" dirty="0"/>
              <a:t>your Federal Project Officer (FPO) when you have questions about your grant. </a:t>
            </a:r>
          </a:p>
          <a:p>
            <a:pPr marL="0" marR="0" lvl="0" indent="0" algn="l" defTabSz="920879" rtl="0" eaLnBrk="1" fontAlgn="auto" latinLnBrk="0" hangingPunct="1">
              <a:lnSpc>
                <a:spcPct val="100000"/>
              </a:lnSpc>
              <a:spcBef>
                <a:spcPct val="0"/>
              </a:spcBef>
              <a:spcAft>
                <a:spcPts val="0"/>
              </a:spcAft>
              <a:buClrTx/>
              <a:buSzTx/>
              <a:buFontTx/>
              <a:buNone/>
              <a:tabLst/>
              <a:defRPr/>
            </a:pPr>
            <a:endParaRPr lang="en-US" altLang="en-US" dirty="0"/>
          </a:p>
          <a:p>
            <a:pPr defTabSz="930002">
              <a:spcBef>
                <a:spcPct val="0"/>
              </a:spcBef>
            </a:pPr>
            <a:endParaRPr lang="en-US" altLang="en-US" dirty="0"/>
          </a:p>
          <a:p>
            <a:pPr defTabSz="930002">
              <a:spcBef>
                <a:spcPct val="0"/>
              </a:spcBef>
            </a:pPr>
            <a:endParaRPr lang="en-US" altLang="en-US" dirty="0"/>
          </a:p>
          <a:p>
            <a:pPr defTabSz="930002">
              <a:spcBef>
                <a:spcPct val="0"/>
              </a:spcBef>
            </a:pPr>
            <a:br>
              <a:rPr lang="en-US" altLang="en-US" dirty="0"/>
            </a:br>
            <a:r>
              <a:rPr lang="en-US" altLang="en-US" dirty="0"/>
              <a:t> </a:t>
            </a:r>
          </a:p>
          <a:p>
            <a:pPr defTabSz="930002">
              <a:spcBef>
                <a:spcPct val="0"/>
              </a:spcBef>
            </a:pPr>
            <a:endParaRPr lang="en-US" altLang="en-US" dirty="0"/>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32" indent="-285666">
              <a:defRPr>
                <a:solidFill>
                  <a:schemeClr val="tx1"/>
                </a:solidFill>
                <a:latin typeface="Calibri" pitchFamily="34" charset="0"/>
              </a:defRPr>
            </a:lvl2pPr>
            <a:lvl3pPr marL="1142666" indent="-228534">
              <a:defRPr>
                <a:solidFill>
                  <a:schemeClr val="tx1"/>
                </a:solidFill>
                <a:latin typeface="Calibri" pitchFamily="34" charset="0"/>
              </a:defRPr>
            </a:lvl3pPr>
            <a:lvl4pPr marL="1599731" indent="-228534">
              <a:defRPr>
                <a:solidFill>
                  <a:schemeClr val="tx1"/>
                </a:solidFill>
                <a:latin typeface="Calibri" pitchFamily="34" charset="0"/>
              </a:defRPr>
            </a:lvl4pPr>
            <a:lvl5pPr marL="2056798" indent="-228534">
              <a:defRPr>
                <a:solidFill>
                  <a:schemeClr val="tx1"/>
                </a:solidFill>
                <a:latin typeface="Calibri" pitchFamily="34" charset="0"/>
              </a:defRPr>
            </a:lvl5pPr>
            <a:lvl6pPr marL="2513864" indent="-228534" fontAlgn="base">
              <a:spcBef>
                <a:spcPct val="0"/>
              </a:spcBef>
              <a:spcAft>
                <a:spcPct val="0"/>
              </a:spcAft>
              <a:defRPr>
                <a:solidFill>
                  <a:schemeClr val="tx1"/>
                </a:solidFill>
                <a:latin typeface="Calibri" pitchFamily="34" charset="0"/>
              </a:defRPr>
            </a:lvl6pPr>
            <a:lvl7pPr marL="2970929" indent="-228534" fontAlgn="base">
              <a:spcBef>
                <a:spcPct val="0"/>
              </a:spcBef>
              <a:spcAft>
                <a:spcPct val="0"/>
              </a:spcAft>
              <a:defRPr>
                <a:solidFill>
                  <a:schemeClr val="tx1"/>
                </a:solidFill>
                <a:latin typeface="Calibri" pitchFamily="34" charset="0"/>
              </a:defRPr>
            </a:lvl7pPr>
            <a:lvl8pPr marL="3427996" indent="-228534" fontAlgn="base">
              <a:spcBef>
                <a:spcPct val="0"/>
              </a:spcBef>
              <a:spcAft>
                <a:spcPct val="0"/>
              </a:spcAft>
              <a:defRPr>
                <a:solidFill>
                  <a:schemeClr val="tx1"/>
                </a:solidFill>
                <a:latin typeface="Calibri" pitchFamily="34" charset="0"/>
              </a:defRPr>
            </a:lvl8pPr>
            <a:lvl9pPr marL="3885061" indent="-22853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C74D932-1B02-437C-9034-4F848A2E2DFE}" type="slidenum">
              <a:rPr lang="en-US" altLang="en-US"/>
              <a:pPr fontAlgn="base">
                <a:spcBef>
                  <a:spcPct val="0"/>
                </a:spcBef>
                <a:spcAft>
                  <a:spcPct val="0"/>
                </a:spcAft>
              </a:pPr>
              <a:t>33</a:t>
            </a:fld>
            <a:endParaRPr lang="en-US" altLang="en-US" dirty="0"/>
          </a:p>
        </p:txBody>
      </p:sp>
      <p:sp>
        <p:nvSpPr>
          <p:cNvPr id="2" name="Header Placeholder 1"/>
          <p:cNvSpPr>
            <a:spLocks noGrp="1"/>
          </p:cNvSpPr>
          <p:nvPr>
            <p:ph type="hdr" sz="quarter" idx="10"/>
          </p:nvPr>
        </p:nvSpPr>
        <p:spPr/>
        <p:txBody>
          <a:bodyPr/>
          <a:lstStyle/>
          <a:p>
            <a:r>
              <a:rPr lang="en-US" dirty="0"/>
              <a:t>Draft-Please do not distribute</a:t>
            </a:r>
          </a:p>
        </p:txBody>
      </p:sp>
    </p:spTree>
    <p:extLst>
      <p:ext uri="{BB962C8B-B14F-4D97-AF65-F5344CB8AC3E}">
        <p14:creationId xmlns:p14="http://schemas.microsoft.com/office/powerpoint/2010/main" val="2945166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u="sng" dirty="0"/>
              <a:t>Brinda</a:t>
            </a:r>
          </a:p>
          <a:p>
            <a:pPr defTabSz="930002">
              <a:spcBef>
                <a:spcPct val="0"/>
              </a:spcBef>
            </a:pPr>
            <a:endParaRPr lang="en-US" altLang="en-US" dirty="0"/>
          </a:p>
          <a:p>
            <a:pPr defTabSz="930002">
              <a:spcBef>
                <a:spcPct val="0"/>
              </a:spcBef>
            </a:pPr>
            <a:r>
              <a:rPr lang="en-US" altLang="en-US" dirty="0"/>
              <a:t>As grantees, you are required to fully comply with all applicable Statutes, regulations and cost principles in performing your responsibilities under this grant agreement. </a:t>
            </a:r>
          </a:p>
          <a:p>
            <a:pPr defTabSz="930002">
              <a:spcBef>
                <a:spcPct val="0"/>
              </a:spcBef>
            </a:pPr>
            <a:endParaRPr lang="en-US" altLang="en-US" dirty="0"/>
          </a:p>
          <a:p>
            <a:pPr defTabSz="930002">
              <a:spcBef>
                <a:spcPct val="0"/>
              </a:spcBef>
            </a:pPr>
            <a:r>
              <a:rPr lang="en-US" altLang="en-US" dirty="0"/>
              <a:t>Cost principles that are a set of government-wide rules that apply to all ETA grantees, and are outlined in 2 CFR 200 (the Uniform Guidance) and 2 CFR 2900 (DOL</a:t>
            </a:r>
            <a:r>
              <a:rPr lang="en-US" altLang="en-US" baseline="0" dirty="0"/>
              <a:t> Exceptions)</a:t>
            </a:r>
            <a:r>
              <a:rPr lang="en-US" altLang="en-US" dirty="0"/>
              <a:t> which define the conditions under which educational institutions, non-profit organizations, and government agencies may charge costs within federally-funded grants.</a:t>
            </a:r>
            <a:r>
              <a:rPr lang="en-US" altLang="en-US" baseline="0" dirty="0"/>
              <a:t> </a:t>
            </a:r>
            <a:r>
              <a:rPr lang="en-US" altLang="en-US" dirty="0"/>
              <a:t>These regulations provide guidance to help you determine whether specific planned expenditures are allowable, unallowable, or allowable with conditions.</a:t>
            </a:r>
          </a:p>
          <a:p>
            <a:pPr defTabSz="930002">
              <a:spcBef>
                <a:spcPct val="0"/>
              </a:spcBef>
            </a:pPr>
            <a:endParaRPr lang="en-US" altLang="en-US" dirty="0"/>
          </a:p>
          <a:p>
            <a:pPr defTabSz="930002">
              <a:spcBef>
                <a:spcPct val="0"/>
              </a:spcBef>
            </a:pPr>
            <a:r>
              <a:rPr lang="en-US" altLang="en-US" dirty="0"/>
              <a:t>The Uniform Administrative Requirements stated in 2 CFR 200 and codified by ETA regulations at 2 CFR 2900 outline the standards for obtaining consistency and uniformity across Federal agencies.</a:t>
            </a:r>
          </a:p>
          <a:p>
            <a:pPr defTabSz="930002">
              <a:spcBef>
                <a:spcPct val="0"/>
              </a:spcBef>
            </a:pPr>
            <a:endParaRPr lang="en-US" altLang="en-US" dirty="0"/>
          </a:p>
          <a:p>
            <a:pPr defTabSz="930002">
              <a:spcBef>
                <a:spcPct val="0"/>
              </a:spcBef>
            </a:pPr>
            <a:r>
              <a:rPr lang="en-US" altLang="en-US" dirty="0"/>
              <a:t>There are also other requirements included in the Terms and Conditions of the award. </a:t>
            </a:r>
          </a:p>
          <a:p>
            <a:pPr defTabSz="930002">
              <a:spcBef>
                <a:spcPct val="0"/>
              </a:spcBef>
            </a:pPr>
            <a:endParaRPr lang="en-US" altLang="en-US" dirty="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32" indent="-285666">
              <a:defRPr>
                <a:solidFill>
                  <a:schemeClr val="tx1"/>
                </a:solidFill>
                <a:latin typeface="Calibri" pitchFamily="34" charset="0"/>
              </a:defRPr>
            </a:lvl2pPr>
            <a:lvl3pPr marL="1142666" indent="-228534">
              <a:defRPr>
                <a:solidFill>
                  <a:schemeClr val="tx1"/>
                </a:solidFill>
                <a:latin typeface="Calibri" pitchFamily="34" charset="0"/>
              </a:defRPr>
            </a:lvl3pPr>
            <a:lvl4pPr marL="1599731" indent="-228534">
              <a:defRPr>
                <a:solidFill>
                  <a:schemeClr val="tx1"/>
                </a:solidFill>
                <a:latin typeface="Calibri" pitchFamily="34" charset="0"/>
              </a:defRPr>
            </a:lvl4pPr>
            <a:lvl5pPr marL="2056798" indent="-228534">
              <a:defRPr>
                <a:solidFill>
                  <a:schemeClr val="tx1"/>
                </a:solidFill>
                <a:latin typeface="Calibri" pitchFamily="34" charset="0"/>
              </a:defRPr>
            </a:lvl5pPr>
            <a:lvl6pPr marL="2513864" indent="-228534" fontAlgn="base">
              <a:spcBef>
                <a:spcPct val="0"/>
              </a:spcBef>
              <a:spcAft>
                <a:spcPct val="0"/>
              </a:spcAft>
              <a:defRPr>
                <a:solidFill>
                  <a:schemeClr val="tx1"/>
                </a:solidFill>
                <a:latin typeface="Calibri" pitchFamily="34" charset="0"/>
              </a:defRPr>
            </a:lvl6pPr>
            <a:lvl7pPr marL="2970929" indent="-228534" fontAlgn="base">
              <a:spcBef>
                <a:spcPct val="0"/>
              </a:spcBef>
              <a:spcAft>
                <a:spcPct val="0"/>
              </a:spcAft>
              <a:defRPr>
                <a:solidFill>
                  <a:schemeClr val="tx1"/>
                </a:solidFill>
                <a:latin typeface="Calibri" pitchFamily="34" charset="0"/>
              </a:defRPr>
            </a:lvl7pPr>
            <a:lvl8pPr marL="3427996" indent="-228534" fontAlgn="base">
              <a:spcBef>
                <a:spcPct val="0"/>
              </a:spcBef>
              <a:spcAft>
                <a:spcPct val="0"/>
              </a:spcAft>
              <a:defRPr>
                <a:solidFill>
                  <a:schemeClr val="tx1"/>
                </a:solidFill>
                <a:latin typeface="Calibri" pitchFamily="34" charset="0"/>
              </a:defRPr>
            </a:lvl8pPr>
            <a:lvl9pPr marL="3885061" indent="-22853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D91AEB-968B-4819-A1B7-7CCF44B346E0}" type="slidenum">
              <a:rPr lang="en-US" altLang="en-US"/>
              <a:pPr fontAlgn="base">
                <a:spcBef>
                  <a:spcPct val="0"/>
                </a:spcBef>
                <a:spcAft>
                  <a:spcPct val="0"/>
                </a:spcAft>
              </a:pPr>
              <a:t>34</a:t>
            </a:fld>
            <a:endParaRPr lang="en-US" altLang="en-US" dirty="0"/>
          </a:p>
        </p:txBody>
      </p:sp>
      <p:sp>
        <p:nvSpPr>
          <p:cNvPr id="2" name="Header Placeholder 1"/>
          <p:cNvSpPr>
            <a:spLocks noGrp="1"/>
          </p:cNvSpPr>
          <p:nvPr>
            <p:ph type="hdr" sz="quarter" idx="10"/>
          </p:nvPr>
        </p:nvSpPr>
        <p:spPr/>
        <p:txBody>
          <a:bodyPr/>
          <a:lstStyle/>
          <a:p>
            <a:r>
              <a:rPr lang="en-US" dirty="0"/>
              <a:t>Draft-Please do not distribute</a:t>
            </a:r>
          </a:p>
        </p:txBody>
      </p:sp>
    </p:spTree>
    <p:extLst>
      <p:ext uri="{BB962C8B-B14F-4D97-AF65-F5344CB8AC3E}">
        <p14:creationId xmlns:p14="http://schemas.microsoft.com/office/powerpoint/2010/main" val="2513582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u="sng" dirty="0"/>
              <a:t>Brinda</a:t>
            </a:r>
          </a:p>
          <a:p>
            <a:pPr>
              <a:spcBef>
                <a:spcPct val="0"/>
              </a:spcBef>
            </a:pPr>
            <a:endParaRPr lang="en-US" altLang="en-US" b="1" u="sng" dirty="0"/>
          </a:p>
          <a:p>
            <a:pPr>
              <a:spcBef>
                <a:spcPct val="0"/>
              </a:spcBef>
            </a:pPr>
            <a:r>
              <a:rPr lang="en-US" altLang="en-US" dirty="0"/>
              <a:t>After</a:t>
            </a:r>
            <a:r>
              <a:rPr lang="en-US" altLang="en-US" baseline="0" dirty="0"/>
              <a:t> the NOA </a:t>
            </a:r>
            <a:r>
              <a:rPr lang="en-US" altLang="en-US" dirty="0"/>
              <a:t>page of the award agreement is the </a:t>
            </a:r>
            <a:r>
              <a:rPr lang="en-US" altLang="en-US" b="1" dirty="0"/>
              <a:t>condition of award </a:t>
            </a:r>
            <a:r>
              <a:rPr lang="en-US" altLang="en-US" dirty="0"/>
              <a:t>page. </a:t>
            </a:r>
          </a:p>
          <a:p>
            <a:pPr defTabSz="914132">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ETA has reviewed your budgets, and accompanying materials to ensure</a:t>
            </a:r>
            <a:r>
              <a:rPr lang="en-US" altLang="en-US" baseline="0" dirty="0"/>
              <a:t> that you are in compliance with the requirements outlined in the TEGL… to </a:t>
            </a:r>
            <a:r>
              <a:rPr lang="en-US" altLang="en-US" dirty="0"/>
              <a:t>identify potential unallowable cost and compliance issues.  The</a:t>
            </a:r>
            <a:r>
              <a:rPr lang="en-US" altLang="en-US" baseline="0" dirty="0"/>
              <a:t> </a:t>
            </a:r>
            <a:r>
              <a:rPr lang="en-US" altLang="en-US" b="0" dirty="0"/>
              <a:t>conditions of award are based on the</a:t>
            </a:r>
            <a:r>
              <a:rPr lang="en-US" altLang="en-US" b="0" baseline="0" dirty="0"/>
              <a:t> </a:t>
            </a:r>
            <a:r>
              <a:rPr lang="en-US" altLang="en-US" b="0" dirty="0"/>
              <a:t>analysis of the budget information submitted for the competition.   </a:t>
            </a:r>
            <a:r>
              <a:rPr lang="en-US" altLang="en-US" dirty="0"/>
              <a:t>The review was focused on major potential cost and compliance items.  You will have 30 days to work with your FPO to respond to these items.</a:t>
            </a:r>
          </a:p>
          <a:p>
            <a:pPr defTabSz="920879">
              <a:spcBef>
                <a:spcPct val="0"/>
              </a:spcBef>
              <a:defRPr/>
            </a:pPr>
            <a:endParaRPr lang="en-US" altLang="en-US" dirty="0"/>
          </a:p>
          <a:p>
            <a:pPr marL="0" marR="0" lvl="0" indent="0" algn="l" defTabSz="920879" rtl="0" eaLnBrk="1" fontAlgn="auto" latinLnBrk="0" hangingPunct="1">
              <a:lnSpc>
                <a:spcPct val="100000"/>
              </a:lnSpc>
              <a:spcBef>
                <a:spcPct val="0"/>
              </a:spcBef>
              <a:spcAft>
                <a:spcPts val="0"/>
              </a:spcAft>
              <a:buClrTx/>
              <a:buSzTx/>
              <a:buFontTx/>
              <a:buNone/>
              <a:tabLst/>
              <a:defRPr/>
            </a:pPr>
            <a:r>
              <a:rPr lang="en-US" sz="1200" b="0" i="0" kern="1200" dirty="0">
                <a:solidFill>
                  <a:schemeClr val="tx1"/>
                </a:solidFill>
                <a:effectLst/>
                <a:latin typeface="+mn-lt"/>
                <a:ea typeface="+mn-ea"/>
                <a:cs typeface="+mn-cs"/>
              </a:rPr>
              <a:t>As for the Program Office Compliance Reviews,</a:t>
            </a:r>
            <a:r>
              <a:rPr lang="en-US" sz="1200" b="0" i="0" kern="1200" baseline="0" dirty="0">
                <a:solidFill>
                  <a:schemeClr val="tx1"/>
                </a:solidFill>
                <a:effectLst/>
                <a:latin typeface="+mn-lt"/>
                <a:ea typeface="+mn-ea"/>
                <a:cs typeface="+mn-cs"/>
              </a:rPr>
              <a:t> no reviews was conducted this year.  I</a:t>
            </a:r>
            <a:r>
              <a:rPr lang="en-US" sz="1200" b="0" i="0" kern="1200" dirty="0">
                <a:solidFill>
                  <a:schemeClr val="tx1"/>
                </a:solidFill>
                <a:effectLst/>
                <a:latin typeface="+mn-lt"/>
                <a:ea typeface="+mn-ea"/>
                <a:cs typeface="+mn-cs"/>
              </a:rPr>
              <a:t>n </a:t>
            </a:r>
            <a:r>
              <a:rPr lang="en-US" sz="1200" kern="1200" dirty="0">
                <a:solidFill>
                  <a:schemeClr val="tx1"/>
                </a:solidFill>
                <a:effectLst/>
                <a:latin typeface="+mn-lt"/>
                <a:ea typeface="+mn-ea"/>
                <a:cs typeface="+mn-cs"/>
              </a:rPr>
              <a:t>lieu of receiving individual findings regarding programmatic non-compliance, included in the NOA is a “Program Compliance Notification Letter” that outlines key programmatic compliance requirements such as: key required activities grantees must ensure are incorporated into their grant; key activities that are not allowable (which</a:t>
            </a:r>
            <a:r>
              <a:rPr lang="en-US" sz="1200" kern="1200" baseline="0" dirty="0">
                <a:solidFill>
                  <a:schemeClr val="tx1"/>
                </a:solidFill>
                <a:effectLst/>
                <a:latin typeface="+mn-lt"/>
                <a:ea typeface="+mn-ea"/>
                <a:cs typeface="+mn-cs"/>
              </a:rPr>
              <a:t> could lead to unallowable costs if not addressed)</a:t>
            </a:r>
            <a:r>
              <a:rPr lang="en-US" sz="1200" kern="1200" dirty="0">
                <a:solidFill>
                  <a:schemeClr val="tx1"/>
                </a:solidFill>
                <a:effectLst/>
                <a:latin typeface="+mn-lt"/>
                <a:ea typeface="+mn-ea"/>
                <a:cs typeface="+mn-cs"/>
              </a:rPr>
              <a:t>; l</a:t>
            </a:r>
            <a:r>
              <a:rPr lang="en-US" sz="1200" b="0" i="0" u="none" strike="noStrike" kern="1200" baseline="0" dirty="0">
                <a:solidFill>
                  <a:schemeClr val="tx1"/>
                </a:solidFill>
                <a:latin typeface="+mn-lt"/>
                <a:ea typeface="+mn-ea"/>
                <a:cs typeface="+mn-cs"/>
              </a:rPr>
              <a:t>inks to existing grantee guidance (such as FAQs, the TEGL, and administrative/financial trainings); </a:t>
            </a:r>
            <a:r>
              <a:rPr lang="en-US" sz="1200" kern="1200" dirty="0">
                <a:solidFill>
                  <a:schemeClr val="tx1"/>
                </a:solidFill>
                <a:effectLst/>
                <a:latin typeface="+mn-lt"/>
                <a:ea typeface="+mn-ea"/>
                <a:cs typeface="+mn-cs"/>
              </a:rPr>
              <a:t>and grantee guidance on performance expectations and reporting mechanisms.  </a:t>
            </a:r>
          </a:p>
          <a:p>
            <a:pPr marL="0" marR="0" lvl="0" indent="0" algn="l" defTabSz="920879" rtl="0" eaLnBrk="1" fontAlgn="auto" latinLnBrk="0" hangingPunct="1">
              <a:lnSpc>
                <a:spcPct val="100000"/>
              </a:lnSpc>
              <a:spcBef>
                <a:spcPct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20879"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Please</a:t>
            </a:r>
            <a:r>
              <a:rPr lang="en-US" sz="1200" kern="1200" baseline="0" dirty="0">
                <a:solidFill>
                  <a:schemeClr val="tx1"/>
                </a:solidFill>
                <a:effectLst/>
                <a:latin typeface="+mn-lt"/>
                <a:ea typeface="+mn-ea"/>
                <a:cs typeface="+mn-cs"/>
              </a:rPr>
              <a:t> note that t</a:t>
            </a:r>
            <a:r>
              <a:rPr lang="en-US" sz="1200" kern="1200" dirty="0">
                <a:solidFill>
                  <a:schemeClr val="tx1"/>
                </a:solidFill>
                <a:effectLst/>
                <a:latin typeface="+mn-lt"/>
                <a:ea typeface="+mn-ea"/>
                <a:cs typeface="+mn-cs"/>
              </a:rPr>
              <a:t>he signature of the Authorized Representative on the SF-424, and indicated in the Program Compliance Notification Letter, confirms your organization’s acceptance and acknowledgment of programmatic compliance requirements.  Please</a:t>
            </a:r>
            <a:r>
              <a:rPr lang="en-US" sz="1200" kern="1200" baseline="0" dirty="0">
                <a:solidFill>
                  <a:schemeClr val="tx1"/>
                </a:solidFill>
                <a:effectLst/>
                <a:latin typeface="+mn-lt"/>
                <a:ea typeface="+mn-ea"/>
                <a:cs typeface="+mn-cs"/>
              </a:rPr>
              <a:t> review that letter, if you have not done so, as it provides critical information that you need to know to successfully manage your grant.  And again, any questions, concerns that you may have, please contact your FPO.</a:t>
            </a:r>
            <a:endParaRPr lang="en-US" sz="1200" kern="1200" dirty="0">
              <a:solidFill>
                <a:schemeClr val="tx1"/>
              </a:solidFill>
              <a:effectLst/>
              <a:latin typeface="+mn-lt"/>
              <a:ea typeface="+mn-ea"/>
              <a:cs typeface="+mn-cs"/>
            </a:endParaRPr>
          </a:p>
          <a:p>
            <a:pPr defTabSz="920879">
              <a:spcBef>
                <a:spcPct val="0"/>
              </a:spcBef>
              <a:defRPr/>
            </a:pPr>
            <a:endParaRPr lang="en-US" altLang="en-US" dirty="0"/>
          </a:p>
          <a:p>
            <a:pPr>
              <a:defRPr/>
            </a:pPr>
            <a:endParaRPr lang="en-US" dirty="0"/>
          </a:p>
          <a:p>
            <a:endParaRPr lang="en-US" altLang="en-US" dirty="0"/>
          </a:p>
          <a:p>
            <a:endParaRPr lang="en-US" altLang="en-US" dirty="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32" indent="-285666">
              <a:defRPr>
                <a:solidFill>
                  <a:schemeClr val="tx1"/>
                </a:solidFill>
                <a:latin typeface="Calibri" pitchFamily="34" charset="0"/>
              </a:defRPr>
            </a:lvl2pPr>
            <a:lvl3pPr marL="1142666" indent="-228534">
              <a:defRPr>
                <a:solidFill>
                  <a:schemeClr val="tx1"/>
                </a:solidFill>
                <a:latin typeface="Calibri" pitchFamily="34" charset="0"/>
              </a:defRPr>
            </a:lvl3pPr>
            <a:lvl4pPr marL="1599731" indent="-228534">
              <a:defRPr>
                <a:solidFill>
                  <a:schemeClr val="tx1"/>
                </a:solidFill>
                <a:latin typeface="Calibri" pitchFamily="34" charset="0"/>
              </a:defRPr>
            </a:lvl4pPr>
            <a:lvl5pPr marL="2056798" indent="-228534">
              <a:defRPr>
                <a:solidFill>
                  <a:schemeClr val="tx1"/>
                </a:solidFill>
                <a:latin typeface="Calibri" pitchFamily="34" charset="0"/>
              </a:defRPr>
            </a:lvl5pPr>
            <a:lvl6pPr marL="2513864" indent="-228534" fontAlgn="base">
              <a:spcBef>
                <a:spcPct val="0"/>
              </a:spcBef>
              <a:spcAft>
                <a:spcPct val="0"/>
              </a:spcAft>
              <a:defRPr>
                <a:solidFill>
                  <a:schemeClr val="tx1"/>
                </a:solidFill>
                <a:latin typeface="Calibri" pitchFamily="34" charset="0"/>
              </a:defRPr>
            </a:lvl6pPr>
            <a:lvl7pPr marL="2970929" indent="-228534" fontAlgn="base">
              <a:spcBef>
                <a:spcPct val="0"/>
              </a:spcBef>
              <a:spcAft>
                <a:spcPct val="0"/>
              </a:spcAft>
              <a:defRPr>
                <a:solidFill>
                  <a:schemeClr val="tx1"/>
                </a:solidFill>
                <a:latin typeface="Calibri" pitchFamily="34" charset="0"/>
              </a:defRPr>
            </a:lvl7pPr>
            <a:lvl8pPr marL="3427996" indent="-228534" fontAlgn="base">
              <a:spcBef>
                <a:spcPct val="0"/>
              </a:spcBef>
              <a:spcAft>
                <a:spcPct val="0"/>
              </a:spcAft>
              <a:defRPr>
                <a:solidFill>
                  <a:schemeClr val="tx1"/>
                </a:solidFill>
                <a:latin typeface="Calibri" pitchFamily="34" charset="0"/>
              </a:defRPr>
            </a:lvl8pPr>
            <a:lvl9pPr marL="3885061" indent="-22853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9B7E936-F44C-4ED4-9393-B8150110A052}" type="slidenum">
              <a:rPr lang="en-US" altLang="en-US"/>
              <a:pPr fontAlgn="base">
                <a:spcBef>
                  <a:spcPct val="0"/>
                </a:spcBef>
                <a:spcAft>
                  <a:spcPct val="0"/>
                </a:spcAft>
              </a:pPr>
              <a:t>35</a:t>
            </a:fld>
            <a:endParaRPr lang="en-US" altLang="en-US" dirty="0"/>
          </a:p>
        </p:txBody>
      </p:sp>
      <p:sp>
        <p:nvSpPr>
          <p:cNvPr id="2" name="Header Placeholder 1"/>
          <p:cNvSpPr>
            <a:spLocks noGrp="1"/>
          </p:cNvSpPr>
          <p:nvPr>
            <p:ph type="hdr" sz="quarter" idx="10"/>
          </p:nvPr>
        </p:nvSpPr>
        <p:spPr/>
        <p:txBody>
          <a:bodyPr/>
          <a:lstStyle/>
          <a:p>
            <a:r>
              <a:rPr lang="en-US" dirty="0"/>
              <a:t>Draft-Please do not distribute</a:t>
            </a:r>
          </a:p>
        </p:txBody>
      </p:sp>
    </p:spTree>
    <p:extLst>
      <p:ext uri="{BB962C8B-B14F-4D97-AF65-F5344CB8AC3E}">
        <p14:creationId xmlns:p14="http://schemas.microsoft.com/office/powerpoint/2010/main" val="745399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u="sng" dirty="0"/>
              <a:t>Brinda</a:t>
            </a:r>
          </a:p>
          <a:p>
            <a:pPr>
              <a:spcBef>
                <a:spcPct val="0"/>
              </a:spcBef>
            </a:pPr>
            <a:endParaRPr lang="en-US" altLang="en-US" b="1" u="sng" dirty="0"/>
          </a:p>
          <a:p>
            <a:r>
              <a:rPr lang="en-US" altLang="en-US" dirty="0"/>
              <a:t>Following the Conditions</a:t>
            </a:r>
            <a:r>
              <a:rPr lang="en-US" altLang="en-US" baseline="0" dirty="0"/>
              <a:t> of Award </a:t>
            </a:r>
            <a:r>
              <a:rPr lang="en-US" altLang="en-US" dirty="0"/>
              <a:t>are the </a:t>
            </a:r>
            <a:r>
              <a:rPr lang="en-US" altLang="en-US" b="1" dirty="0"/>
              <a:t>terms and conditions </a:t>
            </a:r>
            <a:r>
              <a:rPr lang="en-US" altLang="en-US" dirty="0"/>
              <a:t>of your grant, starting with the Order</a:t>
            </a:r>
            <a:r>
              <a:rPr lang="en-US" altLang="en-US" baseline="0" dirty="0"/>
              <a:t> </a:t>
            </a:r>
            <a:r>
              <a:rPr lang="en-US" altLang="en-US" dirty="0"/>
              <a:t>of Precedence, if there is any conflict in what Federal laws require. This is followed by any other applicable Federal statutes and their implementing regulations, and finally by the terms and conditions of award.</a:t>
            </a:r>
          </a:p>
          <a:p>
            <a:endParaRPr lang="en-US" altLang="en-US" dirty="0"/>
          </a:p>
          <a:p>
            <a:r>
              <a:rPr lang="en-US" altLang="en-US" dirty="0"/>
              <a:t>Next is the reference to the TEGL followed by other pertinent grant information.</a:t>
            </a:r>
          </a:p>
          <a:p>
            <a:endParaRPr lang="en-US" altLang="en-US" dirty="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32" indent="-285666">
              <a:defRPr>
                <a:solidFill>
                  <a:schemeClr val="tx1"/>
                </a:solidFill>
                <a:latin typeface="Calibri" pitchFamily="34" charset="0"/>
              </a:defRPr>
            </a:lvl2pPr>
            <a:lvl3pPr marL="1142666" indent="-228534">
              <a:defRPr>
                <a:solidFill>
                  <a:schemeClr val="tx1"/>
                </a:solidFill>
                <a:latin typeface="Calibri" pitchFamily="34" charset="0"/>
              </a:defRPr>
            </a:lvl3pPr>
            <a:lvl4pPr marL="1599731" indent="-228534">
              <a:defRPr>
                <a:solidFill>
                  <a:schemeClr val="tx1"/>
                </a:solidFill>
                <a:latin typeface="Calibri" pitchFamily="34" charset="0"/>
              </a:defRPr>
            </a:lvl4pPr>
            <a:lvl5pPr marL="2056798" indent="-228534">
              <a:defRPr>
                <a:solidFill>
                  <a:schemeClr val="tx1"/>
                </a:solidFill>
                <a:latin typeface="Calibri" pitchFamily="34" charset="0"/>
              </a:defRPr>
            </a:lvl5pPr>
            <a:lvl6pPr marL="2513864" indent="-228534" fontAlgn="base">
              <a:spcBef>
                <a:spcPct val="0"/>
              </a:spcBef>
              <a:spcAft>
                <a:spcPct val="0"/>
              </a:spcAft>
              <a:defRPr>
                <a:solidFill>
                  <a:schemeClr val="tx1"/>
                </a:solidFill>
                <a:latin typeface="Calibri" pitchFamily="34" charset="0"/>
              </a:defRPr>
            </a:lvl6pPr>
            <a:lvl7pPr marL="2970929" indent="-228534" fontAlgn="base">
              <a:spcBef>
                <a:spcPct val="0"/>
              </a:spcBef>
              <a:spcAft>
                <a:spcPct val="0"/>
              </a:spcAft>
              <a:defRPr>
                <a:solidFill>
                  <a:schemeClr val="tx1"/>
                </a:solidFill>
                <a:latin typeface="Calibri" pitchFamily="34" charset="0"/>
              </a:defRPr>
            </a:lvl7pPr>
            <a:lvl8pPr marL="3427996" indent="-228534" fontAlgn="base">
              <a:spcBef>
                <a:spcPct val="0"/>
              </a:spcBef>
              <a:spcAft>
                <a:spcPct val="0"/>
              </a:spcAft>
              <a:defRPr>
                <a:solidFill>
                  <a:schemeClr val="tx1"/>
                </a:solidFill>
                <a:latin typeface="Calibri" pitchFamily="34" charset="0"/>
              </a:defRPr>
            </a:lvl8pPr>
            <a:lvl9pPr marL="3885061" indent="-22853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9B7E936-F44C-4ED4-9393-B8150110A052}" type="slidenum">
              <a:rPr lang="en-US" altLang="en-US"/>
              <a:pPr fontAlgn="base">
                <a:spcBef>
                  <a:spcPct val="0"/>
                </a:spcBef>
                <a:spcAft>
                  <a:spcPct val="0"/>
                </a:spcAft>
              </a:pPr>
              <a:t>36</a:t>
            </a:fld>
            <a:endParaRPr lang="en-US" altLang="en-US" dirty="0"/>
          </a:p>
        </p:txBody>
      </p:sp>
      <p:sp>
        <p:nvSpPr>
          <p:cNvPr id="2" name="Header Placeholder 1"/>
          <p:cNvSpPr>
            <a:spLocks noGrp="1"/>
          </p:cNvSpPr>
          <p:nvPr>
            <p:ph type="hdr" sz="quarter" idx="10"/>
          </p:nvPr>
        </p:nvSpPr>
        <p:spPr/>
        <p:txBody>
          <a:bodyPr/>
          <a:lstStyle/>
          <a:p>
            <a:r>
              <a:rPr lang="en-US" dirty="0"/>
              <a:t>Draft-Please do not distribute</a:t>
            </a:r>
          </a:p>
        </p:txBody>
      </p:sp>
    </p:spTree>
    <p:extLst>
      <p:ext uri="{BB962C8B-B14F-4D97-AF65-F5344CB8AC3E}">
        <p14:creationId xmlns:p14="http://schemas.microsoft.com/office/powerpoint/2010/main" val="3801920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u="sng" dirty="0"/>
              <a:t>Brinda</a:t>
            </a:r>
          </a:p>
          <a:p>
            <a:pPr>
              <a:spcBef>
                <a:spcPct val="0"/>
              </a:spcBef>
            </a:pPr>
            <a:endParaRPr lang="en-US" altLang="en-US" b="1" u="sng" dirty="0"/>
          </a:p>
          <a:p>
            <a:pPr defTabSz="917307"/>
            <a:r>
              <a:rPr lang="en-US" altLang="en-US" dirty="0">
                <a:solidFill>
                  <a:srgbClr val="FF0000"/>
                </a:solidFill>
              </a:rPr>
              <a:t>The other terms and conditions of your grant agreement</a:t>
            </a:r>
            <a:r>
              <a:rPr lang="en-US" altLang="en-US" dirty="0"/>
              <a:t> include,</a:t>
            </a:r>
            <a:r>
              <a:rPr lang="en-US" altLang="en-US" baseline="0" dirty="0"/>
              <a:t> to list a few:</a:t>
            </a:r>
          </a:p>
          <a:p>
            <a:pPr defTabSz="917307"/>
            <a:endParaRPr lang="en-US" altLang="en-US" baseline="0" dirty="0"/>
          </a:p>
          <a:p>
            <a:pPr marL="171450" indent="-171450" defTabSz="917307">
              <a:buFontTx/>
              <a:buChar char="-"/>
            </a:pPr>
            <a:r>
              <a:rPr lang="en-US" altLang="en-US" baseline="0" dirty="0"/>
              <a:t>contact information for your FPO, who is your primary point of contact throughout the duration of your grant; </a:t>
            </a:r>
          </a:p>
          <a:p>
            <a:pPr marL="171450" indent="-171450" defTabSz="917307">
              <a:buFontTx/>
              <a:buChar char="-"/>
            </a:pPr>
            <a:r>
              <a:rPr lang="en-US" altLang="en-US" dirty="0"/>
              <a:t>the status of any indirect</a:t>
            </a:r>
            <a:r>
              <a:rPr lang="en-US" altLang="en-US" baseline="0" dirty="0"/>
              <a:t> cost rates; </a:t>
            </a:r>
          </a:p>
          <a:p>
            <a:pPr marL="171450" indent="-171450" defTabSz="917307">
              <a:buFontTx/>
              <a:buChar char="-"/>
            </a:pPr>
            <a:r>
              <a:rPr lang="en-US" altLang="en-US" dirty="0"/>
              <a:t>audit requirements; </a:t>
            </a:r>
          </a:p>
          <a:p>
            <a:pPr marL="171450" indent="-171450" defTabSz="917307">
              <a:buFontTx/>
              <a:buChar char="-"/>
            </a:pPr>
            <a:r>
              <a:rPr lang="en-US" altLang="en-US" dirty="0"/>
              <a:t>grantee responsibility for pre-award costs – meaning that all costs incurred</a:t>
            </a:r>
            <a:r>
              <a:rPr lang="en-US" altLang="en-US" baseline="0" dirty="0"/>
              <a:t> prior to the start date specified in the award are incurred at the grantee’s expense</a:t>
            </a:r>
            <a:r>
              <a:rPr lang="en-US" altLang="en-US" dirty="0"/>
              <a:t>; </a:t>
            </a:r>
          </a:p>
          <a:p>
            <a:pPr marL="171450" indent="-171450" defTabSz="917307">
              <a:buFontTx/>
              <a:buChar char="-"/>
            </a:pPr>
            <a:r>
              <a:rPr lang="en-US" altLang="en-US" dirty="0"/>
              <a:t>reporting requirements</a:t>
            </a:r>
            <a:r>
              <a:rPr lang="en-US" altLang="en-US" baseline="0" dirty="0"/>
              <a:t>; </a:t>
            </a:r>
          </a:p>
          <a:p>
            <a:pPr marL="171450" indent="-171450" defTabSz="917307">
              <a:buFontTx/>
              <a:buChar char="-"/>
            </a:pPr>
            <a:r>
              <a:rPr lang="en-US" altLang="en-US" dirty="0"/>
              <a:t>procurement requirements -</a:t>
            </a:r>
            <a:r>
              <a:rPr lang="en-US" sz="1200" b="0" i="0" u="none" strike="noStrike" kern="1200" baseline="0" dirty="0">
                <a:solidFill>
                  <a:schemeClr val="tx1"/>
                </a:solidFill>
                <a:latin typeface="+mn-lt"/>
                <a:ea typeface="+mn-ea"/>
                <a:cs typeface="+mn-cs"/>
              </a:rPr>
              <a:t>the Uniform Guidance Procurement Standards at 2 CFR 200.317-326 require all award recipients and </a:t>
            </a:r>
            <a:r>
              <a:rPr lang="en-US" sz="1200" b="0" i="0" u="none" strike="noStrike" kern="1200" baseline="0" dirty="0" err="1">
                <a:solidFill>
                  <a:schemeClr val="tx1"/>
                </a:solidFill>
                <a:latin typeface="+mn-lt"/>
                <a:ea typeface="+mn-ea"/>
                <a:cs typeface="+mn-cs"/>
              </a:rPr>
              <a:t>subrecipients</a:t>
            </a:r>
            <a:r>
              <a:rPr lang="en-US" sz="1200" b="0" i="0" u="none" strike="noStrike" kern="1200" baseline="0" dirty="0">
                <a:solidFill>
                  <a:schemeClr val="tx1"/>
                </a:solidFill>
                <a:latin typeface="+mn-lt"/>
                <a:ea typeface="+mn-ea"/>
                <a:cs typeface="+mn-cs"/>
              </a:rPr>
              <a:t> to conduct procurement transactions in a manner that promote practical, open and free competition. If the award recipient specifies the entity that will provide the goods or services in their statement of work, then the </a:t>
            </a:r>
            <a:r>
              <a:rPr lang="en-US" altLang="en-US" dirty="0"/>
              <a:t>ETA’s description of award does not provide the justification for such sole-source procurement;</a:t>
            </a:r>
            <a:r>
              <a:rPr lang="en-US" altLang="en-US" baseline="0" dirty="0"/>
              <a:t> </a:t>
            </a:r>
            <a:endParaRPr lang="en-US" altLang="en-US" dirty="0"/>
          </a:p>
          <a:p>
            <a:pPr marL="171450" indent="-171450" defTabSz="917307">
              <a:buFontTx/>
              <a:buChar char="-"/>
            </a:pPr>
            <a:r>
              <a:rPr lang="en-US" altLang="en-US" dirty="0"/>
              <a:t>intellectual</a:t>
            </a:r>
            <a:r>
              <a:rPr lang="en-US" altLang="en-US" baseline="0" dirty="0"/>
              <a:t> property rights requirements</a:t>
            </a:r>
            <a:r>
              <a:rPr lang="en-US" altLang="en-US" dirty="0"/>
              <a:t>.   </a:t>
            </a:r>
          </a:p>
          <a:p>
            <a:pPr defTabSz="930002">
              <a:spcBef>
                <a:spcPct val="0"/>
              </a:spcBef>
            </a:pPr>
            <a:endParaRPr lang="en-US" altLang="en-US" dirty="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32" indent="-285666">
              <a:defRPr>
                <a:solidFill>
                  <a:schemeClr val="tx1"/>
                </a:solidFill>
                <a:latin typeface="Calibri" pitchFamily="34" charset="0"/>
              </a:defRPr>
            </a:lvl2pPr>
            <a:lvl3pPr marL="1142666" indent="-228534">
              <a:defRPr>
                <a:solidFill>
                  <a:schemeClr val="tx1"/>
                </a:solidFill>
                <a:latin typeface="Calibri" pitchFamily="34" charset="0"/>
              </a:defRPr>
            </a:lvl3pPr>
            <a:lvl4pPr marL="1599731" indent="-228534">
              <a:defRPr>
                <a:solidFill>
                  <a:schemeClr val="tx1"/>
                </a:solidFill>
                <a:latin typeface="Calibri" pitchFamily="34" charset="0"/>
              </a:defRPr>
            </a:lvl4pPr>
            <a:lvl5pPr marL="2056798" indent="-228534">
              <a:defRPr>
                <a:solidFill>
                  <a:schemeClr val="tx1"/>
                </a:solidFill>
                <a:latin typeface="Calibri" pitchFamily="34" charset="0"/>
              </a:defRPr>
            </a:lvl5pPr>
            <a:lvl6pPr marL="2513864" indent="-228534" fontAlgn="base">
              <a:spcBef>
                <a:spcPct val="0"/>
              </a:spcBef>
              <a:spcAft>
                <a:spcPct val="0"/>
              </a:spcAft>
              <a:defRPr>
                <a:solidFill>
                  <a:schemeClr val="tx1"/>
                </a:solidFill>
                <a:latin typeface="Calibri" pitchFamily="34" charset="0"/>
              </a:defRPr>
            </a:lvl6pPr>
            <a:lvl7pPr marL="2970929" indent="-228534" fontAlgn="base">
              <a:spcBef>
                <a:spcPct val="0"/>
              </a:spcBef>
              <a:spcAft>
                <a:spcPct val="0"/>
              </a:spcAft>
              <a:defRPr>
                <a:solidFill>
                  <a:schemeClr val="tx1"/>
                </a:solidFill>
                <a:latin typeface="Calibri" pitchFamily="34" charset="0"/>
              </a:defRPr>
            </a:lvl7pPr>
            <a:lvl8pPr marL="3427996" indent="-228534" fontAlgn="base">
              <a:spcBef>
                <a:spcPct val="0"/>
              </a:spcBef>
              <a:spcAft>
                <a:spcPct val="0"/>
              </a:spcAft>
              <a:defRPr>
                <a:solidFill>
                  <a:schemeClr val="tx1"/>
                </a:solidFill>
                <a:latin typeface="Calibri" pitchFamily="34" charset="0"/>
              </a:defRPr>
            </a:lvl8pPr>
            <a:lvl9pPr marL="3885061" indent="-22853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9B7E936-F44C-4ED4-9393-B8150110A052}" type="slidenum">
              <a:rPr lang="en-US" altLang="en-US"/>
              <a:pPr fontAlgn="base">
                <a:spcBef>
                  <a:spcPct val="0"/>
                </a:spcBef>
                <a:spcAft>
                  <a:spcPct val="0"/>
                </a:spcAft>
              </a:pPr>
              <a:t>37</a:t>
            </a:fld>
            <a:endParaRPr lang="en-US" altLang="en-US" dirty="0"/>
          </a:p>
        </p:txBody>
      </p:sp>
      <p:sp>
        <p:nvSpPr>
          <p:cNvPr id="2" name="Header Placeholder 1"/>
          <p:cNvSpPr>
            <a:spLocks noGrp="1"/>
          </p:cNvSpPr>
          <p:nvPr>
            <p:ph type="hdr" sz="quarter" idx="10"/>
          </p:nvPr>
        </p:nvSpPr>
        <p:spPr/>
        <p:txBody>
          <a:bodyPr/>
          <a:lstStyle/>
          <a:p>
            <a:r>
              <a:rPr lang="en-US" dirty="0"/>
              <a:t>Draft-Please do not distribute</a:t>
            </a:r>
          </a:p>
        </p:txBody>
      </p:sp>
    </p:spTree>
    <p:extLst>
      <p:ext uri="{BB962C8B-B14F-4D97-AF65-F5344CB8AC3E}">
        <p14:creationId xmlns:p14="http://schemas.microsoft.com/office/powerpoint/2010/main" val="3945466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u="sng" dirty="0"/>
              <a:t>Brinda</a:t>
            </a:r>
          </a:p>
          <a:p>
            <a:pPr>
              <a:spcBef>
                <a:spcPct val="0"/>
              </a:spcBef>
            </a:pPr>
            <a:endParaRPr lang="en-US" dirty="0"/>
          </a:p>
          <a:p>
            <a:pPr>
              <a:spcBef>
                <a:spcPct val="0"/>
              </a:spcBef>
            </a:pPr>
            <a:r>
              <a:rPr lang="en-US" altLang="en-US" dirty="0"/>
              <a:t>One very important</a:t>
            </a:r>
            <a:r>
              <a:rPr lang="en-US" altLang="en-US" baseline="0" dirty="0"/>
              <a:t> </a:t>
            </a:r>
            <a:r>
              <a:rPr lang="en-US" altLang="en-US" dirty="0"/>
              <a:t>term of your grant deals with equipment purchases, which are not allowable</a:t>
            </a:r>
            <a:r>
              <a:rPr lang="en-US" altLang="en-US" baseline="0" dirty="0"/>
              <a:t> under this award.  </a:t>
            </a:r>
            <a:endParaRPr lang="en-US" altLang="en-US" dirty="0"/>
          </a:p>
          <a:p>
            <a:pPr>
              <a:spcBef>
                <a:spcPct val="0"/>
              </a:spcBef>
            </a:pPr>
            <a:endParaRPr lang="en-US" altLang="en-US" dirty="0"/>
          </a:p>
          <a:p>
            <a:pPr>
              <a:spcBef>
                <a:spcPct val="0"/>
              </a:spcBef>
            </a:pPr>
            <a:r>
              <a:rPr lang="en-US" altLang="en-US" dirty="0"/>
              <a:t>Another is the requirement to submit</a:t>
            </a:r>
            <a:r>
              <a:rPr lang="en-US" altLang="en-US" baseline="0" dirty="0"/>
              <a:t> FFATA reports for sub-awards (which includes both sub-grants and contracts) which exceed $25,000 – your accounting departments should be aware of this requirement, but it is something program managers should also be aware of.  </a:t>
            </a:r>
            <a:endParaRPr lang="en-US" altLang="en-US" dirty="0"/>
          </a:p>
          <a:p>
            <a:pPr marL="0" lvl="1" defTabSz="914132">
              <a:spcBef>
                <a:spcPct val="0"/>
              </a:spcBef>
              <a:defRPr/>
            </a:pPr>
            <a:endParaRPr lang="en-US" altLang="en-US" dirty="0"/>
          </a:p>
          <a:p>
            <a:r>
              <a:rPr lang="en-US" altLang="en-US" dirty="0"/>
              <a:t>Grantees are required to follow TEGL number 39-11 when</a:t>
            </a:r>
            <a:r>
              <a:rPr lang="en-US" altLang="en-US" baseline="0" dirty="0"/>
              <a:t> handling personally identifiable information (PII), which you should keep in mind as you develop your reporting systems.  </a:t>
            </a:r>
            <a:r>
              <a:rPr lang="en-US" sz="1200" b="0" i="0" u="none" strike="noStrike" kern="1200" baseline="0" dirty="0">
                <a:solidFill>
                  <a:schemeClr val="tx1"/>
                </a:solidFill>
                <a:latin typeface="+mn-lt"/>
                <a:ea typeface="+mn-ea"/>
                <a:cs typeface="+mn-cs"/>
              </a:rPr>
              <a:t>Award recipients must recognize and safeguard PII except where disclosure is allowed by prior written approval of the Grant Officer or by court order.</a:t>
            </a:r>
            <a:endParaRPr lang="en-US" altLang="en-US" baseline="0" dirty="0"/>
          </a:p>
          <a:p>
            <a:pPr marL="0" lvl="1" defTabSz="914132">
              <a:spcBef>
                <a:spcPct val="0"/>
              </a:spcBef>
              <a:defRPr/>
            </a:pPr>
            <a:endParaRPr lang="en-US" altLang="en-US" baseline="0" dirty="0"/>
          </a:p>
          <a:p>
            <a:pPr marL="0" lvl="1" defTabSz="914132">
              <a:spcBef>
                <a:spcPct val="0"/>
              </a:spcBef>
              <a:defRPr/>
            </a:pPr>
            <a:endParaRPr lang="en-US" altLang="en-US" dirty="0"/>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32" indent="-285666">
              <a:defRPr>
                <a:solidFill>
                  <a:schemeClr val="tx1"/>
                </a:solidFill>
                <a:latin typeface="Calibri" pitchFamily="34" charset="0"/>
              </a:defRPr>
            </a:lvl2pPr>
            <a:lvl3pPr marL="1142666" indent="-228534">
              <a:defRPr>
                <a:solidFill>
                  <a:schemeClr val="tx1"/>
                </a:solidFill>
                <a:latin typeface="Calibri" pitchFamily="34" charset="0"/>
              </a:defRPr>
            </a:lvl3pPr>
            <a:lvl4pPr marL="1599731" indent="-228534">
              <a:defRPr>
                <a:solidFill>
                  <a:schemeClr val="tx1"/>
                </a:solidFill>
                <a:latin typeface="Calibri" pitchFamily="34" charset="0"/>
              </a:defRPr>
            </a:lvl4pPr>
            <a:lvl5pPr marL="2056798" indent="-228534">
              <a:defRPr>
                <a:solidFill>
                  <a:schemeClr val="tx1"/>
                </a:solidFill>
                <a:latin typeface="Calibri" pitchFamily="34" charset="0"/>
              </a:defRPr>
            </a:lvl5pPr>
            <a:lvl6pPr marL="2513864" indent="-228534" fontAlgn="base">
              <a:spcBef>
                <a:spcPct val="0"/>
              </a:spcBef>
              <a:spcAft>
                <a:spcPct val="0"/>
              </a:spcAft>
              <a:defRPr>
                <a:solidFill>
                  <a:schemeClr val="tx1"/>
                </a:solidFill>
                <a:latin typeface="Calibri" pitchFamily="34" charset="0"/>
              </a:defRPr>
            </a:lvl6pPr>
            <a:lvl7pPr marL="2970929" indent="-228534" fontAlgn="base">
              <a:spcBef>
                <a:spcPct val="0"/>
              </a:spcBef>
              <a:spcAft>
                <a:spcPct val="0"/>
              </a:spcAft>
              <a:defRPr>
                <a:solidFill>
                  <a:schemeClr val="tx1"/>
                </a:solidFill>
                <a:latin typeface="Calibri" pitchFamily="34" charset="0"/>
              </a:defRPr>
            </a:lvl7pPr>
            <a:lvl8pPr marL="3427996" indent="-228534" fontAlgn="base">
              <a:spcBef>
                <a:spcPct val="0"/>
              </a:spcBef>
              <a:spcAft>
                <a:spcPct val="0"/>
              </a:spcAft>
              <a:defRPr>
                <a:solidFill>
                  <a:schemeClr val="tx1"/>
                </a:solidFill>
                <a:latin typeface="Calibri" pitchFamily="34" charset="0"/>
              </a:defRPr>
            </a:lvl8pPr>
            <a:lvl9pPr marL="3885061" indent="-22853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E802F6-9739-4BF4-A485-F2ADC47326A6}" type="slidenum">
              <a:rPr lang="en-US" altLang="en-US"/>
              <a:pPr fontAlgn="base">
                <a:spcBef>
                  <a:spcPct val="0"/>
                </a:spcBef>
                <a:spcAft>
                  <a:spcPct val="0"/>
                </a:spcAft>
              </a:pPr>
              <a:t>38</a:t>
            </a:fld>
            <a:endParaRPr lang="en-US" altLang="en-US" dirty="0"/>
          </a:p>
        </p:txBody>
      </p:sp>
      <p:sp>
        <p:nvSpPr>
          <p:cNvPr id="2" name="Header Placeholder 1"/>
          <p:cNvSpPr>
            <a:spLocks noGrp="1"/>
          </p:cNvSpPr>
          <p:nvPr>
            <p:ph type="hdr" sz="quarter" idx="10"/>
          </p:nvPr>
        </p:nvSpPr>
        <p:spPr/>
        <p:txBody>
          <a:bodyPr/>
          <a:lstStyle/>
          <a:p>
            <a:r>
              <a:rPr lang="en-US" dirty="0"/>
              <a:t>Draft-Please do not distribute</a:t>
            </a:r>
          </a:p>
        </p:txBody>
      </p:sp>
    </p:spTree>
    <p:extLst>
      <p:ext uri="{BB962C8B-B14F-4D97-AF65-F5344CB8AC3E}">
        <p14:creationId xmlns:p14="http://schemas.microsoft.com/office/powerpoint/2010/main" val="821483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u="sng" dirty="0"/>
              <a:t> </a:t>
            </a:r>
            <a:r>
              <a:rPr lang="en-US" b="1" u="sng" dirty="0"/>
              <a:t>Brinda</a:t>
            </a:r>
          </a:p>
          <a:p>
            <a:pPr>
              <a:spcBef>
                <a:spcPct val="0"/>
              </a:spcBef>
            </a:pPr>
            <a:endParaRPr lang="en-US" altLang="en-US" dirty="0"/>
          </a:p>
          <a:p>
            <a:pPr>
              <a:spcBef>
                <a:spcPct val="0"/>
              </a:spcBef>
            </a:pPr>
            <a:r>
              <a:rPr lang="en-US" altLang="en-US" baseline="0" dirty="0"/>
              <a:t>14.l address the prohibition of utilizing Federal funds to support lobbying-types of activities. </a:t>
            </a:r>
          </a:p>
          <a:p>
            <a:pPr>
              <a:spcBef>
                <a:spcPct val="0"/>
              </a:spcBef>
            </a:pPr>
            <a:endParaRPr lang="en-US" altLang="en-US" baseline="0" dirty="0"/>
          </a:p>
          <a:p>
            <a:pPr>
              <a:spcBef>
                <a:spcPct val="0"/>
              </a:spcBef>
            </a:pPr>
            <a:r>
              <a:rPr lang="en-US" altLang="en-US" baseline="0" dirty="0"/>
              <a:t>14.o address limitations on the Federal funding which can be utilized to pay any single individual. </a:t>
            </a:r>
          </a:p>
          <a:p>
            <a:pPr>
              <a:spcBef>
                <a:spcPct val="0"/>
              </a:spcBef>
            </a:pPr>
            <a:endParaRPr lang="en-US" altLang="en-US" baseline="0" dirty="0"/>
          </a:p>
          <a:p>
            <a:r>
              <a:rPr lang="en-US" dirty="0"/>
              <a:t> 14.g</a:t>
            </a:r>
            <a:r>
              <a:rPr lang="en-US" baseline="0" dirty="0"/>
              <a:t> Veterans’ Priority Provision - </a:t>
            </a:r>
            <a:r>
              <a:rPr lang="en-US" sz="1200" b="0" i="0" u="none" strike="noStrike" kern="1200" baseline="0" dirty="0">
                <a:solidFill>
                  <a:schemeClr val="tx1"/>
                </a:solidFill>
                <a:latin typeface="+mn-lt"/>
                <a:ea typeface="+mn-ea"/>
                <a:cs typeface="+mn-cs"/>
              </a:rPr>
              <a:t>requires recipients to provide priority service to veterans and spouses of certain veterans for the receipt of employment, training, and placement services in any job training program directly funded, in whole or in part, by the DOL. </a:t>
            </a:r>
          </a:p>
          <a:p>
            <a:pPr marL="0" lvl="1" defTabSz="914132">
              <a:spcBef>
                <a:spcPct val="0"/>
              </a:spcBef>
              <a:defRPr/>
            </a:pPr>
            <a:endParaRPr lang="en-US" altLang="en-US" dirty="0"/>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32" indent="-285666">
              <a:defRPr>
                <a:solidFill>
                  <a:schemeClr val="tx1"/>
                </a:solidFill>
                <a:latin typeface="Calibri" pitchFamily="34" charset="0"/>
              </a:defRPr>
            </a:lvl2pPr>
            <a:lvl3pPr marL="1142666" indent="-228534">
              <a:defRPr>
                <a:solidFill>
                  <a:schemeClr val="tx1"/>
                </a:solidFill>
                <a:latin typeface="Calibri" pitchFamily="34" charset="0"/>
              </a:defRPr>
            </a:lvl3pPr>
            <a:lvl4pPr marL="1599731" indent="-228534">
              <a:defRPr>
                <a:solidFill>
                  <a:schemeClr val="tx1"/>
                </a:solidFill>
                <a:latin typeface="Calibri" pitchFamily="34" charset="0"/>
              </a:defRPr>
            </a:lvl4pPr>
            <a:lvl5pPr marL="2056798" indent="-228534">
              <a:defRPr>
                <a:solidFill>
                  <a:schemeClr val="tx1"/>
                </a:solidFill>
                <a:latin typeface="Calibri" pitchFamily="34" charset="0"/>
              </a:defRPr>
            </a:lvl5pPr>
            <a:lvl6pPr marL="2513864" indent="-228534" fontAlgn="base">
              <a:spcBef>
                <a:spcPct val="0"/>
              </a:spcBef>
              <a:spcAft>
                <a:spcPct val="0"/>
              </a:spcAft>
              <a:defRPr>
                <a:solidFill>
                  <a:schemeClr val="tx1"/>
                </a:solidFill>
                <a:latin typeface="Calibri" pitchFamily="34" charset="0"/>
              </a:defRPr>
            </a:lvl6pPr>
            <a:lvl7pPr marL="2970929" indent="-228534" fontAlgn="base">
              <a:spcBef>
                <a:spcPct val="0"/>
              </a:spcBef>
              <a:spcAft>
                <a:spcPct val="0"/>
              </a:spcAft>
              <a:defRPr>
                <a:solidFill>
                  <a:schemeClr val="tx1"/>
                </a:solidFill>
                <a:latin typeface="Calibri" pitchFamily="34" charset="0"/>
              </a:defRPr>
            </a:lvl7pPr>
            <a:lvl8pPr marL="3427996" indent="-228534" fontAlgn="base">
              <a:spcBef>
                <a:spcPct val="0"/>
              </a:spcBef>
              <a:spcAft>
                <a:spcPct val="0"/>
              </a:spcAft>
              <a:defRPr>
                <a:solidFill>
                  <a:schemeClr val="tx1"/>
                </a:solidFill>
                <a:latin typeface="Calibri" pitchFamily="34" charset="0"/>
              </a:defRPr>
            </a:lvl8pPr>
            <a:lvl9pPr marL="3885061" indent="-22853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E802F6-9739-4BF4-A485-F2ADC47326A6}" type="slidenum">
              <a:rPr lang="en-US" altLang="en-US"/>
              <a:pPr fontAlgn="base">
                <a:spcBef>
                  <a:spcPct val="0"/>
                </a:spcBef>
                <a:spcAft>
                  <a:spcPct val="0"/>
                </a:spcAft>
              </a:pPr>
              <a:t>39</a:t>
            </a:fld>
            <a:endParaRPr lang="en-US" altLang="en-US" dirty="0"/>
          </a:p>
        </p:txBody>
      </p:sp>
      <p:sp>
        <p:nvSpPr>
          <p:cNvPr id="2" name="Header Placeholder 1"/>
          <p:cNvSpPr>
            <a:spLocks noGrp="1"/>
          </p:cNvSpPr>
          <p:nvPr>
            <p:ph type="hdr" sz="quarter" idx="10"/>
          </p:nvPr>
        </p:nvSpPr>
        <p:spPr/>
        <p:txBody>
          <a:bodyPr/>
          <a:lstStyle/>
          <a:p>
            <a:r>
              <a:rPr lang="en-US" dirty="0"/>
              <a:t>Draft-Please do not distribute</a:t>
            </a:r>
          </a:p>
        </p:txBody>
      </p:sp>
    </p:spTree>
    <p:extLst>
      <p:ext uri="{BB962C8B-B14F-4D97-AF65-F5344CB8AC3E}">
        <p14:creationId xmlns:p14="http://schemas.microsoft.com/office/powerpoint/2010/main" val="247694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r>
              <a:rPr lang="en-US" baseline="0" dirty="0"/>
              <a:t> Today’s speakers include Brinda Ruggles – your grant officer, Michelle Mills – the project manager for this grant, and Marcy Hampton – the grants and partnership manager in my division of workforce, operations, and investments. Now… we want to get some interaction here, so please go ahead and type in the chat they state that you are representing today. Next slide please.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33167365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u="sng" dirty="0"/>
              <a:t>Brinda</a:t>
            </a:r>
          </a:p>
          <a:p>
            <a:pPr>
              <a:spcBef>
                <a:spcPct val="0"/>
              </a:spcBef>
            </a:pPr>
            <a:endParaRPr lang="en-US" altLang="en-US" b="1" u="sng" dirty="0"/>
          </a:p>
          <a:p>
            <a:pPr defTabSz="930002">
              <a:spcBef>
                <a:spcPct val="0"/>
              </a:spcBef>
            </a:pPr>
            <a:r>
              <a:rPr lang="en-US" altLang="en-US" dirty="0"/>
              <a:t>There</a:t>
            </a:r>
            <a:r>
              <a:rPr lang="en-US" altLang="en-US" baseline="0" dirty="0"/>
              <a:t> are </a:t>
            </a:r>
            <a:r>
              <a:rPr lang="en-US" altLang="en-US" dirty="0"/>
              <a:t>five attachments to the grant agreement. These are the SF-424, SF-424A, budget narrative, Statement of Work, and the indirect cost rate agreement (if applicable). </a:t>
            </a:r>
          </a:p>
          <a:p>
            <a:pPr defTabSz="930002">
              <a:spcBef>
                <a:spcPct val="0"/>
              </a:spcBef>
            </a:pPr>
            <a:endParaRPr lang="en-US" altLang="en-US" dirty="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32" indent="-285666">
              <a:defRPr>
                <a:solidFill>
                  <a:schemeClr val="tx1"/>
                </a:solidFill>
                <a:latin typeface="Calibri" pitchFamily="34" charset="0"/>
              </a:defRPr>
            </a:lvl2pPr>
            <a:lvl3pPr marL="1142666" indent="-228534">
              <a:defRPr>
                <a:solidFill>
                  <a:schemeClr val="tx1"/>
                </a:solidFill>
                <a:latin typeface="Calibri" pitchFamily="34" charset="0"/>
              </a:defRPr>
            </a:lvl3pPr>
            <a:lvl4pPr marL="1599731" indent="-228534">
              <a:defRPr>
                <a:solidFill>
                  <a:schemeClr val="tx1"/>
                </a:solidFill>
                <a:latin typeface="Calibri" pitchFamily="34" charset="0"/>
              </a:defRPr>
            </a:lvl4pPr>
            <a:lvl5pPr marL="2056798" indent="-228534">
              <a:defRPr>
                <a:solidFill>
                  <a:schemeClr val="tx1"/>
                </a:solidFill>
                <a:latin typeface="Calibri" pitchFamily="34" charset="0"/>
              </a:defRPr>
            </a:lvl5pPr>
            <a:lvl6pPr marL="2513864" indent="-228534" fontAlgn="base">
              <a:spcBef>
                <a:spcPct val="0"/>
              </a:spcBef>
              <a:spcAft>
                <a:spcPct val="0"/>
              </a:spcAft>
              <a:defRPr>
                <a:solidFill>
                  <a:schemeClr val="tx1"/>
                </a:solidFill>
                <a:latin typeface="Calibri" pitchFamily="34" charset="0"/>
              </a:defRPr>
            </a:lvl6pPr>
            <a:lvl7pPr marL="2970929" indent="-228534" fontAlgn="base">
              <a:spcBef>
                <a:spcPct val="0"/>
              </a:spcBef>
              <a:spcAft>
                <a:spcPct val="0"/>
              </a:spcAft>
              <a:defRPr>
                <a:solidFill>
                  <a:schemeClr val="tx1"/>
                </a:solidFill>
                <a:latin typeface="Calibri" pitchFamily="34" charset="0"/>
              </a:defRPr>
            </a:lvl7pPr>
            <a:lvl8pPr marL="3427996" indent="-228534" fontAlgn="base">
              <a:spcBef>
                <a:spcPct val="0"/>
              </a:spcBef>
              <a:spcAft>
                <a:spcPct val="0"/>
              </a:spcAft>
              <a:defRPr>
                <a:solidFill>
                  <a:schemeClr val="tx1"/>
                </a:solidFill>
                <a:latin typeface="Calibri" pitchFamily="34" charset="0"/>
              </a:defRPr>
            </a:lvl8pPr>
            <a:lvl9pPr marL="3885061" indent="-22853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9B7E936-F44C-4ED4-9393-B8150110A052}" type="slidenum">
              <a:rPr lang="en-US" altLang="en-US"/>
              <a:pPr fontAlgn="base">
                <a:spcBef>
                  <a:spcPct val="0"/>
                </a:spcBef>
                <a:spcAft>
                  <a:spcPct val="0"/>
                </a:spcAft>
              </a:pPr>
              <a:t>40</a:t>
            </a:fld>
            <a:endParaRPr lang="en-US" altLang="en-US" dirty="0"/>
          </a:p>
        </p:txBody>
      </p:sp>
      <p:sp>
        <p:nvSpPr>
          <p:cNvPr id="2" name="Header Placeholder 1"/>
          <p:cNvSpPr>
            <a:spLocks noGrp="1"/>
          </p:cNvSpPr>
          <p:nvPr>
            <p:ph type="hdr" sz="quarter" idx="10"/>
          </p:nvPr>
        </p:nvSpPr>
        <p:spPr/>
        <p:txBody>
          <a:bodyPr/>
          <a:lstStyle/>
          <a:p>
            <a:r>
              <a:rPr lang="en-US" dirty="0"/>
              <a:t>Draft-Please do not distribute</a:t>
            </a:r>
          </a:p>
        </p:txBody>
      </p:sp>
    </p:spTree>
    <p:extLst>
      <p:ext uri="{BB962C8B-B14F-4D97-AF65-F5344CB8AC3E}">
        <p14:creationId xmlns:p14="http://schemas.microsoft.com/office/powerpoint/2010/main" val="4153734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0"/>
              </a:spcBef>
            </a:pPr>
            <a:r>
              <a:rPr lang="en-US" altLang="en-US" b="1" u="sng" dirty="0"/>
              <a:t>Brinda</a:t>
            </a:r>
          </a:p>
          <a:p>
            <a:pPr>
              <a:defRPr/>
            </a:pPr>
            <a:endParaRPr lang="en-US" dirty="0"/>
          </a:p>
          <a:p>
            <a:pPr defTabSz="914132">
              <a:defRPr/>
            </a:pPr>
            <a:r>
              <a:rPr lang="en-US" dirty="0"/>
              <a:t>Attachment A, B and C of the grant agreement contain the SF-424, SF-424A and Budget Narrative, respectively.</a:t>
            </a:r>
            <a:r>
              <a:rPr lang="en-US" baseline="0" dirty="0"/>
              <a:t> All three of these documents were taken from your proposal.</a:t>
            </a:r>
            <a:endParaRPr lang="en-US" dirty="0"/>
          </a:p>
          <a:p>
            <a:pPr defTabSz="914132">
              <a:defRPr/>
            </a:pPr>
            <a:endParaRPr lang="en-US" dirty="0"/>
          </a:p>
          <a:p>
            <a:pPr defTabSz="914132">
              <a:defRPr/>
            </a:pPr>
            <a:r>
              <a:rPr lang="en-US" dirty="0"/>
              <a:t>Attachment D is your Statement of Work, commonly known as the SOW. This also comes from your application and includes the project</a:t>
            </a:r>
            <a:r>
              <a:rPr lang="en-US" baseline="0" dirty="0"/>
              <a:t> narrative</a:t>
            </a:r>
            <a:r>
              <a:rPr lang="en-US" dirty="0"/>
              <a:t> and all required attachments, such as the </a:t>
            </a:r>
            <a:r>
              <a:rPr lang="en-US" b="1" dirty="0"/>
              <a:t>timeline/work plan</a:t>
            </a:r>
            <a:r>
              <a:rPr lang="en-US" dirty="0"/>
              <a:t>; </a:t>
            </a:r>
            <a:r>
              <a:rPr lang="en-US" b="1" dirty="0"/>
              <a:t>performance outcomes table</a:t>
            </a:r>
            <a:r>
              <a:rPr lang="en-US" dirty="0"/>
              <a:t>; </a:t>
            </a:r>
            <a:r>
              <a:rPr lang="en-US" b="1" dirty="0"/>
              <a:t>Governor’s letter</a:t>
            </a:r>
            <a:r>
              <a:rPr lang="en-US" dirty="0"/>
              <a:t>; and </a:t>
            </a:r>
            <a:r>
              <a:rPr lang="en-US" b="1" dirty="0"/>
              <a:t>project attestation confirmation</a:t>
            </a:r>
            <a:r>
              <a:rPr lang="en-US" b="1" baseline="0" dirty="0"/>
              <a:t>.    </a:t>
            </a:r>
          </a:p>
          <a:p>
            <a:pPr defTabSz="914132">
              <a:defRPr/>
            </a:pPr>
            <a:endParaRPr lang="en-US" b="1" baseline="0" dirty="0"/>
          </a:p>
          <a:p>
            <a:pPr defTabSz="914132">
              <a:defRPr/>
            </a:pPr>
            <a:r>
              <a:rPr lang="en-US" b="1" baseline="0" dirty="0"/>
              <a:t> </a:t>
            </a:r>
            <a:endParaRPr lang="en-US" dirty="0"/>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32" indent="-285666">
              <a:defRPr>
                <a:solidFill>
                  <a:schemeClr val="tx1"/>
                </a:solidFill>
                <a:latin typeface="Calibri" pitchFamily="34" charset="0"/>
              </a:defRPr>
            </a:lvl2pPr>
            <a:lvl3pPr marL="1142666" indent="-228534">
              <a:defRPr>
                <a:solidFill>
                  <a:schemeClr val="tx1"/>
                </a:solidFill>
                <a:latin typeface="Calibri" pitchFamily="34" charset="0"/>
              </a:defRPr>
            </a:lvl3pPr>
            <a:lvl4pPr marL="1599731" indent="-228534">
              <a:defRPr>
                <a:solidFill>
                  <a:schemeClr val="tx1"/>
                </a:solidFill>
                <a:latin typeface="Calibri" pitchFamily="34" charset="0"/>
              </a:defRPr>
            </a:lvl4pPr>
            <a:lvl5pPr marL="2056798" indent="-228534">
              <a:defRPr>
                <a:solidFill>
                  <a:schemeClr val="tx1"/>
                </a:solidFill>
                <a:latin typeface="Calibri" pitchFamily="34" charset="0"/>
              </a:defRPr>
            </a:lvl5pPr>
            <a:lvl6pPr marL="2513864" indent="-228534" fontAlgn="base">
              <a:spcBef>
                <a:spcPct val="0"/>
              </a:spcBef>
              <a:spcAft>
                <a:spcPct val="0"/>
              </a:spcAft>
              <a:defRPr>
                <a:solidFill>
                  <a:schemeClr val="tx1"/>
                </a:solidFill>
                <a:latin typeface="Calibri" pitchFamily="34" charset="0"/>
              </a:defRPr>
            </a:lvl6pPr>
            <a:lvl7pPr marL="2970929" indent="-228534" fontAlgn="base">
              <a:spcBef>
                <a:spcPct val="0"/>
              </a:spcBef>
              <a:spcAft>
                <a:spcPct val="0"/>
              </a:spcAft>
              <a:defRPr>
                <a:solidFill>
                  <a:schemeClr val="tx1"/>
                </a:solidFill>
                <a:latin typeface="Calibri" pitchFamily="34" charset="0"/>
              </a:defRPr>
            </a:lvl7pPr>
            <a:lvl8pPr marL="3427996" indent="-228534" fontAlgn="base">
              <a:spcBef>
                <a:spcPct val="0"/>
              </a:spcBef>
              <a:spcAft>
                <a:spcPct val="0"/>
              </a:spcAft>
              <a:defRPr>
                <a:solidFill>
                  <a:schemeClr val="tx1"/>
                </a:solidFill>
                <a:latin typeface="Calibri" pitchFamily="34" charset="0"/>
              </a:defRPr>
            </a:lvl8pPr>
            <a:lvl9pPr marL="3885061" indent="-22853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436F08C-7858-4F8E-9048-B86F6E393045}" type="slidenum">
              <a:rPr lang="en-US" altLang="en-US"/>
              <a:pPr fontAlgn="base">
                <a:spcBef>
                  <a:spcPct val="0"/>
                </a:spcBef>
                <a:spcAft>
                  <a:spcPct val="0"/>
                </a:spcAft>
              </a:pPr>
              <a:t>41</a:t>
            </a:fld>
            <a:endParaRPr lang="en-US" altLang="en-US" dirty="0"/>
          </a:p>
        </p:txBody>
      </p:sp>
      <p:sp>
        <p:nvSpPr>
          <p:cNvPr id="2" name="Header Placeholder 1"/>
          <p:cNvSpPr>
            <a:spLocks noGrp="1"/>
          </p:cNvSpPr>
          <p:nvPr>
            <p:ph type="hdr" sz="quarter" idx="10"/>
          </p:nvPr>
        </p:nvSpPr>
        <p:spPr/>
        <p:txBody>
          <a:bodyPr/>
          <a:lstStyle/>
          <a:p>
            <a:r>
              <a:rPr lang="en-US" dirty="0"/>
              <a:t>Draft-Please do not distribute</a:t>
            </a:r>
          </a:p>
        </p:txBody>
      </p:sp>
    </p:spTree>
    <p:extLst>
      <p:ext uri="{BB962C8B-B14F-4D97-AF65-F5344CB8AC3E}">
        <p14:creationId xmlns:p14="http://schemas.microsoft.com/office/powerpoint/2010/main" val="4002430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u="sng" dirty="0"/>
              <a:t>Brinda</a:t>
            </a:r>
          </a:p>
          <a:p>
            <a:pPr defTabSz="930002">
              <a:spcBef>
                <a:spcPct val="0"/>
              </a:spcBef>
            </a:pPr>
            <a:endParaRPr lang="en-US" altLang="en-US" dirty="0"/>
          </a:p>
          <a:p>
            <a:pPr defTabSz="930002">
              <a:spcBef>
                <a:spcPct val="0"/>
              </a:spcBef>
            </a:pPr>
            <a:r>
              <a:rPr lang="en-US" altLang="en-US" dirty="0"/>
              <a:t>For those applicants claiming indirect costs, Attachment E includes the Negotiated</a:t>
            </a:r>
            <a:r>
              <a:rPr lang="en-US" altLang="en-US" baseline="0" dirty="0"/>
              <a:t> Indirect Cost Rate Agreement</a:t>
            </a:r>
            <a:r>
              <a:rPr lang="en-US" altLang="en-US" dirty="0"/>
              <a:t>. </a:t>
            </a:r>
          </a:p>
          <a:p>
            <a:pPr defTabSz="930002">
              <a:spcBef>
                <a:spcPct val="0"/>
              </a:spcBef>
            </a:pPr>
            <a:endParaRPr lang="en-US" altLang="en-US" dirty="0"/>
          </a:p>
          <a:p>
            <a:pPr defTabSz="930002">
              <a:spcBef>
                <a:spcPct val="0"/>
              </a:spcBef>
            </a:pPr>
            <a:r>
              <a:rPr lang="en-US" altLang="en-US" dirty="0"/>
              <a:t>If you claimed indirect costs and did not provide a Negotiated</a:t>
            </a:r>
            <a:r>
              <a:rPr lang="en-US" altLang="en-US" baseline="0" dirty="0"/>
              <a:t> Indirect Cost Rate Agreement from your federal cognizant agency, </a:t>
            </a:r>
            <a:r>
              <a:rPr lang="en-US" altLang="en-US" dirty="0"/>
              <a:t>you were put on a 90-day temporary billing rate.  If that is the case, that means that</a:t>
            </a:r>
            <a:r>
              <a:rPr lang="en-US" altLang="en-US" baseline="0" dirty="0"/>
              <a:t> </a:t>
            </a:r>
            <a:r>
              <a:rPr lang="en-US" altLang="en-US" dirty="0"/>
              <a:t>10% of the Personnel line or total Indirect line (whichever is less) only</a:t>
            </a:r>
            <a:r>
              <a:rPr lang="en-US" altLang="en-US" baseline="0" dirty="0"/>
              <a:t> is </a:t>
            </a:r>
            <a:r>
              <a:rPr lang="en-US" altLang="en-US" dirty="0"/>
              <a:t>released to support indirect costs in the absence of your NICRA or CAP approved by the cognizant agency. </a:t>
            </a:r>
          </a:p>
          <a:p>
            <a:pPr defTabSz="930002">
              <a:spcBef>
                <a:spcPct val="0"/>
              </a:spcBef>
            </a:pPr>
            <a:endParaRPr lang="en-US" altLang="en-US" dirty="0"/>
          </a:p>
          <a:p>
            <a:pPr defTabSz="930002">
              <a:spcBef>
                <a:spcPct val="0"/>
              </a:spcBef>
            </a:pPr>
            <a:r>
              <a:rPr lang="en-US" altLang="en-US" dirty="0"/>
              <a:t>The remaining funds for</a:t>
            </a:r>
            <a:r>
              <a:rPr lang="en-US" altLang="en-US" baseline="0" dirty="0"/>
              <a:t> </a:t>
            </a:r>
            <a:r>
              <a:rPr lang="en-US" altLang="en-US" dirty="0"/>
              <a:t>Indirect Costs are restricted and cannot be used for any purpose until you provide ETA</a:t>
            </a:r>
            <a:r>
              <a:rPr lang="en-US" altLang="en-US" baseline="0" dirty="0"/>
              <a:t> a </a:t>
            </a:r>
            <a:r>
              <a:rPr lang="en-US" altLang="en-US" dirty="0"/>
              <a:t>signed copy of the NICRA or CAP.  When</a:t>
            </a:r>
            <a:r>
              <a:rPr lang="en-US" altLang="en-US" baseline="0" dirty="0"/>
              <a:t> ETA receives the </a:t>
            </a:r>
            <a:r>
              <a:rPr lang="en-US" altLang="en-US" dirty="0"/>
              <a:t>NICRA or CAP, ETA will issue a grant modification to the award to remove the 10%</a:t>
            </a:r>
            <a:r>
              <a:rPr lang="en-US" altLang="en-US" baseline="0" dirty="0"/>
              <a:t> restriction.  Basically, the Grant Officer will approve the grant modification and </a:t>
            </a:r>
            <a:r>
              <a:rPr lang="en-US" altLang="en-US" dirty="0"/>
              <a:t>lift the</a:t>
            </a:r>
            <a:r>
              <a:rPr lang="en-US" altLang="en-US" baseline="0" dirty="0"/>
              <a:t> restriction.  </a:t>
            </a:r>
            <a:endParaRPr lang="en-US" altLang="en-US" dirty="0"/>
          </a:p>
          <a:p>
            <a:pPr defTabSz="930002">
              <a:spcBef>
                <a:spcPct val="0"/>
              </a:spcBef>
            </a:pPr>
            <a:endParaRPr lang="en-US" altLang="en-US" dirty="0"/>
          </a:p>
          <a:p>
            <a:pPr defTabSz="930002">
              <a:spcBef>
                <a:spcPct val="0"/>
              </a:spcBef>
            </a:pPr>
            <a:endParaRPr lang="en-US" altLang="en-US" dirty="0"/>
          </a:p>
          <a:p>
            <a:pPr defTabSz="930002">
              <a:spcBef>
                <a:spcPct val="0"/>
              </a:spcBef>
            </a:pPr>
            <a:r>
              <a:rPr lang="en-US" altLang="en-US" dirty="0"/>
              <a:t>please send your approved indirect cost rate agreement to your FPO.  Please note that until a negotiated</a:t>
            </a:r>
            <a:r>
              <a:rPr lang="en-US" altLang="en-US" baseline="0" dirty="0"/>
              <a:t> agreement is received, spending on indirect costs will be limited to the lesser of either total indirect costs or Personnel budget. </a:t>
            </a:r>
            <a:endParaRPr lang="en-US" altLang="en-US" dirty="0"/>
          </a:p>
          <a:p>
            <a:pPr defTabSz="930002">
              <a:spcBef>
                <a:spcPct val="0"/>
              </a:spcBef>
            </a:pPr>
            <a:endParaRPr lang="en-US" altLang="en-US" dirty="0"/>
          </a:p>
          <a:p>
            <a:pPr defTabSz="930002">
              <a:spcBef>
                <a:spcPct val="0"/>
              </a:spcBef>
            </a:pPr>
            <a:r>
              <a:rPr lang="en-US" altLang="en-US" dirty="0"/>
              <a:t>If the Agreement </a:t>
            </a:r>
            <a:r>
              <a:rPr lang="en-US" altLang="en-US" baseline="0" dirty="0"/>
              <a:t>is not submitted within 90 days of the effective date of the award, no funds will be approved for reimbursement of indirect costs.</a:t>
            </a:r>
            <a:endParaRPr lang="en-US" altLang="en-US" dirty="0"/>
          </a:p>
          <a:p>
            <a:pPr>
              <a:spcBef>
                <a:spcPct val="0"/>
              </a:spcBef>
            </a:pPr>
            <a:endParaRPr lang="en-US" altLang="en-US" dirty="0"/>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732" indent="-285666">
              <a:defRPr>
                <a:solidFill>
                  <a:schemeClr val="tx1"/>
                </a:solidFill>
                <a:latin typeface="Calibri" pitchFamily="34" charset="0"/>
              </a:defRPr>
            </a:lvl2pPr>
            <a:lvl3pPr marL="1142666" indent="-228534">
              <a:defRPr>
                <a:solidFill>
                  <a:schemeClr val="tx1"/>
                </a:solidFill>
                <a:latin typeface="Calibri" pitchFamily="34" charset="0"/>
              </a:defRPr>
            </a:lvl3pPr>
            <a:lvl4pPr marL="1599731" indent="-228534">
              <a:defRPr>
                <a:solidFill>
                  <a:schemeClr val="tx1"/>
                </a:solidFill>
                <a:latin typeface="Calibri" pitchFamily="34" charset="0"/>
              </a:defRPr>
            </a:lvl4pPr>
            <a:lvl5pPr marL="2056798" indent="-228534">
              <a:defRPr>
                <a:solidFill>
                  <a:schemeClr val="tx1"/>
                </a:solidFill>
                <a:latin typeface="Calibri" pitchFamily="34" charset="0"/>
              </a:defRPr>
            </a:lvl5pPr>
            <a:lvl6pPr marL="2513864" indent="-228534" fontAlgn="base">
              <a:spcBef>
                <a:spcPct val="0"/>
              </a:spcBef>
              <a:spcAft>
                <a:spcPct val="0"/>
              </a:spcAft>
              <a:defRPr>
                <a:solidFill>
                  <a:schemeClr val="tx1"/>
                </a:solidFill>
                <a:latin typeface="Calibri" pitchFamily="34" charset="0"/>
              </a:defRPr>
            </a:lvl6pPr>
            <a:lvl7pPr marL="2970929" indent="-228534" fontAlgn="base">
              <a:spcBef>
                <a:spcPct val="0"/>
              </a:spcBef>
              <a:spcAft>
                <a:spcPct val="0"/>
              </a:spcAft>
              <a:defRPr>
                <a:solidFill>
                  <a:schemeClr val="tx1"/>
                </a:solidFill>
                <a:latin typeface="Calibri" pitchFamily="34" charset="0"/>
              </a:defRPr>
            </a:lvl7pPr>
            <a:lvl8pPr marL="3427996" indent="-228534" fontAlgn="base">
              <a:spcBef>
                <a:spcPct val="0"/>
              </a:spcBef>
              <a:spcAft>
                <a:spcPct val="0"/>
              </a:spcAft>
              <a:defRPr>
                <a:solidFill>
                  <a:schemeClr val="tx1"/>
                </a:solidFill>
                <a:latin typeface="Calibri" pitchFamily="34" charset="0"/>
              </a:defRPr>
            </a:lvl8pPr>
            <a:lvl9pPr marL="3885061" indent="-22853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9A5F3D1-5BBF-4399-B322-34F1469D1B61}" type="slidenum">
              <a:rPr lang="en-US" altLang="en-US"/>
              <a:pPr fontAlgn="base">
                <a:spcBef>
                  <a:spcPct val="0"/>
                </a:spcBef>
                <a:spcAft>
                  <a:spcPct val="0"/>
                </a:spcAft>
              </a:pPr>
              <a:t>42</a:t>
            </a:fld>
            <a:endParaRPr lang="en-US" altLang="en-US" dirty="0"/>
          </a:p>
        </p:txBody>
      </p:sp>
      <p:sp>
        <p:nvSpPr>
          <p:cNvPr id="2" name="Header Placeholder 1"/>
          <p:cNvSpPr>
            <a:spLocks noGrp="1"/>
          </p:cNvSpPr>
          <p:nvPr>
            <p:ph type="hdr" sz="quarter" idx="10"/>
          </p:nvPr>
        </p:nvSpPr>
        <p:spPr/>
        <p:txBody>
          <a:bodyPr/>
          <a:lstStyle/>
          <a:p>
            <a:r>
              <a:rPr lang="en-US" dirty="0"/>
              <a:t>Draft-Please do not distribute</a:t>
            </a:r>
          </a:p>
        </p:txBody>
      </p:sp>
    </p:spTree>
    <p:extLst>
      <p:ext uri="{BB962C8B-B14F-4D97-AF65-F5344CB8AC3E}">
        <p14:creationId xmlns:p14="http://schemas.microsoft.com/office/powerpoint/2010/main" val="34637206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Brinda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r>
              <a:rPr lang="en-US" dirty="0"/>
              <a:t>OK…. Let’s discuss</a:t>
            </a:r>
            <a:r>
              <a:rPr lang="en-US" baseline="0" dirty="0"/>
              <a:t> next about grant modifications.  </a:t>
            </a:r>
          </a:p>
          <a:p>
            <a:endParaRPr lang="en-US" baseline="0" dirty="0"/>
          </a:p>
          <a:p>
            <a:r>
              <a:rPr lang="en-US" baseline="0" dirty="0"/>
              <a:t>P</a:t>
            </a:r>
            <a:r>
              <a:rPr lang="en-US" dirty="0"/>
              <a:t>rocessing of grant modifications is vital in the grant process.  During the next few slides, I will outline the modification process.  The What, Why, How, and When…</a:t>
            </a:r>
          </a:p>
          <a:p>
            <a:endParaRPr lang="en-US" dirty="0"/>
          </a:p>
        </p:txBody>
      </p:sp>
      <p:sp>
        <p:nvSpPr>
          <p:cNvPr id="4" name="Header Placeholder 3"/>
          <p:cNvSpPr>
            <a:spLocks noGrp="1"/>
          </p:cNvSpPr>
          <p:nvPr>
            <p:ph type="hdr" sz="quarter" idx="10"/>
          </p:nvPr>
        </p:nvSpPr>
        <p:spPr/>
        <p:txBody>
          <a:bodyPr/>
          <a:lstStyle/>
          <a:p>
            <a:r>
              <a:rPr lang="en-US" dirty="0"/>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43</a:t>
            </a:fld>
            <a:endParaRPr lang="en-US" dirty="0"/>
          </a:p>
        </p:txBody>
      </p:sp>
    </p:spTree>
    <p:extLst>
      <p:ext uri="{BB962C8B-B14F-4D97-AF65-F5344CB8AC3E}">
        <p14:creationId xmlns:p14="http://schemas.microsoft.com/office/powerpoint/2010/main" val="1018057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32" rtl="0" eaLnBrk="1" fontAlgn="auto" latinLnBrk="0" hangingPunct="1">
              <a:lnSpc>
                <a:spcPct val="100000"/>
              </a:lnSpc>
              <a:spcBef>
                <a:spcPts val="0"/>
              </a:spcBef>
              <a:spcAft>
                <a:spcPts val="0"/>
              </a:spcAft>
              <a:buClrTx/>
              <a:buSzTx/>
              <a:buFontTx/>
              <a:buNone/>
              <a:tabLst/>
              <a:defRPr/>
            </a:pPr>
            <a:r>
              <a:rPr lang="en-US" b="1" u="sng" dirty="0"/>
              <a:t> Brinda</a:t>
            </a:r>
          </a:p>
          <a:p>
            <a:pPr defTabSz="914132">
              <a:defRPr/>
            </a:pPr>
            <a:endParaRPr lang="en-US" dirty="0">
              <a:solidFill>
                <a:prstClr val="black"/>
              </a:solidFill>
            </a:endParaRPr>
          </a:p>
          <a:p>
            <a:pPr defTabSz="914132">
              <a:defRPr/>
            </a:pPr>
            <a:r>
              <a:rPr lang="en-US" dirty="0">
                <a:solidFill>
                  <a:prstClr val="black"/>
                </a:solidFill>
              </a:rPr>
              <a:t>That leads us to this question: </a:t>
            </a:r>
          </a:p>
          <a:p>
            <a:pPr defTabSz="914132">
              <a:defRPr/>
            </a:pPr>
            <a:endParaRPr lang="en-US" dirty="0">
              <a:solidFill>
                <a:prstClr val="black"/>
              </a:solidFill>
            </a:endParaRPr>
          </a:p>
          <a:p>
            <a:pPr defTabSz="914132">
              <a:defRPr/>
            </a:pPr>
            <a:r>
              <a:rPr lang="en-US" dirty="0">
                <a:solidFill>
                  <a:prstClr val="black"/>
                </a:solidFill>
              </a:rPr>
              <a:t>What is a Modification?</a:t>
            </a:r>
          </a:p>
          <a:p>
            <a:pPr defTabSz="914132">
              <a:defRPr/>
            </a:pPr>
            <a:endParaRPr lang="en-US" dirty="0">
              <a:solidFill>
                <a:prstClr val="black"/>
              </a:solidFill>
            </a:endParaRPr>
          </a:p>
          <a:p>
            <a:pPr defTabSz="914132">
              <a:defRPr/>
            </a:pPr>
            <a:r>
              <a:rPr lang="en-US" dirty="0">
                <a:solidFill>
                  <a:prstClr val="black"/>
                </a:solidFill>
              </a:rPr>
              <a:t>It’s a tool used to make a change to your grant agreement for clarity between the grantee, the regional office, and the national office.  </a:t>
            </a:r>
          </a:p>
          <a:p>
            <a:endParaRPr lang="en-US" dirty="0"/>
          </a:p>
        </p:txBody>
      </p:sp>
      <p:sp>
        <p:nvSpPr>
          <p:cNvPr id="4" name="Header Placeholder 3"/>
          <p:cNvSpPr>
            <a:spLocks noGrp="1"/>
          </p:cNvSpPr>
          <p:nvPr>
            <p:ph type="hdr" sz="quarter" idx="10"/>
          </p:nvPr>
        </p:nvSpPr>
        <p:spPr/>
        <p:txBody>
          <a:bodyPr/>
          <a:lstStyle/>
          <a:p>
            <a:r>
              <a:rPr lang="en-US" dirty="0"/>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44</a:t>
            </a:fld>
            <a:endParaRPr lang="en-US" dirty="0"/>
          </a:p>
        </p:txBody>
      </p:sp>
    </p:spTree>
    <p:extLst>
      <p:ext uri="{BB962C8B-B14F-4D97-AF65-F5344CB8AC3E}">
        <p14:creationId xmlns:p14="http://schemas.microsoft.com/office/powerpoint/2010/main" val="1055559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84128"/>
          </a:xfrm>
        </p:spPr>
        <p:txBody>
          <a:bodyPr>
            <a:normAutofit/>
          </a:bodyPr>
          <a:lstStyle/>
          <a:p>
            <a:pPr marL="0" marR="0" lvl="0" indent="0" algn="l" defTabSz="914132" rtl="0" eaLnBrk="1" fontAlgn="auto" latinLnBrk="0" hangingPunct="1">
              <a:lnSpc>
                <a:spcPct val="100000"/>
              </a:lnSpc>
              <a:spcBef>
                <a:spcPts val="0"/>
              </a:spcBef>
              <a:spcAft>
                <a:spcPts val="0"/>
              </a:spcAft>
              <a:buClrTx/>
              <a:buSzTx/>
              <a:buFontTx/>
              <a:buNone/>
              <a:tabLst/>
              <a:defRPr/>
            </a:pPr>
            <a:r>
              <a:rPr lang="en-US" b="1" u="sng" dirty="0"/>
              <a:t>Brinda</a:t>
            </a:r>
          </a:p>
          <a:p>
            <a:pPr defTabSz="914132">
              <a:defRPr/>
            </a:pPr>
            <a:endParaRPr lang="en-US" dirty="0">
              <a:solidFill>
                <a:prstClr val="black"/>
              </a:solidFill>
            </a:endParaRPr>
          </a:p>
          <a:p>
            <a:pPr marL="228534" indent="-228534" defTabSz="914132">
              <a:defRPr/>
            </a:pPr>
            <a:r>
              <a:rPr lang="en-US" dirty="0">
                <a:solidFill>
                  <a:prstClr val="black"/>
                </a:solidFill>
              </a:rPr>
              <a:t>Why should you do a mod?  </a:t>
            </a:r>
          </a:p>
          <a:p>
            <a:pPr marL="228534" indent="-228534" defTabSz="914132">
              <a:defRPr/>
            </a:pPr>
            <a:endParaRPr lang="en-US" dirty="0">
              <a:solidFill>
                <a:prstClr val="black"/>
              </a:solidFill>
            </a:endParaRPr>
          </a:p>
          <a:p>
            <a:pPr defTabSz="914132">
              <a:defRPr/>
            </a:pPr>
            <a:r>
              <a:rPr lang="en-US" dirty="0">
                <a:solidFill>
                  <a:prstClr val="black"/>
                </a:solidFill>
              </a:rPr>
              <a:t>One reason would be a change of scope.  Note that a change in scope is rare and not always approved.  Your scope of work is based solely on the requirements outlined in the TEGL and this is how you competitively won this grant.  For instance, if your proposal was to create apprenticeship programs in cybersecurity and you would like to change the industry to cosmetology, this would not be allowable.  However, there are other types of changes to the scope that could be considered.</a:t>
            </a:r>
          </a:p>
          <a:p>
            <a:pPr defTabSz="914132">
              <a:defRPr/>
            </a:pPr>
            <a:endParaRPr lang="en-US" dirty="0">
              <a:solidFill>
                <a:prstClr val="black"/>
              </a:solidFill>
            </a:endParaRPr>
          </a:p>
          <a:p>
            <a:pPr defTabSz="914132">
              <a:defRPr/>
            </a:pPr>
            <a:r>
              <a:rPr lang="en-US" dirty="0">
                <a:solidFill>
                  <a:prstClr val="black"/>
                </a:solidFill>
              </a:rPr>
              <a:t>1. A change in service area: expanding or shrinking the area to be served</a:t>
            </a:r>
          </a:p>
          <a:p>
            <a:pPr defTabSz="914132">
              <a:defRPr/>
            </a:pPr>
            <a:endParaRPr lang="en-US" dirty="0">
              <a:solidFill>
                <a:prstClr val="black"/>
              </a:solidFill>
            </a:endParaRPr>
          </a:p>
          <a:p>
            <a:pPr defTabSz="914132">
              <a:defRPr/>
            </a:pPr>
            <a:r>
              <a:rPr lang="en-US" dirty="0">
                <a:solidFill>
                  <a:prstClr val="black"/>
                </a:solidFill>
              </a:rPr>
              <a:t>2. A change in partners. Your partnership structure is crucial to the success of your grant, so if something happens to one of these partners, let us know immediately. </a:t>
            </a:r>
          </a:p>
          <a:p>
            <a:pPr defTabSz="914132">
              <a:defRPr/>
            </a:pPr>
            <a:endParaRPr lang="en-US" dirty="0">
              <a:solidFill>
                <a:prstClr val="black"/>
              </a:solidFill>
            </a:endParaRPr>
          </a:p>
          <a:p>
            <a:pPr defTabSz="914132">
              <a:defRPr/>
            </a:pPr>
            <a:r>
              <a:rPr lang="en-US" dirty="0">
                <a:solidFill>
                  <a:prstClr val="black"/>
                </a:solidFill>
              </a:rPr>
              <a:t>3. Changes in the project’s management: if things have changed with these key personnel, let us know immediately.  </a:t>
            </a:r>
          </a:p>
          <a:p>
            <a:pPr defTabSz="914132">
              <a:defRPr/>
            </a:pPr>
            <a:endParaRPr lang="en-US" dirty="0">
              <a:solidFill>
                <a:prstClr val="black"/>
              </a:solidFill>
            </a:endParaRPr>
          </a:p>
          <a:p>
            <a:pPr defTabSz="914132">
              <a:defRPr/>
            </a:pPr>
            <a:r>
              <a:rPr lang="en-US" dirty="0">
                <a:solidFill>
                  <a:prstClr val="black"/>
                </a:solidFill>
              </a:rPr>
              <a:t>4. A change in the number of participants: Decreasing participant numbers must be thoroughly reviewed by your FPO, the Program Office, and the Grant Officer. It is a change that we do not easily approve of. </a:t>
            </a:r>
          </a:p>
          <a:p>
            <a:endParaRPr lang="en-US" dirty="0"/>
          </a:p>
          <a:p>
            <a:endParaRPr lang="en-US" dirty="0"/>
          </a:p>
        </p:txBody>
      </p:sp>
      <p:sp>
        <p:nvSpPr>
          <p:cNvPr id="4" name="Header Placeholder 3"/>
          <p:cNvSpPr>
            <a:spLocks noGrp="1"/>
          </p:cNvSpPr>
          <p:nvPr>
            <p:ph type="hdr" sz="quarter" idx="10"/>
          </p:nvPr>
        </p:nvSpPr>
        <p:spPr/>
        <p:txBody>
          <a:bodyPr/>
          <a:lstStyle/>
          <a:p>
            <a:r>
              <a:rPr lang="en-US" dirty="0"/>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45</a:t>
            </a:fld>
            <a:endParaRPr lang="en-US" dirty="0"/>
          </a:p>
        </p:txBody>
      </p:sp>
    </p:spTree>
    <p:extLst>
      <p:ext uri="{BB962C8B-B14F-4D97-AF65-F5344CB8AC3E}">
        <p14:creationId xmlns:p14="http://schemas.microsoft.com/office/powerpoint/2010/main" val="4719599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132" rtl="0" eaLnBrk="1" fontAlgn="auto" latinLnBrk="0" hangingPunct="1">
              <a:lnSpc>
                <a:spcPct val="100000"/>
              </a:lnSpc>
              <a:spcBef>
                <a:spcPts val="0"/>
              </a:spcBef>
              <a:spcAft>
                <a:spcPts val="0"/>
              </a:spcAft>
              <a:buClrTx/>
              <a:buSzTx/>
              <a:buFontTx/>
              <a:buNone/>
              <a:tabLst/>
              <a:defRPr/>
            </a:pPr>
            <a:r>
              <a:rPr lang="en-US" b="1" u="sng" dirty="0"/>
              <a:t>Brinda</a:t>
            </a:r>
          </a:p>
          <a:p>
            <a:pPr defTabSz="914132">
              <a:defRPr/>
            </a:pPr>
            <a:endParaRPr lang="en-US" b="1" u="sng" dirty="0">
              <a:solidFill>
                <a:prstClr val="black"/>
              </a:solidFill>
            </a:endParaRPr>
          </a:p>
          <a:p>
            <a:pPr defTabSz="914132">
              <a:defRPr/>
            </a:pPr>
            <a:r>
              <a:rPr lang="en-US" dirty="0">
                <a:solidFill>
                  <a:prstClr val="black"/>
                </a:solidFill>
              </a:rPr>
              <a:t>There are a few other reasons to request a Modification: </a:t>
            </a:r>
          </a:p>
          <a:p>
            <a:pPr defTabSz="914132">
              <a:defRPr/>
            </a:pPr>
            <a:endParaRPr lang="en-US" dirty="0">
              <a:solidFill>
                <a:prstClr val="black"/>
              </a:solidFill>
            </a:endParaRPr>
          </a:p>
          <a:p>
            <a:pPr defTabSz="914132">
              <a:defRPr/>
            </a:pPr>
            <a:r>
              <a:rPr lang="en-US" dirty="0">
                <a:solidFill>
                  <a:prstClr val="black"/>
                </a:solidFill>
              </a:rPr>
              <a:t>1. Prior approval is required from the Grant Officer when transferring funds between 424A categories or programs, functions, and activities if the cumulative amount of such transfers exceeds or is expected to exceed 10 percent of the total budget.  Please note that if a budget realignment modification is submitted, we ask that you specifically outline the affected costs. For example, if adding funds to the Travel line item, specify the purpose of the needed travel, number of staff traveling, exact costs (or close estimates) to be incurred, per diems, etc.</a:t>
            </a:r>
          </a:p>
          <a:p>
            <a:pPr defTabSz="914132">
              <a:defRPr/>
            </a:pPr>
            <a:endParaRPr lang="en-US" dirty="0">
              <a:solidFill>
                <a:prstClr val="black"/>
              </a:solidFill>
            </a:endParaRPr>
          </a:p>
          <a:p>
            <a:pPr defTabSz="914132">
              <a:defRPr/>
            </a:pPr>
            <a:r>
              <a:rPr lang="en-US" dirty="0">
                <a:solidFill>
                  <a:prstClr val="black"/>
                </a:solidFill>
              </a:rPr>
              <a:t>2. If you might have room to extend your grant, a modification is required to extend your period of performance. </a:t>
            </a:r>
          </a:p>
          <a:p>
            <a:pPr defTabSz="914132">
              <a:defRPr/>
            </a:pPr>
            <a:endParaRPr lang="en-US" dirty="0">
              <a:solidFill>
                <a:prstClr val="black"/>
              </a:solidFill>
            </a:endParaRPr>
          </a:p>
          <a:p>
            <a:pPr defTabSz="914132">
              <a:defRPr/>
            </a:pPr>
            <a:r>
              <a:rPr lang="en-US" dirty="0">
                <a:solidFill>
                  <a:prstClr val="black"/>
                </a:solidFill>
              </a:rPr>
              <a:t>3. If the Indirect Cost Rate negotiated with your federal cognizant agency has changed.</a:t>
            </a:r>
          </a:p>
          <a:p>
            <a:pPr defTabSz="914132">
              <a:defRPr/>
            </a:pPr>
            <a:endParaRPr lang="en-US" dirty="0">
              <a:solidFill>
                <a:prstClr val="black"/>
              </a:solidFill>
            </a:endParaRPr>
          </a:p>
          <a:p>
            <a:pPr defTabSz="914132">
              <a:defRPr/>
            </a:pPr>
            <a:r>
              <a:rPr lang="en-US" dirty="0">
                <a:solidFill>
                  <a:prstClr val="black"/>
                </a:solidFill>
              </a:rPr>
              <a:t>4. If there has been a change in the Authorized Signatory or the Contact Person for the grant.</a:t>
            </a:r>
          </a:p>
          <a:p>
            <a:pPr defTabSz="914132">
              <a:defRPr/>
            </a:pPr>
            <a:endParaRPr lang="en-US" dirty="0">
              <a:solidFill>
                <a:prstClr val="black"/>
              </a:solidFill>
            </a:endParaRPr>
          </a:p>
          <a:p>
            <a:pPr defTabSz="914132">
              <a:defRPr/>
            </a:pPr>
            <a:r>
              <a:rPr lang="en-US" dirty="0">
                <a:solidFill>
                  <a:prstClr val="black"/>
                </a:solidFill>
              </a:rPr>
              <a:t>Again, these are examples and when in doubt, always consult your FPO. </a:t>
            </a:r>
          </a:p>
          <a:p>
            <a:endParaRPr lang="en-US" dirty="0"/>
          </a:p>
        </p:txBody>
      </p:sp>
      <p:sp>
        <p:nvSpPr>
          <p:cNvPr id="4" name="Header Placeholder 3"/>
          <p:cNvSpPr>
            <a:spLocks noGrp="1"/>
          </p:cNvSpPr>
          <p:nvPr>
            <p:ph type="hdr" sz="quarter" idx="10"/>
          </p:nvPr>
        </p:nvSpPr>
        <p:spPr/>
        <p:txBody>
          <a:bodyPr/>
          <a:lstStyle/>
          <a:p>
            <a:r>
              <a:rPr lang="en-US" dirty="0"/>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46</a:t>
            </a:fld>
            <a:endParaRPr lang="en-US" dirty="0"/>
          </a:p>
        </p:txBody>
      </p:sp>
    </p:spTree>
    <p:extLst>
      <p:ext uri="{BB962C8B-B14F-4D97-AF65-F5344CB8AC3E}">
        <p14:creationId xmlns:p14="http://schemas.microsoft.com/office/powerpoint/2010/main" val="17822149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32" rtl="0" eaLnBrk="1" fontAlgn="auto" latinLnBrk="0" hangingPunct="1">
              <a:lnSpc>
                <a:spcPct val="100000"/>
              </a:lnSpc>
              <a:spcBef>
                <a:spcPts val="0"/>
              </a:spcBef>
              <a:spcAft>
                <a:spcPts val="0"/>
              </a:spcAft>
              <a:buClrTx/>
              <a:buSzTx/>
              <a:buFontTx/>
              <a:buNone/>
              <a:tabLst/>
              <a:defRPr/>
            </a:pPr>
            <a:r>
              <a:rPr lang="en-US" b="1" u="sng" dirty="0"/>
              <a:t>Brinda</a:t>
            </a:r>
          </a:p>
          <a:p>
            <a:pPr defTabSz="914132">
              <a:defRPr/>
            </a:pPr>
            <a:endParaRPr lang="en-US" b="1" u="sng" dirty="0"/>
          </a:p>
          <a:p>
            <a:pPr defTabSz="914132">
              <a:defRPr/>
            </a:pPr>
            <a:r>
              <a:rPr lang="en-US" dirty="0">
                <a:solidFill>
                  <a:prstClr val="black"/>
                </a:solidFill>
              </a:rPr>
              <a:t>When the FPO receives a request for a mod, they will review the request. He or she will ask: </a:t>
            </a:r>
          </a:p>
          <a:p>
            <a:pPr defTabSz="914132">
              <a:defRPr/>
            </a:pPr>
            <a:endParaRPr lang="en-US" dirty="0">
              <a:solidFill>
                <a:prstClr val="black"/>
              </a:solidFill>
            </a:endParaRPr>
          </a:p>
          <a:p>
            <a:pPr defTabSz="914132">
              <a:defRPr/>
            </a:pPr>
            <a:r>
              <a:rPr lang="en-US" dirty="0">
                <a:solidFill>
                  <a:prstClr val="black"/>
                </a:solidFill>
              </a:rPr>
              <a:t>How will services and staffing be impacted?</a:t>
            </a:r>
          </a:p>
          <a:p>
            <a:pPr defTabSz="914132">
              <a:defRPr/>
            </a:pPr>
            <a:endParaRPr lang="en-US" dirty="0">
              <a:solidFill>
                <a:prstClr val="black"/>
              </a:solidFill>
            </a:endParaRPr>
          </a:p>
          <a:p>
            <a:pPr defTabSz="914132">
              <a:defRPr/>
            </a:pPr>
            <a:r>
              <a:rPr lang="en-US" dirty="0">
                <a:solidFill>
                  <a:prstClr val="black"/>
                </a:solidFill>
              </a:rPr>
              <a:t>Is the change effective and beneficial?</a:t>
            </a:r>
          </a:p>
          <a:p>
            <a:pPr defTabSz="914132">
              <a:defRPr/>
            </a:pPr>
            <a:endParaRPr lang="en-US" dirty="0">
              <a:solidFill>
                <a:prstClr val="black"/>
              </a:solidFill>
            </a:endParaRPr>
          </a:p>
          <a:p>
            <a:pPr defTabSz="914132">
              <a:defRPr/>
            </a:pPr>
            <a:r>
              <a:rPr lang="en-US" dirty="0">
                <a:solidFill>
                  <a:prstClr val="black"/>
                </a:solidFill>
              </a:rPr>
              <a:t>What about the enrollments the expenditures, are they on target, if not why not?</a:t>
            </a:r>
          </a:p>
          <a:p>
            <a:pPr defTabSz="914132">
              <a:defRPr/>
            </a:pPr>
            <a:endParaRPr lang="en-US" dirty="0">
              <a:solidFill>
                <a:prstClr val="black"/>
              </a:solidFill>
            </a:endParaRPr>
          </a:p>
          <a:p>
            <a:pPr defTabSz="914132">
              <a:defRPr/>
            </a:pPr>
            <a:r>
              <a:rPr lang="en-US" dirty="0">
                <a:solidFill>
                  <a:prstClr val="black"/>
                </a:solidFill>
              </a:rPr>
              <a:t>Does the change conflict with the requirements of the TEGL?</a:t>
            </a:r>
          </a:p>
          <a:p>
            <a:pPr defTabSz="914132">
              <a:defRPr/>
            </a:pPr>
            <a:endParaRPr lang="en-US" dirty="0">
              <a:solidFill>
                <a:prstClr val="black"/>
              </a:solidFill>
            </a:endParaRPr>
          </a:p>
          <a:p>
            <a:pPr defTabSz="914132">
              <a:defRPr/>
            </a:pPr>
            <a:r>
              <a:rPr lang="en-US" dirty="0">
                <a:solidFill>
                  <a:prstClr val="black"/>
                </a:solidFill>
              </a:rPr>
              <a:t>Is it an allowable change?</a:t>
            </a:r>
          </a:p>
          <a:p>
            <a:pPr defTabSz="914132">
              <a:defRPr/>
            </a:pPr>
            <a:endParaRPr lang="en-US" dirty="0">
              <a:solidFill>
                <a:prstClr val="black"/>
              </a:solidFill>
            </a:endParaRPr>
          </a:p>
          <a:p>
            <a:pPr defTabSz="914132">
              <a:defRPr/>
            </a:pPr>
            <a:r>
              <a:rPr lang="en-US" dirty="0">
                <a:solidFill>
                  <a:prstClr val="black"/>
                </a:solidFill>
              </a:rPr>
              <a:t>Prior to submitting the modification to the grant officer for approval the FPO must first concur with the changes. </a:t>
            </a:r>
          </a:p>
          <a:p>
            <a:pPr defTabSz="914132">
              <a:defRPr/>
            </a:pPr>
            <a:endParaRPr lang="en-US" dirty="0">
              <a:solidFill>
                <a:prstClr val="black"/>
              </a:solidFill>
            </a:endParaRPr>
          </a:p>
          <a:p>
            <a:endParaRPr lang="en-US" dirty="0"/>
          </a:p>
          <a:p>
            <a:endParaRPr lang="en-US" dirty="0"/>
          </a:p>
        </p:txBody>
      </p:sp>
      <p:sp>
        <p:nvSpPr>
          <p:cNvPr id="4" name="Header Placeholder 3"/>
          <p:cNvSpPr>
            <a:spLocks noGrp="1"/>
          </p:cNvSpPr>
          <p:nvPr>
            <p:ph type="hdr" sz="quarter" idx="10"/>
          </p:nvPr>
        </p:nvSpPr>
        <p:spPr/>
        <p:txBody>
          <a:bodyPr/>
          <a:lstStyle/>
          <a:p>
            <a:r>
              <a:rPr lang="en-US" dirty="0"/>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47</a:t>
            </a:fld>
            <a:endParaRPr lang="en-US" dirty="0"/>
          </a:p>
        </p:txBody>
      </p:sp>
    </p:spTree>
    <p:extLst>
      <p:ext uri="{BB962C8B-B14F-4D97-AF65-F5344CB8AC3E}">
        <p14:creationId xmlns:p14="http://schemas.microsoft.com/office/powerpoint/2010/main" val="966278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132" rtl="0" eaLnBrk="1" fontAlgn="auto" latinLnBrk="0" hangingPunct="1">
              <a:lnSpc>
                <a:spcPct val="100000"/>
              </a:lnSpc>
              <a:spcBef>
                <a:spcPts val="0"/>
              </a:spcBef>
              <a:spcAft>
                <a:spcPts val="0"/>
              </a:spcAft>
              <a:buClrTx/>
              <a:buSzTx/>
              <a:buFontTx/>
              <a:buNone/>
              <a:tabLst/>
              <a:defRPr/>
            </a:pPr>
            <a:r>
              <a:rPr lang="en-US" b="1" u="sng" dirty="0"/>
              <a:t>Brinda</a:t>
            </a:r>
          </a:p>
          <a:p>
            <a:pPr defTabSz="914132">
              <a:defRPr/>
            </a:pPr>
            <a:endParaRPr lang="en-US" dirty="0">
              <a:solidFill>
                <a:prstClr val="black"/>
              </a:solidFill>
            </a:endParaRPr>
          </a:p>
          <a:p>
            <a:pPr defTabSz="914132">
              <a:defRPr/>
            </a:pPr>
            <a:r>
              <a:rPr lang="en-US" dirty="0">
                <a:solidFill>
                  <a:prstClr val="black"/>
                </a:solidFill>
              </a:rPr>
              <a:t>Requests must be submitted on the organization letterhead and signed by the authorized representative at least 30 days prior to the effective date you are seeking.</a:t>
            </a:r>
          </a:p>
          <a:p>
            <a:pPr defTabSz="914132">
              <a:defRPr/>
            </a:pPr>
            <a:endParaRPr lang="en-US" dirty="0">
              <a:solidFill>
                <a:prstClr val="black"/>
              </a:solidFill>
            </a:endParaRPr>
          </a:p>
          <a:p>
            <a:pPr defTabSz="914132">
              <a:defRPr/>
            </a:pPr>
            <a:r>
              <a:rPr lang="en-US" dirty="0">
                <a:solidFill>
                  <a:prstClr val="black"/>
                </a:solidFill>
              </a:rPr>
              <a:t>Include the modification purpose, why the modification is needed, and how the change will benefit the program, along with supporting/required documentation as needed.  </a:t>
            </a:r>
          </a:p>
          <a:p>
            <a:pPr defTabSz="914132">
              <a:defRPr/>
            </a:pPr>
            <a:endParaRPr lang="en-US" dirty="0">
              <a:solidFill>
                <a:prstClr val="black"/>
              </a:solidFill>
            </a:endParaRPr>
          </a:p>
          <a:p>
            <a:pPr defTabSz="914132">
              <a:defRPr/>
            </a:pPr>
            <a:r>
              <a:rPr lang="en-US" dirty="0">
                <a:solidFill>
                  <a:prstClr val="black"/>
                </a:solidFill>
              </a:rPr>
              <a:t>Two requirements for supporting documentation:</a:t>
            </a:r>
          </a:p>
          <a:p>
            <a:pPr defTabSz="914132">
              <a:defRPr/>
            </a:pPr>
            <a:r>
              <a:rPr lang="en-US" dirty="0">
                <a:solidFill>
                  <a:prstClr val="black"/>
                </a:solidFill>
              </a:rPr>
              <a:t>-If the modification is to change the Authorized Representative, the letter should not come from the new or incoming AR. Instead the letter should come from either the departing AR or someone in a supervisory or oversight role over the AR.  </a:t>
            </a:r>
          </a:p>
          <a:p>
            <a:pPr defTabSz="914132">
              <a:defRPr/>
            </a:pPr>
            <a:endParaRPr lang="en-US" dirty="0">
              <a:solidFill>
                <a:prstClr val="black"/>
              </a:solidFill>
            </a:endParaRPr>
          </a:p>
          <a:p>
            <a:pPr defTabSz="914132">
              <a:defRPr/>
            </a:pPr>
            <a:r>
              <a:rPr lang="en-US" dirty="0">
                <a:solidFill>
                  <a:prstClr val="black"/>
                </a:solidFill>
              </a:rPr>
              <a:t>-If a budget realignment modification is being submitted, you are required to provide a revised SF424, SF424A and a budget narrative.  The budget narrative should have clear delineated description of costs associated with each line item on the SF424A in a narrative format which aligns with the subtotals and total provided in the narrative and aligns with the totals indicated on the SF424A. It should also justify amounts and changes requested.  The amounts listed in the budget narrative should match the amounts listed for each line item on the SF424A. When in doubt, always consult your FPO for guidance. </a:t>
            </a:r>
          </a:p>
          <a:p>
            <a:pPr defTabSz="914132">
              <a:defRPr/>
            </a:pPr>
            <a:endParaRPr lang="en-US" dirty="0">
              <a:solidFill>
                <a:prstClr val="black"/>
              </a:solidFill>
            </a:endParaRPr>
          </a:p>
          <a:p>
            <a:endParaRPr lang="en-US" dirty="0"/>
          </a:p>
          <a:p>
            <a:endParaRPr lang="en-US" dirty="0"/>
          </a:p>
        </p:txBody>
      </p:sp>
      <p:sp>
        <p:nvSpPr>
          <p:cNvPr id="4" name="Header Placeholder 3"/>
          <p:cNvSpPr>
            <a:spLocks noGrp="1"/>
          </p:cNvSpPr>
          <p:nvPr>
            <p:ph type="hdr" sz="quarter" idx="10"/>
          </p:nvPr>
        </p:nvSpPr>
        <p:spPr/>
        <p:txBody>
          <a:bodyPr/>
          <a:lstStyle/>
          <a:p>
            <a:r>
              <a:rPr lang="en-US" dirty="0"/>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48</a:t>
            </a:fld>
            <a:endParaRPr lang="en-US" dirty="0"/>
          </a:p>
        </p:txBody>
      </p:sp>
    </p:spTree>
    <p:extLst>
      <p:ext uri="{BB962C8B-B14F-4D97-AF65-F5344CB8AC3E}">
        <p14:creationId xmlns:p14="http://schemas.microsoft.com/office/powerpoint/2010/main" val="9460672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32" rtl="0" eaLnBrk="1" fontAlgn="auto" latinLnBrk="0" hangingPunct="1">
              <a:lnSpc>
                <a:spcPct val="100000"/>
              </a:lnSpc>
              <a:spcBef>
                <a:spcPts val="0"/>
              </a:spcBef>
              <a:spcAft>
                <a:spcPts val="0"/>
              </a:spcAft>
              <a:buClrTx/>
              <a:buSzTx/>
              <a:buFontTx/>
              <a:buNone/>
              <a:tabLst/>
              <a:defRPr/>
            </a:pPr>
            <a:r>
              <a:rPr lang="en-US" b="1" u="sng" dirty="0"/>
              <a:t>Brinda</a:t>
            </a:r>
          </a:p>
          <a:p>
            <a:pPr defTabSz="914132">
              <a:defRPr/>
            </a:pPr>
            <a:endParaRPr lang="en-US" b="1" u="sng" dirty="0"/>
          </a:p>
          <a:p>
            <a:pPr defTabSz="914132">
              <a:defRPr/>
            </a:pPr>
            <a:r>
              <a:rPr lang="en-US" dirty="0">
                <a:solidFill>
                  <a:prstClr val="black"/>
                </a:solidFill>
              </a:rPr>
              <a:t>I encourage you not to wait until the last minute to submit a modification.  </a:t>
            </a:r>
          </a:p>
          <a:p>
            <a:pPr defTabSz="914132">
              <a:defRPr/>
            </a:pPr>
            <a:endParaRPr lang="en-US" dirty="0">
              <a:solidFill>
                <a:prstClr val="black"/>
              </a:solidFill>
            </a:endParaRPr>
          </a:p>
          <a:p>
            <a:pPr defTabSz="914132">
              <a:defRPr/>
            </a:pPr>
            <a:r>
              <a:rPr lang="en-US" dirty="0">
                <a:solidFill>
                  <a:prstClr val="black"/>
                </a:solidFill>
              </a:rPr>
              <a:t>You should always be monitoring the performance of your grant and make adjustments as needed.  </a:t>
            </a:r>
          </a:p>
          <a:p>
            <a:pPr defTabSz="914132">
              <a:defRPr/>
            </a:pPr>
            <a:endParaRPr lang="en-US" dirty="0">
              <a:solidFill>
                <a:prstClr val="black"/>
              </a:solidFill>
            </a:endParaRPr>
          </a:p>
          <a:p>
            <a:pPr defTabSz="914132">
              <a:defRPr/>
            </a:pPr>
            <a:r>
              <a:rPr lang="en-US" dirty="0">
                <a:solidFill>
                  <a:prstClr val="black"/>
                </a:solidFill>
              </a:rPr>
              <a:t>Again, you can discuss any anticipated changes with your FPO. He/she is your first line of contact and is available to provide any necessary technical assistance.</a:t>
            </a:r>
          </a:p>
          <a:p>
            <a:pPr defTabSz="914132">
              <a:defRPr/>
            </a:pPr>
            <a:r>
              <a:rPr lang="en-US" dirty="0">
                <a:solidFill>
                  <a:prstClr val="black"/>
                </a:solidFill>
              </a:rPr>
              <a:t>  </a:t>
            </a:r>
          </a:p>
          <a:p>
            <a:pPr defTabSz="914132">
              <a:defRPr/>
            </a:pPr>
            <a:endParaRPr lang="en-US" dirty="0">
              <a:solidFill>
                <a:prstClr val="black"/>
              </a:solidFill>
            </a:endParaRPr>
          </a:p>
          <a:p>
            <a:endParaRPr lang="en-US" dirty="0"/>
          </a:p>
          <a:p>
            <a:pPr defTabSz="914132">
              <a:defRPr/>
            </a:pPr>
            <a:endParaRPr lang="en-US" dirty="0"/>
          </a:p>
        </p:txBody>
      </p:sp>
      <p:sp>
        <p:nvSpPr>
          <p:cNvPr id="4" name="Header Placeholder 3"/>
          <p:cNvSpPr>
            <a:spLocks noGrp="1"/>
          </p:cNvSpPr>
          <p:nvPr>
            <p:ph type="hdr" sz="quarter" idx="10"/>
          </p:nvPr>
        </p:nvSpPr>
        <p:spPr/>
        <p:txBody>
          <a:bodyPr/>
          <a:lstStyle/>
          <a:p>
            <a:r>
              <a:rPr lang="en-US" dirty="0"/>
              <a:t>Draft-Please do not distribute</a:t>
            </a:r>
          </a:p>
        </p:txBody>
      </p:sp>
      <p:sp>
        <p:nvSpPr>
          <p:cNvPr id="5" name="Slide Number Placeholder 4"/>
          <p:cNvSpPr>
            <a:spLocks noGrp="1"/>
          </p:cNvSpPr>
          <p:nvPr>
            <p:ph type="sldNum" sz="quarter" idx="11"/>
          </p:nvPr>
        </p:nvSpPr>
        <p:spPr/>
        <p:txBody>
          <a:bodyPr/>
          <a:lstStyle/>
          <a:p>
            <a:fld id="{17C97589-81B3-48A3-8226-3514F3374294}" type="slidenum">
              <a:rPr lang="en-US" smtClean="0"/>
              <a:pPr/>
              <a:t>49</a:t>
            </a:fld>
            <a:endParaRPr lang="en-US" dirty="0"/>
          </a:p>
        </p:txBody>
      </p:sp>
    </p:spTree>
    <p:extLst>
      <p:ext uri="{BB962C8B-B14F-4D97-AF65-F5344CB8AC3E}">
        <p14:creationId xmlns:p14="http://schemas.microsoft.com/office/powerpoint/2010/main" val="408364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awarded 42 states and territories the SAE 2020 grant, again, welcome to this session. Now I will turn it over to Marcy Hampton. Marcy, take it away….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15241584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Brinda</a:t>
            </a:r>
          </a:p>
          <a:p>
            <a:endParaRPr lang="en-US" dirty="0"/>
          </a:p>
          <a:p>
            <a:r>
              <a:rPr lang="en-US" dirty="0"/>
              <a:t>Diagram…</a:t>
            </a:r>
          </a:p>
          <a:p>
            <a:endParaRPr lang="en-US" dirty="0"/>
          </a:p>
          <a:p>
            <a:r>
              <a:rPr lang="en-US" dirty="0"/>
              <a:t>Your FPO will be the first to review your modification request.  They will provide feedback on your request letter and then</a:t>
            </a:r>
            <a:r>
              <a:rPr lang="en-US" baseline="0" dirty="0"/>
              <a:t> submit it to the Regional Grant Officer for approval, if it’s a simple budget modification or equipment purchase. If it’s a more complicated modification, your FPO will send your request to the National Grant Officer for final review and approval after the regional management team provides their okay.  Limited SOW changes also require review by the Program Office.  Your FPO will send these requests to the Program Office for review.  The Grant Officer will review the request and may ask for additional information or revisions.  If there are no additional questions the Grant Officer reviews and signs the modification.  Both you and your FPO will receive a copy of the signed modification via email.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is more detailed information about submitting a modification in your Grantee Handbook, so please use that as a guide when submitting modifications.  </a:t>
            </a:r>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50</a:t>
            </a:fld>
            <a:endParaRPr lang="en-US"/>
          </a:p>
        </p:txBody>
      </p:sp>
    </p:spTree>
    <p:extLst>
      <p:ext uri="{BB962C8B-B14F-4D97-AF65-F5344CB8AC3E}">
        <p14:creationId xmlns:p14="http://schemas.microsoft.com/office/powerpoint/2010/main" val="6223516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Brinda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recap,</a:t>
            </a:r>
            <a:r>
              <a:rPr lang="en-US" baseline="0" dirty="0"/>
              <a:t> to </a:t>
            </a:r>
            <a:r>
              <a:rPr lang="en-US" dirty="0"/>
              <a:t>submit a modification, you</a:t>
            </a:r>
            <a:r>
              <a:rPr lang="en-US" baseline="0" dirty="0"/>
              <a:t> should start by discussing the potential mod with your FPO. This will save you a lot of time!  After that, you will draft a letter of request addressed to your Grant Officer.  The letter should be written on your organization’s letterhead and include the modification type, the CSG grant number and justification for the requested modification.  Your FPO will review the letter and provide feedback, if needed.  A final letter, signed by your signatory should be submitted to your FPO who will then forward it to the Grant Officer.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51</a:t>
            </a:fld>
            <a:endParaRPr lang="en-US"/>
          </a:p>
        </p:txBody>
      </p:sp>
    </p:spTree>
    <p:extLst>
      <p:ext uri="{BB962C8B-B14F-4D97-AF65-F5344CB8AC3E}">
        <p14:creationId xmlns:p14="http://schemas.microsoft.com/office/powerpoint/2010/main" val="28166195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MARCY: </a:t>
            </a:r>
          </a:p>
          <a:p>
            <a:r>
              <a:rPr lang="en-US" dirty="0"/>
              <a:t>Thanks Brinda. Before</a:t>
            </a:r>
            <a:r>
              <a:rPr lang="en-US" baseline="0" dirty="0"/>
              <a:t> we wrap up this session, we wanted to remind our grantees that DOL may conduct an evaluation of your grant to assess the impact and outcomes of the investments. This is typically done through ODPR- the Office of Policy Development and Research. Now I will turn it back over to your project manager, Michelle Mills.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52</a:t>
            </a:fld>
            <a:endParaRPr lang="en-US"/>
          </a:p>
        </p:txBody>
      </p:sp>
    </p:spTree>
    <p:extLst>
      <p:ext uri="{BB962C8B-B14F-4D97-AF65-F5344CB8AC3E}">
        <p14:creationId xmlns:p14="http://schemas.microsoft.com/office/powerpoint/2010/main" val="23701220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 Thanks to all our amazing presenters</a:t>
            </a:r>
            <a:r>
              <a:rPr lang="en-US" baseline="0" dirty="0"/>
              <a:t> and of course, thanks to you our grantees. Here you will find some highlighted resources for grant management and performance reporting.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53</a:t>
            </a:fld>
            <a:endParaRPr lang="en-US"/>
          </a:p>
        </p:txBody>
      </p:sp>
    </p:spTree>
    <p:extLst>
      <p:ext uri="{BB962C8B-B14F-4D97-AF65-F5344CB8AC3E}">
        <p14:creationId xmlns:p14="http://schemas.microsoft.com/office/powerpoint/2010/main" val="29947366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feel free to type</a:t>
            </a:r>
            <a:r>
              <a:rPr lang="en-US" baseline="0" dirty="0"/>
              <a:t> in the chat or email us at apprenticeship.grants@dol.gov. Now I will turn it back over to Megan, our Division Director. </a:t>
            </a:r>
          </a:p>
          <a:p>
            <a:endParaRPr lang="en-US" baseline="0" dirty="0"/>
          </a:p>
          <a:p>
            <a:r>
              <a:rPr lang="en-US" baseline="0" dirty="0"/>
              <a:t>Next slide please. </a:t>
            </a:r>
          </a:p>
          <a:p>
            <a:endParaRPr lang="en-US" baseline="0" dirty="0"/>
          </a:p>
        </p:txBody>
      </p:sp>
      <p:sp>
        <p:nvSpPr>
          <p:cNvPr id="4" name="Slide Number Placeholder 3"/>
          <p:cNvSpPr>
            <a:spLocks noGrp="1"/>
          </p:cNvSpPr>
          <p:nvPr>
            <p:ph type="sldNum" sz="quarter" idx="5"/>
          </p:nvPr>
        </p:nvSpPr>
        <p:spPr/>
        <p:txBody>
          <a:bodyPr/>
          <a:lstStyle/>
          <a:p>
            <a:fld id="{9B342BB8-3F7E-4150-BE07-912221E53E6C}" type="slidenum">
              <a:rPr lang="en-US" smtClean="0"/>
              <a:t>54</a:t>
            </a:fld>
            <a:endParaRPr lang="en-US"/>
          </a:p>
        </p:txBody>
      </p:sp>
    </p:spTree>
    <p:extLst>
      <p:ext uri="{BB962C8B-B14F-4D97-AF65-F5344CB8AC3E}">
        <p14:creationId xmlns:p14="http://schemas.microsoft.com/office/powerpoint/2010/main" val="3687218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p>
          <a:p>
            <a:endParaRPr lang="en-US" dirty="0"/>
          </a:p>
          <a:p>
            <a:r>
              <a:rPr lang="en-US" dirty="0"/>
              <a:t>Thanks</a:t>
            </a:r>
            <a:r>
              <a:rPr lang="en-US" baseline="0" dirty="0"/>
              <a:t> to all the presenters and grantees. Just to reiterate, if you have questions about the SAE 2020 grant, please direct them to your project manager, Michelle Mills, and send emails to the apprenticeship.grants@dol.gov mailbox. Next slide please. </a:t>
            </a:r>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55</a:t>
            </a:fld>
            <a:endParaRPr lang="en-US"/>
          </a:p>
        </p:txBody>
      </p:sp>
    </p:spTree>
    <p:extLst>
      <p:ext uri="{BB962C8B-B14F-4D97-AF65-F5344CB8AC3E}">
        <p14:creationId xmlns:p14="http://schemas.microsoft.com/office/powerpoint/2010/main" val="37733258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56</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Marcy: Thanks</a:t>
            </a:r>
            <a:r>
              <a:rPr lang="en-US" baseline="0" dirty="0"/>
              <a:t> Megan. As Megan mentioned, I manage the grants and partnerships team that Michelle Mills, your project manager, works in. Today I will discuss the main purpose of this grant. Next slide please…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413980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Marcy:</a:t>
            </a:r>
          </a:p>
          <a:p>
            <a:pPr lvl="0" fontAlgn="base"/>
            <a:r>
              <a:rPr lang="en-US" sz="1200" kern="1200" dirty="0">
                <a:solidFill>
                  <a:schemeClr val="tx1"/>
                </a:solidFill>
                <a:effectLst/>
                <a:latin typeface="+mn-lt"/>
                <a:ea typeface="+mn-ea"/>
                <a:cs typeface="+mn-cs"/>
              </a:rPr>
              <a:t>In June 2017, the President issued an Executive Order (E.O.) 13801, </a:t>
            </a:r>
            <a:r>
              <a:rPr lang="en-US" sz="1200" i="1" kern="1200" dirty="0">
                <a:solidFill>
                  <a:schemeClr val="tx1"/>
                </a:solidFill>
                <a:effectLst/>
                <a:latin typeface="+mn-lt"/>
                <a:ea typeface="+mn-ea"/>
                <a:cs typeface="+mn-cs"/>
              </a:rPr>
              <a:t>Expanding Apprenticeship in America</a:t>
            </a:r>
            <a:r>
              <a:rPr lang="en-US" sz="1200" kern="1200" dirty="0">
                <a:solidFill>
                  <a:schemeClr val="tx1"/>
                </a:solidFill>
                <a:effectLst/>
                <a:latin typeface="+mn-lt"/>
                <a:ea typeface="+mn-ea"/>
                <a:cs typeface="+mn-cs"/>
              </a:rPr>
              <a:t>, with a focus on preparing workers to fill both existing and newly created jobs, and to prepare workers for the jobs of the future.</a:t>
            </a:r>
          </a:p>
          <a:p>
            <a:pPr fontAlgn="base"/>
            <a:r>
              <a:rPr lang="en-US"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Apprenticeship is an industry-driven, high-quality career pathway where employers can develop and prepare their future workforce, and apprentices can obtain paid work experience, classroom instruction, and a portable, nationally-recognized credential.  The E.O. directs the federal government to “promote apprenticeships and effective workforce development programs.”</a:t>
            </a:r>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This funding seeks to implement this recommendation to increase system alignment using Registered Apprenticeship to connect the education and workforce systems.  Additionally, this funding builds on recent funding made available to states to expand apprenticeship opportunities. In 2016, the Department awarded $50.5 million in state apprenticeship expansion grants to expand Registered Apprenticeship Programs (RAP) to more workers and more companies and advance RAPs as an industry-driven, high-quality career pathway within states’ education and workforce development systems.</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249780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Marcy: </a:t>
            </a:r>
          </a:p>
          <a:p>
            <a:pPr lvl="0"/>
            <a:r>
              <a:rPr lang="en-US" sz="1200" kern="1200" dirty="0">
                <a:solidFill>
                  <a:schemeClr val="tx1"/>
                </a:solidFill>
                <a:effectLst/>
                <a:latin typeface="+mn-lt"/>
                <a:ea typeface="+mn-ea"/>
                <a:cs typeface="+mn-cs"/>
              </a:rPr>
              <a:t>All eligible States and</a:t>
            </a:r>
            <a:r>
              <a:rPr lang="en-US" sz="1200" kern="1200" baseline="0" dirty="0">
                <a:solidFill>
                  <a:schemeClr val="tx1"/>
                </a:solidFill>
                <a:effectLst/>
                <a:latin typeface="+mn-lt"/>
                <a:ea typeface="+mn-ea"/>
                <a:cs typeface="+mn-cs"/>
              </a:rPr>
              <a:t> Territories</a:t>
            </a:r>
            <a:r>
              <a:rPr lang="en-US" sz="1200" kern="1200" dirty="0">
                <a:solidFill>
                  <a:schemeClr val="tx1"/>
                </a:solidFill>
                <a:effectLst/>
                <a:latin typeface="+mn-lt"/>
                <a:ea typeface="+mn-ea"/>
                <a:cs typeface="+mn-cs"/>
              </a:rPr>
              <a:t> that applied for funding were awarded Tier I funding ($450,000 for States, and $300,000 for Territories).  In addition to Tier I funding, 42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States and Territories were awarded additional funds under Tier II, ranging from $3 million to $9 million, based on the quality of Tier II applications received, as well as strong evidence of past performance in expanding Registered Apprenticeship Programs (RAP), geographic, industry, and Tier II goal distribution.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Both Tiers had minimum goals and activities.  Tier I had baseline goals and activities that were required for all states that applied for funding. States that also applied for Tier II had to address Tier I goals and activities. These goals and activities included the following</a:t>
            </a:r>
            <a:r>
              <a:rPr lang="en-US" sz="1200" kern="1200" baseline="0" dirty="0">
                <a:solidFill>
                  <a:schemeClr val="tx1"/>
                </a:solidFill>
                <a:effectLst/>
                <a:latin typeface="+mn-lt"/>
                <a:ea typeface="+mn-ea"/>
                <a:cs typeface="+mn-cs"/>
              </a:rPr>
              <a:t> mentioned on the above slide. Next slide please.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3760645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Tier II states had to address innovation goals and activities. The number of goals varied depending on the funding threshold:  up to 3 million (2 goals and 10% RAP growth), up to 6 million (4 goals and 20% RAP growth), and up to 9 million (6 goals and 25%RAP growth). Each application in this tier had to credibly demonstrate that stated goals could be achieved throughout the life of the grant. 11 states received funding under Tier II,</a:t>
            </a:r>
            <a:r>
              <a:rPr lang="en-US" sz="1200" kern="1200" baseline="0" dirty="0">
                <a:solidFill>
                  <a:schemeClr val="tx1"/>
                </a:solidFill>
                <a:effectLst/>
                <a:latin typeface="+mn-lt"/>
                <a:ea typeface="+mn-ea"/>
                <a:cs typeface="+mn-cs"/>
              </a:rPr>
              <a:t> you know who you are….. And the categories addressed above that you are focusing on. Now I will turn it over to you project manager, Michelle Mills.. Michelle take it away. Next slide please.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3164997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endParaRPr lang="en-US" dirty="0"/>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a:t>Click to edit Master title style</a:t>
            </a:r>
            <a:endParaRPr lang="en-US" dirty="0"/>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a:t>Click to edit Master title style</a:t>
            </a:r>
            <a:endParaRPr lang="en-US" dirty="0"/>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a:t>Click to edit Master title style</a:t>
            </a:r>
            <a:endParaRPr lang="en-US" dirty="0"/>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endParaRPr lang="en-US" dirty="0"/>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microsoft.com/office/2007/relationships/hdphoto" Target="../media/hdphoto1.wdp"/><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endParaRPr lang="en-US" dirty="0"/>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3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oleta.gov/grant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3" Type="http://schemas.openxmlformats.org/officeDocument/2006/relationships/hyperlink" Target="http://wdr.doleta.gov/directives/corr_doc.cfm?DOCN=7872"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4.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hyperlink" Target="https://gcc01.safelinks.protection.outlook.com/?url=https%3A%2F%2Fdoleta.gov%2Fgrants%2Fdocs%2FETA_Grantee_Handbook.pdf&amp;data=02%7C01%7CStephen.Edwige%40DOL.GOV%7Ccc1b2f80e6f44f9f29ab08d803ffdd6d%7C75a6305472044e0c9126adab971d4aca%7C0%7C1%7C637263744748590519&amp;sdata=BuvJ3eYiwM2CjbV72WH3SzDOXQF5RmquibmtA35Zw1Q%3D&amp;reserved=0"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0.xml"/><Relationship Id="rId1" Type="http://schemas.openxmlformats.org/officeDocument/2006/relationships/tags" Target="../tags/tag8.xml"/><Relationship Id="rId4" Type="http://schemas.openxmlformats.org/officeDocument/2006/relationships/hyperlink" Target="mailto:Hampton.Marcia@dol.gov"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6.xml"/><Relationship Id="rId1" Type="http://schemas.openxmlformats.org/officeDocument/2006/relationships/tags" Target="../tags/tag9.xml"/><Relationship Id="rId5" Type="http://schemas.openxmlformats.org/officeDocument/2006/relationships/hyperlink" Target="mailto:apprenticeship.grants@dol.gov" TargetMode="External"/><Relationship Id="rId4" Type="http://schemas.openxmlformats.org/officeDocument/2006/relationships/hyperlink" Target="Support@workforceGPS.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3883378" y="2313782"/>
            <a:ext cx="8580120" cy="2230436"/>
          </a:xfrm>
        </p:spPr>
        <p:txBody>
          <a:bodyPr>
            <a:normAutofit fontScale="90000"/>
          </a:bodyPr>
          <a:lstStyle/>
          <a:p>
            <a:r>
              <a:rPr lang="en-US" dirty="0"/>
              <a:t>State Apprenticeship Expansion “Building State Capacity to Expand Apprenticeship through Innovation”</a:t>
            </a:r>
            <a:br>
              <a:rPr lang="en-US" dirty="0"/>
            </a:br>
            <a:r>
              <a:rPr lang="en-US" dirty="0"/>
              <a:t> ETA-TEGL-15-19</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noAutofit/>
          </a:bodyPr>
          <a:lstStyle/>
          <a:p>
            <a:pPr algn="ctr"/>
            <a:r>
              <a:rPr lang="en-US" sz="4400" b="1" dirty="0"/>
              <a:t>SAE 2020 </a:t>
            </a:r>
          </a:p>
          <a:p>
            <a:pPr algn="ctr"/>
            <a:r>
              <a:rPr lang="en-US" sz="4400" b="1" dirty="0"/>
              <a:t>GRANTEE ORIENTATION </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a:t>August 5, </a:t>
            </a:r>
            <a:r>
              <a:rPr lang="en-US" dirty="0"/>
              <a:t>2020 </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10</a:t>
            </a:fld>
            <a:endParaRPr lang="en-US"/>
          </a:p>
        </p:txBody>
      </p:sp>
      <p:sp>
        <p:nvSpPr>
          <p:cNvPr id="6" name="Title 5"/>
          <p:cNvSpPr>
            <a:spLocks noGrp="1"/>
          </p:cNvSpPr>
          <p:nvPr>
            <p:ph type="title"/>
          </p:nvPr>
        </p:nvSpPr>
        <p:spPr/>
        <p:txBody>
          <a:bodyPr/>
          <a:lstStyle/>
          <a:p>
            <a:r>
              <a:rPr lang="en-US" dirty="0"/>
              <a:t>Role and Responsibilities 	</a:t>
            </a:r>
          </a:p>
        </p:txBody>
      </p:sp>
      <p:sp>
        <p:nvSpPr>
          <p:cNvPr id="7" name="Text Placeholder 6"/>
          <p:cNvSpPr>
            <a:spLocks noGrp="1"/>
          </p:cNvSpPr>
          <p:nvPr>
            <p:ph type="body" idx="1"/>
          </p:nvPr>
        </p:nvSpPr>
        <p:spPr/>
        <p:txBody>
          <a:bodyPr>
            <a:normAutofit/>
          </a:bodyPr>
          <a:lstStyle/>
          <a:p>
            <a:r>
              <a:rPr lang="en-US" dirty="0"/>
              <a:t>Roles and Responsibilities between OGM, OA and Regional Offices </a:t>
            </a:r>
          </a:p>
        </p:txBody>
      </p:sp>
    </p:spTree>
    <p:extLst>
      <p:ext uri="{BB962C8B-B14F-4D97-AF65-F5344CB8AC3E}">
        <p14:creationId xmlns:p14="http://schemas.microsoft.com/office/powerpoint/2010/main" val="96089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11</a:t>
            </a:fld>
            <a:endParaRPr lang="en-US" dirty="0"/>
          </a:p>
        </p:txBody>
      </p:sp>
      <p:sp>
        <p:nvSpPr>
          <p:cNvPr id="8" name="Title 7"/>
          <p:cNvSpPr>
            <a:spLocks noGrp="1"/>
          </p:cNvSpPr>
          <p:nvPr>
            <p:ph type="title"/>
          </p:nvPr>
        </p:nvSpPr>
        <p:spPr/>
        <p:txBody>
          <a:bodyPr>
            <a:normAutofit/>
          </a:bodyPr>
          <a:lstStyle/>
          <a:p>
            <a:r>
              <a:rPr lang="en-US" dirty="0"/>
              <a:t>Employment and Training Administration (ETA) 	</a:t>
            </a:r>
          </a:p>
        </p:txBody>
      </p:sp>
      <p:sp>
        <p:nvSpPr>
          <p:cNvPr id="9" name="Content Placeholder 8"/>
          <p:cNvSpPr>
            <a:spLocks noGrp="1"/>
          </p:cNvSpPr>
          <p:nvPr>
            <p:ph idx="1"/>
          </p:nvPr>
        </p:nvSpPr>
        <p:spPr/>
        <p:txBody>
          <a:bodyPr>
            <a:normAutofit/>
          </a:bodyPr>
          <a:lstStyle/>
          <a:p>
            <a:r>
              <a:rPr lang="en-US" b="1" dirty="0"/>
              <a:t>National Office </a:t>
            </a:r>
          </a:p>
          <a:p>
            <a:pPr lvl="1"/>
            <a:r>
              <a:rPr lang="en-US" dirty="0"/>
              <a:t>Program Office – Office of Apprenticeship (OA)</a:t>
            </a:r>
          </a:p>
          <a:p>
            <a:pPr lvl="1"/>
            <a:r>
              <a:rPr lang="en-US" dirty="0"/>
              <a:t>Grant Office – Office of Grants Management (OGM)</a:t>
            </a:r>
          </a:p>
          <a:p>
            <a:r>
              <a:rPr lang="en-US" b="1" dirty="0"/>
              <a:t>Regional Office </a:t>
            </a:r>
          </a:p>
          <a:p>
            <a:pPr lvl="1"/>
            <a:r>
              <a:rPr lang="en-US" dirty="0"/>
              <a:t>Federal Project Officer (FPO)</a:t>
            </a:r>
          </a:p>
          <a:p>
            <a:pPr lvl="1"/>
            <a:r>
              <a:rPr lang="en-US" dirty="0"/>
              <a:t>Office of Apprenticeship (OA) Subject Matter Experts (SME)</a:t>
            </a:r>
          </a:p>
        </p:txBody>
      </p:sp>
    </p:spTree>
    <p:extLst>
      <p:ext uri="{BB962C8B-B14F-4D97-AF65-F5344CB8AC3E}">
        <p14:creationId xmlns:p14="http://schemas.microsoft.com/office/powerpoint/2010/main" val="1113992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12</a:t>
            </a:fld>
            <a:endParaRPr lang="en-US"/>
          </a:p>
        </p:txBody>
      </p:sp>
      <p:sp>
        <p:nvSpPr>
          <p:cNvPr id="3" name="Title 2"/>
          <p:cNvSpPr>
            <a:spLocks noGrp="1"/>
          </p:cNvSpPr>
          <p:nvPr>
            <p:ph type="title"/>
          </p:nvPr>
        </p:nvSpPr>
        <p:spPr/>
        <p:txBody>
          <a:bodyPr>
            <a:normAutofit/>
          </a:bodyPr>
          <a:lstStyle/>
          <a:p>
            <a:r>
              <a:rPr lang="en-US" dirty="0"/>
              <a:t>National Office – OGM </a:t>
            </a:r>
          </a:p>
        </p:txBody>
      </p:sp>
      <p:sp>
        <p:nvSpPr>
          <p:cNvPr id="4" name="Content Placeholder 3"/>
          <p:cNvSpPr>
            <a:spLocks noGrp="1"/>
          </p:cNvSpPr>
          <p:nvPr>
            <p:ph idx="1"/>
          </p:nvPr>
        </p:nvSpPr>
        <p:spPr/>
        <p:txBody>
          <a:bodyPr/>
          <a:lstStyle/>
          <a:p>
            <a:r>
              <a:rPr lang="en-US" dirty="0"/>
              <a:t>The office of Grants Management provides:</a:t>
            </a:r>
          </a:p>
          <a:p>
            <a:pPr lvl="1"/>
            <a:r>
              <a:rPr lang="en-US" dirty="0"/>
              <a:t>Policy Guidance</a:t>
            </a:r>
          </a:p>
          <a:p>
            <a:pPr lvl="1"/>
            <a:r>
              <a:rPr lang="en-US" dirty="0"/>
              <a:t>Provides fiscal and administrative requirements </a:t>
            </a:r>
          </a:p>
          <a:p>
            <a:r>
              <a:rPr lang="en-US" dirty="0"/>
              <a:t>The Grant Officer performs official grant duties including:</a:t>
            </a:r>
          </a:p>
          <a:p>
            <a:pPr lvl="1"/>
            <a:r>
              <a:rPr lang="en-US" dirty="0"/>
              <a:t>Reviews and executes grant modifications </a:t>
            </a:r>
          </a:p>
          <a:p>
            <a:pPr lvl="1"/>
            <a:r>
              <a:rPr lang="en-US" dirty="0"/>
              <a:t>Ensures adherence to Federal Statues and Regulations, grant terms and conditions, fiscal and administrative requirements</a:t>
            </a:r>
          </a:p>
          <a:p>
            <a:pPr lvl="1"/>
            <a:r>
              <a:rPr lang="en-US" dirty="0"/>
              <a:t>Maintains the official grant file (actions and documentations such as modifications, no-cost extensions)</a:t>
            </a:r>
          </a:p>
          <a:p>
            <a:pPr lvl="1"/>
            <a:r>
              <a:rPr lang="en-US" dirty="0"/>
              <a:t>Is the official with final approval for grant activities when there is a question</a:t>
            </a:r>
          </a:p>
        </p:txBody>
      </p:sp>
    </p:spTree>
    <p:extLst>
      <p:ext uri="{BB962C8B-B14F-4D97-AF65-F5344CB8AC3E}">
        <p14:creationId xmlns:p14="http://schemas.microsoft.com/office/powerpoint/2010/main" val="244758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a:p>
        </p:txBody>
      </p:sp>
      <p:sp>
        <p:nvSpPr>
          <p:cNvPr id="3" name="Title 2"/>
          <p:cNvSpPr>
            <a:spLocks noGrp="1"/>
          </p:cNvSpPr>
          <p:nvPr>
            <p:ph type="title"/>
          </p:nvPr>
        </p:nvSpPr>
        <p:spPr/>
        <p:txBody>
          <a:bodyPr>
            <a:normAutofit/>
          </a:bodyPr>
          <a:lstStyle/>
          <a:p>
            <a:r>
              <a:rPr lang="en-US" dirty="0"/>
              <a:t>National Office – OA	</a:t>
            </a:r>
          </a:p>
        </p:txBody>
      </p:sp>
      <p:sp>
        <p:nvSpPr>
          <p:cNvPr id="4" name="Content Placeholder 3"/>
          <p:cNvSpPr>
            <a:spLocks noGrp="1"/>
          </p:cNvSpPr>
          <p:nvPr>
            <p:ph idx="1"/>
          </p:nvPr>
        </p:nvSpPr>
        <p:spPr/>
        <p:txBody>
          <a:bodyPr>
            <a:normAutofit lnSpcReduction="10000"/>
          </a:bodyPr>
          <a:lstStyle/>
          <a:p>
            <a:r>
              <a:rPr lang="en-US" dirty="0"/>
              <a:t>The Program Office has several functions, including: </a:t>
            </a:r>
          </a:p>
          <a:p>
            <a:pPr lvl="1"/>
            <a:r>
              <a:rPr lang="en-US" dirty="0"/>
              <a:t>Provides support to Federal Project Officers (FPOs)</a:t>
            </a:r>
          </a:p>
          <a:p>
            <a:pPr lvl="1"/>
            <a:r>
              <a:rPr lang="en-US" dirty="0"/>
              <a:t>Provides clarification and guidance on ETA policy </a:t>
            </a:r>
          </a:p>
          <a:p>
            <a:pPr lvl="1"/>
            <a:r>
              <a:rPr lang="en-US" dirty="0"/>
              <a:t>Provides Technical Assistance (with support from the external TA provider)</a:t>
            </a:r>
          </a:p>
          <a:p>
            <a:pPr lvl="1"/>
            <a:r>
              <a:rPr lang="en-US" dirty="0"/>
              <a:t>Creates Learning Opportunities</a:t>
            </a:r>
          </a:p>
          <a:p>
            <a:pPr lvl="1"/>
            <a:r>
              <a:rPr lang="en-US" dirty="0"/>
              <a:t>Collects and Analyzes performance data</a:t>
            </a:r>
          </a:p>
          <a:p>
            <a:pPr lvl="1"/>
            <a:r>
              <a:rPr lang="en-US" dirty="0"/>
              <a:t>Provides Apprenticeship policy guidance in coordination with Regional OA Staff</a:t>
            </a:r>
          </a:p>
          <a:p>
            <a:pPr lvl="1"/>
            <a:r>
              <a:rPr lang="en-US" dirty="0"/>
              <a:t>Develops and delivers performance guidance</a:t>
            </a:r>
          </a:p>
          <a:p>
            <a:pPr lvl="1">
              <a:lnSpc>
                <a:spcPct val="120000"/>
              </a:lnSpc>
            </a:pPr>
            <a:r>
              <a:rPr lang="en-US" dirty="0"/>
              <a:t>Reviews some grant modifications prior to OGM approval </a:t>
            </a:r>
          </a:p>
          <a:p>
            <a:pPr lvl="1">
              <a:lnSpc>
                <a:spcPct val="120000"/>
              </a:lnSpc>
            </a:pPr>
            <a:r>
              <a:rPr lang="en-US" dirty="0"/>
              <a:t>Periodically requests additional information about your grant</a:t>
            </a:r>
          </a:p>
          <a:p>
            <a:pPr lvl="1">
              <a:lnSpc>
                <a:spcPct val="120000"/>
              </a:lnSpc>
            </a:pPr>
            <a:r>
              <a:rPr lang="en-US" dirty="0"/>
              <a:t>Looks at nationwide program trends  </a:t>
            </a:r>
          </a:p>
          <a:p>
            <a:pPr lvl="1"/>
            <a:endParaRPr lang="en-US" dirty="0"/>
          </a:p>
          <a:p>
            <a:pPr lvl="1"/>
            <a:endParaRPr lang="en-US" dirty="0"/>
          </a:p>
        </p:txBody>
      </p:sp>
    </p:spTree>
    <p:extLst>
      <p:ext uri="{BB962C8B-B14F-4D97-AF65-F5344CB8AC3E}">
        <p14:creationId xmlns:p14="http://schemas.microsoft.com/office/powerpoint/2010/main" val="543584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8053" y="-41071"/>
            <a:ext cx="10065409" cy="1051560"/>
          </a:xfrm>
        </p:spPr>
        <p:txBody>
          <a:bodyPr>
            <a:normAutofit/>
          </a:bodyPr>
          <a:lstStyle/>
          <a:p>
            <a:r>
              <a:rPr lang="en-US" dirty="0"/>
              <a:t>Regional Office – Federal Project Officer (FPO)</a:t>
            </a:r>
            <a:endParaRPr lang="en-US" sz="2800" dirty="0"/>
          </a:p>
        </p:txBody>
      </p:sp>
      <p:sp>
        <p:nvSpPr>
          <p:cNvPr id="9" name="Content Placeholder 8"/>
          <p:cNvSpPr>
            <a:spLocks noGrp="1"/>
          </p:cNvSpPr>
          <p:nvPr>
            <p:ph sz="half" idx="1"/>
          </p:nvPr>
        </p:nvSpPr>
        <p:spPr>
          <a:xfrm>
            <a:off x="921748" y="1301849"/>
            <a:ext cx="3749040" cy="4950688"/>
          </a:xfrm>
        </p:spPr>
        <p:txBody>
          <a:bodyPr>
            <a:normAutofit fontScale="62500" lnSpcReduction="20000"/>
          </a:bodyPr>
          <a:lstStyle/>
          <a:p>
            <a:pPr>
              <a:lnSpc>
                <a:spcPct val="120000"/>
              </a:lnSpc>
            </a:pPr>
            <a:endParaRPr lang="en-US" dirty="0"/>
          </a:p>
          <a:p>
            <a:pPr marL="171450" indent="-171450">
              <a:lnSpc>
                <a:spcPct val="120000"/>
              </a:lnSpc>
              <a:defRPr/>
            </a:pPr>
            <a:r>
              <a:rPr lang="en-US" sz="2900" dirty="0">
                <a:solidFill>
                  <a:prstClr val="black"/>
                </a:solidFill>
              </a:rPr>
              <a:t>Is your primary point of contact, and first resource for questions to help you manage your entire grant</a:t>
            </a:r>
          </a:p>
          <a:p>
            <a:pPr marL="171450" indent="-171450">
              <a:lnSpc>
                <a:spcPct val="120000"/>
              </a:lnSpc>
              <a:defRPr/>
            </a:pPr>
            <a:r>
              <a:rPr lang="en-US" sz="2900" dirty="0">
                <a:solidFill>
                  <a:prstClr val="black"/>
                </a:solidFill>
              </a:rPr>
              <a:t>Coordinates initial special conditions/compliance review response modifications</a:t>
            </a:r>
          </a:p>
          <a:p>
            <a:pPr marL="171450" indent="-171450">
              <a:lnSpc>
                <a:spcPct val="120000"/>
              </a:lnSpc>
              <a:defRPr/>
            </a:pPr>
            <a:r>
              <a:rPr lang="en-US" sz="2900" dirty="0">
                <a:solidFill>
                  <a:prstClr val="black"/>
                </a:solidFill>
              </a:rPr>
              <a:t>Ensures adherence to Federal   Statutes and Regulations, grant terms and conditions, fiscal and administrative requirements</a:t>
            </a:r>
          </a:p>
          <a:p>
            <a:pPr marL="171450" indent="-171450">
              <a:lnSpc>
                <a:spcPct val="120000"/>
              </a:lnSpc>
            </a:pPr>
            <a:r>
              <a:rPr lang="en-US" sz="2900" dirty="0">
                <a:solidFill>
                  <a:prstClr val="black"/>
                </a:solidFill>
              </a:rPr>
              <a:t>Reviews and accepts/rejects quarterly financial reports</a:t>
            </a:r>
            <a:endParaRPr lang="en-US" sz="2900" dirty="0"/>
          </a:p>
          <a:p>
            <a:pPr marL="457200" lvl="1" indent="0">
              <a:buNone/>
            </a:pPr>
            <a:endParaRPr lang="en-US" dirty="0"/>
          </a:p>
        </p:txBody>
      </p:sp>
      <p:sp>
        <p:nvSpPr>
          <p:cNvPr id="10" name="Content Placeholder 9"/>
          <p:cNvSpPr>
            <a:spLocks noGrp="1"/>
          </p:cNvSpPr>
          <p:nvPr>
            <p:ph sz="half" idx="2"/>
          </p:nvPr>
        </p:nvSpPr>
        <p:spPr>
          <a:xfrm>
            <a:off x="5800757" y="1539946"/>
            <a:ext cx="4062343" cy="4998968"/>
          </a:xfrm>
        </p:spPr>
        <p:txBody>
          <a:bodyPr>
            <a:normAutofit fontScale="62500" lnSpcReduction="20000"/>
          </a:bodyPr>
          <a:lstStyle/>
          <a:p>
            <a:endParaRPr lang="en-US" sz="2000" dirty="0"/>
          </a:p>
          <a:p>
            <a:pPr marL="331788" indent="-160338">
              <a:lnSpc>
                <a:spcPct val="120000"/>
              </a:lnSpc>
              <a:defRPr/>
            </a:pPr>
            <a:r>
              <a:rPr lang="en-US" sz="2900" dirty="0"/>
              <a:t>Provides oversight/monitoring </a:t>
            </a:r>
          </a:p>
          <a:p>
            <a:pPr marL="331788" indent="-160338">
              <a:lnSpc>
                <a:spcPct val="120000"/>
              </a:lnSpc>
              <a:defRPr/>
            </a:pPr>
            <a:r>
              <a:rPr lang="en-US" sz="2900" dirty="0">
                <a:solidFill>
                  <a:prstClr val="black"/>
                </a:solidFill>
              </a:rPr>
              <a:t>Provides grant program development and performance guidance in coordination with the National Office </a:t>
            </a:r>
          </a:p>
          <a:p>
            <a:pPr marL="331788" indent="-160338">
              <a:lnSpc>
                <a:spcPct val="120000"/>
              </a:lnSpc>
              <a:defRPr/>
            </a:pPr>
            <a:r>
              <a:rPr lang="en-US" sz="2900" dirty="0">
                <a:solidFill>
                  <a:prstClr val="black"/>
                </a:solidFill>
              </a:rPr>
              <a:t>Serves as a resource, provides support, guidance and promising practices on an individual grant basis </a:t>
            </a:r>
          </a:p>
          <a:p>
            <a:pPr marL="331788" indent="-160338">
              <a:lnSpc>
                <a:spcPct val="120000"/>
              </a:lnSpc>
              <a:defRPr/>
            </a:pPr>
            <a:r>
              <a:rPr lang="en-US" sz="2900" dirty="0">
                <a:solidFill>
                  <a:prstClr val="black"/>
                </a:solidFill>
              </a:rPr>
              <a:t>Coordinates and/or is apprised of grant-team interactions w/ grantee                                                    </a:t>
            </a:r>
            <a:r>
              <a:rPr lang="en-US" sz="1900" dirty="0">
                <a:solidFill>
                  <a:prstClr val="black"/>
                </a:solidFill>
              </a:rPr>
              <a:t>(SMEs, TA Coaches, OGM, Program Office)</a:t>
            </a:r>
          </a:p>
        </p:txBody>
      </p:sp>
      <p:sp>
        <p:nvSpPr>
          <p:cNvPr id="11" name="Slide Number Placeholder 10"/>
          <p:cNvSpPr>
            <a:spLocks noGrp="1"/>
          </p:cNvSpPr>
          <p:nvPr>
            <p:ph type="sldNum" sz="quarter" idx="4294967295"/>
          </p:nvPr>
        </p:nvSpPr>
        <p:spPr>
          <a:xfrm>
            <a:off x="11340196" y="6356351"/>
            <a:ext cx="753001" cy="365125"/>
          </a:xfrm>
        </p:spPr>
        <p:txBody>
          <a:bodyPr/>
          <a:lstStyle/>
          <a:p>
            <a:fld id="{78651A17-9376-40A4-9325-34268FB0E92D}" type="slidenum">
              <a:rPr lang="en-US" smtClean="0"/>
              <a:pPr/>
              <a:t>14</a:t>
            </a:fld>
            <a:endParaRPr lang="en-US" dirty="0"/>
          </a:p>
        </p:txBody>
      </p:sp>
      <p:sp>
        <p:nvSpPr>
          <p:cNvPr id="2" name="TextBox 1"/>
          <p:cNvSpPr txBox="1"/>
          <p:nvPr/>
        </p:nvSpPr>
        <p:spPr>
          <a:xfrm>
            <a:off x="768053" y="1010489"/>
            <a:ext cx="4543423" cy="553998"/>
          </a:xfrm>
          <a:prstGeom prst="rect">
            <a:avLst/>
          </a:prstGeom>
          <a:solidFill>
            <a:schemeClr val="bg1"/>
          </a:solidFill>
        </p:spPr>
        <p:txBody>
          <a:bodyPr wrap="none" rtlCol="0">
            <a:spAutoFit/>
          </a:bodyPr>
          <a:lstStyle/>
          <a:p>
            <a:pPr>
              <a:lnSpc>
                <a:spcPct val="150000"/>
              </a:lnSpc>
              <a:spcAft>
                <a:spcPts val="600"/>
              </a:spcAft>
            </a:pPr>
            <a:r>
              <a:rPr lang="en-US" sz="2000" b="1" i="1" dirty="0">
                <a:solidFill>
                  <a:srgbClr val="0070C0"/>
                </a:solidFill>
              </a:rPr>
              <a:t>The </a:t>
            </a:r>
            <a:r>
              <a:rPr lang="en-US" sz="2000" b="1" i="1" u="sng" dirty="0">
                <a:solidFill>
                  <a:srgbClr val="0070C0"/>
                </a:solidFill>
              </a:rPr>
              <a:t>FPO’s primary job function</a:t>
            </a:r>
            <a:r>
              <a:rPr lang="en-US" sz="2000" b="1" i="1" dirty="0">
                <a:solidFill>
                  <a:srgbClr val="0070C0"/>
                </a:solidFill>
              </a:rPr>
              <a:t> includes:  </a:t>
            </a:r>
          </a:p>
        </p:txBody>
      </p:sp>
    </p:spTree>
    <p:extLst>
      <p:ext uri="{BB962C8B-B14F-4D97-AF65-F5344CB8AC3E}">
        <p14:creationId xmlns:p14="http://schemas.microsoft.com/office/powerpoint/2010/main" val="420389188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Regional Offices</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2621" t="3256" r="2112" b="2180"/>
          <a:stretch/>
        </p:blipFill>
        <p:spPr>
          <a:xfrm>
            <a:off x="2030731" y="970370"/>
            <a:ext cx="7879623" cy="4841501"/>
          </a:xfrm>
        </p:spPr>
      </p:pic>
      <p:grpSp>
        <p:nvGrpSpPr>
          <p:cNvPr id="16" name="Group 15"/>
          <p:cNvGrpSpPr/>
          <p:nvPr/>
        </p:nvGrpSpPr>
        <p:grpSpPr>
          <a:xfrm>
            <a:off x="2152651" y="5042433"/>
            <a:ext cx="7200181" cy="984882"/>
            <a:chOff x="628650" y="5042433"/>
            <a:chExt cx="7200181" cy="984882"/>
          </a:xfrm>
        </p:grpSpPr>
        <p:sp>
          <p:nvSpPr>
            <p:cNvPr id="10" name="TextBox 9"/>
            <p:cNvSpPr txBox="1"/>
            <p:nvPr/>
          </p:nvSpPr>
          <p:spPr>
            <a:xfrm>
              <a:off x="7426385" y="5432052"/>
              <a:ext cx="402446" cy="246221"/>
            </a:xfrm>
            <a:prstGeom prst="rect">
              <a:avLst/>
            </a:prstGeom>
            <a:solidFill>
              <a:schemeClr val="bg1"/>
            </a:solidFill>
            <a:ln>
              <a:noFill/>
            </a:ln>
          </p:spPr>
          <p:txBody>
            <a:bodyPr wrap="square" tIns="0" rIns="0" bIns="0" rtlCol="0">
              <a:spAutoFit/>
            </a:bodyPr>
            <a:lstStyle/>
            <a:p>
              <a:endParaRPr lang="en-US" sz="1600" dirty="0"/>
            </a:p>
          </p:txBody>
        </p:sp>
        <p:grpSp>
          <p:nvGrpSpPr>
            <p:cNvPr id="15" name="Group 14"/>
            <p:cNvGrpSpPr/>
            <p:nvPr/>
          </p:nvGrpSpPr>
          <p:grpSpPr>
            <a:xfrm>
              <a:off x="628650" y="5042433"/>
              <a:ext cx="400769" cy="984882"/>
              <a:chOff x="546100" y="4889958"/>
              <a:chExt cx="402446" cy="947183"/>
            </a:xfrm>
          </p:grpSpPr>
          <p:sp>
            <p:nvSpPr>
              <p:cNvPr id="11" name="TextBox 10"/>
              <p:cNvSpPr txBox="1"/>
              <p:nvPr/>
            </p:nvSpPr>
            <p:spPr>
              <a:xfrm>
                <a:off x="546100" y="5136178"/>
                <a:ext cx="402446" cy="207197"/>
              </a:xfrm>
              <a:prstGeom prst="rect">
                <a:avLst/>
              </a:prstGeom>
              <a:solidFill>
                <a:srgbClr val="00A200"/>
              </a:solidFill>
              <a:ln>
                <a:solidFill>
                  <a:prstClr val="black"/>
                </a:solidFill>
              </a:ln>
            </p:spPr>
            <p:txBody>
              <a:bodyPr wrap="square" lIns="0" tIns="0" rIns="0" bIns="0" rtlCol="0">
                <a:spAutoFit/>
              </a:bodyPr>
              <a:lstStyle/>
              <a:p>
                <a:pPr algn="ctr"/>
                <a:r>
                  <a:rPr lang="en-US" sz="1400" b="1" cap="small" dirty="0"/>
                  <a:t>gu</a:t>
                </a:r>
              </a:p>
            </p:txBody>
          </p:sp>
          <p:sp>
            <p:nvSpPr>
              <p:cNvPr id="12" name="TextBox 11"/>
              <p:cNvSpPr txBox="1"/>
              <p:nvPr/>
            </p:nvSpPr>
            <p:spPr>
              <a:xfrm>
                <a:off x="546100" y="5629944"/>
                <a:ext cx="402446" cy="207197"/>
              </a:xfrm>
              <a:prstGeom prst="rect">
                <a:avLst/>
              </a:prstGeom>
              <a:solidFill>
                <a:srgbClr val="00A200"/>
              </a:solidFill>
              <a:ln>
                <a:solidFill>
                  <a:prstClr val="black"/>
                </a:solidFill>
              </a:ln>
            </p:spPr>
            <p:txBody>
              <a:bodyPr wrap="square" lIns="0" tIns="0" rIns="0" bIns="0" rtlCol="0">
                <a:spAutoFit/>
              </a:bodyPr>
              <a:lstStyle/>
              <a:p>
                <a:pPr algn="ctr"/>
                <a:r>
                  <a:rPr lang="en-US" sz="1400" b="1" cap="small" dirty="0"/>
                  <a:t>pw</a:t>
                </a:r>
              </a:p>
            </p:txBody>
          </p:sp>
          <p:sp>
            <p:nvSpPr>
              <p:cNvPr id="13" name="TextBox 12"/>
              <p:cNvSpPr txBox="1"/>
              <p:nvPr/>
            </p:nvSpPr>
            <p:spPr>
              <a:xfrm>
                <a:off x="546100" y="4889958"/>
                <a:ext cx="402446" cy="207197"/>
              </a:xfrm>
              <a:prstGeom prst="rect">
                <a:avLst/>
              </a:prstGeom>
              <a:solidFill>
                <a:srgbClr val="00A200"/>
              </a:solidFill>
              <a:ln>
                <a:solidFill>
                  <a:prstClr val="black"/>
                </a:solidFill>
              </a:ln>
            </p:spPr>
            <p:txBody>
              <a:bodyPr wrap="square" lIns="0" tIns="0" rIns="0" bIns="0" rtlCol="0">
                <a:spAutoFit/>
              </a:bodyPr>
              <a:lstStyle/>
              <a:p>
                <a:pPr algn="ctr"/>
                <a:r>
                  <a:rPr lang="en-US" sz="1400" b="1" cap="small" dirty="0"/>
                  <a:t>as</a:t>
                </a:r>
              </a:p>
            </p:txBody>
          </p:sp>
          <p:sp>
            <p:nvSpPr>
              <p:cNvPr id="14" name="TextBox 13"/>
              <p:cNvSpPr txBox="1"/>
              <p:nvPr/>
            </p:nvSpPr>
            <p:spPr>
              <a:xfrm>
                <a:off x="546100" y="5384664"/>
                <a:ext cx="402446" cy="207197"/>
              </a:xfrm>
              <a:prstGeom prst="rect">
                <a:avLst/>
              </a:prstGeom>
              <a:solidFill>
                <a:srgbClr val="00A200"/>
              </a:solidFill>
              <a:ln>
                <a:solidFill>
                  <a:prstClr val="black"/>
                </a:solidFill>
              </a:ln>
            </p:spPr>
            <p:txBody>
              <a:bodyPr wrap="square" lIns="0" tIns="0" rIns="0" bIns="0" rtlCol="0">
                <a:spAutoFit/>
              </a:bodyPr>
              <a:lstStyle/>
              <a:p>
                <a:pPr algn="ctr"/>
                <a:r>
                  <a:rPr lang="en-US" sz="1400" b="1" cap="small" dirty="0"/>
                  <a:t>mp</a:t>
                </a:r>
              </a:p>
            </p:txBody>
          </p:sp>
        </p:grpSp>
      </p:grpSp>
      <p:sp>
        <p:nvSpPr>
          <p:cNvPr id="18" name="Slide Number Placeholder 3">
            <a:extLst>
              <a:ext uri="{FF2B5EF4-FFF2-40B4-BE49-F238E27FC236}">
                <a16:creationId xmlns:a16="http://schemas.microsoft.com/office/drawing/2014/main" id="{0FFAB305-E715-43EA-9989-326DB763BF23}"/>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15</a:t>
            </a:fld>
            <a:endParaRPr lang="en-US" dirty="0"/>
          </a:p>
        </p:txBody>
      </p:sp>
    </p:spTree>
    <p:extLst>
      <p:ext uri="{BB962C8B-B14F-4D97-AF65-F5344CB8AC3E}">
        <p14:creationId xmlns:p14="http://schemas.microsoft.com/office/powerpoint/2010/main" val="358489394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32444" y="-75335"/>
            <a:ext cx="10918334" cy="1051560"/>
          </a:xfrm>
        </p:spPr>
        <p:txBody>
          <a:bodyPr>
            <a:normAutofit/>
          </a:bodyPr>
          <a:lstStyle/>
          <a:p>
            <a:r>
              <a:rPr lang="en-US" dirty="0"/>
              <a:t>Regional Office – Apprenticeship Subject Matter Expert (SME)</a:t>
            </a:r>
          </a:p>
        </p:txBody>
      </p:sp>
      <p:sp>
        <p:nvSpPr>
          <p:cNvPr id="9" name="Content Placeholder 8"/>
          <p:cNvSpPr>
            <a:spLocks noGrp="1"/>
          </p:cNvSpPr>
          <p:nvPr>
            <p:ph sz="half" idx="1"/>
          </p:nvPr>
        </p:nvSpPr>
        <p:spPr>
          <a:xfrm>
            <a:off x="1278564" y="1219356"/>
            <a:ext cx="4531685" cy="4609943"/>
          </a:xfrm>
        </p:spPr>
        <p:txBody>
          <a:bodyPr>
            <a:noAutofit/>
          </a:bodyPr>
          <a:lstStyle/>
          <a:p>
            <a:pPr>
              <a:lnSpc>
                <a:spcPct val="120000"/>
              </a:lnSpc>
            </a:pPr>
            <a:endParaRPr lang="en-US" sz="1800" dirty="0"/>
          </a:p>
          <a:p>
            <a:pPr marL="56833">
              <a:lnSpc>
                <a:spcPct val="120000"/>
              </a:lnSpc>
              <a:defRPr/>
            </a:pPr>
            <a:r>
              <a:rPr lang="en-US" sz="2000" dirty="0">
                <a:solidFill>
                  <a:prstClr val="black"/>
                </a:solidFill>
              </a:rPr>
              <a:t>Assist with developing Registered Apprenticeship Programs (RAPs)</a:t>
            </a:r>
          </a:p>
          <a:p>
            <a:pPr marL="468313" lvl="1">
              <a:lnSpc>
                <a:spcPct val="120000"/>
              </a:lnSpc>
              <a:defRPr/>
            </a:pPr>
            <a:r>
              <a:rPr lang="en-US" sz="1600" dirty="0">
                <a:solidFill>
                  <a:prstClr val="black"/>
                </a:solidFill>
              </a:rPr>
              <a:t>and their associated program standards</a:t>
            </a:r>
          </a:p>
          <a:p>
            <a:pPr marL="56833">
              <a:lnSpc>
                <a:spcPct val="120000"/>
              </a:lnSpc>
              <a:defRPr/>
            </a:pPr>
            <a:r>
              <a:rPr lang="en-US" sz="2000" dirty="0">
                <a:solidFill>
                  <a:prstClr val="black"/>
                </a:solidFill>
              </a:rPr>
              <a:t>Advise on matters directly related to apprentices, apprenticeship pipelines and the apprenticeship system</a:t>
            </a:r>
          </a:p>
          <a:p>
            <a:pPr marL="468313" lvl="1">
              <a:lnSpc>
                <a:spcPct val="120000"/>
              </a:lnSpc>
              <a:defRPr/>
            </a:pPr>
            <a:r>
              <a:rPr lang="en-US" sz="1600" dirty="0">
                <a:solidFill>
                  <a:prstClr val="black"/>
                </a:solidFill>
              </a:rPr>
              <a:t>In coordination with the National Office </a:t>
            </a:r>
          </a:p>
          <a:p>
            <a:pPr marL="468313" lvl="1">
              <a:defRPr/>
            </a:pPr>
            <a:endParaRPr lang="en-US" sz="1600" dirty="0">
              <a:solidFill>
                <a:prstClr val="black"/>
              </a:solidFill>
            </a:endParaRPr>
          </a:p>
          <a:p>
            <a:pPr lvl="1"/>
            <a:endParaRPr lang="en-US" sz="1600" dirty="0"/>
          </a:p>
          <a:p>
            <a:pPr marL="457200" lvl="1" indent="0">
              <a:buNone/>
            </a:pPr>
            <a:endParaRPr lang="en-US" sz="1600" dirty="0"/>
          </a:p>
        </p:txBody>
      </p:sp>
      <p:sp>
        <p:nvSpPr>
          <p:cNvPr id="10" name="Content Placeholder 9"/>
          <p:cNvSpPr>
            <a:spLocks noGrp="1"/>
          </p:cNvSpPr>
          <p:nvPr>
            <p:ph sz="half" idx="2"/>
          </p:nvPr>
        </p:nvSpPr>
        <p:spPr>
          <a:xfrm>
            <a:off x="6375022" y="1219357"/>
            <a:ext cx="4092575" cy="4351338"/>
          </a:xfrm>
        </p:spPr>
        <p:txBody>
          <a:bodyPr>
            <a:normAutofit fontScale="77500" lnSpcReduction="20000"/>
          </a:bodyPr>
          <a:lstStyle/>
          <a:p>
            <a:endParaRPr lang="en-US" dirty="0"/>
          </a:p>
          <a:p>
            <a:pPr marL="56833">
              <a:lnSpc>
                <a:spcPct val="120000"/>
              </a:lnSpc>
              <a:defRPr/>
            </a:pPr>
            <a:r>
              <a:rPr lang="en-US" sz="2500" dirty="0">
                <a:solidFill>
                  <a:prstClr val="black"/>
                </a:solidFill>
              </a:rPr>
              <a:t> </a:t>
            </a:r>
            <a:r>
              <a:rPr lang="en-US" sz="2900" dirty="0">
                <a:solidFill>
                  <a:prstClr val="black"/>
                </a:solidFill>
              </a:rPr>
              <a:t>They also assist </a:t>
            </a:r>
          </a:p>
          <a:p>
            <a:pPr marL="468313" lvl="1">
              <a:lnSpc>
                <a:spcPct val="120000"/>
              </a:lnSpc>
              <a:defRPr/>
            </a:pPr>
            <a:r>
              <a:rPr lang="en-US" sz="2300" dirty="0">
                <a:solidFill>
                  <a:prstClr val="black"/>
                </a:solidFill>
              </a:rPr>
              <a:t>with specific apprenticeship-related program questions</a:t>
            </a:r>
          </a:p>
          <a:p>
            <a:pPr marL="468313" lvl="1">
              <a:lnSpc>
                <a:spcPct val="120000"/>
              </a:lnSpc>
              <a:defRPr/>
            </a:pPr>
            <a:r>
              <a:rPr lang="en-US" sz="2300" dirty="0">
                <a:solidFill>
                  <a:prstClr val="black"/>
                </a:solidFill>
              </a:rPr>
              <a:t>in highlighting success stories and identifying promising practices </a:t>
            </a:r>
          </a:p>
          <a:p>
            <a:pPr marL="468313" lvl="1">
              <a:lnSpc>
                <a:spcPct val="120000"/>
              </a:lnSpc>
              <a:defRPr/>
            </a:pPr>
            <a:r>
              <a:rPr lang="en-US" sz="2300" dirty="0">
                <a:solidFill>
                  <a:prstClr val="black"/>
                </a:solidFill>
              </a:rPr>
              <a:t>the FPO with grant analysis, where applicable </a:t>
            </a:r>
          </a:p>
          <a:p>
            <a:pPr marL="468313" lvl="1">
              <a:lnSpc>
                <a:spcPct val="120000"/>
              </a:lnSpc>
              <a:defRPr/>
            </a:pPr>
            <a:r>
              <a:rPr lang="en-US" sz="2300" dirty="0">
                <a:solidFill>
                  <a:prstClr val="black"/>
                </a:solidFill>
              </a:rPr>
              <a:t>Including grantee success or risk factors</a:t>
            </a:r>
          </a:p>
          <a:p>
            <a:pPr marL="468313" lvl="1">
              <a:lnSpc>
                <a:spcPct val="120000"/>
              </a:lnSpc>
              <a:defRPr/>
            </a:pPr>
            <a:r>
              <a:rPr lang="en-US" sz="2300" dirty="0">
                <a:solidFill>
                  <a:prstClr val="black"/>
                </a:solidFill>
              </a:rPr>
              <a:t>the TA Coach, where requested </a:t>
            </a:r>
          </a:p>
          <a:p>
            <a:pPr marL="56833">
              <a:defRPr/>
            </a:pPr>
            <a:endParaRPr lang="en-US" sz="2500" dirty="0">
              <a:solidFill>
                <a:prstClr val="black"/>
              </a:solidFill>
            </a:endParaRPr>
          </a:p>
        </p:txBody>
      </p:sp>
      <p:sp>
        <p:nvSpPr>
          <p:cNvPr id="2" name="TextBox 1"/>
          <p:cNvSpPr txBox="1"/>
          <p:nvPr/>
        </p:nvSpPr>
        <p:spPr>
          <a:xfrm>
            <a:off x="1278565" y="942358"/>
            <a:ext cx="3933826" cy="553998"/>
          </a:xfrm>
          <a:prstGeom prst="rect">
            <a:avLst/>
          </a:prstGeom>
          <a:solidFill>
            <a:schemeClr val="bg1"/>
          </a:solidFill>
        </p:spPr>
        <p:txBody>
          <a:bodyPr wrap="square" lIns="0" rIns="0" rtlCol="0">
            <a:spAutoFit/>
          </a:bodyPr>
          <a:lstStyle/>
          <a:p>
            <a:pPr>
              <a:lnSpc>
                <a:spcPct val="150000"/>
              </a:lnSpc>
              <a:spcAft>
                <a:spcPts val="600"/>
              </a:spcAft>
            </a:pPr>
            <a:r>
              <a:rPr lang="en-US" sz="2000" b="1" i="1" dirty="0">
                <a:solidFill>
                  <a:srgbClr val="0070C0"/>
                </a:solidFill>
              </a:rPr>
              <a:t>The </a:t>
            </a:r>
            <a:r>
              <a:rPr lang="en-US" sz="2000" b="1" i="1" u="sng" dirty="0">
                <a:solidFill>
                  <a:srgbClr val="0070C0"/>
                </a:solidFill>
              </a:rPr>
              <a:t>SME’s grant function</a:t>
            </a:r>
            <a:r>
              <a:rPr lang="en-US" sz="2000" b="1" i="1" dirty="0">
                <a:solidFill>
                  <a:srgbClr val="0070C0"/>
                </a:solidFill>
              </a:rPr>
              <a:t> is to: </a:t>
            </a:r>
          </a:p>
        </p:txBody>
      </p:sp>
      <p:sp>
        <p:nvSpPr>
          <p:cNvPr id="7" name="Slide Number Placeholder 3">
            <a:extLst>
              <a:ext uri="{FF2B5EF4-FFF2-40B4-BE49-F238E27FC236}">
                <a16:creationId xmlns:a16="http://schemas.microsoft.com/office/drawing/2014/main" id="{EBFEE12B-1CC6-4572-A5E8-8ABC2953E518}"/>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16</a:t>
            </a:fld>
            <a:endParaRPr lang="en-US" dirty="0"/>
          </a:p>
        </p:txBody>
      </p:sp>
    </p:spTree>
    <p:extLst>
      <p:ext uri="{BB962C8B-B14F-4D97-AF65-F5344CB8AC3E}">
        <p14:creationId xmlns:p14="http://schemas.microsoft.com/office/powerpoint/2010/main" val="81649809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17</a:t>
            </a:fld>
            <a:endParaRPr lang="en-US"/>
          </a:p>
        </p:txBody>
      </p:sp>
      <p:sp>
        <p:nvSpPr>
          <p:cNvPr id="6" name="Title 5"/>
          <p:cNvSpPr>
            <a:spLocks noGrp="1"/>
          </p:cNvSpPr>
          <p:nvPr>
            <p:ph type="title"/>
          </p:nvPr>
        </p:nvSpPr>
        <p:spPr/>
        <p:txBody>
          <a:bodyPr/>
          <a:lstStyle/>
          <a:p>
            <a:r>
              <a:rPr lang="en-US" dirty="0"/>
              <a:t>Allowable Grant Activities 	</a:t>
            </a:r>
          </a:p>
        </p:txBody>
      </p:sp>
      <p:sp>
        <p:nvSpPr>
          <p:cNvPr id="7" name="Text Placeholder 6"/>
          <p:cNvSpPr>
            <a:spLocks noGrp="1"/>
          </p:cNvSpPr>
          <p:nvPr>
            <p:ph type="body" idx="1"/>
          </p:nvPr>
        </p:nvSpPr>
        <p:spPr/>
        <p:txBody>
          <a:bodyPr>
            <a:normAutofit fontScale="92500"/>
          </a:bodyPr>
          <a:lstStyle/>
          <a:p>
            <a:r>
              <a:rPr lang="en-US" dirty="0"/>
              <a:t>Definition on Pre-Apprenticeship, Restrictions to RAP only, and Funding Restrictions </a:t>
            </a:r>
          </a:p>
        </p:txBody>
      </p:sp>
    </p:spTree>
    <p:extLst>
      <p:ext uri="{BB962C8B-B14F-4D97-AF65-F5344CB8AC3E}">
        <p14:creationId xmlns:p14="http://schemas.microsoft.com/office/powerpoint/2010/main" val="3471699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FA41026-E2D1-4659-BE17-DF81364AB794}"/>
              </a:ext>
            </a:extLst>
          </p:cNvPr>
          <p:cNvGraphicFramePr>
            <a:graphicFrameLocks noGrp="1"/>
          </p:cNvGraphicFramePr>
          <p:nvPr>
            <p:extLst>
              <p:ext uri="{D42A27DB-BD31-4B8C-83A1-F6EECF244321}">
                <p14:modId xmlns:p14="http://schemas.microsoft.com/office/powerpoint/2010/main" val="1430489670"/>
              </p:ext>
            </p:extLst>
          </p:nvPr>
        </p:nvGraphicFramePr>
        <p:xfrm>
          <a:off x="528507" y="1614521"/>
          <a:ext cx="11299971" cy="4777740"/>
        </p:xfrm>
        <a:graphic>
          <a:graphicData uri="http://schemas.openxmlformats.org/drawingml/2006/table">
            <a:tbl>
              <a:tblPr firstRow="1" bandRow="1">
                <a:tableStyleId>{5C22544A-7EE6-4342-B048-85BDC9FD1C3A}</a:tableStyleId>
              </a:tblPr>
              <a:tblGrid>
                <a:gridCol w="3766657">
                  <a:extLst>
                    <a:ext uri="{9D8B030D-6E8A-4147-A177-3AD203B41FA5}">
                      <a16:colId xmlns:a16="http://schemas.microsoft.com/office/drawing/2014/main" val="1843464704"/>
                    </a:ext>
                  </a:extLst>
                </a:gridCol>
                <a:gridCol w="3766657">
                  <a:extLst>
                    <a:ext uri="{9D8B030D-6E8A-4147-A177-3AD203B41FA5}">
                      <a16:colId xmlns:a16="http://schemas.microsoft.com/office/drawing/2014/main" val="2264070372"/>
                    </a:ext>
                  </a:extLst>
                </a:gridCol>
                <a:gridCol w="3766657">
                  <a:extLst>
                    <a:ext uri="{9D8B030D-6E8A-4147-A177-3AD203B41FA5}">
                      <a16:colId xmlns:a16="http://schemas.microsoft.com/office/drawing/2014/main" val="3641091076"/>
                    </a:ext>
                  </a:extLst>
                </a:gridCol>
              </a:tblGrid>
              <a:tr h="370840">
                <a:tc>
                  <a:txBody>
                    <a:bodyPr/>
                    <a:lstStyle/>
                    <a:p>
                      <a:pPr algn="ctr"/>
                      <a:r>
                        <a:rPr lang="en-US" b="0" i="0" cap="all" dirty="0">
                          <a:solidFill>
                            <a:srgbClr val="FFFFFF"/>
                          </a:solidFill>
                          <a:effectLst/>
                          <a:latin typeface="Oswald" panose="02000303000000000000" pitchFamily="2" charset="0"/>
                        </a:rPr>
                        <a:t>APPRENTICESHIP CORE ELEMENTS</a:t>
                      </a:r>
                    </a:p>
                  </a:txBody>
                  <a:tcPr marL="47625" marR="47625" marT="47625" marB="47625" anchor="ctr">
                    <a:solidFill>
                      <a:schemeClr val="tx1"/>
                    </a:solidFill>
                  </a:tcPr>
                </a:tc>
                <a:tc>
                  <a:txBody>
                    <a:bodyPr/>
                    <a:lstStyle/>
                    <a:p>
                      <a:pPr algn="ctr"/>
                      <a:r>
                        <a:rPr lang="en-US" b="0" i="0" cap="all" dirty="0">
                          <a:solidFill>
                            <a:srgbClr val="FFFFFF"/>
                          </a:solidFill>
                          <a:effectLst/>
                          <a:latin typeface="Oswald" panose="02000303000000000000" pitchFamily="2" charset="0"/>
                        </a:rPr>
                        <a:t>REGISTERED APPRENTICESHIP PROGRAM (RAP)</a:t>
                      </a:r>
                    </a:p>
                  </a:txBody>
                  <a:tcPr marL="47625" marR="47625" marT="47625" marB="47625" anchor="ctr">
                    <a:solidFill>
                      <a:schemeClr val="accent6">
                        <a:lumMod val="75000"/>
                      </a:schemeClr>
                    </a:solidFill>
                  </a:tcPr>
                </a:tc>
                <a:tc>
                  <a:txBody>
                    <a:bodyPr/>
                    <a:lstStyle/>
                    <a:p>
                      <a:pPr algn="ctr"/>
                      <a:r>
                        <a:rPr lang="en-US" b="0" i="0" cap="all" dirty="0">
                          <a:solidFill>
                            <a:srgbClr val="FFFFFF"/>
                          </a:solidFill>
                          <a:effectLst/>
                          <a:latin typeface="Oswald" panose="02000303000000000000" pitchFamily="2" charset="0"/>
                        </a:rPr>
                        <a:t>INDUSTRY-RECOGNIZED APPRENTICESHIP PROGRAM (IRAP)</a:t>
                      </a:r>
                    </a:p>
                  </a:txBody>
                  <a:tcPr marL="47625" marR="47625" marT="47625" marB="47625" anchor="ctr">
                    <a:solidFill>
                      <a:schemeClr val="tx2"/>
                    </a:solidFill>
                  </a:tcPr>
                </a:tc>
                <a:extLst>
                  <a:ext uri="{0D108BD9-81ED-4DB2-BD59-A6C34878D82A}">
                    <a16:rowId xmlns:a16="http://schemas.microsoft.com/office/drawing/2014/main" val="1248360820"/>
                  </a:ext>
                </a:extLst>
              </a:tr>
              <a:tr h="370840">
                <a:tc>
                  <a:txBody>
                    <a:bodyPr/>
                    <a:lstStyle/>
                    <a:p>
                      <a:r>
                        <a:rPr lang="en-US" sz="1200" b="1" dirty="0">
                          <a:effectLst/>
                          <a:latin typeface="Lato" panose="020F0502020204030203" pitchFamily="34" charset="0"/>
                        </a:rPr>
                        <a:t>Paid Job</a:t>
                      </a:r>
                      <a:endParaRPr lang="en-US" sz="1200" b="0" dirty="0">
                        <a:effectLst/>
                        <a:latin typeface="Lato" panose="020F0502020204030203" pitchFamily="34" charset="0"/>
                      </a:endParaRPr>
                    </a:p>
                    <a:p>
                      <a:r>
                        <a:rPr lang="en-US" sz="1200" b="0" dirty="0">
                          <a:effectLst/>
                        </a:rPr>
                        <a:t>Apprentices are paid allowing them to earn and learn.</a:t>
                      </a:r>
                    </a:p>
                  </a:txBody>
                  <a:tcPr marL="47625" marR="47625" marT="47625" marB="47625" anchor="ctr">
                    <a:solidFill>
                      <a:schemeClr val="bg2"/>
                    </a:solidFill>
                  </a:tcPr>
                </a:tc>
                <a:tc>
                  <a:txBody>
                    <a:bodyPr/>
                    <a:lstStyle/>
                    <a:p>
                      <a:r>
                        <a:rPr lang="en-US" sz="1200" b="0" dirty="0">
                          <a:effectLst/>
                        </a:rPr>
                        <a:t>Apprentices are paid a progressively</a:t>
                      </a:r>
                      <a:r>
                        <a:rPr lang="en-US" sz="1200" b="0" baseline="0" dirty="0">
                          <a:effectLst/>
                        </a:rPr>
                        <a:t> increasing schedule of wages consistent with the skill acquired.  </a:t>
                      </a:r>
                      <a:endParaRPr lang="en-US" sz="1200" b="0" dirty="0">
                        <a:effectLst/>
                      </a:endParaRPr>
                    </a:p>
                  </a:txBody>
                  <a:tcPr marL="47625" marR="47625" marT="47625" marB="47625" anchor="ctr">
                    <a:solidFill>
                      <a:schemeClr val="bg2"/>
                    </a:solidFill>
                  </a:tcPr>
                </a:tc>
                <a:tc>
                  <a:txBody>
                    <a:bodyPr/>
                    <a:lstStyle/>
                    <a:p>
                      <a:r>
                        <a:rPr lang="en-US" sz="1200" b="0" dirty="0">
                          <a:effectLst/>
                        </a:rPr>
                        <a:t>Apprentices are paid. Pay increases are not required, but IRAPs must make clear what wages will be paid and under what circumstances the pay may increase.</a:t>
                      </a:r>
                    </a:p>
                  </a:txBody>
                  <a:tcPr marL="47625" marR="47625" marT="47625" marB="47625" anchor="ctr">
                    <a:solidFill>
                      <a:schemeClr val="bg2"/>
                    </a:solidFill>
                  </a:tcPr>
                </a:tc>
                <a:extLst>
                  <a:ext uri="{0D108BD9-81ED-4DB2-BD59-A6C34878D82A}">
                    <a16:rowId xmlns:a16="http://schemas.microsoft.com/office/drawing/2014/main" val="2650029710"/>
                  </a:ext>
                </a:extLst>
              </a:tr>
              <a:tr h="370840">
                <a:tc>
                  <a:txBody>
                    <a:bodyPr/>
                    <a:lstStyle/>
                    <a:p>
                      <a:r>
                        <a:rPr lang="en-US" sz="1200" b="1" dirty="0">
                          <a:effectLst/>
                          <a:latin typeface="Lato" panose="020F0502020204030203" pitchFamily="34" charset="0"/>
                        </a:rPr>
                        <a:t>Work-Based Learning</a:t>
                      </a:r>
                      <a:endParaRPr lang="en-US" sz="1200" b="0" dirty="0">
                        <a:effectLst/>
                        <a:latin typeface="Lato" panose="020F0502020204030203" pitchFamily="34" charset="0"/>
                      </a:endParaRPr>
                    </a:p>
                    <a:p>
                      <a:r>
                        <a:rPr lang="en-US" sz="1200" b="0" dirty="0">
                          <a:effectLst/>
                        </a:rPr>
                        <a:t>Create a Work-Based Learning model that is either time-based, competency-based or a hybrid approach.</a:t>
                      </a:r>
                    </a:p>
                  </a:txBody>
                  <a:tcPr marL="47625" marR="47625" marT="47625" marB="47625" anchor="ctr">
                    <a:solidFill>
                      <a:schemeClr val="bg2"/>
                    </a:solidFill>
                  </a:tcPr>
                </a:tc>
                <a:tc>
                  <a:txBody>
                    <a:bodyPr/>
                    <a:lstStyle/>
                    <a:p>
                      <a:r>
                        <a:rPr lang="en-US" sz="1200" b="0" dirty="0">
                          <a:effectLst/>
                        </a:rPr>
                        <a:t>Requires a minimum of 2,000 hours (or one year) for time-based and hybrid programs. RAPs can also be competency-based.</a:t>
                      </a:r>
                    </a:p>
                  </a:txBody>
                  <a:tcPr marL="47625" marR="47625" marT="47625" marB="47625" anchor="ctr">
                    <a:solidFill>
                      <a:schemeClr val="bg2"/>
                    </a:solidFill>
                  </a:tcPr>
                </a:tc>
                <a:tc>
                  <a:txBody>
                    <a:bodyPr/>
                    <a:lstStyle/>
                    <a:p>
                      <a:r>
                        <a:rPr lang="en-US" sz="1200" b="0" dirty="0">
                          <a:effectLst/>
                        </a:rPr>
                        <a:t>No minimum time requirement and may be shorter than one year. </a:t>
                      </a:r>
                      <a:r>
                        <a:rPr lang="en-US" sz="1200" b="0" strike="noStrike" dirty="0">
                          <a:solidFill>
                            <a:schemeClr val="tx1"/>
                          </a:solidFill>
                          <a:effectLst/>
                        </a:rPr>
                        <a:t>Structured</a:t>
                      </a:r>
                      <a:r>
                        <a:rPr lang="en-US" sz="1200" b="0" strike="noStrike" baseline="0" dirty="0">
                          <a:solidFill>
                            <a:schemeClr val="tx1"/>
                          </a:solidFill>
                          <a:effectLst/>
                        </a:rPr>
                        <a:t> work experiences </a:t>
                      </a:r>
                      <a:r>
                        <a:rPr lang="en-US" sz="1200" b="0" dirty="0">
                          <a:effectLst/>
                        </a:rPr>
                        <a:t>must be competency-based.</a:t>
                      </a:r>
                    </a:p>
                  </a:txBody>
                  <a:tcPr marL="47625" marR="47625" marT="47625" marB="47625" anchor="ctr">
                    <a:solidFill>
                      <a:schemeClr val="bg2"/>
                    </a:solidFill>
                  </a:tcPr>
                </a:tc>
                <a:extLst>
                  <a:ext uri="{0D108BD9-81ED-4DB2-BD59-A6C34878D82A}">
                    <a16:rowId xmlns:a16="http://schemas.microsoft.com/office/drawing/2014/main" val="2322433852"/>
                  </a:ext>
                </a:extLst>
              </a:tr>
              <a:tr h="370840">
                <a:tc>
                  <a:txBody>
                    <a:bodyPr/>
                    <a:lstStyle/>
                    <a:p>
                      <a:r>
                        <a:rPr lang="en-US" sz="1200" b="1" strike="noStrike" dirty="0">
                          <a:effectLst/>
                          <a:latin typeface="Lato" panose="020F0502020204030203" pitchFamily="34" charset="0"/>
                        </a:rPr>
                        <a:t>Classroom</a:t>
                      </a:r>
                      <a:r>
                        <a:rPr lang="en-US" sz="1200" b="1" dirty="0">
                          <a:effectLst/>
                          <a:latin typeface="Lato" panose="020F0502020204030203" pitchFamily="34" charset="0"/>
                        </a:rPr>
                        <a:t> Learning </a:t>
                      </a:r>
                      <a:r>
                        <a:rPr lang="en-US" sz="1200" b="1" dirty="0">
                          <a:solidFill>
                            <a:schemeClr val="tx1"/>
                          </a:solidFill>
                          <a:effectLst/>
                          <a:latin typeface="Lato" panose="020F0502020204030203" pitchFamily="34" charset="0"/>
                        </a:rPr>
                        <a:t>/ Related Instruction</a:t>
                      </a:r>
                      <a:endParaRPr lang="en-US" sz="1200" b="0" dirty="0">
                        <a:solidFill>
                          <a:schemeClr val="tx1"/>
                        </a:solidFill>
                        <a:effectLst/>
                        <a:latin typeface="Lato" panose="020F0502020204030203" pitchFamily="34" charset="0"/>
                      </a:endParaRPr>
                    </a:p>
                    <a:p>
                      <a:r>
                        <a:rPr lang="en-US" sz="1200" b="0" dirty="0">
                          <a:effectLst/>
                        </a:rPr>
                        <a:t>Choose a training provider that can be either internal or external (e.g., community college, online training provider, or in-house).</a:t>
                      </a:r>
                    </a:p>
                  </a:txBody>
                  <a:tcPr marL="47625" marR="47625" marT="47625" marB="47625" anchor="ctr">
                    <a:solidFill>
                      <a:schemeClr val="bg2"/>
                    </a:solidFill>
                  </a:tcPr>
                </a:tc>
                <a:tc>
                  <a:txBody>
                    <a:bodyPr/>
                    <a:lstStyle/>
                    <a:p>
                      <a:r>
                        <a:rPr lang="en-US" sz="1200" b="0" dirty="0">
                          <a:effectLst/>
                        </a:rPr>
                        <a:t>A minimum of 144 hours of Related Training and Instruction (RTI) is recommended for each year of the RAP.</a:t>
                      </a:r>
                    </a:p>
                  </a:txBody>
                  <a:tcPr marL="47625" marR="47625" marT="47625" marB="47625" anchor="ctr">
                    <a:solidFill>
                      <a:schemeClr val="bg2"/>
                    </a:solidFill>
                  </a:tcPr>
                </a:tc>
                <a:tc>
                  <a:txBody>
                    <a:bodyPr/>
                    <a:lstStyle/>
                    <a:p>
                      <a:r>
                        <a:rPr lang="en-US" sz="1200" b="0" dirty="0">
                          <a:effectLst/>
                        </a:rPr>
                        <a:t>Industry sets the standard and defines the parameters for the </a:t>
                      </a:r>
                      <a:r>
                        <a:rPr lang="en-US" sz="1200" b="0" dirty="0">
                          <a:solidFill>
                            <a:schemeClr val="tx1"/>
                          </a:solidFill>
                          <a:effectLst/>
                        </a:rPr>
                        <a:t>Related Instruction</a:t>
                      </a:r>
                      <a:r>
                        <a:rPr lang="en-US" sz="1200" b="0" baseline="0" dirty="0">
                          <a:solidFill>
                            <a:schemeClr val="tx1"/>
                          </a:solidFill>
                          <a:effectLst/>
                        </a:rPr>
                        <a:t> (RI) </a:t>
                      </a:r>
                      <a:r>
                        <a:rPr lang="en-US" sz="1200" b="0" dirty="0">
                          <a:effectLst/>
                        </a:rPr>
                        <a:t>component of the program.</a:t>
                      </a:r>
                    </a:p>
                  </a:txBody>
                  <a:tcPr marL="47625" marR="47625" marT="47625" marB="47625" anchor="ctr">
                    <a:solidFill>
                      <a:schemeClr val="bg2"/>
                    </a:solidFill>
                  </a:tcPr>
                </a:tc>
                <a:extLst>
                  <a:ext uri="{0D108BD9-81ED-4DB2-BD59-A6C34878D82A}">
                    <a16:rowId xmlns:a16="http://schemas.microsoft.com/office/drawing/2014/main" val="3816166932"/>
                  </a:ext>
                </a:extLst>
              </a:tr>
              <a:tr h="370840">
                <a:tc>
                  <a:txBody>
                    <a:bodyPr/>
                    <a:lstStyle/>
                    <a:p>
                      <a:r>
                        <a:rPr lang="en-US" sz="1200" b="1" dirty="0">
                          <a:effectLst/>
                          <a:latin typeface="Lato" panose="020F0502020204030203" pitchFamily="34" charset="0"/>
                        </a:rPr>
                        <a:t>Mentorship</a:t>
                      </a:r>
                      <a:endParaRPr lang="en-US" sz="1200" b="0" dirty="0">
                        <a:effectLst/>
                        <a:latin typeface="Lato" panose="020F0502020204030203" pitchFamily="34" charset="0"/>
                      </a:endParaRPr>
                    </a:p>
                    <a:p>
                      <a:r>
                        <a:rPr lang="en-US" sz="1200" b="0" dirty="0">
                          <a:effectLst/>
                        </a:rPr>
                        <a:t>Form an internal mentorship program to provide one-to-one support to apprentices.</a:t>
                      </a:r>
                    </a:p>
                  </a:txBody>
                  <a:tcPr marL="47625" marR="47625" marT="47625" marB="47625" anchor="ctr">
                    <a:solidFill>
                      <a:schemeClr val="bg2"/>
                    </a:solidFill>
                  </a:tcPr>
                </a:tc>
                <a:tc>
                  <a:txBody>
                    <a:bodyPr/>
                    <a:lstStyle/>
                    <a:p>
                      <a:r>
                        <a:rPr lang="en-US" sz="1200" b="0" dirty="0">
                          <a:effectLst/>
                        </a:rPr>
                        <a:t>A one-to-one ratio is highly recommended; however, RAP sponsors can request an expanded ratio based on their occupational needs.</a:t>
                      </a:r>
                    </a:p>
                  </a:txBody>
                  <a:tcPr marL="47625" marR="47625" marT="47625" marB="47625" anchor="ctr">
                    <a:solidFill>
                      <a:schemeClr val="bg2"/>
                    </a:solidFill>
                  </a:tcPr>
                </a:tc>
                <a:tc>
                  <a:txBody>
                    <a:bodyPr/>
                    <a:lstStyle/>
                    <a:p>
                      <a:r>
                        <a:rPr lang="en-US" sz="1200" b="0" dirty="0">
                          <a:effectLst/>
                        </a:rPr>
                        <a:t>No set ratio of mentors to apprentices; however, programs </a:t>
                      </a:r>
                      <a:r>
                        <a:rPr lang="en-US" sz="1200" dirty="0">
                          <a:solidFill>
                            <a:schemeClr val="tx1"/>
                          </a:solidFill>
                          <a:effectLst/>
                          <a:latin typeface="+mn-lt"/>
                          <a:ea typeface="Calibri" panose="020F0502020204030204" pitchFamily="34" charset="0"/>
                        </a:rPr>
                        <a:t>must </a:t>
                      </a:r>
                      <a:r>
                        <a:rPr lang="en-US" sz="1200" kern="1200" dirty="0">
                          <a:solidFill>
                            <a:schemeClr val="tx1"/>
                          </a:solidFill>
                          <a:effectLst/>
                          <a:latin typeface="+mn-lt"/>
                          <a:ea typeface="+mn-ea"/>
                          <a:cs typeface="+mn-cs"/>
                        </a:rPr>
                        <a:t>provide apprentices structured mentorship opportunities throughout the duration of the apprenticeship that involve ongoing, focused supervision and training by experienced instructors and employees</a:t>
                      </a:r>
                      <a:r>
                        <a:rPr lang="en-US" sz="1200" b="0" dirty="0">
                          <a:effectLst/>
                        </a:rPr>
                        <a:t>. </a:t>
                      </a:r>
                    </a:p>
                  </a:txBody>
                  <a:tcPr marL="47625" marR="47625" marT="47625" marB="47625" anchor="ctr">
                    <a:solidFill>
                      <a:schemeClr val="bg2"/>
                    </a:solidFill>
                  </a:tcPr>
                </a:tc>
                <a:extLst>
                  <a:ext uri="{0D108BD9-81ED-4DB2-BD59-A6C34878D82A}">
                    <a16:rowId xmlns:a16="http://schemas.microsoft.com/office/drawing/2014/main" val="2476799883"/>
                  </a:ext>
                </a:extLst>
              </a:tr>
              <a:tr h="370840">
                <a:tc>
                  <a:txBody>
                    <a:bodyPr/>
                    <a:lstStyle/>
                    <a:p>
                      <a:r>
                        <a:rPr lang="en-US" sz="1200" b="1" dirty="0">
                          <a:effectLst/>
                          <a:latin typeface="Lato" panose="020F0502020204030203" pitchFamily="34" charset="0"/>
                        </a:rPr>
                        <a:t>Credentials</a:t>
                      </a:r>
                      <a:endParaRPr lang="en-US" sz="1200" b="0" dirty="0">
                        <a:effectLst/>
                        <a:latin typeface="Lato" panose="020F0502020204030203" pitchFamily="34" charset="0"/>
                      </a:endParaRPr>
                    </a:p>
                    <a:p>
                      <a:r>
                        <a:rPr lang="en-US" sz="1200" b="0" dirty="0">
                          <a:effectLst/>
                        </a:rPr>
                        <a:t>Select a</a:t>
                      </a:r>
                      <a:r>
                        <a:rPr lang="en-US" sz="1200" b="0" strike="noStrike" dirty="0">
                          <a:effectLst/>
                        </a:rPr>
                        <a:t> </a:t>
                      </a:r>
                      <a:r>
                        <a:rPr lang="en-US" sz="1200" b="0" dirty="0">
                          <a:effectLst/>
                        </a:rPr>
                        <a:t>credential to be issued upon completion of the program.</a:t>
                      </a:r>
                    </a:p>
                  </a:txBody>
                  <a:tcPr marL="47625" marR="47625" marT="47625" marB="47625" anchor="ctr">
                    <a:solidFill>
                      <a:schemeClr val="bg2"/>
                    </a:solidFill>
                  </a:tcPr>
                </a:tc>
                <a:tc>
                  <a:txBody>
                    <a:bodyPr/>
                    <a:lstStyle/>
                    <a:p>
                      <a:r>
                        <a:rPr lang="en-US" sz="1200" b="0" dirty="0">
                          <a:effectLst/>
                        </a:rPr>
                        <a:t>Certificate of Completion from DOL or the DOL recognized State Apprenticeship Agency conveys occupational proficiency and is considered a credential that counts positively towards the Workforce Innovation and Opportunity Act (WIOA) Credential Attainment Rate.</a:t>
                      </a:r>
                    </a:p>
                  </a:txBody>
                  <a:tcPr marL="47625" marR="47625" marT="47625" marB="47625" anchor="ctr">
                    <a:solidFill>
                      <a:schemeClr val="bg2"/>
                    </a:solidFill>
                  </a:tcPr>
                </a:tc>
                <a:tc>
                  <a:txBody>
                    <a:bodyPr/>
                    <a:lstStyle/>
                    <a:p>
                      <a:r>
                        <a:rPr lang="en-US" sz="1200" b="0" dirty="0">
                          <a:effectLst/>
                        </a:rPr>
                        <a:t>IRAPs result in at least one industry-recognized credential </a:t>
                      </a:r>
                      <a:r>
                        <a:rPr lang="en-US" sz="1200" b="0" strike="noStrike" baseline="0" dirty="0">
                          <a:solidFill>
                            <a:schemeClr val="tx1"/>
                          </a:solidFill>
                          <a:effectLst/>
                        </a:rPr>
                        <a:t>issued during participation in or upon program completion</a:t>
                      </a:r>
                      <a:r>
                        <a:rPr lang="en-US" sz="1200" b="0" dirty="0">
                          <a:effectLst/>
                        </a:rPr>
                        <a:t>. The credential would also count positively towards the WIOA Credential Attainment Rate.</a:t>
                      </a:r>
                    </a:p>
                  </a:txBody>
                  <a:tcPr marL="47625" marR="47625" marT="47625" marB="47625" anchor="ctr">
                    <a:solidFill>
                      <a:schemeClr val="bg2"/>
                    </a:solidFill>
                  </a:tcPr>
                </a:tc>
                <a:extLst>
                  <a:ext uri="{0D108BD9-81ED-4DB2-BD59-A6C34878D82A}">
                    <a16:rowId xmlns:a16="http://schemas.microsoft.com/office/drawing/2014/main" val="207153777"/>
                  </a:ext>
                </a:extLst>
              </a:tr>
            </a:tbl>
          </a:graphicData>
        </a:graphic>
      </p:graphicFrame>
      <p:sp>
        <p:nvSpPr>
          <p:cNvPr id="4" name="TextBox 3">
            <a:extLst>
              <a:ext uri="{FF2B5EF4-FFF2-40B4-BE49-F238E27FC236}">
                <a16:creationId xmlns:a16="http://schemas.microsoft.com/office/drawing/2014/main" id="{740399E2-D08B-443A-AE11-2B26B5A0B608}"/>
              </a:ext>
            </a:extLst>
          </p:cNvPr>
          <p:cNvSpPr txBox="1"/>
          <p:nvPr/>
        </p:nvSpPr>
        <p:spPr>
          <a:xfrm>
            <a:off x="528507" y="250579"/>
            <a:ext cx="10882444"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all" spc="0" normalizeH="0" baseline="0" noProof="0" dirty="0">
                <a:ln>
                  <a:noFill/>
                </a:ln>
                <a:solidFill>
                  <a:srgbClr val="44546A"/>
                </a:solidFill>
                <a:effectLst/>
                <a:uLnTx/>
                <a:uFillTx/>
                <a:latin typeface="Calibri" panose="020F0502020204030204"/>
                <a:ea typeface="+mn-ea"/>
                <a:cs typeface="+mn-cs"/>
              </a:rPr>
              <a:t>Apprenticeship PROGRAM COMPONENTS</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US" cap="all" dirty="0">
              <a:solidFill>
                <a:srgbClr val="44546A"/>
              </a:solidFill>
              <a:latin typeface="Calibri" panose="020F0502020204030204"/>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all" spc="0" normalizeH="0" baseline="0" noProof="0" dirty="0">
                <a:ln>
                  <a:noFill/>
                </a:ln>
                <a:solidFill>
                  <a:srgbClr val="44546A"/>
                </a:solidFill>
                <a:effectLst/>
                <a:uLnTx/>
                <a:uFillTx/>
                <a:latin typeface="Calibri" panose="020F0502020204030204"/>
                <a:ea typeface="+mn-ea"/>
                <a:cs typeface="+mn-cs"/>
              </a:rPr>
              <a:t>Registered</a:t>
            </a:r>
            <a:r>
              <a:rPr kumimoji="0" lang="en-US" sz="1800" b="0" i="0" u="none" strike="noStrike" kern="1200" cap="all" spc="0" normalizeH="0" noProof="0" dirty="0">
                <a:ln>
                  <a:noFill/>
                </a:ln>
                <a:solidFill>
                  <a:srgbClr val="44546A"/>
                </a:solidFill>
                <a:effectLst/>
                <a:uLnTx/>
                <a:uFillTx/>
                <a:latin typeface="Calibri" panose="020F0502020204030204"/>
                <a:ea typeface="+mn-ea"/>
                <a:cs typeface="+mn-cs"/>
              </a:rPr>
              <a:t> apprenticeship program FOCUS </a:t>
            </a:r>
            <a:endParaRPr kumimoji="0" lang="en-US" sz="1800" b="0" i="0" u="none" strike="noStrike" kern="1200" cap="all"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122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19</a:t>
            </a:fld>
            <a:endParaRPr lang="en-US" dirty="0"/>
          </a:p>
        </p:txBody>
      </p:sp>
      <p:sp>
        <p:nvSpPr>
          <p:cNvPr id="8" name="Title 7"/>
          <p:cNvSpPr>
            <a:spLocks noGrp="1"/>
          </p:cNvSpPr>
          <p:nvPr>
            <p:ph type="title"/>
          </p:nvPr>
        </p:nvSpPr>
        <p:spPr/>
        <p:txBody>
          <a:bodyPr/>
          <a:lstStyle/>
          <a:p>
            <a:r>
              <a:rPr lang="en-US" dirty="0"/>
              <a:t>Pre-Apprenticeship Leading to RAP 	</a:t>
            </a:r>
          </a:p>
        </p:txBody>
      </p:sp>
      <p:sp>
        <p:nvSpPr>
          <p:cNvPr id="9" name="Content Placeholder 8"/>
          <p:cNvSpPr>
            <a:spLocks noGrp="1"/>
          </p:cNvSpPr>
          <p:nvPr>
            <p:ph idx="1"/>
          </p:nvPr>
        </p:nvSpPr>
        <p:spPr/>
        <p:txBody>
          <a:bodyPr>
            <a:normAutofit/>
          </a:bodyPr>
          <a:lstStyle/>
          <a:p>
            <a:r>
              <a:rPr lang="en-US" b="1" dirty="0"/>
              <a:t>Five Core Elements of A Quality Pre-Apprenticeship </a:t>
            </a:r>
          </a:p>
          <a:p>
            <a:pPr lvl="1"/>
            <a:r>
              <a:rPr lang="en-US" dirty="0"/>
              <a:t>Designed in Collaboration with RAP Sponsors. </a:t>
            </a:r>
          </a:p>
          <a:p>
            <a:pPr lvl="1"/>
            <a:r>
              <a:rPr lang="en-US" dirty="0"/>
              <a:t>Facilitated Entry and/or Articulation. </a:t>
            </a:r>
          </a:p>
          <a:p>
            <a:pPr lvl="1"/>
            <a:r>
              <a:rPr lang="en-US" dirty="0"/>
              <a:t>Meaningful Hands-on Training that does not displace paid employees. </a:t>
            </a:r>
          </a:p>
          <a:p>
            <a:pPr lvl="1"/>
            <a:r>
              <a:rPr lang="en-US" dirty="0"/>
              <a:t>Sustainability through Partnerships.</a:t>
            </a:r>
          </a:p>
          <a:p>
            <a:pPr lvl="1"/>
            <a:r>
              <a:rPr lang="en-US" dirty="0"/>
              <a:t>Access to Appropriate Supportive Services. </a:t>
            </a:r>
          </a:p>
        </p:txBody>
      </p:sp>
    </p:spTree>
    <p:extLst>
      <p:ext uri="{BB962C8B-B14F-4D97-AF65-F5344CB8AC3E}">
        <p14:creationId xmlns:p14="http://schemas.microsoft.com/office/powerpoint/2010/main" val="206059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2</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normAutofit/>
          </a:bodyPr>
          <a:lstStyle/>
          <a:p>
            <a:r>
              <a:rPr lang="en-US" sz="3200" dirty="0"/>
              <a:t>Today’s Moderator</a:t>
            </a:r>
          </a:p>
        </p:txBody>
      </p:sp>
      <p:pic>
        <p:nvPicPr>
          <p:cNvPr id="3" name="Picture Placeholder 2" descr="A person smiling for the camera&#10;&#10;Description automatically generated">
            <a:extLst>
              <a:ext uri="{FF2B5EF4-FFF2-40B4-BE49-F238E27FC236}">
                <a16:creationId xmlns:a16="http://schemas.microsoft.com/office/drawing/2014/main" id="{600E85B2-10A1-4980-B008-75284773C0F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0000" b="10000"/>
          <a:stretch>
            <a:fillRect/>
          </a:stretch>
        </p:blipFill>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Megan Baird</a:t>
            </a:r>
          </a:p>
          <a:p>
            <a:pPr lvl="1"/>
            <a:r>
              <a:rPr lang="en-US" dirty="0"/>
              <a:t>Division Director / Division of Workforce, Operations, &amp; Investments </a:t>
            </a:r>
          </a:p>
          <a:p>
            <a:pPr lvl="2"/>
            <a:r>
              <a:rPr lang="en-US" dirty="0"/>
              <a:t>US Department of Labor, Office of Apprenticeship </a:t>
            </a:r>
          </a:p>
        </p:txBody>
      </p:sp>
    </p:spTree>
    <p:custDataLst>
      <p:tags r:id="rId1"/>
    </p:custDataLst>
    <p:extLst>
      <p:ext uri="{BB962C8B-B14F-4D97-AF65-F5344CB8AC3E}">
        <p14:creationId xmlns:p14="http://schemas.microsoft.com/office/powerpoint/2010/main" val="40493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20</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Funding Restrictions </a:t>
            </a:r>
          </a:p>
        </p:txBody>
      </p:sp>
      <p:sp>
        <p:nvSpPr>
          <p:cNvPr id="2" name="Content Placeholder 1"/>
          <p:cNvSpPr>
            <a:spLocks noGrp="1"/>
          </p:cNvSpPr>
          <p:nvPr>
            <p:ph idx="1"/>
          </p:nvPr>
        </p:nvSpPr>
        <p:spPr/>
        <p:txBody>
          <a:bodyPr/>
          <a:lstStyle/>
          <a:p>
            <a:r>
              <a:rPr lang="en-US" dirty="0"/>
              <a:t>All proposed project costs must be necessary and reasonable and in accordance with federal guidelines. </a:t>
            </a:r>
          </a:p>
          <a:p>
            <a:r>
              <a:rPr lang="en-US" dirty="0"/>
              <a:t>Determinations of allowable costs will be made in accordance with the Cost Principles found at 2 CFR Part 200 (Uniform Guidance) and 2 CFR Part 2900 (Uniform Guidance – DOL Specific). </a:t>
            </a:r>
          </a:p>
          <a:p>
            <a:r>
              <a:rPr lang="en-US" dirty="0"/>
              <a:t>See Appendix IV </a:t>
            </a:r>
          </a:p>
        </p:txBody>
      </p:sp>
    </p:spTree>
    <p:extLst>
      <p:ext uri="{BB962C8B-B14F-4D97-AF65-F5344CB8AC3E}">
        <p14:creationId xmlns:p14="http://schemas.microsoft.com/office/powerpoint/2010/main" val="3540547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21</a:t>
            </a:fld>
            <a:endParaRPr lang="en-US" dirty="0"/>
          </a:p>
        </p:txBody>
      </p:sp>
      <p:sp>
        <p:nvSpPr>
          <p:cNvPr id="3" name="Title 2"/>
          <p:cNvSpPr>
            <a:spLocks noGrp="1"/>
          </p:cNvSpPr>
          <p:nvPr>
            <p:ph type="title"/>
          </p:nvPr>
        </p:nvSpPr>
        <p:spPr/>
        <p:txBody>
          <a:bodyPr/>
          <a:lstStyle/>
          <a:p>
            <a:r>
              <a:rPr lang="en-US" dirty="0"/>
              <a:t>SAE, ASE, and SAE 2020 Similarities and Differences   	</a:t>
            </a:r>
          </a:p>
        </p:txBody>
      </p:sp>
      <p:sp>
        <p:nvSpPr>
          <p:cNvPr id="4" name="Text Placeholder 3"/>
          <p:cNvSpPr>
            <a:spLocks noGrp="1"/>
          </p:cNvSpPr>
          <p:nvPr>
            <p:ph type="body" idx="1"/>
          </p:nvPr>
        </p:nvSpPr>
        <p:spPr/>
        <p:txBody>
          <a:bodyPr>
            <a:normAutofit fontScale="92500" lnSpcReduction="10000"/>
          </a:bodyPr>
          <a:lstStyle/>
          <a:p>
            <a:r>
              <a:rPr lang="en-US" dirty="0"/>
              <a:t>All State Grants with Same Overarching Purpose With Some Differences in Strategies and Implementation  </a:t>
            </a:r>
          </a:p>
        </p:txBody>
      </p:sp>
    </p:spTree>
    <p:extLst>
      <p:ext uri="{BB962C8B-B14F-4D97-AF65-F5344CB8AC3E}">
        <p14:creationId xmlns:p14="http://schemas.microsoft.com/office/powerpoint/2010/main" val="1966174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p:cNvSpPr>
            <a:spLocks noGrp="1"/>
          </p:cNvSpPr>
          <p:nvPr>
            <p:ph type="title"/>
          </p:nvPr>
        </p:nvSpPr>
        <p:spPr/>
        <p:txBody>
          <a:bodyPr/>
          <a:lstStyle/>
          <a:p>
            <a:r>
              <a:rPr lang="en-US" dirty="0"/>
              <a:t>State Grants Overview </a:t>
            </a:r>
          </a:p>
        </p:txBody>
      </p:sp>
      <p:sp>
        <p:nvSpPr>
          <p:cNvPr id="4" name="Content Placeholder 3"/>
          <p:cNvSpPr>
            <a:spLocks noGrp="1"/>
          </p:cNvSpPr>
          <p:nvPr>
            <p:ph sz="half" idx="1"/>
          </p:nvPr>
        </p:nvSpPr>
        <p:spPr>
          <a:xfrm>
            <a:off x="143256" y="969556"/>
            <a:ext cx="3806952" cy="5015820"/>
          </a:xfrm>
        </p:spPr>
        <p:txBody>
          <a:bodyPr/>
          <a:lstStyle/>
          <a:p>
            <a:pPr marL="0" indent="0">
              <a:buNone/>
            </a:pPr>
            <a:r>
              <a:rPr lang="en-US" sz="2000" b="1" dirty="0"/>
              <a:t>SAE</a:t>
            </a:r>
          </a:p>
          <a:p>
            <a:pPr>
              <a:lnSpc>
                <a:spcPct val="100000"/>
              </a:lnSpc>
              <a:spcBef>
                <a:spcPts val="0"/>
              </a:spcBef>
            </a:pPr>
            <a:r>
              <a:rPr lang="en-US" sz="1600" dirty="0"/>
              <a:t>1. Purpose:</a:t>
            </a:r>
          </a:p>
          <a:p>
            <a:pPr lvl="1">
              <a:lnSpc>
                <a:spcPct val="100000"/>
              </a:lnSpc>
              <a:spcBef>
                <a:spcPts val="0"/>
              </a:spcBef>
            </a:pPr>
            <a:r>
              <a:rPr lang="en-US" sz="1600" dirty="0"/>
              <a:t>Increase number of new apprenticeship registrations </a:t>
            </a:r>
          </a:p>
          <a:p>
            <a:pPr lvl="1">
              <a:lnSpc>
                <a:spcPct val="100000"/>
              </a:lnSpc>
              <a:spcBef>
                <a:spcPts val="0"/>
              </a:spcBef>
            </a:pPr>
            <a:r>
              <a:rPr lang="en-US" sz="1600" dirty="0"/>
              <a:t>Increase number of businesses engaged </a:t>
            </a:r>
          </a:p>
          <a:p>
            <a:pPr lvl="1">
              <a:lnSpc>
                <a:spcPct val="100000"/>
              </a:lnSpc>
              <a:spcBef>
                <a:spcPts val="0"/>
              </a:spcBef>
            </a:pPr>
            <a:r>
              <a:rPr lang="en-US" sz="1600" dirty="0"/>
              <a:t>Expand existing apprenticeship programs </a:t>
            </a:r>
          </a:p>
          <a:p>
            <a:pPr lvl="1">
              <a:lnSpc>
                <a:spcPct val="100000"/>
              </a:lnSpc>
              <a:spcBef>
                <a:spcPts val="0"/>
              </a:spcBef>
            </a:pPr>
            <a:r>
              <a:rPr lang="en-US" sz="1600" dirty="0"/>
              <a:t>Create new apprenticeship programs </a:t>
            </a:r>
          </a:p>
          <a:p>
            <a:pPr lvl="1">
              <a:lnSpc>
                <a:spcPct val="100000"/>
              </a:lnSpc>
              <a:spcBef>
                <a:spcPts val="0"/>
              </a:spcBef>
            </a:pPr>
            <a:r>
              <a:rPr lang="en-US" sz="1600" dirty="0"/>
              <a:t>Identify unregistered apprenticeships </a:t>
            </a:r>
          </a:p>
          <a:p>
            <a:pPr>
              <a:lnSpc>
                <a:spcPct val="100000"/>
              </a:lnSpc>
              <a:spcBef>
                <a:spcPts val="0"/>
              </a:spcBef>
            </a:pPr>
            <a:r>
              <a:rPr lang="en-US" sz="1600" dirty="0"/>
              <a:t>2. Target outcomes:</a:t>
            </a:r>
          </a:p>
          <a:p>
            <a:pPr lvl="1">
              <a:lnSpc>
                <a:spcPct val="100000"/>
              </a:lnSpc>
              <a:spcBef>
                <a:spcPts val="0"/>
              </a:spcBef>
            </a:pPr>
            <a:r>
              <a:rPr lang="en-US" sz="1600" dirty="0"/>
              <a:t>Minimum target number of registered apprentices </a:t>
            </a:r>
          </a:p>
          <a:p>
            <a:pPr>
              <a:lnSpc>
                <a:spcPct val="100000"/>
              </a:lnSpc>
              <a:spcBef>
                <a:spcPts val="0"/>
              </a:spcBef>
            </a:pPr>
            <a:r>
              <a:rPr lang="en-US" sz="1600" dirty="0"/>
              <a:t>3. Staffing: N/A</a:t>
            </a:r>
          </a:p>
          <a:p>
            <a:pPr>
              <a:lnSpc>
                <a:spcPct val="100000"/>
              </a:lnSpc>
              <a:spcBef>
                <a:spcPts val="0"/>
              </a:spcBef>
            </a:pPr>
            <a:r>
              <a:rPr lang="en-US" sz="1600" dirty="0"/>
              <a:t>4. Reporting: QPRs emailed </a:t>
            </a:r>
          </a:p>
          <a:p>
            <a:pPr>
              <a:lnSpc>
                <a:spcPct val="100000"/>
              </a:lnSpc>
              <a:spcBef>
                <a:spcPts val="0"/>
              </a:spcBef>
            </a:pPr>
            <a:r>
              <a:rPr lang="en-US" sz="1600" dirty="0"/>
              <a:t>5. $100 Million - 37 Grantees </a:t>
            </a:r>
          </a:p>
        </p:txBody>
      </p:sp>
      <p:sp>
        <p:nvSpPr>
          <p:cNvPr id="6" name="Content Placeholder 3">
            <a:extLst>
              <a:ext uri="{FF2B5EF4-FFF2-40B4-BE49-F238E27FC236}">
                <a16:creationId xmlns:a16="http://schemas.microsoft.com/office/drawing/2014/main" id="{89B3FBE9-637B-4DDE-AC84-2D039B71FF7A}"/>
              </a:ext>
            </a:extLst>
          </p:cNvPr>
          <p:cNvSpPr txBox="1">
            <a:spLocks/>
          </p:cNvSpPr>
          <p:nvPr/>
        </p:nvSpPr>
        <p:spPr>
          <a:xfrm>
            <a:off x="7826829" y="1005002"/>
            <a:ext cx="4130040" cy="5351347"/>
          </a:xfrm>
          <a:prstGeom prst="rect">
            <a:avLst/>
          </a:prstGeom>
          <a:solidFill>
            <a:srgbClr val="FFFF00"/>
          </a:solidFill>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SAE 2020</a:t>
            </a:r>
          </a:p>
          <a:p>
            <a:pPr>
              <a:lnSpc>
                <a:spcPct val="100000"/>
              </a:lnSpc>
              <a:spcBef>
                <a:spcPts val="0"/>
              </a:spcBef>
            </a:pPr>
            <a:r>
              <a:rPr lang="en-US" sz="1600" dirty="0"/>
              <a:t>1</a:t>
            </a:r>
            <a:r>
              <a:rPr lang="en-US" sz="1400" dirty="0"/>
              <a:t>. Purpose:</a:t>
            </a:r>
          </a:p>
          <a:p>
            <a:pPr lvl="1">
              <a:lnSpc>
                <a:spcPct val="100000"/>
              </a:lnSpc>
              <a:spcBef>
                <a:spcPts val="0"/>
              </a:spcBef>
            </a:pPr>
            <a:r>
              <a:rPr lang="en-US" sz="1400" dirty="0">
                <a:solidFill>
                  <a:schemeClr val="tx1"/>
                </a:solidFill>
              </a:rPr>
              <a:t>Expand the national Registered Apprenticeship system by funding baseline activities to improve States’ ability to serve, improve and strategically scale RAPs. </a:t>
            </a:r>
          </a:p>
          <a:p>
            <a:pPr>
              <a:lnSpc>
                <a:spcPct val="100000"/>
              </a:lnSpc>
              <a:spcBef>
                <a:spcPts val="0"/>
              </a:spcBef>
            </a:pPr>
            <a:r>
              <a:rPr lang="en-US" sz="1400" dirty="0"/>
              <a:t>2. Primary Goals: </a:t>
            </a:r>
          </a:p>
          <a:p>
            <a:pPr lvl="1">
              <a:lnSpc>
                <a:spcPct val="100000"/>
              </a:lnSpc>
              <a:spcBef>
                <a:spcPts val="0"/>
              </a:spcBef>
            </a:pPr>
            <a:r>
              <a:rPr lang="en-US" sz="1400" dirty="0">
                <a:solidFill>
                  <a:schemeClr val="tx1"/>
                </a:solidFill>
              </a:rPr>
              <a:t>(Tier 1) Strengthened RAP structures</a:t>
            </a:r>
          </a:p>
          <a:p>
            <a:pPr lvl="2">
              <a:lnSpc>
                <a:spcPct val="100000"/>
              </a:lnSpc>
              <a:spcBef>
                <a:spcPts val="0"/>
              </a:spcBef>
            </a:pPr>
            <a:r>
              <a:rPr lang="en-US" sz="1400" dirty="0">
                <a:solidFill>
                  <a:schemeClr val="tx1"/>
                </a:solidFill>
              </a:rPr>
              <a:t>Increases in targeted industries and /or occupations </a:t>
            </a:r>
          </a:p>
          <a:p>
            <a:pPr lvl="1">
              <a:lnSpc>
                <a:spcPct val="100000"/>
              </a:lnSpc>
              <a:spcBef>
                <a:spcPts val="0"/>
              </a:spcBef>
            </a:pPr>
            <a:r>
              <a:rPr lang="en-US" sz="1400" dirty="0">
                <a:solidFill>
                  <a:schemeClr val="tx1"/>
                </a:solidFill>
              </a:rPr>
              <a:t>(Tier 2) Improvements and innovations to RAP structures</a:t>
            </a:r>
          </a:p>
          <a:p>
            <a:pPr lvl="2">
              <a:lnSpc>
                <a:spcPct val="100000"/>
              </a:lnSpc>
              <a:spcBef>
                <a:spcPts val="0"/>
              </a:spcBef>
            </a:pPr>
            <a:r>
              <a:rPr lang="en-US" sz="1400" dirty="0">
                <a:solidFill>
                  <a:schemeClr val="tx1"/>
                </a:solidFill>
              </a:rPr>
              <a:t>10-25% RAP increase from State baseline</a:t>
            </a:r>
          </a:p>
          <a:p>
            <a:pPr lvl="2">
              <a:lnSpc>
                <a:spcPct val="100000"/>
              </a:lnSpc>
              <a:spcBef>
                <a:spcPts val="0"/>
              </a:spcBef>
            </a:pPr>
            <a:r>
              <a:rPr lang="en-US" sz="1400" dirty="0">
                <a:solidFill>
                  <a:schemeClr val="tx1"/>
                </a:solidFill>
              </a:rPr>
              <a:t>Improvements that impact other significant policy issues related to RAPs</a:t>
            </a:r>
          </a:p>
          <a:p>
            <a:pPr lvl="2">
              <a:lnSpc>
                <a:spcPct val="100000"/>
              </a:lnSpc>
              <a:spcBef>
                <a:spcPts val="0"/>
              </a:spcBef>
            </a:pPr>
            <a:r>
              <a:rPr lang="en-US" sz="1400" dirty="0">
                <a:solidFill>
                  <a:schemeClr val="tx1"/>
                </a:solidFill>
              </a:rPr>
              <a:t>Innovations in targeting industries and/or occupations </a:t>
            </a:r>
          </a:p>
          <a:p>
            <a:pPr>
              <a:lnSpc>
                <a:spcPct val="100000"/>
              </a:lnSpc>
              <a:spcBef>
                <a:spcPts val="0"/>
              </a:spcBef>
            </a:pPr>
            <a:r>
              <a:rPr lang="en-US" sz="1400" dirty="0"/>
              <a:t>3. Staffing</a:t>
            </a:r>
          </a:p>
          <a:p>
            <a:pPr lvl="1">
              <a:lnSpc>
                <a:spcPct val="100000"/>
              </a:lnSpc>
              <a:spcBef>
                <a:spcPts val="0"/>
              </a:spcBef>
            </a:pPr>
            <a:r>
              <a:rPr lang="en-US" sz="1400" dirty="0">
                <a:solidFill>
                  <a:schemeClr val="tx1"/>
                </a:solidFill>
              </a:rPr>
              <a:t>Staffing plan and organizational structure required </a:t>
            </a:r>
          </a:p>
          <a:p>
            <a:pPr>
              <a:lnSpc>
                <a:spcPct val="100000"/>
              </a:lnSpc>
              <a:spcBef>
                <a:spcPts val="0"/>
              </a:spcBef>
            </a:pPr>
            <a:r>
              <a:rPr lang="en-US" sz="1400" dirty="0"/>
              <a:t>4. Reporting in WIPS to meet data requirement </a:t>
            </a:r>
          </a:p>
          <a:p>
            <a:pPr>
              <a:lnSpc>
                <a:spcPct val="100000"/>
              </a:lnSpc>
              <a:spcBef>
                <a:spcPts val="0"/>
              </a:spcBef>
            </a:pPr>
            <a:r>
              <a:rPr lang="en-US" sz="1400" dirty="0"/>
              <a:t>5. $81 Million – 42 Grantees </a:t>
            </a:r>
          </a:p>
        </p:txBody>
      </p:sp>
      <p:sp>
        <p:nvSpPr>
          <p:cNvPr id="8" name="Content Placeholder 3">
            <a:extLst>
              <a:ext uri="{FF2B5EF4-FFF2-40B4-BE49-F238E27FC236}">
                <a16:creationId xmlns:a16="http://schemas.microsoft.com/office/drawing/2014/main" id="{15B620F6-E712-4BE4-BF73-4208AE364F1F}"/>
              </a:ext>
            </a:extLst>
          </p:cNvPr>
          <p:cNvSpPr txBox="1">
            <a:spLocks/>
          </p:cNvSpPr>
          <p:nvPr/>
        </p:nvSpPr>
        <p:spPr>
          <a:xfrm>
            <a:off x="3950208" y="969556"/>
            <a:ext cx="3957175" cy="501582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ASE</a:t>
            </a:r>
          </a:p>
          <a:p>
            <a:pPr>
              <a:lnSpc>
                <a:spcPct val="100000"/>
              </a:lnSpc>
              <a:spcBef>
                <a:spcPts val="0"/>
              </a:spcBef>
            </a:pPr>
            <a:r>
              <a:rPr lang="en-US" sz="1600" dirty="0"/>
              <a:t>1. Purpose:</a:t>
            </a:r>
          </a:p>
          <a:p>
            <a:pPr lvl="1">
              <a:lnSpc>
                <a:spcPct val="100000"/>
              </a:lnSpc>
              <a:spcBef>
                <a:spcPts val="0"/>
              </a:spcBef>
            </a:pPr>
            <a:r>
              <a:rPr lang="en-US" sz="1600" dirty="0">
                <a:solidFill>
                  <a:schemeClr val="tx1"/>
                </a:solidFill>
              </a:rPr>
              <a:t>Increase RAP enrollments to expand the number of apprentices in RAPs nationwide</a:t>
            </a:r>
          </a:p>
          <a:p>
            <a:pPr lvl="1">
              <a:lnSpc>
                <a:spcPct val="100000"/>
              </a:lnSpc>
              <a:spcBef>
                <a:spcPts val="0"/>
              </a:spcBef>
            </a:pPr>
            <a:r>
              <a:rPr lang="en-US" sz="1600" dirty="0">
                <a:solidFill>
                  <a:schemeClr val="tx1"/>
                </a:solidFill>
              </a:rPr>
              <a:t>Broaden RAP diversification </a:t>
            </a:r>
          </a:p>
          <a:p>
            <a:pPr lvl="1">
              <a:lnSpc>
                <a:spcPct val="100000"/>
              </a:lnSpc>
              <a:spcBef>
                <a:spcPts val="0"/>
              </a:spcBef>
            </a:pPr>
            <a:r>
              <a:rPr lang="en-US" sz="1600" dirty="0">
                <a:solidFill>
                  <a:schemeClr val="tx1"/>
                </a:solidFill>
              </a:rPr>
              <a:t>RAP Workforce Integration </a:t>
            </a:r>
          </a:p>
          <a:p>
            <a:pPr>
              <a:lnSpc>
                <a:spcPct val="100000"/>
              </a:lnSpc>
              <a:spcBef>
                <a:spcPts val="0"/>
              </a:spcBef>
            </a:pPr>
            <a:r>
              <a:rPr lang="en-US" sz="1600" dirty="0"/>
              <a:t>2. Target outcomes:</a:t>
            </a:r>
          </a:p>
          <a:p>
            <a:pPr lvl="1">
              <a:lnSpc>
                <a:spcPct val="100000"/>
              </a:lnSpc>
              <a:spcBef>
                <a:spcPts val="0"/>
              </a:spcBef>
            </a:pPr>
            <a:r>
              <a:rPr lang="en-US" sz="1600" dirty="0">
                <a:solidFill>
                  <a:schemeClr val="tx1"/>
                </a:solidFill>
              </a:rPr>
              <a:t>Minimum goals for participants served based on funding allotment</a:t>
            </a:r>
          </a:p>
          <a:p>
            <a:pPr>
              <a:lnSpc>
                <a:spcPct val="100000"/>
              </a:lnSpc>
              <a:spcBef>
                <a:spcPts val="0"/>
              </a:spcBef>
            </a:pPr>
            <a:r>
              <a:rPr lang="en-US" sz="1600" dirty="0"/>
              <a:t>3. Dedicated grant staff (FTE) required </a:t>
            </a:r>
          </a:p>
          <a:p>
            <a:pPr>
              <a:lnSpc>
                <a:spcPct val="100000"/>
              </a:lnSpc>
              <a:spcBef>
                <a:spcPts val="0"/>
              </a:spcBef>
            </a:pPr>
            <a:r>
              <a:rPr lang="en-US" sz="1600" dirty="0"/>
              <a:t>4. Reporting in WIPS to meet data requirements</a:t>
            </a:r>
          </a:p>
          <a:p>
            <a:pPr>
              <a:lnSpc>
                <a:spcPct val="100000"/>
              </a:lnSpc>
              <a:spcBef>
                <a:spcPts val="0"/>
              </a:spcBef>
            </a:pPr>
            <a:r>
              <a:rPr lang="en-US" sz="1600" dirty="0"/>
              <a:t>5. $73 Million – 52 Grantees </a:t>
            </a:r>
          </a:p>
        </p:txBody>
      </p:sp>
    </p:spTree>
    <p:extLst>
      <p:ext uri="{BB962C8B-B14F-4D97-AF65-F5344CB8AC3E}">
        <p14:creationId xmlns:p14="http://schemas.microsoft.com/office/powerpoint/2010/main" val="477977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23</a:t>
            </a:fld>
            <a:endParaRPr lang="en-US" dirty="0"/>
          </a:p>
        </p:txBody>
      </p:sp>
      <p:sp>
        <p:nvSpPr>
          <p:cNvPr id="3" name="Title 2"/>
          <p:cNvSpPr>
            <a:spLocks noGrp="1"/>
          </p:cNvSpPr>
          <p:nvPr>
            <p:ph type="title"/>
          </p:nvPr>
        </p:nvSpPr>
        <p:spPr/>
        <p:txBody>
          <a:bodyPr/>
          <a:lstStyle/>
          <a:p>
            <a:r>
              <a:rPr lang="en-US" dirty="0"/>
              <a:t>Reporting Requirements 	</a:t>
            </a:r>
          </a:p>
        </p:txBody>
      </p:sp>
      <p:sp>
        <p:nvSpPr>
          <p:cNvPr id="4" name="Text Placeholder 3"/>
          <p:cNvSpPr>
            <a:spLocks noGrp="1"/>
          </p:cNvSpPr>
          <p:nvPr>
            <p:ph type="body" idx="1"/>
          </p:nvPr>
        </p:nvSpPr>
        <p:spPr/>
        <p:txBody>
          <a:bodyPr/>
          <a:lstStyle/>
          <a:p>
            <a:r>
              <a:rPr lang="en-US" dirty="0"/>
              <a:t>QFRs, QPRs, and DOL-Only PIRL </a:t>
            </a:r>
          </a:p>
        </p:txBody>
      </p:sp>
    </p:spTree>
    <p:extLst>
      <p:ext uri="{BB962C8B-B14F-4D97-AF65-F5344CB8AC3E}">
        <p14:creationId xmlns:p14="http://schemas.microsoft.com/office/powerpoint/2010/main" val="167503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24</a:t>
            </a:fld>
            <a:endParaRPr lang="en-US" dirty="0"/>
          </a:p>
        </p:txBody>
      </p:sp>
      <p:sp>
        <p:nvSpPr>
          <p:cNvPr id="5" name="Title 4"/>
          <p:cNvSpPr>
            <a:spLocks noGrp="1"/>
          </p:cNvSpPr>
          <p:nvPr>
            <p:ph type="title"/>
          </p:nvPr>
        </p:nvSpPr>
        <p:spPr/>
        <p:txBody>
          <a:bodyPr/>
          <a:lstStyle/>
          <a:p>
            <a:r>
              <a:rPr lang="en-US" dirty="0"/>
              <a:t>Performance Outputs and Outcomes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66" y="777524"/>
            <a:ext cx="6583979" cy="5943951"/>
          </a:xfrm>
          <a:prstGeom prst="rect">
            <a:avLst/>
          </a:prstGeom>
        </p:spPr>
      </p:pic>
    </p:spTree>
    <p:extLst>
      <p:ext uri="{BB962C8B-B14F-4D97-AF65-F5344CB8AC3E}">
        <p14:creationId xmlns:p14="http://schemas.microsoft.com/office/powerpoint/2010/main" val="2346090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25</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Reporting Requirements </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QFRs and QPRs </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p:txBody>
          <a:bodyPr/>
          <a:lstStyle/>
          <a:p>
            <a:r>
              <a:rPr lang="en-US" sz="1800" dirty="0"/>
              <a:t>1) Quarterly Financial Reports. A Quarterly Financial Status Report (ETA 9130) is required until such time as all funds have been expended or the grant period has expired. Quarterly reports are due 45 days after the end of each calendar year quarter. </a:t>
            </a:r>
          </a:p>
          <a:p>
            <a:r>
              <a:rPr lang="en-US" sz="1800" dirty="0"/>
              <a:t>2) Quarterly Performance Reports. Grant recipients must submit a quarterly progress report within 45 days after the end of each calendar year quarter. This report includes a quarterly narrative report that details all grant activities that occurred during the quarter. </a:t>
            </a:r>
            <a:endParaRPr lang="en-US" sz="1600" dirty="0"/>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p:txBody>
          <a:bodyPr/>
          <a:lstStyle/>
          <a:p>
            <a:r>
              <a:rPr lang="en-US" dirty="0"/>
              <a:t>DOL-Only PIRL </a:t>
            </a:r>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p:txBody>
          <a:bodyPr/>
          <a:lstStyle/>
          <a:p>
            <a:r>
              <a:rPr lang="en-US" sz="1800" dirty="0"/>
              <a:t>Performance reporting for these grants will align with the DOL-Only Performance Accountability Information and Reporting System (OMB Control No. 1205-0521) information collection request (ICR). </a:t>
            </a:r>
          </a:p>
          <a:p>
            <a:r>
              <a:rPr lang="en-US" sz="1800" dirty="0"/>
              <a:t>As part of quarterly performance reporting, DOL requires grant recipients to conduct data validation to ensure the validity of data submitted to DOL. Grant recipients are encouraged to fully implement the data validation framework published in forthcoming DOL data validation guidance.</a:t>
            </a:r>
          </a:p>
        </p:txBody>
      </p:sp>
    </p:spTree>
    <p:extLst>
      <p:ext uri="{BB962C8B-B14F-4D97-AF65-F5344CB8AC3E}">
        <p14:creationId xmlns:p14="http://schemas.microsoft.com/office/powerpoint/2010/main" val="2887165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26</a:t>
            </a:fld>
            <a:endParaRPr lang="en-US"/>
          </a:p>
        </p:txBody>
      </p:sp>
      <p:sp>
        <p:nvSpPr>
          <p:cNvPr id="6" name="Title 5"/>
          <p:cNvSpPr>
            <a:spLocks noGrp="1"/>
          </p:cNvSpPr>
          <p:nvPr>
            <p:ph type="title"/>
          </p:nvPr>
        </p:nvSpPr>
        <p:spPr/>
        <p:txBody>
          <a:bodyPr/>
          <a:lstStyle/>
          <a:p>
            <a:r>
              <a:rPr lang="en-US" dirty="0"/>
              <a:t>Technical Assistance 	</a:t>
            </a:r>
          </a:p>
        </p:txBody>
      </p:sp>
      <p:sp>
        <p:nvSpPr>
          <p:cNvPr id="7" name="Text Placeholder 6"/>
          <p:cNvSpPr>
            <a:spLocks noGrp="1"/>
          </p:cNvSpPr>
          <p:nvPr>
            <p:ph type="body" idx="1"/>
          </p:nvPr>
        </p:nvSpPr>
        <p:spPr/>
        <p:txBody>
          <a:bodyPr/>
          <a:lstStyle/>
          <a:p>
            <a:r>
              <a:rPr lang="en-US" dirty="0"/>
              <a:t>TA Contractor – Maher and Maher </a:t>
            </a:r>
          </a:p>
        </p:txBody>
      </p:sp>
    </p:spTree>
    <p:extLst>
      <p:ext uri="{BB962C8B-B14F-4D97-AF65-F5344CB8AC3E}">
        <p14:creationId xmlns:p14="http://schemas.microsoft.com/office/powerpoint/2010/main" val="3016570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27</a:t>
            </a:fld>
            <a:endParaRPr lang="en-US"/>
          </a:p>
        </p:txBody>
      </p:sp>
      <p:sp>
        <p:nvSpPr>
          <p:cNvPr id="3" name="Title 2"/>
          <p:cNvSpPr>
            <a:spLocks noGrp="1"/>
          </p:cNvSpPr>
          <p:nvPr>
            <p:ph type="title"/>
          </p:nvPr>
        </p:nvSpPr>
        <p:spPr/>
        <p:txBody>
          <a:bodyPr/>
          <a:lstStyle/>
          <a:p>
            <a:r>
              <a:rPr lang="en-US" dirty="0"/>
              <a:t>Technical Assistance – Maher &amp; Maher and </a:t>
            </a:r>
            <a:r>
              <a:rPr lang="en-US" dirty="0" err="1"/>
              <a:t>WorkforceGPS</a:t>
            </a:r>
            <a:endParaRPr lang="en-US" dirty="0"/>
          </a:p>
        </p:txBody>
      </p:sp>
      <p:sp>
        <p:nvSpPr>
          <p:cNvPr id="4" name="Content Placeholder 3"/>
          <p:cNvSpPr>
            <a:spLocks noGrp="1"/>
          </p:cNvSpPr>
          <p:nvPr>
            <p:ph idx="1"/>
          </p:nvPr>
        </p:nvSpPr>
        <p:spPr>
          <a:xfrm>
            <a:off x="303344" y="993754"/>
            <a:ext cx="11218096" cy="5589926"/>
          </a:xfrm>
        </p:spPr>
        <p:txBody>
          <a:bodyPr vert="horz" lIns="91440" tIns="45720" rIns="91440" bIns="45720" rtlCol="0" anchor="t">
            <a:normAutofit/>
          </a:bodyPr>
          <a:lstStyle/>
          <a:p>
            <a:r>
              <a:rPr lang="en-US" sz="2000"/>
              <a:t>Maher &amp; Maher will continue to provide technical assistance (TA) to state grants under SAE 2020. </a:t>
            </a:r>
            <a:endParaRPr lang="en-US" sz="2000" dirty="0"/>
          </a:p>
          <a:p>
            <a:r>
              <a:rPr lang="en-US" sz="2000"/>
              <a:t>Maher &amp; Maher TA will include:</a:t>
            </a:r>
            <a:endParaRPr lang="en-US" sz="2000">
              <a:cs typeface="Calibri"/>
            </a:endParaRPr>
          </a:p>
          <a:p>
            <a:pPr lvl="1"/>
            <a:r>
              <a:rPr lang="en-US" sz="2000"/>
              <a:t>Subject matter expertise and customized support</a:t>
            </a:r>
          </a:p>
          <a:p>
            <a:pPr lvl="1"/>
            <a:r>
              <a:rPr lang="en-US" sz="2000" dirty="0"/>
              <a:t>One-on-one coaching by a dedicated TA coach who will provide grantees with personalized support to address challenges</a:t>
            </a:r>
          </a:p>
          <a:p>
            <a:pPr lvl="1"/>
            <a:r>
              <a:rPr lang="en-US" sz="2000"/>
              <a:t>Individual or small-group conversations with experts in the field designed to inform strategy and </a:t>
            </a:r>
            <a:r>
              <a:rPr lang="en-US" sz="2000" dirty="0"/>
              <a:t>address challenges </a:t>
            </a:r>
          </a:p>
          <a:p>
            <a:pPr lvl="1"/>
            <a:r>
              <a:rPr lang="en-US" sz="2000" dirty="0"/>
              <a:t>Intensive TA provided on-site or virtually by coaches and subject matter experts</a:t>
            </a:r>
          </a:p>
          <a:p>
            <a:r>
              <a:rPr lang="en-US" sz="2000" dirty="0"/>
              <a:t>Community of Practice (COP): Provides an on-line collection of apprenticeship information, tools, resources, and best practices.</a:t>
            </a:r>
          </a:p>
          <a:p>
            <a:r>
              <a:rPr lang="en-US" sz="2000" dirty="0"/>
              <a:t>Apprenticeship Connections Monthly Newsletter: Provides shared resources, best practices, grants management tools, and announces upcoming events. </a:t>
            </a:r>
          </a:p>
          <a:p>
            <a:endParaRPr lang="en-US" dirty="0"/>
          </a:p>
        </p:txBody>
      </p:sp>
    </p:spTree>
    <p:extLst>
      <p:ext uri="{BB962C8B-B14F-4D97-AF65-F5344CB8AC3E}">
        <p14:creationId xmlns:p14="http://schemas.microsoft.com/office/powerpoint/2010/main" val="520824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Award Package </a:t>
            </a:r>
            <a:br>
              <a:rPr lang="en-US" dirty="0"/>
            </a:br>
            <a:r>
              <a:rPr lang="en-US" dirty="0"/>
              <a:t>&amp; Modifications</a:t>
            </a:r>
          </a:p>
        </p:txBody>
      </p:sp>
      <p:sp>
        <p:nvSpPr>
          <p:cNvPr id="4" name="Slide Number Placeholder 3"/>
          <p:cNvSpPr>
            <a:spLocks noGrp="1"/>
          </p:cNvSpPr>
          <p:nvPr>
            <p:ph type="sldNum" sz="quarter" idx="4294967295"/>
          </p:nvPr>
        </p:nvSpPr>
        <p:spPr/>
        <p:txBody>
          <a:bodyPr/>
          <a:lstStyle/>
          <a:p>
            <a:fld id="{706D636C-90A3-4979-BA37-BAB384B22101}" type="slidenum">
              <a:rPr lang="en-US" smtClean="0"/>
              <a:pPr/>
              <a:t>28</a:t>
            </a:fld>
            <a:endParaRPr lang="en-US" dirty="0"/>
          </a:p>
        </p:txBody>
      </p:sp>
    </p:spTree>
    <p:extLst>
      <p:ext uri="{BB962C8B-B14F-4D97-AF65-F5344CB8AC3E}">
        <p14:creationId xmlns:p14="http://schemas.microsoft.com/office/powerpoint/2010/main" val="232385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defRPr/>
            </a:pPr>
            <a:r>
              <a:rPr lang="en-US" dirty="0"/>
              <a:t>The Grant Award Package</a:t>
            </a:r>
          </a:p>
        </p:txBody>
      </p:sp>
      <p:sp>
        <p:nvSpPr>
          <p:cNvPr id="3" name="Content Placeholder 2"/>
          <p:cNvSpPr>
            <a:spLocks noGrp="1"/>
          </p:cNvSpPr>
          <p:nvPr>
            <p:ph idx="1"/>
          </p:nvPr>
        </p:nvSpPr>
        <p:spPr>
          <a:xfrm>
            <a:off x="914400" y="1005840"/>
            <a:ext cx="7315200" cy="4654617"/>
          </a:xfrm>
        </p:spPr>
        <p:txBody>
          <a:bodyPr rtlCol="0"/>
          <a:lstStyle/>
          <a:p>
            <a:pPr>
              <a:spcBef>
                <a:spcPts val="0"/>
              </a:spcBef>
              <a:spcAft>
                <a:spcPts val="600"/>
              </a:spcAft>
              <a:buNone/>
              <a:defRPr/>
            </a:pPr>
            <a:r>
              <a:rPr lang="en-US" sz="2400" dirty="0"/>
              <a:t>Grant Award Letter</a:t>
            </a:r>
          </a:p>
          <a:p>
            <a:pPr>
              <a:spcBef>
                <a:spcPts val="0"/>
              </a:spcBef>
              <a:spcAft>
                <a:spcPts val="600"/>
              </a:spcAft>
              <a:buNone/>
              <a:defRPr/>
            </a:pPr>
            <a:endParaRPr lang="en-US" sz="2400" dirty="0"/>
          </a:p>
          <a:p>
            <a:pPr>
              <a:spcBef>
                <a:spcPts val="0"/>
              </a:spcBef>
              <a:spcAft>
                <a:spcPts val="600"/>
              </a:spcAft>
              <a:buNone/>
              <a:defRPr/>
            </a:pPr>
            <a:r>
              <a:rPr lang="en-US" sz="2400" dirty="0"/>
              <a:t>Grant Agreement:</a:t>
            </a:r>
          </a:p>
          <a:p>
            <a:pPr marL="857250" lvl="1" indent="-457200">
              <a:defRPr/>
            </a:pPr>
            <a:r>
              <a:rPr lang="en-US" sz="2000" dirty="0">
                <a:solidFill>
                  <a:schemeClr val="tx1"/>
                </a:solidFill>
              </a:rPr>
              <a:t>Special Conditions of Award Page</a:t>
            </a:r>
          </a:p>
          <a:p>
            <a:pPr marL="857250" lvl="1" indent="-457200">
              <a:defRPr/>
            </a:pPr>
            <a:r>
              <a:rPr lang="en-US" sz="2000" dirty="0">
                <a:solidFill>
                  <a:schemeClr val="tx1"/>
                </a:solidFill>
              </a:rPr>
              <a:t>Signature Page / Notice of Award (NOA)</a:t>
            </a:r>
          </a:p>
          <a:p>
            <a:pPr marL="857250" lvl="1" indent="-457200">
              <a:defRPr/>
            </a:pPr>
            <a:r>
              <a:rPr lang="en-US" sz="2000" dirty="0">
                <a:solidFill>
                  <a:schemeClr val="tx1"/>
                </a:solidFill>
              </a:rPr>
              <a:t>Terms and Conditions</a:t>
            </a:r>
          </a:p>
          <a:p>
            <a:pPr marL="857250" lvl="1" indent="-457200">
              <a:defRPr/>
            </a:pPr>
            <a:r>
              <a:rPr lang="en-US" sz="2000" dirty="0">
                <a:solidFill>
                  <a:schemeClr val="tx1"/>
                </a:solidFill>
              </a:rPr>
              <a:t>Application for Federal Assistance</a:t>
            </a:r>
          </a:p>
          <a:p>
            <a:pPr marL="857250" lvl="1" indent="-457200">
              <a:defRPr/>
            </a:pPr>
            <a:r>
              <a:rPr lang="en-US" sz="2000" dirty="0">
                <a:solidFill>
                  <a:schemeClr val="tx1"/>
                </a:solidFill>
              </a:rPr>
              <a:t>Budget</a:t>
            </a:r>
          </a:p>
          <a:p>
            <a:pPr marL="857250" lvl="1" indent="-457200">
              <a:defRPr/>
            </a:pPr>
            <a:r>
              <a:rPr lang="en-US" sz="2000" dirty="0">
                <a:solidFill>
                  <a:schemeClr val="tx1"/>
                </a:solidFill>
              </a:rPr>
              <a:t>Statement of Work (SOW)</a:t>
            </a:r>
          </a:p>
          <a:p>
            <a:pPr marL="857250" lvl="1" indent="-457200">
              <a:defRPr/>
            </a:pPr>
            <a:r>
              <a:rPr lang="en-US" sz="2000" dirty="0">
                <a:solidFill>
                  <a:schemeClr val="tx1"/>
                </a:solidFill>
              </a:rPr>
              <a:t>Indirect Cost Rate Agreement (if applicable)</a:t>
            </a:r>
          </a:p>
          <a:p>
            <a:pPr marL="457200" indent="-457200">
              <a:buFont typeface="Arial" panose="020B0604020202020204" pitchFamily="34" charset="0"/>
              <a:buChar char="•"/>
              <a:defRPr/>
            </a:pPr>
            <a:endParaRPr lang="en-US" dirty="0"/>
          </a:p>
        </p:txBody>
      </p:sp>
      <p:sp>
        <p:nvSpPr>
          <p:cNvPr id="4" name="Slide Number Placeholder 3">
            <a:extLst>
              <a:ext uri="{FF2B5EF4-FFF2-40B4-BE49-F238E27FC236}">
                <a16:creationId xmlns:a16="http://schemas.microsoft.com/office/drawing/2014/main" id="{BBDFF04C-2F5A-4988-95CC-51EEB6AEC9FE}"/>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29</a:t>
            </a:fld>
            <a:endParaRPr lang="en-US" dirty="0"/>
          </a:p>
        </p:txBody>
      </p:sp>
    </p:spTree>
    <p:extLst>
      <p:ext uri="{BB962C8B-B14F-4D97-AF65-F5344CB8AC3E}">
        <p14:creationId xmlns:p14="http://schemas.microsoft.com/office/powerpoint/2010/main" val="298006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a:t>
            </a:fld>
            <a:endParaRPr lang="en-US"/>
          </a:p>
        </p:txBody>
      </p:sp>
      <p:sp>
        <p:nvSpPr>
          <p:cNvPr id="3" name="Title 2"/>
          <p:cNvSpPr>
            <a:spLocks noGrp="1"/>
          </p:cNvSpPr>
          <p:nvPr>
            <p:ph type="title"/>
          </p:nvPr>
        </p:nvSpPr>
        <p:spPr/>
        <p:txBody>
          <a:bodyPr>
            <a:normAutofit/>
          </a:bodyPr>
          <a:lstStyle/>
          <a:p>
            <a:r>
              <a:rPr lang="en-US" dirty="0"/>
              <a:t>AGENDA 	</a:t>
            </a:r>
          </a:p>
        </p:txBody>
      </p:sp>
      <p:sp>
        <p:nvSpPr>
          <p:cNvPr id="4" name="Content Placeholder 3"/>
          <p:cNvSpPr>
            <a:spLocks noGrp="1"/>
          </p:cNvSpPr>
          <p:nvPr>
            <p:ph idx="1"/>
          </p:nvPr>
        </p:nvSpPr>
        <p:spPr/>
        <p:txBody>
          <a:bodyPr>
            <a:normAutofit fontScale="70000" lnSpcReduction="20000"/>
          </a:bodyPr>
          <a:lstStyle/>
          <a:p>
            <a:pPr lvl="0"/>
            <a:r>
              <a:rPr lang="en-US" sz="2800" dirty="0"/>
              <a:t>Purpose of Grant Program </a:t>
            </a:r>
          </a:p>
          <a:p>
            <a:pPr lvl="0"/>
            <a:r>
              <a:rPr lang="en-US" sz="2800" dirty="0"/>
              <a:t>Agency Offices and Roles </a:t>
            </a:r>
            <a:endParaRPr lang="en-US" dirty="0"/>
          </a:p>
          <a:p>
            <a:pPr lvl="0"/>
            <a:r>
              <a:rPr lang="en-US" sz="2800" dirty="0"/>
              <a:t>Definitions and Allowable Grant Activities </a:t>
            </a:r>
            <a:endParaRPr lang="en-US" dirty="0"/>
          </a:p>
          <a:p>
            <a:pPr lvl="0"/>
            <a:r>
              <a:rPr lang="en-US" sz="2800" dirty="0"/>
              <a:t>Reporting Requirements </a:t>
            </a:r>
          </a:p>
          <a:p>
            <a:pPr lvl="0"/>
            <a:r>
              <a:rPr lang="en-US" sz="2800" dirty="0"/>
              <a:t>SAE, ASE, and SAE 2020 Similarities and Differences</a:t>
            </a:r>
            <a:endParaRPr lang="en-US" dirty="0"/>
          </a:p>
          <a:p>
            <a:pPr lvl="0"/>
            <a:r>
              <a:rPr lang="en-US" sz="2800" dirty="0"/>
              <a:t>Technical Assistance </a:t>
            </a:r>
          </a:p>
          <a:p>
            <a:pPr lvl="0"/>
            <a:r>
              <a:rPr lang="en-US" sz="2800" dirty="0"/>
              <a:t>Grant Agreement and Award Package </a:t>
            </a:r>
          </a:p>
          <a:p>
            <a:pPr lvl="0"/>
            <a:r>
              <a:rPr lang="en-US" sz="2800" dirty="0"/>
              <a:t>Evaluation </a:t>
            </a:r>
            <a:endParaRPr lang="en-US" dirty="0"/>
          </a:p>
          <a:p>
            <a:pPr lvl="0"/>
            <a:r>
              <a:rPr lang="en-US" sz="2800" dirty="0"/>
              <a:t>Resources </a:t>
            </a:r>
          </a:p>
          <a:p>
            <a:pPr lvl="0"/>
            <a:r>
              <a:rPr lang="en-US" sz="2800" dirty="0"/>
              <a:t>Questions </a:t>
            </a:r>
          </a:p>
          <a:p>
            <a:pPr lvl="0"/>
            <a:r>
              <a:rPr lang="en-US" sz="2800" dirty="0"/>
              <a:t>Agency Contacts </a:t>
            </a:r>
            <a:endParaRPr lang="en-US" dirty="0"/>
          </a:p>
          <a:p>
            <a:pPr marL="0" indent="0">
              <a:buNone/>
            </a:pPr>
            <a:endParaRPr lang="en-US" sz="1800" dirty="0"/>
          </a:p>
        </p:txBody>
      </p:sp>
    </p:spTree>
    <p:extLst>
      <p:ext uri="{BB962C8B-B14F-4D97-AF65-F5344CB8AC3E}">
        <p14:creationId xmlns:p14="http://schemas.microsoft.com/office/powerpoint/2010/main" val="577826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defRPr/>
            </a:pPr>
            <a:r>
              <a:rPr lang="en-US" dirty="0"/>
              <a:t>Grant Award Letter</a:t>
            </a:r>
          </a:p>
        </p:txBody>
      </p:sp>
      <p:sp>
        <p:nvSpPr>
          <p:cNvPr id="3" name="Content Placeholder 2"/>
          <p:cNvSpPr>
            <a:spLocks noGrp="1"/>
          </p:cNvSpPr>
          <p:nvPr>
            <p:ph idx="1"/>
          </p:nvPr>
        </p:nvSpPr>
        <p:spPr>
          <a:xfrm>
            <a:off x="974433" y="878800"/>
            <a:ext cx="7924800" cy="5059363"/>
          </a:xfrm>
        </p:spPr>
        <p:txBody>
          <a:bodyPr rtlCol="0">
            <a:normAutofit/>
          </a:bodyPr>
          <a:lstStyle/>
          <a:p>
            <a:pPr algn="ctr">
              <a:buNone/>
              <a:defRPr/>
            </a:pPr>
            <a:r>
              <a:rPr lang="en-US" b="1" dirty="0">
                <a:solidFill>
                  <a:schemeClr val="tx1"/>
                </a:solidFill>
                <a:latin typeface="Calibri" panose="020F0502020204030204" pitchFamily="34" charset="0"/>
                <a:cs typeface="Calibri" panose="020F0502020204030204" pitchFamily="34" charset="0"/>
              </a:rPr>
              <a:t>Acknowledgement of Award</a:t>
            </a:r>
          </a:p>
          <a:p>
            <a:pPr>
              <a:buNone/>
              <a:defRPr/>
            </a:pPr>
            <a:r>
              <a:rPr lang="en-US" sz="2400" b="1" dirty="0">
                <a:latin typeface="Calibri" panose="020F0502020204030204" pitchFamily="34" charset="0"/>
                <a:cs typeface="Calibri" panose="020F0502020204030204" pitchFamily="34" charset="0"/>
              </a:rPr>
              <a:t>Payment Management System</a:t>
            </a:r>
          </a:p>
          <a:p>
            <a:pPr lvl="1">
              <a:buFont typeface="Arial" pitchFamily="34" charset="0"/>
              <a:buChar char="–"/>
              <a:defRPr/>
            </a:pPr>
            <a:r>
              <a:rPr lang="en-US" sz="2200" dirty="0">
                <a:solidFill>
                  <a:schemeClr val="tx1"/>
                </a:solidFill>
                <a:latin typeface="Calibri" panose="020F0502020204030204" pitchFamily="34" charset="0"/>
                <a:cs typeface="Calibri" panose="020F0502020204030204" pitchFamily="34" charset="0"/>
              </a:rPr>
              <a:t>Information and forms on </a:t>
            </a:r>
            <a:r>
              <a:rPr lang="en-US" sz="2200" u="sng" dirty="0">
                <a:latin typeface="Calibri" panose="020F0502020204030204" pitchFamily="34" charset="0"/>
                <a:cs typeface="Calibri" panose="020F0502020204030204" pitchFamily="34" charset="0"/>
                <a:hlinkClick r:id="rId3"/>
              </a:rPr>
              <a:t>www.doleta.gov/grants</a:t>
            </a:r>
            <a:r>
              <a:rPr lang="en-US" sz="2200" dirty="0">
                <a:latin typeface="Calibri" panose="020F0502020204030204" pitchFamily="34" charset="0"/>
                <a:cs typeface="Calibri" panose="020F0502020204030204" pitchFamily="34" charset="0"/>
              </a:rPr>
              <a:t> </a:t>
            </a:r>
            <a:r>
              <a:rPr lang="en-US" sz="2200" dirty="0">
                <a:solidFill>
                  <a:schemeClr val="tx1"/>
                </a:solidFill>
                <a:latin typeface="Calibri" panose="020F0502020204030204" pitchFamily="34" charset="0"/>
                <a:cs typeface="Calibri" panose="020F0502020204030204" pitchFamily="34" charset="0"/>
              </a:rPr>
              <a:t>under Manage your Awarded Grant</a:t>
            </a:r>
          </a:p>
          <a:p>
            <a:pPr>
              <a:buNone/>
              <a:defRPr/>
            </a:pPr>
            <a:r>
              <a:rPr lang="en-US" sz="2400" b="1" dirty="0">
                <a:latin typeface="Calibri" panose="020F0502020204030204" pitchFamily="34" charset="0"/>
                <a:cs typeface="Calibri" panose="020F0502020204030204" pitchFamily="34" charset="0"/>
              </a:rPr>
              <a:t>ETA’s on-line Grantee Financial Reporting System </a:t>
            </a:r>
          </a:p>
          <a:p>
            <a:pPr lvl="1">
              <a:buFont typeface="Arial" pitchFamily="34" charset="0"/>
              <a:buChar char="–"/>
              <a:defRPr/>
            </a:pPr>
            <a:r>
              <a:rPr lang="en-US" sz="2200" dirty="0">
                <a:solidFill>
                  <a:schemeClr val="tx1"/>
                </a:solidFill>
                <a:latin typeface="Calibri" panose="020F0502020204030204" pitchFamily="34" charset="0"/>
                <a:cs typeface="Calibri" panose="020F0502020204030204" pitchFamily="34" charset="0"/>
              </a:rPr>
              <a:t>ETA 9130</a:t>
            </a:r>
          </a:p>
          <a:p>
            <a:pPr lvl="1">
              <a:buFont typeface="Arial" pitchFamily="34" charset="0"/>
              <a:buChar char="–"/>
              <a:defRPr/>
            </a:pPr>
            <a:r>
              <a:rPr lang="en-US" sz="2200" dirty="0">
                <a:solidFill>
                  <a:schemeClr val="tx1"/>
                </a:solidFill>
                <a:latin typeface="Calibri" panose="020F0502020204030204" pitchFamily="34" charset="0"/>
                <a:cs typeface="Calibri" panose="020F0502020204030204" pitchFamily="34" charset="0"/>
              </a:rPr>
              <a:t>Information to access system on </a:t>
            </a:r>
            <a:r>
              <a:rPr lang="en-US" sz="2200" u="sng" dirty="0">
                <a:latin typeface="Calibri" panose="020F0502020204030204" pitchFamily="34" charset="0"/>
                <a:cs typeface="Calibri" panose="020F0502020204030204" pitchFamily="34" charset="0"/>
                <a:hlinkClick r:id="rId3"/>
              </a:rPr>
              <a:t>www.doleta.gov/grants</a:t>
            </a:r>
            <a:r>
              <a:rPr lang="en-US" sz="2200" dirty="0">
                <a:latin typeface="Calibri" panose="020F0502020204030204" pitchFamily="34" charset="0"/>
                <a:cs typeface="Calibri" panose="020F0502020204030204" pitchFamily="34" charset="0"/>
              </a:rPr>
              <a:t> </a:t>
            </a:r>
            <a:r>
              <a:rPr lang="en-US" sz="2200" dirty="0">
                <a:solidFill>
                  <a:schemeClr val="tx1"/>
                </a:solidFill>
                <a:latin typeface="Calibri" panose="020F0502020204030204" pitchFamily="34" charset="0"/>
                <a:cs typeface="Calibri" panose="020F0502020204030204" pitchFamily="34" charset="0"/>
              </a:rPr>
              <a:t>under Manage your Awarded Grant</a:t>
            </a:r>
          </a:p>
          <a:p>
            <a:pPr marL="0" indent="0">
              <a:buNone/>
              <a:defRPr/>
            </a:pPr>
            <a:r>
              <a:rPr lang="en-US" sz="2400" b="1" dirty="0">
                <a:latin typeface="Calibri" panose="020F0502020204030204" pitchFamily="34" charset="0"/>
                <a:cs typeface="Calibri" panose="020F0502020204030204" pitchFamily="34" charset="0"/>
              </a:rPr>
              <a:t>Passwords/PINs are sent separately after supplying the necessary information </a:t>
            </a:r>
          </a:p>
          <a:p>
            <a:pPr algn="ctr">
              <a:buNone/>
              <a:defRPr/>
            </a:pPr>
            <a:r>
              <a:rPr lang="en-US" b="1" u="sng" dirty="0">
                <a:solidFill>
                  <a:srgbClr val="C00000"/>
                </a:solidFill>
                <a:latin typeface="Calibri" panose="020F0502020204030204" pitchFamily="34" charset="0"/>
                <a:cs typeface="Calibri" panose="020F0502020204030204" pitchFamily="34" charset="0"/>
              </a:rPr>
              <a:t>Once you receive this please DO NOT LOSE IT!</a:t>
            </a:r>
          </a:p>
          <a:p>
            <a:pPr>
              <a:buNone/>
              <a:defRPr/>
            </a:pPr>
            <a:endParaRPr lang="en-US" sz="2400" dirty="0"/>
          </a:p>
        </p:txBody>
      </p:sp>
      <p:pic>
        <p:nvPicPr>
          <p:cNvPr id="52227" name="Picture 2" descr="C:\Documents and Settings\Sunderlin.Sarah\Local Settings\Temporary Internet Files\Content.IE5\ZC7ZI7M3\MC90044216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7280" y="180828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D94580DD-CEDB-4051-B60E-29F7D31FF020}"/>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30</a:t>
            </a:fld>
            <a:endParaRPr lang="en-US" dirty="0"/>
          </a:p>
        </p:txBody>
      </p:sp>
    </p:spTree>
    <p:extLst>
      <p:ext uri="{BB962C8B-B14F-4D97-AF65-F5344CB8AC3E}">
        <p14:creationId xmlns:p14="http://schemas.microsoft.com/office/powerpoint/2010/main" val="65541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31</a:t>
            </a:fld>
            <a:endParaRPr lang="en-US"/>
          </a:p>
        </p:txBody>
      </p:sp>
      <p:sp>
        <p:nvSpPr>
          <p:cNvPr id="3" name="Title 2"/>
          <p:cNvSpPr>
            <a:spLocks noGrp="1"/>
          </p:cNvSpPr>
          <p:nvPr>
            <p:ph type="title"/>
          </p:nvPr>
        </p:nvSpPr>
        <p:spPr/>
        <p:txBody>
          <a:bodyPr/>
          <a:lstStyle/>
          <a:p>
            <a:r>
              <a:rPr lang="en-US" dirty="0"/>
              <a:t>Quarterly Financial Report</a:t>
            </a:r>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694" t="13777" r="962" b="30444"/>
          <a:stretch/>
        </p:blipFill>
        <p:spPr bwMode="auto">
          <a:xfrm>
            <a:off x="1077425" y="1138238"/>
            <a:ext cx="10538799" cy="503872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9706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32</a:t>
            </a:fld>
            <a:endParaRPr lang="en-US"/>
          </a:p>
        </p:txBody>
      </p:sp>
      <p:sp>
        <p:nvSpPr>
          <p:cNvPr id="3" name="Title 2"/>
          <p:cNvSpPr>
            <a:spLocks noGrp="1"/>
          </p:cNvSpPr>
          <p:nvPr>
            <p:ph type="title"/>
          </p:nvPr>
        </p:nvSpPr>
        <p:spPr/>
        <p:txBody>
          <a:bodyPr/>
          <a:lstStyle/>
          <a:p>
            <a:r>
              <a:rPr lang="en-US" dirty="0"/>
              <a:t>Grantee Handbook</a:t>
            </a:r>
          </a:p>
        </p:txBody>
      </p:sp>
      <p:sp>
        <p:nvSpPr>
          <p:cNvPr id="4" name="Content Placeholder 3"/>
          <p:cNvSpPr>
            <a:spLocks noGrp="1"/>
          </p:cNvSpPr>
          <p:nvPr>
            <p:ph idx="1"/>
          </p:nvPr>
        </p:nvSpPr>
        <p:spPr/>
        <p:txBody>
          <a:bodyPr/>
          <a:lstStyle/>
          <a:p>
            <a:pPr>
              <a:defRPr/>
            </a:pPr>
            <a:endParaRPr lang="en-US" sz="2800" dirty="0"/>
          </a:p>
          <a:p>
            <a:pPr>
              <a:defRPr/>
            </a:pPr>
            <a:r>
              <a:rPr lang="en-US" sz="2800" dirty="0"/>
              <a:t>A general resource designed to orient grantees to the grant process in ETA. </a:t>
            </a:r>
          </a:p>
          <a:p>
            <a:pPr>
              <a:defRPr/>
            </a:pPr>
            <a:r>
              <a:rPr lang="en-US" sz="2800" dirty="0"/>
              <a:t>It contains pertinent information grantees need to know regarding the goals and expectations for managing ETA grants.</a:t>
            </a:r>
          </a:p>
          <a:p>
            <a:endParaRPr lang="en-US" dirty="0"/>
          </a:p>
        </p:txBody>
      </p:sp>
    </p:spTree>
    <p:extLst>
      <p:ext uri="{BB962C8B-B14F-4D97-AF65-F5344CB8AC3E}">
        <p14:creationId xmlns:p14="http://schemas.microsoft.com/office/powerpoint/2010/main" val="2762968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Grant Agreement Notice of Award</a:t>
            </a:r>
          </a:p>
        </p:txBody>
      </p:sp>
      <p:sp>
        <p:nvSpPr>
          <p:cNvPr id="3" name="Content Placeholder 2"/>
          <p:cNvSpPr>
            <a:spLocks noGrp="1"/>
          </p:cNvSpPr>
          <p:nvPr>
            <p:ph idx="1"/>
          </p:nvPr>
        </p:nvSpPr>
        <p:spPr>
          <a:xfrm>
            <a:off x="986790" y="961391"/>
            <a:ext cx="7924800" cy="4952999"/>
          </a:xfrm>
        </p:spPr>
        <p:txBody>
          <a:bodyPr rtlCol="0">
            <a:noAutofit/>
          </a:bodyPr>
          <a:lstStyle/>
          <a:p>
            <a:pPr>
              <a:spcBef>
                <a:spcPts val="0"/>
              </a:spcBef>
              <a:spcAft>
                <a:spcPts val="1000"/>
              </a:spcAft>
              <a:defRPr/>
            </a:pPr>
            <a:r>
              <a:rPr lang="en-US" sz="2400" b="1" dirty="0"/>
              <a:t>Project Title </a:t>
            </a:r>
          </a:p>
          <a:p>
            <a:pPr>
              <a:lnSpc>
                <a:spcPct val="100000"/>
              </a:lnSpc>
              <a:spcBef>
                <a:spcPts val="0"/>
              </a:spcBef>
              <a:spcAft>
                <a:spcPts val="1000"/>
              </a:spcAft>
              <a:buNone/>
              <a:defRPr/>
            </a:pPr>
            <a:r>
              <a:rPr lang="en-US" sz="1800" dirty="0"/>
              <a:t>		– </a:t>
            </a:r>
            <a:r>
              <a:rPr lang="en-US" sz="1800" i="1" dirty="0"/>
              <a:t>Apprenticeship State Expansion</a:t>
            </a:r>
          </a:p>
          <a:p>
            <a:pPr>
              <a:spcBef>
                <a:spcPts val="0"/>
              </a:spcBef>
              <a:spcAft>
                <a:spcPts val="1000"/>
              </a:spcAft>
              <a:defRPr/>
            </a:pPr>
            <a:r>
              <a:rPr lang="en-US" sz="2400" b="1" dirty="0"/>
              <a:t>Grant Awardees' Identifying Information </a:t>
            </a:r>
          </a:p>
          <a:p>
            <a:pPr>
              <a:spcBef>
                <a:spcPts val="0"/>
              </a:spcBef>
              <a:spcAft>
                <a:spcPts val="1000"/>
              </a:spcAft>
              <a:defRPr/>
            </a:pPr>
            <a:r>
              <a:rPr lang="en-US" sz="2400" b="1" dirty="0"/>
              <a:t>Federal Award Identification Number (FAIN) </a:t>
            </a:r>
          </a:p>
          <a:p>
            <a:pPr lvl="2">
              <a:lnSpc>
                <a:spcPct val="100000"/>
              </a:lnSpc>
              <a:spcBef>
                <a:spcPts val="0"/>
              </a:spcBef>
              <a:spcAft>
                <a:spcPts val="1000"/>
              </a:spcAft>
              <a:buFont typeface="Arial" pitchFamily="34" charset="0"/>
              <a:buChar char="–"/>
              <a:defRPr/>
            </a:pPr>
            <a:r>
              <a:rPr lang="en-US" sz="1800" dirty="0">
                <a:solidFill>
                  <a:schemeClr val="tx1"/>
                </a:solidFill>
              </a:rPr>
              <a:t>Grant Number # AP-33XXX-19-60-A-XX</a:t>
            </a:r>
          </a:p>
          <a:p>
            <a:pPr>
              <a:spcBef>
                <a:spcPts val="0"/>
              </a:spcBef>
              <a:spcAft>
                <a:spcPts val="1000"/>
              </a:spcAft>
              <a:defRPr/>
            </a:pPr>
            <a:r>
              <a:rPr lang="en-US" sz="2400" b="1" dirty="0"/>
              <a:t>Period of Performance </a:t>
            </a:r>
          </a:p>
          <a:p>
            <a:pPr>
              <a:lnSpc>
                <a:spcPct val="100000"/>
              </a:lnSpc>
              <a:spcBef>
                <a:spcPts val="0"/>
              </a:spcBef>
              <a:spcAft>
                <a:spcPts val="1000"/>
              </a:spcAft>
              <a:buNone/>
              <a:defRPr/>
            </a:pPr>
            <a:r>
              <a:rPr lang="en-US" sz="2400" b="1" dirty="0"/>
              <a:t>		</a:t>
            </a:r>
            <a:r>
              <a:rPr lang="en-US" sz="1800" dirty="0"/>
              <a:t>– July 1, 2020 to June 30, 2023</a:t>
            </a:r>
          </a:p>
          <a:p>
            <a:pPr>
              <a:spcBef>
                <a:spcPts val="0"/>
              </a:spcBef>
              <a:spcAft>
                <a:spcPts val="1000"/>
              </a:spcAft>
              <a:defRPr/>
            </a:pPr>
            <a:r>
              <a:rPr lang="en-US" sz="2400" b="1" dirty="0"/>
              <a:t>Award Amount</a:t>
            </a:r>
          </a:p>
          <a:p>
            <a:pPr>
              <a:spcBef>
                <a:spcPts val="0"/>
              </a:spcBef>
              <a:spcAft>
                <a:spcPts val="1000"/>
              </a:spcAft>
              <a:defRPr/>
            </a:pPr>
            <a:r>
              <a:rPr lang="en-US" sz="2400" b="1" dirty="0"/>
              <a:t>Uniform Administrative Requirements </a:t>
            </a:r>
          </a:p>
          <a:p>
            <a:pPr>
              <a:spcBef>
                <a:spcPts val="0"/>
              </a:spcBef>
              <a:spcAft>
                <a:spcPts val="1000"/>
              </a:spcAft>
              <a:defRPr/>
            </a:pPr>
            <a:r>
              <a:rPr lang="en-US" sz="2400" b="1" dirty="0"/>
              <a:t>Cost Principles</a:t>
            </a:r>
          </a:p>
          <a:p>
            <a:pPr>
              <a:spcBef>
                <a:spcPts val="0"/>
              </a:spcBef>
              <a:spcAft>
                <a:spcPts val="1000"/>
              </a:spcAft>
              <a:defRPr/>
            </a:pPr>
            <a:r>
              <a:rPr lang="en-US" sz="2400" b="1" dirty="0"/>
              <a:t>Signatures</a:t>
            </a:r>
          </a:p>
        </p:txBody>
      </p:sp>
      <p:sp>
        <p:nvSpPr>
          <p:cNvPr id="4" name="Slide Number Placeholder 3">
            <a:extLst>
              <a:ext uri="{FF2B5EF4-FFF2-40B4-BE49-F238E27FC236}">
                <a16:creationId xmlns:a16="http://schemas.microsoft.com/office/drawing/2014/main" id="{B06538B6-5087-4439-B543-D33C2E9C5D18}"/>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33</a:t>
            </a:fld>
            <a:endParaRPr lang="en-US" dirty="0"/>
          </a:p>
        </p:txBody>
      </p:sp>
    </p:spTree>
    <p:extLst>
      <p:ext uri="{BB962C8B-B14F-4D97-AF65-F5344CB8AC3E}">
        <p14:creationId xmlns:p14="http://schemas.microsoft.com/office/powerpoint/2010/main" val="250237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791"/>
          <a:stretch/>
        </p:blipFill>
        <p:spPr>
          <a:xfrm rot="5400000">
            <a:off x="7349289" y="2263403"/>
            <a:ext cx="3044731" cy="1745335"/>
          </a:xfrm>
          <a:prstGeom prst="rect">
            <a:avLst/>
          </a:prstGeom>
          <a:ln>
            <a:solidFill>
              <a:sysClr val="window" lastClr="FFFFFF">
                <a:lumMod val="50000"/>
              </a:sysClr>
            </a:solidFill>
          </a:ln>
        </p:spPr>
      </p:pic>
      <p:sp>
        <p:nvSpPr>
          <p:cNvPr id="2" name="Title 1"/>
          <p:cNvSpPr>
            <a:spLocks noGrp="1"/>
          </p:cNvSpPr>
          <p:nvPr>
            <p:ph type="title"/>
          </p:nvPr>
        </p:nvSpPr>
        <p:spPr/>
        <p:txBody>
          <a:bodyPr rtlCol="0">
            <a:normAutofit/>
          </a:bodyPr>
          <a:lstStyle/>
          <a:p>
            <a:pPr>
              <a:defRPr/>
            </a:pPr>
            <a:r>
              <a:rPr lang="en-US" dirty="0"/>
              <a:t>Notice of Award Regulations</a:t>
            </a:r>
          </a:p>
        </p:txBody>
      </p:sp>
      <p:sp>
        <p:nvSpPr>
          <p:cNvPr id="3" name="Content Placeholder 2"/>
          <p:cNvSpPr>
            <a:spLocks noGrp="1"/>
          </p:cNvSpPr>
          <p:nvPr>
            <p:ph idx="1"/>
          </p:nvPr>
        </p:nvSpPr>
        <p:spPr>
          <a:xfrm>
            <a:off x="990600" y="1067118"/>
            <a:ext cx="8077200" cy="5059363"/>
          </a:xfrm>
        </p:spPr>
        <p:txBody>
          <a:bodyPr rtlCol="0">
            <a:normAutofit/>
          </a:bodyPr>
          <a:lstStyle/>
          <a:p>
            <a:pPr marL="342900" lvl="2" indent="-342900">
              <a:spcBef>
                <a:spcPts val="600"/>
              </a:spcBef>
              <a:buClrTx/>
              <a:buFont typeface="Wingdings" panose="05000000000000000000" pitchFamily="2" charset="2"/>
              <a:buChar char="Ø"/>
              <a:defRPr/>
            </a:pPr>
            <a:r>
              <a:rPr lang="en-US" sz="2400" b="1" dirty="0">
                <a:solidFill>
                  <a:schemeClr val="tx1"/>
                </a:solidFill>
              </a:rPr>
              <a:t>2 CFR Part 200 (Uniform Guidance)</a:t>
            </a:r>
          </a:p>
          <a:p>
            <a:pPr marL="800100" lvl="3" indent="-342900">
              <a:spcBef>
                <a:spcPts val="600"/>
              </a:spcBef>
              <a:buClrTx/>
              <a:buFont typeface="Courier New" panose="02070309020205020404" pitchFamily="49" charset="0"/>
              <a:buChar char="o"/>
              <a:defRPr/>
            </a:pPr>
            <a:r>
              <a:rPr lang="en-US" sz="2400" dirty="0">
                <a:solidFill>
                  <a:schemeClr val="tx1"/>
                </a:solidFill>
              </a:rPr>
              <a:t>Uniform Administrative Requirements</a:t>
            </a:r>
          </a:p>
          <a:p>
            <a:pPr marL="800100" lvl="3" indent="-342900">
              <a:spcBef>
                <a:spcPts val="600"/>
              </a:spcBef>
              <a:buClrTx/>
              <a:buFont typeface="Courier New" panose="02070309020205020404" pitchFamily="49" charset="0"/>
              <a:buChar char="o"/>
              <a:defRPr/>
            </a:pPr>
            <a:r>
              <a:rPr lang="en-US" sz="2400" dirty="0">
                <a:solidFill>
                  <a:schemeClr val="tx1"/>
                </a:solidFill>
              </a:rPr>
              <a:t>Cost Principles, and  </a:t>
            </a:r>
          </a:p>
          <a:p>
            <a:pPr marL="800100" lvl="3" indent="-342900">
              <a:spcBef>
                <a:spcPts val="600"/>
              </a:spcBef>
              <a:buClrTx/>
              <a:buFont typeface="Courier New" panose="02070309020205020404" pitchFamily="49" charset="0"/>
              <a:buChar char="o"/>
              <a:defRPr/>
            </a:pPr>
            <a:r>
              <a:rPr lang="en-US" sz="2400" dirty="0">
                <a:solidFill>
                  <a:schemeClr val="tx1"/>
                </a:solidFill>
              </a:rPr>
              <a:t>Audit Requirements for Federal Awards</a:t>
            </a:r>
          </a:p>
          <a:p>
            <a:pPr marL="342900" lvl="2" indent="-342900">
              <a:spcBef>
                <a:spcPts val="600"/>
              </a:spcBef>
              <a:buClrTx/>
              <a:buFont typeface="Courier New" panose="02070309020205020404" pitchFamily="49" charset="0"/>
              <a:buChar char="o"/>
              <a:defRPr/>
            </a:pPr>
            <a:endParaRPr lang="en-US" sz="2400" dirty="0">
              <a:solidFill>
                <a:schemeClr val="tx1"/>
              </a:solidFill>
            </a:endParaRPr>
          </a:p>
          <a:p>
            <a:pPr marL="342900" lvl="2" indent="-342900">
              <a:spcBef>
                <a:spcPts val="600"/>
              </a:spcBef>
              <a:buClrTx/>
              <a:buFont typeface="Wingdings" panose="05000000000000000000" pitchFamily="2" charset="2"/>
              <a:buChar char="Ø"/>
              <a:defRPr/>
            </a:pPr>
            <a:r>
              <a:rPr lang="en-US" sz="2400" b="1" dirty="0">
                <a:solidFill>
                  <a:schemeClr val="tx1"/>
                </a:solidFill>
              </a:rPr>
              <a:t>2 CFR Part 2900</a:t>
            </a:r>
          </a:p>
          <a:p>
            <a:pPr marL="800100" lvl="3" indent="-342900">
              <a:spcBef>
                <a:spcPts val="600"/>
              </a:spcBef>
              <a:buClrTx/>
              <a:buFont typeface="Courier New" panose="02070309020205020404" pitchFamily="49" charset="0"/>
              <a:buChar char="o"/>
              <a:defRPr/>
            </a:pPr>
            <a:r>
              <a:rPr lang="en-US" sz="2400" dirty="0">
                <a:solidFill>
                  <a:schemeClr val="tx1"/>
                </a:solidFill>
              </a:rPr>
              <a:t>DOL Exceptions to the Uniform Guidance</a:t>
            </a:r>
          </a:p>
          <a:p>
            <a:pPr marL="0" lvl="2" indent="0">
              <a:spcBef>
                <a:spcPts val="600"/>
              </a:spcBef>
              <a:buClrTx/>
              <a:buNone/>
              <a:defRPr/>
            </a:pPr>
            <a:endParaRPr lang="en-US" sz="2400" dirty="0">
              <a:solidFill>
                <a:schemeClr val="tx1"/>
              </a:solidFill>
            </a:endParaRPr>
          </a:p>
          <a:p>
            <a:pPr marL="342900" lvl="2" indent="-342900">
              <a:spcBef>
                <a:spcPts val="600"/>
              </a:spcBef>
              <a:buClrTx/>
              <a:buFont typeface="Wingdings" panose="05000000000000000000" pitchFamily="2" charset="2"/>
              <a:buChar char="Ø"/>
              <a:defRPr/>
            </a:pPr>
            <a:r>
              <a:rPr lang="en-US" sz="2400" b="1" dirty="0">
                <a:solidFill>
                  <a:schemeClr val="tx1"/>
                </a:solidFill>
              </a:rPr>
              <a:t>Terms and Conditions of Award</a:t>
            </a:r>
          </a:p>
          <a:p>
            <a:pPr>
              <a:buNone/>
              <a:defRPr/>
            </a:pPr>
            <a:endParaRPr lang="en-US" dirty="0"/>
          </a:p>
        </p:txBody>
      </p:sp>
      <p:sp>
        <p:nvSpPr>
          <p:cNvPr id="5" name="Slide Number Placeholder 3">
            <a:extLst>
              <a:ext uri="{FF2B5EF4-FFF2-40B4-BE49-F238E27FC236}">
                <a16:creationId xmlns:a16="http://schemas.microsoft.com/office/drawing/2014/main" id="{33F24A71-8D73-4B77-A9EC-B33BF55C162E}"/>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34</a:t>
            </a:fld>
            <a:endParaRPr lang="en-US" dirty="0"/>
          </a:p>
        </p:txBody>
      </p:sp>
    </p:spTree>
    <p:extLst>
      <p:ext uri="{BB962C8B-B14F-4D97-AF65-F5344CB8AC3E}">
        <p14:creationId xmlns:p14="http://schemas.microsoft.com/office/powerpoint/2010/main" val="204370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866" y="0"/>
            <a:ext cx="9098280" cy="972538"/>
          </a:xfrm>
        </p:spPr>
        <p:txBody>
          <a:bodyPr rtlCol="0">
            <a:noAutofit/>
          </a:bodyPr>
          <a:lstStyle/>
          <a:p>
            <a:pPr>
              <a:defRPr/>
            </a:pPr>
            <a:r>
              <a:rPr lang="en-US" dirty="0"/>
              <a:t>Budget Review and Statement of Work </a:t>
            </a:r>
          </a:p>
        </p:txBody>
      </p:sp>
      <p:sp>
        <p:nvSpPr>
          <p:cNvPr id="4" name="Content Placeholder 3"/>
          <p:cNvSpPr>
            <a:spLocks noGrp="1"/>
          </p:cNvSpPr>
          <p:nvPr>
            <p:ph idx="1"/>
          </p:nvPr>
        </p:nvSpPr>
        <p:spPr/>
        <p:txBody>
          <a:bodyPr/>
          <a:lstStyle/>
          <a:p>
            <a:endParaRPr lang="en-US" dirty="0"/>
          </a:p>
          <a:p>
            <a:r>
              <a:rPr lang="en-US" dirty="0"/>
              <a:t>Review of Budget Documents</a:t>
            </a:r>
          </a:p>
          <a:p>
            <a:pPr marL="0" indent="0">
              <a:buNone/>
            </a:pPr>
            <a:endParaRPr lang="en-US" dirty="0"/>
          </a:p>
          <a:p>
            <a:r>
              <a:rPr lang="en-US" dirty="0"/>
              <a:t>Program Compliance Notification Letter</a:t>
            </a:r>
          </a:p>
          <a:p>
            <a:endParaRPr lang="en-US" dirty="0"/>
          </a:p>
          <a:p>
            <a:pPr marL="0" indent="0">
              <a:buNone/>
            </a:pPr>
            <a:endParaRPr lang="en-US" dirty="0"/>
          </a:p>
        </p:txBody>
      </p:sp>
      <p:sp>
        <p:nvSpPr>
          <p:cNvPr id="5" name="Slide Number Placeholder 3">
            <a:extLst>
              <a:ext uri="{FF2B5EF4-FFF2-40B4-BE49-F238E27FC236}">
                <a16:creationId xmlns:a16="http://schemas.microsoft.com/office/drawing/2014/main" id="{3D4CEB2E-AAD7-477D-9740-9F71DD22F539}"/>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35</a:t>
            </a:fld>
            <a:endParaRPr lang="en-US" dirty="0"/>
          </a:p>
        </p:txBody>
      </p:sp>
    </p:spTree>
    <p:extLst>
      <p:ext uri="{BB962C8B-B14F-4D97-AF65-F5344CB8AC3E}">
        <p14:creationId xmlns:p14="http://schemas.microsoft.com/office/powerpoint/2010/main" val="80529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730" y="1647025"/>
            <a:ext cx="1974850" cy="1974850"/>
          </a:xfrm>
          <a:prstGeom prst="rect">
            <a:avLst/>
          </a:prstGeom>
        </p:spPr>
      </p:pic>
      <p:sp>
        <p:nvSpPr>
          <p:cNvPr id="2" name="Title 1"/>
          <p:cNvSpPr>
            <a:spLocks noGrp="1"/>
          </p:cNvSpPr>
          <p:nvPr>
            <p:ph type="title"/>
          </p:nvPr>
        </p:nvSpPr>
        <p:spPr>
          <a:xfrm>
            <a:off x="718256" y="-79022"/>
            <a:ext cx="8917940" cy="1051560"/>
          </a:xfrm>
        </p:spPr>
        <p:txBody>
          <a:bodyPr rtlCol="0">
            <a:noAutofit/>
          </a:bodyPr>
          <a:lstStyle/>
          <a:p>
            <a:pPr>
              <a:defRPr/>
            </a:pPr>
            <a:r>
              <a:rPr lang="en-US" dirty="0"/>
              <a:t>Grant Agreement Conditions of Award &amp; Terms</a:t>
            </a:r>
          </a:p>
        </p:txBody>
      </p:sp>
      <p:sp>
        <p:nvSpPr>
          <p:cNvPr id="3" name="Content Placeholder 2"/>
          <p:cNvSpPr>
            <a:spLocks noGrp="1"/>
          </p:cNvSpPr>
          <p:nvPr>
            <p:ph idx="1"/>
          </p:nvPr>
        </p:nvSpPr>
        <p:spPr>
          <a:xfrm>
            <a:off x="1021080" y="1051560"/>
            <a:ext cx="6644640" cy="4754563"/>
          </a:xfrm>
        </p:spPr>
        <p:txBody>
          <a:bodyPr rtlCol="0">
            <a:normAutofit/>
          </a:bodyPr>
          <a:lstStyle/>
          <a:p>
            <a:pPr>
              <a:buNone/>
              <a:defRPr/>
            </a:pPr>
            <a:endParaRPr lang="en-US" sz="2400" b="1" dirty="0"/>
          </a:p>
          <a:p>
            <a:pPr>
              <a:lnSpc>
                <a:spcPct val="100000"/>
              </a:lnSpc>
              <a:spcBef>
                <a:spcPts val="0"/>
              </a:spcBef>
              <a:buFont typeface="Wingdings 2" panose="05020102010507070707" pitchFamily="18" charset="2"/>
              <a:buChar char=""/>
              <a:defRPr/>
            </a:pPr>
            <a:r>
              <a:rPr lang="en-US" sz="2400" dirty="0"/>
              <a:t> Order of Precedence</a:t>
            </a:r>
          </a:p>
          <a:p>
            <a:pPr>
              <a:lnSpc>
                <a:spcPct val="100000"/>
              </a:lnSpc>
              <a:spcBef>
                <a:spcPts val="0"/>
              </a:spcBef>
              <a:buFont typeface="Wingdings 2" panose="05020102010507070707" pitchFamily="18" charset="2"/>
              <a:buChar char=""/>
              <a:defRPr/>
            </a:pPr>
            <a:endParaRPr lang="en-US" sz="2400" dirty="0"/>
          </a:p>
          <a:p>
            <a:pPr>
              <a:lnSpc>
                <a:spcPct val="100000"/>
              </a:lnSpc>
              <a:spcBef>
                <a:spcPts val="0"/>
              </a:spcBef>
              <a:buFont typeface="Wingdings 2" panose="05020102010507070707" pitchFamily="18" charset="2"/>
              <a:buChar char=""/>
              <a:defRPr/>
            </a:pPr>
            <a:r>
              <a:rPr lang="en-US" sz="2400" dirty="0"/>
              <a:t> TEGL-17-18 and  Amendments                  </a:t>
            </a:r>
          </a:p>
          <a:p>
            <a:pPr marL="0" indent="0">
              <a:lnSpc>
                <a:spcPct val="100000"/>
              </a:lnSpc>
              <a:spcBef>
                <a:spcPts val="0"/>
              </a:spcBef>
              <a:buNone/>
              <a:defRPr/>
            </a:pPr>
            <a:r>
              <a:rPr lang="en-US" sz="2400" dirty="0"/>
              <a:t>     </a:t>
            </a:r>
            <a:r>
              <a:rPr lang="en-US" sz="1400" dirty="0"/>
              <a:t>(</a:t>
            </a:r>
            <a:r>
              <a:rPr lang="en-US" sz="1400" i="1" dirty="0"/>
              <a:t>incorporated by reference</a:t>
            </a:r>
            <a:r>
              <a:rPr lang="en-US" sz="1400" dirty="0"/>
              <a:t>)</a:t>
            </a:r>
          </a:p>
          <a:p>
            <a:pPr marL="0" indent="0">
              <a:buNone/>
              <a:defRPr/>
            </a:pPr>
            <a:endParaRPr lang="en-US" sz="2400" dirty="0"/>
          </a:p>
        </p:txBody>
      </p:sp>
      <p:sp>
        <p:nvSpPr>
          <p:cNvPr id="5" name="Slide Number Placeholder 3">
            <a:extLst>
              <a:ext uri="{FF2B5EF4-FFF2-40B4-BE49-F238E27FC236}">
                <a16:creationId xmlns:a16="http://schemas.microsoft.com/office/drawing/2014/main" id="{ACB24AF4-EEB7-468A-9E03-9C0643C3CE01}"/>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36</a:t>
            </a:fld>
            <a:endParaRPr lang="en-US" dirty="0"/>
          </a:p>
        </p:txBody>
      </p:sp>
    </p:spTree>
    <p:extLst>
      <p:ext uri="{BB962C8B-B14F-4D97-AF65-F5344CB8AC3E}">
        <p14:creationId xmlns:p14="http://schemas.microsoft.com/office/powerpoint/2010/main" val="349080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Grant Agreement Terms</a:t>
            </a:r>
          </a:p>
        </p:txBody>
      </p:sp>
      <p:sp>
        <p:nvSpPr>
          <p:cNvPr id="3" name="Content Placeholder 2"/>
          <p:cNvSpPr>
            <a:spLocks noGrp="1"/>
          </p:cNvSpPr>
          <p:nvPr>
            <p:ph idx="1"/>
          </p:nvPr>
        </p:nvSpPr>
        <p:spPr>
          <a:xfrm>
            <a:off x="937260" y="1022405"/>
            <a:ext cx="6096000" cy="4832350"/>
          </a:xfrm>
        </p:spPr>
        <p:txBody>
          <a:bodyPr rtlCol="0">
            <a:normAutofit/>
          </a:bodyPr>
          <a:lstStyle/>
          <a:p>
            <a:pPr marL="457200" indent="-457200">
              <a:buFont typeface="Arial" panose="020B0604020202020204" pitchFamily="34" charset="0"/>
              <a:buChar char="•"/>
              <a:defRPr/>
            </a:pPr>
            <a:r>
              <a:rPr lang="en-US" sz="2800" dirty="0"/>
              <a:t>FPO Contact Information</a:t>
            </a:r>
          </a:p>
          <a:p>
            <a:pPr marL="457200" indent="-457200">
              <a:buFont typeface="Arial" panose="020B0604020202020204" pitchFamily="34" charset="0"/>
              <a:buChar char="•"/>
              <a:defRPr/>
            </a:pPr>
            <a:r>
              <a:rPr lang="en-US" sz="2800" dirty="0"/>
              <a:t>Indirect Cost Rates</a:t>
            </a:r>
          </a:p>
          <a:p>
            <a:pPr marL="457200" indent="-457200">
              <a:buFont typeface="Arial" panose="020B0604020202020204" pitchFamily="34" charset="0"/>
              <a:buChar char="•"/>
              <a:defRPr/>
            </a:pPr>
            <a:r>
              <a:rPr lang="en-US" sz="2800" dirty="0"/>
              <a:t>Audit Requirements</a:t>
            </a:r>
          </a:p>
          <a:p>
            <a:pPr marL="457200" indent="-457200">
              <a:buFont typeface="Arial" panose="020B0604020202020204" pitchFamily="34" charset="0"/>
              <a:buChar char="•"/>
              <a:defRPr/>
            </a:pPr>
            <a:r>
              <a:rPr lang="en-US" sz="2800" dirty="0"/>
              <a:t>Pre-Award Costs</a:t>
            </a:r>
          </a:p>
          <a:p>
            <a:pPr marL="457200" indent="-457200">
              <a:buFont typeface="Arial" panose="020B0604020202020204" pitchFamily="34" charset="0"/>
              <a:buChar char="•"/>
              <a:defRPr/>
            </a:pPr>
            <a:r>
              <a:rPr lang="en-US" sz="2800" dirty="0"/>
              <a:t>Reporting Requirements</a:t>
            </a:r>
          </a:p>
          <a:p>
            <a:pPr marL="457200" indent="-457200">
              <a:buFont typeface="Arial" panose="020B0604020202020204" pitchFamily="34" charset="0"/>
              <a:buChar char="•"/>
              <a:defRPr/>
            </a:pPr>
            <a:r>
              <a:rPr lang="en-US" sz="2800" dirty="0"/>
              <a:t>Procurement</a:t>
            </a:r>
          </a:p>
          <a:p>
            <a:pPr marL="457200" indent="-457200">
              <a:buFont typeface="Arial" panose="020B0604020202020204" pitchFamily="34" charset="0"/>
              <a:buChar char="•"/>
              <a:defRPr/>
            </a:pPr>
            <a:r>
              <a:rPr lang="en-US" sz="2800" dirty="0"/>
              <a:t>Intellectual Property Rights</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86551" y="778565"/>
            <a:ext cx="4389783" cy="4038600"/>
          </a:xfrm>
          <a:prstGeom prst="rect">
            <a:avLst/>
          </a:prstGeom>
        </p:spPr>
      </p:pic>
      <p:sp>
        <p:nvSpPr>
          <p:cNvPr id="5" name="Slide Number Placeholder 3">
            <a:extLst>
              <a:ext uri="{FF2B5EF4-FFF2-40B4-BE49-F238E27FC236}">
                <a16:creationId xmlns:a16="http://schemas.microsoft.com/office/drawing/2014/main" id="{64A8FF66-1F9B-4158-B32B-1F5B7073F4F8}"/>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37</a:t>
            </a:fld>
            <a:endParaRPr lang="en-US" dirty="0"/>
          </a:p>
        </p:txBody>
      </p:sp>
    </p:spTree>
    <p:extLst>
      <p:ext uri="{BB962C8B-B14F-4D97-AF65-F5344CB8AC3E}">
        <p14:creationId xmlns:p14="http://schemas.microsoft.com/office/powerpoint/2010/main" val="72037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Terms to Note</a:t>
            </a:r>
          </a:p>
        </p:txBody>
      </p:sp>
      <p:sp>
        <p:nvSpPr>
          <p:cNvPr id="3" name="Content Placeholder 2"/>
          <p:cNvSpPr>
            <a:spLocks noGrp="1"/>
          </p:cNvSpPr>
          <p:nvPr>
            <p:ph idx="1"/>
          </p:nvPr>
        </p:nvSpPr>
        <p:spPr>
          <a:xfrm>
            <a:off x="1070610" y="1076961"/>
            <a:ext cx="9749790" cy="4754563"/>
          </a:xfrm>
        </p:spPr>
        <p:txBody>
          <a:bodyPr rtlCol="0">
            <a:normAutofit/>
          </a:bodyPr>
          <a:lstStyle/>
          <a:p>
            <a:pPr marL="342900" lvl="1" indent="-342900">
              <a:spcAft>
                <a:spcPts val="1200"/>
              </a:spcAft>
              <a:buFont typeface="Wingdings" panose="05000000000000000000" pitchFamily="2" charset="2"/>
              <a:buChar char="Ø"/>
              <a:defRPr/>
            </a:pPr>
            <a:r>
              <a:rPr lang="en-US" cap="small" dirty="0">
                <a:solidFill>
                  <a:srgbClr val="376092"/>
                </a:solidFill>
              </a:rPr>
              <a:t>12.e: Equipment </a:t>
            </a:r>
          </a:p>
          <a:p>
            <a:pPr marL="742950" lvl="2" indent="-342900">
              <a:spcAft>
                <a:spcPts val="1200"/>
              </a:spcAft>
              <a:buFont typeface="Wingdings" panose="05000000000000000000" pitchFamily="2" charset="2"/>
              <a:buChar char="v"/>
              <a:defRPr/>
            </a:pPr>
            <a:r>
              <a:rPr lang="en-US" sz="1800" dirty="0">
                <a:solidFill>
                  <a:schemeClr val="tx1"/>
                </a:solidFill>
              </a:rPr>
              <a:t>Equipment purchases are not an allowable cost for these grants</a:t>
            </a:r>
          </a:p>
          <a:p>
            <a:pPr marL="342900" lvl="1" indent="-342900">
              <a:spcAft>
                <a:spcPts val="1200"/>
              </a:spcAft>
              <a:buFont typeface="Wingdings" panose="05000000000000000000" pitchFamily="2" charset="2"/>
              <a:buChar char="Ø"/>
              <a:defRPr/>
            </a:pPr>
            <a:r>
              <a:rPr lang="en-US" sz="2200" cap="small" dirty="0">
                <a:solidFill>
                  <a:srgbClr val="376092"/>
                </a:solidFill>
              </a:rPr>
              <a:t>12.f: Federal Funding Accountability and Transparency Act </a:t>
            </a:r>
            <a:r>
              <a:rPr lang="en-US" sz="2200" dirty="0">
                <a:solidFill>
                  <a:srgbClr val="376092"/>
                </a:solidFill>
              </a:rPr>
              <a:t>(FFATA)</a:t>
            </a:r>
          </a:p>
          <a:p>
            <a:pPr marL="742950" lvl="2" indent="-342900">
              <a:spcAft>
                <a:spcPts val="1200"/>
              </a:spcAft>
              <a:buFont typeface="Wingdings" panose="05000000000000000000" pitchFamily="2" charset="2"/>
              <a:buChar char="v"/>
              <a:defRPr/>
            </a:pPr>
            <a:r>
              <a:rPr lang="en-US" sz="1800" dirty="0">
                <a:solidFill>
                  <a:schemeClr val="tx1"/>
                </a:solidFill>
              </a:rPr>
              <a:t>A prime grantee (these grants) must report any sub-awards (sub-grants and/or contracts) which are $25,000 or more through the FFATA Subaward Reporting System (FSRS) </a:t>
            </a:r>
          </a:p>
          <a:p>
            <a:pPr marL="342900" lvl="1" indent="-342900">
              <a:spcAft>
                <a:spcPts val="1200"/>
              </a:spcAft>
              <a:buFont typeface="Wingdings" panose="05000000000000000000" pitchFamily="2" charset="2"/>
              <a:buChar char="Ø"/>
              <a:defRPr/>
            </a:pPr>
            <a:r>
              <a:rPr lang="en-US" sz="2200" cap="small" dirty="0">
                <a:solidFill>
                  <a:srgbClr val="376092"/>
                </a:solidFill>
              </a:rPr>
              <a:t>12.i: Personally Identifiable Information</a:t>
            </a:r>
          </a:p>
          <a:p>
            <a:pPr marL="742950" lvl="2" indent="-342900">
              <a:spcAft>
                <a:spcPts val="1200"/>
              </a:spcAft>
              <a:buFont typeface="Wingdings" panose="05000000000000000000" pitchFamily="2" charset="2"/>
              <a:buChar char="v"/>
              <a:defRPr/>
            </a:pPr>
            <a:r>
              <a:rPr lang="en-US" sz="1800" dirty="0">
                <a:solidFill>
                  <a:schemeClr val="tx1"/>
                </a:solidFill>
              </a:rPr>
              <a:t>Award recipients must meet the requirements in Training and Employment Guidance letter (TEGL) 39-11, Guidance on the Handling and Protection of Personally Identifiable Information (PII)), found at </a:t>
            </a:r>
            <a:r>
              <a:rPr lang="en-US" sz="1800" dirty="0">
                <a:solidFill>
                  <a:schemeClr val="tx1"/>
                </a:solidFill>
                <a:hlinkClick r:id="rId3"/>
              </a:rPr>
              <a:t>http://wdr.doleta.gov/directives/corr_doc.cfm?DOCN=7872</a:t>
            </a:r>
            <a:r>
              <a:rPr lang="en-US" sz="1800" dirty="0">
                <a:solidFill>
                  <a:schemeClr val="tx1"/>
                </a:solidFill>
              </a:rPr>
              <a:t> </a:t>
            </a:r>
          </a:p>
          <a:p>
            <a:pPr marL="742950" lvl="2" indent="-342900">
              <a:spcAft>
                <a:spcPts val="1200"/>
              </a:spcAft>
              <a:buFont typeface="Wingdings" panose="05000000000000000000" pitchFamily="2" charset="2"/>
              <a:buChar char="Ø"/>
              <a:defRPr/>
            </a:pPr>
            <a:endParaRPr lang="en-US" sz="1800" dirty="0">
              <a:solidFill>
                <a:schemeClr val="tx1"/>
              </a:solidFill>
            </a:endParaRPr>
          </a:p>
          <a:p>
            <a:pPr marL="742950" lvl="2" indent="-342900">
              <a:spcAft>
                <a:spcPts val="1200"/>
              </a:spcAft>
              <a:buFont typeface="Wingdings" panose="05000000000000000000" pitchFamily="2" charset="2"/>
              <a:buChar char="v"/>
              <a:defRPr/>
            </a:pPr>
            <a:endParaRPr lang="en-US" sz="1800" dirty="0">
              <a:solidFill>
                <a:schemeClr val="tx1"/>
              </a:solidFill>
            </a:endParaRPr>
          </a:p>
          <a:p>
            <a:pPr marL="400050" lvl="2" indent="0">
              <a:spcAft>
                <a:spcPts val="1200"/>
              </a:spcAft>
              <a:buNone/>
              <a:defRPr/>
            </a:pPr>
            <a:endParaRPr lang="en-US" sz="1800" dirty="0">
              <a:solidFill>
                <a:schemeClr val="tx1"/>
              </a:solidFill>
            </a:endParaRPr>
          </a:p>
        </p:txBody>
      </p:sp>
      <p:sp>
        <p:nvSpPr>
          <p:cNvPr id="4" name="Slide Number Placeholder 3">
            <a:extLst>
              <a:ext uri="{FF2B5EF4-FFF2-40B4-BE49-F238E27FC236}">
                <a16:creationId xmlns:a16="http://schemas.microsoft.com/office/drawing/2014/main" id="{E87103F4-8138-4C87-9338-D6340A38612A}"/>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38</a:t>
            </a:fld>
            <a:endParaRPr lang="en-US" dirty="0"/>
          </a:p>
        </p:txBody>
      </p:sp>
    </p:spTree>
    <p:extLst>
      <p:ext uri="{BB962C8B-B14F-4D97-AF65-F5344CB8AC3E}">
        <p14:creationId xmlns:p14="http://schemas.microsoft.com/office/powerpoint/2010/main" val="279512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Terms to Note</a:t>
            </a:r>
          </a:p>
        </p:txBody>
      </p:sp>
      <p:sp>
        <p:nvSpPr>
          <p:cNvPr id="3" name="Content Placeholder 2"/>
          <p:cNvSpPr>
            <a:spLocks noGrp="1"/>
          </p:cNvSpPr>
          <p:nvPr>
            <p:ph idx="1"/>
          </p:nvPr>
        </p:nvSpPr>
        <p:spPr>
          <a:xfrm>
            <a:off x="929640" y="832593"/>
            <a:ext cx="10500360" cy="5281962"/>
          </a:xfrm>
        </p:spPr>
        <p:txBody>
          <a:bodyPr rtlCol="0">
            <a:normAutofit fontScale="92500" lnSpcReduction="10000"/>
          </a:bodyPr>
          <a:lstStyle/>
          <a:p>
            <a:pPr marL="445770" lvl="1" indent="-457200">
              <a:lnSpc>
                <a:spcPct val="120000"/>
              </a:lnSpc>
              <a:spcAft>
                <a:spcPts val="1200"/>
              </a:spcAft>
              <a:buFont typeface="Wingdings" panose="05000000000000000000" pitchFamily="2" charset="2"/>
              <a:buChar char="Ø"/>
              <a:defRPr/>
            </a:pPr>
            <a:r>
              <a:rPr lang="en-US" sz="3100" cap="small" dirty="0">
                <a:solidFill>
                  <a:srgbClr val="376092"/>
                </a:solidFill>
              </a:rPr>
              <a:t>14.l: Restriction on Lobbying /Advocacy</a:t>
            </a:r>
          </a:p>
          <a:p>
            <a:pPr marL="742950" lvl="2" indent="-342900">
              <a:lnSpc>
                <a:spcPct val="120000"/>
              </a:lnSpc>
              <a:spcAft>
                <a:spcPts val="1200"/>
              </a:spcAft>
              <a:buFont typeface="Wingdings" panose="05000000000000000000" pitchFamily="2" charset="2"/>
              <a:buChar char="v"/>
              <a:defRPr/>
            </a:pPr>
            <a:r>
              <a:rPr lang="en-US" sz="1800" dirty="0">
                <a:solidFill>
                  <a:schemeClr val="tx1"/>
                </a:solidFill>
              </a:rPr>
              <a:t>“… no federal funds may be used by a grant recipient, other than for normal and recognized executive-legislative relationships, to engage in lobbying or advocacy activities related to the enactment of federal, state, or local legislation, regulation, appropriations, order, or other administrative action, except in presentation to Congress or a State or local legislature itself …”</a:t>
            </a:r>
          </a:p>
          <a:p>
            <a:pPr marL="342900" lvl="1" indent="-342900">
              <a:lnSpc>
                <a:spcPct val="120000"/>
              </a:lnSpc>
              <a:spcAft>
                <a:spcPts val="1200"/>
              </a:spcAft>
              <a:buFont typeface="Wingdings" panose="05000000000000000000" pitchFamily="2" charset="2"/>
              <a:buChar char="Ø"/>
              <a:defRPr/>
            </a:pPr>
            <a:r>
              <a:rPr lang="en-US" sz="3100" cap="small" dirty="0">
                <a:solidFill>
                  <a:srgbClr val="376092"/>
                </a:solidFill>
              </a:rPr>
              <a:t>14.o: Salary and Bonus Limitations</a:t>
            </a:r>
          </a:p>
          <a:p>
            <a:pPr marL="742950" lvl="2" indent="-342900">
              <a:lnSpc>
                <a:spcPct val="120000"/>
              </a:lnSpc>
              <a:spcAft>
                <a:spcPts val="1200"/>
              </a:spcAft>
              <a:buFont typeface="Wingdings" panose="05000000000000000000" pitchFamily="2" charset="2"/>
              <a:buChar char="v"/>
              <a:defRPr/>
            </a:pPr>
            <a:r>
              <a:rPr lang="en-US" sz="1800" dirty="0">
                <a:solidFill>
                  <a:schemeClr val="tx1"/>
                </a:solidFill>
              </a:rPr>
              <a:t>Places a limit on the amount of Federal funds which can be paid individuals either as direct costs or as indirect costs, at a rate in excess of Executive Level II.</a:t>
            </a:r>
          </a:p>
          <a:p>
            <a:pPr marL="342900" lvl="1" indent="-342900">
              <a:lnSpc>
                <a:spcPct val="120000"/>
              </a:lnSpc>
              <a:spcAft>
                <a:spcPts val="1200"/>
              </a:spcAft>
              <a:buFont typeface="Wingdings" panose="05000000000000000000" pitchFamily="2" charset="2"/>
              <a:buChar char="Ø"/>
              <a:defRPr/>
            </a:pPr>
            <a:r>
              <a:rPr lang="en-US" sz="3100" cap="small" dirty="0">
                <a:solidFill>
                  <a:srgbClr val="376092"/>
                </a:solidFill>
              </a:rPr>
              <a:t>14.g: VETERANS’ PRIORITY PROVISIONS</a:t>
            </a:r>
          </a:p>
          <a:p>
            <a:pPr marL="742950" lvl="2" indent="-342900">
              <a:lnSpc>
                <a:spcPct val="120000"/>
              </a:lnSpc>
              <a:spcAft>
                <a:spcPts val="1200"/>
              </a:spcAft>
              <a:buFont typeface="Wingdings" panose="05000000000000000000" pitchFamily="2" charset="2"/>
              <a:buChar char="v"/>
              <a:defRPr/>
            </a:pPr>
            <a:r>
              <a:rPr lang="en-US" sz="1800" dirty="0">
                <a:solidFill>
                  <a:schemeClr val="tx1"/>
                </a:solidFill>
              </a:rPr>
              <a:t> The Jobs for Veterans Act (Public Law 107-288) requires recipients to provide priority service to  veterans and spouses of certain veterans</a:t>
            </a:r>
          </a:p>
          <a:p>
            <a:pPr marL="342900" lvl="1" indent="-342900">
              <a:lnSpc>
                <a:spcPct val="120000"/>
              </a:lnSpc>
              <a:spcAft>
                <a:spcPts val="1200"/>
              </a:spcAft>
              <a:buFont typeface="Wingdings" panose="05000000000000000000" pitchFamily="2" charset="2"/>
              <a:buChar char="Ø"/>
              <a:defRPr/>
            </a:pPr>
            <a:endParaRPr lang="en-US" sz="3100" cap="small" dirty="0">
              <a:solidFill>
                <a:srgbClr val="376092"/>
              </a:solidFill>
            </a:endParaRPr>
          </a:p>
          <a:p>
            <a:pPr marL="342900" lvl="1" indent="-342900">
              <a:lnSpc>
                <a:spcPct val="120000"/>
              </a:lnSpc>
              <a:spcAft>
                <a:spcPts val="1200"/>
              </a:spcAft>
              <a:buFont typeface="Wingdings" panose="05000000000000000000" pitchFamily="2" charset="2"/>
              <a:buChar char="Ø"/>
              <a:defRPr/>
            </a:pPr>
            <a:endParaRPr lang="en-US" sz="1800" dirty="0">
              <a:solidFill>
                <a:schemeClr val="tx1"/>
              </a:solidFill>
            </a:endParaRPr>
          </a:p>
          <a:p>
            <a:pPr marL="742950" lvl="2" indent="-342900">
              <a:lnSpc>
                <a:spcPct val="120000"/>
              </a:lnSpc>
              <a:spcAft>
                <a:spcPts val="1200"/>
              </a:spcAft>
              <a:buFont typeface="Wingdings" panose="05000000000000000000" pitchFamily="2" charset="2"/>
              <a:buChar char="v"/>
              <a:defRPr/>
            </a:pPr>
            <a:endParaRPr lang="en-US" sz="1800" dirty="0">
              <a:solidFill>
                <a:schemeClr val="tx1"/>
              </a:solidFill>
            </a:endParaRPr>
          </a:p>
          <a:p>
            <a:pPr marL="400050" lvl="2" indent="0">
              <a:spcAft>
                <a:spcPts val="1200"/>
              </a:spcAft>
              <a:buNone/>
              <a:defRPr/>
            </a:pPr>
            <a:endParaRPr lang="en-US" sz="1800" dirty="0">
              <a:solidFill>
                <a:schemeClr val="tx1"/>
              </a:solidFill>
            </a:endParaRPr>
          </a:p>
        </p:txBody>
      </p:sp>
      <p:sp>
        <p:nvSpPr>
          <p:cNvPr id="4" name="Slide Number Placeholder 3">
            <a:extLst>
              <a:ext uri="{FF2B5EF4-FFF2-40B4-BE49-F238E27FC236}">
                <a16:creationId xmlns:a16="http://schemas.microsoft.com/office/drawing/2014/main" id="{CD007A1A-C4D7-41E1-A75B-DAB16D44656E}"/>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39</a:t>
            </a:fld>
            <a:endParaRPr lang="en-US" dirty="0"/>
          </a:p>
        </p:txBody>
      </p:sp>
    </p:spTree>
    <p:extLst>
      <p:ext uri="{BB962C8B-B14F-4D97-AF65-F5344CB8AC3E}">
        <p14:creationId xmlns:p14="http://schemas.microsoft.com/office/powerpoint/2010/main" val="62857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normAutofit/>
          </a:bodyPr>
          <a:lstStyle/>
          <a:p>
            <a:r>
              <a:rPr lang="en-US" sz="3200" dirty="0"/>
              <a:t>Today’s Speakers</a:t>
            </a:r>
          </a:p>
        </p:txBody>
      </p:sp>
      <p:pic>
        <p:nvPicPr>
          <p:cNvPr id="11" name="Picture Placeholder 10"/>
          <p:cNvPicPr>
            <a:picLocks noGrp="1" noChangeAspect="1"/>
          </p:cNvPicPr>
          <p:nvPr>
            <p:ph type="pic" sz="quarter" idx="13"/>
          </p:nvPr>
        </p:nvPicPr>
        <p:blipFill>
          <a:blip r:embed="rId4"/>
          <a:srcRect t="6007" b="6007"/>
          <a:stretch>
            <a:fillRect/>
          </a:stretch>
        </p:blipFill>
        <p:spPr>
          <a:prstGeom prst="rect">
            <a:avLst/>
          </a:prstGeom>
        </p:spPr>
      </p:pic>
      <p:sp>
        <p:nvSpPr>
          <p:cNvPr id="8" name="Content Placeholder 7"/>
          <p:cNvSpPr>
            <a:spLocks noGrp="1"/>
          </p:cNvSpPr>
          <p:nvPr>
            <p:ph sz="half" idx="15"/>
          </p:nvPr>
        </p:nvSpPr>
        <p:spPr>
          <a:xfrm>
            <a:off x="534666" y="4280995"/>
            <a:ext cx="3566160" cy="2201789"/>
          </a:xfrm>
        </p:spPr>
        <p:txBody>
          <a:bodyPr/>
          <a:lstStyle/>
          <a:p>
            <a:r>
              <a:rPr lang="en-US" dirty="0"/>
              <a:t>Brinda Ruggles </a:t>
            </a:r>
          </a:p>
          <a:p>
            <a:pPr lvl="1"/>
            <a:r>
              <a:rPr lang="en-US" dirty="0"/>
              <a:t>Grant Officer, Division of Federal Assistance, Office of Grants Management (OGM)</a:t>
            </a:r>
          </a:p>
          <a:p>
            <a:pPr lvl="1"/>
            <a:endParaRPr lang="en-US" dirty="0"/>
          </a:p>
          <a:p>
            <a:pPr lvl="1"/>
            <a:endParaRPr lang="en-US" dirty="0"/>
          </a:p>
          <a:p>
            <a:pPr lvl="1"/>
            <a:r>
              <a:rPr lang="en-US" dirty="0"/>
              <a:t> </a:t>
            </a:r>
          </a:p>
        </p:txBody>
      </p:sp>
      <p:pic>
        <p:nvPicPr>
          <p:cNvPr id="10" name="Picture Placeholder 9"/>
          <p:cNvPicPr>
            <a:picLocks noGrp="1" noChangeAspect="1"/>
          </p:cNvPicPr>
          <p:nvPr>
            <p:ph type="pic" sz="quarter" idx="14"/>
          </p:nvPr>
        </p:nvPicPr>
        <p:blipFill>
          <a:blip r:embed="rId5"/>
          <a:srcRect l="1402" r="1402"/>
          <a:stretch>
            <a:fillRect/>
          </a:stretch>
        </p:blipFill>
        <p:spPr>
          <a:prstGeom prst="rect">
            <a:avLst/>
          </a:prstGeom>
        </p:spPr>
      </p:pic>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a:xfrm>
            <a:off x="4368977" y="3845312"/>
            <a:ext cx="3566160" cy="2201789"/>
          </a:xfrm>
        </p:spPr>
        <p:txBody>
          <a:bodyPr/>
          <a:lstStyle/>
          <a:p>
            <a:r>
              <a:rPr lang="en-US" dirty="0"/>
              <a:t>Michelle Mills </a:t>
            </a:r>
          </a:p>
          <a:p>
            <a:pPr lvl="1"/>
            <a:r>
              <a:rPr lang="en-US" dirty="0"/>
              <a:t>Project Manager, Division of Workforce, Operations, &amp; Investments, Office of Apprenticeship </a:t>
            </a:r>
          </a:p>
        </p:txBody>
      </p:sp>
      <p:pic>
        <p:nvPicPr>
          <p:cNvPr id="6" name="Picture Placeholder 5" descr="A person standing in front of a book shelf&#10;&#10;Description automatically generated">
            <a:extLst>
              <a:ext uri="{FF2B5EF4-FFF2-40B4-BE49-F238E27FC236}">
                <a16:creationId xmlns:a16="http://schemas.microsoft.com/office/drawing/2014/main" id="{C80FC12C-F74D-4145-BFD1-534338DC0021}"/>
              </a:ext>
            </a:extLst>
          </p:cNvPr>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l="12500" r="12500"/>
          <a:stretch>
            <a:fillRect/>
          </a:stretch>
        </p:blipFill>
        <p:spPr/>
      </p:pic>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a:xfrm>
            <a:off x="8471440" y="3961640"/>
            <a:ext cx="3566160" cy="2201789"/>
          </a:xfrm>
        </p:spPr>
        <p:txBody>
          <a:bodyPr/>
          <a:lstStyle/>
          <a:p>
            <a:r>
              <a:rPr lang="en-US" dirty="0"/>
              <a:t>Marcia Hampton</a:t>
            </a:r>
          </a:p>
          <a:p>
            <a:pPr lvl="1"/>
            <a:r>
              <a:rPr lang="en-US" dirty="0"/>
              <a:t>Grants Investment Supervisor / Division of Workforce, Operations, &amp; Investments, Office of Apprenticeship </a:t>
            </a:r>
          </a:p>
        </p:txBody>
      </p:sp>
    </p:spTree>
    <p:custDataLst>
      <p:tags r:id="rId1"/>
    </p:custDataLst>
    <p:extLst>
      <p:ext uri="{BB962C8B-B14F-4D97-AF65-F5344CB8AC3E}">
        <p14:creationId xmlns:p14="http://schemas.microsoft.com/office/powerpoint/2010/main" val="3188522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Grant Agreement Attachments</a:t>
            </a:r>
          </a:p>
        </p:txBody>
      </p:sp>
      <p:sp>
        <p:nvSpPr>
          <p:cNvPr id="3" name="Content Placeholder 2"/>
          <p:cNvSpPr>
            <a:spLocks noGrp="1"/>
          </p:cNvSpPr>
          <p:nvPr>
            <p:ph idx="1"/>
          </p:nvPr>
        </p:nvSpPr>
        <p:spPr>
          <a:xfrm>
            <a:off x="4724400" y="1600201"/>
            <a:ext cx="5181600" cy="4754563"/>
          </a:xfrm>
        </p:spPr>
        <p:txBody>
          <a:bodyPr rtlCol="0">
            <a:normAutofit/>
          </a:bodyPr>
          <a:lstStyle/>
          <a:p>
            <a:pPr marL="0" indent="0">
              <a:spcBef>
                <a:spcPct val="45000"/>
              </a:spcBef>
              <a:spcAft>
                <a:spcPts val="600"/>
              </a:spcAft>
              <a:buNone/>
              <a:defRPr/>
            </a:pPr>
            <a:r>
              <a:rPr lang="en-US" sz="2400" b="1" dirty="0"/>
              <a:t>Attachment A</a:t>
            </a:r>
            <a:r>
              <a:rPr lang="en-US" sz="2400" dirty="0"/>
              <a:t>: SF-424</a:t>
            </a:r>
          </a:p>
          <a:p>
            <a:pPr marL="0" indent="0">
              <a:spcBef>
                <a:spcPct val="45000"/>
              </a:spcBef>
              <a:spcAft>
                <a:spcPts val="600"/>
              </a:spcAft>
              <a:buNone/>
              <a:defRPr/>
            </a:pPr>
            <a:r>
              <a:rPr lang="en-US" sz="2400" b="1" dirty="0"/>
              <a:t>Attachment B</a:t>
            </a:r>
            <a:r>
              <a:rPr lang="en-US" sz="2400" dirty="0"/>
              <a:t>: SF-424A</a:t>
            </a:r>
          </a:p>
          <a:p>
            <a:pPr marL="0" indent="0">
              <a:spcBef>
                <a:spcPct val="45000"/>
              </a:spcBef>
              <a:spcAft>
                <a:spcPts val="600"/>
              </a:spcAft>
              <a:buNone/>
              <a:defRPr/>
            </a:pPr>
            <a:r>
              <a:rPr lang="en-US" sz="2400" b="1" dirty="0"/>
              <a:t>Attachment C</a:t>
            </a:r>
            <a:r>
              <a:rPr lang="en-US" sz="2400" dirty="0"/>
              <a:t>: Budget Narrative</a:t>
            </a:r>
          </a:p>
          <a:p>
            <a:pPr marL="0" indent="0">
              <a:spcBef>
                <a:spcPct val="45000"/>
              </a:spcBef>
              <a:spcAft>
                <a:spcPts val="600"/>
              </a:spcAft>
              <a:buNone/>
              <a:defRPr/>
            </a:pPr>
            <a:r>
              <a:rPr lang="en-US" sz="2400" b="1" dirty="0"/>
              <a:t>Attachment D</a:t>
            </a:r>
            <a:r>
              <a:rPr lang="en-US" sz="2400" dirty="0"/>
              <a:t>: Statement of Work</a:t>
            </a:r>
          </a:p>
          <a:p>
            <a:pPr marL="0" indent="0">
              <a:lnSpc>
                <a:spcPct val="100000"/>
              </a:lnSpc>
              <a:spcBef>
                <a:spcPts val="1200"/>
              </a:spcBef>
              <a:buNone/>
              <a:defRPr/>
            </a:pPr>
            <a:r>
              <a:rPr lang="en-US" sz="2400" b="1" dirty="0"/>
              <a:t>Attachment E</a:t>
            </a:r>
            <a:r>
              <a:rPr lang="en-US" sz="2400" dirty="0"/>
              <a:t>: Indirect Cost Rate              </a:t>
            </a:r>
          </a:p>
          <a:p>
            <a:pPr marL="0" indent="0">
              <a:lnSpc>
                <a:spcPct val="100000"/>
              </a:lnSpc>
              <a:spcBef>
                <a:spcPts val="0"/>
              </a:spcBef>
              <a:buNone/>
              <a:defRPr/>
            </a:pPr>
            <a:r>
              <a:rPr lang="en-US" sz="2400" dirty="0"/>
              <a:t>                         Agreement </a:t>
            </a:r>
            <a:r>
              <a:rPr lang="en-US" sz="1400" dirty="0"/>
              <a:t>(if applicable)</a:t>
            </a:r>
          </a:p>
          <a:p>
            <a:pPr>
              <a:buNone/>
              <a:defRPr/>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1" y="1143001"/>
            <a:ext cx="3040380" cy="3048000"/>
          </a:xfrm>
          <a:prstGeom prst="rect">
            <a:avLst/>
          </a:prstGeom>
        </p:spPr>
      </p:pic>
      <p:sp>
        <p:nvSpPr>
          <p:cNvPr id="5" name="Slide Number Placeholder 3">
            <a:extLst>
              <a:ext uri="{FF2B5EF4-FFF2-40B4-BE49-F238E27FC236}">
                <a16:creationId xmlns:a16="http://schemas.microsoft.com/office/drawing/2014/main" id="{A1268DAA-4B7B-412E-9F0B-80A0F97784B4}"/>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40</a:t>
            </a:fld>
            <a:endParaRPr lang="en-US" dirty="0"/>
          </a:p>
        </p:txBody>
      </p:sp>
    </p:spTree>
    <p:extLst>
      <p:ext uri="{BB962C8B-B14F-4D97-AF65-F5344CB8AC3E}">
        <p14:creationId xmlns:p14="http://schemas.microsoft.com/office/powerpoint/2010/main" val="418261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Budget and Statement of Work</a:t>
            </a:r>
          </a:p>
        </p:txBody>
      </p:sp>
      <p:sp>
        <p:nvSpPr>
          <p:cNvPr id="3" name="Content Placeholder 2"/>
          <p:cNvSpPr>
            <a:spLocks noGrp="1"/>
          </p:cNvSpPr>
          <p:nvPr>
            <p:ph idx="1"/>
          </p:nvPr>
        </p:nvSpPr>
        <p:spPr>
          <a:xfrm>
            <a:off x="1007110" y="1051561"/>
            <a:ext cx="10026650" cy="4906963"/>
          </a:xfrm>
        </p:spPr>
        <p:txBody>
          <a:bodyPr rtlCol="0">
            <a:normAutofit/>
          </a:bodyPr>
          <a:lstStyle/>
          <a:p>
            <a:pPr marL="0" indent="0">
              <a:buNone/>
              <a:defRPr/>
            </a:pPr>
            <a:r>
              <a:rPr lang="en-US" b="1" dirty="0">
                <a:solidFill>
                  <a:schemeClr val="tx1"/>
                </a:solidFill>
              </a:rPr>
              <a:t>Budget Information</a:t>
            </a:r>
          </a:p>
          <a:p>
            <a:pPr lvl="1">
              <a:buFont typeface="Arial" pitchFamily="34" charset="0"/>
              <a:buChar char="–"/>
              <a:defRPr/>
            </a:pPr>
            <a:r>
              <a:rPr lang="en-US" dirty="0">
                <a:solidFill>
                  <a:schemeClr val="tx1"/>
                </a:solidFill>
                <a:ea typeface="Arial Unicode MS" panose="020B0604020202020204" pitchFamily="34" charset="-128"/>
                <a:cs typeface="Arial Unicode MS" panose="020B0604020202020204" pitchFamily="34" charset="-128"/>
              </a:rPr>
              <a:t>SF-424A</a:t>
            </a:r>
          </a:p>
          <a:p>
            <a:pPr lvl="1">
              <a:buFont typeface="Arial" pitchFamily="34" charset="0"/>
              <a:buChar char="–"/>
              <a:defRPr/>
            </a:pPr>
            <a:r>
              <a:rPr lang="en-US" dirty="0">
                <a:solidFill>
                  <a:schemeClr val="tx1"/>
                </a:solidFill>
                <a:ea typeface="Arial Unicode MS" panose="020B0604020202020204" pitchFamily="34" charset="-128"/>
                <a:cs typeface="Arial Unicode MS" panose="020B0604020202020204" pitchFamily="34" charset="-128"/>
              </a:rPr>
              <a:t>Budget Narrative</a:t>
            </a:r>
          </a:p>
          <a:p>
            <a:pPr lvl="1">
              <a:buFont typeface="Arial" pitchFamily="34" charset="0"/>
              <a:buChar char="–"/>
              <a:defRPr/>
            </a:pPr>
            <a:endParaRPr lang="en-US" dirty="0">
              <a:solidFill>
                <a:schemeClr val="tx1"/>
              </a:solidFill>
              <a:ea typeface="Arial Unicode MS" panose="020B0604020202020204" pitchFamily="34" charset="-128"/>
              <a:cs typeface="Arial Unicode MS" panose="020B0604020202020204" pitchFamily="34" charset="-128"/>
            </a:endParaRPr>
          </a:p>
          <a:p>
            <a:pPr>
              <a:buNone/>
              <a:defRPr/>
            </a:pPr>
            <a:r>
              <a:rPr lang="en-US" b="1" dirty="0">
                <a:solidFill>
                  <a:schemeClr val="tx1"/>
                </a:solidFill>
              </a:rPr>
              <a:t>Grantee’s original proposal </a:t>
            </a:r>
          </a:p>
          <a:p>
            <a:pPr lvl="1">
              <a:buFont typeface="Arial" pitchFamily="34" charset="0"/>
              <a:buChar char="–"/>
              <a:defRPr/>
            </a:pPr>
            <a:r>
              <a:rPr lang="en-US" dirty="0">
                <a:solidFill>
                  <a:schemeClr val="tx1"/>
                </a:solidFill>
                <a:ea typeface="Arial Unicode MS" panose="020B0604020202020204" pitchFamily="34" charset="-128"/>
                <a:cs typeface="Arial Unicode MS" panose="020B0604020202020204" pitchFamily="34" charset="-128"/>
              </a:rPr>
              <a:t>Project Narrative</a:t>
            </a:r>
          </a:p>
          <a:p>
            <a:pPr lvl="1">
              <a:buFont typeface="Arial" pitchFamily="34" charset="0"/>
              <a:buChar char="–"/>
              <a:defRPr/>
            </a:pPr>
            <a:r>
              <a:rPr lang="en-US" dirty="0">
                <a:solidFill>
                  <a:schemeClr val="tx1"/>
                </a:solidFill>
                <a:ea typeface="Arial Unicode MS" panose="020B0604020202020204" pitchFamily="34" charset="-128"/>
                <a:cs typeface="Arial Unicode MS" panose="020B0604020202020204" pitchFamily="34" charset="-128"/>
              </a:rPr>
              <a:t>Timeline/Workplan </a:t>
            </a:r>
          </a:p>
          <a:p>
            <a:pPr lvl="1">
              <a:buFont typeface="Arial" pitchFamily="34" charset="0"/>
              <a:buChar char="–"/>
              <a:defRPr/>
            </a:pPr>
            <a:r>
              <a:rPr lang="en-US" dirty="0">
                <a:solidFill>
                  <a:schemeClr val="tx1"/>
                </a:solidFill>
                <a:ea typeface="Arial Unicode MS" panose="020B0604020202020204" pitchFamily="34" charset="-128"/>
                <a:cs typeface="Arial Unicode MS" panose="020B0604020202020204" pitchFamily="34" charset="-128"/>
              </a:rPr>
              <a:t>Performance Outcome Measures Table</a:t>
            </a:r>
          </a:p>
          <a:p>
            <a:pPr lvl="1">
              <a:buFont typeface="Arial" pitchFamily="34" charset="0"/>
              <a:buChar char="–"/>
              <a:defRPr/>
            </a:pPr>
            <a:r>
              <a:rPr lang="en-US" dirty="0">
                <a:solidFill>
                  <a:schemeClr val="tx1"/>
                </a:solidFill>
                <a:ea typeface="Arial Unicode MS" panose="020B0604020202020204" pitchFamily="34" charset="-128"/>
                <a:cs typeface="Arial Unicode MS" panose="020B0604020202020204" pitchFamily="34" charset="-128"/>
              </a:rPr>
              <a:t>Governor’s Letter </a:t>
            </a:r>
          </a:p>
          <a:p>
            <a:pPr lvl="1">
              <a:buFont typeface="Arial" pitchFamily="34" charset="0"/>
              <a:buChar char="–"/>
              <a:defRPr/>
            </a:pPr>
            <a:r>
              <a:rPr lang="en-US" dirty="0">
                <a:solidFill>
                  <a:schemeClr val="tx1"/>
                </a:solidFill>
                <a:ea typeface="Arial Unicode MS" panose="020B0604020202020204" pitchFamily="34" charset="-128"/>
                <a:cs typeface="Arial Unicode MS" panose="020B0604020202020204" pitchFamily="34" charset="-128"/>
              </a:rPr>
              <a:t>Project Attestation Confirmation</a:t>
            </a:r>
          </a:p>
          <a:p>
            <a:pPr>
              <a:buNone/>
              <a:defRPr/>
            </a:pPr>
            <a:endParaRPr lang="en-US" dirty="0"/>
          </a:p>
        </p:txBody>
      </p:sp>
      <p:sp>
        <p:nvSpPr>
          <p:cNvPr id="4" name="Slide Number Placeholder 3">
            <a:extLst>
              <a:ext uri="{FF2B5EF4-FFF2-40B4-BE49-F238E27FC236}">
                <a16:creationId xmlns:a16="http://schemas.microsoft.com/office/drawing/2014/main" id="{EF20DFF8-22B7-4029-BA54-30E4825DD5B8}"/>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41</a:t>
            </a:fld>
            <a:endParaRPr lang="en-US" dirty="0"/>
          </a:p>
        </p:txBody>
      </p:sp>
    </p:spTree>
    <p:extLst>
      <p:ext uri="{BB962C8B-B14F-4D97-AF65-F5344CB8AC3E}">
        <p14:creationId xmlns:p14="http://schemas.microsoft.com/office/powerpoint/2010/main" val="129690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defRPr/>
            </a:pPr>
            <a:r>
              <a:rPr lang="en-US" dirty="0"/>
              <a:t>Indirect Cost Rate Agreement</a:t>
            </a:r>
          </a:p>
        </p:txBody>
      </p:sp>
      <p:sp>
        <p:nvSpPr>
          <p:cNvPr id="3" name="Content Placeholder 2"/>
          <p:cNvSpPr>
            <a:spLocks noGrp="1"/>
          </p:cNvSpPr>
          <p:nvPr>
            <p:ph idx="1"/>
          </p:nvPr>
        </p:nvSpPr>
        <p:spPr/>
        <p:txBody>
          <a:bodyPr rtlCol="0">
            <a:normAutofit/>
          </a:bodyPr>
          <a:lstStyle/>
          <a:p>
            <a:pPr marL="457200" indent="-457200">
              <a:spcBef>
                <a:spcPts val="0"/>
              </a:spcBef>
              <a:buFont typeface="Arial" panose="020B0604020202020204" pitchFamily="34" charset="0"/>
              <a:buChar char="•"/>
              <a:defRPr/>
            </a:pPr>
            <a:r>
              <a:rPr lang="en-US" sz="2400" dirty="0"/>
              <a:t>Only applicable to those claiming indirect costs</a:t>
            </a:r>
          </a:p>
          <a:p>
            <a:pPr marL="457200" indent="-457200">
              <a:spcBef>
                <a:spcPts val="0"/>
              </a:spcBef>
              <a:buFont typeface="Arial" panose="020B0604020202020204" pitchFamily="34" charset="0"/>
              <a:buChar char="•"/>
              <a:defRPr/>
            </a:pPr>
            <a:endParaRPr lang="en-US" sz="2400" dirty="0"/>
          </a:p>
          <a:p>
            <a:pPr marL="457200" indent="-457200">
              <a:spcBef>
                <a:spcPts val="0"/>
              </a:spcBef>
              <a:buFont typeface="Arial" panose="020B0604020202020204" pitchFamily="34" charset="0"/>
              <a:buChar char="•"/>
              <a:defRPr/>
            </a:pPr>
            <a:r>
              <a:rPr lang="en-US" sz="2400" dirty="0"/>
              <a:t>If grantee is claiming indirect costs but did not provide agreement, placed on </a:t>
            </a:r>
            <a:r>
              <a:rPr lang="en-US" sz="2400" dirty="0">
                <a:solidFill>
                  <a:srgbClr val="C00000"/>
                </a:solidFill>
              </a:rPr>
              <a:t>90-day temporary rate</a:t>
            </a:r>
          </a:p>
          <a:p>
            <a:pPr marL="457200" indent="-457200">
              <a:buFont typeface="Arial" panose="020B0604020202020204" pitchFamily="34" charset="0"/>
              <a:buChar char="•"/>
              <a:defRPr/>
            </a:pPr>
            <a:r>
              <a:rPr lang="en-US" sz="2400" dirty="0"/>
              <a:t>Applicants missing indirect cost rate or CAP agreements (or submitting expired ones) are limited to lesser of either total claimed indirect costs or 10% of total Personnel budget</a:t>
            </a:r>
          </a:p>
          <a:p>
            <a:pPr>
              <a:buNone/>
              <a:defRPr/>
            </a:pPr>
            <a:endParaRPr lang="en-US" b="0" dirty="0"/>
          </a:p>
        </p:txBody>
      </p:sp>
      <p:sp>
        <p:nvSpPr>
          <p:cNvPr id="4" name="Slide Number Placeholder 3">
            <a:extLst>
              <a:ext uri="{FF2B5EF4-FFF2-40B4-BE49-F238E27FC236}">
                <a16:creationId xmlns:a16="http://schemas.microsoft.com/office/drawing/2014/main" id="{0C453AA5-7B14-4AA5-A48C-3D1F2A12183B}"/>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42</a:t>
            </a:fld>
            <a:endParaRPr lang="en-US" dirty="0"/>
          </a:p>
        </p:txBody>
      </p:sp>
    </p:spTree>
    <p:extLst>
      <p:ext uri="{BB962C8B-B14F-4D97-AF65-F5344CB8AC3E}">
        <p14:creationId xmlns:p14="http://schemas.microsoft.com/office/powerpoint/2010/main" val="17671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Modifications </a:t>
            </a:r>
          </a:p>
        </p:txBody>
      </p:sp>
      <p:sp>
        <p:nvSpPr>
          <p:cNvPr id="3" name="Content Placeholder 2"/>
          <p:cNvSpPr>
            <a:spLocks noGrp="1"/>
          </p:cNvSpPr>
          <p:nvPr>
            <p:ph idx="1"/>
          </p:nvPr>
        </p:nvSpPr>
        <p:spPr/>
        <p:txBody>
          <a:bodyPr/>
          <a:lstStyle/>
          <a:p>
            <a:r>
              <a:rPr lang="en-US" dirty="0"/>
              <a:t>What is a modification?</a:t>
            </a:r>
          </a:p>
          <a:p>
            <a:r>
              <a:rPr lang="en-US" dirty="0"/>
              <a:t>Why do a modification?</a:t>
            </a:r>
          </a:p>
          <a:p>
            <a:r>
              <a:rPr lang="en-US" dirty="0"/>
              <a:t>What are modification indicators? </a:t>
            </a:r>
          </a:p>
          <a:p>
            <a:r>
              <a:rPr lang="en-US" dirty="0"/>
              <a:t>FPO Modification Analysis</a:t>
            </a:r>
          </a:p>
          <a:p>
            <a:pPr lvl="1"/>
            <a:r>
              <a:rPr lang="en-US" dirty="0"/>
              <a:t>Reasonable</a:t>
            </a:r>
          </a:p>
          <a:p>
            <a:pPr lvl="1"/>
            <a:r>
              <a:rPr lang="en-US" dirty="0"/>
              <a:t>Performance </a:t>
            </a:r>
          </a:p>
          <a:p>
            <a:pPr lvl="1"/>
            <a:r>
              <a:rPr lang="en-US" dirty="0"/>
              <a:t>Best interest of the government</a:t>
            </a:r>
          </a:p>
          <a:p>
            <a:endParaRPr lang="en-US" dirty="0"/>
          </a:p>
          <a:p>
            <a:endParaRPr lang="en-US" dirty="0"/>
          </a:p>
        </p:txBody>
      </p:sp>
      <p:sp>
        <p:nvSpPr>
          <p:cNvPr id="4" name="Slide Number Placeholder 3">
            <a:extLst>
              <a:ext uri="{FF2B5EF4-FFF2-40B4-BE49-F238E27FC236}">
                <a16:creationId xmlns:a16="http://schemas.microsoft.com/office/drawing/2014/main" id="{049BA6C7-C1D1-408A-BC0E-A32695C3A520}"/>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43</a:t>
            </a:fld>
            <a:endParaRPr lang="en-US" dirty="0"/>
          </a:p>
        </p:txBody>
      </p:sp>
    </p:spTree>
    <p:extLst>
      <p:ext uri="{BB962C8B-B14F-4D97-AF65-F5344CB8AC3E}">
        <p14:creationId xmlns:p14="http://schemas.microsoft.com/office/powerpoint/2010/main" val="3156243650"/>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591" y="106398"/>
            <a:ext cx="6908800" cy="774492"/>
          </a:xfrm>
        </p:spPr>
        <p:txBody>
          <a:bodyPr/>
          <a:lstStyle/>
          <a:p>
            <a:r>
              <a:rPr lang="en-US" dirty="0"/>
              <a:t>What is a Grant Modification?</a:t>
            </a:r>
          </a:p>
        </p:txBody>
      </p:sp>
      <p:sp>
        <p:nvSpPr>
          <p:cNvPr id="3" name="Content Placeholder 2"/>
          <p:cNvSpPr>
            <a:spLocks noGrp="1"/>
          </p:cNvSpPr>
          <p:nvPr>
            <p:ph idx="1"/>
          </p:nvPr>
        </p:nvSpPr>
        <p:spPr>
          <a:xfrm>
            <a:off x="2438400" y="2362200"/>
            <a:ext cx="6934200" cy="1981200"/>
          </a:xfrm>
        </p:spPr>
        <p:txBody>
          <a:bodyPr/>
          <a:lstStyle/>
          <a:p>
            <a:pPr marL="0" indent="0" algn="ctr">
              <a:spcBef>
                <a:spcPts val="600"/>
              </a:spcBef>
              <a:buClrTx/>
              <a:buNone/>
            </a:pPr>
            <a:r>
              <a:rPr lang="en-US" sz="3200" b="1" dirty="0">
                <a:solidFill>
                  <a:srgbClr val="1F497D"/>
                </a:solidFill>
              </a:rPr>
              <a:t>Mechanism to </a:t>
            </a:r>
          </a:p>
          <a:p>
            <a:pPr marL="0" indent="0" algn="ctr">
              <a:spcBef>
                <a:spcPts val="600"/>
              </a:spcBef>
              <a:buClrTx/>
              <a:buNone/>
            </a:pPr>
            <a:r>
              <a:rPr lang="en-US" sz="3200" b="1" dirty="0">
                <a:solidFill>
                  <a:srgbClr val="1F497D"/>
                </a:solidFill>
              </a:rPr>
              <a:t> CHANGE </a:t>
            </a:r>
          </a:p>
          <a:p>
            <a:pPr marL="0" indent="0" algn="ctr">
              <a:spcBef>
                <a:spcPts val="600"/>
              </a:spcBef>
              <a:buClrTx/>
              <a:buNone/>
            </a:pPr>
            <a:r>
              <a:rPr lang="en-US" sz="3200" b="1" dirty="0">
                <a:solidFill>
                  <a:srgbClr val="1F497D"/>
                </a:solidFill>
              </a:rPr>
              <a:t>the Terms of the Grant Agreement</a:t>
            </a:r>
          </a:p>
          <a:p>
            <a:pPr marL="0" indent="0">
              <a:buNone/>
            </a:pPr>
            <a:endParaRPr lang="en-US" dirty="0"/>
          </a:p>
        </p:txBody>
      </p:sp>
      <p:sp>
        <p:nvSpPr>
          <p:cNvPr id="4" name="Slide Number Placeholder 3">
            <a:extLst>
              <a:ext uri="{FF2B5EF4-FFF2-40B4-BE49-F238E27FC236}">
                <a16:creationId xmlns:a16="http://schemas.microsoft.com/office/drawing/2014/main" id="{FE221772-E267-4CBA-9872-9C644B18AA47}"/>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44</a:t>
            </a:fld>
            <a:endParaRPr lang="en-US" dirty="0"/>
          </a:p>
        </p:txBody>
      </p:sp>
    </p:spTree>
    <p:extLst>
      <p:ext uri="{BB962C8B-B14F-4D97-AF65-F5344CB8AC3E}">
        <p14:creationId xmlns:p14="http://schemas.microsoft.com/office/powerpoint/2010/main" val="2695933342"/>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A Modification?</a:t>
            </a:r>
          </a:p>
        </p:txBody>
      </p:sp>
      <p:sp>
        <p:nvSpPr>
          <p:cNvPr id="3" name="Content Placeholder 2"/>
          <p:cNvSpPr>
            <a:spLocks noGrp="1"/>
          </p:cNvSpPr>
          <p:nvPr>
            <p:ph idx="1"/>
          </p:nvPr>
        </p:nvSpPr>
        <p:spPr>
          <a:xfrm>
            <a:off x="805866" y="1116565"/>
            <a:ext cx="7955280" cy="4406348"/>
          </a:xfrm>
        </p:spPr>
        <p:txBody>
          <a:bodyPr>
            <a:normAutofit/>
          </a:bodyPr>
          <a:lstStyle/>
          <a:p>
            <a:pPr>
              <a:spcBef>
                <a:spcPts val="600"/>
              </a:spcBef>
              <a:buClrTx/>
            </a:pPr>
            <a:r>
              <a:rPr lang="en-US" dirty="0">
                <a:solidFill>
                  <a:srgbClr val="1F497D"/>
                </a:solidFill>
              </a:rPr>
              <a:t>Change of Scope</a:t>
            </a:r>
          </a:p>
          <a:p>
            <a:pPr lvl="1">
              <a:spcBef>
                <a:spcPts val="600"/>
              </a:spcBef>
              <a:buClrTx/>
              <a:buNone/>
            </a:pPr>
            <a:r>
              <a:rPr lang="en-US" sz="1900" i="1" dirty="0">
                <a:solidFill>
                  <a:srgbClr val="1F497D"/>
                </a:solidFill>
              </a:rPr>
              <a:t>{Very rare &amp; only minor changes will be considered}</a:t>
            </a:r>
            <a:endParaRPr lang="en-US" sz="1900" dirty="0">
              <a:solidFill>
                <a:srgbClr val="1F497D"/>
              </a:solidFill>
            </a:endParaRPr>
          </a:p>
          <a:p>
            <a:pPr lvl="1">
              <a:spcBef>
                <a:spcPts val="600"/>
              </a:spcBef>
              <a:buClrTx/>
              <a:buFontTx/>
              <a:buChar char="•"/>
            </a:pPr>
            <a:r>
              <a:rPr lang="en-US" dirty="0">
                <a:solidFill>
                  <a:srgbClr val="1F497D"/>
                </a:solidFill>
              </a:rPr>
              <a:t>Program Design </a:t>
            </a:r>
          </a:p>
          <a:p>
            <a:pPr lvl="2">
              <a:spcBef>
                <a:spcPts val="600"/>
              </a:spcBef>
              <a:buClrTx/>
              <a:buFont typeface="Wingdings" pitchFamily="2" charset="2"/>
              <a:buChar char="ü"/>
            </a:pPr>
            <a:r>
              <a:rPr lang="en-US" sz="2600" dirty="0">
                <a:solidFill>
                  <a:srgbClr val="1F497D"/>
                </a:solidFill>
              </a:rPr>
              <a:t>Service Area</a:t>
            </a:r>
          </a:p>
          <a:p>
            <a:pPr lvl="2">
              <a:spcBef>
                <a:spcPts val="600"/>
              </a:spcBef>
              <a:buClrTx/>
              <a:buFont typeface="Wingdings" pitchFamily="2" charset="2"/>
              <a:buChar char="ü"/>
            </a:pPr>
            <a:r>
              <a:rPr lang="en-US" sz="2600" dirty="0">
                <a:solidFill>
                  <a:srgbClr val="1F497D"/>
                </a:solidFill>
              </a:rPr>
              <a:t>Change in Partners</a:t>
            </a:r>
          </a:p>
          <a:p>
            <a:pPr lvl="2">
              <a:spcBef>
                <a:spcPts val="600"/>
              </a:spcBef>
              <a:buClrTx/>
              <a:buFont typeface="Wingdings" pitchFamily="2" charset="2"/>
              <a:buChar char="ü"/>
            </a:pPr>
            <a:r>
              <a:rPr lang="en-US" sz="2600" dirty="0">
                <a:solidFill>
                  <a:srgbClr val="1F497D"/>
                </a:solidFill>
              </a:rPr>
              <a:t>Key Personnel Changes </a:t>
            </a:r>
          </a:p>
          <a:p>
            <a:pPr lvl="2">
              <a:spcBef>
                <a:spcPts val="600"/>
              </a:spcBef>
              <a:buClrTx/>
              <a:buFont typeface="Wingdings" pitchFamily="2" charset="2"/>
              <a:buChar char="ü"/>
            </a:pPr>
            <a:endParaRPr lang="en-US" sz="2600" dirty="0">
              <a:solidFill>
                <a:srgbClr val="1F497D"/>
              </a:solidFill>
            </a:endParaRPr>
          </a:p>
          <a:p>
            <a:pPr lvl="1">
              <a:spcBef>
                <a:spcPts val="600"/>
              </a:spcBef>
              <a:buClrTx/>
              <a:buFontTx/>
              <a:buChar char="•"/>
            </a:pPr>
            <a:r>
              <a:rPr lang="en-US" dirty="0">
                <a:solidFill>
                  <a:srgbClr val="1F497D"/>
                </a:solidFill>
              </a:rPr>
              <a:t>Performance Outcomes</a:t>
            </a:r>
          </a:p>
          <a:p>
            <a:pPr lvl="2">
              <a:spcBef>
                <a:spcPts val="600"/>
              </a:spcBef>
              <a:buClrTx/>
              <a:buFont typeface="Wingdings" pitchFamily="2" charset="2"/>
              <a:buChar char="ü"/>
            </a:pPr>
            <a:r>
              <a:rPr lang="en-US" sz="2600" dirty="0">
                <a:solidFill>
                  <a:srgbClr val="1F497D"/>
                </a:solidFill>
              </a:rPr>
              <a:t>Outcome Measures</a:t>
            </a:r>
          </a:p>
          <a:p>
            <a:pPr>
              <a:spcBef>
                <a:spcPts val="600"/>
              </a:spcBef>
              <a:buClrTx/>
              <a:buFont typeface="Arial" pitchFamily="34" charset="0"/>
              <a:buChar char="•"/>
            </a:pPr>
            <a:endParaRPr lang="en-US" dirty="0">
              <a:solidFill>
                <a:srgbClr val="1F497D"/>
              </a:solidFill>
            </a:endParaRPr>
          </a:p>
          <a:p>
            <a:endParaRPr lang="en-US" dirty="0"/>
          </a:p>
        </p:txBody>
      </p:sp>
      <p:sp>
        <p:nvSpPr>
          <p:cNvPr id="4" name="Slide Number Placeholder 3">
            <a:extLst>
              <a:ext uri="{FF2B5EF4-FFF2-40B4-BE49-F238E27FC236}">
                <a16:creationId xmlns:a16="http://schemas.microsoft.com/office/drawing/2014/main" id="{00C9121D-2088-4E84-8D9E-9C2B8A2B5C54}"/>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45</a:t>
            </a:fld>
            <a:endParaRPr lang="en-US" dirty="0"/>
          </a:p>
        </p:txBody>
      </p:sp>
    </p:spTree>
    <p:extLst>
      <p:ext uri="{BB962C8B-B14F-4D97-AF65-F5344CB8AC3E}">
        <p14:creationId xmlns:p14="http://schemas.microsoft.com/office/powerpoint/2010/main" val="1121884471"/>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A Modification?</a:t>
            </a:r>
          </a:p>
        </p:txBody>
      </p:sp>
      <p:sp>
        <p:nvSpPr>
          <p:cNvPr id="3" name="Content Placeholder 2"/>
          <p:cNvSpPr>
            <a:spLocks noGrp="1"/>
          </p:cNvSpPr>
          <p:nvPr>
            <p:ph idx="1"/>
          </p:nvPr>
        </p:nvSpPr>
        <p:spPr>
          <a:xfrm>
            <a:off x="1021080" y="1176255"/>
            <a:ext cx="7955280" cy="4406348"/>
          </a:xfrm>
        </p:spPr>
        <p:txBody>
          <a:bodyPr>
            <a:normAutofit/>
          </a:bodyPr>
          <a:lstStyle/>
          <a:p>
            <a:pPr>
              <a:lnSpc>
                <a:spcPct val="90000"/>
              </a:lnSpc>
              <a:spcBef>
                <a:spcPts val="600"/>
              </a:spcBef>
              <a:buClrTx/>
              <a:buFont typeface="Arial" pitchFamily="34" charset="0"/>
              <a:buChar char="•"/>
            </a:pPr>
            <a:r>
              <a:rPr lang="en-US" sz="3200" dirty="0">
                <a:solidFill>
                  <a:srgbClr val="1F497D"/>
                </a:solidFill>
              </a:rPr>
              <a:t>Budget Re-alignment</a:t>
            </a:r>
          </a:p>
          <a:p>
            <a:pPr lvl="1">
              <a:lnSpc>
                <a:spcPct val="90000"/>
              </a:lnSpc>
              <a:spcBef>
                <a:spcPts val="600"/>
              </a:spcBef>
              <a:buClrTx/>
              <a:buFont typeface="Wingdings" panose="05000000000000000000" pitchFamily="2" charset="2"/>
              <a:buChar char="ü"/>
            </a:pPr>
            <a:r>
              <a:rPr lang="en-US" dirty="0">
                <a:solidFill>
                  <a:srgbClr val="1F497D"/>
                </a:solidFill>
              </a:rPr>
              <a:t>Transfer of funds among direct cost categories if cumulative amount of such transfer exceeds or expected to exceed 10% of the total budget</a:t>
            </a:r>
          </a:p>
          <a:p>
            <a:pPr>
              <a:lnSpc>
                <a:spcPct val="90000"/>
              </a:lnSpc>
              <a:spcBef>
                <a:spcPts val="600"/>
              </a:spcBef>
              <a:buClrTx/>
              <a:buFont typeface="Arial" pitchFamily="34" charset="0"/>
              <a:buChar char="•"/>
            </a:pPr>
            <a:r>
              <a:rPr lang="en-US" sz="3200" dirty="0">
                <a:solidFill>
                  <a:srgbClr val="1F497D"/>
                </a:solidFill>
              </a:rPr>
              <a:t>Change in Period of Performance</a:t>
            </a:r>
          </a:p>
          <a:p>
            <a:pPr>
              <a:lnSpc>
                <a:spcPct val="90000"/>
              </a:lnSpc>
              <a:spcBef>
                <a:spcPts val="600"/>
              </a:spcBef>
              <a:buClrTx/>
              <a:buFont typeface="Arial" pitchFamily="34" charset="0"/>
              <a:buChar char="•"/>
            </a:pPr>
            <a:r>
              <a:rPr lang="en-US" sz="3200" dirty="0">
                <a:solidFill>
                  <a:srgbClr val="1F497D"/>
                </a:solidFill>
              </a:rPr>
              <a:t>Change Indirect Cost Rate</a:t>
            </a:r>
          </a:p>
          <a:p>
            <a:pPr>
              <a:lnSpc>
                <a:spcPct val="90000"/>
              </a:lnSpc>
              <a:spcBef>
                <a:spcPts val="600"/>
              </a:spcBef>
              <a:buClrTx/>
              <a:buFont typeface="Arial" pitchFamily="34" charset="0"/>
              <a:buChar char="•"/>
            </a:pPr>
            <a:r>
              <a:rPr lang="en-US" sz="3200" dirty="0">
                <a:solidFill>
                  <a:srgbClr val="1F497D"/>
                </a:solidFill>
              </a:rPr>
              <a:t>Change Authorized Representative</a:t>
            </a:r>
          </a:p>
          <a:p>
            <a:pPr>
              <a:spcBef>
                <a:spcPts val="600"/>
              </a:spcBef>
              <a:buClrTx/>
              <a:buFont typeface="Arial" pitchFamily="34" charset="0"/>
              <a:buChar char="•"/>
            </a:pPr>
            <a:endParaRPr lang="en-US" sz="3200" dirty="0">
              <a:solidFill>
                <a:srgbClr val="1F497D"/>
              </a:solidFill>
            </a:endParaRPr>
          </a:p>
          <a:p>
            <a:endParaRPr lang="en-US" dirty="0"/>
          </a:p>
        </p:txBody>
      </p:sp>
      <p:sp>
        <p:nvSpPr>
          <p:cNvPr id="4" name="Slide Number Placeholder 3">
            <a:extLst>
              <a:ext uri="{FF2B5EF4-FFF2-40B4-BE49-F238E27FC236}">
                <a16:creationId xmlns:a16="http://schemas.microsoft.com/office/drawing/2014/main" id="{B0CC0CDC-D4CB-4225-AA43-2FFF6075EC93}"/>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46</a:t>
            </a:fld>
            <a:endParaRPr lang="en-US" dirty="0"/>
          </a:p>
        </p:txBody>
      </p:sp>
    </p:spTree>
    <p:extLst>
      <p:ext uri="{BB962C8B-B14F-4D97-AF65-F5344CB8AC3E}">
        <p14:creationId xmlns:p14="http://schemas.microsoft.com/office/powerpoint/2010/main" val="3671880529"/>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FPO Modification Analysis</a:t>
            </a:r>
          </a:p>
        </p:txBody>
      </p:sp>
      <p:sp>
        <p:nvSpPr>
          <p:cNvPr id="3" name="Content Placeholder 2"/>
          <p:cNvSpPr>
            <a:spLocks noGrp="1"/>
          </p:cNvSpPr>
          <p:nvPr>
            <p:ph idx="1"/>
          </p:nvPr>
        </p:nvSpPr>
        <p:spPr>
          <a:xfrm>
            <a:off x="1113790" y="1096245"/>
            <a:ext cx="7955280" cy="4406348"/>
          </a:xfrm>
        </p:spPr>
        <p:txBody>
          <a:bodyPr>
            <a:normAutofit lnSpcReduction="10000"/>
          </a:bodyPr>
          <a:lstStyle/>
          <a:p>
            <a:pPr>
              <a:lnSpc>
                <a:spcPct val="90000"/>
              </a:lnSpc>
              <a:spcBef>
                <a:spcPts val="600"/>
              </a:spcBef>
              <a:buClrTx/>
              <a:buFont typeface="Arial" pitchFamily="34" charset="0"/>
              <a:buChar char="•"/>
            </a:pPr>
            <a:r>
              <a:rPr lang="en-US" dirty="0">
                <a:solidFill>
                  <a:srgbClr val="1F497D"/>
                </a:solidFill>
              </a:rPr>
              <a:t>Grant Quality</a:t>
            </a:r>
          </a:p>
          <a:p>
            <a:pPr lvl="1">
              <a:lnSpc>
                <a:spcPct val="90000"/>
              </a:lnSpc>
              <a:spcBef>
                <a:spcPts val="600"/>
              </a:spcBef>
              <a:buClrTx/>
              <a:buFont typeface="Wingdings" pitchFamily="2" charset="2"/>
              <a:buChar char="ü"/>
            </a:pPr>
            <a:r>
              <a:rPr lang="en-US" dirty="0">
                <a:solidFill>
                  <a:srgbClr val="1F497D"/>
                </a:solidFill>
              </a:rPr>
              <a:t>Services</a:t>
            </a:r>
          </a:p>
          <a:p>
            <a:pPr lvl="1">
              <a:lnSpc>
                <a:spcPct val="90000"/>
              </a:lnSpc>
              <a:spcBef>
                <a:spcPts val="600"/>
              </a:spcBef>
              <a:buClrTx/>
              <a:buFont typeface="Wingdings" pitchFamily="2" charset="2"/>
              <a:buChar char="ü"/>
            </a:pPr>
            <a:r>
              <a:rPr lang="en-US" dirty="0">
                <a:solidFill>
                  <a:srgbClr val="1F497D"/>
                </a:solidFill>
              </a:rPr>
              <a:t>Staffing</a:t>
            </a:r>
          </a:p>
          <a:p>
            <a:pPr lvl="1">
              <a:lnSpc>
                <a:spcPct val="90000"/>
              </a:lnSpc>
              <a:spcBef>
                <a:spcPts val="600"/>
              </a:spcBef>
              <a:buClrTx/>
              <a:buFont typeface="Wingdings" pitchFamily="2" charset="2"/>
              <a:buChar char="ü"/>
            </a:pPr>
            <a:endParaRPr lang="en-US" dirty="0">
              <a:solidFill>
                <a:srgbClr val="1F497D"/>
              </a:solidFill>
            </a:endParaRPr>
          </a:p>
          <a:p>
            <a:pPr>
              <a:lnSpc>
                <a:spcPct val="90000"/>
              </a:lnSpc>
              <a:spcBef>
                <a:spcPts val="600"/>
              </a:spcBef>
              <a:buClrTx/>
              <a:buFont typeface="Arial" pitchFamily="34" charset="0"/>
              <a:buChar char="•"/>
            </a:pPr>
            <a:r>
              <a:rPr lang="en-US" dirty="0">
                <a:solidFill>
                  <a:srgbClr val="1F497D"/>
                </a:solidFill>
              </a:rPr>
              <a:t>Grant Efficiency</a:t>
            </a:r>
          </a:p>
          <a:p>
            <a:pPr lvl="1">
              <a:lnSpc>
                <a:spcPct val="90000"/>
              </a:lnSpc>
              <a:spcBef>
                <a:spcPts val="600"/>
              </a:spcBef>
              <a:buClrTx/>
              <a:buFont typeface="Wingdings" pitchFamily="2" charset="2"/>
              <a:buChar char="ü"/>
            </a:pPr>
            <a:r>
              <a:rPr lang="en-US" dirty="0">
                <a:solidFill>
                  <a:srgbClr val="1F497D"/>
                </a:solidFill>
              </a:rPr>
              <a:t>Timely</a:t>
            </a:r>
          </a:p>
          <a:p>
            <a:pPr lvl="1">
              <a:lnSpc>
                <a:spcPct val="90000"/>
              </a:lnSpc>
              <a:spcBef>
                <a:spcPts val="600"/>
              </a:spcBef>
              <a:buClrTx/>
              <a:buFont typeface="Wingdings" pitchFamily="2" charset="2"/>
              <a:buChar char="ü"/>
            </a:pPr>
            <a:r>
              <a:rPr lang="en-US" dirty="0">
                <a:solidFill>
                  <a:srgbClr val="1F497D"/>
                </a:solidFill>
              </a:rPr>
              <a:t>Cost Effective</a:t>
            </a:r>
          </a:p>
          <a:p>
            <a:pPr>
              <a:lnSpc>
                <a:spcPct val="90000"/>
              </a:lnSpc>
              <a:spcBef>
                <a:spcPts val="600"/>
              </a:spcBef>
              <a:buClrTx/>
              <a:buFont typeface="Arial" pitchFamily="34" charset="0"/>
              <a:buChar char="•"/>
            </a:pPr>
            <a:endParaRPr lang="en-US" dirty="0">
              <a:solidFill>
                <a:srgbClr val="1F497D"/>
              </a:solidFill>
            </a:endParaRPr>
          </a:p>
          <a:p>
            <a:pPr>
              <a:lnSpc>
                <a:spcPct val="90000"/>
              </a:lnSpc>
              <a:spcBef>
                <a:spcPts val="600"/>
              </a:spcBef>
              <a:buClrTx/>
              <a:buFont typeface="Arial" pitchFamily="34" charset="0"/>
              <a:buChar char="•"/>
            </a:pPr>
            <a:r>
              <a:rPr lang="en-US" dirty="0">
                <a:solidFill>
                  <a:srgbClr val="1F497D"/>
                </a:solidFill>
              </a:rPr>
              <a:t>Grant Performance</a:t>
            </a:r>
          </a:p>
          <a:p>
            <a:pPr lvl="1">
              <a:lnSpc>
                <a:spcPct val="90000"/>
              </a:lnSpc>
              <a:spcBef>
                <a:spcPts val="600"/>
              </a:spcBef>
              <a:buClrTx/>
              <a:buFont typeface="Wingdings" pitchFamily="2" charset="2"/>
              <a:buChar char="ü"/>
            </a:pPr>
            <a:r>
              <a:rPr lang="en-US" dirty="0">
                <a:solidFill>
                  <a:srgbClr val="1F497D"/>
                </a:solidFill>
              </a:rPr>
              <a:t>Enrollments</a:t>
            </a:r>
          </a:p>
          <a:p>
            <a:pPr lvl="1">
              <a:lnSpc>
                <a:spcPct val="90000"/>
              </a:lnSpc>
              <a:spcBef>
                <a:spcPts val="600"/>
              </a:spcBef>
              <a:buClrTx/>
              <a:buFont typeface="Wingdings" pitchFamily="2" charset="2"/>
              <a:buChar char="ü"/>
            </a:pPr>
            <a:r>
              <a:rPr lang="en-US" dirty="0">
                <a:solidFill>
                  <a:srgbClr val="1F497D"/>
                </a:solidFill>
              </a:rPr>
              <a:t>Expenditures</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6362699" y="1294365"/>
            <a:ext cx="3695701" cy="3268982"/>
          </a:xfrm>
          <a:prstGeom prst="rect">
            <a:avLst/>
          </a:prstGeom>
        </p:spPr>
      </p:pic>
      <p:sp>
        <p:nvSpPr>
          <p:cNvPr id="5" name="Slide Number Placeholder 3">
            <a:extLst>
              <a:ext uri="{FF2B5EF4-FFF2-40B4-BE49-F238E27FC236}">
                <a16:creationId xmlns:a16="http://schemas.microsoft.com/office/drawing/2014/main" id="{00279CCF-D39E-4E14-AA4F-955FD1394EE5}"/>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47</a:t>
            </a:fld>
            <a:endParaRPr lang="en-US" dirty="0"/>
          </a:p>
        </p:txBody>
      </p:sp>
    </p:spTree>
    <p:extLst>
      <p:ext uri="{BB962C8B-B14F-4D97-AF65-F5344CB8AC3E}">
        <p14:creationId xmlns:p14="http://schemas.microsoft.com/office/powerpoint/2010/main" val="499992738"/>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378" y="-55313"/>
            <a:ext cx="9895840" cy="1051560"/>
          </a:xfrm>
        </p:spPr>
        <p:txBody>
          <a:bodyPr>
            <a:normAutofit/>
          </a:bodyPr>
          <a:lstStyle/>
          <a:p>
            <a:r>
              <a:rPr lang="en-US" dirty="0"/>
              <a:t>Required Documentation for Modification Requests</a:t>
            </a:r>
          </a:p>
        </p:txBody>
      </p:sp>
      <p:sp>
        <p:nvSpPr>
          <p:cNvPr id="3" name="Content Placeholder 2"/>
          <p:cNvSpPr>
            <a:spLocks noGrp="1"/>
          </p:cNvSpPr>
          <p:nvPr>
            <p:ph idx="1"/>
          </p:nvPr>
        </p:nvSpPr>
        <p:spPr>
          <a:xfrm>
            <a:off x="1366520" y="1207136"/>
            <a:ext cx="7620000" cy="4654617"/>
          </a:xfrm>
        </p:spPr>
        <p:txBody>
          <a:bodyPr>
            <a:normAutofit/>
          </a:bodyPr>
          <a:lstStyle/>
          <a:p>
            <a:pPr>
              <a:lnSpc>
                <a:spcPct val="90000"/>
              </a:lnSpc>
              <a:spcBef>
                <a:spcPts val="600"/>
              </a:spcBef>
              <a:spcAft>
                <a:spcPts val="1200"/>
              </a:spcAft>
              <a:buClrTx/>
              <a:buFont typeface="Arial" pitchFamily="34" charset="0"/>
              <a:buChar char="•"/>
            </a:pPr>
            <a:r>
              <a:rPr lang="en-US" i="1" dirty="0">
                <a:solidFill>
                  <a:srgbClr val="00B050"/>
                </a:solidFill>
              </a:rPr>
              <a:t>Must</a:t>
            </a:r>
            <a:r>
              <a:rPr lang="en-US" dirty="0">
                <a:solidFill>
                  <a:srgbClr val="1F497D"/>
                </a:solidFill>
              </a:rPr>
              <a:t> be submitted with letter on Organization’s Letterhead</a:t>
            </a:r>
          </a:p>
          <a:p>
            <a:pPr>
              <a:lnSpc>
                <a:spcPct val="90000"/>
              </a:lnSpc>
              <a:spcBef>
                <a:spcPts val="600"/>
              </a:spcBef>
              <a:spcAft>
                <a:spcPts val="1200"/>
              </a:spcAft>
              <a:buClrTx/>
              <a:buFont typeface="Arial" pitchFamily="34" charset="0"/>
              <a:buChar char="•"/>
            </a:pPr>
            <a:r>
              <a:rPr lang="en-US" i="1" dirty="0">
                <a:solidFill>
                  <a:srgbClr val="1F497D"/>
                </a:solidFill>
              </a:rPr>
              <a:t>Must</a:t>
            </a:r>
            <a:r>
              <a:rPr lang="en-US" dirty="0">
                <a:solidFill>
                  <a:srgbClr val="1F497D"/>
                </a:solidFill>
              </a:rPr>
              <a:t> be </a:t>
            </a:r>
            <a:r>
              <a:rPr lang="en-US" dirty="0">
                <a:solidFill>
                  <a:srgbClr val="00B050"/>
                </a:solidFill>
              </a:rPr>
              <a:t>signed</a:t>
            </a:r>
            <a:r>
              <a:rPr lang="en-US" dirty="0">
                <a:solidFill>
                  <a:srgbClr val="1F497D"/>
                </a:solidFill>
              </a:rPr>
              <a:t> by the Authorized Representative</a:t>
            </a:r>
          </a:p>
          <a:p>
            <a:pPr>
              <a:lnSpc>
                <a:spcPct val="90000"/>
              </a:lnSpc>
              <a:spcBef>
                <a:spcPts val="600"/>
              </a:spcBef>
              <a:spcAft>
                <a:spcPts val="1200"/>
              </a:spcAft>
              <a:buClrTx/>
              <a:buFont typeface="Arial" pitchFamily="34" charset="0"/>
              <a:buChar char="•"/>
            </a:pPr>
            <a:r>
              <a:rPr lang="en-US" dirty="0">
                <a:solidFill>
                  <a:srgbClr val="1F497D"/>
                </a:solidFill>
              </a:rPr>
              <a:t>Provide the </a:t>
            </a:r>
            <a:r>
              <a:rPr lang="en-US" i="1" dirty="0">
                <a:solidFill>
                  <a:srgbClr val="00B050"/>
                </a:solidFill>
              </a:rPr>
              <a:t>purpose</a:t>
            </a:r>
            <a:r>
              <a:rPr lang="en-US" dirty="0">
                <a:solidFill>
                  <a:srgbClr val="00B050"/>
                </a:solidFill>
              </a:rPr>
              <a:t> </a:t>
            </a:r>
            <a:r>
              <a:rPr lang="en-US" dirty="0">
                <a:solidFill>
                  <a:srgbClr val="1F497D"/>
                </a:solidFill>
              </a:rPr>
              <a:t> </a:t>
            </a:r>
          </a:p>
          <a:p>
            <a:pPr>
              <a:lnSpc>
                <a:spcPct val="90000"/>
              </a:lnSpc>
              <a:spcBef>
                <a:spcPts val="600"/>
              </a:spcBef>
              <a:spcAft>
                <a:spcPts val="1200"/>
              </a:spcAft>
              <a:buClrTx/>
              <a:buFont typeface="Arial" pitchFamily="34" charset="0"/>
              <a:buChar char="•"/>
            </a:pPr>
            <a:r>
              <a:rPr lang="en-US" dirty="0">
                <a:solidFill>
                  <a:srgbClr val="1F497D"/>
                </a:solidFill>
              </a:rPr>
              <a:t>Why it’s </a:t>
            </a:r>
            <a:r>
              <a:rPr lang="en-US" i="1" dirty="0">
                <a:solidFill>
                  <a:srgbClr val="00B050"/>
                </a:solidFill>
              </a:rPr>
              <a:t>necessary</a:t>
            </a:r>
            <a:r>
              <a:rPr lang="en-US" dirty="0">
                <a:solidFill>
                  <a:srgbClr val="1F497D"/>
                </a:solidFill>
              </a:rPr>
              <a:t> </a:t>
            </a:r>
          </a:p>
          <a:p>
            <a:pPr>
              <a:lnSpc>
                <a:spcPct val="90000"/>
              </a:lnSpc>
              <a:spcBef>
                <a:spcPts val="600"/>
              </a:spcBef>
              <a:spcAft>
                <a:spcPts val="1200"/>
              </a:spcAft>
              <a:buClrTx/>
              <a:buFont typeface="Arial" pitchFamily="34" charset="0"/>
              <a:buChar char="•"/>
            </a:pPr>
            <a:r>
              <a:rPr lang="en-US" dirty="0">
                <a:solidFill>
                  <a:srgbClr val="1F497D"/>
                </a:solidFill>
              </a:rPr>
              <a:t>How the change will </a:t>
            </a:r>
            <a:r>
              <a:rPr lang="en-US" i="1" dirty="0">
                <a:solidFill>
                  <a:srgbClr val="00B050"/>
                </a:solidFill>
              </a:rPr>
              <a:t>benefit</a:t>
            </a:r>
            <a:r>
              <a:rPr lang="en-US" dirty="0">
                <a:solidFill>
                  <a:srgbClr val="1F497D"/>
                </a:solidFill>
              </a:rPr>
              <a:t> the program</a:t>
            </a:r>
          </a:p>
          <a:p>
            <a:pPr>
              <a:lnSpc>
                <a:spcPct val="90000"/>
              </a:lnSpc>
              <a:spcBef>
                <a:spcPts val="600"/>
              </a:spcBef>
              <a:spcAft>
                <a:spcPts val="1200"/>
              </a:spcAft>
              <a:buClrTx/>
              <a:buFont typeface="Arial" pitchFamily="34" charset="0"/>
              <a:buChar char="•"/>
            </a:pPr>
            <a:r>
              <a:rPr lang="en-US" dirty="0">
                <a:solidFill>
                  <a:srgbClr val="1F497D"/>
                </a:solidFill>
              </a:rPr>
              <a:t>Appropriate </a:t>
            </a:r>
            <a:r>
              <a:rPr lang="en-US" i="1" dirty="0">
                <a:solidFill>
                  <a:srgbClr val="00B050"/>
                </a:solidFill>
              </a:rPr>
              <a:t>documentation</a:t>
            </a:r>
            <a:r>
              <a:rPr lang="en-US" dirty="0">
                <a:solidFill>
                  <a:srgbClr val="1F497D"/>
                </a:solidFill>
              </a:rPr>
              <a:t> to support Modification</a:t>
            </a:r>
          </a:p>
          <a:p>
            <a:endParaRPr lang="en-US" dirty="0"/>
          </a:p>
        </p:txBody>
      </p:sp>
      <p:sp>
        <p:nvSpPr>
          <p:cNvPr id="4" name="Slide Number Placeholder 3">
            <a:extLst>
              <a:ext uri="{FF2B5EF4-FFF2-40B4-BE49-F238E27FC236}">
                <a16:creationId xmlns:a16="http://schemas.microsoft.com/office/drawing/2014/main" id="{1B3F716D-CF2D-4AEB-ACEE-81CD2A248583}"/>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48</a:t>
            </a:fld>
            <a:endParaRPr lang="en-US" dirty="0"/>
          </a:p>
        </p:txBody>
      </p:sp>
    </p:spTree>
    <p:extLst>
      <p:ext uri="{BB962C8B-B14F-4D97-AF65-F5344CB8AC3E}">
        <p14:creationId xmlns:p14="http://schemas.microsoft.com/office/powerpoint/2010/main" val="1433283267"/>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How to Submit a Modification?</a:t>
            </a:r>
            <a:endParaRPr lang="en-US" dirty="0"/>
          </a:p>
        </p:txBody>
      </p:sp>
      <p:sp>
        <p:nvSpPr>
          <p:cNvPr id="3" name="Content Placeholder 2"/>
          <p:cNvSpPr>
            <a:spLocks noGrp="1"/>
          </p:cNvSpPr>
          <p:nvPr>
            <p:ph idx="1"/>
          </p:nvPr>
        </p:nvSpPr>
        <p:spPr>
          <a:xfrm>
            <a:off x="1000760" y="1092631"/>
            <a:ext cx="9453880" cy="4654617"/>
          </a:xfrm>
        </p:spPr>
        <p:txBody>
          <a:bodyPr>
            <a:normAutofit/>
          </a:bodyPr>
          <a:lstStyle/>
          <a:p>
            <a:pPr marL="0" indent="0">
              <a:spcBef>
                <a:spcPts val="600"/>
              </a:spcBef>
              <a:buClrTx/>
              <a:buNone/>
            </a:pPr>
            <a:r>
              <a:rPr lang="en-US" sz="3200" dirty="0">
                <a:solidFill>
                  <a:srgbClr val="1F497D"/>
                </a:solidFill>
              </a:rPr>
              <a:t>ALL requests for modifications should be submitted to your FPO</a:t>
            </a:r>
          </a:p>
          <a:p>
            <a:pPr lvl="1">
              <a:spcBef>
                <a:spcPts val="600"/>
              </a:spcBef>
              <a:buClrTx/>
            </a:pPr>
            <a:r>
              <a:rPr lang="en-US" sz="2000" dirty="0">
                <a:solidFill>
                  <a:srgbClr val="1F497D"/>
                </a:solidFill>
              </a:rPr>
              <a:t>See the grantee hand book for details</a:t>
            </a:r>
          </a:p>
          <a:p>
            <a:pPr marL="0" indent="0">
              <a:spcBef>
                <a:spcPts val="600"/>
              </a:spcBef>
              <a:buClrTx/>
              <a:buNone/>
            </a:pPr>
            <a:endParaRPr lang="en-US" sz="3200" dirty="0">
              <a:solidFill>
                <a:srgbClr val="1F497D"/>
              </a:solidFill>
            </a:endParaRPr>
          </a:p>
          <a:p>
            <a:pPr marL="0" indent="0">
              <a:spcBef>
                <a:spcPts val="600"/>
              </a:spcBef>
              <a:buClrTx/>
              <a:buNone/>
            </a:pPr>
            <a:r>
              <a:rPr lang="en-US" sz="3200" dirty="0">
                <a:solidFill>
                  <a:srgbClr val="1F497D"/>
                </a:solidFill>
              </a:rPr>
              <a:t>The FPO will review and </a:t>
            </a:r>
          </a:p>
          <a:p>
            <a:pPr marL="971550" lvl="1" indent="-514350">
              <a:spcBef>
                <a:spcPts val="600"/>
              </a:spcBef>
              <a:buClrTx/>
              <a:buFont typeface="+mj-lt"/>
              <a:buAutoNum type="arabicParenR"/>
            </a:pPr>
            <a:r>
              <a:rPr lang="en-US" dirty="0">
                <a:solidFill>
                  <a:srgbClr val="1F497D"/>
                </a:solidFill>
              </a:rPr>
              <a:t>recommend approval to the Grant Officer; or </a:t>
            </a:r>
          </a:p>
          <a:p>
            <a:pPr marL="971550" lvl="1" indent="-514350">
              <a:spcBef>
                <a:spcPts val="600"/>
              </a:spcBef>
              <a:buClrTx/>
              <a:buFont typeface="+mj-lt"/>
              <a:buAutoNum type="arabicParenR"/>
            </a:pPr>
            <a:r>
              <a:rPr lang="en-US" dirty="0">
                <a:solidFill>
                  <a:srgbClr val="1F497D"/>
                </a:solidFill>
              </a:rPr>
              <a:t>request revisions; or   </a:t>
            </a:r>
          </a:p>
          <a:p>
            <a:pPr marL="971550" lvl="1" indent="-514350">
              <a:spcBef>
                <a:spcPts val="600"/>
              </a:spcBef>
              <a:buClrTx/>
              <a:buFont typeface="+mj-lt"/>
              <a:buAutoNum type="arabicParenR"/>
            </a:pPr>
            <a:r>
              <a:rPr lang="en-US" dirty="0">
                <a:solidFill>
                  <a:srgbClr val="1F497D"/>
                </a:solidFill>
              </a:rPr>
              <a:t>recommend another course of action </a:t>
            </a:r>
          </a:p>
          <a:p>
            <a:endParaRPr lang="en-US" dirty="0"/>
          </a:p>
        </p:txBody>
      </p:sp>
      <p:sp>
        <p:nvSpPr>
          <p:cNvPr id="4" name="Slide Number Placeholder 3">
            <a:extLst>
              <a:ext uri="{FF2B5EF4-FFF2-40B4-BE49-F238E27FC236}">
                <a16:creationId xmlns:a16="http://schemas.microsoft.com/office/drawing/2014/main" id="{6700AEAF-4296-4A60-871B-D1EF0FDE9E96}"/>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6D636C-90A3-4979-BA37-BAB384B22101}" type="slidenum">
              <a:rPr lang="en-US" smtClean="0"/>
              <a:pPr/>
              <a:t>49</a:t>
            </a:fld>
            <a:endParaRPr lang="en-US" dirty="0"/>
          </a:p>
        </p:txBody>
      </p:sp>
    </p:spTree>
    <p:extLst>
      <p:ext uri="{BB962C8B-B14F-4D97-AF65-F5344CB8AC3E}">
        <p14:creationId xmlns:p14="http://schemas.microsoft.com/office/powerpoint/2010/main" val="204286574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normAutofit/>
          </a:bodyPr>
          <a:lstStyle/>
          <a:p>
            <a:r>
              <a:rPr lang="en-US" sz="3200"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Tree>
    <p:extLst>
      <p:ext uri="{BB962C8B-B14F-4D97-AF65-F5344CB8AC3E}">
        <p14:creationId xmlns:p14="http://schemas.microsoft.com/office/powerpoint/2010/main" val="3263777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50</a:t>
            </a:fld>
            <a:endParaRPr lang="en-US"/>
          </a:p>
        </p:txBody>
      </p:sp>
      <p:sp>
        <p:nvSpPr>
          <p:cNvPr id="3" name="Title 2"/>
          <p:cNvSpPr>
            <a:spLocks noGrp="1"/>
          </p:cNvSpPr>
          <p:nvPr>
            <p:ph type="title"/>
          </p:nvPr>
        </p:nvSpPr>
        <p:spPr/>
        <p:txBody>
          <a:bodyPr/>
          <a:lstStyle/>
          <a:p>
            <a:r>
              <a:rPr lang="en-US" dirty="0"/>
              <a:t>Modification Analysis</a:t>
            </a:r>
          </a:p>
        </p:txBody>
      </p:sp>
      <p:graphicFrame>
        <p:nvGraphicFramePr>
          <p:cNvPr id="5" name="Content Placeholder 4">
            <a:extLst>
              <a:ext uri="{FF2B5EF4-FFF2-40B4-BE49-F238E27FC236}">
                <a16:creationId xmlns:a16="http://schemas.microsoft.com/office/drawing/2014/main" id="{2CE8C99C-0C45-4633-8778-2C1A60616FB4}"/>
              </a:ext>
            </a:extLst>
          </p:cNvPr>
          <p:cNvGraphicFramePr>
            <a:graphicFrameLocks noGrp="1"/>
          </p:cNvGraphicFramePr>
          <p:nvPr>
            <p:ph idx="1"/>
            <p:extLst>
              <p:ext uri="{D42A27DB-BD31-4B8C-83A1-F6EECF244321}">
                <p14:modId xmlns:p14="http://schemas.microsoft.com/office/powerpoint/2010/main" val="1795943091"/>
              </p:ext>
            </p:extLst>
          </p:nvPr>
        </p:nvGraphicFramePr>
        <p:xfrm>
          <a:off x="806450" y="1138238"/>
          <a:ext cx="11080750" cy="503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Laptop with the word Modification on the screen">
            <a:extLst>
              <a:ext uri="{FF2B5EF4-FFF2-40B4-BE49-F238E27FC236}">
                <a16:creationId xmlns:a16="http://schemas.microsoft.com/office/drawing/2014/main" id="{3B70F8E9-D9AE-4AAA-ABE8-D27918620D0B}"/>
              </a:ext>
            </a:extLst>
          </p:cNvPr>
          <p:cNvPicPr>
            <a:picLocks/>
          </p:cNvPicPr>
          <p:nvPr/>
        </p:nvPicPr>
        <p:blipFill>
          <a:blip r:embed="rId8" cstate="hqprint">
            <a:extLst>
              <a:ext uri="{28A0092B-C50C-407E-A947-70E740481C1C}">
                <a14:useLocalDpi xmlns:a14="http://schemas.microsoft.com/office/drawing/2010/main" val="0"/>
              </a:ext>
            </a:extLst>
          </a:blip>
          <a:stretch>
            <a:fillRect/>
          </a:stretch>
        </p:blipFill>
        <p:spPr>
          <a:xfrm>
            <a:off x="9085257" y="1138238"/>
            <a:ext cx="2801943" cy="1993392"/>
          </a:xfrm>
          <a:prstGeom prst="rect">
            <a:avLst/>
          </a:prstGeom>
        </p:spPr>
      </p:pic>
    </p:spTree>
    <p:extLst>
      <p:ext uri="{BB962C8B-B14F-4D97-AF65-F5344CB8AC3E}">
        <p14:creationId xmlns:p14="http://schemas.microsoft.com/office/powerpoint/2010/main" val="3930534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51</a:t>
            </a:fld>
            <a:endParaRPr lang="en-US"/>
          </a:p>
        </p:txBody>
      </p:sp>
      <p:sp>
        <p:nvSpPr>
          <p:cNvPr id="3" name="Title 2"/>
          <p:cNvSpPr>
            <a:spLocks noGrp="1"/>
          </p:cNvSpPr>
          <p:nvPr>
            <p:ph type="title"/>
          </p:nvPr>
        </p:nvSpPr>
        <p:spPr/>
        <p:txBody>
          <a:bodyPr/>
          <a:lstStyle/>
          <a:p>
            <a:r>
              <a:rPr lang="en-US" dirty="0"/>
              <a:t>Modification Process</a:t>
            </a:r>
          </a:p>
        </p:txBody>
      </p:sp>
      <p:graphicFrame>
        <p:nvGraphicFramePr>
          <p:cNvPr id="5" name="Content Placeholder 4">
            <a:extLst>
              <a:ext uri="{FF2B5EF4-FFF2-40B4-BE49-F238E27FC236}">
                <a16:creationId xmlns:a16="http://schemas.microsoft.com/office/drawing/2014/main" id="{54B286B6-35E5-4AE2-AA0D-889818036A22}"/>
              </a:ext>
            </a:extLst>
          </p:cNvPr>
          <p:cNvGraphicFramePr>
            <a:graphicFrameLocks noGrp="1"/>
          </p:cNvGraphicFramePr>
          <p:nvPr>
            <p:ph idx="1"/>
            <p:extLst>
              <p:ext uri="{D42A27DB-BD31-4B8C-83A1-F6EECF244321}">
                <p14:modId xmlns:p14="http://schemas.microsoft.com/office/powerpoint/2010/main" val="2599231778"/>
              </p:ext>
            </p:extLst>
          </p:nvPr>
        </p:nvGraphicFramePr>
        <p:xfrm>
          <a:off x="806450" y="1138238"/>
          <a:ext cx="11080750" cy="503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6296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8B7785-F6D6-45F8-833E-07BD84680091}" type="slidenum">
              <a:rPr lang="en-US" smtClean="0"/>
              <a:t>52</a:t>
            </a:fld>
            <a:endParaRPr lang="en-US"/>
          </a:p>
        </p:txBody>
      </p:sp>
      <p:sp>
        <p:nvSpPr>
          <p:cNvPr id="14" name="Title 13"/>
          <p:cNvSpPr>
            <a:spLocks noGrp="1"/>
          </p:cNvSpPr>
          <p:nvPr>
            <p:ph type="title"/>
          </p:nvPr>
        </p:nvSpPr>
        <p:spPr/>
        <p:txBody>
          <a:bodyPr/>
          <a:lstStyle/>
          <a:p>
            <a:r>
              <a:rPr lang="en-US" dirty="0"/>
              <a:t>ETA Evaluation 	</a:t>
            </a:r>
          </a:p>
        </p:txBody>
      </p:sp>
      <p:sp>
        <p:nvSpPr>
          <p:cNvPr id="15" name="Text Placeholder 14"/>
          <p:cNvSpPr>
            <a:spLocks noGrp="1"/>
          </p:cNvSpPr>
          <p:nvPr>
            <p:ph idx="1"/>
          </p:nvPr>
        </p:nvSpPr>
        <p:spPr/>
        <p:txBody>
          <a:bodyPr>
            <a:normAutofit/>
          </a:bodyPr>
          <a:lstStyle/>
          <a:p>
            <a:r>
              <a:rPr lang="en-US" dirty="0"/>
              <a:t>As a condition of grant award, grantees are required to participate in an evaluation, if undertaken by DOL. </a:t>
            </a:r>
          </a:p>
          <a:p>
            <a:r>
              <a:rPr lang="en-US" dirty="0"/>
              <a:t>The evaluation may include an implementation assessment across grantees, an impact and/or outcomes analysis of all or selected sites within or across grantees, and a benefit/cost analysis or assessment of return on investment.</a:t>
            </a:r>
          </a:p>
        </p:txBody>
      </p:sp>
    </p:spTree>
    <p:extLst>
      <p:ext uri="{BB962C8B-B14F-4D97-AF65-F5344CB8AC3E}">
        <p14:creationId xmlns:p14="http://schemas.microsoft.com/office/powerpoint/2010/main" val="39084296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53</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normAutofit/>
          </a:bodyPr>
          <a:lstStyle/>
          <a:p>
            <a:r>
              <a:rPr lang="en-US" dirty="0"/>
              <a:t>Additional 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324394" y="1124299"/>
            <a:ext cx="5181600" cy="5015820"/>
          </a:xfrm>
        </p:spPr>
        <p:txBody>
          <a:bodyPr/>
          <a:lstStyle/>
          <a:p>
            <a:r>
              <a:rPr lang="en-US" dirty="0" err="1"/>
              <a:t>WorkforceGPS</a:t>
            </a:r>
            <a:r>
              <a:rPr lang="en-US" dirty="0"/>
              <a:t> – Apprenticeship                                                                                                                                                                                                                                                                                                                                                                                                                                                                                                                                                                                                                                                                                                                                                                                                                                                                                                                                                                                                                                                                                                                                                                                                                                                                                                                                                                                                                                                                                                                                                                                                                                                                                                                                                                                                                                                                                                                                                                                                                                                                                                                                                                                                                                                                                                                                                                                                                                                                                                                                                                                                                                                              </a:t>
            </a:r>
          </a:p>
          <a:p>
            <a:pPr lvl="1"/>
            <a:r>
              <a:rPr lang="en-US" dirty="0"/>
              <a:t>Key resource and best practices for grantees</a:t>
            </a:r>
          </a:p>
          <a:p>
            <a:pPr lvl="2"/>
            <a:r>
              <a:rPr lang="en-US" dirty="0"/>
              <a:t>https://apprenticeship.workforcegps.org/homeName of Reference Item</a:t>
            </a:r>
          </a:p>
          <a:p>
            <a:r>
              <a:rPr lang="en-US" dirty="0"/>
              <a:t>Uniform Guidance Overview </a:t>
            </a:r>
          </a:p>
          <a:p>
            <a:pPr lvl="1"/>
            <a:r>
              <a:rPr lang="en-US" dirty="0"/>
              <a:t>Grants Management Requirements </a:t>
            </a:r>
          </a:p>
          <a:p>
            <a:pPr lvl="2"/>
            <a:r>
              <a:rPr lang="en-US" dirty="0"/>
              <a:t>https://doleta.gov/grants/UniformGuidance.cfm</a:t>
            </a:r>
          </a:p>
          <a:p>
            <a:pPr lvl="1"/>
            <a:endParaRPr lang="en-US" dirty="0"/>
          </a:p>
          <a:p>
            <a:r>
              <a:rPr lang="en-US" dirty="0"/>
              <a:t>OGM SMART Training </a:t>
            </a:r>
          </a:p>
          <a:p>
            <a:pPr lvl="1"/>
            <a:r>
              <a:rPr lang="en-US" dirty="0"/>
              <a:t>Additional information about this resource</a:t>
            </a:r>
          </a:p>
          <a:p>
            <a:pPr lvl="2"/>
            <a:r>
              <a:rPr lang="en-US" dirty="0"/>
              <a:t>https://grantsapplicationandmanagement.workforcegps.org/resources/2019/12/15/21/50/SMART_3-0_Webinar_Training_Series</a:t>
            </a:r>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a:xfrm>
            <a:off x="6128657" y="1061329"/>
            <a:ext cx="5181600" cy="5015820"/>
          </a:xfrm>
        </p:spPr>
        <p:txBody>
          <a:bodyPr/>
          <a:lstStyle/>
          <a:p>
            <a:r>
              <a:rPr lang="en-US" dirty="0"/>
              <a:t>Grantee Handbook </a:t>
            </a:r>
          </a:p>
          <a:p>
            <a:pPr lvl="1"/>
            <a:r>
              <a:rPr lang="en-US" dirty="0"/>
              <a:t>Resource on how to effectively manage ETA grants</a:t>
            </a:r>
          </a:p>
          <a:p>
            <a:pPr lvl="2"/>
            <a:r>
              <a:rPr lang="en-US" sz="2000" u="sng" dirty="0">
                <a:hlinkClick r:id="rId4"/>
              </a:rPr>
              <a:t>https://doleta.gov/grants/docs/ETA_Grantee_Handbook.pdf</a:t>
            </a:r>
            <a:endParaRPr lang="en-US" sz="2000" dirty="0"/>
          </a:p>
          <a:p>
            <a:r>
              <a:rPr lang="en-US" dirty="0"/>
              <a:t>Performance reporting </a:t>
            </a:r>
          </a:p>
          <a:p>
            <a:pPr lvl="1"/>
            <a:r>
              <a:rPr lang="en-US" dirty="0"/>
              <a:t>WIPS Performance Reporting Resources </a:t>
            </a:r>
          </a:p>
          <a:p>
            <a:pPr lvl="2"/>
            <a:r>
              <a:rPr lang="en-US" dirty="0"/>
              <a:t>https://www.doleta.gov/performance/Name of Reference Item</a:t>
            </a:r>
          </a:p>
          <a:p>
            <a:r>
              <a:rPr lang="en-US" dirty="0"/>
              <a:t>Grants Management Training </a:t>
            </a:r>
          </a:p>
          <a:p>
            <a:pPr lvl="1"/>
            <a:r>
              <a:rPr lang="en-US" dirty="0"/>
              <a:t>Workforce GPS Grants Management Training Resources</a:t>
            </a:r>
          </a:p>
          <a:p>
            <a:pPr lvl="2"/>
            <a:r>
              <a:rPr lang="en-US" dirty="0"/>
              <a:t>https://grantsapplicationandmanagement.workforcegps.org/resources/2016/12/14/10/45/Grant-Management-TrainingName of Reference Item</a:t>
            </a:r>
          </a:p>
          <a:p>
            <a:pPr lvl="1"/>
            <a:r>
              <a:rPr lang="en-US" dirty="0"/>
              <a:t>Grants.gov Grants Management Training </a:t>
            </a:r>
          </a:p>
          <a:p>
            <a:pPr lvl="2"/>
            <a:r>
              <a:rPr lang="en-US" dirty="0"/>
              <a:t>https://www.grants.gov/web/grants/learn-grants/grant-reporting.html</a:t>
            </a:r>
          </a:p>
        </p:txBody>
      </p:sp>
    </p:spTree>
    <p:custDataLst>
      <p:tags r:id="rId1"/>
    </p:custDataLst>
    <p:extLst>
      <p:ext uri="{BB962C8B-B14F-4D97-AF65-F5344CB8AC3E}">
        <p14:creationId xmlns:p14="http://schemas.microsoft.com/office/powerpoint/2010/main" val="1677857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54</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custDataLst>
      <p:tags r:id="rId1"/>
    </p:custDataLst>
    <p:extLst>
      <p:ext uri="{BB962C8B-B14F-4D97-AF65-F5344CB8AC3E}">
        <p14:creationId xmlns:p14="http://schemas.microsoft.com/office/powerpoint/2010/main" val="983620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55</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normAutofit/>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lnSpcReduction="10000"/>
          </a:bodyPr>
          <a:lstStyle/>
          <a:p>
            <a:r>
              <a:rPr lang="en-US" dirty="0"/>
              <a:t>Marcia Hampton</a:t>
            </a:r>
          </a:p>
          <a:p>
            <a:pPr lvl="1"/>
            <a:r>
              <a:rPr lang="en-US" dirty="0"/>
              <a:t>Grants Investment Supervisor </a:t>
            </a:r>
          </a:p>
          <a:p>
            <a:pPr lvl="2"/>
            <a:r>
              <a:rPr lang="en-US" dirty="0"/>
              <a:t>USDOL, ETA, DWOI</a:t>
            </a:r>
          </a:p>
          <a:p>
            <a:pPr lvl="3"/>
            <a:r>
              <a:rPr lang="en-US" dirty="0">
                <a:hlinkClick r:id="rId4"/>
              </a:rPr>
              <a:t>Hampton.Marcia@dol.gov</a:t>
            </a:r>
            <a:r>
              <a:rPr lang="en-US" dirty="0"/>
              <a:t> </a:t>
            </a:r>
          </a:p>
          <a:p>
            <a:pPr lvl="4"/>
            <a:r>
              <a:rPr lang="en-US"/>
              <a:t>202.693.2626</a:t>
            </a:r>
            <a:endParaRPr lang="en-US" dirty="0"/>
          </a:p>
          <a:p>
            <a:r>
              <a:rPr lang="en-US" dirty="0"/>
              <a:t>Brinda Ruggles </a:t>
            </a:r>
          </a:p>
          <a:p>
            <a:pPr lvl="1"/>
            <a:r>
              <a:rPr lang="en-US" dirty="0"/>
              <a:t>Grant Officer </a:t>
            </a:r>
          </a:p>
          <a:p>
            <a:pPr lvl="2"/>
            <a:r>
              <a:rPr lang="en-US" dirty="0"/>
              <a:t>USDOL, ETA, OGM</a:t>
            </a:r>
          </a:p>
          <a:p>
            <a:pPr lvl="3"/>
            <a:r>
              <a:rPr lang="en-US"/>
              <a:t>Ruggles.Brinda@dol.gov</a:t>
            </a:r>
            <a:endParaRPr lang="en-US" dirty="0"/>
          </a:p>
          <a:p>
            <a:pPr lvl="4"/>
            <a:r>
              <a:rPr lang="en-US"/>
              <a:t>202.693.3437</a:t>
            </a:r>
            <a:endParaRPr lang="en-US" dirty="0"/>
          </a:p>
          <a:p>
            <a:r>
              <a:rPr lang="en-US" dirty="0"/>
              <a:t>Michelle Mills </a:t>
            </a:r>
          </a:p>
          <a:p>
            <a:pPr lvl="1"/>
            <a:r>
              <a:rPr lang="en-US" dirty="0"/>
              <a:t>Project Manager </a:t>
            </a:r>
          </a:p>
          <a:p>
            <a:pPr lvl="2"/>
            <a:r>
              <a:rPr lang="en-US" dirty="0"/>
              <a:t>USDOL, ETA, DWOI</a:t>
            </a:r>
          </a:p>
          <a:p>
            <a:pPr lvl="3"/>
            <a:r>
              <a:rPr lang="en-US" dirty="0"/>
              <a:t>Mills.michelle.v@dol.gov</a:t>
            </a:r>
          </a:p>
          <a:p>
            <a:pPr lvl="4"/>
            <a:r>
              <a:rPr lang="en-US" dirty="0"/>
              <a:t>202.693.3998</a:t>
            </a:r>
          </a:p>
        </p:txBody>
      </p:sp>
    </p:spTree>
    <p:custDataLst>
      <p:tags r:id="rId1"/>
    </p:custDataLst>
    <p:extLst>
      <p:ext uri="{BB962C8B-B14F-4D97-AF65-F5344CB8AC3E}">
        <p14:creationId xmlns:p14="http://schemas.microsoft.com/office/powerpoint/2010/main" val="1097583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
        <p:nvSpPr>
          <p:cNvPr id="5" name="Text Placeholder 5">
            <a:extLst>
              <a:ext uri="{FF2B5EF4-FFF2-40B4-BE49-F238E27FC236}">
                <a16:creationId xmlns:a16="http://schemas.microsoft.com/office/drawing/2014/main" id="{13A4F6EA-DE92-4510-96B9-1288C862AA07}"/>
              </a:ext>
            </a:extLst>
          </p:cNvPr>
          <p:cNvSpPr txBox="1">
            <a:spLocks/>
          </p:cNvSpPr>
          <p:nvPr/>
        </p:nvSpPr>
        <p:spPr>
          <a:xfrm>
            <a:off x="307622" y="4299672"/>
            <a:ext cx="7042990" cy="787542"/>
          </a:xfrm>
          <a:prstGeom prst="rect">
            <a:avLst/>
          </a:prstGeom>
          <a:noFill/>
          <a:ln w="19050" cap="flat" cmpd="sng" algn="ctr">
            <a:noFill/>
            <a:prstDash val="dash"/>
            <a:bevel/>
          </a:ln>
          <a:effectLst/>
        </p:spPr>
        <p:txBody>
          <a:bodyPr vert="horz" wrap="square" lIns="91440" tIns="0" rIns="91440" bIns="0" rtlCol="0" anchor="b">
            <a:noAutofit/>
          </a:bodyPr>
          <a:lstStyle>
            <a:lvl1pPr marL="0" indent="0" algn="l" defTabSz="914400" rtl="0" eaLnBrk="1" latinLnBrk="0" hangingPunct="1">
              <a:lnSpc>
                <a:spcPct val="95000"/>
              </a:lnSpc>
              <a:spcBef>
                <a:spcPts val="1800"/>
              </a:spcBef>
              <a:buClr>
                <a:schemeClr val="accent2"/>
              </a:buClr>
              <a:buFont typeface="Wingdings 3" panose="05040102010807070707" pitchFamily="18" charset="2"/>
              <a:buNone/>
              <a:defRPr sz="2000" b="0" i="0" kern="1200">
                <a:solidFill>
                  <a:schemeClr val="accent1">
                    <a:lumMod val="75000"/>
                  </a:schemeClr>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2000" b="1" kern="1200">
                <a:solidFill>
                  <a:schemeClr val="dk1"/>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800" b="1" kern="1200">
                <a:solidFill>
                  <a:schemeClr val="dk1"/>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600" b="1" kern="1200">
                <a:solidFill>
                  <a:schemeClr val="dk1"/>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600" b="1"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9pPr>
          </a:lstStyle>
          <a:p>
            <a:r>
              <a:rPr lang="en-US"/>
              <a:t>Grant related questions? Email: </a:t>
            </a:r>
            <a:r>
              <a:rPr lang="en-US">
                <a:hlinkClick r:id="rId5"/>
              </a:rPr>
              <a:t>Apprenticeship.grants@dol.gov</a:t>
            </a:r>
            <a:r>
              <a:rPr lang="en-US"/>
              <a:t> </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Grant Purpose </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normAutofit/>
          </a:bodyPr>
          <a:lstStyle/>
          <a:p>
            <a:r>
              <a:rPr lang="en-US" dirty="0"/>
              <a:t>Overview of Tiered Funding Approach </a:t>
            </a:r>
          </a:p>
        </p:txBody>
      </p:sp>
    </p:spTree>
    <p:extLst>
      <p:ext uri="{BB962C8B-B14F-4D97-AF65-F5344CB8AC3E}">
        <p14:creationId xmlns:p14="http://schemas.microsoft.com/office/powerpoint/2010/main" val="315891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normAutofit/>
          </a:bodyPr>
          <a:lstStyle/>
          <a:p>
            <a:r>
              <a:rPr lang="en-US" dirty="0"/>
              <a:t>Grant Purpose </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Build State Capacity &amp; Promote Innovate to Expand RAPs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The goal of these funds is to expand the national Registered Apprenticeship system by funding baseline activities that improve States’ ability to serve, improve, and strategically scale the Registered Apprenticeship Program (RAP) model described in 29 C.F.R. parts 29, Subpart A, and 29 C.F.R.30; and to fund innovations aimed at using RAPs as a tool for developing the economy and building infrastructure.  </a:t>
            </a:r>
          </a:p>
          <a:p>
            <a:endParaRPr lang="en-US" dirty="0"/>
          </a:p>
        </p:txBody>
      </p:sp>
    </p:spTree>
    <p:custDataLst>
      <p:tags r:id="rId1"/>
    </p:custDataLst>
    <p:extLst>
      <p:ext uri="{BB962C8B-B14F-4D97-AF65-F5344CB8AC3E}">
        <p14:creationId xmlns:p14="http://schemas.microsoft.com/office/powerpoint/2010/main" val="44620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15F674-67DA-4DD3-9830-A75CD46DDEA2}"/>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1D78FCF3-560C-401F-81AF-ADB914E546E1}"/>
              </a:ext>
            </a:extLst>
          </p:cNvPr>
          <p:cNvSpPr>
            <a:spLocks noGrp="1"/>
          </p:cNvSpPr>
          <p:nvPr>
            <p:ph type="title"/>
          </p:nvPr>
        </p:nvSpPr>
        <p:spPr/>
        <p:txBody>
          <a:bodyPr>
            <a:normAutofit/>
          </a:bodyPr>
          <a:lstStyle/>
          <a:p>
            <a:r>
              <a:rPr lang="en-US" dirty="0"/>
              <a:t>Tiered Funding Activities </a:t>
            </a:r>
          </a:p>
        </p:txBody>
      </p:sp>
      <p:sp>
        <p:nvSpPr>
          <p:cNvPr id="6" name="Content Placeholder 5">
            <a:extLst>
              <a:ext uri="{FF2B5EF4-FFF2-40B4-BE49-F238E27FC236}">
                <a16:creationId xmlns:a16="http://schemas.microsoft.com/office/drawing/2014/main" id="{600F390C-A08E-48D9-9844-DA96A77EF841}"/>
              </a:ext>
            </a:extLst>
          </p:cNvPr>
          <p:cNvSpPr>
            <a:spLocks noGrp="1"/>
          </p:cNvSpPr>
          <p:nvPr>
            <p:ph sz="half" idx="2"/>
          </p:nvPr>
        </p:nvSpPr>
        <p:spPr/>
        <p:txBody>
          <a:bodyPr/>
          <a:lstStyle/>
          <a:p>
            <a:endParaRPr lang="en-US" sz="2000" dirty="0"/>
          </a:p>
          <a:p>
            <a:pPr lvl="1"/>
            <a:r>
              <a:rPr lang="en-US" sz="2000" i="1" dirty="0"/>
              <a:t>National Apprenticeship System Building</a:t>
            </a:r>
            <a:r>
              <a:rPr lang="en-US" sz="2000" dirty="0"/>
              <a:t>.</a:t>
            </a:r>
            <a:r>
              <a:rPr lang="en-US" sz="2000" i="1" dirty="0"/>
              <a:t>  </a:t>
            </a:r>
            <a:r>
              <a:rPr lang="en-US" sz="2000" dirty="0"/>
              <a:t>States must spend base funding on developing structures that ensure that all RAPs in the State have the features of high-quality apprenticeship described in 29 C.F.R. parts 29 (Subpart A) and 30. </a:t>
            </a:r>
          </a:p>
          <a:p>
            <a:pPr lvl="1"/>
            <a:r>
              <a:rPr lang="en-US" sz="2000" i="1" dirty="0"/>
              <a:t>System Alignment for Apprenticeship Expansion.</a:t>
            </a:r>
            <a:r>
              <a:rPr lang="en-US" sz="2000" dirty="0"/>
              <a:t>  States must spend base funding to build state-wide capacity to increase the number and quality of Registered Apprenticeships through stronger alignment with the education and workforce systems.  Activities must demonstrate coordination with secondary education CTE programs, local workforce development programs, and post-secondary educational institutions. </a:t>
            </a:r>
          </a:p>
          <a:p>
            <a:pPr lvl="1"/>
            <a:r>
              <a:rPr lang="en-US" sz="2000" i="1" dirty="0"/>
              <a:t>Improving Data Sharing and Data Integrity.  </a:t>
            </a:r>
            <a:r>
              <a:rPr lang="en-US" sz="2000" dirty="0"/>
              <a:t>States must commit to improving data sharing and data integrity regarding registration activities.  </a:t>
            </a:r>
          </a:p>
          <a:p>
            <a:endParaRPr lang="en-US" dirty="0"/>
          </a:p>
        </p:txBody>
      </p:sp>
      <p:sp>
        <p:nvSpPr>
          <p:cNvPr id="2" name="Text Placeholder 1"/>
          <p:cNvSpPr>
            <a:spLocks noGrp="1"/>
          </p:cNvSpPr>
          <p:nvPr>
            <p:ph type="body" idx="1"/>
          </p:nvPr>
        </p:nvSpPr>
        <p:spPr>
          <a:xfrm>
            <a:off x="839788" y="999278"/>
            <a:ext cx="10544890" cy="1256241"/>
          </a:xfrm>
        </p:spPr>
        <p:txBody>
          <a:bodyPr>
            <a:noAutofit/>
          </a:bodyPr>
          <a:lstStyle/>
          <a:p>
            <a:r>
              <a:rPr lang="en-US" sz="2000" dirty="0"/>
              <a:t>Tier I: Baseline Goals and Activities (Required): Every State applying that meets the application requirements will receive a base amount of funding ($450,000 for States and $300,000 for U.S. territories) to engage in activities to strengthen the structures supporting RAPs in their State. </a:t>
            </a:r>
          </a:p>
        </p:txBody>
      </p:sp>
    </p:spTree>
    <p:extLst>
      <p:ext uri="{BB962C8B-B14F-4D97-AF65-F5344CB8AC3E}">
        <p14:creationId xmlns:p14="http://schemas.microsoft.com/office/powerpoint/2010/main" val="407374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15F674-67DA-4DD3-9830-A75CD46DDEA2}"/>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1D78FCF3-560C-401F-81AF-ADB914E546E1}"/>
              </a:ext>
            </a:extLst>
          </p:cNvPr>
          <p:cNvSpPr>
            <a:spLocks noGrp="1"/>
          </p:cNvSpPr>
          <p:nvPr>
            <p:ph type="title"/>
          </p:nvPr>
        </p:nvSpPr>
        <p:spPr/>
        <p:txBody>
          <a:bodyPr>
            <a:normAutofit/>
          </a:bodyPr>
          <a:lstStyle/>
          <a:p>
            <a:r>
              <a:rPr lang="en-US" dirty="0"/>
              <a:t>Tiered Funding Activities Continued </a:t>
            </a:r>
          </a:p>
        </p:txBody>
      </p:sp>
      <p:sp>
        <p:nvSpPr>
          <p:cNvPr id="6" name="Content Placeholder 5">
            <a:extLst>
              <a:ext uri="{FF2B5EF4-FFF2-40B4-BE49-F238E27FC236}">
                <a16:creationId xmlns:a16="http://schemas.microsoft.com/office/drawing/2014/main" id="{600F390C-A08E-48D9-9844-DA96A77EF841}"/>
              </a:ext>
            </a:extLst>
          </p:cNvPr>
          <p:cNvSpPr>
            <a:spLocks noGrp="1"/>
          </p:cNvSpPr>
          <p:nvPr>
            <p:ph sz="half" idx="2"/>
          </p:nvPr>
        </p:nvSpPr>
        <p:spPr>
          <a:xfrm>
            <a:off x="839788" y="1989878"/>
            <a:ext cx="10515600" cy="4731597"/>
          </a:xfrm>
        </p:spPr>
        <p:txBody>
          <a:bodyPr/>
          <a:lstStyle/>
          <a:p>
            <a:endParaRPr lang="en-US" sz="2000" dirty="0"/>
          </a:p>
          <a:p>
            <a:pPr lvl="0"/>
            <a:r>
              <a:rPr lang="en-US" dirty="0"/>
              <a:t>Up to $3,000,000 on (2 goals +10% RAP increase); $3,000,001 to $6 million (4 goals +20% RAP increase); $6,000,001 to $9 million (6 goals + 25% RAP increase + 5 year strategic plan for growth)</a:t>
            </a:r>
          </a:p>
          <a:p>
            <a:pPr lvl="0"/>
            <a:r>
              <a:rPr lang="en-US" dirty="0"/>
              <a:t>Categories:</a:t>
            </a:r>
          </a:p>
          <a:p>
            <a:pPr lvl="2"/>
            <a:r>
              <a:rPr lang="en-US" sz="1800" u="sng" dirty="0"/>
              <a:t>Category A</a:t>
            </a:r>
            <a:r>
              <a:rPr lang="en-US" sz="1800" dirty="0"/>
              <a:t>: General Business Outreach, Technology and/or Technical Assistance (TA) Goals</a:t>
            </a:r>
          </a:p>
          <a:p>
            <a:pPr lvl="2"/>
            <a:r>
              <a:rPr lang="en-US" sz="1800" u="sng" dirty="0"/>
              <a:t>Category B</a:t>
            </a:r>
            <a:r>
              <a:rPr lang="en-US" sz="1800" dirty="0"/>
              <a:t>: Apprenticeship Diversification/New Industry Goals</a:t>
            </a:r>
          </a:p>
          <a:p>
            <a:pPr lvl="2"/>
            <a:r>
              <a:rPr lang="en-US" sz="1800" u="sng" dirty="0"/>
              <a:t>Category C</a:t>
            </a:r>
            <a:r>
              <a:rPr lang="en-US" sz="1800" dirty="0"/>
              <a:t>: General Apprenticeship Quality Improvement Goals</a:t>
            </a:r>
          </a:p>
          <a:p>
            <a:pPr lvl="2"/>
            <a:r>
              <a:rPr lang="en-US" sz="1800" u="sng" dirty="0"/>
              <a:t>Category D</a:t>
            </a:r>
            <a:r>
              <a:rPr lang="en-US" sz="1800" dirty="0"/>
              <a:t>: Diversity and Inclusion and/or Special Population Goals</a:t>
            </a:r>
          </a:p>
          <a:p>
            <a:pPr lvl="2"/>
            <a:r>
              <a:rPr lang="en-US" sz="1800" u="sng" dirty="0"/>
              <a:t>Category E</a:t>
            </a:r>
            <a:r>
              <a:rPr lang="en-US" sz="1800" dirty="0"/>
              <a:t>: System Alignment or Partnership Goals</a:t>
            </a:r>
          </a:p>
          <a:p>
            <a:pPr lvl="2"/>
            <a:r>
              <a:rPr lang="en-US" sz="1800" u="sng" dirty="0"/>
              <a:t>Category F</a:t>
            </a:r>
            <a:r>
              <a:rPr lang="en-US" sz="1800" dirty="0"/>
              <a:t>: Innovative State-Proposed Goals</a:t>
            </a:r>
          </a:p>
          <a:p>
            <a:endParaRPr lang="en-US" dirty="0"/>
          </a:p>
        </p:txBody>
      </p:sp>
      <p:sp>
        <p:nvSpPr>
          <p:cNvPr id="2" name="Text Placeholder 1"/>
          <p:cNvSpPr>
            <a:spLocks noGrp="1"/>
          </p:cNvSpPr>
          <p:nvPr>
            <p:ph type="body" idx="1"/>
          </p:nvPr>
        </p:nvSpPr>
        <p:spPr>
          <a:xfrm>
            <a:off x="839788" y="999278"/>
            <a:ext cx="10544890" cy="1256241"/>
          </a:xfrm>
        </p:spPr>
        <p:txBody>
          <a:bodyPr>
            <a:noAutofit/>
          </a:bodyPr>
          <a:lstStyle/>
          <a:p>
            <a:r>
              <a:rPr lang="en-US" sz="2000" dirty="0"/>
              <a:t>Tier II: Innovation Goals and Activities (Optional): ETA will award States as much as $9 million if their application demonstrates improvements and innovations to RAPs in their State that spread the RAP model, develop infrastructure, and impact other significant policy issues.  Applications must also credibly demonstrate that stated goals can be accomplished during the life of the grant. </a:t>
            </a:r>
          </a:p>
        </p:txBody>
      </p:sp>
    </p:spTree>
    <p:extLst>
      <p:ext uri="{BB962C8B-B14F-4D97-AF65-F5344CB8AC3E}">
        <p14:creationId xmlns:p14="http://schemas.microsoft.com/office/powerpoint/2010/main" val="3614123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State Apprenticeship Expansion “Building State Capacity to Expand Apprenticeship through Innovation”  ETA-TEGL-15-1&quot;/&gt;&lt;property id=&quot;20307&quot; value=&quot;256&quot;/&gt;&lt;/object&gt;&lt;object type=&quot;3&quot; unique_id=&quot;10004&quot;&gt;&lt;property id=&quot;20148&quot; value=&quot;5&quot;/&gt;&lt;property id=&quot;20300&quot; value=&quot;Slide 2 - &amp;quot;Today’s Moderator&amp;quot;&quot;/&gt;&lt;property id=&quot;20307&quot; value=&quot;296&quot;/&gt;&lt;/object&gt;&lt;object type=&quot;3&quot; unique_id=&quot;10005&quot;&gt;&lt;property id=&quot;20148&quot; value=&quot;5&quot;/&gt;&lt;property id=&quot;20300&quot; value=&quot;Slide 3 - &amp;quot;AGENDA &amp;amp;#x09;&amp;quot;&quot;/&gt;&lt;property id=&quot;20307&quot; value=&quot;319&quot;/&gt;&lt;/object&gt;&lt;object type=&quot;3&quot; unique_id=&quot;10006&quot;&gt;&lt;property id=&quot;20148&quot; value=&quot;5&quot;/&gt;&lt;property id=&quot;20300&quot; value=&quot;Slide 4 - &amp;quot;Today’s Speakers&amp;quot;&quot;/&gt;&lt;property id=&quot;20307&quot; value=&quot;265&quot;/&gt;&lt;/object&gt;&lt;object type=&quot;3&quot; unique_id=&quot;10007&quot;&gt;&lt;property id=&quot;20148&quot; value=&quot;5&quot;/&gt;&lt;property id=&quot;20300&quot; value=&quot;Slide 5 - &amp;quot;Where Are You?&amp;quot;&quot;/&gt;&lt;property id=&quot;20307&quot; value=&quot;277&quot;/&gt;&lt;/object&gt;&lt;object type=&quot;3&quot; unique_id=&quot;10008&quot;&gt;&lt;property id=&quot;20148&quot; value=&quot;5&quot;/&gt;&lt;property id=&quot;20300&quot; value=&quot;Slide 6 - &amp;quot;Grant Purpose &amp;quot;&quot;/&gt;&lt;property id=&quot;20307&quot; value=&quot;282&quot;/&gt;&lt;/object&gt;&lt;object type=&quot;3&quot; unique_id=&quot;10009&quot;&gt;&lt;property id=&quot;20148&quot; value=&quot;5&quot;/&gt;&lt;property id=&quot;20300&quot; value=&quot;Slide 7 - &amp;quot;Grant Purpose &amp;quot;&quot;/&gt;&lt;property id=&quot;20307&quot; value=&quot;286&quot;/&gt;&lt;/object&gt;&lt;object type=&quot;3&quot; unique_id=&quot;10010&quot;&gt;&lt;property id=&quot;20148&quot; value=&quot;5&quot;/&gt;&lt;property id=&quot;20300&quot; value=&quot;Slide 8 - &amp;quot;Tiered Funding Activities &amp;quot;&quot;/&gt;&lt;property id=&quot;20307&quot; value=&quot;289&quot;/&gt;&lt;/object&gt;&lt;object type=&quot;3&quot; unique_id=&quot;10011&quot;&gt;&lt;property id=&quot;20148&quot; value=&quot;5&quot;/&gt;&lt;property id=&quot;20300&quot; value=&quot;Slide 9 - &amp;quot;Tiered Funding Activities Continued &amp;quot;&quot;/&gt;&lt;property id=&quot;20307&quot; value=&quot;309&quot;/&gt;&lt;/object&gt;&lt;object type=&quot;3&quot; unique_id=&quot;10012&quot;&gt;&lt;property id=&quot;20148&quot; value=&quot;5&quot;/&gt;&lt;property id=&quot;20300&quot; value=&quot;Slide 10 - &amp;quot;Role and Responsibilities &amp;amp;#x09;&amp;quot;&quot;/&gt;&lt;property id=&quot;20307&quot; value=&quot;322&quot;/&gt;&lt;/object&gt;&lt;object type=&quot;3&quot; unique_id=&quot;10013&quot;&gt;&lt;property id=&quot;20148&quot; value=&quot;5&quot;/&gt;&lt;property id=&quot;20300&quot; value=&quot;Slide 11 - &amp;quot;Employment and Training Administration (ETA) &amp;amp;#x09;&amp;quot;&quot;/&gt;&lt;property id=&quot;20307&quot; value=&quot;323&quot;/&gt;&lt;/object&gt;&lt;object type=&quot;3&quot; unique_id=&quot;10014&quot;&gt;&lt;property id=&quot;20148&quot; value=&quot;5&quot;/&gt;&lt;property id=&quot;20300&quot; value=&quot;Slide 12 - &amp;quot;National Office – OGM &amp;quot;&quot;/&gt;&lt;property id=&quot;20307&quot; value=&quot;324&quot;/&gt;&lt;/object&gt;&lt;object type=&quot;3&quot; unique_id=&quot;10015&quot;&gt;&lt;property id=&quot;20148&quot; value=&quot;5&quot;/&gt;&lt;property id=&quot;20300&quot; value=&quot;Slide 13 - &amp;quot;National Office – OA&amp;amp;#x09;&amp;quot;&quot;/&gt;&lt;property id=&quot;20307&quot; value=&quot;325&quot;/&gt;&lt;/object&gt;&lt;object type=&quot;3&quot; unique_id=&quot;10016&quot;&gt;&lt;property id=&quot;20148&quot; value=&quot;5&quot;/&gt;&lt;property id=&quot;20300&quot; value=&quot;Slide 14 - &amp;quot;Regional Office – Federal Project Officer (FPO)&amp;quot;&quot;/&gt;&lt;property id=&quot;20307&quot; value=&quot;327&quot;/&gt;&lt;/object&gt;&lt;object type=&quot;3&quot; unique_id=&quot;10017&quot;&gt;&lt;property id=&quot;20148&quot; value=&quot;5&quot;/&gt;&lt;property id=&quot;20300&quot; value=&quot;Slide 15 - &amp;quot;Regional Offices&amp;quot;&quot;/&gt;&lt;property id=&quot;20307&quot; value=&quot;326&quot;/&gt;&lt;/object&gt;&lt;object type=&quot;3&quot; unique_id=&quot;10018&quot;&gt;&lt;property id=&quot;20148&quot; value=&quot;5&quot;/&gt;&lt;property id=&quot;20300&quot; value=&quot;Slide 16 - &amp;quot;Regional Office – Apprenticeship Subject Matter Expert (SME)&amp;quot;&quot;/&gt;&lt;property id=&quot;20307&quot; value=&quot;328&quot;/&gt;&lt;/object&gt;&lt;object type=&quot;3&quot; unique_id=&quot;10019&quot;&gt;&lt;property id=&quot;20148&quot; value=&quot;5&quot;/&gt;&lt;property id=&quot;20300&quot; value=&quot;Slide 17 - &amp;quot;Allowable Grant Activities &amp;amp;#x09;&amp;quot;&quot;/&gt;&lt;property id=&quot;20307&quot; value=&quot;310&quot;/&gt;&lt;/object&gt;&lt;object type=&quot;3&quot; unique_id=&quot;10020&quot;&gt;&lt;property id=&quot;20148&quot; value=&quot;5&quot;/&gt;&lt;property id=&quot;20300&quot; value=&quot;Slide 18&quot;/&gt;&lt;property id=&quot;20307&quot; value=&quot;357&quot;/&gt;&lt;/object&gt;&lt;object type=&quot;3&quot; unique_id=&quot;10021&quot;&gt;&lt;property id=&quot;20148&quot; value=&quot;5&quot;/&gt;&lt;property id=&quot;20300&quot; value=&quot;Slide 19 - &amp;quot;Pre-Apprenticeship Leading to RAP &amp;amp;#x09;&amp;quot;&quot;/&gt;&lt;property id=&quot;20307&quot; value=&quot;311&quot;/&gt;&lt;/object&gt;&lt;object type=&quot;3&quot; unique_id=&quot;10022&quot;&gt;&lt;property id=&quot;20148&quot; value=&quot;5&quot;/&gt;&lt;property id=&quot;20300&quot; value=&quot;Slide 20 - &amp;quot;Funding Restrictions &amp;quot;&quot;/&gt;&lt;property id=&quot;20307&quot; value=&quot;290&quot;/&gt;&lt;/object&gt;&lt;object type=&quot;3&quot; unique_id=&quot;10023&quot;&gt;&lt;property id=&quot;20148&quot; value=&quot;5&quot;/&gt;&lt;property id=&quot;20300&quot; value=&quot;Slide 21 - &amp;quot;SAE, ASE, and SAE 2020 Similarities and Differences   &amp;amp;#x09;&amp;quot;&quot;/&gt;&lt;property id=&quot;20307&quot; value=&quot;314&quot;/&gt;&lt;/object&gt;&lt;object type=&quot;3&quot; unique_id=&quot;10024&quot;&gt;&lt;property id=&quot;20148&quot; value=&quot;5&quot;/&gt;&lt;property id=&quot;20300&quot; value=&quot;Slide 22 - &amp;quot;State Grants Overview &amp;quot;&quot;/&gt;&lt;property id=&quot;20307&quot; value=&quot;321&quot;/&gt;&lt;/object&gt;&lt;object type=&quot;3&quot; unique_id=&quot;10025&quot;&gt;&lt;property id=&quot;20148&quot; value=&quot;5&quot;/&gt;&lt;property id=&quot;20300&quot; value=&quot;Slide 23 - &amp;quot;Reporting Requirements &amp;amp;#x09;&amp;quot;&quot;/&gt;&lt;property id=&quot;20307&quot; value=&quot;313&quot;/&gt;&lt;/object&gt;&lt;object type=&quot;3&quot; unique_id=&quot;10026&quot;&gt;&lt;property id=&quot;20148&quot; value=&quot;5&quot;/&gt;&lt;property id=&quot;20300&quot; value=&quot;Slide 24 - &amp;quot;Performance Outputs and Outcomes &amp;quot;&quot;/&gt;&lt;property id=&quot;20307&quot; value=&quot;358&quot;/&gt;&lt;/object&gt;&lt;object type=&quot;3&quot; unique_id=&quot;10027&quot;&gt;&lt;property id=&quot;20148&quot; value=&quot;5&quot;/&gt;&lt;property id=&quot;20300&quot; value=&quot;Slide 25 - &amp;quot;Reporting Requirements &amp;quot;&quot;/&gt;&lt;property id=&quot;20307&quot; value=&quot;359&quot;/&gt;&lt;/object&gt;&lt;object type=&quot;3&quot; unique_id=&quot;10028&quot;&gt;&lt;property id=&quot;20148&quot; value=&quot;5&quot;/&gt;&lt;property id=&quot;20300&quot; value=&quot;Slide 26 - &amp;quot;Technical Assistance &amp;amp;#x09;&amp;quot;&quot;/&gt;&lt;property id=&quot;20307&quot; value=&quot;316&quot;/&gt;&lt;/object&gt;&lt;object type=&quot;3&quot; unique_id=&quot;10029&quot;&gt;&lt;property id=&quot;20148&quot; value=&quot;5&quot;/&gt;&lt;property id=&quot;20300&quot; value=&quot;Slide 27 - &amp;quot;Technical Assistance – Maher &amp;amp; Maher and WorkforceGPS&amp;quot;&quot;/&gt;&lt;property id=&quot;20307&quot; value=&quot;318&quot;/&gt;&lt;/object&gt;&lt;object type=&quot;3&quot; unique_id=&quot;10030&quot;&gt;&lt;property id=&quot;20148&quot; value=&quot;5&quot;/&gt;&lt;property id=&quot;20300&quot; value=&quot;Slide 28 - &amp;quot;Grant Award Package  &amp;amp; Modifications&amp;quot;&quot;/&gt;&lt;property id=&quot;20307&quot; value=&quot;329&quot;/&gt;&lt;/object&gt;&lt;object type=&quot;3&quot; unique_id=&quot;10031&quot;&gt;&lt;property id=&quot;20148&quot; value=&quot;5&quot;/&gt;&lt;property id=&quot;20300&quot; value=&quot;Slide 29 - &amp;quot;The Grant Award Package&amp;quot;&quot;/&gt;&lt;property id=&quot;20307&quot; value=&quot;330&quot;/&gt;&lt;/object&gt;&lt;object type=&quot;3&quot; unique_id=&quot;10032&quot;&gt;&lt;property id=&quot;20148&quot; value=&quot;5&quot;/&gt;&lt;property id=&quot;20300&quot; value=&quot;Slide 30 - &amp;quot;Grant Award Letter&amp;quot;&quot;/&gt;&lt;property id=&quot;20307&quot; value=&quot;331&quot;/&gt;&lt;/object&gt;&lt;object type=&quot;3&quot; unique_id=&quot;10033&quot;&gt;&lt;property id=&quot;20148&quot; value=&quot;5&quot;/&gt;&lt;property id=&quot;20300&quot; value=&quot;Slide 31 - &amp;quot;Quarterly Financial Report&amp;quot;&quot;/&gt;&lt;property id=&quot;20307&quot; value=&quot;352&quot;/&gt;&lt;/object&gt;&lt;object type=&quot;3&quot; unique_id=&quot;10034&quot;&gt;&lt;property id=&quot;20148&quot; value=&quot;5&quot;/&gt;&lt;property id=&quot;20300&quot; value=&quot;Slide 32 - &amp;quot;Grantee Handbook&amp;quot;&quot;/&gt;&lt;property id=&quot;20307&quot; value=&quot;353&quot;/&gt;&lt;/object&gt;&lt;object type=&quot;3&quot; unique_id=&quot;10035&quot;&gt;&lt;property id=&quot;20148&quot; value=&quot;5&quot;/&gt;&lt;property id=&quot;20300&quot; value=&quot;Slide 33 - &amp;quot;Grant Agreement Notice of Award&amp;quot;&quot;/&gt;&lt;property id=&quot;20307&quot; value=&quot;332&quot;/&gt;&lt;/object&gt;&lt;object type=&quot;3&quot; unique_id=&quot;10036&quot;&gt;&lt;property id=&quot;20148&quot; value=&quot;5&quot;/&gt;&lt;property id=&quot;20300&quot; value=&quot;Slide 34 - &amp;quot;Notice of Award Regulations&amp;quot;&quot;/&gt;&lt;property id=&quot;20307&quot; value=&quot;333&quot;/&gt;&lt;/object&gt;&lt;object type=&quot;3&quot; unique_id=&quot;10037&quot;&gt;&lt;property id=&quot;20148&quot; value=&quot;5&quot;/&gt;&lt;property id=&quot;20300&quot; value=&quot;Slide 35 - &amp;quot;Budget Review and Statement of Work &amp;quot;&quot;/&gt;&lt;property id=&quot;20307&quot; value=&quot;334&quot;/&gt;&lt;/object&gt;&lt;object type=&quot;3&quot; unique_id=&quot;10038&quot;&gt;&lt;property id=&quot;20148&quot; value=&quot;5&quot;/&gt;&lt;property id=&quot;20300&quot; value=&quot;Slide 36 - &amp;quot;Grant Agreement Conditions of Award &amp;amp; Terms&amp;quot;&quot;/&gt;&lt;property id=&quot;20307&quot; value=&quot;335&quot;/&gt;&lt;/object&gt;&lt;object type=&quot;3&quot; unique_id=&quot;10039&quot;&gt;&lt;property id=&quot;20148&quot; value=&quot;5&quot;/&gt;&lt;property id=&quot;20300&quot; value=&quot;Slide 37 - &amp;quot;Grant Agreement Terms&amp;quot;&quot;/&gt;&lt;property id=&quot;20307&quot; value=&quot;336&quot;/&gt;&lt;/object&gt;&lt;object type=&quot;3&quot; unique_id=&quot;10040&quot;&gt;&lt;property id=&quot;20148&quot; value=&quot;5&quot;/&gt;&lt;property id=&quot;20300&quot; value=&quot;Slide 38 - &amp;quot;Terms to Note&amp;quot;&quot;/&gt;&lt;property id=&quot;20307&quot; value=&quot;337&quot;/&gt;&lt;/object&gt;&lt;object type=&quot;3&quot; unique_id=&quot;10041&quot;&gt;&lt;property id=&quot;20148&quot; value=&quot;5&quot;/&gt;&lt;property id=&quot;20300&quot; value=&quot;Slide 39 - &amp;quot;Terms to Note&amp;quot;&quot;/&gt;&lt;property id=&quot;20307&quot; value=&quot;338&quot;/&gt;&lt;/object&gt;&lt;object type=&quot;3&quot; unique_id=&quot;10042&quot;&gt;&lt;property id=&quot;20148&quot; value=&quot;5&quot;/&gt;&lt;property id=&quot;20300&quot; value=&quot;Slide 40 - &amp;quot;Grant Agreement Attachments&amp;quot;&quot;/&gt;&lt;property id=&quot;20307&quot; value=&quot;339&quot;/&gt;&lt;/object&gt;&lt;object type=&quot;3&quot; unique_id=&quot;10043&quot;&gt;&lt;property id=&quot;20148&quot; value=&quot;5&quot;/&gt;&lt;property id=&quot;20300&quot; value=&quot;Slide 41 - &amp;quot;Budget and Statement of Work&amp;quot;&quot;/&gt;&lt;property id=&quot;20307&quot; value=&quot;340&quot;/&gt;&lt;/object&gt;&lt;object type=&quot;3&quot; unique_id=&quot;10044&quot;&gt;&lt;property id=&quot;20148&quot; value=&quot;5&quot;/&gt;&lt;property id=&quot;20300&quot; value=&quot;Slide 42 - &amp;quot;Indirect Cost Rate Agreement&amp;quot;&quot;/&gt;&lt;property id=&quot;20307&quot; value=&quot;341&quot;/&gt;&lt;/object&gt;&lt;object type=&quot;3&quot; unique_id=&quot;10045&quot;&gt;&lt;property id=&quot;20148&quot; value=&quot;5&quot;/&gt;&lt;property id=&quot;20300&quot; value=&quot;Slide 43 - &amp;quot;Grant Modifications &amp;quot;&quot;/&gt;&lt;property id=&quot;20307&quot; value=&quot;343&quot;/&gt;&lt;/object&gt;&lt;object type=&quot;3&quot; unique_id=&quot;10046&quot;&gt;&lt;property id=&quot;20148&quot; value=&quot;5&quot;/&gt;&lt;property id=&quot;20300&quot; value=&quot;Slide 44 - &amp;quot;What is a Grant Modification?&amp;quot;&quot;/&gt;&lt;property id=&quot;20307&quot; value=&quot;344&quot;/&gt;&lt;/object&gt;&lt;object type=&quot;3&quot; unique_id=&quot;10047&quot;&gt;&lt;property id=&quot;20148&quot; value=&quot;5&quot;/&gt;&lt;property id=&quot;20300&quot; value=&quot;Slide 45 - &amp;quot;Why Do A Modification?&amp;quot;&quot;/&gt;&lt;property id=&quot;20307&quot; value=&quot;345&quot;/&gt;&lt;/object&gt;&lt;object type=&quot;3&quot; unique_id=&quot;10048&quot;&gt;&lt;property id=&quot;20148&quot; value=&quot;5&quot;/&gt;&lt;property id=&quot;20300&quot; value=&quot;Slide 46 - &amp;quot;Why Do A Modification?&amp;quot;&quot;/&gt;&lt;property id=&quot;20307&quot; value=&quot;346&quot;/&gt;&lt;/object&gt;&lt;object type=&quot;3&quot; unique_id=&quot;10049&quot;&gt;&lt;property id=&quot;20148&quot; value=&quot;5&quot;/&gt;&lt;property id=&quot;20300&quot; value=&quot;Slide 47 - &amp;quot;FPO Modification Analysis&amp;quot;&quot;/&gt;&lt;property id=&quot;20307&quot; value=&quot;347&quot;/&gt;&lt;/object&gt;&lt;object type=&quot;3&quot; unique_id=&quot;10050&quot;&gt;&lt;property id=&quot;20148&quot; value=&quot;5&quot;/&gt;&lt;property id=&quot;20300&quot; value=&quot;Slide 48 - &amp;quot;Required Documentation for Modification Requests&amp;quot;&quot;/&gt;&lt;property id=&quot;20307&quot; value=&quot;348&quot;/&gt;&lt;/object&gt;&lt;object type=&quot;3&quot; unique_id=&quot;10051&quot;&gt;&lt;property id=&quot;20148&quot; value=&quot;5&quot;/&gt;&lt;property id=&quot;20300&quot; value=&quot;Slide 49 - &amp;quot;How to Submit a Modification?&amp;quot;&quot;/&gt;&lt;property id=&quot;20307&quot; value=&quot;349&quot;/&gt;&lt;/object&gt;&lt;object type=&quot;3&quot; unique_id=&quot;10052&quot;&gt;&lt;property id=&quot;20148&quot; value=&quot;5&quot;/&gt;&lt;property id=&quot;20300&quot; value=&quot;Slide 50 - &amp;quot;Modification Analysis&amp;quot;&quot;/&gt;&lt;property id=&quot;20307&quot; value=&quot;355&quot;/&gt;&lt;/object&gt;&lt;object type=&quot;3&quot; unique_id=&quot;10053&quot;&gt;&lt;property id=&quot;20148&quot; value=&quot;5&quot;/&gt;&lt;property id=&quot;20300&quot; value=&quot;Slide 51 - &amp;quot;Modification Process&amp;quot;&quot;/&gt;&lt;property id=&quot;20307&quot; value=&quot;354&quot;/&gt;&lt;/object&gt;&lt;object type=&quot;3&quot; unique_id=&quot;10054&quot;&gt;&lt;property id=&quot;20148&quot; value=&quot;5&quot;/&gt;&lt;property id=&quot;20300&quot; value=&quot;Slide 52 - &amp;quot;ETA Evaluation &amp;amp;#x09;&amp;quot;&quot;/&gt;&lt;property id=&quot;20307&quot; value=&quot;320&quot;/&gt;&lt;/object&gt;&lt;object type=&quot;3&quot; unique_id=&quot;10055&quot;&gt;&lt;property id=&quot;20148&quot; value=&quot;5&quot;/&gt;&lt;property id=&quot;20300&quot; value=&quot;Slide 53 - &amp;quot;Additional Resources:&amp;quot;&quot;/&gt;&lt;property id=&quot;20307&quot; value=&quot;274&quot;/&gt;&lt;/object&gt;&lt;object type=&quot;3&quot; unique_id=&quot;10056&quot;&gt;&lt;property id=&quot;20148&quot; value=&quot;5&quot;/&gt;&lt;property id=&quot;20300&quot; value=&quot;Slide 54 - &amp;quot;Any Questions?&amp;quot;&quot;/&gt;&lt;property id=&quot;20307&quot; value=&quot;281&quot;/&gt;&lt;/object&gt;&lt;object type=&quot;3&quot; unique_id=&quot;10057&quot;&gt;&lt;property id=&quot;20148&quot; value=&quot;5&quot;/&gt;&lt;property id=&quot;20300&quot; value=&quot;Slide 55 - &amp;quot;Contact Us&amp;quot;&quot;/&gt;&lt;property id=&quot;20307&quot; value=&quot;275&quot;/&gt;&lt;/object&gt;&lt;object type=&quot;3&quot; unique_id=&quot;10058&quot;&gt;&lt;property id=&quot;20148&quot; value=&quot;5&quot;/&gt;&lt;property id=&quot;20300&quot; value=&quot;Slide 56 - &amp;quot;Thank You!&amp;quot;&quot;/&gt;&lt;property id=&quot;20307&quot; value=&quot;297&quot;/&gt;&lt;/object&gt;&lt;/object&gt;&lt;object type=&quot;8&quot; unique_id=&quot;10116&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FGPS_PPT_Template_20191205" id="{269CBE00-DA3D-4040-9B22-96A94A3EE7BF}" vid="{32C8FBF0-8125-4B2C-A776-F6AC1DC0C208}"/>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FGPS_PPT_Template_20191205" id="{269CBE00-DA3D-4040-9B22-96A94A3EE7BF}" vid="{A591DC1F-55F4-4269-869D-D49C0F54FF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FGPS_PPT_Template_20191205" id="{269CBE00-DA3D-4040-9B22-96A94A3EE7BF}" vid="{20A2B35B-85A6-4E73-8289-52A23A59AA31}"/>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FGPS_PPT_Template_20191205" id="{269CBE00-DA3D-4040-9B22-96A94A3EE7BF}" vid="{FA9E8894-D592-44D4-970C-C9DDB5C23072}"/>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FGPS_PPT_Template_20191205" id="{269CBE00-DA3D-4040-9B22-96A94A3EE7BF}" vid="{E741B203-DE30-4807-B243-4B865832231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84348D33C50F4FB89D5BF2E0DADE92" ma:contentTypeVersion="" ma:contentTypeDescription="Create a new document." ma:contentTypeScope="" ma:versionID="9cb4fbca2089b21c31a70d30d3e5cade">
  <xsd:schema xmlns:xsd="http://www.w3.org/2001/XMLSchema" xmlns:xs="http://www.w3.org/2001/XMLSchema" xmlns:p="http://schemas.microsoft.com/office/2006/metadata/properties" xmlns:ns2="bdfd28cc-f485-46e8-bcf6-b555ff9859c5" xmlns:ns3="567f88b7-e539-4125-a6bf-9f5c9d0b8eb9" targetNamespace="http://schemas.microsoft.com/office/2006/metadata/properties" ma:root="true" ma:fieldsID="7229999178f90750a35a1c3f119982ef" ns2:_="" ns3:_="">
    <xsd:import namespace="bdfd28cc-f485-46e8-bcf6-b555ff9859c5"/>
    <xsd:import namespace="567f88b7-e539-4125-a6bf-9f5c9d0b8e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7f88b7-e539-4125-a6bf-9f5c9d0b8eb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C6571E0F-E790-4602-85CB-4D4B39D9A9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d28cc-f485-46e8-bcf6-b555ff9859c5"/>
    <ds:schemaRef ds:uri="567f88b7-e539-4125-a6bf-9f5c9d0b8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7AAB43-3B6F-49BD-9241-4973F513F86A}">
  <ds:schemaRefs>
    <ds:schemaRef ds:uri="http://schemas.microsoft.com/office/2006/documentManagement/types"/>
    <ds:schemaRef ds:uri="bdfd28cc-f485-46e8-bcf6-b555ff9859c5"/>
    <ds:schemaRef ds:uri="http://purl.org/dc/dcmitype/"/>
    <ds:schemaRef ds:uri="http://schemas.microsoft.com/office/infopath/2007/PartnerControls"/>
    <ds:schemaRef ds:uri="http://schemas.openxmlformats.org/package/2006/metadata/core-properties"/>
    <ds:schemaRef ds:uri="http://www.w3.org/XML/1998/namespace"/>
    <ds:schemaRef ds:uri="567f88b7-e539-4125-a6bf-9f5c9d0b8eb9"/>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DFD04A63-48E6-4201-9D86-2283696E37EE}">
  <ds:schemaRefs>
    <ds:schemaRef ds:uri="http://schemas.microsoft.com/sharepoint/v3/contenttype/forms"/>
  </ds:schemaRefs>
</ds:datastoreItem>
</file>

<file path=customXml/itemProps4.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WFGPS_PPT_Template_20191205</Template>
  <TotalTime>24127</TotalTime>
  <Words>9499</Words>
  <Application>Microsoft Office PowerPoint</Application>
  <PresentationFormat>Widescreen</PresentationFormat>
  <Paragraphs>866</Paragraphs>
  <Slides>56</Slides>
  <Notes>56</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56</vt:i4>
      </vt:variant>
    </vt:vector>
  </HeadingPairs>
  <TitlesOfParts>
    <vt:vector size="72" baseType="lpstr">
      <vt:lpstr>Arial</vt:lpstr>
      <vt:lpstr>Calibri</vt:lpstr>
      <vt:lpstr>Calibri Light</vt:lpstr>
      <vt:lpstr>Courier New</vt:lpstr>
      <vt:lpstr>Lato</vt:lpstr>
      <vt:lpstr>Oswald</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State Apprenticeship Expansion “Building State Capacity to Expand Apprenticeship through Innovation”  ETA-TEGL-15-19</vt:lpstr>
      <vt:lpstr>Today’s Moderator</vt:lpstr>
      <vt:lpstr>AGENDA  </vt:lpstr>
      <vt:lpstr>Today’s Speakers</vt:lpstr>
      <vt:lpstr>Where Are You?</vt:lpstr>
      <vt:lpstr>Grant Purpose </vt:lpstr>
      <vt:lpstr>Grant Purpose </vt:lpstr>
      <vt:lpstr>Tiered Funding Activities </vt:lpstr>
      <vt:lpstr>Tiered Funding Activities Continued </vt:lpstr>
      <vt:lpstr>Role and Responsibilities  </vt:lpstr>
      <vt:lpstr>Employment and Training Administration (ETA)  </vt:lpstr>
      <vt:lpstr>National Office – OGM </vt:lpstr>
      <vt:lpstr>National Office – OA </vt:lpstr>
      <vt:lpstr>Regional Office – Federal Project Officer (FPO)</vt:lpstr>
      <vt:lpstr>Regional Offices</vt:lpstr>
      <vt:lpstr>Regional Office – Apprenticeship Subject Matter Expert (SME)</vt:lpstr>
      <vt:lpstr>Allowable Grant Activities  </vt:lpstr>
      <vt:lpstr>PowerPoint Presentation</vt:lpstr>
      <vt:lpstr>Pre-Apprenticeship Leading to RAP  </vt:lpstr>
      <vt:lpstr>Funding Restrictions </vt:lpstr>
      <vt:lpstr>SAE, ASE, and SAE 2020 Similarities and Differences    </vt:lpstr>
      <vt:lpstr>State Grants Overview </vt:lpstr>
      <vt:lpstr>Reporting Requirements  </vt:lpstr>
      <vt:lpstr>Performance Outputs and Outcomes </vt:lpstr>
      <vt:lpstr>Reporting Requirements </vt:lpstr>
      <vt:lpstr>Technical Assistance  </vt:lpstr>
      <vt:lpstr>Technical Assistance – Maher &amp; Maher and WorkforceGPS</vt:lpstr>
      <vt:lpstr>Grant Award Package  &amp; Modifications</vt:lpstr>
      <vt:lpstr>The Grant Award Package</vt:lpstr>
      <vt:lpstr>Grant Award Letter</vt:lpstr>
      <vt:lpstr>Quarterly Financial Report</vt:lpstr>
      <vt:lpstr>Grantee Handbook</vt:lpstr>
      <vt:lpstr>Grant Agreement Notice of Award</vt:lpstr>
      <vt:lpstr>Notice of Award Regulations</vt:lpstr>
      <vt:lpstr>Budget Review and Statement of Work </vt:lpstr>
      <vt:lpstr>Grant Agreement Conditions of Award &amp; Terms</vt:lpstr>
      <vt:lpstr>Grant Agreement Terms</vt:lpstr>
      <vt:lpstr>Terms to Note</vt:lpstr>
      <vt:lpstr>Terms to Note</vt:lpstr>
      <vt:lpstr>Grant Agreement Attachments</vt:lpstr>
      <vt:lpstr>Budget and Statement of Work</vt:lpstr>
      <vt:lpstr>Indirect Cost Rate Agreement</vt:lpstr>
      <vt:lpstr>Grant Modifications </vt:lpstr>
      <vt:lpstr>What is a Grant Modification?</vt:lpstr>
      <vt:lpstr>Why Do A Modification?</vt:lpstr>
      <vt:lpstr>Why Do A Modification?</vt:lpstr>
      <vt:lpstr>FPO Modification Analysis</vt:lpstr>
      <vt:lpstr>Required Documentation for Modification Requests</vt:lpstr>
      <vt:lpstr>How to Submit a Modification?</vt:lpstr>
      <vt:lpstr>Modification Analysis</vt:lpstr>
      <vt:lpstr>Modification Process</vt:lpstr>
      <vt:lpstr>ETA Evaluation  </vt:lpstr>
      <vt:lpstr>Additional Resources:</vt:lpstr>
      <vt:lpstr>Any Questions?</vt:lpstr>
      <vt:lpstr>Contact Us</vt:lpstr>
      <vt:lpstr>Thank You!</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Before You Proceed: Instructions for Use &amp; Legal Compliance</dc:title>
  <dc:creator>Mills, Michelle</dc:creator>
  <cp:lastModifiedBy>Laura Casertano</cp:lastModifiedBy>
  <cp:revision>274</cp:revision>
  <dcterms:created xsi:type="dcterms:W3CDTF">2020-05-01T13:34:03Z</dcterms:created>
  <dcterms:modified xsi:type="dcterms:W3CDTF">2020-08-05T16:24:10Z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0x010100BC84348D33C50F4FB89D5BF2E0DADE92</vt:lpwstr>
  </property>
</Properties>
</file>