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3" r:id="rId4"/>
  </p:sldMasterIdLst>
  <p:notesMasterIdLst>
    <p:notesMasterId r:id="rId33"/>
  </p:notesMasterIdLst>
  <p:handoutMasterIdLst>
    <p:handoutMasterId r:id="rId34"/>
  </p:handoutMasterIdLst>
  <p:sldIdLst>
    <p:sldId id="353" r:id="rId5"/>
    <p:sldId id="432" r:id="rId6"/>
    <p:sldId id="355" r:id="rId7"/>
    <p:sldId id="354" r:id="rId8"/>
    <p:sldId id="356" r:id="rId9"/>
    <p:sldId id="433" r:id="rId10"/>
    <p:sldId id="357" r:id="rId11"/>
    <p:sldId id="434" r:id="rId12"/>
    <p:sldId id="435" r:id="rId13"/>
    <p:sldId id="436" r:id="rId14"/>
    <p:sldId id="420" r:id="rId15"/>
    <p:sldId id="438" r:id="rId16"/>
    <p:sldId id="366" r:id="rId17"/>
    <p:sldId id="367" r:id="rId18"/>
    <p:sldId id="368" r:id="rId19"/>
    <p:sldId id="369" r:id="rId20"/>
    <p:sldId id="437" r:id="rId21"/>
    <p:sldId id="429" r:id="rId22"/>
    <p:sldId id="373" r:id="rId23"/>
    <p:sldId id="371" r:id="rId24"/>
    <p:sldId id="372" r:id="rId25"/>
    <p:sldId id="441" r:id="rId26"/>
    <p:sldId id="425" r:id="rId27"/>
    <p:sldId id="377" r:id="rId28"/>
    <p:sldId id="444" r:id="rId29"/>
    <p:sldId id="359" r:id="rId30"/>
    <p:sldId id="440" r:id="rId31"/>
    <p:sldId id="380" r:id="rId32"/>
  </p:sldIdLst>
  <p:sldSz cx="9144000" cy="6858000" type="screen4x3"/>
  <p:notesSz cx="7010400" cy="92964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05C46A-AA36-40C4-A3AB-9F6D9C28DA4D}">
          <p14:sldIdLst>
            <p14:sldId id="353"/>
            <p14:sldId id="432"/>
            <p14:sldId id="355"/>
            <p14:sldId id="354"/>
            <p14:sldId id="356"/>
            <p14:sldId id="433"/>
            <p14:sldId id="357"/>
            <p14:sldId id="434"/>
            <p14:sldId id="435"/>
            <p14:sldId id="436"/>
            <p14:sldId id="420"/>
            <p14:sldId id="438"/>
            <p14:sldId id="366"/>
            <p14:sldId id="367"/>
            <p14:sldId id="368"/>
            <p14:sldId id="369"/>
            <p14:sldId id="437"/>
            <p14:sldId id="429"/>
            <p14:sldId id="373"/>
            <p14:sldId id="371"/>
            <p14:sldId id="372"/>
            <p14:sldId id="441"/>
            <p14:sldId id="425"/>
            <p14:sldId id="377"/>
            <p14:sldId id="444"/>
            <p14:sldId id="359"/>
            <p14:sldId id="440"/>
          </p14:sldIdLst>
        </p14:section>
        <p14:section name="Untitled Section" id="{53545C1D-5A17-40F1-A3C7-CE634664626C}">
          <p14:sldIdLst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30" userDrawn="1">
          <p15:clr>
            <a:srgbClr val="A4A3A4"/>
          </p15:clr>
        </p15:guide>
        <p15:guide id="3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rrence, Latonya - ETA" initials="TL-E" lastIdx="12" clrIdx="0">
    <p:extLst>
      <p:ext uri="{19B8F6BF-5375-455C-9EA6-DF929625EA0E}">
        <p15:presenceInfo xmlns:p15="http://schemas.microsoft.com/office/powerpoint/2012/main" userId="S-1-5-21-2522062978-2635407418-847139880-17580" providerId="AD"/>
      </p:ext>
    </p:extLst>
  </p:cmAuthor>
  <p:cmAuthor id="2" name="Malone, Avery - ETA" initials="MA-E" lastIdx="1" clrIdx="1">
    <p:extLst>
      <p:ext uri="{19B8F6BF-5375-455C-9EA6-DF929625EA0E}">
        <p15:presenceInfo xmlns:p15="http://schemas.microsoft.com/office/powerpoint/2012/main" userId="S-1-5-21-2522062978-2635407418-847139880-144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9"/>
    <a:srgbClr val="F2F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8" autoAdjust="0"/>
    <p:restoredTop sz="89210" autoAdjust="0"/>
  </p:normalViewPr>
  <p:slideViewPr>
    <p:cSldViewPr showGuides="1">
      <p:cViewPr varScale="1">
        <p:scale>
          <a:sx n="78" d="100"/>
          <a:sy n="78" d="100"/>
        </p:scale>
        <p:origin x="70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8"/>
    </p:cViewPr>
  </p:sorterViewPr>
  <p:notesViewPr>
    <p:cSldViewPr>
      <p:cViewPr>
        <p:scale>
          <a:sx n="89" d="100"/>
          <a:sy n="89" d="100"/>
        </p:scale>
        <p:origin x="3748" y="20"/>
      </p:cViewPr>
      <p:guideLst>
        <p:guide orient="horz" pos="2928"/>
        <p:guide pos="2230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A609D-86B9-4AFC-8814-CF644B254A4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45C83F-1896-47C9-B0F9-3D698E5655D0}">
      <dgm:prSet phldrT="[Text]"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</a:rPr>
            <a:t>Sub-recipient Closeout</a:t>
          </a:r>
        </a:p>
      </dgm:t>
    </dgm:pt>
    <dgm:pt modelId="{84DB8E0D-02AA-4AE7-9453-630B0B066002}" type="parTrans" cxnId="{8704DDC3-0160-4F38-8205-6AEE3C3F46FD}">
      <dgm:prSet/>
      <dgm:spPr/>
      <dgm:t>
        <a:bodyPr/>
        <a:lstStyle/>
        <a:p>
          <a:endParaRPr lang="en-US"/>
        </a:p>
      </dgm:t>
    </dgm:pt>
    <dgm:pt modelId="{1BBB7C08-1732-4672-8BCE-D8079BCA0B0D}" type="sibTrans" cxnId="{8704DDC3-0160-4F38-8205-6AEE3C3F46FD}">
      <dgm:prSet/>
      <dgm:spPr/>
      <dgm:t>
        <a:bodyPr/>
        <a:lstStyle/>
        <a:p>
          <a:endParaRPr lang="en-US" dirty="0"/>
        </a:p>
      </dgm:t>
    </dgm:pt>
    <dgm:pt modelId="{D8A5448F-CD53-49D9-A454-FBED42CDDE19}">
      <dgm:prSet phldrT="[Text]"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</a:rPr>
            <a:t>Direct Recipient closeout </a:t>
          </a:r>
        </a:p>
      </dgm:t>
    </dgm:pt>
    <dgm:pt modelId="{86C76518-7F43-4C74-8F42-C50A338379DD}" type="parTrans" cxnId="{78A4DCBC-2ABD-425B-ADC6-7B7D3FF870EC}">
      <dgm:prSet/>
      <dgm:spPr/>
      <dgm:t>
        <a:bodyPr/>
        <a:lstStyle/>
        <a:p>
          <a:endParaRPr lang="en-US"/>
        </a:p>
      </dgm:t>
    </dgm:pt>
    <dgm:pt modelId="{8C8E1116-7B9F-42B8-9A9E-952DC7E09314}" type="sibTrans" cxnId="{78A4DCBC-2ABD-425B-ADC6-7B7D3FF870EC}">
      <dgm:prSet/>
      <dgm:spPr/>
      <dgm:t>
        <a:bodyPr/>
        <a:lstStyle/>
        <a:p>
          <a:endParaRPr lang="en-US"/>
        </a:p>
      </dgm:t>
    </dgm:pt>
    <dgm:pt modelId="{2F6B9E1D-54D8-4F55-B5DA-5B046C0EDB25}">
      <dgm:prSet phldrT="[Text]"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</a:rPr>
            <a:t>DOL Role</a:t>
          </a:r>
        </a:p>
      </dgm:t>
    </dgm:pt>
    <dgm:pt modelId="{894A4462-19A3-487D-8E00-413967D004F5}" type="parTrans" cxnId="{C452D702-B752-4088-866A-49E0372EE610}">
      <dgm:prSet/>
      <dgm:spPr/>
      <dgm:t>
        <a:bodyPr/>
        <a:lstStyle/>
        <a:p>
          <a:endParaRPr lang="en-US"/>
        </a:p>
      </dgm:t>
    </dgm:pt>
    <dgm:pt modelId="{3B873EE9-4C83-4B23-BF22-222825E512DD}" type="sibTrans" cxnId="{C452D702-B752-4088-866A-49E0372EE610}">
      <dgm:prSet/>
      <dgm:spPr/>
      <dgm:t>
        <a:bodyPr/>
        <a:lstStyle/>
        <a:p>
          <a:endParaRPr lang="en-US"/>
        </a:p>
      </dgm:t>
    </dgm:pt>
    <dgm:pt modelId="{5A11804D-84EF-4A95-9FC2-22AFDF2F2E73}" type="pres">
      <dgm:prSet presAssocID="{4EEA609D-86B9-4AFC-8814-CF644B254A4D}" presName="outerComposite" presStyleCnt="0">
        <dgm:presLayoutVars>
          <dgm:chMax val="5"/>
          <dgm:dir/>
          <dgm:resizeHandles val="exact"/>
        </dgm:presLayoutVars>
      </dgm:prSet>
      <dgm:spPr/>
    </dgm:pt>
    <dgm:pt modelId="{006FA304-1FAE-493E-8DCC-01D7CE291111}" type="pres">
      <dgm:prSet presAssocID="{4EEA609D-86B9-4AFC-8814-CF644B254A4D}" presName="dummyMaxCanvas" presStyleCnt="0">
        <dgm:presLayoutVars/>
      </dgm:prSet>
      <dgm:spPr/>
    </dgm:pt>
    <dgm:pt modelId="{B5C4C5D1-0EB5-4CEE-AAC0-05C3E24DF276}" type="pres">
      <dgm:prSet presAssocID="{4EEA609D-86B9-4AFC-8814-CF644B254A4D}" presName="ThreeNodes_1" presStyleLbl="node1" presStyleIdx="0" presStyleCnt="3" custScaleX="94157" custScaleY="66792" custLinFactNeighborX="1223" custLinFactNeighborY="83">
        <dgm:presLayoutVars>
          <dgm:bulletEnabled val="1"/>
        </dgm:presLayoutVars>
      </dgm:prSet>
      <dgm:spPr/>
    </dgm:pt>
    <dgm:pt modelId="{BECC7328-2A19-412E-B18B-4352286D0A14}" type="pres">
      <dgm:prSet presAssocID="{4EEA609D-86B9-4AFC-8814-CF644B254A4D}" presName="ThreeNodes_2" presStyleLbl="node1" presStyleIdx="1" presStyleCnt="3" custScaleX="95060" custScaleY="71720" custLinFactNeighborX="-4015" custLinFactNeighborY="-768">
        <dgm:presLayoutVars>
          <dgm:bulletEnabled val="1"/>
        </dgm:presLayoutVars>
      </dgm:prSet>
      <dgm:spPr/>
    </dgm:pt>
    <dgm:pt modelId="{EC23CB81-F500-4EA6-8AD9-D15B5AFEFF55}" type="pres">
      <dgm:prSet presAssocID="{4EEA609D-86B9-4AFC-8814-CF644B254A4D}" presName="ThreeNodes_3" presStyleLbl="node1" presStyleIdx="2" presStyleCnt="3" custScaleX="95443" custScaleY="67669" custLinFactNeighborX="-1089" custLinFactNeighborY="-1880">
        <dgm:presLayoutVars>
          <dgm:bulletEnabled val="1"/>
        </dgm:presLayoutVars>
      </dgm:prSet>
      <dgm:spPr/>
    </dgm:pt>
    <dgm:pt modelId="{806EFC57-347F-4030-81E7-52496BDDE10B}" type="pres">
      <dgm:prSet presAssocID="{4EEA609D-86B9-4AFC-8814-CF644B254A4D}" presName="ThreeConn_1-2" presStyleLbl="fgAccFollowNode1" presStyleIdx="0" presStyleCnt="2" custFlipHor="0" custScaleX="51910" custScaleY="76923">
        <dgm:presLayoutVars>
          <dgm:bulletEnabled val="1"/>
        </dgm:presLayoutVars>
      </dgm:prSet>
      <dgm:spPr/>
    </dgm:pt>
    <dgm:pt modelId="{D92449E9-0758-4E0C-8DD6-76A92A539CC4}" type="pres">
      <dgm:prSet presAssocID="{4EEA609D-86B9-4AFC-8814-CF644B254A4D}" presName="ThreeConn_2-3" presStyleLbl="fgAccFollowNode1" presStyleIdx="1" presStyleCnt="2" custFlipHor="1" custScaleX="45143" custScaleY="85348" custLinFactNeighborX="-60924" custLinFactNeighborY="5238">
        <dgm:presLayoutVars>
          <dgm:bulletEnabled val="1"/>
        </dgm:presLayoutVars>
      </dgm:prSet>
      <dgm:spPr/>
    </dgm:pt>
    <dgm:pt modelId="{7844AE6A-675C-4E4A-81CB-105DFE15C0E0}" type="pres">
      <dgm:prSet presAssocID="{4EEA609D-86B9-4AFC-8814-CF644B254A4D}" presName="ThreeNodes_1_text" presStyleLbl="node1" presStyleIdx="2" presStyleCnt="3">
        <dgm:presLayoutVars>
          <dgm:bulletEnabled val="1"/>
        </dgm:presLayoutVars>
      </dgm:prSet>
      <dgm:spPr/>
    </dgm:pt>
    <dgm:pt modelId="{032BC8F4-EF78-4BD8-9377-327D16AE56A6}" type="pres">
      <dgm:prSet presAssocID="{4EEA609D-86B9-4AFC-8814-CF644B254A4D}" presName="ThreeNodes_2_text" presStyleLbl="node1" presStyleIdx="2" presStyleCnt="3">
        <dgm:presLayoutVars>
          <dgm:bulletEnabled val="1"/>
        </dgm:presLayoutVars>
      </dgm:prSet>
      <dgm:spPr/>
    </dgm:pt>
    <dgm:pt modelId="{6A24B332-21F9-4B98-8D01-1FF21881A0A9}" type="pres">
      <dgm:prSet presAssocID="{4EEA609D-86B9-4AFC-8814-CF644B254A4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452D702-B752-4088-866A-49E0372EE610}" srcId="{4EEA609D-86B9-4AFC-8814-CF644B254A4D}" destId="{2F6B9E1D-54D8-4F55-B5DA-5B046C0EDB25}" srcOrd="2" destOrd="0" parTransId="{894A4462-19A3-487D-8E00-413967D004F5}" sibTransId="{3B873EE9-4C83-4B23-BF22-222825E512DD}"/>
    <dgm:cxn modelId="{D0880E2C-BD72-49F8-8EBF-07900BF21B0E}" type="presOf" srcId="{2F6B9E1D-54D8-4F55-B5DA-5B046C0EDB25}" destId="{6A24B332-21F9-4B98-8D01-1FF21881A0A9}" srcOrd="1" destOrd="0" presId="urn:microsoft.com/office/officeart/2005/8/layout/vProcess5"/>
    <dgm:cxn modelId="{8BFDBA38-9F0E-4FDE-BFB7-6A6CE51092B4}" type="presOf" srcId="{D8A5448F-CD53-49D9-A454-FBED42CDDE19}" destId="{032BC8F4-EF78-4BD8-9377-327D16AE56A6}" srcOrd="1" destOrd="0" presId="urn:microsoft.com/office/officeart/2005/8/layout/vProcess5"/>
    <dgm:cxn modelId="{BF740155-2B18-4CDB-B5AA-B670CAC0FD6D}" type="presOf" srcId="{BB45C83F-1896-47C9-B0F9-3D698E5655D0}" destId="{B5C4C5D1-0EB5-4CEE-AAC0-05C3E24DF276}" srcOrd="0" destOrd="0" presId="urn:microsoft.com/office/officeart/2005/8/layout/vProcess5"/>
    <dgm:cxn modelId="{76A23979-57A4-4DE8-A545-9822C8F3246F}" type="presOf" srcId="{1BBB7C08-1732-4672-8BCE-D8079BCA0B0D}" destId="{806EFC57-347F-4030-81E7-52496BDDE10B}" srcOrd="0" destOrd="0" presId="urn:microsoft.com/office/officeart/2005/8/layout/vProcess5"/>
    <dgm:cxn modelId="{DEAF8F5A-2859-40F3-913A-B65CA9246F0B}" type="presOf" srcId="{8C8E1116-7B9F-42B8-9A9E-952DC7E09314}" destId="{D92449E9-0758-4E0C-8DD6-76A92A539CC4}" srcOrd="0" destOrd="0" presId="urn:microsoft.com/office/officeart/2005/8/layout/vProcess5"/>
    <dgm:cxn modelId="{E947D9AF-85E1-41A7-956F-9D106396BE95}" type="presOf" srcId="{BB45C83F-1896-47C9-B0F9-3D698E5655D0}" destId="{7844AE6A-675C-4E4A-81CB-105DFE15C0E0}" srcOrd="1" destOrd="0" presId="urn:microsoft.com/office/officeart/2005/8/layout/vProcess5"/>
    <dgm:cxn modelId="{78A4DCBC-2ABD-425B-ADC6-7B7D3FF870EC}" srcId="{4EEA609D-86B9-4AFC-8814-CF644B254A4D}" destId="{D8A5448F-CD53-49D9-A454-FBED42CDDE19}" srcOrd="1" destOrd="0" parTransId="{86C76518-7F43-4C74-8F42-C50A338379DD}" sibTransId="{8C8E1116-7B9F-42B8-9A9E-952DC7E09314}"/>
    <dgm:cxn modelId="{8704DDC3-0160-4F38-8205-6AEE3C3F46FD}" srcId="{4EEA609D-86B9-4AFC-8814-CF644B254A4D}" destId="{BB45C83F-1896-47C9-B0F9-3D698E5655D0}" srcOrd="0" destOrd="0" parTransId="{84DB8E0D-02AA-4AE7-9453-630B0B066002}" sibTransId="{1BBB7C08-1732-4672-8BCE-D8079BCA0B0D}"/>
    <dgm:cxn modelId="{12384CD0-04F2-4A83-9F02-0D517DADC2DD}" type="presOf" srcId="{2F6B9E1D-54D8-4F55-B5DA-5B046C0EDB25}" destId="{EC23CB81-F500-4EA6-8AD9-D15B5AFEFF55}" srcOrd="0" destOrd="0" presId="urn:microsoft.com/office/officeart/2005/8/layout/vProcess5"/>
    <dgm:cxn modelId="{B043FCD6-3057-4D18-B812-E386A7461811}" type="presOf" srcId="{D8A5448F-CD53-49D9-A454-FBED42CDDE19}" destId="{BECC7328-2A19-412E-B18B-4352286D0A14}" srcOrd="0" destOrd="0" presId="urn:microsoft.com/office/officeart/2005/8/layout/vProcess5"/>
    <dgm:cxn modelId="{94D8EFDD-D9F3-4B76-994F-9ABE5C62240D}" type="presOf" srcId="{4EEA609D-86B9-4AFC-8814-CF644B254A4D}" destId="{5A11804D-84EF-4A95-9FC2-22AFDF2F2E73}" srcOrd="0" destOrd="0" presId="urn:microsoft.com/office/officeart/2005/8/layout/vProcess5"/>
    <dgm:cxn modelId="{B61D33E8-7E49-46C6-B001-A817CDCF55BB}" type="presParOf" srcId="{5A11804D-84EF-4A95-9FC2-22AFDF2F2E73}" destId="{006FA304-1FAE-493E-8DCC-01D7CE291111}" srcOrd="0" destOrd="0" presId="urn:microsoft.com/office/officeart/2005/8/layout/vProcess5"/>
    <dgm:cxn modelId="{EF0025BB-3C32-4A37-BEDC-8BC36B18D473}" type="presParOf" srcId="{5A11804D-84EF-4A95-9FC2-22AFDF2F2E73}" destId="{B5C4C5D1-0EB5-4CEE-AAC0-05C3E24DF276}" srcOrd="1" destOrd="0" presId="urn:microsoft.com/office/officeart/2005/8/layout/vProcess5"/>
    <dgm:cxn modelId="{7C03550D-C607-4C08-8ABE-C7F15087CF34}" type="presParOf" srcId="{5A11804D-84EF-4A95-9FC2-22AFDF2F2E73}" destId="{BECC7328-2A19-412E-B18B-4352286D0A14}" srcOrd="2" destOrd="0" presId="urn:microsoft.com/office/officeart/2005/8/layout/vProcess5"/>
    <dgm:cxn modelId="{00E4A0F1-6E55-43D6-99A8-AD95CE75FD9B}" type="presParOf" srcId="{5A11804D-84EF-4A95-9FC2-22AFDF2F2E73}" destId="{EC23CB81-F500-4EA6-8AD9-D15B5AFEFF55}" srcOrd="3" destOrd="0" presId="urn:microsoft.com/office/officeart/2005/8/layout/vProcess5"/>
    <dgm:cxn modelId="{592D81AE-7572-402A-B86A-ABA55CAC3357}" type="presParOf" srcId="{5A11804D-84EF-4A95-9FC2-22AFDF2F2E73}" destId="{806EFC57-347F-4030-81E7-52496BDDE10B}" srcOrd="4" destOrd="0" presId="urn:microsoft.com/office/officeart/2005/8/layout/vProcess5"/>
    <dgm:cxn modelId="{E1BEE281-833F-4609-81DB-51F3BE94DF1B}" type="presParOf" srcId="{5A11804D-84EF-4A95-9FC2-22AFDF2F2E73}" destId="{D92449E9-0758-4E0C-8DD6-76A92A539CC4}" srcOrd="5" destOrd="0" presId="urn:microsoft.com/office/officeart/2005/8/layout/vProcess5"/>
    <dgm:cxn modelId="{A3A20905-5DB7-4099-A4ED-04C8BDEFC27D}" type="presParOf" srcId="{5A11804D-84EF-4A95-9FC2-22AFDF2F2E73}" destId="{7844AE6A-675C-4E4A-81CB-105DFE15C0E0}" srcOrd="6" destOrd="0" presId="urn:microsoft.com/office/officeart/2005/8/layout/vProcess5"/>
    <dgm:cxn modelId="{9A02C7A7-0312-4F48-87BF-71EA5BC6D217}" type="presParOf" srcId="{5A11804D-84EF-4A95-9FC2-22AFDF2F2E73}" destId="{032BC8F4-EF78-4BD8-9377-327D16AE56A6}" srcOrd="7" destOrd="0" presId="urn:microsoft.com/office/officeart/2005/8/layout/vProcess5"/>
    <dgm:cxn modelId="{A1A6D80C-EE27-4F63-9AB6-685EB5312906}" type="presParOf" srcId="{5A11804D-84EF-4A95-9FC2-22AFDF2F2E73}" destId="{6A24B332-21F9-4B98-8D01-1FF21881A0A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4C5D1-0EB5-4CEE-AAC0-05C3E24DF276}">
      <dsp:nvSpPr>
        <dsp:cNvPr id="0" name=""/>
        <dsp:cNvSpPr/>
      </dsp:nvSpPr>
      <dsp:spPr>
        <a:xfrm>
          <a:off x="226924" y="221249"/>
          <a:ext cx="5155397" cy="885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Sub-recipient Closeout</a:t>
          </a:r>
        </a:p>
      </dsp:txBody>
      <dsp:txXfrm>
        <a:off x="252862" y="247187"/>
        <a:ext cx="3829520" cy="833705"/>
      </dsp:txXfrm>
    </dsp:sp>
    <dsp:sp modelId="{BECC7328-2A19-412E-B18B-4352286D0A14}">
      <dsp:nvSpPr>
        <dsp:cNvPr id="0" name=""/>
        <dsp:cNvSpPr/>
      </dsp:nvSpPr>
      <dsp:spPr>
        <a:xfrm>
          <a:off x="398522" y="1724156"/>
          <a:ext cx="5204840" cy="950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Direct Recipient closeout </a:t>
          </a:r>
        </a:p>
      </dsp:txBody>
      <dsp:txXfrm>
        <a:off x="426373" y="1752007"/>
        <a:ext cx="3870639" cy="895218"/>
      </dsp:txXfrm>
    </dsp:sp>
    <dsp:sp modelId="{EC23CB81-F500-4EA6-8AD9-D15B5AFEFF55}">
      <dsp:nvSpPr>
        <dsp:cNvPr id="0" name=""/>
        <dsp:cNvSpPr/>
      </dsp:nvSpPr>
      <dsp:spPr>
        <a:xfrm>
          <a:off x="1031362" y="3283127"/>
          <a:ext cx="5225810" cy="897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DOL Role</a:t>
          </a:r>
        </a:p>
      </dsp:txBody>
      <dsp:txXfrm>
        <a:off x="1057640" y="3309405"/>
        <a:ext cx="3889605" cy="844653"/>
      </dsp:txXfrm>
    </dsp:sp>
    <dsp:sp modelId="{806EFC57-347F-4030-81E7-52496BDDE10B}">
      <dsp:nvSpPr>
        <dsp:cNvPr id="0" name=""/>
        <dsp:cNvSpPr/>
      </dsp:nvSpPr>
      <dsp:spPr>
        <a:xfrm>
          <a:off x="4820724" y="1104900"/>
          <a:ext cx="447371" cy="6629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4921382" y="1104900"/>
        <a:ext cx="246055" cy="552215"/>
      </dsp:txXfrm>
    </dsp:sp>
    <dsp:sp modelId="{D92449E9-0758-4E0C-8DD6-76A92A539CC4}">
      <dsp:nvSpPr>
        <dsp:cNvPr id="0" name=""/>
        <dsp:cNvSpPr/>
      </dsp:nvSpPr>
      <dsp:spPr>
        <a:xfrm flipH="1">
          <a:off x="4807944" y="2651758"/>
          <a:ext cx="389052" cy="7355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895481" y="2651758"/>
        <a:ext cx="213978" cy="639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735" cy="46450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3" y="0"/>
            <a:ext cx="3037735" cy="46450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EF384E7-3149-427F-97D2-6CECA1A70302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313"/>
            <a:ext cx="3037735" cy="46450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3" y="8830313"/>
            <a:ext cx="3037735" cy="46450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C32A8EB-9A68-499C-9CE0-70D092CAC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94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880" max="192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55.33981" units="1/cm"/>
          <inkml:channelProperty channel="Y" name="resolution" value="93.10345" units="1/cm"/>
          <inkml:channelProperty channel="T" name="resolution" value="1" units="1/dev"/>
        </inkml:channelProperties>
      </inkml:inkSource>
      <inkml:timestamp xml:id="ts0" timeString="2020-06-18T11:13:52.2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7F85DBE-DCD9-4AF5-90A0-6179A736F0BE}" emma:medium="tactile" emma:mode="ink">
          <msink:context xmlns:msink="http://schemas.microsoft.com/ink/2010/main" type="writingRegion" rotatedBoundingBox="7199,7720 7214,7720 7214,7735 7199,7735"/>
        </emma:interpretation>
      </emma:emma>
    </inkml:annotationXML>
    <inkml:traceGroup>
      <inkml:annotationXML>
        <emma:emma xmlns:emma="http://www.w3.org/2003/04/emma" version="1.0">
          <emma:interpretation id="{ECB4A247-F2E7-481D-9400-5D2DA1ED5F2C}" emma:medium="tactile" emma:mode="ink">
            <msink:context xmlns:msink="http://schemas.microsoft.com/ink/2010/main" type="paragraph" rotatedBoundingBox="7199,7720 7214,7720 7214,7735 7199,77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184CE6-CDAA-4EB0-A531-80B2F349BB40}" emma:medium="tactile" emma:mode="ink">
              <msink:context xmlns:msink="http://schemas.microsoft.com/ink/2010/main" type="line" rotatedBoundingBox="7199,7720 7214,7720 7214,7735 7199,7735"/>
            </emma:interpretation>
          </emma:emma>
        </inkml:annotationXML>
        <inkml:traceGroup>
          <inkml:annotationXML>
            <emma:emma xmlns:emma="http://www.w3.org/2003/04/emma" version="1.0">
              <emma:interpretation id="{7EE12DB9-6618-4562-A773-A45789CC4825}" emma:medium="tactile" emma:mode="ink">
                <msink:context xmlns:msink="http://schemas.microsoft.com/ink/2010/main" type="inkWord" rotatedBoundingBox="7199,7720 7214,7720 7214,7735 7199,7735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4820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7521C267-C851-49F1-98E4-5046A542CD2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0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4820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4820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89963435-CF12-4FD2-8142-C5E7E8558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1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98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83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44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06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42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30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32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50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86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5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9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25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4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86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5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85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770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061499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1839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14585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9213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53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09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38400"/>
            <a:ext cx="7315200" cy="1500187"/>
          </a:xfrm>
        </p:spPr>
        <p:txBody>
          <a:bodyPr anchor="ctr"/>
          <a:lstStyle>
            <a:lvl1pPr marL="0" indent="0" algn="r">
              <a:buNone/>
              <a:defRPr sz="36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taaccct_banner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 rot="16200000">
            <a:off x="-3056950" y="3056951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body" idx="10"/>
          </p:nvPr>
        </p:nvSpPr>
        <p:spPr>
          <a:xfrm>
            <a:off x="914401" y="4824413"/>
            <a:ext cx="7315200" cy="1500187"/>
          </a:xfrm>
        </p:spPr>
        <p:txBody>
          <a:bodyPr anchor="ctr"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Sharon Leu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Workforce Analyst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Division of Strategic Investments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ETA Office of Workforce Investments</a:t>
            </a:r>
          </a:p>
        </p:txBody>
      </p:sp>
    </p:spTree>
    <p:extLst>
      <p:ext uri="{BB962C8B-B14F-4D97-AF65-F5344CB8AC3E}">
        <p14:creationId xmlns:p14="http://schemas.microsoft.com/office/powerpoint/2010/main" val="250866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5A67-950F-4429-8CF7-D6FE09C7FFF7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D10C-CCFF-4702-8CF9-D0CF86FD1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5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235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798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10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5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4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05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74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u="none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00200"/>
            <a:ext cx="7131353" cy="3962400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en-US" sz="8000" spc="0" dirty="0">
                <a:latin typeface="Franklin Gothic Heavy" panose="020B0903020102020204" pitchFamily="34" charset="0"/>
              </a:rPr>
              <a:t>Grant Closeout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62600"/>
            <a:ext cx="6613069" cy="1006476"/>
          </a:xfrm>
        </p:spPr>
        <p:txBody>
          <a:bodyPr anchor="ctr"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2400" cap="none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Division of Policy Review and Resolution</a:t>
            </a:r>
          </a:p>
          <a:p>
            <a:pPr algn="r">
              <a:spcBef>
                <a:spcPts val="0"/>
              </a:spcBef>
            </a:pPr>
            <a:r>
              <a:rPr lang="en-US" sz="2400" cap="none" dirty="0">
                <a:solidFill>
                  <a:schemeClr val="accent6">
                    <a:lumMod val="75000"/>
                  </a:schemeClr>
                </a:solidFill>
                <a:latin typeface="Franklin Gothic Medium Cond" panose="020B0606030402020204" pitchFamily="34" charset="0"/>
              </a:rPr>
              <a:t>ETA Office of Grants Management</a:t>
            </a:r>
          </a:p>
        </p:txBody>
      </p:sp>
      <p:pic>
        <p:nvPicPr>
          <p:cNvPr id="4" name="Picture 3" descr="Experimental Blog: The Training Levy in Engl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4191000" cy="1143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8D3228A-B02E-4753-A10E-55AEEAF36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6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1510"/>
            <a:ext cx="5638800" cy="107248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Recipient Responsibilities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728" y="787783"/>
            <a:ext cx="6934200" cy="4267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b="1" i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Key Steps to a Successful Closeout….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Submit performance/progress report or other reports required by the terms and conditions specified on the Notice of Award.</a:t>
            </a:r>
          </a:p>
          <a:p>
            <a:r>
              <a:rPr lang="en-US" sz="2200" dirty="0"/>
              <a:t>Account for any real and/or personal property acquired with federal funds</a:t>
            </a:r>
          </a:p>
          <a:p>
            <a:r>
              <a:rPr lang="en-US" sz="2200" dirty="0"/>
              <a:t>Return any funds due as a result of refunds, corrections, or audits</a:t>
            </a:r>
          </a:p>
          <a:p>
            <a:r>
              <a:rPr lang="en-US" sz="2200" dirty="0"/>
              <a:t>Retain records for three (3)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D10C-CCFF-4702-8CF9-D0CF86FD10E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Experimental Blog: The Training Levy in Englan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10200"/>
            <a:ext cx="3048000" cy="9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9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180379"/>
            <a:ext cx="6185942" cy="99628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Closeout Timeline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700" b="1" i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Deadlines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6206" y="1858484"/>
            <a:ext cx="6468533" cy="3352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October 30, 2020 – Grant expires, closeout begins.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February 15, 2021 – Final 9130 financial report due.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Because the grant ends in October, the final quarterly report is December 31, 2020 and the due date to submit the financial report is 45 days after the quarter ends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February 28, 2021 –  Closeout 9130 and remaining closeout documents due. 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D10C-CCFF-4702-8CF9-D0CF86FD10E9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Experimental Blog: The Training Levy in Engl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72" y="5749636"/>
            <a:ext cx="3048000" cy="1108364"/>
          </a:xfrm>
          <a:prstGeom prst="rect">
            <a:avLst/>
          </a:prstGeom>
        </p:spPr>
      </p:pic>
      <p:pic>
        <p:nvPicPr>
          <p:cNvPr id="6" name="Picture 5" descr="The Clock is Ticking | Compliance Build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36" y="4314678"/>
            <a:ext cx="1961582" cy="1602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959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198525"/>
            <a:ext cx="6960665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Elements of the Grant Closeout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44010"/>
            <a:ext cx="6347714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Documents to be submitted:</a:t>
            </a:r>
          </a:p>
          <a:p>
            <a:pPr lvl="1"/>
            <a:r>
              <a:rPr lang="en-US" dirty="0"/>
              <a:t>Closeout 9130 financial report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sz="1200" dirty="0"/>
              <a:t>(</a:t>
            </a:r>
            <a:r>
              <a:rPr lang="en-US" sz="1200" i="1" dirty="0"/>
              <a:t>In order to access the closeout 9130, the final quarterly report must be marked “FINAL” and you will see a “</a:t>
            </a:r>
            <a:r>
              <a:rPr lang="en-US" sz="1200" b="1" i="1" dirty="0"/>
              <a:t>Closeout</a:t>
            </a:r>
            <a:r>
              <a:rPr lang="en-US" sz="1200" i="1" dirty="0"/>
              <a:t>” hyperlink in Box 6). </a:t>
            </a:r>
          </a:p>
          <a:p>
            <a:pPr lvl="1"/>
            <a:r>
              <a:rPr lang="en-US" dirty="0"/>
              <a:t>Grantee’s Detailed Statement of Costs</a:t>
            </a:r>
          </a:p>
          <a:p>
            <a:pPr lvl="2"/>
            <a:r>
              <a:rPr lang="en-US" i="1" dirty="0"/>
              <a:t>NICRA/CAP/SWCAP and calculation (if applicable)</a:t>
            </a:r>
          </a:p>
          <a:p>
            <a:pPr lvl="1"/>
            <a:r>
              <a:rPr lang="en-US" dirty="0"/>
              <a:t>Grantee’s Release</a:t>
            </a:r>
          </a:p>
          <a:p>
            <a:pPr lvl="1"/>
            <a:r>
              <a:rPr lang="en-US" dirty="0"/>
              <a:t>Grantee’s Assignment of Refunds, Rebates, and Credits</a:t>
            </a:r>
          </a:p>
          <a:p>
            <a:pPr lvl="1"/>
            <a:r>
              <a:rPr lang="en-US" dirty="0"/>
              <a:t> Grantee’s Property Inventory Certification</a:t>
            </a:r>
          </a:p>
          <a:p>
            <a:pPr lvl="2"/>
            <a:r>
              <a:rPr lang="en-US" i="1" dirty="0"/>
              <a:t>Inventory List (if applicable)</a:t>
            </a:r>
          </a:p>
          <a:p>
            <a:pPr lvl="1"/>
            <a:r>
              <a:rPr lang="en-US" i="1" dirty="0"/>
              <a:t>Grantee’s Closeout Tax Certification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D10C-CCFF-4702-8CF9-D0CF86FD10E9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Experimental Blog: The Training Levy in Engl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791200"/>
            <a:ext cx="2743200" cy="838200"/>
          </a:xfrm>
          <a:prstGeom prst="rect">
            <a:avLst/>
          </a:prstGeom>
        </p:spPr>
      </p:pic>
      <p:pic>
        <p:nvPicPr>
          <p:cNvPr id="6" name="Picture 5" descr="File:Document-passed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048000"/>
            <a:ext cx="1904999" cy="1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04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838200" y="1371600"/>
            <a:ext cx="6629400" cy="4876801"/>
            <a:chOff x="334108" y="3405555"/>
            <a:chExt cx="3780692" cy="3223845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2" t="12649" r="17564" b="12138"/>
            <a:stretch/>
          </p:blipFill>
          <p:spPr bwMode="auto">
            <a:xfrm>
              <a:off x="334108" y="3405555"/>
              <a:ext cx="3780692" cy="3223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3581400" y="5105400"/>
              <a:ext cx="533400" cy="152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0"/>
            <a:ext cx="6858000" cy="685800"/>
          </a:xfrm>
        </p:spPr>
        <p:txBody>
          <a:bodyPr>
            <a:normAutofit fontScale="90000"/>
          </a:bodyPr>
          <a:lstStyle/>
          <a:p>
            <a:r>
              <a:rPr lang="en-US" sz="4600" dirty="0">
                <a:solidFill>
                  <a:schemeClr val="accent1">
                    <a:lumMod val="50000"/>
                  </a:schemeClr>
                </a:solidFill>
              </a:rPr>
              <a:t>Closeout Review </a:t>
            </a:r>
            <a:br>
              <a:rPr lang="en-US" sz="4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700" b="1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Financial Reconciliation  - Final Quarterly 9130</a:t>
            </a:r>
          </a:p>
        </p:txBody>
      </p:sp>
      <p:pic>
        <p:nvPicPr>
          <p:cNvPr id="6" name="Picture 5" descr="Experimental Blog: The Training Levy in Engl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42" y="6248402"/>
            <a:ext cx="2444606" cy="6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8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220157" y="1143000"/>
            <a:ext cx="7084686" cy="5254308"/>
            <a:chOff x="4800600" y="3434506"/>
            <a:chExt cx="3533014" cy="319489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6" t="12650" r="17564" b="8205"/>
            <a:stretch/>
          </p:blipFill>
          <p:spPr bwMode="auto">
            <a:xfrm>
              <a:off x="4800600" y="3434506"/>
              <a:ext cx="3533014" cy="319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7315200" y="5181600"/>
              <a:ext cx="533400" cy="152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6781800" cy="1492132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>
                    <a:lumMod val="50000"/>
                  </a:schemeClr>
                </a:solidFill>
              </a:rPr>
              <a:t>Closeout Review… </a:t>
            </a:r>
            <a:br>
              <a:rPr lang="en-US" sz="4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Financial Reconciliation -Closeout 9130</a:t>
            </a:r>
            <a:endParaRPr lang="en-US" sz="2700" b="1" i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" name="Picture 7" descr="Experimental Blog: The Training Levy in Engl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296526"/>
            <a:ext cx="2133600" cy="56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66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2" t="12649" r="17564" b="12138"/>
          <a:stretch/>
        </p:blipFill>
        <p:spPr bwMode="auto">
          <a:xfrm>
            <a:off x="397859" y="1371600"/>
            <a:ext cx="388131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6" t="12650" r="17564" b="8205"/>
          <a:stretch/>
        </p:blipFill>
        <p:spPr bwMode="auto">
          <a:xfrm>
            <a:off x="4648200" y="1371600"/>
            <a:ext cx="401808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376442" cy="6096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Closeout Review…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b="1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Financial Reconciliation -Final Quarterly 9130/ Closeout 9130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endParaRPr lang="en-US" sz="2000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36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64008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Closeout Review…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Financial Reconciliation </a:t>
            </a:r>
            <a:br>
              <a:rPr lang="en-US" sz="2400" b="1" dirty="0">
                <a:solidFill>
                  <a:srgbClr val="C00000"/>
                </a:solidFill>
                <a:latin typeface="Century Schoolbook" panose="02040604050505020304" pitchFamily="18" charset="0"/>
              </a:rPr>
            </a:br>
            <a:br>
              <a:rPr lang="en-US" sz="2400" b="1" dirty="0">
                <a:solidFill>
                  <a:srgbClr val="C00000"/>
                </a:solidFill>
                <a:latin typeface="Century Schoolbook" panose="02040604050505020304" pitchFamily="18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Liquidation of Obligation &amp; Accrued Expenditures (2 CFR 2900.15)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6096000" cy="3962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No new obligations.  In closeout, grantee may only liquidate obligations incurred during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PoP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The only liquidation that can occur during closeout is the liquidation of accrued expenditures (NOT obligations) for goods and/or services received during the grant period.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Grant recipient may not direct charge staff time to work on closeout of grant after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PoP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 end date</a:t>
            </a:r>
          </a:p>
        </p:txBody>
      </p:sp>
      <p:pic>
        <p:nvPicPr>
          <p:cNvPr id="4" name="Picture 3" descr="Experimental Blog: The Training Levy in Engl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43600"/>
            <a:ext cx="2895600" cy="762000"/>
          </a:xfrm>
          <a:prstGeom prst="rect">
            <a:avLst/>
          </a:prstGeom>
        </p:spPr>
      </p:pic>
      <p:pic>
        <p:nvPicPr>
          <p:cNvPr id="6" name="Picture 5" descr="The Quirks of English: The verb 'pay': much more than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0" y="2667000"/>
            <a:ext cx="1371601" cy="1371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4390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4523"/>
            <a:ext cx="6347713" cy="1048385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Closeout</a:t>
            </a:r>
            <a:r>
              <a:rPr lang="en-US" sz="4400" dirty="0"/>
              <a:t>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Review….</a:t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700" b="1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Financial Reconciliation - Final</a:t>
            </a:r>
            <a:endParaRPr lang="en-US" sz="4000" b="1" i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5225141"/>
            <a:ext cx="1905000" cy="12383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D10C-CCFF-4702-8CF9-D0CF86FD10E9}" type="slidenum">
              <a:rPr lang="en-US" smtClean="0"/>
              <a:t>17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38201" y="1676399"/>
            <a:ext cx="1371600" cy="533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Recipient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1" y="2362198"/>
            <a:ext cx="1371600" cy="2743202"/>
          </a:xfrm>
          <a:prstGeom prst="rect">
            <a:avLst/>
          </a:prstGeom>
          <a:solidFill>
            <a:srgbClr val="F2F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300" b="1" dirty="0">
                <a:solidFill>
                  <a:schemeClr val="tx1"/>
                </a:solidFill>
              </a:rPr>
              <a:t>Net Draws</a:t>
            </a:r>
          </a:p>
          <a:p>
            <a:pPr algn="r"/>
            <a:r>
              <a:rPr lang="en-US" sz="1300" b="1" dirty="0">
                <a:solidFill>
                  <a:schemeClr val="tx1"/>
                </a:solidFill>
              </a:rPr>
              <a:t>- </a:t>
            </a:r>
            <a:r>
              <a:rPr lang="en-US" sz="1300" b="1" u="sng" dirty="0">
                <a:solidFill>
                  <a:schemeClr val="tx1"/>
                </a:solidFill>
              </a:rPr>
              <a:t> Final cost</a:t>
            </a:r>
          </a:p>
          <a:p>
            <a:pPr algn="r"/>
            <a:r>
              <a:rPr lang="en-US" sz="1300" b="1" dirty="0">
                <a:solidFill>
                  <a:schemeClr val="tx1"/>
                </a:solidFill>
              </a:rPr>
              <a:t>$0.00</a:t>
            </a:r>
          </a:p>
          <a:p>
            <a:pPr marL="171450" indent="-171450" algn="r">
              <a:buFontTx/>
              <a:buChar char="-"/>
            </a:pPr>
            <a:endParaRPr lang="en-US" sz="1200" u="sng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19400" y="16764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HHS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9400" y="2362198"/>
            <a:ext cx="1371600" cy="2743202"/>
          </a:xfrm>
          <a:prstGeom prst="rect">
            <a:avLst/>
          </a:prstGeom>
          <a:solidFill>
            <a:srgbClr val="F2F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300" b="1" dirty="0">
                <a:solidFill>
                  <a:schemeClr val="tx1"/>
                </a:solidFill>
              </a:rPr>
              <a:t>Award Amount</a:t>
            </a:r>
          </a:p>
          <a:p>
            <a:pPr marL="285750" indent="-285750" algn="r">
              <a:buFontTx/>
              <a:buChar char="-"/>
            </a:pPr>
            <a:r>
              <a:rPr lang="en-US" sz="1300" u="sng" dirty="0">
                <a:solidFill>
                  <a:schemeClr val="tx1"/>
                </a:solidFill>
              </a:rPr>
              <a:t>Net Draws</a:t>
            </a:r>
          </a:p>
          <a:p>
            <a:pPr algn="r"/>
            <a:r>
              <a:rPr lang="en-US" sz="1300" dirty="0">
                <a:solidFill>
                  <a:schemeClr val="tx1"/>
                </a:solidFill>
              </a:rPr>
              <a:t>Available</a:t>
            </a:r>
            <a:r>
              <a:rPr lang="en-US" sz="1300" u="sng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24400" y="1676399"/>
            <a:ext cx="1600200" cy="533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4400" y="2362199"/>
            <a:ext cx="1600199" cy="2743201"/>
          </a:xfrm>
          <a:prstGeom prst="rect">
            <a:avLst/>
          </a:prstGeom>
          <a:solidFill>
            <a:srgbClr val="F2F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300" b="1" dirty="0">
                <a:solidFill>
                  <a:schemeClr val="tx1"/>
                </a:solidFill>
              </a:rPr>
              <a:t>Award Amount</a:t>
            </a:r>
          </a:p>
          <a:p>
            <a:pPr marL="285750" indent="-285750" algn="r">
              <a:buFontTx/>
              <a:buChar char="-"/>
            </a:pPr>
            <a:r>
              <a:rPr lang="en-US" sz="1300" b="1" u="sng" dirty="0">
                <a:solidFill>
                  <a:schemeClr val="tx1"/>
                </a:solidFill>
              </a:rPr>
              <a:t>Final Cost</a:t>
            </a:r>
          </a:p>
          <a:p>
            <a:pPr algn="r"/>
            <a:r>
              <a:rPr lang="en-US" sz="1300" b="1" dirty="0">
                <a:solidFill>
                  <a:schemeClr val="tx1"/>
                </a:solidFill>
              </a:rPr>
              <a:t>Unexpended Balance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4114800"/>
            <a:ext cx="2286000" cy="404321"/>
          </a:xfrm>
          <a:prstGeom prst="rect">
            <a:avLst/>
          </a:prstGeom>
          <a:solidFill>
            <a:srgbClr val="FFF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HHS Net Draws = Final Cost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2999" y="4638862"/>
            <a:ext cx="5181600" cy="466538"/>
          </a:xfrm>
          <a:prstGeom prst="rect">
            <a:avLst/>
          </a:prstGeom>
          <a:solidFill>
            <a:srgbClr val="FFF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Unexpended Balance = HHS Available = Closeout </a:t>
            </a:r>
            <a:r>
              <a:rPr lang="en-US" sz="1200" b="1" dirty="0" err="1">
                <a:solidFill>
                  <a:schemeClr val="tx1"/>
                </a:solidFill>
              </a:rPr>
              <a:t>Deobligation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5" name="Picture 14" descr="Experimental Blog: The Training Levy in Engl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618922"/>
            <a:ext cx="3124200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4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57560"/>
            <a:ext cx="6490742" cy="11378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Closeout Review…</a:t>
            </a:r>
            <a:br>
              <a:rPr lang="en-US" sz="4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Compliance - Indirect Costs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67833" y="3376749"/>
            <a:ext cx="7408333" cy="2971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Indirect cost reporting line items have been added.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Indirect cost expenses are only to be reported by the non-federal entity receiving direct awards from DOL.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Indirect cost expenses are reported only on the FINAL ETA-9130 report.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Negotiated Indirect Cost Rate Agreements (NICRAs) or Cost Allocation Plans (CAPs) must be provided at closeout if indirect costs claimed.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D10C-CCFF-4702-8CF9-D0CF86FD10E9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71" y="1524000"/>
            <a:ext cx="7137400" cy="1676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 descr="Experimental Blog: The Training Levy in Engl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6082144"/>
            <a:ext cx="2133601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2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t="10448" r="25280" b="9142"/>
          <a:stretch/>
        </p:blipFill>
        <p:spPr bwMode="auto">
          <a:xfrm>
            <a:off x="1132904" y="1365553"/>
            <a:ext cx="5496496" cy="480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57277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228600"/>
            <a:ext cx="5410200" cy="11684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Closeout Review… </a:t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Compliance - Indirect Costs </a:t>
            </a:r>
            <a:r>
              <a:rPr lang="en-US" sz="2400" b="1" i="1" dirty="0" err="1">
                <a:solidFill>
                  <a:srgbClr val="C00000"/>
                </a:solidFill>
                <a:latin typeface="+mn-lt"/>
              </a:rPr>
              <a:t>con’t</a:t>
            </a:r>
            <a:endParaRPr lang="en-US" sz="24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Picture 6" descr="Experimental Blog: The Training Levy in Engl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81008"/>
            <a:ext cx="2438400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4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5638800" cy="13208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The Closeout Process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336" y="1683488"/>
            <a:ext cx="7289464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What is Grant Closeout</a:t>
            </a:r>
          </a:p>
          <a:p>
            <a:pPr lvl="1"/>
            <a:r>
              <a:rPr lang="en-US" sz="2400" dirty="0"/>
              <a:t>Policy and Grant Requirements</a:t>
            </a:r>
          </a:p>
          <a:p>
            <a:r>
              <a:rPr lang="en-US" sz="2400" dirty="0"/>
              <a:t>Recipient Responsibilities</a:t>
            </a:r>
          </a:p>
          <a:p>
            <a:r>
              <a:rPr lang="en-US" sz="2400" dirty="0"/>
              <a:t>Closeout Timeline		</a:t>
            </a:r>
          </a:p>
          <a:p>
            <a:r>
              <a:rPr lang="en-US" sz="2400" dirty="0"/>
              <a:t>Elements of a Closeout Package</a:t>
            </a:r>
          </a:p>
          <a:p>
            <a:r>
              <a:rPr lang="en-US" sz="2400" dirty="0"/>
              <a:t>Closeout Review Process (Financial and Compliance)</a:t>
            </a:r>
          </a:p>
          <a:p>
            <a:r>
              <a:rPr lang="en-US" sz="2400" dirty="0"/>
              <a:t>Common Delays </a:t>
            </a:r>
          </a:p>
          <a:p>
            <a:r>
              <a:rPr lang="en-US" sz="2400" dirty="0"/>
              <a:t>Authority after Closeout</a:t>
            </a:r>
          </a:p>
          <a:p>
            <a:r>
              <a:rPr lang="en-US" sz="2400" dirty="0"/>
              <a:t>Questions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D10C-CCFF-4702-8CF9-D0CF86FD10E9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Experimental Blog: The Training Levy in Englan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638801"/>
            <a:ext cx="3124200" cy="965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591938" y="2779446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3938" y="2761446"/>
                <a:ext cx="3636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0689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7" t="25746" b="15299"/>
          <a:stretch/>
        </p:blipFill>
        <p:spPr bwMode="auto">
          <a:xfrm>
            <a:off x="1066800" y="1447800"/>
            <a:ext cx="6096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858000" cy="149213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Closeout Review…. </a:t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Compliance - Budget and Costs</a:t>
            </a:r>
          </a:p>
        </p:txBody>
      </p:sp>
      <p:pic>
        <p:nvPicPr>
          <p:cNvPr id="4" name="Picture 3" descr="Experimental Blog: The Training Levy in Engl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943600"/>
            <a:ext cx="2590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3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147842" cy="13716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Closeout Review… </a:t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700" b="1" i="1" dirty="0">
                <a:solidFill>
                  <a:srgbClr val="C00000"/>
                </a:solidFill>
                <a:latin typeface="+mn-lt"/>
              </a:rPr>
              <a:t>Compliance - Budget Realignments in Closeout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6400800" cy="3962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Grant recipient provides written detailed budget narrative and justification to the closeout specialist.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The closeout specialist consults the FPO on the retroactive budget realignment and request for recommendation and concurrence, if appropriate.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FPO sends the recommendation to the closeout specialist and it is documented in file.</a:t>
            </a:r>
          </a:p>
        </p:txBody>
      </p:sp>
      <p:pic>
        <p:nvPicPr>
          <p:cNvPr id="4" name="Picture 3" descr="Experimental Blog: The Training Levy in Engl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86400"/>
            <a:ext cx="3352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64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66702"/>
            <a:ext cx="5128513" cy="9906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Closeout Review…complete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700" b="1" i="1" dirty="0">
                <a:solidFill>
                  <a:srgbClr val="C00000"/>
                </a:solidFill>
                <a:latin typeface="+mn-lt"/>
              </a:rPr>
              <a:t>Grant Closed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1"/>
            <a:ext cx="7353300" cy="4191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A final notification will be emailed to the recipient when award is officially closed:</a:t>
            </a:r>
          </a:p>
          <a:p>
            <a:pPr lvl="2"/>
            <a:r>
              <a:rPr lang="en-US" sz="2000" dirty="0"/>
              <a:t>All programmatic </a:t>
            </a:r>
            <a:r>
              <a:rPr lang="en-US" sz="2400" dirty="0"/>
              <a:t>requirement</a:t>
            </a:r>
            <a:r>
              <a:rPr lang="en-US" sz="2000" dirty="0"/>
              <a:t> met</a:t>
            </a:r>
          </a:p>
          <a:p>
            <a:pPr lvl="2"/>
            <a:r>
              <a:rPr lang="en-US" sz="2000" dirty="0"/>
              <a:t>Required reports and certifications received</a:t>
            </a:r>
          </a:p>
          <a:p>
            <a:pPr lvl="2"/>
            <a:r>
              <a:rPr lang="en-US" sz="2000" dirty="0"/>
              <a:t>Federal outlays = Federal draws</a:t>
            </a:r>
          </a:p>
          <a:p>
            <a:pPr lvl="2"/>
            <a:r>
              <a:rPr lang="en-US" sz="2000" dirty="0"/>
              <a:t>Unexpended grant funds </a:t>
            </a:r>
            <a:r>
              <a:rPr lang="en-US" sz="2000" dirty="0" err="1"/>
              <a:t>deobligated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D10C-CCFF-4702-8CF9-D0CF86FD10E9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 descr="Email Mailing Internet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12" y="2133600"/>
            <a:ext cx="1263487" cy="1478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Experimental Blog: The Training Levy in Engl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867400"/>
            <a:ext cx="2971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57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96200" cy="762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Common issues Which Delay Closeout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219201"/>
            <a:ext cx="6858000" cy="48767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6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Non-responsive grantees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6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Not submitting all required documents accurately and timely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Expenditure amount higher than drawdown amount.  </a:t>
            </a:r>
          </a:p>
          <a:p>
            <a:pPr marL="914400" lvl="1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400" i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*They need to match*</a:t>
            </a:r>
            <a:endParaRPr lang="en-US" sz="64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6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Refunds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6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Equipment disposition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6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9130 issues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6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Indirect cost issues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6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Question and disallowed costs/ID’s and FD’s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6400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Budget realignments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D10C-CCFF-4702-8CF9-D0CF86FD10E9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Experimental Blog: The Training Levy in Englan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689600"/>
            <a:ext cx="3048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38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71600" y="153785"/>
            <a:ext cx="5334000" cy="1370215"/>
          </a:xfrm>
        </p:spPr>
        <p:txBody>
          <a:bodyPr>
            <a:normAutofit/>
          </a:bodyPr>
          <a:lstStyle/>
          <a:p>
            <a:r>
              <a:rPr lang="en-US" sz="4600" dirty="0">
                <a:solidFill>
                  <a:schemeClr val="accent1">
                    <a:lumMod val="50000"/>
                  </a:schemeClr>
                </a:solidFill>
              </a:rPr>
              <a:t>Common Issues….</a:t>
            </a:r>
            <a:br>
              <a:rPr lang="en-US" sz="4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100" b="1" i="1" dirty="0">
                <a:solidFill>
                  <a:srgbClr val="C00000"/>
                </a:solidFill>
                <a:latin typeface="+mn-lt"/>
              </a:rPr>
              <a:t>Refunds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19200" y="1550126"/>
            <a:ext cx="7408333" cy="3962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2 CFR 200.343 (d)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Grant closeout does not affect recipients obligation to return funds due to DOL as a result of refund.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Prompt refund of any balances of unobligated funds.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Refunds may require revising final expenditure report.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Refunds can be electronically through PMS or Pay.gov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Picture 3" descr="Experimental Blog: The Training Levy in Engl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86400"/>
            <a:ext cx="2743200" cy="11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53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1722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DOL Authority after Closeout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795" y="1526713"/>
            <a:ext cx="6347714" cy="3880773"/>
          </a:xfrm>
        </p:spPr>
        <p:txBody>
          <a:bodyPr/>
          <a:lstStyle/>
          <a:p>
            <a:r>
              <a:rPr lang="en-US" dirty="0"/>
              <a:t>Disallowances</a:t>
            </a:r>
          </a:p>
          <a:p>
            <a:r>
              <a:rPr lang="en-US" dirty="0"/>
              <a:t>Debt</a:t>
            </a:r>
          </a:p>
          <a:p>
            <a:r>
              <a:rPr lang="en-US" dirty="0"/>
              <a:t>Access to Records</a:t>
            </a:r>
          </a:p>
          <a:p>
            <a:r>
              <a:rPr lang="en-US" dirty="0"/>
              <a:t>Property Management</a:t>
            </a:r>
          </a:p>
          <a:p>
            <a:r>
              <a:rPr lang="en-US" dirty="0"/>
              <a:t>Audit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D10C-CCFF-4702-8CF9-D0CF86FD10E9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 descr="Experimental Blog: The Training Levy in Englan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86400"/>
            <a:ext cx="2743200" cy="92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3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414542" cy="80633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6858000" cy="44958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Look out for the Closeout Notification email.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All closeout documents must be submitted within 90-day.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Late payment draw request and liquidation of accrued expenditures.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Submission of the final quarterly 9130 and the Closeout 9130.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Budget Realignment during closeout…better done while the grant is active.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Grant funded property/equipment and continued use.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Indirect charges will only be allowed based on approved rate agreement or cost allocation plan.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 descr="Experimental Blog: The Training Levy in Engl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86400"/>
            <a:ext cx="3352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0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7818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 close… You close… </a:t>
            </a:r>
            <a:r>
              <a:rPr lang="en-US" b="1" dirty="0">
                <a:solidFill>
                  <a:srgbClr val="FF0000"/>
                </a:solidFill>
              </a:rPr>
              <a:t>We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close!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05000"/>
            <a:ext cx="6629401" cy="413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Questions?</a:t>
            </a: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							</a:t>
            </a:r>
            <a:r>
              <a:rPr lang="en-US" sz="3600" b="1" dirty="0">
                <a:solidFill>
                  <a:schemeClr val="tx1"/>
                </a:solidFill>
              </a:rPr>
              <a:t>Comments?</a:t>
            </a: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D10C-CCFF-4702-8CF9-D0CF86FD10E9}" type="slidenum">
              <a:rPr lang="en-US" smtClean="0"/>
              <a:t>27</a:t>
            </a:fld>
            <a:endParaRPr lang="en-US"/>
          </a:p>
        </p:txBody>
      </p:sp>
      <p:pic>
        <p:nvPicPr>
          <p:cNvPr id="5" name="Content Placeholder 6" descr="El “learning process”, se acerca a la Educación Disruptiv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92775"/>
            <a:ext cx="3170994" cy="2149004"/>
          </a:xfrm>
          <a:prstGeom prst="rect">
            <a:avLst/>
          </a:prstGeom>
        </p:spPr>
      </p:pic>
      <p:pic>
        <p:nvPicPr>
          <p:cNvPr id="6" name="Picture 5" descr="Experimental Blog: The Training Levy in Engl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200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23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08892" y="2590800"/>
            <a:ext cx="7738814" cy="1911976"/>
          </a:xfrm>
        </p:spPr>
        <p:txBody>
          <a:bodyPr/>
          <a:lstStyle/>
          <a:p>
            <a:r>
              <a:rPr lang="en-US" sz="8000" i="1" spc="0" dirty="0">
                <a:latin typeface="Franklin Gothic Heavy" panose="020B0903020102020204" pitchFamily="34" charset="0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spcAft>
                <a:spcPts val="0"/>
              </a:spcAft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200" dirty="0">
                <a:solidFill>
                  <a:srgbClr val="17375E"/>
                </a:solidFill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</p:txBody>
      </p:sp>
      <p:pic>
        <p:nvPicPr>
          <p:cNvPr id="4" name="Picture 3" descr="Experimental Blog: The Training Levy in Engl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84" y="5486400"/>
            <a:ext cx="3505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5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549" y="564688"/>
            <a:ext cx="7633742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What is Grant Closeout?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Closeout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takes place following the </a:t>
            </a:r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</a:rPr>
              <a:t>expiration or 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u="sng" dirty="0">
                <a:solidFill>
                  <a:schemeClr val="accent6">
                    <a:lumMod val="50000"/>
                  </a:schemeClr>
                </a:solidFill>
              </a:rPr>
              <a:t>termination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of the grant period for a grant or cooperative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Agreement.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Closeout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is the completion of the grant life cycle.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The purpose of closeout is to ensure: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Final reports are received and evaluated;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Allowable costs are identified; and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Amounts due to the Federal Agency or to the recipient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   are determined and payments are made.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Picture 3" descr="Experimental Blog: The Training Levy in Engl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735782"/>
            <a:ext cx="2667000" cy="9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7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300242" cy="106679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What is Grant Closeout?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i="1" dirty="0">
                <a:solidFill>
                  <a:srgbClr val="C00000"/>
                </a:solidFill>
              </a:rPr>
              <a:t>Policy and Grant Requirements</a:t>
            </a:r>
            <a:endParaRPr lang="en-US" sz="4000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8768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4200" dirty="0">
                <a:solidFill>
                  <a:schemeClr val="accent6">
                    <a:lumMod val="50000"/>
                  </a:schemeClr>
                </a:solidFill>
              </a:rPr>
              <a:t>Official end of the government’s relationship with the grant recipient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</a:rPr>
              <a:t>2 CFR 200.343: </a:t>
            </a:r>
            <a:r>
              <a:rPr lang="en-US" sz="3800" i="1" dirty="0">
                <a:solidFill>
                  <a:schemeClr val="accent6">
                    <a:lumMod val="50000"/>
                  </a:schemeClr>
                </a:solidFill>
              </a:rPr>
              <a:t>Closeout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</a:rPr>
              <a:t>2 CFR 200.344: </a:t>
            </a:r>
            <a:r>
              <a:rPr lang="en-US" sz="3800" i="1" dirty="0">
                <a:solidFill>
                  <a:schemeClr val="accent6">
                    <a:lumMod val="50000"/>
                  </a:schemeClr>
                </a:solidFill>
              </a:rPr>
              <a:t>Post- closeout adjustment 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</a:rPr>
              <a:t>2 CFR 200.345</a:t>
            </a:r>
            <a:r>
              <a:rPr lang="en-US" sz="38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3800" i="1" dirty="0">
                <a:solidFill>
                  <a:schemeClr val="accent6">
                    <a:lumMod val="50000"/>
                  </a:schemeClr>
                </a:solidFill>
              </a:rPr>
              <a:t>Collection of Amounts Due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</a:rPr>
              <a:t>2 CFR 2900, Subpart D</a:t>
            </a:r>
          </a:p>
          <a:p>
            <a:pPr marL="301943" lvl="1" indent="0">
              <a:spcBef>
                <a:spcPts val="0"/>
              </a:spcBef>
              <a:buNone/>
            </a:pPr>
            <a:endParaRPr lang="en-US" sz="3800" dirty="0"/>
          </a:p>
          <a:p>
            <a:pPr>
              <a:spcBef>
                <a:spcPts val="0"/>
              </a:spcBef>
            </a:pPr>
            <a:r>
              <a:rPr lang="en-US" sz="4200" dirty="0">
                <a:solidFill>
                  <a:schemeClr val="accent6">
                    <a:lumMod val="50000"/>
                  </a:schemeClr>
                </a:solidFill>
              </a:rPr>
              <a:t>Grants Oversight and New Efficiency Act (GONE Act) (Public Law 114-117) requires agencies to report federal grant awards which have not yet been closeout for the period of performance has elapsed for more than two years.</a:t>
            </a:r>
          </a:p>
          <a:p>
            <a:pPr>
              <a:spcBef>
                <a:spcPts val="0"/>
              </a:spcBef>
            </a:pPr>
            <a:endParaRPr lang="en-US" sz="4200" dirty="0">
              <a:latin typeface="Century Schoolbook" panose="02040604050505020304" pitchFamily="18" charset="0"/>
            </a:endParaRPr>
          </a:p>
          <a:p>
            <a:pPr>
              <a:spcBef>
                <a:spcPts val="0"/>
              </a:spcBef>
            </a:pPr>
            <a:endParaRPr lang="en-US" dirty="0">
              <a:latin typeface="Century Schoolbook" panose="02040604050505020304" pitchFamily="18" charset="0"/>
            </a:endParaRPr>
          </a:p>
          <a:p>
            <a:pPr>
              <a:spcBef>
                <a:spcPts val="0"/>
              </a:spcBef>
            </a:pPr>
            <a:endParaRPr lang="en-US" dirty="0">
              <a:latin typeface="Century Schoolbook" panose="02040604050505020304" pitchFamily="18" charset="0"/>
            </a:endParaRPr>
          </a:p>
          <a:p>
            <a:pPr lvl="1">
              <a:spcBef>
                <a:spcPts val="0"/>
              </a:spcBef>
            </a:pPr>
            <a:endParaRPr lang="en-US" dirty="0">
              <a:latin typeface="Century Schoolbook" panose="02040604050505020304" pitchFamily="18" charset="0"/>
            </a:endParaRPr>
          </a:p>
        </p:txBody>
      </p:sp>
      <p:pic>
        <p:nvPicPr>
          <p:cNvPr id="4" name="Picture 3" descr="Experimental Blog: The Training Levy in Engl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953368"/>
            <a:ext cx="2667000" cy="75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1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294" y="206829"/>
            <a:ext cx="6081412" cy="106958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What is Grant Closeout?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i="1" dirty="0">
                <a:solidFill>
                  <a:srgbClr val="C00000"/>
                </a:solidFill>
              </a:rPr>
              <a:t>Grant Closeout Partners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6667"/>
            <a:ext cx="7072012" cy="438073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b="1" i="1" dirty="0">
              <a:solidFill>
                <a:srgbClr val="C00000"/>
              </a:solidFill>
            </a:endParaRPr>
          </a:p>
        </p:txBody>
      </p:sp>
      <p:pic>
        <p:nvPicPr>
          <p:cNvPr id="4" name="Picture 3" descr="Experimental Blog: The Training Levy in Engl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86400"/>
            <a:ext cx="3352800" cy="12192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2001" y="2159649"/>
            <a:ext cx="2086918" cy="1574151"/>
          </a:xfrm>
          <a:prstGeom prst="rect">
            <a:avLst/>
          </a:prstGeom>
          <a:solidFill>
            <a:srgbClr val="C7E6A4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Labor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Left-Right Arrow 3"/>
          <p:cNvSpPr>
            <a:spLocks noChangeArrowheads="1"/>
          </p:cNvSpPr>
          <p:nvPr/>
        </p:nvSpPr>
        <p:spPr bwMode="auto">
          <a:xfrm>
            <a:off x="2848918" y="2657475"/>
            <a:ext cx="2408882" cy="568206"/>
          </a:xfrm>
          <a:prstGeom prst="leftRightArrow">
            <a:avLst>
              <a:gd name="adj1" fmla="val 50000"/>
              <a:gd name="adj2" fmla="val 50002"/>
            </a:avLst>
          </a:prstGeom>
          <a:solidFill>
            <a:srgbClr val="A5A5A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Partners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763318" y="3124200"/>
            <a:ext cx="503881" cy="1066800"/>
          </a:xfrm>
          <a:prstGeom prst="downArrow">
            <a:avLst>
              <a:gd name="adj1" fmla="val 50000"/>
              <a:gd name="adj2" fmla="val 27223"/>
            </a:avLst>
          </a:prstGeom>
          <a:solidFill>
            <a:schemeClr val="bg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257800" y="2159650"/>
            <a:ext cx="1981200" cy="1383650"/>
          </a:xfrm>
          <a:prstGeom prst="rect">
            <a:avLst/>
          </a:prstGeom>
          <a:solidFill>
            <a:srgbClr val="BFD8E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 Recipient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ounded Rectangle 6"/>
          <p:cNvSpPr>
            <a:spLocks noChangeArrowheads="1"/>
          </p:cNvSpPr>
          <p:nvPr/>
        </p:nvSpPr>
        <p:spPr bwMode="auto">
          <a:xfrm>
            <a:off x="2971800" y="4191000"/>
            <a:ext cx="1919588" cy="1524000"/>
          </a:xfrm>
          <a:prstGeom prst="roundRect">
            <a:avLst>
              <a:gd name="adj" fmla="val 16667"/>
            </a:avLst>
          </a:prstGeom>
          <a:solidFill>
            <a:srgbClr val="FFEFBD"/>
          </a:solidFill>
          <a:ln w="12700">
            <a:solidFill>
              <a:srgbClr val="7F5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HHS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38801" y="4289365"/>
            <a:ext cx="1142999" cy="892235"/>
          </a:xfrm>
          <a:prstGeom prst="rect">
            <a:avLst/>
          </a:prstGeom>
          <a:solidFill>
            <a:srgbClr val="FBE4D5"/>
          </a:solidFill>
          <a:ln w="12700">
            <a:solidFill>
              <a:srgbClr val="823B0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Sub-recipient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-1" y="0"/>
            <a:ext cx="165168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172200" y="3866381"/>
            <a:ext cx="228600" cy="422985"/>
          </a:xfrm>
          <a:prstGeom prst="downArrow">
            <a:avLst>
              <a:gd name="adj1" fmla="val 50000"/>
              <a:gd name="adj2" fmla="val 5989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6172199" y="3543300"/>
            <a:ext cx="228601" cy="422984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8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324600" cy="1320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What is Grant Closeout?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Closeout Roadmap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15454"/>
              </p:ext>
            </p:extLst>
          </p:nvPr>
        </p:nvGraphicFramePr>
        <p:xfrm>
          <a:off x="685800" y="1787957"/>
          <a:ext cx="6441554" cy="441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D10C-CCFF-4702-8CF9-D0CF86FD10E9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 descr="Experimental Blog: The Training Levy in Englan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998504"/>
            <a:ext cx="2514600" cy="81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5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184268"/>
            <a:ext cx="6400801" cy="1111132"/>
          </a:xfrm>
        </p:spPr>
        <p:txBody>
          <a:bodyPr>
            <a:normAutofit fontScale="90000"/>
          </a:bodyPr>
          <a:lstStyle/>
          <a:p>
            <a:r>
              <a:rPr lang="en-US" sz="4600" dirty="0">
                <a:solidFill>
                  <a:schemeClr val="accent1">
                    <a:lumMod val="50000"/>
                  </a:schemeClr>
                </a:solidFill>
              </a:rPr>
              <a:t>Closeout Timeline</a:t>
            </a:r>
            <a:br>
              <a:rPr lang="en-US" sz="4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700" b="1" i="1" dirty="0">
                <a:solidFill>
                  <a:srgbClr val="C00000"/>
                </a:solidFill>
                <a:latin typeface="+mn-lt"/>
              </a:rPr>
              <a:t>Closeout Begins</a:t>
            </a:r>
            <a:br>
              <a:rPr lang="en-US" sz="3100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endParaRPr lang="en-US" sz="4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7391400" cy="434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Within 7 days before the period of performance end date, an initial notification will be sent to the direct recipients to start the grant closeout process.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Grant recipient must submit final 9130 for last quarter    (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Check box 6 as “Final”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- Within 45 days after period of performance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PoP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end date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Grant recipient must submit all remaining closeout documentation -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No later than 90 calendar days after the end date of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PoP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2 CFR 200.343</a:t>
            </a:r>
          </a:p>
          <a:p>
            <a:pPr marL="46355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Experimental Blog: The Training Levy in Engl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486400"/>
            <a:ext cx="3429000" cy="1127234"/>
          </a:xfrm>
          <a:prstGeom prst="rect">
            <a:avLst/>
          </a:prstGeom>
        </p:spPr>
      </p:pic>
      <p:pic>
        <p:nvPicPr>
          <p:cNvPr id="5" name="Picture 4" descr="Swift - Put Red Dot on iPhone App Icon - Stack Overflow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09800"/>
            <a:ext cx="13716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A screenshot of text&#10;&#10;Description automatically generated">
            <a:extLst>
              <a:ext uri="{FF2B5EF4-FFF2-40B4-BE49-F238E27FC236}">
                <a16:creationId xmlns:a16="http://schemas.microsoft.com/office/drawing/2014/main" id="{6DBA675F-E3E5-44E1-8B9E-084F83D80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1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77000" cy="914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Recipient Responsibilities</a:t>
            </a:r>
            <a:br>
              <a:rPr lang="en-US" sz="29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9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Key Steps to a Successful Closeout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5035" y="2057438"/>
            <a:ext cx="6858001" cy="3198480"/>
          </a:xfrm>
        </p:spPr>
        <p:txBody>
          <a:bodyPr/>
          <a:lstStyle/>
          <a:p>
            <a:r>
              <a:rPr lang="en-US" sz="2400" dirty="0"/>
              <a:t>Work with your sub-recipient</a:t>
            </a:r>
          </a:p>
          <a:p>
            <a:pPr lvl="1"/>
            <a:r>
              <a:rPr lang="en-US" sz="2000" dirty="0"/>
              <a:t>Communicate and coordinate due dates</a:t>
            </a:r>
          </a:p>
          <a:p>
            <a:pPr lvl="1"/>
            <a:r>
              <a:rPr lang="en-US" sz="2000" dirty="0"/>
              <a:t>Review reports submitted by sub-recipient</a:t>
            </a:r>
          </a:p>
          <a:p>
            <a:pPr lvl="2"/>
            <a:r>
              <a:rPr lang="en-US" sz="1800" dirty="0"/>
              <a:t>Do they agree with the grant records?</a:t>
            </a:r>
          </a:p>
          <a:p>
            <a:pPr lvl="1"/>
            <a:r>
              <a:rPr lang="en-US" sz="2000" dirty="0"/>
              <a:t>Take care of advances or over-payments</a:t>
            </a:r>
          </a:p>
          <a:p>
            <a:pPr lvl="2"/>
            <a:r>
              <a:rPr lang="en-US" sz="1600" dirty="0"/>
              <a:t>Does everything agree to the dollar?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D10C-CCFF-4702-8CF9-D0CF86FD10E9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Experimental Blog: The Training Levy in Englan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791200"/>
            <a:ext cx="3276600" cy="914401"/>
          </a:xfrm>
          <a:prstGeom prst="rect">
            <a:avLst/>
          </a:prstGeom>
        </p:spPr>
      </p:pic>
      <p:pic>
        <p:nvPicPr>
          <p:cNvPr id="9" name="Picture 8" descr="The Optimal Size of Groups | how to save the worl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552700"/>
            <a:ext cx="1828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9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96708"/>
            <a:ext cx="5943600" cy="762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Recipient Responsibilities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040" y="1197075"/>
            <a:ext cx="6760668" cy="4852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Key Steps to a Successful Closeout… </a:t>
            </a:r>
          </a:p>
          <a:p>
            <a:pPr marL="0" indent="0">
              <a:buNone/>
            </a:pPr>
            <a:endParaRPr lang="en-US" sz="1400" b="1" i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r>
              <a:rPr lang="en-US" sz="2200" dirty="0"/>
              <a:t>Reconcile Financial Expenditures</a:t>
            </a:r>
          </a:p>
          <a:p>
            <a:r>
              <a:rPr lang="en-US" sz="2200" dirty="0"/>
              <a:t>Costs must be reasonable, allowable, accurate per the Uniform Guidance, 2 CFR 200</a:t>
            </a:r>
          </a:p>
          <a:p>
            <a:r>
              <a:rPr lang="en-US" sz="2200" dirty="0"/>
              <a:t>Liquidate all costs incurred</a:t>
            </a:r>
          </a:p>
          <a:p>
            <a:r>
              <a:rPr lang="en-US" sz="2200" dirty="0"/>
              <a:t>Submit the final and closeout 9130 financial reports</a:t>
            </a:r>
          </a:p>
          <a:p>
            <a:r>
              <a:rPr lang="en-US" sz="2200" dirty="0"/>
              <a:t>Reconcile the closeout 9130 to PMS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D10C-CCFF-4702-8CF9-D0CF86FD10E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Experimental Blog: The Training Levy in Englan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86400"/>
            <a:ext cx="3048000" cy="1127234"/>
          </a:xfrm>
          <a:prstGeom prst="rect">
            <a:avLst/>
          </a:prstGeom>
        </p:spPr>
      </p:pic>
      <p:pic>
        <p:nvPicPr>
          <p:cNvPr id="7" name="Picture 6" descr="SAKETVAANI: The Five steps to Succ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88" y="1676400"/>
            <a:ext cx="1391403" cy="319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058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Grant Closeout Process&amp;quot;&quot;/&gt;&lt;property id=&quot;20307&quot; value=&quot;353&quot;/&gt;&lt;/object&gt;&lt;object type=&quot;3&quot; unique_id=&quot;10004&quot;&gt;&lt;property id=&quot;20148&quot; value=&quot;5&quot;/&gt;&lt;property id=&quot;20300&quot; value=&quot;Slide 2 - &amp;quot;The Closeout Process Objectives&amp;quot;&quot;/&gt;&lt;property id=&quot;20307&quot; value=&quot;432&quot;/&gt;&lt;/object&gt;&lt;object type=&quot;3&quot; unique_id=&quot;10005&quot;&gt;&lt;property id=&quot;20148&quot; value=&quot;5&quot;/&gt;&lt;property id=&quot;20300&quot; value=&quot;Slide 3 - &amp;quot;What is Grant Closeout?&amp;quot;&quot;/&gt;&lt;property id=&quot;20307&quot; value=&quot;355&quot;/&gt;&lt;/object&gt;&lt;object type=&quot;3&quot; unique_id=&quot;10006&quot;&gt;&lt;property id=&quot;20148&quot; value=&quot;5&quot;/&gt;&lt;property id=&quot;20300&quot; value=&quot;Slide 4 - &amp;quot;What is Grant Closeout? Policy and Grant Requirements&amp;quot;&quot;/&gt;&lt;property id=&quot;20307&quot; value=&quot;354&quot;/&gt;&lt;/object&gt;&lt;object type=&quot;3&quot; unique_id=&quot;10007&quot;&gt;&lt;property id=&quot;20148&quot; value=&quot;5&quot;/&gt;&lt;property id=&quot;20300&quot; value=&quot;Slide 5 - &amp;quot;What is Grant Closeout? Grant Closeout Partners&amp;quot;&quot;/&gt;&lt;property id=&quot;20307&quot; value=&quot;356&quot;/&gt;&lt;/object&gt;&lt;object type=&quot;3&quot; unique_id=&quot;10008&quot;&gt;&lt;property id=&quot;20148&quot; value=&quot;5&quot;/&gt;&lt;property id=&quot;20300&quot; value=&quot;Slide 6 - &amp;quot;What is Grant Closeout? Closeout Roadmap&amp;quot;&quot;/&gt;&lt;property id=&quot;20307&quot; value=&quot;433&quot;/&gt;&lt;/object&gt;&lt;object type=&quot;3&quot; unique_id=&quot;10009&quot;&gt;&lt;property id=&quot;20148&quot; value=&quot;5&quot;/&gt;&lt;property id=&quot;20300&quot; value=&quot;Slide 7 - &amp;quot;Closeout Timeline Closeout Begins &amp;quot;&quot;/&gt;&lt;property id=&quot;20307&quot; value=&quot;357&quot;/&gt;&lt;/object&gt;&lt;object type=&quot;3&quot; unique_id=&quot;10010&quot;&gt;&lt;property id=&quot;20148&quot; value=&quot;5&quot;/&gt;&lt;property id=&quot;20300&quot; value=&quot;Slide 8 - &amp;quot;Recipient Responsibilities   Key Steps to a Successful Closeout&amp;quot;&quot;/&gt;&lt;property id=&quot;20307&quot; value=&quot;434&quot;/&gt;&lt;/object&gt;&lt;object type=&quot;3&quot; unique_id=&quot;10011&quot;&gt;&lt;property id=&quot;20148&quot; value=&quot;5&quot;/&gt;&lt;property id=&quot;20300&quot; value=&quot;Slide 9 - &amp;quot;Recipient Responsibilities&amp;quot;&quot;/&gt;&lt;property id=&quot;20307&quot; value=&quot;435&quot;/&gt;&lt;/object&gt;&lt;object type=&quot;3&quot; unique_id=&quot;10012&quot;&gt;&lt;property id=&quot;20148&quot; value=&quot;5&quot;/&gt;&lt;property id=&quot;20300&quot; value=&quot;Slide 10 - &amp;quot;Recipient Responsibilities&amp;quot;&quot;/&gt;&lt;property id=&quot;20307&quot; value=&quot;436&quot;/&gt;&lt;/object&gt;&lt;object type=&quot;3&quot; unique_id=&quot;10013&quot;&gt;&lt;property id=&quot;20148&quot; value=&quot;5&quot;/&gt;&lt;property id=&quot;20300&quot; value=&quot;Slide 11 - &amp;quot;Closeout Timeline  Deadlines&amp;quot;&quot;/&gt;&lt;property id=&quot;20307&quot; value=&quot;420&quot;/&gt;&lt;/object&gt;&lt;object type=&quot;3&quot; unique_id=&quot;10014&quot;&gt;&lt;property id=&quot;20148&quot; value=&quot;5&quot;/&gt;&lt;property id=&quot;20300&quot; value=&quot;Slide 12 - &amp;quot;Elements of the Grant Closeout Package&amp;quot;&quot;/&gt;&lt;property id=&quot;20307&quot; value=&quot;438&quot;/&gt;&lt;/object&gt;&lt;object type=&quot;3&quot; unique_id=&quot;10015&quot;&gt;&lt;property id=&quot;20148&quot; value=&quot;5&quot;/&gt;&lt;property id=&quot;20300&quot; value=&quot;Slide 13 - &amp;quot;Closeout Review  Financial Reconciliation  - Final Quarterly 9130&amp;quot;&quot;/&gt;&lt;property id=&quot;20307&quot; value=&quot;366&quot;/&gt;&lt;/object&gt;&lt;object type=&quot;3&quot; unique_id=&quot;10016&quot;&gt;&lt;property id=&quot;20148&quot; value=&quot;5&quot;/&gt;&lt;property id=&quot;20300&quot; value=&quot;Slide 14 - &amp;quot;Closeout Review…  Financial Reconciliation -Closeout 9130&amp;quot;&quot;/&gt;&lt;property id=&quot;20307&quot; value=&quot;367&quot;/&gt;&lt;/object&gt;&lt;object type=&quot;3&quot; unique_id=&quot;10017&quot;&gt;&lt;property id=&quot;20148&quot; value=&quot;5&quot;/&gt;&lt;property id=&quot;20300&quot; value=&quot;Slide 15 - &amp;quot;Closeout Review… Financial Reconciliation -Final Quarterly 9130/ Closeout 9130 &amp;quot;&quot;/&gt;&lt;property id=&quot;20307&quot; value=&quot;368&quot;/&gt;&lt;/object&gt;&lt;object type=&quot;3&quot; unique_id=&quot;10018&quot;&gt;&lt;property id=&quot;20148&quot; value=&quot;5&quot;/&gt;&lt;property id=&quot;20300&quot; value=&quot;Slide 16 - &amp;quot;Closeout Review… Financial Reconciliation    Liquidation of Obligation &amp;amp; Accrued Expenditures (2 CFR 2900.15)&amp;quot;&quot;/&gt;&lt;property id=&quot;20307&quot; value=&quot;369&quot;/&gt;&lt;/object&gt;&lt;object type=&quot;3&quot; unique_id=&quot;10019&quot;&gt;&lt;property id=&quot;20148&quot; value=&quot;5&quot;/&gt;&lt;property id=&quot;20300&quot; value=&quot;Slide 17 - &amp;quot;Closeout Review…. Financial Reconciliation - Final&amp;quot;&quot;/&gt;&lt;property id=&quot;20307&quot; value=&quot;437&quot;/&gt;&lt;/object&gt;&lt;object type=&quot;3&quot; unique_id=&quot;10020&quot;&gt;&lt;property id=&quot;20148&quot; value=&quot;5&quot;/&gt;&lt;property id=&quot;20300&quot; value=&quot;Slide 18 - &amp;quot;Closeout Review… Compliance - Indirect Costs&amp;quot;&quot;/&gt;&lt;property id=&quot;20307&quot; value=&quot;429&quot;/&gt;&lt;/object&gt;&lt;object type=&quot;3&quot; unique_id=&quot;10021&quot;&gt;&lt;property id=&quot;20148&quot; value=&quot;5&quot;/&gt;&lt;property id=&quot;20300&quot; value=&quot;Slide 19 - &amp;quot;Closeout Review…  Compliance - Indirect Costs con’t&amp;quot;&quot;/&gt;&lt;property id=&quot;20307&quot; value=&quot;373&quot;/&gt;&lt;/object&gt;&lt;object type=&quot;3&quot; unique_id=&quot;10022&quot;&gt;&lt;property id=&quot;20148&quot; value=&quot;5&quot;/&gt;&lt;property id=&quot;20300&quot; value=&quot;Slide 20 - &amp;quot;Closeout Review….  Compliance - Budget and Costs&amp;quot;&quot;/&gt;&lt;property id=&quot;20307&quot; value=&quot;371&quot;/&gt;&lt;/object&gt;&lt;object type=&quot;3&quot; unique_id=&quot;10023&quot;&gt;&lt;property id=&quot;20148&quot; value=&quot;5&quot;/&gt;&lt;property id=&quot;20300&quot; value=&quot;Slide 21 - &amp;quot;Closeout Review…  Compliance - Budget Realignments in Closeout&amp;quot;&quot;/&gt;&lt;property id=&quot;20307&quot; value=&quot;372&quot;/&gt;&lt;/object&gt;&lt;object type=&quot;3&quot; unique_id=&quot;10024&quot;&gt;&lt;property id=&quot;20148&quot; value=&quot;5&quot;/&gt;&lt;property id=&quot;20300&quot; value=&quot;Slide 22 - &amp;quot;Closeout Review…complete Grant Closed&amp;quot;&quot;/&gt;&lt;property id=&quot;20307&quot; value=&quot;441&quot;/&gt;&lt;/object&gt;&lt;object type=&quot;3&quot; unique_id=&quot;10025&quot;&gt;&lt;property id=&quot;20148&quot; value=&quot;5&quot;/&gt;&lt;property id=&quot;20300&quot; value=&quot;Slide 23 - &amp;quot;Common issues Which Delay Closeout&amp;quot;&quot;/&gt;&lt;property id=&quot;20307&quot; value=&quot;425&quot;/&gt;&lt;/object&gt;&lt;object type=&quot;3&quot; unique_id=&quot;10026&quot;&gt;&lt;property id=&quot;20148&quot; value=&quot;5&quot;/&gt;&lt;property id=&quot;20300&quot; value=&quot;Slide 24 - &amp;quot;Common Issues…. Refunds&amp;quot;&quot;/&gt;&lt;property id=&quot;20307&quot; value=&quot;377&quot;/&gt;&lt;/object&gt;&lt;object type=&quot;3&quot; unique_id=&quot;10027&quot;&gt;&lt;property id=&quot;20148&quot; value=&quot;5&quot;/&gt;&lt;property id=&quot;20300&quot; value=&quot;Slide 25 - &amp;quot;DOL Authority after Closeout&amp;quot;&quot;/&gt;&lt;property id=&quot;20307&quot; value=&quot;444&quot;/&gt;&lt;/object&gt;&lt;object type=&quot;3&quot; unique_id=&quot;10028&quot;&gt;&lt;property id=&quot;20148&quot; value=&quot;5&quot;/&gt;&lt;property id=&quot;20300&quot; value=&quot;Slide 26 - &amp;quot;Key Takeaways&amp;quot;&quot;/&gt;&lt;property id=&quot;20307&quot; value=&quot;359&quot;/&gt;&lt;/object&gt;&lt;object type=&quot;3&quot; unique_id=&quot;10029&quot;&gt;&lt;property id=&quot;20148&quot; value=&quot;5&quot;/&gt;&lt;property id=&quot;20300&quot; value=&quot;Slide 27 - &amp;quot;I close… You close… We close!&amp;quot;&quot;/&gt;&lt;property id=&quot;20307&quot; value=&quot;440&quot;/&gt;&lt;/object&gt;&lt;object type=&quot;3&quot; unique_id=&quot;10030&quot;&gt;&lt;property id=&quot;20148&quot; value=&quot;5&quot;/&gt;&lt;property id=&quot;20300&quot; value=&quot;Slide 28 - &amp;quot;Thank you!&amp;quot;&quot;/&gt;&lt;property id=&quot;20307&quot; value=&quot;380&quot;/&gt;&lt;/object&gt;&lt;/object&gt;&lt;object type=&quot;8&quot; unique_id=&quot;1006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F555C7709FAF41B041D375951A48D8" ma:contentTypeVersion="5" ma:contentTypeDescription="Create a new document." ma:contentTypeScope="" ma:versionID="e03da481aac29479c87c1645813086c8">
  <xsd:schema xmlns:xsd="http://www.w3.org/2001/XMLSchema" xmlns:xs="http://www.w3.org/2001/XMLSchema" xmlns:p="http://schemas.microsoft.com/office/2006/metadata/properties" xmlns:ns3="a92ddbd8-7152-407a-bf12-6d45bf074880" targetNamespace="http://schemas.microsoft.com/office/2006/metadata/properties" ma:root="true" ma:fieldsID="28f77be9d1948ef2390390c81b890691" ns3:_="">
    <xsd:import namespace="a92ddbd8-7152-407a-bf12-6d45bf0748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ddbd8-7152-407a-bf12-6d45bf0748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15E279-453B-4DF6-B4F6-DD177DBB664D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a92ddbd8-7152-407a-bf12-6d45bf074880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5AC8CD2-4357-4DF3-A905-1C590944DD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173975-D4EF-40B7-B657-DC1B782FD3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ddbd8-7152-407a-bf12-6d45bf0748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18285</TotalTime>
  <Words>1250</Words>
  <Application>Microsoft Office PowerPoint</Application>
  <PresentationFormat>On-screen Show (4:3)</PresentationFormat>
  <Paragraphs>204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Century Gothic</vt:lpstr>
      <vt:lpstr>Century Schoolbook</vt:lpstr>
      <vt:lpstr>Franklin Gothic Heavy</vt:lpstr>
      <vt:lpstr>Franklin Gothic Medium</vt:lpstr>
      <vt:lpstr>Franklin Gothic Medium Cond</vt:lpstr>
      <vt:lpstr>Georgia</vt:lpstr>
      <vt:lpstr>Trebuchet MS</vt:lpstr>
      <vt:lpstr>Wingdings</vt:lpstr>
      <vt:lpstr>Wingdings 3</vt:lpstr>
      <vt:lpstr>Wisp</vt:lpstr>
      <vt:lpstr>Grant Closeout Process</vt:lpstr>
      <vt:lpstr>The Closeout Process Objectives</vt:lpstr>
      <vt:lpstr>What is Grant Closeout?</vt:lpstr>
      <vt:lpstr>What is Grant Closeout? Policy and Grant Requirements</vt:lpstr>
      <vt:lpstr>What is Grant Closeout? Grant Closeout Partners</vt:lpstr>
      <vt:lpstr>What is Grant Closeout? Closeout Roadmap</vt:lpstr>
      <vt:lpstr>Closeout Timeline Closeout Begins </vt:lpstr>
      <vt:lpstr>Recipient Responsibilities   Key Steps to a Successful Closeout</vt:lpstr>
      <vt:lpstr>Recipient Responsibilities</vt:lpstr>
      <vt:lpstr>Recipient Responsibilities</vt:lpstr>
      <vt:lpstr>Closeout Timeline  Deadlines</vt:lpstr>
      <vt:lpstr>Elements of the Grant Closeout Package</vt:lpstr>
      <vt:lpstr>Closeout Review  Financial Reconciliation  - Final Quarterly 9130</vt:lpstr>
      <vt:lpstr>Closeout Review…  Financial Reconciliation -Closeout 9130</vt:lpstr>
      <vt:lpstr>Closeout Review… Financial Reconciliation -Final Quarterly 9130/ Closeout 9130 </vt:lpstr>
      <vt:lpstr>Closeout Review… Financial Reconciliation    Liquidation of Obligation &amp; Accrued Expenditures (2 CFR 2900.15)</vt:lpstr>
      <vt:lpstr>Closeout Review…. Financial Reconciliation - Final</vt:lpstr>
      <vt:lpstr>Closeout Review… Compliance - Indirect Costs</vt:lpstr>
      <vt:lpstr>Closeout Review…  Compliance - Indirect Costs con’t</vt:lpstr>
      <vt:lpstr>Closeout Review….  Compliance - Budget and Costs</vt:lpstr>
      <vt:lpstr>Closeout Review…  Compliance - Budget Realignments in Closeout</vt:lpstr>
      <vt:lpstr>Closeout Review…complete Grant Closed</vt:lpstr>
      <vt:lpstr>Common issues Which Delay Closeout</vt:lpstr>
      <vt:lpstr>Common Issues…. Refunds</vt:lpstr>
      <vt:lpstr>DOL Authority after Closeout</vt:lpstr>
      <vt:lpstr>Key Takeaways</vt:lpstr>
      <vt:lpstr>I close… You close… We close!</vt:lpstr>
      <vt:lpstr>Thank you!</vt:lpstr>
    </vt:vector>
  </TitlesOfParts>
  <Company>Employment &amp; Training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ducut.edward</dc:creator>
  <cp:lastModifiedBy>Grace McCall</cp:lastModifiedBy>
  <cp:revision>464</cp:revision>
  <cp:lastPrinted>2020-02-26T15:37:23Z</cp:lastPrinted>
  <dcterms:created xsi:type="dcterms:W3CDTF">2014-03-04T15:26:59Z</dcterms:created>
  <dcterms:modified xsi:type="dcterms:W3CDTF">2020-07-16T15:06:35Z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0x010100DBF555C7709FAF41B041D375951A48D8</vt:lpwstr>
  </property>
</Properties>
</file>