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8" r:id="rId2"/>
    <p:sldId id="260" r:id="rId3"/>
    <p:sldId id="291" r:id="rId4"/>
    <p:sldId id="271" r:id="rId5"/>
    <p:sldId id="322" r:id="rId6"/>
    <p:sldId id="371" r:id="rId7"/>
    <p:sldId id="372" r:id="rId8"/>
    <p:sldId id="373" r:id="rId9"/>
    <p:sldId id="374" r:id="rId10"/>
    <p:sldId id="375" r:id="rId11"/>
    <p:sldId id="376" r:id="rId12"/>
    <p:sldId id="377" r:id="rId13"/>
    <p:sldId id="380" r:id="rId14"/>
    <p:sldId id="335" r:id="rId15"/>
    <p:sldId id="381" r:id="rId16"/>
  </p:sldIdLst>
  <p:sldSz cx="9144000" cy="6858000" type="screen4x3"/>
  <p:notesSz cx="6918325"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enstein, Daniel R - OCFO CTR" initials="RDR-OC" lastIdx="4" clrIdx="0">
    <p:extLst>
      <p:ext uri="{19B8F6BF-5375-455C-9EA6-DF929625EA0E}">
        <p15:presenceInfo xmlns:p15="http://schemas.microsoft.com/office/powerpoint/2012/main" userId="S-1-5-21-625881431-3029617060-3355961844-84568" providerId="AD"/>
      </p:ext>
    </p:extLst>
  </p:cmAuthor>
  <p:cmAuthor id="2" name="Brown, Kevin L - OCFO" initials="BKL-O" lastIdx="21" clrIdx="1">
    <p:extLst>
      <p:ext uri="{19B8F6BF-5375-455C-9EA6-DF929625EA0E}">
        <p15:presenceInfo xmlns:p15="http://schemas.microsoft.com/office/powerpoint/2012/main" userId="S-1-5-21-625881431-3029617060-3355961844-104357" providerId="AD"/>
      </p:ext>
    </p:extLst>
  </p:cmAuthor>
  <p:cmAuthor id="3" name="Yuille, Twana M - OCFO CTR" initials="YTM-OC" lastIdx="20" clrIdx="2">
    <p:extLst>
      <p:ext uri="{19B8F6BF-5375-455C-9EA6-DF929625EA0E}">
        <p15:presenceInfo xmlns:p15="http://schemas.microsoft.com/office/powerpoint/2012/main" userId="S-1-5-21-625881431-3029617060-3355961844-98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4D4D4D"/>
    <a:srgbClr val="003399"/>
    <a:srgbClr val="000099"/>
    <a:srgbClr val="3366CC"/>
    <a:srgbClr val="0066CC"/>
    <a:srgbClr val="00669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0" autoAdjust="0"/>
    <p:restoredTop sz="94660"/>
  </p:normalViewPr>
  <p:slideViewPr>
    <p:cSldViewPr showGuides="1">
      <p:cViewPr varScale="1">
        <p:scale>
          <a:sx n="69" d="100"/>
          <a:sy n="69" d="100"/>
        </p:scale>
        <p:origin x="1108" y="32"/>
      </p:cViewPr>
      <p:guideLst>
        <p:guide orient="horz" pos="2160"/>
        <p:guide pos="2880"/>
      </p:guideLst>
    </p:cSldViewPr>
  </p:slideViewPr>
  <p:notesTextViewPr>
    <p:cViewPr>
      <p:scale>
        <a:sx n="1" d="1"/>
        <a:sy n="1" d="1"/>
      </p:scale>
      <p:origin x="0" y="0"/>
    </p:cViewPr>
  </p:notesTextViewPr>
  <p:sorterViewPr>
    <p:cViewPr>
      <p:scale>
        <a:sx n="130" d="100"/>
        <a:sy n="130" d="100"/>
      </p:scale>
      <p:origin x="0" y="-1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941" cy="461169"/>
          </a:xfrm>
          <a:prstGeom prst="rect">
            <a:avLst/>
          </a:prstGeom>
        </p:spPr>
        <p:txBody>
          <a:bodyPr vert="horz" lIns="92236" tIns="46118" rIns="92236" bIns="46118" rtlCol="0"/>
          <a:lstStyle>
            <a:lvl1pPr algn="l">
              <a:defRPr sz="1200"/>
            </a:lvl1pPr>
          </a:lstStyle>
          <a:p>
            <a:endParaRPr lang="en-US" dirty="0"/>
          </a:p>
        </p:txBody>
      </p:sp>
      <p:sp>
        <p:nvSpPr>
          <p:cNvPr id="3" name="Date Placeholder 2"/>
          <p:cNvSpPr>
            <a:spLocks noGrp="1"/>
          </p:cNvSpPr>
          <p:nvPr>
            <p:ph type="dt" idx="1"/>
          </p:nvPr>
        </p:nvSpPr>
        <p:spPr>
          <a:xfrm>
            <a:off x="3918783" y="0"/>
            <a:ext cx="2997941" cy="461169"/>
          </a:xfrm>
          <a:prstGeom prst="rect">
            <a:avLst/>
          </a:prstGeom>
        </p:spPr>
        <p:txBody>
          <a:bodyPr vert="horz" lIns="92236" tIns="46118" rIns="92236" bIns="46118" rtlCol="0"/>
          <a:lstStyle>
            <a:lvl1pPr algn="r">
              <a:defRPr sz="1200"/>
            </a:lvl1pPr>
          </a:lstStyle>
          <a:p>
            <a:fld id="{B186FDB0-180A-4770-A825-B6F7B8CD8B60}" type="datetimeFigureOut">
              <a:rPr lang="en-US" smtClean="0"/>
              <a:t>6/18/2020</a:t>
            </a:fld>
            <a:endParaRPr lang="en-US" dirty="0"/>
          </a:p>
        </p:txBody>
      </p:sp>
      <p:sp>
        <p:nvSpPr>
          <p:cNvPr id="4" name="Slide Image Placeholder 3"/>
          <p:cNvSpPr>
            <a:spLocks noGrp="1" noRot="1" noChangeAspect="1"/>
          </p:cNvSpPr>
          <p:nvPr>
            <p:ph type="sldImg" idx="2"/>
          </p:nvPr>
        </p:nvSpPr>
        <p:spPr>
          <a:xfrm>
            <a:off x="1152525" y="692150"/>
            <a:ext cx="4613275" cy="3459163"/>
          </a:xfrm>
          <a:prstGeom prst="rect">
            <a:avLst/>
          </a:prstGeom>
          <a:noFill/>
          <a:ln w="12700">
            <a:solidFill>
              <a:prstClr val="black"/>
            </a:solidFill>
          </a:ln>
        </p:spPr>
        <p:txBody>
          <a:bodyPr vert="horz" lIns="92236" tIns="46118" rIns="92236" bIns="46118" rtlCol="0" anchor="ctr"/>
          <a:lstStyle/>
          <a:p>
            <a:endParaRPr lang="en-US" dirty="0"/>
          </a:p>
        </p:txBody>
      </p:sp>
      <p:sp>
        <p:nvSpPr>
          <p:cNvPr id="5" name="Notes Placeholder 4"/>
          <p:cNvSpPr>
            <a:spLocks noGrp="1"/>
          </p:cNvSpPr>
          <p:nvPr>
            <p:ph type="body" sz="quarter" idx="3"/>
          </p:nvPr>
        </p:nvSpPr>
        <p:spPr>
          <a:xfrm>
            <a:off x="691833" y="4381103"/>
            <a:ext cx="5534660" cy="4150519"/>
          </a:xfrm>
          <a:prstGeom prst="rect">
            <a:avLst/>
          </a:prstGeom>
        </p:spPr>
        <p:txBody>
          <a:bodyPr vert="horz" lIns="92236" tIns="46118" rIns="92236" bIns="461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2997941" cy="461169"/>
          </a:xfrm>
          <a:prstGeom prst="rect">
            <a:avLst/>
          </a:prstGeom>
        </p:spPr>
        <p:txBody>
          <a:bodyPr vert="horz" lIns="92236" tIns="46118" rIns="92236" bIns="461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18783" y="8760605"/>
            <a:ext cx="2997941" cy="461169"/>
          </a:xfrm>
          <a:prstGeom prst="rect">
            <a:avLst/>
          </a:prstGeom>
        </p:spPr>
        <p:txBody>
          <a:bodyPr vert="horz" lIns="92236" tIns="46118" rIns="92236" bIns="46118" rtlCol="0" anchor="b"/>
          <a:lstStyle>
            <a:lvl1pPr algn="r">
              <a:defRPr sz="1200"/>
            </a:lvl1pPr>
          </a:lstStyle>
          <a:p>
            <a:fld id="{9E219600-A437-4BEB-B595-DE3C916F4CAE}" type="slidenum">
              <a:rPr lang="en-US" smtClean="0"/>
              <a:t>‹#›</a:t>
            </a:fld>
            <a:endParaRPr lang="en-US" dirty="0"/>
          </a:p>
        </p:txBody>
      </p:sp>
    </p:spTree>
    <p:extLst>
      <p:ext uri="{BB962C8B-B14F-4D97-AF65-F5344CB8AC3E}">
        <p14:creationId xmlns:p14="http://schemas.microsoft.com/office/powerpoint/2010/main" val="95366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6E8A6-4E55-459C-818E-B92674E0C360}" type="slidenum">
              <a:rPr lang="en-US" smtClean="0"/>
              <a:t>3</a:t>
            </a:fld>
            <a:endParaRPr lang="en-US" dirty="0"/>
          </a:p>
        </p:txBody>
      </p:sp>
    </p:spTree>
    <p:extLst>
      <p:ext uri="{BB962C8B-B14F-4D97-AF65-F5344CB8AC3E}">
        <p14:creationId xmlns:p14="http://schemas.microsoft.com/office/powerpoint/2010/main" val="148362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6E8A6-4E55-459C-818E-B92674E0C360}" type="slidenum">
              <a:rPr lang="en-US" smtClean="0"/>
              <a:t>4</a:t>
            </a:fld>
            <a:endParaRPr lang="en-US" dirty="0"/>
          </a:p>
        </p:txBody>
      </p:sp>
    </p:spTree>
    <p:extLst>
      <p:ext uri="{BB962C8B-B14F-4D97-AF65-F5344CB8AC3E}">
        <p14:creationId xmlns:p14="http://schemas.microsoft.com/office/powerpoint/2010/main" val="182769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6E8A6-4E55-459C-818E-B92674E0C360}" type="slidenum">
              <a:rPr lang="en-US" smtClean="0"/>
              <a:t>13</a:t>
            </a:fld>
            <a:endParaRPr lang="en-US" dirty="0"/>
          </a:p>
        </p:txBody>
      </p:sp>
    </p:spTree>
    <p:extLst>
      <p:ext uri="{BB962C8B-B14F-4D97-AF65-F5344CB8AC3E}">
        <p14:creationId xmlns:p14="http://schemas.microsoft.com/office/powerpoint/2010/main" val="162125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wrap="square"/>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318418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4827BAD-121E-4EC4-BF2F-ECE2BE073734}" type="slidenum">
              <a:rPr lang="en-US" smtClean="0"/>
              <a:t>‹#›</a:t>
            </a:fld>
            <a:endParaRPr lang="en-US" dirty="0"/>
          </a:p>
        </p:txBody>
      </p:sp>
      <p:sp>
        <p:nvSpPr>
          <p:cNvPr id="7"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3259222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4827BAD-121E-4EC4-BF2F-ECE2BE073734}" type="slidenum">
              <a:rPr lang="en-US" smtClean="0"/>
              <a:t>‹#›</a:t>
            </a:fld>
            <a:endParaRPr lang="en-US" dirty="0"/>
          </a:p>
        </p:txBody>
      </p:sp>
      <p:sp>
        <p:nvSpPr>
          <p:cNvPr id="7"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31478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4D4D4D"/>
                </a:solidFill>
              </a:defRPr>
            </a:lvl1pPr>
            <a:lvl2pPr>
              <a:defRPr>
                <a:solidFill>
                  <a:srgbClr val="4D4D4D"/>
                </a:solidFill>
              </a:defRPr>
            </a:lvl2pPr>
            <a:lvl3pPr>
              <a:defRPr>
                <a:solidFill>
                  <a:srgbClr val="4D4D4D"/>
                </a:solidFill>
              </a:defRPr>
            </a:lvl3pPr>
            <a:lvl4pPr>
              <a:defRPr>
                <a:solidFill>
                  <a:srgbClr val="4D4D4D"/>
                </a:solidFill>
              </a:defRPr>
            </a:lvl4pPr>
            <a:lvl5pPr>
              <a:defRPr>
                <a:solidFill>
                  <a:srgbClr val="4D4D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4827BAD-121E-4EC4-BF2F-ECE2BE073734}" type="slidenum">
              <a:rPr lang="en-US" smtClean="0"/>
              <a:t>‹#›</a:t>
            </a:fld>
            <a:endParaRPr lang="en-US" dirty="0"/>
          </a:p>
        </p:txBody>
      </p:sp>
      <p:sp>
        <p:nvSpPr>
          <p:cNvPr id="7"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289053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wrap="square" anchor="t"/>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D4D4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286064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17637"/>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7637"/>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4827BAD-121E-4EC4-BF2F-ECE2BE073734}" type="slidenum">
              <a:rPr lang="en-US" smtClean="0"/>
              <a:t>‹#›</a:t>
            </a:fld>
            <a:endParaRPr lang="en-US" dirty="0"/>
          </a:p>
        </p:txBody>
      </p:sp>
      <p:sp>
        <p:nvSpPr>
          <p:cNvPr id="8"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322803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28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68512"/>
            <a:ext cx="4040188" cy="4179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28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68512"/>
            <a:ext cx="4041775" cy="4179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4827BAD-121E-4EC4-BF2F-ECE2BE073734}" type="slidenum">
              <a:rPr lang="en-US" smtClean="0"/>
              <a:t>‹#›</a:t>
            </a:fld>
            <a:endParaRPr lang="en-US" dirty="0"/>
          </a:p>
        </p:txBody>
      </p:sp>
      <p:sp>
        <p:nvSpPr>
          <p:cNvPr id="10" name="Title Placeholder 1"/>
          <p:cNvSpPr>
            <a:spLocks noGrp="1"/>
          </p:cNvSpPr>
          <p:nvPr>
            <p:ph type="title"/>
          </p:nvPr>
        </p:nvSpPr>
        <p:spPr>
          <a:xfrm>
            <a:off x="457200" y="76200"/>
            <a:ext cx="76200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1778513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4827BAD-121E-4EC4-BF2F-ECE2BE073734}" type="slidenum">
              <a:rPr lang="en-US" smtClean="0"/>
              <a:t>‹#›</a:t>
            </a:fld>
            <a:endParaRPr lang="en-US" dirty="0"/>
          </a:p>
        </p:txBody>
      </p:sp>
      <p:sp>
        <p:nvSpPr>
          <p:cNvPr id="7"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24555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827BAD-121E-4EC4-BF2F-ECE2BE073734}" type="slidenum">
              <a:rPr lang="en-US" smtClean="0"/>
              <a:t>‹#›</a:t>
            </a:fld>
            <a:endParaRPr lang="en-US" dirty="0"/>
          </a:p>
        </p:txBody>
      </p:sp>
      <p:sp>
        <p:nvSpPr>
          <p:cNvPr id="5"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140430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4827BAD-121E-4EC4-BF2F-ECE2BE073734}" type="slidenum">
              <a:rPr lang="en-US" smtClean="0"/>
              <a:t>‹#›</a:t>
            </a:fld>
            <a:endParaRPr lang="en-US" dirty="0"/>
          </a:p>
        </p:txBody>
      </p:sp>
      <p:sp>
        <p:nvSpPr>
          <p:cNvPr id="8"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138461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4827BAD-121E-4EC4-BF2F-ECE2BE073734}" type="slidenum">
              <a:rPr lang="en-US" smtClean="0"/>
              <a:t>‹#›</a:t>
            </a:fld>
            <a:endParaRPr lang="en-US" dirty="0"/>
          </a:p>
        </p:txBody>
      </p:sp>
      <p:sp>
        <p:nvSpPr>
          <p:cNvPr id="8"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335453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0" y="6400800"/>
            <a:ext cx="7543800" cy="457200"/>
          </a:xfrm>
          <a:prstGeom prst="roundRect">
            <a:avLst/>
          </a:prstGeom>
          <a:gradFill>
            <a:gsLst>
              <a:gs pos="0">
                <a:schemeClr val="accent5">
                  <a:tint val="98000"/>
                  <a:shade val="25000"/>
                  <a:satMod val="250000"/>
                  <a:alpha val="75000"/>
                </a:schemeClr>
              </a:gs>
              <a:gs pos="68000">
                <a:schemeClr val="accent5">
                  <a:tint val="86000"/>
                  <a:satMod val="115000"/>
                  <a:alpha val="75000"/>
                </a:schemeClr>
              </a:gs>
              <a:gs pos="100000">
                <a:schemeClr val="accent5">
                  <a:tint val="50000"/>
                  <a:satMod val="150000"/>
                  <a:alpha val="75000"/>
                </a:schemeClr>
              </a:gs>
            </a:gsLs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4" name="Rounded Rectangle 13"/>
          <p:cNvSpPr/>
          <p:nvPr userDrawn="1"/>
        </p:nvSpPr>
        <p:spPr>
          <a:xfrm>
            <a:off x="7543800" y="6400800"/>
            <a:ext cx="1600200" cy="457200"/>
          </a:xfrm>
          <a:prstGeom prst="roundRect">
            <a:avLst/>
          </a:prstGeom>
          <a:gradFill>
            <a:gsLst>
              <a:gs pos="0">
                <a:schemeClr val="accent3">
                  <a:tint val="98000"/>
                  <a:shade val="25000"/>
                  <a:satMod val="250000"/>
                  <a:alpha val="75000"/>
                </a:schemeClr>
              </a:gs>
              <a:gs pos="68000">
                <a:schemeClr val="accent3">
                  <a:tint val="86000"/>
                  <a:satMod val="115000"/>
                  <a:alpha val="75000"/>
                </a:schemeClr>
              </a:gs>
              <a:gs pos="100000">
                <a:schemeClr val="accent3">
                  <a:tint val="50000"/>
                  <a:satMod val="150000"/>
                  <a:alpha val="75000"/>
                </a:schemeClr>
              </a:gs>
            </a:gsLs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76200"/>
            <a:ext cx="7543800" cy="914400"/>
          </a:xfrm>
          <a:prstGeom prst="rect">
            <a:avLst/>
          </a:prstGeom>
        </p:spPr>
        <p:txBody>
          <a:bodyPr vert="horz" wrap="non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41437"/>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848600" y="6400801"/>
            <a:ext cx="1066800" cy="457200"/>
          </a:xfrm>
          <a:prstGeom prst="rect">
            <a:avLst/>
          </a:prstGeom>
        </p:spPr>
        <p:txBody>
          <a:bodyPr vert="horz" lIns="91440" tIns="45720" rIns="91440" bIns="45720" rtlCol="0" anchor="ctr"/>
          <a:lstStyle>
            <a:lvl1pPr algn="ctr">
              <a:defRPr sz="1100">
                <a:solidFill>
                  <a:schemeClr val="bg1"/>
                </a:solidFill>
                <a:latin typeface="+mn-lt"/>
              </a:defRPr>
            </a:lvl1pPr>
          </a:lstStyle>
          <a:p>
            <a:fld id="{74827BAD-121E-4EC4-BF2F-ECE2BE073734}" type="slidenum">
              <a:rPr lang="en-US" smtClean="0"/>
              <a:pPr/>
              <a:t>‹#›</a:t>
            </a:fld>
            <a:endParaRPr lang="en-US" dirty="0"/>
          </a:p>
        </p:txBody>
      </p:sp>
      <p:pic>
        <p:nvPicPr>
          <p:cNvPr id="8" name="Picture 4" descr="bra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1000" y="9144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600200" y="1097280"/>
            <a:ext cx="7543800" cy="137160"/>
          </a:xfrm>
          <a:prstGeom prst="roundRect">
            <a:avLst/>
          </a:prstGeom>
          <a:gradFill>
            <a:gsLst>
              <a:gs pos="0">
                <a:schemeClr val="accent5">
                  <a:tint val="98000"/>
                  <a:shade val="25000"/>
                  <a:satMod val="250000"/>
                  <a:alpha val="75000"/>
                </a:schemeClr>
              </a:gs>
              <a:gs pos="68000">
                <a:schemeClr val="accent5">
                  <a:tint val="86000"/>
                  <a:satMod val="115000"/>
                  <a:alpha val="75000"/>
                </a:schemeClr>
              </a:gs>
              <a:gs pos="100000">
                <a:schemeClr val="accent5">
                  <a:tint val="50000"/>
                  <a:satMod val="150000"/>
                  <a:alpha val="75000"/>
                </a:schemeClr>
              </a:gs>
            </a:gsLst>
          </a:gra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2" name="Rounded Rectangle 11"/>
          <p:cNvSpPr/>
          <p:nvPr userDrawn="1"/>
        </p:nvSpPr>
        <p:spPr>
          <a:xfrm>
            <a:off x="0" y="1097280"/>
            <a:ext cx="1600200" cy="137160"/>
          </a:xfrm>
          <a:prstGeom prst="roundRect">
            <a:avLst/>
          </a:prstGeom>
          <a:gradFill>
            <a:gsLst>
              <a:gs pos="0">
                <a:schemeClr val="accent3">
                  <a:tint val="98000"/>
                  <a:shade val="25000"/>
                  <a:satMod val="250000"/>
                  <a:alpha val="75000"/>
                </a:schemeClr>
              </a:gs>
              <a:gs pos="68000">
                <a:schemeClr val="accent3">
                  <a:tint val="86000"/>
                  <a:satMod val="115000"/>
                  <a:alpha val="75000"/>
                </a:schemeClr>
              </a:gs>
              <a:gs pos="100000">
                <a:schemeClr val="accent3">
                  <a:tint val="50000"/>
                  <a:satMod val="150000"/>
                  <a:alpha val="75000"/>
                </a:schemeClr>
              </a:gs>
            </a:gsLs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457200" y="6400800"/>
            <a:ext cx="4114800" cy="438912"/>
          </a:xfrm>
          <a:prstGeom prst="rect">
            <a:avLst/>
          </a:prstGeom>
        </p:spPr>
        <p:txBody>
          <a:bodyPr anchor="ctr" anchorCtr="0"/>
          <a:lstStyle>
            <a:lvl1pPr>
              <a:defRPr sz="1100">
                <a:solidFill>
                  <a:schemeClr val="bg1"/>
                </a:solidFill>
              </a:defRPr>
            </a:lvl1pPr>
          </a:lstStyle>
          <a:p>
            <a:endParaRPr lang="en-US" dirty="0"/>
          </a:p>
        </p:txBody>
      </p:sp>
    </p:spTree>
    <p:extLst>
      <p:ext uri="{BB962C8B-B14F-4D97-AF65-F5344CB8AC3E}">
        <p14:creationId xmlns:p14="http://schemas.microsoft.com/office/powerpoint/2010/main" val="202312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4400" b="0" kern="1200">
          <a:solidFill>
            <a:schemeClr val="tx2"/>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3200" kern="1200">
          <a:solidFill>
            <a:srgbClr val="4D4D4D"/>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827BAD-121E-4EC4-BF2F-ECE2BE073734}" type="slidenum">
              <a:rPr lang="en-US" smtClean="0"/>
              <a:t>1</a:t>
            </a:fld>
            <a:endParaRPr lang="en-US" dirty="0"/>
          </a:p>
        </p:txBody>
      </p:sp>
      <p:sp>
        <p:nvSpPr>
          <p:cNvPr id="6" name="Title 1"/>
          <p:cNvSpPr txBox="1">
            <a:spLocks/>
          </p:cNvSpPr>
          <p:nvPr/>
        </p:nvSpPr>
        <p:spPr>
          <a:xfrm>
            <a:off x="152400" y="1314897"/>
            <a:ext cx="8534400" cy="2190303"/>
          </a:xfrm>
          <a:prstGeom prst="rect">
            <a:avLst/>
          </a:prstGeom>
        </p:spPr>
        <p:txBody>
          <a:bodyPr vert="horz" wrap="none" lIns="91440" tIns="45720" rIns="91440" bIns="45720" rtlCol="0" anchor="ctr">
            <a:normAutofit/>
          </a:bodyPr>
          <a:lstStyle>
            <a:lvl1pPr algn="l" defTabSz="914400" rtl="0" eaLnBrk="1" latinLnBrk="0" hangingPunct="1">
              <a:spcBef>
                <a:spcPct val="0"/>
              </a:spcBef>
              <a:buNone/>
              <a:defRPr sz="4400" b="0" kern="1200">
                <a:solidFill>
                  <a:schemeClr val="tx2"/>
                </a:solidFill>
                <a:effectLst>
                  <a:outerShdw blurRad="38100" dist="38100" dir="2700000" algn="tl">
                    <a:srgbClr val="000000">
                      <a:alpha val="43137"/>
                    </a:srgbClr>
                  </a:outerShdw>
                </a:effectLst>
                <a:latin typeface="+mj-lt"/>
                <a:ea typeface="+mj-ea"/>
                <a:cs typeface="+mj-cs"/>
              </a:defRPr>
            </a:lvl1pPr>
          </a:lstStyle>
          <a:p>
            <a:pPr algn="ctr"/>
            <a:r>
              <a:rPr lang="en-US" sz="4800" b="1" dirty="0" smtClean="0"/>
              <a:t>Pay.gov Implementation</a:t>
            </a:r>
            <a:endParaRPr lang="en-US" sz="4800" dirty="0" smtClean="0"/>
          </a:p>
        </p:txBody>
      </p:sp>
      <p:sp>
        <p:nvSpPr>
          <p:cNvPr id="7" name="Subtitle 2"/>
          <p:cNvSpPr txBox="1">
            <a:spLocks/>
          </p:cNvSpPr>
          <p:nvPr/>
        </p:nvSpPr>
        <p:spPr>
          <a:xfrm>
            <a:off x="457200" y="3905696"/>
            <a:ext cx="8229600" cy="11997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itchFamily="34" charset="0"/>
              <a:buChar char="•"/>
              <a:defRPr sz="3200" kern="1200">
                <a:solidFill>
                  <a:srgbClr val="4D4D4D"/>
                </a:solidFill>
                <a:latin typeface="+mn-lt"/>
                <a:ea typeface="+mn-ea"/>
                <a:cs typeface="+mn-cs"/>
              </a:defRPr>
            </a:lvl1pPr>
            <a:lvl2pPr marL="742950" indent="-285750" algn="l" defTabSz="914400" rtl="0" eaLnBrk="1" latinLnBrk="0" hangingPunct="1">
              <a:spcBef>
                <a:spcPct val="20000"/>
              </a:spcBef>
              <a:buClr>
                <a:schemeClr val="accent3"/>
              </a:buClr>
              <a:buFont typeface="Arial" pitchFamily="34" charset="0"/>
              <a:buChar char="–"/>
              <a:defRPr sz="2800" kern="1200">
                <a:solidFill>
                  <a:srgbClr val="4D4D4D"/>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rgbClr val="4D4D4D"/>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2000" kern="1200">
                <a:solidFill>
                  <a:srgbClr val="4D4D4D"/>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a:solidFill>
                  <a:srgbClr val="4D4D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700" dirty="0" smtClean="0"/>
              <a:t>AR Team</a:t>
            </a:r>
          </a:p>
          <a:p>
            <a:pPr marL="0" indent="0" algn="r">
              <a:buNone/>
            </a:pPr>
            <a:r>
              <a:rPr lang="en-US" sz="1200" dirty="0" smtClean="0"/>
              <a:t>June </a:t>
            </a:r>
            <a:r>
              <a:rPr lang="en-US" sz="1200" dirty="0" smtClean="0"/>
              <a:t>23</a:t>
            </a:r>
            <a:r>
              <a:rPr lang="en-US" sz="1200" dirty="0" smtClean="0"/>
              <a:t>, 2020</a:t>
            </a:r>
            <a:endParaRPr lang="en-US" sz="1200" dirty="0"/>
          </a:p>
        </p:txBody>
      </p:sp>
    </p:spTree>
    <p:extLst>
      <p:ext uri="{BB962C8B-B14F-4D97-AF65-F5344CB8AC3E}">
        <p14:creationId xmlns:p14="http://schemas.microsoft.com/office/powerpoint/2010/main" val="2379915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Pay.gov Website Navigation</a:t>
            </a:r>
            <a:endParaRPr lang="en-US" sz="2800" dirty="0"/>
          </a:p>
        </p:txBody>
      </p:sp>
      <p:sp>
        <p:nvSpPr>
          <p:cNvPr id="4" name="Slide Number Placeholder 3"/>
          <p:cNvSpPr>
            <a:spLocks noGrp="1"/>
          </p:cNvSpPr>
          <p:nvPr>
            <p:ph type="sldNum" sz="quarter" idx="12"/>
          </p:nvPr>
        </p:nvSpPr>
        <p:spPr/>
        <p:txBody>
          <a:bodyPr/>
          <a:lstStyle/>
          <a:p>
            <a:fld id="{74827BAD-121E-4EC4-BF2F-ECE2BE073734}" type="slidenum">
              <a:rPr lang="en-US" smtClean="0"/>
              <a:t>10</a:t>
            </a:fld>
            <a:endParaRPr lang="en-US" dirty="0"/>
          </a:p>
        </p:txBody>
      </p:sp>
      <p:pic>
        <p:nvPicPr>
          <p:cNvPr id="3" name="Picture 2"/>
          <p:cNvPicPr>
            <a:picLocks noChangeAspect="1"/>
          </p:cNvPicPr>
          <p:nvPr/>
        </p:nvPicPr>
        <p:blipFill rotWithShape="1">
          <a:blip r:embed="rId2"/>
          <a:srcRect l="73056" t="26296" r="14028" b="21852"/>
          <a:stretch/>
        </p:blipFill>
        <p:spPr>
          <a:xfrm>
            <a:off x="914400" y="1410930"/>
            <a:ext cx="6629400" cy="4989871"/>
          </a:xfrm>
          <a:prstGeom prst="rect">
            <a:avLst/>
          </a:prstGeom>
        </p:spPr>
      </p:pic>
    </p:spTree>
    <p:extLst>
      <p:ext uri="{BB962C8B-B14F-4D97-AF65-F5344CB8AC3E}">
        <p14:creationId xmlns:p14="http://schemas.microsoft.com/office/powerpoint/2010/main" val="3962803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Pay.gov Website Navigation</a:t>
            </a:r>
            <a:endParaRPr lang="en-US" sz="2800" dirty="0"/>
          </a:p>
        </p:txBody>
      </p:sp>
      <p:sp>
        <p:nvSpPr>
          <p:cNvPr id="4" name="Slide Number Placeholder 3"/>
          <p:cNvSpPr>
            <a:spLocks noGrp="1"/>
          </p:cNvSpPr>
          <p:nvPr>
            <p:ph type="sldNum" sz="quarter" idx="12"/>
          </p:nvPr>
        </p:nvSpPr>
        <p:spPr/>
        <p:txBody>
          <a:bodyPr/>
          <a:lstStyle/>
          <a:p>
            <a:fld id="{74827BAD-121E-4EC4-BF2F-ECE2BE073734}" type="slidenum">
              <a:rPr lang="en-US" smtClean="0"/>
              <a:t>11</a:t>
            </a:fld>
            <a:endParaRPr lang="en-US" dirty="0"/>
          </a:p>
        </p:txBody>
      </p:sp>
      <p:pic>
        <p:nvPicPr>
          <p:cNvPr id="3" name="Picture 2"/>
          <p:cNvPicPr>
            <a:picLocks noChangeAspect="1"/>
          </p:cNvPicPr>
          <p:nvPr/>
        </p:nvPicPr>
        <p:blipFill rotWithShape="1">
          <a:blip r:embed="rId2"/>
          <a:srcRect l="73333" t="21111" r="11250" b="26296"/>
          <a:stretch/>
        </p:blipFill>
        <p:spPr>
          <a:xfrm>
            <a:off x="595648" y="1371600"/>
            <a:ext cx="7266904" cy="4648200"/>
          </a:xfrm>
          <a:prstGeom prst="rect">
            <a:avLst/>
          </a:prstGeom>
        </p:spPr>
      </p:pic>
    </p:spTree>
    <p:extLst>
      <p:ext uri="{BB962C8B-B14F-4D97-AF65-F5344CB8AC3E}">
        <p14:creationId xmlns:p14="http://schemas.microsoft.com/office/powerpoint/2010/main" val="1706669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Pay.gov Website Navigation</a:t>
            </a:r>
            <a:endParaRPr lang="en-US" sz="2800" dirty="0"/>
          </a:p>
        </p:txBody>
      </p:sp>
      <p:sp>
        <p:nvSpPr>
          <p:cNvPr id="4" name="Slide Number Placeholder 3"/>
          <p:cNvSpPr>
            <a:spLocks noGrp="1"/>
          </p:cNvSpPr>
          <p:nvPr>
            <p:ph type="sldNum" sz="quarter" idx="12"/>
          </p:nvPr>
        </p:nvSpPr>
        <p:spPr/>
        <p:txBody>
          <a:bodyPr/>
          <a:lstStyle/>
          <a:p>
            <a:fld id="{74827BAD-121E-4EC4-BF2F-ECE2BE073734}" type="slidenum">
              <a:rPr lang="en-US" smtClean="0"/>
              <a:t>12</a:t>
            </a:fld>
            <a:endParaRPr lang="en-US" dirty="0"/>
          </a:p>
        </p:txBody>
      </p:sp>
      <p:pic>
        <p:nvPicPr>
          <p:cNvPr id="3" name="Picture 2"/>
          <p:cNvPicPr>
            <a:picLocks noChangeAspect="1"/>
          </p:cNvPicPr>
          <p:nvPr/>
        </p:nvPicPr>
        <p:blipFill rotWithShape="1">
          <a:blip r:embed="rId2"/>
          <a:srcRect l="73194" t="19629" r="11389" b="10742"/>
          <a:stretch/>
        </p:blipFill>
        <p:spPr>
          <a:xfrm>
            <a:off x="1679643" y="1536701"/>
            <a:ext cx="5098914" cy="4317999"/>
          </a:xfrm>
          <a:prstGeom prst="rect">
            <a:avLst/>
          </a:prstGeom>
        </p:spPr>
      </p:pic>
    </p:spTree>
    <p:extLst>
      <p:ext uri="{BB962C8B-B14F-4D97-AF65-F5344CB8AC3E}">
        <p14:creationId xmlns:p14="http://schemas.microsoft.com/office/powerpoint/2010/main" val="3618632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239000" cy="914400"/>
          </a:xfrm>
        </p:spPr>
        <p:txBody>
          <a:bodyPr>
            <a:normAutofit/>
          </a:bodyPr>
          <a:lstStyle/>
          <a:p>
            <a:r>
              <a:rPr lang="en-US" sz="2800" dirty="0" smtClean="0">
                <a:ea typeface="ＭＳ Ｐゴシック" pitchFamily="1" charset="-128"/>
                <a:cs typeface="ＭＳ Ｐゴシック"/>
              </a:rPr>
              <a:t>Pay.gov Website Navigation</a:t>
            </a:r>
            <a:endParaRPr lang="en-US" sz="2800" b="1" dirty="0">
              <a:effectLst/>
            </a:endParaRPr>
          </a:p>
        </p:txBody>
      </p:sp>
      <p:sp>
        <p:nvSpPr>
          <p:cNvPr id="5" name="Content Placeholder 4"/>
          <p:cNvSpPr>
            <a:spLocks noGrp="1"/>
          </p:cNvSpPr>
          <p:nvPr>
            <p:ph idx="1"/>
          </p:nvPr>
        </p:nvSpPr>
        <p:spPr>
          <a:xfrm>
            <a:off x="228600" y="3200400"/>
            <a:ext cx="8229600" cy="715963"/>
          </a:xfrm>
        </p:spPr>
        <p:txBody>
          <a:bodyPr>
            <a:normAutofit/>
          </a:bodyPr>
          <a:lstStyle/>
          <a:p>
            <a:pPr marL="0" indent="0" algn="ctr">
              <a:buNone/>
            </a:pPr>
            <a:r>
              <a:rPr lang="en-US" sz="4000" dirty="0" smtClean="0"/>
              <a:t>Live navigation of the web site</a:t>
            </a:r>
          </a:p>
        </p:txBody>
      </p:sp>
      <p:sp>
        <p:nvSpPr>
          <p:cNvPr id="4" name="Slide Number Placeholder 3"/>
          <p:cNvSpPr>
            <a:spLocks noGrp="1"/>
          </p:cNvSpPr>
          <p:nvPr>
            <p:ph type="sldNum" sz="quarter" idx="12"/>
          </p:nvPr>
        </p:nvSpPr>
        <p:spPr/>
        <p:txBody>
          <a:bodyPr/>
          <a:lstStyle/>
          <a:p>
            <a:fld id="{9DA67661-5FF5-4B06-8CE9-B65A1A570D3E}" type="slidenum">
              <a:rPr lang="en-US" smtClean="0"/>
              <a:t>13</a:t>
            </a:fld>
            <a:endParaRPr lang="en-US" dirty="0"/>
          </a:p>
        </p:txBody>
      </p:sp>
    </p:spTree>
    <p:extLst>
      <p:ext uri="{BB962C8B-B14F-4D97-AF65-F5344CB8AC3E}">
        <p14:creationId xmlns:p14="http://schemas.microsoft.com/office/powerpoint/2010/main" val="2141275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6172200" cy="631825"/>
          </a:xfrm>
        </p:spPr>
        <p:txBody>
          <a:bodyPr>
            <a:normAutofit/>
          </a:bodyPr>
          <a:lstStyle/>
          <a:p>
            <a:r>
              <a:rPr lang="en-US" sz="2800" dirty="0" smtClean="0"/>
              <a:t>Questions, comments or suggestions</a:t>
            </a:r>
            <a:endParaRPr lang="en-US" sz="2800" dirty="0"/>
          </a:p>
        </p:txBody>
      </p:sp>
      <p:pic>
        <p:nvPicPr>
          <p:cNvPr id="4" name="Picture 3" descr="Postcards from Hell's Kitchen: Comment on Comment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905000"/>
            <a:ext cx="3419400" cy="3764760"/>
          </a:xfrm>
          <a:prstGeom prst="rect">
            <a:avLst/>
          </a:prstGeom>
        </p:spPr>
      </p:pic>
    </p:spTree>
    <p:extLst>
      <p:ext uri="{BB962C8B-B14F-4D97-AF65-F5344CB8AC3E}">
        <p14:creationId xmlns:p14="http://schemas.microsoft.com/office/powerpoint/2010/main" val="1977917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lstStyle/>
          <a:p>
            <a:r>
              <a:rPr lang="en-US" dirty="0" smtClean="0"/>
              <a:t>All emails will be answered within 48 business hours:</a:t>
            </a:r>
          </a:p>
          <a:p>
            <a:pPr lvl="1"/>
            <a:r>
              <a:rPr lang="en-US" dirty="0" smtClean="0"/>
              <a:t>ETA-ARteam@dol.gov</a:t>
            </a:r>
            <a:endParaRPr lang="en-US" dirty="0"/>
          </a:p>
        </p:txBody>
      </p:sp>
      <p:sp>
        <p:nvSpPr>
          <p:cNvPr id="4" name="Slide Number Placeholder 3"/>
          <p:cNvSpPr>
            <a:spLocks noGrp="1"/>
          </p:cNvSpPr>
          <p:nvPr>
            <p:ph type="sldNum" sz="quarter" idx="12"/>
          </p:nvPr>
        </p:nvSpPr>
        <p:spPr/>
        <p:txBody>
          <a:bodyPr/>
          <a:lstStyle/>
          <a:p>
            <a:fld id="{74827BAD-121E-4EC4-BF2F-ECE2BE073734}" type="slidenum">
              <a:rPr lang="en-US" smtClean="0"/>
              <a:t>15</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0297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609600" y="1524000"/>
            <a:ext cx="7772400" cy="46482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lvl="0" indent="-342900" algn="l">
              <a:buFont typeface="Arial" panose="020B0604020202020204" pitchFamily="34" charset="0"/>
              <a:buChar char="•"/>
            </a:pPr>
            <a:r>
              <a:rPr lang="en-US" sz="2400" dirty="0" smtClean="0"/>
              <a:t>Introduction</a:t>
            </a:r>
            <a:endParaRPr lang="en-US" sz="2400" dirty="0"/>
          </a:p>
          <a:p>
            <a:pPr marL="342900" lvl="0" indent="-342900" algn="l">
              <a:buFont typeface="Arial" panose="020B0604020202020204" pitchFamily="34" charset="0"/>
              <a:buChar char="•"/>
            </a:pPr>
            <a:r>
              <a:rPr lang="en-US" sz="2400" dirty="0" smtClean="0"/>
              <a:t>Why Pay.gov?</a:t>
            </a:r>
            <a:endParaRPr lang="en-US" sz="2400" dirty="0"/>
          </a:p>
          <a:p>
            <a:pPr marL="342900" lvl="0" indent="-342900" algn="l">
              <a:buFont typeface="Arial" panose="020B0604020202020204" pitchFamily="34" charset="0"/>
              <a:buChar char="•"/>
            </a:pPr>
            <a:r>
              <a:rPr lang="en-US" sz="2400" dirty="0" smtClean="0"/>
              <a:t>What types of payments can be made?</a:t>
            </a:r>
            <a:endParaRPr lang="en-US" sz="2400" dirty="0"/>
          </a:p>
          <a:p>
            <a:pPr marL="342900" lvl="0" indent="-342900" algn="l">
              <a:buFont typeface="Arial" panose="020B0604020202020204" pitchFamily="34" charset="0"/>
              <a:buChar char="•"/>
            </a:pPr>
            <a:r>
              <a:rPr lang="en-US" sz="2400" dirty="0" smtClean="0"/>
              <a:t>How </a:t>
            </a:r>
            <a:r>
              <a:rPr lang="en-US" sz="2400" dirty="0" smtClean="0"/>
              <a:t>to navigate through Pay.gov</a:t>
            </a:r>
            <a:endParaRPr lang="en-US" sz="2400" dirty="0"/>
          </a:p>
          <a:p>
            <a:pPr marL="342900" lvl="0" indent="-342900" algn="l">
              <a:buFont typeface="Arial" panose="020B0604020202020204" pitchFamily="34" charset="0"/>
              <a:buChar char="•"/>
            </a:pPr>
            <a:r>
              <a:rPr lang="en-US" sz="2400" dirty="0" smtClean="0"/>
              <a:t>Questions, comments or suggestions</a:t>
            </a:r>
            <a:endParaRPr lang="en-US" sz="2000" dirty="0" smtClean="0"/>
          </a:p>
          <a:p>
            <a:pPr marL="342900" indent="-342900" algn="l">
              <a:buFont typeface="Arial" panose="020B0604020202020204" pitchFamily="34" charset="0"/>
              <a:buChar char="•"/>
            </a:pPr>
            <a:endParaRPr lang="en-US" sz="2000" dirty="0"/>
          </a:p>
        </p:txBody>
      </p:sp>
      <p:sp>
        <p:nvSpPr>
          <p:cNvPr id="5" name="TextBox 4"/>
          <p:cNvSpPr txBox="1"/>
          <p:nvPr/>
        </p:nvSpPr>
        <p:spPr>
          <a:xfrm>
            <a:off x="533400" y="381000"/>
            <a:ext cx="1446037" cy="584775"/>
          </a:xfrm>
          <a:prstGeom prst="rect">
            <a:avLst/>
          </a:prstGeom>
          <a:noFill/>
        </p:spPr>
        <p:txBody>
          <a:bodyPr wrap="none" rtlCol="0">
            <a:spAutoFit/>
          </a:bodyPr>
          <a:lstStyle/>
          <a:p>
            <a:r>
              <a:rPr lang="en-US" sz="3200" dirty="0" smtClean="0">
                <a:solidFill>
                  <a:schemeClr val="tx2"/>
                </a:solidFill>
                <a:effectLst>
                  <a:outerShdw blurRad="63500" dist="38100" dir="5400000" algn="t" rotWithShape="0">
                    <a:prstClr val="black">
                      <a:alpha val="25000"/>
                    </a:prstClr>
                  </a:outerShdw>
                </a:effectLst>
                <a:ea typeface="+mj-ea"/>
                <a:cs typeface="+mj-cs"/>
              </a:rPr>
              <a:t>Agenda</a:t>
            </a:r>
            <a:endParaRPr lang="en-US" sz="3200" dirty="0">
              <a:solidFill>
                <a:schemeClr val="tx2"/>
              </a:solidFill>
              <a:effectLst>
                <a:outerShdw blurRad="63500" dist="38100" dir="5400000" algn="t" rotWithShape="0">
                  <a:prstClr val="black">
                    <a:alpha val="25000"/>
                  </a:prstClr>
                </a:outerShdw>
              </a:effectLst>
              <a:ea typeface="+mj-ea"/>
              <a:cs typeface="+mj-cs"/>
            </a:endParaRPr>
          </a:p>
        </p:txBody>
      </p:sp>
      <p:sp>
        <p:nvSpPr>
          <p:cNvPr id="8" name="Slide Number Placeholder 7"/>
          <p:cNvSpPr>
            <a:spLocks noGrp="1"/>
          </p:cNvSpPr>
          <p:nvPr>
            <p:ph type="sldNum" sz="quarter" idx="11"/>
          </p:nvPr>
        </p:nvSpPr>
        <p:spPr>
          <a:xfrm>
            <a:off x="8350155" y="6419088"/>
            <a:ext cx="533400" cy="438912"/>
          </a:xfrm>
        </p:spPr>
        <p:txBody>
          <a:bodyPr/>
          <a:lstStyle/>
          <a:p>
            <a:fld id="{86F6A558-B2C6-42FB-A244-360830726E48}" type="slidenum">
              <a:rPr lang="en-US" smtClean="0"/>
              <a:t>2</a:t>
            </a:fld>
            <a:endParaRPr lang="en-US" dirty="0"/>
          </a:p>
        </p:txBody>
      </p:sp>
    </p:spTree>
    <p:extLst>
      <p:ext uri="{BB962C8B-B14F-4D97-AF65-F5344CB8AC3E}">
        <p14:creationId xmlns:p14="http://schemas.microsoft.com/office/powerpoint/2010/main" val="1716579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ea typeface="ＭＳ Ｐゴシック" pitchFamily="1" charset="-128"/>
                <a:cs typeface="ＭＳ Ｐゴシック"/>
              </a:rPr>
              <a:t>Why Pay.gov?</a:t>
            </a:r>
            <a:endParaRPr lang="en-US" sz="2800" b="1" dirty="0">
              <a:effectLst/>
            </a:endParaRPr>
          </a:p>
        </p:txBody>
      </p:sp>
      <p:sp>
        <p:nvSpPr>
          <p:cNvPr id="5" name="Content Placeholder 4"/>
          <p:cNvSpPr>
            <a:spLocks noGrp="1"/>
          </p:cNvSpPr>
          <p:nvPr>
            <p:ph idx="1"/>
          </p:nvPr>
        </p:nvSpPr>
        <p:spPr/>
        <p:txBody>
          <a:bodyPr>
            <a:normAutofit fontScale="92500" lnSpcReduction="20000"/>
          </a:bodyPr>
          <a:lstStyle/>
          <a:p>
            <a:r>
              <a:rPr lang="en-US" sz="2400" dirty="0" smtClean="0"/>
              <a:t>Internal control</a:t>
            </a:r>
          </a:p>
          <a:p>
            <a:r>
              <a:rPr lang="en-US" sz="2400" dirty="0" smtClean="0"/>
              <a:t>Safe and secure payments</a:t>
            </a:r>
          </a:p>
          <a:p>
            <a:pPr lvl="1"/>
            <a:r>
              <a:rPr lang="en-US" sz="2400" dirty="0"/>
              <a:t>Pay.gov is the convenient and fast way to make secure electronic payments to Federal government agencies.  Many common forms of payment are accepted, including credit cards, debit cards, and direct debit.</a:t>
            </a:r>
          </a:p>
          <a:p>
            <a:r>
              <a:rPr lang="en-US" sz="2400" dirty="0" smtClean="0"/>
              <a:t>Efficiency</a:t>
            </a:r>
          </a:p>
          <a:p>
            <a:pPr lvl="1"/>
            <a:r>
              <a:rPr lang="en-US" sz="2400" dirty="0"/>
              <a:t>Payments are generally settled and received by an agency on the next business day after submission. </a:t>
            </a:r>
            <a:endParaRPr lang="en-US" sz="2400" dirty="0" smtClean="0"/>
          </a:p>
          <a:p>
            <a:r>
              <a:rPr lang="en-US" sz="2400" dirty="0" smtClean="0"/>
              <a:t>Ease of use</a:t>
            </a:r>
          </a:p>
          <a:p>
            <a:pPr lvl="1"/>
            <a:r>
              <a:rPr lang="en-US" sz="2400" dirty="0"/>
              <a:t>You do not need to have a Pay.gov account to make most payments, but with an account you have access to more tools to manage and track your payments. If you have recurring payments to be made, you are encouraged to create a Pay.gov account.</a:t>
            </a:r>
          </a:p>
          <a:p>
            <a:pPr lvl="1"/>
            <a:endParaRPr lang="en-US" sz="2000" dirty="0"/>
          </a:p>
          <a:p>
            <a:pPr lvl="1"/>
            <a:endParaRPr lang="en-US" sz="2000" dirty="0">
              <a:solidFill>
                <a:schemeClr val="tx1">
                  <a:lumMod val="65000"/>
                  <a:lumOff val="35000"/>
                </a:schemeClr>
              </a:solidFill>
            </a:endParaRPr>
          </a:p>
          <a:p>
            <a:pPr lvl="1"/>
            <a:endParaRPr lang="en-US" sz="1600" dirty="0">
              <a:solidFill>
                <a:schemeClr val="tx1">
                  <a:lumMod val="65000"/>
                  <a:lumOff val="35000"/>
                </a:schemeClr>
              </a:solidFill>
            </a:endParaRPr>
          </a:p>
          <a:p>
            <a:pPr lvl="1"/>
            <a:endParaRPr lang="en-US" sz="1600" dirty="0">
              <a:solidFill>
                <a:schemeClr val="tx1">
                  <a:lumMod val="65000"/>
                  <a:lumOff val="35000"/>
                </a:schemeClr>
              </a:solidFill>
            </a:endParaRPr>
          </a:p>
          <a:p>
            <a:pPr marL="0" indent="0">
              <a:buNone/>
            </a:pPr>
            <a:endParaRPr lang="en-US" sz="1800" dirty="0"/>
          </a:p>
          <a:p>
            <a:pPr lvl="1"/>
            <a:endParaRPr lang="en-US" sz="2000" dirty="0">
              <a:solidFill>
                <a:schemeClr val="tx1">
                  <a:lumMod val="65000"/>
                  <a:lumOff val="35000"/>
                </a:schemeClr>
              </a:solidFill>
            </a:endParaRPr>
          </a:p>
          <a:p>
            <a:pPr lvl="1"/>
            <a:endParaRPr lang="en-US" sz="2000" dirty="0" smtClean="0">
              <a:solidFill>
                <a:schemeClr val="tx1">
                  <a:lumMod val="65000"/>
                  <a:lumOff val="35000"/>
                </a:schemeClr>
              </a:solidFill>
            </a:endParaRPr>
          </a:p>
          <a:p>
            <a:pPr lvl="1"/>
            <a:endParaRPr lang="en-US" sz="1600" dirty="0" smtClean="0">
              <a:solidFill>
                <a:schemeClr val="tx1">
                  <a:lumMod val="65000"/>
                  <a:lumOff val="35000"/>
                </a:schemeClr>
              </a:solidFill>
            </a:endParaRPr>
          </a:p>
          <a:p>
            <a:pPr lvl="1"/>
            <a:endParaRPr lang="en-US" sz="1600" dirty="0" smtClean="0">
              <a:solidFill>
                <a:schemeClr val="tx1">
                  <a:lumMod val="65000"/>
                  <a:lumOff val="35000"/>
                </a:schemeClr>
              </a:solidFill>
            </a:endParaRPr>
          </a:p>
          <a:p>
            <a:pPr marL="0" indent="0">
              <a:buNone/>
            </a:pPr>
            <a:endParaRPr lang="en-US" sz="1800" dirty="0" smtClean="0"/>
          </a:p>
        </p:txBody>
      </p:sp>
      <p:sp>
        <p:nvSpPr>
          <p:cNvPr id="4" name="Slide Number Placeholder 3"/>
          <p:cNvSpPr>
            <a:spLocks noGrp="1"/>
          </p:cNvSpPr>
          <p:nvPr>
            <p:ph type="sldNum" sz="quarter" idx="12"/>
          </p:nvPr>
        </p:nvSpPr>
        <p:spPr/>
        <p:txBody>
          <a:bodyPr/>
          <a:lstStyle/>
          <a:p>
            <a:fld id="{9DA67661-5FF5-4B06-8CE9-B65A1A570D3E}" type="slidenum">
              <a:rPr lang="en-US" smtClean="0"/>
              <a:t>3</a:t>
            </a:fld>
            <a:endParaRPr lang="en-US" dirty="0"/>
          </a:p>
        </p:txBody>
      </p:sp>
    </p:spTree>
    <p:extLst>
      <p:ext uri="{BB962C8B-B14F-4D97-AF65-F5344CB8AC3E}">
        <p14:creationId xmlns:p14="http://schemas.microsoft.com/office/powerpoint/2010/main" val="1397690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239000" cy="914400"/>
          </a:xfrm>
        </p:spPr>
        <p:txBody>
          <a:bodyPr>
            <a:normAutofit/>
          </a:bodyPr>
          <a:lstStyle/>
          <a:p>
            <a:r>
              <a:rPr lang="en-US" sz="2800" dirty="0" smtClean="0">
                <a:ea typeface="ＭＳ Ｐゴシック" pitchFamily="1" charset="-128"/>
                <a:cs typeface="ＭＳ Ｐゴシック"/>
              </a:rPr>
              <a:t>What types of payments are accepted?</a:t>
            </a:r>
            <a:endParaRPr lang="en-US" sz="2800" b="1" dirty="0">
              <a:effectLst/>
            </a:endParaRPr>
          </a:p>
        </p:txBody>
      </p:sp>
      <p:sp>
        <p:nvSpPr>
          <p:cNvPr id="5" name="Content Placeholder 4"/>
          <p:cNvSpPr>
            <a:spLocks noGrp="1"/>
          </p:cNvSpPr>
          <p:nvPr>
            <p:ph idx="1"/>
          </p:nvPr>
        </p:nvSpPr>
        <p:spPr/>
        <p:txBody>
          <a:bodyPr>
            <a:normAutofit/>
          </a:bodyPr>
          <a:lstStyle/>
          <a:p>
            <a:r>
              <a:rPr lang="en-US" sz="2000" dirty="0" smtClean="0"/>
              <a:t>Rent </a:t>
            </a:r>
            <a:r>
              <a:rPr lang="en-US" sz="2000" dirty="0"/>
              <a:t>and Royalty payments</a:t>
            </a:r>
          </a:p>
          <a:p>
            <a:r>
              <a:rPr lang="en-US" sz="2000" dirty="0" smtClean="0"/>
              <a:t>Court </a:t>
            </a:r>
            <a:r>
              <a:rPr lang="en-US" sz="2000" dirty="0"/>
              <a:t>ordered restitution payments</a:t>
            </a:r>
          </a:p>
          <a:p>
            <a:r>
              <a:rPr lang="en-US" sz="2000" dirty="0" smtClean="0"/>
              <a:t>Freedom </a:t>
            </a:r>
            <a:r>
              <a:rPr lang="en-US" sz="2000" dirty="0"/>
              <a:t>of Information (FOIA) fees</a:t>
            </a:r>
          </a:p>
          <a:p>
            <a:r>
              <a:rPr lang="en-US" sz="2000" dirty="0" smtClean="0"/>
              <a:t>Accounts </a:t>
            </a:r>
            <a:r>
              <a:rPr lang="en-US" sz="2000" dirty="0"/>
              <a:t>Payable refunds</a:t>
            </a:r>
          </a:p>
          <a:p>
            <a:r>
              <a:rPr lang="en-US" sz="2000" dirty="0" smtClean="0"/>
              <a:t>Cancelled/expired </a:t>
            </a:r>
            <a:r>
              <a:rPr lang="en-US" sz="2000" dirty="0"/>
              <a:t>Grants (older than five years)</a:t>
            </a:r>
          </a:p>
          <a:p>
            <a:r>
              <a:rPr lang="en-US" sz="2000" dirty="0" smtClean="0"/>
              <a:t>Disallowed </a:t>
            </a:r>
            <a:r>
              <a:rPr lang="en-US" sz="2000" dirty="0"/>
              <a:t>cost determinations</a:t>
            </a:r>
          </a:p>
          <a:p>
            <a:pPr lvl="1"/>
            <a:r>
              <a:rPr lang="en-US" sz="1600" dirty="0" smtClean="0"/>
              <a:t>Single </a:t>
            </a:r>
            <a:r>
              <a:rPr lang="en-US" sz="1600" dirty="0"/>
              <a:t>Audit Determinations and settlements after appeals process</a:t>
            </a:r>
          </a:p>
          <a:p>
            <a:pPr lvl="1"/>
            <a:r>
              <a:rPr lang="en-US" sz="1600" dirty="0" smtClean="0"/>
              <a:t>Close-out </a:t>
            </a:r>
            <a:r>
              <a:rPr lang="en-US" sz="1600" dirty="0"/>
              <a:t>Refunds from Grants and Contracts</a:t>
            </a:r>
          </a:p>
          <a:p>
            <a:pPr lvl="1"/>
            <a:r>
              <a:rPr lang="en-US" sz="1600" dirty="0" smtClean="0"/>
              <a:t>Refunds </a:t>
            </a:r>
            <a:r>
              <a:rPr lang="en-US" sz="1600" dirty="0"/>
              <a:t>from Grants and Contracts</a:t>
            </a:r>
          </a:p>
          <a:p>
            <a:pPr lvl="1"/>
            <a:r>
              <a:rPr lang="en-US" sz="1600" dirty="0" smtClean="0"/>
              <a:t>Overpayments </a:t>
            </a:r>
            <a:r>
              <a:rPr lang="en-US" sz="1600" dirty="0"/>
              <a:t>from Grants and Contracts</a:t>
            </a:r>
          </a:p>
          <a:p>
            <a:pPr marL="0" indent="0">
              <a:buNone/>
            </a:pPr>
            <a:endParaRPr lang="en-US" sz="2000" dirty="0" smtClean="0"/>
          </a:p>
        </p:txBody>
      </p:sp>
      <p:sp>
        <p:nvSpPr>
          <p:cNvPr id="4" name="Slide Number Placeholder 3"/>
          <p:cNvSpPr>
            <a:spLocks noGrp="1"/>
          </p:cNvSpPr>
          <p:nvPr>
            <p:ph type="sldNum" sz="quarter" idx="12"/>
          </p:nvPr>
        </p:nvSpPr>
        <p:spPr/>
        <p:txBody>
          <a:bodyPr/>
          <a:lstStyle/>
          <a:p>
            <a:fld id="{9DA67661-5FF5-4B06-8CE9-B65A1A570D3E}" type="slidenum">
              <a:rPr lang="en-US" smtClean="0"/>
              <a:t>4</a:t>
            </a:fld>
            <a:endParaRPr lang="en-US" dirty="0"/>
          </a:p>
        </p:txBody>
      </p:sp>
    </p:spTree>
    <p:extLst>
      <p:ext uri="{BB962C8B-B14F-4D97-AF65-F5344CB8AC3E}">
        <p14:creationId xmlns:p14="http://schemas.microsoft.com/office/powerpoint/2010/main" val="579553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Active Grants</a:t>
            </a:r>
            <a:endParaRPr lang="en-US" sz="3000" dirty="0"/>
          </a:p>
        </p:txBody>
      </p:sp>
      <p:sp>
        <p:nvSpPr>
          <p:cNvPr id="3" name="Content Placeholder 2"/>
          <p:cNvSpPr>
            <a:spLocks noGrp="1"/>
          </p:cNvSpPr>
          <p:nvPr>
            <p:ph idx="1"/>
          </p:nvPr>
        </p:nvSpPr>
        <p:spPr>
          <a:xfrm>
            <a:off x="228600" y="1295400"/>
            <a:ext cx="8534400" cy="4906963"/>
          </a:xfrm>
        </p:spPr>
        <p:txBody>
          <a:bodyPr>
            <a:noAutofit/>
          </a:bodyPr>
          <a:lstStyle/>
          <a:p>
            <a:pPr marL="0" indent="0">
              <a:buNone/>
            </a:pPr>
            <a:r>
              <a:rPr lang="en-US" sz="3600" dirty="0" smtClean="0"/>
              <a:t>Use of the Payment Management System</a:t>
            </a:r>
            <a:endParaRPr lang="en-US" sz="3600" dirty="0"/>
          </a:p>
        </p:txBody>
      </p:sp>
      <p:sp>
        <p:nvSpPr>
          <p:cNvPr id="4" name="Slide Number Placeholder 3"/>
          <p:cNvSpPr>
            <a:spLocks noGrp="1"/>
          </p:cNvSpPr>
          <p:nvPr>
            <p:ph type="sldNum" sz="quarter" idx="12"/>
          </p:nvPr>
        </p:nvSpPr>
        <p:spPr>
          <a:xfrm>
            <a:off x="7848600" y="6400801"/>
            <a:ext cx="1066800" cy="457200"/>
          </a:xfrm>
        </p:spPr>
        <p:txBody>
          <a:bodyPr/>
          <a:lstStyle/>
          <a:p>
            <a:r>
              <a:rPr lang="en-US" dirty="0" smtClean="0"/>
              <a:t>7</a:t>
            </a:r>
            <a:endParaRPr lang="en-US" dirty="0"/>
          </a:p>
        </p:txBody>
      </p:sp>
      <p:pic>
        <p:nvPicPr>
          <p:cNvPr id="5" name="Picture 4"/>
          <p:cNvPicPr>
            <a:picLocks noChangeAspect="1"/>
          </p:cNvPicPr>
          <p:nvPr/>
        </p:nvPicPr>
        <p:blipFill rotWithShape="1">
          <a:blip r:embed="rId2"/>
          <a:srcRect l="73036" t="17407" r="9620" b="35185"/>
          <a:stretch/>
        </p:blipFill>
        <p:spPr>
          <a:xfrm>
            <a:off x="660398" y="2163762"/>
            <a:ext cx="8077202" cy="4038601"/>
          </a:xfrm>
          <a:prstGeom prst="rect">
            <a:avLst/>
          </a:prstGeom>
        </p:spPr>
      </p:pic>
    </p:spTree>
    <p:extLst>
      <p:ext uri="{BB962C8B-B14F-4D97-AF65-F5344CB8AC3E}">
        <p14:creationId xmlns:p14="http://schemas.microsoft.com/office/powerpoint/2010/main" val="190073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smtClean="0"/>
              <a:t>Inactive Grants</a:t>
            </a:r>
            <a:endParaRPr lang="en-US" sz="3000" dirty="0"/>
          </a:p>
        </p:txBody>
      </p:sp>
      <p:sp>
        <p:nvSpPr>
          <p:cNvPr id="3" name="Content Placeholder 2"/>
          <p:cNvSpPr>
            <a:spLocks noGrp="1"/>
          </p:cNvSpPr>
          <p:nvPr>
            <p:ph idx="1"/>
          </p:nvPr>
        </p:nvSpPr>
        <p:spPr>
          <a:xfrm>
            <a:off x="228600" y="1295400"/>
            <a:ext cx="8534400" cy="4906963"/>
          </a:xfrm>
        </p:spPr>
        <p:txBody>
          <a:bodyPr>
            <a:noAutofit/>
          </a:bodyPr>
          <a:lstStyle/>
          <a:p>
            <a:pPr marL="0" indent="0">
              <a:buNone/>
            </a:pPr>
            <a:r>
              <a:rPr lang="en-US" sz="3600" dirty="0" smtClean="0"/>
              <a:t>Use of the Payment Management System</a:t>
            </a:r>
            <a:endParaRPr lang="en-US" sz="3600" dirty="0"/>
          </a:p>
        </p:txBody>
      </p:sp>
      <p:sp>
        <p:nvSpPr>
          <p:cNvPr id="4" name="Slide Number Placeholder 3"/>
          <p:cNvSpPr>
            <a:spLocks noGrp="1"/>
          </p:cNvSpPr>
          <p:nvPr>
            <p:ph type="sldNum" sz="quarter" idx="12"/>
          </p:nvPr>
        </p:nvSpPr>
        <p:spPr>
          <a:xfrm>
            <a:off x="7848600" y="6400801"/>
            <a:ext cx="1066800" cy="457200"/>
          </a:xfrm>
        </p:spPr>
        <p:txBody>
          <a:bodyPr/>
          <a:lstStyle/>
          <a:p>
            <a:r>
              <a:rPr lang="en-US" dirty="0" smtClean="0"/>
              <a:t>7</a:t>
            </a:r>
            <a:endParaRPr lang="en-US" dirty="0"/>
          </a:p>
        </p:txBody>
      </p:sp>
      <p:pic>
        <p:nvPicPr>
          <p:cNvPr id="6" name="Picture 5"/>
          <p:cNvPicPr>
            <a:picLocks noChangeAspect="1"/>
          </p:cNvPicPr>
          <p:nvPr/>
        </p:nvPicPr>
        <p:blipFill rotWithShape="1">
          <a:blip r:embed="rId2"/>
          <a:srcRect l="73750" t="35186" r="9722" b="40370"/>
          <a:stretch/>
        </p:blipFill>
        <p:spPr>
          <a:xfrm>
            <a:off x="373565" y="2743200"/>
            <a:ext cx="8389435" cy="2326482"/>
          </a:xfrm>
          <a:prstGeom prst="rect">
            <a:avLst/>
          </a:prstGeom>
        </p:spPr>
      </p:pic>
    </p:spTree>
    <p:extLst>
      <p:ext uri="{BB962C8B-B14F-4D97-AF65-F5344CB8AC3E}">
        <p14:creationId xmlns:p14="http://schemas.microsoft.com/office/powerpoint/2010/main" val="3351343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Pay.gov Website Navigation</a:t>
            </a:r>
            <a:endParaRPr lang="en-US" sz="2800" dirty="0"/>
          </a:p>
        </p:txBody>
      </p:sp>
      <p:sp>
        <p:nvSpPr>
          <p:cNvPr id="4" name="Slide Number Placeholder 3"/>
          <p:cNvSpPr>
            <a:spLocks noGrp="1"/>
          </p:cNvSpPr>
          <p:nvPr>
            <p:ph type="sldNum" sz="quarter" idx="12"/>
          </p:nvPr>
        </p:nvSpPr>
        <p:spPr/>
        <p:txBody>
          <a:bodyPr/>
          <a:lstStyle/>
          <a:p>
            <a:fld id="{74827BAD-121E-4EC4-BF2F-ECE2BE073734}" type="slidenum">
              <a:rPr lang="en-US" smtClean="0"/>
              <a:t>7</a:t>
            </a:fld>
            <a:endParaRPr lang="en-US" dirty="0"/>
          </a:p>
        </p:txBody>
      </p:sp>
      <p:pic>
        <p:nvPicPr>
          <p:cNvPr id="6" name="Picture 5"/>
          <p:cNvPicPr>
            <a:picLocks noChangeAspect="1"/>
          </p:cNvPicPr>
          <p:nvPr/>
        </p:nvPicPr>
        <p:blipFill rotWithShape="1">
          <a:blip r:embed="rId2"/>
          <a:srcRect l="73056" t="28518" r="10555" b="35185"/>
          <a:stretch/>
        </p:blipFill>
        <p:spPr>
          <a:xfrm>
            <a:off x="304800" y="1828800"/>
            <a:ext cx="8534400" cy="3543946"/>
          </a:xfrm>
          <a:prstGeom prst="rect">
            <a:avLst/>
          </a:prstGeom>
        </p:spPr>
      </p:pic>
    </p:spTree>
    <p:extLst>
      <p:ext uri="{BB962C8B-B14F-4D97-AF65-F5344CB8AC3E}">
        <p14:creationId xmlns:p14="http://schemas.microsoft.com/office/powerpoint/2010/main" val="867445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Pay.gov Website Navigation</a:t>
            </a:r>
            <a:endParaRPr lang="en-US" sz="2800" dirty="0"/>
          </a:p>
        </p:txBody>
      </p:sp>
      <p:sp>
        <p:nvSpPr>
          <p:cNvPr id="4" name="Slide Number Placeholder 3"/>
          <p:cNvSpPr>
            <a:spLocks noGrp="1"/>
          </p:cNvSpPr>
          <p:nvPr>
            <p:ph type="sldNum" sz="quarter" idx="12"/>
          </p:nvPr>
        </p:nvSpPr>
        <p:spPr/>
        <p:txBody>
          <a:bodyPr/>
          <a:lstStyle/>
          <a:p>
            <a:fld id="{74827BAD-121E-4EC4-BF2F-ECE2BE073734}" type="slidenum">
              <a:rPr lang="en-US" smtClean="0"/>
              <a:t>8</a:t>
            </a:fld>
            <a:endParaRPr lang="en-US" dirty="0"/>
          </a:p>
        </p:txBody>
      </p:sp>
      <p:pic>
        <p:nvPicPr>
          <p:cNvPr id="3" name="Picture 2"/>
          <p:cNvPicPr>
            <a:picLocks noChangeAspect="1"/>
          </p:cNvPicPr>
          <p:nvPr/>
        </p:nvPicPr>
        <p:blipFill rotWithShape="1">
          <a:blip r:embed="rId2"/>
          <a:srcRect l="72917" t="30000" r="10555" b="29259"/>
          <a:stretch/>
        </p:blipFill>
        <p:spPr>
          <a:xfrm>
            <a:off x="76200" y="1600200"/>
            <a:ext cx="9067800" cy="4191000"/>
          </a:xfrm>
          <a:prstGeom prst="rect">
            <a:avLst/>
          </a:prstGeom>
        </p:spPr>
      </p:pic>
    </p:spTree>
    <p:extLst>
      <p:ext uri="{BB962C8B-B14F-4D97-AF65-F5344CB8AC3E}">
        <p14:creationId xmlns:p14="http://schemas.microsoft.com/office/powerpoint/2010/main" val="329362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Pay.gov Website Navigation</a:t>
            </a:r>
            <a:endParaRPr lang="en-US" sz="2800" dirty="0"/>
          </a:p>
        </p:txBody>
      </p:sp>
      <p:sp>
        <p:nvSpPr>
          <p:cNvPr id="4" name="Slide Number Placeholder 3"/>
          <p:cNvSpPr>
            <a:spLocks noGrp="1"/>
          </p:cNvSpPr>
          <p:nvPr>
            <p:ph type="sldNum" sz="quarter" idx="12"/>
          </p:nvPr>
        </p:nvSpPr>
        <p:spPr/>
        <p:txBody>
          <a:bodyPr/>
          <a:lstStyle/>
          <a:p>
            <a:fld id="{74827BAD-121E-4EC4-BF2F-ECE2BE073734}" type="slidenum">
              <a:rPr lang="en-US" smtClean="0"/>
              <a:t>9</a:t>
            </a:fld>
            <a:endParaRPr lang="en-US" dirty="0"/>
          </a:p>
        </p:txBody>
      </p:sp>
      <p:pic>
        <p:nvPicPr>
          <p:cNvPr id="3" name="Picture 2"/>
          <p:cNvPicPr>
            <a:picLocks noChangeAspect="1"/>
          </p:cNvPicPr>
          <p:nvPr/>
        </p:nvPicPr>
        <p:blipFill rotWithShape="1">
          <a:blip r:embed="rId2"/>
          <a:srcRect l="73194" t="23333" r="11111" b="20371"/>
          <a:stretch/>
        </p:blipFill>
        <p:spPr>
          <a:xfrm>
            <a:off x="762000" y="1284162"/>
            <a:ext cx="7645400" cy="5142039"/>
          </a:xfrm>
          <a:prstGeom prst="rect">
            <a:avLst/>
          </a:prstGeom>
        </p:spPr>
      </p:pic>
    </p:spTree>
    <p:extLst>
      <p:ext uri="{BB962C8B-B14F-4D97-AF65-F5344CB8AC3E}">
        <p14:creationId xmlns:p14="http://schemas.microsoft.com/office/powerpoint/2010/main" val="3036158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OL PMO">
  <a:themeElements>
    <a:clrScheme name="DOL PMO">
      <a:dk1>
        <a:sysClr val="windowText" lastClr="000000"/>
      </a:dk1>
      <a:lt1>
        <a:sysClr val="window" lastClr="FFFFFF"/>
      </a:lt1>
      <a:dk2>
        <a:srgbClr val="1F497D"/>
      </a:dk2>
      <a:lt2>
        <a:srgbClr val="C6E7FC"/>
      </a:lt2>
      <a:accent1>
        <a:srgbClr val="31B6FD"/>
      </a:accent1>
      <a:accent2>
        <a:srgbClr val="4584D3"/>
      </a:accent2>
      <a:accent3>
        <a:srgbClr val="F5C040"/>
      </a:accent3>
      <a:accent4>
        <a:srgbClr val="FF9999"/>
      </a:accent4>
      <a:accent5>
        <a:srgbClr val="1F497D"/>
      </a:accent5>
      <a:accent6>
        <a:srgbClr val="05E0DB"/>
      </a:accent6>
      <a:hlink>
        <a:srgbClr val="0080FF"/>
      </a:hlink>
      <a:folHlink>
        <a:srgbClr val="5EAEFF"/>
      </a:folHlink>
    </a:clrScheme>
    <a:fontScheme name="Custom 1">
      <a:majorFont>
        <a:latin typeface="Arial"/>
        <a:ea typeface=""/>
        <a:cs typeface=""/>
      </a:majorFont>
      <a:minorFont>
        <a:latin typeface="Calibri"/>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DOL PMO</Template>
  <TotalTime>8865</TotalTime>
  <Words>284</Words>
  <Application>Microsoft Office PowerPoint</Application>
  <PresentationFormat>On-screen Show (4:3)</PresentationFormat>
  <Paragraphs>69</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ＭＳ Ｐゴシック</vt:lpstr>
      <vt:lpstr>Arial</vt:lpstr>
      <vt:lpstr>Calibri</vt:lpstr>
      <vt:lpstr>DOL PMO</vt:lpstr>
      <vt:lpstr>PowerPoint Presentation</vt:lpstr>
      <vt:lpstr>PowerPoint Presentation</vt:lpstr>
      <vt:lpstr>Why Pay.gov?</vt:lpstr>
      <vt:lpstr>What types of payments are accepted?</vt:lpstr>
      <vt:lpstr>Active Grants</vt:lpstr>
      <vt:lpstr>Inactive Grants</vt:lpstr>
      <vt:lpstr>Pay.gov Website Navigation</vt:lpstr>
      <vt:lpstr>Pay.gov Website Navigation</vt:lpstr>
      <vt:lpstr>Pay.gov Website Navigation</vt:lpstr>
      <vt:lpstr>Pay.gov Website Navigation</vt:lpstr>
      <vt:lpstr>Pay.gov Website Navigation</vt:lpstr>
      <vt:lpstr>Pay.gov Website Navigation</vt:lpstr>
      <vt:lpstr>Pay.gov Website Navigation</vt:lpstr>
      <vt:lpstr>Questions, comments or suggestions</vt:lpstr>
      <vt:lpstr>Contact us</vt:lpstr>
    </vt:vector>
  </TitlesOfParts>
  <Company>U.S.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 OCFO  Office of Financial Systems PowerPoint Template</dc:title>
  <dc:creator>Mai, Sara M - OCFO CTR</dc:creator>
  <cp:lastModifiedBy>Russell, Weiss - ETA</cp:lastModifiedBy>
  <cp:revision>234</cp:revision>
  <cp:lastPrinted>2017-10-06T18:25:13Z</cp:lastPrinted>
  <dcterms:created xsi:type="dcterms:W3CDTF">2012-01-11T20:24:26Z</dcterms:created>
  <dcterms:modified xsi:type="dcterms:W3CDTF">2020-06-18T17:59:03Z</dcterms:modified>
</cp:coreProperties>
</file>