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5.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 id="2147483714" r:id="rId7"/>
    <p:sldMasterId id="2147483719" r:id="rId8"/>
    <p:sldMasterId id="2147483730" r:id="rId9"/>
    <p:sldMasterId id="2147483741" r:id="rId10"/>
    <p:sldMasterId id="2147483752" r:id="rId11"/>
    <p:sldMasterId id="2147483763" r:id="rId12"/>
    <p:sldMasterId id="2147483769" r:id="rId13"/>
    <p:sldMasterId id="2147483774" r:id="rId14"/>
    <p:sldMasterId id="2147483791" r:id="rId15"/>
    <p:sldMasterId id="2147483802" r:id="rId16"/>
    <p:sldMasterId id="2147483813" r:id="rId17"/>
  </p:sldMasterIdLst>
  <p:notesMasterIdLst>
    <p:notesMasterId r:id="rId38"/>
  </p:notesMasterIdLst>
  <p:sldIdLst>
    <p:sldId id="256" r:id="rId18"/>
    <p:sldId id="306" r:id="rId19"/>
    <p:sldId id="296" r:id="rId20"/>
    <p:sldId id="307" r:id="rId21"/>
    <p:sldId id="295" r:id="rId22"/>
    <p:sldId id="308" r:id="rId23"/>
    <p:sldId id="341" r:id="rId24"/>
    <p:sldId id="342" r:id="rId25"/>
    <p:sldId id="311" r:id="rId26"/>
    <p:sldId id="343" r:id="rId27"/>
    <p:sldId id="344" r:id="rId28"/>
    <p:sldId id="345" r:id="rId29"/>
    <p:sldId id="347" r:id="rId30"/>
    <p:sldId id="335" r:id="rId31"/>
    <p:sldId id="346" r:id="rId32"/>
    <p:sldId id="327" r:id="rId33"/>
    <p:sldId id="323" r:id="rId34"/>
    <p:sldId id="325" r:id="rId35"/>
    <p:sldId id="324" r:id="rId36"/>
    <p:sldId id="322"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Angella - ETA CTR" initials="BA-EC" lastIdx="3" clrIdx="0">
    <p:extLst>
      <p:ext uri="{19B8F6BF-5375-455C-9EA6-DF929625EA0E}">
        <p15:presenceInfo xmlns:p15="http://schemas.microsoft.com/office/powerpoint/2012/main" userId="S-1-5-21-2522062978-2635407418-847139880-43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85" autoAdjust="0"/>
    <p:restoredTop sz="85258" autoAdjust="0"/>
  </p:normalViewPr>
  <p:slideViewPr>
    <p:cSldViewPr snapToGrid="0">
      <p:cViewPr varScale="1">
        <p:scale>
          <a:sx n="73" d="100"/>
          <a:sy n="73" d="100"/>
        </p:scale>
        <p:origin x="133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ags" Target="tags/tag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viewProps" Target="viewProp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commentAuthors" Target="commentAuthors.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9.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heme" Target="theme/theme1.xml"/><Relationship Id="rId8" Type="http://schemas.openxmlformats.org/officeDocument/2006/relationships/slideMaster" Target="slideMasters/slideMaster7.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68663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298930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18DF763-983D-41CA-8512-11EFA92A2EA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1298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18DF763-983D-41CA-8512-11EFA92A2EA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8530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18DF763-983D-41CA-8512-11EFA92A2EA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3062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dirty="0"/>
          </a:p>
        </p:txBody>
      </p:sp>
    </p:spTree>
    <p:extLst>
      <p:ext uri="{BB962C8B-B14F-4D97-AF65-F5344CB8AC3E}">
        <p14:creationId xmlns:p14="http://schemas.microsoft.com/office/powerpoint/2010/main" val="345274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342BB8-3F7E-4150-BE07-912221E53E6C}"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420200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342BB8-3F7E-4150-BE07-912221E53E6C}"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136247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89308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1.emf"/></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4.xml"/><Relationship Id="rId4" Type="http://schemas.microsoft.com/office/2007/relationships/hdphoto" Target="../media/hdphoto1.wdp"/></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4.xml"/><Relationship Id="rId4" Type="http://schemas.microsoft.com/office/2007/relationships/hdphoto" Target="../media/hdphoto1.wdp"/></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5.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3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5.xml"/><Relationship Id="rId4" Type="http://schemas.openxmlformats.org/officeDocument/2006/relationships/image" Target="../media/image1.emf"/></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Master" Target="../slideMasters/slideMaster15.xml"/><Relationship Id="rId4" Type="http://schemas.openxmlformats.org/officeDocument/2006/relationships/image" Target="../media/image1.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emf"/><Relationship Id="rId1" Type="http://schemas.openxmlformats.org/officeDocument/2006/relationships/slideMaster" Target="../slideMasters/slideMaster15.xml"/><Relationship Id="rId4" Type="http://schemas.microsoft.com/office/2007/relationships/hdphoto" Target="../media/hdphoto2.wdp"/></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emf"/><Relationship Id="rId1" Type="http://schemas.openxmlformats.org/officeDocument/2006/relationships/slideMaster" Target="../slideMasters/slideMaster15.xml"/><Relationship Id="rId4" Type="http://schemas.microsoft.com/office/2007/relationships/hdphoto" Target="../media/hdphoto2.wdp"/></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6.xml"/><Relationship Id="rId6" Type="http://schemas.openxmlformats.org/officeDocument/2006/relationships/image" Target="../media/image1.emf"/><Relationship Id="rId5" Type="http://schemas.openxmlformats.org/officeDocument/2006/relationships/image" Target="../media/image10.svg"/><Relationship Id="rId4" Type="http://schemas.openxmlformats.org/officeDocument/2006/relationships/image" Target="../media/image13.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0.xml"/><Relationship Id="rId4" Type="http://schemas.microsoft.com/office/2007/relationships/hdphoto" Target="../media/hdphoto1.wdp"/></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0.xml"/><Relationship Id="rId4" Type="http://schemas.microsoft.com/office/2007/relationships/hdphoto" Target="../media/hdphoto1.wdp"/></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1.xml"/><Relationship Id="rId4" Type="http://schemas.openxmlformats.org/officeDocument/2006/relationships/image" Target="../media/image29.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1.xml"/><Relationship Id="rId4" Type="http://schemas.openxmlformats.org/officeDocument/2006/relationships/image" Target="../media/image3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3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Master" Target="../slideMasters/slideMaster13.xml"/><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emf"/><Relationship Id="rId1" Type="http://schemas.openxmlformats.org/officeDocument/2006/relationships/slideMaster" Target="../slideMasters/slideMaster13.xml"/><Relationship Id="rId4" Type="http://schemas.microsoft.com/office/2007/relationships/hdphoto" Target="../media/hdphoto2.wdp"/></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emf"/><Relationship Id="rId1" Type="http://schemas.openxmlformats.org/officeDocument/2006/relationships/slideMaster" Target="../slideMasters/slideMaster13.xml"/><Relationship Id="rId4" Type="http://schemas.microsoft.com/office/2007/relationships/hdphoto" Target="../media/hdphoto2.wdp"/></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8583826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4093135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8608690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7670837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1285538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9713458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3408523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1301819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0597724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01"/>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8"/>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8"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2"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0419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571857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1"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4" y="6284574"/>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2"/>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5"/>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2"/>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8667205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4943606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3729147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9988805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5053095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3" y="6284574"/>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091880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3" y="6284574"/>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4547460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3" y="6284574"/>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7084543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08651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74" y="46208"/>
            <a:ext cx="11081335"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74" y="983185"/>
            <a:ext cx="11080751"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74" y="1667421"/>
            <a:ext cx="11080751"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7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3017852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4192983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1915916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5880715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28867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9"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7"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61" y="6284586"/>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85"/>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501"/>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8"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2"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9" y="2571750"/>
            <a:ext cx="8362951"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1" y="685800"/>
            <a:ext cx="6419851"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1" y="4736322"/>
            <a:ext cx="5630771"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32" y="1137450"/>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33" y="1254662"/>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32" y="379836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5"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5"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93" y="266368"/>
            <a:ext cx="400383"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4"/>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44" y="1137450"/>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008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7"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7"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14" y="1137447"/>
            <a:ext cx="5925135"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34"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7"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74" y="2465758"/>
            <a:ext cx="5290135"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91"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7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4267214"/>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23" y="1262145"/>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3"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306" y="1262145"/>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7"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23" y="3207229"/>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3"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306" y="3207229"/>
            <a:ext cx="1439863"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7"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7" y="5118928"/>
            <a:ext cx="10847915"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7" y="1111060"/>
            <a:ext cx="10847915"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23" y="2297919"/>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3"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306" y="2297920"/>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7"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23" y="4243004"/>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3"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306" y="4243005"/>
            <a:ext cx="1439863"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7"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46" y="2037189"/>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72"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72"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7"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3"/>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8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2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70"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2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70"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2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70"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74"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51"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2"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5000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4"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2"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40"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5" y="4575300"/>
            <a:ext cx="10462107"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51"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74" y="3488370"/>
            <a:ext cx="2126591"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2"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50000"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8"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6"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4"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2"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40"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5" y="4575300"/>
            <a:ext cx="10462107"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9"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5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8"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6" y="2197433"/>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8" y="2695911"/>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2" y="3194389"/>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4"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2" y="4191345"/>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4" y="4689823"/>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304"/>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32" y="1137450"/>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284850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33" y="1254662"/>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32" y="379836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226833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5"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5"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68"/>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26082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93" y="266368"/>
            <a:ext cx="400383"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4"/>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solidFill>
                    <a:srgbClr val="242021"/>
                  </a:solidFill>
                </a:endParaRPr>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solidFill>
                    <a:srgbClr val="242021"/>
                  </a:solidFill>
                </a:endParaRPr>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44" y="1137450"/>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900185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21291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68803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1577733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038611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449015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200988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180301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517588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53226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697546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21291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68803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1577733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038611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4490159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200988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180301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517588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532267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697546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75584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16786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21630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6337584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956424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631611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84009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328097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3733278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5186367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295572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90048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9786406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4"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920731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3875450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297416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247182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693991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8428398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6372469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2602001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4527433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1" y="6284586"/>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7"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7"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14" y="1137447"/>
            <a:ext cx="5925135"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829465087"/>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34"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7"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74" y="2465758"/>
            <a:ext cx="5290135"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86777728"/>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91"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7A232F"/>
                </a:solidFill>
              </a:rPr>
              <a:pPr/>
              <a:t>‹#›</a:t>
            </a:fld>
            <a:endParaRPr lang="en-US" dirty="0">
              <a:solidFill>
                <a:srgbClr val="7A232F"/>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7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8" y="4267214"/>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474573767"/>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33" y="1137450"/>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5196883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34" y="125466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33" y="3798370"/>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6241238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70"/>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5"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5" y="3874570"/>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70"/>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4399216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94" y="266368"/>
            <a:ext cx="400383"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4"/>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sz="1800">
                  <a:solidFill>
                    <a:srgbClr val="242021"/>
                  </a:solidFill>
                </a:endParaRPr>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sz="1800">
                  <a:solidFill>
                    <a:srgbClr val="242021"/>
                  </a:solidFill>
                </a:endParaRPr>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dirty="0">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45" y="1137450"/>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6411481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802979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9"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2" y="6284586"/>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4"/>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7"/>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4"/>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19480635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5"/>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2"/>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304362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1" y="6284586"/>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9635180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1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sz="1800">
                <a:solidFill>
                  <a:srgbClr val="242021"/>
                </a:solidFill>
              </a:endParaRPr>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sz="1800">
                <a:solidFill>
                  <a:srgbClr val="242021"/>
                </a:solidFill>
              </a:endParaRPr>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sz="1800">
                <a:solidFill>
                  <a:srgbClr val="242021"/>
                </a:solidFill>
              </a:endParaRPr>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24" y="6284588"/>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86"/>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509"/>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66"/>
            <a:ext cx="5162552" cy="365125"/>
          </a:xfrm>
        </p:spPr>
        <p:txBody>
          <a:bodyPr/>
          <a:lstStyle>
            <a:lvl1pPr algn="l">
              <a:defRPr sz="14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41999140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75" y="46208"/>
            <a:ext cx="11081335"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7579956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1518425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7"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7"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4404933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35167132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89"/>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8"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62" y="6284588"/>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6002726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89"/>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2" y="6284588"/>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8"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2964913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89"/>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62" y="6284588"/>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8"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solidFill>
                  <a:srgbClr val="2C5261"/>
                </a:solidFill>
              </a:rPr>
              <a:pPr/>
              <a:t>‹#›</a:t>
            </a:fld>
            <a:endParaRPr lang="en-US">
              <a:solidFill>
                <a:srgbClr val="2C5261"/>
              </a:solidFill>
            </a:endParaRPr>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solidFill>
                <a:srgbClr val="303030">
                  <a:lumMod val="90000"/>
                  <a:lumOff val="10000"/>
                </a:srgbClr>
              </a:solidFill>
            </a:endParaRPr>
          </a:p>
        </p:txBody>
      </p:sp>
    </p:spTree>
    <p:extLst>
      <p:ext uri="{BB962C8B-B14F-4D97-AF65-F5344CB8AC3E}">
        <p14:creationId xmlns:p14="http://schemas.microsoft.com/office/powerpoint/2010/main" val="14979093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1"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1" y="4673613"/>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70"/>
            <a:ext cx="2743200" cy="365125"/>
          </a:xfrm>
          <a:prstGeom prst="rect">
            <a:avLst/>
          </a:prstGeom>
        </p:spPr>
        <p:txBody>
          <a:bodyPr/>
          <a:lstStyle>
            <a:lvl1pPr algn="ctr">
              <a:defRPr sz="2000">
                <a:solidFill>
                  <a:schemeClr val="bg1"/>
                </a:solidFill>
              </a:defRPr>
            </a:lvl1pPr>
          </a:lstStyle>
          <a:p>
            <a:r>
              <a:rPr lang="en-US" dirty="0">
                <a:solidFill>
                  <a:srgbClr val="FFFFFF"/>
                </a:solidFill>
              </a:rPr>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9"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3"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4749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image" Target="../media/image1.emf"/><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heme" Target="../theme/theme10.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microsoft.com/office/2007/relationships/hdphoto" Target="../media/hdphoto1.wdp"/></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image" Target="../media/image1.emf"/><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11.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microsoft.com/office/2007/relationships/hdphoto" Target="../media/hdphoto1.wdp"/></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5.xml"/><Relationship Id="rId7" Type="http://schemas.openxmlformats.org/officeDocument/2006/relationships/theme" Target="../theme/theme12.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10" Type="http://schemas.microsoft.com/office/2007/relationships/hdphoto" Target="../media/hdphoto2.wdp"/><Relationship Id="rId4" Type="http://schemas.openxmlformats.org/officeDocument/2006/relationships/slideLayout" Target="../slideLayouts/slideLayout86.xml"/><Relationship Id="rId9" Type="http://schemas.openxmlformats.org/officeDocument/2006/relationships/image" Target="../media/image3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5.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1.emf"/><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heme" Target="../theme/theme13.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microsoft.com/office/2007/relationships/hdphoto" Target="../media/hdphoto2.wdp"/></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2.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image" Target="../media/image1.emf"/><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theme" Target="../theme/theme14.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microsoft.com/office/2007/relationships/hdphoto" Target="../media/hdphoto1.wdp"/></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35.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emf"/><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theme" Target="../theme/theme15.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microsoft.com/office/2007/relationships/hdphoto" Target="../media/hdphoto2.wdp"/></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1.xml"/><Relationship Id="rId7" Type="http://schemas.openxmlformats.org/officeDocument/2006/relationships/theme" Target="../theme/theme16.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10" Type="http://schemas.openxmlformats.org/officeDocument/2006/relationships/image" Target="../media/image1.emf"/><Relationship Id="rId4" Type="http://schemas.openxmlformats.org/officeDocument/2006/relationships/slideLayout" Target="../slideLayouts/slideLayout122.xml"/><Relationship Id="rId9"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emf"/><Relationship Id="rId5" Type="http://schemas.openxmlformats.org/officeDocument/2006/relationships/theme" Target="../theme/theme6.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emf"/><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7.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emf"/><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1.emf"/><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9.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10803424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solidFill>
                  <a:srgbClr val="7A232F"/>
                </a:solidFill>
              </a:rPr>
              <a:pPr/>
              <a:t>‹#›</a:t>
            </a:fld>
            <a:endParaRPr lang="en-US" dirty="0">
              <a:solidFill>
                <a:srgbClr val="7A232F"/>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58581425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9622562" y="6284588"/>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8"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9"/>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6"/>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5"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5" y="1137450"/>
            <a:ext cx="11081335"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6"/>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26308289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820" r:id="rId5"/>
    <p:sldLayoutId id="2147483821" r:id="rId6"/>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9"/>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2" y="6284588"/>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8"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6"/>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5"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5"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6"/>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174983869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46179035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5"/>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3" y="6284574"/>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9"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52"/>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8"/>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2"/>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2757057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27588408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61" y="6284586"/>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822"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6069178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9906446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399064466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6" y="98902"/>
            <a:ext cx="1110743"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87"/>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61" y="6284586"/>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9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7" y="6356364"/>
            <a:ext cx="652923"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solidFill>
                  <a:srgbClr val="2C5261"/>
                </a:solidFill>
              </a:rPr>
              <a:pPr/>
              <a:t>‹#›</a:t>
            </a:fld>
            <a:endParaRPr lang="en-US" dirty="0">
              <a:solidFill>
                <a:srgbClr val="2C5261"/>
              </a:solidFill>
            </a:endParaRPr>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74" y="46208"/>
            <a:ext cx="11081335"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74" y="1137450"/>
            <a:ext cx="11081335"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64"/>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solidFill>
                <a:srgbClr val="303030">
                  <a:lumMod val="90000"/>
                  <a:lumOff val="10000"/>
                </a:srgbClr>
              </a:solidFill>
            </a:endParaRPr>
          </a:p>
        </p:txBody>
      </p:sp>
    </p:spTree>
    <p:extLst>
      <p:ext uri="{BB962C8B-B14F-4D97-AF65-F5344CB8AC3E}">
        <p14:creationId xmlns:p14="http://schemas.microsoft.com/office/powerpoint/2010/main" val="420627777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hyperlink" Target="https://collegeconnection.workforcegps.org/resources/2018/04/09/17/11/Powerhouse_Partnerships_Community_Colleges_and_Workforce_Boards_Working_Together" TargetMode="External"/><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hyperlink" Target="https://collegeconnection.workforcegps.org/resources/2018/04/09/17/11/Powerhouse_Partnerships_Community_Colleges_and_Workforce_Boards_Working_Together" TargetMode="External"/><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3" Type="http://schemas.openxmlformats.org/officeDocument/2006/relationships/hyperlink" Target="https://collegeconnection.workforcegps.org/resources/2018/04/09/17/11/Powerhouse_Partnerships_Community_Colleges_and_Workforce_Boards_Working_Together" TargetMode="External"/><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hyperlink" Target="mailto:AmericasPromise@dol.gov"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5747753" y="3087504"/>
            <a:ext cx="6107723" cy="2230436"/>
          </a:xfrm>
          <a:effectLst>
            <a:softEdge rad="63500"/>
          </a:effectLst>
        </p:spPr>
        <p:txBody>
          <a:bodyPr>
            <a:normAutofit/>
          </a:bodyPr>
          <a:lstStyle/>
          <a:p>
            <a:r>
              <a:rPr lang="en-US" sz="36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rPr>
              <a:t>Effective Community College-Workforce Development Board Partnerships </a:t>
            </a:r>
            <a:endParaRPr lang="en-US" sz="3600"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May 28,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a:xfrm>
            <a:off x="5794647" y="5423889"/>
            <a:ext cx="4540524" cy="1135061"/>
          </a:xfrm>
        </p:spPr>
        <p:txBody>
          <a:bodyPr>
            <a:normAutofit/>
          </a:bodyPr>
          <a:lstStyle/>
          <a:p>
            <a:pPr lvl="0">
              <a:lnSpc>
                <a:spcPct val="120000"/>
              </a:lnSpc>
              <a:spcBef>
                <a:spcPts val="0"/>
              </a:spcBef>
              <a:buClr>
                <a:srgbClr val="9E1C30"/>
              </a:buClr>
            </a:pPr>
            <a:r>
              <a:rPr lang="en-US" sz="1600" dirty="0">
                <a:solidFill>
                  <a:srgbClr val="242021"/>
                </a:solidFill>
                <a:latin typeface="Arial"/>
              </a:rPr>
              <a:t>High Impact Partners on behalf of the Employment and Training Administration</a:t>
            </a:r>
          </a:p>
          <a:p>
            <a:pPr lvl="0">
              <a:lnSpc>
                <a:spcPct val="120000"/>
              </a:lnSpc>
              <a:spcBef>
                <a:spcPts val="0"/>
              </a:spcBef>
              <a:buClr>
                <a:srgbClr val="9E1C30"/>
              </a:buClr>
            </a:pPr>
            <a:r>
              <a:rPr lang="en-US" sz="1600" dirty="0">
                <a:solidFill>
                  <a:srgbClr val="242021"/>
                </a:solidFill>
                <a:latin typeface="Arial"/>
              </a:rPr>
              <a:t>U.S. DOL</a:t>
            </a:r>
          </a:p>
          <a:p>
            <a:endParaRPr lang="en-US" dirty="0"/>
          </a:p>
        </p:txBody>
      </p:sp>
      <p:pic>
        <p:nvPicPr>
          <p:cNvPr id="6" name="Picture 5">
            <a:extLst>
              <a:ext uri="{FF2B5EF4-FFF2-40B4-BE49-F238E27FC236}">
                <a16:creationId xmlns:a16="http://schemas.microsoft.com/office/drawing/2014/main" id="{4C69EAC1-0AC6-4A6A-90D3-F3450F023A4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64987" y="2222631"/>
            <a:ext cx="4905380" cy="758938"/>
          </a:xfrm>
          <a:prstGeom prst="rect">
            <a:avLst/>
          </a:prstGeom>
          <a:effectLst>
            <a:softEdge rad="12700"/>
          </a:effectLst>
        </p:spPr>
      </p:pic>
      <p:pic>
        <p:nvPicPr>
          <p:cNvPr id="4" name="Picture 3" descr="A close up of a card&#10;&#10;Description automatically generated">
            <a:extLst>
              <a:ext uri="{FF2B5EF4-FFF2-40B4-BE49-F238E27FC236}">
                <a16:creationId xmlns:a16="http://schemas.microsoft.com/office/drawing/2014/main" id="{F8322124-1334-4AC7-9BA6-9DBD0FED6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solidFill>
                  <a:srgbClr val="2C5261"/>
                </a:solidFill>
              </a:rPr>
              <a:pPr/>
              <a:t>10</a:t>
            </a:fld>
            <a:endParaRPr lang="en-US">
              <a:solidFill>
                <a:srgbClr val="2C5261"/>
              </a:solidFill>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dirty="0">
                <a:solidFill>
                  <a:schemeClr val="tx2">
                    <a:lumMod val="90000"/>
                    <a:lumOff val="10000"/>
                  </a:schemeClr>
                </a:solidFill>
                <a:latin typeface="Arial" pitchFamily="34" charset="0"/>
                <a:cs typeface="Arial" pitchFamily="34" charset="0"/>
              </a:rPr>
              <a:t>Establishing the Partnership</a:t>
            </a:r>
            <a:endParaRPr lang="en-US" b="0" dirty="0">
              <a:solidFill>
                <a:schemeClr val="tx2">
                  <a:lumMod val="90000"/>
                  <a:lumOff val="10000"/>
                </a:schemeClr>
              </a:solidFill>
              <a:latin typeface="Arial" pitchFamily="34" charset="0"/>
              <a:cs typeface="Arial" pitchFamily="34" charset="0"/>
            </a:endParaRPr>
          </a:p>
        </p:txBody>
      </p:sp>
      <p:sp>
        <p:nvSpPr>
          <p:cNvPr id="5" name="TextBox 4"/>
          <p:cNvSpPr txBox="1"/>
          <p:nvPr/>
        </p:nvSpPr>
        <p:spPr>
          <a:xfrm>
            <a:off x="970157" y="1369254"/>
            <a:ext cx="10582507" cy="4450449"/>
          </a:xfrm>
          <a:prstGeom prst="rect">
            <a:avLst/>
          </a:prstGeom>
          <a:noFill/>
        </p:spPr>
        <p:txBody>
          <a:bodyPr wrap="square" rtlCol="0">
            <a:spAutoFit/>
          </a:bodyPr>
          <a:lstStyle/>
          <a:p>
            <a:pPr marL="228600" indent="-228600">
              <a:lnSpc>
                <a:spcPct val="95000"/>
              </a:lnSpc>
              <a:spcBef>
                <a:spcPts val="1800"/>
              </a:spcBef>
              <a:buClr>
                <a:schemeClr val="accent2"/>
              </a:buClr>
              <a:buFont typeface="Wingdings 3" panose="05040102010807070707" pitchFamily="18" charset="2"/>
              <a:buChar char=""/>
            </a:pPr>
            <a:r>
              <a:rPr lang="en-US" sz="2800" dirty="0"/>
              <a:t>How did the community college and workforce board build consensus around establishing a partnership?</a:t>
            </a:r>
          </a:p>
          <a:p>
            <a:pPr marL="457200" indent="-457200">
              <a:buFont typeface="Arial" pitchFamily="34" charset="0"/>
              <a:buChar char="•"/>
            </a:pPr>
            <a:endParaRPr lang="en-US" sz="2800" dirty="0">
              <a:solidFill>
                <a:srgbClr val="242021"/>
              </a:solidFill>
              <a:latin typeface="Arial" pitchFamily="34" charset="0"/>
              <a:cs typeface="Arial" pitchFamily="34" charset="0"/>
            </a:endParaRPr>
          </a:p>
          <a:p>
            <a:pPr marL="228600" indent="-228600">
              <a:lnSpc>
                <a:spcPct val="95000"/>
              </a:lnSpc>
              <a:spcBef>
                <a:spcPts val="1800"/>
              </a:spcBef>
              <a:buClr>
                <a:schemeClr val="accent2"/>
              </a:buClr>
              <a:buFont typeface="Wingdings 3" panose="05040102010807070707" pitchFamily="18" charset="2"/>
              <a:buChar char=""/>
            </a:pPr>
            <a:r>
              <a:rPr lang="en-US" sz="2800" dirty="0"/>
              <a:t>What steps did you take to build the partnership and how long did it take you to reach the relationship you have today?</a:t>
            </a:r>
          </a:p>
          <a:p>
            <a:pPr marL="228600" indent="-228600">
              <a:lnSpc>
                <a:spcPct val="95000"/>
              </a:lnSpc>
              <a:spcBef>
                <a:spcPts val="1800"/>
              </a:spcBef>
              <a:buClr>
                <a:schemeClr val="accent2"/>
              </a:buClr>
              <a:buFont typeface="Wingdings 3" panose="05040102010807070707" pitchFamily="18" charset="2"/>
              <a:buChar char=""/>
            </a:pPr>
            <a:endParaRPr lang="en-US" sz="2800" dirty="0"/>
          </a:p>
          <a:p>
            <a:pPr marL="228600" indent="-228600">
              <a:lnSpc>
                <a:spcPct val="95000"/>
              </a:lnSpc>
              <a:spcBef>
                <a:spcPts val="1800"/>
              </a:spcBef>
              <a:buClr>
                <a:schemeClr val="accent2"/>
              </a:buClr>
              <a:buFont typeface="Wingdings 3" panose="05040102010807070707" pitchFamily="18" charset="2"/>
              <a:buChar char=""/>
            </a:pPr>
            <a:r>
              <a:rPr lang="en-US" sz="2800" dirty="0"/>
              <a:t>How would you describe the roles you each play in the partnership and how did this come about? </a:t>
            </a:r>
          </a:p>
          <a:p>
            <a:pPr marL="457200" indent="-457200">
              <a:buFont typeface="Arial" pitchFamily="34" charset="0"/>
              <a:buChar char="•"/>
            </a:pPr>
            <a:endParaRPr lang="en-US" sz="2400" dirty="0">
              <a:solidFill>
                <a:srgbClr val="242021"/>
              </a:solidFill>
              <a:latin typeface="Arial" pitchFamily="34" charset="0"/>
              <a:cs typeface="Arial" pitchFamily="34" charset="0"/>
            </a:endParaRPr>
          </a:p>
        </p:txBody>
      </p:sp>
    </p:spTree>
    <p:extLst>
      <p:ext uri="{BB962C8B-B14F-4D97-AF65-F5344CB8AC3E}">
        <p14:creationId xmlns:p14="http://schemas.microsoft.com/office/powerpoint/2010/main" val="292594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solidFill>
                  <a:srgbClr val="2C5261"/>
                </a:solidFill>
              </a:rPr>
              <a:pPr/>
              <a:t>11</a:t>
            </a:fld>
            <a:endParaRPr lang="en-US">
              <a:solidFill>
                <a:srgbClr val="2C5261"/>
              </a:solidFill>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dirty="0">
                <a:solidFill>
                  <a:schemeClr val="tx2">
                    <a:lumMod val="90000"/>
                    <a:lumOff val="10000"/>
                  </a:schemeClr>
                </a:solidFill>
                <a:latin typeface="Arial" pitchFamily="34" charset="0"/>
                <a:cs typeface="Arial" pitchFamily="34" charset="0"/>
              </a:rPr>
              <a:t>Programming and Engagement</a:t>
            </a:r>
            <a:endParaRPr lang="en-US" b="0" dirty="0">
              <a:solidFill>
                <a:schemeClr val="tx2">
                  <a:lumMod val="90000"/>
                  <a:lumOff val="10000"/>
                </a:schemeClr>
              </a:solidFill>
              <a:latin typeface="Arial" pitchFamily="34" charset="0"/>
              <a:cs typeface="Arial" pitchFamily="34" charset="0"/>
            </a:endParaRPr>
          </a:p>
        </p:txBody>
      </p:sp>
      <p:sp>
        <p:nvSpPr>
          <p:cNvPr id="5" name="TextBox 4"/>
          <p:cNvSpPr txBox="1"/>
          <p:nvPr/>
        </p:nvSpPr>
        <p:spPr>
          <a:xfrm>
            <a:off x="1003610" y="1351508"/>
            <a:ext cx="10883600" cy="4271939"/>
          </a:xfrm>
          <a:prstGeom prst="rect">
            <a:avLst/>
          </a:prstGeom>
          <a:noFill/>
        </p:spPr>
        <p:txBody>
          <a:bodyPr wrap="square" rtlCol="0">
            <a:spAutoFit/>
          </a:bodyPr>
          <a:lstStyle/>
          <a:p>
            <a:pPr marL="228600" lvl="2" indent="-228600">
              <a:lnSpc>
                <a:spcPct val="95000"/>
              </a:lnSpc>
              <a:spcBef>
                <a:spcPts val="1800"/>
              </a:spcBef>
              <a:buClr>
                <a:schemeClr val="accent2"/>
              </a:buClr>
              <a:buFont typeface="Wingdings 3" panose="05040102010807070707" pitchFamily="18" charset="2"/>
              <a:buChar char=""/>
            </a:pPr>
            <a:r>
              <a:rPr lang="en-US" sz="2800" dirty="0"/>
              <a:t>What type of programs do you provide in which both partners are engaged (i.e. apprenticeships, prior learning assessments, etc.)?</a:t>
            </a:r>
          </a:p>
          <a:p>
            <a:pPr marL="228600" lvl="2" indent="-228600">
              <a:lnSpc>
                <a:spcPct val="95000"/>
              </a:lnSpc>
              <a:spcBef>
                <a:spcPts val="1800"/>
              </a:spcBef>
              <a:buClr>
                <a:schemeClr val="accent2"/>
              </a:buClr>
              <a:buFont typeface="Wingdings 3" panose="05040102010807070707" pitchFamily="18" charset="2"/>
              <a:buChar char=""/>
            </a:pPr>
            <a:endParaRPr lang="en-US" sz="2800" dirty="0"/>
          </a:p>
          <a:p>
            <a:pPr marL="228600" lvl="2" indent="-228600">
              <a:lnSpc>
                <a:spcPct val="95000"/>
              </a:lnSpc>
              <a:spcBef>
                <a:spcPts val="1800"/>
              </a:spcBef>
              <a:buClr>
                <a:schemeClr val="accent2"/>
              </a:buClr>
              <a:buFont typeface="Wingdings 3" panose="05040102010807070707" pitchFamily="18" charset="2"/>
              <a:buChar char=""/>
            </a:pPr>
            <a:r>
              <a:rPr lang="en-US" sz="2800" dirty="0"/>
              <a:t>What challenges did you face as you built the partnership? </a:t>
            </a:r>
          </a:p>
          <a:p>
            <a:pPr marL="0" lvl="2">
              <a:lnSpc>
                <a:spcPct val="95000"/>
              </a:lnSpc>
              <a:spcBef>
                <a:spcPts val="1800"/>
              </a:spcBef>
              <a:buClr>
                <a:schemeClr val="accent2"/>
              </a:buClr>
            </a:pPr>
            <a:endParaRPr lang="en-US" sz="2800" dirty="0"/>
          </a:p>
          <a:p>
            <a:pPr marL="228600" lvl="2" indent="-228600">
              <a:lnSpc>
                <a:spcPct val="95000"/>
              </a:lnSpc>
              <a:spcBef>
                <a:spcPts val="1800"/>
              </a:spcBef>
              <a:buClr>
                <a:schemeClr val="accent2"/>
              </a:buClr>
              <a:buFont typeface="Wingdings 3" panose="05040102010807070707" pitchFamily="18" charset="2"/>
              <a:buChar char=""/>
            </a:pPr>
            <a:r>
              <a:rPr lang="en-US" sz="2800" dirty="0"/>
              <a:t>Have organizational shifts impacted the partnership?</a:t>
            </a:r>
          </a:p>
          <a:p>
            <a:pPr marL="457200" indent="-457200">
              <a:buFont typeface="Arial" pitchFamily="34" charset="0"/>
              <a:buChar char="•"/>
            </a:pPr>
            <a:endParaRPr lang="en-US" sz="2800" dirty="0">
              <a:solidFill>
                <a:srgbClr val="242021"/>
              </a:solidFill>
              <a:latin typeface="Arial" pitchFamily="34" charset="0"/>
              <a:cs typeface="Arial" pitchFamily="34" charset="0"/>
            </a:endParaRPr>
          </a:p>
          <a:p>
            <a:pPr marL="457200" indent="-457200">
              <a:buFont typeface="Arial" pitchFamily="34" charset="0"/>
              <a:buChar char="•"/>
            </a:pPr>
            <a:endParaRPr lang="en-US" sz="2400" dirty="0">
              <a:solidFill>
                <a:srgbClr val="242021"/>
              </a:solidFill>
              <a:latin typeface="Arial" pitchFamily="34" charset="0"/>
              <a:cs typeface="Arial" pitchFamily="34" charset="0"/>
            </a:endParaRPr>
          </a:p>
        </p:txBody>
      </p:sp>
    </p:spTree>
    <p:extLst>
      <p:ext uri="{BB962C8B-B14F-4D97-AF65-F5344CB8AC3E}">
        <p14:creationId xmlns:p14="http://schemas.microsoft.com/office/powerpoint/2010/main" val="282310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solidFill>
                  <a:srgbClr val="2C5261"/>
                </a:solidFill>
              </a:rPr>
              <a:pPr/>
              <a:t>12</a:t>
            </a:fld>
            <a:endParaRPr lang="en-US">
              <a:solidFill>
                <a:srgbClr val="2C5261"/>
              </a:solidFill>
            </a:endParaRPr>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dirty="0">
                <a:solidFill>
                  <a:schemeClr val="tx2">
                    <a:lumMod val="90000"/>
                    <a:lumOff val="10000"/>
                  </a:schemeClr>
                </a:solidFill>
                <a:latin typeface="Arial" pitchFamily="34" charset="0"/>
                <a:cs typeface="Arial" pitchFamily="34" charset="0"/>
              </a:rPr>
              <a:t>Partnerships: Sustainability </a:t>
            </a:r>
            <a:endParaRPr lang="en-US" b="0" dirty="0">
              <a:solidFill>
                <a:schemeClr val="tx2">
                  <a:lumMod val="90000"/>
                  <a:lumOff val="10000"/>
                </a:schemeClr>
              </a:solidFill>
              <a:latin typeface="Arial" pitchFamily="34" charset="0"/>
              <a:cs typeface="Arial" pitchFamily="34" charset="0"/>
            </a:endParaRPr>
          </a:p>
        </p:txBody>
      </p:sp>
      <p:sp>
        <p:nvSpPr>
          <p:cNvPr id="5" name="TextBox 4"/>
          <p:cNvSpPr txBox="1"/>
          <p:nvPr/>
        </p:nvSpPr>
        <p:spPr>
          <a:xfrm>
            <a:off x="970156" y="1361375"/>
            <a:ext cx="10917054" cy="5149102"/>
          </a:xfrm>
          <a:prstGeom prst="rect">
            <a:avLst/>
          </a:prstGeom>
          <a:noFill/>
        </p:spPr>
        <p:txBody>
          <a:bodyPr wrap="square" rtlCol="0">
            <a:spAutoFit/>
          </a:bodyPr>
          <a:lstStyle/>
          <a:p>
            <a:pPr marL="228600" lvl="2" indent="-228600">
              <a:lnSpc>
                <a:spcPct val="95000"/>
              </a:lnSpc>
              <a:spcBef>
                <a:spcPts val="1800"/>
              </a:spcBef>
              <a:spcAft>
                <a:spcPts val="3000"/>
              </a:spcAft>
              <a:buClr>
                <a:schemeClr val="accent2"/>
              </a:buClr>
              <a:buFont typeface="Wingdings 3" panose="05040102010807070707" pitchFamily="18" charset="2"/>
              <a:buChar char=""/>
            </a:pPr>
            <a:r>
              <a:rPr lang="en-US" sz="2800" dirty="0"/>
              <a:t>How have you sustained the partnership?</a:t>
            </a:r>
          </a:p>
          <a:p>
            <a:pPr marL="228600" lvl="2" indent="-228600">
              <a:lnSpc>
                <a:spcPct val="95000"/>
              </a:lnSpc>
              <a:spcBef>
                <a:spcPts val="1800"/>
              </a:spcBef>
              <a:spcAft>
                <a:spcPts val="3000"/>
              </a:spcAft>
              <a:buClr>
                <a:schemeClr val="accent2"/>
              </a:buClr>
              <a:buFont typeface="Wingdings 3" panose="05040102010807070707" pitchFamily="18" charset="2"/>
              <a:buChar char=""/>
            </a:pPr>
            <a:r>
              <a:rPr lang="en-US" sz="2800" dirty="0"/>
              <a:t>How are these partnership included in your sustainability planning?</a:t>
            </a:r>
          </a:p>
          <a:p>
            <a:pPr marL="228600" lvl="2" indent="-228600">
              <a:lnSpc>
                <a:spcPct val="95000"/>
              </a:lnSpc>
              <a:spcBef>
                <a:spcPts val="1800"/>
              </a:spcBef>
              <a:spcAft>
                <a:spcPts val="3000"/>
              </a:spcAft>
              <a:buClr>
                <a:schemeClr val="accent2"/>
              </a:buClr>
              <a:buFont typeface="Wingdings 3" panose="05040102010807070707" pitchFamily="18" charset="2"/>
              <a:buChar char=""/>
            </a:pPr>
            <a:r>
              <a:rPr lang="en-CA" sz="2800" dirty="0"/>
              <a:t>Can you share an example of the role your partnership has played during challenging or changing economic times?</a:t>
            </a:r>
          </a:p>
          <a:p>
            <a:pPr marL="228600" lvl="2" indent="-228600">
              <a:lnSpc>
                <a:spcPct val="95000"/>
              </a:lnSpc>
              <a:spcBef>
                <a:spcPts val="1800"/>
              </a:spcBef>
              <a:spcAft>
                <a:spcPts val="3000"/>
              </a:spcAft>
              <a:buClr>
                <a:schemeClr val="accent2"/>
              </a:buClr>
              <a:buFont typeface="Wingdings 3" panose="05040102010807070707" pitchFamily="18" charset="2"/>
              <a:buChar char=""/>
            </a:pPr>
            <a:r>
              <a:rPr lang="en-US" sz="2800" dirty="0">
                <a:solidFill>
                  <a:schemeClr val="bg2">
                    <a:lumMod val="25000"/>
                  </a:schemeClr>
                </a:solidFill>
              </a:rPr>
              <a:t>What tips can you provide to other grantees interested in developing or sustaining the partnership?</a:t>
            </a:r>
          </a:p>
          <a:p>
            <a:pPr marL="457200" indent="-457200">
              <a:buFont typeface="Arial" pitchFamily="34" charset="0"/>
              <a:buChar char="•"/>
            </a:pPr>
            <a:endParaRPr lang="en-US" sz="2400" dirty="0">
              <a:solidFill>
                <a:srgbClr val="242021"/>
              </a:solidFill>
              <a:latin typeface="Arial" pitchFamily="34" charset="0"/>
              <a:cs typeface="Arial" pitchFamily="34" charset="0"/>
            </a:endParaRPr>
          </a:p>
        </p:txBody>
      </p:sp>
    </p:spTree>
    <p:extLst>
      <p:ext uri="{BB962C8B-B14F-4D97-AF65-F5344CB8AC3E}">
        <p14:creationId xmlns:p14="http://schemas.microsoft.com/office/powerpoint/2010/main" val="187868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solidFill>
                  <a:srgbClr val="2C5261"/>
                </a:solidFill>
              </a:rPr>
              <a:pPr/>
              <a:t>13</a:t>
            </a:fld>
            <a:endParaRPr lang="en-US" dirty="0">
              <a:solidFill>
                <a:srgbClr val="2C5261"/>
              </a:solidFill>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976894" y="1992780"/>
            <a:ext cx="6961050" cy="950568"/>
          </a:xfrm>
        </p:spPr>
        <p:txBody>
          <a:bodyPr>
            <a:normAutofit fontScale="90000"/>
          </a:bodyPr>
          <a:lstStyle/>
          <a:p>
            <a:pPr>
              <a:spcAft>
                <a:spcPts val="1200"/>
              </a:spcAft>
            </a:pPr>
            <a:r>
              <a:rPr lang="en-US" sz="4000" dirty="0">
                <a:solidFill>
                  <a:srgbClr val="C00000"/>
                </a:solidFill>
                <a:latin typeface="Arial" pitchFamily="34" charset="0"/>
                <a:cs typeface="Arial" pitchFamily="34" charset="0"/>
              </a:rPr>
              <a:t>Powerhouse Partnerships</a:t>
            </a:r>
            <a:br>
              <a:rPr lang="en-US" sz="4000" dirty="0">
                <a:solidFill>
                  <a:srgbClr val="C00000"/>
                </a:solidFill>
                <a:latin typeface="Arial" pitchFamily="34" charset="0"/>
                <a:cs typeface="Arial" pitchFamily="34" charset="0"/>
              </a:rPr>
            </a:br>
            <a:br>
              <a:rPr lang="en-US" sz="1800" dirty="0">
                <a:solidFill>
                  <a:srgbClr val="C00000"/>
                </a:solidFill>
                <a:latin typeface="Arial" pitchFamily="34" charset="0"/>
                <a:cs typeface="Arial" pitchFamily="34" charset="0"/>
              </a:rPr>
            </a:br>
            <a:r>
              <a:rPr lang="en-US" sz="3100" b="0" dirty="0">
                <a:solidFill>
                  <a:srgbClr val="C00000"/>
                </a:solidFill>
                <a:latin typeface="Arial" pitchFamily="34" charset="0"/>
                <a:cs typeface="Arial" pitchFamily="34" charset="0"/>
              </a:rPr>
              <a:t>Community Colleges and Workforce Boards Working Together</a:t>
            </a:r>
          </a:p>
        </p:txBody>
      </p:sp>
      <p:sp>
        <p:nvSpPr>
          <p:cNvPr id="2" name="TextBox 1"/>
          <p:cNvSpPr txBox="1"/>
          <p:nvPr/>
        </p:nvSpPr>
        <p:spPr>
          <a:xfrm>
            <a:off x="976894" y="3333509"/>
            <a:ext cx="772726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hlinkClick r:id="rId3"/>
              </a:rPr>
              <a:t>Link to Resource on </a:t>
            </a:r>
            <a:r>
              <a:rPr lang="en-US" sz="2400" b="1" dirty="0" err="1">
                <a:latin typeface="Arial" panose="020B0604020202020204" pitchFamily="34" charset="0"/>
                <a:cs typeface="Arial" panose="020B0604020202020204" pitchFamily="34" charset="0"/>
                <a:hlinkClick r:id="rId3"/>
              </a:rPr>
              <a:t>WorkforceGPS</a:t>
            </a:r>
            <a:endParaRPr lang="en-US" sz="2000" b="1" dirty="0"/>
          </a:p>
        </p:txBody>
      </p:sp>
    </p:spTree>
    <p:extLst>
      <p:ext uri="{BB962C8B-B14F-4D97-AF65-F5344CB8AC3E}">
        <p14:creationId xmlns:p14="http://schemas.microsoft.com/office/powerpoint/2010/main" val="344340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pPr>
              <a:defRPr/>
            </a:pPr>
            <a:fld id="{158B7785-F6D6-45F8-833E-07BD84680091}" type="slidenum">
              <a:rPr lang="en-US" smtClean="0">
                <a:solidFill>
                  <a:srgbClr val="2C5261"/>
                </a:solidFill>
              </a:rPr>
              <a:pPr>
                <a:defRPr/>
              </a:pPr>
              <a:t>14</a:t>
            </a:fld>
            <a:endParaRPr lang="en-US" dirty="0">
              <a:solidFill>
                <a:srgbClr val="2C5261"/>
              </a:solidFill>
            </a:endParaRPr>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normAutofit fontScale="90000"/>
          </a:bodyPr>
          <a:lstStyle/>
          <a:p>
            <a:r>
              <a:rPr lang="en-US" sz="3000" dirty="0">
                <a:solidFill>
                  <a:srgbClr val="2C5261"/>
                </a:solidFill>
                <a:latin typeface="Arial" pitchFamily="34" charset="0"/>
                <a:cs typeface="Arial" pitchFamily="34" charset="0"/>
              </a:rPr>
              <a:t>Key Takeaways – Powerhouse Partnerships</a:t>
            </a:r>
            <a:br>
              <a:rPr lang="en-US" sz="3000" dirty="0">
                <a:solidFill>
                  <a:srgbClr val="2C5261"/>
                </a:solidFill>
                <a:latin typeface="Arial" pitchFamily="34" charset="0"/>
                <a:cs typeface="Arial" pitchFamily="34" charset="0"/>
              </a:rPr>
            </a:br>
            <a:r>
              <a:rPr lang="en-US" sz="2200" dirty="0"/>
              <a:t>Community Colleges and Workforce Boards Working Together</a:t>
            </a:r>
            <a:r>
              <a:rPr lang="en-US" sz="2200" dirty="0">
                <a:solidFill>
                  <a:srgbClr val="2C5261"/>
                </a:solidFill>
                <a:latin typeface="Arial" pitchFamily="34" charset="0"/>
                <a:cs typeface="Arial" pitchFamily="34" charset="0"/>
              </a:rPr>
              <a:t> </a:t>
            </a:r>
            <a:endParaRPr lang="en-US" sz="2200" dirty="0">
              <a:latin typeface="Arial" pitchFamily="34" charset="0"/>
              <a:cs typeface="Arial" pitchFamily="34" charset="0"/>
            </a:endParaRP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a:xfrm>
            <a:off x="805867" y="999278"/>
            <a:ext cx="5212080" cy="911584"/>
          </a:xfrm>
        </p:spPr>
        <p:txBody>
          <a:bodyPr>
            <a:normAutofit/>
          </a:bodyPr>
          <a:lstStyle/>
          <a:p>
            <a:r>
              <a:rPr lang="en-US" sz="2600" b="1" dirty="0">
                <a:solidFill>
                  <a:schemeClr val="bg2">
                    <a:lumMod val="25000"/>
                  </a:schemeClr>
                </a:solidFill>
                <a:latin typeface="Arial" pitchFamily="34" charset="0"/>
                <a:cs typeface="Arial" pitchFamily="34" charset="0"/>
              </a:rPr>
              <a:t>Strategy and Planning</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ln w="12700">
            <a:solidFill>
              <a:schemeClr val="tx1"/>
            </a:solidFill>
          </a:ln>
        </p:spPr>
        <p:txBody>
          <a:bodyPr/>
          <a:lstStyle/>
          <a:p>
            <a:pPr>
              <a:lnSpc>
                <a:spcPct val="100000"/>
              </a:lnSpc>
              <a:spcBef>
                <a:spcPts val="2400"/>
              </a:spcBef>
            </a:pPr>
            <a:r>
              <a:rPr lang="en-US" dirty="0"/>
              <a:t>Align the work of the partnership with the goals and priorities of other large-scale statewide or regional initiatives. </a:t>
            </a:r>
          </a:p>
          <a:p>
            <a:r>
              <a:rPr lang="en-US" dirty="0"/>
              <a:t>Jointly and strategically engage employer partners. </a:t>
            </a:r>
          </a:p>
          <a:p>
            <a:r>
              <a:rPr lang="en-US" dirty="0"/>
              <a:t>Build leader-to-leader and staff-to-staff relationships. </a:t>
            </a:r>
          </a:p>
          <a:p>
            <a:r>
              <a:rPr lang="en-US" dirty="0"/>
              <a:t>Have a written agreement. </a:t>
            </a: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a:xfrm>
            <a:off x="6172200" y="999279"/>
            <a:ext cx="5212080" cy="888136"/>
          </a:xfrm>
        </p:spPr>
        <p:txBody>
          <a:bodyPr>
            <a:normAutofit fontScale="77500" lnSpcReduction="20000"/>
          </a:bodyPr>
          <a:lstStyle/>
          <a:p>
            <a:pPr marL="0" lvl="2" algn="ctr">
              <a:spcBef>
                <a:spcPts val="1800"/>
              </a:spcBef>
              <a:buClr>
                <a:schemeClr val="accent2"/>
              </a:buClr>
            </a:pPr>
            <a:endParaRPr lang="en-US" sz="2800" dirty="0"/>
          </a:p>
          <a:p>
            <a:pPr marL="0" lvl="2" algn="ctr">
              <a:spcBef>
                <a:spcPts val="1800"/>
              </a:spcBef>
              <a:buClr>
                <a:schemeClr val="accent2"/>
              </a:buClr>
            </a:pPr>
            <a:r>
              <a:rPr lang="en-US" sz="3400" dirty="0">
                <a:latin typeface="Arial" pitchFamily="34" charset="0"/>
                <a:cs typeface="Arial" pitchFamily="34" charset="0"/>
              </a:rPr>
              <a:t>Funding</a:t>
            </a:r>
          </a:p>
          <a:p>
            <a:endParaRPr lang="en-US" dirty="0"/>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a:ln w="12700">
            <a:solidFill>
              <a:schemeClr val="tx1"/>
            </a:solidFill>
          </a:ln>
        </p:spPr>
        <p:txBody>
          <a:bodyPr/>
          <a:lstStyle/>
          <a:p>
            <a:endParaRPr lang="en-US" dirty="0"/>
          </a:p>
          <a:p>
            <a:r>
              <a:rPr lang="en-US" dirty="0"/>
              <a:t>Look for opportunities to share costs. </a:t>
            </a:r>
          </a:p>
          <a:p>
            <a:r>
              <a:rPr lang="en-US" dirty="0"/>
              <a:t>Develop grant proposals together. </a:t>
            </a:r>
          </a:p>
          <a:p>
            <a:pPr lvl="1"/>
            <a:endParaRPr lang="en-US" dirty="0"/>
          </a:p>
          <a:p>
            <a:endParaRPr lang="en-US" dirty="0"/>
          </a:p>
        </p:txBody>
      </p:sp>
      <p:sp>
        <p:nvSpPr>
          <p:cNvPr id="9" name="TextBox 8">
            <a:extLst>
              <a:ext uri="{FF2B5EF4-FFF2-40B4-BE49-F238E27FC236}">
                <a16:creationId xmlns:a16="http://schemas.microsoft.com/office/drawing/2014/main" id="{F1EACDD8-0AE8-46BE-969E-92953763BCE5}"/>
              </a:ext>
            </a:extLst>
          </p:cNvPr>
          <p:cNvSpPr txBox="1"/>
          <p:nvPr/>
        </p:nvSpPr>
        <p:spPr>
          <a:xfrm>
            <a:off x="2588947" y="6251458"/>
            <a:ext cx="6858000" cy="600164"/>
          </a:xfrm>
          <a:prstGeom prst="rect">
            <a:avLst/>
          </a:prstGeom>
          <a:noFill/>
        </p:spPr>
        <p:txBody>
          <a:bodyPr wrap="square" rtlCol="0">
            <a:spAutoFit/>
          </a:bodyPr>
          <a:lstStyle/>
          <a:p>
            <a:r>
              <a:rPr lang="en-US" sz="1100" b="1" dirty="0"/>
              <a:t>Source: </a:t>
            </a:r>
            <a:r>
              <a:rPr lang="en-US" sz="1100" i="1" dirty="0"/>
              <a:t>Powerhouse Partnerships: Community Colleges and Workforce Boards Working Together</a:t>
            </a:r>
          </a:p>
          <a:p>
            <a:r>
              <a:rPr lang="en-US" sz="1100" dirty="0">
                <a:hlinkClick r:id="rId3"/>
              </a:rPr>
              <a:t>https://collegeconnection.workforcegps.org/resources/2018/04/09/17/11/Powerhouse_Partnerships_Community_Colleges_and_Workforce_Boards_Working_Together</a:t>
            </a:r>
            <a:endParaRPr lang="en-US" sz="1100" dirty="0"/>
          </a:p>
        </p:txBody>
      </p:sp>
    </p:spTree>
    <p:extLst>
      <p:ext uri="{BB962C8B-B14F-4D97-AF65-F5344CB8AC3E}">
        <p14:creationId xmlns:p14="http://schemas.microsoft.com/office/powerpoint/2010/main" val="433920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pPr>
              <a:defRPr/>
            </a:pPr>
            <a:fld id="{158B7785-F6D6-45F8-833E-07BD84680091}" type="slidenum">
              <a:rPr lang="en-US" smtClean="0">
                <a:solidFill>
                  <a:srgbClr val="2C5261"/>
                </a:solidFill>
              </a:rPr>
              <a:pPr>
                <a:defRPr/>
              </a:pPr>
              <a:t>15</a:t>
            </a:fld>
            <a:endParaRPr lang="en-US" dirty="0">
              <a:solidFill>
                <a:srgbClr val="2C5261"/>
              </a:solidFill>
            </a:endParaRPr>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normAutofit fontScale="90000"/>
          </a:bodyPr>
          <a:lstStyle/>
          <a:p>
            <a:r>
              <a:rPr lang="en-US" sz="3000" dirty="0">
                <a:solidFill>
                  <a:srgbClr val="2C5261"/>
                </a:solidFill>
                <a:latin typeface="Arial" pitchFamily="34" charset="0"/>
                <a:cs typeface="Arial" pitchFamily="34" charset="0"/>
              </a:rPr>
              <a:t>Key Takeaways – Powerhouse Partnerships</a:t>
            </a:r>
            <a:br>
              <a:rPr lang="en-US" sz="3000" dirty="0">
                <a:solidFill>
                  <a:srgbClr val="2C5261"/>
                </a:solidFill>
                <a:latin typeface="Arial" pitchFamily="34" charset="0"/>
                <a:cs typeface="Arial" pitchFamily="34" charset="0"/>
              </a:rPr>
            </a:br>
            <a:r>
              <a:rPr lang="en-US" sz="2200" dirty="0"/>
              <a:t>Community Colleges and Workforce Boards Working Together</a:t>
            </a:r>
            <a:r>
              <a:rPr lang="en-US" sz="2200" dirty="0">
                <a:solidFill>
                  <a:srgbClr val="2C5261"/>
                </a:solidFill>
                <a:latin typeface="Arial" pitchFamily="34" charset="0"/>
                <a:cs typeface="Arial" pitchFamily="34" charset="0"/>
              </a:rPr>
              <a:t> </a:t>
            </a:r>
            <a:endParaRPr lang="en-US" sz="2200" dirty="0">
              <a:latin typeface="Arial" pitchFamily="34" charset="0"/>
              <a:cs typeface="Arial" pitchFamily="34" charset="0"/>
            </a:endParaRP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a:xfrm>
            <a:off x="805867" y="999278"/>
            <a:ext cx="5212080" cy="911584"/>
          </a:xfrm>
        </p:spPr>
        <p:txBody>
          <a:bodyPr>
            <a:normAutofit/>
          </a:bodyPr>
          <a:lstStyle/>
          <a:p>
            <a:r>
              <a:rPr lang="en-US" sz="2600" b="1" dirty="0">
                <a:solidFill>
                  <a:schemeClr val="bg2">
                    <a:lumMod val="25000"/>
                  </a:schemeClr>
                </a:solidFill>
                <a:latin typeface="Arial" pitchFamily="34" charset="0"/>
                <a:cs typeface="Arial" pitchFamily="34" charset="0"/>
              </a:rPr>
              <a:t>Systems and Processes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ln w="12700">
            <a:solidFill>
              <a:schemeClr val="tx1"/>
            </a:solidFill>
          </a:ln>
        </p:spPr>
        <p:txBody>
          <a:bodyPr/>
          <a:lstStyle/>
          <a:p>
            <a:endParaRPr lang="en-US" dirty="0"/>
          </a:p>
          <a:p>
            <a:r>
              <a:rPr lang="en-US" dirty="0"/>
              <a:t>Develop staff knowledge of each other’s systems. </a:t>
            </a:r>
          </a:p>
          <a:p>
            <a:r>
              <a:rPr lang="en-US" dirty="0"/>
              <a:t>Co-enroll students when possible.</a:t>
            </a: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a:xfrm>
            <a:off x="6172200" y="999279"/>
            <a:ext cx="5212080" cy="888136"/>
          </a:xfrm>
        </p:spPr>
        <p:txBody>
          <a:bodyPr>
            <a:normAutofit fontScale="77500" lnSpcReduction="20000"/>
          </a:bodyPr>
          <a:lstStyle/>
          <a:p>
            <a:pPr marL="0" lvl="2" algn="ctr">
              <a:spcBef>
                <a:spcPts val="1800"/>
              </a:spcBef>
              <a:buClr>
                <a:schemeClr val="accent2"/>
              </a:buClr>
            </a:pPr>
            <a:endParaRPr lang="en-US" sz="2800" dirty="0"/>
          </a:p>
          <a:p>
            <a:pPr marL="0" lvl="2" algn="ctr">
              <a:spcBef>
                <a:spcPts val="1800"/>
              </a:spcBef>
              <a:buClr>
                <a:schemeClr val="accent2"/>
              </a:buClr>
            </a:pPr>
            <a:r>
              <a:rPr lang="en-US" sz="3400" dirty="0">
                <a:latin typeface="Arial" pitchFamily="34" charset="0"/>
                <a:cs typeface="Arial" pitchFamily="34" charset="0"/>
              </a:rPr>
              <a:t>Communication</a:t>
            </a:r>
          </a:p>
          <a:p>
            <a:endParaRPr lang="en-US" dirty="0"/>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a:ln w="12700">
            <a:solidFill>
              <a:schemeClr val="tx1"/>
            </a:solidFill>
          </a:ln>
        </p:spPr>
        <p:txBody>
          <a:bodyPr/>
          <a:lstStyle/>
          <a:p>
            <a:pPr marL="0" indent="0">
              <a:buNone/>
            </a:pPr>
            <a:endParaRPr lang="en-US" dirty="0"/>
          </a:p>
          <a:p>
            <a:r>
              <a:rPr lang="en-US" dirty="0"/>
              <a:t>Continue to build and maintain systems of communication. </a:t>
            </a:r>
          </a:p>
          <a:p>
            <a:r>
              <a:rPr lang="en-US" dirty="0"/>
              <a:t>Recognize that a strong level of trust between the organizations is critical.</a:t>
            </a:r>
          </a:p>
          <a:p>
            <a:pPr lvl="1"/>
            <a:endParaRPr lang="en-US" dirty="0"/>
          </a:p>
          <a:p>
            <a:endParaRPr lang="en-US" dirty="0"/>
          </a:p>
        </p:txBody>
      </p:sp>
      <p:sp>
        <p:nvSpPr>
          <p:cNvPr id="9" name="TextBox 8">
            <a:extLst>
              <a:ext uri="{FF2B5EF4-FFF2-40B4-BE49-F238E27FC236}">
                <a16:creationId xmlns:a16="http://schemas.microsoft.com/office/drawing/2014/main" id="{F1EACDD8-0AE8-46BE-969E-92953763BCE5}"/>
              </a:ext>
            </a:extLst>
          </p:cNvPr>
          <p:cNvSpPr txBox="1"/>
          <p:nvPr/>
        </p:nvSpPr>
        <p:spPr>
          <a:xfrm>
            <a:off x="2588947" y="6251458"/>
            <a:ext cx="6858000" cy="600164"/>
          </a:xfrm>
          <a:prstGeom prst="rect">
            <a:avLst/>
          </a:prstGeom>
          <a:noFill/>
        </p:spPr>
        <p:txBody>
          <a:bodyPr wrap="square" rtlCol="0">
            <a:spAutoFit/>
          </a:bodyPr>
          <a:lstStyle/>
          <a:p>
            <a:r>
              <a:rPr lang="en-US" sz="1100" dirty="0"/>
              <a:t>Source: </a:t>
            </a:r>
            <a:r>
              <a:rPr lang="en-US" sz="1100" b="1" dirty="0"/>
              <a:t>Powerhouse Partnerships: Community Colleges and Workforce Boards Working Together</a:t>
            </a:r>
          </a:p>
          <a:p>
            <a:r>
              <a:rPr lang="en-US" sz="1100" dirty="0">
                <a:hlinkClick r:id="rId3"/>
              </a:rPr>
              <a:t>https://collegeconnection.workforcegps.org/resources/2018/04/09/17/11/Powerhouse_Partnerships_Community_Colleges_and_Workforce_Boards_Working_Together</a:t>
            </a:r>
            <a:endParaRPr lang="en-US" sz="1100" dirty="0"/>
          </a:p>
        </p:txBody>
      </p:sp>
    </p:spTree>
    <p:extLst>
      <p:ext uri="{BB962C8B-B14F-4D97-AF65-F5344CB8AC3E}">
        <p14:creationId xmlns:p14="http://schemas.microsoft.com/office/powerpoint/2010/main" val="341801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solidFill>
                  <a:srgbClr val="7A232F"/>
                </a:solidFill>
              </a:rPr>
              <a:pPr/>
              <a:t>16</a:t>
            </a:fld>
            <a:endParaRPr lang="en-US">
              <a:solidFill>
                <a:srgbClr val="7A232F"/>
              </a:solidFill>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1932204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solidFill>
                  <a:srgbClr val="2C5261"/>
                </a:solidFill>
              </a:rPr>
              <a:pPr/>
              <a:t>17</a:t>
            </a:fld>
            <a:endParaRPr lang="en-US" dirty="0">
              <a:solidFill>
                <a:srgbClr val="2C5261"/>
              </a:solidFill>
            </a:endParaRPr>
          </a:p>
        </p:txBody>
      </p:sp>
      <p:sp>
        <p:nvSpPr>
          <p:cNvPr id="5" name="Title 3">
            <a:extLst>
              <a:ext uri="{FF2B5EF4-FFF2-40B4-BE49-F238E27FC236}">
                <a16:creationId xmlns:a16="http://schemas.microsoft.com/office/drawing/2014/main" id="{6082C2B4-7EAB-4611-ABFC-2E8C5E72E6A3}"/>
              </a:ext>
            </a:extLst>
          </p:cNvPr>
          <p:cNvSpPr>
            <a:spLocks noGrp="1"/>
          </p:cNvSpPr>
          <p:nvPr>
            <p:ph type="title"/>
          </p:nvPr>
        </p:nvSpPr>
        <p:spPr>
          <a:xfrm>
            <a:off x="2403843" y="1992191"/>
            <a:ext cx="7935912" cy="1608138"/>
          </a:xfrm>
        </p:spPr>
        <p:txBody>
          <a:bodyPr>
            <a:noAutofit/>
          </a:bodyPr>
          <a:lstStyle/>
          <a:p>
            <a:r>
              <a:rPr lang="en-US" sz="4000" dirty="0">
                <a:solidFill>
                  <a:srgbClr val="C00000"/>
                </a:solidFill>
                <a:latin typeface="Arial" pitchFamily="34" charset="0"/>
                <a:cs typeface="Arial" pitchFamily="34" charset="0"/>
              </a:rPr>
              <a:t>Final Remarks</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04034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solidFill>
                  <a:srgbClr val="2C5261"/>
                </a:solidFill>
              </a:rPr>
              <a:pPr/>
              <a:t>18</a:t>
            </a:fld>
            <a:endParaRPr lang="en-US" dirty="0">
              <a:solidFill>
                <a:srgbClr val="2C5261"/>
              </a:solidFill>
            </a:endParaRPr>
          </a:p>
        </p:txBody>
      </p:sp>
      <p:sp>
        <p:nvSpPr>
          <p:cNvPr id="3" name="Title 2"/>
          <p:cNvSpPr>
            <a:spLocks noGrp="1"/>
          </p:cNvSpPr>
          <p:nvPr>
            <p:ph type="title"/>
          </p:nvPr>
        </p:nvSpPr>
        <p:spPr>
          <a:xfrm>
            <a:off x="413239" y="-352591"/>
            <a:ext cx="6553200" cy="2357891"/>
          </a:xfrm>
        </p:spPr>
        <p:txBody>
          <a:bodyPr>
            <a:normAutofit/>
          </a:bodyPr>
          <a:lstStyle/>
          <a:p>
            <a:r>
              <a:rPr lang="en-US" sz="4000" dirty="0">
                <a:solidFill>
                  <a:srgbClr val="C00000"/>
                </a:solidFill>
                <a:latin typeface="Arial" pitchFamily="34" charset="0"/>
                <a:cs typeface="Arial" pitchFamily="34" charset="0"/>
              </a:rPr>
              <a:t>Save-the-Date</a:t>
            </a:r>
          </a:p>
        </p:txBody>
      </p:sp>
      <p:sp>
        <p:nvSpPr>
          <p:cNvPr id="4" name="Text Placeholder 3"/>
          <p:cNvSpPr>
            <a:spLocks noGrp="1"/>
          </p:cNvSpPr>
          <p:nvPr>
            <p:ph type="body" idx="1"/>
          </p:nvPr>
        </p:nvSpPr>
        <p:spPr>
          <a:xfrm>
            <a:off x="659291" y="2433867"/>
            <a:ext cx="6479798" cy="1724347"/>
          </a:xfrm>
        </p:spPr>
        <p:txBody>
          <a:bodyPr>
            <a:normAutofit/>
          </a:bodyPr>
          <a:lstStyle/>
          <a:p>
            <a:r>
              <a:rPr lang="en-US" sz="2600" b="1" i="1" dirty="0">
                <a:solidFill>
                  <a:schemeClr val="accent3">
                    <a:lumMod val="90000"/>
                    <a:lumOff val="10000"/>
                  </a:schemeClr>
                </a:solidFill>
                <a:latin typeface="Arial" pitchFamily="34" charset="0"/>
                <a:cs typeface="Arial" pitchFamily="34" charset="0"/>
              </a:rPr>
              <a:t>Grantee Check-In Call</a:t>
            </a:r>
          </a:p>
          <a:p>
            <a:r>
              <a:rPr lang="en-US" sz="2600" b="1" i="1" dirty="0">
                <a:solidFill>
                  <a:schemeClr val="accent3">
                    <a:lumMod val="90000"/>
                    <a:lumOff val="10000"/>
                  </a:schemeClr>
                </a:solidFill>
                <a:latin typeface="Arial" pitchFamily="34" charset="0"/>
                <a:cs typeface="Arial" pitchFamily="34" charset="0"/>
              </a:rPr>
              <a:t>June 9, 2020</a:t>
            </a:r>
          </a:p>
          <a:p>
            <a:endParaRPr lang="en-US" b="1" dirty="0"/>
          </a:p>
          <a:p>
            <a:endParaRPr lang="en-US" b="1" dirty="0"/>
          </a:p>
        </p:txBody>
      </p:sp>
    </p:spTree>
    <p:extLst>
      <p:ext uri="{BB962C8B-B14F-4D97-AF65-F5344CB8AC3E}">
        <p14:creationId xmlns:p14="http://schemas.microsoft.com/office/powerpoint/2010/main" val="101988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dirty="0"/>
          </a:p>
        </p:txBody>
      </p:sp>
      <p:sp>
        <p:nvSpPr>
          <p:cNvPr id="3" name="Title 2"/>
          <p:cNvSpPr>
            <a:spLocks noGrp="1"/>
          </p:cNvSpPr>
          <p:nvPr>
            <p:ph type="title"/>
          </p:nvPr>
        </p:nvSpPr>
        <p:spPr/>
        <p:txBody>
          <a:bodyPr>
            <a:normAutofit/>
          </a:bodyPr>
          <a:lstStyle/>
          <a:p>
            <a:r>
              <a:rPr lang="en-US" sz="2800" dirty="0">
                <a:latin typeface="Arial" pitchFamily="34" charset="0"/>
                <a:cs typeface="Arial" pitchFamily="34" charset="0"/>
              </a:rPr>
              <a:t>Contact Information</a:t>
            </a:r>
          </a:p>
        </p:txBody>
      </p:sp>
      <p:sp>
        <p:nvSpPr>
          <p:cNvPr id="5" name="Content Placeholder 3"/>
          <p:cNvSpPr txBox="1">
            <a:spLocks/>
          </p:cNvSpPr>
          <p:nvPr/>
        </p:nvSpPr>
        <p:spPr>
          <a:xfrm>
            <a:off x="1558171" y="2752878"/>
            <a:ext cx="4293527" cy="1947054"/>
          </a:xfrm>
          <a:prstGeom prst="rect">
            <a:avLst/>
          </a:prstGeom>
        </p:spPr>
        <p:txBody>
          <a:bodyPr vert="horz" lIns="91440" tIns="45720" rIns="91440" bIns="45720" rtlCol="0" anchor="ctr">
            <a:normAutofit/>
          </a:bodyPr>
          <a:lstStyle>
            <a:lvl1pPr marL="0" indent="0" algn="l" defTabSz="914400" rtl="0" eaLnBrk="1" latinLnBrk="0" hangingPunct="1">
              <a:lnSpc>
                <a:spcPct val="95000"/>
              </a:lnSpc>
              <a:spcBef>
                <a:spcPts val="1200"/>
              </a:spcBef>
              <a:buClr>
                <a:schemeClr val="accent2"/>
              </a:buClr>
              <a:buFontTx/>
              <a:buNone/>
              <a:defRPr sz="2400" b="1" kern="1200">
                <a:solidFill>
                  <a:schemeClr val="accent5"/>
                </a:solidFill>
                <a:latin typeface="+mn-lt"/>
                <a:ea typeface="+mn-ea"/>
                <a:cs typeface="+mn-cs"/>
              </a:defRPr>
            </a:lvl1pPr>
            <a:lvl2pPr marL="457200" indent="0" algn="l" defTabSz="914400" rtl="0" eaLnBrk="1" latinLnBrk="0" hangingPunct="1">
              <a:lnSpc>
                <a:spcPct val="95000"/>
              </a:lnSpc>
              <a:spcBef>
                <a:spcPts val="200"/>
              </a:spcBef>
              <a:buClr>
                <a:schemeClr val="accent6"/>
              </a:buClr>
              <a:buFont typeface="Wingdings 3" panose="05040102010807070707" pitchFamily="18" charset="2"/>
              <a:buNone/>
              <a:defRPr sz="20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0"/>
              </a:spcBef>
              <a:buClr>
                <a:schemeClr val="bg1">
                  <a:lumMod val="50000"/>
                </a:schemeClr>
              </a:buClr>
              <a:buFont typeface="Wingdings 3" panose="05040102010807070707" pitchFamily="18" charset="2"/>
              <a:buNone/>
              <a:defRPr sz="20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400"/>
              </a:spcBef>
              <a:buClr>
                <a:schemeClr val="tx2">
                  <a:lumMod val="90000"/>
                  <a:lumOff val="10000"/>
                </a:schemeClr>
              </a:buClr>
              <a:buFont typeface="Wingdings" panose="05000000000000000000" pitchFamily="2" charset="2"/>
              <a:buChar char=""/>
              <a:defRPr sz="18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0"/>
              </a:spcBef>
              <a:buClr>
                <a:srgbClr val="7A232F"/>
              </a:buClr>
            </a:pPr>
            <a:r>
              <a:rPr lang="en-US" sz="2800" dirty="0">
                <a:solidFill>
                  <a:srgbClr val="9E1C30"/>
                </a:solidFill>
                <a:latin typeface="Arial" pitchFamily="34" charset="0"/>
                <a:cs typeface="Arial" pitchFamily="34" charset="0"/>
              </a:rPr>
              <a:t>America’s Promise </a:t>
            </a:r>
          </a:p>
          <a:p>
            <a:pPr marL="285750"/>
            <a:r>
              <a:rPr lang="en-US" sz="2200" dirty="0">
                <a:solidFill>
                  <a:srgbClr val="F3F4F4">
                    <a:lumMod val="25000"/>
                  </a:srgbClr>
                </a:solidFill>
                <a:latin typeface="Arial" pitchFamily="34" charset="0"/>
                <a:cs typeface="Arial" pitchFamily="34" charset="0"/>
              </a:rPr>
              <a:t>U.S. Department of Labor</a:t>
            </a:r>
          </a:p>
          <a:p>
            <a:pPr lvl="3"/>
            <a:r>
              <a:rPr lang="en-US" dirty="0">
                <a:hlinkClick r:id="rId2"/>
              </a:rPr>
              <a:t>AmericasPromise@dol.gov</a:t>
            </a:r>
            <a:endParaRPr lang="en-US" dirty="0"/>
          </a:p>
          <a:p>
            <a:pPr lvl="4"/>
            <a:r>
              <a:rPr lang="en-US" dirty="0">
                <a:solidFill>
                  <a:schemeClr val="tx1"/>
                </a:solidFill>
              </a:rPr>
              <a:t>202.693.3949</a:t>
            </a:r>
          </a:p>
          <a:p>
            <a:endParaRPr lang="en-US" dirty="0"/>
          </a:p>
        </p:txBody>
      </p:sp>
    </p:spTree>
    <p:extLst>
      <p:ext uri="{BB962C8B-B14F-4D97-AF65-F5344CB8AC3E}">
        <p14:creationId xmlns:p14="http://schemas.microsoft.com/office/powerpoint/2010/main" val="317038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a:t>
            </a:fld>
            <a:endParaRPr lang="en-US" dirty="0"/>
          </a:p>
        </p:txBody>
      </p:sp>
      <p:sp>
        <p:nvSpPr>
          <p:cNvPr id="14" name="Title 13">
            <a:extLst>
              <a:ext uri="{FF2B5EF4-FFF2-40B4-BE49-F238E27FC236}">
                <a16:creationId xmlns:a16="http://schemas.microsoft.com/office/drawing/2014/main" id="{B1053408-3274-4153-9BAF-F360867822E9}"/>
              </a:ext>
            </a:extLst>
          </p:cNvPr>
          <p:cNvSpPr>
            <a:spLocks noGrp="1"/>
          </p:cNvSpPr>
          <p:nvPr>
            <p:ph type="title"/>
          </p:nvPr>
        </p:nvSpPr>
        <p:spPr/>
        <p:txBody>
          <a:bodyPr>
            <a:noAutofit/>
          </a:bodyPr>
          <a:lstStyle/>
          <a:p>
            <a:r>
              <a:rPr lang="en-US" sz="3100" dirty="0"/>
              <a:t>Let’s get to know who is on the call today. Using the poll, select the role that you play in your America’s Promise grant.</a:t>
            </a:r>
          </a:p>
        </p:txBody>
      </p:sp>
      <p:sp>
        <p:nvSpPr>
          <p:cNvPr id="4" name="Text Placeholder 3"/>
          <p:cNvSpPr>
            <a:spLocks noGrp="1"/>
          </p:cNvSpPr>
          <p:nvPr>
            <p:ph type="body" idx="14"/>
          </p:nvPr>
        </p:nvSpPr>
        <p:spPr>
          <a:xfrm>
            <a:off x="805867" y="1137446"/>
            <a:ext cx="4412904" cy="2196769"/>
          </a:xfrm>
        </p:spPr>
        <p:txBody>
          <a:bodyPr>
            <a:normAutofit/>
          </a:bodyPr>
          <a:lstStyle/>
          <a:p>
            <a:pPr lvl="0"/>
            <a:r>
              <a:rPr lang="en-US" sz="3200" b="1" dirty="0"/>
              <a:t>For America’s Promise I am the:</a:t>
            </a:r>
          </a:p>
        </p:txBody>
      </p:sp>
      <p:sp>
        <p:nvSpPr>
          <p:cNvPr id="7" name="Content Placeholder 33"/>
          <p:cNvSpPr>
            <a:spLocks noGrp="1"/>
          </p:cNvSpPr>
          <p:nvPr>
            <p:ph idx="1"/>
          </p:nvPr>
        </p:nvSpPr>
        <p:spPr>
          <a:xfrm>
            <a:off x="5786014" y="1137446"/>
            <a:ext cx="5925135" cy="4519563"/>
          </a:xfrm>
        </p:spPr>
        <p:txBody>
          <a:bodyPr/>
          <a:lstStyle/>
          <a:p>
            <a:pPr lvl="0"/>
            <a:r>
              <a:rPr lang="en-US" dirty="0"/>
              <a:t>Authorized Representative</a:t>
            </a:r>
          </a:p>
          <a:p>
            <a:pPr lvl="0"/>
            <a:r>
              <a:rPr lang="en-US" dirty="0"/>
              <a:t>Program Director/Manager</a:t>
            </a:r>
          </a:p>
          <a:p>
            <a:pPr lvl="0"/>
            <a:r>
              <a:rPr lang="en-US" dirty="0"/>
              <a:t>IT/Data Manager or staff</a:t>
            </a:r>
          </a:p>
          <a:p>
            <a:pPr lvl="0"/>
            <a:r>
              <a:rPr lang="en-US" dirty="0"/>
              <a:t>Training Partner</a:t>
            </a:r>
          </a:p>
          <a:p>
            <a:pPr lvl="0"/>
            <a:r>
              <a:rPr lang="en-US" dirty="0"/>
              <a:t>Employer Partner</a:t>
            </a:r>
          </a:p>
          <a:p>
            <a:pPr lvl="0"/>
            <a:r>
              <a:rPr lang="en-US" dirty="0"/>
              <a:t>Service Provider</a:t>
            </a:r>
            <a:endParaRPr lang="en-US" noProof="0" dirty="0"/>
          </a:p>
        </p:txBody>
      </p:sp>
      <p:pic>
        <p:nvPicPr>
          <p:cNvPr id="1026" name="Picture 2" descr="Image result for diverse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19" y="3681605"/>
            <a:ext cx="4267200" cy="258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939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itchFamily="34" charset="0"/>
                <a:cs typeface="Arial" pitchFamily="34" charset="0"/>
              </a:rPr>
              <a:t>Thank you</a:t>
            </a:r>
          </a:p>
        </p:txBody>
      </p:sp>
    </p:spTree>
    <p:extLst>
      <p:ext uri="{BB962C8B-B14F-4D97-AF65-F5344CB8AC3E}">
        <p14:creationId xmlns:p14="http://schemas.microsoft.com/office/powerpoint/2010/main" val="378070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dirty="0"/>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586" y="2218729"/>
            <a:ext cx="2329777" cy="242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a:extLst>
              <a:ext uri="{FF2B5EF4-FFF2-40B4-BE49-F238E27FC236}">
                <a16:creationId xmlns:a16="http://schemas.microsoft.com/office/drawing/2014/main" id="{7043AF2F-C8D2-45F3-9DD0-5FBC6628D72C}"/>
              </a:ext>
            </a:extLst>
          </p:cNvPr>
          <p:cNvSpPr>
            <a:spLocks noGrp="1"/>
          </p:cNvSpPr>
          <p:nvPr>
            <p:ph idx="1"/>
          </p:nvPr>
        </p:nvSpPr>
        <p:spPr>
          <a:xfrm>
            <a:off x="4771293" y="2355210"/>
            <a:ext cx="5576474" cy="2133292"/>
          </a:xfrm>
        </p:spPr>
        <p:txBody>
          <a:bodyPr/>
          <a:lstStyle/>
          <a:p>
            <a:pPr>
              <a:spcAft>
                <a:spcPts val="600"/>
              </a:spcAft>
            </a:pPr>
            <a:r>
              <a:rPr lang="en-US" dirty="0"/>
              <a:t>   </a:t>
            </a:r>
            <a:r>
              <a:rPr lang="en-US" dirty="0">
                <a:latin typeface="Arial" pitchFamily="34" charset="0"/>
                <a:cs typeface="Arial" pitchFamily="34" charset="0"/>
              </a:rPr>
              <a:t>Gregory Scheib</a:t>
            </a:r>
          </a:p>
          <a:p>
            <a:pPr lvl="1">
              <a:lnSpc>
                <a:spcPct val="100000"/>
              </a:lnSpc>
              <a:spcBef>
                <a:spcPts val="0"/>
              </a:spcBef>
            </a:pPr>
            <a:r>
              <a:rPr lang="en-US" b="1" i="0" dirty="0">
                <a:latin typeface="Arial" pitchFamily="34" charset="0"/>
                <a:cs typeface="Arial" pitchFamily="34" charset="0"/>
              </a:rPr>
              <a:t>Workforce Analyst</a:t>
            </a:r>
          </a:p>
          <a:p>
            <a:pPr lvl="1">
              <a:lnSpc>
                <a:spcPct val="100000"/>
              </a:lnSpc>
              <a:spcBef>
                <a:spcPts val="0"/>
              </a:spcBef>
            </a:pPr>
            <a:r>
              <a:rPr lang="en-US" i="0" dirty="0">
                <a:latin typeface="Arial" pitchFamily="34" charset="0"/>
                <a:cs typeface="Arial" pitchFamily="34" charset="0"/>
              </a:rPr>
              <a:t>U.S. Department of Labor, </a:t>
            </a:r>
          </a:p>
          <a:p>
            <a:pPr lvl="1">
              <a:lnSpc>
                <a:spcPct val="100000"/>
              </a:lnSpc>
              <a:spcBef>
                <a:spcPts val="0"/>
              </a:spcBef>
            </a:pPr>
            <a:r>
              <a:rPr lang="en-US" i="0" dirty="0">
                <a:latin typeface="Arial" pitchFamily="34" charset="0"/>
                <a:cs typeface="Arial" pitchFamily="34" charset="0"/>
              </a:rPr>
              <a:t>Division of Strategic Investments,</a:t>
            </a:r>
          </a:p>
          <a:p>
            <a:pPr lvl="1">
              <a:lnSpc>
                <a:spcPct val="100000"/>
              </a:lnSpc>
              <a:spcBef>
                <a:spcPts val="0"/>
              </a:spcBef>
            </a:pPr>
            <a:r>
              <a:rPr lang="en-US" i="0" dirty="0">
                <a:latin typeface="Arial" pitchFamily="34" charset="0"/>
                <a:cs typeface="Arial" pitchFamily="34" charset="0"/>
              </a:rPr>
              <a:t>Employment &amp; Training Administration</a:t>
            </a:r>
          </a:p>
          <a:p>
            <a:pPr lvl="1">
              <a:lnSpc>
                <a:spcPct val="100000"/>
              </a:lnSpc>
              <a:spcBef>
                <a:spcPts val="0"/>
              </a:spcBef>
            </a:pPr>
            <a:endParaRPr lang="en-US" i="0" dirty="0">
              <a:latin typeface="Arial" pitchFamily="34" charset="0"/>
              <a:cs typeface="Arial" pitchFamily="34" charset="0"/>
            </a:endParaRPr>
          </a:p>
        </p:txBody>
      </p:sp>
    </p:spTree>
    <p:extLst>
      <p:ext uri="{BB962C8B-B14F-4D97-AF65-F5344CB8AC3E}">
        <p14:creationId xmlns:p14="http://schemas.microsoft.com/office/powerpoint/2010/main" val="4049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solidFill>
                  <a:srgbClr val="2C5261"/>
                </a:solidFill>
              </a:rPr>
              <a:pPr/>
              <a:t>4</a:t>
            </a:fld>
            <a:endParaRPr lang="en-US" dirty="0">
              <a:solidFill>
                <a:srgbClr val="2C5261"/>
              </a:solidFill>
            </a:endParaRPr>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Facilitator</a:t>
            </a:r>
          </a:p>
        </p:txBody>
      </p:sp>
      <p:pic>
        <p:nvPicPr>
          <p:cNvPr id="6" name="Picture Placeholder 10">
            <a:extLst>
              <a:ext uri="{FF2B5EF4-FFF2-40B4-BE49-F238E27FC236}">
                <a16:creationId xmlns:a16="http://schemas.microsoft.com/office/drawing/2014/main" id="{46C2CDE4-9DD9-433A-A146-7DA37801BF6B}"/>
              </a:ext>
            </a:extLst>
          </p:cNvPr>
          <p:cNvPicPr>
            <a:picLocks/>
          </p:cNvPicPr>
          <p:nvPr/>
        </p:nvPicPr>
        <p:blipFill>
          <a:blip r:embed="rId3">
            <a:extLst>
              <a:ext uri="{28A0092B-C50C-407E-A947-70E740481C1C}">
                <a14:useLocalDpi xmlns:a14="http://schemas.microsoft.com/office/drawing/2010/main" val="0"/>
              </a:ext>
            </a:extLst>
          </a:blip>
          <a:srcRect/>
          <a:stretch/>
        </p:blipFill>
        <p:spPr bwMode="auto">
          <a:xfrm>
            <a:off x="2807292" y="1416104"/>
            <a:ext cx="1450525" cy="2074253"/>
          </a:xfrm>
          <a:prstGeom prst="rect">
            <a:avLst/>
          </a:prstGeom>
          <a:solidFill>
            <a:srgbClr val="FFFFFF"/>
          </a:solidFill>
          <a:ln w="76200" cap="sq">
            <a:solidFill>
              <a:srgbClr val="0075BF">
                <a:lumMod val="50000"/>
              </a:srgbClr>
            </a:solidFill>
            <a:miter lim="800000"/>
          </a:ln>
          <a:effectLst>
            <a:outerShdw blurRad="292100" dist="139700" dir="2700000" algn="tl" rotWithShape="0">
              <a:srgbClr val="333333">
                <a:alpha val="65000"/>
              </a:srgbClr>
            </a:outerShdw>
          </a:effectLst>
          <a:scene3d>
            <a:camera prst="orthographicFront"/>
            <a:lightRig rig="threePt" dir="t">
              <a:rot lat="0" lon="0" rev="2700000"/>
            </a:lightRig>
          </a:scene3d>
          <a:sp3d contourW="50800">
            <a:bevelT h="38100"/>
            <a:contourClr>
              <a:srgbClr val="C0C0C0"/>
            </a:contourClr>
          </a:sp3d>
        </p:spPr>
      </p:pic>
      <p:sp>
        <p:nvSpPr>
          <p:cNvPr id="4" name="Rectangle 3"/>
          <p:cNvSpPr/>
          <p:nvPr/>
        </p:nvSpPr>
        <p:spPr>
          <a:xfrm>
            <a:off x="5481517" y="1738340"/>
            <a:ext cx="5275383" cy="1267014"/>
          </a:xfrm>
          <a:prstGeom prst="rect">
            <a:avLst/>
          </a:prstGeom>
        </p:spPr>
        <p:txBody>
          <a:bodyPr wrap="square">
            <a:spAutoFit/>
          </a:bodyPr>
          <a:lstStyle/>
          <a:p>
            <a:pPr marL="0" marR="0" lvl="0" indent="0" defTabSz="914400" eaLnBrk="1" fontAlgn="auto" latinLnBrk="0" hangingPunct="1">
              <a:lnSpc>
                <a:spcPct val="90000"/>
              </a:lnSpc>
              <a:spcBef>
                <a:spcPts val="1800"/>
              </a:spcBef>
              <a:spcAft>
                <a:spcPts val="600"/>
              </a:spcAft>
              <a:buClr>
                <a:srgbClr val="9E1C30"/>
              </a:buClr>
              <a:buSzTx/>
              <a:buFontTx/>
              <a:buNone/>
              <a:tabLst/>
              <a:defRPr/>
            </a:pPr>
            <a:r>
              <a:rPr kumimoji="0" lang="en-US" sz="2400" b="1" i="0" u="none" strike="noStrike" kern="0" cap="none" spc="0" normalizeH="0" baseline="0" noProof="0" dirty="0">
                <a:ln>
                  <a:noFill/>
                </a:ln>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uLnTx/>
                <a:uFillTx/>
                <a:latin typeface="Arial"/>
                <a:ea typeface="+mj-ea"/>
                <a:cs typeface="+mj-cs"/>
              </a:rPr>
              <a:t> </a:t>
            </a:r>
            <a:r>
              <a:rPr kumimoji="0" lang="en-US" sz="2800" b="1" i="0" u="none" strike="noStrike" kern="0" cap="none" spc="0" normalizeH="0" baseline="0" noProof="0" dirty="0">
                <a:ln>
                  <a:noFill/>
                </a:ln>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uLnTx/>
                <a:uFillTx/>
                <a:latin typeface="Arial"/>
                <a:ea typeface="+mj-ea"/>
                <a:cs typeface="+mj-cs"/>
              </a:rPr>
              <a:t>Jan Bray</a:t>
            </a:r>
          </a:p>
          <a:p>
            <a:pPr marL="273050" marR="0" lvl="1" defTabSz="914400" eaLnBrk="1" fontAlgn="auto" latinLnBrk="0" hangingPunct="1">
              <a:lnSpc>
                <a:spcPct val="90000"/>
              </a:lnSpc>
              <a:spcBef>
                <a:spcPts val="500"/>
              </a:spcBef>
              <a:spcAft>
                <a:spcPts val="0"/>
              </a:spcAft>
              <a:buClr>
                <a:prstClr val="white">
                  <a:lumMod val="65000"/>
                </a:prstClr>
              </a:buClr>
              <a:buSzTx/>
              <a:buFontTx/>
              <a:buNone/>
              <a:tabLst/>
              <a:defRPr/>
            </a:pPr>
            <a:r>
              <a:rPr kumimoji="0" lang="en-US" sz="2200" b="1" u="none" strike="noStrike" kern="0" cap="none" spc="0" normalizeH="0" baseline="0" noProof="0" dirty="0">
                <a:ln>
                  <a:noFill/>
                </a:ln>
                <a:solidFill>
                  <a:srgbClr val="303030">
                    <a:lumMod val="90000"/>
                    <a:lumOff val="10000"/>
                  </a:srgbClr>
                </a:solidFill>
                <a:effectLst/>
                <a:uLnTx/>
                <a:uFillTx/>
                <a:latin typeface="Arial"/>
              </a:rPr>
              <a:t>TA Coach</a:t>
            </a:r>
          </a:p>
          <a:p>
            <a:pPr marL="274320" marR="0" lvl="1" indent="0" defTabSz="914400" eaLnBrk="1" fontAlgn="auto" latinLnBrk="0" hangingPunct="1">
              <a:lnSpc>
                <a:spcPct val="90000"/>
              </a:lnSpc>
              <a:spcBef>
                <a:spcPts val="500"/>
              </a:spcBef>
              <a:spcAft>
                <a:spcPts val="0"/>
              </a:spcAft>
              <a:buClr>
                <a:prstClr val="white">
                  <a:lumMod val="65000"/>
                </a:prstClr>
              </a:buClr>
              <a:buSzTx/>
              <a:buFontTx/>
              <a:buNone/>
              <a:tabLst/>
              <a:defRPr/>
            </a:pPr>
            <a:r>
              <a:rPr lang="en-US" sz="2000" kern="0" dirty="0">
                <a:solidFill>
                  <a:srgbClr val="303030">
                    <a:lumMod val="90000"/>
                    <a:lumOff val="10000"/>
                  </a:srgbClr>
                </a:solidFill>
                <a:latin typeface="Arial"/>
              </a:rPr>
              <a:t>National Association of Workforce Boards </a:t>
            </a:r>
            <a:endParaRPr kumimoji="0" lang="en-US" sz="2000" b="0" i="0" u="none" strike="noStrike" kern="0" cap="none" spc="0" normalizeH="0" baseline="0" noProof="0" dirty="0">
              <a:ln>
                <a:noFill/>
              </a:ln>
              <a:solidFill>
                <a:sysClr val="windowText" lastClr="000000"/>
              </a:solidFill>
              <a:effectLst/>
              <a:uLnTx/>
              <a:uFillTx/>
            </a:endParaRPr>
          </a:p>
        </p:txBody>
      </p:sp>
      <p:pic>
        <p:nvPicPr>
          <p:cNvPr id="7" name="Picture Placeholder 10">
            <a:extLst>
              <a:ext uri="{FF2B5EF4-FFF2-40B4-BE49-F238E27FC236}">
                <a16:creationId xmlns:a16="http://schemas.microsoft.com/office/drawing/2014/main" id="{E4D24596-AEFC-4B84-BBA2-2A552B840CCD}"/>
              </a:ext>
            </a:extLst>
          </p:cNvPr>
          <p:cNvPicPr>
            <a:picLocks/>
          </p:cNvPicPr>
          <p:nvPr/>
        </p:nvPicPr>
        <p:blipFill>
          <a:blip r:embed="rId4" cstate="hqprint">
            <a:extLst>
              <a:ext uri="{28A0092B-C50C-407E-A947-70E740481C1C}">
                <a14:useLocalDpi xmlns:a14="http://schemas.microsoft.com/office/drawing/2010/main" val="0"/>
              </a:ext>
            </a:extLst>
          </a:blip>
          <a:srcRect/>
          <a:stretch/>
        </p:blipFill>
        <p:spPr bwMode="auto">
          <a:xfrm>
            <a:off x="2807292" y="3860800"/>
            <a:ext cx="1450525" cy="2169557"/>
          </a:xfrm>
          <a:prstGeom prst="rect">
            <a:avLst/>
          </a:prstGeom>
          <a:solidFill>
            <a:srgbClr val="FFFFFF"/>
          </a:solidFill>
          <a:ln w="76200" cap="sq">
            <a:solidFill>
              <a:srgbClr val="0075BF">
                <a:lumMod val="50000"/>
              </a:srgbClr>
            </a:solidFill>
            <a:miter lim="800000"/>
          </a:ln>
          <a:effectLst>
            <a:outerShdw blurRad="292100" dist="139700" dir="2700000" algn="tl" rotWithShape="0">
              <a:srgbClr val="333333">
                <a:alpha val="65000"/>
              </a:srgbClr>
            </a:outerShdw>
          </a:effectLst>
          <a:scene3d>
            <a:camera prst="orthographicFront"/>
            <a:lightRig rig="threePt" dir="t">
              <a:rot lat="0" lon="0" rev="2700000"/>
            </a:lightRig>
          </a:scene3d>
          <a:sp3d contourW="50800">
            <a:bevelT h="38100"/>
            <a:contourClr>
              <a:srgbClr val="C0C0C0"/>
            </a:contourClr>
          </a:sp3d>
        </p:spPr>
      </p:pic>
      <p:sp>
        <p:nvSpPr>
          <p:cNvPr id="9" name="Rectangle 8">
            <a:extLst>
              <a:ext uri="{FF2B5EF4-FFF2-40B4-BE49-F238E27FC236}">
                <a16:creationId xmlns:a16="http://schemas.microsoft.com/office/drawing/2014/main" id="{DA011B7F-1E12-4588-A76D-DCB59D3364CF}"/>
              </a:ext>
            </a:extLst>
          </p:cNvPr>
          <p:cNvSpPr/>
          <p:nvPr/>
        </p:nvSpPr>
        <p:spPr>
          <a:xfrm>
            <a:off x="5532316" y="4312071"/>
            <a:ext cx="5173783" cy="1267014"/>
          </a:xfrm>
          <a:prstGeom prst="rect">
            <a:avLst/>
          </a:prstGeom>
        </p:spPr>
        <p:txBody>
          <a:bodyPr wrap="square">
            <a:spAutoFit/>
          </a:bodyPr>
          <a:lstStyle/>
          <a:p>
            <a:pPr marL="0" marR="0" lvl="0" indent="0" defTabSz="914400" eaLnBrk="1" fontAlgn="auto" latinLnBrk="0" hangingPunct="1">
              <a:lnSpc>
                <a:spcPct val="90000"/>
              </a:lnSpc>
              <a:spcBef>
                <a:spcPts val="1800"/>
              </a:spcBef>
              <a:spcAft>
                <a:spcPts val="600"/>
              </a:spcAft>
              <a:buClr>
                <a:srgbClr val="9E1C30"/>
              </a:buClr>
              <a:buSzTx/>
              <a:buFontTx/>
              <a:buNone/>
              <a:tabLst/>
              <a:defRPr/>
            </a:pPr>
            <a:r>
              <a:rPr kumimoji="0" lang="en-US" sz="2400" b="1" i="0" u="none" strike="noStrike" kern="0" cap="none" spc="0" normalizeH="0" baseline="0" noProof="0" dirty="0">
                <a:ln>
                  <a:noFill/>
                </a:ln>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uLnTx/>
                <a:uFillTx/>
                <a:latin typeface="Arial"/>
                <a:ea typeface="+mj-ea"/>
                <a:cs typeface="+mj-cs"/>
              </a:rPr>
              <a:t> </a:t>
            </a:r>
            <a:r>
              <a:rPr lang="en-US" sz="2800" b="1" kern="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latin typeface="Arial"/>
                <a:ea typeface="+mj-ea"/>
                <a:cs typeface="+mj-cs"/>
              </a:rPr>
              <a:t>Kelly Middleton Banks </a:t>
            </a:r>
            <a:endParaRPr kumimoji="0" lang="en-US" sz="2800" b="1" i="0" u="none" strike="noStrike" kern="0" cap="none" spc="0" normalizeH="0" baseline="0" noProof="0" dirty="0">
              <a:ln>
                <a:noFill/>
              </a:ln>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uLnTx/>
              <a:uFillTx/>
              <a:latin typeface="Arial"/>
              <a:ea typeface="+mj-ea"/>
              <a:cs typeface="+mj-cs"/>
            </a:endParaRPr>
          </a:p>
          <a:p>
            <a:pPr marL="273050" marR="0" lvl="1" defTabSz="914400" eaLnBrk="1" fontAlgn="auto" latinLnBrk="0" hangingPunct="1">
              <a:lnSpc>
                <a:spcPct val="90000"/>
              </a:lnSpc>
              <a:spcBef>
                <a:spcPts val="500"/>
              </a:spcBef>
              <a:spcAft>
                <a:spcPts val="0"/>
              </a:spcAft>
              <a:buClr>
                <a:prstClr val="white">
                  <a:lumMod val="65000"/>
                </a:prstClr>
              </a:buClr>
              <a:buSzTx/>
              <a:buFontTx/>
              <a:buNone/>
              <a:tabLst/>
              <a:defRPr/>
            </a:pPr>
            <a:r>
              <a:rPr kumimoji="0" lang="en-US" sz="2200" b="1" u="none" strike="noStrike" kern="0" cap="none" spc="0" normalizeH="0" baseline="0" noProof="0" dirty="0">
                <a:ln>
                  <a:noFill/>
                </a:ln>
                <a:solidFill>
                  <a:srgbClr val="303030">
                    <a:lumMod val="90000"/>
                    <a:lumOff val="10000"/>
                  </a:srgbClr>
                </a:solidFill>
                <a:effectLst/>
                <a:uLnTx/>
                <a:uFillTx/>
                <a:latin typeface="Arial"/>
              </a:rPr>
              <a:t>TA Coach</a:t>
            </a:r>
          </a:p>
          <a:p>
            <a:pPr marL="274320" marR="0" lvl="1" indent="0" defTabSz="914400" eaLnBrk="1" fontAlgn="auto" latinLnBrk="0" hangingPunct="1">
              <a:lnSpc>
                <a:spcPct val="90000"/>
              </a:lnSpc>
              <a:spcBef>
                <a:spcPts val="500"/>
              </a:spcBef>
              <a:spcAft>
                <a:spcPts val="0"/>
              </a:spcAft>
              <a:buClr>
                <a:prstClr val="white">
                  <a:lumMod val="65000"/>
                </a:prstClr>
              </a:buClr>
              <a:buSzTx/>
              <a:buFontTx/>
              <a:buNone/>
              <a:tabLst/>
              <a:defRPr/>
            </a:pPr>
            <a:r>
              <a:rPr kumimoji="0" lang="en-US" sz="2000" b="0" i="0" u="none" strike="noStrike" kern="0" cap="none" spc="0" normalizeH="0" baseline="0" noProof="0" dirty="0">
                <a:ln>
                  <a:noFill/>
                </a:ln>
                <a:solidFill>
                  <a:srgbClr val="303030">
                    <a:lumMod val="90000"/>
                    <a:lumOff val="10000"/>
                  </a:srgbClr>
                </a:solidFill>
                <a:effectLst/>
                <a:uLnTx/>
                <a:uFillTx/>
                <a:latin typeface="Arial"/>
              </a:rPr>
              <a:t>National Association of Workforce Boards </a:t>
            </a:r>
            <a:endParaRPr kumimoji="0" lang="en-US"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5986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endParaRPr lang="en-US" dirty="0"/>
          </a:p>
          <a:p>
            <a:r>
              <a:rPr lang="en-US" b="0" dirty="0"/>
              <a:t>Think differently about community college-workforce development board partnerships by learning something new or thinking about something from a new perspective.</a:t>
            </a:r>
          </a:p>
          <a:p>
            <a:r>
              <a:rPr lang="en-US" b="0" dirty="0"/>
              <a:t>Be inspired to strengthen the current partnerships and continue to cultivate the partnerships not yet fully developed.</a:t>
            </a:r>
          </a:p>
          <a:p>
            <a:r>
              <a:rPr lang="en-US" b="0" dirty="0"/>
              <a:t>Understand how to leverage the partnership to meet the efforts under the America’s Promise grant and move forward in meeting short- and long-term goals.</a:t>
            </a:r>
          </a:p>
          <a:p>
            <a:endParaRPr lang="en-US" dirty="0"/>
          </a:p>
        </p:txBody>
      </p:sp>
    </p:spTree>
    <p:extLst>
      <p:ext uri="{BB962C8B-B14F-4D97-AF65-F5344CB8AC3E}">
        <p14:creationId xmlns:p14="http://schemas.microsoft.com/office/powerpoint/2010/main" val="40910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p:cNvSpPr>
            <a:spLocks noGrp="1"/>
          </p:cNvSpPr>
          <p:nvPr>
            <p:ph type="title"/>
          </p:nvPr>
        </p:nvSpPr>
        <p:spPr/>
        <p:txBody>
          <a:bodyPr>
            <a:normAutofit fontScale="90000"/>
          </a:bodyPr>
          <a:lstStyle/>
          <a:p>
            <a:pPr lvl="0"/>
            <a:br>
              <a:rPr lang="en-US" dirty="0"/>
            </a:br>
            <a:r>
              <a:rPr lang="en-US" dirty="0"/>
              <a:t>Poll: Partnerships between WDBs and Community Colleges</a:t>
            </a:r>
            <a:br>
              <a:rPr lang="en-US" dirty="0"/>
            </a:br>
            <a:endParaRPr lang="en-US" dirty="0"/>
          </a:p>
        </p:txBody>
      </p:sp>
      <p:sp>
        <p:nvSpPr>
          <p:cNvPr id="8" name="Text Placeholder 7"/>
          <p:cNvSpPr>
            <a:spLocks noGrp="1"/>
          </p:cNvSpPr>
          <p:nvPr>
            <p:ph type="body" idx="14"/>
          </p:nvPr>
        </p:nvSpPr>
        <p:spPr/>
        <p:txBody>
          <a:bodyPr>
            <a:normAutofit/>
          </a:bodyPr>
          <a:lstStyle/>
          <a:p>
            <a:r>
              <a:rPr lang="en-US" sz="2800" b="1" dirty="0"/>
              <a:t>Please select the choice that applies to your relationship with your local community colleges or Workforce Development Board (WDB)</a:t>
            </a:r>
          </a:p>
        </p:txBody>
      </p:sp>
      <p:sp>
        <p:nvSpPr>
          <p:cNvPr id="7" name="Content Placeholder 5"/>
          <p:cNvSpPr>
            <a:spLocks noGrp="1"/>
          </p:cNvSpPr>
          <p:nvPr>
            <p:ph idx="1"/>
          </p:nvPr>
        </p:nvSpPr>
        <p:spPr>
          <a:xfrm>
            <a:off x="5786014" y="1137447"/>
            <a:ext cx="5925135" cy="5039516"/>
          </a:xfrm>
        </p:spPr>
        <p:txBody>
          <a:bodyPr>
            <a:normAutofit/>
          </a:bodyPr>
          <a:lstStyle/>
          <a:p>
            <a:r>
              <a:rPr lang="en-US" dirty="0"/>
              <a:t>I am a community college and I have a partnership with my WDB.</a:t>
            </a:r>
          </a:p>
          <a:p>
            <a:r>
              <a:rPr lang="en-US" dirty="0"/>
              <a:t>I am a community college and I </a:t>
            </a:r>
            <a:r>
              <a:rPr lang="en-US" u="sng" dirty="0">
                <a:solidFill>
                  <a:schemeClr val="accent5"/>
                </a:solidFill>
              </a:rPr>
              <a:t>do not </a:t>
            </a:r>
            <a:r>
              <a:rPr lang="en-US" dirty="0"/>
              <a:t>have a partnership with my Community College.</a:t>
            </a:r>
          </a:p>
          <a:p>
            <a:r>
              <a:rPr lang="en-US" dirty="0"/>
              <a:t>I am a WDB and I have a partnership with my Community College.</a:t>
            </a:r>
          </a:p>
          <a:p>
            <a:r>
              <a:rPr lang="en-US" dirty="0"/>
              <a:t>I am a WDB and I </a:t>
            </a:r>
            <a:r>
              <a:rPr lang="en-US" u="sng" dirty="0">
                <a:solidFill>
                  <a:schemeClr val="accent5"/>
                </a:solidFill>
              </a:rPr>
              <a:t>do not </a:t>
            </a:r>
            <a:r>
              <a:rPr lang="en-US" dirty="0"/>
              <a:t>have a partnership with my Community College.</a:t>
            </a:r>
          </a:p>
        </p:txBody>
      </p:sp>
    </p:spTree>
    <p:extLst>
      <p:ext uri="{BB962C8B-B14F-4D97-AF65-F5344CB8AC3E}">
        <p14:creationId xmlns:p14="http://schemas.microsoft.com/office/powerpoint/2010/main" val="185242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solidFill>
                  <a:srgbClr val="2C5261"/>
                </a:solidFill>
              </a:rPr>
              <a:pPr/>
              <a:t>7</a:t>
            </a:fld>
            <a:endParaRPr lang="en-US" dirty="0">
              <a:solidFill>
                <a:srgbClr val="2C5261"/>
              </a:solidFill>
            </a:endParaRPr>
          </a:p>
        </p:txBody>
      </p:sp>
      <p:sp>
        <p:nvSpPr>
          <p:cNvPr id="3" name="Title 2"/>
          <p:cNvSpPr>
            <a:spLocks noGrp="1"/>
          </p:cNvSpPr>
          <p:nvPr>
            <p:ph type="title"/>
          </p:nvPr>
        </p:nvSpPr>
        <p:spPr/>
        <p:txBody>
          <a:bodyPr/>
          <a:lstStyle/>
          <a:p>
            <a:r>
              <a:rPr lang="en-US" dirty="0"/>
              <a:t>Grantee Presenters</a:t>
            </a:r>
          </a:p>
        </p:txBody>
      </p:sp>
      <p:sp>
        <p:nvSpPr>
          <p:cNvPr id="5" name="Content Placeholder 4"/>
          <p:cNvSpPr>
            <a:spLocks noGrp="1"/>
          </p:cNvSpPr>
          <p:nvPr>
            <p:ph sz="half" idx="2"/>
          </p:nvPr>
        </p:nvSpPr>
        <p:spPr/>
        <p:txBody>
          <a:bodyPr/>
          <a:lstStyle/>
          <a:p>
            <a:pPr>
              <a:spcAft>
                <a:spcPts val="600"/>
              </a:spcAft>
            </a:pPr>
            <a:r>
              <a:rPr lang="en-US" dirty="0"/>
              <a:t>Julie Parks</a:t>
            </a:r>
          </a:p>
          <a:p>
            <a:pPr marL="6350" lvl="1" indent="-6350"/>
            <a:r>
              <a:rPr lang="en-US" b="1" i="0" dirty="0">
                <a:latin typeface="Arial" panose="020B0604020202020204" pitchFamily="34" charset="0"/>
                <a:cs typeface="Arial" panose="020B0604020202020204" pitchFamily="34" charset="0"/>
              </a:rPr>
              <a:t>AP Project Leader</a:t>
            </a:r>
          </a:p>
          <a:p>
            <a:pPr marL="6350" lvl="1" indent="-6350"/>
            <a:r>
              <a:rPr lang="en-US" i="0" dirty="0">
                <a:latin typeface="Arial" panose="020B0604020202020204" pitchFamily="34" charset="0"/>
                <a:cs typeface="Arial" panose="020B0604020202020204" pitchFamily="34" charset="0"/>
              </a:rPr>
              <a:t>Grand Rapids Community College</a:t>
            </a:r>
          </a:p>
          <a:p>
            <a:pPr marL="6350" lvl="1" indent="-6350"/>
            <a:r>
              <a:rPr lang="en-US" i="0" dirty="0">
                <a:latin typeface="Arial" panose="020B0604020202020204" pitchFamily="34" charset="0"/>
                <a:cs typeface="Arial" panose="020B0604020202020204" pitchFamily="34" charset="0"/>
              </a:rPr>
              <a:t>Grand Rapids, MI </a:t>
            </a:r>
          </a:p>
        </p:txBody>
      </p:sp>
      <p:sp>
        <p:nvSpPr>
          <p:cNvPr id="7" name="Content Placeholder 6"/>
          <p:cNvSpPr>
            <a:spLocks noGrp="1"/>
          </p:cNvSpPr>
          <p:nvPr>
            <p:ph sz="half" idx="1"/>
          </p:nvPr>
        </p:nvSpPr>
        <p:spPr>
          <a:xfrm>
            <a:off x="4439833" y="3975163"/>
            <a:ext cx="5646057" cy="1833273"/>
          </a:xfrm>
        </p:spPr>
        <p:txBody>
          <a:bodyPr/>
          <a:lstStyle/>
          <a:p>
            <a:pPr>
              <a:spcAft>
                <a:spcPts val="600"/>
              </a:spcAft>
            </a:pPr>
            <a:r>
              <a:rPr lang="en-US" dirty="0"/>
              <a:t>Angie Barksdale</a:t>
            </a:r>
          </a:p>
          <a:p>
            <a:pPr marL="6350" lvl="1" indent="-6350">
              <a:buClr>
                <a:srgbClr val="005A7C"/>
              </a:buClr>
            </a:pPr>
            <a:r>
              <a:rPr lang="en-US" b="1" i="0" dirty="0">
                <a:solidFill>
                  <a:srgbClr val="F3F4F4">
                    <a:lumMod val="25000"/>
                  </a:srgbClr>
                </a:solidFill>
                <a:latin typeface="Arial" panose="020B0604020202020204" pitchFamily="34" charset="0"/>
                <a:cs typeface="Arial" panose="020B0604020202020204" pitchFamily="34" charset="0"/>
              </a:rPr>
              <a:t>Chief Operating Officer </a:t>
            </a:r>
          </a:p>
          <a:p>
            <a:pPr marL="6350" lvl="1" indent="-6350">
              <a:buClr>
                <a:srgbClr val="005A7C"/>
              </a:buClr>
            </a:pPr>
            <a:r>
              <a:rPr lang="en-US" i="0" dirty="0">
                <a:solidFill>
                  <a:srgbClr val="F3F4F4">
                    <a:lumMod val="25000"/>
                  </a:srgbClr>
                </a:solidFill>
                <a:latin typeface="Arial" panose="020B0604020202020204" pitchFamily="34" charset="0"/>
                <a:cs typeface="Arial" panose="020B0604020202020204" pitchFamily="34" charset="0"/>
              </a:rPr>
              <a:t>West Michigan Works!</a:t>
            </a:r>
          </a:p>
          <a:p>
            <a:pPr marL="6350" lvl="1" indent="-6350">
              <a:buClr>
                <a:srgbClr val="005A7C"/>
              </a:buClr>
            </a:pPr>
            <a:r>
              <a:rPr lang="en-US" i="0" dirty="0">
                <a:solidFill>
                  <a:srgbClr val="F3F4F4">
                    <a:lumMod val="25000"/>
                  </a:srgbClr>
                </a:solidFill>
                <a:latin typeface="Arial" panose="020B0604020202020204" pitchFamily="34" charset="0"/>
                <a:cs typeface="Arial" panose="020B0604020202020204" pitchFamily="34" charset="0"/>
              </a:rPr>
              <a:t>Grand Rapids, MI</a:t>
            </a:r>
            <a:r>
              <a:rPr lang="en-US" dirty="0">
                <a:solidFill>
                  <a:srgbClr val="F3F4F4">
                    <a:lumMod val="25000"/>
                  </a:srgbClr>
                </a:solidFill>
                <a:latin typeface="Arial" panose="020B0604020202020204" pitchFamily="34" charset="0"/>
                <a:cs typeface="Arial" panose="020B0604020202020204" pitchFamily="34" charset="0"/>
              </a:rPr>
              <a:t> </a:t>
            </a:r>
            <a:endParaRPr lang="en-US" dirty="0"/>
          </a:p>
        </p:txBody>
      </p:sp>
      <p:pic>
        <p:nvPicPr>
          <p:cNvPr id="8" name="Picture Placeholder 2">
            <a:extLst>
              <a:ext uri="{FF2B5EF4-FFF2-40B4-BE49-F238E27FC236}">
                <a16:creationId xmlns:a16="http://schemas.microsoft.com/office/drawing/2014/main" id="{1DD8B960-3EAF-4B40-AC8F-068F31DC4AD8}"/>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tretch>
            <a:fillRect/>
          </a:stretch>
        </p:blipFill>
        <p:spPr>
          <a:xfrm>
            <a:off x="1867296" y="1288742"/>
            <a:ext cx="1573255" cy="2201790"/>
          </a:xfrm>
        </p:spPr>
      </p:pic>
      <p:pic>
        <p:nvPicPr>
          <p:cNvPr id="9" name="Picture Placeholder 2">
            <a:extLst>
              <a:ext uri="{FF2B5EF4-FFF2-40B4-BE49-F238E27FC236}">
                <a16:creationId xmlns:a16="http://schemas.microsoft.com/office/drawing/2014/main" id="{1DD8B960-3EAF-4B40-AC8F-068F31DC4AD8}"/>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rcRect/>
          <a:stretch/>
        </p:blipFill>
        <p:spPr>
          <a:xfrm>
            <a:off x="1867296" y="3946682"/>
            <a:ext cx="1573255" cy="2359883"/>
          </a:xfrm>
          <a:prstGeom prst="round2DiagRect">
            <a:avLst>
              <a:gd name="adj1" fmla="val 11823"/>
              <a:gd name="adj2" fmla="val 0"/>
            </a:avLst>
          </a:prstGeom>
        </p:spPr>
      </p:pic>
    </p:spTree>
    <p:extLst>
      <p:ext uri="{BB962C8B-B14F-4D97-AF65-F5344CB8AC3E}">
        <p14:creationId xmlns:p14="http://schemas.microsoft.com/office/powerpoint/2010/main" val="1205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solidFill>
                  <a:srgbClr val="2C5261"/>
                </a:solidFill>
              </a:rPr>
              <a:pPr/>
              <a:t>8</a:t>
            </a:fld>
            <a:endParaRPr lang="en-US" dirty="0">
              <a:solidFill>
                <a:srgbClr val="2C5261"/>
              </a:solidFill>
            </a:endParaRPr>
          </a:p>
        </p:txBody>
      </p:sp>
      <p:sp>
        <p:nvSpPr>
          <p:cNvPr id="3" name="Title 2"/>
          <p:cNvSpPr>
            <a:spLocks noGrp="1"/>
          </p:cNvSpPr>
          <p:nvPr>
            <p:ph type="title"/>
          </p:nvPr>
        </p:nvSpPr>
        <p:spPr/>
        <p:txBody>
          <a:bodyPr/>
          <a:lstStyle/>
          <a:p>
            <a:r>
              <a:rPr lang="en-US" dirty="0"/>
              <a:t>Grantee Presenters</a:t>
            </a:r>
          </a:p>
        </p:txBody>
      </p:sp>
      <p:sp>
        <p:nvSpPr>
          <p:cNvPr id="5" name="Content Placeholder 4"/>
          <p:cNvSpPr>
            <a:spLocks noGrp="1"/>
          </p:cNvSpPr>
          <p:nvPr>
            <p:ph sz="half" idx="2"/>
          </p:nvPr>
        </p:nvSpPr>
        <p:spPr/>
        <p:txBody>
          <a:bodyPr/>
          <a:lstStyle/>
          <a:p>
            <a:pPr>
              <a:spcAft>
                <a:spcPts val="600"/>
              </a:spcAft>
            </a:pPr>
            <a:r>
              <a:rPr lang="en-US" dirty="0" err="1"/>
              <a:t>Mellisa</a:t>
            </a:r>
            <a:r>
              <a:rPr lang="en-US" dirty="0"/>
              <a:t> </a:t>
            </a:r>
            <a:r>
              <a:rPr lang="en-US" dirty="0" err="1"/>
              <a:t>Leaming</a:t>
            </a:r>
            <a:endParaRPr lang="en-US" dirty="0"/>
          </a:p>
          <a:p>
            <a:pPr marL="6350" lvl="1" indent="-6350"/>
            <a:r>
              <a:rPr lang="en-US" b="1" i="0" dirty="0">
                <a:latin typeface="Arial" panose="020B0604020202020204" pitchFamily="34" charset="0"/>
                <a:cs typeface="Arial" panose="020B0604020202020204" pitchFamily="34" charset="0"/>
              </a:rPr>
              <a:t>Director of Operations </a:t>
            </a:r>
          </a:p>
          <a:p>
            <a:pPr marL="6350" lvl="1" indent="-6350"/>
            <a:r>
              <a:rPr lang="en-US" i="0" dirty="0">
                <a:latin typeface="Arial" panose="020B0604020202020204" pitchFamily="34" charset="0"/>
                <a:cs typeface="Arial" panose="020B0604020202020204" pitchFamily="34" charset="0"/>
              </a:rPr>
              <a:t>Region 4 Workforce Board</a:t>
            </a:r>
          </a:p>
          <a:p>
            <a:pPr marL="6350" lvl="1" indent="-6350"/>
            <a:r>
              <a:rPr lang="en-US" i="0" dirty="0">
                <a:latin typeface="Arial" panose="020B0604020202020204" pitchFamily="34" charset="0"/>
                <a:cs typeface="Arial" panose="020B0604020202020204" pitchFamily="34" charset="0"/>
              </a:rPr>
              <a:t>Lafayette, IN</a:t>
            </a:r>
          </a:p>
        </p:txBody>
      </p:sp>
      <p:sp>
        <p:nvSpPr>
          <p:cNvPr id="7" name="Content Placeholder 6"/>
          <p:cNvSpPr>
            <a:spLocks noGrp="1"/>
          </p:cNvSpPr>
          <p:nvPr>
            <p:ph sz="half" idx="1"/>
          </p:nvPr>
        </p:nvSpPr>
        <p:spPr>
          <a:xfrm>
            <a:off x="4439833" y="4027186"/>
            <a:ext cx="6037667" cy="1833273"/>
          </a:xfrm>
        </p:spPr>
        <p:txBody>
          <a:bodyPr/>
          <a:lstStyle/>
          <a:p>
            <a:pPr>
              <a:spcAft>
                <a:spcPts val="600"/>
              </a:spcAft>
            </a:pPr>
            <a:r>
              <a:rPr lang="en-US" dirty="0"/>
              <a:t>Cindy Randolph</a:t>
            </a:r>
          </a:p>
          <a:p>
            <a:pPr marL="6350" lvl="1" indent="-6350">
              <a:buClr>
                <a:srgbClr val="005A7C"/>
              </a:buClr>
            </a:pPr>
            <a:r>
              <a:rPr lang="en-US" b="1" i="0" dirty="0">
                <a:solidFill>
                  <a:srgbClr val="F3F4F4">
                    <a:lumMod val="25000"/>
                  </a:srgbClr>
                </a:solidFill>
                <a:latin typeface="Arial" panose="020B0604020202020204" pitchFamily="34" charset="0"/>
                <a:cs typeface="Arial" panose="020B0604020202020204" pitchFamily="34" charset="0"/>
              </a:rPr>
              <a:t>Executive Director of Career Experiences and Student Talent Connections</a:t>
            </a:r>
          </a:p>
          <a:p>
            <a:pPr marL="6350" lvl="1" indent="-6350">
              <a:buClr>
                <a:srgbClr val="005A7C"/>
              </a:buClr>
            </a:pPr>
            <a:r>
              <a:rPr lang="en-US" i="0" dirty="0">
                <a:solidFill>
                  <a:srgbClr val="F3F4F4">
                    <a:lumMod val="25000"/>
                  </a:srgbClr>
                </a:solidFill>
                <a:latin typeface="Arial" panose="020B0604020202020204" pitchFamily="34" charset="0"/>
                <a:cs typeface="Arial" panose="020B0604020202020204" pitchFamily="34" charset="0"/>
              </a:rPr>
              <a:t>Ivy Tech Community College</a:t>
            </a:r>
          </a:p>
          <a:p>
            <a:pPr marL="6350" lvl="1" indent="-6350">
              <a:buClr>
                <a:srgbClr val="005A7C"/>
              </a:buClr>
            </a:pPr>
            <a:r>
              <a:rPr lang="en-US" i="0" dirty="0">
                <a:solidFill>
                  <a:srgbClr val="F3F4F4">
                    <a:lumMod val="25000"/>
                  </a:srgbClr>
                </a:solidFill>
                <a:latin typeface="Arial" panose="020B0604020202020204" pitchFamily="34" charset="0"/>
                <a:cs typeface="Arial" panose="020B0604020202020204" pitchFamily="34" charset="0"/>
              </a:rPr>
              <a:t>Indianapolis, IN </a:t>
            </a:r>
          </a:p>
        </p:txBody>
      </p:sp>
      <p:pic>
        <p:nvPicPr>
          <p:cNvPr id="8" name="Picture Placeholder 2">
            <a:extLst>
              <a:ext uri="{FF2B5EF4-FFF2-40B4-BE49-F238E27FC236}">
                <a16:creationId xmlns:a16="http://schemas.microsoft.com/office/drawing/2014/main" id="{1DD8B960-3EAF-4B40-AC8F-068F31DC4AD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19728" y="1288742"/>
            <a:ext cx="1600200" cy="2133600"/>
          </a:xfrm>
        </p:spPr>
      </p:pic>
      <p:pic>
        <p:nvPicPr>
          <p:cNvPr id="9" name="Picture Placeholder 2">
            <a:extLst>
              <a:ext uri="{FF2B5EF4-FFF2-40B4-BE49-F238E27FC236}">
                <a16:creationId xmlns:a16="http://schemas.microsoft.com/office/drawing/2014/main" id="{1DD8B960-3EAF-4B40-AC8F-068F31DC4AD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714500" y="3726697"/>
            <a:ext cx="1795844" cy="2434250"/>
          </a:xfrm>
          <a:prstGeom prst="round2DiagRect">
            <a:avLst>
              <a:gd name="adj1" fmla="val 11823"/>
              <a:gd name="adj2" fmla="val 0"/>
            </a:avLst>
          </a:prstGeom>
        </p:spPr>
      </p:pic>
    </p:spTree>
    <p:extLst>
      <p:ext uri="{BB962C8B-B14F-4D97-AF65-F5344CB8AC3E}">
        <p14:creationId xmlns:p14="http://schemas.microsoft.com/office/powerpoint/2010/main" val="191306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solidFill>
                  <a:srgbClr val="2C5261"/>
                </a:solidFill>
              </a:rPr>
              <a:pPr/>
              <a:t>9</a:t>
            </a:fld>
            <a:endParaRPr lang="en-US" dirty="0">
              <a:solidFill>
                <a:srgbClr val="2C5261"/>
              </a:solidFill>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691950" y="2379867"/>
            <a:ext cx="6353908" cy="1607614"/>
          </a:xfrm>
        </p:spPr>
        <p:txBody>
          <a:bodyPr>
            <a:normAutofit/>
          </a:bodyPr>
          <a:lstStyle/>
          <a:p>
            <a:r>
              <a:rPr lang="en-US" sz="4000" dirty="0">
                <a:solidFill>
                  <a:srgbClr val="C00000"/>
                </a:solidFill>
                <a:latin typeface="Arial" pitchFamily="34" charset="0"/>
                <a:cs typeface="Arial" pitchFamily="34" charset="0"/>
              </a:rPr>
              <a:t>WDB and Community College Partnerships </a:t>
            </a:r>
          </a:p>
        </p:txBody>
      </p:sp>
    </p:spTree>
    <p:extLst>
      <p:ext uri="{BB962C8B-B14F-4D97-AF65-F5344CB8AC3E}">
        <p14:creationId xmlns:p14="http://schemas.microsoft.com/office/powerpoint/2010/main" val="1718975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Effective Community College-Workforce Development Board Partnerships &amp;quot;&quot;/&gt;&lt;property id=&quot;20307&quot; value=&quot;256&quot;/&gt;&lt;/object&gt;&lt;object type=&quot;3&quot; unique_id=&quot;10004&quot;&gt;&lt;property id=&quot;20148&quot; value=&quot;5&quot;/&gt;&lt;property id=&quot;20300&quot; value=&quot;Slide 2 - &amp;quot;Let’s get to know who is on the call today. Using the poll, select the role that you play in your America’s Promise&quot;/&gt;&lt;property id=&quot;20307&quot; value=&quot;306&quot;/&gt;&lt;/object&gt;&lt;object type=&quot;3&quot; unique_id=&quot;10005&quot;&gt;&lt;property id=&quot;20148&quot; value=&quot;5&quot;/&gt;&lt;property id=&quot;20300&quot; value=&quot;Slide 3 - &amp;quot;Today’s Moderator&amp;quot;&quot;/&gt;&lt;property id=&quot;20307&quot; value=&quot;296&quot;/&gt;&lt;/object&gt;&lt;object type=&quot;3&quot; unique_id=&quot;10006&quot;&gt;&lt;property id=&quot;20148&quot; value=&quot;5&quot;/&gt;&lt;property id=&quot;20300&quot; value=&quot;Slide 4 - &amp;quot;Today’s Facilitator&amp;quot;&quot;/&gt;&lt;property id=&quot;20307&quot; value=&quot;307&quot;/&gt;&lt;/object&gt;&lt;object type=&quot;3&quot; unique_id=&quot;10008&quot;&gt;&lt;property id=&quot;20148&quot; value=&quot;5&quot;/&gt;&lt;property id=&quot;20300&quot; value=&quot;Slide 6 - &amp;quot; Poll: Partnerships between WDBs and Community Colleges &amp;quot;&quot;/&gt;&lt;property id=&quot;20307&quot; value=&quot;308&quot;/&gt;&lt;/object&gt;&lt;object type=&quot;3&quot; unique_id=&quot;10009&quot;&gt;&lt;property id=&quot;20148&quot; value=&quot;5&quot;/&gt;&lt;property id=&quot;20300&quot; value=&quot;Slide 7 - &amp;quot;Grantee Presenters&amp;quot;&quot;/&gt;&lt;property id=&quot;20307&quot; value=&quot;341&quot;/&gt;&lt;/object&gt;&lt;object type=&quot;3&quot; unique_id=&quot;10011&quot;&gt;&lt;property id=&quot;20148&quot; value=&quot;5&quot;/&gt;&lt;property id=&quot;20300&quot; value=&quot;Slide 9 - &amp;quot;WDB and Community College Partnerships &amp;quot;&quot;/&gt;&lt;property id=&quot;20307&quot; value=&quot;311&quot;/&gt;&lt;/object&gt;&lt;object type=&quot;3&quot; unique_id=&quot;10013&quot;&gt;&lt;property id=&quot;20148&quot; value=&quot;5&quot;/&gt;&lt;property id=&quot;20300&quot; value=&quot;Slide 14 - &amp;quot;Key Takeaways – Powerhouse Partnerships Community Colleges and Workforce Boards Working Together &amp;quot;&quot;/&gt;&lt;property id=&quot;20307&quot; value=&quot;335&quot;/&gt;&lt;/object&gt;&lt;object type=&quot;3&quot; unique_id=&quot;10035&quot;&gt;&lt;property id=&quot;20148&quot; value=&quot;5&quot;/&gt;&lt;property id=&quot;20300&quot; value=&quot;Slide 16 - &amp;quot;Any Questions?&amp;quot;&quot;/&gt;&lt;property id=&quot;20307&quot; value=&quot;327&quot;/&gt;&lt;/object&gt;&lt;object type=&quot;3&quot; unique_id=&quot;10036&quot;&gt;&lt;property id=&quot;20148&quot; value=&quot;5&quot;/&gt;&lt;property id=&quot;20300&quot; value=&quot;Slide 17 - &amp;quot;Final Remarks &amp;quot;&quot;/&gt;&lt;property id=&quot;20307&quot; value=&quot;323&quot;/&gt;&lt;/object&gt;&lt;object type=&quot;3&quot; unique_id=&quot;10037&quot;&gt;&lt;property id=&quot;20148&quot; value=&quot;5&quot;/&gt;&lt;property id=&quot;20300&quot; value=&quot;Slide 18 - &amp;quot;Save-the-Date&amp;quot;&quot;/&gt;&lt;property id=&quot;20307&quot; value=&quot;325&quot;/&gt;&lt;/object&gt;&lt;object type=&quot;3&quot; unique_id=&quot;10038&quot;&gt;&lt;property id=&quot;20148&quot; value=&quot;5&quot;/&gt;&lt;property id=&quot;20300&quot; value=&quot;Slide 19 - &amp;quot;Contact Information&amp;quot;&quot;/&gt;&lt;property id=&quot;20307&quot; value=&quot;324&quot;/&gt;&lt;/object&gt;&lt;object type=&quot;3&quot; unique_id=&quot;10039&quot;&gt;&lt;property id=&quot;20148&quot; value=&quot;5&quot;/&gt;&lt;property id=&quot;20300&quot; value=&quot;Slide 20 - &amp;quot;Thank you&amp;quot;&quot;/&gt;&lt;property id=&quot;20307&quot; value=&quot;322&quot;/&gt;&lt;/object&gt;&lt;object type=&quot;3&quot; unique_id=&quot;10079&quot;&gt;&lt;property id=&quot;20148&quot; value=&quot;5&quot;/&gt;&lt;property id=&quot;20300&quot; value=&quot;Slide 5 - &amp;quot;Today’s Objectives&amp;quot;&quot;/&gt;&lt;property id=&quot;20307&quot; value=&quot;295&quot;/&gt;&lt;/object&gt;&lt;object type=&quot;3&quot; unique_id=&quot;10080&quot;&gt;&lt;property id=&quot;20148&quot; value=&quot;5&quot;/&gt;&lt;property id=&quot;20300&quot; value=&quot;Slide 8 - &amp;quot;Grantee Presenters&amp;quot;&quot;/&gt;&lt;property id=&quot;20307&quot; value=&quot;342&quot;/&gt;&lt;/object&gt;&lt;object type=&quot;3&quot; unique_id=&quot;10081&quot;&gt;&lt;property id=&quot;20148&quot; value=&quot;5&quot;/&gt;&lt;property id=&quot;20300&quot; value=&quot;Slide 10 - &amp;quot;Establishing the Partnership&amp;quot;&quot;/&gt;&lt;property id=&quot;20307&quot; value=&quot;343&quot;/&gt;&lt;/object&gt;&lt;object type=&quot;3&quot; unique_id=&quot;10082&quot;&gt;&lt;property id=&quot;20148&quot; value=&quot;5&quot;/&gt;&lt;property id=&quot;20300&quot; value=&quot;Slide 11 - &amp;quot;Programming and Engagement&amp;quot;&quot;/&gt;&lt;property id=&quot;20307&quot; value=&quot;344&quot;/&gt;&lt;/object&gt;&lt;object type=&quot;3&quot; unique_id=&quot;10083&quot;&gt;&lt;property id=&quot;20148&quot; value=&quot;5&quot;/&gt;&lt;property id=&quot;20300&quot; value=&quot;Slide 12 - &amp;quot;Partnerships: Sustainability &amp;quot;&quot;/&gt;&lt;property id=&quot;20307&quot; value=&quot;345&quot;/&gt;&lt;/object&gt;&lt;object type=&quot;3&quot; unique_id=&quot;10084&quot;&gt;&lt;property id=&quot;20148&quot; value=&quot;5&quot;/&gt;&lt;property id=&quot;20300&quot; value=&quot;Slide 13 - &amp;quot;Powerhouse Partnerships  Community Colleges and Workforce Boards Working Together&amp;quot;&quot;/&gt;&lt;property id=&quot;20307&quot; value=&quot;347&quot;/&gt;&lt;/object&gt;&lt;object type=&quot;3&quot; unique_id=&quot;10085&quot;&gt;&lt;property id=&quot;20148&quot; value=&quot;5&quot;/&gt;&lt;property id=&quot;20300&quot; value=&quot;Slide 15 - &amp;quot;Key Takeaways – Powerhouse Partnerships Community Colleges and Workforce Boards Working Together &amp;quot;&quot;/&gt;&lt;property id=&quot;20307&quot; value=&quot;346&quot;/&gt;&lt;/object&gt;&lt;/object&gt;&lt;object type=&quot;8&quot; unique_id=&quot;10078&quot;&gt;&lt;/object&gt;&lt;/object&gt;&lt;/database&gt;"/>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6011</TotalTime>
  <Words>787</Words>
  <Application>Microsoft Office PowerPoint</Application>
  <PresentationFormat>Widescreen</PresentationFormat>
  <Paragraphs>137</Paragraphs>
  <Slides>20</Slides>
  <Notes>9</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20</vt:i4>
      </vt:variant>
    </vt:vector>
  </HeadingPairs>
  <TitlesOfParts>
    <vt:vector size="44"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1_People Slides</vt:lpstr>
      <vt:lpstr>1_General Content</vt:lpstr>
      <vt:lpstr>2_General Content</vt:lpstr>
      <vt:lpstr>3_General Content</vt:lpstr>
      <vt:lpstr>4_General Content</vt:lpstr>
      <vt:lpstr>1_Interactive Slides</vt:lpstr>
      <vt:lpstr>2_People Slides</vt:lpstr>
      <vt:lpstr>5_General Content</vt:lpstr>
      <vt:lpstr>6_General Content</vt:lpstr>
      <vt:lpstr>7_General Content</vt:lpstr>
      <vt:lpstr>1_Special Content</vt:lpstr>
      <vt:lpstr>Effective Community College-Workforce Development Board Partnerships </vt:lpstr>
      <vt:lpstr>Let’s get to know who is on the call today. Using the poll, select the role that you play in your America’s Promise grant.</vt:lpstr>
      <vt:lpstr>Today’s Moderator</vt:lpstr>
      <vt:lpstr>Today’s Facilitator</vt:lpstr>
      <vt:lpstr>Today’s Objectives</vt:lpstr>
      <vt:lpstr> Poll: Partnerships between WDBs and Community Colleges </vt:lpstr>
      <vt:lpstr>Grantee Presenters</vt:lpstr>
      <vt:lpstr>Grantee Presenters</vt:lpstr>
      <vt:lpstr>WDB and Community College Partnerships </vt:lpstr>
      <vt:lpstr>Establishing the Partnership</vt:lpstr>
      <vt:lpstr>Programming and Engagement</vt:lpstr>
      <vt:lpstr>Partnerships: Sustainability </vt:lpstr>
      <vt:lpstr>Powerhouse Partnerships  Community Colleges and Workforce Boards Working Together</vt:lpstr>
      <vt:lpstr>Key Takeaways – Powerhouse Partnerships Community Colleges and Workforce Boards Working Together </vt:lpstr>
      <vt:lpstr>Key Takeaways – Powerhouse Partnerships Community Colleges and Workforce Boards Working Together </vt:lpstr>
      <vt:lpstr>Any Questions?</vt:lpstr>
      <vt:lpstr>Final Remarks </vt:lpstr>
      <vt:lpstr>Save-the-Date</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303</cp:revision>
  <dcterms:created xsi:type="dcterms:W3CDTF">2019-06-21T16:58:05Z</dcterms:created>
  <dcterms:modified xsi:type="dcterms:W3CDTF">2020-05-28T13:36:33Z</dcterms:modified>
</cp:coreProperties>
</file>