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2" r:id="rId6"/>
    <p:sldMasterId id="2147483744" r:id="rId7"/>
    <p:sldMasterId id="2147483728" r:id="rId8"/>
    <p:sldMasterId id="2147483670" r:id="rId9"/>
    <p:sldMasterId id="2147483658" r:id="rId10"/>
    <p:sldMasterId id="2147483684" r:id="rId11"/>
    <p:sldMasterId id="2147483699" r:id="rId12"/>
    <p:sldMasterId id="2147483717" r:id="rId13"/>
    <p:sldMasterId id="2147483756" r:id="rId14"/>
  </p:sldMasterIdLst>
  <p:notesMasterIdLst>
    <p:notesMasterId r:id="rId53"/>
  </p:notesMasterIdLst>
  <p:sldIdLst>
    <p:sldId id="277" r:id="rId15"/>
    <p:sldId id="256" r:id="rId16"/>
    <p:sldId id="296" r:id="rId17"/>
    <p:sldId id="330" r:id="rId18"/>
    <p:sldId id="278" r:id="rId19"/>
    <p:sldId id="295" r:id="rId20"/>
    <p:sldId id="321" r:id="rId21"/>
    <p:sldId id="309" r:id="rId22"/>
    <p:sldId id="322" r:id="rId23"/>
    <p:sldId id="311" r:id="rId24"/>
    <p:sldId id="312" r:id="rId25"/>
    <p:sldId id="376" r:id="rId26"/>
    <p:sldId id="331" r:id="rId27"/>
    <p:sldId id="334" r:id="rId28"/>
    <p:sldId id="345" r:id="rId29"/>
    <p:sldId id="337" r:id="rId30"/>
    <p:sldId id="335" r:id="rId31"/>
    <p:sldId id="338" r:id="rId32"/>
    <p:sldId id="339" r:id="rId33"/>
    <p:sldId id="323" r:id="rId34"/>
    <p:sldId id="324" r:id="rId35"/>
    <p:sldId id="325" r:id="rId36"/>
    <p:sldId id="346" r:id="rId37"/>
    <p:sldId id="344" r:id="rId38"/>
    <p:sldId id="342" r:id="rId39"/>
    <p:sldId id="363" r:id="rId40"/>
    <p:sldId id="350" r:id="rId41"/>
    <p:sldId id="353" r:id="rId42"/>
    <p:sldId id="352" r:id="rId43"/>
    <p:sldId id="355" r:id="rId44"/>
    <p:sldId id="328" r:id="rId45"/>
    <p:sldId id="364" r:id="rId46"/>
    <p:sldId id="361" r:id="rId47"/>
    <p:sldId id="369" r:id="rId48"/>
    <p:sldId id="377" r:id="rId49"/>
    <p:sldId id="373" r:id="rId50"/>
    <p:sldId id="372" r:id="rId51"/>
    <p:sldId id="375" r:id="rId52"/>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39D6E3-66D0-4A2D-AE69-5AEADE8E6E20}">
          <p14:sldIdLst>
            <p14:sldId id="277"/>
            <p14:sldId id="256"/>
            <p14:sldId id="296"/>
            <p14:sldId id="330"/>
            <p14:sldId id="278"/>
            <p14:sldId id="295"/>
            <p14:sldId id="321"/>
            <p14:sldId id="309"/>
            <p14:sldId id="322"/>
            <p14:sldId id="311"/>
            <p14:sldId id="312"/>
            <p14:sldId id="376"/>
            <p14:sldId id="331"/>
            <p14:sldId id="334"/>
            <p14:sldId id="345"/>
            <p14:sldId id="337"/>
            <p14:sldId id="335"/>
            <p14:sldId id="338"/>
            <p14:sldId id="339"/>
            <p14:sldId id="323"/>
            <p14:sldId id="324"/>
            <p14:sldId id="325"/>
            <p14:sldId id="346"/>
            <p14:sldId id="344"/>
            <p14:sldId id="342"/>
            <p14:sldId id="363"/>
            <p14:sldId id="350"/>
            <p14:sldId id="353"/>
            <p14:sldId id="352"/>
            <p14:sldId id="355"/>
            <p14:sldId id="328"/>
            <p14:sldId id="364"/>
            <p14:sldId id="361"/>
            <p14:sldId id="369"/>
            <p14:sldId id="377"/>
            <p14:sldId id="373"/>
            <p14:sldId id="372"/>
            <p14:sldId id="37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Wilkins" initials="PW" lastIdx="8" clrIdx="1">
    <p:extLst>
      <p:ext uri="{19B8F6BF-5375-455C-9EA6-DF929625EA0E}">
        <p15:presenceInfo xmlns:p15="http://schemas.microsoft.com/office/powerpoint/2012/main" userId="de0b273300bdd242" providerId="Windows Live"/>
      </p:ext>
    </p:extLst>
  </p:cmAuthor>
  <p:cmAuthor id="2" name="Meche McNeace" initials="MM" lastIdx="3" clrIdx="2">
    <p:extLst>
      <p:ext uri="{19B8F6BF-5375-455C-9EA6-DF929625EA0E}">
        <p15:presenceInfo xmlns:p15="http://schemas.microsoft.com/office/powerpoint/2012/main" userId="S-1-5-21-2522062978-2635407418-847139880-44761" providerId="AD"/>
      </p:ext>
    </p:extLst>
  </p:cmAuthor>
  <p:cmAuthor id="3" name="Bennett Pudlin" initials="BP" lastIdx="4" clrIdx="3">
    <p:extLst>
      <p:ext uri="{19B8F6BF-5375-455C-9EA6-DF929625EA0E}">
        <p15:presenceInfo xmlns:p15="http://schemas.microsoft.com/office/powerpoint/2012/main" userId="Bennett Pud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0" autoAdjust="0"/>
    <p:restoredTop sz="89945" autoAdjust="0"/>
  </p:normalViewPr>
  <p:slideViewPr>
    <p:cSldViewPr snapToGrid="0">
      <p:cViewPr varScale="1">
        <p:scale>
          <a:sx n="66" d="100"/>
          <a:sy n="66" d="100"/>
        </p:scale>
        <p:origin x="816" y="36"/>
      </p:cViewPr>
      <p:guideLst/>
    </p:cSldViewPr>
  </p:slideViewPr>
  <p:outlineViewPr>
    <p:cViewPr>
      <p:scale>
        <a:sx n="33" d="100"/>
        <a:sy n="33" d="100"/>
      </p:scale>
      <p:origin x="0" y="-2529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9" d="100"/>
          <a:sy n="89" d="100"/>
        </p:scale>
        <p:origin x="3802"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6.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424265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14647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338614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62942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961271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233" name="Google Shape;233;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75397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28861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260" name="Google Shape;260;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29751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42" name="Google Shape;242;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946461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9" name="Google Shape;269;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05773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190161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523498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42116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2423422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4268753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128897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0" name="Google Shape;340;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526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2722950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443" name="Google Shape;443;p4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1765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210319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643241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02750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2464195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148043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400773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2" name="Google Shape;532;p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725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1401850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3989245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3956184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9" name="Google Shape;559;p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820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1777637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5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Noto Sans Symbols"/>
              <a:buNone/>
            </a:pPr>
            <a:endParaRPr dirty="0"/>
          </a:p>
        </p:txBody>
      </p:sp>
      <p:sp>
        <p:nvSpPr>
          <p:cNvPr id="594" name="Google Shape;594;p5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0843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52718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71214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35174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70738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48637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402395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sv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emf"/><Relationship Id="rId5" Type="http://schemas.openxmlformats.org/officeDocument/2006/relationships/image" Target="../media/image16.svg"/><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7.xml"/><Relationship Id="rId4" Type="http://schemas.openxmlformats.org/officeDocument/2006/relationships/image" Target="../media/image31.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7.xml"/><Relationship Id="rId4" Type="http://schemas.openxmlformats.org/officeDocument/2006/relationships/image" Target="../media/image3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9.xml"/><Relationship Id="rId11" Type="http://schemas.openxmlformats.org/officeDocument/2006/relationships/image" Target="../media/image1.emf"/><Relationship Id="rId5" Type="http://schemas.openxmlformats.org/officeDocument/2006/relationships/tags" Target="../tags/tag19.xml"/><Relationship Id="rId10" Type="http://schemas.openxmlformats.org/officeDocument/2006/relationships/image" Target="../media/image6.png"/><Relationship Id="rId4" Type="http://schemas.openxmlformats.org/officeDocument/2006/relationships/tags" Target="../tags/tag18.xml"/><Relationship Id="rId9"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3.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Master" Target="../slideMasters/slideMaster9.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1.emf"/><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4.svg"/></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9.xml"/><Relationship Id="rId5" Type="http://schemas.openxmlformats.org/officeDocument/2006/relationships/tags" Target="../tags/tag35.xml"/><Relationship Id="rId4" Type="http://schemas.openxmlformats.org/officeDocument/2006/relationships/tags" Target="../tags/tag3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0.xml"/><Relationship Id="rId4" Type="http://schemas.openxmlformats.org/officeDocument/2006/relationships/image" Target="../media/image31.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p:nvPr>
        </p:nvSpPr>
        <p:spPr>
          <a:xfrm>
            <a:off x="5494430" y="1848394"/>
            <a:ext cx="6217920" cy="2695824"/>
          </a:xfrm>
        </p:spPr>
        <p:txBody>
          <a:bodyPr lIns="91440" anchor="ctr">
            <a:noAutofit/>
          </a:bodyPr>
          <a:lstStyle>
            <a:lvl1pPr algn="ctr">
              <a:defRPr sz="2400" b="1">
                <a:solidFill>
                  <a:schemeClr val="accent2"/>
                </a:solidFill>
                <a:latin typeface="+mn-lt"/>
              </a:defRPr>
            </a:lvl1pPr>
          </a:lstStyle>
          <a:p>
            <a:endParaRPr lang="en-US" dirty="0"/>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ctr">
              <a:buNone/>
              <a:defRPr sz="2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Prospective Applicant Information Webinar</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58B7785-F6D6-45F8-833E-07BD84680091}"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0955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1"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1" y="2571750"/>
            <a:ext cx="8362951"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1" cy="1478758"/>
          </a:xfrm>
        </p:spPr>
        <p:txBody>
          <a:bodyPr lIns="91440" anchor="ctr">
            <a:noAutofit/>
          </a:bodyPr>
          <a:lstStyle>
            <a:lvl1pPr algn="ctr">
              <a:defRPr sz="405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10"/>
            <a:ext cx="5630771" cy="1135061"/>
          </a:xfrm>
        </p:spPr>
        <p:txBody>
          <a:bodyPr>
            <a:normAutofit/>
          </a:bodyPr>
          <a:lstStyle>
            <a:lvl1pPr marL="0" indent="0" algn="l">
              <a:buNone/>
              <a:defRPr sz="21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1500" b="0" i="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249662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4E9A49-9C8B-4FDD-88C4-56E8F5F577B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385150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E9A49-9C8B-4FDD-88C4-56E8F5F577B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269124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4E9A49-9C8B-4FDD-88C4-56E8F5F577B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607346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4E9A49-9C8B-4FDD-88C4-56E8F5F577B9}"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42877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4E9A49-9C8B-4FDD-88C4-56E8F5F577B9}"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326735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4E9A49-9C8B-4FDD-88C4-56E8F5F577B9}"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267449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E9A49-9C8B-4FDD-88C4-56E8F5F577B9}"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414544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E9A49-9C8B-4FDD-88C4-56E8F5F577B9}"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2961998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E9A49-9C8B-4FDD-88C4-56E8F5F577B9}"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3405493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E9A49-9C8B-4FDD-88C4-56E8F5F577B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609763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E9A49-9C8B-4FDD-88C4-56E8F5F577B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DBF60-8FC0-4243-9B06-F16F376DF2A1}" type="slidenum">
              <a:rPr lang="en-US" smtClean="0"/>
              <a:t>‹#›</a:t>
            </a:fld>
            <a:endParaRPr lang="en-US"/>
          </a:p>
        </p:txBody>
      </p:sp>
    </p:spTree>
    <p:extLst>
      <p:ext uri="{BB962C8B-B14F-4D97-AF65-F5344CB8AC3E}">
        <p14:creationId xmlns:p14="http://schemas.microsoft.com/office/powerpoint/2010/main" val="2351692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8467C-D6ED-4775-AB87-D7F2EFB8B76F}"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579736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8467C-D6ED-4775-AB87-D7F2EFB8B76F}"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2837475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8467C-D6ED-4775-AB87-D7F2EFB8B76F}"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1039540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8467C-D6ED-4775-AB87-D7F2EFB8B76F}"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2442905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8467C-D6ED-4775-AB87-D7F2EFB8B76F}"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2675043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8467C-D6ED-4775-AB87-D7F2EFB8B76F}"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3616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8467C-D6ED-4775-AB87-D7F2EFB8B76F}"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1347106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8467C-D6ED-4775-AB87-D7F2EFB8B76F}"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3959913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8467C-D6ED-4775-AB87-D7F2EFB8B76F}"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1698463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8467C-D6ED-4775-AB87-D7F2EFB8B76F}"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2857850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8467C-D6ED-4775-AB87-D7F2EFB8B76F}"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FC789-AF25-418D-972D-A744184948FE}" type="slidenum">
              <a:rPr lang="en-US" smtClean="0"/>
              <a:t>‹#›</a:t>
            </a:fld>
            <a:endParaRPr lang="en-US"/>
          </a:p>
        </p:txBody>
      </p:sp>
    </p:spTree>
    <p:extLst>
      <p:ext uri="{BB962C8B-B14F-4D97-AF65-F5344CB8AC3E}">
        <p14:creationId xmlns:p14="http://schemas.microsoft.com/office/powerpoint/2010/main" val="3127977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030">
                  <a:lumMod val="90000"/>
                  <a:lumOff val="1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12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030">
                  <a:lumMod val="90000"/>
                  <a:lumOff val="1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186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304556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2"/>
            <a:ext cx="12192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pic>
        <p:nvPicPr>
          <p:cNvPr id="11" name="Picture 10" descr="wrfgps-logo.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
        <p:nvSpPr>
          <p:cNvPr id="12" name="Rectangle 11"/>
          <p:cNvSpPr/>
          <p:nvPr userDrawn="1"/>
        </p:nvSpPr>
        <p:spPr>
          <a:xfrm>
            <a:off x="7843727" y="6070006"/>
            <a:ext cx="32512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3" name="Rectangle 12"/>
          <p:cNvSpPr/>
          <p:nvPr userDrawn="1"/>
        </p:nvSpPr>
        <p:spPr>
          <a:xfrm>
            <a:off x="8632605" y="-1933"/>
            <a:ext cx="2730499"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pic>
        <p:nvPicPr>
          <p:cNvPr id="8" name="Picture 7"/>
          <p:cNvPicPr>
            <a:picLocks noChangeAspect="1"/>
          </p:cNvPicPr>
          <p:nvPr userDrawn="1"/>
        </p:nvPicPr>
        <p:blipFill rotWithShape="1">
          <a:blip r:embed="rId3"/>
          <a:srcRect r="66253"/>
          <a:stretch/>
        </p:blipFill>
        <p:spPr>
          <a:xfrm>
            <a:off x="9997856" y="568"/>
            <a:ext cx="2194145"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11353800" y="0"/>
            <a:ext cx="83820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7" name="TextBox 16"/>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11405147" y="5040638"/>
            <a:ext cx="790084"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34989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1"/>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2"/>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3"/>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p:custDataLst>
              <p:tags r:id="rId4"/>
            </p:custDataLst>
          </p:nvPr>
        </p:nvPicPr>
        <p:blipFill>
          <a:blip r:embed="rId11"/>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p:custDataLst>
              <p:tags r:id="rId5"/>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30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0351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custDataLst>
                  <p:tags r:id="rId1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custDataLst>
                  <p:tags r:id="rId1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7"/>
              </p:custDataLst>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8"/>
              </p:custDataLst>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9"/>
              </p:custDataLst>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5"/>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3"/>
            </p:custDataLst>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4"/>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5"/>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6"/>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31113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331078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99857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38572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6975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0195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305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3119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36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01"/>
            <a:ext cx="6217920" cy="1135061"/>
          </a:xfrm>
        </p:spPr>
        <p:txBody>
          <a:bodyPr>
            <a:normAutofit/>
          </a:bodyPr>
          <a:lstStyle>
            <a:lvl1pPr marL="0" indent="0" algn="l">
              <a:buNone/>
              <a:defRPr sz="21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8"/>
            <a:ext cx="2743200" cy="365125"/>
          </a:xfrm>
          <a:prstGeom prst="rect">
            <a:avLst/>
          </a:prstGeom>
        </p:spPr>
        <p:txBody>
          <a:bodyPr/>
          <a:lstStyle>
            <a:lvl1pPr algn="ctr">
              <a:defRPr sz="1500">
                <a:solidFill>
                  <a:schemeClr val="bg1"/>
                </a:solidFill>
              </a:defRPr>
            </a:lvl1pPr>
          </a:lstStyle>
          <a:p>
            <a:pPr defTabSz="685800">
              <a:buClrTx/>
            </a:pPr>
            <a:r>
              <a:rPr lang="en-US" kern="1200">
                <a:solidFill>
                  <a:srgbClr val="FFFFFF"/>
                </a:solidFill>
                <a:latin typeface="Calibri" panose="020F0502020204030204"/>
                <a:ea typeface="+mn-ea"/>
                <a:cs typeface="+mn-cs"/>
              </a:rPr>
              <a:t>Month XX, 20XX</a:t>
            </a:r>
            <a:endParaRPr lang="en-US" kern="1200" dirty="0">
              <a:solidFill>
                <a:srgbClr val="FFFFFF"/>
              </a:solidFill>
              <a:latin typeface="Calibri" panose="020F0502020204030204"/>
              <a:ea typeface="+mn-ea"/>
              <a:cs typeface="+mn-cs"/>
            </a:endParaRP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8"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2"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8134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a:xfrm>
            <a:off x="1122740" y="80802"/>
            <a:ext cx="10754941" cy="709024"/>
          </a:xfrm>
        </p:spPr>
        <p:txBody>
          <a:bodyPr/>
          <a:lstStyle/>
          <a:p>
            <a:r>
              <a:rPr lang="en-US" dirty="0"/>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a:xfrm>
            <a:off x="1128810" y="1048926"/>
            <a:ext cx="10720131" cy="5039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a:xfrm>
            <a:off x="4439823" y="6356352"/>
            <a:ext cx="4114800" cy="365125"/>
          </a:xfrm>
          <a:prstGeom prst="rect">
            <a:avLst/>
          </a:prstGeom>
        </p:spPr>
        <p:txBody>
          <a:bodyPr/>
          <a:lstStyle/>
          <a:p>
            <a:pPr defTabSz="685800">
              <a:buClrTx/>
            </a:pPr>
            <a:endParaRPr lang="en-US" kern="1200">
              <a:solidFill>
                <a:srgbClr val="303030">
                  <a:lumMod val="90000"/>
                  <a:lumOff val="10000"/>
                </a:srgbClr>
              </a:solidFill>
              <a:latin typeface="Calibri" panose="020F0502020204030204"/>
              <a:ea typeface="+mn-ea"/>
              <a:cs typeface="+mn-cs"/>
            </a:endParaRPr>
          </a:p>
        </p:txBody>
      </p:sp>
    </p:spTree>
    <p:extLst>
      <p:ext uri="{BB962C8B-B14F-4D97-AF65-F5344CB8AC3E}">
        <p14:creationId xmlns:p14="http://schemas.microsoft.com/office/powerpoint/2010/main" val="651539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1"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42021"/>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42021"/>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42021"/>
                </a:solidFill>
                <a:effectLst/>
                <a:uLnTx/>
                <a:uFillTx/>
                <a:latin typeface="Calibri" panose="020F0502020204030204"/>
                <a:ea typeface="+mn-ea"/>
                <a:cs typeface="+mn-cs"/>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4" y="6284574"/>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dirty="0">
              <a:solidFill>
                <a:srgbClr val="2C5261"/>
              </a:solidFill>
              <a:latin typeface="Calibri" panose="020F0502020204030204"/>
              <a:ea typeface="+mn-ea"/>
              <a:cs typeface="+mn-cs"/>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2"/>
            <a:ext cx="6553200" cy="2357891"/>
          </a:xfrm>
        </p:spPr>
        <p:txBody>
          <a:bodyPr lIns="91440" anchor="b">
            <a:normAutofit/>
          </a:bodyPr>
          <a:lstStyle>
            <a:lvl1pPr>
              <a:defRPr sz="33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5"/>
            <a:ext cx="6553200" cy="1154793"/>
          </a:xfrm>
        </p:spPr>
        <p:txBody>
          <a:bodyPr>
            <a:normAutofit/>
          </a:bodyPr>
          <a:lstStyle>
            <a:lvl1pPr marL="0" indent="0" algn="l">
              <a:buNone/>
              <a:defRPr sz="2100">
                <a:solidFill>
                  <a:schemeClr val="accent5"/>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This is a section subtitle if needed.  Otherwise, delete this block.</a:t>
            </a:r>
          </a:p>
        </p:txBody>
      </p:sp>
    </p:spTree>
    <p:extLst>
      <p:ext uri="{BB962C8B-B14F-4D97-AF65-F5344CB8AC3E}">
        <p14:creationId xmlns:p14="http://schemas.microsoft.com/office/powerpoint/2010/main" val="3646616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1241168" y="46208"/>
            <a:ext cx="10646032"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1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1800"/>
            </a:lvl1pPr>
            <a:lvl2pPr>
              <a:defRPr sz="165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a:xfrm>
            <a:off x="4439823" y="6356352"/>
            <a:ext cx="4114800" cy="365125"/>
          </a:xfrm>
          <a:prstGeom prst="rect">
            <a:avLst/>
          </a:prstGeom>
        </p:spPr>
        <p:txBody>
          <a:bodyPr/>
          <a:lstStyle/>
          <a:p>
            <a:pPr defTabSz="685800">
              <a:buClrTx/>
            </a:pPr>
            <a:endParaRPr lang="en-US" kern="1200">
              <a:solidFill>
                <a:srgbClr val="303030">
                  <a:lumMod val="90000"/>
                  <a:lumOff val="10000"/>
                </a:srgbClr>
              </a:solidFill>
              <a:latin typeface="Calibri" panose="020F0502020204030204"/>
              <a:ea typeface="+mn-ea"/>
              <a:cs typeface="+mn-cs"/>
            </a:endParaRPr>
          </a:p>
        </p:txBody>
      </p:sp>
    </p:spTree>
    <p:extLst>
      <p:ext uri="{BB962C8B-B14F-4D97-AF65-F5344CB8AC3E}">
        <p14:creationId xmlns:p14="http://schemas.microsoft.com/office/powerpoint/2010/main" val="1344515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a:xfrm>
            <a:off x="1118946" y="90439"/>
            <a:ext cx="10106509" cy="654008"/>
          </a:xfrm>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1118945"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a:xfrm>
            <a:off x="4439823" y="6356352"/>
            <a:ext cx="4114800" cy="365125"/>
          </a:xfrm>
          <a:prstGeom prst="rect">
            <a:avLst/>
          </a:prstGeom>
        </p:spPr>
        <p:txBody>
          <a:bodyPr/>
          <a:lstStyle/>
          <a:p>
            <a:pPr defTabSz="685800">
              <a:buClrTx/>
            </a:pPr>
            <a:endParaRPr lang="en-US" kern="1200">
              <a:solidFill>
                <a:srgbClr val="303030">
                  <a:lumMod val="90000"/>
                  <a:lumOff val="10000"/>
                </a:srgbClr>
              </a:solidFill>
              <a:latin typeface="Calibri" panose="020F0502020204030204"/>
              <a:ea typeface="+mn-ea"/>
              <a:cs typeface="+mn-cs"/>
            </a:endParaRPr>
          </a:p>
        </p:txBody>
      </p:sp>
    </p:spTree>
    <p:extLst>
      <p:ext uri="{BB962C8B-B14F-4D97-AF65-F5344CB8AC3E}">
        <p14:creationId xmlns:p14="http://schemas.microsoft.com/office/powerpoint/2010/main" val="22332770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1080461" y="172995"/>
            <a:ext cx="8739043" cy="659596"/>
          </a:xfrm>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080461" y="1010016"/>
            <a:ext cx="5212080" cy="823912"/>
          </a:xfrm>
          <a:solidFill>
            <a:srgbClr val="F3F4F4"/>
          </a:solidFill>
          <a:ln>
            <a:solidFill>
              <a:schemeClr val="accent4"/>
            </a:solidFill>
          </a:ln>
        </p:spPr>
        <p:txBody>
          <a:bodyPr anchor="ctr">
            <a:normAutofit/>
          </a:bodyPr>
          <a:lstStyle>
            <a:lvl1pPr marL="0" indent="0" algn="ctr">
              <a:buNone/>
              <a:defRPr sz="21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1080461" y="1983701"/>
            <a:ext cx="5212080" cy="4199785"/>
          </a:xfrm>
        </p:spPr>
        <p:txBody>
          <a:bodyPr>
            <a:noAutofit/>
          </a:bodyPr>
          <a:lstStyle>
            <a:lvl1pPr>
              <a:defRPr sz="1800"/>
            </a:lvl1pPr>
            <a:lvl2pPr>
              <a:defRPr sz="165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499059" y="1010016"/>
            <a:ext cx="5212080" cy="823912"/>
          </a:xfrm>
          <a:solidFill>
            <a:srgbClr val="F3F4F4"/>
          </a:solidFill>
          <a:ln>
            <a:solidFill>
              <a:schemeClr val="accent4"/>
            </a:solidFill>
          </a:ln>
        </p:spPr>
        <p:txBody>
          <a:bodyPr anchor="ctr">
            <a:normAutofit/>
          </a:bodyPr>
          <a:lstStyle>
            <a:lvl1pPr marL="0" indent="0" algn="ctr">
              <a:buNone/>
              <a:defRPr sz="21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499059" y="1965606"/>
            <a:ext cx="5212080" cy="4199785"/>
          </a:xfrm>
        </p:spPr>
        <p:txBody>
          <a:bodyPr>
            <a:noAutofit/>
          </a:bodyPr>
          <a:lstStyle>
            <a:lvl1pPr>
              <a:defRPr sz="1800"/>
            </a:lvl1pPr>
            <a:lvl2pPr>
              <a:defRPr sz="165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5914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a:xfrm>
            <a:off x="1102429" y="87396"/>
            <a:ext cx="7981161" cy="703436"/>
          </a:xfrm>
        </p:spPr>
        <p:txBody>
          <a:bodyPr/>
          <a:lstStyle/>
          <a:p>
            <a:r>
              <a:rPr lang="en-US" dirty="0"/>
              <a:t>Click to edit Master title style</a:t>
            </a:r>
          </a:p>
        </p:txBody>
      </p:sp>
    </p:spTree>
    <p:extLst>
      <p:ext uri="{BB962C8B-B14F-4D97-AF65-F5344CB8AC3E}">
        <p14:creationId xmlns:p14="http://schemas.microsoft.com/office/powerpoint/2010/main" val="34976278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22553" y="6284574"/>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Tree>
    <p:extLst>
      <p:ext uri="{BB962C8B-B14F-4D97-AF65-F5344CB8AC3E}">
        <p14:creationId xmlns:p14="http://schemas.microsoft.com/office/powerpoint/2010/main" val="609696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3" y="6284574"/>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27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1500" i="1">
                <a:solidFill>
                  <a:schemeClr val="accent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247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3" y="6284574"/>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27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1500" i="1">
                <a:solidFill>
                  <a:schemeClr val="accent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685800" rtl="0" eaLnBrk="1" fontAlgn="auto" latinLnBrk="0" hangingPunct="1">
              <a:lnSpc>
                <a:spcPct val="95000"/>
              </a:lnSpc>
              <a:spcBef>
                <a:spcPts val="1350"/>
              </a:spcBef>
              <a:spcAft>
                <a:spcPts val="0"/>
              </a:spcAft>
              <a:buClr>
                <a:schemeClr val="accent2"/>
              </a:buClr>
              <a:buSzTx/>
              <a:buFont typeface="Wingdings 3" panose="05040102010807070707" pitchFamily="18" charset="2"/>
              <a:buNone/>
              <a:tabLst/>
              <a:defRPr sz="1500" i="1">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ctr" defTabSz="685800" rtl="0" eaLnBrk="1" fontAlgn="auto" latinLnBrk="0" hangingPunct="1">
              <a:lnSpc>
                <a:spcPct val="95000"/>
              </a:lnSpc>
              <a:spcBef>
                <a:spcPts val="135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a:xfrm>
            <a:off x="4439823" y="6356352"/>
            <a:ext cx="4114800" cy="365125"/>
          </a:xfrm>
          <a:prstGeom prst="rect">
            <a:avLst/>
          </a:prstGeom>
        </p:spPr>
        <p:txBody>
          <a:bodyPr/>
          <a:lstStyle/>
          <a:p>
            <a:pPr defTabSz="685800">
              <a:buClrTx/>
            </a:pPr>
            <a:endParaRPr lang="en-US" kern="1200">
              <a:solidFill>
                <a:srgbClr val="303030">
                  <a:lumMod val="90000"/>
                  <a:lumOff val="10000"/>
                </a:srgbClr>
              </a:solidFill>
              <a:latin typeface="Calibri" panose="020F0502020204030204"/>
              <a:ea typeface="+mn-ea"/>
              <a:cs typeface="+mn-cs"/>
            </a:endParaRPr>
          </a:p>
        </p:txBody>
      </p:sp>
    </p:spTree>
    <p:extLst>
      <p:ext uri="{BB962C8B-B14F-4D97-AF65-F5344CB8AC3E}">
        <p14:creationId xmlns:p14="http://schemas.microsoft.com/office/powerpoint/2010/main" val="37302503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0" y="0"/>
            <a:ext cx="12192000" cy="10668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4" name="Google Shape;34;p3"/>
          <p:cNvSpPr txBox="1">
            <a:spLocks noGrp="1"/>
          </p:cNvSpPr>
          <p:nvPr>
            <p:ph type="body" idx="1"/>
          </p:nvPr>
        </p:nvSpPr>
        <p:spPr>
          <a:xfrm>
            <a:off x="609600" y="1600201"/>
            <a:ext cx="105664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2"/>
              </a:buClr>
              <a:buSzPts val="1800"/>
              <a:buChar char="•"/>
              <a:defRPr/>
            </a:lvl1pPr>
            <a:lvl2pPr marL="914400" lvl="1" indent="-342900" algn="l">
              <a:spcBef>
                <a:spcPts val="1200"/>
              </a:spcBef>
              <a:spcAft>
                <a:spcPts val="0"/>
              </a:spcAft>
              <a:buClr>
                <a:schemeClr val="dk2"/>
              </a:buClr>
              <a:buSzPts val="1800"/>
              <a:buChar char="–"/>
              <a:defRPr/>
            </a:lvl2pPr>
            <a:lvl3pPr marL="1371600" lvl="2" indent="-342900" algn="l">
              <a:spcBef>
                <a:spcPts val="1200"/>
              </a:spcBef>
              <a:spcAft>
                <a:spcPts val="0"/>
              </a:spcAft>
              <a:buClr>
                <a:schemeClr val="dk2"/>
              </a:buClr>
              <a:buSzPts val="1800"/>
              <a:buChar char="•"/>
              <a:defRPr/>
            </a:lvl3pPr>
            <a:lvl4pPr marL="1828800" lvl="3" indent="-342900" algn="l">
              <a:spcBef>
                <a:spcPts val="1200"/>
              </a:spcBef>
              <a:spcAft>
                <a:spcPts val="0"/>
              </a:spcAft>
              <a:buClr>
                <a:schemeClr val="dk2"/>
              </a:buClr>
              <a:buSzPts val="1800"/>
              <a:buChar char="–"/>
              <a:defRPr/>
            </a:lvl4pPr>
            <a:lvl5pPr marL="2286000" lvl="4" indent="-342900" algn="l">
              <a:spcBef>
                <a:spcPts val="1200"/>
              </a:spcBef>
              <a:spcAft>
                <a:spcPts val="0"/>
              </a:spcAft>
              <a:buClr>
                <a:schemeClr val="dk2"/>
              </a:buClr>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3"/>
          <p:cNvSpPr txBox="1">
            <a:spLocks noGrp="1"/>
          </p:cNvSpPr>
          <p:nvPr>
            <p:ph type="dt" idx="10"/>
          </p:nvPr>
        </p:nvSpPr>
        <p:spPr>
          <a:xfrm>
            <a:off x="609600" y="6416676"/>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8432800" y="6416676"/>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49685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6"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1296086" y="46208"/>
            <a:ext cx="9848164" cy="786384"/>
          </a:xfrm>
        </p:spPr>
        <p:txBody>
          <a:bodyPr>
            <a:normAutofit/>
          </a:bodyPr>
          <a:lstStyle>
            <a:lvl1pPr>
              <a:defRPr sz="28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990600"/>
            <a:ext cx="5290133" cy="1155700"/>
          </a:xfrm>
        </p:spPr>
        <p:txBody>
          <a:bodyPr anchor="ctr">
            <a:normAutofit/>
          </a:bodyPr>
          <a:lstStyle>
            <a:lvl1pPr marL="0" indent="0" algn="ctr">
              <a:spcBef>
                <a:spcPts val="0"/>
              </a:spcBef>
              <a:spcAft>
                <a:spcPts val="150"/>
              </a:spcAft>
              <a:buNone/>
              <a:defRPr sz="1575" i="1"/>
            </a:lvl1pPr>
            <a:lvl2pPr marL="0" indent="0" algn="ctr">
              <a:spcBef>
                <a:spcPts val="0"/>
              </a:spcBef>
              <a:buNone/>
              <a:defRPr sz="1500" i="1">
                <a:solidFill>
                  <a:schemeClr val="accent4">
                    <a:lumMod val="50000"/>
                  </a:schemeClr>
                </a:solidFill>
                <a:latin typeface="+mj-lt"/>
              </a:defRPr>
            </a:lvl2pPr>
            <a:lvl3pPr marL="6858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5" cy="3571134"/>
          </a:xfrm>
          <a:solidFill>
            <a:srgbClr val="F3F4F4"/>
          </a:solidFill>
          <a:ln>
            <a:solidFill>
              <a:schemeClr val="accent4"/>
            </a:solidFill>
          </a:ln>
        </p:spPr>
        <p:txBody>
          <a:bodyPr lIns="182880" rIns="182880" anchor="ctr">
            <a:normAutofit/>
          </a:bodyPr>
          <a:lstStyle>
            <a:lvl1pPr marL="0" indent="0" algn="l">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If additional callout is needed for this topic, enter it here.  Otherwise, delete this block.</a:t>
            </a:r>
          </a:p>
        </p:txBody>
      </p:sp>
    </p:spTree>
    <p:extLst>
      <p:ext uri="{BB962C8B-B14F-4D97-AF65-F5344CB8AC3E}">
        <p14:creationId xmlns:p14="http://schemas.microsoft.com/office/powerpoint/2010/main" val="2486661251"/>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1230184" y="46208"/>
            <a:ext cx="10657016" cy="786384"/>
          </a:xfrm>
        </p:spPr>
        <p:txBody>
          <a:bodyPr>
            <a:normAutofit/>
          </a:bodyPr>
          <a:lstStyle>
            <a:lvl1pPr>
              <a:defRPr sz="28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7" y="1137446"/>
            <a:ext cx="4624388" cy="3571134"/>
          </a:xfrm>
          <a:solidFill>
            <a:srgbClr val="F3F4F4"/>
          </a:solidFill>
          <a:ln>
            <a:solidFill>
              <a:schemeClr val="accent4"/>
            </a:solidFill>
          </a:ln>
        </p:spPr>
        <p:txBody>
          <a:bodyPr lIns="182880" rIns="182880" anchor="ctr">
            <a:normAutofit/>
          </a:bodyPr>
          <a:lstStyle>
            <a:lvl1pPr marL="0" indent="0" algn="l">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7" y="5021263"/>
            <a:ext cx="4624388" cy="1155700"/>
          </a:xfrm>
        </p:spPr>
        <p:txBody>
          <a:bodyPr anchor="ctr">
            <a:normAutofit/>
          </a:bodyPr>
          <a:lstStyle>
            <a:lvl1pPr marL="0" indent="0" algn="ctr">
              <a:spcBef>
                <a:spcPts val="0"/>
              </a:spcBef>
              <a:spcAft>
                <a:spcPts val="150"/>
              </a:spcAft>
              <a:buNone/>
              <a:defRPr sz="1500" i="1"/>
            </a:lvl1pPr>
            <a:lvl2pPr marL="0" indent="0" algn="ctr">
              <a:spcBef>
                <a:spcPts val="0"/>
              </a:spcBef>
              <a:buNone/>
              <a:defRPr sz="1350" i="1">
                <a:solidFill>
                  <a:schemeClr val="accent4">
                    <a:lumMod val="50000"/>
                  </a:schemeClr>
                </a:solidFill>
                <a:latin typeface="+mj-lt"/>
              </a:defRPr>
            </a:lvl2pPr>
            <a:lvl3pPr marL="6858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6" y="1137447"/>
            <a:ext cx="5925135" cy="4089874"/>
          </a:xfrm>
        </p:spPr>
        <p:txBody>
          <a:bodyPr anchor="ctr"/>
          <a:lstStyle>
            <a:lvl1pPr marL="342900" indent="-342900">
              <a:spcBef>
                <a:spcPts val="2250"/>
              </a:spcBef>
              <a:buClr>
                <a:schemeClr val="accent5"/>
              </a:buClr>
              <a:buSzPct val="120000"/>
              <a:buFont typeface="+mj-lt"/>
              <a:buAutoNum type="arabicPeriod"/>
              <a:defRPr sz="1800" b="1"/>
            </a:lvl1pPr>
            <a:lvl2pPr marL="685800" indent="-342900">
              <a:spcBef>
                <a:spcPts val="150"/>
              </a:spcBef>
              <a:buFont typeface="+mj-lt"/>
              <a:buAutoNum type="alphaLcParenR"/>
              <a:defRPr sz="1500" i="0">
                <a:solidFill>
                  <a:schemeClr val="accent3">
                    <a:lumMod val="75000"/>
                    <a:lumOff val="25000"/>
                  </a:schemeClr>
                </a:solidFill>
                <a:latin typeface="+mj-lt"/>
              </a:defRPr>
            </a:lvl2pPr>
            <a:lvl3pPr marL="548640" indent="-205740">
              <a:buClr>
                <a:schemeClr val="accent6"/>
              </a:buClr>
              <a:buSzPct val="90000"/>
              <a:buFont typeface="Wingdings" panose="05000000000000000000" pitchFamily="2" charset="2"/>
              <a:buChar char="("/>
              <a:defRPr sz="1500" b="0">
                <a:solidFill>
                  <a:schemeClr val="accent1"/>
                </a:solidFill>
              </a:defRPr>
            </a:lvl3pPr>
            <a:lvl4pPr marL="342900" indent="0">
              <a:buNone/>
              <a:defRPr sz="1350" b="1">
                <a:solidFill>
                  <a:schemeClr val="accent5"/>
                </a:solidFill>
              </a:defRPr>
            </a:lvl4pPr>
            <a:lvl5pPr marL="1645920">
              <a:defRPr/>
            </a:lvl5pPr>
          </a:lstStyle>
          <a:p>
            <a:pPr lvl="0"/>
            <a:r>
              <a:rPr lang="en-US" dirty="0"/>
              <a:t>Type your possible choices/answers here.</a:t>
            </a:r>
          </a:p>
          <a:p>
            <a:pPr lvl="1"/>
            <a:r>
              <a:rPr lang="en-US" dirty="0"/>
              <a:t>Second Level, if applicable.</a:t>
            </a:r>
          </a:p>
        </p:txBody>
      </p:sp>
    </p:spTree>
    <p:extLst>
      <p:ext uri="{BB962C8B-B14F-4D97-AF65-F5344CB8AC3E}">
        <p14:creationId xmlns:p14="http://schemas.microsoft.com/office/powerpoint/2010/main" val="1989106669"/>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dirty="0">
              <a:solidFill>
                <a:srgbClr val="2C5261"/>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dirty="0">
              <a:solidFill>
                <a:srgbClr val="303030">
                  <a:lumMod val="90000"/>
                  <a:lumOff val="10000"/>
                </a:srgbClr>
              </a:solidFill>
              <a:latin typeface="Calibri" panose="020F0502020204030204"/>
              <a:ea typeface="+mn-ea"/>
              <a:cs typeface="+mn-cs"/>
            </a:endParaRPr>
          </a:p>
        </p:txBody>
      </p:sp>
    </p:spTree>
    <p:extLst>
      <p:ext uri="{BB962C8B-B14F-4D97-AF65-F5344CB8AC3E}">
        <p14:creationId xmlns:p14="http://schemas.microsoft.com/office/powerpoint/2010/main" val="37541906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74" y="214185"/>
            <a:ext cx="480975" cy="480975"/>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a:solidFill>
                <a:srgbClr val="2C5261"/>
              </a:solidFill>
              <a:latin typeface="Calibri" panose="020F0502020204030204"/>
              <a:ea typeface="+mn-ea"/>
              <a:cs typeface="+mn-cs"/>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1377023" y="171677"/>
            <a:ext cx="9024621" cy="523483"/>
          </a:xfrm>
        </p:spPr>
        <p:txBody>
          <a:bodyPr>
            <a:normAutofit/>
          </a:bodyPr>
          <a:lstStyle>
            <a:lvl1pPr>
              <a:defRPr sz="27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274320" indent="-274320">
              <a:buFont typeface="Wingdings 2" panose="05020102010507070707" pitchFamily="18" charset="2"/>
              <a:buChar char=""/>
              <a:defRPr/>
            </a:lvl1pPr>
            <a:lvl2pPr marL="617220">
              <a:defRPr/>
            </a:lvl2pPr>
            <a:lvl3pPr marL="960120">
              <a:defRPr/>
            </a:lvl3pPr>
            <a:lvl4pPr marL="1303020">
              <a:defRPr/>
            </a:lvl4pPr>
            <a:lvl5pPr marL="16459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a:xfrm>
            <a:off x="4038600" y="6356350"/>
            <a:ext cx="4114800" cy="365125"/>
          </a:xfrm>
          <a:prstGeom prst="rect">
            <a:avLst/>
          </a:prstGeom>
        </p:spPr>
        <p:txBody>
          <a:bodyPr/>
          <a:lstStyle/>
          <a:p>
            <a:pPr defTabSz="685800">
              <a:buClrTx/>
            </a:pPr>
            <a:endParaRPr lang="en-US" kern="1200">
              <a:solidFill>
                <a:srgbClr val="303030">
                  <a:lumMod val="90000"/>
                  <a:lumOff val="10000"/>
                </a:srgbClr>
              </a:solidFill>
              <a:latin typeface="Calibri" panose="020F0502020204030204"/>
              <a:ea typeface="+mn-ea"/>
              <a:cs typeface="+mn-cs"/>
            </a:endParaRPr>
          </a:p>
        </p:txBody>
      </p:sp>
    </p:spTree>
    <p:extLst>
      <p:ext uri="{BB962C8B-B14F-4D97-AF65-F5344CB8AC3E}">
        <p14:creationId xmlns:p14="http://schemas.microsoft.com/office/powerpoint/2010/main" val="39439909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dirty="0">
              <a:solidFill>
                <a:srgbClr val="2C5261"/>
              </a:solidFill>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685800">
              <a:buClrTx/>
            </a:pPr>
            <a:endParaRPr lang="en-US" kern="1200" dirty="0">
              <a:solidFill>
                <a:srgbClr val="303030">
                  <a:lumMod val="90000"/>
                  <a:lumOff val="10000"/>
                </a:srgbClr>
              </a:solidFill>
              <a:latin typeface="Calibri" panose="020F0502020204030204"/>
              <a:ea typeface="+mn-ea"/>
              <a:cs typeface="+mn-cs"/>
            </a:endParaRPr>
          </a:p>
        </p:txBody>
      </p:sp>
    </p:spTree>
    <p:extLst>
      <p:ext uri="{BB962C8B-B14F-4D97-AF65-F5344CB8AC3E}">
        <p14:creationId xmlns:p14="http://schemas.microsoft.com/office/powerpoint/2010/main" val="98392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1.emf"/><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10.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2.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em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microsoft.com/office/2007/relationships/hdphoto" Target="../media/hdphoto1.wdp"/><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7.xml"/><Relationship Id="rId7"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emf"/><Relationship Id="rId5" Type="http://schemas.openxmlformats.org/officeDocument/2006/relationships/theme" Target="../theme/theme6.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image" Target="../media/image1.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7.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microsoft.com/office/2007/relationships/hdphoto" Target="../media/hdphoto1.wdp"/><Relationship Id="rId5" Type="http://schemas.openxmlformats.org/officeDocument/2006/relationships/slideLayout" Target="../slideLayouts/slideLayout58.xml"/><Relationship Id="rId10" Type="http://schemas.openxmlformats.org/officeDocument/2006/relationships/image" Target="../media/image2.png"/><Relationship Id="rId4" Type="http://schemas.openxmlformats.org/officeDocument/2006/relationships/slideLayout" Target="../slideLayouts/slideLayout57.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ags" Target="../tags/tag3.xml"/><Relationship Id="rId18" Type="http://schemas.openxmlformats.org/officeDocument/2006/relationships/tags" Target="../tags/tag8.xml"/><Relationship Id="rId26" Type="http://schemas.openxmlformats.org/officeDocument/2006/relationships/image" Target="../media/image2.png"/><Relationship Id="rId3" Type="http://schemas.openxmlformats.org/officeDocument/2006/relationships/slideLayout" Target="../slideLayouts/slideLayout63.xml"/><Relationship Id="rId21" Type="http://schemas.openxmlformats.org/officeDocument/2006/relationships/tags" Target="../tags/tag11.xml"/><Relationship Id="rId7" Type="http://schemas.openxmlformats.org/officeDocument/2006/relationships/slideLayout" Target="../slideLayouts/slideLayout67.xml"/><Relationship Id="rId12" Type="http://schemas.openxmlformats.org/officeDocument/2006/relationships/tags" Target="../tags/tag2.xml"/><Relationship Id="rId17" Type="http://schemas.openxmlformats.org/officeDocument/2006/relationships/tags" Target="../tags/tag7.xml"/><Relationship Id="rId25" Type="http://schemas.openxmlformats.org/officeDocument/2006/relationships/image" Target="../media/image1.emf"/><Relationship Id="rId2" Type="http://schemas.openxmlformats.org/officeDocument/2006/relationships/slideLayout" Target="../slideLayouts/slideLayout62.xml"/><Relationship Id="rId16" Type="http://schemas.openxmlformats.org/officeDocument/2006/relationships/tags" Target="../tags/tag6.xml"/><Relationship Id="rId20" Type="http://schemas.openxmlformats.org/officeDocument/2006/relationships/tags" Target="../tags/tag1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9.xml"/><Relationship Id="rId24" Type="http://schemas.openxmlformats.org/officeDocument/2006/relationships/tags" Target="../tags/tag14.xml"/><Relationship Id="rId5" Type="http://schemas.openxmlformats.org/officeDocument/2006/relationships/slideLayout" Target="../slideLayouts/slideLayout65.xml"/><Relationship Id="rId15" Type="http://schemas.openxmlformats.org/officeDocument/2006/relationships/tags" Target="../tags/tag5.xml"/><Relationship Id="rId23" Type="http://schemas.openxmlformats.org/officeDocument/2006/relationships/tags" Target="../tags/tag13.xml"/><Relationship Id="rId10" Type="http://schemas.openxmlformats.org/officeDocument/2006/relationships/slideLayout" Target="../slideLayouts/slideLayout70.xml"/><Relationship Id="rId19" Type="http://schemas.openxmlformats.org/officeDocument/2006/relationships/tags" Target="../tags/tag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4.xml"/><Relationship Id="rId22" Type="http://schemas.openxmlformats.org/officeDocument/2006/relationships/tags" Target="../tags/tag1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31" r:id="rId11"/>
    <p:sldLayoutId id="2147483774"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653431" y="66602"/>
            <a:ext cx="1459296" cy="8914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rot="424353">
            <a:off x="11233579" y="6104283"/>
            <a:ext cx="1591717" cy="861487"/>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9622553" y="6284574"/>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9" cstate="hqprint">
            <a:alphaModFix amt="70000"/>
            <a:extLs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52"/>
            <a:ext cx="652923" cy="365125"/>
          </a:xfrm>
          <a:prstGeom prst="rect">
            <a:avLst/>
          </a:prstGeom>
        </p:spPr>
        <p:txBody>
          <a:bodyPr vert="horz" lIns="91440" tIns="45720" rIns="91440" bIns="45720" rtlCol="0" anchor="ctr"/>
          <a:lstStyle>
            <a:lvl1pPr algn="ctr">
              <a:defRPr sz="1200" b="1">
                <a:solidFill>
                  <a:schemeClr val="accent1"/>
                </a:solidFill>
              </a:defRPr>
            </a:lvl1pPr>
          </a:lstStyle>
          <a:p>
            <a:pPr defTabSz="685800">
              <a:buClrTx/>
            </a:pPr>
            <a:fld id="{158B7785-F6D6-45F8-833E-07BD84680091}" type="slidenum">
              <a:rPr lang="en-US" kern="1200" smtClean="0">
                <a:solidFill>
                  <a:srgbClr val="2C5261"/>
                </a:solidFill>
                <a:latin typeface="Calibri" panose="020F0502020204030204"/>
                <a:ea typeface="+mn-ea"/>
                <a:cs typeface="+mn-cs"/>
              </a:rPr>
              <a:pPr defTabSz="685800">
                <a:buClrTx/>
              </a:pPr>
              <a:t>‹#›</a:t>
            </a:fld>
            <a:endParaRPr lang="en-US" kern="1200" dirty="0">
              <a:solidFill>
                <a:srgbClr val="2C5261"/>
              </a:solidFill>
              <a:latin typeface="Calibri" panose="020F0502020204030204"/>
              <a:ea typeface="+mn-ea"/>
              <a:cs typeface="+mn-cs"/>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1107395" y="108673"/>
            <a:ext cx="6720539" cy="70902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1122740" y="1057165"/>
            <a:ext cx="10720131"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61252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hdr="0" ftr="0" dt="0"/>
  <p:txStyles>
    <p:titleStyle>
      <a:lvl1pPr algn="l" defTabSz="685800" rtl="0" eaLnBrk="1" latinLnBrk="0" hangingPunct="1">
        <a:lnSpc>
          <a:spcPct val="90000"/>
        </a:lnSpc>
        <a:spcBef>
          <a:spcPct val="0"/>
        </a:spcBef>
        <a:buNone/>
        <a:defRPr sz="2800" b="1" kern="1200">
          <a:solidFill>
            <a:schemeClr val="accent1"/>
          </a:solidFill>
          <a:latin typeface="+mn-lt"/>
          <a:ea typeface="+mj-ea"/>
          <a:cs typeface="+mj-cs"/>
        </a:defRPr>
      </a:lvl1pPr>
    </p:titleStyle>
    <p:bodyStyle>
      <a:lvl1pPr marL="171450" indent="-171450" algn="l" defTabSz="685800" rtl="0" eaLnBrk="1" latinLnBrk="0" hangingPunct="1">
        <a:lnSpc>
          <a:spcPct val="95000"/>
        </a:lnSpc>
        <a:spcBef>
          <a:spcPts val="135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514350" indent="-171450" algn="l" defTabSz="685800" rtl="0" eaLnBrk="1" latinLnBrk="0" hangingPunct="1">
        <a:lnSpc>
          <a:spcPct val="95000"/>
        </a:lnSpc>
        <a:spcBef>
          <a:spcPts val="6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857250" indent="-171450" algn="l" defTabSz="685800" rtl="0" eaLnBrk="1" latinLnBrk="0" hangingPunct="1">
        <a:lnSpc>
          <a:spcPct val="95000"/>
        </a:lnSpc>
        <a:spcBef>
          <a:spcPts val="375"/>
        </a:spcBef>
        <a:buClr>
          <a:schemeClr val="bg1">
            <a:lumMod val="50000"/>
          </a:schemeClr>
        </a:buClr>
        <a:buFont typeface="Wingdings 3" panose="05040102010807070707" pitchFamily="18" charset="2"/>
        <a:buChar char="ê"/>
        <a:defRPr sz="2400" kern="1200">
          <a:solidFill>
            <a:schemeClr val="bg2">
              <a:lumMod val="25000"/>
            </a:schemeClr>
          </a:solidFill>
          <a:latin typeface="+mn-lt"/>
          <a:ea typeface="+mn-ea"/>
          <a:cs typeface="+mn-cs"/>
        </a:defRPr>
      </a:lvl3pPr>
      <a:lvl4pPr marL="1200150" indent="-171450" algn="l" defTabSz="685800" rtl="0" eaLnBrk="1" latinLnBrk="0" hangingPunct="1">
        <a:lnSpc>
          <a:spcPct val="95000"/>
        </a:lnSpc>
        <a:spcBef>
          <a:spcPts val="375"/>
        </a:spcBef>
        <a:buClr>
          <a:schemeClr val="accent2"/>
        </a:buClr>
        <a:buFont typeface="Wingdings 3" panose="05040102010807070707" pitchFamily="18" charset="2"/>
        <a:buChar char="ê"/>
        <a:defRPr sz="2400" kern="1200">
          <a:solidFill>
            <a:schemeClr val="bg2">
              <a:lumMod val="25000"/>
            </a:schemeClr>
          </a:solidFill>
          <a:latin typeface="+mn-lt"/>
          <a:ea typeface="+mn-ea"/>
          <a:cs typeface="+mn-cs"/>
        </a:defRPr>
      </a:lvl4pPr>
      <a:lvl5pPr marL="1543050" indent="-171450" algn="l" defTabSz="685800" rtl="0" eaLnBrk="1" latinLnBrk="0" hangingPunct="1">
        <a:lnSpc>
          <a:spcPct val="95000"/>
        </a:lnSpc>
        <a:spcBef>
          <a:spcPts val="375"/>
        </a:spcBef>
        <a:buClr>
          <a:schemeClr val="accent6"/>
        </a:buClr>
        <a:buFont typeface="Wingdings 3" panose="05040102010807070707" pitchFamily="18" charset="2"/>
        <a:buChar char="ê"/>
        <a:defRPr sz="240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E9A49-9C8B-4FDD-88C4-56E8F5F577B9}" type="datetimeFigureOut">
              <a:rPr lang="en-US" smtClean="0"/>
              <a:t>5/8/2020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DBF60-8FC0-4243-9B06-F16F376DF2A1}" type="slidenum">
              <a:rPr lang="en-US" smtClean="0"/>
              <a:t>‹#›</a:t>
            </a:fld>
            <a:endParaRPr lang="en-US"/>
          </a:p>
        </p:txBody>
      </p:sp>
    </p:spTree>
    <p:extLst>
      <p:ext uri="{BB962C8B-B14F-4D97-AF65-F5344CB8AC3E}">
        <p14:creationId xmlns:p14="http://schemas.microsoft.com/office/powerpoint/2010/main" val="22438840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8467C-D6ED-4775-AB87-D7F2EFB8B76F}" type="datetimeFigureOut">
              <a:rPr lang="en-US" smtClean="0"/>
              <a:t>5/8/2020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FC789-AF25-418D-972D-A744184948FE}" type="slidenum">
              <a:rPr lang="en-US" smtClean="0"/>
              <a:t>‹#›</a:t>
            </a:fld>
            <a:endParaRPr lang="en-US"/>
          </a:p>
        </p:txBody>
      </p:sp>
    </p:spTree>
    <p:extLst>
      <p:ext uri="{BB962C8B-B14F-4D97-AF65-F5344CB8AC3E}">
        <p14:creationId xmlns:p14="http://schemas.microsoft.com/office/powerpoint/2010/main" val="11588491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5" cstate="hqprint">
            <a:alphaModFix amt="70000"/>
            <a:extLst>
              <a:ext uri="{BEBA8EAE-BF5A-486C-A8C5-ECC9F3942E4B}">
                <a14:imgProps xmlns:a14="http://schemas.microsoft.com/office/drawing/2010/main">
                  <a14:imgLayer r:embed="rId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03030">
                  <a:lumMod val="90000"/>
                  <a:lumOff val="1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64433"/>
      </p:ext>
    </p:extLst>
  </p:cSld>
  <p:clrMap bg1="lt1" tx1="dk1" bg2="lt2" tx2="dk2" accent1="accent1" accent2="accent2" accent3="accent3" accent4="accent4" accent5="accent5" accent6="accent6" hlink="hlink" folHlink="folHlink"/>
  <p:sldLayoutIdLst>
    <p:sldLayoutId id="2147483729" r:id="rId1"/>
    <p:sldLayoutId id="2147483730" r:id="rId2"/>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5" r:id="rId7"/>
    <p:sldLayoutId id="2147483716" r:id="rId8"/>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p:custDataLst>
              <p:tags r:id="rId12"/>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p:custDataLst>
              <p:tags r:id="rId13"/>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22"/>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3"/>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4"/>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p:custDataLst>
              <p:tags r:id="rId14"/>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p:custDataLst>
              <p:tags r:id="rId15"/>
            </p:custDataLst>
          </p:nvPr>
        </p:nvPicPr>
        <p:blipFill>
          <a:blip r:embed="rId2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p:nvPicPr>
        <p:blipFill>
          <a:blip r:embed="rId26" cstate="hqprint">
            <a:alphaModFix amt="70000"/>
            <a:extLst>
              <a:ext uri="{BEBA8EAE-BF5A-486C-A8C5-ECC9F3942E4B}">
                <a14:imgProps xmlns:a14="http://schemas.microsoft.com/office/drawing/2010/main">
                  <a14:imgLayer r:embed="rId2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p:ph type="sldNum" sz="quarter" idx="4"/>
            <p:custDataLst>
              <p:tags r:id="rId16"/>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p:ph type="title"/>
            <p:custDataLst>
              <p:tags r:id="rId17"/>
            </p:custDataLst>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p:ph type="body" idx="1"/>
            <p:custDataLst>
              <p:tags r:id="rId18"/>
            </p:custDataLst>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p:ph type="ftr" sz="quarter" idx="3"/>
            <p:custDataLst>
              <p:tags r:id="rId19"/>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048325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csepapply.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www.scsepapply.org/" TargetMode="External"/><Relationship Id="rId3" Type="http://schemas.openxmlformats.org/officeDocument/2006/relationships/hyperlink" Target="http://www.grants.gov/" TargetMode="External"/><Relationship Id="rId7" Type="http://schemas.openxmlformats.org/officeDocument/2006/relationships/hyperlink" Target="https://www.sam.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fedgov.dnb.com/webform/displayHomePage.do" TargetMode="External"/><Relationship Id="rId5" Type="http://schemas.openxmlformats.org/officeDocument/2006/relationships/hyperlink" Target="https://www.grants.gov/web/grants/forms/sf-424-family.html#sortby=1" TargetMode="External"/><Relationship Id="rId4" Type="http://schemas.openxmlformats.org/officeDocument/2006/relationships/hyperlink" Target="https://www.doleta.gov/grant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37.xml"/><Relationship Id="rId4" Type="http://schemas.openxmlformats.org/officeDocument/2006/relationships/image" Target="../media/image37.jpg"/></Relationships>
</file>

<file path=ppt/slides/_rels/slide30.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dol.gov/agencies/et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Flowers.Jeannette@dol.gov" TargetMode="External"/><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158F-AA8F-4AC5-B829-8CE6A7C0884C}"/>
              </a:ext>
            </a:extLst>
          </p:cNvPr>
          <p:cNvSpPr>
            <a:spLocks noGrp="1"/>
          </p:cNvSpPr>
          <p:nvPr>
            <p:ph type="title"/>
          </p:nvPr>
        </p:nvSpPr>
        <p:spPr/>
        <p:txBody>
          <a:bodyPr>
            <a:normAutofit/>
          </a:bodyPr>
          <a:lstStyle/>
          <a:p>
            <a:pPr algn="ctr"/>
            <a:r>
              <a:rPr lang="en-US" dirty="0"/>
              <a:t>AWARD INFORMATION</a:t>
            </a:r>
          </a:p>
        </p:txBody>
      </p:sp>
      <p:sp>
        <p:nvSpPr>
          <p:cNvPr id="3" name="Content Placeholder 2">
            <a:extLst>
              <a:ext uri="{FF2B5EF4-FFF2-40B4-BE49-F238E27FC236}">
                <a16:creationId xmlns:a16="http://schemas.microsoft.com/office/drawing/2014/main" id="{B6AE82BB-E437-47D7-A5B9-7502CD3BE3C8}"/>
              </a:ext>
            </a:extLst>
          </p:cNvPr>
          <p:cNvSpPr>
            <a:spLocks noGrp="1"/>
          </p:cNvSpPr>
          <p:nvPr>
            <p:ph idx="1"/>
          </p:nvPr>
        </p:nvSpPr>
        <p:spPr>
          <a:xfrm>
            <a:off x="419386" y="954566"/>
            <a:ext cx="11467814" cy="5039517"/>
          </a:xfrm>
        </p:spPr>
        <p:txBody>
          <a:bodyPr>
            <a:normAutofit fontScale="92500" lnSpcReduction="10000"/>
          </a:bodyPr>
          <a:lstStyle/>
          <a:p>
            <a:pPr marL="0" indent="0">
              <a:buNone/>
            </a:pPr>
            <a:r>
              <a:rPr lang="en-US" sz="3000" b="1" dirty="0"/>
              <a:t>                                          AWARD TYPE AND AMOUNT </a:t>
            </a:r>
          </a:p>
          <a:p>
            <a:r>
              <a:rPr lang="en-US" dirty="0"/>
              <a:t>Funding Opportunity Number – FOA-ETA-20-09 </a:t>
            </a:r>
          </a:p>
          <a:p>
            <a:r>
              <a:rPr lang="en-US" dirty="0"/>
              <a:t>FOA is being issued for eligible PY 2020 applicants to compete for SCSEP funding </a:t>
            </a:r>
          </a:p>
          <a:p>
            <a:r>
              <a:rPr lang="en-US" dirty="0"/>
              <a:t>Funding will be provided in the form of a grant and is renewable annually for a total of 4 years based on annual Departmental application requirements and subject to the availability of funds</a:t>
            </a:r>
          </a:p>
          <a:p>
            <a:r>
              <a:rPr lang="en-US" dirty="0"/>
              <a:t>Expect the availability of approximately $312 million to fund approximately 10-22 grants, including statutory set-asides for at least one award to an Indian/Native American organization and at least one award to an Asian and Pacific Islander organization</a:t>
            </a:r>
          </a:p>
          <a:p>
            <a:r>
              <a:rPr lang="en-US" dirty="0"/>
              <a:t>Applicants for these statutory set-asides will hereafter be referred to as “set-aside applicants” and applicants for other national grant funding will be referred to as “general applicants” </a:t>
            </a:r>
          </a:p>
          <a:p>
            <a:pPr marL="0" indent="0">
              <a:buNone/>
            </a:pPr>
            <a:endParaRPr lang="en-US" dirty="0"/>
          </a:p>
        </p:txBody>
      </p:sp>
    </p:spTree>
    <p:extLst>
      <p:ext uri="{BB962C8B-B14F-4D97-AF65-F5344CB8AC3E}">
        <p14:creationId xmlns:p14="http://schemas.microsoft.com/office/powerpoint/2010/main" val="428827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AE9-1ABE-4327-97AC-89FF98AFAB66}"/>
              </a:ext>
            </a:extLst>
          </p:cNvPr>
          <p:cNvSpPr>
            <a:spLocks noGrp="1"/>
          </p:cNvSpPr>
          <p:nvPr>
            <p:ph type="title"/>
          </p:nvPr>
        </p:nvSpPr>
        <p:spPr/>
        <p:txBody>
          <a:bodyPr>
            <a:normAutofit/>
          </a:bodyPr>
          <a:lstStyle/>
          <a:p>
            <a:pPr algn="ctr"/>
            <a:r>
              <a:rPr lang="en-US" dirty="0"/>
              <a:t>AWARD INFORMATION</a:t>
            </a:r>
          </a:p>
        </p:txBody>
      </p:sp>
      <p:sp>
        <p:nvSpPr>
          <p:cNvPr id="3" name="Content Placeholder 2">
            <a:extLst>
              <a:ext uri="{FF2B5EF4-FFF2-40B4-BE49-F238E27FC236}">
                <a16:creationId xmlns:a16="http://schemas.microsoft.com/office/drawing/2014/main" id="{E9A419C0-0E0B-431F-8A6B-80A06956494E}"/>
              </a:ext>
            </a:extLst>
          </p:cNvPr>
          <p:cNvSpPr>
            <a:spLocks noGrp="1"/>
          </p:cNvSpPr>
          <p:nvPr>
            <p:ph idx="1"/>
          </p:nvPr>
        </p:nvSpPr>
        <p:spPr>
          <a:xfrm>
            <a:off x="805866" y="924316"/>
            <a:ext cx="11081334" cy="5039517"/>
          </a:xfrm>
        </p:spPr>
        <p:txBody>
          <a:bodyPr>
            <a:normAutofit fontScale="92500" lnSpcReduction="10000"/>
          </a:bodyPr>
          <a:lstStyle/>
          <a:p>
            <a:pPr marL="0" indent="0" algn="ctr">
              <a:spcBef>
                <a:spcPts val="0"/>
              </a:spcBef>
              <a:buNone/>
            </a:pPr>
            <a:r>
              <a:rPr lang="en-US" sz="3000" b="1" dirty="0"/>
              <a:t>AWARD TYPE AND AMOUNT</a:t>
            </a:r>
          </a:p>
          <a:p>
            <a:pPr marL="0" indent="0" algn="ctr">
              <a:spcBef>
                <a:spcPts val="0"/>
              </a:spcBef>
              <a:buNone/>
            </a:pPr>
            <a:r>
              <a:rPr lang="en-US" sz="3000" b="1" dirty="0">
                <a:solidFill>
                  <a:srgbClr val="C00000"/>
                </a:solidFill>
              </a:rPr>
              <a:t>General Applicants</a:t>
            </a:r>
          </a:p>
          <a:p>
            <a:r>
              <a:rPr lang="en-US" dirty="0"/>
              <a:t> Maximum Request</a:t>
            </a:r>
          </a:p>
          <a:p>
            <a:pPr lvl="1">
              <a:buFont typeface="Arial" panose="020B0604020202020204" pitchFamily="34" charset="0"/>
              <a:buChar char="•"/>
            </a:pPr>
            <a:r>
              <a:rPr lang="en-US" dirty="0"/>
              <a:t>Applicants may apply for up to $50 million and must apply to provide services in more than one state</a:t>
            </a:r>
          </a:p>
          <a:p>
            <a:r>
              <a:rPr lang="en-US" dirty="0"/>
              <a:t> Minimum Request </a:t>
            </a:r>
          </a:p>
          <a:p>
            <a:pPr lvl="1">
              <a:buFont typeface="Arial" panose="020B0604020202020204" pitchFamily="34" charset="0"/>
              <a:buChar char="•"/>
            </a:pPr>
            <a:r>
              <a:rPr lang="en-US" dirty="0"/>
              <a:t>Applicant must apply for </a:t>
            </a:r>
            <a:r>
              <a:rPr lang="en-US" b="1" dirty="0"/>
              <a:t>at least </a:t>
            </a:r>
            <a:r>
              <a:rPr lang="en-US" dirty="0"/>
              <a:t>10 percent of a state’s authorized positions or $1,600,170 (which equates to a minimum of 165 positions) or whichever is larger</a:t>
            </a:r>
          </a:p>
          <a:p>
            <a:pPr lvl="1">
              <a:buFont typeface="Arial" panose="020B0604020202020204" pitchFamily="34" charset="0"/>
              <a:buChar char="•"/>
            </a:pPr>
            <a:r>
              <a:rPr lang="en-US" dirty="0"/>
              <a:t>If a state has fewer than 165 positions the applicant must apply for the entire state (such as Idaho, Nevada, New Hampshire, New Mexico, and Wyoming)</a:t>
            </a:r>
          </a:p>
          <a:p>
            <a:r>
              <a:rPr lang="en-US" dirty="0"/>
              <a:t> </a:t>
            </a:r>
            <a:r>
              <a:rPr lang="en-US" sz="2400" dirty="0"/>
              <a:t>Applicants are encouraged to apply for at least 20-25 percent of a state’s allocation for maximum operational efficiency but grantees will not be penalized for failing to do so</a:t>
            </a:r>
          </a:p>
          <a:p>
            <a:pPr marL="0" indent="0">
              <a:buNone/>
            </a:pPr>
            <a:endParaRPr lang="en-US" dirty="0"/>
          </a:p>
        </p:txBody>
      </p:sp>
    </p:spTree>
    <p:extLst>
      <p:ext uri="{BB962C8B-B14F-4D97-AF65-F5344CB8AC3E}">
        <p14:creationId xmlns:p14="http://schemas.microsoft.com/office/powerpoint/2010/main" val="151244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p:cNvSpPr>
            <a:spLocks noGrp="1"/>
          </p:cNvSpPr>
          <p:nvPr>
            <p:ph type="title"/>
          </p:nvPr>
        </p:nvSpPr>
        <p:spPr/>
        <p:txBody>
          <a:bodyPr/>
          <a:lstStyle/>
          <a:p>
            <a:pPr algn="ctr"/>
            <a:r>
              <a:rPr lang="en-US" dirty="0"/>
              <a:t>AWARD INFORMATION</a:t>
            </a:r>
          </a:p>
        </p:txBody>
      </p:sp>
      <p:sp>
        <p:nvSpPr>
          <p:cNvPr id="4" name="Content Placeholder 3"/>
          <p:cNvSpPr>
            <a:spLocks noGrp="1"/>
          </p:cNvSpPr>
          <p:nvPr>
            <p:ph idx="1"/>
          </p:nvPr>
        </p:nvSpPr>
        <p:spPr>
          <a:xfrm>
            <a:off x="458394" y="911894"/>
            <a:ext cx="11081334" cy="5039517"/>
          </a:xfrm>
        </p:spPr>
        <p:txBody>
          <a:bodyPr>
            <a:normAutofit fontScale="85000" lnSpcReduction="10000"/>
          </a:bodyPr>
          <a:lstStyle/>
          <a:p>
            <a:pPr marL="0" indent="0">
              <a:buNone/>
            </a:pPr>
            <a:r>
              <a:rPr lang="en-US" dirty="0"/>
              <a:t>                                                        </a:t>
            </a:r>
            <a:r>
              <a:rPr lang="en-US" sz="3300" b="1" dirty="0"/>
              <a:t>AWARD TYPE AND AMOUNT</a:t>
            </a:r>
          </a:p>
          <a:p>
            <a:pPr marL="0" indent="0">
              <a:spcBef>
                <a:spcPts val="0"/>
              </a:spcBef>
              <a:buNone/>
            </a:pPr>
            <a:r>
              <a:rPr lang="en-US" dirty="0"/>
              <a:t>                                                   </a:t>
            </a:r>
            <a:r>
              <a:rPr lang="en-US" sz="3300" b="1" dirty="0">
                <a:solidFill>
                  <a:srgbClr val="C00000"/>
                </a:solidFill>
              </a:rPr>
              <a:t>Additional Bidding Requirements        </a:t>
            </a:r>
          </a:p>
          <a:p>
            <a:r>
              <a:rPr lang="en-US" dirty="0"/>
              <a:t>In conjunction with the minimum and maximum requests for funding, general applicants must adhere to the additional bidding requirements outlined on pages 4 and 5 (FOA sec. II.A.1.c), which specify that general applicants:</a:t>
            </a:r>
          </a:p>
          <a:p>
            <a:pPr lvl="1"/>
            <a:r>
              <a:rPr lang="en-US" dirty="0"/>
              <a:t>Must apply for all authorized positions in a county</a:t>
            </a:r>
          </a:p>
          <a:p>
            <a:pPr lvl="1"/>
            <a:r>
              <a:rPr lang="en-US" dirty="0"/>
              <a:t>May request positions in multiple counties in a state, but the counties requested must be contiguous</a:t>
            </a:r>
          </a:p>
          <a:p>
            <a:pPr lvl="1"/>
            <a:r>
              <a:rPr lang="en-US" dirty="0"/>
              <a:t>May apply for more than one group of contiguous counties in a state, but each such group must meet the minimum State funding requirements</a:t>
            </a:r>
          </a:p>
          <a:p>
            <a:pPr lvl="1"/>
            <a:r>
              <a:rPr lang="en-US" dirty="0"/>
              <a:t>Must list requests for locations and number of positions by county and state through online application at </a:t>
            </a:r>
            <a:r>
              <a:rPr lang="en-US" dirty="0">
                <a:hlinkClick r:id="rId3"/>
              </a:rPr>
              <a:t>www.SCSEPapply.org</a:t>
            </a:r>
            <a:endParaRPr lang="en-US" dirty="0"/>
          </a:p>
          <a:p>
            <a:pPr lvl="0"/>
            <a:r>
              <a:rPr lang="en-US" dirty="0"/>
              <a:t>National grant funds are not allocated for States of Alaska, Delaware, Hawaii and for the territories of American Samoa, Guam, Northern Marianas Island, and the U.S. Virgin Islands</a:t>
            </a:r>
          </a:p>
          <a:p>
            <a:endParaRPr lang="en-US" dirty="0"/>
          </a:p>
          <a:p>
            <a:pPr lvl="1"/>
            <a:endParaRPr lang="en-US" dirty="0"/>
          </a:p>
          <a:p>
            <a:endParaRPr lang="en-US" dirty="0"/>
          </a:p>
        </p:txBody>
      </p:sp>
    </p:spTree>
    <p:extLst>
      <p:ext uri="{BB962C8B-B14F-4D97-AF65-F5344CB8AC3E}">
        <p14:creationId xmlns:p14="http://schemas.microsoft.com/office/powerpoint/2010/main" val="354824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normAutofit/>
          </a:bodyPr>
          <a:lstStyle/>
          <a:p>
            <a:pPr algn="ctr"/>
            <a:r>
              <a:rPr lang="en-US" dirty="0"/>
              <a:t>AWARD INFORMATION</a:t>
            </a:r>
          </a:p>
        </p:txBody>
      </p:sp>
      <p:sp>
        <p:nvSpPr>
          <p:cNvPr id="4" name="Content Placeholder 3"/>
          <p:cNvSpPr>
            <a:spLocks noGrp="1"/>
          </p:cNvSpPr>
          <p:nvPr>
            <p:ph idx="1"/>
          </p:nvPr>
        </p:nvSpPr>
        <p:spPr>
          <a:xfrm>
            <a:off x="1008946" y="832592"/>
            <a:ext cx="11081334" cy="5039517"/>
          </a:xfrm>
        </p:spPr>
        <p:txBody>
          <a:bodyPr>
            <a:normAutofit/>
          </a:bodyPr>
          <a:lstStyle/>
          <a:p>
            <a:pPr marL="0" indent="0">
              <a:spcBef>
                <a:spcPts val="0"/>
              </a:spcBef>
              <a:buNone/>
            </a:pPr>
            <a:r>
              <a:rPr lang="en-US" b="1" dirty="0"/>
              <a:t>                                            </a:t>
            </a:r>
            <a:r>
              <a:rPr lang="en-US" sz="2800" b="1" dirty="0"/>
              <a:t>AWARD TYPE AND AMOUNT</a:t>
            </a:r>
          </a:p>
          <a:p>
            <a:pPr marL="0" indent="0">
              <a:spcBef>
                <a:spcPts val="0"/>
              </a:spcBef>
              <a:buNone/>
            </a:pPr>
            <a:r>
              <a:rPr lang="en-US" sz="2800" b="1" dirty="0"/>
              <a:t>                                              </a:t>
            </a:r>
            <a:r>
              <a:rPr lang="en-US" sz="2800" b="1" dirty="0">
                <a:solidFill>
                  <a:srgbClr val="C00000"/>
                </a:solidFill>
              </a:rPr>
              <a:t>Set-Aside Applicants</a:t>
            </a:r>
          </a:p>
          <a:p>
            <a:r>
              <a:rPr lang="en-US" dirty="0"/>
              <a:t> Maximum Request </a:t>
            </a:r>
          </a:p>
          <a:p>
            <a:pPr lvl="1">
              <a:buFont typeface="Arial" panose="020B0604020202020204" pitchFamily="34" charset="0"/>
              <a:buChar char="•"/>
            </a:pPr>
            <a:r>
              <a:rPr lang="en-US" dirty="0"/>
              <a:t> Applicants may apply for up to $5,498,766 or 567 authorized positions</a:t>
            </a:r>
          </a:p>
          <a:p>
            <a:r>
              <a:rPr lang="en-US" dirty="0"/>
              <a:t> Minimum Request </a:t>
            </a:r>
          </a:p>
          <a:p>
            <a:pPr lvl="1">
              <a:buFont typeface="Arial" panose="020B0604020202020204" pitchFamily="34" charset="0"/>
              <a:buChar char="•"/>
            </a:pPr>
            <a:r>
              <a:rPr lang="en-US" dirty="0"/>
              <a:t>There is no minimum funding request by state or county, and set-aside applicants may indicate the number of positions they propose to serve in each county without regard to contiguity</a:t>
            </a:r>
          </a:p>
          <a:p>
            <a:pPr lvl="1">
              <a:buFont typeface="Arial" panose="020B0604020202020204" pitchFamily="34" charset="0"/>
              <a:buChar char="•"/>
            </a:pPr>
            <a:r>
              <a:rPr lang="en-US" dirty="0"/>
              <a:t>Although set-aside applicants are exempt from the number of positions and contiguity requirements,  you should consider program management and the effectiveness when selecting states and counties to bid on</a:t>
            </a:r>
          </a:p>
          <a:p>
            <a:pPr marL="0" indent="0">
              <a:buNone/>
            </a:pPr>
            <a:endParaRPr lang="en-US" dirty="0"/>
          </a:p>
        </p:txBody>
      </p:sp>
    </p:spTree>
    <p:extLst>
      <p:ext uri="{BB962C8B-B14F-4D97-AF65-F5344CB8AC3E}">
        <p14:creationId xmlns:p14="http://schemas.microsoft.com/office/powerpoint/2010/main" val="416248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2275795" y="130445"/>
            <a:ext cx="6720539" cy="709024"/>
          </a:xfrm>
          <a:prstGeom prst="rect">
            <a:avLst/>
          </a:prstGeom>
          <a:noFill/>
          <a:ln>
            <a:noFill/>
          </a:ln>
        </p:spPr>
        <p:txBody>
          <a:bodyPr spcFirstLastPara="1" vert="horz" wrap="square" lIns="91425" tIns="45700" rIns="91425" bIns="45700" rtlCol="0" anchor="ctr" anchorCtr="1">
            <a:noAutofit/>
          </a:bodyPr>
          <a:lstStyle/>
          <a:p>
            <a:pPr>
              <a:spcBef>
                <a:spcPts val="0"/>
              </a:spcBef>
              <a:buClr>
                <a:schemeClr val="lt1"/>
              </a:buClr>
              <a:buSzPts val="2800"/>
            </a:pPr>
            <a:r>
              <a:rPr lang="en-US" sz="3600" dirty="0"/>
              <a:t>SCSEPapply.org</a:t>
            </a:r>
            <a:endParaRPr sz="3600" dirty="0"/>
          </a:p>
        </p:txBody>
      </p:sp>
      <p:sp>
        <p:nvSpPr>
          <p:cNvPr id="237" name="Google Shape;237;p27"/>
          <p:cNvSpPr txBox="1">
            <a:spLocks noGrp="1"/>
          </p:cNvSpPr>
          <p:nvPr>
            <p:ph type="sldNum" sz="quarter" idx="10"/>
          </p:nvPr>
        </p:nvSpPr>
        <p:spPr>
          <a:xfrm>
            <a:off x="10179050" y="6356351"/>
            <a:ext cx="488950" cy="365125"/>
          </a:xfrm>
          <a:prstGeom prst="rect">
            <a:avLst/>
          </a:prstGeom>
          <a:noFill/>
          <a:ln>
            <a:noFill/>
          </a:ln>
        </p:spPr>
        <p:txBody>
          <a:bodyPr spcFirstLastPara="1" vert="horz" wrap="square" lIns="91425" tIns="45700" rIns="91425" bIns="45700" rtlCol="0" anchor="ctr" anchorCtr="0">
            <a:noAutofit/>
          </a:bodyPr>
          <a:lstStyle/>
          <a:p>
            <a:pPr algn="r"/>
            <a:fld id="{00000000-1234-1234-1234-123412341234}" type="slidenum">
              <a:rPr lang="en-US"/>
              <a:pPr algn="r"/>
              <a:t>14</a:t>
            </a:fld>
            <a:endParaRPr/>
          </a:p>
        </p:txBody>
      </p:sp>
      <p:pic>
        <p:nvPicPr>
          <p:cNvPr id="2" name="Picture 1"/>
          <p:cNvPicPr>
            <a:picLocks noChangeAspect="1"/>
          </p:cNvPicPr>
          <p:nvPr/>
        </p:nvPicPr>
        <p:blipFill>
          <a:blip r:embed="rId3"/>
          <a:stretch>
            <a:fillRect/>
          </a:stretch>
        </p:blipFill>
        <p:spPr>
          <a:xfrm>
            <a:off x="1616790" y="928199"/>
            <a:ext cx="8265110" cy="5246504"/>
          </a:xfrm>
          <a:prstGeom prst="rect">
            <a:avLst/>
          </a:prstGeom>
        </p:spPr>
      </p:pic>
      <p:sp>
        <p:nvSpPr>
          <p:cNvPr id="3" name="Rectangle 2"/>
          <p:cNvSpPr/>
          <p:nvPr/>
        </p:nvSpPr>
        <p:spPr>
          <a:xfrm>
            <a:off x="7630332" y="2712204"/>
            <a:ext cx="2172346" cy="1146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11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66" y="153762"/>
            <a:ext cx="11081334" cy="786384"/>
          </a:xfrm>
        </p:spPr>
        <p:txBody>
          <a:bodyPr>
            <a:noAutofit/>
          </a:bodyPr>
          <a:lstStyle/>
          <a:p>
            <a:pPr algn="ctr"/>
            <a:br>
              <a:rPr lang="en-US" sz="3600" dirty="0">
                <a:solidFill>
                  <a:srgbClr val="2C5261"/>
                </a:solidFill>
              </a:rPr>
            </a:br>
            <a:r>
              <a:rPr lang="en-US" sz="3600" dirty="0">
                <a:solidFill>
                  <a:srgbClr val="2C5261"/>
                </a:solidFill>
              </a:rPr>
              <a:t>SCSEPapply Bidding Process:</a:t>
            </a:r>
            <a:r>
              <a:rPr lang="en-US" sz="3600" dirty="0">
                <a:solidFill>
                  <a:srgbClr val="2C5261"/>
                </a:solidFill>
                <a:ea typeface="+mn-ea"/>
                <a:cs typeface="+mn-cs"/>
              </a:rPr>
              <a:t> All Applicants</a:t>
            </a:r>
            <a:br>
              <a:rPr lang="en-US" sz="3600" dirty="0"/>
            </a:br>
            <a:endParaRPr lang="en-US" sz="3600" dirty="0"/>
          </a:p>
        </p:txBody>
      </p:sp>
      <p:sp>
        <p:nvSpPr>
          <p:cNvPr id="3" name="Slide Number Placeholder 2"/>
          <p:cNvSpPr>
            <a:spLocks noGrp="1"/>
          </p:cNvSpPr>
          <p:nvPr>
            <p:ph type="sldNum" sz="quarter" idx="10"/>
          </p:nvPr>
        </p:nvSpPr>
        <p:spPr/>
        <p:txBody>
          <a:bodyPr/>
          <a:lstStyle/>
          <a:p>
            <a:fld id="{158B7785-F6D6-45F8-833E-07BD84680091}" type="slidenum">
              <a:rPr lang="en-US" smtClean="0"/>
              <a:pPr/>
              <a:t>15</a:t>
            </a:fld>
            <a:endParaRPr lang="en-US" dirty="0"/>
          </a:p>
        </p:txBody>
      </p:sp>
      <p:pic>
        <p:nvPicPr>
          <p:cNvPr id="4" name="Picture 3"/>
          <p:cNvPicPr>
            <a:picLocks noChangeAspect="1"/>
          </p:cNvPicPr>
          <p:nvPr/>
        </p:nvPicPr>
        <p:blipFill>
          <a:blip r:embed="rId3"/>
          <a:stretch>
            <a:fillRect/>
          </a:stretch>
        </p:blipFill>
        <p:spPr>
          <a:xfrm>
            <a:off x="2006009" y="940146"/>
            <a:ext cx="8130363" cy="5416204"/>
          </a:xfrm>
          <a:prstGeom prst="rect">
            <a:avLst/>
          </a:prstGeom>
        </p:spPr>
      </p:pic>
      <p:sp>
        <p:nvSpPr>
          <p:cNvPr id="5" name="Rectangle 4"/>
          <p:cNvSpPr/>
          <p:nvPr/>
        </p:nvSpPr>
        <p:spPr>
          <a:xfrm>
            <a:off x="8371367" y="1842976"/>
            <a:ext cx="1509824" cy="361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60221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p30"/>
          <p:cNvSpPr txBox="1">
            <a:spLocks noGrp="1"/>
          </p:cNvSpPr>
          <p:nvPr>
            <p:ph type="sldNum" sz="quarter" idx="10"/>
          </p:nvPr>
        </p:nvSpPr>
        <p:spPr>
          <a:xfrm>
            <a:off x="10179050" y="6356351"/>
            <a:ext cx="488950" cy="365125"/>
          </a:xfrm>
          <a:prstGeom prst="rect">
            <a:avLst/>
          </a:prstGeom>
          <a:noFill/>
          <a:ln>
            <a:noFill/>
          </a:ln>
        </p:spPr>
        <p:txBody>
          <a:bodyPr spcFirstLastPara="1" vert="horz" wrap="square" lIns="91425" tIns="45700" rIns="91425" bIns="45700" rtlCol="0" anchor="ctr" anchorCtr="0">
            <a:noAutofit/>
          </a:bodyPr>
          <a:lstStyle/>
          <a:p>
            <a:pPr algn="r"/>
            <a:fld id="{00000000-1234-1234-1234-123412341234}" type="slidenum">
              <a:rPr lang="en-US"/>
              <a:pPr algn="r"/>
              <a:t>16</a:t>
            </a:fld>
            <a:endParaRPr/>
          </a:p>
        </p:txBody>
      </p:sp>
      <p:sp>
        <p:nvSpPr>
          <p:cNvPr id="3" name="Rectangle 2"/>
          <p:cNvSpPr/>
          <p:nvPr/>
        </p:nvSpPr>
        <p:spPr>
          <a:xfrm>
            <a:off x="1628944" y="136524"/>
            <a:ext cx="8950527" cy="646331"/>
          </a:xfrm>
          <a:prstGeom prst="rect">
            <a:avLst/>
          </a:prstGeom>
        </p:spPr>
        <p:txBody>
          <a:bodyPr wrap="none">
            <a:spAutoFit/>
          </a:bodyPr>
          <a:lstStyle/>
          <a:p>
            <a:r>
              <a:rPr lang="en-US" sz="3600" b="1" kern="1200" dirty="0">
                <a:solidFill>
                  <a:srgbClr val="2C5261"/>
                </a:solidFill>
                <a:latin typeface="Calibri" panose="020F0502020204030204"/>
                <a:ea typeface="+mj-ea"/>
                <a:cs typeface="+mj-cs"/>
              </a:rPr>
              <a:t>SCSEPapply BIDDING PROCESS: All Applicants </a:t>
            </a:r>
            <a:endParaRPr lang="en-US" dirty="0"/>
          </a:p>
        </p:txBody>
      </p:sp>
      <p:pic>
        <p:nvPicPr>
          <p:cNvPr id="2" name="Picture 1"/>
          <p:cNvPicPr>
            <a:picLocks noChangeAspect="1"/>
          </p:cNvPicPr>
          <p:nvPr/>
        </p:nvPicPr>
        <p:blipFill>
          <a:blip r:embed="rId3"/>
          <a:stretch>
            <a:fillRect/>
          </a:stretch>
        </p:blipFill>
        <p:spPr>
          <a:xfrm>
            <a:off x="1998921" y="1009530"/>
            <a:ext cx="8335926" cy="5401434"/>
          </a:xfrm>
          <a:prstGeom prst="rect">
            <a:avLst/>
          </a:prstGeom>
        </p:spPr>
      </p:pic>
      <p:sp>
        <p:nvSpPr>
          <p:cNvPr id="6" name="Rectangle 5"/>
          <p:cNvSpPr/>
          <p:nvPr/>
        </p:nvSpPr>
        <p:spPr>
          <a:xfrm>
            <a:off x="8364278" y="1892595"/>
            <a:ext cx="1509824" cy="361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4076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6" name="Google Shape;246;p28"/>
          <p:cNvSpPr txBox="1">
            <a:spLocks noGrp="1"/>
          </p:cNvSpPr>
          <p:nvPr>
            <p:ph type="sldNum" sz="quarter" idx="10"/>
          </p:nvPr>
        </p:nvSpPr>
        <p:spPr>
          <a:xfrm>
            <a:off x="10179050" y="6356351"/>
            <a:ext cx="488950" cy="365125"/>
          </a:xfrm>
          <a:prstGeom prst="rect">
            <a:avLst/>
          </a:prstGeom>
          <a:noFill/>
          <a:ln>
            <a:noFill/>
          </a:ln>
        </p:spPr>
        <p:txBody>
          <a:bodyPr spcFirstLastPara="1" vert="horz" wrap="square" lIns="91425" tIns="45700" rIns="91425" bIns="45700" rtlCol="0" anchor="ctr" anchorCtr="0">
            <a:noAutofit/>
          </a:bodyPr>
          <a:lstStyle/>
          <a:p>
            <a:pPr algn="r"/>
            <a:fld id="{00000000-1234-1234-1234-123412341234}" type="slidenum">
              <a:rPr lang="en-US"/>
              <a:pPr algn="r"/>
              <a:t>17</a:t>
            </a:fld>
            <a:endParaRPr/>
          </a:p>
        </p:txBody>
      </p:sp>
      <p:sp>
        <p:nvSpPr>
          <p:cNvPr id="3" name="Rectangle 2"/>
          <p:cNvSpPr/>
          <p:nvPr/>
        </p:nvSpPr>
        <p:spPr>
          <a:xfrm>
            <a:off x="3002252" y="137910"/>
            <a:ext cx="6177204" cy="646331"/>
          </a:xfrm>
          <a:prstGeom prst="rect">
            <a:avLst/>
          </a:prstGeom>
        </p:spPr>
        <p:txBody>
          <a:bodyPr wrap="none">
            <a:spAutoFit/>
          </a:bodyPr>
          <a:lstStyle/>
          <a:p>
            <a:r>
              <a:rPr lang="en-US" sz="3600" b="1" kern="1200" dirty="0">
                <a:solidFill>
                  <a:srgbClr val="2C5261"/>
                </a:solidFill>
                <a:latin typeface="Calibri" panose="020F0502020204030204"/>
                <a:ea typeface="+mj-ea"/>
                <a:cs typeface="+mj-cs"/>
              </a:rPr>
              <a:t>SCSEPapply MAPPING FEATURE</a:t>
            </a:r>
            <a:endParaRPr lang="en-US" dirty="0"/>
          </a:p>
        </p:txBody>
      </p:sp>
      <p:pic>
        <p:nvPicPr>
          <p:cNvPr id="5" name="Picture 4"/>
          <p:cNvPicPr>
            <a:picLocks noChangeAspect="1"/>
          </p:cNvPicPr>
          <p:nvPr/>
        </p:nvPicPr>
        <p:blipFill>
          <a:blip r:embed="rId3"/>
          <a:stretch>
            <a:fillRect/>
          </a:stretch>
        </p:blipFill>
        <p:spPr>
          <a:xfrm>
            <a:off x="1203157" y="1079404"/>
            <a:ext cx="9996524" cy="5170041"/>
          </a:xfrm>
          <a:prstGeom prst="rect">
            <a:avLst/>
          </a:prstGeom>
        </p:spPr>
      </p:pic>
    </p:spTree>
    <p:extLst>
      <p:ext uri="{BB962C8B-B14F-4D97-AF65-F5344CB8AC3E}">
        <p14:creationId xmlns:p14="http://schemas.microsoft.com/office/powerpoint/2010/main" val="236560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3" name="Google Shape;273;p31"/>
          <p:cNvSpPr txBox="1">
            <a:spLocks noGrp="1"/>
          </p:cNvSpPr>
          <p:nvPr>
            <p:ph type="sldNum" sz="quarter" idx="10"/>
          </p:nvPr>
        </p:nvSpPr>
        <p:spPr>
          <a:xfrm>
            <a:off x="10179050" y="6356351"/>
            <a:ext cx="488950" cy="365125"/>
          </a:xfrm>
          <a:prstGeom prst="rect">
            <a:avLst/>
          </a:prstGeom>
          <a:noFill/>
          <a:ln>
            <a:noFill/>
          </a:ln>
        </p:spPr>
        <p:txBody>
          <a:bodyPr spcFirstLastPara="1" vert="horz" wrap="square" lIns="91425" tIns="45700" rIns="91425" bIns="45700" rtlCol="0" anchor="ctr" anchorCtr="0">
            <a:noAutofit/>
          </a:bodyPr>
          <a:lstStyle/>
          <a:p>
            <a:pPr algn="r"/>
            <a:fld id="{00000000-1234-1234-1234-123412341234}" type="slidenum">
              <a:rPr lang="en-US"/>
              <a:pPr algn="r"/>
              <a:t>18</a:t>
            </a:fld>
            <a:endParaRPr/>
          </a:p>
        </p:txBody>
      </p:sp>
      <p:pic>
        <p:nvPicPr>
          <p:cNvPr id="274" name="Google Shape;274;p31"/>
          <p:cNvPicPr preferRelativeResize="0"/>
          <p:nvPr/>
        </p:nvPicPr>
        <p:blipFill rotWithShape="1">
          <a:blip r:embed="rId3">
            <a:alphaModFix/>
          </a:blip>
          <a:srcRect l="10954" t="7443" r="6158" b="3880"/>
          <a:stretch/>
        </p:blipFill>
        <p:spPr>
          <a:xfrm>
            <a:off x="1233377" y="1076398"/>
            <a:ext cx="9351101" cy="4975689"/>
          </a:xfrm>
          <a:prstGeom prst="rect">
            <a:avLst/>
          </a:prstGeom>
          <a:noFill/>
          <a:ln w="9525" cap="flat" cmpd="sng">
            <a:solidFill>
              <a:schemeClr val="bg1"/>
            </a:solidFill>
            <a:prstDash val="solid"/>
            <a:round/>
            <a:headEnd type="none" w="sm" len="sm"/>
            <a:tailEnd type="none" w="sm" len="sm"/>
          </a:ln>
        </p:spPr>
      </p:pic>
      <p:sp>
        <p:nvSpPr>
          <p:cNvPr id="3" name="Rectangle 2"/>
          <p:cNvSpPr/>
          <p:nvPr/>
        </p:nvSpPr>
        <p:spPr>
          <a:xfrm>
            <a:off x="2330410" y="146521"/>
            <a:ext cx="6964342" cy="646331"/>
          </a:xfrm>
          <a:prstGeom prst="rect">
            <a:avLst/>
          </a:prstGeom>
        </p:spPr>
        <p:txBody>
          <a:bodyPr wrap="none">
            <a:spAutoFit/>
          </a:bodyPr>
          <a:lstStyle/>
          <a:p>
            <a:r>
              <a:rPr lang="en-US" sz="3600" b="1" kern="1200" dirty="0">
                <a:solidFill>
                  <a:srgbClr val="2C5261"/>
                </a:solidFill>
                <a:latin typeface="Calibri" panose="020F0502020204030204"/>
                <a:ea typeface="+mj-ea"/>
                <a:cs typeface="+mj-cs"/>
              </a:rPr>
              <a:t>SCSEPapply FINAL BID SUBMISSION</a:t>
            </a:r>
            <a:endParaRPr lang="en-US" dirty="0"/>
          </a:p>
        </p:txBody>
      </p:sp>
      <p:sp>
        <p:nvSpPr>
          <p:cNvPr id="5" name="Rounded Rectangle 4"/>
          <p:cNvSpPr/>
          <p:nvPr/>
        </p:nvSpPr>
        <p:spPr>
          <a:xfrm>
            <a:off x="1303216" y="4021811"/>
            <a:ext cx="2054389" cy="4804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76670" y="4778918"/>
            <a:ext cx="6918250" cy="646331"/>
          </a:xfrm>
          <a:prstGeom prst="rect">
            <a:avLst/>
          </a:prstGeom>
          <a:noFill/>
        </p:spPr>
        <p:txBody>
          <a:bodyPr wrap="square" rtlCol="0">
            <a:spAutoFit/>
          </a:bodyPr>
          <a:lstStyle/>
          <a:p>
            <a:r>
              <a:rPr lang="en-US" b="1" dirty="0">
                <a:solidFill>
                  <a:srgbClr val="C00000"/>
                </a:solidFill>
              </a:rPr>
              <a:t>Final Bids for counties must be submitted through SCSEPapply.org</a:t>
            </a:r>
          </a:p>
          <a:p>
            <a:r>
              <a:rPr lang="en-US" b="1" dirty="0">
                <a:solidFill>
                  <a:srgbClr val="C00000"/>
                </a:solidFill>
              </a:rPr>
              <a:t>no later than 4:00pm eastern time on the closing date of June 15, 2020</a:t>
            </a:r>
          </a:p>
        </p:txBody>
      </p:sp>
    </p:spTree>
    <p:extLst>
      <p:ext uri="{BB962C8B-B14F-4D97-AF65-F5344CB8AC3E}">
        <p14:creationId xmlns:p14="http://schemas.microsoft.com/office/powerpoint/2010/main" val="295653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p:txBody>
          <a:bodyPr/>
          <a:lstStyle/>
          <a:p>
            <a:pPr algn="ctr"/>
            <a:r>
              <a:rPr lang="en-US" dirty="0"/>
              <a:t>PERIOD OF PERFORMANCE </a:t>
            </a:r>
          </a:p>
        </p:txBody>
      </p:sp>
      <p:sp>
        <p:nvSpPr>
          <p:cNvPr id="4" name="Content Placeholder 3"/>
          <p:cNvSpPr>
            <a:spLocks noGrp="1"/>
          </p:cNvSpPr>
          <p:nvPr>
            <p:ph idx="1"/>
          </p:nvPr>
        </p:nvSpPr>
        <p:spPr>
          <a:xfrm>
            <a:off x="639392" y="972441"/>
            <a:ext cx="11179056" cy="5039517"/>
          </a:xfrm>
        </p:spPr>
        <p:txBody>
          <a:bodyPr>
            <a:normAutofit fontScale="92500"/>
          </a:bodyPr>
          <a:lstStyle/>
          <a:p>
            <a:r>
              <a:rPr lang="en-US" dirty="0"/>
              <a:t>Grant is renewable annually for a total of 4 years subject to the availability of funds</a:t>
            </a:r>
          </a:p>
          <a:p>
            <a:r>
              <a:rPr lang="en-US" dirty="0"/>
              <a:t> Anticipated award date of July 1, 2020</a:t>
            </a:r>
          </a:p>
          <a:p>
            <a:r>
              <a:rPr lang="en-US" dirty="0"/>
              <a:t> Period of Performance includes all necessary implementation and start-up activities</a:t>
            </a:r>
          </a:p>
          <a:p>
            <a:r>
              <a:rPr lang="en-US" dirty="0"/>
              <a:t> Anticipated transition period of 4-months from approximately July 1, 2020 – October 31, 2020</a:t>
            </a:r>
          </a:p>
          <a:p>
            <a:r>
              <a:rPr lang="en-US" dirty="0"/>
              <a:t> Successful applicants would begin direct services on November 1, 2020</a:t>
            </a:r>
          </a:p>
          <a:p>
            <a:pPr lvl="1">
              <a:buFont typeface="Arial" panose="020B0604020202020204" pitchFamily="34" charset="0"/>
              <a:buChar char="•"/>
            </a:pPr>
            <a:r>
              <a:rPr lang="en-US" dirty="0"/>
              <a:t>SCSEP Participants will be transitioned from previous grantees to the new awardees</a:t>
            </a:r>
          </a:p>
          <a:p>
            <a:pPr>
              <a:buClr>
                <a:schemeClr val="accent1">
                  <a:lumMod val="75000"/>
                </a:schemeClr>
              </a:buClr>
              <a:buFont typeface="Wingdings" panose="05000000000000000000" pitchFamily="2" charset="2"/>
              <a:buChar char="v"/>
            </a:pPr>
            <a:r>
              <a:rPr lang="en-US" sz="3000" dirty="0"/>
              <a:t> </a:t>
            </a:r>
            <a:r>
              <a:rPr lang="en-US" dirty="0"/>
              <a:t>Dates of the transition period are subject to change based on the actual date of  award</a:t>
            </a:r>
          </a:p>
          <a:p>
            <a:endParaRPr lang="en-US" dirty="0"/>
          </a:p>
        </p:txBody>
      </p:sp>
    </p:spTree>
    <p:extLst>
      <p:ext uri="{BB962C8B-B14F-4D97-AF65-F5344CB8AC3E}">
        <p14:creationId xmlns:p14="http://schemas.microsoft.com/office/powerpoint/2010/main" val="149930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4448246" y="2013399"/>
            <a:ext cx="7514581" cy="2695824"/>
          </a:xfrm>
        </p:spPr>
        <p:txBody>
          <a:bodyPr/>
          <a:lstStyle/>
          <a:p>
            <a:r>
              <a:rPr lang="en-US" sz="2800" dirty="0"/>
              <a:t>Senior Community Service Employment Program (SCSEP)</a:t>
            </a:r>
            <a:br>
              <a:rPr lang="en-US" sz="2800" dirty="0"/>
            </a:br>
            <a:br>
              <a:rPr lang="en-US" sz="2800" dirty="0"/>
            </a:br>
            <a:r>
              <a:rPr lang="en-US" sz="2800" dirty="0"/>
              <a:t>Funding Opportunity Announcement</a:t>
            </a:r>
            <a:br>
              <a:rPr lang="en-US" sz="2800" dirty="0"/>
            </a:br>
            <a:r>
              <a:rPr lang="en-US" sz="2800" dirty="0"/>
              <a:t>National Grants for Program Year 2020</a:t>
            </a:r>
            <a:br>
              <a:rPr lang="en-US" sz="2800" dirty="0"/>
            </a:br>
            <a:br>
              <a:rPr lang="en-US" sz="2800" dirty="0"/>
            </a:br>
            <a:r>
              <a:rPr lang="en-US" sz="2800" dirty="0"/>
              <a:t>FOA-ETA-20-09</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May 8,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a:xfrm>
            <a:off x="5012012" y="4880657"/>
            <a:ext cx="6748464" cy="1135061"/>
          </a:xfrm>
        </p:spPr>
        <p:txBody>
          <a:bodyPr>
            <a:normAutofit/>
          </a:bodyPr>
          <a:lstStyle/>
          <a:p>
            <a:r>
              <a:rPr lang="en-US" sz="3200" dirty="0"/>
              <a:t>Prospective Applicant Information Webinar</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C6FEC3-2B3E-433E-BF1C-A1A37FACD08A}"/>
              </a:ext>
            </a:extLst>
          </p:cNvPr>
          <p:cNvSpPr>
            <a:spLocks noGrp="1"/>
          </p:cNvSpPr>
          <p:nvPr>
            <p:ph type="sldNum" sz="quarter" idx="12"/>
          </p:nvPr>
        </p:nvSpPr>
        <p:spPr/>
        <p:txBody>
          <a:bodyPr/>
          <a:lstStyle/>
          <a:p>
            <a:fld id="{158B7785-F6D6-45F8-833E-07BD84680091}" type="slidenum">
              <a:rPr lang="en-US" smtClean="0"/>
              <a:t>20</a:t>
            </a:fld>
            <a:endParaRPr lang="en-US"/>
          </a:p>
        </p:txBody>
      </p:sp>
      <p:sp>
        <p:nvSpPr>
          <p:cNvPr id="5" name="Title 4">
            <a:extLst>
              <a:ext uri="{FF2B5EF4-FFF2-40B4-BE49-F238E27FC236}">
                <a16:creationId xmlns:a16="http://schemas.microsoft.com/office/drawing/2014/main" id="{3C5D9EA4-FBD9-40C2-A8DE-76EB3F3DACB6}"/>
              </a:ext>
            </a:extLst>
          </p:cNvPr>
          <p:cNvSpPr>
            <a:spLocks noGrp="1"/>
          </p:cNvSpPr>
          <p:nvPr>
            <p:ph type="title"/>
          </p:nvPr>
        </p:nvSpPr>
        <p:spPr>
          <a:xfrm>
            <a:off x="687518" y="1660252"/>
            <a:ext cx="7167671" cy="2357891"/>
          </a:xfrm>
        </p:spPr>
        <p:txBody>
          <a:bodyPr>
            <a:normAutofit/>
          </a:bodyPr>
          <a:lstStyle/>
          <a:p>
            <a:pPr algn="ctr"/>
            <a:r>
              <a:rPr lang="en-US" sz="4800" kern="0" dirty="0">
                <a:solidFill>
                  <a:srgbClr val="073445"/>
                </a:solidFill>
                <a:cs typeface="Arial"/>
                <a:sym typeface="Arial"/>
              </a:rPr>
              <a:t>ELIGIBILITY INFORMATION</a:t>
            </a:r>
            <a:endParaRPr lang="en-US" sz="4800" dirty="0"/>
          </a:p>
        </p:txBody>
      </p:sp>
    </p:spTree>
    <p:extLst>
      <p:ext uri="{BB962C8B-B14F-4D97-AF65-F5344CB8AC3E}">
        <p14:creationId xmlns:p14="http://schemas.microsoft.com/office/powerpoint/2010/main" val="164261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D7E52B-1C39-4966-A5B4-DE709875E23E}"/>
              </a:ext>
            </a:extLst>
          </p:cNvPr>
          <p:cNvSpPr>
            <a:spLocks noGrp="1"/>
          </p:cNvSpPr>
          <p:nvPr>
            <p:ph type="sldNum" sz="quarter" idx="12"/>
          </p:nvPr>
        </p:nvSpPr>
        <p:spPr/>
        <p:txBody>
          <a:bodyPr/>
          <a:lstStyle/>
          <a:p>
            <a:fld id="{158B7785-F6D6-45F8-833E-07BD84680091}" type="slidenum">
              <a:rPr lang="en-US" smtClean="0"/>
              <a:pPr/>
              <a:t>21</a:t>
            </a:fld>
            <a:endParaRPr lang="en-US" dirty="0"/>
          </a:p>
        </p:txBody>
      </p:sp>
      <p:sp>
        <p:nvSpPr>
          <p:cNvPr id="5" name="Title 4">
            <a:extLst>
              <a:ext uri="{FF2B5EF4-FFF2-40B4-BE49-F238E27FC236}">
                <a16:creationId xmlns:a16="http://schemas.microsoft.com/office/drawing/2014/main" id="{8DAB27A0-ABF2-4E04-916C-EFB774718FB3}"/>
              </a:ext>
            </a:extLst>
          </p:cNvPr>
          <p:cNvSpPr>
            <a:spLocks noGrp="1"/>
          </p:cNvSpPr>
          <p:nvPr>
            <p:ph type="title"/>
          </p:nvPr>
        </p:nvSpPr>
        <p:spPr/>
        <p:txBody>
          <a:bodyPr>
            <a:normAutofit/>
          </a:bodyPr>
          <a:lstStyle/>
          <a:p>
            <a:pPr algn="ctr"/>
            <a:r>
              <a:rPr lang="en-US" dirty="0"/>
              <a:t>ELIGIBILITY INFORMATION</a:t>
            </a:r>
          </a:p>
        </p:txBody>
      </p:sp>
      <p:sp>
        <p:nvSpPr>
          <p:cNvPr id="6" name="Content Placeholder 5">
            <a:extLst>
              <a:ext uri="{FF2B5EF4-FFF2-40B4-BE49-F238E27FC236}">
                <a16:creationId xmlns:a16="http://schemas.microsoft.com/office/drawing/2014/main" id="{C572984E-2CFD-4072-9593-258FB44E1B26}"/>
              </a:ext>
            </a:extLst>
          </p:cNvPr>
          <p:cNvSpPr>
            <a:spLocks noGrp="1"/>
          </p:cNvSpPr>
          <p:nvPr>
            <p:ph idx="1"/>
          </p:nvPr>
        </p:nvSpPr>
        <p:spPr/>
        <p:txBody>
          <a:bodyPr>
            <a:normAutofit lnSpcReduction="10000"/>
          </a:bodyPr>
          <a:lstStyle/>
          <a:p>
            <a:r>
              <a:rPr lang="en-US" dirty="0"/>
              <a:t>Following organizations are eligible to apply</a:t>
            </a:r>
          </a:p>
          <a:p>
            <a:pPr lvl="1">
              <a:buFont typeface="Arial" panose="020B0604020202020204" pitchFamily="34" charset="0"/>
              <a:buChar char="•"/>
            </a:pPr>
            <a:r>
              <a:rPr lang="en-US" dirty="0"/>
              <a:t> Nonprofit Organizations</a:t>
            </a:r>
          </a:p>
          <a:p>
            <a:pPr lvl="1">
              <a:buFont typeface="Arial" panose="020B0604020202020204" pitchFamily="34" charset="0"/>
              <a:buChar char="•"/>
            </a:pPr>
            <a:r>
              <a:rPr lang="en-US" dirty="0"/>
              <a:t> Federal Public Agencies </a:t>
            </a:r>
          </a:p>
          <a:p>
            <a:pPr lvl="1">
              <a:buFont typeface="Arial" panose="020B0604020202020204" pitchFamily="34" charset="0"/>
              <a:buChar char="•"/>
            </a:pPr>
            <a:r>
              <a:rPr lang="en-US" dirty="0"/>
              <a:t> Tribal Organizations </a:t>
            </a:r>
          </a:p>
          <a:p>
            <a:r>
              <a:rPr lang="en-US" dirty="0"/>
              <a:t>Eligible applicant agency or organization must demonstrate its ability to administer a multi-state program (specified in Section IV.B.4.a (5))</a:t>
            </a:r>
          </a:p>
          <a:p>
            <a:r>
              <a:rPr lang="en-US" dirty="0"/>
              <a:t>The Department reserves the right to award a grant to only one applicant per State, and to award an applicant funds to serve only one State. </a:t>
            </a:r>
          </a:p>
          <a:p>
            <a:r>
              <a:rPr lang="en-US" dirty="0"/>
              <a:t>Other Eligibility Requirements </a:t>
            </a:r>
          </a:p>
          <a:p>
            <a:pPr lvl="1">
              <a:buFont typeface="Arial" panose="020B0604020202020204" pitchFamily="34" charset="0"/>
              <a:buChar char="•"/>
            </a:pPr>
            <a:r>
              <a:rPr lang="en-US" dirty="0"/>
              <a:t>All applicants must also meet the eligibility and responsibility requirements detailed in 20 CFR 641 </a:t>
            </a:r>
          </a:p>
          <a:p>
            <a:endParaRPr lang="en-US" dirty="0"/>
          </a:p>
        </p:txBody>
      </p:sp>
    </p:spTree>
    <p:extLst>
      <p:ext uri="{BB962C8B-B14F-4D97-AF65-F5344CB8AC3E}">
        <p14:creationId xmlns:p14="http://schemas.microsoft.com/office/powerpoint/2010/main" val="71831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FDAF00-54E9-498C-8EBF-99D7FF390228}"/>
              </a:ext>
            </a:extLst>
          </p:cNvPr>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a:extLst>
              <a:ext uri="{FF2B5EF4-FFF2-40B4-BE49-F238E27FC236}">
                <a16:creationId xmlns:a16="http://schemas.microsoft.com/office/drawing/2014/main" id="{EED692B8-85CD-4918-8BBA-EB3E3E13A86D}"/>
              </a:ext>
            </a:extLst>
          </p:cNvPr>
          <p:cNvSpPr>
            <a:spLocks noGrp="1"/>
          </p:cNvSpPr>
          <p:nvPr>
            <p:ph type="title"/>
          </p:nvPr>
        </p:nvSpPr>
        <p:spPr/>
        <p:txBody>
          <a:bodyPr/>
          <a:lstStyle/>
          <a:p>
            <a:pPr algn="ctr"/>
            <a:r>
              <a:rPr lang="en-US" dirty="0"/>
              <a:t>ELIGIBILITY INFORMATION</a:t>
            </a:r>
          </a:p>
        </p:txBody>
      </p:sp>
      <p:sp>
        <p:nvSpPr>
          <p:cNvPr id="4" name="Content Placeholder 3">
            <a:extLst>
              <a:ext uri="{FF2B5EF4-FFF2-40B4-BE49-F238E27FC236}">
                <a16:creationId xmlns:a16="http://schemas.microsoft.com/office/drawing/2014/main" id="{0D395940-95A2-4203-B0D3-EA27294DD9CB}"/>
              </a:ext>
            </a:extLst>
          </p:cNvPr>
          <p:cNvSpPr>
            <a:spLocks noGrp="1"/>
          </p:cNvSpPr>
          <p:nvPr>
            <p:ph idx="1"/>
          </p:nvPr>
        </p:nvSpPr>
        <p:spPr/>
        <p:txBody>
          <a:bodyPr>
            <a:normAutofit/>
          </a:bodyPr>
          <a:lstStyle/>
          <a:p>
            <a:r>
              <a:rPr lang="en-US" sz="2400" dirty="0"/>
              <a:t>There are three categories for which an applicant may apply to receive a grant under this FOA:</a:t>
            </a:r>
          </a:p>
          <a:p>
            <a:pPr lvl="1">
              <a:buFont typeface="Arial" panose="020B0604020202020204" pitchFamily="34" charset="0"/>
              <a:buChar char="•"/>
            </a:pPr>
            <a:r>
              <a:rPr lang="en-US" dirty="0"/>
              <a:t>  General National Grant Funds</a:t>
            </a:r>
          </a:p>
          <a:p>
            <a:pPr lvl="1">
              <a:buFont typeface="Arial" panose="020B0604020202020204" pitchFamily="34" charset="0"/>
              <a:buChar char="•"/>
            </a:pPr>
            <a:r>
              <a:rPr lang="en-US" dirty="0"/>
              <a:t>  Indian/Native American Set-Aside Grant Funds</a:t>
            </a:r>
          </a:p>
          <a:p>
            <a:pPr lvl="1">
              <a:buFont typeface="Arial" panose="020B0604020202020204" pitchFamily="34" charset="0"/>
              <a:buChar char="•"/>
            </a:pPr>
            <a:r>
              <a:rPr lang="en-US" dirty="0"/>
              <a:t>  Asian and Pacific Islander Set-Aside Grant Funds </a:t>
            </a:r>
          </a:p>
          <a:p>
            <a:r>
              <a:rPr lang="en-US" sz="2400" dirty="0"/>
              <a:t>Applicants applying for more than one category must submit separate applications for each, up to three separate applications</a:t>
            </a:r>
          </a:p>
          <a:p>
            <a:r>
              <a:rPr lang="en-US" sz="2400" dirty="0"/>
              <a:t>Note in particular the bold instructions in the “Applicant Categories” section (FOA p. 8) that direct applicants to start the descriptive title of application project in block 15 of the SF-424 form with the appropriate wording to identify the applicant category (i.e. “General,” “Indian/Native American” or “Asian and Pacific Islander”)</a:t>
            </a:r>
          </a:p>
          <a:p>
            <a:endParaRPr lang="en-US" dirty="0"/>
          </a:p>
        </p:txBody>
      </p:sp>
    </p:spTree>
    <p:extLst>
      <p:ext uri="{BB962C8B-B14F-4D97-AF65-F5344CB8AC3E}">
        <p14:creationId xmlns:p14="http://schemas.microsoft.com/office/powerpoint/2010/main" val="198527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normAutofit/>
          </a:bodyPr>
          <a:lstStyle/>
          <a:p>
            <a:pPr algn="ctr"/>
            <a:r>
              <a:rPr lang="en-US" dirty="0"/>
              <a:t>ELIGIBILITY INFORMATION</a:t>
            </a:r>
          </a:p>
        </p:txBody>
      </p:sp>
      <p:sp>
        <p:nvSpPr>
          <p:cNvPr id="4" name="Content Placeholder 3"/>
          <p:cNvSpPr>
            <a:spLocks noGrp="1"/>
          </p:cNvSpPr>
          <p:nvPr>
            <p:ph idx="1"/>
          </p:nvPr>
        </p:nvSpPr>
        <p:spPr>
          <a:xfrm>
            <a:off x="805866" y="939326"/>
            <a:ext cx="11081334" cy="5039517"/>
          </a:xfrm>
        </p:spPr>
        <p:txBody>
          <a:bodyPr>
            <a:normAutofit fontScale="92500"/>
          </a:bodyPr>
          <a:lstStyle/>
          <a:p>
            <a:pPr marL="0" indent="0">
              <a:buNone/>
            </a:pPr>
            <a:r>
              <a:rPr lang="en-US" sz="2800" b="1" dirty="0"/>
              <a:t>                                                     </a:t>
            </a:r>
            <a:r>
              <a:rPr lang="en-US" sz="3000" b="1" dirty="0"/>
              <a:t>ELIGIBLE PARTICIPANTS</a:t>
            </a:r>
          </a:p>
          <a:p>
            <a:r>
              <a:rPr lang="en-US" dirty="0"/>
              <a:t>The intent of the FOA is to fund projects that provide services to eligible participants who have poor employment prospects, who can benefit from unsubsidized employment, and are not job ready. SCSEP eligible individuals must:</a:t>
            </a:r>
          </a:p>
          <a:p>
            <a:pPr lvl="1">
              <a:buFont typeface="Arial" panose="020B0604020202020204" pitchFamily="34" charset="0"/>
              <a:buChar char="•"/>
            </a:pPr>
            <a:r>
              <a:rPr lang="en-US" dirty="0"/>
              <a:t>Be 55 or older;</a:t>
            </a:r>
          </a:p>
          <a:p>
            <a:pPr lvl="1">
              <a:buFont typeface="Arial" panose="020B0604020202020204" pitchFamily="34" charset="0"/>
              <a:buChar char="•"/>
            </a:pPr>
            <a:r>
              <a:rPr lang="en-US" dirty="0"/>
              <a:t>Have family income of no more than 125% of the federal poverty guidelines; and</a:t>
            </a:r>
          </a:p>
          <a:p>
            <a:pPr lvl="1">
              <a:buFont typeface="Arial" panose="020B0604020202020204" pitchFamily="34" charset="0"/>
              <a:buChar char="•"/>
            </a:pPr>
            <a:r>
              <a:rPr lang="en-US" dirty="0"/>
              <a:t>Be unemployed.</a:t>
            </a:r>
          </a:p>
          <a:p>
            <a:r>
              <a:rPr lang="en-US" dirty="0"/>
              <a:t>Grantee and sub-recipients must give priority to individuals who have one or more priority of service characteristics as provided in 2 CFR 641.520 (see FOA page 11)</a:t>
            </a:r>
          </a:p>
          <a:p>
            <a:r>
              <a:rPr lang="en-US" dirty="0"/>
              <a:t>When selecting eligible individuals for participation, 38 U.S.C. 4215 requires grantees to provide priority of service to veterans and spouses of certain veterans</a:t>
            </a:r>
          </a:p>
          <a:p>
            <a:pPr marL="0" indent="0">
              <a:buNone/>
            </a:pPr>
            <a:endParaRPr lang="en-US" dirty="0"/>
          </a:p>
        </p:txBody>
      </p:sp>
    </p:spTree>
    <p:extLst>
      <p:ext uri="{BB962C8B-B14F-4D97-AF65-F5344CB8AC3E}">
        <p14:creationId xmlns:p14="http://schemas.microsoft.com/office/powerpoint/2010/main" val="395327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2" name="Title 1"/>
          <p:cNvSpPr>
            <a:spLocks noGrp="1"/>
          </p:cNvSpPr>
          <p:nvPr>
            <p:ph type="title"/>
          </p:nvPr>
        </p:nvSpPr>
        <p:spPr>
          <a:xfrm>
            <a:off x="154983" y="2087797"/>
            <a:ext cx="8508570" cy="2357891"/>
          </a:xfrm>
        </p:spPr>
        <p:txBody>
          <a:bodyPr/>
          <a:lstStyle/>
          <a:p>
            <a:pPr algn="ctr"/>
            <a:r>
              <a:rPr lang="en-US" sz="4000" dirty="0">
                <a:solidFill>
                  <a:schemeClr val="dk2"/>
                </a:solidFill>
              </a:rPr>
              <a:t>APPLICATION AND SUBMISSION INFORMATION</a:t>
            </a:r>
            <a:br>
              <a:rPr lang="en-US" dirty="0"/>
            </a:br>
            <a:endParaRPr lang="en-US" dirty="0"/>
          </a:p>
        </p:txBody>
      </p:sp>
      <p:sp>
        <p:nvSpPr>
          <p:cNvPr id="344" name="Google Shape;344;p39"/>
          <p:cNvSpPr txBox="1">
            <a:spLocks noGrp="1"/>
          </p:cNvSpPr>
          <p:nvPr>
            <p:ph type="sldNum" sz="quarter" idx="4294967295"/>
          </p:nvPr>
        </p:nvSpPr>
        <p:spPr>
          <a:xfrm>
            <a:off x="10058400" y="6416675"/>
            <a:ext cx="2133600" cy="365125"/>
          </a:xfrm>
          <a:prstGeom prst="rect">
            <a:avLst/>
          </a:prstGeom>
          <a:noFill/>
          <a:ln>
            <a:noFill/>
          </a:ln>
        </p:spPr>
        <p:txBody>
          <a:bodyPr spcFirstLastPara="1" vert="horz" wrap="square" lIns="91425" tIns="45700" rIns="91425" bIns="45700" rtlCol="0" anchor="ctr" anchorCtr="0">
            <a:noAutofit/>
          </a:bodyPr>
          <a:lstStyle/>
          <a:p>
            <a:pPr algn="r"/>
            <a:fld id="{00000000-1234-1234-1234-123412341234}" type="slidenum">
              <a:rPr lang="en-US"/>
              <a:pPr algn="r"/>
              <a:t>24</a:t>
            </a:fld>
            <a:endParaRPr/>
          </a:p>
        </p:txBody>
      </p:sp>
    </p:spTree>
    <p:extLst>
      <p:ext uri="{BB962C8B-B14F-4D97-AF65-F5344CB8AC3E}">
        <p14:creationId xmlns:p14="http://schemas.microsoft.com/office/powerpoint/2010/main" val="846617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a:xfrm>
            <a:off x="805866" y="236220"/>
            <a:ext cx="11081334" cy="596372"/>
          </a:xfrm>
        </p:spPr>
        <p:txBody>
          <a:bodyPr>
            <a:noAutofit/>
          </a:bodyPr>
          <a:lstStyle/>
          <a:p>
            <a:pPr algn="ctr"/>
            <a:r>
              <a:rPr lang="en-US" dirty="0"/>
              <a:t>APPLICATION AND SUBMISSION INFORMATION</a:t>
            </a:r>
            <a:br>
              <a:rPr lang="en-US" dirty="0"/>
            </a:br>
            <a:endParaRPr lang="en-US" b="0" i="1" dirty="0"/>
          </a:p>
        </p:txBody>
      </p:sp>
      <p:sp>
        <p:nvSpPr>
          <p:cNvPr id="4" name="Content Placeholder 3"/>
          <p:cNvSpPr>
            <a:spLocks noGrp="1"/>
          </p:cNvSpPr>
          <p:nvPr>
            <p:ph idx="1"/>
          </p:nvPr>
        </p:nvSpPr>
        <p:spPr>
          <a:xfrm>
            <a:off x="260252" y="1316833"/>
            <a:ext cx="11489788" cy="5039517"/>
          </a:xfrm>
        </p:spPr>
        <p:txBody>
          <a:bodyPr>
            <a:normAutofit/>
          </a:bodyPr>
          <a:lstStyle/>
          <a:p>
            <a:r>
              <a:rPr lang="en-US" sz="2000" dirty="0"/>
              <a:t>Obtain an Application Package at </a:t>
            </a:r>
            <a:r>
              <a:rPr lang="en-US" sz="1800" dirty="0">
                <a:hlinkClick r:id="rId3"/>
              </a:rPr>
              <a:t>www.Grants.gov</a:t>
            </a:r>
            <a:r>
              <a:rPr lang="en-US" sz="2000" dirty="0"/>
              <a:t> and </a:t>
            </a:r>
            <a:r>
              <a:rPr lang="en-US" sz="1800" dirty="0">
                <a:hlinkClick r:id="rId4"/>
              </a:rPr>
              <a:t>https://www.doleta.gov/grants</a:t>
            </a:r>
            <a:endParaRPr lang="en-US" sz="1800" dirty="0"/>
          </a:p>
          <a:p>
            <a:r>
              <a:rPr lang="en-US" sz="2000" dirty="0"/>
              <a:t>Content and Form of Application – Applications must consist of four separate and distinct parts</a:t>
            </a:r>
          </a:p>
          <a:p>
            <a:pPr marL="914400" lvl="1" indent="-457200">
              <a:buFont typeface="+mj-lt"/>
              <a:buAutoNum type="arabicPeriod"/>
            </a:pPr>
            <a:r>
              <a:rPr lang="en-US" sz="2000" dirty="0"/>
              <a:t>SF-424, “Application for Federal Assistance” </a:t>
            </a:r>
            <a:r>
              <a:rPr lang="en-US" sz="1800" dirty="0">
                <a:hlinkClick r:id="rId5"/>
              </a:rPr>
              <a:t>https://www.grants.gov/web/grants/forms/sf-424-family.html#sortby=1</a:t>
            </a:r>
            <a:endParaRPr lang="en-US" sz="1800" dirty="0"/>
          </a:p>
          <a:p>
            <a:pPr marL="1828800" lvl="3" indent="-457200">
              <a:buFont typeface="+mj-lt"/>
              <a:buAutoNum type="alphaLcParenR"/>
            </a:pPr>
            <a:r>
              <a:rPr lang="en-US" dirty="0"/>
              <a:t>DUNS Number </a:t>
            </a:r>
            <a:r>
              <a:rPr lang="en-US" sz="1800" dirty="0">
                <a:hlinkClick r:id="rId6"/>
              </a:rPr>
              <a:t>https://fedgov.dnb.com/webform/displayHomePage.do</a:t>
            </a:r>
            <a:endParaRPr lang="en-US" sz="1800" dirty="0"/>
          </a:p>
          <a:p>
            <a:pPr marL="1828800" lvl="3" indent="-457200">
              <a:buFont typeface="+mj-lt"/>
              <a:buAutoNum type="alphaLcParenR"/>
            </a:pPr>
            <a:r>
              <a:rPr lang="en-US" dirty="0"/>
              <a:t>Requirement for Registration with SAM </a:t>
            </a:r>
            <a:r>
              <a:rPr lang="en-US" sz="1800" dirty="0">
                <a:hlinkClick r:id="rId7"/>
              </a:rPr>
              <a:t>https://www.sam.gov</a:t>
            </a:r>
            <a:endParaRPr lang="en-US" sz="1800" dirty="0"/>
          </a:p>
          <a:p>
            <a:pPr marL="1828800" lvl="3" indent="-457200">
              <a:buFont typeface="+mj-lt"/>
              <a:buAutoNum type="alphaLcParenR"/>
            </a:pPr>
            <a:r>
              <a:rPr lang="en-US" dirty="0"/>
              <a:t>Requirement to Bid on Authorized Positions – All applicants must enter their requested authorized positions (bids) into SCSEPapply </a:t>
            </a:r>
            <a:r>
              <a:rPr lang="en-US" sz="1800" dirty="0">
                <a:hlinkClick r:id="rId8"/>
              </a:rPr>
              <a:t>www.SCSEPapply.org</a:t>
            </a:r>
            <a:r>
              <a:rPr lang="en-US" sz="1800" dirty="0"/>
              <a:t>; h</a:t>
            </a:r>
            <a:r>
              <a:rPr lang="en-US" dirty="0"/>
              <a:t>ardcopy requests for authorized positions will not be accepted</a:t>
            </a:r>
          </a:p>
          <a:p>
            <a:pPr marL="914400" lvl="1" indent="-457200">
              <a:buFont typeface="+mj-lt"/>
              <a:buAutoNum type="arabicPeriod"/>
            </a:pPr>
            <a:r>
              <a:rPr lang="en-US" sz="2000" dirty="0"/>
              <a:t>Project Budget, composed of the SF-424 and Budget Narrative </a:t>
            </a:r>
          </a:p>
          <a:p>
            <a:pPr lvl="3"/>
            <a:r>
              <a:rPr lang="en-US" dirty="0"/>
              <a:t>SF 424A Budget Information Form </a:t>
            </a:r>
            <a:r>
              <a:rPr lang="en-US" dirty="0">
                <a:hlinkClick r:id="rId5"/>
              </a:rPr>
              <a:t>https://www.grants.gov/web/grants/forms/sf-424-family.html#sortby=1</a:t>
            </a:r>
            <a:endParaRPr lang="en-US" dirty="0"/>
          </a:p>
          <a:p>
            <a:pPr marL="914400" lvl="1" indent="-457200">
              <a:buFont typeface="+mj-lt"/>
              <a:buAutoNum type="arabicPeriod"/>
            </a:pPr>
            <a:r>
              <a:rPr lang="en-US" sz="2000" dirty="0"/>
              <a:t>Project Narrative and Project Narrative Data (new for this FOA)</a:t>
            </a:r>
          </a:p>
          <a:p>
            <a:pPr marL="914400" lvl="1" indent="-457200">
              <a:buFont typeface="+mj-lt"/>
              <a:buAutoNum type="arabicPeriod"/>
            </a:pPr>
            <a:r>
              <a:rPr lang="en-US" sz="2000" dirty="0"/>
              <a:t>Attachments to the Project Narrative</a:t>
            </a:r>
          </a:p>
          <a:p>
            <a:pPr marL="0" indent="0">
              <a:buNone/>
            </a:pPr>
            <a:endParaRPr lang="en-US" sz="2200" dirty="0"/>
          </a:p>
          <a:p>
            <a:pPr marL="0" indent="0">
              <a:buNone/>
            </a:pPr>
            <a:endParaRPr lang="en-US" sz="2000" dirty="0">
              <a:solidFill>
                <a:srgbClr val="C00000"/>
              </a:solidFill>
            </a:endParaRPr>
          </a:p>
          <a:p>
            <a:endParaRPr lang="en-US" dirty="0"/>
          </a:p>
        </p:txBody>
      </p:sp>
      <p:sp>
        <p:nvSpPr>
          <p:cNvPr id="5" name="Rectangle 4"/>
          <p:cNvSpPr/>
          <p:nvPr/>
        </p:nvSpPr>
        <p:spPr>
          <a:xfrm>
            <a:off x="0" y="890046"/>
            <a:ext cx="12152973" cy="369332"/>
          </a:xfrm>
          <a:prstGeom prst="rect">
            <a:avLst/>
          </a:prstGeom>
        </p:spPr>
        <p:txBody>
          <a:bodyPr wrap="square">
            <a:spAutoFit/>
          </a:bodyPr>
          <a:lstStyle/>
          <a:p>
            <a:pPr algn="ctr"/>
            <a:r>
              <a:rPr lang="en-US" i="1" dirty="0">
                <a:solidFill>
                  <a:srgbClr val="C00000"/>
                </a:solidFill>
              </a:rPr>
              <a:t>**</a:t>
            </a:r>
            <a:r>
              <a:rPr lang="en-US" i="1" dirty="0"/>
              <a:t>You must ensure that the funding amount requested is consistent across all parts and sub-parts of the application</a:t>
            </a:r>
          </a:p>
        </p:txBody>
      </p:sp>
    </p:spTree>
    <p:extLst>
      <p:ext uri="{BB962C8B-B14F-4D97-AF65-F5344CB8AC3E}">
        <p14:creationId xmlns:p14="http://schemas.microsoft.com/office/powerpoint/2010/main" val="165668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7" name="Google Shape;447;p5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1" i="0" u="none" strike="noStrike" kern="0" cap="none" spc="0" normalizeH="0" baseline="0" noProof="0">
                <a:ln>
                  <a:noFill/>
                </a:ln>
                <a:solidFill>
                  <a:srgbClr val="2C526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1" i="0" u="none" strike="noStrike" kern="0" cap="none" spc="0" normalizeH="0" baseline="0" noProof="0">
              <a:ln>
                <a:noFill/>
              </a:ln>
              <a:solidFill>
                <a:srgbClr val="2C5261"/>
              </a:solidFill>
              <a:effectLst/>
              <a:uLnTx/>
              <a:uFillTx/>
              <a:latin typeface="Arial"/>
              <a:cs typeface="Arial"/>
              <a:sym typeface="Arial"/>
            </a:endParaRPr>
          </a:p>
        </p:txBody>
      </p:sp>
      <p:sp>
        <p:nvSpPr>
          <p:cNvPr id="445" name="Google Shape;445;p50"/>
          <p:cNvSpPr txBox="1">
            <a:spLocks noGrp="1"/>
          </p:cNvSpPr>
          <p:nvPr>
            <p:ph type="title"/>
          </p:nvPr>
        </p:nvSpPr>
        <p:spPr>
          <a:xfrm>
            <a:off x="1895707" y="80801"/>
            <a:ext cx="8683083" cy="709024"/>
          </a:xfrm>
          <a:prstGeom prst="rect">
            <a:avLst/>
          </a:prstGeom>
          <a:noFill/>
          <a:ln>
            <a:noFill/>
          </a:ln>
        </p:spPr>
        <p:txBody>
          <a:bodyPr spcFirstLastPara="1" vert="horz" wrap="square" lIns="91425" tIns="45700" rIns="91425" bIns="45700" rtlCol="0" anchor="ctr" anchorCtr="1">
            <a:noAutofit/>
          </a:bodyPr>
          <a:lstStyle/>
          <a:p>
            <a:pPr algn="ctr">
              <a:spcBef>
                <a:spcPts val="0"/>
              </a:spcBef>
              <a:buClr>
                <a:schemeClr val="lt1"/>
              </a:buClr>
              <a:buSzPts val="2800"/>
            </a:pPr>
            <a:r>
              <a:rPr lang="en-US" sz="3200" dirty="0"/>
              <a:t>PROJECT NARRATIVE AND PAST PERFORMANCE SCORING FACTORS</a:t>
            </a:r>
            <a:endParaRPr sz="3200" dirty="0"/>
          </a:p>
        </p:txBody>
      </p:sp>
      <p:graphicFrame>
        <p:nvGraphicFramePr>
          <p:cNvPr id="8" name="Table 7"/>
          <p:cNvGraphicFramePr>
            <a:graphicFrameLocks noGrp="1"/>
          </p:cNvGraphicFramePr>
          <p:nvPr>
            <p:extLst>
              <p:ext uri="{D42A27DB-BD31-4B8C-83A1-F6EECF244321}">
                <p14:modId xmlns:p14="http://schemas.microsoft.com/office/powerpoint/2010/main" val="2905864263"/>
              </p:ext>
            </p:extLst>
          </p:nvPr>
        </p:nvGraphicFramePr>
        <p:xfrm>
          <a:off x="1289480" y="998371"/>
          <a:ext cx="9468510" cy="2882495"/>
        </p:xfrm>
        <a:graphic>
          <a:graphicData uri="http://schemas.openxmlformats.org/drawingml/2006/table">
            <a:tbl>
              <a:tblPr firstRow="1" bandRow="1"/>
              <a:tblGrid>
                <a:gridCol w="6055232">
                  <a:extLst>
                    <a:ext uri="{9D8B030D-6E8A-4147-A177-3AD203B41FA5}">
                      <a16:colId xmlns:a16="http://schemas.microsoft.com/office/drawing/2014/main" val="1209109184"/>
                    </a:ext>
                  </a:extLst>
                </a:gridCol>
                <a:gridCol w="3413278">
                  <a:extLst>
                    <a:ext uri="{9D8B030D-6E8A-4147-A177-3AD203B41FA5}">
                      <a16:colId xmlns:a16="http://schemas.microsoft.com/office/drawing/2014/main" val="3366149837"/>
                    </a:ext>
                  </a:extLst>
                </a:gridCol>
              </a:tblGrid>
              <a:tr h="320345">
                <a:tc>
                  <a:txBody>
                    <a:bodyPr/>
                    <a:lstStyle/>
                    <a:p>
                      <a:pPr algn="ctr"/>
                      <a:r>
                        <a:rPr lang="en-US" sz="1400" b="1" dirty="0">
                          <a:latin typeface="+mn-lt"/>
                        </a:rPr>
                        <a:t>Criterion</a:t>
                      </a:r>
                    </a:p>
                  </a:txBody>
                  <a:tcPr>
                    <a:solidFill>
                      <a:schemeClr val="bg1">
                        <a:lumMod val="75000"/>
                      </a:schemeClr>
                    </a:solidFill>
                  </a:tcPr>
                </a:tc>
                <a:tc>
                  <a:txBody>
                    <a:bodyPr/>
                    <a:lstStyle/>
                    <a:p>
                      <a:pPr algn="ctr"/>
                      <a:r>
                        <a:rPr lang="en-US" sz="1400" b="1" dirty="0">
                          <a:latin typeface="+mn-lt"/>
                        </a:rPr>
                        <a:t>Points (maximum)</a:t>
                      </a:r>
                    </a:p>
                  </a:txBody>
                  <a:tcPr>
                    <a:solidFill>
                      <a:schemeClr val="bg1">
                        <a:lumMod val="75000"/>
                      </a:schemeClr>
                    </a:solidFill>
                  </a:tcPr>
                </a:tc>
                <a:extLst>
                  <a:ext uri="{0D108BD9-81ED-4DB2-BD59-A6C34878D82A}">
                    <a16:rowId xmlns:a16="http://schemas.microsoft.com/office/drawing/2014/main" val="2828360241"/>
                  </a:ext>
                </a:extLst>
              </a:tr>
              <a:tr h="320345">
                <a:tc>
                  <a:txBody>
                    <a:bodyPr/>
                    <a:lstStyle/>
                    <a:p>
                      <a:r>
                        <a:rPr lang="en-US" sz="1200" dirty="0"/>
                        <a:t>a) Statement of Need (See Section IV.B.3.a). Statement of Need)</a:t>
                      </a:r>
                    </a:p>
                  </a:txBody>
                  <a:tcPr/>
                </a:tc>
                <a:tc>
                  <a:txBody>
                    <a:bodyPr/>
                    <a:lstStyle/>
                    <a:p>
                      <a:pPr algn="ctr"/>
                      <a:r>
                        <a:rPr lang="en-US" sz="1200" dirty="0"/>
                        <a:t>2 Total </a:t>
                      </a:r>
                    </a:p>
                  </a:txBody>
                  <a:tcPr/>
                </a:tc>
                <a:extLst>
                  <a:ext uri="{0D108BD9-81ED-4DB2-BD59-A6C34878D82A}">
                    <a16:rowId xmlns:a16="http://schemas.microsoft.com/office/drawing/2014/main" val="4046582839"/>
                  </a:ext>
                </a:extLst>
              </a:tr>
              <a:tr h="320345">
                <a:tc>
                  <a:txBody>
                    <a:bodyPr/>
                    <a:lstStyle/>
                    <a:p>
                      <a:r>
                        <a:rPr lang="en-US" sz="1200" dirty="0"/>
                        <a:t>b) Project Design (See Section IV.B.3.b). Project Design)</a:t>
                      </a:r>
                    </a:p>
                  </a:txBody>
                  <a:tcPr/>
                </a:tc>
                <a:tc>
                  <a:txBody>
                    <a:bodyPr/>
                    <a:lstStyle/>
                    <a:p>
                      <a:pPr algn="ctr"/>
                      <a:r>
                        <a:rPr lang="en-US" sz="1200" dirty="0"/>
                        <a:t>26 Total </a:t>
                      </a:r>
                    </a:p>
                  </a:txBody>
                  <a:tcPr/>
                </a:tc>
                <a:extLst>
                  <a:ext uri="{0D108BD9-81ED-4DB2-BD59-A6C34878D82A}">
                    <a16:rowId xmlns:a16="http://schemas.microsoft.com/office/drawing/2014/main" val="1202129790"/>
                  </a:ext>
                </a:extLst>
              </a:tr>
              <a:tr h="320345">
                <a:tc>
                  <a:txBody>
                    <a:bodyPr/>
                    <a:lstStyle/>
                    <a:p>
                      <a:pPr lvl="1"/>
                      <a:r>
                        <a:rPr lang="en-US" sz="1200" dirty="0"/>
                        <a:t>(1) Evidence-Informed Strategies for Working with Employers and Employer Associations</a:t>
                      </a:r>
                    </a:p>
                  </a:txBody>
                  <a:tcPr/>
                </a:tc>
                <a:tc>
                  <a:txBody>
                    <a:bodyPr/>
                    <a:lstStyle/>
                    <a:p>
                      <a:pPr algn="ctr"/>
                      <a:r>
                        <a:rPr lang="en-US" sz="1200" dirty="0"/>
                        <a:t>10</a:t>
                      </a:r>
                    </a:p>
                  </a:txBody>
                  <a:tcPr/>
                </a:tc>
                <a:extLst>
                  <a:ext uri="{0D108BD9-81ED-4DB2-BD59-A6C34878D82A}">
                    <a16:rowId xmlns:a16="http://schemas.microsoft.com/office/drawing/2014/main" val="2835313942"/>
                  </a:ext>
                </a:extLst>
              </a:tr>
              <a:tr h="320345">
                <a:tc>
                  <a:txBody>
                    <a:bodyPr/>
                    <a:lstStyle/>
                    <a:p>
                      <a:pPr lvl="1"/>
                      <a:r>
                        <a:rPr lang="en-US" sz="1200" dirty="0"/>
                        <a:t>(2) Recruiting and Managing Host Agencies</a:t>
                      </a:r>
                    </a:p>
                  </a:txBody>
                  <a:tcPr/>
                </a:tc>
                <a:tc>
                  <a:txBody>
                    <a:bodyPr/>
                    <a:lstStyle/>
                    <a:p>
                      <a:pPr algn="ctr"/>
                      <a:r>
                        <a:rPr lang="en-US" sz="1200" dirty="0"/>
                        <a:t>8</a:t>
                      </a:r>
                    </a:p>
                  </a:txBody>
                  <a:tcPr/>
                </a:tc>
                <a:extLst>
                  <a:ext uri="{0D108BD9-81ED-4DB2-BD59-A6C34878D82A}">
                    <a16:rowId xmlns:a16="http://schemas.microsoft.com/office/drawing/2014/main" val="1462428587"/>
                  </a:ext>
                </a:extLst>
              </a:tr>
              <a:tr h="320345">
                <a:tc>
                  <a:txBody>
                    <a:bodyPr/>
                    <a:lstStyle/>
                    <a:p>
                      <a:pPr lvl="1"/>
                      <a:r>
                        <a:rPr lang="en-US" sz="1200" dirty="0"/>
                        <a:t>(3) Evidence-Informed Strategies for Providing Quality Service to Participants</a:t>
                      </a:r>
                    </a:p>
                  </a:txBody>
                  <a:tcPr/>
                </a:tc>
                <a:tc>
                  <a:txBody>
                    <a:bodyPr/>
                    <a:lstStyle/>
                    <a:p>
                      <a:pPr algn="ctr"/>
                      <a:r>
                        <a:rPr lang="en-US" sz="1200" dirty="0"/>
                        <a:t>8</a:t>
                      </a:r>
                    </a:p>
                  </a:txBody>
                  <a:tcPr/>
                </a:tc>
                <a:extLst>
                  <a:ext uri="{0D108BD9-81ED-4DB2-BD59-A6C34878D82A}">
                    <a16:rowId xmlns:a16="http://schemas.microsoft.com/office/drawing/2014/main" val="1998279595"/>
                  </a:ext>
                </a:extLst>
              </a:tr>
              <a:tr h="571749">
                <a:tc>
                  <a:txBody>
                    <a:bodyPr/>
                    <a:lstStyle/>
                    <a:p>
                      <a:r>
                        <a:rPr lang="en-US" sz="1200" dirty="0"/>
                        <a:t>c) Organizational, Administrative, and Fiscal Capacity</a:t>
                      </a:r>
                    </a:p>
                    <a:p>
                      <a:r>
                        <a:rPr lang="en-US" sz="1200" dirty="0"/>
                        <a:t>  (See Section IV.B.3.c). Organizational, Administrative, and Fiscal Capacity)</a:t>
                      </a:r>
                    </a:p>
                    <a:p>
                      <a:endParaRPr lang="en-US" sz="1200" dirty="0"/>
                    </a:p>
                  </a:txBody>
                  <a:tcPr/>
                </a:tc>
                <a:tc>
                  <a:txBody>
                    <a:bodyPr/>
                    <a:lstStyle/>
                    <a:p>
                      <a:pPr algn="ctr"/>
                      <a:r>
                        <a:rPr lang="en-US" sz="1200" dirty="0"/>
                        <a:t>22 Total </a:t>
                      </a:r>
                    </a:p>
                  </a:txBody>
                  <a:tcPr/>
                </a:tc>
                <a:extLst>
                  <a:ext uri="{0D108BD9-81ED-4DB2-BD59-A6C34878D82A}">
                    <a16:rowId xmlns:a16="http://schemas.microsoft.com/office/drawing/2014/main" val="1964433237"/>
                  </a:ext>
                </a:extLst>
              </a:tr>
              <a:tr h="320345">
                <a:tc>
                  <a:txBody>
                    <a:bodyPr/>
                    <a:lstStyle/>
                    <a:p>
                      <a:pPr lvl="1"/>
                      <a:r>
                        <a:rPr lang="en-US" sz="1200" dirty="0"/>
                        <a:t> (1) Capacity to Manage Core Organizational Functions and Program Operations</a:t>
                      </a:r>
                    </a:p>
                  </a:txBody>
                  <a:tcPr/>
                </a:tc>
                <a:tc>
                  <a:txBody>
                    <a:bodyPr/>
                    <a:lstStyle/>
                    <a:p>
                      <a:pPr algn="ctr"/>
                      <a:r>
                        <a:rPr lang="en-US" sz="1200" dirty="0"/>
                        <a:t>4</a:t>
                      </a:r>
                    </a:p>
                  </a:txBody>
                  <a:tcPr/>
                </a:tc>
                <a:extLst>
                  <a:ext uri="{0D108BD9-81ED-4DB2-BD59-A6C34878D82A}">
                    <a16:rowId xmlns:a16="http://schemas.microsoft.com/office/drawing/2014/main" val="400533149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8964609"/>
              </p:ext>
            </p:extLst>
          </p:nvPr>
        </p:nvGraphicFramePr>
        <p:xfrm>
          <a:off x="1289484" y="4521556"/>
          <a:ext cx="9468506" cy="1594234"/>
        </p:xfrm>
        <a:graphic>
          <a:graphicData uri="http://schemas.openxmlformats.org/drawingml/2006/table">
            <a:tbl>
              <a:tblPr firstRow="1" bandRow="1"/>
              <a:tblGrid>
                <a:gridCol w="6055229">
                  <a:extLst>
                    <a:ext uri="{9D8B030D-6E8A-4147-A177-3AD203B41FA5}">
                      <a16:colId xmlns:a16="http://schemas.microsoft.com/office/drawing/2014/main" val="3610114933"/>
                    </a:ext>
                  </a:extLst>
                </a:gridCol>
                <a:gridCol w="3413277">
                  <a:extLst>
                    <a:ext uri="{9D8B030D-6E8A-4147-A177-3AD203B41FA5}">
                      <a16:colId xmlns:a16="http://schemas.microsoft.com/office/drawing/2014/main" val="3856841528"/>
                    </a:ext>
                  </a:extLst>
                </a:gridCol>
              </a:tblGrid>
              <a:tr h="270155">
                <a:tc>
                  <a:txBody>
                    <a:bodyPr/>
                    <a:lstStyle/>
                    <a:p>
                      <a:pPr lvl="1"/>
                      <a:r>
                        <a:rPr lang="en-US" sz="1200" dirty="0"/>
                        <a:t> (4) Reporting and Audits</a:t>
                      </a:r>
                    </a:p>
                  </a:txBody>
                  <a:tcPr/>
                </a:tc>
                <a:tc>
                  <a:txBody>
                    <a:bodyPr/>
                    <a:lstStyle/>
                    <a:p>
                      <a:pPr algn="ctr"/>
                      <a:r>
                        <a:rPr lang="en-US" sz="1200" dirty="0"/>
                        <a:t>4</a:t>
                      </a:r>
                    </a:p>
                  </a:txBody>
                  <a:tcPr/>
                </a:tc>
                <a:extLst>
                  <a:ext uri="{0D108BD9-81ED-4DB2-BD59-A6C34878D82A}">
                    <a16:rowId xmlns:a16="http://schemas.microsoft.com/office/drawing/2014/main" val="1202867282"/>
                  </a:ext>
                </a:extLst>
              </a:tr>
              <a:tr h="291214">
                <a:tc>
                  <a:txBody>
                    <a:bodyPr/>
                    <a:lstStyle/>
                    <a:p>
                      <a:r>
                        <a:rPr lang="en-US" sz="1200" dirty="0"/>
                        <a:t>d) Partnerships (See Section IV.B.3.d). Partnerships)</a:t>
                      </a:r>
                    </a:p>
                  </a:txBody>
                  <a:tcPr/>
                </a:tc>
                <a:tc>
                  <a:txBody>
                    <a:bodyPr/>
                    <a:lstStyle/>
                    <a:p>
                      <a:pPr algn="ctr"/>
                      <a:r>
                        <a:rPr lang="en-US" sz="1200" dirty="0"/>
                        <a:t>14 Total</a:t>
                      </a:r>
                    </a:p>
                  </a:txBody>
                  <a:tcPr/>
                </a:tc>
                <a:extLst>
                  <a:ext uri="{0D108BD9-81ED-4DB2-BD59-A6C34878D82A}">
                    <a16:rowId xmlns:a16="http://schemas.microsoft.com/office/drawing/2014/main" val="1872933661"/>
                  </a:ext>
                </a:extLst>
              </a:tr>
              <a:tr h="0">
                <a:tc>
                  <a:txBody>
                    <a:bodyPr/>
                    <a:lstStyle/>
                    <a:p>
                      <a:r>
                        <a:rPr lang="en-US" sz="1200" dirty="0"/>
                        <a:t>e) Budget and Budget Justification (See Section IV.B.2. Project Budget)</a:t>
                      </a:r>
                    </a:p>
                  </a:txBody>
                  <a:tcPr/>
                </a:tc>
                <a:tc>
                  <a:txBody>
                    <a:bodyPr/>
                    <a:lstStyle/>
                    <a:p>
                      <a:pPr algn="ctr"/>
                      <a:r>
                        <a:rPr lang="en-US" sz="1200" dirty="0"/>
                        <a:t>4 Total</a:t>
                      </a:r>
                    </a:p>
                  </a:txBody>
                  <a:tcPr/>
                </a:tc>
                <a:extLst>
                  <a:ext uri="{0D108BD9-81ED-4DB2-BD59-A6C34878D82A}">
                    <a16:rowId xmlns:a16="http://schemas.microsoft.com/office/drawing/2014/main" val="869286696"/>
                  </a:ext>
                </a:extLst>
              </a:tr>
              <a:tr h="387915">
                <a:tc>
                  <a:txBody>
                    <a:bodyPr/>
                    <a:lstStyle/>
                    <a:p>
                      <a:r>
                        <a:rPr lang="en-US" sz="1200" dirty="0"/>
                        <a:t>f) Past Performance – Programmatic Capability (See Section IV.B.3.f). Past Performance – Programmatic Capability)</a:t>
                      </a:r>
                    </a:p>
                  </a:txBody>
                  <a:tcPr/>
                </a:tc>
                <a:tc>
                  <a:txBody>
                    <a:bodyPr/>
                    <a:lstStyle/>
                    <a:p>
                      <a:pPr algn="ctr"/>
                      <a:r>
                        <a:rPr lang="en-US" sz="1200" dirty="0"/>
                        <a:t>32 Total </a:t>
                      </a:r>
                    </a:p>
                  </a:txBody>
                  <a:tcPr/>
                </a:tc>
                <a:extLst>
                  <a:ext uri="{0D108BD9-81ED-4DB2-BD59-A6C34878D82A}">
                    <a16:rowId xmlns:a16="http://schemas.microsoft.com/office/drawing/2014/main" val="2616449719"/>
                  </a:ext>
                </a:extLst>
              </a:tr>
              <a:tr h="291214">
                <a:tc>
                  <a:txBody>
                    <a:bodyPr/>
                    <a:lstStyle/>
                    <a:p>
                      <a:r>
                        <a:rPr lang="en-US" b="1" dirty="0"/>
                        <a:t>                                                                                                         TOTAL</a:t>
                      </a:r>
                    </a:p>
                  </a:txBody>
                  <a:tcPr/>
                </a:tc>
                <a:tc>
                  <a:txBody>
                    <a:bodyPr/>
                    <a:lstStyle/>
                    <a:p>
                      <a:pPr algn="ctr"/>
                      <a:r>
                        <a:rPr lang="en-US" sz="1200" b="1" dirty="0"/>
                        <a:t>100</a:t>
                      </a:r>
                    </a:p>
                  </a:txBody>
                  <a:tcPr/>
                </a:tc>
                <a:extLst>
                  <a:ext uri="{0D108BD9-81ED-4DB2-BD59-A6C34878D82A}">
                    <a16:rowId xmlns:a16="http://schemas.microsoft.com/office/drawing/2014/main" val="6028409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4428757"/>
              </p:ext>
            </p:extLst>
          </p:nvPr>
        </p:nvGraphicFramePr>
        <p:xfrm>
          <a:off x="1289482" y="3880866"/>
          <a:ext cx="9468508" cy="640690"/>
        </p:xfrm>
        <a:graphic>
          <a:graphicData uri="http://schemas.openxmlformats.org/drawingml/2006/table">
            <a:tbl>
              <a:tblPr firstRow="1" bandRow="1"/>
              <a:tblGrid>
                <a:gridCol w="6059285">
                  <a:extLst>
                    <a:ext uri="{9D8B030D-6E8A-4147-A177-3AD203B41FA5}">
                      <a16:colId xmlns:a16="http://schemas.microsoft.com/office/drawing/2014/main" val="837907455"/>
                    </a:ext>
                  </a:extLst>
                </a:gridCol>
                <a:gridCol w="3409223">
                  <a:extLst>
                    <a:ext uri="{9D8B030D-6E8A-4147-A177-3AD203B41FA5}">
                      <a16:colId xmlns:a16="http://schemas.microsoft.com/office/drawing/2014/main" val="1764345460"/>
                    </a:ext>
                  </a:extLst>
                </a:gridCol>
              </a:tblGrid>
              <a:tr h="320345">
                <a:tc>
                  <a:txBody>
                    <a:bodyPr/>
                    <a:lstStyle/>
                    <a:p>
                      <a:pPr lvl="1"/>
                      <a:r>
                        <a:rPr lang="en-US" sz="1200" dirty="0"/>
                        <a:t> (2) Capacity to Manage Data</a:t>
                      </a:r>
                    </a:p>
                  </a:txBody>
                  <a:tcPr/>
                </a:tc>
                <a:tc>
                  <a:txBody>
                    <a:bodyPr/>
                    <a:lstStyle/>
                    <a:p>
                      <a:pPr algn="ctr"/>
                      <a:r>
                        <a:rPr lang="en-US" sz="1200" dirty="0"/>
                        <a:t>8</a:t>
                      </a:r>
                    </a:p>
                  </a:txBody>
                  <a:tcPr/>
                </a:tc>
                <a:extLst>
                  <a:ext uri="{0D108BD9-81ED-4DB2-BD59-A6C34878D82A}">
                    <a16:rowId xmlns:a16="http://schemas.microsoft.com/office/drawing/2014/main" val="816388780"/>
                  </a:ext>
                </a:extLst>
              </a:tr>
              <a:tr h="320345">
                <a:tc>
                  <a:txBody>
                    <a:bodyPr/>
                    <a:lstStyle/>
                    <a:p>
                      <a:pPr lvl="1"/>
                      <a:r>
                        <a:rPr lang="en-US" sz="1200" dirty="0"/>
                        <a:t> (3) Financial Stability and Ability to Adjust to Changes in Funding</a:t>
                      </a:r>
                    </a:p>
                  </a:txBody>
                  <a:tcPr/>
                </a:tc>
                <a:tc>
                  <a:txBody>
                    <a:bodyPr/>
                    <a:lstStyle/>
                    <a:p>
                      <a:pPr algn="ctr"/>
                      <a:r>
                        <a:rPr lang="en-US" sz="1200" dirty="0"/>
                        <a:t>6</a:t>
                      </a:r>
                    </a:p>
                  </a:txBody>
                  <a:tcPr/>
                </a:tc>
                <a:extLst>
                  <a:ext uri="{0D108BD9-81ED-4DB2-BD59-A6C34878D82A}">
                    <a16:rowId xmlns:a16="http://schemas.microsoft.com/office/drawing/2014/main" val="369923649"/>
                  </a:ext>
                </a:extLst>
              </a:tr>
            </a:tbl>
          </a:graphicData>
        </a:graphic>
      </p:graphicFrame>
    </p:spTree>
    <p:extLst>
      <p:ext uri="{BB962C8B-B14F-4D97-AF65-F5344CB8AC3E}">
        <p14:creationId xmlns:p14="http://schemas.microsoft.com/office/powerpoint/2010/main" val="207674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pPr algn="ctr"/>
            <a:r>
              <a:rPr lang="en-US" dirty="0"/>
              <a:t>APPLICATION AND SUBMISSION INFORMATION</a:t>
            </a:r>
          </a:p>
        </p:txBody>
      </p:sp>
      <p:sp>
        <p:nvSpPr>
          <p:cNvPr id="4" name="Content Placeholder 3"/>
          <p:cNvSpPr>
            <a:spLocks noGrp="1"/>
          </p:cNvSpPr>
          <p:nvPr>
            <p:ph idx="1"/>
          </p:nvPr>
        </p:nvSpPr>
        <p:spPr>
          <a:xfrm>
            <a:off x="480060" y="1027536"/>
            <a:ext cx="11338560" cy="5133870"/>
          </a:xfrm>
        </p:spPr>
        <p:txBody>
          <a:bodyPr>
            <a:normAutofit fontScale="85000" lnSpcReduction="20000"/>
          </a:bodyPr>
          <a:lstStyle/>
          <a:p>
            <a:pPr marL="0" indent="0">
              <a:buNone/>
            </a:pPr>
            <a:r>
              <a:rPr lang="en-US" b="1" dirty="0"/>
              <a:t>                                        </a:t>
            </a:r>
            <a:r>
              <a:rPr lang="en-US" sz="3300" b="1" dirty="0"/>
              <a:t>PR0JECT NARRATIVE DATA (New for this FOA) </a:t>
            </a:r>
          </a:p>
          <a:p>
            <a:r>
              <a:rPr lang="en-US" dirty="0"/>
              <a:t>Applicants are required to incorporate and explain quantitative data as part of the written narrative responses for a number of rating factors</a:t>
            </a:r>
          </a:p>
          <a:p>
            <a:r>
              <a:rPr lang="en-US" dirty="0"/>
              <a:t>Unlike in the “Past Performance” section, applicants will not be rated specifically on their performance on these measures or on the variation from the aggregate program or nationwide performance</a:t>
            </a:r>
          </a:p>
          <a:p>
            <a:r>
              <a:rPr lang="en-US" dirty="0"/>
              <a:t>The score on the relevant rating factors will consider the extent to which the applicant supports the narrative responses utilizing the data that are listed is explained in the specification for “Supporting Data” in each relevant rating factor and detailed in Attachment A</a:t>
            </a:r>
          </a:p>
          <a:p>
            <a:r>
              <a:rPr lang="en-US" dirty="0"/>
              <a:t>Current grantees and new applicants will take a different approach to submitting the project narrative data</a:t>
            </a:r>
          </a:p>
          <a:p>
            <a:r>
              <a:rPr lang="en-US" dirty="0"/>
              <a:t>Note that new applicants must also provide a Certification of Accuracy for this data, as explained further in the Requested Attachments section of the FOA.  (Current Grantees must submit a certification if they submit any additional data for the Project Narrative)</a:t>
            </a:r>
          </a:p>
          <a:p>
            <a:pPr marL="0" indent="0">
              <a:buNone/>
            </a:pPr>
            <a:endParaRPr lang="en-US" dirty="0"/>
          </a:p>
        </p:txBody>
      </p:sp>
    </p:spTree>
    <p:extLst>
      <p:ext uri="{BB962C8B-B14F-4D97-AF65-F5344CB8AC3E}">
        <p14:creationId xmlns:p14="http://schemas.microsoft.com/office/powerpoint/2010/main" val="375856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28</a:t>
            </a:fld>
            <a:endParaRPr lang="en-US"/>
          </a:p>
        </p:txBody>
      </p:sp>
      <p:sp>
        <p:nvSpPr>
          <p:cNvPr id="3" name="Title 2"/>
          <p:cNvSpPr>
            <a:spLocks noGrp="1"/>
          </p:cNvSpPr>
          <p:nvPr>
            <p:ph type="title"/>
          </p:nvPr>
        </p:nvSpPr>
        <p:spPr/>
        <p:txBody>
          <a:bodyPr/>
          <a:lstStyle/>
          <a:p>
            <a:pPr algn="ctr"/>
            <a:r>
              <a:rPr lang="en-US" dirty="0"/>
              <a:t>APPLICATION AND SUBMISSION INFORMATION</a:t>
            </a:r>
          </a:p>
        </p:txBody>
      </p:sp>
      <p:sp>
        <p:nvSpPr>
          <p:cNvPr id="4" name="Content Placeholder 3"/>
          <p:cNvSpPr>
            <a:spLocks noGrp="1"/>
          </p:cNvSpPr>
          <p:nvPr>
            <p:ph idx="1"/>
          </p:nvPr>
        </p:nvSpPr>
        <p:spPr>
          <a:xfrm>
            <a:off x="683946" y="908846"/>
            <a:ext cx="11081334" cy="5039517"/>
          </a:xfrm>
        </p:spPr>
        <p:txBody>
          <a:bodyPr>
            <a:normAutofit fontScale="77500" lnSpcReduction="20000"/>
          </a:bodyPr>
          <a:lstStyle/>
          <a:p>
            <a:pPr marL="0" indent="0">
              <a:buNone/>
            </a:pPr>
            <a:r>
              <a:rPr lang="en-US" sz="3600" b="1" dirty="0"/>
              <a:t>                                                Past Performance</a:t>
            </a:r>
          </a:p>
          <a:p>
            <a:r>
              <a:rPr lang="en-US" dirty="0"/>
              <a:t>Past performance as described in section 514(c) of the OAA, requires the grants be awarded on the basis of prior performance in the following areas:</a:t>
            </a:r>
          </a:p>
          <a:p>
            <a:pPr lvl="1">
              <a:buFont typeface="Arial" panose="020B0604020202020204" pitchFamily="34" charset="0"/>
              <a:buChar char="•"/>
            </a:pPr>
            <a:r>
              <a:rPr lang="en-US" dirty="0"/>
              <a:t>Unsubsidized employment</a:t>
            </a:r>
          </a:p>
          <a:p>
            <a:pPr lvl="1">
              <a:buFont typeface="Arial" panose="020B0604020202020204" pitchFamily="34" charset="0"/>
              <a:buChar char="•"/>
            </a:pPr>
            <a:r>
              <a:rPr lang="en-US" dirty="0"/>
              <a:t>Prior Performance on SCSEP Core Measures (in Aggregate) and Additional Measures</a:t>
            </a:r>
          </a:p>
          <a:p>
            <a:pPr lvl="1">
              <a:buFont typeface="Arial" panose="020B0604020202020204" pitchFamily="34" charset="0"/>
              <a:buChar char="•"/>
            </a:pPr>
            <a:r>
              <a:rPr lang="en-US" dirty="0"/>
              <a:t>Community service employment</a:t>
            </a:r>
          </a:p>
          <a:p>
            <a:pPr lvl="1">
              <a:buFont typeface="Arial" panose="020B0604020202020204" pitchFamily="34" charset="0"/>
              <a:buChar char="•"/>
            </a:pPr>
            <a:r>
              <a:rPr lang="en-US" dirty="0"/>
              <a:t>Greatest number served and most-in-need (see definition below in sub-section (1))</a:t>
            </a:r>
          </a:p>
          <a:p>
            <a:r>
              <a:rPr lang="en-US" dirty="0"/>
              <a:t>Current SCSEP grantees do not write a narrative or submit any data about past performance as they will be evaluated based on SPARQ data.  </a:t>
            </a:r>
          </a:p>
          <a:p>
            <a:r>
              <a:rPr lang="en-US" dirty="0"/>
              <a:t>New applicants must describe prior performance in a comparable program and provide detailed data on performance in the areas listed above.</a:t>
            </a:r>
          </a:p>
          <a:p>
            <a:r>
              <a:rPr lang="en-US" dirty="0"/>
              <a:t>New Applicants must include signed copies of the Certification of Accuracy in separate attachments labeled “Certification of Accuracy” for data submitted for both Past Performance and the Project Narrative. Failure to attach this document will impact scoring of those sections of the  application.</a:t>
            </a:r>
          </a:p>
          <a:p>
            <a:endParaRPr lang="en-US" dirty="0"/>
          </a:p>
          <a:p>
            <a:endParaRPr lang="en-US" dirty="0"/>
          </a:p>
        </p:txBody>
      </p:sp>
    </p:spTree>
    <p:extLst>
      <p:ext uri="{BB962C8B-B14F-4D97-AF65-F5344CB8AC3E}">
        <p14:creationId xmlns:p14="http://schemas.microsoft.com/office/powerpoint/2010/main" val="2962992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a:p>
        </p:txBody>
      </p:sp>
      <p:sp>
        <p:nvSpPr>
          <p:cNvPr id="3" name="Title 2"/>
          <p:cNvSpPr>
            <a:spLocks noGrp="1"/>
          </p:cNvSpPr>
          <p:nvPr>
            <p:ph type="title"/>
          </p:nvPr>
        </p:nvSpPr>
        <p:spPr>
          <a:xfrm>
            <a:off x="805866" y="346364"/>
            <a:ext cx="11081334" cy="486228"/>
          </a:xfrm>
        </p:spPr>
        <p:txBody>
          <a:bodyPr>
            <a:normAutofit fontScale="90000"/>
          </a:bodyPr>
          <a:lstStyle/>
          <a:p>
            <a:pPr algn="ctr"/>
            <a:r>
              <a:rPr lang="en-US" sz="3600" dirty="0"/>
              <a:t>APPLICATION AND SUBMISSION INFORMATION</a:t>
            </a:r>
            <a:br>
              <a:rPr lang="en-US" dirty="0"/>
            </a:br>
            <a:endParaRPr lang="en-US" dirty="0"/>
          </a:p>
        </p:txBody>
      </p:sp>
      <p:sp>
        <p:nvSpPr>
          <p:cNvPr id="4" name="Content Placeholder 3"/>
          <p:cNvSpPr>
            <a:spLocks noGrp="1"/>
          </p:cNvSpPr>
          <p:nvPr>
            <p:ph idx="1"/>
          </p:nvPr>
        </p:nvSpPr>
        <p:spPr>
          <a:xfrm>
            <a:off x="805866" y="895757"/>
            <a:ext cx="10408920" cy="5643155"/>
          </a:xfrm>
        </p:spPr>
        <p:txBody>
          <a:bodyPr>
            <a:normAutofit fontScale="92500" lnSpcReduction="20000"/>
          </a:bodyPr>
          <a:lstStyle/>
          <a:p>
            <a:pPr marL="0" indent="0">
              <a:buNone/>
            </a:pPr>
            <a:r>
              <a:rPr lang="en-US" sz="2500" b="1" dirty="0"/>
              <a:t>                                                    </a:t>
            </a:r>
            <a:r>
              <a:rPr lang="en-US" sz="2500" b="1" dirty="0">
                <a:solidFill>
                  <a:srgbClr val="C00000"/>
                </a:solidFill>
              </a:rPr>
              <a:t>REQUIRED ATTACHMENTS</a:t>
            </a:r>
          </a:p>
          <a:p>
            <a:pPr marL="0" indent="0">
              <a:spcBef>
                <a:spcPts val="0"/>
              </a:spcBef>
              <a:buNone/>
            </a:pPr>
            <a:r>
              <a:rPr lang="en-US" sz="2500" b="1" dirty="0"/>
              <a:t> </a:t>
            </a:r>
          </a:p>
          <a:p>
            <a:pPr>
              <a:spcBef>
                <a:spcPts val="0"/>
              </a:spcBef>
            </a:pPr>
            <a:r>
              <a:rPr lang="en-US" sz="2500" dirty="0"/>
              <a:t>Submission of Application to the Governor – Certified Mail Receipt </a:t>
            </a:r>
          </a:p>
          <a:p>
            <a:pPr>
              <a:spcBef>
                <a:spcPts val="0"/>
              </a:spcBef>
            </a:pPr>
            <a:r>
              <a:rPr lang="en-US" sz="2500" dirty="0"/>
              <a:t>Copy of Statutory Provisions (Federal applicant only) </a:t>
            </a:r>
          </a:p>
          <a:p>
            <a:pPr>
              <a:spcBef>
                <a:spcPts val="0"/>
              </a:spcBef>
            </a:pPr>
            <a:r>
              <a:rPr lang="en-US" sz="2500" dirty="0"/>
              <a:t>Non-Federal Share Exemption (if applicable) </a:t>
            </a:r>
          </a:p>
          <a:p>
            <a:pPr>
              <a:spcBef>
                <a:spcPts val="0"/>
              </a:spcBef>
            </a:pPr>
            <a:r>
              <a:rPr lang="en-US" sz="2500" dirty="0"/>
              <a:t>Federal Agency Applicant</a:t>
            </a:r>
          </a:p>
          <a:p>
            <a:pPr marL="0" indent="0">
              <a:spcBef>
                <a:spcPts val="0"/>
              </a:spcBef>
              <a:buNone/>
            </a:pPr>
            <a:r>
              <a:rPr lang="en-US" sz="2500" b="1" dirty="0"/>
              <a:t>                                                    </a:t>
            </a:r>
            <a:r>
              <a:rPr lang="en-US" sz="2500" b="1" dirty="0">
                <a:solidFill>
                  <a:srgbClr val="C00000"/>
                </a:solidFill>
              </a:rPr>
              <a:t>REQUESTED ATTACHMENTS </a:t>
            </a:r>
          </a:p>
          <a:p>
            <a:pPr marL="0" indent="0">
              <a:spcBef>
                <a:spcPts val="0"/>
              </a:spcBef>
              <a:buNone/>
            </a:pPr>
            <a:endParaRPr lang="en-US" sz="2500" b="1" dirty="0"/>
          </a:p>
          <a:p>
            <a:pPr>
              <a:spcBef>
                <a:spcPts val="0"/>
              </a:spcBef>
            </a:pPr>
            <a:r>
              <a:rPr lang="en-US" sz="2500" dirty="0"/>
              <a:t>The following attachments are requested, but their omission will not cause the application to be disqualified </a:t>
            </a:r>
          </a:p>
          <a:p>
            <a:pPr lvl="1">
              <a:spcBef>
                <a:spcPts val="0"/>
              </a:spcBef>
              <a:buFont typeface="Arial" panose="020B0604020202020204" pitchFamily="34" charset="0"/>
              <a:buChar char="•"/>
            </a:pPr>
            <a:r>
              <a:rPr lang="en-US" sz="2500" dirty="0"/>
              <a:t>Abstract</a:t>
            </a:r>
          </a:p>
          <a:p>
            <a:pPr lvl="1">
              <a:spcBef>
                <a:spcPts val="0"/>
              </a:spcBef>
              <a:buFont typeface="Arial" panose="020B0604020202020204" pitchFamily="34" charset="0"/>
              <a:buChar char="•"/>
            </a:pPr>
            <a:r>
              <a:rPr lang="en-US" sz="2500" dirty="0"/>
              <a:t>Project Narrative Data</a:t>
            </a:r>
            <a:endParaRPr lang="en-US" sz="2500" dirty="0">
              <a:highlight>
                <a:srgbClr val="FFFF00"/>
              </a:highlight>
            </a:endParaRPr>
          </a:p>
          <a:p>
            <a:pPr lvl="1">
              <a:spcBef>
                <a:spcPts val="0"/>
              </a:spcBef>
              <a:buFont typeface="Arial" panose="020B0604020202020204" pitchFamily="34" charset="0"/>
              <a:buChar char="•"/>
            </a:pPr>
            <a:r>
              <a:rPr lang="en-US" sz="2500" dirty="0"/>
              <a:t>Past Performance Data</a:t>
            </a:r>
          </a:p>
          <a:p>
            <a:pPr lvl="1">
              <a:spcBef>
                <a:spcPts val="0"/>
              </a:spcBef>
              <a:buFont typeface="Arial" panose="020B0604020202020204" pitchFamily="34" charset="0"/>
              <a:buChar char="•"/>
            </a:pPr>
            <a:r>
              <a:rPr lang="en-US" sz="2500" dirty="0"/>
              <a:t>Certification of Accuracy for Past Performance and Project Narrative Data</a:t>
            </a:r>
          </a:p>
          <a:p>
            <a:pPr lvl="1">
              <a:spcBef>
                <a:spcPts val="0"/>
              </a:spcBef>
              <a:buFont typeface="Arial" panose="020B0604020202020204" pitchFamily="34" charset="0"/>
              <a:buChar char="•"/>
            </a:pPr>
            <a:r>
              <a:rPr lang="en-US" sz="2500" dirty="0"/>
              <a:t>Letters of Commitment or MOUs</a:t>
            </a:r>
          </a:p>
          <a:p>
            <a:pPr lvl="1">
              <a:spcBef>
                <a:spcPts val="0"/>
              </a:spcBef>
              <a:buFont typeface="Arial" panose="020B0604020202020204" pitchFamily="34" charset="0"/>
              <a:buChar char="•"/>
            </a:pPr>
            <a:r>
              <a:rPr lang="en-US" sz="2500" dirty="0"/>
              <a:t>Financial Statements </a:t>
            </a:r>
          </a:p>
          <a:p>
            <a:pPr lvl="1">
              <a:spcBef>
                <a:spcPts val="0"/>
              </a:spcBef>
              <a:buFont typeface="Arial" panose="020B0604020202020204" pitchFamily="34" charset="0"/>
              <a:buChar char="•"/>
            </a:pPr>
            <a:r>
              <a:rPr lang="en-US" sz="2500" dirty="0"/>
              <a:t>Indirect Cost Rate Agreement </a:t>
            </a:r>
          </a:p>
          <a:p>
            <a:pPr lvl="1">
              <a:spcBef>
                <a:spcPts val="0"/>
              </a:spcBef>
              <a:buFont typeface="Arial" panose="020B0604020202020204" pitchFamily="34" charset="0"/>
              <a:buChar char="•"/>
            </a:pPr>
            <a:r>
              <a:rPr lang="en-US" sz="2500" dirty="0"/>
              <a:t>Organizational Chart and Staffing Plans</a:t>
            </a:r>
          </a:p>
          <a:p>
            <a:pPr lvl="1">
              <a:spcBef>
                <a:spcPts val="0"/>
              </a:spcBef>
              <a:buFont typeface="Arial" panose="020B0604020202020204" pitchFamily="34" charset="0"/>
              <a:buChar char="•"/>
            </a:pPr>
            <a:r>
              <a:rPr lang="en-US" sz="2500" dirty="0"/>
              <a:t>Financial System Assessment Information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17395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pPr algn="ctr"/>
            <a:r>
              <a:rPr lang="en-US" dirty="0"/>
              <a:t>Today’s Moderator</a:t>
            </a:r>
          </a:p>
        </p:txBody>
      </p:sp>
      <p:pic>
        <p:nvPicPr>
          <p:cNvPr id="6" name="Picture Placeholder 2" descr="A person wearing a suit and glasses&#10;&#10;Description automatically generated">
            <a:extLst>
              <a:ext uri="{FF2B5EF4-FFF2-40B4-BE49-F238E27FC236}">
                <a16:creationId xmlns:a16="http://schemas.microsoft.com/office/drawing/2014/main" id="{BD66EAAC-6D7A-40EF-8151-8358C798527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3" name="Content Placeholder 2"/>
          <p:cNvSpPr>
            <a:spLocks noGrp="1"/>
          </p:cNvSpPr>
          <p:nvPr>
            <p:ph idx="1"/>
          </p:nvPr>
        </p:nvSpPr>
        <p:spPr/>
        <p:txBody>
          <a:bodyPr/>
          <a:lstStyle/>
          <a:p>
            <a:r>
              <a:rPr lang="en-US" dirty="0"/>
              <a:t>Steve Rietzke</a:t>
            </a:r>
          </a:p>
          <a:p>
            <a:r>
              <a:rPr lang="en-US" sz="2400" b="0" i="1" dirty="0">
                <a:solidFill>
                  <a:schemeClr val="tx1"/>
                </a:solidFill>
              </a:rPr>
              <a:t>Division Chief, Division of National Programs, Tools, and Technical Assistance                                                                </a:t>
            </a:r>
            <a:r>
              <a:rPr lang="en-US" sz="2400" b="0" dirty="0">
                <a:solidFill>
                  <a:schemeClr val="tx1"/>
                </a:solidFill>
              </a:rPr>
              <a:t>U.S. Department of Labor, Employment and Training Administration </a:t>
            </a:r>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p:cNvSpPr>
            <a:spLocks noGrp="1"/>
          </p:cNvSpPr>
          <p:nvPr>
            <p:ph type="title"/>
          </p:nvPr>
        </p:nvSpPr>
        <p:spPr/>
        <p:txBody>
          <a:bodyPr/>
          <a:lstStyle/>
          <a:p>
            <a:pPr algn="ctr"/>
            <a:r>
              <a:rPr lang="en-US" dirty="0"/>
              <a:t>SUBMISSION DATE, TIME, AND PROCESS</a:t>
            </a:r>
          </a:p>
        </p:txBody>
      </p:sp>
      <p:sp>
        <p:nvSpPr>
          <p:cNvPr id="4" name="Content Placeholder 3"/>
          <p:cNvSpPr>
            <a:spLocks noGrp="1"/>
          </p:cNvSpPr>
          <p:nvPr>
            <p:ph idx="1"/>
          </p:nvPr>
        </p:nvSpPr>
        <p:spPr/>
        <p:txBody>
          <a:bodyPr>
            <a:normAutofit/>
          </a:bodyPr>
          <a:lstStyle/>
          <a:p>
            <a:r>
              <a:rPr lang="en-US" b="1" dirty="0">
                <a:solidFill>
                  <a:srgbClr val="C00000"/>
                </a:solidFill>
              </a:rPr>
              <a:t>Applications must be received by June 15, 2020, no later than 4:00 P.M. Eastern Time</a:t>
            </a:r>
          </a:p>
          <a:p>
            <a:r>
              <a:rPr lang="en-US" dirty="0"/>
              <a:t>Applications must be submitted electronically on </a:t>
            </a:r>
            <a:r>
              <a:rPr lang="en-US" dirty="0">
                <a:hlinkClick r:id="rId3"/>
              </a:rPr>
              <a:t>https://www.grants.gov</a:t>
            </a:r>
            <a:endParaRPr lang="en-US" dirty="0"/>
          </a:p>
          <a:p>
            <a:r>
              <a:rPr lang="en-US" dirty="0"/>
              <a:t>Applicants are encouraged to submit their application before the closing date to minimize the risk of late receipt</a:t>
            </a:r>
          </a:p>
          <a:p>
            <a:r>
              <a:rPr lang="en-US" dirty="0"/>
              <a:t>Application received after 4:00 p.m. Eastern Time on the closing date will not be reviewed</a:t>
            </a:r>
          </a:p>
          <a:p>
            <a:r>
              <a:rPr lang="en-US" dirty="0"/>
              <a:t>Application sent by e-mail, telegram, or fax will not be accepted</a:t>
            </a:r>
          </a:p>
          <a:p>
            <a:r>
              <a:rPr lang="en-US" dirty="0"/>
              <a:t>Applications submission must include a final bid through SCSEPapply.org for the counties proposed to be served</a:t>
            </a:r>
          </a:p>
        </p:txBody>
      </p:sp>
    </p:spTree>
    <p:extLst>
      <p:ext uri="{BB962C8B-B14F-4D97-AF65-F5344CB8AC3E}">
        <p14:creationId xmlns:p14="http://schemas.microsoft.com/office/powerpoint/2010/main" val="3708319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51352-7A17-4049-B9DC-A7C447BF5686}"/>
              </a:ext>
            </a:extLst>
          </p:cNvPr>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a:extLst>
              <a:ext uri="{FF2B5EF4-FFF2-40B4-BE49-F238E27FC236}">
                <a16:creationId xmlns:a16="http://schemas.microsoft.com/office/drawing/2014/main" id="{D99336A5-9E5C-46E8-9722-1AD54BD7E987}"/>
              </a:ext>
            </a:extLst>
          </p:cNvPr>
          <p:cNvSpPr>
            <a:spLocks noGrp="1"/>
          </p:cNvSpPr>
          <p:nvPr>
            <p:ph type="title"/>
          </p:nvPr>
        </p:nvSpPr>
        <p:spPr/>
        <p:txBody>
          <a:bodyPr>
            <a:normAutofit/>
          </a:bodyPr>
          <a:lstStyle/>
          <a:p>
            <a:pPr algn="ctr"/>
            <a:r>
              <a:rPr lang="en-US" dirty="0"/>
              <a:t>APPLICATION AND SUBMISSION INFORMATION</a:t>
            </a:r>
          </a:p>
        </p:txBody>
      </p:sp>
      <p:sp>
        <p:nvSpPr>
          <p:cNvPr id="4" name="Content Placeholder 3">
            <a:extLst>
              <a:ext uri="{FF2B5EF4-FFF2-40B4-BE49-F238E27FC236}">
                <a16:creationId xmlns:a16="http://schemas.microsoft.com/office/drawing/2014/main" id="{72D42F2F-805F-447C-9FC5-20715F953DF8}"/>
              </a:ext>
            </a:extLst>
          </p:cNvPr>
          <p:cNvSpPr>
            <a:spLocks noGrp="1"/>
          </p:cNvSpPr>
          <p:nvPr>
            <p:ph idx="1"/>
          </p:nvPr>
        </p:nvSpPr>
        <p:spPr>
          <a:xfrm>
            <a:off x="306251" y="702380"/>
            <a:ext cx="11488057" cy="5039517"/>
          </a:xfrm>
        </p:spPr>
        <p:txBody>
          <a:bodyPr>
            <a:normAutofit/>
          </a:bodyPr>
          <a:lstStyle/>
          <a:p>
            <a:pPr marL="0" indent="0">
              <a:lnSpc>
                <a:spcPct val="150000"/>
              </a:lnSpc>
              <a:buNone/>
            </a:pPr>
            <a:r>
              <a:rPr lang="en-US" sz="2200" b="1" dirty="0"/>
              <a:t>                                                          </a:t>
            </a:r>
            <a:r>
              <a:rPr lang="en-US" sz="2800" b="1" dirty="0"/>
              <a:t>Application Screening Criteria</a:t>
            </a:r>
          </a:p>
          <a:p>
            <a:pPr>
              <a:spcBef>
                <a:spcPts val="0"/>
              </a:spcBef>
            </a:pPr>
            <a:r>
              <a:rPr lang="en-US" sz="2200" dirty="0"/>
              <a:t>Applicants should use the checklist provided in the FOA as a guide when preparing the application </a:t>
            </a:r>
          </a:p>
          <a:p>
            <a:pPr>
              <a:spcBef>
                <a:spcPts val="0"/>
              </a:spcBef>
            </a:pPr>
            <a:r>
              <a:rPr lang="en-US" sz="2200" dirty="0"/>
              <a:t>Applications that do not meet all the screening criteria will not move forward through the merit review process </a:t>
            </a:r>
          </a:p>
          <a:p>
            <a:endParaRPr lang="en-US" dirty="0"/>
          </a:p>
        </p:txBody>
      </p:sp>
      <p:pic>
        <p:nvPicPr>
          <p:cNvPr id="5" name="Picture 4"/>
          <p:cNvPicPr>
            <a:picLocks noChangeAspect="1"/>
          </p:cNvPicPr>
          <p:nvPr/>
        </p:nvPicPr>
        <p:blipFill>
          <a:blip r:embed="rId3"/>
          <a:stretch>
            <a:fillRect/>
          </a:stretch>
        </p:blipFill>
        <p:spPr>
          <a:xfrm>
            <a:off x="3520440" y="2259136"/>
            <a:ext cx="5427118" cy="4403756"/>
          </a:xfrm>
          <a:prstGeom prst="rect">
            <a:avLst/>
          </a:prstGeom>
        </p:spPr>
      </p:pic>
    </p:spTree>
    <p:extLst>
      <p:ext uri="{BB962C8B-B14F-4D97-AF65-F5344CB8AC3E}">
        <p14:creationId xmlns:p14="http://schemas.microsoft.com/office/powerpoint/2010/main" val="317727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6" name="Google Shape;536;p6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32</a:t>
            </a:fld>
            <a:endParaRPr/>
          </a:p>
        </p:txBody>
      </p:sp>
      <p:sp>
        <p:nvSpPr>
          <p:cNvPr id="2" name="Title 1"/>
          <p:cNvSpPr>
            <a:spLocks noGrp="1"/>
          </p:cNvSpPr>
          <p:nvPr>
            <p:ph type="title"/>
          </p:nvPr>
        </p:nvSpPr>
        <p:spPr>
          <a:xfrm>
            <a:off x="498088" y="1421370"/>
            <a:ext cx="8080224" cy="2357891"/>
          </a:xfrm>
        </p:spPr>
        <p:txBody>
          <a:bodyPr>
            <a:normAutofit/>
          </a:bodyPr>
          <a:lstStyle/>
          <a:p>
            <a:r>
              <a:rPr lang="en-US" sz="3600" dirty="0"/>
              <a:t>AWARD ADMINISTRATION INFORMATION </a:t>
            </a:r>
          </a:p>
        </p:txBody>
      </p:sp>
    </p:spTree>
    <p:extLst>
      <p:ext uri="{BB962C8B-B14F-4D97-AF65-F5344CB8AC3E}">
        <p14:creationId xmlns:p14="http://schemas.microsoft.com/office/powerpoint/2010/main" val="103913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a:p>
        </p:txBody>
      </p:sp>
      <p:sp>
        <p:nvSpPr>
          <p:cNvPr id="3" name="Title 2"/>
          <p:cNvSpPr>
            <a:spLocks noGrp="1"/>
          </p:cNvSpPr>
          <p:nvPr>
            <p:ph type="title"/>
          </p:nvPr>
        </p:nvSpPr>
        <p:spPr/>
        <p:txBody>
          <a:bodyPr/>
          <a:lstStyle/>
          <a:p>
            <a:pPr algn="ctr"/>
            <a:r>
              <a:rPr lang="en-US" dirty="0"/>
              <a:t>AWARD ADMINISTRATION INFORMATION</a:t>
            </a:r>
          </a:p>
        </p:txBody>
      </p:sp>
      <p:sp>
        <p:nvSpPr>
          <p:cNvPr id="4" name="Content Placeholder 3"/>
          <p:cNvSpPr>
            <a:spLocks noGrp="1"/>
          </p:cNvSpPr>
          <p:nvPr>
            <p:ph idx="1"/>
          </p:nvPr>
        </p:nvSpPr>
        <p:spPr>
          <a:xfrm>
            <a:off x="805866" y="939326"/>
            <a:ext cx="11081334" cy="5039517"/>
          </a:xfrm>
        </p:spPr>
        <p:txBody>
          <a:bodyPr>
            <a:normAutofit fontScale="85000" lnSpcReduction="20000"/>
          </a:bodyPr>
          <a:lstStyle/>
          <a:p>
            <a:pPr marL="0" indent="0">
              <a:buNone/>
            </a:pPr>
            <a:r>
              <a:rPr lang="en-US" b="1" dirty="0"/>
              <a:t>                                                              </a:t>
            </a:r>
            <a:r>
              <a:rPr lang="en-US" sz="3300" b="1" dirty="0"/>
              <a:t>AWARD NOTICES </a:t>
            </a:r>
          </a:p>
          <a:p>
            <a:r>
              <a:rPr lang="en-US" sz="2500" dirty="0"/>
              <a:t>All award notifications will be posted on the ETA Homepage at </a:t>
            </a:r>
            <a:r>
              <a:rPr lang="en-US" sz="2500" dirty="0">
                <a:hlinkClick r:id="rId3"/>
              </a:rPr>
              <a:t>https://www.dol.gov/agencies/eta/</a:t>
            </a:r>
            <a:endParaRPr lang="en-US" sz="2500" dirty="0"/>
          </a:p>
          <a:p>
            <a:r>
              <a:rPr lang="en-US" sz="2500" dirty="0"/>
              <a:t>Applicants selected for award will be contacted directly before the grant’s execution</a:t>
            </a:r>
          </a:p>
          <a:p>
            <a:r>
              <a:rPr lang="en-US" sz="2500" dirty="0"/>
              <a:t>Non-selected applicants will be notified by mail or email and may request a written debriefing on the significant weaknesses of their application </a:t>
            </a:r>
          </a:p>
          <a:p>
            <a:r>
              <a:rPr lang="en-US" sz="2500" dirty="0"/>
              <a:t>Selection of an organization as a recipient does not constitute approval of the grant application as submitted</a:t>
            </a:r>
          </a:p>
          <a:p>
            <a:r>
              <a:rPr lang="en-US" sz="2500" dirty="0"/>
              <a:t>Before the actual grant is awarded, the Department may enter into negotiations about such items as program components, staffing and funding levels, and administrative systems in place to support grant implementation</a:t>
            </a:r>
          </a:p>
          <a:p>
            <a:r>
              <a:rPr lang="en-US" sz="2500" dirty="0"/>
              <a:t>The Department reserves the right not to fund any application related to this FOA and all Grantees will be subject to all applicable federal laws and regulations, including the OMB Uniform Guidance, and the terms and conditions of the award</a:t>
            </a:r>
          </a:p>
          <a:p>
            <a:endParaRPr lang="en-US" sz="2500" dirty="0"/>
          </a:p>
          <a:p>
            <a:endParaRPr lang="en-US" sz="2500" dirty="0"/>
          </a:p>
        </p:txBody>
      </p:sp>
    </p:spTree>
    <p:extLst>
      <p:ext uri="{BB962C8B-B14F-4D97-AF65-F5344CB8AC3E}">
        <p14:creationId xmlns:p14="http://schemas.microsoft.com/office/powerpoint/2010/main" val="2882766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p:cNvSpPr>
            <a:spLocks noGrp="1"/>
          </p:cNvSpPr>
          <p:nvPr>
            <p:ph type="title"/>
          </p:nvPr>
        </p:nvSpPr>
        <p:spPr/>
        <p:txBody>
          <a:bodyPr/>
          <a:lstStyle/>
          <a:p>
            <a:pPr algn="ctr"/>
            <a:r>
              <a:rPr lang="en-US" dirty="0"/>
              <a:t>AWARD ADMINISTRATION INFORMATION </a:t>
            </a:r>
          </a:p>
        </p:txBody>
      </p:sp>
      <p:sp>
        <p:nvSpPr>
          <p:cNvPr id="5" name="Content Placeholder 4"/>
          <p:cNvSpPr>
            <a:spLocks noGrp="1"/>
          </p:cNvSpPr>
          <p:nvPr>
            <p:ph sz="half" idx="2"/>
          </p:nvPr>
        </p:nvSpPr>
        <p:spPr>
          <a:xfrm>
            <a:off x="805866" y="912918"/>
            <a:ext cx="10515600" cy="4199785"/>
          </a:xfrm>
        </p:spPr>
        <p:txBody>
          <a:bodyPr/>
          <a:lstStyle/>
          <a:p>
            <a:pPr marL="0" indent="0">
              <a:buNone/>
            </a:pPr>
            <a:r>
              <a:rPr lang="en-US" sz="2800" b="1" dirty="0"/>
              <a:t>                                   SPECIAL PROGRAM REQUIREMENTS </a:t>
            </a:r>
          </a:p>
          <a:p>
            <a:r>
              <a:rPr lang="en-US" sz="2800" dirty="0"/>
              <a:t>ETA Evaluation - As a condition of grant award, grantees are required to participate in an evaluation, if undertaken by DOL</a:t>
            </a:r>
          </a:p>
          <a:p>
            <a:r>
              <a:rPr lang="en-US" sz="2800" dirty="0"/>
              <a:t>Performance Goals – Note that applicants will be held to negotiated goals and targets, and failure to meet those goals and targets may result in technical assistance or other intervention by ETA, and may also have a significant impact on decisions about future grants with ETA  </a:t>
            </a:r>
          </a:p>
          <a:p>
            <a:endParaRPr lang="en-US" dirty="0"/>
          </a:p>
          <a:p>
            <a:endParaRPr lang="en-US" dirty="0"/>
          </a:p>
        </p:txBody>
      </p:sp>
    </p:spTree>
    <p:extLst>
      <p:ext uri="{BB962C8B-B14F-4D97-AF65-F5344CB8AC3E}">
        <p14:creationId xmlns:p14="http://schemas.microsoft.com/office/powerpoint/2010/main" val="2314616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AWARD ADMINISTRATION INFORMATION </a:t>
            </a:r>
          </a:p>
        </p:txBody>
      </p:sp>
      <p:sp>
        <p:nvSpPr>
          <p:cNvPr id="2" name="Slide Number Placeholder 1"/>
          <p:cNvSpPr>
            <a:spLocks noGrp="1"/>
          </p:cNvSpPr>
          <p:nvPr>
            <p:ph type="sldNum" sz="quarter" idx="10"/>
          </p:nvPr>
        </p:nvSpPr>
        <p:spPr/>
        <p:txBody>
          <a:bodyPr/>
          <a:lstStyle/>
          <a:p>
            <a:fld id="{158B7785-F6D6-45F8-833E-07BD84680091}" type="slidenum">
              <a:rPr lang="en-US" smtClean="0"/>
              <a:pPr/>
              <a:t>35</a:t>
            </a:fld>
            <a:endParaRPr lang="en-US"/>
          </a:p>
        </p:txBody>
      </p:sp>
      <p:sp>
        <p:nvSpPr>
          <p:cNvPr id="17" name="Rectangle 16"/>
          <p:cNvSpPr/>
          <p:nvPr/>
        </p:nvSpPr>
        <p:spPr>
          <a:xfrm>
            <a:off x="312234" y="893138"/>
            <a:ext cx="11664176" cy="5984202"/>
          </a:xfrm>
          <a:prstGeom prst="rect">
            <a:avLst/>
          </a:prstGeom>
        </p:spPr>
        <p:txBody>
          <a:bodyPr wrap="square">
            <a:spAutoFit/>
          </a:bodyPr>
          <a:lstStyle/>
          <a:p>
            <a:pPr marL="228600" lvl="0" indent="-228600">
              <a:lnSpc>
                <a:spcPct val="95000"/>
              </a:lnSpc>
              <a:spcBef>
                <a:spcPts val="1800"/>
              </a:spcBef>
              <a:buClr>
                <a:srgbClr val="7A232F"/>
              </a:buClr>
              <a:buFont typeface="Wingdings 3" panose="05040102010807070707" pitchFamily="18" charset="2"/>
              <a:buChar char=""/>
            </a:pPr>
            <a:r>
              <a:rPr lang="en-US" sz="1400" b="1" dirty="0">
                <a:solidFill>
                  <a:srgbClr val="242021"/>
                </a:solidFill>
              </a:rPr>
              <a:t>Use of Grant Funds for Participant Wages (20 CFR 641.570)</a:t>
            </a:r>
          </a:p>
          <a:p>
            <a:pPr marL="685800" lvl="1" indent="-228600">
              <a:lnSpc>
                <a:spcPct val="95000"/>
              </a:lnSpc>
              <a:buClr>
                <a:srgbClr val="005A7C"/>
              </a:buClr>
              <a:buFont typeface="Arial" panose="020B0604020202020204" pitchFamily="34" charset="0"/>
              <a:buChar char="•"/>
            </a:pPr>
            <a:r>
              <a:rPr lang="en-US" sz="1400" dirty="0">
                <a:solidFill>
                  <a:srgbClr val="F3F4F4">
                    <a:lumMod val="25000"/>
                  </a:srgbClr>
                </a:solidFill>
              </a:rPr>
              <a:t>Grantee must spend a minimum of 75% of their SCSEP grant funds on participant wages and fringe benefits</a:t>
            </a:r>
          </a:p>
          <a:p>
            <a:pPr marL="685800" lvl="1" indent="-228600">
              <a:lnSpc>
                <a:spcPct val="95000"/>
              </a:lnSpc>
              <a:buClr>
                <a:srgbClr val="005A7C"/>
              </a:buClr>
              <a:buFont typeface="Arial" panose="020B0604020202020204" pitchFamily="34" charset="0"/>
              <a:buChar char="•"/>
            </a:pPr>
            <a:r>
              <a:rPr lang="en-US" sz="1400" dirty="0">
                <a:solidFill>
                  <a:srgbClr val="F3F4F4">
                    <a:lumMod val="25000"/>
                  </a:srgbClr>
                </a:solidFill>
              </a:rPr>
              <a:t>Grantee may use up to 10% of SCSEP grant funds to provide additional training and supportive services (ATSS) (subject to Departmental approval)</a:t>
            </a:r>
          </a:p>
          <a:p>
            <a:pPr marL="685800" lvl="1" indent="-228600">
              <a:lnSpc>
                <a:spcPct val="95000"/>
              </a:lnSpc>
              <a:buClr>
                <a:srgbClr val="005A7C"/>
              </a:buClr>
              <a:buFont typeface="Arial" panose="020B0604020202020204" pitchFamily="34" charset="0"/>
              <a:buChar char="•"/>
            </a:pPr>
            <a:r>
              <a:rPr lang="en-US" sz="1400" dirty="0">
                <a:solidFill>
                  <a:srgbClr val="F3F4F4">
                    <a:lumMod val="25000"/>
                  </a:srgbClr>
                </a:solidFill>
              </a:rPr>
              <a:t>Participant wages are based on higher of the Federal, State, or local minimum wage; or the most nearly comparable wage for similar employment, for time spent in approved program activities only</a:t>
            </a:r>
          </a:p>
          <a:p>
            <a:pPr lvl="1">
              <a:lnSpc>
                <a:spcPct val="95000"/>
              </a:lnSpc>
              <a:buClr>
                <a:srgbClr val="005A7C"/>
              </a:buClr>
            </a:pPr>
            <a:endParaRPr lang="en-US" sz="1400" dirty="0">
              <a:solidFill>
                <a:srgbClr val="242021"/>
              </a:solidFill>
            </a:endParaRPr>
          </a:p>
          <a:p>
            <a:pPr marL="228600" lvl="0" indent="-228600">
              <a:lnSpc>
                <a:spcPct val="95000"/>
              </a:lnSpc>
              <a:buClr>
                <a:srgbClr val="7A232F"/>
              </a:buClr>
              <a:buFont typeface="Wingdings 3" panose="05040102010807070707" pitchFamily="18" charset="2"/>
              <a:buChar char=""/>
            </a:pPr>
            <a:r>
              <a:rPr lang="en-US" sz="1400" b="1" dirty="0">
                <a:solidFill>
                  <a:srgbClr val="242021"/>
                </a:solidFill>
              </a:rPr>
              <a:t>Administrative Cost Limitation (20 CFR 641.570) </a:t>
            </a:r>
          </a:p>
          <a:p>
            <a:pPr marL="685800" lvl="1" indent="-228600">
              <a:lnSpc>
                <a:spcPct val="95000"/>
              </a:lnSpc>
              <a:buClr>
                <a:srgbClr val="005A7C"/>
              </a:buClr>
              <a:buFont typeface="Arial" panose="020B0604020202020204" pitchFamily="34" charset="0"/>
              <a:buChar char="•"/>
            </a:pPr>
            <a:r>
              <a:rPr lang="en-US" sz="1400" dirty="0">
                <a:solidFill>
                  <a:srgbClr val="F3F4F4">
                    <a:lumMod val="25000"/>
                  </a:srgbClr>
                </a:solidFill>
              </a:rPr>
              <a:t>Grantee may not use more than 13.5% of SCSEP funds </a:t>
            </a:r>
          </a:p>
          <a:p>
            <a:pPr marL="685800" lvl="1" indent="-228600">
              <a:lnSpc>
                <a:spcPct val="95000"/>
              </a:lnSpc>
              <a:buClr>
                <a:srgbClr val="005A7C"/>
              </a:buClr>
              <a:buFont typeface="Arial" panose="020B0604020202020204" pitchFamily="34" charset="0"/>
              <a:buChar char="•"/>
            </a:pPr>
            <a:r>
              <a:rPr lang="en-US" sz="1400" dirty="0">
                <a:solidFill>
                  <a:srgbClr val="F3F4F4">
                    <a:lumMod val="25000"/>
                  </a:srgbClr>
                </a:solidFill>
              </a:rPr>
              <a:t>Administrative cost may be increased to 15% based on requirements in (subject to Departmental approval)</a:t>
            </a:r>
          </a:p>
          <a:p>
            <a:pPr lvl="1">
              <a:lnSpc>
                <a:spcPct val="95000"/>
              </a:lnSpc>
              <a:buClr>
                <a:srgbClr val="005A7C"/>
              </a:buClr>
            </a:pPr>
            <a:endParaRPr lang="en-US" sz="1400" dirty="0">
              <a:solidFill>
                <a:srgbClr val="F3F4F4">
                  <a:lumMod val="25000"/>
                </a:srgbClr>
              </a:solidFill>
            </a:endParaRPr>
          </a:p>
          <a:p>
            <a:pPr marL="228600" lvl="0" indent="-228600">
              <a:lnSpc>
                <a:spcPct val="95000"/>
              </a:lnSpc>
              <a:buClr>
                <a:srgbClr val="7A232F"/>
              </a:buClr>
              <a:buFont typeface="Wingdings 3" panose="05040102010807070707" pitchFamily="18" charset="2"/>
              <a:buChar char=""/>
            </a:pPr>
            <a:r>
              <a:rPr lang="en-US" sz="1400" b="1" dirty="0">
                <a:solidFill>
                  <a:srgbClr val="242021"/>
                </a:solidFill>
              </a:rPr>
              <a:t>Cost Sharing or Match (20 CFR 641.809)</a:t>
            </a:r>
          </a:p>
          <a:p>
            <a:pPr marL="685800" lvl="1" indent="-228600">
              <a:lnSpc>
                <a:spcPct val="95000"/>
              </a:lnSpc>
              <a:buClr>
                <a:srgbClr val="005A7C"/>
              </a:buClr>
              <a:buFont typeface="Arial" panose="020B0604020202020204" pitchFamily="34" charset="0"/>
              <a:buChar char="•"/>
            </a:pPr>
            <a:r>
              <a:rPr lang="en-US" sz="1400" dirty="0">
                <a:solidFill>
                  <a:srgbClr val="F3F4F4">
                    <a:lumMod val="25000"/>
                  </a:srgbClr>
                </a:solidFill>
              </a:rPr>
              <a:t>Funds may be in the form of cash or in-kind contributions or a combination of the two</a:t>
            </a:r>
          </a:p>
          <a:p>
            <a:pPr marL="685800" lvl="1" indent="-228600">
              <a:lnSpc>
                <a:spcPct val="95000"/>
              </a:lnSpc>
              <a:buClr>
                <a:srgbClr val="005A7C"/>
              </a:buClr>
              <a:buFont typeface="Arial" panose="020B0604020202020204" pitchFamily="34" charset="0"/>
              <a:buChar char="•"/>
            </a:pPr>
            <a:r>
              <a:rPr lang="en-US" sz="1400" dirty="0">
                <a:solidFill>
                  <a:srgbClr val="F3F4F4">
                    <a:lumMod val="25000"/>
                  </a:srgbClr>
                </a:solidFill>
              </a:rPr>
              <a:t>Match is at least 10% of the total cost of activities carried out under a SCSEP grant ( non-Federal share of costs)</a:t>
            </a:r>
          </a:p>
          <a:p>
            <a:pPr lvl="1">
              <a:lnSpc>
                <a:spcPct val="95000"/>
              </a:lnSpc>
              <a:buClr>
                <a:srgbClr val="005A7C"/>
              </a:buClr>
            </a:pPr>
            <a:endParaRPr lang="en-US" sz="1400" dirty="0">
              <a:solidFill>
                <a:srgbClr val="F3F4F4">
                  <a:lumMod val="25000"/>
                </a:srgbClr>
              </a:solidFill>
            </a:endParaRPr>
          </a:p>
          <a:p>
            <a:pPr marL="228600" lvl="0" indent="-228600">
              <a:lnSpc>
                <a:spcPct val="95000"/>
              </a:lnSpc>
              <a:buClr>
                <a:srgbClr val="7A232F"/>
              </a:buClr>
              <a:buFont typeface="Wingdings 3" panose="05040102010807070707" pitchFamily="18" charset="2"/>
              <a:buChar char=""/>
            </a:pPr>
            <a:r>
              <a:rPr lang="en-US" sz="1400" b="1" dirty="0">
                <a:solidFill>
                  <a:srgbClr val="242021"/>
                </a:solidFill>
              </a:rPr>
              <a:t>Maintenance of Effort Requirements (20 CFR 641.844)</a:t>
            </a:r>
          </a:p>
          <a:p>
            <a:pPr marL="685800" lvl="1" indent="-228600">
              <a:lnSpc>
                <a:spcPct val="95000"/>
              </a:lnSpc>
              <a:buClr>
                <a:srgbClr val="005A7C"/>
              </a:buClr>
              <a:buFont typeface="Arial" panose="020B0604020202020204" pitchFamily="34" charset="0"/>
              <a:buChar char="•"/>
            </a:pPr>
            <a:r>
              <a:rPr lang="en-US" sz="1400" dirty="0">
                <a:solidFill>
                  <a:srgbClr val="F3F4F4">
                    <a:lumMod val="25000"/>
                  </a:srgbClr>
                </a:solidFill>
              </a:rPr>
              <a:t>A community of service assignment for a SCSEP participant is permissible only when specific maintenance of effort requirements are met. Each funded project must not: </a:t>
            </a:r>
          </a:p>
          <a:p>
            <a:pPr marL="1200150" lvl="2" indent="-285750">
              <a:lnSpc>
                <a:spcPct val="95000"/>
              </a:lnSpc>
              <a:buClr>
                <a:srgbClr val="005A7C"/>
              </a:buClr>
              <a:buFont typeface="Wingdings" panose="05000000000000000000" pitchFamily="2" charset="2"/>
              <a:buChar char="ü"/>
            </a:pPr>
            <a:r>
              <a:rPr lang="en-US" sz="1400" dirty="0">
                <a:solidFill>
                  <a:srgbClr val="F3F4F4">
                    <a:lumMod val="25000"/>
                  </a:srgbClr>
                </a:solidFill>
              </a:rPr>
              <a:t>Reduce the number of employment opportunities or vacancies that would otherwise be available to individuals not participating in the program </a:t>
            </a:r>
          </a:p>
          <a:p>
            <a:pPr marL="1200150" lvl="2" indent="-285750">
              <a:lnSpc>
                <a:spcPct val="95000"/>
              </a:lnSpc>
              <a:buClr>
                <a:srgbClr val="005A7C"/>
              </a:buClr>
              <a:buFont typeface="Wingdings" panose="05000000000000000000" pitchFamily="2" charset="2"/>
              <a:buChar char="ü"/>
            </a:pPr>
            <a:r>
              <a:rPr lang="en-US" sz="1400" dirty="0">
                <a:solidFill>
                  <a:srgbClr val="F3F4F4">
                    <a:lumMod val="25000"/>
                  </a:srgbClr>
                </a:solidFill>
              </a:rPr>
              <a:t>Displace currently employed workers (including partial displacement, such as reduction in the hours of non-overtime work, wages, or employment benefits)</a:t>
            </a:r>
          </a:p>
          <a:p>
            <a:pPr marL="1200150" lvl="2" indent="-285750">
              <a:lnSpc>
                <a:spcPct val="95000"/>
              </a:lnSpc>
              <a:buClr>
                <a:srgbClr val="005A7C"/>
              </a:buClr>
              <a:buFont typeface="Wingdings" panose="05000000000000000000" pitchFamily="2" charset="2"/>
              <a:buChar char="ü"/>
            </a:pPr>
            <a:r>
              <a:rPr lang="en-US" sz="1400" dirty="0">
                <a:solidFill>
                  <a:srgbClr val="F3F4F4">
                    <a:lumMod val="25000"/>
                  </a:srgbClr>
                </a:solidFill>
              </a:rPr>
              <a:t>Impair existing contracts or results in the substitution of Federal funds for other funds in connection with work that would otherwise be performed</a:t>
            </a:r>
          </a:p>
          <a:p>
            <a:pPr marL="1200150" lvl="2" indent="-285750">
              <a:lnSpc>
                <a:spcPct val="95000"/>
              </a:lnSpc>
              <a:buClr>
                <a:srgbClr val="005A7C"/>
              </a:buClr>
              <a:buFont typeface="Wingdings" panose="05000000000000000000" pitchFamily="2" charset="2"/>
              <a:buChar char="ü"/>
            </a:pPr>
            <a:r>
              <a:rPr lang="en-US" sz="1400" dirty="0">
                <a:solidFill>
                  <a:srgbClr val="F3F4F4">
                    <a:lumMod val="25000"/>
                  </a:srgbClr>
                </a:solidFill>
              </a:rPr>
              <a:t>Employ or continue to employ any eligible individual to perform the same work or substantially the same work as that performed by any other individual who is on layoff (OAA § 502(b)(1)(G); 42 USC § 3056(b)(1)(G) </a:t>
            </a:r>
          </a:p>
          <a:p>
            <a:pPr lvl="1">
              <a:lnSpc>
                <a:spcPct val="95000"/>
              </a:lnSpc>
              <a:buClr>
                <a:srgbClr val="005A7C"/>
              </a:buClr>
            </a:pPr>
            <a:endParaRPr lang="en-US" sz="2300" dirty="0">
              <a:solidFill>
                <a:srgbClr val="F3F4F4">
                  <a:lumMod val="25000"/>
                </a:srgbClr>
              </a:solidFill>
            </a:endParaRPr>
          </a:p>
          <a:p>
            <a:pPr lvl="1">
              <a:lnSpc>
                <a:spcPct val="95000"/>
              </a:lnSpc>
              <a:buClr>
                <a:srgbClr val="005A7C"/>
              </a:buClr>
            </a:pPr>
            <a:endParaRPr lang="en-US" sz="2300" dirty="0">
              <a:solidFill>
                <a:srgbClr val="F3F4F4">
                  <a:lumMod val="25000"/>
                </a:srgbClr>
              </a:solidFill>
            </a:endParaRPr>
          </a:p>
        </p:txBody>
      </p:sp>
    </p:spTree>
    <p:extLst>
      <p:ext uri="{BB962C8B-B14F-4D97-AF65-F5344CB8AC3E}">
        <p14:creationId xmlns:p14="http://schemas.microsoft.com/office/powerpoint/2010/main" val="1770067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3" name="Google Shape;563;p63"/>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36</a:t>
            </a:fld>
            <a:endParaRPr/>
          </a:p>
        </p:txBody>
      </p:sp>
      <p:sp>
        <p:nvSpPr>
          <p:cNvPr id="2" name="Title 1"/>
          <p:cNvSpPr>
            <a:spLocks noGrp="1"/>
          </p:cNvSpPr>
          <p:nvPr>
            <p:ph type="title"/>
          </p:nvPr>
        </p:nvSpPr>
        <p:spPr>
          <a:xfrm>
            <a:off x="1040325" y="2064550"/>
            <a:ext cx="6553200" cy="2357891"/>
          </a:xfrm>
        </p:spPr>
        <p:txBody>
          <a:bodyPr/>
          <a:lstStyle/>
          <a:p>
            <a:pPr algn="ctr"/>
            <a:r>
              <a:rPr lang="en-US" sz="5400" dirty="0"/>
              <a:t>AGENCY CONTACT</a:t>
            </a:r>
            <a:br>
              <a:rPr lang="en-US" dirty="0"/>
            </a:br>
            <a:endParaRPr lang="en-US" dirty="0"/>
          </a:p>
        </p:txBody>
      </p:sp>
    </p:spTree>
    <p:extLst>
      <p:ext uri="{BB962C8B-B14F-4D97-AF65-F5344CB8AC3E}">
        <p14:creationId xmlns:p14="http://schemas.microsoft.com/office/powerpoint/2010/main" val="99995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37</a:t>
            </a:fld>
            <a:endParaRPr lang="en-US"/>
          </a:p>
        </p:txBody>
      </p:sp>
      <p:sp>
        <p:nvSpPr>
          <p:cNvPr id="11" name="Title 10"/>
          <p:cNvSpPr>
            <a:spLocks noGrp="1"/>
          </p:cNvSpPr>
          <p:nvPr>
            <p:ph type="title"/>
          </p:nvPr>
        </p:nvSpPr>
        <p:spPr/>
        <p:txBody>
          <a:bodyPr>
            <a:normAutofit/>
          </a:bodyPr>
          <a:lstStyle/>
          <a:p>
            <a:pPr algn="ctr"/>
            <a:r>
              <a:rPr lang="en-US" sz="3200" dirty="0"/>
              <a:t>FOR FURTHER INFORMATION ABOUT THIS FOA</a:t>
            </a:r>
          </a:p>
        </p:txBody>
      </p:sp>
      <p:sp>
        <p:nvSpPr>
          <p:cNvPr id="12" name="Content Placeholder 11"/>
          <p:cNvSpPr>
            <a:spLocks noGrp="1"/>
          </p:cNvSpPr>
          <p:nvPr>
            <p:ph idx="1"/>
          </p:nvPr>
        </p:nvSpPr>
        <p:spPr>
          <a:xfrm>
            <a:off x="817734" y="1137446"/>
            <a:ext cx="8477520" cy="5039517"/>
          </a:xfrm>
        </p:spPr>
        <p:txBody>
          <a:bodyPr>
            <a:normAutofit lnSpcReduction="10000"/>
          </a:bodyPr>
          <a:lstStyle/>
          <a:p>
            <a:pPr lvl="0" defTabSz="685800">
              <a:buClr>
                <a:srgbClr val="7A232F"/>
              </a:buClr>
            </a:pPr>
            <a:r>
              <a:rPr lang="en-US" sz="2200" dirty="0">
                <a:solidFill>
                  <a:srgbClr val="242021"/>
                </a:solidFill>
              </a:rPr>
              <a:t>PLEASE CONTACT:  </a:t>
            </a:r>
          </a:p>
          <a:p>
            <a:pPr marL="342900" lvl="2" algn="ctr" defTabSz="685800">
              <a:spcBef>
                <a:spcPts val="1200"/>
              </a:spcBef>
              <a:buClr>
                <a:srgbClr val="7A232F"/>
              </a:buClr>
            </a:pPr>
            <a:r>
              <a:rPr lang="en-US" sz="1800" b="1" dirty="0">
                <a:solidFill>
                  <a:srgbClr val="9E1C30"/>
                </a:solidFill>
              </a:rPr>
              <a:t> </a:t>
            </a:r>
            <a:r>
              <a:rPr lang="en-US" sz="2200" b="1" dirty="0">
                <a:solidFill>
                  <a:srgbClr val="9E1C30"/>
                </a:solidFill>
              </a:rPr>
              <a:t>Jeanette Flowers</a:t>
            </a:r>
          </a:p>
          <a:p>
            <a:pPr marL="363474" lvl="4" indent="0" algn="ctr" defTabSz="685800">
              <a:spcBef>
                <a:spcPts val="200"/>
              </a:spcBef>
              <a:buClr>
                <a:srgbClr val="005A7C"/>
              </a:buClr>
              <a:buNone/>
            </a:pPr>
            <a:r>
              <a:rPr lang="en-US" sz="2200" dirty="0">
                <a:solidFill>
                  <a:srgbClr val="F3F4F4">
                    <a:lumMod val="25000"/>
                  </a:srgbClr>
                </a:solidFill>
                <a:cs typeface="Calibri" panose="020F0502020204030204" pitchFamily="34" charset="0"/>
              </a:rPr>
              <a:t>Grant Management Specialist</a:t>
            </a:r>
          </a:p>
          <a:p>
            <a:pPr marL="363474" lvl="4" indent="0" algn="ctr" defTabSz="685800">
              <a:spcBef>
                <a:spcPts val="200"/>
              </a:spcBef>
              <a:buClr>
                <a:srgbClr val="005A7C"/>
              </a:buClr>
              <a:buNone/>
            </a:pPr>
            <a:r>
              <a:rPr lang="en-US" sz="2200" dirty="0">
                <a:solidFill>
                  <a:srgbClr val="F3F4F4">
                    <a:lumMod val="25000"/>
                  </a:srgbClr>
                </a:solidFill>
                <a:cs typeface="Calibri" panose="020F0502020204030204" pitchFamily="34" charset="0"/>
              </a:rPr>
              <a:t>Office of Grants Management</a:t>
            </a:r>
          </a:p>
          <a:p>
            <a:pPr marL="685800" lvl="4" indent="-322326" algn="ctr" defTabSz="685800">
              <a:spcBef>
                <a:spcPts val="200"/>
              </a:spcBef>
              <a:buClr>
                <a:srgbClr val="005A7C"/>
              </a:buClr>
            </a:pPr>
            <a:r>
              <a:rPr lang="en-US" sz="2200" dirty="0">
                <a:solidFill>
                  <a:srgbClr val="F3F4F4">
                    <a:lumMod val="25000"/>
                  </a:srgbClr>
                </a:solidFill>
                <a:cs typeface="Calibri" panose="020F0502020204030204" pitchFamily="34" charset="0"/>
              </a:rPr>
              <a:t>PH: (202) 693-3322</a:t>
            </a:r>
          </a:p>
          <a:p>
            <a:pPr marL="0" lvl="2">
              <a:spcBef>
                <a:spcPts val="200"/>
              </a:spcBef>
              <a:buClr>
                <a:srgbClr val="005A7C"/>
              </a:buClr>
            </a:pPr>
            <a:endParaRPr lang="en-US" sz="1900" kern="0" dirty="0">
              <a:solidFill>
                <a:srgbClr val="F3F4F4">
                  <a:lumMod val="25000"/>
                </a:srgbClr>
              </a:solidFill>
              <a:cs typeface="Calibri" panose="020F0502020204030204" pitchFamily="34" charset="0"/>
              <a:sym typeface="Arial"/>
            </a:endParaRPr>
          </a:p>
          <a:p>
            <a:pPr marL="0" lvl="2">
              <a:spcBef>
                <a:spcPts val="200"/>
              </a:spcBef>
              <a:buClr>
                <a:srgbClr val="005A7C"/>
              </a:buClr>
            </a:pPr>
            <a:r>
              <a:rPr lang="en-US" sz="2200" kern="0" dirty="0">
                <a:solidFill>
                  <a:srgbClr val="F3F4F4">
                    <a:lumMod val="25000"/>
                  </a:srgbClr>
                </a:solidFill>
                <a:cs typeface="Calibri" panose="020F0502020204030204" pitchFamily="34" charset="0"/>
                <a:sym typeface="Arial"/>
              </a:rPr>
              <a:t>Applicants should e-mail all questions about the FOA to: </a:t>
            </a:r>
          </a:p>
          <a:p>
            <a:pPr marL="914400" lvl="5" indent="-457200" algn="ctr">
              <a:lnSpc>
                <a:spcPct val="95000"/>
              </a:lnSpc>
              <a:spcBef>
                <a:spcPts val="400"/>
              </a:spcBef>
              <a:buClr>
                <a:srgbClr val="073445">
                  <a:lumMod val="90000"/>
                  <a:lumOff val="10000"/>
                </a:srgbClr>
              </a:buClr>
              <a:buFont typeface="Wingdings" panose="05000000000000000000" pitchFamily="2" charset="2"/>
              <a:buChar char=""/>
            </a:pPr>
            <a:r>
              <a:rPr lang="en-US" sz="2200" u="sng" kern="0" dirty="0">
                <a:solidFill>
                  <a:srgbClr val="005A7C"/>
                </a:solidFill>
                <a:cs typeface="Arial"/>
                <a:sym typeface="Arial"/>
                <a:hlinkClick r:id="rId3"/>
              </a:rPr>
              <a:t>Flowers.Jeannette@dol.gov</a:t>
            </a:r>
            <a:endParaRPr lang="en-US" sz="2200" kern="0" dirty="0">
              <a:solidFill>
                <a:srgbClr val="7030A0"/>
              </a:solidFill>
              <a:cs typeface="Arial"/>
              <a:sym typeface="Arial"/>
            </a:endParaRPr>
          </a:p>
          <a:p>
            <a:pPr marL="0" lvl="1">
              <a:spcBef>
                <a:spcPts val="400"/>
              </a:spcBef>
              <a:buClr>
                <a:srgbClr val="073445">
                  <a:lumMod val="90000"/>
                  <a:lumOff val="10000"/>
                </a:srgbClr>
              </a:buClr>
            </a:pPr>
            <a:endParaRPr lang="en-US" sz="2200" i="0" kern="0" dirty="0">
              <a:solidFill>
                <a:srgbClr val="000000"/>
              </a:solidFill>
              <a:latin typeface="Calibri" panose="020F0502020204030204"/>
              <a:cs typeface="Arial"/>
              <a:sym typeface="Arial"/>
            </a:endParaRPr>
          </a:p>
          <a:p>
            <a:pPr marL="0" lvl="1">
              <a:spcBef>
                <a:spcPts val="400"/>
              </a:spcBef>
              <a:buClr>
                <a:srgbClr val="073445">
                  <a:lumMod val="90000"/>
                  <a:lumOff val="10000"/>
                </a:srgbClr>
              </a:buClr>
            </a:pPr>
            <a:r>
              <a:rPr lang="en-US" sz="2200" i="0" kern="0" dirty="0">
                <a:solidFill>
                  <a:srgbClr val="000000"/>
                </a:solidFill>
                <a:latin typeface="Calibri" panose="020F0502020204030204"/>
                <a:cs typeface="Arial"/>
                <a:sym typeface="Arial"/>
              </a:rPr>
              <a:t>Email must reference FOA-ETA-20-09 along with the question(s)</a:t>
            </a:r>
          </a:p>
          <a:p>
            <a:pPr marL="0" lvl="1">
              <a:spcBef>
                <a:spcPts val="400"/>
              </a:spcBef>
              <a:buClr>
                <a:srgbClr val="073445">
                  <a:lumMod val="90000"/>
                  <a:lumOff val="10000"/>
                </a:srgbClr>
              </a:buClr>
            </a:pPr>
            <a:r>
              <a:rPr lang="en-US" sz="2200" i="0" kern="0" dirty="0">
                <a:solidFill>
                  <a:srgbClr val="000000"/>
                </a:solidFill>
                <a:latin typeface="Calibri" panose="020F0502020204030204"/>
                <a:cs typeface="Arial"/>
                <a:sym typeface="Arial"/>
              </a:rPr>
              <a:t>Include a contact name, fax and phone number</a:t>
            </a:r>
          </a:p>
          <a:p>
            <a:pPr marL="0" lvl="1">
              <a:spcBef>
                <a:spcPts val="400"/>
              </a:spcBef>
              <a:buClr>
                <a:srgbClr val="073445">
                  <a:lumMod val="90000"/>
                  <a:lumOff val="10000"/>
                </a:srgbClr>
              </a:buClr>
            </a:pPr>
            <a:endParaRPr lang="en-US" sz="2200" i="0" kern="0" dirty="0">
              <a:solidFill>
                <a:srgbClr val="000000"/>
              </a:solidFill>
              <a:latin typeface="Calibri" panose="020F0502020204030204"/>
              <a:cs typeface="Arial"/>
              <a:sym typeface="Arial"/>
            </a:endParaRPr>
          </a:p>
          <a:p>
            <a:pPr marL="0" lvl="1">
              <a:spcBef>
                <a:spcPts val="400"/>
              </a:spcBef>
              <a:buClr>
                <a:srgbClr val="073445">
                  <a:lumMod val="90000"/>
                  <a:lumOff val="10000"/>
                </a:srgbClr>
              </a:buClr>
            </a:pPr>
            <a:r>
              <a:rPr lang="en-US" sz="2200" i="0" kern="0" dirty="0">
                <a:solidFill>
                  <a:srgbClr val="000000"/>
                </a:solidFill>
                <a:latin typeface="Calibri" panose="020F0502020204030204"/>
                <a:cs typeface="Arial"/>
                <a:sym typeface="Arial"/>
              </a:rPr>
              <a:t>Technical questions about SCSEPapply should be entered into the </a:t>
            </a:r>
            <a:r>
              <a:rPr lang="en-US" sz="2200" kern="0" dirty="0">
                <a:solidFill>
                  <a:srgbClr val="000000"/>
                </a:solidFill>
                <a:latin typeface="Calibri" panose="020F0502020204030204"/>
                <a:cs typeface="Arial"/>
                <a:sym typeface="Arial"/>
              </a:rPr>
              <a:t>“Contact Us” </a:t>
            </a:r>
            <a:r>
              <a:rPr lang="en-US" sz="2200" i="0" kern="0" dirty="0">
                <a:solidFill>
                  <a:srgbClr val="000000"/>
                </a:solidFill>
                <a:latin typeface="Calibri" panose="020F0502020204030204"/>
                <a:cs typeface="Arial"/>
                <a:sym typeface="Arial"/>
              </a:rPr>
              <a:t>which is available on each page of the web site</a:t>
            </a:r>
          </a:p>
          <a:p>
            <a:endParaRPr lang="en-US" dirty="0"/>
          </a:p>
        </p:txBody>
      </p:sp>
    </p:spTree>
    <p:extLst>
      <p:ext uri="{BB962C8B-B14F-4D97-AF65-F5344CB8AC3E}">
        <p14:creationId xmlns:p14="http://schemas.microsoft.com/office/powerpoint/2010/main" val="1020714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3" name="Title 2"/>
          <p:cNvSpPr>
            <a:spLocks noGrp="1"/>
          </p:cNvSpPr>
          <p:nvPr>
            <p:ph type="ctrTitle"/>
          </p:nvPr>
        </p:nvSpPr>
        <p:spPr>
          <a:xfrm>
            <a:off x="131445" y="680086"/>
            <a:ext cx="6886575" cy="1828800"/>
          </a:xfrm>
        </p:spPr>
        <p:txBody>
          <a:bodyPr/>
          <a:lstStyle/>
          <a:p>
            <a:pPr marL="342900" indent="-342900">
              <a:spcBef>
                <a:spcPts val="1200"/>
              </a:spcBef>
              <a:buClr>
                <a:schemeClr val="dk2"/>
              </a:buClr>
              <a:buSzPts val="2590"/>
            </a:pPr>
            <a:r>
              <a:rPr lang="en-US" sz="6600" dirty="0">
                <a:solidFill>
                  <a:srgbClr val="9A0000"/>
                </a:solidFill>
              </a:rPr>
              <a:t>Thank you!</a:t>
            </a:r>
            <a:br>
              <a:rPr lang="en-US" sz="1400" dirty="0"/>
            </a:br>
            <a:endParaRPr lang="en-US" sz="2000" dirty="0"/>
          </a:p>
        </p:txBody>
      </p:sp>
      <p:sp>
        <p:nvSpPr>
          <p:cNvPr id="599" name="Google Shape;599;p67"/>
          <p:cNvSpPr txBox="1">
            <a:spLocks noGrp="1"/>
          </p:cNvSpPr>
          <p:nvPr>
            <p:ph type="subTitle" idx="1"/>
          </p:nvPr>
        </p:nvSpPr>
        <p:spPr>
          <a:xfrm>
            <a:off x="55819" y="4653808"/>
            <a:ext cx="7252334" cy="1680365"/>
          </a:xfrm>
          <a:prstGeom prst="rect">
            <a:avLst/>
          </a:prstGeom>
          <a:noFill/>
          <a:ln>
            <a:noFill/>
          </a:ln>
        </p:spPr>
        <p:txBody>
          <a:bodyPr spcFirstLastPara="1" vert="horz" wrap="square" lIns="91425" tIns="45700" rIns="91425" bIns="45700" rtlCol="0" anchor="t" anchorCtr="0">
            <a:noAutofit/>
          </a:bodyPr>
          <a:lstStyle/>
          <a:p>
            <a:pPr marL="342900" indent="-342900" algn="ctr">
              <a:spcBef>
                <a:spcPts val="0"/>
              </a:spcBef>
              <a:buClr>
                <a:schemeClr val="dk2"/>
              </a:buClr>
              <a:buSzPts val="2590"/>
            </a:pPr>
            <a:r>
              <a:rPr lang="en-US" sz="1600" b="1" dirty="0">
                <a:solidFill>
                  <a:schemeClr val="tx1"/>
                </a:solidFill>
              </a:rPr>
              <a:t>We appreciate your interest in the Senior Community Service Employment Program </a:t>
            </a:r>
            <a:br>
              <a:rPr lang="en-US" sz="1600" b="1" dirty="0">
                <a:solidFill>
                  <a:schemeClr val="tx1"/>
                </a:solidFill>
              </a:rPr>
            </a:br>
            <a:endParaRPr lang="en-US" sz="1600" b="1" dirty="0">
              <a:solidFill>
                <a:schemeClr val="tx1"/>
              </a:solidFill>
            </a:endParaRPr>
          </a:p>
          <a:p>
            <a:pPr marL="342900" indent="-342900" algn="ctr">
              <a:spcBef>
                <a:spcPts val="0"/>
              </a:spcBef>
              <a:buClr>
                <a:schemeClr val="dk2"/>
              </a:buClr>
              <a:buSzPts val="2590"/>
            </a:pPr>
            <a:r>
              <a:rPr lang="en-US" sz="1600" b="1" dirty="0">
                <a:solidFill>
                  <a:schemeClr val="tx1"/>
                </a:solidFill>
              </a:rPr>
              <a:t>Please note that this webinar covered only highlights of the FOA </a:t>
            </a:r>
          </a:p>
          <a:p>
            <a:pPr marL="342900" indent="-342900" algn="ctr">
              <a:spcBef>
                <a:spcPts val="0"/>
              </a:spcBef>
              <a:buClr>
                <a:schemeClr val="dk2"/>
              </a:buClr>
              <a:buSzPts val="2590"/>
            </a:pPr>
            <a:r>
              <a:rPr lang="en-US" sz="1600" b="1" dirty="0">
                <a:solidFill>
                  <a:schemeClr val="tx1"/>
                </a:solidFill>
              </a:rPr>
              <a:t>Read the FOA carefully so you are fully informed and prepared to respond</a:t>
            </a:r>
            <a:br>
              <a:rPr lang="en-US" sz="1600" b="1" dirty="0">
                <a:solidFill>
                  <a:schemeClr val="tx1"/>
                </a:solidFill>
              </a:rPr>
            </a:br>
            <a:br>
              <a:rPr lang="en-US" sz="1600" b="1" dirty="0">
                <a:solidFill>
                  <a:schemeClr val="tx1"/>
                </a:solidFill>
              </a:rPr>
            </a:br>
            <a:r>
              <a:rPr lang="en-US" sz="1600" b="1" dirty="0">
                <a:solidFill>
                  <a:schemeClr val="tx1"/>
                </a:solidFill>
              </a:rPr>
              <a:t>We wish you the best in the application process!</a:t>
            </a:r>
            <a:endParaRPr sz="1600" b="1" dirty="0">
              <a:solidFill>
                <a:schemeClr val="tx1"/>
              </a:solidFill>
            </a:endParaRPr>
          </a:p>
          <a:p>
            <a:pPr marL="342900" indent="-342900" algn="ctr">
              <a:lnSpc>
                <a:spcPct val="90000"/>
              </a:lnSpc>
              <a:spcBef>
                <a:spcPts val="1200"/>
              </a:spcBef>
              <a:buClr>
                <a:schemeClr val="dk2"/>
              </a:buClr>
              <a:buSzPts val="2590"/>
            </a:pPr>
            <a:endParaRPr sz="2590" b="1" dirty="0"/>
          </a:p>
          <a:p>
            <a:pPr marL="342900" indent="-342900" algn="ctr">
              <a:lnSpc>
                <a:spcPct val="90000"/>
              </a:lnSpc>
              <a:spcBef>
                <a:spcPts val="1200"/>
              </a:spcBef>
              <a:buClr>
                <a:schemeClr val="dk2"/>
              </a:buClr>
              <a:buSzPts val="2590"/>
            </a:pPr>
            <a:endParaRPr sz="2590" dirty="0"/>
          </a:p>
        </p:txBody>
      </p:sp>
      <p:sp>
        <p:nvSpPr>
          <p:cNvPr id="598" name="Google Shape;598;p67"/>
          <p:cNvSpPr txBox="1">
            <a:spLocks noGrp="1"/>
          </p:cNvSpPr>
          <p:nvPr>
            <p:ph type="sldNum" idx="4294967295"/>
          </p:nvPr>
        </p:nvSpPr>
        <p:spPr>
          <a:xfrm>
            <a:off x="10058400" y="6416675"/>
            <a:ext cx="2133600" cy="365125"/>
          </a:xfrm>
          <a:prstGeom prst="rect">
            <a:avLst/>
          </a:prstGeom>
          <a:noFill/>
          <a:ln>
            <a:noFill/>
          </a:ln>
        </p:spPr>
        <p:txBody>
          <a:bodyPr spcFirstLastPara="1" vert="horz" wrap="square" lIns="91425" tIns="45700" rIns="91425" bIns="45700" rtlCol="0" anchor="ctr" anchorCtr="0">
            <a:noAutofit/>
          </a:bodyPr>
          <a:lstStyle/>
          <a:p>
            <a:pPr algn="r"/>
            <a:fld id="{00000000-1234-1234-1234-123412341234}" type="slidenum">
              <a:rPr lang="en-US"/>
              <a:pPr algn="r"/>
              <a:t>38</a:t>
            </a:fld>
            <a:endParaRPr/>
          </a:p>
        </p:txBody>
      </p:sp>
    </p:spTree>
    <p:extLst>
      <p:ext uri="{BB962C8B-B14F-4D97-AF65-F5344CB8AC3E}">
        <p14:creationId xmlns:p14="http://schemas.microsoft.com/office/powerpoint/2010/main" val="236518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a:p>
        </p:txBody>
      </p:sp>
      <p:sp>
        <p:nvSpPr>
          <p:cNvPr id="6" name="Title 5"/>
          <p:cNvSpPr>
            <a:spLocks noGrp="1"/>
          </p:cNvSpPr>
          <p:nvPr>
            <p:ph type="title"/>
          </p:nvPr>
        </p:nvSpPr>
        <p:spPr/>
        <p:txBody>
          <a:bodyPr/>
          <a:lstStyle/>
          <a:p>
            <a:pPr algn="ctr"/>
            <a:r>
              <a:rPr lang="en-US" dirty="0"/>
              <a:t>Today’s Presenters</a:t>
            </a:r>
          </a:p>
        </p:txBody>
      </p:sp>
      <p:sp>
        <p:nvSpPr>
          <p:cNvPr id="8" name="Content Placeholder 7"/>
          <p:cNvSpPr>
            <a:spLocks noGrp="1"/>
          </p:cNvSpPr>
          <p:nvPr>
            <p:ph sz="half" idx="2"/>
          </p:nvPr>
        </p:nvSpPr>
        <p:spPr>
          <a:xfrm>
            <a:off x="4439821" y="1447154"/>
            <a:ext cx="5646057" cy="2201789"/>
          </a:xfrm>
        </p:spPr>
        <p:txBody>
          <a:bodyPr/>
          <a:lstStyle/>
          <a:p>
            <a:r>
              <a:rPr lang="en-US" sz="2400" dirty="0"/>
              <a:t>LaMia Chapman </a:t>
            </a:r>
          </a:p>
          <a:p>
            <a:pPr>
              <a:lnSpc>
                <a:spcPct val="100000"/>
              </a:lnSpc>
            </a:pPr>
            <a:r>
              <a:rPr lang="en-US" sz="2400" b="0" i="1" dirty="0">
                <a:solidFill>
                  <a:schemeClr val="tx1"/>
                </a:solidFill>
              </a:rPr>
              <a:t>Unit Chief, Older Workers Unit                             </a:t>
            </a:r>
            <a:r>
              <a:rPr lang="en-US" sz="2400" b="0" dirty="0">
                <a:solidFill>
                  <a:schemeClr val="tx1"/>
                </a:solidFill>
              </a:rPr>
              <a:t>U.S. Department of Labor, Employment and Training Administration </a:t>
            </a:r>
          </a:p>
          <a:p>
            <a:endParaRPr lang="en-US" dirty="0"/>
          </a:p>
        </p:txBody>
      </p:sp>
      <p:sp>
        <p:nvSpPr>
          <p:cNvPr id="7" name="Content Placeholder 6"/>
          <p:cNvSpPr>
            <a:spLocks noGrp="1"/>
          </p:cNvSpPr>
          <p:nvPr>
            <p:ph sz="half" idx="1"/>
          </p:nvPr>
        </p:nvSpPr>
        <p:spPr>
          <a:xfrm>
            <a:off x="4439821" y="3796457"/>
            <a:ext cx="5515451" cy="2239415"/>
          </a:xfrm>
        </p:spPr>
        <p:txBody>
          <a:bodyPr/>
          <a:lstStyle/>
          <a:p>
            <a:r>
              <a:rPr lang="en-US" sz="2400" dirty="0"/>
              <a:t>Marakinesh Kassaye </a:t>
            </a:r>
          </a:p>
          <a:p>
            <a:r>
              <a:rPr lang="en-US" sz="2400" b="0" dirty="0">
                <a:solidFill>
                  <a:schemeClr val="tx1"/>
                </a:solidFill>
              </a:rPr>
              <a:t>Workforce Analyst, Older Workers  Unit  U.S. Department of Labor, Employment and Training Administration </a:t>
            </a:r>
          </a:p>
        </p:txBody>
      </p:sp>
      <p:pic>
        <p:nvPicPr>
          <p:cNvPr id="11" name="Picture Placeholder 2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885" r="10885"/>
          <a:stretch>
            <a:fillRect/>
          </a:stretch>
        </p:blipFill>
        <p:spPr/>
      </p:pic>
      <p:pic>
        <p:nvPicPr>
          <p:cNvPr id="12" name="Picture Placeholder 6"/>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497" b="1497"/>
          <a:stretch>
            <a:fillRect/>
          </a:stretch>
        </p:blipFill>
        <p:spPr/>
      </p:pic>
    </p:spTree>
    <p:extLst>
      <p:ext uri="{BB962C8B-B14F-4D97-AF65-F5344CB8AC3E}">
        <p14:creationId xmlns:p14="http://schemas.microsoft.com/office/powerpoint/2010/main" val="199129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lstStyle/>
          <a:p>
            <a:r>
              <a:rPr lang="en-US" dirty="0"/>
              <a:t>Polling Question 1</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a:xfrm>
            <a:off x="130629" y="1137446"/>
            <a:ext cx="5520776" cy="3571134"/>
          </a:xfrm>
        </p:spPr>
        <p:txBody>
          <a:bodyPr>
            <a:normAutofit/>
          </a:bodyPr>
          <a:lstStyle/>
          <a:p>
            <a:r>
              <a:rPr lang="en-US" sz="3200" b="1" dirty="0"/>
              <a:t>Is your organization:</a:t>
            </a:r>
          </a:p>
          <a:p>
            <a:pPr marL="514350" indent="-514350">
              <a:buFont typeface="+mj-lt"/>
              <a:buAutoNum type="alphaLcPeriod"/>
            </a:pPr>
            <a:r>
              <a:rPr lang="en-US" sz="3200" b="1" dirty="0"/>
              <a:t>Current SCSEP Grantee</a:t>
            </a:r>
          </a:p>
          <a:p>
            <a:pPr marL="514350" indent="-514350">
              <a:buFont typeface="+mj-lt"/>
              <a:buAutoNum type="alphaLcPeriod"/>
            </a:pPr>
            <a:r>
              <a:rPr lang="en-US" sz="3200" b="1" dirty="0"/>
              <a:t>Previous SCSEP Grantee</a:t>
            </a:r>
          </a:p>
          <a:p>
            <a:pPr marL="514350" indent="-514350">
              <a:buFont typeface="+mj-lt"/>
              <a:buAutoNum type="alphaLcPeriod"/>
            </a:pPr>
            <a:r>
              <a:rPr lang="en-US" sz="3200" b="1" dirty="0"/>
              <a:t>New potential applicant</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p:txBody>
          <a:bodyPr/>
          <a:lstStyle/>
          <a:p>
            <a:r>
              <a:rPr lang="en-US" dirty="0"/>
              <a:t>I am a </a:t>
            </a:r>
            <a:r>
              <a:rPr lang="en-US" dirty="0">
                <a:solidFill>
                  <a:srgbClr val="C00000"/>
                </a:solidFill>
              </a:rPr>
              <a:t>current</a:t>
            </a:r>
            <a:r>
              <a:rPr lang="en-US" dirty="0"/>
              <a:t> SCSEP grantee</a:t>
            </a:r>
          </a:p>
          <a:p>
            <a:r>
              <a:rPr lang="en-US" dirty="0"/>
              <a:t>I was a </a:t>
            </a:r>
            <a:r>
              <a:rPr lang="en-US" dirty="0">
                <a:solidFill>
                  <a:srgbClr val="C00000"/>
                </a:solidFill>
              </a:rPr>
              <a:t>previous </a:t>
            </a:r>
            <a:r>
              <a:rPr lang="en-US" dirty="0"/>
              <a:t>SCSEP grantee </a:t>
            </a:r>
          </a:p>
          <a:p>
            <a:r>
              <a:rPr lang="en-US" dirty="0"/>
              <a:t>I am a </a:t>
            </a:r>
            <a:r>
              <a:rPr lang="en-US" dirty="0">
                <a:solidFill>
                  <a:srgbClr val="C00000"/>
                </a:solidFill>
              </a:rPr>
              <a:t>new</a:t>
            </a:r>
            <a:r>
              <a:rPr lang="en-US" dirty="0"/>
              <a:t> potential applicant</a:t>
            </a:r>
          </a:p>
          <a:p>
            <a:endParaRPr lang="en-US" dirty="0"/>
          </a:p>
        </p:txBody>
      </p:sp>
      <p:sp>
        <p:nvSpPr>
          <p:cNvPr id="8" name="Text Placeholder 7">
            <a:extLst>
              <a:ext uri="{FF2B5EF4-FFF2-40B4-BE49-F238E27FC236}">
                <a16:creationId xmlns:a16="http://schemas.microsoft.com/office/drawing/2014/main" id="{87BE76CC-7E63-4614-A921-D84FEC557F43}"/>
              </a:ext>
            </a:extLst>
          </p:cNvPr>
          <p:cNvSpPr>
            <a:spLocks noGrp="1"/>
          </p:cNvSpPr>
          <p:nvPr>
            <p:ph type="body" sz="quarter" idx="13"/>
          </p:nvPr>
        </p:nvSpPr>
        <p:spPr>
          <a:xfrm>
            <a:off x="805866" y="4925010"/>
            <a:ext cx="4624388" cy="1155700"/>
          </a:xfrm>
        </p:spPr>
        <p:txBody>
          <a:bodyPr>
            <a:normAutofit/>
          </a:bodyPr>
          <a:lstStyle/>
          <a:p>
            <a:r>
              <a:rPr lang="en-US" sz="2800" dirty="0"/>
              <a:t>Choose one response.</a:t>
            </a:r>
          </a:p>
        </p:txBody>
      </p:sp>
    </p:spTree>
    <p:extLst>
      <p:ext uri="{BB962C8B-B14F-4D97-AF65-F5344CB8AC3E}">
        <p14:creationId xmlns:p14="http://schemas.microsoft.com/office/powerpoint/2010/main" val="423340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pPr algn="ctr"/>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endParaRPr lang="en-US" sz="2400" dirty="0"/>
          </a:p>
          <a:p>
            <a:r>
              <a:rPr lang="en-US" sz="2800" dirty="0"/>
              <a:t>SCSEP Overview </a:t>
            </a:r>
          </a:p>
          <a:p>
            <a:r>
              <a:rPr lang="en-US" sz="2800" dirty="0"/>
              <a:t>Award Information</a:t>
            </a:r>
          </a:p>
          <a:p>
            <a:r>
              <a:rPr lang="en-US" sz="2800" dirty="0"/>
              <a:t>Eligibility Information</a:t>
            </a:r>
          </a:p>
          <a:p>
            <a:r>
              <a:rPr lang="en-US" sz="2800" dirty="0"/>
              <a:t>Application and Submission Information</a:t>
            </a:r>
          </a:p>
          <a:p>
            <a:r>
              <a:rPr lang="en-US" sz="2800" dirty="0"/>
              <a:t>Award Administration Information </a:t>
            </a:r>
          </a:p>
          <a:p>
            <a:r>
              <a:rPr lang="en-US" sz="2800" dirty="0"/>
              <a:t>Agency Contacts</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B11DC0-F74B-4D33-A83C-4EA4F1D801E0}"/>
              </a:ext>
            </a:extLst>
          </p:cNvPr>
          <p:cNvSpPr>
            <a:spLocks noGrp="1"/>
          </p:cNvSpPr>
          <p:nvPr>
            <p:ph type="sldNum" sz="quarter" idx="12"/>
          </p:nvPr>
        </p:nvSpPr>
        <p:spPr/>
        <p:txBody>
          <a:bodyPr/>
          <a:lstStyle/>
          <a:p>
            <a:fld id="{158B7785-F6D6-45F8-833E-07BD84680091}" type="slidenum">
              <a:rPr lang="en-US" smtClean="0"/>
              <a:t>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25" y="788652"/>
            <a:ext cx="5383272" cy="5356621"/>
          </a:xfrm>
          <a:prstGeom prst="rect">
            <a:avLst/>
          </a:prstGeom>
        </p:spPr>
      </p:pic>
    </p:spTree>
    <p:extLst>
      <p:ext uri="{BB962C8B-B14F-4D97-AF65-F5344CB8AC3E}">
        <p14:creationId xmlns:p14="http://schemas.microsoft.com/office/powerpoint/2010/main" val="156809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PROGRAM PURPOSE </a:t>
            </a:r>
          </a:p>
        </p:txBody>
      </p:sp>
      <p:sp>
        <p:nvSpPr>
          <p:cNvPr id="3" name="Content Placeholder 2"/>
          <p:cNvSpPr>
            <a:spLocks noGrp="1"/>
          </p:cNvSpPr>
          <p:nvPr>
            <p:ph idx="1"/>
          </p:nvPr>
        </p:nvSpPr>
        <p:spPr>
          <a:xfrm>
            <a:off x="336884" y="921276"/>
            <a:ext cx="11460938" cy="4155658"/>
          </a:xfrm>
        </p:spPr>
        <p:txBody>
          <a:bodyPr>
            <a:normAutofit/>
          </a:bodyPr>
          <a:lstStyle/>
          <a:p>
            <a:pPr>
              <a:spcBef>
                <a:spcPct val="20000"/>
              </a:spcBef>
              <a:spcAft>
                <a:spcPts val="0"/>
              </a:spcAft>
              <a:buNone/>
              <a:defRPr/>
            </a:pPr>
            <a:endParaRPr lang="en-US" sz="2400" dirty="0">
              <a:solidFill>
                <a:prstClr val="black"/>
              </a:solidFill>
              <a:latin typeface="Calibri"/>
            </a:endParaRPr>
          </a:p>
          <a:p>
            <a:endParaRPr lang="en-US" sz="2800" dirty="0"/>
          </a:p>
          <a:p>
            <a:pPr marL="457200" lvl="1" indent="0">
              <a:buNone/>
            </a:pPr>
            <a:endParaRPr lang="en-US" sz="2800" dirty="0"/>
          </a:p>
          <a:p>
            <a:pPr marL="914400" lvl="2" indent="0">
              <a:buNone/>
            </a:pPr>
            <a:endParaRPr lang="en-US" sz="2400" dirty="0"/>
          </a:p>
        </p:txBody>
      </p:sp>
      <p:sp>
        <p:nvSpPr>
          <p:cNvPr id="4" name="Rectangle 3"/>
          <p:cNvSpPr/>
          <p:nvPr/>
        </p:nvSpPr>
        <p:spPr>
          <a:xfrm>
            <a:off x="440012" y="1010653"/>
            <a:ext cx="11447187" cy="4708981"/>
          </a:xfrm>
          <a:prstGeom prst="rect">
            <a:avLst/>
          </a:prstGeom>
        </p:spPr>
        <p:txBody>
          <a:bodyPr wrap="square">
            <a:spAutoFit/>
          </a:bodyPr>
          <a:lstStyle/>
          <a:p>
            <a:r>
              <a:rPr lang="en-US" sz="2000" dirty="0">
                <a:ea typeface="Times" panose="02020603050405020304" pitchFamily="18" charset="0"/>
              </a:rPr>
              <a:t>SCSEP is authorized under Title V of the Older Americans Act (OAA) and is a Federally-sponsored employment and training program targeted specifically to low-income individuals 55 years and older who have poor employment prospects and barriers to employment.  </a:t>
            </a:r>
          </a:p>
          <a:p>
            <a:endParaRPr lang="en-US" sz="2000" dirty="0">
              <a:ea typeface="Times" panose="02020603050405020304" pitchFamily="18" charset="0"/>
            </a:endParaRPr>
          </a:p>
          <a:p>
            <a:r>
              <a:rPr lang="en-US" sz="2000" dirty="0">
                <a:ea typeface="Times" panose="02020603050405020304" pitchFamily="18" charset="0"/>
              </a:rPr>
              <a:t>The purpose of this program is to move SCSEP participants into unsubsidized employment in both the public and private sectors, promote part- time work experiences in community service assignments for unemployed low-income individuals who are 55 years of age or older, and foster self-sufficiency among such individuals.</a:t>
            </a:r>
          </a:p>
          <a:p>
            <a:endParaRPr lang="en-US" sz="2000" dirty="0">
              <a:ea typeface="Times" panose="02020603050405020304" pitchFamily="18" charset="0"/>
            </a:endParaRPr>
          </a:p>
          <a:p>
            <a:r>
              <a:rPr lang="en-US" sz="2000" dirty="0">
                <a:ea typeface="Times" panose="02020603050405020304" pitchFamily="18" charset="0"/>
              </a:rPr>
              <a:t>The Department strives for as many participants as possible to achieve unsubsidized employment, recognizing that SCSEP participants have a broad range of skill sets, interests, and barriers to employment. </a:t>
            </a:r>
          </a:p>
          <a:p>
            <a:endParaRPr lang="en-US" sz="2000" dirty="0">
              <a:ea typeface="Times" panose="02020603050405020304" pitchFamily="18" charset="0"/>
            </a:endParaRPr>
          </a:p>
          <a:p>
            <a:r>
              <a:rPr lang="en-US" sz="2000" dirty="0">
                <a:ea typeface="Times" panose="02020603050405020304" pitchFamily="18" charset="0"/>
              </a:rPr>
              <a:t>This FOA specifically encourages applicants to propose strategies for providing practical, short-term training opportunities for in-demand occupations that utilize on-the-job experience (OJE) or skill-specific training as a way for participants to transition from a CSA to unsubsidized employment. </a:t>
            </a:r>
          </a:p>
          <a:p>
            <a:endParaRPr lang="en-US" sz="2000" dirty="0">
              <a:ea typeface="Times" panose="02020603050405020304" pitchFamily="18" charset="0"/>
            </a:endParaRPr>
          </a:p>
        </p:txBody>
      </p:sp>
    </p:spTree>
    <p:extLst>
      <p:ext uri="{BB962C8B-B14F-4D97-AF65-F5344CB8AC3E}">
        <p14:creationId xmlns:p14="http://schemas.microsoft.com/office/powerpoint/2010/main" val="300455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0F8C9-33E7-44A4-A27E-D10B48F14561}"/>
              </a:ext>
            </a:extLst>
          </p:cNvPr>
          <p:cNvSpPr>
            <a:spLocks noGrp="1"/>
          </p:cNvSpPr>
          <p:nvPr>
            <p:ph type="sldNum" sz="quarter" idx="12"/>
          </p:nvPr>
        </p:nvSpPr>
        <p:spPr/>
        <p:txBody>
          <a:bodyPr/>
          <a:lstStyle/>
          <a:p>
            <a:fld id="{158B7785-F6D6-45F8-833E-07BD84680091}" type="slidenum">
              <a:rPr lang="en-US" smtClean="0"/>
              <a:t>9</a:t>
            </a:fld>
            <a:endParaRPr lang="en-US"/>
          </a:p>
        </p:txBody>
      </p:sp>
      <p:sp>
        <p:nvSpPr>
          <p:cNvPr id="5" name="Title 4">
            <a:extLst>
              <a:ext uri="{FF2B5EF4-FFF2-40B4-BE49-F238E27FC236}">
                <a16:creationId xmlns:a16="http://schemas.microsoft.com/office/drawing/2014/main" id="{895FA6B4-80B0-4359-B0A7-F45D0B9A400F}"/>
              </a:ext>
            </a:extLst>
          </p:cNvPr>
          <p:cNvSpPr>
            <a:spLocks noGrp="1"/>
          </p:cNvSpPr>
          <p:nvPr>
            <p:ph type="title"/>
          </p:nvPr>
        </p:nvSpPr>
        <p:spPr>
          <a:xfrm>
            <a:off x="1391367" y="2681323"/>
            <a:ext cx="6553200" cy="1137439"/>
          </a:xfrm>
        </p:spPr>
        <p:txBody>
          <a:bodyPr>
            <a:normAutofit/>
          </a:bodyPr>
          <a:lstStyle/>
          <a:p>
            <a:pPr algn="ctr"/>
            <a:r>
              <a:rPr lang="en-US" sz="4800" kern="0" dirty="0">
                <a:solidFill>
                  <a:srgbClr val="073445"/>
                </a:solidFill>
                <a:cs typeface="Arial"/>
                <a:sym typeface="Arial"/>
              </a:rPr>
              <a:t>AWARD INFORMATION</a:t>
            </a:r>
            <a:endParaRPr lang="en-US" sz="4800" dirty="0"/>
          </a:p>
        </p:txBody>
      </p:sp>
    </p:spTree>
    <p:extLst>
      <p:ext uri="{BB962C8B-B14F-4D97-AF65-F5344CB8AC3E}">
        <p14:creationId xmlns:p14="http://schemas.microsoft.com/office/powerpoint/2010/main" val="294583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53D6687-C709-47EB-9A8B-C50C11825E3F}&quot;/&gt;&lt;isInvalidForFieldText val=&quot;0&quot;/&gt;&lt;Image&gt;&lt;filename val=&quot;C:\Users\GraceMcCall\AppData\Local\Temp\PR\data\asimages\{753D6687-C709-47EB-9A8B-C50C11825E3F}.png&quot;/&gt;&lt;left val=&quot;608&quot;/&gt;&lt;top val=&quot;49&quot;/&gt;&lt;width val=&quot;245&quot;/&gt;&lt;height val=&quot;8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9264F9-CE71-4214-9088-53BDF9B7B817}&quot;/&gt;&lt;isInvalidForFieldText val=&quot;0&quot;/&gt;&lt;Image&gt;&lt;filename val=&quot;C:\Users\GraceMcCall\AppData\Local\Temp\PR\data\asimages\{549264F9-CE71-4214-9088-53BDF9B7B817}_MtorLt.png&quot;/&gt;&lt;left val=&quot;470&quot;/&gt;&lt;top val=&quot;-1&quot;/&gt;&lt;width val=&quot;491&quot;/&gt;&lt;height val=&quot;54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2EDD88E3-61E3-4273-8900-A7DAFB291A1C}&quot;/&gt;&lt;isInvalidForFieldText val=&quot;0&quot;/&gt;&lt;Image&gt;&lt;filename val=&quot;C:\Users\GraceMcCall\AppData\Local\Temp\PR\data\asimages\{2EDD88E3-61E3-4273-8900-A7DAFB291A1C}.png&quot;/&gt;&lt;left val=&quot;647&quot;/&gt;&lt;top val=&quot;494&quot;/&gt;&lt;width val=&quot;110&quot;/&gt;&lt;height val=&quot;38&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2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EEF16E-C943-4A34-AFF1-1A2AAF14CFE7}&quot;/&gt;&lt;isInvalidForFieldText val=&quot;0&quot;/&gt;&lt;Image&gt;&lt;filename val=&quot;C:\Users\GraceMcCall\AppData\Local\Temp\PR\data\asimages\{62EEF16E-C943-4A34-AFF1-1A2AAF14CFE7}_MtorLt.png&quot;/&gt;&lt;left val=&quot;0&quot;/&gt;&lt;top val=&quot;0&quot;/&gt;&lt;width val=&quot;63&quot;/&gt;&lt;height val=&quot;9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02531A-3113-4200-BE70-09AB3B675A3D}&quot;/&gt;&lt;isInvalidForFieldText val=&quot;0&quot;/&gt;&lt;Image&gt;&lt;filename val=&quot;C:\Users\GraceMcCall\AppData\Local\Temp\PR\data\asimages\{0902531A-3113-4200-BE70-09AB3B675A3D}_MtorLt.png&quot;/&gt;&lt;left val=&quot;888&quot;/&gt;&lt;top val=&quot;444&quot;/&gt;&lt;width val=&quot;72&quot;/&gt;&lt;height val=&quot;9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A16D13FB-01D2-422A-8B14-86DBE238B339}&quot;/&gt;&lt;isInvalidForFieldText val=&quot;0&quot;/&gt;&lt;Image&gt;&lt;filename val=&quot;C:\Users\GraceMcCall\AppData\Local\Temp\PR\data\asimages\{A16D13FB-01D2-422A-8B14-86DBE238B339}.png&quot;/&gt;&lt;left val=&quot;757&quot;/&gt;&lt;top val=&quot;494&quot;/&gt;&lt;width val=&quot;110&quot;/&gt;&lt;height val=&quot;3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ct:contentTypeSchema xmlns:ct="http://schemas.microsoft.com/office/2006/metadata/contentType" xmlns:ma="http://schemas.microsoft.com/office/2006/metadata/properties/metaAttributes" ct:_="" ma:_="" ma:contentTypeName="Document" ma:contentTypeID="0x010100D0BA99C395E86F46A9C022C3735C4EEC" ma:contentTypeVersion="15" ma:contentTypeDescription="Create a new document." ma:contentTypeScope="" ma:versionID="de8da6012dd32f09e60c961ad9f84b34">
  <xsd:schema xmlns:xsd="http://www.w3.org/2001/XMLSchema" xmlns:xs="http://www.w3.org/2001/XMLSchema" xmlns:p="http://schemas.microsoft.com/office/2006/metadata/properties" xmlns:ns3="d305cdec-fa2e-4834-9b0a-22c74003d0d6" xmlns:ns4="fc3e3457-cc28-4a7a-9dde-bf1c6d29167d" targetNamespace="http://schemas.microsoft.com/office/2006/metadata/properties" ma:root="true" ma:fieldsID="b94061a3dd77d65eb664247b33e4caa1" ns3:_="" ns4:_="">
    <xsd:import namespace="d305cdec-fa2e-4834-9b0a-22c74003d0d6"/>
    <xsd:import namespace="fc3e3457-cc28-4a7a-9dde-bf1c6d29167d"/>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Location" minOccurs="0"/>
                <xsd:element ref="ns4:MediaServiceOCR" minOccurs="0"/>
                <xsd:element ref="ns4:MediaServiceDateTake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5cdec-fa2e-4834-9b0a-22c74003d0d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c3e3457-cc28-4a7a-9dde-bf1c6d29167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4CFB7B86-CA42-4943-A71B-3E3700717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5cdec-fa2e-4834-9b0a-22c74003d0d6"/>
    <ds:schemaRef ds:uri="fc3e3457-cc28-4a7a-9dde-bf1c6d2916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20E08D-DADE-45DE-983B-C10CD0ECC34A}">
  <ds:schemaRefs>
    <ds:schemaRef ds:uri="http://schemas.openxmlformats.org/package/2006/metadata/core-properties"/>
    <ds:schemaRef ds:uri="http://purl.org/dc/elements/1.1/"/>
    <ds:schemaRef ds:uri="http://schemas.microsoft.com/office/2006/documentManagement/types"/>
    <ds:schemaRef ds:uri="http://purl.org/dc/terms/"/>
    <ds:schemaRef ds:uri="d305cdec-fa2e-4834-9b0a-22c74003d0d6"/>
    <ds:schemaRef ds:uri="http://www.w3.org/XML/1998/namespace"/>
    <ds:schemaRef ds:uri="http://schemas.microsoft.com/office/2006/metadata/properties"/>
    <ds:schemaRef ds:uri="http://schemas.microsoft.com/office/infopath/2007/PartnerControls"/>
    <ds:schemaRef ds:uri="fc3e3457-cc28-4a7a-9dde-bf1c6d29167d"/>
    <ds:schemaRef ds:uri="http://purl.org/dc/dcmitype/"/>
  </ds:schemaRefs>
</ds:datastoreItem>
</file>

<file path=customXml/itemProps4.xml><?xml version="1.0" encoding="utf-8"?>
<ds:datastoreItem xmlns:ds="http://schemas.openxmlformats.org/officeDocument/2006/customXml" ds:itemID="{835BA5F9-BA04-43BE-883D-24082252A9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5230</TotalTime>
  <Words>3158</Words>
  <Application>Microsoft Office PowerPoint</Application>
  <PresentationFormat>Widescreen</PresentationFormat>
  <Paragraphs>332</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38</vt:i4>
      </vt:variant>
    </vt:vector>
  </HeadingPairs>
  <TitlesOfParts>
    <vt:vector size="58" baseType="lpstr">
      <vt:lpstr>Arial</vt:lpstr>
      <vt:lpstr>Calibri</vt:lpstr>
      <vt:lpstr>Calibri Light</vt:lpstr>
      <vt:lpstr>Impact</vt:lpstr>
      <vt:lpstr>Noto Sans Symbols</vt:lpstr>
      <vt:lpstr>Times New Roman</vt:lpstr>
      <vt:lpstr>Webdings</vt:lpstr>
      <vt:lpstr>Wingdings</vt:lpstr>
      <vt:lpstr>Wingdings 2</vt:lpstr>
      <vt:lpstr>Wingdings 3</vt:lpstr>
      <vt:lpstr>General Content</vt:lpstr>
      <vt:lpstr>Custom Design</vt:lpstr>
      <vt:lpstr>1_Custom Design</vt:lpstr>
      <vt:lpstr>1_People Slides</vt:lpstr>
      <vt:lpstr>Special Content</vt:lpstr>
      <vt:lpstr>People Slides</vt:lpstr>
      <vt:lpstr>Interactive Slides</vt:lpstr>
      <vt:lpstr>Infographic Layouts</vt:lpstr>
      <vt:lpstr>1_General Content</vt:lpstr>
      <vt:lpstr>2_General Content</vt:lpstr>
      <vt:lpstr>Where Are You?</vt:lpstr>
      <vt:lpstr>Senior Community Service Employment Program (SCSEP)  Funding Opportunity Announcement National Grants for Program Year 2020  FOA-ETA-20-09</vt:lpstr>
      <vt:lpstr>Today’s Moderator</vt:lpstr>
      <vt:lpstr>Today’s Presenters</vt:lpstr>
      <vt:lpstr>Polling Question 1</vt:lpstr>
      <vt:lpstr>Today’s Objectives</vt:lpstr>
      <vt:lpstr>PowerPoint Presentation</vt:lpstr>
      <vt:lpstr>PROGRAM PURPOSE </vt:lpstr>
      <vt:lpstr>AWARD INFORMATION</vt:lpstr>
      <vt:lpstr>AWARD INFORMATION</vt:lpstr>
      <vt:lpstr>AWARD INFORMATION</vt:lpstr>
      <vt:lpstr>AWARD INFORMATION</vt:lpstr>
      <vt:lpstr>AWARD INFORMATION</vt:lpstr>
      <vt:lpstr>SCSEPapply.org</vt:lpstr>
      <vt:lpstr> SCSEPapply Bidding Process: All Applicants </vt:lpstr>
      <vt:lpstr>PowerPoint Presentation</vt:lpstr>
      <vt:lpstr>PowerPoint Presentation</vt:lpstr>
      <vt:lpstr>PowerPoint Presentation</vt:lpstr>
      <vt:lpstr>PERIOD OF PERFORMANCE </vt:lpstr>
      <vt:lpstr>ELIGIBILITY INFORMATION</vt:lpstr>
      <vt:lpstr>ELIGIBILITY INFORMATION</vt:lpstr>
      <vt:lpstr>ELIGIBILITY INFORMATION</vt:lpstr>
      <vt:lpstr>ELIGIBILITY INFORMATION</vt:lpstr>
      <vt:lpstr>APPLICATION AND SUBMISSION INFORMATION </vt:lpstr>
      <vt:lpstr>APPLICATION AND SUBMISSION INFORMATION </vt:lpstr>
      <vt:lpstr>PROJECT NARRATIVE AND PAST PERFORMANCE SCORING FACTORS</vt:lpstr>
      <vt:lpstr>APPLICATION AND SUBMISSION INFORMATION</vt:lpstr>
      <vt:lpstr>APPLICATION AND SUBMISSION INFORMATION</vt:lpstr>
      <vt:lpstr>APPLICATION AND SUBMISSION INFORMATION </vt:lpstr>
      <vt:lpstr>SUBMISSION DATE, TIME, AND PROCESS</vt:lpstr>
      <vt:lpstr>APPLICATION AND SUBMISSION INFORMATION</vt:lpstr>
      <vt:lpstr>AWARD ADMINISTRATION INFORMATION </vt:lpstr>
      <vt:lpstr>AWARD ADMINISTRATION INFORMATION</vt:lpstr>
      <vt:lpstr>AWARD ADMINISTRATION INFORMATION </vt:lpstr>
      <vt:lpstr>AWARD ADMINISTRATION INFORMATION </vt:lpstr>
      <vt:lpstr>AGENCY CONTACT </vt:lpstr>
      <vt:lpstr>FOR FURTHER INFORMATION ABOUT THIS FOA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Michi McNeace</dc:creator>
  <cp:lastModifiedBy>Jonathan Vehlow</cp:lastModifiedBy>
  <cp:revision>303</cp:revision>
  <dcterms:created xsi:type="dcterms:W3CDTF">2019-06-21T16:58:05Z</dcterms:created>
  <dcterms:modified xsi:type="dcterms:W3CDTF">2020-05-08T16:06:22Z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0x010100D0BA99C395E86F46A9C022C3735C4EEC</vt:lpwstr>
  </property>
</Properties>
</file>