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1.xml" ContentType="application/vnd.openxmlformats-officedocument.presentationml.tags+xml"/>
  <Override PartName="/ppt/notesSlides/notesSlide45.xml" ContentType="application/vnd.openxmlformats-officedocument.presentationml.notesSlide+xml"/>
  <Override PartName="/ppt/tags/tag2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4.xml" ContentType="application/vnd.openxmlformats-officedocument.presentationml.tags+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notesSlides/notesSlide5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5.xml" ContentType="application/vnd.openxmlformats-officedocument.presentationml.notesSlide+xml"/>
  <Override PartName="/ppt/tags/tag26.xml" ContentType="application/vnd.openxmlformats-officedocument.presentationml.tags+xml"/>
  <Override PartName="/ppt/notesSlides/notesSlide66.xml" ContentType="application/vnd.openxmlformats-officedocument.presentationml.notesSlide+xml"/>
  <Override PartName="/ppt/tags/tag27.xml" ContentType="application/vnd.openxmlformats-officedocument.presentationml.tags+xml"/>
  <Override PartName="/ppt/notesSlides/notesSlide67.xml" ContentType="application/vnd.openxmlformats-officedocument.presentationml.notesSlide+xml"/>
  <Override PartName="/ppt/tags/tag28.xml" ContentType="application/vnd.openxmlformats-officedocument.presentationml.tags+xml"/>
  <Override PartName="/ppt/notesSlides/notesSlide68.xml" ContentType="application/vnd.openxmlformats-officedocument.presentationml.notesSlide+xml"/>
  <Override PartName="/ppt/tags/tag29.xml" ContentType="application/vnd.openxmlformats-officedocument.presentationml.tags+xml"/>
  <Override PartName="/ppt/notesSlides/notesSlide69.xml" ContentType="application/vnd.openxmlformats-officedocument.presentationml.notesSlide+xml"/>
  <Override PartName="/ppt/tags/tag30.xml" ContentType="application/vnd.openxmlformats-officedocument.presentationml.tags+xml"/>
  <Override PartName="/ppt/notesSlides/notesSlide70.xml" ContentType="application/vnd.openxmlformats-officedocument.presentationml.notesSlide+xml"/>
  <Override PartName="/ppt/tags/tag31.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86"/>
  </p:notesMasterIdLst>
  <p:sldIdLst>
    <p:sldId id="398" r:id="rId7"/>
    <p:sldId id="256" r:id="rId8"/>
    <p:sldId id="330" r:id="rId9"/>
    <p:sldId id="331" r:id="rId10"/>
    <p:sldId id="332" r:id="rId11"/>
    <p:sldId id="397" r:id="rId12"/>
    <p:sldId id="335" r:id="rId13"/>
    <p:sldId id="427" r:id="rId14"/>
    <p:sldId id="428" r:id="rId15"/>
    <p:sldId id="336" r:id="rId16"/>
    <p:sldId id="337" r:id="rId17"/>
    <p:sldId id="289" r:id="rId18"/>
    <p:sldId id="306" r:id="rId19"/>
    <p:sldId id="311" r:id="rId20"/>
    <p:sldId id="312" r:id="rId21"/>
    <p:sldId id="429" r:id="rId22"/>
    <p:sldId id="430" r:id="rId23"/>
    <p:sldId id="318" r:id="rId24"/>
    <p:sldId id="369" r:id="rId25"/>
    <p:sldId id="425" r:id="rId26"/>
    <p:sldId id="320" r:id="rId27"/>
    <p:sldId id="321" r:id="rId28"/>
    <p:sldId id="324" r:id="rId29"/>
    <p:sldId id="323" r:id="rId30"/>
    <p:sldId id="403" r:id="rId31"/>
    <p:sldId id="426" r:id="rId32"/>
    <p:sldId id="356" r:id="rId33"/>
    <p:sldId id="342" r:id="rId34"/>
    <p:sldId id="350" r:id="rId35"/>
    <p:sldId id="351" r:id="rId36"/>
    <p:sldId id="352" r:id="rId37"/>
    <p:sldId id="353" r:id="rId38"/>
    <p:sldId id="354" r:id="rId39"/>
    <p:sldId id="355" r:id="rId40"/>
    <p:sldId id="424" r:id="rId41"/>
    <p:sldId id="404" r:id="rId42"/>
    <p:sldId id="405" r:id="rId43"/>
    <p:sldId id="406" r:id="rId44"/>
    <p:sldId id="420" r:id="rId45"/>
    <p:sldId id="407" r:id="rId46"/>
    <p:sldId id="408" r:id="rId47"/>
    <p:sldId id="409" r:id="rId48"/>
    <p:sldId id="419" r:id="rId49"/>
    <p:sldId id="410" r:id="rId50"/>
    <p:sldId id="411" r:id="rId51"/>
    <p:sldId id="412" r:id="rId52"/>
    <p:sldId id="413" r:id="rId53"/>
    <p:sldId id="414" r:id="rId54"/>
    <p:sldId id="415" r:id="rId55"/>
    <p:sldId id="416" r:id="rId56"/>
    <p:sldId id="417" r:id="rId57"/>
    <p:sldId id="418" r:id="rId58"/>
    <p:sldId id="423" r:id="rId59"/>
    <p:sldId id="387" r:id="rId60"/>
    <p:sldId id="388" r:id="rId61"/>
    <p:sldId id="389" r:id="rId62"/>
    <p:sldId id="390" r:id="rId63"/>
    <p:sldId id="391" r:id="rId64"/>
    <p:sldId id="392" r:id="rId65"/>
    <p:sldId id="393" r:id="rId66"/>
    <p:sldId id="394" r:id="rId67"/>
    <p:sldId id="431" r:id="rId68"/>
    <p:sldId id="422" r:id="rId69"/>
    <p:sldId id="358" r:id="rId70"/>
    <p:sldId id="367" r:id="rId71"/>
    <p:sldId id="360" r:id="rId72"/>
    <p:sldId id="361" r:id="rId73"/>
    <p:sldId id="362" r:id="rId74"/>
    <p:sldId id="363" r:id="rId75"/>
    <p:sldId id="421" r:id="rId76"/>
    <p:sldId id="343" r:id="rId77"/>
    <p:sldId id="344" r:id="rId78"/>
    <p:sldId id="346" r:id="rId79"/>
    <p:sldId id="347" r:id="rId80"/>
    <p:sldId id="348" r:id="rId81"/>
    <p:sldId id="349" r:id="rId82"/>
    <p:sldId id="274" r:id="rId83"/>
    <p:sldId id="281" r:id="rId84"/>
    <p:sldId id="297" r:id="rId85"/>
  </p:sldIdLst>
  <p:sldSz cx="12192000" cy="6858000"/>
  <p:notesSz cx="7010400" cy="92964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Martin, Cheryl L - ETA" initials="MCL-E" lastIdx="21" clrIdx="1">
    <p:extLst>
      <p:ext uri="{19B8F6BF-5375-455C-9EA6-DF929625EA0E}">
        <p15:presenceInfo xmlns:p15="http://schemas.microsoft.com/office/powerpoint/2012/main" userId="S-1-5-21-2522062978-2635407418-847139880-4132" providerId="AD"/>
      </p:ext>
    </p:extLst>
  </p:cmAuthor>
  <p:cmAuthor id="4" name="Evans, Monica A - ETA" initials="EMA-E" lastIdx="1" clrIdx="0">
    <p:extLst>
      <p:ext uri="{19B8F6BF-5375-455C-9EA6-DF929625EA0E}">
        <p15:presenceInfo xmlns:p15="http://schemas.microsoft.com/office/powerpoint/2012/main" userId="S-1-5-21-2522062978-2635407418-847139880-6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6855" autoAdjust="0"/>
  </p:normalViewPr>
  <p:slideViewPr>
    <p:cSldViewPr snapToGrid="0">
      <p:cViewPr varScale="1">
        <p:scale>
          <a:sx n="58" d="100"/>
          <a:sy n="58" d="100"/>
        </p:scale>
        <p:origin x="800" y="44"/>
      </p:cViewPr>
      <p:guideLst/>
    </p:cSldViewPr>
  </p:slideViewPr>
  <p:outlineViewPr>
    <p:cViewPr>
      <p:scale>
        <a:sx n="33" d="100"/>
        <a:sy n="33" d="100"/>
      </p:scale>
      <p:origin x="0" y="-39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4.xml"/><Relationship Id="rId90" Type="http://schemas.openxmlformats.org/officeDocument/2006/relationships/viewProps" Target="viewProp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slideMaster" Target="slideMasters/slideMaster1.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gs" Target="tags/tag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Public-Private Partnerships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Grant Funds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Investments</c:v>
                </c:pt>
              </c:strCache>
            </c:strRef>
          </c:cat>
          <c:val>
            <c:numRef>
              <c:f>Sheet1!$B$2</c:f>
              <c:numCache>
                <c:formatCode>"$"#,##0</c:formatCode>
                <c:ptCount val="1"/>
                <c:pt idx="0">
                  <c:v>99281216</c:v>
                </c:pt>
              </c:numCache>
            </c:numRef>
          </c:val>
          <c:extLst>
            <c:ext xmlns:c16="http://schemas.microsoft.com/office/drawing/2014/chart" uri="{C3380CC4-5D6E-409C-BE32-E72D297353CC}">
              <c16:uniqueId val="{00000000-BFA4-41F9-97A7-9B4DD230F27F}"/>
            </c:ext>
          </c:extLst>
        </c:ser>
        <c:ser>
          <c:idx val="1"/>
          <c:order val="1"/>
          <c:tx>
            <c:strRef>
              <c:f>Sheet1!$C$1</c:f>
              <c:strCache>
                <c:ptCount val="1"/>
                <c:pt idx="0">
                  <c:v>Match Funds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Investments</c:v>
                </c:pt>
              </c:strCache>
            </c:strRef>
          </c:cat>
          <c:val>
            <c:numRef>
              <c:f>Sheet1!$C$2</c:f>
              <c:numCache>
                <c:formatCode>"$"#,##0</c:formatCode>
                <c:ptCount val="1"/>
                <c:pt idx="0">
                  <c:v>45006810</c:v>
                </c:pt>
              </c:numCache>
            </c:numRef>
          </c:val>
          <c:extLst>
            <c:ext xmlns:c16="http://schemas.microsoft.com/office/drawing/2014/chart" uri="{C3380CC4-5D6E-409C-BE32-E72D297353CC}">
              <c16:uniqueId val="{00000001-BFA4-41F9-97A7-9B4DD230F27F}"/>
            </c:ext>
          </c:extLst>
        </c:ser>
        <c:ser>
          <c:idx val="2"/>
          <c:order val="2"/>
          <c:tx>
            <c:strRef>
              <c:f>Sheet1!$D$1</c:f>
              <c:strCache>
                <c:ptCount val="1"/>
                <c:pt idx="0">
                  <c:v>Leveraged Funds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Investments</c:v>
                </c:pt>
              </c:strCache>
            </c:strRef>
          </c:cat>
          <c:val>
            <c:numRef>
              <c:f>Sheet1!$D$2</c:f>
              <c:numCache>
                <c:formatCode>"$"#,##0</c:formatCode>
                <c:ptCount val="1"/>
                <c:pt idx="0">
                  <c:v>82000000</c:v>
                </c:pt>
              </c:numCache>
            </c:numRef>
          </c:val>
          <c:extLst>
            <c:ext xmlns:c16="http://schemas.microsoft.com/office/drawing/2014/chart" uri="{C3380CC4-5D6E-409C-BE32-E72D297353CC}">
              <c16:uniqueId val="{00000002-BFA4-41F9-97A7-9B4DD230F27F}"/>
            </c:ext>
          </c:extLst>
        </c:ser>
        <c:dLbls>
          <c:dLblPos val="inEnd"/>
          <c:showLegendKey val="0"/>
          <c:showVal val="1"/>
          <c:showCatName val="0"/>
          <c:showSerName val="0"/>
          <c:showPercent val="0"/>
          <c:showBubbleSize val="0"/>
        </c:dLbls>
        <c:gapWidth val="65"/>
        <c:axId val="998967664"/>
        <c:axId val="998987216"/>
      </c:barChart>
      <c:catAx>
        <c:axId val="998967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98987216"/>
        <c:crosses val="autoZero"/>
        <c:auto val="1"/>
        <c:lblAlgn val="ctr"/>
        <c:lblOffset val="100"/>
        <c:noMultiLvlLbl val="0"/>
      </c:catAx>
      <c:valAx>
        <c:axId val="998987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1"/>
        <c:majorTickMark val="none"/>
        <c:minorTickMark val="none"/>
        <c:tickLblPos val="nextTo"/>
        <c:crossAx val="9989676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H-1B Industry Focus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4E-45C8-BC51-D21BAE77864F}"/>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4E-45C8-BC51-D21BAE77864F}"/>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64E-45C8-BC51-D21BAE7786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Advanced Manufacturing</c:v>
                </c:pt>
                <c:pt idx="1">
                  <c:v>Healthcare</c:v>
                </c:pt>
                <c:pt idx="2">
                  <c:v>Information Technology</c:v>
                </c:pt>
              </c:strCache>
            </c:strRef>
          </c:cat>
          <c:val>
            <c:numRef>
              <c:f>Sheet1!$B$2:$B$4</c:f>
              <c:numCache>
                <c:formatCode>General</c:formatCode>
                <c:ptCount val="3"/>
                <c:pt idx="0">
                  <c:v>13</c:v>
                </c:pt>
                <c:pt idx="1">
                  <c:v>8</c:v>
                </c:pt>
                <c:pt idx="2">
                  <c:v>14</c:v>
                </c:pt>
              </c:numCache>
            </c:numRef>
          </c:val>
          <c:extLst>
            <c:ext xmlns:c16="http://schemas.microsoft.com/office/drawing/2014/chart" uri="{C3380CC4-5D6E-409C-BE32-E72D297353CC}">
              <c16:uniqueId val="{00000000-76E9-41FC-965B-6679FC076BF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62159-505E-4476-800A-BA0E05ACE0B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9C780EC-5CA7-4C84-989F-E429C04BA32D}">
      <dgm:prSet phldrT="[Text]"/>
      <dgm:spPr/>
      <dgm:t>
        <a:bodyPr/>
        <a:lstStyle/>
        <a:p>
          <a:r>
            <a:rPr lang="en-US" dirty="0"/>
            <a:t>Grant Start Date: March 1, 2020</a:t>
          </a:r>
        </a:p>
      </dgm:t>
    </dgm:pt>
    <dgm:pt modelId="{4E3CE1C8-097D-442B-95A3-42A9D28F0AEB}" type="parTrans" cxnId="{B03A5DDC-9294-449F-81C8-FAC6287B290D}">
      <dgm:prSet/>
      <dgm:spPr/>
      <dgm:t>
        <a:bodyPr/>
        <a:lstStyle/>
        <a:p>
          <a:endParaRPr lang="en-US"/>
        </a:p>
      </dgm:t>
    </dgm:pt>
    <dgm:pt modelId="{835BD6DC-0E13-4189-ADFE-3AAFA8F7C084}" type="sibTrans" cxnId="{B03A5DDC-9294-449F-81C8-FAC6287B290D}">
      <dgm:prSet/>
      <dgm:spPr/>
      <dgm:t>
        <a:bodyPr/>
        <a:lstStyle/>
        <a:p>
          <a:endParaRPr lang="en-US"/>
        </a:p>
      </dgm:t>
    </dgm:pt>
    <dgm:pt modelId="{5419496E-28F1-4F30-A363-FEAEC19206C9}">
      <dgm:prSet phldrT="[Text]"/>
      <dgm:spPr/>
      <dgm:t>
        <a:bodyPr/>
        <a:lstStyle/>
        <a:p>
          <a:r>
            <a:rPr lang="en-US" b="1" dirty="0">
              <a:solidFill>
                <a:schemeClr val="accent2">
                  <a:lumMod val="60000"/>
                  <a:lumOff val="40000"/>
                </a:schemeClr>
              </a:solidFill>
            </a:rPr>
            <a:t>Grant Period of Performance</a:t>
          </a:r>
        </a:p>
      </dgm:t>
    </dgm:pt>
    <dgm:pt modelId="{A21233F3-3D66-4365-BDF1-84ADC64B1B0D}" type="parTrans" cxnId="{A0509621-FC52-4AEA-8382-052C8014597E}">
      <dgm:prSet/>
      <dgm:spPr/>
      <dgm:t>
        <a:bodyPr/>
        <a:lstStyle/>
        <a:p>
          <a:endParaRPr lang="en-US"/>
        </a:p>
      </dgm:t>
    </dgm:pt>
    <dgm:pt modelId="{21D612E8-F629-4B82-8BEA-407669FD6124}" type="sibTrans" cxnId="{A0509621-FC52-4AEA-8382-052C8014597E}">
      <dgm:prSet/>
      <dgm:spPr/>
      <dgm:t>
        <a:bodyPr/>
        <a:lstStyle/>
        <a:p>
          <a:endParaRPr lang="en-US"/>
        </a:p>
      </dgm:t>
    </dgm:pt>
    <dgm:pt modelId="{F5A78BCE-0A63-42DD-90BC-5C1D4723B490}">
      <dgm:prSet phldrT="[Text]"/>
      <dgm:spPr/>
      <dgm:t>
        <a:bodyPr/>
        <a:lstStyle/>
        <a:p>
          <a:r>
            <a:rPr lang="en-US" dirty="0"/>
            <a:t>Grant End Date: February 29, 2024</a:t>
          </a:r>
        </a:p>
      </dgm:t>
    </dgm:pt>
    <dgm:pt modelId="{7A2BE492-D8E1-43DC-BD1B-44C80F1D51A4}" type="parTrans" cxnId="{6DFEEBFE-6D2D-4639-8A22-B8D72BEBB279}">
      <dgm:prSet/>
      <dgm:spPr/>
      <dgm:t>
        <a:bodyPr/>
        <a:lstStyle/>
        <a:p>
          <a:endParaRPr lang="en-US"/>
        </a:p>
      </dgm:t>
    </dgm:pt>
    <dgm:pt modelId="{2F58E775-1639-466C-B236-1684EAC77EF5}" type="sibTrans" cxnId="{6DFEEBFE-6D2D-4639-8A22-B8D72BEBB279}">
      <dgm:prSet/>
      <dgm:spPr/>
      <dgm:t>
        <a:bodyPr/>
        <a:lstStyle/>
        <a:p>
          <a:endParaRPr lang="en-US"/>
        </a:p>
      </dgm:t>
    </dgm:pt>
    <dgm:pt modelId="{23206E88-B4E8-42D9-A6BB-AB2BF7964909}" type="pres">
      <dgm:prSet presAssocID="{12362159-505E-4476-800A-BA0E05ACE0BE}" presName="CompostProcess" presStyleCnt="0">
        <dgm:presLayoutVars>
          <dgm:dir/>
          <dgm:resizeHandles val="exact"/>
        </dgm:presLayoutVars>
      </dgm:prSet>
      <dgm:spPr/>
    </dgm:pt>
    <dgm:pt modelId="{652290CB-48CE-4672-A3F4-EEF6F3F777E0}" type="pres">
      <dgm:prSet presAssocID="{12362159-505E-4476-800A-BA0E05ACE0BE}" presName="arrow" presStyleLbl="bgShp" presStyleIdx="0" presStyleCnt="1"/>
      <dgm:spPr/>
    </dgm:pt>
    <dgm:pt modelId="{96F4EEF6-3538-4AF1-8076-221BB77CA16E}" type="pres">
      <dgm:prSet presAssocID="{12362159-505E-4476-800A-BA0E05ACE0BE}" presName="linearProcess" presStyleCnt="0"/>
      <dgm:spPr/>
    </dgm:pt>
    <dgm:pt modelId="{D80AF859-3CF3-41F8-9918-5BC5805C6035}" type="pres">
      <dgm:prSet presAssocID="{49C780EC-5CA7-4C84-989F-E429C04BA32D}" presName="textNode" presStyleLbl="node1" presStyleIdx="0" presStyleCnt="3">
        <dgm:presLayoutVars>
          <dgm:bulletEnabled val="1"/>
        </dgm:presLayoutVars>
      </dgm:prSet>
      <dgm:spPr/>
    </dgm:pt>
    <dgm:pt modelId="{65ED78F8-4B14-439D-B32A-B38A0E847AEE}" type="pres">
      <dgm:prSet presAssocID="{835BD6DC-0E13-4189-ADFE-3AAFA8F7C084}" presName="sibTrans" presStyleCnt="0"/>
      <dgm:spPr/>
    </dgm:pt>
    <dgm:pt modelId="{ED0C7042-5D26-47AD-98AB-D809B94D11D1}" type="pres">
      <dgm:prSet presAssocID="{5419496E-28F1-4F30-A363-FEAEC19206C9}" presName="textNode" presStyleLbl="node1" presStyleIdx="1" presStyleCnt="3">
        <dgm:presLayoutVars>
          <dgm:bulletEnabled val="1"/>
        </dgm:presLayoutVars>
      </dgm:prSet>
      <dgm:spPr/>
    </dgm:pt>
    <dgm:pt modelId="{A0EFAC1E-7A4D-49D3-83C9-A81B939A7134}" type="pres">
      <dgm:prSet presAssocID="{21D612E8-F629-4B82-8BEA-407669FD6124}" presName="sibTrans" presStyleCnt="0"/>
      <dgm:spPr/>
    </dgm:pt>
    <dgm:pt modelId="{A1E93508-4916-4D80-B46B-B098BE6F47C9}" type="pres">
      <dgm:prSet presAssocID="{F5A78BCE-0A63-42DD-90BC-5C1D4723B490}" presName="textNode" presStyleLbl="node1" presStyleIdx="2" presStyleCnt="3">
        <dgm:presLayoutVars>
          <dgm:bulletEnabled val="1"/>
        </dgm:presLayoutVars>
      </dgm:prSet>
      <dgm:spPr/>
    </dgm:pt>
  </dgm:ptLst>
  <dgm:cxnLst>
    <dgm:cxn modelId="{A0509621-FC52-4AEA-8382-052C8014597E}" srcId="{12362159-505E-4476-800A-BA0E05ACE0BE}" destId="{5419496E-28F1-4F30-A363-FEAEC19206C9}" srcOrd="1" destOrd="0" parTransId="{A21233F3-3D66-4365-BDF1-84ADC64B1B0D}" sibTransId="{21D612E8-F629-4B82-8BEA-407669FD6124}"/>
    <dgm:cxn modelId="{75FEA1A6-99EB-4B57-B5B4-E69E2A698EDD}" type="presOf" srcId="{12362159-505E-4476-800A-BA0E05ACE0BE}" destId="{23206E88-B4E8-42D9-A6BB-AB2BF7964909}" srcOrd="0" destOrd="0" presId="urn:microsoft.com/office/officeart/2005/8/layout/hProcess9"/>
    <dgm:cxn modelId="{BCA5AEBF-52EC-414B-AE69-8ECD0AFFF923}" type="presOf" srcId="{49C780EC-5CA7-4C84-989F-E429C04BA32D}" destId="{D80AF859-3CF3-41F8-9918-5BC5805C6035}" srcOrd="0" destOrd="0" presId="urn:microsoft.com/office/officeart/2005/8/layout/hProcess9"/>
    <dgm:cxn modelId="{B03A5DDC-9294-449F-81C8-FAC6287B290D}" srcId="{12362159-505E-4476-800A-BA0E05ACE0BE}" destId="{49C780EC-5CA7-4C84-989F-E429C04BA32D}" srcOrd="0" destOrd="0" parTransId="{4E3CE1C8-097D-442B-95A3-42A9D28F0AEB}" sibTransId="{835BD6DC-0E13-4189-ADFE-3AAFA8F7C084}"/>
    <dgm:cxn modelId="{4BACCEE4-FA21-46DC-8B1F-2C737DC8FE62}" type="presOf" srcId="{5419496E-28F1-4F30-A363-FEAEC19206C9}" destId="{ED0C7042-5D26-47AD-98AB-D809B94D11D1}" srcOrd="0" destOrd="0" presId="urn:microsoft.com/office/officeart/2005/8/layout/hProcess9"/>
    <dgm:cxn modelId="{E53A16F7-B515-4C4E-8F62-B307FF16C55E}" type="presOf" srcId="{F5A78BCE-0A63-42DD-90BC-5C1D4723B490}" destId="{A1E93508-4916-4D80-B46B-B098BE6F47C9}" srcOrd="0" destOrd="0" presId="urn:microsoft.com/office/officeart/2005/8/layout/hProcess9"/>
    <dgm:cxn modelId="{6DFEEBFE-6D2D-4639-8A22-B8D72BEBB279}" srcId="{12362159-505E-4476-800A-BA0E05ACE0BE}" destId="{F5A78BCE-0A63-42DD-90BC-5C1D4723B490}" srcOrd="2" destOrd="0" parTransId="{7A2BE492-D8E1-43DC-BD1B-44C80F1D51A4}" sibTransId="{2F58E775-1639-466C-B236-1684EAC77EF5}"/>
    <dgm:cxn modelId="{782198A1-2A32-4FD3-A8CE-AEDBD0A43D1F}" type="presParOf" srcId="{23206E88-B4E8-42D9-A6BB-AB2BF7964909}" destId="{652290CB-48CE-4672-A3F4-EEF6F3F777E0}" srcOrd="0" destOrd="0" presId="urn:microsoft.com/office/officeart/2005/8/layout/hProcess9"/>
    <dgm:cxn modelId="{347D0777-EB02-4607-A104-736B2F691F63}" type="presParOf" srcId="{23206E88-B4E8-42D9-A6BB-AB2BF7964909}" destId="{96F4EEF6-3538-4AF1-8076-221BB77CA16E}" srcOrd="1" destOrd="0" presId="urn:microsoft.com/office/officeart/2005/8/layout/hProcess9"/>
    <dgm:cxn modelId="{06C464FC-BE5E-4125-9975-3CAC89B262F9}" type="presParOf" srcId="{96F4EEF6-3538-4AF1-8076-221BB77CA16E}" destId="{D80AF859-3CF3-41F8-9918-5BC5805C6035}" srcOrd="0" destOrd="0" presId="urn:microsoft.com/office/officeart/2005/8/layout/hProcess9"/>
    <dgm:cxn modelId="{FD79B8CA-18F6-4016-B585-C10D40C8A166}" type="presParOf" srcId="{96F4EEF6-3538-4AF1-8076-221BB77CA16E}" destId="{65ED78F8-4B14-439D-B32A-B38A0E847AEE}" srcOrd="1" destOrd="0" presId="urn:microsoft.com/office/officeart/2005/8/layout/hProcess9"/>
    <dgm:cxn modelId="{5B69CFDF-E2A8-462F-8347-E34A5FAE5CEE}" type="presParOf" srcId="{96F4EEF6-3538-4AF1-8076-221BB77CA16E}" destId="{ED0C7042-5D26-47AD-98AB-D809B94D11D1}" srcOrd="2" destOrd="0" presId="urn:microsoft.com/office/officeart/2005/8/layout/hProcess9"/>
    <dgm:cxn modelId="{475C3C7A-8985-48E7-838C-F7AC8DEFA283}" type="presParOf" srcId="{96F4EEF6-3538-4AF1-8076-221BB77CA16E}" destId="{A0EFAC1E-7A4D-49D3-83C9-A81B939A7134}" srcOrd="3" destOrd="0" presId="urn:microsoft.com/office/officeart/2005/8/layout/hProcess9"/>
    <dgm:cxn modelId="{D6AE9730-418F-47BD-ABA2-9F519E58A3A9}" type="presParOf" srcId="{96F4EEF6-3538-4AF1-8076-221BB77CA16E}" destId="{A1E93508-4916-4D80-B46B-B098BE6F47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D1765-07F6-4DB6-825E-7E931AB29428}"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4C64EAC0-394C-4236-A607-BDBEAE1205C4}">
      <dgm:prSet phldrT="[Text]" custT="1"/>
      <dgm:spPr/>
      <dgm:t>
        <a:bodyPr/>
        <a:lstStyle/>
        <a:p>
          <a:pPr algn="ctr"/>
          <a:r>
            <a:rPr lang="en-US" sz="2400" dirty="0"/>
            <a:t>ETA Regional Offices </a:t>
          </a:r>
        </a:p>
        <a:p>
          <a:pPr algn="ctr"/>
          <a:r>
            <a:rPr lang="en-US" sz="2400" dirty="0"/>
            <a:t>Office of Grants Management (OGM)</a:t>
          </a:r>
        </a:p>
        <a:p>
          <a:pPr algn="ctr"/>
          <a:r>
            <a:rPr lang="en-US" sz="2400" dirty="0"/>
            <a:t>Division of Strategic Investments (DSI, Lead Program Office)</a:t>
          </a:r>
        </a:p>
        <a:p>
          <a:pPr algn="ctr"/>
          <a:r>
            <a:rPr lang="en-US" sz="2400" dirty="0"/>
            <a:t>Office of Apprenticeship (OA)</a:t>
          </a:r>
        </a:p>
        <a:p>
          <a:pPr algn="ctr"/>
          <a:r>
            <a:rPr lang="en-US" sz="2400" dirty="0"/>
            <a:t>Chief Evaluation Office (CEO)</a:t>
          </a:r>
        </a:p>
      </dgm:t>
      <dgm:extLst>
        <a:ext uri="{E40237B7-FDA0-4F09-8148-C483321AD2D9}">
          <dgm14:cNvPr xmlns:dgm14="http://schemas.microsoft.com/office/drawing/2010/diagram" id="0" name="" descr="Team flowchart"/>
        </a:ext>
      </dgm:extLst>
    </dgm:pt>
    <dgm:pt modelId="{A2D2C563-521E-4C0F-AAA4-471700C0BD8E}" type="parTrans" cxnId="{8C25BA9B-56CF-4589-931C-6B556E8EEBD5}">
      <dgm:prSet/>
      <dgm:spPr/>
      <dgm:t>
        <a:bodyPr/>
        <a:lstStyle/>
        <a:p>
          <a:endParaRPr lang="en-US" sz="2000"/>
        </a:p>
      </dgm:t>
    </dgm:pt>
    <dgm:pt modelId="{23FEBC75-54F5-4F33-BD62-E564A1414BF6}" type="sibTrans" cxnId="{8C25BA9B-56CF-4589-931C-6B556E8EEBD5}">
      <dgm:prSet/>
      <dgm:spPr/>
      <dgm:t>
        <a:bodyPr/>
        <a:lstStyle/>
        <a:p>
          <a:endParaRPr lang="en-US" sz="2000"/>
        </a:p>
      </dgm:t>
    </dgm:pt>
    <dgm:pt modelId="{237B031C-23AB-40D0-8ABC-5210A04F3D32}">
      <dgm:prSet phldrT="[Text]" custT="1"/>
      <dgm:spPr/>
      <dgm:t>
        <a:bodyPr/>
        <a:lstStyle/>
        <a:p>
          <a:r>
            <a:rPr lang="en-US" sz="1800" dirty="0"/>
            <a:t>Federal Project Officer</a:t>
          </a:r>
        </a:p>
      </dgm:t>
    </dgm:pt>
    <dgm:pt modelId="{5B96FBB0-9B38-44A6-9BE3-B191F15DD1C2}" type="parTrans" cxnId="{2392421E-F1A4-4B73-8089-5DC7F3B12E8F}">
      <dgm:prSet custT="1"/>
      <dgm:spPr/>
      <dgm:t>
        <a:bodyPr/>
        <a:lstStyle/>
        <a:p>
          <a:endParaRPr lang="en-US" sz="600"/>
        </a:p>
      </dgm:t>
    </dgm:pt>
    <dgm:pt modelId="{97CC42AC-6D89-4C63-824D-675180AB0428}" type="sibTrans" cxnId="{2392421E-F1A4-4B73-8089-5DC7F3B12E8F}">
      <dgm:prSet/>
      <dgm:spPr/>
      <dgm:t>
        <a:bodyPr/>
        <a:lstStyle/>
        <a:p>
          <a:endParaRPr lang="en-US" sz="2000"/>
        </a:p>
      </dgm:t>
    </dgm:pt>
    <dgm:pt modelId="{5FFA9965-8110-43B3-A4B2-6B25E34D7C13}">
      <dgm:prSet phldrT="[Text]" custT="1"/>
      <dgm:spPr/>
      <dgm:t>
        <a:bodyPr/>
        <a:lstStyle/>
        <a:p>
          <a:r>
            <a:rPr lang="en-US" sz="1800" dirty="0"/>
            <a:t>Grant Officer (OGM / Regional Office)</a:t>
          </a:r>
        </a:p>
      </dgm:t>
    </dgm:pt>
    <dgm:pt modelId="{18542422-F60E-415E-8D53-D43D07C7B4FC}" type="parTrans" cxnId="{D5078483-3535-4CEB-B2BC-1EDBFD9BCB23}">
      <dgm:prSet custT="1"/>
      <dgm:spPr/>
      <dgm:t>
        <a:bodyPr/>
        <a:lstStyle/>
        <a:p>
          <a:endParaRPr lang="en-US" sz="600"/>
        </a:p>
      </dgm:t>
    </dgm:pt>
    <dgm:pt modelId="{228BAFEB-3418-414C-A1A8-F6EF7EED983E}" type="sibTrans" cxnId="{D5078483-3535-4CEB-B2BC-1EDBFD9BCB23}">
      <dgm:prSet/>
      <dgm:spPr/>
      <dgm:t>
        <a:bodyPr/>
        <a:lstStyle/>
        <a:p>
          <a:endParaRPr lang="en-US" sz="2000"/>
        </a:p>
      </dgm:t>
    </dgm:pt>
    <dgm:pt modelId="{E8A04342-A31A-4B1A-98EA-5569CC8116A7}">
      <dgm:prSet phldrT="[Text]" custT="1"/>
      <dgm:spPr/>
      <dgm:t>
        <a:bodyPr/>
        <a:lstStyle/>
        <a:p>
          <a:r>
            <a:rPr lang="en-US" sz="1800" dirty="0"/>
            <a:t>Program Office</a:t>
          </a:r>
        </a:p>
      </dgm:t>
    </dgm:pt>
    <dgm:pt modelId="{0D9376B1-500D-4C14-A980-FB975A03E67C}" type="parTrans" cxnId="{7F2E7DEE-F2C1-4040-91D7-4352B652F3EA}">
      <dgm:prSet custT="1"/>
      <dgm:spPr/>
      <dgm:t>
        <a:bodyPr/>
        <a:lstStyle/>
        <a:p>
          <a:endParaRPr lang="en-US" sz="600"/>
        </a:p>
      </dgm:t>
    </dgm:pt>
    <dgm:pt modelId="{18630D06-B7D2-4F7C-8788-2B6E83019470}" type="sibTrans" cxnId="{7F2E7DEE-F2C1-4040-91D7-4352B652F3EA}">
      <dgm:prSet/>
      <dgm:spPr/>
      <dgm:t>
        <a:bodyPr/>
        <a:lstStyle/>
        <a:p>
          <a:endParaRPr lang="en-US" sz="2000"/>
        </a:p>
      </dgm:t>
    </dgm:pt>
    <dgm:pt modelId="{51CB5561-ED22-43B4-A0A2-92FB1DC7F86D}" type="pres">
      <dgm:prSet presAssocID="{B4DD1765-07F6-4DB6-825E-7E931AB29428}" presName="mainComposite" presStyleCnt="0">
        <dgm:presLayoutVars>
          <dgm:chPref val="1"/>
          <dgm:dir/>
          <dgm:animOne val="branch"/>
          <dgm:animLvl val="lvl"/>
          <dgm:resizeHandles val="exact"/>
        </dgm:presLayoutVars>
      </dgm:prSet>
      <dgm:spPr/>
    </dgm:pt>
    <dgm:pt modelId="{1C726DBD-C3F2-466D-9407-5B340464DB0B}" type="pres">
      <dgm:prSet presAssocID="{B4DD1765-07F6-4DB6-825E-7E931AB29428}" presName="hierFlow" presStyleCnt="0"/>
      <dgm:spPr/>
    </dgm:pt>
    <dgm:pt modelId="{FDA8551F-DBB4-4762-B070-686B09590D68}" type="pres">
      <dgm:prSet presAssocID="{B4DD1765-07F6-4DB6-825E-7E931AB29428}" presName="hierChild1" presStyleCnt="0">
        <dgm:presLayoutVars>
          <dgm:chPref val="1"/>
          <dgm:animOne val="branch"/>
          <dgm:animLvl val="lvl"/>
        </dgm:presLayoutVars>
      </dgm:prSet>
      <dgm:spPr/>
    </dgm:pt>
    <dgm:pt modelId="{344099ED-18EB-4CAB-AFBF-61BE1F792692}" type="pres">
      <dgm:prSet presAssocID="{4C64EAC0-394C-4236-A607-BDBEAE1205C4}" presName="Name17" presStyleCnt="0"/>
      <dgm:spPr/>
    </dgm:pt>
    <dgm:pt modelId="{DA31AF02-31DD-4C19-BB3E-159906D38FCC}" type="pres">
      <dgm:prSet presAssocID="{4C64EAC0-394C-4236-A607-BDBEAE1205C4}" presName="level1Shape" presStyleLbl="node0" presStyleIdx="0" presStyleCnt="1" custScaleX="287819" custScaleY="320892" custLinFactNeighborX="-1038" custLinFactNeighborY="11238">
        <dgm:presLayoutVars>
          <dgm:chPref val="3"/>
        </dgm:presLayoutVars>
      </dgm:prSet>
      <dgm:spPr/>
    </dgm:pt>
    <dgm:pt modelId="{1E87A8FF-61FD-4FF5-88A3-CDBCA1758732}" type="pres">
      <dgm:prSet presAssocID="{4C64EAC0-394C-4236-A607-BDBEAE1205C4}" presName="hierChild2" presStyleCnt="0"/>
      <dgm:spPr/>
    </dgm:pt>
    <dgm:pt modelId="{6E660E3F-446A-4261-95C7-6F8743697DFB}" type="pres">
      <dgm:prSet presAssocID="{5B96FBB0-9B38-44A6-9BE3-B191F15DD1C2}" presName="Name25" presStyleLbl="parChTrans1D2" presStyleIdx="0" presStyleCnt="3"/>
      <dgm:spPr/>
    </dgm:pt>
    <dgm:pt modelId="{D4A4853C-58BF-4DD4-BBBF-3D8356E65895}" type="pres">
      <dgm:prSet presAssocID="{5B96FBB0-9B38-44A6-9BE3-B191F15DD1C2}" presName="connTx" presStyleLbl="parChTrans1D2" presStyleIdx="0" presStyleCnt="3"/>
      <dgm:spPr/>
    </dgm:pt>
    <dgm:pt modelId="{04FE86CF-2714-492C-A26F-3C4291E02028}" type="pres">
      <dgm:prSet presAssocID="{237B031C-23AB-40D0-8ABC-5210A04F3D32}" presName="Name30" presStyleCnt="0"/>
      <dgm:spPr/>
    </dgm:pt>
    <dgm:pt modelId="{2F42F0E9-9720-48AD-953C-2A68ADB6CACA}" type="pres">
      <dgm:prSet presAssocID="{237B031C-23AB-40D0-8ABC-5210A04F3D32}" presName="level2Shape" presStyleLbl="node2" presStyleIdx="0" presStyleCnt="3"/>
      <dgm:spPr/>
    </dgm:pt>
    <dgm:pt modelId="{D386C462-0A49-4BB0-A0E6-4BEBF9EE7DC3}" type="pres">
      <dgm:prSet presAssocID="{237B031C-23AB-40D0-8ABC-5210A04F3D32}" presName="hierChild3" presStyleCnt="0"/>
      <dgm:spPr/>
    </dgm:pt>
    <dgm:pt modelId="{63795716-70C3-4436-B985-2DB3C243D9A3}" type="pres">
      <dgm:prSet presAssocID="{18542422-F60E-415E-8D53-D43D07C7B4FC}" presName="Name25" presStyleLbl="parChTrans1D2" presStyleIdx="1" presStyleCnt="3"/>
      <dgm:spPr/>
    </dgm:pt>
    <dgm:pt modelId="{A4FEED82-9C4A-4079-89A9-C5F659C9E89B}" type="pres">
      <dgm:prSet presAssocID="{18542422-F60E-415E-8D53-D43D07C7B4FC}" presName="connTx" presStyleLbl="parChTrans1D2" presStyleIdx="1" presStyleCnt="3"/>
      <dgm:spPr/>
    </dgm:pt>
    <dgm:pt modelId="{7542364F-15EA-44E3-972D-86AE53194B9E}" type="pres">
      <dgm:prSet presAssocID="{5FFA9965-8110-43B3-A4B2-6B25E34D7C13}" presName="Name30" presStyleCnt="0"/>
      <dgm:spPr/>
    </dgm:pt>
    <dgm:pt modelId="{8BA8684A-ED28-4E70-9516-D5AAC7789E53}" type="pres">
      <dgm:prSet presAssocID="{5FFA9965-8110-43B3-A4B2-6B25E34D7C13}" presName="level2Shape" presStyleLbl="node2" presStyleIdx="1" presStyleCnt="3"/>
      <dgm:spPr/>
    </dgm:pt>
    <dgm:pt modelId="{E51A656D-636E-449C-B710-D7A934091511}" type="pres">
      <dgm:prSet presAssocID="{5FFA9965-8110-43B3-A4B2-6B25E34D7C13}" presName="hierChild3" presStyleCnt="0"/>
      <dgm:spPr/>
    </dgm:pt>
    <dgm:pt modelId="{E5E26130-D651-422E-97F3-E12DBDDE1910}" type="pres">
      <dgm:prSet presAssocID="{0D9376B1-500D-4C14-A980-FB975A03E67C}" presName="Name25" presStyleLbl="parChTrans1D2" presStyleIdx="2" presStyleCnt="3"/>
      <dgm:spPr/>
    </dgm:pt>
    <dgm:pt modelId="{C7CC0777-1B99-4777-926A-8F6DD0DBEC95}" type="pres">
      <dgm:prSet presAssocID="{0D9376B1-500D-4C14-A980-FB975A03E67C}" presName="connTx" presStyleLbl="parChTrans1D2" presStyleIdx="2" presStyleCnt="3"/>
      <dgm:spPr/>
    </dgm:pt>
    <dgm:pt modelId="{7685E558-D526-4536-AA87-9088C1902CB2}" type="pres">
      <dgm:prSet presAssocID="{E8A04342-A31A-4B1A-98EA-5569CC8116A7}" presName="Name30" presStyleCnt="0"/>
      <dgm:spPr/>
    </dgm:pt>
    <dgm:pt modelId="{463680EF-1EE5-4A56-833B-33ACA70C2552}" type="pres">
      <dgm:prSet presAssocID="{E8A04342-A31A-4B1A-98EA-5569CC8116A7}" presName="level2Shape" presStyleLbl="node2" presStyleIdx="2" presStyleCnt="3"/>
      <dgm:spPr/>
    </dgm:pt>
    <dgm:pt modelId="{716CAFBB-997C-4216-8BC6-1760C244BE76}" type="pres">
      <dgm:prSet presAssocID="{E8A04342-A31A-4B1A-98EA-5569CC8116A7}" presName="hierChild3" presStyleCnt="0"/>
      <dgm:spPr/>
    </dgm:pt>
    <dgm:pt modelId="{D1578465-E8DA-48BF-B32C-F28101A1C12D}" type="pres">
      <dgm:prSet presAssocID="{B4DD1765-07F6-4DB6-825E-7E931AB29428}" presName="bgShapesFlow" presStyleCnt="0"/>
      <dgm:spPr/>
    </dgm:pt>
  </dgm:ptLst>
  <dgm:cxnLst>
    <dgm:cxn modelId="{8529A502-EEBB-418F-A4C0-AD02F0F71E18}" type="presOf" srcId="{0D9376B1-500D-4C14-A980-FB975A03E67C}" destId="{E5E26130-D651-422E-97F3-E12DBDDE1910}" srcOrd="0" destOrd="0" presId="urn:microsoft.com/office/officeart/2005/8/layout/hierarchy5"/>
    <dgm:cxn modelId="{2392421E-F1A4-4B73-8089-5DC7F3B12E8F}" srcId="{4C64EAC0-394C-4236-A607-BDBEAE1205C4}" destId="{237B031C-23AB-40D0-8ABC-5210A04F3D32}" srcOrd="0" destOrd="0" parTransId="{5B96FBB0-9B38-44A6-9BE3-B191F15DD1C2}" sibTransId="{97CC42AC-6D89-4C63-824D-675180AB0428}"/>
    <dgm:cxn modelId="{FA23013F-6F4A-4769-847F-4E6393A93AD2}" type="presOf" srcId="{0D9376B1-500D-4C14-A980-FB975A03E67C}" destId="{C7CC0777-1B99-4777-926A-8F6DD0DBEC95}" srcOrd="1" destOrd="0" presId="urn:microsoft.com/office/officeart/2005/8/layout/hierarchy5"/>
    <dgm:cxn modelId="{2F71C841-F903-4A5F-B56E-7D9F6EC9AFA3}" type="presOf" srcId="{18542422-F60E-415E-8D53-D43D07C7B4FC}" destId="{63795716-70C3-4436-B985-2DB3C243D9A3}" srcOrd="0" destOrd="0" presId="urn:microsoft.com/office/officeart/2005/8/layout/hierarchy5"/>
    <dgm:cxn modelId="{7AB6EB66-3786-4CA7-BFBF-0EFDB407135E}" type="presOf" srcId="{5FFA9965-8110-43B3-A4B2-6B25E34D7C13}" destId="{8BA8684A-ED28-4E70-9516-D5AAC7789E53}" srcOrd="0" destOrd="0" presId="urn:microsoft.com/office/officeart/2005/8/layout/hierarchy5"/>
    <dgm:cxn modelId="{31BA674A-51FD-4FDD-A5A1-3964D4C1B535}" type="presOf" srcId="{237B031C-23AB-40D0-8ABC-5210A04F3D32}" destId="{2F42F0E9-9720-48AD-953C-2A68ADB6CACA}" srcOrd="0" destOrd="0" presId="urn:microsoft.com/office/officeart/2005/8/layout/hierarchy5"/>
    <dgm:cxn modelId="{D5078483-3535-4CEB-B2BC-1EDBFD9BCB23}" srcId="{4C64EAC0-394C-4236-A607-BDBEAE1205C4}" destId="{5FFA9965-8110-43B3-A4B2-6B25E34D7C13}" srcOrd="1" destOrd="0" parTransId="{18542422-F60E-415E-8D53-D43D07C7B4FC}" sibTransId="{228BAFEB-3418-414C-A1A8-F6EF7EED983E}"/>
    <dgm:cxn modelId="{BDF9E287-9264-49A7-A7A2-7985B74F7E01}" type="presOf" srcId="{18542422-F60E-415E-8D53-D43D07C7B4FC}" destId="{A4FEED82-9C4A-4079-89A9-C5F659C9E89B}" srcOrd="1" destOrd="0" presId="urn:microsoft.com/office/officeart/2005/8/layout/hierarchy5"/>
    <dgm:cxn modelId="{8C25BA9B-56CF-4589-931C-6B556E8EEBD5}" srcId="{B4DD1765-07F6-4DB6-825E-7E931AB29428}" destId="{4C64EAC0-394C-4236-A607-BDBEAE1205C4}" srcOrd="0" destOrd="0" parTransId="{A2D2C563-521E-4C0F-AAA4-471700C0BD8E}" sibTransId="{23FEBC75-54F5-4F33-BD62-E564A1414BF6}"/>
    <dgm:cxn modelId="{389FC1AA-FFFA-4A89-8219-A61C7002A288}" type="presOf" srcId="{B4DD1765-07F6-4DB6-825E-7E931AB29428}" destId="{51CB5561-ED22-43B4-A0A2-92FB1DC7F86D}" srcOrd="0" destOrd="0" presId="urn:microsoft.com/office/officeart/2005/8/layout/hierarchy5"/>
    <dgm:cxn modelId="{C79ADABE-0828-4B40-BE8D-BEA7FDC03C71}" type="presOf" srcId="{5B96FBB0-9B38-44A6-9BE3-B191F15DD1C2}" destId="{D4A4853C-58BF-4DD4-BBBF-3D8356E65895}" srcOrd="1" destOrd="0" presId="urn:microsoft.com/office/officeart/2005/8/layout/hierarchy5"/>
    <dgm:cxn modelId="{34E2C8DE-3884-4B63-9A91-0F17D17E2750}" type="presOf" srcId="{E8A04342-A31A-4B1A-98EA-5569CC8116A7}" destId="{463680EF-1EE5-4A56-833B-33ACA70C2552}" srcOrd="0" destOrd="0" presId="urn:microsoft.com/office/officeart/2005/8/layout/hierarchy5"/>
    <dgm:cxn modelId="{66471AE1-4E94-456B-89E3-4F7C008628CA}" type="presOf" srcId="{5B96FBB0-9B38-44A6-9BE3-B191F15DD1C2}" destId="{6E660E3F-446A-4261-95C7-6F8743697DFB}" srcOrd="0" destOrd="0" presId="urn:microsoft.com/office/officeart/2005/8/layout/hierarchy5"/>
    <dgm:cxn modelId="{7F2E7DEE-F2C1-4040-91D7-4352B652F3EA}" srcId="{4C64EAC0-394C-4236-A607-BDBEAE1205C4}" destId="{E8A04342-A31A-4B1A-98EA-5569CC8116A7}" srcOrd="2" destOrd="0" parTransId="{0D9376B1-500D-4C14-A980-FB975A03E67C}" sibTransId="{18630D06-B7D2-4F7C-8788-2B6E83019470}"/>
    <dgm:cxn modelId="{E89AF9F5-5D18-4D3F-9605-F18921D33CE8}" type="presOf" srcId="{4C64EAC0-394C-4236-A607-BDBEAE1205C4}" destId="{DA31AF02-31DD-4C19-BB3E-159906D38FCC}" srcOrd="0" destOrd="0" presId="urn:microsoft.com/office/officeart/2005/8/layout/hierarchy5"/>
    <dgm:cxn modelId="{393FF3A0-2331-41E1-B0E1-F3A2E4AD0D25}" type="presParOf" srcId="{51CB5561-ED22-43B4-A0A2-92FB1DC7F86D}" destId="{1C726DBD-C3F2-466D-9407-5B340464DB0B}" srcOrd="0" destOrd="0" presId="urn:microsoft.com/office/officeart/2005/8/layout/hierarchy5"/>
    <dgm:cxn modelId="{C9740EB9-D818-4768-BEA9-55A987DA173F}" type="presParOf" srcId="{1C726DBD-C3F2-466D-9407-5B340464DB0B}" destId="{FDA8551F-DBB4-4762-B070-686B09590D68}" srcOrd="0" destOrd="0" presId="urn:microsoft.com/office/officeart/2005/8/layout/hierarchy5"/>
    <dgm:cxn modelId="{9955E016-28A4-4C91-BA74-7E707A66FDCC}" type="presParOf" srcId="{FDA8551F-DBB4-4762-B070-686B09590D68}" destId="{344099ED-18EB-4CAB-AFBF-61BE1F792692}" srcOrd="0" destOrd="0" presId="urn:microsoft.com/office/officeart/2005/8/layout/hierarchy5"/>
    <dgm:cxn modelId="{FA1DE96A-D546-48E4-A9B2-13EBEFF45B1B}" type="presParOf" srcId="{344099ED-18EB-4CAB-AFBF-61BE1F792692}" destId="{DA31AF02-31DD-4C19-BB3E-159906D38FCC}" srcOrd="0" destOrd="0" presId="urn:microsoft.com/office/officeart/2005/8/layout/hierarchy5"/>
    <dgm:cxn modelId="{2F1604B0-B610-450D-BE7E-C9D69BA33AAF}" type="presParOf" srcId="{344099ED-18EB-4CAB-AFBF-61BE1F792692}" destId="{1E87A8FF-61FD-4FF5-88A3-CDBCA1758732}" srcOrd="1" destOrd="0" presId="urn:microsoft.com/office/officeart/2005/8/layout/hierarchy5"/>
    <dgm:cxn modelId="{18918C22-B838-4580-AA83-5120D7CB934C}" type="presParOf" srcId="{1E87A8FF-61FD-4FF5-88A3-CDBCA1758732}" destId="{6E660E3F-446A-4261-95C7-6F8743697DFB}" srcOrd="0" destOrd="0" presId="urn:microsoft.com/office/officeart/2005/8/layout/hierarchy5"/>
    <dgm:cxn modelId="{1A8EB699-1C30-4A66-A131-72F51996A97F}" type="presParOf" srcId="{6E660E3F-446A-4261-95C7-6F8743697DFB}" destId="{D4A4853C-58BF-4DD4-BBBF-3D8356E65895}" srcOrd="0" destOrd="0" presId="urn:microsoft.com/office/officeart/2005/8/layout/hierarchy5"/>
    <dgm:cxn modelId="{03027987-91EB-4CAC-A411-4FFA9FC5138E}" type="presParOf" srcId="{1E87A8FF-61FD-4FF5-88A3-CDBCA1758732}" destId="{04FE86CF-2714-492C-A26F-3C4291E02028}" srcOrd="1" destOrd="0" presId="urn:microsoft.com/office/officeart/2005/8/layout/hierarchy5"/>
    <dgm:cxn modelId="{0E0705D8-E014-4758-A705-547E9BED32A7}" type="presParOf" srcId="{04FE86CF-2714-492C-A26F-3C4291E02028}" destId="{2F42F0E9-9720-48AD-953C-2A68ADB6CACA}" srcOrd="0" destOrd="0" presId="urn:microsoft.com/office/officeart/2005/8/layout/hierarchy5"/>
    <dgm:cxn modelId="{BEC559CA-A01D-4260-AF9C-E3F1FFCA69B7}" type="presParOf" srcId="{04FE86CF-2714-492C-A26F-3C4291E02028}" destId="{D386C462-0A49-4BB0-A0E6-4BEBF9EE7DC3}" srcOrd="1" destOrd="0" presId="urn:microsoft.com/office/officeart/2005/8/layout/hierarchy5"/>
    <dgm:cxn modelId="{CAEA75FC-0B4A-4C67-8730-8E74F8D03D11}" type="presParOf" srcId="{1E87A8FF-61FD-4FF5-88A3-CDBCA1758732}" destId="{63795716-70C3-4436-B985-2DB3C243D9A3}" srcOrd="2" destOrd="0" presId="urn:microsoft.com/office/officeart/2005/8/layout/hierarchy5"/>
    <dgm:cxn modelId="{4D61F0B3-5B77-499B-8CF5-3BF10B38520C}" type="presParOf" srcId="{63795716-70C3-4436-B985-2DB3C243D9A3}" destId="{A4FEED82-9C4A-4079-89A9-C5F659C9E89B}" srcOrd="0" destOrd="0" presId="urn:microsoft.com/office/officeart/2005/8/layout/hierarchy5"/>
    <dgm:cxn modelId="{4D95A654-8BD9-4B96-94F2-4679A1206241}" type="presParOf" srcId="{1E87A8FF-61FD-4FF5-88A3-CDBCA1758732}" destId="{7542364F-15EA-44E3-972D-86AE53194B9E}" srcOrd="3" destOrd="0" presId="urn:microsoft.com/office/officeart/2005/8/layout/hierarchy5"/>
    <dgm:cxn modelId="{22F7A8FE-E360-4599-858B-274DCD5BD682}" type="presParOf" srcId="{7542364F-15EA-44E3-972D-86AE53194B9E}" destId="{8BA8684A-ED28-4E70-9516-D5AAC7789E53}" srcOrd="0" destOrd="0" presId="urn:microsoft.com/office/officeart/2005/8/layout/hierarchy5"/>
    <dgm:cxn modelId="{C04D60EE-EB85-4CC0-A57B-C389CE1B2DD2}" type="presParOf" srcId="{7542364F-15EA-44E3-972D-86AE53194B9E}" destId="{E51A656D-636E-449C-B710-D7A934091511}" srcOrd="1" destOrd="0" presId="urn:microsoft.com/office/officeart/2005/8/layout/hierarchy5"/>
    <dgm:cxn modelId="{DBEB87E5-6703-457D-8107-07DD19A95A53}" type="presParOf" srcId="{1E87A8FF-61FD-4FF5-88A3-CDBCA1758732}" destId="{E5E26130-D651-422E-97F3-E12DBDDE1910}" srcOrd="4" destOrd="0" presId="urn:microsoft.com/office/officeart/2005/8/layout/hierarchy5"/>
    <dgm:cxn modelId="{2DB87E2A-0D7E-4A4B-BC47-B880063B132C}" type="presParOf" srcId="{E5E26130-D651-422E-97F3-E12DBDDE1910}" destId="{C7CC0777-1B99-4777-926A-8F6DD0DBEC95}" srcOrd="0" destOrd="0" presId="urn:microsoft.com/office/officeart/2005/8/layout/hierarchy5"/>
    <dgm:cxn modelId="{D60FEFA2-5F9F-4EF6-BCD3-7610FEFC762E}" type="presParOf" srcId="{1E87A8FF-61FD-4FF5-88A3-CDBCA1758732}" destId="{7685E558-D526-4536-AA87-9088C1902CB2}" srcOrd="5" destOrd="0" presId="urn:microsoft.com/office/officeart/2005/8/layout/hierarchy5"/>
    <dgm:cxn modelId="{F6E01E0E-38C8-4F02-B601-F1C6310750D8}" type="presParOf" srcId="{7685E558-D526-4536-AA87-9088C1902CB2}" destId="{463680EF-1EE5-4A56-833B-33ACA70C2552}" srcOrd="0" destOrd="0" presId="urn:microsoft.com/office/officeart/2005/8/layout/hierarchy5"/>
    <dgm:cxn modelId="{9609BCC6-890E-48A8-87F0-428D5F447373}" type="presParOf" srcId="{7685E558-D526-4536-AA87-9088C1902CB2}" destId="{716CAFBB-997C-4216-8BC6-1760C244BE76}" srcOrd="1" destOrd="0" presId="urn:microsoft.com/office/officeart/2005/8/layout/hierarchy5"/>
    <dgm:cxn modelId="{F4BEB4DA-B3D6-4BC7-B416-C58EF314676F}" type="presParOf" srcId="{51CB5561-ED22-43B4-A0A2-92FB1DC7F86D}" destId="{D1578465-E8DA-48BF-B32C-F28101A1C12D}"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B86A0-9C91-421D-B653-2F01C87D1EC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C90FE356-2DF9-4B49-93E0-5A506B7FA168}">
      <dgm:prSet phldrT="[Text]" custT="1"/>
      <dgm:spPr/>
      <dgm:t>
        <a:bodyPr/>
        <a:lstStyle/>
        <a:p>
          <a:r>
            <a:rPr lang="en-US" sz="2000" dirty="0"/>
            <a:t>Role of Your FPO</a:t>
          </a:r>
        </a:p>
      </dgm:t>
    </dgm:pt>
    <dgm:pt modelId="{CBC7DE87-C9F3-4310-8E3C-13C74724851A}" type="parTrans" cxnId="{0846518B-6582-4B53-B84B-9EFD275649DD}">
      <dgm:prSet/>
      <dgm:spPr/>
      <dgm:t>
        <a:bodyPr/>
        <a:lstStyle/>
        <a:p>
          <a:endParaRPr lang="en-US" sz="1600"/>
        </a:p>
      </dgm:t>
    </dgm:pt>
    <dgm:pt modelId="{0EE38DE1-DA72-48EC-8C21-34856ADCE6C7}" type="sibTrans" cxnId="{0846518B-6582-4B53-B84B-9EFD275649DD}">
      <dgm:prSet/>
      <dgm:spPr/>
      <dgm:t>
        <a:bodyPr/>
        <a:lstStyle/>
        <a:p>
          <a:endParaRPr lang="en-US" sz="1600"/>
        </a:p>
      </dgm:t>
    </dgm:pt>
    <dgm:pt modelId="{AC85F4FF-CE0D-4B68-B125-57A9F022DF7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Assist you on grant-related matters</a:t>
          </a:r>
        </a:p>
      </dgm:t>
    </dgm:pt>
    <dgm:pt modelId="{42B5A0E4-D93A-44DD-BD58-992BFB978013}" type="parTrans" cxnId="{587172A7-9F6D-4E94-8D25-C3D250930E9D}">
      <dgm:prSet/>
      <dgm:spPr/>
      <dgm:t>
        <a:bodyPr/>
        <a:lstStyle/>
        <a:p>
          <a:endParaRPr lang="en-US" sz="1600"/>
        </a:p>
      </dgm:t>
    </dgm:pt>
    <dgm:pt modelId="{755E22E7-1899-4194-9AC7-E1B8A88FEC05}" type="sibTrans" cxnId="{587172A7-9F6D-4E94-8D25-C3D250930E9D}">
      <dgm:prSet/>
      <dgm:spPr/>
      <dgm:t>
        <a:bodyPr/>
        <a:lstStyle/>
        <a:p>
          <a:endParaRPr lang="en-US" sz="1600"/>
        </a:p>
      </dgm:t>
    </dgm:pt>
    <dgm:pt modelId="{795BBA98-FD32-406A-B02E-B8858C2F2137}">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Provide compliance assistance</a:t>
          </a:r>
        </a:p>
      </dgm:t>
    </dgm:pt>
    <dgm:pt modelId="{1DDB5CC0-FD06-4281-B4DB-31E8BC377294}" type="parTrans" cxnId="{D6A20100-FD3B-465B-BA3C-D1BFA93DA4FC}">
      <dgm:prSet/>
      <dgm:spPr/>
      <dgm:t>
        <a:bodyPr/>
        <a:lstStyle/>
        <a:p>
          <a:endParaRPr lang="en-US" sz="1600"/>
        </a:p>
      </dgm:t>
    </dgm:pt>
    <dgm:pt modelId="{2A4B0343-576F-430F-816D-5F5D84AAC872}" type="sibTrans" cxnId="{D6A20100-FD3B-465B-BA3C-D1BFA93DA4FC}">
      <dgm:prSet/>
      <dgm:spPr/>
      <dgm:t>
        <a:bodyPr/>
        <a:lstStyle/>
        <a:p>
          <a:endParaRPr lang="en-US" sz="1600"/>
        </a:p>
      </dgm:t>
    </dgm:pt>
    <dgm:pt modelId="{D4619C69-3789-45E6-80DC-18BF6A51F2A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Conduct oversight and review of grant performance</a:t>
          </a:r>
        </a:p>
      </dgm:t>
    </dgm:pt>
    <dgm:pt modelId="{395CDE9D-7340-40BB-933D-5EAC3AE595EF}" type="parTrans" cxnId="{ADBF3052-8430-4A88-B647-47BBC71C8262}">
      <dgm:prSet/>
      <dgm:spPr/>
      <dgm:t>
        <a:bodyPr/>
        <a:lstStyle/>
        <a:p>
          <a:endParaRPr lang="en-US" sz="1600"/>
        </a:p>
      </dgm:t>
    </dgm:pt>
    <dgm:pt modelId="{3C44FC57-957B-4377-89D8-213C0A47CE60}" type="sibTrans" cxnId="{ADBF3052-8430-4A88-B647-47BBC71C8262}">
      <dgm:prSet/>
      <dgm:spPr/>
      <dgm:t>
        <a:bodyPr/>
        <a:lstStyle/>
        <a:p>
          <a:endParaRPr lang="en-US" sz="1600"/>
        </a:p>
      </dgm:t>
    </dgm:pt>
    <dgm:pt modelId="{DA6164E0-1E3D-44AF-8590-EC8BF9CFB62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Deliver or arrange for technical assistance</a:t>
          </a:r>
        </a:p>
      </dgm:t>
    </dgm:pt>
    <dgm:pt modelId="{971AE65F-5446-488F-8265-F847101CCFD5}" type="parTrans" cxnId="{AF9AA73F-0D08-48DE-8917-B510700BC95D}">
      <dgm:prSet/>
      <dgm:spPr/>
      <dgm:t>
        <a:bodyPr/>
        <a:lstStyle/>
        <a:p>
          <a:endParaRPr lang="en-US" sz="1600"/>
        </a:p>
      </dgm:t>
    </dgm:pt>
    <dgm:pt modelId="{6BAFE47A-7FE8-4F31-A036-7F9110BF8E44}" type="sibTrans" cxnId="{AF9AA73F-0D08-48DE-8917-B510700BC95D}">
      <dgm:prSet/>
      <dgm:spPr/>
      <dgm:t>
        <a:bodyPr/>
        <a:lstStyle/>
        <a:p>
          <a:endParaRPr lang="en-US" sz="1600"/>
        </a:p>
      </dgm:t>
    </dgm:pt>
    <dgm:pt modelId="{9DEDAC5C-1703-4638-86A5-8B00D7A3D4F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dirty="0"/>
            <a:t>Serve as your primary point of contact</a:t>
          </a:r>
        </a:p>
      </dgm:t>
    </dgm:pt>
    <dgm:pt modelId="{D90F4417-24FA-43BC-80F6-03A726DFB3FC}" type="parTrans" cxnId="{3CDDA7C6-E70D-4133-8C64-489185364E42}">
      <dgm:prSet/>
      <dgm:spPr/>
      <dgm:t>
        <a:bodyPr/>
        <a:lstStyle/>
        <a:p>
          <a:endParaRPr lang="en-US" sz="1600"/>
        </a:p>
      </dgm:t>
    </dgm:pt>
    <dgm:pt modelId="{6F082B3B-C7A5-45E9-A6FA-0ADA713125A5}" type="sibTrans" cxnId="{3CDDA7C6-E70D-4133-8C64-489185364E42}">
      <dgm:prSet/>
      <dgm:spPr/>
      <dgm:t>
        <a:bodyPr/>
        <a:lstStyle/>
        <a:p>
          <a:endParaRPr lang="en-US" sz="1600"/>
        </a:p>
      </dgm:t>
    </dgm:pt>
    <dgm:pt modelId="{859348CB-5A8C-4881-87CB-0F2BCFBF136F}" type="pres">
      <dgm:prSet presAssocID="{CE4B86A0-9C91-421D-B653-2F01C87D1ECD}" presName="Name0" presStyleCnt="0">
        <dgm:presLayoutVars>
          <dgm:dir/>
          <dgm:animLvl val="lvl"/>
          <dgm:resizeHandles val="exact"/>
        </dgm:presLayoutVars>
      </dgm:prSet>
      <dgm:spPr/>
    </dgm:pt>
    <dgm:pt modelId="{45B913C7-8B25-4481-9C56-3ABBCBD391F5}" type="pres">
      <dgm:prSet presAssocID="{C90FE356-2DF9-4B49-93E0-5A506B7FA168}" presName="composite" presStyleCnt="0"/>
      <dgm:spPr/>
    </dgm:pt>
    <dgm:pt modelId="{9D90B5D7-8F46-4E40-8380-495607806765}" type="pres">
      <dgm:prSet presAssocID="{C90FE356-2DF9-4B49-93E0-5A506B7FA168}" presName="parTx" presStyleLbl="alignNode1" presStyleIdx="0" presStyleCnt="1" custLinFactNeighborX="-8526" custLinFactNeighborY="-3952">
        <dgm:presLayoutVars>
          <dgm:chMax val="0"/>
          <dgm:chPref val="0"/>
          <dgm:bulletEnabled val="1"/>
        </dgm:presLayoutVars>
      </dgm:prSet>
      <dgm:spPr/>
    </dgm:pt>
    <dgm:pt modelId="{72F12318-1A9E-4883-B8D4-2A9682A50C6F}" type="pres">
      <dgm:prSet presAssocID="{C90FE356-2DF9-4B49-93E0-5A506B7FA168}" presName="desTx" presStyleLbl="alignAccFollowNode1" presStyleIdx="0" presStyleCnt="1" custLinFactNeighborX="549" custLinFactNeighborY="22442">
        <dgm:presLayoutVars>
          <dgm:bulletEnabled val="1"/>
        </dgm:presLayoutVars>
      </dgm:prSet>
      <dgm:spPr/>
    </dgm:pt>
  </dgm:ptLst>
  <dgm:cxnLst>
    <dgm:cxn modelId="{D6A20100-FD3B-465B-BA3C-D1BFA93DA4FC}" srcId="{C90FE356-2DF9-4B49-93E0-5A506B7FA168}" destId="{795BBA98-FD32-406A-B02E-B8858C2F2137}" srcOrd="2" destOrd="0" parTransId="{1DDB5CC0-FD06-4281-B4DB-31E8BC377294}" sibTransId="{2A4B0343-576F-430F-816D-5F5D84AAC872}"/>
    <dgm:cxn modelId="{BF417404-3940-4615-92EB-05026E81A931}" type="presOf" srcId="{AC85F4FF-CE0D-4B68-B125-57A9F022DF71}" destId="{72F12318-1A9E-4883-B8D4-2A9682A50C6F}" srcOrd="0" destOrd="0" presId="urn:microsoft.com/office/officeart/2005/8/layout/hList1"/>
    <dgm:cxn modelId="{3CAB400E-227A-4E13-8822-18C8EB9A5382}" type="presOf" srcId="{9DEDAC5C-1703-4638-86A5-8B00D7A3D4FD}" destId="{72F12318-1A9E-4883-B8D4-2A9682A50C6F}" srcOrd="0" destOrd="1" presId="urn:microsoft.com/office/officeart/2005/8/layout/hList1"/>
    <dgm:cxn modelId="{C0959A23-986D-4988-B7B3-0BD014E5D9F8}" type="presOf" srcId="{795BBA98-FD32-406A-B02E-B8858C2F2137}" destId="{72F12318-1A9E-4883-B8D4-2A9682A50C6F}" srcOrd="0" destOrd="2" presId="urn:microsoft.com/office/officeart/2005/8/layout/hList1"/>
    <dgm:cxn modelId="{85C50C24-7617-4E29-AAE2-D4D21D2A9D51}" type="presOf" srcId="{DA6164E0-1E3D-44AF-8590-EC8BF9CFB621}" destId="{72F12318-1A9E-4883-B8D4-2A9682A50C6F}" srcOrd="0" destOrd="4" presId="urn:microsoft.com/office/officeart/2005/8/layout/hList1"/>
    <dgm:cxn modelId="{AF9AA73F-0D08-48DE-8917-B510700BC95D}" srcId="{C90FE356-2DF9-4B49-93E0-5A506B7FA168}" destId="{DA6164E0-1E3D-44AF-8590-EC8BF9CFB621}" srcOrd="4" destOrd="0" parTransId="{971AE65F-5446-488F-8265-F847101CCFD5}" sibTransId="{6BAFE47A-7FE8-4F31-A036-7F9110BF8E44}"/>
    <dgm:cxn modelId="{E7EDAB50-B8BB-437A-A067-F3BCEDFE633B}" type="presOf" srcId="{CE4B86A0-9C91-421D-B653-2F01C87D1ECD}" destId="{859348CB-5A8C-4881-87CB-0F2BCFBF136F}" srcOrd="0" destOrd="0" presId="urn:microsoft.com/office/officeart/2005/8/layout/hList1"/>
    <dgm:cxn modelId="{ADBF3052-8430-4A88-B647-47BBC71C8262}" srcId="{C90FE356-2DF9-4B49-93E0-5A506B7FA168}" destId="{D4619C69-3789-45E6-80DC-18BF6A51F2AD}" srcOrd="3" destOrd="0" parTransId="{395CDE9D-7340-40BB-933D-5EAC3AE595EF}" sibTransId="{3C44FC57-957B-4377-89D8-213C0A47CE60}"/>
    <dgm:cxn modelId="{BB025B76-8EFD-42A7-99EE-08E443B74430}" type="presOf" srcId="{C90FE356-2DF9-4B49-93E0-5A506B7FA168}" destId="{9D90B5D7-8F46-4E40-8380-495607806765}" srcOrd="0" destOrd="0" presId="urn:microsoft.com/office/officeart/2005/8/layout/hList1"/>
    <dgm:cxn modelId="{0846518B-6582-4B53-B84B-9EFD275649DD}" srcId="{CE4B86A0-9C91-421D-B653-2F01C87D1ECD}" destId="{C90FE356-2DF9-4B49-93E0-5A506B7FA168}" srcOrd="0" destOrd="0" parTransId="{CBC7DE87-C9F3-4310-8E3C-13C74724851A}" sibTransId="{0EE38DE1-DA72-48EC-8C21-34856ADCE6C7}"/>
    <dgm:cxn modelId="{AD483CA6-AF7F-42E0-8805-9B4FAE89C4B1}" type="presOf" srcId="{D4619C69-3789-45E6-80DC-18BF6A51F2AD}" destId="{72F12318-1A9E-4883-B8D4-2A9682A50C6F}" srcOrd="0" destOrd="3" presId="urn:microsoft.com/office/officeart/2005/8/layout/hList1"/>
    <dgm:cxn modelId="{587172A7-9F6D-4E94-8D25-C3D250930E9D}" srcId="{C90FE356-2DF9-4B49-93E0-5A506B7FA168}" destId="{AC85F4FF-CE0D-4B68-B125-57A9F022DF71}" srcOrd="0" destOrd="0" parTransId="{42B5A0E4-D93A-44DD-BD58-992BFB978013}" sibTransId="{755E22E7-1899-4194-9AC7-E1B8A88FEC05}"/>
    <dgm:cxn modelId="{3CDDA7C6-E70D-4133-8C64-489185364E42}" srcId="{C90FE356-2DF9-4B49-93E0-5A506B7FA168}" destId="{9DEDAC5C-1703-4638-86A5-8B00D7A3D4FD}" srcOrd="1" destOrd="0" parTransId="{D90F4417-24FA-43BC-80F6-03A726DFB3FC}" sibTransId="{6F082B3B-C7A5-45E9-A6FA-0ADA713125A5}"/>
    <dgm:cxn modelId="{DACFB4D7-4B18-4601-8ACF-D56ADC081EA8}" type="presParOf" srcId="{859348CB-5A8C-4881-87CB-0F2BCFBF136F}" destId="{45B913C7-8B25-4481-9C56-3ABBCBD391F5}" srcOrd="0" destOrd="0" presId="urn:microsoft.com/office/officeart/2005/8/layout/hList1"/>
    <dgm:cxn modelId="{BDA1D83D-EA17-421E-B71A-26690DCB35AE}" type="presParOf" srcId="{45B913C7-8B25-4481-9C56-3ABBCBD391F5}" destId="{9D90B5D7-8F46-4E40-8380-495607806765}" srcOrd="0" destOrd="0" presId="urn:microsoft.com/office/officeart/2005/8/layout/hList1"/>
    <dgm:cxn modelId="{571E9CA8-5E31-4FEC-9D65-D646A59E2E14}" type="presParOf" srcId="{45B913C7-8B25-4481-9C56-3ABBCBD391F5}" destId="{72F12318-1A9E-4883-B8D4-2A9682A50C6F}" srcOrd="1" destOrd="0" presId="urn:microsoft.com/office/officeart/2005/8/layout/hList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635692-F0D8-4139-87C4-07C087A143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6143FD-2AAD-4CF0-AF70-E1BEF4F44F19}">
      <dgm:prSet phldrT="[Text]"/>
      <dgm:spPr>
        <a:solidFill>
          <a:schemeClr val="tx2">
            <a:lumMod val="75000"/>
            <a:lumOff val="25000"/>
          </a:schemeClr>
        </a:solidFill>
        <a:effectLst>
          <a:outerShdw blurRad="63500" sx="102000" sy="102000" algn="ctr" rotWithShape="0">
            <a:prstClr val="black">
              <a:alpha val="40000"/>
            </a:prstClr>
          </a:outerShdw>
        </a:effectLst>
      </dgm:spPr>
      <dgm:t>
        <a:bodyPr/>
        <a:lstStyle/>
        <a:p>
          <a:r>
            <a:rPr lang="en-US" b="1" dirty="0"/>
            <a:t>Support FPOs</a:t>
          </a:r>
        </a:p>
      </dgm:t>
    </dgm:pt>
    <dgm:pt modelId="{FCF9D2D9-033C-400C-9285-13774A77D51C}" type="parTrans" cxnId="{FF844199-4B34-45DD-8E7E-03C2CCFA2A7B}">
      <dgm:prSet/>
      <dgm:spPr/>
      <dgm:t>
        <a:bodyPr/>
        <a:lstStyle/>
        <a:p>
          <a:endParaRPr lang="en-US" b="1"/>
        </a:p>
      </dgm:t>
    </dgm:pt>
    <dgm:pt modelId="{0CDED897-F025-4B79-937E-03B8BDF21F08}" type="sibTrans" cxnId="{FF844199-4B34-45DD-8E7E-03C2CCFA2A7B}">
      <dgm:prSet/>
      <dgm:spPr/>
      <dgm:t>
        <a:bodyPr/>
        <a:lstStyle/>
        <a:p>
          <a:endParaRPr lang="en-US" b="1"/>
        </a:p>
      </dgm:t>
    </dgm:pt>
    <dgm:pt modelId="{206BB731-27D4-4E87-93A2-5FA7401CA943}">
      <dgm:prSet phldrT="[Text]"/>
      <dgm:spPr>
        <a:effectLst>
          <a:outerShdw blurRad="63500" sx="102000" sy="102000" algn="ctr" rotWithShape="0">
            <a:prstClr val="black">
              <a:alpha val="40000"/>
            </a:prstClr>
          </a:outerShdw>
        </a:effectLst>
      </dgm:spPr>
      <dgm:t>
        <a:bodyPr/>
        <a:lstStyle/>
        <a:p>
          <a:r>
            <a:rPr lang="en-US" b="1" dirty="0"/>
            <a:t>Provide policy clarification and guidance</a:t>
          </a:r>
        </a:p>
      </dgm:t>
    </dgm:pt>
    <dgm:pt modelId="{F497E7C7-3F42-4BBE-B297-C5B2175C4EB5}" type="parTrans" cxnId="{A9FB88A4-171B-43DC-A580-A94C847C48EA}">
      <dgm:prSet/>
      <dgm:spPr/>
      <dgm:t>
        <a:bodyPr/>
        <a:lstStyle/>
        <a:p>
          <a:endParaRPr lang="en-US" b="1"/>
        </a:p>
      </dgm:t>
    </dgm:pt>
    <dgm:pt modelId="{CE885C18-7C7B-4AC6-BF0C-6F6694CC15E4}" type="sibTrans" cxnId="{A9FB88A4-171B-43DC-A580-A94C847C48EA}">
      <dgm:prSet/>
      <dgm:spPr/>
      <dgm:t>
        <a:bodyPr/>
        <a:lstStyle/>
        <a:p>
          <a:endParaRPr lang="en-US" b="1"/>
        </a:p>
      </dgm:t>
    </dgm:pt>
    <dgm:pt modelId="{3B214536-2686-4909-947F-52B9DE364A05}">
      <dgm:prSet phldrT="[Text]"/>
      <dgm:spPr>
        <a:solidFill>
          <a:schemeClr val="accent1">
            <a:lumMod val="75000"/>
          </a:schemeClr>
        </a:solidFill>
        <a:effectLst>
          <a:outerShdw blurRad="63500" sx="102000" sy="102000" algn="ctr" rotWithShape="0">
            <a:prstClr val="black">
              <a:alpha val="40000"/>
            </a:prstClr>
          </a:outerShdw>
        </a:effectLst>
      </dgm:spPr>
      <dgm:t>
        <a:bodyPr/>
        <a:lstStyle/>
        <a:p>
          <a:r>
            <a:rPr lang="en-US" b="1" dirty="0"/>
            <a:t>Provide technical assistance (TA) (together with an external provider)</a:t>
          </a:r>
        </a:p>
      </dgm:t>
    </dgm:pt>
    <dgm:pt modelId="{C1B4FE3C-3D87-4A37-AFE4-4533F1F5EC14}" type="parTrans" cxnId="{A2B13318-6612-4F06-A9EA-A8E0D0162B3A}">
      <dgm:prSet/>
      <dgm:spPr/>
      <dgm:t>
        <a:bodyPr/>
        <a:lstStyle/>
        <a:p>
          <a:endParaRPr lang="en-US" b="1"/>
        </a:p>
      </dgm:t>
    </dgm:pt>
    <dgm:pt modelId="{B4B35726-93B5-4189-BE92-B45C395B0531}" type="sibTrans" cxnId="{A2B13318-6612-4F06-A9EA-A8E0D0162B3A}">
      <dgm:prSet/>
      <dgm:spPr/>
      <dgm:t>
        <a:bodyPr/>
        <a:lstStyle/>
        <a:p>
          <a:endParaRPr lang="en-US" b="1"/>
        </a:p>
      </dgm:t>
    </dgm:pt>
    <dgm:pt modelId="{E9BC1228-F715-4AF1-A04B-DC5D64BF741D}">
      <dgm:prSet phldrT="[Text]"/>
      <dgm:spPr>
        <a:solidFill>
          <a:schemeClr val="accent2">
            <a:lumMod val="75000"/>
          </a:schemeClr>
        </a:solidFill>
        <a:effectLst>
          <a:outerShdw blurRad="63500" sx="102000" sy="102000" algn="ctr" rotWithShape="0">
            <a:prstClr val="black">
              <a:alpha val="40000"/>
            </a:prstClr>
          </a:outerShdw>
        </a:effectLst>
      </dgm:spPr>
      <dgm:t>
        <a:bodyPr/>
        <a:lstStyle/>
        <a:p>
          <a:r>
            <a:rPr lang="en-US" b="1" dirty="0"/>
            <a:t>Create peer learning opportunities</a:t>
          </a:r>
        </a:p>
      </dgm:t>
    </dgm:pt>
    <dgm:pt modelId="{1D732341-26CB-4BEE-A1F2-8798AF16CF6C}" type="parTrans" cxnId="{B8DE7955-7991-4690-A60F-9F3D42040014}">
      <dgm:prSet/>
      <dgm:spPr/>
      <dgm:t>
        <a:bodyPr/>
        <a:lstStyle/>
        <a:p>
          <a:endParaRPr lang="en-US" b="1"/>
        </a:p>
      </dgm:t>
    </dgm:pt>
    <dgm:pt modelId="{318971D0-929A-4105-A539-9247501813D0}" type="sibTrans" cxnId="{B8DE7955-7991-4690-A60F-9F3D42040014}">
      <dgm:prSet/>
      <dgm:spPr/>
      <dgm:t>
        <a:bodyPr/>
        <a:lstStyle/>
        <a:p>
          <a:endParaRPr lang="en-US" b="1"/>
        </a:p>
      </dgm:t>
    </dgm:pt>
    <dgm:pt modelId="{879C2AF8-6292-4C34-95D0-02D16B7FE938}">
      <dgm:prSet phldrT="[Text]"/>
      <dgm:spPr>
        <a:solidFill>
          <a:srgbClr val="A31D30"/>
        </a:solidFill>
        <a:effectLst>
          <a:outerShdw blurRad="63500" sx="102000" sy="102000" algn="ctr" rotWithShape="0">
            <a:prstClr val="black">
              <a:alpha val="40000"/>
            </a:prstClr>
          </a:outerShdw>
        </a:effectLst>
      </dgm:spPr>
      <dgm:t>
        <a:bodyPr/>
        <a:lstStyle/>
        <a:p>
          <a:r>
            <a:rPr lang="en-US" b="1" dirty="0"/>
            <a:t>Collect performance data</a:t>
          </a:r>
        </a:p>
      </dgm:t>
    </dgm:pt>
    <dgm:pt modelId="{600CD1AD-6673-435C-A0CA-557D074B21E5}" type="parTrans" cxnId="{6E9D95D4-E5D5-4F56-A301-7D9A308EB179}">
      <dgm:prSet/>
      <dgm:spPr/>
      <dgm:t>
        <a:bodyPr/>
        <a:lstStyle/>
        <a:p>
          <a:endParaRPr lang="en-US" b="1"/>
        </a:p>
      </dgm:t>
    </dgm:pt>
    <dgm:pt modelId="{C197F64E-2F5B-4FBD-A25B-FF6BE79970E1}" type="sibTrans" cxnId="{6E9D95D4-E5D5-4F56-A301-7D9A308EB179}">
      <dgm:prSet/>
      <dgm:spPr/>
      <dgm:t>
        <a:bodyPr/>
        <a:lstStyle/>
        <a:p>
          <a:endParaRPr lang="en-US" b="1"/>
        </a:p>
      </dgm:t>
    </dgm:pt>
    <dgm:pt modelId="{95C2D523-8BB0-4BD6-9A11-61640753C5E2}">
      <dgm:prSet phldrT="[Text]"/>
      <dgm:spPr>
        <a:solidFill>
          <a:srgbClr val="C7233A"/>
        </a:solidFill>
        <a:effectLst>
          <a:outerShdw blurRad="63500" sx="102000" sy="102000" algn="ctr" rotWithShape="0">
            <a:prstClr val="black">
              <a:alpha val="40000"/>
            </a:prstClr>
          </a:outerShdw>
        </a:effectLst>
      </dgm:spPr>
      <dgm:t>
        <a:bodyPr/>
        <a:lstStyle/>
        <a:p>
          <a:r>
            <a:rPr lang="en-US" b="1" dirty="0"/>
            <a:t>Review some grant modifications</a:t>
          </a:r>
        </a:p>
      </dgm:t>
    </dgm:pt>
    <dgm:pt modelId="{147DA9A5-1DC9-40EA-880A-0EA4718ABA89}" type="parTrans" cxnId="{947C6688-7C86-4716-B585-20E1D31CCC43}">
      <dgm:prSet/>
      <dgm:spPr/>
      <dgm:t>
        <a:bodyPr/>
        <a:lstStyle/>
        <a:p>
          <a:endParaRPr lang="en-US" b="1"/>
        </a:p>
      </dgm:t>
    </dgm:pt>
    <dgm:pt modelId="{5B362E8C-7944-47A4-BD8B-F53A0F5E5992}" type="sibTrans" cxnId="{947C6688-7C86-4716-B585-20E1D31CCC43}">
      <dgm:prSet/>
      <dgm:spPr/>
      <dgm:t>
        <a:bodyPr/>
        <a:lstStyle/>
        <a:p>
          <a:endParaRPr lang="en-US" b="1"/>
        </a:p>
      </dgm:t>
    </dgm:pt>
    <dgm:pt modelId="{E2054BA4-7023-4F6D-A21C-A6E0CA791E76}" type="pres">
      <dgm:prSet presAssocID="{67635692-F0D8-4139-87C4-07C087A143F6}" presName="diagram" presStyleCnt="0">
        <dgm:presLayoutVars>
          <dgm:dir/>
          <dgm:resizeHandles val="exact"/>
        </dgm:presLayoutVars>
      </dgm:prSet>
      <dgm:spPr/>
    </dgm:pt>
    <dgm:pt modelId="{442D6654-E621-4B4F-8C82-8138570D6A41}" type="pres">
      <dgm:prSet presAssocID="{BA6143FD-2AAD-4CF0-AF70-E1BEF4F44F19}" presName="node" presStyleLbl="node1" presStyleIdx="0" presStyleCnt="6">
        <dgm:presLayoutVars>
          <dgm:bulletEnabled val="1"/>
        </dgm:presLayoutVars>
      </dgm:prSet>
      <dgm:spPr/>
    </dgm:pt>
    <dgm:pt modelId="{8887E088-9593-424F-8069-1EE0D9CF19ED}" type="pres">
      <dgm:prSet presAssocID="{0CDED897-F025-4B79-937E-03B8BDF21F08}" presName="sibTrans" presStyleCnt="0"/>
      <dgm:spPr/>
    </dgm:pt>
    <dgm:pt modelId="{11EBE290-1B88-49D0-8C38-ACC52707A7F1}" type="pres">
      <dgm:prSet presAssocID="{206BB731-27D4-4E87-93A2-5FA7401CA943}" presName="node" presStyleLbl="node1" presStyleIdx="1" presStyleCnt="6">
        <dgm:presLayoutVars>
          <dgm:bulletEnabled val="1"/>
        </dgm:presLayoutVars>
      </dgm:prSet>
      <dgm:spPr/>
    </dgm:pt>
    <dgm:pt modelId="{74171B43-7927-49B1-B994-0E35F767F127}" type="pres">
      <dgm:prSet presAssocID="{CE885C18-7C7B-4AC6-BF0C-6F6694CC15E4}" presName="sibTrans" presStyleCnt="0"/>
      <dgm:spPr/>
    </dgm:pt>
    <dgm:pt modelId="{6B37707A-BA01-48B2-B476-0D2EE1FEB46A}" type="pres">
      <dgm:prSet presAssocID="{3B214536-2686-4909-947F-52B9DE364A05}" presName="node" presStyleLbl="node1" presStyleIdx="2" presStyleCnt="6">
        <dgm:presLayoutVars>
          <dgm:bulletEnabled val="1"/>
        </dgm:presLayoutVars>
      </dgm:prSet>
      <dgm:spPr/>
    </dgm:pt>
    <dgm:pt modelId="{FF8EA0BA-A73D-487E-8CEA-3B12AC05B45B}" type="pres">
      <dgm:prSet presAssocID="{B4B35726-93B5-4189-BE92-B45C395B0531}" presName="sibTrans" presStyleCnt="0"/>
      <dgm:spPr/>
    </dgm:pt>
    <dgm:pt modelId="{8198949B-1727-42E7-9BF5-AB0910BB4C98}" type="pres">
      <dgm:prSet presAssocID="{E9BC1228-F715-4AF1-A04B-DC5D64BF741D}" presName="node" presStyleLbl="node1" presStyleIdx="3" presStyleCnt="6">
        <dgm:presLayoutVars>
          <dgm:bulletEnabled val="1"/>
        </dgm:presLayoutVars>
      </dgm:prSet>
      <dgm:spPr/>
    </dgm:pt>
    <dgm:pt modelId="{262AB699-AAEC-4EF6-95AC-C1F3155F90E8}" type="pres">
      <dgm:prSet presAssocID="{318971D0-929A-4105-A539-9247501813D0}" presName="sibTrans" presStyleCnt="0"/>
      <dgm:spPr/>
    </dgm:pt>
    <dgm:pt modelId="{507A3C79-874F-40CE-AD1D-0DECFC3D9485}" type="pres">
      <dgm:prSet presAssocID="{879C2AF8-6292-4C34-95D0-02D16B7FE938}" presName="node" presStyleLbl="node1" presStyleIdx="4" presStyleCnt="6">
        <dgm:presLayoutVars>
          <dgm:bulletEnabled val="1"/>
        </dgm:presLayoutVars>
      </dgm:prSet>
      <dgm:spPr/>
    </dgm:pt>
    <dgm:pt modelId="{AD9DF2A8-EA13-40A6-8B8B-0EEE0E0F0948}" type="pres">
      <dgm:prSet presAssocID="{C197F64E-2F5B-4FBD-A25B-FF6BE79970E1}" presName="sibTrans" presStyleCnt="0"/>
      <dgm:spPr/>
    </dgm:pt>
    <dgm:pt modelId="{F744DA43-1EFB-467D-ACA2-1D0B8C72C9C0}" type="pres">
      <dgm:prSet presAssocID="{95C2D523-8BB0-4BD6-9A11-61640753C5E2}" presName="node" presStyleLbl="node1" presStyleIdx="5" presStyleCnt="6">
        <dgm:presLayoutVars>
          <dgm:bulletEnabled val="1"/>
        </dgm:presLayoutVars>
      </dgm:prSet>
      <dgm:spPr/>
    </dgm:pt>
  </dgm:ptLst>
  <dgm:cxnLst>
    <dgm:cxn modelId="{A2B13318-6612-4F06-A9EA-A8E0D0162B3A}" srcId="{67635692-F0D8-4139-87C4-07C087A143F6}" destId="{3B214536-2686-4909-947F-52B9DE364A05}" srcOrd="2" destOrd="0" parTransId="{C1B4FE3C-3D87-4A37-AFE4-4533F1F5EC14}" sibTransId="{B4B35726-93B5-4189-BE92-B45C395B0531}"/>
    <dgm:cxn modelId="{2343B12D-5AE3-408C-9271-A4DCD768938B}" type="presOf" srcId="{E9BC1228-F715-4AF1-A04B-DC5D64BF741D}" destId="{8198949B-1727-42E7-9BF5-AB0910BB4C98}" srcOrd="0" destOrd="0" presId="urn:microsoft.com/office/officeart/2005/8/layout/default"/>
    <dgm:cxn modelId="{47342944-44F3-4E43-8818-14B5DFAEB1F5}" type="presOf" srcId="{BA6143FD-2AAD-4CF0-AF70-E1BEF4F44F19}" destId="{442D6654-E621-4B4F-8C82-8138570D6A41}" srcOrd="0" destOrd="0" presId="urn:microsoft.com/office/officeart/2005/8/layout/default"/>
    <dgm:cxn modelId="{4498AC45-F7AF-4B25-A36E-1D9882D79787}" type="presOf" srcId="{67635692-F0D8-4139-87C4-07C087A143F6}" destId="{E2054BA4-7023-4F6D-A21C-A6E0CA791E76}" srcOrd="0" destOrd="0" presId="urn:microsoft.com/office/officeart/2005/8/layout/default"/>
    <dgm:cxn modelId="{B8DE7955-7991-4690-A60F-9F3D42040014}" srcId="{67635692-F0D8-4139-87C4-07C087A143F6}" destId="{E9BC1228-F715-4AF1-A04B-DC5D64BF741D}" srcOrd="3" destOrd="0" parTransId="{1D732341-26CB-4BEE-A1F2-8798AF16CF6C}" sibTransId="{318971D0-929A-4105-A539-9247501813D0}"/>
    <dgm:cxn modelId="{2750F857-0F5C-45F2-8311-07D9F92C5F0C}" type="presOf" srcId="{206BB731-27D4-4E87-93A2-5FA7401CA943}" destId="{11EBE290-1B88-49D0-8C38-ACC52707A7F1}" srcOrd="0" destOrd="0" presId="urn:microsoft.com/office/officeart/2005/8/layout/default"/>
    <dgm:cxn modelId="{947C6688-7C86-4716-B585-20E1D31CCC43}" srcId="{67635692-F0D8-4139-87C4-07C087A143F6}" destId="{95C2D523-8BB0-4BD6-9A11-61640753C5E2}" srcOrd="5" destOrd="0" parTransId="{147DA9A5-1DC9-40EA-880A-0EA4718ABA89}" sibTransId="{5B362E8C-7944-47A4-BD8B-F53A0F5E5992}"/>
    <dgm:cxn modelId="{FF844199-4B34-45DD-8E7E-03C2CCFA2A7B}" srcId="{67635692-F0D8-4139-87C4-07C087A143F6}" destId="{BA6143FD-2AAD-4CF0-AF70-E1BEF4F44F19}" srcOrd="0" destOrd="0" parTransId="{FCF9D2D9-033C-400C-9285-13774A77D51C}" sibTransId="{0CDED897-F025-4B79-937E-03B8BDF21F08}"/>
    <dgm:cxn modelId="{18F11A9E-3053-4C2B-813D-C4A309551021}" type="presOf" srcId="{95C2D523-8BB0-4BD6-9A11-61640753C5E2}" destId="{F744DA43-1EFB-467D-ACA2-1D0B8C72C9C0}" srcOrd="0" destOrd="0" presId="urn:microsoft.com/office/officeart/2005/8/layout/default"/>
    <dgm:cxn modelId="{A9FB88A4-171B-43DC-A580-A94C847C48EA}" srcId="{67635692-F0D8-4139-87C4-07C087A143F6}" destId="{206BB731-27D4-4E87-93A2-5FA7401CA943}" srcOrd="1" destOrd="0" parTransId="{F497E7C7-3F42-4BBE-B297-C5B2175C4EB5}" sibTransId="{CE885C18-7C7B-4AC6-BF0C-6F6694CC15E4}"/>
    <dgm:cxn modelId="{5EC997C6-B323-423A-A6C0-32ABA4C89E0A}" type="presOf" srcId="{3B214536-2686-4909-947F-52B9DE364A05}" destId="{6B37707A-BA01-48B2-B476-0D2EE1FEB46A}" srcOrd="0" destOrd="0" presId="urn:microsoft.com/office/officeart/2005/8/layout/default"/>
    <dgm:cxn modelId="{6E9D95D4-E5D5-4F56-A301-7D9A308EB179}" srcId="{67635692-F0D8-4139-87C4-07C087A143F6}" destId="{879C2AF8-6292-4C34-95D0-02D16B7FE938}" srcOrd="4" destOrd="0" parTransId="{600CD1AD-6673-435C-A0CA-557D074B21E5}" sibTransId="{C197F64E-2F5B-4FBD-A25B-FF6BE79970E1}"/>
    <dgm:cxn modelId="{2B599EF4-98BB-4BA5-BD48-69F1A920F515}" type="presOf" srcId="{879C2AF8-6292-4C34-95D0-02D16B7FE938}" destId="{507A3C79-874F-40CE-AD1D-0DECFC3D9485}" srcOrd="0" destOrd="0" presId="urn:microsoft.com/office/officeart/2005/8/layout/default"/>
    <dgm:cxn modelId="{BB263774-3242-4BB1-B435-8280236A93ED}" type="presParOf" srcId="{E2054BA4-7023-4F6D-A21C-A6E0CA791E76}" destId="{442D6654-E621-4B4F-8C82-8138570D6A41}" srcOrd="0" destOrd="0" presId="urn:microsoft.com/office/officeart/2005/8/layout/default"/>
    <dgm:cxn modelId="{312190A7-AB35-4267-8877-C3F459678E89}" type="presParOf" srcId="{E2054BA4-7023-4F6D-A21C-A6E0CA791E76}" destId="{8887E088-9593-424F-8069-1EE0D9CF19ED}" srcOrd="1" destOrd="0" presId="urn:microsoft.com/office/officeart/2005/8/layout/default"/>
    <dgm:cxn modelId="{09CD41FF-1F1D-46AC-8A5E-139BFD0A56D9}" type="presParOf" srcId="{E2054BA4-7023-4F6D-A21C-A6E0CA791E76}" destId="{11EBE290-1B88-49D0-8C38-ACC52707A7F1}" srcOrd="2" destOrd="0" presId="urn:microsoft.com/office/officeart/2005/8/layout/default"/>
    <dgm:cxn modelId="{F2D07566-10A0-4FF4-A2F1-AE7DE6267FA7}" type="presParOf" srcId="{E2054BA4-7023-4F6D-A21C-A6E0CA791E76}" destId="{74171B43-7927-49B1-B994-0E35F767F127}" srcOrd="3" destOrd="0" presId="urn:microsoft.com/office/officeart/2005/8/layout/default"/>
    <dgm:cxn modelId="{51DBDA27-200C-46EE-AD09-633111499E73}" type="presParOf" srcId="{E2054BA4-7023-4F6D-A21C-A6E0CA791E76}" destId="{6B37707A-BA01-48B2-B476-0D2EE1FEB46A}" srcOrd="4" destOrd="0" presId="urn:microsoft.com/office/officeart/2005/8/layout/default"/>
    <dgm:cxn modelId="{3BD718DC-90FD-4F48-8CD5-7E6A4BDE841B}" type="presParOf" srcId="{E2054BA4-7023-4F6D-A21C-A6E0CA791E76}" destId="{FF8EA0BA-A73D-487E-8CEA-3B12AC05B45B}" srcOrd="5" destOrd="0" presId="urn:microsoft.com/office/officeart/2005/8/layout/default"/>
    <dgm:cxn modelId="{4F3D9472-AC8A-4553-827E-8818B228C1CC}" type="presParOf" srcId="{E2054BA4-7023-4F6D-A21C-A6E0CA791E76}" destId="{8198949B-1727-42E7-9BF5-AB0910BB4C98}" srcOrd="6" destOrd="0" presId="urn:microsoft.com/office/officeart/2005/8/layout/default"/>
    <dgm:cxn modelId="{1E019BEA-7F24-49A7-9E19-120E4E0D02A7}" type="presParOf" srcId="{E2054BA4-7023-4F6D-A21C-A6E0CA791E76}" destId="{262AB699-AAEC-4EF6-95AC-C1F3155F90E8}" srcOrd="7" destOrd="0" presId="urn:microsoft.com/office/officeart/2005/8/layout/default"/>
    <dgm:cxn modelId="{CA5B5A43-210F-4687-8566-B2DBEC0F6839}" type="presParOf" srcId="{E2054BA4-7023-4F6D-A21C-A6E0CA791E76}" destId="{507A3C79-874F-40CE-AD1D-0DECFC3D9485}" srcOrd="8" destOrd="0" presId="urn:microsoft.com/office/officeart/2005/8/layout/default"/>
    <dgm:cxn modelId="{6BFF8E05-FAE0-4D8F-8B5F-F2B5577DF7B0}" type="presParOf" srcId="{E2054BA4-7023-4F6D-A21C-A6E0CA791E76}" destId="{AD9DF2A8-EA13-40A6-8B8B-0EEE0E0F0948}" srcOrd="9" destOrd="0" presId="urn:microsoft.com/office/officeart/2005/8/layout/default"/>
    <dgm:cxn modelId="{6BC0E5F1-5722-4E52-B4E9-A92C2EE1D77E}" type="presParOf" srcId="{E2054BA4-7023-4F6D-A21C-A6E0CA791E76}" destId="{F744DA43-1EFB-467D-ACA2-1D0B8C72C9C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A4A94A-6F1B-4A8B-8292-7C245A203CAC}"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09A8953C-2A04-49ED-ADBD-70B04309E118}">
      <dgm:prSet phldrT="[Text]"/>
      <dgm:spPr>
        <a:solidFill>
          <a:schemeClr val="tx2">
            <a:lumMod val="90000"/>
            <a:lumOff val="10000"/>
          </a:schemeClr>
        </a:solidFill>
      </dgm:spPr>
      <dgm:t>
        <a:bodyPr/>
        <a:lstStyle/>
        <a:p>
          <a:r>
            <a:rPr lang="en-US" dirty="0"/>
            <a:t>Write a formal letter of request addressed to your Grant Officer.</a:t>
          </a:r>
        </a:p>
      </dgm:t>
    </dgm:pt>
    <dgm:pt modelId="{08D657E0-3DBC-4375-8E4F-D349E33FF278}" type="parTrans" cxnId="{5DDF4D42-0A8E-43A1-98E5-F9F515DB79F0}">
      <dgm:prSet/>
      <dgm:spPr/>
      <dgm:t>
        <a:bodyPr/>
        <a:lstStyle/>
        <a:p>
          <a:endParaRPr lang="en-US"/>
        </a:p>
      </dgm:t>
    </dgm:pt>
    <dgm:pt modelId="{8A8AC276-3207-4212-A85D-F4E81C039B18}" type="sibTrans" cxnId="{5DDF4D42-0A8E-43A1-98E5-F9F515DB79F0}">
      <dgm:prSet/>
      <dgm:spPr/>
      <dgm:t>
        <a:bodyPr/>
        <a:lstStyle/>
        <a:p>
          <a:endParaRPr lang="en-US"/>
        </a:p>
      </dgm:t>
    </dgm:pt>
    <dgm:pt modelId="{F9B415C2-C859-4E51-99C2-0070FFB89DEB}">
      <dgm:prSet phldrT="[Text]"/>
      <dgm:spPr>
        <a:solidFill>
          <a:schemeClr val="accent6">
            <a:lumMod val="75000"/>
          </a:schemeClr>
        </a:solidFill>
      </dgm:spPr>
      <dgm:t>
        <a:bodyPr/>
        <a:lstStyle/>
        <a:p>
          <a:r>
            <a:rPr lang="en-US" dirty="0"/>
            <a:t>Include modification type, Closing the Skills Gap grant number, and justification for request.</a:t>
          </a:r>
        </a:p>
      </dgm:t>
    </dgm:pt>
    <dgm:pt modelId="{060A4BFE-CC26-4ABB-ADB5-2DDD01B0B291}" type="parTrans" cxnId="{B52DB517-DEDA-4202-8CFE-768957963CFB}">
      <dgm:prSet/>
      <dgm:spPr/>
      <dgm:t>
        <a:bodyPr/>
        <a:lstStyle/>
        <a:p>
          <a:endParaRPr lang="en-US"/>
        </a:p>
      </dgm:t>
    </dgm:pt>
    <dgm:pt modelId="{1F61913A-7D06-4E62-9408-3FF2E198C9F9}" type="sibTrans" cxnId="{B52DB517-DEDA-4202-8CFE-768957963CFB}">
      <dgm:prSet/>
      <dgm:spPr/>
      <dgm:t>
        <a:bodyPr/>
        <a:lstStyle/>
        <a:p>
          <a:endParaRPr lang="en-US"/>
        </a:p>
      </dgm:t>
    </dgm:pt>
    <dgm:pt modelId="{70DF41E4-6937-4A71-A16A-02ABF24C58B8}">
      <dgm:prSet phldrT="[Text]"/>
      <dgm:spPr>
        <a:solidFill>
          <a:srgbClr val="0064A2"/>
        </a:solidFill>
      </dgm:spPr>
      <dgm:t>
        <a:bodyPr/>
        <a:lstStyle/>
        <a:p>
          <a:r>
            <a:rPr lang="en-US" dirty="0"/>
            <a:t>Submit the final letter, signed by your signatory to FPO, with a copy to the Program Office.</a:t>
          </a:r>
        </a:p>
      </dgm:t>
    </dgm:pt>
    <dgm:pt modelId="{0C0240C4-7031-4440-81C4-B7F64FF5DF52}" type="parTrans" cxnId="{3AE9BE41-2845-4761-B1C4-21F619F45ADF}">
      <dgm:prSet/>
      <dgm:spPr/>
      <dgm:t>
        <a:bodyPr/>
        <a:lstStyle/>
        <a:p>
          <a:endParaRPr lang="en-US"/>
        </a:p>
      </dgm:t>
    </dgm:pt>
    <dgm:pt modelId="{B36F4A34-9CC0-4394-BFE2-92CEEC781054}" type="sibTrans" cxnId="{3AE9BE41-2845-4761-B1C4-21F619F45ADF}">
      <dgm:prSet/>
      <dgm:spPr/>
      <dgm:t>
        <a:bodyPr/>
        <a:lstStyle/>
        <a:p>
          <a:endParaRPr lang="en-US"/>
        </a:p>
      </dgm:t>
    </dgm:pt>
    <dgm:pt modelId="{E1F8B4F7-37A4-4081-9858-90560C5DCAEA}">
      <dgm:prSet phldrT="[Text]"/>
      <dgm:spPr>
        <a:solidFill>
          <a:schemeClr val="tx2">
            <a:lumMod val="75000"/>
            <a:lumOff val="25000"/>
          </a:schemeClr>
        </a:solidFill>
      </dgm:spPr>
      <dgm:t>
        <a:bodyPr/>
        <a:lstStyle/>
        <a:p>
          <a:r>
            <a:rPr lang="en-US" dirty="0"/>
            <a:t>FPO forwards request to Grant Officer.</a:t>
          </a:r>
        </a:p>
      </dgm:t>
    </dgm:pt>
    <dgm:pt modelId="{759E107F-4CB4-43AE-A5C4-291C4DC4607F}" type="parTrans" cxnId="{BE63FDE2-DB7D-4D9F-9DB9-12772FA87E98}">
      <dgm:prSet/>
      <dgm:spPr/>
      <dgm:t>
        <a:bodyPr/>
        <a:lstStyle/>
        <a:p>
          <a:endParaRPr lang="en-US"/>
        </a:p>
      </dgm:t>
    </dgm:pt>
    <dgm:pt modelId="{ADD66BB5-AB25-4EAF-89AA-E76CE8054457}" type="sibTrans" cxnId="{BE63FDE2-DB7D-4D9F-9DB9-12772FA87E98}">
      <dgm:prSet/>
      <dgm:spPr/>
      <dgm:t>
        <a:bodyPr/>
        <a:lstStyle/>
        <a:p>
          <a:endParaRPr lang="en-US"/>
        </a:p>
      </dgm:t>
    </dgm:pt>
    <dgm:pt modelId="{DD780E57-8866-48F5-B0C3-F467C8188B0C}" type="pres">
      <dgm:prSet presAssocID="{DFA4A94A-6F1B-4A8B-8292-7C245A203CAC}" presName="CompostProcess" presStyleCnt="0">
        <dgm:presLayoutVars>
          <dgm:dir/>
          <dgm:resizeHandles val="exact"/>
        </dgm:presLayoutVars>
      </dgm:prSet>
      <dgm:spPr/>
    </dgm:pt>
    <dgm:pt modelId="{290109CF-16D1-417F-98C1-C54DA8E68A60}" type="pres">
      <dgm:prSet presAssocID="{DFA4A94A-6F1B-4A8B-8292-7C245A203CAC}" presName="arrow" presStyleLbl="bgShp" presStyleIdx="0" presStyleCnt="1" custLinFactNeighborX="-1591" custLinFactNeighborY="-2377"/>
      <dgm:spPr/>
    </dgm:pt>
    <dgm:pt modelId="{C5A51F40-9AFC-4860-9569-6D13607EEAE3}" type="pres">
      <dgm:prSet presAssocID="{DFA4A94A-6F1B-4A8B-8292-7C245A203CAC}" presName="linearProcess" presStyleCnt="0"/>
      <dgm:spPr/>
    </dgm:pt>
    <dgm:pt modelId="{7F96408F-3E47-4876-B6BE-313F14ED3CE4}" type="pres">
      <dgm:prSet presAssocID="{09A8953C-2A04-49ED-ADBD-70B04309E118}" presName="textNode" presStyleLbl="node1" presStyleIdx="0" presStyleCnt="4">
        <dgm:presLayoutVars>
          <dgm:bulletEnabled val="1"/>
        </dgm:presLayoutVars>
      </dgm:prSet>
      <dgm:spPr/>
    </dgm:pt>
    <dgm:pt modelId="{E09D0BCC-4E23-4A77-82F3-24532B4C8CD4}" type="pres">
      <dgm:prSet presAssocID="{8A8AC276-3207-4212-A85D-F4E81C039B18}" presName="sibTrans" presStyleCnt="0"/>
      <dgm:spPr/>
    </dgm:pt>
    <dgm:pt modelId="{C8A77895-05C6-419D-9942-BA011AD1FD22}" type="pres">
      <dgm:prSet presAssocID="{F9B415C2-C859-4E51-99C2-0070FFB89DEB}" presName="textNode" presStyleLbl="node1" presStyleIdx="1" presStyleCnt="4">
        <dgm:presLayoutVars>
          <dgm:bulletEnabled val="1"/>
        </dgm:presLayoutVars>
      </dgm:prSet>
      <dgm:spPr/>
    </dgm:pt>
    <dgm:pt modelId="{D363F8F8-D2BA-41FE-83D3-308A0FD8296C}" type="pres">
      <dgm:prSet presAssocID="{1F61913A-7D06-4E62-9408-3FF2E198C9F9}" presName="sibTrans" presStyleCnt="0"/>
      <dgm:spPr/>
    </dgm:pt>
    <dgm:pt modelId="{3A97155D-3E89-4475-8F40-3A7E4BB416BB}" type="pres">
      <dgm:prSet presAssocID="{70DF41E4-6937-4A71-A16A-02ABF24C58B8}" presName="textNode" presStyleLbl="node1" presStyleIdx="2" presStyleCnt="4">
        <dgm:presLayoutVars>
          <dgm:bulletEnabled val="1"/>
        </dgm:presLayoutVars>
      </dgm:prSet>
      <dgm:spPr/>
    </dgm:pt>
    <dgm:pt modelId="{34C88A1B-BCB9-4EAE-8D28-C112C1C187E5}" type="pres">
      <dgm:prSet presAssocID="{B36F4A34-9CC0-4394-BFE2-92CEEC781054}" presName="sibTrans" presStyleCnt="0"/>
      <dgm:spPr/>
    </dgm:pt>
    <dgm:pt modelId="{ED5A4A1B-43CD-4290-9982-31A66B82A379}" type="pres">
      <dgm:prSet presAssocID="{E1F8B4F7-37A4-4081-9858-90560C5DCAEA}" presName="textNode" presStyleLbl="node1" presStyleIdx="3" presStyleCnt="4">
        <dgm:presLayoutVars>
          <dgm:bulletEnabled val="1"/>
        </dgm:presLayoutVars>
      </dgm:prSet>
      <dgm:spPr/>
    </dgm:pt>
  </dgm:ptLst>
  <dgm:cxnLst>
    <dgm:cxn modelId="{B52DB517-DEDA-4202-8CFE-768957963CFB}" srcId="{DFA4A94A-6F1B-4A8B-8292-7C245A203CAC}" destId="{F9B415C2-C859-4E51-99C2-0070FFB89DEB}" srcOrd="1" destOrd="0" parTransId="{060A4BFE-CC26-4ABB-ADB5-2DDD01B0B291}" sibTransId="{1F61913A-7D06-4E62-9408-3FF2E198C9F9}"/>
    <dgm:cxn modelId="{3906652F-3166-4123-87BB-E8B6A4E34B70}" type="presOf" srcId="{70DF41E4-6937-4A71-A16A-02ABF24C58B8}" destId="{3A97155D-3E89-4475-8F40-3A7E4BB416BB}" srcOrd="0" destOrd="0" presId="urn:microsoft.com/office/officeart/2005/8/layout/hProcess9"/>
    <dgm:cxn modelId="{3AE9BE41-2845-4761-B1C4-21F619F45ADF}" srcId="{DFA4A94A-6F1B-4A8B-8292-7C245A203CAC}" destId="{70DF41E4-6937-4A71-A16A-02ABF24C58B8}" srcOrd="2" destOrd="0" parTransId="{0C0240C4-7031-4440-81C4-B7F64FF5DF52}" sibTransId="{B36F4A34-9CC0-4394-BFE2-92CEEC781054}"/>
    <dgm:cxn modelId="{5DDF4D42-0A8E-43A1-98E5-F9F515DB79F0}" srcId="{DFA4A94A-6F1B-4A8B-8292-7C245A203CAC}" destId="{09A8953C-2A04-49ED-ADBD-70B04309E118}" srcOrd="0" destOrd="0" parTransId="{08D657E0-3DBC-4375-8E4F-D349E33FF278}" sibTransId="{8A8AC276-3207-4212-A85D-F4E81C039B18}"/>
    <dgm:cxn modelId="{BD60306A-8F8A-40F3-B9F1-E0B9A88369E8}" type="presOf" srcId="{F9B415C2-C859-4E51-99C2-0070FFB89DEB}" destId="{C8A77895-05C6-419D-9942-BA011AD1FD22}" srcOrd="0" destOrd="0" presId="urn:microsoft.com/office/officeart/2005/8/layout/hProcess9"/>
    <dgm:cxn modelId="{6025E1A0-D6D2-4E06-B1BC-F380C1738C2A}" type="presOf" srcId="{E1F8B4F7-37A4-4081-9858-90560C5DCAEA}" destId="{ED5A4A1B-43CD-4290-9982-31A66B82A379}" srcOrd="0" destOrd="0" presId="urn:microsoft.com/office/officeart/2005/8/layout/hProcess9"/>
    <dgm:cxn modelId="{458D12C0-3991-46C1-B000-6D54330E331D}" type="presOf" srcId="{09A8953C-2A04-49ED-ADBD-70B04309E118}" destId="{7F96408F-3E47-4876-B6BE-313F14ED3CE4}" srcOrd="0" destOrd="0" presId="urn:microsoft.com/office/officeart/2005/8/layout/hProcess9"/>
    <dgm:cxn modelId="{BE63FDE2-DB7D-4D9F-9DB9-12772FA87E98}" srcId="{DFA4A94A-6F1B-4A8B-8292-7C245A203CAC}" destId="{E1F8B4F7-37A4-4081-9858-90560C5DCAEA}" srcOrd="3" destOrd="0" parTransId="{759E107F-4CB4-43AE-A5C4-291C4DC4607F}" sibTransId="{ADD66BB5-AB25-4EAF-89AA-E76CE8054457}"/>
    <dgm:cxn modelId="{FE7C3AFE-754B-43A0-A3D8-5E23F8F3B19E}" type="presOf" srcId="{DFA4A94A-6F1B-4A8B-8292-7C245A203CAC}" destId="{DD780E57-8866-48F5-B0C3-F467C8188B0C}" srcOrd="0" destOrd="0" presId="urn:microsoft.com/office/officeart/2005/8/layout/hProcess9"/>
    <dgm:cxn modelId="{DE140608-7EB9-45F8-8D60-EE1B024928A1}" type="presParOf" srcId="{DD780E57-8866-48F5-B0C3-F467C8188B0C}" destId="{290109CF-16D1-417F-98C1-C54DA8E68A60}" srcOrd="0" destOrd="0" presId="urn:microsoft.com/office/officeart/2005/8/layout/hProcess9"/>
    <dgm:cxn modelId="{A76C8994-775B-43B5-A67E-D068B690E746}" type="presParOf" srcId="{DD780E57-8866-48F5-B0C3-F467C8188B0C}" destId="{C5A51F40-9AFC-4860-9569-6D13607EEAE3}" srcOrd="1" destOrd="0" presId="urn:microsoft.com/office/officeart/2005/8/layout/hProcess9"/>
    <dgm:cxn modelId="{BE048249-9271-4007-945A-022F6D7EDEF8}" type="presParOf" srcId="{C5A51F40-9AFC-4860-9569-6D13607EEAE3}" destId="{7F96408F-3E47-4876-B6BE-313F14ED3CE4}" srcOrd="0" destOrd="0" presId="urn:microsoft.com/office/officeart/2005/8/layout/hProcess9"/>
    <dgm:cxn modelId="{29592549-FAA0-4444-8E62-A247CB7F46D5}" type="presParOf" srcId="{C5A51F40-9AFC-4860-9569-6D13607EEAE3}" destId="{E09D0BCC-4E23-4A77-82F3-24532B4C8CD4}" srcOrd="1" destOrd="0" presId="urn:microsoft.com/office/officeart/2005/8/layout/hProcess9"/>
    <dgm:cxn modelId="{9CAF962E-93F4-451F-A0A5-F6A1BE4B0C3D}" type="presParOf" srcId="{C5A51F40-9AFC-4860-9569-6D13607EEAE3}" destId="{C8A77895-05C6-419D-9942-BA011AD1FD22}" srcOrd="2" destOrd="0" presId="urn:microsoft.com/office/officeart/2005/8/layout/hProcess9"/>
    <dgm:cxn modelId="{CED53F66-033D-4D34-8739-A09518291D44}" type="presParOf" srcId="{C5A51F40-9AFC-4860-9569-6D13607EEAE3}" destId="{D363F8F8-D2BA-41FE-83D3-308A0FD8296C}" srcOrd="3" destOrd="0" presId="urn:microsoft.com/office/officeart/2005/8/layout/hProcess9"/>
    <dgm:cxn modelId="{1352BF93-4071-4AA1-86B0-29FA7BBF2E06}" type="presParOf" srcId="{C5A51F40-9AFC-4860-9569-6D13607EEAE3}" destId="{3A97155D-3E89-4475-8F40-3A7E4BB416BB}" srcOrd="4" destOrd="0" presId="urn:microsoft.com/office/officeart/2005/8/layout/hProcess9"/>
    <dgm:cxn modelId="{27A7C787-B210-41EE-B196-4990A852CFE1}" type="presParOf" srcId="{C5A51F40-9AFC-4860-9569-6D13607EEAE3}" destId="{34C88A1B-BCB9-4EAE-8D28-C112C1C187E5}" srcOrd="5" destOrd="0" presId="urn:microsoft.com/office/officeart/2005/8/layout/hProcess9"/>
    <dgm:cxn modelId="{C992C297-69FE-4BB1-80D7-06D012A99AD8}" type="presParOf" srcId="{C5A51F40-9AFC-4860-9569-6D13607EEAE3}" destId="{ED5A4A1B-43CD-4290-9982-31A66B82A379}"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9B913C-4340-442F-AA41-6884474727CD}" type="doc">
      <dgm:prSet loTypeId="urn:microsoft.com/office/officeart/2005/8/layout/StepDownProcess" loCatId="process" qsTypeId="urn:microsoft.com/office/officeart/2005/8/quickstyle/simple5" qsCatId="simple" csTypeId="urn:microsoft.com/office/officeart/2005/8/colors/accent1_3" csCatId="accent1" phldr="1"/>
      <dgm:spPr/>
      <dgm:t>
        <a:bodyPr/>
        <a:lstStyle/>
        <a:p>
          <a:endParaRPr lang="en-US"/>
        </a:p>
      </dgm:t>
    </dgm:pt>
    <dgm:pt modelId="{8839164B-98D1-4A30-B584-B12DCB183BF6}">
      <dgm:prSet phldrT="[Text]" custT="1"/>
      <dgm:spPr/>
      <dgm:t>
        <a:bodyPr/>
        <a:lstStyle/>
        <a:p>
          <a:r>
            <a:rPr lang="en-US" sz="2400" dirty="0"/>
            <a:t>Your FPO reviews the modifications</a:t>
          </a:r>
        </a:p>
      </dgm:t>
    </dgm:pt>
    <dgm:pt modelId="{C2873EA8-D342-4E9B-B8E6-04092A58798C}" type="parTrans" cxnId="{1AD87B17-F6C0-418D-BC68-C9E164D066B9}">
      <dgm:prSet/>
      <dgm:spPr/>
      <dgm:t>
        <a:bodyPr/>
        <a:lstStyle/>
        <a:p>
          <a:endParaRPr lang="en-US" sz="2000"/>
        </a:p>
      </dgm:t>
    </dgm:pt>
    <dgm:pt modelId="{195FFDE0-BBA0-4125-995A-84D5EB69A4D9}" type="sibTrans" cxnId="{1AD87B17-F6C0-418D-BC68-C9E164D066B9}">
      <dgm:prSet/>
      <dgm:spPr/>
      <dgm:t>
        <a:bodyPr/>
        <a:lstStyle/>
        <a:p>
          <a:endParaRPr lang="en-US" sz="2000"/>
        </a:p>
      </dgm:t>
    </dgm:pt>
    <dgm:pt modelId="{8CFEF61D-CABD-4AF4-A79F-E9E643EE630C}">
      <dgm:prSet phldrT="[Text]" custT="1"/>
      <dgm:spPr/>
      <dgm:t>
        <a:bodyPr/>
        <a:lstStyle/>
        <a:p>
          <a:r>
            <a:rPr lang="en-US" sz="2000" dirty="0"/>
            <a:t>Limited SOW modifications require review by Program Office</a:t>
          </a:r>
        </a:p>
      </dgm:t>
    </dgm:pt>
    <dgm:pt modelId="{42F9C090-5B7C-4FB6-8F26-F4A111EC6561}" type="parTrans" cxnId="{5704080E-5668-4487-B57B-9B837EB5F708}">
      <dgm:prSet/>
      <dgm:spPr/>
      <dgm:t>
        <a:bodyPr/>
        <a:lstStyle/>
        <a:p>
          <a:endParaRPr lang="en-US" sz="2000"/>
        </a:p>
      </dgm:t>
    </dgm:pt>
    <dgm:pt modelId="{39B5C51C-1D61-4F3A-A39F-87C5C31E8F32}" type="sibTrans" cxnId="{5704080E-5668-4487-B57B-9B837EB5F708}">
      <dgm:prSet/>
      <dgm:spPr/>
      <dgm:t>
        <a:bodyPr/>
        <a:lstStyle/>
        <a:p>
          <a:endParaRPr lang="en-US" sz="2000"/>
        </a:p>
      </dgm:t>
    </dgm:pt>
    <dgm:pt modelId="{F7CF8148-07EF-425C-9FF8-8F0429627DD1}">
      <dgm:prSet phldrT="[Text]" custT="1"/>
      <dgm:spPr>
        <a:solidFill>
          <a:schemeClr val="accent3">
            <a:lumMod val="75000"/>
            <a:lumOff val="25000"/>
          </a:schemeClr>
        </a:solidFill>
      </dgm:spPr>
      <dgm:t>
        <a:bodyPr/>
        <a:lstStyle/>
        <a:p>
          <a:r>
            <a:rPr lang="en-US" sz="2400" dirty="0"/>
            <a:t>National Grant Officer gives final approval</a:t>
          </a:r>
        </a:p>
      </dgm:t>
    </dgm:pt>
    <dgm:pt modelId="{186F20C4-82ED-4A0D-9D00-6064080F9862}" type="parTrans" cxnId="{BAE8F9BC-9FAB-4B23-9E76-08B17BFFF8D0}">
      <dgm:prSet/>
      <dgm:spPr/>
      <dgm:t>
        <a:bodyPr/>
        <a:lstStyle/>
        <a:p>
          <a:endParaRPr lang="en-US" sz="2000"/>
        </a:p>
      </dgm:t>
    </dgm:pt>
    <dgm:pt modelId="{37FBC03F-AA06-41A1-9F61-51E8D6E8BCE4}" type="sibTrans" cxnId="{BAE8F9BC-9FAB-4B23-9E76-08B17BFFF8D0}">
      <dgm:prSet/>
      <dgm:spPr/>
      <dgm:t>
        <a:bodyPr/>
        <a:lstStyle/>
        <a:p>
          <a:endParaRPr lang="en-US" sz="2000"/>
        </a:p>
      </dgm:t>
    </dgm:pt>
    <dgm:pt modelId="{2F7889B5-0B1D-4F70-B095-D0B5A52A233C}">
      <dgm:prSet phldrT="[Text]" custT="1"/>
      <dgm:spPr/>
      <dgm:t>
        <a:bodyPr/>
        <a:lstStyle/>
        <a:p>
          <a:r>
            <a:rPr lang="en-US" sz="2000" dirty="0"/>
            <a:t>Grantee receives copy signed by Grant Officer</a:t>
          </a:r>
        </a:p>
      </dgm:t>
    </dgm:pt>
    <dgm:pt modelId="{AC4F4DF4-4907-465A-A706-D6BAF0E61B2F}" type="parTrans" cxnId="{27184D44-534E-4F37-B36F-A167C1504DEB}">
      <dgm:prSet/>
      <dgm:spPr/>
      <dgm:t>
        <a:bodyPr/>
        <a:lstStyle/>
        <a:p>
          <a:endParaRPr lang="en-US" sz="2000"/>
        </a:p>
      </dgm:t>
    </dgm:pt>
    <dgm:pt modelId="{20AFE0AF-2C66-44B9-B298-AFA64FCCA914}" type="sibTrans" cxnId="{27184D44-534E-4F37-B36F-A167C1504DEB}">
      <dgm:prSet/>
      <dgm:spPr/>
      <dgm:t>
        <a:bodyPr/>
        <a:lstStyle/>
        <a:p>
          <a:endParaRPr lang="en-US" sz="2000"/>
        </a:p>
      </dgm:t>
    </dgm:pt>
    <dgm:pt modelId="{67257402-150E-4700-A773-631D496B73FF}">
      <dgm:prSet phldrT="[Text]" custT="1"/>
      <dgm:spPr/>
      <dgm:t>
        <a:bodyPr/>
        <a:lstStyle/>
        <a:p>
          <a:r>
            <a:rPr lang="en-US" sz="2000" dirty="0"/>
            <a:t>Regional Grant Officer can approve some budget modifications and equipment purchases</a:t>
          </a:r>
        </a:p>
      </dgm:t>
    </dgm:pt>
    <dgm:pt modelId="{FA5DA9CF-77AE-422B-B34E-4B30189A084B}" type="parTrans" cxnId="{98DA6FA6-BDAC-4854-BF1B-B8682DF448A5}">
      <dgm:prSet/>
      <dgm:spPr/>
      <dgm:t>
        <a:bodyPr/>
        <a:lstStyle/>
        <a:p>
          <a:endParaRPr lang="en-US" sz="2000"/>
        </a:p>
      </dgm:t>
    </dgm:pt>
    <dgm:pt modelId="{7CBF64AA-FDCB-4105-9044-866A92DFF115}" type="sibTrans" cxnId="{98DA6FA6-BDAC-4854-BF1B-B8682DF448A5}">
      <dgm:prSet/>
      <dgm:spPr/>
      <dgm:t>
        <a:bodyPr/>
        <a:lstStyle/>
        <a:p>
          <a:endParaRPr lang="en-US" sz="2000"/>
        </a:p>
      </dgm:t>
    </dgm:pt>
    <dgm:pt modelId="{0EA48D9E-2B8B-4CC1-9623-27EBC4C3795C}">
      <dgm:prSet phldrT="[Text]" custT="1"/>
      <dgm:spPr/>
      <dgm:t>
        <a:bodyPr/>
        <a:lstStyle/>
        <a:p>
          <a:r>
            <a:rPr lang="en-US" sz="2000" dirty="0"/>
            <a:t>Otherwise, regional management sends to National Grant Officer for review</a:t>
          </a:r>
        </a:p>
      </dgm:t>
    </dgm:pt>
    <dgm:pt modelId="{F6943858-02F7-4FBD-9B60-00E73FE3CFF5}" type="parTrans" cxnId="{6A240E75-CFAA-4D01-B21D-2EAA83DFA590}">
      <dgm:prSet/>
      <dgm:spPr/>
      <dgm:t>
        <a:bodyPr/>
        <a:lstStyle/>
        <a:p>
          <a:endParaRPr lang="en-US" sz="2000"/>
        </a:p>
      </dgm:t>
    </dgm:pt>
    <dgm:pt modelId="{ABFC549A-4ED0-4D16-B5DE-F3671ED1B2F1}" type="sibTrans" cxnId="{6A240E75-CFAA-4D01-B21D-2EAA83DFA590}">
      <dgm:prSet/>
      <dgm:spPr/>
      <dgm:t>
        <a:bodyPr/>
        <a:lstStyle/>
        <a:p>
          <a:endParaRPr lang="en-US" sz="2000"/>
        </a:p>
      </dgm:t>
    </dgm:pt>
    <dgm:pt modelId="{EC7CF020-ABA2-430F-A301-BC8C9311CCCC}" type="pres">
      <dgm:prSet presAssocID="{B69B913C-4340-442F-AA41-6884474727CD}" presName="rootnode" presStyleCnt="0">
        <dgm:presLayoutVars>
          <dgm:chMax/>
          <dgm:chPref/>
          <dgm:dir/>
          <dgm:animLvl val="lvl"/>
        </dgm:presLayoutVars>
      </dgm:prSet>
      <dgm:spPr/>
    </dgm:pt>
    <dgm:pt modelId="{15567966-42F6-47E8-A6CC-82AF2B12F302}" type="pres">
      <dgm:prSet presAssocID="{8839164B-98D1-4A30-B584-B12DCB183BF6}" presName="composite" presStyleCnt="0"/>
      <dgm:spPr/>
    </dgm:pt>
    <dgm:pt modelId="{9B518060-2D51-4BB7-99E7-72DE5B708A8A}" type="pres">
      <dgm:prSet presAssocID="{8839164B-98D1-4A30-B584-B12DCB183BF6}" presName="bentUpArrow1" presStyleLbl="alignImgPlace1" presStyleIdx="0" presStyleCnt="2"/>
      <dgm:spPr/>
    </dgm:pt>
    <dgm:pt modelId="{FA322064-D592-43C6-91C1-91577522B927}" type="pres">
      <dgm:prSet presAssocID="{8839164B-98D1-4A30-B584-B12DCB183BF6}" presName="ParentText" presStyleLbl="node1" presStyleIdx="0" presStyleCnt="3">
        <dgm:presLayoutVars>
          <dgm:chMax val="1"/>
          <dgm:chPref val="1"/>
          <dgm:bulletEnabled val="1"/>
        </dgm:presLayoutVars>
      </dgm:prSet>
      <dgm:spPr/>
    </dgm:pt>
    <dgm:pt modelId="{ADAEF136-3BC9-4513-858E-CA4B0A1498CD}" type="pres">
      <dgm:prSet presAssocID="{8839164B-98D1-4A30-B584-B12DCB183BF6}" presName="ChildText" presStyleLbl="revTx" presStyleIdx="0" presStyleCnt="3" custScaleX="268301" custScaleY="169277" custLinFactNeighborX="90926" custLinFactNeighborY="-684">
        <dgm:presLayoutVars>
          <dgm:chMax val="0"/>
          <dgm:chPref val="0"/>
          <dgm:bulletEnabled val="1"/>
        </dgm:presLayoutVars>
      </dgm:prSet>
      <dgm:spPr/>
    </dgm:pt>
    <dgm:pt modelId="{68304B8F-E043-468E-9124-89096A977A27}" type="pres">
      <dgm:prSet presAssocID="{195FFDE0-BBA0-4125-995A-84D5EB69A4D9}" presName="sibTrans" presStyleCnt="0"/>
      <dgm:spPr/>
    </dgm:pt>
    <dgm:pt modelId="{AA3CC88C-3940-4739-BF7E-DD3C3DE1349B}" type="pres">
      <dgm:prSet presAssocID="{8CFEF61D-CABD-4AF4-A79F-E9E643EE630C}" presName="composite" presStyleCnt="0"/>
      <dgm:spPr/>
    </dgm:pt>
    <dgm:pt modelId="{9F8D9A2A-DE7A-4711-8B39-CF1D5475CF9E}" type="pres">
      <dgm:prSet presAssocID="{8CFEF61D-CABD-4AF4-A79F-E9E643EE630C}" presName="bentUpArrow1" presStyleLbl="alignImgPlace1" presStyleIdx="1" presStyleCnt="2"/>
      <dgm:spPr/>
    </dgm:pt>
    <dgm:pt modelId="{1F58009C-9CF7-4D92-A3C4-F45FEBE6A14F}" type="pres">
      <dgm:prSet presAssocID="{8CFEF61D-CABD-4AF4-A79F-E9E643EE630C}" presName="ParentText" presStyleLbl="node1" presStyleIdx="1" presStyleCnt="3">
        <dgm:presLayoutVars>
          <dgm:chMax val="1"/>
          <dgm:chPref val="1"/>
          <dgm:bulletEnabled val="1"/>
        </dgm:presLayoutVars>
      </dgm:prSet>
      <dgm:spPr/>
    </dgm:pt>
    <dgm:pt modelId="{CAC05EB5-880A-4C04-A1C9-EEE426EDA3BD}" type="pres">
      <dgm:prSet presAssocID="{8CFEF61D-CABD-4AF4-A79F-E9E643EE630C}" presName="ChildText" presStyleLbl="revTx" presStyleIdx="1" presStyleCnt="3">
        <dgm:presLayoutVars>
          <dgm:chMax val="0"/>
          <dgm:chPref val="0"/>
          <dgm:bulletEnabled val="1"/>
        </dgm:presLayoutVars>
      </dgm:prSet>
      <dgm:spPr/>
    </dgm:pt>
    <dgm:pt modelId="{33149B77-C42C-4890-90B6-E8F7B86C7FD3}" type="pres">
      <dgm:prSet presAssocID="{39B5C51C-1D61-4F3A-A39F-87C5C31E8F32}" presName="sibTrans" presStyleCnt="0"/>
      <dgm:spPr/>
    </dgm:pt>
    <dgm:pt modelId="{A96041AE-544C-40ED-BD38-4ACFD3478782}" type="pres">
      <dgm:prSet presAssocID="{F7CF8148-07EF-425C-9FF8-8F0429627DD1}" presName="composite" presStyleCnt="0"/>
      <dgm:spPr/>
    </dgm:pt>
    <dgm:pt modelId="{7702D1F8-2567-47F2-9FCC-7FB17CFB1E76}" type="pres">
      <dgm:prSet presAssocID="{F7CF8148-07EF-425C-9FF8-8F0429627DD1}" presName="ParentText" presStyleLbl="node1" presStyleIdx="2" presStyleCnt="3">
        <dgm:presLayoutVars>
          <dgm:chMax val="1"/>
          <dgm:chPref val="1"/>
          <dgm:bulletEnabled val="1"/>
        </dgm:presLayoutVars>
      </dgm:prSet>
      <dgm:spPr/>
    </dgm:pt>
    <dgm:pt modelId="{81377100-4C80-4291-8A82-6204350BEF9C}" type="pres">
      <dgm:prSet presAssocID="{F7CF8148-07EF-425C-9FF8-8F0429627DD1}" presName="FinalChildText" presStyleLbl="revTx" presStyleIdx="2" presStyleCnt="3" custScaleX="146328" custLinFactNeighborX="23502" custLinFactNeighborY="-1332">
        <dgm:presLayoutVars>
          <dgm:chMax val="0"/>
          <dgm:chPref val="0"/>
          <dgm:bulletEnabled val="1"/>
        </dgm:presLayoutVars>
      </dgm:prSet>
      <dgm:spPr/>
    </dgm:pt>
  </dgm:ptLst>
  <dgm:cxnLst>
    <dgm:cxn modelId="{5704080E-5668-4487-B57B-9B837EB5F708}" srcId="{B69B913C-4340-442F-AA41-6884474727CD}" destId="{8CFEF61D-CABD-4AF4-A79F-E9E643EE630C}" srcOrd="1" destOrd="0" parTransId="{42F9C090-5B7C-4FB6-8F26-F4A111EC6561}" sibTransId="{39B5C51C-1D61-4F3A-A39F-87C5C31E8F32}"/>
    <dgm:cxn modelId="{22AC6B11-53F4-418A-AF1E-560C45FA1089}" type="presOf" srcId="{2F7889B5-0B1D-4F70-B095-D0B5A52A233C}" destId="{81377100-4C80-4291-8A82-6204350BEF9C}" srcOrd="0" destOrd="0" presId="urn:microsoft.com/office/officeart/2005/8/layout/StepDownProcess"/>
    <dgm:cxn modelId="{1AD87B17-F6C0-418D-BC68-C9E164D066B9}" srcId="{B69B913C-4340-442F-AA41-6884474727CD}" destId="{8839164B-98D1-4A30-B584-B12DCB183BF6}" srcOrd="0" destOrd="0" parTransId="{C2873EA8-D342-4E9B-B8E6-04092A58798C}" sibTransId="{195FFDE0-BBA0-4125-995A-84D5EB69A4D9}"/>
    <dgm:cxn modelId="{27184D44-534E-4F37-B36F-A167C1504DEB}" srcId="{F7CF8148-07EF-425C-9FF8-8F0429627DD1}" destId="{2F7889B5-0B1D-4F70-B095-D0B5A52A233C}" srcOrd="0" destOrd="0" parTransId="{AC4F4DF4-4907-465A-A706-D6BAF0E61B2F}" sibTransId="{20AFE0AF-2C66-44B9-B298-AFA64FCCA914}"/>
    <dgm:cxn modelId="{56044C45-184A-48B6-BD7E-28DDF5D05533}" type="presOf" srcId="{F7CF8148-07EF-425C-9FF8-8F0429627DD1}" destId="{7702D1F8-2567-47F2-9FCC-7FB17CFB1E76}" srcOrd="0" destOrd="0" presId="urn:microsoft.com/office/officeart/2005/8/layout/StepDownProcess"/>
    <dgm:cxn modelId="{6A240E75-CFAA-4D01-B21D-2EAA83DFA590}" srcId="{8839164B-98D1-4A30-B584-B12DCB183BF6}" destId="{0EA48D9E-2B8B-4CC1-9623-27EBC4C3795C}" srcOrd="1" destOrd="0" parTransId="{F6943858-02F7-4FBD-9B60-00E73FE3CFF5}" sibTransId="{ABFC549A-4ED0-4D16-B5DE-F3671ED1B2F1}"/>
    <dgm:cxn modelId="{A449E191-38DD-48DC-ADC1-0F8806D616F2}" type="presOf" srcId="{8CFEF61D-CABD-4AF4-A79F-E9E643EE630C}" destId="{1F58009C-9CF7-4D92-A3C4-F45FEBE6A14F}" srcOrd="0" destOrd="0" presId="urn:microsoft.com/office/officeart/2005/8/layout/StepDownProcess"/>
    <dgm:cxn modelId="{98EA3898-AF41-47BB-AE3F-C645A1C3EE6D}" type="presOf" srcId="{0EA48D9E-2B8B-4CC1-9623-27EBC4C3795C}" destId="{ADAEF136-3BC9-4513-858E-CA4B0A1498CD}" srcOrd="0" destOrd="1" presId="urn:microsoft.com/office/officeart/2005/8/layout/StepDownProcess"/>
    <dgm:cxn modelId="{98DA6FA6-BDAC-4854-BF1B-B8682DF448A5}" srcId="{8839164B-98D1-4A30-B584-B12DCB183BF6}" destId="{67257402-150E-4700-A773-631D496B73FF}" srcOrd="0" destOrd="0" parTransId="{FA5DA9CF-77AE-422B-B34E-4B30189A084B}" sibTransId="{7CBF64AA-FDCB-4105-9044-866A92DFF115}"/>
    <dgm:cxn modelId="{8B2C96B1-72B5-453B-B68D-94B5F333B61A}" type="presOf" srcId="{67257402-150E-4700-A773-631D496B73FF}" destId="{ADAEF136-3BC9-4513-858E-CA4B0A1498CD}" srcOrd="0" destOrd="0" presId="urn:microsoft.com/office/officeart/2005/8/layout/StepDownProcess"/>
    <dgm:cxn modelId="{BAE8F9BC-9FAB-4B23-9E76-08B17BFFF8D0}" srcId="{B69B913C-4340-442F-AA41-6884474727CD}" destId="{F7CF8148-07EF-425C-9FF8-8F0429627DD1}" srcOrd="2" destOrd="0" parTransId="{186F20C4-82ED-4A0D-9D00-6064080F9862}" sibTransId="{37FBC03F-AA06-41A1-9F61-51E8D6E8BCE4}"/>
    <dgm:cxn modelId="{616B22D9-363D-445D-98EB-B5DF74756408}" type="presOf" srcId="{B69B913C-4340-442F-AA41-6884474727CD}" destId="{EC7CF020-ABA2-430F-A301-BC8C9311CCCC}" srcOrd="0" destOrd="0" presId="urn:microsoft.com/office/officeart/2005/8/layout/StepDownProcess"/>
    <dgm:cxn modelId="{38F7CBE5-5DA1-4F78-B72E-449E9F86A296}" type="presOf" srcId="{8839164B-98D1-4A30-B584-B12DCB183BF6}" destId="{FA322064-D592-43C6-91C1-91577522B927}" srcOrd="0" destOrd="0" presId="urn:microsoft.com/office/officeart/2005/8/layout/StepDownProcess"/>
    <dgm:cxn modelId="{E34A9AEF-A56A-4FAD-9304-8856DD8E1DE7}" type="presParOf" srcId="{EC7CF020-ABA2-430F-A301-BC8C9311CCCC}" destId="{15567966-42F6-47E8-A6CC-82AF2B12F302}" srcOrd="0" destOrd="0" presId="urn:microsoft.com/office/officeart/2005/8/layout/StepDownProcess"/>
    <dgm:cxn modelId="{1359C75A-B146-4ABF-BBBA-CEAB8820488D}" type="presParOf" srcId="{15567966-42F6-47E8-A6CC-82AF2B12F302}" destId="{9B518060-2D51-4BB7-99E7-72DE5B708A8A}" srcOrd="0" destOrd="0" presId="urn:microsoft.com/office/officeart/2005/8/layout/StepDownProcess"/>
    <dgm:cxn modelId="{B4D6E2EB-8E8F-4BE3-9123-49FF7B6E0164}" type="presParOf" srcId="{15567966-42F6-47E8-A6CC-82AF2B12F302}" destId="{FA322064-D592-43C6-91C1-91577522B927}" srcOrd="1" destOrd="0" presId="urn:microsoft.com/office/officeart/2005/8/layout/StepDownProcess"/>
    <dgm:cxn modelId="{D143F11A-44A6-4BC2-B3DB-20F96CEDDFEB}" type="presParOf" srcId="{15567966-42F6-47E8-A6CC-82AF2B12F302}" destId="{ADAEF136-3BC9-4513-858E-CA4B0A1498CD}" srcOrd="2" destOrd="0" presId="urn:microsoft.com/office/officeart/2005/8/layout/StepDownProcess"/>
    <dgm:cxn modelId="{8FD4B5A6-CBFA-452F-914E-45B21AB6EE87}" type="presParOf" srcId="{EC7CF020-ABA2-430F-A301-BC8C9311CCCC}" destId="{68304B8F-E043-468E-9124-89096A977A27}" srcOrd="1" destOrd="0" presId="urn:microsoft.com/office/officeart/2005/8/layout/StepDownProcess"/>
    <dgm:cxn modelId="{5EFC32B9-06F7-4CB2-89B4-AEA03E8EB48E}" type="presParOf" srcId="{EC7CF020-ABA2-430F-A301-BC8C9311CCCC}" destId="{AA3CC88C-3940-4739-BF7E-DD3C3DE1349B}" srcOrd="2" destOrd="0" presId="urn:microsoft.com/office/officeart/2005/8/layout/StepDownProcess"/>
    <dgm:cxn modelId="{4BA9F877-FA44-4E07-99E2-6504931A29A6}" type="presParOf" srcId="{AA3CC88C-3940-4739-BF7E-DD3C3DE1349B}" destId="{9F8D9A2A-DE7A-4711-8B39-CF1D5475CF9E}" srcOrd="0" destOrd="0" presId="urn:microsoft.com/office/officeart/2005/8/layout/StepDownProcess"/>
    <dgm:cxn modelId="{79350795-45F1-4BF3-917B-4774D0CE7D1D}" type="presParOf" srcId="{AA3CC88C-3940-4739-BF7E-DD3C3DE1349B}" destId="{1F58009C-9CF7-4D92-A3C4-F45FEBE6A14F}" srcOrd="1" destOrd="0" presId="urn:microsoft.com/office/officeart/2005/8/layout/StepDownProcess"/>
    <dgm:cxn modelId="{19B9E23B-5369-4FBD-9A4E-9645B86D55FE}" type="presParOf" srcId="{AA3CC88C-3940-4739-BF7E-DD3C3DE1349B}" destId="{CAC05EB5-880A-4C04-A1C9-EEE426EDA3BD}" srcOrd="2" destOrd="0" presId="urn:microsoft.com/office/officeart/2005/8/layout/StepDownProcess"/>
    <dgm:cxn modelId="{3186B347-DD69-4E88-80A4-791F7F8B024B}" type="presParOf" srcId="{EC7CF020-ABA2-430F-A301-BC8C9311CCCC}" destId="{33149B77-C42C-4890-90B6-E8F7B86C7FD3}" srcOrd="3" destOrd="0" presId="urn:microsoft.com/office/officeart/2005/8/layout/StepDownProcess"/>
    <dgm:cxn modelId="{77850F04-7A9D-4EE1-AB15-C330BBA9E1CE}" type="presParOf" srcId="{EC7CF020-ABA2-430F-A301-BC8C9311CCCC}" destId="{A96041AE-544C-40ED-BD38-4ACFD3478782}" srcOrd="4" destOrd="0" presId="urn:microsoft.com/office/officeart/2005/8/layout/StepDownProcess"/>
    <dgm:cxn modelId="{CA7C3E99-96DC-4F19-B142-3D6F25A8A897}" type="presParOf" srcId="{A96041AE-544C-40ED-BD38-4ACFD3478782}" destId="{7702D1F8-2567-47F2-9FCC-7FB17CFB1E76}" srcOrd="0" destOrd="0" presId="urn:microsoft.com/office/officeart/2005/8/layout/StepDownProcess"/>
    <dgm:cxn modelId="{4184ABB2-4CF3-47EA-962E-687F1B605AA0}" type="presParOf" srcId="{A96041AE-544C-40ED-BD38-4ACFD3478782}" destId="{81377100-4C80-4291-8A82-6204350BEF9C}"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38564F-832C-40C4-B18D-B29752FEBE6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7324886-AC93-4842-A3A9-BFDA2CFFA75D}">
      <dgm:prSet phldrT="[Text]" custT="1"/>
      <dgm:spPr/>
      <dgm:t>
        <a:bodyPr/>
        <a:lstStyle/>
        <a:p>
          <a:r>
            <a:rPr lang="en-US" sz="2200" dirty="0"/>
            <a:t>Data File</a:t>
          </a:r>
        </a:p>
      </dgm:t>
    </dgm:pt>
    <dgm:pt modelId="{5BA04EC3-5EB0-4ECD-B9F7-C31CCB36DBC8}" type="parTrans" cxnId="{EFC02121-B7AC-4C72-9F3C-CEE991C36C47}">
      <dgm:prSet/>
      <dgm:spPr/>
      <dgm:t>
        <a:bodyPr/>
        <a:lstStyle/>
        <a:p>
          <a:endParaRPr lang="en-US"/>
        </a:p>
      </dgm:t>
    </dgm:pt>
    <dgm:pt modelId="{01384027-1C71-4F75-B7C1-8EBC0E2C9F8E}" type="sibTrans" cxnId="{EFC02121-B7AC-4C72-9F3C-CEE991C36C47}">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solid"/>
          <a:round/>
          <a:headEnd type="none" w="med" len="med"/>
          <a:tailEnd type="arrow" w="med" len="med"/>
        </a:ln>
      </dgm:spPr>
      <dgm:t>
        <a:bodyPr/>
        <a:lstStyle/>
        <a:p>
          <a:endParaRPr lang="en-US"/>
        </a:p>
      </dgm:t>
    </dgm:pt>
    <dgm:pt modelId="{7FB7DE4D-F2A6-40B0-A039-B5BBCF65EB42}" type="pres">
      <dgm:prSet presAssocID="{D438564F-832C-40C4-B18D-B29752FEBE62}" presName="cycle" presStyleCnt="0">
        <dgm:presLayoutVars>
          <dgm:dir/>
          <dgm:resizeHandles val="exact"/>
        </dgm:presLayoutVars>
      </dgm:prSet>
      <dgm:spPr/>
    </dgm:pt>
    <dgm:pt modelId="{F15756B3-9A24-4575-B6D4-2625F69891AB}" type="pres">
      <dgm:prSet presAssocID="{37324886-AC93-4842-A3A9-BFDA2CFFA75D}" presName="node" presStyleLbl="node1" presStyleIdx="0" presStyleCnt="1" custScaleX="25257" custScaleY="28364" custRadScaleRad="93312" custRadScaleInc="-2768">
        <dgm:presLayoutVars>
          <dgm:bulletEnabled val="1"/>
        </dgm:presLayoutVars>
      </dgm:prSet>
      <dgm:spPr/>
    </dgm:pt>
  </dgm:ptLst>
  <dgm:cxnLst>
    <dgm:cxn modelId="{EFC02121-B7AC-4C72-9F3C-CEE991C36C47}" srcId="{D438564F-832C-40C4-B18D-B29752FEBE62}" destId="{37324886-AC93-4842-A3A9-BFDA2CFFA75D}" srcOrd="0" destOrd="0" parTransId="{5BA04EC3-5EB0-4ECD-B9F7-C31CCB36DBC8}" sibTransId="{01384027-1C71-4F75-B7C1-8EBC0E2C9F8E}"/>
    <dgm:cxn modelId="{7FA3743C-F899-40A5-A487-A59DFB7E5C94}" type="presOf" srcId="{D438564F-832C-40C4-B18D-B29752FEBE62}" destId="{7FB7DE4D-F2A6-40B0-A039-B5BBCF65EB42}" srcOrd="0" destOrd="0" presId="urn:microsoft.com/office/officeart/2005/8/layout/cycle6"/>
    <dgm:cxn modelId="{1BD8C468-5E9B-43B9-9814-D28A3691F6CC}" type="presOf" srcId="{37324886-AC93-4842-A3A9-BFDA2CFFA75D}" destId="{F15756B3-9A24-4575-B6D4-2625F69891AB}" srcOrd="0" destOrd="0" presId="urn:microsoft.com/office/officeart/2005/8/layout/cycle6"/>
    <dgm:cxn modelId="{5A13B9C6-0345-473F-8442-495DB7F56587}" type="presParOf" srcId="{7FB7DE4D-F2A6-40B0-A039-B5BBCF65EB42}" destId="{F15756B3-9A24-4575-B6D4-2625F69891AB}"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290CB-48CE-4672-A3F4-EEF6F3F777E0}">
      <dsp:nvSpPr>
        <dsp:cNvPr id="0" name=""/>
        <dsp:cNvSpPr/>
      </dsp:nvSpPr>
      <dsp:spPr>
        <a:xfrm>
          <a:off x="471835" y="0"/>
          <a:ext cx="5347474" cy="5016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AF859-3CF3-41F8-9918-5BC5805C6035}">
      <dsp:nvSpPr>
        <dsp:cNvPr id="0" name=""/>
        <dsp:cNvSpPr/>
      </dsp:nvSpPr>
      <dsp:spPr>
        <a:xfrm>
          <a:off x="6758" y="1504950"/>
          <a:ext cx="2024962" cy="2006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Grant Start Date: March 1, 2020</a:t>
          </a:r>
        </a:p>
      </dsp:txBody>
      <dsp:txXfrm>
        <a:off x="104712" y="1602904"/>
        <a:ext cx="1829054" cy="1810692"/>
      </dsp:txXfrm>
    </dsp:sp>
    <dsp:sp modelId="{ED0C7042-5D26-47AD-98AB-D809B94D11D1}">
      <dsp:nvSpPr>
        <dsp:cNvPr id="0" name=""/>
        <dsp:cNvSpPr/>
      </dsp:nvSpPr>
      <dsp:spPr>
        <a:xfrm>
          <a:off x="2133091" y="1504950"/>
          <a:ext cx="2024962" cy="2006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lumMod val="60000"/>
                  <a:lumOff val="40000"/>
                </a:schemeClr>
              </a:solidFill>
            </a:rPr>
            <a:t>Grant Period of Performance</a:t>
          </a:r>
        </a:p>
      </dsp:txBody>
      <dsp:txXfrm>
        <a:off x="2231045" y="1602904"/>
        <a:ext cx="1829054" cy="1810692"/>
      </dsp:txXfrm>
    </dsp:sp>
    <dsp:sp modelId="{A1E93508-4916-4D80-B46B-B098BE6F47C9}">
      <dsp:nvSpPr>
        <dsp:cNvPr id="0" name=""/>
        <dsp:cNvSpPr/>
      </dsp:nvSpPr>
      <dsp:spPr>
        <a:xfrm>
          <a:off x="4259425" y="1504950"/>
          <a:ext cx="2024962" cy="2006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Grant End Date: February 29, 2024</a:t>
          </a:r>
        </a:p>
      </dsp:txBody>
      <dsp:txXfrm>
        <a:off x="4357379" y="1602904"/>
        <a:ext cx="1829054" cy="1810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1AF02-31DD-4C19-BB3E-159906D38FCC}">
      <dsp:nvSpPr>
        <dsp:cNvPr id="0" name=""/>
        <dsp:cNvSpPr/>
      </dsp:nvSpPr>
      <dsp:spPr>
        <a:xfrm>
          <a:off x="0" y="661722"/>
          <a:ext cx="5121666" cy="2855096"/>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ETA Regional Offices </a:t>
          </a:r>
        </a:p>
        <a:p>
          <a:pPr marL="0" lvl="0" indent="0" algn="ctr" defTabSz="1066800">
            <a:lnSpc>
              <a:spcPct val="90000"/>
            </a:lnSpc>
            <a:spcBef>
              <a:spcPct val="0"/>
            </a:spcBef>
            <a:spcAft>
              <a:spcPct val="35000"/>
            </a:spcAft>
            <a:buNone/>
          </a:pPr>
          <a:r>
            <a:rPr lang="en-US" sz="2400" kern="1200" dirty="0"/>
            <a:t>Office of Grants Management (OGM)</a:t>
          </a:r>
        </a:p>
        <a:p>
          <a:pPr marL="0" lvl="0" indent="0" algn="ctr" defTabSz="1066800">
            <a:lnSpc>
              <a:spcPct val="90000"/>
            </a:lnSpc>
            <a:spcBef>
              <a:spcPct val="0"/>
            </a:spcBef>
            <a:spcAft>
              <a:spcPct val="35000"/>
            </a:spcAft>
            <a:buNone/>
          </a:pPr>
          <a:r>
            <a:rPr lang="en-US" sz="2400" kern="1200" dirty="0"/>
            <a:t>Division of Strategic Investments (DSI, Lead Program Office)</a:t>
          </a:r>
        </a:p>
        <a:p>
          <a:pPr marL="0" lvl="0" indent="0" algn="ctr" defTabSz="1066800">
            <a:lnSpc>
              <a:spcPct val="90000"/>
            </a:lnSpc>
            <a:spcBef>
              <a:spcPct val="0"/>
            </a:spcBef>
            <a:spcAft>
              <a:spcPct val="35000"/>
            </a:spcAft>
            <a:buNone/>
          </a:pPr>
          <a:r>
            <a:rPr lang="en-US" sz="2400" kern="1200" dirty="0"/>
            <a:t>Office of Apprenticeship (OA)</a:t>
          </a:r>
        </a:p>
        <a:p>
          <a:pPr marL="0" lvl="0" indent="0" algn="ctr" defTabSz="1066800">
            <a:lnSpc>
              <a:spcPct val="90000"/>
            </a:lnSpc>
            <a:spcBef>
              <a:spcPct val="0"/>
            </a:spcBef>
            <a:spcAft>
              <a:spcPct val="35000"/>
            </a:spcAft>
            <a:buNone/>
          </a:pPr>
          <a:r>
            <a:rPr lang="en-US" sz="2400" kern="1200" dirty="0"/>
            <a:t>Chief Evaluation Office (CEO)</a:t>
          </a:r>
        </a:p>
      </dsp:txBody>
      <dsp:txXfrm>
        <a:off x="83623" y="745345"/>
        <a:ext cx="4954420" cy="2687850"/>
      </dsp:txXfrm>
    </dsp:sp>
    <dsp:sp modelId="{6E660E3F-446A-4261-95C7-6F8743697DFB}">
      <dsp:nvSpPr>
        <dsp:cNvPr id="0" name=""/>
        <dsp:cNvSpPr/>
      </dsp:nvSpPr>
      <dsp:spPr>
        <a:xfrm rot="18148340">
          <a:off x="4813389" y="1507550"/>
          <a:ext cx="1331340" cy="40253"/>
        </a:xfrm>
        <a:custGeom>
          <a:avLst/>
          <a:gdLst/>
          <a:ahLst/>
          <a:cxnLst/>
          <a:rect l="0" t="0" r="0" b="0"/>
          <a:pathLst>
            <a:path>
              <a:moveTo>
                <a:pt x="0" y="20126"/>
              </a:moveTo>
              <a:lnTo>
                <a:pt x="1331340"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45776" y="1494393"/>
        <a:ext cx="66567" cy="66567"/>
      </dsp:txXfrm>
    </dsp:sp>
    <dsp:sp modelId="{2F42F0E9-9720-48AD-953C-2A68ADB6CACA}">
      <dsp:nvSpPr>
        <dsp:cNvPr id="0" name=""/>
        <dsp:cNvSpPr/>
      </dsp:nvSpPr>
      <dsp:spPr>
        <a:xfrm>
          <a:off x="5836453" y="521215"/>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Federal Project Officer</a:t>
          </a:r>
        </a:p>
      </dsp:txBody>
      <dsp:txXfrm>
        <a:off x="5862513" y="547275"/>
        <a:ext cx="1727354" cy="837617"/>
      </dsp:txXfrm>
    </dsp:sp>
    <dsp:sp modelId="{63795716-70C3-4436-B985-2DB3C243D9A3}">
      <dsp:nvSpPr>
        <dsp:cNvPr id="0" name=""/>
        <dsp:cNvSpPr/>
      </dsp:nvSpPr>
      <dsp:spPr>
        <a:xfrm rot="21122207">
          <a:off x="5118187" y="2019149"/>
          <a:ext cx="721746" cy="40253"/>
        </a:xfrm>
        <a:custGeom>
          <a:avLst/>
          <a:gdLst/>
          <a:ahLst/>
          <a:cxnLst/>
          <a:rect l="0" t="0" r="0" b="0"/>
          <a:pathLst>
            <a:path>
              <a:moveTo>
                <a:pt x="0" y="20126"/>
              </a:moveTo>
              <a:lnTo>
                <a:pt x="721746"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61016" y="2021232"/>
        <a:ext cx="36087" cy="36087"/>
      </dsp:txXfrm>
    </dsp:sp>
    <dsp:sp modelId="{8BA8684A-ED28-4E70-9516-D5AAC7789E53}">
      <dsp:nvSpPr>
        <dsp:cNvPr id="0" name=""/>
        <dsp:cNvSpPr/>
      </dsp:nvSpPr>
      <dsp:spPr>
        <a:xfrm>
          <a:off x="5836453" y="1544413"/>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Grant Officer (OGM / Regional Office)</a:t>
          </a:r>
        </a:p>
      </dsp:txBody>
      <dsp:txXfrm>
        <a:off x="5862513" y="1570473"/>
        <a:ext cx="1727354" cy="837617"/>
      </dsp:txXfrm>
    </dsp:sp>
    <dsp:sp modelId="{E5E26130-D651-422E-97F3-E12DBDDE1910}">
      <dsp:nvSpPr>
        <dsp:cNvPr id="0" name=""/>
        <dsp:cNvSpPr/>
      </dsp:nvSpPr>
      <dsp:spPr>
        <a:xfrm rot="3135090">
          <a:off x="4895271" y="2530748"/>
          <a:ext cx="1167576" cy="40253"/>
        </a:xfrm>
        <a:custGeom>
          <a:avLst/>
          <a:gdLst/>
          <a:ahLst/>
          <a:cxnLst/>
          <a:rect l="0" t="0" r="0" b="0"/>
          <a:pathLst>
            <a:path>
              <a:moveTo>
                <a:pt x="0" y="20126"/>
              </a:moveTo>
              <a:lnTo>
                <a:pt x="1167576"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49870" y="2521685"/>
        <a:ext cx="58378" cy="58378"/>
      </dsp:txXfrm>
    </dsp:sp>
    <dsp:sp modelId="{463680EF-1EE5-4A56-833B-33ACA70C2552}">
      <dsp:nvSpPr>
        <dsp:cNvPr id="0" name=""/>
        <dsp:cNvSpPr/>
      </dsp:nvSpPr>
      <dsp:spPr>
        <a:xfrm>
          <a:off x="5836453" y="2567611"/>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Program Office</a:t>
          </a:r>
        </a:p>
      </dsp:txBody>
      <dsp:txXfrm>
        <a:off x="5862513" y="2593671"/>
        <a:ext cx="1727354" cy="837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B5D7-8F46-4E40-8380-495607806765}">
      <dsp:nvSpPr>
        <dsp:cNvPr id="0" name=""/>
        <dsp:cNvSpPr/>
      </dsp:nvSpPr>
      <dsp:spPr>
        <a:xfrm>
          <a:off x="0" y="0"/>
          <a:ext cx="4458870" cy="106560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Role of Your FPO</a:t>
          </a:r>
        </a:p>
      </dsp:txBody>
      <dsp:txXfrm>
        <a:off x="0" y="0"/>
        <a:ext cx="4458870" cy="1065600"/>
      </dsp:txXfrm>
    </dsp:sp>
    <dsp:sp modelId="{72F12318-1A9E-4883-B8D4-2A9682A50C6F}">
      <dsp:nvSpPr>
        <dsp:cNvPr id="0" name=""/>
        <dsp:cNvSpPr/>
      </dsp:nvSpPr>
      <dsp:spPr>
        <a:xfrm>
          <a:off x="0" y="1093430"/>
          <a:ext cx="4458870" cy="2437560"/>
        </a:xfrm>
        <a:prstGeom prst="rect">
          <a:avLst/>
        </a:prstGeom>
        <a:solidFill>
          <a:schemeClr val="tx1">
            <a:lumMod val="10000"/>
            <a:lumOff val="90000"/>
            <a:alpha val="9000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Assist you on grant-related matters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Serve as your primary point of contact</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Provide compliance assistance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Conduct oversight and review of grant performance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Deliver or arrange for technical assistance</a:t>
          </a:r>
        </a:p>
      </dsp:txBody>
      <dsp:txXfrm>
        <a:off x="0" y="1093430"/>
        <a:ext cx="4458870" cy="2437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D6654-E621-4B4F-8C82-8138570D6A41}">
      <dsp:nvSpPr>
        <dsp:cNvPr id="0" name=""/>
        <dsp:cNvSpPr/>
      </dsp:nvSpPr>
      <dsp:spPr>
        <a:xfrm>
          <a:off x="0" y="587598"/>
          <a:ext cx="2485925" cy="1491555"/>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Support FPOs</a:t>
          </a:r>
        </a:p>
      </dsp:txBody>
      <dsp:txXfrm>
        <a:off x="0" y="587598"/>
        <a:ext cx="2485925" cy="1491555"/>
      </dsp:txXfrm>
    </dsp:sp>
    <dsp:sp modelId="{11EBE290-1B88-49D0-8C38-ACC52707A7F1}">
      <dsp:nvSpPr>
        <dsp:cNvPr id="0" name=""/>
        <dsp:cNvSpPr/>
      </dsp:nvSpPr>
      <dsp:spPr>
        <a:xfrm>
          <a:off x="2734518" y="587598"/>
          <a:ext cx="2485925" cy="14915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Provide policy clarification and guidance</a:t>
          </a:r>
        </a:p>
      </dsp:txBody>
      <dsp:txXfrm>
        <a:off x="2734518" y="587598"/>
        <a:ext cx="2485925" cy="1491555"/>
      </dsp:txXfrm>
    </dsp:sp>
    <dsp:sp modelId="{6B37707A-BA01-48B2-B476-0D2EE1FEB46A}">
      <dsp:nvSpPr>
        <dsp:cNvPr id="0" name=""/>
        <dsp:cNvSpPr/>
      </dsp:nvSpPr>
      <dsp:spPr>
        <a:xfrm>
          <a:off x="5469037" y="587598"/>
          <a:ext cx="2485925" cy="1491555"/>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Provide technical assistance (TA) (together with an external provider)</a:t>
          </a:r>
        </a:p>
      </dsp:txBody>
      <dsp:txXfrm>
        <a:off x="5469037" y="587598"/>
        <a:ext cx="2485925" cy="1491555"/>
      </dsp:txXfrm>
    </dsp:sp>
    <dsp:sp modelId="{8198949B-1727-42E7-9BF5-AB0910BB4C98}">
      <dsp:nvSpPr>
        <dsp:cNvPr id="0" name=""/>
        <dsp:cNvSpPr/>
      </dsp:nvSpPr>
      <dsp:spPr>
        <a:xfrm>
          <a:off x="0" y="2327746"/>
          <a:ext cx="2485925" cy="1491555"/>
        </a:xfrm>
        <a:prstGeom prst="rect">
          <a:avLst/>
        </a:prstGeom>
        <a:solidFill>
          <a:schemeClr val="accent2">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Create peer learning opportunities</a:t>
          </a:r>
        </a:p>
      </dsp:txBody>
      <dsp:txXfrm>
        <a:off x="0" y="2327746"/>
        <a:ext cx="2485925" cy="1491555"/>
      </dsp:txXfrm>
    </dsp:sp>
    <dsp:sp modelId="{507A3C79-874F-40CE-AD1D-0DECFC3D9485}">
      <dsp:nvSpPr>
        <dsp:cNvPr id="0" name=""/>
        <dsp:cNvSpPr/>
      </dsp:nvSpPr>
      <dsp:spPr>
        <a:xfrm>
          <a:off x="2734518" y="2327746"/>
          <a:ext cx="2485925" cy="1491555"/>
        </a:xfrm>
        <a:prstGeom prst="rect">
          <a:avLst/>
        </a:prstGeom>
        <a:solidFill>
          <a:srgbClr val="A31D30"/>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Collect performance data</a:t>
          </a:r>
        </a:p>
      </dsp:txBody>
      <dsp:txXfrm>
        <a:off x="2734518" y="2327746"/>
        <a:ext cx="2485925" cy="1491555"/>
      </dsp:txXfrm>
    </dsp:sp>
    <dsp:sp modelId="{F744DA43-1EFB-467D-ACA2-1D0B8C72C9C0}">
      <dsp:nvSpPr>
        <dsp:cNvPr id="0" name=""/>
        <dsp:cNvSpPr/>
      </dsp:nvSpPr>
      <dsp:spPr>
        <a:xfrm>
          <a:off x="5469037" y="2327746"/>
          <a:ext cx="2485925" cy="1491555"/>
        </a:xfrm>
        <a:prstGeom prst="rect">
          <a:avLst/>
        </a:prstGeom>
        <a:solidFill>
          <a:srgbClr val="C7233A"/>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Review some grant modifications</a:t>
          </a:r>
        </a:p>
      </dsp:txBody>
      <dsp:txXfrm>
        <a:off x="5469037" y="2327746"/>
        <a:ext cx="2485925" cy="1491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09CF-16D1-417F-98C1-C54DA8E68A60}">
      <dsp:nvSpPr>
        <dsp:cNvPr id="0" name=""/>
        <dsp:cNvSpPr/>
      </dsp:nvSpPr>
      <dsp:spPr>
        <a:xfrm>
          <a:off x="636323" y="0"/>
          <a:ext cx="8798071" cy="4872836"/>
        </a:xfrm>
        <a:prstGeom prst="rightArrow">
          <a:avLst/>
        </a:prstGeom>
        <a:solidFill>
          <a:schemeClr val="accent5">
            <a:tint val="40000"/>
            <a:hueOff val="0"/>
            <a:satOff val="0"/>
            <a:lumOff val="0"/>
            <a:alphaOff val="0"/>
          </a:schemeClr>
        </a:solidFill>
        <a:ln>
          <a:noFill/>
        </a:ln>
        <a:effectLst>
          <a:outerShdw blurRad="38100" dist="17779" dir="5400000" rotWithShape="0">
            <a:srgbClr val="000000">
              <a:alpha val="40000"/>
            </a:srgbClr>
          </a:outerShdw>
        </a:effectLst>
      </dsp:spPr>
      <dsp:style>
        <a:lnRef idx="0">
          <a:scrgbClr r="0" g="0" b="0"/>
        </a:lnRef>
        <a:fillRef idx="1">
          <a:scrgbClr r="0" g="0" b="0"/>
        </a:fillRef>
        <a:effectRef idx="2">
          <a:scrgbClr r="0" g="0" b="0"/>
        </a:effectRef>
        <a:fontRef idx="minor"/>
      </dsp:style>
    </dsp:sp>
    <dsp:sp modelId="{7F96408F-3E47-4876-B6BE-313F14ED3CE4}">
      <dsp:nvSpPr>
        <dsp:cNvPr id="0" name=""/>
        <dsp:cNvSpPr/>
      </dsp:nvSpPr>
      <dsp:spPr>
        <a:xfrm>
          <a:off x="5180" y="1461850"/>
          <a:ext cx="2491641" cy="1949134"/>
        </a:xfrm>
        <a:prstGeom prst="roundRect">
          <a:avLst/>
        </a:prstGeom>
        <a:solidFill>
          <a:schemeClr val="tx2">
            <a:lumMod val="90000"/>
            <a:lumOff val="10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Write a formal letter of request addressed to your Grant Officer.</a:t>
          </a:r>
        </a:p>
      </dsp:txBody>
      <dsp:txXfrm>
        <a:off x="100329" y="1556999"/>
        <a:ext cx="2301343" cy="1758836"/>
      </dsp:txXfrm>
    </dsp:sp>
    <dsp:sp modelId="{C8A77895-05C6-419D-9942-BA011AD1FD22}">
      <dsp:nvSpPr>
        <dsp:cNvPr id="0" name=""/>
        <dsp:cNvSpPr/>
      </dsp:nvSpPr>
      <dsp:spPr>
        <a:xfrm>
          <a:off x="2621403" y="1461850"/>
          <a:ext cx="2491641" cy="1949134"/>
        </a:xfrm>
        <a:prstGeom prst="round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3086285"/>
              <a:satOff val="10035"/>
              <a:lumOff val="-40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Include modification type, Closing the Skills Gap grant number, and justification for request.</a:t>
          </a:r>
        </a:p>
      </dsp:txBody>
      <dsp:txXfrm>
        <a:off x="2716552" y="1556999"/>
        <a:ext cx="2301343" cy="1758836"/>
      </dsp:txXfrm>
    </dsp:sp>
    <dsp:sp modelId="{3A97155D-3E89-4475-8F40-3A7E4BB416BB}">
      <dsp:nvSpPr>
        <dsp:cNvPr id="0" name=""/>
        <dsp:cNvSpPr/>
      </dsp:nvSpPr>
      <dsp:spPr>
        <a:xfrm>
          <a:off x="5237627" y="1461850"/>
          <a:ext cx="2491641" cy="1949134"/>
        </a:xfrm>
        <a:prstGeom prst="roundRect">
          <a:avLst/>
        </a:prstGeom>
        <a:solidFill>
          <a:srgbClr val="0064A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6172569"/>
              <a:satOff val="20070"/>
              <a:lumOff val="-8104"/>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Submit the final letter, signed by your signatory to FPO, with a copy to the Program Office.</a:t>
          </a:r>
        </a:p>
      </dsp:txBody>
      <dsp:txXfrm>
        <a:off x="5332776" y="1556999"/>
        <a:ext cx="2301343" cy="1758836"/>
      </dsp:txXfrm>
    </dsp:sp>
    <dsp:sp modelId="{ED5A4A1B-43CD-4290-9982-31A66B82A379}">
      <dsp:nvSpPr>
        <dsp:cNvPr id="0" name=""/>
        <dsp:cNvSpPr/>
      </dsp:nvSpPr>
      <dsp:spPr>
        <a:xfrm>
          <a:off x="7853850" y="1461850"/>
          <a:ext cx="2491641" cy="1949134"/>
        </a:xfrm>
        <a:prstGeom prst="roundRect">
          <a:avLst/>
        </a:prstGeom>
        <a:solidFill>
          <a:schemeClr val="tx2">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9258853"/>
              <a:satOff val="30105"/>
              <a:lumOff val="-1215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FPO forwards request to Grant Officer.</a:t>
          </a:r>
        </a:p>
      </dsp:txBody>
      <dsp:txXfrm>
        <a:off x="7948999" y="1556999"/>
        <a:ext cx="2301343" cy="1758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8060-2D51-4BB7-99E7-72DE5B708A8A}">
      <dsp:nvSpPr>
        <dsp:cNvPr id="0" name=""/>
        <dsp:cNvSpPr/>
      </dsp:nvSpPr>
      <dsp:spPr>
        <a:xfrm rot="5400000">
          <a:off x="1339853" y="1838583"/>
          <a:ext cx="1369019" cy="155858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FA322064-D592-43C6-91C1-91577522B927}">
      <dsp:nvSpPr>
        <dsp:cNvPr id="0" name=""/>
        <dsp:cNvSpPr/>
      </dsp:nvSpPr>
      <dsp:spPr>
        <a:xfrm>
          <a:off x="977146" y="320997"/>
          <a:ext cx="2304623" cy="1613161"/>
        </a:xfrm>
        <a:prstGeom prst="roundRect">
          <a:avLst>
            <a:gd name="adj" fmla="val 16670"/>
          </a:avLst>
        </a:prstGeom>
        <a:gradFill rotWithShape="0">
          <a:gsLst>
            <a:gs pos="0">
              <a:schemeClr val="accent1">
                <a:shade val="80000"/>
                <a:hueOff val="0"/>
                <a:satOff val="0"/>
                <a:lumOff val="0"/>
                <a:alphaOff val="0"/>
              </a:schemeClr>
            </a:gs>
            <a:gs pos="90000">
              <a:schemeClr val="accent1">
                <a:shade val="80000"/>
                <a:hueOff val="0"/>
                <a:satOff val="0"/>
                <a:lumOff val="0"/>
                <a:alphaOff val="0"/>
                <a:shade val="100000"/>
              </a:schemeClr>
            </a:gs>
            <a:gs pos="100000">
              <a:schemeClr val="accent1">
                <a:shade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Your FPO reviews the modifications</a:t>
          </a:r>
        </a:p>
      </dsp:txBody>
      <dsp:txXfrm>
        <a:off x="1055908" y="399759"/>
        <a:ext cx="2147099" cy="1455637"/>
      </dsp:txXfrm>
    </dsp:sp>
    <dsp:sp modelId="{ADAEF136-3BC9-4513-858E-CA4B0A1498CD}">
      <dsp:nvSpPr>
        <dsp:cNvPr id="0" name=""/>
        <dsp:cNvSpPr/>
      </dsp:nvSpPr>
      <dsp:spPr>
        <a:xfrm>
          <a:off x="3395338" y="14303"/>
          <a:ext cx="4497163" cy="220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Regional Grant Officer can approve some budget modifications and equipment purchases</a:t>
          </a:r>
        </a:p>
        <a:p>
          <a:pPr marL="228600" lvl="1" indent="-228600" algn="l" defTabSz="889000">
            <a:lnSpc>
              <a:spcPct val="90000"/>
            </a:lnSpc>
            <a:spcBef>
              <a:spcPct val="0"/>
            </a:spcBef>
            <a:spcAft>
              <a:spcPct val="15000"/>
            </a:spcAft>
            <a:buChar char="•"/>
          </a:pPr>
          <a:r>
            <a:rPr lang="en-US" sz="2000" kern="1200" dirty="0"/>
            <a:t>Otherwise, regional management sends to National Grant Officer for review</a:t>
          </a:r>
        </a:p>
      </dsp:txBody>
      <dsp:txXfrm>
        <a:off x="3395338" y="14303"/>
        <a:ext cx="4497163" cy="2207081"/>
      </dsp:txXfrm>
    </dsp:sp>
    <dsp:sp modelId="{9F8D9A2A-DE7A-4711-8B39-CF1D5475CF9E}">
      <dsp:nvSpPr>
        <dsp:cNvPr id="0" name=""/>
        <dsp:cNvSpPr/>
      </dsp:nvSpPr>
      <dsp:spPr>
        <a:xfrm rot="5400000">
          <a:off x="3927671" y="3650696"/>
          <a:ext cx="1369019" cy="1558580"/>
        </a:xfrm>
        <a:prstGeom prst="bentUpArrow">
          <a:avLst>
            <a:gd name="adj1" fmla="val 32840"/>
            <a:gd name="adj2" fmla="val 25000"/>
            <a:gd name="adj3" fmla="val 35780"/>
          </a:avLst>
        </a:prstGeom>
        <a:solidFill>
          <a:schemeClr val="accent1">
            <a:tint val="50000"/>
            <a:hueOff val="15558"/>
            <a:satOff val="-773"/>
            <a:lumOff val="15502"/>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15558"/>
              <a:satOff val="-773"/>
              <a:lumOff val="15502"/>
              <a:alphaOff val="0"/>
              <a:shade val="30000"/>
            </a:schemeClr>
          </a:contourClr>
        </a:sp3d>
      </dsp:spPr>
      <dsp:style>
        <a:lnRef idx="0">
          <a:scrgbClr r="0" g="0" b="0"/>
        </a:lnRef>
        <a:fillRef idx="1">
          <a:scrgbClr r="0" g="0" b="0"/>
        </a:fillRef>
        <a:effectRef idx="3">
          <a:scrgbClr r="0" g="0" b="0"/>
        </a:effectRef>
        <a:fontRef idx="minor"/>
      </dsp:style>
    </dsp:sp>
    <dsp:sp modelId="{1F58009C-9CF7-4D92-A3C4-F45FEBE6A14F}">
      <dsp:nvSpPr>
        <dsp:cNvPr id="0" name=""/>
        <dsp:cNvSpPr/>
      </dsp:nvSpPr>
      <dsp:spPr>
        <a:xfrm>
          <a:off x="3564964" y="2133110"/>
          <a:ext cx="2304623" cy="1613161"/>
        </a:xfrm>
        <a:prstGeom prst="roundRect">
          <a:avLst>
            <a:gd name="adj" fmla="val 16670"/>
          </a:avLst>
        </a:prstGeom>
        <a:gradFill rotWithShape="0">
          <a:gsLst>
            <a:gs pos="0">
              <a:schemeClr val="accent1">
                <a:shade val="80000"/>
                <a:hueOff val="138357"/>
                <a:satOff val="-15584"/>
                <a:lumOff val="18948"/>
                <a:alphaOff val="0"/>
              </a:schemeClr>
            </a:gs>
            <a:gs pos="90000">
              <a:schemeClr val="accent1">
                <a:shade val="80000"/>
                <a:hueOff val="138357"/>
                <a:satOff val="-15584"/>
                <a:lumOff val="18948"/>
                <a:alphaOff val="0"/>
                <a:shade val="100000"/>
              </a:schemeClr>
            </a:gs>
            <a:gs pos="100000">
              <a:schemeClr val="accent1">
                <a:shade val="80000"/>
                <a:hueOff val="138357"/>
                <a:satOff val="-15584"/>
                <a:lumOff val="18948"/>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138357"/>
              <a:satOff val="-15584"/>
              <a:lumOff val="1894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Limited SOW modifications require review by Program Office</a:t>
          </a:r>
        </a:p>
      </dsp:txBody>
      <dsp:txXfrm>
        <a:off x="3643726" y="2211872"/>
        <a:ext cx="2147099" cy="1455637"/>
      </dsp:txXfrm>
    </dsp:sp>
    <dsp:sp modelId="{CAC05EB5-880A-4C04-A1C9-EEE426EDA3BD}">
      <dsp:nvSpPr>
        <dsp:cNvPr id="0" name=""/>
        <dsp:cNvSpPr/>
      </dsp:nvSpPr>
      <dsp:spPr>
        <a:xfrm>
          <a:off x="5869587" y="2286961"/>
          <a:ext cx="1676163" cy="1303828"/>
        </a:xfrm>
        <a:prstGeom prst="rect">
          <a:avLst/>
        </a:prstGeom>
        <a:noFill/>
        <a:ln>
          <a:noFill/>
        </a:ln>
        <a:effectLst/>
      </dsp:spPr>
      <dsp:style>
        <a:lnRef idx="0">
          <a:scrgbClr r="0" g="0" b="0"/>
        </a:lnRef>
        <a:fillRef idx="0">
          <a:scrgbClr r="0" g="0" b="0"/>
        </a:fillRef>
        <a:effectRef idx="0">
          <a:scrgbClr r="0" g="0" b="0"/>
        </a:effectRef>
        <a:fontRef idx="minor"/>
      </dsp:style>
    </dsp:sp>
    <dsp:sp modelId="{7702D1F8-2567-47F2-9FCC-7FB17CFB1E76}">
      <dsp:nvSpPr>
        <dsp:cNvPr id="0" name=""/>
        <dsp:cNvSpPr/>
      </dsp:nvSpPr>
      <dsp:spPr>
        <a:xfrm>
          <a:off x="6152782" y="3945223"/>
          <a:ext cx="2304623" cy="1613161"/>
        </a:xfrm>
        <a:prstGeom prst="roundRect">
          <a:avLst>
            <a:gd name="adj" fmla="val 16670"/>
          </a:avLst>
        </a:prstGeom>
        <a:solidFill>
          <a:schemeClr val="accent3">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276714"/>
              <a:satOff val="-31168"/>
              <a:lumOff val="3789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National Grant Officer gives final approval</a:t>
          </a:r>
        </a:p>
      </dsp:txBody>
      <dsp:txXfrm>
        <a:off x="6231544" y="4023985"/>
        <a:ext cx="2147099" cy="1455637"/>
      </dsp:txXfrm>
    </dsp:sp>
    <dsp:sp modelId="{81377100-4C80-4291-8A82-6204350BEF9C}">
      <dsp:nvSpPr>
        <dsp:cNvPr id="0" name=""/>
        <dsp:cNvSpPr/>
      </dsp:nvSpPr>
      <dsp:spPr>
        <a:xfrm>
          <a:off x="8463071" y="4081707"/>
          <a:ext cx="2452696" cy="13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Grantee receives copy signed by Grant Officer</a:t>
          </a:r>
        </a:p>
      </dsp:txBody>
      <dsp:txXfrm>
        <a:off x="8463071" y="4081707"/>
        <a:ext cx="2452696" cy="1303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56B3-9A24-4575-B6D4-2625F69891AB}">
      <dsp:nvSpPr>
        <dsp:cNvPr id="0" name=""/>
        <dsp:cNvSpPr/>
      </dsp:nvSpPr>
      <dsp:spPr>
        <a:xfrm>
          <a:off x="1889813" y="2530339"/>
          <a:ext cx="894915" cy="6532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Data File</a:t>
          </a:r>
        </a:p>
      </dsp:txBody>
      <dsp:txXfrm>
        <a:off x="1921702" y="2562228"/>
        <a:ext cx="831137" cy="5894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4/7/2020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95319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37005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14080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96291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146846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30594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94570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4606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83985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08941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49903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3793344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838962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752083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447900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915010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40640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2322717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3416358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09036"/>
            <a:ext cx="5681980" cy="3689211"/>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3922803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99979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98257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836115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944409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3598594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34</a:t>
            </a:fld>
            <a:endParaRPr lang="en-US"/>
          </a:p>
        </p:txBody>
      </p:sp>
    </p:spTree>
    <p:extLst>
      <p:ext uri="{BB962C8B-B14F-4D97-AF65-F5344CB8AC3E}">
        <p14:creationId xmlns:p14="http://schemas.microsoft.com/office/powerpoint/2010/main" val="14648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3045567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1778091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880764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39</a:t>
            </a:fld>
            <a:endParaRPr lang="en-US"/>
          </a:p>
        </p:txBody>
      </p:sp>
    </p:spTree>
    <p:extLst>
      <p:ext uri="{BB962C8B-B14F-4D97-AF65-F5344CB8AC3E}">
        <p14:creationId xmlns:p14="http://schemas.microsoft.com/office/powerpoint/2010/main" val="4160694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1822154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41</a:t>
            </a:fld>
            <a:endParaRPr lang="en-US"/>
          </a:p>
        </p:txBody>
      </p:sp>
    </p:spTree>
    <p:extLst>
      <p:ext uri="{BB962C8B-B14F-4D97-AF65-F5344CB8AC3E}">
        <p14:creationId xmlns:p14="http://schemas.microsoft.com/office/powerpoint/2010/main" val="4063855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42</a:t>
            </a:fld>
            <a:endParaRPr lang="en-US"/>
          </a:p>
        </p:txBody>
      </p:sp>
    </p:spTree>
    <p:extLst>
      <p:ext uri="{BB962C8B-B14F-4D97-AF65-F5344CB8AC3E}">
        <p14:creationId xmlns:p14="http://schemas.microsoft.com/office/powerpoint/2010/main" val="363408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32369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43</a:t>
            </a:fld>
            <a:endParaRPr lang="en-US"/>
          </a:p>
        </p:txBody>
      </p:sp>
    </p:spTree>
    <p:extLst>
      <p:ext uri="{BB962C8B-B14F-4D97-AF65-F5344CB8AC3E}">
        <p14:creationId xmlns:p14="http://schemas.microsoft.com/office/powerpoint/2010/main" val="483831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44</a:t>
            </a:fld>
            <a:endParaRPr lang="en-US"/>
          </a:p>
        </p:txBody>
      </p:sp>
    </p:spTree>
    <p:extLst>
      <p:ext uri="{BB962C8B-B14F-4D97-AF65-F5344CB8AC3E}">
        <p14:creationId xmlns:p14="http://schemas.microsoft.com/office/powerpoint/2010/main" val="2151800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45</a:t>
            </a:fld>
            <a:endParaRPr lang="en-US"/>
          </a:p>
        </p:txBody>
      </p:sp>
    </p:spTree>
    <p:extLst>
      <p:ext uri="{BB962C8B-B14F-4D97-AF65-F5344CB8AC3E}">
        <p14:creationId xmlns:p14="http://schemas.microsoft.com/office/powerpoint/2010/main" val="2947502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46</a:t>
            </a:fld>
            <a:endParaRPr lang="en-US"/>
          </a:p>
        </p:txBody>
      </p:sp>
    </p:spTree>
    <p:extLst>
      <p:ext uri="{BB962C8B-B14F-4D97-AF65-F5344CB8AC3E}">
        <p14:creationId xmlns:p14="http://schemas.microsoft.com/office/powerpoint/2010/main" val="840984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47</a:t>
            </a:fld>
            <a:endParaRPr lang="en-US"/>
          </a:p>
        </p:txBody>
      </p:sp>
    </p:spTree>
    <p:extLst>
      <p:ext uri="{BB962C8B-B14F-4D97-AF65-F5344CB8AC3E}">
        <p14:creationId xmlns:p14="http://schemas.microsoft.com/office/powerpoint/2010/main" val="3777856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48</a:t>
            </a:fld>
            <a:endParaRPr lang="en-US"/>
          </a:p>
        </p:txBody>
      </p:sp>
    </p:spTree>
    <p:extLst>
      <p:ext uri="{BB962C8B-B14F-4D97-AF65-F5344CB8AC3E}">
        <p14:creationId xmlns:p14="http://schemas.microsoft.com/office/powerpoint/2010/main" val="1406681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49</a:t>
            </a:fld>
            <a:endParaRPr lang="en-US"/>
          </a:p>
        </p:txBody>
      </p:sp>
    </p:spTree>
    <p:extLst>
      <p:ext uri="{BB962C8B-B14F-4D97-AF65-F5344CB8AC3E}">
        <p14:creationId xmlns:p14="http://schemas.microsoft.com/office/powerpoint/2010/main" val="1615694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50</a:t>
            </a:fld>
            <a:endParaRPr lang="en-US"/>
          </a:p>
        </p:txBody>
      </p:sp>
    </p:spTree>
    <p:extLst>
      <p:ext uri="{BB962C8B-B14F-4D97-AF65-F5344CB8AC3E}">
        <p14:creationId xmlns:p14="http://schemas.microsoft.com/office/powerpoint/2010/main" val="2581980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51</a:t>
            </a:fld>
            <a:endParaRPr lang="en-US"/>
          </a:p>
        </p:txBody>
      </p:sp>
    </p:spTree>
    <p:extLst>
      <p:ext uri="{BB962C8B-B14F-4D97-AF65-F5344CB8AC3E}">
        <p14:creationId xmlns:p14="http://schemas.microsoft.com/office/powerpoint/2010/main" val="992133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52</a:t>
            </a:fld>
            <a:endParaRPr lang="en-US"/>
          </a:p>
        </p:txBody>
      </p:sp>
    </p:spTree>
    <p:extLst>
      <p:ext uri="{BB962C8B-B14F-4D97-AF65-F5344CB8AC3E}">
        <p14:creationId xmlns:p14="http://schemas.microsoft.com/office/powerpoint/2010/main" val="211885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306430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54</a:t>
            </a:fld>
            <a:endParaRPr lang="en-US"/>
          </a:p>
        </p:txBody>
      </p:sp>
    </p:spTree>
    <p:extLst>
      <p:ext uri="{BB962C8B-B14F-4D97-AF65-F5344CB8AC3E}">
        <p14:creationId xmlns:p14="http://schemas.microsoft.com/office/powerpoint/2010/main" val="2996667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55</a:t>
            </a:fld>
            <a:endParaRPr lang="en-US"/>
          </a:p>
        </p:txBody>
      </p:sp>
    </p:spTree>
    <p:extLst>
      <p:ext uri="{BB962C8B-B14F-4D97-AF65-F5344CB8AC3E}">
        <p14:creationId xmlns:p14="http://schemas.microsoft.com/office/powerpoint/2010/main" val="483630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56</a:t>
            </a:fld>
            <a:endParaRPr lang="en-US"/>
          </a:p>
        </p:txBody>
      </p:sp>
    </p:spTree>
    <p:extLst>
      <p:ext uri="{BB962C8B-B14F-4D97-AF65-F5344CB8AC3E}">
        <p14:creationId xmlns:p14="http://schemas.microsoft.com/office/powerpoint/2010/main" val="4116278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57</a:t>
            </a:fld>
            <a:endParaRPr lang="en-US"/>
          </a:p>
        </p:txBody>
      </p:sp>
    </p:spTree>
    <p:extLst>
      <p:ext uri="{BB962C8B-B14F-4D97-AF65-F5344CB8AC3E}">
        <p14:creationId xmlns:p14="http://schemas.microsoft.com/office/powerpoint/2010/main" val="2742214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58</a:t>
            </a:fld>
            <a:endParaRPr lang="en-US"/>
          </a:p>
        </p:txBody>
      </p:sp>
    </p:spTree>
    <p:extLst>
      <p:ext uri="{BB962C8B-B14F-4D97-AF65-F5344CB8AC3E}">
        <p14:creationId xmlns:p14="http://schemas.microsoft.com/office/powerpoint/2010/main" val="15852531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59</a:t>
            </a:fld>
            <a:endParaRPr lang="en-US"/>
          </a:p>
        </p:txBody>
      </p:sp>
    </p:spTree>
    <p:extLst>
      <p:ext uri="{BB962C8B-B14F-4D97-AF65-F5344CB8AC3E}">
        <p14:creationId xmlns:p14="http://schemas.microsoft.com/office/powerpoint/2010/main" val="3413045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60</a:t>
            </a:fld>
            <a:endParaRPr lang="en-US"/>
          </a:p>
        </p:txBody>
      </p:sp>
    </p:spTree>
    <p:extLst>
      <p:ext uri="{BB962C8B-B14F-4D97-AF65-F5344CB8AC3E}">
        <p14:creationId xmlns:p14="http://schemas.microsoft.com/office/powerpoint/2010/main" val="41060978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7"/>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61</a:t>
            </a:fld>
            <a:endParaRPr lang="en-US"/>
          </a:p>
        </p:txBody>
      </p:sp>
    </p:spTree>
    <p:extLst>
      <p:ext uri="{BB962C8B-B14F-4D97-AF65-F5344CB8AC3E}">
        <p14:creationId xmlns:p14="http://schemas.microsoft.com/office/powerpoint/2010/main" val="322919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62</a:t>
            </a:fld>
            <a:endParaRPr lang="en-US"/>
          </a:p>
        </p:txBody>
      </p:sp>
    </p:spTree>
    <p:extLst>
      <p:ext uri="{BB962C8B-B14F-4D97-AF65-F5344CB8AC3E}">
        <p14:creationId xmlns:p14="http://schemas.microsoft.com/office/powerpoint/2010/main" val="1388043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63</a:t>
            </a:fld>
            <a:endParaRPr lang="en-US"/>
          </a:p>
        </p:txBody>
      </p:sp>
    </p:spTree>
    <p:extLst>
      <p:ext uri="{BB962C8B-B14F-4D97-AF65-F5344CB8AC3E}">
        <p14:creationId xmlns:p14="http://schemas.microsoft.com/office/powerpoint/2010/main" val="264398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497073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64</a:t>
            </a:fld>
            <a:endParaRPr lang="en-US"/>
          </a:p>
        </p:txBody>
      </p:sp>
    </p:spTree>
    <p:extLst>
      <p:ext uri="{BB962C8B-B14F-4D97-AF65-F5344CB8AC3E}">
        <p14:creationId xmlns:p14="http://schemas.microsoft.com/office/powerpoint/2010/main" val="2970641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65</a:t>
            </a:fld>
            <a:endParaRPr lang="en-US"/>
          </a:p>
        </p:txBody>
      </p:sp>
    </p:spTree>
    <p:extLst>
      <p:ext uri="{BB962C8B-B14F-4D97-AF65-F5344CB8AC3E}">
        <p14:creationId xmlns:p14="http://schemas.microsoft.com/office/powerpoint/2010/main" val="567301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66</a:t>
            </a:fld>
            <a:endParaRPr lang="en-US"/>
          </a:p>
        </p:txBody>
      </p:sp>
    </p:spTree>
    <p:extLst>
      <p:ext uri="{BB962C8B-B14F-4D97-AF65-F5344CB8AC3E}">
        <p14:creationId xmlns:p14="http://schemas.microsoft.com/office/powerpoint/2010/main" val="6705788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67</a:t>
            </a:fld>
            <a:endParaRPr lang="en-US"/>
          </a:p>
        </p:txBody>
      </p:sp>
    </p:spTree>
    <p:extLst>
      <p:ext uri="{BB962C8B-B14F-4D97-AF65-F5344CB8AC3E}">
        <p14:creationId xmlns:p14="http://schemas.microsoft.com/office/powerpoint/2010/main" val="3091341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68</a:t>
            </a:fld>
            <a:endParaRPr lang="en-US"/>
          </a:p>
        </p:txBody>
      </p:sp>
    </p:spTree>
    <p:extLst>
      <p:ext uri="{BB962C8B-B14F-4D97-AF65-F5344CB8AC3E}">
        <p14:creationId xmlns:p14="http://schemas.microsoft.com/office/powerpoint/2010/main" val="32520643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69</a:t>
            </a:fld>
            <a:endParaRPr lang="en-US"/>
          </a:p>
        </p:txBody>
      </p:sp>
    </p:spTree>
    <p:extLst>
      <p:ext uri="{BB962C8B-B14F-4D97-AF65-F5344CB8AC3E}">
        <p14:creationId xmlns:p14="http://schemas.microsoft.com/office/powerpoint/2010/main" val="30438974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71</a:t>
            </a:fld>
            <a:endParaRPr lang="en-US"/>
          </a:p>
        </p:txBody>
      </p:sp>
    </p:spTree>
    <p:extLst>
      <p:ext uri="{BB962C8B-B14F-4D97-AF65-F5344CB8AC3E}">
        <p14:creationId xmlns:p14="http://schemas.microsoft.com/office/powerpoint/2010/main" val="17430148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72</a:t>
            </a:fld>
            <a:endParaRPr lang="en-US"/>
          </a:p>
        </p:txBody>
      </p:sp>
    </p:spTree>
    <p:extLst>
      <p:ext uri="{BB962C8B-B14F-4D97-AF65-F5344CB8AC3E}">
        <p14:creationId xmlns:p14="http://schemas.microsoft.com/office/powerpoint/2010/main" val="6864209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73</a:t>
            </a:fld>
            <a:endParaRPr lang="en-US"/>
          </a:p>
        </p:txBody>
      </p:sp>
    </p:spTree>
    <p:extLst>
      <p:ext uri="{BB962C8B-B14F-4D97-AF65-F5344CB8AC3E}">
        <p14:creationId xmlns:p14="http://schemas.microsoft.com/office/powerpoint/2010/main" val="2933656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74</a:t>
            </a:fld>
            <a:endParaRPr lang="en-US"/>
          </a:p>
        </p:txBody>
      </p:sp>
    </p:spTree>
    <p:extLst>
      <p:ext uri="{BB962C8B-B14F-4D97-AF65-F5344CB8AC3E}">
        <p14:creationId xmlns:p14="http://schemas.microsoft.com/office/powerpoint/2010/main" val="178241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5800951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75</a:t>
            </a:fld>
            <a:endParaRPr lang="en-US"/>
          </a:p>
        </p:txBody>
      </p:sp>
    </p:spTree>
    <p:extLst>
      <p:ext uri="{BB962C8B-B14F-4D97-AF65-F5344CB8AC3E}">
        <p14:creationId xmlns:p14="http://schemas.microsoft.com/office/powerpoint/2010/main" val="33046637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76</a:t>
            </a:fld>
            <a:endParaRPr lang="en-US"/>
          </a:p>
        </p:txBody>
      </p:sp>
    </p:spTree>
    <p:extLst>
      <p:ext uri="{BB962C8B-B14F-4D97-AF65-F5344CB8AC3E}">
        <p14:creationId xmlns:p14="http://schemas.microsoft.com/office/powerpoint/2010/main" val="42682900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77</a:t>
            </a:fld>
            <a:endParaRPr lang="en-US"/>
          </a:p>
        </p:txBody>
      </p:sp>
    </p:spTree>
    <p:extLst>
      <p:ext uri="{BB962C8B-B14F-4D97-AF65-F5344CB8AC3E}">
        <p14:creationId xmlns:p14="http://schemas.microsoft.com/office/powerpoint/2010/main" val="2587012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79</a:t>
            </a:fld>
            <a:endParaRPr lang="en-US"/>
          </a:p>
        </p:txBody>
      </p:sp>
    </p:spTree>
    <p:extLst>
      <p:ext uri="{BB962C8B-B14F-4D97-AF65-F5344CB8AC3E}">
        <p14:creationId xmlns:p14="http://schemas.microsoft.com/office/powerpoint/2010/main" val="404959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41334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727628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emf"/><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4.xml"/><Relationship Id="rId4" Type="http://schemas.openxmlformats.org/officeDocument/2006/relationships/image" Target="../media/image3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13996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235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a:t>
            </a:fld>
            <a:endParaRPr lang="en-US" sz="1400" b="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255570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a:t>
            </a:fld>
            <a:endParaRPr lang="en-US" sz="1400" b="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126209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10697635" y="2924758"/>
            <a:ext cx="1494365"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0" name="Group 9"/>
          <p:cNvGrpSpPr>
            <a:grpSpLocks noChangeAspect="1"/>
          </p:cNvGrpSpPr>
          <p:nvPr userDrawn="1"/>
        </p:nvGrpSpPr>
        <p:grpSpPr>
          <a:xfrm rot="16200000" flipV="1">
            <a:off x="3165043" y="-3165045"/>
            <a:ext cx="1720507" cy="8050591"/>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13" name="Picture 12"/>
          <p:cNvPicPr>
            <a:picLocks noChangeAspect="1"/>
          </p:cNvPicPr>
          <p:nvPr userDrawn="1"/>
        </p:nvPicPr>
        <p:blipFill>
          <a:blip r:embed="rId3"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480432" y="121813"/>
            <a:ext cx="1328867" cy="983981"/>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432" y="4512773"/>
            <a:ext cx="3937000" cy="997405"/>
          </a:xfrm>
          <a:prstGeom prst="rect">
            <a:avLst/>
          </a:prstGeom>
        </p:spPr>
      </p:pic>
      <p:sp>
        <p:nvSpPr>
          <p:cNvPr id="15" name="Rectangle 14"/>
          <p:cNvSpPr/>
          <p:nvPr userDrawn="1"/>
        </p:nvSpPr>
        <p:spPr>
          <a:xfrm>
            <a:off x="4763513" y="4425122"/>
            <a:ext cx="6096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17" name="Text Placeholder 4"/>
          <p:cNvSpPr>
            <a:spLocks noGrp="1"/>
          </p:cNvSpPr>
          <p:nvPr>
            <p:ph type="body" sz="quarter" idx="12" hasCustomPrompt="1"/>
          </p:nvPr>
        </p:nvSpPr>
        <p:spPr>
          <a:xfrm>
            <a:off x="2121442" y="113503"/>
            <a:ext cx="296248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914400" y="1311836"/>
            <a:ext cx="103632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4879392" y="4425121"/>
            <a:ext cx="6398208"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custDataLst>
      <p:tags r:id="rId1"/>
    </p:custDataLst>
    <p:extLst>
      <p:ext uri="{BB962C8B-B14F-4D97-AF65-F5344CB8AC3E}">
        <p14:creationId xmlns:p14="http://schemas.microsoft.com/office/powerpoint/2010/main" val="233781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a:t>
            </a:fld>
            <a:endParaRPr lang="en-US" sz="1400" b="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1089950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42965"/>
            <a:ext cx="1048512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1228028" y="4064000"/>
            <a:ext cx="9692765"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6073140" y="-1379415"/>
            <a:ext cx="45720" cy="104851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a:t>
            </a:fld>
            <a:endParaRPr lang="en-US" sz="1400" b="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609388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44578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66216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1642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6462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microsoft.com/office/2007/relationships/hdphoto" Target="../media/hdphoto1.wdp"/><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microsoft.com/office/2007/relationships/hdphoto" Target="../media/hdphoto1.wdp"/><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3" r:id="rId11"/>
    <p:sldLayoutId id="2147483726" r:id="rId12"/>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 id="2147483716" r:id="rId8"/>
    <p:sldLayoutId id="2147483717" r:id="rId9"/>
    <p:sldLayoutId id="2147483718"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0" r:id="rId5"/>
    <p:sldLayoutId id="2147483724" r:id="rId6"/>
    <p:sldLayoutId id="2147483725" r:id="rId7"/>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ms.workforcegps.org/-/media/84A5C879A54B4575A920E36537EFA873.ashx"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hyperlink" Target="https://rise.articulate.com/share/4eRGrXGtIjJRwOJ5_QgQiS_wR5rdo1w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l.gov/newsroom/releases/eta/eta2020031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gcc01.safelinks.protection.outlook.com/?url=https%3A%2F%2Fwww.workforcegps.org%2FEmailAnalytics%2FEmailLink%3FEmailId%3D21679997%26LinkId%3D1334241%26RedirectUrl%3Dhttps%3A%2F%2Fwww.workforcegps.org%2Fevents%2F2020%2F03%2F06%2F18%2F22%2FIndustry-Recognized-Apprenticeship-Programs-General-Overview-Webinar&amp;data=02%7C01%7CCadwallader.Ayreen%40dol.gov%7C054431b63f6c4b5271c108d7d4158799%7C75a6305472044e0c9126adab971d4aca%7C0%7C0%7C637211061250334606&amp;sdata=wCmfAV3wditLxbHEuQM%2FWSCZZjucqeY2QY%2FIMfm1NxM%3D&amp;reserved=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7.xml"/><Relationship Id="rId7" Type="http://schemas.openxmlformats.org/officeDocument/2006/relationships/diagramColors" Target="../diagrams/colors2.xml"/><Relationship Id="rId2" Type="http://schemas.openxmlformats.org/officeDocument/2006/relationships/slideLayout" Target="../slideLayouts/slideLayout20.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8.xml"/><Relationship Id="rId7" Type="http://schemas.openxmlformats.org/officeDocument/2006/relationships/diagramColors" Target="../diagrams/colors3.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10.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0.xml"/><Relationship Id="rId7" Type="http://schemas.openxmlformats.org/officeDocument/2006/relationships/diagramColors" Target="../diagrams/colors4.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1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15.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image" Target="../media/image51.png"/><Relationship Id="rId5" Type="http://schemas.openxmlformats.org/officeDocument/2006/relationships/hyperlink" Target="http://www.doleta.gov/grants" TargetMode="Externa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17.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18.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ags" Target="../tags/tag19.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20.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hyperlink" Target="mailto:closingskillsgap@dol.gov"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22.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44.jpg"/><Relationship Id="rId4" Type="http://schemas.openxmlformats.org/officeDocument/2006/relationships/image" Target="../media/image43.jpg"/></Relationships>
</file>

<file path=ppt/slides/_rels/slide6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6.xml"/><Relationship Id="rId7" Type="http://schemas.openxmlformats.org/officeDocument/2006/relationships/diagramColors" Target="../diagrams/colors5.xml"/><Relationship Id="rId2" Type="http://schemas.openxmlformats.org/officeDocument/2006/relationships/slideLayout" Target="../slideLayouts/slideLayout22.xml"/><Relationship Id="rId1" Type="http://schemas.openxmlformats.org/officeDocument/2006/relationships/tags" Target="../tags/tag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7.xml"/><Relationship Id="rId7" Type="http://schemas.openxmlformats.org/officeDocument/2006/relationships/diagramColors" Target="../diagrams/colors6.xml"/><Relationship Id="rId2" Type="http://schemas.openxmlformats.org/officeDocument/2006/relationships/slideLayout" Target="../slideLayouts/slideLayout22.xml"/><Relationship Id="rId1" Type="http://schemas.openxmlformats.org/officeDocument/2006/relationships/tags" Target="../tags/tag2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4.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3" Type="http://schemas.openxmlformats.org/officeDocument/2006/relationships/hyperlink" Target="mailto:ClosingSkillsGap@dol.gov"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9.xml"/><Relationship Id="rId1" Type="http://schemas.openxmlformats.org/officeDocument/2006/relationships/tags" Target="../tags/tag28.xml"/><Relationship Id="rId5" Type="http://schemas.openxmlformats.org/officeDocument/2006/relationships/hyperlink" Target="mailto:EBSS.help@dol.gov" TargetMode="External"/><Relationship Id="rId4" Type="http://schemas.openxmlformats.org/officeDocument/2006/relationships/hyperlink" Target="mailto:closingskillsgap@dol.gov"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9.xml"/><Relationship Id="rId1" Type="http://schemas.openxmlformats.org/officeDocument/2006/relationships/tags" Target="../tags/tag29.xml"/><Relationship Id="rId5" Type="http://schemas.openxmlformats.org/officeDocument/2006/relationships/image" Target="../media/image55.png"/><Relationship Id="rId4" Type="http://schemas.openxmlformats.org/officeDocument/2006/relationships/hyperlink" Target="mailto:closingskillsgap@dol.gov"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9.xml"/><Relationship Id="rId1" Type="http://schemas.openxmlformats.org/officeDocument/2006/relationships/tags" Target="../tags/tag30.xml"/><Relationship Id="rId5" Type="http://schemas.openxmlformats.org/officeDocument/2006/relationships/image" Target="../media/image55.png"/><Relationship Id="rId4" Type="http://schemas.openxmlformats.org/officeDocument/2006/relationships/hyperlink" Target="http://www.doleta.gov/"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71.xml"/><Relationship Id="rId7" Type="http://schemas.openxmlformats.org/officeDocument/2006/relationships/hyperlink" Target="https://www.doleta.gov/grants/2018grants.cfm" TargetMode="External"/><Relationship Id="rId2" Type="http://schemas.openxmlformats.org/officeDocument/2006/relationships/slideLayout" Target="../slideLayouts/slideLayout19.xml"/><Relationship Id="rId1" Type="http://schemas.openxmlformats.org/officeDocument/2006/relationships/tags" Target="../tags/tag31.xml"/><Relationship Id="rId6" Type="http://schemas.openxmlformats.org/officeDocument/2006/relationships/hyperlink" Target="https://gcc01.safelinks.protection.outlook.com/?url=https://rise.articulate.com/share/4eRGrXGtIjJRwOJ5_QgQiS_wR5rdo1wy&amp;data=02|01|Evans.Monica.A@dol.gov|8aeb6ce527374180af9108d715d10614|75a6305472044e0c9126adab971d4aca|0|0|637001859800185245&amp;sdata=GZ1K7Gk474F1P8QPo/bMp6O9YBOJMmIYXWhd/YFJKpQ%3D&amp;reserved=0" TargetMode="External"/><Relationship Id="rId5" Type="http://schemas.openxmlformats.org/officeDocument/2006/relationships/hyperlink" Target="https://grantsapplicationandmanagement.workforcegps.org/resources/2019/12/15/21/50/SMART_3-0_Webinar_Training_Series" TargetMode="External"/><Relationship Id="rId4" Type="http://schemas.openxmlformats.org/officeDocument/2006/relationships/hyperlink" Target="mailto:Closingskillsgap@dol.gov"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rise.articulate.com/share/4eRGrXGtIjJRwOJ5_QgQiS_wR5rdo1wy" TargetMode="External"/><Relationship Id="rId2" Type="http://schemas.openxmlformats.org/officeDocument/2006/relationships/notesSlide" Target="../notesSlides/notesSlide72.xml"/><Relationship Id="rId1" Type="http://schemas.openxmlformats.org/officeDocument/2006/relationships/slideLayout" Target="../slideLayouts/slideLayout17.xml"/><Relationship Id="rId6" Type="http://schemas.openxmlformats.org/officeDocument/2006/relationships/hyperlink" Target="https://www.workforcegps.org/events/2020/03/06/18/22/Industry-Recognized-Apprenticeship-Programs-General-Overview-Webinar" TargetMode="External"/><Relationship Id="rId5" Type="http://schemas.openxmlformats.org/officeDocument/2006/relationships/hyperlink" Target="https://www.apprenticeship.gov/industry-recognized-apprenticeship-program" TargetMode="External"/><Relationship Id="rId4" Type="http://schemas.openxmlformats.org/officeDocument/2006/relationships/hyperlink" Target="https://grantsapplicationandmanagement.workforcegps.org/resources/2019/12/15/21/50/SMART_3-0_Webinar_Training_Serie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hyperlink" Target="Support@workforceGPS.org" TargetMode="External"/><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workforcegps.org/resources/2020/03/18/23/35/Coronavirus-COVID-19-Resources"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hyperlink" Target="https://www.dol.gov/coronavirus" TargetMode="External"/><Relationship Id="rId4" Type="http://schemas.openxmlformats.org/officeDocument/2006/relationships/hyperlink" Target="https://gcc01.safelinks.protection.outlook.com/?url=https%3A%2F%2Fwww.cdc.gov%2Fcoronavirus%2F2019-ncov%2Findex.html&amp;data=02%7C01%7CClosingSkillsGap%40dol.gov%7C4de0ac197e8c45dbc65d08d7cb6dbd95%7C75a6305472044e0c9126adab971d4aca%7C0%7C0%7C637201544500025348&amp;sdata=yF%2Fq6SxWnul47el%2FtMmO219DhV7f5%2B8CTflwTurNK68%3D&amp;reserved=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p:cNvSpPr>
            <a:spLocks noGrp="1"/>
          </p:cNvSpPr>
          <p:nvPr>
            <p:ph type="title"/>
          </p:nvPr>
        </p:nvSpPr>
        <p:spPr/>
        <p:txBody>
          <a:bodyPr/>
          <a:lstStyle/>
          <a:p>
            <a:r>
              <a:rPr lang="en-US" dirty="0"/>
              <a:t>Polling Question:  Who’s on the call?</a:t>
            </a:r>
          </a:p>
        </p:txBody>
      </p:sp>
      <p:sp>
        <p:nvSpPr>
          <p:cNvPr id="4" name="Text Placeholder 3"/>
          <p:cNvSpPr>
            <a:spLocks noGrp="1"/>
          </p:cNvSpPr>
          <p:nvPr>
            <p:ph type="body" idx="14"/>
          </p:nvPr>
        </p:nvSpPr>
        <p:spPr/>
        <p:txBody>
          <a:bodyPr>
            <a:normAutofit/>
          </a:bodyPr>
          <a:lstStyle/>
          <a:p>
            <a:r>
              <a:rPr lang="en-US" sz="3200" dirty="0"/>
              <a:t>What role do you play in your Apprenticeships: Closing the Skills Gap (CSG) Grant Project? </a:t>
            </a:r>
          </a:p>
        </p:txBody>
      </p:sp>
      <p:sp>
        <p:nvSpPr>
          <p:cNvPr id="5" name="Text Placeholder 4"/>
          <p:cNvSpPr>
            <a:spLocks noGrp="1"/>
          </p:cNvSpPr>
          <p:nvPr>
            <p:ph type="body" sz="quarter" idx="13"/>
          </p:nvPr>
        </p:nvSpPr>
        <p:spPr>
          <a:xfrm>
            <a:off x="805866" y="5013434"/>
            <a:ext cx="4624388" cy="1155700"/>
          </a:xfrm>
        </p:spPr>
        <p:txBody>
          <a:bodyPr/>
          <a:lstStyle/>
          <a:p>
            <a:r>
              <a:rPr lang="en-US" dirty="0"/>
              <a:t>Choose the best answer that reflect your role in your CSG grant project!</a:t>
            </a:r>
          </a:p>
        </p:txBody>
      </p:sp>
      <p:sp>
        <p:nvSpPr>
          <p:cNvPr id="6" name="Content Placeholder 5"/>
          <p:cNvSpPr>
            <a:spLocks noGrp="1"/>
          </p:cNvSpPr>
          <p:nvPr>
            <p:ph idx="1"/>
          </p:nvPr>
        </p:nvSpPr>
        <p:spPr>
          <a:xfrm>
            <a:off x="5786005" y="1137447"/>
            <a:ext cx="5925134" cy="5039516"/>
          </a:xfrm>
        </p:spPr>
        <p:txBody>
          <a:bodyPr/>
          <a:lstStyle/>
          <a:p>
            <a:r>
              <a:rPr lang="en-US" dirty="0"/>
              <a:t>Authorized Representative</a:t>
            </a:r>
          </a:p>
          <a:p>
            <a:r>
              <a:rPr lang="en-US" dirty="0"/>
              <a:t>Grant Director/Manager</a:t>
            </a:r>
          </a:p>
          <a:p>
            <a:r>
              <a:rPr lang="en-US" dirty="0"/>
              <a:t>Training Provider</a:t>
            </a:r>
          </a:p>
          <a:p>
            <a:r>
              <a:rPr lang="en-US" dirty="0"/>
              <a:t>Employer Partner</a:t>
            </a:r>
          </a:p>
          <a:p>
            <a:r>
              <a:rPr lang="en-US" dirty="0"/>
              <a:t>Supportive Services Provider</a:t>
            </a:r>
          </a:p>
          <a:p>
            <a:r>
              <a:rPr lang="en-US" dirty="0"/>
              <a:t>Case Manager / Career Navigator</a:t>
            </a:r>
          </a:p>
          <a:p>
            <a:r>
              <a:rPr lang="en-US" dirty="0"/>
              <a:t>Performance / Data Analyst </a:t>
            </a:r>
          </a:p>
        </p:txBody>
      </p:sp>
    </p:spTree>
    <p:extLst>
      <p:ext uri="{BB962C8B-B14F-4D97-AF65-F5344CB8AC3E}">
        <p14:creationId xmlns:p14="http://schemas.microsoft.com/office/powerpoint/2010/main" val="281676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p:cNvSpPr>
            <a:spLocks noGrp="1"/>
          </p:cNvSpPr>
          <p:nvPr>
            <p:ph type="title"/>
          </p:nvPr>
        </p:nvSpPr>
        <p:spPr/>
        <p:txBody>
          <a:bodyPr/>
          <a:lstStyle/>
          <a:p>
            <a:r>
              <a:rPr lang="en-US" dirty="0"/>
              <a:t>Apprenticeships: Closing the Skills Gap</a:t>
            </a:r>
          </a:p>
        </p:txBody>
      </p:sp>
      <p:sp>
        <p:nvSpPr>
          <p:cNvPr id="4" name="Text Placeholder 3"/>
          <p:cNvSpPr>
            <a:spLocks noGrp="1"/>
          </p:cNvSpPr>
          <p:nvPr>
            <p:ph type="body" idx="1"/>
          </p:nvPr>
        </p:nvSpPr>
        <p:spPr>
          <a:xfrm>
            <a:off x="800100" y="4269493"/>
            <a:ext cx="6553200" cy="1807457"/>
          </a:xfrm>
        </p:spPr>
        <p:txBody>
          <a:bodyPr/>
          <a:lstStyle/>
          <a:p>
            <a:r>
              <a:rPr lang="en-US" dirty="0"/>
              <a:t>Grant Program Overview</a:t>
            </a:r>
          </a:p>
          <a:p>
            <a:r>
              <a:rPr lang="en-US" dirty="0"/>
              <a:t>Speaker: Ayreen Cadwallader</a:t>
            </a:r>
          </a:p>
          <a:p>
            <a:endParaRPr lang="en-US" dirty="0"/>
          </a:p>
        </p:txBody>
      </p:sp>
    </p:spTree>
    <p:extLst>
      <p:ext uri="{BB962C8B-B14F-4D97-AF65-F5344CB8AC3E}">
        <p14:creationId xmlns:p14="http://schemas.microsoft.com/office/powerpoint/2010/main" val="215155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p:cNvSpPr>
            <a:spLocks noGrp="1"/>
          </p:cNvSpPr>
          <p:nvPr>
            <p:ph type="title"/>
          </p:nvPr>
        </p:nvSpPr>
        <p:spPr/>
        <p:txBody>
          <a:bodyPr/>
          <a:lstStyle/>
          <a:p>
            <a:r>
              <a:rPr lang="en-US" dirty="0"/>
              <a:t>Polling Question: Preparing to Launch your Grant</a:t>
            </a:r>
          </a:p>
        </p:txBody>
      </p:sp>
      <p:sp>
        <p:nvSpPr>
          <p:cNvPr id="4" name="Text Placeholder 3"/>
          <p:cNvSpPr>
            <a:spLocks noGrp="1"/>
          </p:cNvSpPr>
          <p:nvPr>
            <p:ph type="body" idx="14"/>
          </p:nvPr>
        </p:nvSpPr>
        <p:spPr/>
        <p:txBody>
          <a:bodyPr/>
          <a:lstStyle/>
          <a:p>
            <a:r>
              <a:rPr lang="en-US" dirty="0"/>
              <a:t>Which resources have you reviewed in advance prior to  today’s webinar? </a:t>
            </a:r>
          </a:p>
        </p:txBody>
      </p:sp>
      <p:sp>
        <p:nvSpPr>
          <p:cNvPr id="5" name="Text Placeholder 4"/>
          <p:cNvSpPr>
            <a:spLocks noGrp="1"/>
          </p:cNvSpPr>
          <p:nvPr>
            <p:ph type="body" sz="quarter" idx="13"/>
          </p:nvPr>
        </p:nvSpPr>
        <p:spPr/>
        <p:txBody>
          <a:bodyPr/>
          <a:lstStyle/>
          <a:p>
            <a:r>
              <a:rPr lang="en-US" dirty="0"/>
              <a:t>(Choose all that apply)</a:t>
            </a:r>
          </a:p>
        </p:txBody>
      </p:sp>
      <p:sp>
        <p:nvSpPr>
          <p:cNvPr id="6" name="Content Placeholder 5"/>
          <p:cNvSpPr>
            <a:spLocks noGrp="1"/>
          </p:cNvSpPr>
          <p:nvPr>
            <p:ph idx="1"/>
          </p:nvPr>
        </p:nvSpPr>
        <p:spPr/>
        <p:txBody>
          <a:bodyPr/>
          <a:lstStyle/>
          <a:p>
            <a:r>
              <a:rPr lang="en-US" dirty="0"/>
              <a:t>Grant Award Package</a:t>
            </a:r>
          </a:p>
          <a:p>
            <a:r>
              <a:rPr lang="en-US" u="sng" dirty="0">
                <a:hlinkClick r:id="rId3"/>
              </a:rPr>
              <a:t>Grantee Handbook</a:t>
            </a:r>
            <a:r>
              <a:rPr lang="en-US" dirty="0"/>
              <a:t> </a:t>
            </a:r>
          </a:p>
          <a:p>
            <a:r>
              <a:rPr lang="en-US" u="sng" dirty="0">
                <a:hlinkClick r:id="rId4"/>
              </a:rPr>
              <a:t>Rise Module: Competitive Grant Program Basics Reference Guide (Reference Guide)</a:t>
            </a:r>
            <a:endParaRPr lang="en-US" dirty="0"/>
          </a:p>
        </p:txBody>
      </p:sp>
    </p:spTree>
    <p:extLst>
      <p:ext uri="{BB962C8B-B14F-4D97-AF65-F5344CB8AC3E}">
        <p14:creationId xmlns:p14="http://schemas.microsoft.com/office/powerpoint/2010/main" val="93051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lstStyle/>
          <a:p>
            <a:r>
              <a:rPr lang="en-US" dirty="0"/>
              <a:t>Funding Overview</a:t>
            </a:r>
          </a:p>
        </p:txBody>
      </p:sp>
      <p:sp>
        <p:nvSpPr>
          <p:cNvPr id="4" name="Content Placeholder 3">
            <a:extLst>
              <a:ext uri="{FF2B5EF4-FFF2-40B4-BE49-F238E27FC236}">
                <a16:creationId xmlns:a16="http://schemas.microsoft.com/office/drawing/2014/main" id="{3756CA95-40E2-44E1-915A-103F00416835}"/>
              </a:ext>
            </a:extLst>
          </p:cNvPr>
          <p:cNvSpPr>
            <a:spLocks noGrp="1"/>
          </p:cNvSpPr>
          <p:nvPr>
            <p:ph sz="half" idx="1"/>
          </p:nvPr>
        </p:nvSpPr>
        <p:spPr/>
        <p:txBody>
          <a:bodyPr/>
          <a:lstStyle/>
          <a:p>
            <a:r>
              <a:rPr lang="en-US" dirty="0"/>
              <a:t>Department of Labor awarded </a:t>
            </a:r>
            <a:r>
              <a:rPr lang="en-US" b="1" dirty="0"/>
              <a:t>$99,281,216</a:t>
            </a:r>
            <a:r>
              <a:rPr lang="en-US" dirty="0"/>
              <a:t> </a:t>
            </a:r>
            <a:r>
              <a:rPr lang="en-US" b="1" dirty="0"/>
              <a:t>million</a:t>
            </a:r>
            <a:r>
              <a:rPr lang="en-US" dirty="0"/>
              <a:t> to </a:t>
            </a:r>
            <a:r>
              <a:rPr lang="en-US" b="1" dirty="0"/>
              <a:t>28 </a:t>
            </a:r>
            <a:r>
              <a:rPr lang="en-US" dirty="0"/>
              <a:t>public-private apprenticeship partnerships.</a:t>
            </a:r>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p:txBody>
          <a:bodyPr/>
          <a:lstStyle/>
          <a:p>
            <a:pPr marL="285750" indent="-285750">
              <a:spcBef>
                <a:spcPts val="0"/>
              </a:spcBef>
              <a:buFont typeface="Courier New" panose="02070309020205020404" pitchFamily="49" charset="0"/>
              <a:buChar char="o"/>
            </a:pPr>
            <a:r>
              <a:rPr lang="en-US" sz="2000" b="1" dirty="0">
                <a:latin typeface="Calibri" panose="020F0502020204030204" pitchFamily="34" charset="0"/>
                <a:ea typeface="Calibri" panose="020F0502020204030204" pitchFamily="34" charset="0"/>
                <a:cs typeface="Times New Roman" panose="02020603050405020304" pitchFamily="18" charset="0"/>
              </a:rPr>
              <a:t>17 Institutions of Higher Education (IHE)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Five grantees are State Systems of Higher Education; two grantees are IHE representing a consortium of IHEs; and ten are IHEs</a:t>
            </a:r>
          </a:p>
          <a:p>
            <a:pPr marL="285750" indent="-285750">
              <a:spcBef>
                <a:spcPts val="0"/>
              </a:spcBef>
              <a:buFont typeface="Courier New" panose="02070309020205020404" pitchFamily="49" charset="0"/>
              <a:buChar char="o"/>
            </a:pPr>
            <a:r>
              <a:rPr lang="en-US" sz="2000" b="1" dirty="0">
                <a:latin typeface="Calibri" panose="020F0502020204030204" pitchFamily="34" charset="0"/>
                <a:ea typeface="Calibri" panose="020F0502020204030204" pitchFamily="34" charset="0"/>
                <a:cs typeface="Times New Roman" panose="02020603050405020304" pitchFamily="18" charset="0"/>
              </a:rPr>
              <a:t>11 Nonprofit Trade, Industry, or Employer Associations; Labor Unions or Labor Management Organizations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Of these, eight grantees are Trade, Industry or Employer Associations; and three grantees are Labor Union or Management Organizations)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endParaRPr lang="en-US" dirty="0"/>
          </a:p>
          <a:p>
            <a:endParaRPr lang="en-US" dirty="0"/>
          </a:p>
          <a:p>
            <a:pPr marL="0" indent="0">
              <a:buNone/>
            </a:pPr>
            <a:endParaRPr lang="en-US" b="1" dirty="0"/>
          </a:p>
          <a:p>
            <a:pPr marL="0" indent="0">
              <a:buNone/>
            </a:pPr>
            <a:endParaRPr lang="en-US" b="1" dirty="0"/>
          </a:p>
          <a:p>
            <a:pPr marL="0" indent="0">
              <a:buNone/>
            </a:pPr>
            <a:endParaRPr lang="en-US" b="1" dirty="0"/>
          </a:p>
        </p:txBody>
      </p:sp>
      <p:pic>
        <p:nvPicPr>
          <p:cNvPr id="7" name="Picture 2" descr="Funding, Projects and Grants folders in a filing cabinet">
            <a:extLst>
              <a:ext uri="{FF2B5EF4-FFF2-40B4-BE49-F238E27FC236}">
                <a16:creationId xmlns:a16="http://schemas.microsoft.com/office/drawing/2014/main" id="{7FBAC3B7-C172-4780-869B-FCB1B83B8CB3}"/>
              </a:ext>
            </a:extLst>
          </p:cNvPr>
          <p:cNvPicPr>
            <a:picLocks noChangeArrowheads="1"/>
          </p:cNvPicPr>
          <p:nvPr/>
        </p:nvPicPr>
        <p:blipFill rotWithShape="1">
          <a:blip r:embed="rId3" cstate="hqprint">
            <a:extLst>
              <a:ext uri="{28A0092B-C50C-407E-A947-70E740481C1C}">
                <a14:useLocalDpi xmlns:a14="http://schemas.microsoft.com/office/drawing/2010/main" val="0"/>
              </a:ext>
            </a:extLst>
          </a:blip>
          <a:srcRect l="-1" r="11771"/>
          <a:stretch/>
        </p:blipFill>
        <p:spPr bwMode="auto">
          <a:xfrm>
            <a:off x="2205552" y="2827301"/>
            <a:ext cx="3026757" cy="31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4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45586" y="200298"/>
            <a:ext cx="11327363" cy="1288867"/>
          </a:xfrm>
        </p:spPr>
        <p:txBody>
          <a:bodyPr>
            <a:normAutofit fontScale="90000"/>
          </a:bodyPr>
          <a:lstStyle/>
          <a:p>
            <a:r>
              <a:rPr lang="en-US" sz="4400" b="1" dirty="0">
                <a:solidFill>
                  <a:srgbClr val="C00000"/>
                </a:solidFill>
                <a:latin typeface="+mn-lt"/>
              </a:rPr>
              <a:t>Apprenticeship: Closing the Skills Gap</a:t>
            </a:r>
            <a:br>
              <a:rPr lang="en-US" sz="5000" b="1" dirty="0">
                <a:solidFill>
                  <a:srgbClr val="C00000"/>
                </a:solidFill>
                <a:latin typeface="+mn-lt"/>
              </a:rPr>
            </a:br>
            <a:r>
              <a:rPr lang="en-US" sz="1300" b="1" dirty="0"/>
              <a:t>The</a:t>
            </a:r>
            <a:r>
              <a:rPr lang="en-US" sz="1300" b="1" dirty="0">
                <a:solidFill>
                  <a:srgbClr val="C00000"/>
                </a:solidFill>
              </a:rPr>
              <a:t> </a:t>
            </a:r>
            <a:r>
              <a:rPr lang="en-US" sz="1300" b="1" dirty="0"/>
              <a:t>Department of Labor has awarding of grants to 28 public-private apprenticeship partnerships totaling nearly $100 million through the Apprenticeship: Closing the Skills Gap grant program. These grants will support large-scale expansions of apprenticeship in industries including advanced manufacturing, healthcare and information technology.</a:t>
            </a:r>
            <a:br>
              <a:rPr lang="en-US" sz="1300" b="1" dirty="0"/>
            </a:br>
            <a:endParaRPr lang="en-US" sz="1300" b="1" dirty="0">
              <a:latin typeface="+mn-lt"/>
            </a:endParaRPr>
          </a:p>
        </p:txBody>
      </p:sp>
      <p:pic>
        <p:nvPicPr>
          <p:cNvPr id="4" name="Picture 3"/>
          <p:cNvPicPr/>
          <p:nvPr/>
        </p:nvPicPr>
        <p:blipFill rotWithShape="1">
          <a:blip r:embed="rId3"/>
          <a:srcRect l="641" t="23487" r="27884" b="5511"/>
          <a:stretch/>
        </p:blipFill>
        <p:spPr bwMode="auto">
          <a:xfrm>
            <a:off x="545586" y="1375973"/>
            <a:ext cx="11173663" cy="465683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837882" y="6032810"/>
            <a:ext cx="6294968" cy="646331"/>
          </a:xfrm>
          <a:prstGeom prst="rect">
            <a:avLst/>
          </a:prstGeom>
        </p:spPr>
        <p:txBody>
          <a:bodyPr wrap="square">
            <a:spAutoFit/>
          </a:bodyPr>
          <a:lstStyle/>
          <a:p>
            <a:r>
              <a:rPr lang="en-US" b="1" dirty="0">
                <a:solidFill>
                  <a:schemeClr val="accent2"/>
                </a:solidFill>
              </a:rPr>
              <a:t>Service Areas </a:t>
            </a:r>
            <a:r>
              <a:rPr lang="en-US" dirty="0">
                <a:solidFill>
                  <a:schemeClr val="accent2"/>
                </a:solidFill>
              </a:rPr>
              <a:t>are National, Statewide, Regional and Local in scope, including Opportunity Zones Across the Country</a:t>
            </a:r>
          </a:p>
        </p:txBody>
      </p:sp>
    </p:spTree>
    <p:extLst>
      <p:ext uri="{BB962C8B-B14F-4D97-AF65-F5344CB8AC3E}">
        <p14:creationId xmlns:p14="http://schemas.microsoft.com/office/powerpoint/2010/main" val="65638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p:cNvSpPr>
            <a:spLocks noGrp="1"/>
          </p:cNvSpPr>
          <p:nvPr>
            <p:ph type="title"/>
          </p:nvPr>
        </p:nvSpPr>
        <p:spPr/>
        <p:txBody>
          <a:bodyPr/>
          <a:lstStyle/>
          <a:p>
            <a:r>
              <a:rPr lang="en-US" dirty="0"/>
              <a:t>Apprenticeship: Closing the Skills Gap Investments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822631119"/>
              </p:ext>
            </p:extLst>
          </p:nvPr>
        </p:nvGraphicFramePr>
        <p:xfrm>
          <a:off x="838200" y="1160463"/>
          <a:ext cx="5181600"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half" idx="2"/>
          </p:nvPr>
        </p:nvSpPr>
        <p:spPr>
          <a:xfrm>
            <a:off x="6172200" y="1161143"/>
            <a:ext cx="5181600" cy="5276601"/>
          </a:xfrm>
        </p:spPr>
        <p:txBody>
          <a:bodyPr/>
          <a:lstStyle/>
          <a:p>
            <a:r>
              <a:rPr lang="en-US" dirty="0"/>
              <a:t>The Apprenticeships: Closing the Skills Gap Funding Opportunity Announcement’s (FOA) had a 45% match requirement.  </a:t>
            </a:r>
          </a:p>
          <a:p>
            <a:r>
              <a:rPr lang="en-US" dirty="0"/>
              <a:t>As a result, grantees secured approximately $45 million in match funds from their apprenticeship partnership. </a:t>
            </a:r>
          </a:p>
          <a:p>
            <a:r>
              <a:rPr lang="en-US" dirty="0"/>
              <a:t>While leveraged funds were not required, some grantees secured an additional $82 million in leveraged funds.</a:t>
            </a:r>
          </a:p>
        </p:txBody>
      </p:sp>
    </p:spTree>
    <p:extLst>
      <p:ext uri="{BB962C8B-B14F-4D97-AF65-F5344CB8AC3E}">
        <p14:creationId xmlns:p14="http://schemas.microsoft.com/office/powerpoint/2010/main" val="306107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14" name="Title 13"/>
          <p:cNvSpPr>
            <a:spLocks noGrp="1"/>
          </p:cNvSpPr>
          <p:nvPr>
            <p:ph type="title"/>
          </p:nvPr>
        </p:nvSpPr>
        <p:spPr/>
        <p:txBody>
          <a:bodyPr/>
          <a:lstStyle/>
          <a:p>
            <a:r>
              <a:rPr lang="en-US" dirty="0"/>
              <a:t>Grant Period of Performance and Eligible Participants</a:t>
            </a:r>
          </a:p>
        </p:txBody>
      </p:sp>
      <p:sp>
        <p:nvSpPr>
          <p:cNvPr id="15" name="Content Placeholder 14"/>
          <p:cNvSpPr>
            <a:spLocks noGrp="1"/>
          </p:cNvSpPr>
          <p:nvPr>
            <p:ph sz="half" idx="1"/>
          </p:nvPr>
        </p:nvSpPr>
        <p:spPr>
          <a:xfrm>
            <a:off x="6880303" y="1013583"/>
            <a:ext cx="5006897" cy="5525329"/>
          </a:xfrm>
        </p:spPr>
        <p:txBody>
          <a:bodyPr/>
          <a:lstStyle/>
          <a:p>
            <a:r>
              <a:rPr lang="en-US" dirty="0"/>
              <a:t>Approximately </a:t>
            </a:r>
            <a:r>
              <a:rPr lang="en-US" b="1" dirty="0"/>
              <a:t>92,000 participants </a:t>
            </a:r>
            <a:r>
              <a:rPr lang="en-US" dirty="0"/>
              <a:t>will be served by this grant program.</a:t>
            </a:r>
          </a:p>
          <a:p>
            <a:r>
              <a:rPr lang="en-US" dirty="0"/>
              <a:t>Unemployed, underemployed, workers currently employed and incumbent workers</a:t>
            </a:r>
          </a:p>
          <a:p>
            <a:r>
              <a:rPr lang="en-US" dirty="0"/>
              <a:t>Veterans, military spouses, transitioning service members, and underrepresented populations in apprenticeships and H-1B Industries, such as women, people of color, and ex-offenders. </a:t>
            </a:r>
          </a:p>
          <a:p>
            <a:endParaRPr lang="en-US" dirty="0"/>
          </a:p>
          <a:p>
            <a:endParaRPr lang="en-US" dirty="0"/>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863439983"/>
              </p:ext>
            </p:extLst>
          </p:nvPr>
        </p:nvGraphicFramePr>
        <p:xfrm>
          <a:off x="434898" y="1448906"/>
          <a:ext cx="6291146" cy="501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17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6" name="Title 5"/>
          <p:cNvSpPr>
            <a:spLocks noGrp="1"/>
          </p:cNvSpPr>
          <p:nvPr>
            <p:ph type="title"/>
          </p:nvPr>
        </p:nvSpPr>
        <p:spPr>
          <a:xfrm>
            <a:off x="1230080" y="165722"/>
            <a:ext cx="5494105" cy="1182412"/>
          </a:xfrm>
        </p:spPr>
        <p:txBody>
          <a:bodyPr/>
          <a:lstStyle/>
          <a:p>
            <a:r>
              <a:rPr lang="en-US" dirty="0"/>
              <a:t>Apprenticeships: Closing the Skills Gap Grants</a:t>
            </a:r>
          </a:p>
        </p:txBody>
      </p:sp>
      <p:sp>
        <p:nvSpPr>
          <p:cNvPr id="8" name="Text Placeholder 7"/>
          <p:cNvSpPr>
            <a:spLocks noGrp="1"/>
          </p:cNvSpPr>
          <p:nvPr>
            <p:ph type="body" sz="half" idx="2"/>
          </p:nvPr>
        </p:nvSpPr>
        <p:spPr>
          <a:xfrm>
            <a:off x="7452441" y="1235457"/>
            <a:ext cx="3932237" cy="4685841"/>
          </a:xfrm>
        </p:spPr>
        <p:txBody>
          <a:bodyPr/>
          <a:lstStyle/>
          <a:p>
            <a:pPr algn="l">
              <a:lnSpc>
                <a:spcPct val="150000"/>
              </a:lnSpc>
              <a:spcBef>
                <a:spcPts val="600"/>
              </a:spcBef>
            </a:pPr>
            <a:r>
              <a:rPr lang="en-US" dirty="0"/>
              <a:t>Almost 80% of grantees have proposed apprenticeship training in cybersecurity and/or artificial intelligence occupations.</a:t>
            </a:r>
          </a:p>
          <a:p>
            <a:pPr marL="342900" indent="-342900" algn="l">
              <a:lnSpc>
                <a:spcPct val="100000"/>
              </a:lnSpc>
              <a:spcBef>
                <a:spcPts val="600"/>
              </a:spcBef>
              <a:buFont typeface="Arial" panose="020B0604020202020204" pitchFamily="34" charset="0"/>
              <a:buChar char="•"/>
            </a:pPr>
            <a:r>
              <a:rPr lang="en-US" dirty="0"/>
              <a:t>18 grantees proposed Cybersecurity; </a:t>
            </a:r>
          </a:p>
          <a:p>
            <a:pPr marL="342900" indent="-342900" algn="l">
              <a:lnSpc>
                <a:spcPct val="100000"/>
              </a:lnSpc>
              <a:spcBef>
                <a:spcPts val="600"/>
              </a:spcBef>
              <a:buFont typeface="Arial" panose="020B0604020202020204" pitchFamily="34" charset="0"/>
              <a:buChar char="•"/>
            </a:pPr>
            <a:r>
              <a:rPr lang="en-US" dirty="0"/>
              <a:t>Two grantees proposed Artificial Intelligence; </a:t>
            </a:r>
          </a:p>
          <a:p>
            <a:pPr marL="342900" indent="-342900" algn="l">
              <a:lnSpc>
                <a:spcPct val="100000"/>
              </a:lnSpc>
              <a:spcBef>
                <a:spcPts val="600"/>
              </a:spcBef>
              <a:buFont typeface="Arial" panose="020B0604020202020204" pitchFamily="34" charset="0"/>
              <a:buChar char="•"/>
            </a:pPr>
            <a:r>
              <a:rPr lang="en-US" dirty="0"/>
              <a:t>Three grantees combined Cyber and AI</a:t>
            </a:r>
          </a:p>
        </p:txBody>
      </p:sp>
      <p:graphicFrame>
        <p:nvGraphicFramePr>
          <p:cNvPr id="5" name="Chart 4"/>
          <p:cNvGraphicFramePr/>
          <p:nvPr/>
        </p:nvGraphicFramePr>
        <p:xfrm>
          <a:off x="103787" y="1460810"/>
          <a:ext cx="7348654" cy="5067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57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5" name="Content Placeholder 4"/>
          <p:cNvSpPr>
            <a:spLocks noGrp="1"/>
          </p:cNvSpPr>
          <p:nvPr>
            <p:ph idx="1"/>
          </p:nvPr>
        </p:nvSpPr>
        <p:spPr/>
        <p:txBody>
          <a:bodyPr/>
          <a:lstStyle/>
          <a:p>
            <a:r>
              <a:rPr lang="en-US" dirty="0"/>
              <a:t>Share with us what you are specifically excited about your Closing the Skills Gap Grant Program! </a:t>
            </a:r>
          </a:p>
          <a:p>
            <a:r>
              <a:rPr lang="en-US" dirty="0"/>
              <a:t>For example, let us know about your apprenticeship training model, your target participants, or your H-1B target industry.  </a:t>
            </a:r>
          </a:p>
        </p:txBody>
      </p:sp>
      <p:sp>
        <p:nvSpPr>
          <p:cNvPr id="6" name="Content Placeholder 5"/>
          <p:cNvSpPr>
            <a:spLocks noGrp="1"/>
          </p:cNvSpPr>
          <p:nvPr>
            <p:ph idx="13"/>
          </p:nvPr>
        </p:nvSpPr>
        <p:spPr/>
        <p:txBody>
          <a:bodyPr>
            <a:noAutofit/>
          </a:bodyPr>
          <a:lstStyle/>
          <a:p>
            <a:r>
              <a:rPr lang="en-US" sz="8000" dirty="0"/>
              <a:t>Let’s CHAT!</a:t>
            </a:r>
          </a:p>
        </p:txBody>
      </p:sp>
    </p:spTree>
    <p:extLst>
      <p:ext uri="{BB962C8B-B14F-4D97-AF65-F5344CB8AC3E}">
        <p14:creationId xmlns:p14="http://schemas.microsoft.com/office/powerpoint/2010/main" val="227639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Apprenticeships: Closing the Skills Gap Grants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819150" y="4269493"/>
            <a:ext cx="6553200" cy="2086857"/>
          </a:xfrm>
        </p:spPr>
        <p:txBody>
          <a:bodyPr>
            <a:normAutofit/>
          </a:bodyPr>
          <a:lstStyle/>
          <a:p>
            <a:r>
              <a:rPr lang="en-US" dirty="0"/>
              <a:t>Program Requirements</a:t>
            </a:r>
          </a:p>
          <a:p>
            <a:r>
              <a:rPr lang="en-US" dirty="0"/>
              <a:t>Speaker: Robin </a:t>
            </a:r>
            <a:r>
              <a:rPr lang="en-US" dirty="0" err="1"/>
              <a:t>Fernkas</a:t>
            </a:r>
            <a:endParaRPr lang="en-US" dirty="0"/>
          </a:p>
        </p:txBody>
      </p:sp>
    </p:spTree>
    <p:extLst>
      <p:ext uri="{BB962C8B-B14F-4D97-AF65-F5344CB8AC3E}">
        <p14:creationId xmlns:p14="http://schemas.microsoft.com/office/powerpoint/2010/main" val="382032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6" name="Title 5"/>
          <p:cNvSpPr>
            <a:spLocks noGrp="1"/>
          </p:cNvSpPr>
          <p:nvPr>
            <p:ph type="title"/>
          </p:nvPr>
        </p:nvSpPr>
        <p:spPr/>
        <p:txBody>
          <a:bodyPr>
            <a:normAutofit/>
          </a:bodyPr>
          <a:lstStyle/>
          <a:p>
            <a:r>
              <a:rPr lang="en-US" sz="3600" dirty="0"/>
              <a:t>Apprenticeships: Closing the Skills Gap Grant Program</a:t>
            </a:r>
          </a:p>
        </p:txBody>
      </p:sp>
      <p:sp>
        <p:nvSpPr>
          <p:cNvPr id="7" name="Text Placeholder 6"/>
          <p:cNvSpPr>
            <a:spLocks noGrp="1"/>
          </p:cNvSpPr>
          <p:nvPr>
            <p:ph type="body" idx="1"/>
          </p:nvPr>
        </p:nvSpPr>
        <p:spPr/>
        <p:txBody>
          <a:bodyPr/>
          <a:lstStyle/>
          <a:p>
            <a:r>
              <a:rPr lang="en-US" b="1" dirty="0"/>
              <a:t>Goals and Objectives</a:t>
            </a:r>
          </a:p>
        </p:txBody>
      </p:sp>
      <p:sp>
        <p:nvSpPr>
          <p:cNvPr id="8" name="Content Placeholder 7"/>
          <p:cNvSpPr>
            <a:spLocks noGrp="1"/>
          </p:cNvSpPr>
          <p:nvPr>
            <p:ph sz="half" idx="2"/>
          </p:nvPr>
        </p:nvSpPr>
        <p:spPr/>
        <p:txBody>
          <a:bodyPr/>
          <a:lstStyle/>
          <a:p>
            <a:r>
              <a:rPr lang="en-US" sz="2000" dirty="0"/>
              <a:t>Accelerate the expansion of apprenticeships to industry sectors and occupations that have not traditionally deployed apprenticeships for building a skilled workforce, such as cybersecurity, artificial intelligence, and health care</a:t>
            </a:r>
          </a:p>
          <a:p>
            <a:r>
              <a:rPr lang="en-US" sz="2000" dirty="0"/>
              <a:t>Promote the large-scale expansion of apprenticeships across the nation to a range of employers, including small and medium-sized employers; and </a:t>
            </a:r>
          </a:p>
          <a:p>
            <a:r>
              <a:rPr lang="en-US" sz="2000" dirty="0"/>
              <a:t>Increase apprenticeship opportunities for all Americans.</a:t>
            </a:r>
          </a:p>
        </p:txBody>
      </p:sp>
      <p:sp>
        <p:nvSpPr>
          <p:cNvPr id="9" name="Text Placeholder 8"/>
          <p:cNvSpPr>
            <a:spLocks noGrp="1"/>
          </p:cNvSpPr>
          <p:nvPr>
            <p:ph type="body" sz="quarter" idx="3"/>
          </p:nvPr>
        </p:nvSpPr>
        <p:spPr/>
        <p:txBody>
          <a:bodyPr>
            <a:normAutofit lnSpcReduction="10000"/>
          </a:bodyPr>
          <a:lstStyle/>
          <a:p>
            <a:r>
              <a:rPr lang="en-US" b="1" dirty="0"/>
              <a:t>CSG Grants Apprenticeship Models</a:t>
            </a:r>
            <a:r>
              <a:rPr lang="en-US" dirty="0"/>
              <a:t> </a:t>
            </a:r>
          </a:p>
        </p:txBody>
      </p:sp>
      <p:sp>
        <p:nvSpPr>
          <p:cNvPr id="10" name="Content Placeholder 9"/>
          <p:cNvSpPr>
            <a:spLocks noGrp="1"/>
          </p:cNvSpPr>
          <p:nvPr>
            <p:ph sz="quarter" idx="4"/>
          </p:nvPr>
        </p:nvSpPr>
        <p:spPr/>
        <p:txBody>
          <a:bodyPr/>
          <a:lstStyle/>
          <a:p>
            <a:r>
              <a:rPr lang="en-US" sz="2800" dirty="0"/>
              <a:t>CSG Grantees have proposed a mix of apprenticeship programs to</a:t>
            </a:r>
          </a:p>
          <a:p>
            <a:pPr marL="800100" lvl="1" indent="-342900">
              <a:buFont typeface="Arial" panose="020B0604020202020204" pitchFamily="34" charset="0"/>
              <a:buChar char="•"/>
            </a:pPr>
            <a:r>
              <a:rPr lang="en-US" sz="2800" dirty="0"/>
              <a:t>Expand existing Registered Apprenticeship programs (RAPs) </a:t>
            </a:r>
          </a:p>
          <a:p>
            <a:pPr marL="800100" lvl="1" indent="-342900">
              <a:buFont typeface="Arial" panose="020B0604020202020204" pitchFamily="34" charset="0"/>
              <a:buChar char="•"/>
            </a:pPr>
            <a:r>
              <a:rPr lang="en-US" sz="2800" dirty="0"/>
              <a:t>Create new RAPs </a:t>
            </a:r>
          </a:p>
          <a:p>
            <a:pPr marL="800100" lvl="1" indent="-342900">
              <a:buFont typeface="Arial" panose="020B0604020202020204" pitchFamily="34" charset="0"/>
              <a:buChar char="•"/>
            </a:pPr>
            <a:r>
              <a:rPr lang="en-US" sz="2800" dirty="0"/>
              <a:t>Develop unregistered apprenticeship programs </a:t>
            </a:r>
          </a:p>
          <a:p>
            <a:endParaRPr lang="en-US" dirty="0"/>
          </a:p>
        </p:txBody>
      </p:sp>
    </p:spTree>
    <p:extLst>
      <p:ext uri="{BB962C8B-B14F-4D97-AF65-F5344CB8AC3E}">
        <p14:creationId xmlns:p14="http://schemas.microsoft.com/office/powerpoint/2010/main" val="157005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Apprenticeships: Closing the Skills Gaps</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Grant Program Overview</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a:t>April 7, </a:t>
            </a:r>
            <a:r>
              <a:rPr lang="en-US" dirty="0"/>
              <a:t>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a:bodyPr>
          <a:lstStyle/>
          <a:p>
            <a:r>
              <a:rPr lang="en-US" sz="3600" dirty="0"/>
              <a:t>High-Quality Apprenticeship Programs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b="1" dirty="0"/>
              <a:t>Definition of Apprentice</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All apprentices served by the Closing the Skills Gap grant must be in an apprenticeship program.</a:t>
            </a:r>
          </a:p>
          <a:p>
            <a:r>
              <a:rPr lang="en-US" dirty="0"/>
              <a:t>Grant participants are hired by an employer and are paid wages while completing the requirements of their apprenticeship.</a:t>
            </a:r>
          </a:p>
          <a:p>
            <a:r>
              <a:rPr lang="en-US" dirty="0"/>
              <a:t>All apprenticeship programs must meet the characteristics of high-quality apprenticeship programs.    </a:t>
            </a:r>
          </a:p>
          <a:p>
            <a:endParaRPr lang="en-US" dirty="0"/>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normAutofit/>
          </a:bodyPr>
          <a:lstStyle/>
          <a:p>
            <a:r>
              <a:rPr lang="en-US" b="1" dirty="0"/>
              <a:t>1. Paid Work Component </a:t>
            </a:r>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Apprenticeship programs must pay apprentices at least the applicable Federal, state, or local minimum wage or a Federally approved stipend under Federal wage requirements if otherwise applicable, and must describe wage progression requirements. Additionally, programs must address how they will provide apprentices the opportunity to gain upward mobility in the industry.  </a:t>
            </a:r>
          </a:p>
          <a:p>
            <a:pPr marL="0" indent="0">
              <a:buNone/>
            </a:pPr>
            <a:endParaRPr lang="en-US" dirty="0"/>
          </a:p>
        </p:txBody>
      </p:sp>
    </p:spTree>
    <p:extLst>
      <p:ext uri="{BB962C8B-B14F-4D97-AF65-F5344CB8AC3E}">
        <p14:creationId xmlns:p14="http://schemas.microsoft.com/office/powerpoint/2010/main" val="234185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a:bodyPr>
          <a:lstStyle/>
          <a:p>
            <a:r>
              <a:rPr lang="en-US" sz="3600" dirty="0"/>
              <a:t>High-Quality Apprenticeship Programs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normAutofit lnSpcReduction="10000"/>
          </a:bodyPr>
          <a:lstStyle/>
          <a:p>
            <a:r>
              <a:rPr lang="en-US" b="1" dirty="0"/>
              <a:t>2. Work-based Learning and Mentorship </a:t>
            </a:r>
            <a:endParaRPr lang="en-US" dirty="0"/>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An important aspect of apprenticeship programs is offering apprentices the opportunity to apply what they are learning to their work through well-designed and highly structured work experiences. While they are learning on the job, programs must provide mentors to support apprentices and provide guidance on an industry or company culture, and industry or workplace policies and procedures. </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normAutofit lnSpcReduction="10000"/>
          </a:bodyPr>
          <a:lstStyle/>
          <a:p>
            <a:r>
              <a:rPr lang="en-US" b="1" dirty="0"/>
              <a:t>3. Educational and Instructional Component </a:t>
            </a:r>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pPr marL="0" indent="0">
              <a:buNone/>
            </a:pPr>
            <a:r>
              <a:rPr lang="en-US" dirty="0"/>
              <a:t>Apprenticeship programs must provide or arrange for classroom or related instruction that is high-quality and adequate to help apprentices achieve their proficiency goals and earn certifications or equivalent credentials. As an important indication of quality programs must lead to an industry-recognized, portable credential, and may also be designed to ensure that apprentices receive college credit for classroom or related instruction.</a:t>
            </a:r>
          </a:p>
        </p:txBody>
      </p:sp>
    </p:spTree>
    <p:extLst>
      <p:ext uri="{BB962C8B-B14F-4D97-AF65-F5344CB8AC3E}">
        <p14:creationId xmlns:p14="http://schemas.microsoft.com/office/powerpoint/2010/main" val="155467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a:bodyPr>
          <a:lstStyle/>
          <a:p>
            <a:r>
              <a:rPr lang="en-US" sz="3600" dirty="0"/>
              <a:t>High-Quality Apprenticeship Programs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normAutofit lnSpcReduction="10000"/>
          </a:bodyPr>
          <a:lstStyle/>
          <a:p>
            <a:r>
              <a:rPr lang="en-US" b="1" dirty="0"/>
              <a:t>4. Industry-Recognized Credentials Earned </a:t>
            </a:r>
            <a:endParaRPr lang="en-US" dirty="0"/>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05866" y="1989878"/>
            <a:ext cx="5212080" cy="4641831"/>
          </a:xfrm>
        </p:spPr>
        <p:txBody>
          <a:bodyPr/>
          <a:lstStyle/>
          <a:p>
            <a:r>
              <a:rPr lang="en-US" dirty="0"/>
              <a:t>Apprentices must earn industry-recognized credential(s) as part of their apprenticeship programs. The credential(s) earned in the program must be portable, and applicants must identify all of the portability benefits in the application. </a:t>
            </a:r>
          </a:p>
          <a:p>
            <a:endParaRPr lang="en-US" dirty="0"/>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normAutofit lnSpcReduction="10000"/>
          </a:bodyPr>
          <a:lstStyle/>
          <a:p>
            <a:r>
              <a:rPr lang="en-US" b="1" dirty="0"/>
              <a:t>5. Safety, Supervision, and Equal Employment Opportunity</a:t>
            </a:r>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Apprenticeship programs must have policies and procedures in place to ensure a safe working environment that adheres to all applicable Federal, state, and local safety, employment, and equal opportunity laws and regulations. </a:t>
            </a:r>
          </a:p>
        </p:txBody>
      </p:sp>
    </p:spTree>
    <p:extLst>
      <p:ext uri="{BB962C8B-B14F-4D97-AF65-F5344CB8AC3E}">
        <p14:creationId xmlns:p14="http://schemas.microsoft.com/office/powerpoint/2010/main" val="344044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a:xfrm>
            <a:off x="852791" y="281837"/>
            <a:ext cx="4519581" cy="1496973"/>
          </a:xfrm>
        </p:spPr>
        <p:txBody>
          <a:bodyPr/>
          <a:lstStyle/>
          <a:p>
            <a:pPr algn="r"/>
            <a:r>
              <a:rPr lang="en-US" dirty="0"/>
              <a:t>Public Private Partnerships</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nvPr>
        </p:nvSpPr>
        <p:spPr>
          <a:xfrm>
            <a:off x="375780" y="2084975"/>
            <a:ext cx="4996592" cy="3983276"/>
          </a:xfrm>
          <a:solidFill>
            <a:schemeClr val="bg1"/>
          </a:solidFill>
        </p:spPr>
        <p:txBody>
          <a:bodyPr/>
          <a:lstStyle/>
          <a:p>
            <a:pPr algn="l">
              <a:spcBef>
                <a:spcPts val="1200"/>
              </a:spcBef>
            </a:pPr>
            <a:r>
              <a:rPr lang="en-US" sz="2400" b="1" dirty="0">
                <a:solidFill>
                  <a:schemeClr val="tx1"/>
                </a:solidFill>
              </a:rPr>
              <a:t>Optional</a:t>
            </a:r>
            <a:r>
              <a:rPr lang="en-US" sz="2400" dirty="0">
                <a:solidFill>
                  <a:schemeClr val="tx1"/>
                </a:solidFill>
              </a:rPr>
              <a:t>: </a:t>
            </a:r>
          </a:p>
          <a:p>
            <a:pPr marL="285750" indent="-285750" algn="l">
              <a:spcBef>
                <a:spcPts val="1200"/>
              </a:spcBef>
              <a:buFont typeface="Arial" panose="020B0604020202020204" pitchFamily="34" charset="0"/>
              <a:buChar char="•"/>
            </a:pPr>
            <a:r>
              <a:rPr lang="en-US" sz="2400" i="0" dirty="0">
                <a:solidFill>
                  <a:schemeClr val="tx1"/>
                </a:solidFill>
              </a:rPr>
              <a:t>Organizations to support outreach and training activities; </a:t>
            </a:r>
          </a:p>
          <a:p>
            <a:pPr marL="285750" indent="-285750" algn="l">
              <a:spcBef>
                <a:spcPts val="1200"/>
              </a:spcBef>
              <a:buFont typeface="Arial" panose="020B0604020202020204" pitchFamily="34" charset="0"/>
              <a:buChar char="•"/>
            </a:pPr>
            <a:r>
              <a:rPr lang="en-US" sz="2400" i="0" dirty="0">
                <a:solidFill>
                  <a:schemeClr val="tx1"/>
                </a:solidFill>
              </a:rPr>
              <a:t>Community organizations that provide social support and/or wrap-around services; and</a:t>
            </a:r>
          </a:p>
          <a:p>
            <a:pPr marL="285750" indent="-285750" algn="l">
              <a:spcBef>
                <a:spcPts val="1200"/>
              </a:spcBef>
              <a:buFont typeface="Arial" panose="020B0604020202020204" pitchFamily="34" charset="0"/>
              <a:buChar char="•"/>
            </a:pPr>
            <a:r>
              <a:rPr lang="en-US" sz="2400" i="0" dirty="0">
                <a:solidFill>
                  <a:schemeClr val="tx1"/>
                </a:solidFill>
              </a:rPr>
              <a:t>The workforce investment system established under the Workforce Innovation and Opportunity Act (WIOA)</a:t>
            </a:r>
          </a:p>
        </p:txBody>
      </p:sp>
      <p:sp>
        <p:nvSpPr>
          <p:cNvPr id="11" name="Content Placeholder 10"/>
          <p:cNvSpPr>
            <a:spLocks noGrp="1"/>
          </p:cNvSpPr>
          <p:nvPr>
            <p:ph idx="1"/>
          </p:nvPr>
        </p:nvSpPr>
        <p:spPr>
          <a:xfrm>
            <a:off x="5659177" y="664401"/>
            <a:ext cx="6172200" cy="5403850"/>
          </a:xfrm>
          <a:solidFill>
            <a:schemeClr val="bg1">
              <a:lumMod val="85000"/>
            </a:schemeClr>
          </a:solidFill>
        </p:spPr>
        <p:txBody>
          <a:bodyPr>
            <a:normAutofit/>
          </a:bodyPr>
          <a:lstStyle/>
          <a:p>
            <a:r>
              <a:rPr lang="en-US" b="1" dirty="0"/>
              <a:t>Required: </a:t>
            </a:r>
          </a:p>
          <a:p>
            <a:pPr marL="342900" indent="-342900">
              <a:buFont typeface="Arial" panose="020B0604020202020204" pitchFamily="34" charset="0"/>
              <a:buChar char="•"/>
            </a:pPr>
            <a:r>
              <a:rPr lang="en-US" dirty="0"/>
              <a:t>Minimum of 3 to 5 Employer Partners, depending on geographic scope of proposed service area</a:t>
            </a:r>
          </a:p>
          <a:p>
            <a:pPr marL="342900" indent="-342900">
              <a:buFont typeface="Arial" panose="020B0604020202020204" pitchFamily="34" charset="0"/>
              <a:buChar char="•"/>
            </a:pPr>
            <a:r>
              <a:rPr lang="en-US" dirty="0"/>
              <a:t>Institutions of Higher Education (if lead applicant is not an IHE)</a:t>
            </a:r>
          </a:p>
        </p:txBody>
      </p:sp>
    </p:spTree>
    <p:extLst>
      <p:ext uri="{BB962C8B-B14F-4D97-AF65-F5344CB8AC3E}">
        <p14:creationId xmlns:p14="http://schemas.microsoft.com/office/powerpoint/2010/main" val="2769344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Grant Program Activities</a:t>
            </a:r>
          </a:p>
        </p:txBody>
      </p:sp>
      <p:sp>
        <p:nvSpPr>
          <p:cNvPr id="4" name="Text Placeholder 3"/>
          <p:cNvSpPr>
            <a:spLocks noGrp="1"/>
          </p:cNvSpPr>
          <p:nvPr>
            <p:ph type="body" idx="1"/>
          </p:nvPr>
        </p:nvSpPr>
        <p:spPr>
          <a:xfrm>
            <a:off x="805866" y="999279"/>
            <a:ext cx="10549522" cy="1019092"/>
          </a:xfrm>
        </p:spPr>
        <p:txBody>
          <a:bodyPr>
            <a:normAutofit/>
          </a:bodyPr>
          <a:lstStyle/>
          <a:p>
            <a:r>
              <a:rPr lang="en-US" sz="2400" i="1" dirty="0"/>
              <a:t>Grant funds must be </a:t>
            </a:r>
            <a:r>
              <a:rPr lang="en-US" sz="2400" b="1" i="1" dirty="0"/>
              <a:t>used primarily to support the training of apprentices </a:t>
            </a:r>
            <a:r>
              <a:rPr lang="en-US" sz="2400" i="1" dirty="0"/>
              <a:t>in new or expanded programs. </a:t>
            </a:r>
          </a:p>
        </p:txBody>
      </p:sp>
      <p:sp>
        <p:nvSpPr>
          <p:cNvPr id="5" name="Content Placeholder 4"/>
          <p:cNvSpPr>
            <a:spLocks noGrp="1"/>
          </p:cNvSpPr>
          <p:nvPr>
            <p:ph sz="half" idx="2"/>
          </p:nvPr>
        </p:nvSpPr>
        <p:spPr>
          <a:xfrm>
            <a:off x="805866" y="2185058"/>
            <a:ext cx="10515600" cy="4171292"/>
          </a:xfrm>
        </p:spPr>
        <p:txBody>
          <a:bodyPr/>
          <a:lstStyle/>
          <a:p>
            <a:r>
              <a:rPr lang="en-US" dirty="0"/>
              <a:t>Grantees may establish new apprenticeship programs,</a:t>
            </a:r>
          </a:p>
          <a:p>
            <a:r>
              <a:rPr lang="en-US" dirty="0"/>
              <a:t>Create the training infrastructure/network necessary to deploy these programs,</a:t>
            </a:r>
          </a:p>
          <a:p>
            <a:r>
              <a:rPr lang="en-US" dirty="0"/>
              <a:t>Expand existing Registered Apprenticeship Programs, and </a:t>
            </a:r>
          </a:p>
          <a:p>
            <a:r>
              <a:rPr lang="en-US" dirty="0"/>
              <a:t>Promote all grant-funded apprenticeship programs within a local/regional, statewide or national scope.</a:t>
            </a:r>
          </a:p>
          <a:p>
            <a:r>
              <a:rPr lang="en-US" dirty="0"/>
              <a:t>Provide up to 10 percent of grant funds may be used for supportive services, such as those necessary to enable an individual to participate in education and training activities funded through this grant program.</a:t>
            </a:r>
          </a:p>
          <a:p>
            <a:endParaRPr lang="en-US" dirty="0"/>
          </a:p>
          <a:p>
            <a:endParaRPr lang="en-US" dirty="0"/>
          </a:p>
        </p:txBody>
      </p:sp>
    </p:spTree>
    <p:extLst>
      <p:ext uri="{BB962C8B-B14F-4D97-AF65-F5344CB8AC3E}">
        <p14:creationId xmlns:p14="http://schemas.microsoft.com/office/powerpoint/2010/main" val="207606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Industry-Recognized Apprenticeship Programs (IRAP)</a:t>
            </a:r>
          </a:p>
        </p:txBody>
      </p:sp>
      <p:sp>
        <p:nvSpPr>
          <p:cNvPr id="3" name="Content Placeholder 2"/>
          <p:cNvSpPr>
            <a:spLocks noGrp="1"/>
          </p:cNvSpPr>
          <p:nvPr>
            <p:ph idx="1"/>
          </p:nvPr>
        </p:nvSpPr>
        <p:spPr/>
        <p:txBody>
          <a:bodyPr>
            <a:normAutofit lnSpcReduction="10000"/>
          </a:bodyPr>
          <a:lstStyle/>
          <a:p>
            <a:r>
              <a:rPr lang="en-US" dirty="0"/>
              <a:t>DOL recently </a:t>
            </a:r>
            <a:r>
              <a:rPr lang="en-US" u="sng" dirty="0">
                <a:hlinkClick r:id="rId3"/>
              </a:rPr>
              <a:t>published</a:t>
            </a:r>
            <a:r>
              <a:rPr lang="en-US" dirty="0"/>
              <a:t> a Final Rule to establish a system for advancing the development of high-quality, industry-recognized apprenticeship programs (IRAPs).  </a:t>
            </a:r>
          </a:p>
          <a:p>
            <a:pPr lvl="1"/>
            <a:r>
              <a:rPr lang="en-US" b="1" u="sng" dirty="0">
                <a:hlinkClick r:id="rId4" tooltip="Event"/>
              </a:rPr>
              <a:t>Industry-Recognized Apprenticeship Programs General Overview Webinar </a:t>
            </a:r>
            <a:endParaRPr lang="en-US" dirty="0"/>
          </a:p>
          <a:p>
            <a:r>
              <a:rPr lang="en-US" dirty="0"/>
              <a:t>IRAPs are high-quality apprenticeship programs that provide individuals with opportunities to obtain workplace-relevant knowledge and progressively advancing skills. </a:t>
            </a:r>
          </a:p>
          <a:p>
            <a:r>
              <a:rPr lang="en-US" dirty="0"/>
              <a:t>The final rule establishes a process for the Department of Labor’s Office of Apprenticeship to recognize qualified third party entities, known as Standards Recognition Entities (SREs), which will, in turn, evaluate and recognize IRAPs consistent with the Department’s standards.   </a:t>
            </a:r>
          </a:p>
          <a:p>
            <a:r>
              <a:rPr lang="en-US" dirty="0"/>
              <a:t>Guidance to CSG grantees that proposed IRAPs  </a:t>
            </a: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25</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402631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205873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27</a:t>
            </a:fld>
            <a:endParaRPr lang="en-US" dirty="0"/>
          </a:p>
        </p:txBody>
      </p:sp>
      <p:sp>
        <p:nvSpPr>
          <p:cNvPr id="3" name="Title 2"/>
          <p:cNvSpPr>
            <a:spLocks noGrp="1"/>
          </p:cNvSpPr>
          <p:nvPr>
            <p:ph type="title"/>
          </p:nvPr>
        </p:nvSpPr>
        <p:spPr/>
        <p:txBody>
          <a:bodyPr/>
          <a:lstStyle/>
          <a:p>
            <a:r>
              <a:rPr lang="en-US" dirty="0"/>
              <a:t>Your Federal Team</a:t>
            </a:r>
          </a:p>
        </p:txBody>
      </p:sp>
      <p:sp>
        <p:nvSpPr>
          <p:cNvPr id="4" name="Text Placeholder 3"/>
          <p:cNvSpPr>
            <a:spLocks noGrp="1"/>
          </p:cNvSpPr>
          <p:nvPr>
            <p:ph type="body" idx="1"/>
          </p:nvPr>
        </p:nvSpPr>
        <p:spPr>
          <a:xfrm>
            <a:off x="800100" y="4269493"/>
            <a:ext cx="6553200" cy="1940807"/>
          </a:xfrm>
        </p:spPr>
        <p:txBody>
          <a:bodyPr>
            <a:normAutofit/>
          </a:bodyPr>
          <a:lstStyle/>
          <a:p>
            <a:r>
              <a:rPr lang="en-US" dirty="0"/>
              <a:t>Collaboration and Coordination</a:t>
            </a:r>
          </a:p>
          <a:p>
            <a:r>
              <a:rPr lang="en-US" dirty="0"/>
              <a:t>Speaker: Danielle </a:t>
            </a:r>
            <a:r>
              <a:rPr lang="en-US" dirty="0" err="1"/>
              <a:t>Kittrell</a:t>
            </a:r>
            <a:r>
              <a:rPr lang="en-US" dirty="0"/>
              <a:t> and </a:t>
            </a:r>
          </a:p>
          <a:p>
            <a:r>
              <a:rPr lang="en-US" dirty="0"/>
              <a:t>Ayreen Cadwallader</a:t>
            </a:r>
          </a:p>
        </p:txBody>
      </p:sp>
    </p:spTree>
    <p:extLst>
      <p:ext uri="{BB962C8B-B14F-4D97-AF65-F5344CB8AC3E}">
        <p14:creationId xmlns:p14="http://schemas.microsoft.com/office/powerpoint/2010/main" val="383782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p:cNvSpPr>
            <a:spLocks noGrp="1"/>
          </p:cNvSpPr>
          <p:nvPr>
            <p:ph type="title"/>
          </p:nvPr>
        </p:nvSpPr>
        <p:spPr/>
        <p:txBody>
          <a:bodyPr/>
          <a:lstStyle/>
          <a:p>
            <a:r>
              <a:rPr lang="en-US" dirty="0"/>
              <a:t>Polling Question: CSG Grant Implementation</a:t>
            </a:r>
          </a:p>
        </p:txBody>
      </p:sp>
      <p:sp>
        <p:nvSpPr>
          <p:cNvPr id="4" name="Text Placeholder 3"/>
          <p:cNvSpPr>
            <a:spLocks noGrp="1"/>
          </p:cNvSpPr>
          <p:nvPr>
            <p:ph type="body" idx="14"/>
          </p:nvPr>
        </p:nvSpPr>
        <p:spPr/>
        <p:txBody>
          <a:bodyPr/>
          <a:lstStyle/>
          <a:p>
            <a:r>
              <a:rPr lang="en-US" dirty="0">
                <a:solidFill>
                  <a:srgbClr val="C00000"/>
                </a:solidFill>
                <a:latin typeface="Arial" pitchFamily="34" charset="0"/>
                <a:cs typeface="Arial" pitchFamily="34" charset="0"/>
              </a:rPr>
              <a:t>In what stage of implementation is your Closing the Skills Gap grant project?</a:t>
            </a:r>
          </a:p>
          <a:p>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5"/>
          <p:cNvSpPr>
            <a:spLocks noGrp="1"/>
          </p:cNvSpPr>
          <p:nvPr>
            <p:ph idx="1"/>
          </p:nvPr>
        </p:nvSpPr>
        <p:spPr/>
        <p:txBody>
          <a:bodyPr>
            <a:noAutofit/>
          </a:bodyPr>
          <a:lstStyle/>
          <a:p>
            <a:pPr marL="342900" indent="-342900">
              <a:spcBef>
                <a:spcPts val="1200"/>
              </a:spcBef>
              <a:spcAft>
                <a:spcPts val="600"/>
              </a:spcAft>
              <a:buClr>
                <a:schemeClr val="accent2">
                  <a:lumMod val="50000"/>
                </a:schemeClr>
              </a:buClr>
            </a:pPr>
            <a:r>
              <a:rPr lang="en-US" sz="2000" dirty="0">
                <a:solidFill>
                  <a:schemeClr val="accent1">
                    <a:lumMod val="75000"/>
                  </a:schemeClr>
                </a:solidFill>
                <a:latin typeface="Arial" pitchFamily="34" charset="0"/>
                <a:cs typeface="Arial" pitchFamily="34" charset="0"/>
              </a:rPr>
              <a:t>Preparation:</a:t>
            </a:r>
            <a:r>
              <a:rPr lang="en-US" sz="2000" b="0" dirty="0">
                <a:solidFill>
                  <a:schemeClr val="accent1">
                    <a:lumMod val="75000"/>
                  </a:schemeClr>
                </a:solidFill>
                <a:latin typeface="Arial" pitchFamily="34" charset="0"/>
                <a:cs typeface="Arial" pitchFamily="34" charset="0"/>
              </a:rPr>
              <a:t> Key staff are still being hired; identification of key policies and procedures.</a:t>
            </a:r>
          </a:p>
          <a:p>
            <a:pPr marL="342900" indent="-342900">
              <a:spcBef>
                <a:spcPts val="1200"/>
              </a:spcBef>
              <a:spcAft>
                <a:spcPts val="600"/>
              </a:spcAft>
              <a:buClr>
                <a:schemeClr val="accent2">
                  <a:lumMod val="50000"/>
                </a:schemeClr>
              </a:buClr>
            </a:pPr>
            <a:r>
              <a:rPr lang="en-US" sz="2000" dirty="0">
                <a:solidFill>
                  <a:schemeClr val="accent1">
                    <a:lumMod val="75000"/>
                  </a:schemeClr>
                </a:solidFill>
                <a:latin typeface="Arial" pitchFamily="34" charset="0"/>
                <a:cs typeface="Arial" pitchFamily="34" charset="0"/>
              </a:rPr>
              <a:t>Early Implementation:</a:t>
            </a:r>
            <a:r>
              <a:rPr lang="en-US" sz="2000" b="0" dirty="0">
                <a:solidFill>
                  <a:schemeClr val="accent1">
                    <a:lumMod val="75000"/>
                  </a:schemeClr>
                </a:solidFill>
                <a:latin typeface="Arial" pitchFamily="34" charset="0"/>
                <a:cs typeface="Arial" pitchFamily="34" charset="0"/>
              </a:rPr>
              <a:t> Staff are hired; initial participants recruited for service delivery. </a:t>
            </a:r>
          </a:p>
          <a:p>
            <a:pPr marL="342900" indent="-342900">
              <a:spcBef>
                <a:spcPts val="1200"/>
              </a:spcBef>
              <a:spcAft>
                <a:spcPts val="600"/>
              </a:spcAft>
              <a:buClr>
                <a:schemeClr val="accent2">
                  <a:lumMod val="50000"/>
                </a:schemeClr>
              </a:buClr>
            </a:pPr>
            <a:r>
              <a:rPr lang="en-US" sz="2000" dirty="0">
                <a:solidFill>
                  <a:schemeClr val="accent1">
                    <a:lumMod val="75000"/>
                  </a:schemeClr>
                </a:solidFill>
                <a:latin typeface="Arial" pitchFamily="34" charset="0"/>
                <a:cs typeface="Arial" pitchFamily="34" charset="0"/>
              </a:rPr>
              <a:t>Full Implementation:</a:t>
            </a:r>
            <a:r>
              <a:rPr lang="en-US" sz="2000" b="0" dirty="0">
                <a:solidFill>
                  <a:schemeClr val="accent1">
                    <a:lumMod val="75000"/>
                  </a:schemeClr>
                </a:solidFill>
                <a:latin typeface="Arial" pitchFamily="34" charset="0"/>
                <a:cs typeface="Arial" pitchFamily="34" charset="0"/>
              </a:rPr>
              <a:t> Project is fully implemented; staff are providing skillful service delivery. </a:t>
            </a:r>
          </a:p>
          <a:p>
            <a:pPr marL="342900" indent="-342900">
              <a:spcBef>
                <a:spcPts val="1200"/>
              </a:spcBef>
              <a:spcAft>
                <a:spcPts val="600"/>
              </a:spcAft>
              <a:buClr>
                <a:schemeClr val="accent2">
                  <a:lumMod val="50000"/>
                </a:schemeClr>
              </a:buClr>
            </a:pPr>
            <a:r>
              <a:rPr lang="en-US" sz="2000" dirty="0">
                <a:solidFill>
                  <a:schemeClr val="accent1">
                    <a:lumMod val="75000"/>
                  </a:schemeClr>
                </a:solidFill>
                <a:latin typeface="Arial" pitchFamily="34" charset="0"/>
                <a:cs typeface="Arial" pitchFamily="34" charset="0"/>
              </a:rPr>
              <a:t>Other</a:t>
            </a:r>
            <a:r>
              <a:rPr lang="en-US" sz="2000" b="0" dirty="0">
                <a:solidFill>
                  <a:schemeClr val="accent1">
                    <a:lumMod val="75000"/>
                  </a:schemeClr>
                </a:solidFill>
                <a:latin typeface="Arial" pitchFamily="34" charset="0"/>
                <a:cs typeface="Arial" pitchFamily="34" charset="0"/>
              </a:rPr>
              <a:t> (please specify in the textbox!)</a:t>
            </a:r>
          </a:p>
        </p:txBody>
      </p:sp>
    </p:spTree>
    <p:extLst>
      <p:ext uri="{BB962C8B-B14F-4D97-AF65-F5344CB8AC3E}">
        <p14:creationId xmlns:p14="http://schemas.microsoft.com/office/powerpoint/2010/main" val="30798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B85-6D63-472E-A426-32BE69272F31}"/>
              </a:ext>
            </a:extLst>
          </p:cNvPr>
          <p:cNvSpPr>
            <a:spLocks noGrp="1"/>
          </p:cNvSpPr>
          <p:nvPr>
            <p:ph type="title"/>
          </p:nvPr>
        </p:nvSpPr>
        <p:spPr>
          <a:xfrm>
            <a:off x="933369" y="136463"/>
            <a:ext cx="9974775" cy="712390"/>
          </a:xfrm>
        </p:spPr>
        <p:txBody>
          <a:bodyPr anchor="t">
            <a:normAutofit fontScale="90000"/>
          </a:bodyPr>
          <a:lstStyle/>
          <a:p>
            <a:r>
              <a:rPr lang="en-US" dirty="0"/>
              <a:t>Your Federal Team at the Department of Labor (DOL)</a:t>
            </a:r>
            <a:br>
              <a:rPr lang="en-US" dirty="0"/>
            </a:br>
            <a:endParaRPr lang="en-US" dirty="0"/>
          </a:p>
        </p:txBody>
      </p:sp>
      <p:sp>
        <p:nvSpPr>
          <p:cNvPr id="3" name="Slide Number Placeholder 2">
            <a:extLst>
              <a:ext uri="{FF2B5EF4-FFF2-40B4-BE49-F238E27FC236}">
                <a16:creationId xmlns:a16="http://schemas.microsoft.com/office/drawing/2014/main" id="{09753BAE-F322-4BF0-9CC2-66812477A713}"/>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29</a:t>
            </a:fld>
            <a:endParaRPr lang="en-US" sz="1400" b="0">
              <a:solidFill>
                <a:srgbClr val="303030">
                  <a:lumMod val="75000"/>
                  <a:lumOff val="25000"/>
                </a:srgbClr>
              </a:solidFill>
              <a:latin typeface="Arial" panose="020B0604020202020204"/>
            </a:endParaRPr>
          </a:p>
        </p:txBody>
      </p:sp>
      <p:graphicFrame>
        <p:nvGraphicFramePr>
          <p:cNvPr id="4" name="Diagram 3">
            <a:extLst>
              <a:ext uri="{FF2B5EF4-FFF2-40B4-BE49-F238E27FC236}">
                <a16:creationId xmlns:a16="http://schemas.microsoft.com/office/drawing/2014/main" id="{C2C01568-9047-48CC-9BEE-1D4A1E9B035F}"/>
              </a:ext>
            </a:extLst>
          </p:cNvPr>
          <p:cNvGraphicFramePr/>
          <p:nvPr>
            <p:extLst>
              <p:ext uri="{D42A27DB-BD31-4B8C-83A1-F6EECF244321}">
                <p14:modId xmlns:p14="http://schemas.microsoft.com/office/powerpoint/2010/main" val="839876545"/>
              </p:ext>
            </p:extLst>
          </p:nvPr>
        </p:nvGraphicFramePr>
        <p:xfrm>
          <a:off x="683491" y="1397001"/>
          <a:ext cx="7618925" cy="3978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a:extLst>
              <a:ext uri="{FF2B5EF4-FFF2-40B4-BE49-F238E27FC236}">
                <a16:creationId xmlns:a16="http://schemas.microsoft.com/office/drawing/2014/main" id="{715127FF-6C8B-4063-84F9-6472069BE2DC}"/>
              </a:ext>
            </a:extLst>
          </p:cNvPr>
          <p:cNvGrpSpPr/>
          <p:nvPr/>
        </p:nvGrpSpPr>
        <p:grpSpPr>
          <a:xfrm>
            <a:off x="8545671" y="3429000"/>
            <a:ext cx="49899" cy="997982"/>
            <a:chOff x="4361055" y="1123384"/>
            <a:chExt cx="49899" cy="997982"/>
          </a:xfrm>
        </p:grpSpPr>
        <p:sp>
          <p:nvSpPr>
            <p:cNvPr id="6" name="Straight Connector 3">
              <a:extLst>
                <a:ext uri="{FF2B5EF4-FFF2-40B4-BE49-F238E27FC236}">
                  <a16:creationId xmlns:a16="http://schemas.microsoft.com/office/drawing/2014/main" id="{FAB42C4D-AECA-4AC6-8C89-697B4FAC97FD}"/>
                </a:ext>
              </a:extLst>
            </p:cNvPr>
            <p:cNvSpPr/>
            <p:nvPr/>
          </p:nvSpPr>
          <p:spPr>
            <a:xfrm rot="18289469">
              <a:off x="3887013" y="1606599"/>
              <a:ext cx="997982" cy="31552"/>
            </a:xfrm>
            <a:custGeom>
              <a:avLst/>
              <a:gdLst/>
              <a:ahLst/>
              <a:cxnLst/>
              <a:rect l="0" t="0" r="0" b="0"/>
              <a:pathLst>
                <a:path>
                  <a:moveTo>
                    <a:pt x="0" y="15776"/>
                  </a:moveTo>
                  <a:lnTo>
                    <a:pt x="99798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Straight Connector 4">
              <a:extLst>
                <a:ext uri="{FF2B5EF4-FFF2-40B4-BE49-F238E27FC236}">
                  <a16:creationId xmlns:a16="http://schemas.microsoft.com/office/drawing/2014/main" id="{5562B938-735C-40D1-9A80-7842D308141A}"/>
                </a:ext>
              </a:extLst>
            </p:cNvPr>
            <p:cNvSpPr txBox="1"/>
            <p:nvPr/>
          </p:nvSpPr>
          <p:spPr>
            <a:xfrm rot="18289469">
              <a:off x="4361055" y="1597425"/>
              <a:ext cx="49899" cy="49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8" name="Group 7">
            <a:extLst>
              <a:ext uri="{FF2B5EF4-FFF2-40B4-BE49-F238E27FC236}">
                <a16:creationId xmlns:a16="http://schemas.microsoft.com/office/drawing/2014/main" id="{54E0DE9A-0FA9-4F2E-8DE5-CF03E917123A}"/>
              </a:ext>
            </a:extLst>
          </p:cNvPr>
          <p:cNvGrpSpPr/>
          <p:nvPr/>
        </p:nvGrpSpPr>
        <p:grpSpPr>
          <a:xfrm>
            <a:off x="8285664" y="3486275"/>
            <a:ext cx="569912" cy="31552"/>
            <a:chOff x="4101048" y="2016223"/>
            <a:chExt cx="569912" cy="31552"/>
          </a:xfrm>
        </p:grpSpPr>
        <p:sp>
          <p:nvSpPr>
            <p:cNvPr id="9" name="Straight Connector 3">
              <a:extLst>
                <a:ext uri="{FF2B5EF4-FFF2-40B4-BE49-F238E27FC236}">
                  <a16:creationId xmlns:a16="http://schemas.microsoft.com/office/drawing/2014/main" id="{17EECF2E-E3AA-4AFC-BA8D-63F7B0D2C7E6}"/>
                </a:ext>
              </a:extLst>
            </p:cNvPr>
            <p:cNvSpPr/>
            <p:nvPr/>
          </p:nvSpPr>
          <p:spPr>
            <a:xfrm>
              <a:off x="4101048" y="2016223"/>
              <a:ext cx="569912" cy="31552"/>
            </a:xfrm>
            <a:custGeom>
              <a:avLst/>
              <a:gdLst/>
              <a:ahLst/>
              <a:cxnLst/>
              <a:rect l="0" t="0" r="0" b="0"/>
              <a:pathLst>
                <a:path>
                  <a:moveTo>
                    <a:pt x="0" y="15776"/>
                  </a:moveTo>
                  <a:lnTo>
                    <a:pt x="56991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Straight Connector 4">
              <a:extLst>
                <a:ext uri="{FF2B5EF4-FFF2-40B4-BE49-F238E27FC236}">
                  <a16:creationId xmlns:a16="http://schemas.microsoft.com/office/drawing/2014/main" id="{7D670A9A-CFC5-4C36-B787-F921FFC5BA9C}"/>
                </a:ext>
              </a:extLst>
            </p:cNvPr>
            <p:cNvSpPr txBox="1"/>
            <p:nvPr/>
          </p:nvSpPr>
          <p:spPr>
            <a:xfrm>
              <a:off x="4371757" y="2017752"/>
              <a:ext cx="28495" cy="284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11" name="Group 10">
            <a:extLst>
              <a:ext uri="{FF2B5EF4-FFF2-40B4-BE49-F238E27FC236}">
                <a16:creationId xmlns:a16="http://schemas.microsoft.com/office/drawing/2014/main" id="{50D892E2-9560-4F76-9DEF-CD9E9CAAB0E7}"/>
              </a:ext>
            </a:extLst>
          </p:cNvPr>
          <p:cNvGrpSpPr/>
          <p:nvPr/>
        </p:nvGrpSpPr>
        <p:grpSpPr>
          <a:xfrm>
            <a:off x="8544929" y="2604510"/>
            <a:ext cx="49899" cy="997982"/>
            <a:chOff x="4361055" y="1942633"/>
            <a:chExt cx="49899" cy="997982"/>
          </a:xfrm>
        </p:grpSpPr>
        <p:sp>
          <p:nvSpPr>
            <p:cNvPr id="12" name="Straight Connector 3">
              <a:extLst>
                <a:ext uri="{FF2B5EF4-FFF2-40B4-BE49-F238E27FC236}">
                  <a16:creationId xmlns:a16="http://schemas.microsoft.com/office/drawing/2014/main" id="{079C0F67-8A73-4EA5-8404-44DB4A75D71A}"/>
                </a:ext>
              </a:extLst>
            </p:cNvPr>
            <p:cNvSpPr/>
            <p:nvPr/>
          </p:nvSpPr>
          <p:spPr>
            <a:xfrm rot="3310531">
              <a:off x="3887013" y="2425848"/>
              <a:ext cx="997982" cy="31552"/>
            </a:xfrm>
            <a:custGeom>
              <a:avLst/>
              <a:gdLst/>
              <a:ahLst/>
              <a:cxnLst/>
              <a:rect l="0" t="0" r="0" b="0"/>
              <a:pathLst>
                <a:path>
                  <a:moveTo>
                    <a:pt x="0" y="15776"/>
                  </a:moveTo>
                  <a:lnTo>
                    <a:pt x="99798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Straight Connector 4">
              <a:extLst>
                <a:ext uri="{FF2B5EF4-FFF2-40B4-BE49-F238E27FC236}">
                  <a16:creationId xmlns:a16="http://schemas.microsoft.com/office/drawing/2014/main" id="{D0E2D9B4-A72A-4F78-BAF8-07168A2D533C}"/>
                </a:ext>
              </a:extLst>
            </p:cNvPr>
            <p:cNvSpPr txBox="1"/>
            <p:nvPr/>
          </p:nvSpPr>
          <p:spPr>
            <a:xfrm rot="3310531">
              <a:off x="4361055" y="2416675"/>
              <a:ext cx="49899" cy="49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14" name="Group 13">
            <a:extLst>
              <a:ext uri="{FF2B5EF4-FFF2-40B4-BE49-F238E27FC236}">
                <a16:creationId xmlns:a16="http://schemas.microsoft.com/office/drawing/2014/main" id="{7FB46A4C-E725-46DF-81EE-FC269ECDAD6F}"/>
              </a:ext>
            </a:extLst>
          </p:cNvPr>
          <p:cNvGrpSpPr/>
          <p:nvPr/>
        </p:nvGrpSpPr>
        <p:grpSpPr>
          <a:xfrm>
            <a:off x="8888650" y="3103501"/>
            <a:ext cx="1424781" cy="712390"/>
            <a:chOff x="4670961" y="856555"/>
            <a:chExt cx="1424781" cy="712390"/>
          </a:xfrm>
        </p:grpSpPr>
        <p:sp>
          <p:nvSpPr>
            <p:cNvPr id="15" name="Rectangle: Rounded Corners 14">
              <a:extLst>
                <a:ext uri="{FF2B5EF4-FFF2-40B4-BE49-F238E27FC236}">
                  <a16:creationId xmlns:a16="http://schemas.microsoft.com/office/drawing/2014/main" id="{66D6FC6A-8AD1-41B0-9ABB-E17A5024E3B1}"/>
                </a:ext>
              </a:extLst>
            </p:cNvPr>
            <p:cNvSpPr/>
            <p:nvPr/>
          </p:nvSpPr>
          <p:spPr>
            <a:xfrm>
              <a:off x="4670961" y="856555"/>
              <a:ext cx="1424781" cy="712390"/>
            </a:xfrm>
            <a:prstGeom prst="roundRect">
              <a:avLst>
                <a:gd name="adj" fmla="val 10000"/>
              </a:avLst>
            </a:prstGeom>
            <a:ln/>
          </p:spPr>
          <p:style>
            <a:lnRef idx="0">
              <a:schemeClr val="accent6"/>
            </a:lnRef>
            <a:fillRef idx="3">
              <a:schemeClr val="accent6"/>
            </a:fillRef>
            <a:effectRef idx="3">
              <a:schemeClr val="accent6"/>
            </a:effectRef>
            <a:fontRef idx="minor">
              <a:schemeClr val="lt1"/>
            </a:fontRef>
          </p:style>
        </p:sp>
        <p:sp>
          <p:nvSpPr>
            <p:cNvPr id="16" name="Rectangle: Rounded Corners 4">
              <a:extLst>
                <a:ext uri="{FF2B5EF4-FFF2-40B4-BE49-F238E27FC236}">
                  <a16:creationId xmlns:a16="http://schemas.microsoft.com/office/drawing/2014/main" id="{61899717-4820-4278-85C8-C00A2F51890B}"/>
                </a:ext>
              </a:extLst>
            </p:cNvPr>
            <p:cNvSpPr txBox="1"/>
            <p:nvPr/>
          </p:nvSpPr>
          <p:spPr>
            <a:xfrm>
              <a:off x="4691826" y="877420"/>
              <a:ext cx="1383051" cy="67066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400" dirty="0"/>
                <a:t>Grantee</a:t>
              </a:r>
            </a:p>
          </p:txBody>
        </p:sp>
      </p:grpSp>
    </p:spTree>
    <p:custDataLst>
      <p:tags r:id="rId1"/>
    </p:custDataLst>
    <p:extLst>
      <p:ext uri="{BB962C8B-B14F-4D97-AF65-F5344CB8AC3E}">
        <p14:creationId xmlns:p14="http://schemas.microsoft.com/office/powerpoint/2010/main" val="9134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FCCE23-ED81-4E06-B02F-C44C1D2AF4B1}"/>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124D95">
                    <a:lumMod val="40000"/>
                    <a:lumOff val="60000"/>
                  </a:srgbClr>
                </a:solidFill>
                <a:latin typeface="Arial" panose="020B0604020202020204"/>
              </a:rPr>
              <a:pPr algn="r" defTabSz="457200">
                <a:defRPr/>
              </a:pPr>
              <a:t>3</a:t>
            </a:fld>
            <a:endParaRPr lang="en-US" sz="1400" dirty="0">
              <a:solidFill>
                <a:srgbClr val="124D95">
                  <a:lumMod val="40000"/>
                  <a:lumOff val="60000"/>
                </a:srgbClr>
              </a:solidFill>
              <a:latin typeface="Arial" panose="020B0604020202020204"/>
            </a:endParaRPr>
          </a:p>
        </p:txBody>
      </p:sp>
      <p:pic>
        <p:nvPicPr>
          <p:cNvPr id="3" name="Picture 2" descr="People holding up various signs to display information.">
            <a:extLst>
              <a:ext uri="{FF2B5EF4-FFF2-40B4-BE49-F238E27FC236}">
                <a16:creationId xmlns:a16="http://schemas.microsoft.com/office/drawing/2014/main" id="{1091BD31-3636-4089-B481-F4A5FF050B2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141" b="99414" l="0" r="99900">
                        <a14:foregroundMark x1="10000" y1="44336" x2="10000" y2="44336"/>
                        <a14:foregroundMark x1="400" y1="21484" x2="99900" y2="24609"/>
                        <a14:foregroundMark x1="4800" y1="89453" x2="87300" y2="90820"/>
                        <a14:foregroundMark x1="79500" y1="95117" x2="79500" y2="95117"/>
                        <a14:foregroundMark x1="73900" y1="45117" x2="73900" y2="45117"/>
                        <a14:foregroundMark x1="49800" y1="33984" x2="49800" y2="33984"/>
                        <a14:foregroundMark x1="41600" y1="95313" x2="41600" y2="95313"/>
                        <a14:foregroundMark x1="43900" y1="39453" x2="43900" y2="39453"/>
                        <a14:backgroundMark x1="94000" y1="97656" x2="99800" y2="67188"/>
                      </a14:backgroundRemoval>
                    </a14:imgEffect>
                  </a14:imgLayer>
                </a14:imgProps>
              </a:ext>
              <a:ext uri="{28A0092B-C50C-407E-A947-70E740481C1C}">
                <a14:useLocalDpi xmlns:a14="http://schemas.microsoft.com/office/drawing/2010/main" val="0"/>
              </a:ext>
            </a:extLst>
          </a:blip>
          <a:srcRect t="18759"/>
          <a:stretch/>
        </p:blipFill>
        <p:spPr>
          <a:xfrm>
            <a:off x="1573428" y="2401247"/>
            <a:ext cx="8559066" cy="3560165"/>
          </a:xfrm>
          <a:prstGeom prst="rect">
            <a:avLst/>
          </a:prstGeom>
        </p:spPr>
      </p:pic>
      <p:sp>
        <p:nvSpPr>
          <p:cNvPr id="4" name="Rectangle 3">
            <a:extLst>
              <a:ext uri="{FF2B5EF4-FFF2-40B4-BE49-F238E27FC236}">
                <a16:creationId xmlns:a16="http://schemas.microsoft.com/office/drawing/2014/main" id="{2B39192D-56E1-487F-803B-6DC65CE19DAB}"/>
              </a:ext>
            </a:extLst>
          </p:cNvPr>
          <p:cNvSpPr/>
          <p:nvPr/>
        </p:nvSpPr>
        <p:spPr>
          <a:xfrm>
            <a:off x="1855084" y="3328711"/>
            <a:ext cx="1641233" cy="646331"/>
          </a:xfrm>
          <a:prstGeom prst="rect">
            <a:avLst/>
          </a:prstGeom>
        </p:spPr>
        <p:txBody>
          <a:bodyPr wrap="square">
            <a:spAutoFit/>
          </a:bodyPr>
          <a:lstStyle/>
          <a:p>
            <a:pPr algn="ctr"/>
            <a:r>
              <a:rPr lang="en-US" dirty="0">
                <a:solidFill>
                  <a:schemeClr val="accent2"/>
                </a:solidFill>
                <a:latin typeface="Calibri" panose="020F0502020204030204" pitchFamily="34" charset="0"/>
                <a:cs typeface="Calibri" panose="020F0502020204030204" pitchFamily="34" charset="0"/>
              </a:rPr>
              <a:t>What is your name?</a:t>
            </a:r>
          </a:p>
        </p:txBody>
      </p:sp>
      <p:sp>
        <p:nvSpPr>
          <p:cNvPr id="5" name="Rectangle 4">
            <a:extLst>
              <a:ext uri="{FF2B5EF4-FFF2-40B4-BE49-F238E27FC236}">
                <a16:creationId xmlns:a16="http://schemas.microsoft.com/office/drawing/2014/main" id="{DFC6F76D-BF31-4068-9364-ED0B779AD150}"/>
              </a:ext>
            </a:extLst>
          </p:cNvPr>
          <p:cNvSpPr/>
          <p:nvPr/>
        </p:nvSpPr>
        <p:spPr>
          <a:xfrm rot="150024">
            <a:off x="3724754" y="3428550"/>
            <a:ext cx="1185780" cy="830997"/>
          </a:xfrm>
          <a:prstGeom prst="rect">
            <a:avLst/>
          </a:prstGeom>
        </p:spPr>
        <p:txBody>
          <a:bodyPr wrap="square">
            <a:spAutoFit/>
          </a:bodyPr>
          <a:lstStyle/>
          <a:p>
            <a:pPr algn="ctr"/>
            <a:r>
              <a:rPr lang="en-US" sz="1600" dirty="0">
                <a:solidFill>
                  <a:schemeClr val="accent5"/>
                </a:solidFill>
                <a:latin typeface="Calibri" panose="020F0502020204030204" pitchFamily="34" charset="0"/>
                <a:cs typeface="Calibri" panose="020F0502020204030204" pitchFamily="34" charset="0"/>
              </a:rPr>
              <a:t>Where are you </a:t>
            </a:r>
            <a:br>
              <a:rPr lang="en-US" sz="1600" dirty="0">
                <a:solidFill>
                  <a:schemeClr val="accent5"/>
                </a:solidFill>
                <a:latin typeface="Calibri" panose="020F0502020204030204" pitchFamily="34" charset="0"/>
                <a:cs typeface="Calibri" panose="020F0502020204030204" pitchFamily="34" charset="0"/>
              </a:rPr>
            </a:br>
            <a:r>
              <a:rPr lang="en-US" sz="1600" dirty="0">
                <a:solidFill>
                  <a:schemeClr val="accent5"/>
                </a:solidFill>
                <a:latin typeface="Calibri" panose="020F0502020204030204" pitchFamily="34" charset="0"/>
                <a:cs typeface="Calibri" panose="020F0502020204030204" pitchFamily="34" charset="0"/>
              </a:rPr>
              <a:t>located?</a:t>
            </a:r>
          </a:p>
        </p:txBody>
      </p:sp>
      <p:sp>
        <p:nvSpPr>
          <p:cNvPr id="6" name="Rectangle 5">
            <a:extLst>
              <a:ext uri="{FF2B5EF4-FFF2-40B4-BE49-F238E27FC236}">
                <a16:creationId xmlns:a16="http://schemas.microsoft.com/office/drawing/2014/main" id="{FDDD02C9-85E6-4883-BED5-C15D23CED9B1}"/>
              </a:ext>
            </a:extLst>
          </p:cNvPr>
          <p:cNvSpPr/>
          <p:nvPr/>
        </p:nvSpPr>
        <p:spPr>
          <a:xfrm>
            <a:off x="5041175" y="2846961"/>
            <a:ext cx="1524000" cy="923330"/>
          </a:xfrm>
          <a:prstGeom prst="rect">
            <a:avLst/>
          </a:prstGeom>
        </p:spPr>
        <p:txBody>
          <a:bodyPr wrap="square">
            <a:spAutoFit/>
          </a:bodyPr>
          <a:lstStyle/>
          <a:p>
            <a:pPr algn="ctr"/>
            <a:r>
              <a:rPr lang="en-US" dirty="0">
                <a:solidFill>
                  <a:srgbClr val="7030A0"/>
                </a:solidFill>
                <a:latin typeface="Calibri" panose="020F0502020204030204" pitchFamily="34" charset="0"/>
                <a:cs typeface="Calibri" panose="020F0502020204030204" pitchFamily="34" charset="0"/>
              </a:rPr>
              <a:t>What is the name of your institution?</a:t>
            </a:r>
          </a:p>
        </p:txBody>
      </p:sp>
      <p:sp>
        <p:nvSpPr>
          <p:cNvPr id="7" name="Rectangle 6">
            <a:extLst>
              <a:ext uri="{FF2B5EF4-FFF2-40B4-BE49-F238E27FC236}">
                <a16:creationId xmlns:a16="http://schemas.microsoft.com/office/drawing/2014/main" id="{687F70F6-8142-40CF-9D52-D64BB7D5D4E9}"/>
              </a:ext>
            </a:extLst>
          </p:cNvPr>
          <p:cNvSpPr/>
          <p:nvPr/>
        </p:nvSpPr>
        <p:spPr>
          <a:xfrm rot="601387">
            <a:off x="6850469" y="3398033"/>
            <a:ext cx="1590230" cy="923330"/>
          </a:xfrm>
          <a:prstGeom prst="rect">
            <a:avLst/>
          </a:prstGeom>
        </p:spPr>
        <p:txBody>
          <a:bodyPr wrap="square">
            <a:spAutoFit/>
          </a:bodyPr>
          <a:lstStyle/>
          <a:p>
            <a:pPr algn="ctr"/>
            <a:r>
              <a:rPr lang="en-US" dirty="0">
                <a:solidFill>
                  <a:srgbClr val="C00000"/>
                </a:solidFill>
                <a:latin typeface="Calibri" panose="020F0502020204030204" pitchFamily="34" charset="0"/>
                <a:cs typeface="Calibri" panose="020F0502020204030204" pitchFamily="34" charset="0"/>
              </a:rPr>
              <a:t>What is your grant project name?</a:t>
            </a:r>
          </a:p>
        </p:txBody>
      </p:sp>
      <p:sp>
        <p:nvSpPr>
          <p:cNvPr id="8" name="Rectangle 7">
            <a:extLst>
              <a:ext uri="{FF2B5EF4-FFF2-40B4-BE49-F238E27FC236}">
                <a16:creationId xmlns:a16="http://schemas.microsoft.com/office/drawing/2014/main" id="{7A163FEB-5D10-4C45-B2C6-88F40653398D}"/>
              </a:ext>
            </a:extLst>
          </p:cNvPr>
          <p:cNvSpPr/>
          <p:nvPr/>
        </p:nvSpPr>
        <p:spPr>
          <a:xfrm rot="271580">
            <a:off x="8558569" y="3133012"/>
            <a:ext cx="1320454" cy="830997"/>
          </a:xfrm>
          <a:prstGeom prst="rect">
            <a:avLst/>
          </a:prstGeom>
        </p:spPr>
        <p:txBody>
          <a:bodyPr wrap="square">
            <a:spAutoFit/>
          </a:bodyPr>
          <a:lstStyle/>
          <a:p>
            <a:pPr algn="ctr"/>
            <a:r>
              <a:rPr lang="en-US" sz="1600" dirty="0">
                <a:solidFill>
                  <a:schemeClr val="accent6">
                    <a:lumMod val="50000"/>
                  </a:schemeClr>
                </a:solidFill>
                <a:latin typeface="Calibri" panose="020F0502020204030204" pitchFamily="34" charset="0"/>
                <a:cs typeface="Calibri" panose="020F0502020204030204" pitchFamily="34" charset="0"/>
              </a:rPr>
              <a:t>What is your email or phone #?</a:t>
            </a:r>
          </a:p>
        </p:txBody>
      </p:sp>
      <p:sp>
        <p:nvSpPr>
          <p:cNvPr id="9" name="Rectangle 8">
            <a:extLst>
              <a:ext uri="{FF2B5EF4-FFF2-40B4-BE49-F238E27FC236}">
                <a16:creationId xmlns:a16="http://schemas.microsoft.com/office/drawing/2014/main" id="{9A20B95F-CB56-4BBB-87B2-1D4DB8AF5AE9}"/>
              </a:ext>
            </a:extLst>
          </p:cNvPr>
          <p:cNvSpPr/>
          <p:nvPr/>
        </p:nvSpPr>
        <p:spPr>
          <a:xfrm>
            <a:off x="1855084" y="1672078"/>
            <a:ext cx="8567657" cy="830997"/>
          </a:xfrm>
          <a:prstGeom prst="rect">
            <a:avLst/>
          </a:prstGeom>
        </p:spPr>
        <p:txBody>
          <a:bodyPr wrap="square">
            <a:spAutoFit/>
          </a:bodyPr>
          <a:lstStyle/>
          <a:p>
            <a:pPr algn="ctr"/>
            <a:r>
              <a:rPr lang="en-US" sz="2400" b="1" dirty="0">
                <a:solidFill>
                  <a:schemeClr val="accent1"/>
                </a:solidFill>
                <a:cs typeface="Calibri" panose="020F0502020204030204" pitchFamily="34" charset="0"/>
              </a:rPr>
              <a:t>Enter your name, location, institution name, grant project name, and contact information into the chat.</a:t>
            </a:r>
          </a:p>
        </p:txBody>
      </p:sp>
      <p:sp>
        <p:nvSpPr>
          <p:cNvPr id="12" name="Title 1">
            <a:extLst>
              <a:ext uri="{FF2B5EF4-FFF2-40B4-BE49-F238E27FC236}">
                <a16:creationId xmlns:a16="http://schemas.microsoft.com/office/drawing/2014/main" id="{2F73BC8E-FB2B-49FE-92CF-35321A56B173}"/>
              </a:ext>
            </a:extLst>
          </p:cNvPr>
          <p:cNvSpPr txBox="1">
            <a:spLocks/>
          </p:cNvSpPr>
          <p:nvPr/>
        </p:nvSpPr>
        <p:spPr>
          <a:xfrm>
            <a:off x="397708" y="529867"/>
            <a:ext cx="8821088" cy="1281399"/>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Welcome and Introductions</a:t>
            </a:r>
            <a:br>
              <a:rPr lang="en-US" dirty="0"/>
            </a:br>
            <a:r>
              <a:rPr lang="en-US" sz="2800" dirty="0">
                <a:solidFill>
                  <a:srgbClr val="C00000"/>
                </a:solidFill>
              </a:rPr>
              <a:t>Let’s get to know one another!</a:t>
            </a:r>
            <a:endParaRPr lang="en-US" dirty="0">
              <a:solidFill>
                <a:srgbClr val="C00000"/>
              </a:solidFill>
            </a:endParaRPr>
          </a:p>
        </p:txBody>
      </p:sp>
    </p:spTree>
    <p:custDataLst>
      <p:tags r:id="rId1"/>
    </p:custDataLst>
    <p:extLst>
      <p:ext uri="{BB962C8B-B14F-4D97-AF65-F5344CB8AC3E}">
        <p14:creationId xmlns:p14="http://schemas.microsoft.com/office/powerpoint/2010/main" val="169005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B170A-09BE-4A36-94D0-89D0B1F85D36}"/>
              </a:ext>
            </a:extLst>
          </p:cNvPr>
          <p:cNvSpPr>
            <a:spLocks noGrp="1"/>
          </p:cNvSpPr>
          <p:nvPr>
            <p:ph type="title"/>
          </p:nvPr>
        </p:nvSpPr>
        <p:spPr>
          <a:xfrm>
            <a:off x="3593875" y="5757166"/>
            <a:ext cx="5283132" cy="966370"/>
          </a:xfrm>
        </p:spPr>
        <p:txBody>
          <a:bodyPr anchor="t">
            <a:normAutofit/>
          </a:bodyPr>
          <a:lstStyle/>
          <a:p>
            <a:pPr algn="ctr"/>
            <a:r>
              <a:rPr lang="en-US" sz="1800" b="0" dirty="0"/>
              <a:t>Your Federal Project Officer (FPO) is identified in your grant package.</a:t>
            </a:r>
          </a:p>
        </p:txBody>
      </p:sp>
      <p:sp>
        <p:nvSpPr>
          <p:cNvPr id="3" name="Slide Number Placeholder 2">
            <a:extLst>
              <a:ext uri="{FF2B5EF4-FFF2-40B4-BE49-F238E27FC236}">
                <a16:creationId xmlns:a16="http://schemas.microsoft.com/office/drawing/2014/main" id="{152C93ED-9DCD-44E8-BB16-87CA3D6D3AD8}"/>
              </a:ext>
            </a:extLst>
          </p:cNvPr>
          <p:cNvSpPr>
            <a:spLocks noGrp="1"/>
          </p:cNvSpPr>
          <p:nvPr>
            <p:ph type="sldNum" sz="quarter" idx="10"/>
          </p:nvPr>
        </p:nvSpPr>
        <p:spPr/>
        <p:txBody>
          <a:bodyPr/>
          <a:lstStyle/>
          <a:p>
            <a:fld id="{706D636C-90A3-4979-BA37-BAB384B22101}" type="slidenum">
              <a:rPr lang="en-US" smtClean="0"/>
              <a:pPr/>
              <a:t>30</a:t>
            </a:fld>
            <a:endParaRPr lang="en-US"/>
          </a:p>
        </p:txBody>
      </p:sp>
      <p:graphicFrame>
        <p:nvGraphicFramePr>
          <p:cNvPr id="10" name="Diagram 9">
            <a:extLst>
              <a:ext uri="{FF2B5EF4-FFF2-40B4-BE49-F238E27FC236}">
                <a16:creationId xmlns:a16="http://schemas.microsoft.com/office/drawing/2014/main" id="{AE33B6DD-8139-4758-BC4D-5F4FD6EFD98A}"/>
              </a:ext>
            </a:extLst>
          </p:cNvPr>
          <p:cNvGraphicFramePr/>
          <p:nvPr>
            <p:extLst>
              <p:ext uri="{D42A27DB-BD31-4B8C-83A1-F6EECF244321}">
                <p14:modId xmlns:p14="http://schemas.microsoft.com/office/powerpoint/2010/main" val="2952988308"/>
              </p:ext>
            </p:extLst>
          </p:nvPr>
        </p:nvGraphicFramePr>
        <p:xfrm>
          <a:off x="577950" y="1744641"/>
          <a:ext cx="4458870" cy="3530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3">
            <a:extLst>
              <a:ext uri="{FF2B5EF4-FFF2-40B4-BE49-F238E27FC236}">
                <a16:creationId xmlns:a16="http://schemas.microsoft.com/office/drawing/2014/main" id="{00B842E5-0445-4D2E-85D1-60DE539942D4}"/>
              </a:ext>
            </a:extLst>
          </p:cNvPr>
          <p:cNvSpPr txBox="1">
            <a:spLocks/>
          </p:cNvSpPr>
          <p:nvPr/>
        </p:nvSpPr>
        <p:spPr>
          <a:xfrm>
            <a:off x="2102407" y="1322611"/>
            <a:ext cx="7987186" cy="8440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400" b="0" dirty="0">
                <a:latin typeface="+mn-lt"/>
              </a:rPr>
              <a:t>Your FPO is critical to the success of your grant program.</a:t>
            </a:r>
          </a:p>
        </p:txBody>
      </p:sp>
      <p:sp>
        <p:nvSpPr>
          <p:cNvPr id="2" name="TextBox 1">
            <a:extLst>
              <a:ext uri="{FF2B5EF4-FFF2-40B4-BE49-F238E27FC236}">
                <a16:creationId xmlns:a16="http://schemas.microsoft.com/office/drawing/2014/main" id="{15642F75-25CF-4B1B-B96E-3C998BE5FCEA}"/>
              </a:ext>
            </a:extLst>
          </p:cNvPr>
          <p:cNvSpPr txBox="1"/>
          <p:nvPr/>
        </p:nvSpPr>
        <p:spPr>
          <a:xfrm>
            <a:off x="784861" y="121921"/>
            <a:ext cx="5155129" cy="615553"/>
          </a:xfrm>
          <a:prstGeom prst="rect">
            <a:avLst/>
          </a:prstGeom>
          <a:noFill/>
        </p:spPr>
        <p:txBody>
          <a:bodyPr wrap="none" rtlCol="0">
            <a:spAutoFit/>
          </a:bodyPr>
          <a:lstStyle/>
          <a:p>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Federal Project Officer (FPO)</a:t>
            </a:r>
          </a:p>
        </p:txBody>
      </p:sp>
      <p:pic>
        <p:nvPicPr>
          <p:cNvPr id="7" name="Content Placeholder 5" descr="United States broken into 6 regions">
            <a:extLst>
              <a:ext uri="{FF2B5EF4-FFF2-40B4-BE49-F238E27FC236}">
                <a16:creationId xmlns:a16="http://schemas.microsoft.com/office/drawing/2014/main" id="{A35CC0A4-58B7-4F74-AFF4-5DFE145F66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2093" y="2042859"/>
            <a:ext cx="4557039" cy="3432349"/>
          </a:xfrm>
          <a:prstGeom prst="rect">
            <a:avLst/>
          </a:prstGeom>
        </p:spPr>
      </p:pic>
    </p:spTree>
    <p:custDataLst>
      <p:tags r:id="rId1"/>
    </p:custDataLst>
    <p:extLst>
      <p:ext uri="{BB962C8B-B14F-4D97-AF65-F5344CB8AC3E}">
        <p14:creationId xmlns:p14="http://schemas.microsoft.com/office/powerpoint/2010/main" val="32600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22721D-729D-42BA-8BB1-60C49197BD4E}"/>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31</a:t>
            </a:fld>
            <a:endParaRPr lang="en-US" sz="1400" b="0">
              <a:solidFill>
                <a:srgbClr val="303030">
                  <a:lumMod val="75000"/>
                  <a:lumOff val="25000"/>
                </a:srgbClr>
              </a:solidFill>
              <a:latin typeface="Arial" panose="020B0604020202020204"/>
            </a:endParaRPr>
          </a:p>
        </p:txBody>
      </p:sp>
      <p:sp>
        <p:nvSpPr>
          <p:cNvPr id="8" name="Title 1">
            <a:extLst>
              <a:ext uri="{FF2B5EF4-FFF2-40B4-BE49-F238E27FC236}">
                <a16:creationId xmlns:a16="http://schemas.microsoft.com/office/drawing/2014/main" id="{5039E5F2-05DE-4099-AE08-E28DA8F0E485}"/>
              </a:ext>
            </a:extLst>
          </p:cNvPr>
          <p:cNvSpPr txBox="1">
            <a:spLocks/>
          </p:cNvSpPr>
          <p:nvPr/>
        </p:nvSpPr>
        <p:spPr>
          <a:xfrm>
            <a:off x="2229874" y="5543749"/>
            <a:ext cx="8894839" cy="7928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t>OGM staff provide guidance and training on policy issues and fiscal/administrative requirements of the grant.</a:t>
            </a:r>
          </a:p>
          <a:p>
            <a:endParaRPr lang="en-US" sz="2000" dirty="0"/>
          </a:p>
        </p:txBody>
      </p:sp>
      <p:sp>
        <p:nvSpPr>
          <p:cNvPr id="5" name="Title 4">
            <a:extLst>
              <a:ext uri="{FF2B5EF4-FFF2-40B4-BE49-F238E27FC236}">
                <a16:creationId xmlns:a16="http://schemas.microsoft.com/office/drawing/2014/main" id="{7ED54CF5-578A-4242-8A25-93EF4FC01237}"/>
              </a:ext>
            </a:extLst>
          </p:cNvPr>
          <p:cNvSpPr>
            <a:spLocks noGrp="1"/>
          </p:cNvSpPr>
          <p:nvPr>
            <p:ph type="title"/>
          </p:nvPr>
        </p:nvSpPr>
        <p:spPr>
          <a:xfrm>
            <a:off x="822960" y="175055"/>
            <a:ext cx="7955280" cy="792865"/>
          </a:xfrm>
        </p:spPr>
        <p:txBody>
          <a:bodyPr anchor="t"/>
          <a:lstStyle/>
          <a:p>
            <a:r>
              <a:rPr lang="en-US" dirty="0"/>
              <a:t>Grant Officer (OGM)</a:t>
            </a:r>
          </a:p>
        </p:txBody>
      </p:sp>
      <p:pic>
        <p:nvPicPr>
          <p:cNvPr id="3" name="Picture 2" descr="The word Granted displaying on a laptop monitor.">
            <a:extLst>
              <a:ext uri="{FF2B5EF4-FFF2-40B4-BE49-F238E27FC236}">
                <a16:creationId xmlns:a16="http://schemas.microsoft.com/office/drawing/2014/main" id="{BC748102-EE1B-4C77-88DC-871BE0B493B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5172"/>
          <a:stretch>
            <a:fillRect/>
          </a:stretch>
        </p:blipFill>
        <p:spPr>
          <a:xfrm>
            <a:off x="1898754" y="2195596"/>
            <a:ext cx="4051111" cy="3123568"/>
          </a:xfrm>
          <a:prstGeom prst="rect">
            <a:avLst/>
          </a:prstGeom>
          <a:ln w="19050">
            <a:solidFill>
              <a:schemeClr val="accent1"/>
            </a:solidFill>
          </a:ln>
        </p:spPr>
      </p:pic>
      <p:sp>
        <p:nvSpPr>
          <p:cNvPr id="7" name="Rectangle 6">
            <a:extLst>
              <a:ext uri="{FF2B5EF4-FFF2-40B4-BE49-F238E27FC236}">
                <a16:creationId xmlns:a16="http://schemas.microsoft.com/office/drawing/2014/main" id="{F9F4D14C-ADFE-4BE5-A430-4CAEFFDB48AD}"/>
              </a:ext>
            </a:extLst>
          </p:cNvPr>
          <p:cNvSpPr/>
          <p:nvPr/>
        </p:nvSpPr>
        <p:spPr>
          <a:xfrm>
            <a:off x="5987906" y="2195596"/>
            <a:ext cx="4410986" cy="592912"/>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Maintains official grant documents</a:t>
            </a:r>
          </a:p>
        </p:txBody>
      </p:sp>
      <p:sp>
        <p:nvSpPr>
          <p:cNvPr id="9" name="Rectangle 8">
            <a:extLst>
              <a:ext uri="{FF2B5EF4-FFF2-40B4-BE49-F238E27FC236}">
                <a16:creationId xmlns:a16="http://schemas.microsoft.com/office/drawing/2014/main" id="{2AEF123E-FE90-4274-851A-13D766149B22}"/>
              </a:ext>
            </a:extLst>
          </p:cNvPr>
          <p:cNvSpPr/>
          <p:nvPr/>
        </p:nvSpPr>
        <p:spPr>
          <a:xfrm>
            <a:off x="5987905" y="2786200"/>
            <a:ext cx="4410986" cy="1051560"/>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Regional Grant Officer can approve grant modifications and equipment purchases </a:t>
            </a:r>
          </a:p>
        </p:txBody>
      </p:sp>
      <p:sp>
        <p:nvSpPr>
          <p:cNvPr id="10" name="Rectangle 9">
            <a:extLst>
              <a:ext uri="{FF2B5EF4-FFF2-40B4-BE49-F238E27FC236}">
                <a16:creationId xmlns:a16="http://schemas.microsoft.com/office/drawing/2014/main" id="{13F60B99-F52E-49E3-A802-07B479355802}"/>
              </a:ext>
            </a:extLst>
          </p:cNvPr>
          <p:cNvSpPr/>
          <p:nvPr/>
        </p:nvSpPr>
        <p:spPr>
          <a:xfrm>
            <a:off x="5987905" y="3857498"/>
            <a:ext cx="4410986" cy="1461667"/>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National Grant Officer approves complicated grant modifications: limited changes to SOW, changes in signatory and NICRA </a:t>
            </a:r>
          </a:p>
        </p:txBody>
      </p:sp>
      <p:sp>
        <p:nvSpPr>
          <p:cNvPr id="11" name="Title 1">
            <a:extLst>
              <a:ext uri="{FF2B5EF4-FFF2-40B4-BE49-F238E27FC236}">
                <a16:creationId xmlns:a16="http://schemas.microsoft.com/office/drawing/2014/main" id="{9B2741F9-C1ED-4146-8A27-B02531C01935}"/>
              </a:ext>
            </a:extLst>
          </p:cNvPr>
          <p:cNvSpPr txBox="1">
            <a:spLocks/>
          </p:cNvSpPr>
          <p:nvPr/>
        </p:nvSpPr>
        <p:spPr>
          <a:xfrm>
            <a:off x="1040120" y="935264"/>
            <a:ext cx="8063373" cy="7639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t>Your assigned Grant Officer is listed on the Notice of Award page of the Grant Package.  Only the Grant Officer can approve changes to the Grant Agreement.</a:t>
            </a:r>
          </a:p>
          <a:p>
            <a:endParaRPr lang="en-US" sz="2000" dirty="0"/>
          </a:p>
        </p:txBody>
      </p:sp>
    </p:spTree>
    <p:custDataLst>
      <p:tags r:id="rId1"/>
    </p:custDataLst>
    <p:extLst>
      <p:ext uri="{BB962C8B-B14F-4D97-AF65-F5344CB8AC3E}">
        <p14:creationId xmlns:p14="http://schemas.microsoft.com/office/powerpoint/2010/main" val="37114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B3638-C1D1-4970-8308-02565ABACB75}"/>
              </a:ext>
            </a:extLst>
          </p:cNvPr>
          <p:cNvSpPr>
            <a:spLocks noGrp="1"/>
          </p:cNvSpPr>
          <p:nvPr>
            <p:ph type="title"/>
          </p:nvPr>
        </p:nvSpPr>
        <p:spPr>
          <a:xfrm>
            <a:off x="862677" y="227334"/>
            <a:ext cx="8403839" cy="691709"/>
          </a:xfrm>
        </p:spPr>
        <p:txBody>
          <a:bodyPr anchor="t">
            <a:normAutofit/>
          </a:bodyPr>
          <a:lstStyle/>
          <a:p>
            <a:pPr defTabSz="457200"/>
            <a:r>
              <a:rPr lang="en-US" dirty="0"/>
              <a:t>Program Office Staff</a:t>
            </a:r>
          </a:p>
        </p:txBody>
      </p:sp>
      <p:graphicFrame>
        <p:nvGraphicFramePr>
          <p:cNvPr id="7" name="Content Placeholder 6">
            <a:extLst>
              <a:ext uri="{FF2B5EF4-FFF2-40B4-BE49-F238E27FC236}">
                <a16:creationId xmlns:a16="http://schemas.microsoft.com/office/drawing/2014/main" id="{582C4816-62D3-43B7-9732-9DDEBB4FF12C}"/>
              </a:ext>
            </a:extLst>
          </p:cNvPr>
          <p:cNvGraphicFramePr>
            <a:graphicFrameLocks noGrp="1"/>
          </p:cNvGraphicFramePr>
          <p:nvPr>
            <p:ph idx="1"/>
          </p:nvPr>
        </p:nvGraphicFramePr>
        <p:xfrm>
          <a:off x="2083753" y="919043"/>
          <a:ext cx="7954963" cy="4406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6EFFE56-586E-40AF-A084-12E403278D4B}"/>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32</a:t>
            </a:fld>
            <a:endParaRPr lang="en-US" sz="1400" b="0">
              <a:solidFill>
                <a:srgbClr val="303030">
                  <a:lumMod val="75000"/>
                  <a:lumOff val="25000"/>
                </a:srgbClr>
              </a:solidFill>
              <a:latin typeface="Arial" panose="020B0604020202020204"/>
            </a:endParaRPr>
          </a:p>
        </p:txBody>
      </p:sp>
      <p:sp>
        <p:nvSpPr>
          <p:cNvPr id="8" name="Title 4">
            <a:extLst>
              <a:ext uri="{FF2B5EF4-FFF2-40B4-BE49-F238E27FC236}">
                <a16:creationId xmlns:a16="http://schemas.microsoft.com/office/drawing/2014/main" id="{AABDE223-F469-418D-BC19-B31804B79F62}"/>
              </a:ext>
            </a:extLst>
          </p:cNvPr>
          <p:cNvSpPr txBox="1">
            <a:spLocks/>
          </p:cNvSpPr>
          <p:nvPr/>
        </p:nvSpPr>
        <p:spPr>
          <a:xfrm>
            <a:off x="2083751" y="5149437"/>
            <a:ext cx="8149534" cy="9995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latin typeface="+mn-lt"/>
              </a:rPr>
              <a:t>The Program Office for your grant may periodically request information about your grant outcomes for quarterly reports to Congress.</a:t>
            </a:r>
          </a:p>
        </p:txBody>
      </p:sp>
    </p:spTree>
    <p:custDataLst>
      <p:tags r:id="rId1"/>
    </p:custDataLst>
    <p:extLst>
      <p:ext uri="{BB962C8B-B14F-4D97-AF65-F5344CB8AC3E}">
        <p14:creationId xmlns:p14="http://schemas.microsoft.com/office/powerpoint/2010/main" val="1813968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B5E3-CB86-4176-882F-1200D91C4615}"/>
              </a:ext>
            </a:extLst>
          </p:cNvPr>
          <p:cNvSpPr>
            <a:spLocks noGrp="1"/>
          </p:cNvSpPr>
          <p:nvPr>
            <p:ph type="title"/>
          </p:nvPr>
        </p:nvSpPr>
        <p:spPr>
          <a:xfrm>
            <a:off x="862676" y="221940"/>
            <a:ext cx="7955280" cy="634137"/>
          </a:xfrm>
        </p:spPr>
        <p:txBody>
          <a:bodyPr anchor="t">
            <a:normAutofit/>
          </a:bodyPr>
          <a:lstStyle/>
          <a:p>
            <a:r>
              <a:rPr lang="en-US" dirty="0"/>
              <a:t>Chief Evaluation Office (CEO) Staff</a:t>
            </a:r>
          </a:p>
        </p:txBody>
      </p:sp>
      <p:sp>
        <p:nvSpPr>
          <p:cNvPr id="3" name="Slide Number Placeholder 2">
            <a:extLst>
              <a:ext uri="{FF2B5EF4-FFF2-40B4-BE49-F238E27FC236}">
                <a16:creationId xmlns:a16="http://schemas.microsoft.com/office/drawing/2014/main" id="{B545EFE0-E79A-4BBF-A593-ACEB90BC5FFE}"/>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33</a:t>
            </a:fld>
            <a:endParaRPr lang="en-US" sz="1400" b="0">
              <a:solidFill>
                <a:srgbClr val="303030">
                  <a:lumMod val="75000"/>
                  <a:lumOff val="25000"/>
                </a:srgbClr>
              </a:solidFill>
              <a:latin typeface="Arial" panose="020B0604020202020204"/>
            </a:endParaRPr>
          </a:p>
        </p:txBody>
      </p:sp>
      <p:pic>
        <p:nvPicPr>
          <p:cNvPr id="7" name="Picture 6" descr="Results graphics">
            <a:extLst>
              <a:ext uri="{FF2B5EF4-FFF2-40B4-BE49-F238E27FC236}">
                <a16:creationId xmlns:a16="http://schemas.microsoft.com/office/drawing/2014/main" id="{A9B2336F-D754-462D-8E58-FF59B18CD9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998" y="1371222"/>
            <a:ext cx="3635081" cy="2888381"/>
          </a:xfrm>
          <a:prstGeom prst="rect">
            <a:avLst/>
          </a:prstGeom>
          <a:ln w="19050">
            <a:solidFill>
              <a:schemeClr val="accent1"/>
            </a:solidFill>
          </a:ln>
        </p:spPr>
      </p:pic>
      <p:sp>
        <p:nvSpPr>
          <p:cNvPr id="9" name="Rectangle 8">
            <a:extLst>
              <a:ext uri="{FF2B5EF4-FFF2-40B4-BE49-F238E27FC236}">
                <a16:creationId xmlns:a16="http://schemas.microsoft.com/office/drawing/2014/main" id="{4EE66243-9F49-4263-B6E2-1A0822AEE921}"/>
              </a:ext>
            </a:extLst>
          </p:cNvPr>
          <p:cNvSpPr/>
          <p:nvPr/>
        </p:nvSpPr>
        <p:spPr>
          <a:xfrm>
            <a:off x="5280788" y="2639921"/>
            <a:ext cx="5765902" cy="3446842"/>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Font typeface="Arial" panose="020B0604020202020204" pitchFamily="34" charset="0"/>
              <a:buChar char="•"/>
            </a:pPr>
            <a:r>
              <a:rPr lang="en-US" sz="3200" dirty="0"/>
              <a:t>Implement DOL’s evaluation policy</a:t>
            </a:r>
          </a:p>
          <a:p>
            <a:pPr marL="342900" indent="-342900">
              <a:buFont typeface="Arial" panose="020B0604020202020204" pitchFamily="34" charset="0"/>
              <a:buChar char="•"/>
            </a:pPr>
            <a:r>
              <a:rPr lang="en-US" sz="3200" dirty="0"/>
              <a:t>Conduct program evaluations</a:t>
            </a:r>
          </a:p>
          <a:p>
            <a:pPr marL="342900" indent="-342900">
              <a:buFont typeface="Arial" panose="020B0604020202020204" pitchFamily="34" charset="0"/>
              <a:buChar char="•"/>
            </a:pPr>
            <a:r>
              <a:rPr lang="en-US" sz="3200" dirty="0"/>
              <a:t>Determine success strategies that improve performance outcomes</a:t>
            </a:r>
          </a:p>
        </p:txBody>
      </p:sp>
    </p:spTree>
    <p:custDataLst>
      <p:tags r:id="rId1"/>
    </p:custDataLst>
    <p:extLst>
      <p:ext uri="{BB962C8B-B14F-4D97-AF65-F5344CB8AC3E}">
        <p14:creationId xmlns:p14="http://schemas.microsoft.com/office/powerpoint/2010/main" val="119588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B5E3-CB86-4176-882F-1200D91C4615}"/>
              </a:ext>
            </a:extLst>
          </p:cNvPr>
          <p:cNvSpPr>
            <a:spLocks noGrp="1"/>
          </p:cNvSpPr>
          <p:nvPr>
            <p:ph type="title"/>
          </p:nvPr>
        </p:nvSpPr>
        <p:spPr>
          <a:xfrm>
            <a:off x="927331" y="142241"/>
            <a:ext cx="7955280" cy="634137"/>
          </a:xfrm>
        </p:spPr>
        <p:txBody>
          <a:bodyPr anchor="t">
            <a:normAutofit/>
          </a:bodyPr>
          <a:lstStyle/>
          <a:p>
            <a:r>
              <a:rPr lang="en-US" dirty="0"/>
              <a:t>Chief Evaluation Office (CEO) Staff</a:t>
            </a:r>
          </a:p>
        </p:txBody>
      </p:sp>
      <p:sp>
        <p:nvSpPr>
          <p:cNvPr id="3" name="Slide Number Placeholder 2">
            <a:extLst>
              <a:ext uri="{FF2B5EF4-FFF2-40B4-BE49-F238E27FC236}">
                <a16:creationId xmlns:a16="http://schemas.microsoft.com/office/drawing/2014/main" id="{B545EFE0-E79A-4BBF-A593-ACEB90BC5FFE}"/>
              </a:ext>
            </a:extLst>
          </p:cNvPr>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34</a:t>
            </a:fld>
            <a:endParaRPr lang="en-US" sz="1400" b="0">
              <a:solidFill>
                <a:srgbClr val="303030">
                  <a:lumMod val="75000"/>
                  <a:lumOff val="25000"/>
                </a:srgbClr>
              </a:solidFill>
              <a:latin typeface="Arial" panose="020B0604020202020204"/>
            </a:endParaRPr>
          </a:p>
        </p:txBody>
      </p:sp>
      <p:sp>
        <p:nvSpPr>
          <p:cNvPr id="8" name="Content Placeholder 2"/>
          <p:cNvSpPr txBox="1">
            <a:spLocks/>
          </p:cNvSpPr>
          <p:nvPr/>
        </p:nvSpPr>
        <p:spPr>
          <a:xfrm>
            <a:off x="927331" y="1126837"/>
            <a:ext cx="10457347" cy="5229514"/>
          </a:xfrm>
          <a:prstGeom prst="rect">
            <a:avLst/>
          </a:prstGeom>
        </p:spPr>
        <p:txBody>
          <a:bodyPr>
            <a:no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800" b="1" dirty="0">
                <a:solidFill>
                  <a:schemeClr val="tx1"/>
                </a:solidFill>
              </a:rPr>
              <a:t>Evaluating Strategies for Apprenticeships: Closing the Skills Gap Grants</a:t>
            </a:r>
          </a:p>
          <a:p>
            <a:pPr marL="342900" lvl="1" indent="-342900">
              <a:buClrTx/>
              <a:buFont typeface="Arial" panose="020B0604020202020204" pitchFamily="34" charset="0"/>
              <a:buChar char="•"/>
            </a:pPr>
            <a:r>
              <a:rPr lang="en-US" sz="2800" dirty="0">
                <a:solidFill>
                  <a:schemeClr val="tx1"/>
                </a:solidFill>
              </a:rPr>
              <a:t>CEO oversees the national implementation evaluation</a:t>
            </a:r>
          </a:p>
          <a:p>
            <a:pPr>
              <a:buClrTx/>
              <a:buFont typeface="Arial" panose="020B0604020202020204" pitchFamily="34" charset="0"/>
              <a:buChar char="•"/>
            </a:pPr>
            <a:r>
              <a:rPr lang="en-US" dirty="0"/>
              <a:t>Committed to building evidence and highlighting innovation among the systems changes, partnerships, and strategies</a:t>
            </a:r>
          </a:p>
          <a:p>
            <a:pPr>
              <a:buClrTx/>
              <a:buFont typeface="Arial" panose="020B0604020202020204" pitchFamily="34" charset="0"/>
              <a:buChar char="•"/>
            </a:pPr>
            <a:r>
              <a:rPr lang="en-US" dirty="0"/>
              <a:t>An impact evaluation, including a random-control trial (RCT), is under exploration. All grantees will be assessed for feasibility.</a:t>
            </a:r>
          </a:p>
          <a:p>
            <a:pPr marL="0" indent="0">
              <a:buNone/>
            </a:pPr>
            <a:r>
              <a:rPr lang="en-US" b="1" u="sng" dirty="0"/>
              <a:t>Next Steps</a:t>
            </a:r>
            <a:r>
              <a:rPr lang="en-US" b="1" dirty="0"/>
              <a:t>: </a:t>
            </a:r>
          </a:p>
          <a:p>
            <a:pPr marL="0" indent="0">
              <a:buNone/>
            </a:pPr>
            <a:r>
              <a:rPr lang="en-US" dirty="0"/>
              <a:t>We will be reaching out to grantees in the near future to tell you more about the evaluation and to learn more about your programs.</a:t>
            </a:r>
          </a:p>
        </p:txBody>
      </p:sp>
    </p:spTree>
    <p:custDataLst>
      <p:tags r:id="rId1"/>
    </p:custDataLst>
    <p:extLst>
      <p:ext uri="{BB962C8B-B14F-4D97-AF65-F5344CB8AC3E}">
        <p14:creationId xmlns:p14="http://schemas.microsoft.com/office/powerpoint/2010/main" val="289750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2467212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Grant Award Package and Grant Modifications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fontScale="77500" lnSpcReduction="20000"/>
          </a:bodyPr>
          <a:lstStyle/>
          <a:p>
            <a:pPr algn="ctr"/>
            <a:r>
              <a:rPr lang="en-US" dirty="0"/>
              <a:t>Award Letter, Agreement, Terms and Conditions, Attachments</a:t>
            </a:r>
          </a:p>
          <a:p>
            <a:pPr algn="ctr"/>
            <a:r>
              <a:rPr lang="en-US" dirty="0"/>
              <a:t>Speaker: Brinda Ruggles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a:xfrm>
            <a:off x="11537950" y="6356350"/>
            <a:ext cx="654050" cy="365125"/>
          </a:xfrm>
        </p:spPr>
        <p:txBody>
          <a:bodyPr/>
          <a:lstStyle/>
          <a:p>
            <a:fld id="{706D636C-90A3-4979-BA37-BAB384B22101}" type="slidenum">
              <a:rPr lang="en-US" smtClean="0"/>
              <a:pPr/>
              <a:t>36</a:t>
            </a:fld>
            <a:endParaRPr lang="en-US"/>
          </a:p>
        </p:txBody>
      </p:sp>
    </p:spTree>
    <p:custDataLst>
      <p:tags r:id="rId1"/>
    </p:custDataLst>
    <p:extLst>
      <p:ext uri="{BB962C8B-B14F-4D97-AF65-F5344CB8AC3E}">
        <p14:creationId xmlns:p14="http://schemas.microsoft.com/office/powerpoint/2010/main" val="4184688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78CF5A-BE38-4893-8C2F-B5D88CFA4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44" y="116218"/>
            <a:ext cx="9250514" cy="5885233"/>
          </a:xfrm>
          <a:prstGeom prst="rect">
            <a:avLst/>
          </a:prstGeom>
        </p:spPr>
      </p:pic>
      <p:sp>
        <p:nvSpPr>
          <p:cNvPr id="5" name="Title 4">
            <a:extLst>
              <a:ext uri="{FF2B5EF4-FFF2-40B4-BE49-F238E27FC236}">
                <a16:creationId xmlns:a16="http://schemas.microsoft.com/office/drawing/2014/main" id="{5A7CBF53-077F-447F-994B-46B9E79BC9FC}"/>
              </a:ext>
            </a:extLst>
          </p:cNvPr>
          <p:cNvSpPr>
            <a:spLocks noGrp="1"/>
          </p:cNvSpPr>
          <p:nvPr>
            <p:ph type="title"/>
          </p:nvPr>
        </p:nvSpPr>
        <p:spPr>
          <a:xfrm>
            <a:off x="886586" y="466992"/>
            <a:ext cx="3747995" cy="603504"/>
          </a:xfrm>
        </p:spPr>
        <p:txBody>
          <a:bodyPr anchor="t">
            <a:normAutofit/>
          </a:bodyPr>
          <a:lstStyle/>
          <a:p>
            <a:r>
              <a:rPr lang="en-US" sz="3000" dirty="0"/>
              <a:t>Grant Award Package</a:t>
            </a:r>
          </a:p>
        </p:txBody>
      </p:sp>
      <p:sp>
        <p:nvSpPr>
          <p:cNvPr id="6" name="Content Placeholder 5">
            <a:extLst>
              <a:ext uri="{FF2B5EF4-FFF2-40B4-BE49-F238E27FC236}">
                <a16:creationId xmlns:a16="http://schemas.microsoft.com/office/drawing/2014/main" id="{7765C467-6985-44F9-A42E-9F3F30F17602}"/>
              </a:ext>
            </a:extLst>
          </p:cNvPr>
          <p:cNvSpPr>
            <a:spLocks noGrp="1"/>
          </p:cNvSpPr>
          <p:nvPr>
            <p:ph idx="1"/>
          </p:nvPr>
        </p:nvSpPr>
        <p:spPr>
          <a:xfrm>
            <a:off x="1123122" y="1292087"/>
            <a:ext cx="8940740" cy="4801105"/>
          </a:xfrm>
        </p:spPr>
        <p:txBody>
          <a:bodyPr>
            <a:normAutofit fontScale="92500" lnSpcReduction="20000"/>
          </a:bodyPr>
          <a:lstStyle/>
          <a:p>
            <a:pPr>
              <a:spcBef>
                <a:spcPts val="0"/>
              </a:spcBef>
              <a:spcAft>
                <a:spcPts val="600"/>
              </a:spcAft>
              <a:buNone/>
              <a:defRPr/>
            </a:pPr>
            <a:r>
              <a:rPr lang="en-US" b="1" dirty="0"/>
              <a:t>Grant Award Letter, Grantee Handbook &amp; Grant Agreement</a:t>
            </a:r>
            <a:endParaRPr lang="en-US" dirty="0"/>
          </a:p>
          <a:p>
            <a:pPr>
              <a:spcBef>
                <a:spcPts val="0"/>
              </a:spcBef>
              <a:spcAft>
                <a:spcPts val="600"/>
              </a:spcAft>
              <a:buNone/>
              <a:defRPr/>
            </a:pPr>
            <a:endParaRPr lang="en-US" b="1" u="sng" dirty="0"/>
          </a:p>
          <a:p>
            <a:pPr>
              <a:spcBef>
                <a:spcPts val="0"/>
              </a:spcBef>
              <a:spcAft>
                <a:spcPts val="600"/>
              </a:spcAft>
              <a:buNone/>
              <a:defRPr/>
            </a:pPr>
            <a:r>
              <a:rPr lang="en-US" b="1" u="sng" dirty="0"/>
              <a:t>Grant Agreement:</a:t>
            </a:r>
          </a:p>
          <a:p>
            <a:pPr marL="457200" indent="-457200">
              <a:buFont typeface="Arial" panose="020B0604020202020204" pitchFamily="34" charset="0"/>
              <a:buChar char="•"/>
              <a:defRPr/>
            </a:pPr>
            <a:r>
              <a:rPr lang="en-US" dirty="0"/>
              <a:t>Notice of Award (NOA)/Signature Page</a:t>
            </a:r>
          </a:p>
          <a:p>
            <a:pPr marL="457200" indent="-457200">
              <a:buFont typeface="Arial" panose="020B0604020202020204" pitchFamily="34" charset="0"/>
              <a:buChar char="•"/>
              <a:defRPr/>
            </a:pPr>
            <a:r>
              <a:rPr lang="en-US" dirty="0"/>
              <a:t>Condition of Award Page</a:t>
            </a:r>
          </a:p>
          <a:p>
            <a:pPr marL="457200" indent="-457200">
              <a:buFont typeface="Arial" panose="020B0604020202020204" pitchFamily="34" charset="0"/>
              <a:buChar char="•"/>
              <a:defRPr/>
            </a:pPr>
            <a:r>
              <a:rPr lang="en-US" dirty="0"/>
              <a:t>Terms and Conditions</a:t>
            </a:r>
          </a:p>
          <a:p>
            <a:pPr marL="457200" indent="-457200">
              <a:buFont typeface="Arial" panose="020B0604020202020204" pitchFamily="34" charset="0"/>
              <a:buChar char="•"/>
              <a:defRPr/>
            </a:pPr>
            <a:r>
              <a:rPr lang="en-US" dirty="0"/>
              <a:t>Application for Federal Assistance</a:t>
            </a:r>
          </a:p>
          <a:p>
            <a:pPr marL="457200" indent="-457200">
              <a:buFont typeface="Arial" panose="020B0604020202020204" pitchFamily="34" charset="0"/>
              <a:buChar char="•"/>
              <a:defRPr/>
            </a:pPr>
            <a:r>
              <a:rPr lang="en-US" dirty="0"/>
              <a:t>Budget</a:t>
            </a:r>
          </a:p>
          <a:p>
            <a:pPr marL="457200" indent="-457200">
              <a:buFont typeface="Arial" panose="020B0604020202020204" pitchFamily="34" charset="0"/>
              <a:buChar char="•"/>
              <a:defRPr/>
            </a:pPr>
            <a:r>
              <a:rPr lang="en-US" dirty="0"/>
              <a:t>Statement of Work (SOW)</a:t>
            </a:r>
          </a:p>
          <a:p>
            <a:pPr marL="457200" indent="-457200">
              <a:buFont typeface="Arial" panose="020B0604020202020204" pitchFamily="34" charset="0"/>
              <a:buChar char="•"/>
              <a:defRPr/>
            </a:pPr>
            <a:r>
              <a:rPr lang="en-US" dirty="0"/>
              <a:t>Indirect Cost Rate Agreement (if applicable)</a:t>
            </a:r>
          </a:p>
          <a:p>
            <a:endParaRPr lang="en-US" dirty="0"/>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nvPr>
        </p:nvSpPr>
        <p:spPr/>
        <p:txBody>
          <a:bodyPr/>
          <a:lstStyle/>
          <a:p>
            <a:fld id="{706D636C-90A3-4979-BA37-BAB384B22101}" type="slidenum">
              <a:rPr lang="en-US" smtClean="0"/>
              <a:pPr/>
              <a:t>37</a:t>
            </a:fld>
            <a:endParaRPr lang="en-US"/>
          </a:p>
        </p:txBody>
      </p:sp>
      <p:pic>
        <p:nvPicPr>
          <p:cNvPr id="3" name="Picture 2">
            <a:extLst>
              <a:ext uri="{FF2B5EF4-FFF2-40B4-BE49-F238E27FC236}">
                <a16:creationId xmlns:a16="http://schemas.microsoft.com/office/drawing/2014/main" id="{362E3E31-914D-44A2-A2F5-ABB57A27A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Tree>
    <p:custDataLst>
      <p:tags r:id="rId1"/>
    </p:custDataLst>
    <p:extLst>
      <p:ext uri="{BB962C8B-B14F-4D97-AF65-F5344CB8AC3E}">
        <p14:creationId xmlns:p14="http://schemas.microsoft.com/office/powerpoint/2010/main" val="1625354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52" y="0"/>
            <a:ext cx="9349905" cy="6001451"/>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nvPr>
        </p:nvSpPr>
        <p:spPr>
          <a:xfrm>
            <a:off x="992723" y="1242705"/>
            <a:ext cx="7922677" cy="4661138"/>
          </a:xfrm>
        </p:spPr>
        <p:txBody>
          <a:bodyPr>
            <a:normAutofit fontScale="32500" lnSpcReduction="20000"/>
          </a:bodyPr>
          <a:lstStyle/>
          <a:p>
            <a:pPr marL="0" indent="0">
              <a:buNone/>
            </a:pPr>
            <a:endParaRPr lang="en-US" dirty="0"/>
          </a:p>
          <a:p>
            <a:pPr algn="ctr">
              <a:buNone/>
              <a:defRPr/>
            </a:pPr>
            <a:r>
              <a:rPr lang="en-US" sz="8000" b="1" dirty="0"/>
              <a:t>Acknowledgements of Award</a:t>
            </a:r>
          </a:p>
          <a:p>
            <a:pPr>
              <a:buNone/>
              <a:defRPr/>
            </a:pPr>
            <a:r>
              <a:rPr lang="en-US" sz="7200" b="1" dirty="0"/>
              <a:t>Payment Management System</a:t>
            </a:r>
          </a:p>
          <a:p>
            <a:pPr lvl="1">
              <a:buFont typeface="Arial" pitchFamily="34" charset="0"/>
              <a:buChar char="–"/>
              <a:defRPr/>
            </a:pPr>
            <a:r>
              <a:rPr lang="en-US" sz="7200" dirty="0">
                <a:solidFill>
                  <a:schemeClr val="tx1"/>
                </a:solidFill>
              </a:rPr>
              <a:t>Information and forms on </a:t>
            </a:r>
            <a:r>
              <a:rPr lang="en-US" sz="7200" u="sng" dirty="0">
                <a:hlinkClick r:id="rId5"/>
              </a:rPr>
              <a:t>www.doleta.gov/grants</a:t>
            </a:r>
            <a:r>
              <a:rPr lang="en-US" sz="7200" dirty="0"/>
              <a:t> </a:t>
            </a:r>
            <a:r>
              <a:rPr lang="en-US" sz="7200" dirty="0">
                <a:solidFill>
                  <a:schemeClr val="tx1"/>
                </a:solidFill>
              </a:rPr>
              <a:t>under Manage your Awarded Grant</a:t>
            </a:r>
          </a:p>
          <a:p>
            <a:pPr>
              <a:buNone/>
              <a:defRPr/>
            </a:pPr>
            <a:r>
              <a:rPr lang="en-US" sz="7200" b="1" dirty="0"/>
              <a:t>ETA’s on-line Grantee Financial Reporting System </a:t>
            </a:r>
          </a:p>
          <a:p>
            <a:pPr lvl="1">
              <a:buFont typeface="Arial" pitchFamily="34" charset="0"/>
              <a:buChar char="–"/>
              <a:defRPr/>
            </a:pPr>
            <a:r>
              <a:rPr lang="en-US" sz="7200" dirty="0">
                <a:solidFill>
                  <a:schemeClr val="tx1"/>
                </a:solidFill>
              </a:rPr>
              <a:t>ETA 9130</a:t>
            </a:r>
          </a:p>
          <a:p>
            <a:pPr lvl="1">
              <a:buFont typeface="Arial" pitchFamily="34" charset="0"/>
              <a:buChar char="–"/>
              <a:defRPr/>
            </a:pPr>
            <a:r>
              <a:rPr lang="en-US" sz="7200" dirty="0">
                <a:solidFill>
                  <a:schemeClr val="tx1"/>
                </a:solidFill>
              </a:rPr>
              <a:t>Information to access system on </a:t>
            </a:r>
            <a:r>
              <a:rPr lang="en-US" sz="7200" u="sng" dirty="0">
                <a:hlinkClick r:id="rId5"/>
              </a:rPr>
              <a:t>www.doleta.gov/grants</a:t>
            </a:r>
            <a:r>
              <a:rPr lang="en-US" sz="7200" dirty="0"/>
              <a:t> </a:t>
            </a:r>
            <a:r>
              <a:rPr lang="en-US" sz="7200" dirty="0">
                <a:solidFill>
                  <a:schemeClr val="tx1"/>
                </a:solidFill>
              </a:rPr>
              <a:t>under Manage your Awarded Grant</a:t>
            </a:r>
          </a:p>
          <a:p>
            <a:pPr marL="0" indent="0">
              <a:buNone/>
              <a:defRPr/>
            </a:pPr>
            <a:r>
              <a:rPr lang="en-US" sz="7200" b="1" dirty="0"/>
              <a:t>Passwords/PINs are sent separately after supplying the necessary information. </a:t>
            </a:r>
          </a:p>
          <a:p>
            <a:pPr algn="ctr">
              <a:buNone/>
              <a:defRPr/>
            </a:pPr>
            <a:r>
              <a:rPr lang="en-US" sz="7200" b="1" u="sng" dirty="0">
                <a:solidFill>
                  <a:srgbClr val="C00000"/>
                </a:solidFill>
              </a:rPr>
              <a:t>Once you receive this please DO NOT LOSE IT!</a:t>
            </a:r>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nvPr>
        </p:nvSpPr>
        <p:spPr/>
        <p:txBody>
          <a:bodyPr/>
          <a:lstStyle/>
          <a:p>
            <a:fld id="{706D636C-90A3-4979-BA37-BAB384B22101}" type="slidenum">
              <a:rPr lang="en-US" smtClean="0"/>
              <a:pPr/>
              <a:t>38</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nvPr>
        </p:nvSpPr>
        <p:spPr>
          <a:xfrm>
            <a:off x="992723" y="321339"/>
            <a:ext cx="7475250" cy="528613"/>
          </a:xfrm>
        </p:spPr>
        <p:txBody>
          <a:bodyPr>
            <a:normAutofit/>
          </a:bodyPr>
          <a:lstStyle/>
          <a:p>
            <a:r>
              <a:rPr lang="en-US" sz="3000" dirty="0"/>
              <a:t>Grant Award Letter</a:t>
            </a:r>
          </a:p>
        </p:txBody>
      </p:sp>
    </p:spTree>
    <p:custDataLst>
      <p:tags r:id="rId1"/>
    </p:custDataLst>
    <p:extLst>
      <p:ext uri="{BB962C8B-B14F-4D97-AF65-F5344CB8AC3E}">
        <p14:creationId xmlns:p14="http://schemas.microsoft.com/office/powerpoint/2010/main" val="282042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Financial Report</a:t>
            </a:r>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39</a:t>
            </a:fld>
            <a:endParaRPr lang="en-US" sz="1400" b="0">
              <a:solidFill>
                <a:srgbClr val="303030">
                  <a:lumMod val="75000"/>
                  <a:lumOff val="25000"/>
                </a:srgbClr>
              </a:solidFill>
              <a:latin typeface="Arial" panose="020B0604020202020204"/>
            </a:endParaRP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694" t="13777" r="962" b="30444"/>
          <a:stretch/>
        </p:blipFill>
        <p:spPr bwMode="auto">
          <a:xfrm>
            <a:off x="994220" y="1148080"/>
            <a:ext cx="10578019" cy="520827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736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a:p>
        </p:txBody>
      </p:sp>
      <p:sp>
        <p:nvSpPr>
          <p:cNvPr id="3" name="Title 2"/>
          <p:cNvSpPr>
            <a:spLocks noGrp="1"/>
          </p:cNvSpPr>
          <p:nvPr>
            <p:ph type="title"/>
          </p:nvPr>
        </p:nvSpPr>
        <p:spPr/>
        <p:txBody>
          <a:bodyPr>
            <a:normAutofit/>
          </a:bodyPr>
          <a:lstStyle/>
          <a:p>
            <a:r>
              <a:rPr lang="en-US" sz="4000" dirty="0"/>
              <a:t>Moderator</a:t>
            </a:r>
          </a:p>
        </p:txBody>
      </p:sp>
      <p:sp>
        <p:nvSpPr>
          <p:cNvPr id="5" name="Content Placeholder 4"/>
          <p:cNvSpPr>
            <a:spLocks noGrp="1"/>
          </p:cNvSpPr>
          <p:nvPr>
            <p:ph idx="1"/>
          </p:nvPr>
        </p:nvSpPr>
        <p:spPr/>
        <p:txBody>
          <a:bodyPr/>
          <a:lstStyle/>
          <a:p>
            <a:r>
              <a:rPr lang="en-US" dirty="0"/>
              <a:t>Danielle </a:t>
            </a:r>
            <a:r>
              <a:rPr lang="en-US" dirty="0" err="1"/>
              <a:t>Kittrell</a:t>
            </a:r>
            <a:r>
              <a:rPr lang="en-US" dirty="0"/>
              <a:t>, Workforce Analyst</a:t>
            </a:r>
          </a:p>
          <a:p>
            <a:r>
              <a:rPr lang="en-US" b="0" dirty="0"/>
              <a:t>Department of Labor, Employment and Training Administration</a:t>
            </a:r>
          </a:p>
          <a:p>
            <a:r>
              <a:rPr lang="en-US" b="0" dirty="0"/>
              <a:t>Office of Workforce Investment, Division of Strategic Investments</a:t>
            </a:r>
          </a:p>
        </p:txBody>
      </p:sp>
      <p:pic>
        <p:nvPicPr>
          <p:cNvPr id="6" name="Picture Placeholder 7">
            <a:extLst>
              <a:ext uri="{FF2B5EF4-FFF2-40B4-BE49-F238E27FC236}">
                <a16:creationId xmlns:a16="http://schemas.microsoft.com/office/drawing/2014/main" id="{9F43BFCE-5A77-9843-8847-BD61AE42680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3" b="333"/>
          <a:stretch>
            <a:fillRect/>
          </a:stretch>
        </p:blipFill>
        <p:spPr>
          <a:prstGeom prst="rect">
            <a:avLst/>
          </a:prstGeom>
        </p:spPr>
      </p:pic>
    </p:spTree>
    <p:extLst>
      <p:ext uri="{BB962C8B-B14F-4D97-AF65-F5344CB8AC3E}">
        <p14:creationId xmlns:p14="http://schemas.microsoft.com/office/powerpoint/2010/main" val="3038330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57" y="63063"/>
            <a:ext cx="9260453" cy="6249930"/>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nvPr>
        </p:nvSpPr>
        <p:spPr>
          <a:xfrm>
            <a:off x="1191156" y="1702675"/>
            <a:ext cx="6978993" cy="4547255"/>
          </a:xfrm>
        </p:spPr>
        <p:txBody>
          <a:bodyPr>
            <a:normAutofit/>
          </a:bodyPr>
          <a:lstStyle/>
          <a:p>
            <a:pPr>
              <a:defRPr/>
            </a:pPr>
            <a:r>
              <a:rPr lang="en-US" sz="3300" dirty="0"/>
              <a:t>A general resource designed to orient grantees to the grant process in ETA. </a:t>
            </a:r>
          </a:p>
          <a:p>
            <a:pPr>
              <a:defRPr/>
            </a:pPr>
            <a:r>
              <a:rPr lang="en-US" sz="3300" dirty="0"/>
              <a:t>It contains pertinent information grantees need to know regarding the goals and expectations for managing ETA grants.</a:t>
            </a:r>
          </a:p>
          <a:p>
            <a:pPr marL="0" indent="0">
              <a:buNone/>
              <a:defRPr/>
            </a:pPr>
            <a:endParaRPr lang="en-US" sz="8000" b="1" dirty="0"/>
          </a:p>
          <a:p>
            <a:pPr algn="ctr">
              <a:buNone/>
              <a:defRPr/>
            </a:pPr>
            <a:endParaRPr lang="en-US" sz="7200" b="1" u="sng" dirty="0">
              <a:solidFill>
                <a:srgbClr val="C00000"/>
              </a:solidFill>
            </a:endParaRPr>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nvPr>
        </p:nvSpPr>
        <p:spPr/>
        <p:txBody>
          <a:bodyPr/>
          <a:lstStyle/>
          <a:p>
            <a:fld id="{706D636C-90A3-4979-BA37-BAB384B22101}" type="slidenum">
              <a:rPr lang="en-US" smtClean="0"/>
              <a:pPr/>
              <a:t>40</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nvPr>
        </p:nvSpPr>
        <p:spPr>
          <a:xfrm>
            <a:off x="943028" y="403918"/>
            <a:ext cx="7475250" cy="528613"/>
          </a:xfrm>
        </p:spPr>
        <p:txBody>
          <a:bodyPr>
            <a:noAutofit/>
          </a:bodyPr>
          <a:lstStyle/>
          <a:p>
            <a:r>
              <a:rPr lang="en-US" sz="3700" dirty="0"/>
              <a:t>Grantee Handbook</a:t>
            </a:r>
          </a:p>
        </p:txBody>
      </p:sp>
    </p:spTree>
    <p:custDataLst>
      <p:tags r:id="rId1"/>
    </p:custDataLst>
    <p:extLst>
      <p:ext uri="{BB962C8B-B14F-4D97-AF65-F5344CB8AC3E}">
        <p14:creationId xmlns:p14="http://schemas.microsoft.com/office/powerpoint/2010/main" val="2680606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74" y="0"/>
            <a:ext cx="9369783" cy="6001451"/>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nvPr>
        </p:nvSpPr>
        <p:spPr>
          <a:xfrm>
            <a:off x="874643" y="1264890"/>
            <a:ext cx="8348869" cy="4245176"/>
          </a:xfrm>
        </p:spPr>
        <p:txBody>
          <a:bodyPr>
            <a:noAutofit/>
          </a:bodyPr>
          <a:lstStyle/>
          <a:p>
            <a:pPr>
              <a:spcBef>
                <a:spcPts val="0"/>
              </a:spcBef>
              <a:spcAft>
                <a:spcPts val="1000"/>
              </a:spcAft>
              <a:defRPr/>
            </a:pPr>
            <a:r>
              <a:rPr lang="en-US" sz="2400" b="1" dirty="0"/>
              <a:t>Project Title </a:t>
            </a:r>
            <a:r>
              <a:rPr lang="en-US" sz="2400" dirty="0"/>
              <a:t>– </a:t>
            </a:r>
            <a:r>
              <a:rPr lang="en-US" sz="2400" b="1" i="1" dirty="0"/>
              <a:t>Apprenticeships: Closing the Skills Gap</a:t>
            </a:r>
          </a:p>
          <a:p>
            <a:pPr>
              <a:spcBef>
                <a:spcPts val="0"/>
              </a:spcBef>
              <a:spcAft>
                <a:spcPts val="1000"/>
              </a:spcAft>
              <a:defRPr/>
            </a:pPr>
            <a:r>
              <a:rPr lang="en-US" sz="2400" b="1" dirty="0"/>
              <a:t>Grant Awardees' Identifying Information </a:t>
            </a:r>
          </a:p>
          <a:p>
            <a:pPr>
              <a:spcBef>
                <a:spcPts val="0"/>
              </a:spcBef>
              <a:spcAft>
                <a:spcPts val="1000"/>
              </a:spcAft>
              <a:defRPr/>
            </a:pPr>
            <a:r>
              <a:rPr lang="en-US" sz="2400" b="1" dirty="0"/>
              <a:t>Federal Award Identification Number (FAIN) </a:t>
            </a:r>
          </a:p>
          <a:p>
            <a:pPr lvl="1">
              <a:spcBef>
                <a:spcPts val="0"/>
              </a:spcBef>
              <a:spcAft>
                <a:spcPts val="1000"/>
              </a:spcAft>
              <a:buFont typeface="Arial" pitchFamily="34" charset="0"/>
              <a:buChar char="–"/>
              <a:defRPr/>
            </a:pPr>
            <a:r>
              <a:rPr lang="en-US" dirty="0">
                <a:solidFill>
                  <a:schemeClr val="tx1"/>
                </a:solidFill>
              </a:rPr>
              <a:t>Grant Number # HG-34XXX-19-60-A-XX</a:t>
            </a:r>
          </a:p>
          <a:p>
            <a:pPr>
              <a:spcBef>
                <a:spcPts val="0"/>
              </a:spcBef>
              <a:spcAft>
                <a:spcPts val="1000"/>
              </a:spcAft>
              <a:defRPr/>
            </a:pPr>
            <a:r>
              <a:rPr lang="en-US" sz="2400" b="1" dirty="0"/>
              <a:t>Period of Performance</a:t>
            </a:r>
          </a:p>
          <a:p>
            <a:pPr>
              <a:spcBef>
                <a:spcPts val="0"/>
              </a:spcBef>
              <a:spcAft>
                <a:spcPts val="1000"/>
              </a:spcAft>
              <a:defRPr/>
            </a:pPr>
            <a:r>
              <a:rPr lang="en-US" sz="2400" b="1" dirty="0"/>
              <a:t>Award Amount</a:t>
            </a:r>
          </a:p>
          <a:p>
            <a:pPr>
              <a:spcBef>
                <a:spcPts val="0"/>
              </a:spcBef>
              <a:spcAft>
                <a:spcPts val="1000"/>
              </a:spcAft>
              <a:defRPr/>
            </a:pPr>
            <a:r>
              <a:rPr lang="en-US" sz="2400" b="1" dirty="0"/>
              <a:t>Uniform Administrative Requirements </a:t>
            </a:r>
          </a:p>
          <a:p>
            <a:pPr>
              <a:spcBef>
                <a:spcPts val="0"/>
              </a:spcBef>
              <a:spcAft>
                <a:spcPts val="1000"/>
              </a:spcAft>
              <a:defRPr/>
            </a:pPr>
            <a:r>
              <a:rPr lang="en-US" sz="2400" b="1" dirty="0"/>
              <a:t>Cost Principles</a:t>
            </a:r>
          </a:p>
          <a:p>
            <a:pPr>
              <a:spcBef>
                <a:spcPts val="0"/>
              </a:spcBef>
              <a:spcAft>
                <a:spcPts val="1000"/>
              </a:spcAft>
              <a:defRPr/>
            </a:pPr>
            <a:r>
              <a:rPr lang="en-US" sz="2400" b="1" dirty="0"/>
              <a:t>Signatures</a:t>
            </a:r>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nvPr>
        </p:nvSpPr>
        <p:spPr/>
        <p:txBody>
          <a:bodyPr/>
          <a:lstStyle/>
          <a:p>
            <a:fld id="{706D636C-90A3-4979-BA37-BAB384B22101}" type="slidenum">
              <a:rPr lang="en-US" smtClean="0"/>
              <a:pPr/>
              <a:t>41</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nvPr>
        </p:nvSpPr>
        <p:spPr>
          <a:xfrm>
            <a:off x="1032480" y="244892"/>
            <a:ext cx="7475250" cy="528613"/>
          </a:xfrm>
        </p:spPr>
        <p:txBody>
          <a:bodyPr>
            <a:normAutofit/>
          </a:bodyPr>
          <a:lstStyle/>
          <a:p>
            <a:r>
              <a:rPr lang="en-US" sz="3000" dirty="0"/>
              <a:t>Grant Agreement Notice of Award</a:t>
            </a:r>
          </a:p>
        </p:txBody>
      </p:sp>
    </p:spTree>
    <p:custDataLst>
      <p:tags r:id="rId1"/>
    </p:custDataLst>
    <p:extLst>
      <p:ext uri="{BB962C8B-B14F-4D97-AF65-F5344CB8AC3E}">
        <p14:creationId xmlns:p14="http://schemas.microsoft.com/office/powerpoint/2010/main" val="2475257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35" y="0"/>
            <a:ext cx="9369783" cy="6001451"/>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nvPr>
        </p:nvSpPr>
        <p:spPr>
          <a:xfrm>
            <a:off x="1095967" y="1303113"/>
            <a:ext cx="7583266" cy="4245176"/>
          </a:xfrm>
        </p:spPr>
        <p:txBody>
          <a:bodyPr>
            <a:noAutofit/>
          </a:bodyPr>
          <a:lstStyle/>
          <a:p>
            <a:pPr marL="342900" lvl="2" indent="-342900">
              <a:buClrTx/>
              <a:defRPr/>
            </a:pPr>
            <a:r>
              <a:rPr lang="en-US" sz="2800" b="1" dirty="0">
                <a:solidFill>
                  <a:schemeClr val="tx1"/>
                </a:solidFill>
              </a:rPr>
              <a:t>2 CFR Part 200</a:t>
            </a:r>
          </a:p>
          <a:p>
            <a:pPr marL="800100" lvl="3" indent="-342900">
              <a:spcBef>
                <a:spcPts val="600"/>
              </a:spcBef>
              <a:buClrTx/>
              <a:buFont typeface="Courier New" panose="02070309020205020404" pitchFamily="49" charset="0"/>
              <a:buChar char="o"/>
              <a:defRPr/>
            </a:pPr>
            <a:r>
              <a:rPr lang="en-US" sz="2800" dirty="0">
                <a:solidFill>
                  <a:schemeClr val="tx1"/>
                </a:solidFill>
              </a:rPr>
              <a:t>Uniform Administrative Requirements</a:t>
            </a:r>
          </a:p>
          <a:p>
            <a:pPr marL="800100" lvl="3" indent="-342900">
              <a:spcBef>
                <a:spcPts val="600"/>
              </a:spcBef>
              <a:buClrTx/>
              <a:buFont typeface="Courier New" panose="02070309020205020404" pitchFamily="49" charset="0"/>
              <a:buChar char="o"/>
              <a:defRPr/>
            </a:pPr>
            <a:r>
              <a:rPr lang="en-US" sz="2800" dirty="0">
                <a:solidFill>
                  <a:schemeClr val="tx1"/>
                </a:solidFill>
              </a:rPr>
              <a:t>Cost Principles, and  </a:t>
            </a:r>
          </a:p>
          <a:p>
            <a:pPr marL="800100" lvl="3" indent="-342900">
              <a:spcBef>
                <a:spcPts val="600"/>
              </a:spcBef>
              <a:buClrTx/>
              <a:buFont typeface="Courier New" panose="02070309020205020404" pitchFamily="49" charset="0"/>
              <a:buChar char="o"/>
              <a:defRPr/>
            </a:pPr>
            <a:r>
              <a:rPr lang="en-US" sz="2800" dirty="0">
                <a:solidFill>
                  <a:schemeClr val="tx1"/>
                </a:solidFill>
              </a:rPr>
              <a:t>Audit Requirements for Federal Awards</a:t>
            </a:r>
          </a:p>
          <a:p>
            <a:pPr marL="342900" lvl="2" indent="-342900">
              <a:buClrTx/>
              <a:buFont typeface="Courier New" panose="02070309020205020404" pitchFamily="49" charset="0"/>
              <a:buChar char="o"/>
              <a:defRPr/>
            </a:pPr>
            <a:endParaRPr lang="en-US" sz="2800" dirty="0">
              <a:solidFill>
                <a:schemeClr val="tx1"/>
              </a:solidFill>
            </a:endParaRPr>
          </a:p>
          <a:p>
            <a:pPr marL="342900" lvl="2" indent="-342900">
              <a:buClrTx/>
              <a:defRPr/>
            </a:pPr>
            <a:r>
              <a:rPr lang="en-US" sz="2800" b="1" dirty="0">
                <a:solidFill>
                  <a:schemeClr val="tx1"/>
                </a:solidFill>
              </a:rPr>
              <a:t>2 CFR Part 2900</a:t>
            </a:r>
          </a:p>
          <a:p>
            <a:pPr marL="800100" lvl="3" indent="-342900">
              <a:spcBef>
                <a:spcPts val="600"/>
              </a:spcBef>
              <a:buClrTx/>
              <a:buFont typeface="Courier New" panose="02070309020205020404" pitchFamily="49" charset="0"/>
              <a:buChar char="o"/>
              <a:defRPr/>
            </a:pPr>
            <a:r>
              <a:rPr lang="en-US" sz="2800" dirty="0">
                <a:solidFill>
                  <a:schemeClr val="tx1"/>
                </a:solidFill>
              </a:rPr>
              <a:t>DOL Exceptions </a:t>
            </a:r>
          </a:p>
          <a:p>
            <a:pPr marL="0" lvl="2" indent="0">
              <a:buClrTx/>
              <a:buNone/>
              <a:defRPr/>
            </a:pPr>
            <a:endParaRPr lang="en-US" sz="2800" dirty="0">
              <a:solidFill>
                <a:schemeClr val="tx1"/>
              </a:solidFill>
            </a:endParaRPr>
          </a:p>
          <a:p>
            <a:pPr marL="342900" lvl="2" indent="-342900">
              <a:buClrTx/>
              <a:defRPr/>
            </a:pPr>
            <a:r>
              <a:rPr lang="en-US" sz="2800" b="1" dirty="0">
                <a:solidFill>
                  <a:schemeClr val="tx1"/>
                </a:solidFill>
              </a:rPr>
              <a:t>Terms and Conditions of Award</a:t>
            </a:r>
          </a:p>
          <a:p>
            <a:pPr marL="0" indent="0">
              <a:buNone/>
            </a:pPr>
            <a:endParaRPr lang="en-US" sz="2800" dirty="0"/>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nvPr>
        </p:nvSpPr>
        <p:spPr/>
        <p:txBody>
          <a:bodyPr/>
          <a:lstStyle/>
          <a:p>
            <a:fld id="{706D636C-90A3-4979-BA37-BAB384B22101}" type="slidenum">
              <a:rPr lang="en-US" smtClean="0"/>
              <a:pPr/>
              <a:t>42</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nvPr>
        </p:nvSpPr>
        <p:spPr>
          <a:xfrm>
            <a:off x="982784" y="321339"/>
            <a:ext cx="7475250" cy="528613"/>
          </a:xfrm>
        </p:spPr>
        <p:txBody>
          <a:bodyPr>
            <a:normAutofit/>
          </a:bodyPr>
          <a:lstStyle/>
          <a:p>
            <a:r>
              <a:rPr lang="en-US" sz="3000" dirty="0"/>
              <a:t>Notice of Award Regulations</a:t>
            </a:r>
          </a:p>
        </p:txBody>
      </p:sp>
    </p:spTree>
    <p:custDataLst>
      <p:tags r:id="rId1"/>
    </p:custDataLst>
    <p:extLst>
      <p:ext uri="{BB962C8B-B14F-4D97-AF65-F5344CB8AC3E}">
        <p14:creationId xmlns:p14="http://schemas.microsoft.com/office/powerpoint/2010/main" val="990606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43</a:t>
            </a:fld>
            <a:endParaRPr lang="en-US" sz="1400" b="0">
              <a:solidFill>
                <a:srgbClr val="303030">
                  <a:lumMod val="75000"/>
                  <a:lumOff val="25000"/>
                </a:srgbClr>
              </a:solidFill>
              <a:latin typeface="Arial" panose="020B0604020202020204"/>
            </a:endParaRPr>
          </a:p>
        </p:txBody>
      </p:sp>
      <p:sp>
        <p:nvSpPr>
          <p:cNvPr id="2" name="Title 1"/>
          <p:cNvSpPr>
            <a:spLocks noGrp="1"/>
          </p:cNvSpPr>
          <p:nvPr>
            <p:ph type="title" idx="4294967295"/>
          </p:nvPr>
        </p:nvSpPr>
        <p:spPr>
          <a:xfrm>
            <a:off x="822696" y="152182"/>
            <a:ext cx="8104187" cy="774700"/>
          </a:xfrm>
        </p:spPr>
        <p:txBody>
          <a:bodyPr/>
          <a:lstStyle/>
          <a:p>
            <a:r>
              <a:rPr lang="en-US" dirty="0"/>
              <a:t>Statement of Work and Budget Review</a:t>
            </a:r>
          </a:p>
        </p:txBody>
      </p:sp>
      <p:sp>
        <p:nvSpPr>
          <p:cNvPr id="3" name="Content Placeholder 2"/>
          <p:cNvSpPr>
            <a:spLocks noGrp="1"/>
          </p:cNvSpPr>
          <p:nvPr>
            <p:ph idx="4294967295"/>
          </p:nvPr>
        </p:nvSpPr>
        <p:spPr>
          <a:xfrm>
            <a:off x="914400" y="1152395"/>
            <a:ext cx="9753600" cy="5073041"/>
          </a:xfrm>
        </p:spPr>
        <p:txBody>
          <a:bodyPr>
            <a:noAutofit/>
          </a:bodyPr>
          <a:lstStyle/>
          <a:p>
            <a:pPr marL="342900" lvl="1" indent="-342900">
              <a:spcBef>
                <a:spcPts val="600"/>
              </a:spcBef>
              <a:spcAft>
                <a:spcPts val="600"/>
              </a:spcAft>
              <a:buNone/>
              <a:defRPr/>
            </a:pPr>
            <a:r>
              <a:rPr lang="en-US" sz="3200" b="1" dirty="0">
                <a:solidFill>
                  <a:schemeClr val="tx1"/>
                </a:solidFill>
              </a:rPr>
              <a:t>CSG Apprenticeship Grantees </a:t>
            </a:r>
          </a:p>
          <a:p>
            <a:pPr marL="0" lvl="1" indent="0">
              <a:spcBef>
                <a:spcPts val="0"/>
              </a:spcBef>
              <a:spcAft>
                <a:spcPts val="600"/>
              </a:spcAft>
              <a:buNone/>
              <a:defRPr/>
            </a:pPr>
            <a:r>
              <a:rPr lang="en-US" sz="2800" dirty="0">
                <a:solidFill>
                  <a:schemeClr val="tx1"/>
                </a:solidFill>
              </a:rPr>
              <a:t>Conditions detailing potential issues in your SOW and Budgets are included in your grant award package</a:t>
            </a:r>
          </a:p>
          <a:p>
            <a:pPr>
              <a:spcBef>
                <a:spcPts val="1200"/>
              </a:spcBef>
              <a:buFont typeface="Arial" panose="020B0604020202020204" pitchFamily="34" charset="0"/>
              <a:buChar char="•"/>
              <a:defRPr/>
            </a:pPr>
            <a:r>
              <a:rPr lang="en-US" sz="3200" b="1" dirty="0"/>
              <a:t>Review of SOW, budgets, other attachments</a:t>
            </a:r>
          </a:p>
          <a:p>
            <a:pPr lvl="1">
              <a:lnSpc>
                <a:spcPct val="110000"/>
              </a:lnSpc>
              <a:spcBef>
                <a:spcPts val="0"/>
              </a:spcBef>
              <a:buFontTx/>
              <a:buChar char="-"/>
              <a:defRPr/>
            </a:pPr>
            <a:r>
              <a:rPr lang="en-US" sz="2800" dirty="0">
                <a:solidFill>
                  <a:schemeClr val="tx1"/>
                </a:solidFill>
              </a:rPr>
              <a:t>30 days to respond</a:t>
            </a:r>
          </a:p>
          <a:p>
            <a:pPr lvl="1">
              <a:lnSpc>
                <a:spcPct val="110000"/>
              </a:lnSpc>
              <a:spcBef>
                <a:spcPts val="0"/>
              </a:spcBef>
              <a:buFontTx/>
              <a:buChar char="-"/>
              <a:defRPr/>
            </a:pPr>
            <a:r>
              <a:rPr lang="en-US" sz="2800" dirty="0">
                <a:solidFill>
                  <a:schemeClr val="tx1"/>
                </a:solidFill>
              </a:rPr>
              <a:t>Assistance from FPO, DSI, and OGM</a:t>
            </a:r>
          </a:p>
          <a:p>
            <a:pPr>
              <a:spcBef>
                <a:spcPts val="1200"/>
              </a:spcBef>
              <a:buFont typeface="Arial" panose="020B0604020202020204" pitchFamily="34" charset="0"/>
              <a:buChar char="•"/>
              <a:defRPr/>
            </a:pPr>
            <a:r>
              <a:rPr lang="en-US" sz="3200" b="1" dirty="0"/>
              <a:t>Review of Program Outcomes</a:t>
            </a:r>
          </a:p>
          <a:p>
            <a:pPr lvl="1">
              <a:lnSpc>
                <a:spcPct val="110000"/>
              </a:lnSpc>
              <a:spcBef>
                <a:spcPts val="0"/>
              </a:spcBef>
              <a:buFontTx/>
              <a:buChar char="-"/>
              <a:defRPr/>
            </a:pPr>
            <a:r>
              <a:rPr lang="en-US" sz="2800" dirty="0">
                <a:solidFill>
                  <a:schemeClr val="tx1"/>
                </a:solidFill>
              </a:rPr>
              <a:t>Mathematical accuracy and benchmarks for years 1-4</a:t>
            </a:r>
          </a:p>
          <a:p>
            <a:pPr lvl="1">
              <a:lnSpc>
                <a:spcPct val="110000"/>
              </a:lnSpc>
              <a:spcBef>
                <a:spcPts val="0"/>
              </a:spcBef>
              <a:buFontTx/>
              <a:buChar char="-"/>
              <a:defRPr/>
            </a:pPr>
            <a:r>
              <a:rPr lang="en-US" sz="2800" dirty="0">
                <a:solidFill>
                  <a:schemeClr val="tx1"/>
                </a:solidFill>
              </a:rPr>
              <a:t>30 days to respond</a:t>
            </a:r>
          </a:p>
          <a:p>
            <a:pPr lvl="1">
              <a:lnSpc>
                <a:spcPct val="110000"/>
              </a:lnSpc>
              <a:spcBef>
                <a:spcPts val="0"/>
              </a:spcBef>
              <a:buFontTx/>
              <a:buChar char="-"/>
              <a:defRPr/>
            </a:pPr>
            <a:r>
              <a:rPr lang="en-US" sz="2800" dirty="0">
                <a:solidFill>
                  <a:schemeClr val="tx1"/>
                </a:solidFill>
              </a:rPr>
              <a:t>Assistance from FPO and DSI</a:t>
            </a:r>
          </a:p>
          <a:p>
            <a:endParaRPr lang="en-US" sz="3200" dirty="0"/>
          </a:p>
        </p:txBody>
      </p:sp>
    </p:spTree>
    <p:extLst>
      <p:ext uri="{BB962C8B-B14F-4D97-AF65-F5344CB8AC3E}">
        <p14:creationId xmlns:p14="http://schemas.microsoft.com/office/powerpoint/2010/main" val="1661424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Award</a:t>
            </a:r>
          </a:p>
        </p:txBody>
      </p:sp>
      <p:sp>
        <p:nvSpPr>
          <p:cNvPr id="3" name="Content Placeholder 2"/>
          <p:cNvSpPr>
            <a:spLocks noGrp="1"/>
          </p:cNvSpPr>
          <p:nvPr>
            <p:ph idx="1"/>
          </p:nvPr>
        </p:nvSpPr>
        <p:spPr>
          <a:xfrm>
            <a:off x="447261" y="980304"/>
            <a:ext cx="11231217" cy="5376048"/>
          </a:xfrm>
        </p:spPr>
        <p:txBody>
          <a:bodyPr>
            <a:normAutofit/>
          </a:bodyPr>
          <a:lstStyle/>
          <a:p>
            <a:pPr marL="457200" lvl="1" indent="0">
              <a:buNone/>
            </a:pPr>
            <a:r>
              <a:rPr lang="en-US" sz="2000" b="1" u="sng" dirty="0"/>
              <a:t>Conditionally Approved Funding</a:t>
            </a:r>
            <a:r>
              <a:rPr lang="en-US" sz="2000" dirty="0"/>
              <a:t> (if applicable):  Grantee is conditionally approved with an initial increment of $80,000 drawdown restriction in PMS.  This constitutes a </a:t>
            </a:r>
            <a:r>
              <a:rPr lang="en-US" sz="2000" b="1" i="1" dirty="0"/>
              <a:t>Partial Notice to Proceed</a:t>
            </a:r>
            <a:r>
              <a:rPr lang="en-US" sz="2000" dirty="0"/>
              <a:t>.  Release of additional funds up to the amount approved for the project, will be based on the grantee’s ability to address Condition 1 (see Conditions of Award page).  Grantee is not authorized to incur costs above $80,000 until Condition 1 is resolved. </a:t>
            </a:r>
          </a:p>
          <a:p>
            <a:pPr lvl="2">
              <a:buFont typeface="Courier New" panose="02070309020205020404" pitchFamily="49" charset="0"/>
              <a:buChar char="o"/>
            </a:pPr>
            <a:r>
              <a:rPr lang="en-US" sz="1800" i="1" dirty="0">
                <a:solidFill>
                  <a:schemeClr val="tx1"/>
                </a:solidFill>
              </a:rPr>
              <a:t>Financial Assessment Form (All grantees)</a:t>
            </a:r>
          </a:p>
          <a:p>
            <a:pPr lvl="2">
              <a:buFont typeface="Courier New" panose="02070309020205020404" pitchFamily="49" charset="0"/>
              <a:buChar char="o"/>
            </a:pPr>
            <a:r>
              <a:rPr lang="en-US" sz="1800" i="1" dirty="0">
                <a:solidFill>
                  <a:schemeClr val="tx1"/>
                </a:solidFill>
              </a:rPr>
              <a:t>Financial and Administrative Policies and Procedures (Grantees new to ETA)</a:t>
            </a:r>
          </a:p>
          <a:p>
            <a:pPr marL="457200" lvl="1" indent="0">
              <a:buNone/>
            </a:pPr>
            <a:endParaRPr lang="en-US" sz="2000" b="1" u="sng" dirty="0"/>
          </a:p>
          <a:p>
            <a:pPr marL="457200" lvl="1" indent="0">
              <a:buNone/>
            </a:pPr>
            <a:r>
              <a:rPr lang="en-US" sz="2000" b="1" u="sng" dirty="0"/>
              <a:t>Lifting the Drawdown Restriction</a:t>
            </a:r>
            <a:r>
              <a:rPr lang="en-US" sz="2000" dirty="0"/>
              <a:t>:  Submission of the requested information specified in Condition 1 does not in itself constitute approval by ETA.  Should the provided documentation be found satisfactory, a </a:t>
            </a:r>
            <a:r>
              <a:rPr lang="en-US" sz="2000" b="1" i="1" dirty="0"/>
              <a:t>Full Notice to Proceed </a:t>
            </a:r>
            <a:r>
              <a:rPr lang="en-US" sz="2000" dirty="0"/>
              <a:t>will be incorporated into the grant agreement as an official modification, and the drawdown restriction will be lifted. </a:t>
            </a:r>
          </a:p>
          <a:p>
            <a:pPr marL="457200" lvl="1" indent="0">
              <a:buNone/>
            </a:pPr>
            <a:endParaRPr lang="en-US" sz="2000" b="1" u="sng" dirty="0"/>
          </a:p>
          <a:p>
            <a:pPr marL="457200" lvl="1" indent="0">
              <a:buNone/>
            </a:pPr>
            <a:r>
              <a:rPr lang="en-US" sz="2000" b="1" u="sng" dirty="0"/>
              <a:t>New Grantee to ETA</a:t>
            </a:r>
            <a:r>
              <a:rPr lang="en-US" sz="2000" dirty="0"/>
              <a:t>:  Grantee that has never received ETA grants or has not received ETA grants within five (5) years from the closing date of the FOA.  Grantees that meet this criterion will receive Conditionally Approved Funding.</a:t>
            </a:r>
          </a:p>
          <a:p>
            <a:pPr lvl="1">
              <a:buFont typeface="Arial" panose="020B0604020202020204" pitchFamily="34" charset="0"/>
              <a:buChar char="•"/>
            </a:pPr>
            <a:endParaRPr lang="en-US" sz="1400" dirty="0"/>
          </a:p>
          <a:p>
            <a:pPr marL="0" indent="0">
              <a:buNone/>
            </a:pP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44</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2889834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10"/>
          </p:nvPr>
        </p:nvSpPr>
        <p:spPr/>
        <p:txBody>
          <a:bodyPr/>
          <a:lstStyle/>
          <a:p>
            <a:fld id="{706D636C-90A3-4979-BA37-BAB384B22101}" type="slidenum">
              <a:rPr lang="en-US" smtClean="0"/>
              <a:pPr/>
              <a:t>45</a:t>
            </a:fld>
            <a:endParaRPr lang="en-US"/>
          </a:p>
        </p:txBody>
      </p:sp>
      <p:sp>
        <p:nvSpPr>
          <p:cNvPr id="2" name="Title 1">
            <a:extLst>
              <a:ext uri="{FF2B5EF4-FFF2-40B4-BE49-F238E27FC236}">
                <a16:creationId xmlns:a16="http://schemas.microsoft.com/office/drawing/2014/main" id="{37AB6675-3AC9-4450-B781-CF58DFAA2B0F}"/>
              </a:ext>
            </a:extLst>
          </p:cNvPr>
          <p:cNvSpPr>
            <a:spLocks noGrp="1"/>
          </p:cNvSpPr>
          <p:nvPr>
            <p:ph type="title" idx="4294967295"/>
          </p:nvPr>
        </p:nvSpPr>
        <p:spPr>
          <a:xfrm>
            <a:off x="877957" y="152312"/>
            <a:ext cx="10909852" cy="563306"/>
          </a:xfrm>
        </p:spPr>
        <p:txBody>
          <a:bodyPr anchor="t">
            <a:normAutofit/>
          </a:bodyPr>
          <a:lstStyle/>
          <a:p>
            <a:r>
              <a:rPr lang="en-US" dirty="0"/>
              <a:t>Conditions of Award: Statement of Work-Related Conditions</a:t>
            </a:r>
          </a:p>
        </p:txBody>
      </p:sp>
      <p:sp>
        <p:nvSpPr>
          <p:cNvPr id="5" name="Rectangle 4"/>
          <p:cNvSpPr/>
          <p:nvPr/>
        </p:nvSpPr>
        <p:spPr>
          <a:xfrm>
            <a:off x="616226" y="1169505"/>
            <a:ext cx="10669061" cy="5016758"/>
          </a:xfrm>
          <a:prstGeom prst="rect">
            <a:avLst/>
          </a:prstGeom>
        </p:spPr>
        <p:txBody>
          <a:bodyPr wrap="square">
            <a:spAutoFit/>
          </a:bodyPr>
          <a:lstStyle/>
          <a:p>
            <a:pPr marL="457200" indent="-457200">
              <a:spcBef>
                <a:spcPts val="600"/>
              </a:spcBef>
              <a:spcAft>
                <a:spcPts val="600"/>
              </a:spcAft>
              <a:buAutoNum type="arabicParenR"/>
              <a:defRPr/>
            </a:pPr>
            <a:r>
              <a:rPr lang="en-US" sz="2400" dirty="0"/>
              <a:t>Five Hallmarks of Quality Apprenticeship Programs</a:t>
            </a:r>
          </a:p>
          <a:p>
            <a:pPr marL="457200" indent="-457200">
              <a:spcBef>
                <a:spcPts val="600"/>
              </a:spcBef>
              <a:spcAft>
                <a:spcPts val="600"/>
              </a:spcAft>
              <a:buAutoNum type="arabicParenR"/>
              <a:defRPr/>
            </a:pPr>
            <a:r>
              <a:rPr lang="en-US" sz="2400" dirty="0"/>
              <a:t>Types of Apprenticeship Training Models </a:t>
            </a:r>
          </a:p>
          <a:p>
            <a:pPr marL="457200" indent="-457200">
              <a:spcBef>
                <a:spcPts val="600"/>
              </a:spcBef>
              <a:spcAft>
                <a:spcPts val="600"/>
              </a:spcAft>
              <a:buAutoNum type="arabicParenR"/>
              <a:defRPr/>
            </a:pPr>
            <a:r>
              <a:rPr lang="en-US" sz="2400" dirty="0"/>
              <a:t>Participant Eligibility</a:t>
            </a:r>
          </a:p>
          <a:p>
            <a:pPr marL="457200" indent="-457200">
              <a:spcBef>
                <a:spcPts val="600"/>
              </a:spcBef>
              <a:spcAft>
                <a:spcPts val="600"/>
              </a:spcAft>
              <a:buAutoNum type="arabicParenR"/>
              <a:defRPr/>
            </a:pPr>
            <a:r>
              <a:rPr lang="en-US" sz="2400" dirty="0"/>
              <a:t>Participant Co-Enrollment </a:t>
            </a:r>
          </a:p>
          <a:p>
            <a:pPr marL="457200" indent="-457200">
              <a:spcBef>
                <a:spcPts val="600"/>
              </a:spcBef>
              <a:spcAft>
                <a:spcPts val="600"/>
              </a:spcAft>
              <a:buAutoNum type="arabicParenR"/>
              <a:defRPr/>
            </a:pPr>
            <a:r>
              <a:rPr lang="en-US" sz="2400" dirty="0"/>
              <a:t>Use of Funds for Supportive Services</a:t>
            </a:r>
          </a:p>
          <a:p>
            <a:pPr marL="457200" indent="-457200">
              <a:spcBef>
                <a:spcPts val="600"/>
              </a:spcBef>
              <a:spcAft>
                <a:spcPts val="600"/>
              </a:spcAft>
              <a:buAutoNum type="arabicParenR"/>
              <a:defRPr/>
            </a:pPr>
            <a:r>
              <a:rPr lang="en-US" sz="2400" dirty="0"/>
              <a:t>Participate in the Closing the Skills Gap National Evaluation </a:t>
            </a:r>
            <a:endParaRPr lang="en-US" sz="2400" b="1" i="1" dirty="0"/>
          </a:p>
          <a:p>
            <a:pPr marL="457200" indent="-457200">
              <a:spcBef>
                <a:spcPts val="600"/>
              </a:spcBef>
              <a:spcAft>
                <a:spcPts val="600"/>
              </a:spcAft>
              <a:buAutoNum type="arabicParenR"/>
              <a:defRPr/>
            </a:pPr>
            <a:r>
              <a:rPr lang="en-US" sz="2400" dirty="0"/>
              <a:t>Use of Grant Funds to support Wages for Apprentices for Businesses with 50 or fewer employees</a:t>
            </a:r>
          </a:p>
          <a:p>
            <a:pPr marL="457200" indent="-457200">
              <a:spcBef>
                <a:spcPts val="600"/>
              </a:spcBef>
              <a:spcAft>
                <a:spcPts val="600"/>
              </a:spcAft>
              <a:buAutoNum type="arabicParenR"/>
              <a:defRPr/>
            </a:pPr>
            <a:r>
              <a:rPr lang="en-US" sz="2400" dirty="0"/>
              <a:t>Project Work Plan</a:t>
            </a:r>
          </a:p>
          <a:p>
            <a:pPr marL="457200" indent="-457200">
              <a:spcBef>
                <a:spcPts val="600"/>
              </a:spcBef>
              <a:spcAft>
                <a:spcPts val="600"/>
              </a:spcAft>
              <a:buAutoNum type="arabicParenR"/>
              <a:defRPr/>
            </a:pPr>
            <a:r>
              <a:rPr lang="en-US" sz="2400" dirty="0"/>
              <a:t>Performance Items</a:t>
            </a:r>
          </a:p>
        </p:txBody>
      </p:sp>
      <p:pic>
        <p:nvPicPr>
          <p:cNvPr id="14" name="Picture 6" descr="p1"/>
          <p:cNvPicPr>
            <a:picLocks noChangeAspect="1" noChangeArrowheads="1"/>
          </p:cNvPicPr>
          <p:nvPr/>
        </p:nvPicPr>
        <p:blipFill>
          <a:blip r:embed="rId4" cstate="print"/>
          <a:srcRect/>
          <a:stretch>
            <a:fillRect/>
          </a:stretch>
        </p:blipFill>
        <p:spPr bwMode="auto">
          <a:xfrm rot="265552">
            <a:off x="9992393" y="1150409"/>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3692185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Award</a:t>
            </a:r>
          </a:p>
        </p:txBody>
      </p:sp>
      <p:sp>
        <p:nvSpPr>
          <p:cNvPr id="3" name="Content Placeholder 2"/>
          <p:cNvSpPr>
            <a:spLocks noGrp="1"/>
          </p:cNvSpPr>
          <p:nvPr>
            <p:ph idx="1"/>
          </p:nvPr>
        </p:nvSpPr>
        <p:spPr>
          <a:xfrm>
            <a:off x="805866" y="1152395"/>
            <a:ext cx="9302064" cy="5024568"/>
          </a:xfrm>
        </p:spPr>
        <p:txBody>
          <a:bodyPr>
            <a:normAutofit/>
          </a:bodyPr>
          <a:lstStyle/>
          <a:p>
            <a:pPr marL="0" indent="0">
              <a:buNone/>
            </a:pPr>
            <a:r>
              <a:rPr lang="en-US" sz="3200" b="1" dirty="0"/>
              <a:t>Statement of Work–related conditions of award</a:t>
            </a:r>
            <a:r>
              <a:rPr lang="en-US" sz="3200" dirty="0"/>
              <a:t>:</a:t>
            </a:r>
          </a:p>
          <a:p>
            <a:r>
              <a:rPr lang="en-US" sz="3200" dirty="0"/>
              <a:t>Responses must be submitted to both the Federal Project Officer </a:t>
            </a:r>
            <a:r>
              <a:rPr lang="en-US" sz="3200" u="sng" dirty="0"/>
              <a:t>and</a:t>
            </a:r>
            <a:r>
              <a:rPr lang="en-US" sz="3200" dirty="0"/>
              <a:t> the ETA Apprenticeships CSG National Program Office at </a:t>
            </a:r>
            <a:r>
              <a:rPr lang="en-US" sz="3200" dirty="0">
                <a:hlinkClick r:id="rId3"/>
              </a:rPr>
              <a:t>closingskillsgap@dol.gov</a:t>
            </a:r>
            <a:r>
              <a:rPr lang="en-US" sz="3200" dirty="0"/>
              <a:t> within 30 days of the receipt of the grant award package.</a:t>
            </a:r>
          </a:p>
          <a:p>
            <a:pPr marL="0" indent="0">
              <a:buNone/>
            </a:pPr>
            <a:endParaRPr lang="en-US" sz="3200" dirty="0"/>
          </a:p>
          <a:p>
            <a:pPr marL="0" indent="0">
              <a:buNone/>
            </a:pPr>
            <a:endParaRPr lang="en-US" sz="3200" dirty="0"/>
          </a:p>
          <a:p>
            <a:pPr marL="457200" lvl="1" indent="0">
              <a:buNone/>
            </a:pPr>
            <a:endParaRPr lang="en-US" sz="3200"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46</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1493271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Award</a:t>
            </a:r>
          </a:p>
        </p:txBody>
      </p:sp>
      <p:sp>
        <p:nvSpPr>
          <p:cNvPr id="3" name="Content Placeholder 2"/>
          <p:cNvSpPr>
            <a:spLocks noGrp="1"/>
          </p:cNvSpPr>
          <p:nvPr>
            <p:ph idx="1"/>
          </p:nvPr>
        </p:nvSpPr>
        <p:spPr>
          <a:xfrm>
            <a:off x="805866" y="1149652"/>
            <a:ext cx="10578812" cy="5206698"/>
          </a:xfrm>
        </p:spPr>
        <p:txBody>
          <a:bodyPr>
            <a:noAutofit/>
          </a:bodyPr>
          <a:lstStyle/>
          <a:p>
            <a:pPr marL="0" indent="0">
              <a:buNone/>
            </a:pPr>
            <a:r>
              <a:rPr lang="en-US" sz="1600" b="1" dirty="0"/>
              <a:t>  </a:t>
            </a:r>
            <a:r>
              <a:rPr lang="en-US" sz="2800" b="1" u="sng" dirty="0"/>
              <a:t>Match</a:t>
            </a:r>
          </a:p>
          <a:p>
            <a:pPr marL="742950" lvl="1" indent="-285750">
              <a:buFont typeface="Arial" panose="020B0604020202020204" pitchFamily="34" charset="0"/>
              <a:buChar char="•"/>
            </a:pPr>
            <a:r>
              <a:rPr lang="en-US" dirty="0"/>
              <a:t>In accordance with the Funding Opportunity Announcement, all grantees are required to provide and expend cash (funds committed specifically to support this grant project, not prior investments), in-kind or third party resources equivalent to exactly </a:t>
            </a:r>
            <a:r>
              <a:rPr lang="en-US" b="1" dirty="0"/>
              <a:t>45 percent </a:t>
            </a:r>
            <a:r>
              <a:rPr lang="en-US" dirty="0"/>
              <a:t>of the grant award amount as “matching” funds. All matching funds or contributions must be expended on allowable grant activities and in accordance with the cost principles outlined in the Uniform Guidance at 2 CFR 200. Match can be in the form of cash, in-kind contributions and third-party contributions and must meet the requirement found at 2 CFR 200.306, 2 CFR 200.403, 2 CFR 200.434, and 2 CFR 2900.8.  2 CFR 2900.8 requires that match is recognized at the time in which the funds are expended.  In other words, proposed matching funds (revenue or contribution) are recognized when expended on grant activities and valued at the amount expended (not received). </a:t>
            </a:r>
          </a:p>
          <a:p>
            <a:pPr marL="742950" lvl="1" indent="-285750">
              <a:buFont typeface="Arial" panose="020B0604020202020204" pitchFamily="34" charset="0"/>
              <a:buChar char="•"/>
            </a:pPr>
            <a:endParaRPr lang="en-US" sz="1400" dirty="0"/>
          </a:p>
          <a:p>
            <a:pPr marL="45720" indent="0">
              <a:buNone/>
            </a:pPr>
            <a:endParaRPr lang="en-US" sz="18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47</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3075855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10"/>
          </p:nvPr>
        </p:nvSpPr>
        <p:spPr/>
        <p:txBody>
          <a:bodyPr/>
          <a:lstStyle/>
          <a:p>
            <a:fld id="{706D636C-90A3-4979-BA37-BAB384B22101}" type="slidenum">
              <a:rPr lang="en-US" smtClean="0"/>
              <a:pPr/>
              <a:t>48</a:t>
            </a:fld>
            <a:endParaRPr lang="en-US"/>
          </a:p>
        </p:txBody>
      </p:sp>
      <p:sp>
        <p:nvSpPr>
          <p:cNvPr id="2" name="Title 1">
            <a:extLst>
              <a:ext uri="{FF2B5EF4-FFF2-40B4-BE49-F238E27FC236}">
                <a16:creationId xmlns:a16="http://schemas.microsoft.com/office/drawing/2014/main" id="{37AB6675-3AC9-4450-B781-CF58DFAA2B0F}"/>
              </a:ext>
            </a:extLst>
          </p:cNvPr>
          <p:cNvSpPr>
            <a:spLocks noGrp="1"/>
          </p:cNvSpPr>
          <p:nvPr>
            <p:ph type="title" idx="4294967295"/>
          </p:nvPr>
        </p:nvSpPr>
        <p:spPr>
          <a:xfrm>
            <a:off x="835069" y="200416"/>
            <a:ext cx="7954963" cy="651354"/>
          </a:xfrm>
        </p:spPr>
        <p:txBody>
          <a:bodyPr anchor="t"/>
          <a:lstStyle/>
          <a:p>
            <a:r>
              <a:rPr lang="en-US" dirty="0"/>
              <a:t>Specific Terms &amp; Conditions of Award</a:t>
            </a:r>
          </a:p>
        </p:txBody>
      </p:sp>
      <p:sp>
        <p:nvSpPr>
          <p:cNvPr id="5" name="Rectangle 4"/>
          <p:cNvSpPr/>
          <p:nvPr/>
        </p:nvSpPr>
        <p:spPr>
          <a:xfrm>
            <a:off x="835069" y="1144570"/>
            <a:ext cx="9076322" cy="2862322"/>
          </a:xfrm>
          <a:prstGeom prst="rect">
            <a:avLst/>
          </a:prstGeom>
        </p:spPr>
        <p:txBody>
          <a:bodyPr wrap="square">
            <a:spAutoFit/>
          </a:bodyPr>
          <a:lstStyle/>
          <a:p>
            <a:pPr>
              <a:defRPr/>
            </a:pPr>
            <a:r>
              <a:rPr lang="en-US" sz="3600" b="1" dirty="0"/>
              <a:t>Terms and Conditions</a:t>
            </a:r>
          </a:p>
          <a:p>
            <a:pPr marL="457200" indent="-457200">
              <a:buFont typeface="Arial" panose="020B0604020202020204" pitchFamily="34" charset="0"/>
              <a:buChar char="•"/>
              <a:defRPr/>
            </a:pPr>
            <a:r>
              <a:rPr lang="en-US" sz="3600" dirty="0"/>
              <a:t>Order of Precedence</a:t>
            </a:r>
          </a:p>
          <a:p>
            <a:pPr marL="457200" indent="-457200">
              <a:buFont typeface="Arial" panose="020B0604020202020204" pitchFamily="34" charset="0"/>
              <a:buChar char="•"/>
              <a:defRPr/>
            </a:pPr>
            <a:r>
              <a:rPr lang="en-US" sz="3600" dirty="0"/>
              <a:t>Funding Opportunity Announcement (FOA) and Amendment One (incorporated by reference)</a:t>
            </a:r>
          </a:p>
        </p:txBody>
      </p:sp>
      <p:pic>
        <p:nvPicPr>
          <p:cNvPr id="14" name="Picture 6" descr="p1"/>
          <p:cNvPicPr>
            <a:picLocks noChangeAspect="1" noChangeArrowheads="1"/>
          </p:cNvPicPr>
          <p:nvPr/>
        </p:nvPicPr>
        <p:blipFill>
          <a:blip r:embed="rId4" cstate="print"/>
          <a:srcRect/>
          <a:stretch>
            <a:fillRect/>
          </a:stretch>
        </p:blipFill>
        <p:spPr bwMode="auto">
          <a:xfrm rot="265552">
            <a:off x="9992393" y="911737"/>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787026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10"/>
          </p:nvPr>
        </p:nvSpPr>
        <p:spPr/>
        <p:txBody>
          <a:bodyPr/>
          <a:lstStyle/>
          <a:p>
            <a:fld id="{706D636C-90A3-4979-BA37-BAB384B22101}" type="slidenum">
              <a:rPr lang="en-US" smtClean="0"/>
              <a:pPr/>
              <a:t>49</a:t>
            </a:fld>
            <a:endParaRPr lang="en-US"/>
          </a:p>
        </p:txBody>
      </p:sp>
      <p:sp>
        <p:nvSpPr>
          <p:cNvPr id="2" name="Title 1">
            <a:extLst>
              <a:ext uri="{FF2B5EF4-FFF2-40B4-BE49-F238E27FC236}">
                <a16:creationId xmlns:a16="http://schemas.microsoft.com/office/drawing/2014/main" id="{37AB6675-3AC9-4450-B781-CF58DFAA2B0F}"/>
              </a:ext>
            </a:extLst>
          </p:cNvPr>
          <p:cNvSpPr>
            <a:spLocks noGrp="1"/>
          </p:cNvSpPr>
          <p:nvPr>
            <p:ph type="title" idx="4294967295"/>
          </p:nvPr>
        </p:nvSpPr>
        <p:spPr>
          <a:xfrm>
            <a:off x="822544" y="170103"/>
            <a:ext cx="7954963" cy="706720"/>
          </a:xfrm>
        </p:spPr>
        <p:txBody>
          <a:bodyPr anchor="t">
            <a:normAutofit/>
          </a:bodyPr>
          <a:lstStyle/>
          <a:p>
            <a:r>
              <a:rPr lang="en-US" sz="3600" dirty="0"/>
              <a:t>Grant Agreement Attachments</a:t>
            </a:r>
          </a:p>
        </p:txBody>
      </p:sp>
      <p:sp>
        <p:nvSpPr>
          <p:cNvPr id="5" name="Rectangle 4"/>
          <p:cNvSpPr/>
          <p:nvPr/>
        </p:nvSpPr>
        <p:spPr>
          <a:xfrm>
            <a:off x="929481" y="1470248"/>
            <a:ext cx="8865872" cy="4721292"/>
          </a:xfrm>
          <a:prstGeom prst="rect">
            <a:avLst/>
          </a:prstGeom>
        </p:spPr>
        <p:txBody>
          <a:bodyPr wrap="square">
            <a:spAutoFit/>
          </a:bodyPr>
          <a:lstStyle/>
          <a:p>
            <a:pPr>
              <a:spcBef>
                <a:spcPct val="45000"/>
              </a:spcBef>
              <a:spcAft>
                <a:spcPts val="600"/>
              </a:spcAft>
              <a:defRPr/>
            </a:pPr>
            <a:r>
              <a:rPr lang="en-US" sz="3600" b="1" dirty="0"/>
              <a:t>Attachment A</a:t>
            </a:r>
            <a:r>
              <a:rPr lang="en-US" sz="3600" dirty="0"/>
              <a:t>: SF-424</a:t>
            </a:r>
          </a:p>
          <a:p>
            <a:pPr>
              <a:spcBef>
                <a:spcPct val="45000"/>
              </a:spcBef>
              <a:spcAft>
                <a:spcPts val="600"/>
              </a:spcAft>
              <a:defRPr/>
            </a:pPr>
            <a:r>
              <a:rPr lang="en-US" sz="3600" b="1" dirty="0"/>
              <a:t>Attachment B</a:t>
            </a:r>
            <a:r>
              <a:rPr lang="en-US" sz="3600" dirty="0"/>
              <a:t>: SF-424A</a:t>
            </a:r>
          </a:p>
          <a:p>
            <a:pPr>
              <a:spcBef>
                <a:spcPct val="45000"/>
              </a:spcBef>
              <a:spcAft>
                <a:spcPts val="600"/>
              </a:spcAft>
              <a:defRPr/>
            </a:pPr>
            <a:r>
              <a:rPr lang="en-US" sz="3600" b="1" dirty="0"/>
              <a:t>Attachment C</a:t>
            </a:r>
            <a:r>
              <a:rPr lang="en-US" sz="3600" dirty="0"/>
              <a:t>: Budget Narrative</a:t>
            </a:r>
          </a:p>
          <a:p>
            <a:pPr>
              <a:spcBef>
                <a:spcPct val="45000"/>
              </a:spcBef>
              <a:spcAft>
                <a:spcPts val="600"/>
              </a:spcAft>
              <a:defRPr/>
            </a:pPr>
            <a:r>
              <a:rPr lang="en-US" sz="3600" b="1" dirty="0"/>
              <a:t>Attachment D</a:t>
            </a:r>
            <a:r>
              <a:rPr lang="en-US" sz="3600" dirty="0"/>
              <a:t>: Statement of Work</a:t>
            </a:r>
          </a:p>
          <a:p>
            <a:pPr>
              <a:spcBef>
                <a:spcPct val="45000"/>
              </a:spcBef>
              <a:spcAft>
                <a:spcPts val="600"/>
              </a:spcAft>
              <a:defRPr/>
            </a:pPr>
            <a:r>
              <a:rPr lang="en-US" sz="3600" b="1" dirty="0"/>
              <a:t>Attachment E</a:t>
            </a:r>
            <a:r>
              <a:rPr lang="en-US" sz="3600" dirty="0"/>
              <a:t>: Indirect Cost Rate Agreement (if applicable)</a:t>
            </a:r>
          </a:p>
        </p:txBody>
      </p:sp>
      <p:pic>
        <p:nvPicPr>
          <p:cNvPr id="14" name="Picture 6" descr="p1"/>
          <p:cNvPicPr>
            <a:picLocks noChangeAspect="1" noChangeArrowheads="1"/>
          </p:cNvPicPr>
          <p:nvPr/>
        </p:nvPicPr>
        <p:blipFill>
          <a:blip r:embed="rId4" cstate="print"/>
          <a:srcRect/>
          <a:stretch>
            <a:fillRect/>
          </a:stretch>
        </p:blipFill>
        <p:spPr bwMode="auto">
          <a:xfrm rot="265552">
            <a:off x="9992392" y="1230891"/>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15666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p:cNvSpPr>
            <a:spLocks noGrp="1"/>
          </p:cNvSpPr>
          <p:nvPr>
            <p:ph type="title"/>
          </p:nvPr>
        </p:nvSpPr>
        <p:spPr/>
        <p:txBody>
          <a:bodyPr>
            <a:normAutofit/>
          </a:bodyPr>
          <a:lstStyle/>
          <a:p>
            <a:r>
              <a:rPr lang="en-US" sz="4000" dirty="0"/>
              <a:t>Speakers</a:t>
            </a:r>
          </a:p>
        </p:txBody>
      </p:sp>
      <p:sp>
        <p:nvSpPr>
          <p:cNvPr id="6" name="Content Placeholder 5"/>
          <p:cNvSpPr>
            <a:spLocks noGrp="1"/>
          </p:cNvSpPr>
          <p:nvPr>
            <p:ph sz="half" idx="2"/>
          </p:nvPr>
        </p:nvSpPr>
        <p:spPr/>
        <p:txBody>
          <a:bodyPr/>
          <a:lstStyle/>
          <a:p>
            <a:r>
              <a:rPr lang="en-US" dirty="0"/>
              <a:t>Robin </a:t>
            </a:r>
            <a:r>
              <a:rPr lang="en-US" dirty="0" err="1"/>
              <a:t>Fernkas</a:t>
            </a:r>
            <a:r>
              <a:rPr lang="en-US" dirty="0"/>
              <a:t>, Acting Deputy Administrator and Division Chief</a:t>
            </a:r>
          </a:p>
          <a:p>
            <a:r>
              <a:rPr lang="en-US" b="0" dirty="0"/>
              <a:t>DOL ETA Office of Workforce Investment, Division of Strategic Investments</a:t>
            </a:r>
          </a:p>
        </p:txBody>
      </p:sp>
      <p:sp>
        <p:nvSpPr>
          <p:cNvPr id="7" name="Content Placeholder 6"/>
          <p:cNvSpPr>
            <a:spLocks noGrp="1"/>
          </p:cNvSpPr>
          <p:nvPr>
            <p:ph sz="half" idx="1"/>
          </p:nvPr>
        </p:nvSpPr>
        <p:spPr/>
        <p:txBody>
          <a:bodyPr/>
          <a:lstStyle/>
          <a:p>
            <a:r>
              <a:rPr lang="en-US" dirty="0"/>
              <a:t>Brinda Ruggles, Grant Officer</a:t>
            </a:r>
            <a:endParaRPr lang="en-US" b="0" dirty="0"/>
          </a:p>
          <a:p>
            <a:r>
              <a:rPr lang="en-US" b="0" dirty="0"/>
              <a:t>DOL ETA Office of Grants Management</a:t>
            </a:r>
          </a:p>
        </p:txBody>
      </p:sp>
      <p:pic>
        <p:nvPicPr>
          <p:cNvPr id="8"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909" b="5909"/>
          <a:stretch>
            <a:fillRect/>
          </a:stretch>
        </p:blipFill>
        <p:spPr/>
      </p:pic>
      <p:pic>
        <p:nvPicPr>
          <p:cNvPr id="9" name="Picture Placeholder 5"/>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t="12475" b="12475"/>
          <a:stretch>
            <a:fillRect/>
          </a:stretch>
        </p:blipFill>
        <p:spPr/>
      </p:pic>
    </p:spTree>
    <p:extLst>
      <p:ext uri="{BB962C8B-B14F-4D97-AF65-F5344CB8AC3E}">
        <p14:creationId xmlns:p14="http://schemas.microsoft.com/office/powerpoint/2010/main" val="3383536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Terms – Equipment Purchases</a:t>
            </a:r>
          </a:p>
        </p:txBody>
      </p:sp>
      <p:sp>
        <p:nvSpPr>
          <p:cNvPr id="3" name="Content Placeholder 2"/>
          <p:cNvSpPr>
            <a:spLocks noGrp="1"/>
          </p:cNvSpPr>
          <p:nvPr>
            <p:ph idx="1"/>
          </p:nvPr>
        </p:nvSpPr>
        <p:spPr/>
        <p:txBody>
          <a:bodyPr>
            <a:normAutofit/>
          </a:bodyPr>
          <a:lstStyle/>
          <a:p>
            <a:pPr marL="457200" lvl="1" indent="-457200">
              <a:spcBef>
                <a:spcPts val="0"/>
              </a:spcBef>
              <a:spcAft>
                <a:spcPts val="1200"/>
              </a:spcAft>
              <a:buFont typeface="Wingdings" panose="05000000000000000000" pitchFamily="2" charset="2"/>
              <a:buChar char="Ø"/>
              <a:defRPr/>
            </a:pPr>
            <a:r>
              <a:rPr lang="en-US" sz="3200" dirty="0">
                <a:solidFill>
                  <a:schemeClr val="tx1"/>
                </a:solidFill>
              </a:rPr>
              <a:t>Equipment purchases with a per-unit acquisition cost of $5,000 or more, and a useful life of more than one year need prior approval from Grant Officer.</a:t>
            </a:r>
          </a:p>
          <a:p>
            <a:pPr marL="457200" lvl="1" indent="-457200">
              <a:spcBef>
                <a:spcPts val="0"/>
              </a:spcBef>
              <a:spcAft>
                <a:spcPts val="1200"/>
              </a:spcAft>
              <a:buFont typeface="Wingdings" panose="05000000000000000000" pitchFamily="2" charset="2"/>
              <a:buChar char="Ø"/>
              <a:defRPr/>
            </a:pPr>
            <a:r>
              <a:rPr lang="en-US" sz="3200" dirty="0">
                <a:solidFill>
                  <a:schemeClr val="tx1"/>
                </a:solidFill>
              </a:rPr>
              <a:t>Submit a detailed equipment purchase list with descriptions of each item to your Federal Project Officer (FPO) for review. </a:t>
            </a:r>
          </a:p>
          <a:p>
            <a:pPr marL="457200" lvl="1" indent="-457200">
              <a:spcBef>
                <a:spcPts val="0"/>
              </a:spcBef>
              <a:spcAft>
                <a:spcPts val="1200"/>
              </a:spcAft>
              <a:buFont typeface="Wingdings" panose="05000000000000000000" pitchFamily="2" charset="2"/>
              <a:buChar char="Ø"/>
              <a:defRPr/>
            </a:pPr>
            <a:r>
              <a:rPr lang="en-US" sz="3200" dirty="0">
                <a:solidFill>
                  <a:schemeClr val="tx1"/>
                </a:solidFill>
              </a:rPr>
              <a:t>Your FPO will review the items and submit the list for approval.  A modification to your grant will be processed approving the equipment purchase. </a:t>
            </a:r>
          </a:p>
          <a:p>
            <a:pPr>
              <a:buFont typeface="Wingdings" panose="05000000000000000000" pitchFamily="2" charset="2"/>
              <a:buChar char="Ø"/>
            </a:pPr>
            <a:endParaRPr lang="en-US" sz="3600" dirty="0"/>
          </a:p>
        </p:txBody>
      </p:sp>
      <p:sp>
        <p:nvSpPr>
          <p:cNvPr id="4" name="Slide Number Placeholder 3"/>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50</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1770994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51</a:t>
            </a:fld>
            <a:endParaRPr lang="en-US" sz="1400" b="0">
              <a:solidFill>
                <a:srgbClr val="303030">
                  <a:lumMod val="75000"/>
                  <a:lumOff val="25000"/>
                </a:srgbClr>
              </a:solidFill>
              <a:latin typeface="Arial" panose="020B0604020202020204"/>
            </a:endParaRPr>
          </a:p>
        </p:txBody>
      </p:sp>
      <p:sp>
        <p:nvSpPr>
          <p:cNvPr id="3" name="Content Placeholder 2"/>
          <p:cNvSpPr>
            <a:spLocks noGrp="1"/>
          </p:cNvSpPr>
          <p:nvPr>
            <p:ph idx="4294967295"/>
          </p:nvPr>
        </p:nvSpPr>
        <p:spPr>
          <a:xfrm>
            <a:off x="608666" y="1063451"/>
            <a:ext cx="10865176" cy="5305425"/>
          </a:xfrm>
        </p:spPr>
        <p:txBody>
          <a:bodyPr>
            <a:noAutofit/>
          </a:bodyPr>
          <a:lstStyle/>
          <a:p>
            <a:pPr marL="0" indent="0">
              <a:buNone/>
              <a:defRPr/>
            </a:pPr>
            <a:r>
              <a:rPr lang="en-US" sz="2800" b="1" dirty="0"/>
              <a:t>Budget Information</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SF-424A</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Budget Narrative</a:t>
            </a:r>
          </a:p>
          <a:p>
            <a:pPr>
              <a:buNone/>
              <a:defRPr/>
            </a:pPr>
            <a:r>
              <a:rPr lang="en-US" sz="2800" b="1" dirty="0"/>
              <a:t>Grantee’s original proposal </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Project Narrative</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Abstract</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Project Work Plan (if separate attachment)</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Performance Outcomes Table</a:t>
            </a:r>
          </a:p>
          <a:p>
            <a:pPr lvl="1">
              <a:buFont typeface="Arial" pitchFamily="34" charset="0"/>
              <a:buChar char="–"/>
              <a:defRPr/>
            </a:pPr>
            <a:r>
              <a:rPr lang="en-US" sz="2800" dirty="0">
                <a:solidFill>
                  <a:schemeClr val="tx1"/>
                </a:solidFill>
                <a:ea typeface="Arial Unicode MS" panose="020B0604020202020204" pitchFamily="34" charset="-128"/>
                <a:cs typeface="Arial Unicode MS" panose="020B0604020202020204" pitchFamily="34" charset="-128"/>
              </a:rPr>
              <a:t>Documentation of Commitment from Private Sector Partners and Optional Partners that  make up the </a:t>
            </a:r>
            <a:r>
              <a:rPr lang="en-US" sz="2800" u="sng" dirty="0">
                <a:solidFill>
                  <a:schemeClr val="tx1"/>
                </a:solidFill>
                <a:ea typeface="Arial Unicode MS" panose="020B0604020202020204" pitchFamily="34" charset="-128"/>
                <a:cs typeface="Arial Unicode MS" panose="020B0604020202020204" pitchFamily="34" charset="-128"/>
              </a:rPr>
              <a:t>Apprenticeship Partnership</a:t>
            </a:r>
          </a:p>
          <a:p>
            <a:endParaRPr lang="en-US" sz="2800" dirty="0"/>
          </a:p>
        </p:txBody>
      </p:sp>
      <p:sp>
        <p:nvSpPr>
          <p:cNvPr id="2" name="Title 1"/>
          <p:cNvSpPr>
            <a:spLocks noGrp="1"/>
          </p:cNvSpPr>
          <p:nvPr>
            <p:ph type="title" idx="4294967295"/>
          </p:nvPr>
        </p:nvSpPr>
        <p:spPr>
          <a:xfrm>
            <a:off x="708874" y="0"/>
            <a:ext cx="7954962" cy="1050925"/>
          </a:xfrm>
        </p:spPr>
        <p:txBody>
          <a:bodyPr>
            <a:normAutofit/>
          </a:bodyPr>
          <a:lstStyle/>
          <a:p>
            <a:r>
              <a:rPr lang="en-US" sz="3600" dirty="0"/>
              <a:t>Budget and Statement of Work</a:t>
            </a:r>
          </a:p>
        </p:txBody>
      </p:sp>
    </p:spTree>
    <p:extLst>
      <p:ext uri="{BB962C8B-B14F-4D97-AF65-F5344CB8AC3E}">
        <p14:creationId xmlns:p14="http://schemas.microsoft.com/office/powerpoint/2010/main" val="3165915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52</a:t>
            </a:fld>
            <a:endParaRPr lang="en-US" sz="1400" b="0">
              <a:solidFill>
                <a:srgbClr val="303030">
                  <a:lumMod val="75000"/>
                  <a:lumOff val="25000"/>
                </a:srgbClr>
              </a:solidFill>
              <a:latin typeface="Arial" panose="020B0604020202020204"/>
            </a:endParaRPr>
          </a:p>
        </p:txBody>
      </p:sp>
      <p:sp>
        <p:nvSpPr>
          <p:cNvPr id="2" name="Title 1"/>
          <p:cNvSpPr>
            <a:spLocks noGrp="1"/>
          </p:cNvSpPr>
          <p:nvPr>
            <p:ph type="title" idx="4294967295"/>
          </p:nvPr>
        </p:nvSpPr>
        <p:spPr>
          <a:xfrm>
            <a:off x="831044" y="0"/>
            <a:ext cx="6662057" cy="1050925"/>
          </a:xfrm>
        </p:spPr>
        <p:txBody>
          <a:bodyPr/>
          <a:lstStyle/>
          <a:p>
            <a:r>
              <a:rPr lang="en-US" dirty="0"/>
              <a:t>Indirect Cost Rate Agreement</a:t>
            </a:r>
          </a:p>
        </p:txBody>
      </p:sp>
      <p:sp>
        <p:nvSpPr>
          <p:cNvPr id="3" name="Content Placeholder 2"/>
          <p:cNvSpPr>
            <a:spLocks noGrp="1"/>
          </p:cNvSpPr>
          <p:nvPr>
            <p:ph idx="4294967295"/>
          </p:nvPr>
        </p:nvSpPr>
        <p:spPr>
          <a:xfrm>
            <a:off x="831044" y="1210546"/>
            <a:ext cx="10553634" cy="4651635"/>
          </a:xfrm>
        </p:spPr>
        <p:txBody>
          <a:bodyPr>
            <a:noAutofit/>
          </a:bodyPr>
          <a:lstStyle/>
          <a:p>
            <a:pPr>
              <a:spcBef>
                <a:spcPts val="0"/>
              </a:spcBef>
              <a:buFont typeface="Wingdings" panose="05000000000000000000" pitchFamily="2" charset="2"/>
              <a:buChar char="Ø"/>
              <a:defRPr/>
            </a:pPr>
            <a:r>
              <a:rPr lang="en-US" sz="3200" dirty="0"/>
              <a:t>Only applicable to those claiming indirect costs</a:t>
            </a:r>
          </a:p>
          <a:p>
            <a:pPr>
              <a:spcBef>
                <a:spcPts val="0"/>
              </a:spcBef>
              <a:buFont typeface="Wingdings" panose="05000000000000000000" pitchFamily="2" charset="2"/>
              <a:buChar char="Ø"/>
              <a:defRPr/>
            </a:pPr>
            <a:endParaRPr lang="en-US" sz="3200" dirty="0"/>
          </a:p>
          <a:p>
            <a:pPr>
              <a:spcBef>
                <a:spcPts val="0"/>
              </a:spcBef>
              <a:buFont typeface="Wingdings" panose="05000000000000000000" pitchFamily="2" charset="2"/>
              <a:buChar char="Ø"/>
              <a:defRPr/>
            </a:pPr>
            <a:r>
              <a:rPr lang="en-US" sz="3200" dirty="0"/>
              <a:t>If grantee is claiming indirect costs but did not provide agreement, placed on 90-day temporary rate</a:t>
            </a:r>
          </a:p>
          <a:p>
            <a:pPr>
              <a:spcBef>
                <a:spcPts val="0"/>
              </a:spcBef>
              <a:buFont typeface="Wingdings" panose="05000000000000000000" pitchFamily="2" charset="2"/>
              <a:buChar char="Ø"/>
              <a:defRPr/>
            </a:pPr>
            <a:endParaRPr lang="en-US" sz="3200" dirty="0"/>
          </a:p>
          <a:p>
            <a:pPr>
              <a:buFont typeface="Wingdings" panose="05000000000000000000" pitchFamily="2" charset="2"/>
              <a:buChar char="Ø"/>
              <a:defRPr/>
            </a:pPr>
            <a:r>
              <a:rPr lang="en-US" sz="3200" dirty="0"/>
              <a:t>Applicants missing indirect cost rate agreements or submitting expired agreements are limited to lesser of either total claimed indirect costs or 10% of total Personnel budget</a:t>
            </a:r>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1891518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3343227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Grant Modifications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a:bodyPr>
          <a:lstStyle/>
          <a:p>
            <a:r>
              <a:rPr lang="en-US" dirty="0"/>
              <a:t>Requests, Review Process</a:t>
            </a:r>
          </a:p>
          <a:p>
            <a:r>
              <a:rPr lang="en-US" dirty="0"/>
              <a:t>Speaker: Denise Roach</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a:xfrm>
            <a:off x="11537950" y="6356350"/>
            <a:ext cx="654050" cy="365125"/>
          </a:xfrm>
        </p:spPr>
        <p:txBody>
          <a:bodyPr/>
          <a:lstStyle/>
          <a:p>
            <a:fld id="{706D636C-90A3-4979-BA37-BAB384B22101}" type="slidenum">
              <a:rPr lang="en-US" smtClean="0"/>
              <a:pPr/>
              <a:t>54</a:t>
            </a:fld>
            <a:endParaRPr lang="en-US"/>
          </a:p>
        </p:txBody>
      </p:sp>
    </p:spTree>
    <p:custDataLst>
      <p:tags r:id="rId1"/>
    </p:custDataLst>
    <p:extLst>
      <p:ext uri="{BB962C8B-B14F-4D97-AF65-F5344CB8AC3E}">
        <p14:creationId xmlns:p14="http://schemas.microsoft.com/office/powerpoint/2010/main" val="1871134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8472" y="0"/>
            <a:ext cx="6796087" cy="1050925"/>
          </a:xfrm>
        </p:spPr>
        <p:txBody>
          <a:bodyPr/>
          <a:lstStyle/>
          <a:p>
            <a:r>
              <a:rPr lang="en-US" dirty="0"/>
              <a:t>Grant Modifications </a:t>
            </a:r>
          </a:p>
        </p:txBody>
      </p:sp>
      <p:sp>
        <p:nvSpPr>
          <p:cNvPr id="3" name="Content Placeholder 2"/>
          <p:cNvSpPr>
            <a:spLocks noGrp="1"/>
          </p:cNvSpPr>
          <p:nvPr>
            <p:ph idx="4294967295"/>
          </p:nvPr>
        </p:nvSpPr>
        <p:spPr>
          <a:xfrm>
            <a:off x="788472" y="1202500"/>
            <a:ext cx="9879528" cy="4679190"/>
          </a:xfrm>
        </p:spPr>
        <p:txBody>
          <a:bodyPr>
            <a:normAutofit/>
          </a:bodyPr>
          <a:lstStyle/>
          <a:p>
            <a:r>
              <a:rPr lang="en-US" sz="3200" dirty="0"/>
              <a:t>What is a modification?</a:t>
            </a:r>
          </a:p>
          <a:p>
            <a:r>
              <a:rPr lang="en-US" sz="3200" dirty="0"/>
              <a:t>Why do a modification?</a:t>
            </a:r>
          </a:p>
          <a:p>
            <a:r>
              <a:rPr lang="en-US" sz="3200" dirty="0"/>
              <a:t>What are modification indicators? </a:t>
            </a:r>
          </a:p>
          <a:p>
            <a:r>
              <a:rPr lang="en-US" sz="3200" dirty="0"/>
              <a:t>FPO Modification Analysis</a:t>
            </a:r>
          </a:p>
          <a:p>
            <a:pPr lvl="1"/>
            <a:r>
              <a:rPr lang="en-US" sz="3200" dirty="0"/>
              <a:t>Reasonable</a:t>
            </a:r>
          </a:p>
          <a:p>
            <a:pPr lvl="1"/>
            <a:r>
              <a:rPr lang="en-US" sz="3200" dirty="0"/>
              <a:t>Performance </a:t>
            </a:r>
          </a:p>
          <a:p>
            <a:pPr lvl="1"/>
            <a:r>
              <a:rPr lang="en-US" sz="3200" dirty="0"/>
              <a:t>Best interest of the government</a:t>
            </a:r>
          </a:p>
          <a:p>
            <a:endParaRPr lang="en-US" sz="3200" dirty="0"/>
          </a:p>
          <a:p>
            <a:endParaRPr lang="en-US" sz="3200" dirty="0"/>
          </a:p>
        </p:txBody>
      </p:sp>
    </p:spTree>
    <p:extLst>
      <p:ext uri="{BB962C8B-B14F-4D97-AF65-F5344CB8AC3E}">
        <p14:creationId xmlns:p14="http://schemas.microsoft.com/office/powerpoint/2010/main" val="2420934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9508" y="168753"/>
            <a:ext cx="6908800" cy="673100"/>
          </a:xfrm>
        </p:spPr>
        <p:txBody>
          <a:bodyPr/>
          <a:lstStyle/>
          <a:p>
            <a:r>
              <a:rPr lang="en-US" dirty="0"/>
              <a:t>What is Grant Modification?</a:t>
            </a:r>
          </a:p>
        </p:txBody>
      </p:sp>
      <p:sp>
        <p:nvSpPr>
          <p:cNvPr id="3" name="Content Placeholder 2"/>
          <p:cNvSpPr>
            <a:spLocks noGrp="1"/>
          </p:cNvSpPr>
          <p:nvPr>
            <p:ph idx="4294967295"/>
          </p:nvPr>
        </p:nvSpPr>
        <p:spPr>
          <a:xfrm>
            <a:off x="2314705" y="2673785"/>
            <a:ext cx="6934200" cy="1981200"/>
          </a:xfrm>
        </p:spPr>
        <p:txBody>
          <a:bodyPr>
            <a:normAutofit/>
          </a:bodyPr>
          <a:lstStyle/>
          <a:p>
            <a:pPr marL="0" indent="0" algn="ctr">
              <a:spcBef>
                <a:spcPts val="600"/>
              </a:spcBef>
              <a:buClrTx/>
              <a:buNone/>
            </a:pPr>
            <a:r>
              <a:rPr lang="en-US" sz="3600" b="1" dirty="0">
                <a:solidFill>
                  <a:srgbClr val="1F497D"/>
                </a:solidFill>
              </a:rPr>
              <a:t>Mechanism to Change the Terms of the Grant Agreement</a:t>
            </a:r>
          </a:p>
          <a:p>
            <a:pPr marL="0" indent="0">
              <a:buNone/>
            </a:pPr>
            <a:endParaRPr lang="en-US" sz="2800" dirty="0"/>
          </a:p>
        </p:txBody>
      </p:sp>
    </p:spTree>
    <p:extLst>
      <p:ext uri="{BB962C8B-B14F-4D97-AF65-F5344CB8AC3E}">
        <p14:creationId xmlns:p14="http://schemas.microsoft.com/office/powerpoint/2010/main" val="4249375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7881" y="0"/>
            <a:ext cx="6796087" cy="1050925"/>
          </a:xfrm>
        </p:spPr>
        <p:txBody>
          <a:bodyPr/>
          <a:lstStyle/>
          <a:p>
            <a:r>
              <a:rPr lang="en-US" dirty="0"/>
              <a:t>Why Do A Modification?</a:t>
            </a:r>
          </a:p>
        </p:txBody>
      </p:sp>
      <p:sp>
        <p:nvSpPr>
          <p:cNvPr id="3" name="Content Placeholder 2"/>
          <p:cNvSpPr>
            <a:spLocks noGrp="1"/>
          </p:cNvSpPr>
          <p:nvPr>
            <p:ph idx="4294967295"/>
          </p:nvPr>
        </p:nvSpPr>
        <p:spPr>
          <a:xfrm>
            <a:off x="727880" y="1222550"/>
            <a:ext cx="10307549" cy="4890151"/>
          </a:xfrm>
        </p:spPr>
        <p:txBody>
          <a:bodyPr>
            <a:normAutofit/>
          </a:bodyPr>
          <a:lstStyle/>
          <a:p>
            <a:pPr>
              <a:spcBef>
                <a:spcPts val="600"/>
              </a:spcBef>
              <a:buClrTx/>
            </a:pPr>
            <a:r>
              <a:rPr lang="en-US" sz="3600" dirty="0">
                <a:solidFill>
                  <a:srgbClr val="1F497D"/>
                </a:solidFill>
              </a:rPr>
              <a:t>Change of Scope</a:t>
            </a:r>
          </a:p>
          <a:p>
            <a:pPr lvl="1">
              <a:spcBef>
                <a:spcPts val="600"/>
              </a:spcBef>
              <a:buClrTx/>
              <a:buNone/>
            </a:pPr>
            <a:r>
              <a:rPr lang="en-US" sz="2800" i="1" dirty="0">
                <a:solidFill>
                  <a:srgbClr val="1F497D"/>
                </a:solidFill>
              </a:rPr>
              <a:t>{Very rare &amp; only minor changes will be considered}</a:t>
            </a:r>
            <a:endParaRPr lang="en-US" sz="2800" dirty="0">
              <a:solidFill>
                <a:srgbClr val="1F497D"/>
              </a:solidFill>
            </a:endParaRPr>
          </a:p>
          <a:p>
            <a:pPr lvl="1">
              <a:spcBef>
                <a:spcPts val="600"/>
              </a:spcBef>
              <a:buClrTx/>
              <a:buFontTx/>
              <a:buChar char="•"/>
            </a:pPr>
            <a:r>
              <a:rPr lang="en-US" sz="3600" dirty="0">
                <a:solidFill>
                  <a:srgbClr val="1F497D"/>
                </a:solidFill>
              </a:rPr>
              <a:t>Program Design </a:t>
            </a:r>
          </a:p>
          <a:p>
            <a:pPr lvl="2">
              <a:spcBef>
                <a:spcPts val="600"/>
              </a:spcBef>
              <a:buClrTx/>
              <a:buFont typeface="Wingdings" pitchFamily="2" charset="2"/>
              <a:buChar char="ü"/>
            </a:pPr>
            <a:r>
              <a:rPr lang="en-US" sz="3600" dirty="0">
                <a:solidFill>
                  <a:srgbClr val="1F497D"/>
                </a:solidFill>
              </a:rPr>
              <a:t>Service Area</a:t>
            </a:r>
          </a:p>
          <a:p>
            <a:pPr lvl="2">
              <a:spcBef>
                <a:spcPts val="600"/>
              </a:spcBef>
              <a:buClrTx/>
              <a:buFont typeface="Wingdings" pitchFamily="2" charset="2"/>
              <a:buChar char="ü"/>
            </a:pPr>
            <a:r>
              <a:rPr lang="en-US" sz="3600" dirty="0">
                <a:solidFill>
                  <a:srgbClr val="1F497D"/>
                </a:solidFill>
              </a:rPr>
              <a:t>Change in Partners</a:t>
            </a:r>
          </a:p>
          <a:p>
            <a:pPr lvl="2">
              <a:spcBef>
                <a:spcPts val="600"/>
              </a:spcBef>
              <a:buClrTx/>
              <a:buFont typeface="Wingdings" pitchFamily="2" charset="2"/>
              <a:buChar char="ü"/>
            </a:pPr>
            <a:r>
              <a:rPr lang="en-US" sz="3600" dirty="0">
                <a:solidFill>
                  <a:srgbClr val="1F497D"/>
                </a:solidFill>
              </a:rPr>
              <a:t>Key Personnel Changes </a:t>
            </a:r>
          </a:p>
          <a:p>
            <a:pPr lvl="1">
              <a:spcBef>
                <a:spcPts val="600"/>
              </a:spcBef>
              <a:buClrTx/>
              <a:buFontTx/>
              <a:buChar char="•"/>
            </a:pPr>
            <a:r>
              <a:rPr lang="en-US" sz="3600" dirty="0">
                <a:solidFill>
                  <a:srgbClr val="1F497D"/>
                </a:solidFill>
              </a:rPr>
              <a:t>Performance Outcomes</a:t>
            </a:r>
          </a:p>
          <a:p>
            <a:pPr lvl="2">
              <a:spcBef>
                <a:spcPts val="600"/>
              </a:spcBef>
              <a:buClrTx/>
              <a:buFont typeface="Wingdings" pitchFamily="2" charset="2"/>
              <a:buChar char="ü"/>
            </a:pPr>
            <a:r>
              <a:rPr lang="en-US" sz="3600" dirty="0">
                <a:solidFill>
                  <a:srgbClr val="1F497D"/>
                </a:solidFill>
              </a:rPr>
              <a:t>Outcome Measures</a:t>
            </a:r>
          </a:p>
          <a:p>
            <a:pPr>
              <a:spcBef>
                <a:spcPts val="600"/>
              </a:spcBef>
              <a:buClrTx/>
              <a:buFont typeface="Arial" pitchFamily="34" charset="0"/>
              <a:buChar char="•"/>
            </a:pPr>
            <a:endParaRPr lang="en-US" sz="3600" dirty="0">
              <a:solidFill>
                <a:srgbClr val="1F497D"/>
              </a:solidFill>
            </a:endParaRPr>
          </a:p>
          <a:p>
            <a:endParaRPr lang="en-US" sz="3600" dirty="0"/>
          </a:p>
        </p:txBody>
      </p:sp>
    </p:spTree>
    <p:extLst>
      <p:ext uri="{BB962C8B-B14F-4D97-AF65-F5344CB8AC3E}">
        <p14:creationId xmlns:p14="http://schemas.microsoft.com/office/powerpoint/2010/main" val="1726674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985" y="0"/>
            <a:ext cx="6796087" cy="1050925"/>
          </a:xfrm>
        </p:spPr>
        <p:txBody>
          <a:bodyPr>
            <a:normAutofit/>
          </a:bodyPr>
          <a:lstStyle/>
          <a:p>
            <a:r>
              <a:rPr lang="en-US" sz="3600" dirty="0"/>
              <a:t>FPO Modification Analysis</a:t>
            </a:r>
          </a:p>
        </p:txBody>
      </p:sp>
      <p:sp>
        <p:nvSpPr>
          <p:cNvPr id="3" name="Content Placeholder 2"/>
          <p:cNvSpPr>
            <a:spLocks noGrp="1"/>
          </p:cNvSpPr>
          <p:nvPr>
            <p:ph idx="4294967295"/>
          </p:nvPr>
        </p:nvSpPr>
        <p:spPr>
          <a:xfrm>
            <a:off x="777985" y="1159050"/>
            <a:ext cx="10708382" cy="5154068"/>
          </a:xfrm>
        </p:spPr>
        <p:txBody>
          <a:bodyPr>
            <a:noAutofit/>
          </a:bodyPr>
          <a:lstStyle/>
          <a:p>
            <a:pPr>
              <a:lnSpc>
                <a:spcPct val="90000"/>
              </a:lnSpc>
              <a:spcBef>
                <a:spcPts val="600"/>
              </a:spcBef>
              <a:buClrTx/>
              <a:buFont typeface="Arial" pitchFamily="34" charset="0"/>
              <a:buChar char="•"/>
            </a:pPr>
            <a:r>
              <a:rPr lang="en-US" sz="3600" dirty="0">
                <a:solidFill>
                  <a:srgbClr val="1F497D"/>
                </a:solidFill>
              </a:rPr>
              <a:t>Grant Quality</a:t>
            </a:r>
          </a:p>
          <a:p>
            <a:pPr lvl="1">
              <a:lnSpc>
                <a:spcPct val="90000"/>
              </a:lnSpc>
              <a:spcBef>
                <a:spcPts val="600"/>
              </a:spcBef>
              <a:buClrTx/>
              <a:buFont typeface="Wingdings" pitchFamily="2" charset="2"/>
              <a:buChar char="ü"/>
            </a:pPr>
            <a:r>
              <a:rPr lang="en-US" sz="3600" dirty="0">
                <a:solidFill>
                  <a:srgbClr val="1F497D"/>
                </a:solidFill>
              </a:rPr>
              <a:t>Services</a:t>
            </a:r>
          </a:p>
          <a:p>
            <a:pPr lvl="1">
              <a:lnSpc>
                <a:spcPct val="90000"/>
              </a:lnSpc>
              <a:spcBef>
                <a:spcPts val="600"/>
              </a:spcBef>
              <a:buClrTx/>
              <a:buFont typeface="Wingdings" pitchFamily="2" charset="2"/>
              <a:buChar char="ü"/>
            </a:pPr>
            <a:r>
              <a:rPr lang="en-US" sz="3600" dirty="0">
                <a:solidFill>
                  <a:srgbClr val="1F497D"/>
                </a:solidFill>
              </a:rPr>
              <a:t>Staffing</a:t>
            </a:r>
          </a:p>
          <a:p>
            <a:pPr>
              <a:lnSpc>
                <a:spcPct val="90000"/>
              </a:lnSpc>
              <a:spcBef>
                <a:spcPts val="600"/>
              </a:spcBef>
              <a:buClrTx/>
              <a:buFont typeface="Arial" pitchFamily="34" charset="0"/>
              <a:buChar char="•"/>
            </a:pPr>
            <a:r>
              <a:rPr lang="en-US" sz="3600" dirty="0">
                <a:solidFill>
                  <a:srgbClr val="1F497D"/>
                </a:solidFill>
              </a:rPr>
              <a:t>Grant Efficiency</a:t>
            </a:r>
          </a:p>
          <a:p>
            <a:pPr lvl="1">
              <a:lnSpc>
                <a:spcPct val="90000"/>
              </a:lnSpc>
              <a:spcBef>
                <a:spcPts val="600"/>
              </a:spcBef>
              <a:buClrTx/>
              <a:buFont typeface="Wingdings" pitchFamily="2" charset="2"/>
              <a:buChar char="ü"/>
            </a:pPr>
            <a:r>
              <a:rPr lang="en-US" sz="3600" dirty="0">
                <a:solidFill>
                  <a:srgbClr val="1F497D"/>
                </a:solidFill>
              </a:rPr>
              <a:t>Timely</a:t>
            </a:r>
          </a:p>
          <a:p>
            <a:pPr lvl="1">
              <a:lnSpc>
                <a:spcPct val="90000"/>
              </a:lnSpc>
              <a:spcBef>
                <a:spcPts val="600"/>
              </a:spcBef>
              <a:buClrTx/>
              <a:buFont typeface="Wingdings" pitchFamily="2" charset="2"/>
              <a:buChar char="ü"/>
            </a:pPr>
            <a:r>
              <a:rPr lang="en-US" sz="3600" dirty="0">
                <a:solidFill>
                  <a:srgbClr val="1F497D"/>
                </a:solidFill>
              </a:rPr>
              <a:t>Cost Effective</a:t>
            </a:r>
          </a:p>
          <a:p>
            <a:pPr>
              <a:lnSpc>
                <a:spcPct val="90000"/>
              </a:lnSpc>
              <a:spcBef>
                <a:spcPts val="600"/>
              </a:spcBef>
              <a:buClrTx/>
              <a:buFont typeface="Arial" pitchFamily="34" charset="0"/>
              <a:buChar char="•"/>
            </a:pPr>
            <a:r>
              <a:rPr lang="en-US" sz="3600" dirty="0">
                <a:solidFill>
                  <a:srgbClr val="1F497D"/>
                </a:solidFill>
              </a:rPr>
              <a:t>Grant Performance</a:t>
            </a:r>
          </a:p>
          <a:p>
            <a:pPr lvl="1">
              <a:lnSpc>
                <a:spcPct val="90000"/>
              </a:lnSpc>
              <a:spcBef>
                <a:spcPts val="600"/>
              </a:spcBef>
              <a:buClrTx/>
              <a:buFont typeface="Wingdings" pitchFamily="2" charset="2"/>
              <a:buChar char="ü"/>
            </a:pPr>
            <a:r>
              <a:rPr lang="en-US" sz="3600" dirty="0">
                <a:solidFill>
                  <a:srgbClr val="1F497D"/>
                </a:solidFill>
              </a:rPr>
              <a:t>Enrollments</a:t>
            </a:r>
          </a:p>
          <a:p>
            <a:pPr lvl="1">
              <a:lnSpc>
                <a:spcPct val="90000"/>
              </a:lnSpc>
              <a:spcBef>
                <a:spcPts val="600"/>
              </a:spcBef>
              <a:buClrTx/>
              <a:buFont typeface="Wingdings" pitchFamily="2" charset="2"/>
              <a:buChar char="ü"/>
            </a:pPr>
            <a:r>
              <a:rPr lang="en-US" sz="3600" dirty="0">
                <a:solidFill>
                  <a:srgbClr val="1F497D"/>
                </a:solidFill>
              </a:rPr>
              <a:t>Expenditures</a:t>
            </a:r>
          </a:p>
        </p:txBody>
      </p:sp>
    </p:spTree>
    <p:extLst>
      <p:ext uri="{BB962C8B-B14F-4D97-AF65-F5344CB8AC3E}">
        <p14:creationId xmlns:p14="http://schemas.microsoft.com/office/powerpoint/2010/main" val="3210610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614" y="0"/>
            <a:ext cx="10858695" cy="1050925"/>
          </a:xfrm>
        </p:spPr>
        <p:txBody>
          <a:bodyPr>
            <a:noAutofit/>
          </a:bodyPr>
          <a:lstStyle/>
          <a:p>
            <a:r>
              <a:rPr lang="en-US" sz="3600" dirty="0"/>
              <a:t>Required Documentation for Modification Requests</a:t>
            </a:r>
          </a:p>
        </p:txBody>
      </p:sp>
      <p:sp>
        <p:nvSpPr>
          <p:cNvPr id="3" name="Content Placeholder 2"/>
          <p:cNvSpPr>
            <a:spLocks noGrp="1"/>
          </p:cNvSpPr>
          <p:nvPr>
            <p:ph idx="4294967295"/>
          </p:nvPr>
        </p:nvSpPr>
        <p:spPr>
          <a:xfrm>
            <a:off x="840615" y="1310058"/>
            <a:ext cx="10720908" cy="4940430"/>
          </a:xfrm>
        </p:spPr>
        <p:txBody>
          <a:bodyPr>
            <a:noAutofit/>
          </a:bodyPr>
          <a:lstStyle/>
          <a:p>
            <a:pPr>
              <a:lnSpc>
                <a:spcPct val="90000"/>
              </a:lnSpc>
              <a:spcBef>
                <a:spcPts val="600"/>
              </a:spcBef>
              <a:spcAft>
                <a:spcPts val="600"/>
              </a:spcAft>
              <a:buClrTx/>
              <a:buFont typeface="Arial" pitchFamily="34" charset="0"/>
              <a:buChar char="•"/>
            </a:pPr>
            <a:r>
              <a:rPr lang="en-US" sz="4000" i="1" dirty="0">
                <a:solidFill>
                  <a:srgbClr val="1F497D"/>
                </a:solidFill>
              </a:rPr>
              <a:t>Must</a:t>
            </a:r>
            <a:r>
              <a:rPr lang="en-US" sz="4000" dirty="0">
                <a:solidFill>
                  <a:srgbClr val="1F497D"/>
                </a:solidFill>
              </a:rPr>
              <a:t> be submitted on Organization’s Letterhead</a:t>
            </a:r>
          </a:p>
          <a:p>
            <a:pPr>
              <a:lnSpc>
                <a:spcPct val="90000"/>
              </a:lnSpc>
              <a:spcBef>
                <a:spcPts val="600"/>
              </a:spcBef>
              <a:spcAft>
                <a:spcPts val="600"/>
              </a:spcAft>
              <a:buClrTx/>
              <a:buFont typeface="Arial" pitchFamily="34" charset="0"/>
              <a:buChar char="•"/>
            </a:pPr>
            <a:r>
              <a:rPr lang="en-US" sz="4000" i="1" dirty="0">
                <a:solidFill>
                  <a:srgbClr val="1F497D"/>
                </a:solidFill>
              </a:rPr>
              <a:t>Must</a:t>
            </a:r>
            <a:r>
              <a:rPr lang="en-US" sz="4000" dirty="0">
                <a:solidFill>
                  <a:srgbClr val="1F497D"/>
                </a:solidFill>
              </a:rPr>
              <a:t> be signed by the Signatory Authority</a:t>
            </a:r>
          </a:p>
          <a:p>
            <a:pPr>
              <a:lnSpc>
                <a:spcPct val="90000"/>
              </a:lnSpc>
              <a:spcBef>
                <a:spcPts val="600"/>
              </a:spcBef>
              <a:spcAft>
                <a:spcPts val="600"/>
              </a:spcAft>
              <a:buClrTx/>
              <a:buFont typeface="Arial" pitchFamily="34" charset="0"/>
              <a:buChar char="•"/>
            </a:pPr>
            <a:r>
              <a:rPr lang="en-US" sz="4000" dirty="0">
                <a:solidFill>
                  <a:srgbClr val="1F497D"/>
                </a:solidFill>
              </a:rPr>
              <a:t>Provide the </a:t>
            </a:r>
            <a:r>
              <a:rPr lang="en-US" sz="4000" i="1" dirty="0">
                <a:solidFill>
                  <a:srgbClr val="1F497D"/>
                </a:solidFill>
              </a:rPr>
              <a:t>purpose</a:t>
            </a:r>
            <a:r>
              <a:rPr lang="en-US" sz="4000" dirty="0">
                <a:solidFill>
                  <a:srgbClr val="1F497D"/>
                </a:solidFill>
              </a:rPr>
              <a:t>  </a:t>
            </a:r>
          </a:p>
          <a:p>
            <a:pPr>
              <a:lnSpc>
                <a:spcPct val="90000"/>
              </a:lnSpc>
              <a:spcBef>
                <a:spcPts val="600"/>
              </a:spcBef>
              <a:spcAft>
                <a:spcPts val="600"/>
              </a:spcAft>
              <a:buClrTx/>
              <a:buFont typeface="Arial" pitchFamily="34" charset="0"/>
              <a:buChar char="•"/>
            </a:pPr>
            <a:r>
              <a:rPr lang="en-US" sz="4000" dirty="0">
                <a:solidFill>
                  <a:srgbClr val="1F497D"/>
                </a:solidFill>
              </a:rPr>
              <a:t>Why it’s </a:t>
            </a:r>
            <a:r>
              <a:rPr lang="en-US" sz="4000" i="1" dirty="0">
                <a:solidFill>
                  <a:srgbClr val="1F497D"/>
                </a:solidFill>
              </a:rPr>
              <a:t>necessary</a:t>
            </a:r>
            <a:r>
              <a:rPr lang="en-US" sz="4000" dirty="0">
                <a:solidFill>
                  <a:srgbClr val="1F497D"/>
                </a:solidFill>
              </a:rPr>
              <a:t> </a:t>
            </a:r>
          </a:p>
          <a:p>
            <a:pPr>
              <a:lnSpc>
                <a:spcPct val="90000"/>
              </a:lnSpc>
              <a:spcBef>
                <a:spcPts val="600"/>
              </a:spcBef>
              <a:spcAft>
                <a:spcPts val="600"/>
              </a:spcAft>
              <a:buClrTx/>
              <a:buFont typeface="Arial" pitchFamily="34" charset="0"/>
              <a:buChar char="•"/>
            </a:pPr>
            <a:r>
              <a:rPr lang="en-US" sz="4000" dirty="0">
                <a:solidFill>
                  <a:srgbClr val="1F497D"/>
                </a:solidFill>
              </a:rPr>
              <a:t>How the change will </a:t>
            </a:r>
            <a:r>
              <a:rPr lang="en-US" sz="4000" i="1" dirty="0">
                <a:solidFill>
                  <a:srgbClr val="1F497D"/>
                </a:solidFill>
              </a:rPr>
              <a:t>benefit</a:t>
            </a:r>
            <a:r>
              <a:rPr lang="en-US" sz="4000" dirty="0">
                <a:solidFill>
                  <a:srgbClr val="1F497D"/>
                </a:solidFill>
              </a:rPr>
              <a:t> the program</a:t>
            </a:r>
          </a:p>
          <a:p>
            <a:pPr>
              <a:lnSpc>
                <a:spcPct val="90000"/>
              </a:lnSpc>
              <a:spcBef>
                <a:spcPts val="600"/>
              </a:spcBef>
              <a:spcAft>
                <a:spcPts val="600"/>
              </a:spcAft>
              <a:buClrTx/>
              <a:buFont typeface="Arial" pitchFamily="34" charset="0"/>
              <a:buChar char="•"/>
            </a:pPr>
            <a:r>
              <a:rPr lang="en-US" sz="4000" dirty="0">
                <a:solidFill>
                  <a:srgbClr val="1F497D"/>
                </a:solidFill>
              </a:rPr>
              <a:t>Appropriate </a:t>
            </a:r>
            <a:r>
              <a:rPr lang="en-US" sz="4000" i="1" dirty="0">
                <a:solidFill>
                  <a:srgbClr val="1F497D"/>
                </a:solidFill>
              </a:rPr>
              <a:t>documentation</a:t>
            </a:r>
            <a:r>
              <a:rPr lang="en-US" sz="4000" dirty="0">
                <a:solidFill>
                  <a:srgbClr val="1F497D"/>
                </a:solidFill>
              </a:rPr>
              <a:t> to support Modification</a:t>
            </a:r>
          </a:p>
          <a:p>
            <a:pPr>
              <a:spcAft>
                <a:spcPts val="600"/>
              </a:spcAft>
            </a:pPr>
            <a:endParaRPr lang="en-US" sz="3600" dirty="0"/>
          </a:p>
        </p:txBody>
      </p:sp>
    </p:spTree>
    <p:extLst>
      <p:ext uri="{BB962C8B-B14F-4D97-AF65-F5344CB8AC3E}">
        <p14:creationId xmlns:p14="http://schemas.microsoft.com/office/powerpoint/2010/main" val="25311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dirty="0"/>
          </a:p>
        </p:txBody>
      </p:sp>
      <p:sp>
        <p:nvSpPr>
          <p:cNvPr id="15" name="Title 14"/>
          <p:cNvSpPr>
            <a:spLocks noGrp="1"/>
          </p:cNvSpPr>
          <p:nvPr>
            <p:ph type="title"/>
          </p:nvPr>
        </p:nvSpPr>
        <p:spPr/>
        <p:txBody>
          <a:bodyPr>
            <a:normAutofit/>
          </a:bodyPr>
          <a:lstStyle/>
          <a:p>
            <a:r>
              <a:rPr lang="en-US" sz="4000" dirty="0"/>
              <a:t>Speakers</a:t>
            </a:r>
          </a:p>
        </p:txBody>
      </p:sp>
      <p:sp>
        <p:nvSpPr>
          <p:cNvPr id="20" name="Content Placeholder 19"/>
          <p:cNvSpPr>
            <a:spLocks noGrp="1"/>
          </p:cNvSpPr>
          <p:nvPr>
            <p:ph sz="half" idx="15"/>
          </p:nvPr>
        </p:nvSpPr>
        <p:spPr>
          <a:xfrm>
            <a:off x="423267" y="3874554"/>
            <a:ext cx="3910737" cy="2201789"/>
          </a:xfrm>
        </p:spPr>
        <p:txBody>
          <a:bodyPr/>
          <a:lstStyle/>
          <a:p>
            <a:pPr>
              <a:spcBef>
                <a:spcPts val="0"/>
              </a:spcBef>
            </a:pPr>
            <a:r>
              <a:rPr lang="en-US" dirty="0"/>
              <a:t>Ayreen Cadwallader</a:t>
            </a:r>
            <a:endParaRPr lang="en-US" b="0" dirty="0"/>
          </a:p>
          <a:p>
            <a:pPr>
              <a:spcBef>
                <a:spcPts val="0"/>
              </a:spcBef>
            </a:pPr>
            <a:r>
              <a:rPr lang="en-US" b="0" dirty="0"/>
              <a:t>Workforce Analyst</a:t>
            </a:r>
          </a:p>
          <a:p>
            <a:pPr>
              <a:spcBef>
                <a:spcPts val="0"/>
              </a:spcBef>
            </a:pPr>
            <a:endParaRPr lang="en-US" b="0" dirty="0"/>
          </a:p>
          <a:p>
            <a:pPr>
              <a:spcBef>
                <a:spcPts val="0"/>
              </a:spcBef>
            </a:pPr>
            <a:r>
              <a:rPr lang="en-US" b="0" dirty="0"/>
              <a:t>Office of Workforce Investment, Division of Strategic Investments</a:t>
            </a:r>
          </a:p>
        </p:txBody>
      </p:sp>
      <p:sp>
        <p:nvSpPr>
          <p:cNvPr id="16" name="Content Placeholder 15"/>
          <p:cNvSpPr>
            <a:spLocks noGrp="1"/>
          </p:cNvSpPr>
          <p:nvPr>
            <p:ph sz="half" idx="1"/>
          </p:nvPr>
        </p:nvSpPr>
        <p:spPr/>
        <p:txBody>
          <a:bodyPr/>
          <a:lstStyle/>
          <a:p>
            <a:pPr algn="ctr">
              <a:spcBef>
                <a:spcPts val="0"/>
              </a:spcBef>
            </a:pPr>
            <a:r>
              <a:rPr lang="en-US" dirty="0"/>
              <a:t>Denise Roach</a:t>
            </a:r>
          </a:p>
          <a:p>
            <a:pPr algn="ctr">
              <a:spcBef>
                <a:spcPts val="0"/>
              </a:spcBef>
            </a:pPr>
            <a:r>
              <a:rPr lang="en-US" b="0" dirty="0"/>
              <a:t>Grants Management Specialist</a:t>
            </a:r>
          </a:p>
          <a:p>
            <a:pPr algn="ctr">
              <a:spcBef>
                <a:spcPts val="0"/>
              </a:spcBef>
            </a:pPr>
            <a:endParaRPr lang="en-US" b="0" dirty="0"/>
          </a:p>
          <a:p>
            <a:pPr algn="ctr">
              <a:spcBef>
                <a:spcPts val="0"/>
              </a:spcBef>
            </a:pPr>
            <a:r>
              <a:rPr lang="en-US" b="0" dirty="0"/>
              <a:t>Office of Grants Management</a:t>
            </a:r>
          </a:p>
        </p:txBody>
      </p:sp>
      <p:pic>
        <p:nvPicPr>
          <p:cNvPr id="3" name="Picture Placeholder 2"/>
          <p:cNvPicPr>
            <a:picLocks noGrp="1" noChangeAspect="1"/>
          </p:cNvPicPr>
          <p:nvPr>
            <p:ph type="pic" sz="quarter" idx="16"/>
          </p:nvPr>
        </p:nvPicPr>
        <p:blipFill>
          <a:blip r:embed="rId3" cstate="hqprint">
            <a:extLst>
              <a:ext uri="{28A0092B-C50C-407E-A947-70E740481C1C}">
                <a14:useLocalDpi xmlns:a14="http://schemas.microsoft.com/office/drawing/2010/main" val="0"/>
              </a:ext>
            </a:extLst>
          </a:blip>
          <a:srcRect/>
          <a:stretch>
            <a:fillRect/>
          </a:stretch>
        </p:blipFill>
        <p:spPr/>
      </p:pic>
      <p:sp>
        <p:nvSpPr>
          <p:cNvPr id="17" name="Content Placeholder 16"/>
          <p:cNvSpPr>
            <a:spLocks noGrp="1"/>
          </p:cNvSpPr>
          <p:nvPr>
            <p:ph sz="half" idx="2"/>
          </p:nvPr>
        </p:nvSpPr>
        <p:spPr/>
        <p:txBody>
          <a:bodyPr/>
          <a:lstStyle/>
          <a:p>
            <a:pPr algn="r">
              <a:spcBef>
                <a:spcPts val="0"/>
              </a:spcBef>
            </a:pPr>
            <a:r>
              <a:rPr lang="en-US" dirty="0"/>
              <a:t>Gregory Scheib</a:t>
            </a:r>
            <a:endParaRPr lang="en-US" b="0" dirty="0"/>
          </a:p>
          <a:p>
            <a:pPr algn="r">
              <a:spcBef>
                <a:spcPts val="0"/>
              </a:spcBef>
            </a:pPr>
            <a:r>
              <a:rPr lang="en-US" b="0" dirty="0"/>
              <a:t>Workforce Analyst</a:t>
            </a:r>
          </a:p>
          <a:p>
            <a:pPr algn="r">
              <a:spcBef>
                <a:spcPts val="0"/>
              </a:spcBef>
            </a:pPr>
            <a:endParaRPr lang="en-US" b="0" dirty="0"/>
          </a:p>
          <a:p>
            <a:pPr algn="r">
              <a:spcBef>
                <a:spcPts val="0"/>
              </a:spcBef>
            </a:pPr>
            <a:r>
              <a:rPr lang="en-US" b="0" dirty="0"/>
              <a:t>Office of Workforce Investment, Division of Strategic Investments</a:t>
            </a:r>
          </a:p>
        </p:txBody>
      </p:sp>
      <p:pic>
        <p:nvPicPr>
          <p:cNvPr id="10" name="Picture Placeholder 1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1790" b="21790"/>
          <a:stretch>
            <a:fillRect/>
          </a:stretch>
        </p:blipFill>
        <p:spPr/>
      </p:pic>
      <p:pic>
        <p:nvPicPr>
          <p:cNvPr id="11" name="Picture Placeholder 10"/>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2642" b="2642"/>
          <a:stretch>
            <a:fillRect/>
          </a:stretch>
        </p:blipFill>
        <p:spPr>
          <a:xfrm>
            <a:off x="805866" y="1373791"/>
            <a:ext cx="2366944" cy="1959563"/>
          </a:xfrm>
          <a:prstGeom prst="round2DiagRect">
            <a:avLst/>
          </a:prstGeom>
          <a:solidFill>
            <a:srgbClr val="F3F4F4"/>
          </a:solidFill>
          <a:ln>
            <a:solidFill>
              <a:schemeClr val="accent4"/>
            </a:solidFill>
          </a:ln>
        </p:spPr>
      </p:pic>
    </p:spTree>
    <p:extLst>
      <p:ext uri="{BB962C8B-B14F-4D97-AF65-F5344CB8AC3E}">
        <p14:creationId xmlns:p14="http://schemas.microsoft.com/office/powerpoint/2010/main" val="2003624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10"/>
          </p:nvPr>
        </p:nvSpPr>
        <p:spPr/>
        <p:txBody>
          <a:bodyPr/>
          <a:lstStyle/>
          <a:p>
            <a:fld id="{706D636C-90A3-4979-BA37-BAB384B22101}" type="slidenum">
              <a:rPr lang="en-US" smtClean="0"/>
              <a:pPr/>
              <a:t>60</a:t>
            </a:fld>
            <a:endParaRPr lang="en-US"/>
          </a:p>
        </p:txBody>
      </p:sp>
      <p:sp>
        <p:nvSpPr>
          <p:cNvPr id="5" name="Title 4">
            <a:extLst>
              <a:ext uri="{FF2B5EF4-FFF2-40B4-BE49-F238E27FC236}">
                <a16:creationId xmlns:a16="http://schemas.microsoft.com/office/drawing/2014/main" id="{C359429D-A30E-47FC-99B1-5388819D29EB}"/>
              </a:ext>
            </a:extLst>
          </p:cNvPr>
          <p:cNvSpPr>
            <a:spLocks noGrp="1"/>
          </p:cNvSpPr>
          <p:nvPr>
            <p:ph type="title" idx="4294967295"/>
          </p:nvPr>
        </p:nvSpPr>
        <p:spPr>
          <a:xfrm>
            <a:off x="772440" y="112736"/>
            <a:ext cx="7954963" cy="688932"/>
          </a:xfrm>
        </p:spPr>
        <p:txBody>
          <a:bodyPr anchor="t">
            <a:normAutofit/>
          </a:bodyPr>
          <a:lstStyle/>
          <a:p>
            <a:r>
              <a:rPr lang="en-US" sz="3600" dirty="0"/>
              <a:t>Modification Process</a:t>
            </a:r>
          </a:p>
        </p:txBody>
      </p:sp>
      <p:graphicFrame>
        <p:nvGraphicFramePr>
          <p:cNvPr id="2" name="Diagram 1">
            <a:extLst>
              <a:ext uri="{FF2B5EF4-FFF2-40B4-BE49-F238E27FC236}">
                <a16:creationId xmlns:a16="http://schemas.microsoft.com/office/drawing/2014/main" id="{54B286B6-35E5-4AE2-AA0D-889818036A22}"/>
              </a:ext>
            </a:extLst>
          </p:cNvPr>
          <p:cNvGraphicFramePr/>
          <p:nvPr>
            <p:extLst>
              <p:ext uri="{D42A27DB-BD31-4B8C-83A1-F6EECF244321}">
                <p14:modId xmlns:p14="http://schemas.microsoft.com/office/powerpoint/2010/main" val="3898743997"/>
              </p:ext>
            </p:extLst>
          </p:nvPr>
        </p:nvGraphicFramePr>
        <p:xfrm>
          <a:off x="772440" y="1202499"/>
          <a:ext cx="10350672" cy="4872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19542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10"/>
          </p:nvPr>
        </p:nvSpPr>
        <p:spPr/>
        <p:txBody>
          <a:bodyPr/>
          <a:lstStyle/>
          <a:p>
            <a:fld id="{706D636C-90A3-4979-BA37-BAB384B22101}" type="slidenum">
              <a:rPr lang="en-US" smtClean="0"/>
              <a:pPr/>
              <a:t>61</a:t>
            </a:fld>
            <a:endParaRPr lang="en-US"/>
          </a:p>
        </p:txBody>
      </p:sp>
      <p:sp>
        <p:nvSpPr>
          <p:cNvPr id="5" name="Title 4">
            <a:extLst>
              <a:ext uri="{FF2B5EF4-FFF2-40B4-BE49-F238E27FC236}">
                <a16:creationId xmlns:a16="http://schemas.microsoft.com/office/drawing/2014/main" id="{C359429D-A30E-47FC-99B1-5388819D29EB}"/>
              </a:ext>
            </a:extLst>
          </p:cNvPr>
          <p:cNvSpPr>
            <a:spLocks noGrp="1"/>
          </p:cNvSpPr>
          <p:nvPr>
            <p:ph type="title" idx="4294967295"/>
          </p:nvPr>
        </p:nvSpPr>
        <p:spPr>
          <a:xfrm>
            <a:off x="810017" y="191938"/>
            <a:ext cx="7954963" cy="782638"/>
          </a:xfrm>
        </p:spPr>
        <p:txBody>
          <a:bodyPr anchor="t">
            <a:normAutofit/>
          </a:bodyPr>
          <a:lstStyle/>
          <a:p>
            <a:r>
              <a:rPr lang="en-US" sz="3600" dirty="0"/>
              <a:t>Modification Analysis</a:t>
            </a:r>
          </a:p>
        </p:txBody>
      </p:sp>
      <p:graphicFrame>
        <p:nvGraphicFramePr>
          <p:cNvPr id="2" name="Diagram 1">
            <a:extLst>
              <a:ext uri="{FF2B5EF4-FFF2-40B4-BE49-F238E27FC236}">
                <a16:creationId xmlns:a16="http://schemas.microsoft.com/office/drawing/2014/main" id="{2CE8C99C-0C45-4633-8778-2C1A60616FB4}"/>
              </a:ext>
            </a:extLst>
          </p:cNvPr>
          <p:cNvGraphicFramePr/>
          <p:nvPr>
            <p:extLst>
              <p:ext uri="{D42A27DB-BD31-4B8C-83A1-F6EECF244321}">
                <p14:modId xmlns:p14="http://schemas.microsoft.com/office/powerpoint/2010/main" val="3199576990"/>
              </p:ext>
            </p:extLst>
          </p:nvPr>
        </p:nvGraphicFramePr>
        <p:xfrm>
          <a:off x="413358" y="957305"/>
          <a:ext cx="11498982" cy="5581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Laptop with the word Modification on the screen">
            <a:extLst>
              <a:ext uri="{FF2B5EF4-FFF2-40B4-BE49-F238E27FC236}">
                <a16:creationId xmlns:a16="http://schemas.microsoft.com/office/drawing/2014/main" id="{3B70F8E9-D9AE-4AAA-ABE8-D27918620D0B}"/>
              </a:ext>
            </a:extLst>
          </p:cNvPr>
          <p:cNvPicPr>
            <a:picLocks/>
          </p:cNvPicPr>
          <p:nvPr/>
        </p:nvPicPr>
        <p:blipFill>
          <a:blip r:embed="rId9" cstate="hqprint">
            <a:extLst>
              <a:ext uri="{28A0092B-C50C-407E-A947-70E740481C1C}">
                <a14:useLocalDpi xmlns:a14="http://schemas.microsoft.com/office/drawing/2010/main" val="0"/>
              </a:ext>
            </a:extLst>
          </a:blip>
          <a:stretch>
            <a:fillRect/>
          </a:stretch>
        </p:blipFill>
        <p:spPr>
          <a:xfrm>
            <a:off x="8909196" y="1818153"/>
            <a:ext cx="2801943" cy="1993392"/>
          </a:xfrm>
          <a:prstGeom prst="rect">
            <a:avLst/>
          </a:prstGeom>
        </p:spPr>
      </p:pic>
    </p:spTree>
    <p:custDataLst>
      <p:tags r:id="rId1"/>
    </p:custDataLst>
    <p:extLst>
      <p:ext uri="{BB962C8B-B14F-4D97-AF65-F5344CB8AC3E}">
        <p14:creationId xmlns:p14="http://schemas.microsoft.com/office/powerpoint/2010/main" val="60403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POP QUIZ! </a:t>
            </a:r>
          </a:p>
        </p:txBody>
      </p:sp>
      <p:sp>
        <p:nvSpPr>
          <p:cNvPr id="7" name="Text Placeholder 6"/>
          <p:cNvSpPr>
            <a:spLocks noGrp="1"/>
          </p:cNvSpPr>
          <p:nvPr>
            <p:ph type="body" idx="14"/>
          </p:nvPr>
        </p:nvSpPr>
        <p:spPr>
          <a:xfrm>
            <a:off x="702562" y="945003"/>
            <a:ext cx="10847914" cy="1828193"/>
          </a:xfrm>
        </p:spPr>
        <p:txBody>
          <a:bodyPr/>
          <a:lstStyle/>
          <a:p>
            <a:r>
              <a:rPr lang="en-US" sz="2800" dirty="0"/>
              <a:t>You would like to add a new industry or occupation to your grant.  </a:t>
            </a:r>
          </a:p>
          <a:p>
            <a:r>
              <a:rPr lang="en-US" sz="2800" dirty="0"/>
              <a:t>Which answer provides the best response that describes the process for submitting a Grant Modification? </a:t>
            </a:r>
          </a:p>
        </p:txBody>
      </p:sp>
      <p:sp>
        <p:nvSpPr>
          <p:cNvPr id="4" name="Text Placeholder 3"/>
          <p:cNvSpPr>
            <a:spLocks noGrp="1"/>
          </p:cNvSpPr>
          <p:nvPr>
            <p:ph type="body" idx="1"/>
          </p:nvPr>
        </p:nvSpPr>
        <p:spPr>
          <a:xfrm>
            <a:off x="1869002" y="3018447"/>
            <a:ext cx="4160044" cy="1039986"/>
          </a:xfrm>
        </p:spPr>
        <p:txBody>
          <a:bodyPr/>
          <a:lstStyle/>
          <a:p>
            <a:pPr algn="r"/>
            <a:r>
              <a:rPr lang="en-US" dirty="0"/>
              <a:t>Launch your apprenticeship program in the new industry and begin enrolling apprentices.</a:t>
            </a:r>
          </a:p>
        </p:txBody>
      </p:sp>
      <p:sp>
        <p:nvSpPr>
          <p:cNvPr id="5" name="Text Placeholder 4"/>
          <p:cNvSpPr>
            <a:spLocks noGrp="1"/>
          </p:cNvSpPr>
          <p:nvPr>
            <p:ph type="body" sz="quarter" idx="3"/>
          </p:nvPr>
        </p:nvSpPr>
        <p:spPr>
          <a:xfrm>
            <a:off x="7407085" y="2968738"/>
            <a:ext cx="4160044" cy="1089695"/>
          </a:xfrm>
        </p:spPr>
        <p:txBody>
          <a:bodyPr/>
          <a:lstStyle/>
          <a:p>
            <a:pPr algn="r"/>
            <a:r>
              <a:rPr lang="en-US" dirty="0"/>
              <a:t>Send an email request to your FPO.</a:t>
            </a:r>
          </a:p>
        </p:txBody>
      </p:sp>
      <p:sp>
        <p:nvSpPr>
          <p:cNvPr id="9" name="Text Placeholder 8"/>
          <p:cNvSpPr>
            <a:spLocks noGrp="1"/>
          </p:cNvSpPr>
          <p:nvPr>
            <p:ph type="body" idx="16"/>
          </p:nvPr>
        </p:nvSpPr>
        <p:spPr>
          <a:xfrm>
            <a:off x="1869002" y="4546947"/>
            <a:ext cx="4160044" cy="1415441"/>
          </a:xfrm>
        </p:spPr>
        <p:txBody>
          <a:bodyPr>
            <a:normAutofit/>
          </a:bodyPr>
          <a:lstStyle/>
          <a:p>
            <a:pPr algn="r"/>
            <a:r>
              <a:rPr lang="en-US" dirty="0"/>
              <a:t>Write a formal letter of request to the Grant Officer, provide justification, and signed by your Authorized Representative</a:t>
            </a:r>
          </a:p>
        </p:txBody>
      </p:sp>
      <p:sp>
        <p:nvSpPr>
          <p:cNvPr id="10" name="Text Placeholder 9"/>
          <p:cNvSpPr>
            <a:spLocks noGrp="1"/>
          </p:cNvSpPr>
          <p:nvPr>
            <p:ph type="body" sz="quarter" idx="17"/>
          </p:nvPr>
        </p:nvSpPr>
        <p:spPr>
          <a:xfrm>
            <a:off x="7407085" y="4546947"/>
            <a:ext cx="4160044" cy="1415441"/>
          </a:xfrm>
        </p:spPr>
        <p:txBody>
          <a:bodyPr>
            <a:normAutofit/>
          </a:bodyPr>
          <a:lstStyle/>
          <a:p>
            <a:pPr algn="r"/>
            <a:r>
              <a:rPr lang="en-US" dirty="0"/>
              <a:t>Reach out to your employer partners to determine if the new industry or occupation is in-demand. </a:t>
            </a:r>
          </a:p>
        </p:txBody>
      </p:sp>
      <p:sp>
        <p:nvSpPr>
          <p:cNvPr id="2" name="Slide Number Placeholder 1"/>
          <p:cNvSpPr>
            <a:spLocks noGrp="1"/>
          </p:cNvSpPr>
          <p:nvPr>
            <p:ph type="sldNum" sz="quarter" idx="4294967295"/>
          </p:nvPr>
        </p:nvSpPr>
        <p:spPr>
          <a:xfrm>
            <a:off x="11537950" y="6356350"/>
            <a:ext cx="654050" cy="365125"/>
          </a:xfrm>
        </p:spPr>
        <p:txBody>
          <a:bodyPr/>
          <a:lstStyle/>
          <a:p>
            <a:pPr algn="r" defTabSz="457200">
              <a:defRPr/>
            </a:pPr>
            <a:fld id="{706D636C-90A3-4979-BA37-BAB384B22101}" type="slidenum">
              <a:rPr lang="en-US" sz="1400" b="0" smtClean="0">
                <a:solidFill>
                  <a:srgbClr val="303030">
                    <a:lumMod val="75000"/>
                    <a:lumOff val="25000"/>
                  </a:srgbClr>
                </a:solidFill>
                <a:latin typeface="Arial" panose="020B0604020202020204"/>
              </a:rPr>
              <a:pPr algn="r" defTabSz="457200">
                <a:defRPr/>
              </a:pPr>
              <a:t>62</a:t>
            </a:fld>
            <a:endParaRPr lang="en-US" sz="1400" b="0">
              <a:solidFill>
                <a:srgbClr val="303030">
                  <a:lumMod val="75000"/>
                  <a:lumOff val="25000"/>
                </a:srgbClr>
              </a:solidFill>
              <a:latin typeface="Arial" panose="020B0604020202020204"/>
            </a:endParaRPr>
          </a:p>
        </p:txBody>
      </p:sp>
      <p:sp>
        <p:nvSpPr>
          <p:cNvPr id="13" name="Rectangle 12"/>
          <p:cNvSpPr/>
          <p:nvPr/>
        </p:nvSpPr>
        <p:spPr>
          <a:xfrm>
            <a:off x="1264349" y="2968738"/>
            <a:ext cx="60465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p>
        </p:txBody>
      </p:sp>
      <p:sp>
        <p:nvSpPr>
          <p:cNvPr id="14" name="Rectangle 13"/>
          <p:cNvSpPr/>
          <p:nvPr/>
        </p:nvSpPr>
        <p:spPr>
          <a:xfrm>
            <a:off x="1200020" y="4713801"/>
            <a:ext cx="57259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p>
        </p:txBody>
      </p:sp>
      <p:sp>
        <p:nvSpPr>
          <p:cNvPr id="15" name="Rectangle 14"/>
          <p:cNvSpPr/>
          <p:nvPr/>
        </p:nvSpPr>
        <p:spPr>
          <a:xfrm>
            <a:off x="6828882" y="2919029"/>
            <a:ext cx="55175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Rectangle 15"/>
          <p:cNvSpPr/>
          <p:nvPr/>
        </p:nvSpPr>
        <p:spPr>
          <a:xfrm>
            <a:off x="6794417" y="4862104"/>
            <a:ext cx="62068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p>
        </p:txBody>
      </p:sp>
    </p:spTree>
    <p:extLst>
      <p:ext uri="{BB962C8B-B14F-4D97-AF65-F5344CB8AC3E}">
        <p14:creationId xmlns:p14="http://schemas.microsoft.com/office/powerpoint/2010/main" val="2359833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63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1898586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Reporting Guidance</a:t>
            </a:r>
          </a:p>
        </p:txBody>
      </p:sp>
      <p:sp>
        <p:nvSpPr>
          <p:cNvPr id="4" name="Subtitle 3"/>
          <p:cNvSpPr>
            <a:spLocks noGrp="1"/>
          </p:cNvSpPr>
          <p:nvPr>
            <p:ph type="body" idx="1"/>
          </p:nvPr>
        </p:nvSpPr>
        <p:spPr/>
        <p:txBody>
          <a:bodyPr/>
          <a:lstStyle/>
          <a:p>
            <a:r>
              <a:rPr lang="en-US" dirty="0"/>
              <a:t>Speaker: Gregory Scheib</a:t>
            </a:r>
          </a:p>
        </p:txBody>
      </p:sp>
    </p:spTree>
    <p:extLst>
      <p:ext uri="{BB962C8B-B14F-4D97-AF65-F5344CB8AC3E}">
        <p14:creationId xmlns:p14="http://schemas.microsoft.com/office/powerpoint/2010/main" val="2289294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65</a:t>
            </a:fld>
            <a:endParaRPr lang="en-US"/>
          </a:p>
        </p:txBody>
      </p:sp>
      <p:sp>
        <p:nvSpPr>
          <p:cNvPr id="3" name="Title 2"/>
          <p:cNvSpPr>
            <a:spLocks noGrp="1"/>
          </p:cNvSpPr>
          <p:nvPr>
            <p:ph type="title"/>
          </p:nvPr>
        </p:nvSpPr>
        <p:spPr/>
        <p:txBody>
          <a:bodyPr/>
          <a:lstStyle/>
          <a:p>
            <a:r>
              <a:rPr lang="en-US" dirty="0"/>
              <a:t>The Value of Reporting</a:t>
            </a:r>
          </a:p>
        </p:txBody>
      </p:sp>
      <p:sp>
        <p:nvSpPr>
          <p:cNvPr id="4" name="Text Placeholder 3"/>
          <p:cNvSpPr>
            <a:spLocks noGrp="1"/>
          </p:cNvSpPr>
          <p:nvPr>
            <p:ph type="body" idx="1"/>
          </p:nvPr>
        </p:nvSpPr>
        <p:spPr>
          <a:xfrm>
            <a:off x="470586" y="1013990"/>
            <a:ext cx="5212080" cy="823912"/>
          </a:xfrm>
        </p:spPr>
        <p:txBody>
          <a:bodyPr/>
          <a:lstStyle/>
          <a:p>
            <a:r>
              <a:rPr lang="en-US" b="1" dirty="0"/>
              <a:t>Department of Labor</a:t>
            </a:r>
          </a:p>
        </p:txBody>
      </p:sp>
      <p:sp>
        <p:nvSpPr>
          <p:cNvPr id="5" name="Content Placeholder 4"/>
          <p:cNvSpPr>
            <a:spLocks noGrp="1"/>
          </p:cNvSpPr>
          <p:nvPr>
            <p:ph sz="half" idx="2"/>
          </p:nvPr>
        </p:nvSpPr>
        <p:spPr>
          <a:xfrm>
            <a:off x="582346" y="1989878"/>
            <a:ext cx="5212080" cy="4199785"/>
          </a:xfrm>
        </p:spPr>
        <p:txBody>
          <a:bodyPr/>
          <a:lstStyle/>
          <a:p>
            <a:r>
              <a:rPr lang="en-US" dirty="0"/>
              <a:t>Report the success of high profile programs to Congress, Administration, OMB, GAO, etc.</a:t>
            </a:r>
          </a:p>
          <a:p>
            <a:r>
              <a:rPr lang="en-US" dirty="0"/>
              <a:t>Inform the design of future grant investments</a:t>
            </a:r>
          </a:p>
          <a:p>
            <a:r>
              <a:rPr lang="en-US" dirty="0"/>
              <a:t>Demonstrate the impact of these grant investments</a:t>
            </a:r>
          </a:p>
          <a:p>
            <a:r>
              <a:rPr lang="en-US" dirty="0"/>
              <a:t>Capture effective program design models and service delivery strategies.</a:t>
            </a:r>
          </a:p>
          <a:p>
            <a:endParaRPr lang="en-US" dirty="0"/>
          </a:p>
        </p:txBody>
      </p:sp>
      <p:sp>
        <p:nvSpPr>
          <p:cNvPr id="6" name="Text Placeholder 5"/>
          <p:cNvSpPr>
            <a:spLocks noGrp="1"/>
          </p:cNvSpPr>
          <p:nvPr>
            <p:ph type="body" sz="quarter" idx="3"/>
          </p:nvPr>
        </p:nvSpPr>
        <p:spPr/>
        <p:txBody>
          <a:bodyPr/>
          <a:lstStyle/>
          <a:p>
            <a:r>
              <a:rPr lang="en-US" b="1" dirty="0"/>
              <a:t>Closing</a:t>
            </a:r>
            <a:r>
              <a:rPr lang="en-US" dirty="0"/>
              <a:t> </a:t>
            </a:r>
            <a:r>
              <a:rPr lang="en-US" b="1" dirty="0"/>
              <a:t>the</a:t>
            </a:r>
            <a:r>
              <a:rPr lang="en-US" dirty="0"/>
              <a:t> </a:t>
            </a:r>
            <a:r>
              <a:rPr lang="en-US" b="1" dirty="0"/>
              <a:t>Skills</a:t>
            </a:r>
            <a:r>
              <a:rPr lang="en-US" dirty="0"/>
              <a:t> </a:t>
            </a:r>
            <a:r>
              <a:rPr lang="en-US" b="1" dirty="0"/>
              <a:t>Gap</a:t>
            </a:r>
            <a:r>
              <a:rPr lang="en-US" dirty="0"/>
              <a:t> </a:t>
            </a:r>
            <a:r>
              <a:rPr lang="en-US" b="1" dirty="0"/>
              <a:t>Grantees</a:t>
            </a:r>
          </a:p>
        </p:txBody>
      </p:sp>
      <p:sp>
        <p:nvSpPr>
          <p:cNvPr id="7" name="Content Placeholder 6"/>
          <p:cNvSpPr>
            <a:spLocks noGrp="1"/>
          </p:cNvSpPr>
          <p:nvPr>
            <p:ph sz="quarter" idx="4"/>
          </p:nvPr>
        </p:nvSpPr>
        <p:spPr>
          <a:xfrm>
            <a:off x="6172200" y="1989878"/>
            <a:ext cx="5865400" cy="4543002"/>
          </a:xfrm>
        </p:spPr>
        <p:txBody>
          <a:bodyPr/>
          <a:lstStyle/>
          <a:p>
            <a:pPr>
              <a:spcBef>
                <a:spcPts val="1200"/>
              </a:spcBef>
              <a:spcAft>
                <a:spcPts val="1200"/>
              </a:spcAft>
              <a:buFont typeface="Arial" pitchFamily="34" charset="0"/>
              <a:buChar char="•"/>
              <a:defRPr/>
            </a:pPr>
            <a:r>
              <a:rPr lang="en-US" dirty="0"/>
              <a:t>Demonstrate grant outcomes to investors and partners</a:t>
            </a:r>
          </a:p>
          <a:p>
            <a:pPr>
              <a:spcBef>
                <a:spcPts val="1200"/>
              </a:spcBef>
              <a:spcAft>
                <a:spcPts val="1200"/>
              </a:spcAft>
              <a:buFont typeface="Arial" pitchFamily="34" charset="0"/>
              <a:buChar char="•"/>
              <a:defRPr/>
            </a:pPr>
            <a:r>
              <a:rPr lang="en-US" dirty="0"/>
              <a:t>Illustrate Return on Investment (ROI) to employer partners</a:t>
            </a:r>
          </a:p>
          <a:p>
            <a:pPr>
              <a:spcBef>
                <a:spcPts val="1200"/>
              </a:spcBef>
              <a:spcAft>
                <a:spcPts val="1200"/>
              </a:spcAft>
              <a:buFont typeface="Arial" pitchFamily="34" charset="0"/>
              <a:buChar char="•"/>
              <a:defRPr/>
            </a:pPr>
            <a:r>
              <a:rPr lang="en-US" dirty="0"/>
              <a:t>Build additional strategic partnerships and leveraging resources</a:t>
            </a:r>
          </a:p>
          <a:p>
            <a:pPr>
              <a:spcBef>
                <a:spcPts val="1200"/>
              </a:spcBef>
              <a:spcAft>
                <a:spcPts val="1200"/>
              </a:spcAft>
              <a:buFont typeface="Arial" pitchFamily="34" charset="0"/>
              <a:buChar char="•"/>
              <a:defRPr/>
            </a:pPr>
            <a:r>
              <a:rPr lang="en-US" dirty="0"/>
              <a:t>Sustainability of the project and partnership</a:t>
            </a:r>
          </a:p>
          <a:p>
            <a:pPr>
              <a:spcBef>
                <a:spcPts val="1200"/>
              </a:spcBef>
              <a:spcAft>
                <a:spcPts val="1200"/>
              </a:spcAft>
              <a:buFont typeface="Arial" pitchFamily="34" charset="0"/>
              <a:buChar char="•"/>
              <a:defRPr/>
            </a:pPr>
            <a:r>
              <a:rPr lang="en-US" dirty="0"/>
              <a:t>Continuously improve program design to meet the needs of participants</a:t>
            </a:r>
          </a:p>
          <a:p>
            <a:pPr marL="0" indent="0">
              <a:buNone/>
            </a:pPr>
            <a:endParaRPr lang="en-US" dirty="0"/>
          </a:p>
        </p:txBody>
      </p:sp>
    </p:spTree>
    <p:extLst>
      <p:ext uri="{BB962C8B-B14F-4D97-AF65-F5344CB8AC3E}">
        <p14:creationId xmlns:p14="http://schemas.microsoft.com/office/powerpoint/2010/main" val="173568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n-US" sz="2800" b="1" dirty="0"/>
              <a:t>Apprenticeships Closing the Skills Gap grantees are required to submit performance progress reports </a:t>
            </a:r>
            <a:r>
              <a:rPr lang="en-US" sz="2800" b="1" u="sng" dirty="0"/>
              <a:t>quarterly</a:t>
            </a:r>
            <a:r>
              <a:rPr lang="en-US" sz="2800" b="1" dirty="0"/>
              <a:t> to ETA, including a final report. </a:t>
            </a:r>
          </a:p>
          <a:p>
            <a:pPr marL="0" indent="0">
              <a:spcBef>
                <a:spcPts val="600"/>
              </a:spcBef>
              <a:spcAft>
                <a:spcPts val="600"/>
              </a:spcAft>
              <a:buNone/>
            </a:pPr>
            <a:r>
              <a:rPr lang="en-US" sz="2800" b="1" dirty="0"/>
              <a:t>These reports are:  </a:t>
            </a:r>
          </a:p>
          <a:p>
            <a:pPr marL="0" indent="0">
              <a:spcBef>
                <a:spcPts val="600"/>
              </a:spcBef>
              <a:spcAft>
                <a:spcPts val="600"/>
              </a:spcAft>
              <a:buNone/>
            </a:pPr>
            <a:endParaRPr lang="en-US" sz="1050" b="1" dirty="0"/>
          </a:p>
          <a:p>
            <a:pPr lvl="1">
              <a:lnSpc>
                <a:spcPct val="80000"/>
              </a:lnSpc>
              <a:spcBef>
                <a:spcPts val="600"/>
              </a:spcBef>
              <a:spcAft>
                <a:spcPts val="600"/>
              </a:spcAft>
              <a:defRPr/>
            </a:pPr>
            <a:r>
              <a:rPr lang="en-US" sz="2800" b="1" dirty="0">
                <a:solidFill>
                  <a:schemeClr val="tx1"/>
                </a:solidFill>
              </a:rPr>
              <a:t>Quarterly Progress Report</a:t>
            </a:r>
          </a:p>
          <a:p>
            <a:pPr lvl="2">
              <a:lnSpc>
                <a:spcPct val="80000"/>
              </a:lnSpc>
              <a:spcBef>
                <a:spcPts val="600"/>
              </a:spcBef>
              <a:spcAft>
                <a:spcPts val="600"/>
              </a:spcAft>
              <a:defRPr/>
            </a:pPr>
            <a:r>
              <a:rPr lang="en-US" sz="2400" dirty="0">
                <a:solidFill>
                  <a:schemeClr val="tx1"/>
                </a:solidFill>
              </a:rPr>
              <a:t>Includes performance report (Quarterly Performance Report)</a:t>
            </a:r>
          </a:p>
          <a:p>
            <a:pPr lvl="2">
              <a:lnSpc>
                <a:spcPct val="80000"/>
              </a:lnSpc>
              <a:spcBef>
                <a:spcPts val="600"/>
              </a:spcBef>
              <a:spcAft>
                <a:spcPts val="600"/>
              </a:spcAft>
              <a:defRPr/>
            </a:pPr>
            <a:r>
              <a:rPr lang="en-US" sz="2400" dirty="0">
                <a:solidFill>
                  <a:schemeClr val="tx1"/>
                </a:solidFill>
              </a:rPr>
              <a:t>Includes narrative report  (Quarterly Narrative Report)</a:t>
            </a:r>
          </a:p>
          <a:p>
            <a:pPr lvl="1">
              <a:lnSpc>
                <a:spcPct val="80000"/>
              </a:lnSpc>
              <a:spcBef>
                <a:spcPts val="600"/>
              </a:spcBef>
              <a:spcAft>
                <a:spcPts val="600"/>
              </a:spcAft>
              <a:defRPr/>
            </a:pPr>
            <a:r>
              <a:rPr lang="en-US" sz="2800" b="1" dirty="0">
                <a:solidFill>
                  <a:schemeClr val="tx1"/>
                </a:solidFill>
              </a:rPr>
              <a:t>Final Report</a:t>
            </a:r>
          </a:p>
          <a:p>
            <a:endParaRPr lang="en-US" sz="2800"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66</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688881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Progress Report</a:t>
            </a:r>
          </a:p>
        </p:txBody>
      </p:sp>
      <p:sp>
        <p:nvSpPr>
          <p:cNvPr id="3" name="Content Placeholder 2"/>
          <p:cNvSpPr>
            <a:spLocks noGrp="1"/>
          </p:cNvSpPr>
          <p:nvPr>
            <p:ph idx="1"/>
          </p:nvPr>
        </p:nvSpPr>
        <p:spPr>
          <a:xfrm>
            <a:off x="769963" y="944880"/>
            <a:ext cx="10461574" cy="5516880"/>
          </a:xfrm>
        </p:spPr>
        <p:txBody>
          <a:bodyPr>
            <a:noAutofit/>
          </a:bodyPr>
          <a:lstStyle/>
          <a:p>
            <a:pPr marL="0" indent="0">
              <a:lnSpc>
                <a:spcPct val="110000"/>
              </a:lnSpc>
              <a:spcBef>
                <a:spcPts val="0"/>
              </a:spcBef>
              <a:buNone/>
              <a:defRPr/>
            </a:pPr>
            <a:r>
              <a:rPr lang="en-US" sz="2800" b="1" dirty="0">
                <a:latin typeface="Calibri"/>
              </a:rPr>
              <a:t>Each grantee must submit a Quarterly Progress Report</a:t>
            </a:r>
          </a:p>
          <a:p>
            <a:pPr marL="285750" lvl="1">
              <a:lnSpc>
                <a:spcPct val="110000"/>
              </a:lnSpc>
              <a:spcBef>
                <a:spcPts val="1200"/>
              </a:spcBef>
              <a:defRPr/>
            </a:pPr>
            <a:r>
              <a:rPr lang="en-US" dirty="0">
                <a:solidFill>
                  <a:schemeClr val="tx1"/>
                </a:solidFill>
                <a:latin typeface="Calibri"/>
              </a:rPr>
              <a:t>Due no later than 45 days after the end of a quarter</a:t>
            </a:r>
          </a:p>
          <a:p>
            <a:pPr marL="285750" lvl="1">
              <a:spcBef>
                <a:spcPts val="0"/>
              </a:spcBef>
              <a:defRPr/>
            </a:pPr>
            <a:r>
              <a:rPr lang="en-US" i="1" dirty="0">
                <a:solidFill>
                  <a:schemeClr val="tx1"/>
                </a:solidFill>
                <a:latin typeface="Calibri"/>
              </a:rPr>
              <a:t>More information and training will be provided</a:t>
            </a:r>
          </a:p>
          <a:p>
            <a:pPr marL="285750" lvl="1">
              <a:spcBef>
                <a:spcPts val="0"/>
              </a:spcBef>
              <a:defRPr/>
            </a:pPr>
            <a:endParaRPr lang="en-US" b="1" i="1" dirty="0">
              <a:solidFill>
                <a:schemeClr val="tx1"/>
              </a:solidFill>
              <a:latin typeface="Calibri"/>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a:p>
            <a:pPr marL="0" indent="0">
              <a:spcBef>
                <a:spcPts val="600"/>
              </a:spcBef>
              <a:buNone/>
            </a:pPr>
            <a:endParaRPr lang="en-US" sz="2000" b="1" dirty="0">
              <a:solidFill>
                <a:srgbClr val="C00000"/>
              </a:solidFill>
            </a:endParaRPr>
          </a:p>
          <a:p>
            <a:pPr marL="0" indent="0" algn="ctr">
              <a:spcBef>
                <a:spcPts val="600"/>
              </a:spcBef>
              <a:buNone/>
            </a:pPr>
            <a:r>
              <a:rPr lang="en-US" sz="2400" b="1" dirty="0">
                <a:solidFill>
                  <a:srgbClr val="C00000"/>
                </a:solidFill>
              </a:rPr>
              <a:t>Your 1</a:t>
            </a:r>
            <a:r>
              <a:rPr lang="en-US" sz="2400" b="1" baseline="30000" dirty="0">
                <a:solidFill>
                  <a:srgbClr val="C00000"/>
                </a:solidFill>
              </a:rPr>
              <a:t>st</a:t>
            </a:r>
            <a:r>
              <a:rPr lang="en-US" sz="2400" b="1" dirty="0">
                <a:solidFill>
                  <a:srgbClr val="C00000"/>
                </a:solidFill>
              </a:rPr>
              <a:t> progress report is due no later than May 15, 2020</a:t>
            </a:r>
          </a:p>
          <a:p>
            <a:pPr marL="285750" indent="-285750" algn="ctr">
              <a:lnSpc>
                <a:spcPct val="100000"/>
              </a:lnSpc>
              <a:spcBef>
                <a:spcPts val="600"/>
              </a:spcBef>
              <a:buFont typeface="Wingdings" panose="05000000000000000000" pitchFamily="2" charset="2"/>
              <a:buChar char="Ø"/>
            </a:pPr>
            <a:r>
              <a:rPr lang="en-US" sz="2400" b="1" dirty="0">
                <a:solidFill>
                  <a:srgbClr val="C00000"/>
                </a:solidFill>
              </a:rPr>
              <a:t>Covers activities from March 1 through March 31</a:t>
            </a:r>
            <a:r>
              <a:rPr lang="en-US" sz="2400" b="1" baseline="30000" dirty="0">
                <a:solidFill>
                  <a:srgbClr val="C00000"/>
                </a:solidFill>
              </a:rPr>
              <a:t>st</a:t>
            </a:r>
            <a:r>
              <a:rPr lang="en-US" sz="2400" b="1" dirty="0">
                <a:solidFill>
                  <a:srgbClr val="C00000"/>
                </a:solidFill>
              </a:rPr>
              <a:t>. </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67</a:t>
            </a:fld>
            <a:endParaRPr lang="en-US" sz="1400" b="0">
              <a:solidFill>
                <a:srgbClr val="303030">
                  <a:lumMod val="75000"/>
                  <a:lumOff val="25000"/>
                </a:srgbClr>
              </a:solidFill>
              <a:latin typeface="Arial" panose="020B0604020202020204"/>
            </a:endParaRPr>
          </a:p>
        </p:txBody>
      </p:sp>
      <p:graphicFrame>
        <p:nvGraphicFramePr>
          <p:cNvPr id="6" name="Table 5"/>
          <p:cNvGraphicFramePr>
            <a:graphicFrameLocks noGrp="1"/>
          </p:cNvGraphicFramePr>
          <p:nvPr>
            <p:extLst>
              <p:ext uri="{D42A27DB-BD31-4B8C-83A1-F6EECF244321}">
                <p14:modId xmlns:p14="http://schemas.microsoft.com/office/powerpoint/2010/main" val="4180392477"/>
              </p:ext>
            </p:extLst>
          </p:nvPr>
        </p:nvGraphicFramePr>
        <p:xfrm>
          <a:off x="1309753" y="2668046"/>
          <a:ext cx="9381994" cy="2737819"/>
        </p:xfrm>
        <a:graphic>
          <a:graphicData uri="http://schemas.openxmlformats.org/drawingml/2006/table">
            <a:tbl>
              <a:tblPr firstRow="1" firstCol="1" bandRow="1"/>
              <a:tblGrid>
                <a:gridCol w="3042181">
                  <a:extLst>
                    <a:ext uri="{9D8B030D-6E8A-4147-A177-3AD203B41FA5}">
                      <a16:colId xmlns:a16="http://schemas.microsoft.com/office/drawing/2014/main" val="20000"/>
                    </a:ext>
                  </a:extLst>
                </a:gridCol>
                <a:gridCol w="2693840">
                  <a:extLst>
                    <a:ext uri="{9D8B030D-6E8A-4147-A177-3AD203B41FA5}">
                      <a16:colId xmlns:a16="http://schemas.microsoft.com/office/drawing/2014/main" val="20001"/>
                    </a:ext>
                  </a:extLst>
                </a:gridCol>
                <a:gridCol w="3645973">
                  <a:extLst>
                    <a:ext uri="{9D8B030D-6E8A-4147-A177-3AD203B41FA5}">
                      <a16:colId xmlns:a16="http://schemas.microsoft.com/office/drawing/2014/main" val="20002"/>
                    </a:ext>
                  </a:extLst>
                </a:gridCol>
              </a:tblGrid>
              <a:tr h="846625">
                <a:tc>
                  <a:txBody>
                    <a:bodyPr/>
                    <a:lstStyle/>
                    <a:p>
                      <a:pPr marL="0" marR="0" algn="ctr">
                        <a:lnSpc>
                          <a:spcPct val="115000"/>
                        </a:lnSpc>
                        <a:spcBef>
                          <a:spcPts val="0"/>
                        </a:spcBef>
                        <a:spcAft>
                          <a:spcPts val="0"/>
                        </a:spcAft>
                      </a:pPr>
                      <a:r>
                        <a:rPr lang="en-US" sz="2000" b="1" dirty="0">
                          <a:effectLst/>
                          <a:latin typeface="Calibri"/>
                          <a:ea typeface="Calibri"/>
                          <a:cs typeface="Times New Roman"/>
                        </a:rPr>
                        <a:t>Quarter End Date</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Progress Report Due Date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Report Activities Occurring Between</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67156">
                <a:tc>
                  <a:txBody>
                    <a:bodyPr/>
                    <a:lstStyle/>
                    <a:p>
                      <a:pPr marL="0" marR="0" algn="ctr">
                        <a:lnSpc>
                          <a:spcPct val="115000"/>
                        </a:lnSpc>
                        <a:spcBef>
                          <a:spcPts val="0"/>
                        </a:spcBef>
                        <a:spcAft>
                          <a:spcPts val="0"/>
                        </a:spcAft>
                      </a:pPr>
                      <a:r>
                        <a:rPr lang="en-US" sz="2000" b="1" dirty="0">
                          <a:effectLst/>
                          <a:latin typeface="Calibri"/>
                          <a:ea typeface="Calibri"/>
                          <a:cs typeface="Times New Roman"/>
                        </a:rPr>
                        <a:t>March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May 15</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January 1 – March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67156">
                <a:tc>
                  <a:txBody>
                    <a:bodyPr/>
                    <a:lstStyle/>
                    <a:p>
                      <a:pPr marL="0" marR="0" algn="ctr">
                        <a:lnSpc>
                          <a:spcPct val="115000"/>
                        </a:lnSpc>
                        <a:spcBef>
                          <a:spcPts val="0"/>
                        </a:spcBef>
                        <a:spcAft>
                          <a:spcPts val="0"/>
                        </a:spcAft>
                      </a:pPr>
                      <a:r>
                        <a:rPr lang="en-US" sz="2000" b="1" dirty="0">
                          <a:effectLst/>
                          <a:latin typeface="Calibri"/>
                          <a:ea typeface="Calibri"/>
                          <a:cs typeface="Times New Roman"/>
                        </a:rPr>
                        <a:t>June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August 14</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April 1 – June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89726">
                <a:tc>
                  <a:txBody>
                    <a:bodyPr/>
                    <a:lstStyle/>
                    <a:p>
                      <a:pPr marL="0" marR="0" algn="ctr">
                        <a:lnSpc>
                          <a:spcPct val="115000"/>
                        </a:lnSpc>
                        <a:spcBef>
                          <a:spcPts val="0"/>
                        </a:spcBef>
                        <a:spcAft>
                          <a:spcPts val="0"/>
                        </a:spcAft>
                      </a:pPr>
                      <a:r>
                        <a:rPr lang="en-US" sz="2000" b="1" dirty="0">
                          <a:effectLst/>
                          <a:latin typeface="Calibri"/>
                          <a:ea typeface="Calibri"/>
                          <a:cs typeface="Times New Roman"/>
                        </a:rPr>
                        <a:t>September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November 14</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July 1 – September 30</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67156">
                <a:tc>
                  <a:txBody>
                    <a:bodyPr/>
                    <a:lstStyle/>
                    <a:p>
                      <a:pPr marL="0" marR="0" algn="ctr">
                        <a:lnSpc>
                          <a:spcPct val="115000"/>
                        </a:lnSpc>
                        <a:spcBef>
                          <a:spcPts val="0"/>
                        </a:spcBef>
                        <a:spcAft>
                          <a:spcPts val="0"/>
                        </a:spcAft>
                      </a:pPr>
                      <a:r>
                        <a:rPr lang="en-US" sz="2000" b="1" dirty="0">
                          <a:effectLst/>
                          <a:latin typeface="Calibri"/>
                          <a:ea typeface="Calibri"/>
                          <a:cs typeface="Times New Roman"/>
                        </a:rPr>
                        <a:t>December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February 14</a:t>
                      </a:r>
                      <a:endParaRPr lang="en-US" sz="20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October 1 – December 31</a:t>
                      </a:r>
                      <a:endParaRPr lang="en-US" sz="20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6963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6872809" y="1596073"/>
          <a:ext cx="3543237" cy="34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Quarterly Progress Reports</a:t>
            </a:r>
          </a:p>
        </p:txBody>
      </p:sp>
      <p:sp>
        <p:nvSpPr>
          <p:cNvPr id="5" name="Content Placeholder 4"/>
          <p:cNvSpPr>
            <a:spLocks noGrp="1"/>
          </p:cNvSpPr>
          <p:nvPr>
            <p:ph idx="1"/>
          </p:nvPr>
        </p:nvSpPr>
        <p:spPr>
          <a:xfrm>
            <a:off x="568620" y="1090178"/>
            <a:ext cx="5715206" cy="4406348"/>
          </a:xfrm>
        </p:spPr>
        <p:txBody>
          <a:bodyPr>
            <a:noAutofit/>
          </a:bodyPr>
          <a:lstStyle/>
          <a:p>
            <a:r>
              <a:rPr lang="en-US" sz="3200" dirty="0"/>
              <a:t>Submitted </a:t>
            </a:r>
            <a:r>
              <a:rPr lang="en-US" sz="3200" dirty="0">
                <a:solidFill>
                  <a:schemeClr val="tx1"/>
                </a:solidFill>
              </a:rPr>
              <a:t>through the Workforce Integrated Performance System (WIPS).</a:t>
            </a:r>
            <a:endParaRPr lang="en-US" sz="3200" dirty="0"/>
          </a:p>
          <a:p>
            <a:r>
              <a:rPr lang="en-US" sz="3200" dirty="0"/>
              <a:t>Progress reports in WIPS:</a:t>
            </a:r>
          </a:p>
          <a:p>
            <a:pPr marL="914400" lvl="1" indent="-457200">
              <a:buFont typeface="+mj-lt"/>
              <a:buAutoNum type="arabicPeriod"/>
            </a:pPr>
            <a:r>
              <a:rPr lang="en-US" sz="2800" dirty="0"/>
              <a:t>Data file = Quarterly Performance Report (QPR)</a:t>
            </a:r>
          </a:p>
          <a:p>
            <a:pPr marL="914400" lvl="1" indent="-457200">
              <a:buFont typeface="+mj-lt"/>
              <a:buAutoNum type="arabicPeriod"/>
            </a:pPr>
            <a:r>
              <a:rPr lang="en-US" sz="2800" dirty="0"/>
              <a:t>Quarterly Narrative Report (QNR)</a:t>
            </a:r>
            <a:endParaRPr lang="en-US" sz="2800" dirty="0">
              <a:solidFill>
                <a:schemeClr val="tx1"/>
              </a:solidFill>
            </a:endParaRPr>
          </a:p>
          <a:p>
            <a:pPr lvl="1"/>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68</a:t>
            </a:fld>
            <a:endParaRPr lang="en-US" sz="1400" b="0">
              <a:solidFill>
                <a:srgbClr val="303030">
                  <a:lumMod val="75000"/>
                  <a:lumOff val="25000"/>
                </a:srgbClr>
              </a:solidFill>
              <a:latin typeface="Arial" panose="020B0604020202020204"/>
            </a:endParaRPr>
          </a:p>
        </p:txBody>
      </p:sp>
      <p:sp>
        <p:nvSpPr>
          <p:cNvPr id="15" name="TextBox 14"/>
          <p:cNvSpPr txBox="1"/>
          <p:nvPr/>
        </p:nvSpPr>
        <p:spPr>
          <a:xfrm>
            <a:off x="7715788" y="1770615"/>
            <a:ext cx="1268296" cy="707886"/>
          </a:xfrm>
          <a:prstGeom prst="rect">
            <a:avLst/>
          </a:prstGeom>
          <a:noFill/>
        </p:spPr>
        <p:txBody>
          <a:bodyPr wrap="none" rtlCol="0">
            <a:spAutoFit/>
          </a:bodyPr>
          <a:lstStyle/>
          <a:p>
            <a:r>
              <a:rPr lang="en-US" sz="4000" i="1" dirty="0">
                <a:solidFill>
                  <a:srgbClr val="7030A0"/>
                </a:solidFill>
              </a:rPr>
              <a:t>WIPS</a:t>
            </a:r>
          </a:p>
        </p:txBody>
      </p:sp>
      <p:sp>
        <p:nvSpPr>
          <p:cNvPr id="3" name="TextBox 2"/>
          <p:cNvSpPr txBox="1"/>
          <p:nvPr/>
        </p:nvSpPr>
        <p:spPr>
          <a:xfrm>
            <a:off x="3086504" y="5585076"/>
            <a:ext cx="5904693" cy="830997"/>
          </a:xfrm>
          <a:prstGeom prst="rect">
            <a:avLst/>
          </a:prstGeom>
          <a:noFill/>
        </p:spPr>
        <p:txBody>
          <a:bodyPr wrap="none" rtlCol="0">
            <a:spAutoFit/>
          </a:bodyPr>
          <a:lstStyle/>
          <a:p>
            <a:pPr algn="ctr"/>
            <a:r>
              <a:rPr lang="en-US" sz="2400" b="1" dirty="0">
                <a:solidFill>
                  <a:srgbClr val="FF0000"/>
                </a:solidFill>
              </a:rPr>
              <a:t>Grantees should prepare to track and collect </a:t>
            </a:r>
          </a:p>
          <a:p>
            <a:pPr algn="ctr"/>
            <a:r>
              <a:rPr lang="en-US" sz="2400" b="1" dirty="0">
                <a:solidFill>
                  <a:srgbClr val="FF0000"/>
                </a:solidFill>
              </a:rPr>
              <a:t>participant-level data for the QPR.</a:t>
            </a:r>
          </a:p>
        </p:txBody>
      </p:sp>
      <p:sp>
        <p:nvSpPr>
          <p:cNvPr id="11" name="Rounded Rectangle 4"/>
          <p:cNvSpPr txBox="1"/>
          <p:nvPr/>
        </p:nvSpPr>
        <p:spPr>
          <a:xfrm>
            <a:off x="6872808" y="2595500"/>
            <a:ext cx="1243438" cy="697853"/>
          </a:xfrm>
          <a:prstGeom prst="rect">
            <a:avLst/>
          </a:prstGeom>
          <a:ln w="57150">
            <a:solidFill>
              <a:schemeClr val="tx1"/>
            </a:solidFill>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dirty="0">
                <a:solidFill>
                  <a:prstClr val="white"/>
                </a:solidFill>
                <a:latin typeface="Arial" panose="020B0604020202020204"/>
              </a:rPr>
              <a:t>QNR</a:t>
            </a:r>
          </a:p>
        </p:txBody>
      </p:sp>
      <p:sp>
        <p:nvSpPr>
          <p:cNvPr id="12" name="Rounded Rectangle 4"/>
          <p:cNvSpPr txBox="1"/>
          <p:nvPr/>
        </p:nvSpPr>
        <p:spPr>
          <a:xfrm>
            <a:off x="8644426" y="2595499"/>
            <a:ext cx="1243438" cy="697853"/>
          </a:xfrm>
          <a:prstGeom prst="rect">
            <a:avLst/>
          </a:prstGeom>
          <a:ln w="38100">
            <a:solidFill>
              <a:schemeClr val="tx1"/>
            </a:solidFill>
            <a:prstDash val="lgDash"/>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dirty="0">
                <a:solidFill>
                  <a:prstClr val="white"/>
                </a:solidFill>
                <a:latin typeface="Arial" panose="020B0604020202020204"/>
              </a:rPr>
              <a:t>QPR</a:t>
            </a:r>
          </a:p>
        </p:txBody>
      </p:sp>
      <p:cxnSp>
        <p:nvCxnSpPr>
          <p:cNvPr id="7" name="Straight Arrow Connector 6"/>
          <p:cNvCxnSpPr/>
          <p:nvPr/>
        </p:nvCxnSpPr>
        <p:spPr>
          <a:xfrm flipH="1" flipV="1">
            <a:off x="9229036" y="3369208"/>
            <a:ext cx="1" cy="7048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68535" y="1364075"/>
            <a:ext cx="3947511" cy="4132451"/>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516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Interim Reporting Process for the Quarter Ending 03.31.20</a:t>
            </a:r>
            <a:endParaRPr lang="en-US" dirty="0"/>
          </a:p>
        </p:txBody>
      </p:sp>
      <p:sp>
        <p:nvSpPr>
          <p:cNvPr id="3" name="Content Placeholder 2"/>
          <p:cNvSpPr>
            <a:spLocks noGrp="1"/>
          </p:cNvSpPr>
          <p:nvPr>
            <p:ph idx="1"/>
          </p:nvPr>
        </p:nvSpPr>
        <p:spPr>
          <a:xfrm>
            <a:off x="506730" y="1049255"/>
            <a:ext cx="11268710" cy="5168665"/>
          </a:xfrm>
        </p:spPr>
        <p:txBody>
          <a:bodyPr>
            <a:noAutofit/>
          </a:bodyPr>
          <a:lstStyle/>
          <a:p>
            <a:pPr marL="457200" indent="-457200">
              <a:lnSpc>
                <a:spcPct val="110000"/>
              </a:lnSpc>
              <a:buFont typeface="Wingdings" panose="05000000000000000000" pitchFamily="2" charset="2"/>
              <a:buChar char="Ø"/>
              <a:defRPr/>
            </a:pPr>
            <a:r>
              <a:rPr lang="en-US" sz="2000" b="1" dirty="0"/>
              <a:t>Grantees </a:t>
            </a:r>
            <a:r>
              <a:rPr lang="en-US" sz="2000" b="1" u="sng" dirty="0"/>
              <a:t>will</a:t>
            </a:r>
            <a:r>
              <a:rPr lang="en-US" sz="2000" b="1" dirty="0"/>
              <a:t> submit a Quarterly Narrative Report (QNR) to ETA for this quarter</a:t>
            </a:r>
          </a:p>
          <a:p>
            <a:pPr lvl="1" indent="-285750">
              <a:lnSpc>
                <a:spcPct val="110000"/>
              </a:lnSpc>
              <a:buFont typeface="Wingdings" panose="05000000000000000000" pitchFamily="2" charset="2"/>
              <a:buChar char="§"/>
              <a:defRPr/>
            </a:pPr>
            <a:r>
              <a:rPr lang="en-US" sz="2000" dirty="0">
                <a:solidFill>
                  <a:schemeClr val="tx1"/>
                </a:solidFill>
              </a:rPr>
              <a:t>Grantees will receive an interim reporting guidance email that includes the QNR Template.</a:t>
            </a:r>
          </a:p>
          <a:p>
            <a:pPr lvl="1" indent="-285750">
              <a:lnSpc>
                <a:spcPct val="110000"/>
              </a:lnSpc>
              <a:buFont typeface="Wingdings" panose="05000000000000000000" pitchFamily="2" charset="2"/>
              <a:buChar char="§"/>
              <a:defRPr/>
            </a:pPr>
            <a:r>
              <a:rPr lang="en-US" sz="2000" dirty="0">
                <a:solidFill>
                  <a:schemeClr val="tx1"/>
                </a:solidFill>
              </a:rPr>
              <a:t>QNRs will be submitted to the grant mailbox no later than the reporting due date of  May 15, 2020.</a:t>
            </a:r>
          </a:p>
          <a:p>
            <a:pPr lvl="1" indent="-285750">
              <a:lnSpc>
                <a:spcPct val="110000"/>
              </a:lnSpc>
              <a:buFont typeface="Wingdings" panose="05000000000000000000" pitchFamily="2" charset="2"/>
              <a:buChar char="§"/>
              <a:defRPr/>
            </a:pPr>
            <a:r>
              <a:rPr lang="en-US" sz="2000" dirty="0">
                <a:solidFill>
                  <a:schemeClr val="tx1"/>
                </a:solidFill>
              </a:rPr>
              <a:t>Send your QNRs to your FPOs, with a cc to </a:t>
            </a:r>
            <a:r>
              <a:rPr lang="en-US" sz="2000" dirty="0">
                <a:solidFill>
                  <a:schemeClr val="tx1"/>
                </a:solidFill>
                <a:hlinkClick r:id="rId3"/>
              </a:rPr>
              <a:t>ClosingSkillsGap@dol.gov</a:t>
            </a:r>
            <a:r>
              <a:rPr lang="en-US" sz="2000" dirty="0">
                <a:solidFill>
                  <a:schemeClr val="tx1"/>
                </a:solidFill>
              </a:rPr>
              <a:t>. </a:t>
            </a:r>
          </a:p>
          <a:p>
            <a:pPr lvl="1" indent="-285750">
              <a:lnSpc>
                <a:spcPct val="110000"/>
              </a:lnSpc>
              <a:buFont typeface="Wingdings" panose="05000000000000000000" pitchFamily="2" charset="2"/>
              <a:buChar char="§"/>
              <a:defRPr/>
            </a:pPr>
            <a:endParaRPr lang="en-US" sz="2000" dirty="0">
              <a:solidFill>
                <a:schemeClr val="tx1"/>
              </a:solidFill>
            </a:endParaRPr>
          </a:p>
          <a:p>
            <a:pPr marL="457200" indent="-457200">
              <a:lnSpc>
                <a:spcPct val="110000"/>
              </a:lnSpc>
              <a:spcBef>
                <a:spcPts val="0"/>
              </a:spcBef>
              <a:buFont typeface="Wingdings" panose="05000000000000000000" pitchFamily="2" charset="2"/>
              <a:buChar char="Ø"/>
              <a:defRPr/>
            </a:pPr>
            <a:r>
              <a:rPr lang="en-US" sz="2000" b="1" dirty="0"/>
              <a:t>Grantees </a:t>
            </a:r>
            <a:r>
              <a:rPr lang="en-US" sz="2000" b="1" u="sng" dirty="0"/>
              <a:t>will NOT </a:t>
            </a:r>
            <a:r>
              <a:rPr lang="en-US" sz="2000" b="1" dirty="0"/>
              <a:t>upload a participant data file in WIPS or submit a Quarterly Performance Report (QPR) to ETA for this reporting quarter</a:t>
            </a:r>
          </a:p>
          <a:p>
            <a:pPr marL="0" indent="0">
              <a:lnSpc>
                <a:spcPct val="110000"/>
              </a:lnSpc>
              <a:spcBef>
                <a:spcPts val="0"/>
              </a:spcBef>
              <a:buNone/>
              <a:defRPr/>
            </a:pPr>
            <a:endParaRPr lang="en-US" sz="1800" b="1" dirty="0"/>
          </a:p>
          <a:p>
            <a:pPr lvl="1" indent="-342900">
              <a:lnSpc>
                <a:spcPct val="110000"/>
              </a:lnSpc>
              <a:spcBef>
                <a:spcPts val="0"/>
              </a:spcBef>
              <a:buFont typeface="Wingdings" panose="05000000000000000000" pitchFamily="2" charset="2"/>
              <a:buChar char="§"/>
              <a:defRPr/>
            </a:pPr>
            <a:r>
              <a:rPr lang="en-US" sz="2000" dirty="0">
                <a:solidFill>
                  <a:schemeClr val="tx1"/>
                </a:solidFill>
              </a:rPr>
              <a:t>However, grantees must still collect participant-level data as it aligns with the required reporting elements for all participants served as of the start of the grant.  </a:t>
            </a:r>
          </a:p>
          <a:p>
            <a:pPr lvl="1" indent="-342900">
              <a:lnSpc>
                <a:spcPct val="110000"/>
              </a:lnSpc>
              <a:spcBef>
                <a:spcPts val="0"/>
              </a:spcBef>
              <a:buFont typeface="Wingdings" panose="05000000000000000000" pitchFamily="2" charset="2"/>
              <a:buChar char="§"/>
              <a:defRPr/>
            </a:pPr>
            <a:endParaRPr lang="en-US" sz="1800" dirty="0">
              <a:solidFill>
                <a:schemeClr val="tx1"/>
              </a:solidFill>
            </a:endParaRPr>
          </a:p>
          <a:p>
            <a:pPr lvl="1" indent="-342900">
              <a:lnSpc>
                <a:spcPct val="110000"/>
              </a:lnSpc>
              <a:spcBef>
                <a:spcPts val="0"/>
              </a:spcBef>
              <a:buFont typeface="Wingdings" panose="05000000000000000000" pitchFamily="2" charset="2"/>
              <a:buChar char="§"/>
              <a:defRPr/>
            </a:pPr>
            <a:r>
              <a:rPr lang="en-US" sz="2000" dirty="0">
                <a:solidFill>
                  <a:schemeClr val="tx1"/>
                </a:solidFill>
              </a:rPr>
              <a:t>Grantees will submit their first QPR for the quarter ending June 30, 2020, including cumulative data on all participants served to date. </a:t>
            </a:r>
            <a:endParaRPr lang="en-US" sz="1600" dirty="0">
              <a:solidFill>
                <a:schemeClr val="tx1"/>
              </a:solidFill>
            </a:endParaRPr>
          </a:p>
          <a:p>
            <a:pPr marL="400050" lvl="1" indent="0" algn="ctr">
              <a:lnSpc>
                <a:spcPct val="110000"/>
              </a:lnSpc>
              <a:buNone/>
              <a:defRPr/>
            </a:pPr>
            <a:r>
              <a:rPr lang="en-US" b="1" dirty="0">
                <a:solidFill>
                  <a:srgbClr val="FF0000"/>
                </a:solidFill>
              </a:rPr>
              <a:t>This interim guidance is </a:t>
            </a:r>
            <a:r>
              <a:rPr lang="en-US" b="1" u="sng" dirty="0">
                <a:solidFill>
                  <a:srgbClr val="FF0000"/>
                </a:solidFill>
              </a:rPr>
              <a:t>only </a:t>
            </a:r>
            <a:r>
              <a:rPr lang="en-US" b="1" dirty="0">
                <a:solidFill>
                  <a:srgbClr val="FF0000"/>
                </a:solidFill>
              </a:rPr>
              <a:t>for the quarter ending March 31, 2020.  Additional information will be provided soon.</a:t>
            </a:r>
          </a:p>
          <a:p>
            <a:endParaRPr lang="en-US" sz="1600" dirty="0"/>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a:solidFill>
                  <a:srgbClr val="303030">
                    <a:lumMod val="75000"/>
                    <a:lumOff val="25000"/>
                  </a:srgbClr>
                </a:solidFill>
                <a:latin typeface="Arial" panose="020B0604020202020204"/>
              </a:rPr>
              <a:pPr algn="r" defTabSz="457200">
                <a:defRPr/>
              </a:pPr>
              <a:t>69</a:t>
            </a:fld>
            <a:endParaRPr lang="en-US" sz="1400" b="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360200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dirty="0"/>
          </a:p>
        </p:txBody>
      </p:sp>
      <p:sp>
        <p:nvSpPr>
          <p:cNvPr id="3" name="Title 2"/>
          <p:cNvSpPr>
            <a:spLocks noGrp="1"/>
          </p:cNvSpPr>
          <p:nvPr>
            <p:ph type="title"/>
          </p:nvPr>
        </p:nvSpPr>
        <p:spPr/>
        <p:txBody>
          <a:bodyPr>
            <a:normAutofit/>
          </a:bodyPr>
          <a:lstStyle/>
          <a:p>
            <a:r>
              <a:rPr lang="en-US" sz="3600" dirty="0"/>
              <a:t>Today’s Agenda</a:t>
            </a:r>
          </a:p>
        </p:txBody>
      </p:sp>
      <p:sp>
        <p:nvSpPr>
          <p:cNvPr id="4" name="Text Placeholder 3"/>
          <p:cNvSpPr>
            <a:spLocks noGrp="1"/>
          </p:cNvSpPr>
          <p:nvPr>
            <p:ph type="body" idx="20"/>
          </p:nvPr>
        </p:nvSpPr>
        <p:spPr/>
        <p:txBody>
          <a:bodyPr/>
          <a:lstStyle/>
          <a:p>
            <a:r>
              <a:rPr lang="en-US" dirty="0"/>
              <a:t>Getting to Know You</a:t>
            </a:r>
          </a:p>
          <a:p>
            <a:r>
              <a:rPr lang="en-US" dirty="0"/>
              <a:t>Polling Questions &amp;  </a:t>
            </a:r>
          </a:p>
          <a:p>
            <a:r>
              <a:rPr lang="en-US" dirty="0"/>
              <a:t>Pop Quiz</a:t>
            </a:r>
          </a:p>
        </p:txBody>
      </p:sp>
      <p:sp>
        <p:nvSpPr>
          <p:cNvPr id="5" name="Text Placeholder 4"/>
          <p:cNvSpPr>
            <a:spLocks noGrp="1"/>
          </p:cNvSpPr>
          <p:nvPr>
            <p:ph type="body" idx="14"/>
          </p:nvPr>
        </p:nvSpPr>
        <p:spPr/>
        <p:txBody>
          <a:bodyPr/>
          <a:lstStyle/>
          <a:p>
            <a:r>
              <a:rPr lang="en-US" sz="3600" b="1" dirty="0"/>
              <a:t>Brief Chat: </a:t>
            </a:r>
          </a:p>
          <a:p>
            <a:r>
              <a:rPr lang="en-US" sz="3600" dirty="0"/>
              <a:t>ETA Grants and COVID-19</a:t>
            </a:r>
          </a:p>
        </p:txBody>
      </p:sp>
      <p:sp>
        <p:nvSpPr>
          <p:cNvPr id="6" name="Text Placeholder 5"/>
          <p:cNvSpPr>
            <a:spLocks noGrp="1"/>
          </p:cNvSpPr>
          <p:nvPr>
            <p:ph type="body" idx="19"/>
          </p:nvPr>
        </p:nvSpPr>
        <p:spPr>
          <a:xfrm>
            <a:off x="2020361" y="1020559"/>
            <a:ext cx="4803399" cy="664962"/>
          </a:xfrm>
        </p:spPr>
        <p:txBody>
          <a:bodyPr>
            <a:normAutofit/>
          </a:bodyPr>
          <a:lstStyle/>
          <a:p>
            <a:r>
              <a:rPr lang="en-US" sz="2400" dirty="0"/>
              <a:t>Grant Program Overview</a:t>
            </a:r>
          </a:p>
        </p:txBody>
      </p:sp>
      <p:sp>
        <p:nvSpPr>
          <p:cNvPr id="7" name="Text Placeholder 6"/>
          <p:cNvSpPr>
            <a:spLocks noGrp="1"/>
          </p:cNvSpPr>
          <p:nvPr>
            <p:ph type="body" idx="18"/>
          </p:nvPr>
        </p:nvSpPr>
        <p:spPr/>
        <p:txBody>
          <a:bodyPr>
            <a:normAutofit/>
          </a:bodyPr>
          <a:lstStyle/>
          <a:p>
            <a:r>
              <a:rPr lang="en-US" sz="2400" dirty="0"/>
              <a:t>The Federal Team</a:t>
            </a:r>
          </a:p>
        </p:txBody>
      </p:sp>
      <p:sp>
        <p:nvSpPr>
          <p:cNvPr id="8" name="Text Placeholder 7"/>
          <p:cNvSpPr>
            <a:spLocks noGrp="1"/>
          </p:cNvSpPr>
          <p:nvPr>
            <p:ph type="body" idx="17"/>
          </p:nvPr>
        </p:nvSpPr>
        <p:spPr/>
        <p:txBody>
          <a:bodyPr>
            <a:noAutofit/>
          </a:bodyPr>
          <a:lstStyle/>
          <a:p>
            <a:r>
              <a:rPr lang="en-US" sz="2400" dirty="0"/>
              <a:t>Grants Management: Award Package Overview</a:t>
            </a:r>
          </a:p>
        </p:txBody>
      </p:sp>
      <p:sp>
        <p:nvSpPr>
          <p:cNvPr id="9" name="Text Placeholder 8"/>
          <p:cNvSpPr>
            <a:spLocks noGrp="1"/>
          </p:cNvSpPr>
          <p:nvPr>
            <p:ph type="body" idx="16"/>
          </p:nvPr>
        </p:nvSpPr>
        <p:spPr/>
        <p:txBody>
          <a:bodyPr>
            <a:normAutofit/>
          </a:bodyPr>
          <a:lstStyle/>
          <a:p>
            <a:r>
              <a:rPr lang="en-US" sz="2400" dirty="0"/>
              <a:t>Grant Modifications</a:t>
            </a:r>
          </a:p>
        </p:txBody>
      </p:sp>
      <p:sp>
        <p:nvSpPr>
          <p:cNvPr id="10" name="Text Placeholder 9"/>
          <p:cNvSpPr>
            <a:spLocks noGrp="1"/>
          </p:cNvSpPr>
          <p:nvPr>
            <p:ph type="body" idx="15"/>
          </p:nvPr>
        </p:nvSpPr>
        <p:spPr/>
        <p:txBody>
          <a:bodyPr>
            <a:noAutofit/>
          </a:bodyPr>
          <a:lstStyle/>
          <a:p>
            <a:r>
              <a:rPr lang="en-US" sz="2400" dirty="0"/>
              <a:t>Performance Reporting Guidance</a:t>
            </a:r>
          </a:p>
        </p:txBody>
      </p:sp>
      <p:sp>
        <p:nvSpPr>
          <p:cNvPr id="11" name="Text Placeholder 10"/>
          <p:cNvSpPr>
            <a:spLocks noGrp="1"/>
          </p:cNvSpPr>
          <p:nvPr>
            <p:ph type="body" idx="1"/>
          </p:nvPr>
        </p:nvSpPr>
        <p:spPr/>
        <p:txBody>
          <a:bodyPr>
            <a:noAutofit/>
          </a:bodyPr>
          <a:lstStyle/>
          <a:p>
            <a:r>
              <a:rPr lang="en-US" sz="2400" dirty="0"/>
              <a:t>Communication Methods</a:t>
            </a:r>
          </a:p>
        </p:txBody>
      </p:sp>
    </p:spTree>
    <p:extLst>
      <p:ext uri="{BB962C8B-B14F-4D97-AF65-F5344CB8AC3E}">
        <p14:creationId xmlns:p14="http://schemas.microsoft.com/office/powerpoint/2010/main" val="2142876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70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2044263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Communication</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a:bodyPr>
          <a:lstStyle/>
          <a:p>
            <a:pPr algn="ctr"/>
            <a:r>
              <a:rPr lang="en-US" dirty="0"/>
              <a:t>Communication Plan, Point of Contact and Community of Practice</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a:xfrm>
            <a:off x="11537950" y="6356350"/>
            <a:ext cx="654050" cy="365125"/>
          </a:xfrm>
        </p:spPr>
        <p:txBody>
          <a:bodyPr/>
          <a:lstStyle/>
          <a:p>
            <a:fld id="{706D636C-90A3-4979-BA37-BAB384B22101}" type="slidenum">
              <a:rPr lang="en-US" smtClean="0"/>
              <a:pPr/>
              <a:t>71</a:t>
            </a:fld>
            <a:endParaRPr lang="en-US"/>
          </a:p>
        </p:txBody>
      </p:sp>
    </p:spTree>
    <p:custDataLst>
      <p:tags r:id="rId1"/>
    </p:custDataLst>
    <p:extLst>
      <p:ext uri="{BB962C8B-B14F-4D97-AF65-F5344CB8AC3E}">
        <p14:creationId xmlns:p14="http://schemas.microsoft.com/office/powerpoint/2010/main" val="4105527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805866" y="197659"/>
            <a:ext cx="7955280" cy="1051560"/>
          </a:xfrm>
        </p:spPr>
        <p:txBody>
          <a:bodyPr anchor="t">
            <a:normAutofit/>
          </a:bodyPr>
          <a:lstStyle/>
          <a:p>
            <a:r>
              <a:rPr lang="en-US" sz="3600" dirty="0"/>
              <a:t>Your Primary Point of Contact (POC)</a:t>
            </a:r>
          </a:p>
        </p:txBody>
      </p:sp>
      <p:sp>
        <p:nvSpPr>
          <p:cNvPr id="3" name="Content Placeholder 2">
            <a:extLst>
              <a:ext uri="{FF2B5EF4-FFF2-40B4-BE49-F238E27FC236}">
                <a16:creationId xmlns:a16="http://schemas.microsoft.com/office/drawing/2014/main" id="{F2104050-9A66-4FFE-BD45-A169890D2CCB}"/>
              </a:ext>
            </a:extLst>
          </p:cNvPr>
          <p:cNvSpPr>
            <a:spLocks noGrp="1"/>
          </p:cNvSpPr>
          <p:nvPr>
            <p:ph idx="1"/>
          </p:nvPr>
        </p:nvSpPr>
        <p:spPr/>
        <p:txBody>
          <a:bodyPr anchor="t">
            <a:noAutofit/>
          </a:bodyPr>
          <a:lstStyle/>
          <a:p>
            <a:pPr marL="0" indent="0">
              <a:spcBef>
                <a:spcPts val="0"/>
              </a:spcBef>
              <a:buNone/>
              <a:defRPr/>
            </a:pPr>
            <a:r>
              <a:rPr lang="en-US" sz="2800" b="1" dirty="0">
                <a:solidFill>
                  <a:srgbClr val="4F81BD">
                    <a:lumMod val="50000"/>
                  </a:srgbClr>
                </a:solidFill>
              </a:rPr>
              <a:t>Role of POC</a:t>
            </a:r>
          </a:p>
          <a:p>
            <a:pPr marL="0" indent="0">
              <a:spcBef>
                <a:spcPts val="0"/>
              </a:spcBef>
              <a:buNone/>
              <a:defRPr/>
            </a:pPr>
            <a:endParaRPr lang="en-US" sz="2800" dirty="0">
              <a:solidFill>
                <a:srgbClr val="4F81BD">
                  <a:lumMod val="50000"/>
                </a:srgbClr>
              </a:solidFill>
            </a:endParaRPr>
          </a:p>
          <a:p>
            <a:pPr>
              <a:spcBef>
                <a:spcPts val="0"/>
              </a:spcBef>
              <a:defRPr/>
            </a:pPr>
            <a:r>
              <a:rPr lang="en-US" sz="2800" dirty="0">
                <a:solidFill>
                  <a:srgbClr val="4F81BD">
                    <a:lumMod val="50000"/>
                  </a:srgbClr>
                </a:solidFill>
              </a:rPr>
              <a:t>Receives communication from ETA</a:t>
            </a:r>
            <a:br>
              <a:rPr lang="en-US" sz="2800" dirty="0">
                <a:solidFill>
                  <a:srgbClr val="4F81BD">
                    <a:lumMod val="50000"/>
                  </a:srgbClr>
                </a:solidFill>
              </a:rPr>
            </a:br>
            <a:endParaRPr lang="en-US" sz="2800" dirty="0">
              <a:solidFill>
                <a:srgbClr val="4F81BD">
                  <a:lumMod val="50000"/>
                </a:srgbClr>
              </a:solidFill>
            </a:endParaRPr>
          </a:p>
          <a:p>
            <a:pPr>
              <a:spcBef>
                <a:spcPts val="0"/>
              </a:spcBef>
              <a:defRPr/>
            </a:pPr>
            <a:r>
              <a:rPr lang="en-US" sz="2800" dirty="0">
                <a:solidFill>
                  <a:srgbClr val="4F81BD">
                    <a:lumMod val="50000"/>
                  </a:srgbClr>
                </a:solidFill>
              </a:rPr>
              <a:t>Is responsible for sharing information with project team and consortium members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nvPr>
        </p:nvSpPr>
        <p:spPr/>
        <p:txBody>
          <a:bodyPr/>
          <a:lstStyle/>
          <a:p>
            <a:fld id="{706D636C-90A3-4979-BA37-BAB384B22101}" type="slidenum">
              <a:rPr lang="en-US" smtClean="0"/>
              <a:pPr/>
              <a:t>72</a:t>
            </a:fld>
            <a:endParaRPr lang="en-US"/>
          </a:p>
        </p:txBody>
      </p:sp>
      <p:sp>
        <p:nvSpPr>
          <p:cNvPr id="9" name="Content Placeholder 2">
            <a:extLst>
              <a:ext uri="{FF2B5EF4-FFF2-40B4-BE49-F238E27FC236}">
                <a16:creationId xmlns:a16="http://schemas.microsoft.com/office/drawing/2014/main" id="{ACA1F0F6-279D-4E3B-8A2F-9C9502D21C11}"/>
              </a:ext>
            </a:extLst>
          </p:cNvPr>
          <p:cNvSpPr txBox="1">
            <a:spLocks/>
          </p:cNvSpPr>
          <p:nvPr/>
        </p:nvSpPr>
        <p:spPr>
          <a:xfrm>
            <a:off x="3624989" y="4247654"/>
            <a:ext cx="6584649" cy="1092063"/>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2" panose="05020102010507070707" pitchFamily="18" charset="2"/>
              <a:buChar char="ê"/>
              <a:defRPr/>
            </a:pPr>
            <a:r>
              <a:rPr lang="en-US" sz="2000" dirty="0">
                <a:solidFill>
                  <a:schemeClr val="tx2"/>
                </a:solidFill>
              </a:rPr>
              <a:t>Any time the main point of contact for your grant changes, please remember to contact the Federal Project Officer (FPO) and Program Office by email. </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2431219" y="4142479"/>
            <a:ext cx="1092063" cy="1092063"/>
          </a:xfrm>
          <a:prstGeom prst="rect">
            <a:avLst/>
          </a:prstGeom>
        </p:spPr>
      </p:pic>
    </p:spTree>
    <p:custDataLst>
      <p:tags r:id="rId1"/>
    </p:custDataLst>
    <p:extLst>
      <p:ext uri="{BB962C8B-B14F-4D97-AF65-F5344CB8AC3E}">
        <p14:creationId xmlns:p14="http://schemas.microsoft.com/office/powerpoint/2010/main" val="1127196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4153CD-AC37-4A90-9F5B-281DE0EEF41D}"/>
              </a:ext>
            </a:extLst>
          </p:cNvPr>
          <p:cNvSpPr>
            <a:spLocks noGrp="1"/>
          </p:cNvSpPr>
          <p:nvPr>
            <p:ph type="title"/>
          </p:nvPr>
        </p:nvSpPr>
        <p:spPr>
          <a:xfrm>
            <a:off x="881149" y="203785"/>
            <a:ext cx="7955280" cy="652791"/>
          </a:xfrm>
        </p:spPr>
        <p:txBody>
          <a:bodyPr anchor="t">
            <a:normAutofit/>
          </a:bodyPr>
          <a:lstStyle/>
          <a:p>
            <a:r>
              <a:rPr lang="en-US" sz="3600" dirty="0"/>
              <a:t>Communication Plan</a:t>
            </a:r>
          </a:p>
        </p:txBody>
      </p:sp>
      <p:sp>
        <p:nvSpPr>
          <p:cNvPr id="7" name="Content Placeholder 6">
            <a:extLst>
              <a:ext uri="{FF2B5EF4-FFF2-40B4-BE49-F238E27FC236}">
                <a16:creationId xmlns:a16="http://schemas.microsoft.com/office/drawing/2014/main" id="{21A91435-4976-43EA-84E0-5841018E9621}"/>
              </a:ext>
            </a:extLst>
          </p:cNvPr>
          <p:cNvSpPr>
            <a:spLocks noGrp="1"/>
          </p:cNvSpPr>
          <p:nvPr>
            <p:ph idx="1"/>
          </p:nvPr>
        </p:nvSpPr>
        <p:spPr>
          <a:xfrm>
            <a:off x="881149" y="1819942"/>
            <a:ext cx="10110124" cy="506034"/>
          </a:xfrm>
        </p:spPr>
        <p:txBody>
          <a:bodyPr>
            <a:noAutofit/>
          </a:bodyPr>
          <a:lstStyle/>
          <a:p>
            <a:pPr marL="0" indent="0" algn="ctr">
              <a:buNone/>
            </a:pPr>
            <a:r>
              <a:rPr lang="en-US" sz="2800" dirty="0">
                <a:solidFill>
                  <a:schemeClr val="accent2"/>
                </a:solidFill>
              </a:rPr>
              <a:t>Always contact your FPO first if you have questions.</a:t>
            </a:r>
          </a:p>
        </p:txBody>
      </p:sp>
      <p:sp>
        <p:nvSpPr>
          <p:cNvPr id="5" name="Slide Number Placeholder 4">
            <a:extLst>
              <a:ext uri="{FF2B5EF4-FFF2-40B4-BE49-F238E27FC236}">
                <a16:creationId xmlns:a16="http://schemas.microsoft.com/office/drawing/2014/main" id="{0BBEC6CC-DBC8-4E1B-823A-9FA52A594CD8}"/>
              </a:ext>
            </a:extLst>
          </p:cNvPr>
          <p:cNvSpPr>
            <a:spLocks noGrp="1"/>
          </p:cNvSpPr>
          <p:nvPr>
            <p:ph type="sldNum" sz="quarter" idx="10"/>
          </p:nvPr>
        </p:nvSpPr>
        <p:spPr/>
        <p:txBody>
          <a:bodyPr/>
          <a:lstStyle/>
          <a:p>
            <a:fld id="{706D636C-90A3-4979-BA37-BAB384B22101}" type="slidenum">
              <a:rPr lang="en-US" smtClean="0"/>
              <a:pPr/>
              <a:t>73</a:t>
            </a:fld>
            <a:endParaRPr lang="en-US"/>
          </a:p>
        </p:txBody>
      </p:sp>
      <p:graphicFrame>
        <p:nvGraphicFramePr>
          <p:cNvPr id="9" name="Table 8">
            <a:extLst>
              <a:ext uri="{FF2B5EF4-FFF2-40B4-BE49-F238E27FC236}">
                <a16:creationId xmlns:a16="http://schemas.microsoft.com/office/drawing/2014/main" id="{679BA060-D5D0-4034-B448-C8423F35BC9F}"/>
              </a:ext>
            </a:extLst>
          </p:cNvPr>
          <p:cNvGraphicFramePr>
            <a:graphicFrameLocks noGrp="1"/>
          </p:cNvGraphicFramePr>
          <p:nvPr>
            <p:extLst>
              <p:ext uri="{D42A27DB-BD31-4B8C-83A1-F6EECF244321}">
                <p14:modId xmlns:p14="http://schemas.microsoft.com/office/powerpoint/2010/main" val="1730178352"/>
              </p:ext>
            </p:extLst>
          </p:nvPr>
        </p:nvGraphicFramePr>
        <p:xfrm>
          <a:off x="720436" y="2457648"/>
          <a:ext cx="10664242" cy="4099688"/>
        </p:xfrm>
        <a:graphic>
          <a:graphicData uri="http://schemas.openxmlformats.org/drawingml/2006/table">
            <a:tbl>
              <a:tblPr firstRow="1" bandRow="1">
                <a:tableStyleId>{B301B821-A1FF-4177-AEE7-76D212191A09}</a:tableStyleId>
              </a:tblPr>
              <a:tblGrid>
                <a:gridCol w="5332121">
                  <a:extLst>
                    <a:ext uri="{9D8B030D-6E8A-4147-A177-3AD203B41FA5}">
                      <a16:colId xmlns:a16="http://schemas.microsoft.com/office/drawing/2014/main" val="20000"/>
                    </a:ext>
                  </a:extLst>
                </a:gridCol>
                <a:gridCol w="5332121">
                  <a:extLst>
                    <a:ext uri="{9D8B030D-6E8A-4147-A177-3AD203B41FA5}">
                      <a16:colId xmlns:a16="http://schemas.microsoft.com/office/drawing/2014/main" val="20001"/>
                    </a:ext>
                  </a:extLst>
                </a:gridCol>
              </a:tblGrid>
              <a:tr h="544490">
                <a:tc>
                  <a:txBody>
                    <a:bodyPr/>
                    <a:lstStyle/>
                    <a:p>
                      <a:r>
                        <a:rPr lang="en-US" sz="2800" dirty="0"/>
                        <a:t>If you…</a:t>
                      </a:r>
                    </a:p>
                  </a:txBody>
                  <a:tcPr/>
                </a:tc>
                <a:tc>
                  <a:txBody>
                    <a:bodyPr/>
                    <a:lstStyle/>
                    <a:p>
                      <a:r>
                        <a:rPr lang="en-US" sz="2800" dirty="0"/>
                        <a:t>Contact:</a:t>
                      </a:r>
                      <a:endParaRPr lang="en-US" sz="2400" dirty="0"/>
                    </a:p>
                  </a:txBody>
                  <a:tcPr/>
                </a:tc>
                <a:extLst>
                  <a:ext uri="{0D108BD9-81ED-4DB2-BD59-A6C34878D82A}">
                    <a16:rowId xmlns:a16="http://schemas.microsoft.com/office/drawing/2014/main" val="10000"/>
                  </a:ext>
                </a:extLst>
              </a:tr>
              <a:tr h="480432">
                <a:tc>
                  <a:txBody>
                    <a:bodyPr/>
                    <a:lstStyle/>
                    <a:p>
                      <a:r>
                        <a:rPr lang="en-US" sz="2400" dirty="0"/>
                        <a:t>Are the</a:t>
                      </a:r>
                      <a:r>
                        <a:rPr lang="en-US" sz="2400" baseline="0" dirty="0"/>
                        <a:t> grant lead (POC)</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FPO</a:t>
                      </a:r>
                      <a:endParaRPr lang="en-US" sz="2400" b="0" dirty="0"/>
                    </a:p>
                  </a:txBody>
                  <a:tcPr/>
                </a:tc>
                <a:extLst>
                  <a:ext uri="{0D108BD9-81ED-4DB2-BD59-A6C34878D82A}">
                    <a16:rowId xmlns:a16="http://schemas.microsoft.com/office/drawing/2014/main" val="10001"/>
                  </a:ext>
                </a:extLst>
              </a:tr>
              <a:tr h="480432">
                <a:tc>
                  <a:txBody>
                    <a:bodyPr/>
                    <a:lstStyle/>
                    <a:p>
                      <a:r>
                        <a:rPr lang="en-US" sz="2400" dirty="0"/>
                        <a:t>Are a member of a grant project</a:t>
                      </a:r>
                    </a:p>
                  </a:txBody>
                  <a:tcPr/>
                </a:tc>
                <a:tc>
                  <a:txBody>
                    <a:bodyPr/>
                    <a:lstStyle/>
                    <a:p>
                      <a:r>
                        <a:rPr lang="en-US" sz="2400" dirty="0"/>
                        <a:t>The </a:t>
                      </a:r>
                      <a:r>
                        <a:rPr lang="en-US" sz="2400" baseline="0" dirty="0"/>
                        <a:t>lead for your grant</a:t>
                      </a:r>
                      <a:endParaRPr lang="en-US" sz="2400" dirty="0"/>
                    </a:p>
                  </a:txBody>
                  <a:tcPr/>
                </a:tc>
                <a:extLst>
                  <a:ext uri="{0D108BD9-81ED-4DB2-BD59-A6C34878D82A}">
                    <a16:rowId xmlns:a16="http://schemas.microsoft.com/office/drawing/2014/main" val="10002"/>
                  </a:ext>
                </a:extLst>
              </a:tr>
              <a:tr h="864778">
                <a:tc>
                  <a:txBody>
                    <a:bodyPr/>
                    <a:lstStyle/>
                    <a:p>
                      <a:r>
                        <a:rPr lang="en-US" sz="2400" dirty="0"/>
                        <a:t>Have questions or difficulty accessing the </a:t>
                      </a:r>
                      <a:r>
                        <a:rPr lang="en-US" sz="2400" u="sng" dirty="0"/>
                        <a:t>performance</a:t>
                      </a:r>
                      <a:r>
                        <a:rPr lang="en-US" sz="2400" dirty="0"/>
                        <a:t> reporting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hlinkClick r:id="rId4"/>
                        </a:rPr>
                        <a:t>WIOA.Feedback@dol.gov </a:t>
                      </a:r>
                      <a:r>
                        <a:rPr lang="en-US" sz="2400" dirty="0"/>
                        <a:t>with a copy to your FPO and </a:t>
                      </a:r>
                      <a:r>
                        <a:rPr lang="en-US" sz="2400" dirty="0">
                          <a:hlinkClick r:id="rId4"/>
                        </a:rPr>
                        <a:t>closingskillsgap@dol.gov</a:t>
                      </a:r>
                      <a:r>
                        <a:rPr lang="en-US" sz="2400" dirty="0"/>
                        <a:t> </a:t>
                      </a:r>
                      <a:endParaRPr lang="en-US" sz="2400" b="0" dirty="0"/>
                    </a:p>
                  </a:txBody>
                  <a:tcPr/>
                </a:tc>
                <a:extLst>
                  <a:ext uri="{0D108BD9-81ED-4DB2-BD59-A6C34878D82A}">
                    <a16:rowId xmlns:a16="http://schemas.microsoft.com/office/drawing/2014/main" val="10003"/>
                  </a:ext>
                </a:extLst>
              </a:tr>
              <a:tr h="864778">
                <a:tc>
                  <a:txBody>
                    <a:bodyPr/>
                    <a:lstStyle/>
                    <a:p>
                      <a:r>
                        <a:rPr lang="en-US" sz="2400" dirty="0"/>
                        <a:t>Have questions or difficulty accessing the </a:t>
                      </a:r>
                      <a:r>
                        <a:rPr lang="en-US" sz="2400" u="sng" dirty="0"/>
                        <a:t>financial</a:t>
                      </a:r>
                      <a:r>
                        <a:rPr lang="en-US" sz="2400" dirty="0"/>
                        <a:t> reporting system</a:t>
                      </a:r>
                    </a:p>
                  </a:txBody>
                  <a:tcPr/>
                </a:tc>
                <a:tc>
                  <a:txBody>
                    <a:bodyPr/>
                    <a:lstStyle/>
                    <a:p>
                      <a:r>
                        <a:rPr lang="en-US" sz="2400" dirty="0">
                          <a:hlinkClick r:id="rId5"/>
                        </a:rPr>
                        <a:t>EBSS.help@dol.gov</a:t>
                      </a:r>
                      <a:r>
                        <a:rPr lang="en-US" sz="2400" dirty="0"/>
                        <a:t>, with a copy to your FPO and [Email address] </a:t>
                      </a:r>
                    </a:p>
                  </a:txBody>
                  <a:tcPr/>
                </a:tc>
                <a:extLst>
                  <a:ext uri="{0D108BD9-81ED-4DB2-BD59-A6C34878D82A}">
                    <a16:rowId xmlns:a16="http://schemas.microsoft.com/office/drawing/2014/main" val="10004"/>
                  </a:ext>
                </a:extLst>
              </a:tr>
              <a:tr h="864778">
                <a:tc>
                  <a:txBody>
                    <a:bodyPr/>
                    <a:lstStyle/>
                    <a:p>
                      <a:r>
                        <a:rPr lang="en-US" sz="2400" dirty="0"/>
                        <a:t>Have questions about evaluations</a:t>
                      </a:r>
                    </a:p>
                  </a:txBody>
                  <a:tcPr/>
                </a:tc>
                <a:tc>
                  <a:txBody>
                    <a:bodyPr/>
                    <a:lstStyle/>
                    <a:p>
                      <a:r>
                        <a:rPr lang="en-US" sz="2400" dirty="0">
                          <a:hlinkClick r:id="rId4"/>
                        </a:rPr>
                        <a:t>closingskillsgap@dol.gov</a:t>
                      </a:r>
                      <a:r>
                        <a:rPr lang="en-US" sz="2400" dirty="0"/>
                        <a:t> with a copy to your FPO</a:t>
                      </a:r>
                    </a:p>
                  </a:txBody>
                  <a:tcPr/>
                </a:tc>
                <a:extLst>
                  <a:ext uri="{0D108BD9-81ED-4DB2-BD59-A6C34878D82A}">
                    <a16:rowId xmlns:a16="http://schemas.microsoft.com/office/drawing/2014/main" val="10005"/>
                  </a:ext>
                </a:extLst>
              </a:tr>
            </a:tbl>
          </a:graphicData>
        </a:graphic>
      </p:graphicFrame>
      <p:grpSp>
        <p:nvGrpSpPr>
          <p:cNvPr id="2" name="Group 1">
            <a:extLst>
              <a:ext uri="{FF2B5EF4-FFF2-40B4-BE49-F238E27FC236}">
                <a16:creationId xmlns:a16="http://schemas.microsoft.com/office/drawing/2014/main" id="{677C9349-BD9B-464B-B0DE-2C9484F9374E}"/>
              </a:ext>
            </a:extLst>
          </p:cNvPr>
          <p:cNvGrpSpPr/>
          <p:nvPr/>
        </p:nvGrpSpPr>
        <p:grpSpPr>
          <a:xfrm>
            <a:off x="3916659" y="988247"/>
            <a:ext cx="4358681" cy="700024"/>
            <a:chOff x="2101790" y="1185929"/>
            <a:chExt cx="4358681" cy="700024"/>
          </a:xfrm>
        </p:grpSpPr>
        <p:sp>
          <p:nvSpPr>
            <p:cNvPr id="10" name="Rectangle: Rounded Corners 9">
              <a:extLst>
                <a:ext uri="{FF2B5EF4-FFF2-40B4-BE49-F238E27FC236}">
                  <a16:creationId xmlns:a16="http://schemas.microsoft.com/office/drawing/2014/main" id="{8ACE7E6E-0553-4A1C-9AF6-19AF3D5E7830}"/>
                </a:ext>
              </a:extLst>
            </p:cNvPr>
            <p:cNvSpPr/>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11" name="Rectangle: Rounded Corners 10">
              <a:extLst>
                <a:ext uri="{FF2B5EF4-FFF2-40B4-BE49-F238E27FC236}">
                  <a16:creationId xmlns:a16="http://schemas.microsoft.com/office/drawing/2014/main" id="{E4926163-5B54-44CC-B9FA-C77CDCD7BAB7}"/>
                </a:ext>
              </a:extLst>
            </p:cNvPr>
            <p:cNvSpPr/>
            <p:nvPr/>
          </p:nvSpPr>
          <p:spPr>
            <a:xfrm>
              <a:off x="2101790" y="1185929"/>
              <a:ext cx="1254568"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YOU</a:t>
              </a:r>
            </a:p>
          </p:txBody>
        </p:sp>
        <p:sp>
          <p:nvSpPr>
            <p:cNvPr id="12" name="Arrow: Right 11">
              <a:extLst>
                <a:ext uri="{FF2B5EF4-FFF2-40B4-BE49-F238E27FC236}">
                  <a16:creationId xmlns:a16="http://schemas.microsoft.com/office/drawing/2014/main" id="{72DD0A89-B643-40CE-AB6D-113E64875065}"/>
                </a:ext>
              </a:extLst>
            </p:cNvPr>
            <p:cNvSpPr/>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22048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834967" y="163407"/>
            <a:ext cx="7955280" cy="681926"/>
          </a:xfrm>
        </p:spPr>
        <p:txBody>
          <a:bodyPr anchor="t">
            <a:normAutofit/>
          </a:bodyPr>
          <a:lstStyle/>
          <a:p>
            <a:r>
              <a:rPr lang="en-US" sz="3600" dirty="0"/>
              <a:t>Communication Guidelines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nvPr>
        </p:nvSpPr>
        <p:spPr>
          <a:xfrm>
            <a:off x="9226709" y="6387882"/>
            <a:ext cx="1277484" cy="365125"/>
          </a:xfrm>
        </p:spPr>
        <p:txBody>
          <a:bodyPr/>
          <a:lstStyle/>
          <a:p>
            <a:fld id="{706D636C-90A3-4979-BA37-BAB384B22101}" type="slidenum">
              <a:rPr lang="en-US" smtClean="0"/>
              <a:pPr/>
              <a:t>74</a:t>
            </a:fld>
            <a:endParaRPr lang="en-US" dirty="0"/>
          </a:p>
        </p:txBody>
      </p:sp>
      <p:sp>
        <p:nvSpPr>
          <p:cNvPr id="9" name="Content Placeholder 2">
            <a:extLst>
              <a:ext uri="{FF2B5EF4-FFF2-40B4-BE49-F238E27FC236}">
                <a16:creationId xmlns:a16="http://schemas.microsoft.com/office/drawing/2014/main" id="{ACA1F0F6-279D-4E3B-8A2F-9C9502D21C11}"/>
              </a:ext>
            </a:extLst>
          </p:cNvPr>
          <p:cNvSpPr txBox="1">
            <a:spLocks/>
          </p:cNvSpPr>
          <p:nvPr/>
        </p:nvSpPr>
        <p:spPr>
          <a:xfrm>
            <a:off x="2314554" y="2250418"/>
            <a:ext cx="8445810" cy="4137464"/>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When you communicate with your FPO, etc.: </a:t>
            </a:r>
          </a:p>
          <a:p>
            <a:pPr>
              <a:buFont typeface="Wingdings 2" panose="05020102010507070707" pitchFamily="18" charset="2"/>
              <a:buChar char=""/>
            </a:pPr>
            <a:r>
              <a:rPr lang="en-US" dirty="0"/>
              <a:t>Copy the Apprenticeships: CSG Mailbox at </a:t>
            </a:r>
            <a:r>
              <a:rPr lang="en-US" dirty="0">
                <a:hlinkClick r:id="rId4"/>
              </a:rPr>
              <a:t>closingskillsgap@dol.gov</a:t>
            </a:r>
            <a:r>
              <a:rPr lang="en-US" dirty="0"/>
              <a:t> if appropriate</a:t>
            </a:r>
          </a:p>
          <a:p>
            <a:pPr>
              <a:buFont typeface="Wingdings 2" panose="05020102010507070707" pitchFamily="18" charset="2"/>
              <a:buChar char=""/>
            </a:pPr>
            <a:r>
              <a:rPr lang="en-US" dirty="0"/>
              <a:t>Include your grant number and lead grantee organization name</a:t>
            </a:r>
          </a:p>
          <a:p>
            <a:pPr>
              <a:buFont typeface="Wingdings 2" panose="05020102010507070707" pitchFamily="18" charset="2"/>
              <a:buChar char=""/>
            </a:pPr>
            <a:r>
              <a:rPr lang="en-US" dirty="0"/>
              <a:t>Describe your question or issue in detail</a:t>
            </a:r>
          </a:p>
          <a:p>
            <a:pPr>
              <a:buFont typeface="Wingdings 2" panose="05020102010507070707" pitchFamily="18" charset="2"/>
              <a:buChar char=""/>
            </a:pPr>
            <a:r>
              <a:rPr lang="en-US" dirty="0"/>
              <a:t>Please be patient!</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917008" y="5295819"/>
            <a:ext cx="1092063" cy="1092063"/>
          </a:xfrm>
          <a:prstGeom prst="rect">
            <a:avLst/>
          </a:prstGeom>
        </p:spPr>
      </p:pic>
      <p:grpSp>
        <p:nvGrpSpPr>
          <p:cNvPr id="11" name="Group 10">
            <a:extLst>
              <a:ext uri="{FF2B5EF4-FFF2-40B4-BE49-F238E27FC236}">
                <a16:creationId xmlns:a16="http://schemas.microsoft.com/office/drawing/2014/main" id="{29ABA0F3-8D3B-4C72-8F00-66953B38E87F}"/>
              </a:ext>
            </a:extLst>
          </p:cNvPr>
          <p:cNvGrpSpPr/>
          <p:nvPr/>
        </p:nvGrpSpPr>
        <p:grpSpPr>
          <a:xfrm>
            <a:off x="3759642" y="1076547"/>
            <a:ext cx="4358681" cy="700024"/>
            <a:chOff x="2101790" y="1185929"/>
            <a:chExt cx="4358681" cy="700024"/>
          </a:xfrm>
        </p:grpSpPr>
        <p:sp>
          <p:nvSpPr>
            <p:cNvPr id="12" name="Rectangle: Rounded Corners 11">
              <a:extLst>
                <a:ext uri="{FF2B5EF4-FFF2-40B4-BE49-F238E27FC236}">
                  <a16:creationId xmlns:a16="http://schemas.microsoft.com/office/drawing/2014/main" id="{157A4892-69C5-47E2-8F64-22101864C3AB}"/>
                </a:ext>
              </a:extLst>
            </p:cNvPr>
            <p:cNvSpPr/>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13" name="Rectangle: Rounded Corners 12">
              <a:extLst>
                <a:ext uri="{FF2B5EF4-FFF2-40B4-BE49-F238E27FC236}">
                  <a16:creationId xmlns:a16="http://schemas.microsoft.com/office/drawing/2014/main" id="{EB7E6C80-AF13-4CF3-8D5D-4659C11E55F1}"/>
                </a:ext>
              </a:extLst>
            </p:cNvPr>
            <p:cNvSpPr/>
            <p:nvPr/>
          </p:nvSpPr>
          <p:spPr>
            <a:xfrm>
              <a:off x="2101790" y="1185929"/>
              <a:ext cx="1254568"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YOU</a:t>
              </a:r>
            </a:p>
          </p:txBody>
        </p:sp>
        <p:sp>
          <p:nvSpPr>
            <p:cNvPr id="14" name="Arrow: Right 13">
              <a:extLst>
                <a:ext uri="{FF2B5EF4-FFF2-40B4-BE49-F238E27FC236}">
                  <a16:creationId xmlns:a16="http://schemas.microsoft.com/office/drawing/2014/main" id="{18F7DF7E-FCFD-478F-8B79-33FCF1E0F3EC}"/>
                </a:ext>
              </a:extLst>
            </p:cNvPr>
            <p:cNvSpPr/>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01903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899622" y="162806"/>
            <a:ext cx="7955280" cy="681926"/>
          </a:xfrm>
        </p:spPr>
        <p:txBody>
          <a:bodyPr anchor="t">
            <a:normAutofit/>
          </a:bodyPr>
          <a:lstStyle/>
          <a:p>
            <a:r>
              <a:rPr lang="en-US" sz="3600" dirty="0"/>
              <a:t>ETA Communications to You</a:t>
            </a:r>
          </a:p>
        </p:txBody>
      </p:sp>
      <p:sp>
        <p:nvSpPr>
          <p:cNvPr id="3" name="Content Placeholder 2">
            <a:extLst>
              <a:ext uri="{FF2B5EF4-FFF2-40B4-BE49-F238E27FC236}">
                <a16:creationId xmlns:a16="http://schemas.microsoft.com/office/drawing/2014/main" id="{F2104050-9A66-4FFE-BD45-A169890D2CCB}"/>
              </a:ext>
            </a:extLst>
          </p:cNvPr>
          <p:cNvSpPr>
            <a:spLocks noGrp="1"/>
          </p:cNvSpPr>
          <p:nvPr>
            <p:ph idx="1"/>
          </p:nvPr>
        </p:nvSpPr>
        <p:spPr>
          <a:xfrm>
            <a:off x="899622" y="1846013"/>
            <a:ext cx="9999287" cy="3983422"/>
          </a:xfrm>
        </p:spPr>
        <p:txBody>
          <a:bodyPr anchor="t">
            <a:noAutofit/>
          </a:bodyPr>
          <a:lstStyle/>
          <a:p>
            <a:pPr>
              <a:spcBef>
                <a:spcPts val="2400"/>
              </a:spcBef>
              <a:buFont typeface="Wingdings 2" panose="05020102010507070707" pitchFamily="18" charset="2"/>
              <a:buChar char=""/>
            </a:pPr>
            <a:r>
              <a:rPr lang="en-US" sz="2400" dirty="0"/>
              <a:t>Program Office staff may send periodic guidance and other communications through the Apprenticeships: Closing the Skills Gap Mailbox.</a:t>
            </a:r>
          </a:p>
          <a:p>
            <a:pPr>
              <a:spcBef>
                <a:spcPts val="2400"/>
              </a:spcBef>
              <a:buFont typeface="Wingdings 2" panose="05020102010507070707" pitchFamily="18" charset="2"/>
              <a:buChar char=""/>
            </a:pPr>
            <a:r>
              <a:rPr lang="en-US" sz="2400" dirty="0"/>
              <a:t>Your FPO or Program Office staff may contact you for specific requests and information.</a:t>
            </a:r>
          </a:p>
          <a:p>
            <a:pPr>
              <a:spcBef>
                <a:spcPts val="2400"/>
              </a:spcBef>
              <a:buFont typeface="Wingdings 2" panose="05020102010507070707" pitchFamily="18" charset="2"/>
              <a:buChar char=""/>
            </a:pPr>
            <a:r>
              <a:rPr lang="en-US" sz="2400" dirty="0"/>
              <a:t>ETA posts information on the WorkforceGPS.org Community of Practice site  [site forthcoming]</a:t>
            </a:r>
          </a:p>
          <a:p>
            <a:pPr>
              <a:spcBef>
                <a:spcPts val="2400"/>
              </a:spcBef>
              <a:buFont typeface="Wingdings 2" panose="05020102010507070707" pitchFamily="18" charset="2"/>
              <a:buChar char=""/>
            </a:pPr>
            <a:r>
              <a:rPr lang="en-US" sz="2400" dirty="0"/>
              <a:t>ETA shares new information on its website</a:t>
            </a:r>
          </a:p>
          <a:p>
            <a:pPr lvl="1"/>
            <a:r>
              <a:rPr lang="en-US" dirty="0">
                <a:solidFill>
                  <a:prstClr val="black"/>
                </a:solidFill>
                <a:latin typeface="Calibri" panose="020F0502020204030204" pitchFamily="34" charset="0"/>
                <a:hlinkClick r:id="rId4"/>
              </a:rPr>
              <a:t>www.doleta.gov</a:t>
            </a:r>
            <a:endParaRPr lang="en-US" dirty="0">
              <a:solidFill>
                <a:prstClr val="black"/>
              </a:solidFill>
              <a:latin typeface="Calibri" panose="020F0502020204030204" pitchFamily="34" charset="0"/>
            </a:endParaRPr>
          </a:p>
          <a:p>
            <a:pPr marL="457200" lvl="1" indent="0">
              <a:buNone/>
            </a:pPr>
            <a:endParaRPr lang="en-US" dirty="0"/>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nvPr>
        </p:nvSpPr>
        <p:spPr/>
        <p:txBody>
          <a:bodyPr/>
          <a:lstStyle/>
          <a:p>
            <a:fld id="{706D636C-90A3-4979-BA37-BAB384B22101}" type="slidenum">
              <a:rPr lang="en-US" smtClean="0"/>
              <a:pPr/>
              <a:t>75</a:t>
            </a:fld>
            <a:endParaRPr lang="en-US"/>
          </a:p>
        </p:txBody>
      </p:sp>
      <p:grpSp>
        <p:nvGrpSpPr>
          <p:cNvPr id="8" name="Group 7">
            <a:extLst>
              <a:ext uri="{FF2B5EF4-FFF2-40B4-BE49-F238E27FC236}">
                <a16:creationId xmlns:a16="http://schemas.microsoft.com/office/drawing/2014/main" id="{60BCC8FE-70A3-4693-9AA7-17A8C0C752A9}"/>
              </a:ext>
            </a:extLst>
          </p:cNvPr>
          <p:cNvGrpSpPr/>
          <p:nvPr/>
        </p:nvGrpSpPr>
        <p:grpSpPr>
          <a:xfrm>
            <a:off x="3977762" y="1089701"/>
            <a:ext cx="4162586" cy="681926"/>
            <a:chOff x="2310224" y="1263665"/>
            <a:chExt cx="4162586" cy="681926"/>
          </a:xfrm>
        </p:grpSpPr>
        <p:sp>
          <p:nvSpPr>
            <p:cNvPr id="5" name="Rectangle: Rounded Corners 4">
              <a:extLst>
                <a:ext uri="{FF2B5EF4-FFF2-40B4-BE49-F238E27FC236}">
                  <a16:creationId xmlns:a16="http://schemas.microsoft.com/office/drawing/2014/main" id="{1B0AB327-D899-4BCB-8329-CDD64CAB1A63}"/>
                </a:ext>
              </a:extLst>
            </p:cNvPr>
            <p:cNvSpPr/>
            <p:nvPr/>
          </p:nvSpPr>
          <p:spPr>
            <a:xfrm>
              <a:off x="2310224" y="1263665"/>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6" name="Rectangle: Rounded Corners 5">
              <a:extLst>
                <a:ext uri="{FF2B5EF4-FFF2-40B4-BE49-F238E27FC236}">
                  <a16:creationId xmlns:a16="http://schemas.microsoft.com/office/drawing/2014/main" id="{522D9848-00F1-4F8C-BCF3-2797B42DB3D3}"/>
                </a:ext>
              </a:extLst>
            </p:cNvPr>
            <p:cNvSpPr/>
            <p:nvPr/>
          </p:nvSpPr>
          <p:spPr>
            <a:xfrm>
              <a:off x="5403427" y="1263665"/>
              <a:ext cx="1069383"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YOU</a:t>
              </a:r>
            </a:p>
          </p:txBody>
        </p:sp>
        <p:sp>
          <p:nvSpPr>
            <p:cNvPr id="7" name="Arrow: Right 6">
              <a:extLst>
                <a:ext uri="{FF2B5EF4-FFF2-40B4-BE49-F238E27FC236}">
                  <a16:creationId xmlns:a16="http://schemas.microsoft.com/office/drawing/2014/main" id="{F5DDFCF3-7B4A-439B-8B4D-47D891CF3B3D}"/>
                </a:ext>
              </a:extLst>
            </p:cNvPr>
            <p:cNvSpPr/>
            <p:nvPr/>
          </p:nvSpPr>
          <p:spPr>
            <a:xfrm>
              <a:off x="3383709" y="1338051"/>
              <a:ext cx="2039112"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BD8743-C5A6-4B40-A817-A1D566B82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4331230" y="5525028"/>
            <a:ext cx="1092063" cy="1092063"/>
          </a:xfrm>
          <a:prstGeom prst="rect">
            <a:avLst/>
          </a:prstGeom>
        </p:spPr>
      </p:pic>
      <p:sp>
        <p:nvSpPr>
          <p:cNvPr id="10" name="Content Placeholder 2">
            <a:extLst>
              <a:ext uri="{FF2B5EF4-FFF2-40B4-BE49-F238E27FC236}">
                <a16:creationId xmlns:a16="http://schemas.microsoft.com/office/drawing/2014/main" id="{B6D31020-7F24-47AE-BA8A-171A27744DA8}"/>
              </a:ext>
            </a:extLst>
          </p:cNvPr>
          <p:cNvSpPr txBox="1">
            <a:spLocks/>
          </p:cNvSpPr>
          <p:nvPr/>
        </p:nvSpPr>
        <p:spPr>
          <a:xfrm>
            <a:off x="5452951" y="5755048"/>
            <a:ext cx="6584649" cy="632025"/>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Please make sure your email system does not confuse our communication as spam.</a:t>
            </a:r>
          </a:p>
        </p:txBody>
      </p:sp>
    </p:spTree>
    <p:custDataLst>
      <p:tags r:id="rId1"/>
    </p:custDataLst>
    <p:extLst>
      <p:ext uri="{BB962C8B-B14F-4D97-AF65-F5344CB8AC3E}">
        <p14:creationId xmlns:p14="http://schemas.microsoft.com/office/powerpoint/2010/main" val="2826190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8318-271C-41E1-A19B-8D32E6C297D3}"/>
              </a:ext>
            </a:extLst>
          </p:cNvPr>
          <p:cNvSpPr>
            <a:spLocks noGrp="1"/>
          </p:cNvSpPr>
          <p:nvPr>
            <p:ph type="title"/>
          </p:nvPr>
        </p:nvSpPr>
        <p:spPr>
          <a:xfrm>
            <a:off x="853440" y="123767"/>
            <a:ext cx="7955280" cy="670298"/>
          </a:xfrm>
        </p:spPr>
        <p:txBody>
          <a:bodyPr anchor="t">
            <a:normAutofit/>
          </a:bodyPr>
          <a:lstStyle/>
          <a:p>
            <a:r>
              <a:rPr lang="en-US" sz="3600" dirty="0"/>
              <a:t>Next Steps</a:t>
            </a:r>
          </a:p>
        </p:txBody>
      </p:sp>
      <p:sp>
        <p:nvSpPr>
          <p:cNvPr id="3" name="Content Placeholder 2">
            <a:extLst>
              <a:ext uri="{FF2B5EF4-FFF2-40B4-BE49-F238E27FC236}">
                <a16:creationId xmlns:a16="http://schemas.microsoft.com/office/drawing/2014/main" id="{2EF7E07A-3500-4330-86D9-F0FE30004CB4}"/>
              </a:ext>
            </a:extLst>
          </p:cNvPr>
          <p:cNvSpPr>
            <a:spLocks noGrp="1"/>
          </p:cNvSpPr>
          <p:nvPr>
            <p:ph idx="1"/>
          </p:nvPr>
        </p:nvSpPr>
        <p:spPr>
          <a:xfrm>
            <a:off x="713984" y="1015369"/>
            <a:ext cx="9845457" cy="5473113"/>
          </a:xfrm>
        </p:spPr>
        <p:txBody>
          <a:bodyPr>
            <a:noAutofit/>
          </a:bodyPr>
          <a:lstStyle/>
          <a:p>
            <a:r>
              <a:rPr lang="en-US" sz="2800" dirty="0"/>
              <a:t>Respond to Conditions of Award in your Grant Award Package (send to FPO, cc </a:t>
            </a:r>
            <a:r>
              <a:rPr lang="en-US" sz="2800" dirty="0">
                <a:hlinkClick r:id="rId4"/>
              </a:rPr>
              <a:t>Closingskillsgap@dol.gov</a:t>
            </a:r>
            <a:r>
              <a:rPr lang="en-US" sz="2800" dirty="0"/>
              <a:t>)</a:t>
            </a:r>
          </a:p>
          <a:p>
            <a:r>
              <a:rPr lang="en-US" sz="2800" dirty="0"/>
              <a:t>Review the DOL Fiscal Training Tutorials from the </a:t>
            </a:r>
            <a:r>
              <a:rPr lang="en-US" sz="2800" u="sng" dirty="0">
                <a:hlinkClick r:id="rId5"/>
              </a:rPr>
              <a:t>SMART 3.0 Webinar Training Series</a:t>
            </a:r>
            <a:endParaRPr lang="en-US" sz="2800" dirty="0"/>
          </a:p>
          <a:p>
            <a:r>
              <a:rPr lang="en-US" sz="2800" dirty="0"/>
              <a:t>Review the Grantee Handbook and </a:t>
            </a:r>
            <a:r>
              <a:rPr lang="en-US" sz="2800" dirty="0">
                <a:hlinkClick r:id="rId6"/>
              </a:rPr>
              <a:t>RISE Module</a:t>
            </a:r>
            <a:r>
              <a:rPr lang="en-US" sz="2800" dirty="0"/>
              <a:t>s</a:t>
            </a:r>
          </a:p>
          <a:p>
            <a:r>
              <a:rPr lang="en-US" sz="2800" dirty="0"/>
              <a:t>Review the DOL Performance Reporting Requirements</a:t>
            </a:r>
          </a:p>
          <a:p>
            <a:r>
              <a:rPr lang="en-US" sz="2800" dirty="0"/>
              <a:t>Refer to the </a:t>
            </a:r>
            <a:r>
              <a:rPr lang="en-US" sz="2800" dirty="0">
                <a:hlinkClick r:id="rId7"/>
              </a:rPr>
              <a:t>Funding Opportunity Announcement </a:t>
            </a:r>
            <a:r>
              <a:rPr lang="en-US" sz="2800" dirty="0"/>
              <a:t>as needed</a:t>
            </a:r>
          </a:p>
          <a:p>
            <a:r>
              <a:rPr lang="en-US" sz="2800" dirty="0"/>
              <a:t>Update your Grant’s Point of Contact (s) </a:t>
            </a:r>
          </a:p>
          <a:p>
            <a:pPr marL="0" indent="0">
              <a:buNone/>
            </a:pPr>
            <a:endParaRPr lang="en-US" sz="2800" dirty="0"/>
          </a:p>
        </p:txBody>
      </p:sp>
      <p:sp>
        <p:nvSpPr>
          <p:cNvPr id="4" name="Slide Number Placeholder 3">
            <a:extLst>
              <a:ext uri="{FF2B5EF4-FFF2-40B4-BE49-F238E27FC236}">
                <a16:creationId xmlns:a16="http://schemas.microsoft.com/office/drawing/2014/main" id="{10F5518A-F137-4BDA-A44B-BF6BE0DAFAF9}"/>
              </a:ext>
            </a:extLst>
          </p:cNvPr>
          <p:cNvSpPr>
            <a:spLocks noGrp="1"/>
          </p:cNvSpPr>
          <p:nvPr>
            <p:ph type="sldNum" sz="quarter" idx="10"/>
          </p:nvPr>
        </p:nvSpPr>
        <p:spPr/>
        <p:txBody>
          <a:bodyPr/>
          <a:lstStyle/>
          <a:p>
            <a:fld id="{706D636C-90A3-4979-BA37-BAB384B22101}" type="slidenum">
              <a:rPr lang="en-US" smtClean="0"/>
              <a:pPr/>
              <a:t>76</a:t>
            </a:fld>
            <a:endParaRPr lang="en-US"/>
          </a:p>
        </p:txBody>
      </p:sp>
      <p:pic>
        <p:nvPicPr>
          <p:cNvPr id="9" name="Picture 8" descr="Four blue checkmarks checking off a list.">
            <a:extLst>
              <a:ext uri="{FF2B5EF4-FFF2-40B4-BE49-F238E27FC236}">
                <a16:creationId xmlns:a16="http://schemas.microsoft.com/office/drawing/2014/main" id="{5FF1183B-8327-48BD-ADB5-331F3FC30B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7659" y="0"/>
            <a:ext cx="1853480" cy="1823858"/>
          </a:xfrm>
          <a:prstGeom prst="rect">
            <a:avLst/>
          </a:prstGeom>
        </p:spPr>
      </p:pic>
    </p:spTree>
    <p:custDataLst>
      <p:tags r:id="rId1"/>
    </p:custDataLst>
    <p:extLst>
      <p:ext uri="{BB962C8B-B14F-4D97-AF65-F5344CB8AC3E}">
        <p14:creationId xmlns:p14="http://schemas.microsoft.com/office/powerpoint/2010/main" val="1231164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77</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normAutofit/>
          </a:bodyPr>
          <a:lstStyle/>
          <a:p>
            <a:r>
              <a:rPr lang="en-US" sz="4000"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437366" y="948201"/>
            <a:ext cx="5546943" cy="5408149"/>
          </a:xfrm>
        </p:spPr>
        <p:txBody>
          <a:bodyPr/>
          <a:lstStyle/>
          <a:p>
            <a:r>
              <a:rPr lang="en-US" b="1" dirty="0"/>
              <a:t>ETA Grantee Handbook</a:t>
            </a:r>
          </a:p>
          <a:p>
            <a:pPr lvl="2"/>
            <a:r>
              <a:rPr lang="en-US" dirty="0"/>
              <a:t>https://www.doleta.gov/grants/docs/ETA_Grantee_Handbook.pdf</a:t>
            </a:r>
          </a:p>
          <a:p>
            <a:r>
              <a:rPr lang="en-US" b="1" dirty="0"/>
              <a:t>Competitive Grant Program Basics Reference Guide</a:t>
            </a:r>
          </a:p>
          <a:p>
            <a:pPr lvl="2"/>
            <a:r>
              <a:rPr lang="en-US" dirty="0">
                <a:hlinkClick r:id="rId3"/>
              </a:rPr>
              <a:t>https://rise.articulate.com/share/4eRGrXGtIjJRwOJ5_QgQiS_wR5rdo1wy</a:t>
            </a:r>
            <a:endParaRPr lang="en-US" dirty="0"/>
          </a:p>
          <a:p>
            <a:r>
              <a:rPr lang="en-US" b="1" dirty="0"/>
              <a:t>Smart 3.0 Webinar Series (Financial Management)</a:t>
            </a:r>
          </a:p>
          <a:p>
            <a:pPr lvl="2"/>
            <a:r>
              <a:rPr lang="en-US" dirty="0">
                <a:hlinkClick r:id="rId4"/>
              </a:rPr>
              <a:t>https://grantsapplicationandmanagement.workforcegps.org/resources/2019/12/15/21/50/SMART_3-0_Webinar_Training_Series</a:t>
            </a:r>
            <a:endParaRPr lang="en-US" dirty="0"/>
          </a:p>
          <a:p>
            <a:r>
              <a:rPr lang="en-US" b="1" dirty="0"/>
              <a:t>H-1B Scaling Apprenticeship Grants</a:t>
            </a:r>
          </a:p>
          <a:p>
            <a:pPr lvl="1"/>
            <a:r>
              <a:rPr lang="en-US" dirty="0"/>
              <a:t>Community of Practice for H-1B Apprenticeship Grants</a:t>
            </a:r>
          </a:p>
          <a:p>
            <a:pPr lvl="2"/>
            <a:r>
              <a:rPr lang="en-US" dirty="0"/>
              <a:t>https://h1bsa.workforcegps.org/</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093693" y="1086561"/>
            <a:ext cx="5181600" cy="5015820"/>
          </a:xfrm>
        </p:spPr>
        <p:txBody>
          <a:bodyPr/>
          <a:lstStyle/>
          <a:p>
            <a:r>
              <a:rPr lang="en-US" b="1" dirty="0"/>
              <a:t>Apprenticeship.gov</a:t>
            </a:r>
            <a:endParaRPr lang="en-US" dirty="0"/>
          </a:p>
          <a:p>
            <a:pPr lvl="1"/>
            <a:r>
              <a:rPr lang="en-US" dirty="0"/>
              <a:t>Your One-Stop Source for All Things Apprenticeship. </a:t>
            </a:r>
          </a:p>
          <a:p>
            <a:pPr lvl="2"/>
            <a:r>
              <a:rPr lang="en-US" dirty="0"/>
              <a:t>https://www.apprenticeship.gov/</a:t>
            </a:r>
          </a:p>
          <a:p>
            <a:r>
              <a:rPr lang="en-US" b="1" dirty="0"/>
              <a:t>Industry-Recognized Apprenticeship Program</a:t>
            </a:r>
          </a:p>
          <a:p>
            <a:pPr lvl="1"/>
            <a:r>
              <a:rPr lang="en-US" dirty="0"/>
              <a:t>Learn about the new IRAPs</a:t>
            </a:r>
          </a:p>
          <a:p>
            <a:pPr lvl="2"/>
            <a:r>
              <a:rPr lang="en-US" dirty="0">
                <a:hlinkClick r:id="rId5"/>
              </a:rPr>
              <a:t>https://www.apprenticeship.gov/industry-recognized-apprenticeship-program</a:t>
            </a:r>
            <a:endParaRPr lang="en-US" dirty="0"/>
          </a:p>
          <a:p>
            <a:r>
              <a:rPr lang="en-US" b="1" dirty="0"/>
              <a:t>Industry-Recognized Apprenticeship Program Webinar</a:t>
            </a:r>
            <a:endParaRPr lang="en-US" dirty="0"/>
          </a:p>
          <a:p>
            <a:pPr lvl="1"/>
            <a:r>
              <a:rPr lang="en-US" i="0" dirty="0"/>
              <a:t>General overview of the key elements of the Final Rule and information for those interested in IRAPs. </a:t>
            </a:r>
            <a:r>
              <a:rPr lang="en-US" dirty="0">
                <a:hlinkClick r:id="rId6"/>
              </a:rPr>
              <a:t>https://www.workforcegps.org/events/2020/03/06/18/22/Industry-Recognized-Apprenticeship-Programs-General-Overview-Webinar</a:t>
            </a:r>
            <a:endParaRPr lang="en-US" dirty="0"/>
          </a:p>
        </p:txBody>
      </p:sp>
    </p:spTree>
    <p:extLst>
      <p:ext uri="{BB962C8B-B14F-4D97-AF65-F5344CB8AC3E}">
        <p14:creationId xmlns:p14="http://schemas.microsoft.com/office/powerpoint/2010/main" val="16778578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78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extLst>
      <p:ext uri="{BB962C8B-B14F-4D97-AF65-F5344CB8AC3E}">
        <p14:creationId xmlns:p14="http://schemas.microsoft.com/office/powerpoint/2010/main" val="983620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3"/>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dirty="0"/>
          </a:p>
        </p:txBody>
      </p:sp>
      <p:sp>
        <p:nvSpPr>
          <p:cNvPr id="12" name="Title 11"/>
          <p:cNvSpPr>
            <a:spLocks noGrp="1"/>
          </p:cNvSpPr>
          <p:nvPr>
            <p:ph type="title"/>
          </p:nvPr>
        </p:nvSpPr>
        <p:spPr/>
        <p:txBody>
          <a:bodyPr/>
          <a:lstStyle/>
          <a:p>
            <a:r>
              <a:rPr lang="en-US" dirty="0"/>
              <a:t>ETA Grants and COVID-19 </a:t>
            </a:r>
          </a:p>
        </p:txBody>
      </p:sp>
      <p:sp>
        <p:nvSpPr>
          <p:cNvPr id="13" name="Content Placeholder 12"/>
          <p:cNvSpPr>
            <a:spLocks noGrp="1"/>
          </p:cNvSpPr>
          <p:nvPr>
            <p:ph idx="1"/>
          </p:nvPr>
        </p:nvSpPr>
        <p:spPr>
          <a:xfrm>
            <a:off x="805866" y="967564"/>
            <a:ext cx="11081334" cy="5497032"/>
          </a:xfrm>
        </p:spPr>
        <p:txBody>
          <a:bodyPr>
            <a:noAutofit/>
          </a:bodyPr>
          <a:lstStyle/>
          <a:p>
            <a:pPr marL="342900" indent="-342900">
              <a:buFont typeface="Wingdings" panose="05000000000000000000" pitchFamily="2" charset="2"/>
              <a:buChar char="Ø"/>
            </a:pPr>
            <a:r>
              <a:rPr lang="en-US" sz="2400" dirty="0">
                <a:solidFill>
                  <a:schemeClr val="tx1"/>
                </a:solidFill>
              </a:rPr>
              <a:t>Commitment to support grantees during this unprecedented time</a:t>
            </a:r>
          </a:p>
          <a:p>
            <a:pPr marL="342900" indent="-342900">
              <a:buFont typeface="Wingdings" panose="05000000000000000000" pitchFamily="2" charset="2"/>
              <a:buChar char="Ø"/>
            </a:pPr>
            <a:r>
              <a:rPr lang="en-US" sz="2400" dirty="0">
                <a:solidFill>
                  <a:schemeClr val="tx1"/>
                </a:solidFill>
              </a:rPr>
              <a:t>Prioritize the health and well-being of yourselves, your families and colleagues, and individuals that you serve.  </a:t>
            </a:r>
          </a:p>
          <a:p>
            <a:pPr marL="342900" indent="-342900">
              <a:buFont typeface="Wingdings" panose="05000000000000000000" pitchFamily="2" charset="2"/>
              <a:buChar char="Ø"/>
            </a:pPr>
            <a:r>
              <a:rPr lang="en-US" sz="2400" b="1" dirty="0">
                <a:solidFill>
                  <a:schemeClr val="tx1"/>
                </a:solidFill>
              </a:rPr>
              <a:t>ETA’s Frequently Asked Questions</a:t>
            </a:r>
            <a:r>
              <a:rPr lang="en-US" sz="2400" dirty="0">
                <a:solidFill>
                  <a:schemeClr val="tx1"/>
                </a:solidFill>
              </a:rPr>
              <a:t> on COVID-19’s impact to grant programs</a:t>
            </a:r>
            <a:r>
              <a:rPr lang="en-US" sz="2400" dirty="0"/>
              <a:t>:</a:t>
            </a:r>
          </a:p>
          <a:p>
            <a:pPr marL="0" indent="0">
              <a:spcBef>
                <a:spcPts val="600"/>
              </a:spcBef>
              <a:buNone/>
            </a:pPr>
            <a:r>
              <a:rPr lang="en-US" sz="2400" dirty="0">
                <a:hlinkClick r:id="rId3"/>
              </a:rPr>
              <a:t>https://www.workforcegps.org/resources/2020/03/18/23/35/Coronavirus-COVID-19-Resources</a:t>
            </a:r>
            <a:r>
              <a:rPr lang="en-US" sz="2400" dirty="0"/>
              <a:t> </a:t>
            </a:r>
          </a:p>
          <a:p>
            <a:pPr marL="0" indent="0">
              <a:spcBef>
                <a:spcPts val="600"/>
              </a:spcBef>
              <a:buNone/>
            </a:pPr>
            <a:endParaRPr lang="en-US" sz="2400" dirty="0">
              <a:solidFill>
                <a:schemeClr val="tx1"/>
              </a:solidFill>
            </a:endParaRPr>
          </a:p>
          <a:p>
            <a:pPr marL="342900" indent="-342900">
              <a:spcBef>
                <a:spcPts val="600"/>
              </a:spcBef>
              <a:buFont typeface="Wingdings" panose="05000000000000000000" pitchFamily="2" charset="2"/>
              <a:buChar char="Ø"/>
            </a:pPr>
            <a:r>
              <a:rPr lang="en-US" sz="2400" dirty="0">
                <a:solidFill>
                  <a:schemeClr val="tx1"/>
                </a:solidFill>
              </a:rPr>
              <a:t>Remote continuity of operations, and virtual training and delivery of services.</a:t>
            </a:r>
          </a:p>
          <a:p>
            <a:pPr marL="342900" indent="-342900">
              <a:buFont typeface="Wingdings" panose="05000000000000000000" pitchFamily="2" charset="2"/>
              <a:buChar char="Ø"/>
            </a:pPr>
            <a:r>
              <a:rPr lang="en-US" sz="2400" dirty="0">
                <a:solidFill>
                  <a:schemeClr val="tx1"/>
                </a:solidFill>
              </a:rPr>
              <a:t>Visit the </a:t>
            </a:r>
            <a:r>
              <a:rPr lang="en-US" sz="2400" u="sng" dirty="0">
                <a:hlinkClick r:id="rId4"/>
              </a:rPr>
              <a:t>Centers for Disease Control and Prevention</a:t>
            </a:r>
            <a:r>
              <a:rPr lang="en-US" sz="2400" dirty="0"/>
              <a:t> </a:t>
            </a:r>
            <a:r>
              <a:rPr lang="en-US" sz="2400" dirty="0">
                <a:solidFill>
                  <a:schemeClr val="tx1"/>
                </a:solidFill>
              </a:rPr>
              <a:t>(CDC) for information on Covid-19 and community resources. OSHA has also published information on keeping workplaces safe at </a:t>
            </a:r>
            <a:r>
              <a:rPr lang="en-US" sz="2400" u="sng" dirty="0">
                <a:hlinkClick r:id="rId5"/>
              </a:rPr>
              <a:t>https://www.dol.gov/coronavirus</a:t>
            </a:r>
            <a:r>
              <a:rPr lang="en-US" sz="2400" dirty="0"/>
              <a:t>.</a:t>
            </a:r>
          </a:p>
        </p:txBody>
      </p:sp>
    </p:spTree>
    <p:extLst>
      <p:ext uri="{BB962C8B-B14F-4D97-AF65-F5344CB8AC3E}">
        <p14:creationId xmlns:p14="http://schemas.microsoft.com/office/powerpoint/2010/main" val="397567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5" name="Content Placeholder 4"/>
          <p:cNvSpPr>
            <a:spLocks noGrp="1"/>
          </p:cNvSpPr>
          <p:nvPr>
            <p:ph idx="1"/>
          </p:nvPr>
        </p:nvSpPr>
        <p:spPr/>
        <p:txBody>
          <a:bodyPr/>
          <a:lstStyle/>
          <a:p>
            <a:r>
              <a:rPr lang="en-US" dirty="0"/>
              <a:t>Share any strategies you are doing now to minimize the impacts of COVID-19, or any concerns or questions you may have in the chat window. </a:t>
            </a:r>
          </a:p>
        </p:txBody>
      </p:sp>
      <p:sp>
        <p:nvSpPr>
          <p:cNvPr id="6" name="Content Placeholder 5"/>
          <p:cNvSpPr>
            <a:spLocks noGrp="1"/>
          </p:cNvSpPr>
          <p:nvPr>
            <p:ph idx="13"/>
          </p:nvPr>
        </p:nvSpPr>
        <p:spPr/>
        <p:txBody>
          <a:bodyPr>
            <a:noAutofit/>
          </a:bodyPr>
          <a:lstStyle/>
          <a:p>
            <a:r>
              <a:rPr lang="en-US" sz="8000" dirty="0"/>
              <a:t>Let’s CHAT!</a:t>
            </a:r>
          </a:p>
        </p:txBody>
      </p:sp>
    </p:spTree>
    <p:extLst>
      <p:ext uri="{BB962C8B-B14F-4D97-AF65-F5344CB8AC3E}">
        <p14:creationId xmlns:p14="http://schemas.microsoft.com/office/powerpoint/2010/main" val="1118161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olling Question:  Who’s on the call?&amp;quot;&quot;/&gt;&lt;property id=&quot;20307&quot; value=&quot;398&quot;/&gt;&lt;/object&gt;&lt;object type=&quot;3&quot; unique_id=&quot;10004&quot;&gt;&lt;property id=&quot;20148&quot; value=&quot;5&quot;/&gt;&lt;property id=&quot;20300&quot; value=&quot;Slide 2 - &amp;quot;Apprenticeships: Closing the Skills Gaps&amp;quot;&quot;/&gt;&lt;property id=&quot;20307&quot; value=&quot;256&quot;/&gt;&lt;/object&gt;&lt;object type=&quot;3&quot; unique_id=&quot;10005&quot;&gt;&lt;property id=&quot;20148&quot; value=&quot;5&quot;/&gt;&lt;property id=&quot;20300&quot; value=&quot;Slide 3&quot;/&gt;&lt;property id=&quot;20307&quot; value=&quot;330&quot;/&gt;&lt;/object&gt;&lt;object type=&quot;3&quot; unique_id=&quot;10006&quot;&gt;&lt;property id=&quot;20148&quot; value=&quot;5&quot;/&gt;&lt;property id=&quot;20300&quot; value=&quot;Slide 4 - &amp;quot;Moderator&amp;quot;&quot;/&gt;&lt;property id=&quot;20307&quot; value=&quot;331&quot;/&gt;&lt;/object&gt;&lt;object type=&quot;3&quot; unique_id=&quot;10007&quot;&gt;&lt;property id=&quot;20148&quot; value=&quot;5&quot;/&gt;&lt;property id=&quot;20300&quot; value=&quot;Slide 5 - &amp;quot;Speakers&amp;quot;&quot;/&gt;&lt;property id=&quot;20307&quot; value=&quot;332&quot;/&gt;&lt;/object&gt;&lt;object type=&quot;3&quot; unique_id=&quot;10008&quot;&gt;&lt;property id=&quot;20148&quot; value=&quot;5&quot;/&gt;&lt;property id=&quot;20300&quot; value=&quot;Slide 6 - &amp;quot;Speakers&amp;quot;&quot;/&gt;&lt;property id=&quot;20307&quot; value=&quot;397&quot;/&gt;&lt;/object&gt;&lt;object type=&quot;3&quot; unique_id=&quot;10009&quot;&gt;&lt;property id=&quot;20148&quot; value=&quot;5&quot;/&gt;&lt;property id=&quot;20300&quot; value=&quot;Slide 7 - &amp;quot;Today’s Agenda&amp;quot;&quot;/&gt;&lt;property id=&quot;20307&quot; value=&quot;335&quot;/&gt;&lt;/object&gt;&lt;object type=&quot;3&quot; unique_id=&quot;10010&quot;&gt;&lt;property id=&quot;20148&quot; value=&quot;5&quot;/&gt;&lt;property id=&quot;20300&quot; value=&quot;Slide 8 - &amp;quot;ETA Grants and COVID-19 &amp;quot;&quot;/&gt;&lt;property id=&quot;20307&quot; value=&quot;427&quot;/&gt;&lt;/object&gt;&lt;object type=&quot;3&quot; unique_id=&quot;10011&quot;&gt;&lt;property id=&quot;20148&quot; value=&quot;5&quot;/&gt;&lt;property id=&quot;20300&quot; value=&quot;Slide 9&quot;/&gt;&lt;property id=&quot;20307&quot; value=&quot;428&quot;/&gt;&lt;/object&gt;&lt;object type=&quot;3&quot; unique_id=&quot;10012&quot;&gt;&lt;property id=&quot;20148&quot; value=&quot;5&quot;/&gt;&lt;property id=&quot;20300&quot; value=&quot;Slide 10 - &amp;quot;Apprenticeships: Closing the Skills Gap&amp;quot;&quot;/&gt;&lt;property id=&quot;20307&quot; value=&quot;336&quot;/&gt;&lt;/object&gt;&lt;object type=&quot;3&quot; unique_id=&quot;10013&quot;&gt;&lt;property id=&quot;20148&quot; value=&quot;5&quot;/&gt;&lt;property id=&quot;20300&quot; value=&quot;Slide 11 - &amp;quot;Polling Question: Preparing to Launch your Grant&amp;quot;&quot;/&gt;&lt;property id=&quot;20307&quot; value=&quot;337&quot;/&gt;&lt;/object&gt;&lt;object type=&quot;3&quot; unique_id=&quot;10014&quot;&gt;&lt;property id=&quot;20148&quot; value=&quot;5&quot;/&gt;&lt;property id=&quot;20300&quot; value=&quot;Slide 12 - &amp;quot;Funding Overview&amp;quot;&quot;/&gt;&lt;property id=&quot;20307&quot; value=&quot;289&quot;/&gt;&lt;/object&gt;&lt;object type=&quot;3&quot; unique_id=&quot;10015&quot;&gt;&lt;property id=&quot;20148&quot; value=&quot;5&quot;/&gt;&lt;property id=&quot;20300&quot; value=&quot;Slide 13 - &amp;quot;Apprenticeship: Closing the Skills Gap The Department of Labor has awarding of grants to 28 public-private apprent&quot;/&gt;&lt;property id=&quot;20307&quot; value=&quot;306&quot;/&gt;&lt;/object&gt;&lt;object type=&quot;3&quot; unique_id=&quot;10016&quot;&gt;&lt;property id=&quot;20148&quot; value=&quot;5&quot;/&gt;&lt;property id=&quot;20300&quot; value=&quot;Slide 14 - &amp;quot;Apprenticeship: Closing the Skills Gap Investments&amp;quot;&quot;/&gt;&lt;property id=&quot;20307&quot; value=&quot;311&quot;/&gt;&lt;/object&gt;&lt;object type=&quot;3&quot; unique_id=&quot;10017&quot;&gt;&lt;property id=&quot;20148&quot; value=&quot;5&quot;/&gt;&lt;property id=&quot;20300&quot; value=&quot;Slide 15 - &amp;quot;Grant Period of Performance and Eligible Participants&amp;quot;&quot;/&gt;&lt;property id=&quot;20307&quot; value=&quot;312&quot;/&gt;&lt;/object&gt;&lt;object type=&quot;3&quot; unique_id=&quot;10018&quot;&gt;&lt;property id=&quot;20148&quot; value=&quot;5&quot;/&gt;&lt;property id=&quot;20300&quot; value=&quot;Slide 16 - &amp;quot;Apprenticeships: Closing the Skills Gap Grants&amp;quot;&quot;/&gt;&lt;property id=&quot;20307&quot; value=&quot;429&quot;/&gt;&lt;/object&gt;&lt;object type=&quot;3&quot; unique_id=&quot;10019&quot;&gt;&lt;property id=&quot;20148&quot; value=&quot;5&quot;/&gt;&lt;property id=&quot;20300&quot; value=&quot;Slide 17&quot;/&gt;&lt;property id=&quot;20307&quot; value=&quot;430&quot;/&gt;&lt;/object&gt;&lt;object type=&quot;3&quot; unique_id=&quot;10020&quot;&gt;&lt;property id=&quot;20148&quot; value=&quot;5&quot;/&gt;&lt;property id=&quot;20300&quot; value=&quot;Slide 18 - &amp;quot;Apprenticeships: Closing the Skills Gap Grants&amp;quot;&quot;/&gt;&lt;property id=&quot;20307&quot; value=&quot;318&quot;/&gt;&lt;/object&gt;&lt;object type=&quot;3&quot; unique_id=&quot;10021&quot;&gt;&lt;property id=&quot;20148&quot; value=&quot;5&quot;/&gt;&lt;property id=&quot;20300&quot; value=&quot;Slide 19 - &amp;quot;Apprenticeships: Closing the Skills Gap Grant Program&amp;quot;&quot;/&gt;&lt;property id=&quot;20307&quot; value=&quot;369&quot;/&gt;&lt;/object&gt;&lt;object type=&quot;3&quot; unique_id=&quot;10022&quot;&gt;&lt;property id=&quot;20148&quot; value=&quot;5&quot;/&gt;&lt;property id=&quot;20300&quot; value=&quot;Slide 20 - &amp;quot;High-Quality Apprenticeship Programs&amp;quot;&quot;/&gt;&lt;property id=&quot;20307&quot; value=&quot;425&quot;/&gt;&lt;/object&gt;&lt;object type=&quot;3&quot; unique_id=&quot;10023&quot;&gt;&lt;property id=&quot;20148&quot; value=&quot;5&quot;/&gt;&lt;property id=&quot;20300&quot; value=&quot;Slide 21 - &amp;quot;High-Quality Apprenticeship Programs&amp;quot;&quot;/&gt;&lt;property id=&quot;20307&quot; value=&quot;320&quot;/&gt;&lt;/object&gt;&lt;object type=&quot;3&quot; unique_id=&quot;10024&quot;&gt;&lt;property id=&quot;20148&quot; value=&quot;5&quot;/&gt;&lt;property id=&quot;20300&quot; value=&quot;Slide 22 - &amp;quot;High-Quality Apprenticeship Programs&amp;quot;&quot;/&gt;&lt;property id=&quot;20307&quot; value=&quot;321&quot;/&gt;&lt;/object&gt;&lt;object type=&quot;3&quot; unique_id=&quot;10025&quot;&gt;&lt;property id=&quot;20148&quot; value=&quot;5&quot;/&gt;&lt;property id=&quot;20300&quot; value=&quot;Slide 23 - &amp;quot;Public Private Partnerships&amp;quot;&quot;/&gt;&lt;property id=&quot;20307&quot; value=&quot;324&quot;/&gt;&lt;/object&gt;&lt;object type=&quot;3&quot; unique_id=&quot;10026&quot;&gt;&lt;property id=&quot;20148&quot; value=&quot;5&quot;/&gt;&lt;property id=&quot;20300&quot; value=&quot;Slide 24 - &amp;quot;Grant Program Activities&amp;quot;&quot;/&gt;&lt;property id=&quot;20307&quot; value=&quot;323&quot;/&gt;&lt;/object&gt;&lt;object type=&quot;3&quot; unique_id=&quot;10027&quot;&gt;&lt;property id=&quot;20148&quot; value=&quot;5&quot;/&gt;&lt;property id=&quot;20300&quot; value=&quot;Slide 25 - &amp;quot;Industry-Recognized Apprenticeship Programs (IRAP)&amp;quot;&quot;/&gt;&lt;property id=&quot;20307&quot; value=&quot;403&quot;/&gt;&lt;/object&gt;&lt;object type=&quot;3&quot; unique_id=&quot;10028&quot;&gt;&lt;property id=&quot;20148&quot; value=&quot;5&quot;/&gt;&lt;property id=&quot;20300&quot; value=&quot;Slide 26 - &amp;quot;Any Questions?&amp;quot;&quot;/&gt;&lt;property id=&quot;20307&quot; value=&quot;426&quot;/&gt;&lt;/object&gt;&lt;object type=&quot;3&quot; unique_id=&quot;10029&quot;&gt;&lt;property id=&quot;20148&quot; value=&quot;5&quot;/&gt;&lt;property id=&quot;20300&quot; value=&quot;Slide 27 - &amp;quot;Your Federal Team&amp;quot;&quot;/&gt;&lt;property id=&quot;20307&quot; value=&quot;356&quot;/&gt;&lt;/object&gt;&lt;object type=&quot;3&quot; unique_id=&quot;10030&quot;&gt;&lt;property id=&quot;20148&quot; value=&quot;5&quot;/&gt;&lt;property id=&quot;20300&quot; value=&quot;Slide 28 - &amp;quot;Polling Question: CSG Grant Implementation&amp;quot;&quot;/&gt;&lt;property id=&quot;20307&quot; value=&quot;342&quot;/&gt;&lt;/object&gt;&lt;object type=&quot;3&quot; unique_id=&quot;10031&quot;&gt;&lt;property id=&quot;20148&quot; value=&quot;5&quot;/&gt;&lt;property id=&quot;20300&quot; value=&quot;Slide 29 - &amp;quot;Your Federal Team at the Department of Labor (DOL) &amp;quot;&quot;/&gt;&lt;property id=&quot;20307&quot; value=&quot;350&quot;/&gt;&lt;/object&gt;&lt;object type=&quot;3&quot; unique_id=&quot;10032&quot;&gt;&lt;property id=&quot;20148&quot; value=&quot;5&quot;/&gt;&lt;property id=&quot;20300&quot; value=&quot;Slide 30 - &amp;quot;Your Federal Project Officer (FPO) is identified in your grant package.&amp;quot;&quot;/&gt;&lt;property id=&quot;20307&quot; value=&quot;351&quot;/&gt;&lt;/object&gt;&lt;object type=&quot;3&quot; unique_id=&quot;10033&quot;&gt;&lt;property id=&quot;20148&quot; value=&quot;5&quot;/&gt;&lt;property id=&quot;20300&quot; value=&quot;Slide 31 - &amp;quot;Grant Officer (OGM)&amp;quot;&quot;/&gt;&lt;property id=&quot;20307&quot; value=&quot;352&quot;/&gt;&lt;/object&gt;&lt;object type=&quot;3&quot; unique_id=&quot;10034&quot;&gt;&lt;property id=&quot;20148&quot; value=&quot;5&quot;/&gt;&lt;property id=&quot;20300&quot; value=&quot;Slide 32 - &amp;quot;Program Office Staff&amp;quot;&quot;/&gt;&lt;property id=&quot;20307&quot; value=&quot;353&quot;/&gt;&lt;/object&gt;&lt;object type=&quot;3&quot; unique_id=&quot;10035&quot;&gt;&lt;property id=&quot;20148&quot; value=&quot;5&quot;/&gt;&lt;property id=&quot;20300&quot; value=&quot;Slide 33 - &amp;quot;Chief Evaluation Office (CEO) Staff&amp;quot;&quot;/&gt;&lt;property id=&quot;20307&quot; value=&quot;354&quot;/&gt;&lt;/object&gt;&lt;object type=&quot;3&quot; unique_id=&quot;10036&quot;&gt;&lt;property id=&quot;20148&quot; value=&quot;5&quot;/&gt;&lt;property id=&quot;20300&quot; value=&quot;Slide 34 - &amp;quot;Chief Evaluation Office (CEO) Staff&amp;quot;&quot;/&gt;&lt;property id=&quot;20307&quot; value=&quot;355&quot;/&gt;&lt;/object&gt;&lt;object type=&quot;3&quot; unique_id=&quot;10037&quot;&gt;&lt;property id=&quot;20148&quot; value=&quot;5&quot;/&gt;&lt;property id=&quot;20300&quot; value=&quot;Slide 35 - &amp;quot;Any Questions?&amp;quot;&quot;/&gt;&lt;property id=&quot;20307&quot; value=&quot;424&quot;/&gt;&lt;/object&gt;&lt;object type=&quot;3&quot; unique_id=&quot;10038&quot;&gt;&lt;property id=&quot;20148&quot; value=&quot;5&quot;/&gt;&lt;property id=&quot;20300&quot; value=&quot;Slide 36 - &amp;quot;Grant Award Package and Grant Modifications&amp;quot;&quot;/&gt;&lt;property id=&quot;20307&quot; value=&quot;404&quot;/&gt;&lt;/object&gt;&lt;object type=&quot;3&quot; unique_id=&quot;10039&quot;&gt;&lt;property id=&quot;20148&quot; value=&quot;5&quot;/&gt;&lt;property id=&quot;20300&quot; value=&quot;Slide 37 - &amp;quot;Grant Award Package&amp;quot;&quot;/&gt;&lt;property id=&quot;20307&quot; value=&quot;405&quot;/&gt;&lt;/object&gt;&lt;object type=&quot;3&quot; unique_id=&quot;10040&quot;&gt;&lt;property id=&quot;20148&quot; value=&quot;5&quot;/&gt;&lt;property id=&quot;20300&quot; value=&quot;Slide 38 - &amp;quot;Grant Award Letter&amp;quot;&quot;/&gt;&lt;property id=&quot;20307&quot; value=&quot;406&quot;/&gt;&lt;/object&gt;&lt;object type=&quot;3&quot; unique_id=&quot;10041&quot;&gt;&lt;property id=&quot;20148&quot; value=&quot;5&quot;/&gt;&lt;property id=&quot;20300&quot; value=&quot;Slide 39 - &amp;quot;Quarterly Financial Report&amp;quot;&quot;/&gt;&lt;property id=&quot;20307&quot; value=&quot;420&quot;/&gt;&lt;/object&gt;&lt;object type=&quot;3&quot; unique_id=&quot;10042&quot;&gt;&lt;property id=&quot;20148&quot; value=&quot;5&quot;/&gt;&lt;property id=&quot;20300&quot; value=&quot;Slide 40 - &amp;quot;Grantee Handbook&amp;quot;&quot;/&gt;&lt;property id=&quot;20307&quot; value=&quot;407&quot;/&gt;&lt;/object&gt;&lt;object type=&quot;3&quot; unique_id=&quot;10043&quot;&gt;&lt;property id=&quot;20148&quot; value=&quot;5&quot;/&gt;&lt;property id=&quot;20300&quot; value=&quot;Slide 41 - &amp;quot;Grant Agreement Notice of Award&amp;quot;&quot;/&gt;&lt;property id=&quot;20307&quot; value=&quot;408&quot;/&gt;&lt;/object&gt;&lt;object type=&quot;3&quot; unique_id=&quot;10044&quot;&gt;&lt;property id=&quot;20148&quot; value=&quot;5&quot;/&gt;&lt;property id=&quot;20300&quot; value=&quot;Slide 42 - &amp;quot;Notice of Award Regulations&amp;quot;&quot;/&gt;&lt;property id=&quot;20307&quot; value=&quot;409&quot;/&gt;&lt;/object&gt;&lt;object type=&quot;3&quot; unique_id=&quot;10045&quot;&gt;&lt;property id=&quot;20148&quot; value=&quot;5&quot;/&gt;&lt;property id=&quot;20300&quot; value=&quot;Slide 43 - &amp;quot;Statement of Work and Budget Review&amp;quot;&quot;/&gt;&lt;property id=&quot;20307&quot; value=&quot;419&quot;/&gt;&lt;/object&gt;&lt;object type=&quot;3&quot; unique_id=&quot;10046&quot;&gt;&lt;property id=&quot;20148&quot; value=&quot;5&quot;/&gt;&lt;property id=&quot;20300&quot; value=&quot;Slide 44 - &amp;quot;Conditions of Award&amp;quot;&quot;/&gt;&lt;property id=&quot;20307&quot; value=&quot;410&quot;/&gt;&lt;/object&gt;&lt;object type=&quot;3&quot; unique_id=&quot;10047&quot;&gt;&lt;property id=&quot;20148&quot; value=&quot;5&quot;/&gt;&lt;property id=&quot;20300&quot; value=&quot;Slide 45 - &amp;quot;Conditions of Award: Statement of Work-Related Conditions&amp;quot;&quot;/&gt;&lt;property id=&quot;20307&quot; value=&quot;411&quot;/&gt;&lt;/object&gt;&lt;object type=&quot;3&quot; unique_id=&quot;10048&quot;&gt;&lt;property id=&quot;20148&quot; value=&quot;5&quot;/&gt;&lt;property id=&quot;20300&quot; value=&quot;Slide 46 - &amp;quot;Conditions of Award&amp;quot;&quot;/&gt;&lt;property id=&quot;20307&quot; value=&quot;412&quot;/&gt;&lt;/object&gt;&lt;object type=&quot;3&quot; unique_id=&quot;10049&quot;&gt;&lt;property id=&quot;20148&quot; value=&quot;5&quot;/&gt;&lt;property id=&quot;20300&quot; value=&quot;Slide 47 - &amp;quot;Conditions of Award&amp;quot;&quot;/&gt;&lt;property id=&quot;20307&quot; value=&quot;413&quot;/&gt;&lt;/object&gt;&lt;object type=&quot;3&quot; unique_id=&quot;10050&quot;&gt;&lt;property id=&quot;20148&quot; value=&quot;5&quot;/&gt;&lt;property id=&quot;20300&quot; value=&quot;Slide 48 - &amp;quot;Specific Terms &amp;amp; Conditions of Award&amp;quot;&quot;/&gt;&lt;property id=&quot;20307&quot; value=&quot;414&quot;/&gt;&lt;/object&gt;&lt;object type=&quot;3&quot; unique_id=&quot;10051&quot;&gt;&lt;property id=&quot;20148&quot; value=&quot;5&quot;/&gt;&lt;property id=&quot;20300&quot; value=&quot;Slide 49 - &amp;quot;Grant Agreement Attachments&amp;quot;&quot;/&gt;&lt;property id=&quot;20307&quot; value=&quot;415&quot;/&gt;&lt;/object&gt;&lt;object type=&quot;3&quot; unique_id=&quot;10052&quot;&gt;&lt;property id=&quot;20148&quot; value=&quot;5&quot;/&gt;&lt;property id=&quot;20300&quot; value=&quot;Slide 50 - &amp;quot;Terms – Equipment Purchases&amp;quot;&quot;/&gt;&lt;property id=&quot;20307&quot; value=&quot;416&quot;/&gt;&lt;/object&gt;&lt;object type=&quot;3&quot; unique_id=&quot;10053&quot;&gt;&lt;property id=&quot;20148&quot; value=&quot;5&quot;/&gt;&lt;property id=&quot;20300&quot; value=&quot;Slide 51 - &amp;quot;Budget and Statement of Work&amp;quot;&quot;/&gt;&lt;property id=&quot;20307&quot; value=&quot;417&quot;/&gt;&lt;/object&gt;&lt;object type=&quot;3&quot; unique_id=&quot;10054&quot;&gt;&lt;property id=&quot;20148&quot; value=&quot;5&quot;/&gt;&lt;property id=&quot;20300&quot; value=&quot;Slide 52 - &amp;quot;Indirect Cost Rate Agreement&amp;quot;&quot;/&gt;&lt;property id=&quot;20307&quot; value=&quot;418&quot;/&gt;&lt;/object&gt;&lt;object type=&quot;3&quot; unique_id=&quot;10055&quot;&gt;&lt;property id=&quot;20148&quot; value=&quot;5&quot;/&gt;&lt;property id=&quot;20300&quot; value=&quot;Slide 53 - &amp;quot;Any Questions?&amp;quot;&quot;/&gt;&lt;property id=&quot;20307&quot; value=&quot;423&quot;/&gt;&lt;/object&gt;&lt;object type=&quot;3&quot; unique_id=&quot;10056&quot;&gt;&lt;property id=&quot;20148&quot; value=&quot;5&quot;/&gt;&lt;property id=&quot;20300&quot; value=&quot;Slide 54 - &amp;quot;Grant Modifications&amp;quot;&quot;/&gt;&lt;property id=&quot;20307&quot; value=&quot;387&quot;/&gt;&lt;/object&gt;&lt;object type=&quot;3&quot; unique_id=&quot;10057&quot;&gt;&lt;property id=&quot;20148&quot; value=&quot;5&quot;/&gt;&lt;property id=&quot;20300&quot; value=&quot;Slide 55 - &amp;quot;Grant Modifications &amp;quot;&quot;/&gt;&lt;property id=&quot;20307&quot; value=&quot;388&quot;/&gt;&lt;/object&gt;&lt;object type=&quot;3&quot; unique_id=&quot;10058&quot;&gt;&lt;property id=&quot;20148&quot; value=&quot;5&quot;/&gt;&lt;property id=&quot;20300&quot; value=&quot;Slide 56 - &amp;quot;What is Grant Modification?&amp;quot;&quot;/&gt;&lt;property id=&quot;20307&quot; value=&quot;389&quot;/&gt;&lt;/object&gt;&lt;object type=&quot;3&quot; unique_id=&quot;10059&quot;&gt;&lt;property id=&quot;20148&quot; value=&quot;5&quot;/&gt;&lt;property id=&quot;20300&quot; value=&quot;Slide 57 - &amp;quot;Why Do A Modification?&amp;quot;&quot;/&gt;&lt;property id=&quot;20307&quot; value=&quot;390&quot;/&gt;&lt;/object&gt;&lt;object type=&quot;3&quot; unique_id=&quot;10060&quot;&gt;&lt;property id=&quot;20148&quot; value=&quot;5&quot;/&gt;&lt;property id=&quot;20300&quot; value=&quot;Slide 58 - &amp;quot;FPO Modification Analysis&amp;quot;&quot;/&gt;&lt;property id=&quot;20307&quot; value=&quot;391&quot;/&gt;&lt;/object&gt;&lt;object type=&quot;3&quot; unique_id=&quot;10061&quot;&gt;&lt;property id=&quot;20148&quot; value=&quot;5&quot;/&gt;&lt;property id=&quot;20300&quot; value=&quot;Slide 59 - &amp;quot;Required Documentation for Modification Requests&amp;quot;&quot;/&gt;&lt;property id=&quot;20307&quot; value=&quot;392&quot;/&gt;&lt;/object&gt;&lt;object type=&quot;3&quot; unique_id=&quot;10062&quot;&gt;&lt;property id=&quot;20148&quot; value=&quot;5&quot;/&gt;&lt;property id=&quot;20300&quot; value=&quot;Slide 60 - &amp;quot;Modification Process&amp;quot;&quot;/&gt;&lt;property id=&quot;20307&quot; value=&quot;393&quot;/&gt;&lt;/object&gt;&lt;object type=&quot;3&quot; unique_id=&quot;10063&quot;&gt;&lt;property id=&quot;20148&quot; value=&quot;5&quot;/&gt;&lt;property id=&quot;20300&quot; value=&quot;Slide 61 - &amp;quot;Modification Analysis&amp;quot;&quot;/&gt;&lt;property id=&quot;20307&quot; value=&quot;394&quot;/&gt;&lt;/object&gt;&lt;object type=&quot;3&quot; unique_id=&quot;10064&quot;&gt;&lt;property id=&quot;20148&quot; value=&quot;5&quot;/&gt;&lt;property id=&quot;20300&quot; value=&quot;Slide 62 - &amp;quot;POP QUIZ! &amp;quot;&quot;/&gt;&lt;property id=&quot;20307&quot; value=&quot;431&quot;/&gt;&lt;/object&gt;&lt;object type=&quot;3&quot; unique_id=&quot;10065&quot;&gt;&lt;property id=&quot;20148&quot; value=&quot;5&quot;/&gt;&lt;property id=&quot;20300&quot; value=&quot;Slide 63 - &amp;quot;Any Questions?&amp;quot;&quot;/&gt;&lt;property id=&quot;20307&quot; value=&quot;422&quot;/&gt;&lt;/object&gt;&lt;object type=&quot;3&quot; unique_id=&quot;10066&quot;&gt;&lt;property id=&quot;20148&quot; value=&quot;5&quot;/&gt;&lt;property id=&quot;20300&quot; value=&quot;Slide 64 - &amp;quot;Performance Reporting Guidance&amp;quot;&quot;/&gt;&lt;property id=&quot;20307&quot; value=&quot;358&quot;/&gt;&lt;/object&gt;&lt;object type=&quot;3&quot; unique_id=&quot;10067&quot;&gt;&lt;property id=&quot;20148&quot; value=&quot;5&quot;/&gt;&lt;property id=&quot;20300&quot; value=&quot;Slide 65 - &amp;quot;The Value of Reporting&amp;quot;&quot;/&gt;&lt;property id=&quot;20307&quot; value=&quot;367&quot;/&gt;&lt;/object&gt;&lt;object type=&quot;3&quot; unique_id=&quot;10068&quot;&gt;&lt;property id=&quot;20148&quot; value=&quot;5&quot;/&gt;&lt;property id=&quot;20300&quot; value=&quot;Slide 66 - &amp;quot;Reporting Requirements&amp;quot;&quot;/&gt;&lt;property id=&quot;20307&quot; value=&quot;360&quot;/&gt;&lt;/object&gt;&lt;object type=&quot;3&quot; unique_id=&quot;10069&quot;&gt;&lt;property id=&quot;20148&quot; value=&quot;5&quot;/&gt;&lt;property id=&quot;20300&quot; value=&quot;Slide 67 - &amp;quot;Quarterly Progress Report&amp;quot;&quot;/&gt;&lt;property id=&quot;20307&quot; value=&quot;361&quot;/&gt;&lt;/object&gt;&lt;object type=&quot;3&quot; unique_id=&quot;10070&quot;&gt;&lt;property id=&quot;20148&quot; value=&quot;5&quot;/&gt;&lt;property id=&quot;20300&quot; value=&quot;Slide 68 - &amp;quot;Quarterly Progress Reports&amp;quot;&quot;/&gt;&lt;property id=&quot;20307&quot; value=&quot;362&quot;/&gt;&lt;/object&gt;&lt;object type=&quot;3&quot; unique_id=&quot;10071&quot;&gt;&lt;property id=&quot;20148&quot; value=&quot;5&quot;/&gt;&lt;property id=&quot;20300&quot; value=&quot;Slide 69 - &amp;quot;Interim Reporting Process for the Quarter Ending 03.31.20&amp;quot;&quot;/&gt;&lt;property id=&quot;20307&quot; value=&quot;363&quot;/&gt;&lt;/object&gt;&lt;object type=&quot;3&quot; unique_id=&quot;10072&quot;&gt;&lt;property id=&quot;20148&quot; value=&quot;5&quot;/&gt;&lt;property id=&quot;20300&quot; value=&quot;Slide 70 - &amp;quot;Any Questions?&amp;quot;&quot;/&gt;&lt;property id=&quot;20307&quot; value=&quot;421&quot;/&gt;&lt;/object&gt;&lt;object type=&quot;3&quot; unique_id=&quot;10073&quot;&gt;&lt;property id=&quot;20148&quot; value=&quot;5&quot;/&gt;&lt;property id=&quot;20300&quot; value=&quot;Slide 71 - &amp;quot;Communication&amp;quot;&quot;/&gt;&lt;property id=&quot;20307&quot; value=&quot;343&quot;/&gt;&lt;/object&gt;&lt;object type=&quot;3&quot; unique_id=&quot;10074&quot;&gt;&lt;property id=&quot;20148&quot; value=&quot;5&quot;/&gt;&lt;property id=&quot;20300&quot; value=&quot;Slide 72 - &amp;quot;Your Primary Point of Contact (POC)&amp;quot;&quot;/&gt;&lt;property id=&quot;20307&quot; value=&quot;344&quot;/&gt;&lt;/object&gt;&lt;object type=&quot;3&quot; unique_id=&quot;10075&quot;&gt;&lt;property id=&quot;20148&quot; value=&quot;5&quot;/&gt;&lt;property id=&quot;20300&quot; value=&quot;Slide 73 - &amp;quot;Communication Plan&amp;quot;&quot;/&gt;&lt;property id=&quot;20307&quot; value=&quot;346&quot;/&gt;&lt;/object&gt;&lt;object type=&quot;3&quot; unique_id=&quot;10076&quot;&gt;&lt;property id=&quot;20148&quot; value=&quot;5&quot;/&gt;&lt;property id=&quot;20300&quot; value=&quot;Slide 74 - &amp;quot;Communication Guidelines&amp;quot;&quot;/&gt;&lt;property id=&quot;20307&quot; value=&quot;347&quot;/&gt;&lt;/object&gt;&lt;object type=&quot;3&quot; unique_id=&quot;10077&quot;&gt;&lt;property id=&quot;20148&quot; value=&quot;5&quot;/&gt;&lt;property id=&quot;20300&quot; value=&quot;Slide 75 - &amp;quot;ETA Communications to You&amp;quot;&quot;/&gt;&lt;property id=&quot;20307&quot; value=&quot;348&quot;/&gt;&lt;/object&gt;&lt;object type=&quot;3&quot; unique_id=&quot;10078&quot;&gt;&lt;property id=&quot;20148&quot; value=&quot;5&quot;/&gt;&lt;property id=&quot;20300&quot; value=&quot;Slide 76 - &amp;quot;Next Steps&amp;quot;&quot;/&gt;&lt;property id=&quot;20307&quot; value=&quot;349&quot;/&gt;&lt;/object&gt;&lt;object type=&quot;3&quot; unique_id=&quot;10079&quot;&gt;&lt;property id=&quot;20148&quot; value=&quot;5&quot;/&gt;&lt;property id=&quot;20300&quot; value=&quot;Slide 77 - &amp;quot;Resources:&amp;quot;&quot;/&gt;&lt;property id=&quot;20307&quot; value=&quot;274&quot;/&gt;&lt;/object&gt;&lt;object type=&quot;3&quot; unique_id=&quot;10080&quot;&gt;&lt;property id=&quot;20148&quot; value=&quot;5&quot;/&gt;&lt;property id=&quot;20300&quot; value=&quot;Slide 78 - &amp;quot;Any Questions?&amp;quot;&quot;/&gt;&lt;property id=&quot;20307&quot; value=&quot;281&quot;/&gt;&lt;/object&gt;&lt;object type=&quot;3&quot; unique_id=&quot;10081&quot;&gt;&lt;property id=&quot;20148&quot; value=&quot;5&quot;/&gt;&lt;property id=&quot;20300&quot; value=&quot;Slide 79 - &amp;quot;Thank You!&amp;quot;&quot;/&gt;&lt;property id=&quot;20307&quot; value=&quot;297&quot;/&gt;&lt;/object&gt;&lt;/object&gt;&lt;object type=&quot;8&quot; unique_id=&quot;10162&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3655</TotalTime>
  <Words>4808</Words>
  <Application>Microsoft Office PowerPoint</Application>
  <PresentationFormat>Widescreen</PresentationFormat>
  <Paragraphs>698</Paragraphs>
  <Slides>79</Slides>
  <Notes>73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79</vt:i4>
      </vt:variant>
    </vt:vector>
  </HeadingPairs>
  <TitlesOfParts>
    <vt:vector size="93" baseType="lpstr">
      <vt:lpstr>Arial</vt:lpstr>
      <vt:lpstr>Calibri</vt:lpstr>
      <vt:lpstr>Calibri Light</vt:lpstr>
      <vt:lpstr>Courier New</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Polling Question:  Who’s on the call?</vt:lpstr>
      <vt:lpstr>Apprenticeships: Closing the Skills Gaps</vt:lpstr>
      <vt:lpstr>PowerPoint Presentation</vt:lpstr>
      <vt:lpstr>Moderator</vt:lpstr>
      <vt:lpstr>Speakers</vt:lpstr>
      <vt:lpstr>Speakers</vt:lpstr>
      <vt:lpstr>Today’s Agenda</vt:lpstr>
      <vt:lpstr>ETA Grants and COVID-19 </vt:lpstr>
      <vt:lpstr>PowerPoint Presentation</vt:lpstr>
      <vt:lpstr>Apprenticeships: Closing the Skills Gap</vt:lpstr>
      <vt:lpstr>Polling Question: Preparing to Launch your Grant</vt:lpstr>
      <vt:lpstr>Funding Overview</vt:lpstr>
      <vt:lpstr>Apprenticeship: Closing the Skills Gap The Department of Labor has awarding of grants to 28 public-private apprenticeship partnerships totaling nearly $100 million through the Apprenticeship: Closing the Skills Gap grant program. These grants will support large-scale expansions of apprenticeship in industries including advanced manufacturing, healthcare and information technology. </vt:lpstr>
      <vt:lpstr>Apprenticeship: Closing the Skills Gap Investments</vt:lpstr>
      <vt:lpstr>Grant Period of Performance and Eligible Participants</vt:lpstr>
      <vt:lpstr>Apprenticeships: Closing the Skills Gap Grants</vt:lpstr>
      <vt:lpstr>PowerPoint Presentation</vt:lpstr>
      <vt:lpstr>Apprenticeships: Closing the Skills Gap Grants</vt:lpstr>
      <vt:lpstr>Apprenticeships: Closing the Skills Gap Grant Program</vt:lpstr>
      <vt:lpstr>High-Quality Apprenticeship Programs</vt:lpstr>
      <vt:lpstr>High-Quality Apprenticeship Programs</vt:lpstr>
      <vt:lpstr>High-Quality Apprenticeship Programs</vt:lpstr>
      <vt:lpstr>Public Private Partnerships</vt:lpstr>
      <vt:lpstr>Grant Program Activities</vt:lpstr>
      <vt:lpstr>Industry-Recognized Apprenticeship Programs (IRAP)</vt:lpstr>
      <vt:lpstr>Any Questions?</vt:lpstr>
      <vt:lpstr>Your Federal Team</vt:lpstr>
      <vt:lpstr>Polling Question: CSG Grant Implementation</vt:lpstr>
      <vt:lpstr>Your Federal Team at the Department of Labor (DOL) </vt:lpstr>
      <vt:lpstr>Your Federal Project Officer (FPO) is identified in your grant package.</vt:lpstr>
      <vt:lpstr>Grant Officer (OGM)</vt:lpstr>
      <vt:lpstr>Program Office Staff</vt:lpstr>
      <vt:lpstr>Chief Evaluation Office (CEO) Staff</vt:lpstr>
      <vt:lpstr>Chief Evaluation Office (CEO) Staff</vt:lpstr>
      <vt:lpstr>Any Questions?</vt:lpstr>
      <vt:lpstr>Grant Award Package and Grant Modifications</vt:lpstr>
      <vt:lpstr>Grant Award Package</vt:lpstr>
      <vt:lpstr>Grant Award Letter</vt:lpstr>
      <vt:lpstr>Quarterly Financial Report</vt:lpstr>
      <vt:lpstr>Grantee Handbook</vt:lpstr>
      <vt:lpstr>Grant Agreement Notice of Award</vt:lpstr>
      <vt:lpstr>Notice of Award Regulations</vt:lpstr>
      <vt:lpstr>Statement of Work and Budget Review</vt:lpstr>
      <vt:lpstr>Conditions of Award</vt:lpstr>
      <vt:lpstr>Conditions of Award: Statement of Work-Related Conditions</vt:lpstr>
      <vt:lpstr>Conditions of Award</vt:lpstr>
      <vt:lpstr>Conditions of Award</vt:lpstr>
      <vt:lpstr>Specific Terms &amp; Conditions of Award</vt:lpstr>
      <vt:lpstr>Grant Agreement Attachments</vt:lpstr>
      <vt:lpstr>Terms – Equipment Purchases</vt:lpstr>
      <vt:lpstr>Budget and Statement of Work</vt:lpstr>
      <vt:lpstr>Indirect Cost Rate Agreement</vt:lpstr>
      <vt:lpstr>Any Questions?</vt:lpstr>
      <vt:lpstr>Grant Modifications</vt:lpstr>
      <vt:lpstr>Grant Modifications </vt:lpstr>
      <vt:lpstr>What is Grant Modification?</vt:lpstr>
      <vt:lpstr>Why Do A Modification?</vt:lpstr>
      <vt:lpstr>FPO Modification Analysis</vt:lpstr>
      <vt:lpstr>Required Documentation for Modification Requests</vt:lpstr>
      <vt:lpstr>Modification Process</vt:lpstr>
      <vt:lpstr>Modification Analysis</vt:lpstr>
      <vt:lpstr>POP QUIZ! </vt:lpstr>
      <vt:lpstr>Any Questions?</vt:lpstr>
      <vt:lpstr>Performance Reporting Guidance</vt:lpstr>
      <vt:lpstr>The Value of Reporting</vt:lpstr>
      <vt:lpstr>Reporting Requirements</vt:lpstr>
      <vt:lpstr>Quarterly Progress Report</vt:lpstr>
      <vt:lpstr>Quarterly Progress Reports</vt:lpstr>
      <vt:lpstr>Interim Reporting Process for the Quarter Ending 03.31.20</vt:lpstr>
      <vt:lpstr>Any Questions?</vt:lpstr>
      <vt:lpstr>Communication</vt:lpstr>
      <vt:lpstr>Your Primary Point of Contact (POC)</vt:lpstr>
      <vt:lpstr>Communication Plan</vt:lpstr>
      <vt:lpstr>Communication Guidelines</vt:lpstr>
      <vt:lpstr>ETA Communications to You</vt:lpstr>
      <vt:lpstr>Next Steps</vt:lpstr>
      <vt:lpstr>Resources: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313</cp:revision>
  <cp:lastPrinted>2020-02-27T13:26:40Z</cp:lastPrinted>
  <dcterms:created xsi:type="dcterms:W3CDTF">2019-06-21T16:58:05Z</dcterms:created>
  <dcterms:modified xsi:type="dcterms:W3CDTF">2020-04-07T17:19:57Z</dcterms:modified>
</cp:coreProperties>
</file>