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42"/>
  </p:notesMasterIdLst>
  <p:sldIdLst>
    <p:sldId id="305" r:id="rId7"/>
    <p:sldId id="256" r:id="rId8"/>
    <p:sldId id="356" r:id="rId9"/>
    <p:sldId id="307" r:id="rId10"/>
    <p:sldId id="308" r:id="rId11"/>
    <p:sldId id="313" r:id="rId12"/>
    <p:sldId id="312" r:id="rId13"/>
    <p:sldId id="314" r:id="rId14"/>
    <p:sldId id="315" r:id="rId15"/>
    <p:sldId id="335" r:id="rId16"/>
    <p:sldId id="321" r:id="rId17"/>
    <p:sldId id="323" r:id="rId18"/>
    <p:sldId id="324" r:id="rId19"/>
    <p:sldId id="344" r:id="rId20"/>
    <p:sldId id="317" r:id="rId21"/>
    <p:sldId id="334" r:id="rId22"/>
    <p:sldId id="346" r:id="rId23"/>
    <p:sldId id="357" r:id="rId24"/>
    <p:sldId id="359" r:id="rId25"/>
    <p:sldId id="360" r:id="rId26"/>
    <p:sldId id="361" r:id="rId27"/>
    <p:sldId id="348" r:id="rId28"/>
    <p:sldId id="322" r:id="rId29"/>
    <p:sldId id="316" r:id="rId30"/>
    <p:sldId id="362" r:id="rId31"/>
    <p:sldId id="366" r:id="rId32"/>
    <p:sldId id="365" r:id="rId33"/>
    <p:sldId id="363" r:id="rId34"/>
    <p:sldId id="367" r:id="rId35"/>
    <p:sldId id="364" r:id="rId36"/>
    <p:sldId id="330" r:id="rId37"/>
    <p:sldId id="274" r:id="rId38"/>
    <p:sldId id="336" r:id="rId39"/>
    <p:sldId id="275" r:id="rId40"/>
    <p:sldId id="368"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18" clrIdx="0">
    <p:extLst>
      <p:ext uri="{19B8F6BF-5375-455C-9EA6-DF929625EA0E}">
        <p15:presenceInfo xmlns:p15="http://schemas.microsoft.com/office/powerpoint/2012/main" userId="S-1-5-21-625881431-3029617060-3355961844-125259" providerId="AD"/>
      </p:ext>
    </p:extLst>
  </p:cmAuthor>
  <p:cmAuthor id="2" name="Manikowski, Susan - ETA" initials="MS-E" lastIdx="6" clrIdx="1">
    <p:extLst>
      <p:ext uri="{19B8F6BF-5375-455C-9EA6-DF929625EA0E}">
        <p15:presenceInfo xmlns:p15="http://schemas.microsoft.com/office/powerpoint/2012/main" userId="S-1-5-21-2522062978-2635407418-847139880-476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62" d="100"/>
          <a:sy n="62" d="100"/>
        </p:scale>
        <p:origin x="7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422979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6505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88713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emf"/><Relationship Id="rId4" Type="http://schemas.openxmlformats.org/officeDocument/2006/relationships/slideLayout" Target="../slideLayouts/slideLayout17.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6" cstate="hqprint">
            <a:alphaModFix amt="70000"/>
            <a:extLst>
              <a:ext uri="{BEBA8EAE-BF5A-486C-A8C5-ECC9F3942E4B}">
                <a14:imgProps xmlns:a14="http://schemas.microsoft.com/office/drawing/2010/main">
                  <a14:imgLayer r:embed="rId1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5" r:id="rId11"/>
    <p:sldLayoutId id="2147483716" r:id="rId12"/>
    <p:sldLayoutId id="2147483717" r:id="rId13"/>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vimeo.com/370983870/2afa9e8306" TargetMode="Externa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doleta.gov/tradeact/taa-data/participant-reporting/" TargetMode="External"/><Relationship Id="rId7" Type="http://schemas.openxmlformats.org/officeDocument/2006/relationships/hyperlink" Target="https://wdr.doleta.gov/directives/corr_doc.cfm?docn=7611" TargetMode="External"/><Relationship Id="rId2" Type="http://schemas.openxmlformats.org/officeDocument/2006/relationships/hyperlink" Target="https://www.doleta.gov/tradeact/" TargetMode="External"/><Relationship Id="rId1" Type="http://schemas.openxmlformats.org/officeDocument/2006/relationships/slideLayout" Target="../slideLayouts/slideLayout18.xml"/><Relationship Id="rId6" Type="http://schemas.openxmlformats.org/officeDocument/2006/relationships/hyperlink" Target="https://wdr.doleta.gov/directives/corr_doc.cfm?DOCN=3255" TargetMode="External"/><Relationship Id="rId5" Type="http://schemas.openxmlformats.org/officeDocument/2006/relationships/hyperlink" Target="https://www.doleta.gov/tradeact/taa-data/participant-reporting/performance.cfm" TargetMode="External"/><Relationship Id="rId4" Type="http://schemas.openxmlformats.org/officeDocument/2006/relationships/hyperlink" Target="https://www.doleta.gov/tradeact/taa-data/participants-dat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erformancereporting.workforcegps.org/resources/2019/04/01/15/23/TEGL-14-18-Performance-Alignment-Webcast-Series-and-Resource-Page" TargetMode="External"/><Relationship Id="rId2" Type="http://schemas.openxmlformats.org/officeDocument/2006/relationships/hyperlink" Target="https://performancereporting.workforcegps.org/resources/2019/10/01/13/32/PIRL-Reporting-Online-Resource" TargetMode="External"/><Relationship Id="rId1" Type="http://schemas.openxmlformats.org/officeDocument/2006/relationships/slideLayout" Target="../slideLayouts/slideLayout18.xml"/><Relationship Id="rId4" Type="http://schemas.openxmlformats.org/officeDocument/2006/relationships/hyperlink" Target="https://performancereporting.workforcegps.org/announcements/2018/07/09/13/50/WIOA-Performance-Indicators-Summer-E-Learning-Seri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hyperlink" Target="mailto:support@workforceGPS.org"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2"/>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general TAA performance reporting?</a:t>
            </a:r>
          </a:p>
        </p:txBody>
      </p:sp>
    </p:spTree>
    <p:extLst>
      <p:ext uri="{BB962C8B-B14F-4D97-AF65-F5344CB8AC3E}">
        <p14:creationId xmlns:p14="http://schemas.microsoft.com/office/powerpoint/2010/main" val="252450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Calculating MSG</a:t>
            </a:r>
          </a:p>
        </p:txBody>
      </p:sp>
    </p:spTree>
    <p:extLst>
      <p:ext uri="{BB962C8B-B14F-4D97-AF65-F5344CB8AC3E}">
        <p14:creationId xmlns:p14="http://schemas.microsoft.com/office/powerpoint/2010/main" val="118847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Measurable Skill Gains Definition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1380278"/>
            <a:ext cx="10515600" cy="4199785"/>
          </a:xfrm>
        </p:spPr>
        <p:txBody>
          <a:bodyPr/>
          <a:lstStyle/>
          <a:p>
            <a:pPr fontAlgn="base"/>
            <a:r>
              <a:rPr lang="en-US" dirty="0"/>
              <a:t>MSG: TAARA 2015 Section 239(j)(2)(A)(i)(V)</a:t>
            </a:r>
          </a:p>
          <a:p>
            <a:pPr lvl="1" fontAlgn="base"/>
            <a:r>
              <a:rPr lang="en-US" dirty="0"/>
              <a:t>“the percentage and number of workers </a:t>
            </a:r>
            <a:r>
              <a:rPr lang="en-US" b="1" dirty="0"/>
              <a:t>who received benefits under the trade adjustment assistance program who</a:t>
            </a:r>
            <a:r>
              <a:rPr lang="en-US" dirty="0"/>
              <a:t>, during a year while receiving such benefits, are in an education or training program that leads to a recognized postsecondary credential or employment and who are achieving measurable gains in skills toward such a credential or employment.”</a:t>
            </a:r>
          </a:p>
          <a:p>
            <a:pPr lvl="1" fontAlgn="base"/>
            <a:r>
              <a:rPr lang="en-US" dirty="0"/>
              <a:t>Mirrors WIOA Definition</a:t>
            </a:r>
          </a:p>
          <a:p>
            <a:pPr lvl="1" fontAlgn="base"/>
            <a:endParaRPr lang="en-US" dirty="0"/>
          </a:p>
        </p:txBody>
      </p:sp>
    </p:spTree>
    <p:extLst>
      <p:ext uri="{BB962C8B-B14F-4D97-AF65-F5344CB8AC3E}">
        <p14:creationId xmlns:p14="http://schemas.microsoft.com/office/powerpoint/2010/main" val="148265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13</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MSG Calculation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a:xfrm>
            <a:off x="805865" y="999279"/>
            <a:ext cx="10298819" cy="713143"/>
          </a:xfrm>
        </p:spPr>
        <p:txBody>
          <a:bodyPr>
            <a:normAutofit/>
          </a:bodyPr>
          <a:lstStyle/>
          <a:p>
            <a:pPr algn="l"/>
            <a:r>
              <a:rPr lang="en-US" dirty="0"/>
              <a:t>Who is included? (denominator)</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05866" y="1802910"/>
            <a:ext cx="10298818" cy="4553440"/>
          </a:xfrm>
        </p:spPr>
        <p:txBody>
          <a:bodyPr/>
          <a:lstStyle/>
          <a:p>
            <a:r>
              <a:rPr lang="en-US" sz="2000" dirty="0"/>
              <a:t>TAA Current Participant</a:t>
            </a:r>
          </a:p>
          <a:p>
            <a:pPr lvl="1"/>
            <a:r>
              <a:rPr lang="en-US" sz="1900" dirty="0"/>
              <a:t>TAA Benefit or Service (PIRL 925): less than or equal to the end of the query period (replaces PIRL 900)</a:t>
            </a:r>
          </a:p>
          <a:p>
            <a:pPr lvl="1"/>
            <a:r>
              <a:rPr lang="en-US" sz="1900" dirty="0"/>
              <a:t>Exit Date (PIRL 901): Blank or Greater than or equal to the start of the query period</a:t>
            </a:r>
          </a:p>
          <a:p>
            <a:r>
              <a:rPr lang="en-US" sz="2000" dirty="0"/>
              <a:t>Training</a:t>
            </a:r>
          </a:p>
          <a:p>
            <a:pPr lvl="1"/>
            <a:r>
              <a:rPr lang="en-US" sz="1900" dirty="0"/>
              <a:t>Date Enrolled During Program Participation in an Education or Training Program Leading to a Recognized Postsecondary Credential or Employment (PIRL 1811): not blank and less than or equal to the end of the query period</a:t>
            </a:r>
          </a:p>
          <a:p>
            <a:pPr lvl="1"/>
            <a:r>
              <a:rPr lang="en-US" sz="1900" dirty="0"/>
              <a:t>Date Completed, During Program Participation, an Education or Training Program Leading to a Recognized Postsecondary Credential or Employment (PIRL 1813): blank or greater than or equal to the start of the query period</a:t>
            </a:r>
          </a:p>
          <a:p>
            <a:r>
              <a:rPr lang="en-US" sz="2000" dirty="0"/>
              <a:t>Other Reasons for Exit (PIRL 923): blank, zero (no other reason), or 7 (Criminal offender – doesn’t apply to TAA)</a:t>
            </a:r>
          </a:p>
        </p:txBody>
      </p:sp>
    </p:spTree>
    <p:extLst>
      <p:ext uri="{BB962C8B-B14F-4D97-AF65-F5344CB8AC3E}">
        <p14:creationId xmlns:p14="http://schemas.microsoft.com/office/powerpoint/2010/main" val="251346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14</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MSG Calculation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a:xfrm>
            <a:off x="805865" y="999279"/>
            <a:ext cx="10298819" cy="713143"/>
          </a:xfrm>
        </p:spPr>
        <p:txBody>
          <a:bodyPr>
            <a:normAutofit/>
          </a:bodyPr>
          <a:lstStyle/>
          <a:p>
            <a:pPr algn="l"/>
            <a:r>
              <a:rPr lang="en-US" dirty="0"/>
              <a:t>What is a positive outcome?  (numerator)</a:t>
            </a:r>
          </a:p>
        </p:txBody>
      </p:sp>
      <p:graphicFrame>
        <p:nvGraphicFramePr>
          <p:cNvPr id="6" name="Table 5"/>
          <p:cNvGraphicFramePr>
            <a:graphicFrameLocks noGrp="1"/>
          </p:cNvGraphicFramePr>
          <p:nvPr>
            <p:extLst>
              <p:ext uri="{D42A27DB-BD31-4B8C-83A1-F6EECF244321}">
                <p14:modId xmlns:p14="http://schemas.microsoft.com/office/powerpoint/2010/main" val="1707087547"/>
              </p:ext>
            </p:extLst>
          </p:nvPr>
        </p:nvGraphicFramePr>
        <p:xfrm>
          <a:off x="805864" y="1879109"/>
          <a:ext cx="10298819" cy="4149582"/>
        </p:xfrm>
        <a:graphic>
          <a:graphicData uri="http://schemas.openxmlformats.org/drawingml/2006/table">
            <a:tbl>
              <a:tblPr firstRow="1" bandRow="1">
                <a:tableStyleId>{5C22544A-7EE6-4342-B048-85BDC9FD1C3A}</a:tableStyleId>
              </a:tblPr>
              <a:tblGrid>
                <a:gridCol w="4750874">
                  <a:extLst>
                    <a:ext uri="{9D8B030D-6E8A-4147-A177-3AD203B41FA5}">
                      <a16:colId xmlns:a16="http://schemas.microsoft.com/office/drawing/2014/main" val="669274715"/>
                    </a:ext>
                  </a:extLst>
                </a:gridCol>
                <a:gridCol w="5547945">
                  <a:extLst>
                    <a:ext uri="{9D8B030D-6E8A-4147-A177-3AD203B41FA5}">
                      <a16:colId xmlns:a16="http://schemas.microsoft.com/office/drawing/2014/main" val="2510771473"/>
                    </a:ext>
                  </a:extLst>
                </a:gridCol>
              </a:tblGrid>
              <a:tr h="523957">
                <a:tc>
                  <a:txBody>
                    <a:bodyPr/>
                    <a:lstStyle/>
                    <a:p>
                      <a:pPr algn="ctr"/>
                      <a:r>
                        <a:rPr lang="en-US" sz="2400" dirty="0"/>
                        <a:t>Gain Type</a:t>
                      </a:r>
                    </a:p>
                  </a:txBody>
                  <a:tcPr/>
                </a:tc>
                <a:tc>
                  <a:txBody>
                    <a:bodyPr/>
                    <a:lstStyle/>
                    <a:p>
                      <a:pPr algn="ctr"/>
                      <a:r>
                        <a:rPr lang="en-US" sz="2400" dirty="0"/>
                        <a:t>PIRL Element</a:t>
                      </a:r>
                    </a:p>
                  </a:txBody>
                  <a:tcPr/>
                </a:tc>
                <a:extLst>
                  <a:ext uri="{0D108BD9-81ED-4DB2-BD59-A6C34878D82A}">
                    <a16:rowId xmlns:a16="http://schemas.microsoft.com/office/drawing/2014/main" val="1060872671"/>
                  </a:ext>
                </a:extLst>
              </a:tr>
              <a:tr h="523957">
                <a:tc>
                  <a:txBody>
                    <a:bodyPr/>
                    <a:lstStyle/>
                    <a:p>
                      <a:r>
                        <a:rPr lang="en-US" sz="2000" dirty="0"/>
                        <a:t>Educational Functioning Level (EFL)</a:t>
                      </a:r>
                    </a:p>
                  </a:txBody>
                  <a:tcPr anchor="ctr"/>
                </a:tc>
                <a:tc>
                  <a:txBody>
                    <a:bodyPr/>
                    <a:lstStyle/>
                    <a:p>
                      <a:pPr algn="ctr"/>
                      <a:r>
                        <a:rPr lang="en-US" sz="2000" dirty="0"/>
                        <a:t>1806</a:t>
                      </a:r>
                    </a:p>
                  </a:txBody>
                  <a:tcPr anchor="ctr"/>
                </a:tc>
                <a:extLst>
                  <a:ext uri="{0D108BD9-81ED-4DB2-BD59-A6C34878D82A}">
                    <a16:rowId xmlns:a16="http://schemas.microsoft.com/office/drawing/2014/main" val="2777204585"/>
                  </a:ext>
                </a:extLst>
              </a:tr>
              <a:tr h="523957">
                <a:tc>
                  <a:txBody>
                    <a:bodyPr/>
                    <a:lstStyle/>
                    <a:p>
                      <a:r>
                        <a:rPr lang="en-US" sz="2000" dirty="0"/>
                        <a:t>Secondary Credential</a:t>
                      </a:r>
                    </a:p>
                  </a:txBody>
                  <a:tcPr anchor="ctr"/>
                </a:tc>
                <a:tc>
                  <a:txBody>
                    <a:bodyPr/>
                    <a:lstStyle/>
                    <a:p>
                      <a:pPr algn="ctr"/>
                      <a:r>
                        <a:rPr lang="en-US" sz="2000" dirty="0"/>
                        <a:t>1801</a:t>
                      </a:r>
                      <a:r>
                        <a:rPr lang="en-US" sz="2000" baseline="0" dirty="0"/>
                        <a:t> (when 1800 = 1)</a:t>
                      </a:r>
                    </a:p>
                    <a:p>
                      <a:pPr algn="ctr"/>
                      <a:r>
                        <a:rPr lang="en-US" sz="2000" baseline="0" dirty="0"/>
                        <a:t>1803 (when 1802 = 1)</a:t>
                      </a:r>
                    </a:p>
                    <a:p>
                      <a:pPr algn="ctr"/>
                      <a:r>
                        <a:rPr lang="en-US" sz="2000" baseline="0" dirty="0"/>
                        <a:t>1805 (when 1804 = 1)</a:t>
                      </a:r>
                      <a:endParaRPr lang="en-US" sz="2000" dirty="0"/>
                    </a:p>
                  </a:txBody>
                  <a:tcPr anchor="ctr"/>
                </a:tc>
                <a:extLst>
                  <a:ext uri="{0D108BD9-81ED-4DB2-BD59-A6C34878D82A}">
                    <a16:rowId xmlns:a16="http://schemas.microsoft.com/office/drawing/2014/main" val="457663259"/>
                  </a:ext>
                </a:extLst>
              </a:tr>
              <a:tr h="52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Postsecondary Transcript/Report Card</a:t>
                      </a:r>
                    </a:p>
                  </a:txBody>
                  <a:tcPr anchor="ctr"/>
                </a:tc>
                <a:tc>
                  <a:txBody>
                    <a:bodyPr/>
                    <a:lstStyle/>
                    <a:p>
                      <a:pPr algn="ctr"/>
                      <a:r>
                        <a:rPr lang="en-US" sz="2000" dirty="0"/>
                        <a:t>1807</a:t>
                      </a:r>
                    </a:p>
                  </a:txBody>
                  <a:tcPr anchor="ctr"/>
                </a:tc>
                <a:extLst>
                  <a:ext uri="{0D108BD9-81ED-4DB2-BD59-A6C34878D82A}">
                    <a16:rowId xmlns:a16="http://schemas.microsoft.com/office/drawing/2014/main" val="3127480850"/>
                  </a:ext>
                </a:extLst>
              </a:tr>
              <a:tr h="523957">
                <a:tc>
                  <a:txBody>
                    <a:bodyPr/>
                    <a:lstStyle/>
                    <a:p>
                      <a:r>
                        <a:rPr lang="en-US" sz="2000" dirty="0"/>
                        <a:t>Secondary Transcript/Report Card</a:t>
                      </a:r>
                    </a:p>
                  </a:txBody>
                  <a:tcPr anchor="ctr"/>
                </a:tc>
                <a:tc>
                  <a:txBody>
                    <a:bodyPr/>
                    <a:lstStyle/>
                    <a:p>
                      <a:pPr algn="ctr"/>
                      <a:r>
                        <a:rPr lang="en-US" sz="2000" dirty="0"/>
                        <a:t>1808</a:t>
                      </a:r>
                    </a:p>
                  </a:txBody>
                  <a:tcPr anchor="ctr"/>
                </a:tc>
                <a:extLst>
                  <a:ext uri="{0D108BD9-81ED-4DB2-BD59-A6C34878D82A}">
                    <a16:rowId xmlns:a16="http://schemas.microsoft.com/office/drawing/2014/main" val="2408570504"/>
                  </a:ext>
                </a:extLst>
              </a:tr>
              <a:tr h="523957">
                <a:tc>
                  <a:txBody>
                    <a:bodyPr/>
                    <a:lstStyle/>
                    <a:p>
                      <a:r>
                        <a:rPr lang="en-US" sz="2000" dirty="0"/>
                        <a:t>Training Milestone</a:t>
                      </a:r>
                    </a:p>
                  </a:txBody>
                  <a:tcPr anchor="ctr"/>
                </a:tc>
                <a:tc>
                  <a:txBody>
                    <a:bodyPr/>
                    <a:lstStyle/>
                    <a:p>
                      <a:pPr algn="ctr"/>
                      <a:r>
                        <a:rPr lang="en-US" sz="2000" dirty="0"/>
                        <a:t>1809</a:t>
                      </a:r>
                    </a:p>
                  </a:txBody>
                  <a:tcPr anchor="ctr"/>
                </a:tc>
                <a:extLst>
                  <a:ext uri="{0D108BD9-81ED-4DB2-BD59-A6C34878D82A}">
                    <a16:rowId xmlns:a16="http://schemas.microsoft.com/office/drawing/2014/main" val="2368681883"/>
                  </a:ext>
                </a:extLst>
              </a:tr>
              <a:tr h="523957">
                <a:tc>
                  <a:txBody>
                    <a:bodyPr/>
                    <a:lstStyle/>
                    <a:p>
                      <a:r>
                        <a:rPr lang="en-US" sz="2000" dirty="0"/>
                        <a:t>Skills Progression</a:t>
                      </a:r>
                    </a:p>
                  </a:txBody>
                  <a:tcPr anchor="ctr"/>
                </a:tc>
                <a:tc>
                  <a:txBody>
                    <a:bodyPr/>
                    <a:lstStyle/>
                    <a:p>
                      <a:pPr algn="ctr"/>
                      <a:r>
                        <a:rPr lang="en-US" sz="2000" dirty="0"/>
                        <a:t>1810</a:t>
                      </a:r>
                    </a:p>
                  </a:txBody>
                  <a:tcPr anchor="ctr"/>
                </a:tc>
                <a:extLst>
                  <a:ext uri="{0D108BD9-81ED-4DB2-BD59-A6C34878D82A}">
                    <a16:rowId xmlns:a16="http://schemas.microsoft.com/office/drawing/2014/main" val="1596409475"/>
                  </a:ext>
                </a:extLst>
              </a:tr>
            </a:tbl>
          </a:graphicData>
        </a:graphic>
      </p:graphicFrame>
    </p:spTree>
    <p:extLst>
      <p:ext uri="{BB962C8B-B14F-4D97-AF65-F5344CB8AC3E}">
        <p14:creationId xmlns:p14="http://schemas.microsoft.com/office/powerpoint/2010/main" val="42311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15</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Dates for Performance Measures</a:t>
            </a:r>
          </a:p>
        </p:txBody>
      </p:sp>
      <p:sp>
        <p:nvSpPr>
          <p:cNvPr id="6" name="Content Placeholder 5">
            <a:extLst>
              <a:ext uri="{FF2B5EF4-FFF2-40B4-BE49-F238E27FC236}">
                <a16:creationId xmlns:a16="http://schemas.microsoft.com/office/drawing/2014/main" id="{F5B89379-CC2D-4E48-8ADF-B69AB282013D}"/>
              </a:ext>
            </a:extLst>
          </p:cNvPr>
          <p:cNvSpPr txBox="1">
            <a:spLocks/>
          </p:cNvSpPr>
          <p:nvPr/>
        </p:nvSpPr>
        <p:spPr>
          <a:xfrm>
            <a:off x="1002323" y="1336431"/>
            <a:ext cx="10275277" cy="597877"/>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MSG Aligns with Current Participants</a:t>
            </a:r>
          </a:p>
          <a:p>
            <a:pPr marL="0" indent="0" fontAlgn="base">
              <a:buNone/>
            </a:pPr>
            <a:endParaRPr lang="en-US" dirty="0"/>
          </a:p>
        </p:txBody>
      </p:sp>
      <p:pic>
        <p:nvPicPr>
          <p:cNvPr id="2" name="Picture 1"/>
          <p:cNvPicPr>
            <a:picLocks noChangeAspect="1"/>
          </p:cNvPicPr>
          <p:nvPr/>
        </p:nvPicPr>
        <p:blipFill rotWithShape="1">
          <a:blip r:embed="rId2"/>
          <a:srcRect l="1550" t="25668" r="48089" b="23282"/>
          <a:stretch/>
        </p:blipFill>
        <p:spPr>
          <a:xfrm>
            <a:off x="2049341" y="2016368"/>
            <a:ext cx="7002673" cy="3842493"/>
          </a:xfrm>
          <a:prstGeom prst="rect">
            <a:avLst/>
          </a:prstGeom>
        </p:spPr>
      </p:pic>
    </p:spTree>
    <p:extLst>
      <p:ext uri="{BB962C8B-B14F-4D97-AF65-F5344CB8AC3E}">
        <p14:creationId xmlns:p14="http://schemas.microsoft.com/office/powerpoint/2010/main" val="317066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MSG?</a:t>
            </a:r>
          </a:p>
        </p:txBody>
      </p:sp>
    </p:spTree>
    <p:extLst>
      <p:ext uri="{BB962C8B-B14F-4D97-AF65-F5344CB8AC3E}">
        <p14:creationId xmlns:p14="http://schemas.microsoft.com/office/powerpoint/2010/main" val="320827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MSG Reporting Issues</a:t>
            </a:r>
          </a:p>
        </p:txBody>
      </p:sp>
    </p:spTree>
    <p:extLst>
      <p:ext uri="{BB962C8B-B14F-4D97-AF65-F5344CB8AC3E}">
        <p14:creationId xmlns:p14="http://schemas.microsoft.com/office/powerpoint/2010/main" val="215881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18</a:t>
            </a:fld>
            <a:endParaRPr lang="en-US"/>
          </a:p>
        </p:txBody>
      </p:sp>
      <p:sp>
        <p:nvSpPr>
          <p:cNvPr id="3" name="Title 2"/>
          <p:cNvSpPr>
            <a:spLocks noGrp="1"/>
          </p:cNvSpPr>
          <p:nvPr>
            <p:ph type="title"/>
          </p:nvPr>
        </p:nvSpPr>
        <p:spPr>
          <a:xfrm>
            <a:off x="839789" y="457200"/>
            <a:ext cx="3213466" cy="2377440"/>
          </a:xfrm>
        </p:spPr>
        <p:txBody>
          <a:bodyPr/>
          <a:lstStyle/>
          <a:p>
            <a:r>
              <a:rPr lang="en-US" dirty="0"/>
              <a:t>Some States Not Reporting MSG at All</a:t>
            </a:r>
          </a:p>
        </p:txBody>
      </p:sp>
      <p:sp>
        <p:nvSpPr>
          <p:cNvPr id="4" name="Text Placeholder 3"/>
          <p:cNvSpPr>
            <a:spLocks noGrp="1"/>
          </p:cNvSpPr>
          <p:nvPr>
            <p:ph type="body" sz="half" idx="2"/>
          </p:nvPr>
        </p:nvSpPr>
        <p:spPr>
          <a:xfrm>
            <a:off x="839788" y="3300730"/>
            <a:ext cx="2835397" cy="2809923"/>
          </a:xfrm>
        </p:spPr>
        <p:txBody>
          <a:bodyPr anchor="t"/>
          <a:lstStyle/>
          <a:p>
            <a:pPr algn="l"/>
            <a:r>
              <a:rPr lang="en-US" dirty="0"/>
              <a:t>Nine states (red) are not reporting any MSG.</a:t>
            </a:r>
          </a:p>
          <a:p>
            <a:pPr algn="l"/>
            <a:r>
              <a:rPr lang="en-US" dirty="0"/>
              <a:t>Based on PIRL data for the most recent four quarters ending 9/30/2019 as of 3/10/2020.</a:t>
            </a:r>
          </a:p>
        </p:txBody>
      </p:sp>
      <p:pic>
        <p:nvPicPr>
          <p:cNvPr id="6" name="Content Placeholder 5"/>
          <p:cNvPicPr>
            <a:picLocks noGrp="1" noChangeAspect="1"/>
          </p:cNvPicPr>
          <p:nvPr>
            <p:ph idx="1"/>
          </p:nvPr>
        </p:nvPicPr>
        <p:blipFill>
          <a:blip r:embed="rId2"/>
          <a:stretch>
            <a:fillRect/>
          </a:stretch>
        </p:blipFill>
        <p:spPr>
          <a:xfrm>
            <a:off x="4053255" y="457199"/>
            <a:ext cx="7331423" cy="5498567"/>
          </a:xfrm>
          <a:prstGeom prst="rect">
            <a:avLst/>
          </a:prstGeom>
        </p:spPr>
      </p:pic>
    </p:spTree>
    <p:extLst>
      <p:ext uri="{BB962C8B-B14F-4D97-AF65-F5344CB8AC3E}">
        <p14:creationId xmlns:p14="http://schemas.microsoft.com/office/powerpoint/2010/main" val="1917859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sp>
        <p:nvSpPr>
          <p:cNvPr id="3" name="Title 2"/>
          <p:cNvSpPr>
            <a:spLocks noGrp="1"/>
          </p:cNvSpPr>
          <p:nvPr>
            <p:ph type="title"/>
          </p:nvPr>
        </p:nvSpPr>
        <p:spPr>
          <a:xfrm>
            <a:off x="839788" y="1125415"/>
            <a:ext cx="3213466" cy="1292469"/>
          </a:xfrm>
        </p:spPr>
        <p:txBody>
          <a:bodyPr/>
          <a:lstStyle/>
          <a:p>
            <a:r>
              <a:rPr lang="en-US" dirty="0"/>
              <a:t>MSG by Type</a:t>
            </a:r>
          </a:p>
        </p:txBody>
      </p:sp>
      <p:sp>
        <p:nvSpPr>
          <p:cNvPr id="4" name="Text Placeholder 3"/>
          <p:cNvSpPr>
            <a:spLocks noGrp="1"/>
          </p:cNvSpPr>
          <p:nvPr>
            <p:ph type="body" sz="half" idx="2"/>
          </p:nvPr>
        </p:nvSpPr>
        <p:spPr>
          <a:xfrm>
            <a:off x="839788" y="2980592"/>
            <a:ext cx="2835397" cy="3130062"/>
          </a:xfrm>
        </p:spPr>
        <p:txBody>
          <a:bodyPr anchor="t"/>
          <a:lstStyle/>
          <a:p>
            <a:pPr algn="l"/>
            <a:r>
              <a:rPr lang="en-US" dirty="0"/>
              <a:t>Many states favor only one or </a:t>
            </a:r>
            <a:r>
              <a:rPr lang="en-US"/>
              <a:t>two MSG </a:t>
            </a:r>
            <a:r>
              <a:rPr lang="en-US" dirty="0"/>
              <a:t>types.</a:t>
            </a:r>
          </a:p>
          <a:p>
            <a:pPr algn="l"/>
            <a:r>
              <a:rPr lang="en-US" dirty="0"/>
              <a:t>Based on PIRL data for the most recent four quarters ending 9/30/2019 as of 3/10/2020.</a:t>
            </a:r>
          </a:p>
        </p:txBody>
      </p:sp>
      <p:pic>
        <p:nvPicPr>
          <p:cNvPr id="7" name="Content Placeholder 6"/>
          <p:cNvPicPr>
            <a:picLocks noGrp="1" noChangeAspect="1"/>
          </p:cNvPicPr>
          <p:nvPr>
            <p:ph idx="1"/>
          </p:nvPr>
        </p:nvPicPr>
        <p:blipFill>
          <a:blip r:embed="rId2"/>
          <a:stretch>
            <a:fillRect/>
          </a:stretch>
        </p:blipFill>
        <p:spPr>
          <a:xfrm>
            <a:off x="4082545" y="457200"/>
            <a:ext cx="7302133" cy="5636613"/>
          </a:xfrm>
          <a:prstGeom prst="rect">
            <a:avLst/>
          </a:prstGeom>
        </p:spPr>
      </p:pic>
    </p:spTree>
    <p:extLst>
      <p:ext uri="{BB962C8B-B14F-4D97-AF65-F5344CB8AC3E}">
        <p14:creationId xmlns:p14="http://schemas.microsoft.com/office/powerpoint/2010/main" val="338528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a:bodyPr>
          <a:lstStyle/>
          <a:p>
            <a:r>
              <a:rPr lang="en-US" dirty="0"/>
              <a:t>TAA Performance Series:</a:t>
            </a:r>
            <a:br>
              <a:rPr lang="en-US" dirty="0"/>
            </a:br>
            <a:r>
              <a:rPr lang="en-US" dirty="0"/>
              <a:t>Measurable Skill Gains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March 24, 2020</a:t>
            </a:r>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a:xfrm>
            <a:off x="839788" y="1371600"/>
            <a:ext cx="2835397" cy="1424353"/>
          </a:xfrm>
        </p:spPr>
        <p:txBody>
          <a:bodyPr>
            <a:normAutofit/>
          </a:bodyPr>
          <a:lstStyle/>
          <a:p>
            <a:r>
              <a:rPr lang="en-US" sz="3100" dirty="0"/>
              <a:t>MSG Documentation Delays</a:t>
            </a:r>
          </a:p>
        </p:txBody>
      </p:sp>
      <p:sp>
        <p:nvSpPr>
          <p:cNvPr id="4" name="Text Placeholder 3"/>
          <p:cNvSpPr>
            <a:spLocks noGrp="1"/>
          </p:cNvSpPr>
          <p:nvPr>
            <p:ph type="body" sz="half" idx="2"/>
          </p:nvPr>
        </p:nvSpPr>
        <p:spPr>
          <a:xfrm>
            <a:off x="839788" y="2980592"/>
            <a:ext cx="2835397" cy="3130062"/>
          </a:xfrm>
        </p:spPr>
        <p:txBody>
          <a:bodyPr anchor="t"/>
          <a:lstStyle/>
          <a:p>
            <a:pPr algn="l"/>
            <a:r>
              <a:rPr lang="en-US" dirty="0"/>
              <a:t>One quarter delays in documentation not uncommon.</a:t>
            </a:r>
          </a:p>
          <a:p>
            <a:pPr algn="l"/>
            <a:r>
              <a:rPr lang="en-US" dirty="0"/>
              <a:t>Based on PIRL data for the most recent four quarters ending 9/30/2019 as of 3/10/2020.</a:t>
            </a:r>
          </a:p>
        </p:txBody>
      </p:sp>
      <p:pic>
        <p:nvPicPr>
          <p:cNvPr id="6" name="Content Placeholder 5"/>
          <p:cNvPicPr>
            <a:picLocks noGrp="1" noChangeAspect="1"/>
          </p:cNvPicPr>
          <p:nvPr>
            <p:ph idx="1"/>
          </p:nvPr>
        </p:nvPicPr>
        <p:blipFill>
          <a:blip r:embed="rId2"/>
          <a:stretch>
            <a:fillRect/>
          </a:stretch>
        </p:blipFill>
        <p:spPr>
          <a:xfrm>
            <a:off x="4053254" y="403204"/>
            <a:ext cx="7240588" cy="5707450"/>
          </a:xfrm>
          <a:prstGeom prst="rect">
            <a:avLst/>
          </a:prstGeom>
        </p:spPr>
      </p:pic>
    </p:spTree>
    <p:extLst>
      <p:ext uri="{BB962C8B-B14F-4D97-AF65-F5344CB8AC3E}">
        <p14:creationId xmlns:p14="http://schemas.microsoft.com/office/powerpoint/2010/main" val="1111276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a:xfrm>
            <a:off x="839788" y="668215"/>
            <a:ext cx="2835397" cy="1424353"/>
          </a:xfrm>
        </p:spPr>
        <p:txBody>
          <a:bodyPr>
            <a:normAutofit/>
          </a:bodyPr>
          <a:lstStyle/>
          <a:p>
            <a:r>
              <a:rPr lang="en-US" sz="3100" dirty="0"/>
              <a:t>No MSG when Credential Attained</a:t>
            </a:r>
          </a:p>
        </p:txBody>
      </p:sp>
      <p:sp>
        <p:nvSpPr>
          <p:cNvPr id="4" name="Text Placeholder 3"/>
          <p:cNvSpPr>
            <a:spLocks noGrp="1"/>
          </p:cNvSpPr>
          <p:nvPr>
            <p:ph type="body" sz="half" idx="2"/>
          </p:nvPr>
        </p:nvSpPr>
        <p:spPr>
          <a:xfrm>
            <a:off x="839788" y="2092568"/>
            <a:ext cx="3705836" cy="4018085"/>
          </a:xfrm>
        </p:spPr>
        <p:txBody>
          <a:bodyPr anchor="t"/>
          <a:lstStyle/>
          <a:p>
            <a:pPr algn="l"/>
            <a:r>
              <a:rPr lang="en-US" dirty="0"/>
              <a:t>43% of those who received a post-secondary credential in the period didn’t have an MSG recorded.</a:t>
            </a:r>
          </a:p>
          <a:p>
            <a:pPr algn="l"/>
            <a:r>
              <a:rPr lang="en-US" dirty="0"/>
              <a:t>Secondary credential is 100% because it is part of the calculation, but documentation of secondary report cards is low.</a:t>
            </a:r>
          </a:p>
          <a:p>
            <a:pPr algn="l"/>
            <a:r>
              <a:rPr lang="en-US" dirty="0"/>
              <a:t>Based on PIRL data for the most recent four quarters ending 9/30/2019 as of 3/10/2020.</a:t>
            </a:r>
          </a:p>
        </p:txBody>
      </p:sp>
      <p:pic>
        <p:nvPicPr>
          <p:cNvPr id="12" name="Content Placeholder 11"/>
          <p:cNvPicPr>
            <a:picLocks noGrp="1" noChangeAspect="1"/>
          </p:cNvPicPr>
          <p:nvPr>
            <p:ph idx="1"/>
          </p:nvPr>
        </p:nvPicPr>
        <p:blipFill>
          <a:blip r:embed="rId2"/>
          <a:stretch>
            <a:fillRect/>
          </a:stretch>
        </p:blipFill>
        <p:spPr>
          <a:xfrm>
            <a:off x="4888524" y="246183"/>
            <a:ext cx="5741376" cy="5997689"/>
          </a:xfrm>
          <a:prstGeom prst="rect">
            <a:avLst/>
          </a:prstGeom>
        </p:spPr>
      </p:pic>
    </p:spTree>
    <p:extLst>
      <p:ext uri="{BB962C8B-B14F-4D97-AF65-F5344CB8AC3E}">
        <p14:creationId xmlns:p14="http://schemas.microsoft.com/office/powerpoint/2010/main" val="84411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22</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the measurement issues?</a:t>
            </a:r>
          </a:p>
        </p:txBody>
      </p:sp>
    </p:spTree>
    <p:extLst>
      <p:ext uri="{BB962C8B-B14F-4D97-AF65-F5344CB8AC3E}">
        <p14:creationId xmlns:p14="http://schemas.microsoft.com/office/powerpoint/2010/main" val="4187268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23</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MSG Results</a:t>
            </a:r>
          </a:p>
        </p:txBody>
      </p:sp>
    </p:spTree>
    <p:extLst>
      <p:ext uri="{BB962C8B-B14F-4D97-AF65-F5344CB8AC3E}">
        <p14:creationId xmlns:p14="http://schemas.microsoft.com/office/powerpoint/2010/main" val="265465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24</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Overall MSG Trend</a:t>
            </a:r>
          </a:p>
        </p:txBody>
      </p:sp>
      <p:sp>
        <p:nvSpPr>
          <p:cNvPr id="6" name="Content Placeholder 5">
            <a:extLst>
              <a:ext uri="{FF2B5EF4-FFF2-40B4-BE49-F238E27FC236}">
                <a16:creationId xmlns:a16="http://schemas.microsoft.com/office/drawing/2014/main" id="{F5B89379-CC2D-4E48-8ADF-B69AB282013D}"/>
              </a:ext>
            </a:extLst>
          </p:cNvPr>
          <p:cNvSpPr txBox="1">
            <a:spLocks/>
          </p:cNvSpPr>
          <p:nvPr/>
        </p:nvSpPr>
        <p:spPr>
          <a:xfrm>
            <a:off x="7772400" y="1022720"/>
            <a:ext cx="4181302" cy="4978029"/>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New under PIRL</a:t>
            </a:r>
          </a:p>
          <a:p>
            <a:pPr fontAlgn="base"/>
            <a:r>
              <a:rPr lang="en-US" dirty="0"/>
              <a:t>Consistent increases until most recent quarter</a:t>
            </a:r>
          </a:p>
        </p:txBody>
      </p:sp>
      <p:pic>
        <p:nvPicPr>
          <p:cNvPr id="5" name="Picture 4"/>
          <p:cNvPicPr>
            <a:picLocks noChangeAspect="1"/>
          </p:cNvPicPr>
          <p:nvPr/>
        </p:nvPicPr>
        <p:blipFill>
          <a:blip r:embed="rId2"/>
          <a:stretch>
            <a:fillRect/>
          </a:stretch>
        </p:blipFill>
        <p:spPr>
          <a:xfrm>
            <a:off x="991028" y="1022720"/>
            <a:ext cx="6605525" cy="5224192"/>
          </a:xfrm>
          <a:prstGeom prst="rect">
            <a:avLst/>
          </a:prstGeom>
        </p:spPr>
      </p:pic>
    </p:spTree>
    <p:extLst>
      <p:ext uri="{BB962C8B-B14F-4D97-AF65-F5344CB8AC3E}">
        <p14:creationId xmlns:p14="http://schemas.microsoft.com/office/powerpoint/2010/main" val="267294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a:p>
        </p:txBody>
      </p:sp>
      <p:sp>
        <p:nvSpPr>
          <p:cNvPr id="3" name="Title 2"/>
          <p:cNvSpPr>
            <a:spLocks noGrp="1"/>
          </p:cNvSpPr>
          <p:nvPr>
            <p:ph type="title"/>
          </p:nvPr>
        </p:nvSpPr>
        <p:spPr/>
        <p:txBody>
          <a:bodyPr/>
          <a:lstStyle/>
          <a:p>
            <a:r>
              <a:rPr lang="en-US" dirty="0"/>
              <a:t>MSG by Region*</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10/1/2018 through 9/30/2019 (as of 3/10/2020)</a:t>
            </a:r>
          </a:p>
        </p:txBody>
      </p:sp>
      <p:pic>
        <p:nvPicPr>
          <p:cNvPr id="5" name="Picture 4"/>
          <p:cNvPicPr>
            <a:picLocks noChangeAspect="1"/>
          </p:cNvPicPr>
          <p:nvPr/>
        </p:nvPicPr>
        <p:blipFill>
          <a:blip r:embed="rId2"/>
          <a:stretch>
            <a:fillRect/>
          </a:stretch>
        </p:blipFill>
        <p:spPr>
          <a:xfrm>
            <a:off x="1332835" y="1523734"/>
            <a:ext cx="9526329" cy="3810532"/>
          </a:xfrm>
          <a:prstGeom prst="rect">
            <a:avLst/>
          </a:prstGeom>
        </p:spPr>
      </p:pic>
    </p:spTree>
    <p:extLst>
      <p:ext uri="{BB962C8B-B14F-4D97-AF65-F5344CB8AC3E}">
        <p14:creationId xmlns:p14="http://schemas.microsoft.com/office/powerpoint/2010/main" val="2338261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a:p>
        </p:txBody>
      </p:sp>
      <p:sp>
        <p:nvSpPr>
          <p:cNvPr id="3" name="Title 2"/>
          <p:cNvSpPr>
            <a:spLocks noGrp="1"/>
          </p:cNvSpPr>
          <p:nvPr>
            <p:ph type="title"/>
          </p:nvPr>
        </p:nvSpPr>
        <p:spPr/>
        <p:txBody>
          <a:bodyPr/>
          <a:lstStyle/>
          <a:p>
            <a:r>
              <a:rPr lang="en-US" dirty="0"/>
              <a:t>MSG by Gender*</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10/1/2018 through 9/30/2019 (as of 3/10/2020)</a:t>
            </a:r>
          </a:p>
        </p:txBody>
      </p:sp>
      <p:pic>
        <p:nvPicPr>
          <p:cNvPr id="5" name="Picture 4"/>
          <p:cNvPicPr>
            <a:picLocks noChangeAspect="1"/>
          </p:cNvPicPr>
          <p:nvPr/>
        </p:nvPicPr>
        <p:blipFill>
          <a:blip r:embed="rId2"/>
          <a:stretch>
            <a:fillRect/>
          </a:stretch>
        </p:blipFill>
        <p:spPr>
          <a:xfrm>
            <a:off x="1332835" y="1523734"/>
            <a:ext cx="9526329" cy="3810532"/>
          </a:xfrm>
          <a:prstGeom prst="rect">
            <a:avLst/>
          </a:prstGeom>
        </p:spPr>
      </p:pic>
    </p:spTree>
    <p:extLst>
      <p:ext uri="{BB962C8B-B14F-4D97-AF65-F5344CB8AC3E}">
        <p14:creationId xmlns:p14="http://schemas.microsoft.com/office/powerpoint/2010/main" val="3930317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p:cNvSpPr>
            <a:spLocks noGrp="1"/>
          </p:cNvSpPr>
          <p:nvPr>
            <p:ph type="title"/>
          </p:nvPr>
        </p:nvSpPr>
        <p:spPr/>
        <p:txBody>
          <a:bodyPr/>
          <a:lstStyle/>
          <a:p>
            <a:r>
              <a:rPr lang="en-US" dirty="0"/>
              <a:t>MSG by Education at Participation*</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10/1/2018 through 9/30/2019 (as of 3/10/2020)</a:t>
            </a:r>
          </a:p>
        </p:txBody>
      </p:sp>
      <p:pic>
        <p:nvPicPr>
          <p:cNvPr id="4" name="Picture 3"/>
          <p:cNvPicPr>
            <a:picLocks noChangeAspect="1"/>
          </p:cNvPicPr>
          <p:nvPr/>
        </p:nvPicPr>
        <p:blipFill>
          <a:blip r:embed="rId2"/>
          <a:stretch>
            <a:fillRect/>
          </a:stretch>
        </p:blipFill>
        <p:spPr>
          <a:xfrm>
            <a:off x="1332835" y="1523734"/>
            <a:ext cx="9526329" cy="3810532"/>
          </a:xfrm>
          <a:prstGeom prst="rect">
            <a:avLst/>
          </a:prstGeom>
        </p:spPr>
      </p:pic>
    </p:spTree>
    <p:extLst>
      <p:ext uri="{BB962C8B-B14F-4D97-AF65-F5344CB8AC3E}">
        <p14:creationId xmlns:p14="http://schemas.microsoft.com/office/powerpoint/2010/main" val="699053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a:p>
        </p:txBody>
      </p:sp>
      <p:sp>
        <p:nvSpPr>
          <p:cNvPr id="3" name="Title 2"/>
          <p:cNvSpPr>
            <a:spLocks noGrp="1"/>
          </p:cNvSpPr>
          <p:nvPr>
            <p:ph type="title"/>
          </p:nvPr>
        </p:nvSpPr>
        <p:spPr/>
        <p:txBody>
          <a:bodyPr/>
          <a:lstStyle/>
          <a:p>
            <a:r>
              <a:rPr lang="en-US" dirty="0"/>
              <a:t>MSG by Co-Enrollment with DW and WIOA Adult*</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10/1/2018 through 9/30/2019 (as of 3/10/2020)</a:t>
            </a:r>
          </a:p>
        </p:txBody>
      </p:sp>
      <p:pic>
        <p:nvPicPr>
          <p:cNvPr id="5" name="Picture 4"/>
          <p:cNvPicPr>
            <a:picLocks noChangeAspect="1"/>
          </p:cNvPicPr>
          <p:nvPr/>
        </p:nvPicPr>
        <p:blipFill>
          <a:blip r:embed="rId2"/>
          <a:stretch>
            <a:fillRect/>
          </a:stretch>
        </p:blipFill>
        <p:spPr>
          <a:xfrm>
            <a:off x="1332835" y="1523734"/>
            <a:ext cx="9526329" cy="3810532"/>
          </a:xfrm>
          <a:prstGeom prst="rect">
            <a:avLst/>
          </a:prstGeom>
        </p:spPr>
      </p:pic>
    </p:spTree>
    <p:extLst>
      <p:ext uri="{BB962C8B-B14F-4D97-AF65-F5344CB8AC3E}">
        <p14:creationId xmlns:p14="http://schemas.microsoft.com/office/powerpoint/2010/main" val="3919540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29</a:t>
            </a:fld>
            <a:endParaRPr lang="en-US"/>
          </a:p>
        </p:txBody>
      </p:sp>
      <p:sp>
        <p:nvSpPr>
          <p:cNvPr id="3" name="Title 2"/>
          <p:cNvSpPr>
            <a:spLocks noGrp="1"/>
          </p:cNvSpPr>
          <p:nvPr>
            <p:ph type="title"/>
          </p:nvPr>
        </p:nvSpPr>
        <p:spPr/>
        <p:txBody>
          <a:bodyPr/>
          <a:lstStyle/>
          <a:p>
            <a:r>
              <a:rPr lang="en-US" dirty="0"/>
              <a:t>MSG by Rapid Response (RR)*</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10/1/2018 through 9/30/2019 (as of 3/10/2020)</a:t>
            </a:r>
          </a:p>
        </p:txBody>
      </p:sp>
      <p:pic>
        <p:nvPicPr>
          <p:cNvPr id="5" name="Picture 4"/>
          <p:cNvPicPr>
            <a:picLocks noChangeAspect="1"/>
          </p:cNvPicPr>
          <p:nvPr/>
        </p:nvPicPr>
        <p:blipFill>
          <a:blip r:embed="rId2"/>
          <a:stretch>
            <a:fillRect/>
          </a:stretch>
        </p:blipFill>
        <p:spPr>
          <a:xfrm>
            <a:off x="1332835" y="1523734"/>
            <a:ext cx="9526329" cy="3810532"/>
          </a:xfrm>
          <a:prstGeom prst="rect">
            <a:avLst/>
          </a:prstGeom>
        </p:spPr>
      </p:pic>
    </p:spTree>
    <p:extLst>
      <p:ext uri="{BB962C8B-B14F-4D97-AF65-F5344CB8AC3E}">
        <p14:creationId xmlns:p14="http://schemas.microsoft.com/office/powerpoint/2010/main" val="424703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a:t>
            </a:fld>
            <a:endParaRPr lang="en-US" dirty="0"/>
          </a:p>
        </p:txBody>
      </p:sp>
      <p:sp>
        <p:nvSpPr>
          <p:cNvPr id="3" name="Title 2"/>
          <p:cNvSpPr>
            <a:spLocks noGrp="1"/>
          </p:cNvSpPr>
          <p:nvPr>
            <p:ph type="title"/>
          </p:nvPr>
        </p:nvSpPr>
        <p:spPr/>
        <p:txBody>
          <a:bodyPr/>
          <a:lstStyle/>
          <a:p>
            <a:r>
              <a:rPr lang="en-US" dirty="0"/>
              <a:t>Today’s Speaker</a:t>
            </a:r>
          </a:p>
        </p:txBody>
      </p:sp>
      <p:sp>
        <p:nvSpPr>
          <p:cNvPr id="5" name="Content Placeholder 4"/>
          <p:cNvSpPr>
            <a:spLocks noGrp="1"/>
          </p:cNvSpPr>
          <p:nvPr>
            <p:ph sz="half" idx="2"/>
          </p:nvPr>
        </p:nvSpPr>
        <p:spPr>
          <a:xfrm>
            <a:off x="4589292" y="2177841"/>
            <a:ext cx="5646057" cy="2201789"/>
          </a:xfrm>
        </p:spPr>
        <p:txBody>
          <a:bodyPr/>
          <a:lstStyle/>
          <a:p>
            <a:r>
              <a:rPr lang="en-US" dirty="0"/>
              <a:t>Robert Hoekstra</a:t>
            </a:r>
          </a:p>
          <a:p>
            <a:pPr lvl="1"/>
            <a:r>
              <a:rPr lang="en-US" dirty="0"/>
              <a:t>Program Analyst, Performance Management Data Reporting</a:t>
            </a:r>
          </a:p>
          <a:p>
            <a:pPr lvl="1"/>
            <a:r>
              <a:rPr lang="en-US" dirty="0"/>
              <a:t>Technical Expert</a:t>
            </a:r>
          </a:p>
          <a:p>
            <a:pPr lvl="2"/>
            <a:r>
              <a:rPr lang="en-US" dirty="0"/>
              <a:t>Office of Trade Adjustment Assistance</a:t>
            </a:r>
          </a:p>
        </p:txBody>
      </p:sp>
      <p:pic>
        <p:nvPicPr>
          <p:cNvPr id="8" name="Picture Placeholder 4"/>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t="6948" b="6948"/>
          <a:stretch>
            <a:fillRect/>
          </a:stretch>
        </p:blipFill>
        <p:spPr>
          <a:xfrm>
            <a:off x="1702498" y="2211935"/>
            <a:ext cx="2133600" cy="2133600"/>
          </a:xfrm>
        </p:spPr>
      </p:pic>
    </p:spTree>
    <p:extLst>
      <p:ext uri="{BB962C8B-B14F-4D97-AF65-F5344CB8AC3E}">
        <p14:creationId xmlns:p14="http://schemas.microsoft.com/office/powerpoint/2010/main" val="1227077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30</a:t>
            </a:fld>
            <a:endParaRPr lang="en-US"/>
          </a:p>
        </p:txBody>
      </p:sp>
      <p:sp>
        <p:nvSpPr>
          <p:cNvPr id="3" name="Title 2"/>
          <p:cNvSpPr>
            <a:spLocks noGrp="1"/>
          </p:cNvSpPr>
          <p:nvPr>
            <p:ph type="title"/>
          </p:nvPr>
        </p:nvSpPr>
        <p:spPr/>
        <p:txBody>
          <a:bodyPr/>
          <a:lstStyle/>
          <a:p>
            <a:r>
              <a:rPr lang="en-US" dirty="0"/>
              <a:t>MSG by Service Category*</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10/1/2018 through 9/30/2019 (as of 3/10/2020)</a:t>
            </a:r>
          </a:p>
        </p:txBody>
      </p:sp>
      <p:pic>
        <p:nvPicPr>
          <p:cNvPr id="4" name="Picture 3"/>
          <p:cNvPicPr>
            <a:picLocks noChangeAspect="1"/>
          </p:cNvPicPr>
          <p:nvPr/>
        </p:nvPicPr>
        <p:blipFill>
          <a:blip r:embed="rId2"/>
          <a:stretch>
            <a:fillRect/>
          </a:stretch>
        </p:blipFill>
        <p:spPr>
          <a:xfrm>
            <a:off x="1332835" y="1523734"/>
            <a:ext cx="9526329" cy="3810532"/>
          </a:xfrm>
          <a:prstGeom prst="rect">
            <a:avLst/>
          </a:prstGeom>
        </p:spPr>
      </p:pic>
    </p:spTree>
    <p:extLst>
      <p:ext uri="{BB962C8B-B14F-4D97-AF65-F5344CB8AC3E}">
        <p14:creationId xmlns:p14="http://schemas.microsoft.com/office/powerpoint/2010/main" val="2019643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31</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TAA MSG results?</a:t>
            </a:r>
          </a:p>
        </p:txBody>
      </p:sp>
    </p:spTree>
    <p:extLst>
      <p:ext uri="{BB962C8B-B14F-4D97-AF65-F5344CB8AC3E}">
        <p14:creationId xmlns:p14="http://schemas.microsoft.com/office/powerpoint/2010/main" val="4004837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32</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t>Trade Website</a:t>
            </a:r>
          </a:p>
          <a:p>
            <a:pPr lvl="1"/>
            <a:r>
              <a:rPr lang="en-US" dirty="0"/>
              <a:t>Public information and resources about TAA</a:t>
            </a:r>
          </a:p>
          <a:p>
            <a:pPr lvl="2"/>
            <a:r>
              <a:rPr lang="en-US" dirty="0">
                <a:hlinkClick r:id="rId2"/>
              </a:rPr>
              <a:t>https://www.doleta.gov/tradeact/</a:t>
            </a:r>
            <a:endParaRPr lang="en-US" dirty="0"/>
          </a:p>
          <a:p>
            <a:r>
              <a:rPr lang="en-US" dirty="0"/>
              <a:t>TAA Participant Reporting Page</a:t>
            </a:r>
          </a:p>
          <a:p>
            <a:pPr lvl="1"/>
            <a:r>
              <a:rPr lang="en-US" dirty="0"/>
              <a:t>TAA Reporting Resources</a:t>
            </a:r>
          </a:p>
          <a:p>
            <a:pPr lvl="2"/>
            <a:r>
              <a:rPr lang="en-US" dirty="0">
                <a:hlinkClick r:id="rId3"/>
              </a:rPr>
              <a:t>https://www.doleta.gov/tradeact/taa-data/participant-reporting/</a:t>
            </a:r>
            <a:endParaRPr lang="en-US" dirty="0"/>
          </a:p>
          <a:p>
            <a:r>
              <a:rPr lang="en-US" dirty="0"/>
              <a:t>Quarterly Analysis of TAA Data</a:t>
            </a:r>
          </a:p>
          <a:p>
            <a:pPr lvl="1"/>
            <a:r>
              <a:rPr lang="en-US" dirty="0"/>
              <a:t>A quarterly analysis is conducted of TAA data</a:t>
            </a:r>
          </a:p>
          <a:p>
            <a:pPr lvl="2"/>
            <a:r>
              <a:rPr lang="en-US" dirty="0">
                <a:hlinkClick r:id="rId4"/>
              </a:rPr>
              <a:t>https://www.doleta.gov/tradeact/taa-data/participants-data/</a:t>
            </a: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dirty="0"/>
              <a:t>TAA Performance Reporting</a:t>
            </a:r>
          </a:p>
          <a:p>
            <a:pPr lvl="1"/>
            <a:r>
              <a:rPr lang="en-US" dirty="0"/>
              <a:t>Describes performance reporting measures</a:t>
            </a:r>
          </a:p>
          <a:p>
            <a:pPr lvl="2"/>
            <a:r>
              <a:rPr lang="en-US" dirty="0">
                <a:hlinkClick r:id="rId5"/>
              </a:rPr>
              <a:t>https://www.doleta.gov/tradeact/taa-data/participant-reporting/performance.cfm</a:t>
            </a:r>
            <a:endParaRPr lang="en-US" dirty="0"/>
          </a:p>
          <a:p>
            <a:r>
              <a:rPr lang="en-US" dirty="0"/>
              <a:t>TEGL No. 10-16, Change 1</a:t>
            </a:r>
          </a:p>
          <a:p>
            <a:pPr lvl="1"/>
            <a:r>
              <a:rPr lang="en-US" dirty="0"/>
              <a:t>TEGL outlining performance calculations</a:t>
            </a:r>
          </a:p>
          <a:p>
            <a:pPr lvl="2"/>
            <a:r>
              <a:rPr lang="en-US" dirty="0">
                <a:hlinkClick r:id="rId6"/>
              </a:rPr>
              <a:t>https://wdr.doleta.gov/directives/corr_doc.cfm?DOCN=3255</a:t>
            </a:r>
            <a:endParaRPr lang="en-US" dirty="0"/>
          </a:p>
          <a:p>
            <a:r>
              <a:rPr lang="en-US" dirty="0"/>
              <a:t>TEGL No. 14-18</a:t>
            </a:r>
          </a:p>
          <a:p>
            <a:pPr lvl="1"/>
            <a:r>
              <a:rPr lang="en-US" dirty="0"/>
              <a:t>Alignment of Performance Reporting, particularly note Attachment 10 on TAA</a:t>
            </a:r>
          </a:p>
          <a:p>
            <a:pPr lvl="2"/>
            <a:r>
              <a:rPr lang="en-US" dirty="0">
                <a:hlinkClick r:id="rId7"/>
              </a:rPr>
              <a:t>https://wdr.doleta.gov/directives/corr_doc.cfm?docn=7611</a:t>
            </a:r>
            <a:endParaRPr lang="en-US" dirty="0"/>
          </a:p>
        </p:txBody>
      </p:sp>
    </p:spTree>
    <p:extLst>
      <p:ext uri="{BB962C8B-B14F-4D97-AF65-F5344CB8AC3E}">
        <p14:creationId xmlns:p14="http://schemas.microsoft.com/office/powerpoint/2010/main" val="1677857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33</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199" y="1161144"/>
            <a:ext cx="10546479" cy="5015820"/>
          </a:xfrm>
        </p:spPr>
        <p:txBody>
          <a:bodyPr/>
          <a:lstStyle/>
          <a:p>
            <a:r>
              <a:rPr lang="en-US" dirty="0"/>
              <a:t>TAA Community</a:t>
            </a:r>
          </a:p>
          <a:p>
            <a:pPr lvl="1"/>
            <a:r>
              <a:rPr lang="en-US" dirty="0"/>
              <a:t>TAA Community page including upcoming events, discussion forum and other resources</a:t>
            </a:r>
          </a:p>
          <a:p>
            <a:pPr lvl="2"/>
            <a:r>
              <a:rPr lang="en-US" dirty="0"/>
              <a:t>https://taa.workforcegps.org</a:t>
            </a:r>
          </a:p>
          <a:p>
            <a:r>
              <a:rPr lang="en-US" dirty="0"/>
              <a:t>PIRL Reporting Online Resource</a:t>
            </a:r>
          </a:p>
          <a:p>
            <a:pPr lvl="2"/>
            <a:r>
              <a:rPr lang="en-US" dirty="0">
                <a:hlinkClick r:id="rId2"/>
              </a:rPr>
              <a:t>https://performancereporting.workforcegps.org/resources/2019/10/01/13/32/PIRL-Reporting-Online-Resource</a:t>
            </a:r>
            <a:endParaRPr lang="en-US" dirty="0"/>
          </a:p>
          <a:p>
            <a:r>
              <a:rPr lang="en-US" dirty="0"/>
              <a:t>Training and Employment Guidance Letter (TEGL) No. 14-18 Resource Page</a:t>
            </a:r>
          </a:p>
          <a:p>
            <a:pPr lvl="1"/>
            <a:r>
              <a:rPr lang="en-US" dirty="0"/>
              <a:t>Including a TAA-specific webcast on Attachment 10</a:t>
            </a:r>
          </a:p>
          <a:p>
            <a:pPr lvl="2"/>
            <a:r>
              <a:rPr lang="en-US" dirty="0">
                <a:hlinkClick r:id="rId3"/>
              </a:rPr>
              <a:t>https://performancereporting.workforcegps.org/resources/2019/04/01/15/23/TEGL-14-18-Performance-Alignment-Webcast-Series-and-Resource-Page</a:t>
            </a:r>
            <a:endParaRPr lang="en-US" dirty="0"/>
          </a:p>
          <a:p>
            <a:r>
              <a:rPr lang="en-US" dirty="0"/>
              <a:t>WIOA Performance Indicators Series</a:t>
            </a:r>
          </a:p>
          <a:p>
            <a:pPr lvl="2"/>
            <a:r>
              <a:rPr lang="en-US" dirty="0">
                <a:hlinkClick r:id="rId4"/>
              </a:rPr>
              <a:t>https://performancereporting.workforcegps.org/announcements/2018/07/09/13/50/WIOA-Performance-Indicators-Summer-E-Learning-Series</a:t>
            </a:r>
            <a:endParaRPr lang="en-US" dirty="0"/>
          </a:p>
        </p:txBody>
      </p:sp>
    </p:spTree>
    <p:extLst>
      <p:ext uri="{BB962C8B-B14F-4D97-AF65-F5344CB8AC3E}">
        <p14:creationId xmlns:p14="http://schemas.microsoft.com/office/powerpoint/2010/main" val="137894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34</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Robert Hoekstra</a:t>
            </a:r>
          </a:p>
          <a:p>
            <a:pPr lvl="1"/>
            <a:r>
              <a:rPr lang="en-US" dirty="0"/>
              <a:t>Program Analyst, Performance Management Data Reporting Technical Expert</a:t>
            </a:r>
          </a:p>
          <a:p>
            <a:pPr lvl="2"/>
            <a:r>
              <a:rPr lang="en-US" dirty="0"/>
              <a:t>Office of Trade Adjustment Assistance</a:t>
            </a:r>
          </a:p>
          <a:p>
            <a:pPr lvl="3"/>
            <a:r>
              <a:rPr lang="en-US" dirty="0"/>
              <a:t>hoekstra.robert@dol.gov</a:t>
            </a:r>
          </a:p>
          <a:p>
            <a:pPr lvl="4"/>
            <a:r>
              <a:rPr lang="en-US" dirty="0"/>
              <a:t>202-693-3522</a:t>
            </a:r>
          </a:p>
        </p:txBody>
      </p:sp>
    </p:spTree>
    <p:extLst>
      <p:ext uri="{BB962C8B-B14F-4D97-AF65-F5344CB8AC3E}">
        <p14:creationId xmlns:p14="http://schemas.microsoft.com/office/powerpoint/2010/main" val="1097583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383C-B938-447C-8DED-F192069E6428}"/>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F30F4723-09BB-412C-AEC5-C093A30E0529}"/>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8BC44FFD-B71A-42B0-ACA6-1797853485AC}"/>
              </a:ext>
            </a:extLst>
          </p:cNvPr>
          <p:cNvSpPr>
            <a:spLocks noGrp="1"/>
          </p:cNvSpPr>
          <p:nvPr>
            <p:ph type="body" idx="20"/>
          </p:nvPr>
        </p:nvSpPr>
        <p:spPr/>
        <p:txBody>
          <a:bodyPr/>
          <a:lstStyle/>
          <a:p>
            <a:r>
              <a:rPr lang="en-US" dirty="0"/>
              <a:t>Need help?  Email: </a:t>
            </a:r>
            <a:r>
              <a:rPr lang="en-US" dirty="0">
                <a:hlinkClick r:id="rId2"/>
              </a:rPr>
              <a:t>support@workforceGPS.org</a:t>
            </a:r>
            <a:endParaRPr lang="en-US" dirty="0"/>
          </a:p>
        </p:txBody>
      </p:sp>
    </p:spTree>
    <p:extLst>
      <p:ext uri="{BB962C8B-B14F-4D97-AF65-F5344CB8AC3E}">
        <p14:creationId xmlns:p14="http://schemas.microsoft.com/office/powerpoint/2010/main" val="334420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p:cNvSpPr>
            <a:spLocks noGrp="1"/>
          </p:cNvSpPr>
          <p:nvPr>
            <p:ph type="title"/>
          </p:nvPr>
        </p:nvSpPr>
        <p:spPr/>
        <p:txBody>
          <a:bodyPr/>
          <a:lstStyle/>
          <a:p>
            <a:r>
              <a:rPr lang="en-US" dirty="0"/>
              <a:t>Who is on the call?</a:t>
            </a:r>
          </a:p>
        </p:txBody>
      </p:sp>
      <p:sp>
        <p:nvSpPr>
          <p:cNvPr id="4" name="Text Placeholder 3"/>
          <p:cNvSpPr>
            <a:spLocks noGrp="1"/>
          </p:cNvSpPr>
          <p:nvPr>
            <p:ph type="body" idx="14"/>
          </p:nvPr>
        </p:nvSpPr>
        <p:spPr/>
        <p:txBody>
          <a:bodyPr/>
          <a:lstStyle/>
          <a:p>
            <a:r>
              <a:rPr lang="en-US" dirty="0"/>
              <a:t>What is your role?</a:t>
            </a:r>
          </a:p>
        </p:txBody>
      </p:sp>
      <p:sp>
        <p:nvSpPr>
          <p:cNvPr id="5" name="Text Placeholder 4"/>
          <p:cNvSpPr>
            <a:spLocks noGrp="1"/>
          </p:cNvSpPr>
          <p:nvPr>
            <p:ph type="body" sz="quarter" idx="13"/>
          </p:nvPr>
        </p:nvSpPr>
        <p:spPr/>
        <p:txBody>
          <a:bodyPr/>
          <a:lstStyle/>
          <a:p>
            <a:r>
              <a:rPr lang="en-US" dirty="0"/>
              <a:t>Please click on the most appropriate answer in the poll.</a:t>
            </a:r>
          </a:p>
        </p:txBody>
      </p:sp>
      <p:sp>
        <p:nvSpPr>
          <p:cNvPr id="6" name="Content Placeholder 5"/>
          <p:cNvSpPr>
            <a:spLocks noGrp="1"/>
          </p:cNvSpPr>
          <p:nvPr>
            <p:ph idx="1"/>
          </p:nvPr>
        </p:nvSpPr>
        <p:spPr/>
        <p:txBody>
          <a:bodyPr/>
          <a:lstStyle/>
          <a:p>
            <a:r>
              <a:rPr lang="en-US" dirty="0"/>
              <a:t>Fiscal Staff</a:t>
            </a:r>
          </a:p>
          <a:p>
            <a:r>
              <a:rPr lang="en-US" dirty="0"/>
              <a:t>TAA Program Reporting Staff</a:t>
            </a:r>
          </a:p>
          <a:p>
            <a:r>
              <a:rPr lang="en-US" dirty="0"/>
              <a:t>TAA Staff</a:t>
            </a:r>
          </a:p>
          <a:p>
            <a:r>
              <a:rPr lang="en-US" dirty="0"/>
              <a:t>TRA Staff</a:t>
            </a:r>
          </a:p>
          <a:p>
            <a:r>
              <a:rPr lang="en-US" dirty="0"/>
              <a:t>DOL ETA Staff</a:t>
            </a:r>
          </a:p>
          <a:p>
            <a:r>
              <a:rPr lang="en-US" dirty="0"/>
              <a:t>Other</a:t>
            </a:r>
          </a:p>
        </p:txBody>
      </p:sp>
    </p:spTree>
    <p:extLst>
      <p:ext uri="{BB962C8B-B14F-4D97-AF65-F5344CB8AC3E}">
        <p14:creationId xmlns:p14="http://schemas.microsoft.com/office/powerpoint/2010/main" val="294779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What is the definition of measurable skill gains?</a:t>
            </a:r>
          </a:p>
          <a:p>
            <a:r>
              <a:rPr lang="en-US" dirty="0"/>
              <a:t>How is it calculated?</a:t>
            </a:r>
          </a:p>
          <a:p>
            <a:r>
              <a:rPr lang="en-US" dirty="0"/>
              <a:t>What are some basic trends on this measure?</a:t>
            </a:r>
          </a:p>
          <a:p>
            <a:r>
              <a:rPr lang="en-US" dirty="0"/>
              <a:t>What are the current reporting issues?</a:t>
            </a:r>
          </a:p>
          <a:p>
            <a:r>
              <a:rPr lang="en-US" dirty="0"/>
              <a:t>What groups have higher or lower outcomes?</a:t>
            </a:r>
          </a:p>
        </p:txBody>
      </p:sp>
    </p:spTree>
    <p:extLst>
      <p:ext uri="{BB962C8B-B14F-4D97-AF65-F5344CB8AC3E}">
        <p14:creationId xmlns:p14="http://schemas.microsoft.com/office/powerpoint/2010/main" val="11597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TAA Performance Basics</a:t>
            </a:r>
          </a:p>
        </p:txBody>
      </p:sp>
    </p:spTree>
    <p:extLst>
      <p:ext uri="{BB962C8B-B14F-4D97-AF65-F5344CB8AC3E}">
        <p14:creationId xmlns:p14="http://schemas.microsoft.com/office/powerpoint/2010/main" val="153587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 Performance Basics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fontAlgn="base"/>
            <a:r>
              <a:rPr lang="en-US" dirty="0"/>
              <a:t>Trade Adjustment Assistance Reauthorization Act of</a:t>
            </a:r>
            <a:r>
              <a:rPr lang="en-US" b="1" dirty="0"/>
              <a:t> </a:t>
            </a:r>
            <a:r>
              <a:rPr lang="en-US" dirty="0"/>
              <a:t>2015 (TAARA 2015) Section 239(j)(2)(A)(i) specifies Primary Indicators of Performance</a:t>
            </a:r>
          </a:p>
          <a:p>
            <a:pPr lvl="1" fontAlgn="base"/>
            <a:r>
              <a:rPr lang="en-US" dirty="0"/>
              <a:t>Employment Rate Q2 (ERQ2)</a:t>
            </a:r>
          </a:p>
          <a:p>
            <a:pPr lvl="1" fontAlgn="base"/>
            <a:r>
              <a:rPr lang="en-US" dirty="0"/>
              <a:t>Employment Rate Q4 (ERQ4)</a:t>
            </a:r>
          </a:p>
          <a:p>
            <a:pPr lvl="1" fontAlgn="base"/>
            <a:r>
              <a:rPr lang="en-US" dirty="0"/>
              <a:t>Median Earnings</a:t>
            </a:r>
          </a:p>
          <a:p>
            <a:pPr lvl="1" fontAlgn="base"/>
            <a:r>
              <a:rPr lang="en-US" dirty="0"/>
              <a:t>Credential Attainment</a:t>
            </a:r>
          </a:p>
          <a:p>
            <a:pPr lvl="1" fontAlgn="base"/>
            <a:r>
              <a:rPr lang="en-US" b="1" dirty="0"/>
              <a:t>Measurable Skill Gains (MSG)</a:t>
            </a:r>
          </a:p>
          <a:p>
            <a:pPr fontAlgn="base"/>
            <a:r>
              <a:rPr lang="en-US" dirty="0"/>
              <a:t>No Employer Measure in TAA</a:t>
            </a:r>
          </a:p>
        </p:txBody>
      </p:sp>
      <p:sp>
        <p:nvSpPr>
          <p:cNvPr id="2" name="Text Placeholder 1"/>
          <p:cNvSpPr>
            <a:spLocks noGrp="1"/>
          </p:cNvSpPr>
          <p:nvPr>
            <p:ph type="body" idx="1"/>
          </p:nvPr>
        </p:nvSpPr>
        <p:spPr/>
        <p:txBody>
          <a:bodyPr/>
          <a:lstStyle/>
          <a:p>
            <a:r>
              <a:rPr lang="en-US" dirty="0"/>
              <a:t>Performance Indicators</a:t>
            </a:r>
          </a:p>
        </p:txBody>
      </p:sp>
    </p:spTree>
    <p:extLst>
      <p:ext uri="{BB962C8B-B14F-4D97-AF65-F5344CB8AC3E}">
        <p14:creationId xmlns:p14="http://schemas.microsoft.com/office/powerpoint/2010/main" val="26713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 Performance Basics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fontAlgn="base"/>
            <a:r>
              <a:rPr lang="en-US" dirty="0"/>
              <a:t>TAARA</a:t>
            </a:r>
            <a:r>
              <a:rPr lang="en-US" b="1" dirty="0"/>
              <a:t> </a:t>
            </a:r>
            <a:r>
              <a:rPr lang="en-US" dirty="0"/>
              <a:t>2015 Section 249B(b) specifies an extensive list of other reporting requirements including:</a:t>
            </a:r>
          </a:p>
          <a:p>
            <a:pPr lvl="1" fontAlgn="base"/>
            <a:r>
              <a:rPr lang="en-US" dirty="0"/>
              <a:t>Petition data – down to Congressional District</a:t>
            </a:r>
          </a:p>
          <a:p>
            <a:pPr lvl="1" fontAlgn="base"/>
            <a:r>
              <a:rPr lang="en-US" dirty="0"/>
              <a:t>Financial data</a:t>
            </a:r>
          </a:p>
          <a:p>
            <a:pPr lvl="1" fontAlgn="base"/>
            <a:r>
              <a:rPr lang="en-US" dirty="0"/>
              <a:t>Rapid response</a:t>
            </a:r>
          </a:p>
          <a:p>
            <a:pPr lvl="1" fontAlgn="base"/>
            <a:r>
              <a:rPr lang="en-US" dirty="0"/>
              <a:t>Benefits received – workers, durations, Trade Readjustment Allowance (TRA) weeks</a:t>
            </a:r>
          </a:p>
          <a:p>
            <a:pPr lvl="1" fontAlgn="base"/>
            <a:r>
              <a:rPr lang="en-US" dirty="0"/>
              <a:t>Training – types, waivers, costs, durations</a:t>
            </a:r>
          </a:p>
          <a:p>
            <a:pPr lvl="1" fontAlgn="base"/>
            <a:r>
              <a:rPr lang="en-US" b="1" dirty="0"/>
              <a:t>Performance data by age, education, and credential attainment</a:t>
            </a:r>
          </a:p>
          <a:p>
            <a:pPr lvl="1" fontAlgn="base"/>
            <a:r>
              <a:rPr lang="en-US" dirty="0"/>
              <a:t>Median Earnings as a percentage of Prior Earnings (wage replacement)</a:t>
            </a:r>
          </a:p>
        </p:txBody>
      </p:sp>
      <p:sp>
        <p:nvSpPr>
          <p:cNvPr id="2" name="Text Placeholder 1"/>
          <p:cNvSpPr>
            <a:spLocks noGrp="1"/>
          </p:cNvSpPr>
          <p:nvPr>
            <p:ph type="body" idx="1"/>
          </p:nvPr>
        </p:nvSpPr>
        <p:spPr/>
        <p:txBody>
          <a:bodyPr/>
          <a:lstStyle/>
          <a:p>
            <a:r>
              <a:rPr lang="en-US" dirty="0"/>
              <a:t>Other Required Reporting</a:t>
            </a:r>
          </a:p>
        </p:txBody>
      </p:sp>
    </p:spTree>
    <p:extLst>
      <p:ext uri="{BB962C8B-B14F-4D97-AF65-F5344CB8AC3E}">
        <p14:creationId xmlns:p14="http://schemas.microsoft.com/office/powerpoint/2010/main" val="81191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 Performance Basics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fontAlgn="base"/>
            <a:r>
              <a:rPr lang="en-US" sz="2200" dirty="0"/>
              <a:t>Reported through the Workforce Integrated Performance System (WIPS) in the Participant Individual Record Layout (PIRL)</a:t>
            </a:r>
          </a:p>
          <a:p>
            <a:pPr fontAlgn="base"/>
            <a:r>
              <a:rPr lang="en-US" sz="2200" dirty="0"/>
              <a:t>TAA sets national performance targets</a:t>
            </a:r>
          </a:p>
          <a:p>
            <a:pPr lvl="1" fontAlgn="base"/>
            <a:r>
              <a:rPr lang="en-US" dirty="0"/>
              <a:t>Government Performance and Results Act (GPRA)</a:t>
            </a:r>
          </a:p>
          <a:p>
            <a:pPr fontAlgn="base"/>
            <a:r>
              <a:rPr lang="en-US" sz="2200" dirty="0"/>
              <a:t>Does not negotiate or set state performance targets</a:t>
            </a:r>
          </a:p>
          <a:p>
            <a:pPr fontAlgn="base"/>
            <a:r>
              <a:rPr lang="en-US" sz="2200" dirty="0"/>
              <a:t>No statistical modeling for states</a:t>
            </a:r>
          </a:p>
          <a:p>
            <a:pPr fontAlgn="base"/>
            <a:r>
              <a:rPr lang="en-US" sz="2200" dirty="0"/>
              <a:t>No sanctioning mechanism</a:t>
            </a:r>
          </a:p>
          <a:p>
            <a:pPr fontAlgn="base"/>
            <a:r>
              <a:rPr lang="en-US" sz="2200" dirty="0"/>
              <a:t>Ongoing oversight is conducted and technical assistance is provided if performance significantly differs from expectations</a:t>
            </a:r>
          </a:p>
        </p:txBody>
      </p:sp>
      <p:sp>
        <p:nvSpPr>
          <p:cNvPr id="2" name="Text Placeholder 1"/>
          <p:cNvSpPr>
            <a:spLocks noGrp="1"/>
          </p:cNvSpPr>
          <p:nvPr>
            <p:ph type="body" idx="1"/>
          </p:nvPr>
        </p:nvSpPr>
        <p:spPr/>
        <p:txBody>
          <a:bodyPr/>
          <a:lstStyle/>
          <a:p>
            <a:r>
              <a:rPr lang="en-US" dirty="0"/>
              <a:t>Reporting, Not Targets</a:t>
            </a:r>
          </a:p>
        </p:txBody>
      </p:sp>
    </p:spTree>
    <p:extLst>
      <p:ext uri="{BB962C8B-B14F-4D97-AF65-F5344CB8AC3E}">
        <p14:creationId xmlns:p14="http://schemas.microsoft.com/office/powerpoint/2010/main" val="476446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d Before You Proceed: Instructions for Use &amp;amp; Legal Compliance&amp;quot;&quot;/&gt;&lt;property id=&quot;20307&quot; value=&quot;305&quot;/&gt;&lt;/object&gt;&lt;object type=&quot;3&quot; unique_id=&quot;10004&quot;&gt;&lt;property id=&quot;20148&quot; value=&quot;5&quot;/&gt;&lt;property id=&quot;20300&quot; value=&quot;Slide 2 - &amp;quot;TAA Performance Series: Measurable Skill Gains&amp;quot;&quot;/&gt;&lt;property id=&quot;20307&quot; value=&quot;256&quot;/&gt;&lt;/object&gt;&lt;object type=&quot;3&quot; unique_id=&quot;10005&quot;&gt;&lt;property id=&quot;20148&quot; value=&quot;5&quot;/&gt;&lt;property id=&quot;20300&quot; value=&quot;Slide 3 - &amp;quot;Today’s Speaker&amp;quot;&quot;/&gt;&lt;property id=&quot;20307&quot; value=&quot;356&quot;/&gt;&lt;/object&gt;&lt;object type=&quot;3&quot; unique_id=&quot;10006&quot;&gt;&lt;property id=&quot;20148&quot; value=&quot;5&quot;/&gt;&lt;property id=&quot;20300&quot; value=&quot;Slide 4 - &amp;quot;Who is on the call?&amp;quot;&quot;/&gt;&lt;property id=&quot;20307&quot; value=&quot;307&quot;/&gt;&lt;/object&gt;&lt;object type=&quot;3&quot; unique_id=&quot;10007&quot;&gt;&lt;property id=&quot;20148&quot; value=&quot;5&quot;/&gt;&lt;property id=&quot;20300&quot; value=&quot;Slide 5 - &amp;quot;Today’s Objectives&amp;quot;&quot;/&gt;&lt;property id=&quot;20307&quot; value=&quot;308&quot;/&gt;&lt;/object&gt;&lt;object type=&quot;3&quot; unique_id=&quot;10008&quot;&gt;&lt;property id=&quot;20148&quot; value=&quot;5&quot;/&gt;&lt;property id=&quot;20300&quot; value=&quot;Slide 6 - &amp;quot;TAA Performance Basics&amp;quot;&quot;/&gt;&lt;property id=&quot;20307&quot; value=&quot;313&quot;/&gt;&lt;/object&gt;&lt;object type=&quot;3&quot; unique_id=&quot;10009&quot;&gt;&lt;property id=&quot;20148&quot; value=&quot;5&quot;/&gt;&lt;property id=&quot;20300&quot; value=&quot;Slide 7 - &amp;quot;TAA Performance Basics&amp;quot;&quot;/&gt;&lt;property id=&quot;20307&quot; value=&quot;312&quot;/&gt;&lt;/object&gt;&lt;object type=&quot;3&quot; unique_id=&quot;10010&quot;&gt;&lt;property id=&quot;20148&quot; value=&quot;5&quot;/&gt;&lt;property id=&quot;20300&quot; value=&quot;Slide 8 - &amp;quot;TAA Performance Basics&amp;quot;&quot;/&gt;&lt;property id=&quot;20307&quot; value=&quot;314&quot;/&gt;&lt;/object&gt;&lt;object type=&quot;3&quot; unique_id=&quot;10011&quot;&gt;&lt;property id=&quot;20148&quot; value=&quot;5&quot;/&gt;&lt;property id=&quot;20300&quot; value=&quot;Slide 9 - &amp;quot;TAA Performance Basics&amp;quot;&quot;/&gt;&lt;property id=&quot;20307&quot; value=&quot;315&quot;/&gt;&lt;/object&gt;&lt;object type=&quot;3&quot; unique_id=&quot;10012&quot;&gt;&lt;property id=&quot;20148&quot; value=&quot;5&quot;/&gt;&lt;property id=&quot;20300&quot; value=&quot;Slide 10 - &amp;quot;Any Questions?&amp;quot;&quot;/&gt;&lt;property id=&quot;20307&quot; value=&quot;335&quot;/&gt;&lt;/object&gt;&lt;object type=&quot;3&quot; unique_id=&quot;10013&quot;&gt;&lt;property id=&quot;20148&quot; value=&quot;5&quot;/&gt;&lt;property id=&quot;20300&quot; value=&quot;Slide 11 - &amp;quot;Calculating MSG&amp;quot;&quot;/&gt;&lt;property id=&quot;20307&quot; value=&quot;321&quot;/&gt;&lt;/object&gt;&lt;object type=&quot;3&quot; unique_id=&quot;10014&quot;&gt;&lt;property id=&quot;20148&quot; value=&quot;5&quot;/&gt;&lt;property id=&quot;20300&quot; value=&quot;Slide 12 - &amp;quot;Measurable Skill Gains Definition&amp;quot;&quot;/&gt;&lt;property id=&quot;20307&quot; value=&quot;323&quot;/&gt;&lt;/object&gt;&lt;object type=&quot;3&quot; unique_id=&quot;10015&quot;&gt;&lt;property id=&quot;20148&quot; value=&quot;5&quot;/&gt;&lt;property id=&quot;20300&quot; value=&quot;Slide 13 - &amp;quot;MSG Calculation&amp;quot;&quot;/&gt;&lt;property id=&quot;20307&quot; value=&quot;324&quot;/&gt;&lt;/object&gt;&lt;object type=&quot;3&quot; unique_id=&quot;10016&quot;&gt;&lt;property id=&quot;20148&quot; value=&quot;5&quot;/&gt;&lt;property id=&quot;20300&quot; value=&quot;Slide 14 - &amp;quot;MSG Calculation&amp;quot;&quot;/&gt;&lt;property id=&quot;20307&quot; value=&quot;344&quot;/&gt;&lt;/object&gt;&lt;object type=&quot;3&quot; unique_id=&quot;10017&quot;&gt;&lt;property id=&quot;20148&quot; value=&quot;5&quot;/&gt;&lt;property id=&quot;20300&quot; value=&quot;Slide 15 - &amp;quot;Dates for Performance Measures&amp;quot;&quot;/&gt;&lt;property id=&quot;20307&quot; value=&quot;317&quot;/&gt;&lt;/object&gt;&lt;object type=&quot;3&quot; unique_id=&quot;10018&quot;&gt;&lt;property id=&quot;20148&quot; value=&quot;5&quot;/&gt;&lt;property id=&quot;20300&quot; value=&quot;Slide 16 - &amp;quot;Any Questions?&amp;quot;&quot;/&gt;&lt;property id=&quot;20307&quot; value=&quot;334&quot;/&gt;&lt;/object&gt;&lt;object type=&quot;3&quot; unique_id=&quot;10019&quot;&gt;&lt;property id=&quot;20148&quot; value=&quot;5&quot;/&gt;&lt;property id=&quot;20300&quot; value=&quot;Slide 17 - &amp;quot;MSG Reporting Issues&amp;quot;&quot;/&gt;&lt;property id=&quot;20307&quot; value=&quot;346&quot;/&gt;&lt;/object&gt;&lt;object type=&quot;3&quot; unique_id=&quot;10020&quot;&gt;&lt;property id=&quot;20148&quot; value=&quot;5&quot;/&gt;&lt;property id=&quot;20300&quot; value=&quot;Slide 18 - &amp;quot;Some States Not Reporting MSG at All&amp;quot;&quot;/&gt;&lt;property id=&quot;20307&quot; value=&quot;357&quot;/&gt;&lt;/object&gt;&lt;object type=&quot;3&quot; unique_id=&quot;10021&quot;&gt;&lt;property id=&quot;20148&quot; value=&quot;5&quot;/&gt;&lt;property id=&quot;20300&quot; value=&quot;Slide 19 - &amp;quot;MSG by Type&amp;quot;&quot;/&gt;&lt;property id=&quot;20307&quot; value=&quot;359&quot;/&gt;&lt;/object&gt;&lt;object type=&quot;3&quot; unique_id=&quot;10022&quot;&gt;&lt;property id=&quot;20148&quot; value=&quot;5&quot;/&gt;&lt;property id=&quot;20300&quot; value=&quot;Slide 20 - &amp;quot;MSG Documentation Delays&amp;quot;&quot;/&gt;&lt;property id=&quot;20307&quot; value=&quot;360&quot;/&gt;&lt;/object&gt;&lt;object type=&quot;3&quot; unique_id=&quot;10023&quot;&gt;&lt;property id=&quot;20148&quot; value=&quot;5&quot;/&gt;&lt;property id=&quot;20300&quot; value=&quot;Slide 21 - &amp;quot;No MSG when Credential Attained&amp;quot;&quot;/&gt;&lt;property id=&quot;20307&quot; value=&quot;361&quot;/&gt;&lt;/object&gt;&lt;object type=&quot;3&quot; unique_id=&quot;10024&quot;&gt;&lt;property id=&quot;20148&quot; value=&quot;5&quot;/&gt;&lt;property id=&quot;20300&quot; value=&quot;Slide 22 - &amp;quot;Any Questions?&amp;quot;&quot;/&gt;&lt;property id=&quot;20307&quot; value=&quot;348&quot;/&gt;&lt;/object&gt;&lt;object type=&quot;3&quot; unique_id=&quot;10025&quot;&gt;&lt;property id=&quot;20148&quot; value=&quot;5&quot;/&gt;&lt;property id=&quot;20300&quot; value=&quot;Slide 23 - &amp;quot;MSG Results&amp;quot;&quot;/&gt;&lt;property id=&quot;20307&quot; value=&quot;322&quot;/&gt;&lt;/object&gt;&lt;object type=&quot;3&quot; unique_id=&quot;10026&quot;&gt;&lt;property id=&quot;20148&quot; value=&quot;5&quot;/&gt;&lt;property id=&quot;20300&quot; value=&quot;Slide 24 - &amp;quot;Overall MSG Trend&amp;quot;&quot;/&gt;&lt;property id=&quot;20307&quot; value=&quot;316&quot;/&gt;&lt;/object&gt;&lt;object type=&quot;3&quot; unique_id=&quot;10027&quot;&gt;&lt;property id=&quot;20148&quot; value=&quot;5&quot;/&gt;&lt;property id=&quot;20300&quot; value=&quot;Slide 25 - &amp;quot;MSG by Region*&amp;quot;&quot;/&gt;&lt;property id=&quot;20307&quot; value=&quot;362&quot;/&gt;&lt;/object&gt;&lt;object type=&quot;3&quot; unique_id=&quot;10028&quot;&gt;&lt;property id=&quot;20148&quot; value=&quot;5&quot;/&gt;&lt;property id=&quot;20300&quot; value=&quot;Slide 26 - &amp;quot;MSG by Gender*&amp;quot;&quot;/&gt;&lt;property id=&quot;20307&quot; value=&quot;366&quot;/&gt;&lt;/object&gt;&lt;object type=&quot;3&quot; unique_id=&quot;10029&quot;&gt;&lt;property id=&quot;20148&quot; value=&quot;5&quot;/&gt;&lt;property id=&quot;20300&quot; value=&quot;Slide 27 - &amp;quot;MSG by Education at Participation*&amp;quot;&quot;/&gt;&lt;property id=&quot;20307&quot; value=&quot;365&quot;/&gt;&lt;/object&gt;&lt;object type=&quot;3&quot; unique_id=&quot;10030&quot;&gt;&lt;property id=&quot;20148&quot; value=&quot;5&quot;/&gt;&lt;property id=&quot;20300&quot; value=&quot;Slide 28 - &amp;quot;MSG by Co-Enrollment with DW and WIOA Adult*&amp;quot;&quot;/&gt;&lt;property id=&quot;20307&quot; value=&quot;363&quot;/&gt;&lt;/object&gt;&lt;object type=&quot;3&quot; unique_id=&quot;10031&quot;&gt;&lt;property id=&quot;20148&quot; value=&quot;5&quot;/&gt;&lt;property id=&quot;20300&quot; value=&quot;Slide 29 - &amp;quot;MSG by Rapid Response (RR)*&amp;quot;&quot;/&gt;&lt;property id=&quot;20307&quot; value=&quot;367&quot;/&gt;&lt;/object&gt;&lt;object type=&quot;3&quot; unique_id=&quot;10032&quot;&gt;&lt;property id=&quot;20148&quot; value=&quot;5&quot;/&gt;&lt;property id=&quot;20300&quot; value=&quot;Slide 30 - &amp;quot;MSG by Service Category*&amp;quot;&quot;/&gt;&lt;property id=&quot;20307&quot; value=&quot;364&quot;/&gt;&lt;/object&gt;&lt;object type=&quot;3&quot; unique_id=&quot;10033&quot;&gt;&lt;property id=&quot;20148&quot; value=&quot;5&quot;/&gt;&lt;property id=&quot;20300&quot; value=&quot;Slide 31 - &amp;quot;Any Questions?&amp;quot;&quot;/&gt;&lt;property id=&quot;20307&quot; value=&quot;330&quot;/&gt;&lt;/object&gt;&lt;object type=&quot;3&quot; unique_id=&quot;10034&quot;&gt;&lt;property id=&quot;20148&quot; value=&quot;5&quot;/&gt;&lt;property id=&quot;20300&quot; value=&quot;Slide 32 - &amp;quot;Resources:&amp;quot;&quot;/&gt;&lt;property id=&quot;20307&quot; value=&quot;274&quot;/&gt;&lt;/object&gt;&lt;object type=&quot;3&quot; unique_id=&quot;10035&quot;&gt;&lt;property id=&quot;20148&quot; value=&quot;5&quot;/&gt;&lt;property id=&quot;20300&quot; value=&quot;Slide 33 - &amp;quot;Resources:&amp;quot;&quot;/&gt;&lt;property id=&quot;20307&quot; value=&quot;336&quot;/&gt;&lt;/object&gt;&lt;object type=&quot;3&quot; unique_id=&quot;10036&quot;&gt;&lt;property id=&quot;20148&quot; value=&quot;5&quot;/&gt;&lt;property id=&quot;20300&quot; value=&quot;Slide 34 - &amp;quot;Contact Us&amp;quot;&quot;/&gt;&lt;property id=&quot;20307&quot; value=&quot;275&quot;/&gt;&lt;/object&gt;&lt;/object&gt;&lt;object type=&quot;8&quot; unique_id=&quot;10074&quot;&gt;&lt;/object&gt;&lt;/object&gt;&lt;/database&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6246</TotalTime>
  <Words>1523</Words>
  <Application>Microsoft Office PowerPoint</Application>
  <PresentationFormat>Widescreen</PresentationFormat>
  <Paragraphs>212</Paragraphs>
  <Slides>35</Slides>
  <Notes>0</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35</vt:i4>
      </vt:variant>
    </vt:vector>
  </HeadingPairs>
  <TitlesOfParts>
    <vt:vector size="48"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Read Before You Proceed: Instructions for Use &amp; Legal Compliance</vt:lpstr>
      <vt:lpstr>TAA Performance Series: Measurable Skill Gains</vt:lpstr>
      <vt:lpstr>Today’s Speaker</vt:lpstr>
      <vt:lpstr>Who is on the call?</vt:lpstr>
      <vt:lpstr>Today’s Objectives</vt:lpstr>
      <vt:lpstr>TAA Performance Basics</vt:lpstr>
      <vt:lpstr>TAA Performance Basics</vt:lpstr>
      <vt:lpstr>TAA Performance Basics</vt:lpstr>
      <vt:lpstr>TAA Performance Basics</vt:lpstr>
      <vt:lpstr>Any Questions?</vt:lpstr>
      <vt:lpstr>Calculating MSG</vt:lpstr>
      <vt:lpstr>Measurable Skill Gains Definition</vt:lpstr>
      <vt:lpstr>MSG Calculation</vt:lpstr>
      <vt:lpstr>MSG Calculation</vt:lpstr>
      <vt:lpstr>Dates for Performance Measures</vt:lpstr>
      <vt:lpstr>Any Questions?</vt:lpstr>
      <vt:lpstr>MSG Reporting Issues</vt:lpstr>
      <vt:lpstr>Some States Not Reporting MSG at All</vt:lpstr>
      <vt:lpstr>MSG by Type</vt:lpstr>
      <vt:lpstr>MSG Documentation Delays</vt:lpstr>
      <vt:lpstr>No MSG when Credential Attained</vt:lpstr>
      <vt:lpstr>Any Questions?</vt:lpstr>
      <vt:lpstr>MSG Results</vt:lpstr>
      <vt:lpstr>Overall MSG Trend</vt:lpstr>
      <vt:lpstr>MSG by Region*</vt:lpstr>
      <vt:lpstr>MSG by Gender*</vt:lpstr>
      <vt:lpstr>MSG by Education at Participation*</vt:lpstr>
      <vt:lpstr>MSG by Co-Enrollment with DW and WIOA Adult*</vt:lpstr>
      <vt:lpstr>MSG by Rapid Response (RR)*</vt:lpstr>
      <vt:lpstr>MSG by Service Category*</vt:lpstr>
      <vt:lpstr>Any Questions?</vt:lpstr>
      <vt:lpstr>Resources:</vt:lpstr>
      <vt:lpstr>Resources: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326</cp:revision>
  <dcterms:created xsi:type="dcterms:W3CDTF">2019-06-21T16:58:05Z</dcterms:created>
  <dcterms:modified xsi:type="dcterms:W3CDTF">2020-03-24T17:22:07Z</dcterms:modified>
</cp:coreProperties>
</file>