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68"/>
  </p:notesMasterIdLst>
  <p:sldIdLst>
    <p:sldId id="305" r:id="rId7"/>
    <p:sldId id="256" r:id="rId8"/>
    <p:sldId id="296" r:id="rId9"/>
    <p:sldId id="306" r:id="rId10"/>
    <p:sldId id="295" r:id="rId11"/>
    <p:sldId id="282" r:id="rId12"/>
    <p:sldId id="286" r:id="rId13"/>
    <p:sldId id="314" r:id="rId14"/>
    <p:sldId id="315" r:id="rId15"/>
    <p:sldId id="316" r:id="rId16"/>
    <p:sldId id="307" r:id="rId17"/>
    <p:sldId id="363" r:id="rId18"/>
    <p:sldId id="364" r:id="rId19"/>
    <p:sldId id="308" r:id="rId20"/>
    <p:sldId id="318" r:id="rId21"/>
    <p:sldId id="312" r:id="rId22"/>
    <p:sldId id="313" r:id="rId23"/>
    <p:sldId id="321" r:id="rId24"/>
    <p:sldId id="309" r:id="rId25"/>
    <p:sldId id="317" r:id="rId26"/>
    <p:sldId id="320" r:id="rId27"/>
    <p:sldId id="322" r:id="rId28"/>
    <p:sldId id="319" r:id="rId29"/>
    <p:sldId id="323" r:id="rId30"/>
    <p:sldId id="330" r:id="rId31"/>
    <p:sldId id="324" r:id="rId32"/>
    <p:sldId id="325" r:id="rId33"/>
    <p:sldId id="335" r:id="rId34"/>
    <p:sldId id="326" r:id="rId35"/>
    <p:sldId id="331" r:id="rId36"/>
    <p:sldId id="285" r:id="rId37"/>
    <p:sldId id="327" r:id="rId38"/>
    <p:sldId id="328" r:id="rId39"/>
    <p:sldId id="332" r:id="rId40"/>
    <p:sldId id="336" r:id="rId41"/>
    <p:sldId id="329" r:id="rId42"/>
    <p:sldId id="333" r:id="rId43"/>
    <p:sldId id="334" r:id="rId44"/>
    <p:sldId id="338" r:id="rId45"/>
    <p:sldId id="337" r:id="rId46"/>
    <p:sldId id="339" r:id="rId47"/>
    <p:sldId id="340" r:id="rId48"/>
    <p:sldId id="343" r:id="rId49"/>
    <p:sldId id="344" r:id="rId50"/>
    <p:sldId id="345" r:id="rId51"/>
    <p:sldId id="347" r:id="rId52"/>
    <p:sldId id="348" r:id="rId53"/>
    <p:sldId id="346" r:id="rId54"/>
    <p:sldId id="349" r:id="rId55"/>
    <p:sldId id="350" r:id="rId56"/>
    <p:sldId id="353" r:id="rId57"/>
    <p:sldId id="354" r:id="rId58"/>
    <p:sldId id="355" r:id="rId59"/>
    <p:sldId id="356" r:id="rId60"/>
    <p:sldId id="358" r:id="rId61"/>
    <p:sldId id="359" r:id="rId62"/>
    <p:sldId id="360" r:id="rId63"/>
    <p:sldId id="366" r:id="rId64"/>
    <p:sldId id="275" r:id="rId65"/>
    <p:sldId id="362" r:id="rId66"/>
    <p:sldId id="365"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60"/>
  </p:normalViewPr>
  <p:slideViewPr>
    <p:cSldViewPr snapToGrid="0">
      <p:cViewPr varScale="1">
        <p:scale>
          <a:sx n="77" d="100"/>
          <a:sy n="77" d="100"/>
        </p:scale>
        <p:origin x="10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Lamb" userId="e04054f8-2e2a-42b4-87e1-29b1f1e2f6f1" providerId="ADAL" clId="{B0F80149-1C3F-4ACA-8268-A2ACB20E1B57}"/>
    <pc:docChg chg="custSel modSld">
      <pc:chgData name="Margaret Lamb" userId="e04054f8-2e2a-42b4-87e1-29b1f1e2f6f1" providerId="ADAL" clId="{B0F80149-1C3F-4ACA-8268-A2ACB20E1B57}" dt="2019-12-05T17:41:07.598" v="31" actId="478"/>
      <pc:docMkLst>
        <pc:docMk/>
      </pc:docMkLst>
      <pc:sldChg chg="addSp delSp modSp">
        <pc:chgData name="Margaret Lamb" userId="e04054f8-2e2a-42b4-87e1-29b1f1e2f6f1" providerId="ADAL" clId="{B0F80149-1C3F-4ACA-8268-A2ACB20E1B57}" dt="2019-12-05T17:41:07.598" v="31" actId="478"/>
        <pc:sldMkLst>
          <pc:docMk/>
          <pc:sldMk cId="2663552957" sldId="256"/>
        </pc:sldMkLst>
        <pc:spChg chg="mod">
          <ac:chgData name="Margaret Lamb" userId="e04054f8-2e2a-42b4-87e1-29b1f1e2f6f1" providerId="ADAL" clId="{B0F80149-1C3F-4ACA-8268-A2ACB20E1B57}" dt="2019-12-05T17:41:01.915" v="30" actId="20577"/>
          <ac:spMkLst>
            <pc:docMk/>
            <pc:sldMk cId="2663552957" sldId="256"/>
            <ac:spMk id="2" creationId="{3D15FB03-888E-4898-A21E-566F5D1EB9B1}"/>
          </ac:spMkLst>
        </pc:spChg>
        <pc:spChg chg="del">
          <ac:chgData name="Margaret Lamb" userId="e04054f8-2e2a-42b4-87e1-29b1f1e2f6f1" providerId="ADAL" clId="{B0F80149-1C3F-4ACA-8268-A2ACB20E1B57}" dt="2019-12-05T17:41:07.598" v="31" actId="478"/>
          <ac:spMkLst>
            <pc:docMk/>
            <pc:sldMk cId="2663552957" sldId="256"/>
            <ac:spMk id="3" creationId="{0DCE6580-02A5-4B5B-8FD9-9A15C6CEA398}"/>
          </ac:spMkLst>
        </pc:spChg>
        <pc:spChg chg="add mod">
          <ac:chgData name="Margaret Lamb" userId="e04054f8-2e2a-42b4-87e1-29b1f1e2f6f1" providerId="ADAL" clId="{B0F80149-1C3F-4ACA-8268-A2ACB20E1B57}" dt="2019-12-05T17:41:07.598" v="31" actId="478"/>
          <ac:spMkLst>
            <pc:docMk/>
            <pc:sldMk cId="2663552957" sldId="256"/>
            <ac:spMk id="5" creationId="{3D419B2D-5403-4628-81B9-81B43B949B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41928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266779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46249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421628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296070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57</a:t>
            </a:fld>
            <a:endParaRPr lang="en-US"/>
          </a:p>
        </p:txBody>
      </p:sp>
    </p:spTree>
    <p:extLst>
      <p:ext uri="{BB962C8B-B14F-4D97-AF65-F5344CB8AC3E}">
        <p14:creationId xmlns:p14="http://schemas.microsoft.com/office/powerpoint/2010/main" val="289313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944381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1851817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987042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 id="2147483716"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hyperlink" Target="https://www.doleta.gov/tradeact/taa-data/participant-reporting/" TargetMode="External"/><Relationship Id="rId2" Type="http://schemas.openxmlformats.org/officeDocument/2006/relationships/hyperlink" Target="https://www.workforcegps.org/events/2020/01/02/18/33/TAA-Administrative-Collection-of-States-Review-of-Initial-Results" TargetMode="External"/><Relationship Id="rId1" Type="http://schemas.openxmlformats.org/officeDocument/2006/relationships/slideLayout" Target="../slideLayouts/slideLayout5.xml"/><Relationship Id="rId4" Type="http://schemas.openxmlformats.org/officeDocument/2006/relationships/hyperlink" Target="https://taa.workforcegps.org/event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hyperlink" Target="mailto:support@workforceGPS.or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hoekstra.robert@dol.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TAAACS Overview</a:t>
            </a:r>
          </a:p>
        </p:txBody>
      </p:sp>
    </p:spTree>
    <p:extLst>
      <p:ext uri="{BB962C8B-B14F-4D97-AF65-F5344CB8AC3E}">
        <p14:creationId xmlns:p14="http://schemas.microsoft.com/office/powerpoint/2010/main" val="34531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What is TAAACS?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8400927" cy="4199785"/>
          </a:xfrm>
        </p:spPr>
        <p:txBody>
          <a:bodyPr/>
          <a:lstStyle/>
          <a:p>
            <a:r>
              <a:rPr lang="en-US" dirty="0"/>
              <a:t>New Collection as of 12/30/2019 (OMB No. 1205-0540)</a:t>
            </a:r>
          </a:p>
          <a:p>
            <a:r>
              <a:rPr lang="en-US" dirty="0"/>
              <a:t>165 Questions About State Organization and Practice around the TAA program (Estimated 5 hours to complete)</a:t>
            </a:r>
          </a:p>
          <a:p>
            <a:pPr lvl="1"/>
            <a:r>
              <a:rPr lang="en-US" dirty="0"/>
              <a:t>Discrete data and categories</a:t>
            </a:r>
          </a:p>
          <a:p>
            <a:pPr lvl="1"/>
            <a:r>
              <a:rPr lang="en-US" dirty="0"/>
              <a:t>Provides help text</a:t>
            </a:r>
          </a:p>
          <a:p>
            <a:r>
              <a:rPr lang="en-US" dirty="0"/>
              <a:t>Information Submitted Annually</a:t>
            </a:r>
          </a:p>
          <a:p>
            <a:pPr lvl="1"/>
            <a:r>
              <a:rPr lang="en-US" dirty="0"/>
              <a:t>Snapshot of where the state is at the time of collection</a:t>
            </a:r>
          </a:p>
          <a:p>
            <a:r>
              <a:rPr lang="en-US" dirty="0"/>
              <a:t>Mandatory under Section 239(c) of Title II, Chapter 2 of the Trade Act of 1974, as amended (19 USC § 2271 et seq.)</a:t>
            </a:r>
          </a:p>
          <a:p>
            <a:endParaRPr lang="en-US" dirty="0"/>
          </a:p>
          <a:p>
            <a:endParaRPr lang="en-US" dirty="0"/>
          </a:p>
        </p:txBody>
      </p:sp>
      <p:pic>
        <p:nvPicPr>
          <p:cNvPr id="2" name="Picture 1" descr="VÍCTIMAS DE ABUSO SEXUAL, EXAMEN GENITAL Y DIAGNÓSTICO CLÍN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788" y="3389215"/>
            <a:ext cx="2738351" cy="1597371"/>
          </a:xfrm>
          <a:prstGeom prst="rect">
            <a:avLst/>
          </a:prstGeom>
        </p:spPr>
      </p:pic>
    </p:spTree>
    <p:extLst>
      <p:ext uri="{BB962C8B-B14F-4D97-AF65-F5344CB8AC3E}">
        <p14:creationId xmlns:p14="http://schemas.microsoft.com/office/powerpoint/2010/main" val="224841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Scope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marL="0" indent="0">
              <a:buNone/>
            </a:pPr>
            <a:r>
              <a:rPr lang="en-US" dirty="0"/>
              <a:t>Unless otherwise specified, responses should be limited to staff, benefits, and processes used in the TAA program.</a:t>
            </a:r>
          </a:p>
          <a:p>
            <a:pPr marL="0" indent="0">
              <a:buNone/>
            </a:pPr>
            <a:r>
              <a:rPr lang="en-US" dirty="0"/>
              <a:t>However, the TAA program should include all TAA-funded staff, benefits, and processes including, but not limited to, Trade Readjustment Allowances (TRA) and Reemployment Trade Adjustment Assistance (RTAA).</a:t>
            </a:r>
          </a:p>
        </p:txBody>
      </p:sp>
    </p:spTree>
    <p:extLst>
      <p:ext uri="{BB962C8B-B14F-4D97-AF65-F5344CB8AC3E}">
        <p14:creationId xmlns:p14="http://schemas.microsoft.com/office/powerpoint/2010/main" val="170724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Definitions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10515600" cy="4199785"/>
          </a:xfrm>
        </p:spPr>
        <p:txBody>
          <a:bodyPr/>
          <a:lstStyle/>
          <a:p>
            <a:r>
              <a:rPr lang="en-US" sz="2200" b="1" dirty="0"/>
              <a:t>FTE</a:t>
            </a:r>
            <a:r>
              <a:rPr lang="en-US" sz="2200" dirty="0"/>
              <a:t> – Full-Time Equivalent workers. Staff who work less than full time or split their time between the TAA program and other programs should be recorded by the portion of time they spend on the TAA program</a:t>
            </a:r>
          </a:p>
          <a:p>
            <a:r>
              <a:rPr lang="en-US" sz="2200" b="1" dirty="0"/>
              <a:t>Local Office</a:t>
            </a:r>
            <a:r>
              <a:rPr lang="en-US" sz="2200" dirty="0"/>
              <a:t> – A comprehensive or affiliate one-stop center</a:t>
            </a:r>
          </a:p>
          <a:p>
            <a:r>
              <a:rPr lang="en-US" sz="2200" b="1" dirty="0"/>
              <a:t>Region</a:t>
            </a:r>
            <a:r>
              <a:rPr lang="en-US" sz="2200" dirty="0"/>
              <a:t> – A sub-state group of local offices or geographic area for administrative purposes for the TAA program. This may or may not be the same as regional designations under other programs</a:t>
            </a:r>
          </a:p>
          <a:p>
            <a:r>
              <a:rPr lang="en-US" sz="2200" b="1" dirty="0"/>
              <a:t>COTS</a:t>
            </a:r>
            <a:r>
              <a:rPr lang="en-US" sz="2200" dirty="0"/>
              <a:t> - Commercial Off The Shelf System</a:t>
            </a:r>
          </a:p>
          <a:p>
            <a:r>
              <a:rPr lang="en-US" sz="2200" b="1" dirty="0"/>
              <a:t>Fiscal</a:t>
            </a:r>
            <a:r>
              <a:rPr lang="en-US" sz="2200" dirty="0"/>
              <a:t> – This is the state unit or office that generates fiscal reporting such providing information to be entered on the ETA-9130 form</a:t>
            </a:r>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1601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Topics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7468943" cy="4199785"/>
          </a:xfrm>
        </p:spPr>
        <p:txBody>
          <a:bodyPr/>
          <a:lstStyle/>
          <a:p>
            <a:r>
              <a:rPr lang="en-US" dirty="0"/>
              <a:t>The Collection is Broken Down into Eight Topic Areas</a:t>
            </a:r>
          </a:p>
          <a:p>
            <a:pPr marL="914400" lvl="1" indent="-457200">
              <a:buFont typeface="+mj-lt"/>
              <a:buAutoNum type="arabicPeriod"/>
            </a:pPr>
            <a:r>
              <a:rPr lang="en-US" dirty="0"/>
              <a:t>State Organization</a:t>
            </a:r>
          </a:p>
          <a:p>
            <a:pPr marL="914400" lvl="1" indent="-457200">
              <a:buFont typeface="+mj-lt"/>
              <a:buAutoNum type="arabicPeriod"/>
            </a:pPr>
            <a:r>
              <a:rPr lang="en-US" dirty="0"/>
              <a:t>Eligibility Determinations and Participant Training Procedures</a:t>
            </a:r>
          </a:p>
          <a:p>
            <a:pPr marL="914400" lvl="1" indent="-457200">
              <a:buFont typeface="+mj-lt"/>
              <a:buAutoNum type="arabicPeriod"/>
            </a:pPr>
            <a:r>
              <a:rPr lang="en-US" dirty="0"/>
              <a:t>Integration</a:t>
            </a:r>
          </a:p>
          <a:p>
            <a:pPr marL="914400" lvl="1" indent="-457200">
              <a:buFont typeface="+mj-lt"/>
              <a:buAutoNum type="arabicPeriod"/>
            </a:pPr>
            <a:r>
              <a:rPr lang="en-US" dirty="0"/>
              <a:t>IT Systems and Reporting</a:t>
            </a:r>
          </a:p>
          <a:p>
            <a:pPr marL="914400" lvl="1" indent="-457200">
              <a:buFont typeface="+mj-lt"/>
              <a:buAutoNum type="arabicPeriod"/>
            </a:pPr>
            <a:r>
              <a:rPr lang="en-US" dirty="0"/>
              <a:t>Training for TAA Staff</a:t>
            </a:r>
          </a:p>
          <a:p>
            <a:pPr marL="914400" lvl="1" indent="-457200">
              <a:buFont typeface="+mj-lt"/>
              <a:buAutoNum type="arabicPeriod"/>
            </a:pPr>
            <a:r>
              <a:rPr lang="en-US" dirty="0"/>
              <a:t>Outreach</a:t>
            </a:r>
          </a:p>
          <a:p>
            <a:pPr marL="914400" lvl="1" indent="-457200">
              <a:buFont typeface="+mj-lt"/>
              <a:buAutoNum type="arabicPeriod"/>
            </a:pPr>
            <a:r>
              <a:rPr lang="en-US" dirty="0"/>
              <a:t>Job Search and Relocation</a:t>
            </a:r>
          </a:p>
          <a:p>
            <a:pPr marL="914400" lvl="1" indent="-457200">
              <a:buFont typeface="+mj-lt"/>
              <a:buAutoNum type="arabicPeriod"/>
            </a:pPr>
            <a:r>
              <a:rPr lang="en-US" dirty="0"/>
              <a:t>Barriers</a:t>
            </a:r>
          </a:p>
          <a:p>
            <a:pPr lvl="1"/>
            <a:endParaRPr lang="en-US" dirty="0"/>
          </a:p>
        </p:txBody>
      </p:sp>
      <p:pic>
        <p:nvPicPr>
          <p:cNvPr id="2" name="Picture 1" descr="Check-list pati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372" y="2709949"/>
            <a:ext cx="2762016" cy="2043892"/>
          </a:xfrm>
          <a:prstGeom prst="rect">
            <a:avLst/>
          </a:prstGeom>
        </p:spPr>
      </p:pic>
    </p:spTree>
    <p:extLst>
      <p:ext uri="{BB962C8B-B14F-4D97-AF65-F5344CB8AC3E}">
        <p14:creationId xmlns:p14="http://schemas.microsoft.com/office/powerpoint/2010/main" val="263901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Types of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6" y="1989878"/>
            <a:ext cx="10515601" cy="4199785"/>
          </a:xfrm>
        </p:spPr>
        <p:txBody>
          <a:bodyPr/>
          <a:lstStyle/>
          <a:p>
            <a:r>
              <a:rPr lang="en-US" dirty="0"/>
              <a:t>Some Questions Ask for Data (Actual Counts) or Estimates</a:t>
            </a:r>
          </a:p>
          <a:p>
            <a:r>
              <a:rPr lang="en-US" dirty="0"/>
              <a:t>Many Questions Ask for a Scale</a:t>
            </a:r>
          </a:p>
          <a:p>
            <a:pPr lvl="1"/>
            <a:r>
              <a:rPr lang="en-US" dirty="0"/>
              <a:t>Some are materially tied to something you might have data on (like most common outreach methods)</a:t>
            </a:r>
          </a:p>
          <a:p>
            <a:pPr lvl="1"/>
            <a:r>
              <a:rPr lang="en-US" dirty="0"/>
              <a:t>Where there is no data, we are looking for your best estimate</a:t>
            </a:r>
          </a:p>
          <a:p>
            <a:r>
              <a:rPr lang="en-US" dirty="0"/>
              <a:t>Some Questions Ask for an Opinion</a:t>
            </a:r>
          </a:p>
          <a:p>
            <a:pPr lvl="1"/>
            <a:r>
              <a:rPr lang="en-US" dirty="0"/>
              <a:t>Most significant barriers?</a:t>
            </a:r>
          </a:p>
          <a:p>
            <a:pPr lvl="1"/>
            <a:r>
              <a:rPr lang="en-US" dirty="0"/>
              <a:t>Level of integration?</a:t>
            </a:r>
          </a:p>
          <a:p>
            <a:pPr lvl="1"/>
            <a:r>
              <a:rPr lang="en-US" dirty="0"/>
              <a:t>Must recognize that we are actually capturing subjective information</a:t>
            </a:r>
          </a:p>
          <a:p>
            <a:pPr lvl="1"/>
            <a:endParaRPr lang="en-US" dirty="0"/>
          </a:p>
        </p:txBody>
      </p:sp>
    </p:spTree>
    <p:extLst>
      <p:ext uri="{BB962C8B-B14F-4D97-AF65-F5344CB8AC3E}">
        <p14:creationId xmlns:p14="http://schemas.microsoft.com/office/powerpoint/2010/main" val="888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Types of Answers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7114590" cy="4199785"/>
          </a:xfrm>
        </p:spPr>
        <p:txBody>
          <a:bodyPr/>
          <a:lstStyle/>
          <a:p>
            <a:r>
              <a:rPr lang="en-US" dirty="0"/>
              <a:t>Enter a Number (Actual vs. Estimates)</a:t>
            </a:r>
          </a:p>
          <a:p>
            <a:r>
              <a:rPr lang="en-US" dirty="0"/>
              <a:t>Yes/No</a:t>
            </a:r>
          </a:p>
          <a:p>
            <a:r>
              <a:rPr lang="en-US" dirty="0"/>
              <a:t>Rank – Use Numbers Only Once</a:t>
            </a:r>
          </a:p>
          <a:p>
            <a:r>
              <a:rPr lang="en-US" dirty="0"/>
              <a:t>Percentages adding to 100%</a:t>
            </a:r>
          </a:p>
          <a:p>
            <a:r>
              <a:rPr lang="en-US" dirty="0"/>
              <a:t>Categories (</a:t>
            </a:r>
            <a:r>
              <a:rPr lang="en-US" dirty="0" err="1"/>
              <a:t>Dept</a:t>
            </a:r>
            <a:r>
              <a:rPr lang="en-US" dirty="0"/>
              <a:t>, Groups, etc.) – Select Best Choice</a:t>
            </a:r>
          </a:p>
          <a:p>
            <a:r>
              <a:rPr lang="en-US" dirty="0"/>
              <a:t>Scales</a:t>
            </a:r>
          </a:p>
          <a:p>
            <a:r>
              <a:rPr lang="en-US" dirty="0"/>
              <a:t>Free Text  (Few: Vendor, Comments)</a:t>
            </a:r>
          </a:p>
          <a:p>
            <a:pPr lvl="1"/>
            <a:endParaRPr lang="en-US" dirty="0"/>
          </a:p>
        </p:txBody>
      </p:sp>
      <p:pic>
        <p:nvPicPr>
          <p:cNvPr id="7" name="Picture 6"/>
          <p:cNvPicPr>
            <a:picLocks noChangeAspect="1"/>
          </p:cNvPicPr>
          <p:nvPr/>
        </p:nvPicPr>
        <p:blipFill rotWithShape="1">
          <a:blip r:embed="rId2"/>
          <a:srcRect l="49916" t="61032" r="39624" b="25573"/>
          <a:stretch/>
        </p:blipFill>
        <p:spPr>
          <a:xfrm>
            <a:off x="7615902" y="1975752"/>
            <a:ext cx="1671634" cy="1158790"/>
          </a:xfrm>
          <a:prstGeom prst="rect">
            <a:avLst/>
          </a:prstGeom>
        </p:spPr>
      </p:pic>
      <p:pic>
        <p:nvPicPr>
          <p:cNvPr id="8" name="Picture 7"/>
          <p:cNvPicPr>
            <a:picLocks noChangeAspect="1"/>
          </p:cNvPicPr>
          <p:nvPr/>
        </p:nvPicPr>
        <p:blipFill rotWithShape="1">
          <a:blip r:embed="rId3"/>
          <a:srcRect l="49533" t="63455" r="38751" b="20848"/>
          <a:stretch/>
        </p:blipFill>
        <p:spPr>
          <a:xfrm>
            <a:off x="9541933" y="2658532"/>
            <a:ext cx="1973419" cy="1431237"/>
          </a:xfrm>
          <a:prstGeom prst="rect">
            <a:avLst/>
          </a:prstGeom>
        </p:spPr>
      </p:pic>
      <p:pic>
        <p:nvPicPr>
          <p:cNvPr id="9" name="Picture 8"/>
          <p:cNvPicPr>
            <a:picLocks noChangeAspect="1"/>
          </p:cNvPicPr>
          <p:nvPr/>
        </p:nvPicPr>
        <p:blipFill rotWithShape="1">
          <a:blip r:embed="rId4"/>
          <a:srcRect l="50505" t="27354" r="36915" b="53138"/>
          <a:stretch/>
        </p:blipFill>
        <p:spPr>
          <a:xfrm>
            <a:off x="8208774" y="4242330"/>
            <a:ext cx="2319868" cy="1947333"/>
          </a:xfrm>
          <a:prstGeom prst="rect">
            <a:avLst/>
          </a:prstGeom>
        </p:spPr>
      </p:pic>
    </p:spTree>
    <p:extLst>
      <p:ext uri="{BB962C8B-B14F-4D97-AF65-F5344CB8AC3E}">
        <p14:creationId xmlns:p14="http://schemas.microsoft.com/office/powerpoint/2010/main" val="288748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Important Notes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7980017" cy="4199785"/>
          </a:xfrm>
        </p:spPr>
        <p:txBody>
          <a:bodyPr/>
          <a:lstStyle/>
          <a:p>
            <a:r>
              <a:rPr lang="en-US" dirty="0"/>
              <a:t>Fields Have Help Text and Data Validation</a:t>
            </a:r>
          </a:p>
          <a:p>
            <a:r>
              <a:rPr lang="en-US" dirty="0"/>
              <a:t>All Questions Must be Answered (unless specified otherwise)</a:t>
            </a:r>
          </a:p>
          <a:p>
            <a:pPr lvl="1"/>
            <a:r>
              <a:rPr lang="en-US" dirty="0"/>
              <a:t>Sub-questions are indented</a:t>
            </a:r>
          </a:p>
          <a:p>
            <a:pPr lvl="1"/>
            <a:r>
              <a:rPr lang="en-US" dirty="0"/>
              <a:t>Including affirmation information</a:t>
            </a:r>
          </a:p>
          <a:p>
            <a:r>
              <a:rPr lang="en-US" dirty="0"/>
              <a:t>Comments and Caveats must be in Comments Section (Q88)</a:t>
            </a:r>
          </a:p>
          <a:p>
            <a:r>
              <a:rPr lang="en-US" dirty="0"/>
              <a:t>Don’t Understand Something? Ask!</a:t>
            </a:r>
          </a:p>
          <a:p>
            <a:endParaRPr lang="en-US" dirty="0"/>
          </a:p>
          <a:p>
            <a:endParaRPr lang="en-US" dirty="0"/>
          </a:p>
          <a:p>
            <a:endParaRPr lang="en-US" dirty="0"/>
          </a:p>
          <a:p>
            <a:endParaRPr lang="en-US" dirty="0"/>
          </a:p>
          <a:p>
            <a:pPr lvl="1"/>
            <a:endParaRPr lang="en-US" dirty="0"/>
          </a:p>
        </p:txBody>
      </p:sp>
      <p:pic>
        <p:nvPicPr>
          <p:cNvPr id="9" name="Picture 8"/>
          <p:cNvPicPr>
            <a:picLocks noChangeAspect="1"/>
          </p:cNvPicPr>
          <p:nvPr/>
        </p:nvPicPr>
        <p:blipFill rotWithShape="1">
          <a:blip r:embed="rId2"/>
          <a:srcRect l="50505" t="27354" r="36915" b="53138"/>
          <a:stretch/>
        </p:blipFill>
        <p:spPr>
          <a:xfrm>
            <a:off x="9064810" y="2770977"/>
            <a:ext cx="2319868" cy="1947333"/>
          </a:xfrm>
          <a:prstGeom prst="rect">
            <a:avLst/>
          </a:prstGeom>
        </p:spPr>
      </p:pic>
    </p:spTree>
    <p:extLst>
      <p:ext uri="{BB962C8B-B14F-4D97-AF65-F5344CB8AC3E}">
        <p14:creationId xmlns:p14="http://schemas.microsoft.com/office/powerpoint/2010/main" val="3427322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Any questions on the setup of TAAACS?</a:t>
            </a:r>
          </a:p>
          <a:p>
            <a:pPr lvl="1"/>
            <a:r>
              <a:rPr lang="en-US" dirty="0"/>
              <a:t>(before we get specific on the questions in it)</a:t>
            </a:r>
          </a:p>
        </p:txBody>
      </p:sp>
    </p:spTree>
    <p:extLst>
      <p:ext uri="{BB962C8B-B14F-4D97-AF65-F5344CB8AC3E}">
        <p14:creationId xmlns:p14="http://schemas.microsoft.com/office/powerpoint/2010/main" val="34322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1: State Organization</a:t>
            </a:r>
          </a:p>
        </p:txBody>
      </p:sp>
    </p:spTree>
    <p:extLst>
      <p:ext uri="{BB962C8B-B14F-4D97-AF65-F5344CB8AC3E}">
        <p14:creationId xmlns:p14="http://schemas.microsoft.com/office/powerpoint/2010/main" val="5720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Administrative Collection of States</a:t>
            </a:r>
            <a:br>
              <a:rPr lang="en-US" dirty="0"/>
            </a:br>
            <a:r>
              <a:rPr lang="en-US" dirty="0"/>
              <a:t>(</a:t>
            </a:r>
            <a:r>
              <a:rPr lang="en-US"/>
              <a:t>TAAACS)</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30,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Overview and Questions</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1: State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How is your staffing model arranged?</a:t>
            </a:r>
          </a:p>
          <a:p>
            <a:r>
              <a:rPr lang="en-US" dirty="0"/>
              <a:t>Which staff do what work?</a:t>
            </a:r>
          </a:p>
          <a:p>
            <a:r>
              <a:rPr lang="en-US" dirty="0"/>
              <a:t>Do you have different staffing levels than other states of similar size, similar participant levels, etc.?</a:t>
            </a:r>
          </a:p>
          <a:p>
            <a:r>
              <a:rPr lang="en-US" dirty="0"/>
              <a:t>How experienced is the staff in your state?</a:t>
            </a:r>
          </a:p>
          <a:p>
            <a:r>
              <a:rPr lang="en-US" dirty="0"/>
              <a:t>Does your state use central control or local control?</a:t>
            </a:r>
          </a:p>
          <a:p>
            <a:endParaRPr lang="en-US" dirty="0"/>
          </a:p>
        </p:txBody>
      </p:sp>
    </p:spTree>
    <p:extLst>
      <p:ext uri="{BB962C8B-B14F-4D97-AF65-F5344CB8AC3E}">
        <p14:creationId xmlns:p14="http://schemas.microsoft.com/office/powerpoint/2010/main" val="426510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1: State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Staffing (Q1-Q8)</a:t>
            </a:r>
          </a:p>
        </p:txBody>
      </p:sp>
      <p:pic>
        <p:nvPicPr>
          <p:cNvPr id="11" name="Picture 10"/>
          <p:cNvPicPr>
            <a:picLocks noChangeAspect="1"/>
          </p:cNvPicPr>
          <p:nvPr/>
        </p:nvPicPr>
        <p:blipFill>
          <a:blip r:embed="rId2"/>
          <a:stretch>
            <a:fillRect/>
          </a:stretch>
        </p:blipFill>
        <p:spPr>
          <a:xfrm>
            <a:off x="770587" y="2180133"/>
            <a:ext cx="10650826" cy="2497734"/>
          </a:xfrm>
          <a:prstGeom prst="rect">
            <a:avLst/>
          </a:prstGeom>
        </p:spPr>
      </p:pic>
    </p:spTree>
    <p:extLst>
      <p:ext uri="{BB962C8B-B14F-4D97-AF65-F5344CB8AC3E}">
        <p14:creationId xmlns:p14="http://schemas.microsoft.com/office/powerpoint/2010/main" val="358221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Staffing</a:t>
            </a:r>
          </a:p>
          <a:p>
            <a:pPr lvl="1"/>
            <a:r>
              <a:rPr lang="en-US" dirty="0"/>
              <a:t>(Let’s get specific. Who do you not know whether to count or not?)</a:t>
            </a:r>
          </a:p>
        </p:txBody>
      </p:sp>
      <p:graphicFrame>
        <p:nvGraphicFramePr>
          <p:cNvPr id="5" name="Table 4"/>
          <p:cNvGraphicFramePr>
            <a:graphicFrameLocks noGrp="1"/>
          </p:cNvGraphicFramePr>
          <p:nvPr>
            <p:extLst>
              <p:ext uri="{D42A27DB-BD31-4B8C-83A1-F6EECF244321}">
                <p14:modId xmlns:p14="http://schemas.microsoft.com/office/powerpoint/2010/main" val="1514265934"/>
              </p:ext>
            </p:extLst>
          </p:nvPr>
        </p:nvGraphicFramePr>
        <p:xfrm>
          <a:off x="805867" y="1294346"/>
          <a:ext cx="8944963" cy="2682744"/>
        </p:xfrm>
        <a:graphic>
          <a:graphicData uri="http://schemas.openxmlformats.org/drawingml/2006/table">
            <a:tbl>
              <a:tblPr>
                <a:tableStyleId>{5C22544A-7EE6-4342-B048-85BDC9FD1C3A}</a:tableStyleId>
              </a:tblPr>
              <a:tblGrid>
                <a:gridCol w="385847">
                  <a:extLst>
                    <a:ext uri="{9D8B030D-6E8A-4147-A177-3AD203B41FA5}">
                      <a16:colId xmlns:a16="http://schemas.microsoft.com/office/drawing/2014/main" val="2426993126"/>
                    </a:ext>
                  </a:extLst>
                </a:gridCol>
                <a:gridCol w="8559116">
                  <a:extLst>
                    <a:ext uri="{9D8B030D-6E8A-4147-A177-3AD203B41FA5}">
                      <a16:colId xmlns:a16="http://schemas.microsoft.com/office/drawing/2014/main" val="1322507314"/>
                    </a:ext>
                  </a:extLst>
                </a:gridCol>
              </a:tblGrid>
              <a:tr h="453925">
                <a:tc>
                  <a:txBody>
                    <a:bodyPr/>
                    <a:lstStyle/>
                    <a:p>
                      <a:pPr algn="l" fontAlgn="ctr"/>
                      <a:r>
                        <a:rPr lang="en-US" sz="1400" b="1" u="none" strike="noStrike" dirty="0">
                          <a:effectLst/>
                        </a:rPr>
                        <a:t>1</a:t>
                      </a:r>
                      <a:endParaRPr lang="en-US" sz="1400" b="1" i="0" u="none" strike="noStrike" dirty="0">
                        <a:solidFill>
                          <a:srgbClr val="808080"/>
                        </a:solidFill>
                        <a:effectLst/>
                        <a:latin typeface="Calibri" panose="020F0502020204030204" pitchFamily="34" charset="0"/>
                      </a:endParaRPr>
                    </a:p>
                  </a:txBody>
                  <a:tcPr marL="0" marR="0" marT="0" marB="0" anchor="ctr">
                    <a:solidFill>
                      <a:schemeClr val="tx2">
                        <a:lumMod val="25000"/>
                        <a:lumOff val="75000"/>
                      </a:schemeClr>
                    </a:solidFill>
                  </a:tcPr>
                </a:tc>
                <a:tc>
                  <a:txBody>
                    <a:bodyPr/>
                    <a:lstStyle/>
                    <a:p>
                      <a:pPr algn="l" fontAlgn="t"/>
                      <a:r>
                        <a:rPr lang="en-US" sz="1400" b="1" u="none" strike="noStrike" dirty="0">
                          <a:effectLst/>
                        </a:rPr>
                        <a:t>How many TAA Merit Staff do you employ? (FTE - see definition above)</a:t>
                      </a:r>
                      <a:br>
                        <a:rPr lang="en-US" sz="1400" b="1" u="none" strike="noStrike" dirty="0">
                          <a:effectLst/>
                        </a:rPr>
                      </a:br>
                      <a:r>
                        <a:rPr lang="en-US" sz="1400" b="1" u="none" strike="noStrike" dirty="0">
                          <a:effectLst/>
                        </a:rPr>
                        <a:t>(FTE for all merit staff supporting the TAA program including state, local, case managers, reporting, fiscal, and other staff.)</a:t>
                      </a:r>
                      <a:endParaRPr lang="en-US" sz="1400" b="1" i="0" u="none" strike="noStrike" dirty="0">
                        <a:solidFill>
                          <a:srgbClr val="000000"/>
                        </a:solidFill>
                        <a:effectLst/>
                        <a:latin typeface="Calibri" panose="020F0502020204030204" pitchFamily="34" charset="0"/>
                      </a:endParaRPr>
                    </a:p>
                  </a:txBody>
                  <a:tcPr marL="0" marR="0" marT="0" marB="0">
                    <a:solidFill>
                      <a:schemeClr val="tx2">
                        <a:lumMod val="25000"/>
                        <a:lumOff val="75000"/>
                      </a:schemeClr>
                    </a:solidFill>
                  </a:tcPr>
                </a:tc>
                <a:extLst>
                  <a:ext uri="{0D108BD9-81ED-4DB2-BD59-A6C34878D82A}">
                    <a16:rowId xmlns:a16="http://schemas.microsoft.com/office/drawing/2014/main" val="513077900"/>
                  </a:ext>
                </a:extLst>
              </a:tr>
              <a:tr h="680888">
                <a:tc>
                  <a:txBody>
                    <a:bodyPr/>
                    <a:lstStyle/>
                    <a:p>
                      <a:pPr algn="l" fontAlgn="ctr"/>
                      <a:r>
                        <a:rPr lang="en-US" sz="1400" b="1" u="none" strike="noStrike">
                          <a:effectLst/>
                        </a:rPr>
                        <a:t>2</a:t>
                      </a:r>
                      <a:endParaRPr lang="en-US" sz="1400" b="1" i="0" u="none" strike="noStrike">
                        <a:solidFill>
                          <a:srgbClr val="808080"/>
                        </a:solidFill>
                        <a:effectLst/>
                        <a:latin typeface="Calibri" panose="020F0502020204030204" pitchFamily="34" charset="0"/>
                      </a:endParaRPr>
                    </a:p>
                  </a:txBody>
                  <a:tcPr marL="0" marR="0" marT="0" marB="0" anchor="ctr">
                    <a:solidFill>
                      <a:schemeClr val="tx2">
                        <a:lumMod val="25000"/>
                        <a:lumOff val="75000"/>
                      </a:schemeClr>
                    </a:solidFill>
                  </a:tcPr>
                </a:tc>
                <a:tc>
                  <a:txBody>
                    <a:bodyPr/>
                    <a:lstStyle/>
                    <a:p>
                      <a:pPr algn="l" fontAlgn="t"/>
                      <a:r>
                        <a:rPr lang="en-US" sz="1400" b="1" u="none" strike="noStrike" dirty="0">
                          <a:effectLst/>
                        </a:rPr>
                        <a:t>How many FTE are employed at the state-level?</a:t>
                      </a:r>
                      <a:br>
                        <a:rPr lang="en-US" sz="1400" b="1" u="none" strike="noStrike" dirty="0">
                          <a:effectLst/>
                        </a:rPr>
                      </a:br>
                      <a:r>
                        <a:rPr lang="en-US" sz="1400" b="1" u="none" strike="noStrike" dirty="0">
                          <a:effectLst/>
                        </a:rPr>
                        <a:t>(FTE for all merit and non-Merit staff supporting the TAA program at the state level including program, reporting, fiscal, and other staff.)</a:t>
                      </a:r>
                      <a:endParaRPr lang="en-US" sz="1400" b="1" i="0" u="none" strike="noStrike" dirty="0">
                        <a:solidFill>
                          <a:srgbClr val="000000"/>
                        </a:solidFill>
                        <a:effectLst/>
                        <a:latin typeface="Calibri" panose="020F0502020204030204" pitchFamily="34" charset="0"/>
                      </a:endParaRPr>
                    </a:p>
                  </a:txBody>
                  <a:tcPr marL="0" marR="0" marT="0" marB="0">
                    <a:solidFill>
                      <a:schemeClr val="tx2">
                        <a:lumMod val="25000"/>
                        <a:lumOff val="75000"/>
                      </a:schemeClr>
                    </a:solidFill>
                  </a:tcPr>
                </a:tc>
                <a:extLst>
                  <a:ext uri="{0D108BD9-81ED-4DB2-BD59-A6C34878D82A}">
                    <a16:rowId xmlns:a16="http://schemas.microsoft.com/office/drawing/2014/main" val="3331608388"/>
                  </a:ext>
                </a:extLst>
              </a:tr>
              <a:tr h="907851">
                <a:tc>
                  <a:txBody>
                    <a:bodyPr/>
                    <a:lstStyle/>
                    <a:p>
                      <a:pPr algn="l" fontAlgn="ctr"/>
                      <a:r>
                        <a:rPr lang="en-US" sz="1400" b="1" u="none" strike="noStrike">
                          <a:effectLst/>
                        </a:rPr>
                        <a:t>3</a:t>
                      </a:r>
                      <a:endParaRPr lang="en-US" sz="1400" b="1" i="0" u="none" strike="noStrike">
                        <a:solidFill>
                          <a:srgbClr val="808080"/>
                        </a:solidFill>
                        <a:effectLst/>
                        <a:latin typeface="Calibri" panose="020F0502020204030204" pitchFamily="34" charset="0"/>
                      </a:endParaRPr>
                    </a:p>
                  </a:txBody>
                  <a:tcPr marL="0" marR="0" marT="0" marB="0" anchor="ctr">
                    <a:solidFill>
                      <a:schemeClr val="tx2">
                        <a:lumMod val="25000"/>
                        <a:lumOff val="75000"/>
                      </a:schemeClr>
                    </a:solidFill>
                  </a:tcPr>
                </a:tc>
                <a:tc>
                  <a:txBody>
                    <a:bodyPr/>
                    <a:lstStyle/>
                    <a:p>
                      <a:pPr algn="l" fontAlgn="t"/>
                      <a:r>
                        <a:rPr lang="en-US" sz="1400" b="1" u="none" strike="noStrike" dirty="0">
                          <a:effectLst/>
                        </a:rPr>
                        <a:t>How many state-level FTE do you employ for the purpose of providing support to local offices on TAA-related issues? (Estimates allowed. Includes merit and non-merit staff, staff grouped into "regions" to support local offices, as well as staff in other units supporting TAA such as Rapid Response.  Excludes local staff such as TAA case managers.  Excludes state staff who do not directly support local offices such as reporting staff and finance staff.)</a:t>
                      </a:r>
                      <a:endParaRPr lang="en-US" sz="1400" b="1" i="0" u="none" strike="noStrike" dirty="0">
                        <a:solidFill>
                          <a:srgbClr val="000000"/>
                        </a:solidFill>
                        <a:effectLst/>
                        <a:latin typeface="Calibri" panose="020F0502020204030204" pitchFamily="34" charset="0"/>
                      </a:endParaRPr>
                    </a:p>
                  </a:txBody>
                  <a:tcPr marL="0" marR="0" marT="0" marB="0">
                    <a:solidFill>
                      <a:schemeClr val="tx2">
                        <a:lumMod val="25000"/>
                        <a:lumOff val="75000"/>
                      </a:schemeClr>
                    </a:solidFill>
                  </a:tcPr>
                </a:tc>
                <a:extLst>
                  <a:ext uri="{0D108BD9-81ED-4DB2-BD59-A6C34878D82A}">
                    <a16:rowId xmlns:a16="http://schemas.microsoft.com/office/drawing/2014/main" val="742193433"/>
                  </a:ext>
                </a:extLst>
              </a:tr>
              <a:tr h="453925">
                <a:tc>
                  <a:txBody>
                    <a:bodyPr/>
                    <a:lstStyle/>
                    <a:p>
                      <a:pPr algn="l" fontAlgn="ctr"/>
                      <a:r>
                        <a:rPr lang="en-US" sz="1400" b="1" u="none" strike="noStrike">
                          <a:effectLst/>
                        </a:rPr>
                        <a:t>4</a:t>
                      </a:r>
                      <a:endParaRPr lang="en-US" sz="1400" b="1" i="0" u="none" strike="noStrike">
                        <a:solidFill>
                          <a:srgbClr val="808080"/>
                        </a:solidFill>
                        <a:effectLst/>
                        <a:latin typeface="Calibri" panose="020F0502020204030204" pitchFamily="34" charset="0"/>
                      </a:endParaRPr>
                    </a:p>
                  </a:txBody>
                  <a:tcPr marL="0" marR="0" marT="0" marB="0" anchor="ctr">
                    <a:solidFill>
                      <a:schemeClr val="tx2">
                        <a:lumMod val="25000"/>
                        <a:lumOff val="75000"/>
                      </a:schemeClr>
                    </a:solidFill>
                  </a:tcPr>
                </a:tc>
                <a:tc>
                  <a:txBody>
                    <a:bodyPr/>
                    <a:lstStyle/>
                    <a:p>
                      <a:pPr algn="l" fontAlgn="t"/>
                      <a:r>
                        <a:rPr lang="en-US" sz="1400" b="1" u="none" strike="noStrike" dirty="0">
                          <a:effectLst/>
                        </a:rPr>
                        <a:t>How many FTEs are employed by local offices (includes case managers)?</a:t>
                      </a:r>
                      <a:br>
                        <a:rPr lang="en-US" sz="1400" b="1" u="none" strike="noStrike" dirty="0">
                          <a:effectLst/>
                        </a:rPr>
                      </a:br>
                      <a:r>
                        <a:rPr lang="en-US" sz="1400" b="1" u="none" strike="noStrike" dirty="0">
                          <a:effectLst/>
                        </a:rPr>
                        <a:t>(Estimates allowed.  Includes merit and non-merit staff and case managers directly supporting TAA participants).</a:t>
                      </a:r>
                      <a:endParaRPr lang="en-US" sz="1400" b="1" i="0" u="none" strike="noStrike" dirty="0">
                        <a:solidFill>
                          <a:srgbClr val="000000"/>
                        </a:solidFill>
                        <a:effectLst/>
                        <a:latin typeface="Calibri" panose="020F0502020204030204" pitchFamily="34" charset="0"/>
                      </a:endParaRPr>
                    </a:p>
                  </a:txBody>
                  <a:tcPr marL="0" marR="0" marT="0" marB="0">
                    <a:solidFill>
                      <a:schemeClr val="tx2">
                        <a:lumMod val="25000"/>
                        <a:lumOff val="75000"/>
                      </a:schemeClr>
                    </a:solidFill>
                  </a:tcPr>
                </a:tc>
                <a:extLst>
                  <a:ext uri="{0D108BD9-81ED-4DB2-BD59-A6C34878D82A}">
                    <a16:rowId xmlns:a16="http://schemas.microsoft.com/office/drawing/2014/main" val="215293131"/>
                  </a:ext>
                </a:extLst>
              </a:tr>
            </a:tbl>
          </a:graphicData>
        </a:graphic>
      </p:graphicFrame>
    </p:spTree>
    <p:extLst>
      <p:ext uri="{BB962C8B-B14F-4D97-AF65-F5344CB8AC3E}">
        <p14:creationId xmlns:p14="http://schemas.microsoft.com/office/powerpoint/2010/main" val="233457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1: State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Roles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Expertise (Q10 and Q11)</a:t>
            </a:r>
          </a:p>
          <a:p>
            <a:pPr lvl="1"/>
            <a:r>
              <a:rPr lang="en-US" dirty="0"/>
              <a:t>% Expert / intermediate / novice – must add to 100%</a:t>
            </a:r>
          </a:p>
          <a:p>
            <a:r>
              <a:rPr lang="en-US" dirty="0"/>
              <a:t>Who does major TAA activities? (Q9, Q12, Q13)</a:t>
            </a:r>
          </a:p>
          <a:p>
            <a:pPr lvl="1"/>
            <a:r>
              <a:rPr lang="en-US" dirty="0"/>
              <a:t>Filing TAA petitions</a:t>
            </a:r>
          </a:p>
          <a:p>
            <a:pPr lvl="1"/>
            <a:r>
              <a:rPr lang="en-US" dirty="0"/>
              <a:t>Client intake</a:t>
            </a:r>
          </a:p>
          <a:p>
            <a:pPr lvl="1"/>
            <a:r>
              <a:rPr lang="en-US" dirty="0"/>
              <a:t>Has the most contact with TAA participants</a:t>
            </a:r>
          </a:p>
          <a:p>
            <a:r>
              <a:rPr lang="en-US" dirty="0"/>
              <a:t>Other (Q14)</a:t>
            </a:r>
          </a:p>
          <a:p>
            <a:pPr lvl="1"/>
            <a:r>
              <a:rPr lang="en-US" dirty="0"/>
              <a:t>Centralized/decentralized</a:t>
            </a:r>
          </a:p>
          <a:p>
            <a:endParaRPr lang="en-US" dirty="0"/>
          </a:p>
          <a:p>
            <a:endParaRPr lang="en-US" dirty="0"/>
          </a:p>
        </p:txBody>
      </p:sp>
      <p:pic>
        <p:nvPicPr>
          <p:cNvPr id="2" name="Picture 1" descr="The Devine Write: Know Your Ro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342" y="2768138"/>
            <a:ext cx="2943046" cy="2275956"/>
          </a:xfrm>
          <a:prstGeom prst="rect">
            <a:avLst/>
          </a:prstGeom>
        </p:spPr>
      </p:pic>
    </p:spTree>
    <p:extLst>
      <p:ext uri="{BB962C8B-B14F-4D97-AF65-F5344CB8AC3E}">
        <p14:creationId xmlns:p14="http://schemas.microsoft.com/office/powerpoint/2010/main" val="33085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3457075"/>
          </a:xfrm>
        </p:spPr>
        <p:txBody>
          <a:bodyPr/>
          <a:lstStyle/>
          <a:p>
            <a:r>
              <a:rPr lang="en-US" dirty="0"/>
              <a:t>Section 2: Eligibility Determinations and Participant Training</a:t>
            </a:r>
          </a:p>
        </p:txBody>
      </p:sp>
    </p:spTree>
    <p:extLst>
      <p:ext uri="{BB962C8B-B14F-4D97-AF65-F5344CB8AC3E}">
        <p14:creationId xmlns:p14="http://schemas.microsoft.com/office/powerpoint/2010/main" val="317360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2: Eligibility Determinations and Participant Training</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How do you verify eligibility?</a:t>
            </a:r>
          </a:p>
          <a:p>
            <a:pPr lvl="1"/>
            <a:r>
              <a:rPr lang="en-US" dirty="0"/>
              <a:t>Who takes the lead in determining various kind of eligibility?</a:t>
            </a:r>
          </a:p>
          <a:p>
            <a:pPr lvl="1"/>
            <a:r>
              <a:rPr lang="en-US" dirty="0"/>
              <a:t>Do we see differences in take-up depending on how eligibility process are arranged?</a:t>
            </a:r>
          </a:p>
          <a:p>
            <a:pPr lvl="1"/>
            <a:r>
              <a:rPr lang="en-US" dirty="0"/>
              <a:t>Do we see differences in the utilization of benefits depending on how eligibility determinations are made?</a:t>
            </a:r>
          </a:p>
          <a:p>
            <a:r>
              <a:rPr lang="en-US" dirty="0"/>
              <a:t>What does your training approval process look like?</a:t>
            </a:r>
          </a:p>
          <a:p>
            <a:pPr lvl="1"/>
            <a:r>
              <a:rPr lang="en-US" dirty="0"/>
              <a:t>Do differences in training approval processes change what kinds of training gets approved?</a:t>
            </a:r>
          </a:p>
          <a:p>
            <a:endParaRPr lang="en-US" dirty="0"/>
          </a:p>
        </p:txBody>
      </p:sp>
    </p:spTree>
    <p:extLst>
      <p:ext uri="{BB962C8B-B14F-4D97-AF65-F5344CB8AC3E}">
        <p14:creationId xmlns:p14="http://schemas.microsoft.com/office/powerpoint/2010/main" val="359332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2: Eligibility Determinations and Participant Training</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Eligibility Determinations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How? Questions should represent your normal process.</a:t>
            </a:r>
          </a:p>
          <a:p>
            <a:pPr lvl="1"/>
            <a:r>
              <a:rPr lang="en-US" dirty="0"/>
              <a:t>UI wage records, FEIN</a:t>
            </a:r>
          </a:p>
          <a:p>
            <a:r>
              <a:rPr lang="en-US" dirty="0"/>
              <a:t>Who? Which group generally does it.</a:t>
            </a:r>
          </a:p>
          <a:p>
            <a:pPr lvl="1"/>
            <a:r>
              <a:rPr lang="en-US" dirty="0"/>
              <a:t>Unit</a:t>
            </a:r>
          </a:p>
          <a:p>
            <a:pPr lvl="1"/>
            <a:r>
              <a:rPr lang="en-US" dirty="0"/>
              <a:t>State/local/mix</a:t>
            </a:r>
          </a:p>
          <a:p>
            <a:r>
              <a:rPr lang="en-US" dirty="0"/>
              <a:t>What?</a:t>
            </a:r>
          </a:p>
          <a:p>
            <a:pPr lvl="1"/>
            <a:r>
              <a:rPr lang="en-US" dirty="0"/>
              <a:t>Program eligibility</a:t>
            </a:r>
          </a:p>
          <a:p>
            <a:pPr lvl="1"/>
            <a:r>
              <a:rPr lang="en-US" dirty="0"/>
              <a:t>Training eligibility</a:t>
            </a:r>
          </a:p>
          <a:p>
            <a:pPr lvl="1"/>
            <a:r>
              <a:rPr lang="en-US" dirty="0"/>
              <a:t>TRA and A/RTA eligibility</a:t>
            </a:r>
          </a:p>
        </p:txBody>
      </p:sp>
      <p:pic>
        <p:nvPicPr>
          <p:cNvPr id="2" name="Picture 1" descr="Qualification or disqualification of company audit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950" y="2579196"/>
            <a:ext cx="2865640" cy="2865640"/>
          </a:xfrm>
          <a:prstGeom prst="rect">
            <a:avLst/>
          </a:prstGeom>
        </p:spPr>
      </p:pic>
    </p:spTree>
    <p:extLst>
      <p:ext uri="{BB962C8B-B14F-4D97-AF65-F5344CB8AC3E}">
        <p14:creationId xmlns:p14="http://schemas.microsoft.com/office/powerpoint/2010/main" val="234989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2: Eligibility Determinations and Participant Training</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Training Approvals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Who?</a:t>
            </a:r>
          </a:p>
          <a:p>
            <a:r>
              <a:rPr lang="en-US" dirty="0"/>
              <a:t>Training Amounts</a:t>
            </a:r>
          </a:p>
          <a:p>
            <a:r>
              <a:rPr lang="en-US" dirty="0"/>
              <a:t>Remedial Training Only?</a:t>
            </a:r>
          </a:p>
          <a:p>
            <a:r>
              <a:rPr lang="en-US" dirty="0"/>
              <a:t>Credential Requirement?</a:t>
            </a:r>
          </a:p>
        </p:txBody>
      </p:sp>
      <p:pic>
        <p:nvPicPr>
          <p:cNvPr id="7" name="Picture 6" descr="Search Committee Training - Human Resource Services Huma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746" y="2277687"/>
            <a:ext cx="4526642" cy="1631109"/>
          </a:xfrm>
          <a:prstGeom prst="rect">
            <a:avLst/>
          </a:prstGeom>
        </p:spPr>
      </p:pic>
    </p:spTree>
    <p:extLst>
      <p:ext uri="{BB962C8B-B14F-4D97-AF65-F5344CB8AC3E}">
        <p14:creationId xmlns:p14="http://schemas.microsoft.com/office/powerpoint/2010/main" val="117677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Sections 1 or 2?</a:t>
            </a:r>
          </a:p>
        </p:txBody>
      </p:sp>
    </p:spTree>
    <p:extLst>
      <p:ext uri="{BB962C8B-B14F-4D97-AF65-F5344CB8AC3E}">
        <p14:creationId xmlns:p14="http://schemas.microsoft.com/office/powerpoint/2010/main" val="694605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3: Integration</a:t>
            </a:r>
          </a:p>
        </p:txBody>
      </p:sp>
    </p:spTree>
    <p:extLst>
      <p:ext uri="{BB962C8B-B14F-4D97-AF65-F5344CB8AC3E}">
        <p14:creationId xmlns:p14="http://schemas.microsoft.com/office/powerpoint/2010/main" val="386917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 PMDR Technical Expert</a:t>
            </a:r>
          </a:p>
          <a:p>
            <a:pPr lvl="2"/>
            <a:r>
              <a:rPr lang="en-US" dirty="0"/>
              <a:t>Office of Trade Adjustment Assistance</a:t>
            </a:r>
          </a:p>
        </p:txBody>
      </p:sp>
      <p:pic>
        <p:nvPicPr>
          <p:cNvPr id="7"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3: Integration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833754" cy="4199785"/>
          </a:xfrm>
        </p:spPr>
        <p:txBody>
          <a:bodyPr/>
          <a:lstStyle/>
          <a:p>
            <a:r>
              <a:rPr lang="en-US" dirty="0"/>
              <a:t>How do states integrate?</a:t>
            </a:r>
          </a:p>
          <a:p>
            <a:r>
              <a:rPr lang="en-US" dirty="0"/>
              <a:t>What types of integration are most common?</a:t>
            </a:r>
          </a:p>
          <a:p>
            <a:r>
              <a:rPr lang="en-US" dirty="0"/>
              <a:t>What types of integration are most important?</a:t>
            </a:r>
          </a:p>
          <a:p>
            <a:r>
              <a:rPr lang="en-US" dirty="0"/>
              <a:t>What are the more effective mechanisms for integration?</a:t>
            </a:r>
          </a:p>
          <a:p>
            <a:r>
              <a:rPr lang="en-US" dirty="0"/>
              <a:t>How are participant services integrated?</a:t>
            </a:r>
          </a:p>
          <a:p>
            <a:endParaRPr lang="en-US" dirty="0"/>
          </a:p>
        </p:txBody>
      </p:sp>
    </p:spTree>
    <p:extLst>
      <p:ext uri="{BB962C8B-B14F-4D97-AF65-F5344CB8AC3E}">
        <p14:creationId xmlns:p14="http://schemas.microsoft.com/office/powerpoint/2010/main" val="1869549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3: Integration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Ratings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6375659" cy="4199785"/>
          </a:xfrm>
        </p:spPr>
        <p:txBody>
          <a:bodyPr/>
          <a:lstStyle/>
          <a:p>
            <a:r>
              <a:rPr lang="en-US" dirty="0"/>
              <a:t>Collects Subjective Ratings on How Integrated TAA is With Other Programs/Units</a:t>
            </a:r>
          </a:p>
          <a:p>
            <a:r>
              <a:rPr lang="en-US" dirty="0"/>
              <a:t>Uses Scale 1-Low to 5-High</a:t>
            </a:r>
          </a:p>
          <a:p>
            <a:pPr lvl="1"/>
            <a:r>
              <a:rPr lang="en-US" dirty="0"/>
              <a:t>1 = Little to no integration with </a:t>
            </a:r>
            <a:r>
              <a:rPr lang="en-US" dirty="0" err="1"/>
              <a:t>siloed</a:t>
            </a:r>
            <a:r>
              <a:rPr lang="en-US" dirty="0"/>
              <a:t> service delivery</a:t>
            </a:r>
          </a:p>
          <a:p>
            <a:pPr lvl="1"/>
            <a:r>
              <a:rPr lang="en-US" dirty="0"/>
              <a:t>3 = Periodic integration with coordination only as needed</a:t>
            </a:r>
          </a:p>
          <a:p>
            <a:pPr lvl="1"/>
            <a:r>
              <a:rPr lang="en-US" dirty="0"/>
              <a:t>5 = Highly integrated with regular coordination in service delivery</a:t>
            </a:r>
          </a:p>
        </p:txBody>
      </p:sp>
      <p:pic>
        <p:nvPicPr>
          <p:cNvPr id="2" name="Picture 1" descr="The Benefits of FileMaker Integration with your Account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049" y="2885524"/>
            <a:ext cx="3334443" cy="1813937"/>
          </a:xfrm>
          <a:prstGeom prst="rect">
            <a:avLst/>
          </a:prstGeom>
        </p:spPr>
      </p:pic>
    </p:spTree>
    <p:extLst>
      <p:ext uri="{BB962C8B-B14F-4D97-AF65-F5344CB8AC3E}">
        <p14:creationId xmlns:p14="http://schemas.microsoft.com/office/powerpoint/2010/main" val="2848932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3: Integration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Ratings</a:t>
            </a:r>
          </a:p>
        </p:txBody>
      </p:sp>
      <p:sp>
        <p:nvSpPr>
          <p:cNvPr id="9" name="Content Placeholder 4">
            <a:extLst>
              <a:ext uri="{FF2B5EF4-FFF2-40B4-BE49-F238E27FC236}">
                <a16:creationId xmlns:a16="http://schemas.microsoft.com/office/drawing/2014/main" id="{05C808E6-CEDE-43DB-96F4-7F93D6E66EDC}"/>
              </a:ext>
            </a:extLst>
          </p:cNvPr>
          <p:cNvSpPr txBox="1">
            <a:spLocks/>
          </p:cNvSpPr>
          <p:nvPr/>
        </p:nvSpPr>
        <p:spPr>
          <a:xfrm>
            <a:off x="839789" y="1989877"/>
            <a:ext cx="4064720" cy="4199785"/>
          </a:xfrm>
          <a:prstGeom prst="rect">
            <a:avLst/>
          </a:prstGeom>
        </p:spPr>
        <p:txBody>
          <a:bodyPr vert="horz" lIns="91440" tIns="45720" rIns="91440" bIns="45720" numCol="1"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Rapid Response</a:t>
            </a:r>
          </a:p>
          <a:p>
            <a:r>
              <a:rPr lang="en-US" dirty="0"/>
              <a:t>TRA</a:t>
            </a:r>
          </a:p>
          <a:p>
            <a:r>
              <a:rPr lang="en-US" dirty="0"/>
              <a:t>Fiscal</a:t>
            </a:r>
          </a:p>
          <a:p>
            <a:r>
              <a:rPr lang="en-US" dirty="0"/>
              <a:t>WIOA Title 1</a:t>
            </a:r>
          </a:p>
          <a:p>
            <a:r>
              <a:rPr lang="en-US" dirty="0"/>
              <a:t>Business Services</a:t>
            </a:r>
          </a:p>
        </p:txBody>
      </p:sp>
      <p:sp>
        <p:nvSpPr>
          <p:cNvPr id="8" name="Content Placeholder 4">
            <a:extLst>
              <a:ext uri="{FF2B5EF4-FFF2-40B4-BE49-F238E27FC236}">
                <a16:creationId xmlns:a16="http://schemas.microsoft.com/office/drawing/2014/main" id="{05C808E6-CEDE-43DB-96F4-7F93D6E66EDC}"/>
              </a:ext>
            </a:extLst>
          </p:cNvPr>
          <p:cNvSpPr txBox="1">
            <a:spLocks/>
          </p:cNvSpPr>
          <p:nvPr/>
        </p:nvSpPr>
        <p:spPr>
          <a:xfrm>
            <a:off x="5020887" y="1984699"/>
            <a:ext cx="6246578" cy="4199785"/>
          </a:xfrm>
          <a:prstGeom prst="rect">
            <a:avLst/>
          </a:prstGeom>
        </p:spPr>
        <p:txBody>
          <a:bodyPr vert="horz" lIns="91440" tIns="45720" rIns="91440" bIns="45720" numCol="1"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Adult Basic Education (with Remedial Training)</a:t>
            </a:r>
          </a:p>
          <a:p>
            <a:r>
              <a:rPr lang="en-US" dirty="0"/>
              <a:t>Adult Education</a:t>
            </a:r>
          </a:p>
          <a:p>
            <a:r>
              <a:rPr lang="en-US" dirty="0"/>
              <a:t>Apprenticeship</a:t>
            </a:r>
          </a:p>
          <a:p>
            <a:r>
              <a:rPr lang="en-US" dirty="0"/>
              <a:t>JVSG</a:t>
            </a:r>
          </a:p>
          <a:p>
            <a:r>
              <a:rPr lang="en-US" dirty="0"/>
              <a:t>Vocational Rehab</a:t>
            </a:r>
          </a:p>
        </p:txBody>
      </p:sp>
    </p:spTree>
    <p:extLst>
      <p:ext uri="{BB962C8B-B14F-4D97-AF65-F5344CB8AC3E}">
        <p14:creationId xmlns:p14="http://schemas.microsoft.com/office/powerpoint/2010/main" val="59087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3: Integration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Methods of Integration</a:t>
            </a:r>
          </a:p>
        </p:txBody>
      </p:sp>
      <p:sp>
        <p:nvSpPr>
          <p:cNvPr id="9" name="Content Placeholder 4">
            <a:extLst>
              <a:ext uri="{FF2B5EF4-FFF2-40B4-BE49-F238E27FC236}">
                <a16:creationId xmlns:a16="http://schemas.microsoft.com/office/drawing/2014/main" id="{05C808E6-CEDE-43DB-96F4-7F93D6E66EDC}"/>
              </a:ext>
            </a:extLst>
          </p:cNvPr>
          <p:cNvSpPr txBox="1">
            <a:spLocks/>
          </p:cNvSpPr>
          <p:nvPr/>
        </p:nvSpPr>
        <p:spPr>
          <a:xfrm>
            <a:off x="839788" y="1989877"/>
            <a:ext cx="10515599" cy="4199785"/>
          </a:xfrm>
          <a:prstGeom prst="rect">
            <a:avLst/>
          </a:prstGeom>
        </p:spPr>
        <p:txBody>
          <a:bodyPr vert="horz" lIns="91440" tIns="45720" rIns="91440" bIns="45720" numCol="1"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Detailed methods only needed for Rapid Response, TRA, and Fiscal</a:t>
            </a:r>
          </a:p>
          <a:p>
            <a:r>
              <a:rPr lang="en-US" dirty="0"/>
              <a:t>Methods</a:t>
            </a:r>
          </a:p>
          <a:p>
            <a:pPr lvl="1"/>
            <a:r>
              <a:rPr lang="en-US" dirty="0"/>
              <a:t>Joint Department / Unit / Administrator or Manager</a:t>
            </a:r>
          </a:p>
          <a:p>
            <a:pPr lvl="1"/>
            <a:r>
              <a:rPr lang="en-US" dirty="0"/>
              <a:t>Shared Meetings or Trainings</a:t>
            </a:r>
          </a:p>
          <a:p>
            <a:pPr lvl="1"/>
            <a:r>
              <a:rPr lang="en-US" dirty="0"/>
              <a:t>Attending Others Meetings</a:t>
            </a:r>
          </a:p>
          <a:p>
            <a:pPr lvl="1"/>
            <a:r>
              <a:rPr lang="en-US" dirty="0"/>
              <a:t>Systemized</a:t>
            </a:r>
          </a:p>
          <a:p>
            <a:pPr lvl="1"/>
            <a:r>
              <a:rPr lang="en-US" dirty="0"/>
              <a:t>Email</a:t>
            </a:r>
          </a:p>
          <a:p>
            <a:pPr lvl="1"/>
            <a:r>
              <a:rPr lang="en-US" dirty="0"/>
              <a:t>Other Formal</a:t>
            </a:r>
          </a:p>
          <a:p>
            <a:pPr lvl="1"/>
            <a:r>
              <a:rPr lang="en-US" dirty="0"/>
              <a:t>Informal</a:t>
            </a:r>
          </a:p>
        </p:txBody>
      </p:sp>
    </p:spTree>
    <p:extLst>
      <p:ext uri="{BB962C8B-B14F-4D97-AF65-F5344CB8AC3E}">
        <p14:creationId xmlns:p14="http://schemas.microsoft.com/office/powerpoint/2010/main" val="293680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3: Integration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Common Exit and Co-Enrollment</a:t>
            </a:r>
          </a:p>
        </p:txBody>
      </p:sp>
      <p:sp>
        <p:nvSpPr>
          <p:cNvPr id="9" name="Content Placeholder 4">
            <a:extLst>
              <a:ext uri="{FF2B5EF4-FFF2-40B4-BE49-F238E27FC236}">
                <a16:creationId xmlns:a16="http://schemas.microsoft.com/office/drawing/2014/main" id="{05C808E6-CEDE-43DB-96F4-7F93D6E66EDC}"/>
              </a:ext>
            </a:extLst>
          </p:cNvPr>
          <p:cNvSpPr txBox="1">
            <a:spLocks/>
          </p:cNvSpPr>
          <p:nvPr/>
        </p:nvSpPr>
        <p:spPr>
          <a:xfrm>
            <a:off x="839788" y="1989877"/>
            <a:ext cx="10515599" cy="4199785"/>
          </a:xfrm>
          <a:prstGeom prst="rect">
            <a:avLst/>
          </a:prstGeom>
        </p:spPr>
        <p:txBody>
          <a:bodyPr vert="horz" lIns="91440" tIns="45720" rIns="91440" bIns="45720" numCol="1"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your state common exit policy?</a:t>
            </a:r>
          </a:p>
          <a:p>
            <a:r>
              <a:rPr lang="en-US" dirty="0"/>
              <a:t>What is your co-enrollment policy with WIOA Adult?</a:t>
            </a:r>
          </a:p>
          <a:p>
            <a:r>
              <a:rPr lang="en-US" dirty="0"/>
              <a:t>What is your co-enrollment policy with WIOA Dislocated Worker?</a:t>
            </a:r>
          </a:p>
        </p:txBody>
      </p:sp>
    </p:spTree>
    <p:extLst>
      <p:ext uri="{BB962C8B-B14F-4D97-AF65-F5344CB8AC3E}">
        <p14:creationId xmlns:p14="http://schemas.microsoft.com/office/powerpoint/2010/main" val="258227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3?</a:t>
            </a:r>
          </a:p>
        </p:txBody>
      </p:sp>
    </p:spTree>
    <p:extLst>
      <p:ext uri="{BB962C8B-B14F-4D97-AF65-F5344CB8AC3E}">
        <p14:creationId xmlns:p14="http://schemas.microsoft.com/office/powerpoint/2010/main" val="236173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4: IT Systems and Reporting</a:t>
            </a:r>
          </a:p>
        </p:txBody>
      </p:sp>
    </p:spTree>
    <p:extLst>
      <p:ext uri="{BB962C8B-B14F-4D97-AF65-F5344CB8AC3E}">
        <p14:creationId xmlns:p14="http://schemas.microsoft.com/office/powerpoint/2010/main" val="376570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37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4: IT Systems and Reporting</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10544890" cy="4199785"/>
          </a:xfrm>
        </p:spPr>
        <p:txBody>
          <a:bodyPr/>
          <a:lstStyle/>
          <a:p>
            <a:r>
              <a:rPr lang="en-US" dirty="0"/>
              <a:t>How do you staff TAA reporting?</a:t>
            </a:r>
          </a:p>
          <a:p>
            <a:r>
              <a:rPr lang="en-US" dirty="0"/>
              <a:t>How integrated are your IT systems?</a:t>
            </a:r>
          </a:p>
          <a:p>
            <a:r>
              <a:rPr lang="en-US" dirty="0"/>
              <a:t>How frequently are there updates to your systems?</a:t>
            </a:r>
          </a:p>
          <a:p>
            <a:pPr lvl="1"/>
            <a:r>
              <a:rPr lang="en-US" dirty="0"/>
              <a:t>Is there a good balance between adapting to service delivery needs and consistency need for training and expertise?</a:t>
            </a:r>
          </a:p>
          <a:p>
            <a:r>
              <a:rPr lang="en-US" dirty="0"/>
              <a:t>How much do you leverage IT for your case managers and for participants?</a:t>
            </a:r>
          </a:p>
          <a:p>
            <a:pPr lvl="1"/>
            <a:r>
              <a:rPr lang="en-US" dirty="0"/>
              <a:t>How much are case managers switching between paper and electronic files?</a:t>
            </a:r>
          </a:p>
          <a:p>
            <a:pPr lvl="1"/>
            <a:r>
              <a:rPr lang="en-US" dirty="0"/>
              <a:t>The availability of which participant forms online for participants are most tied to service delivery metrics?</a:t>
            </a:r>
          </a:p>
          <a:p>
            <a:pPr lvl="1"/>
            <a:endParaRPr lang="en-US" dirty="0"/>
          </a:p>
          <a:p>
            <a:endParaRPr lang="en-US" dirty="0"/>
          </a:p>
        </p:txBody>
      </p:sp>
    </p:spTree>
    <p:extLst>
      <p:ext uri="{BB962C8B-B14F-4D97-AF65-F5344CB8AC3E}">
        <p14:creationId xmlns:p14="http://schemas.microsoft.com/office/powerpoint/2010/main" val="1473484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4: IT Systems and Reporting</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Reporting</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7150115" cy="4199785"/>
          </a:xfrm>
        </p:spPr>
        <p:txBody>
          <a:bodyPr/>
          <a:lstStyle/>
          <a:p>
            <a:r>
              <a:rPr lang="en-US" dirty="0"/>
              <a:t>Dedicated units or staff for reporting</a:t>
            </a:r>
          </a:p>
          <a:p>
            <a:r>
              <a:rPr lang="en-US" dirty="0"/>
              <a:t>Are reporting units for DOL-reporting or leveraged for other stakeholders?</a:t>
            </a:r>
          </a:p>
          <a:p>
            <a:r>
              <a:rPr lang="en-US" dirty="0"/>
              <a:t>Complexity and Integration</a:t>
            </a:r>
          </a:p>
          <a:p>
            <a:r>
              <a:rPr lang="en-US" dirty="0"/>
              <a:t>Upgrades</a:t>
            </a:r>
          </a:p>
          <a:p>
            <a:pPr lvl="1"/>
            <a:r>
              <a:rPr lang="en-US" dirty="0"/>
              <a:t>If it has not had a significant upgrade, provide the date the system was created</a:t>
            </a:r>
          </a:p>
          <a:p>
            <a:pPr lvl="1"/>
            <a:r>
              <a:rPr lang="en-US" dirty="0"/>
              <a:t>If you do not know a specific date, provide an estimate</a:t>
            </a:r>
          </a:p>
          <a:p>
            <a:endParaRPr lang="en-US" dirty="0"/>
          </a:p>
        </p:txBody>
      </p:sp>
      <p:pic>
        <p:nvPicPr>
          <p:cNvPr id="6" name="Picture 5" descr="Report - Handwriting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95493" y="2598076"/>
            <a:ext cx="2989185" cy="1992790"/>
          </a:xfrm>
          <a:prstGeom prst="rect">
            <a:avLst/>
          </a:prstGeom>
        </p:spPr>
      </p:pic>
    </p:spTree>
    <p:extLst>
      <p:ext uri="{BB962C8B-B14F-4D97-AF65-F5344CB8AC3E}">
        <p14:creationId xmlns:p14="http://schemas.microsoft.com/office/powerpoint/2010/main" val="1639368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4: IT Systems and Reporting</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IT Systems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7531855" cy="4199785"/>
          </a:xfrm>
        </p:spPr>
        <p:txBody>
          <a:bodyPr/>
          <a:lstStyle/>
          <a:p>
            <a:r>
              <a:rPr lang="en-US" dirty="0"/>
              <a:t>Staff / Case Manager usage of IT systems</a:t>
            </a:r>
          </a:p>
          <a:p>
            <a:pPr lvl="1"/>
            <a:r>
              <a:rPr lang="en-US" dirty="0"/>
              <a:t>Does their work center around the system?</a:t>
            </a:r>
          </a:p>
          <a:p>
            <a:pPr lvl="1"/>
            <a:r>
              <a:rPr lang="en-US" dirty="0"/>
              <a:t>Or is it a place to document PIRL items?</a:t>
            </a:r>
          </a:p>
          <a:p>
            <a:r>
              <a:rPr lang="en-US" dirty="0"/>
              <a:t>Online Portals for Participants?</a:t>
            </a:r>
          </a:p>
          <a:p>
            <a:pPr lvl="1"/>
            <a:r>
              <a:rPr lang="en-US" dirty="0"/>
              <a:t>What can they do?</a:t>
            </a:r>
          </a:p>
          <a:p>
            <a:pPr lvl="1"/>
            <a:r>
              <a:rPr lang="en-US" dirty="0"/>
              <a:t>What forms can they fill out?</a:t>
            </a:r>
          </a:p>
          <a:p>
            <a:pPr lvl="1"/>
            <a:r>
              <a:rPr lang="en-US" dirty="0"/>
              <a:t>Is IT leveraged for communications between case managers and participants?</a:t>
            </a:r>
          </a:p>
          <a:p>
            <a:endParaRPr lang="en-US" dirty="0"/>
          </a:p>
        </p:txBody>
      </p:sp>
      <p:pic>
        <p:nvPicPr>
          <p:cNvPr id="6" name="Picture 5" descr="Download Technology Picture HQ PNG Image | FreePNGIm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17694" y="2112150"/>
            <a:ext cx="2937694" cy="2695108"/>
          </a:xfrm>
          <a:prstGeom prst="rect">
            <a:avLst/>
          </a:prstGeom>
        </p:spPr>
      </p:pic>
    </p:spTree>
    <p:extLst>
      <p:ext uri="{BB962C8B-B14F-4D97-AF65-F5344CB8AC3E}">
        <p14:creationId xmlns:p14="http://schemas.microsoft.com/office/powerpoint/2010/main" val="281093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Fiscal Staff</a:t>
            </a:r>
          </a:p>
          <a:p>
            <a:r>
              <a:rPr lang="en-US" dirty="0"/>
              <a:t>TAA Program Reporting Staff</a:t>
            </a:r>
          </a:p>
          <a:p>
            <a:r>
              <a:rPr lang="en-US" dirty="0"/>
              <a:t>TAA Staff</a:t>
            </a:r>
          </a:p>
          <a:p>
            <a:r>
              <a:rPr lang="en-US" dirty="0"/>
              <a:t>TRA Staff</a:t>
            </a:r>
          </a:p>
          <a:p>
            <a:r>
              <a:rPr lang="en-US" dirty="0"/>
              <a:t>DOL ETA Staff</a:t>
            </a:r>
          </a:p>
          <a:p>
            <a:r>
              <a:rPr lang="en-US" dirty="0"/>
              <a:t>Other</a:t>
            </a:r>
          </a:p>
        </p:txBody>
      </p:sp>
    </p:spTree>
    <p:extLst>
      <p:ext uri="{BB962C8B-B14F-4D97-AF65-F5344CB8AC3E}">
        <p14:creationId xmlns:p14="http://schemas.microsoft.com/office/powerpoint/2010/main" val="1347035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4?</a:t>
            </a:r>
          </a:p>
        </p:txBody>
      </p:sp>
    </p:spTree>
    <p:extLst>
      <p:ext uri="{BB962C8B-B14F-4D97-AF65-F5344CB8AC3E}">
        <p14:creationId xmlns:p14="http://schemas.microsoft.com/office/powerpoint/2010/main" val="3199459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41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5: Training for TAA Staff</a:t>
            </a:r>
          </a:p>
        </p:txBody>
      </p:sp>
    </p:spTree>
    <p:extLst>
      <p:ext uri="{BB962C8B-B14F-4D97-AF65-F5344CB8AC3E}">
        <p14:creationId xmlns:p14="http://schemas.microsoft.com/office/powerpoint/2010/main" val="4097259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42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5: Training for TAA Staff</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 and Other Notes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9325144" cy="4199785"/>
          </a:xfrm>
        </p:spPr>
        <p:txBody>
          <a:bodyPr/>
          <a:lstStyle/>
          <a:p>
            <a:r>
              <a:rPr lang="en-US" dirty="0"/>
              <a:t>Only eight quick questions</a:t>
            </a:r>
          </a:p>
          <a:p>
            <a:r>
              <a:rPr lang="en-US" dirty="0"/>
              <a:t>Objectives</a:t>
            </a:r>
          </a:p>
          <a:p>
            <a:pPr lvl="1"/>
            <a:r>
              <a:rPr lang="en-US" dirty="0"/>
              <a:t>How do you train your state and local staff?</a:t>
            </a:r>
          </a:p>
          <a:p>
            <a:pPr lvl="1"/>
            <a:r>
              <a:rPr lang="en-US" dirty="0"/>
              <a:t>What formats of technical assistance best aligns with state training?</a:t>
            </a:r>
          </a:p>
          <a:p>
            <a:pPr lvl="1"/>
            <a:r>
              <a:rPr lang="en-US" dirty="0"/>
              <a:t>What are the most frequently used mechanisms for training?</a:t>
            </a:r>
          </a:p>
          <a:p>
            <a:pPr lvl="1"/>
            <a:r>
              <a:rPr lang="en-US" dirty="0"/>
              <a:t>How do the mechanisms utilized change depending on the size and expertise of staff?</a:t>
            </a:r>
          </a:p>
          <a:p>
            <a:r>
              <a:rPr lang="en-US" dirty="0"/>
              <a:t>Most are yes/no as to whether it is a </a:t>
            </a:r>
            <a:r>
              <a:rPr lang="en-US" u="sng" dirty="0"/>
              <a:t>normal</a:t>
            </a:r>
            <a:r>
              <a:rPr lang="en-US" dirty="0"/>
              <a:t> way you train staff</a:t>
            </a:r>
          </a:p>
          <a:p>
            <a:r>
              <a:rPr lang="en-US" dirty="0"/>
              <a:t>Some provide options for frequency for the best choice to be selected</a:t>
            </a:r>
          </a:p>
          <a:p>
            <a:pPr lvl="1"/>
            <a:endParaRPr lang="en-US" dirty="0"/>
          </a:p>
          <a:p>
            <a:endParaRPr lang="en-US" dirty="0"/>
          </a:p>
        </p:txBody>
      </p:sp>
      <p:pic>
        <p:nvPicPr>
          <p:cNvPr id="2" name="Picture 1" descr="16pf | Produc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396" y="1987042"/>
            <a:ext cx="1975282" cy="1975282"/>
          </a:xfrm>
          <a:prstGeom prst="rect">
            <a:avLst/>
          </a:prstGeom>
        </p:spPr>
      </p:pic>
    </p:spTree>
    <p:extLst>
      <p:ext uri="{BB962C8B-B14F-4D97-AF65-F5344CB8AC3E}">
        <p14:creationId xmlns:p14="http://schemas.microsoft.com/office/powerpoint/2010/main" val="4024704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5?</a:t>
            </a:r>
          </a:p>
        </p:txBody>
      </p:sp>
    </p:spTree>
    <p:extLst>
      <p:ext uri="{BB962C8B-B14F-4D97-AF65-F5344CB8AC3E}">
        <p14:creationId xmlns:p14="http://schemas.microsoft.com/office/powerpoint/2010/main" val="665661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44</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6: Outreach</a:t>
            </a:r>
          </a:p>
        </p:txBody>
      </p:sp>
    </p:spTree>
    <p:extLst>
      <p:ext uri="{BB962C8B-B14F-4D97-AF65-F5344CB8AC3E}">
        <p14:creationId xmlns:p14="http://schemas.microsoft.com/office/powerpoint/2010/main" val="3061320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45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6: Outreach</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10515600" cy="4199785"/>
          </a:xfrm>
        </p:spPr>
        <p:txBody>
          <a:bodyPr/>
          <a:lstStyle/>
          <a:p>
            <a:r>
              <a:rPr lang="en-US" dirty="0"/>
              <a:t>How do you know to file a petition?</a:t>
            </a:r>
          </a:p>
          <a:p>
            <a:r>
              <a:rPr lang="en-US" dirty="0"/>
              <a:t>How do you contact workers?</a:t>
            </a:r>
          </a:p>
          <a:p>
            <a:pPr lvl="1"/>
            <a:r>
              <a:rPr lang="en-US" dirty="0"/>
              <a:t>What methods work best for contacting workers?</a:t>
            </a:r>
          </a:p>
          <a:p>
            <a:pPr lvl="1"/>
            <a:r>
              <a:rPr lang="en-US" dirty="0"/>
              <a:t>How do you get contact information?</a:t>
            </a:r>
          </a:p>
          <a:p>
            <a:r>
              <a:rPr lang="en-US" dirty="0"/>
              <a:t>How successful is that contact?</a:t>
            </a:r>
          </a:p>
          <a:p>
            <a:r>
              <a:rPr lang="en-US" dirty="0"/>
              <a:t>How do these practices relate to state take-up rates and petition filings?</a:t>
            </a:r>
          </a:p>
          <a:p>
            <a:endParaRPr lang="en-US" dirty="0"/>
          </a:p>
          <a:p>
            <a:endParaRPr lang="en-US" dirty="0"/>
          </a:p>
        </p:txBody>
      </p:sp>
      <p:pic>
        <p:nvPicPr>
          <p:cNvPr id="7" name="Picture 6" descr="A Perfect World - Clip Art: Commun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335" y="2828801"/>
            <a:ext cx="1534258" cy="1031021"/>
          </a:xfrm>
          <a:prstGeom prst="rect">
            <a:avLst/>
          </a:prstGeom>
        </p:spPr>
      </p:pic>
    </p:spTree>
    <p:extLst>
      <p:ext uri="{BB962C8B-B14F-4D97-AF65-F5344CB8AC3E}">
        <p14:creationId xmlns:p14="http://schemas.microsoft.com/office/powerpoint/2010/main" val="2004273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46</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6: Outreach</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Petition Filings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7375521" cy="4199785"/>
          </a:xfrm>
        </p:spPr>
        <p:txBody>
          <a:bodyPr/>
          <a:lstStyle/>
          <a:p>
            <a:r>
              <a:rPr lang="en-US" dirty="0"/>
              <a:t>Process for evaluating WARNs?</a:t>
            </a:r>
          </a:p>
          <a:p>
            <a:r>
              <a:rPr lang="en-US" dirty="0"/>
              <a:t>Process for evaluating non-WARN layoffs?</a:t>
            </a:r>
          </a:p>
          <a:p>
            <a:r>
              <a:rPr lang="en-US" dirty="0"/>
              <a:t>Portion of potentially TAA eligible groups that have petitions filed?</a:t>
            </a:r>
          </a:p>
          <a:p>
            <a:pPr lvl="1"/>
            <a:r>
              <a:rPr lang="en-US" dirty="0"/>
              <a:t>Best estimate</a:t>
            </a:r>
          </a:p>
          <a:p>
            <a:pPr lvl="1"/>
            <a:r>
              <a:rPr lang="en-US" dirty="0"/>
              <a:t>This will be subjective</a:t>
            </a:r>
          </a:p>
          <a:p>
            <a:pPr lvl="1"/>
            <a:endParaRPr lang="en-US" dirty="0"/>
          </a:p>
        </p:txBody>
      </p:sp>
      <p:pic>
        <p:nvPicPr>
          <p:cNvPr id="8" name="Picture 7"/>
          <p:cNvPicPr>
            <a:picLocks noChangeAspect="1"/>
          </p:cNvPicPr>
          <p:nvPr/>
        </p:nvPicPr>
        <p:blipFill rotWithShape="1">
          <a:blip r:embed="rId2"/>
          <a:srcRect l="29020" t="13303" r="30000" b="37018"/>
          <a:stretch/>
        </p:blipFill>
        <p:spPr>
          <a:xfrm>
            <a:off x="8215310" y="2409091"/>
            <a:ext cx="3293819" cy="2162909"/>
          </a:xfrm>
          <a:prstGeom prst="rect">
            <a:avLst/>
          </a:prstGeom>
        </p:spPr>
      </p:pic>
    </p:spTree>
    <p:extLst>
      <p:ext uri="{BB962C8B-B14F-4D97-AF65-F5344CB8AC3E}">
        <p14:creationId xmlns:p14="http://schemas.microsoft.com/office/powerpoint/2010/main" val="1303533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47</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6: Outreach</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Reaching Eligible Persons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6158889" cy="4199785"/>
          </a:xfrm>
        </p:spPr>
        <p:txBody>
          <a:bodyPr/>
          <a:lstStyle/>
          <a:p>
            <a:r>
              <a:rPr lang="en-US" dirty="0"/>
              <a:t>Estimates</a:t>
            </a:r>
          </a:p>
          <a:p>
            <a:pPr lvl="1"/>
            <a:r>
              <a:rPr lang="en-US" dirty="0"/>
              <a:t>Groups Notified</a:t>
            </a:r>
          </a:p>
          <a:p>
            <a:pPr lvl="1"/>
            <a:r>
              <a:rPr lang="en-US" dirty="0"/>
              <a:t>% Acknowledged Notification</a:t>
            </a:r>
          </a:p>
          <a:p>
            <a:pPr lvl="1"/>
            <a:r>
              <a:rPr lang="en-US" dirty="0"/>
              <a:t>% Applied for TAA</a:t>
            </a:r>
          </a:p>
          <a:p>
            <a:r>
              <a:rPr lang="en-US" dirty="0"/>
              <a:t>Rankings of most frequently used</a:t>
            </a:r>
          </a:p>
          <a:p>
            <a:pPr lvl="1"/>
            <a:r>
              <a:rPr lang="en-US" dirty="0"/>
              <a:t>Methods of Contacting</a:t>
            </a:r>
          </a:p>
          <a:p>
            <a:pPr lvl="1"/>
            <a:r>
              <a:rPr lang="en-US" dirty="0"/>
              <a:t>Sources for Contact Information</a:t>
            </a:r>
          </a:p>
          <a:p>
            <a:pPr lvl="1"/>
            <a:endParaRPr lang="en-US" dirty="0"/>
          </a:p>
        </p:txBody>
      </p:sp>
      <p:pic>
        <p:nvPicPr>
          <p:cNvPr id="2" name="Picture 1" descr="Contact Migration Services | Sky Metho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623" y="2601124"/>
            <a:ext cx="4523765" cy="1738611"/>
          </a:xfrm>
          <a:prstGeom prst="rect">
            <a:avLst/>
          </a:prstGeom>
        </p:spPr>
      </p:pic>
    </p:spTree>
    <p:extLst>
      <p:ext uri="{BB962C8B-B14F-4D97-AF65-F5344CB8AC3E}">
        <p14:creationId xmlns:p14="http://schemas.microsoft.com/office/powerpoint/2010/main" val="2767934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6?</a:t>
            </a:r>
          </a:p>
        </p:txBody>
      </p:sp>
    </p:spTree>
    <p:extLst>
      <p:ext uri="{BB962C8B-B14F-4D97-AF65-F5344CB8AC3E}">
        <p14:creationId xmlns:p14="http://schemas.microsoft.com/office/powerpoint/2010/main" val="1298913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49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7: Job Search and Relocation</a:t>
            </a:r>
          </a:p>
        </p:txBody>
      </p:sp>
    </p:spTree>
    <p:extLst>
      <p:ext uri="{BB962C8B-B14F-4D97-AF65-F5344CB8AC3E}">
        <p14:creationId xmlns:p14="http://schemas.microsoft.com/office/powerpoint/2010/main" val="88326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What is TAAACS?</a:t>
            </a:r>
          </a:p>
          <a:p>
            <a:r>
              <a:rPr lang="en-US" dirty="0"/>
              <a:t>Discuss the Reporting Procedures</a:t>
            </a:r>
          </a:p>
          <a:p>
            <a:r>
              <a:rPr lang="en-US" dirty="0"/>
              <a:t>Understand the Purpose of TAAACS</a:t>
            </a:r>
          </a:p>
          <a:p>
            <a:r>
              <a:rPr lang="en-US" dirty="0"/>
              <a:t>Section by Section Walk Through</a:t>
            </a:r>
          </a:p>
          <a:p>
            <a:r>
              <a:rPr lang="en-US" dirty="0"/>
              <a:t>Answer Questions</a:t>
            </a:r>
          </a:p>
        </p:txBody>
      </p:sp>
    </p:spTree>
    <p:extLst>
      <p:ext uri="{BB962C8B-B14F-4D97-AF65-F5344CB8AC3E}">
        <p14:creationId xmlns:p14="http://schemas.microsoft.com/office/powerpoint/2010/main" val="409103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50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7: Job Search and Relocation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 And Notes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7556866" cy="4199785"/>
          </a:xfrm>
        </p:spPr>
        <p:txBody>
          <a:bodyPr/>
          <a:lstStyle/>
          <a:p>
            <a:r>
              <a:rPr lang="en-US" dirty="0"/>
              <a:t>Determine when states offer job search and relocation</a:t>
            </a:r>
          </a:p>
          <a:p>
            <a:r>
              <a:rPr lang="en-US" dirty="0"/>
              <a:t>Determine if certain timing is associated with more people utilizing the benefits</a:t>
            </a:r>
          </a:p>
          <a:p>
            <a:r>
              <a:rPr lang="en-US" dirty="0"/>
              <a:t>Simple yes/no responses</a:t>
            </a:r>
          </a:p>
          <a:p>
            <a:pPr lvl="1"/>
            <a:r>
              <a:rPr lang="en-US" dirty="0"/>
              <a:t>During initial discussion of potential TAA benefits</a:t>
            </a:r>
          </a:p>
          <a:p>
            <a:pPr lvl="1"/>
            <a:r>
              <a:rPr lang="en-US" dirty="0"/>
              <a:t>At case manager discretion</a:t>
            </a:r>
          </a:p>
          <a:p>
            <a:pPr lvl="1"/>
            <a:r>
              <a:rPr lang="en-US" dirty="0"/>
              <a:t>At training completion</a:t>
            </a:r>
          </a:p>
          <a:p>
            <a:pPr lvl="1"/>
            <a:r>
              <a:rPr lang="en-US" dirty="0"/>
              <a:t>At a required specific follow-up time</a:t>
            </a:r>
          </a:p>
          <a:p>
            <a:pPr lvl="1"/>
            <a:r>
              <a:rPr lang="en-US" dirty="0"/>
              <a:t>When informed about job search/placement progress</a:t>
            </a:r>
          </a:p>
          <a:p>
            <a:pPr lvl="1"/>
            <a:endParaRPr lang="en-US" dirty="0"/>
          </a:p>
          <a:p>
            <a:endParaRPr lang="en-US" dirty="0"/>
          </a:p>
          <a:p>
            <a:endParaRPr lang="en-US" dirty="0"/>
          </a:p>
        </p:txBody>
      </p:sp>
      <p:pic>
        <p:nvPicPr>
          <p:cNvPr id="2" name="Picture 1" descr="How to negotiate a relocation package ? — Expat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654" y="2686633"/>
            <a:ext cx="2958734" cy="1624879"/>
          </a:xfrm>
          <a:prstGeom prst="rect">
            <a:avLst/>
          </a:prstGeom>
        </p:spPr>
      </p:pic>
    </p:spTree>
    <p:extLst>
      <p:ext uri="{BB962C8B-B14F-4D97-AF65-F5344CB8AC3E}">
        <p14:creationId xmlns:p14="http://schemas.microsoft.com/office/powerpoint/2010/main" val="3115878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7?</a:t>
            </a:r>
          </a:p>
        </p:txBody>
      </p:sp>
    </p:spTree>
    <p:extLst>
      <p:ext uri="{BB962C8B-B14F-4D97-AF65-F5344CB8AC3E}">
        <p14:creationId xmlns:p14="http://schemas.microsoft.com/office/powerpoint/2010/main" val="3176332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Section 8: Barriers</a:t>
            </a:r>
          </a:p>
        </p:txBody>
      </p:sp>
    </p:spTree>
    <p:extLst>
      <p:ext uri="{BB962C8B-B14F-4D97-AF65-F5344CB8AC3E}">
        <p14:creationId xmlns:p14="http://schemas.microsoft.com/office/powerpoint/2010/main" val="1856781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53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Section 8: Barriers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Objectives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6967781" cy="4199785"/>
          </a:xfrm>
        </p:spPr>
        <p:txBody>
          <a:bodyPr/>
          <a:lstStyle/>
          <a:p>
            <a:r>
              <a:rPr lang="en-US" dirty="0"/>
              <a:t>Determine what challenges states are encountering in administering the TAA program</a:t>
            </a:r>
          </a:p>
          <a:p>
            <a:r>
              <a:rPr lang="en-US" dirty="0"/>
              <a:t>Determine which challenges are the most significant</a:t>
            </a:r>
          </a:p>
          <a:p>
            <a:r>
              <a:rPr lang="en-US" dirty="0"/>
              <a:t>Help the Department to prioritize technical assistance, training, etc.</a:t>
            </a:r>
          </a:p>
          <a:p>
            <a:endParaRPr lang="en-US" dirty="0"/>
          </a:p>
          <a:p>
            <a:endParaRPr lang="en-US" dirty="0"/>
          </a:p>
        </p:txBody>
      </p:sp>
      <p:pic>
        <p:nvPicPr>
          <p:cNvPr id="2" name="Picture 1" descr="4 General Types of Barriers ~ CHANGING P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777" y="2082629"/>
            <a:ext cx="3183611" cy="2744348"/>
          </a:xfrm>
          <a:prstGeom prst="rect">
            <a:avLst/>
          </a:prstGeom>
        </p:spPr>
      </p:pic>
    </p:spTree>
    <p:extLst>
      <p:ext uri="{BB962C8B-B14F-4D97-AF65-F5344CB8AC3E}">
        <p14:creationId xmlns:p14="http://schemas.microsoft.com/office/powerpoint/2010/main" val="2681021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54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Section 8: Barriers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Notes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39788" y="1989878"/>
            <a:ext cx="7375521" cy="4199785"/>
          </a:xfrm>
        </p:spPr>
        <p:txBody>
          <a:bodyPr/>
          <a:lstStyle/>
          <a:p>
            <a:r>
              <a:rPr lang="en-US" dirty="0"/>
              <a:t>Potentially the most important section</a:t>
            </a:r>
          </a:p>
          <a:p>
            <a:r>
              <a:rPr lang="en-US" dirty="0"/>
              <a:t>Ranking is subjective, but should be informed by program experience</a:t>
            </a:r>
          </a:p>
          <a:p>
            <a:r>
              <a:rPr lang="en-US" dirty="0"/>
              <a:t>Rank from 1 to 15 with 1 as most significant</a:t>
            </a:r>
          </a:p>
          <a:p>
            <a:r>
              <a:rPr lang="en-US" dirty="0"/>
              <a:t>If one is not applicable, ranking will be from 1-14</a:t>
            </a:r>
          </a:p>
          <a:p>
            <a:r>
              <a:rPr lang="en-US" dirty="0"/>
              <a:t>Other barriers?  Great additions to the Comments section.</a:t>
            </a:r>
          </a:p>
          <a:p>
            <a:pPr lvl="1"/>
            <a:endParaRPr lang="en-US" dirty="0"/>
          </a:p>
        </p:txBody>
      </p:sp>
      <p:pic>
        <p:nvPicPr>
          <p:cNvPr id="2" name="Picture 1" descr="ADL — Herbeumo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672" y="2101362"/>
            <a:ext cx="3514716" cy="2780933"/>
          </a:xfrm>
          <a:prstGeom prst="rect">
            <a:avLst/>
          </a:prstGeom>
        </p:spPr>
      </p:pic>
    </p:spTree>
    <p:extLst>
      <p:ext uri="{BB962C8B-B14F-4D97-AF65-F5344CB8AC3E}">
        <p14:creationId xmlns:p14="http://schemas.microsoft.com/office/powerpoint/2010/main" val="3152514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Section 8?</a:t>
            </a:r>
          </a:p>
        </p:txBody>
      </p:sp>
    </p:spTree>
    <p:extLst>
      <p:ext uri="{BB962C8B-B14F-4D97-AF65-F5344CB8AC3E}">
        <p14:creationId xmlns:p14="http://schemas.microsoft.com/office/powerpoint/2010/main" val="1085476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Closing Notes</a:t>
            </a:r>
          </a:p>
        </p:txBody>
      </p:sp>
    </p:spTree>
    <p:extLst>
      <p:ext uri="{BB962C8B-B14F-4D97-AF65-F5344CB8AC3E}">
        <p14:creationId xmlns:p14="http://schemas.microsoft.com/office/powerpoint/2010/main" val="2400504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57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Closing Notes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099038"/>
            <a:ext cx="10515600" cy="5090625"/>
          </a:xfrm>
        </p:spPr>
        <p:txBody>
          <a:bodyPr/>
          <a:lstStyle/>
          <a:p>
            <a:r>
              <a:rPr lang="en-US" dirty="0"/>
              <a:t>Affirmation MUST be filled out</a:t>
            </a:r>
          </a:p>
          <a:p>
            <a:r>
              <a:rPr lang="en-US" dirty="0"/>
              <a:t>Many questions could prompt wanting to put caveats or context</a:t>
            </a:r>
          </a:p>
          <a:p>
            <a:pPr lvl="1"/>
            <a:r>
              <a:rPr lang="en-US" dirty="0"/>
              <a:t>Great! But please put them in the comments </a:t>
            </a:r>
            <a:r>
              <a:rPr lang="en-US" b="1" u="sng" dirty="0"/>
              <a:t>Section 88</a:t>
            </a:r>
          </a:p>
          <a:p>
            <a:pPr lvl="1"/>
            <a:r>
              <a:rPr lang="en-US" dirty="0"/>
              <a:t>We still need an answer, so provide the best answer option you can</a:t>
            </a:r>
          </a:p>
          <a:p>
            <a:r>
              <a:rPr lang="en-US" dirty="0"/>
              <a:t>Questions/Comments can also be emailed</a:t>
            </a:r>
          </a:p>
          <a:p>
            <a:pPr lvl="1"/>
            <a:r>
              <a:rPr lang="en-US" dirty="0"/>
              <a:t>Not sure what a question is asking?</a:t>
            </a:r>
          </a:p>
          <a:p>
            <a:pPr lvl="1"/>
            <a:r>
              <a:rPr lang="en-US" dirty="0"/>
              <a:t>Think there is a better way to ask something?</a:t>
            </a:r>
          </a:p>
          <a:p>
            <a:pPr lvl="1"/>
            <a:r>
              <a:rPr lang="en-US" dirty="0"/>
              <a:t>With there was another option for a response?</a:t>
            </a:r>
          </a:p>
          <a:p>
            <a:pPr lvl="1"/>
            <a:r>
              <a:rPr lang="en-US" dirty="0"/>
              <a:t>Thoughts on the process?</a:t>
            </a:r>
          </a:p>
          <a:p>
            <a:pPr lvl="1"/>
            <a:r>
              <a:rPr lang="en-US" dirty="0"/>
              <a:t>Comments on burden?</a:t>
            </a:r>
          </a:p>
          <a:p>
            <a:endParaRPr lang="en-US" dirty="0"/>
          </a:p>
          <a:p>
            <a:endParaRPr lang="en-US" dirty="0"/>
          </a:p>
        </p:txBody>
      </p:sp>
      <p:pic>
        <p:nvPicPr>
          <p:cNvPr id="7" name="Picture 6" descr="One Word Comments – Going Beyond Awesome – The Tech Savv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285" y="4114800"/>
            <a:ext cx="2731393" cy="1688001"/>
          </a:xfrm>
          <a:prstGeom prst="rect">
            <a:avLst/>
          </a:prstGeom>
        </p:spPr>
      </p:pic>
      <p:pic>
        <p:nvPicPr>
          <p:cNvPr id="9" name="Picture 8" descr="Check Mark Icon Free Stock Photo - Public Domain Pictures"/>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39754" y="1099038"/>
            <a:ext cx="1106470" cy="1106470"/>
          </a:xfrm>
          <a:prstGeom prst="rect">
            <a:avLst/>
          </a:prstGeom>
        </p:spPr>
      </p:pic>
    </p:spTree>
    <p:extLst>
      <p:ext uri="{BB962C8B-B14F-4D97-AF65-F5344CB8AC3E}">
        <p14:creationId xmlns:p14="http://schemas.microsoft.com/office/powerpoint/2010/main" val="100757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58</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161144"/>
            <a:ext cx="10433538" cy="5015820"/>
          </a:xfrm>
        </p:spPr>
        <p:txBody>
          <a:bodyPr/>
          <a:lstStyle/>
          <a:p>
            <a:r>
              <a:rPr lang="en-US" dirty="0"/>
              <a:t>TAAACS Initial Results Review</a:t>
            </a:r>
          </a:p>
          <a:p>
            <a:pPr lvl="1"/>
            <a:r>
              <a:rPr lang="en-US" dirty="0"/>
              <a:t>End of March, will discuss initial insights from TAAACS</a:t>
            </a:r>
          </a:p>
          <a:p>
            <a:pPr lvl="2"/>
            <a:r>
              <a:rPr lang="en-US" dirty="0">
                <a:hlinkClick r:id="rId2"/>
              </a:rPr>
              <a:t>https://www.workforcegps.org/events/2020/01/02/18/33/TAA-Administrative-Collection-of-States-Review-of-Initial-Results</a:t>
            </a:r>
            <a:endParaRPr lang="en-US" dirty="0"/>
          </a:p>
          <a:p>
            <a:r>
              <a:rPr lang="en-US" dirty="0"/>
              <a:t>TAA Participant Reporting Page</a:t>
            </a:r>
          </a:p>
          <a:p>
            <a:pPr lvl="1"/>
            <a:r>
              <a:rPr lang="en-US" dirty="0"/>
              <a:t>Tons of information on participant reporting including TAADI resources</a:t>
            </a:r>
          </a:p>
          <a:p>
            <a:pPr lvl="2"/>
            <a:r>
              <a:rPr lang="en-US" dirty="0">
                <a:hlinkClick r:id="rId3"/>
              </a:rPr>
              <a:t>https://www.doleta.gov/tradeact/taa-data/participant-reporting/</a:t>
            </a:r>
            <a:endParaRPr lang="en-US" dirty="0"/>
          </a:p>
          <a:p>
            <a:r>
              <a:rPr lang="en-US" dirty="0"/>
              <a:t>Upcoming Webinars on our TAA Community Page</a:t>
            </a:r>
          </a:p>
          <a:p>
            <a:pPr lvl="1"/>
            <a:r>
              <a:rPr lang="en-US" dirty="0" err="1"/>
              <a:t>WorkforceGPS</a:t>
            </a:r>
            <a:r>
              <a:rPr lang="en-US" dirty="0"/>
              <a:t> TAA community page lists upcoming webinars and events</a:t>
            </a:r>
          </a:p>
          <a:p>
            <a:pPr lvl="2"/>
            <a:r>
              <a:rPr lang="en-US" dirty="0">
                <a:hlinkClick r:id="rId4"/>
              </a:rPr>
              <a:t>https://taa.workforcegps.org/events</a:t>
            </a:r>
            <a:endParaRPr lang="en-US" dirty="0"/>
          </a:p>
        </p:txBody>
      </p:sp>
    </p:spTree>
    <p:extLst>
      <p:ext uri="{BB962C8B-B14F-4D97-AF65-F5344CB8AC3E}">
        <p14:creationId xmlns:p14="http://schemas.microsoft.com/office/powerpoint/2010/main" val="2595268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Technical Expert PMDR</a:t>
            </a:r>
          </a:p>
          <a:p>
            <a:pPr lvl="2"/>
            <a:r>
              <a:rPr lang="en-US" dirty="0"/>
              <a:t>Office of Trade Adjustment Assistance</a:t>
            </a:r>
          </a:p>
          <a:p>
            <a:pPr lvl="3"/>
            <a:r>
              <a:rPr lang="en-US" dirty="0"/>
              <a:t>hoekstra.robert@dol.gov</a:t>
            </a:r>
          </a:p>
          <a:p>
            <a:pPr lvl="4"/>
            <a:r>
              <a:rPr lang="en-US" dirty="0"/>
              <a:t>202-693-3522</a:t>
            </a:r>
          </a:p>
        </p:txBody>
      </p:sp>
    </p:spTree>
    <p:extLst>
      <p:ext uri="{BB962C8B-B14F-4D97-AF65-F5344CB8AC3E}">
        <p14:creationId xmlns:p14="http://schemas.microsoft.com/office/powerpoint/2010/main" val="10975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TAAACS Basics</a:t>
            </a:r>
          </a:p>
        </p:txBody>
      </p:sp>
    </p:spTree>
    <p:extLst>
      <p:ext uri="{BB962C8B-B14F-4D97-AF65-F5344CB8AC3E}">
        <p14:creationId xmlns:p14="http://schemas.microsoft.com/office/powerpoint/2010/main" val="3158919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60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Final Questions</a:t>
            </a:r>
          </a:p>
        </p:txBody>
      </p:sp>
    </p:spTree>
    <p:extLst>
      <p:ext uri="{BB962C8B-B14F-4D97-AF65-F5344CB8AC3E}">
        <p14:creationId xmlns:p14="http://schemas.microsoft.com/office/powerpoint/2010/main" val="2199074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a:t>
            </a:r>
            <a:r>
              <a:rPr lang="en-US"/>
              <a:t>? Email: </a:t>
            </a:r>
            <a:r>
              <a:rPr lang="en-US">
                <a:hlinkClick r:id="rId2"/>
              </a:rPr>
              <a:t>support@workforceGPS.org</a:t>
            </a:r>
            <a:endParaRPr lang="en-US" dirty="0"/>
          </a:p>
        </p:txBody>
      </p:sp>
    </p:spTree>
    <p:extLst>
      <p:ext uri="{BB962C8B-B14F-4D97-AF65-F5344CB8AC3E}">
        <p14:creationId xmlns:p14="http://schemas.microsoft.com/office/powerpoint/2010/main" val="409566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Purpose of TAA Administrative Collection of States (TAAACS)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7048990" cy="4199785"/>
          </a:xfrm>
        </p:spPr>
        <p:txBody>
          <a:bodyPr/>
          <a:lstStyle/>
          <a:p>
            <a:r>
              <a:rPr lang="en-US" dirty="0"/>
              <a:t>Provide Baseline Information on State Organization</a:t>
            </a:r>
          </a:p>
          <a:p>
            <a:r>
              <a:rPr lang="en-US" dirty="0"/>
              <a:t>Collect State Practice</a:t>
            </a:r>
          </a:p>
          <a:p>
            <a:pPr lvl="1"/>
            <a:r>
              <a:rPr lang="en-US" dirty="0"/>
              <a:t>Context for technical assistance</a:t>
            </a:r>
          </a:p>
          <a:p>
            <a:pPr lvl="1"/>
            <a:r>
              <a:rPr lang="en-US" dirty="0"/>
              <a:t>Common practices</a:t>
            </a:r>
          </a:p>
          <a:p>
            <a:pPr lvl="1"/>
            <a:r>
              <a:rPr lang="en-US" dirty="0"/>
              <a:t>Outlier states</a:t>
            </a:r>
          </a:p>
          <a:p>
            <a:r>
              <a:rPr lang="en-US" dirty="0"/>
              <a:t>Prioritize Technical Assistance</a:t>
            </a:r>
          </a:p>
          <a:p>
            <a:r>
              <a:rPr lang="en-US" dirty="0"/>
              <a:t>Investigate Practices Related to Positive Program Metrics</a:t>
            </a:r>
          </a:p>
        </p:txBody>
      </p:sp>
      <p:pic>
        <p:nvPicPr>
          <p:cNvPr id="2" name="Picture 1" descr="Tại sao nên mua hàng online tại alomehereshop.com"/>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04337" y="2624406"/>
            <a:ext cx="3051051" cy="2587673"/>
          </a:xfrm>
          <a:prstGeom prst="rect">
            <a:avLst/>
          </a:prstGeom>
        </p:spPr>
      </p:pic>
    </p:spTree>
    <p:extLst>
      <p:ext uri="{BB962C8B-B14F-4D97-AF65-F5344CB8AC3E}">
        <p14:creationId xmlns:p14="http://schemas.microsoft.com/office/powerpoint/2010/main" val="44620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Timeline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8-Week Collection Window</a:t>
            </a:r>
          </a:p>
          <a:p>
            <a:pPr lvl="1"/>
            <a:r>
              <a:rPr lang="en-US" dirty="0"/>
              <a:t>Ensures flexibility around other reporting obligations</a:t>
            </a:r>
          </a:p>
          <a:p>
            <a:pPr lvl="1"/>
            <a:r>
              <a:rPr lang="en-US" dirty="0"/>
              <a:t>Allows for time to gather information needed</a:t>
            </a:r>
          </a:p>
          <a:p>
            <a:r>
              <a:rPr lang="en-US" dirty="0"/>
              <a:t>Initial Collection Runs from January 2020 through February 2020</a:t>
            </a:r>
          </a:p>
          <a:p>
            <a:r>
              <a:rPr lang="en-US" dirty="0"/>
              <a:t>Collection Will Normally Run October through November</a:t>
            </a:r>
          </a:p>
          <a:p>
            <a:pPr lvl="1"/>
            <a:r>
              <a:rPr lang="en-US" dirty="0"/>
              <a:t>Allows for integration with annual reporting</a:t>
            </a:r>
          </a:p>
          <a:p>
            <a:r>
              <a:rPr lang="en-US" dirty="0"/>
              <a:t>Extensions May Be Requested</a:t>
            </a:r>
          </a:p>
          <a:p>
            <a:pPr lvl="1"/>
            <a:endParaRPr lang="en-US" dirty="0"/>
          </a:p>
        </p:txBody>
      </p:sp>
    </p:spTree>
    <p:extLst>
      <p:ext uri="{BB962C8B-B14F-4D97-AF65-F5344CB8AC3E}">
        <p14:creationId xmlns:p14="http://schemas.microsoft.com/office/powerpoint/2010/main" val="21620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Format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5455504" cy="4199785"/>
          </a:xfrm>
        </p:spPr>
        <p:txBody>
          <a:bodyPr/>
          <a:lstStyle/>
          <a:p>
            <a:r>
              <a:rPr lang="en-US" dirty="0"/>
              <a:t>Fillable Excel Sheet</a:t>
            </a:r>
          </a:p>
          <a:p>
            <a:r>
              <a:rPr lang="en-US" dirty="0"/>
              <a:t>Should be Returned as an Excel Document.</a:t>
            </a:r>
          </a:p>
          <a:p>
            <a:r>
              <a:rPr lang="en-US" dirty="0"/>
              <a:t>Return by Email to Me (</a:t>
            </a:r>
            <a:r>
              <a:rPr lang="en-US" dirty="0">
                <a:hlinkClick r:id="rId2"/>
              </a:rPr>
              <a:t>hoekstra.robert@dol.gov</a:t>
            </a:r>
            <a:r>
              <a:rPr lang="en-US" dirty="0"/>
              <a:t>)</a:t>
            </a:r>
          </a:p>
          <a:p>
            <a:r>
              <a:rPr lang="en-US" dirty="0"/>
              <a:t>Reviewed for Completeness</a:t>
            </a:r>
          </a:p>
          <a:p>
            <a:endParaRPr lang="en-US" dirty="0"/>
          </a:p>
          <a:p>
            <a:endParaRPr lang="en-US" dirty="0"/>
          </a:p>
          <a:p>
            <a:pPr lvl="1"/>
            <a:endParaRPr lang="en-US" dirty="0"/>
          </a:p>
        </p:txBody>
      </p:sp>
      <p:pic>
        <p:nvPicPr>
          <p:cNvPr id="2" name="Picture 1"/>
          <p:cNvPicPr>
            <a:picLocks noChangeAspect="1"/>
          </p:cNvPicPr>
          <p:nvPr/>
        </p:nvPicPr>
        <p:blipFill rotWithShape="1">
          <a:blip r:embed="rId3"/>
          <a:srcRect t="25079" r="41347"/>
          <a:stretch/>
        </p:blipFill>
        <p:spPr>
          <a:xfrm>
            <a:off x="6295292" y="1989878"/>
            <a:ext cx="4919419" cy="3401596"/>
          </a:xfrm>
          <a:prstGeom prst="rect">
            <a:avLst/>
          </a:prstGeom>
        </p:spPr>
      </p:pic>
    </p:spTree>
    <p:extLst>
      <p:ext uri="{BB962C8B-B14F-4D97-AF65-F5344CB8AC3E}">
        <p14:creationId xmlns:p14="http://schemas.microsoft.com/office/powerpoint/2010/main" val="226031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TAA Administrative Collection of States (TAAACS)&amp;quot;&quot;/&gt;&lt;property id=&quot;20307&quot; value=&quot;256&quot;/&gt;&lt;/object&gt;&lt;object type=&quot;3&quot; unique_id=&quot;10005&quot;&gt;&lt;property id=&quot;20148&quot; value=&quot;5&quot;/&gt;&lt;property id=&quot;20300&quot; value=&quot;Slide 3 - &amp;quot;Today’s Speaker / Today’s Moderator&amp;quot;&quot;/&gt;&lt;property id=&quot;20307&quot; value=&quot;296&quot;/&gt;&lt;/object&gt;&lt;object type=&quot;3&quot; unique_id=&quot;10006&quot;&gt;&lt;property id=&quot;20148&quot; value=&quot;5&quot;/&gt;&lt;property id=&quot;20300&quot; value=&quot;Slide 4 - &amp;quot;Who is on the call?&amp;quot;&quot;/&gt;&lt;property id=&quot;20307&quot; value=&quot;306&quot;/&gt;&lt;/object&gt;&lt;object type=&quot;3&quot; unique_id=&quot;10007&quot;&gt;&lt;property id=&quot;20148&quot; value=&quot;5&quot;/&gt;&lt;property id=&quot;20300&quot; value=&quot;Slide 5 - &amp;quot;Today’s Objectives&amp;quot;&quot;/&gt;&lt;property id=&quot;20307&quot; value=&quot;295&quot;/&gt;&lt;/object&gt;&lt;object type=&quot;3&quot; unique_id=&quot;10008&quot;&gt;&lt;property id=&quot;20148&quot; value=&quot;5&quot;/&gt;&lt;property id=&quot;20300&quot; value=&quot;Slide 6 - &amp;quot;TAAACS Basics&amp;quot;&quot;/&gt;&lt;property id=&quot;20307&quot; value=&quot;282&quot;/&gt;&lt;/object&gt;&lt;object type=&quot;3&quot; unique_id=&quot;10009&quot;&gt;&lt;property id=&quot;20148&quot; value=&quot;5&quot;/&gt;&lt;property id=&quot;20300&quot; value=&quot;Slide 7 - &amp;quot;TAAACS Overview&amp;quot;&quot;/&gt;&lt;property id=&quot;20307&quot; value=&quot;286&quot;/&gt;&lt;/object&gt;&lt;object type=&quot;3&quot; unique_id=&quot;10010&quot;&gt;&lt;property id=&quot;20148&quot; value=&quot;5&quot;/&gt;&lt;property id=&quot;20300&quot; value=&quot;Slide 8 - &amp;quot;TAAACS Basics&amp;quot;&quot;/&gt;&lt;property id=&quot;20307&quot; value=&quot;314&quot;/&gt;&lt;/object&gt;&lt;object type=&quot;3&quot; unique_id=&quot;10011&quot;&gt;&lt;property id=&quot;20148&quot; value=&quot;5&quot;/&gt;&lt;property id=&quot;20300&quot; value=&quot;Slide 9 - &amp;quot;TAAACS Basics&amp;quot;&quot;/&gt;&lt;property id=&quot;20307&quot; value=&quot;315&quot;/&gt;&lt;/object&gt;&lt;object type=&quot;3&quot; unique_id=&quot;10012&quot;&gt;&lt;property id=&quot;20148&quot; value=&quot;5&quot;/&gt;&lt;property id=&quot;20300&quot; value=&quot;Slide 10 - &amp;quot;TAAACS Overview&amp;quot;&quot;/&gt;&lt;property id=&quot;20307&quot; value=&quot;316&quot;/&gt;&lt;/object&gt;&lt;object type=&quot;3&quot; unique_id=&quot;10013&quot;&gt;&lt;property id=&quot;20148&quot; value=&quot;5&quot;/&gt;&lt;property id=&quot;20300&quot; value=&quot;Slide 11 - &amp;quot;TAAACS Basics&amp;quot;&quot;/&gt;&lt;property id=&quot;20307&quot; value=&quot;307&quot;/&gt;&lt;/object&gt;&lt;object type=&quot;3&quot; unique_id=&quot;10014&quot;&gt;&lt;property id=&quot;20148&quot; value=&quot;5&quot;/&gt;&lt;property id=&quot;20300&quot; value=&quot;Slide 12 - &amp;quot;TAAACS Basics&amp;quot;&quot;/&gt;&lt;property id=&quot;20307&quot; value=&quot;363&quot;/&gt;&lt;/object&gt;&lt;object type=&quot;3&quot; unique_id=&quot;10015&quot;&gt;&lt;property id=&quot;20148&quot; value=&quot;5&quot;/&gt;&lt;property id=&quot;20300&quot; value=&quot;Slide 13 - &amp;quot;TAAACS Basics&amp;quot;&quot;/&gt;&lt;property id=&quot;20307&quot; value=&quot;364&quot;/&gt;&lt;/object&gt;&lt;object type=&quot;3&quot; unique_id=&quot;10016&quot;&gt;&lt;property id=&quot;20148&quot; value=&quot;5&quot;/&gt;&lt;property id=&quot;20300&quot; value=&quot;Slide 14 - &amp;quot;TAAACS Overview&amp;quot;&quot;/&gt;&lt;property id=&quot;20307&quot; value=&quot;308&quot;/&gt;&lt;/object&gt;&lt;object type=&quot;3&quot; unique_id=&quot;10017&quot;&gt;&lt;property id=&quot;20148&quot; value=&quot;5&quot;/&gt;&lt;property id=&quot;20300&quot; value=&quot;Slide 15 - &amp;quot;TAAACS Overview&amp;quot;&quot;/&gt;&lt;property id=&quot;20307&quot; value=&quot;318&quot;/&gt;&lt;/object&gt;&lt;object type=&quot;3&quot; unique_id=&quot;10018&quot;&gt;&lt;property id=&quot;20148&quot; value=&quot;5&quot;/&gt;&lt;property id=&quot;20300&quot; value=&quot;Slide 16 - &amp;quot;TAAACS Overview&amp;quot;&quot;/&gt;&lt;property id=&quot;20307&quot; value=&quot;312&quot;/&gt;&lt;/object&gt;&lt;object type=&quot;3&quot; unique_id=&quot;10019&quot;&gt;&lt;property id=&quot;20148&quot; value=&quot;5&quot;/&gt;&lt;property id=&quot;20300&quot; value=&quot;Slide 17 - &amp;quot;TAAACS Overview&amp;quot;&quot;/&gt;&lt;property id=&quot;20307&quot; value=&quot;313&quot;/&gt;&lt;/object&gt;&lt;object type=&quot;3&quot; unique_id=&quot;10020&quot;&gt;&lt;property id=&quot;20148&quot; value=&quot;5&quot;/&gt;&lt;property id=&quot;20300&quot; value=&quot;Slide 18 - &amp;quot;Any Questions?&amp;quot;&quot;/&gt;&lt;property id=&quot;20307&quot; value=&quot;321&quot;/&gt;&lt;/object&gt;&lt;object type=&quot;3&quot; unique_id=&quot;10021&quot;&gt;&lt;property id=&quot;20148&quot; value=&quot;5&quot;/&gt;&lt;property id=&quot;20300&quot; value=&quot;Slide 19 - &amp;quot;Section 1: State Organization&amp;quot;&quot;/&gt;&lt;property id=&quot;20307&quot; value=&quot;309&quot;/&gt;&lt;/object&gt;&lt;object type=&quot;3&quot; unique_id=&quot;10022&quot;&gt;&lt;property id=&quot;20148&quot; value=&quot;5&quot;/&gt;&lt;property id=&quot;20300&quot; value=&quot;Slide 20 - &amp;quot;Section 1: State Overview&amp;quot;&quot;/&gt;&lt;property id=&quot;20307&quot; value=&quot;317&quot;/&gt;&lt;/object&gt;&lt;object type=&quot;3&quot; unique_id=&quot;10023&quot;&gt;&lt;property id=&quot;20148&quot; value=&quot;5&quot;/&gt;&lt;property id=&quot;20300&quot; value=&quot;Slide 21 - &amp;quot;Section 1: State Overview&amp;quot;&quot;/&gt;&lt;property id=&quot;20307&quot; value=&quot;320&quot;/&gt;&lt;/object&gt;&lt;object type=&quot;3&quot; unique_id=&quot;10024&quot;&gt;&lt;property id=&quot;20148&quot; value=&quot;5&quot;/&gt;&lt;property id=&quot;20300&quot; value=&quot;Slide 22 - &amp;quot;Any Questions?&amp;quot;&quot;/&gt;&lt;property id=&quot;20307&quot; value=&quot;322&quot;/&gt;&lt;/object&gt;&lt;object type=&quot;3&quot; unique_id=&quot;10025&quot;&gt;&lt;property id=&quot;20148&quot; value=&quot;5&quot;/&gt;&lt;property id=&quot;20300&quot; value=&quot;Slide 23 - &amp;quot;Section 1: State Overview&amp;quot;&quot;/&gt;&lt;property id=&quot;20307&quot; value=&quot;319&quot;/&gt;&lt;/object&gt;&lt;object type=&quot;3&quot; unique_id=&quot;10026&quot;&gt;&lt;property id=&quot;20148&quot; value=&quot;5&quot;/&gt;&lt;property id=&quot;20300&quot; value=&quot;Slide 24 - &amp;quot;Section 2: Eligibility Determinations and Participant Training&amp;quot;&quot;/&gt;&lt;property id=&quot;20307&quot; value=&quot;323&quot;/&gt;&lt;/object&gt;&lt;object type=&quot;3&quot; unique_id=&quot;10027&quot;&gt;&lt;property id=&quot;20148&quot; value=&quot;5&quot;/&gt;&lt;property id=&quot;20300&quot; value=&quot;Slide 25 - &amp;quot;Section 2: Eligibility Determinations and Participant Training&amp;quot;&quot;/&gt;&lt;property id=&quot;20307&quot; value=&quot;330&quot;/&gt;&lt;/object&gt;&lt;object type=&quot;3&quot; unique_id=&quot;10028&quot;&gt;&lt;property id=&quot;20148&quot; value=&quot;5&quot;/&gt;&lt;property id=&quot;20300&quot; value=&quot;Slide 26 - &amp;quot;Section 2: Eligibility Determinations and Participant Training&amp;quot;&quot;/&gt;&lt;property id=&quot;20307&quot; value=&quot;324&quot;/&gt;&lt;/object&gt;&lt;object type=&quot;3&quot; unique_id=&quot;10029&quot;&gt;&lt;property id=&quot;20148&quot; value=&quot;5&quot;/&gt;&lt;property id=&quot;20300&quot; value=&quot;Slide 27 - &amp;quot;Section 2: Eligibility Determinations and Participant Training&amp;quot;&quot;/&gt;&lt;property id=&quot;20307&quot; value=&quot;325&quot;/&gt;&lt;/object&gt;&lt;object type=&quot;3&quot; unique_id=&quot;10030&quot;&gt;&lt;property id=&quot;20148&quot; value=&quot;5&quot;/&gt;&lt;property id=&quot;20300&quot; value=&quot;Slide 28 - &amp;quot;Any Questions?&amp;quot;&quot;/&gt;&lt;property id=&quot;20307&quot; value=&quot;335&quot;/&gt;&lt;/object&gt;&lt;object type=&quot;3&quot; unique_id=&quot;10031&quot;&gt;&lt;property id=&quot;20148&quot; value=&quot;5&quot;/&gt;&lt;property id=&quot;20300&quot; value=&quot;Slide 29 - &amp;quot;Section 3: Integration&amp;quot;&quot;/&gt;&lt;property id=&quot;20307&quot; value=&quot;326&quot;/&gt;&lt;/object&gt;&lt;object type=&quot;3&quot; unique_id=&quot;10032&quot;&gt;&lt;property id=&quot;20148&quot; value=&quot;5&quot;/&gt;&lt;property id=&quot;20300&quot; value=&quot;Slide 30 - &amp;quot;Section 3: Integration&amp;quot;&quot;/&gt;&lt;property id=&quot;20307&quot; value=&quot;331&quot;/&gt;&lt;/object&gt;&lt;object type=&quot;3&quot; unique_id=&quot;10033&quot;&gt;&lt;property id=&quot;20148&quot; value=&quot;5&quot;/&gt;&lt;property id=&quot;20300&quot; value=&quot;Slide 31 - &amp;quot;Section 3: Integration&amp;quot;&quot;/&gt;&lt;property id=&quot;20307&quot; value=&quot;285&quot;/&gt;&lt;/object&gt;&lt;object type=&quot;3&quot; unique_id=&quot;10034&quot;&gt;&lt;property id=&quot;20148&quot; value=&quot;5&quot;/&gt;&lt;property id=&quot;20300&quot; value=&quot;Slide 32 - &amp;quot;Section 3: Integration&amp;quot;&quot;/&gt;&lt;property id=&quot;20307&quot; value=&quot;327&quot;/&gt;&lt;/object&gt;&lt;object type=&quot;3&quot; unique_id=&quot;10035&quot;&gt;&lt;property id=&quot;20148&quot; value=&quot;5&quot;/&gt;&lt;property id=&quot;20300&quot; value=&quot;Slide 33 - &amp;quot;Section 3: Integration&amp;quot;&quot;/&gt;&lt;property id=&quot;20307&quot; value=&quot;328&quot;/&gt;&lt;/object&gt;&lt;object type=&quot;3&quot; unique_id=&quot;10036&quot;&gt;&lt;property id=&quot;20148&quot; value=&quot;5&quot;/&gt;&lt;property id=&quot;20300&quot; value=&quot;Slide 34 - &amp;quot;Section 3: Integration&amp;quot;&quot;/&gt;&lt;property id=&quot;20307&quot; value=&quot;332&quot;/&gt;&lt;/object&gt;&lt;object type=&quot;3&quot; unique_id=&quot;10037&quot;&gt;&lt;property id=&quot;20148&quot; value=&quot;5&quot;/&gt;&lt;property id=&quot;20300&quot; value=&quot;Slide 35 - &amp;quot;Any Questions?&amp;quot;&quot;/&gt;&lt;property id=&quot;20307&quot; value=&quot;336&quot;/&gt;&lt;/object&gt;&lt;object type=&quot;3&quot; unique_id=&quot;10038&quot;&gt;&lt;property id=&quot;20148&quot; value=&quot;5&quot;/&gt;&lt;property id=&quot;20300&quot; value=&quot;Slide 36 - &amp;quot;Section 4: IT Systems and Reporting&amp;quot;&quot;/&gt;&lt;property id=&quot;20307&quot; value=&quot;329&quot;/&gt;&lt;/object&gt;&lt;object type=&quot;3&quot; unique_id=&quot;10039&quot;&gt;&lt;property id=&quot;20148&quot; value=&quot;5&quot;/&gt;&lt;property id=&quot;20300&quot; value=&quot;Slide 37 - &amp;quot;Section 4: IT Systems and Reporting&amp;quot;&quot;/&gt;&lt;property id=&quot;20307&quot; value=&quot;333&quot;/&gt;&lt;/object&gt;&lt;object type=&quot;3&quot; unique_id=&quot;10040&quot;&gt;&lt;property id=&quot;20148&quot; value=&quot;5&quot;/&gt;&lt;property id=&quot;20300&quot; value=&quot;Slide 38 - &amp;quot;Section 4: IT Systems and Reporting&amp;quot;&quot;/&gt;&lt;property id=&quot;20307&quot; value=&quot;334&quot;/&gt;&lt;/object&gt;&lt;object type=&quot;3&quot; unique_id=&quot;10041&quot;&gt;&lt;property id=&quot;20148&quot; value=&quot;5&quot;/&gt;&lt;property id=&quot;20300&quot; value=&quot;Slide 39 - &amp;quot;Section 4: IT Systems and Reporting&amp;quot;&quot;/&gt;&lt;property id=&quot;20307&quot; value=&quot;338&quot;/&gt;&lt;/object&gt;&lt;object type=&quot;3&quot; unique_id=&quot;10042&quot;&gt;&lt;property id=&quot;20148&quot; value=&quot;5&quot;/&gt;&lt;property id=&quot;20300&quot; value=&quot;Slide 40 - &amp;quot;Any Questions?&amp;quot;&quot;/&gt;&lt;property id=&quot;20307&quot; value=&quot;337&quot;/&gt;&lt;/object&gt;&lt;object type=&quot;3&quot; unique_id=&quot;10043&quot;&gt;&lt;property id=&quot;20148&quot; value=&quot;5&quot;/&gt;&lt;property id=&quot;20300&quot; value=&quot;Slide 41 - &amp;quot;Section 5: Training for TAA Staff&amp;quot;&quot;/&gt;&lt;property id=&quot;20307&quot; value=&quot;339&quot;/&gt;&lt;/object&gt;&lt;object type=&quot;3&quot; unique_id=&quot;10044&quot;&gt;&lt;property id=&quot;20148&quot; value=&quot;5&quot;/&gt;&lt;property id=&quot;20300&quot; value=&quot;Slide 42 - &amp;quot;Section 5: Training for TAA Staff&amp;quot;&quot;/&gt;&lt;property id=&quot;20307&quot; value=&quot;340&quot;/&gt;&lt;/object&gt;&lt;object type=&quot;3&quot; unique_id=&quot;10045&quot;&gt;&lt;property id=&quot;20148&quot; value=&quot;5&quot;/&gt;&lt;property id=&quot;20300&quot; value=&quot;Slide 43 - &amp;quot;Any Questions?&amp;quot;&quot;/&gt;&lt;property id=&quot;20307&quot; value=&quot;343&quot;/&gt;&lt;/object&gt;&lt;object type=&quot;3&quot; unique_id=&quot;10046&quot;&gt;&lt;property id=&quot;20148&quot; value=&quot;5&quot;/&gt;&lt;property id=&quot;20300&quot; value=&quot;Slide 44 - &amp;quot;Section 6: Outreach&amp;quot;&quot;/&gt;&lt;property id=&quot;20307&quot; value=&quot;344&quot;/&gt;&lt;/object&gt;&lt;object type=&quot;3&quot; unique_id=&quot;10047&quot;&gt;&lt;property id=&quot;20148&quot; value=&quot;5&quot;/&gt;&lt;property id=&quot;20300&quot; value=&quot;Slide 45 - &amp;quot;Section 6: Outreach&amp;quot;&quot;/&gt;&lt;property id=&quot;20307&quot; value=&quot;345&quot;/&gt;&lt;/object&gt;&lt;object type=&quot;3&quot; unique_id=&quot;10048&quot;&gt;&lt;property id=&quot;20148&quot; value=&quot;5&quot;/&gt;&lt;property id=&quot;20300&quot; value=&quot;Slide 46 - &amp;quot;Section 6: Outreach&amp;quot;&quot;/&gt;&lt;property id=&quot;20307&quot; value=&quot;347&quot;/&gt;&lt;/object&gt;&lt;object type=&quot;3&quot; unique_id=&quot;10049&quot;&gt;&lt;property id=&quot;20148&quot; value=&quot;5&quot;/&gt;&lt;property id=&quot;20300&quot; value=&quot;Slide 47 - &amp;quot;Section 6: Outreach&amp;quot;&quot;/&gt;&lt;property id=&quot;20307&quot; value=&quot;348&quot;/&gt;&lt;/object&gt;&lt;object type=&quot;3&quot; unique_id=&quot;10050&quot;&gt;&lt;property id=&quot;20148&quot; value=&quot;5&quot;/&gt;&lt;property id=&quot;20300&quot; value=&quot;Slide 48 - &amp;quot;Any Questions?&amp;quot;&quot;/&gt;&lt;property id=&quot;20307&quot; value=&quot;346&quot;/&gt;&lt;/object&gt;&lt;object type=&quot;3&quot; unique_id=&quot;10051&quot;&gt;&lt;property id=&quot;20148&quot; value=&quot;5&quot;/&gt;&lt;property id=&quot;20300&quot; value=&quot;Slide 49 - &amp;quot;Section 7: Job Search and Relocation&amp;quot;&quot;/&gt;&lt;property id=&quot;20307&quot; value=&quot;349&quot;/&gt;&lt;/object&gt;&lt;object type=&quot;3&quot; unique_id=&quot;10052&quot;&gt;&lt;property id=&quot;20148&quot; value=&quot;5&quot;/&gt;&lt;property id=&quot;20300&quot; value=&quot;Slide 50 - &amp;quot;Section 7: Job Search and Relocation&amp;quot;&quot;/&gt;&lt;property id=&quot;20307&quot; value=&quot;350&quot;/&gt;&lt;/object&gt;&lt;object type=&quot;3&quot; unique_id=&quot;10053&quot;&gt;&lt;property id=&quot;20148&quot; value=&quot;5&quot;/&gt;&lt;property id=&quot;20300&quot; value=&quot;Slide 51 - &amp;quot;Any Questions?&amp;quot;&quot;/&gt;&lt;property id=&quot;20307&quot; value=&quot;353&quot;/&gt;&lt;/object&gt;&lt;object type=&quot;3&quot; unique_id=&quot;10054&quot;&gt;&lt;property id=&quot;20148&quot; value=&quot;5&quot;/&gt;&lt;property id=&quot;20300&quot; value=&quot;Slide 52 - &amp;quot;Section 8: Barriers&amp;quot;&quot;/&gt;&lt;property id=&quot;20307&quot; value=&quot;354&quot;/&gt;&lt;/object&gt;&lt;object type=&quot;3&quot; unique_id=&quot;10055&quot;&gt;&lt;property id=&quot;20148&quot; value=&quot;5&quot;/&gt;&lt;property id=&quot;20300&quot; value=&quot;Slide 53 - &amp;quot;Section 8: Barriers&amp;quot;&quot;/&gt;&lt;property id=&quot;20307&quot; value=&quot;355&quot;/&gt;&lt;/object&gt;&lt;object type=&quot;3&quot; unique_id=&quot;10056&quot;&gt;&lt;property id=&quot;20148&quot; value=&quot;5&quot;/&gt;&lt;property id=&quot;20300&quot; value=&quot;Slide 54 - &amp;quot;Section 8: Barriers&amp;quot;&quot;/&gt;&lt;property id=&quot;20307&quot; value=&quot;356&quot;/&gt;&lt;/object&gt;&lt;object type=&quot;3&quot; unique_id=&quot;10057&quot;&gt;&lt;property id=&quot;20148&quot; value=&quot;5&quot;/&gt;&lt;property id=&quot;20300&quot; value=&quot;Slide 55 - &amp;quot;Any Questions?&amp;quot;&quot;/&gt;&lt;property id=&quot;20307&quot; value=&quot;358&quot;/&gt;&lt;/object&gt;&lt;object type=&quot;3&quot; unique_id=&quot;10058&quot;&gt;&lt;property id=&quot;20148&quot; value=&quot;5&quot;/&gt;&lt;property id=&quot;20300&quot; value=&quot;Slide 56 - &amp;quot;Closing Notes&amp;quot;&quot;/&gt;&lt;property id=&quot;20307&quot; value=&quot;359&quot;/&gt;&lt;/object&gt;&lt;object type=&quot;3&quot; unique_id=&quot;10059&quot;&gt;&lt;property id=&quot;20148&quot; value=&quot;5&quot;/&gt;&lt;property id=&quot;20300&quot; value=&quot;Slide 57 - &amp;quot;Closing Notes&amp;quot;&quot;/&gt;&lt;property id=&quot;20307&quot; value=&quot;360&quot;/&gt;&lt;/object&gt;&lt;object type=&quot;3&quot; unique_id=&quot;10060&quot;&gt;&lt;property id=&quot;20148&quot; value=&quot;5&quot;/&gt;&lt;property id=&quot;20300&quot; value=&quot;Slide 58 - &amp;quot;Resources:&amp;quot;&quot;/&gt;&lt;property id=&quot;20307&quot; value=&quot;366&quot;/&gt;&lt;/object&gt;&lt;object type=&quot;3&quot; unique_id=&quot;10061&quot;&gt;&lt;property id=&quot;20148&quot; value=&quot;5&quot;/&gt;&lt;property id=&quot;20300&quot; value=&quot;Slide 59 - &amp;quot;Contact Us&amp;quot;&quot;/&gt;&lt;property id=&quot;20307&quot; value=&quot;275&quot;/&gt;&lt;/object&gt;&lt;object type=&quot;3&quot; unique_id=&quot;10062&quot;&gt;&lt;property id=&quot;20148&quot; value=&quot;5&quot;/&gt;&lt;property id=&quot;20300&quot; value=&quot;Slide 60 - &amp;quot;Any Questions?&amp;quot;&quot;/&gt;&lt;property id=&quot;20307&quot; value=&quot;362&quot;/&gt;&lt;/object&gt;&lt;object type=&quot;3&quot; unique_id=&quot;10063&quot;&gt;&lt;property id=&quot;20148&quot; value=&quot;5&quot;/&gt;&lt;property id=&quot;20300&quot; value=&quot;Slide 61 - &amp;quot;Thank You!&amp;quot;&quot;/&gt;&lt;property id=&quot;20307&quot; value=&quot;365&quot;/&gt;&lt;/object&gt;&lt;/object&gt;&lt;object type=&quot;8&quot; unique_id=&quot;10126&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3782</TotalTime>
  <Words>2605</Words>
  <Application>Microsoft Office PowerPoint</Application>
  <PresentationFormat>Widescreen</PresentationFormat>
  <Paragraphs>431</Paragraphs>
  <Slides>61</Slides>
  <Notes>6</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61</vt:i4>
      </vt:variant>
    </vt:vector>
  </HeadingPairs>
  <TitlesOfParts>
    <vt:vector size="74"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Administrative Collection of States (TAAACS)</vt:lpstr>
      <vt:lpstr>Today’s Speaker / Today’s Moderator</vt:lpstr>
      <vt:lpstr>Who is on the call?</vt:lpstr>
      <vt:lpstr>Today’s Objectives</vt:lpstr>
      <vt:lpstr>TAAACS Basics</vt:lpstr>
      <vt:lpstr>TAAACS Overview</vt:lpstr>
      <vt:lpstr>TAAACS Basics</vt:lpstr>
      <vt:lpstr>TAAACS Basics</vt:lpstr>
      <vt:lpstr>TAAACS Overview</vt:lpstr>
      <vt:lpstr>TAAACS Basics</vt:lpstr>
      <vt:lpstr>TAAACS Basics</vt:lpstr>
      <vt:lpstr>TAAACS Basics</vt:lpstr>
      <vt:lpstr>TAAACS Overview</vt:lpstr>
      <vt:lpstr>TAAACS Overview</vt:lpstr>
      <vt:lpstr>TAAACS Overview</vt:lpstr>
      <vt:lpstr>TAAACS Overview</vt:lpstr>
      <vt:lpstr>Any Questions?</vt:lpstr>
      <vt:lpstr>Section 1: State Organization</vt:lpstr>
      <vt:lpstr>Section 1: State Overview</vt:lpstr>
      <vt:lpstr>Section 1: State Overview</vt:lpstr>
      <vt:lpstr>Any Questions?</vt:lpstr>
      <vt:lpstr>Section 1: State Overview</vt:lpstr>
      <vt:lpstr>Section 2: Eligibility Determinations and Participant Training</vt:lpstr>
      <vt:lpstr>Section 2: Eligibility Determinations and Participant Training</vt:lpstr>
      <vt:lpstr>Section 2: Eligibility Determinations and Participant Training</vt:lpstr>
      <vt:lpstr>Section 2: Eligibility Determinations and Participant Training</vt:lpstr>
      <vt:lpstr>Any Questions?</vt:lpstr>
      <vt:lpstr>Section 3: Integration</vt:lpstr>
      <vt:lpstr>Section 3: Integration</vt:lpstr>
      <vt:lpstr>Section 3: Integration</vt:lpstr>
      <vt:lpstr>Section 3: Integration</vt:lpstr>
      <vt:lpstr>Section 3: Integration</vt:lpstr>
      <vt:lpstr>Section 3: Integration</vt:lpstr>
      <vt:lpstr>Any Questions?</vt:lpstr>
      <vt:lpstr>Section 4: IT Systems and Reporting</vt:lpstr>
      <vt:lpstr>Section 4: IT Systems and Reporting</vt:lpstr>
      <vt:lpstr>Section 4: IT Systems and Reporting</vt:lpstr>
      <vt:lpstr>Section 4: IT Systems and Reporting</vt:lpstr>
      <vt:lpstr>Any Questions?</vt:lpstr>
      <vt:lpstr>Section 5: Training for TAA Staff</vt:lpstr>
      <vt:lpstr>Section 5: Training for TAA Staff</vt:lpstr>
      <vt:lpstr>Any Questions?</vt:lpstr>
      <vt:lpstr>Section 6: Outreach</vt:lpstr>
      <vt:lpstr>Section 6: Outreach</vt:lpstr>
      <vt:lpstr>Section 6: Outreach</vt:lpstr>
      <vt:lpstr>Section 6: Outreach</vt:lpstr>
      <vt:lpstr>Any Questions?</vt:lpstr>
      <vt:lpstr>Section 7: Job Search and Relocation</vt:lpstr>
      <vt:lpstr>Section 7: Job Search and Relocation</vt:lpstr>
      <vt:lpstr>Any Questions?</vt:lpstr>
      <vt:lpstr>Section 8: Barriers</vt:lpstr>
      <vt:lpstr>Section 8: Barriers</vt:lpstr>
      <vt:lpstr>Section 8: Barriers</vt:lpstr>
      <vt:lpstr>Any Questions?</vt:lpstr>
      <vt:lpstr>Closing Notes</vt:lpstr>
      <vt:lpstr>Closing Notes</vt:lpstr>
      <vt:lpstr>Resources:</vt:lpstr>
      <vt:lpstr>Contact Us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241</cp:revision>
  <dcterms:created xsi:type="dcterms:W3CDTF">2019-06-21T16:58:05Z</dcterms:created>
  <dcterms:modified xsi:type="dcterms:W3CDTF">2020-01-29T15:08:00Z</dcterms:modified>
</cp:coreProperties>
</file>